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346" r:id="rId5"/>
    <p:sldId id="575" r:id="rId6"/>
    <p:sldId id="579" r:id="rId7"/>
    <p:sldId id="580" r:id="rId8"/>
    <p:sldId id="578" r:id="rId9"/>
    <p:sldId id="572" r:id="rId10"/>
    <p:sldId id="581" r:id="rId11"/>
    <p:sldId id="586" r:id="rId12"/>
    <p:sldId id="584" r:id="rId13"/>
    <p:sldId id="585" r:id="rId14"/>
    <p:sldId id="582" r:id="rId15"/>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E8"/>
    <a:srgbClr val="E927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76162-8672-4E85-B9ED-20EDA3C1B77F}" v="15" dt="2025-09-11T20:57:51.2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autoAdjust="0"/>
    <p:restoredTop sz="94686"/>
  </p:normalViewPr>
  <p:slideViewPr>
    <p:cSldViewPr snapToGrid="0" snapToObjects="1" showGuides="1">
      <p:cViewPr varScale="1">
        <p:scale>
          <a:sx n="63" d="100"/>
          <a:sy n="63" d="100"/>
        </p:scale>
        <p:origin x="91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BFE28-6B70-E74D-AEF8-CBC28AFC0F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442F97-A22C-9D41-B417-3B3ED9951E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F9CDA-8FBB-E74A-ACBF-B38E49A6F275}"/>
              </a:ext>
            </a:extLst>
          </p:cNvPr>
          <p:cNvSpPr>
            <a:spLocks noGrp="1"/>
          </p:cNvSpPr>
          <p:nvPr>
            <p:ph type="dt" sz="half" idx="10"/>
          </p:nvPr>
        </p:nvSpPr>
        <p:spPr/>
        <p:txBody>
          <a:bodyPr/>
          <a:lstStyle/>
          <a:p>
            <a:fld id="{FBCC3D74-0661-2E47-A361-207EFD9171CB}" type="datetimeFigureOut">
              <a:rPr lang="en-US" smtClean="0"/>
              <a:t>4/1/2026</a:t>
            </a:fld>
            <a:endParaRPr lang="en-US" dirty="0"/>
          </a:p>
        </p:txBody>
      </p:sp>
      <p:sp>
        <p:nvSpPr>
          <p:cNvPr id="5" name="Footer Placeholder 4">
            <a:extLst>
              <a:ext uri="{FF2B5EF4-FFF2-40B4-BE49-F238E27FC236}">
                <a16:creationId xmlns:a16="http://schemas.microsoft.com/office/drawing/2014/main" id="{67137DFE-12CA-C045-9800-51B83A0084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DE5CA-9512-1E4C-B9F8-BFBC0B1C3BA2}"/>
              </a:ext>
            </a:extLst>
          </p:cNvPr>
          <p:cNvSpPr>
            <a:spLocks noGrp="1"/>
          </p:cNvSpPr>
          <p:nvPr>
            <p:ph type="sldNum" sz="quarter" idx="12"/>
          </p:nvPr>
        </p:nvSpPr>
        <p:spPr/>
        <p:txBody>
          <a:bodyPr/>
          <a:lstStyle/>
          <a:p>
            <a:fld id="{C1A35C71-8CEE-0945-881F-6163265E25EE}" type="slidenum">
              <a:rPr lang="en-US" smtClean="0"/>
              <a:t>‹#›</a:t>
            </a:fld>
            <a:endParaRPr lang="en-US" dirty="0"/>
          </a:p>
        </p:txBody>
      </p:sp>
    </p:spTree>
    <p:extLst>
      <p:ext uri="{BB962C8B-B14F-4D97-AF65-F5344CB8AC3E}">
        <p14:creationId xmlns:p14="http://schemas.microsoft.com/office/powerpoint/2010/main" val="4220133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639FF-E307-274A-A7C8-B809DB81AA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E6A86D-601D-DC41-A544-06B58F501F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D14DA-2B97-AC4C-A762-C45686254CD4}"/>
              </a:ext>
            </a:extLst>
          </p:cNvPr>
          <p:cNvSpPr>
            <a:spLocks noGrp="1"/>
          </p:cNvSpPr>
          <p:nvPr>
            <p:ph type="dt" sz="half" idx="10"/>
          </p:nvPr>
        </p:nvSpPr>
        <p:spPr/>
        <p:txBody>
          <a:bodyPr/>
          <a:lstStyle/>
          <a:p>
            <a:fld id="{FBCC3D74-0661-2E47-A361-207EFD9171CB}" type="datetimeFigureOut">
              <a:rPr lang="en-US" smtClean="0"/>
              <a:t>4/1/2026</a:t>
            </a:fld>
            <a:endParaRPr lang="en-US" dirty="0"/>
          </a:p>
        </p:txBody>
      </p:sp>
      <p:sp>
        <p:nvSpPr>
          <p:cNvPr id="5" name="Footer Placeholder 4">
            <a:extLst>
              <a:ext uri="{FF2B5EF4-FFF2-40B4-BE49-F238E27FC236}">
                <a16:creationId xmlns:a16="http://schemas.microsoft.com/office/drawing/2014/main" id="{9534BEDA-C433-234A-A462-2D5180CAA2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684A55-8440-9E43-BF06-222863202AAA}"/>
              </a:ext>
            </a:extLst>
          </p:cNvPr>
          <p:cNvSpPr>
            <a:spLocks noGrp="1"/>
          </p:cNvSpPr>
          <p:nvPr>
            <p:ph type="sldNum" sz="quarter" idx="12"/>
          </p:nvPr>
        </p:nvSpPr>
        <p:spPr/>
        <p:txBody>
          <a:bodyPr/>
          <a:lstStyle/>
          <a:p>
            <a:fld id="{C1A35C71-8CEE-0945-881F-6163265E25EE}" type="slidenum">
              <a:rPr lang="en-US" smtClean="0"/>
              <a:t>‹#›</a:t>
            </a:fld>
            <a:endParaRPr lang="en-US" dirty="0"/>
          </a:p>
        </p:txBody>
      </p:sp>
    </p:spTree>
    <p:extLst>
      <p:ext uri="{BB962C8B-B14F-4D97-AF65-F5344CB8AC3E}">
        <p14:creationId xmlns:p14="http://schemas.microsoft.com/office/powerpoint/2010/main" val="1150203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2C7901-0623-B542-A047-8894880A81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A373C6-F100-3A42-8E64-402CDE25BF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2C317-A833-BF48-8451-A7F8FD86D70D}"/>
              </a:ext>
            </a:extLst>
          </p:cNvPr>
          <p:cNvSpPr>
            <a:spLocks noGrp="1"/>
          </p:cNvSpPr>
          <p:nvPr>
            <p:ph type="dt" sz="half" idx="10"/>
          </p:nvPr>
        </p:nvSpPr>
        <p:spPr/>
        <p:txBody>
          <a:bodyPr/>
          <a:lstStyle/>
          <a:p>
            <a:fld id="{FBCC3D74-0661-2E47-A361-207EFD9171CB}" type="datetimeFigureOut">
              <a:rPr lang="en-US" smtClean="0"/>
              <a:t>4/1/2026</a:t>
            </a:fld>
            <a:endParaRPr lang="en-US" dirty="0"/>
          </a:p>
        </p:txBody>
      </p:sp>
      <p:sp>
        <p:nvSpPr>
          <p:cNvPr id="5" name="Footer Placeholder 4">
            <a:extLst>
              <a:ext uri="{FF2B5EF4-FFF2-40B4-BE49-F238E27FC236}">
                <a16:creationId xmlns:a16="http://schemas.microsoft.com/office/drawing/2014/main" id="{EDDBB378-B27C-7843-A260-627106AEB8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37DFCB-EF9A-8C40-B377-F2B3D83A0F67}"/>
              </a:ext>
            </a:extLst>
          </p:cNvPr>
          <p:cNvSpPr>
            <a:spLocks noGrp="1"/>
          </p:cNvSpPr>
          <p:nvPr>
            <p:ph type="sldNum" sz="quarter" idx="12"/>
          </p:nvPr>
        </p:nvSpPr>
        <p:spPr/>
        <p:txBody>
          <a:bodyPr/>
          <a:lstStyle/>
          <a:p>
            <a:fld id="{C1A35C71-8CEE-0945-881F-6163265E25EE}" type="slidenum">
              <a:rPr lang="en-US" smtClean="0"/>
              <a:t>‹#›</a:t>
            </a:fld>
            <a:endParaRPr lang="en-US" dirty="0"/>
          </a:p>
        </p:txBody>
      </p:sp>
    </p:spTree>
    <p:extLst>
      <p:ext uri="{BB962C8B-B14F-4D97-AF65-F5344CB8AC3E}">
        <p14:creationId xmlns:p14="http://schemas.microsoft.com/office/powerpoint/2010/main" val="385938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B6CB-67C2-4B47-A2E5-3008E5236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6E906-7DC0-594A-80B3-BEEFAB7119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B2112-BC56-614D-8631-4BDD2A14DE60}"/>
              </a:ext>
            </a:extLst>
          </p:cNvPr>
          <p:cNvSpPr>
            <a:spLocks noGrp="1"/>
          </p:cNvSpPr>
          <p:nvPr>
            <p:ph type="dt" sz="half" idx="10"/>
          </p:nvPr>
        </p:nvSpPr>
        <p:spPr/>
        <p:txBody>
          <a:bodyPr/>
          <a:lstStyle/>
          <a:p>
            <a:fld id="{FBCC3D74-0661-2E47-A361-207EFD9171CB}" type="datetimeFigureOut">
              <a:rPr lang="en-US" smtClean="0"/>
              <a:t>4/1/2026</a:t>
            </a:fld>
            <a:endParaRPr lang="en-US" dirty="0"/>
          </a:p>
        </p:txBody>
      </p:sp>
      <p:sp>
        <p:nvSpPr>
          <p:cNvPr id="5" name="Footer Placeholder 4">
            <a:extLst>
              <a:ext uri="{FF2B5EF4-FFF2-40B4-BE49-F238E27FC236}">
                <a16:creationId xmlns:a16="http://schemas.microsoft.com/office/drawing/2014/main" id="{FDEDD558-A921-D445-88B3-4068A2AD62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4DF103-9C89-CE4B-B685-73E4EB3808F3}"/>
              </a:ext>
            </a:extLst>
          </p:cNvPr>
          <p:cNvSpPr>
            <a:spLocks noGrp="1"/>
          </p:cNvSpPr>
          <p:nvPr>
            <p:ph type="sldNum" sz="quarter" idx="12"/>
          </p:nvPr>
        </p:nvSpPr>
        <p:spPr/>
        <p:txBody>
          <a:bodyPr/>
          <a:lstStyle/>
          <a:p>
            <a:fld id="{C1A35C71-8CEE-0945-881F-6163265E25EE}" type="slidenum">
              <a:rPr lang="en-US" smtClean="0"/>
              <a:t>‹#›</a:t>
            </a:fld>
            <a:endParaRPr lang="en-US" dirty="0"/>
          </a:p>
        </p:txBody>
      </p:sp>
    </p:spTree>
    <p:extLst>
      <p:ext uri="{BB962C8B-B14F-4D97-AF65-F5344CB8AC3E}">
        <p14:creationId xmlns:p14="http://schemas.microsoft.com/office/powerpoint/2010/main" val="3792711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83C3-E9AE-6B49-BB82-AA4E9FDCD6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CE047-7231-BA4C-B36F-BF2E868705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E998CD-B119-C544-AFDC-DF8252D0C720}"/>
              </a:ext>
            </a:extLst>
          </p:cNvPr>
          <p:cNvSpPr>
            <a:spLocks noGrp="1"/>
          </p:cNvSpPr>
          <p:nvPr>
            <p:ph type="dt" sz="half" idx="10"/>
          </p:nvPr>
        </p:nvSpPr>
        <p:spPr/>
        <p:txBody>
          <a:bodyPr/>
          <a:lstStyle/>
          <a:p>
            <a:fld id="{FBCC3D74-0661-2E47-A361-207EFD9171CB}" type="datetimeFigureOut">
              <a:rPr lang="en-US" smtClean="0"/>
              <a:t>4/1/2026</a:t>
            </a:fld>
            <a:endParaRPr lang="en-US" dirty="0"/>
          </a:p>
        </p:txBody>
      </p:sp>
      <p:sp>
        <p:nvSpPr>
          <p:cNvPr id="5" name="Footer Placeholder 4">
            <a:extLst>
              <a:ext uri="{FF2B5EF4-FFF2-40B4-BE49-F238E27FC236}">
                <a16:creationId xmlns:a16="http://schemas.microsoft.com/office/drawing/2014/main" id="{6C3771FF-780E-6947-B88B-F74EFD08E6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B44984-61A9-714B-A98B-65EE2C0DF5AF}"/>
              </a:ext>
            </a:extLst>
          </p:cNvPr>
          <p:cNvSpPr>
            <a:spLocks noGrp="1"/>
          </p:cNvSpPr>
          <p:nvPr>
            <p:ph type="sldNum" sz="quarter" idx="12"/>
          </p:nvPr>
        </p:nvSpPr>
        <p:spPr/>
        <p:txBody>
          <a:bodyPr/>
          <a:lstStyle/>
          <a:p>
            <a:fld id="{C1A35C71-8CEE-0945-881F-6163265E25EE}" type="slidenum">
              <a:rPr lang="en-US" smtClean="0"/>
              <a:t>‹#›</a:t>
            </a:fld>
            <a:endParaRPr lang="en-US" dirty="0"/>
          </a:p>
        </p:txBody>
      </p:sp>
    </p:spTree>
    <p:extLst>
      <p:ext uri="{BB962C8B-B14F-4D97-AF65-F5344CB8AC3E}">
        <p14:creationId xmlns:p14="http://schemas.microsoft.com/office/powerpoint/2010/main" val="1913717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94AD9-C9E7-7F48-AE3D-2E218E8DB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B17E29-B0E0-E648-8F7F-2450EA4CC6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E337D2-B75A-7A4F-911B-884C043E95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FB7734-8040-6B4F-9C3B-088930CDB0C9}"/>
              </a:ext>
            </a:extLst>
          </p:cNvPr>
          <p:cNvSpPr>
            <a:spLocks noGrp="1"/>
          </p:cNvSpPr>
          <p:nvPr>
            <p:ph type="dt" sz="half" idx="10"/>
          </p:nvPr>
        </p:nvSpPr>
        <p:spPr/>
        <p:txBody>
          <a:bodyPr/>
          <a:lstStyle/>
          <a:p>
            <a:fld id="{FBCC3D74-0661-2E47-A361-207EFD9171CB}" type="datetimeFigureOut">
              <a:rPr lang="en-US" smtClean="0"/>
              <a:t>4/1/2026</a:t>
            </a:fld>
            <a:endParaRPr lang="en-US" dirty="0"/>
          </a:p>
        </p:txBody>
      </p:sp>
      <p:sp>
        <p:nvSpPr>
          <p:cNvPr id="6" name="Footer Placeholder 5">
            <a:extLst>
              <a:ext uri="{FF2B5EF4-FFF2-40B4-BE49-F238E27FC236}">
                <a16:creationId xmlns:a16="http://schemas.microsoft.com/office/drawing/2014/main" id="{C4B45AF4-A723-D240-B658-94853C9DC8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7152A5-B322-D247-99A8-FACA4FC8A2CF}"/>
              </a:ext>
            </a:extLst>
          </p:cNvPr>
          <p:cNvSpPr>
            <a:spLocks noGrp="1"/>
          </p:cNvSpPr>
          <p:nvPr>
            <p:ph type="sldNum" sz="quarter" idx="12"/>
          </p:nvPr>
        </p:nvSpPr>
        <p:spPr/>
        <p:txBody>
          <a:bodyPr/>
          <a:lstStyle/>
          <a:p>
            <a:fld id="{C1A35C71-8CEE-0945-881F-6163265E25EE}" type="slidenum">
              <a:rPr lang="en-US" smtClean="0"/>
              <a:t>‹#›</a:t>
            </a:fld>
            <a:endParaRPr lang="en-US" dirty="0"/>
          </a:p>
        </p:txBody>
      </p:sp>
    </p:spTree>
    <p:extLst>
      <p:ext uri="{BB962C8B-B14F-4D97-AF65-F5344CB8AC3E}">
        <p14:creationId xmlns:p14="http://schemas.microsoft.com/office/powerpoint/2010/main" val="1148313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F623-DFB7-7548-A434-4E3291580E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5E956-A6AA-CA4A-940A-1613C656F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F643ED-B0F6-044C-8122-F310099DE3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6C00CF-51DC-A040-8226-055126C7FE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E8E12-715D-7247-A6F9-0B2BE7065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369A6A-70A1-C847-B3A3-B3D6545EAD2B}"/>
              </a:ext>
            </a:extLst>
          </p:cNvPr>
          <p:cNvSpPr>
            <a:spLocks noGrp="1"/>
          </p:cNvSpPr>
          <p:nvPr>
            <p:ph type="dt" sz="half" idx="10"/>
          </p:nvPr>
        </p:nvSpPr>
        <p:spPr/>
        <p:txBody>
          <a:bodyPr/>
          <a:lstStyle/>
          <a:p>
            <a:fld id="{FBCC3D74-0661-2E47-A361-207EFD9171CB}" type="datetimeFigureOut">
              <a:rPr lang="en-US" smtClean="0"/>
              <a:t>4/1/2026</a:t>
            </a:fld>
            <a:endParaRPr lang="en-US" dirty="0"/>
          </a:p>
        </p:txBody>
      </p:sp>
      <p:sp>
        <p:nvSpPr>
          <p:cNvPr id="8" name="Footer Placeholder 7">
            <a:extLst>
              <a:ext uri="{FF2B5EF4-FFF2-40B4-BE49-F238E27FC236}">
                <a16:creationId xmlns:a16="http://schemas.microsoft.com/office/drawing/2014/main" id="{1B4B2243-5D22-D348-80AF-D6D0D70AEB1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7959596-85DB-6B4B-9606-B4F68F4C0DE6}"/>
              </a:ext>
            </a:extLst>
          </p:cNvPr>
          <p:cNvSpPr>
            <a:spLocks noGrp="1"/>
          </p:cNvSpPr>
          <p:nvPr>
            <p:ph type="sldNum" sz="quarter" idx="12"/>
          </p:nvPr>
        </p:nvSpPr>
        <p:spPr/>
        <p:txBody>
          <a:bodyPr/>
          <a:lstStyle/>
          <a:p>
            <a:fld id="{C1A35C71-8CEE-0945-881F-6163265E25EE}" type="slidenum">
              <a:rPr lang="en-US" smtClean="0"/>
              <a:t>‹#›</a:t>
            </a:fld>
            <a:endParaRPr lang="en-US" dirty="0"/>
          </a:p>
        </p:txBody>
      </p:sp>
    </p:spTree>
    <p:extLst>
      <p:ext uri="{BB962C8B-B14F-4D97-AF65-F5344CB8AC3E}">
        <p14:creationId xmlns:p14="http://schemas.microsoft.com/office/powerpoint/2010/main" val="409686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E8735-5BB3-BB4A-AF61-A2F07C23CC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0AD76A-A95B-FE4F-88C0-2C6F14938A49}"/>
              </a:ext>
            </a:extLst>
          </p:cNvPr>
          <p:cNvSpPr>
            <a:spLocks noGrp="1"/>
          </p:cNvSpPr>
          <p:nvPr>
            <p:ph type="dt" sz="half" idx="10"/>
          </p:nvPr>
        </p:nvSpPr>
        <p:spPr/>
        <p:txBody>
          <a:bodyPr/>
          <a:lstStyle/>
          <a:p>
            <a:fld id="{FBCC3D74-0661-2E47-A361-207EFD9171CB}" type="datetimeFigureOut">
              <a:rPr lang="en-US" smtClean="0"/>
              <a:t>4/1/2026</a:t>
            </a:fld>
            <a:endParaRPr lang="en-US" dirty="0"/>
          </a:p>
        </p:txBody>
      </p:sp>
      <p:sp>
        <p:nvSpPr>
          <p:cNvPr id="4" name="Footer Placeholder 3">
            <a:extLst>
              <a:ext uri="{FF2B5EF4-FFF2-40B4-BE49-F238E27FC236}">
                <a16:creationId xmlns:a16="http://schemas.microsoft.com/office/drawing/2014/main" id="{9AC0A7D0-A79D-D745-B74C-14F604DFA8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6B2DB42-E59A-CE45-A4D1-3111E206AAB3}"/>
              </a:ext>
            </a:extLst>
          </p:cNvPr>
          <p:cNvSpPr>
            <a:spLocks noGrp="1"/>
          </p:cNvSpPr>
          <p:nvPr>
            <p:ph type="sldNum" sz="quarter" idx="12"/>
          </p:nvPr>
        </p:nvSpPr>
        <p:spPr/>
        <p:txBody>
          <a:bodyPr/>
          <a:lstStyle/>
          <a:p>
            <a:fld id="{C1A35C71-8CEE-0945-881F-6163265E25EE}" type="slidenum">
              <a:rPr lang="en-US" smtClean="0"/>
              <a:t>‹#›</a:t>
            </a:fld>
            <a:endParaRPr lang="en-US" dirty="0"/>
          </a:p>
        </p:txBody>
      </p:sp>
    </p:spTree>
    <p:extLst>
      <p:ext uri="{BB962C8B-B14F-4D97-AF65-F5344CB8AC3E}">
        <p14:creationId xmlns:p14="http://schemas.microsoft.com/office/powerpoint/2010/main" val="113667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DB9373-6CCF-7D4D-8190-CC9D99AD9143}"/>
              </a:ext>
            </a:extLst>
          </p:cNvPr>
          <p:cNvSpPr>
            <a:spLocks noGrp="1"/>
          </p:cNvSpPr>
          <p:nvPr>
            <p:ph type="dt" sz="half" idx="10"/>
          </p:nvPr>
        </p:nvSpPr>
        <p:spPr/>
        <p:txBody>
          <a:bodyPr/>
          <a:lstStyle/>
          <a:p>
            <a:fld id="{FBCC3D74-0661-2E47-A361-207EFD9171CB}" type="datetimeFigureOut">
              <a:rPr lang="en-US" smtClean="0"/>
              <a:t>4/1/2026</a:t>
            </a:fld>
            <a:endParaRPr lang="en-US" dirty="0"/>
          </a:p>
        </p:txBody>
      </p:sp>
      <p:sp>
        <p:nvSpPr>
          <p:cNvPr id="3" name="Footer Placeholder 2">
            <a:extLst>
              <a:ext uri="{FF2B5EF4-FFF2-40B4-BE49-F238E27FC236}">
                <a16:creationId xmlns:a16="http://schemas.microsoft.com/office/drawing/2014/main" id="{9A3E8B77-A0E5-7744-868A-A2F6973019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346F84-F2DF-8D4A-B67A-E7F1EB0AF47C}"/>
              </a:ext>
            </a:extLst>
          </p:cNvPr>
          <p:cNvSpPr>
            <a:spLocks noGrp="1"/>
          </p:cNvSpPr>
          <p:nvPr>
            <p:ph type="sldNum" sz="quarter" idx="12"/>
          </p:nvPr>
        </p:nvSpPr>
        <p:spPr/>
        <p:txBody>
          <a:bodyPr/>
          <a:lstStyle/>
          <a:p>
            <a:fld id="{C1A35C71-8CEE-0945-881F-6163265E25EE}" type="slidenum">
              <a:rPr lang="en-US" smtClean="0"/>
              <a:t>‹#›</a:t>
            </a:fld>
            <a:endParaRPr lang="en-US" dirty="0"/>
          </a:p>
        </p:txBody>
      </p:sp>
    </p:spTree>
    <p:extLst>
      <p:ext uri="{BB962C8B-B14F-4D97-AF65-F5344CB8AC3E}">
        <p14:creationId xmlns:p14="http://schemas.microsoft.com/office/powerpoint/2010/main" val="418056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9087-4ECB-E842-A21A-DBF8E25D0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98CB1A-77E4-534D-A3FC-FC8F7E4F0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F5D0C-B114-E944-B146-55290A774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56D1E-3F4F-CF45-A966-366B4315A83E}"/>
              </a:ext>
            </a:extLst>
          </p:cNvPr>
          <p:cNvSpPr>
            <a:spLocks noGrp="1"/>
          </p:cNvSpPr>
          <p:nvPr>
            <p:ph type="dt" sz="half" idx="10"/>
          </p:nvPr>
        </p:nvSpPr>
        <p:spPr/>
        <p:txBody>
          <a:bodyPr/>
          <a:lstStyle/>
          <a:p>
            <a:fld id="{FBCC3D74-0661-2E47-A361-207EFD9171CB}" type="datetimeFigureOut">
              <a:rPr lang="en-US" smtClean="0"/>
              <a:t>4/1/2026</a:t>
            </a:fld>
            <a:endParaRPr lang="en-US" dirty="0"/>
          </a:p>
        </p:txBody>
      </p:sp>
      <p:sp>
        <p:nvSpPr>
          <p:cNvPr id="6" name="Footer Placeholder 5">
            <a:extLst>
              <a:ext uri="{FF2B5EF4-FFF2-40B4-BE49-F238E27FC236}">
                <a16:creationId xmlns:a16="http://schemas.microsoft.com/office/drawing/2014/main" id="{6F258790-D8E2-734C-8A7F-30EBAA8B6E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32BDC8-0B64-9340-80E0-4ECD5EBDD89B}"/>
              </a:ext>
            </a:extLst>
          </p:cNvPr>
          <p:cNvSpPr>
            <a:spLocks noGrp="1"/>
          </p:cNvSpPr>
          <p:nvPr>
            <p:ph type="sldNum" sz="quarter" idx="12"/>
          </p:nvPr>
        </p:nvSpPr>
        <p:spPr/>
        <p:txBody>
          <a:bodyPr/>
          <a:lstStyle/>
          <a:p>
            <a:fld id="{C1A35C71-8CEE-0945-881F-6163265E25EE}" type="slidenum">
              <a:rPr lang="en-US" smtClean="0"/>
              <a:t>‹#›</a:t>
            </a:fld>
            <a:endParaRPr lang="en-US" dirty="0"/>
          </a:p>
        </p:txBody>
      </p:sp>
    </p:spTree>
    <p:extLst>
      <p:ext uri="{BB962C8B-B14F-4D97-AF65-F5344CB8AC3E}">
        <p14:creationId xmlns:p14="http://schemas.microsoft.com/office/powerpoint/2010/main" val="3567423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6D8F-95CC-254C-9088-D13EA14DE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A8D0AB-AA27-E34E-ABCA-C2D3F55522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B3E300D-9344-F44F-A562-96DEE32F4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525501-BCF4-684B-B079-90B24FE8E579}"/>
              </a:ext>
            </a:extLst>
          </p:cNvPr>
          <p:cNvSpPr>
            <a:spLocks noGrp="1"/>
          </p:cNvSpPr>
          <p:nvPr>
            <p:ph type="dt" sz="half" idx="10"/>
          </p:nvPr>
        </p:nvSpPr>
        <p:spPr/>
        <p:txBody>
          <a:bodyPr/>
          <a:lstStyle/>
          <a:p>
            <a:fld id="{FBCC3D74-0661-2E47-A361-207EFD9171CB}" type="datetimeFigureOut">
              <a:rPr lang="en-US" smtClean="0"/>
              <a:t>4/1/2026</a:t>
            </a:fld>
            <a:endParaRPr lang="en-US" dirty="0"/>
          </a:p>
        </p:txBody>
      </p:sp>
      <p:sp>
        <p:nvSpPr>
          <p:cNvPr id="6" name="Footer Placeholder 5">
            <a:extLst>
              <a:ext uri="{FF2B5EF4-FFF2-40B4-BE49-F238E27FC236}">
                <a16:creationId xmlns:a16="http://schemas.microsoft.com/office/drawing/2014/main" id="{DE8986AE-289F-A146-A880-87322DDC3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8CE5AC-60E6-1748-B0A9-A2C948BB4A01}"/>
              </a:ext>
            </a:extLst>
          </p:cNvPr>
          <p:cNvSpPr>
            <a:spLocks noGrp="1"/>
          </p:cNvSpPr>
          <p:nvPr>
            <p:ph type="sldNum" sz="quarter" idx="12"/>
          </p:nvPr>
        </p:nvSpPr>
        <p:spPr/>
        <p:txBody>
          <a:bodyPr/>
          <a:lstStyle/>
          <a:p>
            <a:fld id="{C1A35C71-8CEE-0945-881F-6163265E25EE}" type="slidenum">
              <a:rPr lang="en-US" smtClean="0"/>
              <a:t>‹#›</a:t>
            </a:fld>
            <a:endParaRPr lang="en-US" dirty="0"/>
          </a:p>
        </p:txBody>
      </p:sp>
    </p:spTree>
    <p:extLst>
      <p:ext uri="{BB962C8B-B14F-4D97-AF65-F5344CB8AC3E}">
        <p14:creationId xmlns:p14="http://schemas.microsoft.com/office/powerpoint/2010/main" val="374381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943A3-3D15-2E4E-B333-E8C02076B3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3EE18C-ED79-CE49-B644-4E834F9791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0029F-426F-FC40-9039-973ED17442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C3D74-0661-2E47-A361-207EFD9171CB}" type="datetimeFigureOut">
              <a:rPr lang="en-US" smtClean="0"/>
              <a:t>4/1/2026</a:t>
            </a:fld>
            <a:endParaRPr lang="en-US" dirty="0"/>
          </a:p>
        </p:txBody>
      </p:sp>
      <p:sp>
        <p:nvSpPr>
          <p:cNvPr id="5" name="Footer Placeholder 4">
            <a:extLst>
              <a:ext uri="{FF2B5EF4-FFF2-40B4-BE49-F238E27FC236}">
                <a16:creationId xmlns:a16="http://schemas.microsoft.com/office/drawing/2014/main" id="{3BF36A6C-B903-D340-B995-81363D093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57A5644-29FB-FB4A-BF61-649DF18925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35C71-8CEE-0945-881F-6163265E25EE}" type="slidenum">
              <a:rPr lang="en-US" smtClean="0"/>
              <a:t>‹#›</a:t>
            </a:fld>
            <a:endParaRPr lang="en-US" dirty="0"/>
          </a:p>
        </p:txBody>
      </p:sp>
    </p:spTree>
    <p:extLst>
      <p:ext uri="{BB962C8B-B14F-4D97-AF65-F5344CB8AC3E}">
        <p14:creationId xmlns:p14="http://schemas.microsoft.com/office/powerpoint/2010/main" val="1455709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cc.ie/en/sport/performance/"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evan@southeastnutritionclinic.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ucc.ie/en/sport/performance/"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ucc.ie/en/sport/performanc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mailto:dodonoghue@ucc.ie" TargetMode="External"/><Relationship Id="rId13" Type="http://schemas.openxmlformats.org/officeDocument/2006/relationships/image" Target="../media/image6.emf"/><Relationship Id="rId3" Type="http://schemas.openxmlformats.org/officeDocument/2006/relationships/hyperlink" Target="https://www.ucc.ie/en/studentexperience/supports/" TargetMode="External"/><Relationship Id="rId7" Type="http://schemas.openxmlformats.org/officeDocument/2006/relationships/hyperlink" Target="https://www.ucc.ie/en/sport/performance/" TargetMode="External"/><Relationship Id="rId12" Type="http://schemas.openxmlformats.org/officeDocument/2006/relationships/hyperlink" Target="mailto:c.odonovan@ucc.ie"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mailto:b.young@ucc.ie" TargetMode="External"/><Relationship Id="rId11" Type="http://schemas.openxmlformats.org/officeDocument/2006/relationships/hyperlink" Target="https://submit.link/14Z" TargetMode="External"/><Relationship Id="rId5" Type="http://schemas.openxmlformats.org/officeDocument/2006/relationships/hyperlink" Target="https://submit.link/2Qi" TargetMode="External"/><Relationship Id="rId10" Type="http://schemas.openxmlformats.org/officeDocument/2006/relationships/hyperlink" Target="mailto:t.woods@ucc.ie" TargetMode="External"/><Relationship Id="rId4" Type="http://schemas.openxmlformats.org/officeDocument/2006/relationships/hyperlink" Target="https://www.ucc.ie/en/media/support/studentexperience/SupportTreeInfographic.pdf" TargetMode="External"/><Relationship Id="rId9" Type="http://schemas.openxmlformats.org/officeDocument/2006/relationships/hyperlink" Target="mailto:J.Dwyer@ucc.i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ucc.ie/en/sport/performanc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emf"/><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19" Type="http://schemas.openxmlformats.org/officeDocument/2006/relationships/hyperlink" Target="https://www.ucc.ie/en/sport/performance/" TargetMode="External"/><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553128-18B3-714B-9ACC-EB49449219B0}"/>
              </a:ext>
            </a:extLst>
          </p:cNvPr>
          <p:cNvSpPr txBox="1"/>
          <p:nvPr/>
        </p:nvSpPr>
        <p:spPr>
          <a:xfrm>
            <a:off x="16959" y="188900"/>
            <a:ext cx="12192000" cy="48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66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entury Gothic" panose="020B0502020202020204" pitchFamily="34" charset="0"/>
              </a:rPr>
              <a:t>UCC SPORT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entury Gothic" panose="020B0502020202020204" pitchFamily="34" charset="0"/>
              </a:rPr>
              <a:t>PERFORMANCE PROGRAMME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74F8F0D-0BF1-C0D1-A6DA-9CB2E3A80E01}"/>
              </a:ext>
            </a:extLst>
          </p:cNvPr>
          <p:cNvSpPr txBox="1"/>
          <p:nvPr/>
        </p:nvSpPr>
        <p:spPr>
          <a:xfrm>
            <a:off x="9140406" y="6299768"/>
            <a:ext cx="6103188" cy="369332"/>
          </a:xfrm>
          <a:prstGeom prst="rect">
            <a:avLst/>
          </a:prstGeom>
          <a:noFill/>
        </p:spPr>
        <p:txBody>
          <a:bodyPr wrap="square">
            <a:spAutoFit/>
          </a:bodyPr>
          <a:lstStyle/>
          <a:p>
            <a:r>
              <a:rPr lang="en-IE" b="1" dirty="0">
                <a:solidFill>
                  <a:prstClr val="white"/>
                </a:solidFill>
                <a:latin typeface="Calibri" panose="020F0502020204030204"/>
              </a:rPr>
              <a:t> </a:t>
            </a:r>
            <a:r>
              <a:rPr lang="en-IE" sz="18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UCC Sport Performance</a:t>
            </a:r>
            <a:r>
              <a:rPr lang="en-IE" sz="18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.ie</a:t>
            </a:r>
            <a:endParaRPr lang="en-IE" dirty="0"/>
          </a:p>
        </p:txBody>
      </p:sp>
    </p:spTree>
    <p:extLst>
      <p:ext uri="{BB962C8B-B14F-4D97-AF65-F5344CB8AC3E}">
        <p14:creationId xmlns:p14="http://schemas.microsoft.com/office/powerpoint/2010/main" val="2439955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D57CF-8607-A4C0-F4C7-A984A2BA19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5214BD-5380-7A8E-39BB-C9017D568281}"/>
              </a:ext>
            </a:extLst>
          </p:cNvPr>
          <p:cNvSpPr>
            <a:spLocks noGrp="1"/>
          </p:cNvSpPr>
          <p:nvPr>
            <p:ph idx="1"/>
          </p:nvPr>
        </p:nvSpPr>
        <p:spPr>
          <a:xfrm>
            <a:off x="406400" y="1825625"/>
            <a:ext cx="4950604" cy="4351338"/>
          </a:xfrm>
        </p:spPr>
        <p:txBody>
          <a:bodyPr>
            <a:normAutofit fontScale="25000" lnSpcReduction="20000"/>
          </a:bodyPr>
          <a:lstStyle/>
          <a:p>
            <a:pPr marL="0" indent="0">
              <a:lnSpc>
                <a:spcPct val="120000"/>
              </a:lnSpc>
              <a:spcBef>
                <a:spcPts val="0"/>
              </a:spcBef>
              <a:buNone/>
            </a:pPr>
            <a:endParaRPr lang="en-IE" dirty="0"/>
          </a:p>
          <a:p>
            <a:pPr marL="0" indent="0">
              <a:lnSpc>
                <a:spcPct val="120000"/>
              </a:lnSpc>
              <a:spcBef>
                <a:spcPts val="0"/>
              </a:spcBef>
              <a:buNone/>
            </a:pPr>
            <a:r>
              <a:rPr lang="en-IE" b="1" dirty="0"/>
              <a:t>Session 1             Induction</a:t>
            </a:r>
          </a:p>
          <a:p>
            <a:pPr>
              <a:lnSpc>
                <a:spcPct val="120000"/>
              </a:lnSpc>
              <a:spcBef>
                <a:spcPts val="0"/>
              </a:spcBef>
            </a:pPr>
            <a:r>
              <a:rPr lang="en-IE" dirty="0"/>
              <a:t>September           An Introduction to the Scholarship Program</a:t>
            </a:r>
          </a:p>
          <a:p>
            <a:pPr lvl="0">
              <a:lnSpc>
                <a:spcPct val="120000"/>
              </a:lnSpc>
              <a:spcBef>
                <a:spcPts val="0"/>
              </a:spcBef>
            </a:pPr>
            <a:r>
              <a:rPr lang="en-IE" dirty="0"/>
              <a:t>The role of the Sports Office</a:t>
            </a:r>
          </a:p>
          <a:p>
            <a:pPr lvl="0">
              <a:lnSpc>
                <a:spcPct val="120000"/>
              </a:lnSpc>
              <a:spcBef>
                <a:spcPts val="0"/>
              </a:spcBef>
            </a:pPr>
            <a:r>
              <a:rPr lang="en-IE" dirty="0"/>
              <a:t>The services provided</a:t>
            </a:r>
          </a:p>
          <a:p>
            <a:pPr lvl="0">
              <a:lnSpc>
                <a:spcPct val="120000"/>
              </a:lnSpc>
              <a:spcBef>
                <a:spcPts val="0"/>
              </a:spcBef>
            </a:pPr>
            <a:r>
              <a:rPr lang="en-IE" dirty="0"/>
              <a:t>Time Management</a:t>
            </a:r>
          </a:p>
          <a:p>
            <a:pPr lvl="0">
              <a:lnSpc>
                <a:spcPct val="120000"/>
              </a:lnSpc>
              <a:spcBef>
                <a:spcPts val="0"/>
              </a:spcBef>
            </a:pPr>
            <a:r>
              <a:rPr lang="en-IE" dirty="0"/>
              <a:t>Goal Setting</a:t>
            </a:r>
          </a:p>
          <a:p>
            <a:pPr lvl="0">
              <a:lnSpc>
                <a:spcPct val="120000"/>
              </a:lnSpc>
              <a:spcBef>
                <a:spcPts val="0"/>
              </a:spcBef>
            </a:pPr>
            <a:r>
              <a:rPr lang="en-IE" dirty="0"/>
              <a:t>The role of the sport psychologist</a:t>
            </a:r>
          </a:p>
          <a:p>
            <a:pPr marL="0" indent="0">
              <a:lnSpc>
                <a:spcPct val="120000"/>
              </a:lnSpc>
              <a:spcBef>
                <a:spcPts val="0"/>
              </a:spcBef>
              <a:buNone/>
            </a:pPr>
            <a:endParaRPr lang="en-IE" b="1" dirty="0"/>
          </a:p>
          <a:p>
            <a:pPr marL="0" indent="0">
              <a:lnSpc>
                <a:spcPct val="120000"/>
              </a:lnSpc>
              <a:spcBef>
                <a:spcPts val="0"/>
              </a:spcBef>
              <a:buNone/>
            </a:pPr>
            <a:r>
              <a:rPr lang="en-IE" b="1" dirty="0"/>
              <a:t>Session 2             Well-Being</a:t>
            </a:r>
          </a:p>
          <a:p>
            <a:pPr>
              <a:lnSpc>
                <a:spcPct val="120000"/>
              </a:lnSpc>
              <a:spcBef>
                <a:spcPts val="0"/>
              </a:spcBef>
            </a:pPr>
            <a:r>
              <a:rPr lang="en-IE" dirty="0"/>
              <a:t>September           The importance of the balanced athlete</a:t>
            </a:r>
          </a:p>
          <a:p>
            <a:pPr lvl="0">
              <a:lnSpc>
                <a:spcPct val="120000"/>
              </a:lnSpc>
              <a:spcBef>
                <a:spcPts val="0"/>
              </a:spcBef>
            </a:pPr>
            <a:r>
              <a:rPr lang="en-IE" dirty="0"/>
              <a:t>Diet &amp; Hydration</a:t>
            </a:r>
          </a:p>
          <a:p>
            <a:pPr lvl="0">
              <a:lnSpc>
                <a:spcPct val="120000"/>
              </a:lnSpc>
              <a:spcBef>
                <a:spcPts val="0"/>
              </a:spcBef>
            </a:pPr>
            <a:r>
              <a:rPr lang="en-IE" dirty="0"/>
              <a:t>The importance of sleep</a:t>
            </a:r>
          </a:p>
          <a:p>
            <a:pPr lvl="0">
              <a:lnSpc>
                <a:spcPct val="120000"/>
              </a:lnSpc>
              <a:spcBef>
                <a:spcPts val="0"/>
              </a:spcBef>
            </a:pPr>
            <a:r>
              <a:rPr lang="en-IE" dirty="0"/>
              <a:t>Managing sporting &amp; academic timetables</a:t>
            </a:r>
          </a:p>
          <a:p>
            <a:pPr marL="0" indent="0">
              <a:lnSpc>
                <a:spcPct val="120000"/>
              </a:lnSpc>
              <a:spcBef>
                <a:spcPts val="0"/>
              </a:spcBef>
              <a:buNone/>
            </a:pPr>
            <a:endParaRPr lang="en-IE" dirty="0"/>
          </a:p>
          <a:p>
            <a:pPr marL="0" indent="0">
              <a:lnSpc>
                <a:spcPct val="120000"/>
              </a:lnSpc>
              <a:spcBef>
                <a:spcPts val="0"/>
              </a:spcBef>
              <a:buNone/>
            </a:pPr>
            <a:endParaRPr lang="en-IE" dirty="0"/>
          </a:p>
          <a:p>
            <a:pPr marL="0" indent="0">
              <a:lnSpc>
                <a:spcPct val="120000"/>
              </a:lnSpc>
              <a:spcBef>
                <a:spcPts val="0"/>
              </a:spcBef>
              <a:buNone/>
            </a:pPr>
            <a:r>
              <a:rPr lang="en-IE" b="1" dirty="0"/>
              <a:t>Session 3             Mental Fitness 1</a:t>
            </a:r>
          </a:p>
          <a:p>
            <a:pPr>
              <a:lnSpc>
                <a:spcPct val="120000"/>
              </a:lnSpc>
              <a:spcBef>
                <a:spcPts val="0"/>
              </a:spcBef>
            </a:pPr>
            <a:r>
              <a:rPr lang="en-IE" dirty="0"/>
              <a:t>October                The role of sport psychology in the preparation phase</a:t>
            </a:r>
          </a:p>
          <a:p>
            <a:pPr lvl="0">
              <a:lnSpc>
                <a:spcPct val="120000"/>
              </a:lnSpc>
              <a:spcBef>
                <a:spcPts val="0"/>
              </a:spcBef>
            </a:pPr>
            <a:r>
              <a:rPr lang="en-IE" dirty="0"/>
              <a:t>Explaining the 3 Stages of Performance – preparation, performance and evaluation</a:t>
            </a:r>
          </a:p>
          <a:p>
            <a:pPr lvl="0">
              <a:lnSpc>
                <a:spcPct val="120000"/>
              </a:lnSpc>
              <a:spcBef>
                <a:spcPts val="0"/>
              </a:spcBef>
            </a:pPr>
            <a:r>
              <a:rPr lang="en-IE" dirty="0"/>
              <a:t>Perfecting pre-performance mental preparation</a:t>
            </a:r>
          </a:p>
          <a:p>
            <a:pPr lvl="0">
              <a:lnSpc>
                <a:spcPct val="120000"/>
              </a:lnSpc>
              <a:spcBef>
                <a:spcPts val="0"/>
              </a:spcBef>
            </a:pPr>
            <a:r>
              <a:rPr lang="en-IE" dirty="0"/>
              <a:t>Dealing with pre-performance anxiety</a:t>
            </a:r>
          </a:p>
          <a:p>
            <a:pPr lvl="0">
              <a:lnSpc>
                <a:spcPct val="120000"/>
              </a:lnSpc>
              <a:spcBef>
                <a:spcPts val="0"/>
              </a:spcBef>
            </a:pPr>
            <a:r>
              <a:rPr lang="en-IE" dirty="0"/>
              <a:t>Role of confidence in sport</a:t>
            </a:r>
          </a:p>
          <a:p>
            <a:pPr>
              <a:lnSpc>
                <a:spcPct val="120000"/>
              </a:lnSpc>
              <a:spcBef>
                <a:spcPts val="0"/>
              </a:spcBef>
            </a:pPr>
            <a:endParaRPr lang="en-IE" dirty="0"/>
          </a:p>
          <a:p>
            <a:pPr marL="0" indent="0">
              <a:lnSpc>
                <a:spcPct val="120000"/>
              </a:lnSpc>
              <a:spcBef>
                <a:spcPts val="0"/>
              </a:spcBef>
              <a:buNone/>
            </a:pPr>
            <a:endParaRPr lang="en-IE" dirty="0"/>
          </a:p>
          <a:p>
            <a:pPr marL="0" indent="0">
              <a:lnSpc>
                <a:spcPct val="120000"/>
              </a:lnSpc>
              <a:spcBef>
                <a:spcPts val="0"/>
              </a:spcBef>
              <a:buNone/>
            </a:pPr>
            <a:r>
              <a:rPr lang="en-IE" b="1" dirty="0"/>
              <a:t>Session 4             Mental Fitness 2</a:t>
            </a:r>
          </a:p>
          <a:p>
            <a:pPr>
              <a:lnSpc>
                <a:spcPct val="120000"/>
              </a:lnSpc>
              <a:spcBef>
                <a:spcPts val="0"/>
              </a:spcBef>
            </a:pPr>
            <a:r>
              <a:rPr lang="en-IE" dirty="0"/>
              <a:t>October                The challenge of consistency in performance</a:t>
            </a:r>
          </a:p>
          <a:p>
            <a:pPr lvl="0">
              <a:lnSpc>
                <a:spcPct val="120000"/>
              </a:lnSpc>
              <a:spcBef>
                <a:spcPts val="0"/>
              </a:spcBef>
            </a:pPr>
            <a:r>
              <a:rPr lang="en-IE" dirty="0"/>
              <a:t>Building mental toughness for performance</a:t>
            </a:r>
          </a:p>
          <a:p>
            <a:pPr lvl="0">
              <a:lnSpc>
                <a:spcPct val="120000"/>
              </a:lnSpc>
              <a:spcBef>
                <a:spcPts val="0"/>
              </a:spcBef>
            </a:pPr>
            <a:r>
              <a:rPr lang="en-IE" dirty="0"/>
              <a:t>Developing performance level focus</a:t>
            </a:r>
          </a:p>
          <a:p>
            <a:pPr lvl="0">
              <a:lnSpc>
                <a:spcPct val="120000"/>
              </a:lnSpc>
              <a:spcBef>
                <a:spcPts val="0"/>
              </a:spcBef>
            </a:pPr>
            <a:r>
              <a:rPr lang="en-IE" dirty="0"/>
              <a:t>Perfecting competition confidence</a:t>
            </a:r>
          </a:p>
          <a:p>
            <a:pPr lvl="0">
              <a:lnSpc>
                <a:spcPct val="120000"/>
              </a:lnSpc>
              <a:spcBef>
                <a:spcPts val="0"/>
              </a:spcBef>
            </a:pPr>
            <a:r>
              <a:rPr lang="en-IE" dirty="0"/>
              <a:t>The role of post-performance evaluation</a:t>
            </a:r>
          </a:p>
          <a:p>
            <a:pPr>
              <a:lnSpc>
                <a:spcPct val="120000"/>
              </a:lnSpc>
              <a:spcBef>
                <a:spcPts val="0"/>
              </a:spcBef>
            </a:pPr>
            <a:r>
              <a:rPr lang="en-IE" dirty="0"/>
              <a:t>Each session will last about 45 minutes with time afterwards for questions &amp; answers.  Presentation notes will be provided to all participants.  I suggest that each session is run at 2 different times to accommodate academic and training schedules.  </a:t>
            </a:r>
          </a:p>
          <a:p>
            <a:pPr hangingPunct="0"/>
            <a:endParaRPr lang="en-IE" dirty="0"/>
          </a:p>
        </p:txBody>
      </p:sp>
      <p:sp>
        <p:nvSpPr>
          <p:cNvPr id="4" name="Title 1">
            <a:extLst>
              <a:ext uri="{FF2B5EF4-FFF2-40B4-BE49-F238E27FC236}">
                <a16:creationId xmlns:a16="http://schemas.microsoft.com/office/drawing/2014/main" id="{ADE80C0F-D21F-4B03-DAD8-E4F3BA14B3B8}"/>
              </a:ext>
            </a:extLst>
          </p:cNvPr>
          <p:cNvSpPr txBox="1">
            <a:spLocks/>
          </p:cNvSpPr>
          <p:nvPr/>
        </p:nvSpPr>
        <p:spPr>
          <a:xfrm>
            <a:off x="244801" y="45240"/>
            <a:ext cx="8754374" cy="919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000" b="1" dirty="0">
                <a:solidFill>
                  <a:srgbClr val="C00000"/>
                </a:solidFill>
                <a:latin typeface="Century Gothic" panose="020B0502020202020204" pitchFamily="34" charset="0"/>
              </a:rPr>
              <a:t>UCC SPORT PERFORMANCE PROGRAMME: SPORTS PSYCHOLOGY</a:t>
            </a:r>
            <a:endParaRPr lang="en-IE" sz="2000" dirty="0">
              <a:latin typeface="Century Gothic" panose="020B0502020202020204" pitchFamily="34" charset="0"/>
            </a:endParaRPr>
          </a:p>
        </p:txBody>
      </p:sp>
      <p:pic>
        <p:nvPicPr>
          <p:cNvPr id="5" name="Picture 4" descr="Logo&#10;&#10;Description automatically generated">
            <a:extLst>
              <a:ext uri="{FF2B5EF4-FFF2-40B4-BE49-F238E27FC236}">
                <a16:creationId xmlns:a16="http://schemas.microsoft.com/office/drawing/2014/main" id="{CBC29C65-A228-4796-06B5-757C6C6A26FE}"/>
              </a:ext>
            </a:extLst>
          </p:cNvPr>
          <p:cNvPicPr>
            <a:picLocks noChangeAspect="1"/>
          </p:cNvPicPr>
          <p:nvPr/>
        </p:nvPicPr>
        <p:blipFill>
          <a:blip r:embed="rId2"/>
          <a:stretch>
            <a:fillRect/>
          </a:stretch>
        </p:blipFill>
        <p:spPr>
          <a:xfrm>
            <a:off x="9706918" y="37496"/>
            <a:ext cx="2179141" cy="1537304"/>
          </a:xfrm>
          <a:prstGeom prst="rect">
            <a:avLst/>
          </a:prstGeom>
        </p:spPr>
      </p:pic>
      <p:sp>
        <p:nvSpPr>
          <p:cNvPr id="2" name="Content Placeholder 2">
            <a:extLst>
              <a:ext uri="{FF2B5EF4-FFF2-40B4-BE49-F238E27FC236}">
                <a16:creationId xmlns:a16="http://schemas.microsoft.com/office/drawing/2014/main" id="{47909DED-A14C-41DF-87DD-18286B4A890A}"/>
              </a:ext>
            </a:extLst>
          </p:cNvPr>
          <p:cNvSpPr txBox="1">
            <a:spLocks/>
          </p:cNvSpPr>
          <p:nvPr/>
        </p:nvSpPr>
        <p:spPr>
          <a:xfrm>
            <a:off x="6700808" y="1825625"/>
            <a:ext cx="4950604" cy="4351338"/>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en-IE" u="sng" dirty="0"/>
              <a:t>Individual Consultations</a:t>
            </a:r>
            <a:endParaRPr lang="en-IE" dirty="0"/>
          </a:p>
          <a:p>
            <a:pPr hangingPunct="0"/>
            <a:r>
              <a:rPr lang="en-IE" dirty="0"/>
              <a:t>I believe that individual sport psychology sessions should be offered as part of the Sport Psychology support.  These sessions may be required for any number of reasons including injury, dealing with poor performance or non selection, struggling to balance college &amp; sporting life or the psychological factors that impact performance (confidence, commitment, control or concentration).   If free individual sessions are offered then I suspect that all recipients will take up the offer so I suggest that the athlete / player should be expected to make a contribution to the cost.  </a:t>
            </a:r>
          </a:p>
          <a:p>
            <a:pPr hangingPunct="0"/>
            <a:r>
              <a:rPr lang="en-IE" dirty="0"/>
              <a:t> </a:t>
            </a:r>
          </a:p>
          <a:p>
            <a:pPr hangingPunct="0"/>
            <a:r>
              <a:rPr lang="en-IE" u="sng" dirty="0"/>
              <a:t>Cost</a:t>
            </a:r>
            <a:endParaRPr lang="en-IE" dirty="0"/>
          </a:p>
          <a:p>
            <a:pPr hangingPunct="0"/>
            <a:r>
              <a:rPr lang="en-IE" dirty="0"/>
              <a:t> </a:t>
            </a:r>
          </a:p>
          <a:p>
            <a:pPr hangingPunct="0"/>
            <a:r>
              <a:rPr lang="en-IE" dirty="0"/>
              <a:t>The cost of a group session will be €300 and the cost of an individual session will be €60.</a:t>
            </a:r>
          </a:p>
          <a:p>
            <a:pPr hangingPunct="0"/>
            <a:r>
              <a:rPr lang="en-IE" dirty="0"/>
              <a:t> </a:t>
            </a:r>
          </a:p>
          <a:p>
            <a:pPr hangingPunct="0"/>
            <a:r>
              <a:rPr lang="en-IE" dirty="0"/>
              <a:t> </a:t>
            </a:r>
          </a:p>
          <a:p>
            <a:pPr hangingPunct="0"/>
            <a:r>
              <a:rPr lang="en-IE" dirty="0"/>
              <a:t> </a:t>
            </a:r>
          </a:p>
          <a:p>
            <a:pPr hangingPunct="0"/>
            <a:r>
              <a:rPr lang="en-IE" dirty="0"/>
              <a:t> </a:t>
            </a:r>
          </a:p>
          <a:p>
            <a:pPr hangingPunct="0"/>
            <a:r>
              <a:rPr lang="en-IE" dirty="0"/>
              <a:t>Canice Kennedy</a:t>
            </a:r>
          </a:p>
          <a:p>
            <a:pPr hangingPunct="0"/>
            <a:r>
              <a:rPr lang="en-IE" dirty="0"/>
              <a:t>14</a:t>
            </a:r>
            <a:r>
              <a:rPr lang="en-IE" baseline="30000" dirty="0"/>
              <a:t>th</a:t>
            </a:r>
            <a:r>
              <a:rPr lang="en-IE" dirty="0"/>
              <a:t> June 2025</a:t>
            </a:r>
          </a:p>
          <a:p>
            <a:endParaRPr lang="en-IE" dirty="0"/>
          </a:p>
        </p:txBody>
      </p:sp>
    </p:spTree>
    <p:extLst>
      <p:ext uri="{BB962C8B-B14F-4D97-AF65-F5344CB8AC3E}">
        <p14:creationId xmlns:p14="http://schemas.microsoft.com/office/powerpoint/2010/main" val="481100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48D3D-676B-24BD-7ACB-BAF7726068F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3AEBBF-4B37-0769-A2F5-69C048AE3D67}"/>
              </a:ext>
            </a:extLst>
          </p:cNvPr>
          <p:cNvSpPr>
            <a:spLocks noGrp="1"/>
          </p:cNvSpPr>
          <p:nvPr>
            <p:ph idx="1"/>
          </p:nvPr>
        </p:nvSpPr>
        <p:spPr>
          <a:xfrm>
            <a:off x="406400" y="1825625"/>
            <a:ext cx="10947400" cy="4351338"/>
          </a:xfrm>
        </p:spPr>
        <p:txBody>
          <a:bodyPr>
            <a:normAutofit fontScale="70000" lnSpcReduction="20000"/>
          </a:bodyPr>
          <a:lstStyle/>
          <a:p>
            <a:pPr marL="0" indent="0">
              <a:buNone/>
            </a:pPr>
            <a:r>
              <a:rPr lang="en-US" dirty="0"/>
              <a:t>Sports Nutrition</a:t>
            </a:r>
          </a:p>
          <a:p>
            <a:r>
              <a:rPr lang="en-US" dirty="0"/>
              <a:t>Evan Lynch</a:t>
            </a:r>
          </a:p>
          <a:p>
            <a:r>
              <a:rPr lang="en-IE" dirty="0"/>
              <a:t>Email: </a:t>
            </a:r>
            <a:r>
              <a:rPr lang="en-IE" dirty="0" err="1">
                <a:hlinkClick r:id="rId2"/>
              </a:rPr>
              <a:t>evan@southeastnutritionclinic.com</a:t>
            </a:r>
            <a:endParaRPr lang="en-IE" dirty="0"/>
          </a:p>
          <a:p>
            <a:r>
              <a:rPr lang="en-IE" dirty="0"/>
              <a:t>Mobile: 085 708 5625</a:t>
            </a:r>
          </a:p>
          <a:p>
            <a:r>
              <a:rPr lang="en-IE" dirty="0"/>
              <a:t>Address: 2nd floor, 11 Peter Street, Clonmel, </a:t>
            </a:r>
            <a:r>
              <a:rPr lang="en-IE" dirty="0" err="1"/>
              <a:t>Co.Tipperary</a:t>
            </a:r>
            <a:r>
              <a:rPr lang="en-IE" dirty="0"/>
              <a:t>, </a:t>
            </a:r>
            <a:r>
              <a:rPr lang="en-IE" dirty="0" err="1"/>
              <a:t>E91F662</a:t>
            </a:r>
            <a:r>
              <a:rPr lang="en-IE" dirty="0"/>
              <a:t>.</a:t>
            </a:r>
          </a:p>
          <a:p>
            <a:r>
              <a:rPr lang="en-IE" dirty="0"/>
              <a:t> I offer the following consultation packages:</a:t>
            </a:r>
          </a:p>
          <a:p>
            <a:r>
              <a:rPr lang="en-IE" i="1" dirty="0"/>
              <a:t>- One appointment: €165</a:t>
            </a:r>
            <a:endParaRPr lang="en-IE" dirty="0"/>
          </a:p>
          <a:p>
            <a:r>
              <a:rPr lang="en-IE" i="1" dirty="0"/>
              <a:t>- Three appointments: €450</a:t>
            </a:r>
            <a:endParaRPr lang="en-IE" dirty="0"/>
          </a:p>
          <a:p>
            <a:r>
              <a:rPr lang="en-IE" i="1" dirty="0"/>
              <a:t>- Five appointments: €700</a:t>
            </a:r>
            <a:endParaRPr lang="en-IE" dirty="0"/>
          </a:p>
          <a:p>
            <a:pPr marL="0" indent="0">
              <a:buNone/>
            </a:pPr>
            <a:r>
              <a:rPr lang="en-IE" dirty="0"/>
              <a:t> </a:t>
            </a:r>
          </a:p>
          <a:p>
            <a:r>
              <a:rPr lang="en-IE" dirty="0"/>
              <a:t>As we briefly spoke about after the workshop, I have a set up in place with DCU Athletics. I would be interested in setting up a similar setting with UCC athletes, and could cater to any/all scholarship athletes, of course, if this can be set up, I would be able to offer high concession rates with the expectation of a reasonable volume of appointment slots.</a:t>
            </a:r>
          </a:p>
          <a:p>
            <a:endParaRPr lang="en-IE" dirty="0"/>
          </a:p>
          <a:p>
            <a:endParaRPr lang="en-US" dirty="0"/>
          </a:p>
          <a:p>
            <a:endParaRPr lang="en-US" dirty="0"/>
          </a:p>
          <a:p>
            <a:endParaRPr lang="en-IE" dirty="0"/>
          </a:p>
        </p:txBody>
      </p:sp>
      <p:sp>
        <p:nvSpPr>
          <p:cNvPr id="4" name="Title 1">
            <a:extLst>
              <a:ext uri="{FF2B5EF4-FFF2-40B4-BE49-F238E27FC236}">
                <a16:creationId xmlns:a16="http://schemas.microsoft.com/office/drawing/2014/main" id="{0A8B2B5A-8C29-678C-AB1F-83831C1D2102}"/>
              </a:ext>
            </a:extLst>
          </p:cNvPr>
          <p:cNvSpPr txBox="1">
            <a:spLocks/>
          </p:cNvSpPr>
          <p:nvPr/>
        </p:nvSpPr>
        <p:spPr>
          <a:xfrm>
            <a:off x="244801" y="45240"/>
            <a:ext cx="8754374" cy="919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000" b="1" dirty="0">
                <a:solidFill>
                  <a:srgbClr val="C00000"/>
                </a:solidFill>
                <a:latin typeface="Century Gothic" panose="020B0502020202020204" pitchFamily="34" charset="0"/>
              </a:rPr>
              <a:t>UCC SPORT PERFORMANCE PROGRAMME: SPORTS NUTRITION</a:t>
            </a:r>
            <a:endParaRPr lang="en-IE" sz="2000" dirty="0">
              <a:latin typeface="Century Gothic" panose="020B0502020202020204" pitchFamily="34" charset="0"/>
            </a:endParaRPr>
          </a:p>
        </p:txBody>
      </p:sp>
      <p:pic>
        <p:nvPicPr>
          <p:cNvPr id="5" name="Picture 4" descr="Logo&#10;&#10;Description automatically generated">
            <a:extLst>
              <a:ext uri="{FF2B5EF4-FFF2-40B4-BE49-F238E27FC236}">
                <a16:creationId xmlns:a16="http://schemas.microsoft.com/office/drawing/2014/main" id="{F0256D17-BD41-7176-380D-29DBD259A1AD}"/>
              </a:ext>
            </a:extLst>
          </p:cNvPr>
          <p:cNvPicPr>
            <a:picLocks noChangeAspect="1"/>
          </p:cNvPicPr>
          <p:nvPr/>
        </p:nvPicPr>
        <p:blipFill>
          <a:blip r:embed="rId3"/>
          <a:stretch>
            <a:fillRect/>
          </a:stretch>
        </p:blipFill>
        <p:spPr>
          <a:xfrm>
            <a:off x="9706918" y="37496"/>
            <a:ext cx="2179141" cy="1537304"/>
          </a:xfrm>
          <a:prstGeom prst="rect">
            <a:avLst/>
          </a:prstGeom>
        </p:spPr>
      </p:pic>
    </p:spTree>
    <p:extLst>
      <p:ext uri="{BB962C8B-B14F-4D97-AF65-F5344CB8AC3E}">
        <p14:creationId xmlns:p14="http://schemas.microsoft.com/office/powerpoint/2010/main" val="372361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ax&#10;&#10;Description automatically generated">
            <a:extLst>
              <a:ext uri="{FF2B5EF4-FFF2-40B4-BE49-F238E27FC236}">
                <a16:creationId xmlns:a16="http://schemas.microsoft.com/office/drawing/2014/main" id="{A79CA018-F38F-A24F-A703-89378CB94AF9}"/>
              </a:ext>
            </a:extLst>
          </p:cNvPr>
          <p:cNvPicPr>
            <a:picLocks noChangeAspect="1"/>
          </p:cNvPicPr>
          <p:nvPr/>
        </p:nvPicPr>
        <p:blipFill>
          <a:blip r:embed="rId2"/>
          <a:stretch>
            <a:fillRect/>
          </a:stretch>
        </p:blipFill>
        <p:spPr>
          <a:xfrm>
            <a:off x="10196183" y="6278392"/>
            <a:ext cx="1695193" cy="225280"/>
          </a:xfrm>
          <a:prstGeom prst="rect">
            <a:avLst/>
          </a:prstGeom>
        </p:spPr>
      </p:pic>
      <p:pic>
        <p:nvPicPr>
          <p:cNvPr id="11" name="Picture 10" descr="Logo&#10;&#10;Description automatically generated">
            <a:extLst>
              <a:ext uri="{FF2B5EF4-FFF2-40B4-BE49-F238E27FC236}">
                <a16:creationId xmlns:a16="http://schemas.microsoft.com/office/drawing/2014/main" id="{D8E2FD69-43CF-5740-8FC4-AFA48FCFDBC0}"/>
              </a:ext>
            </a:extLst>
          </p:cNvPr>
          <p:cNvPicPr>
            <a:picLocks noChangeAspect="1"/>
          </p:cNvPicPr>
          <p:nvPr/>
        </p:nvPicPr>
        <p:blipFill>
          <a:blip r:embed="rId3"/>
          <a:stretch>
            <a:fillRect/>
          </a:stretch>
        </p:blipFill>
        <p:spPr>
          <a:xfrm>
            <a:off x="9706918" y="37496"/>
            <a:ext cx="2179141" cy="1537304"/>
          </a:xfrm>
          <a:prstGeom prst="rect">
            <a:avLst/>
          </a:prstGeom>
        </p:spPr>
      </p:pic>
      <p:sp>
        <p:nvSpPr>
          <p:cNvPr id="12" name="Rectangle 11">
            <a:extLst>
              <a:ext uri="{FF2B5EF4-FFF2-40B4-BE49-F238E27FC236}">
                <a16:creationId xmlns:a16="http://schemas.microsoft.com/office/drawing/2014/main" id="{CE3D4B2E-9FF8-4DA1-931F-4A655AC83B77}"/>
              </a:ext>
            </a:extLst>
          </p:cNvPr>
          <p:cNvSpPr/>
          <p:nvPr/>
        </p:nvSpPr>
        <p:spPr>
          <a:xfrm>
            <a:off x="212903" y="6231791"/>
            <a:ext cx="164974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#FindYourTeam</a:t>
            </a:r>
          </a:p>
        </p:txBody>
      </p:sp>
      <p:sp>
        <p:nvSpPr>
          <p:cNvPr id="10" name="Title 1">
            <a:extLst>
              <a:ext uri="{FF2B5EF4-FFF2-40B4-BE49-F238E27FC236}">
                <a16:creationId xmlns:a16="http://schemas.microsoft.com/office/drawing/2014/main" id="{A610C223-1A30-8BA0-FC4E-6089265E5C8B}"/>
              </a:ext>
            </a:extLst>
          </p:cNvPr>
          <p:cNvSpPr>
            <a:spLocks noGrp="1"/>
          </p:cNvSpPr>
          <p:nvPr>
            <p:ph type="title"/>
          </p:nvPr>
        </p:nvSpPr>
        <p:spPr>
          <a:xfrm>
            <a:off x="244801" y="45240"/>
            <a:ext cx="8754374" cy="919413"/>
          </a:xfrm>
        </p:spPr>
        <p:txBody>
          <a:bodyPr>
            <a:normAutofit/>
          </a:bodyPr>
          <a:lstStyle/>
          <a:p>
            <a:r>
              <a:rPr lang="en-IE" sz="2000" b="1" dirty="0">
                <a:solidFill>
                  <a:srgbClr val="C00000"/>
                </a:solidFill>
                <a:latin typeface="Century Gothic" panose="020B0502020202020204" pitchFamily="34" charset="0"/>
              </a:rPr>
              <a:t>UCC SPORT PERFORMANCE PROGRAMME</a:t>
            </a:r>
            <a:endParaRPr lang="en-IE" sz="20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0FAE5350-A211-0D17-D810-B5DE4E115CFC}"/>
              </a:ext>
            </a:extLst>
          </p:cNvPr>
          <p:cNvSpPr>
            <a:spLocks noGrp="1"/>
          </p:cNvSpPr>
          <p:nvPr>
            <p:ph idx="1"/>
          </p:nvPr>
        </p:nvSpPr>
        <p:spPr>
          <a:xfrm>
            <a:off x="212901" y="1313586"/>
            <a:ext cx="3647747" cy="4575881"/>
          </a:xfrm>
          <a:ln>
            <a:noFill/>
          </a:ln>
        </p:spPr>
        <p:txBody>
          <a:bodyPr>
            <a:normAutofit lnSpcReduction="10000"/>
          </a:bodyPr>
          <a:lstStyle/>
          <a:p>
            <a:pPr marL="0" indent="0" algn="just">
              <a:buNone/>
            </a:pPr>
            <a:r>
              <a:rPr lang="en-IE" sz="1400" b="1" dirty="0">
                <a:solidFill>
                  <a:srgbClr val="C00000"/>
                </a:solidFill>
                <a:effectLst/>
                <a:highlight>
                  <a:srgbClr val="FFFFFF"/>
                </a:highlight>
                <a:ea typeface="Times New Roman" panose="02020603050405020304" pitchFamily="18" charset="0"/>
              </a:rPr>
              <a:t>PURPOSE</a:t>
            </a:r>
            <a:endParaRPr lang="en-IE" sz="1400" dirty="0">
              <a:effectLst/>
              <a:highlight>
                <a:srgbClr val="FFFFFF"/>
              </a:highlight>
              <a:ea typeface="Times New Roman" panose="02020603050405020304" pitchFamily="18" charset="0"/>
            </a:endParaRPr>
          </a:p>
          <a:p>
            <a:pPr marL="0" indent="0" algn="just">
              <a:buNone/>
            </a:pPr>
            <a:r>
              <a:rPr lang="en-IE" sz="1200" dirty="0">
                <a:effectLst/>
                <a:highlight>
                  <a:srgbClr val="FFFFFF"/>
                </a:highlight>
                <a:ea typeface="Times New Roman" panose="02020603050405020304" pitchFamily="18" charset="0"/>
              </a:rPr>
              <a:t>The purpose of UCC Sport performance </a:t>
            </a:r>
            <a:r>
              <a:rPr lang="en-IE" sz="1200" dirty="0">
                <a:highlight>
                  <a:srgbClr val="FFFFFF"/>
                </a:highlight>
                <a:ea typeface="Times New Roman" panose="02020603050405020304" pitchFamily="18" charset="0"/>
              </a:rPr>
              <a:t>pro</a:t>
            </a:r>
            <a:r>
              <a:rPr lang="en-IE" sz="1200" dirty="0">
                <a:effectLst/>
                <a:highlight>
                  <a:srgbClr val="FFFFFF"/>
                </a:highlight>
                <a:ea typeface="Times New Roman" panose="02020603050405020304" pitchFamily="18" charset="0"/>
              </a:rPr>
              <a:t>gramme is to support UCC athletes develop and perform to their full potential.   </a:t>
            </a:r>
            <a:r>
              <a:rPr lang="en-IE" sz="1200" dirty="0">
                <a:highlight>
                  <a:srgbClr val="FFFFFF"/>
                </a:highlight>
                <a:ea typeface="Times New Roman" panose="02020603050405020304" pitchFamily="18" charset="0"/>
              </a:rPr>
              <a:t>Our priority is to ensure a focus on student athlete welfare and that sport in UCC is an enjoyable and positive experience. </a:t>
            </a:r>
            <a:endParaRPr lang="en-IE" sz="1200" dirty="0">
              <a:effectLst/>
              <a:highlight>
                <a:srgbClr val="FFFFFF"/>
              </a:highlight>
              <a:ea typeface="Times New Roman" panose="02020603050405020304" pitchFamily="18" charset="0"/>
            </a:endParaRPr>
          </a:p>
          <a:p>
            <a:pPr marL="0" indent="0" algn="just">
              <a:buNone/>
            </a:pPr>
            <a:r>
              <a:rPr lang="en-IE" sz="1200" dirty="0">
                <a:effectLst/>
                <a:highlight>
                  <a:srgbClr val="FFFFFF"/>
                </a:highlight>
                <a:ea typeface="Times New Roman" panose="02020603050405020304" pitchFamily="18" charset="0"/>
              </a:rPr>
              <a:t>The performance programme is aimed at our sports scholarship students our leading teams</a:t>
            </a:r>
            <a:r>
              <a:rPr lang="en-IE" sz="1200" dirty="0">
                <a:highlight>
                  <a:srgbClr val="FFFFFF"/>
                </a:highlight>
                <a:ea typeface="Times New Roman" panose="02020603050405020304" pitchFamily="18" charset="0"/>
              </a:rPr>
              <a:t> and athletes</a:t>
            </a:r>
            <a:r>
              <a:rPr lang="en-IE" sz="1200" dirty="0">
                <a:effectLst/>
                <a:highlight>
                  <a:srgbClr val="FFFFFF"/>
                </a:highlight>
                <a:ea typeface="Times New Roman" panose="02020603050405020304" pitchFamily="18" charset="0"/>
              </a:rPr>
              <a:t> performing at top level sport in UCC and at regional, national and international levels. </a:t>
            </a:r>
          </a:p>
          <a:p>
            <a:pPr marL="0" indent="0" algn="just">
              <a:buNone/>
            </a:pPr>
            <a:r>
              <a:rPr lang="en-IE" sz="1200" dirty="0">
                <a:effectLst/>
                <a:highlight>
                  <a:srgbClr val="FFFFFF"/>
                </a:highlight>
                <a:ea typeface="Times New Roman" panose="02020603050405020304" pitchFamily="18" charset="0"/>
              </a:rPr>
              <a:t>We have an incredible range of athletes who are </a:t>
            </a:r>
            <a:r>
              <a:rPr lang="en-IE" sz="1200" dirty="0">
                <a:highlight>
                  <a:srgbClr val="FFFFFF"/>
                </a:highlight>
                <a:ea typeface="Times New Roman" panose="02020603050405020304" pitchFamily="18" charset="0"/>
              </a:rPr>
              <a:t>committed</a:t>
            </a:r>
            <a:r>
              <a:rPr lang="en-IE" sz="1200" dirty="0">
                <a:effectLst/>
                <a:highlight>
                  <a:srgbClr val="FFFFFF"/>
                </a:highlight>
                <a:ea typeface="Times New Roman" panose="02020603050405020304" pitchFamily="18" charset="0"/>
              </a:rPr>
              <a:t> to performing in sport and academically. They are supported by our dedicated team of Sports Development Officers, coaches and professional staff.</a:t>
            </a:r>
            <a:r>
              <a:rPr lang="en-IE" sz="1200" dirty="0">
                <a:highlight>
                  <a:srgbClr val="FFFFFF"/>
                </a:highlight>
                <a:ea typeface="Times New Roman" panose="02020603050405020304" pitchFamily="18" charset="0"/>
              </a:rPr>
              <a:t> </a:t>
            </a:r>
          </a:p>
          <a:p>
            <a:pPr marL="0" indent="0" algn="just">
              <a:buNone/>
            </a:pPr>
            <a:r>
              <a:rPr lang="en-IE" sz="1200" dirty="0">
                <a:effectLst/>
                <a:highlight>
                  <a:srgbClr val="FFFFFF"/>
                </a:highlight>
                <a:ea typeface="Times New Roman" panose="02020603050405020304" pitchFamily="18" charset="0"/>
              </a:rPr>
              <a:t>Our performance programme is based around 4 key pillars:</a:t>
            </a:r>
          </a:p>
          <a:p>
            <a:pPr algn="just">
              <a:buFont typeface="+mj-lt"/>
              <a:buAutoNum type="arabicPeriod"/>
            </a:pPr>
            <a:r>
              <a:rPr lang="en-IE" sz="1200" b="1" dirty="0">
                <a:effectLst/>
                <a:highlight>
                  <a:srgbClr val="FFFFFF"/>
                </a:highlight>
                <a:ea typeface="Times New Roman" panose="02020603050405020304" pitchFamily="18" charset="0"/>
              </a:rPr>
              <a:t>P</a:t>
            </a:r>
            <a:r>
              <a:rPr lang="en-IE" sz="1200" b="1" dirty="0">
                <a:highlight>
                  <a:srgbClr val="FFFFFF"/>
                </a:highlight>
                <a:ea typeface="Times New Roman" panose="02020603050405020304" pitchFamily="18" charset="0"/>
              </a:rPr>
              <a:t>erformance</a:t>
            </a:r>
            <a:r>
              <a:rPr lang="en-IE" sz="1200" b="1" dirty="0">
                <a:effectLst/>
                <a:highlight>
                  <a:srgbClr val="FFFFFF"/>
                </a:highlight>
                <a:ea typeface="Times New Roman" panose="02020603050405020304" pitchFamily="18" charset="0"/>
              </a:rPr>
              <a:t> management + support</a:t>
            </a:r>
          </a:p>
          <a:p>
            <a:pPr algn="just">
              <a:buFont typeface="+mj-lt"/>
              <a:buAutoNum type="arabicPeriod"/>
            </a:pPr>
            <a:r>
              <a:rPr lang="en-IE" sz="1200" b="1" dirty="0">
                <a:effectLst/>
                <a:highlight>
                  <a:srgbClr val="FFFFFF"/>
                </a:highlight>
                <a:ea typeface="Times New Roman" panose="02020603050405020304" pitchFamily="18" charset="0"/>
              </a:rPr>
              <a:t>Sports programme </a:t>
            </a:r>
          </a:p>
          <a:p>
            <a:pPr algn="just">
              <a:buFont typeface="+mj-lt"/>
              <a:buAutoNum type="arabicPeriod"/>
            </a:pPr>
            <a:r>
              <a:rPr lang="en-IE" sz="1200" b="1" dirty="0">
                <a:effectLst/>
                <a:highlight>
                  <a:srgbClr val="FFFFFF"/>
                </a:highlight>
                <a:ea typeface="Times New Roman" panose="02020603050405020304" pitchFamily="18" charset="0"/>
              </a:rPr>
              <a:t>Strength &amp; Conditioning (S&amp;C), Sport </a:t>
            </a:r>
            <a:r>
              <a:rPr lang="en-IE" sz="1200" b="1" dirty="0">
                <a:highlight>
                  <a:srgbClr val="FFFFFF"/>
                </a:highlight>
                <a:ea typeface="Times New Roman" panose="02020603050405020304" pitchFamily="18" charset="0"/>
              </a:rPr>
              <a:t>Physiology</a:t>
            </a:r>
            <a:r>
              <a:rPr lang="en-IE" sz="1200" b="1" dirty="0">
                <a:effectLst/>
                <a:highlight>
                  <a:srgbClr val="FFFFFF"/>
                </a:highlight>
                <a:ea typeface="Times New Roman" panose="02020603050405020304" pitchFamily="18" charset="0"/>
              </a:rPr>
              <a:t> and Sports Medicine Support</a:t>
            </a:r>
          </a:p>
          <a:p>
            <a:pPr algn="just">
              <a:buFont typeface="+mj-lt"/>
              <a:buAutoNum type="arabicPeriod"/>
            </a:pPr>
            <a:r>
              <a:rPr lang="en-IE" sz="1200" b="1" dirty="0">
                <a:effectLst/>
                <a:highlight>
                  <a:srgbClr val="FFFFFF"/>
                </a:highlight>
                <a:ea typeface="Times New Roman" panose="02020603050405020304" pitchFamily="18" charset="0"/>
              </a:rPr>
              <a:t>Academic and Life skills Support</a:t>
            </a:r>
            <a:r>
              <a:rPr lang="en-IE" sz="1200" b="1" dirty="0">
                <a:solidFill>
                  <a:srgbClr val="4E677A"/>
                </a:solidFill>
                <a:effectLst/>
                <a:highlight>
                  <a:srgbClr val="FFFFFF"/>
                </a:highlight>
                <a:ea typeface="Times New Roman" panose="02020603050405020304" pitchFamily="18" charset="0"/>
              </a:rPr>
              <a:t>. </a:t>
            </a:r>
            <a:endParaRPr lang="en-IE" sz="1200" b="1" dirty="0">
              <a:effectLst/>
              <a:highlight>
                <a:srgbClr val="FFFFFF"/>
              </a:highlight>
              <a:ea typeface="Times New Roman" panose="02020603050405020304" pitchFamily="18" charset="0"/>
            </a:endParaRPr>
          </a:p>
        </p:txBody>
      </p:sp>
      <p:sp>
        <p:nvSpPr>
          <p:cNvPr id="4" name="TextBox 3">
            <a:extLst>
              <a:ext uri="{FF2B5EF4-FFF2-40B4-BE49-F238E27FC236}">
                <a16:creationId xmlns:a16="http://schemas.microsoft.com/office/drawing/2014/main" id="{B7DD4BB6-81FD-C78D-5B5D-A5EA4C8FD17E}"/>
              </a:ext>
            </a:extLst>
          </p:cNvPr>
          <p:cNvSpPr txBox="1"/>
          <p:nvPr/>
        </p:nvSpPr>
        <p:spPr>
          <a:xfrm>
            <a:off x="4138513" y="1258658"/>
            <a:ext cx="4358640" cy="615553"/>
          </a:xfrm>
          <a:prstGeom prst="rect">
            <a:avLst/>
          </a:prstGeom>
          <a:noFill/>
        </p:spPr>
        <p:txBody>
          <a:bodyPr wrap="square" rtlCol="0">
            <a:spAutoFit/>
          </a:bodyPr>
          <a:lstStyle/>
          <a:p>
            <a:pPr marL="0" indent="0" algn="just">
              <a:buNone/>
            </a:pPr>
            <a:r>
              <a:rPr lang="en-IE" sz="1400" b="1" dirty="0">
                <a:solidFill>
                  <a:srgbClr val="C00000"/>
                </a:solidFill>
                <a:highlight>
                  <a:srgbClr val="FFFFFF"/>
                </a:highlight>
                <a:latin typeface="Calibri" panose="020F0502020204030204" pitchFamily="34" charset="0"/>
                <a:ea typeface="Times New Roman" panose="02020603050405020304" pitchFamily="18" charset="0"/>
              </a:rPr>
              <a:t>VISION AND GOALS</a:t>
            </a:r>
            <a:endParaRPr lang="en-IE" sz="1400" dirty="0">
              <a:effectLst/>
              <a:highlight>
                <a:srgbClr val="FFFFFF"/>
              </a:highlight>
              <a:latin typeface="Times New Roman" panose="02020603050405020304" pitchFamily="18" charset="0"/>
              <a:ea typeface="Times New Roman" panose="02020603050405020304" pitchFamily="18" charset="0"/>
            </a:endParaRPr>
          </a:p>
          <a:p>
            <a:endParaRPr lang="en-IE" sz="2000" dirty="0"/>
          </a:p>
        </p:txBody>
      </p:sp>
      <p:pic>
        <p:nvPicPr>
          <p:cNvPr id="8" name="Picture 7">
            <a:extLst>
              <a:ext uri="{FF2B5EF4-FFF2-40B4-BE49-F238E27FC236}">
                <a16:creationId xmlns:a16="http://schemas.microsoft.com/office/drawing/2014/main" id="{776DA247-3AC8-47B7-AFA7-7CC0B99134A6}"/>
              </a:ext>
            </a:extLst>
          </p:cNvPr>
          <p:cNvPicPr>
            <a:picLocks noChangeAspect="1"/>
          </p:cNvPicPr>
          <p:nvPr/>
        </p:nvPicPr>
        <p:blipFill rotWithShape="1">
          <a:blip r:embed="rId4"/>
          <a:srcRect l="426" r="-1" b="-1"/>
          <a:stretch/>
        </p:blipFill>
        <p:spPr>
          <a:xfrm>
            <a:off x="8789279" y="4753061"/>
            <a:ext cx="3189820" cy="1099388"/>
          </a:xfrm>
          <a:prstGeom prst="rect">
            <a:avLst/>
          </a:prstGeom>
        </p:spPr>
      </p:pic>
      <p:sp>
        <p:nvSpPr>
          <p:cNvPr id="13" name="Rectangle 12">
            <a:extLst>
              <a:ext uri="{FF2B5EF4-FFF2-40B4-BE49-F238E27FC236}">
                <a16:creationId xmlns:a16="http://schemas.microsoft.com/office/drawing/2014/main" id="{CBBC561F-CDB2-D316-4F3C-1FA428A17F05}"/>
              </a:ext>
            </a:extLst>
          </p:cNvPr>
          <p:cNvSpPr/>
          <p:nvPr/>
        </p:nvSpPr>
        <p:spPr>
          <a:xfrm>
            <a:off x="0" y="5974914"/>
            <a:ext cx="12175041" cy="883085"/>
          </a:xfrm>
          <a:prstGeom prst="rect">
            <a:avLst/>
          </a:prstGeom>
          <a:solidFill>
            <a:srgbClr val="E9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PRIDE. BELIEF. PASSION</a:t>
            </a:r>
            <a:r>
              <a:rPr kumimoji="0" lang="en-IE"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IE" b="1" dirty="0">
                <a:solidFill>
                  <a:prstClr val="white"/>
                </a:solidFill>
                <a:latin typeface="Calibri" panose="020F0502020204030204"/>
              </a:rPr>
              <a:t>							</a:t>
            </a:r>
            <a:r>
              <a:rPr lang="en-IE" sz="1400" b="1" dirty="0">
                <a:solidFill>
                  <a:prstClr val="white"/>
                </a:solidFill>
                <a:latin typeface="Calibri" panose="020F0502020204030204"/>
              </a:rPr>
              <a:t>                                      </a:t>
            </a:r>
            <a:r>
              <a:rPr lang="en-IE" sz="1400" b="1" u="sng" kern="100" dirty="0">
                <a:solidFill>
                  <a:schemeClr val="bg1"/>
                </a:solidFill>
                <a:latin typeface="Aptos" panose="020B0004020202020204" pitchFamily="34" charset="0"/>
                <a:cs typeface="Times New Roman" panose="02020603050405020304" pitchFamily="18" charset="0"/>
              </a:rPr>
              <a:t>U</a:t>
            </a:r>
            <a:r>
              <a:rPr lang="en-IE" sz="14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CC Sport Performance</a:t>
            </a:r>
            <a:r>
              <a:rPr lang="en-IE" sz="14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.ie</a:t>
            </a:r>
            <a:endParaRPr lang="en-IE" sz="1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3F7501B5-6896-7BEB-892D-3A0712FB7E74}"/>
              </a:ext>
            </a:extLst>
          </p:cNvPr>
          <p:cNvPicPr>
            <a:picLocks noChangeAspect="1"/>
          </p:cNvPicPr>
          <p:nvPr/>
        </p:nvPicPr>
        <p:blipFill>
          <a:blip r:embed="rId6"/>
          <a:stretch>
            <a:fillRect/>
          </a:stretch>
        </p:blipFill>
        <p:spPr>
          <a:xfrm>
            <a:off x="4175095" y="4808128"/>
            <a:ext cx="4578624" cy="1116375"/>
          </a:xfrm>
          <a:prstGeom prst="rect">
            <a:avLst/>
          </a:prstGeom>
        </p:spPr>
      </p:pic>
      <p:graphicFrame>
        <p:nvGraphicFramePr>
          <p:cNvPr id="7" name="Table 6">
            <a:extLst>
              <a:ext uri="{FF2B5EF4-FFF2-40B4-BE49-F238E27FC236}">
                <a16:creationId xmlns:a16="http://schemas.microsoft.com/office/drawing/2014/main" id="{74D8F2F1-E2FA-A0F3-EF98-431A974EBF1C}"/>
              </a:ext>
            </a:extLst>
          </p:cNvPr>
          <p:cNvGraphicFramePr>
            <a:graphicFrameLocks noGrp="1"/>
          </p:cNvGraphicFramePr>
          <p:nvPr>
            <p:extLst>
              <p:ext uri="{D42A27DB-BD31-4B8C-83A1-F6EECF244321}">
                <p14:modId xmlns:p14="http://schemas.microsoft.com/office/powerpoint/2010/main" val="3578062326"/>
              </p:ext>
            </p:extLst>
          </p:nvPr>
        </p:nvGraphicFramePr>
        <p:xfrm>
          <a:off x="4189313" y="1670407"/>
          <a:ext cx="7840586" cy="2918333"/>
        </p:xfrm>
        <a:graphic>
          <a:graphicData uri="http://schemas.openxmlformats.org/drawingml/2006/table">
            <a:tbl>
              <a:tblPr firstRow="1" firstCol="1" bandRow="1"/>
              <a:tblGrid>
                <a:gridCol w="1469807">
                  <a:extLst>
                    <a:ext uri="{9D8B030D-6E8A-4147-A177-3AD203B41FA5}">
                      <a16:colId xmlns:a16="http://schemas.microsoft.com/office/drawing/2014/main" val="1637840480"/>
                    </a:ext>
                  </a:extLst>
                </a:gridCol>
                <a:gridCol w="3291840">
                  <a:extLst>
                    <a:ext uri="{9D8B030D-6E8A-4147-A177-3AD203B41FA5}">
                      <a16:colId xmlns:a16="http://schemas.microsoft.com/office/drawing/2014/main" val="2566478787"/>
                    </a:ext>
                  </a:extLst>
                </a:gridCol>
                <a:gridCol w="3078939">
                  <a:extLst>
                    <a:ext uri="{9D8B030D-6E8A-4147-A177-3AD203B41FA5}">
                      <a16:colId xmlns:a16="http://schemas.microsoft.com/office/drawing/2014/main" val="3193661046"/>
                    </a:ext>
                  </a:extLst>
                </a:gridCol>
              </a:tblGrid>
              <a:tr h="0">
                <a:tc>
                  <a:txBody>
                    <a:bodyPr/>
                    <a:lstStyle/>
                    <a:p>
                      <a:pPr>
                        <a:lnSpc>
                          <a:spcPct val="107000"/>
                        </a:lnSpc>
                        <a:spcAft>
                          <a:spcPts val="800"/>
                        </a:spcAft>
                        <a:tabLst>
                          <a:tab pos="1854200" algn="l"/>
                        </a:tabLst>
                      </a:pPr>
                      <a:r>
                        <a:rPr lang="en-IE" sz="1200" b="1" dirty="0">
                          <a:solidFill>
                            <a:srgbClr val="FFFFFF"/>
                          </a:solidFill>
                          <a:effectLst/>
                          <a:highlight>
                            <a:srgbClr val="C00000"/>
                          </a:highlight>
                          <a:latin typeface="+mn-lt"/>
                          <a:ea typeface="Calibri" panose="020F0502020204030204" pitchFamily="34" charset="0"/>
                          <a:cs typeface="Calibri" panose="020F0502020204030204" pitchFamily="34" charset="0"/>
                        </a:rPr>
                        <a:t>VISON</a:t>
                      </a:r>
                      <a:endParaRPr lang="en-IE" sz="1200" b="1" dirty="0">
                        <a:effectLst/>
                        <a:highlight>
                          <a:srgbClr val="C00000"/>
                        </a:highligh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07000"/>
                        </a:lnSpc>
                        <a:spcAft>
                          <a:spcPts val="800"/>
                        </a:spcAft>
                        <a:tabLst>
                          <a:tab pos="1854200" algn="l"/>
                        </a:tabLst>
                      </a:pPr>
                      <a:r>
                        <a:rPr lang="en-IE" sz="1200" b="1" dirty="0">
                          <a:solidFill>
                            <a:srgbClr val="FFFFFF"/>
                          </a:solidFill>
                          <a:effectLst/>
                          <a:highlight>
                            <a:srgbClr val="C00000"/>
                          </a:highlight>
                          <a:latin typeface="+mn-lt"/>
                          <a:ea typeface="Calibri" panose="020F0502020204030204" pitchFamily="34" charset="0"/>
                          <a:cs typeface="Calibri" panose="020F0502020204030204" pitchFamily="34" charset="0"/>
                        </a:rPr>
                        <a:t>GOALS</a:t>
                      </a:r>
                      <a:endParaRPr lang="en-IE" sz="1200" b="1" dirty="0">
                        <a:effectLst/>
                        <a:highlight>
                          <a:srgbClr val="C00000"/>
                        </a:highligh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just">
                        <a:lnSpc>
                          <a:spcPct val="105000"/>
                        </a:lnSpc>
                        <a:spcAft>
                          <a:spcPts val="800"/>
                        </a:spcAft>
                        <a:tabLst>
                          <a:tab pos="1854200" algn="l"/>
                        </a:tabLst>
                      </a:pPr>
                      <a:r>
                        <a:rPr lang="en-US" sz="1200" b="1" dirty="0">
                          <a:solidFill>
                            <a:srgbClr val="FFFFFF"/>
                          </a:solidFill>
                          <a:effectLst/>
                          <a:highlight>
                            <a:srgbClr val="C00000"/>
                          </a:highlight>
                          <a:latin typeface="+mn-lt"/>
                          <a:ea typeface="Calibri" panose="020F0502020204030204" pitchFamily="34" charset="0"/>
                          <a:cs typeface="Calibri" panose="020F0502020204030204" pitchFamily="34" charset="0"/>
                        </a:rPr>
                        <a:t>OUTCOMES</a:t>
                      </a:r>
                      <a:endParaRPr lang="en-IE" sz="1200" b="1" dirty="0">
                        <a:effectLst/>
                        <a:highlight>
                          <a:srgbClr val="C00000"/>
                        </a:highligh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742531655"/>
                  </a:ext>
                </a:extLst>
              </a:tr>
              <a:tr h="2225931">
                <a:tc>
                  <a:txBody>
                    <a:bodyPr/>
                    <a:lstStyle/>
                    <a:p>
                      <a:pPr>
                        <a:lnSpc>
                          <a:spcPct val="107000"/>
                        </a:lnSpc>
                        <a:spcAft>
                          <a:spcPts val="800"/>
                        </a:spcAft>
                        <a:tabLst>
                          <a:tab pos="1854200" algn="l"/>
                        </a:tabLst>
                      </a:pPr>
                      <a:endParaRPr lang="en-IE" sz="800" b="1" dirty="0">
                        <a:solidFill>
                          <a:schemeClr val="accent1"/>
                        </a:solidFill>
                        <a:effectLst/>
                        <a:latin typeface="+mn-lt"/>
                        <a:ea typeface="Calibri" panose="020F0502020204030204" pitchFamily="34" charset="0"/>
                        <a:cs typeface="Calibri" panose="020F0502020204030204" pitchFamily="34" charset="0"/>
                      </a:endParaRPr>
                    </a:p>
                    <a:p>
                      <a:pPr>
                        <a:lnSpc>
                          <a:spcPct val="107000"/>
                        </a:lnSpc>
                        <a:spcAft>
                          <a:spcPts val="800"/>
                        </a:spcAft>
                        <a:tabLst>
                          <a:tab pos="1854200" algn="l"/>
                        </a:tabLst>
                      </a:pPr>
                      <a:r>
                        <a:rPr lang="en-IE" sz="1200" b="1" dirty="0">
                          <a:solidFill>
                            <a:schemeClr val="accent1"/>
                          </a:solidFill>
                          <a:effectLst/>
                          <a:latin typeface="+mn-lt"/>
                          <a:ea typeface="Calibri" panose="020F0502020204030204" pitchFamily="34" charset="0"/>
                          <a:cs typeface="Calibri" panose="020F0502020204030204" pitchFamily="34" charset="0"/>
                        </a:rPr>
                        <a:t>Supporting UCC students reach and develop their full potential in performance sport, with a focus on their welfare and wellbeing.</a:t>
                      </a:r>
                      <a:endParaRPr lang="en-IE" sz="1200" b="1" dirty="0">
                        <a:solidFill>
                          <a:schemeClr val="accent1"/>
                        </a:solidFill>
                        <a:effectLst/>
                        <a:latin typeface="+mn-lt"/>
                        <a:ea typeface="Calibri" panose="020F0502020204030204" pitchFamily="34" charset="0"/>
                        <a:cs typeface="Times New Roman" panose="02020603050405020304" pitchFamily="18" charset="0"/>
                      </a:endParaRPr>
                    </a:p>
                    <a:p>
                      <a:pPr>
                        <a:lnSpc>
                          <a:spcPct val="107000"/>
                        </a:lnSpc>
                        <a:spcAft>
                          <a:spcPts val="800"/>
                        </a:spcAft>
                        <a:tabLst>
                          <a:tab pos="1854200" algn="l"/>
                        </a:tabLst>
                      </a:pPr>
                      <a:r>
                        <a:rPr lang="en-IE" sz="1200" b="1" dirty="0">
                          <a:effectLst/>
                          <a:latin typeface="+mn-lt"/>
                          <a:ea typeface="Calibri" panose="020F0502020204030204" pitchFamily="34" charset="0"/>
                          <a:cs typeface="Calibri" panose="020F0502020204030204" pitchFamily="34" charset="0"/>
                        </a:rPr>
                        <a:t> </a:t>
                      </a:r>
                      <a:endParaRPr lang="en-IE" sz="1200" b="1" dirty="0">
                        <a:effectLst/>
                        <a:latin typeface="+mn-lt"/>
                        <a:ea typeface="Calibri" panose="020F0502020204030204" pitchFamily="34" charset="0"/>
                        <a:cs typeface="Times New Roman" panose="02020603050405020304" pitchFamily="18" charset="0"/>
                      </a:endParaRPr>
                    </a:p>
                    <a:p>
                      <a:pPr marL="228600">
                        <a:lnSpc>
                          <a:spcPct val="107000"/>
                        </a:lnSpc>
                        <a:tabLst>
                          <a:tab pos="1854200" algn="l"/>
                        </a:tabLst>
                      </a:pPr>
                      <a:r>
                        <a:rPr lang="en-IE" sz="1200" b="1" dirty="0">
                          <a:effectLst/>
                          <a:latin typeface="+mn-lt"/>
                          <a:ea typeface="Calibri" panose="020F0502020204030204" pitchFamily="34" charset="0"/>
                          <a:cs typeface="Calibri" panose="020F0502020204030204" pitchFamily="34" charset="0"/>
                        </a:rPr>
                        <a:t> </a:t>
                      </a:r>
                      <a:endParaRPr lang="en-IE" sz="12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lvl="0" indent="0">
                        <a:lnSpc>
                          <a:spcPct val="107000"/>
                        </a:lnSpc>
                        <a:buFont typeface="+mj-lt"/>
                        <a:buNone/>
                        <a:tabLst>
                          <a:tab pos="1854200" algn="l"/>
                        </a:tabLst>
                      </a:pPr>
                      <a:endParaRPr lang="en-IE" sz="1200" b="1" dirty="0">
                        <a:solidFill>
                          <a:srgbClr val="00B050"/>
                        </a:solidFill>
                        <a:effectLst/>
                        <a:latin typeface="+mn-lt"/>
                        <a:ea typeface="Calibri" panose="020F0502020204030204" pitchFamily="34" charset="0"/>
                        <a:cs typeface="Calibri" panose="020F0502020204030204" pitchFamily="34" charset="0"/>
                      </a:endParaRPr>
                    </a:p>
                    <a:p>
                      <a:pPr marL="342900" lvl="0" indent="-342900">
                        <a:lnSpc>
                          <a:spcPct val="107000"/>
                        </a:lnSpc>
                        <a:buFont typeface="+mj-lt"/>
                        <a:buAutoNum type="arabicPeriod"/>
                        <a:tabLst>
                          <a:tab pos="1854200" algn="l"/>
                        </a:tabLst>
                      </a:pPr>
                      <a:r>
                        <a:rPr lang="en-IE" sz="1200" b="1" dirty="0">
                          <a:solidFill>
                            <a:srgbClr val="00B050"/>
                          </a:solidFill>
                          <a:effectLst/>
                          <a:latin typeface="+mn-lt"/>
                          <a:ea typeface="Calibri" panose="020F0502020204030204" pitchFamily="34" charset="0"/>
                          <a:cs typeface="Calibri" panose="020F0502020204030204" pitchFamily="34" charset="0"/>
                        </a:rPr>
                        <a:t>UCC students enjoying, developing and performing in their sport.</a:t>
                      </a:r>
                      <a:endParaRPr lang="en-IE" sz="1200" b="1" dirty="0">
                        <a:solidFill>
                          <a:srgbClr val="00B050"/>
                        </a:solidFill>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tabLst>
                          <a:tab pos="1854200" algn="l"/>
                        </a:tabLst>
                      </a:pPr>
                      <a:endParaRPr lang="en-IE" sz="1200" b="1" dirty="0">
                        <a:solidFill>
                          <a:srgbClr val="00B050"/>
                        </a:solidFill>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tabLst>
                          <a:tab pos="1854200" algn="l"/>
                        </a:tabLst>
                      </a:pPr>
                      <a:r>
                        <a:rPr lang="en-IE" sz="1200" b="1" dirty="0">
                          <a:solidFill>
                            <a:srgbClr val="00B050"/>
                          </a:solidFill>
                          <a:effectLst/>
                          <a:latin typeface="+mn-lt"/>
                          <a:ea typeface="Calibri" panose="020F0502020204030204" pitchFamily="34" charset="0"/>
                          <a:cs typeface="Calibri" panose="020F0502020204030204" pitchFamily="34" charset="0"/>
                        </a:rPr>
                        <a:t>UCC students completing their academic programmes.</a:t>
                      </a:r>
                      <a:endParaRPr lang="en-IE" sz="1200" b="1" dirty="0">
                        <a:solidFill>
                          <a:srgbClr val="00B050"/>
                        </a:solidFill>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tabLst>
                          <a:tab pos="1854200" algn="l"/>
                        </a:tabLst>
                      </a:pPr>
                      <a:endParaRPr lang="en-IE" sz="1200" b="1" dirty="0">
                        <a:solidFill>
                          <a:srgbClr val="00B050"/>
                        </a:solidFill>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tabLst>
                          <a:tab pos="1854200" algn="l"/>
                        </a:tabLst>
                      </a:pPr>
                      <a:r>
                        <a:rPr lang="en-IE" sz="1200" b="1" dirty="0">
                          <a:solidFill>
                            <a:srgbClr val="00B050"/>
                          </a:solidFill>
                          <a:effectLst/>
                          <a:latin typeface="+mn-lt"/>
                          <a:ea typeface="Calibri" panose="020F0502020204030204" pitchFamily="34" charset="0"/>
                          <a:cs typeface="Calibri" panose="020F0502020204030204" pitchFamily="34" charset="0"/>
                        </a:rPr>
                        <a:t>UCC teams and individuals competing and achieving success in 3</a:t>
                      </a:r>
                      <a:r>
                        <a:rPr lang="en-IE" sz="1200" b="1" baseline="30000" dirty="0">
                          <a:solidFill>
                            <a:srgbClr val="00B050"/>
                          </a:solidFill>
                          <a:effectLst/>
                          <a:latin typeface="+mn-lt"/>
                          <a:ea typeface="Calibri" panose="020F0502020204030204" pitchFamily="34" charset="0"/>
                          <a:cs typeface="Calibri" panose="020F0502020204030204" pitchFamily="34" charset="0"/>
                        </a:rPr>
                        <a:t>rd</a:t>
                      </a:r>
                      <a:r>
                        <a:rPr lang="en-IE" sz="1200" b="1" dirty="0">
                          <a:solidFill>
                            <a:srgbClr val="00B050"/>
                          </a:solidFill>
                          <a:effectLst/>
                          <a:latin typeface="+mn-lt"/>
                          <a:ea typeface="Calibri" panose="020F0502020204030204" pitchFamily="34" charset="0"/>
                          <a:cs typeface="Calibri" panose="020F0502020204030204" pitchFamily="34" charset="0"/>
                        </a:rPr>
                        <a:t> level and national competitions.</a:t>
                      </a:r>
                      <a:endParaRPr lang="en-IE" sz="1200" b="1" dirty="0">
                        <a:solidFill>
                          <a:srgbClr val="00B050"/>
                        </a:solidFill>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tabLst>
                          <a:tab pos="1854200" algn="l"/>
                        </a:tabLst>
                      </a:pPr>
                      <a:endParaRPr lang="en-IE" sz="1200" b="1" dirty="0">
                        <a:solidFill>
                          <a:srgbClr val="00B050"/>
                        </a:solidFill>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tabLst>
                          <a:tab pos="1854200" algn="l"/>
                        </a:tabLst>
                      </a:pPr>
                      <a:r>
                        <a:rPr lang="en-IE" sz="1200" b="1" dirty="0">
                          <a:solidFill>
                            <a:srgbClr val="00B050"/>
                          </a:solidFill>
                          <a:effectLst/>
                          <a:latin typeface="+mn-lt"/>
                          <a:ea typeface="Calibri" panose="020F0502020204030204" pitchFamily="34" charset="0"/>
                          <a:cs typeface="Calibri" panose="020F0502020204030204" pitchFamily="34" charset="0"/>
                        </a:rPr>
                        <a:t>UCC student athletes achieving highest representative honours.</a:t>
                      </a:r>
                      <a:endParaRPr lang="en-IE" sz="1200" b="1" dirty="0">
                        <a:solidFill>
                          <a:srgbClr val="00B050"/>
                        </a:solidFill>
                        <a:effectLst/>
                        <a:latin typeface="+mn-lt"/>
                        <a:ea typeface="Calibri" panose="020F0502020204030204" pitchFamily="34" charset="0"/>
                        <a:cs typeface="Times New Roman" panose="02020603050405020304" pitchFamily="18" charset="0"/>
                      </a:endParaRPr>
                    </a:p>
                    <a:p>
                      <a:pPr marL="457200">
                        <a:lnSpc>
                          <a:spcPct val="107000"/>
                        </a:lnSpc>
                      </a:pPr>
                      <a:r>
                        <a:rPr lang="en-IE" sz="1200" b="1" dirty="0">
                          <a:solidFill>
                            <a:srgbClr val="00B050"/>
                          </a:solidFill>
                          <a:effectLst/>
                          <a:latin typeface="+mn-lt"/>
                          <a:ea typeface="Calibri" panose="020F0502020204030204" pitchFamily="34" charset="0"/>
                          <a:cs typeface="Calibri" panose="020F0502020204030204" pitchFamily="34" charset="0"/>
                        </a:rPr>
                        <a:t> </a:t>
                      </a:r>
                      <a:endParaRPr lang="en-IE" sz="1200" b="1" dirty="0">
                        <a:solidFill>
                          <a:srgbClr val="00B05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gn="l" defTabSz="914400" rtl="0" eaLnBrk="1" fontAlgn="auto" latinLnBrk="0" hangingPunct="1">
                        <a:lnSpc>
                          <a:spcPct val="105000"/>
                        </a:lnSpc>
                        <a:spcBef>
                          <a:spcPts val="0"/>
                        </a:spcBef>
                        <a:spcAft>
                          <a:spcPts val="800"/>
                        </a:spcAft>
                        <a:buClrTx/>
                        <a:buSzTx/>
                        <a:buFont typeface="Symbol" panose="05050102010706020507" pitchFamily="18" charset="2"/>
                        <a:buChar char=""/>
                        <a:tabLst>
                          <a:tab pos="1854200" algn="l"/>
                        </a:tabLst>
                        <a:defRPr/>
                      </a:pPr>
                      <a:endParaRPr lang="en-IE" sz="800" b="1" dirty="0">
                        <a:effectLst/>
                        <a:latin typeface="+mn-lt"/>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5000"/>
                        </a:lnSpc>
                        <a:spcBef>
                          <a:spcPts val="0"/>
                        </a:spcBef>
                        <a:spcAft>
                          <a:spcPts val="800"/>
                        </a:spcAft>
                        <a:buClrTx/>
                        <a:buSzTx/>
                        <a:buFont typeface="Symbol" panose="05050102010706020507" pitchFamily="18" charset="2"/>
                        <a:buChar char=""/>
                        <a:tabLst>
                          <a:tab pos="1854200" algn="l"/>
                        </a:tabLst>
                        <a:defRPr/>
                      </a:pPr>
                      <a:r>
                        <a:rPr lang="en-IE" sz="1200" b="1" dirty="0">
                          <a:effectLst/>
                          <a:latin typeface="+mn-lt"/>
                          <a:ea typeface="Calibri" panose="020F0502020204030204" pitchFamily="34" charset="0"/>
                          <a:cs typeface="Calibri" panose="020F0502020204030204" pitchFamily="34" charset="0"/>
                        </a:rPr>
                        <a:t>UCC Player athlete welfare support and satisfaction.</a:t>
                      </a:r>
                      <a:endParaRPr lang="en-IE" sz="1200" b="1" dirty="0">
                        <a:effectLst/>
                        <a:latin typeface="+mn-lt"/>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Symbol" panose="05050102010706020507" pitchFamily="18" charset="2"/>
                        <a:buChar char=""/>
                        <a:tabLst>
                          <a:tab pos="1854200" algn="l"/>
                        </a:tabLst>
                      </a:pPr>
                      <a:r>
                        <a:rPr lang="en-IE" sz="1200" b="1" dirty="0">
                          <a:effectLst/>
                          <a:latin typeface="+mn-lt"/>
                          <a:ea typeface="Calibri" panose="020F0502020204030204" pitchFamily="34" charset="0"/>
                          <a:cs typeface="Calibri" panose="020F0502020204030204" pitchFamily="34" charset="0"/>
                        </a:rPr>
                        <a:t>Results in performance competitions. </a:t>
                      </a:r>
                      <a:endParaRPr lang="en-IE" sz="1200" b="1" dirty="0">
                        <a:effectLst/>
                        <a:latin typeface="+mn-lt"/>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Symbol" panose="05050102010706020507" pitchFamily="18" charset="2"/>
                        <a:buChar char=""/>
                        <a:tabLst>
                          <a:tab pos="1854200" algn="l"/>
                        </a:tabLst>
                      </a:pPr>
                      <a:r>
                        <a:rPr lang="en-IE" sz="1200" b="1" dirty="0">
                          <a:effectLst/>
                          <a:latin typeface="+mn-lt"/>
                          <a:ea typeface="Calibri" panose="020F0502020204030204" pitchFamily="34" charset="0"/>
                          <a:cs typeface="Calibri" panose="020F0502020204030204" pitchFamily="34" charset="0"/>
                        </a:rPr>
                        <a:t>UCC Performance Athletes on top level squads (3</a:t>
                      </a:r>
                      <a:r>
                        <a:rPr lang="en-IE" sz="1200" b="1" baseline="30000" dirty="0">
                          <a:effectLst/>
                          <a:latin typeface="+mn-lt"/>
                          <a:ea typeface="Calibri" panose="020F0502020204030204" pitchFamily="34" charset="0"/>
                          <a:cs typeface="Calibri" panose="020F0502020204030204" pitchFamily="34" charset="0"/>
                        </a:rPr>
                        <a:t>rd</a:t>
                      </a:r>
                      <a:r>
                        <a:rPr lang="en-IE" sz="1200" b="1" dirty="0">
                          <a:effectLst/>
                          <a:latin typeface="+mn-lt"/>
                          <a:ea typeface="Calibri" panose="020F0502020204030204" pitchFamily="34" charset="0"/>
                          <a:cs typeface="Calibri" panose="020F0502020204030204" pitchFamily="34" charset="0"/>
                        </a:rPr>
                        <a:t> level – county – HP international and 3</a:t>
                      </a:r>
                      <a:r>
                        <a:rPr lang="en-IE" sz="1200" b="1" baseline="30000" dirty="0">
                          <a:effectLst/>
                          <a:latin typeface="+mn-lt"/>
                          <a:ea typeface="Calibri" panose="020F0502020204030204" pitchFamily="34" charset="0"/>
                          <a:cs typeface="Calibri" panose="020F0502020204030204" pitchFamily="34" charset="0"/>
                        </a:rPr>
                        <a:t>rd</a:t>
                      </a:r>
                      <a:r>
                        <a:rPr lang="en-IE" sz="1200" b="1" dirty="0">
                          <a:effectLst/>
                          <a:latin typeface="+mn-lt"/>
                          <a:ea typeface="Calibri" panose="020F0502020204030204" pitchFamily="34" charset="0"/>
                          <a:cs typeface="Calibri" panose="020F0502020204030204" pitchFamily="34" charset="0"/>
                        </a:rPr>
                        <a:t> level.</a:t>
                      </a:r>
                      <a:endParaRPr lang="en-IE" sz="1200" b="1" dirty="0">
                        <a:effectLst/>
                        <a:latin typeface="+mn-lt"/>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Symbol" panose="05050102010706020507" pitchFamily="18" charset="2"/>
                        <a:buChar char=""/>
                        <a:tabLst>
                          <a:tab pos="1854200" algn="l"/>
                        </a:tabLst>
                      </a:pPr>
                      <a:r>
                        <a:rPr lang="en-IE" sz="1200" b="1" dirty="0">
                          <a:effectLst/>
                          <a:latin typeface="+mn-lt"/>
                          <a:ea typeface="Calibri" panose="020F0502020204030204" pitchFamily="34" charset="0"/>
                          <a:cs typeface="Calibri" panose="020F0502020204030204" pitchFamily="34" charset="0"/>
                        </a:rPr>
                        <a:t>Performance Athletes progressing through academic programmes.</a:t>
                      </a:r>
                      <a:endParaRPr lang="en-IE" sz="1200" b="1" dirty="0">
                        <a:effectLst/>
                        <a:latin typeface="+mn-lt"/>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Symbol" panose="05050102010706020507" pitchFamily="18" charset="2"/>
                        <a:buChar char=""/>
                        <a:tabLst>
                          <a:tab pos="1854200" algn="l"/>
                        </a:tabLst>
                      </a:pPr>
                      <a:r>
                        <a:rPr lang="en-IE" sz="1200" b="1" dirty="0">
                          <a:effectLst/>
                          <a:latin typeface="+mn-lt"/>
                          <a:ea typeface="Calibri" panose="020F0502020204030204" pitchFamily="34" charset="0"/>
                          <a:cs typeface="Calibri" panose="020F0502020204030204" pitchFamily="34" charset="0"/>
                        </a:rPr>
                        <a:t>Delivery of quality services and support.</a:t>
                      </a:r>
                      <a:endParaRPr lang="en-IE" sz="1200" b="1" dirty="0">
                        <a:effectLst/>
                        <a:latin typeface="+mn-lt"/>
                        <a:ea typeface="Calibri" panose="020F0502020204030204" pitchFamily="34" charset="0"/>
                        <a:cs typeface="Times New Roman" panose="02020603050405020304" pitchFamily="18" charset="0"/>
                      </a:endParaRPr>
                    </a:p>
                    <a:p>
                      <a:pPr algn="just">
                        <a:lnSpc>
                          <a:spcPct val="105000"/>
                        </a:lnSpc>
                        <a:spcAft>
                          <a:spcPts val="800"/>
                        </a:spcAft>
                        <a:tabLst>
                          <a:tab pos="1854200" algn="l"/>
                        </a:tabLst>
                      </a:pPr>
                      <a:r>
                        <a:rPr lang="en-IE" sz="1200" b="1" dirty="0">
                          <a:effectLst/>
                          <a:latin typeface="+mn-lt"/>
                          <a:ea typeface="Calibri" panose="020F0502020204030204" pitchFamily="34" charset="0"/>
                          <a:cs typeface="Calibri" panose="020F0502020204030204" pitchFamily="34" charset="0"/>
                        </a:rPr>
                        <a:t> </a:t>
                      </a:r>
                      <a:endParaRPr lang="en-IE" sz="12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162785"/>
                  </a:ext>
                </a:extLst>
              </a:tr>
            </a:tbl>
          </a:graphicData>
        </a:graphic>
      </p:graphicFrame>
    </p:spTree>
    <p:extLst>
      <p:ext uri="{BB962C8B-B14F-4D97-AF65-F5344CB8AC3E}">
        <p14:creationId xmlns:p14="http://schemas.microsoft.com/office/powerpoint/2010/main" val="246037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5B7675-585C-A748-AEEF-8FF7E15F5596}"/>
              </a:ext>
            </a:extLst>
          </p:cNvPr>
          <p:cNvSpPr/>
          <p:nvPr/>
        </p:nvSpPr>
        <p:spPr>
          <a:xfrm>
            <a:off x="0" y="5974915"/>
            <a:ext cx="12192000" cy="883085"/>
          </a:xfrm>
          <a:prstGeom prst="rect">
            <a:avLst/>
          </a:prstGeom>
          <a:solidFill>
            <a:srgbClr val="E9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Logo&#10;&#10;Description automatically generated">
            <a:extLst>
              <a:ext uri="{FF2B5EF4-FFF2-40B4-BE49-F238E27FC236}">
                <a16:creationId xmlns:a16="http://schemas.microsoft.com/office/drawing/2014/main" id="{D8E2FD69-43CF-5740-8FC4-AFA48FCFDBC0}"/>
              </a:ext>
            </a:extLst>
          </p:cNvPr>
          <p:cNvPicPr>
            <a:picLocks noChangeAspect="1"/>
          </p:cNvPicPr>
          <p:nvPr/>
        </p:nvPicPr>
        <p:blipFill>
          <a:blip r:embed="rId2"/>
          <a:stretch>
            <a:fillRect/>
          </a:stretch>
        </p:blipFill>
        <p:spPr>
          <a:xfrm>
            <a:off x="9706918" y="37496"/>
            <a:ext cx="2179141" cy="1537304"/>
          </a:xfrm>
          <a:prstGeom prst="rect">
            <a:avLst/>
          </a:prstGeom>
        </p:spPr>
      </p:pic>
      <p:sp>
        <p:nvSpPr>
          <p:cNvPr id="12" name="Rectangle 11">
            <a:extLst>
              <a:ext uri="{FF2B5EF4-FFF2-40B4-BE49-F238E27FC236}">
                <a16:creationId xmlns:a16="http://schemas.microsoft.com/office/drawing/2014/main" id="{CE3D4B2E-9FF8-4DA1-931F-4A655AC83B77}"/>
              </a:ext>
            </a:extLst>
          </p:cNvPr>
          <p:cNvSpPr/>
          <p:nvPr/>
        </p:nvSpPr>
        <p:spPr>
          <a:xfrm>
            <a:off x="212903" y="6231791"/>
            <a:ext cx="164974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#FindYourTeam</a:t>
            </a:r>
          </a:p>
        </p:txBody>
      </p:sp>
      <p:sp>
        <p:nvSpPr>
          <p:cNvPr id="7" name="Rectangle 6">
            <a:extLst>
              <a:ext uri="{FF2B5EF4-FFF2-40B4-BE49-F238E27FC236}">
                <a16:creationId xmlns:a16="http://schemas.microsoft.com/office/drawing/2014/main" id="{27BDECB0-3D62-D890-934F-3E5EA446192A}"/>
              </a:ext>
            </a:extLst>
          </p:cNvPr>
          <p:cNvSpPr/>
          <p:nvPr/>
        </p:nvSpPr>
        <p:spPr>
          <a:xfrm>
            <a:off x="16958" y="5965590"/>
            <a:ext cx="12175041" cy="883085"/>
          </a:xfrm>
          <a:prstGeom prst="rect">
            <a:avLst/>
          </a:prstGeom>
          <a:solidFill>
            <a:srgbClr val="E9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PRIDE. BELIEF. PASSION.      </a:t>
            </a:r>
            <a:r>
              <a:rPr lang="en-IE" b="1" dirty="0">
                <a:solidFill>
                  <a:prstClr val="white"/>
                </a:solidFill>
                <a:latin typeface="Calibri" panose="020F0502020204030204"/>
              </a:rPr>
              <a:t>							                                             </a:t>
            </a:r>
            <a:r>
              <a:rPr lang="en-IE" sz="14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UCC Sport Performance</a:t>
            </a:r>
            <a:r>
              <a:rPr lang="en-IE" sz="14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.ie</a:t>
            </a:r>
            <a:endParaRPr lang="en-IE" sz="1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FAE5350-A211-0D17-D810-B5DE4E115CFC}"/>
              </a:ext>
            </a:extLst>
          </p:cNvPr>
          <p:cNvSpPr>
            <a:spLocks noGrp="1"/>
          </p:cNvSpPr>
          <p:nvPr>
            <p:ph idx="1"/>
          </p:nvPr>
        </p:nvSpPr>
        <p:spPr>
          <a:xfrm>
            <a:off x="3090269" y="1552368"/>
            <a:ext cx="2560608" cy="4351338"/>
          </a:xfrm>
          <a:ln>
            <a:solidFill>
              <a:srgbClr val="C00000"/>
            </a:solidFill>
          </a:ln>
        </p:spPr>
        <p:txBody>
          <a:bodyPr>
            <a:normAutofit lnSpcReduction="10000"/>
          </a:bodyPr>
          <a:lstStyle/>
          <a:p>
            <a:pPr marL="0" indent="0">
              <a:buNone/>
            </a:pPr>
            <a:r>
              <a:rPr lang="en-IE" sz="1500" b="1" kern="0" dirty="0">
                <a:solidFill>
                  <a:srgbClr val="C00000"/>
                </a:solidFill>
                <a:effectLst/>
                <a:latin typeface="Aptos" panose="020B0004020202020204" pitchFamily="34" charset="0"/>
                <a:ea typeface="Times New Roman" panose="02020603050405020304" pitchFamily="18" charset="0"/>
              </a:rPr>
              <a:t>SPORTS PROGRAMME</a:t>
            </a:r>
          </a:p>
          <a:p>
            <a:pPr marL="0" indent="0">
              <a:buNone/>
            </a:pPr>
            <a:endParaRPr lang="en-IE" sz="1400" b="1" kern="0" dirty="0">
              <a:solidFill>
                <a:srgbClr val="000000"/>
              </a:solidFill>
              <a:latin typeface="Calibri" panose="020F0502020204030204" pitchFamily="34" charset="0"/>
            </a:endParaRPr>
          </a:p>
          <a:p>
            <a:pPr>
              <a:buFont typeface="Wingdings" panose="05000000000000000000" pitchFamily="2" charset="2"/>
              <a:buChar char="§"/>
            </a:pPr>
            <a:r>
              <a:rPr lang="en-IE" sz="1200" b="1" kern="0" dirty="0">
                <a:solidFill>
                  <a:srgbClr val="000000"/>
                </a:solidFill>
                <a:latin typeface="Calibri" panose="020F0502020204030204" pitchFamily="34" charset="0"/>
              </a:rPr>
              <a:t>Implementation of core sport competition and training programmes for GAA Senior Teams: Camogie, Gaelic,  Hurling + LGFA; Women's Hockey 1</a:t>
            </a:r>
            <a:r>
              <a:rPr lang="en-IE" sz="1200" b="1" kern="0" baseline="30000" dirty="0">
                <a:solidFill>
                  <a:srgbClr val="000000"/>
                </a:solidFill>
                <a:latin typeface="Calibri" panose="020F0502020204030204" pitchFamily="34" charset="0"/>
              </a:rPr>
              <a:t>st</a:t>
            </a:r>
            <a:r>
              <a:rPr lang="en-IE" sz="1200" b="1" kern="0" dirty="0">
                <a:solidFill>
                  <a:srgbClr val="000000"/>
                </a:solidFill>
                <a:latin typeface="Calibri" panose="020F0502020204030204" pitchFamily="34" charset="0"/>
              </a:rPr>
              <a:t> team, Rowing senior squad, Men's Rugby 1</a:t>
            </a:r>
            <a:r>
              <a:rPr lang="en-IE" sz="1200" b="1" kern="0" baseline="30000" dirty="0">
                <a:solidFill>
                  <a:srgbClr val="000000"/>
                </a:solidFill>
                <a:latin typeface="Calibri" panose="020F0502020204030204" pitchFamily="34" charset="0"/>
              </a:rPr>
              <a:t>st </a:t>
            </a:r>
            <a:r>
              <a:rPr lang="en-IE" sz="1200" b="1" kern="0" dirty="0">
                <a:solidFill>
                  <a:srgbClr val="000000"/>
                </a:solidFill>
                <a:latin typeface="Calibri" panose="020F0502020204030204" pitchFamily="34" charset="0"/>
              </a:rPr>
              <a:t> team and U20; Soccer men and women 1</a:t>
            </a:r>
            <a:r>
              <a:rPr lang="en-IE" sz="1200" b="1" kern="0" baseline="30000" dirty="0">
                <a:solidFill>
                  <a:srgbClr val="000000"/>
                </a:solidFill>
                <a:latin typeface="Calibri" panose="020F0502020204030204" pitchFamily="34" charset="0"/>
              </a:rPr>
              <a:t>st</a:t>
            </a:r>
            <a:r>
              <a:rPr lang="en-IE" sz="1200" b="1" kern="0" dirty="0">
                <a:solidFill>
                  <a:srgbClr val="000000"/>
                </a:solidFill>
                <a:latin typeface="Calibri" panose="020F0502020204030204" pitchFamily="34" charset="0"/>
              </a:rPr>
              <a:t> teams. </a:t>
            </a:r>
          </a:p>
          <a:p>
            <a:pPr>
              <a:buFont typeface="Wingdings" panose="05000000000000000000" pitchFamily="2" charset="2"/>
              <a:buChar char="§"/>
            </a:pPr>
            <a:r>
              <a:rPr lang="en-IE" sz="1200" b="1" kern="0" dirty="0">
                <a:solidFill>
                  <a:srgbClr val="000000"/>
                </a:solidFill>
                <a:latin typeface="Calibri" panose="020F0502020204030204" pitchFamily="34" charset="0"/>
              </a:rPr>
              <a:t>Individual sport scholarship athletes training and competition support.</a:t>
            </a:r>
          </a:p>
          <a:p>
            <a:pPr>
              <a:buFont typeface="Wingdings" panose="05000000000000000000" pitchFamily="2" charset="2"/>
              <a:buChar char="§"/>
            </a:pPr>
            <a:r>
              <a:rPr lang="en-IE" sz="1200" b="1" kern="0" dirty="0">
                <a:solidFill>
                  <a:srgbClr val="000000"/>
                </a:solidFill>
                <a:latin typeface="Calibri" panose="020F0502020204030204" pitchFamily="34" charset="0"/>
              </a:rPr>
              <a:t>Participation in competitions and events.</a:t>
            </a:r>
          </a:p>
          <a:p>
            <a:pPr>
              <a:buFont typeface="Wingdings" panose="05000000000000000000" pitchFamily="2" charset="2"/>
              <a:buChar char="§"/>
            </a:pPr>
            <a:r>
              <a:rPr lang="en-IE" sz="1200" b="1" kern="0" dirty="0">
                <a:solidFill>
                  <a:srgbClr val="000000"/>
                </a:solidFill>
                <a:latin typeface="Calibri" panose="020F0502020204030204" pitchFamily="34" charset="0"/>
              </a:rPr>
              <a:t>Support for attending representative training and international competitions.</a:t>
            </a:r>
          </a:p>
          <a:p>
            <a:pPr>
              <a:buFont typeface="Wingdings" panose="05000000000000000000" pitchFamily="2" charset="2"/>
              <a:buChar char="§"/>
            </a:pPr>
            <a:r>
              <a:rPr lang="en-IE" sz="1200" b="1" kern="0" dirty="0">
                <a:solidFill>
                  <a:srgbClr val="000000"/>
                </a:solidFill>
                <a:latin typeface="Calibri" panose="020F0502020204030204" pitchFamily="34" charset="0"/>
              </a:rPr>
              <a:t>Working with Student Sport Ireland, NGBs  for World Student Games, World Championships and performance programmes</a:t>
            </a:r>
          </a:p>
        </p:txBody>
      </p:sp>
      <p:sp>
        <p:nvSpPr>
          <p:cNvPr id="14" name="Content Placeholder 2">
            <a:extLst>
              <a:ext uri="{FF2B5EF4-FFF2-40B4-BE49-F238E27FC236}">
                <a16:creationId xmlns:a16="http://schemas.microsoft.com/office/drawing/2014/main" id="{98A49D34-3D0F-ED91-4B80-6EB9B524B6D9}"/>
              </a:ext>
            </a:extLst>
          </p:cNvPr>
          <p:cNvSpPr txBox="1">
            <a:spLocks/>
          </p:cNvSpPr>
          <p:nvPr/>
        </p:nvSpPr>
        <p:spPr>
          <a:xfrm>
            <a:off x="226835" y="1548719"/>
            <a:ext cx="2700209" cy="4351338"/>
          </a:xfrm>
          <a:prstGeom prst="rect">
            <a:avLst/>
          </a:prstGeom>
          <a:ln>
            <a:solidFill>
              <a:srgbClr val="C00000"/>
            </a:solidFill>
          </a:ln>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2200" b="1" kern="0" dirty="0">
                <a:solidFill>
                  <a:srgbClr val="C00000"/>
                </a:solidFill>
                <a:latin typeface="Aptos" panose="020B0004020202020204" pitchFamily="34" charset="0"/>
                <a:ea typeface="Times New Roman" panose="02020603050405020304" pitchFamily="18" charset="0"/>
              </a:rPr>
              <a:t>PERFORMANCE MANAGEMENT + SUPPORT</a:t>
            </a:r>
          </a:p>
          <a:p>
            <a:pPr marL="342900" indent="-342900">
              <a:buFont typeface="+mj-lt"/>
              <a:buAutoNum type="arabicPeriod"/>
            </a:pPr>
            <a:endParaRPr lang="en-IE" sz="1400" b="1" kern="0" dirty="0">
              <a:solidFill>
                <a:srgbClr val="000000"/>
              </a:solidFill>
              <a:latin typeface="Calibri" panose="020F0502020204030204" pitchFamily="34" charset="0"/>
            </a:endParaRPr>
          </a:p>
          <a:p>
            <a:pPr marL="342900" lvl="0" indent="-342900" algn="just">
              <a:lnSpc>
                <a:spcPct val="107000"/>
              </a:lnSpc>
              <a:buFont typeface="Wingdings" panose="05000000000000000000" pitchFamily="2" charset="2"/>
              <a:buChar char=""/>
            </a:pPr>
            <a:r>
              <a:rPr lang="en-IE" sz="1900" b="1" dirty="0">
                <a:effectLst/>
                <a:latin typeface="Calibri" panose="020F0502020204030204" pitchFamily="34" charset="0"/>
                <a:ea typeface="Calibri" panose="020F0502020204030204" pitchFamily="34" charset="0"/>
                <a:cs typeface="Calibri" panose="020F0502020204030204" pitchFamily="34" charset="0"/>
              </a:rPr>
              <a:t>Plan, manage and deliver our performance strategy, sports scholarship, academic to UCC athletes and teams.</a:t>
            </a:r>
            <a:endParaRPr lang="en-IE"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IE" sz="1900" b="1" dirty="0">
                <a:effectLst/>
                <a:latin typeface="Calibri" panose="020F0502020204030204" pitchFamily="34" charset="0"/>
                <a:ea typeface="Calibri" panose="020F0502020204030204" pitchFamily="34" charset="0"/>
                <a:cs typeface="Calibri" panose="020F0502020204030204" pitchFamily="34" charset="0"/>
              </a:rPr>
              <a:t>Support UCC Sport performance teams and individuals, develop prepare and perform to their full potential.</a:t>
            </a:r>
            <a:endParaRPr lang="en-IE"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IE" sz="1900" b="1" dirty="0">
                <a:effectLst/>
                <a:latin typeface="Calibri" panose="020F0502020204030204" pitchFamily="34" charset="0"/>
                <a:ea typeface="Calibri" panose="020F0502020204030204" pitchFamily="34" charset="0"/>
                <a:cs typeface="Calibri" panose="020F0502020204030204" pitchFamily="34" charset="0"/>
              </a:rPr>
              <a:t>Track, </a:t>
            </a:r>
            <a:r>
              <a:rPr lang="en-IE" sz="1900" b="1" dirty="0">
                <a:latin typeface="Calibri" panose="020F0502020204030204" pitchFamily="34" charset="0"/>
                <a:ea typeface="Calibri" panose="020F0502020204030204" pitchFamily="34" charset="0"/>
                <a:cs typeface="Calibri" panose="020F0502020204030204" pitchFamily="34" charset="0"/>
              </a:rPr>
              <a:t>assess</a:t>
            </a:r>
            <a:r>
              <a:rPr lang="en-IE" sz="1900" b="1" dirty="0">
                <a:effectLst/>
                <a:latin typeface="Calibri" panose="020F0502020204030204" pitchFamily="34" charset="0"/>
                <a:ea typeface="Calibri" panose="020F0502020204030204" pitchFamily="34" charset="0"/>
                <a:cs typeface="Calibri" panose="020F0502020204030204" pitchFamily="34" charset="0"/>
              </a:rPr>
              <a:t> and promote results and achievements in our performance sports, teams, and athletes.</a:t>
            </a:r>
            <a:endParaRPr lang="en-IE"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IE" sz="1900" b="1" dirty="0">
                <a:effectLst/>
                <a:latin typeface="Calibri" panose="020F0502020204030204" pitchFamily="34" charset="0"/>
                <a:ea typeface="Calibri" panose="020F0502020204030204" pitchFamily="34" charset="0"/>
                <a:cs typeface="Calibri" panose="020F0502020204030204" pitchFamily="34" charset="0"/>
              </a:rPr>
              <a:t>Management and co-ordination of sports medicine, sports physiology, and physio services.</a:t>
            </a:r>
            <a:endParaRPr lang="en-IE" sz="19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IE" sz="1900" b="1" dirty="0">
                <a:effectLst/>
                <a:latin typeface="Calibri" panose="020F0502020204030204" pitchFamily="34" charset="0"/>
                <a:ea typeface="Calibri" panose="020F0502020204030204" pitchFamily="34" charset="0"/>
              </a:rPr>
              <a:t>Develop and work with external agencies, sports, and partners.</a:t>
            </a:r>
            <a:endParaRPr lang="en-IE" sz="1900" dirty="0"/>
          </a:p>
        </p:txBody>
      </p:sp>
      <p:sp>
        <p:nvSpPr>
          <p:cNvPr id="19" name="Content Placeholder 2">
            <a:extLst>
              <a:ext uri="{FF2B5EF4-FFF2-40B4-BE49-F238E27FC236}">
                <a16:creationId xmlns:a16="http://schemas.microsoft.com/office/drawing/2014/main" id="{F1A22587-1FFB-2E82-E416-ACB21E194259}"/>
              </a:ext>
            </a:extLst>
          </p:cNvPr>
          <p:cNvSpPr txBox="1">
            <a:spLocks/>
          </p:cNvSpPr>
          <p:nvPr/>
        </p:nvSpPr>
        <p:spPr>
          <a:xfrm>
            <a:off x="5978106" y="1548719"/>
            <a:ext cx="2840816" cy="4351338"/>
          </a:xfrm>
          <a:prstGeom prst="rect">
            <a:avLst/>
          </a:prstGeom>
          <a:ln>
            <a:solidFill>
              <a:srgbClr val="C0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1400" b="1" kern="0" dirty="0">
                <a:solidFill>
                  <a:srgbClr val="C00000"/>
                </a:solidFill>
                <a:latin typeface="Aptos" panose="020B0004020202020204" pitchFamily="34" charset="0"/>
                <a:ea typeface="Times New Roman" panose="02020603050405020304" pitchFamily="18" charset="0"/>
              </a:rPr>
              <a:t>STRENGTH + CONDITIONING (S+C); SPORTS PHYSIOLOGY + MEDICINE</a:t>
            </a:r>
          </a:p>
          <a:p>
            <a:pPr algn="just">
              <a:buFont typeface="Wingdings" panose="05000000000000000000" pitchFamily="2" charset="2"/>
              <a:buChar char="§"/>
            </a:pPr>
            <a:r>
              <a:rPr lang="en-IE" sz="1200" b="1" kern="0" dirty="0">
                <a:solidFill>
                  <a:srgbClr val="000000"/>
                </a:solidFill>
                <a:latin typeface="Calibri" panose="020F0502020204030204" pitchFamily="34" charset="0"/>
              </a:rPr>
              <a:t>Design and delivery of a top class strength and conditioning programme at the elite squad gym in partnership with the S+C team in the Mardyke Arena.</a:t>
            </a:r>
          </a:p>
          <a:p>
            <a:pPr algn="just">
              <a:buFont typeface="Wingdings" panose="05000000000000000000" pitchFamily="2" charset="2"/>
              <a:buChar char="§"/>
            </a:pPr>
            <a:endParaRPr lang="en-IE" sz="1200" b="1" kern="0" dirty="0">
              <a:solidFill>
                <a:srgbClr val="000000"/>
              </a:solidFill>
              <a:latin typeface="Calibri" panose="020F0502020204030204" pitchFamily="34" charset="0"/>
            </a:endParaRPr>
          </a:p>
          <a:p>
            <a:pPr algn="just">
              <a:buFont typeface="Wingdings" panose="05000000000000000000" pitchFamily="2" charset="2"/>
              <a:buChar char="§"/>
            </a:pPr>
            <a:r>
              <a:rPr lang="en-IE" sz="1200" b="1" kern="0" dirty="0">
                <a:solidFill>
                  <a:srgbClr val="000000"/>
                </a:solidFill>
                <a:latin typeface="Calibri" panose="020F0502020204030204" pitchFamily="34" charset="0"/>
              </a:rPr>
              <a:t>Access to UCC sports physiology programme for consultation services, appropriate physiology testing, design of relevant prehab and rehab services at the UCC Sport HPL in the Mardyke Arena.</a:t>
            </a:r>
          </a:p>
          <a:p>
            <a:pPr algn="just">
              <a:buFont typeface="Wingdings" panose="05000000000000000000" pitchFamily="2" charset="2"/>
              <a:buChar char="§"/>
            </a:pPr>
            <a:endParaRPr lang="en-IE" sz="1200" b="1" kern="0" dirty="0">
              <a:solidFill>
                <a:srgbClr val="000000"/>
              </a:solidFill>
              <a:latin typeface="Calibri" panose="020F0502020204030204" pitchFamily="34" charset="0"/>
            </a:endParaRPr>
          </a:p>
          <a:p>
            <a:pPr algn="just">
              <a:buFont typeface="Wingdings" panose="05000000000000000000" pitchFamily="2" charset="2"/>
              <a:buChar char="§"/>
            </a:pPr>
            <a:r>
              <a:rPr lang="en-IE" sz="1200" b="1" kern="0" dirty="0">
                <a:solidFill>
                  <a:srgbClr val="000000"/>
                </a:solidFill>
                <a:latin typeface="Calibri" panose="020F0502020204030204" pitchFamily="34" charset="0"/>
              </a:rPr>
              <a:t>Working with UCC Sports Medicine team to deliver excellent medical, diagnostic, cardiac testing, concussion management, care and advice.</a:t>
            </a:r>
          </a:p>
          <a:p>
            <a:pPr algn="just">
              <a:buFont typeface="Wingdings" panose="05000000000000000000" pitchFamily="2" charset="2"/>
              <a:buChar char="§"/>
            </a:pPr>
            <a:r>
              <a:rPr lang="en-IE" sz="1200" b="1" kern="0" dirty="0">
                <a:solidFill>
                  <a:srgbClr val="000000"/>
                </a:solidFill>
                <a:latin typeface="Calibri" panose="020F0502020204030204" pitchFamily="34" charset="0"/>
              </a:rPr>
              <a:t>Rehabilitation services with UPMC clinic and other physiotherapy services and clinicians.</a:t>
            </a:r>
          </a:p>
          <a:p>
            <a:pPr marL="0" indent="0">
              <a:buFont typeface="Arial" panose="020B0604020202020204" pitchFamily="34" charset="0"/>
              <a:buNone/>
            </a:pPr>
            <a:endParaRPr lang="en-IE" sz="1400" b="1" kern="0" dirty="0">
              <a:solidFill>
                <a:srgbClr val="000000"/>
              </a:solidFill>
              <a:latin typeface="Calibri" panose="020F0502020204030204" pitchFamily="34" charset="0"/>
            </a:endParaRPr>
          </a:p>
          <a:p>
            <a:pPr marL="0" indent="0">
              <a:buFont typeface="Arial" panose="020B0604020202020204" pitchFamily="34" charset="0"/>
              <a:buNone/>
            </a:pPr>
            <a:endParaRPr lang="en-IE" sz="1400" dirty="0"/>
          </a:p>
        </p:txBody>
      </p:sp>
      <p:sp>
        <p:nvSpPr>
          <p:cNvPr id="20" name="Content Placeholder 2">
            <a:extLst>
              <a:ext uri="{FF2B5EF4-FFF2-40B4-BE49-F238E27FC236}">
                <a16:creationId xmlns:a16="http://schemas.microsoft.com/office/drawing/2014/main" id="{7D05F3F1-BC5F-7EC6-ACDB-E48EED7627EE}"/>
              </a:ext>
            </a:extLst>
          </p:cNvPr>
          <p:cNvSpPr txBox="1">
            <a:spLocks/>
          </p:cNvSpPr>
          <p:nvPr/>
        </p:nvSpPr>
        <p:spPr>
          <a:xfrm>
            <a:off x="9223187" y="1549106"/>
            <a:ext cx="2560608" cy="4351338"/>
          </a:xfrm>
          <a:prstGeom prst="rect">
            <a:avLst/>
          </a:prstGeom>
          <a:ln>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1400" b="1" kern="0" dirty="0">
                <a:solidFill>
                  <a:srgbClr val="C00000"/>
                </a:solidFill>
                <a:latin typeface="Aptos" panose="020B0004020202020204" pitchFamily="34" charset="0"/>
                <a:ea typeface="Times New Roman" panose="02020603050405020304" pitchFamily="18" charset="0"/>
              </a:rPr>
              <a:t>ACADEMIC AND LIFESKILLS</a:t>
            </a:r>
          </a:p>
          <a:p>
            <a:pPr marL="0" indent="0">
              <a:buFont typeface="Arial" panose="020B0604020202020204" pitchFamily="34" charset="0"/>
              <a:buNone/>
            </a:pPr>
            <a:endParaRPr lang="en-IE" sz="1400" b="1" kern="0" dirty="0">
              <a:solidFill>
                <a:srgbClr val="C00000"/>
              </a:solidFill>
              <a:latin typeface="Calibri" panose="020F0502020204030204" pitchFamily="34" charset="0"/>
            </a:endParaRPr>
          </a:p>
          <a:p>
            <a:pPr>
              <a:buFont typeface="Wingdings" panose="05000000000000000000" pitchFamily="2" charset="2"/>
              <a:buChar char="§"/>
            </a:pPr>
            <a:r>
              <a:rPr lang="en-IE" sz="1200" b="1" kern="0" dirty="0">
                <a:solidFill>
                  <a:srgbClr val="000000"/>
                </a:solidFill>
                <a:latin typeface="Calibri" panose="020F0502020204030204" pitchFamily="34" charset="0"/>
              </a:rPr>
              <a:t>Provision of academic flexibility and support to support student athletes achieve their academic goals.</a:t>
            </a:r>
          </a:p>
          <a:p>
            <a:pPr>
              <a:buFont typeface="Wingdings" panose="05000000000000000000" pitchFamily="2" charset="2"/>
              <a:buChar char="§"/>
            </a:pPr>
            <a:endParaRPr lang="en-IE" sz="1200" b="1" kern="0" dirty="0">
              <a:solidFill>
                <a:srgbClr val="000000"/>
              </a:solidFill>
              <a:latin typeface="Calibri" panose="020F0502020204030204" pitchFamily="34" charset="0"/>
            </a:endParaRPr>
          </a:p>
          <a:p>
            <a:pPr>
              <a:buFont typeface="Wingdings" panose="05000000000000000000" pitchFamily="2" charset="2"/>
              <a:buChar char="§"/>
            </a:pPr>
            <a:r>
              <a:rPr lang="en-IE" sz="1200" b="1" kern="0" dirty="0">
                <a:solidFill>
                  <a:srgbClr val="000000"/>
                </a:solidFill>
                <a:latin typeface="Calibri" panose="020F0502020204030204" pitchFamily="34" charset="0"/>
              </a:rPr>
              <a:t>ASAS accreditation and recognition from Sport Ireland and SSI.</a:t>
            </a:r>
          </a:p>
          <a:p>
            <a:pPr>
              <a:buFont typeface="Wingdings" panose="05000000000000000000" pitchFamily="2" charset="2"/>
              <a:buChar char="§"/>
            </a:pPr>
            <a:endParaRPr lang="en-IE" sz="1200" b="1" kern="0" dirty="0">
              <a:solidFill>
                <a:srgbClr val="000000"/>
              </a:solidFill>
              <a:latin typeface="Calibri" panose="020F0502020204030204" pitchFamily="34" charset="0"/>
            </a:endParaRPr>
          </a:p>
          <a:p>
            <a:pPr>
              <a:buFont typeface="Wingdings" panose="05000000000000000000" pitchFamily="2" charset="2"/>
              <a:buChar char="§"/>
            </a:pPr>
            <a:r>
              <a:rPr lang="en-IE" sz="1200" b="1" kern="0" dirty="0">
                <a:solidFill>
                  <a:srgbClr val="000000"/>
                </a:solidFill>
                <a:latin typeface="Calibri" panose="020F0502020204030204" pitchFamily="34" charset="0"/>
              </a:rPr>
              <a:t>Access to life skills services including planning, time management, counselling, nutrition and personal development support and workshops.</a:t>
            </a:r>
          </a:p>
        </p:txBody>
      </p:sp>
      <p:sp>
        <p:nvSpPr>
          <p:cNvPr id="9" name="Title 1">
            <a:extLst>
              <a:ext uri="{FF2B5EF4-FFF2-40B4-BE49-F238E27FC236}">
                <a16:creationId xmlns:a16="http://schemas.microsoft.com/office/drawing/2014/main" id="{568193E0-8DEA-3905-7B05-30539FB73887}"/>
              </a:ext>
            </a:extLst>
          </p:cNvPr>
          <p:cNvSpPr>
            <a:spLocks noGrp="1"/>
          </p:cNvSpPr>
          <p:nvPr>
            <p:ph type="title"/>
          </p:nvPr>
        </p:nvSpPr>
        <p:spPr>
          <a:xfrm>
            <a:off x="244801" y="45240"/>
            <a:ext cx="8754374" cy="919413"/>
          </a:xfrm>
        </p:spPr>
        <p:txBody>
          <a:bodyPr>
            <a:normAutofit/>
          </a:bodyPr>
          <a:lstStyle/>
          <a:p>
            <a:r>
              <a:rPr lang="en-IE" sz="2000" b="1" dirty="0">
                <a:solidFill>
                  <a:srgbClr val="C00000"/>
                </a:solidFill>
                <a:latin typeface="Century Gothic" panose="020B0502020202020204" pitchFamily="34" charset="0"/>
              </a:rPr>
              <a:t>UCC SPORT PERFORMANCE PROGRAMME</a:t>
            </a:r>
            <a:endParaRPr lang="en-IE" sz="2000" dirty="0">
              <a:latin typeface="Century Gothic" panose="020B0502020202020204" pitchFamily="34" charset="0"/>
            </a:endParaRPr>
          </a:p>
        </p:txBody>
      </p:sp>
    </p:spTree>
    <p:extLst>
      <p:ext uri="{BB962C8B-B14F-4D97-AF65-F5344CB8AC3E}">
        <p14:creationId xmlns:p14="http://schemas.microsoft.com/office/powerpoint/2010/main" val="163955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5B7675-585C-A748-AEEF-8FF7E15F5596}"/>
              </a:ext>
            </a:extLst>
          </p:cNvPr>
          <p:cNvSpPr/>
          <p:nvPr/>
        </p:nvSpPr>
        <p:spPr>
          <a:xfrm>
            <a:off x="0" y="5974915"/>
            <a:ext cx="12192000" cy="883085"/>
          </a:xfrm>
          <a:prstGeom prst="rect">
            <a:avLst/>
          </a:prstGeom>
          <a:solidFill>
            <a:srgbClr val="E9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Logo&#10;&#10;Description automatically generated">
            <a:extLst>
              <a:ext uri="{FF2B5EF4-FFF2-40B4-BE49-F238E27FC236}">
                <a16:creationId xmlns:a16="http://schemas.microsoft.com/office/drawing/2014/main" id="{D8E2FD69-43CF-5740-8FC4-AFA48FCFDBC0}"/>
              </a:ext>
            </a:extLst>
          </p:cNvPr>
          <p:cNvPicPr>
            <a:picLocks noChangeAspect="1"/>
          </p:cNvPicPr>
          <p:nvPr/>
        </p:nvPicPr>
        <p:blipFill>
          <a:blip r:embed="rId2"/>
          <a:stretch>
            <a:fillRect/>
          </a:stretch>
        </p:blipFill>
        <p:spPr>
          <a:xfrm>
            <a:off x="9706918" y="37496"/>
            <a:ext cx="2179141" cy="1537304"/>
          </a:xfrm>
          <a:prstGeom prst="rect">
            <a:avLst/>
          </a:prstGeom>
        </p:spPr>
      </p:pic>
      <p:sp>
        <p:nvSpPr>
          <p:cNvPr id="3" name="Content Placeholder 2">
            <a:extLst>
              <a:ext uri="{FF2B5EF4-FFF2-40B4-BE49-F238E27FC236}">
                <a16:creationId xmlns:a16="http://schemas.microsoft.com/office/drawing/2014/main" id="{0FAE5350-A211-0D17-D810-B5DE4E115CFC}"/>
              </a:ext>
            </a:extLst>
          </p:cNvPr>
          <p:cNvSpPr>
            <a:spLocks noGrp="1"/>
          </p:cNvSpPr>
          <p:nvPr>
            <p:ph idx="1"/>
          </p:nvPr>
        </p:nvSpPr>
        <p:spPr>
          <a:xfrm>
            <a:off x="3151229" y="1552368"/>
            <a:ext cx="2560608" cy="4351338"/>
          </a:xfrm>
          <a:ln>
            <a:solidFill>
              <a:srgbClr val="C00000"/>
            </a:solidFill>
          </a:ln>
        </p:spPr>
        <p:txBody>
          <a:bodyPr>
            <a:normAutofit/>
          </a:bodyPr>
          <a:lstStyle/>
          <a:p>
            <a:pPr marL="0" indent="0">
              <a:buNone/>
            </a:pPr>
            <a:r>
              <a:rPr lang="en-IE" sz="1400" b="1" kern="0" dirty="0">
                <a:solidFill>
                  <a:srgbClr val="C00000"/>
                </a:solidFill>
                <a:effectLst/>
                <a:latin typeface="Aptos" panose="020B0004020202020204" pitchFamily="34" charset="0"/>
                <a:ea typeface="Times New Roman" panose="02020603050405020304" pitchFamily="18" charset="0"/>
              </a:rPr>
              <a:t>SPORTS PROGRAMME</a:t>
            </a:r>
          </a:p>
          <a:p>
            <a:pPr marL="0" indent="0">
              <a:buNone/>
            </a:pPr>
            <a:endParaRPr lang="en-IE" sz="800" b="1" kern="0" dirty="0">
              <a:solidFill>
                <a:srgbClr val="000000"/>
              </a:solidFill>
              <a:latin typeface="Calibri" panose="020F0502020204030204" pitchFamily="34" charset="0"/>
            </a:endParaRPr>
          </a:p>
          <a:p>
            <a:pPr>
              <a:buFont typeface="Wingdings" panose="05000000000000000000" pitchFamily="2" charset="2"/>
              <a:buChar char="§"/>
            </a:pPr>
            <a:r>
              <a:rPr lang="en-IE" sz="1200" b="1" kern="0" dirty="0">
                <a:solidFill>
                  <a:srgbClr val="000000"/>
                </a:solidFill>
              </a:rPr>
              <a:t>UCC student athletes work  with Club Team and club coaches  for specific sports information and  support.</a:t>
            </a:r>
          </a:p>
          <a:p>
            <a:pPr>
              <a:buFont typeface="Wingdings" panose="05000000000000000000" pitchFamily="2" charset="2"/>
              <a:buChar char="§"/>
            </a:pPr>
            <a:r>
              <a:rPr lang="en-IE" sz="1200" b="1" kern="0" dirty="0">
                <a:solidFill>
                  <a:srgbClr val="000000"/>
                </a:solidFill>
              </a:rPr>
              <a:t>Athlete's can access a wide range of </a:t>
            </a:r>
            <a:r>
              <a:rPr lang="en-IE" sz="1200" b="1" kern="0" dirty="0">
                <a:solidFill>
                  <a:srgbClr val="000000"/>
                </a:solidFill>
                <a:hlinkClick r:id="rId3"/>
              </a:rPr>
              <a:t>UCC Services</a:t>
            </a:r>
            <a:endParaRPr lang="en-IE" sz="1200" b="1" kern="0" dirty="0">
              <a:solidFill>
                <a:srgbClr val="000000"/>
              </a:solidFill>
            </a:endParaRPr>
          </a:p>
          <a:p>
            <a:pPr>
              <a:buFont typeface="Wingdings" panose="05000000000000000000" pitchFamily="2" charset="2"/>
              <a:buChar char="§"/>
            </a:pPr>
            <a:r>
              <a:rPr lang="en-IE" sz="1200" b="1" dirty="0">
                <a:solidFill>
                  <a:srgbClr val="C00000"/>
                </a:solidFill>
                <a:hlinkClick r:id="rId4">
                  <a:extLst>
                    <a:ext uri="{A12FA001-AC4F-418D-AE19-62706E023703}">
                      <ahyp:hlinkClr xmlns:ahyp="http://schemas.microsoft.com/office/drawing/2018/hyperlinkcolor" val="tx"/>
                    </a:ext>
                  </a:extLst>
                </a:hlinkClick>
              </a:rPr>
              <a:t>UCC Support Tree Services</a:t>
            </a:r>
            <a:endParaRPr lang="en-IE" sz="1200" b="1" dirty="0">
              <a:solidFill>
                <a:srgbClr val="C00000"/>
              </a:solidFill>
            </a:endParaRPr>
          </a:p>
          <a:p>
            <a:pPr>
              <a:buFont typeface="Wingdings" panose="05000000000000000000" pitchFamily="2" charset="2"/>
              <a:buChar char="§"/>
            </a:pPr>
            <a:endParaRPr lang="en-IE" sz="1400" b="1" kern="0" dirty="0">
              <a:solidFill>
                <a:srgbClr val="000000"/>
              </a:solidFill>
              <a:latin typeface="Calibri" panose="020F0502020204030204" pitchFamily="34" charset="0"/>
            </a:endParaRPr>
          </a:p>
        </p:txBody>
      </p:sp>
      <p:sp>
        <p:nvSpPr>
          <p:cNvPr id="14" name="Content Placeholder 2">
            <a:extLst>
              <a:ext uri="{FF2B5EF4-FFF2-40B4-BE49-F238E27FC236}">
                <a16:creationId xmlns:a16="http://schemas.microsoft.com/office/drawing/2014/main" id="{98A49D34-3D0F-ED91-4B80-6EB9B524B6D9}"/>
              </a:ext>
            </a:extLst>
          </p:cNvPr>
          <p:cNvSpPr txBox="1">
            <a:spLocks/>
          </p:cNvSpPr>
          <p:nvPr/>
        </p:nvSpPr>
        <p:spPr>
          <a:xfrm>
            <a:off x="226835" y="1548719"/>
            <a:ext cx="2924394" cy="4351338"/>
          </a:xfrm>
          <a:prstGeom prst="rect">
            <a:avLst/>
          </a:prstGeom>
          <a:ln>
            <a:solidFill>
              <a:srgbClr val="C00000"/>
            </a:solidFill>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2900" b="1" kern="0" dirty="0">
                <a:solidFill>
                  <a:srgbClr val="C00000"/>
                </a:solidFill>
                <a:latin typeface="Aptos" panose="020B0004020202020204" pitchFamily="34" charset="0"/>
                <a:ea typeface="Times New Roman" panose="02020603050405020304" pitchFamily="18" charset="0"/>
              </a:rPr>
              <a:t>PERFORMANCE  MANAGEMENT    + SUPPORT</a:t>
            </a:r>
          </a:p>
          <a:p>
            <a:pPr marL="0" indent="0">
              <a:buFont typeface="Arial" panose="020B0604020202020204" pitchFamily="34" charset="0"/>
              <a:buNone/>
            </a:pPr>
            <a:endParaRPr lang="en-IE" sz="800" b="1" kern="0" dirty="0">
              <a:solidFill>
                <a:srgbClr val="000000"/>
              </a:solidFill>
              <a:latin typeface="Aptos" panose="020B0004020202020204" pitchFamily="34" charset="0"/>
            </a:endParaRPr>
          </a:p>
          <a:p>
            <a:pPr>
              <a:buFont typeface="Wingdings" panose="05000000000000000000" pitchFamily="2" charset="2"/>
              <a:buChar char="§"/>
            </a:pPr>
            <a:r>
              <a:rPr lang="en-IE" sz="2500" b="1" dirty="0">
                <a:solidFill>
                  <a:srgbClr val="000000"/>
                </a:solidFill>
                <a:effectLst/>
                <a:ea typeface="Times New Roman" panose="02020603050405020304" pitchFamily="18" charset="0"/>
              </a:rPr>
              <a:t>UCC Sports Scholarship students to complete contracts and their Athlete Performance Plan </a:t>
            </a:r>
            <a:r>
              <a:rPr lang="en-US" sz="2500" b="1" u="sng" dirty="0">
                <a:solidFill>
                  <a:srgbClr val="0563C1"/>
                </a:solidFill>
                <a:effectLst/>
                <a:ea typeface="Calibri" panose="020F0502020204030204" pitchFamily="34" charset="0"/>
                <a:cs typeface="Times New Roman" panose="02020603050405020304" pitchFamily="18" charset="0"/>
                <a:hlinkClick r:id="rId5"/>
              </a:rPr>
              <a:t>APP</a:t>
            </a:r>
            <a:r>
              <a:rPr lang="en-US" sz="2500" b="1" dirty="0">
                <a:effectLst/>
                <a:ea typeface="Calibri" panose="020F0502020204030204" pitchFamily="34" charset="0"/>
              </a:rPr>
              <a:t> </a:t>
            </a:r>
            <a:r>
              <a:rPr lang="en-IE" sz="2500" b="1" dirty="0">
                <a:solidFill>
                  <a:srgbClr val="000000"/>
                </a:solidFill>
                <a:effectLst/>
                <a:ea typeface="Times New Roman" panose="02020603050405020304" pitchFamily="18" charset="0"/>
              </a:rPr>
              <a:t>by 30</a:t>
            </a:r>
            <a:r>
              <a:rPr lang="en-IE" sz="2500" b="1" baseline="30000" dirty="0">
                <a:solidFill>
                  <a:srgbClr val="000000"/>
                </a:solidFill>
                <a:effectLst/>
                <a:ea typeface="Times New Roman" panose="02020603050405020304" pitchFamily="18" charset="0"/>
              </a:rPr>
              <a:t>th</a:t>
            </a:r>
            <a:r>
              <a:rPr lang="en-IE" sz="2500" b="1" dirty="0">
                <a:solidFill>
                  <a:srgbClr val="000000"/>
                </a:solidFill>
                <a:effectLst/>
                <a:ea typeface="Times New Roman" panose="02020603050405020304" pitchFamily="18" charset="0"/>
              </a:rPr>
              <a:t> September.</a:t>
            </a:r>
          </a:p>
          <a:p>
            <a:pPr>
              <a:buFont typeface="Wingdings" panose="05000000000000000000" pitchFamily="2" charset="2"/>
              <a:buChar char="§"/>
            </a:pPr>
            <a:endParaRPr lang="en-IE" sz="2500" b="1" dirty="0">
              <a:solidFill>
                <a:srgbClr val="000000"/>
              </a:solidFill>
              <a:effectLst/>
              <a:ea typeface="Times New Roman" panose="02020603050405020304" pitchFamily="18" charset="0"/>
            </a:endParaRPr>
          </a:p>
          <a:p>
            <a:pPr>
              <a:buFont typeface="Wingdings" panose="05000000000000000000" pitchFamily="2" charset="2"/>
              <a:buChar char="§"/>
            </a:pPr>
            <a:r>
              <a:rPr lang="en-IE" sz="2500" b="1" dirty="0">
                <a:solidFill>
                  <a:srgbClr val="000000"/>
                </a:solidFill>
                <a:effectLst/>
                <a:ea typeface="Times New Roman" panose="02020603050405020304" pitchFamily="18" charset="0"/>
              </a:rPr>
              <a:t>UCC Sports Scholarship students to complete induction process for scholarship and teams; attend designated workshop and Lifestyle support services; complete concussion,  physiological, cardiac testing, screening and other programmes as required.</a:t>
            </a:r>
          </a:p>
          <a:p>
            <a:pPr>
              <a:buFont typeface="Wingdings" panose="05000000000000000000" pitchFamily="2" charset="2"/>
              <a:buChar char="§"/>
            </a:pPr>
            <a:endParaRPr lang="en-IE" sz="2500" b="1" kern="0" dirty="0">
              <a:solidFill>
                <a:srgbClr val="000000"/>
              </a:solidFill>
            </a:endParaRPr>
          </a:p>
          <a:p>
            <a:pPr>
              <a:buFont typeface="Wingdings" panose="05000000000000000000" pitchFamily="2" charset="2"/>
              <a:buChar char="§"/>
            </a:pPr>
            <a:r>
              <a:rPr lang="en-IE" sz="2500" b="1" dirty="0">
                <a:solidFill>
                  <a:srgbClr val="000000"/>
                </a:solidFill>
              </a:rPr>
              <a:t>Further support and information – contact </a:t>
            </a:r>
            <a:r>
              <a:rPr lang="en-IE" sz="2500" b="1" dirty="0">
                <a:solidFill>
                  <a:srgbClr val="000000"/>
                </a:solidFill>
                <a:hlinkClick r:id="rId6"/>
              </a:rPr>
              <a:t>b.young@ucc.ie</a:t>
            </a:r>
            <a:r>
              <a:rPr lang="en-IE" sz="2500" b="1" dirty="0">
                <a:solidFill>
                  <a:srgbClr val="000000"/>
                </a:solidFill>
              </a:rPr>
              <a:t> </a:t>
            </a:r>
          </a:p>
          <a:p>
            <a:pPr marL="0" indent="0">
              <a:buFont typeface="Arial" panose="020B0604020202020204" pitchFamily="34" charset="0"/>
              <a:buNone/>
            </a:pPr>
            <a:endParaRPr lang="en-IE" sz="2500" b="1" kern="0" dirty="0">
              <a:solidFill>
                <a:srgbClr val="000000"/>
              </a:solidFill>
              <a:latin typeface="Aptos" panose="020B0004020202020204" pitchFamily="34" charset="0"/>
            </a:endParaRPr>
          </a:p>
          <a:p>
            <a:pPr>
              <a:buFont typeface="Wingdings" panose="05000000000000000000" pitchFamily="2" charset="2"/>
              <a:buChar char="§"/>
            </a:pPr>
            <a:r>
              <a:rPr lang="en-IE" sz="2500" b="1" kern="0" dirty="0">
                <a:solidFill>
                  <a:srgbClr val="C00000"/>
                </a:solidFill>
                <a:hlinkClick r:id="rId7">
                  <a:extLst>
                    <a:ext uri="{A12FA001-AC4F-418D-AE19-62706E023703}">
                      <ahyp:hlinkClr xmlns:ahyp="http://schemas.microsoft.com/office/drawing/2018/hyperlinkcolor" val="tx"/>
                    </a:ext>
                  </a:extLst>
                </a:hlinkClick>
              </a:rPr>
              <a:t>UCC Sport Performance Programme</a:t>
            </a:r>
            <a:endParaRPr lang="en-IE" sz="2500" b="1" kern="0" dirty="0">
              <a:solidFill>
                <a:srgbClr val="C00000"/>
              </a:solidFill>
            </a:endParaRPr>
          </a:p>
          <a:p>
            <a:pPr marL="0" indent="0">
              <a:buFont typeface="Arial" panose="020B0604020202020204" pitchFamily="34" charset="0"/>
              <a:buNone/>
            </a:pPr>
            <a:endParaRPr lang="en-IE" sz="2500" b="1" kern="0" dirty="0">
              <a:solidFill>
                <a:srgbClr val="000000"/>
              </a:solidFill>
              <a:latin typeface="Aptos" panose="020B0004020202020204" pitchFamily="34" charset="0"/>
            </a:endParaRPr>
          </a:p>
        </p:txBody>
      </p:sp>
      <p:sp>
        <p:nvSpPr>
          <p:cNvPr id="17" name="Title 1">
            <a:extLst>
              <a:ext uri="{FF2B5EF4-FFF2-40B4-BE49-F238E27FC236}">
                <a16:creationId xmlns:a16="http://schemas.microsoft.com/office/drawing/2014/main" id="{BF5B1600-0A92-A3A4-6B81-87E008F2867C}"/>
              </a:ext>
            </a:extLst>
          </p:cNvPr>
          <p:cNvSpPr>
            <a:spLocks noGrp="1"/>
          </p:cNvSpPr>
          <p:nvPr>
            <p:ph type="title"/>
          </p:nvPr>
        </p:nvSpPr>
        <p:spPr>
          <a:xfrm>
            <a:off x="226835" y="9325"/>
            <a:ext cx="8754374" cy="919413"/>
          </a:xfrm>
        </p:spPr>
        <p:txBody>
          <a:bodyPr>
            <a:normAutofit/>
          </a:bodyPr>
          <a:lstStyle/>
          <a:p>
            <a:r>
              <a:rPr lang="en-US" sz="2000" b="1" dirty="0">
                <a:solidFill>
                  <a:srgbClr val="C00000"/>
                </a:solidFill>
                <a:latin typeface="Aptos" panose="020B0004020202020204" pitchFamily="34" charset="0"/>
              </a:rPr>
              <a:t>KEY INFORMATION + STUDENT ATHLETE SERVICES</a:t>
            </a:r>
            <a:endParaRPr lang="en-IE" sz="2000" dirty="0">
              <a:latin typeface="Aptos" panose="020B0004020202020204" pitchFamily="34" charset="0"/>
            </a:endParaRPr>
          </a:p>
        </p:txBody>
      </p:sp>
      <p:sp>
        <p:nvSpPr>
          <p:cNvPr id="19" name="Content Placeholder 2">
            <a:extLst>
              <a:ext uri="{FF2B5EF4-FFF2-40B4-BE49-F238E27FC236}">
                <a16:creationId xmlns:a16="http://schemas.microsoft.com/office/drawing/2014/main" id="{F1A22587-1FFB-2E82-E416-ACB21E194259}"/>
              </a:ext>
            </a:extLst>
          </p:cNvPr>
          <p:cNvSpPr txBox="1">
            <a:spLocks/>
          </p:cNvSpPr>
          <p:nvPr/>
        </p:nvSpPr>
        <p:spPr>
          <a:xfrm>
            <a:off x="5978106" y="1548719"/>
            <a:ext cx="2840816" cy="4351338"/>
          </a:xfrm>
          <a:prstGeom prst="rect">
            <a:avLst/>
          </a:prstGeom>
          <a:ln>
            <a:solidFill>
              <a:srgbClr val="C00000"/>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1400" b="1" kern="0" dirty="0">
                <a:solidFill>
                  <a:srgbClr val="C00000"/>
                </a:solidFill>
                <a:latin typeface="Aptos" panose="020B0004020202020204" pitchFamily="34" charset="0"/>
                <a:ea typeface="Times New Roman" panose="02020603050405020304" pitchFamily="18" charset="0"/>
              </a:rPr>
              <a:t>STRENGTH + CONDITIONING  SPORTS PHYSIOLOGY + MEDICINE</a:t>
            </a:r>
          </a:p>
          <a:p>
            <a:pPr lvl="0" algn="l">
              <a:lnSpc>
                <a:spcPct val="107000"/>
              </a:lnSpc>
              <a:spcAft>
                <a:spcPts val="800"/>
              </a:spcAft>
              <a:buFont typeface="Wingdings" panose="05000000000000000000" pitchFamily="2" charset="2"/>
              <a:buChar char="§"/>
            </a:pPr>
            <a:r>
              <a:rPr lang="en-IE" sz="1200" b="1" dirty="0">
                <a:solidFill>
                  <a:srgbClr val="000000"/>
                </a:solidFill>
                <a:effectLst/>
                <a:ea typeface="Times New Roman" panose="02020603050405020304" pitchFamily="18" charset="0"/>
                <a:cs typeface="Times New Roman" panose="02020603050405020304" pitchFamily="18" charset="0"/>
              </a:rPr>
              <a:t>Coach and athletes plan S+ </a:t>
            </a:r>
            <a:r>
              <a:rPr lang="en-IE" sz="1200" b="1" dirty="0">
                <a:solidFill>
                  <a:srgbClr val="000000"/>
                </a:solidFill>
                <a:ea typeface="Times New Roman" panose="02020603050405020304" pitchFamily="18" charset="0"/>
                <a:cs typeface="Times New Roman" panose="02020603050405020304" pitchFamily="18" charset="0"/>
              </a:rPr>
              <a:t>C </a:t>
            </a:r>
            <a:r>
              <a:rPr lang="en-IE" sz="1200" b="1" dirty="0">
                <a:solidFill>
                  <a:srgbClr val="000000"/>
                </a:solidFill>
                <a:effectLst/>
                <a:ea typeface="Times New Roman" panose="02020603050405020304" pitchFamily="18" charset="0"/>
                <a:cs typeface="Times New Roman" panose="02020603050405020304" pitchFamily="18" charset="0"/>
              </a:rPr>
              <a:t>programme process with Damien O Donoghue </a:t>
            </a:r>
            <a:r>
              <a:rPr lang="en-IE" sz="1200" b="1" u="sng" dirty="0">
                <a:solidFill>
                  <a:srgbClr val="0563C1"/>
                </a:solidFill>
                <a:effectLst/>
                <a:ea typeface="Times New Roman" panose="02020603050405020304" pitchFamily="18" charset="0"/>
                <a:cs typeface="Times New Roman" panose="02020603050405020304" pitchFamily="18" charset="0"/>
                <a:hlinkClick r:id="rId8"/>
              </a:rPr>
              <a:t>dodonoghue@ucc.ie</a:t>
            </a:r>
            <a:r>
              <a:rPr lang="en-IE" sz="1200" b="1" dirty="0">
                <a:solidFill>
                  <a:srgbClr val="000000"/>
                </a:solidFill>
                <a:effectLst/>
                <a:ea typeface="Times New Roman" panose="02020603050405020304" pitchFamily="18" charset="0"/>
                <a:cs typeface="Times New Roman" panose="02020603050405020304" pitchFamily="18" charset="0"/>
              </a:rPr>
              <a:t>. </a:t>
            </a:r>
          </a:p>
          <a:p>
            <a:pPr lvl="0" algn="l">
              <a:lnSpc>
                <a:spcPct val="107000"/>
              </a:lnSpc>
              <a:spcAft>
                <a:spcPts val="800"/>
              </a:spcAft>
              <a:buFont typeface="Wingdings" panose="05000000000000000000" pitchFamily="2" charset="2"/>
              <a:buChar char="§"/>
            </a:pPr>
            <a:r>
              <a:rPr lang="en-IE" sz="1200" b="1" dirty="0">
                <a:solidFill>
                  <a:srgbClr val="000000"/>
                </a:solidFill>
                <a:effectLst/>
                <a:ea typeface="Times New Roman" panose="02020603050405020304" pitchFamily="18" charset="0"/>
                <a:cs typeface="Times New Roman" panose="02020603050405020304" pitchFamily="18" charset="0"/>
              </a:rPr>
              <a:t>All designated squad members to complete TeamBuildr</a:t>
            </a:r>
            <a:r>
              <a:rPr lang="en-IE" sz="1200" b="1" dirty="0">
                <a:solidFill>
                  <a:srgbClr val="000000"/>
                </a:solidFill>
                <a:ea typeface="Times New Roman" panose="02020603050405020304" pitchFamily="18" charset="0"/>
                <a:cs typeface="Times New Roman" panose="02020603050405020304" pitchFamily="18" charset="0"/>
              </a:rPr>
              <a:t> profile.</a:t>
            </a:r>
            <a:endParaRPr lang="en-IE" sz="1200" b="1" dirty="0">
              <a:solidFill>
                <a:srgbClr val="000000"/>
              </a:solidFill>
              <a:effectLst/>
              <a:ea typeface="Times New Roman" panose="02020603050405020304" pitchFamily="18" charset="0"/>
              <a:cs typeface="Times New Roman" panose="02020603050405020304" pitchFamily="18" charset="0"/>
            </a:endParaRPr>
          </a:p>
          <a:p>
            <a:pPr lvl="0" algn="l">
              <a:lnSpc>
                <a:spcPct val="107000"/>
              </a:lnSpc>
              <a:spcAft>
                <a:spcPts val="800"/>
              </a:spcAft>
              <a:buFont typeface="Wingdings" panose="05000000000000000000" pitchFamily="2" charset="2"/>
              <a:buChar char="§"/>
            </a:pPr>
            <a:r>
              <a:rPr lang="en-IE" sz="1200" b="1" dirty="0">
                <a:solidFill>
                  <a:srgbClr val="000000"/>
                </a:solidFill>
                <a:effectLst/>
                <a:ea typeface="Calibri" panose="020F0502020204030204" pitchFamily="34" charset="0"/>
                <a:cs typeface="Times New Roman" panose="02020603050405020304" pitchFamily="18" charset="0"/>
              </a:rPr>
              <a:t>Complete Cardiac</a:t>
            </a:r>
            <a:r>
              <a:rPr lang="en-IE" sz="1200" b="1" dirty="0">
                <a:solidFill>
                  <a:srgbClr val="000000"/>
                </a:solidFill>
                <a:ea typeface="Calibri" panose="020F0502020204030204" pitchFamily="34" charset="0"/>
                <a:cs typeface="Times New Roman" panose="02020603050405020304" pitchFamily="18" charset="0"/>
              </a:rPr>
              <a:t> Screening – contact UCC Medicine  </a:t>
            </a:r>
            <a:r>
              <a:rPr lang="en-IE" sz="1200" b="1" u="sng" dirty="0">
                <a:solidFill>
                  <a:srgbClr val="000000"/>
                </a:solidFill>
                <a:effectLst/>
                <a:ea typeface="Times New Roman" panose="02020603050405020304" pitchFamily="18" charset="0"/>
                <a:hlinkClick r:id="rId9"/>
              </a:rPr>
              <a:t>J.Dwyer@ucc.ie</a:t>
            </a:r>
            <a:endParaRPr lang="en-IE" sz="1200" b="1" u="sng" dirty="0">
              <a:solidFill>
                <a:srgbClr val="000000"/>
              </a:solidFill>
              <a:effectLst/>
              <a:ea typeface="Times New Roman" panose="02020603050405020304" pitchFamily="18" charset="0"/>
            </a:endParaRPr>
          </a:p>
          <a:p>
            <a:r>
              <a:rPr lang="en-IE" sz="1200" b="1" dirty="0">
                <a:solidFill>
                  <a:srgbClr val="000000"/>
                </a:solidFill>
                <a:effectLst/>
                <a:latin typeface="Calibri Light" panose="020F0302020204030204" pitchFamily="34" charset="0"/>
                <a:ea typeface="Aptos" panose="020B0004020202020204" pitchFamily="34" charset="0"/>
                <a:cs typeface="Aptos" panose="020B0004020202020204" pitchFamily="34" charset="0"/>
              </a:rPr>
              <a:t>UCC Sport Scholarship students </a:t>
            </a:r>
            <a:r>
              <a:rPr lang="en-IE" sz="1200" b="1" dirty="0">
                <a:solidFill>
                  <a:srgbClr val="000000"/>
                </a:solidFill>
                <a:latin typeface="Calibri Light" panose="020F0302020204030204" pitchFamily="34" charset="0"/>
                <a:ea typeface="Aptos" panose="020B0004020202020204" pitchFamily="34" charset="0"/>
                <a:cs typeface="Aptos" panose="020B0004020202020204" pitchFamily="34" charset="0"/>
              </a:rPr>
              <a:t>to consult </a:t>
            </a:r>
            <a:r>
              <a:rPr lang="en-IE" sz="1200" b="1" dirty="0">
                <a:solidFill>
                  <a:srgbClr val="000000"/>
                </a:solidFill>
                <a:effectLst/>
                <a:latin typeface="Calibri Light" panose="020F0302020204030204" pitchFamily="34" charset="0"/>
                <a:ea typeface="Aptos" panose="020B0004020202020204" pitchFamily="34" charset="0"/>
                <a:cs typeface="Aptos" panose="020B0004020202020204" pitchFamily="34" charset="0"/>
              </a:rPr>
              <a:t>with Trevor Woods on physiology needs and  support at the UCC HPL </a:t>
            </a:r>
            <a:r>
              <a:rPr lang="en-IE" sz="1200" b="1" u="sng" dirty="0">
                <a:solidFill>
                  <a:srgbClr val="000000"/>
                </a:solidFill>
                <a:effectLst/>
                <a:latin typeface="Calibri Light" panose="020F0302020204030204" pitchFamily="34" charset="0"/>
                <a:ea typeface="Aptos" panose="020B0004020202020204" pitchFamily="34" charset="0"/>
                <a:cs typeface="Aptos" panose="020B0004020202020204" pitchFamily="34" charset="0"/>
                <a:hlinkClick r:id="rId10"/>
              </a:rPr>
              <a:t>t.woods@ucc.ie</a:t>
            </a:r>
            <a:endParaRPr lang="en-IE" sz="1200" dirty="0">
              <a:effectLst/>
              <a:latin typeface="Aptos" panose="020B0004020202020204" pitchFamily="34" charset="0"/>
              <a:ea typeface="Aptos" panose="020B0004020202020204" pitchFamily="34" charset="0"/>
              <a:cs typeface="Aptos" panose="020B0004020202020204" pitchFamily="34" charset="0"/>
            </a:endParaRPr>
          </a:p>
          <a:p>
            <a:pPr lvl="0" algn="l">
              <a:lnSpc>
                <a:spcPct val="107000"/>
              </a:lnSpc>
              <a:spcAft>
                <a:spcPts val="800"/>
              </a:spcAft>
              <a:buFont typeface="Wingdings" panose="05000000000000000000" pitchFamily="2" charset="2"/>
              <a:buChar char="§"/>
            </a:pPr>
            <a:endParaRPr lang="en-IE" sz="1200" b="1" dirty="0">
              <a:solidFill>
                <a:srgbClr val="000000"/>
              </a:solidFill>
              <a:ea typeface="Calibri" panose="020F0502020204030204" pitchFamily="34" charset="0"/>
              <a:cs typeface="Times New Roman" panose="02020603050405020304" pitchFamily="18" charset="0"/>
            </a:endParaRPr>
          </a:p>
          <a:p>
            <a:pPr lvl="0" algn="l">
              <a:lnSpc>
                <a:spcPct val="107000"/>
              </a:lnSpc>
              <a:spcAft>
                <a:spcPts val="800"/>
              </a:spcAft>
              <a:buFont typeface="Wingdings" panose="05000000000000000000" pitchFamily="2" charset="2"/>
              <a:buChar char="§"/>
            </a:pPr>
            <a:r>
              <a:rPr lang="en-IE" sz="1200" b="1" dirty="0">
                <a:solidFill>
                  <a:srgbClr val="000000"/>
                </a:solidFill>
                <a:ea typeface="Calibri" panose="020F0502020204030204" pitchFamily="34" charset="0"/>
                <a:cs typeface="Times New Roman" panose="02020603050405020304" pitchFamily="18" charset="0"/>
              </a:rPr>
              <a:t>Report Sports Injuries:</a:t>
            </a:r>
          </a:p>
          <a:p>
            <a:pPr lvl="0">
              <a:lnSpc>
                <a:spcPct val="107000"/>
              </a:lnSpc>
              <a:spcAft>
                <a:spcPts val="800"/>
              </a:spcAft>
              <a:buFont typeface="Wingdings" panose="05000000000000000000" pitchFamily="2" charset="2"/>
              <a:buChar char="§"/>
            </a:pPr>
            <a:r>
              <a:rPr lang="en-IE" sz="1500" b="1" dirty="0"/>
              <a:t>https://submit.link/3iu</a:t>
            </a:r>
            <a:endParaRPr lang="en-IE" sz="1500" b="1" kern="0" dirty="0">
              <a:solidFill>
                <a:srgbClr val="000000"/>
              </a:solidFill>
              <a:latin typeface="Aptos" panose="020B0004020202020204" pitchFamily="34" charset="0"/>
            </a:endParaRPr>
          </a:p>
        </p:txBody>
      </p:sp>
      <p:sp>
        <p:nvSpPr>
          <p:cNvPr id="20" name="Content Placeholder 2">
            <a:extLst>
              <a:ext uri="{FF2B5EF4-FFF2-40B4-BE49-F238E27FC236}">
                <a16:creationId xmlns:a16="http://schemas.microsoft.com/office/drawing/2014/main" id="{7D05F3F1-BC5F-7EC6-ACDB-E48EED7627EE}"/>
              </a:ext>
            </a:extLst>
          </p:cNvPr>
          <p:cNvSpPr txBox="1">
            <a:spLocks/>
          </p:cNvSpPr>
          <p:nvPr/>
        </p:nvSpPr>
        <p:spPr>
          <a:xfrm>
            <a:off x="9223187" y="1549106"/>
            <a:ext cx="2560608" cy="4351338"/>
          </a:xfrm>
          <a:prstGeom prst="rect">
            <a:avLst/>
          </a:prstGeom>
          <a:ln>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1400" b="1" kern="0" dirty="0">
                <a:solidFill>
                  <a:srgbClr val="C00000"/>
                </a:solidFill>
                <a:latin typeface="Aptos" panose="020B0004020202020204" pitchFamily="34" charset="0"/>
                <a:ea typeface="Times New Roman" panose="02020603050405020304" pitchFamily="18" charset="0"/>
              </a:rPr>
              <a:t>ACADEMIC AND LIFESKILLS</a:t>
            </a:r>
          </a:p>
          <a:p>
            <a:pPr marL="0" indent="0">
              <a:buFont typeface="Arial" panose="020B0604020202020204" pitchFamily="34" charset="0"/>
              <a:buNone/>
            </a:pPr>
            <a:endParaRPr lang="en-IE" sz="800" b="1" kern="0" dirty="0">
              <a:solidFill>
                <a:srgbClr val="000000"/>
              </a:solidFill>
              <a:latin typeface="Aptos" panose="020B0004020202020204" pitchFamily="34" charset="0"/>
            </a:endParaRPr>
          </a:p>
          <a:p>
            <a:pPr>
              <a:buFont typeface="Wingdings" panose="05000000000000000000" pitchFamily="2" charset="2"/>
              <a:buChar char="§"/>
            </a:pPr>
            <a:r>
              <a:rPr lang="en-IE" sz="1200" b="1" dirty="0">
                <a:solidFill>
                  <a:srgbClr val="000000"/>
                </a:solidFill>
                <a:effectLst/>
                <a:ea typeface="Times New Roman" panose="02020603050405020304" pitchFamily="18" charset="0"/>
              </a:rPr>
              <a:t>Athletes to complete </a:t>
            </a:r>
            <a:r>
              <a:rPr lang="en-IE" sz="1200" b="1" u="sng" dirty="0">
                <a:solidFill>
                  <a:srgbClr val="C00000"/>
                </a:solidFill>
                <a:effectLst/>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Academic Support Form</a:t>
            </a:r>
            <a:r>
              <a:rPr lang="en-IE" sz="1200" b="1" dirty="0">
                <a:solidFill>
                  <a:srgbClr val="000000"/>
                </a:solidFill>
                <a:effectLst/>
                <a:ea typeface="Times New Roman" panose="02020603050405020304" pitchFamily="18" charset="0"/>
              </a:rPr>
              <a:t> for access to academic support and exam flexibility (at least 2 weeks in advance of exam or assignment date). </a:t>
            </a:r>
          </a:p>
          <a:p>
            <a:pPr>
              <a:buFont typeface="Wingdings" panose="05000000000000000000" pitchFamily="2" charset="2"/>
              <a:buChar char="§"/>
            </a:pPr>
            <a:endParaRPr lang="en-IE" sz="1200" b="1" dirty="0">
              <a:solidFill>
                <a:srgbClr val="000000"/>
              </a:solidFill>
              <a:effectLst/>
              <a:ea typeface="Times New Roman" panose="02020603050405020304" pitchFamily="18" charset="0"/>
            </a:endParaRPr>
          </a:p>
          <a:p>
            <a:pPr>
              <a:buFont typeface="Wingdings" panose="05000000000000000000" pitchFamily="2" charset="2"/>
              <a:buChar char="§"/>
            </a:pPr>
            <a:r>
              <a:rPr lang="en-IE" sz="1200" b="1" dirty="0">
                <a:solidFill>
                  <a:srgbClr val="000000"/>
                </a:solidFill>
                <a:effectLst/>
                <a:ea typeface="Times New Roman" panose="02020603050405020304" pitchFamily="18" charset="0"/>
              </a:rPr>
              <a:t>Contact UCC Sport </a:t>
            </a:r>
            <a:r>
              <a:rPr lang="en-IE" sz="1200" b="1" u="sng" dirty="0">
                <a:solidFill>
                  <a:srgbClr val="0563C1"/>
                </a:solidFill>
                <a:effectLst/>
                <a:ea typeface="Times New Roman" panose="02020603050405020304" pitchFamily="18" charset="0"/>
                <a:cs typeface="Times New Roman" panose="02020603050405020304" pitchFamily="18" charset="0"/>
                <a:hlinkClick r:id="rId12"/>
              </a:rPr>
              <a:t>c.odonovan@ucc.ie</a:t>
            </a:r>
            <a:r>
              <a:rPr lang="en-IE" sz="1200" b="1" u="sng" dirty="0">
                <a:solidFill>
                  <a:srgbClr val="0563C1"/>
                </a:solidFill>
                <a:effectLst/>
                <a:ea typeface="Times New Roman" panose="02020603050405020304" pitchFamily="18" charset="0"/>
              </a:rPr>
              <a:t>; </a:t>
            </a:r>
            <a:r>
              <a:rPr lang="en-IE" sz="1200" b="1" dirty="0">
                <a:solidFill>
                  <a:srgbClr val="000000"/>
                </a:solidFill>
                <a:effectLst/>
                <a:ea typeface="Times New Roman" panose="02020603050405020304" pitchFamily="18" charset="0"/>
              </a:rPr>
              <a:t>for direct support and information asap if and when academic support issues.</a:t>
            </a:r>
          </a:p>
          <a:p>
            <a:pPr>
              <a:buFont typeface="Wingdings" panose="05000000000000000000" pitchFamily="2" charset="2"/>
              <a:buChar char="§"/>
            </a:pPr>
            <a:endParaRPr lang="en-IE" sz="1200" b="1" dirty="0">
              <a:solidFill>
                <a:srgbClr val="000000"/>
              </a:solidFill>
              <a:ea typeface="Times New Roman" panose="02020603050405020304" pitchFamily="18" charset="0"/>
            </a:endParaRPr>
          </a:p>
          <a:p>
            <a:pPr>
              <a:buFont typeface="Wingdings" panose="05000000000000000000" pitchFamily="2" charset="2"/>
              <a:buChar char="§"/>
            </a:pPr>
            <a:r>
              <a:rPr lang="en-IE" sz="1200" b="1" dirty="0">
                <a:solidFill>
                  <a:srgbClr val="000000"/>
                </a:solidFill>
                <a:effectLst/>
                <a:ea typeface="Times New Roman" panose="02020603050405020304" pitchFamily="18" charset="0"/>
              </a:rPr>
              <a:t>Sports Scholarship students to attend induction, workshops and life skills support services as required.  These will be scheduled with you</a:t>
            </a:r>
            <a:r>
              <a:rPr lang="en-IE" sz="1200" b="1" dirty="0">
                <a:solidFill>
                  <a:srgbClr val="000000"/>
                </a:solidFill>
                <a:effectLst/>
                <a:latin typeface="Aptos" panose="020B0004020202020204" pitchFamily="34" charset="0"/>
                <a:ea typeface="Times New Roman" panose="02020603050405020304" pitchFamily="18" charset="0"/>
              </a:rPr>
              <a:t>.</a:t>
            </a:r>
            <a:endParaRPr lang="en-IE" sz="1200" b="1" dirty="0">
              <a:solidFill>
                <a:schemeClr val="bg1">
                  <a:lumMod val="75000"/>
                </a:schemeClr>
              </a:solidFill>
              <a:latin typeface="Aptos" panose="020B0004020202020204" pitchFamily="34" charset="0"/>
            </a:endParaRPr>
          </a:p>
        </p:txBody>
      </p:sp>
      <p:sp>
        <p:nvSpPr>
          <p:cNvPr id="6" name="Rectangle 5">
            <a:extLst>
              <a:ext uri="{FF2B5EF4-FFF2-40B4-BE49-F238E27FC236}">
                <a16:creationId xmlns:a16="http://schemas.microsoft.com/office/drawing/2014/main" id="{A9D1C6DF-8D16-F621-7FAD-8734A5F1A8ED}"/>
              </a:ext>
            </a:extLst>
          </p:cNvPr>
          <p:cNvSpPr/>
          <p:nvPr/>
        </p:nvSpPr>
        <p:spPr>
          <a:xfrm>
            <a:off x="16958" y="5965590"/>
            <a:ext cx="12175041" cy="883085"/>
          </a:xfrm>
          <a:prstGeom prst="rect">
            <a:avLst/>
          </a:prstGeom>
          <a:solidFill>
            <a:srgbClr val="E9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PRIDE. BELIEF. PASSION.      </a:t>
            </a:r>
            <a:r>
              <a:rPr lang="en-IE" b="1" dirty="0">
                <a:solidFill>
                  <a:prstClr val="white"/>
                </a:solidFill>
                <a:latin typeface="Calibri" panose="020F0502020204030204"/>
              </a:rPr>
              <a:t>							                                             </a:t>
            </a:r>
            <a:r>
              <a:rPr lang="en-IE" sz="14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UCC Sport Performance</a:t>
            </a:r>
            <a:r>
              <a:rPr lang="en-IE" sz="14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.ie</a:t>
            </a:r>
            <a:endParaRPr lang="en-IE" sz="1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0826F08F-AF97-0809-3F81-B53CEF00F8E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315233" y="3968110"/>
            <a:ext cx="1803470" cy="1854574"/>
          </a:xfrm>
          <a:prstGeom prst="rect">
            <a:avLst/>
          </a:prstGeom>
          <a:noFill/>
          <a:ln>
            <a:noFill/>
          </a:ln>
        </p:spPr>
      </p:pic>
    </p:spTree>
    <p:extLst>
      <p:ext uri="{BB962C8B-B14F-4D97-AF65-F5344CB8AC3E}">
        <p14:creationId xmlns:p14="http://schemas.microsoft.com/office/powerpoint/2010/main" val="1566338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5B7675-585C-A748-AEEF-8FF7E15F5596}"/>
              </a:ext>
            </a:extLst>
          </p:cNvPr>
          <p:cNvSpPr/>
          <p:nvPr/>
        </p:nvSpPr>
        <p:spPr>
          <a:xfrm>
            <a:off x="0" y="5974915"/>
            <a:ext cx="12192000" cy="883085"/>
          </a:xfrm>
          <a:prstGeom prst="rect">
            <a:avLst/>
          </a:prstGeom>
          <a:solidFill>
            <a:srgbClr val="E9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Logo&#10;&#10;Description automatically generated">
            <a:extLst>
              <a:ext uri="{FF2B5EF4-FFF2-40B4-BE49-F238E27FC236}">
                <a16:creationId xmlns:a16="http://schemas.microsoft.com/office/drawing/2014/main" id="{D8E2FD69-43CF-5740-8FC4-AFA48FCFDBC0}"/>
              </a:ext>
            </a:extLst>
          </p:cNvPr>
          <p:cNvPicPr>
            <a:picLocks noChangeAspect="1"/>
          </p:cNvPicPr>
          <p:nvPr/>
        </p:nvPicPr>
        <p:blipFill>
          <a:blip r:embed="rId2"/>
          <a:stretch>
            <a:fillRect/>
          </a:stretch>
        </p:blipFill>
        <p:spPr>
          <a:xfrm>
            <a:off x="9706918" y="37496"/>
            <a:ext cx="2179141" cy="1537304"/>
          </a:xfrm>
          <a:prstGeom prst="rect">
            <a:avLst/>
          </a:prstGeom>
        </p:spPr>
      </p:pic>
      <p:sp>
        <p:nvSpPr>
          <p:cNvPr id="3" name="Content Placeholder 2">
            <a:extLst>
              <a:ext uri="{FF2B5EF4-FFF2-40B4-BE49-F238E27FC236}">
                <a16:creationId xmlns:a16="http://schemas.microsoft.com/office/drawing/2014/main" id="{0FAE5350-A211-0D17-D810-B5DE4E115CFC}"/>
              </a:ext>
            </a:extLst>
          </p:cNvPr>
          <p:cNvSpPr>
            <a:spLocks noGrp="1"/>
          </p:cNvSpPr>
          <p:nvPr>
            <p:ph idx="1"/>
          </p:nvPr>
        </p:nvSpPr>
        <p:spPr>
          <a:xfrm>
            <a:off x="3029309" y="1552368"/>
            <a:ext cx="2560608" cy="4351338"/>
          </a:xfrm>
          <a:ln>
            <a:solidFill>
              <a:srgbClr val="C00000"/>
            </a:solidFill>
          </a:ln>
        </p:spPr>
        <p:txBody>
          <a:bodyPr>
            <a:normAutofit/>
          </a:bodyPr>
          <a:lstStyle/>
          <a:p>
            <a:pPr marL="0" indent="0">
              <a:buNone/>
            </a:pPr>
            <a:r>
              <a:rPr lang="en-IE" sz="1400" b="1" kern="0" dirty="0">
                <a:solidFill>
                  <a:srgbClr val="C00000"/>
                </a:solidFill>
                <a:effectLst/>
                <a:latin typeface="Aptos" panose="020B0004020202020204" pitchFamily="34" charset="0"/>
                <a:ea typeface="Times New Roman" panose="02020603050405020304" pitchFamily="18" charset="0"/>
              </a:rPr>
              <a:t>SPORTS PROGRAMME</a:t>
            </a:r>
          </a:p>
          <a:p>
            <a:pPr marL="0" indent="0">
              <a:buNone/>
            </a:pPr>
            <a:endParaRPr lang="en-IE" sz="1400" b="1" kern="0" dirty="0">
              <a:solidFill>
                <a:srgbClr val="000000"/>
              </a:solidFill>
              <a:latin typeface="Aptos" panose="020B0004020202020204" pitchFamily="34" charset="0"/>
            </a:endParaRPr>
          </a:p>
          <a:p>
            <a:pPr marL="0" indent="0">
              <a:buNone/>
            </a:pPr>
            <a:endParaRPr lang="en-IE" sz="1400" b="1" kern="0" dirty="0">
              <a:solidFill>
                <a:srgbClr val="000000"/>
              </a:solidFill>
              <a:latin typeface="Aptos" panose="020B0004020202020204" pitchFamily="34" charset="0"/>
            </a:endParaRPr>
          </a:p>
          <a:p>
            <a:pPr marL="0" indent="0">
              <a:buNone/>
            </a:pPr>
            <a:r>
              <a:rPr lang="en-IE" sz="1200" b="1" kern="0" dirty="0">
                <a:solidFill>
                  <a:srgbClr val="000000"/>
                </a:solidFill>
                <a:latin typeface="Aptos" panose="020B0004020202020204" pitchFamily="34" charset="0"/>
              </a:rPr>
              <a:t>Sharon Hutchinson </a:t>
            </a:r>
          </a:p>
          <a:p>
            <a:pPr marL="0" indent="0">
              <a:buNone/>
            </a:pPr>
            <a:r>
              <a:rPr lang="en-IE" sz="1000" b="1" kern="0" dirty="0">
                <a:solidFill>
                  <a:schemeClr val="bg1">
                    <a:lumMod val="75000"/>
                  </a:schemeClr>
                </a:solidFill>
                <a:latin typeface="Aptos" panose="020B0004020202020204" pitchFamily="34" charset="0"/>
              </a:rPr>
              <a:t>UCC Hockey</a:t>
            </a:r>
          </a:p>
          <a:p>
            <a:pPr marL="0" indent="0">
              <a:buNone/>
            </a:pPr>
            <a:r>
              <a:rPr lang="en-IE" sz="1200" b="1" kern="0" dirty="0">
                <a:solidFill>
                  <a:srgbClr val="000000"/>
                </a:solidFill>
                <a:latin typeface="Aptos" panose="020B0004020202020204" pitchFamily="34" charset="0"/>
              </a:rPr>
              <a:t>John Grainger </a:t>
            </a:r>
          </a:p>
          <a:p>
            <a:pPr marL="0" indent="0">
              <a:buNone/>
            </a:pPr>
            <a:r>
              <a:rPr lang="en-IE" sz="1000" b="1" kern="0" dirty="0">
                <a:solidFill>
                  <a:schemeClr val="bg1">
                    <a:lumMod val="75000"/>
                  </a:schemeClr>
                </a:solidFill>
                <a:latin typeface="Aptos" panose="020B0004020202020204" pitchFamily="34" charset="0"/>
              </a:rPr>
              <a:t>UCC GAA</a:t>
            </a:r>
          </a:p>
          <a:p>
            <a:pPr marL="0" indent="0">
              <a:buNone/>
            </a:pPr>
            <a:r>
              <a:rPr lang="en-IE" sz="1200" b="1" kern="0" dirty="0">
                <a:solidFill>
                  <a:srgbClr val="000000"/>
                </a:solidFill>
                <a:latin typeface="Aptos" panose="020B0004020202020204" pitchFamily="34" charset="0"/>
              </a:rPr>
              <a:t>Jack Casey + Tomas O Leary </a:t>
            </a:r>
          </a:p>
          <a:p>
            <a:pPr marL="0" indent="0">
              <a:buNone/>
            </a:pPr>
            <a:r>
              <a:rPr lang="en-IE" sz="1000" b="1" kern="0" dirty="0">
                <a:solidFill>
                  <a:schemeClr val="bg1">
                    <a:lumMod val="75000"/>
                  </a:schemeClr>
                </a:solidFill>
                <a:latin typeface="Aptos" panose="020B0004020202020204" pitchFamily="34" charset="0"/>
              </a:rPr>
              <a:t>UCC Rugby</a:t>
            </a:r>
          </a:p>
          <a:p>
            <a:pPr marL="0" indent="0">
              <a:buNone/>
            </a:pPr>
            <a:r>
              <a:rPr lang="en-IE" sz="1200" b="1" kern="0" dirty="0">
                <a:solidFill>
                  <a:srgbClr val="000000"/>
                </a:solidFill>
                <a:latin typeface="Aptos" panose="020B0004020202020204" pitchFamily="34" charset="0"/>
              </a:rPr>
              <a:t>Greg Yelverton </a:t>
            </a:r>
          </a:p>
          <a:p>
            <a:pPr marL="0" indent="0">
              <a:buNone/>
            </a:pPr>
            <a:r>
              <a:rPr lang="en-IE" sz="1000" b="1" kern="0" dirty="0">
                <a:solidFill>
                  <a:schemeClr val="bg1">
                    <a:lumMod val="75000"/>
                  </a:schemeClr>
                </a:solidFill>
                <a:latin typeface="Aptos" panose="020B0004020202020204" pitchFamily="34" charset="0"/>
              </a:rPr>
              <a:t>UCC Soccer</a:t>
            </a:r>
          </a:p>
          <a:p>
            <a:pPr marL="0" indent="0">
              <a:buNone/>
            </a:pPr>
            <a:endParaRPr lang="en-IE" sz="1200" b="1" kern="0" dirty="0">
              <a:solidFill>
                <a:srgbClr val="000000"/>
              </a:solidFill>
              <a:latin typeface="Aptos" panose="020B0004020202020204" pitchFamily="34" charset="0"/>
            </a:endParaRPr>
          </a:p>
          <a:p>
            <a:pPr marL="0" indent="0">
              <a:buNone/>
            </a:pPr>
            <a:r>
              <a:rPr lang="en-IE" sz="1200" b="1" kern="0" dirty="0">
                <a:solidFill>
                  <a:srgbClr val="000000"/>
                </a:solidFill>
                <a:latin typeface="Aptos" panose="020B0004020202020204" pitchFamily="34" charset="0"/>
              </a:rPr>
              <a:t>UCC Coaches and Volunteers in UCC performance sports and individual sports</a:t>
            </a:r>
          </a:p>
          <a:p>
            <a:pPr marL="0" indent="0">
              <a:buNone/>
            </a:pPr>
            <a:endParaRPr lang="en-IE" sz="1400" b="1" kern="0" dirty="0">
              <a:solidFill>
                <a:srgbClr val="000000"/>
              </a:solidFill>
              <a:latin typeface="Aptos" panose="020B0004020202020204" pitchFamily="34" charset="0"/>
            </a:endParaRPr>
          </a:p>
          <a:p>
            <a:pPr marL="0" indent="0">
              <a:buNone/>
            </a:pPr>
            <a:endParaRPr lang="en-IE" sz="1400" dirty="0">
              <a:latin typeface="Aptos" panose="020B0004020202020204" pitchFamily="34" charset="0"/>
            </a:endParaRPr>
          </a:p>
        </p:txBody>
      </p:sp>
      <p:sp>
        <p:nvSpPr>
          <p:cNvPr id="14" name="Content Placeholder 2">
            <a:extLst>
              <a:ext uri="{FF2B5EF4-FFF2-40B4-BE49-F238E27FC236}">
                <a16:creationId xmlns:a16="http://schemas.microsoft.com/office/drawing/2014/main" id="{98A49D34-3D0F-ED91-4B80-6EB9B524B6D9}"/>
              </a:ext>
            </a:extLst>
          </p:cNvPr>
          <p:cNvSpPr txBox="1">
            <a:spLocks/>
          </p:cNvSpPr>
          <p:nvPr/>
        </p:nvSpPr>
        <p:spPr>
          <a:xfrm>
            <a:off x="226835" y="1548719"/>
            <a:ext cx="2700209" cy="4351338"/>
          </a:xfrm>
          <a:prstGeom prst="rect">
            <a:avLst/>
          </a:prstGeom>
          <a:ln>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1400" b="1" kern="0" dirty="0">
                <a:solidFill>
                  <a:srgbClr val="C00000"/>
                </a:solidFill>
                <a:latin typeface="Aptos" panose="020B0004020202020204" pitchFamily="34" charset="0"/>
                <a:ea typeface="Times New Roman" panose="02020603050405020304" pitchFamily="18" charset="0"/>
              </a:rPr>
              <a:t>PERFORMANCE MANAGEMENT + SUPPORT</a:t>
            </a:r>
          </a:p>
          <a:p>
            <a:pPr marL="0" indent="0">
              <a:buFont typeface="Arial" panose="020B0604020202020204" pitchFamily="34" charset="0"/>
              <a:buNone/>
            </a:pPr>
            <a:endParaRPr lang="en-IE" sz="800" b="1" kern="0" dirty="0">
              <a:solidFill>
                <a:srgbClr val="000000"/>
              </a:solidFill>
              <a:latin typeface="Aptos" panose="020B0004020202020204" pitchFamily="34" charset="0"/>
            </a:endParaRPr>
          </a:p>
          <a:p>
            <a:pPr marL="0" indent="0">
              <a:buFont typeface="Arial" panose="020B0604020202020204" pitchFamily="34" charset="0"/>
              <a:buNone/>
            </a:pPr>
            <a:endParaRPr lang="en-IE" sz="800" b="1" kern="0" dirty="0">
              <a:solidFill>
                <a:srgbClr val="000000"/>
              </a:solidFill>
              <a:latin typeface="Aptos" panose="020B0004020202020204" pitchFamily="34" charset="0"/>
            </a:endParaRPr>
          </a:p>
          <a:p>
            <a:pPr marL="0" indent="0">
              <a:buFont typeface="Arial" panose="020B0604020202020204" pitchFamily="34" charset="0"/>
              <a:buNone/>
            </a:pPr>
            <a:r>
              <a:rPr lang="en-IE" sz="1200" b="1" kern="0" dirty="0">
                <a:solidFill>
                  <a:srgbClr val="000000"/>
                </a:solidFill>
                <a:latin typeface="Aptos" panose="020B0004020202020204" pitchFamily="34" charset="0"/>
              </a:rPr>
              <a:t>Morgan Buckley  </a:t>
            </a:r>
          </a:p>
          <a:p>
            <a:pPr marL="0" indent="0">
              <a:buFont typeface="Arial" panose="020B0604020202020204" pitchFamily="34" charset="0"/>
              <a:buNone/>
            </a:pPr>
            <a:r>
              <a:rPr lang="en-IE" sz="1000" b="1" kern="0" dirty="0">
                <a:solidFill>
                  <a:schemeClr val="bg1">
                    <a:lumMod val="75000"/>
                  </a:schemeClr>
                </a:solidFill>
                <a:latin typeface="Aptos" panose="020B0004020202020204" pitchFamily="34" charset="0"/>
              </a:rPr>
              <a:t>Head of UCC Sport</a:t>
            </a:r>
          </a:p>
          <a:p>
            <a:pPr marL="0" indent="0">
              <a:buFont typeface="Arial" panose="020B0604020202020204" pitchFamily="34" charset="0"/>
              <a:buNone/>
            </a:pPr>
            <a:r>
              <a:rPr lang="en-IE" sz="1200" b="1" kern="0" dirty="0">
                <a:solidFill>
                  <a:srgbClr val="000000"/>
                </a:solidFill>
                <a:latin typeface="Aptos" panose="020B0004020202020204" pitchFamily="34" charset="0"/>
              </a:rPr>
              <a:t>Tomasz Mrowca</a:t>
            </a:r>
          </a:p>
          <a:p>
            <a:pPr marL="0" indent="0">
              <a:buFont typeface="Arial" panose="020B0604020202020204" pitchFamily="34" charset="0"/>
              <a:buNone/>
            </a:pPr>
            <a:r>
              <a:rPr lang="en-IE" sz="1000" b="1" kern="0" dirty="0">
                <a:solidFill>
                  <a:schemeClr val="bg1">
                    <a:lumMod val="75000"/>
                  </a:schemeClr>
                </a:solidFill>
                <a:latin typeface="Aptos" panose="020B0004020202020204" pitchFamily="34" charset="0"/>
              </a:rPr>
              <a:t>UCC Clubs Executive President</a:t>
            </a:r>
          </a:p>
          <a:p>
            <a:pPr marL="0" indent="0">
              <a:buFont typeface="Arial" panose="020B0604020202020204" pitchFamily="34" charset="0"/>
              <a:buNone/>
            </a:pPr>
            <a:r>
              <a:rPr lang="en-IE" sz="1200" b="1" kern="0" dirty="0">
                <a:solidFill>
                  <a:srgbClr val="000000"/>
                </a:solidFill>
                <a:latin typeface="Aptos" panose="020B0004020202020204" pitchFamily="34" charset="0"/>
              </a:rPr>
              <a:t>Betty Young         </a:t>
            </a:r>
          </a:p>
          <a:p>
            <a:pPr marL="0" indent="0">
              <a:buFont typeface="Arial" panose="020B0604020202020204" pitchFamily="34" charset="0"/>
              <a:buNone/>
            </a:pPr>
            <a:r>
              <a:rPr lang="en-IE" sz="1000" b="1" kern="0" dirty="0">
                <a:solidFill>
                  <a:schemeClr val="bg1">
                    <a:lumMod val="75000"/>
                  </a:schemeClr>
                </a:solidFill>
                <a:latin typeface="Aptos" panose="020B0004020202020204" pitchFamily="34" charset="0"/>
              </a:rPr>
              <a:t>SEA UCC Sport</a:t>
            </a:r>
          </a:p>
          <a:p>
            <a:pPr marL="0" indent="0">
              <a:buFont typeface="Arial" panose="020B0604020202020204" pitchFamily="34" charset="0"/>
              <a:buNone/>
            </a:pPr>
            <a:r>
              <a:rPr lang="en-IE" sz="1200" b="1" kern="0" dirty="0">
                <a:solidFill>
                  <a:srgbClr val="000000"/>
                </a:solidFill>
                <a:latin typeface="Aptos" panose="020B0004020202020204" pitchFamily="34" charset="0"/>
              </a:rPr>
              <a:t>Peter Calnan        </a:t>
            </a:r>
          </a:p>
          <a:p>
            <a:pPr marL="0" indent="0">
              <a:buFont typeface="Arial" panose="020B0604020202020204" pitchFamily="34" charset="0"/>
              <a:buNone/>
            </a:pPr>
            <a:r>
              <a:rPr lang="en-IE" sz="1000" b="1" kern="0" dirty="0">
                <a:solidFill>
                  <a:schemeClr val="bg1">
                    <a:lumMod val="75000"/>
                  </a:schemeClr>
                </a:solidFill>
                <a:latin typeface="Aptos" panose="020B0004020202020204" pitchFamily="34" charset="0"/>
              </a:rPr>
              <a:t>SEA UCC Sport</a:t>
            </a:r>
          </a:p>
          <a:p>
            <a:pPr marL="0" indent="0">
              <a:buFont typeface="Arial" panose="020B0604020202020204" pitchFamily="34" charset="0"/>
              <a:buNone/>
            </a:pPr>
            <a:r>
              <a:rPr lang="en-IE" sz="1200" b="1" kern="0" dirty="0">
                <a:solidFill>
                  <a:srgbClr val="000000"/>
                </a:solidFill>
                <a:latin typeface="Aptos" panose="020B0004020202020204" pitchFamily="34" charset="0"/>
              </a:rPr>
              <a:t>Michele Power      </a:t>
            </a:r>
          </a:p>
          <a:p>
            <a:pPr marL="0" indent="0">
              <a:buFont typeface="Arial" panose="020B0604020202020204" pitchFamily="34" charset="0"/>
              <a:buNone/>
            </a:pPr>
            <a:r>
              <a:rPr lang="en-IE" sz="1000" b="1" kern="0" dirty="0">
                <a:solidFill>
                  <a:schemeClr val="bg1">
                    <a:lumMod val="75000"/>
                  </a:schemeClr>
                </a:solidFill>
                <a:latin typeface="Aptos" panose="020B0004020202020204" pitchFamily="34" charset="0"/>
              </a:rPr>
              <a:t>UCC Quercus Programme</a:t>
            </a:r>
          </a:p>
          <a:p>
            <a:pPr marL="0" indent="0">
              <a:buFont typeface="Arial" panose="020B0604020202020204" pitchFamily="34" charset="0"/>
              <a:buNone/>
            </a:pPr>
            <a:r>
              <a:rPr lang="en-IE" sz="1200" b="1" kern="0" dirty="0">
                <a:solidFill>
                  <a:srgbClr val="000000"/>
                </a:solidFill>
                <a:latin typeface="Aptos" panose="020B0004020202020204" pitchFamily="34" charset="0"/>
              </a:rPr>
              <a:t>Elaine O Mahony </a:t>
            </a:r>
          </a:p>
          <a:p>
            <a:pPr marL="0" indent="0">
              <a:buFont typeface="Arial" panose="020B0604020202020204" pitchFamily="34" charset="0"/>
              <a:buNone/>
            </a:pPr>
            <a:r>
              <a:rPr lang="en-IE" sz="1000" b="1" kern="0" dirty="0">
                <a:solidFill>
                  <a:schemeClr val="bg1">
                    <a:lumMod val="75000"/>
                  </a:schemeClr>
                </a:solidFill>
                <a:latin typeface="Aptos" panose="020B0004020202020204" pitchFamily="34" charset="0"/>
              </a:rPr>
              <a:t>UCC Quercus Programme </a:t>
            </a:r>
          </a:p>
          <a:p>
            <a:pPr marL="0" indent="0">
              <a:buFont typeface="Arial" panose="020B0604020202020204" pitchFamily="34" charset="0"/>
              <a:buNone/>
            </a:pPr>
            <a:endParaRPr lang="en-IE" sz="1400" dirty="0">
              <a:latin typeface="Aptos" panose="020B0004020202020204" pitchFamily="34" charset="0"/>
            </a:endParaRPr>
          </a:p>
        </p:txBody>
      </p:sp>
      <p:sp>
        <p:nvSpPr>
          <p:cNvPr id="17" name="Title 1">
            <a:extLst>
              <a:ext uri="{FF2B5EF4-FFF2-40B4-BE49-F238E27FC236}">
                <a16:creationId xmlns:a16="http://schemas.microsoft.com/office/drawing/2014/main" id="{BF5B1600-0A92-A3A4-6B81-87E008F2867C}"/>
              </a:ext>
            </a:extLst>
          </p:cNvPr>
          <p:cNvSpPr>
            <a:spLocks noGrp="1"/>
          </p:cNvSpPr>
          <p:nvPr>
            <p:ph type="title"/>
          </p:nvPr>
        </p:nvSpPr>
        <p:spPr>
          <a:xfrm>
            <a:off x="226835" y="9325"/>
            <a:ext cx="8754374" cy="919413"/>
          </a:xfrm>
        </p:spPr>
        <p:txBody>
          <a:bodyPr>
            <a:normAutofit/>
          </a:bodyPr>
          <a:lstStyle/>
          <a:p>
            <a:r>
              <a:rPr lang="en-US" sz="2000" b="1" dirty="0">
                <a:solidFill>
                  <a:srgbClr val="C00000"/>
                </a:solidFill>
                <a:latin typeface="Century Gothic" panose="020B0502020202020204" pitchFamily="34" charset="0"/>
              </a:rPr>
              <a:t>M</a:t>
            </a:r>
            <a:r>
              <a:rPr lang="en-IE" sz="2000" b="1" dirty="0">
                <a:solidFill>
                  <a:srgbClr val="C00000"/>
                </a:solidFill>
                <a:latin typeface="Century Gothic" panose="020B0502020202020204" pitchFamily="34" charset="0"/>
              </a:rPr>
              <a:t>EET THE TEAM </a:t>
            </a:r>
            <a:endParaRPr lang="en-IE" sz="2000" dirty="0">
              <a:latin typeface="Century Gothic" panose="020B0502020202020204" pitchFamily="34" charset="0"/>
            </a:endParaRPr>
          </a:p>
        </p:txBody>
      </p:sp>
      <p:sp>
        <p:nvSpPr>
          <p:cNvPr id="19" name="Content Placeholder 2">
            <a:extLst>
              <a:ext uri="{FF2B5EF4-FFF2-40B4-BE49-F238E27FC236}">
                <a16:creationId xmlns:a16="http://schemas.microsoft.com/office/drawing/2014/main" id="{F1A22587-1FFB-2E82-E416-ACB21E194259}"/>
              </a:ext>
            </a:extLst>
          </p:cNvPr>
          <p:cNvSpPr txBox="1">
            <a:spLocks/>
          </p:cNvSpPr>
          <p:nvPr/>
        </p:nvSpPr>
        <p:spPr>
          <a:xfrm>
            <a:off x="6019517" y="1548719"/>
            <a:ext cx="2840816" cy="4351338"/>
          </a:xfrm>
          <a:prstGeom prst="rect">
            <a:avLst/>
          </a:prstGeom>
          <a:ln>
            <a:solidFill>
              <a:srgbClr val="C00000"/>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1400" b="1" kern="0" dirty="0">
                <a:solidFill>
                  <a:srgbClr val="C00000"/>
                </a:solidFill>
                <a:latin typeface="Aptos" panose="020B0004020202020204" pitchFamily="34" charset="0"/>
                <a:ea typeface="Times New Roman" panose="02020603050405020304" pitchFamily="18" charset="0"/>
              </a:rPr>
              <a:t>STRENGTH + CONDITIONING  SPORTS PHYSIOLOGY + MEDICINE</a:t>
            </a:r>
          </a:p>
          <a:p>
            <a:pPr marL="0" indent="0">
              <a:buFont typeface="Arial" panose="020B0604020202020204" pitchFamily="34" charset="0"/>
              <a:buNone/>
            </a:pPr>
            <a:endParaRPr lang="en-IE" sz="800" b="1" kern="0" dirty="0">
              <a:solidFill>
                <a:srgbClr val="000000"/>
              </a:solidFill>
              <a:latin typeface="Aptos" panose="020B0004020202020204" pitchFamily="34" charset="0"/>
            </a:endParaRPr>
          </a:p>
          <a:p>
            <a:pPr marL="0" indent="0">
              <a:buFont typeface="Arial" panose="020B0604020202020204" pitchFamily="34" charset="0"/>
              <a:buNone/>
            </a:pPr>
            <a:endParaRPr lang="en-IE" sz="800" b="1" kern="0" dirty="0">
              <a:solidFill>
                <a:srgbClr val="000000"/>
              </a:solidFill>
              <a:latin typeface="Aptos" panose="020B0004020202020204" pitchFamily="34" charset="0"/>
            </a:endParaRPr>
          </a:p>
          <a:p>
            <a:pPr marL="0" indent="0">
              <a:buFont typeface="Arial" panose="020B0604020202020204" pitchFamily="34" charset="0"/>
              <a:buNone/>
            </a:pPr>
            <a:r>
              <a:rPr lang="en-IE" sz="1200" b="1" kern="0" dirty="0">
                <a:solidFill>
                  <a:srgbClr val="000000"/>
                </a:solidFill>
                <a:latin typeface="Aptos" panose="020B0004020202020204" pitchFamily="34" charset="0"/>
              </a:rPr>
              <a:t>Damien O Donoghue </a:t>
            </a:r>
          </a:p>
          <a:p>
            <a:pPr marL="0" indent="0">
              <a:buFont typeface="Arial" panose="020B0604020202020204" pitchFamily="34" charset="0"/>
              <a:buNone/>
            </a:pPr>
            <a:r>
              <a:rPr lang="en-IE" sz="1000" b="1" kern="0" dirty="0">
                <a:solidFill>
                  <a:schemeClr val="bg1">
                    <a:lumMod val="75000"/>
                  </a:schemeClr>
                </a:solidFill>
                <a:latin typeface="Aptos" panose="020B0004020202020204" pitchFamily="34" charset="0"/>
              </a:rPr>
              <a:t>Mardyke Arena S+C Staff</a:t>
            </a:r>
          </a:p>
          <a:p>
            <a:pPr marL="0" indent="0">
              <a:buFont typeface="Arial" panose="020B0604020202020204" pitchFamily="34" charset="0"/>
              <a:buNone/>
            </a:pPr>
            <a:r>
              <a:rPr lang="en-IE" sz="1200" b="1" kern="0" dirty="0">
                <a:solidFill>
                  <a:srgbClr val="000000"/>
                </a:solidFill>
                <a:latin typeface="Aptos" panose="020B0004020202020204" pitchFamily="34" charset="0"/>
              </a:rPr>
              <a:t>Trevor Woods </a:t>
            </a:r>
          </a:p>
          <a:p>
            <a:pPr marL="0" indent="0">
              <a:buFont typeface="Arial" panose="020B0604020202020204" pitchFamily="34" charset="0"/>
              <a:buNone/>
            </a:pPr>
            <a:r>
              <a:rPr lang="en-IE" sz="1000" b="1" kern="0" dirty="0">
                <a:solidFill>
                  <a:schemeClr val="bg1">
                    <a:lumMod val="75000"/>
                  </a:schemeClr>
                </a:solidFill>
                <a:latin typeface="Aptos" panose="020B0004020202020204" pitchFamily="34" charset="0"/>
              </a:rPr>
              <a:t>UCC Sport Physiologist</a:t>
            </a:r>
          </a:p>
          <a:p>
            <a:pPr marL="0" indent="0">
              <a:buFont typeface="Arial" panose="020B0604020202020204" pitchFamily="34" charset="0"/>
              <a:buNone/>
            </a:pPr>
            <a:r>
              <a:rPr lang="en-IE" sz="1200" b="1" kern="0" dirty="0">
                <a:solidFill>
                  <a:srgbClr val="000000"/>
                </a:solidFill>
                <a:latin typeface="Aptos" panose="020B0004020202020204" pitchFamily="34" charset="0"/>
              </a:rPr>
              <a:t>Dr Judy Dwyer </a:t>
            </a:r>
          </a:p>
          <a:p>
            <a:pPr marL="0" indent="0">
              <a:buFont typeface="Arial" panose="020B0604020202020204" pitchFamily="34" charset="0"/>
              <a:buNone/>
            </a:pPr>
            <a:r>
              <a:rPr lang="en-IE" sz="1000" b="1" kern="0" dirty="0">
                <a:solidFill>
                  <a:schemeClr val="bg1">
                    <a:lumMod val="75000"/>
                  </a:schemeClr>
                </a:solidFill>
                <a:latin typeface="Aptos" panose="020B0004020202020204" pitchFamily="34" charset="0"/>
              </a:rPr>
              <a:t>UCC Medical</a:t>
            </a:r>
          </a:p>
          <a:p>
            <a:pPr marL="0" indent="0">
              <a:buFont typeface="Arial" panose="020B0604020202020204" pitchFamily="34" charset="0"/>
              <a:buNone/>
            </a:pPr>
            <a:r>
              <a:rPr lang="en-IE" sz="1200" b="1" kern="0" dirty="0">
                <a:solidFill>
                  <a:srgbClr val="000000"/>
                </a:solidFill>
                <a:latin typeface="Aptos" panose="020B0004020202020204" pitchFamily="34" charset="0"/>
              </a:rPr>
              <a:t>Brid McEvoy</a:t>
            </a:r>
          </a:p>
          <a:p>
            <a:pPr marL="0" indent="0">
              <a:buFont typeface="Arial" panose="020B0604020202020204" pitchFamily="34" charset="0"/>
              <a:buNone/>
            </a:pPr>
            <a:r>
              <a:rPr lang="en-IE" sz="800" b="1" kern="0" dirty="0">
                <a:solidFill>
                  <a:schemeClr val="bg1">
                    <a:lumMod val="75000"/>
                  </a:schemeClr>
                </a:solidFill>
                <a:latin typeface="Aptos" panose="020B0004020202020204" pitchFamily="34" charset="0"/>
              </a:rPr>
              <a:t>UCC Physiotherapist</a:t>
            </a:r>
          </a:p>
          <a:p>
            <a:pPr marL="0" indent="0">
              <a:buFont typeface="Arial" panose="020B0604020202020204" pitchFamily="34" charset="0"/>
              <a:buNone/>
            </a:pPr>
            <a:r>
              <a:rPr lang="en-IE" sz="1200" b="1" kern="0" dirty="0">
                <a:solidFill>
                  <a:srgbClr val="000000"/>
                </a:solidFill>
                <a:latin typeface="Aptos" panose="020B0004020202020204" pitchFamily="34" charset="0"/>
              </a:rPr>
              <a:t>Joe Normoyle </a:t>
            </a:r>
          </a:p>
          <a:p>
            <a:pPr marL="0" indent="0">
              <a:buFont typeface="Arial" panose="020B0604020202020204" pitchFamily="34" charset="0"/>
              <a:buNone/>
            </a:pPr>
            <a:r>
              <a:rPr lang="en-IE" sz="1000" b="1" kern="0" dirty="0">
                <a:solidFill>
                  <a:schemeClr val="bg1">
                    <a:lumMod val="75000"/>
                  </a:schemeClr>
                </a:solidFill>
                <a:latin typeface="Aptos" panose="020B0004020202020204" pitchFamily="34" charset="0"/>
              </a:rPr>
              <a:t>UPMC Physiotherapist</a:t>
            </a:r>
          </a:p>
          <a:p>
            <a:pPr marL="0" indent="0">
              <a:buNone/>
            </a:pPr>
            <a:r>
              <a:rPr lang="en-IE" sz="1200" b="1" kern="0" dirty="0">
                <a:solidFill>
                  <a:srgbClr val="000000"/>
                </a:solidFill>
                <a:latin typeface="Aptos" panose="020B0004020202020204" pitchFamily="34" charset="0"/>
              </a:rPr>
              <a:t>Evan Lynch</a:t>
            </a:r>
          </a:p>
          <a:p>
            <a:pPr marL="0" indent="0">
              <a:buNone/>
            </a:pPr>
            <a:r>
              <a:rPr lang="en-IE" sz="1200" b="1" kern="0" dirty="0">
                <a:solidFill>
                  <a:schemeClr val="bg1">
                    <a:lumMod val="75000"/>
                  </a:schemeClr>
                </a:solidFill>
                <a:latin typeface="Aptos" panose="020B0004020202020204" pitchFamily="34" charset="0"/>
              </a:rPr>
              <a:t>Nutritionist</a:t>
            </a:r>
          </a:p>
          <a:p>
            <a:pPr marL="0" indent="0">
              <a:buNone/>
            </a:pPr>
            <a:endParaRPr lang="en-IE" sz="1000" b="1" kern="0" dirty="0">
              <a:solidFill>
                <a:srgbClr val="000000"/>
              </a:solidFill>
              <a:latin typeface="Aptos" panose="020B0004020202020204" pitchFamily="34" charset="0"/>
            </a:endParaRPr>
          </a:p>
          <a:p>
            <a:pPr marL="0" indent="0">
              <a:buNone/>
            </a:pPr>
            <a:endParaRPr lang="en-IE" sz="1000" b="1" kern="0" dirty="0">
              <a:solidFill>
                <a:srgbClr val="000000"/>
              </a:solidFill>
              <a:latin typeface="Aptos" panose="020B0004020202020204" pitchFamily="34" charset="0"/>
            </a:endParaRPr>
          </a:p>
          <a:p>
            <a:pPr marL="0" indent="0">
              <a:buFont typeface="Arial" panose="020B0604020202020204" pitchFamily="34" charset="0"/>
              <a:buNone/>
            </a:pPr>
            <a:endParaRPr lang="en-IE" sz="1400" b="1" kern="0" dirty="0">
              <a:solidFill>
                <a:srgbClr val="000000"/>
              </a:solidFill>
              <a:latin typeface="Aptos" panose="020B0004020202020204" pitchFamily="34" charset="0"/>
            </a:endParaRPr>
          </a:p>
          <a:p>
            <a:pPr marL="0" indent="0">
              <a:buFont typeface="Arial" panose="020B0604020202020204" pitchFamily="34" charset="0"/>
              <a:buNone/>
            </a:pPr>
            <a:r>
              <a:rPr lang="en-IE" sz="1200" b="1" kern="0" dirty="0">
                <a:solidFill>
                  <a:srgbClr val="000000"/>
                </a:solidFill>
                <a:latin typeface="Aptos" panose="020B0004020202020204" pitchFamily="34" charset="0"/>
              </a:rPr>
              <a:t>Staff and clinicians in each unit.</a:t>
            </a:r>
          </a:p>
          <a:p>
            <a:pPr marL="0" indent="0">
              <a:buFont typeface="Arial" panose="020B0604020202020204" pitchFamily="34" charset="0"/>
              <a:buNone/>
            </a:pPr>
            <a:endParaRPr lang="en-IE" sz="1400" b="1" kern="0" dirty="0">
              <a:solidFill>
                <a:srgbClr val="000000"/>
              </a:solidFill>
              <a:latin typeface="Aptos" panose="020B0004020202020204" pitchFamily="34" charset="0"/>
            </a:endParaRPr>
          </a:p>
        </p:txBody>
      </p:sp>
      <p:sp>
        <p:nvSpPr>
          <p:cNvPr id="20" name="Content Placeholder 2">
            <a:extLst>
              <a:ext uri="{FF2B5EF4-FFF2-40B4-BE49-F238E27FC236}">
                <a16:creationId xmlns:a16="http://schemas.microsoft.com/office/drawing/2014/main" id="{7D05F3F1-BC5F-7EC6-ACDB-E48EED7627EE}"/>
              </a:ext>
            </a:extLst>
          </p:cNvPr>
          <p:cNvSpPr txBox="1">
            <a:spLocks/>
          </p:cNvSpPr>
          <p:nvPr/>
        </p:nvSpPr>
        <p:spPr>
          <a:xfrm>
            <a:off x="9223187" y="1549106"/>
            <a:ext cx="2560608" cy="4351338"/>
          </a:xfrm>
          <a:prstGeom prst="rect">
            <a:avLst/>
          </a:prstGeom>
          <a:ln>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1400" b="1" kern="0" dirty="0">
                <a:solidFill>
                  <a:srgbClr val="C00000"/>
                </a:solidFill>
                <a:latin typeface="Aptos" panose="020B0004020202020204" pitchFamily="34" charset="0"/>
                <a:ea typeface="Times New Roman" panose="02020603050405020304" pitchFamily="18" charset="0"/>
              </a:rPr>
              <a:t>ACADEMIC AND LIFESKILLS</a:t>
            </a:r>
          </a:p>
          <a:p>
            <a:pPr marL="0" indent="0">
              <a:buFont typeface="Arial" panose="020B0604020202020204" pitchFamily="34" charset="0"/>
              <a:buNone/>
            </a:pPr>
            <a:endParaRPr lang="en-IE" sz="1400" b="1" kern="0" dirty="0">
              <a:solidFill>
                <a:srgbClr val="000000"/>
              </a:solidFill>
              <a:latin typeface="Aptos" panose="020B0004020202020204" pitchFamily="34" charset="0"/>
            </a:endParaRPr>
          </a:p>
          <a:p>
            <a:pPr marL="0" indent="0">
              <a:buFont typeface="Arial" panose="020B0604020202020204" pitchFamily="34" charset="0"/>
              <a:buNone/>
            </a:pPr>
            <a:endParaRPr lang="en-IE" sz="1400" b="1" kern="0" dirty="0">
              <a:solidFill>
                <a:srgbClr val="000000"/>
              </a:solidFill>
              <a:latin typeface="Aptos" panose="020B0004020202020204" pitchFamily="34" charset="0"/>
            </a:endParaRPr>
          </a:p>
          <a:p>
            <a:pPr marL="0" indent="0">
              <a:buFont typeface="Arial" panose="020B0604020202020204" pitchFamily="34" charset="0"/>
              <a:buNone/>
            </a:pPr>
            <a:r>
              <a:rPr lang="en-IE" sz="1200" b="1" kern="0" dirty="0">
                <a:solidFill>
                  <a:srgbClr val="000000"/>
                </a:solidFill>
                <a:latin typeface="Aptos" panose="020B0004020202020204" pitchFamily="34" charset="0"/>
              </a:rPr>
              <a:t>Christine O Donovan </a:t>
            </a:r>
          </a:p>
          <a:p>
            <a:pPr marL="0" indent="0">
              <a:buFont typeface="Arial" panose="020B0604020202020204" pitchFamily="34" charset="0"/>
              <a:buNone/>
            </a:pPr>
            <a:r>
              <a:rPr lang="en-IE" sz="1200" b="1" kern="0" dirty="0">
                <a:solidFill>
                  <a:srgbClr val="000000"/>
                </a:solidFill>
                <a:latin typeface="Aptos" panose="020B0004020202020204" pitchFamily="34" charset="0"/>
              </a:rPr>
              <a:t> </a:t>
            </a:r>
            <a:r>
              <a:rPr lang="en-IE" sz="1000" b="1" kern="0" dirty="0">
                <a:solidFill>
                  <a:schemeClr val="bg1">
                    <a:lumMod val="75000"/>
                  </a:schemeClr>
                </a:solidFill>
                <a:latin typeface="Aptos" panose="020B0004020202020204" pitchFamily="34" charset="0"/>
              </a:rPr>
              <a:t>Deputy Head of UCC Sport</a:t>
            </a:r>
          </a:p>
          <a:p>
            <a:pPr marL="0" indent="0">
              <a:buFont typeface="Arial" panose="020B0604020202020204" pitchFamily="34" charset="0"/>
              <a:buNone/>
            </a:pPr>
            <a:endParaRPr lang="en-IE" sz="1200" b="1" kern="0" dirty="0">
              <a:solidFill>
                <a:srgbClr val="000000"/>
              </a:solidFill>
              <a:latin typeface="Aptos" panose="020B0004020202020204" pitchFamily="34" charset="0"/>
            </a:endParaRPr>
          </a:p>
          <a:p>
            <a:pPr marL="0" indent="0">
              <a:buFont typeface="Arial" panose="020B0604020202020204" pitchFamily="34" charset="0"/>
              <a:buNone/>
            </a:pPr>
            <a:r>
              <a:rPr lang="en-IE" sz="1200" b="1" kern="0" dirty="0">
                <a:solidFill>
                  <a:srgbClr val="000000"/>
                </a:solidFill>
                <a:latin typeface="Aptos" panose="020B0004020202020204" pitchFamily="34" charset="0"/>
              </a:rPr>
              <a:t>Canice Kennedy</a:t>
            </a:r>
          </a:p>
          <a:p>
            <a:pPr marL="0" indent="0">
              <a:buFont typeface="Arial" panose="020B0604020202020204" pitchFamily="34" charset="0"/>
              <a:buNone/>
            </a:pPr>
            <a:r>
              <a:rPr lang="en-IE" sz="1000" b="1" kern="0" dirty="0">
                <a:solidFill>
                  <a:schemeClr val="bg1">
                    <a:lumMod val="75000"/>
                  </a:schemeClr>
                </a:solidFill>
                <a:latin typeface="Aptos" panose="020B0004020202020204" pitchFamily="34" charset="0"/>
              </a:rPr>
              <a:t>Performance Sports Psychologist</a:t>
            </a:r>
            <a:endParaRPr lang="en-IE" sz="1000" dirty="0">
              <a:solidFill>
                <a:schemeClr val="bg1">
                  <a:lumMod val="75000"/>
                </a:schemeClr>
              </a:solidFill>
              <a:latin typeface="Aptos" panose="020B0004020202020204" pitchFamily="34" charset="0"/>
            </a:endParaRPr>
          </a:p>
        </p:txBody>
      </p:sp>
      <p:sp>
        <p:nvSpPr>
          <p:cNvPr id="21" name="Rectangle 20">
            <a:extLst>
              <a:ext uri="{FF2B5EF4-FFF2-40B4-BE49-F238E27FC236}">
                <a16:creationId xmlns:a16="http://schemas.microsoft.com/office/drawing/2014/main" id="{4DD5ED09-B27F-09F1-2F4A-9477CF98E8D3}"/>
              </a:ext>
            </a:extLst>
          </p:cNvPr>
          <p:cNvSpPr/>
          <p:nvPr/>
        </p:nvSpPr>
        <p:spPr>
          <a:xfrm>
            <a:off x="16958" y="5965590"/>
            <a:ext cx="12175041" cy="883085"/>
          </a:xfrm>
          <a:prstGeom prst="rect">
            <a:avLst/>
          </a:prstGeom>
          <a:solidFill>
            <a:srgbClr val="E9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PRIDE. BELIEF. PASSION.      </a:t>
            </a:r>
            <a:r>
              <a:rPr lang="en-IE" b="1" dirty="0">
                <a:solidFill>
                  <a:prstClr val="white"/>
                </a:solidFill>
                <a:latin typeface="Calibri" panose="020F0502020204030204"/>
              </a:rPr>
              <a:t>							                                             </a:t>
            </a:r>
            <a:r>
              <a:rPr lang="en-IE" sz="14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UCC Sport Performance</a:t>
            </a:r>
            <a:r>
              <a:rPr lang="en-IE" sz="14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.ie</a:t>
            </a:r>
            <a:endParaRPr lang="en-IE" sz="1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29721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AE8D57-5308-5120-7630-F7719F2947AB}"/>
              </a:ext>
            </a:extLst>
          </p:cNvPr>
          <p:cNvPicPr>
            <a:picLocks noChangeAspect="1"/>
          </p:cNvPicPr>
          <p:nvPr/>
        </p:nvPicPr>
        <p:blipFill rotWithShape="1">
          <a:blip r:embed="rId2"/>
          <a:srcRect r="2" b="22498"/>
          <a:stretch/>
        </p:blipFill>
        <p:spPr>
          <a:xfrm>
            <a:off x="159731" y="1489344"/>
            <a:ext cx="1555524" cy="2143265"/>
          </a:xfrm>
          <a:prstGeom prst="rect">
            <a:avLst/>
          </a:prstGeom>
        </p:spPr>
      </p:pic>
      <p:sp>
        <p:nvSpPr>
          <p:cNvPr id="5" name="Rectangle 4">
            <a:extLst>
              <a:ext uri="{FF2B5EF4-FFF2-40B4-BE49-F238E27FC236}">
                <a16:creationId xmlns:a16="http://schemas.microsoft.com/office/drawing/2014/main" id="{0D5B7675-585C-A748-AEEF-8FF7E15F5596}"/>
              </a:ext>
            </a:extLst>
          </p:cNvPr>
          <p:cNvSpPr/>
          <p:nvPr/>
        </p:nvSpPr>
        <p:spPr>
          <a:xfrm>
            <a:off x="0" y="5974915"/>
            <a:ext cx="12192000" cy="883085"/>
          </a:xfrm>
          <a:prstGeom prst="rect">
            <a:avLst/>
          </a:prstGeom>
          <a:solidFill>
            <a:srgbClr val="E9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2A3E3D4-1CB6-3024-2A57-3FDE46F7D045}"/>
              </a:ext>
            </a:extLst>
          </p:cNvPr>
          <p:cNvPicPr>
            <a:picLocks noChangeAspect="1"/>
          </p:cNvPicPr>
          <p:nvPr/>
        </p:nvPicPr>
        <p:blipFill>
          <a:blip r:embed="rId3"/>
          <a:stretch>
            <a:fillRect/>
          </a:stretch>
        </p:blipFill>
        <p:spPr>
          <a:xfrm>
            <a:off x="9740517" y="7699"/>
            <a:ext cx="2407940" cy="1701573"/>
          </a:xfrm>
          <a:prstGeom prst="rect">
            <a:avLst/>
          </a:prstGeom>
        </p:spPr>
      </p:pic>
      <p:sp>
        <p:nvSpPr>
          <p:cNvPr id="13" name="TextBox 12">
            <a:extLst>
              <a:ext uri="{FF2B5EF4-FFF2-40B4-BE49-F238E27FC236}">
                <a16:creationId xmlns:a16="http://schemas.microsoft.com/office/drawing/2014/main" id="{34D1DCDE-5D9B-486F-B82F-745A0B5324FC}"/>
              </a:ext>
            </a:extLst>
          </p:cNvPr>
          <p:cNvSpPr txBox="1"/>
          <p:nvPr/>
        </p:nvSpPr>
        <p:spPr>
          <a:xfrm>
            <a:off x="0" y="1422"/>
            <a:ext cx="13973370" cy="1015663"/>
          </a:xfrm>
          <a:prstGeom prst="rect">
            <a:avLst/>
          </a:prstGeom>
          <a:noFill/>
        </p:spPr>
        <p:txBody>
          <a:bodyPr wrap="square" rtlCol="0">
            <a:spAutoFit/>
          </a:bodyPr>
          <a:lstStyle/>
          <a:p>
            <a:pPr marL="0" marR="0" lvl="0" indent="0" defTabSz="914400" rtl="0" eaLnBrk="1" fontAlgn="auto" latinLnBrk="0" hangingPunct="1">
              <a:spcBef>
                <a:spcPts val="0"/>
              </a:spcBef>
              <a:spcAft>
                <a:spcPts val="600"/>
              </a:spcAft>
              <a:buClrTx/>
              <a:buSzTx/>
              <a:buFontTx/>
              <a:buNone/>
              <a:tabLst/>
              <a:defRPr/>
            </a:pPr>
            <a:r>
              <a:rPr kumimoji="0" lang="en-IE" sz="6000" b="1" i="0" u="none" strike="noStrike" kern="1200" cap="none" spc="0" normalizeH="0" baseline="0" noProof="0" dirty="0">
                <a:ln>
                  <a:noFill/>
                </a:ln>
                <a:solidFill>
                  <a:srgbClr val="C00000"/>
                </a:solidFill>
                <a:effectLst/>
                <a:uLnTx/>
                <a:uFillTx/>
                <a:latin typeface="Calibri" panose="020F0502020204030204"/>
                <a:ea typeface="+mn-ea"/>
                <a:cs typeface="+mn-cs"/>
              </a:rPr>
              <a:t> </a:t>
            </a:r>
            <a:endParaRPr kumimoji="0" lang="en-IE"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052" name="Picture 4" descr="Official Opening of Elite Athlete/ Team High Performance Gym. - Mardyke  Arena Health &amp; Leisure Centre">
            <a:extLst>
              <a:ext uri="{FF2B5EF4-FFF2-40B4-BE49-F238E27FC236}">
                <a16:creationId xmlns:a16="http://schemas.microsoft.com/office/drawing/2014/main" id="{52D586D2-3424-570B-5515-4A016F1BE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683" y="4732303"/>
            <a:ext cx="1433565" cy="10555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unster Domestic Rugby | IRFU Publish 2020/21 Season Plan For Club  Competitions">
            <a:extLst>
              <a:ext uri="{FF2B5EF4-FFF2-40B4-BE49-F238E27FC236}">
                <a16:creationId xmlns:a16="http://schemas.microsoft.com/office/drawing/2014/main" id="{A573689C-5289-BEE3-6B4E-F26986EDC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7248" y="4515298"/>
            <a:ext cx="1924074" cy="12973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Quercus | University College Cork">
            <a:extLst>
              <a:ext uri="{FF2B5EF4-FFF2-40B4-BE49-F238E27FC236}">
                <a16:creationId xmlns:a16="http://schemas.microsoft.com/office/drawing/2014/main" id="{DCA15933-FF74-BD12-3BF3-4E63A73F59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13" y="4757146"/>
            <a:ext cx="2532942" cy="10555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BB9E626-7A0D-486B-552A-E1D7A3024A66}"/>
              </a:ext>
            </a:extLst>
          </p:cNvPr>
          <p:cNvPicPr>
            <a:picLocks noChangeAspect="1"/>
          </p:cNvPicPr>
          <p:nvPr/>
        </p:nvPicPr>
        <p:blipFill>
          <a:blip r:embed="rId7"/>
          <a:stretch>
            <a:fillRect/>
          </a:stretch>
        </p:blipFill>
        <p:spPr>
          <a:xfrm>
            <a:off x="10202404" y="1520663"/>
            <a:ext cx="1854886" cy="1222538"/>
          </a:xfrm>
          <a:prstGeom prst="rect">
            <a:avLst/>
          </a:prstGeom>
        </p:spPr>
      </p:pic>
      <p:pic>
        <p:nvPicPr>
          <p:cNvPr id="2" name="Picture 8" descr="Image">
            <a:extLst>
              <a:ext uri="{FF2B5EF4-FFF2-40B4-BE49-F238E27FC236}">
                <a16:creationId xmlns:a16="http://schemas.microsoft.com/office/drawing/2014/main" id="{9019C426-642A-162B-CA84-8F8C89698F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3987" y="1477469"/>
            <a:ext cx="1760673" cy="1288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FD66FA0-261E-B8B6-8FDD-7746167E8831}"/>
              </a:ext>
            </a:extLst>
          </p:cNvPr>
          <p:cNvPicPr>
            <a:picLocks noChangeAspect="1"/>
          </p:cNvPicPr>
          <p:nvPr/>
        </p:nvPicPr>
        <p:blipFill>
          <a:blip r:embed="rId9"/>
          <a:stretch>
            <a:fillRect/>
          </a:stretch>
        </p:blipFill>
        <p:spPr>
          <a:xfrm>
            <a:off x="3197558" y="4264253"/>
            <a:ext cx="1555524" cy="824244"/>
          </a:xfrm>
          <a:prstGeom prst="rect">
            <a:avLst/>
          </a:prstGeom>
        </p:spPr>
      </p:pic>
      <p:pic>
        <p:nvPicPr>
          <p:cNvPr id="10" name="Picture 2" descr="ASAS Accreditation | University College Cork">
            <a:extLst>
              <a:ext uri="{FF2B5EF4-FFF2-40B4-BE49-F238E27FC236}">
                <a16:creationId xmlns:a16="http://schemas.microsoft.com/office/drawing/2014/main" id="{58A7BC71-6ECA-75C5-67AF-1CEA7E4EC6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4567" y="5250321"/>
            <a:ext cx="1758224" cy="6795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B66AD16-70EF-5613-AF80-2F46E167E8B4}"/>
              </a:ext>
            </a:extLst>
          </p:cNvPr>
          <p:cNvPicPr>
            <a:picLocks noChangeAspect="1"/>
          </p:cNvPicPr>
          <p:nvPr/>
        </p:nvPicPr>
        <p:blipFill>
          <a:blip r:embed="rId11"/>
          <a:stretch>
            <a:fillRect/>
          </a:stretch>
        </p:blipFill>
        <p:spPr>
          <a:xfrm>
            <a:off x="3122279" y="1419937"/>
            <a:ext cx="1763776" cy="969838"/>
          </a:xfrm>
          <a:prstGeom prst="rect">
            <a:avLst/>
          </a:prstGeom>
        </p:spPr>
      </p:pic>
      <p:sp>
        <p:nvSpPr>
          <p:cNvPr id="17" name="Title 1">
            <a:extLst>
              <a:ext uri="{FF2B5EF4-FFF2-40B4-BE49-F238E27FC236}">
                <a16:creationId xmlns:a16="http://schemas.microsoft.com/office/drawing/2014/main" id="{3FB40451-ED08-2319-42D6-E957C4DC1D36}"/>
              </a:ext>
            </a:extLst>
          </p:cNvPr>
          <p:cNvSpPr txBox="1">
            <a:spLocks/>
          </p:cNvSpPr>
          <p:nvPr/>
        </p:nvSpPr>
        <p:spPr>
          <a:xfrm>
            <a:off x="144013" y="272832"/>
            <a:ext cx="8754374" cy="4245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000" b="1" dirty="0">
                <a:solidFill>
                  <a:srgbClr val="C00000"/>
                </a:solidFill>
                <a:latin typeface="Century Gothic" panose="020B0502020202020204" pitchFamily="34" charset="0"/>
              </a:rPr>
              <a:t>UCC SPORT PERFORMANCE PROGRAMME</a:t>
            </a:r>
            <a:endParaRPr lang="en-IE" sz="2000" dirty="0">
              <a:latin typeface="Century Gothic" panose="020B0502020202020204" pitchFamily="34" charset="0"/>
            </a:endParaRPr>
          </a:p>
        </p:txBody>
      </p:sp>
      <p:pic>
        <p:nvPicPr>
          <p:cNvPr id="18" name="Picture 17" descr="A group of women playing football&#10;&#10;Description automatically generated">
            <a:extLst>
              <a:ext uri="{FF2B5EF4-FFF2-40B4-BE49-F238E27FC236}">
                <a16:creationId xmlns:a16="http://schemas.microsoft.com/office/drawing/2014/main" id="{BE027843-4448-E5FF-C13A-82BA59B9312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03879" y="3080863"/>
            <a:ext cx="1816010" cy="1297380"/>
          </a:xfrm>
          <a:prstGeom prst="rect">
            <a:avLst/>
          </a:prstGeom>
        </p:spPr>
      </p:pic>
      <p:pic>
        <p:nvPicPr>
          <p:cNvPr id="24" name="Picture 23">
            <a:extLst>
              <a:ext uri="{FF2B5EF4-FFF2-40B4-BE49-F238E27FC236}">
                <a16:creationId xmlns:a16="http://schemas.microsoft.com/office/drawing/2014/main" id="{E05C5487-6C59-C6AB-33AF-B4B4FF22821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52287" y="4237108"/>
            <a:ext cx="1924074" cy="1719157"/>
          </a:xfrm>
          <a:prstGeom prst="rect">
            <a:avLst/>
          </a:prstGeom>
          <a:noFill/>
        </p:spPr>
      </p:pic>
      <p:pic>
        <p:nvPicPr>
          <p:cNvPr id="26" name="Picture 25">
            <a:extLst>
              <a:ext uri="{FF2B5EF4-FFF2-40B4-BE49-F238E27FC236}">
                <a16:creationId xmlns:a16="http://schemas.microsoft.com/office/drawing/2014/main" id="{42DF2558-9C9A-F713-E061-793A993C4021}"/>
              </a:ext>
            </a:extLst>
          </p:cNvPr>
          <p:cNvPicPr>
            <a:picLocks noChangeAspect="1"/>
          </p:cNvPicPr>
          <p:nvPr/>
        </p:nvPicPr>
        <p:blipFill>
          <a:blip r:embed="rId14"/>
          <a:stretch>
            <a:fillRect/>
          </a:stretch>
        </p:blipFill>
        <p:spPr>
          <a:xfrm>
            <a:off x="7862406" y="2861709"/>
            <a:ext cx="1913954" cy="1279175"/>
          </a:xfrm>
          <a:prstGeom prst="rect">
            <a:avLst/>
          </a:prstGeom>
        </p:spPr>
      </p:pic>
      <p:pic>
        <p:nvPicPr>
          <p:cNvPr id="28" name="Picture 27">
            <a:extLst>
              <a:ext uri="{FF2B5EF4-FFF2-40B4-BE49-F238E27FC236}">
                <a16:creationId xmlns:a16="http://schemas.microsoft.com/office/drawing/2014/main" id="{F25EA9DF-9BA0-33AC-0415-B391C0AF7903}"/>
              </a:ext>
            </a:extLst>
          </p:cNvPr>
          <p:cNvPicPr>
            <a:picLocks noChangeAspect="1"/>
          </p:cNvPicPr>
          <p:nvPr/>
        </p:nvPicPr>
        <p:blipFill>
          <a:blip r:embed="rId15"/>
          <a:stretch>
            <a:fillRect/>
          </a:stretch>
        </p:blipFill>
        <p:spPr>
          <a:xfrm>
            <a:off x="5912097" y="1477468"/>
            <a:ext cx="1085375" cy="1265733"/>
          </a:xfrm>
          <a:prstGeom prst="rect">
            <a:avLst/>
          </a:prstGeom>
        </p:spPr>
      </p:pic>
      <p:pic>
        <p:nvPicPr>
          <p:cNvPr id="30" name="Picture 29">
            <a:extLst>
              <a:ext uri="{FF2B5EF4-FFF2-40B4-BE49-F238E27FC236}">
                <a16:creationId xmlns:a16="http://schemas.microsoft.com/office/drawing/2014/main" id="{37A9B9F5-515C-347A-77EB-2D96DCCC7760}"/>
              </a:ext>
            </a:extLst>
          </p:cNvPr>
          <p:cNvPicPr>
            <a:picLocks noChangeAspect="1"/>
          </p:cNvPicPr>
          <p:nvPr/>
        </p:nvPicPr>
        <p:blipFill>
          <a:blip r:embed="rId16"/>
          <a:stretch>
            <a:fillRect/>
          </a:stretch>
        </p:blipFill>
        <p:spPr>
          <a:xfrm>
            <a:off x="3178219" y="3461377"/>
            <a:ext cx="1555524" cy="679507"/>
          </a:xfrm>
          <a:prstGeom prst="rect">
            <a:avLst/>
          </a:prstGeom>
        </p:spPr>
      </p:pic>
      <p:pic>
        <p:nvPicPr>
          <p:cNvPr id="32" name="Picture 31">
            <a:extLst>
              <a:ext uri="{FF2B5EF4-FFF2-40B4-BE49-F238E27FC236}">
                <a16:creationId xmlns:a16="http://schemas.microsoft.com/office/drawing/2014/main" id="{267DDFA5-1491-44B3-3AB2-38CD39C59644}"/>
              </a:ext>
            </a:extLst>
          </p:cNvPr>
          <p:cNvPicPr>
            <a:picLocks noChangeAspect="1"/>
          </p:cNvPicPr>
          <p:nvPr/>
        </p:nvPicPr>
        <p:blipFill>
          <a:blip r:embed="rId17"/>
          <a:stretch>
            <a:fillRect/>
          </a:stretch>
        </p:blipFill>
        <p:spPr>
          <a:xfrm>
            <a:off x="100248" y="3711225"/>
            <a:ext cx="2532943" cy="940112"/>
          </a:xfrm>
          <a:prstGeom prst="rect">
            <a:avLst/>
          </a:prstGeom>
        </p:spPr>
      </p:pic>
      <p:pic>
        <p:nvPicPr>
          <p:cNvPr id="34" name="Picture 33">
            <a:extLst>
              <a:ext uri="{FF2B5EF4-FFF2-40B4-BE49-F238E27FC236}">
                <a16:creationId xmlns:a16="http://schemas.microsoft.com/office/drawing/2014/main" id="{CA0B7A4C-3EA1-DDF3-0737-2DC1DD16F954}"/>
              </a:ext>
            </a:extLst>
          </p:cNvPr>
          <p:cNvPicPr>
            <a:picLocks noChangeAspect="1"/>
          </p:cNvPicPr>
          <p:nvPr/>
        </p:nvPicPr>
        <p:blipFill>
          <a:blip r:embed="rId18"/>
          <a:stretch>
            <a:fillRect/>
          </a:stretch>
        </p:blipFill>
        <p:spPr>
          <a:xfrm>
            <a:off x="5793640" y="3025171"/>
            <a:ext cx="1391751" cy="952250"/>
          </a:xfrm>
          <a:prstGeom prst="rect">
            <a:avLst/>
          </a:prstGeom>
        </p:spPr>
      </p:pic>
      <p:sp>
        <p:nvSpPr>
          <p:cNvPr id="3" name="Rectangle 2">
            <a:extLst>
              <a:ext uri="{FF2B5EF4-FFF2-40B4-BE49-F238E27FC236}">
                <a16:creationId xmlns:a16="http://schemas.microsoft.com/office/drawing/2014/main" id="{384F7AE5-3F82-1662-4E1B-FF985F3801CE}"/>
              </a:ext>
            </a:extLst>
          </p:cNvPr>
          <p:cNvSpPr/>
          <p:nvPr/>
        </p:nvSpPr>
        <p:spPr>
          <a:xfrm>
            <a:off x="16958" y="5965590"/>
            <a:ext cx="12175041" cy="883085"/>
          </a:xfrm>
          <a:prstGeom prst="rect">
            <a:avLst/>
          </a:prstGeom>
          <a:solidFill>
            <a:srgbClr val="E9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IE" sz="1200" b="1" i="0" u="none" strike="noStrike" kern="1200" cap="none" spc="0" normalizeH="0" baseline="0" noProof="0" dirty="0">
                <a:ln>
                  <a:noFill/>
                </a:ln>
                <a:solidFill>
                  <a:prstClr val="white"/>
                </a:solidFill>
                <a:effectLst/>
                <a:uLnTx/>
                <a:uFillTx/>
                <a:latin typeface="Calibri" panose="020F0502020204030204"/>
                <a:ea typeface="+mn-ea"/>
                <a:cs typeface="+mn-cs"/>
              </a:rPr>
              <a:t>PRIDE. BELIEF. PASSION.      </a:t>
            </a:r>
            <a:r>
              <a:rPr lang="en-IE" b="1" dirty="0">
                <a:solidFill>
                  <a:prstClr val="white"/>
                </a:solidFill>
                <a:latin typeface="Calibri" panose="020F0502020204030204"/>
              </a:rPr>
              <a:t>							                                             </a:t>
            </a:r>
            <a:r>
              <a:rPr lang="en-IE" sz="14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19">
                  <a:extLst>
                    <a:ext uri="{A12FA001-AC4F-418D-AE19-62706E023703}">
                      <ahyp:hlinkClr xmlns:ahyp="http://schemas.microsoft.com/office/drawing/2018/hyperlinkcolor" val="tx"/>
                    </a:ext>
                  </a:extLst>
                </a:hlinkClick>
              </a:rPr>
              <a:t>UCC Sport Performance</a:t>
            </a:r>
            <a:r>
              <a:rPr lang="en-IE" sz="14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.ie</a:t>
            </a:r>
            <a:endParaRPr lang="en-IE" sz="1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CD77D97-FB09-FAEF-5AA2-ECCE22B26572}"/>
              </a:ext>
            </a:extLst>
          </p:cNvPr>
          <p:cNvPicPr>
            <a:picLocks noChangeAspect="1"/>
          </p:cNvPicPr>
          <p:nvPr/>
        </p:nvPicPr>
        <p:blipFill>
          <a:blip r:embed="rId20"/>
          <a:stretch>
            <a:fillRect/>
          </a:stretch>
        </p:blipFill>
        <p:spPr>
          <a:xfrm>
            <a:off x="3216897" y="2542688"/>
            <a:ext cx="1516846" cy="790685"/>
          </a:xfrm>
          <a:prstGeom prst="rect">
            <a:avLst/>
          </a:prstGeom>
        </p:spPr>
      </p:pic>
    </p:spTree>
    <p:extLst>
      <p:ext uri="{BB962C8B-B14F-4D97-AF65-F5344CB8AC3E}">
        <p14:creationId xmlns:p14="http://schemas.microsoft.com/office/powerpoint/2010/main" val="2182394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C2675-162F-9846-1AF7-FD82504E212E}"/>
              </a:ext>
            </a:extLst>
          </p:cNvPr>
          <p:cNvSpPr>
            <a:spLocks noGrp="1"/>
          </p:cNvSpPr>
          <p:nvPr>
            <p:ph idx="1"/>
          </p:nvPr>
        </p:nvSpPr>
        <p:spPr>
          <a:xfrm>
            <a:off x="406400" y="1825625"/>
            <a:ext cx="10947400" cy="4351338"/>
          </a:xfrm>
        </p:spPr>
        <p:txBody>
          <a:bodyPr/>
          <a:lstStyle/>
          <a:p>
            <a:pPr marL="0" indent="0">
              <a:buNone/>
            </a:pPr>
            <a:r>
              <a:rPr lang="en-US" dirty="0"/>
              <a:t>Dr Judy Dwyer</a:t>
            </a:r>
          </a:p>
          <a:p>
            <a:endParaRPr lang="en-US" dirty="0"/>
          </a:p>
          <a:p>
            <a:endParaRPr lang="en-IE" dirty="0"/>
          </a:p>
        </p:txBody>
      </p:sp>
      <p:sp>
        <p:nvSpPr>
          <p:cNvPr id="4" name="Title 1">
            <a:extLst>
              <a:ext uri="{FF2B5EF4-FFF2-40B4-BE49-F238E27FC236}">
                <a16:creationId xmlns:a16="http://schemas.microsoft.com/office/drawing/2014/main" id="{64CEA08C-0671-CDC4-3AA5-6D3AFEC2F72A}"/>
              </a:ext>
            </a:extLst>
          </p:cNvPr>
          <p:cNvSpPr txBox="1">
            <a:spLocks/>
          </p:cNvSpPr>
          <p:nvPr/>
        </p:nvSpPr>
        <p:spPr>
          <a:xfrm>
            <a:off x="244801" y="45240"/>
            <a:ext cx="8754374" cy="919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000" b="1" dirty="0">
                <a:solidFill>
                  <a:srgbClr val="C00000"/>
                </a:solidFill>
                <a:latin typeface="Century Gothic" panose="020B0502020202020204" pitchFamily="34" charset="0"/>
              </a:rPr>
              <a:t>UCC SPORT PERFORMANCE PROGRAMME: SPORTS MEDICINE</a:t>
            </a:r>
            <a:endParaRPr lang="en-IE" sz="2000" dirty="0">
              <a:latin typeface="Century Gothic" panose="020B0502020202020204" pitchFamily="34" charset="0"/>
            </a:endParaRPr>
          </a:p>
        </p:txBody>
      </p:sp>
      <p:pic>
        <p:nvPicPr>
          <p:cNvPr id="5" name="Picture 4" descr="Logo&#10;&#10;Description automatically generated">
            <a:extLst>
              <a:ext uri="{FF2B5EF4-FFF2-40B4-BE49-F238E27FC236}">
                <a16:creationId xmlns:a16="http://schemas.microsoft.com/office/drawing/2014/main" id="{AC7B29EB-3C9C-8D31-EE0F-ACA7BA5600A1}"/>
              </a:ext>
            </a:extLst>
          </p:cNvPr>
          <p:cNvPicPr>
            <a:picLocks noChangeAspect="1"/>
          </p:cNvPicPr>
          <p:nvPr/>
        </p:nvPicPr>
        <p:blipFill>
          <a:blip r:embed="rId2"/>
          <a:stretch>
            <a:fillRect/>
          </a:stretch>
        </p:blipFill>
        <p:spPr>
          <a:xfrm>
            <a:off x="9706918" y="37496"/>
            <a:ext cx="2179141" cy="1537304"/>
          </a:xfrm>
          <a:prstGeom prst="rect">
            <a:avLst/>
          </a:prstGeom>
        </p:spPr>
      </p:pic>
    </p:spTree>
    <p:extLst>
      <p:ext uri="{BB962C8B-B14F-4D97-AF65-F5344CB8AC3E}">
        <p14:creationId xmlns:p14="http://schemas.microsoft.com/office/powerpoint/2010/main" val="1657292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C0D1-8463-62F5-49E9-5D6D2F52477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D162B-AC94-765F-1365-7D82DE767FC6}"/>
              </a:ext>
            </a:extLst>
          </p:cNvPr>
          <p:cNvSpPr>
            <a:spLocks noGrp="1"/>
          </p:cNvSpPr>
          <p:nvPr>
            <p:ph idx="1"/>
          </p:nvPr>
        </p:nvSpPr>
        <p:spPr>
          <a:xfrm>
            <a:off x="406400" y="1825625"/>
            <a:ext cx="10947400" cy="4351338"/>
          </a:xfrm>
        </p:spPr>
        <p:txBody>
          <a:bodyPr>
            <a:normAutofit fontScale="70000" lnSpcReduction="20000"/>
          </a:bodyPr>
          <a:lstStyle/>
          <a:p>
            <a:pPr marL="0" indent="0">
              <a:buNone/>
            </a:pPr>
            <a:r>
              <a:rPr lang="en-US" dirty="0"/>
              <a:t>UPMC</a:t>
            </a:r>
          </a:p>
          <a:p>
            <a:endParaRPr lang="en-IE" dirty="0"/>
          </a:p>
          <a:p>
            <a:pPr marL="0" indent="0">
              <a:buNone/>
            </a:pPr>
            <a:r>
              <a:rPr lang="en-IE" dirty="0"/>
              <a:t>Note from John</a:t>
            </a:r>
          </a:p>
          <a:p>
            <a:pPr marL="0" indent="0">
              <a:buNone/>
            </a:pPr>
            <a:r>
              <a:rPr lang="en-IE" dirty="0"/>
              <a:t>“Free Online Baseline Concussion testing to all UCC Sport athletes. See instructions and code attached for UCC Sport. It might be best for Joe to issue this to each coach etc. I think it should be supported by an information webinar etc around concussion and how to recognise the symptoms and how it can impact people”.</a:t>
            </a:r>
          </a:p>
          <a:p>
            <a:pPr marL="0" indent="0">
              <a:buNone/>
            </a:pPr>
            <a:endParaRPr lang="en-IE" dirty="0"/>
          </a:p>
          <a:p>
            <a:pPr marL="0" indent="0">
              <a:buNone/>
            </a:pPr>
            <a:r>
              <a:rPr lang="en-IE" dirty="0"/>
              <a:t>Can you follow up with Joe to see how best to coordinate this – we will look to promote with our relevant performance athletes and squads.</a:t>
            </a:r>
          </a:p>
          <a:p>
            <a:pPr marL="0" indent="0">
              <a:buNone/>
            </a:pPr>
            <a:r>
              <a:rPr lang="en-IE" dirty="0"/>
              <a:t>The idea of running a seminar and education on this is worth exploring</a:t>
            </a:r>
          </a:p>
          <a:p>
            <a:pPr marL="0" indent="0">
              <a:buNone/>
            </a:pPr>
            <a:r>
              <a:rPr lang="en-IE" dirty="0"/>
              <a:t>thanks</a:t>
            </a:r>
          </a:p>
          <a:p>
            <a:pPr marL="0" indent="0">
              <a:buNone/>
            </a:pPr>
            <a:r>
              <a:rPr lang="en-IE" dirty="0"/>
              <a:t>Morgan</a:t>
            </a:r>
          </a:p>
          <a:p>
            <a:pPr marL="0" indent="0">
              <a:buNone/>
            </a:pPr>
            <a:r>
              <a:rPr lang="en-IE"/>
              <a:t> </a:t>
            </a:r>
            <a:endParaRPr lang="en-IE" dirty="0"/>
          </a:p>
          <a:p>
            <a:pPr marL="0" indent="0">
              <a:buNone/>
            </a:pPr>
            <a:endParaRPr lang="en-US" dirty="0"/>
          </a:p>
          <a:p>
            <a:endParaRPr lang="en-US" dirty="0"/>
          </a:p>
          <a:p>
            <a:endParaRPr lang="en-IE" dirty="0"/>
          </a:p>
        </p:txBody>
      </p:sp>
      <p:sp>
        <p:nvSpPr>
          <p:cNvPr id="4" name="Title 1">
            <a:extLst>
              <a:ext uri="{FF2B5EF4-FFF2-40B4-BE49-F238E27FC236}">
                <a16:creationId xmlns:a16="http://schemas.microsoft.com/office/drawing/2014/main" id="{B5FE527C-5370-4A93-76F1-4219BC895898}"/>
              </a:ext>
            </a:extLst>
          </p:cNvPr>
          <p:cNvSpPr txBox="1">
            <a:spLocks/>
          </p:cNvSpPr>
          <p:nvPr/>
        </p:nvSpPr>
        <p:spPr>
          <a:xfrm>
            <a:off x="244801" y="45240"/>
            <a:ext cx="8754374" cy="919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000" b="1" dirty="0">
                <a:solidFill>
                  <a:srgbClr val="C00000"/>
                </a:solidFill>
                <a:latin typeface="Century Gothic" panose="020B0502020202020204" pitchFamily="34" charset="0"/>
              </a:rPr>
              <a:t>UCC SPORT PERFORMANCE PROGRAMME: IMPACT CONCUSSION</a:t>
            </a:r>
            <a:endParaRPr lang="en-IE" sz="2000" dirty="0">
              <a:latin typeface="Century Gothic" panose="020B0502020202020204" pitchFamily="34" charset="0"/>
            </a:endParaRPr>
          </a:p>
        </p:txBody>
      </p:sp>
      <p:pic>
        <p:nvPicPr>
          <p:cNvPr id="5" name="Picture 4" descr="Logo&#10;&#10;Description automatically generated">
            <a:extLst>
              <a:ext uri="{FF2B5EF4-FFF2-40B4-BE49-F238E27FC236}">
                <a16:creationId xmlns:a16="http://schemas.microsoft.com/office/drawing/2014/main" id="{D3085102-AAFA-8FC4-753D-0070534E9C22}"/>
              </a:ext>
            </a:extLst>
          </p:cNvPr>
          <p:cNvPicPr>
            <a:picLocks noChangeAspect="1"/>
          </p:cNvPicPr>
          <p:nvPr/>
        </p:nvPicPr>
        <p:blipFill>
          <a:blip r:embed="rId2"/>
          <a:stretch>
            <a:fillRect/>
          </a:stretch>
        </p:blipFill>
        <p:spPr>
          <a:xfrm>
            <a:off x="9706918" y="37496"/>
            <a:ext cx="2179141" cy="1537304"/>
          </a:xfrm>
          <a:prstGeom prst="rect">
            <a:avLst/>
          </a:prstGeom>
        </p:spPr>
      </p:pic>
    </p:spTree>
    <p:extLst>
      <p:ext uri="{BB962C8B-B14F-4D97-AF65-F5344CB8AC3E}">
        <p14:creationId xmlns:p14="http://schemas.microsoft.com/office/powerpoint/2010/main" val="969708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68DD3-3872-D1DC-E5EE-68833EDDA2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611556-C114-95B6-785D-7B4A6D21152C}"/>
              </a:ext>
            </a:extLst>
          </p:cNvPr>
          <p:cNvSpPr>
            <a:spLocks noGrp="1"/>
          </p:cNvSpPr>
          <p:nvPr>
            <p:ph idx="1"/>
          </p:nvPr>
        </p:nvSpPr>
        <p:spPr>
          <a:xfrm>
            <a:off x="406400" y="1825625"/>
            <a:ext cx="10947400" cy="4351338"/>
          </a:xfrm>
        </p:spPr>
        <p:txBody>
          <a:bodyPr>
            <a:normAutofit fontScale="55000" lnSpcReduction="20000"/>
          </a:bodyPr>
          <a:lstStyle/>
          <a:p>
            <a:pPr marL="0" indent="0">
              <a:buNone/>
            </a:pPr>
            <a:r>
              <a:rPr lang="en-US" dirty="0"/>
              <a:t>Sports Psychology  - Canice Kennedy</a:t>
            </a:r>
          </a:p>
          <a:p>
            <a:endParaRPr lang="en-US" dirty="0"/>
          </a:p>
          <a:p>
            <a:pPr hangingPunct="0"/>
            <a:r>
              <a:rPr lang="en-IE" dirty="0"/>
              <a:t>This Psychology &amp; Social structure will differ by student, their progression through their courses and by the sport that they play but UCC Sport recognises that they can assist in this process by providing some services to the sport scholarship recipients to assist them in dealing with the academic, sporting and social challenges.  These services are likely to include time management, nutrition, sleep, goal setting and sport psychology assistance and could be provided by a combination of group seminars and individual consultations.</a:t>
            </a:r>
          </a:p>
          <a:p>
            <a:pPr hangingPunct="0"/>
            <a:r>
              <a:rPr lang="en-IE" dirty="0"/>
              <a:t> </a:t>
            </a:r>
          </a:p>
          <a:p>
            <a:r>
              <a:rPr lang="en-IE" dirty="0"/>
              <a:t>The primary objectives of the support will be:-</a:t>
            </a:r>
          </a:p>
          <a:p>
            <a:pPr lvl="0"/>
            <a:r>
              <a:rPr lang="en-IE" dirty="0"/>
              <a:t>Support the mental preparation and performance of students</a:t>
            </a:r>
          </a:p>
          <a:p>
            <a:pPr lvl="0"/>
            <a:r>
              <a:rPr lang="en-IE" dirty="0"/>
              <a:t>Enable students to manage academic and athletic responsibilities</a:t>
            </a:r>
          </a:p>
          <a:p>
            <a:pPr lvl="0"/>
            <a:r>
              <a:rPr lang="en-IE" dirty="0"/>
              <a:t>Develop core mental fitness skills: confidence, commitment, control, and concentration</a:t>
            </a:r>
          </a:p>
          <a:p>
            <a:pPr lvl="0"/>
            <a:r>
              <a:rPr lang="en-IE" dirty="0"/>
              <a:t>Foster mental resilience to cope with transitions and setbacks</a:t>
            </a:r>
          </a:p>
          <a:p>
            <a:pPr hangingPunct="0"/>
            <a:r>
              <a:rPr lang="en-IE" dirty="0"/>
              <a:t> </a:t>
            </a:r>
          </a:p>
          <a:p>
            <a:r>
              <a:rPr lang="en-IE" dirty="0"/>
              <a:t>I propose a programme that includes a number of group sessions and individual consultations with the athletes &amp; players.     </a:t>
            </a:r>
          </a:p>
          <a:p>
            <a:endParaRPr lang="en-IE" dirty="0"/>
          </a:p>
        </p:txBody>
      </p:sp>
      <p:sp>
        <p:nvSpPr>
          <p:cNvPr id="4" name="Title 1">
            <a:extLst>
              <a:ext uri="{FF2B5EF4-FFF2-40B4-BE49-F238E27FC236}">
                <a16:creationId xmlns:a16="http://schemas.microsoft.com/office/drawing/2014/main" id="{E1A44897-F817-9339-A9C9-60CE569D7170}"/>
              </a:ext>
            </a:extLst>
          </p:cNvPr>
          <p:cNvSpPr txBox="1">
            <a:spLocks/>
          </p:cNvSpPr>
          <p:nvPr/>
        </p:nvSpPr>
        <p:spPr>
          <a:xfrm>
            <a:off x="244801" y="45240"/>
            <a:ext cx="8754374" cy="919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000" b="1" dirty="0">
                <a:solidFill>
                  <a:srgbClr val="C00000"/>
                </a:solidFill>
                <a:latin typeface="Century Gothic" panose="020B0502020202020204" pitchFamily="34" charset="0"/>
              </a:rPr>
              <a:t>UCC SPORT PERFORMANCE PROGRAMME: SPORTS PSYCHOLOGY</a:t>
            </a:r>
            <a:endParaRPr lang="en-IE" sz="2000" dirty="0">
              <a:latin typeface="Century Gothic" panose="020B0502020202020204" pitchFamily="34" charset="0"/>
            </a:endParaRPr>
          </a:p>
        </p:txBody>
      </p:sp>
      <p:pic>
        <p:nvPicPr>
          <p:cNvPr id="5" name="Picture 4" descr="Logo&#10;&#10;Description automatically generated">
            <a:extLst>
              <a:ext uri="{FF2B5EF4-FFF2-40B4-BE49-F238E27FC236}">
                <a16:creationId xmlns:a16="http://schemas.microsoft.com/office/drawing/2014/main" id="{73827FE4-EE43-3883-39BD-989E23BA3F5E}"/>
              </a:ext>
            </a:extLst>
          </p:cNvPr>
          <p:cNvPicPr>
            <a:picLocks noChangeAspect="1"/>
          </p:cNvPicPr>
          <p:nvPr/>
        </p:nvPicPr>
        <p:blipFill>
          <a:blip r:embed="rId2"/>
          <a:stretch>
            <a:fillRect/>
          </a:stretch>
        </p:blipFill>
        <p:spPr>
          <a:xfrm>
            <a:off x="9706918" y="37496"/>
            <a:ext cx="2179141" cy="1537304"/>
          </a:xfrm>
          <a:prstGeom prst="rect">
            <a:avLst/>
          </a:prstGeom>
        </p:spPr>
      </p:pic>
    </p:spTree>
    <p:extLst>
      <p:ext uri="{BB962C8B-B14F-4D97-AF65-F5344CB8AC3E}">
        <p14:creationId xmlns:p14="http://schemas.microsoft.com/office/powerpoint/2010/main" val="3634688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406bc44-4b9b-4890-83ad-72d57ffc70d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75688014A5034C9EC772D1976EC0EC" ma:contentTypeVersion="19" ma:contentTypeDescription="Create a new document." ma:contentTypeScope="" ma:versionID="3e2f0fe13601b5eb6933ade4fac73b51">
  <xsd:schema xmlns:xsd="http://www.w3.org/2001/XMLSchema" xmlns:xs="http://www.w3.org/2001/XMLSchema" xmlns:p="http://schemas.microsoft.com/office/2006/metadata/properties" xmlns:ns3="f406bc44-4b9b-4890-83ad-72d57ffc70db" xmlns:ns4="7051a81b-3172-468f-966b-fda407c76c77" targetNamespace="http://schemas.microsoft.com/office/2006/metadata/properties" ma:root="true" ma:fieldsID="bc0bffcc783dd8f1a1e8ea443bbca82e" ns3:_="" ns4:_="">
    <xsd:import namespace="f406bc44-4b9b-4890-83ad-72d57ffc70db"/>
    <xsd:import namespace="7051a81b-3172-468f-966b-fda407c76c77"/>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4:SharedWithDetails" minOccurs="0"/>
                <xsd:element ref="ns4:SharedWithUser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06bc44-4b9b-4890-83ad-72d57ffc70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51a81b-3172-468f-966b-fda407c76c77" elementFormDefault="qualified">
    <xsd:import namespace="http://schemas.microsoft.com/office/2006/documentManagement/types"/>
    <xsd:import namespace="http://schemas.microsoft.com/office/infopath/2007/PartnerControls"/>
    <xsd:element name="SharedWithDetails" ma:index="18" nillable="true" ma:displayName="Shared With Details" ma:internalName="SharedWithDetails" ma:readOnly="true">
      <xsd:simpleType>
        <xsd:restriction base="dms:Note">
          <xsd:maxLength value="255"/>
        </xsd:restrictio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24D551-46CD-4908-8E07-DE4F75D99A36}">
  <ds:schemaRefs>
    <ds:schemaRef ds:uri="http://schemas.microsoft.com/office/2006/documentManagement/types"/>
    <ds:schemaRef ds:uri="http://purl.org/dc/terms/"/>
    <ds:schemaRef ds:uri="http://purl.org/dc/elements/1.1/"/>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7051a81b-3172-468f-966b-fda407c76c77"/>
    <ds:schemaRef ds:uri="f406bc44-4b9b-4890-83ad-72d57ffc70db"/>
    <ds:schemaRef ds:uri="http://purl.org/dc/dcmitype/"/>
  </ds:schemaRefs>
</ds:datastoreItem>
</file>

<file path=customXml/itemProps2.xml><?xml version="1.0" encoding="utf-8"?>
<ds:datastoreItem xmlns:ds="http://schemas.openxmlformats.org/officeDocument/2006/customXml" ds:itemID="{6BC82A53-1FCD-451E-A8A9-B56A027B10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06bc44-4b9b-4890-83ad-72d57ffc70db"/>
    <ds:schemaRef ds:uri="7051a81b-3172-468f-966b-fda407c76c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36FCD1-7D08-4C53-A573-645F8D3F36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40966</TotalTime>
  <Words>1862</Words>
  <Application>Microsoft Office PowerPoint</Application>
  <PresentationFormat>Widescreen</PresentationFormat>
  <Paragraphs>248</Paragraphs>
  <Slides>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Aptos</vt:lpstr>
      <vt:lpstr>Arial</vt:lpstr>
      <vt:lpstr>Calibri</vt:lpstr>
      <vt:lpstr>Calibri Light</vt:lpstr>
      <vt:lpstr>Century Gothic</vt:lpstr>
      <vt:lpstr>Symbol</vt:lpstr>
      <vt:lpstr>Times New Roman</vt:lpstr>
      <vt:lpstr>Wingdings</vt:lpstr>
      <vt:lpstr>Office Theme</vt:lpstr>
      <vt:lpstr>PowerPoint Presentation</vt:lpstr>
      <vt:lpstr>UCC SPORT PERFORMANCE PROGRAMME</vt:lpstr>
      <vt:lpstr>UCC SPORT PERFORMANCE PROGRAMME</vt:lpstr>
      <vt:lpstr>KEY INFORMATION + STUDENT ATHLETE SERVICES</vt:lpstr>
      <vt:lpstr>MEET THE TEAM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Leahy Maharaj, Jonathan</dc:creator>
  <cp:lastModifiedBy>Betty Young</cp:lastModifiedBy>
  <cp:revision>49</cp:revision>
  <cp:lastPrinted>2023-10-04T08:42:35Z</cp:lastPrinted>
  <dcterms:created xsi:type="dcterms:W3CDTF">2021-08-11T17:10:24Z</dcterms:created>
  <dcterms:modified xsi:type="dcterms:W3CDTF">2026-04-01T08:46:28Z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0x0101009B75688014A5034C9EC772D1976EC0EC</vt:lpwstr>
  </property>
</Properties>
</file>