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3"/>
  </p:notesMasterIdLst>
  <p:sldIdLst>
    <p:sldId id="256" r:id="rId5"/>
    <p:sldId id="369" r:id="rId6"/>
    <p:sldId id="658" r:id="rId7"/>
    <p:sldId id="257" r:id="rId8"/>
    <p:sldId id="258" r:id="rId9"/>
    <p:sldId id="661" r:id="rId10"/>
    <p:sldId id="660" r:id="rId11"/>
    <p:sldId id="662" r:id="rId12"/>
    <p:sldId id="270" r:id="rId13"/>
    <p:sldId id="663" r:id="rId14"/>
    <p:sldId id="271" r:id="rId15"/>
    <p:sldId id="265" r:id="rId16"/>
    <p:sldId id="266" r:id="rId17"/>
    <p:sldId id="269" r:id="rId18"/>
    <p:sldId id="664" r:id="rId19"/>
    <p:sldId id="665" r:id="rId20"/>
    <p:sldId id="657" r:id="rId21"/>
    <p:sldId id="6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91C"/>
    <a:srgbClr val="F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5" autoAdjust="0"/>
    <p:restoredTop sz="94660"/>
  </p:normalViewPr>
  <p:slideViewPr>
    <p:cSldViewPr snapToGrid="0">
      <p:cViewPr>
        <p:scale>
          <a:sx n="100" d="100"/>
          <a:sy n="100" d="100"/>
        </p:scale>
        <p:origin x="99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5T21:24:00.5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EC424-6F82-5F42-BADE-4338AE6BCEE6}" type="datetimeFigureOut">
              <a:rPr lang="en-IE" smtClean="0"/>
              <a:t>15/06/2022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3841D-D18C-7449-AFCB-C4F8BABB64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930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7E81B25-304A-82DC-5CC0-A582DA800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1867" y="4983480"/>
            <a:ext cx="3918885" cy="10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9D80DEB-8CE8-2F48-BB4B-E7F95B9D9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281" y="6117336"/>
            <a:ext cx="1289584" cy="3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5AB2C90-5C17-E92A-7715-C8602C95E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281" y="6117336"/>
            <a:ext cx="1289584" cy="3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6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C6C886E-4029-EB17-802A-0B65A2FC5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281" y="6117336"/>
            <a:ext cx="1289584" cy="3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2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C6DE66B-9C15-EF7C-770E-BCADA3CA9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281" y="6117336"/>
            <a:ext cx="1289584" cy="3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9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33C0E00-A3A0-37A6-F979-8979B6366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281" y="6117336"/>
            <a:ext cx="1289584" cy="3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3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2C9679B-B00D-BCC4-6327-74ED8E6D9E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281" y="6117336"/>
            <a:ext cx="1289584" cy="3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5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6938123" y="53459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F21FEFE-F90B-EED7-B449-8A2763C15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281" y="6117336"/>
            <a:ext cx="1289584" cy="3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8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875AD91-1D96-C43C-B142-3DCCA3FDBB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281" y="6117336"/>
            <a:ext cx="1289584" cy="3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BAD7987-FEC4-643E-6564-2A7687A21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281" y="6117336"/>
            <a:ext cx="1289584" cy="3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1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385DFA0-B663-06FB-B089-509FCACE9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281" y="6117336"/>
            <a:ext cx="1289584" cy="3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7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9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13" r:id="rId6"/>
    <p:sldLayoutId id="2147483709" r:id="rId7"/>
    <p:sldLayoutId id="2147483710" r:id="rId8"/>
    <p:sldLayoutId id="2147483711" r:id="rId9"/>
    <p:sldLayoutId id="2147483712" r:id="rId10"/>
    <p:sldLayoutId id="214748371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ucc.ie/admin/registrar/modu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ulletjournal.com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_MFFzIxHy9k" TargetMode="External"/><Relationship Id="rId4" Type="http://schemas.openxmlformats.org/officeDocument/2006/relationships/hyperlink" Target="https://blog.rescuetime.com/time-blocking-101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F41A8A8F-7FD5-4516-84B9-3C5E40DA7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0946" y="-22302"/>
            <a:ext cx="6861054" cy="6861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CD1EEA-EAEA-4C29-BB75-89BDE9DD8F39}"/>
              </a:ext>
            </a:extLst>
          </p:cNvPr>
          <p:cNvSpPr/>
          <p:nvPr/>
        </p:nvSpPr>
        <p:spPr>
          <a:xfrm>
            <a:off x="2875" y="-4313"/>
            <a:ext cx="5247735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846A5-947F-4B26-907A-8F11EA77D923}"/>
              </a:ext>
            </a:extLst>
          </p:cNvPr>
          <p:cNvSpPr txBox="1"/>
          <p:nvPr/>
        </p:nvSpPr>
        <p:spPr>
          <a:xfrm>
            <a:off x="410294" y="780286"/>
            <a:ext cx="408029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Bahnschrift SemiCondensed"/>
                <a:ea typeface="Source Sans Pro SemiBold"/>
              </a:rPr>
              <a:t>Digital Passport Session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BBA8B1-3810-4121-A893-4DA9ECEEFB14}"/>
              </a:ext>
            </a:extLst>
          </p:cNvPr>
          <p:cNvCxnSpPr/>
          <p:nvPr/>
        </p:nvCxnSpPr>
        <p:spPr>
          <a:xfrm>
            <a:off x="410294" y="4976422"/>
            <a:ext cx="3637470" cy="28754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5DE7456-A292-4AF3-F1B1-B5173ACF2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93" y="5726788"/>
            <a:ext cx="2984961" cy="820864"/>
          </a:xfrm>
          <a:prstGeom prst="rect">
            <a:avLst/>
          </a:prstGeom>
        </p:spPr>
      </p:pic>
      <p:pic>
        <p:nvPicPr>
          <p:cNvPr id="12" name="Google Shape;27;p18">
            <a:extLst>
              <a:ext uri="{FF2B5EF4-FFF2-40B4-BE49-F238E27FC236}">
                <a16:creationId xmlns:a16="http://schemas.microsoft.com/office/drawing/2014/main" id="{ABDD5E79-2BE9-FA47-3E2F-F2C084DB836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672" y="5741370"/>
            <a:ext cx="1568520" cy="878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73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4042F-16C5-4005-A74F-207B6F70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Bahnschrift SemiCondensed"/>
              </a:rPr>
              <a:t>Pomodoro Technique</a:t>
            </a:r>
            <a:endParaRPr lang="en-US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D20000"/>
          </a:solidFill>
          <a:ln w="38100" cap="rnd">
            <a:solidFill>
              <a:srgbClr val="D2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701C-ED4C-44EB-89EF-4AD5EFDD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6179406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52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100" b="1" dirty="0">
                <a:latin typeface="Calibri" panose="020F0502020204030204" pitchFamily="34" charset="0"/>
                <a:cs typeface="Calibri" panose="020F0502020204030204" pitchFamily="34" charset="0"/>
              </a:rPr>
              <a:t>There are 6 steps in the original technique: </a:t>
            </a:r>
          </a:p>
          <a:p>
            <a:pPr marL="55245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Pick the task you want to accomplish</a:t>
            </a:r>
          </a:p>
          <a:p>
            <a:pPr marL="55245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Set your timer (traditionally 25 minutes)</a:t>
            </a:r>
          </a:p>
          <a:p>
            <a:pPr marL="55245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Work on the task for the set time</a:t>
            </a:r>
          </a:p>
          <a:p>
            <a:pPr marL="55245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Stop working when the timer rings &amp; add a ✅ on a piece of paper</a:t>
            </a:r>
          </a:p>
          <a:p>
            <a:pPr marL="55245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After 1-3 checkmarks, take a short break (3–5 minutes)</a:t>
            </a:r>
          </a:p>
          <a:p>
            <a:pPr marL="55245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After 4 “</a:t>
            </a:r>
            <a:r>
              <a:rPr lang="en-I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pomodoros</a:t>
            </a: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”, take a longer break (15–30 minutes)</a:t>
            </a:r>
          </a:p>
          <a:p>
            <a:pPr marL="952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100" b="1" dirty="0">
                <a:latin typeface="Calibri" panose="020F0502020204030204" pitchFamily="34" charset="0"/>
                <a:cs typeface="Calibri" panose="020F0502020204030204" pitchFamily="34" charset="0"/>
              </a:rPr>
              <a:t>Then: Reset your checkmark count to zero, then go to step 1!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Placeholder 5" descr="Logo&#10;&#10;Description automatically generated">
            <a:extLst>
              <a:ext uri="{FF2B5EF4-FFF2-40B4-BE49-F238E27FC236}">
                <a16:creationId xmlns:a16="http://schemas.microsoft.com/office/drawing/2014/main" id="{6D65187B-BDCC-F679-9942-2A345D055BA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59" y="360484"/>
            <a:ext cx="4629605" cy="557784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9BBCB4-77F4-A213-E588-1CC7D2F61871}"/>
              </a:ext>
            </a:extLst>
          </p:cNvPr>
          <p:cNvSpPr txBox="1"/>
          <p:nvPr/>
        </p:nvSpPr>
        <p:spPr>
          <a:xfrm>
            <a:off x="8723586" y="4963994"/>
            <a:ext cx="3321269" cy="78319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5250" indent="0">
              <a:buNone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You can adapt the time span </a:t>
            </a:r>
          </a:p>
          <a:p>
            <a:pPr marL="95250" indent="0">
              <a:buNone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as needed for your work!</a:t>
            </a:r>
          </a:p>
        </p:txBody>
      </p:sp>
    </p:spTree>
    <p:extLst>
      <p:ext uri="{BB962C8B-B14F-4D97-AF65-F5344CB8AC3E}">
        <p14:creationId xmlns:p14="http://schemas.microsoft.com/office/powerpoint/2010/main" val="117906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4042F-16C5-4005-A74F-207B6F70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7210968" cy="178308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002060"/>
                </a:solidFill>
                <a:latin typeface="Bahnschrift SemiCondensed"/>
              </a:rPr>
              <a:t>Time Management &amp; Lectures</a:t>
            </a:r>
            <a:endParaRPr lang="en-US" sz="5300" dirty="0"/>
          </a:p>
        </p:txBody>
      </p:sp>
      <p:sp>
        <p:nvSpPr>
          <p:cNvPr id="9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1B00"/>
          </a:solidFill>
          <a:ln w="38100" cap="rnd">
            <a:solidFill>
              <a:srgbClr val="FF1B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701C-ED4C-44EB-89EF-4AD5EFDD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706624"/>
            <a:ext cx="6486139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Be on time!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Have your preferred pen &amp; paper/computer ready to take notes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Know what your learning outcomes and objectives are</a:t>
            </a:r>
            <a:endParaRPr lang="en-IE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Check Canvas and your student account emails for any important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Make sure all your (unanswered) questions are answered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100" b="1" dirty="0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: You have access to your lecturer during office hours</a:t>
            </a:r>
          </a:p>
        </p:txBody>
      </p:sp>
      <p:pic>
        <p:nvPicPr>
          <p:cNvPr id="11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07062AC-C253-B43A-76C4-AC4A12377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049" y="6195380"/>
            <a:ext cx="1289584" cy="355738"/>
          </a:xfrm>
          <a:prstGeom prst="rect">
            <a:avLst/>
          </a:prstGeom>
        </p:spPr>
      </p:pic>
      <p:pic>
        <p:nvPicPr>
          <p:cNvPr id="5" name="Picture 4" descr="A picture containing text, clock, different, wall&#10;&#10;Description automatically generated">
            <a:extLst>
              <a:ext uri="{FF2B5EF4-FFF2-40B4-BE49-F238E27FC236}">
                <a16:creationId xmlns:a16="http://schemas.microsoft.com/office/drawing/2014/main" id="{8AFD1494-9EE0-5E13-2C6F-B49A9022E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9989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5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042F-16C5-4005-A74F-207B6F70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785" y="250106"/>
            <a:ext cx="9767978" cy="1339940"/>
          </a:xfrm>
        </p:spPr>
        <p:txBody>
          <a:bodyPr>
            <a:normAutofit/>
          </a:bodyPr>
          <a:lstStyle/>
          <a:p>
            <a:r>
              <a:rPr lang="en-IE" sz="6600" b="1" dirty="0">
                <a:solidFill>
                  <a:srgbClr val="00206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Key Points to Remember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701C-ED4C-44EB-89EF-4AD5EFDD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25" y="2253483"/>
            <a:ext cx="9306368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Time Management is for YOU &amp; you can do (almost) everything with it as long as it works for you </a:t>
            </a:r>
          </a:p>
          <a:p>
            <a:pPr marL="71437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 No one is judging!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It will take a few trials until you find the right schedule for your life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Try different methods or create your own “Zombie” method!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6F43C6E3-7582-5618-5965-DBB5C371F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748" y="240009"/>
            <a:ext cx="1350037" cy="1350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3E5A23-87D8-0B8F-C87B-6BDEAB5A8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982">
            <a:off x="9001378" y="1870969"/>
            <a:ext cx="2761991" cy="19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74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A stack of books&#10;&#10;Description automatically generated">
            <a:extLst>
              <a:ext uri="{FF2B5EF4-FFF2-40B4-BE49-F238E27FC236}">
                <a16:creationId xmlns:a16="http://schemas.microsoft.com/office/drawing/2014/main" id="{16DD2445-93A3-4683-8EF4-E85578458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3" r="14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4042F-16C5-4005-A74F-207B6F70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6349299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IE" sz="6000" b="1" dirty="0">
                <a:solidFill>
                  <a:srgbClr val="00206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Resources &amp; Planning Options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39E31"/>
          </a:solidFill>
          <a:ln w="38100" cap="rnd">
            <a:solidFill>
              <a:srgbClr val="E39E3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701C-ED4C-44EB-89EF-4AD5EFDD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7190127" cy="332066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Bullet Journaling:</a:t>
            </a:r>
          </a:p>
          <a:p>
            <a:pPr lvl="1">
              <a:lnSpc>
                <a:spcPct val="100000"/>
              </a:lnSpc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https://bulletjournal.com/</a:t>
            </a:r>
            <a:endParaRPr lang="en-IE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Lots of YouTube videos</a:t>
            </a:r>
          </a:p>
          <a:p>
            <a:pPr>
              <a:lnSpc>
                <a:spcPct val="100000"/>
              </a:lnSpc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Time Blocking</a:t>
            </a:r>
          </a:p>
          <a:p>
            <a:pPr lvl="1">
              <a:lnSpc>
                <a:spcPct val="100000"/>
              </a:lnSpc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Reading: </a:t>
            </a: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https://blog.rescuetime.com/time-blocking-101/</a:t>
            </a:r>
            <a:endParaRPr lang="en-IE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Video: </a:t>
            </a: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https://www.youtube.com/watch?v=_MFFzIxHy9k</a:t>
            </a:r>
            <a:endParaRPr lang="en-IE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37" indent="0">
              <a:lnSpc>
                <a:spcPct val="100000"/>
              </a:lnSpc>
              <a:buNone/>
            </a:pPr>
            <a:r>
              <a:rPr lang="en-IE" sz="2100" dirty="0">
                <a:latin typeface="Calibri" panose="020F0502020204030204" pitchFamily="34" charset="0"/>
                <a:cs typeface="Calibri" panose="020F0502020204030204" pitchFamily="34" charset="0"/>
              </a:rPr>
              <a:t>TIP: Have a look around for paper planners, maybe one has the right layout for you?</a:t>
            </a:r>
          </a:p>
        </p:txBody>
      </p:sp>
      <p:pic>
        <p:nvPicPr>
          <p:cNvPr id="8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4DF9BB9-93CD-6736-E5CA-419F33710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06" y="6176962"/>
            <a:ext cx="1289584" cy="3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13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F78A9-1045-F85C-EA78-595FB2C4A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0"/>
          <a:stretch/>
        </p:blipFill>
        <p:spPr>
          <a:xfrm>
            <a:off x="0" y="0"/>
            <a:ext cx="121919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4042F-16C5-4005-A74F-207B6F70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907" y="775401"/>
            <a:ext cx="7708085" cy="4928682"/>
          </a:xfrm>
        </p:spPr>
        <p:txBody>
          <a:bodyPr anchor="b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hnschrift SemiCondensed"/>
              </a:rPr>
              <a:t>Demonstration</a:t>
            </a:r>
          </a:p>
        </p:txBody>
      </p:sp>
      <p:pic>
        <p:nvPicPr>
          <p:cNvPr id="7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49DED6A-00BB-761A-A839-B0015930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281" y="6117336"/>
            <a:ext cx="1289584" cy="3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7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11201-3C26-2CD8-EB58-025979D9B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80"/>
          <a:stretch/>
        </p:blipFill>
        <p:spPr>
          <a:xfrm>
            <a:off x="966789" y="1606832"/>
            <a:ext cx="10606086" cy="4932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2E9FDA-175E-1838-6EDC-6359E2CDE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7732" y="2864270"/>
            <a:ext cx="547965" cy="564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CEFFCA-3CAE-D6E3-6E9C-DEE116DB6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6076" y="2356647"/>
            <a:ext cx="312437" cy="3219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AB66B3-EBBB-34DC-D0D7-84E7EB6D5916}"/>
              </a:ext>
            </a:extLst>
          </p:cNvPr>
          <p:cNvSpPr txBox="1">
            <a:spLocks/>
          </p:cNvSpPr>
          <p:nvPr/>
        </p:nvSpPr>
        <p:spPr>
          <a:xfrm>
            <a:off x="2117785" y="501897"/>
            <a:ext cx="9767978" cy="133994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600" b="1" dirty="0">
                <a:solidFill>
                  <a:srgbClr val="00206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Access your Umail &amp; Calendar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089AE06A-8A4C-A4F1-2B18-C38F22124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748" y="240009"/>
            <a:ext cx="1350037" cy="13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5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D0ED71-6B26-4002-F2C5-A264F8ADF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520" y="304800"/>
            <a:ext cx="6173608" cy="4199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EC8BE1-BB8A-7E20-1771-FC1BE05FD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3" b="9903"/>
          <a:stretch/>
        </p:blipFill>
        <p:spPr>
          <a:xfrm>
            <a:off x="4897405" y="1737311"/>
            <a:ext cx="7312240" cy="41996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732CDB-D09A-9F49-B330-205187BD45CC}"/>
              </a:ext>
            </a:extLst>
          </p:cNvPr>
          <p:cNvSpPr txBox="1"/>
          <p:nvPr/>
        </p:nvSpPr>
        <p:spPr>
          <a:xfrm>
            <a:off x="171042" y="4486816"/>
            <a:ext cx="548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Outlook Calendar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1DF659-CC06-34C8-E158-8CD8FF65D492}"/>
              </a:ext>
            </a:extLst>
          </p:cNvPr>
          <p:cNvSpPr txBox="1"/>
          <p:nvPr/>
        </p:nvSpPr>
        <p:spPr>
          <a:xfrm>
            <a:off x="7131060" y="906314"/>
            <a:ext cx="5180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Calendar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65BE2-35DB-3F7B-0EC7-786B158E32A9}"/>
              </a:ext>
            </a:extLst>
          </p:cNvPr>
          <p:cNvSpPr txBox="1"/>
          <p:nvPr/>
        </p:nvSpPr>
        <p:spPr>
          <a:xfrm>
            <a:off x="321539" y="5838111"/>
            <a:ext cx="4263714" cy="71508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You can sync all your online calendars! (Umail is basically Gmail)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0CD7-C0C0-6B51-14AD-50BC91E2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2690735"/>
            <a:ext cx="7781544" cy="3392424"/>
          </a:xfrm>
        </p:spPr>
        <p:txBody>
          <a:bodyPr/>
          <a:lstStyle/>
          <a:p>
            <a:r>
              <a:rPr lang="en-US" sz="9600" b="1" dirty="0">
                <a:solidFill>
                  <a:srgbClr val="002060"/>
                </a:solidFill>
                <a:latin typeface="Bahnschrift SemiCondensed"/>
              </a:rPr>
              <a:t>Any Questions?</a:t>
            </a: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A7878-3443-BAE9-B5ED-870BF6C0F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t="3982" r="11625" b="5531"/>
          <a:stretch/>
        </p:blipFill>
        <p:spPr>
          <a:xfrm>
            <a:off x="0" y="1531884"/>
            <a:ext cx="3834019" cy="53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CC5C07-D7C0-82DE-0D9D-0541FE290685}"/>
              </a:ext>
            </a:extLst>
          </p:cNvPr>
          <p:cNvSpPr/>
          <p:nvPr/>
        </p:nvSpPr>
        <p:spPr>
          <a:xfrm>
            <a:off x="7094483" y="3442138"/>
            <a:ext cx="4553301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 algn="just">
              <a:spcBef>
                <a:spcPts val="750"/>
              </a:spcBef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Contact the Skills Centre for a Presentation Practice or if you need other help with your academic communication!</a:t>
            </a:r>
          </a:p>
          <a:p>
            <a:pPr marL="342900" lvl="1" indent="0" algn="just">
              <a:spcBef>
                <a:spcPts val="750"/>
              </a:spcBef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skillscentre@ucc.ie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22AFD6A-4AA4-BE64-118E-BC40EE02F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2" b="8263"/>
          <a:stretch/>
        </p:blipFill>
        <p:spPr>
          <a:xfrm>
            <a:off x="0" y="1"/>
            <a:ext cx="6190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1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71A7-D17E-47D7-B48B-8FF21B4C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Digital Passport Workshop Schedule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1B745B-FA8A-4000-AD68-7CA63926A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21883"/>
              </p:ext>
            </p:extLst>
          </p:nvPr>
        </p:nvGraphicFramePr>
        <p:xfrm>
          <a:off x="1948502" y="2107581"/>
          <a:ext cx="8294996" cy="38512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29004">
                  <a:extLst>
                    <a:ext uri="{9D8B030D-6E8A-4147-A177-3AD203B41FA5}">
                      <a16:colId xmlns:a16="http://schemas.microsoft.com/office/drawing/2014/main" val="3850308700"/>
                    </a:ext>
                  </a:extLst>
                </a:gridCol>
                <a:gridCol w="6465992">
                  <a:extLst>
                    <a:ext uri="{9D8B030D-6E8A-4147-A177-3AD203B41FA5}">
                      <a16:colId xmlns:a16="http://schemas.microsoft.com/office/drawing/2014/main" val="3252079243"/>
                    </a:ext>
                  </a:extLst>
                </a:gridCol>
              </a:tblGrid>
              <a:tr h="475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lang="en-I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  <a:endParaRPr lang="en-I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3775882"/>
                  </a:ext>
                </a:extLst>
              </a:tr>
              <a:tr h="482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9:00-9:15</a:t>
                      </a:r>
                      <a:endParaRPr lang="en-I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Introductions</a:t>
                      </a:r>
                      <a:endParaRPr lang="en-I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607272"/>
                  </a:ext>
                </a:extLst>
              </a:tr>
              <a:tr h="482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9:15-11:15</a:t>
                      </a:r>
                      <a:endParaRPr lang="en-I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2000" b="1" dirty="0"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1737461"/>
                  </a:ext>
                </a:extLst>
              </a:tr>
              <a:tr h="482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11:15-11:30</a:t>
                      </a:r>
                      <a:endParaRPr lang="en-I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2000" b="1" dirty="0"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29322"/>
                  </a:ext>
                </a:extLst>
              </a:tr>
              <a:tr h="482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11:30-1:00</a:t>
                      </a:r>
                      <a:endParaRPr lang="en-I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2000" b="1" dirty="0"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6526894"/>
                  </a:ext>
                </a:extLst>
              </a:tr>
              <a:tr h="482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1:00-1:30</a:t>
                      </a:r>
                      <a:endParaRPr lang="en-I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2000" b="1" dirty="0"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2831927"/>
                  </a:ext>
                </a:extLst>
              </a:tr>
              <a:tr h="482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1:30-2:15</a:t>
                      </a:r>
                      <a:endParaRPr lang="en-I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2323664"/>
                  </a:ext>
                </a:extLst>
              </a:tr>
              <a:tr h="482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2.15-3:15</a:t>
                      </a:r>
                      <a:endParaRPr lang="en-I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2000" b="1" dirty="0"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0293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48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68174-BC53-3020-A149-6D460D4D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743207" cy="35661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5400" b="1" dirty="0">
                <a:solidFill>
                  <a:srgbClr val="002060"/>
                </a:solidFill>
                <a:latin typeface="Bahnschrift" panose="020B0502040204020203" pitchFamily="34" charset="0"/>
              </a:rPr>
              <a:t>Today’s topic:</a:t>
            </a:r>
            <a:br>
              <a:rPr lang="en-US" sz="5400" b="1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en-US" sz="5400" b="1" dirty="0">
                <a:solidFill>
                  <a:srgbClr val="002060"/>
                </a:solidFill>
                <a:latin typeface="Bahnschrift" panose="020B0502040204020203" pitchFamily="34" charset="0"/>
              </a:rPr>
              <a:t>Time Management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FFF52"/>
          </a:solidFill>
          <a:ln w="38100" cap="rnd">
            <a:solidFill>
              <a:srgbClr val="DFFF5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lendar dates">
            <a:extLst>
              <a:ext uri="{FF2B5EF4-FFF2-40B4-BE49-F238E27FC236}">
                <a16:creationId xmlns:a16="http://schemas.microsoft.com/office/drawing/2014/main" id="{15571395-4B28-6979-C683-75E78A97F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r="1851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827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042F-16C5-4005-A74F-207B6F70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032" y="1442941"/>
            <a:ext cx="3932237" cy="287815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Bahnschrift SemiCondensed"/>
              </a:rPr>
              <a:t>Session Overview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701C-ED4C-44EB-89EF-4AD5EFDD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49" y="1008715"/>
            <a:ext cx="5869714" cy="4595224"/>
          </a:xfrm>
        </p:spPr>
        <p:txBody>
          <a:bodyPr/>
          <a:lstStyle/>
          <a:p>
            <a:pPr lvl="0"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 what Time management/Scheduling is and can do for the individual </a:t>
            </a:r>
            <a:endParaRPr lang="en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Ways to Implement good Time management/Scheduling for an individual</a:t>
            </a:r>
            <a:endParaRPr lang="en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8398202-3326-6201-F826-47A9E23ED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t="18286" r="16181" b="18286"/>
          <a:stretch/>
        </p:blipFill>
        <p:spPr>
          <a:xfrm>
            <a:off x="1840446" y="4321098"/>
            <a:ext cx="1819407" cy="172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75824B8B-B231-480A-9E80-6D446D1D9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C43AF03E-5FC1-48B3-8CF2-01998C232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58548" y="0"/>
            <a:ext cx="7464980" cy="6858000"/>
          </a:xfrm>
          <a:custGeom>
            <a:avLst/>
            <a:gdLst>
              <a:gd name="connsiteX0" fmla="*/ 0 w 7464980"/>
              <a:gd name="connsiteY0" fmla="*/ 0 h 6858000"/>
              <a:gd name="connsiteX1" fmla="*/ 1624264 w 7464980"/>
              <a:gd name="connsiteY1" fmla="*/ 0 h 6858000"/>
              <a:gd name="connsiteX2" fmla="*/ 2171700 w 7464980"/>
              <a:gd name="connsiteY2" fmla="*/ 0 h 6858000"/>
              <a:gd name="connsiteX3" fmla="*/ 2794224 w 7464980"/>
              <a:gd name="connsiteY3" fmla="*/ 0 h 6858000"/>
              <a:gd name="connsiteX4" fmla="*/ 2860782 w 7464980"/>
              <a:gd name="connsiteY4" fmla="*/ 0 h 6858000"/>
              <a:gd name="connsiteX5" fmla="*/ 7446838 w 7464980"/>
              <a:gd name="connsiteY5" fmla="*/ 0 h 6858000"/>
              <a:gd name="connsiteX6" fmla="*/ 7437231 w 7464980"/>
              <a:gd name="connsiteY6" fmla="*/ 94814 h 6858000"/>
              <a:gd name="connsiteX7" fmla="*/ 7442282 w 7464980"/>
              <a:gd name="connsiteY7" fmla="*/ 421796 h 6858000"/>
              <a:gd name="connsiteX8" fmla="*/ 7446216 w 7464980"/>
              <a:gd name="connsiteY8" fmla="*/ 812192 h 6858000"/>
              <a:gd name="connsiteX9" fmla="*/ 7426545 w 7464980"/>
              <a:gd name="connsiteY9" fmla="*/ 1113642 h 6858000"/>
              <a:gd name="connsiteX10" fmla="*/ 7454338 w 7464980"/>
              <a:gd name="connsiteY10" fmla="*/ 1796708 h 6858000"/>
              <a:gd name="connsiteX11" fmla="*/ 7452689 w 7464980"/>
              <a:gd name="connsiteY11" fmla="*/ 2327333 h 6858000"/>
              <a:gd name="connsiteX12" fmla="*/ 7443551 w 7464980"/>
              <a:gd name="connsiteY12" fmla="*/ 2784280 h 6858000"/>
              <a:gd name="connsiteX13" fmla="*/ 7449008 w 7464980"/>
              <a:gd name="connsiteY13" fmla="*/ 2985458 h 6858000"/>
              <a:gd name="connsiteX14" fmla="*/ 7435302 w 7464980"/>
              <a:gd name="connsiteY14" fmla="*/ 3531096 h 6858000"/>
              <a:gd name="connsiteX15" fmla="*/ 7445835 w 7464980"/>
              <a:gd name="connsiteY15" fmla="*/ 4336830 h 6858000"/>
              <a:gd name="connsiteX16" fmla="*/ 7444947 w 7464980"/>
              <a:gd name="connsiteY16" fmla="*/ 5026893 h 6858000"/>
              <a:gd name="connsiteX17" fmla="*/ 7449262 w 7464980"/>
              <a:gd name="connsiteY17" fmla="*/ 5252632 h 6858000"/>
              <a:gd name="connsiteX18" fmla="*/ 7449262 w 7464980"/>
              <a:gd name="connsiteY18" fmla="*/ 5466282 h 6858000"/>
              <a:gd name="connsiteX19" fmla="*/ 7411187 w 7464980"/>
              <a:gd name="connsiteY19" fmla="*/ 6121225 h 6858000"/>
              <a:gd name="connsiteX20" fmla="*/ 7426643 w 7464980"/>
              <a:gd name="connsiteY20" fmla="*/ 6708907 h 6858000"/>
              <a:gd name="connsiteX21" fmla="*/ 7443936 w 7464980"/>
              <a:gd name="connsiteY21" fmla="*/ 6858000 h 6858000"/>
              <a:gd name="connsiteX22" fmla="*/ 2860782 w 7464980"/>
              <a:gd name="connsiteY22" fmla="*/ 6858000 h 6858000"/>
              <a:gd name="connsiteX23" fmla="*/ 2794224 w 7464980"/>
              <a:gd name="connsiteY23" fmla="*/ 6858000 h 6858000"/>
              <a:gd name="connsiteX24" fmla="*/ 2171700 w 7464980"/>
              <a:gd name="connsiteY24" fmla="*/ 6858000 h 6858000"/>
              <a:gd name="connsiteX25" fmla="*/ 1624264 w 7464980"/>
              <a:gd name="connsiteY25" fmla="*/ 6858000 h 6858000"/>
              <a:gd name="connsiteX26" fmla="*/ 0 w 7464980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64980" h="6858000">
                <a:moveTo>
                  <a:pt x="0" y="0"/>
                </a:moveTo>
                <a:lnTo>
                  <a:pt x="1624264" y="0"/>
                </a:lnTo>
                <a:lnTo>
                  <a:pt x="2171700" y="0"/>
                </a:lnTo>
                <a:lnTo>
                  <a:pt x="2794224" y="0"/>
                </a:lnTo>
                <a:lnTo>
                  <a:pt x="2860782" y="0"/>
                </a:lnTo>
                <a:lnTo>
                  <a:pt x="7446838" y="0"/>
                </a:lnTo>
                <a:lnTo>
                  <a:pt x="7437231" y="94814"/>
                </a:lnTo>
                <a:cubicBezTo>
                  <a:pt x="7430384" y="203629"/>
                  <a:pt x="7435048" y="312712"/>
                  <a:pt x="7442282" y="421796"/>
                </a:cubicBezTo>
                <a:cubicBezTo>
                  <a:pt x="7453108" y="551656"/>
                  <a:pt x="7454428" y="682144"/>
                  <a:pt x="7446216" y="812192"/>
                </a:cubicBezTo>
                <a:cubicBezTo>
                  <a:pt x="7438221" y="912591"/>
                  <a:pt x="7429210" y="1012988"/>
                  <a:pt x="7426545" y="1113642"/>
                </a:cubicBezTo>
                <a:cubicBezTo>
                  <a:pt x="7420198" y="1342689"/>
                  <a:pt x="7439236" y="1569316"/>
                  <a:pt x="7454338" y="1796708"/>
                </a:cubicBezTo>
                <a:cubicBezTo>
                  <a:pt x="7466015" y="1973710"/>
                  <a:pt x="7471472" y="2150457"/>
                  <a:pt x="7452689" y="2327333"/>
                </a:cubicBezTo>
                <a:cubicBezTo>
                  <a:pt x="7436698" y="2479266"/>
                  <a:pt x="7428321" y="2631453"/>
                  <a:pt x="7443551" y="2784280"/>
                </a:cubicBezTo>
                <a:cubicBezTo>
                  <a:pt x="7450277" y="2851085"/>
                  <a:pt x="7457512" y="2918653"/>
                  <a:pt x="7449008" y="2985458"/>
                </a:cubicBezTo>
                <a:cubicBezTo>
                  <a:pt x="7426036" y="3167039"/>
                  <a:pt x="7429591" y="3349132"/>
                  <a:pt x="7435302" y="3531096"/>
                </a:cubicBezTo>
                <a:cubicBezTo>
                  <a:pt x="7443805" y="3799715"/>
                  <a:pt x="7457892" y="4067954"/>
                  <a:pt x="7445835" y="4336830"/>
                </a:cubicBezTo>
                <a:cubicBezTo>
                  <a:pt x="7435555" y="4566639"/>
                  <a:pt x="7452181" y="4796831"/>
                  <a:pt x="7444947" y="5026893"/>
                </a:cubicBezTo>
                <a:cubicBezTo>
                  <a:pt x="7442510" y="5102162"/>
                  <a:pt x="7443957" y="5177504"/>
                  <a:pt x="7449262" y="5252632"/>
                </a:cubicBezTo>
                <a:cubicBezTo>
                  <a:pt x="7455799" y="5323700"/>
                  <a:pt x="7455799" y="5395213"/>
                  <a:pt x="7449262" y="5466282"/>
                </a:cubicBezTo>
                <a:cubicBezTo>
                  <a:pt x="7424767" y="5683875"/>
                  <a:pt x="7414742" y="5902486"/>
                  <a:pt x="7411187" y="6121225"/>
                </a:cubicBezTo>
                <a:cubicBezTo>
                  <a:pt x="7407951" y="6317442"/>
                  <a:pt x="7409569" y="6513586"/>
                  <a:pt x="7426643" y="6708907"/>
                </a:cubicBezTo>
                <a:lnTo>
                  <a:pt x="7443936" y="6858000"/>
                </a:lnTo>
                <a:lnTo>
                  <a:pt x="2860782" y="6858000"/>
                </a:lnTo>
                <a:lnTo>
                  <a:pt x="2794224" y="6858000"/>
                </a:lnTo>
                <a:lnTo>
                  <a:pt x="2171700" y="6858000"/>
                </a:lnTo>
                <a:lnTo>
                  <a:pt x="16242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D6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4042F-16C5-4005-A74F-207B6F70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191" y="329184"/>
            <a:ext cx="6241568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b="1" dirty="0">
                <a:solidFill>
                  <a:schemeClr val="bg1"/>
                </a:solidFill>
                <a:latin typeface="Bahnschrift SemiCondensed"/>
              </a:rPr>
              <a:t>Goals of Time Management</a:t>
            </a:r>
          </a:p>
        </p:txBody>
      </p:sp>
      <p:sp>
        <p:nvSpPr>
          <p:cNvPr id="24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60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701C-ED4C-44EB-89EF-4AD5EFDD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191" y="2706624"/>
            <a:ext cx="6241568" cy="34838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IE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feel in control of your time</a:t>
            </a:r>
          </a:p>
          <a:p>
            <a:pPr>
              <a:lnSpc>
                <a:spcPct val="100000"/>
              </a:lnSpc>
            </a:pPr>
            <a:endParaRPr lang="en-IE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IE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integrate your academic life with your real life</a:t>
            </a:r>
          </a:p>
          <a:p>
            <a:pPr>
              <a:lnSpc>
                <a:spcPct val="100000"/>
              </a:lnSpc>
            </a:pPr>
            <a:endParaRPr lang="en-IE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IE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all assignments done and still have time for fun</a:t>
            </a:r>
          </a:p>
          <a:p>
            <a:pPr>
              <a:lnSpc>
                <a:spcPct val="100000"/>
              </a:lnSpc>
            </a:pPr>
            <a:endParaRPr lang="en-IE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IE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rid of time wasters and enjoy being more relaxed</a:t>
            </a:r>
          </a:p>
        </p:txBody>
      </p:sp>
      <p:pic>
        <p:nvPicPr>
          <p:cNvPr id="15" name="Picture 14" descr="A picture containing text, clock, different, wall&#10;&#10;Description automatically generated">
            <a:extLst>
              <a:ext uri="{FF2B5EF4-FFF2-40B4-BE49-F238E27FC236}">
                <a16:creationId xmlns:a16="http://schemas.microsoft.com/office/drawing/2014/main" id="{B98F0258-C8EC-20A2-6B5B-A64C9F0F5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3" y="452479"/>
            <a:ext cx="4014216" cy="2679489"/>
          </a:xfrm>
          <a:prstGeom prst="rect">
            <a:avLst/>
          </a:prstGeom>
        </p:spPr>
      </p:pic>
      <p:pic>
        <p:nvPicPr>
          <p:cNvPr id="8" name="Picture 7" descr="A picture containing floor&#10;&#10;Description automatically generated">
            <a:extLst>
              <a:ext uri="{FF2B5EF4-FFF2-40B4-BE49-F238E27FC236}">
                <a16:creationId xmlns:a16="http://schemas.microsoft.com/office/drawing/2014/main" id="{B2011CE4-178D-8D2E-BD78-881373EAA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3" y="3622407"/>
            <a:ext cx="3995928" cy="2667281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B07FDF7-2985-3BCE-7642-B0838D6EF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701" y="6190488"/>
            <a:ext cx="1289584" cy="3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5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40D9-9420-10A9-CB33-6ED02E5F0E59}"/>
              </a:ext>
            </a:extLst>
          </p:cNvPr>
          <p:cNvSpPr txBox="1">
            <a:spLocks/>
          </p:cNvSpPr>
          <p:nvPr/>
        </p:nvSpPr>
        <p:spPr>
          <a:xfrm>
            <a:off x="608023" y="4782104"/>
            <a:ext cx="10977022" cy="18946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 b="1" dirty="0">
                <a:solidFill>
                  <a:srgbClr val="002060"/>
                </a:solidFill>
                <a:latin typeface="Bahnschrift" panose="020B0502040204020203" pitchFamily="34" charset="0"/>
              </a:rPr>
              <a:t>Weekly Schedule</a:t>
            </a:r>
          </a:p>
        </p:txBody>
      </p:sp>
      <p:pic>
        <p:nvPicPr>
          <p:cNvPr id="3" name="Google Shape;193;p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4E13134-82A0-4B93-41F9-4912CD86DA8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273000" y="536310"/>
            <a:ext cx="11646000" cy="4978665"/>
          </a:xfrm>
          <a:prstGeom prst="rect">
            <a:avLst/>
          </a:prstGeom>
          <a:noFill/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A26BBD2-9182-76F7-0BC3-58CDAF01E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3900245"/>
            <a:ext cx="2167048" cy="21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4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DCFD22-77B9-D3DA-9A62-E11F358D2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90031"/>
              </p:ext>
            </p:extLst>
          </p:nvPr>
        </p:nvGraphicFramePr>
        <p:xfrm>
          <a:off x="676607" y="304288"/>
          <a:ext cx="10838786" cy="5434361"/>
        </p:xfrm>
        <a:graphic>
          <a:graphicData uri="http://schemas.openxmlformats.org/drawingml/2006/table">
            <a:tbl>
              <a:tblPr/>
              <a:tblGrid>
                <a:gridCol w="868329">
                  <a:extLst>
                    <a:ext uri="{9D8B030D-6E8A-4147-A177-3AD203B41FA5}">
                      <a16:colId xmlns:a16="http://schemas.microsoft.com/office/drawing/2014/main" val="3194614260"/>
                    </a:ext>
                  </a:extLst>
                </a:gridCol>
                <a:gridCol w="817251">
                  <a:extLst>
                    <a:ext uri="{9D8B030D-6E8A-4147-A177-3AD203B41FA5}">
                      <a16:colId xmlns:a16="http://schemas.microsoft.com/office/drawing/2014/main" val="1383536632"/>
                    </a:ext>
                  </a:extLst>
                </a:gridCol>
                <a:gridCol w="653800">
                  <a:extLst>
                    <a:ext uri="{9D8B030D-6E8A-4147-A177-3AD203B41FA5}">
                      <a16:colId xmlns:a16="http://schemas.microsoft.com/office/drawing/2014/main" val="4183450439"/>
                    </a:ext>
                  </a:extLst>
                </a:gridCol>
                <a:gridCol w="817251">
                  <a:extLst>
                    <a:ext uri="{9D8B030D-6E8A-4147-A177-3AD203B41FA5}">
                      <a16:colId xmlns:a16="http://schemas.microsoft.com/office/drawing/2014/main" val="1588911216"/>
                    </a:ext>
                  </a:extLst>
                </a:gridCol>
                <a:gridCol w="653800">
                  <a:extLst>
                    <a:ext uri="{9D8B030D-6E8A-4147-A177-3AD203B41FA5}">
                      <a16:colId xmlns:a16="http://schemas.microsoft.com/office/drawing/2014/main" val="3123103926"/>
                    </a:ext>
                  </a:extLst>
                </a:gridCol>
                <a:gridCol w="905804">
                  <a:extLst>
                    <a:ext uri="{9D8B030D-6E8A-4147-A177-3AD203B41FA5}">
                      <a16:colId xmlns:a16="http://schemas.microsoft.com/office/drawing/2014/main" val="1838429569"/>
                    </a:ext>
                  </a:extLst>
                </a:gridCol>
                <a:gridCol w="565248">
                  <a:extLst>
                    <a:ext uri="{9D8B030D-6E8A-4147-A177-3AD203B41FA5}">
                      <a16:colId xmlns:a16="http://schemas.microsoft.com/office/drawing/2014/main" val="1888154258"/>
                    </a:ext>
                  </a:extLst>
                </a:gridCol>
                <a:gridCol w="817251">
                  <a:extLst>
                    <a:ext uri="{9D8B030D-6E8A-4147-A177-3AD203B41FA5}">
                      <a16:colId xmlns:a16="http://schemas.microsoft.com/office/drawing/2014/main" val="2615538677"/>
                    </a:ext>
                  </a:extLst>
                </a:gridCol>
                <a:gridCol w="653800">
                  <a:extLst>
                    <a:ext uri="{9D8B030D-6E8A-4147-A177-3AD203B41FA5}">
                      <a16:colId xmlns:a16="http://schemas.microsoft.com/office/drawing/2014/main" val="4153670024"/>
                    </a:ext>
                  </a:extLst>
                </a:gridCol>
                <a:gridCol w="952669">
                  <a:extLst>
                    <a:ext uri="{9D8B030D-6E8A-4147-A177-3AD203B41FA5}">
                      <a16:colId xmlns:a16="http://schemas.microsoft.com/office/drawing/2014/main" val="3817968249"/>
                    </a:ext>
                  </a:extLst>
                </a:gridCol>
                <a:gridCol w="633826">
                  <a:extLst>
                    <a:ext uri="{9D8B030D-6E8A-4147-A177-3AD203B41FA5}">
                      <a16:colId xmlns:a16="http://schemas.microsoft.com/office/drawing/2014/main" val="3979000455"/>
                    </a:ext>
                  </a:extLst>
                </a:gridCol>
                <a:gridCol w="538357">
                  <a:extLst>
                    <a:ext uri="{9D8B030D-6E8A-4147-A177-3AD203B41FA5}">
                      <a16:colId xmlns:a16="http://schemas.microsoft.com/office/drawing/2014/main" val="3485408688"/>
                    </a:ext>
                  </a:extLst>
                </a:gridCol>
                <a:gridCol w="653800">
                  <a:extLst>
                    <a:ext uri="{9D8B030D-6E8A-4147-A177-3AD203B41FA5}">
                      <a16:colId xmlns:a16="http://schemas.microsoft.com/office/drawing/2014/main" val="1805470269"/>
                    </a:ext>
                  </a:extLst>
                </a:gridCol>
                <a:gridCol w="653800">
                  <a:extLst>
                    <a:ext uri="{9D8B030D-6E8A-4147-A177-3AD203B41FA5}">
                      <a16:colId xmlns:a16="http://schemas.microsoft.com/office/drawing/2014/main" val="4104347062"/>
                    </a:ext>
                  </a:extLst>
                </a:gridCol>
                <a:gridCol w="653800">
                  <a:extLst>
                    <a:ext uri="{9D8B030D-6E8A-4147-A177-3AD203B41FA5}">
                      <a16:colId xmlns:a16="http://schemas.microsoft.com/office/drawing/2014/main" val="3977347813"/>
                    </a:ext>
                  </a:extLst>
                </a:gridCol>
              </a:tblGrid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91432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647738"/>
                  </a:ext>
                </a:extLst>
              </a:tr>
              <a:tr h="40846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Breakfast and Shower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Breakfast and Shower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Breakfast and Shower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Breakfast and Shower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Breakfast and Shower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22493"/>
                  </a:ext>
                </a:extLst>
              </a:tr>
              <a:tr h="478195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Travel to College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Travel to College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Travel to College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Travel to College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Travel to College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02607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 A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 A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 A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 A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 A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493775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737706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 B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 B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 B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 B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 B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42092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285262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08471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Tutorial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Tutorial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Demonstration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Tutorial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Demonstration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02324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16789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578985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Travel Home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Travel Home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Travel Home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Travel Home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Travel Home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02002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Time and Dinner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Time and Dinner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Time and Dinner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Meeting up with Friends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Time and Dinner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80957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53742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628495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Workout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Workout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Workout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Time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Swimming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290920"/>
                  </a:ext>
                </a:extLst>
              </a:tr>
              <a:tr h="478195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Prepare Lunch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Prepare Lunch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Prepare Lunch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Prepare Lunch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88305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Downtime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Downtime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Downtime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Downtime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Downtime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423081"/>
                  </a:ext>
                </a:extLst>
              </a:tr>
              <a:tr h="23938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23:00-7:00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Sleep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Sleep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Sleep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Sleep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Sleep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85034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29901D1-1E88-DF4A-26F2-19ED5A5F8FD9}"/>
              </a:ext>
            </a:extLst>
          </p:cNvPr>
          <p:cNvSpPr txBox="1">
            <a:spLocks/>
          </p:cNvSpPr>
          <p:nvPr/>
        </p:nvSpPr>
        <p:spPr>
          <a:xfrm>
            <a:off x="445424" y="5059414"/>
            <a:ext cx="10909640" cy="168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 b="1" dirty="0">
                <a:solidFill>
                  <a:srgbClr val="002060"/>
                </a:solidFill>
                <a:latin typeface="Bahnschrift" panose="020B0502040204020203" pitchFamily="34" charset="0"/>
              </a:rPr>
              <a:t>Your Weekly Schedule</a:t>
            </a:r>
          </a:p>
        </p:txBody>
      </p:sp>
    </p:spTree>
    <p:extLst>
      <p:ext uri="{BB962C8B-B14F-4D97-AF65-F5344CB8AC3E}">
        <p14:creationId xmlns:p14="http://schemas.microsoft.com/office/powerpoint/2010/main" val="129398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F961B2-A220-3596-166D-F2D48D080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49" b="8608"/>
          <a:stretch/>
        </p:blipFill>
        <p:spPr>
          <a:xfrm>
            <a:off x="814213" y="1154659"/>
            <a:ext cx="10190657" cy="4305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5AC583-E898-242D-733D-8CD02A94545A}"/>
              </a:ext>
            </a:extLst>
          </p:cNvPr>
          <p:cNvSpPr txBox="1"/>
          <p:nvPr/>
        </p:nvSpPr>
        <p:spPr>
          <a:xfrm>
            <a:off x="814213" y="5565341"/>
            <a:ext cx="9104585" cy="919542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</a:rPr>
              <a:t>You can also include the weekends, or get a monthly overview; add in as many different “calendar” (categories) as you need!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18DCCA-8881-68DD-930A-521E06F46D22}"/>
              </a:ext>
            </a:extLst>
          </p:cNvPr>
          <p:cNvSpPr txBox="1">
            <a:spLocks/>
          </p:cNvSpPr>
          <p:nvPr/>
        </p:nvSpPr>
        <p:spPr>
          <a:xfrm>
            <a:off x="2117785" y="250106"/>
            <a:ext cx="9767978" cy="13399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002060"/>
                </a:solidFill>
                <a:latin typeface="Bahnschrift SemiCondensed"/>
              </a:rPr>
              <a:t>Time Blocking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D0C9AE2F-2310-0499-04EE-3F940491C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748" y="47750"/>
            <a:ext cx="1350037" cy="13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042F-16C5-4005-A74F-207B6F70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785" y="250106"/>
            <a:ext cx="9767978" cy="1339940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Bahnschrift SemiCondensed"/>
              </a:rPr>
              <a:t>Time Management: Check List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701C-ED4C-44EB-89EF-4AD5EFDD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25" y="2333296"/>
            <a:ext cx="4915582" cy="3980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Requirements, priorities and responsibilities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Honesty/Realism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Enjoyability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Well roundedness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Big picture thinking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Cull/Review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Discipline vs procrastination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C8549D2-D753-40A4-A9C5-990868F36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0625" y="1945929"/>
            <a:ext cx="6633543" cy="3980126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566CE233-D4ED-E739-E9A2-5C7FB5731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748" y="240009"/>
            <a:ext cx="1350037" cy="13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851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3DBE6B9CCD74796F5938994AACE8A" ma:contentTypeVersion="14" ma:contentTypeDescription="Create a new document." ma:contentTypeScope="" ma:versionID="a19de5a0b9206884d2023365780ee8ba">
  <xsd:schema xmlns:xsd="http://www.w3.org/2001/XMLSchema" xmlns:xs="http://www.w3.org/2001/XMLSchema" xmlns:p="http://schemas.microsoft.com/office/2006/metadata/properties" xmlns:ns2="a0d5906d-ba17-4d81-9fcb-851f491d95b1" xmlns:ns3="5ad12719-de96-473d-86e8-faf3360ae80c" targetNamespace="http://schemas.microsoft.com/office/2006/metadata/properties" ma:root="true" ma:fieldsID="8877c730bd56fc1f01487c62c8c00293" ns2:_="" ns3:_="">
    <xsd:import namespace="a0d5906d-ba17-4d81-9fcb-851f491d95b1"/>
    <xsd:import namespace="5ad12719-de96-473d-86e8-faf3360ae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5906d-ba17-4d81-9fcb-851f491d95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859a5f0-c05d-42c8-96da-fe1ec9be4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12719-de96-473d-86e8-faf3360ae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135b8e3-7301-45fb-a6ef-d1412f72baed}" ma:internalName="TaxCatchAll" ma:showField="CatchAllData" ma:web="5ad12719-de96-473d-86e8-faf3360ae8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d12719-de96-473d-86e8-faf3360ae80c">
      <UserInfo>
        <DisplayName>O Grady, Eilis</DisplayName>
        <AccountId>39</AccountId>
        <AccountType/>
      </UserInfo>
      <UserInfo>
        <DisplayName>Skills Centre</DisplayName>
        <AccountId>40</AccountId>
        <AccountType/>
      </UserInfo>
    </SharedWithUsers>
    <lcf76f155ced4ddcb4097134ff3c332f xmlns="a0d5906d-ba17-4d81-9fcb-851f491d95b1">
      <Terms xmlns="http://schemas.microsoft.com/office/infopath/2007/PartnerControls"/>
    </lcf76f155ced4ddcb4097134ff3c332f>
    <TaxCatchAll xmlns="5ad12719-de96-473d-86e8-faf3360ae80c" xsi:nil="true"/>
  </documentManagement>
</p:properties>
</file>

<file path=customXml/itemProps1.xml><?xml version="1.0" encoding="utf-8"?>
<ds:datastoreItem xmlns:ds="http://schemas.openxmlformats.org/officeDocument/2006/customXml" ds:itemID="{38F2144A-B0CC-4ED8-9995-AE097EAFC5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B7E058-828E-492A-85EE-5D28D1DB186D}"/>
</file>

<file path=customXml/itemProps3.xml><?xml version="1.0" encoding="utf-8"?>
<ds:datastoreItem xmlns:ds="http://schemas.openxmlformats.org/officeDocument/2006/customXml" ds:itemID="{63FFBB31-7BF2-4BD0-948E-5889D0C42259}">
  <ds:schemaRefs>
    <ds:schemaRef ds:uri="http://schemas.microsoft.com/office/2006/metadata/properties"/>
    <ds:schemaRef ds:uri="http://schemas.microsoft.com/office/infopath/2007/PartnerControls"/>
    <ds:schemaRef ds:uri="5ad12719-de96-473d-86e8-faf3360ae8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812</Words>
  <Application>Microsoft Macintosh PowerPoint</Application>
  <PresentationFormat>Widescreen</PresentationFormat>
  <Paragraphs>343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Bahnschrift</vt:lpstr>
      <vt:lpstr>Bahnschrift SemiCondensed</vt:lpstr>
      <vt:lpstr>Calibri</vt:lpstr>
      <vt:lpstr>Modern Love</vt:lpstr>
      <vt:lpstr>The Hand</vt:lpstr>
      <vt:lpstr>SketchyVTI</vt:lpstr>
      <vt:lpstr>PowerPoint Presentation</vt:lpstr>
      <vt:lpstr>Digital Passport Workshop Schedule</vt:lpstr>
      <vt:lpstr>Today’s topic: Time Management</vt:lpstr>
      <vt:lpstr>Session Overview</vt:lpstr>
      <vt:lpstr>Goals of Time Management</vt:lpstr>
      <vt:lpstr>PowerPoint Presentation</vt:lpstr>
      <vt:lpstr>PowerPoint Presentation</vt:lpstr>
      <vt:lpstr>PowerPoint Presentation</vt:lpstr>
      <vt:lpstr>Time Management: Check List</vt:lpstr>
      <vt:lpstr>Pomodoro Technique</vt:lpstr>
      <vt:lpstr>Time Management &amp; Lectures</vt:lpstr>
      <vt:lpstr>Key Points to Remember</vt:lpstr>
      <vt:lpstr>Resources &amp; Planning Options</vt:lpstr>
      <vt:lpstr>Demonstration</vt:lpstr>
      <vt:lpstr>PowerPoint Presentation</vt:lpstr>
      <vt:lpstr>PowerPoint Presentation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Schroeter, Caroline Viktoria</cp:lastModifiedBy>
  <cp:revision>446</cp:revision>
  <dcterms:created xsi:type="dcterms:W3CDTF">2021-08-16T15:27:43Z</dcterms:created>
  <dcterms:modified xsi:type="dcterms:W3CDTF">2022-06-15T21:42:12Z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0x010100B073DBE6B9CCD74796F5938994AACE8A</vt:lpwstr>
  </property>
</Properties>
</file>