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69"/>
    <a:srgbClr val="FFB100"/>
    <a:srgbClr val="B0123B"/>
    <a:srgbClr val="53266A"/>
    <a:srgbClr val="5DA446"/>
    <a:srgbClr val="CBC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370AF4-D99C-46AF-B35E-A5E2E01C086B}" v="178" dt="2026-01-14T12:51:29.5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27"/>
  </p:normalViewPr>
  <p:slideViewPr>
    <p:cSldViewPr snapToGrid="0">
      <p:cViewPr varScale="1">
        <p:scale>
          <a:sx n="43" d="100"/>
          <a:sy n="43" d="100"/>
        </p:scale>
        <p:origin x="1576" y="2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66" d="100"/>
          <a:sy n="166" d="100"/>
        </p:scale>
        <p:origin x="660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E4BAD0-1E7C-46AF-B615-085FB3EC351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E9054B9-9CCD-44EB-863B-B4BB280551BA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Check/Validate sender</a:t>
          </a:r>
          <a:endParaRPr lang="en-US" dirty="0"/>
        </a:p>
      </dgm:t>
    </dgm:pt>
    <dgm:pt modelId="{0F9BFDB1-ACEE-4F00-AE9C-704E7DE12DC6}" type="parTrans" cxnId="{61200174-2A57-4343-87B7-C38B6C744B66}">
      <dgm:prSet/>
      <dgm:spPr/>
      <dgm:t>
        <a:bodyPr/>
        <a:lstStyle/>
        <a:p>
          <a:endParaRPr lang="en-US"/>
        </a:p>
      </dgm:t>
    </dgm:pt>
    <dgm:pt modelId="{669C08C3-F24D-4B90-B315-C8B137C4BC8D}" type="sibTrans" cxnId="{61200174-2A57-4343-87B7-C38B6C744B66}">
      <dgm:prSet/>
      <dgm:spPr/>
      <dgm:t>
        <a:bodyPr/>
        <a:lstStyle/>
        <a:p>
          <a:endParaRPr lang="en-US"/>
        </a:p>
      </dgm:t>
    </dgm:pt>
    <dgm:pt modelId="{513CCB77-E072-4CC2-AE95-C96D66D6DDDA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dirty="0"/>
            <a:t>Be wary of “urgent” or threatening emails</a:t>
          </a:r>
          <a:endParaRPr lang="en-US" dirty="0"/>
        </a:p>
      </dgm:t>
    </dgm:pt>
    <dgm:pt modelId="{025E1270-3F5A-403A-9AEE-F9BCAAA50752}" type="parTrans" cxnId="{33476C4C-64A4-4E16-B5AE-F49B1973B1EB}">
      <dgm:prSet/>
      <dgm:spPr/>
      <dgm:t>
        <a:bodyPr/>
        <a:lstStyle/>
        <a:p>
          <a:endParaRPr lang="en-US"/>
        </a:p>
      </dgm:t>
    </dgm:pt>
    <dgm:pt modelId="{E0A8F02B-15B8-4FBF-BA70-98BC2F93F29E}" type="sibTrans" cxnId="{33476C4C-64A4-4E16-B5AE-F49B1973B1EB}">
      <dgm:prSet/>
      <dgm:spPr/>
      <dgm:t>
        <a:bodyPr/>
        <a:lstStyle/>
        <a:p>
          <a:endParaRPr lang="en-US"/>
        </a:p>
      </dgm:t>
    </dgm:pt>
    <dgm:pt modelId="{6F8847C8-860E-477E-BCDD-747B80C36093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dirty="0"/>
            <a:t>Trust your instincts</a:t>
          </a:r>
          <a:endParaRPr lang="en-US" dirty="0"/>
        </a:p>
      </dgm:t>
    </dgm:pt>
    <dgm:pt modelId="{303E9950-0CD5-419B-B9C8-3A01997D84F6}" type="parTrans" cxnId="{5D7369BF-2A23-4DF6-8423-49B8A2AAA24E}">
      <dgm:prSet/>
      <dgm:spPr/>
      <dgm:t>
        <a:bodyPr/>
        <a:lstStyle/>
        <a:p>
          <a:endParaRPr lang="en-US"/>
        </a:p>
      </dgm:t>
    </dgm:pt>
    <dgm:pt modelId="{BDCDAF92-C241-4FEB-BAEC-653D19D920C3}" type="sibTrans" cxnId="{5D7369BF-2A23-4DF6-8423-49B8A2AAA24E}">
      <dgm:prSet/>
      <dgm:spPr/>
      <dgm:t>
        <a:bodyPr/>
        <a:lstStyle/>
        <a:p>
          <a:endParaRPr lang="en-US"/>
        </a:p>
      </dgm:t>
    </dgm:pt>
    <dgm:pt modelId="{5A0C0C1E-BCC0-4166-9A59-C85C63D5672D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dirty="0"/>
            <a:t>Don’t open attachments from unknown senders</a:t>
          </a:r>
          <a:endParaRPr lang="en-US" dirty="0"/>
        </a:p>
      </dgm:t>
    </dgm:pt>
    <dgm:pt modelId="{32D05E08-0105-4706-B404-0BCFDF0692B7}" type="parTrans" cxnId="{972B4D50-DA82-4E9C-80F9-9E91AE17BC65}">
      <dgm:prSet/>
      <dgm:spPr/>
      <dgm:t>
        <a:bodyPr/>
        <a:lstStyle/>
        <a:p>
          <a:endParaRPr lang="en-US"/>
        </a:p>
      </dgm:t>
    </dgm:pt>
    <dgm:pt modelId="{284686A1-612A-4AC8-BF00-CB31D8E7EA7E}" type="sibTrans" cxnId="{972B4D50-DA82-4E9C-80F9-9E91AE17BC65}">
      <dgm:prSet/>
      <dgm:spPr/>
      <dgm:t>
        <a:bodyPr/>
        <a:lstStyle/>
        <a:p>
          <a:endParaRPr lang="en-US"/>
        </a:p>
      </dgm:t>
    </dgm:pt>
    <dgm:pt modelId="{289D5DCB-98FA-4765-8766-5B113192A32A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dirty="0"/>
            <a:t>Don’t click on links from unknown senders</a:t>
          </a:r>
          <a:endParaRPr lang="en-US" dirty="0"/>
        </a:p>
      </dgm:t>
    </dgm:pt>
    <dgm:pt modelId="{A3963895-4C91-48B8-B966-15932F94596A}" type="parTrans" cxnId="{9E30FDBD-A45A-48ED-A0FE-78233FB09AB6}">
      <dgm:prSet/>
      <dgm:spPr/>
      <dgm:t>
        <a:bodyPr/>
        <a:lstStyle/>
        <a:p>
          <a:endParaRPr lang="en-US"/>
        </a:p>
      </dgm:t>
    </dgm:pt>
    <dgm:pt modelId="{554AB5CD-1D0F-4A5D-B5E2-E6878A9F4EE8}" type="sibTrans" cxnId="{9E30FDBD-A45A-48ED-A0FE-78233FB09AB6}">
      <dgm:prSet/>
      <dgm:spPr/>
      <dgm:t>
        <a:bodyPr/>
        <a:lstStyle/>
        <a:p>
          <a:endParaRPr lang="en-US"/>
        </a:p>
      </dgm:t>
    </dgm:pt>
    <dgm:pt modelId="{55552ECF-EFA9-4965-A810-7767479D49C3}" type="pres">
      <dgm:prSet presAssocID="{95E4BAD0-1E7C-46AF-B615-085FB3EC3517}" presName="root" presStyleCnt="0">
        <dgm:presLayoutVars>
          <dgm:dir/>
          <dgm:resizeHandles val="exact"/>
        </dgm:presLayoutVars>
      </dgm:prSet>
      <dgm:spPr/>
    </dgm:pt>
    <dgm:pt modelId="{20A36689-F1A6-4840-AE7D-00FD7A4C5B92}" type="pres">
      <dgm:prSet presAssocID="{9E9054B9-9CCD-44EB-863B-B4BB280551BA}" presName="compNode" presStyleCnt="0"/>
      <dgm:spPr/>
    </dgm:pt>
    <dgm:pt modelId="{7B8B6F14-DB8A-4555-82B4-9E8DA6AA5F18}" type="pres">
      <dgm:prSet presAssocID="{9E9054B9-9CCD-44EB-863B-B4BB280551BA}" presName="bgRect" presStyleLbl="bgShp" presStyleIdx="0" presStyleCnt="5"/>
      <dgm:spPr/>
    </dgm:pt>
    <dgm:pt modelId="{58E33917-FD01-4D3F-8B25-A4845D705656}" type="pres">
      <dgm:prSet presAssocID="{9E9054B9-9CCD-44EB-863B-B4BB280551B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5C96D905-19A7-43C4-A623-70C7EE998E0F}" type="pres">
      <dgm:prSet presAssocID="{9E9054B9-9CCD-44EB-863B-B4BB280551BA}" presName="spaceRect" presStyleCnt="0"/>
      <dgm:spPr/>
    </dgm:pt>
    <dgm:pt modelId="{4460CCE2-1761-449A-AC8F-402BA195A7BE}" type="pres">
      <dgm:prSet presAssocID="{9E9054B9-9CCD-44EB-863B-B4BB280551BA}" presName="parTx" presStyleLbl="revTx" presStyleIdx="0" presStyleCnt="5">
        <dgm:presLayoutVars>
          <dgm:chMax val="0"/>
          <dgm:chPref val="0"/>
        </dgm:presLayoutVars>
      </dgm:prSet>
      <dgm:spPr/>
    </dgm:pt>
    <dgm:pt modelId="{53EBA018-7D0F-4BB4-A73A-414C5200B973}" type="pres">
      <dgm:prSet presAssocID="{669C08C3-F24D-4B90-B315-C8B137C4BC8D}" presName="sibTrans" presStyleCnt="0"/>
      <dgm:spPr/>
    </dgm:pt>
    <dgm:pt modelId="{29C1489E-1C3C-45E7-9B49-FFD371001E79}" type="pres">
      <dgm:prSet presAssocID="{513CCB77-E072-4CC2-AE95-C96D66D6DDDA}" presName="compNode" presStyleCnt="0"/>
      <dgm:spPr/>
    </dgm:pt>
    <dgm:pt modelId="{585A3A87-F3D6-43C9-83A9-ABD8023CE1D9}" type="pres">
      <dgm:prSet presAssocID="{513CCB77-E072-4CC2-AE95-C96D66D6DDDA}" presName="bgRect" presStyleLbl="bgShp" presStyleIdx="1" presStyleCnt="5"/>
      <dgm:spPr/>
    </dgm:pt>
    <dgm:pt modelId="{FA9D0095-B673-4B5C-BD16-BBF48060D079}" type="pres">
      <dgm:prSet presAssocID="{513CCB77-E072-4CC2-AE95-C96D66D6DDD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A6057DAB-7CAB-4DD3-AF7F-1083A10BDEDE}" type="pres">
      <dgm:prSet presAssocID="{513CCB77-E072-4CC2-AE95-C96D66D6DDDA}" presName="spaceRect" presStyleCnt="0"/>
      <dgm:spPr/>
    </dgm:pt>
    <dgm:pt modelId="{9BBAD15D-EC93-4A1A-AAC5-2BCA9A5060EF}" type="pres">
      <dgm:prSet presAssocID="{513CCB77-E072-4CC2-AE95-C96D66D6DDDA}" presName="parTx" presStyleLbl="revTx" presStyleIdx="1" presStyleCnt="5">
        <dgm:presLayoutVars>
          <dgm:chMax val="0"/>
          <dgm:chPref val="0"/>
        </dgm:presLayoutVars>
      </dgm:prSet>
      <dgm:spPr/>
    </dgm:pt>
    <dgm:pt modelId="{51C8802D-6C7E-44C5-BFD6-277A9AA33A66}" type="pres">
      <dgm:prSet presAssocID="{E0A8F02B-15B8-4FBF-BA70-98BC2F93F29E}" presName="sibTrans" presStyleCnt="0"/>
      <dgm:spPr/>
    </dgm:pt>
    <dgm:pt modelId="{5B5D7454-9410-4EB0-B49D-9F8E7D53B421}" type="pres">
      <dgm:prSet presAssocID="{6F8847C8-860E-477E-BCDD-747B80C36093}" presName="compNode" presStyleCnt="0"/>
      <dgm:spPr/>
    </dgm:pt>
    <dgm:pt modelId="{F4018171-E78E-45CF-9273-3BBB4A91589A}" type="pres">
      <dgm:prSet presAssocID="{6F8847C8-860E-477E-BCDD-747B80C36093}" presName="bgRect" presStyleLbl="bgShp" presStyleIdx="2" presStyleCnt="5"/>
      <dgm:spPr/>
    </dgm:pt>
    <dgm:pt modelId="{ED7CDDC8-2F7A-4EA3-B8B4-5D8A8CABFA15}" type="pres">
      <dgm:prSet presAssocID="{6F8847C8-860E-477E-BCDD-747B80C3609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ft Brain with solid fill"/>
        </a:ext>
      </dgm:extLst>
    </dgm:pt>
    <dgm:pt modelId="{631F2E8C-38F4-4732-AF80-985D13DA77D9}" type="pres">
      <dgm:prSet presAssocID="{6F8847C8-860E-477E-BCDD-747B80C36093}" presName="spaceRect" presStyleCnt="0"/>
      <dgm:spPr/>
    </dgm:pt>
    <dgm:pt modelId="{0C02C608-4866-4DD2-AF9B-3E33ED689CA9}" type="pres">
      <dgm:prSet presAssocID="{6F8847C8-860E-477E-BCDD-747B80C36093}" presName="parTx" presStyleLbl="revTx" presStyleIdx="2" presStyleCnt="5">
        <dgm:presLayoutVars>
          <dgm:chMax val="0"/>
          <dgm:chPref val="0"/>
        </dgm:presLayoutVars>
      </dgm:prSet>
      <dgm:spPr/>
    </dgm:pt>
    <dgm:pt modelId="{154EDCDA-908F-4207-86B2-FAB4B37085BD}" type="pres">
      <dgm:prSet presAssocID="{BDCDAF92-C241-4FEB-BAEC-653D19D920C3}" presName="sibTrans" presStyleCnt="0"/>
      <dgm:spPr/>
    </dgm:pt>
    <dgm:pt modelId="{07466A20-9E71-4132-8BD6-8953503523D5}" type="pres">
      <dgm:prSet presAssocID="{5A0C0C1E-BCC0-4166-9A59-C85C63D5672D}" presName="compNode" presStyleCnt="0"/>
      <dgm:spPr/>
    </dgm:pt>
    <dgm:pt modelId="{569A39CE-C57E-4338-B46D-5CF253BAA801}" type="pres">
      <dgm:prSet presAssocID="{5A0C0C1E-BCC0-4166-9A59-C85C63D5672D}" presName="bgRect" presStyleLbl="bgShp" presStyleIdx="3" presStyleCnt="5"/>
      <dgm:spPr/>
    </dgm:pt>
    <dgm:pt modelId="{E2F667CF-2D9E-41A9-BF72-DC68EE363F00}" type="pres">
      <dgm:prSet presAssocID="{5A0C0C1E-BCC0-4166-9A59-C85C63D5672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8A9E0E7-070F-43A5-949E-0231BB60471F}" type="pres">
      <dgm:prSet presAssocID="{5A0C0C1E-BCC0-4166-9A59-C85C63D5672D}" presName="spaceRect" presStyleCnt="0"/>
      <dgm:spPr/>
    </dgm:pt>
    <dgm:pt modelId="{382300A9-F67E-45AF-969F-FE74AD14C0A4}" type="pres">
      <dgm:prSet presAssocID="{5A0C0C1E-BCC0-4166-9A59-C85C63D5672D}" presName="parTx" presStyleLbl="revTx" presStyleIdx="3" presStyleCnt="5">
        <dgm:presLayoutVars>
          <dgm:chMax val="0"/>
          <dgm:chPref val="0"/>
        </dgm:presLayoutVars>
      </dgm:prSet>
      <dgm:spPr/>
    </dgm:pt>
    <dgm:pt modelId="{5449EE87-0D36-48A7-8083-D47C0B677EEC}" type="pres">
      <dgm:prSet presAssocID="{284686A1-612A-4AC8-BF00-CB31D8E7EA7E}" presName="sibTrans" presStyleCnt="0"/>
      <dgm:spPr/>
    </dgm:pt>
    <dgm:pt modelId="{EE599474-C27B-44D9-8586-B067A2F06FB8}" type="pres">
      <dgm:prSet presAssocID="{289D5DCB-98FA-4765-8766-5B113192A32A}" presName="compNode" presStyleCnt="0"/>
      <dgm:spPr/>
    </dgm:pt>
    <dgm:pt modelId="{E81EEC8B-BEA8-4494-905C-7EA88CBD82DE}" type="pres">
      <dgm:prSet presAssocID="{289D5DCB-98FA-4765-8766-5B113192A32A}" presName="bgRect" presStyleLbl="bgShp" presStyleIdx="4" presStyleCnt="5"/>
      <dgm:spPr/>
    </dgm:pt>
    <dgm:pt modelId="{A18E05A7-5357-41D3-8F39-241576D53F45}" type="pres">
      <dgm:prSet presAssocID="{289D5DCB-98FA-4765-8766-5B113192A32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8D9BE88C-737D-41A2-99C1-64367F1B3E1A}" type="pres">
      <dgm:prSet presAssocID="{289D5DCB-98FA-4765-8766-5B113192A32A}" presName="spaceRect" presStyleCnt="0"/>
      <dgm:spPr/>
    </dgm:pt>
    <dgm:pt modelId="{90E1046F-E3DD-4410-BE6E-023AE718F9AA}" type="pres">
      <dgm:prSet presAssocID="{289D5DCB-98FA-4765-8766-5B113192A32A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3476C4C-64A4-4E16-B5AE-F49B1973B1EB}" srcId="{95E4BAD0-1E7C-46AF-B615-085FB3EC3517}" destId="{513CCB77-E072-4CC2-AE95-C96D66D6DDDA}" srcOrd="1" destOrd="0" parTransId="{025E1270-3F5A-403A-9AEE-F9BCAAA50752}" sibTransId="{E0A8F02B-15B8-4FBF-BA70-98BC2F93F29E}"/>
    <dgm:cxn modelId="{972B4D50-DA82-4E9C-80F9-9E91AE17BC65}" srcId="{95E4BAD0-1E7C-46AF-B615-085FB3EC3517}" destId="{5A0C0C1E-BCC0-4166-9A59-C85C63D5672D}" srcOrd="3" destOrd="0" parTransId="{32D05E08-0105-4706-B404-0BCFDF0692B7}" sibTransId="{284686A1-612A-4AC8-BF00-CB31D8E7EA7E}"/>
    <dgm:cxn modelId="{61200174-2A57-4343-87B7-C38B6C744B66}" srcId="{95E4BAD0-1E7C-46AF-B615-085FB3EC3517}" destId="{9E9054B9-9CCD-44EB-863B-B4BB280551BA}" srcOrd="0" destOrd="0" parTransId="{0F9BFDB1-ACEE-4F00-AE9C-704E7DE12DC6}" sibTransId="{669C08C3-F24D-4B90-B315-C8B137C4BC8D}"/>
    <dgm:cxn modelId="{542EB178-BF08-414A-9A23-4AD39A4EBB16}" type="presOf" srcId="{5A0C0C1E-BCC0-4166-9A59-C85C63D5672D}" destId="{382300A9-F67E-45AF-969F-FE74AD14C0A4}" srcOrd="0" destOrd="0" presId="urn:microsoft.com/office/officeart/2018/2/layout/IconVerticalSolidList"/>
    <dgm:cxn modelId="{365C7594-39E3-4221-852C-7C9E4D0E78EB}" type="presOf" srcId="{9E9054B9-9CCD-44EB-863B-B4BB280551BA}" destId="{4460CCE2-1761-449A-AC8F-402BA195A7BE}" srcOrd="0" destOrd="0" presId="urn:microsoft.com/office/officeart/2018/2/layout/IconVerticalSolidList"/>
    <dgm:cxn modelId="{0CAA06AC-2059-4536-8490-FFD07D39269D}" type="presOf" srcId="{513CCB77-E072-4CC2-AE95-C96D66D6DDDA}" destId="{9BBAD15D-EC93-4A1A-AAC5-2BCA9A5060EF}" srcOrd="0" destOrd="0" presId="urn:microsoft.com/office/officeart/2018/2/layout/IconVerticalSolidList"/>
    <dgm:cxn modelId="{9E30FDBD-A45A-48ED-A0FE-78233FB09AB6}" srcId="{95E4BAD0-1E7C-46AF-B615-085FB3EC3517}" destId="{289D5DCB-98FA-4765-8766-5B113192A32A}" srcOrd="4" destOrd="0" parTransId="{A3963895-4C91-48B8-B966-15932F94596A}" sibTransId="{554AB5CD-1D0F-4A5D-B5E2-E6878A9F4EE8}"/>
    <dgm:cxn modelId="{5D7369BF-2A23-4DF6-8423-49B8A2AAA24E}" srcId="{95E4BAD0-1E7C-46AF-B615-085FB3EC3517}" destId="{6F8847C8-860E-477E-BCDD-747B80C36093}" srcOrd="2" destOrd="0" parTransId="{303E9950-0CD5-419B-B9C8-3A01997D84F6}" sibTransId="{BDCDAF92-C241-4FEB-BAEC-653D19D920C3}"/>
    <dgm:cxn modelId="{975C5BE6-3EE9-4C30-B51B-A910DC317A6D}" type="presOf" srcId="{6F8847C8-860E-477E-BCDD-747B80C36093}" destId="{0C02C608-4866-4DD2-AF9B-3E33ED689CA9}" srcOrd="0" destOrd="0" presId="urn:microsoft.com/office/officeart/2018/2/layout/IconVerticalSolidList"/>
    <dgm:cxn modelId="{1CDDB0F1-A470-4FB4-9065-19F65512BE44}" type="presOf" srcId="{95E4BAD0-1E7C-46AF-B615-085FB3EC3517}" destId="{55552ECF-EFA9-4965-A810-7767479D49C3}" srcOrd="0" destOrd="0" presId="urn:microsoft.com/office/officeart/2018/2/layout/IconVerticalSolidList"/>
    <dgm:cxn modelId="{8A3E85F2-9BFE-49DA-8B78-9CC0B30FE725}" type="presOf" srcId="{289D5DCB-98FA-4765-8766-5B113192A32A}" destId="{90E1046F-E3DD-4410-BE6E-023AE718F9AA}" srcOrd="0" destOrd="0" presId="urn:microsoft.com/office/officeart/2018/2/layout/IconVerticalSolidList"/>
    <dgm:cxn modelId="{E4FBE2C8-4373-4BD5-9083-68063FC10F6E}" type="presParOf" srcId="{55552ECF-EFA9-4965-A810-7767479D49C3}" destId="{20A36689-F1A6-4840-AE7D-00FD7A4C5B92}" srcOrd="0" destOrd="0" presId="urn:microsoft.com/office/officeart/2018/2/layout/IconVerticalSolidList"/>
    <dgm:cxn modelId="{FE24A5C8-7D80-4609-8C72-A11B8E03552F}" type="presParOf" srcId="{20A36689-F1A6-4840-AE7D-00FD7A4C5B92}" destId="{7B8B6F14-DB8A-4555-82B4-9E8DA6AA5F18}" srcOrd="0" destOrd="0" presId="urn:microsoft.com/office/officeart/2018/2/layout/IconVerticalSolidList"/>
    <dgm:cxn modelId="{B4CAF665-C218-453E-AE05-0D5746D56D4E}" type="presParOf" srcId="{20A36689-F1A6-4840-AE7D-00FD7A4C5B92}" destId="{58E33917-FD01-4D3F-8B25-A4845D705656}" srcOrd="1" destOrd="0" presId="urn:microsoft.com/office/officeart/2018/2/layout/IconVerticalSolidList"/>
    <dgm:cxn modelId="{9565E4E2-75B1-4564-8C18-7EBBE5FD69F8}" type="presParOf" srcId="{20A36689-F1A6-4840-AE7D-00FD7A4C5B92}" destId="{5C96D905-19A7-43C4-A623-70C7EE998E0F}" srcOrd="2" destOrd="0" presId="urn:microsoft.com/office/officeart/2018/2/layout/IconVerticalSolidList"/>
    <dgm:cxn modelId="{9BDA0249-70C7-482C-80A4-013D5AABE042}" type="presParOf" srcId="{20A36689-F1A6-4840-AE7D-00FD7A4C5B92}" destId="{4460CCE2-1761-449A-AC8F-402BA195A7BE}" srcOrd="3" destOrd="0" presId="urn:microsoft.com/office/officeart/2018/2/layout/IconVerticalSolidList"/>
    <dgm:cxn modelId="{7AF7FC0F-3711-4FED-8D01-94ECC3E2AE13}" type="presParOf" srcId="{55552ECF-EFA9-4965-A810-7767479D49C3}" destId="{53EBA018-7D0F-4BB4-A73A-414C5200B973}" srcOrd="1" destOrd="0" presId="urn:microsoft.com/office/officeart/2018/2/layout/IconVerticalSolidList"/>
    <dgm:cxn modelId="{D77BD7D1-6C1F-4A15-8C7F-8BFCDD08DE7D}" type="presParOf" srcId="{55552ECF-EFA9-4965-A810-7767479D49C3}" destId="{29C1489E-1C3C-45E7-9B49-FFD371001E79}" srcOrd="2" destOrd="0" presId="urn:microsoft.com/office/officeart/2018/2/layout/IconVerticalSolidList"/>
    <dgm:cxn modelId="{EE2BC278-42E2-4386-A1BE-A47D368FF7ED}" type="presParOf" srcId="{29C1489E-1C3C-45E7-9B49-FFD371001E79}" destId="{585A3A87-F3D6-43C9-83A9-ABD8023CE1D9}" srcOrd="0" destOrd="0" presId="urn:microsoft.com/office/officeart/2018/2/layout/IconVerticalSolidList"/>
    <dgm:cxn modelId="{8647E10D-B69C-4260-A026-EDB089252A01}" type="presParOf" srcId="{29C1489E-1C3C-45E7-9B49-FFD371001E79}" destId="{FA9D0095-B673-4B5C-BD16-BBF48060D079}" srcOrd="1" destOrd="0" presId="urn:microsoft.com/office/officeart/2018/2/layout/IconVerticalSolidList"/>
    <dgm:cxn modelId="{2693E943-AE32-46C3-BAE6-844920466E4C}" type="presParOf" srcId="{29C1489E-1C3C-45E7-9B49-FFD371001E79}" destId="{A6057DAB-7CAB-4DD3-AF7F-1083A10BDEDE}" srcOrd="2" destOrd="0" presId="urn:microsoft.com/office/officeart/2018/2/layout/IconVerticalSolidList"/>
    <dgm:cxn modelId="{38279A76-1B0B-4F35-AA8C-44A36E3C92C7}" type="presParOf" srcId="{29C1489E-1C3C-45E7-9B49-FFD371001E79}" destId="{9BBAD15D-EC93-4A1A-AAC5-2BCA9A5060EF}" srcOrd="3" destOrd="0" presId="urn:microsoft.com/office/officeart/2018/2/layout/IconVerticalSolidList"/>
    <dgm:cxn modelId="{F587139F-DDF2-41D2-9656-63C222A689AE}" type="presParOf" srcId="{55552ECF-EFA9-4965-A810-7767479D49C3}" destId="{51C8802D-6C7E-44C5-BFD6-277A9AA33A66}" srcOrd="3" destOrd="0" presId="urn:microsoft.com/office/officeart/2018/2/layout/IconVerticalSolidList"/>
    <dgm:cxn modelId="{A9C0AE97-1215-472C-83DB-33E152336C3F}" type="presParOf" srcId="{55552ECF-EFA9-4965-A810-7767479D49C3}" destId="{5B5D7454-9410-4EB0-B49D-9F8E7D53B421}" srcOrd="4" destOrd="0" presId="urn:microsoft.com/office/officeart/2018/2/layout/IconVerticalSolidList"/>
    <dgm:cxn modelId="{6F7CC43F-4839-4BD6-BBE3-028C66A9A137}" type="presParOf" srcId="{5B5D7454-9410-4EB0-B49D-9F8E7D53B421}" destId="{F4018171-E78E-45CF-9273-3BBB4A91589A}" srcOrd="0" destOrd="0" presId="urn:microsoft.com/office/officeart/2018/2/layout/IconVerticalSolidList"/>
    <dgm:cxn modelId="{8A016726-C996-4FA2-A756-1831D34BF0EB}" type="presParOf" srcId="{5B5D7454-9410-4EB0-B49D-9F8E7D53B421}" destId="{ED7CDDC8-2F7A-4EA3-B8B4-5D8A8CABFA15}" srcOrd="1" destOrd="0" presId="urn:microsoft.com/office/officeart/2018/2/layout/IconVerticalSolidList"/>
    <dgm:cxn modelId="{D55D5D70-8592-4AED-8371-ECD1990D0DAC}" type="presParOf" srcId="{5B5D7454-9410-4EB0-B49D-9F8E7D53B421}" destId="{631F2E8C-38F4-4732-AF80-985D13DA77D9}" srcOrd="2" destOrd="0" presId="urn:microsoft.com/office/officeart/2018/2/layout/IconVerticalSolidList"/>
    <dgm:cxn modelId="{6784DF7B-ED3E-4CE8-9CF3-1999E962B506}" type="presParOf" srcId="{5B5D7454-9410-4EB0-B49D-9F8E7D53B421}" destId="{0C02C608-4866-4DD2-AF9B-3E33ED689CA9}" srcOrd="3" destOrd="0" presId="urn:microsoft.com/office/officeart/2018/2/layout/IconVerticalSolidList"/>
    <dgm:cxn modelId="{21785F08-4B29-467E-827B-7F187AD24095}" type="presParOf" srcId="{55552ECF-EFA9-4965-A810-7767479D49C3}" destId="{154EDCDA-908F-4207-86B2-FAB4B37085BD}" srcOrd="5" destOrd="0" presId="urn:microsoft.com/office/officeart/2018/2/layout/IconVerticalSolidList"/>
    <dgm:cxn modelId="{5D491B23-8B48-46EA-A455-2D8A4DB2D6AA}" type="presParOf" srcId="{55552ECF-EFA9-4965-A810-7767479D49C3}" destId="{07466A20-9E71-4132-8BD6-8953503523D5}" srcOrd="6" destOrd="0" presId="urn:microsoft.com/office/officeart/2018/2/layout/IconVerticalSolidList"/>
    <dgm:cxn modelId="{B4167800-3B9C-49D3-91CB-FCEE889F11E3}" type="presParOf" srcId="{07466A20-9E71-4132-8BD6-8953503523D5}" destId="{569A39CE-C57E-4338-B46D-5CF253BAA801}" srcOrd="0" destOrd="0" presId="urn:microsoft.com/office/officeart/2018/2/layout/IconVerticalSolidList"/>
    <dgm:cxn modelId="{19125004-1C5E-4AA0-A981-A8E226E92978}" type="presParOf" srcId="{07466A20-9E71-4132-8BD6-8953503523D5}" destId="{E2F667CF-2D9E-41A9-BF72-DC68EE363F00}" srcOrd="1" destOrd="0" presId="urn:microsoft.com/office/officeart/2018/2/layout/IconVerticalSolidList"/>
    <dgm:cxn modelId="{5E7E4E3B-81F4-4FE4-B10A-8316B31CF9D2}" type="presParOf" srcId="{07466A20-9E71-4132-8BD6-8953503523D5}" destId="{88A9E0E7-070F-43A5-949E-0231BB60471F}" srcOrd="2" destOrd="0" presId="urn:microsoft.com/office/officeart/2018/2/layout/IconVerticalSolidList"/>
    <dgm:cxn modelId="{48A66AEB-2E93-4096-9EA0-C717CDE119F7}" type="presParOf" srcId="{07466A20-9E71-4132-8BD6-8953503523D5}" destId="{382300A9-F67E-45AF-969F-FE74AD14C0A4}" srcOrd="3" destOrd="0" presId="urn:microsoft.com/office/officeart/2018/2/layout/IconVerticalSolidList"/>
    <dgm:cxn modelId="{674ECDF7-782B-4944-9564-31F8282DD22F}" type="presParOf" srcId="{55552ECF-EFA9-4965-A810-7767479D49C3}" destId="{5449EE87-0D36-48A7-8083-D47C0B677EEC}" srcOrd="7" destOrd="0" presId="urn:microsoft.com/office/officeart/2018/2/layout/IconVerticalSolidList"/>
    <dgm:cxn modelId="{FAD6C3EA-BA81-4013-8BD0-39A75BEDC7E9}" type="presParOf" srcId="{55552ECF-EFA9-4965-A810-7767479D49C3}" destId="{EE599474-C27B-44D9-8586-B067A2F06FB8}" srcOrd="8" destOrd="0" presId="urn:microsoft.com/office/officeart/2018/2/layout/IconVerticalSolidList"/>
    <dgm:cxn modelId="{CBFDB4B3-398D-43EC-A84B-B5D1183C1362}" type="presParOf" srcId="{EE599474-C27B-44D9-8586-B067A2F06FB8}" destId="{E81EEC8B-BEA8-4494-905C-7EA88CBD82DE}" srcOrd="0" destOrd="0" presId="urn:microsoft.com/office/officeart/2018/2/layout/IconVerticalSolidList"/>
    <dgm:cxn modelId="{C9DA5D3E-6B1C-4250-B706-225D07ABC00C}" type="presParOf" srcId="{EE599474-C27B-44D9-8586-B067A2F06FB8}" destId="{A18E05A7-5357-41D3-8F39-241576D53F45}" srcOrd="1" destOrd="0" presId="urn:microsoft.com/office/officeart/2018/2/layout/IconVerticalSolidList"/>
    <dgm:cxn modelId="{018BD829-0F5C-4689-BB78-2FA351C1FD51}" type="presParOf" srcId="{EE599474-C27B-44D9-8586-B067A2F06FB8}" destId="{8D9BE88C-737D-41A2-99C1-64367F1B3E1A}" srcOrd="2" destOrd="0" presId="urn:microsoft.com/office/officeart/2018/2/layout/IconVerticalSolidList"/>
    <dgm:cxn modelId="{AE9381A3-2D5D-4D1E-A97D-CCAB68F3537D}" type="presParOf" srcId="{EE599474-C27B-44D9-8586-B067A2F06FB8}" destId="{90E1046F-E3DD-4410-BE6E-023AE718F9A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B6F14-DB8A-4555-82B4-9E8DA6AA5F18}">
      <dsp:nvSpPr>
        <dsp:cNvPr id="0" name=""/>
        <dsp:cNvSpPr/>
      </dsp:nvSpPr>
      <dsp:spPr>
        <a:xfrm>
          <a:off x="0" y="4508"/>
          <a:ext cx="5289257" cy="9602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33917-FD01-4D3F-8B25-A4845D705656}">
      <dsp:nvSpPr>
        <dsp:cNvPr id="0" name=""/>
        <dsp:cNvSpPr/>
      </dsp:nvSpPr>
      <dsp:spPr>
        <a:xfrm>
          <a:off x="290473" y="220563"/>
          <a:ext cx="528134" cy="5281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60CCE2-1761-449A-AC8F-402BA195A7BE}">
      <dsp:nvSpPr>
        <dsp:cNvPr id="0" name=""/>
        <dsp:cNvSpPr/>
      </dsp:nvSpPr>
      <dsp:spPr>
        <a:xfrm>
          <a:off x="1109081" y="4508"/>
          <a:ext cx="4180175" cy="960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26" tIns="101626" rIns="101626" bIns="10162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Check/Validate sender</a:t>
          </a:r>
          <a:endParaRPr lang="en-US" sz="1900" kern="1200" dirty="0"/>
        </a:p>
      </dsp:txBody>
      <dsp:txXfrm>
        <a:off x="1109081" y="4508"/>
        <a:ext cx="4180175" cy="960243"/>
      </dsp:txXfrm>
    </dsp:sp>
    <dsp:sp modelId="{585A3A87-F3D6-43C9-83A9-ABD8023CE1D9}">
      <dsp:nvSpPr>
        <dsp:cNvPr id="0" name=""/>
        <dsp:cNvSpPr/>
      </dsp:nvSpPr>
      <dsp:spPr>
        <a:xfrm>
          <a:off x="0" y="1204812"/>
          <a:ext cx="5289257" cy="9602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D0095-B673-4B5C-BD16-BBF48060D079}">
      <dsp:nvSpPr>
        <dsp:cNvPr id="0" name=""/>
        <dsp:cNvSpPr/>
      </dsp:nvSpPr>
      <dsp:spPr>
        <a:xfrm>
          <a:off x="290473" y="1420867"/>
          <a:ext cx="528134" cy="5281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BAD15D-EC93-4A1A-AAC5-2BCA9A5060EF}">
      <dsp:nvSpPr>
        <dsp:cNvPr id="0" name=""/>
        <dsp:cNvSpPr/>
      </dsp:nvSpPr>
      <dsp:spPr>
        <a:xfrm>
          <a:off x="1109081" y="1204812"/>
          <a:ext cx="4180175" cy="960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26" tIns="101626" rIns="101626" bIns="10162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 dirty="0"/>
            <a:t>Be wary of “urgent” or threatening emails</a:t>
          </a:r>
          <a:endParaRPr lang="en-US" sz="1900" kern="1200" dirty="0"/>
        </a:p>
      </dsp:txBody>
      <dsp:txXfrm>
        <a:off x="1109081" y="1204812"/>
        <a:ext cx="4180175" cy="960243"/>
      </dsp:txXfrm>
    </dsp:sp>
    <dsp:sp modelId="{F4018171-E78E-45CF-9273-3BBB4A91589A}">
      <dsp:nvSpPr>
        <dsp:cNvPr id="0" name=""/>
        <dsp:cNvSpPr/>
      </dsp:nvSpPr>
      <dsp:spPr>
        <a:xfrm>
          <a:off x="0" y="2405117"/>
          <a:ext cx="5289257" cy="9602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CDDC8-2F7A-4EA3-B8B4-5D8A8CABFA15}">
      <dsp:nvSpPr>
        <dsp:cNvPr id="0" name=""/>
        <dsp:cNvSpPr/>
      </dsp:nvSpPr>
      <dsp:spPr>
        <a:xfrm>
          <a:off x="290473" y="2621172"/>
          <a:ext cx="528134" cy="5281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02C608-4866-4DD2-AF9B-3E33ED689CA9}">
      <dsp:nvSpPr>
        <dsp:cNvPr id="0" name=""/>
        <dsp:cNvSpPr/>
      </dsp:nvSpPr>
      <dsp:spPr>
        <a:xfrm>
          <a:off x="1109081" y="2405117"/>
          <a:ext cx="4180175" cy="960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26" tIns="101626" rIns="101626" bIns="10162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 dirty="0"/>
            <a:t>Trust your instincts</a:t>
          </a:r>
          <a:endParaRPr lang="en-US" sz="1900" kern="1200" dirty="0"/>
        </a:p>
      </dsp:txBody>
      <dsp:txXfrm>
        <a:off x="1109081" y="2405117"/>
        <a:ext cx="4180175" cy="960243"/>
      </dsp:txXfrm>
    </dsp:sp>
    <dsp:sp modelId="{569A39CE-C57E-4338-B46D-5CF253BAA801}">
      <dsp:nvSpPr>
        <dsp:cNvPr id="0" name=""/>
        <dsp:cNvSpPr/>
      </dsp:nvSpPr>
      <dsp:spPr>
        <a:xfrm>
          <a:off x="0" y="3605422"/>
          <a:ext cx="5289257" cy="9602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667CF-2D9E-41A9-BF72-DC68EE363F00}">
      <dsp:nvSpPr>
        <dsp:cNvPr id="0" name=""/>
        <dsp:cNvSpPr/>
      </dsp:nvSpPr>
      <dsp:spPr>
        <a:xfrm>
          <a:off x="290473" y="3821477"/>
          <a:ext cx="528134" cy="52813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2300A9-F67E-45AF-969F-FE74AD14C0A4}">
      <dsp:nvSpPr>
        <dsp:cNvPr id="0" name=""/>
        <dsp:cNvSpPr/>
      </dsp:nvSpPr>
      <dsp:spPr>
        <a:xfrm>
          <a:off x="1109081" y="3605422"/>
          <a:ext cx="4180175" cy="960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26" tIns="101626" rIns="101626" bIns="10162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 dirty="0"/>
            <a:t>Don’t open attachments from unknown senders</a:t>
          </a:r>
          <a:endParaRPr lang="en-US" sz="1900" kern="1200" dirty="0"/>
        </a:p>
      </dsp:txBody>
      <dsp:txXfrm>
        <a:off x="1109081" y="3605422"/>
        <a:ext cx="4180175" cy="960243"/>
      </dsp:txXfrm>
    </dsp:sp>
    <dsp:sp modelId="{E81EEC8B-BEA8-4494-905C-7EA88CBD82DE}">
      <dsp:nvSpPr>
        <dsp:cNvPr id="0" name=""/>
        <dsp:cNvSpPr/>
      </dsp:nvSpPr>
      <dsp:spPr>
        <a:xfrm>
          <a:off x="0" y="4805727"/>
          <a:ext cx="5289257" cy="9602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E05A7-5357-41D3-8F39-241576D53F45}">
      <dsp:nvSpPr>
        <dsp:cNvPr id="0" name=""/>
        <dsp:cNvSpPr/>
      </dsp:nvSpPr>
      <dsp:spPr>
        <a:xfrm>
          <a:off x="290473" y="5021781"/>
          <a:ext cx="528134" cy="52813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1046F-E3DD-4410-BE6E-023AE718F9AA}">
      <dsp:nvSpPr>
        <dsp:cNvPr id="0" name=""/>
        <dsp:cNvSpPr/>
      </dsp:nvSpPr>
      <dsp:spPr>
        <a:xfrm>
          <a:off x="1109081" y="4805727"/>
          <a:ext cx="4180175" cy="960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26" tIns="101626" rIns="101626" bIns="10162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 dirty="0"/>
            <a:t>Don’t click on links from unknown senders</a:t>
          </a:r>
          <a:endParaRPr lang="en-US" sz="1900" kern="1200" dirty="0"/>
        </a:p>
      </dsp:txBody>
      <dsp:txXfrm>
        <a:off x="1109081" y="4805727"/>
        <a:ext cx="4180175" cy="9602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007D4D-C991-64FA-AA9D-243C6D61C9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F2AC3C-3BB9-68D2-06F8-E8CD9C1EC8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73A47-62AF-6440-88A4-7F263925F7EE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D765F3-8F6A-701F-E579-4714EDE7CD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720FA6-F42C-A202-4A48-95BE50762A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3BD5F-7632-354A-8B8B-9F36B14DE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62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D081F-24EB-1A42-9C41-FF576235F03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54FCB-3A73-AE42-8FCF-C9A54D00E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1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TU Dublin experienced a ransomware attack in 2021, causing significant disruptions </a:t>
            </a:r>
          </a:p>
          <a:p>
            <a:r>
              <a:rPr lang="en-IE" dirty="0"/>
              <a:t>MTU ransomware attack in 2023 cost more than 4 million euros and caused significant down time and disruption</a:t>
            </a:r>
          </a:p>
          <a:p>
            <a:r>
              <a:rPr lang="en-IE" dirty="0"/>
              <a:t>SETU suffered a cyber attack in 2024, with access to internet and emails cut off, this was caught early and there was no evidence of ransomware activation or data exfiltration</a:t>
            </a:r>
          </a:p>
          <a:p>
            <a:r>
              <a:rPr lang="en-IE" dirty="0"/>
              <a:t>Global Average cost of a cyber attack is 3.8 million euros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54FCB-3A73-AE42-8FCF-C9A54D00E1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73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Core threats are phishing and ransomware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54FCB-3A73-AE42-8FCF-C9A54D00E1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02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54FCB-3A73-AE42-8FCF-C9A54D00E1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36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This method works as it provides a length of the password that can be deemed as strong, </a:t>
            </a:r>
          </a:p>
          <a:p>
            <a:r>
              <a:rPr lang="en-IE" dirty="0"/>
              <a:t>the password is novel with no just one word but three together.</a:t>
            </a:r>
          </a:p>
          <a:p>
            <a:r>
              <a:rPr lang="en-IE" dirty="0"/>
              <a:t>it is more usable then complex sets of random digits and numbers.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54FCB-3A73-AE42-8FCF-C9A54D00E1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30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Required on all staff account in UCC</a:t>
            </a:r>
          </a:p>
          <a:p>
            <a:r>
              <a:rPr lang="en-IE" dirty="0"/>
              <a:t>Enhances Security adding an extra layer of protection</a:t>
            </a:r>
          </a:p>
          <a:p>
            <a:r>
              <a:rPr lang="en-IE" dirty="0"/>
              <a:t>Helps protect personal and organizational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54FCB-3A73-AE42-8FCF-C9A54D00E1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90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In a recent phishing simulation conducted in October, 12% of users sent the phishing email clicked on the 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54FCB-3A73-AE42-8FCF-C9A54D00E1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65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Hi mum/dad text continue to grow and in the UK victims have lost 220,000 pounds to this scam between 2023-2025</a:t>
            </a:r>
          </a:p>
          <a:p>
            <a:r>
              <a:rPr lang="en-IE" dirty="0"/>
              <a:t>Most prevalent text scams are from delivery companies, toll-road payment scams, and fake bank alerts</a:t>
            </a:r>
          </a:p>
          <a:p>
            <a:r>
              <a:rPr lang="en-IE" dirty="0"/>
              <a:t>If you receive these types of texts, contact the sender through official channels if you are unsure if it is a scam.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54FCB-3A73-AE42-8FCF-C9A54D00E1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88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Common scams on WhatsApp include impersonation, job, romance, give aways and fake support scams</a:t>
            </a:r>
          </a:p>
          <a:p>
            <a:r>
              <a:rPr lang="en-IE" dirty="0"/>
              <a:t>Meta removed nearly 7 million scam-related accounts from WhatsApp in the first half of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54FCB-3A73-AE42-8FCF-C9A54D00E1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01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Again fake giveaways and impersonation scams are big on social media</a:t>
            </a:r>
          </a:p>
          <a:p>
            <a:r>
              <a:rPr lang="en-IE" dirty="0"/>
              <a:t>Also be aware of marketplace scams where people are selling products that sound to good to be true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54FCB-3A73-AE42-8FCF-C9A54D00E1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2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F2C4-A831-E628-DE5C-17BEA6910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775" y="4649491"/>
            <a:ext cx="9013825" cy="867502"/>
          </a:xfrm>
        </p:spPr>
        <p:txBody>
          <a:bodyPr lIns="0" anchor="t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21050-1B20-E74A-A5D9-A6221B8BE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776" y="5710084"/>
            <a:ext cx="9013824" cy="946438"/>
          </a:xfrm>
        </p:spPr>
        <p:txBody>
          <a:bodyPr lIns="0">
            <a:norm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+mn-lt"/>
                <a:cs typeface="FiraGO" panose="020B05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99D572-C094-EDBB-DCD5-899B4768B0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366" t="3664" r="605" b="422"/>
          <a:stretch/>
        </p:blipFill>
        <p:spPr>
          <a:xfrm>
            <a:off x="1" y="1411"/>
            <a:ext cx="12191999" cy="4456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442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AD2EAD3-B3C8-1AAE-2E57-A22516283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998" y="424851"/>
            <a:ext cx="7388650" cy="894802"/>
          </a:xfrm>
        </p:spPr>
        <p:txBody>
          <a:bodyPr lIns="0" anchor="ctr">
            <a:normAutofit/>
          </a:bodyPr>
          <a:lstStyle>
            <a:lvl1pPr>
              <a:defRPr sz="2800" b="1" i="0">
                <a:latin typeface="Lucida Bright" panose="02040602050505020304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4C86FA-F521-C3E1-C25E-A52AE7F9F3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11675" y="1601788"/>
            <a:ext cx="7323138" cy="489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624C3-4FA3-CC01-7863-58CDFF563C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275" y="1778000"/>
            <a:ext cx="3473450" cy="4622800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7485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4C0F68-0050-F719-6CA5-F8A81267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85" y="433932"/>
            <a:ext cx="7426682" cy="894802"/>
          </a:xfrm>
        </p:spPr>
        <p:txBody>
          <a:bodyPr lIns="0" anchor="ctr">
            <a:normAutofit/>
          </a:bodyPr>
          <a:lstStyle>
            <a:lvl1pPr>
              <a:defRPr sz="2800" b="1" i="0">
                <a:latin typeface="Lucida Bright" panose="02040602050505020304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F54BC0-5300-042B-CB3F-776203BDE92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9888" y="1601788"/>
            <a:ext cx="7426325" cy="4822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70563-EC56-4282-81FD-208A985718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0563" y="1747838"/>
            <a:ext cx="3313112" cy="458152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3638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4C0F68-0050-F719-6CA5-F8A81267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436" y="433932"/>
            <a:ext cx="4007223" cy="894802"/>
          </a:xfrm>
        </p:spPr>
        <p:txBody>
          <a:bodyPr lIns="0" anchor="ctr">
            <a:normAutofit/>
          </a:bodyPr>
          <a:lstStyle>
            <a:lvl1pPr>
              <a:defRPr sz="2800" b="1" i="0">
                <a:latin typeface="Lucida Bright" panose="02040602050505020304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8D42090-919D-F7C8-EFB8-2804D0CDB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9436" y="1602557"/>
            <a:ext cx="5595212" cy="4895081"/>
          </a:xfrm>
        </p:spPr>
        <p:txBody>
          <a:bodyPr lIns="0">
            <a:norm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+mn-lt"/>
                <a:cs typeface="FiraGO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790F57F-526C-33D5-BE44-C90C7E91A4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8450" y="298450"/>
            <a:ext cx="5486400" cy="6299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7616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4C0F68-0050-F719-6CA5-F8A81267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84" y="433932"/>
            <a:ext cx="9549415" cy="894802"/>
          </a:xfrm>
        </p:spPr>
        <p:txBody>
          <a:bodyPr lIns="0" anchor="ctr">
            <a:normAutofit/>
          </a:bodyPr>
          <a:lstStyle>
            <a:lvl1pPr>
              <a:defRPr sz="2800" b="1" i="0">
                <a:latin typeface="Lucida Bright" panose="02040602050505020304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20AAE3-A18A-AA79-78E7-579CF2C27E7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9888" y="1470025"/>
            <a:ext cx="11474450" cy="5127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40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FE663-5B50-3373-0A8E-8B7381237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75" y="2956845"/>
            <a:ext cx="11442700" cy="21702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51AA5-75E8-D91A-60D1-0EA937C2E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449101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003C6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49950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B0507C-1BD7-D38F-CD7A-EC3751AC04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9840" y="427290"/>
            <a:ext cx="11232319" cy="6161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46217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50EE9133-AADC-FE32-FD1B-758984BD8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7381" y="345232"/>
            <a:ext cx="1509211" cy="102935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B0507C-1BD7-D38F-CD7A-EC3751AC04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9840" y="427290"/>
            <a:ext cx="11232319" cy="6161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1326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119BB8-11E1-82E8-AB9A-19DB67E2DD5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1838" y="1649413"/>
            <a:ext cx="11087100" cy="4851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823F7-2A45-61C4-AC9F-DF8E33210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67" y="221214"/>
            <a:ext cx="10515600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6399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6FC5C-C2BF-8971-5D80-4CF9D5AA670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8775" y="1996824"/>
            <a:ext cx="11474450" cy="45033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421EA-6034-B3C5-B41D-D4FDE52E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357809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FB1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87918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re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1C8DB-2D8A-4DEB-FC22-E6385510F6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950" y="711289"/>
            <a:ext cx="10289241" cy="5435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04421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376AEB-98E3-E52B-300A-65AA437866F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1363" y="1614488"/>
            <a:ext cx="11077575" cy="4884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B16BEE-C543-B15F-D785-3E82EBF1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63" y="288925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98352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Cre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6A230F81-C97F-E129-871D-E07494A58C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34576" y="345431"/>
            <a:ext cx="1898650" cy="12949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1C8DB-2D8A-4DEB-FC22-E6385510F6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950" y="711289"/>
            <a:ext cx="10289241" cy="5435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49672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003C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E93758-0990-CE6F-2B9C-1A1223E4CD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05098" y="438076"/>
            <a:ext cx="10691545" cy="59818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55523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Blue">
    <p:bg>
      <p:bgPr>
        <a:solidFill>
          <a:srgbClr val="003C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7D545FEC-AD40-1EFF-C406-E6139E61B8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4576" y="345431"/>
            <a:ext cx="1898650" cy="129497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E93758-0990-CE6F-2B9C-1A1223E4CD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05098" y="438076"/>
            <a:ext cx="10691545" cy="59818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51077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F2C4-A831-E628-DE5C-17BEA6910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775" y="3621970"/>
            <a:ext cx="9040719" cy="867502"/>
          </a:xfrm>
        </p:spPr>
        <p:txBody>
          <a:bodyPr lIns="0" anchor="t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21050-1B20-E74A-A5D9-A6221B8BE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776" y="4682563"/>
            <a:ext cx="9040718" cy="946438"/>
          </a:xfrm>
        </p:spPr>
        <p:txBody>
          <a:bodyPr lIns="0">
            <a:norm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+mn-lt"/>
                <a:cs typeface="FiraGO" panose="020B05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25E6E0-25E8-3021-8844-3D1DD91EEA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B08EBC-565B-7F56-10B8-26B02FCD00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8775" y="5827713"/>
            <a:ext cx="2563813" cy="709612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Logo</a:t>
            </a:r>
            <a:endParaRPr lang="en-IE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3C5F2BC-3645-A71A-8D76-A336B3A27C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75514" y="5834316"/>
            <a:ext cx="2563813" cy="709612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Logo</a:t>
            </a:r>
            <a:endParaRPr lang="en-IE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29727C1-BAB6-1074-1ADC-7CEDA68B86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22463" y="5834316"/>
            <a:ext cx="2563813" cy="709612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Logo</a:t>
            </a:r>
            <a:endParaRPr lang="en-IE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5F1CB64E-F9BA-067C-FED4-74D11C19A71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69412" y="5822092"/>
            <a:ext cx="2563813" cy="709612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Logo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6252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ustom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F2C4-A831-E628-DE5C-17BEA6910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775" y="4649491"/>
            <a:ext cx="9013825" cy="867502"/>
          </a:xfrm>
        </p:spPr>
        <p:txBody>
          <a:bodyPr lIns="0" anchor="t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21050-1B20-E74A-A5D9-A6221B8BE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776" y="5710084"/>
            <a:ext cx="9013824" cy="946438"/>
          </a:xfrm>
        </p:spPr>
        <p:txBody>
          <a:bodyPr lIns="0">
            <a:norm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+mn-lt"/>
                <a:cs typeface="FiraGO" panose="020B05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689EF7-7A90-C520-47C4-F348C3129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56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8374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C1E01-891A-E5BA-1A29-17C3B9BA3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IE" sz="2800" b="1" kern="1200" dirty="0">
                <a:solidFill>
                  <a:schemeClr val="bg1"/>
                </a:solidFill>
                <a:latin typeface="Lucida Bright" panose="02040602050505020304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7D2A9-8ABB-D54F-6B9D-1EF771BC8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9E98B-47D1-64E6-B6C2-621E8F3D8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13712-CEF8-9DFA-7C1B-126464FA7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B519-7999-4F86-A95E-6FA74494C9F5}" type="datetimeFigureOut">
              <a:rPr lang="en-IE" smtClean="0"/>
              <a:t>03/02/2026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09702-EA71-7DD0-05A7-3F4C79B47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E04DB-B06D-AB7C-58CC-D4220621A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1BE2-2DAE-4B3C-8BD6-17C60E8885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84289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9EB39-551D-8EC6-C553-0D0103488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847992" cy="1149351"/>
          </a:xfrm>
          <a:noFill/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D4D34-2E46-B4C8-9A99-57046B2EE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3EFDA-10DF-B40A-734D-567A1A49F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4DF106-A7FA-5A14-CC6F-670E95D662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BFA573-C071-F305-5B92-9931AA1983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DBC8CD-0B7D-C44A-51AA-C0AEFA56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AA4A-A71A-4066-8DE2-118D6D1C50C9}" type="datetimeFigureOut">
              <a:rPr lang="en-IE" smtClean="0"/>
              <a:t>03/02/2026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F6C43E-7832-6589-4697-23ED2EC1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7BF5D2-7E63-62FE-822D-D9657D479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B77D-A57D-4B55-B8F4-E96311C731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0563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5D9998-E702-E06B-467C-C7A67EB7570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1363" y="358775"/>
            <a:ext cx="11090275" cy="4956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59B801-EF07-4C0C-9C83-E15EEEB30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5314950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50118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988D79-D517-094A-12CB-8DAF2CB62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784" y="360361"/>
            <a:ext cx="9289854" cy="1312855"/>
          </a:xfrm>
        </p:spPr>
        <p:txBody>
          <a:bodyPr lIns="0" anchor="ctr">
            <a:normAutofit/>
          </a:bodyPr>
          <a:lstStyle>
            <a:lvl1pPr>
              <a:defRPr sz="2800" b="1" i="0">
                <a:latin typeface="Lucida Bright" panose="02040602050505020304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F46FBF-6880-FBEF-12F4-94FC409D61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41588" y="1846264"/>
            <a:ext cx="9290050" cy="46513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510B1-1CC6-3F16-3DB9-65B174735B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9913" y="1922463"/>
            <a:ext cx="1398587" cy="3862387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9106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F4EF81-0B2B-7744-BE1E-1B7EAA4A3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85" y="861849"/>
            <a:ext cx="9289854" cy="894802"/>
          </a:xfrm>
        </p:spPr>
        <p:txBody>
          <a:bodyPr lIns="0" anchor="ctr">
            <a:normAutofit/>
          </a:bodyPr>
          <a:lstStyle>
            <a:lvl1pPr>
              <a:defRPr sz="2800" b="1" i="0">
                <a:latin typeface="Lucida Bright" panose="02040602050505020304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FDF31F-9540-F6FF-D783-3827CEF0BC4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9888" y="1905000"/>
            <a:ext cx="9288462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37953-6337-B9CF-6A82-E6394077C2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67925" y="1757363"/>
            <a:ext cx="1657350" cy="44100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456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A6381-1C78-A2B3-ECB4-7AEE306F2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6A7D2-A07C-3968-9C1D-72048D8A5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00FFB-1CD3-4351-1EC9-B4C15750B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B7A5CE-843E-8C4D-8418-9B737471ED10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E3C5-7808-84B2-E8F6-B4DAC5745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0		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AAD3F-2B66-857B-1FC9-1D28747C7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F8E2AB-3347-4A4C-A2CF-3A230CBFF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4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8" r:id="rId2"/>
    <p:sldLayoutId id="2147483660" r:id="rId3"/>
    <p:sldLayoutId id="2147483709" r:id="rId4"/>
    <p:sldLayoutId id="2147483720" r:id="rId5"/>
    <p:sldLayoutId id="2147483715" r:id="rId6"/>
    <p:sldLayoutId id="2147483651" r:id="rId7"/>
    <p:sldLayoutId id="2147483665" r:id="rId8"/>
    <p:sldLayoutId id="2147483666" r:id="rId9"/>
    <p:sldLayoutId id="2147483664" r:id="rId10"/>
    <p:sldLayoutId id="2147483683" r:id="rId11"/>
    <p:sldLayoutId id="2147483705" r:id="rId12"/>
    <p:sldLayoutId id="2147483701" r:id="rId13"/>
    <p:sldLayoutId id="2147483707" r:id="rId14"/>
    <p:sldLayoutId id="2147483706" r:id="rId15"/>
    <p:sldLayoutId id="2147483728" r:id="rId16"/>
    <p:sldLayoutId id="2147483702" r:id="rId17"/>
    <p:sldLayoutId id="2147483703" r:id="rId18"/>
    <p:sldLayoutId id="2147483704" r:id="rId19"/>
    <p:sldLayoutId id="2147483729" r:id="rId20"/>
    <p:sldLayoutId id="2147483667" r:id="rId21"/>
    <p:sldLayoutId id="214748373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ucida Bright" panose="020406020505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26" userDrawn="1">
          <p15:clr>
            <a:srgbClr val="F26B43"/>
          </p15:clr>
        </p15:guide>
        <p15:guide id="4" pos="1431" userDrawn="1">
          <p15:clr>
            <a:srgbClr val="F26B43"/>
          </p15:clr>
        </p15:guide>
        <p15:guide id="5" pos="2635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5044" userDrawn="1">
          <p15:clr>
            <a:srgbClr val="F26B43"/>
          </p15:clr>
        </p15:guide>
        <p15:guide id="8" pos="6248" userDrawn="1">
          <p15:clr>
            <a:srgbClr val="F26B43"/>
          </p15:clr>
        </p15:guide>
        <p15:guide id="9" pos="7453" userDrawn="1">
          <p15:clr>
            <a:srgbClr val="F26B43"/>
          </p15:clr>
        </p15:guide>
        <p15:guide id="10" orient="horz" userDrawn="1">
          <p15:clr>
            <a:srgbClr val="F26B43"/>
          </p15:clr>
        </p15:guide>
        <p15:guide id="11" orient="horz" pos="4320" userDrawn="1">
          <p15:clr>
            <a:srgbClr val="F26B43"/>
          </p15:clr>
        </p15:guide>
        <p15:guide id="12" orient="horz" pos="226" userDrawn="1">
          <p15:clr>
            <a:srgbClr val="F26B43"/>
          </p15:clr>
        </p15:guide>
        <p15:guide id="13" orient="horz" pos="871" userDrawn="1">
          <p15:clr>
            <a:srgbClr val="F26B43"/>
          </p15:clr>
        </p15:guide>
        <p15:guide id="14" orient="horz" pos="1515" userDrawn="1">
          <p15:clr>
            <a:srgbClr val="F26B43"/>
          </p15:clr>
        </p15:guide>
        <p15:guide id="15" orient="horz" pos="2160" userDrawn="1">
          <p15:clr>
            <a:srgbClr val="F26B43"/>
          </p15:clr>
        </p15:guide>
        <p15:guide id="16" orient="horz" pos="2804" userDrawn="1">
          <p15:clr>
            <a:srgbClr val="F26B43"/>
          </p15:clr>
        </p15:guide>
        <p15:guide id="17" orient="horz" pos="3448" userDrawn="1">
          <p15:clr>
            <a:srgbClr val="F26B43"/>
          </p15:clr>
        </p15:guide>
        <p15:guide id="18" orient="horz" pos="40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0.xml"/><Relationship Id="rId1" Type="http://schemas.openxmlformats.org/officeDocument/2006/relationships/video" Target="https://www.youtube.com/embed/oIkE_jYAwqI?feature=oembe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0C719-4FB7-5FDC-A507-514515FCC0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+mj-lt"/>
                <a:cs typeface="Times New Roman" panose="02020603050405020304" pitchFamily="18" charset="0"/>
              </a:rPr>
              <a:t>Cyber Security Awareness </a:t>
            </a:r>
            <a:endParaRPr lang="en-IE" sz="4800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212F00-B4DE-7208-0242-351497D400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Patrick O’Toole | Cyber Security Analyst | ITSecurity@ucc.ie 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95272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C1316-CAD3-C008-0B57-4AAE4E5E2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3A9B6-DAD5-42A0-DEDD-35DA798AB8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47095" y="711289"/>
            <a:ext cx="10289241" cy="5435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Top Password Stats</a:t>
            </a:r>
          </a:p>
          <a:p>
            <a:pPr marL="0" indent="0">
              <a:buNone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  <a:p>
            <a:r>
              <a:rPr lang="en-US" dirty="0"/>
              <a:t>What percentage of security breaches involved weak, reused, or stolen passwords?</a:t>
            </a:r>
          </a:p>
          <a:p>
            <a:endParaRPr lang="en-US" dirty="0"/>
          </a:p>
          <a:p>
            <a:r>
              <a:rPr lang="en-US" dirty="0"/>
              <a:t>Answer: </a:t>
            </a:r>
            <a:r>
              <a:rPr lang="en-US" b="1" dirty="0"/>
              <a:t>over 80%</a:t>
            </a:r>
          </a:p>
          <a:p>
            <a:pPr marL="0" indent="0">
              <a:buNone/>
            </a:pPr>
            <a:endParaRPr lang="en-I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5B0516-9E00-0E4B-48F1-67FB2E876972}"/>
              </a:ext>
            </a:extLst>
          </p:cNvPr>
          <p:cNvSpPr txBox="1"/>
          <p:nvPr/>
        </p:nvSpPr>
        <p:spPr>
          <a:xfrm>
            <a:off x="1047095" y="6407053"/>
            <a:ext cx="758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Source: https://us.norton.com/blog/privacy/password-statistics</a:t>
            </a:r>
            <a:endParaRPr lang="en-IE" dirty="0"/>
          </a:p>
        </p:txBody>
      </p:sp>
      <p:pic>
        <p:nvPicPr>
          <p:cNvPr id="6" name="Picture 5" descr="A yellow and black calculator&#10;&#10;AI-generated content may be incorrect.">
            <a:extLst>
              <a:ext uri="{FF2B5EF4-FFF2-40B4-BE49-F238E27FC236}">
                <a16:creationId xmlns:a16="http://schemas.microsoft.com/office/drawing/2014/main" id="{2061BA61-0726-EC4A-AD99-9E04B4057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839" y="2988671"/>
            <a:ext cx="3609145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0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3FDE4-019C-3EEB-693E-D79F328C9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87BB20-E69B-2145-AF31-C36CFB6133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47095" y="711289"/>
            <a:ext cx="10289241" cy="5435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Top Password Stats</a:t>
            </a:r>
          </a:p>
          <a:p>
            <a:pPr marL="0" indent="0">
              <a:buNone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  <a:p>
            <a:r>
              <a:rPr lang="en-US" dirty="0"/>
              <a:t>What percentage of people who have had their password hacked were using a password of 8 or less characters?</a:t>
            </a:r>
          </a:p>
          <a:p>
            <a:pPr marL="0" indent="0">
              <a:buNone/>
            </a:pPr>
            <a:r>
              <a:rPr lang="en-US" dirty="0"/>
              <a:t> </a:t>
            </a:r>
            <a:endParaRPr lang="en-IE" b="1" dirty="0"/>
          </a:p>
          <a:p>
            <a:r>
              <a:rPr lang="en-US" dirty="0"/>
              <a:t>Answer: </a:t>
            </a:r>
            <a:r>
              <a:rPr lang="en-US" b="1" dirty="0"/>
              <a:t>61%</a:t>
            </a:r>
            <a:endParaRPr lang="en-IE" b="1" dirty="0"/>
          </a:p>
          <a:p>
            <a:pPr marL="0" indent="0">
              <a:buNone/>
            </a:pPr>
            <a:endParaRPr lang="en-I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1BC356-F62E-6075-2FC7-D50CB8B760A1}"/>
              </a:ext>
            </a:extLst>
          </p:cNvPr>
          <p:cNvSpPr txBox="1"/>
          <p:nvPr/>
        </p:nvSpPr>
        <p:spPr>
          <a:xfrm>
            <a:off x="1047095" y="6407053"/>
            <a:ext cx="758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Source: https://www.security.org/resources/online-password-strategies/</a:t>
            </a:r>
            <a:endParaRPr lang="en-IE" dirty="0"/>
          </a:p>
        </p:txBody>
      </p:sp>
      <p:pic>
        <p:nvPicPr>
          <p:cNvPr id="6" name="Picture 5" descr="Yellow hands in the air&#10;&#10;AI-generated content may be incorrect.">
            <a:extLst>
              <a:ext uri="{FF2B5EF4-FFF2-40B4-BE49-F238E27FC236}">
                <a16:creationId xmlns:a16="http://schemas.microsoft.com/office/drawing/2014/main" id="{65E83668-F42C-7248-DDCA-F02A1BC02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013" y="2908284"/>
            <a:ext cx="3603048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5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28E3D5DD-1742-A340-C5B0-FA78EE58E8E5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147721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5A16C7-713B-2163-D0CA-F683C815830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Aptos" panose="02110004020202020204"/>
              </a:rPr>
              <a:t>Password Suggestions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endParaRPr lang="en-I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91C59D-B823-032B-FF3E-C06A0B4C1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04" t="14290"/>
          <a:stretch/>
        </p:blipFill>
        <p:spPr>
          <a:xfrm>
            <a:off x="1016950" y="2064568"/>
            <a:ext cx="6734113" cy="4082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FEE2C1-F3A8-0767-0CB4-820D0CEDBCF7}"/>
              </a:ext>
            </a:extLst>
          </p:cNvPr>
          <p:cNvSpPr txBox="1"/>
          <p:nvPr/>
        </p:nvSpPr>
        <p:spPr>
          <a:xfrm>
            <a:off x="7978392" y="2930958"/>
            <a:ext cx="4022690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B5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The “three random words” approach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B5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B5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Ex: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AppleNemoBiro147#</a:t>
            </a:r>
            <a:endParaRPr kumimoji="0" lang="en-IE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E8D705-7A13-B088-72E1-2319F4201A7F}"/>
              </a:ext>
            </a:extLst>
          </p:cNvPr>
          <p:cNvSpPr txBox="1"/>
          <p:nvPr/>
        </p:nvSpPr>
        <p:spPr>
          <a:xfrm>
            <a:off x="1016950" y="6395241"/>
            <a:ext cx="910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Source: https://www.ncsc.gov.uk/blog-post/the-logic-behind-three-random-words</a:t>
            </a:r>
          </a:p>
        </p:txBody>
      </p:sp>
    </p:spTree>
    <p:extLst>
      <p:ext uri="{BB962C8B-B14F-4D97-AF65-F5344CB8AC3E}">
        <p14:creationId xmlns:p14="http://schemas.microsoft.com/office/powerpoint/2010/main" val="152338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305415-2031-E82A-4F26-F450D796C84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MFA Authentication</a:t>
            </a:r>
          </a:p>
          <a:p>
            <a:endParaRPr lang="en-IE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1E28CD34-9AF4-DAC9-9F14-F9C2B9963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56" y="2894205"/>
            <a:ext cx="2286000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FCA109-DE7C-2273-56A0-4F568F148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736" y="2042795"/>
            <a:ext cx="6131668" cy="3988820"/>
          </a:xfrm>
          <a:prstGeom prst="rect">
            <a:avLst/>
          </a:prstGeo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2AB57AA7-02C6-6146-B29A-A59243032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0116" y="1955485"/>
            <a:ext cx="1924628" cy="416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4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C62F44-F2E6-DC20-4DCA-5292A300BFD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951" y="711289"/>
            <a:ext cx="7732912" cy="5435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4800" b="1" dirty="0"/>
              <a:t>Social Engineering</a:t>
            </a:r>
          </a:p>
          <a:p>
            <a:pPr marL="0" indent="0">
              <a:buNone/>
            </a:pPr>
            <a:endParaRPr lang="en-IE" sz="4800" b="1" dirty="0"/>
          </a:p>
          <a:p>
            <a:r>
              <a:rPr lang="en-US" dirty="0"/>
              <a:t>The human is the most targeted element in cyber attacks</a:t>
            </a:r>
          </a:p>
          <a:p>
            <a:endParaRPr lang="en-US" dirty="0"/>
          </a:p>
          <a:p>
            <a:r>
              <a:rPr lang="en-US" dirty="0"/>
              <a:t>Less than 3% of people correctly identify all phishing emails</a:t>
            </a:r>
          </a:p>
          <a:p>
            <a:endParaRPr lang="en-US" dirty="0"/>
          </a:p>
          <a:p>
            <a:r>
              <a:rPr lang="en-US" dirty="0"/>
              <a:t>&gt;90% of all compromises can be traced back to a phishing for credentials</a:t>
            </a:r>
          </a:p>
          <a:p>
            <a:pPr marL="0" indent="0">
              <a:buNone/>
            </a:pPr>
            <a:endParaRPr lang="en-IE" sz="4800" b="1" dirty="0"/>
          </a:p>
        </p:txBody>
      </p:sp>
      <p:pic>
        <p:nvPicPr>
          <p:cNvPr id="4" name="Picture 3" descr="A group of people in a line&#10;&#10;AI-generated content may be incorrect.">
            <a:extLst>
              <a:ext uri="{FF2B5EF4-FFF2-40B4-BE49-F238E27FC236}">
                <a16:creationId xmlns:a16="http://schemas.microsoft.com/office/drawing/2014/main" id="{28A3869B-B8AF-8EFB-5950-77259AC1E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863" y="2179269"/>
            <a:ext cx="3609145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9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B10FB2-8E5F-A114-C63D-CEE8B218DA0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75406" y="3095739"/>
            <a:ext cx="4232966" cy="1371829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5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Phishing Awareness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E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endParaRPr lang="en-IE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58436E5-57D0-293D-ECDB-FB790D2D33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559547"/>
              </p:ext>
            </p:extLst>
          </p:nvPr>
        </p:nvGraphicFramePr>
        <p:xfrm>
          <a:off x="1269198" y="543760"/>
          <a:ext cx="5289257" cy="5770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1108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165548A-AC5F-4B3A-574D-6DD4EC511A7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63350" cy="30900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74D54A-1A5A-0016-A86C-8DCCB8038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0041"/>
            <a:ext cx="12192000" cy="376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3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844A654-15C0-1D4B-D7C6-5773905B45E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rcRect r="14223" b="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3509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927222-6C4D-3459-6602-C0AEB60B90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E" sz="4800" b="1" dirty="0"/>
              <a:t>Phished Successfully?</a:t>
            </a:r>
          </a:p>
          <a:p>
            <a:pPr marL="0" indent="0">
              <a:buNone/>
            </a:pPr>
            <a:endParaRPr lang="en-IE" sz="4800" b="1" dirty="0"/>
          </a:p>
          <a:p>
            <a:r>
              <a:rPr lang="en-US" dirty="0"/>
              <a:t>If you have provided any financial information, contact your bank &amp; local Garda Station immediately </a:t>
            </a:r>
          </a:p>
          <a:p>
            <a:endParaRPr lang="en-US" dirty="0"/>
          </a:p>
          <a:p>
            <a:r>
              <a:rPr lang="en-US" dirty="0"/>
              <a:t>Reset your password</a:t>
            </a:r>
          </a:p>
          <a:p>
            <a:endParaRPr lang="en-US" dirty="0"/>
          </a:p>
          <a:p>
            <a:r>
              <a:rPr lang="en-US" dirty="0"/>
              <a:t>Enable MFA</a:t>
            </a:r>
          </a:p>
          <a:p>
            <a:endParaRPr lang="en-US" dirty="0"/>
          </a:p>
          <a:p>
            <a:r>
              <a:rPr lang="en-US" dirty="0"/>
              <a:t>Contact IT Support</a:t>
            </a:r>
          </a:p>
        </p:txBody>
      </p:sp>
      <p:pic>
        <p:nvPicPr>
          <p:cNvPr id="4" name="Picture 3" descr="A yellow line drawing of a person's head&#10;&#10;AI-generated content may be incorrect.">
            <a:extLst>
              <a:ext uri="{FF2B5EF4-FFF2-40B4-BE49-F238E27FC236}">
                <a16:creationId xmlns:a16="http://schemas.microsoft.com/office/drawing/2014/main" id="{0DBE1911-5329-30C8-2DFE-A51112400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518" y="2759544"/>
            <a:ext cx="3603048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7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3456F4-3CB0-D568-4DA0-A3F741F79FC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sz="4800" b="1" dirty="0"/>
              <a:t>Welcome!</a:t>
            </a:r>
            <a:r>
              <a:rPr lang="en-IE" b="1" dirty="0"/>
              <a:t> </a:t>
            </a:r>
          </a:p>
          <a:p>
            <a:pPr marL="0" indent="0">
              <a:buNone/>
            </a:pPr>
            <a:endParaRPr lang="en-IE" dirty="0"/>
          </a:p>
          <a:p>
            <a:r>
              <a:rPr lang="en-IE" dirty="0"/>
              <a:t>Learning outcomes</a:t>
            </a:r>
          </a:p>
          <a:p>
            <a:endParaRPr lang="en-IE" dirty="0"/>
          </a:p>
          <a:p>
            <a:pPr lvl="1"/>
            <a:r>
              <a:rPr lang="en-IE" dirty="0"/>
              <a:t>Protect your accounts</a:t>
            </a:r>
          </a:p>
          <a:p>
            <a:pPr lvl="1"/>
            <a:endParaRPr lang="en-IE" dirty="0"/>
          </a:p>
          <a:p>
            <a:pPr lvl="1"/>
            <a:r>
              <a:rPr lang="en-IE" dirty="0"/>
              <a:t>Staying safe online</a:t>
            </a:r>
          </a:p>
          <a:p>
            <a:pPr lvl="1"/>
            <a:endParaRPr lang="en-IE" dirty="0"/>
          </a:p>
          <a:p>
            <a:pPr lvl="1"/>
            <a:r>
              <a:rPr lang="en-IE" dirty="0"/>
              <a:t>Identifying scams and phishing attempts</a:t>
            </a:r>
          </a:p>
          <a:p>
            <a:pPr lvl="1"/>
            <a:endParaRPr lang="en-IE" dirty="0"/>
          </a:p>
          <a:p>
            <a:pPr lvl="1"/>
            <a:r>
              <a:rPr lang="en-IE" dirty="0"/>
              <a:t>What to do if you fall victim to a cybercrime</a:t>
            </a:r>
          </a:p>
        </p:txBody>
      </p:sp>
      <p:pic>
        <p:nvPicPr>
          <p:cNvPr id="4" name="Picture 3" descr="A yellow line drawing of a person pointing at a board&#10;&#10;AI-generated content may be incorrect.">
            <a:extLst>
              <a:ext uri="{FF2B5EF4-FFF2-40B4-BE49-F238E27FC236}">
                <a16:creationId xmlns:a16="http://schemas.microsoft.com/office/drawing/2014/main" id="{3255D340-0B70-BD1D-1FA4-C6D67E4E5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143" y="2654022"/>
            <a:ext cx="3603048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2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8217E2-E83C-349F-2E64-FCAF8E8E259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sz="4800" b="1" dirty="0"/>
              <a:t>Other Phishing/Scam Types</a:t>
            </a:r>
          </a:p>
          <a:p>
            <a:endParaRPr lang="en-IE" dirty="0"/>
          </a:p>
          <a:p>
            <a:r>
              <a:rPr lang="en-IE" dirty="0"/>
              <a:t>SMS (Text)</a:t>
            </a:r>
          </a:p>
          <a:p>
            <a:endParaRPr lang="en-IE" dirty="0"/>
          </a:p>
          <a:p>
            <a:r>
              <a:rPr lang="en-IE" dirty="0"/>
              <a:t>WhatsApp</a:t>
            </a:r>
          </a:p>
          <a:p>
            <a:endParaRPr lang="en-IE" dirty="0"/>
          </a:p>
          <a:p>
            <a:r>
              <a:rPr lang="en-IE" dirty="0"/>
              <a:t>Phone calls</a:t>
            </a:r>
          </a:p>
          <a:p>
            <a:endParaRPr lang="en-IE" dirty="0"/>
          </a:p>
          <a:p>
            <a:r>
              <a:rPr lang="en-IE" dirty="0"/>
              <a:t>Social media</a:t>
            </a:r>
          </a:p>
        </p:txBody>
      </p:sp>
      <p:pic>
        <p:nvPicPr>
          <p:cNvPr id="4" name="Picture 3" descr="A yellow line on a black background&#10;&#10;AI-generated content may be incorrect.">
            <a:extLst>
              <a:ext uri="{FF2B5EF4-FFF2-40B4-BE49-F238E27FC236}">
                <a16:creationId xmlns:a16="http://schemas.microsoft.com/office/drawing/2014/main" id="{410BC02B-3608-30CA-CDA6-EAE36F06D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792" y="2084676"/>
            <a:ext cx="3609145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01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30708C-8A05-0204-AF2E-EA00F98F4E8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sz="4800" b="1" dirty="0"/>
              <a:t>SMS (Text)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3" name="Picture 2" descr="AIB Text Scam. Do not use link. : r/ireland">
            <a:extLst>
              <a:ext uri="{FF2B5EF4-FFF2-40B4-BE49-F238E27FC236}">
                <a16:creationId xmlns:a16="http://schemas.microsoft.com/office/drawing/2014/main" id="{DFEAA103-B271-EF97-A74E-4D6814980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7"/>
          <a:stretch/>
        </p:blipFill>
        <p:spPr bwMode="auto">
          <a:xfrm>
            <a:off x="5201898" y="711289"/>
            <a:ext cx="4286057" cy="250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6C4688-A2DA-14E0-CC60-A77F560F2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50" y="1651788"/>
            <a:ext cx="2876951" cy="5144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6374D3-54FB-FE73-D742-03C954417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638333"/>
            <a:ext cx="3505200" cy="283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1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4A5824-9B9A-4CD2-181B-28B93236D47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WhatsApp</a:t>
            </a:r>
          </a:p>
          <a:p>
            <a:endParaRPr lang="en-IE" dirty="0"/>
          </a:p>
        </p:txBody>
      </p:sp>
      <p:pic>
        <p:nvPicPr>
          <p:cNvPr id="3" name="Picture 10" descr="WhatsApp Scam Found Offering £250 Vouchers Through Tesco, Asda And M&amp;S ...">
            <a:extLst>
              <a:ext uri="{FF2B5EF4-FFF2-40B4-BE49-F238E27FC236}">
                <a16:creationId xmlns:a16="http://schemas.microsoft.com/office/drawing/2014/main" id="{03409135-80A1-4E7B-3B2D-C8895E3A6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/>
          <a:stretch/>
        </p:blipFill>
        <p:spPr bwMode="auto">
          <a:xfrm>
            <a:off x="680534" y="2441294"/>
            <a:ext cx="4953457" cy="290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olice Warn Public About Scam On WhatsApp - Bernews">
            <a:extLst>
              <a:ext uri="{FF2B5EF4-FFF2-40B4-BE49-F238E27FC236}">
                <a16:creationId xmlns:a16="http://schemas.microsoft.com/office/drawing/2014/main" id="{293657F0-317F-ED89-67A2-5EE6DD630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011" y="1292592"/>
            <a:ext cx="3016537" cy="519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53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C6AF72-B188-7384-6346-73549DAC9B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951" y="711289"/>
            <a:ext cx="4959636" cy="543542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Phone Scam</a:t>
            </a:r>
            <a:endParaRPr lang="en-IE" sz="4800" b="1" dirty="0">
              <a:solidFill>
                <a:prstClr val="white"/>
              </a:solidFill>
              <a:latin typeface="Aptos" panose="02110004020202020204"/>
            </a:endParaRPr>
          </a:p>
          <a:p>
            <a:pPr marL="0" indent="0">
              <a:buNone/>
              <a:defRPr/>
            </a:pPr>
            <a:endParaRPr kumimoji="0" lang="en-IE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Common from UK (+44) &amp; Belgium (+32)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Do NOT engage with suspicious calls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iPhone (iOS 26) now offers call screening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If unsure, hang up and call the company using an official number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  <a:p>
            <a:pPr>
              <a:defRPr/>
            </a:pPr>
            <a:endParaRPr kumimoji="0" lang="en-IE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D852AA-F85C-0565-7E49-3EF34DEC6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587" y="2349062"/>
            <a:ext cx="5887858" cy="31454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3FF091-13A3-C4D4-E447-3B7E0D2B7EE5}"/>
              </a:ext>
            </a:extLst>
          </p:cNvPr>
          <p:cNvSpPr txBox="1"/>
          <p:nvPr/>
        </p:nvSpPr>
        <p:spPr>
          <a:xfrm>
            <a:off x="1229710" y="6146711"/>
            <a:ext cx="10634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Source: https://www.irishtimes.com/crime-law/2025/12/12/phone-users-advised-not-to-answer-44-calls-from-unknown-numbers-amid-blitz-of-scams/</a:t>
            </a:r>
          </a:p>
        </p:txBody>
      </p:sp>
    </p:spTree>
    <p:extLst>
      <p:ext uri="{BB962C8B-B14F-4D97-AF65-F5344CB8AC3E}">
        <p14:creationId xmlns:p14="http://schemas.microsoft.com/office/powerpoint/2010/main" val="571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BD1E64-DDA6-1BF3-60C1-E0337D0BC44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Social Media</a:t>
            </a:r>
          </a:p>
          <a:p>
            <a:endParaRPr lang="en-IE" dirty="0"/>
          </a:p>
        </p:txBody>
      </p:sp>
      <p:pic>
        <p:nvPicPr>
          <p:cNvPr id="3" name="Picture 2" descr="Instagram scam? : r/Scams">
            <a:extLst>
              <a:ext uri="{FF2B5EF4-FFF2-40B4-BE49-F238E27FC236}">
                <a16:creationId xmlns:a16="http://schemas.microsoft.com/office/drawing/2014/main" id="{95CB7365-EF62-F2B6-60F2-7C0A3E8C7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 b="12381"/>
          <a:stretch/>
        </p:blipFill>
        <p:spPr bwMode="auto">
          <a:xfrm>
            <a:off x="2302112" y="1718459"/>
            <a:ext cx="2681716" cy="49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eware of Instagram scams! - Hi Money Bye Scams">
            <a:extLst>
              <a:ext uri="{FF2B5EF4-FFF2-40B4-BE49-F238E27FC236}">
                <a16:creationId xmlns:a16="http://schemas.microsoft.com/office/drawing/2014/main" id="{026D2936-8ED8-64D2-ECF9-D27C43331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733" y="1718459"/>
            <a:ext cx="3015127" cy="490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91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5D0AA236-4542-A4AD-70E6-7D3A763AB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34" y="553896"/>
            <a:ext cx="4928973" cy="598963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D75709-E562-EAC9-82CA-5341D8EB4F32}"/>
              </a:ext>
            </a:extLst>
          </p:cNvPr>
          <p:cNvSpPr txBox="1">
            <a:spLocks/>
          </p:cNvSpPr>
          <p:nvPr/>
        </p:nvSpPr>
        <p:spPr>
          <a:xfrm>
            <a:off x="6535995" y="1712205"/>
            <a:ext cx="3607980" cy="11887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ucida Bright" panose="02040602050505020304" pitchFamily="18" charset="0"/>
                <a:ea typeface="+mj-ea"/>
                <a:cs typeface="+mj-cs"/>
              </a:defRPr>
            </a:lvl1pPr>
          </a:lstStyle>
          <a:p>
            <a:r>
              <a:rPr lang="en-IE" sz="2800" dirty="0">
                <a:solidFill>
                  <a:schemeClr val="bg1"/>
                </a:solidFill>
                <a:latin typeface="+mn-lt"/>
              </a:rPr>
              <a:t>Social Media Privacy Settings: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DCC3C6-E4BC-A26F-D57F-38FC999212BB}"/>
              </a:ext>
            </a:extLst>
          </p:cNvPr>
          <p:cNvSpPr txBox="1">
            <a:spLocks/>
          </p:cNvSpPr>
          <p:nvPr/>
        </p:nvSpPr>
        <p:spPr>
          <a:xfrm>
            <a:off x="6098131" y="2580152"/>
            <a:ext cx="4045844" cy="42778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E" dirty="0"/>
          </a:p>
          <a:p>
            <a:pPr marL="457200" indent="-457200"/>
            <a:r>
              <a:rPr lang="en-IE" dirty="0">
                <a:solidFill>
                  <a:schemeClr val="bg1"/>
                </a:solidFill>
              </a:rPr>
              <a:t>Protect your digital information – review your social media privacy settings</a:t>
            </a:r>
          </a:p>
          <a:p>
            <a:pPr marL="457200" indent="-457200"/>
            <a:endParaRPr lang="en-IE" dirty="0">
              <a:solidFill>
                <a:schemeClr val="bg1"/>
              </a:solidFill>
            </a:endParaRPr>
          </a:p>
          <a:p>
            <a:pPr marL="457200" indent="-457200"/>
            <a:r>
              <a:rPr lang="en-IE" dirty="0">
                <a:solidFill>
                  <a:schemeClr val="bg1"/>
                </a:solidFill>
              </a:rPr>
              <a:t>Share information responsibly </a:t>
            </a:r>
          </a:p>
          <a:p>
            <a:endParaRPr lang="en-IE" dirty="0"/>
          </a:p>
          <a:p>
            <a:pPr marL="0" indent="0">
              <a:buFont typeface="Arial" panose="020B0604020202020204" pitchFamily="34" charset="0"/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658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0073DA-B4F8-A5EC-7329-C4C23A97B0F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sz="4800" b="1" dirty="0"/>
              <a:t>In Summary</a:t>
            </a:r>
          </a:p>
          <a:p>
            <a:endParaRPr lang="en-IE" dirty="0"/>
          </a:p>
          <a:p>
            <a:r>
              <a:rPr lang="en-IE" dirty="0"/>
              <a:t>Use strong passwords</a:t>
            </a:r>
          </a:p>
          <a:p>
            <a:endParaRPr lang="en-IE" dirty="0"/>
          </a:p>
          <a:p>
            <a:r>
              <a:rPr lang="en-IE" dirty="0"/>
              <a:t>Enable Multi-Factor Authentication everywhere</a:t>
            </a:r>
          </a:p>
          <a:p>
            <a:endParaRPr lang="en-IE" dirty="0"/>
          </a:p>
          <a:p>
            <a:r>
              <a:rPr lang="en-IE" dirty="0"/>
              <a:t>Think before you click (on links and attachments)</a:t>
            </a:r>
          </a:p>
          <a:p>
            <a:endParaRPr lang="en-IE" dirty="0"/>
          </a:p>
          <a:p>
            <a:r>
              <a:rPr lang="en-IE" dirty="0"/>
              <a:t>Be wary of “urgent” calls, emails, texts…</a:t>
            </a:r>
          </a:p>
          <a:p>
            <a:pPr marL="0" indent="0">
              <a:buNone/>
            </a:pP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1643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4A2B3-E57A-38E4-A8E5-745B5A67E8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E" sz="4800" dirty="0">
                <a:latin typeface="+mn-lt"/>
              </a:rPr>
              <a:t>Thank you for listening!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7BAC52-5E45-8552-E4C0-E9EF52F9FD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E" sz="48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73900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002152-CB63-9492-A741-0C6E581A34B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sz="4800" b="1" dirty="0">
                <a:solidFill>
                  <a:prstClr val="white"/>
                </a:solidFill>
                <a:latin typeface="Aptos" panose="02110004020202020204"/>
              </a:rPr>
              <a:t>Cyber Attacks on Irish HEIs</a:t>
            </a: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endParaRPr lang="en-IE" dirty="0"/>
          </a:p>
        </p:txBody>
      </p:sp>
      <p:pic>
        <p:nvPicPr>
          <p:cNvPr id="3" name="Picture 2" descr="A picture containing text, stadium, screenshot, building&#10;&#10;Description automatically generated">
            <a:extLst>
              <a:ext uri="{FF2B5EF4-FFF2-40B4-BE49-F238E27FC236}">
                <a16:creationId xmlns:a16="http://schemas.microsoft.com/office/drawing/2014/main" id="{3217A35F-F90A-683A-EDE7-2DB1150A8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342" y="2574890"/>
            <a:ext cx="3032326" cy="3142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FC6998-2A99-F3A1-5639-DD0EB6588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490" y="2574891"/>
            <a:ext cx="4713434" cy="3142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0BB04C-844F-1471-1A72-D973333ED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76" y="2574890"/>
            <a:ext cx="3590445" cy="314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68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09D29-3290-EBB1-551C-5345ABB9A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AC4FFB-C945-459D-628E-15F83E760D5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951" y="711289"/>
            <a:ext cx="8940966" cy="846206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Cyber Attack </a:t>
            </a:r>
            <a:r>
              <a:rPr lang="en-US" sz="4800" b="1" dirty="0"/>
              <a:t>by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Industry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6E170-3A02-A4F2-819F-D04C03E15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33" y="1557495"/>
            <a:ext cx="7635926" cy="4662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747597-4737-7073-9EA9-E2095C2449C9}"/>
              </a:ext>
            </a:extLst>
          </p:cNvPr>
          <p:cNvSpPr txBox="1"/>
          <p:nvPr/>
        </p:nvSpPr>
        <p:spPr>
          <a:xfrm>
            <a:off x="1016950" y="6390751"/>
            <a:ext cx="1117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Source: https://blog.checkpoint.com/research/global-cyber-threats-july-snapshot-of-an-accelerating-crisis/</a:t>
            </a:r>
          </a:p>
        </p:txBody>
      </p:sp>
    </p:spTree>
    <p:extLst>
      <p:ext uri="{BB962C8B-B14F-4D97-AF65-F5344CB8AC3E}">
        <p14:creationId xmlns:p14="http://schemas.microsoft.com/office/powerpoint/2010/main" val="2338070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40535-A4DD-5C1D-0C67-518ABA112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C7159A-9EA4-4C0E-A9AE-D91C5B0B14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951" y="711289"/>
            <a:ext cx="8142816" cy="543542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Cyber Threats in UCC </a:t>
            </a: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endParaRPr lang="en-IE" dirty="0"/>
          </a:p>
          <a:p>
            <a:endParaRPr lang="en-IE" dirty="0"/>
          </a:p>
          <a:p>
            <a:r>
              <a:rPr lang="en-IE" dirty="0"/>
              <a:t>Email Threats 4/1/26 – 11/1/26:</a:t>
            </a:r>
          </a:p>
          <a:p>
            <a:pPr lvl="1"/>
            <a:r>
              <a:rPr lang="en-IE" dirty="0"/>
              <a:t>84 emails containing malware detected</a:t>
            </a:r>
          </a:p>
          <a:p>
            <a:pPr lvl="1"/>
            <a:r>
              <a:rPr lang="en-IE" dirty="0"/>
              <a:t>87,819 spam emails received</a:t>
            </a:r>
          </a:p>
          <a:p>
            <a:pPr lvl="1"/>
            <a:r>
              <a:rPr lang="en-IE" dirty="0"/>
              <a:t>25,069 phishing email sent to UCC email addresses</a:t>
            </a:r>
          </a:p>
          <a:p>
            <a:pPr lvl="1"/>
            <a:endParaRPr lang="en-IE" dirty="0"/>
          </a:p>
          <a:p>
            <a:r>
              <a:rPr lang="en-IE" dirty="0"/>
              <a:t>Blocked attack techniques:</a:t>
            </a:r>
          </a:p>
          <a:p>
            <a:pPr lvl="1"/>
            <a:r>
              <a:rPr lang="en-IE" dirty="0"/>
              <a:t>89,500 detections blocked in the last 4 weeks (15/12/25 -14/01/26)</a:t>
            </a:r>
          </a:p>
        </p:txBody>
      </p:sp>
      <p:pic>
        <p:nvPicPr>
          <p:cNvPr id="4" name="Picture 3" descr="A yellow outline of a clipboard&#10;&#10;AI-generated content may be incorrect.">
            <a:extLst>
              <a:ext uri="{FF2B5EF4-FFF2-40B4-BE49-F238E27FC236}">
                <a16:creationId xmlns:a16="http://schemas.microsoft.com/office/drawing/2014/main" id="{39228998-6A66-38BF-2DDF-E152C32C3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855" y="2170087"/>
            <a:ext cx="3609145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3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46D9D-0C9F-CB54-1E60-F4190BE8E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1" title="Why Your Digital Information is Important">
            <a:hlinkClick r:id="" action="ppaction://media"/>
            <a:extLst>
              <a:ext uri="{FF2B5EF4-FFF2-40B4-BE49-F238E27FC236}">
                <a16:creationId xmlns:a16="http://schemas.microsoft.com/office/drawing/2014/main" id="{80F9A961-BA41-B52C-BE86-8485A6A30F8E}"/>
              </a:ext>
            </a:extLst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8908" y="0"/>
            <a:ext cx="12230908" cy="691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8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824D95-2B1A-C1A3-6A56-FCC38C4012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sz="4800" b="1" dirty="0">
                <a:solidFill>
                  <a:prstClr val="white"/>
                </a:solidFill>
                <a:latin typeface="Aptos" panose="02110004020202020204"/>
              </a:rPr>
              <a:t>Strong Passwords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r>
              <a:rPr lang="en-US" dirty="0"/>
              <a:t>Have you used your UCC password for any other accounts?</a:t>
            </a:r>
          </a:p>
          <a:p>
            <a:endParaRPr lang="en-US" dirty="0"/>
          </a:p>
          <a:p>
            <a:r>
              <a:rPr lang="en-US" dirty="0"/>
              <a:t>Is it less than 16 characters long?</a:t>
            </a:r>
          </a:p>
          <a:p>
            <a:endParaRPr lang="en-US" dirty="0"/>
          </a:p>
          <a:p>
            <a:r>
              <a:rPr lang="en-US" dirty="0"/>
              <a:t>Have you ever shared your password with anyone?</a:t>
            </a:r>
          </a:p>
          <a:p>
            <a:endParaRPr lang="en-US" dirty="0"/>
          </a:p>
          <a:p>
            <a:r>
              <a:rPr lang="en-US" dirty="0"/>
              <a:t>Have you ever sent your password by email or Teams message?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0285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684439-9B04-C100-415A-634297EC56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950" y="711289"/>
            <a:ext cx="6157573" cy="946689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Password Manager</a:t>
            </a:r>
            <a:endParaRPr lang="en-I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326D8-8905-EC1B-EF09-DF1985A75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466" y="2132532"/>
            <a:ext cx="6476205" cy="3775743"/>
          </a:xfrm>
          <a:prstGeom prst="rect">
            <a:avLst/>
          </a:prstGeom>
          <a:ln w="38100">
            <a:solidFill>
              <a:srgbClr val="FFB5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097E61-5AD7-600C-EFA9-E609345F7F7C}"/>
              </a:ext>
            </a:extLst>
          </p:cNvPr>
          <p:cNvSpPr txBox="1"/>
          <p:nvPr/>
        </p:nvSpPr>
        <p:spPr>
          <a:xfrm>
            <a:off x="1016950" y="1829664"/>
            <a:ext cx="41298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Unique passwords are important!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Google Account Password Manager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Edge Password Manager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Mac Passwords App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9172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B87ED1-312E-98B2-D511-1DE20AE6F6F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47095" y="711289"/>
            <a:ext cx="10289241" cy="5435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Top Password Stats</a:t>
            </a:r>
          </a:p>
          <a:p>
            <a:pPr marL="0" indent="0">
              <a:buNone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  <a:p>
            <a:r>
              <a:rPr lang="en-US" dirty="0"/>
              <a:t>What do you think is the world’s most common password in 2025? </a:t>
            </a:r>
            <a:endParaRPr lang="en-IE" b="1" dirty="0"/>
          </a:p>
          <a:p>
            <a:r>
              <a:rPr lang="en-US" dirty="0"/>
              <a:t>Answer: </a:t>
            </a:r>
            <a:r>
              <a:rPr lang="en-US" b="1" dirty="0"/>
              <a:t>123456 (used over 21 million times)</a:t>
            </a:r>
          </a:p>
          <a:p>
            <a:endParaRPr lang="en-IE" b="1" dirty="0"/>
          </a:p>
          <a:p>
            <a:r>
              <a:rPr lang="en-IE" dirty="0"/>
              <a:t>Is this a strong password?</a:t>
            </a:r>
          </a:p>
          <a:p>
            <a:r>
              <a:rPr lang="en-IE" dirty="0"/>
              <a:t>Answer: </a:t>
            </a:r>
            <a:r>
              <a:rPr lang="en-IE" b="1" dirty="0"/>
              <a:t>Definitely not!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9F31C-AE68-CE1F-1D33-70A97FC1DB00}"/>
              </a:ext>
            </a:extLst>
          </p:cNvPr>
          <p:cNvSpPr txBox="1"/>
          <p:nvPr/>
        </p:nvSpPr>
        <p:spPr>
          <a:xfrm>
            <a:off x="1047095" y="6407053"/>
            <a:ext cx="758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Source: https://nordpass.com/most-common-passwords-list/</a:t>
            </a:r>
          </a:p>
        </p:txBody>
      </p:sp>
      <p:pic>
        <p:nvPicPr>
          <p:cNvPr id="5" name="Picture 4" descr="A yellow light bulb with a black background&#10;&#10;AI-generated content may be incorrect.">
            <a:extLst>
              <a:ext uri="{FF2B5EF4-FFF2-40B4-BE49-F238E27FC236}">
                <a16:creationId xmlns:a16="http://schemas.microsoft.com/office/drawing/2014/main" id="{1621D795-28D4-837B-E835-1A40647BA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173" y="2667737"/>
            <a:ext cx="3603048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9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CC Branded PPT Template 2025" id="{59CFD97C-74A7-4688-8BB4-DBC47F14301F}" vid="{782350F9-268A-456A-AC44-3566650762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0a54ad-3cbd-41c4-951e-13464c7c4808" xsi:nil="true"/>
    <lcf76f155ced4ddcb4097134ff3c332f xmlns="b1343a45-ba59-4445-95e7-69422790684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42CDDC458C104FA8E65D4DC9C6D031" ma:contentTypeVersion="11" ma:contentTypeDescription="Create a new document." ma:contentTypeScope="" ma:versionID="79fa778dbcf99ba1f36b7035fc99e3e3">
  <xsd:schema xmlns:xsd="http://www.w3.org/2001/XMLSchema" xmlns:xs="http://www.w3.org/2001/XMLSchema" xmlns:p="http://schemas.microsoft.com/office/2006/metadata/properties" xmlns:ns2="b1343a45-ba59-4445-95e7-694227906849" xmlns:ns3="ad0a54ad-3cbd-41c4-951e-13464c7c4808" targetNamespace="http://schemas.microsoft.com/office/2006/metadata/properties" ma:root="true" ma:fieldsID="72bc5a92c34b9639d08dab2c682ab780" ns2:_="" ns3:_="">
    <xsd:import namespace="b1343a45-ba59-4445-95e7-694227906849"/>
    <xsd:import namespace="ad0a54ad-3cbd-41c4-951e-13464c7c4808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343a45-ba59-4445-95e7-694227906849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c859a5f0-c05d-42c8-96da-fe1ec9be4e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0a54ad-3cbd-41c4-951e-13464c7c480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681f39e-fc33-4c10-834d-50e8c2152f93}" ma:internalName="TaxCatchAll" ma:showField="CatchAllData" ma:web="ad0a54ad-3cbd-41c4-951e-13464c7c48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B51E75-3382-4EB9-AF37-3D61716FB7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C81F8B-100C-4A6B-9B92-EB1B72B18E3D}">
  <ds:schemaRefs>
    <ds:schemaRef ds:uri="b1343a45-ba59-4445-95e7-694227906849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ad0a54ad-3cbd-41c4-951e-13464c7c480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7124735-DAC9-4208-B4EF-1E47C7530F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343a45-ba59-4445-95e7-694227906849"/>
    <ds:schemaRef ds:uri="ad0a54ad-3cbd-41c4-951e-13464c7c48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UCC PPT Template 2025-UpdatedSep</Template>
  <TotalTime>0</TotalTime>
  <Words>851</Words>
  <Application>Microsoft Office PowerPoint</Application>
  <PresentationFormat>Widescreen</PresentationFormat>
  <Paragraphs>155</Paragraphs>
  <Slides>27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Aptos</vt:lpstr>
      <vt:lpstr>Arial</vt:lpstr>
      <vt:lpstr>Lucida Bright</vt:lpstr>
      <vt:lpstr>Office Theme</vt:lpstr>
      <vt:lpstr>Cyber Security Awareness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listening!</vt:lpstr>
    </vt:vector>
  </TitlesOfParts>
  <Company>University College Cork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Patrick O'Toole</dc:creator>
  <cp:lastModifiedBy>Mary O Grady</cp:lastModifiedBy>
  <cp:revision>2</cp:revision>
  <dcterms:created xsi:type="dcterms:W3CDTF">2026-01-07T12:29:20Z</dcterms:created>
  <dcterms:modified xsi:type="dcterms:W3CDTF">2026-02-03T13:14:10Z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0x010100B942CDDC458C104FA8E65D4DC9C6D031</vt:lpwstr>
  </property>
</Properties>
</file>