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4"/>
  </p:sldMasterIdLst>
  <p:notesMasterIdLst>
    <p:notesMasterId r:id="rId19"/>
  </p:notesMasterIdLst>
  <p:sldIdLst>
    <p:sldId id="2561" r:id="rId5"/>
    <p:sldId id="2562" r:id="rId6"/>
    <p:sldId id="2563" r:id="rId7"/>
    <p:sldId id="2564" r:id="rId8"/>
    <p:sldId id="2565" r:id="rId9"/>
    <p:sldId id="2566" r:id="rId10"/>
    <p:sldId id="2567" r:id="rId11"/>
    <p:sldId id="2568" r:id="rId12"/>
    <p:sldId id="2569" r:id="rId13"/>
    <p:sldId id="2570" r:id="rId14"/>
    <p:sldId id="2574" r:id="rId15"/>
    <p:sldId id="2571" r:id="rId16"/>
    <p:sldId id="2572" r:id="rId17"/>
    <p:sldId id="25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I and Large Language Models: Opportunities and Risks" id="{7C03B787-624F-4590-B91F-4BB1B1040A4F}">
          <p14:sldIdLst>
            <p14:sldId id="2561"/>
          </p14:sldIdLst>
        </p14:section>
        <p14:section name="Introduction to AI and LLMs" id="{4AE1A39F-BEC5-4AE9-B00D-4EE65FB03386}">
          <p14:sldIdLst>
            <p14:sldId id="2562"/>
            <p14:sldId id="2563"/>
            <p14:sldId id="2564"/>
          </p14:sldIdLst>
        </p14:section>
        <p14:section name="Practical Applications for Retired Staff" id="{558B5ABA-F5C8-4D49-976A-24519AD40C21}">
          <p14:sldIdLst>
            <p14:sldId id="2565"/>
            <p14:sldId id="2566"/>
          </p14:sldIdLst>
        </p14:section>
        <p14:section name="Risks and Limitations of AI" id="{C84FEAE2-E826-4ECD-8BAA-B2110FE98761}">
          <p14:sldIdLst>
            <p14:sldId id="2567"/>
            <p14:sldId id="2568"/>
          </p14:sldIdLst>
        </p14:section>
        <p14:section name="AI and Misinformation" id="{144FFE93-3B21-4FFD-AD6A-D6722DDDFFE4}">
          <p14:sldIdLst>
            <p14:sldId id="2569"/>
            <p14:sldId id="2570"/>
            <p14:sldId id="2574"/>
          </p14:sldIdLst>
        </p14:section>
        <p14:section name="Staying Safe and Future Outlook" id="{762B8632-8426-47F1-803D-25458AE826DE}">
          <p14:sldIdLst>
            <p14:sldId id="2571"/>
            <p14:sldId id="2572"/>
            <p14:sldId id="25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FA2C50-E788-423D-B70E-FDE01399215A}" v="46" dt="2026-01-12T10:12:09.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878" autoAdjust="0"/>
  </p:normalViewPr>
  <p:slideViewPr>
    <p:cSldViewPr>
      <p:cViewPr varScale="1">
        <p:scale>
          <a:sx n="36" d="100"/>
          <a:sy n="36" d="100"/>
        </p:scale>
        <p:origin x="1844" y="256"/>
      </p:cViewPr>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5BFF7-D646-46BA-979A-267C32DB8208}" type="datetimeFigureOut">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982F2-F9FA-434C-99E0-E41563331051}" type="slidenum">
              <a:t>‹#›</a:t>
            </a:fld>
            <a:endParaRPr lang="en-US"/>
          </a:p>
        </p:txBody>
      </p:sp>
    </p:spTree>
    <p:extLst>
      <p:ext uri="{BB962C8B-B14F-4D97-AF65-F5344CB8AC3E}">
        <p14:creationId xmlns:p14="http://schemas.microsoft.com/office/powerpoint/2010/main" val="166548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AI-generated content may be incorrect.
---
</a:t>
            </a:r>
          </a:p>
        </p:txBody>
      </p:sp>
      <p:sp>
        <p:nvSpPr>
          <p:cNvPr id="4" name="Slide Number Placeholder 3"/>
          <p:cNvSpPr>
            <a:spLocks noGrp="1"/>
          </p:cNvSpPr>
          <p:nvPr>
            <p:ph type="sldNum" sz="quarter" idx="5"/>
          </p:nvPr>
        </p:nvSpPr>
        <p:spPr/>
        <p:txBody>
          <a:bodyPr/>
          <a:lstStyle/>
          <a:p>
            <a:fld id="{AA896F8E-F385-4AF7-9091-3997D358415B}" type="slidenum">
              <a:t>1</a:t>
            </a:fld>
            <a:endParaRPr lang="en-US"/>
          </a:p>
        </p:txBody>
      </p:sp>
    </p:spTree>
    <p:extLst>
      <p:ext uri="{BB962C8B-B14F-4D97-AF65-F5344CB8AC3E}">
        <p14:creationId xmlns:p14="http://schemas.microsoft.com/office/powerpoint/2010/main" val="1773200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AI has made it easier to create highly convincing fake images and videos, commonly known as deepfakes. These can depict individuals saying or doing things they never did, posing serious risks for misinformation, fraud, and reputational harm. Deepfakes have been used in political propaganda, scams, and even identity theft. </a:t>
            </a:r>
          </a:p>
          <a:p>
            <a:r>
              <a:rPr lang="en-US" dirty="0"/>
              <a:t>For you, this means encountering content online that appears authentic but is entirely fabricated. Recognizing this threat is essential for maintaining digital literacy. Warning signs include unnatural facial movements, inconsistent lighting, or distorted backgrounds. However, as technology improves, these indicators become harder to spot. Therefore, verifying content through trusted sources and using reverse image search tools is critical. Awareness of deepfakes empowers individuals to navigate the digital landscape safely and avoid falling victim to deception.</a:t>
            </a:r>
          </a:p>
        </p:txBody>
      </p:sp>
      <p:sp>
        <p:nvSpPr>
          <p:cNvPr id="4" name="Slide Number Placeholder 3"/>
          <p:cNvSpPr>
            <a:spLocks noGrp="1"/>
          </p:cNvSpPr>
          <p:nvPr>
            <p:ph type="sldNum" sz="quarter" idx="5"/>
          </p:nvPr>
        </p:nvSpPr>
        <p:spPr/>
        <p:txBody>
          <a:bodyPr/>
          <a:lstStyle/>
          <a:p>
            <a:fld id="{AA896F8E-F385-4AF7-9091-3997D358415B}" type="slidenum">
              <a:t>10</a:t>
            </a:fld>
            <a:endParaRPr lang="en-US"/>
          </a:p>
        </p:txBody>
      </p:sp>
    </p:spTree>
    <p:extLst>
      <p:ext uri="{BB962C8B-B14F-4D97-AF65-F5344CB8AC3E}">
        <p14:creationId xmlns:p14="http://schemas.microsoft.com/office/powerpoint/2010/main" val="2772691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Detection and Safety Tips</a:t>
            </a:r>
          </a:p>
        </p:txBody>
      </p:sp>
      <p:sp>
        <p:nvSpPr>
          <p:cNvPr id="4" name="Slide Number Placeholder 3"/>
          <p:cNvSpPr>
            <a:spLocks noGrp="1"/>
          </p:cNvSpPr>
          <p:nvPr>
            <p:ph type="sldNum" sz="quarter" idx="5"/>
          </p:nvPr>
        </p:nvSpPr>
        <p:spPr/>
        <p:txBody>
          <a:bodyPr/>
          <a:lstStyle/>
          <a:p>
            <a:fld id="{AA896F8E-F385-4AF7-9091-3997D358415B}" type="slidenum">
              <a:t>12</a:t>
            </a:fld>
            <a:endParaRPr lang="en-US"/>
          </a:p>
        </p:txBody>
      </p:sp>
    </p:spTree>
    <p:extLst>
      <p:ext uri="{BB962C8B-B14F-4D97-AF65-F5344CB8AC3E}">
        <p14:creationId xmlns:p14="http://schemas.microsoft.com/office/powerpoint/2010/main" val="2373990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stay safe when using AI tools, adopt a cautious and informed approach. Always cross-check facts with reliable sources such as academic publications or reputable news outlets. Avoid sharing personal or sensitive information with AI systems, as privacy cannot be guaranteed. When encountering suspicious images or videos, use reverse image search or metadata analysis to verify authenticity. Trusted fact-checking websites can also help identify misinformation. Additionally, maintain a healthy skepticism toward content that seems too good to be true. By following these practices, retired staff can enjoy the benefits of AI while minimizing risks. Looking ahead, AI will continue to evolve, offering new opportunities in education, healthcare, and creative fields. However, ethical challenges such as bias, misinformation, and privacy will persist. Staying informed and vigilant ensures that users remain empowered in an increasingly AI-driven world.</a:t>
            </a:r>
          </a:p>
        </p:txBody>
      </p:sp>
      <p:sp>
        <p:nvSpPr>
          <p:cNvPr id="4" name="Slide Number Placeholder 3"/>
          <p:cNvSpPr>
            <a:spLocks noGrp="1"/>
          </p:cNvSpPr>
          <p:nvPr>
            <p:ph type="sldNum" sz="quarter" idx="5"/>
          </p:nvPr>
        </p:nvSpPr>
        <p:spPr/>
        <p:txBody>
          <a:bodyPr/>
          <a:lstStyle/>
          <a:p>
            <a:fld id="{AA896F8E-F385-4AF7-9091-3997D358415B}" type="slidenum">
              <a:t>13</a:t>
            </a:fld>
            <a:endParaRPr lang="en-US"/>
          </a:p>
        </p:txBody>
      </p:sp>
    </p:spTree>
    <p:extLst>
      <p:ext uri="{BB962C8B-B14F-4D97-AF65-F5344CB8AC3E}">
        <p14:creationId xmlns:p14="http://schemas.microsoft.com/office/powerpoint/2010/main" val="21424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Artificial Intelligence, How Large Language Models Work</a:t>
            </a:r>
          </a:p>
        </p:txBody>
      </p:sp>
      <p:sp>
        <p:nvSpPr>
          <p:cNvPr id="4" name="Slide Number Placeholder 3"/>
          <p:cNvSpPr>
            <a:spLocks noGrp="1"/>
          </p:cNvSpPr>
          <p:nvPr>
            <p:ph type="sldNum" sz="quarter" idx="5"/>
          </p:nvPr>
        </p:nvSpPr>
        <p:spPr/>
        <p:txBody>
          <a:bodyPr/>
          <a:lstStyle/>
          <a:p>
            <a:fld id="{AA896F8E-F385-4AF7-9091-3997D358415B}" type="slidenum">
              <a:t>2</a:t>
            </a:fld>
            <a:endParaRPr lang="en-US"/>
          </a:p>
        </p:txBody>
      </p:sp>
    </p:spTree>
    <p:extLst>
      <p:ext uri="{BB962C8B-B14F-4D97-AF65-F5344CB8AC3E}">
        <p14:creationId xmlns:p14="http://schemas.microsoft.com/office/powerpoint/2010/main" val="169664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Artificial Intelligence (AI) refers to computer systems designed to perform tasks that typically require human intelligence, such as reasoning, learning, and problem-solving. AI encompasses various subfields, including machine learning, natural language processing, and computer vision. Large Language Models (LLMs) are a specific type of AI trained on vast amounts of text data to understand and generate human-like language. They do not think or reason like humans; instead, they predict words and phrases based on patterns learned from data. Examples include ChatGPT, Microsoft Copilot, and Google Gemini. These models excel at tasks such as summarizing documents, answering questions, and generating creative content. However, it is important to note that their outputs are probabilistic and can sometimes be inaccurate. Understanding this distinction helps users appreciate both the power and limitations of AI tools. </a:t>
            </a:r>
          </a:p>
        </p:txBody>
      </p:sp>
      <p:sp>
        <p:nvSpPr>
          <p:cNvPr id="4" name="Slide Number Placeholder 3"/>
          <p:cNvSpPr>
            <a:spLocks noGrp="1"/>
          </p:cNvSpPr>
          <p:nvPr>
            <p:ph type="sldNum" sz="quarter" idx="5"/>
          </p:nvPr>
        </p:nvSpPr>
        <p:spPr/>
        <p:txBody>
          <a:bodyPr/>
          <a:lstStyle/>
          <a:p>
            <a:fld id="{AA896F8E-F385-4AF7-9091-3997D358415B}" type="slidenum">
              <a:t>3</a:t>
            </a:fld>
            <a:endParaRPr lang="en-US"/>
          </a:p>
        </p:txBody>
      </p:sp>
    </p:spTree>
    <p:extLst>
      <p:ext uri="{BB962C8B-B14F-4D97-AF65-F5344CB8AC3E}">
        <p14:creationId xmlns:p14="http://schemas.microsoft.com/office/powerpoint/2010/main" val="626464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Large Language Models operate by predicting the next word in a sequence based on statistical patterns derived from massive datasets. They use deep learning architectures, particularly transformer models, which allow them to process context and generate coherent text. These models are trained on billions of words from books, articles, and websites(not necessarily with the owners consent!), enabling them to mimic human language fluency. However, they do not possess true understanding or reasoning capabilities; their responses are generated from learned correlations rather than factual verification. This means they can produce convincing but incorrect information, known as hallucinations. For example, an LLM might fabricate a citation or invent details about historical events. While they are powerful tools for drafting content, summarizing research, and answering questions, users must verify outputs against trusted sources.  A LLM will never answer I do not know. </a:t>
            </a:r>
          </a:p>
        </p:txBody>
      </p:sp>
      <p:sp>
        <p:nvSpPr>
          <p:cNvPr id="4" name="Slide Number Placeholder 3"/>
          <p:cNvSpPr>
            <a:spLocks noGrp="1"/>
          </p:cNvSpPr>
          <p:nvPr>
            <p:ph type="sldNum" sz="quarter" idx="5"/>
          </p:nvPr>
        </p:nvSpPr>
        <p:spPr/>
        <p:txBody>
          <a:bodyPr/>
          <a:lstStyle/>
          <a:p>
            <a:fld id="{AA896F8E-F385-4AF7-9091-3997D358415B}" type="slidenum">
              <a:t>4</a:t>
            </a:fld>
            <a:endParaRPr lang="en-US"/>
          </a:p>
        </p:txBody>
      </p:sp>
    </p:spTree>
    <p:extLst>
      <p:ext uri="{BB962C8B-B14F-4D97-AF65-F5344CB8AC3E}">
        <p14:creationId xmlns:p14="http://schemas.microsoft.com/office/powerpoint/2010/main" val="3776386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Everyday Uses of AI</a:t>
            </a:r>
          </a:p>
        </p:txBody>
      </p:sp>
      <p:sp>
        <p:nvSpPr>
          <p:cNvPr id="4" name="Slide Number Placeholder 3"/>
          <p:cNvSpPr>
            <a:spLocks noGrp="1"/>
          </p:cNvSpPr>
          <p:nvPr>
            <p:ph type="sldNum" sz="quarter" idx="5"/>
          </p:nvPr>
        </p:nvSpPr>
        <p:spPr/>
        <p:txBody>
          <a:bodyPr/>
          <a:lstStyle/>
          <a:p>
            <a:fld id="{AA896F8E-F385-4AF7-9091-3997D358415B}" type="slidenum">
              <a:t>5</a:t>
            </a:fld>
            <a:endParaRPr lang="en-US"/>
          </a:p>
        </p:txBody>
      </p:sp>
    </p:spTree>
    <p:extLst>
      <p:ext uri="{BB962C8B-B14F-4D97-AF65-F5344CB8AC3E}">
        <p14:creationId xmlns:p14="http://schemas.microsoft.com/office/powerpoint/2010/main" val="1110379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AI offers numerous practical benefits. For learning and research, LLMs can summarize lengthy academic papers, explain complex theories in simple terms, and provide quick overviews of unfamiliar topics. Writing assistance is another major advantage: AI can help draft emails, prepare presentations, or even assist in writing memoirs and creative works. Travel planning becomes easier with AI-generated itineraries, destination suggestions, and packing checklists.(note – these come from travel blogs and sites that often reply on ad revenue to exist, if AI takes their traffic they are likely to stop updating, in time it is likely the data offered by AI will be out dated or solely from government tourist boards)</a:t>
            </a:r>
          </a:p>
          <a:p>
            <a:r>
              <a:rPr lang="en-US" dirty="0"/>
              <a:t>Health and wellness inquiries can be addressed through general information, though professional advice should always be sought for medical decisions. Creative projects such as poetry, short stories, or photo captions can be enhanced using AI tools, fostering engagement and enjoyment. These applications demonstrate how AI can enrich daily life, offering convenience and intellectual stimulation. However, users should approach these tools as aids rather than authoritative sources, ensuring that outputs are verified and aligned with personal needs.</a:t>
            </a:r>
          </a:p>
        </p:txBody>
      </p:sp>
      <p:sp>
        <p:nvSpPr>
          <p:cNvPr id="4" name="Slide Number Placeholder 3"/>
          <p:cNvSpPr>
            <a:spLocks noGrp="1"/>
          </p:cNvSpPr>
          <p:nvPr>
            <p:ph type="sldNum" sz="quarter" idx="5"/>
          </p:nvPr>
        </p:nvSpPr>
        <p:spPr/>
        <p:txBody>
          <a:bodyPr/>
          <a:lstStyle/>
          <a:p>
            <a:fld id="{AA896F8E-F385-4AF7-9091-3997D358415B}" type="slidenum">
              <a:t>6</a:t>
            </a:fld>
            <a:endParaRPr lang="en-US"/>
          </a:p>
        </p:txBody>
      </p:sp>
    </p:spTree>
    <p:extLst>
      <p:ext uri="{BB962C8B-B14F-4D97-AF65-F5344CB8AC3E}">
        <p14:creationId xmlns:p14="http://schemas.microsoft.com/office/powerpoint/2010/main" val="1580096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Hallucinations and Bias</a:t>
            </a:r>
          </a:p>
        </p:txBody>
      </p:sp>
      <p:sp>
        <p:nvSpPr>
          <p:cNvPr id="4" name="Slide Number Placeholder 3"/>
          <p:cNvSpPr>
            <a:spLocks noGrp="1"/>
          </p:cNvSpPr>
          <p:nvPr>
            <p:ph type="sldNum" sz="quarter" idx="5"/>
          </p:nvPr>
        </p:nvSpPr>
        <p:spPr/>
        <p:txBody>
          <a:bodyPr/>
          <a:lstStyle/>
          <a:p>
            <a:fld id="{AA896F8E-F385-4AF7-9091-3997D358415B}" type="slidenum">
              <a:t>7</a:t>
            </a:fld>
            <a:endParaRPr lang="en-US"/>
          </a:p>
        </p:txBody>
      </p:sp>
    </p:spTree>
    <p:extLst>
      <p:ext uri="{BB962C8B-B14F-4D97-AF65-F5344CB8AC3E}">
        <p14:creationId xmlns:p14="http://schemas.microsoft.com/office/powerpoint/2010/main" val="2946554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of the most significant risks of using LLMs is hallucination, where the model generates incorrect or fabricated information with high confidence. For example, it might invent a historical event or provide a false citation. This occurs because LLMs predict text based on patterns rather than verifying facts. Remember, it will never say I do not know!</a:t>
            </a:r>
            <a:br>
              <a:rPr lang="en-US" dirty="0"/>
            </a:br>
            <a:r>
              <a:rPr lang="en-US" dirty="0"/>
              <a:t>Bias is another concern, as models reflect the biases present in their training data, which can lead to skewed or inappropriate outputs. Until the world is free from bias AI will be biased.</a:t>
            </a:r>
          </a:p>
          <a:p>
            <a:r>
              <a:rPr lang="en-US" dirty="0"/>
              <a:t>Privacy risks arise when users share sensitive information with AI systems, as data may be stored or used for further training. Over-reliance on AI can also diminish critical thinking skills, as users may accept outputs without question. Understanding these limitations is crucial for safe and effective use. We should treat AI as a helpful tool, not an infallible authority, and always cross-check information with reliable sources.</a:t>
            </a:r>
          </a:p>
        </p:txBody>
      </p:sp>
      <p:sp>
        <p:nvSpPr>
          <p:cNvPr id="4" name="Slide Number Placeholder 3"/>
          <p:cNvSpPr>
            <a:spLocks noGrp="1"/>
          </p:cNvSpPr>
          <p:nvPr>
            <p:ph type="sldNum" sz="quarter" idx="5"/>
          </p:nvPr>
        </p:nvSpPr>
        <p:spPr/>
        <p:txBody>
          <a:bodyPr/>
          <a:lstStyle/>
          <a:p>
            <a:fld id="{AA896F8E-F385-4AF7-9091-3997D358415B}" type="slidenum">
              <a:t>8</a:t>
            </a:fld>
            <a:endParaRPr lang="en-US"/>
          </a:p>
        </p:txBody>
      </p:sp>
    </p:spTree>
    <p:extLst>
      <p:ext uri="{BB962C8B-B14F-4D97-AF65-F5344CB8AC3E}">
        <p14:creationId xmlns:p14="http://schemas.microsoft.com/office/powerpoint/2010/main" val="2112593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Fake Images and Videos</a:t>
            </a:r>
          </a:p>
        </p:txBody>
      </p:sp>
      <p:sp>
        <p:nvSpPr>
          <p:cNvPr id="4" name="Slide Number Placeholder 3"/>
          <p:cNvSpPr>
            <a:spLocks noGrp="1"/>
          </p:cNvSpPr>
          <p:nvPr>
            <p:ph type="sldNum" sz="quarter" idx="5"/>
          </p:nvPr>
        </p:nvSpPr>
        <p:spPr/>
        <p:txBody>
          <a:bodyPr/>
          <a:lstStyle/>
          <a:p>
            <a:fld id="{AA896F8E-F385-4AF7-9091-3997D358415B}" type="slidenum">
              <a:t>9</a:t>
            </a:fld>
            <a:endParaRPr lang="en-US"/>
          </a:p>
        </p:txBody>
      </p:sp>
    </p:spTree>
    <p:extLst>
      <p:ext uri="{BB962C8B-B14F-4D97-AF65-F5344CB8AC3E}">
        <p14:creationId xmlns:p14="http://schemas.microsoft.com/office/powerpoint/2010/main" val="2855474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4649491"/>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a:extLst>
              <a:ext uri="{FF2B5EF4-FFF2-40B4-BE49-F238E27FC236}">
                <a16:creationId xmlns:a16="http://schemas.microsoft.com/office/drawing/2014/main" id="{6899D572-C094-EDBB-DCD5-899B4768B0A6}"/>
              </a:ext>
            </a:extLst>
          </p:cNvPr>
          <p:cNvPicPr>
            <a:picLocks noChangeAspect="1"/>
          </p:cNvPicPr>
          <p:nvPr/>
        </p:nvPicPr>
        <p:blipFill>
          <a:blip r:embed="rId3"/>
          <a:srcRect l="3366" t="3664" r="605" b="422"/>
          <a:stretch/>
        </p:blipFill>
        <p:spPr>
          <a:xfrm>
            <a:off x="1" y="1411"/>
            <a:ext cx="12191999" cy="4456400"/>
          </a:xfrm>
          <a:prstGeom prst="rect">
            <a:avLst/>
          </a:prstGeom>
          <a:ln>
            <a:noFill/>
          </a:ln>
        </p:spPr>
      </p:pic>
    </p:spTree>
    <p:extLst>
      <p:ext uri="{BB962C8B-B14F-4D97-AF65-F5344CB8AC3E}">
        <p14:creationId xmlns:p14="http://schemas.microsoft.com/office/powerpoint/2010/main" val="32013900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D2EAD3-B3C8-1AAE-2E57-A22516283373}"/>
              </a:ext>
            </a:extLst>
          </p:cNvPr>
          <p:cNvSpPr>
            <a:spLocks noGrp="1"/>
          </p:cNvSpPr>
          <p:nvPr>
            <p:ph type="title"/>
          </p:nvPr>
        </p:nvSpPr>
        <p:spPr>
          <a:xfrm>
            <a:off x="4445998" y="424851"/>
            <a:ext cx="7388650"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7" name="Content Placeholder 6">
            <a:extLst>
              <a:ext uri="{FF2B5EF4-FFF2-40B4-BE49-F238E27FC236}">
                <a16:creationId xmlns:a16="http://schemas.microsoft.com/office/drawing/2014/main" id="{264C86FA-F521-C3E1-C25E-A52AE7F9F3E4}"/>
              </a:ext>
            </a:extLst>
          </p:cNvPr>
          <p:cNvSpPr>
            <a:spLocks noGrp="1"/>
          </p:cNvSpPr>
          <p:nvPr>
            <p:ph sz="quarter" idx="11"/>
          </p:nvPr>
        </p:nvSpPr>
        <p:spPr>
          <a:xfrm>
            <a:off x="4511675" y="1601788"/>
            <a:ext cx="7323138" cy="489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736624C3-4FA3-CC01-7863-58CDFF563C8C}"/>
              </a:ext>
            </a:extLst>
          </p:cNvPr>
          <p:cNvSpPr>
            <a:spLocks noGrp="1"/>
          </p:cNvSpPr>
          <p:nvPr>
            <p:ph type="body" sz="quarter" idx="12"/>
          </p:nvPr>
        </p:nvSpPr>
        <p:spPr>
          <a:xfrm>
            <a:off x="549275" y="1778000"/>
            <a:ext cx="3473450" cy="4622800"/>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781098418"/>
      </p:ext>
    </p:extLst>
  </p:cSld>
  <p:clrMapOvr>
    <a:masterClrMapping/>
  </p:clrMapOvr>
  <p:hf sldNum="0" hdr="0" ftr="0" dt="0"/>
  <p:extLst>
    <p:ext uri="{DCECCB84-F9BA-43D5-87BE-67443E8EF086}">
      <p15:sldGuideLst xmlns:p15="http://schemas.microsoft.com/office/powerpoint/2012/main">
        <p15:guide id="1" pos="46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a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5" y="433932"/>
            <a:ext cx="7426682"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CFF54BC0-5300-042B-CB3F-776203BDE92B}"/>
              </a:ext>
            </a:extLst>
          </p:cNvPr>
          <p:cNvSpPr>
            <a:spLocks noGrp="1"/>
          </p:cNvSpPr>
          <p:nvPr>
            <p:ph sz="quarter" idx="11"/>
          </p:nvPr>
        </p:nvSpPr>
        <p:spPr>
          <a:xfrm>
            <a:off x="369888" y="1601788"/>
            <a:ext cx="7426325" cy="482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3" name="Text Placeholder 2">
            <a:extLst>
              <a:ext uri="{FF2B5EF4-FFF2-40B4-BE49-F238E27FC236}">
                <a16:creationId xmlns:a16="http://schemas.microsoft.com/office/drawing/2014/main" id="{17F70563-EC56-4282-81FD-208A98571823}"/>
              </a:ext>
            </a:extLst>
          </p:cNvPr>
          <p:cNvSpPr>
            <a:spLocks noGrp="1"/>
          </p:cNvSpPr>
          <p:nvPr>
            <p:ph type="body" sz="quarter" idx="12"/>
          </p:nvPr>
        </p:nvSpPr>
        <p:spPr>
          <a:xfrm>
            <a:off x="8310563" y="1747838"/>
            <a:ext cx="3313112" cy="4581525"/>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433326222"/>
      </p:ext>
    </p:extLst>
  </p:cSld>
  <p:clrMapOvr>
    <a:masterClrMapping/>
  </p:clrMapOvr>
  <p:hf sldNum="0" hdr="0" ftr="0" dt="0"/>
  <p:extLst>
    <p:ext uri="{DCECCB84-F9BA-43D5-87BE-67443E8EF086}">
      <p15:sldGuideLst xmlns:p15="http://schemas.microsoft.com/office/powerpoint/2012/main">
        <p15:guide id="1" pos="46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6239436" y="433932"/>
            <a:ext cx="4007223"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5" name="Text Placeholder 2">
            <a:extLst>
              <a:ext uri="{FF2B5EF4-FFF2-40B4-BE49-F238E27FC236}">
                <a16:creationId xmlns:a16="http://schemas.microsoft.com/office/drawing/2014/main" id="{D8D42090-919D-F7C8-EFB8-2804D0CDB2DA}"/>
              </a:ext>
            </a:extLst>
          </p:cNvPr>
          <p:cNvSpPr>
            <a:spLocks noGrp="1"/>
          </p:cNvSpPr>
          <p:nvPr>
            <p:ph type="body" idx="1"/>
          </p:nvPr>
        </p:nvSpPr>
        <p:spPr>
          <a:xfrm>
            <a:off x="6239436" y="1602557"/>
            <a:ext cx="5595212" cy="4895081"/>
          </a:xfrm>
        </p:spPr>
        <p:txBody>
          <a:bodyPr lIns="0">
            <a:normAutofit/>
          </a:bodyPr>
          <a:lstStyle>
            <a:lvl1pPr marL="0" indent="0">
              <a:buNone/>
              <a:defRPr sz="3000" b="0" i="0">
                <a:solidFill>
                  <a:schemeClr val="tx1"/>
                </a:solidFill>
                <a:latin typeface="+mn-lt"/>
                <a:cs typeface="FiraGO" panose="020B05030500000200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Picture Placeholder 5">
            <a:extLst>
              <a:ext uri="{FF2B5EF4-FFF2-40B4-BE49-F238E27FC236}">
                <a16:creationId xmlns:a16="http://schemas.microsoft.com/office/drawing/2014/main" id="{5790F57F-526C-33D5-BE44-C90C7E91A46B}"/>
              </a:ext>
            </a:extLst>
          </p:cNvPr>
          <p:cNvSpPr>
            <a:spLocks noGrp="1"/>
          </p:cNvSpPr>
          <p:nvPr>
            <p:ph type="pic" sz="quarter" idx="10"/>
          </p:nvPr>
        </p:nvSpPr>
        <p:spPr>
          <a:xfrm>
            <a:off x="298450" y="298450"/>
            <a:ext cx="5486400" cy="6299200"/>
          </a:xfrm>
        </p:spPr>
        <p:txBody>
          <a:bodyPr/>
          <a:lstStyle/>
          <a:p>
            <a:r>
              <a:rPr lang="en-US"/>
              <a:t>Click icon to add picture</a:t>
            </a:r>
            <a:endParaRPr lang="en-IE"/>
          </a:p>
        </p:txBody>
      </p:sp>
    </p:spTree>
    <p:extLst>
      <p:ext uri="{BB962C8B-B14F-4D97-AF65-F5344CB8AC3E}">
        <p14:creationId xmlns:p14="http://schemas.microsoft.com/office/powerpoint/2010/main" val="1345274849"/>
      </p:ext>
    </p:extLst>
  </p:cSld>
  <p:clrMapOvr>
    <a:masterClrMapping/>
  </p:clrMapOvr>
  <p:hf sldNum="0" hdr="0" ftr="0" dt="0"/>
  <p:extLst>
    <p:ext uri="{DCECCB84-F9BA-43D5-87BE-67443E8EF086}">
      <p15:sldGuideLst xmlns:p15="http://schemas.microsoft.com/office/powerpoint/2012/main">
        <p15:guide id="1" pos="46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4" y="433932"/>
            <a:ext cx="9549415"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A920AAE3-A18A-AA79-78E7-579CF2C27E71}"/>
              </a:ext>
            </a:extLst>
          </p:cNvPr>
          <p:cNvSpPr>
            <a:spLocks noGrp="1"/>
          </p:cNvSpPr>
          <p:nvPr>
            <p:ph sz="quarter" idx="10"/>
          </p:nvPr>
        </p:nvSpPr>
        <p:spPr>
          <a:xfrm>
            <a:off x="369888" y="1470025"/>
            <a:ext cx="11474450" cy="512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860727942"/>
      </p:ext>
    </p:extLst>
  </p:cSld>
  <p:clrMapOvr>
    <a:masterClrMapping/>
  </p:clrMapOvr>
  <p:hf sldNum="0" hdr="0" ftr="0" dt="0"/>
  <p:extLst>
    <p:ext uri="{DCECCB84-F9BA-43D5-87BE-67443E8EF086}">
      <p15:sldGuideLst xmlns:p15="http://schemas.microsoft.com/office/powerpoint/2012/main">
        <p15:guide id="1" pos="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AFE663-5B50-3373-0A8E-8B738123713F}"/>
              </a:ext>
            </a:extLst>
          </p:cNvPr>
          <p:cNvSpPr>
            <a:spLocks noGrp="1"/>
          </p:cNvSpPr>
          <p:nvPr>
            <p:ph type="body" sz="quarter" idx="11"/>
          </p:nvPr>
        </p:nvSpPr>
        <p:spPr>
          <a:xfrm>
            <a:off x="358775" y="2956845"/>
            <a:ext cx="11442700" cy="2170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EE651AA5-75E8-D91A-60D1-0EA937C2E75A}"/>
              </a:ext>
            </a:extLst>
          </p:cNvPr>
          <p:cNvSpPr>
            <a:spLocks noGrp="1"/>
          </p:cNvSpPr>
          <p:nvPr>
            <p:ph type="title"/>
          </p:nvPr>
        </p:nvSpPr>
        <p:spPr>
          <a:xfrm>
            <a:off x="358775" y="449101"/>
            <a:ext cx="10515600" cy="1325563"/>
          </a:xfrm>
        </p:spPr>
        <p:txBody>
          <a:bodyPr>
            <a:normAutofit/>
          </a:bodyPr>
          <a:lstStyle>
            <a:lvl1pPr>
              <a:defRPr sz="2800" b="1">
                <a:solidFill>
                  <a:srgbClr val="003C69"/>
                </a:solidFill>
              </a:defRPr>
            </a:lvl1pPr>
          </a:lstStyle>
          <a:p>
            <a:r>
              <a:rPr lang="en-US"/>
              <a:t>Click to edit Master title style</a:t>
            </a:r>
            <a:endParaRPr lang="en-IE" dirty="0"/>
          </a:p>
        </p:txBody>
      </p:sp>
    </p:spTree>
    <p:extLst>
      <p:ext uri="{BB962C8B-B14F-4D97-AF65-F5344CB8AC3E}">
        <p14:creationId xmlns:p14="http://schemas.microsoft.com/office/powerpoint/2010/main" val="22214792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B0507C-1BD7-D38F-CD7A-EC3751AC04DB}"/>
              </a:ext>
            </a:extLst>
          </p:cNvPr>
          <p:cNvSpPr>
            <a:spLocks noGrp="1"/>
          </p:cNvSpPr>
          <p:nvPr>
            <p:ph sz="quarter" idx="10"/>
          </p:nvPr>
        </p:nvSpPr>
        <p:spPr>
          <a:xfrm>
            <a:off x="479840" y="427290"/>
            <a:ext cx="11232319" cy="6161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1183063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3" name="Picture 2" descr="A yellow sign with black text&#10;&#10;AI-generated content may be incorrect.">
            <a:extLst>
              <a:ext uri="{FF2B5EF4-FFF2-40B4-BE49-F238E27FC236}">
                <a16:creationId xmlns:a16="http://schemas.microsoft.com/office/drawing/2014/main" id="{50EE9133-AADC-FE32-FD1B-758984BD8515}"/>
              </a:ext>
            </a:extLst>
          </p:cNvPr>
          <p:cNvPicPr>
            <a:picLocks noChangeAspect="1"/>
          </p:cNvPicPr>
          <p:nvPr/>
        </p:nvPicPr>
        <p:blipFill>
          <a:blip r:embed="rId2"/>
          <a:stretch>
            <a:fillRect/>
          </a:stretch>
        </p:blipFill>
        <p:spPr>
          <a:xfrm>
            <a:off x="10337381" y="345232"/>
            <a:ext cx="1509211" cy="1029356"/>
          </a:xfrm>
          <a:prstGeom prst="rect">
            <a:avLst/>
          </a:prstGeom>
        </p:spPr>
      </p:pic>
      <p:sp>
        <p:nvSpPr>
          <p:cNvPr id="4" name="Content Placeholder 3">
            <a:extLst>
              <a:ext uri="{FF2B5EF4-FFF2-40B4-BE49-F238E27FC236}">
                <a16:creationId xmlns:a16="http://schemas.microsoft.com/office/drawing/2014/main" id="{20B0507C-1BD7-D38F-CD7A-EC3751AC04DB}"/>
              </a:ext>
            </a:extLst>
          </p:cNvPr>
          <p:cNvSpPr>
            <a:spLocks noGrp="1"/>
          </p:cNvSpPr>
          <p:nvPr>
            <p:ph sz="quarter" idx="10"/>
          </p:nvPr>
        </p:nvSpPr>
        <p:spPr>
          <a:xfrm>
            <a:off x="479840" y="427290"/>
            <a:ext cx="11232319" cy="6161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99765771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with 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119BB8-11E1-82E8-AB9A-19DB67E2DD56}"/>
              </a:ext>
            </a:extLst>
          </p:cNvPr>
          <p:cNvSpPr>
            <a:spLocks noGrp="1"/>
          </p:cNvSpPr>
          <p:nvPr>
            <p:ph sz="quarter" idx="11"/>
          </p:nvPr>
        </p:nvSpPr>
        <p:spPr>
          <a:xfrm>
            <a:off x="731838" y="1649413"/>
            <a:ext cx="11087100" cy="485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2" name="Title 1">
            <a:extLst>
              <a:ext uri="{FF2B5EF4-FFF2-40B4-BE49-F238E27FC236}">
                <a16:creationId xmlns:a16="http://schemas.microsoft.com/office/drawing/2014/main" id="{DDD823F7-2A45-61C4-AC9F-DF8E33210D57}"/>
              </a:ext>
            </a:extLst>
          </p:cNvPr>
          <p:cNvSpPr>
            <a:spLocks noGrp="1"/>
          </p:cNvSpPr>
          <p:nvPr>
            <p:ph type="title"/>
          </p:nvPr>
        </p:nvSpPr>
        <p:spPr>
          <a:xfrm>
            <a:off x="492967" y="221214"/>
            <a:ext cx="10515600" cy="1325563"/>
          </a:xfrm>
        </p:spPr>
        <p:txBody>
          <a:bodyPr>
            <a:normAutofit/>
          </a:bodyPr>
          <a:lstStyle>
            <a:lvl1pPr>
              <a:defRPr sz="2800" b="1"/>
            </a:lvl1pPr>
          </a:lstStyle>
          <a:p>
            <a:r>
              <a:rPr lang="en-US"/>
              <a:t>Click to edit Master title style</a:t>
            </a:r>
            <a:endParaRPr lang="en-IE" dirty="0"/>
          </a:p>
        </p:txBody>
      </p:sp>
    </p:spTree>
    <p:extLst>
      <p:ext uri="{BB962C8B-B14F-4D97-AF65-F5344CB8AC3E}">
        <p14:creationId xmlns:p14="http://schemas.microsoft.com/office/powerpoint/2010/main" val="1924743594"/>
      </p:ext>
    </p:extLst>
  </p:cSld>
  <p:clrMapOvr>
    <a:masterClrMapping/>
  </p:clrMapOvr>
  <p:hf sldNum="0" hdr="0" ftr="0" dt="0"/>
  <p:extLst>
    <p:ext uri="{DCECCB84-F9BA-43D5-87BE-67443E8EF086}">
      <p15:sldGuideLst xmlns:p15="http://schemas.microsoft.com/office/powerpoint/2012/main">
        <p15:guide id="1" pos="46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D6FC5C-C2BF-8971-5D80-4CF9D5AA670A}"/>
              </a:ext>
            </a:extLst>
          </p:cNvPr>
          <p:cNvSpPr>
            <a:spLocks noGrp="1"/>
          </p:cNvSpPr>
          <p:nvPr>
            <p:ph sz="quarter" idx="11"/>
          </p:nvPr>
        </p:nvSpPr>
        <p:spPr>
          <a:xfrm>
            <a:off x="358775" y="1996824"/>
            <a:ext cx="11474450" cy="45033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2" name="Title 1">
            <a:extLst>
              <a:ext uri="{FF2B5EF4-FFF2-40B4-BE49-F238E27FC236}">
                <a16:creationId xmlns:a16="http://schemas.microsoft.com/office/drawing/2014/main" id="{265421EA-6034-B3C5-B41D-D4FDE52E069F}"/>
              </a:ext>
            </a:extLst>
          </p:cNvPr>
          <p:cNvSpPr>
            <a:spLocks noGrp="1"/>
          </p:cNvSpPr>
          <p:nvPr>
            <p:ph type="title"/>
          </p:nvPr>
        </p:nvSpPr>
        <p:spPr>
          <a:xfrm>
            <a:off x="250371" y="357809"/>
            <a:ext cx="10515600" cy="1325563"/>
          </a:xfrm>
        </p:spPr>
        <p:txBody>
          <a:bodyPr>
            <a:normAutofit/>
          </a:bodyPr>
          <a:lstStyle>
            <a:lvl1pPr>
              <a:defRPr sz="2800" b="1">
                <a:solidFill>
                  <a:srgbClr val="FFB100"/>
                </a:solidFill>
              </a:defRPr>
            </a:lvl1pPr>
          </a:lstStyle>
          <a:p>
            <a:r>
              <a:rPr lang="en-US"/>
              <a:t>Click to edit Master title style</a:t>
            </a:r>
            <a:endParaRPr lang="en-IE" dirty="0"/>
          </a:p>
        </p:txBody>
      </p:sp>
    </p:spTree>
    <p:extLst>
      <p:ext uri="{BB962C8B-B14F-4D97-AF65-F5344CB8AC3E}">
        <p14:creationId xmlns:p14="http://schemas.microsoft.com/office/powerpoint/2010/main" val="1148019670"/>
      </p:ext>
    </p:extLst>
  </p:cSld>
  <p:clrMapOvr>
    <a:masterClrMapping/>
  </p:clrMapOvr>
  <p:hf sldNum="0" hdr="0" ftr="0" dt="0"/>
  <p:extLst>
    <p:ext uri="{DCECCB84-F9BA-43D5-87BE-67443E8EF086}">
      <p15:sldGuideLst xmlns:p15="http://schemas.microsoft.com/office/powerpoint/2012/main">
        <p15:guide id="1" pos="46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with C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51C8DB-2D8A-4DEB-FC22-E6385510F6BF}"/>
              </a:ext>
            </a:extLst>
          </p:cNvPr>
          <p:cNvSpPr>
            <a:spLocks noGrp="1"/>
          </p:cNvSpPr>
          <p:nvPr>
            <p:ph sz="quarter" idx="10"/>
          </p:nvPr>
        </p:nvSpPr>
        <p:spPr>
          <a:xfrm>
            <a:off x="1016950" y="711289"/>
            <a:ext cx="10289241" cy="54354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143978578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376AEB-98E3-E52B-300A-65AA437866F1}"/>
              </a:ext>
            </a:extLst>
          </p:cNvPr>
          <p:cNvSpPr>
            <a:spLocks noGrp="1"/>
          </p:cNvSpPr>
          <p:nvPr>
            <p:ph sz="quarter" idx="11"/>
          </p:nvPr>
        </p:nvSpPr>
        <p:spPr>
          <a:xfrm>
            <a:off x="741363" y="1614488"/>
            <a:ext cx="11077575" cy="4884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Title 4">
            <a:extLst>
              <a:ext uri="{FF2B5EF4-FFF2-40B4-BE49-F238E27FC236}">
                <a16:creationId xmlns:a16="http://schemas.microsoft.com/office/drawing/2014/main" id="{F0B16BEE-C543-B15F-D785-3E82EBF191DF}"/>
              </a:ext>
            </a:extLst>
          </p:cNvPr>
          <p:cNvSpPr>
            <a:spLocks noGrp="1"/>
          </p:cNvSpPr>
          <p:nvPr>
            <p:ph type="title"/>
          </p:nvPr>
        </p:nvSpPr>
        <p:spPr>
          <a:xfrm>
            <a:off x="741363" y="288925"/>
            <a:ext cx="10515600" cy="1325563"/>
          </a:xfrm>
        </p:spPr>
        <p:txBody>
          <a:bodyPr>
            <a:normAutofit/>
          </a:bodyPr>
          <a:lstStyle>
            <a:lvl1pPr>
              <a:defRPr sz="2800" b="1">
                <a:solidFill>
                  <a:schemeClr val="bg1"/>
                </a:solidFill>
              </a:defRPr>
            </a:lvl1pPr>
          </a:lstStyle>
          <a:p>
            <a:r>
              <a:rPr lang="en-US"/>
              <a:t>Click to edit Master title style</a:t>
            </a:r>
            <a:endParaRPr lang="en-IE" dirty="0"/>
          </a:p>
        </p:txBody>
      </p:sp>
    </p:spTree>
    <p:extLst>
      <p:ext uri="{BB962C8B-B14F-4D97-AF65-F5344CB8AC3E}">
        <p14:creationId xmlns:p14="http://schemas.microsoft.com/office/powerpoint/2010/main" val="1131283816"/>
      </p:ext>
    </p:extLst>
  </p:cSld>
  <p:clrMapOvr>
    <a:masterClrMapping/>
  </p:clrMapOvr>
  <p:hf sldNum="0" hdr="0" ftr="0" dt="0"/>
  <p:extLst>
    <p:ext uri="{DCECCB84-F9BA-43D5-87BE-67443E8EF086}">
      <p15:sldGuideLst xmlns:p15="http://schemas.microsoft.com/office/powerpoint/2012/main">
        <p15:guide id="1" pos="46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with C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yellow sign with black text&#10;&#10;AI-generated content may be incorrect.">
            <a:extLst>
              <a:ext uri="{FF2B5EF4-FFF2-40B4-BE49-F238E27FC236}">
                <a16:creationId xmlns:a16="http://schemas.microsoft.com/office/drawing/2014/main" id="{6A230F81-C97F-E129-871D-E07494A58C76}"/>
              </a:ext>
            </a:extLst>
          </p:cNvPr>
          <p:cNvPicPr>
            <a:picLocks noChangeAspect="1"/>
          </p:cNvPicPr>
          <p:nvPr/>
        </p:nvPicPr>
        <p:blipFill>
          <a:blip r:embed="rId3"/>
          <a:stretch>
            <a:fillRect/>
          </a:stretch>
        </p:blipFill>
        <p:spPr>
          <a:xfrm>
            <a:off x="9934576" y="345431"/>
            <a:ext cx="1898650" cy="1294973"/>
          </a:xfrm>
          <a:prstGeom prst="rect">
            <a:avLst/>
          </a:prstGeom>
        </p:spPr>
      </p:pic>
      <p:sp>
        <p:nvSpPr>
          <p:cNvPr id="3" name="Content Placeholder 2">
            <a:extLst>
              <a:ext uri="{FF2B5EF4-FFF2-40B4-BE49-F238E27FC236}">
                <a16:creationId xmlns:a16="http://schemas.microsoft.com/office/drawing/2014/main" id="{9451C8DB-2D8A-4DEB-FC22-E6385510F6BF}"/>
              </a:ext>
            </a:extLst>
          </p:cNvPr>
          <p:cNvSpPr>
            <a:spLocks noGrp="1"/>
          </p:cNvSpPr>
          <p:nvPr>
            <p:ph sz="quarter" idx="10"/>
          </p:nvPr>
        </p:nvSpPr>
        <p:spPr>
          <a:xfrm>
            <a:off x="1016950" y="711289"/>
            <a:ext cx="10289241" cy="54354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147485106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Blue">
    <p:bg>
      <p:bgPr>
        <a:solidFill>
          <a:srgbClr val="003C69"/>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E93758-0990-CE6F-2B9C-1A1223E4CD68}"/>
              </a:ext>
            </a:extLst>
          </p:cNvPr>
          <p:cNvSpPr>
            <a:spLocks noGrp="1"/>
          </p:cNvSpPr>
          <p:nvPr>
            <p:ph sz="quarter" idx="10"/>
          </p:nvPr>
        </p:nvSpPr>
        <p:spPr>
          <a:xfrm>
            <a:off x="905098" y="438076"/>
            <a:ext cx="10691545" cy="59818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30447786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Blank Blue">
    <p:bg>
      <p:bgPr>
        <a:solidFill>
          <a:srgbClr val="003C69"/>
        </a:solidFill>
        <a:effectLst/>
      </p:bgPr>
    </p:bg>
    <p:spTree>
      <p:nvGrpSpPr>
        <p:cNvPr id="1" name=""/>
        <p:cNvGrpSpPr/>
        <p:nvPr/>
      </p:nvGrpSpPr>
      <p:grpSpPr>
        <a:xfrm>
          <a:off x="0" y="0"/>
          <a:ext cx="0" cy="0"/>
          <a:chOff x="0" y="0"/>
          <a:chExt cx="0" cy="0"/>
        </a:xfrm>
      </p:grpSpPr>
      <p:pic>
        <p:nvPicPr>
          <p:cNvPr id="2" name="Picture 1" descr="A yellow sign with black text&#10;&#10;AI-generated content may be incorrect.">
            <a:extLst>
              <a:ext uri="{FF2B5EF4-FFF2-40B4-BE49-F238E27FC236}">
                <a16:creationId xmlns:a16="http://schemas.microsoft.com/office/drawing/2014/main" id="{7D545FEC-AD40-1EFF-C406-E6139E61B895}"/>
              </a:ext>
            </a:extLst>
          </p:cNvPr>
          <p:cNvPicPr>
            <a:picLocks noChangeAspect="1"/>
          </p:cNvPicPr>
          <p:nvPr/>
        </p:nvPicPr>
        <p:blipFill>
          <a:blip r:embed="rId2"/>
          <a:stretch>
            <a:fillRect/>
          </a:stretch>
        </p:blipFill>
        <p:spPr>
          <a:xfrm>
            <a:off x="9934576" y="345431"/>
            <a:ext cx="1898650" cy="1294973"/>
          </a:xfrm>
          <a:prstGeom prst="rect">
            <a:avLst/>
          </a:prstGeom>
        </p:spPr>
      </p:pic>
      <p:sp>
        <p:nvSpPr>
          <p:cNvPr id="4" name="Content Placeholder 3">
            <a:extLst>
              <a:ext uri="{FF2B5EF4-FFF2-40B4-BE49-F238E27FC236}">
                <a16:creationId xmlns:a16="http://schemas.microsoft.com/office/drawing/2014/main" id="{70E93758-0990-CE6F-2B9C-1A1223E4CD68}"/>
              </a:ext>
            </a:extLst>
          </p:cNvPr>
          <p:cNvSpPr>
            <a:spLocks noGrp="1"/>
          </p:cNvSpPr>
          <p:nvPr>
            <p:ph sz="quarter" idx="10"/>
          </p:nvPr>
        </p:nvSpPr>
        <p:spPr>
          <a:xfrm>
            <a:off x="905098" y="438076"/>
            <a:ext cx="10691545" cy="59818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291970748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200" y="457200"/>
            <a:ext cx="4025153" cy="3739896"/>
          </a:xfrm>
        </p:spPr>
        <p:txBody>
          <a:bodyPr vert="horz" lIns="91440" tIns="45720" rIns="91440" bIns="45720" rtlCol="0" anchor="t">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200" y="5332780"/>
            <a:ext cx="4025153" cy="1016813"/>
          </a:xfrm>
        </p:spPr>
        <p:txBody>
          <a:bodyPr vert="horz" lIns="91440" tIns="45720" rIns="91440" bIns="45720" rtlCol="0" anchor="ctr">
            <a:normAutofit/>
          </a:bodyPr>
          <a:lstStyle>
            <a:lvl1pPr marL="0" indent="0">
              <a:buNone/>
              <a:defRPr lang="en-US" sz="2000" dirty="0"/>
            </a:lvl1pPr>
          </a:lstStyle>
          <a:p>
            <a:pPr lvl="0"/>
            <a:r>
              <a:rPr lang="en-US"/>
              <a:t>Click to edit Master subtitle style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457200" y="6396802"/>
            <a:ext cx="1631737" cy="365125"/>
          </a:xfrm>
        </p:spPr>
        <p:txBody>
          <a:bodyPr/>
          <a:lstStyle/>
          <a:p>
            <a:fld id="{D5F03827-1D21-4134-AE54-D5524D64DCEC}" type="datetime1">
              <a:rPr lang="en-US" smtClean="0"/>
              <a:t>2/3/2026</a:t>
            </a:fld>
            <a:endParaRPr lang="en-US"/>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963428" y="6396802"/>
            <a:ext cx="2540857"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519970" y="6396802"/>
            <a:ext cx="539560" cy="365125"/>
          </a:xfrm>
        </p:spPr>
        <p:txBody>
          <a:bodyPr/>
          <a:lstStyle/>
          <a:p>
            <a:fld id="{CC057153-B650-4DEB-B370-79DDCFDCE934}" type="slidenum">
              <a:rPr lang="en-US" smtClean="0"/>
              <a:t>‹#›</a:t>
            </a:fld>
            <a:endParaRPr lang="en-US"/>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029201" y="0"/>
            <a:ext cx="7162800" cy="6858000"/>
          </a:xfrm>
          <a:blipFill dpi="0" rotWithShape="1">
            <a:blip r:embed="rId2">
              <a:alphaModFix amt="7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4343144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Section Header 2">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7" y="3507830"/>
            <a:ext cx="7772400" cy="2944368"/>
          </a:xfrm>
        </p:spPr>
        <p:txBody>
          <a:bodyPr vert="horz" lIns="91440" tIns="45720" rIns="91440" bIns="45720" rtlCol="0" anchor="b">
            <a:normAutofit/>
          </a:bodyPr>
          <a:lstStyle>
            <a:lvl1pPr>
              <a:defRPr lang="en-US" sz="8000" dirty="0">
                <a:solidFill>
                  <a:schemeClr val="accent1"/>
                </a:solidFill>
              </a:defRPr>
            </a:lvl1pPr>
          </a:lstStyle>
          <a:p>
            <a:pPr lvl="0"/>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095D0CDF-3021-486C-B3C2-8B0F2ECF95F9}" type="datetime1">
              <a:rPr lang="en-US" smtClean="0"/>
              <a:t>2/3/2026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0255685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200"/>
            <a:ext cx="4380272" cy="1453896"/>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2175642"/>
            <a:ext cx="5584206" cy="4682358"/>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457201"/>
            <a:ext cx="5585925" cy="5875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397586"/>
            <a:ext cx="2228193" cy="365125"/>
          </a:xfrm>
        </p:spPr>
        <p:txBody>
          <a:bodyPr/>
          <a:lstStyle/>
          <a:p>
            <a:fld id="{2E427443-1453-43D2-A6BE-3418A0D36CD6}" type="datetime1">
              <a:rPr lang="en-US" smtClean="0"/>
              <a:t>2/3/2026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29790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41264" y="320040"/>
            <a:ext cx="7062472" cy="1105348"/>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19930"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41264" y="1595300"/>
            <a:ext cx="7062472" cy="4768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541264" y="6397586"/>
            <a:ext cx="3698786" cy="365125"/>
          </a:xfrm>
        </p:spPr>
        <p:txBody>
          <a:bodyPr/>
          <a:lstStyle/>
          <a:p>
            <a:fld id="{C8311AF8-7954-47E6-837D-7F81EAFD6BAB}" type="datetime1">
              <a:rPr lang="en-US" smtClean="0"/>
              <a:t>2/3/2026</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326257" y="6397586"/>
            <a:ext cx="318463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76982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42526" y="457200"/>
            <a:ext cx="4437283" cy="141002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721068"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42463" y="2034314"/>
            <a:ext cx="4437283" cy="4274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757C14F0-7A62-A99F-32EF-20CD6D158758}"/>
              </a:ext>
            </a:extLst>
          </p:cNvPr>
          <p:cNvSpPr>
            <a:spLocks noGrp="1"/>
          </p:cNvSpPr>
          <p:nvPr>
            <p:ph type="dt" sz="half" idx="15"/>
          </p:nvPr>
        </p:nvSpPr>
        <p:spPr>
          <a:xfrm>
            <a:off x="7242464" y="6397586"/>
            <a:ext cx="1081730" cy="365125"/>
          </a:xfrm>
        </p:spPr>
        <p:txBody>
          <a:bodyPr/>
          <a:lstStyle/>
          <a:p>
            <a:fld id="{8B57DA0F-C87F-4899-B3EC-A249D58CEB65}" type="datetime1">
              <a:rPr lang="en-US" smtClean="0"/>
              <a:t>2/3/2026</a:t>
            </a:fld>
            <a:endParaRPr lang="en-US"/>
          </a:p>
        </p:txBody>
      </p:sp>
      <p:sp>
        <p:nvSpPr>
          <p:cNvPr id="4" name="Footer Placeholder 3">
            <a:extLst>
              <a:ext uri="{FF2B5EF4-FFF2-40B4-BE49-F238E27FC236}">
                <a16:creationId xmlns:a16="http://schemas.microsoft.com/office/drawing/2014/main" id="{049D7113-6F8F-6484-6394-7073CDE0310F}"/>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7D98A66-183A-7844-870D-C3A684106A1A}"/>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612458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9" y="457200"/>
            <a:ext cx="4482573" cy="1453896"/>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59502" y="2175642"/>
            <a:ext cx="4380271" cy="4124756"/>
          </a:xfrm>
          <a:blipFill>
            <a:blip r:embed="rId2">
              <a:alphaModFix amt="70000"/>
            </a:blip>
            <a:stretch>
              <a:fillRect/>
            </a:stretch>
          </a:blipFill>
        </p:spPr>
        <p:txBody>
          <a:bodyPr/>
          <a:lstStyle>
            <a:lvl1pPr marL="0" indent="0">
              <a:buNone/>
              <a:defRPr/>
            </a:lvl1pPr>
          </a:lstStyle>
          <a:p>
            <a:r>
              <a:rPr lang="en-US" dirty="0"/>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FB7A35F-A8C8-4DA9-BE13-530FB142BCA4}" type="datetime1">
              <a:rPr lang="en-US" smtClean="0"/>
              <a:t>2/3/2026</a:t>
            </a:fld>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457201"/>
            <a:ext cx="5585925" cy="5875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04370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3621970"/>
            <a:ext cx="9040719"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4682563"/>
            <a:ext cx="9040718"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3525E6E0-25E8-3021-8844-3D1DD91EEAAF}"/>
              </a:ext>
            </a:extLst>
          </p:cNvPr>
          <p:cNvSpPr>
            <a:spLocks noGrp="1"/>
          </p:cNvSpPr>
          <p:nvPr>
            <p:ph type="pic" sz="quarter" idx="10"/>
          </p:nvPr>
        </p:nvSpPr>
        <p:spPr>
          <a:xfrm>
            <a:off x="0" y="0"/>
            <a:ext cx="12192000" cy="3429000"/>
          </a:xfrm>
        </p:spPr>
        <p:txBody>
          <a:bodyPr/>
          <a:lstStyle/>
          <a:p>
            <a:r>
              <a:rPr lang="en-US"/>
              <a:t>Click icon to add picture</a:t>
            </a:r>
            <a:endParaRPr lang="en-IE"/>
          </a:p>
        </p:txBody>
      </p:sp>
      <p:sp>
        <p:nvSpPr>
          <p:cNvPr id="8" name="Picture Placeholder 7">
            <a:extLst>
              <a:ext uri="{FF2B5EF4-FFF2-40B4-BE49-F238E27FC236}">
                <a16:creationId xmlns:a16="http://schemas.microsoft.com/office/drawing/2014/main" id="{2CB08EBC-565B-7F56-10B8-26B02FCD00BE}"/>
              </a:ext>
            </a:extLst>
          </p:cNvPr>
          <p:cNvSpPr>
            <a:spLocks noGrp="1"/>
          </p:cNvSpPr>
          <p:nvPr>
            <p:ph type="pic" sz="quarter" idx="11" hasCustomPrompt="1"/>
          </p:nvPr>
        </p:nvSpPr>
        <p:spPr>
          <a:xfrm>
            <a:off x="358775" y="5827713"/>
            <a:ext cx="2563813" cy="709612"/>
          </a:xfrm>
        </p:spPr>
        <p:txBody>
          <a:bodyPr/>
          <a:lstStyle>
            <a:lvl1pPr>
              <a:defRPr sz="2000"/>
            </a:lvl1pPr>
          </a:lstStyle>
          <a:p>
            <a:r>
              <a:rPr lang="en-US" dirty="0"/>
              <a:t>Logo</a:t>
            </a:r>
            <a:endParaRPr lang="en-IE" dirty="0"/>
          </a:p>
        </p:txBody>
      </p:sp>
      <p:sp>
        <p:nvSpPr>
          <p:cNvPr id="11" name="Picture Placeholder 7">
            <a:extLst>
              <a:ext uri="{FF2B5EF4-FFF2-40B4-BE49-F238E27FC236}">
                <a16:creationId xmlns:a16="http://schemas.microsoft.com/office/drawing/2014/main" id="{03C5F2BC-3645-A71A-8D76-A336B3A27C5C}"/>
              </a:ext>
            </a:extLst>
          </p:cNvPr>
          <p:cNvSpPr>
            <a:spLocks noGrp="1"/>
          </p:cNvSpPr>
          <p:nvPr>
            <p:ph type="pic" sz="quarter" idx="12" hasCustomPrompt="1"/>
          </p:nvPr>
        </p:nvSpPr>
        <p:spPr>
          <a:xfrm>
            <a:off x="3375514" y="5834316"/>
            <a:ext cx="2563813" cy="709612"/>
          </a:xfrm>
        </p:spPr>
        <p:txBody>
          <a:bodyPr/>
          <a:lstStyle>
            <a:lvl1pPr>
              <a:defRPr sz="2000"/>
            </a:lvl1pPr>
          </a:lstStyle>
          <a:p>
            <a:r>
              <a:rPr lang="en-US" dirty="0"/>
              <a:t>Logo</a:t>
            </a:r>
            <a:endParaRPr lang="en-IE" dirty="0"/>
          </a:p>
        </p:txBody>
      </p:sp>
      <p:sp>
        <p:nvSpPr>
          <p:cNvPr id="12" name="Picture Placeholder 7">
            <a:extLst>
              <a:ext uri="{FF2B5EF4-FFF2-40B4-BE49-F238E27FC236}">
                <a16:creationId xmlns:a16="http://schemas.microsoft.com/office/drawing/2014/main" id="{C29727C1-BAB6-1074-1ADC-7CEDA68B8660}"/>
              </a:ext>
            </a:extLst>
          </p:cNvPr>
          <p:cNvSpPr>
            <a:spLocks noGrp="1"/>
          </p:cNvSpPr>
          <p:nvPr>
            <p:ph type="pic" sz="quarter" idx="13" hasCustomPrompt="1"/>
          </p:nvPr>
        </p:nvSpPr>
        <p:spPr>
          <a:xfrm>
            <a:off x="6322463" y="5834316"/>
            <a:ext cx="2563813" cy="709612"/>
          </a:xfrm>
        </p:spPr>
        <p:txBody>
          <a:bodyPr/>
          <a:lstStyle>
            <a:lvl1pPr>
              <a:defRPr sz="2000"/>
            </a:lvl1pPr>
          </a:lstStyle>
          <a:p>
            <a:r>
              <a:rPr lang="en-US" dirty="0"/>
              <a:t>Logo</a:t>
            </a:r>
            <a:endParaRPr lang="en-IE" dirty="0"/>
          </a:p>
        </p:txBody>
      </p:sp>
      <p:sp>
        <p:nvSpPr>
          <p:cNvPr id="13" name="Picture Placeholder 7">
            <a:extLst>
              <a:ext uri="{FF2B5EF4-FFF2-40B4-BE49-F238E27FC236}">
                <a16:creationId xmlns:a16="http://schemas.microsoft.com/office/drawing/2014/main" id="{5F1CB64E-F9BA-067C-FED4-74D11C19A71E}"/>
              </a:ext>
            </a:extLst>
          </p:cNvPr>
          <p:cNvSpPr>
            <a:spLocks noGrp="1"/>
          </p:cNvSpPr>
          <p:nvPr>
            <p:ph type="pic" sz="quarter" idx="14" hasCustomPrompt="1"/>
          </p:nvPr>
        </p:nvSpPr>
        <p:spPr>
          <a:xfrm>
            <a:off x="9269412" y="5822092"/>
            <a:ext cx="2563813" cy="709612"/>
          </a:xfrm>
        </p:spPr>
        <p:txBody>
          <a:bodyPr/>
          <a:lstStyle>
            <a:lvl1pPr>
              <a:defRPr sz="2000"/>
            </a:lvl1pPr>
          </a:lstStyle>
          <a:p>
            <a:r>
              <a:rPr lang="en-US" dirty="0"/>
              <a:t>Logo</a:t>
            </a:r>
            <a:endParaRPr lang="en-IE" dirty="0"/>
          </a:p>
        </p:txBody>
      </p:sp>
    </p:spTree>
    <p:extLst>
      <p:ext uri="{BB962C8B-B14F-4D97-AF65-F5344CB8AC3E}">
        <p14:creationId xmlns:p14="http://schemas.microsoft.com/office/powerpoint/2010/main" val="20559167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 custom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4649491"/>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6">
            <a:extLst>
              <a:ext uri="{FF2B5EF4-FFF2-40B4-BE49-F238E27FC236}">
                <a16:creationId xmlns:a16="http://schemas.microsoft.com/office/drawing/2014/main" id="{9B689EF7-7A90-C520-47C4-F348C31295D8}"/>
              </a:ext>
            </a:extLst>
          </p:cNvPr>
          <p:cNvSpPr>
            <a:spLocks noGrp="1"/>
          </p:cNvSpPr>
          <p:nvPr>
            <p:ph type="pic" sz="quarter" idx="10"/>
          </p:nvPr>
        </p:nvSpPr>
        <p:spPr>
          <a:xfrm>
            <a:off x="0" y="0"/>
            <a:ext cx="12192000" cy="4456113"/>
          </a:xfrm>
        </p:spPr>
        <p:txBody>
          <a:bodyPr/>
          <a:lstStyle/>
          <a:p>
            <a:r>
              <a:rPr lang="en-US"/>
              <a:t>Click icon to add picture</a:t>
            </a:r>
            <a:endParaRPr lang="en-IE"/>
          </a:p>
        </p:txBody>
      </p:sp>
    </p:spTree>
    <p:extLst>
      <p:ext uri="{BB962C8B-B14F-4D97-AF65-F5344CB8AC3E}">
        <p14:creationId xmlns:p14="http://schemas.microsoft.com/office/powerpoint/2010/main" val="205004995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1E01-891A-E5BA-1A29-17C3B9BA33A4}"/>
              </a:ext>
            </a:extLst>
          </p:cNvPr>
          <p:cNvSpPr>
            <a:spLocks noGrp="1"/>
          </p:cNvSpPr>
          <p:nvPr>
            <p:ph type="title"/>
          </p:nvPr>
        </p:nvSpPr>
        <p:spPr/>
        <p:txBody>
          <a:bodyPr>
            <a:normAutofit/>
          </a:bodyPr>
          <a:lstStyle>
            <a:lvl1pPr>
              <a:defRPr lang="en-IE" sz="2800" b="1" kern="1200" dirty="0">
                <a:solidFill>
                  <a:schemeClr val="bg1"/>
                </a:solidFill>
                <a:latin typeface="Lucida Bright" panose="02040602050505020304" pitchFamily="18" charset="0"/>
                <a:ea typeface="+mj-ea"/>
                <a:cs typeface="+mj-cs"/>
              </a:defRPr>
            </a:lvl1p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AEC7D2A9-8ABB-D54F-6B9D-1EF771BC8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4" name="Content Placeholder 3">
            <a:extLst>
              <a:ext uri="{FF2B5EF4-FFF2-40B4-BE49-F238E27FC236}">
                <a16:creationId xmlns:a16="http://schemas.microsoft.com/office/drawing/2014/main" id="{5959E98B-47D1-64E6-B6C2-621E8F3D8D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9AD13712-CEF8-9DFA-7C1B-126464FA7F04}"/>
              </a:ext>
            </a:extLst>
          </p:cNvPr>
          <p:cNvSpPr>
            <a:spLocks noGrp="1"/>
          </p:cNvSpPr>
          <p:nvPr>
            <p:ph type="dt" sz="half" idx="10"/>
          </p:nvPr>
        </p:nvSpPr>
        <p:spPr/>
        <p:txBody>
          <a:bodyPr/>
          <a:lstStyle/>
          <a:p>
            <a:fld id="{A2CB6EF1-C97E-4439-84B9-F600DFD8C04B}" type="datetime1">
              <a:rPr lang="en-US" smtClean="0"/>
              <a:t>2/3/2026</a:t>
            </a:fld>
            <a:endParaRPr lang="en-US"/>
          </a:p>
        </p:txBody>
      </p:sp>
      <p:sp>
        <p:nvSpPr>
          <p:cNvPr id="6" name="Footer Placeholder 5">
            <a:extLst>
              <a:ext uri="{FF2B5EF4-FFF2-40B4-BE49-F238E27FC236}">
                <a16:creationId xmlns:a16="http://schemas.microsoft.com/office/drawing/2014/main" id="{D7709702-EA71-7DD0-05A7-3F4C79B47989}"/>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A0FE04DB-B06D-AB7C-58CC-D4220621A080}"/>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8383420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EB39-551D-8EC6-C553-0D01034884DF}"/>
              </a:ext>
            </a:extLst>
          </p:cNvPr>
          <p:cNvSpPr>
            <a:spLocks noGrp="1"/>
          </p:cNvSpPr>
          <p:nvPr>
            <p:ph type="title"/>
          </p:nvPr>
        </p:nvSpPr>
        <p:spPr>
          <a:xfrm>
            <a:off x="839788" y="365125"/>
            <a:ext cx="8847992" cy="1149351"/>
          </a:xfrm>
          <a:noFill/>
        </p:spPr>
        <p:txBody>
          <a:bodyPr>
            <a:normAutofit/>
          </a:bodyPr>
          <a:lstStyle>
            <a:lvl1pPr>
              <a:defRPr sz="2800" b="1">
                <a:solidFill>
                  <a:schemeClr val="bg1"/>
                </a:solidFill>
              </a:defRPr>
            </a:lvl1pPr>
          </a:lstStyle>
          <a:p>
            <a:r>
              <a:rPr lang="en-US"/>
              <a:t>Click to edit Master title style</a:t>
            </a:r>
            <a:endParaRPr lang="en-IE" dirty="0"/>
          </a:p>
        </p:txBody>
      </p:sp>
      <p:sp>
        <p:nvSpPr>
          <p:cNvPr id="3" name="Text Placeholder 2">
            <a:extLst>
              <a:ext uri="{FF2B5EF4-FFF2-40B4-BE49-F238E27FC236}">
                <a16:creationId xmlns:a16="http://schemas.microsoft.com/office/drawing/2014/main" id="{7A6D4D34-2E46-B4C8-9A99-57046B2EE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3EFDA-10DF-B40A-734D-567A1A49FB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Text Placeholder 4">
            <a:extLst>
              <a:ext uri="{FF2B5EF4-FFF2-40B4-BE49-F238E27FC236}">
                <a16:creationId xmlns:a16="http://schemas.microsoft.com/office/drawing/2014/main" id="{714DF106-A7FA-5A14-CC6F-670E95D66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FA573-C071-F305-5B92-9931AA1983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DDBC8CD-0B7D-C44A-51AA-C0AEFA56E4D1}"/>
              </a:ext>
            </a:extLst>
          </p:cNvPr>
          <p:cNvSpPr>
            <a:spLocks noGrp="1"/>
          </p:cNvSpPr>
          <p:nvPr>
            <p:ph type="dt" sz="half" idx="10"/>
          </p:nvPr>
        </p:nvSpPr>
        <p:spPr/>
        <p:txBody>
          <a:bodyPr/>
          <a:lstStyle/>
          <a:p>
            <a:fld id="{A2CB6EF1-C97E-4439-84B9-F600DFD8C04B}" type="datetime1">
              <a:rPr lang="en-US" smtClean="0"/>
              <a:t>2/3/2026</a:t>
            </a:fld>
            <a:endParaRPr lang="en-US"/>
          </a:p>
        </p:txBody>
      </p:sp>
      <p:sp>
        <p:nvSpPr>
          <p:cNvPr id="8" name="Footer Placeholder 7">
            <a:extLst>
              <a:ext uri="{FF2B5EF4-FFF2-40B4-BE49-F238E27FC236}">
                <a16:creationId xmlns:a16="http://schemas.microsoft.com/office/drawing/2014/main" id="{3CF6C43E-7832-6589-4697-23ED2EC10AB3}"/>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97BF5D2-7E63-62FE-822D-D9657D479657}"/>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764506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5D9998-E702-E06B-467C-C7A67EB7570F}"/>
              </a:ext>
            </a:extLst>
          </p:cNvPr>
          <p:cNvSpPr>
            <a:spLocks noGrp="1"/>
          </p:cNvSpPr>
          <p:nvPr>
            <p:ph sz="quarter" idx="11"/>
          </p:nvPr>
        </p:nvSpPr>
        <p:spPr>
          <a:xfrm>
            <a:off x="741363" y="358775"/>
            <a:ext cx="11090275" cy="495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E359B801-EF07-4C0C-9C83-E15EEEB30616}"/>
              </a:ext>
            </a:extLst>
          </p:cNvPr>
          <p:cNvSpPr>
            <a:spLocks noGrp="1"/>
          </p:cNvSpPr>
          <p:nvPr>
            <p:ph type="title"/>
          </p:nvPr>
        </p:nvSpPr>
        <p:spPr>
          <a:xfrm>
            <a:off x="511629" y="5314950"/>
            <a:ext cx="10515600" cy="1325563"/>
          </a:xfrm>
        </p:spPr>
        <p:txBody>
          <a:bodyPr>
            <a:normAutofit/>
          </a:bodyPr>
          <a:lstStyle>
            <a:lvl1pPr>
              <a:defRPr sz="2800" b="1">
                <a:solidFill>
                  <a:schemeClr val="bg1"/>
                </a:solidFill>
              </a:defRPr>
            </a:lvl1pPr>
          </a:lstStyle>
          <a:p>
            <a:r>
              <a:rPr lang="en-US"/>
              <a:t>Click to edit Master title style</a:t>
            </a:r>
            <a:endParaRPr lang="en-IE" dirty="0"/>
          </a:p>
        </p:txBody>
      </p:sp>
    </p:spTree>
    <p:extLst>
      <p:ext uri="{BB962C8B-B14F-4D97-AF65-F5344CB8AC3E}">
        <p14:creationId xmlns:p14="http://schemas.microsoft.com/office/powerpoint/2010/main" val="719926744"/>
      </p:ext>
    </p:extLst>
  </p:cSld>
  <p:clrMapOvr>
    <a:masterClrMapping/>
  </p:clrMapOvr>
  <p:hf sldNum="0" hdr="0" ftr="0" dt="0"/>
  <p:extLst>
    <p:ext uri="{DCECCB84-F9BA-43D5-87BE-67443E8EF086}">
      <p15:sldGuideLst xmlns:p15="http://schemas.microsoft.com/office/powerpoint/2012/main">
        <p15:guide id="1" pos="46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88D79-D517-094A-12CB-8DAF2CB62732}"/>
              </a:ext>
            </a:extLst>
          </p:cNvPr>
          <p:cNvSpPr>
            <a:spLocks noGrp="1"/>
          </p:cNvSpPr>
          <p:nvPr>
            <p:ph type="title"/>
          </p:nvPr>
        </p:nvSpPr>
        <p:spPr>
          <a:xfrm>
            <a:off x="2541784" y="360361"/>
            <a:ext cx="9289854" cy="1312855"/>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66F46FBF-6880-FBEF-12F4-94FC409D61A6}"/>
              </a:ext>
            </a:extLst>
          </p:cNvPr>
          <p:cNvSpPr>
            <a:spLocks noGrp="1"/>
          </p:cNvSpPr>
          <p:nvPr>
            <p:ph sz="quarter" idx="11"/>
          </p:nvPr>
        </p:nvSpPr>
        <p:spPr>
          <a:xfrm>
            <a:off x="2541588" y="1846264"/>
            <a:ext cx="9290050" cy="4651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E01510B1-1CC6-3F16-3DB9-65B174735B38}"/>
              </a:ext>
            </a:extLst>
          </p:cNvPr>
          <p:cNvSpPr>
            <a:spLocks noGrp="1"/>
          </p:cNvSpPr>
          <p:nvPr>
            <p:ph type="body" sz="quarter" idx="12"/>
          </p:nvPr>
        </p:nvSpPr>
        <p:spPr>
          <a:xfrm>
            <a:off x="569913" y="1922463"/>
            <a:ext cx="1398587" cy="3862387"/>
          </a:xfrm>
        </p:spPr>
        <p:txBody>
          <a:bodyPr anchor="ctr"/>
          <a:lstStyle>
            <a:lvl1pPr marL="0" indent="0">
              <a:buNone/>
              <a:defRPr>
                <a:solidFill>
                  <a:schemeClr val="bg1"/>
                </a:solidFill>
                <a:latin typeface="Lucida Bright" panose="02040602050505020304" pitchFamily="18" charset="0"/>
              </a:defRPr>
            </a:lvl1pPr>
          </a:lstStyle>
          <a:p>
            <a:pPr lvl="0"/>
            <a:r>
              <a:rPr lang="en-US"/>
              <a:t>Click to edit Master text styles</a:t>
            </a:r>
          </a:p>
        </p:txBody>
      </p:sp>
    </p:spTree>
    <p:extLst>
      <p:ext uri="{BB962C8B-B14F-4D97-AF65-F5344CB8AC3E}">
        <p14:creationId xmlns:p14="http://schemas.microsoft.com/office/powerpoint/2010/main" val="1817339261"/>
      </p:ext>
    </p:extLst>
  </p:cSld>
  <p:clrMapOvr>
    <a:masterClrMapping/>
  </p:clrMapOvr>
  <p:hf sldNum="0" hdr="0" ftr="0" dt="0"/>
  <p:extLst>
    <p:ext uri="{DCECCB84-F9BA-43D5-87BE-67443E8EF086}">
      <p15:sldGuideLst xmlns:p15="http://schemas.microsoft.com/office/powerpoint/2012/main">
        <p15:guide id="1"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F4EF81-0B2B-7744-BE1E-1B7EAA4A3A09}"/>
              </a:ext>
            </a:extLst>
          </p:cNvPr>
          <p:cNvSpPr>
            <a:spLocks noGrp="1"/>
          </p:cNvSpPr>
          <p:nvPr>
            <p:ph type="title"/>
          </p:nvPr>
        </p:nvSpPr>
        <p:spPr>
          <a:xfrm>
            <a:off x="369285" y="861849"/>
            <a:ext cx="9289854"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C0FDF31F-9540-F6FF-D783-3827CEF0BC46}"/>
              </a:ext>
            </a:extLst>
          </p:cNvPr>
          <p:cNvSpPr>
            <a:spLocks noGrp="1"/>
          </p:cNvSpPr>
          <p:nvPr>
            <p:ph sz="quarter" idx="11"/>
          </p:nvPr>
        </p:nvSpPr>
        <p:spPr>
          <a:xfrm>
            <a:off x="369888" y="1905000"/>
            <a:ext cx="928846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2CF37953-6337-B9CF-6A82-E6394077C285}"/>
              </a:ext>
            </a:extLst>
          </p:cNvPr>
          <p:cNvSpPr>
            <a:spLocks noGrp="1"/>
          </p:cNvSpPr>
          <p:nvPr>
            <p:ph type="body" sz="quarter" idx="12"/>
          </p:nvPr>
        </p:nvSpPr>
        <p:spPr>
          <a:xfrm>
            <a:off x="10067925" y="1757363"/>
            <a:ext cx="1657350" cy="4410075"/>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p:txBody>
      </p:sp>
    </p:spTree>
    <p:extLst>
      <p:ext uri="{BB962C8B-B14F-4D97-AF65-F5344CB8AC3E}">
        <p14:creationId xmlns:p14="http://schemas.microsoft.com/office/powerpoint/2010/main" val="1798310781"/>
      </p:ext>
    </p:extLst>
  </p:cSld>
  <p:clrMapOvr>
    <a:masterClrMapping/>
  </p:clrMapOvr>
  <p:hf sldNum="0" hdr="0" ftr="0" dt="0"/>
  <p:extLst>
    <p:ext uri="{DCECCB84-F9BA-43D5-87BE-67443E8EF086}">
      <p15:sldGuideLst xmlns:p15="http://schemas.microsoft.com/office/powerpoint/2012/main">
        <p15:guide id="1" pos="46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A6381-1C78-A2B3-ECB4-7AEE306F2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26A7D2-A07C-3968-9C1D-72048D8A5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F00FFB-1CD3-4351-1EC9-B4C15750B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CB6EF1-C97E-4439-84B9-F600DFD8C04B}" type="datetime1">
              <a:rPr lang="en-US" smtClean="0"/>
              <a:t>2/3/2026</a:t>
            </a:fld>
            <a:endParaRPr lang="en-US"/>
          </a:p>
        </p:txBody>
      </p:sp>
      <p:sp>
        <p:nvSpPr>
          <p:cNvPr id="5" name="Footer Placeholder 4">
            <a:extLst>
              <a:ext uri="{FF2B5EF4-FFF2-40B4-BE49-F238E27FC236}">
                <a16:creationId xmlns:a16="http://schemas.microsoft.com/office/drawing/2014/main" id="{0C0FE3C5-7808-84B2-E8F6-B4DAC5745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3D5AAD3F-2B66-857B-1FC9-1D28747C7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75185370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26">
          <p15:clr>
            <a:srgbClr val="F26B43"/>
          </p15:clr>
        </p15:guide>
        <p15:guide id="4" pos="1431">
          <p15:clr>
            <a:srgbClr val="F26B43"/>
          </p15:clr>
        </p15:guide>
        <p15:guide id="5" pos="2635">
          <p15:clr>
            <a:srgbClr val="F26B43"/>
          </p15:clr>
        </p15:guide>
        <p15:guide id="6" pos="3840">
          <p15:clr>
            <a:srgbClr val="F26B43"/>
          </p15:clr>
        </p15:guide>
        <p15:guide id="7" pos="5044">
          <p15:clr>
            <a:srgbClr val="F26B43"/>
          </p15:clr>
        </p15:guide>
        <p15:guide id="8" pos="6248">
          <p15:clr>
            <a:srgbClr val="F26B43"/>
          </p15:clr>
        </p15:guide>
        <p15:guide id="9" pos="7453">
          <p15:clr>
            <a:srgbClr val="F26B43"/>
          </p15:clr>
        </p15:guide>
        <p15:guide id="10" orient="horz">
          <p15:clr>
            <a:srgbClr val="F26B43"/>
          </p15:clr>
        </p15:guide>
        <p15:guide id="11" orient="horz" pos="4320">
          <p15:clr>
            <a:srgbClr val="F26B43"/>
          </p15:clr>
        </p15:guide>
        <p15:guide id="12" orient="horz" pos="226">
          <p15:clr>
            <a:srgbClr val="F26B43"/>
          </p15:clr>
        </p15:guide>
        <p15:guide id="13" orient="horz" pos="871">
          <p15:clr>
            <a:srgbClr val="F26B43"/>
          </p15:clr>
        </p15:guide>
        <p15:guide id="14" orient="horz" pos="1515">
          <p15:clr>
            <a:srgbClr val="F26B43"/>
          </p15:clr>
        </p15:guide>
        <p15:guide id="15" orient="horz" pos="2160">
          <p15:clr>
            <a:srgbClr val="F26B43"/>
          </p15:clr>
        </p15:guide>
        <p15:guide id="16" orient="horz" pos="2804">
          <p15:clr>
            <a:srgbClr val="F26B43"/>
          </p15:clr>
        </p15:guide>
        <p15:guide id="17" orient="horz" pos="3448">
          <p15:clr>
            <a:srgbClr val="F26B43"/>
          </p15:clr>
        </p15:guide>
        <p15:guide id="18" orient="horz" pos="409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hyperlink" Target="https://www.theguardian.com/commentisfree/2023/mar/27/pope-coat-ai-image-baby-boomers" TargetMode="External"/><Relationship Id="rId2" Type="http://schemas.openxmlformats.org/officeDocument/2006/relationships/image" Target="../media/image28.png"/><Relationship Id="rId1" Type="http://schemas.openxmlformats.org/officeDocument/2006/relationships/slideLayout" Target="../slideLayouts/slideLayout11.xml"/><Relationship Id="rId4" Type="http://schemas.openxmlformats.org/officeDocument/2006/relationships/hyperlink" Target="https://www.theguardian.com/news/ng-interactive/2026/jan/11/how-grok-nudification-tool-went-viral-x-elon-mus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newsinitiative.withgoogle.com/resources/trainings/fundamentals/reverse-image-search-verifying-photos/"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11C0-A49F-6784-9D3D-9880DBF2F246}"/>
              </a:ext>
            </a:extLst>
          </p:cNvPr>
          <p:cNvSpPr>
            <a:spLocks noGrp="1"/>
          </p:cNvSpPr>
          <p:nvPr>
            <p:ph type="ctrTitle"/>
          </p:nvPr>
        </p:nvSpPr>
        <p:spPr>
          <a:xfrm>
            <a:off x="358775" y="4649491"/>
            <a:ext cx="9013825" cy="867502"/>
          </a:xfrm>
        </p:spPr>
        <p:txBody>
          <a:bodyPr anchor="t">
            <a:normAutofit/>
          </a:bodyPr>
          <a:lstStyle/>
          <a:p>
            <a:r>
              <a:rPr lang="en-US" sz="2800"/>
              <a:t>AI and Large Language Models: Opportunities and Risks</a:t>
            </a:r>
          </a:p>
        </p:txBody>
      </p:sp>
      <p:sp>
        <p:nvSpPr>
          <p:cNvPr id="3" name="Subtitle 2">
            <a:extLst>
              <a:ext uri="{FF2B5EF4-FFF2-40B4-BE49-F238E27FC236}">
                <a16:creationId xmlns:a16="http://schemas.microsoft.com/office/drawing/2014/main" id="{C416A3E7-6115-BC4F-469A-70C9407ABA7A}"/>
              </a:ext>
            </a:extLst>
          </p:cNvPr>
          <p:cNvSpPr>
            <a:spLocks noGrp="1"/>
          </p:cNvSpPr>
          <p:nvPr>
            <p:ph type="subTitle" idx="1"/>
          </p:nvPr>
        </p:nvSpPr>
        <p:spPr>
          <a:xfrm>
            <a:off x="358776" y="5710084"/>
            <a:ext cx="9013824" cy="946438"/>
          </a:xfrm>
        </p:spPr>
        <p:txBody>
          <a:bodyPr>
            <a:normAutofit/>
          </a:bodyPr>
          <a:lstStyle/>
          <a:p>
            <a:pPr>
              <a:spcAft>
                <a:spcPts val="600"/>
              </a:spcAft>
            </a:pPr>
            <a:r>
              <a:rPr lang="en-US"/>
              <a:t>Exploring benefits and challenges of powerful AI systems</a:t>
            </a:r>
          </a:p>
        </p:txBody>
      </p:sp>
      <p:pic>
        <p:nvPicPr>
          <p:cNvPr id="4" name="Picture 3" descr="Different coloured dots on white wall">
            <a:extLst>
              <a:ext uri="{FF2B5EF4-FFF2-40B4-BE49-F238E27FC236}">
                <a16:creationId xmlns:a16="http://schemas.microsoft.com/office/drawing/2014/main" id="{2E7DE301-12B8-44F2-A9B6-68110E1A8D29}"/>
              </a:ext>
            </a:extLst>
          </p:cNvPr>
          <p:cNvPicPr>
            <a:picLocks noChangeAspect="1"/>
          </p:cNvPicPr>
          <p:nvPr/>
        </p:nvPicPr>
        <p:blipFill>
          <a:blip r:embed="rId3"/>
          <a:srcRect t="24441" b="24441"/>
          <a:stretch>
            <a:fillRect/>
          </a:stretch>
        </p:blipFill>
        <p:spPr>
          <a:xfrm>
            <a:off x="20" y="10"/>
            <a:ext cx="12191980" cy="4456103"/>
          </a:xfrm>
          <a:prstGeom prst="rect">
            <a:avLst/>
          </a:prstGeom>
          <a:noFill/>
        </p:spPr>
      </p:pic>
    </p:spTree>
    <p:extLst>
      <p:ext uri="{BB962C8B-B14F-4D97-AF65-F5344CB8AC3E}">
        <p14:creationId xmlns:p14="http://schemas.microsoft.com/office/powerpoint/2010/main" val="1108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D7FF-4F3C-A412-1D11-6765F56C7C9A}"/>
              </a:ext>
            </a:extLst>
          </p:cNvPr>
          <p:cNvSpPr>
            <a:spLocks noGrp="1"/>
          </p:cNvSpPr>
          <p:nvPr>
            <p:ph type="title"/>
          </p:nvPr>
        </p:nvSpPr>
        <p:spPr/>
        <p:txBody>
          <a:bodyPr anchor="b">
            <a:normAutofit/>
          </a:bodyPr>
          <a:lstStyle/>
          <a:p>
            <a:r>
              <a:rPr lang="en-US"/>
              <a:t>Fake Images and Videos</a:t>
            </a:r>
          </a:p>
        </p:txBody>
      </p:sp>
      <p:pic>
        <p:nvPicPr>
          <p:cNvPr id="5" name="Content Placeholder 4" descr="Personal Cyber  People Security 3d background">
            <a:extLst>
              <a:ext uri="{FF2B5EF4-FFF2-40B4-BE49-F238E27FC236}">
                <a16:creationId xmlns:a16="http://schemas.microsoft.com/office/drawing/2014/main" id="{6081F4B8-55E5-455B-A7B9-10C987C1AD17}"/>
              </a:ext>
            </a:extLst>
          </p:cNvPr>
          <p:cNvPicPr>
            <a:picLocks noGrp="1" noChangeAspect="1"/>
          </p:cNvPicPr>
          <p:nvPr>
            <p:ph type="pic" sz="quarter" idx="13"/>
          </p:nvPr>
        </p:nvPicPr>
        <p:blipFill>
          <a:blip r:embed="rId3"/>
          <a:srcRect l="13247" r="13247"/>
          <a:stretch>
            <a:fillRect/>
          </a:stretch>
        </p:blipFill>
        <p:spPr/>
      </p:pic>
      <p:sp>
        <p:nvSpPr>
          <p:cNvPr id="4" name="Content Placeholder 3">
            <a:extLst>
              <a:ext uri="{FF2B5EF4-FFF2-40B4-BE49-F238E27FC236}">
                <a16:creationId xmlns:a16="http://schemas.microsoft.com/office/drawing/2014/main" id="{26EEFE29-6F06-B3C6-845A-7F085B937DD6}"/>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85000" lnSpcReduction="10000"/>
          </a:bodyPr>
          <a:lstStyle/>
          <a:p>
            <a:pPr marL="0" indent="0">
              <a:spcBef>
                <a:spcPts val="2500"/>
              </a:spcBef>
              <a:buFont typeface="Arial" panose="020B0604020202020204" pitchFamily="34" charset="0"/>
              <a:buNone/>
            </a:pPr>
            <a:r>
              <a:rPr lang="en-US" b="1"/>
              <a:t>Rise of Deepfake Technology</a:t>
            </a:r>
          </a:p>
          <a:p>
            <a:pPr marL="0" lvl="1" indent="0">
              <a:buFont typeface="Arial" panose="020B0604020202020204" pitchFamily="34" charset="0"/>
              <a:buNone/>
            </a:pPr>
            <a:r>
              <a:t>AI enables creation of realistic fake images and videos, increasing risks of misinformation and fraud.</a:t>
            </a:r>
            <a:endParaRPr lang="en-US"/>
          </a:p>
          <a:p>
            <a:pPr marL="0" indent="0">
              <a:spcBef>
                <a:spcPts val="2500"/>
              </a:spcBef>
              <a:buFont typeface="Arial" panose="020B0604020202020204" pitchFamily="34" charset="0"/>
              <a:buNone/>
            </a:pPr>
            <a:r>
              <a:rPr lang="en-US" b="1"/>
              <a:t>Risks and Impacts</a:t>
            </a:r>
          </a:p>
          <a:p>
            <a:pPr marL="0" lvl="1" indent="0">
              <a:buFont typeface="Arial" panose="020B0604020202020204" pitchFamily="34" charset="0"/>
              <a:buNone/>
            </a:pPr>
            <a:r>
              <a:t>Deepfakes are used in political propaganda, scams, and identity theft, causing reputational harm.</a:t>
            </a:r>
            <a:endParaRPr lang="en-US"/>
          </a:p>
          <a:p>
            <a:pPr marL="0" indent="0">
              <a:spcBef>
                <a:spcPts val="2500"/>
              </a:spcBef>
              <a:buFont typeface="Arial" panose="020B0604020202020204" pitchFamily="34" charset="0"/>
              <a:buNone/>
            </a:pPr>
            <a:r>
              <a:rPr lang="en-US" b="1"/>
              <a:t>Detection and Awareness</a:t>
            </a:r>
          </a:p>
          <a:p>
            <a:pPr marL="0" lvl="1" indent="0">
              <a:buFont typeface="Arial" panose="020B0604020202020204" pitchFamily="34" charset="0"/>
              <a:buNone/>
            </a:pPr>
            <a:r>
              <a:t>Recognize signs like unnatural facial movements and verify content with trusted tools to avoid deception.</a:t>
            </a:r>
            <a:endParaRPr lang="en-US"/>
          </a:p>
        </p:txBody>
      </p:sp>
    </p:spTree>
    <p:extLst>
      <p:ext uri="{BB962C8B-B14F-4D97-AF65-F5344CB8AC3E}">
        <p14:creationId xmlns:p14="http://schemas.microsoft.com/office/powerpoint/2010/main" val="2821845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F2A50-E454-78CC-9357-63CB88532968}"/>
              </a:ext>
            </a:extLst>
          </p:cNvPr>
          <p:cNvSpPr>
            <a:spLocks noGrp="1"/>
          </p:cNvSpPr>
          <p:nvPr>
            <p:ph type="title"/>
          </p:nvPr>
        </p:nvSpPr>
        <p:spPr>
          <a:xfrm>
            <a:off x="369285" y="433932"/>
            <a:ext cx="7426682" cy="894802"/>
          </a:xfrm>
        </p:spPr>
        <p:txBody>
          <a:bodyPr anchor="ctr">
            <a:normAutofit/>
          </a:bodyPr>
          <a:lstStyle/>
          <a:p>
            <a:r>
              <a:rPr lang="en-IE" dirty="0"/>
              <a:t>Deep Fake Example</a:t>
            </a:r>
          </a:p>
        </p:txBody>
      </p:sp>
      <p:pic>
        <p:nvPicPr>
          <p:cNvPr id="8" name="Picture 7" descr="A person in a white coat&#10;&#10;AI-generated content may be incorrect.">
            <a:extLst>
              <a:ext uri="{FF2B5EF4-FFF2-40B4-BE49-F238E27FC236}">
                <a16:creationId xmlns:a16="http://schemas.microsoft.com/office/drawing/2014/main" id="{43B71B84-F34D-4400-B5C3-71E8611C89C8}"/>
              </a:ext>
            </a:extLst>
          </p:cNvPr>
          <p:cNvPicPr>
            <a:picLocks noChangeAspect="1"/>
          </p:cNvPicPr>
          <p:nvPr/>
        </p:nvPicPr>
        <p:blipFill>
          <a:blip r:embed="rId2"/>
          <a:srcRect l="806" r="5266" b="2"/>
          <a:stretch>
            <a:fillRect/>
          </a:stretch>
        </p:blipFill>
        <p:spPr>
          <a:xfrm>
            <a:off x="369888" y="1601788"/>
            <a:ext cx="7426325" cy="4822825"/>
          </a:xfrm>
          <a:prstGeom prst="rect">
            <a:avLst/>
          </a:prstGeom>
          <a:noFill/>
        </p:spPr>
      </p:pic>
      <p:sp>
        <p:nvSpPr>
          <p:cNvPr id="4" name="Content Placeholder 3">
            <a:extLst>
              <a:ext uri="{FF2B5EF4-FFF2-40B4-BE49-F238E27FC236}">
                <a16:creationId xmlns:a16="http://schemas.microsoft.com/office/drawing/2014/main" id="{81102FF8-948D-1D48-CF9B-66C22891F9E2}"/>
              </a:ext>
            </a:extLst>
          </p:cNvPr>
          <p:cNvSpPr>
            <a:spLocks noGrp="1"/>
          </p:cNvSpPr>
          <p:nvPr>
            <p:ph type="body" sz="quarter" idx="12"/>
          </p:nvPr>
        </p:nvSpPr>
        <p:spPr>
          <a:xfrm>
            <a:off x="8310563" y="1747838"/>
            <a:ext cx="3313112" cy="4581525"/>
          </a:xfrm>
        </p:spPr>
        <p:txBody>
          <a:bodyPr anchor="ctr">
            <a:normAutofit fontScale="92500" lnSpcReduction="10000"/>
          </a:bodyPr>
          <a:lstStyle/>
          <a:p>
            <a:pPr marL="457200" indent="-457200">
              <a:buFont typeface="Arial" panose="020B0604020202020204" pitchFamily="34" charset="0"/>
              <a:buChar char="•"/>
            </a:pPr>
            <a:r>
              <a:rPr lang="en-IE" dirty="0">
                <a:hlinkClick r:id="rId3">
                  <a:extLst>
                    <a:ext uri="{A12FA001-AC4F-418D-AE19-62706E023703}">
                      <ahyp:hlinkClr xmlns:ahyp="http://schemas.microsoft.com/office/drawing/2018/hyperlinkcolor" val="tx"/>
                    </a:ext>
                  </a:extLst>
                </a:hlinkClick>
              </a:rPr>
              <a:t>Pope in a Puffer Jacket </a:t>
            </a:r>
            <a:r>
              <a:rPr lang="en-IE" dirty="0"/>
              <a:t>Guardian article from 2023</a:t>
            </a:r>
          </a:p>
          <a:p>
            <a:r>
              <a:rPr lang="en-IE" dirty="0"/>
              <a:t>In the news today</a:t>
            </a:r>
          </a:p>
          <a:p>
            <a:pPr marL="457200" indent="-457200">
              <a:buFont typeface="Arial" panose="020B0604020202020204" pitchFamily="34" charset="0"/>
              <a:buChar char="•"/>
            </a:pPr>
            <a:r>
              <a:rPr lang="en-IE" dirty="0">
                <a:solidFill>
                  <a:srgbClr val="467886"/>
                </a:solidFill>
                <a:hlinkClick r:id="rId4">
                  <a:extLst>
                    <a:ext uri="{A12FA001-AC4F-418D-AE19-62706E023703}">
                      <ahyp:hlinkClr xmlns:ahyp="http://schemas.microsoft.com/office/drawing/2018/hyperlinkcolor" val="tx"/>
                    </a:ext>
                  </a:extLst>
                </a:hlinkClick>
              </a:rPr>
              <a:t>‘Add blood, forced smile’: how </a:t>
            </a:r>
            <a:r>
              <a:rPr lang="en-IE" dirty="0" err="1">
                <a:solidFill>
                  <a:srgbClr val="467886"/>
                </a:solidFill>
                <a:hlinkClick r:id="rId4">
                  <a:extLst>
                    <a:ext uri="{A12FA001-AC4F-418D-AE19-62706E023703}">
                      <ahyp:hlinkClr xmlns:ahyp="http://schemas.microsoft.com/office/drawing/2018/hyperlinkcolor" val="tx"/>
                    </a:ext>
                  </a:extLst>
                </a:hlinkClick>
              </a:rPr>
              <a:t>Grok’s</a:t>
            </a:r>
            <a:r>
              <a:rPr lang="en-IE" dirty="0">
                <a:solidFill>
                  <a:srgbClr val="467886"/>
                </a:solidFill>
                <a:hlinkClick r:id="rId4">
                  <a:extLst>
                    <a:ext uri="{A12FA001-AC4F-418D-AE19-62706E023703}">
                      <ahyp:hlinkClr xmlns:ahyp="http://schemas.microsoft.com/office/drawing/2018/hyperlinkcolor" val="tx"/>
                    </a:ext>
                  </a:extLst>
                </a:hlinkClick>
              </a:rPr>
              <a:t> </a:t>
            </a:r>
            <a:r>
              <a:rPr lang="en-IE" dirty="0" err="1">
                <a:solidFill>
                  <a:srgbClr val="467886"/>
                </a:solidFill>
                <a:hlinkClick r:id="rId4">
                  <a:extLst>
                    <a:ext uri="{A12FA001-AC4F-418D-AE19-62706E023703}">
                      <ahyp:hlinkClr xmlns:ahyp="http://schemas.microsoft.com/office/drawing/2018/hyperlinkcolor" val="tx"/>
                    </a:ext>
                  </a:extLst>
                </a:hlinkClick>
              </a:rPr>
              <a:t>nudification</a:t>
            </a:r>
            <a:r>
              <a:rPr lang="en-IE" dirty="0">
                <a:hlinkClick r:id="rId4">
                  <a:extLst>
                    <a:ext uri="{A12FA001-AC4F-418D-AE19-62706E023703}">
                      <ahyp:hlinkClr xmlns:ahyp="http://schemas.microsoft.com/office/drawing/2018/hyperlinkcolor" val="tx"/>
                    </a:ext>
                  </a:extLst>
                </a:hlinkClick>
              </a:rPr>
              <a:t> tool went viral | AI (artificial intelligence) | The Guardian</a:t>
            </a:r>
            <a:endParaRPr lang="en-IE" dirty="0"/>
          </a:p>
        </p:txBody>
      </p:sp>
    </p:spTree>
    <p:extLst>
      <p:ext uri="{BB962C8B-B14F-4D97-AF65-F5344CB8AC3E}">
        <p14:creationId xmlns:p14="http://schemas.microsoft.com/office/powerpoint/2010/main" val="3212786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DD71-0E56-74FB-50B8-0958226C400B}"/>
              </a:ext>
            </a:extLst>
          </p:cNvPr>
          <p:cNvSpPr>
            <a:spLocks noGrp="1"/>
          </p:cNvSpPr>
          <p:nvPr>
            <p:ph type="title"/>
          </p:nvPr>
        </p:nvSpPr>
        <p:spPr>
          <a:xfrm>
            <a:off x="228600" y="2590800"/>
            <a:ext cx="10515600" cy="1325563"/>
          </a:xfrm>
        </p:spPr>
        <p:txBody>
          <a:bodyPr anchor="b">
            <a:noAutofit/>
          </a:bodyPr>
          <a:lstStyle/>
          <a:p>
            <a:r>
              <a:rPr lang="en-US" sz="6800" dirty="0"/>
              <a:t>Staying Safe and Future Outlook</a:t>
            </a:r>
          </a:p>
        </p:txBody>
      </p:sp>
    </p:spTree>
    <p:extLst>
      <p:ext uri="{BB962C8B-B14F-4D97-AF65-F5344CB8AC3E}">
        <p14:creationId xmlns:p14="http://schemas.microsoft.com/office/powerpoint/2010/main" val="1098177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4EA5-3A54-2F68-F8C6-34BA6D29D226}"/>
              </a:ext>
            </a:extLst>
          </p:cNvPr>
          <p:cNvSpPr>
            <a:spLocks noGrp="1"/>
          </p:cNvSpPr>
          <p:nvPr>
            <p:ph type="title"/>
          </p:nvPr>
        </p:nvSpPr>
        <p:spPr>
          <a:xfrm>
            <a:off x="6239436" y="433932"/>
            <a:ext cx="4007223" cy="894802"/>
          </a:xfrm>
        </p:spPr>
        <p:txBody>
          <a:bodyPr anchor="ctr">
            <a:normAutofit/>
          </a:bodyPr>
          <a:lstStyle/>
          <a:p>
            <a:r>
              <a:rPr lang="en-US"/>
              <a:t>Detection and Safety Tips</a:t>
            </a:r>
          </a:p>
        </p:txBody>
      </p:sp>
      <p:sp>
        <p:nvSpPr>
          <p:cNvPr id="4" name="Content Placeholder 3">
            <a:extLst>
              <a:ext uri="{FF2B5EF4-FFF2-40B4-BE49-F238E27FC236}">
                <a16:creationId xmlns:a16="http://schemas.microsoft.com/office/drawing/2014/main" id="{AB342E53-9E20-F220-7116-1156E0EC4DA3}"/>
              </a:ext>
            </a:extLst>
          </p:cNvPr>
          <p:cNvSpPr>
            <a:spLocks noGrp="1"/>
          </p:cNvSpPr>
          <p:nvPr>
            <p:ph type="body"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39436" y="1328735"/>
            <a:ext cx="5595212" cy="5529266"/>
          </a:xfrm>
        </p:spPr>
        <p:txBody>
          <a:bodyPr>
            <a:noAutofit/>
          </a:bodyPr>
          <a:lstStyle/>
          <a:p>
            <a:pPr marL="0" indent="0">
              <a:spcBef>
                <a:spcPts val="2500"/>
              </a:spcBef>
              <a:buFont typeface="Arial" panose="020B0604020202020204" pitchFamily="34" charset="0"/>
              <a:buNone/>
            </a:pPr>
            <a:r>
              <a:rPr lang="en-US" sz="1800" b="1" dirty="0"/>
              <a:t>Verify Information Sources</a:t>
            </a:r>
          </a:p>
          <a:p>
            <a:pPr marL="0" lvl="1" indent="0">
              <a:buFont typeface="Arial" panose="020B0604020202020204" pitchFamily="34" charset="0"/>
              <a:buNone/>
            </a:pPr>
            <a:r>
              <a:rPr lang="en-US" sz="1800" dirty="0"/>
              <a:t>Always cross-check facts with credible sources like academic journals and reputable news outlets to ensure accuracy.</a:t>
            </a:r>
          </a:p>
          <a:p>
            <a:pPr marL="0" indent="0">
              <a:spcBef>
                <a:spcPts val="2500"/>
              </a:spcBef>
              <a:buFont typeface="Arial" panose="020B0604020202020204" pitchFamily="34" charset="0"/>
              <a:buNone/>
            </a:pPr>
            <a:r>
              <a:rPr lang="en-US" sz="1800" b="1" dirty="0"/>
              <a:t>Protect Personal Privacy</a:t>
            </a:r>
          </a:p>
          <a:p>
            <a:pPr marL="0" lvl="1" indent="0">
              <a:buFont typeface="Arial" panose="020B0604020202020204" pitchFamily="34" charset="0"/>
              <a:buNone/>
            </a:pPr>
            <a:r>
              <a:rPr lang="en-US" sz="1800" dirty="0"/>
              <a:t>Avoid sharing sensitive, personal, or UCC, information with AI tools as privacy cannot be fully guaranteed in digital systems.</a:t>
            </a:r>
          </a:p>
          <a:p>
            <a:pPr marL="0" indent="0">
              <a:spcBef>
                <a:spcPts val="2500"/>
              </a:spcBef>
              <a:buFont typeface="Arial" panose="020B0604020202020204" pitchFamily="34" charset="0"/>
              <a:buNone/>
            </a:pPr>
            <a:r>
              <a:rPr lang="en-US" sz="1800" b="1" dirty="0"/>
              <a:t>Authenticate Visual Content</a:t>
            </a:r>
          </a:p>
          <a:p>
            <a:pPr marL="0" lvl="1" indent="0">
              <a:buFont typeface="Arial" panose="020B0604020202020204" pitchFamily="34" charset="0"/>
              <a:buNone/>
            </a:pPr>
            <a:r>
              <a:rPr lang="en-US" sz="1800" dirty="0"/>
              <a:t>Use </a:t>
            </a:r>
            <a:r>
              <a:rPr lang="en-US" sz="1800" dirty="0">
                <a:hlinkClick r:id="rId3"/>
              </a:rPr>
              <a:t>reverse image search </a:t>
            </a:r>
            <a:r>
              <a:rPr lang="en-US" sz="1800" dirty="0"/>
              <a:t>and metadata analysis to verify suspicious images or videos and detect misinformation.</a:t>
            </a:r>
          </a:p>
          <a:p>
            <a:pPr marL="0" indent="0">
              <a:spcBef>
                <a:spcPts val="2500"/>
              </a:spcBef>
              <a:buFont typeface="Arial" panose="020B0604020202020204" pitchFamily="34" charset="0"/>
              <a:buNone/>
            </a:pPr>
            <a:r>
              <a:rPr lang="en-US" sz="1800" b="1" dirty="0"/>
              <a:t>Maintain Healthy Skepticism</a:t>
            </a:r>
          </a:p>
          <a:p>
            <a:pPr marL="0" lvl="1" indent="0">
              <a:buFont typeface="Arial" panose="020B0604020202020204" pitchFamily="34" charset="0"/>
              <a:buNone/>
            </a:pPr>
            <a:r>
              <a:rPr lang="en-US" sz="1800" dirty="0"/>
              <a:t>Approach content with caution, especially if it appears too good to be true. Use trusted fact-checking resources.</a:t>
            </a:r>
          </a:p>
        </p:txBody>
      </p:sp>
      <p:pic>
        <p:nvPicPr>
          <p:cNvPr id="5" name="Content Placeholder 4" descr="Human hands framing distant sun rays, visual interfaces effects">
            <a:extLst>
              <a:ext uri="{FF2B5EF4-FFF2-40B4-BE49-F238E27FC236}">
                <a16:creationId xmlns:a16="http://schemas.microsoft.com/office/drawing/2014/main" id="{056676BB-91C3-4AF2-B852-7FD8AB2D8093}"/>
              </a:ext>
            </a:extLst>
          </p:cNvPr>
          <p:cNvPicPr>
            <a:picLocks noGrp="1" noChangeAspect="1"/>
          </p:cNvPicPr>
          <p:nvPr>
            <p:ph type="pic" sz="quarter" idx="10"/>
          </p:nvPr>
        </p:nvPicPr>
        <p:blipFill>
          <a:blip r:embed="rId4"/>
          <a:srcRect l="12529" r="29336" b="2"/>
          <a:stretch>
            <a:fillRect/>
          </a:stretch>
        </p:blipFill>
        <p:spPr>
          <a:xfrm>
            <a:off x="298450" y="298450"/>
            <a:ext cx="5486400" cy="6299200"/>
          </a:xfrm>
          <a:noFill/>
        </p:spPr>
      </p:pic>
    </p:spTree>
    <p:extLst>
      <p:ext uri="{BB962C8B-B14F-4D97-AF65-F5344CB8AC3E}">
        <p14:creationId xmlns:p14="http://schemas.microsoft.com/office/powerpoint/2010/main" val="2791775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FD71-BA41-2D72-49E7-EB9E8730F848}"/>
              </a:ext>
            </a:extLst>
          </p:cNvPr>
          <p:cNvSpPr>
            <a:spLocks noGrp="1"/>
          </p:cNvSpPr>
          <p:nvPr>
            <p:ph type="title"/>
          </p:nvPr>
        </p:nvSpPr>
        <p:spPr>
          <a:xfrm>
            <a:off x="6705600" y="2981599"/>
            <a:ext cx="4007223" cy="894802"/>
          </a:xfrm>
        </p:spPr>
        <p:txBody>
          <a:bodyPr/>
          <a:lstStyle/>
          <a:p>
            <a:r>
              <a:rPr lang="en-IE" dirty="0"/>
              <a:t>Questions?</a:t>
            </a:r>
          </a:p>
        </p:txBody>
      </p:sp>
      <p:pic>
        <p:nvPicPr>
          <p:cNvPr id="6" name="Picture Placeholder 5" descr="Question mark boxes">
            <a:extLst>
              <a:ext uri="{FF2B5EF4-FFF2-40B4-BE49-F238E27FC236}">
                <a16:creationId xmlns:a16="http://schemas.microsoft.com/office/drawing/2014/main" id="{9152FEC7-13D3-233E-E14D-0EC20BC52E0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503" r="25503"/>
          <a:stretch>
            <a:fillRect/>
          </a:stretch>
        </p:blipFill>
        <p:spPr/>
      </p:pic>
    </p:spTree>
    <p:extLst>
      <p:ext uri="{BB962C8B-B14F-4D97-AF65-F5344CB8AC3E}">
        <p14:creationId xmlns:p14="http://schemas.microsoft.com/office/powerpoint/2010/main" val="3445893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9CEA5-EFAB-8227-6935-4AA9213A2C94}"/>
              </a:ext>
            </a:extLst>
          </p:cNvPr>
          <p:cNvSpPr>
            <a:spLocks noGrp="1"/>
          </p:cNvSpPr>
          <p:nvPr>
            <p:ph type="title"/>
          </p:nvPr>
        </p:nvSpPr>
        <p:spPr>
          <a:xfrm>
            <a:off x="381000" y="2209800"/>
            <a:ext cx="10515600" cy="1325563"/>
          </a:xfrm>
        </p:spPr>
        <p:txBody>
          <a:bodyPr anchor="ctr">
            <a:noAutofit/>
          </a:bodyPr>
          <a:lstStyle/>
          <a:p>
            <a:r>
              <a:rPr lang="en-US" sz="6800" dirty="0"/>
              <a:t>Introduction to AI and LLMs</a:t>
            </a:r>
          </a:p>
        </p:txBody>
      </p:sp>
    </p:spTree>
    <p:extLst>
      <p:ext uri="{BB962C8B-B14F-4D97-AF65-F5344CB8AC3E}">
        <p14:creationId xmlns:p14="http://schemas.microsoft.com/office/powerpoint/2010/main" val="1740004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E85C-83DF-D115-7880-9D4A1BE34E50}"/>
              </a:ext>
            </a:extLst>
          </p:cNvPr>
          <p:cNvSpPr>
            <a:spLocks noGrp="1"/>
          </p:cNvSpPr>
          <p:nvPr>
            <p:ph type="title"/>
          </p:nvPr>
        </p:nvSpPr>
        <p:spPr>
          <a:xfrm>
            <a:off x="839788" y="365125"/>
            <a:ext cx="8847992" cy="1149351"/>
          </a:xfrm>
        </p:spPr>
        <p:txBody>
          <a:bodyPr anchor="ctr">
            <a:normAutofit/>
          </a:bodyPr>
          <a:lstStyle/>
          <a:p>
            <a:r>
              <a:rPr lang="en-US"/>
              <a:t>Understanding Artificial Intelligence</a:t>
            </a:r>
          </a:p>
        </p:txBody>
      </p:sp>
      <p:pic>
        <p:nvPicPr>
          <p:cNvPr id="5" name="Content Placeholder 4" descr="Angle view of circuit shaped like a brain">
            <a:extLst>
              <a:ext uri="{FF2B5EF4-FFF2-40B4-BE49-F238E27FC236}">
                <a16:creationId xmlns:a16="http://schemas.microsoft.com/office/drawing/2014/main" id="{D3028C5E-28CE-4F04-ADBD-A556621992A4}"/>
              </a:ext>
            </a:extLst>
          </p:cNvPr>
          <p:cNvPicPr>
            <a:picLocks noGrp="1" noChangeAspect="1"/>
          </p:cNvPicPr>
          <p:nvPr>
            <p:ph sz="half" idx="2"/>
          </p:nvPr>
        </p:nvPicPr>
        <p:blipFill>
          <a:blip r:embed="rId3"/>
          <a:srcRect l="1181" r="1178" b="-3"/>
          <a:stretch>
            <a:fillRect/>
          </a:stretch>
        </p:blipFill>
        <p:spPr>
          <a:xfrm>
            <a:off x="533400" y="2209800"/>
            <a:ext cx="5157787" cy="3684588"/>
          </a:xfrm>
          <a:noFill/>
        </p:spPr>
      </p:pic>
      <p:sp>
        <p:nvSpPr>
          <p:cNvPr id="4" name="Content Placeholder 3">
            <a:extLst>
              <a:ext uri="{FF2B5EF4-FFF2-40B4-BE49-F238E27FC236}">
                <a16:creationId xmlns:a16="http://schemas.microsoft.com/office/drawing/2014/main" id="{39ABF477-C011-734A-38FE-A60423B822FE}"/>
              </a:ext>
            </a:extLst>
          </p:cNvPr>
          <p:cNvSpPr>
            <a:spLocks noGrp="1"/>
          </p:cNvSpPr>
          <p:nvPr>
            <p:ph sz="quarter" idx="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9720" y="1514476"/>
            <a:ext cx="5183188" cy="4379912"/>
          </a:xfrm>
        </p:spPr>
        <p:txBody>
          <a:bodyPr>
            <a:noAutofit/>
          </a:bodyPr>
          <a:lstStyle/>
          <a:p>
            <a:pPr marL="0" indent="0">
              <a:spcBef>
                <a:spcPts val="2500"/>
              </a:spcBef>
              <a:buFont typeface="Arial" panose="020B0604020202020204" pitchFamily="34" charset="0"/>
              <a:buNone/>
            </a:pPr>
            <a:r>
              <a:rPr lang="en-US" sz="1800" b="1" dirty="0"/>
              <a:t>Definition and Scope of AI</a:t>
            </a:r>
          </a:p>
          <a:p>
            <a:pPr marL="0" lvl="1" indent="0">
              <a:buFont typeface="Arial" panose="020B0604020202020204" pitchFamily="34" charset="0"/>
              <a:buNone/>
            </a:pPr>
            <a:r>
              <a:rPr lang="en-US" sz="1800" dirty="0"/>
              <a:t>AI systems perform tasks requiring human intelligence such as reasoning, learning, and problem-solving.</a:t>
            </a:r>
          </a:p>
          <a:p>
            <a:pPr marL="0" indent="0">
              <a:spcBef>
                <a:spcPts val="2500"/>
              </a:spcBef>
              <a:buFont typeface="Arial" panose="020B0604020202020204" pitchFamily="34" charset="0"/>
              <a:buNone/>
            </a:pPr>
            <a:r>
              <a:rPr lang="en-US" sz="1800" b="1" dirty="0"/>
              <a:t>Large Language Models Explained</a:t>
            </a:r>
          </a:p>
          <a:p>
            <a:pPr marL="0" lvl="1" indent="0">
              <a:buFont typeface="Arial" panose="020B0604020202020204" pitchFamily="34" charset="0"/>
              <a:buNone/>
            </a:pPr>
            <a:r>
              <a:rPr lang="en-US" sz="1800" dirty="0"/>
              <a:t>LLMs are AI trained on large text data to predict and generate human-like language patterns.</a:t>
            </a:r>
          </a:p>
          <a:p>
            <a:pPr marL="0" indent="0">
              <a:spcBef>
                <a:spcPts val="2500"/>
              </a:spcBef>
              <a:buFont typeface="Arial" panose="020B0604020202020204" pitchFamily="34" charset="0"/>
              <a:buNone/>
            </a:pPr>
            <a:r>
              <a:rPr lang="en-US" sz="1800" b="1" dirty="0"/>
              <a:t>Capabilities and Examples</a:t>
            </a:r>
          </a:p>
          <a:p>
            <a:pPr marL="0" lvl="1" indent="0">
              <a:buFont typeface="Arial" panose="020B0604020202020204" pitchFamily="34" charset="0"/>
              <a:buNone/>
            </a:pPr>
            <a:r>
              <a:rPr lang="en-US" sz="1800" dirty="0"/>
              <a:t>LLMs excel at summarizing, answering questions, and generating creative content with probabilistic outputs.</a:t>
            </a:r>
          </a:p>
          <a:p>
            <a:pPr marL="0" indent="0">
              <a:spcBef>
                <a:spcPts val="2500"/>
              </a:spcBef>
              <a:buFont typeface="Arial" panose="020B0604020202020204" pitchFamily="34" charset="0"/>
              <a:buNone/>
            </a:pPr>
            <a:r>
              <a:rPr lang="en-US" sz="1800" b="1" dirty="0"/>
              <a:t>Understanding AI Limitations</a:t>
            </a:r>
          </a:p>
          <a:p>
            <a:pPr marL="0" lvl="1" indent="0">
              <a:buFont typeface="Arial" panose="020B0604020202020204" pitchFamily="34" charset="0"/>
              <a:buNone/>
            </a:pPr>
            <a:r>
              <a:rPr lang="en-US" sz="1800" dirty="0"/>
              <a:t>AI outputs are probabilistic and can be inaccurate, requiring cautious use especially by new users.</a:t>
            </a:r>
          </a:p>
        </p:txBody>
      </p:sp>
    </p:spTree>
    <p:extLst>
      <p:ext uri="{BB962C8B-B14F-4D97-AF65-F5344CB8AC3E}">
        <p14:creationId xmlns:p14="http://schemas.microsoft.com/office/powerpoint/2010/main" val="1000387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3DE2-F965-93FB-36B6-C57224088E86}"/>
              </a:ext>
            </a:extLst>
          </p:cNvPr>
          <p:cNvSpPr>
            <a:spLocks noGrp="1"/>
          </p:cNvSpPr>
          <p:nvPr>
            <p:ph type="title"/>
          </p:nvPr>
        </p:nvSpPr>
        <p:spPr>
          <a:xfrm>
            <a:off x="6239436" y="433932"/>
            <a:ext cx="4007223" cy="894802"/>
          </a:xfrm>
        </p:spPr>
        <p:txBody>
          <a:bodyPr anchor="ctr">
            <a:normAutofit/>
          </a:bodyPr>
          <a:lstStyle/>
          <a:p>
            <a:r>
              <a:rPr lang="en-US"/>
              <a:t>How Large Language Models Work</a:t>
            </a:r>
          </a:p>
        </p:txBody>
      </p:sp>
      <p:sp>
        <p:nvSpPr>
          <p:cNvPr id="4" name="Content Placeholder 3">
            <a:extLst>
              <a:ext uri="{FF2B5EF4-FFF2-40B4-BE49-F238E27FC236}">
                <a16:creationId xmlns:a16="http://schemas.microsoft.com/office/drawing/2014/main" id="{015670C6-21FE-B839-0420-8A7A19A30FCD}"/>
              </a:ext>
            </a:extLst>
          </p:cNvPr>
          <p:cNvSpPr>
            <a:spLocks noGrp="1"/>
          </p:cNvSpPr>
          <p:nvPr>
            <p:ph type="body"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98338" y="1528987"/>
            <a:ext cx="5595212" cy="4895081"/>
          </a:xfrm>
        </p:spPr>
        <p:txBody>
          <a:bodyPr>
            <a:noAutofit/>
          </a:bodyPr>
          <a:lstStyle/>
          <a:p>
            <a:pPr marL="0" indent="0">
              <a:spcBef>
                <a:spcPts val="2500"/>
              </a:spcBef>
              <a:buFont typeface="Arial" panose="020B0604020202020204" pitchFamily="34" charset="0"/>
              <a:buNone/>
            </a:pPr>
            <a:r>
              <a:rPr lang="en-US" sz="2000" b="1" dirty="0"/>
              <a:t>Next Word Prediction</a:t>
            </a:r>
          </a:p>
          <a:p>
            <a:pPr marL="0" lvl="1" indent="0">
              <a:buFont typeface="Arial" panose="020B0604020202020204" pitchFamily="34" charset="0"/>
              <a:buNone/>
            </a:pPr>
            <a:r>
              <a:rPr lang="en-US" dirty="0"/>
              <a:t>LLMs predict the next word in a sequence using statistical patterns from extensive datasets.</a:t>
            </a:r>
          </a:p>
          <a:p>
            <a:pPr marL="0" indent="0">
              <a:spcBef>
                <a:spcPts val="2500"/>
              </a:spcBef>
              <a:buFont typeface="Arial" panose="020B0604020202020204" pitchFamily="34" charset="0"/>
              <a:buNone/>
            </a:pPr>
            <a:r>
              <a:rPr lang="en-US" sz="2000" b="1" dirty="0"/>
              <a:t>Transformer Architecture</a:t>
            </a:r>
          </a:p>
          <a:p>
            <a:pPr marL="0" lvl="1" indent="0">
              <a:buFont typeface="Arial" panose="020B0604020202020204" pitchFamily="34" charset="0"/>
              <a:buNone/>
            </a:pPr>
            <a:r>
              <a:rPr lang="en-US" dirty="0"/>
              <a:t>Transformers process context to generate coherent text by analyzing relationships within data sequences.</a:t>
            </a:r>
          </a:p>
          <a:p>
            <a:pPr marL="0" indent="0">
              <a:spcBef>
                <a:spcPts val="2500"/>
              </a:spcBef>
              <a:buFont typeface="Arial" panose="020B0604020202020204" pitchFamily="34" charset="0"/>
              <a:buNone/>
            </a:pPr>
            <a:r>
              <a:rPr lang="en-US" sz="2000" b="1" dirty="0"/>
              <a:t>Training on Massive Texts</a:t>
            </a:r>
          </a:p>
          <a:p>
            <a:pPr marL="0" lvl="1" indent="0">
              <a:buFont typeface="Arial" panose="020B0604020202020204" pitchFamily="34" charset="0"/>
              <a:buNone/>
            </a:pPr>
            <a:r>
              <a:rPr lang="en-US" dirty="0"/>
              <a:t>Models are trained on billions of words from diverse sources to mimic human language fluency.</a:t>
            </a:r>
          </a:p>
          <a:p>
            <a:pPr marL="0" indent="0">
              <a:spcBef>
                <a:spcPts val="2500"/>
              </a:spcBef>
              <a:buFont typeface="Arial" panose="020B0604020202020204" pitchFamily="34" charset="0"/>
              <a:buNone/>
            </a:pPr>
            <a:r>
              <a:rPr lang="en-US" sz="2000" b="1" dirty="0"/>
              <a:t>Limitations and Hallucinations</a:t>
            </a:r>
          </a:p>
          <a:p>
            <a:pPr marL="0" lvl="1" indent="0">
              <a:buFont typeface="Arial" panose="020B0604020202020204" pitchFamily="34" charset="0"/>
              <a:buNone/>
            </a:pPr>
            <a:r>
              <a:rPr lang="en-US" dirty="0"/>
              <a:t>LLMs can generate convincing but incorrect information, requiring users to verify outputs carefully.</a:t>
            </a:r>
          </a:p>
        </p:txBody>
      </p:sp>
      <p:pic>
        <p:nvPicPr>
          <p:cNvPr id="5" name="Content Placeholder 4" descr="Abstract Technology Background">
            <a:extLst>
              <a:ext uri="{FF2B5EF4-FFF2-40B4-BE49-F238E27FC236}">
                <a16:creationId xmlns:a16="http://schemas.microsoft.com/office/drawing/2014/main" id="{5A34F801-4B3E-421B-A226-C0E1E6E2A4DA}"/>
              </a:ext>
            </a:extLst>
          </p:cNvPr>
          <p:cNvPicPr>
            <a:picLocks noGrp="1" noChangeAspect="1"/>
          </p:cNvPicPr>
          <p:nvPr>
            <p:ph type="pic" sz="quarter" idx="10"/>
          </p:nvPr>
        </p:nvPicPr>
        <p:blipFill>
          <a:blip r:embed="rId3"/>
          <a:srcRect l="27110" r="23682" b="2"/>
          <a:stretch>
            <a:fillRect/>
          </a:stretch>
        </p:blipFill>
        <p:spPr>
          <a:xfrm>
            <a:off x="298450" y="298450"/>
            <a:ext cx="5486400" cy="6299200"/>
          </a:xfrm>
          <a:noFill/>
        </p:spPr>
      </p:pic>
    </p:spTree>
    <p:extLst>
      <p:ext uri="{BB962C8B-B14F-4D97-AF65-F5344CB8AC3E}">
        <p14:creationId xmlns:p14="http://schemas.microsoft.com/office/powerpoint/2010/main" val="2576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223A-358F-BCB7-5AB7-49F49FF07382}"/>
              </a:ext>
            </a:extLst>
          </p:cNvPr>
          <p:cNvSpPr>
            <a:spLocks noGrp="1"/>
          </p:cNvSpPr>
          <p:nvPr>
            <p:ph type="title"/>
          </p:nvPr>
        </p:nvSpPr>
        <p:spPr>
          <a:xfrm>
            <a:off x="304800" y="1905000"/>
            <a:ext cx="10515600" cy="1325563"/>
          </a:xfrm>
        </p:spPr>
        <p:txBody>
          <a:bodyPr anchor="b">
            <a:normAutofit/>
          </a:bodyPr>
          <a:lstStyle/>
          <a:p>
            <a:r>
              <a:rPr lang="en-US" sz="6800" dirty="0"/>
              <a:t>Practical Applications</a:t>
            </a:r>
          </a:p>
        </p:txBody>
      </p:sp>
    </p:spTree>
    <p:extLst>
      <p:ext uri="{BB962C8B-B14F-4D97-AF65-F5344CB8AC3E}">
        <p14:creationId xmlns:p14="http://schemas.microsoft.com/office/powerpoint/2010/main" val="2848868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F721-F6F1-2D11-82DF-BFD0F9600E21}"/>
              </a:ext>
            </a:extLst>
          </p:cNvPr>
          <p:cNvSpPr>
            <a:spLocks noGrp="1"/>
          </p:cNvSpPr>
          <p:nvPr>
            <p:ph type="title"/>
          </p:nvPr>
        </p:nvSpPr>
        <p:spPr>
          <a:xfrm>
            <a:off x="838200" y="365125"/>
            <a:ext cx="10515600" cy="1325563"/>
          </a:xfrm>
        </p:spPr>
        <p:txBody>
          <a:bodyPr anchor="ctr">
            <a:normAutofit/>
          </a:bodyPr>
          <a:lstStyle/>
          <a:p>
            <a:r>
              <a:rPr lang="en-US"/>
              <a:t>Everyday Uses of AI</a:t>
            </a:r>
          </a:p>
        </p:txBody>
      </p:sp>
      <p:sp>
        <p:nvSpPr>
          <p:cNvPr id="4" name="Content Placeholder 3">
            <a:extLst>
              <a:ext uri="{FF2B5EF4-FFF2-40B4-BE49-F238E27FC236}">
                <a16:creationId xmlns:a16="http://schemas.microsoft.com/office/drawing/2014/main" id="{86394AB9-B497-9F20-7129-F911795B5C41}"/>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81000" y="1524000"/>
            <a:ext cx="5638800" cy="4652963"/>
          </a:xfrm>
        </p:spPr>
        <p:txBody>
          <a:bodyPr>
            <a:noAutofit/>
          </a:bodyPr>
          <a:lstStyle/>
          <a:p>
            <a:pPr marL="0" indent="0">
              <a:spcBef>
                <a:spcPts val="2500"/>
              </a:spcBef>
              <a:buFont typeface="Arial" panose="020B0604020202020204" pitchFamily="34" charset="0"/>
              <a:buNone/>
            </a:pPr>
            <a:r>
              <a:rPr lang="en-US" sz="1800" b="1" dirty="0"/>
              <a:t>Learning and Research Aid</a:t>
            </a:r>
          </a:p>
          <a:p>
            <a:pPr marL="0" lvl="1" indent="0">
              <a:buFont typeface="Arial" panose="020B0604020202020204" pitchFamily="34" charset="0"/>
              <a:buNone/>
            </a:pPr>
            <a:r>
              <a:rPr lang="en-US" sz="1800" dirty="0"/>
              <a:t>AI can summarize academic papers and simplify complex theories, supporting effective learning and research.</a:t>
            </a:r>
          </a:p>
          <a:p>
            <a:pPr marL="0" indent="0">
              <a:spcBef>
                <a:spcPts val="2500"/>
              </a:spcBef>
              <a:buFont typeface="Arial" panose="020B0604020202020204" pitchFamily="34" charset="0"/>
              <a:buNone/>
            </a:pPr>
            <a:r>
              <a:rPr lang="en-US" sz="1800" b="1" dirty="0"/>
              <a:t>Writing and Creativity Support</a:t>
            </a:r>
          </a:p>
          <a:p>
            <a:pPr marL="0" lvl="1" indent="0">
              <a:buFont typeface="Arial" panose="020B0604020202020204" pitchFamily="34" charset="0"/>
              <a:buNone/>
            </a:pPr>
            <a:r>
              <a:rPr lang="en-US" sz="1800" dirty="0"/>
              <a:t>AI helps draft emails, presentations, memoirs, and creative writing, enhancing productivity and expression.</a:t>
            </a:r>
          </a:p>
          <a:p>
            <a:pPr marL="0" indent="0">
              <a:spcBef>
                <a:spcPts val="2500"/>
              </a:spcBef>
              <a:buFont typeface="Arial" panose="020B0604020202020204" pitchFamily="34" charset="0"/>
              <a:buNone/>
            </a:pPr>
            <a:r>
              <a:rPr lang="en-US" sz="1800" b="1" dirty="0"/>
              <a:t>Travel and Wellness Assistance</a:t>
            </a:r>
          </a:p>
          <a:p>
            <a:pPr marL="0" lvl="1" indent="0">
              <a:buFont typeface="Arial" panose="020B0604020202020204" pitchFamily="34" charset="0"/>
              <a:buNone/>
            </a:pPr>
            <a:r>
              <a:rPr lang="en-US" sz="1800" dirty="0"/>
              <a:t>AI provides travel itineraries and general health information, facilitating planning and wellness inquiries.</a:t>
            </a:r>
          </a:p>
        </p:txBody>
      </p:sp>
      <p:pic>
        <p:nvPicPr>
          <p:cNvPr id="5" name="Content Placeholder 4" descr="Asian businesswoman using digital tablet and listening to music in kitchen at home.">
            <a:extLst>
              <a:ext uri="{FF2B5EF4-FFF2-40B4-BE49-F238E27FC236}">
                <a16:creationId xmlns:a16="http://schemas.microsoft.com/office/drawing/2014/main" id="{4E7B0293-21F7-45D3-81A2-C5B71307628A}"/>
              </a:ext>
            </a:extLst>
          </p:cNvPr>
          <p:cNvPicPr>
            <a:picLocks noGrp="1" noChangeAspect="1"/>
          </p:cNvPicPr>
          <p:nvPr>
            <p:ph sz="half" idx="2"/>
          </p:nvPr>
        </p:nvPicPr>
        <p:blipFill>
          <a:blip r:embed="rId3"/>
          <a:srcRect r="10687" b="-3"/>
          <a:stretch>
            <a:fillRect/>
          </a:stretch>
        </p:blipFill>
        <p:spPr>
          <a:xfrm>
            <a:off x="6172200" y="1825625"/>
            <a:ext cx="5181600" cy="4351338"/>
          </a:xfrm>
          <a:noFill/>
        </p:spPr>
      </p:pic>
    </p:spTree>
    <p:extLst>
      <p:ext uri="{BB962C8B-B14F-4D97-AF65-F5344CB8AC3E}">
        <p14:creationId xmlns:p14="http://schemas.microsoft.com/office/powerpoint/2010/main" val="1601578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8DB2-8A40-6A69-8BED-C7460D305C2F}"/>
              </a:ext>
            </a:extLst>
          </p:cNvPr>
          <p:cNvSpPr>
            <a:spLocks noGrp="1"/>
          </p:cNvSpPr>
          <p:nvPr>
            <p:ph type="title"/>
          </p:nvPr>
        </p:nvSpPr>
        <p:spPr>
          <a:xfrm>
            <a:off x="228600" y="2766218"/>
            <a:ext cx="10515600" cy="1325563"/>
          </a:xfrm>
        </p:spPr>
        <p:txBody>
          <a:bodyPr anchor="b">
            <a:noAutofit/>
          </a:bodyPr>
          <a:lstStyle/>
          <a:p>
            <a:r>
              <a:rPr lang="en-US" sz="6800" dirty="0"/>
              <a:t>Risks and Limitations of AI</a:t>
            </a:r>
          </a:p>
        </p:txBody>
      </p:sp>
    </p:spTree>
    <p:extLst>
      <p:ext uri="{BB962C8B-B14F-4D97-AF65-F5344CB8AC3E}">
        <p14:creationId xmlns:p14="http://schemas.microsoft.com/office/powerpoint/2010/main" val="722920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282D-D067-3755-071F-839F2995DDD0}"/>
              </a:ext>
            </a:extLst>
          </p:cNvPr>
          <p:cNvSpPr>
            <a:spLocks noGrp="1"/>
          </p:cNvSpPr>
          <p:nvPr>
            <p:ph type="title"/>
          </p:nvPr>
        </p:nvSpPr>
        <p:spPr>
          <a:xfrm>
            <a:off x="839788" y="365125"/>
            <a:ext cx="8847992" cy="1149351"/>
          </a:xfrm>
        </p:spPr>
        <p:txBody>
          <a:bodyPr anchor="ctr">
            <a:normAutofit/>
          </a:bodyPr>
          <a:lstStyle/>
          <a:p>
            <a:r>
              <a:rPr lang="en-US"/>
              <a:t>Hallucinations and Bias</a:t>
            </a:r>
          </a:p>
        </p:txBody>
      </p:sp>
      <p:pic>
        <p:nvPicPr>
          <p:cNvPr id="5" name="Content Placeholder 4" descr="AI Artificial intelligence abstract neural network future technology internet of things big data">
            <a:extLst>
              <a:ext uri="{FF2B5EF4-FFF2-40B4-BE49-F238E27FC236}">
                <a16:creationId xmlns:a16="http://schemas.microsoft.com/office/drawing/2014/main" id="{85CFA86C-9941-452A-A0B2-AE3C2204A1BD}"/>
              </a:ext>
            </a:extLst>
          </p:cNvPr>
          <p:cNvPicPr>
            <a:picLocks noGrp="1" noChangeAspect="1"/>
          </p:cNvPicPr>
          <p:nvPr>
            <p:ph sz="half" idx="2"/>
          </p:nvPr>
        </p:nvPicPr>
        <p:blipFill>
          <a:blip r:embed="rId3"/>
          <a:stretch>
            <a:fillRect/>
          </a:stretch>
        </p:blipFill>
        <p:spPr>
          <a:xfrm>
            <a:off x="609600" y="2209800"/>
            <a:ext cx="4912784" cy="3684588"/>
          </a:xfrm>
          <a:noFill/>
        </p:spPr>
      </p:pic>
      <p:sp>
        <p:nvSpPr>
          <p:cNvPr id="4" name="Content Placeholder 3">
            <a:extLst>
              <a:ext uri="{FF2B5EF4-FFF2-40B4-BE49-F238E27FC236}">
                <a16:creationId xmlns:a16="http://schemas.microsoft.com/office/drawing/2014/main" id="{986B4F5F-19E5-60F2-BF5E-21475A7DE594}"/>
              </a:ext>
            </a:extLst>
          </p:cNvPr>
          <p:cNvSpPr>
            <a:spLocks noGrp="1"/>
          </p:cNvSpPr>
          <p:nvPr>
            <p:ph sz="quarter" idx="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72200" y="1514476"/>
            <a:ext cx="5183188" cy="4675187"/>
          </a:xfrm>
        </p:spPr>
        <p:txBody>
          <a:bodyPr>
            <a:noAutofit/>
          </a:bodyPr>
          <a:lstStyle/>
          <a:p>
            <a:pPr marL="0" indent="0">
              <a:spcBef>
                <a:spcPts val="2500"/>
              </a:spcBef>
              <a:buFont typeface="Arial" panose="020B0604020202020204" pitchFamily="34" charset="0"/>
              <a:buNone/>
            </a:pPr>
            <a:r>
              <a:rPr lang="en-US" sz="1800" b="1" dirty="0"/>
              <a:t>LLM Hallucinations</a:t>
            </a:r>
          </a:p>
          <a:p>
            <a:pPr marL="0" lvl="1" indent="0">
              <a:buFont typeface="Arial" panose="020B0604020202020204" pitchFamily="34" charset="0"/>
              <a:buNone/>
            </a:pPr>
            <a:r>
              <a:rPr lang="en-US" sz="1800" dirty="0"/>
              <a:t>LLMs can generate false or fabricated information confidently due to pattern-based text prediction without fact verification.</a:t>
            </a:r>
          </a:p>
          <a:p>
            <a:pPr marL="0" indent="0">
              <a:spcBef>
                <a:spcPts val="2500"/>
              </a:spcBef>
              <a:buFont typeface="Arial" panose="020B0604020202020204" pitchFamily="34" charset="0"/>
              <a:buNone/>
            </a:pPr>
            <a:r>
              <a:rPr lang="en-US" sz="1800" b="1" dirty="0"/>
              <a:t>Bias in AI Models</a:t>
            </a:r>
          </a:p>
          <a:p>
            <a:pPr marL="0" lvl="1" indent="0">
              <a:buFont typeface="Arial" panose="020B0604020202020204" pitchFamily="34" charset="0"/>
              <a:buNone/>
            </a:pPr>
            <a:r>
              <a:rPr lang="en-US" sz="1800" dirty="0"/>
              <a:t>Bias reflects in AI outputs as models learn from biased training data, leading to skewed or inappropriate results.</a:t>
            </a:r>
          </a:p>
          <a:p>
            <a:pPr marL="0" indent="0">
              <a:spcBef>
                <a:spcPts val="2500"/>
              </a:spcBef>
              <a:buFont typeface="Arial" panose="020B0604020202020204" pitchFamily="34" charset="0"/>
              <a:buNone/>
            </a:pPr>
            <a:r>
              <a:rPr lang="en-US" sz="1800" b="1" dirty="0"/>
              <a:t>Privacy Risks</a:t>
            </a:r>
          </a:p>
          <a:p>
            <a:pPr marL="0" lvl="1" indent="0">
              <a:buFont typeface="Arial" panose="020B0604020202020204" pitchFamily="34" charset="0"/>
              <a:buNone/>
            </a:pPr>
            <a:r>
              <a:rPr lang="en-US" sz="1800" dirty="0"/>
              <a:t>Sharing sensitive data with AI may lead to data storage and further use in training, posing privacy concerns.</a:t>
            </a:r>
          </a:p>
          <a:p>
            <a:pPr marL="0" indent="0">
              <a:spcBef>
                <a:spcPts val="2500"/>
              </a:spcBef>
              <a:buFont typeface="Arial" panose="020B0604020202020204" pitchFamily="34" charset="0"/>
              <a:buNone/>
            </a:pPr>
            <a:r>
              <a:rPr lang="en-US" sz="1800" b="1" dirty="0"/>
              <a:t>Critical Thinking Importance</a:t>
            </a:r>
          </a:p>
          <a:p>
            <a:pPr marL="0" lvl="1" indent="0">
              <a:buFont typeface="Arial" panose="020B0604020202020204" pitchFamily="34" charset="0"/>
              <a:buNone/>
            </a:pPr>
            <a:r>
              <a:rPr lang="en-US" sz="1800" dirty="0"/>
              <a:t>Over-reliance on AI can reduce critical thinking; users should always verify AI output with reliable sources.</a:t>
            </a:r>
          </a:p>
        </p:txBody>
      </p:sp>
    </p:spTree>
    <p:extLst>
      <p:ext uri="{BB962C8B-B14F-4D97-AF65-F5344CB8AC3E}">
        <p14:creationId xmlns:p14="http://schemas.microsoft.com/office/powerpoint/2010/main" val="2844826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F93-2C20-13A8-BF91-5F77EC367F98}"/>
              </a:ext>
            </a:extLst>
          </p:cNvPr>
          <p:cNvSpPr>
            <a:spLocks noGrp="1"/>
          </p:cNvSpPr>
          <p:nvPr>
            <p:ph type="title"/>
          </p:nvPr>
        </p:nvSpPr>
        <p:spPr>
          <a:xfrm>
            <a:off x="152400" y="1676400"/>
            <a:ext cx="10515600" cy="1325563"/>
          </a:xfrm>
        </p:spPr>
        <p:txBody>
          <a:bodyPr anchor="b">
            <a:normAutofit/>
          </a:bodyPr>
          <a:lstStyle/>
          <a:p>
            <a:r>
              <a:rPr lang="en-US" sz="6800" dirty="0"/>
              <a:t>AI and Misinformation</a:t>
            </a:r>
          </a:p>
        </p:txBody>
      </p:sp>
    </p:spTree>
    <p:extLst>
      <p:ext uri="{BB962C8B-B14F-4D97-AF65-F5344CB8AC3E}">
        <p14:creationId xmlns:p14="http://schemas.microsoft.com/office/powerpoint/2010/main" val="183284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UCC Theme 2025">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C Theme 2025" id="{98460C06-F17C-4B7E-B56F-6D6E2CFECD2D}" vid="{20BCB775-A6B3-4031-89A1-661061EFDC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4D25C3-873C-4C53-9166-E36A3E5D9C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49EA57-08A7-43CA-A845-5F6B04788291}">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D6138AE6-00E4-459C-8B3A-08927B7E54F0}">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UCC Theme 2025</Template>
  <TotalTime>0</TotalTime>
  <Words>1609</Words>
  <Application>Microsoft Office PowerPoint</Application>
  <PresentationFormat>Widescreen</PresentationFormat>
  <Paragraphs>89</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Calibri</vt:lpstr>
      <vt:lpstr>Lucida Bright</vt:lpstr>
      <vt:lpstr>UCC Theme 2025</vt:lpstr>
      <vt:lpstr>AI and Large Language Models: Opportunities and Risks</vt:lpstr>
      <vt:lpstr>Introduction to AI and LLMs</vt:lpstr>
      <vt:lpstr>Understanding Artificial Intelligence</vt:lpstr>
      <vt:lpstr>How Large Language Models Work</vt:lpstr>
      <vt:lpstr>Practical Applications</vt:lpstr>
      <vt:lpstr>Everyday Uses of AI</vt:lpstr>
      <vt:lpstr>Risks and Limitations of AI</vt:lpstr>
      <vt:lpstr>Hallucinations and Bias</vt:lpstr>
      <vt:lpstr>AI and Misinformation</vt:lpstr>
      <vt:lpstr>Fake Images and Videos</vt:lpstr>
      <vt:lpstr>Deep Fake Example</vt:lpstr>
      <vt:lpstr>Staying Safe and Future Outlook</vt:lpstr>
      <vt:lpstr>Detection and Safety Tips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Noelette Hurley</dc:creator>
  <cp:lastModifiedBy>Mary O Grady</cp:lastModifiedBy>
  <cp:revision>3</cp:revision>
  <dcterms:created xsi:type="dcterms:W3CDTF">2025-08-21T02:25:28Z</dcterms:created>
  <dcterms:modified xsi:type="dcterms:W3CDTF">2026-02-03T13:11:30Z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