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0" r:id="rId3"/>
    <p:sldId id="257" r:id="rId4"/>
    <p:sldId id="258" r:id="rId5"/>
    <p:sldId id="273" r:id="rId6"/>
    <p:sldId id="262" r:id="rId7"/>
    <p:sldId id="263" r:id="rId8"/>
    <p:sldId id="261" r:id="rId9"/>
    <p:sldId id="268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A462E-0916-4B24-B5C8-105AA754F7D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FB079C-DF4B-47B7-A70D-EF904003A61A}">
      <dgm:prSet phldrT="[Text]" custT="1"/>
      <dgm:spPr/>
      <dgm:t>
        <a:bodyPr/>
        <a:lstStyle/>
        <a:p>
          <a:r>
            <a:rPr lang="en-US" sz="1400" dirty="0" smtClean="0"/>
            <a:t>Establish </a:t>
          </a:r>
          <a:r>
            <a:rPr lang="en-US" sz="1400" dirty="0"/>
            <a:t>key criteria for Benchmarking based on the Review Objectives</a:t>
          </a:r>
        </a:p>
      </dgm:t>
    </dgm:pt>
    <dgm:pt modelId="{9976DDD5-1FFC-4235-900B-7C73760CCD72}" type="parTrans" cxnId="{C9110B97-98A9-4A2B-97A3-6CE07D248872}">
      <dgm:prSet/>
      <dgm:spPr/>
      <dgm:t>
        <a:bodyPr/>
        <a:lstStyle/>
        <a:p>
          <a:endParaRPr lang="en-US"/>
        </a:p>
      </dgm:t>
    </dgm:pt>
    <dgm:pt modelId="{3655FF1B-9871-4FE7-A013-FBCA7B75C83D}" type="sibTrans" cxnId="{C9110B97-98A9-4A2B-97A3-6CE07D248872}">
      <dgm:prSet/>
      <dgm:spPr/>
      <dgm:t>
        <a:bodyPr/>
        <a:lstStyle/>
        <a:p>
          <a:endParaRPr lang="en-US"/>
        </a:p>
      </dgm:t>
    </dgm:pt>
    <dgm:pt modelId="{D3FE9FCB-CDAB-4D2B-B402-2F6101FCD5D8}">
      <dgm:prSet phldrT="[Text]" custT="1"/>
      <dgm:spPr/>
      <dgm:t>
        <a:bodyPr/>
        <a:lstStyle/>
        <a:p>
          <a:r>
            <a:rPr lang="en-US" sz="1000" b="1" dirty="0" smtClean="0"/>
            <a:t>Review Objectives</a:t>
          </a:r>
        </a:p>
        <a:p>
          <a:r>
            <a:rPr lang="en-US" sz="1000" dirty="0" smtClean="0"/>
            <a:t> - Academic </a:t>
          </a:r>
          <a:r>
            <a:rPr lang="en-US" sz="1000" dirty="0"/>
            <a:t>Quality</a:t>
          </a:r>
        </a:p>
        <a:p>
          <a:r>
            <a:rPr lang="en-US" sz="1000" dirty="0" smtClean="0"/>
            <a:t> - Student </a:t>
          </a:r>
          <a:r>
            <a:rPr lang="en-US" sz="1000" dirty="0"/>
            <a:t>Learning</a:t>
          </a:r>
        </a:p>
        <a:p>
          <a:r>
            <a:rPr lang="en-US" sz="1000" dirty="0" smtClean="0"/>
            <a:t> - </a:t>
          </a:r>
          <a:r>
            <a:rPr lang="en-US" sz="1000" dirty="0" err="1" smtClean="0"/>
            <a:t>Programmes</a:t>
          </a:r>
          <a:endParaRPr lang="en-US" sz="1000" dirty="0"/>
        </a:p>
        <a:p>
          <a:r>
            <a:rPr lang="en-US" sz="1000" dirty="0" smtClean="0"/>
            <a:t> - External </a:t>
          </a:r>
          <a:r>
            <a:rPr lang="en-US" sz="1000" dirty="0"/>
            <a:t>criteria</a:t>
          </a:r>
        </a:p>
        <a:p>
          <a:r>
            <a:rPr lang="en-US" sz="1000" dirty="0" smtClean="0"/>
            <a:t> - Good </a:t>
          </a:r>
          <a:r>
            <a:rPr lang="en-US" sz="1000" dirty="0"/>
            <a:t>Practice</a:t>
          </a:r>
        </a:p>
        <a:p>
          <a:r>
            <a:rPr lang="en-US" sz="1000" dirty="0" smtClean="0"/>
            <a:t> - Innovation</a:t>
          </a:r>
          <a:endParaRPr lang="en-US" sz="1000" dirty="0"/>
        </a:p>
        <a:p>
          <a:endParaRPr lang="en-US" sz="1400" dirty="0"/>
        </a:p>
      </dgm:t>
    </dgm:pt>
    <dgm:pt modelId="{5E8BBD82-B4B2-4D86-9B43-C7B8342A068A}" type="parTrans" cxnId="{BA7A8356-1DA0-49FE-B8F3-A94B99EAE91D}">
      <dgm:prSet/>
      <dgm:spPr/>
      <dgm:t>
        <a:bodyPr/>
        <a:lstStyle/>
        <a:p>
          <a:endParaRPr lang="en-US"/>
        </a:p>
      </dgm:t>
    </dgm:pt>
    <dgm:pt modelId="{0BBD13D6-50F4-4327-A0F6-A8A03F6D1A1A}" type="sibTrans" cxnId="{BA7A8356-1DA0-49FE-B8F3-A94B99EAE91D}">
      <dgm:prSet/>
      <dgm:spPr/>
      <dgm:t>
        <a:bodyPr/>
        <a:lstStyle/>
        <a:p>
          <a:endParaRPr lang="en-US"/>
        </a:p>
      </dgm:t>
    </dgm:pt>
    <dgm:pt modelId="{8F435D6C-2DFD-413B-B24E-3E5C43BBE57C}">
      <dgm:prSet phldrT="[Text]" custT="1"/>
      <dgm:spPr/>
      <dgm:t>
        <a:bodyPr/>
        <a:lstStyle/>
        <a:p>
          <a:r>
            <a:rPr lang="en-US" sz="1400" dirty="0" smtClean="0"/>
            <a:t>Select </a:t>
          </a:r>
          <a:r>
            <a:rPr lang="en-US" sz="1400" dirty="0"/>
            <a:t>institutions against which to benchmark </a:t>
          </a:r>
        </a:p>
      </dgm:t>
    </dgm:pt>
    <dgm:pt modelId="{40597640-C5D3-4791-AEC4-153AEA1EDE64}" type="parTrans" cxnId="{8D981854-1B19-4506-877E-04407090953C}">
      <dgm:prSet/>
      <dgm:spPr/>
      <dgm:t>
        <a:bodyPr/>
        <a:lstStyle/>
        <a:p>
          <a:endParaRPr lang="en-US"/>
        </a:p>
      </dgm:t>
    </dgm:pt>
    <dgm:pt modelId="{D1608CE8-DA15-4D37-92D8-F9759503075B}" type="sibTrans" cxnId="{8D981854-1B19-4506-877E-04407090953C}">
      <dgm:prSet/>
      <dgm:spPr/>
      <dgm:t>
        <a:bodyPr/>
        <a:lstStyle/>
        <a:p>
          <a:endParaRPr lang="en-US"/>
        </a:p>
      </dgm:t>
    </dgm:pt>
    <dgm:pt modelId="{74996E7F-5FCE-49B1-B233-478E87759E2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 </a:t>
          </a:r>
          <a:r>
            <a:rPr lang="en-US" sz="1100" b="1" dirty="0" smtClean="0"/>
            <a:t>Institutions</a:t>
          </a:r>
        </a:p>
        <a:p>
          <a:pPr>
            <a:lnSpc>
              <a:spcPct val="100000"/>
            </a:lnSpc>
          </a:pPr>
          <a:r>
            <a:rPr lang="en-US" sz="1100" dirty="0" smtClean="0"/>
            <a:t>- Good </a:t>
          </a:r>
          <a:r>
            <a:rPr lang="en-US" sz="1100" dirty="0"/>
            <a:t>standing </a:t>
          </a:r>
        </a:p>
        <a:p>
          <a:pPr>
            <a:lnSpc>
              <a:spcPct val="100000"/>
            </a:lnSpc>
          </a:pPr>
          <a:r>
            <a:rPr lang="en-US" sz="1100" dirty="0"/>
            <a:t>and reputation;</a:t>
          </a:r>
        </a:p>
        <a:p>
          <a:pPr>
            <a:lnSpc>
              <a:spcPct val="100000"/>
            </a:lnSpc>
          </a:pPr>
          <a:r>
            <a:rPr lang="en-US" sz="1100" dirty="0" smtClean="0"/>
            <a:t> - Ambitious </a:t>
          </a:r>
          <a:r>
            <a:rPr lang="en-US" sz="1100" dirty="0"/>
            <a:t>but</a:t>
          </a:r>
        </a:p>
        <a:p>
          <a:pPr>
            <a:lnSpc>
              <a:spcPct val="100000"/>
            </a:lnSpc>
          </a:pPr>
          <a:r>
            <a:rPr lang="en-US" sz="1100" dirty="0"/>
            <a:t>realistic </a:t>
          </a:r>
        </a:p>
        <a:p>
          <a:pPr>
            <a:lnSpc>
              <a:spcPct val="100000"/>
            </a:lnSpc>
          </a:pPr>
          <a:r>
            <a:rPr lang="en-US" sz="1100" dirty="0"/>
            <a:t>comparison to </a:t>
          </a:r>
        </a:p>
        <a:p>
          <a:pPr>
            <a:lnSpc>
              <a:spcPct val="100000"/>
            </a:lnSpc>
          </a:pPr>
          <a:r>
            <a:rPr lang="en-US" sz="1100" dirty="0"/>
            <a:t>School at UCC</a:t>
          </a:r>
        </a:p>
      </dgm:t>
    </dgm:pt>
    <dgm:pt modelId="{9887585C-B12F-4E8E-AD86-FEB949EF23A6}" type="parTrans" cxnId="{889C8196-2CC6-4AF0-AFF9-B8213DA38EC3}">
      <dgm:prSet/>
      <dgm:spPr/>
      <dgm:t>
        <a:bodyPr/>
        <a:lstStyle/>
        <a:p>
          <a:endParaRPr lang="en-US"/>
        </a:p>
      </dgm:t>
    </dgm:pt>
    <dgm:pt modelId="{6CC60D5D-FAC5-4306-B767-EDA7CD6AB4E6}" type="sibTrans" cxnId="{889C8196-2CC6-4AF0-AFF9-B8213DA38EC3}">
      <dgm:prSet/>
      <dgm:spPr/>
      <dgm:t>
        <a:bodyPr/>
        <a:lstStyle/>
        <a:p>
          <a:endParaRPr lang="en-US"/>
        </a:p>
      </dgm:t>
    </dgm:pt>
    <dgm:pt modelId="{36A00F59-DF30-4469-9661-C4A488C74292}">
      <dgm:prSet phldrT="[Text]" custT="1"/>
      <dgm:spPr/>
      <dgm:t>
        <a:bodyPr/>
        <a:lstStyle/>
        <a:p>
          <a:r>
            <a:rPr lang="en-US" sz="1400" dirty="0" smtClean="0"/>
            <a:t>Make </a:t>
          </a:r>
          <a:r>
            <a:rPr lang="en-US" sz="1400" dirty="0"/>
            <a:t>contact with benchmarking institutions</a:t>
          </a:r>
        </a:p>
      </dgm:t>
    </dgm:pt>
    <dgm:pt modelId="{7AC77B3E-5A47-486B-80CC-8C768D55A6CE}" type="parTrans" cxnId="{BECAF0F8-C9D1-41DD-B12F-1B6722A6A352}">
      <dgm:prSet/>
      <dgm:spPr/>
      <dgm:t>
        <a:bodyPr/>
        <a:lstStyle/>
        <a:p>
          <a:endParaRPr lang="en-US"/>
        </a:p>
      </dgm:t>
    </dgm:pt>
    <dgm:pt modelId="{B570A100-919E-4F3E-AF81-1ABFDF623EC1}" type="sibTrans" cxnId="{BECAF0F8-C9D1-41DD-B12F-1B6722A6A352}">
      <dgm:prSet/>
      <dgm:spPr/>
      <dgm:t>
        <a:bodyPr/>
        <a:lstStyle/>
        <a:p>
          <a:endParaRPr lang="en-US"/>
        </a:p>
      </dgm:t>
    </dgm:pt>
    <dgm:pt modelId="{13915D4E-51C5-4E5C-A50A-8C4DA23DE9E9}">
      <dgm:prSet phldrT="[Text]" custT="1"/>
      <dgm:spPr/>
      <dgm:t>
        <a:bodyPr/>
        <a:lstStyle/>
        <a:p>
          <a:r>
            <a:rPr lang="en-US" sz="1100" b="1" dirty="0" smtClean="0"/>
            <a:t>Communication</a:t>
          </a:r>
        </a:p>
        <a:p>
          <a:r>
            <a:rPr lang="en-US" sz="1100" dirty="0" smtClean="0"/>
            <a:t>This </a:t>
          </a:r>
          <a:r>
            <a:rPr lang="en-US" sz="1100" dirty="0"/>
            <a:t>may be </a:t>
          </a:r>
          <a:endParaRPr lang="en-US" sz="1100" dirty="0" smtClean="0"/>
        </a:p>
        <a:p>
          <a:r>
            <a:rPr lang="en-US" sz="1100" dirty="0" smtClean="0"/>
            <a:t> - in person</a:t>
          </a:r>
          <a:r>
            <a:rPr lang="en-US" sz="1100" dirty="0"/>
            <a:t>, </a:t>
          </a:r>
          <a:endParaRPr lang="en-US" sz="1100" dirty="0" smtClean="0"/>
        </a:p>
        <a:p>
          <a:r>
            <a:rPr lang="en-US" sz="1100" dirty="0" smtClean="0"/>
            <a:t> - in </a:t>
          </a:r>
          <a:r>
            <a:rPr lang="en-US" sz="1100" dirty="0"/>
            <a:t>writing</a:t>
          </a:r>
        </a:p>
        <a:p>
          <a:r>
            <a:rPr lang="en-US" sz="1100" dirty="0" smtClean="0"/>
            <a:t> - by </a:t>
          </a:r>
          <a:r>
            <a:rPr lang="en-US" sz="1100" dirty="0"/>
            <a:t>means of</a:t>
          </a:r>
        </a:p>
        <a:p>
          <a:r>
            <a:rPr lang="en-US" sz="1100" dirty="0"/>
            <a:t>a questionnaire</a:t>
          </a:r>
        </a:p>
      </dgm:t>
    </dgm:pt>
    <dgm:pt modelId="{AA24B42F-556A-496D-A7BB-A724CCD2CF63}" type="parTrans" cxnId="{8A987A4F-A614-4EF5-BE12-D254E9E49549}">
      <dgm:prSet/>
      <dgm:spPr/>
      <dgm:t>
        <a:bodyPr/>
        <a:lstStyle/>
        <a:p>
          <a:endParaRPr lang="en-US"/>
        </a:p>
      </dgm:t>
    </dgm:pt>
    <dgm:pt modelId="{D65FAFCB-4117-4981-B6BD-5D77B59F8049}" type="sibTrans" cxnId="{8A987A4F-A614-4EF5-BE12-D254E9E49549}">
      <dgm:prSet/>
      <dgm:spPr/>
      <dgm:t>
        <a:bodyPr/>
        <a:lstStyle/>
        <a:p>
          <a:endParaRPr lang="en-US"/>
        </a:p>
      </dgm:t>
    </dgm:pt>
    <dgm:pt modelId="{E5833DEA-C91C-48CE-A82A-5C65C453839E}">
      <dgm:prSet custT="1"/>
      <dgm:spPr/>
      <dgm:t>
        <a:bodyPr/>
        <a:lstStyle/>
        <a:p>
          <a:r>
            <a:rPr lang="en-US" sz="1200" dirty="0" smtClean="0"/>
            <a:t>Clarify </a:t>
          </a:r>
          <a:r>
            <a:rPr lang="en-US" sz="1200" dirty="0"/>
            <a:t>criteria with benchmarking institutions </a:t>
          </a:r>
        </a:p>
      </dgm:t>
    </dgm:pt>
    <dgm:pt modelId="{D6C7CF7E-0231-40AB-B014-08A8727343C1}" type="parTrans" cxnId="{0E743FEB-D617-49F1-820B-0338CCAE4417}">
      <dgm:prSet/>
      <dgm:spPr/>
      <dgm:t>
        <a:bodyPr/>
        <a:lstStyle/>
        <a:p>
          <a:endParaRPr lang="en-US"/>
        </a:p>
      </dgm:t>
    </dgm:pt>
    <dgm:pt modelId="{DED72E8A-AB5F-4CFA-9187-A76EAEDCB1D5}" type="sibTrans" cxnId="{0E743FEB-D617-49F1-820B-0338CCAE4417}">
      <dgm:prSet/>
      <dgm:spPr/>
      <dgm:t>
        <a:bodyPr/>
        <a:lstStyle/>
        <a:p>
          <a:endParaRPr lang="en-US"/>
        </a:p>
      </dgm:t>
    </dgm:pt>
    <dgm:pt modelId="{D9D292B3-8031-4197-A8F8-8AA4FCC76BD8}">
      <dgm:prSet custT="1"/>
      <dgm:spPr/>
      <dgm:t>
        <a:bodyPr/>
        <a:lstStyle/>
        <a:p>
          <a:r>
            <a:rPr lang="en-US" sz="1100" b="1" dirty="0" smtClean="0"/>
            <a:t>Criteria/</a:t>
          </a:r>
        </a:p>
        <a:p>
          <a:r>
            <a:rPr lang="en-US" sz="1100" b="1" dirty="0" smtClean="0"/>
            <a:t>    Measures</a:t>
          </a:r>
        </a:p>
        <a:p>
          <a:r>
            <a:rPr lang="en-US" sz="1100" dirty="0" smtClean="0"/>
            <a:t> - Processes</a:t>
          </a:r>
        </a:p>
        <a:p>
          <a:r>
            <a:rPr lang="en-US" sz="1100" dirty="0" smtClean="0"/>
            <a:t> - Metrics/data</a:t>
          </a:r>
        </a:p>
        <a:p>
          <a:r>
            <a:rPr lang="en-US" sz="1100" dirty="0" smtClean="0"/>
            <a:t> - Strategic</a:t>
          </a:r>
          <a:endParaRPr lang="en-US" sz="1100" dirty="0"/>
        </a:p>
      </dgm:t>
    </dgm:pt>
    <dgm:pt modelId="{FD4D87A8-6E83-48A4-A703-50A95787A9AD}" type="parTrans" cxnId="{12DB31EA-1759-4B97-9903-676DA445C9DC}">
      <dgm:prSet/>
      <dgm:spPr/>
      <dgm:t>
        <a:bodyPr/>
        <a:lstStyle/>
        <a:p>
          <a:endParaRPr lang="en-US"/>
        </a:p>
      </dgm:t>
    </dgm:pt>
    <dgm:pt modelId="{B472BD52-BD91-454C-9F30-670F4C18E878}" type="sibTrans" cxnId="{12DB31EA-1759-4B97-9903-676DA445C9DC}">
      <dgm:prSet/>
      <dgm:spPr/>
      <dgm:t>
        <a:bodyPr/>
        <a:lstStyle/>
        <a:p>
          <a:endParaRPr lang="en-US"/>
        </a:p>
      </dgm:t>
    </dgm:pt>
    <dgm:pt modelId="{54D4AF17-2371-4072-81C7-AE6319F7023E}">
      <dgm:prSet custT="1"/>
      <dgm:spPr/>
      <dgm:t>
        <a:bodyPr/>
        <a:lstStyle/>
        <a:p>
          <a:r>
            <a:rPr lang="en-US" sz="1400" dirty="0" smtClean="0"/>
            <a:t>Integrate </a:t>
          </a:r>
          <a:r>
            <a:rPr lang="en-US" sz="1400" dirty="0"/>
            <a:t>findings in SER</a:t>
          </a:r>
        </a:p>
      </dgm:t>
    </dgm:pt>
    <dgm:pt modelId="{50DE63C5-9F68-437D-B055-4A49484A44E0}" type="parTrans" cxnId="{F3D61388-07F2-4D16-90F6-934CAA8BE041}">
      <dgm:prSet/>
      <dgm:spPr/>
      <dgm:t>
        <a:bodyPr/>
        <a:lstStyle/>
        <a:p>
          <a:endParaRPr lang="en-US"/>
        </a:p>
      </dgm:t>
    </dgm:pt>
    <dgm:pt modelId="{F848143F-E714-4DAE-BE9D-463C4A309E06}" type="sibTrans" cxnId="{F3D61388-07F2-4D16-90F6-934CAA8BE041}">
      <dgm:prSet/>
      <dgm:spPr/>
      <dgm:t>
        <a:bodyPr/>
        <a:lstStyle/>
        <a:p>
          <a:endParaRPr lang="en-US"/>
        </a:p>
      </dgm:t>
    </dgm:pt>
    <dgm:pt modelId="{E4AE44B0-77DC-4422-A956-2428B1FFE9D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100" b="1" dirty="0" smtClean="0"/>
            <a:t>Self-Evaluation Report</a:t>
          </a:r>
        </a:p>
        <a:p>
          <a:pPr>
            <a:lnSpc>
              <a:spcPct val="150000"/>
            </a:lnSpc>
          </a:pPr>
          <a:r>
            <a:rPr lang="en-US" sz="1100" dirty="0" smtClean="0"/>
            <a:t> - Integrate </a:t>
          </a:r>
          <a:r>
            <a:rPr lang="en-US" sz="1100" dirty="0"/>
            <a:t>the learning from the benchmarking in </a:t>
          </a:r>
          <a:r>
            <a:rPr lang="en-US" sz="1100" dirty="0" smtClean="0"/>
            <a:t>the </a:t>
          </a:r>
          <a:r>
            <a:rPr lang="en-US" sz="1100" dirty="0"/>
            <a:t>SER and in </a:t>
          </a:r>
          <a:r>
            <a:rPr lang="en-US" sz="1100" dirty="0" smtClean="0"/>
            <a:t>the </a:t>
          </a:r>
          <a:r>
            <a:rPr lang="en-US" sz="1100" dirty="0"/>
            <a:t>proposed </a:t>
          </a:r>
          <a:r>
            <a:rPr lang="en-US" sz="1100" dirty="0" smtClean="0"/>
            <a:t>Quality Enhancement Plan (QEP) </a:t>
          </a:r>
          <a:r>
            <a:rPr lang="en-US" sz="1100" dirty="0"/>
            <a:t>and recommendations</a:t>
          </a:r>
        </a:p>
      </dgm:t>
    </dgm:pt>
    <dgm:pt modelId="{8BF90CBD-A1E9-46CC-BA2A-B817B2B25DEF}" type="parTrans" cxnId="{F232E674-3EFD-4AD1-8EC4-3D5FC3E6294D}">
      <dgm:prSet/>
      <dgm:spPr/>
      <dgm:t>
        <a:bodyPr/>
        <a:lstStyle/>
        <a:p>
          <a:endParaRPr lang="en-US"/>
        </a:p>
      </dgm:t>
    </dgm:pt>
    <dgm:pt modelId="{9FF1C725-D750-472D-B0AE-49705697AF7B}" type="sibTrans" cxnId="{F232E674-3EFD-4AD1-8EC4-3D5FC3E6294D}">
      <dgm:prSet/>
      <dgm:spPr/>
      <dgm:t>
        <a:bodyPr/>
        <a:lstStyle/>
        <a:p>
          <a:endParaRPr lang="en-US"/>
        </a:p>
      </dgm:t>
    </dgm:pt>
    <dgm:pt modelId="{5B9F64A5-A115-414A-9CE5-8BDC82D33665}" type="pres">
      <dgm:prSet presAssocID="{690A462E-0916-4B24-B5C8-105AA754F7D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495FCB-5769-4AF1-9A12-9739ED035C14}" type="pres">
      <dgm:prSet presAssocID="{A8FB079C-DF4B-47B7-A70D-EF904003A61A}" presName="parentText1" presStyleLbl="node1" presStyleIdx="0" presStyleCnt="5" custScaleX="12180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45D9A-28E1-4940-91B9-C6425BB9DEAA}" type="pres">
      <dgm:prSet presAssocID="{A8FB079C-DF4B-47B7-A70D-EF904003A61A}" presName="childText1" presStyleLbl="solidAlignAcc1" presStyleIdx="0" presStyleCnt="5" custScaleX="213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FE77B-1BE3-4455-8C28-D3BBD18DCFA6}" type="pres">
      <dgm:prSet presAssocID="{8F435D6C-2DFD-413B-B24E-3E5C43BBE57C}" presName="parentText2" presStyleLbl="node1" presStyleIdx="1" presStyleCnt="5" custScaleX="1226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7F8DE-E444-4659-B339-685ADBDB428F}" type="pres">
      <dgm:prSet presAssocID="{8F435D6C-2DFD-413B-B24E-3E5C43BBE57C}" presName="childText2" presStyleLbl="solidAlignAcc1" presStyleIdx="1" presStyleCnt="5" custScaleX="200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F0B98-2CA6-4535-AB76-000F773ADC23}" type="pres">
      <dgm:prSet presAssocID="{36A00F59-DF30-4469-9661-C4A488C74292}" presName="parentText3" presStyleLbl="node1" presStyleIdx="2" presStyleCnt="5" custScaleX="12705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FBB82-E72D-4594-A69A-D14C4D299E35}" type="pres">
      <dgm:prSet presAssocID="{36A00F59-DF30-4469-9661-C4A488C74292}" presName="childText3" presStyleLbl="solidAlignAcc1" presStyleIdx="2" presStyleCnt="5" custScaleX="189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08BF6-A388-4F36-B0FE-C919E5A86E3F}" type="pres">
      <dgm:prSet presAssocID="{E5833DEA-C91C-48CE-A82A-5C65C453839E}" presName="parentText4" presStyleLbl="node1" presStyleIdx="3" presStyleCnt="5" custScaleX="1416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80127-B300-403A-91A3-E22E6E764227}" type="pres">
      <dgm:prSet presAssocID="{E5833DEA-C91C-48CE-A82A-5C65C453839E}" presName="childText4" presStyleLbl="solidAlignAcc1" presStyleIdx="3" presStyleCnt="5" custScaleX="189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D2B3D-E066-4DC8-865F-6925FC777B4C}" type="pres">
      <dgm:prSet presAssocID="{54D4AF17-2371-4072-81C7-AE6319F7023E}" presName="parentText5" presStyleLbl="node1" presStyleIdx="4" presStyleCnt="5" custScaleX="1681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BB01D-71E0-4EB1-B040-C52AAE28D76F}" type="pres">
      <dgm:prSet presAssocID="{54D4AF17-2371-4072-81C7-AE6319F7023E}" presName="childText5" presStyleLbl="solidAlignAcc1" presStyleIdx="4" presStyleCnt="5" custScaleX="194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CAF0F8-C9D1-41DD-B12F-1B6722A6A352}" srcId="{690A462E-0916-4B24-B5C8-105AA754F7D5}" destId="{36A00F59-DF30-4469-9661-C4A488C74292}" srcOrd="2" destOrd="0" parTransId="{7AC77B3E-5A47-486B-80CC-8C768D55A6CE}" sibTransId="{B570A100-919E-4F3E-AF81-1ABFDF623EC1}"/>
    <dgm:cxn modelId="{79222CC0-87DE-4A23-82C2-39546E7F1440}" type="presOf" srcId="{D9D292B3-8031-4197-A8F8-8AA4FCC76BD8}" destId="{A2080127-B300-403A-91A3-E22E6E764227}" srcOrd="0" destOrd="0" presId="urn:microsoft.com/office/officeart/2009/3/layout/IncreasingArrowsProcess"/>
    <dgm:cxn modelId="{C9110B97-98A9-4A2B-97A3-6CE07D248872}" srcId="{690A462E-0916-4B24-B5C8-105AA754F7D5}" destId="{A8FB079C-DF4B-47B7-A70D-EF904003A61A}" srcOrd="0" destOrd="0" parTransId="{9976DDD5-1FFC-4235-900B-7C73760CCD72}" sibTransId="{3655FF1B-9871-4FE7-A013-FBCA7B75C83D}"/>
    <dgm:cxn modelId="{12DB31EA-1759-4B97-9903-676DA445C9DC}" srcId="{E5833DEA-C91C-48CE-A82A-5C65C453839E}" destId="{D9D292B3-8031-4197-A8F8-8AA4FCC76BD8}" srcOrd="0" destOrd="0" parTransId="{FD4D87A8-6E83-48A4-A703-50A95787A9AD}" sibTransId="{B472BD52-BD91-454C-9F30-670F4C18E878}"/>
    <dgm:cxn modelId="{62B7ED3F-E310-4F6B-90B2-C562D54A3445}" type="presOf" srcId="{74996E7F-5FCE-49B1-B233-478E87759E28}" destId="{28A7F8DE-E444-4659-B339-685ADBDB428F}" srcOrd="0" destOrd="0" presId="urn:microsoft.com/office/officeart/2009/3/layout/IncreasingArrowsProcess"/>
    <dgm:cxn modelId="{81FFE258-0794-4474-930B-2E988C083698}" type="presOf" srcId="{36A00F59-DF30-4469-9661-C4A488C74292}" destId="{9ACF0B98-2CA6-4535-AB76-000F773ADC23}" srcOrd="0" destOrd="0" presId="urn:microsoft.com/office/officeart/2009/3/layout/IncreasingArrowsProcess"/>
    <dgm:cxn modelId="{DBB1B078-BEE7-49A0-836F-E68FA7147168}" type="presOf" srcId="{54D4AF17-2371-4072-81C7-AE6319F7023E}" destId="{DBAD2B3D-E066-4DC8-865F-6925FC777B4C}" srcOrd="0" destOrd="0" presId="urn:microsoft.com/office/officeart/2009/3/layout/IncreasingArrowsProcess"/>
    <dgm:cxn modelId="{730D17C7-DEC1-4439-B1DE-44E55500877C}" type="presOf" srcId="{E5833DEA-C91C-48CE-A82A-5C65C453839E}" destId="{A5208BF6-A388-4F36-B0FE-C919E5A86E3F}" srcOrd="0" destOrd="0" presId="urn:microsoft.com/office/officeart/2009/3/layout/IncreasingArrowsProcess"/>
    <dgm:cxn modelId="{0BCF99E3-D402-4BD0-BFAF-95E533EC9377}" type="presOf" srcId="{A8FB079C-DF4B-47B7-A70D-EF904003A61A}" destId="{C8495FCB-5769-4AF1-9A12-9739ED035C14}" srcOrd="0" destOrd="0" presId="urn:microsoft.com/office/officeart/2009/3/layout/IncreasingArrowsProcess"/>
    <dgm:cxn modelId="{69105E7B-1362-4FE1-A7B3-05FF3E7503E0}" type="presOf" srcId="{D3FE9FCB-CDAB-4D2B-B402-2F6101FCD5D8}" destId="{12445D9A-28E1-4940-91B9-C6425BB9DEAA}" srcOrd="0" destOrd="0" presId="urn:microsoft.com/office/officeart/2009/3/layout/IncreasingArrowsProcess"/>
    <dgm:cxn modelId="{ADC13FC9-B4EB-4E01-BD2A-172DE47CB1A2}" type="presOf" srcId="{8F435D6C-2DFD-413B-B24E-3E5C43BBE57C}" destId="{039FE77B-1BE3-4455-8C28-D3BBD18DCFA6}" srcOrd="0" destOrd="0" presId="urn:microsoft.com/office/officeart/2009/3/layout/IncreasingArrowsProcess"/>
    <dgm:cxn modelId="{B5947B88-0190-49CA-A81A-A109AA65C846}" type="presOf" srcId="{13915D4E-51C5-4E5C-A50A-8C4DA23DE9E9}" destId="{2ADFBB82-E72D-4594-A69A-D14C4D299E35}" srcOrd="0" destOrd="0" presId="urn:microsoft.com/office/officeart/2009/3/layout/IncreasingArrowsProcess"/>
    <dgm:cxn modelId="{F232E674-3EFD-4AD1-8EC4-3D5FC3E6294D}" srcId="{54D4AF17-2371-4072-81C7-AE6319F7023E}" destId="{E4AE44B0-77DC-4422-A956-2428B1FFE9DD}" srcOrd="0" destOrd="0" parTransId="{8BF90CBD-A1E9-46CC-BA2A-B817B2B25DEF}" sibTransId="{9FF1C725-D750-472D-B0AE-49705697AF7B}"/>
    <dgm:cxn modelId="{8A987A4F-A614-4EF5-BE12-D254E9E49549}" srcId="{36A00F59-DF30-4469-9661-C4A488C74292}" destId="{13915D4E-51C5-4E5C-A50A-8C4DA23DE9E9}" srcOrd="0" destOrd="0" parTransId="{AA24B42F-556A-496D-A7BB-A724CCD2CF63}" sibTransId="{D65FAFCB-4117-4981-B6BD-5D77B59F8049}"/>
    <dgm:cxn modelId="{BA7A8356-1DA0-49FE-B8F3-A94B99EAE91D}" srcId="{A8FB079C-DF4B-47B7-A70D-EF904003A61A}" destId="{D3FE9FCB-CDAB-4D2B-B402-2F6101FCD5D8}" srcOrd="0" destOrd="0" parTransId="{5E8BBD82-B4B2-4D86-9B43-C7B8342A068A}" sibTransId="{0BBD13D6-50F4-4327-A0F6-A8A03F6D1A1A}"/>
    <dgm:cxn modelId="{889C8196-2CC6-4AF0-AFF9-B8213DA38EC3}" srcId="{8F435D6C-2DFD-413B-B24E-3E5C43BBE57C}" destId="{74996E7F-5FCE-49B1-B233-478E87759E28}" srcOrd="0" destOrd="0" parTransId="{9887585C-B12F-4E8E-AD86-FEB949EF23A6}" sibTransId="{6CC60D5D-FAC5-4306-B767-EDA7CD6AB4E6}"/>
    <dgm:cxn modelId="{0E743FEB-D617-49F1-820B-0338CCAE4417}" srcId="{690A462E-0916-4B24-B5C8-105AA754F7D5}" destId="{E5833DEA-C91C-48CE-A82A-5C65C453839E}" srcOrd="3" destOrd="0" parTransId="{D6C7CF7E-0231-40AB-B014-08A8727343C1}" sibTransId="{DED72E8A-AB5F-4CFA-9187-A76EAEDCB1D5}"/>
    <dgm:cxn modelId="{8D981854-1B19-4506-877E-04407090953C}" srcId="{690A462E-0916-4B24-B5C8-105AA754F7D5}" destId="{8F435D6C-2DFD-413B-B24E-3E5C43BBE57C}" srcOrd="1" destOrd="0" parTransId="{40597640-C5D3-4791-AEC4-153AEA1EDE64}" sibTransId="{D1608CE8-DA15-4D37-92D8-F9759503075B}"/>
    <dgm:cxn modelId="{D5C48B9C-7FA7-44D1-AE99-774532510394}" type="presOf" srcId="{E4AE44B0-77DC-4422-A956-2428B1FFE9DD}" destId="{5CBBB01D-71E0-4EB1-B040-C52AAE28D76F}" srcOrd="0" destOrd="0" presId="urn:microsoft.com/office/officeart/2009/3/layout/IncreasingArrowsProcess"/>
    <dgm:cxn modelId="{3863346C-5667-41F0-9A72-250CC3070E74}" type="presOf" srcId="{690A462E-0916-4B24-B5C8-105AA754F7D5}" destId="{5B9F64A5-A115-414A-9CE5-8BDC82D33665}" srcOrd="0" destOrd="0" presId="urn:microsoft.com/office/officeart/2009/3/layout/IncreasingArrowsProcess"/>
    <dgm:cxn modelId="{F3D61388-07F2-4D16-90F6-934CAA8BE041}" srcId="{690A462E-0916-4B24-B5C8-105AA754F7D5}" destId="{54D4AF17-2371-4072-81C7-AE6319F7023E}" srcOrd="4" destOrd="0" parTransId="{50DE63C5-9F68-437D-B055-4A49484A44E0}" sibTransId="{F848143F-E714-4DAE-BE9D-463C4A309E06}"/>
    <dgm:cxn modelId="{AB3AA768-4266-4509-B24E-236656682CAF}" type="presParOf" srcId="{5B9F64A5-A115-414A-9CE5-8BDC82D33665}" destId="{C8495FCB-5769-4AF1-9A12-9739ED035C14}" srcOrd="0" destOrd="0" presId="urn:microsoft.com/office/officeart/2009/3/layout/IncreasingArrowsProcess"/>
    <dgm:cxn modelId="{54F2755C-C6DE-40CB-84D8-245E7C1A6B8B}" type="presParOf" srcId="{5B9F64A5-A115-414A-9CE5-8BDC82D33665}" destId="{12445D9A-28E1-4940-91B9-C6425BB9DEAA}" srcOrd="1" destOrd="0" presId="urn:microsoft.com/office/officeart/2009/3/layout/IncreasingArrowsProcess"/>
    <dgm:cxn modelId="{5C0E3480-E7B9-48E9-B4E9-A80CDA36916E}" type="presParOf" srcId="{5B9F64A5-A115-414A-9CE5-8BDC82D33665}" destId="{039FE77B-1BE3-4455-8C28-D3BBD18DCFA6}" srcOrd="2" destOrd="0" presId="urn:microsoft.com/office/officeart/2009/3/layout/IncreasingArrowsProcess"/>
    <dgm:cxn modelId="{32348174-4A27-410A-BAC9-CA8949308E36}" type="presParOf" srcId="{5B9F64A5-A115-414A-9CE5-8BDC82D33665}" destId="{28A7F8DE-E444-4659-B339-685ADBDB428F}" srcOrd="3" destOrd="0" presId="urn:microsoft.com/office/officeart/2009/3/layout/IncreasingArrowsProcess"/>
    <dgm:cxn modelId="{93BA4750-935B-4D7A-BB6B-42365901EBA4}" type="presParOf" srcId="{5B9F64A5-A115-414A-9CE5-8BDC82D33665}" destId="{9ACF0B98-2CA6-4535-AB76-000F773ADC23}" srcOrd="4" destOrd="0" presId="urn:microsoft.com/office/officeart/2009/3/layout/IncreasingArrowsProcess"/>
    <dgm:cxn modelId="{332CB6DB-C853-42AF-880F-F2A93F8D623F}" type="presParOf" srcId="{5B9F64A5-A115-414A-9CE5-8BDC82D33665}" destId="{2ADFBB82-E72D-4594-A69A-D14C4D299E35}" srcOrd="5" destOrd="0" presId="urn:microsoft.com/office/officeart/2009/3/layout/IncreasingArrowsProcess"/>
    <dgm:cxn modelId="{530C412B-D8F2-4E04-BA51-AAE287229905}" type="presParOf" srcId="{5B9F64A5-A115-414A-9CE5-8BDC82D33665}" destId="{A5208BF6-A388-4F36-B0FE-C919E5A86E3F}" srcOrd="6" destOrd="0" presId="urn:microsoft.com/office/officeart/2009/3/layout/IncreasingArrowsProcess"/>
    <dgm:cxn modelId="{C1F9F620-EBA0-4E12-8FB8-6672C5056054}" type="presParOf" srcId="{5B9F64A5-A115-414A-9CE5-8BDC82D33665}" destId="{A2080127-B300-403A-91A3-E22E6E764227}" srcOrd="7" destOrd="0" presId="urn:microsoft.com/office/officeart/2009/3/layout/IncreasingArrowsProcess"/>
    <dgm:cxn modelId="{020BE235-11BC-41A5-878E-3046227D66DA}" type="presParOf" srcId="{5B9F64A5-A115-414A-9CE5-8BDC82D33665}" destId="{DBAD2B3D-E066-4DC8-865F-6925FC777B4C}" srcOrd="8" destOrd="0" presId="urn:microsoft.com/office/officeart/2009/3/layout/IncreasingArrowsProcess"/>
    <dgm:cxn modelId="{A1A92E34-5730-468B-9AFB-04980DAAF8B1}" type="presParOf" srcId="{5B9F64A5-A115-414A-9CE5-8BDC82D33665}" destId="{5CBBB01D-71E0-4EB1-B040-C52AAE28D76F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95FCB-5769-4AF1-9A12-9739ED035C14}">
      <dsp:nvSpPr>
        <dsp:cNvPr id="0" name=""/>
        <dsp:cNvSpPr/>
      </dsp:nvSpPr>
      <dsp:spPr>
        <a:xfrm>
          <a:off x="107803" y="56795"/>
          <a:ext cx="9261768" cy="1105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555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 </a:t>
          </a:r>
          <a:r>
            <a:rPr lang="en-US" sz="1400" kern="1200" dirty="0"/>
            <a:t>key criteria for Benchmarking based on the Review Objectives</a:t>
          </a:r>
        </a:p>
      </dsp:txBody>
      <dsp:txXfrm>
        <a:off x="107803" y="333252"/>
        <a:ext cx="8985311" cy="552914"/>
      </dsp:txXfrm>
    </dsp:sp>
    <dsp:sp modelId="{12445D9A-28E1-4940-91B9-C6425BB9DEAA}">
      <dsp:nvSpPr>
        <dsp:cNvPr id="0" name=""/>
        <dsp:cNvSpPr/>
      </dsp:nvSpPr>
      <dsp:spPr>
        <a:xfrm>
          <a:off x="136911" y="908120"/>
          <a:ext cx="3004960" cy="2030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Review Objectives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- Academic </a:t>
          </a:r>
          <a:r>
            <a:rPr lang="en-US" sz="1000" kern="1200" dirty="0"/>
            <a:t>Quality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- Student </a:t>
          </a:r>
          <a:r>
            <a:rPr lang="en-US" sz="1000" kern="1200" dirty="0"/>
            <a:t>Learning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- </a:t>
          </a:r>
          <a:r>
            <a:rPr lang="en-US" sz="1000" kern="1200" dirty="0" err="1" smtClean="0"/>
            <a:t>Programmes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- External </a:t>
          </a:r>
          <a:r>
            <a:rPr lang="en-US" sz="1000" kern="1200" dirty="0"/>
            <a:t>criteria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- Good </a:t>
          </a:r>
          <a:r>
            <a:rPr lang="en-US" sz="1000" kern="1200" dirty="0"/>
            <a:t>Practice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- Innovation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6911" y="908120"/>
        <a:ext cx="3004960" cy="2030477"/>
      </dsp:txXfrm>
    </dsp:sp>
    <dsp:sp modelId="{039FE77B-1BE3-4455-8C28-D3BBD18DCFA6}">
      <dsp:nvSpPr>
        <dsp:cNvPr id="0" name=""/>
        <dsp:cNvSpPr/>
      </dsp:nvSpPr>
      <dsp:spPr>
        <a:xfrm>
          <a:off x="1640223" y="425546"/>
          <a:ext cx="7602139" cy="1105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555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Select </a:t>
          </a:r>
          <a:r>
            <a:rPr lang="en-US" sz="1400" kern="1200" dirty="0"/>
            <a:t>institutions against which to benchmark </a:t>
          </a:r>
        </a:p>
      </dsp:txBody>
      <dsp:txXfrm>
        <a:off x="1640223" y="702003"/>
        <a:ext cx="7325682" cy="552914"/>
      </dsp:txXfrm>
    </dsp:sp>
    <dsp:sp modelId="{28A7F8DE-E444-4659-B339-685ADBDB428F}">
      <dsp:nvSpPr>
        <dsp:cNvPr id="0" name=""/>
        <dsp:cNvSpPr/>
      </dsp:nvSpPr>
      <dsp:spPr>
        <a:xfrm>
          <a:off x="1638691" y="1276872"/>
          <a:ext cx="2811821" cy="2030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100" b="1" kern="1200" dirty="0" smtClean="0"/>
            <a:t>Institutions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 Good </a:t>
          </a:r>
          <a:r>
            <a:rPr lang="en-US" sz="1100" kern="1200" dirty="0"/>
            <a:t>standing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and reputation;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Ambitious </a:t>
          </a:r>
          <a:r>
            <a:rPr lang="en-US" sz="1100" kern="1200" dirty="0"/>
            <a:t>but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realistic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comparison to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School at UCC</a:t>
          </a:r>
        </a:p>
      </dsp:txBody>
      <dsp:txXfrm>
        <a:off x="1638691" y="1276872"/>
        <a:ext cx="2811821" cy="2030477"/>
      </dsp:txXfrm>
    </dsp:sp>
    <dsp:sp modelId="{9ACF0B98-2CA6-4535-AB76-000F773ADC23}">
      <dsp:nvSpPr>
        <dsp:cNvPr id="0" name=""/>
        <dsp:cNvSpPr/>
      </dsp:nvSpPr>
      <dsp:spPr>
        <a:xfrm>
          <a:off x="3098662" y="794298"/>
          <a:ext cx="6090470" cy="1105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555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Make </a:t>
          </a:r>
          <a:r>
            <a:rPr lang="en-US" sz="1400" kern="1200" dirty="0"/>
            <a:t>contact with benchmarking institutions</a:t>
          </a:r>
        </a:p>
      </dsp:txBody>
      <dsp:txXfrm>
        <a:off x="3098662" y="1070755"/>
        <a:ext cx="5814013" cy="552914"/>
      </dsp:txXfrm>
    </dsp:sp>
    <dsp:sp modelId="{2ADFBB82-E72D-4594-A69A-D14C4D299E35}">
      <dsp:nvSpPr>
        <dsp:cNvPr id="0" name=""/>
        <dsp:cNvSpPr/>
      </dsp:nvSpPr>
      <dsp:spPr>
        <a:xfrm>
          <a:off x="3115519" y="1645623"/>
          <a:ext cx="2668587" cy="2030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Communication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This </a:t>
          </a:r>
          <a:r>
            <a:rPr lang="en-US" sz="1100" kern="1200" dirty="0"/>
            <a:t>may be 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in person</a:t>
          </a:r>
          <a:r>
            <a:rPr lang="en-US" sz="1100" kern="1200" dirty="0"/>
            <a:t>, 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in </a:t>
          </a:r>
          <a:r>
            <a:rPr lang="en-US" sz="1100" kern="1200" dirty="0"/>
            <a:t>writing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by </a:t>
          </a:r>
          <a:r>
            <a:rPr lang="en-US" sz="1100" kern="1200" dirty="0"/>
            <a:t>means of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 questionnaire</a:t>
          </a:r>
        </a:p>
      </dsp:txBody>
      <dsp:txXfrm>
        <a:off x="3115519" y="1645623"/>
        <a:ext cx="2668587" cy="2030477"/>
      </dsp:txXfrm>
    </dsp:sp>
    <dsp:sp modelId="{A5208BF6-A388-4F36-B0FE-C919E5A86E3F}">
      <dsp:nvSpPr>
        <dsp:cNvPr id="0" name=""/>
        <dsp:cNvSpPr/>
      </dsp:nvSpPr>
      <dsp:spPr>
        <a:xfrm>
          <a:off x="4448083" y="1163049"/>
          <a:ext cx="4797600" cy="1105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555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Clarify </a:t>
          </a:r>
          <a:r>
            <a:rPr lang="en-US" sz="1200" kern="1200" dirty="0"/>
            <a:t>criteria with benchmarking institutions </a:t>
          </a:r>
        </a:p>
      </dsp:txBody>
      <dsp:txXfrm>
        <a:off x="4448083" y="1439506"/>
        <a:ext cx="4521143" cy="552914"/>
      </dsp:txXfrm>
    </dsp:sp>
    <dsp:sp modelId="{A2080127-B300-403A-91A3-E22E6E764227}">
      <dsp:nvSpPr>
        <dsp:cNvPr id="0" name=""/>
        <dsp:cNvSpPr/>
      </dsp:nvSpPr>
      <dsp:spPr>
        <a:xfrm>
          <a:off x="4525826" y="2014375"/>
          <a:ext cx="2659916" cy="2030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Criteria/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   Measures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Processes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Metrics/data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Strategic</a:t>
          </a:r>
          <a:endParaRPr lang="en-US" sz="1100" kern="1200" dirty="0"/>
        </a:p>
      </dsp:txBody>
      <dsp:txXfrm>
        <a:off x="4525826" y="2014375"/>
        <a:ext cx="2659916" cy="2030477"/>
      </dsp:txXfrm>
    </dsp:sp>
    <dsp:sp modelId="{DBAD2B3D-E066-4DC8-865F-6925FC777B4C}">
      <dsp:nvSpPr>
        <dsp:cNvPr id="0" name=""/>
        <dsp:cNvSpPr/>
      </dsp:nvSpPr>
      <dsp:spPr>
        <a:xfrm>
          <a:off x="5883234" y="1531801"/>
          <a:ext cx="3332510" cy="1105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555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 </a:t>
          </a:r>
          <a:r>
            <a:rPr lang="en-US" sz="1400" kern="1200" dirty="0"/>
            <a:t>findings in SER</a:t>
          </a:r>
        </a:p>
      </dsp:txBody>
      <dsp:txXfrm>
        <a:off x="5883234" y="1808258"/>
        <a:ext cx="3056053" cy="552914"/>
      </dsp:txXfrm>
    </dsp:sp>
    <dsp:sp modelId="{5CBBB01D-71E0-4EB1-B040-C52AAE28D76F}">
      <dsp:nvSpPr>
        <dsp:cNvPr id="0" name=""/>
        <dsp:cNvSpPr/>
      </dsp:nvSpPr>
      <dsp:spPr>
        <a:xfrm>
          <a:off x="5896212" y="2383126"/>
          <a:ext cx="2729565" cy="2030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Self-Evaluation Report</a:t>
          </a:r>
        </a:p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- Integrate </a:t>
          </a:r>
          <a:r>
            <a:rPr lang="en-US" sz="1100" kern="1200" dirty="0"/>
            <a:t>the learning from the benchmarking in </a:t>
          </a:r>
          <a:r>
            <a:rPr lang="en-US" sz="1100" kern="1200" dirty="0" smtClean="0"/>
            <a:t>the </a:t>
          </a:r>
          <a:r>
            <a:rPr lang="en-US" sz="1100" kern="1200" dirty="0"/>
            <a:t>SER and in </a:t>
          </a:r>
          <a:r>
            <a:rPr lang="en-US" sz="1100" kern="1200" dirty="0" smtClean="0"/>
            <a:t>the </a:t>
          </a:r>
          <a:r>
            <a:rPr lang="en-US" sz="1100" kern="1200" dirty="0"/>
            <a:t>proposed </a:t>
          </a:r>
          <a:r>
            <a:rPr lang="en-US" sz="1100" kern="1200" dirty="0" smtClean="0"/>
            <a:t>Quality Enhancement Plan (QEP) </a:t>
          </a:r>
          <a:r>
            <a:rPr lang="en-US" sz="1100" kern="1200" dirty="0"/>
            <a:t>and recommendations</a:t>
          </a:r>
        </a:p>
      </dsp:txBody>
      <dsp:txXfrm>
        <a:off x="5896212" y="2383126"/>
        <a:ext cx="2729565" cy="2030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BIJ-03-2016-003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Benchmarking for Quality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Quality Enhancement Unit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69346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benchmarking usually involves a visit to the cooperating institution/school, following initial contact which may include a written request for feedback on the identified criteria.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Occasionally</a:t>
            </a:r>
            <a:r>
              <a:rPr lang="en-GB" dirty="0"/>
              <a:t>, for practical reasons, benchmarking is undertaken via a survey.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QEU will provide up to €500 to support the benchmarking exercise. The unit under review may add to that amount should it wish.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cost plan should be drawn up and shared with the QEU; an internal transfer will then be arranged.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Ettorchi</a:t>
            </a:r>
            <a:r>
              <a:rPr lang="en-GB" dirty="0" smtClean="0"/>
              <a:t>-Tardy, A., </a:t>
            </a:r>
            <a:r>
              <a:rPr lang="en-GB" dirty="0" err="1" smtClean="0"/>
              <a:t>Levif</a:t>
            </a:r>
            <a:r>
              <a:rPr lang="en-GB" dirty="0" smtClean="0"/>
              <a:t>, M. and Michel, P. (2012) Benchmarking: A Method for Continuous Quality Improvement in Health. </a:t>
            </a:r>
            <a:r>
              <a:rPr lang="en-GB" i="1" dirty="0" smtClean="0"/>
              <a:t>Healthcare Policy </a:t>
            </a:r>
            <a:r>
              <a:rPr lang="en-GB" dirty="0" smtClean="0"/>
              <a:t>Vol. 7 No. 2</a:t>
            </a:r>
          </a:p>
          <a:p>
            <a:r>
              <a:rPr lang="en-GB" dirty="0" err="1" smtClean="0"/>
              <a:t>Leibfried</a:t>
            </a:r>
            <a:r>
              <a:rPr lang="en-GB" dirty="0" smtClean="0"/>
              <a:t> </a:t>
            </a:r>
            <a:r>
              <a:rPr lang="en-GB" dirty="0"/>
              <a:t>&amp; McNair </a:t>
            </a:r>
            <a:r>
              <a:rPr lang="en-GB" dirty="0" smtClean="0"/>
              <a:t>(1992) </a:t>
            </a:r>
            <a:r>
              <a:rPr lang="en-GB" i="1" dirty="0" smtClean="0"/>
              <a:t>Benchmarking, a tool for continuous improvement</a:t>
            </a:r>
            <a:r>
              <a:rPr lang="en-GB" dirty="0" smtClean="0"/>
              <a:t>. Michigan: OMNEO </a:t>
            </a:r>
          </a:p>
          <a:p>
            <a:r>
              <a:rPr lang="en-GB" dirty="0" err="1"/>
              <a:t>Tasopoulou</a:t>
            </a:r>
            <a:r>
              <a:rPr lang="en-GB" dirty="0"/>
              <a:t>, K. and </a:t>
            </a:r>
            <a:r>
              <a:rPr lang="en-GB" dirty="0" err="1"/>
              <a:t>Tsiotras</a:t>
            </a:r>
            <a:r>
              <a:rPr lang="en-GB" dirty="0"/>
              <a:t>, G. (2017) "Benchmarking towards excellence in higher education", </a:t>
            </a:r>
            <a:r>
              <a:rPr lang="en-GB" i="1" dirty="0"/>
              <a:t>Benchmarking: An International Journal</a:t>
            </a:r>
            <a:r>
              <a:rPr lang="en-GB" dirty="0"/>
              <a:t>, Vol. 24 Issue: 3, pp.617-634, 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doi.org/10.1108/BIJ-03-2016-0036</a:t>
            </a:r>
            <a:endParaRPr lang="en-GB" dirty="0" smtClean="0"/>
          </a:p>
          <a:p>
            <a:r>
              <a:rPr lang="en-GB" dirty="0" err="1"/>
              <a:t>Vlăsceanu</a:t>
            </a:r>
            <a:r>
              <a:rPr lang="en-GB" dirty="0"/>
              <a:t> et al., </a:t>
            </a:r>
            <a:r>
              <a:rPr lang="en-GB" dirty="0" smtClean="0"/>
              <a:t>(2007) </a:t>
            </a:r>
            <a:r>
              <a:rPr lang="en-GB" i="1" dirty="0" smtClean="0"/>
              <a:t>Quality Assurance &amp; Accreditation: A Glossary of Basic Terms and Definitions. </a:t>
            </a:r>
            <a:r>
              <a:rPr lang="en-GB" dirty="0" smtClean="0"/>
              <a:t>Bucharest: UNESCO - CEPES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8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" y="1727651"/>
            <a:ext cx="7604760" cy="4199621"/>
          </a:xfrm>
        </p:spPr>
        <p:txBody>
          <a:bodyPr/>
          <a:lstStyle/>
          <a:p>
            <a:r>
              <a:rPr lang="en-GB" dirty="0" smtClean="0"/>
              <a:t>This module seeks to provide academic and service units undergoing quality review at UCC with an overview of the rationale and process of undertaking benchmarking to inform their self-evaluation process and their Self-Evaluation Report (SER).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 of this Module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7922"/>
            <a:ext cx="69056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Benchmarking Process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013311"/>
              </p:ext>
            </p:extLst>
          </p:nvPr>
        </p:nvGraphicFramePr>
        <p:xfrm>
          <a:off x="457200" y="1727200"/>
          <a:ext cx="947737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3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960" y="1727652"/>
            <a:ext cx="7584440" cy="5008428"/>
          </a:xfrm>
        </p:spPr>
        <p:txBody>
          <a:bodyPr>
            <a:normAutofit fontScale="70000" lnSpcReduction="20000"/>
          </a:bodyPr>
          <a:lstStyle/>
          <a:p>
            <a:r>
              <a:rPr lang="en-GB" sz="2900" dirty="0" smtClean="0"/>
              <a:t>In </a:t>
            </a:r>
            <a:r>
              <a:rPr lang="en-GB" sz="2900" dirty="0"/>
              <a:t>500BC, Sun Tzu, a Chinese general, wrote: </a:t>
            </a:r>
          </a:p>
          <a:p>
            <a:pPr marL="685800" lvl="2" indent="0">
              <a:buNone/>
            </a:pPr>
            <a:r>
              <a:rPr lang="en-GB" sz="2100" i="1" dirty="0"/>
              <a:t>“If you know the enemy and know yourself, you need not fear the result of a hundred battles. If you know yourself but not the enemy, for every victory gained you will also suffer a defeat. If you know neither the enemy nor yourself, you will succumb in every battle.” </a:t>
            </a:r>
            <a:endParaRPr lang="en-GB" sz="2100" i="1" dirty="0" smtClean="0"/>
          </a:p>
          <a:p>
            <a:pPr marL="685800" lvl="2" indent="0">
              <a:buNone/>
            </a:pPr>
            <a:endParaRPr lang="en-GB" sz="2900" dirty="0" smtClean="0"/>
          </a:p>
          <a:p>
            <a:r>
              <a:rPr lang="en-GB" sz="2900" dirty="0"/>
              <a:t>The term </a:t>
            </a:r>
            <a:r>
              <a:rPr lang="en-GB" sz="2900" dirty="0" smtClean="0"/>
              <a:t>“benchmarking” </a:t>
            </a:r>
            <a:r>
              <a:rPr lang="en-GB" sz="2900" dirty="0"/>
              <a:t>was originally used by early land surveyors, who used the term to identify </a:t>
            </a:r>
            <a:r>
              <a:rPr lang="en-GB" sz="2900" dirty="0" smtClean="0"/>
              <a:t>fixed points </a:t>
            </a:r>
            <a:r>
              <a:rPr lang="en-GB" sz="2900" dirty="0"/>
              <a:t>from which all other measurements are made. </a:t>
            </a:r>
            <a:endParaRPr lang="en-GB" sz="2900" dirty="0" smtClean="0"/>
          </a:p>
          <a:p>
            <a:pPr marL="0" indent="0">
              <a:buNone/>
            </a:pPr>
            <a:endParaRPr lang="en-GB" sz="2900" dirty="0" smtClean="0"/>
          </a:p>
          <a:p>
            <a:r>
              <a:rPr lang="en-GB" sz="2900" dirty="0" smtClean="0"/>
              <a:t>First introduced in industry by Xerox in the 1980s and defined by one of their Executive Directors, David Kearns as:</a:t>
            </a:r>
          </a:p>
          <a:p>
            <a:pPr marL="0" indent="0">
              <a:buNone/>
            </a:pPr>
            <a:r>
              <a:rPr lang="en-GB" i="1" dirty="0" smtClean="0"/>
              <a:t>	“</a:t>
            </a:r>
            <a:r>
              <a:rPr lang="en-GB" i="1" dirty="0"/>
              <a:t>The continuous process of measuring products, services and </a:t>
            </a:r>
            <a:r>
              <a:rPr lang="en-GB" i="1" dirty="0" smtClean="0"/>
              <a:t>	practices </a:t>
            </a:r>
            <a:r>
              <a:rPr lang="en-GB" i="1" dirty="0"/>
              <a:t>against the toughest competitors or those companies </a:t>
            </a:r>
            <a:r>
              <a:rPr lang="en-GB" i="1" dirty="0" smtClean="0"/>
              <a:t>	recognized </a:t>
            </a:r>
            <a:r>
              <a:rPr lang="en-GB" i="1" dirty="0"/>
              <a:t>as industry leaders</a:t>
            </a:r>
            <a:r>
              <a:rPr lang="en-GB" i="1" dirty="0" smtClean="0"/>
              <a:t>” </a:t>
            </a:r>
            <a:r>
              <a:rPr lang="en-GB" dirty="0" smtClean="0"/>
              <a:t>(</a:t>
            </a:r>
            <a:r>
              <a:rPr lang="en-GB" dirty="0" err="1" smtClean="0"/>
              <a:t>Ettorchi-Tardi</a:t>
            </a:r>
            <a:r>
              <a:rPr lang="en-GB" dirty="0" smtClean="0"/>
              <a:t> et al, 2012)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2900" dirty="0"/>
              <a:t>First introduced in Higher Education in the 1990s in the USA, followed shortly by the UK (</a:t>
            </a:r>
            <a:r>
              <a:rPr lang="en-GB" sz="2900" dirty="0" err="1"/>
              <a:t>Tasopoulou</a:t>
            </a:r>
            <a:r>
              <a:rPr lang="en-GB" sz="2900" dirty="0"/>
              <a:t> and </a:t>
            </a:r>
            <a:r>
              <a:rPr lang="en-GB" sz="2900" dirty="0" err="1"/>
              <a:t>Tsiotras</a:t>
            </a:r>
            <a:r>
              <a:rPr lang="en-GB" sz="2900" dirty="0"/>
              <a:t>, 2017) </a:t>
            </a:r>
          </a:p>
          <a:p>
            <a:endParaRPr lang="en-GB" sz="2900" dirty="0"/>
          </a:p>
          <a:p>
            <a:pPr marL="0" indent="0">
              <a:buNone/>
            </a:pPr>
            <a:endParaRPr lang="en-GB" sz="1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r="907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Origins of Benchmarking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i="1" dirty="0"/>
              <a:t>“a standardized method for collecting and reporting critical operational data in a way that enables relevant comparisons among the performances of different organizations or programmes, usually with a view to establishing good practice, diagnosing problems in performance, and identifying areas of strength” </a:t>
            </a:r>
            <a:r>
              <a:rPr lang="en-GB" dirty="0" smtClean="0"/>
              <a:t>(</a:t>
            </a:r>
            <a:r>
              <a:rPr lang="en-GB" dirty="0" err="1" smtClean="0"/>
              <a:t>Vlăsceanu</a:t>
            </a:r>
            <a:r>
              <a:rPr lang="en-GB" dirty="0" smtClean="0"/>
              <a:t> et al., 2007)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i="1" dirty="0" smtClean="0"/>
              <a:t>“Benchmarking </a:t>
            </a:r>
            <a:r>
              <a:rPr lang="en-GB" i="1" dirty="0"/>
              <a:t>is an external focus on internal activities, functions, or operations in order to achieve continuous improvement</a:t>
            </a:r>
            <a:r>
              <a:rPr lang="en-GB" i="1" dirty="0" smtClean="0"/>
              <a:t>.” </a:t>
            </a:r>
            <a:r>
              <a:rPr lang="en-GB" dirty="0" smtClean="0"/>
              <a:t>(</a:t>
            </a:r>
            <a:r>
              <a:rPr lang="en-GB" dirty="0" err="1" smtClean="0"/>
              <a:t>Leibfried</a:t>
            </a:r>
            <a:r>
              <a:rPr lang="en-GB" dirty="0" smtClean="0"/>
              <a:t> &amp; McNair 1992)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 smtClean="0"/>
              <a:t>“Benchmarking </a:t>
            </a:r>
            <a:r>
              <a:rPr lang="en-GB" i="1" dirty="0"/>
              <a:t>is analogous to the human learning process, and it has been described as a method of teaching an institution how to </a:t>
            </a:r>
            <a:r>
              <a:rPr lang="en-GB" i="1" dirty="0" smtClean="0"/>
              <a:t>improve” </a:t>
            </a:r>
            <a:r>
              <a:rPr lang="en-GB" dirty="0"/>
              <a:t>(</a:t>
            </a:r>
            <a:r>
              <a:rPr lang="en-GB" dirty="0" err="1"/>
              <a:t>Leibfried</a:t>
            </a:r>
            <a:r>
              <a:rPr lang="en-GB" dirty="0"/>
              <a:t> &amp; McNair 1992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"</a:t>
            </a:r>
            <a:r>
              <a:rPr lang="en-GB" i="1" dirty="0"/>
              <a:t>simply the systematic process of searching for best practices, innovative ideas and highly effective operating procedures that lead to superior </a:t>
            </a:r>
            <a:r>
              <a:rPr lang="en-GB" i="1" dirty="0" smtClean="0"/>
              <a:t>performance</a:t>
            </a:r>
            <a:r>
              <a:rPr lang="en-GB" dirty="0" smtClean="0"/>
              <a:t>” (Hammer and </a:t>
            </a:r>
            <a:r>
              <a:rPr lang="en-GB" dirty="0" err="1" smtClean="0"/>
              <a:t>Stranton</a:t>
            </a:r>
            <a:r>
              <a:rPr lang="en-GB" dirty="0" smtClean="0"/>
              <a:t>, 1995)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 b="626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Various definitions of Benchmarking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1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enchmarking </a:t>
            </a:r>
            <a:r>
              <a:rPr lang="en-GB" dirty="0"/>
              <a:t>is a process of making comparisons with other institutions or schools to: establish and learn from their practices; identify areas of strength; share good practice; generate new ideas, methods and practices, with the objective of continuous </a:t>
            </a:r>
            <a:r>
              <a:rPr lang="en-GB" dirty="0" smtClean="0"/>
              <a:t>enhancement.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u="sng" dirty="0" smtClean="0">
                <a:solidFill>
                  <a:srgbClr val="00B050"/>
                </a:solidFill>
              </a:rPr>
              <a:t> Benchmarking </a:t>
            </a:r>
            <a:r>
              <a:rPr lang="en-GB" u="sng" dirty="0">
                <a:solidFill>
                  <a:srgbClr val="00B050"/>
                </a:solidFill>
              </a:rPr>
              <a:t>does not necessarily provide solutions to problems, but is rather an aid to judgement in solving </a:t>
            </a:r>
            <a:r>
              <a:rPr lang="en-GB" u="sng" dirty="0" smtClean="0">
                <a:solidFill>
                  <a:srgbClr val="00B050"/>
                </a:solidFill>
              </a:rPr>
              <a:t>them</a:t>
            </a:r>
            <a:endParaRPr lang="en-GB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QEU definition for the purpose of Quality Review and Quality Enhancement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r="22704"/>
          <a:stretch>
            <a:fillRect/>
          </a:stretch>
        </p:blipFill>
        <p:spPr>
          <a:xfrm>
            <a:off x="8280401" y="1727200"/>
            <a:ext cx="3586714" cy="4216400"/>
          </a:xfrm>
        </p:spPr>
      </p:pic>
    </p:spTree>
    <p:extLst>
      <p:ext uri="{BB962C8B-B14F-4D97-AF65-F5344CB8AC3E}">
        <p14:creationId xmlns:p14="http://schemas.microsoft.com/office/powerpoint/2010/main" val="39622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Process benchmarking </a:t>
            </a:r>
            <a:r>
              <a:rPr lang="en-GB" dirty="0" smtClean="0"/>
              <a:t>– comparing your organisation’s internal processes against those of others</a:t>
            </a:r>
          </a:p>
          <a:p>
            <a:r>
              <a:rPr lang="en-GB" u="sng" dirty="0" smtClean="0"/>
              <a:t>Performance metrics </a:t>
            </a:r>
            <a:r>
              <a:rPr lang="en-GB" dirty="0" smtClean="0"/>
              <a:t>– comparing your performance metrics against pre-existing known data sets (e.g. data available from HEA or other professional/national/international sources)</a:t>
            </a:r>
          </a:p>
          <a:p>
            <a:r>
              <a:rPr lang="en-GB" u="sng" dirty="0"/>
              <a:t>Internal</a:t>
            </a:r>
            <a:r>
              <a:rPr lang="en-GB" dirty="0"/>
              <a:t> – benchmarking against yourself – look at annual trends/data</a:t>
            </a:r>
          </a:p>
          <a:p>
            <a:r>
              <a:rPr lang="en-GB" u="sng" dirty="0" smtClean="0"/>
              <a:t>Strategic benchmarking </a:t>
            </a:r>
            <a:r>
              <a:rPr lang="en-GB" dirty="0" smtClean="0"/>
              <a:t>– focusing on high-level strategy rather than micro-level – adjusting goals accordingly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and purposes of Benchmarking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r="22825"/>
          <a:stretch>
            <a:fillRect/>
          </a:stretch>
        </p:blipFill>
        <p:spPr>
          <a:xfrm>
            <a:off x="8442977" y="1727200"/>
            <a:ext cx="3576538" cy="421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3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dirty="0" smtClean="0"/>
              <a:t>Inappropriate benchmarking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Practices don’t transfer well without appropriate context </a:t>
            </a:r>
          </a:p>
          <a:p>
            <a:r>
              <a:rPr lang="en-GB" dirty="0" smtClean="0"/>
              <a:t>… when </a:t>
            </a:r>
            <a:r>
              <a:rPr lang="en-GB" dirty="0"/>
              <a:t>conducted by followers in an </a:t>
            </a:r>
            <a:r>
              <a:rPr lang="en-GB" dirty="0" smtClean="0"/>
              <a:t>industry, </a:t>
            </a:r>
            <a:r>
              <a:rPr lang="en-GB" dirty="0"/>
              <a:t>can lead to following rather than leading</a:t>
            </a:r>
          </a:p>
          <a:p>
            <a:r>
              <a:rPr lang="en-GB" dirty="0" smtClean="0"/>
              <a:t>Is </a:t>
            </a:r>
            <a:r>
              <a:rPr lang="en-GB" dirty="0"/>
              <a:t>sometimes undertaken before </a:t>
            </a:r>
            <a:r>
              <a:rPr lang="en-GB" dirty="0" smtClean="0"/>
              <a:t>companies themselves have </a:t>
            </a:r>
            <a:r>
              <a:rPr lang="en-GB" dirty="0"/>
              <a:t>an improvement plan in </a:t>
            </a:r>
            <a:r>
              <a:rPr lang="en-GB" dirty="0" smtClean="0"/>
              <a:t>place or an </a:t>
            </a:r>
            <a:r>
              <a:rPr lang="en-GB" dirty="0"/>
              <a:t>idea </a:t>
            </a:r>
            <a:r>
              <a:rPr lang="en-GB" dirty="0" smtClean="0"/>
              <a:t>on </a:t>
            </a:r>
            <a:r>
              <a:rPr lang="en-GB" dirty="0"/>
              <a:t>how to improve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dirty="0" smtClean="0"/>
              <a:t>Effective benchmarking 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Focuses </a:t>
            </a:r>
            <a:r>
              <a:rPr lang="en-GB" dirty="0"/>
              <a:t>on best </a:t>
            </a:r>
            <a:r>
              <a:rPr lang="en-GB" dirty="0" smtClean="0"/>
              <a:t>practices</a:t>
            </a:r>
          </a:p>
          <a:p>
            <a:r>
              <a:rPr lang="en-GB" dirty="0" smtClean="0"/>
              <a:t>Strives </a:t>
            </a:r>
            <a:r>
              <a:rPr lang="en-GB" dirty="0"/>
              <a:t>for continuous </a:t>
            </a:r>
            <a:r>
              <a:rPr lang="en-GB" dirty="0" smtClean="0"/>
              <a:t>improvement</a:t>
            </a:r>
          </a:p>
          <a:p>
            <a:r>
              <a:rPr lang="en-GB" dirty="0" smtClean="0"/>
              <a:t>Partners </a:t>
            </a:r>
            <a:r>
              <a:rPr lang="en-GB" dirty="0"/>
              <a:t>to share </a:t>
            </a:r>
            <a:r>
              <a:rPr lang="en-GB" dirty="0" smtClean="0"/>
              <a:t>information</a:t>
            </a:r>
          </a:p>
          <a:p>
            <a:r>
              <a:rPr lang="en-GB" dirty="0"/>
              <a:t>Is client/student focused; adapts based on client/student needs after examination of the best practice</a:t>
            </a:r>
          </a:p>
          <a:p>
            <a:r>
              <a:rPr lang="en-GB" dirty="0" smtClean="0"/>
              <a:t>Is needed </a:t>
            </a:r>
            <a:r>
              <a:rPr lang="en-GB" dirty="0"/>
              <a:t>to maintain a competitive </a:t>
            </a:r>
            <a:r>
              <a:rPr lang="en-GB" dirty="0" smtClean="0"/>
              <a:t>edge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 and Cons of Benchmarking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is common practice </a:t>
            </a:r>
            <a:r>
              <a:rPr lang="en-GB" dirty="0" smtClean="0"/>
              <a:t>to </a:t>
            </a:r>
            <a:r>
              <a:rPr lang="en-GB" dirty="0"/>
              <a:t>benchmark against two institutions – one national and one international. To increase the potential reach of expertise, the selected institutions should not currently be directly engaged with the School </a:t>
            </a:r>
            <a:r>
              <a:rPr lang="en-GB" dirty="0" smtClean="0"/>
              <a:t>or Unit (e.g</a:t>
            </a:r>
            <a:r>
              <a:rPr lang="en-GB" dirty="0"/>
              <a:t>. through the review process itself or, for example, external examiners).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institutions selected for benchmarking should </a:t>
            </a:r>
            <a:r>
              <a:rPr lang="en-GB" dirty="0" smtClean="0"/>
              <a:t>be:</a:t>
            </a:r>
          </a:p>
          <a:p>
            <a:pPr marL="342900" lvl="1" indent="0">
              <a:buNone/>
            </a:pPr>
            <a:r>
              <a:rPr lang="en-GB" dirty="0"/>
              <a:t> </a:t>
            </a:r>
            <a:r>
              <a:rPr lang="en-GB" dirty="0" smtClean="0"/>
              <a:t>- of </a:t>
            </a:r>
            <a:r>
              <a:rPr lang="en-GB" dirty="0"/>
              <a:t>good standing and reputation, to enable ambitious but realistic outcomes; </a:t>
            </a:r>
          </a:p>
          <a:p>
            <a:pPr marL="342900" lvl="1" indent="0">
              <a:buNone/>
            </a:pPr>
            <a:r>
              <a:rPr lang="en-GB" dirty="0" smtClean="0"/>
              <a:t> - of </a:t>
            </a:r>
            <a:r>
              <a:rPr lang="en-GB" dirty="0"/>
              <a:t>relatively similar size, with similar programmes, resources, student numbers etc.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does benchmarking take place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r="9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4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D1016B-A062-47D3-A514-FD961C1035A9}" vid="{FB26B872-2414-4D25-9954-2464554314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UCC Branded Template WideScreen2013</Template>
  <TotalTime>2041</TotalTime>
  <Words>922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Verdana</vt:lpstr>
      <vt:lpstr>UCC Branded Template Traditional Ratio</vt:lpstr>
      <vt:lpstr>Benchmarking for Quality Review</vt:lpstr>
      <vt:lpstr>Objective of this Module</vt:lpstr>
      <vt:lpstr>Summary of Benchmarking Process</vt:lpstr>
      <vt:lpstr>Origins of Benchmarking</vt:lpstr>
      <vt:lpstr>Various definitions of Benchmarking</vt:lpstr>
      <vt:lpstr>QEU definition for the purpose of Quality Review and Quality Enhancement</vt:lpstr>
      <vt:lpstr>Types and purposes of Benchmarking</vt:lpstr>
      <vt:lpstr>Pros and Cons of Benchmarking</vt:lpstr>
      <vt:lpstr>Where does benchmarking take place?</vt:lpstr>
      <vt:lpstr>Practicalities</vt:lpstr>
      <vt:lpstr>References</vt:lpstr>
    </vt:vector>
  </TitlesOfParts>
  <Company>Computer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Taaffe, Kay</dc:creator>
  <cp:lastModifiedBy>Taaffe, Kay</cp:lastModifiedBy>
  <cp:revision>53</cp:revision>
  <dcterms:created xsi:type="dcterms:W3CDTF">2018-06-13T10:08:32Z</dcterms:created>
  <dcterms:modified xsi:type="dcterms:W3CDTF">2019-01-25T12:01:22Z</dcterms:modified>
</cp:coreProperties>
</file>