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08" r:id="rId5"/>
    <p:sldMasterId id="2147483660" r:id="rId6"/>
    <p:sldMasterId id="2147483648" r:id="rId7"/>
  </p:sldMasterIdLst>
  <p:notesMasterIdLst>
    <p:notesMasterId r:id="rId35"/>
  </p:notesMasterIdLst>
  <p:sldIdLst>
    <p:sldId id="257" r:id="rId8"/>
    <p:sldId id="335" r:id="rId9"/>
    <p:sldId id="332" r:id="rId10"/>
    <p:sldId id="356" r:id="rId11"/>
    <p:sldId id="324" r:id="rId12"/>
    <p:sldId id="258" r:id="rId13"/>
    <p:sldId id="261" r:id="rId14"/>
    <p:sldId id="267" r:id="rId15"/>
    <p:sldId id="268" r:id="rId16"/>
    <p:sldId id="262" r:id="rId17"/>
    <p:sldId id="328" r:id="rId18"/>
    <p:sldId id="270" r:id="rId19"/>
    <p:sldId id="302" r:id="rId20"/>
    <p:sldId id="360" r:id="rId21"/>
    <p:sldId id="357" r:id="rId22"/>
    <p:sldId id="325" r:id="rId23"/>
    <p:sldId id="271" r:id="rId24"/>
    <p:sldId id="358" r:id="rId25"/>
    <p:sldId id="312" r:id="rId26"/>
    <p:sldId id="273" r:id="rId27"/>
    <p:sldId id="297" r:id="rId28"/>
    <p:sldId id="349" r:id="rId29"/>
    <p:sldId id="275" r:id="rId30"/>
    <p:sldId id="359" r:id="rId31"/>
    <p:sldId id="330" r:id="rId32"/>
    <p:sldId id="279" r:id="rId33"/>
    <p:sldId id="36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DEEEE"/>
    <a:srgbClr val="003399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46B7FC-0AE6-4AEE-8736-638DB18D6D6A}" v="22" dt="2024-05-03T07:59:42.777"/>
    <p1510:client id="{3C6A8C96-03B0-4869-BAEF-60AEC90F1F1E}" v="2" dt="2024-05-03T09:48:32.497"/>
    <p1510:client id="{CFBF5DE0-67E3-B9C0-D80C-31E8FA883731}" v="3" dt="2024-05-03T09:55:50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oife Coffey" userId="S::aoife.coffey@ucc.ie::771bd3bc-c212-4a77-b65b-530c08d75c3d" providerId="AD" clId="Web-{A8CD19E1-DF21-40DF-F011-5ACCF14A05D3}"/>
    <pc:docChg chg="addSld delSld">
      <pc:chgData name="Aoife Coffey" userId="S::aoife.coffey@ucc.ie::771bd3bc-c212-4a77-b65b-530c08d75c3d" providerId="AD" clId="Web-{A8CD19E1-DF21-40DF-F011-5ACCF14A05D3}" dt="2023-11-22T09:48:46.275" v="3"/>
      <pc:docMkLst>
        <pc:docMk/>
      </pc:docMkLst>
      <pc:sldChg chg="del">
        <pc:chgData name="Aoife Coffey" userId="S::aoife.coffey@ucc.ie::771bd3bc-c212-4a77-b65b-530c08d75c3d" providerId="AD" clId="Web-{A8CD19E1-DF21-40DF-F011-5ACCF14A05D3}" dt="2023-11-22T09:47:40.961" v="0"/>
        <pc:sldMkLst>
          <pc:docMk/>
          <pc:sldMk cId="2227854571" sldId="337"/>
        </pc:sldMkLst>
      </pc:sldChg>
      <pc:sldChg chg="del">
        <pc:chgData name="Aoife Coffey" userId="S::aoife.coffey@ucc.ie::771bd3bc-c212-4a77-b65b-530c08d75c3d" providerId="AD" clId="Web-{A8CD19E1-DF21-40DF-F011-5ACCF14A05D3}" dt="2023-11-22T09:48:34.416" v="2"/>
        <pc:sldMkLst>
          <pc:docMk/>
          <pc:sldMk cId="1999900797" sldId="346"/>
        </pc:sldMkLst>
      </pc:sldChg>
      <pc:sldChg chg="add">
        <pc:chgData name="Aoife Coffey" userId="S::aoife.coffey@ucc.ie::771bd3bc-c212-4a77-b65b-530c08d75c3d" providerId="AD" clId="Web-{A8CD19E1-DF21-40DF-F011-5ACCF14A05D3}" dt="2023-11-22T09:47:45.180" v="1"/>
        <pc:sldMkLst>
          <pc:docMk/>
          <pc:sldMk cId="3827320471" sldId="363"/>
        </pc:sldMkLst>
      </pc:sldChg>
      <pc:sldChg chg="add">
        <pc:chgData name="Aoife Coffey" userId="S::aoife.coffey@ucc.ie::771bd3bc-c212-4a77-b65b-530c08d75c3d" providerId="AD" clId="Web-{A8CD19E1-DF21-40DF-F011-5ACCF14A05D3}" dt="2023-11-22T09:48:46.275" v="3"/>
        <pc:sldMkLst>
          <pc:docMk/>
          <pc:sldMk cId="3550686788" sldId="364"/>
        </pc:sldMkLst>
      </pc:sldChg>
    </pc:docChg>
  </pc:docChgLst>
  <pc:docChgLst>
    <pc:chgData name="Aoife Coffey" userId="S::aoife.coffey@ucc.ie::771bd3bc-c212-4a77-b65b-530c08d75c3d" providerId="AD" clId="Web-{74B9D4DA-F757-4462-AED1-7186EA167215}"/>
    <pc:docChg chg="delSld">
      <pc:chgData name="Aoife Coffey" userId="S::aoife.coffey@ucc.ie::771bd3bc-c212-4a77-b65b-530c08d75c3d" providerId="AD" clId="Web-{74B9D4DA-F757-4462-AED1-7186EA167215}" dt="2023-11-22T09:47:03.296" v="2"/>
      <pc:docMkLst>
        <pc:docMk/>
      </pc:docMkLst>
      <pc:sldChg chg="del">
        <pc:chgData name="Aoife Coffey" userId="S::aoife.coffey@ucc.ie::771bd3bc-c212-4a77-b65b-530c08d75c3d" providerId="AD" clId="Web-{74B9D4DA-F757-4462-AED1-7186EA167215}" dt="2023-11-22T09:46:54.546" v="1"/>
        <pc:sldMkLst>
          <pc:docMk/>
          <pc:sldMk cId="3846249236" sldId="272"/>
        </pc:sldMkLst>
      </pc:sldChg>
      <pc:sldChg chg="del">
        <pc:chgData name="Aoife Coffey" userId="S::aoife.coffey@ucc.ie::771bd3bc-c212-4a77-b65b-530c08d75c3d" providerId="AD" clId="Web-{74B9D4DA-F757-4462-AED1-7186EA167215}" dt="2023-11-22T09:47:03.296" v="2"/>
        <pc:sldMkLst>
          <pc:docMk/>
          <pc:sldMk cId="1608455669" sldId="350"/>
        </pc:sldMkLst>
      </pc:sldChg>
      <pc:sldChg chg="del">
        <pc:chgData name="Aoife Coffey" userId="S::aoife.coffey@ucc.ie::771bd3bc-c212-4a77-b65b-530c08d75c3d" providerId="AD" clId="Web-{74B9D4DA-F757-4462-AED1-7186EA167215}" dt="2023-11-22T09:46:53.265" v="0"/>
        <pc:sldMkLst>
          <pc:docMk/>
          <pc:sldMk cId="1142548869" sldId="361"/>
        </pc:sldMkLst>
      </pc:sldChg>
    </pc:docChg>
  </pc:docChgLst>
  <pc:docChgLst>
    <pc:chgData name="Aoife Coffey" userId="S::aoife.coffey@ucc.ie::771bd3bc-c212-4a77-b65b-530c08d75c3d" providerId="AD" clId="Web-{CFBF5DE0-67E3-B9C0-D80C-31E8FA883731}"/>
    <pc:docChg chg="modSld">
      <pc:chgData name="Aoife Coffey" userId="S::aoife.coffey@ucc.ie::771bd3bc-c212-4a77-b65b-530c08d75c3d" providerId="AD" clId="Web-{CFBF5DE0-67E3-B9C0-D80C-31E8FA883731}" dt="2024-05-03T09:55:50.427" v="2" actId="14100"/>
      <pc:docMkLst>
        <pc:docMk/>
      </pc:docMkLst>
      <pc:sldChg chg="delSp modSp">
        <pc:chgData name="Aoife Coffey" userId="S::aoife.coffey@ucc.ie::771bd3bc-c212-4a77-b65b-530c08d75c3d" providerId="AD" clId="Web-{CFBF5DE0-67E3-B9C0-D80C-31E8FA883731}" dt="2024-05-03T09:55:50.427" v="2" actId="14100"/>
        <pc:sldMkLst>
          <pc:docMk/>
          <pc:sldMk cId="3456810598" sldId="270"/>
        </pc:sldMkLst>
        <pc:spChg chg="mod">
          <ac:chgData name="Aoife Coffey" userId="S::aoife.coffey@ucc.ie::771bd3bc-c212-4a77-b65b-530c08d75c3d" providerId="AD" clId="Web-{CFBF5DE0-67E3-B9C0-D80C-31E8FA883731}" dt="2024-05-03T09:55:50.427" v="2" actId="14100"/>
          <ac:spMkLst>
            <pc:docMk/>
            <pc:sldMk cId="3456810598" sldId="270"/>
            <ac:spMk id="27" creationId="{126677E4-4170-470F-A4FE-FDCD4FAA17D4}"/>
          </ac:spMkLst>
        </pc:spChg>
        <pc:spChg chg="del">
          <ac:chgData name="Aoife Coffey" userId="S::aoife.coffey@ucc.ie::771bd3bc-c212-4a77-b65b-530c08d75c3d" providerId="AD" clId="Web-{CFBF5DE0-67E3-B9C0-D80C-31E8FA883731}" dt="2024-05-03T09:55:43.443" v="0"/>
          <ac:spMkLst>
            <pc:docMk/>
            <pc:sldMk cId="3456810598" sldId="270"/>
            <ac:spMk id="28" creationId="{96F7A08D-9C33-4C80-810F-7CB9A7D88855}"/>
          </ac:spMkLst>
        </pc:spChg>
      </pc:sldChg>
    </pc:docChg>
  </pc:docChgLst>
  <pc:docChgLst>
    <pc:chgData name="Aoife Coffey" userId="S::aoife.coffey@ucc.ie::771bd3bc-c212-4a77-b65b-530c08d75c3d" providerId="AD" clId="Web-{1346B7FC-0AE6-4AEE-8736-638DB18D6D6A}"/>
    <pc:docChg chg="delSld modSld sldOrd">
      <pc:chgData name="Aoife Coffey" userId="S::aoife.coffey@ucc.ie::771bd3bc-c212-4a77-b65b-530c08d75c3d" providerId="AD" clId="Web-{1346B7FC-0AE6-4AEE-8736-638DB18D6D6A}" dt="2024-05-03T07:59:42.777" v="21"/>
      <pc:docMkLst>
        <pc:docMk/>
      </pc:docMkLst>
      <pc:sldChg chg="ord">
        <pc:chgData name="Aoife Coffey" userId="S::aoife.coffey@ucc.ie::771bd3bc-c212-4a77-b65b-530c08d75c3d" providerId="AD" clId="Web-{1346B7FC-0AE6-4AEE-8736-638DB18D6D6A}" dt="2024-05-03T07:57:36.695" v="5"/>
        <pc:sldMkLst>
          <pc:docMk/>
          <pc:sldMk cId="1108302165" sldId="262"/>
        </pc:sldMkLst>
      </pc:sldChg>
      <pc:sldChg chg="del">
        <pc:chgData name="Aoife Coffey" userId="S::aoife.coffey@ucc.ie::771bd3bc-c212-4a77-b65b-530c08d75c3d" providerId="AD" clId="Web-{1346B7FC-0AE6-4AEE-8736-638DB18D6D6A}" dt="2024-05-03T07:57:51.961" v="6"/>
        <pc:sldMkLst>
          <pc:docMk/>
          <pc:sldMk cId="3457639143" sldId="329"/>
        </pc:sldMkLst>
      </pc:sldChg>
      <pc:sldChg chg="ord">
        <pc:chgData name="Aoife Coffey" userId="S::aoife.coffey@ucc.ie::771bd3bc-c212-4a77-b65b-530c08d75c3d" providerId="AD" clId="Web-{1346B7FC-0AE6-4AEE-8736-638DB18D6D6A}" dt="2024-05-03T07:57:00.240" v="4"/>
        <pc:sldMkLst>
          <pc:docMk/>
          <pc:sldMk cId="1911625528" sldId="332"/>
        </pc:sldMkLst>
      </pc:sldChg>
      <pc:sldChg chg="ord">
        <pc:chgData name="Aoife Coffey" userId="S::aoife.coffey@ucc.ie::771bd3bc-c212-4a77-b65b-530c08d75c3d" providerId="AD" clId="Web-{1346B7FC-0AE6-4AEE-8736-638DB18D6D6A}" dt="2024-05-03T07:56:48.490" v="1"/>
        <pc:sldMkLst>
          <pc:docMk/>
          <pc:sldMk cId="1112673978" sldId="335"/>
        </pc:sldMkLst>
      </pc:sldChg>
      <pc:sldChg chg="del ord">
        <pc:chgData name="Aoife Coffey" userId="S::aoife.coffey@ucc.ie::771bd3bc-c212-4a77-b65b-530c08d75c3d" providerId="AD" clId="Web-{1346B7FC-0AE6-4AEE-8736-638DB18D6D6A}" dt="2024-05-03T07:56:56.662" v="3"/>
        <pc:sldMkLst>
          <pc:docMk/>
          <pc:sldMk cId="1113911282" sldId="336"/>
        </pc:sldMkLst>
      </pc:sldChg>
      <pc:sldChg chg="addSp delSp modSp">
        <pc:chgData name="Aoife Coffey" userId="S::aoife.coffey@ucc.ie::771bd3bc-c212-4a77-b65b-530c08d75c3d" providerId="AD" clId="Web-{1346B7FC-0AE6-4AEE-8736-638DB18D6D6A}" dt="2024-05-03T07:58:51.384" v="20"/>
        <pc:sldMkLst>
          <pc:docMk/>
          <pc:sldMk cId="451899753" sldId="359"/>
        </pc:sldMkLst>
        <pc:spChg chg="del">
          <ac:chgData name="Aoife Coffey" userId="S::aoife.coffey@ucc.ie::771bd3bc-c212-4a77-b65b-530c08d75c3d" providerId="AD" clId="Web-{1346B7FC-0AE6-4AEE-8736-638DB18D6D6A}" dt="2024-05-03T07:58:35.946" v="17"/>
          <ac:spMkLst>
            <pc:docMk/>
            <pc:sldMk cId="451899753" sldId="359"/>
            <ac:spMk id="8" creationId="{1265FF7F-044E-4DC7-A23D-9FEF6B7DE662}"/>
          </ac:spMkLst>
        </pc:spChg>
        <pc:spChg chg="mod ord">
          <ac:chgData name="Aoife Coffey" userId="S::aoife.coffey@ucc.ie::771bd3bc-c212-4a77-b65b-530c08d75c3d" providerId="AD" clId="Web-{1346B7FC-0AE6-4AEE-8736-638DB18D6D6A}" dt="2024-05-03T07:58:23.571" v="10"/>
          <ac:spMkLst>
            <pc:docMk/>
            <pc:sldMk cId="451899753" sldId="359"/>
            <ac:spMk id="12" creationId="{86E2BCBB-6D01-413D-8AF6-E5FB936D1727}"/>
          </ac:spMkLst>
        </pc:spChg>
        <pc:spChg chg="mod">
          <ac:chgData name="Aoife Coffey" userId="S::aoife.coffey@ucc.ie::771bd3bc-c212-4a77-b65b-530c08d75c3d" providerId="AD" clId="Web-{1346B7FC-0AE6-4AEE-8736-638DB18D6D6A}" dt="2024-05-03T07:58:34.384" v="15" actId="1076"/>
          <ac:spMkLst>
            <pc:docMk/>
            <pc:sldMk cId="451899753" sldId="359"/>
            <ac:spMk id="16" creationId="{8FB83554-8FB5-475B-81DD-A02514867999}"/>
          </ac:spMkLst>
        </pc:spChg>
        <pc:spChg chg="add mod">
          <ac:chgData name="Aoife Coffey" userId="S::aoife.coffey@ucc.ie::771bd3bc-c212-4a77-b65b-530c08d75c3d" providerId="AD" clId="Web-{1346B7FC-0AE6-4AEE-8736-638DB18D6D6A}" dt="2024-05-03T07:58:51.384" v="20"/>
          <ac:spMkLst>
            <pc:docMk/>
            <pc:sldMk cId="451899753" sldId="359"/>
            <ac:spMk id="29" creationId="{8FDA1C92-16BE-426E-8FF9-4C6143044A4F}"/>
          </ac:spMkLst>
        </pc:spChg>
        <pc:picChg chg="mod">
          <ac:chgData name="Aoife Coffey" userId="S::aoife.coffey@ucc.ie::771bd3bc-c212-4a77-b65b-530c08d75c3d" providerId="AD" clId="Web-{1346B7FC-0AE6-4AEE-8736-638DB18D6D6A}" dt="2024-05-03T07:58:15.321" v="8" actId="1076"/>
          <ac:picMkLst>
            <pc:docMk/>
            <pc:sldMk cId="451899753" sldId="359"/>
            <ac:picMk id="11" creationId="{9FC2774C-3B56-4793-82C2-B1B0953ADC7D}"/>
          </ac:picMkLst>
        </pc:picChg>
        <pc:picChg chg="mod">
          <ac:chgData name="Aoife Coffey" userId="S::aoife.coffey@ucc.ie::771bd3bc-c212-4a77-b65b-530c08d75c3d" providerId="AD" clId="Web-{1346B7FC-0AE6-4AEE-8736-638DB18D6D6A}" dt="2024-05-03T07:58:28.806" v="13" actId="1076"/>
          <ac:picMkLst>
            <pc:docMk/>
            <pc:sldMk cId="451899753" sldId="359"/>
            <ac:picMk id="14" creationId="{D18D9FFD-B45D-4759-859E-F7AA627088F2}"/>
          </ac:picMkLst>
        </pc:picChg>
        <pc:picChg chg="mod">
          <ac:chgData name="Aoife Coffey" userId="S::aoife.coffey@ucc.ie::771bd3bc-c212-4a77-b65b-530c08d75c3d" providerId="AD" clId="Web-{1346B7FC-0AE6-4AEE-8736-638DB18D6D6A}" dt="2024-05-03T07:58:34.400" v="16" actId="1076"/>
          <ac:picMkLst>
            <pc:docMk/>
            <pc:sldMk cId="451899753" sldId="359"/>
            <ac:picMk id="15" creationId="{8310AA5F-5677-4BFE-8966-C7D1B1B712B2}"/>
          </ac:picMkLst>
        </pc:picChg>
        <pc:picChg chg="mod">
          <ac:chgData name="Aoife Coffey" userId="S::aoife.coffey@ucc.ie::771bd3bc-c212-4a77-b65b-530c08d75c3d" providerId="AD" clId="Web-{1346B7FC-0AE6-4AEE-8736-638DB18D6D6A}" dt="2024-05-03T07:58:12.680" v="7" actId="14100"/>
          <ac:picMkLst>
            <pc:docMk/>
            <pc:sldMk cId="451899753" sldId="359"/>
            <ac:picMk id="17" creationId="{9014CAB2-7491-E232-8720-258AEC230592}"/>
          </ac:picMkLst>
        </pc:picChg>
      </pc:sldChg>
      <pc:sldChg chg="del">
        <pc:chgData name="Aoife Coffey" userId="S::aoife.coffey@ucc.ie::771bd3bc-c212-4a77-b65b-530c08d75c3d" providerId="AD" clId="Web-{1346B7FC-0AE6-4AEE-8736-638DB18D6D6A}" dt="2024-05-03T07:59:42.777" v="21"/>
        <pc:sldMkLst>
          <pc:docMk/>
          <pc:sldMk cId="148673718" sldId="362"/>
        </pc:sldMkLst>
      </pc:sldChg>
      <pc:sldChg chg="del">
        <pc:chgData name="Aoife Coffey" userId="S::aoife.coffey@ucc.ie::771bd3bc-c212-4a77-b65b-530c08d75c3d" providerId="AD" clId="Web-{1346B7FC-0AE6-4AEE-8736-638DB18D6D6A}" dt="2024-05-03T07:56:37.958" v="0"/>
        <pc:sldMkLst>
          <pc:docMk/>
          <pc:sldMk cId="3550686788" sldId="364"/>
        </pc:sldMkLst>
      </pc:sldChg>
    </pc:docChg>
  </pc:docChgLst>
  <pc:docChgLst>
    <pc:chgData name="Aoife Coffey" userId="S::aoife.coffey@ucc.ie::771bd3bc-c212-4a77-b65b-530c08d75c3d" providerId="AD" clId="Web-{3C6A8C96-03B0-4869-BAEF-60AEC90F1F1E}"/>
    <pc:docChg chg="delSld">
      <pc:chgData name="Aoife Coffey" userId="S::aoife.coffey@ucc.ie::771bd3bc-c212-4a77-b65b-530c08d75c3d" providerId="AD" clId="Web-{3C6A8C96-03B0-4869-BAEF-60AEC90F1F1E}" dt="2024-05-03T09:48:32.497" v="1"/>
      <pc:docMkLst>
        <pc:docMk/>
      </pc:docMkLst>
      <pc:sldChg chg="del">
        <pc:chgData name="Aoife Coffey" userId="S::aoife.coffey@ucc.ie::771bd3bc-c212-4a77-b65b-530c08d75c3d" providerId="AD" clId="Web-{3C6A8C96-03B0-4869-BAEF-60AEC90F1F1E}" dt="2024-05-03T09:48:29.762" v="0"/>
        <pc:sldMkLst>
          <pc:docMk/>
          <pc:sldMk cId="4059496474" sldId="263"/>
        </pc:sldMkLst>
      </pc:sldChg>
      <pc:sldChg chg="del">
        <pc:chgData name="Aoife Coffey" userId="S::aoife.coffey@ucc.ie::771bd3bc-c212-4a77-b65b-530c08d75c3d" providerId="AD" clId="Web-{3C6A8C96-03B0-4869-BAEF-60AEC90F1F1E}" dt="2024-05-03T09:48:32.497" v="1"/>
        <pc:sldMkLst>
          <pc:docMk/>
          <pc:sldMk cId="2967441749" sldId="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6A444-0A56-4D0C-8A47-422DF44F061C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20073-D392-4760-B39A-FFDAA7A4AC7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832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3980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aseline="0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17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baseline="0"/>
          </a:p>
          <a:p>
            <a:endParaRPr lang="en-I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2796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7490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644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3522F-0987-4866-9404-4E22A9B80C9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641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SO</a:t>
            </a:r>
            <a:r>
              <a:rPr lang="en-IE" baseline="0"/>
              <a:t> this is what a DMP looks like, everything in green is what you should be doing already…. Only the yellow bits are directly related to FAIR. 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804EB-0007-4075-A776-B21E8B50639B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482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09726-D9DE-438B-9A89-83E36952C5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3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48CB5-7B1B-4CC6-91DE-CEDBC44D7629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961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aseline="0"/>
              <a:t>Semantic and Syntactic Interoperability …..Metadata</a:t>
            </a:r>
          </a:p>
          <a:p>
            <a:endParaRPr lang="en-IE" baseline="0"/>
          </a:p>
          <a:p>
            <a:r>
              <a:rPr lang="en-IE"/>
              <a:t>So what does all of that really</a:t>
            </a:r>
            <a:r>
              <a:rPr lang="en-IE" baseline="0"/>
              <a:t> mean, lets look at the different levels of metadata you need to provide for interoperability </a:t>
            </a:r>
          </a:p>
          <a:p>
            <a:endParaRPr lang="en-IE" baseline="0"/>
          </a:p>
          <a:p>
            <a:r>
              <a:rPr lang="en-IE" baseline="0"/>
              <a:t>So syntactic interoperability and semantic interoperability and intrinsically linked…. One covers the functional compatibility of the systems and one is about the agreed definitions, meanings behind the data so a controlled vocabulary or maybe simply a defined vocabulary. </a:t>
            </a:r>
          </a:p>
          <a:p>
            <a:endParaRPr lang="en-IE" baseline="0"/>
          </a:p>
          <a:p>
            <a:r>
              <a:rPr lang="en-IE" baseline="0"/>
              <a:t>At a dataset level you need to the overarching metadata? You need to describe the internal file structure and how each file relates to each other. </a:t>
            </a:r>
          </a:p>
          <a:p>
            <a:r>
              <a:rPr lang="en-IE" baseline="0"/>
              <a:t>Then your need to describe the data itself  down to the units and correct ranges for those units </a:t>
            </a:r>
          </a:p>
          <a:p>
            <a:endParaRPr lang="en-IE" baseline="0"/>
          </a:p>
          <a:p>
            <a:r>
              <a:rPr lang="en-IE" baseline="0"/>
              <a:t>And as I said before there are different ways of doing this 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09726-D9DE-438B-9A89-83E36952C5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0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7.9megapixels </a:t>
            </a:r>
          </a:p>
          <a:p>
            <a:r>
              <a:rPr lang="en-US" dirty="0"/>
              <a:t>1960x4032 pixels</a:t>
            </a:r>
          </a:p>
          <a:p>
            <a:r>
              <a:rPr lang="en-US" dirty="0"/>
              <a:t>2.4MB</a:t>
            </a:r>
          </a:p>
          <a:p>
            <a:endParaRPr lang="en-US" dirty="0"/>
          </a:p>
          <a:p>
            <a:r>
              <a:rPr lang="en-US" dirty="0"/>
              <a:t>F/1.9 F-stop – the aperture of the lens</a:t>
            </a:r>
          </a:p>
          <a:p>
            <a:r>
              <a:rPr lang="en-US" dirty="0"/>
              <a:t>1/279 shutter speed</a:t>
            </a:r>
          </a:p>
          <a:p>
            <a:r>
              <a:rPr lang="en-US" dirty="0"/>
              <a:t>3.6mm focal length</a:t>
            </a:r>
          </a:p>
          <a:p>
            <a:r>
              <a:rPr lang="en-US" dirty="0"/>
              <a:t>ISO40 sensitivity of the sensor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793AB-0B9D-494E-832C-E4A869E9BEF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So these are the kind of rules that you</a:t>
            </a:r>
            <a:r>
              <a:rPr lang="en-IE" baseline="0"/>
              <a:t> need to be clear about when using spreadsheets ……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70A5F-BD9A-4813-83FE-6AB95EB255C1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50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054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740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868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72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456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9798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2101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5330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644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7523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723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321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6820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8934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1670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6713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776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0112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7667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664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509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334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9888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3627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378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0017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735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21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714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1021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839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729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030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DEE6-8EC2-4806-9A85-4F7DAC99A338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4765-FE9A-4092-B49B-23B362B5E92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349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CE50-EE34-475E-9B69-C46A2B395FA9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62B16-5A63-4412-BF1B-484F863AEF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474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D5D0-F196-4DB6-A1AD-F735A7BFFC03}" type="datetimeFigureOut">
              <a:rPr lang="en-IE" smtClean="0"/>
              <a:t>03/05/2024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B492-696A-45EE-B2B2-995C772E8AE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661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oife.coffey@ucc.i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wc.tdwg.org/term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doi.org/10.5281/zenodo.515485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5839189#.YeANoP7P2Uk" TargetMode="External"/><Relationship Id="rId2" Type="http://schemas.openxmlformats.org/officeDocument/2006/relationships/hyperlink" Target="https://doi.org/10.5061/dryad.47d7wm3f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istianbrock.com/post/send-me-data/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s://twitter.com/i/status/132361999326375526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hyperlink" Target="https://www.youtube.com/watch?v=Ry2xjTBtNFE&amp;t=6s" TargetMode="External"/><Relationship Id="rId5" Type="http://schemas.openxmlformats.org/officeDocument/2006/relationships/hyperlink" Target="https://doi.org/10.1080/00031305.2017.1375989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libguides.ucc.ie/ld.php?content_id=32773943" TargetMode="External"/><Relationship Id="rId3" Type="http://schemas.openxmlformats.org/officeDocument/2006/relationships/hyperlink" Target="https://www.nature.com/articles/d41586-019-01040-w" TargetMode="External"/><Relationship Id="rId7" Type="http://schemas.openxmlformats.org/officeDocument/2006/relationships/hyperlink" Target="https://www.ucc.ie/en/it/storag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hyperlink" Target="https://libguides.ucc.ie/ld.php?content_id=3277160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hyperlink" Target="https://www.independent.co.uk/arts-entertainment/films/news/lightyear-toy-story-deleted-galyn-susman-b2016221.html?utm_content=Echobox&amp;utm_medium=Social&amp;utm_campaign=Main&amp;utm_source=Twitter#Echobox=164500498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ture.com/articles/sdata201618" TargetMode="External"/><Relationship Id="rId5" Type="http://schemas.openxmlformats.org/officeDocument/2006/relationships/hyperlink" Target="https://libguides.ucc.ie/researchdataservice/fair" TargetMode="External"/><Relationship Id="rId4" Type="http://schemas.microsoft.com/office/2007/relationships/hdphoto" Target="../media/hdphoto1.wdp"/><Relationship Id="rId9" Type="http://schemas.openxmlformats.org/officeDocument/2006/relationships/hyperlink" Target="https://creativecommons.org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airsharing.org/" TargetMode="External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26" Type="http://schemas.openxmlformats.org/officeDocument/2006/relationships/image" Target="../media/image64.jpeg"/><Relationship Id="rId3" Type="http://schemas.openxmlformats.org/officeDocument/2006/relationships/hyperlink" Target="https://zenodo.org/" TargetMode="External"/><Relationship Id="rId21" Type="http://schemas.openxmlformats.org/officeDocument/2006/relationships/hyperlink" Target="https://www.softwareheritage.org/" TargetMode="External"/><Relationship Id="rId7" Type="http://schemas.openxmlformats.org/officeDocument/2006/relationships/hyperlink" Target="https://www.dri.ie/" TargetMode="External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5" Type="http://schemas.openxmlformats.org/officeDocument/2006/relationships/hyperlink" Target="https://www.ncbi.nlm.nih.gov/" TargetMode="External"/><Relationship Id="rId2" Type="http://schemas.openxmlformats.org/officeDocument/2006/relationships/image" Target="../media/image51.jpeg"/><Relationship Id="rId16" Type="http://schemas.openxmlformats.org/officeDocument/2006/relationships/hyperlink" Target="https://www.ucd.ie/issda/" TargetMode="Externa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hyperlink" Target="https://osf.io/" TargetMode="External"/><Relationship Id="rId24" Type="http://schemas.openxmlformats.org/officeDocument/2006/relationships/image" Target="../media/image63.png"/><Relationship Id="rId5" Type="http://schemas.openxmlformats.org/officeDocument/2006/relationships/hyperlink" Target="https://figshare.com/" TargetMode="External"/><Relationship Id="rId15" Type="http://schemas.openxmlformats.org/officeDocument/2006/relationships/image" Target="../media/image58.png"/><Relationship Id="rId23" Type="http://schemas.openxmlformats.org/officeDocument/2006/relationships/hyperlink" Target="https://www.ebi.ac.uk/" TargetMode="External"/><Relationship Id="rId10" Type="http://schemas.openxmlformats.org/officeDocument/2006/relationships/image" Target="../media/image55.png"/><Relationship Id="rId19" Type="http://schemas.openxmlformats.org/officeDocument/2006/relationships/hyperlink" Target="https://www.maynoothuniversity.ie/iqda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14" Type="http://schemas.openxmlformats.org/officeDocument/2006/relationships/hyperlink" Target="https://dataverse.harvard.edu/" TargetMode="External"/><Relationship Id="rId22" Type="http://schemas.openxmlformats.org/officeDocument/2006/relationships/image" Target="../media/image62.png"/><Relationship Id="rId27" Type="http://schemas.openxmlformats.org/officeDocument/2006/relationships/hyperlink" Target="https://www.scienceeurope.org/our-resources/practical-guide-to-the-international-alignment-of-research-data-management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ucc.ie/browse/all/cpd/courses/papor-trail-principles-and-practices-of-open-research-003cpd" TargetMode="External"/><Relationship Id="rId7" Type="http://schemas.openxmlformats.org/officeDocument/2006/relationships/hyperlink" Target="https://outlook.office365.com/owa/calendar/ResearchDataService1@uccireland.onmicrosoft.com/bookings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https/libguides.ucc.ie/researchdataservice/home" TargetMode="External"/><Relationship Id="rId5" Type="http://schemas.openxmlformats.org/officeDocument/2006/relationships/hyperlink" Target="http://ehttps:/libguides.ucc.ie/researchdataservice/home" TargetMode="External"/><Relationship Id="rId4" Type="http://schemas.openxmlformats.org/officeDocument/2006/relationships/hyperlink" Target="https://ucc.instructure.com/enroll/66YWT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nds.org.au/working-with-data/fairdata/training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go-fair.org/fair-principles/" TargetMode="External"/><Relationship Id="rId5" Type="http://schemas.openxmlformats.org/officeDocument/2006/relationships/hyperlink" Target="https://www.nature.com/articles/sdata201618" TargetMode="External"/><Relationship Id="rId4" Type="http://schemas.openxmlformats.org/officeDocument/2006/relationships/hyperlink" Target="https://libguides.ucc.ie/researchdataservice/fai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europe.org/our-resources/practical-guide-to-the-international-alignment-of-research-data-management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www.cellsignal.com/contents/resources-protocols/changes-to-recommended-western-blotting-protocols/western-variation" TargetMode="External"/><Relationship Id="rId5" Type="http://schemas.openxmlformats.org/officeDocument/2006/relationships/image" Target="../media/image9.png"/><Relationship Id="rId15" Type="http://schemas.openxmlformats.org/officeDocument/2006/relationships/image" Target="../media/image17.jpeg"/><Relationship Id="rId10" Type="http://schemas.openxmlformats.org/officeDocument/2006/relationships/hyperlink" Target="https://openi.nlm.nih.gov/detailedresult.php?img=PMC3742216_ijms-14-13763f2&amp;req=4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954" y="983668"/>
            <a:ext cx="67858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b="1"/>
              <a:t>Research Data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425" r="23923" b="64912"/>
          <a:stretch/>
        </p:blipFill>
        <p:spPr>
          <a:xfrm>
            <a:off x="7335047" y="5211223"/>
            <a:ext cx="4389089" cy="1186437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050125" y="1703676"/>
            <a:ext cx="5167872" cy="8307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err="1"/>
              <a:t>Dr.</a:t>
            </a:r>
            <a:r>
              <a:rPr lang="en-GB" sz="1800"/>
              <a:t> Aoife Coffey, Research Data Coordinator, </a:t>
            </a:r>
          </a:p>
          <a:p>
            <a:pPr marL="0" indent="0" algn="ctr">
              <a:buNone/>
            </a:pPr>
            <a:r>
              <a:rPr lang="en-GB" sz="1800"/>
              <a:t> Research &amp; Digital Services, UCC Library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2708" y="2473117"/>
            <a:ext cx="48447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dirty="0">
                <a:hlinkClick r:id="rId4"/>
              </a:rPr>
              <a:t>researchdata@ucc.ie</a:t>
            </a:r>
            <a:r>
              <a:rPr lang="en-I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1983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069" y="490451"/>
            <a:ext cx="455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What is Research Data?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6514" y="1324824"/>
            <a:ext cx="3951682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IE" sz="2400"/>
              <a:t>“……….information generated, collected or observed during a research project.</a:t>
            </a:r>
          </a:p>
          <a:p>
            <a:endParaRPr lang="en-IE" sz="2400"/>
          </a:p>
          <a:p>
            <a:r>
              <a:rPr lang="en-IE" sz="2400"/>
              <a:t>It is evidence used to support research conclusions and will go on to form part of the scholarly record.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DA694-5FF9-C042-1378-4A6A496FEA2A}"/>
              </a:ext>
            </a:extLst>
          </p:cNvPr>
          <p:cNvSpPr txBox="1"/>
          <p:nvPr/>
        </p:nvSpPr>
        <p:spPr>
          <a:xfrm>
            <a:off x="7155051" y="193728"/>
            <a:ext cx="3551694" cy="62478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This means it can include;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datasets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databases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images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musical compositions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guidelines 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protocols 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websites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apps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-designs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bibliographies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code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software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presentations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performances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music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podcasts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- video</a:t>
            </a:r>
          </a:p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…...........etc. etc. Ect. </a:t>
            </a: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3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2D8ECE-B762-4011-9ADD-9129E6C2A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691890"/>
              </p:ext>
            </p:extLst>
          </p:nvPr>
        </p:nvGraphicFramePr>
        <p:xfrm>
          <a:off x="397933" y="347345"/>
          <a:ext cx="11430000" cy="240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5">
                  <a:extLst>
                    <a:ext uri="{9D8B030D-6E8A-4147-A177-3AD203B41FA5}">
                      <a16:colId xmlns:a16="http://schemas.microsoft.com/office/drawing/2014/main" val="95930308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1688135337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4215516119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5586098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3589338826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33754537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3662127845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​​​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dataset​​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Collection method​​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type​​​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format​​​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location ​and access​​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software required​​​</a:t>
                      </a:r>
                      <a:endParaRPr lang="en-GB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229932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1​​​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Fieldtrial 1 (FT1)​​​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Small scale fieldtrial. Lettuce grown using 3 UV filters​​​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Flavonoids,​​​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Plant growth parameters​​​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Excel,images 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FT1 Master File (hyperlinkto file location)​​​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Only project member have access​​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Excell, SPSS, ImageJ 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7065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2​​​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​​Field trial 2(FT2)​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Arabodopsis Ecotype Trial. Using 3 UV filters​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​​Flavonoids, 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Plant growthparameters, 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Fluorescence 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​​Excel 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Images​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Fv/Fm​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FT3 Master File (hyperlink to filelocation) ​</a:t>
                      </a:r>
                      <a:endParaRPr lang="en-GB">
                        <a:effectLst/>
                      </a:endParaRPr>
                    </a:p>
                    <a:p>
                      <a:pPr fontAlgn="base"/>
                      <a:r>
                        <a:rPr lang="en-GB" sz="1400">
                          <a:effectLst/>
                        </a:rPr>
                        <a:t>Project member and 4th year project student have access 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400">
                          <a:effectLst/>
                        </a:rPr>
                        <a:t>Excell, SPSS, ImageJ​</a:t>
                      </a:r>
                      <a:endParaRPr lang="en-GB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306847"/>
                  </a:ext>
                </a:extLst>
              </a:tr>
            </a:tbl>
          </a:graphicData>
        </a:graphic>
      </p:graphicFrame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8B8E4FA5-44F4-4B76-9158-E6EB050E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17" y="3047470"/>
            <a:ext cx="7048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5">
            <a:extLst>
              <a:ext uri="{FF2B5EF4-FFF2-40B4-BE49-F238E27FC236}">
                <a16:creationId xmlns:a16="http://schemas.microsoft.com/office/drawing/2014/main" id="{126677E4-4170-470F-A4FE-FDCD4FAA17D4}"/>
              </a:ext>
            </a:extLst>
          </p:cNvPr>
          <p:cNvSpPr txBox="1"/>
          <p:nvPr/>
        </p:nvSpPr>
        <p:spPr>
          <a:xfrm>
            <a:off x="1971088" y="1082850"/>
            <a:ext cx="7618756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/>
              <a:t>Metadata is data about data………</a:t>
            </a:r>
          </a:p>
          <a:p>
            <a:r>
              <a:rPr lang="en-IE" sz="2000" b="1"/>
              <a:t>	it describes and gives information about other data 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0AF0322B-FC92-4C6C-BE71-30827FEF3780}"/>
              </a:ext>
            </a:extLst>
          </p:cNvPr>
          <p:cNvSpPr txBox="1"/>
          <p:nvPr/>
        </p:nvSpPr>
        <p:spPr>
          <a:xfrm>
            <a:off x="7791566" y="2580067"/>
            <a:ext cx="3916638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>
                <a:cs typeface="Calibri"/>
              </a:rPr>
              <a:t>Types of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Discovery/Descriptive Metadata </a:t>
            </a:r>
          </a:p>
          <a:p>
            <a:r>
              <a:rPr lang="en-IE"/>
              <a:t>	- authors </a:t>
            </a:r>
            <a:endParaRPr lang="en-IE">
              <a:cs typeface="Calibri"/>
            </a:endParaRPr>
          </a:p>
          <a:p>
            <a:r>
              <a:rPr lang="en-IE"/>
              <a:t>	-funders</a:t>
            </a:r>
            <a:endParaRPr lang="en-IE">
              <a:cs typeface="Calibri"/>
            </a:endParaRPr>
          </a:p>
          <a:p>
            <a:r>
              <a:rPr lang="en-IE"/>
              <a:t>	-keywords</a:t>
            </a:r>
            <a:endParaRPr lang="en-IE">
              <a:cs typeface="Calibri"/>
            </a:endParaRPr>
          </a:p>
          <a:p>
            <a:r>
              <a:rPr lang="en-IE"/>
              <a:t>	-abstract</a:t>
            </a:r>
            <a:endParaRPr lang="en-I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Substantive/Contextual Metadata</a:t>
            </a:r>
            <a:endParaRPr lang="en-IE">
              <a:cs typeface="Calibri"/>
            </a:endParaRPr>
          </a:p>
          <a:p>
            <a:r>
              <a:rPr lang="en-IE"/>
              <a:t>	-bibliography/citations</a:t>
            </a:r>
            <a:endParaRPr lang="en-IE">
              <a:cs typeface="Calibri"/>
            </a:endParaRPr>
          </a:p>
          <a:p>
            <a:r>
              <a:rPr lang="en-IE"/>
              <a:t>	-standards used</a:t>
            </a:r>
            <a:endParaRPr lang="en-IE">
              <a:cs typeface="Calibri"/>
            </a:endParaRPr>
          </a:p>
          <a:p>
            <a:r>
              <a:rPr lang="en-IE"/>
              <a:t>	-file formats</a:t>
            </a:r>
            <a:endParaRPr lang="en-IE">
              <a:cs typeface="Calibri"/>
            </a:endParaRPr>
          </a:p>
          <a:p>
            <a:r>
              <a:rPr lang="en-IE"/>
              <a:t>	-data dictionary</a:t>
            </a:r>
            <a:endParaRPr lang="en-IE">
              <a:cs typeface="Calibri"/>
            </a:endParaRPr>
          </a:p>
          <a:p>
            <a:r>
              <a:rPr lang="en-IE"/>
              <a:t>	-analysis scripts</a:t>
            </a:r>
            <a:endParaRPr lang="en-IE">
              <a:cs typeface="Calibri"/>
            </a:endParaRPr>
          </a:p>
          <a:p>
            <a:r>
              <a:rPr lang="en-IE"/>
              <a:t>	-links to other metadata 	</a:t>
            </a:r>
            <a:endParaRPr lang="en-IE">
              <a:cs typeface="Calibri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8BBCEA4F-40E4-49A7-A65E-100D6DC52176}"/>
              </a:ext>
            </a:extLst>
          </p:cNvPr>
          <p:cNvSpPr txBox="1"/>
          <p:nvPr/>
        </p:nvSpPr>
        <p:spPr>
          <a:xfrm>
            <a:off x="590750" y="2341937"/>
            <a:ext cx="649105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/>
              <a:t>A metadata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/>
              <a:t> </a:t>
            </a:r>
            <a:r>
              <a:rPr lang="en-IE"/>
              <a:t>is a collection of defined data elements, characteristics or attributes which must be provided to comply with a general/ community or discipline defined set of criteria.</a:t>
            </a:r>
          </a:p>
          <a:p>
            <a:endParaRPr lang="en-I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these requirements are intended to establish a common understanding of the meaning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for every element the name and semantic meaning is defined, this is a controlled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examples of controlled vocabularies are; dictionaries, sematic networks,  ontologies, taxonomies	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22CF28FC-E7AE-4E51-BFC5-48BE3E201611}"/>
              </a:ext>
            </a:extLst>
          </p:cNvPr>
          <p:cNvSpPr txBox="1">
            <a:spLocks/>
          </p:cNvSpPr>
          <p:nvPr/>
        </p:nvSpPr>
        <p:spPr>
          <a:xfrm>
            <a:off x="513056" y="170809"/>
            <a:ext cx="9456013" cy="90674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b="1">
                <a:latin typeface="+mn-lt"/>
              </a:rPr>
              <a:t>2. Documentation and Metadata and Data Quality </a:t>
            </a:r>
          </a:p>
        </p:txBody>
      </p:sp>
    </p:spTree>
    <p:extLst>
      <p:ext uri="{BB962C8B-B14F-4D97-AF65-F5344CB8AC3E}">
        <p14:creationId xmlns:p14="http://schemas.microsoft.com/office/powerpoint/2010/main" val="345681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48012" y="1072632"/>
            <a:ext cx="3523492" cy="4413769"/>
            <a:chOff x="192297" y="2519046"/>
            <a:chExt cx="3070779" cy="4111842"/>
          </a:xfrm>
        </p:grpSpPr>
        <p:sp>
          <p:nvSpPr>
            <p:cNvPr id="3" name="Flowchart: Direct Access Storage 2"/>
            <p:cNvSpPr/>
            <p:nvPr/>
          </p:nvSpPr>
          <p:spPr>
            <a:xfrm rot="16200000">
              <a:off x="1225931" y="2340252"/>
              <a:ext cx="1039838" cy="1397425"/>
            </a:xfrm>
            <a:prstGeom prst="flowChartMagneticDrum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" name="Flowchart: Multidocument 3"/>
            <p:cNvSpPr/>
            <p:nvPr/>
          </p:nvSpPr>
          <p:spPr>
            <a:xfrm>
              <a:off x="1971628" y="4273176"/>
              <a:ext cx="1291448" cy="971914"/>
            </a:xfrm>
            <a:prstGeom prst="flowChartMultidocumen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82647" y="4025006"/>
              <a:ext cx="1061345" cy="1442045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1334027" y="3558884"/>
              <a:ext cx="0" cy="6430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140905" y="3558883"/>
              <a:ext cx="0" cy="6430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64451" y="5846058"/>
              <a:ext cx="20082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500"/>
                <a:t>mg, kg, cm, C</a:t>
              </a:r>
              <a:r>
                <a:rPr lang="en-IE" sz="1500" baseline="30000"/>
                <a:t>0</a:t>
              </a:r>
              <a:r>
                <a:rPr lang="en-IE" sz="1500"/>
                <a:t>/F</a:t>
              </a:r>
              <a:r>
                <a:rPr lang="en-IE" sz="1500" baseline="30000"/>
                <a:t>0</a:t>
              </a:r>
              <a:r>
                <a:rPr lang="en-IE" sz="1500"/>
                <a:t>, %, FV/FM, GPS, shape, colour</a:t>
              </a:r>
            </a:p>
          </p:txBody>
        </p:sp>
        <p:cxnSp>
          <p:nvCxnSpPr>
            <p:cNvPr id="9" name="Straight Arrow Connector 8"/>
            <p:cNvCxnSpPr>
              <a:endCxn id="8" idx="0"/>
            </p:cNvCxnSpPr>
            <p:nvPr/>
          </p:nvCxnSpPr>
          <p:spPr>
            <a:xfrm>
              <a:off x="1334027" y="5152912"/>
              <a:ext cx="434547" cy="69314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endCxn id="8" idx="0"/>
            </p:cNvCxnSpPr>
            <p:nvPr/>
          </p:nvCxnSpPr>
          <p:spPr>
            <a:xfrm flipH="1">
              <a:off x="1768574" y="5141964"/>
              <a:ext cx="449374" cy="70409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B4C7C0-E89A-48E4-B0DC-D3271DD17ABC}"/>
              </a:ext>
            </a:extLst>
          </p:cNvPr>
          <p:cNvSpPr txBox="1"/>
          <p:nvPr/>
        </p:nvSpPr>
        <p:spPr>
          <a:xfrm>
            <a:off x="5988205" y="1276816"/>
            <a:ext cx="4657493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Dataset level</a:t>
            </a:r>
            <a:r>
              <a:rPr lang="en-US" sz="2000" b="1">
                <a:cs typeface="Calibri"/>
              </a:rPr>
              <a:t>: </a:t>
            </a:r>
          </a:p>
          <a:p>
            <a:r>
              <a:rPr lang="en-US" sz="2000">
                <a:cs typeface="Calibri"/>
              </a:rPr>
              <a:t>what is this thing, who made it, when, how...?</a:t>
            </a: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5F95A-EADB-4CD6-8724-2B02323BBF99}"/>
              </a:ext>
            </a:extLst>
          </p:cNvPr>
          <p:cNvSpPr txBox="1"/>
          <p:nvPr/>
        </p:nvSpPr>
        <p:spPr>
          <a:xfrm>
            <a:off x="5979229" y="2278453"/>
            <a:ext cx="4657493" cy="22467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Internal arrangement/aggregation</a:t>
            </a:r>
            <a:r>
              <a:rPr lang="en-US" sz="2000" b="1">
                <a:cs typeface="Calibri"/>
              </a:rPr>
              <a:t>: </a:t>
            </a:r>
          </a:p>
          <a:p>
            <a:r>
              <a:rPr lang="en-US" sz="2000">
                <a:cs typeface="Calibri"/>
              </a:rPr>
              <a:t>what files, folders, database tables, components make up this thing, what are they, who made them, how do I open them, how do they relate to each other, how does their naming and arrangement encode meaning?</a:t>
            </a:r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A81BE-966D-4CFE-9D76-821721672AA8}"/>
              </a:ext>
            </a:extLst>
          </p:cNvPr>
          <p:cNvSpPr txBox="1"/>
          <p:nvPr/>
        </p:nvSpPr>
        <p:spPr>
          <a:xfrm>
            <a:off x="5941741" y="4622181"/>
            <a:ext cx="4657493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Variable-level: </a:t>
            </a:r>
          </a:p>
          <a:p>
            <a:r>
              <a:rPr lang="en-US" sz="2000">
                <a:cs typeface="Calibri"/>
              </a:rPr>
              <a:t>where is the label for this variable, what does the label mean, what units were used, what are the acceptable values, how do these variables relate to each other?</a:t>
            </a:r>
            <a:endParaRPr lang="en-US" sz="2000"/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39150" y="280330"/>
            <a:ext cx="9456013" cy="9067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latin typeface="+mn-lt"/>
              </a:rPr>
              <a:t>2. Documentation and Metadata and Data Quality </a:t>
            </a:r>
          </a:p>
        </p:txBody>
      </p:sp>
    </p:spTree>
    <p:extLst>
      <p:ext uri="{BB962C8B-B14F-4D97-AF65-F5344CB8AC3E}">
        <p14:creationId xmlns:p14="http://schemas.microsoft.com/office/powerpoint/2010/main" val="90097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036A0-21E2-416A-98F6-E0A90BE4D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64" y="168442"/>
            <a:ext cx="3176671" cy="6534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744E2-96DE-4C60-BAE6-8908FDC2C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49" r="-450" b="14223"/>
          <a:stretch/>
        </p:blipFill>
        <p:spPr>
          <a:xfrm>
            <a:off x="6605734" y="770020"/>
            <a:ext cx="4007103" cy="5626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36476-57A8-4B5A-8D03-C11D055AD40D}"/>
              </a:ext>
            </a:extLst>
          </p:cNvPr>
          <p:cNvSpPr txBox="1"/>
          <p:nvPr/>
        </p:nvSpPr>
        <p:spPr>
          <a:xfrm>
            <a:off x="5753769" y="272715"/>
            <a:ext cx="14732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422C0-5080-4A1E-9D41-67804AE4A613}"/>
              </a:ext>
            </a:extLst>
          </p:cNvPr>
          <p:cNvSpPr txBox="1"/>
          <p:nvPr/>
        </p:nvSpPr>
        <p:spPr>
          <a:xfrm>
            <a:off x="499979" y="272714"/>
            <a:ext cx="14732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28670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557E63F8-B704-D176-C2DA-BD3D0B72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4" y="284192"/>
            <a:ext cx="8003457" cy="2713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99E9D-561C-489B-6D31-FF17EED8E143}"/>
              </a:ext>
            </a:extLst>
          </p:cNvPr>
          <p:cNvSpPr txBox="1"/>
          <p:nvPr/>
        </p:nvSpPr>
        <p:spPr>
          <a:xfrm>
            <a:off x="324465" y="5818238"/>
            <a:ext cx="58403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https://dwc.tdwg.org/terms/</a:t>
            </a:r>
            <a:endParaRPr lang="en-US"/>
          </a:p>
          <a:p>
            <a:r>
              <a:rPr lang="en-US" dirty="0">
                <a:latin typeface="Consolas"/>
                <a:cs typeface="Calibri"/>
                <a:hlinkClick r:id="rId4"/>
              </a:rPr>
              <a:t>https://doi.org/10.5281/zenodo.5154859</a:t>
            </a:r>
            <a:endParaRPr lang="en-US"/>
          </a:p>
          <a:p>
            <a:endParaRPr lang="en-US" dirty="0">
              <a:latin typeface="Consolas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8E2AE4E9-A2F2-3A82-5018-C178324F8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64" y="3373460"/>
            <a:ext cx="11235812" cy="2175853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BD731B6A-FBAD-7F64-60A1-A6EC7C247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077" y="960986"/>
            <a:ext cx="3271683" cy="12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0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C1B7ED-5840-4627-9FC8-AE2D776AC44C}"/>
              </a:ext>
            </a:extLst>
          </p:cNvPr>
          <p:cNvSpPr txBox="1"/>
          <p:nvPr/>
        </p:nvSpPr>
        <p:spPr>
          <a:xfrm>
            <a:off x="328418" y="1117397"/>
            <a:ext cx="610830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Roboto"/>
                <a:ea typeface="Roboto"/>
              </a:rPr>
              <a:t>Albertson, Lindsey. (2022). Influence of beaver mimicry restoration on habitat availability for fishes, including Arctic grayling (</a:t>
            </a:r>
            <a:r>
              <a:rPr lang="en-US" err="1">
                <a:solidFill>
                  <a:srgbClr val="333333"/>
                </a:solidFill>
                <a:latin typeface="Roboto"/>
                <a:ea typeface="Roboto"/>
              </a:rPr>
              <a:t>Thymallus</a:t>
            </a:r>
            <a:r>
              <a:rPr lang="en-US">
                <a:solidFill>
                  <a:srgbClr val="333333"/>
                </a:solidFill>
                <a:latin typeface="Roboto"/>
                <a:ea typeface="Roboto"/>
              </a:rPr>
              <a:t> arcticus) [Data set]. </a:t>
            </a:r>
            <a:r>
              <a:rPr lang="en-US">
                <a:solidFill>
                  <a:srgbClr val="333333"/>
                </a:solidFill>
                <a:latin typeface="Roboto"/>
                <a:ea typeface="Roboto"/>
                <a:hlinkClick r:id="rId2"/>
              </a:rPr>
              <a:t>https://doi.org/10.5061/dryad.47d7wm3fq</a:t>
            </a:r>
            <a:endParaRPr lang="en-US">
              <a:solidFill>
                <a:srgbClr val="000000"/>
              </a:solidFill>
              <a:latin typeface="Calibri" panose="020F0502020204030204"/>
              <a:ea typeface="Roboto"/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  <a:hlinkClick r:id="rId3"/>
              </a:rPr>
              <a:t>https://zenodo.org/record/5839189#.YeANoP7P2Uk</a:t>
            </a:r>
            <a:endParaRPr lang="en-US"/>
          </a:p>
          <a:p>
            <a:endParaRPr lang="en-US">
              <a:solidFill>
                <a:srgbClr val="000000"/>
              </a:solidFill>
              <a:latin typeface="Calibri"/>
              <a:ea typeface="Roboto"/>
              <a:cs typeface="Calibri"/>
            </a:endParaRPr>
          </a:p>
          <a:p>
            <a:endParaRPr lang="en-US">
              <a:solidFill>
                <a:srgbClr val="333333"/>
              </a:solidFill>
              <a:latin typeface="Roboto"/>
              <a:ea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2F3CD-8F19-4880-B3FB-76BB0525F3F5}"/>
              </a:ext>
            </a:extLst>
          </p:cNvPr>
          <p:cNvSpPr txBox="1"/>
          <p:nvPr/>
        </p:nvSpPr>
        <p:spPr>
          <a:xfrm>
            <a:off x="322997" y="561832"/>
            <a:ext cx="59504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Example that doesn't use a metadata  standard </a:t>
            </a:r>
            <a:endParaRPr lang="en-US" b="1">
              <a:cs typeface="Calibri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851AA20-1CFE-4274-ACD7-158F7FB56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433" y="355507"/>
            <a:ext cx="5903625" cy="60470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2D40912-BBD8-425E-AE71-0D525D4A2449}"/>
              </a:ext>
            </a:extLst>
          </p:cNvPr>
          <p:cNvSpPr/>
          <p:nvPr/>
        </p:nvSpPr>
        <p:spPr>
          <a:xfrm>
            <a:off x="6100995" y="4633209"/>
            <a:ext cx="2898098" cy="724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659F3-225C-4421-91E6-EFDFC11DE1C1}"/>
              </a:ext>
            </a:extLst>
          </p:cNvPr>
          <p:cNvSpPr txBox="1"/>
          <p:nvPr/>
        </p:nvSpPr>
        <p:spPr>
          <a:xfrm>
            <a:off x="402237" y="3237875"/>
            <a:ext cx="537896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Even without a metadata standard you can have reusable and reproducible data if you provide the right contextual information, metadata and documentation. </a:t>
            </a:r>
          </a:p>
          <a:p>
            <a:r>
              <a:rPr lang="en-US">
                <a:cs typeface="Calibri"/>
              </a:rPr>
              <a:t>This  can include things like;</a:t>
            </a:r>
          </a:p>
          <a:p>
            <a:r>
              <a:rPr lang="en-US">
                <a:cs typeface="Calibri"/>
              </a:rPr>
              <a:t>- readme.txt files</a:t>
            </a:r>
          </a:p>
          <a:p>
            <a:r>
              <a:rPr lang="en-US">
                <a:cs typeface="Calibri"/>
              </a:rPr>
              <a:t>- data dictionaries </a:t>
            </a:r>
          </a:p>
          <a:p>
            <a:r>
              <a:rPr lang="en-US">
                <a:cs typeface="Calibri"/>
              </a:rPr>
              <a:t>- protocols </a:t>
            </a:r>
          </a:p>
          <a:p>
            <a:r>
              <a:rPr lang="en-US">
                <a:cs typeface="Calibri"/>
              </a:rPr>
              <a:t>- analysis scripts </a:t>
            </a:r>
          </a:p>
          <a:p>
            <a:r>
              <a:rPr lang="en-US">
                <a:cs typeface="Calibri"/>
              </a:rPr>
              <a:t>- codebooks</a:t>
            </a:r>
          </a:p>
          <a:p>
            <a:r>
              <a:rPr lang="en-US">
                <a:cs typeface="Calibri"/>
              </a:rPr>
              <a:t>…....etc. etc. </a:t>
            </a:r>
          </a:p>
        </p:txBody>
      </p:sp>
    </p:spTree>
    <p:extLst>
      <p:ext uri="{BB962C8B-B14F-4D97-AF65-F5344CB8AC3E}">
        <p14:creationId xmlns:p14="http://schemas.microsoft.com/office/powerpoint/2010/main" val="23855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920" t="19452" r="30348" b="14876"/>
          <a:stretch/>
        </p:blipFill>
        <p:spPr>
          <a:xfrm>
            <a:off x="5466882" y="252480"/>
            <a:ext cx="6324785" cy="603231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15" y="559724"/>
            <a:ext cx="4464338" cy="3159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6" y="3432408"/>
            <a:ext cx="4893136" cy="3159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1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973" y="501864"/>
            <a:ext cx="556471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E" sz="2000" b="1"/>
              <a:t>What data quality control measures do you use?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608" y="1280963"/>
            <a:ext cx="10897530" cy="46198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Defined SOPs for treatment of your data</a:t>
            </a:r>
            <a:endParaRPr lang="en-IE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cs typeface="Calibri"/>
              </a:rPr>
              <a:t>Documenting the calibration of instruments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cs typeface="Calibri"/>
              </a:rPr>
              <a:t>Standardise data capture, data entry or recording methods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Naming conventions </a:t>
            </a:r>
            <a:endParaRPr lang="en-IE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Version control </a:t>
            </a:r>
            <a:endParaRPr lang="en-IE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Read only raw data files</a:t>
            </a:r>
            <a:endParaRPr lang="en-IE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Data entry validation techniques (spreadsheets)</a:t>
            </a:r>
            <a:endParaRPr lang="en-IE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cs typeface="Calibri"/>
              </a:rPr>
              <a:t>Methods for transcription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>
                <a:cs typeface="Calibri"/>
              </a:rPr>
              <a:t>Peer review of data.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>
              <a:cs typeface="Calibri"/>
            </a:endParaRPr>
          </a:p>
          <a:p>
            <a:pPr algn="r">
              <a:lnSpc>
                <a:spcPct val="150000"/>
              </a:lnSpc>
            </a:pPr>
            <a:r>
              <a:rPr lang="en-IE" dirty="0"/>
              <a:t>			…….there are probably others specific to your discipline </a:t>
            </a:r>
            <a:endParaRPr lang="en-IE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702"/>
          <a:stretch/>
        </p:blipFill>
        <p:spPr>
          <a:xfrm rot="536111">
            <a:off x="8642611" y="774767"/>
            <a:ext cx="2564541" cy="17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7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7536" y="225288"/>
            <a:ext cx="10721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Spreadsheet Design………..be aware of the limitations of excel and take steps to prevent them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8699" y="571736"/>
            <a:ext cx="9750232" cy="6107225"/>
            <a:chOff x="1851379" y="800112"/>
            <a:chExt cx="9036989" cy="6107225"/>
          </a:xfrm>
        </p:grpSpPr>
        <p:grpSp>
          <p:nvGrpSpPr>
            <p:cNvPr id="10" name="Group 9"/>
            <p:cNvGrpSpPr/>
            <p:nvPr/>
          </p:nvGrpSpPr>
          <p:grpSpPr>
            <a:xfrm>
              <a:off x="1851379" y="800112"/>
              <a:ext cx="8636000" cy="5357970"/>
              <a:chOff x="2314222" y="3588475"/>
              <a:chExt cx="8636000" cy="535797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40"/>
              <a:stretch/>
            </p:blipFill>
            <p:spPr>
              <a:xfrm rot="227889">
                <a:off x="7925487" y="3591154"/>
                <a:ext cx="904022" cy="143767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226"/>
              <a:stretch/>
            </p:blipFill>
            <p:spPr>
              <a:xfrm rot="21387977">
                <a:off x="3631263" y="3588475"/>
                <a:ext cx="905186" cy="1451425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2314222" y="5080000"/>
                <a:ext cx="8636000" cy="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479822" y="5080000"/>
                <a:ext cx="33867" cy="3866445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952980" y="2506132"/>
              <a:ext cx="3917242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Be Consistent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Decide on naming conventions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Use ISO standards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Have rules for empty cells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One piece of data per cell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Make it a rectangle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Subjects in rows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Variables in columns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Create a data dictionary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Backup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Version Control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Use data validation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Include a ReadMe file </a:t>
              </a:r>
            </a:p>
            <a:p>
              <a:endParaRPr lang="en-IE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20178" y="2506132"/>
              <a:ext cx="466819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No calculation in raw data files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use formatting as data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have figures in raw data files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use merged cells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hide columns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use special characters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have more than one header row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IE" sz="2000"/>
                <a:t>Don’t include temporary or dummy variables not of use to researchers</a:t>
              </a:r>
            </a:p>
            <a:p>
              <a:pPr marL="342900" indent="-342900">
                <a:buFont typeface="+mj-lt"/>
                <a:buAutoNum type="arabicPeriod"/>
              </a:pPr>
              <a:endParaRPr lang="en-IE" sz="2000"/>
            </a:p>
            <a:p>
              <a:endParaRPr lang="en-IE" sz="20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C41C64F-BDE1-4A9A-8824-A78B2AC54ABD}"/>
              </a:ext>
            </a:extLst>
          </p:cNvPr>
          <p:cNvSpPr txBox="1"/>
          <p:nvPr/>
        </p:nvSpPr>
        <p:spPr>
          <a:xfrm>
            <a:off x="1263586" y="6536258"/>
            <a:ext cx="53829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https://doi.org/10.1080/00031305.2017.1375989</a:t>
            </a:r>
            <a:endParaRPr lang="en-US"/>
          </a:p>
          <a:p>
            <a:endParaRPr lang="en-US">
              <a:cs typeface="Calibri"/>
            </a:endParaRPr>
          </a:p>
        </p:txBody>
      </p:sp>
      <p:pic>
        <p:nvPicPr>
          <p:cNvPr id="6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85354C-A788-481B-893E-BF0583C4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176" y="5320829"/>
            <a:ext cx="5695949" cy="1220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8FBC95-B144-4C53-A112-C6B95B7ABE7C}"/>
              </a:ext>
            </a:extLst>
          </p:cNvPr>
          <p:cNvSpPr txBox="1"/>
          <p:nvPr/>
        </p:nvSpPr>
        <p:spPr>
          <a:xfrm>
            <a:off x="9896042" y="4826358"/>
            <a:ext cx="224951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hlinkClick r:id="rId7"/>
              </a:rPr>
              <a:t>https://twitter.com/i/status/1323619993263755264</a:t>
            </a:r>
            <a:endParaRPr lang="en-US" sz="1600"/>
          </a:p>
          <a:p>
            <a:endParaRPr lang="en-US" sz="160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2E4D0-D667-486B-B8B2-71B14C6C50DB}"/>
              </a:ext>
            </a:extLst>
          </p:cNvPr>
          <p:cNvSpPr txBox="1"/>
          <p:nvPr/>
        </p:nvSpPr>
        <p:spPr>
          <a:xfrm>
            <a:off x="10337443" y="2685245"/>
            <a:ext cx="189534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hlinkClick r:id="rId8"/>
              </a:rPr>
              <a:t>https://www.kristianbrock.com/post/send-me-data/</a:t>
            </a:r>
            <a:endParaRPr lang="en-US" sz="1600"/>
          </a:p>
          <a:p>
            <a:endParaRPr lang="en-US" sz="1600">
              <a:cs typeface="Calibri"/>
            </a:endParaRPr>
          </a:p>
        </p:txBody>
      </p:sp>
      <p:pic>
        <p:nvPicPr>
          <p:cNvPr id="15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F4189-0CAA-4B8A-B7DF-84BF5C38C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907" y="829815"/>
            <a:ext cx="1302779" cy="1764004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0EE7FEA9-F53C-4A88-99AB-DEE7E1E69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0661" y="3619760"/>
            <a:ext cx="2431961" cy="12106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5E7D26-C3E0-4B7B-97B0-F2AF42A342EB}"/>
              </a:ext>
            </a:extLst>
          </p:cNvPr>
          <p:cNvSpPr txBox="1"/>
          <p:nvPr/>
        </p:nvSpPr>
        <p:spPr>
          <a:xfrm>
            <a:off x="9402726" y="556614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1"/>
              </a:rPr>
              <a:t>https://www.youtube.com/watch?v=Ry2xjTBtNFE&amp;t=6s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51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47859-114F-4F84-B988-30D61C828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5" r="22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CD8CF01-BD27-4CB2-9A11-AC2C1582FD9D}"/>
              </a:ext>
            </a:extLst>
          </p:cNvPr>
          <p:cNvSpPr txBox="1"/>
          <p:nvPr/>
        </p:nvSpPr>
        <p:spPr>
          <a:xfrm>
            <a:off x="320431" y="296740"/>
            <a:ext cx="475026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Open Research Data 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621E066-EC5F-4C1D-8EA3-2159ADE397EB}"/>
              </a:ext>
            </a:extLst>
          </p:cNvPr>
          <p:cNvSpPr txBox="1"/>
          <p:nvPr/>
        </p:nvSpPr>
        <p:spPr>
          <a:xfrm>
            <a:off x="681892" y="1975047"/>
            <a:ext cx="4359496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400"/>
              <a:t>Refers to the data underpinning scientific research results with no restrictions on its access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Accountability</a:t>
            </a:r>
            <a:endParaRPr lang="en-US" sz="14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Transparency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 panose="020F0502020204030204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Reproducibility 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 panose="020F0502020204030204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Building on exiting data </a:t>
            </a:r>
            <a:endParaRPr lang="en-US" sz="14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Revisiting existing data </a:t>
            </a:r>
            <a:endParaRPr lang="en-US" sz="14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Better and stronger collaborations</a:t>
            </a:r>
            <a:endParaRPr lang="en-US" sz="14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Value for public money  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673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709" t="27332" r="68720" b="32369"/>
          <a:stretch/>
        </p:blipFill>
        <p:spPr>
          <a:xfrm>
            <a:off x="361487" y="2438032"/>
            <a:ext cx="3347856" cy="2819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764453" y="387631"/>
            <a:ext cx="5413064" cy="6330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latin typeface="+mn-lt"/>
              </a:rPr>
              <a:t>3. Ethics and Legal Compliance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51" y="1316592"/>
            <a:ext cx="873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How will you manage ethical issues and codes of conduct?</a:t>
            </a:r>
          </a:p>
          <a:p>
            <a:endParaRPr lang="en-IE"/>
          </a:p>
          <a:p>
            <a:r>
              <a:rPr lang="en-IE"/>
              <a:t>How will you manage copyright and Intellectual Property Rights (IPR) issues?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85" y="2617114"/>
            <a:ext cx="4346731" cy="1944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4" y="4435792"/>
            <a:ext cx="6476846" cy="1093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loud Callout 6"/>
          <p:cNvSpPr/>
          <p:nvPr/>
        </p:nvSpPr>
        <p:spPr>
          <a:xfrm>
            <a:off x="9573330" y="2026031"/>
            <a:ext cx="2331888" cy="1558446"/>
          </a:xfrm>
          <a:prstGeom prst="cloudCallout">
            <a:avLst>
              <a:gd name="adj1" fmla="val -45833"/>
              <a:gd name="adj2" fmla="val 66071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Who ‘owns’ your data?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225401" y="90185"/>
            <a:ext cx="2701906" cy="1411793"/>
          </a:xfrm>
          <a:prstGeom prst="cloudCallout">
            <a:avLst>
              <a:gd name="adj1" fmla="val -31586"/>
              <a:gd name="adj2" fmla="val 64557"/>
            </a:avLst>
          </a:prstGeom>
          <a:solidFill>
            <a:srgbClr val="0033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Do you have a data sharing agreement?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9410874" y="491875"/>
            <a:ext cx="2372244" cy="1608596"/>
          </a:xfrm>
          <a:prstGeom prst="cloudCallout">
            <a:avLst>
              <a:gd name="adj1" fmla="val -45833"/>
              <a:gd name="adj2" fmla="val 66071"/>
            </a:avLst>
          </a:prstGeom>
          <a:solidFill>
            <a:srgbClr val="0000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Are you using secondary data? </a:t>
            </a:r>
          </a:p>
        </p:txBody>
      </p:sp>
      <p:sp>
        <p:nvSpPr>
          <p:cNvPr id="10" name="Explosion 2 9"/>
          <p:cNvSpPr/>
          <p:nvPr/>
        </p:nvSpPr>
        <p:spPr>
          <a:xfrm>
            <a:off x="9157075" y="3087698"/>
            <a:ext cx="3481183" cy="2497756"/>
          </a:xfrm>
          <a:prstGeom prst="irregularSeal2">
            <a:avLst/>
          </a:prstGeom>
          <a:solidFill>
            <a:srgbClr val="003399"/>
          </a:solidFill>
          <a:ln>
            <a:solidFill>
              <a:srgbClr val="00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/>
              <a:t>Origin and provenance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A01C496-796B-4237-81F2-D4977644A121}"/>
              </a:ext>
            </a:extLst>
          </p:cNvPr>
          <p:cNvSpPr/>
          <p:nvPr/>
        </p:nvSpPr>
        <p:spPr>
          <a:xfrm>
            <a:off x="8874176" y="5145373"/>
            <a:ext cx="3322819" cy="16114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Intellectual Property </a:t>
            </a:r>
          </a:p>
          <a:p>
            <a:pPr algn="ctr"/>
            <a:r>
              <a:rPr lang="en-US">
                <a:cs typeface="Calibri"/>
              </a:rPr>
              <a:t>Copyright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5D093-26FE-40FF-9B95-F32D022B2488}"/>
              </a:ext>
            </a:extLst>
          </p:cNvPr>
          <p:cNvSpPr txBox="1"/>
          <p:nvPr/>
        </p:nvSpPr>
        <p:spPr>
          <a:xfrm>
            <a:off x="807439" y="5829143"/>
            <a:ext cx="6490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The DMP should outline how you are going to ensure compliance with any legal or ethical requirements associated with your data. </a:t>
            </a:r>
          </a:p>
        </p:txBody>
      </p:sp>
    </p:spTree>
    <p:extLst>
      <p:ext uri="{BB962C8B-B14F-4D97-AF65-F5344CB8AC3E}">
        <p14:creationId xmlns:p14="http://schemas.microsoft.com/office/powerpoint/2010/main" val="383642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764452" y="371588"/>
            <a:ext cx="5891529" cy="6379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latin typeface="+mn-lt"/>
              </a:rPr>
              <a:t>4. Storage and backup [DURING]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452" y="1432590"/>
            <a:ext cx="8736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How will data be stored and backed up during the research?</a:t>
            </a:r>
          </a:p>
          <a:p>
            <a:endParaRPr lang="en-IE" dirty="0"/>
          </a:p>
          <a:p>
            <a:r>
              <a:rPr lang="en-IE" dirty="0"/>
              <a:t>How will you take care of data security and personal data protection?</a:t>
            </a:r>
          </a:p>
          <a:p>
            <a:endParaRPr lang="en-IE" dirty="0"/>
          </a:p>
          <a:p>
            <a:r>
              <a:rPr lang="en-IE" dirty="0"/>
              <a:t>How will you manage access and security?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113359" y="6463513"/>
            <a:ext cx="4245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400" dirty="0">
                <a:hlinkClick r:id="rId3"/>
              </a:rPr>
              <a:t>https://www.nature.com/articles/d41586-019-01040-w</a:t>
            </a:r>
            <a:endParaRPr lang="en-IE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764800" y="371588"/>
            <a:ext cx="4245235" cy="6075312"/>
            <a:chOff x="8061649" y="663919"/>
            <a:chExt cx="3700702" cy="51432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1649" y="663919"/>
              <a:ext cx="3700702" cy="51432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215086" y="845259"/>
              <a:ext cx="3524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>
                  <a:solidFill>
                    <a:schemeClr val="bg1"/>
                  </a:solidFill>
                  <a:latin typeface="OCR A Extended" panose="02010509020102010303" pitchFamily="50" charset="0"/>
                </a:rPr>
                <a:t>Automate your backups </a:t>
              </a:r>
            </a:p>
          </p:txBody>
        </p:sp>
      </p:grp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B88808-F7C4-9BF4-E901-95F64CBDA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88" y="3344517"/>
            <a:ext cx="1578919" cy="88715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1D5E8109-04EB-EBC6-FD7B-EE5F1758D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2" y="3261266"/>
            <a:ext cx="1058359" cy="10536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DCE7A6-FAC5-18C0-C632-D13170DCC9E9}"/>
              </a:ext>
            </a:extLst>
          </p:cNvPr>
          <p:cNvSpPr/>
          <p:nvPr/>
        </p:nvSpPr>
        <p:spPr>
          <a:xfrm>
            <a:off x="530304" y="4472522"/>
            <a:ext cx="34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7"/>
              </a:rPr>
              <a:t>https://www.ucc.ie/en/it/storage/</a:t>
            </a:r>
            <a:endParaRPr lang="en-IE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6F8FC94-06EA-85BD-79AE-DB6DBD1CD6F2}"/>
              </a:ext>
            </a:extLst>
          </p:cNvPr>
          <p:cNvSpPr txBox="1"/>
          <p:nvPr/>
        </p:nvSpPr>
        <p:spPr>
          <a:xfrm>
            <a:off x="530304" y="5204130"/>
            <a:ext cx="6278380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8"/>
              </a:rPr>
              <a:t>Active Data Storage Decision Tree</a:t>
            </a:r>
            <a:endParaRPr lang="en-US" dirty="0"/>
          </a:p>
          <a:p>
            <a:endParaRPr lang="en-US" dirty="0"/>
          </a:p>
          <a:p>
            <a:r>
              <a:rPr lang="en-US" dirty="0">
                <a:cs typeface="Calibri"/>
                <a:hlinkClick r:id="rId9"/>
              </a:rPr>
              <a:t>Instructions for the storage of Electronic Research Data</a:t>
            </a:r>
            <a:r>
              <a:rPr lang="en-US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967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t="35004" r="11236" b="40187"/>
          <a:stretch/>
        </p:blipFill>
        <p:spPr>
          <a:xfrm>
            <a:off x="638155" y="4617393"/>
            <a:ext cx="11196823" cy="21475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9" y="206960"/>
            <a:ext cx="3549980" cy="27326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" y="1229432"/>
            <a:ext cx="3555293" cy="2659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644701" y="515527"/>
            <a:ext cx="233418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IE" sz="2000"/>
              <a:t>APC- Burst Radiator </a:t>
            </a:r>
          </a:p>
        </p:txBody>
      </p:sp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8E7833-E728-42EA-8BC0-A44AFF71A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452" y="127442"/>
            <a:ext cx="4334042" cy="2298484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F91EB58D-46D1-4069-AA8E-24CA54B0E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455" y="2703262"/>
            <a:ext cx="7435514" cy="113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C0E8C8-4D61-4B85-BD26-65779CD7CEA8}"/>
              </a:ext>
            </a:extLst>
          </p:cNvPr>
          <p:cNvSpPr txBox="1"/>
          <p:nvPr/>
        </p:nvSpPr>
        <p:spPr>
          <a:xfrm>
            <a:off x="4350084" y="3935664"/>
            <a:ext cx="809056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hlinkClick r:id="rId7"/>
              </a:rPr>
              <a:t>https://www.independent.co.uk/arts-entertainment/films/news/lightyear-toy-story-deleted-galyn-susman-b2016221.html?utm_content=Echobox&amp;utm_medium=Social&amp;utm_campaign=Main&amp;utm_source=Twitter#Echobox=1645004983</a:t>
            </a:r>
            <a:endParaRPr lang="en-US" sz="1200"/>
          </a:p>
          <a:p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128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1" y="815540"/>
            <a:ext cx="8605212" cy="336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825" y="4144746"/>
            <a:ext cx="4075690" cy="271381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764453" y="393850"/>
            <a:ext cx="8297660" cy="5418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latin typeface="+mn-lt"/>
              </a:rPr>
              <a:t>5. Data Sharing and Long-Term Preservation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200" y="4516791"/>
            <a:ext cx="3953434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000" b="1"/>
              <a:t>“…….collect once use many times”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60" y="6281103"/>
            <a:ext cx="37015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200">
                <a:hlinkClick r:id="rId5"/>
              </a:rPr>
              <a:t>https://libguides.ucc.ie/researchdataservice/fair</a:t>
            </a:r>
            <a:endParaRPr lang="en-IE" sz="1200"/>
          </a:p>
        </p:txBody>
      </p:sp>
      <p:sp>
        <p:nvSpPr>
          <p:cNvPr id="7" name="Rectangle 6"/>
          <p:cNvSpPr/>
          <p:nvPr/>
        </p:nvSpPr>
        <p:spPr>
          <a:xfrm>
            <a:off x="51160" y="6558102"/>
            <a:ext cx="3092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200">
                <a:hlinkClick r:id="rId6"/>
              </a:rPr>
              <a:t>https://www.nature.com/articles/sdata201618</a:t>
            </a:r>
            <a:endParaRPr lang="en-IE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D0050-5A97-A54F-943D-2DB1CED49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9207" y="272004"/>
            <a:ext cx="2366270" cy="3846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D78C5-05EC-9EBD-FA3A-72AEA5C91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322" y="4520778"/>
            <a:ext cx="2536083" cy="6469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F05EF8-CCF4-BB06-1FEE-FFBE7E8788B6}"/>
              </a:ext>
            </a:extLst>
          </p:cNvPr>
          <p:cNvSpPr/>
          <p:nvPr/>
        </p:nvSpPr>
        <p:spPr>
          <a:xfrm>
            <a:off x="9499470" y="5215885"/>
            <a:ext cx="239956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9"/>
              </a:rPr>
              <a:t>https://creativecommons.org/</a:t>
            </a:r>
            <a:endParaRPr lang="en-IE" sz="1400"/>
          </a:p>
        </p:txBody>
      </p:sp>
    </p:spTree>
    <p:extLst>
      <p:ext uri="{BB962C8B-B14F-4D97-AF65-F5344CB8AC3E}">
        <p14:creationId xmlns:p14="http://schemas.microsoft.com/office/powerpoint/2010/main" val="53745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98A2F6-8767-452A-8415-1B74DDE49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17" y="4400925"/>
            <a:ext cx="1875934" cy="7649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8527A-EB12-4691-BEEB-C2111FD43B58}"/>
              </a:ext>
            </a:extLst>
          </p:cNvPr>
          <p:cNvSpPr/>
          <p:nvPr/>
        </p:nvSpPr>
        <p:spPr>
          <a:xfrm>
            <a:off x="6194194" y="5213150"/>
            <a:ext cx="235998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3"/>
              </a:rPr>
              <a:t>https://zenodo.org/</a:t>
            </a:r>
            <a:endParaRPr lang="en-IE" sz="1400"/>
          </a:p>
        </p:txBody>
      </p:sp>
      <p:pic>
        <p:nvPicPr>
          <p:cNvPr id="4" name="Picture 3" descr="Image result for figshare">
            <a:extLst>
              <a:ext uri="{FF2B5EF4-FFF2-40B4-BE49-F238E27FC236}">
                <a16:creationId xmlns:a16="http://schemas.microsoft.com/office/drawing/2014/main" id="{34BD0AF8-938F-4D7A-A5A1-9F91DF0D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70" y="4509733"/>
            <a:ext cx="2284504" cy="9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87F27F-ACE3-4C6B-80E9-6D5C2D18309D}"/>
              </a:ext>
            </a:extLst>
          </p:cNvPr>
          <p:cNvSpPr/>
          <p:nvPr/>
        </p:nvSpPr>
        <p:spPr>
          <a:xfrm>
            <a:off x="10109665" y="5320167"/>
            <a:ext cx="175464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5"/>
              </a:rPr>
              <a:t>https://figshare.com/</a:t>
            </a:r>
            <a:endParaRPr lang="en-IE" sz="140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05AB190-337B-4E1F-9636-BE8602D8A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298" y="4139533"/>
            <a:ext cx="1067000" cy="1092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3DD6F-EBAF-4588-B30F-925A53997E78}"/>
              </a:ext>
            </a:extLst>
          </p:cNvPr>
          <p:cNvSpPr txBox="1"/>
          <p:nvPr/>
        </p:nvSpPr>
        <p:spPr>
          <a:xfrm>
            <a:off x="4318813" y="4522334"/>
            <a:ext cx="1876461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7"/>
              </a:rPr>
              <a:t>https://www.dri.ie/</a:t>
            </a:r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5AE754-263D-473E-AD06-3288E3F2DAC4}"/>
              </a:ext>
            </a:extLst>
          </p:cNvPr>
          <p:cNvSpPr/>
          <p:nvPr/>
        </p:nvSpPr>
        <p:spPr>
          <a:xfrm>
            <a:off x="8228145" y="4430591"/>
            <a:ext cx="188090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8"/>
              </a:rPr>
              <a:t>https://fairsharing.org/</a:t>
            </a:r>
            <a:endParaRPr lang="en-IE" sz="1400"/>
          </a:p>
        </p:txBody>
      </p:sp>
      <p:pic>
        <p:nvPicPr>
          <p:cNvPr id="10" name="Picture 9" descr="Related image">
            <a:extLst>
              <a:ext uri="{FF2B5EF4-FFF2-40B4-BE49-F238E27FC236}">
                <a16:creationId xmlns:a16="http://schemas.microsoft.com/office/drawing/2014/main" id="{8977F9FA-0736-4B6E-ABFC-F488A5D8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84" y="3841627"/>
            <a:ext cx="3078077" cy="5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FC2774C-3B56-4793-82C2-B1B0953ADC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90" t="15335" r="-339" b="2058"/>
          <a:stretch/>
        </p:blipFill>
        <p:spPr>
          <a:xfrm>
            <a:off x="4541385" y="93339"/>
            <a:ext cx="2475814" cy="2213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763144-C7C8-4DAE-85FF-050B2E53D3C9}"/>
              </a:ext>
            </a:extLst>
          </p:cNvPr>
          <p:cNvSpPr txBox="1"/>
          <p:nvPr/>
        </p:nvSpPr>
        <p:spPr>
          <a:xfrm>
            <a:off x="90874" y="3298036"/>
            <a:ext cx="140505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11"/>
              </a:rPr>
              <a:t>https://osf.io/</a:t>
            </a:r>
            <a:endParaRPr lang="en-US" sz="1400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18D9FFD-B45D-4759-859E-F7AA627088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43" y="2657438"/>
            <a:ext cx="1736244" cy="642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0AA5F-5677-4BFE-8966-C7D1B1B712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519" y="1778576"/>
            <a:ext cx="1625453" cy="5247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B83554-8FB5-475B-81DD-A02514867999}"/>
              </a:ext>
            </a:extLst>
          </p:cNvPr>
          <p:cNvSpPr txBox="1"/>
          <p:nvPr/>
        </p:nvSpPr>
        <p:spPr>
          <a:xfrm>
            <a:off x="174227" y="2298896"/>
            <a:ext cx="332863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14"/>
              </a:rPr>
              <a:t>https://dataverse.harvard.edu/</a:t>
            </a:r>
            <a:endParaRPr lang="en-US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CC81985-402F-4D75-85C1-7D5986DE33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8929" y="5475823"/>
            <a:ext cx="2617695" cy="7479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F51256-8BF4-4F2D-9F91-2F3E9AED4558}"/>
              </a:ext>
            </a:extLst>
          </p:cNvPr>
          <p:cNvSpPr txBox="1"/>
          <p:nvPr/>
        </p:nvSpPr>
        <p:spPr>
          <a:xfrm>
            <a:off x="3263269" y="6295869"/>
            <a:ext cx="220531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16"/>
              </a:rPr>
              <a:t>https://www.ucd.ie/issda/</a:t>
            </a:r>
            <a:endParaRPr lang="en-US" sz="1400"/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896C1794-C65C-4802-9BB6-52BE3C8D65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478" y="5987566"/>
            <a:ext cx="2743200" cy="463232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C5441A38-2A65-47A8-A7FE-11CC52098C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3874" y="4908188"/>
            <a:ext cx="2743200" cy="1231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DCDBD1-3833-4ECA-98E7-7FE6CF29372E}"/>
              </a:ext>
            </a:extLst>
          </p:cNvPr>
          <p:cNvSpPr txBox="1"/>
          <p:nvPr/>
        </p:nvSpPr>
        <p:spPr>
          <a:xfrm>
            <a:off x="126034" y="6385674"/>
            <a:ext cx="3840763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19"/>
              </a:rPr>
              <a:t>https://www.maynoothuniversity.ie/iqda</a:t>
            </a:r>
            <a:endParaRPr lang="en-US" sz="1400"/>
          </a:p>
          <a:p>
            <a:endParaRPr lang="en-US" sz="1400">
              <a:cs typeface="Calibri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51D97B6-6832-4078-A8B4-B847ED206B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51" y="3741857"/>
            <a:ext cx="2561669" cy="6430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A5D567-D73C-4AB1-833C-E6070E583E8F}"/>
              </a:ext>
            </a:extLst>
          </p:cNvPr>
          <p:cNvSpPr txBox="1"/>
          <p:nvPr/>
        </p:nvSpPr>
        <p:spPr>
          <a:xfrm>
            <a:off x="-1254" y="4476738"/>
            <a:ext cx="300339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21"/>
              </a:rPr>
              <a:t>https://www.softwareheritage.org/</a:t>
            </a:r>
            <a:endParaRPr lang="en-US"/>
          </a:p>
          <a:p>
            <a:endParaRPr lang="en-US" sz="1400">
              <a:cs typeface="Calibri"/>
            </a:endParaRPr>
          </a:p>
        </p:txBody>
      </p:sp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11FE8C75-30DA-4107-8AB3-ED277D87840A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5682"/>
          <a:stretch/>
        </p:blipFill>
        <p:spPr>
          <a:xfrm>
            <a:off x="6067855" y="5698905"/>
            <a:ext cx="2743200" cy="7472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BF88E4-88FC-4576-A5FB-759C4A7609D4}"/>
              </a:ext>
            </a:extLst>
          </p:cNvPr>
          <p:cNvSpPr txBox="1"/>
          <p:nvPr/>
        </p:nvSpPr>
        <p:spPr>
          <a:xfrm>
            <a:off x="6249130" y="6503164"/>
            <a:ext cx="274320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23"/>
              </a:rPr>
              <a:t>https://www.ebi.ac.uk/</a:t>
            </a:r>
            <a:endParaRPr lang="en-US" sz="1400"/>
          </a:p>
          <a:p>
            <a:endParaRPr lang="en-US" sz="1400">
              <a:cs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E1CBD0-87A6-4DE7-8675-2D8A2815E2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90969" y="5728715"/>
            <a:ext cx="1485900" cy="6572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DB8F92-14DF-4A38-BFC3-23681299DD53}"/>
              </a:ext>
            </a:extLst>
          </p:cNvPr>
          <p:cNvSpPr txBox="1"/>
          <p:nvPr/>
        </p:nvSpPr>
        <p:spPr>
          <a:xfrm>
            <a:off x="9338826" y="6450106"/>
            <a:ext cx="258183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25"/>
              </a:rPr>
              <a:t>https://www.ncbi.nlm.nih.gov/</a:t>
            </a:r>
            <a:endParaRPr lang="en-US"/>
          </a:p>
        </p:txBody>
      </p:sp>
      <p:pic>
        <p:nvPicPr>
          <p:cNvPr id="17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14CAB2-7491-E232-8720-258AEC23059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45621" y="239778"/>
            <a:ext cx="4737027" cy="3022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2BCBB-6D01-413D-8AF6-E5FB936D1727}"/>
              </a:ext>
            </a:extLst>
          </p:cNvPr>
          <p:cNvSpPr txBox="1"/>
          <p:nvPr/>
        </p:nvSpPr>
        <p:spPr>
          <a:xfrm>
            <a:off x="4416506" y="2414802"/>
            <a:ext cx="2858386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hlinkClick r:id="rId27"/>
              </a:rPr>
              <a:t>https://www.scienceeurope.org/our-resources/practical-guide-to-the-international-alignment-of-research-data-management/</a:t>
            </a:r>
            <a:endParaRPr lang="en-US"/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8FDA1C92-16BE-426E-8FF9-4C6143044A4F}"/>
              </a:ext>
            </a:extLst>
          </p:cNvPr>
          <p:cNvSpPr txBox="1"/>
          <p:nvPr/>
        </p:nvSpPr>
        <p:spPr>
          <a:xfrm>
            <a:off x="619811" y="235701"/>
            <a:ext cx="242789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/>
              <a:t>Leveraging repositories to </a:t>
            </a:r>
            <a:r>
              <a:rPr lang="en-GB" sz="2400" b="1" err="1"/>
              <a:t>FAIRify</a:t>
            </a:r>
            <a:r>
              <a:rPr lang="en-GB" sz="2400" b="1"/>
              <a:t> your data </a:t>
            </a:r>
          </a:p>
        </p:txBody>
      </p:sp>
    </p:spTree>
    <p:extLst>
      <p:ext uri="{BB962C8B-B14F-4D97-AF65-F5344CB8AC3E}">
        <p14:creationId xmlns:p14="http://schemas.microsoft.com/office/powerpoint/2010/main" val="451899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50817-2B08-4DE4-A1C0-5BE8D08E2AAE}"/>
              </a:ext>
            </a:extLst>
          </p:cNvPr>
          <p:cNvSpPr txBox="1"/>
          <p:nvPr/>
        </p:nvSpPr>
        <p:spPr>
          <a:xfrm>
            <a:off x="511835" y="785003"/>
            <a:ext cx="10046897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b="1">
                <a:cs typeface="Segoe UI"/>
              </a:rPr>
              <a:t> If data cannot be made available, why? ​</a:t>
            </a:r>
          </a:p>
          <a:p>
            <a:endParaRPr lang="en-IE" sz="2000">
              <a:cs typeface="Segoe UI"/>
            </a:endParaRPr>
          </a:p>
          <a:p>
            <a:r>
              <a:rPr lang="en-IE" sz="2000">
                <a:cs typeface="Segoe UI"/>
              </a:rPr>
              <a:t>​</a:t>
            </a:r>
          </a:p>
          <a:p>
            <a:endParaRPr lang="en-IE" sz="2000"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A50A1B-970C-4CE5-B81C-ED11882E9275}"/>
              </a:ext>
            </a:extLst>
          </p:cNvPr>
          <p:cNvSpPr txBox="1">
            <a:spLocks/>
          </p:cNvSpPr>
          <p:nvPr/>
        </p:nvSpPr>
        <p:spPr>
          <a:xfrm>
            <a:off x="1472040" y="1679274"/>
            <a:ext cx="4350620" cy="4281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latin typeface="+mn-lt"/>
              </a:rPr>
              <a:t>Reasons why you can’t share your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A7300-2E48-47D1-8F7A-31E3FFB2AB0D}"/>
              </a:ext>
            </a:extLst>
          </p:cNvPr>
          <p:cNvSpPr txBox="1"/>
          <p:nvPr/>
        </p:nvSpPr>
        <p:spPr>
          <a:xfrm>
            <a:off x="2926900" y="2243507"/>
            <a:ext cx="520849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IE"/>
              <a:t>Copyright</a:t>
            </a:r>
          </a:p>
          <a:p>
            <a:pPr marL="342900" indent="-342900">
              <a:buAutoNum type="arabicPeriod"/>
            </a:pPr>
            <a:r>
              <a:rPr lang="en-IE"/>
              <a:t>Secondary data</a:t>
            </a:r>
          </a:p>
          <a:p>
            <a:pPr marL="342900" indent="-342900">
              <a:buAutoNum type="arabicPeriod"/>
            </a:pPr>
            <a:r>
              <a:rPr lang="en-IE"/>
              <a:t>Sensitivity   -Commercial (embargo)</a:t>
            </a:r>
            <a:endParaRPr lang="en-IE">
              <a:cs typeface="Calibri"/>
            </a:endParaRPr>
          </a:p>
          <a:p>
            <a:r>
              <a:rPr lang="en-IE"/>
              <a:t>	          -Re-identification of anonymised data</a:t>
            </a:r>
          </a:p>
          <a:p>
            <a:r>
              <a:rPr lang="en-IE"/>
              <a:t>4.   No consent </a:t>
            </a:r>
          </a:p>
          <a:p>
            <a:r>
              <a:rPr lang="en-IE"/>
              <a:t>5.   Endangered species locations/habitat</a:t>
            </a:r>
          </a:p>
          <a:p>
            <a:r>
              <a:rPr lang="en-IE"/>
              <a:t>		</a:t>
            </a:r>
          </a:p>
          <a:p>
            <a:pPr marL="342900" indent="-342900">
              <a:buAutoNum type="arabicPeriod"/>
            </a:pP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DFF30-5A4B-4C83-9914-90EC8DC2560E}"/>
              </a:ext>
            </a:extLst>
          </p:cNvPr>
          <p:cNvSpPr txBox="1"/>
          <p:nvPr/>
        </p:nvSpPr>
        <p:spPr>
          <a:xfrm>
            <a:off x="229192" y="4242038"/>
            <a:ext cx="1184525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….but even in projects where the primary raw data cannot be shared there nearly always other outputs which can be shared.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4F290-0A61-45CF-801E-E12940646904}"/>
              </a:ext>
            </a:extLst>
          </p:cNvPr>
          <p:cNvSpPr txBox="1"/>
          <p:nvPr/>
        </p:nvSpPr>
        <p:spPr>
          <a:xfrm>
            <a:off x="5581650" y="4880264"/>
            <a:ext cx="274319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/>
              <a:t>Metadata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Aggregate data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Analysis code 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SOPs </a:t>
            </a:r>
          </a:p>
        </p:txBody>
      </p:sp>
    </p:spTree>
    <p:extLst>
      <p:ext uri="{BB962C8B-B14F-4D97-AF65-F5344CB8AC3E}">
        <p14:creationId xmlns:p14="http://schemas.microsoft.com/office/powerpoint/2010/main" val="617697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535850" y="408587"/>
            <a:ext cx="9096023" cy="9067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>
                <a:latin typeface="+mn-lt"/>
              </a:rPr>
              <a:t>6. Responsibilities and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5698" y="1150945"/>
            <a:ext cx="873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Who will be responsible of data management?</a:t>
            </a:r>
          </a:p>
          <a:p>
            <a:pPr marL="342900" indent="-342900">
              <a:buAutoNum type="alphaLcParenR"/>
            </a:pPr>
            <a:endParaRPr lang="en-IE"/>
          </a:p>
          <a:p>
            <a:r>
              <a:rPr lang="en-IE"/>
              <a:t>What resources will you require to deliver your plan?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75" y="2203938"/>
            <a:ext cx="5420286" cy="43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26923" y="6592952"/>
            <a:ext cx="49471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solidFill>
                  <a:schemeClr val="bg1">
                    <a:lumMod val="65000"/>
                  </a:schemeClr>
                </a:solidFill>
              </a:rPr>
              <a:t>https://www.southatlanticlcc.org/wp-content/uploads/2017/10/data-management-psb.png</a:t>
            </a:r>
          </a:p>
        </p:txBody>
      </p:sp>
    </p:spTree>
    <p:extLst>
      <p:ext uri="{BB962C8B-B14F-4D97-AF65-F5344CB8AC3E}">
        <p14:creationId xmlns:p14="http://schemas.microsoft.com/office/powerpoint/2010/main" val="1432549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C Library Logo&#10;">
            <a:extLst>
              <a:ext uri="{FF2B5EF4-FFF2-40B4-BE49-F238E27FC236}">
                <a16:creationId xmlns:a16="http://schemas.microsoft.com/office/drawing/2014/main" id="{58F4F6BB-5BDA-4062-AE3C-F4CF7E2AF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97" y="5589653"/>
            <a:ext cx="2469752" cy="765175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3AC0ACF4-FF51-4E9B-9EF9-56ED7A1621C7}"/>
              </a:ext>
            </a:extLst>
          </p:cNvPr>
          <p:cNvSpPr txBox="1"/>
          <p:nvPr/>
        </p:nvSpPr>
        <p:spPr>
          <a:xfrm>
            <a:off x="407194" y="938338"/>
            <a:ext cx="11552507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IE" dirty="0" err="1">
                <a:cs typeface="Calibri"/>
              </a:rPr>
              <a:t>PaPOR</a:t>
            </a:r>
            <a:r>
              <a:rPr lang="en-IE" dirty="0">
                <a:cs typeface="Calibri"/>
              </a:rPr>
              <a:t> </a:t>
            </a:r>
            <a:r>
              <a:rPr lang="en-IE" dirty="0" err="1">
                <a:cs typeface="Calibri"/>
              </a:rPr>
              <a:t>TRaIL</a:t>
            </a:r>
            <a:r>
              <a:rPr lang="en-IE" dirty="0">
                <a:cs typeface="Calibri"/>
              </a:rPr>
              <a:t> free course on Open Research - </a:t>
            </a:r>
            <a:r>
              <a:rPr lang="en-IE" dirty="0">
                <a:ea typeface="+mn-lt"/>
                <a:cs typeface="+mn-lt"/>
                <a:hlinkClick r:id="rId3"/>
              </a:rPr>
              <a:t>Link </a:t>
            </a:r>
            <a:endParaRPr lang="en-I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dirty="0">
                <a:cs typeface="Calibri"/>
              </a:rPr>
              <a:t>Canvas Research Essentials </a:t>
            </a:r>
            <a:r>
              <a:rPr lang="en-IE" sz="1800" i="0" dirty="0" err="1">
                <a:solidFill>
                  <a:srgbClr val="000000"/>
                </a:solidFill>
                <a:effectLst/>
                <a:latin typeface="inherit"/>
                <a:hlinkClick r:id="rId4"/>
              </a:rPr>
              <a:t>Enroll</a:t>
            </a:r>
            <a:r>
              <a:rPr lang="en-IE" sz="1800" i="0" dirty="0">
                <a:solidFill>
                  <a:srgbClr val="000000"/>
                </a:solidFill>
                <a:effectLst/>
                <a:latin typeface="inherit"/>
                <a:hlinkClick r:id="rId4"/>
              </a:rPr>
              <a:t> </a:t>
            </a:r>
            <a:endParaRPr lang="en-IE" sz="180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IE" sz="1800" b="0" i="0" dirty="0">
                <a:solidFill>
                  <a:srgbClr val="242424"/>
                </a:solidFill>
                <a:effectLst/>
                <a:latin typeface="inherit"/>
              </a:rPr>
              <a:t> </a:t>
            </a:r>
            <a:endParaRPr lang="en-IE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IE" dirty="0">
                <a:cs typeface="Calibri"/>
              </a:rPr>
              <a:t>Website </a:t>
            </a:r>
            <a:r>
              <a:rPr lang="en-IE" dirty="0">
                <a:hlinkClick r:id="rId5"/>
              </a:rPr>
              <a:t> </a:t>
            </a:r>
            <a:r>
              <a:rPr lang="en-IE" dirty="0">
                <a:hlinkClick r:id="rId6"/>
              </a:rPr>
              <a:t>Research Data Service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/>
                <a:cs typeface="Calibri"/>
              </a:rPr>
              <a:t>One to one appointment booking</a:t>
            </a:r>
            <a:r>
              <a:rPr lang="en-US" dirty="0">
                <a:latin typeface="Calibri"/>
                <a:ea typeface="+mn-lt"/>
                <a:cs typeface="Calibri"/>
              </a:rPr>
              <a:t>  </a:t>
            </a: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Book Now</a:t>
            </a: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 panose="020F0502020204030204"/>
                <a:cs typeface="Calibri" panose="020F0502020204030204"/>
              </a:rPr>
              <a:t>Data Management Plan Review</a:t>
            </a:r>
            <a:endParaRPr lang="en-US" dirty="0"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 panose="020F0502020204030204"/>
                <a:cs typeface="Calibri" panose="020F0502020204030204"/>
              </a:rPr>
              <a:t>Advice on active data management</a:t>
            </a:r>
            <a:endParaRPr lang="en-US" dirty="0"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 panose="020F0502020204030204"/>
                <a:cs typeface="Calibri" panose="020F0502020204030204"/>
              </a:rPr>
              <a:t>Advice on FAIR principles, data sharing and long-term preservation</a:t>
            </a:r>
            <a:endParaRPr lang="en-US" dirty="0"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 panose="020F0502020204030204"/>
                <a:cs typeface="Calibri" panose="020F0502020204030204"/>
              </a:rPr>
              <a:t>Scheduled and tailored training in data management and FAIR</a:t>
            </a:r>
            <a:endParaRPr lang="en-US" dirty="0"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IE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IE" dirty="0">
                <a:latin typeface="Calibri" panose="020F0502020204030204"/>
                <a:cs typeface="Calibri" panose="020F0502020204030204"/>
              </a:rPr>
              <a:t>Digital Badge in the Responsible Conduct of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63868BE-C8FC-47FE-B270-4E8BB4F8EC2E}"/>
              </a:ext>
            </a:extLst>
          </p:cNvPr>
          <p:cNvSpPr txBox="1"/>
          <p:nvPr/>
        </p:nvSpPr>
        <p:spPr>
          <a:xfrm>
            <a:off x="660401" y="396630"/>
            <a:ext cx="370058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cs typeface="Calibri"/>
              </a:rPr>
              <a:t>Research Data Service </a:t>
            </a:r>
          </a:p>
        </p:txBody>
      </p:sp>
    </p:spTree>
    <p:extLst>
      <p:ext uri="{BB962C8B-B14F-4D97-AF65-F5344CB8AC3E}">
        <p14:creationId xmlns:p14="http://schemas.microsoft.com/office/powerpoint/2010/main" val="382732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9651EE-FF39-4B67-9F84-13B06BE4CE2B}"/>
              </a:ext>
            </a:extLst>
          </p:cNvPr>
          <p:cNvSpPr/>
          <p:nvPr/>
        </p:nvSpPr>
        <p:spPr>
          <a:xfrm>
            <a:off x="7610803" y="6598131"/>
            <a:ext cx="470378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https://www.ands.org.au/working-with-data/fairdata/training</a:t>
            </a:r>
            <a:endParaRPr lang="en-IE" sz="1400">
              <a:solidFill>
                <a:schemeClr val="bg1">
                  <a:lumMod val="75000"/>
                </a:schemeClr>
              </a:solidFill>
            </a:endParaRPr>
          </a:p>
          <a:p>
            <a:endParaRPr lang="en-IE" sz="14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250ED-58B2-43C9-969E-12BADA8CC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20" y="376778"/>
            <a:ext cx="7381455" cy="5555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7B977-591C-4DDA-BE33-11F4E23190AE}"/>
              </a:ext>
            </a:extLst>
          </p:cNvPr>
          <p:cNvSpPr txBox="1"/>
          <p:nvPr/>
        </p:nvSpPr>
        <p:spPr>
          <a:xfrm>
            <a:off x="499921" y="454276"/>
            <a:ext cx="1627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b="1"/>
              <a:t>FAIR Principles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F3604-3178-4E09-8DC8-FCA4425391E9}"/>
              </a:ext>
            </a:extLst>
          </p:cNvPr>
          <p:cNvSpPr/>
          <p:nvPr/>
        </p:nvSpPr>
        <p:spPr>
          <a:xfrm>
            <a:off x="8480535" y="6304002"/>
            <a:ext cx="371146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4"/>
              </a:rPr>
              <a:t>https://libguides.ucc.ie/researchdataservice/fair</a:t>
            </a:r>
            <a:endParaRPr lang="en-IE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8F7AD-A0FD-4E70-A548-0469AD012B4A}"/>
              </a:ext>
            </a:extLst>
          </p:cNvPr>
          <p:cNvSpPr/>
          <p:nvPr/>
        </p:nvSpPr>
        <p:spPr>
          <a:xfrm>
            <a:off x="27296" y="6522296"/>
            <a:ext cx="361111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5"/>
              </a:rPr>
              <a:t>https://www.nature.com/articles/sdata201618</a:t>
            </a:r>
            <a:endParaRPr lang="en-IE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BAC8B-017D-4400-91C5-5D58A9BEB28E}"/>
              </a:ext>
            </a:extLst>
          </p:cNvPr>
          <p:cNvSpPr/>
          <p:nvPr/>
        </p:nvSpPr>
        <p:spPr>
          <a:xfrm>
            <a:off x="3971498" y="6550223"/>
            <a:ext cx="305686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400">
                <a:hlinkClick r:id="rId6"/>
              </a:rPr>
              <a:t>https://www.go-fair.org/fair-principles/</a:t>
            </a:r>
            <a:endParaRPr lang="en-IE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4B7CD-8E6F-4597-9695-0E0FB6A0522B}"/>
              </a:ext>
            </a:extLst>
          </p:cNvPr>
          <p:cNvSpPr txBox="1"/>
          <p:nvPr/>
        </p:nvSpPr>
        <p:spPr>
          <a:xfrm>
            <a:off x="826477" y="2203939"/>
            <a:ext cx="2743199" cy="171136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Metadata</a:t>
            </a:r>
            <a:endParaRPr lang="en-GB">
              <a:cs typeface="Calibri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>
                <a:cs typeface="Calibri"/>
              </a:rPr>
              <a:t>Persistent Identifiers</a:t>
            </a:r>
            <a:endParaRPr lang="en-US">
              <a:cs typeface="Calibri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>
                <a:cs typeface="Calibri"/>
              </a:rPr>
              <a:t>Licensing 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>
                <a:cs typeface="Calibri"/>
              </a:rPr>
              <a:t>Repositories </a:t>
            </a:r>
          </a:p>
        </p:txBody>
      </p:sp>
    </p:spTree>
    <p:extLst>
      <p:ext uri="{BB962C8B-B14F-4D97-AF65-F5344CB8AC3E}">
        <p14:creationId xmlns:p14="http://schemas.microsoft.com/office/powerpoint/2010/main" val="191162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23425-54A3-5A66-68DE-8758FEB7B6DC}"/>
              </a:ext>
            </a:extLst>
          </p:cNvPr>
          <p:cNvSpPr txBox="1"/>
          <p:nvPr/>
        </p:nvSpPr>
        <p:spPr>
          <a:xfrm>
            <a:off x="808638" y="386930"/>
            <a:ext cx="9236700" cy="11889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and International Context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9F8B3-95F7-8F9D-A955-F7190C8CFC5C}"/>
              </a:ext>
            </a:extLst>
          </p:cNvPr>
          <p:cNvSpPr txBox="1"/>
          <p:nvPr/>
        </p:nvSpPr>
        <p:spPr>
          <a:xfrm>
            <a:off x="1483773" y="2168188"/>
            <a:ext cx="3875140" cy="34355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National Funders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NORF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Impact 2030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Research Integrity 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Publishers 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Open Data Directive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D3AAA-9381-8B1F-7E0A-0C55DAA0D40A}"/>
              </a:ext>
            </a:extLst>
          </p:cNvPr>
          <p:cNvSpPr txBox="1"/>
          <p:nvPr/>
        </p:nvSpPr>
        <p:spPr>
          <a:xfrm>
            <a:off x="6948309" y="2376545"/>
            <a:ext cx="3753737" cy="34355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EU Funders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European Open Science </a:t>
            </a:r>
            <a:r>
              <a:rPr lang="en-US" sz="2400" dirty="0"/>
              <a:t>Cloud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Research Integrity </a:t>
            </a:r>
            <a:endParaRPr lang="en-US" sz="24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Publishers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COARA –Coalition for Advancing Research Assessment </a:t>
            </a:r>
          </a:p>
        </p:txBody>
      </p:sp>
    </p:spTree>
    <p:extLst>
      <p:ext uri="{BB962C8B-B14F-4D97-AF65-F5344CB8AC3E}">
        <p14:creationId xmlns:p14="http://schemas.microsoft.com/office/powerpoint/2010/main" val="279538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59C34B9-696B-44FD-A3B9-2783379E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43" y="101025"/>
            <a:ext cx="8915813" cy="675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D8BF22-A712-E3CF-3175-69A093D100B4}"/>
              </a:ext>
            </a:extLst>
          </p:cNvPr>
          <p:cNvSpPr txBox="1"/>
          <p:nvPr/>
        </p:nvSpPr>
        <p:spPr>
          <a:xfrm>
            <a:off x="594102" y="955728"/>
            <a:ext cx="1833967" cy="138499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How do you  make data FAIR?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3588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08383"/>
            <a:ext cx="50859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500" b="1"/>
              <a:t>What is data management?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9357" y="1417984"/>
            <a:ext cx="1102580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/>
              <a:t>It is the </a:t>
            </a:r>
            <a:r>
              <a:rPr lang="en-IE" sz="2400" b="1"/>
              <a:t>active</a:t>
            </a:r>
            <a:r>
              <a:rPr lang="en-IE" sz="2400"/>
              <a:t> management of research data during they lifecycle of a project and also includes decisions about treatment of the data post-project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/>
              <a:t>It involves organization, storage, preservation and potential sharing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400"/>
              <a:t>It’s an integral part of good research practice</a:t>
            </a:r>
            <a:endParaRPr lang="en-IE" sz="240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38" y="3328401"/>
            <a:ext cx="3732555" cy="32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9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958" y="471499"/>
            <a:ext cx="61681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500" b="1"/>
              <a:t>Why do you need a data management plan?</a:t>
            </a:r>
          </a:p>
        </p:txBody>
      </p:sp>
      <p:sp>
        <p:nvSpPr>
          <p:cNvPr id="8" name="Rectangle 7"/>
          <p:cNvSpPr/>
          <p:nvPr/>
        </p:nvSpPr>
        <p:spPr>
          <a:xfrm>
            <a:off x="770400" y="1116418"/>
            <a:ext cx="9952234" cy="51229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Essential</a:t>
            </a:r>
            <a:r>
              <a:rPr lang="en-IE" sz="2000" baseline="0" dirty="0"/>
              <a:t> part of project management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E</a:t>
            </a:r>
            <a:r>
              <a:rPr lang="en-IE" sz="2000" baseline="0" dirty="0"/>
              <a:t>stablishes clear workflows and guidelines surrounding data management</a:t>
            </a:r>
            <a:r>
              <a:rPr lang="en-IE" sz="2000" dirty="0"/>
              <a:t> </a:t>
            </a:r>
            <a:endParaRPr lang="en-IE" sz="2000" baseline="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aseline="0" dirty="0"/>
              <a:t>Sets out transparent data practices</a:t>
            </a:r>
            <a:endParaRPr lang="en-IE" sz="2000" baseline="0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>
                <a:cs typeface="Calibri"/>
              </a:rPr>
              <a:t>Ensures compliance with legislation </a:t>
            </a:r>
            <a:endParaRPr lang="en-IE" sz="2000" dirty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aseline="0" dirty="0"/>
              <a:t>Plan and allocate resources and cost</a:t>
            </a:r>
            <a:endParaRPr lang="en-IE" sz="2000" baseline="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aseline="0" dirty="0"/>
              <a:t>Plan infrastructure to support data</a:t>
            </a:r>
            <a:endParaRPr lang="en-IE" sz="200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Day to day you can find and understand your data when you need to use it</a:t>
            </a:r>
            <a:endParaRPr lang="en-IE" sz="200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There is continuity if project staff leave, or new researchers join</a:t>
            </a:r>
            <a:endParaRPr lang="en-IE" sz="200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You can avoid unnecessary duplication e.g., re-collecting or re-working data</a:t>
            </a:r>
            <a:endParaRPr lang="en-IE" sz="200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The data underlying publications are maintained, allowing for validation of results</a:t>
            </a:r>
            <a:endParaRPr lang="en-IE" sz="2000">
              <a:cs typeface="Calibri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The data can become another output from a project</a:t>
            </a:r>
            <a:endParaRPr lang="en-IE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00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609" y="382772"/>
            <a:ext cx="4899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Structure of Data Management Plans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2" y="1171395"/>
            <a:ext cx="3520883" cy="4688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7F5B4D-CB62-4578-A06F-0E5341F221B8}"/>
              </a:ext>
            </a:extLst>
          </p:cNvPr>
          <p:cNvSpPr txBox="1"/>
          <p:nvPr/>
        </p:nvSpPr>
        <p:spPr>
          <a:xfrm>
            <a:off x="5527221" y="1311083"/>
            <a:ext cx="5489305" cy="36994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1. Data Collection </a:t>
            </a:r>
            <a:endParaRPr lang="en-US" sz="2000" b="1"/>
          </a:p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2. Documentation, metadata and data quality </a:t>
            </a:r>
          </a:p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3. Ethics and Legal Compliance </a:t>
            </a:r>
          </a:p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4. Storage and Back-up during research </a:t>
            </a:r>
          </a:p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5. Data Sharing and Long-term Preservation </a:t>
            </a:r>
          </a:p>
          <a:p>
            <a:pPr>
              <a:lnSpc>
                <a:spcPct val="200000"/>
              </a:lnSpc>
            </a:pPr>
            <a:r>
              <a:rPr lang="en-GB" sz="2000" b="1">
                <a:cs typeface="Calibri"/>
              </a:rPr>
              <a:t>6. Resources and Responsibilities 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F4AC149-D238-4D74-9501-87B43EFF0B66}"/>
              </a:ext>
            </a:extLst>
          </p:cNvPr>
          <p:cNvSpPr txBox="1"/>
          <p:nvPr/>
        </p:nvSpPr>
        <p:spPr>
          <a:xfrm>
            <a:off x="445477" y="6023707"/>
            <a:ext cx="589866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https://doi.org/10.5281/zenodo.4915861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70CA552-4AE5-4CD5-A84E-96E725AAE66D}"/>
              </a:ext>
            </a:extLst>
          </p:cNvPr>
          <p:cNvSpPr txBox="1"/>
          <p:nvPr/>
        </p:nvSpPr>
        <p:spPr>
          <a:xfrm>
            <a:off x="201246" y="6385169"/>
            <a:ext cx="1094935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4"/>
              </a:rPr>
              <a:t>Practical Guide to the International Alignment of Research Data Management - Extended Edition - Science Europe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0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26303" y="227210"/>
            <a:ext cx="3490786" cy="563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</a:rPr>
              <a:t>1. Data Collection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450" y="1121942"/>
            <a:ext cx="4544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What is the type, format and volume of data?</a:t>
            </a:r>
          </a:p>
          <a:p>
            <a:endParaRPr lang="en-IE"/>
          </a:p>
          <a:p>
            <a:r>
              <a:rPr lang="en-IE"/>
              <a:t>How will data be collected or created?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2050" name="Picture 2" descr="Image result for exc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6" y="3700452"/>
            <a:ext cx="935067" cy="88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91" y="2553862"/>
            <a:ext cx="1041890" cy="104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745" y="3624572"/>
            <a:ext cx="1839122" cy="1379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7920" t="16986" r="10200" b="16387"/>
          <a:stretch/>
        </p:blipFill>
        <p:spPr>
          <a:xfrm>
            <a:off x="2905924" y="3825336"/>
            <a:ext cx="935758" cy="977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22" y="2546338"/>
            <a:ext cx="835081" cy="835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2785" r="13185"/>
          <a:stretch/>
        </p:blipFill>
        <p:spPr>
          <a:xfrm>
            <a:off x="1890491" y="3824208"/>
            <a:ext cx="908698" cy="9206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295" y="2643954"/>
            <a:ext cx="903240" cy="9032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7296" y="6000771"/>
            <a:ext cx="4493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>
                <a:hlinkClick r:id="rId10"/>
              </a:rPr>
              <a:t>https://openi.nlm.nih.gov/detailedresult.php?img=PMC3742216_ijms-14-13763f2&amp;req=4</a:t>
            </a:r>
            <a:endParaRPr lang="en-IE" sz="1000"/>
          </a:p>
          <a:p>
            <a:r>
              <a:rPr lang="en-IE" sz="1000">
                <a:hlinkClick r:id="rId11"/>
              </a:rPr>
              <a:t>https://www.cellsignal.com/contents/resources-protocols/changes-to-recommended-western-blotting-protocols/western-variation</a:t>
            </a:r>
            <a:endParaRPr lang="en-IE" sz="1000"/>
          </a:p>
          <a:p>
            <a:r>
              <a:rPr lang="en-IE" sz="1000"/>
              <a:t>http://chem.ch.huji.ac.il/nmr/whatisnmr/whatisnmr.html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94" y="481621"/>
            <a:ext cx="2168606" cy="1445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49" y="2030619"/>
            <a:ext cx="3219010" cy="1810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b="21722"/>
          <a:stretch/>
        </p:blipFill>
        <p:spPr>
          <a:xfrm>
            <a:off x="4612110" y="4073565"/>
            <a:ext cx="2476551" cy="1849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61" y="5128718"/>
            <a:ext cx="2763062" cy="1698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63" y="3944573"/>
            <a:ext cx="2916563" cy="1944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2" y="4772118"/>
            <a:ext cx="956165" cy="9561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850385" y="1183986"/>
            <a:ext cx="2736400" cy="1245520"/>
            <a:chOff x="5594217" y="-41348"/>
            <a:chExt cx="2736400" cy="1245520"/>
          </a:xfrm>
        </p:grpSpPr>
        <p:sp>
          <p:nvSpPr>
            <p:cNvPr id="21" name="TextBox 20"/>
            <p:cNvSpPr txBox="1"/>
            <p:nvPr/>
          </p:nvSpPr>
          <p:spPr>
            <a:xfrm>
              <a:off x="6893689" y="448805"/>
              <a:ext cx="143692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E" sz="2000" b="1"/>
                <a:t>Qualitative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75151" y="804062"/>
              <a:ext cx="159349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E" sz="2000" b="1"/>
                <a:t>Quantitative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4217" y="198885"/>
              <a:ext cx="122407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E" sz="2000" b="1"/>
                <a:t>Primary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82401" y="-41348"/>
              <a:ext cx="137417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E" sz="2000" b="1"/>
                <a:t>Secondary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363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4441538-9828-4195-82d4-a1c5877c238c" xsi:nil="true"/>
    <SharedWithUsers xmlns="feb28dcb-5ece-42cb-9112-9b8b8226ea59">
      <UserInfo>
        <DisplayName/>
        <AccountId xsi:nil="true"/>
        <AccountType/>
      </UserInfo>
    </SharedWithUsers>
    <lcf76f155ced4ddcb4097134ff3c332f xmlns="94441538-9828-4195-82d4-a1c5877c238c">
      <Terms xmlns="http://schemas.microsoft.com/office/infopath/2007/PartnerControls"/>
    </lcf76f155ced4ddcb4097134ff3c332f>
    <TaxCatchAll xmlns="feb28dcb-5ece-42cb-9112-9b8b8226ea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4A9AC4026A694E8CA6AD45CB2C58D6" ma:contentTypeVersion="18" ma:contentTypeDescription="Create a new document." ma:contentTypeScope="" ma:versionID="dfb75a2ef167236f3a059b2c752055e7">
  <xsd:schema xmlns:xsd="http://www.w3.org/2001/XMLSchema" xmlns:xs="http://www.w3.org/2001/XMLSchema" xmlns:p="http://schemas.microsoft.com/office/2006/metadata/properties" xmlns:ns2="94441538-9828-4195-82d4-a1c5877c238c" xmlns:ns3="feb28dcb-5ece-42cb-9112-9b8b8226ea59" targetNamespace="http://schemas.microsoft.com/office/2006/metadata/properties" ma:root="true" ma:fieldsID="d95b50e9b452d39a16a9862d0fc54b8a" ns2:_="" ns3:_="">
    <xsd:import namespace="94441538-9828-4195-82d4-a1c5877c238c"/>
    <xsd:import namespace="feb28dcb-5ece-42cb-9112-9b8b8226ea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41538-9828-4195-82d4-a1c5877c23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28dcb-5ece-42cb-9112-9b8b8226ea5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3178506-2cbb-4f66-bc49-a94f324fde23}" ma:internalName="TaxCatchAll" ma:showField="CatchAllData" ma:web="feb28dcb-5ece-42cb-9112-9b8b8226ea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EF8F31-5050-448E-890F-5FFF30FC1A4C}">
  <ds:schemaRefs>
    <ds:schemaRef ds:uri="769ff070-2a89-4d92-93b8-40352b93d9d9"/>
    <ds:schemaRef ds:uri="94441538-9828-4195-82d4-a1c5877c238c"/>
    <ds:schemaRef ds:uri="ba4b341b-1fd5-402e-9d96-e823aca36e95"/>
    <ds:schemaRef ds:uri="feb28dcb-5ece-42cb-9112-9b8b8226ea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135F9D-BCBD-40EC-9F88-F7ED8E81B1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441538-9828-4195-82d4-a1c5877c238c"/>
    <ds:schemaRef ds:uri="feb28dcb-5ece-42cb-9112-9b8b8226e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A0395A-2E1D-4DB3-AB97-9639524D6A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3065</Words>
  <Application>Microsoft Office PowerPoint</Application>
  <PresentationFormat>Widescreen</PresentationFormat>
  <Paragraphs>389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Coffey, Aoife (Library)</dc:creator>
  <cp:lastModifiedBy>Aoife Coffey</cp:lastModifiedBy>
  <cp:revision>226</cp:revision>
  <dcterms:created xsi:type="dcterms:W3CDTF">2019-11-05T10:15:47Z</dcterms:created>
  <dcterms:modified xsi:type="dcterms:W3CDTF">2024-05-03T09:55:53Z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0x010100A54A9AC4026A694E8CA6AD45CB2C58D6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