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283" r:id="rId3"/>
    <p:sldId id="313" r:id="rId4"/>
    <p:sldId id="271" r:id="rId5"/>
    <p:sldId id="378" r:id="rId6"/>
    <p:sldId id="336" r:id="rId7"/>
    <p:sldId id="337" r:id="rId8"/>
    <p:sldId id="296" r:id="rId9"/>
    <p:sldId id="295" r:id="rId10"/>
    <p:sldId id="306" r:id="rId11"/>
    <p:sldId id="314" r:id="rId12"/>
    <p:sldId id="269" r:id="rId13"/>
    <p:sldId id="270" r:id="rId14"/>
    <p:sldId id="279" r:id="rId15"/>
    <p:sldId id="272" r:id="rId16"/>
    <p:sldId id="273" r:id="rId17"/>
    <p:sldId id="304" r:id="rId18"/>
    <p:sldId id="300" r:id="rId19"/>
    <p:sldId id="315" r:id="rId20"/>
    <p:sldId id="278" r:id="rId21"/>
    <p:sldId id="276" r:id="rId22"/>
    <p:sldId id="277" r:id="rId23"/>
    <p:sldId id="281" r:id="rId24"/>
    <p:sldId id="307" r:id="rId25"/>
    <p:sldId id="282" r:id="rId26"/>
    <p:sldId id="274" r:id="rId27"/>
    <p:sldId id="316" r:id="rId28"/>
    <p:sldId id="338" r:id="rId29"/>
    <p:sldId id="341" r:id="rId30"/>
    <p:sldId id="377" r:id="rId31"/>
    <p:sldId id="317" r:id="rId32"/>
    <p:sldId id="284" r:id="rId33"/>
    <p:sldId id="324" r:id="rId34"/>
    <p:sldId id="325" r:id="rId35"/>
    <p:sldId id="318" r:id="rId36"/>
    <p:sldId id="291" r:id="rId37"/>
    <p:sldId id="286" r:id="rId38"/>
    <p:sldId id="285" r:id="rId39"/>
    <p:sldId id="319" r:id="rId40"/>
    <p:sldId id="297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334" r:id="rId50"/>
    <p:sldId id="335" r:id="rId51"/>
    <p:sldId id="259" r:id="rId52"/>
    <p:sldId id="260" r:id="rId53"/>
    <p:sldId id="322" r:id="rId54"/>
    <p:sldId id="261" r:id="rId55"/>
    <p:sldId id="262" r:id="rId56"/>
    <p:sldId id="263" r:id="rId57"/>
    <p:sldId id="264" r:id="rId58"/>
    <p:sldId id="265" r:id="rId59"/>
    <p:sldId id="266" r:id="rId60"/>
    <p:sldId id="267" r:id="rId61"/>
    <p:sldId id="311" r:id="rId62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ggin, Kevin" initials="GK" lastIdx="3" clrIdx="0">
    <p:extLst>
      <p:ext uri="{19B8F6BF-5375-455C-9EA6-DF929625EA0E}">
        <p15:presenceInfo xmlns:p15="http://schemas.microsoft.com/office/powerpoint/2012/main" userId="S::kevin.goggin@ucc.ie::4c2a0780-6bc8-4bdf-abd3-5680850856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F0"/>
    <a:srgbClr val="FFFFFF"/>
    <a:srgbClr val="FFB500"/>
    <a:srgbClr val="003C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6A0C2B-8E10-4B81-8B75-147A76BE15F1}" v="210" dt="2023-10-20T08:47:59.8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29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Goggin" userId="4c2a0780-6bc8-4bdf-abd3-5680850856aa" providerId="ADAL" clId="{7C6A0C2B-8E10-4B81-8B75-147A76BE15F1}"/>
    <pc:docChg chg="undo custSel modSld">
      <pc:chgData name="Kevin Goggin" userId="4c2a0780-6bc8-4bdf-abd3-5680850856aa" providerId="ADAL" clId="{7C6A0C2B-8E10-4B81-8B75-147A76BE15F1}" dt="2023-10-20T09:15:06.728" v="404" actId="20577"/>
      <pc:docMkLst>
        <pc:docMk/>
      </pc:docMkLst>
      <pc:sldChg chg="modSp mod modAnim">
        <pc:chgData name="Kevin Goggin" userId="4c2a0780-6bc8-4bdf-abd3-5680850856aa" providerId="ADAL" clId="{7C6A0C2B-8E10-4B81-8B75-147A76BE15F1}" dt="2023-10-20T08:46:20.082" v="239" actId="207"/>
        <pc:sldMkLst>
          <pc:docMk/>
          <pc:sldMk cId="3412511647" sldId="286"/>
        </pc:sldMkLst>
        <pc:spChg chg="mod">
          <ac:chgData name="Kevin Goggin" userId="4c2a0780-6bc8-4bdf-abd3-5680850856aa" providerId="ADAL" clId="{7C6A0C2B-8E10-4B81-8B75-147A76BE15F1}" dt="2023-10-20T08:46:00.004" v="236" actId="27636"/>
          <ac:spMkLst>
            <pc:docMk/>
            <pc:sldMk cId="3412511647" sldId="286"/>
            <ac:spMk id="4" creationId="{CDAEA34B-D47E-483D-BAA0-DCAE064EC505}"/>
          </ac:spMkLst>
        </pc:spChg>
        <pc:spChg chg="mod">
          <ac:chgData name="Kevin Goggin" userId="4c2a0780-6bc8-4bdf-abd3-5680850856aa" providerId="ADAL" clId="{7C6A0C2B-8E10-4B81-8B75-147A76BE15F1}" dt="2023-10-20T08:46:20.082" v="239" actId="207"/>
          <ac:spMkLst>
            <pc:docMk/>
            <pc:sldMk cId="3412511647" sldId="286"/>
            <ac:spMk id="5" creationId="{BF93322F-6120-47B5-8437-5C68D08CA559}"/>
          </ac:spMkLst>
        </pc:spChg>
      </pc:sldChg>
      <pc:sldChg chg="modSp mod">
        <pc:chgData name="Kevin Goggin" userId="4c2a0780-6bc8-4bdf-abd3-5680850856aa" providerId="ADAL" clId="{7C6A0C2B-8E10-4B81-8B75-147A76BE15F1}" dt="2023-10-20T08:35:03.893" v="18" actId="1076"/>
        <pc:sldMkLst>
          <pc:docMk/>
          <pc:sldMk cId="3485001010" sldId="304"/>
        </pc:sldMkLst>
        <pc:spChg chg="mod">
          <ac:chgData name="Kevin Goggin" userId="4c2a0780-6bc8-4bdf-abd3-5680850856aa" providerId="ADAL" clId="{7C6A0C2B-8E10-4B81-8B75-147A76BE15F1}" dt="2023-10-20T08:34:04.852" v="15" actId="14100"/>
          <ac:spMkLst>
            <pc:docMk/>
            <pc:sldMk cId="3485001010" sldId="304"/>
            <ac:spMk id="20" creationId="{98BBD75B-19BF-4218-8A92-5CA0EC6D38C4}"/>
          </ac:spMkLst>
        </pc:spChg>
        <pc:spChg chg="mod">
          <ac:chgData name="Kevin Goggin" userId="4c2a0780-6bc8-4bdf-abd3-5680850856aa" providerId="ADAL" clId="{7C6A0C2B-8E10-4B81-8B75-147A76BE15F1}" dt="2023-10-20T08:35:03.893" v="18" actId="1076"/>
          <ac:spMkLst>
            <pc:docMk/>
            <pc:sldMk cId="3485001010" sldId="304"/>
            <ac:spMk id="23" creationId="{B94C619F-982F-42F9-9659-4D1B053931BE}"/>
          </ac:spMkLst>
        </pc:spChg>
        <pc:grpChg chg="mod">
          <ac:chgData name="Kevin Goggin" userId="4c2a0780-6bc8-4bdf-abd3-5680850856aa" providerId="ADAL" clId="{7C6A0C2B-8E10-4B81-8B75-147A76BE15F1}" dt="2023-10-20T08:34:18.168" v="17" actId="1076"/>
          <ac:grpSpMkLst>
            <pc:docMk/>
            <pc:sldMk cId="3485001010" sldId="304"/>
            <ac:grpSpMk id="30" creationId="{BD80AC80-DBDD-4D7D-9E76-711C02F56CCF}"/>
          </ac:grpSpMkLst>
        </pc:grpChg>
        <pc:picChg chg="mod">
          <ac:chgData name="Kevin Goggin" userId="4c2a0780-6bc8-4bdf-abd3-5680850856aa" providerId="ADAL" clId="{7C6A0C2B-8E10-4B81-8B75-147A76BE15F1}" dt="2023-10-20T08:34:10.751" v="16" actId="1076"/>
          <ac:picMkLst>
            <pc:docMk/>
            <pc:sldMk cId="3485001010" sldId="304"/>
            <ac:picMk id="13" creationId="{D8303DF6-09B5-12AF-4DA6-08A1C6BFA4F3}"/>
          </ac:picMkLst>
        </pc:picChg>
      </pc:sldChg>
      <pc:sldChg chg="modSp mod">
        <pc:chgData name="Kevin Goggin" userId="4c2a0780-6bc8-4bdf-abd3-5680850856aa" providerId="ADAL" clId="{7C6A0C2B-8E10-4B81-8B75-147A76BE15F1}" dt="2023-10-20T08:55:39.713" v="386" actId="20577"/>
        <pc:sldMkLst>
          <pc:docMk/>
          <pc:sldMk cId="2486427730" sldId="306"/>
        </pc:sldMkLst>
        <pc:spChg chg="mod">
          <ac:chgData name="Kevin Goggin" userId="4c2a0780-6bc8-4bdf-abd3-5680850856aa" providerId="ADAL" clId="{7C6A0C2B-8E10-4B81-8B75-147A76BE15F1}" dt="2023-10-20T08:55:39.713" v="386" actId="20577"/>
          <ac:spMkLst>
            <pc:docMk/>
            <pc:sldMk cId="2486427730" sldId="306"/>
            <ac:spMk id="3" creationId="{BE6FBDFC-D70A-466F-A8FE-44660F3159AF}"/>
          </ac:spMkLst>
        </pc:spChg>
      </pc:sldChg>
      <pc:sldChg chg="delSp modSp mod delAnim">
        <pc:chgData name="Kevin Goggin" userId="4c2a0780-6bc8-4bdf-abd3-5680850856aa" providerId="ADAL" clId="{7C6A0C2B-8E10-4B81-8B75-147A76BE15F1}" dt="2023-10-20T08:38:13.129" v="22" actId="1076"/>
        <pc:sldMkLst>
          <pc:docMk/>
          <pc:sldMk cId="337230187" sldId="307"/>
        </pc:sldMkLst>
        <pc:spChg chg="mod">
          <ac:chgData name="Kevin Goggin" userId="4c2a0780-6bc8-4bdf-abd3-5680850856aa" providerId="ADAL" clId="{7C6A0C2B-8E10-4B81-8B75-147A76BE15F1}" dt="2023-10-20T08:38:07.573" v="21" actId="1076"/>
          <ac:spMkLst>
            <pc:docMk/>
            <pc:sldMk cId="337230187" sldId="307"/>
            <ac:spMk id="9" creationId="{FC127A65-210B-49E9-9782-F3261DF0629D}"/>
          </ac:spMkLst>
        </pc:spChg>
        <pc:spChg chg="mod">
          <ac:chgData name="Kevin Goggin" userId="4c2a0780-6bc8-4bdf-abd3-5680850856aa" providerId="ADAL" clId="{7C6A0C2B-8E10-4B81-8B75-147A76BE15F1}" dt="2023-10-20T08:38:13.129" v="22" actId="1076"/>
          <ac:spMkLst>
            <pc:docMk/>
            <pc:sldMk cId="337230187" sldId="307"/>
            <ac:spMk id="12" creationId="{C83C411B-1D81-4622-90DC-B88F454F6463}"/>
          </ac:spMkLst>
        </pc:spChg>
        <pc:picChg chg="del">
          <ac:chgData name="Kevin Goggin" userId="4c2a0780-6bc8-4bdf-abd3-5680850856aa" providerId="ADAL" clId="{7C6A0C2B-8E10-4B81-8B75-147A76BE15F1}" dt="2023-10-20T08:37:58.044" v="19" actId="21"/>
          <ac:picMkLst>
            <pc:docMk/>
            <pc:sldMk cId="337230187" sldId="307"/>
            <ac:picMk id="7" creationId="{02987ED8-20C2-5AA7-89AD-DD0723507DEA}"/>
          </ac:picMkLst>
        </pc:picChg>
        <pc:picChg chg="mod">
          <ac:chgData name="Kevin Goggin" userId="4c2a0780-6bc8-4bdf-abd3-5680850856aa" providerId="ADAL" clId="{7C6A0C2B-8E10-4B81-8B75-147A76BE15F1}" dt="2023-10-20T08:38:03.607" v="20" actId="1076"/>
          <ac:picMkLst>
            <pc:docMk/>
            <pc:sldMk cId="337230187" sldId="307"/>
            <ac:picMk id="11" creationId="{FA56C031-B0D8-E232-C463-E212FC33282F}"/>
          </ac:picMkLst>
        </pc:picChg>
      </pc:sldChg>
      <pc:sldChg chg="modSp mod">
        <pc:chgData name="Kevin Goggin" userId="4c2a0780-6bc8-4bdf-abd3-5680850856aa" providerId="ADAL" clId="{7C6A0C2B-8E10-4B81-8B75-147A76BE15F1}" dt="2023-10-20T08:54:36.912" v="381" actId="20577"/>
        <pc:sldMkLst>
          <pc:docMk/>
          <pc:sldMk cId="3036337813" sldId="336"/>
        </pc:sldMkLst>
        <pc:spChg chg="mod">
          <ac:chgData name="Kevin Goggin" userId="4c2a0780-6bc8-4bdf-abd3-5680850856aa" providerId="ADAL" clId="{7C6A0C2B-8E10-4B81-8B75-147A76BE15F1}" dt="2023-10-20T08:21:50.042" v="6" actId="255"/>
          <ac:spMkLst>
            <pc:docMk/>
            <pc:sldMk cId="3036337813" sldId="336"/>
            <ac:spMk id="2" creationId="{F2363696-0AAA-4E8D-94BD-28B77BCD889E}"/>
          </ac:spMkLst>
        </pc:spChg>
        <pc:spChg chg="mod">
          <ac:chgData name="Kevin Goggin" userId="4c2a0780-6bc8-4bdf-abd3-5680850856aa" providerId="ADAL" clId="{7C6A0C2B-8E10-4B81-8B75-147A76BE15F1}" dt="2023-10-20T08:54:36.912" v="381" actId="20577"/>
          <ac:spMkLst>
            <pc:docMk/>
            <pc:sldMk cId="3036337813" sldId="336"/>
            <ac:spMk id="3" creationId="{BE6FBDFC-D70A-466F-A8FE-44660F3159AF}"/>
          </ac:spMkLst>
        </pc:spChg>
      </pc:sldChg>
      <pc:sldChg chg="modAnim">
        <pc:chgData name="Kevin Goggin" userId="4c2a0780-6bc8-4bdf-abd3-5680850856aa" providerId="ADAL" clId="{7C6A0C2B-8E10-4B81-8B75-147A76BE15F1}" dt="2023-10-20T08:39:24.330" v="23"/>
        <pc:sldMkLst>
          <pc:docMk/>
          <pc:sldMk cId="1626765907" sldId="341"/>
        </pc:sldMkLst>
      </pc:sldChg>
      <pc:sldChg chg="modSp mod">
        <pc:chgData name="Kevin Goggin" userId="4c2a0780-6bc8-4bdf-abd3-5680850856aa" providerId="ADAL" clId="{7C6A0C2B-8E10-4B81-8B75-147A76BE15F1}" dt="2023-10-20T09:15:06.728" v="404" actId="20577"/>
        <pc:sldMkLst>
          <pc:docMk/>
          <pc:sldMk cId="2565560677" sldId="378"/>
        </pc:sldMkLst>
        <pc:spChg chg="mod">
          <ac:chgData name="Kevin Goggin" userId="4c2a0780-6bc8-4bdf-abd3-5680850856aa" providerId="ADAL" clId="{7C6A0C2B-8E10-4B81-8B75-147A76BE15F1}" dt="2023-10-20T08:48:27.782" v="354" actId="20577"/>
          <ac:spMkLst>
            <pc:docMk/>
            <pc:sldMk cId="2565560677" sldId="378"/>
            <ac:spMk id="2" creationId="{F2363696-0AAA-4E8D-94BD-28B77BCD889E}"/>
          </ac:spMkLst>
        </pc:spChg>
        <pc:spChg chg="mod">
          <ac:chgData name="Kevin Goggin" userId="4c2a0780-6bc8-4bdf-abd3-5680850856aa" providerId="ADAL" clId="{7C6A0C2B-8E10-4B81-8B75-147A76BE15F1}" dt="2023-10-20T09:15:06.728" v="404" actId="20577"/>
          <ac:spMkLst>
            <pc:docMk/>
            <pc:sldMk cId="2565560677" sldId="378"/>
            <ac:spMk id="3" creationId="{BE6FBDFC-D70A-466F-A8FE-44660F3159AF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c.ie/en/financeoffice/" TargetMode="External"/><Relationship Id="rId1" Type="http://schemas.openxmlformats.org/officeDocument/2006/relationships/hyperlink" Target="https://www.ucc.ie/en/procurement/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c.ie/en/financeoffice/" TargetMode="External"/><Relationship Id="rId1" Type="http://schemas.openxmlformats.org/officeDocument/2006/relationships/hyperlink" Target="https://www.ucc.ie/en/procurement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E57C3-B990-46FB-8659-88667CF6C1D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E1D393-6E93-4327-9474-73AEFB4A7756}">
      <dgm:prSet custT="1"/>
      <dgm:spPr/>
      <dgm:t>
        <a:bodyPr/>
        <a:lstStyle/>
        <a:p>
          <a:r>
            <a:rPr lang="en-IE" sz="1400" dirty="0"/>
            <a:t>UCC Procurement Policies &amp; Procedures:</a:t>
          </a:r>
          <a:endParaRPr lang="en-US" sz="1400" dirty="0"/>
        </a:p>
      </dgm:t>
    </dgm:pt>
    <dgm:pt modelId="{5D4E8C69-39BE-466C-ADAC-A48234DF7F54}" type="parTrans" cxnId="{5AD55C59-AFF3-44A5-AA3F-FD91A0C46013}">
      <dgm:prSet/>
      <dgm:spPr/>
      <dgm:t>
        <a:bodyPr/>
        <a:lstStyle/>
        <a:p>
          <a:endParaRPr lang="en-US"/>
        </a:p>
      </dgm:t>
    </dgm:pt>
    <dgm:pt modelId="{8C810E33-D18D-4048-91DD-858727BFA2A0}" type="sibTrans" cxnId="{5AD55C59-AFF3-44A5-AA3F-FD91A0C46013}">
      <dgm:prSet/>
      <dgm:spPr/>
      <dgm:t>
        <a:bodyPr/>
        <a:lstStyle/>
        <a:p>
          <a:endParaRPr lang="en-US"/>
        </a:p>
      </dgm:t>
    </dgm:pt>
    <dgm:pt modelId="{F69B91A3-5426-464B-A086-07CD2B999583}">
      <dgm:prSet custT="1"/>
      <dgm:spPr/>
      <dgm:t>
        <a:bodyPr/>
        <a:lstStyle/>
        <a:p>
          <a:r>
            <a:rPr lang="en-IE" sz="1400" dirty="0">
              <a:hlinkClick xmlns:r="http://schemas.openxmlformats.org/officeDocument/2006/relationships" r:id="rId1"/>
            </a:rPr>
            <a:t>https://www.ucc.ie/en/procurement/</a:t>
          </a:r>
          <a:endParaRPr lang="en-US" sz="500" dirty="0"/>
        </a:p>
      </dgm:t>
    </dgm:pt>
    <dgm:pt modelId="{69015B53-5471-43FB-9B05-7FDA9972577C}" type="parTrans" cxnId="{606B29DF-259B-490D-8E28-7C53C217913B}">
      <dgm:prSet/>
      <dgm:spPr/>
      <dgm:t>
        <a:bodyPr/>
        <a:lstStyle/>
        <a:p>
          <a:endParaRPr lang="en-US"/>
        </a:p>
      </dgm:t>
    </dgm:pt>
    <dgm:pt modelId="{2787128E-FB1D-4462-9688-4FA5B3F59BEB}" type="sibTrans" cxnId="{606B29DF-259B-490D-8E28-7C53C217913B}">
      <dgm:prSet/>
      <dgm:spPr/>
      <dgm:t>
        <a:bodyPr/>
        <a:lstStyle/>
        <a:p>
          <a:endParaRPr lang="en-US"/>
        </a:p>
      </dgm:t>
    </dgm:pt>
    <dgm:pt modelId="{53CAF3AB-C77C-4862-864F-8CF8ECFEB677}">
      <dgm:prSet custT="1"/>
      <dgm:spPr/>
      <dgm:t>
        <a:bodyPr/>
        <a:lstStyle/>
        <a:p>
          <a:r>
            <a:rPr lang="en-IE" sz="1400" dirty="0"/>
            <a:t>UCC Finance Office Policies &amp; Procedures:</a:t>
          </a:r>
          <a:endParaRPr lang="en-US" sz="1400" dirty="0"/>
        </a:p>
      </dgm:t>
    </dgm:pt>
    <dgm:pt modelId="{8A0C5177-856C-4708-A5C0-7A4649BCE884}" type="parTrans" cxnId="{F543A52C-417F-4DDF-B43B-AEDC8A6607B4}">
      <dgm:prSet/>
      <dgm:spPr/>
      <dgm:t>
        <a:bodyPr/>
        <a:lstStyle/>
        <a:p>
          <a:endParaRPr lang="en-US"/>
        </a:p>
      </dgm:t>
    </dgm:pt>
    <dgm:pt modelId="{FA00717D-40F8-43EC-A446-8BA5FD2E956B}" type="sibTrans" cxnId="{F543A52C-417F-4DDF-B43B-AEDC8A6607B4}">
      <dgm:prSet/>
      <dgm:spPr/>
      <dgm:t>
        <a:bodyPr/>
        <a:lstStyle/>
        <a:p>
          <a:endParaRPr lang="en-US"/>
        </a:p>
      </dgm:t>
    </dgm:pt>
    <dgm:pt modelId="{2A678A07-DA33-4B3B-B78D-9185E71C132C}">
      <dgm:prSet custT="1"/>
      <dgm:spPr/>
      <dgm:t>
        <a:bodyPr/>
        <a:lstStyle/>
        <a:p>
          <a:r>
            <a:rPr lang="en-IE" sz="1400" dirty="0">
              <a:hlinkClick xmlns:r="http://schemas.openxmlformats.org/officeDocument/2006/relationships" r:id="rId2"/>
            </a:rPr>
            <a:t>https://www.ucc.ie/en/financeoffice/</a:t>
          </a:r>
          <a:endParaRPr lang="en-US" sz="1400" dirty="0"/>
        </a:p>
      </dgm:t>
    </dgm:pt>
    <dgm:pt modelId="{0404FD19-05C5-4EE4-962E-DA98677B35FC}" type="parTrans" cxnId="{E957D0B6-4CA5-43D1-AB5A-41A45C648D49}">
      <dgm:prSet/>
      <dgm:spPr/>
      <dgm:t>
        <a:bodyPr/>
        <a:lstStyle/>
        <a:p>
          <a:endParaRPr lang="en-US"/>
        </a:p>
      </dgm:t>
    </dgm:pt>
    <dgm:pt modelId="{D87D5487-C4B4-4F8F-9F8E-AE561EA619BA}" type="sibTrans" cxnId="{E957D0B6-4CA5-43D1-AB5A-41A45C648D49}">
      <dgm:prSet/>
      <dgm:spPr/>
      <dgm:t>
        <a:bodyPr/>
        <a:lstStyle/>
        <a:p>
          <a:endParaRPr lang="en-US"/>
        </a:p>
      </dgm:t>
    </dgm:pt>
    <dgm:pt modelId="{CA73B1CF-93F4-4840-BE1D-679A22538AB9}" type="pres">
      <dgm:prSet presAssocID="{3DEE57C3-B990-46FB-8659-88667CF6C1DD}" presName="Name0" presStyleCnt="0">
        <dgm:presLayoutVars>
          <dgm:dir/>
          <dgm:animLvl val="lvl"/>
          <dgm:resizeHandles val="exact"/>
        </dgm:presLayoutVars>
      </dgm:prSet>
      <dgm:spPr/>
    </dgm:pt>
    <dgm:pt modelId="{855E9B26-F6A8-4414-955C-EF11FD5A848B}" type="pres">
      <dgm:prSet presAssocID="{3FE1D393-6E93-4327-9474-73AEFB4A7756}" presName="linNode" presStyleCnt="0"/>
      <dgm:spPr/>
    </dgm:pt>
    <dgm:pt modelId="{F141D85B-CA0D-4A6B-8FAC-148C643D9602}" type="pres">
      <dgm:prSet presAssocID="{3FE1D393-6E93-4327-9474-73AEFB4A7756}" presName="parentText" presStyleLbl="node1" presStyleIdx="0" presStyleCnt="2" custScaleX="63107" custScaleY="41030" custLinFactNeighborX="-10124" custLinFactNeighborY="-242">
        <dgm:presLayoutVars>
          <dgm:chMax val="1"/>
          <dgm:bulletEnabled val="1"/>
        </dgm:presLayoutVars>
      </dgm:prSet>
      <dgm:spPr/>
    </dgm:pt>
    <dgm:pt modelId="{7357DEE0-2426-46CD-99E7-C589D8E92418}" type="pres">
      <dgm:prSet presAssocID="{3FE1D393-6E93-4327-9474-73AEFB4A7756}" presName="descendantText" presStyleLbl="alignAccFollowNode1" presStyleIdx="0" presStyleCnt="2" custScaleX="117230" custScaleY="11984" custLinFactNeighborX="7223" custLinFactNeighborY="-16618">
        <dgm:presLayoutVars>
          <dgm:bulletEnabled val="1"/>
        </dgm:presLayoutVars>
      </dgm:prSet>
      <dgm:spPr/>
    </dgm:pt>
    <dgm:pt modelId="{96784850-4A86-4557-A9A7-546928C9B6AB}" type="pres">
      <dgm:prSet presAssocID="{8C810E33-D18D-4048-91DD-858727BFA2A0}" presName="sp" presStyleCnt="0"/>
      <dgm:spPr/>
    </dgm:pt>
    <dgm:pt modelId="{4C236FF8-0662-4C6C-B674-03530462D952}" type="pres">
      <dgm:prSet presAssocID="{53CAF3AB-C77C-4862-864F-8CF8ECFEB677}" presName="linNode" presStyleCnt="0"/>
      <dgm:spPr/>
    </dgm:pt>
    <dgm:pt modelId="{DAA9FAD5-701E-4F0B-B392-64F84E56D996}" type="pres">
      <dgm:prSet presAssocID="{53CAF3AB-C77C-4862-864F-8CF8ECFEB677}" presName="parentText" presStyleLbl="node1" presStyleIdx="1" presStyleCnt="2" custScaleX="62637" custScaleY="40111" custLinFactNeighborX="-10124" custLinFactNeighborY="2900">
        <dgm:presLayoutVars>
          <dgm:chMax val="1"/>
          <dgm:bulletEnabled val="1"/>
        </dgm:presLayoutVars>
      </dgm:prSet>
      <dgm:spPr/>
    </dgm:pt>
    <dgm:pt modelId="{E753F72C-C75F-478B-BAA9-5CB2AE143BE5}" type="pres">
      <dgm:prSet presAssocID="{53CAF3AB-C77C-4862-864F-8CF8ECFEB677}" presName="descendantText" presStyleLbl="alignAccFollowNode1" presStyleIdx="1" presStyleCnt="2" custScaleX="118415" custScaleY="12004" custLinFactNeighborX="4228" custLinFactNeighborY="-14869">
        <dgm:presLayoutVars>
          <dgm:bulletEnabled val="1"/>
        </dgm:presLayoutVars>
      </dgm:prSet>
      <dgm:spPr/>
    </dgm:pt>
  </dgm:ptLst>
  <dgm:cxnLst>
    <dgm:cxn modelId="{5D1EDC29-8C83-4376-A988-05326BFDB371}" type="presOf" srcId="{F69B91A3-5426-464B-A086-07CD2B999583}" destId="{7357DEE0-2426-46CD-99E7-C589D8E92418}" srcOrd="0" destOrd="0" presId="urn:microsoft.com/office/officeart/2005/8/layout/vList5"/>
    <dgm:cxn modelId="{F543A52C-417F-4DDF-B43B-AEDC8A6607B4}" srcId="{3DEE57C3-B990-46FB-8659-88667CF6C1DD}" destId="{53CAF3AB-C77C-4862-864F-8CF8ECFEB677}" srcOrd="1" destOrd="0" parTransId="{8A0C5177-856C-4708-A5C0-7A4649BCE884}" sibTransId="{FA00717D-40F8-43EC-A446-8BA5FD2E956B}"/>
    <dgm:cxn modelId="{5AD55C59-AFF3-44A5-AA3F-FD91A0C46013}" srcId="{3DEE57C3-B990-46FB-8659-88667CF6C1DD}" destId="{3FE1D393-6E93-4327-9474-73AEFB4A7756}" srcOrd="0" destOrd="0" parTransId="{5D4E8C69-39BE-466C-ADAC-A48234DF7F54}" sibTransId="{8C810E33-D18D-4048-91DD-858727BFA2A0}"/>
    <dgm:cxn modelId="{B35BCF93-10C3-4722-8B28-5AD8D262293F}" type="presOf" srcId="{53CAF3AB-C77C-4862-864F-8CF8ECFEB677}" destId="{DAA9FAD5-701E-4F0B-B392-64F84E56D996}" srcOrd="0" destOrd="0" presId="urn:microsoft.com/office/officeart/2005/8/layout/vList5"/>
    <dgm:cxn modelId="{A7EDC9A2-A1DE-43BB-9176-1949678000EA}" type="presOf" srcId="{2A678A07-DA33-4B3B-B78D-9185E71C132C}" destId="{E753F72C-C75F-478B-BAA9-5CB2AE143BE5}" srcOrd="0" destOrd="0" presId="urn:microsoft.com/office/officeart/2005/8/layout/vList5"/>
    <dgm:cxn modelId="{E957D0B6-4CA5-43D1-AB5A-41A45C648D49}" srcId="{53CAF3AB-C77C-4862-864F-8CF8ECFEB677}" destId="{2A678A07-DA33-4B3B-B78D-9185E71C132C}" srcOrd="0" destOrd="0" parTransId="{0404FD19-05C5-4EE4-962E-DA98677B35FC}" sibTransId="{D87D5487-C4B4-4F8F-9F8E-AE561EA619BA}"/>
    <dgm:cxn modelId="{D1262EB9-E368-4E83-8F56-29F8B62A397A}" type="presOf" srcId="{3DEE57C3-B990-46FB-8659-88667CF6C1DD}" destId="{CA73B1CF-93F4-4840-BE1D-679A22538AB9}" srcOrd="0" destOrd="0" presId="urn:microsoft.com/office/officeart/2005/8/layout/vList5"/>
    <dgm:cxn modelId="{606B29DF-259B-490D-8E28-7C53C217913B}" srcId="{3FE1D393-6E93-4327-9474-73AEFB4A7756}" destId="{F69B91A3-5426-464B-A086-07CD2B999583}" srcOrd="0" destOrd="0" parTransId="{69015B53-5471-43FB-9B05-7FDA9972577C}" sibTransId="{2787128E-FB1D-4462-9688-4FA5B3F59BEB}"/>
    <dgm:cxn modelId="{5FCEA2F6-F37E-4E93-8403-D1F4621DB8DC}" type="presOf" srcId="{3FE1D393-6E93-4327-9474-73AEFB4A7756}" destId="{F141D85B-CA0D-4A6B-8FAC-148C643D9602}" srcOrd="0" destOrd="0" presId="urn:microsoft.com/office/officeart/2005/8/layout/vList5"/>
    <dgm:cxn modelId="{884797EF-B3BC-408E-BFE2-8C8D6FCD36A1}" type="presParOf" srcId="{CA73B1CF-93F4-4840-BE1D-679A22538AB9}" destId="{855E9B26-F6A8-4414-955C-EF11FD5A848B}" srcOrd="0" destOrd="0" presId="urn:microsoft.com/office/officeart/2005/8/layout/vList5"/>
    <dgm:cxn modelId="{343ECB67-3269-4944-9F67-9A635E62C5BF}" type="presParOf" srcId="{855E9B26-F6A8-4414-955C-EF11FD5A848B}" destId="{F141D85B-CA0D-4A6B-8FAC-148C643D9602}" srcOrd="0" destOrd="0" presId="urn:microsoft.com/office/officeart/2005/8/layout/vList5"/>
    <dgm:cxn modelId="{2CA6DDD8-886D-4633-A15C-5757C46885AC}" type="presParOf" srcId="{855E9B26-F6A8-4414-955C-EF11FD5A848B}" destId="{7357DEE0-2426-46CD-99E7-C589D8E92418}" srcOrd="1" destOrd="0" presId="urn:microsoft.com/office/officeart/2005/8/layout/vList5"/>
    <dgm:cxn modelId="{510C2FF6-C312-4EF0-95AA-1F44AD1D36D1}" type="presParOf" srcId="{CA73B1CF-93F4-4840-BE1D-679A22538AB9}" destId="{96784850-4A86-4557-A9A7-546928C9B6AB}" srcOrd="1" destOrd="0" presId="urn:microsoft.com/office/officeart/2005/8/layout/vList5"/>
    <dgm:cxn modelId="{2A91B66C-C998-4E7B-B5FF-8D57A3BBFA69}" type="presParOf" srcId="{CA73B1CF-93F4-4840-BE1D-679A22538AB9}" destId="{4C236FF8-0662-4C6C-B674-03530462D952}" srcOrd="2" destOrd="0" presId="urn:microsoft.com/office/officeart/2005/8/layout/vList5"/>
    <dgm:cxn modelId="{BC5278AF-C414-456B-A177-D8894C9C36AC}" type="presParOf" srcId="{4C236FF8-0662-4C6C-B674-03530462D952}" destId="{DAA9FAD5-701E-4F0B-B392-64F84E56D996}" srcOrd="0" destOrd="0" presId="urn:microsoft.com/office/officeart/2005/8/layout/vList5"/>
    <dgm:cxn modelId="{A7E1B367-1230-4F39-B8B0-723099A733DB}" type="presParOf" srcId="{4C236FF8-0662-4C6C-B674-03530462D952}" destId="{E753F72C-C75F-478B-BAA9-5CB2AE143BE5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F3751F-46C7-4E8C-9F28-3245AE650F15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7C0C4115-F75C-4337-8EF6-4175E1CAE35C}">
      <dgm:prSet phldrT="[Text]"/>
      <dgm:spPr>
        <a:solidFill>
          <a:schemeClr val="tx1"/>
        </a:solidFill>
      </dgm:spPr>
      <dgm:t>
        <a:bodyPr/>
        <a:lstStyle/>
        <a:p>
          <a:r>
            <a:rPr lang="en-IE" dirty="0"/>
            <a:t>Completion</a:t>
          </a:r>
        </a:p>
      </dgm:t>
    </dgm:pt>
    <dgm:pt modelId="{87F0148E-8725-43FE-93FB-04D7AB094DEE}" type="parTrans" cxnId="{64896329-6F9C-4C8D-8276-F18D9E4BE2AA}">
      <dgm:prSet/>
      <dgm:spPr/>
      <dgm:t>
        <a:bodyPr/>
        <a:lstStyle/>
        <a:p>
          <a:endParaRPr lang="en-IE"/>
        </a:p>
      </dgm:t>
    </dgm:pt>
    <dgm:pt modelId="{411DE81C-4A66-4F17-9E42-E02DC13B768A}" type="sibTrans" cxnId="{64896329-6F9C-4C8D-8276-F18D9E4BE2AA}">
      <dgm:prSet/>
      <dgm:spPr/>
      <dgm:t>
        <a:bodyPr/>
        <a:lstStyle/>
        <a:p>
          <a:endParaRPr lang="en-IE"/>
        </a:p>
      </dgm:t>
    </dgm:pt>
    <dgm:pt modelId="{10526C43-F331-4C25-9E58-999E739DFB59}">
      <dgm:prSet phldrT="[Text]"/>
      <dgm:spPr/>
      <dgm:t>
        <a:bodyPr/>
        <a:lstStyle/>
        <a:p>
          <a:r>
            <a:rPr lang="en-IE" dirty="0">
              <a:solidFill>
                <a:schemeClr val="tx1"/>
              </a:solidFill>
            </a:rPr>
            <a:t>Management of closing balances and research account closure</a:t>
          </a:r>
        </a:p>
      </dgm:t>
    </dgm:pt>
    <dgm:pt modelId="{D651FD36-0E91-4573-9BAD-14AF7590CBAE}" type="parTrans" cxnId="{0C49F38B-830D-4442-B014-39D889491851}">
      <dgm:prSet/>
      <dgm:spPr/>
      <dgm:t>
        <a:bodyPr/>
        <a:lstStyle/>
        <a:p>
          <a:endParaRPr lang="en-IE"/>
        </a:p>
      </dgm:t>
    </dgm:pt>
    <dgm:pt modelId="{3443FB18-6351-4E19-8269-254424F75D29}" type="sibTrans" cxnId="{0C49F38B-830D-4442-B014-39D889491851}">
      <dgm:prSet/>
      <dgm:spPr/>
      <dgm:t>
        <a:bodyPr/>
        <a:lstStyle/>
        <a:p>
          <a:endParaRPr lang="en-IE"/>
        </a:p>
      </dgm:t>
    </dgm:pt>
    <dgm:pt modelId="{4DFD480E-5019-4AA4-9BC3-E2C6D3BDD5D1}">
      <dgm:prSet phldrT="[Text]"/>
      <dgm:spPr/>
      <dgm:t>
        <a:bodyPr/>
        <a:lstStyle/>
        <a:p>
          <a:r>
            <a:rPr lang="en-IE" dirty="0"/>
            <a:t>Application</a:t>
          </a:r>
        </a:p>
      </dgm:t>
    </dgm:pt>
    <dgm:pt modelId="{852AC254-5E84-4685-9F6B-A1F139F69253}" type="parTrans" cxnId="{C8FE32FD-A202-4895-833B-5D6110AAF73A}">
      <dgm:prSet/>
      <dgm:spPr/>
      <dgm:t>
        <a:bodyPr/>
        <a:lstStyle/>
        <a:p>
          <a:endParaRPr lang="en-IE"/>
        </a:p>
      </dgm:t>
    </dgm:pt>
    <dgm:pt modelId="{37F3AB32-DEAD-4BE8-AFB4-ACE37A1A9F2B}" type="sibTrans" cxnId="{C8FE32FD-A202-4895-833B-5D6110AAF73A}">
      <dgm:prSet/>
      <dgm:spPr/>
      <dgm:t>
        <a:bodyPr/>
        <a:lstStyle/>
        <a:p>
          <a:endParaRPr lang="en-IE"/>
        </a:p>
      </dgm:t>
    </dgm:pt>
    <dgm:pt modelId="{D833588D-B50A-4067-8096-C2907F77BF74}">
      <dgm:prSet phldrT="[Text]"/>
      <dgm:spPr/>
      <dgm:t>
        <a:bodyPr/>
        <a:lstStyle/>
        <a:p>
          <a:pPr algn="l"/>
          <a:r>
            <a:rPr lang="en-IE" dirty="0">
              <a:solidFill>
                <a:schemeClr val="accent1"/>
              </a:solidFill>
            </a:rPr>
            <a:t>Budget preparation and review</a:t>
          </a:r>
        </a:p>
      </dgm:t>
    </dgm:pt>
    <dgm:pt modelId="{47F41B53-D9CC-4539-9AFC-A74EBBAC71E7}" type="parTrans" cxnId="{E2FE9F52-FAA9-47E5-9740-1C000872B5D5}">
      <dgm:prSet/>
      <dgm:spPr/>
      <dgm:t>
        <a:bodyPr/>
        <a:lstStyle/>
        <a:p>
          <a:endParaRPr lang="en-IE"/>
        </a:p>
      </dgm:t>
    </dgm:pt>
    <dgm:pt modelId="{EB33B96F-F966-4012-A45F-04692906ADE2}" type="sibTrans" cxnId="{E2FE9F52-FAA9-47E5-9740-1C000872B5D5}">
      <dgm:prSet/>
      <dgm:spPr/>
      <dgm:t>
        <a:bodyPr/>
        <a:lstStyle/>
        <a:p>
          <a:endParaRPr lang="en-IE"/>
        </a:p>
      </dgm:t>
    </dgm:pt>
    <dgm:pt modelId="{C7EAB32D-96C8-418B-B648-CA2BC82B32B7}">
      <dgm:prSet phldrT="[Text]"/>
      <dgm:spPr>
        <a:solidFill>
          <a:srgbClr val="FFC000"/>
        </a:solidFill>
      </dgm:spPr>
      <dgm:t>
        <a:bodyPr/>
        <a:lstStyle/>
        <a:p>
          <a:r>
            <a:rPr lang="en-IE" dirty="0"/>
            <a:t>Award</a:t>
          </a:r>
        </a:p>
      </dgm:t>
    </dgm:pt>
    <dgm:pt modelId="{E0A159C2-7333-420F-B545-B6F22D06C076}" type="parTrans" cxnId="{8DB2310D-DA0A-4E99-A749-CE28BFFDEF36}">
      <dgm:prSet/>
      <dgm:spPr/>
      <dgm:t>
        <a:bodyPr/>
        <a:lstStyle/>
        <a:p>
          <a:endParaRPr lang="en-IE"/>
        </a:p>
      </dgm:t>
    </dgm:pt>
    <dgm:pt modelId="{8946B47D-BC65-4322-B71E-5E17D265C61F}" type="sibTrans" cxnId="{8DB2310D-DA0A-4E99-A749-CE28BFFDEF36}">
      <dgm:prSet/>
      <dgm:spPr/>
      <dgm:t>
        <a:bodyPr/>
        <a:lstStyle/>
        <a:p>
          <a:endParaRPr lang="en-IE"/>
        </a:p>
      </dgm:t>
    </dgm:pt>
    <dgm:pt modelId="{53BCAC88-5466-473B-B149-F87FDE571F23}">
      <dgm:prSet phldrT="[Text]"/>
      <dgm:spPr>
        <a:ln>
          <a:solidFill>
            <a:schemeClr val="accent4"/>
          </a:solidFill>
        </a:ln>
      </dgm:spPr>
      <dgm:t>
        <a:bodyPr/>
        <a:lstStyle/>
        <a:p>
          <a:r>
            <a:rPr lang="en-IE" dirty="0">
              <a:solidFill>
                <a:schemeClr val="accent4"/>
              </a:solidFill>
            </a:rPr>
            <a:t>Contract review, account administration &amp; treasury</a:t>
          </a:r>
        </a:p>
      </dgm:t>
    </dgm:pt>
    <dgm:pt modelId="{BAAF04B4-D7BF-4E3D-BDF8-6FAB4895A3B7}" type="parTrans" cxnId="{D89880AC-FC63-42AB-AE18-EF9A0FD4118B}">
      <dgm:prSet/>
      <dgm:spPr/>
      <dgm:t>
        <a:bodyPr/>
        <a:lstStyle/>
        <a:p>
          <a:endParaRPr lang="en-IE"/>
        </a:p>
      </dgm:t>
    </dgm:pt>
    <dgm:pt modelId="{29A6EF8B-5B90-4891-9A9A-96713A457767}" type="sibTrans" cxnId="{D89880AC-FC63-42AB-AE18-EF9A0FD4118B}">
      <dgm:prSet/>
      <dgm:spPr/>
      <dgm:t>
        <a:bodyPr/>
        <a:lstStyle/>
        <a:p>
          <a:endParaRPr lang="en-IE"/>
        </a:p>
      </dgm:t>
    </dgm:pt>
    <dgm:pt modelId="{EABDBB35-F77A-47BC-A86E-DE540CF7B563}">
      <dgm:prSet phldrT="[Text]"/>
      <dgm:spPr>
        <a:solidFill>
          <a:srgbClr val="C00000"/>
        </a:solidFill>
      </dgm:spPr>
      <dgm:t>
        <a:bodyPr/>
        <a:lstStyle/>
        <a:p>
          <a:r>
            <a:rPr lang="en-IE" dirty="0"/>
            <a:t>Administration &amp; Compliance</a:t>
          </a:r>
        </a:p>
      </dgm:t>
    </dgm:pt>
    <dgm:pt modelId="{092D9707-F2C4-4EB4-A540-0FE90E86936D}" type="parTrans" cxnId="{F9E7A157-9055-42CE-9044-83967C7A39C7}">
      <dgm:prSet/>
      <dgm:spPr/>
      <dgm:t>
        <a:bodyPr/>
        <a:lstStyle/>
        <a:p>
          <a:endParaRPr lang="en-IE"/>
        </a:p>
      </dgm:t>
    </dgm:pt>
    <dgm:pt modelId="{F32DFCAC-61C1-442A-9EA9-98E481CB911A}" type="sibTrans" cxnId="{F9E7A157-9055-42CE-9044-83967C7A39C7}">
      <dgm:prSet/>
      <dgm:spPr/>
      <dgm:t>
        <a:bodyPr/>
        <a:lstStyle/>
        <a:p>
          <a:endParaRPr lang="en-IE"/>
        </a:p>
      </dgm:t>
    </dgm:pt>
    <dgm:pt modelId="{07D921F7-46E2-4480-9E75-5DB15645AC00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IE" dirty="0">
              <a:solidFill>
                <a:schemeClr val="accent2"/>
              </a:solidFill>
            </a:rPr>
            <a:t>Claims management &amp; Budgetary / financial compliance.</a:t>
          </a:r>
        </a:p>
      </dgm:t>
    </dgm:pt>
    <dgm:pt modelId="{B272B17D-2777-4E87-BD69-E17765FBE7AC}" type="parTrans" cxnId="{F01A8E05-8924-4C5E-9119-DC79D308FBDD}">
      <dgm:prSet/>
      <dgm:spPr/>
      <dgm:t>
        <a:bodyPr/>
        <a:lstStyle/>
        <a:p>
          <a:endParaRPr lang="en-IE"/>
        </a:p>
      </dgm:t>
    </dgm:pt>
    <dgm:pt modelId="{B2E1085A-A2ED-4A50-933C-75346DD89243}" type="sibTrans" cxnId="{F01A8E05-8924-4C5E-9119-DC79D308FBDD}">
      <dgm:prSet/>
      <dgm:spPr/>
      <dgm:t>
        <a:bodyPr/>
        <a:lstStyle/>
        <a:p>
          <a:endParaRPr lang="en-IE"/>
        </a:p>
      </dgm:t>
    </dgm:pt>
    <dgm:pt modelId="{9F4ADF23-D877-48F0-87EF-CA856466CD23}">
      <dgm:prSet/>
      <dgm:spPr/>
    </dgm:pt>
    <dgm:pt modelId="{A9BE90F9-A80A-4012-B47C-D4375F1E2F68}" type="parTrans" cxnId="{533F4C3F-F1FA-4B22-91DB-DAEC4B16F059}">
      <dgm:prSet/>
      <dgm:spPr/>
      <dgm:t>
        <a:bodyPr/>
        <a:lstStyle/>
        <a:p>
          <a:endParaRPr lang="en-IE"/>
        </a:p>
      </dgm:t>
    </dgm:pt>
    <dgm:pt modelId="{BE9A4960-C915-4227-B414-6E5EE244251C}" type="sibTrans" cxnId="{533F4C3F-F1FA-4B22-91DB-DAEC4B16F059}">
      <dgm:prSet/>
      <dgm:spPr/>
      <dgm:t>
        <a:bodyPr/>
        <a:lstStyle/>
        <a:p>
          <a:endParaRPr lang="en-IE"/>
        </a:p>
      </dgm:t>
    </dgm:pt>
    <dgm:pt modelId="{1E3BB244-A2FF-4E76-A7B4-4F5DA7730279}" type="pres">
      <dgm:prSet presAssocID="{5EF3751F-46C7-4E8C-9F28-3245AE650F1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FFEB3676-4F58-4CC0-A47C-58ADB73FA1B2}" type="pres">
      <dgm:prSet presAssocID="{5EF3751F-46C7-4E8C-9F28-3245AE650F15}" presName="children" presStyleCnt="0"/>
      <dgm:spPr/>
    </dgm:pt>
    <dgm:pt modelId="{5D15195B-328E-42A3-BA88-F98344923CCE}" type="pres">
      <dgm:prSet presAssocID="{5EF3751F-46C7-4E8C-9F28-3245AE650F15}" presName="child1group" presStyleCnt="0"/>
      <dgm:spPr/>
    </dgm:pt>
    <dgm:pt modelId="{9A38B98B-42EE-4E11-8AF3-2AB6E5EABB35}" type="pres">
      <dgm:prSet presAssocID="{5EF3751F-46C7-4E8C-9F28-3245AE650F15}" presName="child1" presStyleLbl="bgAcc1" presStyleIdx="0" presStyleCnt="4" custLinFactNeighborX="-26172" custLinFactNeighborY="599"/>
      <dgm:spPr/>
    </dgm:pt>
    <dgm:pt modelId="{D46B057E-9DC9-489A-ABB5-686B26751668}" type="pres">
      <dgm:prSet presAssocID="{5EF3751F-46C7-4E8C-9F28-3245AE650F15}" presName="child1Text" presStyleLbl="bgAcc1" presStyleIdx="0" presStyleCnt="4">
        <dgm:presLayoutVars>
          <dgm:bulletEnabled val="1"/>
        </dgm:presLayoutVars>
      </dgm:prSet>
      <dgm:spPr/>
    </dgm:pt>
    <dgm:pt modelId="{96232A47-1E5B-4F8C-9BBC-67478454E67B}" type="pres">
      <dgm:prSet presAssocID="{5EF3751F-46C7-4E8C-9F28-3245AE650F15}" presName="child2group" presStyleCnt="0"/>
      <dgm:spPr/>
    </dgm:pt>
    <dgm:pt modelId="{0F6EC6B7-13DB-4831-93E4-F982007A3971}" type="pres">
      <dgm:prSet presAssocID="{5EF3751F-46C7-4E8C-9F28-3245AE650F15}" presName="child2" presStyleLbl="bgAcc1" presStyleIdx="1" presStyleCnt="4" custLinFactNeighborX="26196" custLinFactNeighborY="599"/>
      <dgm:spPr/>
    </dgm:pt>
    <dgm:pt modelId="{CF8FA53C-8A0A-471B-85D0-9C83BC3AD43C}" type="pres">
      <dgm:prSet presAssocID="{5EF3751F-46C7-4E8C-9F28-3245AE650F15}" presName="child2Text" presStyleLbl="bgAcc1" presStyleIdx="1" presStyleCnt="4">
        <dgm:presLayoutVars>
          <dgm:bulletEnabled val="1"/>
        </dgm:presLayoutVars>
      </dgm:prSet>
      <dgm:spPr/>
    </dgm:pt>
    <dgm:pt modelId="{6BA1D361-8CA2-4CCD-883B-F64E6D44333E}" type="pres">
      <dgm:prSet presAssocID="{5EF3751F-46C7-4E8C-9F28-3245AE650F15}" presName="child3group" presStyleCnt="0"/>
      <dgm:spPr/>
    </dgm:pt>
    <dgm:pt modelId="{62676B20-52AF-4037-90F0-E4D6F74862FF}" type="pres">
      <dgm:prSet presAssocID="{5EF3751F-46C7-4E8C-9F28-3245AE650F15}" presName="child3" presStyleLbl="bgAcc1" presStyleIdx="2" presStyleCnt="4" custLinFactNeighborX="26196" custLinFactNeighborY="-599"/>
      <dgm:spPr/>
    </dgm:pt>
    <dgm:pt modelId="{C9D79DF3-3E6D-4D1C-BE7A-5B2E77E0C754}" type="pres">
      <dgm:prSet presAssocID="{5EF3751F-46C7-4E8C-9F28-3245AE650F15}" presName="child3Text" presStyleLbl="bgAcc1" presStyleIdx="2" presStyleCnt="4">
        <dgm:presLayoutVars>
          <dgm:bulletEnabled val="1"/>
        </dgm:presLayoutVars>
      </dgm:prSet>
      <dgm:spPr/>
    </dgm:pt>
    <dgm:pt modelId="{7913B874-206C-46A9-B795-C78A12F691D8}" type="pres">
      <dgm:prSet presAssocID="{5EF3751F-46C7-4E8C-9F28-3245AE650F15}" presName="child4group" presStyleCnt="0"/>
      <dgm:spPr/>
    </dgm:pt>
    <dgm:pt modelId="{E3E28267-4180-4B4E-BEDB-29EADA17E8CB}" type="pres">
      <dgm:prSet presAssocID="{5EF3751F-46C7-4E8C-9F28-3245AE650F15}" presName="child4" presStyleLbl="bgAcc1" presStyleIdx="3" presStyleCnt="4" custLinFactNeighborX="-26172" custLinFactNeighborY="-1198"/>
      <dgm:spPr/>
    </dgm:pt>
    <dgm:pt modelId="{29C958A7-9067-47B7-901C-9E11289F4AD7}" type="pres">
      <dgm:prSet presAssocID="{5EF3751F-46C7-4E8C-9F28-3245AE650F15}" presName="child4Text" presStyleLbl="bgAcc1" presStyleIdx="3" presStyleCnt="4">
        <dgm:presLayoutVars>
          <dgm:bulletEnabled val="1"/>
        </dgm:presLayoutVars>
      </dgm:prSet>
      <dgm:spPr/>
    </dgm:pt>
    <dgm:pt modelId="{0F9D35D3-0DA1-41D8-9AFB-84D4442D1ED1}" type="pres">
      <dgm:prSet presAssocID="{5EF3751F-46C7-4E8C-9F28-3245AE650F15}" presName="childPlaceholder" presStyleCnt="0"/>
      <dgm:spPr/>
    </dgm:pt>
    <dgm:pt modelId="{7BB48A31-45EA-4B57-93C2-3FA718BC89AC}" type="pres">
      <dgm:prSet presAssocID="{5EF3751F-46C7-4E8C-9F28-3245AE650F15}" presName="circle" presStyleCnt="0"/>
      <dgm:spPr/>
    </dgm:pt>
    <dgm:pt modelId="{DD23F58B-2D9C-4213-8429-3667A3AF63FB}" type="pres">
      <dgm:prSet presAssocID="{5EF3751F-46C7-4E8C-9F28-3245AE650F15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4384192-0952-4698-8A90-3A9DBF7AECA3}" type="pres">
      <dgm:prSet presAssocID="{5EF3751F-46C7-4E8C-9F28-3245AE650F15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8D089B41-EFBD-49C1-84D5-C685B031BCBB}" type="pres">
      <dgm:prSet presAssocID="{5EF3751F-46C7-4E8C-9F28-3245AE650F15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4DE984F4-0CD6-459E-87BC-682BE7242BCF}" type="pres">
      <dgm:prSet presAssocID="{5EF3751F-46C7-4E8C-9F28-3245AE650F15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D0E92F60-1791-432B-A04B-B58446A1E493}" type="pres">
      <dgm:prSet presAssocID="{5EF3751F-46C7-4E8C-9F28-3245AE650F15}" presName="quadrantPlaceholder" presStyleCnt="0"/>
      <dgm:spPr/>
    </dgm:pt>
    <dgm:pt modelId="{4FBF9F31-FFFF-430C-B723-2C4520860A42}" type="pres">
      <dgm:prSet presAssocID="{5EF3751F-46C7-4E8C-9F28-3245AE650F15}" presName="center1" presStyleLbl="fgShp" presStyleIdx="0" presStyleCnt="2"/>
      <dgm:spPr/>
    </dgm:pt>
    <dgm:pt modelId="{89AD8F68-E5F0-461A-8B17-14EA4C145AB2}" type="pres">
      <dgm:prSet presAssocID="{5EF3751F-46C7-4E8C-9F28-3245AE650F15}" presName="center2" presStyleLbl="fgShp" presStyleIdx="1" presStyleCnt="2"/>
      <dgm:spPr/>
    </dgm:pt>
  </dgm:ptLst>
  <dgm:cxnLst>
    <dgm:cxn modelId="{F01A8E05-8924-4C5E-9119-DC79D308FBDD}" srcId="{EABDBB35-F77A-47BC-A86E-DE540CF7B563}" destId="{07D921F7-46E2-4480-9E75-5DB15645AC00}" srcOrd="0" destOrd="0" parTransId="{B272B17D-2777-4E87-BD69-E17765FBE7AC}" sibTransId="{B2E1085A-A2ED-4A50-933C-75346DD89243}"/>
    <dgm:cxn modelId="{8DB2310D-DA0A-4E99-A749-CE28BFFDEF36}" srcId="{5EF3751F-46C7-4E8C-9F28-3245AE650F15}" destId="{C7EAB32D-96C8-418B-B648-CA2BC82B32B7}" srcOrd="2" destOrd="0" parTransId="{E0A159C2-7333-420F-B545-B6F22D06C076}" sibTransId="{8946B47D-BC65-4322-B71E-5E17D265C61F}"/>
    <dgm:cxn modelId="{96BECC14-307B-4770-BC62-EDC2076F853B}" type="presOf" srcId="{C7EAB32D-96C8-418B-B648-CA2BC82B32B7}" destId="{8D089B41-EFBD-49C1-84D5-C685B031BCBB}" srcOrd="0" destOrd="0" presId="urn:microsoft.com/office/officeart/2005/8/layout/cycle4"/>
    <dgm:cxn modelId="{64896329-6F9C-4C8D-8276-F18D9E4BE2AA}" srcId="{5EF3751F-46C7-4E8C-9F28-3245AE650F15}" destId="{7C0C4115-F75C-4337-8EF6-4175E1CAE35C}" srcOrd="0" destOrd="0" parTransId="{87F0148E-8725-43FE-93FB-04D7AB094DEE}" sibTransId="{411DE81C-4A66-4F17-9E42-E02DC13B768A}"/>
    <dgm:cxn modelId="{31DDEE3C-7C06-4A97-91A9-B71E94ECA664}" type="presOf" srcId="{D833588D-B50A-4067-8096-C2907F77BF74}" destId="{CF8FA53C-8A0A-471B-85D0-9C83BC3AD43C}" srcOrd="1" destOrd="0" presId="urn:microsoft.com/office/officeart/2005/8/layout/cycle4"/>
    <dgm:cxn modelId="{533F4C3F-F1FA-4B22-91DB-DAEC4B16F059}" srcId="{5EF3751F-46C7-4E8C-9F28-3245AE650F15}" destId="{9F4ADF23-D877-48F0-87EF-CA856466CD23}" srcOrd="4" destOrd="0" parTransId="{A9BE90F9-A80A-4012-B47C-D4375F1E2F68}" sibTransId="{BE9A4960-C915-4227-B414-6E5EE244251C}"/>
    <dgm:cxn modelId="{5A168347-DEB8-484E-9CBB-075B1F4F45F2}" type="presOf" srcId="{D833588D-B50A-4067-8096-C2907F77BF74}" destId="{0F6EC6B7-13DB-4831-93E4-F982007A3971}" srcOrd="0" destOrd="0" presId="urn:microsoft.com/office/officeart/2005/8/layout/cycle4"/>
    <dgm:cxn modelId="{1A099E6F-517D-499A-841B-3D9B2E91CF3A}" type="presOf" srcId="{EABDBB35-F77A-47BC-A86E-DE540CF7B563}" destId="{4DE984F4-0CD6-459E-87BC-682BE7242BCF}" srcOrd="0" destOrd="0" presId="urn:microsoft.com/office/officeart/2005/8/layout/cycle4"/>
    <dgm:cxn modelId="{E2FE9F52-FAA9-47E5-9740-1C000872B5D5}" srcId="{4DFD480E-5019-4AA4-9BC3-E2C6D3BDD5D1}" destId="{D833588D-B50A-4067-8096-C2907F77BF74}" srcOrd="0" destOrd="0" parTransId="{47F41B53-D9CC-4539-9AFC-A74EBBAC71E7}" sibTransId="{EB33B96F-F966-4012-A45F-04692906ADE2}"/>
    <dgm:cxn modelId="{F9E7A157-9055-42CE-9044-83967C7A39C7}" srcId="{5EF3751F-46C7-4E8C-9F28-3245AE650F15}" destId="{EABDBB35-F77A-47BC-A86E-DE540CF7B563}" srcOrd="3" destOrd="0" parTransId="{092D9707-F2C4-4EB4-A540-0FE90E86936D}" sibTransId="{F32DFCAC-61C1-442A-9EA9-98E481CB911A}"/>
    <dgm:cxn modelId="{0C49F38B-830D-4442-B014-39D889491851}" srcId="{7C0C4115-F75C-4337-8EF6-4175E1CAE35C}" destId="{10526C43-F331-4C25-9E58-999E739DFB59}" srcOrd="0" destOrd="0" parTransId="{D651FD36-0E91-4573-9BAD-14AF7590CBAE}" sibTransId="{3443FB18-6351-4E19-8269-254424F75D29}"/>
    <dgm:cxn modelId="{68DFD78C-5107-4C2D-B337-1300EE6CB410}" type="presOf" srcId="{4DFD480E-5019-4AA4-9BC3-E2C6D3BDD5D1}" destId="{F4384192-0952-4698-8A90-3A9DBF7AECA3}" srcOrd="0" destOrd="0" presId="urn:microsoft.com/office/officeart/2005/8/layout/cycle4"/>
    <dgm:cxn modelId="{927DA493-B71E-461F-996F-556A01926A6F}" type="presOf" srcId="{07D921F7-46E2-4480-9E75-5DB15645AC00}" destId="{29C958A7-9067-47B7-901C-9E11289F4AD7}" srcOrd="1" destOrd="0" presId="urn:microsoft.com/office/officeart/2005/8/layout/cycle4"/>
    <dgm:cxn modelId="{1DE4E9A1-7382-4B45-9383-BCCC5797A1BE}" type="presOf" srcId="{10526C43-F331-4C25-9E58-999E739DFB59}" destId="{9A38B98B-42EE-4E11-8AF3-2AB6E5EABB35}" srcOrd="0" destOrd="0" presId="urn:microsoft.com/office/officeart/2005/8/layout/cycle4"/>
    <dgm:cxn modelId="{A09081A7-7F61-4ECC-87E7-85A5E7986E2F}" type="presOf" srcId="{53BCAC88-5466-473B-B149-F87FDE571F23}" destId="{62676B20-52AF-4037-90F0-E4D6F74862FF}" srcOrd="0" destOrd="0" presId="urn:microsoft.com/office/officeart/2005/8/layout/cycle4"/>
    <dgm:cxn modelId="{D4DA27AA-57A3-42B3-AC78-4304309AE308}" type="presOf" srcId="{07D921F7-46E2-4480-9E75-5DB15645AC00}" destId="{E3E28267-4180-4B4E-BEDB-29EADA17E8CB}" srcOrd="0" destOrd="0" presId="urn:microsoft.com/office/officeart/2005/8/layout/cycle4"/>
    <dgm:cxn modelId="{D89880AC-FC63-42AB-AE18-EF9A0FD4118B}" srcId="{C7EAB32D-96C8-418B-B648-CA2BC82B32B7}" destId="{53BCAC88-5466-473B-B149-F87FDE571F23}" srcOrd="0" destOrd="0" parTransId="{BAAF04B4-D7BF-4E3D-BDF8-6FAB4895A3B7}" sibTransId="{29A6EF8B-5B90-4891-9A9A-96713A457767}"/>
    <dgm:cxn modelId="{4F66D3AE-14FE-4043-B15B-D04B29847E01}" type="presOf" srcId="{5EF3751F-46C7-4E8C-9F28-3245AE650F15}" destId="{1E3BB244-A2FF-4E76-A7B4-4F5DA7730279}" srcOrd="0" destOrd="0" presId="urn:microsoft.com/office/officeart/2005/8/layout/cycle4"/>
    <dgm:cxn modelId="{2CD698B2-7302-44FB-9FD7-9E99A499DA8C}" type="presOf" srcId="{7C0C4115-F75C-4337-8EF6-4175E1CAE35C}" destId="{DD23F58B-2D9C-4213-8429-3667A3AF63FB}" srcOrd="0" destOrd="0" presId="urn:microsoft.com/office/officeart/2005/8/layout/cycle4"/>
    <dgm:cxn modelId="{F43FFCDC-C72F-4B6D-B262-BD67C2135AF1}" type="presOf" srcId="{10526C43-F331-4C25-9E58-999E739DFB59}" destId="{D46B057E-9DC9-489A-ABB5-686B26751668}" srcOrd="1" destOrd="0" presId="urn:microsoft.com/office/officeart/2005/8/layout/cycle4"/>
    <dgm:cxn modelId="{3EFD79F9-3DAF-4EC9-9FFA-63F03AA98722}" type="presOf" srcId="{53BCAC88-5466-473B-B149-F87FDE571F23}" destId="{C9D79DF3-3E6D-4D1C-BE7A-5B2E77E0C754}" srcOrd="1" destOrd="0" presId="urn:microsoft.com/office/officeart/2005/8/layout/cycle4"/>
    <dgm:cxn modelId="{C8FE32FD-A202-4895-833B-5D6110AAF73A}" srcId="{5EF3751F-46C7-4E8C-9F28-3245AE650F15}" destId="{4DFD480E-5019-4AA4-9BC3-E2C6D3BDD5D1}" srcOrd="1" destOrd="0" parTransId="{852AC254-5E84-4685-9F6B-A1F139F69253}" sibTransId="{37F3AB32-DEAD-4BE8-AFB4-ACE37A1A9F2B}"/>
    <dgm:cxn modelId="{CBA3C499-BD64-440F-B2C7-59A060C79DEA}" type="presParOf" srcId="{1E3BB244-A2FF-4E76-A7B4-4F5DA7730279}" destId="{FFEB3676-4F58-4CC0-A47C-58ADB73FA1B2}" srcOrd="0" destOrd="0" presId="urn:microsoft.com/office/officeart/2005/8/layout/cycle4"/>
    <dgm:cxn modelId="{05E4E9B4-AD9F-457B-9F26-C1507AEB37F9}" type="presParOf" srcId="{FFEB3676-4F58-4CC0-A47C-58ADB73FA1B2}" destId="{5D15195B-328E-42A3-BA88-F98344923CCE}" srcOrd="0" destOrd="0" presId="urn:microsoft.com/office/officeart/2005/8/layout/cycle4"/>
    <dgm:cxn modelId="{B2ED11CA-C939-495A-8606-90B647DD847A}" type="presParOf" srcId="{5D15195B-328E-42A3-BA88-F98344923CCE}" destId="{9A38B98B-42EE-4E11-8AF3-2AB6E5EABB35}" srcOrd="0" destOrd="0" presId="urn:microsoft.com/office/officeart/2005/8/layout/cycle4"/>
    <dgm:cxn modelId="{AA0F8730-4084-4637-A6A0-EAA507734811}" type="presParOf" srcId="{5D15195B-328E-42A3-BA88-F98344923CCE}" destId="{D46B057E-9DC9-489A-ABB5-686B26751668}" srcOrd="1" destOrd="0" presId="urn:microsoft.com/office/officeart/2005/8/layout/cycle4"/>
    <dgm:cxn modelId="{2F4AF11C-24BD-499C-8695-10475520D8E0}" type="presParOf" srcId="{FFEB3676-4F58-4CC0-A47C-58ADB73FA1B2}" destId="{96232A47-1E5B-4F8C-9BBC-67478454E67B}" srcOrd="1" destOrd="0" presId="urn:microsoft.com/office/officeart/2005/8/layout/cycle4"/>
    <dgm:cxn modelId="{80D73EDA-4961-4FCB-BA76-176613F0E001}" type="presParOf" srcId="{96232A47-1E5B-4F8C-9BBC-67478454E67B}" destId="{0F6EC6B7-13DB-4831-93E4-F982007A3971}" srcOrd="0" destOrd="0" presId="urn:microsoft.com/office/officeart/2005/8/layout/cycle4"/>
    <dgm:cxn modelId="{4884E8A0-F664-4FB4-BB91-EA2E9C352738}" type="presParOf" srcId="{96232A47-1E5B-4F8C-9BBC-67478454E67B}" destId="{CF8FA53C-8A0A-471B-85D0-9C83BC3AD43C}" srcOrd="1" destOrd="0" presId="urn:microsoft.com/office/officeart/2005/8/layout/cycle4"/>
    <dgm:cxn modelId="{E54579C0-A276-48D8-8F98-6275E47B3C8B}" type="presParOf" srcId="{FFEB3676-4F58-4CC0-A47C-58ADB73FA1B2}" destId="{6BA1D361-8CA2-4CCD-883B-F64E6D44333E}" srcOrd="2" destOrd="0" presId="urn:microsoft.com/office/officeart/2005/8/layout/cycle4"/>
    <dgm:cxn modelId="{CE93E26D-2A41-4CD6-A334-0284089C6868}" type="presParOf" srcId="{6BA1D361-8CA2-4CCD-883B-F64E6D44333E}" destId="{62676B20-52AF-4037-90F0-E4D6F74862FF}" srcOrd="0" destOrd="0" presId="urn:microsoft.com/office/officeart/2005/8/layout/cycle4"/>
    <dgm:cxn modelId="{28EE9F98-6FAB-42D7-B526-420CFF2FCAA6}" type="presParOf" srcId="{6BA1D361-8CA2-4CCD-883B-F64E6D44333E}" destId="{C9D79DF3-3E6D-4D1C-BE7A-5B2E77E0C754}" srcOrd="1" destOrd="0" presId="urn:microsoft.com/office/officeart/2005/8/layout/cycle4"/>
    <dgm:cxn modelId="{95B8E699-D99A-4307-B98C-1AC2E7088DEE}" type="presParOf" srcId="{FFEB3676-4F58-4CC0-A47C-58ADB73FA1B2}" destId="{7913B874-206C-46A9-B795-C78A12F691D8}" srcOrd="3" destOrd="0" presId="urn:microsoft.com/office/officeart/2005/8/layout/cycle4"/>
    <dgm:cxn modelId="{408614CB-985E-4122-8ECD-BC0E5091AC6D}" type="presParOf" srcId="{7913B874-206C-46A9-B795-C78A12F691D8}" destId="{E3E28267-4180-4B4E-BEDB-29EADA17E8CB}" srcOrd="0" destOrd="0" presId="urn:microsoft.com/office/officeart/2005/8/layout/cycle4"/>
    <dgm:cxn modelId="{EFD29486-67A4-4F78-9F65-5B71F25BC072}" type="presParOf" srcId="{7913B874-206C-46A9-B795-C78A12F691D8}" destId="{29C958A7-9067-47B7-901C-9E11289F4AD7}" srcOrd="1" destOrd="0" presId="urn:microsoft.com/office/officeart/2005/8/layout/cycle4"/>
    <dgm:cxn modelId="{8B176265-1535-48E5-A630-5B7EA4F342CE}" type="presParOf" srcId="{FFEB3676-4F58-4CC0-A47C-58ADB73FA1B2}" destId="{0F9D35D3-0DA1-41D8-9AFB-84D4442D1ED1}" srcOrd="4" destOrd="0" presId="urn:microsoft.com/office/officeart/2005/8/layout/cycle4"/>
    <dgm:cxn modelId="{63050D95-0627-4A33-B0D9-BA1E312D5A09}" type="presParOf" srcId="{1E3BB244-A2FF-4E76-A7B4-4F5DA7730279}" destId="{7BB48A31-45EA-4B57-93C2-3FA718BC89AC}" srcOrd="1" destOrd="0" presId="urn:microsoft.com/office/officeart/2005/8/layout/cycle4"/>
    <dgm:cxn modelId="{399BE3A4-0C89-4029-AEFC-F1A96B4B967C}" type="presParOf" srcId="{7BB48A31-45EA-4B57-93C2-3FA718BC89AC}" destId="{DD23F58B-2D9C-4213-8429-3667A3AF63FB}" srcOrd="0" destOrd="0" presId="urn:microsoft.com/office/officeart/2005/8/layout/cycle4"/>
    <dgm:cxn modelId="{91966232-E1D3-4CA2-BF6B-D5E4E5393942}" type="presParOf" srcId="{7BB48A31-45EA-4B57-93C2-3FA718BC89AC}" destId="{F4384192-0952-4698-8A90-3A9DBF7AECA3}" srcOrd="1" destOrd="0" presId="urn:microsoft.com/office/officeart/2005/8/layout/cycle4"/>
    <dgm:cxn modelId="{EDA53236-4824-400A-945D-F3C271189C83}" type="presParOf" srcId="{7BB48A31-45EA-4B57-93C2-3FA718BC89AC}" destId="{8D089B41-EFBD-49C1-84D5-C685B031BCBB}" srcOrd="2" destOrd="0" presId="urn:microsoft.com/office/officeart/2005/8/layout/cycle4"/>
    <dgm:cxn modelId="{64FCAC4E-94AD-4599-BFA3-AC60FE21B16C}" type="presParOf" srcId="{7BB48A31-45EA-4B57-93C2-3FA718BC89AC}" destId="{4DE984F4-0CD6-459E-87BC-682BE7242BCF}" srcOrd="3" destOrd="0" presId="urn:microsoft.com/office/officeart/2005/8/layout/cycle4"/>
    <dgm:cxn modelId="{C57B2D7F-B2FE-4922-A485-25307A4DAC47}" type="presParOf" srcId="{7BB48A31-45EA-4B57-93C2-3FA718BC89AC}" destId="{D0E92F60-1791-432B-A04B-B58446A1E493}" srcOrd="4" destOrd="0" presId="urn:microsoft.com/office/officeart/2005/8/layout/cycle4"/>
    <dgm:cxn modelId="{B65C4724-DD06-4ECE-8F69-0245EA6BB88C}" type="presParOf" srcId="{1E3BB244-A2FF-4E76-A7B4-4F5DA7730279}" destId="{4FBF9F31-FFFF-430C-B723-2C4520860A42}" srcOrd="2" destOrd="0" presId="urn:microsoft.com/office/officeart/2005/8/layout/cycle4"/>
    <dgm:cxn modelId="{CC78C924-5828-4F04-90FB-E0D1E99BD367}" type="presParOf" srcId="{1E3BB244-A2FF-4E76-A7B4-4F5DA7730279}" destId="{89AD8F68-E5F0-461A-8B17-14EA4C145AB2}" srcOrd="3" destOrd="0" presId="urn:microsoft.com/office/officeart/2005/8/layout/cycle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F3751F-46C7-4E8C-9F28-3245AE650F15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7C0C4115-F75C-4337-8EF6-4175E1CAE35C}">
      <dgm:prSet phldrT="[Text]"/>
      <dgm:spPr>
        <a:solidFill>
          <a:schemeClr val="tx1"/>
        </a:solidFill>
      </dgm:spPr>
      <dgm:t>
        <a:bodyPr/>
        <a:lstStyle/>
        <a:p>
          <a:r>
            <a:rPr lang="en-IE" dirty="0"/>
            <a:t>Completion</a:t>
          </a:r>
        </a:p>
      </dgm:t>
    </dgm:pt>
    <dgm:pt modelId="{87F0148E-8725-43FE-93FB-04D7AB094DEE}" type="parTrans" cxnId="{64896329-6F9C-4C8D-8276-F18D9E4BE2AA}">
      <dgm:prSet/>
      <dgm:spPr/>
      <dgm:t>
        <a:bodyPr/>
        <a:lstStyle/>
        <a:p>
          <a:endParaRPr lang="en-IE"/>
        </a:p>
      </dgm:t>
    </dgm:pt>
    <dgm:pt modelId="{411DE81C-4A66-4F17-9E42-E02DC13B768A}" type="sibTrans" cxnId="{64896329-6F9C-4C8D-8276-F18D9E4BE2AA}">
      <dgm:prSet/>
      <dgm:spPr/>
      <dgm:t>
        <a:bodyPr/>
        <a:lstStyle/>
        <a:p>
          <a:endParaRPr lang="en-IE"/>
        </a:p>
      </dgm:t>
    </dgm:pt>
    <dgm:pt modelId="{10526C43-F331-4C25-9E58-999E739DFB59}">
      <dgm:prSet phldrT="[Text]"/>
      <dgm:spPr/>
      <dgm:t>
        <a:bodyPr/>
        <a:lstStyle/>
        <a:p>
          <a:r>
            <a:rPr lang="en-IE" dirty="0">
              <a:solidFill>
                <a:schemeClr val="tx1"/>
              </a:solidFill>
            </a:rPr>
            <a:t>Management of closing balances and research account closure</a:t>
          </a:r>
        </a:p>
      </dgm:t>
    </dgm:pt>
    <dgm:pt modelId="{D651FD36-0E91-4573-9BAD-14AF7590CBAE}" type="parTrans" cxnId="{0C49F38B-830D-4442-B014-39D889491851}">
      <dgm:prSet/>
      <dgm:spPr/>
      <dgm:t>
        <a:bodyPr/>
        <a:lstStyle/>
        <a:p>
          <a:endParaRPr lang="en-IE"/>
        </a:p>
      </dgm:t>
    </dgm:pt>
    <dgm:pt modelId="{3443FB18-6351-4E19-8269-254424F75D29}" type="sibTrans" cxnId="{0C49F38B-830D-4442-B014-39D889491851}">
      <dgm:prSet/>
      <dgm:spPr/>
      <dgm:t>
        <a:bodyPr/>
        <a:lstStyle/>
        <a:p>
          <a:endParaRPr lang="en-IE"/>
        </a:p>
      </dgm:t>
    </dgm:pt>
    <dgm:pt modelId="{4DFD480E-5019-4AA4-9BC3-E2C6D3BDD5D1}">
      <dgm:prSet phldrT="[Text]"/>
      <dgm:spPr/>
      <dgm:t>
        <a:bodyPr/>
        <a:lstStyle/>
        <a:p>
          <a:r>
            <a:rPr lang="en-IE" dirty="0"/>
            <a:t>Application</a:t>
          </a:r>
        </a:p>
      </dgm:t>
    </dgm:pt>
    <dgm:pt modelId="{852AC254-5E84-4685-9F6B-A1F139F69253}" type="parTrans" cxnId="{C8FE32FD-A202-4895-833B-5D6110AAF73A}">
      <dgm:prSet/>
      <dgm:spPr/>
      <dgm:t>
        <a:bodyPr/>
        <a:lstStyle/>
        <a:p>
          <a:endParaRPr lang="en-IE"/>
        </a:p>
      </dgm:t>
    </dgm:pt>
    <dgm:pt modelId="{37F3AB32-DEAD-4BE8-AFB4-ACE37A1A9F2B}" type="sibTrans" cxnId="{C8FE32FD-A202-4895-833B-5D6110AAF73A}">
      <dgm:prSet/>
      <dgm:spPr/>
      <dgm:t>
        <a:bodyPr/>
        <a:lstStyle/>
        <a:p>
          <a:endParaRPr lang="en-IE"/>
        </a:p>
      </dgm:t>
    </dgm:pt>
    <dgm:pt modelId="{D833588D-B50A-4067-8096-C2907F77BF74}">
      <dgm:prSet phldrT="[Text]"/>
      <dgm:spPr/>
      <dgm:t>
        <a:bodyPr/>
        <a:lstStyle/>
        <a:p>
          <a:pPr algn="l"/>
          <a:r>
            <a:rPr lang="en-IE" dirty="0">
              <a:solidFill>
                <a:schemeClr val="accent1"/>
              </a:solidFill>
            </a:rPr>
            <a:t>Budget preparation and review</a:t>
          </a:r>
        </a:p>
      </dgm:t>
    </dgm:pt>
    <dgm:pt modelId="{47F41B53-D9CC-4539-9AFC-A74EBBAC71E7}" type="parTrans" cxnId="{E2FE9F52-FAA9-47E5-9740-1C000872B5D5}">
      <dgm:prSet/>
      <dgm:spPr/>
      <dgm:t>
        <a:bodyPr/>
        <a:lstStyle/>
        <a:p>
          <a:endParaRPr lang="en-IE"/>
        </a:p>
      </dgm:t>
    </dgm:pt>
    <dgm:pt modelId="{EB33B96F-F966-4012-A45F-04692906ADE2}" type="sibTrans" cxnId="{E2FE9F52-FAA9-47E5-9740-1C000872B5D5}">
      <dgm:prSet/>
      <dgm:spPr/>
      <dgm:t>
        <a:bodyPr/>
        <a:lstStyle/>
        <a:p>
          <a:endParaRPr lang="en-IE"/>
        </a:p>
      </dgm:t>
    </dgm:pt>
    <dgm:pt modelId="{C7EAB32D-96C8-418B-B648-CA2BC82B32B7}">
      <dgm:prSet phldrT="[Text]"/>
      <dgm:spPr>
        <a:solidFill>
          <a:srgbClr val="FFC000"/>
        </a:solidFill>
      </dgm:spPr>
      <dgm:t>
        <a:bodyPr/>
        <a:lstStyle/>
        <a:p>
          <a:r>
            <a:rPr lang="en-IE" dirty="0"/>
            <a:t>Award</a:t>
          </a:r>
        </a:p>
      </dgm:t>
    </dgm:pt>
    <dgm:pt modelId="{E0A159C2-7333-420F-B545-B6F22D06C076}" type="parTrans" cxnId="{8DB2310D-DA0A-4E99-A749-CE28BFFDEF36}">
      <dgm:prSet/>
      <dgm:spPr/>
      <dgm:t>
        <a:bodyPr/>
        <a:lstStyle/>
        <a:p>
          <a:endParaRPr lang="en-IE"/>
        </a:p>
      </dgm:t>
    </dgm:pt>
    <dgm:pt modelId="{8946B47D-BC65-4322-B71E-5E17D265C61F}" type="sibTrans" cxnId="{8DB2310D-DA0A-4E99-A749-CE28BFFDEF36}">
      <dgm:prSet/>
      <dgm:spPr/>
      <dgm:t>
        <a:bodyPr/>
        <a:lstStyle/>
        <a:p>
          <a:endParaRPr lang="en-IE"/>
        </a:p>
      </dgm:t>
    </dgm:pt>
    <dgm:pt modelId="{53BCAC88-5466-473B-B149-F87FDE571F23}">
      <dgm:prSet phldrT="[Text]"/>
      <dgm:spPr>
        <a:ln>
          <a:solidFill>
            <a:schemeClr val="accent4"/>
          </a:solidFill>
        </a:ln>
      </dgm:spPr>
      <dgm:t>
        <a:bodyPr/>
        <a:lstStyle/>
        <a:p>
          <a:r>
            <a:rPr lang="en-IE" dirty="0">
              <a:solidFill>
                <a:schemeClr val="accent4"/>
              </a:solidFill>
            </a:rPr>
            <a:t>Contract review, account administration &amp; treasury</a:t>
          </a:r>
        </a:p>
      </dgm:t>
    </dgm:pt>
    <dgm:pt modelId="{BAAF04B4-D7BF-4E3D-BDF8-6FAB4895A3B7}" type="parTrans" cxnId="{D89880AC-FC63-42AB-AE18-EF9A0FD4118B}">
      <dgm:prSet/>
      <dgm:spPr/>
      <dgm:t>
        <a:bodyPr/>
        <a:lstStyle/>
        <a:p>
          <a:endParaRPr lang="en-IE"/>
        </a:p>
      </dgm:t>
    </dgm:pt>
    <dgm:pt modelId="{29A6EF8B-5B90-4891-9A9A-96713A457767}" type="sibTrans" cxnId="{D89880AC-FC63-42AB-AE18-EF9A0FD4118B}">
      <dgm:prSet/>
      <dgm:spPr/>
      <dgm:t>
        <a:bodyPr/>
        <a:lstStyle/>
        <a:p>
          <a:endParaRPr lang="en-IE"/>
        </a:p>
      </dgm:t>
    </dgm:pt>
    <dgm:pt modelId="{EABDBB35-F77A-47BC-A86E-DE540CF7B563}">
      <dgm:prSet phldrT="[Text]"/>
      <dgm:spPr>
        <a:solidFill>
          <a:srgbClr val="C00000"/>
        </a:solidFill>
      </dgm:spPr>
      <dgm:t>
        <a:bodyPr/>
        <a:lstStyle/>
        <a:p>
          <a:r>
            <a:rPr lang="en-IE" dirty="0"/>
            <a:t>Administration &amp; Compliance</a:t>
          </a:r>
        </a:p>
      </dgm:t>
    </dgm:pt>
    <dgm:pt modelId="{092D9707-F2C4-4EB4-A540-0FE90E86936D}" type="parTrans" cxnId="{F9E7A157-9055-42CE-9044-83967C7A39C7}">
      <dgm:prSet/>
      <dgm:spPr/>
      <dgm:t>
        <a:bodyPr/>
        <a:lstStyle/>
        <a:p>
          <a:endParaRPr lang="en-IE"/>
        </a:p>
      </dgm:t>
    </dgm:pt>
    <dgm:pt modelId="{F32DFCAC-61C1-442A-9EA9-98E481CB911A}" type="sibTrans" cxnId="{F9E7A157-9055-42CE-9044-83967C7A39C7}">
      <dgm:prSet/>
      <dgm:spPr/>
      <dgm:t>
        <a:bodyPr/>
        <a:lstStyle/>
        <a:p>
          <a:endParaRPr lang="en-IE"/>
        </a:p>
      </dgm:t>
    </dgm:pt>
    <dgm:pt modelId="{07D921F7-46E2-4480-9E75-5DB15645AC00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IE" dirty="0">
              <a:solidFill>
                <a:schemeClr val="accent2"/>
              </a:solidFill>
            </a:rPr>
            <a:t>Claims management &amp; Budgetary / financial compliance.</a:t>
          </a:r>
        </a:p>
      </dgm:t>
    </dgm:pt>
    <dgm:pt modelId="{B272B17D-2777-4E87-BD69-E17765FBE7AC}" type="parTrans" cxnId="{F01A8E05-8924-4C5E-9119-DC79D308FBDD}">
      <dgm:prSet/>
      <dgm:spPr/>
      <dgm:t>
        <a:bodyPr/>
        <a:lstStyle/>
        <a:p>
          <a:endParaRPr lang="en-IE"/>
        </a:p>
      </dgm:t>
    </dgm:pt>
    <dgm:pt modelId="{B2E1085A-A2ED-4A50-933C-75346DD89243}" type="sibTrans" cxnId="{F01A8E05-8924-4C5E-9119-DC79D308FBDD}">
      <dgm:prSet/>
      <dgm:spPr/>
      <dgm:t>
        <a:bodyPr/>
        <a:lstStyle/>
        <a:p>
          <a:endParaRPr lang="en-IE"/>
        </a:p>
      </dgm:t>
    </dgm:pt>
    <dgm:pt modelId="{9F4ADF23-D877-48F0-87EF-CA856466CD23}">
      <dgm:prSet/>
      <dgm:spPr/>
      <dgm:t>
        <a:bodyPr/>
        <a:lstStyle/>
        <a:p>
          <a:endParaRPr lang="en-US"/>
        </a:p>
      </dgm:t>
    </dgm:pt>
    <dgm:pt modelId="{A9BE90F9-A80A-4012-B47C-D4375F1E2F68}" type="parTrans" cxnId="{533F4C3F-F1FA-4B22-91DB-DAEC4B16F059}">
      <dgm:prSet/>
      <dgm:spPr/>
      <dgm:t>
        <a:bodyPr/>
        <a:lstStyle/>
        <a:p>
          <a:endParaRPr lang="en-IE"/>
        </a:p>
      </dgm:t>
    </dgm:pt>
    <dgm:pt modelId="{BE9A4960-C915-4227-B414-6E5EE244251C}" type="sibTrans" cxnId="{533F4C3F-F1FA-4B22-91DB-DAEC4B16F059}">
      <dgm:prSet/>
      <dgm:spPr/>
      <dgm:t>
        <a:bodyPr/>
        <a:lstStyle/>
        <a:p>
          <a:endParaRPr lang="en-IE"/>
        </a:p>
      </dgm:t>
    </dgm:pt>
    <dgm:pt modelId="{1E3BB244-A2FF-4E76-A7B4-4F5DA7730279}" type="pres">
      <dgm:prSet presAssocID="{5EF3751F-46C7-4E8C-9F28-3245AE650F1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FFEB3676-4F58-4CC0-A47C-58ADB73FA1B2}" type="pres">
      <dgm:prSet presAssocID="{5EF3751F-46C7-4E8C-9F28-3245AE650F15}" presName="children" presStyleCnt="0"/>
      <dgm:spPr/>
    </dgm:pt>
    <dgm:pt modelId="{5D15195B-328E-42A3-BA88-F98344923CCE}" type="pres">
      <dgm:prSet presAssocID="{5EF3751F-46C7-4E8C-9F28-3245AE650F15}" presName="child1group" presStyleCnt="0"/>
      <dgm:spPr/>
    </dgm:pt>
    <dgm:pt modelId="{9A38B98B-42EE-4E11-8AF3-2AB6E5EABB35}" type="pres">
      <dgm:prSet presAssocID="{5EF3751F-46C7-4E8C-9F28-3245AE650F15}" presName="child1" presStyleLbl="bgAcc1" presStyleIdx="0" presStyleCnt="4" custLinFactNeighborX="-26172" custLinFactNeighborY="599"/>
      <dgm:spPr/>
    </dgm:pt>
    <dgm:pt modelId="{D46B057E-9DC9-489A-ABB5-686B26751668}" type="pres">
      <dgm:prSet presAssocID="{5EF3751F-46C7-4E8C-9F28-3245AE650F15}" presName="child1Text" presStyleLbl="bgAcc1" presStyleIdx="0" presStyleCnt="4">
        <dgm:presLayoutVars>
          <dgm:bulletEnabled val="1"/>
        </dgm:presLayoutVars>
      </dgm:prSet>
      <dgm:spPr/>
    </dgm:pt>
    <dgm:pt modelId="{96232A47-1E5B-4F8C-9BBC-67478454E67B}" type="pres">
      <dgm:prSet presAssocID="{5EF3751F-46C7-4E8C-9F28-3245AE650F15}" presName="child2group" presStyleCnt="0"/>
      <dgm:spPr/>
    </dgm:pt>
    <dgm:pt modelId="{0F6EC6B7-13DB-4831-93E4-F982007A3971}" type="pres">
      <dgm:prSet presAssocID="{5EF3751F-46C7-4E8C-9F28-3245AE650F15}" presName="child2" presStyleLbl="bgAcc1" presStyleIdx="1" presStyleCnt="4" custLinFactNeighborX="26196" custLinFactNeighborY="599"/>
      <dgm:spPr/>
    </dgm:pt>
    <dgm:pt modelId="{CF8FA53C-8A0A-471B-85D0-9C83BC3AD43C}" type="pres">
      <dgm:prSet presAssocID="{5EF3751F-46C7-4E8C-9F28-3245AE650F15}" presName="child2Text" presStyleLbl="bgAcc1" presStyleIdx="1" presStyleCnt="4">
        <dgm:presLayoutVars>
          <dgm:bulletEnabled val="1"/>
        </dgm:presLayoutVars>
      </dgm:prSet>
      <dgm:spPr/>
    </dgm:pt>
    <dgm:pt modelId="{6BA1D361-8CA2-4CCD-883B-F64E6D44333E}" type="pres">
      <dgm:prSet presAssocID="{5EF3751F-46C7-4E8C-9F28-3245AE650F15}" presName="child3group" presStyleCnt="0"/>
      <dgm:spPr/>
    </dgm:pt>
    <dgm:pt modelId="{62676B20-52AF-4037-90F0-E4D6F74862FF}" type="pres">
      <dgm:prSet presAssocID="{5EF3751F-46C7-4E8C-9F28-3245AE650F15}" presName="child3" presStyleLbl="bgAcc1" presStyleIdx="2" presStyleCnt="4" custLinFactNeighborX="26196" custLinFactNeighborY="-599"/>
      <dgm:spPr/>
    </dgm:pt>
    <dgm:pt modelId="{C9D79DF3-3E6D-4D1C-BE7A-5B2E77E0C754}" type="pres">
      <dgm:prSet presAssocID="{5EF3751F-46C7-4E8C-9F28-3245AE650F15}" presName="child3Text" presStyleLbl="bgAcc1" presStyleIdx="2" presStyleCnt="4">
        <dgm:presLayoutVars>
          <dgm:bulletEnabled val="1"/>
        </dgm:presLayoutVars>
      </dgm:prSet>
      <dgm:spPr/>
    </dgm:pt>
    <dgm:pt modelId="{7913B874-206C-46A9-B795-C78A12F691D8}" type="pres">
      <dgm:prSet presAssocID="{5EF3751F-46C7-4E8C-9F28-3245AE650F15}" presName="child4group" presStyleCnt="0"/>
      <dgm:spPr/>
    </dgm:pt>
    <dgm:pt modelId="{E3E28267-4180-4B4E-BEDB-29EADA17E8CB}" type="pres">
      <dgm:prSet presAssocID="{5EF3751F-46C7-4E8C-9F28-3245AE650F15}" presName="child4" presStyleLbl="bgAcc1" presStyleIdx="3" presStyleCnt="4" custLinFactNeighborX="-26172" custLinFactNeighborY="-1198"/>
      <dgm:spPr/>
    </dgm:pt>
    <dgm:pt modelId="{29C958A7-9067-47B7-901C-9E11289F4AD7}" type="pres">
      <dgm:prSet presAssocID="{5EF3751F-46C7-4E8C-9F28-3245AE650F15}" presName="child4Text" presStyleLbl="bgAcc1" presStyleIdx="3" presStyleCnt="4">
        <dgm:presLayoutVars>
          <dgm:bulletEnabled val="1"/>
        </dgm:presLayoutVars>
      </dgm:prSet>
      <dgm:spPr/>
    </dgm:pt>
    <dgm:pt modelId="{0F9D35D3-0DA1-41D8-9AFB-84D4442D1ED1}" type="pres">
      <dgm:prSet presAssocID="{5EF3751F-46C7-4E8C-9F28-3245AE650F15}" presName="childPlaceholder" presStyleCnt="0"/>
      <dgm:spPr/>
    </dgm:pt>
    <dgm:pt modelId="{7BB48A31-45EA-4B57-93C2-3FA718BC89AC}" type="pres">
      <dgm:prSet presAssocID="{5EF3751F-46C7-4E8C-9F28-3245AE650F15}" presName="circle" presStyleCnt="0"/>
      <dgm:spPr/>
    </dgm:pt>
    <dgm:pt modelId="{DD23F58B-2D9C-4213-8429-3667A3AF63FB}" type="pres">
      <dgm:prSet presAssocID="{5EF3751F-46C7-4E8C-9F28-3245AE650F15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4384192-0952-4698-8A90-3A9DBF7AECA3}" type="pres">
      <dgm:prSet presAssocID="{5EF3751F-46C7-4E8C-9F28-3245AE650F15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8D089B41-EFBD-49C1-84D5-C685B031BCBB}" type="pres">
      <dgm:prSet presAssocID="{5EF3751F-46C7-4E8C-9F28-3245AE650F15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4DE984F4-0CD6-459E-87BC-682BE7242BCF}" type="pres">
      <dgm:prSet presAssocID="{5EF3751F-46C7-4E8C-9F28-3245AE650F15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D0E92F60-1791-432B-A04B-B58446A1E493}" type="pres">
      <dgm:prSet presAssocID="{5EF3751F-46C7-4E8C-9F28-3245AE650F15}" presName="quadrantPlaceholder" presStyleCnt="0"/>
      <dgm:spPr/>
    </dgm:pt>
    <dgm:pt modelId="{4FBF9F31-FFFF-430C-B723-2C4520860A42}" type="pres">
      <dgm:prSet presAssocID="{5EF3751F-46C7-4E8C-9F28-3245AE650F15}" presName="center1" presStyleLbl="fgShp" presStyleIdx="0" presStyleCnt="2"/>
      <dgm:spPr/>
    </dgm:pt>
    <dgm:pt modelId="{89AD8F68-E5F0-461A-8B17-14EA4C145AB2}" type="pres">
      <dgm:prSet presAssocID="{5EF3751F-46C7-4E8C-9F28-3245AE650F15}" presName="center2" presStyleLbl="fgShp" presStyleIdx="1" presStyleCnt="2"/>
      <dgm:spPr/>
    </dgm:pt>
  </dgm:ptLst>
  <dgm:cxnLst>
    <dgm:cxn modelId="{F01A8E05-8924-4C5E-9119-DC79D308FBDD}" srcId="{EABDBB35-F77A-47BC-A86E-DE540CF7B563}" destId="{07D921F7-46E2-4480-9E75-5DB15645AC00}" srcOrd="0" destOrd="0" parTransId="{B272B17D-2777-4E87-BD69-E17765FBE7AC}" sibTransId="{B2E1085A-A2ED-4A50-933C-75346DD89243}"/>
    <dgm:cxn modelId="{8DB2310D-DA0A-4E99-A749-CE28BFFDEF36}" srcId="{5EF3751F-46C7-4E8C-9F28-3245AE650F15}" destId="{C7EAB32D-96C8-418B-B648-CA2BC82B32B7}" srcOrd="2" destOrd="0" parTransId="{E0A159C2-7333-420F-B545-B6F22D06C076}" sibTransId="{8946B47D-BC65-4322-B71E-5E17D265C61F}"/>
    <dgm:cxn modelId="{96BECC14-307B-4770-BC62-EDC2076F853B}" type="presOf" srcId="{C7EAB32D-96C8-418B-B648-CA2BC82B32B7}" destId="{8D089B41-EFBD-49C1-84D5-C685B031BCBB}" srcOrd="0" destOrd="0" presId="urn:microsoft.com/office/officeart/2005/8/layout/cycle4"/>
    <dgm:cxn modelId="{64896329-6F9C-4C8D-8276-F18D9E4BE2AA}" srcId="{5EF3751F-46C7-4E8C-9F28-3245AE650F15}" destId="{7C0C4115-F75C-4337-8EF6-4175E1CAE35C}" srcOrd="0" destOrd="0" parTransId="{87F0148E-8725-43FE-93FB-04D7AB094DEE}" sibTransId="{411DE81C-4A66-4F17-9E42-E02DC13B768A}"/>
    <dgm:cxn modelId="{31DDEE3C-7C06-4A97-91A9-B71E94ECA664}" type="presOf" srcId="{D833588D-B50A-4067-8096-C2907F77BF74}" destId="{CF8FA53C-8A0A-471B-85D0-9C83BC3AD43C}" srcOrd="1" destOrd="0" presId="urn:microsoft.com/office/officeart/2005/8/layout/cycle4"/>
    <dgm:cxn modelId="{533F4C3F-F1FA-4B22-91DB-DAEC4B16F059}" srcId="{5EF3751F-46C7-4E8C-9F28-3245AE650F15}" destId="{9F4ADF23-D877-48F0-87EF-CA856466CD23}" srcOrd="4" destOrd="0" parTransId="{A9BE90F9-A80A-4012-B47C-D4375F1E2F68}" sibTransId="{BE9A4960-C915-4227-B414-6E5EE244251C}"/>
    <dgm:cxn modelId="{5A168347-DEB8-484E-9CBB-075B1F4F45F2}" type="presOf" srcId="{D833588D-B50A-4067-8096-C2907F77BF74}" destId="{0F6EC6B7-13DB-4831-93E4-F982007A3971}" srcOrd="0" destOrd="0" presId="urn:microsoft.com/office/officeart/2005/8/layout/cycle4"/>
    <dgm:cxn modelId="{1A099E6F-517D-499A-841B-3D9B2E91CF3A}" type="presOf" srcId="{EABDBB35-F77A-47BC-A86E-DE540CF7B563}" destId="{4DE984F4-0CD6-459E-87BC-682BE7242BCF}" srcOrd="0" destOrd="0" presId="urn:microsoft.com/office/officeart/2005/8/layout/cycle4"/>
    <dgm:cxn modelId="{E2FE9F52-FAA9-47E5-9740-1C000872B5D5}" srcId="{4DFD480E-5019-4AA4-9BC3-E2C6D3BDD5D1}" destId="{D833588D-B50A-4067-8096-C2907F77BF74}" srcOrd="0" destOrd="0" parTransId="{47F41B53-D9CC-4539-9AFC-A74EBBAC71E7}" sibTransId="{EB33B96F-F966-4012-A45F-04692906ADE2}"/>
    <dgm:cxn modelId="{F9E7A157-9055-42CE-9044-83967C7A39C7}" srcId="{5EF3751F-46C7-4E8C-9F28-3245AE650F15}" destId="{EABDBB35-F77A-47BC-A86E-DE540CF7B563}" srcOrd="3" destOrd="0" parTransId="{092D9707-F2C4-4EB4-A540-0FE90E86936D}" sibTransId="{F32DFCAC-61C1-442A-9EA9-98E481CB911A}"/>
    <dgm:cxn modelId="{0C49F38B-830D-4442-B014-39D889491851}" srcId="{7C0C4115-F75C-4337-8EF6-4175E1CAE35C}" destId="{10526C43-F331-4C25-9E58-999E739DFB59}" srcOrd="0" destOrd="0" parTransId="{D651FD36-0E91-4573-9BAD-14AF7590CBAE}" sibTransId="{3443FB18-6351-4E19-8269-254424F75D29}"/>
    <dgm:cxn modelId="{68DFD78C-5107-4C2D-B337-1300EE6CB410}" type="presOf" srcId="{4DFD480E-5019-4AA4-9BC3-E2C6D3BDD5D1}" destId="{F4384192-0952-4698-8A90-3A9DBF7AECA3}" srcOrd="0" destOrd="0" presId="urn:microsoft.com/office/officeart/2005/8/layout/cycle4"/>
    <dgm:cxn modelId="{927DA493-B71E-461F-996F-556A01926A6F}" type="presOf" srcId="{07D921F7-46E2-4480-9E75-5DB15645AC00}" destId="{29C958A7-9067-47B7-901C-9E11289F4AD7}" srcOrd="1" destOrd="0" presId="urn:microsoft.com/office/officeart/2005/8/layout/cycle4"/>
    <dgm:cxn modelId="{1DE4E9A1-7382-4B45-9383-BCCC5797A1BE}" type="presOf" srcId="{10526C43-F331-4C25-9E58-999E739DFB59}" destId="{9A38B98B-42EE-4E11-8AF3-2AB6E5EABB35}" srcOrd="0" destOrd="0" presId="urn:microsoft.com/office/officeart/2005/8/layout/cycle4"/>
    <dgm:cxn modelId="{A09081A7-7F61-4ECC-87E7-85A5E7986E2F}" type="presOf" srcId="{53BCAC88-5466-473B-B149-F87FDE571F23}" destId="{62676B20-52AF-4037-90F0-E4D6F74862FF}" srcOrd="0" destOrd="0" presId="urn:microsoft.com/office/officeart/2005/8/layout/cycle4"/>
    <dgm:cxn modelId="{D4DA27AA-57A3-42B3-AC78-4304309AE308}" type="presOf" srcId="{07D921F7-46E2-4480-9E75-5DB15645AC00}" destId="{E3E28267-4180-4B4E-BEDB-29EADA17E8CB}" srcOrd="0" destOrd="0" presId="urn:microsoft.com/office/officeart/2005/8/layout/cycle4"/>
    <dgm:cxn modelId="{D89880AC-FC63-42AB-AE18-EF9A0FD4118B}" srcId="{C7EAB32D-96C8-418B-B648-CA2BC82B32B7}" destId="{53BCAC88-5466-473B-B149-F87FDE571F23}" srcOrd="0" destOrd="0" parTransId="{BAAF04B4-D7BF-4E3D-BDF8-6FAB4895A3B7}" sibTransId="{29A6EF8B-5B90-4891-9A9A-96713A457767}"/>
    <dgm:cxn modelId="{4F66D3AE-14FE-4043-B15B-D04B29847E01}" type="presOf" srcId="{5EF3751F-46C7-4E8C-9F28-3245AE650F15}" destId="{1E3BB244-A2FF-4E76-A7B4-4F5DA7730279}" srcOrd="0" destOrd="0" presId="urn:microsoft.com/office/officeart/2005/8/layout/cycle4"/>
    <dgm:cxn modelId="{2CD698B2-7302-44FB-9FD7-9E99A499DA8C}" type="presOf" srcId="{7C0C4115-F75C-4337-8EF6-4175E1CAE35C}" destId="{DD23F58B-2D9C-4213-8429-3667A3AF63FB}" srcOrd="0" destOrd="0" presId="urn:microsoft.com/office/officeart/2005/8/layout/cycle4"/>
    <dgm:cxn modelId="{F43FFCDC-C72F-4B6D-B262-BD67C2135AF1}" type="presOf" srcId="{10526C43-F331-4C25-9E58-999E739DFB59}" destId="{D46B057E-9DC9-489A-ABB5-686B26751668}" srcOrd="1" destOrd="0" presId="urn:microsoft.com/office/officeart/2005/8/layout/cycle4"/>
    <dgm:cxn modelId="{3EFD79F9-3DAF-4EC9-9FFA-63F03AA98722}" type="presOf" srcId="{53BCAC88-5466-473B-B149-F87FDE571F23}" destId="{C9D79DF3-3E6D-4D1C-BE7A-5B2E77E0C754}" srcOrd="1" destOrd="0" presId="urn:microsoft.com/office/officeart/2005/8/layout/cycle4"/>
    <dgm:cxn modelId="{C8FE32FD-A202-4895-833B-5D6110AAF73A}" srcId="{5EF3751F-46C7-4E8C-9F28-3245AE650F15}" destId="{4DFD480E-5019-4AA4-9BC3-E2C6D3BDD5D1}" srcOrd="1" destOrd="0" parTransId="{852AC254-5E84-4685-9F6B-A1F139F69253}" sibTransId="{37F3AB32-DEAD-4BE8-AFB4-ACE37A1A9F2B}"/>
    <dgm:cxn modelId="{CBA3C499-BD64-440F-B2C7-59A060C79DEA}" type="presParOf" srcId="{1E3BB244-A2FF-4E76-A7B4-4F5DA7730279}" destId="{FFEB3676-4F58-4CC0-A47C-58ADB73FA1B2}" srcOrd="0" destOrd="0" presId="urn:microsoft.com/office/officeart/2005/8/layout/cycle4"/>
    <dgm:cxn modelId="{05E4E9B4-AD9F-457B-9F26-C1507AEB37F9}" type="presParOf" srcId="{FFEB3676-4F58-4CC0-A47C-58ADB73FA1B2}" destId="{5D15195B-328E-42A3-BA88-F98344923CCE}" srcOrd="0" destOrd="0" presId="urn:microsoft.com/office/officeart/2005/8/layout/cycle4"/>
    <dgm:cxn modelId="{B2ED11CA-C939-495A-8606-90B647DD847A}" type="presParOf" srcId="{5D15195B-328E-42A3-BA88-F98344923CCE}" destId="{9A38B98B-42EE-4E11-8AF3-2AB6E5EABB35}" srcOrd="0" destOrd="0" presId="urn:microsoft.com/office/officeart/2005/8/layout/cycle4"/>
    <dgm:cxn modelId="{AA0F8730-4084-4637-A6A0-EAA507734811}" type="presParOf" srcId="{5D15195B-328E-42A3-BA88-F98344923CCE}" destId="{D46B057E-9DC9-489A-ABB5-686B26751668}" srcOrd="1" destOrd="0" presId="urn:microsoft.com/office/officeart/2005/8/layout/cycle4"/>
    <dgm:cxn modelId="{2F4AF11C-24BD-499C-8695-10475520D8E0}" type="presParOf" srcId="{FFEB3676-4F58-4CC0-A47C-58ADB73FA1B2}" destId="{96232A47-1E5B-4F8C-9BBC-67478454E67B}" srcOrd="1" destOrd="0" presId="urn:microsoft.com/office/officeart/2005/8/layout/cycle4"/>
    <dgm:cxn modelId="{80D73EDA-4961-4FCB-BA76-176613F0E001}" type="presParOf" srcId="{96232A47-1E5B-4F8C-9BBC-67478454E67B}" destId="{0F6EC6B7-13DB-4831-93E4-F982007A3971}" srcOrd="0" destOrd="0" presId="urn:microsoft.com/office/officeart/2005/8/layout/cycle4"/>
    <dgm:cxn modelId="{4884E8A0-F664-4FB4-BB91-EA2E9C352738}" type="presParOf" srcId="{96232A47-1E5B-4F8C-9BBC-67478454E67B}" destId="{CF8FA53C-8A0A-471B-85D0-9C83BC3AD43C}" srcOrd="1" destOrd="0" presId="urn:microsoft.com/office/officeart/2005/8/layout/cycle4"/>
    <dgm:cxn modelId="{E54579C0-A276-48D8-8F98-6275E47B3C8B}" type="presParOf" srcId="{FFEB3676-4F58-4CC0-A47C-58ADB73FA1B2}" destId="{6BA1D361-8CA2-4CCD-883B-F64E6D44333E}" srcOrd="2" destOrd="0" presId="urn:microsoft.com/office/officeart/2005/8/layout/cycle4"/>
    <dgm:cxn modelId="{CE93E26D-2A41-4CD6-A334-0284089C6868}" type="presParOf" srcId="{6BA1D361-8CA2-4CCD-883B-F64E6D44333E}" destId="{62676B20-52AF-4037-90F0-E4D6F74862FF}" srcOrd="0" destOrd="0" presId="urn:microsoft.com/office/officeart/2005/8/layout/cycle4"/>
    <dgm:cxn modelId="{28EE9F98-6FAB-42D7-B526-420CFF2FCAA6}" type="presParOf" srcId="{6BA1D361-8CA2-4CCD-883B-F64E6D44333E}" destId="{C9D79DF3-3E6D-4D1C-BE7A-5B2E77E0C754}" srcOrd="1" destOrd="0" presId="urn:microsoft.com/office/officeart/2005/8/layout/cycle4"/>
    <dgm:cxn modelId="{95B8E699-D99A-4307-B98C-1AC2E7088DEE}" type="presParOf" srcId="{FFEB3676-4F58-4CC0-A47C-58ADB73FA1B2}" destId="{7913B874-206C-46A9-B795-C78A12F691D8}" srcOrd="3" destOrd="0" presId="urn:microsoft.com/office/officeart/2005/8/layout/cycle4"/>
    <dgm:cxn modelId="{408614CB-985E-4122-8ECD-BC0E5091AC6D}" type="presParOf" srcId="{7913B874-206C-46A9-B795-C78A12F691D8}" destId="{E3E28267-4180-4B4E-BEDB-29EADA17E8CB}" srcOrd="0" destOrd="0" presId="urn:microsoft.com/office/officeart/2005/8/layout/cycle4"/>
    <dgm:cxn modelId="{EFD29486-67A4-4F78-9F65-5B71F25BC072}" type="presParOf" srcId="{7913B874-206C-46A9-B795-C78A12F691D8}" destId="{29C958A7-9067-47B7-901C-9E11289F4AD7}" srcOrd="1" destOrd="0" presId="urn:microsoft.com/office/officeart/2005/8/layout/cycle4"/>
    <dgm:cxn modelId="{8B176265-1535-48E5-A630-5B7EA4F342CE}" type="presParOf" srcId="{FFEB3676-4F58-4CC0-A47C-58ADB73FA1B2}" destId="{0F9D35D3-0DA1-41D8-9AFB-84D4442D1ED1}" srcOrd="4" destOrd="0" presId="urn:microsoft.com/office/officeart/2005/8/layout/cycle4"/>
    <dgm:cxn modelId="{63050D95-0627-4A33-B0D9-BA1E312D5A09}" type="presParOf" srcId="{1E3BB244-A2FF-4E76-A7B4-4F5DA7730279}" destId="{7BB48A31-45EA-4B57-93C2-3FA718BC89AC}" srcOrd="1" destOrd="0" presId="urn:microsoft.com/office/officeart/2005/8/layout/cycle4"/>
    <dgm:cxn modelId="{399BE3A4-0C89-4029-AEFC-F1A96B4B967C}" type="presParOf" srcId="{7BB48A31-45EA-4B57-93C2-3FA718BC89AC}" destId="{DD23F58B-2D9C-4213-8429-3667A3AF63FB}" srcOrd="0" destOrd="0" presId="urn:microsoft.com/office/officeart/2005/8/layout/cycle4"/>
    <dgm:cxn modelId="{91966232-E1D3-4CA2-BF6B-D5E4E5393942}" type="presParOf" srcId="{7BB48A31-45EA-4B57-93C2-3FA718BC89AC}" destId="{F4384192-0952-4698-8A90-3A9DBF7AECA3}" srcOrd="1" destOrd="0" presId="urn:microsoft.com/office/officeart/2005/8/layout/cycle4"/>
    <dgm:cxn modelId="{EDA53236-4824-400A-945D-F3C271189C83}" type="presParOf" srcId="{7BB48A31-45EA-4B57-93C2-3FA718BC89AC}" destId="{8D089B41-EFBD-49C1-84D5-C685B031BCBB}" srcOrd="2" destOrd="0" presId="urn:microsoft.com/office/officeart/2005/8/layout/cycle4"/>
    <dgm:cxn modelId="{64FCAC4E-94AD-4599-BFA3-AC60FE21B16C}" type="presParOf" srcId="{7BB48A31-45EA-4B57-93C2-3FA718BC89AC}" destId="{4DE984F4-0CD6-459E-87BC-682BE7242BCF}" srcOrd="3" destOrd="0" presId="urn:microsoft.com/office/officeart/2005/8/layout/cycle4"/>
    <dgm:cxn modelId="{C57B2D7F-B2FE-4922-A485-25307A4DAC47}" type="presParOf" srcId="{7BB48A31-45EA-4B57-93C2-3FA718BC89AC}" destId="{D0E92F60-1791-432B-A04B-B58446A1E493}" srcOrd="4" destOrd="0" presId="urn:microsoft.com/office/officeart/2005/8/layout/cycle4"/>
    <dgm:cxn modelId="{B65C4724-DD06-4ECE-8F69-0245EA6BB88C}" type="presParOf" srcId="{1E3BB244-A2FF-4E76-A7B4-4F5DA7730279}" destId="{4FBF9F31-FFFF-430C-B723-2C4520860A42}" srcOrd="2" destOrd="0" presId="urn:microsoft.com/office/officeart/2005/8/layout/cycle4"/>
    <dgm:cxn modelId="{CC78C924-5828-4F04-90FB-E0D1E99BD367}" type="presParOf" srcId="{1E3BB244-A2FF-4E76-A7B4-4F5DA7730279}" destId="{89AD8F68-E5F0-461A-8B17-14EA4C145AB2}" srcOrd="3" destOrd="0" presId="urn:microsoft.com/office/officeart/2005/8/layout/cycle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7DEE0-2426-46CD-99E7-C589D8E92418}">
      <dsp:nvSpPr>
        <dsp:cNvPr id="0" name=""/>
        <dsp:cNvSpPr/>
      </dsp:nvSpPr>
      <dsp:spPr>
        <a:xfrm rot="5400000">
          <a:off x="4053230" y="-1938328"/>
          <a:ext cx="419204" cy="5118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400" kern="1200" dirty="0">
              <a:hlinkClick xmlns:r="http://schemas.openxmlformats.org/officeDocument/2006/relationships" r:id="rId1"/>
            </a:rPr>
            <a:t>https://www.ucc.ie/en/procurement/</a:t>
          </a:r>
          <a:endParaRPr lang="en-US" sz="500" kern="1200" dirty="0"/>
        </a:p>
      </dsp:txBody>
      <dsp:txXfrm rot="-5400000">
        <a:off x="1703648" y="431718"/>
        <a:ext cx="5097904" cy="378276"/>
      </dsp:txXfrm>
    </dsp:sp>
    <dsp:sp modelId="{F141D85B-CA0D-4A6B-8FAC-148C643D9602}">
      <dsp:nvSpPr>
        <dsp:cNvPr id="0" name=""/>
        <dsp:cNvSpPr/>
      </dsp:nvSpPr>
      <dsp:spPr>
        <a:xfrm>
          <a:off x="0" y="294550"/>
          <a:ext cx="1549861" cy="17940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UCC Procurement Policies &amp; Procedures:</a:t>
          </a:r>
          <a:endParaRPr lang="en-US" sz="1400" kern="1200" dirty="0"/>
        </a:p>
      </dsp:txBody>
      <dsp:txXfrm>
        <a:off x="75658" y="370208"/>
        <a:ext cx="1398545" cy="1642737"/>
      </dsp:txXfrm>
    </dsp:sp>
    <dsp:sp modelId="{E753F72C-C75F-478B-BAA9-5CB2AE143BE5}">
      <dsp:nvSpPr>
        <dsp:cNvPr id="0" name=""/>
        <dsp:cNvSpPr/>
      </dsp:nvSpPr>
      <dsp:spPr>
        <a:xfrm rot="5400000">
          <a:off x="4027011" y="89572"/>
          <a:ext cx="419903" cy="51701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400" kern="1200" dirty="0">
              <a:hlinkClick xmlns:r="http://schemas.openxmlformats.org/officeDocument/2006/relationships" r:id="rId2"/>
            </a:rPr>
            <a:t>https://www.ucc.ie/en/financeoffice/</a:t>
          </a:r>
          <a:endParaRPr lang="en-US" sz="1400" kern="1200" dirty="0"/>
        </a:p>
      </dsp:txBody>
      <dsp:txXfrm rot="-5400000">
        <a:off x="1651910" y="2485171"/>
        <a:ext cx="5149608" cy="378907"/>
      </dsp:txXfrm>
    </dsp:sp>
    <dsp:sp modelId="{DAA9FAD5-701E-4F0B-B392-64F84E56D996}">
      <dsp:nvSpPr>
        <dsp:cNvPr id="0" name=""/>
        <dsp:cNvSpPr/>
      </dsp:nvSpPr>
      <dsp:spPr>
        <a:xfrm>
          <a:off x="0" y="2444617"/>
          <a:ext cx="1538318" cy="17538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UCC Finance Office Policies &amp; Procedures:</a:t>
          </a:r>
          <a:endParaRPr lang="en-US" sz="1400" kern="1200" dirty="0"/>
        </a:p>
      </dsp:txBody>
      <dsp:txXfrm>
        <a:off x="75094" y="2519711"/>
        <a:ext cx="1388130" cy="1603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76B20-52AF-4037-90F0-E4D6F74862FF}">
      <dsp:nvSpPr>
        <dsp:cNvPr id="0" name=""/>
        <dsp:cNvSpPr/>
      </dsp:nvSpPr>
      <dsp:spPr>
        <a:xfrm>
          <a:off x="4659379" y="2967792"/>
          <a:ext cx="2162108" cy="1400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>
              <a:solidFill>
                <a:schemeClr val="accent4"/>
              </a:solidFill>
            </a:rPr>
            <a:t>Contract review, account administration &amp; treasury</a:t>
          </a:r>
        </a:p>
      </dsp:txBody>
      <dsp:txXfrm>
        <a:off x="5338777" y="3348697"/>
        <a:ext cx="1451944" cy="988885"/>
      </dsp:txXfrm>
    </dsp:sp>
    <dsp:sp modelId="{E3E28267-4180-4B4E-BEDB-29EADA17E8CB}">
      <dsp:nvSpPr>
        <dsp:cNvPr id="0" name=""/>
        <dsp:cNvSpPr/>
      </dsp:nvSpPr>
      <dsp:spPr>
        <a:xfrm>
          <a:off x="0" y="2959403"/>
          <a:ext cx="2162108" cy="1400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>
              <a:solidFill>
                <a:schemeClr val="accent2"/>
              </a:solidFill>
            </a:rPr>
            <a:t>Claims management &amp; Budgetary / financial compliance.</a:t>
          </a:r>
        </a:p>
      </dsp:txBody>
      <dsp:txXfrm>
        <a:off x="30766" y="3340308"/>
        <a:ext cx="1451944" cy="988885"/>
      </dsp:txXfrm>
    </dsp:sp>
    <dsp:sp modelId="{0F6EC6B7-13DB-4831-93E4-F982007A3971}">
      <dsp:nvSpPr>
        <dsp:cNvPr id="0" name=""/>
        <dsp:cNvSpPr/>
      </dsp:nvSpPr>
      <dsp:spPr>
        <a:xfrm>
          <a:off x="4659379" y="8389"/>
          <a:ext cx="2162108" cy="1400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>
              <a:solidFill>
                <a:schemeClr val="accent1"/>
              </a:solidFill>
            </a:rPr>
            <a:t>Budget preparation and review</a:t>
          </a:r>
        </a:p>
      </dsp:txBody>
      <dsp:txXfrm>
        <a:off x="5338777" y="39155"/>
        <a:ext cx="1451944" cy="988885"/>
      </dsp:txXfrm>
    </dsp:sp>
    <dsp:sp modelId="{9A38B98B-42EE-4E11-8AF3-2AB6E5EABB35}">
      <dsp:nvSpPr>
        <dsp:cNvPr id="0" name=""/>
        <dsp:cNvSpPr/>
      </dsp:nvSpPr>
      <dsp:spPr>
        <a:xfrm>
          <a:off x="0" y="8389"/>
          <a:ext cx="2162108" cy="1400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>
              <a:solidFill>
                <a:schemeClr val="tx1"/>
              </a:solidFill>
            </a:rPr>
            <a:t>Management of closing balances and research account closure</a:t>
          </a:r>
        </a:p>
      </dsp:txBody>
      <dsp:txXfrm>
        <a:off x="30766" y="39155"/>
        <a:ext cx="1451944" cy="988885"/>
      </dsp:txXfrm>
    </dsp:sp>
    <dsp:sp modelId="{DD23F58B-2D9C-4213-8429-3667A3AF63FB}">
      <dsp:nvSpPr>
        <dsp:cNvPr id="0" name=""/>
        <dsp:cNvSpPr/>
      </dsp:nvSpPr>
      <dsp:spPr>
        <a:xfrm>
          <a:off x="1471849" y="249474"/>
          <a:ext cx="1895127" cy="1895127"/>
        </a:xfrm>
        <a:prstGeom prst="pieWedg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Completion</a:t>
          </a:r>
        </a:p>
      </dsp:txBody>
      <dsp:txXfrm>
        <a:off x="2026919" y="804544"/>
        <a:ext cx="1340057" cy="1340057"/>
      </dsp:txXfrm>
    </dsp:sp>
    <dsp:sp modelId="{F4384192-0952-4698-8A90-3A9DBF7AECA3}">
      <dsp:nvSpPr>
        <dsp:cNvPr id="0" name=""/>
        <dsp:cNvSpPr/>
      </dsp:nvSpPr>
      <dsp:spPr>
        <a:xfrm rot="5400000">
          <a:off x="3454511" y="249474"/>
          <a:ext cx="1895127" cy="189512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Application</a:t>
          </a:r>
        </a:p>
      </dsp:txBody>
      <dsp:txXfrm rot="-5400000">
        <a:off x="3454511" y="804544"/>
        <a:ext cx="1340057" cy="1340057"/>
      </dsp:txXfrm>
    </dsp:sp>
    <dsp:sp modelId="{8D089B41-EFBD-49C1-84D5-C685B031BCBB}">
      <dsp:nvSpPr>
        <dsp:cNvPr id="0" name=""/>
        <dsp:cNvSpPr/>
      </dsp:nvSpPr>
      <dsp:spPr>
        <a:xfrm rot="10800000">
          <a:off x="3454511" y="2232136"/>
          <a:ext cx="1895127" cy="1895127"/>
        </a:xfrm>
        <a:prstGeom prst="pieWedg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Award</a:t>
          </a:r>
        </a:p>
      </dsp:txBody>
      <dsp:txXfrm rot="10800000">
        <a:off x="3454511" y="2232136"/>
        <a:ext cx="1340057" cy="1340057"/>
      </dsp:txXfrm>
    </dsp:sp>
    <dsp:sp modelId="{4DE984F4-0CD6-459E-87BC-682BE7242BCF}">
      <dsp:nvSpPr>
        <dsp:cNvPr id="0" name=""/>
        <dsp:cNvSpPr/>
      </dsp:nvSpPr>
      <dsp:spPr>
        <a:xfrm rot="16200000">
          <a:off x="1471849" y="2232136"/>
          <a:ext cx="1895127" cy="1895127"/>
        </a:xfrm>
        <a:prstGeom prst="pieWedg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Administration &amp; Compliance</a:t>
          </a:r>
        </a:p>
      </dsp:txBody>
      <dsp:txXfrm rot="5400000">
        <a:off x="2026919" y="2232136"/>
        <a:ext cx="1340057" cy="1340057"/>
      </dsp:txXfrm>
    </dsp:sp>
    <dsp:sp modelId="{4FBF9F31-FFFF-430C-B723-2C4520860A42}">
      <dsp:nvSpPr>
        <dsp:cNvPr id="0" name=""/>
        <dsp:cNvSpPr/>
      </dsp:nvSpPr>
      <dsp:spPr>
        <a:xfrm>
          <a:off x="3083582" y="1794462"/>
          <a:ext cx="654322" cy="56897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D8F68-E5F0-461A-8B17-14EA4C145AB2}">
      <dsp:nvSpPr>
        <dsp:cNvPr id="0" name=""/>
        <dsp:cNvSpPr/>
      </dsp:nvSpPr>
      <dsp:spPr>
        <a:xfrm rot="10800000">
          <a:off x="3083582" y="2013299"/>
          <a:ext cx="654322" cy="56897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76B20-52AF-4037-90F0-E4D6F74862FF}">
      <dsp:nvSpPr>
        <dsp:cNvPr id="0" name=""/>
        <dsp:cNvSpPr/>
      </dsp:nvSpPr>
      <dsp:spPr>
        <a:xfrm>
          <a:off x="4659379" y="2967792"/>
          <a:ext cx="2162108" cy="1400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>
              <a:solidFill>
                <a:schemeClr val="accent4"/>
              </a:solidFill>
            </a:rPr>
            <a:t>Contract review, account administration &amp; treasury</a:t>
          </a:r>
        </a:p>
      </dsp:txBody>
      <dsp:txXfrm>
        <a:off x="5338777" y="3348697"/>
        <a:ext cx="1451944" cy="988885"/>
      </dsp:txXfrm>
    </dsp:sp>
    <dsp:sp modelId="{E3E28267-4180-4B4E-BEDB-29EADA17E8CB}">
      <dsp:nvSpPr>
        <dsp:cNvPr id="0" name=""/>
        <dsp:cNvSpPr/>
      </dsp:nvSpPr>
      <dsp:spPr>
        <a:xfrm>
          <a:off x="0" y="2959403"/>
          <a:ext cx="2162108" cy="1400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>
              <a:solidFill>
                <a:schemeClr val="accent2"/>
              </a:solidFill>
            </a:rPr>
            <a:t>Claims management &amp; Budgetary / financial compliance.</a:t>
          </a:r>
        </a:p>
      </dsp:txBody>
      <dsp:txXfrm>
        <a:off x="30766" y="3340308"/>
        <a:ext cx="1451944" cy="988885"/>
      </dsp:txXfrm>
    </dsp:sp>
    <dsp:sp modelId="{0F6EC6B7-13DB-4831-93E4-F982007A3971}">
      <dsp:nvSpPr>
        <dsp:cNvPr id="0" name=""/>
        <dsp:cNvSpPr/>
      </dsp:nvSpPr>
      <dsp:spPr>
        <a:xfrm>
          <a:off x="4659379" y="8389"/>
          <a:ext cx="2162108" cy="1400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>
              <a:solidFill>
                <a:schemeClr val="accent1"/>
              </a:solidFill>
            </a:rPr>
            <a:t>Budget preparation and review</a:t>
          </a:r>
        </a:p>
      </dsp:txBody>
      <dsp:txXfrm>
        <a:off x="5338777" y="39155"/>
        <a:ext cx="1451944" cy="988885"/>
      </dsp:txXfrm>
    </dsp:sp>
    <dsp:sp modelId="{9A38B98B-42EE-4E11-8AF3-2AB6E5EABB35}">
      <dsp:nvSpPr>
        <dsp:cNvPr id="0" name=""/>
        <dsp:cNvSpPr/>
      </dsp:nvSpPr>
      <dsp:spPr>
        <a:xfrm>
          <a:off x="0" y="8389"/>
          <a:ext cx="2162108" cy="1400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>
              <a:solidFill>
                <a:schemeClr val="tx1"/>
              </a:solidFill>
            </a:rPr>
            <a:t>Management of closing balances and research account closure</a:t>
          </a:r>
        </a:p>
      </dsp:txBody>
      <dsp:txXfrm>
        <a:off x="30766" y="39155"/>
        <a:ext cx="1451944" cy="988885"/>
      </dsp:txXfrm>
    </dsp:sp>
    <dsp:sp modelId="{DD23F58B-2D9C-4213-8429-3667A3AF63FB}">
      <dsp:nvSpPr>
        <dsp:cNvPr id="0" name=""/>
        <dsp:cNvSpPr/>
      </dsp:nvSpPr>
      <dsp:spPr>
        <a:xfrm>
          <a:off x="1471849" y="249474"/>
          <a:ext cx="1895127" cy="1895127"/>
        </a:xfrm>
        <a:prstGeom prst="pieWedg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Completion</a:t>
          </a:r>
        </a:p>
      </dsp:txBody>
      <dsp:txXfrm>
        <a:off x="2026919" y="804544"/>
        <a:ext cx="1340057" cy="1340057"/>
      </dsp:txXfrm>
    </dsp:sp>
    <dsp:sp modelId="{F4384192-0952-4698-8A90-3A9DBF7AECA3}">
      <dsp:nvSpPr>
        <dsp:cNvPr id="0" name=""/>
        <dsp:cNvSpPr/>
      </dsp:nvSpPr>
      <dsp:spPr>
        <a:xfrm rot="5400000">
          <a:off x="3454511" y="249474"/>
          <a:ext cx="1895127" cy="189512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Application</a:t>
          </a:r>
        </a:p>
      </dsp:txBody>
      <dsp:txXfrm rot="-5400000">
        <a:off x="3454511" y="804544"/>
        <a:ext cx="1340057" cy="1340057"/>
      </dsp:txXfrm>
    </dsp:sp>
    <dsp:sp modelId="{8D089B41-EFBD-49C1-84D5-C685B031BCBB}">
      <dsp:nvSpPr>
        <dsp:cNvPr id="0" name=""/>
        <dsp:cNvSpPr/>
      </dsp:nvSpPr>
      <dsp:spPr>
        <a:xfrm rot="10800000">
          <a:off x="3454511" y="2232136"/>
          <a:ext cx="1895127" cy="1895127"/>
        </a:xfrm>
        <a:prstGeom prst="pieWedg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Award</a:t>
          </a:r>
        </a:p>
      </dsp:txBody>
      <dsp:txXfrm rot="10800000">
        <a:off x="3454511" y="2232136"/>
        <a:ext cx="1340057" cy="1340057"/>
      </dsp:txXfrm>
    </dsp:sp>
    <dsp:sp modelId="{4DE984F4-0CD6-459E-87BC-682BE7242BCF}">
      <dsp:nvSpPr>
        <dsp:cNvPr id="0" name=""/>
        <dsp:cNvSpPr/>
      </dsp:nvSpPr>
      <dsp:spPr>
        <a:xfrm rot="16200000">
          <a:off x="1471849" y="2232136"/>
          <a:ext cx="1895127" cy="1895127"/>
        </a:xfrm>
        <a:prstGeom prst="pieWedg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Administration &amp; Compliance</a:t>
          </a:r>
        </a:p>
      </dsp:txBody>
      <dsp:txXfrm rot="5400000">
        <a:off x="2026919" y="2232136"/>
        <a:ext cx="1340057" cy="1340057"/>
      </dsp:txXfrm>
    </dsp:sp>
    <dsp:sp modelId="{4FBF9F31-FFFF-430C-B723-2C4520860A42}">
      <dsp:nvSpPr>
        <dsp:cNvPr id="0" name=""/>
        <dsp:cNvSpPr/>
      </dsp:nvSpPr>
      <dsp:spPr>
        <a:xfrm>
          <a:off x="3083582" y="1794462"/>
          <a:ext cx="654322" cy="56897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D8F68-E5F0-461A-8B17-14EA4C145AB2}">
      <dsp:nvSpPr>
        <dsp:cNvPr id="0" name=""/>
        <dsp:cNvSpPr/>
      </dsp:nvSpPr>
      <dsp:spPr>
        <a:xfrm rot="10800000">
          <a:off x="3083582" y="2013299"/>
          <a:ext cx="654322" cy="56897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BC48A-72C0-4757-87D5-A920A4E4BFF8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61FEB-8766-4427-B17D-2DC31004E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514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BF0C5-F093-46FD-8BEC-42196463B5FF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0E6D3-495E-45E8-8C4B-0DE3ED2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225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391526"/>
            <a:ext cx="5486400" cy="949290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5538414"/>
            <a:ext cx="3348318" cy="620338"/>
          </a:xfrm>
        </p:spPr>
        <p:txBody>
          <a:bodyPr>
            <a:normAutofit/>
          </a:bodyPr>
          <a:lstStyle>
            <a:lvl1pPr marL="0" indent="0" algn="l">
              <a:buNone/>
              <a:defRPr sz="16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62" y="1576310"/>
            <a:ext cx="1080000" cy="10800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00" y="425241"/>
            <a:ext cx="1080000" cy="108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25497"/>
            <a:ext cx="2586918" cy="25959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08" y="1576310"/>
            <a:ext cx="621792" cy="6217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75" y="883449"/>
            <a:ext cx="621792" cy="621792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33" y="883449"/>
            <a:ext cx="622800" cy="621792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1"/>
          <a:stretch/>
        </p:blipFill>
        <p:spPr>
          <a:xfrm>
            <a:off x="599417" y="525307"/>
            <a:ext cx="3600000" cy="3600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 b="22058"/>
          <a:stretch/>
        </p:blipFill>
        <p:spPr>
          <a:xfrm>
            <a:off x="4604836" y="2685307"/>
            <a:ext cx="1440000" cy="14400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2" b="9221"/>
          <a:stretch/>
        </p:blipFill>
        <p:spPr>
          <a:xfrm>
            <a:off x="4604836" y="52530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2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13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3885" y="1760764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3885" y="2710415"/>
            <a:ext cx="3954029" cy="35845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7971" y="1771649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613888" y="2718020"/>
            <a:ext cx="3962193" cy="35845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54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5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1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2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27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825626"/>
            <a:ext cx="6822016" cy="417495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19088" y="6356350"/>
            <a:ext cx="1031579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873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solidFill>
            <a:srgbClr val="FFB500"/>
          </a:solidFill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8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55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5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83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5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30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0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5372" y="1727651"/>
            <a:ext cx="2554964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8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4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1996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100420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50" y="1727650"/>
            <a:ext cx="2692085" cy="419962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9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33940"/>
            <a:ext cx="2585805" cy="2597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2609"/>
            <a:ext cx="6094880" cy="2956391"/>
          </a:xfrm>
          <a:solidFill>
            <a:srgbClr val="FFB500"/>
          </a:solidFill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29985"/>
            <a:ext cx="6094880" cy="109901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</p:spTree>
    <p:extLst>
      <p:ext uri="{BB962C8B-B14F-4D97-AF65-F5344CB8AC3E}">
        <p14:creationId xmlns:p14="http://schemas.microsoft.com/office/powerpoint/2010/main" val="1932198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176407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1764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BA40F-6C93-4FF2-9E19-FC4F57CB2273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45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4" r:id="rId4"/>
    <p:sldLayoutId id="2147483660" r:id="rId5"/>
    <p:sldLayoutId id="2147483663" r:id="rId6"/>
    <p:sldLayoutId id="2147483665" r:id="rId7"/>
    <p:sldLayoutId id="2147483661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ua.ie/for-researchers/researcher-salary-scales-career-framework/" TargetMode="External"/><Relationship Id="rId2" Type="http://schemas.openxmlformats.org/officeDocument/2006/relationships/hyperlink" Target="https://www.ucc.ie/en/hr/salaryscal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alarycalculator.adaptcentre.ie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c.ie/en/media/support/financeoffice/otherdocuments/FixedAssetPolicyProcedures2017.pdf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c.ie/en/media/support/financeoffice/otherdocuments/FixedAssetPolicyProcedures2021.doc" TargetMode="External"/><Relationship Id="rId2" Type="http://schemas.openxmlformats.org/officeDocument/2006/relationships/hyperlink" Target="https://www.ucc.ie/en/media/support/financeoffice/otherdocuments/FixedAssetPolicyProcedures2017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uccireland.sharepoint.com/sites/accounts-payable-ucc/SitePages/Travel-%26-Expenses-Policy.aspx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c.ie/en/media/research/researchatucc/documents/OverheadRatesPolicy.FINAL(1).pd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venue.ie/en/tax-professionals/tdm/value-added-tax/part03-taxable-transactions-goods-ica-services/Services/services-third-level-educational-bodies-research.pdf" TargetMode="External"/><Relationship Id="rId2" Type="http://schemas.openxmlformats.org/officeDocument/2006/relationships/hyperlink" Target="https://www.ucc.ie/en/media/support/financeoffice/otherdocuments/FixedAssetPolicyProcedures2017.pdf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uccireland.sharepoint.com/sites/finance-office-intranet/SitePages/Finance-Office-Contact-List.aspx?csf=1&amp;web=1&amp;e=cRe8sR&amp;cid=76a83bac-c389-4b6b-9b27-aaa7b66320b4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www.ucc.ie/en/media/support/financeoffice/orgc/Contract_Research_Overhead_Distribution_Policy_Oct2014.pdf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28650" y="3955299"/>
            <a:ext cx="5486400" cy="949290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FINANCE – Office of Research Grants and Contracts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28650" y="4996868"/>
            <a:ext cx="3348318" cy="620338"/>
          </a:xfrm>
        </p:spPr>
        <p:txBody>
          <a:bodyPr/>
          <a:lstStyle/>
          <a:p>
            <a:r>
              <a:rPr lang="en-GB" dirty="0"/>
              <a:t>Preparing Your Budget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4898D7D0-CD5B-4F83-BD01-65189F7F5472}"/>
              </a:ext>
            </a:extLst>
          </p:cNvPr>
          <p:cNvSpPr txBox="1">
            <a:spLocks/>
          </p:cNvSpPr>
          <p:nvPr/>
        </p:nvSpPr>
        <p:spPr>
          <a:xfrm>
            <a:off x="2766732" y="5957736"/>
            <a:ext cx="3348318" cy="620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 dirty="0"/>
              <a:t>Kevin Goggin, Research Support Officer</a:t>
            </a:r>
          </a:p>
        </p:txBody>
      </p:sp>
    </p:spTree>
    <p:extLst>
      <p:ext uri="{BB962C8B-B14F-4D97-AF65-F5344CB8AC3E}">
        <p14:creationId xmlns:p14="http://schemas.microsoft.com/office/powerpoint/2010/main" val="662481033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63696-0AAA-4E8D-94BD-28B77BCD8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726"/>
            <a:ext cx="6855226" cy="1057274"/>
          </a:xfrm>
        </p:spPr>
        <p:txBody>
          <a:bodyPr>
            <a:normAutofit/>
          </a:bodyPr>
          <a:lstStyle/>
          <a:p>
            <a:r>
              <a:rPr lang="en-IE" sz="2500" dirty="0"/>
              <a:t>1. Compliance! Compliance! Compliance!</a:t>
            </a:r>
            <a:br>
              <a:rPr lang="en-IE" sz="2500" dirty="0"/>
            </a:br>
            <a:r>
              <a:rPr lang="en-IE" sz="2000" i="1" dirty="0"/>
              <a:t>Compliance with…..</a:t>
            </a:r>
            <a:endParaRPr lang="en-IE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FBDFC-D70A-466F-A8FE-44660F315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0" lvl="1" indent="-342900">
              <a:buFont typeface="+mj-lt"/>
              <a:buAutoNum type="arabicPeriod" startAt="4"/>
            </a:pPr>
            <a:endParaRPr lang="en-IE" sz="2000" dirty="0"/>
          </a:p>
          <a:p>
            <a:pPr marL="685800" lvl="1" indent="-342900">
              <a:buFont typeface="+mj-lt"/>
              <a:buAutoNum type="arabicPeriod" startAt="4"/>
            </a:pPr>
            <a:r>
              <a:rPr lang="en-IE" sz="2000" dirty="0"/>
              <a:t>UCC Research Procedures:</a:t>
            </a:r>
          </a:p>
          <a:p>
            <a:pPr lvl="1"/>
            <a:endParaRPr lang="en-IE" sz="2000" dirty="0"/>
          </a:p>
          <a:p>
            <a:pPr lvl="2"/>
            <a:r>
              <a:rPr lang="en-IE" sz="2000" dirty="0"/>
              <a:t>“UCC Research” are always the main point of contact</a:t>
            </a:r>
          </a:p>
          <a:p>
            <a:pPr marL="685800" lvl="2" indent="0">
              <a:buNone/>
            </a:pPr>
            <a:endParaRPr lang="en-IE" sz="2000" dirty="0"/>
          </a:p>
          <a:p>
            <a:pPr lvl="2"/>
            <a:r>
              <a:rPr lang="en-IE" sz="2000" dirty="0"/>
              <a:t>Submit your budget for  review no later than </a:t>
            </a:r>
            <a:r>
              <a:rPr lang="en-IE" sz="2000" b="1" u="sng" dirty="0"/>
              <a:t>5 working days </a:t>
            </a:r>
            <a:r>
              <a:rPr lang="en-IE" sz="2000" dirty="0"/>
              <a:t>pre-submission of application</a:t>
            </a:r>
          </a:p>
        </p:txBody>
      </p:sp>
    </p:spTree>
    <p:extLst>
      <p:ext uri="{BB962C8B-B14F-4D97-AF65-F5344CB8AC3E}">
        <p14:creationId xmlns:p14="http://schemas.microsoft.com/office/powerpoint/2010/main" val="2486427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69A7-FC3E-4DED-9F0C-E8A235D61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2999"/>
            <a:ext cx="6822017" cy="1057274"/>
          </a:xfrm>
        </p:spPr>
        <p:txBody>
          <a:bodyPr>
            <a:normAutofit/>
          </a:bodyPr>
          <a:lstStyle/>
          <a:p>
            <a:r>
              <a:rPr lang="en-IE" sz="2500" dirty="0"/>
              <a:t>Agenda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1A44CE-7004-4B00-B0BD-8BBC0ABF42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178748"/>
              </p:ext>
            </p:extLst>
          </p:nvPr>
        </p:nvGraphicFramePr>
        <p:xfrm>
          <a:off x="628651" y="1568610"/>
          <a:ext cx="6822016" cy="3913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2016">
                  <a:extLst>
                    <a:ext uri="{9D8B030D-6E8A-4147-A177-3AD203B41FA5}">
                      <a16:colId xmlns:a16="http://schemas.microsoft.com/office/drawing/2014/main" val="26633198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Contents: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21178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rgbClr val="FFFFFF"/>
                          </a:solidFill>
                        </a:rPr>
                        <a:t>1. Compliance! Compliance! Compliance!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608157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/>
                        <a:t>2. Pay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683799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rgbClr val="FFFFFF"/>
                          </a:solidFill>
                        </a:rPr>
                        <a:t>3. Equipment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72260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rgbClr val="FFFFFF"/>
                          </a:solidFill>
                        </a:rPr>
                        <a:t>4. Other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3621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rgbClr val="FFFFFF"/>
                          </a:solidFill>
                        </a:rPr>
                        <a:t>5. Direct Costs versus Indirect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9965878"/>
                  </a:ext>
                </a:extLst>
              </a:tr>
              <a:tr h="38589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rgbClr val="FFFFFF"/>
                          </a:solidFill>
                        </a:rPr>
                        <a:t>6. VAT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357166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rgbClr val="FFFFFF"/>
                          </a:solidFill>
                        </a:rPr>
                        <a:t>7. Q &amp; 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0414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485015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ED8CD5-A3A4-4C1D-B4C3-C87CCD26F7FA}"/>
              </a:ext>
            </a:extLst>
          </p:cNvPr>
          <p:cNvSpPr/>
          <p:nvPr/>
        </p:nvSpPr>
        <p:spPr>
          <a:xfrm>
            <a:off x="2651280" y="4069455"/>
            <a:ext cx="2776756" cy="9479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/>
              <a:t> €24,000</a:t>
            </a:r>
            <a:endParaRPr lang="en-IE" dirty="0"/>
          </a:p>
        </p:txBody>
      </p:sp>
      <p:sp>
        <p:nvSpPr>
          <p:cNvPr id="6" name="Cross 5"/>
          <p:cNvSpPr/>
          <p:nvPr/>
        </p:nvSpPr>
        <p:spPr>
          <a:xfrm rot="2632451">
            <a:off x="3632680" y="4132033"/>
            <a:ext cx="813955" cy="822799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2D281F-3026-45B9-8A69-1C86990CD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</p:spPr>
        <p:txBody>
          <a:bodyPr>
            <a:normAutofit/>
          </a:bodyPr>
          <a:lstStyle/>
          <a:p>
            <a:r>
              <a:rPr lang="en-IE" sz="2500" dirty="0"/>
              <a:t>2. PAY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163A-3E13-4618-8033-D6368C39C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1762168"/>
          </a:xfr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dirty="0">
                <a:solidFill>
                  <a:schemeClr val="bg1"/>
                </a:solidFill>
              </a:rPr>
              <a:t>QUESTION?</a:t>
            </a:r>
          </a:p>
          <a:p>
            <a:pPr marL="0" indent="0" algn="ctr">
              <a:buNone/>
            </a:pPr>
            <a:r>
              <a:rPr lang="en-IE" dirty="0">
                <a:solidFill>
                  <a:schemeClr val="bg1"/>
                </a:solidFill>
              </a:rPr>
              <a:t>UCC hired a staff member with an annual salary of €24,000 on the 01-JAN-2023. What will be the total pay cost of that employee be to UCC for the 12 month period to 31-DEC-2023?</a:t>
            </a:r>
          </a:p>
          <a:p>
            <a:pPr marL="0" indent="0" algn="ctr">
              <a:buNone/>
            </a:pPr>
            <a:endParaRPr lang="en-I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ED8CD5-A3A4-4C1D-B4C3-C87CCD26F7FA}"/>
              </a:ext>
            </a:extLst>
          </p:cNvPr>
          <p:cNvSpPr/>
          <p:nvPr/>
        </p:nvSpPr>
        <p:spPr>
          <a:xfrm>
            <a:off x="2660028" y="4074443"/>
            <a:ext cx="2776756" cy="9479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/>
              <a:t> €32,222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425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 uiExpand="1" build="p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98FA6-D83F-4E65-B687-0DEBF89E8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500" dirty="0"/>
              <a:t>2. PAY Costs</a:t>
            </a:r>
            <a:br>
              <a:rPr lang="en-IE" sz="2500" dirty="0"/>
            </a:br>
            <a:r>
              <a:rPr lang="en-IE" sz="2000" i="1" dirty="0"/>
              <a:t>Salary Calculation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1281" y="1466691"/>
            <a:ext cx="2946930" cy="77123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4" name="Group 23"/>
          <p:cNvGrpSpPr/>
          <p:nvPr/>
        </p:nvGrpSpPr>
        <p:grpSpPr>
          <a:xfrm>
            <a:off x="3205942" y="3033298"/>
            <a:ext cx="4076410" cy="1033618"/>
            <a:chOff x="3205942" y="3033298"/>
            <a:chExt cx="4076410" cy="103361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4746" y="3033298"/>
              <a:ext cx="3527606" cy="1033618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3205942" y="3661867"/>
              <a:ext cx="3768898" cy="239573"/>
              <a:chOff x="3205942" y="3661867"/>
              <a:chExt cx="3768898" cy="239573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1B24DE7B-9E16-4B49-A940-9395EB69F42D}"/>
                  </a:ext>
                </a:extLst>
              </p:cNvPr>
              <p:cNvCxnSpPr/>
              <p:nvPr/>
            </p:nvCxnSpPr>
            <p:spPr>
              <a:xfrm flipV="1">
                <a:off x="3205942" y="3761671"/>
                <a:ext cx="624378" cy="139769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B2E004E-AD3A-45DA-A6D9-9AD367D14A54}"/>
                  </a:ext>
                </a:extLst>
              </p:cNvPr>
              <p:cNvSpPr/>
              <p:nvPr/>
            </p:nvSpPr>
            <p:spPr>
              <a:xfrm>
                <a:off x="3865880" y="3661867"/>
                <a:ext cx="3108960" cy="190494"/>
              </a:xfrm>
              <a:prstGeom prst="rect">
                <a:avLst/>
              </a:prstGeom>
              <a:noFill/>
              <a:ln w="254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2538795"/>
            <a:ext cx="2577293" cy="354289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5" name="Group 24"/>
          <p:cNvGrpSpPr/>
          <p:nvPr/>
        </p:nvGrpSpPr>
        <p:grpSpPr>
          <a:xfrm>
            <a:off x="3205942" y="4695485"/>
            <a:ext cx="4059247" cy="1033618"/>
            <a:chOff x="3205942" y="4695485"/>
            <a:chExt cx="4059247" cy="103361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7583" y="4695485"/>
              <a:ext cx="3527606" cy="1033618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3205942" y="5335711"/>
              <a:ext cx="3987338" cy="328489"/>
              <a:chOff x="3205942" y="5335711"/>
              <a:chExt cx="3987338" cy="32848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B2E004E-AD3A-45DA-A6D9-9AD367D14A54}"/>
                  </a:ext>
                </a:extLst>
              </p:cNvPr>
              <p:cNvSpPr/>
              <p:nvPr/>
            </p:nvSpPr>
            <p:spPr>
              <a:xfrm>
                <a:off x="3865880" y="5425185"/>
                <a:ext cx="3327400" cy="239015"/>
              </a:xfrm>
              <a:prstGeom prst="rect">
                <a:avLst/>
              </a:prstGeom>
              <a:noFill/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1B24DE7B-9E16-4B49-A940-9395EB69F42D}"/>
                  </a:ext>
                </a:extLst>
              </p:cNvPr>
              <p:cNvCxnSpPr/>
              <p:nvPr/>
            </p:nvCxnSpPr>
            <p:spPr>
              <a:xfrm>
                <a:off x="3205942" y="5335711"/>
                <a:ext cx="624378" cy="208981"/>
              </a:xfrm>
              <a:prstGeom prst="straightConnector1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1934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98FA6-D83F-4E65-B687-0DEBF89E8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500" dirty="0"/>
              <a:t>2. PAY Costs</a:t>
            </a:r>
            <a:br>
              <a:rPr lang="en-IE" sz="2500" dirty="0"/>
            </a:br>
            <a:r>
              <a:rPr lang="en-IE" sz="2000" i="1" dirty="0"/>
              <a:t>Incremental Employer Pay Costs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673667"/>
            <a:ext cx="2447344" cy="3483293"/>
          </a:xfrm>
          <a:prstGeom prst="rect">
            <a:avLst/>
          </a:prstGeom>
          <a:ln w="12700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365" y="2673667"/>
            <a:ext cx="989255" cy="3483293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992" y="2673667"/>
            <a:ext cx="998218" cy="3483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9582" y="2673667"/>
            <a:ext cx="1009244" cy="348329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32ED67A-E695-4E2F-AB76-5DF5AE0E5623}"/>
              </a:ext>
            </a:extLst>
          </p:cNvPr>
          <p:cNvSpPr/>
          <p:nvPr/>
        </p:nvSpPr>
        <p:spPr>
          <a:xfrm>
            <a:off x="5983422" y="5916616"/>
            <a:ext cx="910138" cy="316544"/>
          </a:xfrm>
          <a:prstGeom prst="ellipse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2527" y="1520798"/>
            <a:ext cx="2946930" cy="771235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623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10B4F-D903-4480-A1B3-B17A7CA9E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24895"/>
            <a:ext cx="6822017" cy="1057274"/>
          </a:xfrm>
        </p:spPr>
        <p:txBody>
          <a:bodyPr/>
          <a:lstStyle/>
          <a:p>
            <a:r>
              <a:rPr lang="en-IE" dirty="0"/>
              <a:t>2. PAY Costs</a:t>
            </a:r>
            <a:br>
              <a:rPr lang="en-IE" dirty="0"/>
            </a:br>
            <a:r>
              <a:rPr lang="en-IE" sz="2000" i="1" dirty="0"/>
              <a:t>Multi Year Forecasts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7A12D1-432B-4936-A664-8F9491FEE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When considering multi-year forecasts what needs to be considered?</a:t>
            </a:r>
          </a:p>
          <a:p>
            <a:pPr lvl="1"/>
            <a:r>
              <a:rPr lang="en-IE" dirty="0"/>
              <a:t>Know salary scale adjustments</a:t>
            </a:r>
          </a:p>
          <a:p>
            <a:pPr lvl="1"/>
            <a:r>
              <a:rPr lang="en-IE" dirty="0"/>
              <a:t>Unknown salary scale adjustments</a:t>
            </a:r>
          </a:p>
          <a:p>
            <a:pPr lvl="1"/>
            <a:r>
              <a:rPr lang="en-IE" dirty="0"/>
              <a:t>Annual pay scale movements</a:t>
            </a:r>
          </a:p>
          <a:p>
            <a:pPr lvl="1"/>
            <a:endParaRPr lang="en-I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F1117D-994F-4B8E-9082-3C241B428D33}"/>
              </a:ext>
            </a:extLst>
          </p:cNvPr>
          <p:cNvSpPr txBox="1">
            <a:spLocks/>
          </p:cNvSpPr>
          <p:nvPr/>
        </p:nvSpPr>
        <p:spPr>
          <a:xfrm>
            <a:off x="704150" y="3581619"/>
            <a:ext cx="6822017" cy="231312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E" dirty="0">
                <a:solidFill>
                  <a:schemeClr val="bg1"/>
                </a:solidFill>
              </a:rPr>
              <a:t>QUESTION?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IE" sz="1800" dirty="0">
                <a:solidFill>
                  <a:schemeClr val="bg1"/>
                </a:solidFill>
              </a:rPr>
              <a:t>UCC are currently preparing a budget for a new Horizon Europe project of 5 year duration? The project will require the recruitment of a Research Assistant to work full time on the project. The projects is expected to commence on 01-Jan-2024. How much should we forecast for the Research Assistant Pay costs?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0796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D20905-8AF8-8C97-1B7B-62772484C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30" y="2568001"/>
            <a:ext cx="4257676" cy="320516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AD0EA-2F4F-43B5-9189-10BCE18B8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2. PAY Costs</a:t>
            </a:r>
            <a:br>
              <a:rPr lang="en-IE" dirty="0"/>
            </a:br>
            <a:r>
              <a:rPr lang="en-IE" sz="2000" i="1" dirty="0"/>
              <a:t>Multi Year Forecasts</a:t>
            </a:r>
            <a:endParaRPr lang="en-IE" sz="2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0EE24F-5930-4C57-978B-A69E46CEE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5938"/>
            <a:ext cx="6822017" cy="4648530"/>
          </a:xfrm>
        </p:spPr>
        <p:txBody>
          <a:bodyPr/>
          <a:lstStyle/>
          <a:p>
            <a:pPr lvl="1"/>
            <a:endParaRPr lang="en-IE" sz="1500" dirty="0"/>
          </a:p>
          <a:p>
            <a:pPr lvl="1"/>
            <a:endParaRPr lang="en-IE" sz="15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18CCB1-17B8-4380-B9FC-ED8F2B09B0B0}"/>
              </a:ext>
            </a:extLst>
          </p:cNvPr>
          <p:cNvSpPr/>
          <p:nvPr/>
        </p:nvSpPr>
        <p:spPr>
          <a:xfrm>
            <a:off x="628650" y="1455937"/>
            <a:ext cx="6822017" cy="904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/>
              <a:t>As staff member will commence post 01-JAN-2024 then the relevant scales from the UCC / IUA website should be used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2AF249-90F0-4268-8AE9-5E0E2C086525}"/>
              </a:ext>
            </a:extLst>
          </p:cNvPr>
          <p:cNvSpPr/>
          <p:nvPr/>
        </p:nvSpPr>
        <p:spPr>
          <a:xfrm>
            <a:off x="3775046" y="5542847"/>
            <a:ext cx="1105361" cy="230317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allout: Line with Border and Accent Bar 2">
            <a:extLst>
              <a:ext uri="{FF2B5EF4-FFF2-40B4-BE49-F238E27FC236}">
                <a16:creationId xmlns:a16="http://schemas.microsoft.com/office/drawing/2014/main" id="{7DACDEE6-3DBC-4F03-AAE2-590156971053}"/>
              </a:ext>
            </a:extLst>
          </p:cNvPr>
          <p:cNvSpPr/>
          <p:nvPr/>
        </p:nvSpPr>
        <p:spPr>
          <a:xfrm>
            <a:off x="5638645" y="3726097"/>
            <a:ext cx="1812022" cy="1144135"/>
          </a:xfrm>
          <a:prstGeom prst="accentBorderCallout1">
            <a:avLst>
              <a:gd name="adj1" fmla="val 18750"/>
              <a:gd name="adj2" fmla="val -8333"/>
              <a:gd name="adj3" fmla="val 157308"/>
              <a:gd name="adj4" fmla="val -72428"/>
            </a:avLst>
          </a:prstGeom>
          <a:solidFill>
            <a:schemeClr val="accent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/>
              <a:t>The IUA website features current and future agreed pay scales</a:t>
            </a:r>
          </a:p>
        </p:txBody>
      </p:sp>
    </p:spTree>
    <p:extLst>
      <p:ext uri="{BB962C8B-B14F-4D97-AF65-F5344CB8AC3E}">
        <p14:creationId xmlns:p14="http://schemas.microsoft.com/office/powerpoint/2010/main" val="1998829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8303DF6-09B5-12AF-4DA6-08A1C6BFA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695" y="5044126"/>
            <a:ext cx="2798094" cy="15179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EC9B41-FDC5-53C6-8375-8BCB9F6BA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637" y="1552139"/>
            <a:ext cx="2337151" cy="203751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A2064C-E635-2A84-917C-4B97688A3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927" y="1727069"/>
            <a:ext cx="3415194" cy="23266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AD0EA-2F4F-43B5-9189-10BCE18B8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2. PAY Costs</a:t>
            </a:r>
            <a:br>
              <a:rPr lang="en-IE" dirty="0"/>
            </a:br>
            <a:r>
              <a:rPr lang="en-IE" sz="2000" i="1" dirty="0"/>
              <a:t>Multi Year Forecasts</a:t>
            </a:r>
            <a:endParaRPr lang="en-IE" sz="2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0EE24F-5930-4C57-978B-A69E46CEE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IE" sz="1500" dirty="0"/>
          </a:p>
          <a:p>
            <a:pPr lvl="1"/>
            <a:endParaRPr lang="en-IE" sz="15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1E8CBD6-4368-4DCC-BB9C-A23103617D22}"/>
              </a:ext>
            </a:extLst>
          </p:cNvPr>
          <p:cNvGrpSpPr/>
          <p:nvPr/>
        </p:nvGrpSpPr>
        <p:grpSpPr>
          <a:xfrm>
            <a:off x="407561" y="4208513"/>
            <a:ext cx="3739926" cy="1072083"/>
            <a:chOff x="418511" y="4528569"/>
            <a:chExt cx="3739926" cy="1072083"/>
          </a:xfrm>
        </p:grpSpPr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5F7188F6-0121-43E9-A3EC-00BF312D0210}"/>
                </a:ext>
              </a:extLst>
            </p:cNvPr>
            <p:cNvSpPr txBox="1">
              <a:spLocks/>
            </p:cNvSpPr>
            <p:nvPr/>
          </p:nvSpPr>
          <p:spPr>
            <a:xfrm>
              <a:off x="418511" y="4986221"/>
              <a:ext cx="3739926" cy="614431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IE" sz="1200" dirty="0">
                  <a:solidFill>
                    <a:schemeClr val="bg1"/>
                  </a:solidFill>
                </a:rPr>
                <a:t>The staff member will move up one point on the salary scale on each anniversary of the employment commencement date!</a:t>
              </a:r>
            </a:p>
          </p:txBody>
        </p:sp>
        <p:sp>
          <p:nvSpPr>
            <p:cNvPr id="4" name="Arrow: Up-Down 3">
              <a:extLst>
                <a:ext uri="{FF2B5EF4-FFF2-40B4-BE49-F238E27FC236}">
                  <a16:creationId xmlns:a16="http://schemas.microsoft.com/office/drawing/2014/main" id="{AABCF29E-2485-4D74-A334-77FEFE12BFD9}"/>
                </a:ext>
              </a:extLst>
            </p:cNvPr>
            <p:cNvSpPr/>
            <p:nvPr/>
          </p:nvSpPr>
          <p:spPr>
            <a:xfrm>
              <a:off x="2202782" y="4528569"/>
              <a:ext cx="176169" cy="340206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D80AC80-DBDD-4D7D-9E76-711C02F56CCF}"/>
              </a:ext>
            </a:extLst>
          </p:cNvPr>
          <p:cNvGrpSpPr/>
          <p:nvPr/>
        </p:nvGrpSpPr>
        <p:grpSpPr>
          <a:xfrm>
            <a:off x="4276473" y="3684752"/>
            <a:ext cx="2798095" cy="1169546"/>
            <a:chOff x="4310694" y="3429000"/>
            <a:chExt cx="2798095" cy="1169546"/>
          </a:xfrm>
        </p:grpSpPr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6C85C2A5-F2D8-4B7D-8AED-0A6AE7FDEBB9}"/>
                </a:ext>
              </a:extLst>
            </p:cNvPr>
            <p:cNvSpPr/>
            <p:nvPr/>
          </p:nvSpPr>
          <p:spPr>
            <a:xfrm>
              <a:off x="5451213" y="3429000"/>
              <a:ext cx="194578" cy="29260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98BBD75B-19BF-4218-8A92-5CA0EC6D38C4}"/>
                </a:ext>
              </a:extLst>
            </p:cNvPr>
            <p:cNvSpPr txBox="1">
              <a:spLocks/>
            </p:cNvSpPr>
            <p:nvPr/>
          </p:nvSpPr>
          <p:spPr>
            <a:xfrm>
              <a:off x="4310694" y="3818481"/>
              <a:ext cx="2798095" cy="780065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IE" sz="1200" dirty="0">
                  <a:solidFill>
                    <a:schemeClr val="bg1"/>
                  </a:solidFill>
                </a:rPr>
                <a:t>In the interest of prudence pay cost forecasts, </a:t>
              </a:r>
              <a:r>
                <a:rPr lang="en-IE" sz="1200" b="1" u="sng" dirty="0">
                  <a:solidFill>
                    <a:schemeClr val="bg1"/>
                  </a:solidFill>
                </a:rPr>
                <a:t>where eligible</a:t>
              </a:r>
              <a:r>
                <a:rPr lang="en-IE" sz="1200" dirty="0">
                  <a:solidFill>
                    <a:schemeClr val="bg1"/>
                  </a:solidFill>
                </a:rPr>
                <a:t>, should include a 3% year on year inflationary pay increase.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94C619F-982F-42F9-9659-4D1B053931BE}"/>
              </a:ext>
            </a:extLst>
          </p:cNvPr>
          <p:cNvSpPr/>
          <p:nvPr/>
        </p:nvSpPr>
        <p:spPr>
          <a:xfrm>
            <a:off x="6478552" y="6370869"/>
            <a:ext cx="714601" cy="246848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EC214FD-47A2-4B21-A9AD-2AC1D3FFAC69}"/>
              </a:ext>
            </a:extLst>
          </p:cNvPr>
          <p:cNvCxnSpPr>
            <a:cxnSpLocks/>
          </p:cNvCxnSpPr>
          <p:nvPr/>
        </p:nvCxnSpPr>
        <p:spPr>
          <a:xfrm flipV="1">
            <a:off x="3890258" y="2342102"/>
            <a:ext cx="2072279" cy="13263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3890258" y="2531533"/>
            <a:ext cx="2072279" cy="1488582"/>
            <a:chOff x="3890258" y="2531533"/>
            <a:chExt cx="2072279" cy="1488582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607B1FD-B52C-4F2D-B0E5-C092F2F354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90258" y="2531533"/>
              <a:ext cx="2072279" cy="123428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BC408F6-EE8A-467A-8896-ACE08A2CDD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90258" y="2719295"/>
              <a:ext cx="2072279" cy="11385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6EFCA4C-FEF3-40B5-A727-2B416ADDD8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90258" y="2944616"/>
              <a:ext cx="2072279" cy="97810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73B9AF9-2AF3-4628-8EEA-25985D193E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90258" y="3114494"/>
              <a:ext cx="2072279" cy="90562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500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10B4F-D903-4480-A1B3-B17A7CA9E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24895"/>
            <a:ext cx="6822017" cy="1057274"/>
          </a:xfrm>
        </p:spPr>
        <p:txBody>
          <a:bodyPr/>
          <a:lstStyle/>
          <a:p>
            <a:r>
              <a:rPr lang="en-IE" dirty="0"/>
              <a:t>2. PAY Costs</a:t>
            </a:r>
            <a:br>
              <a:rPr lang="en-IE" dirty="0"/>
            </a:br>
            <a:r>
              <a:rPr lang="en-IE" sz="2000" i="1" dirty="0"/>
              <a:t>Useful Links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7528279-B96E-45CF-8D87-D2ADC2F17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7200"/>
            <a:ext cx="6821488" cy="4376738"/>
          </a:xfrm>
        </p:spPr>
        <p:txBody>
          <a:bodyPr>
            <a:normAutofit/>
          </a:bodyPr>
          <a:lstStyle/>
          <a:p>
            <a:r>
              <a:rPr lang="en-IE" dirty="0"/>
              <a:t>UCC Salary Scales (Research &amp; Non Research):</a:t>
            </a:r>
          </a:p>
          <a:p>
            <a:pPr lvl="1"/>
            <a:r>
              <a:rPr lang="en-IE" sz="1500" dirty="0">
                <a:hlinkClick r:id="rId2"/>
              </a:rPr>
              <a:t>https://www.ucc.ie/en/hr/salaryscales/</a:t>
            </a:r>
            <a:endParaRPr lang="en-IE" sz="1500" dirty="0"/>
          </a:p>
          <a:p>
            <a:pPr lvl="1"/>
            <a:endParaRPr lang="en-IE" sz="1500" dirty="0"/>
          </a:p>
          <a:p>
            <a:pPr marL="342900" lvl="1" indent="0">
              <a:buNone/>
            </a:pPr>
            <a:r>
              <a:rPr lang="en-IE" sz="1500" dirty="0"/>
              <a:t> </a:t>
            </a:r>
          </a:p>
          <a:p>
            <a:r>
              <a:rPr lang="en-IE" dirty="0"/>
              <a:t>IUA -University Research Salary Scales/Guidelines </a:t>
            </a:r>
            <a:r>
              <a:rPr lang="en-IE" sz="1500" dirty="0"/>
              <a:t>(Reflecting known future increases)</a:t>
            </a:r>
            <a:r>
              <a:rPr lang="en-IE" dirty="0"/>
              <a:t>:</a:t>
            </a:r>
          </a:p>
          <a:p>
            <a:pPr lvl="1"/>
            <a:r>
              <a:rPr lang="en-IE" sz="1500" dirty="0">
                <a:hlinkClick r:id="rId3"/>
              </a:rPr>
              <a:t>https://www.iua.ie/for-researchers/researcher-salary-scales-career-framework/</a:t>
            </a:r>
            <a:r>
              <a:rPr lang="en-IE" sz="1500" dirty="0"/>
              <a:t> </a:t>
            </a:r>
          </a:p>
          <a:p>
            <a:pPr lvl="1"/>
            <a:endParaRPr lang="en-IE" sz="1500" dirty="0"/>
          </a:p>
          <a:p>
            <a:pPr lvl="1"/>
            <a:endParaRPr lang="en-IE" sz="1500" dirty="0"/>
          </a:p>
          <a:p>
            <a:r>
              <a:rPr lang="en-IE" sz="1800" dirty="0"/>
              <a:t>DCU Pay Cost Forecasting tool:</a:t>
            </a:r>
          </a:p>
          <a:p>
            <a:pPr lvl="1"/>
            <a:r>
              <a:rPr lang="en-IE" sz="1500" dirty="0">
                <a:hlinkClick r:id="rId4"/>
              </a:rPr>
              <a:t>https://salarycalculator.adaptcentre.ie/</a:t>
            </a:r>
            <a:r>
              <a:rPr lang="en-IE" sz="1500" dirty="0"/>
              <a:t>	</a:t>
            </a:r>
          </a:p>
          <a:p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433484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69A7-FC3E-4DED-9F0C-E8A235D61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2999"/>
            <a:ext cx="6822017" cy="1057274"/>
          </a:xfrm>
        </p:spPr>
        <p:txBody>
          <a:bodyPr>
            <a:normAutofit/>
          </a:bodyPr>
          <a:lstStyle/>
          <a:p>
            <a:r>
              <a:rPr lang="en-IE" sz="2500" dirty="0"/>
              <a:t>Agenda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1A44CE-7004-4B00-B0BD-8BBC0ABF42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172629"/>
              </p:ext>
            </p:extLst>
          </p:nvPr>
        </p:nvGraphicFramePr>
        <p:xfrm>
          <a:off x="628651" y="1568610"/>
          <a:ext cx="6822016" cy="3913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2016">
                  <a:extLst>
                    <a:ext uri="{9D8B030D-6E8A-4147-A177-3AD203B41FA5}">
                      <a16:colId xmlns:a16="http://schemas.microsoft.com/office/drawing/2014/main" val="26633198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Contents: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21178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1. Compliance! Compliance! Compliance!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608157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2. Pay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683799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tx1"/>
                          </a:solidFill>
                        </a:rPr>
                        <a:t>3. Equipment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72260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4. Other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3621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5. Direct Costs versus Indirect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9965878"/>
                  </a:ext>
                </a:extLst>
              </a:tr>
              <a:tr h="38589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6. VAT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357166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7. Q &amp; 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0414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640958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69A7-FC3E-4DED-9F0C-E8A235D61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2999"/>
            <a:ext cx="6822017" cy="1057274"/>
          </a:xfrm>
        </p:spPr>
        <p:txBody>
          <a:bodyPr>
            <a:normAutofit/>
          </a:bodyPr>
          <a:lstStyle/>
          <a:p>
            <a:r>
              <a:rPr lang="en-IE" sz="2500" dirty="0"/>
              <a:t>Agenda – Session 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1A44CE-7004-4B00-B0BD-8BBC0ABF42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783574"/>
              </p:ext>
            </p:extLst>
          </p:nvPr>
        </p:nvGraphicFramePr>
        <p:xfrm>
          <a:off x="628651" y="1568610"/>
          <a:ext cx="6822016" cy="3913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2016">
                  <a:extLst>
                    <a:ext uri="{9D8B030D-6E8A-4147-A177-3AD203B41FA5}">
                      <a16:colId xmlns:a16="http://schemas.microsoft.com/office/drawing/2014/main" val="26633198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Contents: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21178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/>
                        <a:t>1. Compliance! Compliance! Compliance!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608157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/>
                        <a:t>2. Pay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683799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/>
                        <a:t>3. Equipment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72260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/>
                        <a:t>4. Other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3621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/>
                        <a:t>5. Direct Costs versus Indirect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9965878"/>
                  </a:ext>
                </a:extLst>
              </a:tr>
              <a:tr h="38589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/>
                        <a:t>6. VAT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357166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/>
                        <a:t>7. Q &amp; 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0414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949165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A20FA8-7EA8-A67E-B233-FA35A3757C69}"/>
              </a:ext>
            </a:extLst>
          </p:cNvPr>
          <p:cNvSpPr/>
          <p:nvPr/>
        </p:nvSpPr>
        <p:spPr>
          <a:xfrm>
            <a:off x="2651279" y="4438779"/>
            <a:ext cx="2776756" cy="9479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/>
              <a:t> €20,000</a:t>
            </a:r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663E5F-F677-4B26-9E77-21F6B64C4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500" dirty="0"/>
              <a:t>3. Equipment Costs</a:t>
            </a:r>
            <a:br>
              <a:rPr lang="en-IE" sz="2500" dirty="0"/>
            </a:br>
            <a:r>
              <a:rPr lang="en-IE" sz="2200" i="1" dirty="0"/>
              <a:t>Depreciation versus Invoicing / Cash Flow</a:t>
            </a:r>
            <a:endParaRPr lang="en-IE" sz="2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3D0BDF-0307-4FB3-A009-85BE9439D10C}"/>
              </a:ext>
            </a:extLst>
          </p:cNvPr>
          <p:cNvSpPr txBox="1">
            <a:spLocks/>
          </p:cNvSpPr>
          <p:nvPr/>
        </p:nvSpPr>
        <p:spPr>
          <a:xfrm>
            <a:off x="628650" y="1727652"/>
            <a:ext cx="6822017" cy="1762168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E" sz="2400" dirty="0">
                <a:solidFill>
                  <a:schemeClr val="bg1"/>
                </a:solidFill>
              </a:rPr>
              <a:t>UCC purchase a piece of laboratory equipment for €20,000 on 01-JAN-2023? How much will be recorded as expenditure  in UCC’s financial statements for the period to 30-DEC-2023?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IE" dirty="0"/>
          </a:p>
        </p:txBody>
      </p:sp>
      <p:sp>
        <p:nvSpPr>
          <p:cNvPr id="4" name="Cross 3">
            <a:extLst>
              <a:ext uri="{FF2B5EF4-FFF2-40B4-BE49-F238E27FC236}">
                <a16:creationId xmlns:a16="http://schemas.microsoft.com/office/drawing/2014/main" id="{3DE66902-2115-3434-85BA-BD86470D6314}"/>
              </a:ext>
            </a:extLst>
          </p:cNvPr>
          <p:cNvSpPr/>
          <p:nvPr/>
        </p:nvSpPr>
        <p:spPr>
          <a:xfrm rot="2632451">
            <a:off x="3632680" y="4460416"/>
            <a:ext cx="813955" cy="822799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326170-7BB9-476B-A7D6-30E9C8C20A1E}"/>
              </a:ext>
            </a:extLst>
          </p:cNvPr>
          <p:cNvSpPr/>
          <p:nvPr/>
        </p:nvSpPr>
        <p:spPr>
          <a:xfrm>
            <a:off x="2651280" y="4438779"/>
            <a:ext cx="2776756" cy="9479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/>
              <a:t> €4,000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9188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07A67-87F3-DFF2-706D-29173D972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984" y="2023679"/>
            <a:ext cx="4705350" cy="81738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86578F-A348-4AE7-9D34-998D4C218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500" dirty="0"/>
              <a:t>3. Equipment Costs</a:t>
            </a:r>
            <a:br>
              <a:rPr lang="en-IE" dirty="0"/>
            </a:br>
            <a:r>
              <a:rPr lang="en-IE" sz="2000" i="1" dirty="0"/>
              <a:t>Depreciation versus Invoicing / Cash Flow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DD0FD5-95E1-4D90-92EC-73555A29FC4D}"/>
              </a:ext>
            </a:extLst>
          </p:cNvPr>
          <p:cNvSpPr/>
          <p:nvPr/>
        </p:nvSpPr>
        <p:spPr>
          <a:xfrm>
            <a:off x="1686983" y="4896639"/>
            <a:ext cx="4654300" cy="17476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 dirty="0"/>
              <a:t> </a:t>
            </a:r>
            <a:r>
              <a:rPr lang="en-IE" sz="1600" dirty="0"/>
              <a:t>NOTE: Depreciation method applies to some funding agencies, e.g. EU, EPA &amp; SEAI. Other funding agencies may have Depreciation / Equipment cost claim rules, e.g. Allow to claim full purchase price of equipment, so budgets &amp; claims would have to be calculated accordingly.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5F213B-2ACC-46BB-9D0E-F393B8478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197" y="2987791"/>
            <a:ext cx="1384184" cy="1781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CD1976-773F-4EDB-AF4C-CEECF8B7E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150" y="2978265"/>
            <a:ext cx="1384184" cy="1781175"/>
          </a:xfrm>
          <a:prstGeom prst="rect">
            <a:avLst/>
          </a:prstGeom>
        </p:spPr>
      </p:pic>
      <p:sp>
        <p:nvSpPr>
          <p:cNvPr id="6" name="Callout: Bent Line with Border and Accent Bar 5">
            <a:extLst>
              <a:ext uri="{FF2B5EF4-FFF2-40B4-BE49-F238E27FC236}">
                <a16:creationId xmlns:a16="http://schemas.microsoft.com/office/drawing/2014/main" id="{56FE38E7-BE53-4200-B856-0C17A61823DB}"/>
              </a:ext>
            </a:extLst>
          </p:cNvPr>
          <p:cNvSpPr/>
          <p:nvPr/>
        </p:nvSpPr>
        <p:spPr>
          <a:xfrm>
            <a:off x="6649375" y="1947754"/>
            <a:ext cx="2299316" cy="1481246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9536"/>
              <a:gd name="adj6" fmla="val -90619"/>
            </a:avLst>
          </a:prstGeom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u="sng" dirty="0"/>
              <a:t>Annual Depreciation</a:t>
            </a:r>
            <a:r>
              <a:rPr lang="en-IE" sz="1400" dirty="0"/>
              <a:t>: Cost of Asset (€20,000) divided by Useful Life of Assets (5 years)</a:t>
            </a:r>
          </a:p>
        </p:txBody>
      </p:sp>
      <p:sp>
        <p:nvSpPr>
          <p:cNvPr id="12" name="Callout: Bent Line with Border and Accent Bar 11">
            <a:extLst>
              <a:ext uri="{FF2B5EF4-FFF2-40B4-BE49-F238E27FC236}">
                <a16:creationId xmlns:a16="http://schemas.microsoft.com/office/drawing/2014/main" id="{BA2323A6-F963-4CE5-8DA6-BE8F20A10AB8}"/>
              </a:ext>
            </a:extLst>
          </p:cNvPr>
          <p:cNvSpPr/>
          <p:nvPr/>
        </p:nvSpPr>
        <p:spPr>
          <a:xfrm>
            <a:off x="6649375" y="4195284"/>
            <a:ext cx="2299316" cy="1481246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9544"/>
              <a:gd name="adj6" fmla="val -24596"/>
            </a:avLst>
          </a:prstGeom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u="sng" dirty="0"/>
              <a:t>Cash Flow Impact</a:t>
            </a:r>
            <a:r>
              <a:rPr lang="en-IE" sz="1400" dirty="0"/>
              <a:t>: The supplier of the assets is paid (€20,0000) in full in the year of acquisition of the asset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79BE59-87A4-F610-E986-A41BC37F8A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6983" y="2995032"/>
            <a:ext cx="1603239" cy="17476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937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7036262-565E-48DD-985C-AA0395BB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</p:spPr>
        <p:txBody>
          <a:bodyPr>
            <a:normAutofit/>
          </a:bodyPr>
          <a:lstStyle/>
          <a:p>
            <a:r>
              <a:rPr lang="en-IE" sz="2500" dirty="0"/>
              <a:t>3. Equipment Costs</a:t>
            </a:r>
            <a:endParaRPr lang="en-US" sz="25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FEB072-1743-45B6-8127-6F3221599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59" y="2297228"/>
            <a:ext cx="5467297" cy="3130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7D410E-3C62-4661-808D-C995DCFBA41B}"/>
              </a:ext>
            </a:extLst>
          </p:cNvPr>
          <p:cNvSpPr/>
          <p:nvPr/>
        </p:nvSpPr>
        <p:spPr>
          <a:xfrm>
            <a:off x="628650" y="1679321"/>
            <a:ext cx="6271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Extract from “UCC Fixed Asset Policy &amp; Procedures</a:t>
            </a:r>
            <a:r>
              <a:rPr lang="en-IE" dirty="0"/>
              <a:t>”:</a:t>
            </a:r>
          </a:p>
        </p:txBody>
      </p:sp>
      <p:sp>
        <p:nvSpPr>
          <p:cNvPr id="2" name="Rectangle 1"/>
          <p:cNvSpPr/>
          <p:nvPr/>
        </p:nvSpPr>
        <p:spPr>
          <a:xfrm>
            <a:off x="1368895" y="2505131"/>
            <a:ext cx="1255271" cy="2272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84FDEC-BD1F-68AB-0BE5-F5CE52D9A7EB}"/>
              </a:ext>
            </a:extLst>
          </p:cNvPr>
          <p:cNvSpPr/>
          <p:nvPr/>
        </p:nvSpPr>
        <p:spPr>
          <a:xfrm>
            <a:off x="1368895" y="4211273"/>
            <a:ext cx="4419509" cy="12835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261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6578F-A348-4AE7-9D34-998D4C218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23" y="212726"/>
            <a:ext cx="6822017" cy="1057274"/>
          </a:xfrm>
        </p:spPr>
        <p:txBody>
          <a:bodyPr/>
          <a:lstStyle/>
          <a:p>
            <a:r>
              <a:rPr lang="en-IE" sz="2500" dirty="0"/>
              <a:t>3. Equipment Costs</a:t>
            </a:r>
            <a:br>
              <a:rPr lang="en-IE" dirty="0"/>
            </a:br>
            <a:r>
              <a:rPr lang="en-IE" sz="2000" i="1" dirty="0"/>
              <a:t>EU Horizon Europe Example - Budget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74739A-A104-424E-B972-B8268728F4B1}"/>
              </a:ext>
            </a:extLst>
          </p:cNvPr>
          <p:cNvSpPr txBox="1">
            <a:spLocks/>
          </p:cNvSpPr>
          <p:nvPr/>
        </p:nvSpPr>
        <p:spPr>
          <a:xfrm>
            <a:off x="186524" y="1744910"/>
            <a:ext cx="7254511" cy="431194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3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endParaRPr lang="en-IE" sz="4600" dirty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</a:pPr>
            <a:r>
              <a:rPr lang="en-IE" sz="4600" dirty="0">
                <a:solidFill>
                  <a:schemeClr val="bg1"/>
                </a:solidFill>
              </a:rPr>
              <a:t>UCC are participating in an EU Horizon Europe funded project</a:t>
            </a:r>
          </a:p>
          <a:p>
            <a:pPr>
              <a:lnSpc>
                <a:spcPct val="170000"/>
              </a:lnSpc>
            </a:pPr>
            <a:r>
              <a:rPr lang="en-IE" sz="4600" dirty="0">
                <a:solidFill>
                  <a:schemeClr val="bg1"/>
                </a:solidFill>
              </a:rPr>
              <a:t>The project requires purchase of non-IT equipment costing €20,000</a:t>
            </a:r>
          </a:p>
          <a:p>
            <a:pPr>
              <a:lnSpc>
                <a:spcPct val="170000"/>
              </a:lnSpc>
            </a:pPr>
            <a:r>
              <a:rPr lang="en-IE" sz="4600" dirty="0">
                <a:solidFill>
                  <a:schemeClr val="bg1"/>
                </a:solidFill>
              </a:rPr>
              <a:t>The project will commence on 01-JAN-2023 and will be of a 5 year duration</a:t>
            </a:r>
          </a:p>
          <a:p>
            <a:pPr>
              <a:lnSpc>
                <a:spcPct val="170000"/>
              </a:lnSpc>
            </a:pPr>
            <a:r>
              <a:rPr lang="en-IE" sz="4600" dirty="0">
                <a:solidFill>
                  <a:schemeClr val="bg1"/>
                </a:solidFill>
              </a:rPr>
              <a:t>The budget assumes that the equipment required for the project will be acquired on the first day of the project</a:t>
            </a:r>
          </a:p>
          <a:p>
            <a:pPr>
              <a:lnSpc>
                <a:spcPct val="170000"/>
              </a:lnSpc>
            </a:pPr>
            <a:r>
              <a:rPr lang="en-IE" sz="4600" dirty="0">
                <a:solidFill>
                  <a:schemeClr val="bg1"/>
                </a:solidFill>
              </a:rPr>
              <a:t>The equipment was actually delivered to UCC with an accompanying invoice on 01-OCT-2023</a:t>
            </a:r>
          </a:p>
        </p:txBody>
      </p:sp>
    </p:spTree>
    <p:extLst>
      <p:ext uri="{BB962C8B-B14F-4D97-AF65-F5344CB8AC3E}">
        <p14:creationId xmlns:p14="http://schemas.microsoft.com/office/powerpoint/2010/main" val="206401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9DD4-DDD9-4F55-AECE-5F1C4584E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500" dirty="0"/>
              <a:t>3. Equipment Costs</a:t>
            </a:r>
            <a:br>
              <a:rPr lang="en-IE" dirty="0"/>
            </a:br>
            <a:r>
              <a:rPr lang="en-IE" sz="2000" i="1" dirty="0"/>
              <a:t>EU Horizon Europe Example - Budget</a:t>
            </a:r>
            <a:endParaRPr lang="en-IE" sz="2000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83C411B-1D81-4622-90DC-B88F454F6463}"/>
              </a:ext>
            </a:extLst>
          </p:cNvPr>
          <p:cNvSpPr/>
          <p:nvPr/>
        </p:nvSpPr>
        <p:spPr>
          <a:xfrm>
            <a:off x="1566308" y="4276803"/>
            <a:ext cx="2944536" cy="1015068"/>
          </a:xfrm>
          <a:prstGeom prst="wedgeRoundRectCallout">
            <a:avLst>
              <a:gd name="adj1" fmla="val 75636"/>
              <a:gd name="adj2" fmla="val -680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/>
              <a:t>€3,000 has be funded from alternative source, e.g. project overheads / departmental budget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56C031-B0D8-E232-C463-E212FC332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308" y="2671812"/>
            <a:ext cx="4946699" cy="11242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C127A65-210B-49E9-9782-F3261DF0629D}"/>
              </a:ext>
            </a:extLst>
          </p:cNvPr>
          <p:cNvSpPr/>
          <p:nvPr/>
        </p:nvSpPr>
        <p:spPr>
          <a:xfrm>
            <a:off x="5181289" y="3429000"/>
            <a:ext cx="922789" cy="52850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723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9DD4-DDD9-4F55-AECE-5F1C4584E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500" dirty="0"/>
              <a:t>3. Equipment Costs</a:t>
            </a:r>
            <a:br>
              <a:rPr lang="en-IE" dirty="0"/>
            </a:br>
            <a:r>
              <a:rPr lang="en-IE" sz="2000" i="1" dirty="0"/>
              <a:t>When to acquire an asset?</a:t>
            </a:r>
            <a:endParaRPr lang="en-IE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DCAA97-9951-46D7-9F45-643307008B98}"/>
              </a:ext>
            </a:extLst>
          </p:cNvPr>
          <p:cNvSpPr/>
          <p:nvPr/>
        </p:nvSpPr>
        <p:spPr>
          <a:xfrm>
            <a:off x="1577129" y="1954634"/>
            <a:ext cx="4983061" cy="2466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Key Message:</a:t>
            </a:r>
          </a:p>
          <a:p>
            <a:pPr algn="ctr"/>
            <a:endParaRPr lang="en-IE" dirty="0"/>
          </a:p>
          <a:p>
            <a:pPr algn="ctr"/>
            <a:r>
              <a:rPr lang="en-IE" dirty="0"/>
              <a:t>To maximise funds when claims are based on Depreciation, be sure to purchase equipment as early as possible in the project life.</a:t>
            </a:r>
          </a:p>
        </p:txBody>
      </p:sp>
    </p:spTree>
    <p:extLst>
      <p:ext uri="{BB962C8B-B14F-4D97-AF65-F5344CB8AC3E}">
        <p14:creationId xmlns:p14="http://schemas.microsoft.com/office/powerpoint/2010/main" val="3422328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96DA0-57E9-496A-8AAB-3E16E55AA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500" dirty="0"/>
              <a:t>3. Equipment Costs</a:t>
            </a:r>
            <a:br>
              <a:rPr lang="en-IE" sz="2500" dirty="0"/>
            </a:br>
            <a:r>
              <a:rPr lang="en-IE" sz="2000" i="1" dirty="0"/>
              <a:t>Useful Links</a:t>
            </a:r>
            <a:endParaRPr lang="en-IE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C4AC0-F1C3-4DB1-824A-63C6CF48D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1200" dirty="0"/>
              <a:t>UCC Fixed Asset Policy &amp; Procedures:</a:t>
            </a:r>
            <a:endParaRPr lang="en-IE" sz="12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IE" sz="12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IE" sz="900" dirty="0">
                <a:hlinkClick r:id="rId3"/>
              </a:rPr>
              <a:t>https://www.ucc.ie/en/media/support/financeoffice/otherdocuments/FixedAssetPolicyProcedures2021.doc</a:t>
            </a:r>
            <a:r>
              <a:rPr lang="en-IE" sz="900" dirty="0"/>
              <a:t> </a:t>
            </a:r>
            <a:endParaRPr lang="en-IE" sz="900" dirty="0">
              <a:highlight>
                <a:srgbClr val="FFB5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29317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69A7-FC3E-4DED-9F0C-E8A235D61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2999"/>
            <a:ext cx="6822017" cy="1057274"/>
          </a:xfrm>
        </p:spPr>
        <p:txBody>
          <a:bodyPr>
            <a:normAutofit/>
          </a:bodyPr>
          <a:lstStyle/>
          <a:p>
            <a:r>
              <a:rPr lang="en-IE" sz="2500" dirty="0"/>
              <a:t>Agenda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1A44CE-7004-4B00-B0BD-8BBC0ABF42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738982"/>
              </p:ext>
            </p:extLst>
          </p:nvPr>
        </p:nvGraphicFramePr>
        <p:xfrm>
          <a:off x="628651" y="1568610"/>
          <a:ext cx="6822016" cy="3913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2016">
                  <a:extLst>
                    <a:ext uri="{9D8B030D-6E8A-4147-A177-3AD203B41FA5}">
                      <a16:colId xmlns:a16="http://schemas.microsoft.com/office/drawing/2014/main" val="26633198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Contents: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21178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1. Compliance! Compliance! Compliance!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608157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2. Pay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683799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3. Equipment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72260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tx1"/>
                          </a:solidFill>
                        </a:rPr>
                        <a:t>4. Other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3621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5. Direct Costs versus Indirect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9965878"/>
                  </a:ext>
                </a:extLst>
              </a:tr>
              <a:tr h="38589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6. VAT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357166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7. Q &amp; 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0414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601278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96DA0-57E9-496A-8AAB-3E16E55AA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500" dirty="0"/>
              <a:t>4. Other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C4AC0-F1C3-4DB1-824A-63C6CF48D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sz="1200" dirty="0"/>
          </a:p>
          <a:p>
            <a:pPr lvl="1"/>
            <a:endParaRPr lang="en-IE" sz="900" dirty="0">
              <a:highlight>
                <a:srgbClr val="FFB5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E80928-672A-ADB3-7C77-62A722B66321}"/>
              </a:ext>
            </a:extLst>
          </p:cNvPr>
          <p:cNvSpPr txBox="1"/>
          <p:nvPr/>
        </p:nvSpPr>
        <p:spPr>
          <a:xfrm>
            <a:off x="628650" y="1812022"/>
            <a:ext cx="682201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Ensure that costs of all direct resources required are included in the budget, including but </a:t>
            </a:r>
            <a:r>
              <a:rPr lang="en-US" u="sng" dirty="0"/>
              <a:t>not</a:t>
            </a:r>
            <a:r>
              <a:rPr lang="en-US" dirty="0"/>
              <a:t> limited to: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Subcontracting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+mj-lt"/>
              <a:buAutoNum type="arabicPeriod" startAt="2"/>
            </a:pPr>
            <a:r>
              <a:rPr lang="en-US" dirty="0"/>
              <a:t>Travel &amp; Expenses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/>
              <a:t>Forecast values in compliance with the UCC policy, </a:t>
            </a:r>
            <a:r>
              <a:rPr lang="en-US" sz="1400" i="1" dirty="0">
                <a:hlinkClick r:id="rId2"/>
              </a:rPr>
              <a:t>https://uccireland.sharepoint.com/sites/accounts-payable-ucc/SitePages/Travel-%26-Expenses-Policy.aspx</a:t>
            </a:r>
            <a:r>
              <a:rPr lang="en-US" sz="1400" i="1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+mj-lt"/>
              <a:buAutoNum type="arabicPeriod" startAt="3"/>
            </a:pPr>
            <a:r>
              <a:rPr lang="en-US" dirty="0"/>
              <a:t>Consumables, including IT equipment &lt;€10,000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+mj-lt"/>
              <a:buAutoNum type="arabicPeriod" startAt="4"/>
            </a:pPr>
            <a:r>
              <a:rPr lang="en-US" dirty="0"/>
              <a:t>Dissemination, Publication &amp; Open Access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+mj-lt"/>
              <a:buAutoNum type="arabicPeriod" startAt="5"/>
            </a:pPr>
            <a:r>
              <a:rPr lang="en-US" dirty="0"/>
              <a:t>Audit Fees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/>
              <a:t>E.g. In Horizon Europe a certificate on the financial statements is required when the EU contribution to a project &gt;= €430,000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84933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96DA0-57E9-496A-8AAB-3E16E55AA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500" dirty="0"/>
              <a:t>4. Other Costs</a:t>
            </a:r>
            <a:br>
              <a:rPr lang="en-IE" sz="2500" dirty="0"/>
            </a:br>
            <a:r>
              <a:rPr lang="en-IE" sz="1600" i="1" dirty="0"/>
              <a:t>Subcontracts vs. Contracts to purchase goods, works &amp; services</a:t>
            </a:r>
            <a:endParaRPr lang="en-IE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C4AC0-F1C3-4DB1-824A-63C6CF48D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sz="1200" dirty="0"/>
          </a:p>
          <a:p>
            <a:pPr lvl="1"/>
            <a:endParaRPr lang="en-IE" sz="900" dirty="0">
              <a:highlight>
                <a:srgbClr val="FFB500"/>
              </a:highlight>
            </a:endParaRPr>
          </a:p>
        </p:txBody>
      </p:sp>
      <p:pic>
        <p:nvPicPr>
          <p:cNvPr id="1026" name="Picture 4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27652"/>
            <a:ext cx="6731000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D2D872-73FD-555B-74D0-9CB4C667C411}"/>
              </a:ext>
            </a:extLst>
          </p:cNvPr>
          <p:cNvSpPr/>
          <p:nvPr/>
        </p:nvSpPr>
        <p:spPr>
          <a:xfrm>
            <a:off x="628650" y="1727652"/>
            <a:ext cx="3381288" cy="37274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D6E83C-D5E0-2930-A4E8-CC79D9B21D99}"/>
              </a:ext>
            </a:extLst>
          </p:cNvPr>
          <p:cNvSpPr/>
          <p:nvPr/>
        </p:nvSpPr>
        <p:spPr>
          <a:xfrm>
            <a:off x="4009938" y="1727651"/>
            <a:ext cx="3349712" cy="37274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676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69A7-FC3E-4DED-9F0C-E8A235D61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2999"/>
            <a:ext cx="6822017" cy="1057274"/>
          </a:xfrm>
        </p:spPr>
        <p:txBody>
          <a:bodyPr>
            <a:normAutofit/>
          </a:bodyPr>
          <a:lstStyle/>
          <a:p>
            <a:r>
              <a:rPr lang="en-IE" sz="2500" dirty="0"/>
              <a:t>Agenda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1A44CE-7004-4B00-B0BD-8BBC0ABF42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818257"/>
              </p:ext>
            </p:extLst>
          </p:nvPr>
        </p:nvGraphicFramePr>
        <p:xfrm>
          <a:off x="628651" y="1568610"/>
          <a:ext cx="6822016" cy="3913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2016">
                  <a:extLst>
                    <a:ext uri="{9D8B030D-6E8A-4147-A177-3AD203B41FA5}">
                      <a16:colId xmlns:a16="http://schemas.microsoft.com/office/drawing/2014/main" val="26633198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Contents: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21178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/>
                        <a:t>1. Compliance! Compliance! Compliance!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608157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rgbClr val="FFFFFF"/>
                          </a:solidFill>
                        </a:rPr>
                        <a:t>2. Pay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683799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rgbClr val="FFFFFF"/>
                          </a:solidFill>
                        </a:rPr>
                        <a:t>3. Equipment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72260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rgbClr val="FFFFFF"/>
                          </a:solidFill>
                        </a:rPr>
                        <a:t>4. Other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3621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rgbClr val="FFFFFF"/>
                          </a:solidFill>
                        </a:rPr>
                        <a:t>5. Direct Costs versus Indirect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9965878"/>
                  </a:ext>
                </a:extLst>
              </a:tr>
              <a:tr h="38589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rgbClr val="FFFFFF"/>
                          </a:solidFill>
                        </a:rPr>
                        <a:t>6. VAT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357166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rgbClr val="FFFFFF"/>
                          </a:solidFill>
                        </a:rPr>
                        <a:t>7. Q &amp; 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0414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302349"/>
      </p:ext>
    </p:extLst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96DA0-57E9-496A-8AAB-3E16E55AA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371" y="278431"/>
            <a:ext cx="6822017" cy="1057274"/>
          </a:xfrm>
        </p:spPr>
        <p:txBody>
          <a:bodyPr>
            <a:normAutofit/>
          </a:bodyPr>
          <a:lstStyle/>
          <a:p>
            <a:r>
              <a:rPr lang="en-IE" sz="3000" dirty="0"/>
              <a:t>Subcontracts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C4AC0-F1C3-4DB1-824A-63C6CF48D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sz="1200" dirty="0"/>
          </a:p>
          <a:p>
            <a:pPr lvl="1"/>
            <a:endParaRPr lang="en-IE" sz="900" dirty="0">
              <a:highlight>
                <a:srgbClr val="FFB500"/>
              </a:highlight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52D1E8-D111-4926-AF39-FC1219DFD984}"/>
              </a:ext>
            </a:extLst>
          </p:cNvPr>
          <p:cNvSpPr txBox="1">
            <a:spLocks/>
          </p:cNvSpPr>
          <p:nvPr/>
        </p:nvSpPr>
        <p:spPr>
          <a:xfrm>
            <a:off x="628649" y="1727652"/>
            <a:ext cx="6822017" cy="40803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1500" dirty="0"/>
              <a:t>Subcontracting – EU Guidance: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E" sz="15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IE" sz="1500" dirty="0"/>
              <a:t>A project action task that will be completed by a third party who:</a:t>
            </a:r>
          </a:p>
          <a:p>
            <a:pPr marL="0" indent="0">
              <a:buNone/>
            </a:pPr>
            <a:endParaRPr lang="en-IE" sz="15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E" sz="1500" dirty="0"/>
              <a:t>Works independently. The contract is based on business conditions, subcontractors are not directly supervised by the beneficiary, no access to IPR.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E" sz="1500" dirty="0"/>
              <a:t>Must be mentioned, estimated and justified in the application. If not, cost can be rejected.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E" sz="1500" dirty="0"/>
              <a:t>Subcontractors must be bound by certain requirements of the EC (e.g. subcontractors may also be audited!)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E" sz="1500" dirty="0"/>
              <a:t>Must be appointed in compliance with UCC Procurement policies and procedures.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D16CCD-9223-6256-BCFF-BC235748ADBF}"/>
              </a:ext>
            </a:extLst>
          </p:cNvPr>
          <p:cNvSpPr/>
          <p:nvPr/>
        </p:nvSpPr>
        <p:spPr>
          <a:xfrm>
            <a:off x="628649" y="5738069"/>
            <a:ext cx="6772740" cy="637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Addition of subcontractors after a grant agreement has been signed requires a grant amendment.</a:t>
            </a:r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4128610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69A7-FC3E-4DED-9F0C-E8A235D61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2999"/>
            <a:ext cx="6822017" cy="1057274"/>
          </a:xfrm>
        </p:spPr>
        <p:txBody>
          <a:bodyPr>
            <a:normAutofit/>
          </a:bodyPr>
          <a:lstStyle/>
          <a:p>
            <a:r>
              <a:rPr lang="en-IE" sz="2500" dirty="0"/>
              <a:t>Agenda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1A44CE-7004-4B00-B0BD-8BBC0ABF42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227137"/>
              </p:ext>
            </p:extLst>
          </p:nvPr>
        </p:nvGraphicFramePr>
        <p:xfrm>
          <a:off x="628651" y="1568610"/>
          <a:ext cx="6822016" cy="3913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2016">
                  <a:extLst>
                    <a:ext uri="{9D8B030D-6E8A-4147-A177-3AD203B41FA5}">
                      <a16:colId xmlns:a16="http://schemas.microsoft.com/office/drawing/2014/main" val="26633198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Contents: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21178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1. Compliance! Compliance! Compliance!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608157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2. Pay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683799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3. Equipment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72260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4. Other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3621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tx1"/>
                          </a:solidFill>
                        </a:rPr>
                        <a:t>5. Direct Costs versus Indirect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9965878"/>
                  </a:ext>
                </a:extLst>
              </a:tr>
              <a:tr h="38589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6. VAT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357166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7. Q &amp; 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0414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222230"/>
      </p:ext>
    </p:extLst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96DA0-57E9-496A-8AAB-3E16E55AA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dirty="0"/>
              <a:t>5. Direct Costs versus Indirect Costs</a:t>
            </a:r>
            <a:br>
              <a:rPr lang="en-IE" b="1" dirty="0"/>
            </a:br>
            <a:r>
              <a:rPr lang="en-IE" sz="2000" i="1" dirty="0"/>
              <a:t>What are they?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C4AC0-F1C3-4DB1-824A-63C6CF48D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9102"/>
            <a:ext cx="6822017" cy="408035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E" sz="1500" dirty="0"/>
              <a:t>"Indirect costs" are costs which are necessary for implementing the project, but are not "directly" linked to it (because their share in the project cannot be exactly established). </a:t>
            </a:r>
          </a:p>
          <a:p>
            <a:pPr marL="0" indent="0">
              <a:buNone/>
            </a:pPr>
            <a:endParaRPr lang="en-IE" sz="1500" dirty="0"/>
          </a:p>
          <a:p>
            <a:pPr marL="0" indent="0">
              <a:buNone/>
            </a:pPr>
            <a:r>
              <a:rPr lang="en-IE" sz="1500" dirty="0"/>
              <a:t>Examples thereof are:</a:t>
            </a:r>
          </a:p>
          <a:p>
            <a:pPr marL="0" indent="0">
              <a:buNone/>
            </a:pPr>
            <a:endParaRPr lang="en-IE" sz="1500" dirty="0"/>
          </a:p>
          <a:p>
            <a:r>
              <a:rPr lang="en-IE" sz="1500" dirty="0"/>
              <a:t>Office of the Vice President for Research</a:t>
            </a:r>
          </a:p>
          <a:p>
            <a:r>
              <a:rPr lang="en-IE" sz="1500" dirty="0"/>
              <a:t>Computing</a:t>
            </a:r>
          </a:p>
          <a:p>
            <a:r>
              <a:rPr lang="en-IE" sz="1500" dirty="0"/>
              <a:t>Energy</a:t>
            </a:r>
          </a:p>
          <a:p>
            <a:r>
              <a:rPr lang="en-IE" sz="1500" dirty="0"/>
              <a:t>Cleaning</a:t>
            </a:r>
          </a:p>
          <a:p>
            <a:r>
              <a:rPr lang="en-IE" sz="1500" dirty="0"/>
              <a:t>Insurance</a:t>
            </a:r>
          </a:p>
          <a:p>
            <a:r>
              <a:rPr lang="en-IE" sz="1500" dirty="0"/>
              <a:t>Space</a:t>
            </a:r>
          </a:p>
          <a:p>
            <a:r>
              <a:rPr lang="en-IE" sz="1500" dirty="0"/>
              <a:t>Minor works</a:t>
            </a:r>
          </a:p>
          <a:p>
            <a:r>
              <a:rPr lang="en-IE" sz="1500" dirty="0"/>
              <a:t>Post</a:t>
            </a:r>
          </a:p>
          <a:p>
            <a:r>
              <a:rPr lang="en-IE" sz="1500" dirty="0"/>
              <a:t>Grounds</a:t>
            </a:r>
          </a:p>
          <a:p>
            <a:r>
              <a:rPr lang="en-IE" sz="1500" dirty="0"/>
              <a:t>Human Resources</a:t>
            </a:r>
          </a:p>
          <a:p>
            <a:r>
              <a:rPr lang="en-IE" sz="1500" dirty="0"/>
              <a:t>Finance</a:t>
            </a:r>
          </a:p>
          <a:p>
            <a:r>
              <a:rPr lang="en-IE" sz="1500" dirty="0"/>
              <a:t>Library</a:t>
            </a:r>
          </a:p>
          <a:p>
            <a:r>
              <a:rPr lang="en-IE" sz="1500" dirty="0"/>
              <a:t>Security</a:t>
            </a:r>
          </a:p>
          <a:p>
            <a:r>
              <a:rPr lang="en-IE" sz="1500" dirty="0"/>
              <a:t>Secretarial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E1F91A7D-B602-44BD-8FDD-08AC1552F5A4}"/>
              </a:ext>
            </a:extLst>
          </p:cNvPr>
          <p:cNvSpPr/>
          <p:nvPr/>
        </p:nvSpPr>
        <p:spPr>
          <a:xfrm>
            <a:off x="3749879" y="2558642"/>
            <a:ext cx="209725" cy="307876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C7B0B12-F173-4BA7-A1F0-C55BEF2B896B}"/>
              </a:ext>
            </a:extLst>
          </p:cNvPr>
          <p:cNvSpPr/>
          <p:nvPr/>
        </p:nvSpPr>
        <p:spPr>
          <a:xfrm>
            <a:off x="4219661" y="3238150"/>
            <a:ext cx="2508833" cy="17197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/>
              <a:t>In Research Projects these costs can be recovered, where applicable/ allowable, via an “Overheads” charge</a:t>
            </a:r>
          </a:p>
        </p:txBody>
      </p:sp>
    </p:spTree>
    <p:extLst>
      <p:ext uri="{BB962C8B-B14F-4D97-AF65-F5344CB8AC3E}">
        <p14:creationId xmlns:p14="http://schemas.microsoft.com/office/powerpoint/2010/main" val="38641707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96DA0-57E9-496A-8AAB-3E16E55AA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</p:spPr>
        <p:txBody>
          <a:bodyPr>
            <a:normAutofit/>
          </a:bodyPr>
          <a:lstStyle/>
          <a:p>
            <a:r>
              <a:rPr lang="en-IE" sz="2500" dirty="0"/>
              <a:t>5. Budgeting for Indirect Costs</a:t>
            </a:r>
            <a:br>
              <a:rPr lang="en-IE" b="1" dirty="0"/>
            </a:br>
            <a:r>
              <a:rPr lang="en-IE" sz="2000" i="1" dirty="0"/>
              <a:t>Questions for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C4AC0-F1C3-4DB1-824A-63C6CF48D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9102"/>
            <a:ext cx="6822017" cy="40803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sz="2500" dirty="0"/>
          </a:p>
          <a:p>
            <a:pPr marL="0" indent="0">
              <a:buNone/>
            </a:pPr>
            <a:endParaRPr lang="en-IE" sz="15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DCAA97-9951-46D7-9F45-643307008B98}"/>
              </a:ext>
            </a:extLst>
          </p:cNvPr>
          <p:cNvSpPr/>
          <p:nvPr/>
        </p:nvSpPr>
        <p:spPr>
          <a:xfrm>
            <a:off x="1230765" y="1899215"/>
            <a:ext cx="5502544" cy="2797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Key question:</a:t>
            </a:r>
          </a:p>
          <a:p>
            <a:pPr algn="ctr"/>
            <a:endParaRPr lang="en-IE" dirty="0"/>
          </a:p>
          <a:p>
            <a:pPr algn="ctr"/>
            <a:r>
              <a:rPr lang="en-IE" dirty="0"/>
              <a:t>How much “Overheads” (Indirect Costs) should I include in my budget / can I charge to a funding agency?</a:t>
            </a:r>
          </a:p>
        </p:txBody>
      </p:sp>
    </p:spTree>
    <p:extLst>
      <p:ext uri="{BB962C8B-B14F-4D97-AF65-F5344CB8AC3E}">
        <p14:creationId xmlns:p14="http://schemas.microsoft.com/office/powerpoint/2010/main" val="6184630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96DA0-57E9-496A-8AAB-3E16E55AA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500" dirty="0"/>
              <a:t>5. Direct Costs versus Indirect Costs</a:t>
            </a:r>
            <a:br>
              <a:rPr lang="en-IE" b="1" dirty="0"/>
            </a:br>
            <a:r>
              <a:rPr lang="en-IE" sz="2000" i="1" dirty="0"/>
              <a:t>Questions for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C4AC0-F1C3-4DB1-824A-63C6CF48D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9102"/>
            <a:ext cx="6822017" cy="408035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E" sz="1500" b="1" dirty="0"/>
              <a:t>How much “Overheads” (Indirect Costs) should I include in my budget / can I charge to a funding agency?</a:t>
            </a:r>
          </a:p>
          <a:p>
            <a:pPr marL="342900" indent="-342900">
              <a:buFont typeface="+mj-lt"/>
              <a:buAutoNum type="arabicPeriod"/>
            </a:pPr>
            <a:endParaRPr lang="en-IE" sz="1500" dirty="0"/>
          </a:p>
          <a:p>
            <a:pPr marL="0" indent="0">
              <a:buNone/>
            </a:pPr>
            <a:r>
              <a:rPr lang="en-IE" sz="1500" dirty="0"/>
              <a:t>This will be determined by:</a:t>
            </a:r>
          </a:p>
          <a:p>
            <a:pPr marL="0" indent="0">
              <a:buNone/>
            </a:pPr>
            <a:endParaRPr lang="en-IE" sz="1500" dirty="0"/>
          </a:p>
          <a:p>
            <a:pPr marL="571500" lvl="1" indent="-228600">
              <a:buFont typeface="+mj-lt"/>
              <a:buAutoNum type="alphaUcPeriod"/>
            </a:pPr>
            <a:r>
              <a:rPr lang="en-IE" sz="1200" dirty="0"/>
              <a:t>The rules determining what % can be earned and what are eligible costs to which this % can be applied, where applicable, as set out by the relevant funding authority, e.g. Horizon Europe = Normally 25% of “eligible” costs.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E" sz="1200" dirty="0"/>
          </a:p>
          <a:p>
            <a:pPr marL="571500" lvl="1" indent="-228600">
              <a:buFont typeface="+mj-lt"/>
              <a:buAutoNum type="alphaUcPeriod" startAt="2"/>
            </a:pPr>
            <a:r>
              <a:rPr lang="en-IE" sz="1200" dirty="0"/>
              <a:t>UCC Research Overheads Rates Policy (</a:t>
            </a:r>
            <a:r>
              <a:rPr lang="en-IE" sz="1200" dirty="0">
                <a:hlinkClick r:id="rId2"/>
              </a:rPr>
              <a:t>https://www.ucc.ie/en/media/research/researchatucc/documents/OverheadRatesPolicy.FINAL(1).pdf</a:t>
            </a:r>
            <a:r>
              <a:rPr lang="en-IE" sz="12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E" sz="1200" dirty="0"/>
          </a:p>
          <a:p>
            <a:pPr marL="571500" lvl="1" indent="-228600">
              <a:buFont typeface="+mj-lt"/>
              <a:buAutoNum type="alphaUcPeriod" startAt="3"/>
            </a:pPr>
            <a:r>
              <a:rPr lang="en-IE" sz="1200" dirty="0"/>
              <a:t>Parameters for determining overhead rate (30% to 100%):</a:t>
            </a:r>
          </a:p>
          <a:p>
            <a:pPr marL="914400" lvl="2" indent="-228600">
              <a:buFont typeface="+mj-lt"/>
              <a:buAutoNum type="arabicPeriod"/>
            </a:pPr>
            <a:r>
              <a:rPr lang="en-IE" sz="900" dirty="0"/>
              <a:t>Foreground IP Ownership</a:t>
            </a:r>
          </a:p>
          <a:p>
            <a:pPr marL="914400" lvl="2" indent="-228600">
              <a:buFont typeface="+mj-lt"/>
              <a:buAutoNum type="arabicPeriod"/>
            </a:pPr>
            <a:r>
              <a:rPr lang="en-IE" sz="900" dirty="0"/>
              <a:t>Partner – Enterprise type / size</a:t>
            </a:r>
          </a:p>
          <a:p>
            <a:pPr marL="914400" lvl="2" indent="-228600">
              <a:buFont typeface="+mj-lt"/>
              <a:buAutoNum type="arabicPeriod"/>
            </a:pPr>
            <a:r>
              <a:rPr lang="en-IE" sz="900" dirty="0"/>
              <a:t>Partner Licensing Terms</a:t>
            </a:r>
          </a:p>
          <a:p>
            <a:pPr marL="914400" lvl="2" indent="-228600">
              <a:buFont typeface="+mj-lt"/>
              <a:buAutoNum type="arabicPeriod"/>
            </a:pPr>
            <a:r>
              <a:rPr lang="en-IE" sz="900" dirty="0"/>
              <a:t>Desk Based versus Lab Based Research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E" sz="1200" dirty="0"/>
          </a:p>
          <a:p>
            <a:pPr lvl="1">
              <a:buFont typeface="Wingdings" panose="05000000000000000000" pitchFamily="2" charset="2"/>
              <a:buChar char="§"/>
            </a:pPr>
            <a:endParaRPr lang="en-IE" sz="1200" dirty="0"/>
          </a:p>
          <a:p>
            <a:pPr lvl="1"/>
            <a:endParaRPr lang="en-IE" sz="1200" dirty="0"/>
          </a:p>
          <a:p>
            <a:pPr lvl="1"/>
            <a:endParaRPr lang="en-IE" sz="1200" dirty="0"/>
          </a:p>
        </p:txBody>
      </p:sp>
    </p:spTree>
    <p:extLst>
      <p:ext uri="{BB962C8B-B14F-4D97-AF65-F5344CB8AC3E}">
        <p14:creationId xmlns:p14="http://schemas.microsoft.com/office/powerpoint/2010/main" val="3841762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69A7-FC3E-4DED-9F0C-E8A235D61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2999"/>
            <a:ext cx="6822017" cy="1057274"/>
          </a:xfrm>
        </p:spPr>
        <p:txBody>
          <a:bodyPr>
            <a:normAutofit/>
          </a:bodyPr>
          <a:lstStyle/>
          <a:p>
            <a:r>
              <a:rPr lang="en-IE" sz="2500" dirty="0"/>
              <a:t>Agenda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1A44CE-7004-4B00-B0BD-8BBC0ABF42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019082"/>
              </p:ext>
            </p:extLst>
          </p:nvPr>
        </p:nvGraphicFramePr>
        <p:xfrm>
          <a:off x="628651" y="1568610"/>
          <a:ext cx="6822016" cy="3913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2016">
                  <a:extLst>
                    <a:ext uri="{9D8B030D-6E8A-4147-A177-3AD203B41FA5}">
                      <a16:colId xmlns:a16="http://schemas.microsoft.com/office/drawing/2014/main" val="26633198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Contents: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21178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1. Compliance! Compliance! Compliance!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608157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2. Pay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683799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3. Equipment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72260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4. Other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3621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5. Direct Costs versus Indirect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9965878"/>
                  </a:ext>
                </a:extLst>
              </a:tr>
              <a:tr h="38589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tx1"/>
                          </a:solidFill>
                        </a:rPr>
                        <a:t>6. VAT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357166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7. Q &amp; 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0414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808888"/>
      </p:ext>
    </p:extLst>
  </p:cSld>
  <p:clrMapOvr>
    <a:masterClrMapping/>
  </p:clrMapOvr>
  <p:transition spd="slow"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96DA0-57E9-496A-8AAB-3E16E55AA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500" dirty="0"/>
              <a:t>6. VAT (Value Added Tax)</a:t>
            </a:r>
            <a:br>
              <a:rPr lang="en-IE" dirty="0"/>
            </a:br>
            <a:r>
              <a:rPr lang="en-IE" sz="2000" i="1" dirty="0"/>
              <a:t>When are Research services Vatable?</a:t>
            </a:r>
            <a:endParaRPr lang="en-IE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10D407-3146-4E45-AF4B-A2C9AEA8C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30" y="1579662"/>
            <a:ext cx="6619438" cy="12165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8887BE-B542-413B-8C34-A7679944DDDD}"/>
              </a:ext>
            </a:extLst>
          </p:cNvPr>
          <p:cNvSpPr/>
          <p:nvPr/>
        </p:nvSpPr>
        <p:spPr>
          <a:xfrm>
            <a:off x="628649" y="3105834"/>
            <a:ext cx="6822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dirty="0">
                <a:latin typeface="Calibri" panose="020F0502020204030204" pitchFamily="34" charset="0"/>
              </a:rPr>
              <a:t>Activities not regarded as exempt educational activities</a:t>
            </a:r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119F0-AA35-48B4-A66B-11B27D2E2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30" y="3717002"/>
            <a:ext cx="6619438" cy="18448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67961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96DA0-57E9-496A-8AAB-3E16E55AA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500" dirty="0"/>
              <a:t>6. VAT (Value Added Tax)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EA34B-D47E-483D-BAA0-DCAE064EC505}"/>
              </a:ext>
            </a:extLst>
          </p:cNvPr>
          <p:cNvSpPr txBox="1">
            <a:spLocks/>
          </p:cNvSpPr>
          <p:nvPr/>
        </p:nvSpPr>
        <p:spPr>
          <a:xfrm>
            <a:off x="628650" y="1608289"/>
            <a:ext cx="6822017" cy="120392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IE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IE" dirty="0">
                <a:solidFill>
                  <a:schemeClr val="bg1"/>
                </a:solidFill>
              </a:rPr>
              <a:t>How does VAT impact on the finances of my research project?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I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IE" dirty="0">
                <a:solidFill>
                  <a:schemeClr val="bg1"/>
                </a:solidFill>
              </a:rPr>
              <a:t>VAT is mainly a concern in Industry funded research activities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93322F-6120-47B5-8437-5C68D08CA559}"/>
              </a:ext>
            </a:extLst>
          </p:cNvPr>
          <p:cNvSpPr/>
          <p:nvPr/>
        </p:nvSpPr>
        <p:spPr>
          <a:xfrm>
            <a:off x="628649" y="2955022"/>
            <a:ext cx="6822017" cy="29508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en-IE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IE" dirty="0">
                <a:solidFill>
                  <a:schemeClr val="tx1"/>
                </a:solidFill>
              </a:rPr>
              <a:t>VAT must be charged on research income.</a:t>
            </a:r>
          </a:p>
          <a:p>
            <a:pPr marL="342900" indent="-342900">
              <a:buFont typeface="+mj-lt"/>
              <a:buAutoNum type="arabicPeriod"/>
            </a:pPr>
            <a:endParaRPr lang="en-IE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IE" dirty="0">
                <a:solidFill>
                  <a:schemeClr val="tx1"/>
                </a:solidFill>
              </a:rPr>
              <a:t>Expenses incurred in the project will be net of VAT</a:t>
            </a:r>
          </a:p>
          <a:p>
            <a:pPr marL="342900" indent="-342900">
              <a:buFont typeface="+mj-lt"/>
              <a:buAutoNum type="arabicPeriod"/>
            </a:pPr>
            <a:endParaRPr lang="en-IE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IE" dirty="0">
                <a:solidFill>
                  <a:schemeClr val="tx1"/>
                </a:solidFill>
              </a:rPr>
              <a:t>VAT is mainly a concern in Industry funded research activities</a:t>
            </a:r>
          </a:p>
          <a:p>
            <a:pPr marL="342900" indent="-342900">
              <a:buFont typeface="+mj-lt"/>
              <a:buAutoNum type="arabicPeriod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1251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96DA0-57E9-496A-8AAB-3E16E55AA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500" dirty="0"/>
              <a:t>6. VAT (Value Added Tax)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C4AC0-F1C3-4DB1-824A-63C6CF48D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sz="12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IE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Revenue Guidelines on VAT for University Research Activities:</a:t>
            </a:r>
          </a:p>
          <a:p>
            <a:endParaRPr lang="en-IE" sz="12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IE" sz="900" dirty="0">
                <a:hlinkClick r:id="rId3"/>
              </a:rPr>
              <a:t>https://www.revenue.ie/en/tax-professionals/tdm/value-added-tax/part03-taxable-transactions-goods-ica-services/Services/services-third-level-educational-bodies-research.pdf</a:t>
            </a:r>
            <a:endParaRPr lang="en-IE" sz="900" dirty="0"/>
          </a:p>
          <a:p>
            <a:pPr lvl="1"/>
            <a:endParaRPr lang="en-IE" sz="900" dirty="0"/>
          </a:p>
          <a:p>
            <a:pPr marL="342900" lvl="1" indent="0">
              <a:buNone/>
            </a:pPr>
            <a:endParaRPr lang="en-IE" sz="900" dirty="0">
              <a:highlight>
                <a:srgbClr val="FFB500"/>
              </a:highlight>
            </a:endParaRPr>
          </a:p>
          <a:p>
            <a:pPr marL="342900" lvl="1" indent="0">
              <a:buNone/>
            </a:pPr>
            <a:endParaRPr lang="en-IE" sz="900" dirty="0">
              <a:highlight>
                <a:srgbClr val="FFB500"/>
              </a:highlight>
            </a:endParaRPr>
          </a:p>
          <a:p>
            <a:pPr marL="342900" lvl="1" indent="0" algn="ctr">
              <a:buNone/>
            </a:pPr>
            <a:endParaRPr lang="en-IE" sz="2000" dirty="0">
              <a:highlight>
                <a:srgbClr val="FFB500"/>
              </a:highlight>
            </a:endParaRPr>
          </a:p>
          <a:p>
            <a:pPr marL="342900" lvl="1" indent="0">
              <a:buNone/>
            </a:pPr>
            <a:endParaRPr lang="en-IE" sz="900" dirty="0"/>
          </a:p>
        </p:txBody>
      </p:sp>
    </p:spTree>
    <p:extLst>
      <p:ext uri="{BB962C8B-B14F-4D97-AF65-F5344CB8AC3E}">
        <p14:creationId xmlns:p14="http://schemas.microsoft.com/office/powerpoint/2010/main" val="507597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69A7-FC3E-4DED-9F0C-E8A235D61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2999"/>
            <a:ext cx="6822017" cy="1057274"/>
          </a:xfrm>
        </p:spPr>
        <p:txBody>
          <a:bodyPr>
            <a:normAutofit/>
          </a:bodyPr>
          <a:lstStyle/>
          <a:p>
            <a:r>
              <a:rPr lang="en-IE" sz="2500" dirty="0"/>
              <a:t>Agenda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1A44CE-7004-4B00-B0BD-8BBC0ABF42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638840"/>
              </p:ext>
            </p:extLst>
          </p:nvPr>
        </p:nvGraphicFramePr>
        <p:xfrm>
          <a:off x="628651" y="1568610"/>
          <a:ext cx="6822016" cy="3913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2016">
                  <a:extLst>
                    <a:ext uri="{9D8B030D-6E8A-4147-A177-3AD203B41FA5}">
                      <a16:colId xmlns:a16="http://schemas.microsoft.com/office/drawing/2014/main" val="26633198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IE" b="1" dirty="0"/>
                        <a:t>Contents: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21178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1. Compliance! Compliance! Compliance!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608157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2. Pay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683799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3. Equipment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72260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4. Other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3621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5. Direct Costs versus Indirect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9965878"/>
                  </a:ext>
                </a:extLst>
              </a:tr>
              <a:tr h="38589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6. VAT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357166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E" b="1" dirty="0">
                          <a:solidFill>
                            <a:schemeClr val="tx1"/>
                          </a:solidFill>
                        </a:rPr>
                        <a:t>7. Q &amp; 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0414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094074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63696-0AAA-4E8D-94BD-28B77BCD8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726"/>
            <a:ext cx="6855226" cy="1057274"/>
          </a:xfrm>
        </p:spPr>
        <p:txBody>
          <a:bodyPr>
            <a:normAutofit/>
          </a:bodyPr>
          <a:lstStyle/>
          <a:p>
            <a:r>
              <a:rPr lang="en-IE" sz="2500" dirty="0"/>
              <a:t>1. Compliance! Compliance! Compliance!</a:t>
            </a:r>
            <a:br>
              <a:rPr lang="en-IE" sz="2500" dirty="0"/>
            </a:br>
            <a:r>
              <a:rPr lang="en-IE" sz="2000" i="1" dirty="0"/>
              <a:t>Compliance with…..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FBDFC-D70A-466F-A8FE-44660F315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lvl="1" indent="-342900">
              <a:buFont typeface="+mj-lt"/>
              <a:buAutoNum type="arabicPeriod"/>
            </a:pPr>
            <a:r>
              <a:rPr lang="en-IE" dirty="0"/>
              <a:t>Funding Body Rules &amp; Guidelines: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76051B-10A9-4732-AD2D-9472BCEC7DCF}"/>
              </a:ext>
            </a:extLst>
          </p:cNvPr>
          <p:cNvGrpSpPr/>
          <p:nvPr/>
        </p:nvGrpSpPr>
        <p:grpSpPr>
          <a:xfrm>
            <a:off x="487269" y="2813686"/>
            <a:ext cx="6409889" cy="3585767"/>
            <a:chOff x="675229" y="2925489"/>
            <a:chExt cx="6409889" cy="3585767"/>
          </a:xfrm>
        </p:grpSpPr>
        <p:pic>
          <p:nvPicPr>
            <p:cNvPr id="5" name="Picture 3" descr="C:\Users\caitrionadoyle\Desktop\horizon2020banner.jpg">
              <a:extLst>
                <a:ext uri="{FF2B5EF4-FFF2-40B4-BE49-F238E27FC236}">
                  <a16:creationId xmlns:a16="http://schemas.microsoft.com/office/drawing/2014/main" id="{B255115F-F95F-418B-8AF6-3CEAAC3CC2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745" y="5926736"/>
              <a:ext cx="3308739" cy="437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 descr="C:\Users\caitrionadoyle\Desktop\enterpriseireland.jpg">
              <a:extLst>
                <a:ext uri="{FF2B5EF4-FFF2-40B4-BE49-F238E27FC236}">
                  <a16:creationId xmlns:a16="http://schemas.microsoft.com/office/drawing/2014/main" id="{64E69925-7790-4D71-9BA2-CC90AF0040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229" y="2925489"/>
              <a:ext cx="19050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 descr="C:\Users\caitrionadoyle\Desktop\sfi_logo.jpg">
              <a:extLst>
                <a:ext uri="{FF2B5EF4-FFF2-40B4-BE49-F238E27FC236}">
                  <a16:creationId xmlns:a16="http://schemas.microsoft.com/office/drawing/2014/main" id="{E5AAB1DF-538C-4C5C-83A6-8DDB23D868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629" y="3066681"/>
              <a:ext cx="1542838" cy="620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C:\Users\caitrionadoyle\Desktop\IRC_Logo.jpg">
              <a:extLst>
                <a:ext uri="{FF2B5EF4-FFF2-40B4-BE49-F238E27FC236}">
                  <a16:creationId xmlns:a16="http://schemas.microsoft.com/office/drawing/2014/main" id="{BB818831-6567-4A9D-B283-17E273CD1D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7618" y="5749256"/>
              <a:ext cx="28575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caitrionadoyle\Desktop\EPA_logo.gif">
              <a:extLst>
                <a:ext uri="{FF2B5EF4-FFF2-40B4-BE49-F238E27FC236}">
                  <a16:creationId xmlns:a16="http://schemas.microsoft.com/office/drawing/2014/main" id="{22417058-200A-4AF0-AC08-7AF60C27C2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9428" y="4084938"/>
              <a:ext cx="1100201" cy="742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1" descr="C:\Users\caitrionadoyle\Desktop\teagasc_large.jpg">
              <a:extLst>
                <a:ext uri="{FF2B5EF4-FFF2-40B4-BE49-F238E27FC236}">
                  <a16:creationId xmlns:a16="http://schemas.microsoft.com/office/drawing/2014/main" id="{7F5D2ECB-F37B-4C8E-9953-63707DAC55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666" y="3350256"/>
              <a:ext cx="1393984" cy="574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C:\Users\caitrionadoyle\Desktop\hea.jpg">
              <a:extLst>
                <a:ext uri="{FF2B5EF4-FFF2-40B4-BE49-F238E27FC236}">
                  <a16:creationId xmlns:a16="http://schemas.microsoft.com/office/drawing/2014/main" id="{54640ED7-FCC7-4CB9-B2ED-F143E9F049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290" y="5386854"/>
              <a:ext cx="2196228" cy="395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caitrionadoyle\Desktop\Marine_logo.jpg">
              <a:extLst>
                <a:ext uri="{FF2B5EF4-FFF2-40B4-BE49-F238E27FC236}">
                  <a16:creationId xmlns:a16="http://schemas.microsoft.com/office/drawing/2014/main" id="{86B5171A-868A-47F1-80BD-4BDD82E1FC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298537"/>
              <a:ext cx="1597672" cy="402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C:\Users\caitrionadoyle\Desktop\erdf.jpg">
              <a:extLst>
                <a:ext uri="{FF2B5EF4-FFF2-40B4-BE49-F238E27FC236}">
                  <a16:creationId xmlns:a16="http://schemas.microsoft.com/office/drawing/2014/main" id="{957580CC-87F8-4B93-BB68-F1E172DE55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229" y="4117207"/>
              <a:ext cx="2047875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5" descr="C:\Users\caitrionadoyle\Desktop\struct.jpg">
              <a:extLst>
                <a:ext uri="{FF2B5EF4-FFF2-40B4-BE49-F238E27FC236}">
                  <a16:creationId xmlns:a16="http://schemas.microsoft.com/office/drawing/2014/main" id="{FA008535-C983-441B-BB30-8C41721AE6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134" y="4381938"/>
              <a:ext cx="2304256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28622" y="2175551"/>
            <a:ext cx="2191808" cy="92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124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1431A-C57A-49A5-83EA-F35791402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E" dirty="0"/>
            </a:b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C36D8-D610-4CC4-9D39-DE7B43DFC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135385"/>
            <a:ext cx="6822017" cy="58723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IE" sz="4000" dirty="0"/>
              <a:t>BACK UP SLIDES</a:t>
            </a:r>
          </a:p>
        </p:txBody>
      </p:sp>
    </p:spTree>
    <p:extLst>
      <p:ext uri="{BB962C8B-B14F-4D97-AF65-F5344CB8AC3E}">
        <p14:creationId xmlns:p14="http://schemas.microsoft.com/office/powerpoint/2010/main" val="27796917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28650" y="3955299"/>
            <a:ext cx="5486400" cy="949290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FINANCE – Office of Research Grants and Contracts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28650" y="4996868"/>
            <a:ext cx="3348318" cy="620338"/>
          </a:xfrm>
        </p:spPr>
        <p:txBody>
          <a:bodyPr/>
          <a:lstStyle/>
          <a:p>
            <a:r>
              <a:rPr lang="en-GB" dirty="0"/>
              <a:t>Research Support……”Who, What, Where, When?”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4898D7D0-CD5B-4F83-BD01-65189F7F5472}"/>
              </a:ext>
            </a:extLst>
          </p:cNvPr>
          <p:cNvSpPr txBox="1">
            <a:spLocks/>
          </p:cNvSpPr>
          <p:nvPr/>
        </p:nvSpPr>
        <p:spPr>
          <a:xfrm>
            <a:off x="2766732" y="5957736"/>
            <a:ext cx="3348318" cy="620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 dirty="0"/>
              <a:t>Kevin Goggin, Research Support Officer</a:t>
            </a:r>
          </a:p>
        </p:txBody>
      </p:sp>
    </p:spTree>
    <p:extLst>
      <p:ext uri="{BB962C8B-B14F-4D97-AF65-F5344CB8AC3E}">
        <p14:creationId xmlns:p14="http://schemas.microsoft.com/office/powerpoint/2010/main" val="4146089936"/>
      </p:ext>
    </p:extLst>
  </p:cSld>
  <p:clrMapOvr>
    <a:masterClrMapping/>
  </p:clrMapOvr>
  <p:transition spd="slow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69A7-FC3E-4DED-9F0C-E8A235D61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2999"/>
            <a:ext cx="6822017" cy="1057274"/>
          </a:xfrm>
        </p:spPr>
        <p:txBody>
          <a:bodyPr/>
          <a:lstStyle/>
          <a:p>
            <a:r>
              <a:rPr lang="en-IE" dirty="0"/>
              <a:t>Who and where?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1A44CE-7004-4B00-B0BD-8BBC0ABF421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1" y="1367275"/>
          <a:ext cx="6822016" cy="4884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700">
                  <a:extLst>
                    <a:ext uri="{9D8B030D-6E8A-4147-A177-3AD203B41FA5}">
                      <a16:colId xmlns:a16="http://schemas.microsoft.com/office/drawing/2014/main" val="266331983"/>
                    </a:ext>
                  </a:extLst>
                </a:gridCol>
                <a:gridCol w="4102316">
                  <a:extLst>
                    <a:ext uri="{9D8B030D-6E8A-4147-A177-3AD203B41FA5}">
                      <a16:colId xmlns:a16="http://schemas.microsoft.com/office/drawing/2014/main" val="294142947"/>
                    </a:ext>
                  </a:extLst>
                </a:gridCol>
              </a:tblGrid>
              <a:tr h="324000">
                <a:tc gridSpan="2">
                  <a:txBody>
                    <a:bodyPr/>
                    <a:lstStyle/>
                    <a:p>
                      <a:pPr algn="ctr"/>
                      <a:r>
                        <a:rPr lang="en-IE" sz="135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Main Finance Office, North Wing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IE" sz="13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93174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chemeClr val="bg1"/>
                          </a:solidFill>
                        </a:rPr>
                        <a:t>Name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chemeClr val="bg1"/>
                          </a:solidFill>
                        </a:rPr>
                        <a:t>Role / Funding Body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825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Caitriona Doyle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Research Accountant (Interim)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21178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Hugh Keane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Deputy Research Accountant (Interim)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608157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Joanne O’Sullivan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Assistant Deputy Research Accountant – Financial Support &amp; Grant Administration EU H2020 / HE, Enterprise Ireland Overhead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72260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Kevin Goggin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Research Support Officer – EU &amp; HE Budget applications 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3621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Margaret O’Connell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Research Support Officer – EU &amp; HE Budget claims 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996587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Caitriona O’Leary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Financial Support &amp; Grant Administration – Marine Institute, SEAI, CFF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357166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Lillian Guerin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Financial Support &amp; Grant Administration – IRC / HRB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041474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Erica Constant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Financial Support &amp; Grant Administration – EPA, Wellcome Trust, Cancer Research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5555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310386"/>
      </p:ext>
    </p:extLst>
  </p:cSld>
  <p:clrMapOvr>
    <a:masterClrMapping/>
  </p:clrMapOvr>
  <p:transition spd="slow">
    <p:push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7EA02-45AC-4DE0-A8FA-DE14BE45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Who and where?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C5B2C-CAC8-4573-8FB6-101751240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2807623"/>
          </a:xfrm>
        </p:spPr>
        <p:txBody>
          <a:bodyPr/>
          <a:lstStyle/>
          <a:p>
            <a:endParaRPr lang="en-I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2546130-B8DC-4C16-832D-ED6C2D22D7A9}"/>
              </a:ext>
            </a:extLst>
          </p:cNvPr>
          <p:cNvGraphicFramePr>
            <a:graphicFrameLocks/>
          </p:cNvGraphicFramePr>
          <p:nvPr/>
        </p:nvGraphicFramePr>
        <p:xfrm>
          <a:off x="628651" y="1367275"/>
          <a:ext cx="6822016" cy="41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700">
                  <a:extLst>
                    <a:ext uri="{9D8B030D-6E8A-4147-A177-3AD203B41FA5}">
                      <a16:colId xmlns:a16="http://schemas.microsoft.com/office/drawing/2014/main" val="266331983"/>
                    </a:ext>
                  </a:extLst>
                </a:gridCol>
                <a:gridCol w="4102316">
                  <a:extLst>
                    <a:ext uri="{9D8B030D-6E8A-4147-A177-3AD203B41FA5}">
                      <a16:colId xmlns:a16="http://schemas.microsoft.com/office/drawing/2014/main" val="294142947"/>
                    </a:ext>
                  </a:extLst>
                </a:gridCol>
              </a:tblGrid>
              <a:tr h="324000">
                <a:tc gridSpan="2">
                  <a:txBody>
                    <a:bodyPr/>
                    <a:lstStyle/>
                    <a:p>
                      <a:pPr algn="ctr"/>
                      <a:r>
                        <a:rPr lang="en-IE" sz="135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Main Finance Office, North Wing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IE" sz="13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93174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chemeClr val="bg1"/>
                          </a:solidFill>
                        </a:rPr>
                        <a:t>Name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chemeClr val="bg1"/>
                          </a:solidFill>
                        </a:rPr>
                        <a:t>Role / Funding Body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825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IE" dirty="0"/>
                        <a:t>Maria Buckley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Research Bank Accounts, Journal transfers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21178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IE" dirty="0"/>
                        <a:t>Catherine Donovan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Financial Support &amp; Grant Administration – Enterprise Ireland, Teagasc, HEA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608157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IE" dirty="0"/>
                        <a:t>Maeve Nagle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Grant Administration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72260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IE" dirty="0"/>
                        <a:t>Alice O’Leary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Research Employment Contracts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3621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IE" dirty="0"/>
                        <a:t>Mary Aherne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Research Income, Invoicing &amp; Debtors, VAT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996587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IE" dirty="0"/>
                        <a:t>Rachel Murphy Coughlan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Research expenses and hourly payroll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44651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IE" dirty="0"/>
                        <a:t>Ger Aherne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Grant administration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024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783664"/>
      </p:ext>
    </p:extLst>
  </p:cSld>
  <p:clrMapOvr>
    <a:masterClrMapping/>
  </p:clrMapOvr>
  <p:transition spd="slow">
    <p:push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7EA02-45AC-4DE0-A8FA-DE14BE45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Who and where?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C5B2C-CAC8-4573-8FB6-101751240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2303623"/>
          </a:xfrm>
        </p:spPr>
        <p:txBody>
          <a:bodyPr/>
          <a:lstStyle/>
          <a:p>
            <a:endParaRPr lang="en-I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2546130-B8DC-4C16-832D-ED6C2D22D7A9}"/>
              </a:ext>
            </a:extLst>
          </p:cNvPr>
          <p:cNvGraphicFramePr>
            <a:graphicFrameLocks/>
          </p:cNvGraphicFramePr>
          <p:nvPr/>
        </p:nvGraphicFramePr>
        <p:xfrm>
          <a:off x="628651" y="1367275"/>
          <a:ext cx="6822016" cy="26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700">
                  <a:extLst>
                    <a:ext uri="{9D8B030D-6E8A-4147-A177-3AD203B41FA5}">
                      <a16:colId xmlns:a16="http://schemas.microsoft.com/office/drawing/2014/main" val="266331983"/>
                    </a:ext>
                  </a:extLst>
                </a:gridCol>
                <a:gridCol w="4102316">
                  <a:extLst>
                    <a:ext uri="{9D8B030D-6E8A-4147-A177-3AD203B41FA5}">
                      <a16:colId xmlns:a16="http://schemas.microsoft.com/office/drawing/2014/main" val="294142947"/>
                    </a:ext>
                  </a:extLst>
                </a:gridCol>
              </a:tblGrid>
              <a:tr h="324000">
                <a:tc gridSpan="2">
                  <a:txBody>
                    <a:bodyPr/>
                    <a:lstStyle/>
                    <a:p>
                      <a:pPr algn="ctr"/>
                      <a:r>
                        <a:rPr lang="en-IE" sz="135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Kane Building Annex - SFI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IE" sz="13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93174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chemeClr val="bg1"/>
                          </a:solidFill>
                        </a:rPr>
                        <a:t>Name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chemeClr val="bg1"/>
                          </a:solidFill>
                        </a:rPr>
                        <a:t>Role / Funding Body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825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IE" dirty="0"/>
                        <a:t>Tim O’Mahony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SFI Accountant (Interim)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21178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IE" dirty="0"/>
                        <a:t>Roisin Campbell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SFI Centres Support Officer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72260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IE" dirty="0"/>
                        <a:t>Conor Dowd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Financial Support &amp; Grant Administration – SFI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3621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IE" dirty="0" err="1"/>
                        <a:t>Rozy</a:t>
                      </a:r>
                      <a:r>
                        <a:rPr lang="en-IE" dirty="0"/>
                        <a:t> Gay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Financial Support &amp; Grant Administration – SFI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996587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629BE41-C7E4-F327-E19F-599567DD8419}"/>
              </a:ext>
            </a:extLst>
          </p:cNvPr>
          <p:cNvSpPr/>
          <p:nvPr/>
        </p:nvSpPr>
        <p:spPr>
          <a:xfrm>
            <a:off x="628650" y="4391653"/>
            <a:ext cx="6822016" cy="1690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dirty="0">
                <a:hlinkClick r:id="rId2"/>
              </a:rPr>
              <a:t>https://uccireland.sharepoint.com/sites/finance-office-intranet/SitePages/Finance-Office-Contact-List.aspx?csf=1&amp;web=1&amp;e=cRe8sR&amp;cid=76a83bac-c389-4b6b-9b27-aaa7b66320b4</a:t>
            </a:r>
            <a:r>
              <a:rPr lang="en-IE" sz="1600" dirty="0"/>
              <a:t> </a:t>
            </a:r>
          </a:p>
          <a:p>
            <a:pPr algn="ctr"/>
            <a:endParaRPr lang="en-IE" sz="1600" dirty="0"/>
          </a:p>
          <a:p>
            <a:pPr algn="ctr"/>
            <a:r>
              <a:rPr lang="en-IE" sz="1600" dirty="0"/>
              <a:t>Most up to date information is available on UCC Finance </a:t>
            </a:r>
            <a:r>
              <a:rPr lang="en-IE" sz="1600" dirty="0" err="1"/>
              <a:t>sharepoint</a:t>
            </a:r>
            <a:r>
              <a:rPr lang="en-IE" sz="1600" dirty="0"/>
              <a:t> site</a:t>
            </a:r>
          </a:p>
        </p:txBody>
      </p:sp>
    </p:spTree>
    <p:extLst>
      <p:ext uri="{BB962C8B-B14F-4D97-AF65-F5344CB8AC3E}">
        <p14:creationId xmlns:p14="http://schemas.microsoft.com/office/powerpoint/2010/main" val="3134022394"/>
      </p:ext>
    </p:extLst>
  </p:cSld>
  <p:clrMapOvr>
    <a:masterClrMapping/>
  </p:clrMapOvr>
  <p:transition spd="slow">
    <p:push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E5FAB-C3DA-4584-9203-EBE8405C7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533E867-8FF0-4DA8-8501-01090424CE0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727200"/>
          <a:ext cx="6821488" cy="437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2820337"/>
      </p:ext>
    </p:extLst>
  </p:cSld>
  <p:clrMapOvr>
    <a:masterClrMapping/>
  </p:clrMapOvr>
  <p:transition spd="slow">
    <p:push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E5FAB-C3DA-4584-9203-EBE8405C7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What? : </a:t>
            </a:r>
            <a:r>
              <a:rPr lang="en-IE" sz="2600" i="1" dirty="0"/>
              <a:t>Application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C9A6403-A827-4E3A-B7D7-619B634FAB94}"/>
              </a:ext>
            </a:extLst>
          </p:cNvPr>
          <p:cNvGrpSpPr/>
          <p:nvPr/>
        </p:nvGrpSpPr>
        <p:grpSpPr>
          <a:xfrm>
            <a:off x="628650" y="2481436"/>
            <a:ext cx="1895127" cy="1895127"/>
            <a:chOff x="3454511" y="249474"/>
            <a:chExt cx="1895127" cy="1895127"/>
          </a:xfrm>
        </p:grpSpPr>
        <p:sp>
          <p:nvSpPr>
            <p:cNvPr id="6" name="Partial Circle 5">
              <a:extLst>
                <a:ext uri="{FF2B5EF4-FFF2-40B4-BE49-F238E27FC236}">
                  <a16:creationId xmlns:a16="http://schemas.microsoft.com/office/drawing/2014/main" id="{BB2DD6F3-C45D-49BF-ADF9-C7FFC8E897F1}"/>
                </a:ext>
              </a:extLst>
            </p:cNvPr>
            <p:cNvSpPr/>
            <p:nvPr/>
          </p:nvSpPr>
          <p:spPr>
            <a:xfrm rot="5400000">
              <a:off x="3454511" y="249474"/>
              <a:ext cx="1895127" cy="1895127"/>
            </a:xfrm>
            <a:prstGeom prst="pieWedg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artial Circle 4">
              <a:extLst>
                <a:ext uri="{FF2B5EF4-FFF2-40B4-BE49-F238E27FC236}">
                  <a16:creationId xmlns:a16="http://schemas.microsoft.com/office/drawing/2014/main" id="{C07955C2-DA33-4DF9-8BC2-8262A6F54FDE}"/>
                </a:ext>
              </a:extLst>
            </p:cNvPr>
            <p:cNvSpPr txBox="1"/>
            <p:nvPr/>
          </p:nvSpPr>
          <p:spPr>
            <a:xfrm>
              <a:off x="3454511" y="804544"/>
              <a:ext cx="1340057" cy="1340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sz="1200" kern="1200" dirty="0"/>
                <a:t>Application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87B5707-DFA9-4FE6-969A-A179B058550E}"/>
              </a:ext>
            </a:extLst>
          </p:cNvPr>
          <p:cNvSpPr/>
          <p:nvPr/>
        </p:nvSpPr>
        <p:spPr>
          <a:xfrm>
            <a:off x="2719276" y="2070528"/>
            <a:ext cx="4731391" cy="27169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Assist with budget preparation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Review of proposed budgets prior to submission, reviewing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i="1" dirty="0"/>
              <a:t>Compliance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i="1" dirty="0"/>
              <a:t>Completeness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i="1" dirty="0"/>
              <a:t>Accuracy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i="1" dirty="0"/>
              <a:t>Taxation status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75441004"/>
      </p:ext>
    </p:extLst>
  </p:cSld>
  <p:clrMapOvr>
    <a:masterClrMapping/>
  </p:clrMapOvr>
  <p:transition spd="slow">
    <p:push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7699A-E66C-49EB-9788-7BB59C9BD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What? : </a:t>
            </a:r>
            <a:r>
              <a:rPr lang="en-IE" sz="2600" i="1" dirty="0"/>
              <a:t>Award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F7E479-DB32-46C0-9562-B271546BB576}"/>
              </a:ext>
            </a:extLst>
          </p:cNvPr>
          <p:cNvGrpSpPr/>
          <p:nvPr/>
        </p:nvGrpSpPr>
        <p:grpSpPr>
          <a:xfrm>
            <a:off x="628650" y="2481436"/>
            <a:ext cx="1895127" cy="1895127"/>
            <a:chOff x="3454511" y="2232136"/>
            <a:chExt cx="1895127" cy="1895127"/>
          </a:xfrm>
        </p:grpSpPr>
        <p:sp>
          <p:nvSpPr>
            <p:cNvPr id="5" name="Partial Circle 4">
              <a:extLst>
                <a:ext uri="{FF2B5EF4-FFF2-40B4-BE49-F238E27FC236}">
                  <a16:creationId xmlns:a16="http://schemas.microsoft.com/office/drawing/2014/main" id="{C60A3838-3D51-479D-87B5-E021D449DE96}"/>
                </a:ext>
              </a:extLst>
            </p:cNvPr>
            <p:cNvSpPr/>
            <p:nvPr/>
          </p:nvSpPr>
          <p:spPr>
            <a:xfrm rot="10800000">
              <a:off x="3454511" y="2232136"/>
              <a:ext cx="1895127" cy="1895127"/>
            </a:xfrm>
            <a:prstGeom prst="pieWedg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artial Circle 4">
              <a:extLst>
                <a:ext uri="{FF2B5EF4-FFF2-40B4-BE49-F238E27FC236}">
                  <a16:creationId xmlns:a16="http://schemas.microsoft.com/office/drawing/2014/main" id="{171BE9E5-AE00-4548-8D52-88DA50B97141}"/>
                </a:ext>
              </a:extLst>
            </p:cNvPr>
            <p:cNvSpPr txBox="1"/>
            <p:nvPr/>
          </p:nvSpPr>
          <p:spPr>
            <a:xfrm rot="21600000">
              <a:off x="3454511" y="2232136"/>
              <a:ext cx="1340057" cy="1340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sz="1200" kern="1200" dirty="0"/>
                <a:t>Award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6E45C5F-0289-40AD-AD4C-55E6E0FEF4BC}"/>
              </a:ext>
            </a:extLst>
          </p:cNvPr>
          <p:cNvSpPr/>
          <p:nvPr/>
        </p:nvSpPr>
        <p:spPr>
          <a:xfrm>
            <a:off x="2719276" y="2070528"/>
            <a:ext cx="4731391" cy="27169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Financial review of legal agreement, e.g. Consortium Agreements, Sub-contract agreements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Opening of research accounts (R-codes)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Determine Overhead Distribution allocation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Set up project treasury processes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15726260"/>
      </p:ext>
    </p:extLst>
  </p:cSld>
  <p:clrMapOvr>
    <a:masterClrMapping/>
  </p:clrMapOvr>
  <p:transition spd="slow">
    <p:push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AF243-5059-4472-A795-B4CCC05D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What? : </a:t>
            </a:r>
            <a:r>
              <a:rPr lang="en-IE" sz="2600" i="1" dirty="0"/>
              <a:t>Administration &amp; Compliance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76D0C7-C857-498F-8361-7FCCF9269983}"/>
              </a:ext>
            </a:extLst>
          </p:cNvPr>
          <p:cNvGrpSpPr/>
          <p:nvPr/>
        </p:nvGrpSpPr>
        <p:grpSpPr>
          <a:xfrm>
            <a:off x="628650" y="2851212"/>
            <a:ext cx="1895127" cy="1895127"/>
            <a:chOff x="1471849" y="2232136"/>
            <a:chExt cx="1895127" cy="1895127"/>
          </a:xfrm>
        </p:grpSpPr>
        <p:sp>
          <p:nvSpPr>
            <p:cNvPr id="5" name="Partial Circle 4">
              <a:extLst>
                <a:ext uri="{FF2B5EF4-FFF2-40B4-BE49-F238E27FC236}">
                  <a16:creationId xmlns:a16="http://schemas.microsoft.com/office/drawing/2014/main" id="{C0781295-CC91-47E0-AC71-4226BE787527}"/>
                </a:ext>
              </a:extLst>
            </p:cNvPr>
            <p:cNvSpPr/>
            <p:nvPr/>
          </p:nvSpPr>
          <p:spPr>
            <a:xfrm rot="16200000">
              <a:off x="1471849" y="2232136"/>
              <a:ext cx="1895127" cy="1895127"/>
            </a:xfrm>
            <a:prstGeom prst="pieWedge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artial Circle 4">
              <a:extLst>
                <a:ext uri="{FF2B5EF4-FFF2-40B4-BE49-F238E27FC236}">
                  <a16:creationId xmlns:a16="http://schemas.microsoft.com/office/drawing/2014/main" id="{B1C04670-3F9D-4206-9350-0370EB57FC82}"/>
                </a:ext>
              </a:extLst>
            </p:cNvPr>
            <p:cNvSpPr txBox="1"/>
            <p:nvPr/>
          </p:nvSpPr>
          <p:spPr>
            <a:xfrm rot="21600000">
              <a:off x="2026919" y="2232136"/>
              <a:ext cx="1340057" cy="1340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sz="1200" kern="1200" dirty="0"/>
                <a:t>Administration &amp; Compliance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4F2452A-9563-4C4A-9195-B19442284BB2}"/>
              </a:ext>
            </a:extLst>
          </p:cNvPr>
          <p:cNvSpPr/>
          <p:nvPr/>
        </p:nvSpPr>
        <p:spPr>
          <a:xfrm>
            <a:off x="2719276" y="1641367"/>
            <a:ext cx="4731391" cy="43148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Prepare research financial claims / invoices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Allocate earned overheads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Review / approve research expense claims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Review / approve funding for research employment contracts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Audit management / Liaison with external auditors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Control research debtors and allocation of research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Management Reporting /Address internal &amp; external ad hoc queries and requests</a:t>
            </a:r>
          </a:p>
        </p:txBody>
      </p:sp>
    </p:spTree>
    <p:extLst>
      <p:ext uri="{BB962C8B-B14F-4D97-AF65-F5344CB8AC3E}">
        <p14:creationId xmlns:p14="http://schemas.microsoft.com/office/powerpoint/2010/main" val="1145487156"/>
      </p:ext>
    </p:extLst>
  </p:cSld>
  <p:clrMapOvr>
    <a:masterClrMapping/>
  </p:clrMapOvr>
  <p:transition spd="slow">
    <p:push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73F9-0DB8-4795-AA52-2D1BAF742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What? : </a:t>
            </a:r>
            <a:r>
              <a:rPr lang="en-IE" sz="2600" i="1" dirty="0"/>
              <a:t>Completion</a:t>
            </a:r>
            <a:r>
              <a:rPr lang="en-IE" i="1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A7C109-8340-4CD7-81D5-CF515CDFB684}"/>
              </a:ext>
            </a:extLst>
          </p:cNvPr>
          <p:cNvGrpSpPr/>
          <p:nvPr/>
        </p:nvGrpSpPr>
        <p:grpSpPr>
          <a:xfrm>
            <a:off x="738623" y="2481436"/>
            <a:ext cx="1895127" cy="1895127"/>
            <a:chOff x="1471849" y="249474"/>
            <a:chExt cx="1895127" cy="1895127"/>
          </a:xfrm>
        </p:grpSpPr>
        <p:sp>
          <p:nvSpPr>
            <p:cNvPr id="5" name="Partial Circle 4">
              <a:extLst>
                <a:ext uri="{FF2B5EF4-FFF2-40B4-BE49-F238E27FC236}">
                  <a16:creationId xmlns:a16="http://schemas.microsoft.com/office/drawing/2014/main" id="{DD7FC232-7902-45C9-8633-6BE53895DEE7}"/>
                </a:ext>
              </a:extLst>
            </p:cNvPr>
            <p:cNvSpPr/>
            <p:nvPr/>
          </p:nvSpPr>
          <p:spPr>
            <a:xfrm>
              <a:off x="1471849" y="249474"/>
              <a:ext cx="1895127" cy="1895127"/>
            </a:xfrm>
            <a:prstGeom prst="pieWedge">
              <a:avLst/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artial Circle 4">
              <a:extLst>
                <a:ext uri="{FF2B5EF4-FFF2-40B4-BE49-F238E27FC236}">
                  <a16:creationId xmlns:a16="http://schemas.microsoft.com/office/drawing/2014/main" id="{57894C77-62B6-420E-8990-664DC70D3625}"/>
                </a:ext>
              </a:extLst>
            </p:cNvPr>
            <p:cNvSpPr txBox="1"/>
            <p:nvPr/>
          </p:nvSpPr>
          <p:spPr>
            <a:xfrm>
              <a:off x="2026919" y="804544"/>
              <a:ext cx="1340057" cy="1340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sz="1200" kern="1200" dirty="0"/>
                <a:t>Completion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44B9A20-561B-4A02-9FE6-3EE16CEEF8A4}"/>
              </a:ext>
            </a:extLst>
          </p:cNvPr>
          <p:cNvSpPr/>
          <p:nvPr/>
        </p:nvSpPr>
        <p:spPr>
          <a:xfrm>
            <a:off x="2853499" y="2481436"/>
            <a:ext cx="4731391" cy="1895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Prepare final research financial claims / invoices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Accounting for any surplus / deficits on completed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Closure of research accounts</a:t>
            </a:r>
          </a:p>
        </p:txBody>
      </p:sp>
    </p:spTree>
    <p:extLst>
      <p:ext uri="{BB962C8B-B14F-4D97-AF65-F5344CB8AC3E}">
        <p14:creationId xmlns:p14="http://schemas.microsoft.com/office/powerpoint/2010/main" val="4205435218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63696-0AAA-4E8D-94BD-28B77BCD8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726"/>
            <a:ext cx="6855226" cy="1057274"/>
          </a:xfrm>
        </p:spPr>
        <p:txBody>
          <a:bodyPr>
            <a:normAutofit/>
          </a:bodyPr>
          <a:lstStyle/>
          <a:p>
            <a:r>
              <a:rPr lang="en-IE" sz="2500" dirty="0"/>
              <a:t>1. Compliance! Compliance! Compliance!</a:t>
            </a:r>
            <a:br>
              <a:rPr lang="en-IE" sz="2500" dirty="0"/>
            </a:br>
            <a:r>
              <a:rPr lang="en-IE" sz="1800" i="1" dirty="0"/>
              <a:t>Importance of Call Documentation</a:t>
            </a:r>
            <a:endParaRPr lang="en-IE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FBDFC-D70A-466F-A8FE-44660F315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IE" sz="2300" dirty="0"/>
              <a:t>Read the Call Documentation’s Eligible Cost rules</a:t>
            </a:r>
          </a:p>
          <a:p>
            <a:pPr marL="685800" lvl="2" indent="0">
              <a:buNone/>
            </a:pPr>
            <a:endParaRPr lang="en-IE" sz="2000" dirty="0"/>
          </a:p>
          <a:p>
            <a:pPr lvl="2"/>
            <a:r>
              <a:rPr lang="en-IE" sz="2150" dirty="0"/>
              <a:t>Interpret and understand:</a:t>
            </a:r>
          </a:p>
          <a:p>
            <a:pPr lvl="2"/>
            <a:endParaRPr lang="en-IE" sz="2150" dirty="0"/>
          </a:p>
          <a:p>
            <a:pPr lvl="3"/>
            <a:r>
              <a:rPr lang="en-IE" sz="2000" dirty="0"/>
              <a:t>What direct costs can be claimed</a:t>
            </a:r>
          </a:p>
          <a:p>
            <a:pPr marL="1028700" lvl="3" indent="0">
              <a:buNone/>
            </a:pPr>
            <a:endParaRPr lang="en-IE" sz="2000" dirty="0"/>
          </a:p>
          <a:p>
            <a:pPr lvl="3"/>
            <a:r>
              <a:rPr lang="en-IE" sz="2000" dirty="0"/>
              <a:t>How are direct costs are calculated</a:t>
            </a:r>
          </a:p>
          <a:p>
            <a:pPr marL="1028700" lvl="3" indent="0">
              <a:buNone/>
            </a:pPr>
            <a:endParaRPr lang="en-IE" sz="2000" dirty="0"/>
          </a:p>
          <a:p>
            <a:pPr lvl="3"/>
            <a:r>
              <a:rPr lang="en-IE" sz="2000" dirty="0"/>
              <a:t>Is there an allowance to claim indirect costs / overheads</a:t>
            </a:r>
          </a:p>
          <a:p>
            <a:pPr marL="1028700" lvl="3" indent="0">
              <a:buNone/>
            </a:pPr>
            <a:endParaRPr lang="en-IE" sz="2000" dirty="0"/>
          </a:p>
          <a:p>
            <a:pPr lvl="3"/>
            <a:r>
              <a:rPr lang="en-IE" sz="2000" dirty="0"/>
              <a:t>What amount / % of costs are reimbursed / </a:t>
            </a:r>
            <a:r>
              <a:rPr lang="en-IE" sz="2000" dirty="0">
                <a:solidFill>
                  <a:srgbClr val="FF0000"/>
                </a:solidFill>
              </a:rPr>
              <a:t>Is match funding required?</a:t>
            </a:r>
          </a:p>
        </p:txBody>
      </p:sp>
    </p:spTree>
    <p:extLst>
      <p:ext uri="{BB962C8B-B14F-4D97-AF65-F5344CB8AC3E}">
        <p14:creationId xmlns:p14="http://schemas.microsoft.com/office/powerpoint/2010/main" val="25655606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04F34-A617-4BA2-A0D2-75F2EA3D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02962-02D7-414E-BF24-640033141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56607"/>
            <a:ext cx="6822017" cy="3212987"/>
          </a:xfrm>
        </p:spPr>
        <p:txBody>
          <a:bodyPr>
            <a:normAutofit fontScale="70000" lnSpcReduction="20000"/>
          </a:bodyPr>
          <a:lstStyle/>
          <a:p>
            <a:r>
              <a:rPr lang="en-IE" sz="1800" dirty="0"/>
              <a:t>Proposal / Application stage, with RSS co-ordination:</a:t>
            </a:r>
          </a:p>
          <a:p>
            <a:pPr lvl="1"/>
            <a:endParaRPr lang="en-IE" sz="1500" dirty="0"/>
          </a:p>
          <a:p>
            <a:pPr lvl="1"/>
            <a:r>
              <a:rPr lang="en-IE" sz="1500" dirty="0"/>
              <a:t>To request budget templates</a:t>
            </a:r>
          </a:p>
          <a:p>
            <a:pPr lvl="1"/>
            <a:endParaRPr lang="en-IE" sz="1500" dirty="0"/>
          </a:p>
          <a:p>
            <a:pPr lvl="1"/>
            <a:r>
              <a:rPr lang="en-IE" sz="1500" dirty="0"/>
              <a:t>To seek guidance on budget preparation</a:t>
            </a:r>
          </a:p>
          <a:p>
            <a:pPr lvl="1"/>
            <a:endParaRPr lang="en-IE" sz="1500" dirty="0"/>
          </a:p>
          <a:p>
            <a:pPr lvl="1">
              <a:lnSpc>
                <a:spcPct val="220000"/>
              </a:lnSpc>
            </a:pPr>
            <a:r>
              <a:rPr lang="en-IE" sz="1500" dirty="0"/>
              <a:t>For review of budgets prior to submission….</a:t>
            </a:r>
            <a:r>
              <a:rPr lang="en-IE" sz="1500" b="1" dirty="0"/>
              <a:t>but no later than 5 days prior to the application deadline</a:t>
            </a:r>
          </a:p>
          <a:p>
            <a:pPr marL="342900" lvl="1" indent="0">
              <a:buNone/>
            </a:pPr>
            <a:endParaRPr lang="en-IE" sz="1500" b="1" dirty="0"/>
          </a:p>
          <a:p>
            <a:r>
              <a:rPr lang="en-IE" sz="1800" dirty="0"/>
              <a:t>Claim / Invoice stage</a:t>
            </a:r>
          </a:p>
          <a:p>
            <a:endParaRPr lang="en-IE" sz="1800" dirty="0"/>
          </a:p>
          <a:p>
            <a:r>
              <a:rPr lang="en-IE" sz="1800" dirty="0"/>
              <a:t>Requesting of budget reallocations</a:t>
            </a:r>
          </a:p>
          <a:p>
            <a:endParaRPr lang="en-IE" sz="1800" dirty="0"/>
          </a:p>
          <a:p>
            <a:r>
              <a:rPr lang="en-IE" sz="1800" dirty="0"/>
              <a:t>Preparing research finance related information requests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70737228"/>
      </p:ext>
    </p:extLst>
  </p:cSld>
  <p:clrMapOvr>
    <a:masterClrMapping/>
  </p:clrMapOvr>
  <p:transition spd="slow">
    <p:push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69A7-FC3E-4DED-9F0C-E8A235D61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2999"/>
            <a:ext cx="6822017" cy="1057274"/>
          </a:xfrm>
        </p:spPr>
        <p:txBody>
          <a:bodyPr/>
          <a:lstStyle/>
          <a:p>
            <a:r>
              <a:rPr lang="en-IE" dirty="0"/>
              <a:t>Who and where?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1A44CE-7004-4B00-B0BD-8BBC0ABF42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079301"/>
              </p:ext>
            </p:extLst>
          </p:nvPr>
        </p:nvGraphicFramePr>
        <p:xfrm>
          <a:off x="628651" y="1367275"/>
          <a:ext cx="6822016" cy="540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700">
                  <a:extLst>
                    <a:ext uri="{9D8B030D-6E8A-4147-A177-3AD203B41FA5}">
                      <a16:colId xmlns:a16="http://schemas.microsoft.com/office/drawing/2014/main" val="266331983"/>
                    </a:ext>
                  </a:extLst>
                </a:gridCol>
                <a:gridCol w="4102316">
                  <a:extLst>
                    <a:ext uri="{9D8B030D-6E8A-4147-A177-3AD203B41FA5}">
                      <a16:colId xmlns:a16="http://schemas.microsoft.com/office/drawing/2014/main" val="294142947"/>
                    </a:ext>
                  </a:extLst>
                </a:gridCol>
              </a:tblGrid>
              <a:tr h="324000">
                <a:tc gridSpan="2">
                  <a:txBody>
                    <a:bodyPr/>
                    <a:lstStyle/>
                    <a:p>
                      <a:pPr algn="ctr"/>
                      <a:r>
                        <a:rPr lang="en-IE" sz="135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Main Finance Office, North Wing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IE" sz="13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93174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chemeClr val="bg1"/>
                          </a:solidFill>
                        </a:rPr>
                        <a:t>Name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chemeClr val="bg1"/>
                          </a:solidFill>
                        </a:rPr>
                        <a:t>Role / Funding Body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825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Mary Cusack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Research Accountant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21178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Caitriona Doyle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Deputy Research Accountant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608157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Joanne O’Sullivan (On leave)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Financial reports &amp; grant administration - EU; Enterprise Ireland annual overhead queries; General research queries. (Currently on Leave - contact Erica Constant)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72260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Kevin Goggin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Budget &amp; Application Review, Horizon Europe &amp; Others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3621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Margaret O’Connell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Horizon Europe and Horizon Europe Reporting - Financial Reporting Support for Horizon 2020 and Horizon Europe projects; Financial reports &amp; grant administration - EU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996587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Caitriona O’Leary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Financial reports &amp; grant administration - EU, Marine Institute; General research queries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357166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Lillian Guerin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dirty="0"/>
                        <a:t>Health Research Board, Irish Research Council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0414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314073"/>
      </p:ext>
    </p:extLst>
  </p:cSld>
  <p:clrMapOvr>
    <a:masterClrMapping/>
  </p:clrMapOvr>
  <p:transition spd="slow">
    <p:push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7EA02-45AC-4DE0-A8FA-DE14BE45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Who and where?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C5B2C-CAC8-4573-8FB6-101751240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2807623"/>
          </a:xfrm>
        </p:spPr>
        <p:txBody>
          <a:bodyPr/>
          <a:lstStyle/>
          <a:p>
            <a:endParaRPr lang="en-I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2546130-B8DC-4C16-832D-ED6C2D22D7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185908"/>
              </p:ext>
            </p:extLst>
          </p:nvPr>
        </p:nvGraphicFramePr>
        <p:xfrm>
          <a:off x="628651" y="1367275"/>
          <a:ext cx="6822016" cy="49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700">
                  <a:extLst>
                    <a:ext uri="{9D8B030D-6E8A-4147-A177-3AD203B41FA5}">
                      <a16:colId xmlns:a16="http://schemas.microsoft.com/office/drawing/2014/main" val="266331983"/>
                    </a:ext>
                  </a:extLst>
                </a:gridCol>
                <a:gridCol w="4102316">
                  <a:extLst>
                    <a:ext uri="{9D8B030D-6E8A-4147-A177-3AD203B41FA5}">
                      <a16:colId xmlns:a16="http://schemas.microsoft.com/office/drawing/2014/main" val="294142947"/>
                    </a:ext>
                  </a:extLst>
                </a:gridCol>
              </a:tblGrid>
              <a:tr h="324000">
                <a:tc gridSpan="2">
                  <a:txBody>
                    <a:bodyPr/>
                    <a:lstStyle/>
                    <a:p>
                      <a:pPr algn="ctr"/>
                      <a:r>
                        <a:rPr lang="en-IE" sz="135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Main Finance Office, North Wing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IE" sz="13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93174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chemeClr val="bg1"/>
                          </a:solidFill>
                        </a:rPr>
                        <a:t>Name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chemeClr val="bg1"/>
                          </a:solidFill>
                        </a:rPr>
                        <a:t>Role / Funding Body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825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IE" dirty="0"/>
                        <a:t>Erica Constant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Financial reports &amp; grant administration - EPA, EU, Interreg, Wellcome Trust, Cancer Research Ireland; General research queries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644195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IE" dirty="0"/>
                        <a:t>Maria</a:t>
                      </a:r>
                      <a:r>
                        <a:rPr lang="en-IE" baseline="0" dirty="0"/>
                        <a:t> Buckley</a:t>
                      </a:r>
                      <a:endParaRPr lang="en-I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Allocating research income; Research bank account; Debtors; Journal processing; General research queries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21178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IE" dirty="0"/>
                        <a:t>Catherine Donovan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Financial reports &amp; grant administration - HEA, EI and Teagasc; Other general research queries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608157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IE" dirty="0"/>
                        <a:t>Maeve Nagle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Grant administration; Opening non-SFI research accounts (Currently on Leave)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72260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IE" dirty="0"/>
                        <a:t>Alice O’Leary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 employment contracts, amendments, renewals etc. Post Proposal forms; Once-off Payment Authorisation forms; Ad hoc payroll requests 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3621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IE" dirty="0"/>
                        <a:t>Mary Aherne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Allocating research income; Research bank account; Debtors; Research VAT queries; VIES Revenue return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9965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826121"/>
      </p:ext>
    </p:extLst>
  </p:cSld>
  <p:clrMapOvr>
    <a:masterClrMapping/>
  </p:clrMapOvr>
  <p:transition spd="slow">
    <p:push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7EA02-45AC-4DE0-A8FA-DE14BE45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Who and where?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2546130-B8DC-4C16-832D-ED6C2D22D7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002608"/>
              </p:ext>
            </p:extLst>
          </p:nvPr>
        </p:nvGraphicFramePr>
        <p:xfrm>
          <a:off x="628651" y="1727653"/>
          <a:ext cx="6822016" cy="1895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700">
                  <a:extLst>
                    <a:ext uri="{9D8B030D-6E8A-4147-A177-3AD203B41FA5}">
                      <a16:colId xmlns:a16="http://schemas.microsoft.com/office/drawing/2014/main" val="266331983"/>
                    </a:ext>
                  </a:extLst>
                </a:gridCol>
                <a:gridCol w="4102316">
                  <a:extLst>
                    <a:ext uri="{9D8B030D-6E8A-4147-A177-3AD203B41FA5}">
                      <a16:colId xmlns:a16="http://schemas.microsoft.com/office/drawing/2014/main" val="294142947"/>
                    </a:ext>
                  </a:extLst>
                </a:gridCol>
              </a:tblGrid>
              <a:tr h="324000">
                <a:tc gridSpan="2">
                  <a:txBody>
                    <a:bodyPr/>
                    <a:lstStyle/>
                    <a:p>
                      <a:pPr algn="ctr"/>
                      <a:r>
                        <a:rPr lang="en-IE" sz="135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Main Finance Office, North Wing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IE" sz="13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93174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chemeClr val="bg1"/>
                          </a:solidFill>
                        </a:rPr>
                        <a:t>Name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chemeClr val="bg1"/>
                          </a:solidFill>
                        </a:rPr>
                        <a:t>Role / Funding Body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825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IE" dirty="0"/>
                        <a:t>Rachel Murphy Coughlan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 expense claim &amp; travel advances; Once-off Payment Authorisation forms; Ad hoc research payroll requests</a:t>
                      </a:r>
                      <a:endParaRPr lang="en-I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21178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IE" dirty="0"/>
                        <a:t>Geraldine Ahern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dirty="0">
                          <a:effectLst/>
                        </a:rPr>
                        <a:t>Grant administration; General research queries </a:t>
                      </a: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626081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967065"/>
      </p:ext>
    </p:extLst>
  </p:cSld>
  <p:clrMapOvr>
    <a:masterClrMapping/>
  </p:clrMapOvr>
  <p:transition spd="slow">
    <p:push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7EA02-45AC-4DE0-A8FA-DE14BE45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Who and where?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C5B2C-CAC8-4573-8FB6-101751240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2807623"/>
          </a:xfrm>
        </p:spPr>
        <p:txBody>
          <a:bodyPr/>
          <a:lstStyle/>
          <a:p>
            <a:endParaRPr lang="en-I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2546130-B8DC-4C16-832D-ED6C2D22D7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4720"/>
              </p:ext>
            </p:extLst>
          </p:nvPr>
        </p:nvGraphicFramePr>
        <p:xfrm>
          <a:off x="628651" y="1367275"/>
          <a:ext cx="6822016" cy="31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700">
                  <a:extLst>
                    <a:ext uri="{9D8B030D-6E8A-4147-A177-3AD203B41FA5}">
                      <a16:colId xmlns:a16="http://schemas.microsoft.com/office/drawing/2014/main" val="266331983"/>
                    </a:ext>
                  </a:extLst>
                </a:gridCol>
                <a:gridCol w="4102316">
                  <a:extLst>
                    <a:ext uri="{9D8B030D-6E8A-4147-A177-3AD203B41FA5}">
                      <a16:colId xmlns:a16="http://schemas.microsoft.com/office/drawing/2014/main" val="294142947"/>
                    </a:ext>
                  </a:extLst>
                </a:gridCol>
              </a:tblGrid>
              <a:tr h="324000">
                <a:tc gridSpan="2">
                  <a:txBody>
                    <a:bodyPr/>
                    <a:lstStyle/>
                    <a:p>
                      <a:pPr algn="ctr"/>
                      <a:r>
                        <a:rPr lang="en-IE" sz="135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Kane Building Annex - SFI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IE" sz="13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93174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chemeClr val="bg1"/>
                          </a:solidFill>
                        </a:rPr>
                        <a:t>Name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chemeClr val="bg1"/>
                          </a:solidFill>
                        </a:rPr>
                        <a:t>Role / Funding Body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825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IE" dirty="0"/>
                        <a:t>Hugh</a:t>
                      </a:r>
                      <a:r>
                        <a:rPr lang="en-IE" baseline="0" dirty="0"/>
                        <a:t> Keane</a:t>
                      </a:r>
                      <a:endParaRPr lang="en-I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SFI Accountant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21178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IE" dirty="0"/>
                        <a:t>Tim O’Mahony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SFI Reporting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608157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IE" dirty="0"/>
                        <a:t>Roisin Campbell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SFI Centres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72260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IE" dirty="0"/>
                        <a:t>Conor Dowd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SFI Reporting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3621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IE" dirty="0" err="1"/>
                        <a:t>Rozy</a:t>
                      </a:r>
                      <a:r>
                        <a:rPr lang="en-IE" dirty="0"/>
                        <a:t> Gay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SFI Reporting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9965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5458347"/>
      </p:ext>
    </p:extLst>
  </p:cSld>
  <p:clrMapOvr>
    <a:masterClrMapping/>
  </p:clrMapOvr>
  <p:transition spd="slow">
    <p:push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E5FAB-C3DA-4584-9203-EBE8405C7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533E867-8FF0-4DA8-8501-01090424CE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221016"/>
              </p:ext>
            </p:extLst>
          </p:nvPr>
        </p:nvGraphicFramePr>
        <p:xfrm>
          <a:off x="628650" y="1727200"/>
          <a:ext cx="6821488" cy="437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8022786"/>
      </p:ext>
    </p:extLst>
  </p:cSld>
  <p:clrMapOvr>
    <a:masterClrMapping/>
  </p:clrMapOvr>
  <p:transition spd="slow">
    <p:push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E5FAB-C3DA-4584-9203-EBE8405C7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What? : </a:t>
            </a:r>
            <a:r>
              <a:rPr lang="en-IE" sz="2600" i="1" dirty="0"/>
              <a:t>Application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C9A6403-A827-4E3A-B7D7-619B634FAB94}"/>
              </a:ext>
            </a:extLst>
          </p:cNvPr>
          <p:cNvGrpSpPr/>
          <p:nvPr/>
        </p:nvGrpSpPr>
        <p:grpSpPr>
          <a:xfrm>
            <a:off x="628650" y="2481436"/>
            <a:ext cx="1895127" cy="1895127"/>
            <a:chOff x="3454511" y="249474"/>
            <a:chExt cx="1895127" cy="1895127"/>
          </a:xfrm>
        </p:grpSpPr>
        <p:sp>
          <p:nvSpPr>
            <p:cNvPr id="6" name="Partial Circle 5">
              <a:extLst>
                <a:ext uri="{FF2B5EF4-FFF2-40B4-BE49-F238E27FC236}">
                  <a16:creationId xmlns:a16="http://schemas.microsoft.com/office/drawing/2014/main" id="{BB2DD6F3-C45D-49BF-ADF9-C7FFC8E897F1}"/>
                </a:ext>
              </a:extLst>
            </p:cNvPr>
            <p:cNvSpPr/>
            <p:nvPr/>
          </p:nvSpPr>
          <p:spPr>
            <a:xfrm rot="5400000">
              <a:off x="3454511" y="249474"/>
              <a:ext cx="1895127" cy="1895127"/>
            </a:xfrm>
            <a:prstGeom prst="pieWedg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artial Circle 4">
              <a:extLst>
                <a:ext uri="{FF2B5EF4-FFF2-40B4-BE49-F238E27FC236}">
                  <a16:creationId xmlns:a16="http://schemas.microsoft.com/office/drawing/2014/main" id="{C07955C2-DA33-4DF9-8BC2-8262A6F54FDE}"/>
                </a:ext>
              </a:extLst>
            </p:cNvPr>
            <p:cNvSpPr txBox="1"/>
            <p:nvPr/>
          </p:nvSpPr>
          <p:spPr>
            <a:xfrm>
              <a:off x="3454511" y="804544"/>
              <a:ext cx="1340057" cy="1340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sz="1200" kern="1200" dirty="0"/>
                <a:t>Application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87B5707-DFA9-4FE6-969A-A179B058550E}"/>
              </a:ext>
            </a:extLst>
          </p:cNvPr>
          <p:cNvSpPr/>
          <p:nvPr/>
        </p:nvSpPr>
        <p:spPr>
          <a:xfrm>
            <a:off x="2719276" y="2070528"/>
            <a:ext cx="4731391" cy="27169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Assist with budget preparation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Review of proposed budgets prior to submission, reviewing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i="1" dirty="0"/>
              <a:t>Compliance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i="1" dirty="0"/>
              <a:t>Completeness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i="1" dirty="0"/>
              <a:t>Accuracy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i="1" dirty="0"/>
              <a:t>Taxation status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03574936"/>
      </p:ext>
    </p:extLst>
  </p:cSld>
  <p:clrMapOvr>
    <a:masterClrMapping/>
  </p:clrMapOvr>
  <p:transition spd="slow">
    <p:push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7699A-E66C-49EB-9788-7BB59C9BD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What? : </a:t>
            </a:r>
            <a:r>
              <a:rPr lang="en-IE" sz="2600" i="1" dirty="0"/>
              <a:t>Award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F7E479-DB32-46C0-9562-B271546BB576}"/>
              </a:ext>
            </a:extLst>
          </p:cNvPr>
          <p:cNvGrpSpPr/>
          <p:nvPr/>
        </p:nvGrpSpPr>
        <p:grpSpPr>
          <a:xfrm>
            <a:off x="628650" y="2481436"/>
            <a:ext cx="1895127" cy="1895127"/>
            <a:chOff x="3454511" y="2232136"/>
            <a:chExt cx="1895127" cy="1895127"/>
          </a:xfrm>
        </p:grpSpPr>
        <p:sp>
          <p:nvSpPr>
            <p:cNvPr id="5" name="Partial Circle 4">
              <a:extLst>
                <a:ext uri="{FF2B5EF4-FFF2-40B4-BE49-F238E27FC236}">
                  <a16:creationId xmlns:a16="http://schemas.microsoft.com/office/drawing/2014/main" id="{C60A3838-3D51-479D-87B5-E021D449DE96}"/>
                </a:ext>
              </a:extLst>
            </p:cNvPr>
            <p:cNvSpPr/>
            <p:nvPr/>
          </p:nvSpPr>
          <p:spPr>
            <a:xfrm rot="10800000">
              <a:off x="3454511" y="2232136"/>
              <a:ext cx="1895127" cy="1895127"/>
            </a:xfrm>
            <a:prstGeom prst="pieWedg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artial Circle 4">
              <a:extLst>
                <a:ext uri="{FF2B5EF4-FFF2-40B4-BE49-F238E27FC236}">
                  <a16:creationId xmlns:a16="http://schemas.microsoft.com/office/drawing/2014/main" id="{171BE9E5-AE00-4548-8D52-88DA50B97141}"/>
                </a:ext>
              </a:extLst>
            </p:cNvPr>
            <p:cNvSpPr txBox="1"/>
            <p:nvPr/>
          </p:nvSpPr>
          <p:spPr>
            <a:xfrm rot="21600000">
              <a:off x="3454511" y="2232136"/>
              <a:ext cx="1340057" cy="1340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sz="1200" kern="1200" dirty="0"/>
                <a:t>Award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6E45C5F-0289-40AD-AD4C-55E6E0FEF4BC}"/>
              </a:ext>
            </a:extLst>
          </p:cNvPr>
          <p:cNvSpPr/>
          <p:nvPr/>
        </p:nvSpPr>
        <p:spPr>
          <a:xfrm>
            <a:off x="2719276" y="2070528"/>
            <a:ext cx="4731391" cy="27169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Financial review of legal agreement, e.g. Consortium Agreements, Sub-contract agreements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Opening of research accounts (R-codes)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Determine Overhead Distribution allocation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Set up project treasury processes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65674933"/>
      </p:ext>
    </p:extLst>
  </p:cSld>
  <p:clrMapOvr>
    <a:masterClrMapping/>
  </p:clrMapOvr>
  <p:transition spd="slow">
    <p:push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AF243-5059-4472-A795-B4CCC05D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What? : </a:t>
            </a:r>
            <a:r>
              <a:rPr lang="en-IE" sz="2600" i="1" dirty="0"/>
              <a:t>Administration &amp; Compliance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76D0C7-C857-498F-8361-7FCCF9269983}"/>
              </a:ext>
            </a:extLst>
          </p:cNvPr>
          <p:cNvGrpSpPr/>
          <p:nvPr/>
        </p:nvGrpSpPr>
        <p:grpSpPr>
          <a:xfrm>
            <a:off x="628650" y="2851212"/>
            <a:ext cx="1895127" cy="1895127"/>
            <a:chOff x="1471849" y="2232136"/>
            <a:chExt cx="1895127" cy="1895127"/>
          </a:xfrm>
        </p:grpSpPr>
        <p:sp>
          <p:nvSpPr>
            <p:cNvPr id="5" name="Partial Circle 4">
              <a:extLst>
                <a:ext uri="{FF2B5EF4-FFF2-40B4-BE49-F238E27FC236}">
                  <a16:creationId xmlns:a16="http://schemas.microsoft.com/office/drawing/2014/main" id="{C0781295-CC91-47E0-AC71-4226BE787527}"/>
                </a:ext>
              </a:extLst>
            </p:cNvPr>
            <p:cNvSpPr/>
            <p:nvPr/>
          </p:nvSpPr>
          <p:spPr>
            <a:xfrm rot="16200000">
              <a:off x="1471849" y="2232136"/>
              <a:ext cx="1895127" cy="1895127"/>
            </a:xfrm>
            <a:prstGeom prst="pieWedge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artial Circle 4">
              <a:extLst>
                <a:ext uri="{FF2B5EF4-FFF2-40B4-BE49-F238E27FC236}">
                  <a16:creationId xmlns:a16="http://schemas.microsoft.com/office/drawing/2014/main" id="{B1C04670-3F9D-4206-9350-0370EB57FC82}"/>
                </a:ext>
              </a:extLst>
            </p:cNvPr>
            <p:cNvSpPr txBox="1"/>
            <p:nvPr/>
          </p:nvSpPr>
          <p:spPr>
            <a:xfrm rot="21600000">
              <a:off x="2026919" y="2232136"/>
              <a:ext cx="1340057" cy="1340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sz="1200" kern="1200" dirty="0"/>
                <a:t>Administration &amp; Compliance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4F2452A-9563-4C4A-9195-B19442284BB2}"/>
              </a:ext>
            </a:extLst>
          </p:cNvPr>
          <p:cNvSpPr/>
          <p:nvPr/>
        </p:nvSpPr>
        <p:spPr>
          <a:xfrm>
            <a:off x="2719276" y="1641367"/>
            <a:ext cx="4731391" cy="43148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Prepare research financial claims / invoices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Allocate earned overheads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Review / approve research expense claims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Review / approve funding for research employment contracts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Audit management / Liaison with external auditors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Control research debtors and allocation of research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Management Reporting /Address internal &amp; external ad hoc queries and requests</a:t>
            </a:r>
          </a:p>
        </p:txBody>
      </p:sp>
    </p:spTree>
    <p:extLst>
      <p:ext uri="{BB962C8B-B14F-4D97-AF65-F5344CB8AC3E}">
        <p14:creationId xmlns:p14="http://schemas.microsoft.com/office/powerpoint/2010/main" val="4178315164"/>
      </p:ext>
    </p:extLst>
  </p:cSld>
  <p:clrMapOvr>
    <a:masterClrMapping/>
  </p:clrMapOvr>
  <p:transition spd="slow">
    <p:push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73F9-0DB8-4795-AA52-2D1BAF742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What? : </a:t>
            </a:r>
            <a:r>
              <a:rPr lang="en-IE" sz="2600" i="1" dirty="0"/>
              <a:t>Completion</a:t>
            </a:r>
            <a:r>
              <a:rPr lang="en-IE" i="1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A7C109-8340-4CD7-81D5-CF515CDFB684}"/>
              </a:ext>
            </a:extLst>
          </p:cNvPr>
          <p:cNvGrpSpPr/>
          <p:nvPr/>
        </p:nvGrpSpPr>
        <p:grpSpPr>
          <a:xfrm>
            <a:off x="738623" y="2481436"/>
            <a:ext cx="1895127" cy="1895127"/>
            <a:chOff x="1471849" y="249474"/>
            <a:chExt cx="1895127" cy="1895127"/>
          </a:xfrm>
        </p:grpSpPr>
        <p:sp>
          <p:nvSpPr>
            <p:cNvPr id="5" name="Partial Circle 4">
              <a:extLst>
                <a:ext uri="{FF2B5EF4-FFF2-40B4-BE49-F238E27FC236}">
                  <a16:creationId xmlns:a16="http://schemas.microsoft.com/office/drawing/2014/main" id="{DD7FC232-7902-45C9-8633-6BE53895DEE7}"/>
                </a:ext>
              </a:extLst>
            </p:cNvPr>
            <p:cNvSpPr/>
            <p:nvPr/>
          </p:nvSpPr>
          <p:spPr>
            <a:xfrm>
              <a:off x="1471849" y="249474"/>
              <a:ext cx="1895127" cy="1895127"/>
            </a:xfrm>
            <a:prstGeom prst="pieWedge">
              <a:avLst/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artial Circle 4">
              <a:extLst>
                <a:ext uri="{FF2B5EF4-FFF2-40B4-BE49-F238E27FC236}">
                  <a16:creationId xmlns:a16="http://schemas.microsoft.com/office/drawing/2014/main" id="{57894C77-62B6-420E-8990-664DC70D3625}"/>
                </a:ext>
              </a:extLst>
            </p:cNvPr>
            <p:cNvSpPr txBox="1"/>
            <p:nvPr/>
          </p:nvSpPr>
          <p:spPr>
            <a:xfrm>
              <a:off x="2026919" y="804544"/>
              <a:ext cx="1340057" cy="1340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sz="1200" kern="1200" dirty="0"/>
                <a:t>Completion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44B9A20-561B-4A02-9FE6-3EE16CEEF8A4}"/>
              </a:ext>
            </a:extLst>
          </p:cNvPr>
          <p:cNvSpPr/>
          <p:nvPr/>
        </p:nvSpPr>
        <p:spPr>
          <a:xfrm>
            <a:off x="2853499" y="2481436"/>
            <a:ext cx="4731391" cy="1895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Prepare final research financial claims / invoices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Accounting for any surplus / deficits on completed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Closure of research accounts</a:t>
            </a:r>
          </a:p>
        </p:txBody>
      </p:sp>
    </p:spTree>
    <p:extLst>
      <p:ext uri="{BB962C8B-B14F-4D97-AF65-F5344CB8AC3E}">
        <p14:creationId xmlns:p14="http://schemas.microsoft.com/office/powerpoint/2010/main" val="1843811360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63696-0AAA-4E8D-94BD-28B77BCD8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726"/>
            <a:ext cx="6855226" cy="1057274"/>
          </a:xfrm>
        </p:spPr>
        <p:txBody>
          <a:bodyPr>
            <a:normAutofit/>
          </a:bodyPr>
          <a:lstStyle/>
          <a:p>
            <a:r>
              <a:rPr lang="en-IE" sz="2500" dirty="0"/>
              <a:t>1. Compliance! Compliance! Compliance!</a:t>
            </a:r>
            <a:br>
              <a:rPr lang="en-IE" sz="2500" dirty="0"/>
            </a:br>
            <a:r>
              <a:rPr lang="en-IE" sz="1800" i="1" dirty="0"/>
              <a:t>General Cost Eligibility Rules -  Will vary by funder /call</a:t>
            </a:r>
            <a:endParaRPr lang="en-IE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FBDFC-D70A-466F-A8FE-44660F315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lvl="1" indent="-342900">
              <a:buFont typeface="+mj-lt"/>
              <a:buAutoNum type="arabicPeriod"/>
            </a:pPr>
            <a:r>
              <a:rPr lang="en-IE" dirty="0"/>
              <a:t>Costs must be actually incurred by the beneficiary</a:t>
            </a:r>
          </a:p>
          <a:p>
            <a:pPr marL="685800" lvl="1" indent="-342900">
              <a:buFont typeface="+mj-lt"/>
              <a:buAutoNum type="arabicPeriod"/>
            </a:pPr>
            <a:endParaRPr lang="en-IE" dirty="0"/>
          </a:p>
          <a:p>
            <a:pPr marL="685800" lvl="1" indent="-342900">
              <a:buFont typeface="+mj-lt"/>
              <a:buAutoNum type="arabicPeriod"/>
            </a:pPr>
            <a:r>
              <a:rPr lang="en-IE" dirty="0"/>
              <a:t>They must be incurred during the period of the project as set out in the grant agreement </a:t>
            </a:r>
            <a:r>
              <a:rPr lang="en-IE" sz="1400" i="1" dirty="0"/>
              <a:t>(exceptions may apply to costs relating to final report)</a:t>
            </a:r>
          </a:p>
          <a:p>
            <a:pPr lvl="1"/>
            <a:endParaRPr lang="en-IE" dirty="0"/>
          </a:p>
          <a:p>
            <a:pPr marL="685800" lvl="1" indent="-342900">
              <a:buFont typeface="+mj-lt"/>
              <a:buAutoNum type="arabicPeriod" startAt="3"/>
            </a:pPr>
            <a:r>
              <a:rPr lang="en-IE" dirty="0"/>
              <a:t>The must be declared under the budget categories as set out in the grant agreement</a:t>
            </a:r>
          </a:p>
          <a:p>
            <a:pPr marL="685800" lvl="1" indent="-342900">
              <a:buFont typeface="+mj-lt"/>
              <a:buAutoNum type="arabicPeriod" startAt="3"/>
            </a:pPr>
            <a:endParaRPr lang="en-IE" dirty="0"/>
          </a:p>
          <a:p>
            <a:pPr marL="685800" lvl="1" indent="-342900">
              <a:buFont typeface="+mj-lt"/>
              <a:buAutoNum type="arabicPeriod" startAt="3"/>
            </a:pPr>
            <a:r>
              <a:rPr lang="en-IE" dirty="0"/>
              <a:t>They must be incurred in connection with the action description and be necessary for its implementation.</a:t>
            </a:r>
          </a:p>
          <a:p>
            <a:pPr marL="685800" lvl="1" indent="-342900">
              <a:buFont typeface="+mj-lt"/>
              <a:buAutoNum type="arabicPeriod" startAt="3"/>
            </a:pPr>
            <a:endParaRPr lang="en-IE" dirty="0"/>
          </a:p>
          <a:p>
            <a:pPr marL="685800" lvl="1" indent="-342900">
              <a:buFont typeface="+mj-lt"/>
              <a:buAutoNum type="arabicPeriod" startAt="3"/>
            </a:pPr>
            <a:r>
              <a:rPr lang="en-IE" dirty="0"/>
              <a:t>They must be identifiable and verifiable and compliant with accounting standards</a:t>
            </a:r>
          </a:p>
        </p:txBody>
      </p:sp>
    </p:spTree>
    <p:extLst>
      <p:ext uri="{BB962C8B-B14F-4D97-AF65-F5344CB8AC3E}">
        <p14:creationId xmlns:p14="http://schemas.microsoft.com/office/powerpoint/2010/main" val="30363378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04F34-A617-4BA2-A0D2-75F2EA3D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02962-02D7-414E-BF24-640033141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56607"/>
            <a:ext cx="6822017" cy="3212987"/>
          </a:xfrm>
        </p:spPr>
        <p:txBody>
          <a:bodyPr>
            <a:normAutofit fontScale="70000" lnSpcReduction="20000"/>
          </a:bodyPr>
          <a:lstStyle/>
          <a:p>
            <a:r>
              <a:rPr lang="en-IE" sz="1800" dirty="0"/>
              <a:t>Proposal / Application stage, with RSS co-ordination:</a:t>
            </a:r>
          </a:p>
          <a:p>
            <a:pPr lvl="1"/>
            <a:endParaRPr lang="en-IE" sz="1500" dirty="0"/>
          </a:p>
          <a:p>
            <a:pPr lvl="1"/>
            <a:r>
              <a:rPr lang="en-IE" sz="1500" dirty="0"/>
              <a:t>To request budget templates</a:t>
            </a:r>
          </a:p>
          <a:p>
            <a:pPr lvl="1"/>
            <a:endParaRPr lang="en-IE" sz="1500" dirty="0"/>
          </a:p>
          <a:p>
            <a:pPr lvl="1"/>
            <a:r>
              <a:rPr lang="en-IE" sz="1500" dirty="0"/>
              <a:t>To seek guidance on budget preparation</a:t>
            </a:r>
          </a:p>
          <a:p>
            <a:pPr lvl="1"/>
            <a:endParaRPr lang="en-IE" sz="1500" dirty="0"/>
          </a:p>
          <a:p>
            <a:pPr lvl="1">
              <a:lnSpc>
                <a:spcPct val="220000"/>
              </a:lnSpc>
            </a:pPr>
            <a:r>
              <a:rPr lang="en-IE" sz="1500" dirty="0"/>
              <a:t>For review of budgets prior to submission….</a:t>
            </a:r>
            <a:r>
              <a:rPr lang="en-IE" sz="1500" b="1" dirty="0"/>
              <a:t>but no later than 5 days prior to the application deadline</a:t>
            </a:r>
          </a:p>
          <a:p>
            <a:pPr marL="342900" lvl="1" indent="0">
              <a:buNone/>
            </a:pPr>
            <a:endParaRPr lang="en-IE" sz="1500" b="1" dirty="0"/>
          </a:p>
          <a:p>
            <a:r>
              <a:rPr lang="en-IE" sz="1800" dirty="0"/>
              <a:t>Claim / Invoice stage</a:t>
            </a:r>
          </a:p>
          <a:p>
            <a:endParaRPr lang="en-IE" sz="1800" dirty="0"/>
          </a:p>
          <a:p>
            <a:r>
              <a:rPr lang="en-IE" sz="1800" dirty="0"/>
              <a:t>Requesting of budget reallocations</a:t>
            </a:r>
          </a:p>
          <a:p>
            <a:endParaRPr lang="en-IE" sz="1800" dirty="0"/>
          </a:p>
          <a:p>
            <a:r>
              <a:rPr lang="en-IE" sz="1800" dirty="0"/>
              <a:t>Preparing research finance related information requests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36366269"/>
      </p:ext>
    </p:extLst>
  </p:cSld>
  <p:clrMapOvr>
    <a:masterClrMapping/>
  </p:clrMapOvr>
  <p:transition spd="slow">
    <p:push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C4AC0-F1C3-4DB1-824A-63C6CF48D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7651"/>
            <a:ext cx="4396277" cy="42159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E" sz="1800" b="1" dirty="0"/>
              <a:t>Where will the “Overheads” income be recognised?</a:t>
            </a:r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r>
              <a:rPr lang="en-IE" sz="1800" dirty="0"/>
              <a:t>This will be determined by:</a:t>
            </a:r>
          </a:p>
          <a:p>
            <a:pPr marL="342900" lvl="1" indent="0">
              <a:buNone/>
            </a:pPr>
            <a:endParaRPr lang="en-IE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IE" dirty="0"/>
              <a:t>UCC Contract Research Overhead Distribution Policy: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E" dirty="0">
                <a:hlinkClick r:id="rId2"/>
              </a:rPr>
              <a:t>https://www.ucc.ie/en/media/support/financeoffice/orgc/Contract_Research_Overhead_Distribution_Policy_Oct2014.pdf</a:t>
            </a:r>
            <a:r>
              <a:rPr lang="en-IE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E" sz="21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B74DED-2830-40BE-BB6C-507BB2723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922" y="1366924"/>
            <a:ext cx="3529945" cy="379230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596DA0-57E9-496A-8AAB-3E16E55AA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prstGeom prst="rect">
            <a:avLst/>
          </a:prstGeom>
          <a:solidFill>
            <a:srgbClr val="EFEFF0"/>
          </a:solidFill>
        </p:spPr>
        <p:txBody>
          <a:bodyPr anchor="ctr">
            <a:normAutofit/>
          </a:bodyPr>
          <a:lstStyle/>
          <a:p>
            <a:r>
              <a:rPr lang="en-IE" sz="2500" dirty="0"/>
              <a:t>5. Direct Costs versus Indirect Costs</a:t>
            </a:r>
            <a:br>
              <a:rPr lang="en-IE" sz="2800" b="1" dirty="0"/>
            </a:br>
            <a:r>
              <a:rPr lang="en-IE" sz="2000" i="1" dirty="0"/>
              <a:t>Questions for Consideration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76E8AC-EFDB-450D-88CA-A43A8119A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922" y="5377621"/>
            <a:ext cx="3529945" cy="548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7439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63696-0AAA-4E8D-94BD-28B77BCD8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726"/>
            <a:ext cx="6855226" cy="1057274"/>
          </a:xfrm>
        </p:spPr>
        <p:txBody>
          <a:bodyPr>
            <a:normAutofit/>
          </a:bodyPr>
          <a:lstStyle/>
          <a:p>
            <a:r>
              <a:rPr lang="en-IE" sz="2500" dirty="0"/>
              <a:t>1. Compliance! Compliance! Compliance!</a:t>
            </a:r>
            <a:br>
              <a:rPr lang="en-IE" sz="2500" dirty="0"/>
            </a:br>
            <a:r>
              <a:rPr lang="en-IE" sz="2000" i="1" dirty="0"/>
              <a:t>General Cost Eligibility Rules</a:t>
            </a:r>
            <a:endParaRPr lang="en-IE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FBDFC-D70A-466F-A8FE-44660F315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lvl="1" indent="-342900">
              <a:buFont typeface="+mj-lt"/>
              <a:buAutoNum type="arabicPeriod" startAt="6"/>
            </a:pPr>
            <a:r>
              <a:rPr lang="en-US" dirty="0"/>
              <a:t>They must comply with the national laws relating to taxes, </a:t>
            </a:r>
            <a:r>
              <a:rPr lang="en-US" dirty="0" err="1"/>
              <a:t>labour</a:t>
            </a:r>
            <a:r>
              <a:rPr lang="en-US" dirty="0"/>
              <a:t> and social security</a:t>
            </a:r>
          </a:p>
          <a:p>
            <a:pPr marL="685800" lvl="1" indent="-342900">
              <a:buFont typeface="+mj-lt"/>
              <a:buAutoNum type="arabicPeriod" startAt="6"/>
            </a:pPr>
            <a:endParaRPr lang="en-US" dirty="0"/>
          </a:p>
          <a:p>
            <a:pPr marL="685800" lvl="1" indent="-342900">
              <a:buFont typeface="+mj-lt"/>
              <a:buAutoNum type="arabicPeriod" startAt="6"/>
            </a:pPr>
            <a:r>
              <a:rPr lang="en-US" dirty="0"/>
              <a:t>The must be reasonable and justified and compliant with UCC Procurement guidelines.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14115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2CE2B31-0F21-4629-B89C-2A5029A19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</p:spPr>
        <p:txBody>
          <a:bodyPr>
            <a:normAutofit/>
          </a:bodyPr>
          <a:lstStyle/>
          <a:p>
            <a:r>
              <a:rPr lang="en-IE" sz="2500" dirty="0"/>
              <a:t>1. Compliance! Compliance! Compliance!</a:t>
            </a:r>
            <a:br>
              <a:rPr lang="en-IE" sz="2500" dirty="0"/>
            </a:br>
            <a:r>
              <a:rPr lang="en-IE" sz="2000" i="1" dirty="0"/>
              <a:t>Compliance with…..</a:t>
            </a:r>
            <a:endParaRPr lang="en-US" sz="20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7FC2DC3-C233-4935-AE89-4AB9DAD07A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91189"/>
              </p:ext>
            </p:extLst>
          </p:nvPr>
        </p:nvGraphicFramePr>
        <p:xfrm>
          <a:off x="628649" y="2268458"/>
          <a:ext cx="6822017" cy="437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4793F47-76CC-4DBA-ACAE-1666CBABF283}"/>
              </a:ext>
            </a:extLst>
          </p:cNvPr>
          <p:cNvSpPr/>
          <p:nvPr/>
        </p:nvSpPr>
        <p:spPr>
          <a:xfrm>
            <a:off x="628649" y="1619075"/>
            <a:ext cx="6822017" cy="382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lvl="1" indent="-342900">
              <a:buFont typeface="+mj-lt"/>
              <a:buAutoNum type="arabicPeriod" startAt="2"/>
            </a:pPr>
            <a:r>
              <a:rPr lang="en-IE" dirty="0">
                <a:solidFill>
                  <a:schemeClr val="tx1"/>
                </a:solidFill>
              </a:rPr>
              <a:t>UCC Policies &amp; Procedures: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47D485-DF55-7FFE-6653-B7D077F3EA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4275" y="3054663"/>
            <a:ext cx="2710694" cy="1586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847FF2-F0AA-F88C-56B0-C51F077B02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4275" y="5108894"/>
            <a:ext cx="2710694" cy="1363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725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63696-0AAA-4E8D-94BD-28B77BCD8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726"/>
            <a:ext cx="6855226" cy="1057274"/>
          </a:xfrm>
        </p:spPr>
        <p:txBody>
          <a:bodyPr>
            <a:normAutofit/>
          </a:bodyPr>
          <a:lstStyle/>
          <a:p>
            <a:r>
              <a:rPr lang="en-IE" sz="2500" dirty="0"/>
              <a:t>1. Compliance! Compliance! Compliance!</a:t>
            </a:r>
            <a:br>
              <a:rPr lang="en-IE" sz="2500" dirty="0"/>
            </a:br>
            <a:r>
              <a:rPr lang="en-IE" sz="2000" i="1" dirty="0"/>
              <a:t>Compliance with…..</a:t>
            </a:r>
            <a:endParaRPr lang="en-IE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FBDFC-D70A-466F-A8FE-44660F315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lvl="1" indent="-342900">
              <a:buFont typeface="+mj-lt"/>
              <a:buAutoNum type="arabicPeriod" startAt="3"/>
            </a:pPr>
            <a:r>
              <a:rPr lang="en-IE" dirty="0"/>
              <a:t>Local regulatory compliance –Taxation and all Legal compliance:</a:t>
            </a:r>
          </a:p>
          <a:p>
            <a:pPr lvl="1"/>
            <a:endParaRPr lang="en-IE" dirty="0"/>
          </a:p>
          <a:p>
            <a:pPr lvl="1"/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034D18-C8AF-48DA-982F-A114EAB88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762" y="2790825"/>
            <a:ext cx="227647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24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69"/>
      </a:accent1>
      <a:accent2>
        <a:srgbClr val="CE222C"/>
      </a:accent2>
      <a:accent3>
        <a:srgbClr val="BBBCBC"/>
      </a:accent3>
      <a:accent4>
        <a:srgbClr val="FFB500"/>
      </a:accent4>
      <a:accent5>
        <a:srgbClr val="69B3E7"/>
      </a:accent5>
      <a:accent6>
        <a:srgbClr val="74AA50"/>
      </a:accent6>
      <a:hlink>
        <a:srgbClr val="C6893F"/>
      </a:hlink>
      <a:folHlink>
        <a:srgbClr val="7566DC"/>
      </a:folHlink>
    </a:clrScheme>
    <a:fontScheme name="UCC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INANCE - Preparing your Budget" id="{830856DA-6B65-4B2B-8EEA-2A5112433FB2}" vid="{9D8ED7D4-1478-4236-9076-FD546274C7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FINANCE - Preparing your Budget</Template>
  <TotalTime>1724</TotalTime>
  <Words>3119</Words>
  <Application>Microsoft Office PowerPoint</Application>
  <PresentationFormat>On-screen Show (4:3)</PresentationFormat>
  <Paragraphs>485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Verdana</vt:lpstr>
      <vt:lpstr>Wingdings</vt:lpstr>
      <vt:lpstr>Office Theme</vt:lpstr>
      <vt:lpstr>FINANCE – Office of Research Grants and Contracts</vt:lpstr>
      <vt:lpstr>Agenda – Session 1</vt:lpstr>
      <vt:lpstr>Agenda</vt:lpstr>
      <vt:lpstr>1. Compliance! Compliance! Compliance! Compliance with…..</vt:lpstr>
      <vt:lpstr>1. Compliance! Compliance! Compliance! Importance of Call Documentation</vt:lpstr>
      <vt:lpstr>1. Compliance! Compliance! Compliance! General Cost Eligibility Rules -  Will vary by funder /call</vt:lpstr>
      <vt:lpstr>1. Compliance! Compliance! Compliance! General Cost Eligibility Rules</vt:lpstr>
      <vt:lpstr>1. Compliance! Compliance! Compliance! Compliance with…..</vt:lpstr>
      <vt:lpstr>1. Compliance! Compliance! Compliance! Compliance with…..</vt:lpstr>
      <vt:lpstr>1. Compliance! Compliance! Compliance! Compliance with…..</vt:lpstr>
      <vt:lpstr>Agenda</vt:lpstr>
      <vt:lpstr>2. PAY Costs</vt:lpstr>
      <vt:lpstr>2. PAY Costs Salary Calculation</vt:lpstr>
      <vt:lpstr>2. PAY Costs Incremental Employer Pay Costs</vt:lpstr>
      <vt:lpstr>2. PAY Costs Multi Year Forecasts</vt:lpstr>
      <vt:lpstr>2. PAY Costs Multi Year Forecasts</vt:lpstr>
      <vt:lpstr>2. PAY Costs Multi Year Forecasts</vt:lpstr>
      <vt:lpstr>2. PAY Costs Useful Links</vt:lpstr>
      <vt:lpstr>Agenda</vt:lpstr>
      <vt:lpstr>3. Equipment Costs Depreciation versus Invoicing / Cash Flow</vt:lpstr>
      <vt:lpstr>3. Equipment Costs Depreciation versus Invoicing / Cash Flow</vt:lpstr>
      <vt:lpstr>3. Equipment Costs</vt:lpstr>
      <vt:lpstr>3. Equipment Costs EU Horizon Europe Example - Budget</vt:lpstr>
      <vt:lpstr>3. Equipment Costs EU Horizon Europe Example - Budget</vt:lpstr>
      <vt:lpstr>3. Equipment Costs When to acquire an asset?</vt:lpstr>
      <vt:lpstr>3. Equipment Costs Useful Links</vt:lpstr>
      <vt:lpstr>Agenda</vt:lpstr>
      <vt:lpstr>4. Other Costs</vt:lpstr>
      <vt:lpstr>4. Other Costs Subcontracts vs. Contracts to purchase goods, works &amp; services</vt:lpstr>
      <vt:lpstr>Subcontracts</vt:lpstr>
      <vt:lpstr>Agenda</vt:lpstr>
      <vt:lpstr>5. Direct Costs versus Indirect Costs What are they?</vt:lpstr>
      <vt:lpstr>5. Budgeting for Indirect Costs Questions for Consideration</vt:lpstr>
      <vt:lpstr>5. Direct Costs versus Indirect Costs Questions for Consideration</vt:lpstr>
      <vt:lpstr>Agenda</vt:lpstr>
      <vt:lpstr>6. VAT (Value Added Tax) When are Research services Vatable?</vt:lpstr>
      <vt:lpstr>6. VAT (Value Added Tax)</vt:lpstr>
      <vt:lpstr>6. VAT (Value Added Tax)</vt:lpstr>
      <vt:lpstr>Agenda</vt:lpstr>
      <vt:lpstr> </vt:lpstr>
      <vt:lpstr>FINANCE – Office of Research Grants and Contracts</vt:lpstr>
      <vt:lpstr>Who and where?</vt:lpstr>
      <vt:lpstr>Who and where?</vt:lpstr>
      <vt:lpstr>Who and where?</vt:lpstr>
      <vt:lpstr>What?</vt:lpstr>
      <vt:lpstr>What? : Application</vt:lpstr>
      <vt:lpstr>What? : Award</vt:lpstr>
      <vt:lpstr>What? : Administration &amp; Compliance</vt:lpstr>
      <vt:lpstr>What? : Completion </vt:lpstr>
      <vt:lpstr>When?</vt:lpstr>
      <vt:lpstr>Who and where?</vt:lpstr>
      <vt:lpstr>Who and where?</vt:lpstr>
      <vt:lpstr>Who and where?</vt:lpstr>
      <vt:lpstr>Who and where?</vt:lpstr>
      <vt:lpstr>What?</vt:lpstr>
      <vt:lpstr>What? : Application</vt:lpstr>
      <vt:lpstr>What? : Award</vt:lpstr>
      <vt:lpstr>What? : Administration &amp; Compliance</vt:lpstr>
      <vt:lpstr>What? : Completion </vt:lpstr>
      <vt:lpstr>When?</vt:lpstr>
      <vt:lpstr>5. Direct Costs versus Indirect Costs Questions for Consideration</vt:lpstr>
    </vt:vector>
  </TitlesOfParts>
  <Company>University College Cork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 – Office of Research Grants and Contracts</dc:title>
  <dc:creator>Goggin, Kevin</dc:creator>
  <cp:lastModifiedBy>Kevin Goggin</cp:lastModifiedBy>
  <cp:revision>59</cp:revision>
  <cp:lastPrinted>2023-10-17T13:42:36Z</cp:lastPrinted>
  <dcterms:created xsi:type="dcterms:W3CDTF">2022-10-10T08:41:10Z</dcterms:created>
  <dcterms:modified xsi:type="dcterms:W3CDTF">2023-10-20T09:15:08Z</dcterms:modified>
</cp:coreProperties>
</file>