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1"/>
  </p:notesMasterIdLst>
  <p:handoutMasterIdLst>
    <p:handoutMasterId r:id="rId32"/>
  </p:handoutMasterIdLst>
  <p:sldIdLst>
    <p:sldId id="256" r:id="rId5"/>
    <p:sldId id="608" r:id="rId6"/>
    <p:sldId id="271" r:id="rId7"/>
    <p:sldId id="287" r:id="rId8"/>
    <p:sldId id="289" r:id="rId9"/>
    <p:sldId id="290" r:id="rId10"/>
    <p:sldId id="291" r:id="rId11"/>
    <p:sldId id="307" r:id="rId12"/>
    <p:sldId id="298" r:id="rId13"/>
    <p:sldId id="295" r:id="rId14"/>
    <p:sldId id="313" r:id="rId15"/>
    <p:sldId id="297" r:id="rId16"/>
    <p:sldId id="311" r:id="rId17"/>
    <p:sldId id="318" r:id="rId18"/>
    <p:sldId id="319" r:id="rId19"/>
    <p:sldId id="320" r:id="rId20"/>
    <p:sldId id="321" r:id="rId21"/>
    <p:sldId id="322" r:id="rId22"/>
    <p:sldId id="323" r:id="rId23"/>
    <p:sldId id="324" r:id="rId24"/>
    <p:sldId id="327" r:id="rId25"/>
    <p:sldId id="326" r:id="rId26"/>
    <p:sldId id="325" r:id="rId27"/>
    <p:sldId id="308" r:id="rId28"/>
    <p:sldId id="328" r:id="rId29"/>
    <p:sldId id="303" r:id="rId30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FF0"/>
    <a:srgbClr val="FFB500"/>
    <a:srgbClr val="003C6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57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olo Saporito" userId="5a5a928b-ed07-4678-bcf2-338867c50975" providerId="ADAL" clId="{2D34F7D2-8AE2-4555-B03A-7E4A0BED5D15}"/>
    <pc:docChg chg="custSel modSld">
      <pc:chgData name="Paolo Saporito" userId="5a5a928b-ed07-4678-bcf2-338867c50975" providerId="ADAL" clId="{2D34F7D2-8AE2-4555-B03A-7E4A0BED5D15}" dt="2023-11-02T15:44:31.171" v="148" actId="20577"/>
      <pc:docMkLst>
        <pc:docMk/>
      </pc:docMkLst>
      <pc:sldChg chg="modSp mod">
        <pc:chgData name="Paolo Saporito" userId="5a5a928b-ed07-4678-bcf2-338867c50975" providerId="ADAL" clId="{2D34F7D2-8AE2-4555-B03A-7E4A0BED5D15}" dt="2023-11-02T15:41:08.134" v="17" actId="20577"/>
        <pc:sldMkLst>
          <pc:docMk/>
          <pc:sldMk cId="4027977458" sldId="271"/>
        </pc:sldMkLst>
        <pc:spChg chg="mod">
          <ac:chgData name="Paolo Saporito" userId="5a5a928b-ed07-4678-bcf2-338867c50975" providerId="ADAL" clId="{2D34F7D2-8AE2-4555-B03A-7E4A0BED5D15}" dt="2023-11-02T15:41:08.134" v="17" actId="20577"/>
          <ac:spMkLst>
            <pc:docMk/>
            <pc:sldMk cId="4027977458" sldId="271"/>
            <ac:spMk id="2" creationId="{00000000-0000-0000-0000-000000000000}"/>
          </ac:spMkLst>
        </pc:spChg>
      </pc:sldChg>
      <pc:sldChg chg="delSp mod">
        <pc:chgData name="Paolo Saporito" userId="5a5a928b-ed07-4678-bcf2-338867c50975" providerId="ADAL" clId="{2D34F7D2-8AE2-4555-B03A-7E4A0BED5D15}" dt="2023-11-02T15:41:58.594" v="18" actId="478"/>
        <pc:sldMkLst>
          <pc:docMk/>
          <pc:sldMk cId="2961384025" sldId="291"/>
        </pc:sldMkLst>
        <pc:spChg chg="del">
          <ac:chgData name="Paolo Saporito" userId="5a5a928b-ed07-4678-bcf2-338867c50975" providerId="ADAL" clId="{2D34F7D2-8AE2-4555-B03A-7E4A0BED5D15}" dt="2023-11-02T15:41:58.594" v="18" actId="478"/>
          <ac:spMkLst>
            <pc:docMk/>
            <pc:sldMk cId="2961384025" sldId="291"/>
            <ac:spMk id="3" creationId="{00000000-0000-0000-0000-000000000000}"/>
          </ac:spMkLst>
        </pc:spChg>
      </pc:sldChg>
      <pc:sldChg chg="modSp mod">
        <pc:chgData name="Paolo Saporito" userId="5a5a928b-ed07-4678-bcf2-338867c50975" providerId="ADAL" clId="{2D34F7D2-8AE2-4555-B03A-7E4A0BED5D15}" dt="2023-11-02T15:43:24.347" v="147" actId="27636"/>
        <pc:sldMkLst>
          <pc:docMk/>
          <pc:sldMk cId="1842749682" sldId="295"/>
        </pc:sldMkLst>
        <pc:spChg chg="mod">
          <ac:chgData name="Paolo Saporito" userId="5a5a928b-ed07-4678-bcf2-338867c50975" providerId="ADAL" clId="{2D34F7D2-8AE2-4555-B03A-7E4A0BED5D15}" dt="2023-11-02T15:43:24.347" v="147" actId="27636"/>
          <ac:spMkLst>
            <pc:docMk/>
            <pc:sldMk cId="1842749682" sldId="295"/>
            <ac:spMk id="2" creationId="{00000000-0000-0000-0000-000000000000}"/>
          </ac:spMkLst>
        </pc:spChg>
      </pc:sldChg>
      <pc:sldChg chg="modSp mod">
        <pc:chgData name="Paolo Saporito" userId="5a5a928b-ed07-4678-bcf2-338867c50975" providerId="ADAL" clId="{2D34F7D2-8AE2-4555-B03A-7E4A0BED5D15}" dt="2023-11-02T15:44:31.171" v="148" actId="20577"/>
        <pc:sldMkLst>
          <pc:docMk/>
          <pc:sldMk cId="748677664" sldId="321"/>
        </pc:sldMkLst>
        <pc:spChg chg="mod">
          <ac:chgData name="Paolo Saporito" userId="5a5a928b-ed07-4678-bcf2-338867c50975" providerId="ADAL" clId="{2D34F7D2-8AE2-4555-B03A-7E4A0BED5D15}" dt="2023-11-02T15:44:31.171" v="148" actId="20577"/>
          <ac:spMkLst>
            <pc:docMk/>
            <pc:sldMk cId="748677664" sldId="321"/>
            <ac:spMk id="2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8DABA1-B6F1-4479-A65B-5E8506BB3772}" type="doc">
      <dgm:prSet loTypeId="urn:microsoft.com/office/officeart/2005/8/layout/cycle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A9165F18-20C4-415F-BC79-903000C49B61}">
      <dgm:prSet phldrT="[Text]"/>
      <dgm:spPr/>
      <dgm:t>
        <a:bodyPr/>
        <a:lstStyle/>
        <a:p>
          <a:r>
            <a:rPr lang="en-IE"/>
            <a:t>Identify a vacancy</a:t>
          </a:r>
          <a:endParaRPr lang="en-GB"/>
        </a:p>
      </dgm:t>
    </dgm:pt>
    <dgm:pt modelId="{C83B58D8-0E4E-4478-A972-669D4F9EA3AC}" type="parTrans" cxnId="{F2C798C9-1DE8-40EB-9BBA-6A1F056CD0F9}">
      <dgm:prSet/>
      <dgm:spPr/>
      <dgm:t>
        <a:bodyPr/>
        <a:lstStyle/>
        <a:p>
          <a:endParaRPr lang="en-GB"/>
        </a:p>
      </dgm:t>
    </dgm:pt>
    <dgm:pt modelId="{5D35A714-5E22-46FA-8166-D76D104FAC3D}" type="sibTrans" cxnId="{F2C798C9-1DE8-40EB-9BBA-6A1F056CD0F9}">
      <dgm:prSet/>
      <dgm:spPr/>
      <dgm:t>
        <a:bodyPr/>
        <a:lstStyle/>
        <a:p>
          <a:endParaRPr lang="en-GB"/>
        </a:p>
      </dgm:t>
    </dgm:pt>
    <dgm:pt modelId="{35057264-16FF-415A-A887-BA97E672870A}">
      <dgm:prSet phldrT="[Text]"/>
      <dgm:spPr/>
      <dgm:t>
        <a:bodyPr/>
        <a:lstStyle/>
        <a:p>
          <a:r>
            <a:rPr lang="en-IE"/>
            <a:t>Prepare job description</a:t>
          </a:r>
          <a:endParaRPr lang="en-GB"/>
        </a:p>
      </dgm:t>
    </dgm:pt>
    <dgm:pt modelId="{D96B48E5-A8A0-461B-B061-EF2504079A86}" type="parTrans" cxnId="{CFE5E40C-857E-4F7F-82CC-1B414BB92E5A}">
      <dgm:prSet/>
      <dgm:spPr/>
      <dgm:t>
        <a:bodyPr/>
        <a:lstStyle/>
        <a:p>
          <a:endParaRPr lang="en-GB"/>
        </a:p>
      </dgm:t>
    </dgm:pt>
    <dgm:pt modelId="{C31C8050-AA63-4F2C-AA16-EA1362094604}" type="sibTrans" cxnId="{CFE5E40C-857E-4F7F-82CC-1B414BB92E5A}">
      <dgm:prSet/>
      <dgm:spPr/>
      <dgm:t>
        <a:bodyPr/>
        <a:lstStyle/>
        <a:p>
          <a:endParaRPr lang="en-GB"/>
        </a:p>
      </dgm:t>
    </dgm:pt>
    <dgm:pt modelId="{1306DBAA-B7E2-4A2E-8E6F-A6B26D3FAC4A}">
      <dgm:prSet phldrT="[Text]"/>
      <dgm:spPr/>
      <dgm:t>
        <a:bodyPr/>
        <a:lstStyle/>
        <a:p>
          <a:r>
            <a:rPr lang="en-IE"/>
            <a:t>Advertise</a:t>
          </a:r>
          <a:endParaRPr lang="en-GB"/>
        </a:p>
      </dgm:t>
    </dgm:pt>
    <dgm:pt modelId="{9A503203-2ADA-4979-9F05-61B2F0D6F51E}" type="parTrans" cxnId="{858A683B-688F-4619-B951-D3A8FD1710B4}">
      <dgm:prSet/>
      <dgm:spPr/>
      <dgm:t>
        <a:bodyPr/>
        <a:lstStyle/>
        <a:p>
          <a:endParaRPr lang="en-GB"/>
        </a:p>
      </dgm:t>
    </dgm:pt>
    <dgm:pt modelId="{5B740AF2-BA40-442D-BC3E-C0BA5FFA007A}" type="sibTrans" cxnId="{858A683B-688F-4619-B951-D3A8FD1710B4}">
      <dgm:prSet/>
      <dgm:spPr/>
      <dgm:t>
        <a:bodyPr/>
        <a:lstStyle/>
        <a:p>
          <a:endParaRPr lang="en-GB"/>
        </a:p>
      </dgm:t>
    </dgm:pt>
    <dgm:pt modelId="{8D075F69-0BB5-4222-B4DF-577886DD7388}">
      <dgm:prSet phldrT="[Text]"/>
      <dgm:spPr/>
      <dgm:t>
        <a:bodyPr/>
        <a:lstStyle/>
        <a:p>
          <a:r>
            <a:rPr lang="en-IE"/>
            <a:t>Shortlist</a:t>
          </a:r>
          <a:endParaRPr lang="en-GB"/>
        </a:p>
      </dgm:t>
    </dgm:pt>
    <dgm:pt modelId="{E5D47D66-68D8-4224-A85E-61D96EBD3A82}" type="parTrans" cxnId="{7D5BF6ED-36C3-4AD1-8632-882A57232FCD}">
      <dgm:prSet/>
      <dgm:spPr/>
      <dgm:t>
        <a:bodyPr/>
        <a:lstStyle/>
        <a:p>
          <a:endParaRPr lang="en-GB"/>
        </a:p>
      </dgm:t>
    </dgm:pt>
    <dgm:pt modelId="{4F143C5D-2F48-426A-AAC0-73055A83B5FE}" type="sibTrans" cxnId="{7D5BF6ED-36C3-4AD1-8632-882A57232FCD}">
      <dgm:prSet/>
      <dgm:spPr/>
      <dgm:t>
        <a:bodyPr/>
        <a:lstStyle/>
        <a:p>
          <a:endParaRPr lang="en-GB"/>
        </a:p>
      </dgm:t>
    </dgm:pt>
    <dgm:pt modelId="{46F51BAC-2D56-42F6-AEB0-1544BD937E07}">
      <dgm:prSet phldrT="[Text]"/>
      <dgm:spPr/>
      <dgm:t>
        <a:bodyPr/>
        <a:lstStyle/>
        <a:p>
          <a:r>
            <a:rPr lang="en-IE"/>
            <a:t>Interview and decision making</a:t>
          </a:r>
          <a:endParaRPr lang="en-GB"/>
        </a:p>
      </dgm:t>
    </dgm:pt>
    <dgm:pt modelId="{048A6A48-A322-4DCC-BC5A-2A85EEB670A6}" type="parTrans" cxnId="{63DF4985-1C2F-4F23-862B-1689981D3E8E}">
      <dgm:prSet/>
      <dgm:spPr/>
      <dgm:t>
        <a:bodyPr/>
        <a:lstStyle/>
        <a:p>
          <a:endParaRPr lang="en-GB"/>
        </a:p>
      </dgm:t>
    </dgm:pt>
    <dgm:pt modelId="{DD83B536-03F3-4583-A88D-2E03E271FDDB}" type="sibTrans" cxnId="{63DF4985-1C2F-4F23-862B-1689981D3E8E}">
      <dgm:prSet/>
      <dgm:spPr/>
      <dgm:t>
        <a:bodyPr/>
        <a:lstStyle/>
        <a:p>
          <a:endParaRPr lang="en-GB"/>
        </a:p>
      </dgm:t>
    </dgm:pt>
    <dgm:pt modelId="{38B373B5-038E-4981-8DE1-CE44A4B558C5}" type="pres">
      <dgm:prSet presAssocID="{228DABA1-B6F1-4479-A65B-5E8506BB3772}" presName="cycle" presStyleCnt="0">
        <dgm:presLayoutVars>
          <dgm:dir/>
          <dgm:resizeHandles val="exact"/>
        </dgm:presLayoutVars>
      </dgm:prSet>
      <dgm:spPr/>
    </dgm:pt>
    <dgm:pt modelId="{15EF1E39-56E8-42D8-8A92-D0C115424CEF}" type="pres">
      <dgm:prSet presAssocID="{A9165F18-20C4-415F-BC79-903000C49B61}" presName="node" presStyleLbl="node1" presStyleIdx="0" presStyleCnt="5">
        <dgm:presLayoutVars>
          <dgm:bulletEnabled val="1"/>
        </dgm:presLayoutVars>
      </dgm:prSet>
      <dgm:spPr/>
    </dgm:pt>
    <dgm:pt modelId="{23D4C61E-05C0-451C-A8E3-C2B284B72157}" type="pres">
      <dgm:prSet presAssocID="{A9165F18-20C4-415F-BC79-903000C49B61}" presName="spNode" presStyleCnt="0"/>
      <dgm:spPr/>
    </dgm:pt>
    <dgm:pt modelId="{72AC00D5-64C4-4574-A87B-EFC631A65113}" type="pres">
      <dgm:prSet presAssocID="{5D35A714-5E22-46FA-8166-D76D104FAC3D}" presName="sibTrans" presStyleLbl="sibTrans1D1" presStyleIdx="0" presStyleCnt="5"/>
      <dgm:spPr/>
    </dgm:pt>
    <dgm:pt modelId="{093DEF6C-667B-4572-B596-16B6B1258A34}" type="pres">
      <dgm:prSet presAssocID="{35057264-16FF-415A-A887-BA97E672870A}" presName="node" presStyleLbl="node1" presStyleIdx="1" presStyleCnt="5">
        <dgm:presLayoutVars>
          <dgm:bulletEnabled val="1"/>
        </dgm:presLayoutVars>
      </dgm:prSet>
      <dgm:spPr/>
    </dgm:pt>
    <dgm:pt modelId="{22DCB6D8-74B6-4E72-B3AF-6B6752F6792C}" type="pres">
      <dgm:prSet presAssocID="{35057264-16FF-415A-A887-BA97E672870A}" presName="spNode" presStyleCnt="0"/>
      <dgm:spPr/>
    </dgm:pt>
    <dgm:pt modelId="{9C7F74BD-109F-427E-9AA0-1B51EBD491B0}" type="pres">
      <dgm:prSet presAssocID="{C31C8050-AA63-4F2C-AA16-EA1362094604}" presName="sibTrans" presStyleLbl="sibTrans1D1" presStyleIdx="1" presStyleCnt="5"/>
      <dgm:spPr/>
    </dgm:pt>
    <dgm:pt modelId="{E4EF9E4E-2054-4324-83FE-81686DC97344}" type="pres">
      <dgm:prSet presAssocID="{1306DBAA-B7E2-4A2E-8E6F-A6B26D3FAC4A}" presName="node" presStyleLbl="node1" presStyleIdx="2" presStyleCnt="5">
        <dgm:presLayoutVars>
          <dgm:bulletEnabled val="1"/>
        </dgm:presLayoutVars>
      </dgm:prSet>
      <dgm:spPr/>
    </dgm:pt>
    <dgm:pt modelId="{EDC9E187-804B-441A-B220-B8EDEBEEE2B7}" type="pres">
      <dgm:prSet presAssocID="{1306DBAA-B7E2-4A2E-8E6F-A6B26D3FAC4A}" presName="spNode" presStyleCnt="0"/>
      <dgm:spPr/>
    </dgm:pt>
    <dgm:pt modelId="{98848725-AD92-4AF5-93FF-F0892BB7BB37}" type="pres">
      <dgm:prSet presAssocID="{5B740AF2-BA40-442D-BC3E-C0BA5FFA007A}" presName="sibTrans" presStyleLbl="sibTrans1D1" presStyleIdx="2" presStyleCnt="5"/>
      <dgm:spPr/>
    </dgm:pt>
    <dgm:pt modelId="{9F053006-82BB-4B91-994A-F4D5F5B18A0E}" type="pres">
      <dgm:prSet presAssocID="{8D075F69-0BB5-4222-B4DF-577886DD7388}" presName="node" presStyleLbl="node1" presStyleIdx="3" presStyleCnt="5">
        <dgm:presLayoutVars>
          <dgm:bulletEnabled val="1"/>
        </dgm:presLayoutVars>
      </dgm:prSet>
      <dgm:spPr/>
    </dgm:pt>
    <dgm:pt modelId="{991E9BB0-8E16-41CC-AB60-7B88883FA1F2}" type="pres">
      <dgm:prSet presAssocID="{8D075F69-0BB5-4222-B4DF-577886DD7388}" presName="spNode" presStyleCnt="0"/>
      <dgm:spPr/>
    </dgm:pt>
    <dgm:pt modelId="{C6C04934-11F5-4F7A-BDBD-EF10B09E2F5C}" type="pres">
      <dgm:prSet presAssocID="{4F143C5D-2F48-426A-AAC0-73055A83B5FE}" presName="sibTrans" presStyleLbl="sibTrans1D1" presStyleIdx="3" presStyleCnt="5"/>
      <dgm:spPr/>
    </dgm:pt>
    <dgm:pt modelId="{26A7E8C8-B98D-4733-9512-78DB59247246}" type="pres">
      <dgm:prSet presAssocID="{46F51BAC-2D56-42F6-AEB0-1544BD937E07}" presName="node" presStyleLbl="node1" presStyleIdx="4" presStyleCnt="5">
        <dgm:presLayoutVars>
          <dgm:bulletEnabled val="1"/>
        </dgm:presLayoutVars>
      </dgm:prSet>
      <dgm:spPr/>
    </dgm:pt>
    <dgm:pt modelId="{CEC753E5-37FA-48CF-AA08-CAFAF113D8E8}" type="pres">
      <dgm:prSet presAssocID="{46F51BAC-2D56-42F6-AEB0-1544BD937E07}" presName="spNode" presStyleCnt="0"/>
      <dgm:spPr/>
    </dgm:pt>
    <dgm:pt modelId="{517826EC-7A85-49F5-BD3A-960B03220871}" type="pres">
      <dgm:prSet presAssocID="{DD83B536-03F3-4583-A88D-2E03E271FDDB}" presName="sibTrans" presStyleLbl="sibTrans1D1" presStyleIdx="4" presStyleCnt="5"/>
      <dgm:spPr/>
    </dgm:pt>
  </dgm:ptLst>
  <dgm:cxnLst>
    <dgm:cxn modelId="{CFE5E40C-857E-4F7F-82CC-1B414BB92E5A}" srcId="{228DABA1-B6F1-4479-A65B-5E8506BB3772}" destId="{35057264-16FF-415A-A887-BA97E672870A}" srcOrd="1" destOrd="0" parTransId="{D96B48E5-A8A0-461B-B061-EF2504079A86}" sibTransId="{C31C8050-AA63-4F2C-AA16-EA1362094604}"/>
    <dgm:cxn modelId="{3C4FA013-3B2F-4D36-B3E5-9BE062BD42D4}" type="presOf" srcId="{46F51BAC-2D56-42F6-AEB0-1544BD937E07}" destId="{26A7E8C8-B98D-4733-9512-78DB59247246}" srcOrd="0" destOrd="0" presId="urn:microsoft.com/office/officeart/2005/8/layout/cycle6"/>
    <dgm:cxn modelId="{43406B34-DDE2-43E1-98C5-94AB2D80C254}" type="presOf" srcId="{A9165F18-20C4-415F-BC79-903000C49B61}" destId="{15EF1E39-56E8-42D8-8A92-D0C115424CEF}" srcOrd="0" destOrd="0" presId="urn:microsoft.com/office/officeart/2005/8/layout/cycle6"/>
    <dgm:cxn modelId="{81DBD336-3C3C-4D83-BDED-925509162395}" type="presOf" srcId="{5D35A714-5E22-46FA-8166-D76D104FAC3D}" destId="{72AC00D5-64C4-4574-A87B-EFC631A65113}" srcOrd="0" destOrd="0" presId="urn:microsoft.com/office/officeart/2005/8/layout/cycle6"/>
    <dgm:cxn modelId="{858A683B-688F-4619-B951-D3A8FD1710B4}" srcId="{228DABA1-B6F1-4479-A65B-5E8506BB3772}" destId="{1306DBAA-B7E2-4A2E-8E6F-A6B26D3FAC4A}" srcOrd="2" destOrd="0" parTransId="{9A503203-2ADA-4979-9F05-61B2F0D6F51E}" sibTransId="{5B740AF2-BA40-442D-BC3E-C0BA5FFA007A}"/>
    <dgm:cxn modelId="{79BD7F3B-5C59-4741-9BF5-FE2E4A3055DA}" type="presOf" srcId="{4F143C5D-2F48-426A-AAC0-73055A83B5FE}" destId="{C6C04934-11F5-4F7A-BDBD-EF10B09E2F5C}" srcOrd="0" destOrd="0" presId="urn:microsoft.com/office/officeart/2005/8/layout/cycle6"/>
    <dgm:cxn modelId="{BCD82765-3185-4876-B181-F2BF91773E45}" type="presOf" srcId="{35057264-16FF-415A-A887-BA97E672870A}" destId="{093DEF6C-667B-4572-B596-16B6B1258A34}" srcOrd="0" destOrd="0" presId="urn:microsoft.com/office/officeart/2005/8/layout/cycle6"/>
    <dgm:cxn modelId="{FC64CF6F-4612-48D2-AF31-5E3DA9A2977E}" type="presOf" srcId="{1306DBAA-B7E2-4A2E-8E6F-A6B26D3FAC4A}" destId="{E4EF9E4E-2054-4324-83FE-81686DC97344}" srcOrd="0" destOrd="0" presId="urn:microsoft.com/office/officeart/2005/8/layout/cycle6"/>
    <dgm:cxn modelId="{63DF4985-1C2F-4F23-862B-1689981D3E8E}" srcId="{228DABA1-B6F1-4479-A65B-5E8506BB3772}" destId="{46F51BAC-2D56-42F6-AEB0-1544BD937E07}" srcOrd="4" destOrd="0" parTransId="{048A6A48-A322-4DCC-BC5A-2A85EEB670A6}" sibTransId="{DD83B536-03F3-4583-A88D-2E03E271FDDB}"/>
    <dgm:cxn modelId="{0D88ED90-C1A7-4396-819E-0F1F5D9C69B7}" type="presOf" srcId="{5B740AF2-BA40-442D-BC3E-C0BA5FFA007A}" destId="{98848725-AD92-4AF5-93FF-F0892BB7BB37}" srcOrd="0" destOrd="0" presId="urn:microsoft.com/office/officeart/2005/8/layout/cycle6"/>
    <dgm:cxn modelId="{219118AC-96D0-47DF-9C0A-EF12CD411D38}" type="presOf" srcId="{228DABA1-B6F1-4479-A65B-5E8506BB3772}" destId="{38B373B5-038E-4981-8DE1-CE44A4B558C5}" srcOrd="0" destOrd="0" presId="urn:microsoft.com/office/officeart/2005/8/layout/cycle6"/>
    <dgm:cxn modelId="{F2C798C9-1DE8-40EB-9BBA-6A1F056CD0F9}" srcId="{228DABA1-B6F1-4479-A65B-5E8506BB3772}" destId="{A9165F18-20C4-415F-BC79-903000C49B61}" srcOrd="0" destOrd="0" parTransId="{C83B58D8-0E4E-4478-A972-669D4F9EA3AC}" sibTransId="{5D35A714-5E22-46FA-8166-D76D104FAC3D}"/>
    <dgm:cxn modelId="{EF9C41CC-A0CF-4FAA-98BB-098EBD538E60}" type="presOf" srcId="{C31C8050-AA63-4F2C-AA16-EA1362094604}" destId="{9C7F74BD-109F-427E-9AA0-1B51EBD491B0}" srcOrd="0" destOrd="0" presId="urn:microsoft.com/office/officeart/2005/8/layout/cycle6"/>
    <dgm:cxn modelId="{E7F8A5D7-9E6A-46F7-8AD1-C4A73DAFDC1C}" type="presOf" srcId="{DD83B536-03F3-4583-A88D-2E03E271FDDB}" destId="{517826EC-7A85-49F5-BD3A-960B03220871}" srcOrd="0" destOrd="0" presId="urn:microsoft.com/office/officeart/2005/8/layout/cycle6"/>
    <dgm:cxn modelId="{7D5BF6ED-36C3-4AD1-8632-882A57232FCD}" srcId="{228DABA1-B6F1-4479-A65B-5E8506BB3772}" destId="{8D075F69-0BB5-4222-B4DF-577886DD7388}" srcOrd="3" destOrd="0" parTransId="{E5D47D66-68D8-4224-A85E-61D96EBD3A82}" sibTransId="{4F143C5D-2F48-426A-AAC0-73055A83B5FE}"/>
    <dgm:cxn modelId="{215893FB-18E8-4C7D-BC70-542622344F7B}" type="presOf" srcId="{8D075F69-0BB5-4222-B4DF-577886DD7388}" destId="{9F053006-82BB-4B91-994A-F4D5F5B18A0E}" srcOrd="0" destOrd="0" presId="urn:microsoft.com/office/officeart/2005/8/layout/cycle6"/>
    <dgm:cxn modelId="{1FDCCFF8-3EC7-4D88-AE66-DA74C92D274D}" type="presParOf" srcId="{38B373B5-038E-4981-8DE1-CE44A4B558C5}" destId="{15EF1E39-56E8-42D8-8A92-D0C115424CEF}" srcOrd="0" destOrd="0" presId="urn:microsoft.com/office/officeart/2005/8/layout/cycle6"/>
    <dgm:cxn modelId="{8B4BC29D-2C46-4003-ABEA-E249A81A5F25}" type="presParOf" srcId="{38B373B5-038E-4981-8DE1-CE44A4B558C5}" destId="{23D4C61E-05C0-451C-A8E3-C2B284B72157}" srcOrd="1" destOrd="0" presId="urn:microsoft.com/office/officeart/2005/8/layout/cycle6"/>
    <dgm:cxn modelId="{8F5B9660-D895-4B19-AB22-6ABFEEB7B4C8}" type="presParOf" srcId="{38B373B5-038E-4981-8DE1-CE44A4B558C5}" destId="{72AC00D5-64C4-4574-A87B-EFC631A65113}" srcOrd="2" destOrd="0" presId="urn:microsoft.com/office/officeart/2005/8/layout/cycle6"/>
    <dgm:cxn modelId="{0E149E25-561B-4A63-8C70-2E844D664211}" type="presParOf" srcId="{38B373B5-038E-4981-8DE1-CE44A4B558C5}" destId="{093DEF6C-667B-4572-B596-16B6B1258A34}" srcOrd="3" destOrd="0" presId="urn:microsoft.com/office/officeart/2005/8/layout/cycle6"/>
    <dgm:cxn modelId="{9819EE05-38B1-4229-8013-FFCE979C42C9}" type="presParOf" srcId="{38B373B5-038E-4981-8DE1-CE44A4B558C5}" destId="{22DCB6D8-74B6-4E72-B3AF-6B6752F6792C}" srcOrd="4" destOrd="0" presId="urn:microsoft.com/office/officeart/2005/8/layout/cycle6"/>
    <dgm:cxn modelId="{7246E149-6DF3-4259-B3BA-E45CA0260476}" type="presParOf" srcId="{38B373B5-038E-4981-8DE1-CE44A4B558C5}" destId="{9C7F74BD-109F-427E-9AA0-1B51EBD491B0}" srcOrd="5" destOrd="0" presId="urn:microsoft.com/office/officeart/2005/8/layout/cycle6"/>
    <dgm:cxn modelId="{4D6299BA-700E-45FC-9C81-5A80E7D8C8EB}" type="presParOf" srcId="{38B373B5-038E-4981-8DE1-CE44A4B558C5}" destId="{E4EF9E4E-2054-4324-83FE-81686DC97344}" srcOrd="6" destOrd="0" presId="urn:microsoft.com/office/officeart/2005/8/layout/cycle6"/>
    <dgm:cxn modelId="{65687FBA-276B-46B9-967E-7DD47BE3F266}" type="presParOf" srcId="{38B373B5-038E-4981-8DE1-CE44A4B558C5}" destId="{EDC9E187-804B-441A-B220-B8EDEBEEE2B7}" srcOrd="7" destOrd="0" presId="urn:microsoft.com/office/officeart/2005/8/layout/cycle6"/>
    <dgm:cxn modelId="{CABA90D4-77EB-4776-8D1C-353574C5C7E5}" type="presParOf" srcId="{38B373B5-038E-4981-8DE1-CE44A4B558C5}" destId="{98848725-AD92-4AF5-93FF-F0892BB7BB37}" srcOrd="8" destOrd="0" presId="urn:microsoft.com/office/officeart/2005/8/layout/cycle6"/>
    <dgm:cxn modelId="{CCC8E64B-A2B4-4CD0-B112-2717EC4806A1}" type="presParOf" srcId="{38B373B5-038E-4981-8DE1-CE44A4B558C5}" destId="{9F053006-82BB-4B91-994A-F4D5F5B18A0E}" srcOrd="9" destOrd="0" presId="urn:microsoft.com/office/officeart/2005/8/layout/cycle6"/>
    <dgm:cxn modelId="{8E89A744-CB62-42A6-BE77-D8F7AD11B36E}" type="presParOf" srcId="{38B373B5-038E-4981-8DE1-CE44A4B558C5}" destId="{991E9BB0-8E16-41CC-AB60-7B88883FA1F2}" srcOrd="10" destOrd="0" presId="urn:microsoft.com/office/officeart/2005/8/layout/cycle6"/>
    <dgm:cxn modelId="{F23DF6F6-4DA1-40CA-B3F6-EDAA9B562C42}" type="presParOf" srcId="{38B373B5-038E-4981-8DE1-CE44A4B558C5}" destId="{C6C04934-11F5-4F7A-BDBD-EF10B09E2F5C}" srcOrd="11" destOrd="0" presId="urn:microsoft.com/office/officeart/2005/8/layout/cycle6"/>
    <dgm:cxn modelId="{C7617874-6789-4DA2-A5ED-4A06002489F8}" type="presParOf" srcId="{38B373B5-038E-4981-8DE1-CE44A4B558C5}" destId="{26A7E8C8-B98D-4733-9512-78DB59247246}" srcOrd="12" destOrd="0" presId="urn:microsoft.com/office/officeart/2005/8/layout/cycle6"/>
    <dgm:cxn modelId="{C1D341E2-4FE0-4109-842C-BC25CC6B173D}" type="presParOf" srcId="{38B373B5-038E-4981-8DE1-CE44A4B558C5}" destId="{CEC753E5-37FA-48CF-AA08-CAFAF113D8E8}" srcOrd="13" destOrd="0" presId="urn:microsoft.com/office/officeart/2005/8/layout/cycle6"/>
    <dgm:cxn modelId="{1C4CF77D-F7FF-4114-BA3D-D3DB9735DDBB}" type="presParOf" srcId="{38B373B5-038E-4981-8DE1-CE44A4B558C5}" destId="{517826EC-7A85-49F5-BD3A-960B03220871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70F5C4-3469-4615-84E1-D506ECB7DE92}" type="doc">
      <dgm:prSet loTypeId="urn:microsoft.com/office/officeart/2005/8/layout/cycle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9BDC5F21-5D96-4AD3-85A0-FD90E797E4BD}">
      <dgm:prSet phldrT="[Text]" custT="1"/>
      <dgm:spPr/>
      <dgm:t>
        <a:bodyPr/>
        <a:lstStyle/>
        <a:p>
          <a:r>
            <a:rPr lang="en-IE" sz="1400"/>
            <a:t>Position Identified/</a:t>
          </a:r>
        </a:p>
        <a:p>
          <a:r>
            <a:rPr lang="en-IE" sz="1400"/>
            <a:t>Approval Sought</a:t>
          </a:r>
          <a:endParaRPr lang="en-GB" sz="1400"/>
        </a:p>
      </dgm:t>
    </dgm:pt>
    <dgm:pt modelId="{13C5376E-C2F5-4E23-BB0B-DF3A0FE8D81A}" type="parTrans" cxnId="{B3C614FD-A5D0-427E-9BA6-272F7763E68B}">
      <dgm:prSet/>
      <dgm:spPr/>
      <dgm:t>
        <a:bodyPr/>
        <a:lstStyle/>
        <a:p>
          <a:endParaRPr lang="en-GB"/>
        </a:p>
      </dgm:t>
    </dgm:pt>
    <dgm:pt modelId="{1168CAFE-6A8A-4599-B11C-97E152FD68DA}" type="sibTrans" cxnId="{B3C614FD-A5D0-427E-9BA6-272F7763E68B}">
      <dgm:prSet/>
      <dgm:spPr/>
      <dgm:t>
        <a:bodyPr/>
        <a:lstStyle/>
        <a:p>
          <a:endParaRPr lang="en-GB"/>
        </a:p>
      </dgm:t>
    </dgm:pt>
    <dgm:pt modelId="{3B39B1FD-2B86-4C87-B584-5C12C7CB0673}">
      <dgm:prSet phldrT="[Text]" custT="1"/>
      <dgm:spPr>
        <a:solidFill>
          <a:srgbClr val="002060"/>
        </a:solidFill>
      </dgm:spPr>
      <dgm:t>
        <a:bodyPr/>
        <a:lstStyle/>
        <a:p>
          <a:r>
            <a:rPr lang="en-IE" sz="1400"/>
            <a:t>Job Description and Essential Requirements</a:t>
          </a:r>
          <a:endParaRPr lang="en-GB" sz="1400"/>
        </a:p>
      </dgm:t>
    </dgm:pt>
    <dgm:pt modelId="{AE32DA5C-86F7-4CB5-985A-132317C5009F}" type="parTrans" cxnId="{3C39E375-17E2-431E-B8BA-F812FF849E17}">
      <dgm:prSet/>
      <dgm:spPr/>
      <dgm:t>
        <a:bodyPr/>
        <a:lstStyle/>
        <a:p>
          <a:endParaRPr lang="en-GB"/>
        </a:p>
      </dgm:t>
    </dgm:pt>
    <dgm:pt modelId="{6B0AA408-D65E-411F-A010-72E7C5290715}" type="sibTrans" cxnId="{3C39E375-17E2-431E-B8BA-F812FF849E17}">
      <dgm:prSet/>
      <dgm:spPr/>
      <dgm:t>
        <a:bodyPr/>
        <a:lstStyle/>
        <a:p>
          <a:endParaRPr lang="en-GB"/>
        </a:p>
      </dgm:t>
    </dgm:pt>
    <dgm:pt modelId="{E4DFECCE-490E-45DB-9DF4-82E7C06B8208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E"/>
            <a:t>Advertised/Essential Requirements</a:t>
          </a:r>
          <a:endParaRPr lang="en-GB"/>
        </a:p>
      </dgm:t>
    </dgm:pt>
    <dgm:pt modelId="{EA64F261-79E1-405D-8FB2-6A87956E1D6A}" type="parTrans" cxnId="{03CD4006-F0B4-48D7-8DC9-09C624A8B86E}">
      <dgm:prSet/>
      <dgm:spPr/>
      <dgm:t>
        <a:bodyPr/>
        <a:lstStyle/>
        <a:p>
          <a:endParaRPr lang="en-GB"/>
        </a:p>
      </dgm:t>
    </dgm:pt>
    <dgm:pt modelId="{00341C7C-ADFB-4DBC-A241-5CE5C8F1E350}" type="sibTrans" cxnId="{03CD4006-F0B4-48D7-8DC9-09C624A8B86E}">
      <dgm:prSet/>
      <dgm:spPr/>
      <dgm:t>
        <a:bodyPr/>
        <a:lstStyle/>
        <a:p>
          <a:endParaRPr lang="en-GB"/>
        </a:p>
      </dgm:t>
    </dgm:pt>
    <dgm:pt modelId="{25B5A735-8783-4216-9A2D-C56240C9020A}">
      <dgm:prSet phldrT="[Text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IE"/>
            <a:t>Timeline Agreed</a:t>
          </a:r>
          <a:endParaRPr lang="en-GB"/>
        </a:p>
      </dgm:t>
    </dgm:pt>
    <dgm:pt modelId="{AA772BFF-B0F5-4BDB-8C6A-609871BE7FF6}" type="parTrans" cxnId="{E1B169D8-7AF2-42C4-855F-F25854B2261E}">
      <dgm:prSet/>
      <dgm:spPr/>
      <dgm:t>
        <a:bodyPr/>
        <a:lstStyle/>
        <a:p>
          <a:endParaRPr lang="en-GB"/>
        </a:p>
      </dgm:t>
    </dgm:pt>
    <dgm:pt modelId="{410F820B-A1F9-4709-98E1-FDBEEAD5E4E1}" type="sibTrans" cxnId="{E1B169D8-7AF2-42C4-855F-F25854B2261E}">
      <dgm:prSet/>
      <dgm:spPr/>
      <dgm:t>
        <a:bodyPr/>
        <a:lstStyle/>
        <a:p>
          <a:endParaRPr lang="en-GB"/>
        </a:p>
      </dgm:t>
    </dgm:pt>
    <dgm:pt modelId="{DF87FDA6-5573-4923-9B42-1BF452492E6A}">
      <dgm:prSet phldrT="[Text]"/>
      <dgm:spPr/>
      <dgm:t>
        <a:bodyPr/>
        <a:lstStyle/>
        <a:p>
          <a:r>
            <a:rPr lang="en-IE"/>
            <a:t>Short listing against the essential requirements</a:t>
          </a:r>
          <a:endParaRPr lang="en-GB"/>
        </a:p>
      </dgm:t>
    </dgm:pt>
    <dgm:pt modelId="{FD2F7BFE-821E-48A5-91D2-DC6487A80ECD}" type="parTrans" cxnId="{56973E65-580F-4DC2-90BE-5D374C4129DB}">
      <dgm:prSet/>
      <dgm:spPr/>
      <dgm:t>
        <a:bodyPr/>
        <a:lstStyle/>
        <a:p>
          <a:endParaRPr lang="en-GB"/>
        </a:p>
      </dgm:t>
    </dgm:pt>
    <dgm:pt modelId="{4AE44832-CC0E-42B8-B3D0-015BA4B6712D}" type="sibTrans" cxnId="{56973E65-580F-4DC2-90BE-5D374C4129DB}">
      <dgm:prSet/>
      <dgm:spPr/>
      <dgm:t>
        <a:bodyPr/>
        <a:lstStyle/>
        <a:p>
          <a:endParaRPr lang="en-GB"/>
        </a:p>
      </dgm:t>
    </dgm:pt>
    <dgm:pt modelId="{B4FC9449-3FB5-46BB-BCDA-EFC3AAA06F5B}">
      <dgm:prSet phldrT="[Text]"/>
      <dgm:spPr>
        <a:solidFill>
          <a:srgbClr val="7030A0"/>
        </a:solidFill>
      </dgm:spPr>
      <dgm:t>
        <a:bodyPr/>
        <a:lstStyle/>
        <a:p>
          <a:r>
            <a:rPr lang="en-IE"/>
            <a:t>Interview</a:t>
          </a:r>
          <a:endParaRPr lang="en-GB"/>
        </a:p>
      </dgm:t>
    </dgm:pt>
    <dgm:pt modelId="{F63C3EFF-4C7F-434C-86B4-D217BA910E7B}" type="parTrans" cxnId="{B2891F36-9A20-41BD-869E-247D268892A9}">
      <dgm:prSet/>
      <dgm:spPr/>
      <dgm:t>
        <a:bodyPr/>
        <a:lstStyle/>
        <a:p>
          <a:endParaRPr lang="en-GB"/>
        </a:p>
      </dgm:t>
    </dgm:pt>
    <dgm:pt modelId="{CFD1852B-BE79-44BC-8B30-8D5E8EA8D545}" type="sibTrans" cxnId="{B2891F36-9A20-41BD-869E-247D268892A9}">
      <dgm:prSet/>
      <dgm:spPr/>
      <dgm:t>
        <a:bodyPr/>
        <a:lstStyle/>
        <a:p>
          <a:endParaRPr lang="en-GB"/>
        </a:p>
      </dgm:t>
    </dgm:pt>
    <dgm:pt modelId="{ACCF6DF2-28A7-4439-A3EF-4A585E5C48A7}" type="pres">
      <dgm:prSet presAssocID="{C370F5C4-3469-4615-84E1-D506ECB7DE92}" presName="cycle" presStyleCnt="0">
        <dgm:presLayoutVars>
          <dgm:dir/>
          <dgm:resizeHandles val="exact"/>
        </dgm:presLayoutVars>
      </dgm:prSet>
      <dgm:spPr/>
    </dgm:pt>
    <dgm:pt modelId="{1803E8E7-7584-4974-8E18-9C79ABB3B67D}" type="pres">
      <dgm:prSet presAssocID="{9BDC5F21-5D96-4AD3-85A0-FD90E797E4BD}" presName="node" presStyleLbl="node1" presStyleIdx="0" presStyleCnt="6" custScaleX="132860" custScaleY="136285">
        <dgm:presLayoutVars>
          <dgm:bulletEnabled val="1"/>
        </dgm:presLayoutVars>
      </dgm:prSet>
      <dgm:spPr/>
    </dgm:pt>
    <dgm:pt modelId="{C0F524CC-8739-4FA4-BE91-683835C98F36}" type="pres">
      <dgm:prSet presAssocID="{9BDC5F21-5D96-4AD3-85A0-FD90E797E4BD}" presName="spNode" presStyleCnt="0"/>
      <dgm:spPr/>
    </dgm:pt>
    <dgm:pt modelId="{22C4DF62-FB70-4B6B-8C58-BCB09DF5C7D6}" type="pres">
      <dgm:prSet presAssocID="{1168CAFE-6A8A-4599-B11C-97E152FD68DA}" presName="sibTrans" presStyleLbl="sibTrans1D1" presStyleIdx="0" presStyleCnt="6"/>
      <dgm:spPr/>
    </dgm:pt>
    <dgm:pt modelId="{8B7F45E2-76D1-4E71-8692-E6CA72F1BC0F}" type="pres">
      <dgm:prSet presAssocID="{3B39B1FD-2B86-4C87-B584-5C12C7CB0673}" presName="node" presStyleLbl="node1" presStyleIdx="1" presStyleCnt="6" custScaleX="121324" custScaleY="137353">
        <dgm:presLayoutVars>
          <dgm:bulletEnabled val="1"/>
        </dgm:presLayoutVars>
      </dgm:prSet>
      <dgm:spPr/>
    </dgm:pt>
    <dgm:pt modelId="{A3AD91BC-0350-4E14-95DB-5C80BBCD0627}" type="pres">
      <dgm:prSet presAssocID="{3B39B1FD-2B86-4C87-B584-5C12C7CB0673}" presName="spNode" presStyleCnt="0"/>
      <dgm:spPr/>
    </dgm:pt>
    <dgm:pt modelId="{78C2AF25-77A7-40A2-BB10-D4F0C75B3566}" type="pres">
      <dgm:prSet presAssocID="{6B0AA408-D65E-411F-A010-72E7C5290715}" presName="sibTrans" presStyleLbl="sibTrans1D1" presStyleIdx="1" presStyleCnt="6"/>
      <dgm:spPr/>
    </dgm:pt>
    <dgm:pt modelId="{58354CF2-5F85-4D82-8C93-EF5F80ED8D83}" type="pres">
      <dgm:prSet presAssocID="{E4DFECCE-490E-45DB-9DF4-82E7C06B8208}" presName="node" presStyleLbl="node1" presStyleIdx="2" presStyleCnt="6" custScaleX="152768" custScaleY="141468">
        <dgm:presLayoutVars>
          <dgm:bulletEnabled val="1"/>
        </dgm:presLayoutVars>
      </dgm:prSet>
      <dgm:spPr/>
    </dgm:pt>
    <dgm:pt modelId="{A9A01BD8-271A-4E95-A4F0-39338BFE7DD7}" type="pres">
      <dgm:prSet presAssocID="{E4DFECCE-490E-45DB-9DF4-82E7C06B8208}" presName="spNode" presStyleCnt="0"/>
      <dgm:spPr/>
    </dgm:pt>
    <dgm:pt modelId="{4FA50264-7106-46F8-9870-CB3B3BC0AF50}" type="pres">
      <dgm:prSet presAssocID="{00341C7C-ADFB-4DBC-A241-5CE5C8F1E350}" presName="sibTrans" presStyleLbl="sibTrans1D1" presStyleIdx="2" presStyleCnt="6"/>
      <dgm:spPr/>
    </dgm:pt>
    <dgm:pt modelId="{A70F5DB0-42EE-4DBA-9964-C95A6245C09A}" type="pres">
      <dgm:prSet presAssocID="{25B5A735-8783-4216-9A2D-C56240C9020A}" presName="node" presStyleLbl="node1" presStyleIdx="3" presStyleCnt="6">
        <dgm:presLayoutVars>
          <dgm:bulletEnabled val="1"/>
        </dgm:presLayoutVars>
      </dgm:prSet>
      <dgm:spPr/>
    </dgm:pt>
    <dgm:pt modelId="{CF996AB9-4418-4A57-9714-D8A08F427E46}" type="pres">
      <dgm:prSet presAssocID="{25B5A735-8783-4216-9A2D-C56240C9020A}" presName="spNode" presStyleCnt="0"/>
      <dgm:spPr/>
    </dgm:pt>
    <dgm:pt modelId="{A3FCFE40-D6E3-47B3-A542-CEE4E61383A1}" type="pres">
      <dgm:prSet presAssocID="{410F820B-A1F9-4709-98E1-FDBEEAD5E4E1}" presName="sibTrans" presStyleLbl="sibTrans1D1" presStyleIdx="3" presStyleCnt="6"/>
      <dgm:spPr/>
    </dgm:pt>
    <dgm:pt modelId="{2D8B429F-550A-491B-B7D4-4862E3B52735}" type="pres">
      <dgm:prSet presAssocID="{DF87FDA6-5573-4923-9B42-1BF452492E6A}" presName="node" presStyleLbl="node1" presStyleIdx="4" presStyleCnt="6" custScaleX="158601" custScaleY="159072">
        <dgm:presLayoutVars>
          <dgm:bulletEnabled val="1"/>
        </dgm:presLayoutVars>
      </dgm:prSet>
      <dgm:spPr/>
    </dgm:pt>
    <dgm:pt modelId="{DADF3412-00E5-4442-8EE9-E95AC71F18DF}" type="pres">
      <dgm:prSet presAssocID="{DF87FDA6-5573-4923-9B42-1BF452492E6A}" presName="spNode" presStyleCnt="0"/>
      <dgm:spPr/>
    </dgm:pt>
    <dgm:pt modelId="{79433B0D-96F9-418C-AF04-5458E7146EC8}" type="pres">
      <dgm:prSet presAssocID="{4AE44832-CC0E-42B8-B3D0-015BA4B6712D}" presName="sibTrans" presStyleLbl="sibTrans1D1" presStyleIdx="4" presStyleCnt="6"/>
      <dgm:spPr/>
    </dgm:pt>
    <dgm:pt modelId="{54297024-31CA-45FC-8E75-98CA2708A451}" type="pres">
      <dgm:prSet presAssocID="{B4FC9449-3FB5-46BB-BCDA-EFC3AAA06F5B}" presName="node" presStyleLbl="node1" presStyleIdx="5" presStyleCnt="6" custScaleX="129301" custScaleY="120608">
        <dgm:presLayoutVars>
          <dgm:bulletEnabled val="1"/>
        </dgm:presLayoutVars>
      </dgm:prSet>
      <dgm:spPr/>
    </dgm:pt>
    <dgm:pt modelId="{59F33F12-5535-4BDE-B7F1-0EBD6ABD27FD}" type="pres">
      <dgm:prSet presAssocID="{B4FC9449-3FB5-46BB-BCDA-EFC3AAA06F5B}" presName="spNode" presStyleCnt="0"/>
      <dgm:spPr/>
    </dgm:pt>
    <dgm:pt modelId="{F8BDF6CF-96B3-4498-9707-9751637B1875}" type="pres">
      <dgm:prSet presAssocID="{CFD1852B-BE79-44BC-8B30-8D5E8EA8D545}" presName="sibTrans" presStyleLbl="sibTrans1D1" presStyleIdx="5" presStyleCnt="6"/>
      <dgm:spPr/>
    </dgm:pt>
  </dgm:ptLst>
  <dgm:cxnLst>
    <dgm:cxn modelId="{03CD4006-F0B4-48D7-8DC9-09C624A8B86E}" srcId="{C370F5C4-3469-4615-84E1-D506ECB7DE92}" destId="{E4DFECCE-490E-45DB-9DF4-82E7C06B8208}" srcOrd="2" destOrd="0" parTransId="{EA64F261-79E1-405D-8FB2-6A87956E1D6A}" sibTransId="{00341C7C-ADFB-4DBC-A241-5CE5C8F1E350}"/>
    <dgm:cxn modelId="{29DBC00B-08B6-41D9-947F-1E6DA1DD86B0}" type="presOf" srcId="{6B0AA408-D65E-411F-A010-72E7C5290715}" destId="{78C2AF25-77A7-40A2-BB10-D4F0C75B3566}" srcOrd="0" destOrd="0" presId="urn:microsoft.com/office/officeart/2005/8/layout/cycle6"/>
    <dgm:cxn modelId="{55BC1A14-CE3C-4356-8F90-9ED39CA18C01}" type="presOf" srcId="{3B39B1FD-2B86-4C87-B584-5C12C7CB0673}" destId="{8B7F45E2-76D1-4E71-8692-E6CA72F1BC0F}" srcOrd="0" destOrd="0" presId="urn:microsoft.com/office/officeart/2005/8/layout/cycle6"/>
    <dgm:cxn modelId="{B2401D29-D7D9-4663-AFD5-C19C0A8F8A46}" type="presOf" srcId="{4AE44832-CC0E-42B8-B3D0-015BA4B6712D}" destId="{79433B0D-96F9-418C-AF04-5458E7146EC8}" srcOrd="0" destOrd="0" presId="urn:microsoft.com/office/officeart/2005/8/layout/cycle6"/>
    <dgm:cxn modelId="{F983B029-8BDF-470F-94EA-240F8F064BB0}" type="presOf" srcId="{CFD1852B-BE79-44BC-8B30-8D5E8EA8D545}" destId="{F8BDF6CF-96B3-4498-9707-9751637B1875}" srcOrd="0" destOrd="0" presId="urn:microsoft.com/office/officeart/2005/8/layout/cycle6"/>
    <dgm:cxn modelId="{B2891F36-9A20-41BD-869E-247D268892A9}" srcId="{C370F5C4-3469-4615-84E1-D506ECB7DE92}" destId="{B4FC9449-3FB5-46BB-BCDA-EFC3AAA06F5B}" srcOrd="5" destOrd="0" parTransId="{F63C3EFF-4C7F-434C-86B4-D217BA910E7B}" sibTransId="{CFD1852B-BE79-44BC-8B30-8D5E8EA8D545}"/>
    <dgm:cxn modelId="{56973E65-580F-4DC2-90BE-5D374C4129DB}" srcId="{C370F5C4-3469-4615-84E1-D506ECB7DE92}" destId="{DF87FDA6-5573-4923-9B42-1BF452492E6A}" srcOrd="4" destOrd="0" parTransId="{FD2F7BFE-821E-48A5-91D2-DC6487A80ECD}" sibTransId="{4AE44832-CC0E-42B8-B3D0-015BA4B6712D}"/>
    <dgm:cxn modelId="{66210472-C4B9-486F-837C-141B3DE36D20}" type="presOf" srcId="{DF87FDA6-5573-4923-9B42-1BF452492E6A}" destId="{2D8B429F-550A-491B-B7D4-4862E3B52735}" srcOrd="0" destOrd="0" presId="urn:microsoft.com/office/officeart/2005/8/layout/cycle6"/>
    <dgm:cxn modelId="{CD700C74-D33C-4ABD-ADB6-D9A1DCDEDEC9}" type="presOf" srcId="{00341C7C-ADFB-4DBC-A241-5CE5C8F1E350}" destId="{4FA50264-7106-46F8-9870-CB3B3BC0AF50}" srcOrd="0" destOrd="0" presId="urn:microsoft.com/office/officeart/2005/8/layout/cycle6"/>
    <dgm:cxn modelId="{3C39E375-17E2-431E-B8BA-F812FF849E17}" srcId="{C370F5C4-3469-4615-84E1-D506ECB7DE92}" destId="{3B39B1FD-2B86-4C87-B584-5C12C7CB0673}" srcOrd="1" destOrd="0" parTransId="{AE32DA5C-86F7-4CB5-985A-132317C5009F}" sibTransId="{6B0AA408-D65E-411F-A010-72E7C5290715}"/>
    <dgm:cxn modelId="{C94EDC97-0E30-45D7-98E0-77E2072B75D5}" type="presOf" srcId="{1168CAFE-6A8A-4599-B11C-97E152FD68DA}" destId="{22C4DF62-FB70-4B6B-8C58-BCB09DF5C7D6}" srcOrd="0" destOrd="0" presId="urn:microsoft.com/office/officeart/2005/8/layout/cycle6"/>
    <dgm:cxn modelId="{3DAC0C98-E72F-417B-90D7-0030E08C66C6}" type="presOf" srcId="{C370F5C4-3469-4615-84E1-D506ECB7DE92}" destId="{ACCF6DF2-28A7-4439-A3EF-4A585E5C48A7}" srcOrd="0" destOrd="0" presId="urn:microsoft.com/office/officeart/2005/8/layout/cycle6"/>
    <dgm:cxn modelId="{B03550B5-5701-4E48-926B-93CE6022C59A}" type="presOf" srcId="{410F820B-A1F9-4709-98E1-FDBEEAD5E4E1}" destId="{A3FCFE40-D6E3-47B3-A542-CEE4E61383A1}" srcOrd="0" destOrd="0" presId="urn:microsoft.com/office/officeart/2005/8/layout/cycle6"/>
    <dgm:cxn modelId="{E1B169D8-7AF2-42C4-855F-F25854B2261E}" srcId="{C370F5C4-3469-4615-84E1-D506ECB7DE92}" destId="{25B5A735-8783-4216-9A2D-C56240C9020A}" srcOrd="3" destOrd="0" parTransId="{AA772BFF-B0F5-4BDB-8C6A-609871BE7FF6}" sibTransId="{410F820B-A1F9-4709-98E1-FDBEEAD5E4E1}"/>
    <dgm:cxn modelId="{A059D9DF-60A2-47D2-937F-FA39A4F78024}" type="presOf" srcId="{B4FC9449-3FB5-46BB-BCDA-EFC3AAA06F5B}" destId="{54297024-31CA-45FC-8E75-98CA2708A451}" srcOrd="0" destOrd="0" presId="urn:microsoft.com/office/officeart/2005/8/layout/cycle6"/>
    <dgm:cxn modelId="{117D44E7-BDE6-4BC2-B981-75146B2DF939}" type="presOf" srcId="{25B5A735-8783-4216-9A2D-C56240C9020A}" destId="{A70F5DB0-42EE-4DBA-9964-C95A6245C09A}" srcOrd="0" destOrd="0" presId="urn:microsoft.com/office/officeart/2005/8/layout/cycle6"/>
    <dgm:cxn modelId="{FD80F4ED-13E8-4502-8E76-63E83F8DD838}" type="presOf" srcId="{9BDC5F21-5D96-4AD3-85A0-FD90E797E4BD}" destId="{1803E8E7-7584-4974-8E18-9C79ABB3B67D}" srcOrd="0" destOrd="0" presId="urn:microsoft.com/office/officeart/2005/8/layout/cycle6"/>
    <dgm:cxn modelId="{10DD0FEF-49BD-47A3-8D5F-F0CB14B55983}" type="presOf" srcId="{E4DFECCE-490E-45DB-9DF4-82E7C06B8208}" destId="{58354CF2-5F85-4D82-8C93-EF5F80ED8D83}" srcOrd="0" destOrd="0" presId="urn:microsoft.com/office/officeart/2005/8/layout/cycle6"/>
    <dgm:cxn modelId="{B3C614FD-A5D0-427E-9BA6-272F7763E68B}" srcId="{C370F5C4-3469-4615-84E1-D506ECB7DE92}" destId="{9BDC5F21-5D96-4AD3-85A0-FD90E797E4BD}" srcOrd="0" destOrd="0" parTransId="{13C5376E-C2F5-4E23-BB0B-DF3A0FE8D81A}" sibTransId="{1168CAFE-6A8A-4599-B11C-97E152FD68DA}"/>
    <dgm:cxn modelId="{CA42A482-B4A4-4050-89A9-360C43380308}" type="presParOf" srcId="{ACCF6DF2-28A7-4439-A3EF-4A585E5C48A7}" destId="{1803E8E7-7584-4974-8E18-9C79ABB3B67D}" srcOrd="0" destOrd="0" presId="urn:microsoft.com/office/officeart/2005/8/layout/cycle6"/>
    <dgm:cxn modelId="{231009A5-E401-411E-B480-5686249E47D5}" type="presParOf" srcId="{ACCF6DF2-28A7-4439-A3EF-4A585E5C48A7}" destId="{C0F524CC-8739-4FA4-BE91-683835C98F36}" srcOrd="1" destOrd="0" presId="urn:microsoft.com/office/officeart/2005/8/layout/cycle6"/>
    <dgm:cxn modelId="{28E9244E-76A2-4A56-9BB7-728EC1C4C6C5}" type="presParOf" srcId="{ACCF6DF2-28A7-4439-A3EF-4A585E5C48A7}" destId="{22C4DF62-FB70-4B6B-8C58-BCB09DF5C7D6}" srcOrd="2" destOrd="0" presId="urn:microsoft.com/office/officeart/2005/8/layout/cycle6"/>
    <dgm:cxn modelId="{B55AD9CE-10AE-4BA2-B895-FF45370FCC6D}" type="presParOf" srcId="{ACCF6DF2-28A7-4439-A3EF-4A585E5C48A7}" destId="{8B7F45E2-76D1-4E71-8692-E6CA72F1BC0F}" srcOrd="3" destOrd="0" presId="urn:microsoft.com/office/officeart/2005/8/layout/cycle6"/>
    <dgm:cxn modelId="{EBD47C49-87B6-4780-BC12-D9FD6B8068E5}" type="presParOf" srcId="{ACCF6DF2-28A7-4439-A3EF-4A585E5C48A7}" destId="{A3AD91BC-0350-4E14-95DB-5C80BBCD0627}" srcOrd="4" destOrd="0" presId="urn:microsoft.com/office/officeart/2005/8/layout/cycle6"/>
    <dgm:cxn modelId="{C5C1DA69-0913-4ABF-9A48-DFDE65028021}" type="presParOf" srcId="{ACCF6DF2-28A7-4439-A3EF-4A585E5C48A7}" destId="{78C2AF25-77A7-40A2-BB10-D4F0C75B3566}" srcOrd="5" destOrd="0" presId="urn:microsoft.com/office/officeart/2005/8/layout/cycle6"/>
    <dgm:cxn modelId="{56CEC5C3-D3B6-438A-9A9E-672209F3A0C8}" type="presParOf" srcId="{ACCF6DF2-28A7-4439-A3EF-4A585E5C48A7}" destId="{58354CF2-5F85-4D82-8C93-EF5F80ED8D83}" srcOrd="6" destOrd="0" presId="urn:microsoft.com/office/officeart/2005/8/layout/cycle6"/>
    <dgm:cxn modelId="{ACAE3969-6D97-4A8E-A6DF-B5D2E3205DD8}" type="presParOf" srcId="{ACCF6DF2-28A7-4439-A3EF-4A585E5C48A7}" destId="{A9A01BD8-271A-4E95-A4F0-39338BFE7DD7}" srcOrd="7" destOrd="0" presId="urn:microsoft.com/office/officeart/2005/8/layout/cycle6"/>
    <dgm:cxn modelId="{66CDEB1D-2E66-4C36-BA26-D9BFDE71B563}" type="presParOf" srcId="{ACCF6DF2-28A7-4439-A3EF-4A585E5C48A7}" destId="{4FA50264-7106-46F8-9870-CB3B3BC0AF50}" srcOrd="8" destOrd="0" presId="urn:microsoft.com/office/officeart/2005/8/layout/cycle6"/>
    <dgm:cxn modelId="{611AED5C-F4CE-4B3E-8C18-1FC3F7001068}" type="presParOf" srcId="{ACCF6DF2-28A7-4439-A3EF-4A585E5C48A7}" destId="{A70F5DB0-42EE-4DBA-9964-C95A6245C09A}" srcOrd="9" destOrd="0" presId="urn:microsoft.com/office/officeart/2005/8/layout/cycle6"/>
    <dgm:cxn modelId="{C2C159A8-615B-4DBA-B348-AF73566AB327}" type="presParOf" srcId="{ACCF6DF2-28A7-4439-A3EF-4A585E5C48A7}" destId="{CF996AB9-4418-4A57-9714-D8A08F427E46}" srcOrd="10" destOrd="0" presId="urn:microsoft.com/office/officeart/2005/8/layout/cycle6"/>
    <dgm:cxn modelId="{E25A246D-7368-435E-B645-125016C4D064}" type="presParOf" srcId="{ACCF6DF2-28A7-4439-A3EF-4A585E5C48A7}" destId="{A3FCFE40-D6E3-47B3-A542-CEE4E61383A1}" srcOrd="11" destOrd="0" presId="urn:microsoft.com/office/officeart/2005/8/layout/cycle6"/>
    <dgm:cxn modelId="{21335E9F-0545-41C3-B343-55F82FB649EA}" type="presParOf" srcId="{ACCF6DF2-28A7-4439-A3EF-4A585E5C48A7}" destId="{2D8B429F-550A-491B-B7D4-4862E3B52735}" srcOrd="12" destOrd="0" presId="urn:microsoft.com/office/officeart/2005/8/layout/cycle6"/>
    <dgm:cxn modelId="{899A0617-6F8F-44F7-AE88-517EE9A711E5}" type="presParOf" srcId="{ACCF6DF2-28A7-4439-A3EF-4A585E5C48A7}" destId="{DADF3412-00E5-4442-8EE9-E95AC71F18DF}" srcOrd="13" destOrd="0" presId="urn:microsoft.com/office/officeart/2005/8/layout/cycle6"/>
    <dgm:cxn modelId="{07FFD88C-1B57-48BC-A98A-2FA8DB171042}" type="presParOf" srcId="{ACCF6DF2-28A7-4439-A3EF-4A585E5C48A7}" destId="{79433B0D-96F9-418C-AF04-5458E7146EC8}" srcOrd="14" destOrd="0" presId="urn:microsoft.com/office/officeart/2005/8/layout/cycle6"/>
    <dgm:cxn modelId="{9136A965-350B-47A9-95BC-F370CEA1C0CD}" type="presParOf" srcId="{ACCF6DF2-28A7-4439-A3EF-4A585E5C48A7}" destId="{54297024-31CA-45FC-8E75-98CA2708A451}" srcOrd="15" destOrd="0" presId="urn:microsoft.com/office/officeart/2005/8/layout/cycle6"/>
    <dgm:cxn modelId="{83B507C4-889D-4822-B32D-9B6F67E5CADC}" type="presParOf" srcId="{ACCF6DF2-28A7-4439-A3EF-4A585E5C48A7}" destId="{59F33F12-5535-4BDE-B7F1-0EBD6ABD27FD}" srcOrd="16" destOrd="0" presId="urn:microsoft.com/office/officeart/2005/8/layout/cycle6"/>
    <dgm:cxn modelId="{84BC6FE8-F141-4BEB-BDF8-FA8CD5E74F87}" type="presParOf" srcId="{ACCF6DF2-28A7-4439-A3EF-4A585E5C48A7}" destId="{F8BDF6CF-96B3-4498-9707-9751637B1875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EF1E39-56E8-42D8-8A92-D0C115424CEF}">
      <dsp:nvSpPr>
        <dsp:cNvPr id="0" name=""/>
        <dsp:cNvSpPr/>
      </dsp:nvSpPr>
      <dsp:spPr>
        <a:xfrm>
          <a:off x="2717199" y="153"/>
          <a:ext cx="1504285" cy="9777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/>
            <a:t>Identify a vacancy</a:t>
          </a:r>
          <a:endParaRPr lang="en-GB" sz="1600" kern="1200"/>
        </a:p>
      </dsp:txBody>
      <dsp:txXfrm>
        <a:off x="2764931" y="47885"/>
        <a:ext cx="1408821" cy="882321"/>
      </dsp:txXfrm>
    </dsp:sp>
    <dsp:sp modelId="{72AC00D5-64C4-4574-A87B-EFC631A65113}">
      <dsp:nvSpPr>
        <dsp:cNvPr id="0" name=""/>
        <dsp:cNvSpPr/>
      </dsp:nvSpPr>
      <dsp:spPr>
        <a:xfrm>
          <a:off x="1517451" y="489046"/>
          <a:ext cx="3903780" cy="3903780"/>
        </a:xfrm>
        <a:custGeom>
          <a:avLst/>
          <a:gdLst/>
          <a:ahLst/>
          <a:cxnLst/>
          <a:rect l="0" t="0" r="0" b="0"/>
          <a:pathLst>
            <a:path>
              <a:moveTo>
                <a:pt x="2714346" y="155077"/>
              </a:moveTo>
              <a:arcTo wR="1951890" hR="1951890" stAng="17579602" swAng="1959465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3DEF6C-667B-4572-B596-16B6B1258A34}">
      <dsp:nvSpPr>
        <dsp:cNvPr id="0" name=""/>
        <dsp:cNvSpPr/>
      </dsp:nvSpPr>
      <dsp:spPr>
        <a:xfrm>
          <a:off x="4573557" y="1348876"/>
          <a:ext cx="1504285" cy="97778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/>
            <a:t>Prepare job description</a:t>
          </a:r>
          <a:endParaRPr lang="en-GB" sz="1600" kern="1200"/>
        </a:p>
      </dsp:txBody>
      <dsp:txXfrm>
        <a:off x="4621289" y="1396608"/>
        <a:ext cx="1408821" cy="882321"/>
      </dsp:txXfrm>
    </dsp:sp>
    <dsp:sp modelId="{9C7F74BD-109F-427E-9AA0-1B51EBD491B0}">
      <dsp:nvSpPr>
        <dsp:cNvPr id="0" name=""/>
        <dsp:cNvSpPr/>
      </dsp:nvSpPr>
      <dsp:spPr>
        <a:xfrm>
          <a:off x="1517451" y="489046"/>
          <a:ext cx="3903780" cy="3903780"/>
        </a:xfrm>
        <a:custGeom>
          <a:avLst/>
          <a:gdLst/>
          <a:ahLst/>
          <a:cxnLst/>
          <a:rect l="0" t="0" r="0" b="0"/>
          <a:pathLst>
            <a:path>
              <a:moveTo>
                <a:pt x="3901123" y="1850083"/>
              </a:moveTo>
              <a:arcTo wR="1951890" hR="1951890" stAng="21420613" swAng="2194710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EF9E4E-2054-4324-83FE-81686DC97344}">
      <dsp:nvSpPr>
        <dsp:cNvPr id="0" name=""/>
        <dsp:cNvSpPr/>
      </dsp:nvSpPr>
      <dsp:spPr>
        <a:xfrm>
          <a:off x="3864491" y="3531155"/>
          <a:ext cx="1504285" cy="97778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/>
            <a:t>Advertise</a:t>
          </a:r>
          <a:endParaRPr lang="en-GB" sz="1600" kern="1200"/>
        </a:p>
      </dsp:txBody>
      <dsp:txXfrm>
        <a:off x="3912223" y="3578887"/>
        <a:ext cx="1408821" cy="882321"/>
      </dsp:txXfrm>
    </dsp:sp>
    <dsp:sp modelId="{98848725-AD92-4AF5-93FF-F0892BB7BB37}">
      <dsp:nvSpPr>
        <dsp:cNvPr id="0" name=""/>
        <dsp:cNvSpPr/>
      </dsp:nvSpPr>
      <dsp:spPr>
        <a:xfrm>
          <a:off x="1517451" y="489046"/>
          <a:ext cx="3903780" cy="3903780"/>
        </a:xfrm>
        <a:custGeom>
          <a:avLst/>
          <a:gdLst/>
          <a:ahLst/>
          <a:cxnLst/>
          <a:rect l="0" t="0" r="0" b="0"/>
          <a:pathLst>
            <a:path>
              <a:moveTo>
                <a:pt x="2339297" y="3864948"/>
              </a:moveTo>
              <a:arcTo wR="1951890" hR="1951890" stAng="4713122" swAng="1373756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053006-82BB-4B91-994A-F4D5F5B18A0E}">
      <dsp:nvSpPr>
        <dsp:cNvPr id="0" name=""/>
        <dsp:cNvSpPr/>
      </dsp:nvSpPr>
      <dsp:spPr>
        <a:xfrm>
          <a:off x="1569907" y="3531155"/>
          <a:ext cx="1504285" cy="97778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/>
            <a:t>Shortlist</a:t>
          </a:r>
          <a:endParaRPr lang="en-GB" sz="1600" kern="1200"/>
        </a:p>
      </dsp:txBody>
      <dsp:txXfrm>
        <a:off x="1617639" y="3578887"/>
        <a:ext cx="1408821" cy="882321"/>
      </dsp:txXfrm>
    </dsp:sp>
    <dsp:sp modelId="{C6C04934-11F5-4F7A-BDBD-EF10B09E2F5C}">
      <dsp:nvSpPr>
        <dsp:cNvPr id="0" name=""/>
        <dsp:cNvSpPr/>
      </dsp:nvSpPr>
      <dsp:spPr>
        <a:xfrm>
          <a:off x="1517451" y="489046"/>
          <a:ext cx="3903780" cy="3903780"/>
        </a:xfrm>
        <a:custGeom>
          <a:avLst/>
          <a:gdLst/>
          <a:ahLst/>
          <a:cxnLst/>
          <a:rect l="0" t="0" r="0" b="0"/>
          <a:pathLst>
            <a:path>
              <a:moveTo>
                <a:pt x="325906" y="3031729"/>
              </a:moveTo>
              <a:arcTo wR="1951890" hR="1951890" stAng="8784677" swAng="2194710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A7E8C8-B98D-4733-9512-78DB59247246}">
      <dsp:nvSpPr>
        <dsp:cNvPr id="0" name=""/>
        <dsp:cNvSpPr/>
      </dsp:nvSpPr>
      <dsp:spPr>
        <a:xfrm>
          <a:off x="860841" y="1348876"/>
          <a:ext cx="1504285" cy="97778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/>
            <a:t>Interview and decision making</a:t>
          </a:r>
          <a:endParaRPr lang="en-GB" sz="1600" kern="1200"/>
        </a:p>
      </dsp:txBody>
      <dsp:txXfrm>
        <a:off x="908573" y="1396608"/>
        <a:ext cx="1408821" cy="882321"/>
      </dsp:txXfrm>
    </dsp:sp>
    <dsp:sp modelId="{517826EC-7A85-49F5-BD3A-960B03220871}">
      <dsp:nvSpPr>
        <dsp:cNvPr id="0" name=""/>
        <dsp:cNvSpPr/>
      </dsp:nvSpPr>
      <dsp:spPr>
        <a:xfrm>
          <a:off x="1517451" y="489046"/>
          <a:ext cx="3903780" cy="3903780"/>
        </a:xfrm>
        <a:custGeom>
          <a:avLst/>
          <a:gdLst/>
          <a:ahLst/>
          <a:cxnLst/>
          <a:rect l="0" t="0" r="0" b="0"/>
          <a:pathLst>
            <a:path>
              <a:moveTo>
                <a:pt x="340376" y="850573"/>
              </a:moveTo>
              <a:arcTo wR="1951890" hR="1951890" stAng="12860934" swAng="1959465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03E8E7-7584-4974-8E18-9C79ABB3B67D}">
      <dsp:nvSpPr>
        <dsp:cNvPr id="0" name=""/>
        <dsp:cNvSpPr/>
      </dsp:nvSpPr>
      <dsp:spPr>
        <a:xfrm>
          <a:off x="2646468" y="-75209"/>
          <a:ext cx="1719346" cy="11463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/>
            <a:t>Position Identified/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/>
            <a:t>Approval Sought</a:t>
          </a:r>
          <a:endParaRPr lang="en-GB" sz="1400" kern="1200"/>
        </a:p>
      </dsp:txBody>
      <dsp:txXfrm>
        <a:off x="2702430" y="-19247"/>
        <a:ext cx="1607422" cy="1034461"/>
      </dsp:txXfrm>
    </dsp:sp>
    <dsp:sp modelId="{22C4DF62-FB70-4B6B-8C58-BCB09DF5C7D6}">
      <dsp:nvSpPr>
        <dsp:cNvPr id="0" name=""/>
        <dsp:cNvSpPr/>
      </dsp:nvSpPr>
      <dsp:spPr>
        <a:xfrm>
          <a:off x="1524531" y="497982"/>
          <a:ext cx="3963220" cy="3963220"/>
        </a:xfrm>
        <a:custGeom>
          <a:avLst/>
          <a:gdLst/>
          <a:ahLst/>
          <a:cxnLst/>
          <a:rect l="0" t="0" r="0" b="0"/>
          <a:pathLst>
            <a:path>
              <a:moveTo>
                <a:pt x="2845002" y="197981"/>
              </a:moveTo>
              <a:arcTo wR="1981610" hR="1981610" stAng="17749800" swAng="703354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7F45E2-76D1-4E71-8692-E6CA72F1BC0F}">
      <dsp:nvSpPr>
        <dsp:cNvPr id="0" name=""/>
        <dsp:cNvSpPr/>
      </dsp:nvSpPr>
      <dsp:spPr>
        <a:xfrm>
          <a:off x="4437236" y="911103"/>
          <a:ext cx="1570059" cy="1155369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/>
            <a:t>Job Description and Essential Requirements</a:t>
          </a:r>
          <a:endParaRPr lang="en-GB" sz="1400" kern="1200"/>
        </a:p>
      </dsp:txBody>
      <dsp:txXfrm>
        <a:off x="4493636" y="967503"/>
        <a:ext cx="1457259" cy="1042569"/>
      </dsp:txXfrm>
    </dsp:sp>
    <dsp:sp modelId="{78C2AF25-77A7-40A2-BB10-D4F0C75B3566}">
      <dsp:nvSpPr>
        <dsp:cNvPr id="0" name=""/>
        <dsp:cNvSpPr/>
      </dsp:nvSpPr>
      <dsp:spPr>
        <a:xfrm>
          <a:off x="1524531" y="497982"/>
          <a:ext cx="3963220" cy="3963220"/>
        </a:xfrm>
        <a:custGeom>
          <a:avLst/>
          <a:gdLst/>
          <a:ahLst/>
          <a:cxnLst/>
          <a:rect l="0" t="0" r="0" b="0"/>
          <a:pathLst>
            <a:path>
              <a:moveTo>
                <a:pt x="3921349" y="1576404"/>
              </a:moveTo>
              <a:arcTo wR="1981610" hR="1981610" stAng="20892046" swAng="1385237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354CF2-5F85-4D82-8C93-EF5F80ED8D83}">
      <dsp:nvSpPr>
        <dsp:cNvPr id="0" name=""/>
        <dsp:cNvSpPr/>
      </dsp:nvSpPr>
      <dsp:spPr>
        <a:xfrm>
          <a:off x="4233777" y="2875406"/>
          <a:ext cx="1976977" cy="1189983"/>
        </a:xfrm>
        <a:prstGeom prst="roundRect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300" kern="1200"/>
            <a:t>Advertised/Essential Requirements</a:t>
          </a:r>
          <a:endParaRPr lang="en-GB" sz="1300" kern="1200"/>
        </a:p>
      </dsp:txBody>
      <dsp:txXfrm>
        <a:off x="4291867" y="2933496"/>
        <a:ext cx="1860797" cy="1073803"/>
      </dsp:txXfrm>
    </dsp:sp>
    <dsp:sp modelId="{4FA50264-7106-46F8-9870-CB3B3BC0AF50}">
      <dsp:nvSpPr>
        <dsp:cNvPr id="0" name=""/>
        <dsp:cNvSpPr/>
      </dsp:nvSpPr>
      <dsp:spPr>
        <a:xfrm>
          <a:off x="1524531" y="497982"/>
          <a:ext cx="3963220" cy="3963220"/>
        </a:xfrm>
        <a:custGeom>
          <a:avLst/>
          <a:gdLst/>
          <a:ahLst/>
          <a:cxnLst/>
          <a:rect l="0" t="0" r="0" b="0"/>
          <a:pathLst>
            <a:path>
              <a:moveTo>
                <a:pt x="3164988" y="3571073"/>
              </a:moveTo>
              <a:arcTo wR="1981610" hR="1981610" stAng="3199907" swAng="1045972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0F5DB0-42EE-4DBA-9964-C95A6245C09A}">
      <dsp:nvSpPr>
        <dsp:cNvPr id="0" name=""/>
        <dsp:cNvSpPr/>
      </dsp:nvSpPr>
      <dsp:spPr>
        <a:xfrm>
          <a:off x="2859089" y="4040619"/>
          <a:ext cx="1294104" cy="841167"/>
        </a:xfrm>
        <a:prstGeom prst="round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300" kern="1200"/>
            <a:t>Timeline Agreed</a:t>
          </a:r>
          <a:endParaRPr lang="en-GB" sz="1300" kern="1200"/>
        </a:p>
      </dsp:txBody>
      <dsp:txXfrm>
        <a:off x="2900151" y="4081681"/>
        <a:ext cx="1211980" cy="759043"/>
      </dsp:txXfrm>
    </dsp:sp>
    <dsp:sp modelId="{A3FCFE40-D6E3-47B3-A542-CEE4E61383A1}">
      <dsp:nvSpPr>
        <dsp:cNvPr id="0" name=""/>
        <dsp:cNvSpPr/>
      </dsp:nvSpPr>
      <dsp:spPr>
        <a:xfrm>
          <a:off x="1524531" y="497982"/>
          <a:ext cx="3963220" cy="3963220"/>
        </a:xfrm>
        <a:custGeom>
          <a:avLst/>
          <a:gdLst/>
          <a:ahLst/>
          <a:cxnLst/>
          <a:rect l="0" t="0" r="0" b="0"/>
          <a:pathLst>
            <a:path>
              <a:moveTo>
                <a:pt x="1329977" y="3853014"/>
              </a:moveTo>
              <a:arcTo wR="1981610" hR="1981610" stAng="6551902" swAng="826309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8B429F-550A-491B-B7D4-4862E3B52735}">
      <dsp:nvSpPr>
        <dsp:cNvPr id="0" name=""/>
        <dsp:cNvSpPr/>
      </dsp:nvSpPr>
      <dsp:spPr>
        <a:xfrm>
          <a:off x="763785" y="2801366"/>
          <a:ext cx="2052462" cy="133806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300" kern="1200"/>
            <a:t>Short listing against the essential requirements</a:t>
          </a:r>
          <a:endParaRPr lang="en-GB" sz="1300" kern="1200"/>
        </a:p>
      </dsp:txBody>
      <dsp:txXfrm>
        <a:off x="829104" y="2866685"/>
        <a:ext cx="1921824" cy="1207424"/>
      </dsp:txXfrm>
    </dsp:sp>
    <dsp:sp modelId="{79433B0D-96F9-418C-AF04-5458E7146EC8}">
      <dsp:nvSpPr>
        <dsp:cNvPr id="0" name=""/>
        <dsp:cNvSpPr/>
      </dsp:nvSpPr>
      <dsp:spPr>
        <a:xfrm>
          <a:off x="1524531" y="497982"/>
          <a:ext cx="3963220" cy="3963220"/>
        </a:xfrm>
        <a:custGeom>
          <a:avLst/>
          <a:gdLst/>
          <a:ahLst/>
          <a:cxnLst/>
          <a:rect l="0" t="0" r="0" b="0"/>
          <a:pathLst>
            <a:path>
              <a:moveTo>
                <a:pt x="25006" y="2295428"/>
              </a:moveTo>
              <a:arcTo wR="1981610" hR="1981610" stAng="10253279" swAng="1380164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297024-31CA-45FC-8E75-98CA2708A451}">
      <dsp:nvSpPr>
        <dsp:cNvPr id="0" name=""/>
        <dsp:cNvSpPr/>
      </dsp:nvSpPr>
      <dsp:spPr>
        <a:xfrm>
          <a:off x="953372" y="981530"/>
          <a:ext cx="1673289" cy="1014515"/>
        </a:xfrm>
        <a:prstGeom prst="round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300" kern="1200"/>
            <a:t>Interview</a:t>
          </a:r>
          <a:endParaRPr lang="en-GB" sz="1300" kern="1200"/>
        </a:p>
      </dsp:txBody>
      <dsp:txXfrm>
        <a:off x="1002897" y="1031055"/>
        <a:ext cx="1574239" cy="915465"/>
      </dsp:txXfrm>
    </dsp:sp>
    <dsp:sp modelId="{F8BDF6CF-96B3-4498-9707-9751637B1875}">
      <dsp:nvSpPr>
        <dsp:cNvPr id="0" name=""/>
        <dsp:cNvSpPr/>
      </dsp:nvSpPr>
      <dsp:spPr>
        <a:xfrm>
          <a:off x="1524531" y="497982"/>
          <a:ext cx="3963220" cy="3963220"/>
        </a:xfrm>
        <a:custGeom>
          <a:avLst/>
          <a:gdLst/>
          <a:ahLst/>
          <a:cxnLst/>
          <a:rect l="0" t="0" r="0" b="0"/>
          <a:pathLst>
            <a:path>
              <a:moveTo>
                <a:pt x="688426" y="480126"/>
              </a:moveTo>
              <a:arcTo wR="1981610" hR="1981610" stAng="13755759" swAng="892525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r">
              <a:defRPr sz="1200"/>
            </a:lvl1pPr>
          </a:lstStyle>
          <a:p>
            <a:fld id="{508BC48A-72C0-4757-87D5-A920A4E4BFF8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8930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5170"/>
            <a:ext cx="2949099" cy="498930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r">
              <a:defRPr sz="1200"/>
            </a:lvl1pPr>
          </a:lstStyle>
          <a:p>
            <a:fld id="{1C161FEB-8766-4427-B17D-2DC31004E9C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7514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r">
              <a:defRPr sz="1200"/>
            </a:lvl1pPr>
          </a:lstStyle>
          <a:p>
            <a:fld id="{7B5BF0C5-F093-46FD-8BEC-42196463B5FF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3013"/>
            <a:ext cx="4475163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09" tIns="46205" rIns="92409" bIns="4620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9"/>
            <a:ext cx="5444490" cy="3915489"/>
          </a:xfrm>
          <a:prstGeom prst="rect">
            <a:avLst/>
          </a:prstGeom>
        </p:spPr>
        <p:txBody>
          <a:bodyPr vert="horz" lIns="92409" tIns="46205" rIns="92409" bIns="4620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0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0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r">
              <a:defRPr sz="1200"/>
            </a:lvl1pPr>
          </a:lstStyle>
          <a:p>
            <a:fld id="{C6E0E6D3-495E-45E8-8C4B-0DE3ED272F7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225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1E4FB-FB79-4C5D-A6CB-BB589A9569B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389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6125"/>
            <a:ext cx="4973637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0562" y="4723448"/>
            <a:ext cx="5444489" cy="447484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4391526"/>
            <a:ext cx="5486400" cy="949290"/>
          </a:xfrm>
        </p:spPr>
        <p:txBody>
          <a:bodyPr anchor="b">
            <a:normAutofit/>
          </a:bodyPr>
          <a:lstStyle>
            <a:lvl1pPr algn="l">
              <a:defRPr sz="3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5538414"/>
            <a:ext cx="3348318" cy="620338"/>
          </a:xfrm>
        </p:spPr>
        <p:txBody>
          <a:bodyPr>
            <a:normAutofit/>
          </a:bodyPr>
          <a:lstStyle>
            <a:lvl1pPr marL="0" indent="0" algn="l">
              <a:buNone/>
              <a:defRPr sz="165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962" y="1576310"/>
            <a:ext cx="1080000" cy="1080000"/>
          </a:xfrm>
          <a:prstGeom prst="rect">
            <a:avLst/>
          </a:prstGeom>
        </p:spPr>
      </p:pic>
      <p:pic>
        <p:nvPicPr>
          <p:cNvPr id="14" name="Picture 13"/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900" y="425241"/>
            <a:ext cx="1080000" cy="10800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200" y="4125497"/>
            <a:ext cx="2586918" cy="259597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08" y="1576310"/>
            <a:ext cx="621792" cy="62179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575" y="883449"/>
            <a:ext cx="621792" cy="621792"/>
          </a:xfrm>
          <a:prstGeom prst="rect">
            <a:avLst/>
          </a:prstGeom>
        </p:spPr>
      </p:pic>
      <p:pic>
        <p:nvPicPr>
          <p:cNvPr id="24" name="Picture 23"/>
          <p:cNvPicPr>
            <a:picLocks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433" y="883449"/>
            <a:ext cx="622800" cy="621792"/>
          </a:xfrm>
          <a:prstGeom prst="rect">
            <a:avLst/>
          </a:prstGeom>
        </p:spPr>
      </p:pic>
      <p:pic>
        <p:nvPicPr>
          <p:cNvPr id="6" name="Picture 5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51"/>
          <a:stretch/>
        </p:blipFill>
        <p:spPr>
          <a:xfrm>
            <a:off x="599417" y="525307"/>
            <a:ext cx="3600000" cy="3600000"/>
          </a:xfrm>
          <a:prstGeom prst="rect">
            <a:avLst/>
          </a:prstGeom>
        </p:spPr>
      </p:pic>
      <p:pic>
        <p:nvPicPr>
          <p:cNvPr id="7" name="Picture 6"/>
          <p:cNvPicPr>
            <a:picLocks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69" b="22058"/>
          <a:stretch/>
        </p:blipFill>
        <p:spPr>
          <a:xfrm>
            <a:off x="4604836" y="2685307"/>
            <a:ext cx="1440000" cy="1440000"/>
          </a:xfrm>
          <a:prstGeom prst="rect">
            <a:avLst/>
          </a:prstGeom>
        </p:spPr>
      </p:pic>
      <p:pic>
        <p:nvPicPr>
          <p:cNvPr id="8" name="Picture 7"/>
          <p:cNvPicPr>
            <a:picLocks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22" b="9221"/>
          <a:stretch/>
        </p:blipFill>
        <p:spPr>
          <a:xfrm>
            <a:off x="4604836" y="525307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321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A40F-6C93-4FF2-9E19-FC4F57CB2273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http://www.ucc.ie/en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992717" cy="365125"/>
          </a:xfrm>
        </p:spPr>
        <p:txBody>
          <a:bodyPr/>
          <a:lstStyle/>
          <a:p>
            <a:fld id="{E1AD13CF-1E95-4E93-960C-FF4581689203}" type="slidenum">
              <a:rPr lang="en-GB" smtClean="0"/>
              <a:t>‹N›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28650" y="212726"/>
            <a:ext cx="6822017" cy="1057274"/>
          </a:xfrm>
          <a:solidFill>
            <a:srgbClr val="EFEFF0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Rectangle 11"/>
          <p:cNvSpPr/>
          <p:nvPr userDrawn="1"/>
        </p:nvSpPr>
        <p:spPr>
          <a:xfrm>
            <a:off x="7843061" y="212726"/>
            <a:ext cx="1057274" cy="105727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481" y="6205704"/>
            <a:ext cx="1092433" cy="51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9135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3885" y="1760764"/>
            <a:ext cx="3954029" cy="776971"/>
          </a:xfrm>
          <a:solidFill>
            <a:srgbClr val="003C69"/>
          </a:solidFill>
        </p:spPr>
        <p:txBody>
          <a:bodyPr anchor="b"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63885" y="2710415"/>
            <a:ext cx="3954029" cy="35845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A40F-6C93-4FF2-9E19-FC4F57CB2273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http://www.ucc.ie/en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992717" cy="365125"/>
          </a:xfrm>
        </p:spPr>
        <p:txBody>
          <a:bodyPr/>
          <a:lstStyle/>
          <a:p>
            <a:fld id="{E1AD13CF-1E95-4E93-960C-FF4581689203}" type="slidenum">
              <a:rPr lang="en-GB" smtClean="0"/>
              <a:t>‹N›</a:t>
            </a:fld>
            <a:endParaRPr lang="en-GB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212726"/>
            <a:ext cx="6822017" cy="1057274"/>
          </a:xfrm>
          <a:solidFill>
            <a:srgbClr val="EFEFF0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481" y="6205704"/>
            <a:ext cx="1092433" cy="515772"/>
          </a:xfrm>
          <a:prstGeom prst="rect">
            <a:avLst/>
          </a:prstGeom>
        </p:spPr>
      </p:pic>
      <p:sp>
        <p:nvSpPr>
          <p:cNvPr id="17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17971" y="1771649"/>
            <a:ext cx="3954029" cy="776971"/>
          </a:xfrm>
          <a:solidFill>
            <a:srgbClr val="003C69"/>
          </a:solidFill>
        </p:spPr>
        <p:txBody>
          <a:bodyPr anchor="b"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5"/>
          <p:cNvSpPr>
            <a:spLocks noGrp="1"/>
          </p:cNvSpPr>
          <p:nvPr>
            <p:ph sz="quarter" idx="16"/>
          </p:nvPr>
        </p:nvSpPr>
        <p:spPr>
          <a:xfrm>
            <a:off x="613888" y="2718020"/>
            <a:ext cx="3962193" cy="35845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9" name="Rectangle 18"/>
          <p:cNvSpPr/>
          <p:nvPr userDrawn="1"/>
        </p:nvSpPr>
        <p:spPr>
          <a:xfrm>
            <a:off x="7843061" y="212726"/>
            <a:ext cx="1057274" cy="10572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542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A40F-6C93-4FF2-9E19-FC4F57CB2273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http://www.ucc.ie/en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992717" cy="365125"/>
          </a:xfrm>
        </p:spPr>
        <p:txBody>
          <a:bodyPr/>
          <a:lstStyle/>
          <a:p>
            <a:fld id="{E1AD13CF-1E95-4E93-960C-FF4581689203}" type="slidenum">
              <a:rPr lang="en-GB" smtClean="0"/>
              <a:t>‹N›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28650" y="212726"/>
            <a:ext cx="6822017" cy="1057274"/>
          </a:xfrm>
          <a:solidFill>
            <a:srgbClr val="EFEFF0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7843061" y="212726"/>
            <a:ext cx="1057274" cy="10572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481" y="6205704"/>
            <a:ext cx="1092433" cy="51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05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A40F-6C93-4FF2-9E19-FC4F57CB2273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http://www.ucc.ie/en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992717" cy="365125"/>
          </a:xfrm>
        </p:spPr>
        <p:txBody>
          <a:bodyPr/>
          <a:lstStyle/>
          <a:p>
            <a:fld id="{E1AD13CF-1E95-4E93-960C-FF4581689203}" type="slidenum">
              <a:rPr lang="en-GB" smtClean="0"/>
              <a:t>‹N›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481" y="6205704"/>
            <a:ext cx="1092433" cy="51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1131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solidFill>
            <a:srgbClr val="FFB500"/>
          </a:solidFill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A40F-6C93-4FF2-9E19-FC4F57CB2273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http://www.ucc.ie/en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992717" cy="365125"/>
          </a:xfrm>
        </p:spPr>
        <p:txBody>
          <a:bodyPr/>
          <a:lstStyle/>
          <a:p>
            <a:fld id="{E1AD13CF-1E95-4E93-960C-FF4581689203}" type="slidenum">
              <a:rPr lang="en-GB" smtClean="0"/>
              <a:t>‹N›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481" y="6205704"/>
            <a:ext cx="1092433" cy="51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428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solidFill>
            <a:srgbClr val="FFB500"/>
          </a:solidFill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A40F-6C93-4FF2-9E19-FC4F57CB2273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http://www.ucc.ie/en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984250" cy="365125"/>
          </a:xfrm>
        </p:spPr>
        <p:txBody>
          <a:bodyPr/>
          <a:lstStyle/>
          <a:p>
            <a:fld id="{E1AD13CF-1E95-4E93-960C-FF4581689203}" type="slidenum">
              <a:rPr lang="en-GB" smtClean="0"/>
              <a:t>‹N›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481" y="6205704"/>
            <a:ext cx="1092433" cy="51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9279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1825626"/>
            <a:ext cx="6822016" cy="417495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A40F-6C93-4FF2-9E19-FC4F57CB2273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http://www.ucc.ie/en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19088" y="6356350"/>
            <a:ext cx="1031579" cy="365125"/>
          </a:xfrm>
        </p:spPr>
        <p:txBody>
          <a:bodyPr/>
          <a:lstStyle/>
          <a:p>
            <a:fld id="{E1AD13CF-1E95-4E93-960C-FF4581689203}" type="slidenum">
              <a:rPr lang="en-GB" smtClean="0"/>
              <a:t>‹N›</a:t>
            </a:fld>
            <a:endParaRPr lang="en-GB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212726"/>
            <a:ext cx="6822017" cy="1057274"/>
          </a:xfrm>
          <a:solidFill>
            <a:srgbClr val="EFEFF0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481" y="6205704"/>
            <a:ext cx="1092433" cy="515772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7843061" y="212726"/>
            <a:ext cx="1057274" cy="10572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8734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solidFill>
            <a:srgbClr val="FFB500"/>
          </a:solidFill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A40F-6C93-4FF2-9E19-FC4F57CB2273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http://www.ucc.ie/en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984250" cy="365125"/>
          </a:xfrm>
        </p:spPr>
        <p:txBody>
          <a:bodyPr/>
          <a:lstStyle/>
          <a:p>
            <a:fld id="{E1AD13CF-1E95-4E93-960C-FF4581689203}" type="slidenum">
              <a:rPr lang="en-GB" smtClean="0"/>
              <a:t>‹N›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481" y="6205704"/>
            <a:ext cx="1092433" cy="51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38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481" y="6205704"/>
            <a:ext cx="1092433" cy="5157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2726"/>
            <a:ext cx="6822017" cy="1057274"/>
          </a:xfrm>
          <a:solidFill>
            <a:srgbClr val="EFEFF0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27652"/>
            <a:ext cx="6822017" cy="43768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A40F-6C93-4FF2-9E19-FC4F57CB2273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http://www.ucc.ie/en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992717" cy="365125"/>
          </a:xfrm>
        </p:spPr>
        <p:txBody>
          <a:bodyPr/>
          <a:lstStyle/>
          <a:p>
            <a:fld id="{E1AD13CF-1E95-4E93-960C-FF4581689203}" type="slidenum">
              <a:rPr lang="en-GB" smtClean="0"/>
              <a:t>‹N›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 rot="5400000">
            <a:off x="6192286" y="3378427"/>
            <a:ext cx="4376817" cy="1075267"/>
          </a:xfrm>
          <a:prstGeom prst="rect">
            <a:avLst/>
          </a:prstGeom>
          <a:solidFill>
            <a:srgbClr val="EFEFF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7843061" y="212726"/>
            <a:ext cx="1057274" cy="10572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554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895" y="6205704"/>
            <a:ext cx="1092433" cy="5157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2726"/>
            <a:ext cx="6822017" cy="1057274"/>
          </a:xfrm>
          <a:solidFill>
            <a:srgbClr val="EFEFF0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27652"/>
            <a:ext cx="6822017" cy="43768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A40F-6C93-4FF2-9E19-FC4F57CB2273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http://www.ucc.ie/en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992717" cy="365125"/>
          </a:xfrm>
        </p:spPr>
        <p:txBody>
          <a:bodyPr/>
          <a:lstStyle/>
          <a:p>
            <a:fld id="{E1AD13CF-1E95-4E93-960C-FF4581689203}" type="slidenum">
              <a:rPr lang="en-GB" smtClean="0"/>
              <a:t>‹N›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 rot="5400000">
            <a:off x="6192286" y="3378427"/>
            <a:ext cx="4376817" cy="1075267"/>
          </a:xfrm>
          <a:prstGeom prst="rect">
            <a:avLst/>
          </a:prstGeom>
          <a:solidFill>
            <a:srgbClr val="EFEFF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7843061" y="212726"/>
            <a:ext cx="1057274" cy="105727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834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895" y="6205704"/>
            <a:ext cx="1092433" cy="5157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2726"/>
            <a:ext cx="6822017" cy="1057274"/>
          </a:xfrm>
          <a:solidFill>
            <a:srgbClr val="EFEFF0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27652"/>
            <a:ext cx="6822017" cy="43768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A40F-6C93-4FF2-9E19-FC4F57CB2273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http://www.ucc.ie/en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992717" cy="365125"/>
          </a:xfrm>
        </p:spPr>
        <p:txBody>
          <a:bodyPr/>
          <a:lstStyle/>
          <a:p>
            <a:fld id="{E1AD13CF-1E95-4E93-960C-FF4581689203}" type="slidenum">
              <a:rPr lang="en-GB" smtClean="0"/>
              <a:t>‹N›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 rot="5400000">
            <a:off x="6192286" y="3378427"/>
            <a:ext cx="4376817" cy="1075267"/>
          </a:xfrm>
          <a:prstGeom prst="rect">
            <a:avLst/>
          </a:prstGeom>
          <a:solidFill>
            <a:srgbClr val="EFEFF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7843061" y="212726"/>
            <a:ext cx="1057274" cy="105727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309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27651"/>
            <a:ext cx="5486400" cy="42159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A40F-6C93-4FF2-9E19-FC4F57CB2273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http://www.ucc.ie/en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992717" cy="365125"/>
          </a:xfrm>
        </p:spPr>
        <p:txBody>
          <a:bodyPr/>
          <a:lstStyle/>
          <a:p>
            <a:fld id="{E1AD13CF-1E95-4E93-960C-FF4581689203}" type="slidenum">
              <a:rPr lang="en-GB" smtClean="0"/>
              <a:t>‹N›</a:t>
            </a:fld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311504" y="1727200"/>
            <a:ext cx="2588831" cy="4216400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28650" y="212726"/>
            <a:ext cx="6822017" cy="1057274"/>
          </a:xfrm>
          <a:solidFill>
            <a:srgbClr val="EFEFF0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Rectangle 12"/>
          <p:cNvSpPr/>
          <p:nvPr userDrawn="1"/>
        </p:nvSpPr>
        <p:spPr>
          <a:xfrm>
            <a:off x="7843061" y="212726"/>
            <a:ext cx="1057274" cy="10572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481" y="6205704"/>
            <a:ext cx="1092433" cy="51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90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, 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27651"/>
            <a:ext cx="5486400" cy="42159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A40F-6C93-4FF2-9E19-FC4F57CB2273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http://www.ucc.ie/en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992717" cy="365125"/>
          </a:xfrm>
        </p:spPr>
        <p:txBody>
          <a:bodyPr/>
          <a:lstStyle/>
          <a:p>
            <a:fld id="{E1AD13CF-1E95-4E93-960C-FF4581689203}" type="slidenum">
              <a:rPr lang="en-GB" smtClean="0"/>
              <a:t>‹N›</a:t>
            </a:fld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345372" y="1727651"/>
            <a:ext cx="2554964" cy="4216400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28650" y="212726"/>
            <a:ext cx="6822017" cy="1057274"/>
          </a:xfrm>
          <a:solidFill>
            <a:srgbClr val="EFEFF0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Rectangle 12"/>
          <p:cNvSpPr/>
          <p:nvPr userDrawn="1"/>
        </p:nvSpPr>
        <p:spPr>
          <a:xfrm>
            <a:off x="7843061" y="212726"/>
            <a:ext cx="1057274" cy="105727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481" y="6205704"/>
            <a:ext cx="1092433" cy="51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186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, 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27651"/>
            <a:ext cx="5486400" cy="42159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A40F-6C93-4FF2-9E19-FC4F57CB2273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http://www.ucc.ie/en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992717" cy="365125"/>
          </a:xfrm>
        </p:spPr>
        <p:txBody>
          <a:bodyPr/>
          <a:lstStyle/>
          <a:p>
            <a:fld id="{E1AD13CF-1E95-4E93-960C-FF4581689203}" type="slidenum">
              <a:rPr lang="en-GB" smtClean="0"/>
              <a:t>‹N›</a:t>
            </a:fld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311504" y="1727200"/>
            <a:ext cx="2588831" cy="4216400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28650" y="212726"/>
            <a:ext cx="6822017" cy="1057274"/>
          </a:xfrm>
          <a:solidFill>
            <a:srgbClr val="EFEFF0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Rectangle 12"/>
          <p:cNvSpPr/>
          <p:nvPr userDrawn="1"/>
        </p:nvSpPr>
        <p:spPr>
          <a:xfrm>
            <a:off x="7843061" y="212726"/>
            <a:ext cx="1057274" cy="105727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481" y="6205704"/>
            <a:ext cx="1092433" cy="51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541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27651"/>
            <a:ext cx="5486400" cy="41996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A40F-6C93-4FF2-9E19-FC4F57CB2273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http://www.ucc.ie/en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1004207" cy="365125"/>
          </a:xfrm>
        </p:spPr>
        <p:txBody>
          <a:bodyPr/>
          <a:lstStyle/>
          <a:p>
            <a:fld id="{E1AD13CF-1E95-4E93-960C-FF4581689203}" type="slidenum">
              <a:rPr lang="en-GB" smtClean="0"/>
              <a:t>‹N›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8250" y="1727650"/>
            <a:ext cx="2692085" cy="4199621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212726"/>
            <a:ext cx="6822017" cy="1057274"/>
          </a:xfrm>
          <a:solidFill>
            <a:srgbClr val="EFEFF0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Rectangle 11"/>
          <p:cNvSpPr/>
          <p:nvPr userDrawn="1"/>
        </p:nvSpPr>
        <p:spPr>
          <a:xfrm>
            <a:off x="7843061" y="212726"/>
            <a:ext cx="1057274" cy="10572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481" y="6205704"/>
            <a:ext cx="1092433" cy="51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896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200" y="4133940"/>
            <a:ext cx="2585805" cy="25972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72609"/>
            <a:ext cx="6094880" cy="2956391"/>
          </a:xfrm>
          <a:solidFill>
            <a:srgbClr val="FFB500"/>
          </a:solidFill>
        </p:spPr>
        <p:txBody>
          <a:bodyPr anchor="t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329985"/>
            <a:ext cx="6094880" cy="1099015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A40F-6C93-4FF2-9E19-FC4F57CB2273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http://www.ucc.ie/en</a:t>
            </a:r>
          </a:p>
        </p:txBody>
      </p:sp>
    </p:spTree>
    <p:extLst>
      <p:ext uri="{BB962C8B-B14F-4D97-AF65-F5344CB8AC3E}">
        <p14:creationId xmlns:p14="http://schemas.microsoft.com/office/powerpoint/2010/main" val="193219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6"/>
            <a:ext cx="7176407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17640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BA40F-6C93-4FF2-9E19-FC4F57CB2273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http://www.ucc.ie/en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D13CF-1E95-4E93-960C-FF458168920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452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64" r:id="rId4"/>
    <p:sldLayoutId id="2147483660" r:id="rId5"/>
    <p:sldLayoutId id="2147483663" r:id="rId6"/>
    <p:sldLayoutId id="2147483665" r:id="rId7"/>
    <p:sldLayoutId id="2147483661" r:id="rId8"/>
    <p:sldLayoutId id="2147483651" r:id="rId9"/>
    <p:sldLayoutId id="2147483652" r:id="rId10"/>
    <p:sldLayoutId id="2147483653" r:id="rId11"/>
    <p:sldLayoutId id="2147483654" r:id="rId12"/>
    <p:sldLayoutId id="2147483655" r:id="rId13"/>
    <p:sldLayoutId id="2147483656" r:id="rId14"/>
    <p:sldLayoutId id="2147483657" r:id="rId15"/>
    <p:sldLayoutId id="2147483658" r:id="rId16"/>
    <p:sldLayoutId id="2147483659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www.oecd.org/careers/competency_framework_en.pdf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85750" y="4286249"/>
            <a:ext cx="5886450" cy="1121773"/>
          </a:xfrm>
        </p:spPr>
        <p:txBody>
          <a:bodyPr>
            <a:normAutofit/>
          </a:bodyPr>
          <a:lstStyle/>
          <a:p>
            <a:r>
              <a:rPr lang="en-IE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Competency-based CVs</a:t>
            </a:r>
            <a:endParaRPr lang="en-GB" sz="2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80999" y="5557464"/>
            <a:ext cx="5119255" cy="620338"/>
          </a:xfrm>
        </p:spPr>
        <p:txBody>
          <a:bodyPr>
            <a:normAutofit lnSpcReduction="10000"/>
          </a:bodyPr>
          <a:lstStyle/>
          <a:p>
            <a:r>
              <a:rPr lang="en-IE" dirty="0"/>
              <a:t>Dr Paolo Saporito</a:t>
            </a:r>
          </a:p>
          <a:p>
            <a:r>
              <a:rPr lang="en-IE" dirty="0"/>
              <a:t>HR </a:t>
            </a:r>
            <a:r>
              <a:rPr lang="en-IE" dirty="0" err="1"/>
              <a:t>Reearch</a:t>
            </a:r>
            <a:r>
              <a:rPr lang="en-IE" dirty="0"/>
              <a:t> UCC</a:t>
            </a:r>
            <a:endParaRPr lang="en-GB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172" y="2808630"/>
            <a:ext cx="1390017" cy="939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81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E" dirty="0"/>
              <a:t>Focus on competencies and skills acquired through education, training, internships and other work experiences.</a:t>
            </a:r>
          </a:p>
          <a:p>
            <a:endParaRPr lang="en-IE" dirty="0"/>
          </a:p>
          <a:p>
            <a:r>
              <a:rPr lang="en-IE" dirty="0"/>
              <a:t>Profile</a:t>
            </a:r>
          </a:p>
          <a:p>
            <a:r>
              <a:rPr lang="en-IE" dirty="0"/>
              <a:t>Education</a:t>
            </a:r>
          </a:p>
          <a:p>
            <a:r>
              <a:rPr lang="en-IE" dirty="0"/>
              <a:t>Current Experience</a:t>
            </a:r>
          </a:p>
          <a:p>
            <a:r>
              <a:rPr lang="en-IE" dirty="0"/>
              <a:t>Professional Competencies</a:t>
            </a:r>
          </a:p>
          <a:p>
            <a:r>
              <a:rPr lang="en-IE" dirty="0"/>
              <a:t>Work Experience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dirty="0"/>
              <a:t>Two pages max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Competency-based CV</a:t>
            </a:r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123" y="428998"/>
            <a:ext cx="884237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2749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9EB10-AB7E-42A1-A185-F9D9320E5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Verdana"/>
                <a:cs typeface="Verdana"/>
              </a:rPr>
              <a:t>Examples of Competency Definition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C9B80-F2B9-45C4-84E5-A750333B0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solidFill>
                  <a:srgbClr val="7030A0"/>
                </a:solidFill>
                <a:ea typeface="+mn-lt"/>
                <a:cs typeface="+mn-lt"/>
              </a:rPr>
              <a:t>Analytical Thinking</a:t>
            </a:r>
            <a:r>
              <a:rPr lang="en-US" dirty="0">
                <a:ea typeface="+mn-lt"/>
                <a:cs typeface="+mn-lt"/>
              </a:rPr>
              <a:t> is the ability to identify patterns across situations that are not obviously related, and to identify key or underlying issues in complex situations.</a:t>
            </a:r>
          </a:p>
          <a:p>
            <a:r>
              <a:rPr lang="en-US" b="1" dirty="0">
                <a:solidFill>
                  <a:srgbClr val="7030A0"/>
                </a:solidFill>
                <a:ea typeface="+mn-lt"/>
                <a:cs typeface="+mn-lt"/>
              </a:rPr>
              <a:t>Achievement Focus </a:t>
            </a:r>
            <a:r>
              <a:rPr lang="en-US" dirty="0">
                <a:ea typeface="+mn-lt"/>
                <a:cs typeface="+mn-lt"/>
              </a:rPr>
              <a:t>is generating results by assuming responsibility for one's performance and the correctness of one's interventions, and </a:t>
            </a:r>
            <a:r>
              <a:rPr lang="en-US" dirty="0" err="1">
                <a:ea typeface="+mn-lt"/>
                <a:cs typeface="+mn-lt"/>
              </a:rPr>
              <a:t>recognising</a:t>
            </a:r>
            <a:r>
              <a:rPr lang="en-US" dirty="0">
                <a:ea typeface="+mn-lt"/>
                <a:cs typeface="+mn-lt"/>
              </a:rPr>
              <a:t> opportunities and acting efficiently at the appropriate moment and within the given deadlines.</a:t>
            </a:r>
          </a:p>
          <a:p>
            <a:r>
              <a:rPr lang="en-US" b="1" dirty="0">
                <a:solidFill>
                  <a:srgbClr val="7030A0"/>
                </a:solidFill>
                <a:ea typeface="+mn-lt"/>
                <a:cs typeface="+mn-lt"/>
              </a:rPr>
              <a:t>Developing Talent</a:t>
            </a:r>
            <a:r>
              <a:rPr lang="en-US" dirty="0">
                <a:ea typeface="+mn-lt"/>
                <a:cs typeface="+mn-lt"/>
              </a:rPr>
              <a:t> means fostering an environment that will encourage professional and personal growth and the transfer of knowledge to future talent.</a:t>
            </a:r>
            <a:endParaRPr lang="en-US" dirty="0">
              <a:ea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610091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ea typeface="+mj-lt"/>
                <a:cs typeface="+mj-lt"/>
              </a:rPr>
              <a:t>Examples of Competencies </a:t>
            </a:r>
          </a:p>
          <a:p>
            <a:endParaRPr lang="en-IE" dirty="0">
              <a:ea typeface="Verdana"/>
              <a:cs typeface="Verdan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IE" dirty="0">
              <a:ea typeface="Verdana"/>
              <a:cs typeface="Verdana"/>
            </a:endParaRPr>
          </a:p>
          <a:p>
            <a:pPr marL="0" indent="0">
              <a:buNone/>
            </a:pPr>
            <a:endParaRPr lang="en-IE" dirty="0">
              <a:ea typeface="Verdana"/>
              <a:cs typeface="Verdana"/>
            </a:endParaRPr>
          </a:p>
          <a:p>
            <a:pPr marL="685800" lvl="1" indent="-342900">
              <a:buFont typeface="Verdana"/>
              <a:buAutoNum type="arabicPeriod"/>
            </a:pPr>
            <a:r>
              <a:rPr lang="en-IE" dirty="0"/>
              <a:t>Teamwork</a:t>
            </a:r>
            <a:endParaRPr lang="en-IE" dirty="0">
              <a:ea typeface="Verdana"/>
              <a:cs typeface="Verdana"/>
            </a:endParaRPr>
          </a:p>
          <a:p>
            <a:pPr marL="685800" lvl="1" indent="-342900">
              <a:buFont typeface="+mj-lt"/>
              <a:buAutoNum type="arabicPeriod"/>
            </a:pPr>
            <a:r>
              <a:rPr lang="en-IE" dirty="0"/>
              <a:t>Responsibility</a:t>
            </a:r>
            <a:endParaRPr lang="en-IE" dirty="0">
              <a:ea typeface="Verdana"/>
              <a:cs typeface="Verdana"/>
            </a:endParaRPr>
          </a:p>
          <a:p>
            <a:pPr marL="685800" lvl="1" indent="-342900">
              <a:buFont typeface="+mj-lt"/>
              <a:buAutoNum type="arabicPeriod"/>
            </a:pPr>
            <a:r>
              <a:rPr lang="en-IE" dirty="0"/>
              <a:t>Results orientation</a:t>
            </a:r>
            <a:endParaRPr lang="en-IE" dirty="0">
              <a:ea typeface="Verdana"/>
              <a:cs typeface="Verdana"/>
            </a:endParaRPr>
          </a:p>
          <a:p>
            <a:pPr marL="685800" lvl="1" indent="-342900">
              <a:buFont typeface="+mj-lt"/>
              <a:buAutoNum type="arabicPeriod"/>
            </a:pPr>
            <a:r>
              <a:rPr lang="en-IE" dirty="0"/>
              <a:t>Problem Solving</a:t>
            </a:r>
            <a:endParaRPr lang="en-IE" dirty="0">
              <a:ea typeface="Verdana"/>
              <a:cs typeface="Verdana"/>
            </a:endParaRPr>
          </a:p>
          <a:p>
            <a:pPr marL="685800" lvl="1" indent="-342900">
              <a:buAutoNum type="arabicPeriod"/>
            </a:pPr>
            <a:r>
              <a:rPr lang="en-IE" dirty="0"/>
              <a:t>Project Management</a:t>
            </a:r>
            <a:endParaRPr lang="en-IE" dirty="0">
              <a:ea typeface="Verdana"/>
              <a:cs typeface="Verdana"/>
            </a:endParaRPr>
          </a:p>
          <a:p>
            <a:pPr marL="685800" lvl="1" indent="-342900">
              <a:buFont typeface="+mj-lt"/>
              <a:buAutoNum type="arabicPeriod"/>
            </a:pPr>
            <a:r>
              <a:rPr lang="en-IE" dirty="0"/>
              <a:t>Decision making</a:t>
            </a:r>
            <a:endParaRPr lang="en-IE" dirty="0">
              <a:ea typeface="Verdana"/>
              <a:cs typeface="Verdana"/>
            </a:endParaRPr>
          </a:p>
          <a:p>
            <a:pPr marL="685800" lvl="1" indent="-342900">
              <a:buFont typeface="+mj-lt"/>
              <a:buAutoNum type="arabicPeriod"/>
            </a:pPr>
            <a:r>
              <a:rPr lang="en-IE" dirty="0"/>
              <a:t>Communication</a:t>
            </a:r>
            <a:endParaRPr lang="en-IE" dirty="0">
              <a:ea typeface="Verdana"/>
              <a:cs typeface="Verdana"/>
            </a:endParaRPr>
          </a:p>
          <a:p>
            <a:pPr marL="685800" lvl="1" indent="-342900">
              <a:buFont typeface="+mj-lt"/>
              <a:buAutoNum type="arabicPeriod"/>
            </a:pPr>
            <a:r>
              <a:rPr lang="en-IE" dirty="0"/>
              <a:t>Leadership</a:t>
            </a:r>
            <a:endParaRPr lang="en-IE" dirty="0">
              <a:ea typeface="Verdana"/>
              <a:cs typeface="Verdana"/>
            </a:endParaRPr>
          </a:p>
          <a:p>
            <a:pPr marL="685800" lvl="1" indent="-342900">
              <a:buFont typeface="+mj-lt"/>
              <a:buAutoNum type="arabicPeriod"/>
            </a:pPr>
            <a:r>
              <a:rPr lang="en-IE" dirty="0"/>
              <a:t>Technical Skills</a:t>
            </a:r>
          </a:p>
          <a:p>
            <a:pPr marL="685800" lvl="1" indent="-342900">
              <a:buFont typeface="+mj-lt"/>
              <a:buAutoNum type="arabicPeriod"/>
            </a:pPr>
            <a:endParaRPr lang="en-IE" dirty="0">
              <a:ea typeface="Verdana"/>
              <a:cs typeface="Verdana"/>
            </a:endParaRPr>
          </a:p>
          <a:p>
            <a:pPr marL="342900" lvl="1" indent="0">
              <a:buNone/>
            </a:pPr>
            <a:r>
              <a:rPr lang="en-IE" dirty="0">
                <a:ea typeface="Verdana"/>
                <a:cs typeface="Verdana"/>
                <a:hlinkClick r:id="rId2"/>
              </a:rPr>
              <a:t>OECD </a:t>
            </a:r>
            <a:r>
              <a:rPr lang="en-IE" dirty="0" err="1">
                <a:ea typeface="Verdana"/>
                <a:cs typeface="Verdana"/>
                <a:hlinkClick r:id="rId2"/>
              </a:rPr>
              <a:t>Comeptency</a:t>
            </a:r>
            <a:r>
              <a:rPr lang="en-IE" dirty="0">
                <a:ea typeface="Verdana"/>
                <a:cs typeface="Verdana"/>
                <a:hlinkClick r:id="rId2"/>
              </a:rPr>
              <a:t> Framework</a:t>
            </a:r>
            <a:endParaRPr lang="en-IE" dirty="0">
              <a:ea typeface="Verdana"/>
              <a:cs typeface="Verdana"/>
            </a:endParaRPr>
          </a:p>
          <a:p>
            <a:endParaRPr lang="en-GB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7018" y="420034"/>
            <a:ext cx="884237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0855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E2CAE-5565-465C-9D3E-116F7C7C2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Verdana"/>
                <a:cs typeface="Verdana"/>
              </a:rPr>
              <a:t>Technical Competencies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A46C1-9E1F-41F3-B8A7-1F60583CD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Arial"/>
                <a:cs typeface="Arial"/>
              </a:rPr>
              <a:t>Specific competencies are usually required to perform a given job within a job family. These are known as technical competencies. </a:t>
            </a:r>
            <a:endParaRPr lang="en-US" dirty="0">
              <a:latin typeface="Verdana"/>
              <a:ea typeface="Verdana"/>
              <a:cs typeface="Verdana"/>
            </a:endParaRPr>
          </a:p>
          <a:p>
            <a:pPr marL="0" indent="0">
              <a:buNone/>
            </a:pPr>
            <a:endParaRPr lang="en-US" dirty="0">
              <a:latin typeface="Arial"/>
              <a:cs typeface="Arial"/>
            </a:endParaRPr>
          </a:p>
          <a:p>
            <a:r>
              <a:rPr lang="en-US" dirty="0">
                <a:latin typeface="Arial"/>
                <a:cs typeface="Arial"/>
              </a:rPr>
              <a:t>Technical competencies cover the various fields of expertise relevant to the specific work carried out in an </a:t>
            </a:r>
            <a:r>
              <a:rPr lang="en-US" dirty="0" err="1">
                <a:latin typeface="Arial"/>
                <a:cs typeface="Arial"/>
              </a:rPr>
              <a:t>organisation</a:t>
            </a:r>
            <a:r>
              <a:rPr lang="en-US" dirty="0">
                <a:latin typeface="Arial"/>
                <a:cs typeface="Arial"/>
              </a:rPr>
              <a:t>.</a:t>
            </a:r>
            <a:endParaRPr lang="en-US" dirty="0">
              <a:latin typeface="Verdana"/>
              <a:ea typeface="Verdana"/>
              <a:cs typeface="Verdana"/>
            </a:endParaRPr>
          </a:p>
          <a:p>
            <a:pPr marL="0" indent="0">
              <a:buNone/>
            </a:pPr>
            <a:endParaRPr lang="en-US" dirty="0">
              <a:latin typeface="Arial"/>
              <a:cs typeface="Arial"/>
            </a:endParaRPr>
          </a:p>
          <a:p>
            <a:r>
              <a:rPr lang="en-US" dirty="0">
                <a:latin typeface="Arial"/>
                <a:cs typeface="Arial"/>
              </a:rPr>
              <a:t>Technical competency requirements to successfully perform a given job are defined in job vacancy announcements.</a:t>
            </a:r>
            <a:endParaRPr lang="en-US" dirty="0">
              <a:ea typeface="+mn-lt"/>
              <a:cs typeface="+mn-lt"/>
            </a:endParaRPr>
          </a:p>
          <a:p>
            <a:endParaRPr lang="en-US" dirty="0">
              <a:ea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830807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b="1" dirty="0"/>
              <a:t>Profile</a:t>
            </a:r>
          </a:p>
          <a:p>
            <a:r>
              <a:rPr lang="en-IE" dirty="0"/>
              <a:t>Two to three sentences that summarize your work history and put you on the map</a:t>
            </a:r>
          </a:p>
          <a:p>
            <a:r>
              <a:rPr lang="en-IE" dirty="0"/>
              <a:t>Include areas of expertise, your skills and qualifications, especially if relevant to the job</a:t>
            </a:r>
          </a:p>
          <a:p>
            <a:pPr marL="0" indent="0">
              <a:buNone/>
            </a:pPr>
            <a:endParaRPr lang="en-IE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Competency-based CV</a:t>
            </a:r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123" y="428998"/>
            <a:ext cx="884237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4139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b="1" dirty="0"/>
              <a:t>Profile (examples)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am an experienced researcher in quantum physics, with over three years of practical experience in the development of sensors for the improvement of wireless communication. (Add brief description of key skills).</a:t>
            </a:r>
          </a:p>
          <a:p>
            <a:pPr marL="0" indent="0">
              <a:buNone/>
            </a:pPr>
            <a:endParaRPr lang="en-US" sz="1800" dirty="0">
              <a:solidFill>
                <a:srgbClr val="222222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am currently a PhD candidate and will finish my studies in spring 2021. I am an experienced researcher in the humanities and I also possess excellent administrative and professional capabilities. </a:t>
            </a:r>
            <a:r>
              <a:rPr lang="en-US" sz="18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(Add brief description of key skills).</a:t>
            </a:r>
          </a:p>
          <a:p>
            <a:pPr marL="0" indent="0">
              <a:buNone/>
            </a:pPr>
            <a:endParaRPr lang="en-IE" sz="1800" b="1" dirty="0">
              <a:solidFill>
                <a:srgbClr val="222222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solidFill>
                <a:srgbClr val="222222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Competency-based CV</a:t>
            </a:r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123" y="428998"/>
            <a:ext cx="884237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7043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b="1" dirty="0"/>
              <a:t>Education</a:t>
            </a:r>
          </a:p>
          <a:p>
            <a:r>
              <a:rPr lang="en-IE" dirty="0"/>
              <a:t>Title (i.e. MA, MSc)</a:t>
            </a:r>
          </a:p>
          <a:p>
            <a:r>
              <a:rPr lang="en-IE" dirty="0"/>
              <a:t>Year</a:t>
            </a:r>
          </a:p>
          <a:p>
            <a:r>
              <a:rPr lang="en-IE" dirty="0"/>
              <a:t>Area</a:t>
            </a:r>
          </a:p>
          <a:p>
            <a:r>
              <a:rPr lang="en-IE" dirty="0"/>
              <a:t>Institution</a:t>
            </a:r>
          </a:p>
          <a:p>
            <a:endParaRPr lang="en-IE" dirty="0"/>
          </a:p>
          <a:p>
            <a:pPr marL="0" indent="0">
              <a:buNone/>
            </a:pPr>
            <a:r>
              <a:rPr lang="en-IE" dirty="0"/>
              <a:t>BSc	2019		Chemistry		UCC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Competency-based CV</a:t>
            </a:r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123" y="428998"/>
            <a:ext cx="884237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4442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b="1" dirty="0"/>
              <a:t>Current Experience</a:t>
            </a:r>
          </a:p>
          <a:p>
            <a:r>
              <a:rPr lang="en-IE" dirty="0"/>
              <a:t>Translate what you do on a daily basis in skills and competencies that are relevant to the job</a:t>
            </a:r>
          </a:p>
          <a:p>
            <a:r>
              <a:rPr lang="en-IE" dirty="0"/>
              <a:t>Short description/paragraph</a:t>
            </a:r>
          </a:p>
          <a:p>
            <a:r>
              <a:rPr lang="en-IE" dirty="0"/>
              <a:t>Remember to emphasise what is relevant to the job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Competency-based CV</a:t>
            </a:r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123" y="428998"/>
            <a:ext cx="884237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86776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b="1" dirty="0"/>
              <a:t>Current Experience (examples)</a:t>
            </a:r>
          </a:p>
          <a:p>
            <a:pPr marL="0" indent="0">
              <a:buNone/>
            </a:pPr>
            <a:r>
              <a:rPr lang="en-IE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 carry out surveys, interviews and focus groups to create quantitative and qualitative datasets related to social inclusion.</a:t>
            </a:r>
          </a:p>
          <a:p>
            <a:pPr marL="0" indent="0">
              <a:buNone/>
            </a:pPr>
            <a:endParaRPr lang="en-IE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IE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 observe, identify, and interpret patterns in test results to assess the use of wireless sensors in the assessment of communication speed and accuracy.</a:t>
            </a:r>
          </a:p>
          <a:p>
            <a:pPr marL="0" indent="0">
              <a:buNone/>
            </a:pPr>
            <a:endParaRPr lang="en-IE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IE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 use evidence-based data to inform clinical practice, policy and patient services.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Competency-based CV</a:t>
            </a:r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123" y="428998"/>
            <a:ext cx="884237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60499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b="1" dirty="0"/>
              <a:t>Professional Competencies</a:t>
            </a:r>
          </a:p>
          <a:p>
            <a:r>
              <a:rPr lang="en-IE" dirty="0"/>
              <a:t>Organise this section in skill/competency families (i.e. Laboratory Management; Project Management; Communication and Writing Skills)</a:t>
            </a:r>
          </a:p>
          <a:p>
            <a:r>
              <a:rPr lang="en-IE" dirty="0"/>
              <a:t>Make an effort to link each skill to examples and achieved results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Competency-based CV</a:t>
            </a:r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123" y="428998"/>
            <a:ext cx="884237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6446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12726"/>
            <a:ext cx="7343164" cy="1057274"/>
          </a:xfrm>
        </p:spPr>
        <p:txBody>
          <a:bodyPr>
            <a:normAutofit/>
          </a:bodyPr>
          <a:lstStyle/>
          <a:p>
            <a:pPr algn="ctr"/>
            <a:r>
              <a:rPr lang="en-GB" sz="2600" b="1"/>
              <a:t>Let’s get the most out of this morning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3529" y="1412776"/>
            <a:ext cx="7776864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2800" dirty="0"/>
          </a:p>
          <a:p>
            <a:pPr>
              <a:buFont typeface="Symbol" panose="05050102010706020507" pitchFamily="18" charset="2"/>
              <a:buChar char="·"/>
            </a:pPr>
            <a:r>
              <a:rPr lang="en-IE" sz="2800" b="1" dirty="0">
                <a:latin typeface="Calibri" panose="020F0502020204030204" pitchFamily="34" charset="0"/>
              </a:rPr>
              <a:t>Email</a:t>
            </a:r>
            <a:r>
              <a:rPr lang="en-IE" sz="2800" dirty="0">
                <a:latin typeface="Calibri" panose="020F0502020204030204" pitchFamily="34" charset="0"/>
              </a:rPr>
              <a:t>: Switch it off &amp; be present 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IE" sz="2800" b="1" dirty="0">
                <a:latin typeface="Calibri" panose="020F0502020204030204" pitchFamily="34" charset="0"/>
              </a:rPr>
              <a:t>Microphone</a:t>
            </a:r>
            <a:r>
              <a:rPr lang="en-IE" sz="2800" dirty="0">
                <a:latin typeface="Calibri" panose="020F0502020204030204" pitchFamily="34" charset="0"/>
              </a:rPr>
              <a:t>: When not speaking, please keep it on mute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IE" sz="2800" b="1" dirty="0">
                <a:latin typeface="Calibri" panose="020F0502020204030204" pitchFamily="34" charset="0"/>
              </a:rPr>
              <a:t>Camera</a:t>
            </a:r>
            <a:r>
              <a:rPr lang="en-IE" sz="2800" dirty="0">
                <a:latin typeface="Calibri" panose="020F0502020204030204" pitchFamily="34" charset="0"/>
              </a:rPr>
              <a:t>:  If possible, please do have your camera on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IE" sz="2800" b="1" dirty="0">
                <a:latin typeface="Calibri" panose="020F0502020204030204" pitchFamily="34" charset="0"/>
              </a:rPr>
              <a:t>Participate</a:t>
            </a:r>
            <a:r>
              <a:rPr lang="en-IE" sz="2800" dirty="0">
                <a:latin typeface="Calibri" panose="020F0502020204030204" pitchFamily="34" charset="0"/>
              </a:rPr>
              <a:t>:  Just use the ‘raise hand’ function if you have a question or wish to comment &amp; click to take it down afterwards.  The more interactive, the </a:t>
            </a:r>
            <a:r>
              <a:rPr lang="en-IE" sz="2800">
                <a:latin typeface="Calibri" panose="020F0502020204030204" pitchFamily="34" charset="0"/>
              </a:rPr>
              <a:t>better!</a:t>
            </a:r>
            <a:endParaRPr lang="en-IE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1755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b="1" dirty="0"/>
              <a:t>Professional Competencies (examples)</a:t>
            </a:r>
          </a:p>
          <a:p>
            <a:pPr marL="0" indent="0">
              <a:buNone/>
            </a:pPr>
            <a:r>
              <a:rPr lang="en-IE" i="1" dirty="0"/>
              <a:t>Research Project Management</a:t>
            </a:r>
            <a:endParaRPr lang="en-IE" b="1" i="1" dirty="0"/>
          </a:p>
          <a:p>
            <a:r>
              <a:rPr lang="en-IE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Directed three projects of national and internal relevance funded by Science Foundation Ireland, Enterprise Ireland, and the </a:t>
            </a:r>
            <a:r>
              <a:rPr lang="en-IE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Wellcome</a:t>
            </a:r>
            <a:r>
              <a:rPr lang="en-IE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Trust, managing a total of €27,000 in 5 years. </a:t>
            </a:r>
            <a:endParaRPr lang="en-GB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en-IE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Independently plan own work, establishing deadlines and managing workloads that ensure the timely completion of project deliverables and work packages.</a:t>
            </a:r>
          </a:p>
          <a:p>
            <a:r>
              <a:rPr lang="en-IE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Write reports, take meeting minutes and prepare budgets inclusive of equipment, travel, consumables. </a:t>
            </a:r>
            <a:endParaRPr lang="en-GB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Competency-based CV</a:t>
            </a:r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123" y="428998"/>
            <a:ext cx="884237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4248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b="1" dirty="0"/>
              <a:t>Professional Competencies (examples)</a:t>
            </a:r>
          </a:p>
          <a:p>
            <a:pPr marL="0" indent="0">
              <a:buNone/>
            </a:pPr>
            <a:r>
              <a:rPr lang="en-IE" i="1" dirty="0"/>
              <a:t>Communication and Writing Skills</a:t>
            </a:r>
            <a:endParaRPr lang="en-IE" b="1" i="1" dirty="0"/>
          </a:p>
          <a:p>
            <a:r>
              <a:rPr lang="en-IE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Developed the ability to present complex findings to a wide range of audiences by publishing 7 articles in scientific journals and mainstream media (for a full list of publications see: (link)).</a:t>
            </a:r>
          </a:p>
          <a:p>
            <a:r>
              <a:rPr lang="en-IE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Publishes online weekly podcasts on Ireland’s archaeological heritage, achieving an average of 1,000 visualisations and 753 downloads per week.</a:t>
            </a:r>
          </a:p>
          <a:p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Develop detailed research communication plans including campaigns, expected return, and test strategies against relevant KPIs.</a:t>
            </a:r>
            <a:endParaRPr lang="en-IE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IE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IE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Competency-based CV</a:t>
            </a:r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123" y="428998"/>
            <a:ext cx="884237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95524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b="1" dirty="0"/>
              <a:t>Professional Competencies (examples)</a:t>
            </a:r>
          </a:p>
          <a:p>
            <a:pPr marL="0" indent="0">
              <a:buNone/>
            </a:pPr>
            <a:r>
              <a:rPr lang="en-IE" i="1" dirty="0"/>
              <a:t>Teamwork/Team Leadership</a:t>
            </a:r>
            <a:endParaRPr lang="en-IE" b="1" i="1" dirty="0"/>
          </a:p>
          <a:p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Coordinated a team of 11 trainers in the Do-It-Right Training Programme, organising schedules and sharing best practices to ensure high standard delivery of simulation training to staff.</a:t>
            </a:r>
          </a:p>
          <a:p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Supervised and directed BSc and MSc students in laboratory classes, ensuring compliance with organisational policies regarding laboratory management and health and safety procedures.</a:t>
            </a:r>
            <a:endParaRPr lang="en-IE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Competency-based CV</a:t>
            </a:r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123" y="428998"/>
            <a:ext cx="884237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48811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b="1" dirty="0"/>
              <a:t>Professional Competencies (examples)</a:t>
            </a:r>
          </a:p>
          <a:p>
            <a:pPr marL="0" indent="0">
              <a:buNone/>
            </a:pPr>
            <a:r>
              <a:rPr lang="en-IE" i="1" dirty="0"/>
              <a:t>Technical Competencies</a:t>
            </a:r>
            <a:endParaRPr lang="en-IE" b="1" i="1" dirty="0"/>
          </a:p>
          <a:p>
            <a:r>
              <a:rPr lang="en-IE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Used Autodesk AutoCAD 2D/3D modelling to design on-chip models for drug tests, increasing reliability of predictions of 15%.</a:t>
            </a:r>
          </a:p>
          <a:p>
            <a:r>
              <a:rPr lang="en-IE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Develops a novel optical and digital technique for optical detection scheme, devising low-cost coherent technologies for future optical </a:t>
            </a:r>
            <a:r>
              <a:rPr lang="en-IE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fiber</a:t>
            </a:r>
            <a:r>
              <a:rPr lang="en-IE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access network application.</a:t>
            </a:r>
          </a:p>
          <a:p>
            <a:r>
              <a:rPr lang="en-IE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Organise and plan focus groups, ensuring availability of venues and managing communications with participants. </a:t>
            </a:r>
            <a:endParaRPr lang="en-GB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IE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Competency-based CV</a:t>
            </a:r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123" y="428998"/>
            <a:ext cx="884237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20184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From CV to Portfolio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Updating and tailoring your CV will require constant amendments</a:t>
            </a:r>
          </a:p>
          <a:p>
            <a:r>
              <a:rPr lang="en-GB" dirty="0"/>
              <a:t>Collect sentences and examples you make into a portfolio</a:t>
            </a:r>
          </a:p>
          <a:p>
            <a:r>
              <a:rPr lang="en-GB" dirty="0"/>
              <a:t>The portfolio as a resource from which you can pick the most suitable competency descriptions and examples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9088" y="321422"/>
            <a:ext cx="884237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68322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Other suggestions……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Tidy your online profile</a:t>
            </a:r>
          </a:p>
          <a:p>
            <a:r>
              <a:rPr lang="en-GB" dirty="0"/>
              <a:t>Apply for both internal and external vacancies</a:t>
            </a:r>
          </a:p>
          <a:p>
            <a:r>
              <a:rPr lang="en-IE" dirty="0"/>
              <a:t>Reach out to your existing contacts</a:t>
            </a:r>
          </a:p>
          <a:p>
            <a:r>
              <a:rPr lang="en-IE" dirty="0"/>
              <a:t>Forge new contacts by networking</a:t>
            </a:r>
          </a:p>
          <a:p>
            <a:r>
              <a:rPr lang="en-IE" dirty="0"/>
              <a:t>Be organised!</a:t>
            </a:r>
          </a:p>
          <a:p>
            <a:pPr lvl="1"/>
            <a:r>
              <a:rPr lang="en-IE" dirty="0"/>
              <a:t>Due date and time</a:t>
            </a:r>
          </a:p>
          <a:p>
            <a:pPr lvl="1"/>
            <a:r>
              <a:rPr lang="en-IE" dirty="0"/>
              <a:t>Read the Job Description!</a:t>
            </a:r>
          </a:p>
          <a:p>
            <a:pPr lvl="1"/>
            <a:r>
              <a:rPr lang="en-IE" dirty="0"/>
              <a:t>Study the Essential Requirements</a:t>
            </a:r>
          </a:p>
          <a:p>
            <a:pPr lvl="1"/>
            <a:r>
              <a:rPr lang="en-IE" dirty="0"/>
              <a:t>Tailor your CV to the requirements of the post as advertised</a:t>
            </a:r>
          </a:p>
          <a:p>
            <a:pPr lvl="1"/>
            <a:r>
              <a:rPr lang="en-IE" dirty="0"/>
              <a:t>Request permission from referees prior to applying</a:t>
            </a:r>
          </a:p>
          <a:p>
            <a:pPr lvl="1"/>
            <a:endParaRPr lang="en-IE" dirty="0"/>
          </a:p>
          <a:p>
            <a:pPr lvl="1"/>
            <a:endParaRPr lang="en-IE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9088" y="321422"/>
            <a:ext cx="884237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27483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That’s it!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78" y="1747597"/>
            <a:ext cx="6896940" cy="438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7017" y="375210"/>
            <a:ext cx="884237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0851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IE" b="1" dirty="0"/>
              <a:t>Training Objectives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dirty="0">
                <a:latin typeface="Calibri"/>
                <a:cs typeface="Calibri"/>
              </a:rPr>
              <a:t>This session is an introduction to:</a:t>
            </a:r>
          </a:p>
          <a:p>
            <a:pPr marL="0" indent="0">
              <a:buNone/>
            </a:pPr>
            <a:endParaRPr lang="en-IE" dirty="0">
              <a:latin typeface="Calibri" panose="020F0502020204030204" pitchFamily="34" charset="0"/>
            </a:endParaRPr>
          </a:p>
          <a:p>
            <a:r>
              <a:rPr lang="en-IE" dirty="0">
                <a:latin typeface="Calibri"/>
                <a:cs typeface="Calibri"/>
              </a:rPr>
              <a:t>Where CV’s sit in the overall Recruitment process</a:t>
            </a:r>
            <a:endParaRPr lang="en-IE" dirty="0">
              <a:latin typeface="Calibri" panose="020F0502020204030204" pitchFamily="34" charset="0"/>
            </a:endParaRPr>
          </a:p>
          <a:p>
            <a:r>
              <a:rPr lang="en-IE" dirty="0">
                <a:latin typeface="Calibri"/>
                <a:cs typeface="Calibri"/>
              </a:rPr>
              <a:t>What a competency-based CV looks like</a:t>
            </a:r>
            <a:endParaRPr lang="en-IE" dirty="0">
              <a:latin typeface="Calibri" panose="020F0502020204030204" pitchFamily="34" charset="0"/>
              <a:cs typeface="Calibri"/>
            </a:endParaRPr>
          </a:p>
          <a:p>
            <a:pPr marL="342900" lvl="1" indent="0">
              <a:buNone/>
            </a:pPr>
            <a:endParaRPr lang="en-IE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179" name="Shape 17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GB"/>
              <a:t>Welcome</a:t>
            </a:r>
            <a:endParaRPr lang="en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194" y="411069"/>
            <a:ext cx="884237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7977458"/>
      </p:ext>
    </p:extLst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Recruitment</a:t>
            </a:r>
            <a:endParaRPr lang="en-GB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40898041"/>
              </p:ext>
            </p:extLst>
          </p:nvPr>
        </p:nvGraphicFramePr>
        <p:xfrm>
          <a:off x="537881" y="1416425"/>
          <a:ext cx="6938684" cy="4573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9088" y="455892"/>
            <a:ext cx="884237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0531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Job Creation Process </a:t>
            </a:r>
            <a:endParaRPr lang="en-GB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17537614"/>
              </p:ext>
            </p:extLst>
          </p:nvPr>
        </p:nvGraphicFramePr>
        <p:xfrm>
          <a:off x="645458" y="1389529"/>
          <a:ext cx="6974541" cy="48065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122" y="437963"/>
            <a:ext cx="884237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3387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/>
              <a:t>Will include the following:</a:t>
            </a:r>
          </a:p>
          <a:p>
            <a:pPr marL="0" indent="0">
              <a:buNone/>
            </a:pPr>
            <a:endParaRPr lang="en-IE"/>
          </a:p>
          <a:p>
            <a:r>
              <a:rPr lang="en-IE"/>
              <a:t>Job Title</a:t>
            </a:r>
          </a:p>
          <a:p>
            <a:r>
              <a:rPr lang="en-IE"/>
              <a:t>Job Outline</a:t>
            </a:r>
          </a:p>
          <a:p>
            <a:r>
              <a:rPr lang="en-IE"/>
              <a:t>Job Scope</a:t>
            </a:r>
          </a:p>
          <a:p>
            <a:r>
              <a:rPr lang="en-IE"/>
              <a:t>Essential Requirements</a:t>
            </a:r>
          </a:p>
          <a:p>
            <a:r>
              <a:rPr lang="en-IE"/>
              <a:t>Person Specifications</a:t>
            </a:r>
          </a:p>
          <a:p>
            <a:r>
              <a:rPr lang="en-IE"/>
              <a:t>Education qualifications &amp; Training</a:t>
            </a:r>
          </a:p>
          <a:p>
            <a:pPr marL="0" indent="0">
              <a:buNone/>
            </a:pPr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Every Job Description</a:t>
            </a:r>
            <a:endParaRPr lang="en-GB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124" y="446928"/>
            <a:ext cx="884237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0356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/>
              <a:t>What must you know? (examples: knowledge of teaching or research experience……)</a:t>
            </a:r>
          </a:p>
          <a:p>
            <a:endParaRPr lang="en-IE"/>
          </a:p>
          <a:p>
            <a:r>
              <a:rPr lang="en-IE"/>
              <a:t>What must you be? (examples: team player or well organized, good communicator…..)</a:t>
            </a:r>
          </a:p>
          <a:p>
            <a:endParaRPr lang="en-IE"/>
          </a:p>
          <a:p>
            <a:r>
              <a:rPr lang="en-IE"/>
              <a:t>What must you have? (example: a PhD, skill, years of experience……)</a:t>
            </a:r>
          </a:p>
          <a:p>
            <a:pPr marL="0" indent="0">
              <a:buNone/>
            </a:pPr>
            <a:endParaRPr lang="en-I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Essential Requirements</a:t>
            </a:r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9644" y="3099267"/>
            <a:ext cx="1714500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123" y="428999"/>
            <a:ext cx="884237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1384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Shortlisting Process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/>
              <a:t>The purpose of shortlisting is to determine which applicants will be:</a:t>
            </a:r>
          </a:p>
          <a:p>
            <a:pPr marL="0" indent="0">
              <a:buNone/>
            </a:pPr>
            <a:endParaRPr lang="en-IE"/>
          </a:p>
          <a:p>
            <a:pPr lvl="1"/>
            <a:r>
              <a:rPr lang="en-IE"/>
              <a:t>Selected for interview because they meet all the essential criteria for the position</a:t>
            </a:r>
          </a:p>
          <a:p>
            <a:pPr marL="342900" lvl="1" indent="0">
              <a:buNone/>
            </a:pPr>
            <a:endParaRPr lang="en-IE"/>
          </a:p>
          <a:p>
            <a:pPr lvl="1"/>
            <a:r>
              <a:rPr lang="en-IE"/>
              <a:t>Excluded because they do not meet all the essential criteria for the position</a:t>
            </a:r>
          </a:p>
          <a:p>
            <a:pPr marL="342900" lvl="1" indent="0">
              <a:buNone/>
            </a:pPr>
            <a:endParaRPr lang="en-IE"/>
          </a:p>
          <a:p>
            <a:pPr lvl="1"/>
            <a:r>
              <a:rPr lang="en-IE"/>
              <a:t>Excluded because they are clearly not competitive compared with other applicants against the selection criteria</a:t>
            </a:r>
          </a:p>
          <a:p>
            <a:pPr marL="0" indent="0">
              <a:buNone/>
            </a:pPr>
            <a:endParaRPr lang="en-GB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9088" y="437963"/>
            <a:ext cx="884237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7814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IE" dirty="0"/>
              <a:t>Most popular CV</a:t>
            </a:r>
            <a:endParaRPr lang="en-IE" dirty="0">
              <a:ea typeface="Verdana"/>
              <a:cs typeface="Verdana"/>
            </a:endParaRPr>
          </a:p>
          <a:p>
            <a:r>
              <a:rPr lang="en-IE" dirty="0"/>
              <a:t>Employers favourite (??)</a:t>
            </a:r>
          </a:p>
          <a:p>
            <a:r>
              <a:rPr lang="en-IE" dirty="0"/>
              <a:t>Easy to read</a:t>
            </a:r>
            <a:endParaRPr lang="en-IE" dirty="0">
              <a:ea typeface="Verdana"/>
              <a:cs typeface="Verdana"/>
            </a:endParaRPr>
          </a:p>
          <a:p>
            <a:r>
              <a:rPr lang="en-IE" dirty="0"/>
              <a:t>Full chronology will be relevant to the reader and so the focus is on your experience.</a:t>
            </a:r>
            <a:endParaRPr lang="en-IE" dirty="0">
              <a:ea typeface="Verdana"/>
              <a:cs typeface="Verdana"/>
            </a:endParaRPr>
          </a:p>
          <a:p>
            <a:r>
              <a:rPr lang="en-IE" dirty="0"/>
              <a:t>The chronological resume doesn’t work well when you have gaps or when you have shifted roles often, as it will expose your weak points.</a:t>
            </a:r>
            <a:endParaRPr lang="en-IE" dirty="0">
              <a:ea typeface="Verdana"/>
              <a:cs typeface="Verdana"/>
            </a:endParaRPr>
          </a:p>
          <a:p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Chronological CV</a:t>
            </a:r>
            <a:endParaRPr lang="en-GB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052" y="446928"/>
            <a:ext cx="884237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9012009"/>
      </p:ext>
    </p:extLst>
  </p:cSld>
  <p:clrMapOvr>
    <a:masterClrMapping/>
  </p:clrMapOvr>
</p:sld>
</file>

<file path=ppt/theme/theme1.xml><?xml version="1.0" encoding="utf-8"?>
<a:theme xmlns:a="http://schemas.openxmlformats.org/drawingml/2006/main" name="UCC Branded Template Traditional Ratio2013">
  <a:themeElements>
    <a:clrScheme name="UC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3C69"/>
      </a:accent1>
      <a:accent2>
        <a:srgbClr val="CE222C"/>
      </a:accent2>
      <a:accent3>
        <a:srgbClr val="BBBCBC"/>
      </a:accent3>
      <a:accent4>
        <a:srgbClr val="FFB500"/>
      </a:accent4>
      <a:accent5>
        <a:srgbClr val="69B3E7"/>
      </a:accent5>
      <a:accent6>
        <a:srgbClr val="74AA50"/>
      </a:accent6>
      <a:hlink>
        <a:srgbClr val="C6893F"/>
      </a:hlink>
      <a:folHlink>
        <a:srgbClr val="7566DC"/>
      </a:folHlink>
    </a:clrScheme>
    <a:fontScheme name="UCC 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4ADAA851-3C50-435C-8D35-7A3FE90B677A}" vid="{C90C547B-2A2A-4A95-AA93-3E36506A6AB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052CB6B64CA447B5A4833B08D6B1B0" ma:contentTypeVersion="12" ma:contentTypeDescription="Create a new document." ma:contentTypeScope="" ma:versionID="bd1f9eaf7c1ea3bf6d3f4aa2b093e5a2">
  <xsd:schema xmlns:xsd="http://www.w3.org/2001/XMLSchema" xmlns:xs="http://www.w3.org/2001/XMLSchema" xmlns:p="http://schemas.microsoft.com/office/2006/metadata/properties" xmlns:ns1="http://schemas.microsoft.com/sharepoint/v3" xmlns:ns3="fc105cc3-a27d-422f-87dc-193310c4dc90" targetNamespace="http://schemas.microsoft.com/office/2006/metadata/properties" ma:root="true" ma:fieldsID="99de6ed8567c871467a6e69af2f62e35" ns1:_="" ns3:_="">
    <xsd:import namespace="http://schemas.microsoft.com/sharepoint/v3"/>
    <xsd:import namespace="fc105cc3-a27d-422f-87dc-193310c4dc9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105cc3-a27d-422f-87dc-193310c4dc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3E6BC1-E022-46B1-B9D6-EEEC4B0FB9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4D66034-F6C4-47E3-AE6A-2AF2DFFDBF25}">
  <ds:schemaRefs>
    <ds:schemaRef ds:uri="http://purl.org/dc/terms/"/>
    <ds:schemaRef ds:uri="http://purl.org/dc/elements/1.1/"/>
    <ds:schemaRef ds:uri="http://www.w3.org/XML/1998/namespace"/>
    <ds:schemaRef ds:uri="http://schemas.microsoft.com/office/2006/documentManagement/types"/>
    <ds:schemaRef ds:uri="fc105cc3-a27d-422f-87dc-193310c4dc90"/>
    <ds:schemaRef ds:uri="http://schemas.microsoft.com/sharepoint/v3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565E0CF-D389-4B54-8DC1-FC5C5DD20C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c105cc3-a27d-422f-87dc-193310c4dc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1869</TotalTime>
  <Words>1210</Words>
  <Application>Microsoft Office PowerPoint</Application>
  <PresentationFormat>Presentazione su schermo (4:3)</PresentationFormat>
  <Paragraphs>167</Paragraphs>
  <Slides>26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31" baseType="lpstr">
      <vt:lpstr>Arial</vt:lpstr>
      <vt:lpstr>Calibri</vt:lpstr>
      <vt:lpstr>Symbol</vt:lpstr>
      <vt:lpstr>Verdana</vt:lpstr>
      <vt:lpstr>UCC Branded Template Traditional Ratio2013</vt:lpstr>
      <vt:lpstr>Competency-based CVs</vt:lpstr>
      <vt:lpstr>Let’s get the most out of this morning</vt:lpstr>
      <vt:lpstr>Welcome</vt:lpstr>
      <vt:lpstr>Recruitment</vt:lpstr>
      <vt:lpstr>Job Creation Process </vt:lpstr>
      <vt:lpstr>Every Job Description</vt:lpstr>
      <vt:lpstr>Essential Requirements</vt:lpstr>
      <vt:lpstr>Shortlisting Process</vt:lpstr>
      <vt:lpstr>Chronological CV</vt:lpstr>
      <vt:lpstr>Competency-based CV</vt:lpstr>
      <vt:lpstr>Examples of Competency Definition</vt:lpstr>
      <vt:lpstr>Examples of Competencies  </vt:lpstr>
      <vt:lpstr>Technical Competencies</vt:lpstr>
      <vt:lpstr>Competency-based CV</vt:lpstr>
      <vt:lpstr>Competency-based CV</vt:lpstr>
      <vt:lpstr>Competency-based CV</vt:lpstr>
      <vt:lpstr>Competency-based CV</vt:lpstr>
      <vt:lpstr>Competency-based CV</vt:lpstr>
      <vt:lpstr>Competency-based CV</vt:lpstr>
      <vt:lpstr>Competency-based CV</vt:lpstr>
      <vt:lpstr>Competency-based CV</vt:lpstr>
      <vt:lpstr>Competency-based CV</vt:lpstr>
      <vt:lpstr>Competency-based CV</vt:lpstr>
      <vt:lpstr>From CV to Portfolio</vt:lpstr>
      <vt:lpstr>Other suggestions……</vt:lpstr>
      <vt:lpstr>That’s it!</vt:lpstr>
    </vt:vector>
  </TitlesOfParts>
  <Company>Computer Centre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Researcher Conference “Chance Favours the Prepared Mind”</dc:title>
  <dc:creator>Computer Centre</dc:creator>
  <cp:lastModifiedBy>Paolo Saporito</cp:lastModifiedBy>
  <cp:revision>217</cp:revision>
  <cp:lastPrinted>2016-08-31T08:07:17Z</cp:lastPrinted>
  <dcterms:created xsi:type="dcterms:W3CDTF">2016-04-26T15:57:10Z</dcterms:created>
  <dcterms:modified xsi:type="dcterms:W3CDTF">2023-11-03T10:00:58Z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0x010100FC052CB6B64CA447B5A4833B08D6B1B0</vt:lpwstr>
  </property>
</Properties>
</file>