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81" r:id="rId5"/>
    <p:sldMasterId id="2147483699" r:id="rId6"/>
  </p:sldMasterIdLst>
  <p:notesMasterIdLst>
    <p:notesMasterId r:id="rId31"/>
  </p:notesMasterIdLst>
  <p:handoutMasterIdLst>
    <p:handoutMasterId r:id="rId32"/>
  </p:handoutMasterIdLst>
  <p:sldIdLst>
    <p:sldId id="277" r:id="rId7"/>
    <p:sldId id="650" r:id="rId8"/>
    <p:sldId id="268" r:id="rId9"/>
    <p:sldId id="676" r:id="rId10"/>
    <p:sldId id="658" r:id="rId11"/>
    <p:sldId id="659" r:id="rId12"/>
    <p:sldId id="682" r:id="rId13"/>
    <p:sldId id="683" r:id="rId14"/>
    <p:sldId id="671" r:id="rId15"/>
    <p:sldId id="654" r:id="rId16"/>
    <p:sldId id="691" r:id="rId17"/>
    <p:sldId id="655" r:id="rId18"/>
    <p:sldId id="687" r:id="rId19"/>
    <p:sldId id="677" r:id="rId20"/>
    <p:sldId id="668" r:id="rId21"/>
    <p:sldId id="662" r:id="rId22"/>
    <p:sldId id="678" r:id="rId23"/>
    <p:sldId id="664" r:id="rId24"/>
    <p:sldId id="681" r:id="rId25"/>
    <p:sldId id="665" r:id="rId26"/>
    <p:sldId id="306" r:id="rId27"/>
    <p:sldId id="607" r:id="rId28"/>
    <p:sldId id="540" r:id="rId29"/>
    <p:sldId id="256" r:id="rId30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65FF09-ACDC-48ED-B16D-C783DD5F9A73}" v="79" dt="2023-11-09T11:47:15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658" autoAdjust="0"/>
  </p:normalViewPr>
  <p:slideViewPr>
    <p:cSldViewPr snapToGrid="0">
      <p:cViewPr varScale="1">
        <p:scale>
          <a:sx n="50" d="100"/>
          <a:sy n="50" d="100"/>
        </p:scale>
        <p:origin x="19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staffwellbeing@ucc.ie" TargetMode="External"/><Relationship Id="rId1" Type="http://schemas.openxmlformats.org/officeDocument/2006/relationships/hyperlink" Target="mailto:traininganddevelopment@ucc.ie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mailto:staffwellbeing@ucc.ie" TargetMode="External"/><Relationship Id="rId2" Type="http://schemas.openxmlformats.org/officeDocument/2006/relationships/image" Target="../media/image25.png"/><Relationship Id="rId1" Type="http://schemas.openxmlformats.org/officeDocument/2006/relationships/hyperlink" Target="mailto:traininganddevelopment@ucc.i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6F80BA-AC4C-41CB-B7E1-27F8FE1F0AAC}" type="doc">
      <dgm:prSet loTypeId="urn:microsoft.com/office/officeart/2005/8/layout/vList3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E"/>
        </a:p>
      </dgm:t>
    </dgm:pt>
    <dgm:pt modelId="{7F91800B-BEBB-4654-9A26-E752444D1E1F}">
      <dgm:prSet phldrT="[Text]"/>
      <dgm:spPr>
        <a:solidFill>
          <a:srgbClr val="003C69"/>
        </a:solidFill>
      </dgm:spPr>
      <dgm:t>
        <a:bodyPr/>
        <a:lstStyle/>
        <a:p>
          <a:r>
            <a:rPr lang="en-IE" dirty="0"/>
            <a:t>Anne Gannon</a:t>
          </a:r>
        </a:p>
        <a:p>
          <a:r>
            <a:rPr lang="en-IE" b="0" i="0" dirty="0"/>
            <a:t>Staff Wellbeing &amp; Development Manager </a:t>
          </a:r>
          <a:endParaRPr lang="en-IE" dirty="0"/>
        </a:p>
      </dgm:t>
    </dgm:pt>
    <dgm:pt modelId="{53A354EB-0233-4C5D-BA88-396026B37BE9}" type="parTrans" cxnId="{19D47BE4-8090-4E43-8CF7-AD01EF0B96F9}">
      <dgm:prSet/>
      <dgm:spPr/>
      <dgm:t>
        <a:bodyPr/>
        <a:lstStyle/>
        <a:p>
          <a:endParaRPr lang="en-IE"/>
        </a:p>
      </dgm:t>
    </dgm:pt>
    <dgm:pt modelId="{5783D1FE-B122-493D-AF83-22B23C28F47A}" type="sibTrans" cxnId="{19D47BE4-8090-4E43-8CF7-AD01EF0B96F9}">
      <dgm:prSet/>
      <dgm:spPr/>
      <dgm:t>
        <a:bodyPr/>
        <a:lstStyle/>
        <a:p>
          <a:endParaRPr lang="en-IE"/>
        </a:p>
      </dgm:t>
    </dgm:pt>
    <dgm:pt modelId="{D19FDB21-7FDB-4FD9-B8CF-68BFDBBA0347}">
      <dgm:prSet phldrT="[Text]"/>
      <dgm:spPr>
        <a:solidFill>
          <a:srgbClr val="FFB500"/>
        </a:solidFill>
      </dgm:spPr>
      <dgm:t>
        <a:bodyPr/>
        <a:lstStyle/>
        <a:p>
          <a:r>
            <a:rPr lang="en-IE" dirty="0"/>
            <a:t>Grace Conway</a:t>
          </a:r>
        </a:p>
        <a:p>
          <a:r>
            <a:rPr lang="en-IE" b="0" i="0" dirty="0"/>
            <a:t>Staff Development Co-Ordinator</a:t>
          </a:r>
          <a:endParaRPr lang="en-IE" dirty="0"/>
        </a:p>
      </dgm:t>
    </dgm:pt>
    <dgm:pt modelId="{A3AB961A-E7B3-4798-92D1-42CC581B100F}" type="parTrans" cxnId="{181552F4-E7F9-4008-8AD7-6DF03F1ADFB1}">
      <dgm:prSet/>
      <dgm:spPr/>
      <dgm:t>
        <a:bodyPr/>
        <a:lstStyle/>
        <a:p>
          <a:endParaRPr lang="en-IE"/>
        </a:p>
      </dgm:t>
    </dgm:pt>
    <dgm:pt modelId="{E78CA83E-43D4-4DF8-B348-40A9646BD3D0}" type="sibTrans" cxnId="{181552F4-E7F9-4008-8AD7-6DF03F1ADFB1}">
      <dgm:prSet/>
      <dgm:spPr/>
      <dgm:t>
        <a:bodyPr/>
        <a:lstStyle/>
        <a:p>
          <a:endParaRPr lang="en-IE"/>
        </a:p>
      </dgm:t>
    </dgm:pt>
    <dgm:pt modelId="{0388896E-ED34-469C-B75D-F981A697F46F}">
      <dgm:prSet phldrT="[Text]"/>
      <dgm:spPr>
        <a:solidFill>
          <a:srgbClr val="ADAFAF"/>
        </a:solidFill>
      </dgm:spPr>
      <dgm:t>
        <a:bodyPr/>
        <a:lstStyle/>
        <a:p>
          <a:r>
            <a:rPr lang="en-IE" dirty="0"/>
            <a:t>Susan O’Mahony</a:t>
          </a:r>
        </a:p>
        <a:p>
          <a:r>
            <a:rPr lang="en-IE" b="0" i="0" dirty="0"/>
            <a:t>Staff Wellbeing &amp; Development Advisor</a:t>
          </a:r>
          <a:endParaRPr lang="en-IE" dirty="0"/>
        </a:p>
      </dgm:t>
    </dgm:pt>
    <dgm:pt modelId="{49A9DC6B-9DB0-413E-B537-1BB98D0B4830}" type="parTrans" cxnId="{79742148-5353-452F-93F4-6392F3C1FE56}">
      <dgm:prSet/>
      <dgm:spPr/>
      <dgm:t>
        <a:bodyPr/>
        <a:lstStyle/>
        <a:p>
          <a:endParaRPr lang="en-IE"/>
        </a:p>
      </dgm:t>
    </dgm:pt>
    <dgm:pt modelId="{45720B5A-E3F6-4F2B-840B-3DAA0E48C104}" type="sibTrans" cxnId="{79742148-5353-452F-93F4-6392F3C1FE56}">
      <dgm:prSet/>
      <dgm:spPr/>
      <dgm:t>
        <a:bodyPr/>
        <a:lstStyle/>
        <a:p>
          <a:endParaRPr lang="en-IE"/>
        </a:p>
      </dgm:t>
    </dgm:pt>
    <dgm:pt modelId="{16C67C15-07FE-4F4B-88DA-D7FF50C7AC97}">
      <dgm:prSet/>
      <dgm:spPr>
        <a:solidFill>
          <a:srgbClr val="69B3E7"/>
        </a:solidFill>
      </dgm:spPr>
      <dgm:t>
        <a:bodyPr/>
        <a:lstStyle/>
        <a:p>
          <a:pPr algn="ctr"/>
          <a:r>
            <a:rPr lang="en-IE" dirty="0"/>
            <a:t>Anna McKenna</a:t>
          </a:r>
        </a:p>
        <a:p>
          <a:pPr algn="ctr"/>
          <a:r>
            <a:rPr lang="en-IE" b="0" i="0" dirty="0"/>
            <a:t>Senior Executive Assistant</a:t>
          </a:r>
          <a:endParaRPr lang="en-IE" dirty="0"/>
        </a:p>
      </dgm:t>
    </dgm:pt>
    <dgm:pt modelId="{BB0C667A-909D-47DF-A985-3D14C54D9812}" type="parTrans" cxnId="{A01F62EF-1F44-4264-856F-22C243306979}">
      <dgm:prSet/>
      <dgm:spPr/>
      <dgm:t>
        <a:bodyPr/>
        <a:lstStyle/>
        <a:p>
          <a:endParaRPr lang="en-IE"/>
        </a:p>
      </dgm:t>
    </dgm:pt>
    <dgm:pt modelId="{78C9DB76-B728-46ED-8033-265423626238}" type="sibTrans" cxnId="{A01F62EF-1F44-4264-856F-22C243306979}">
      <dgm:prSet/>
      <dgm:spPr/>
      <dgm:t>
        <a:bodyPr/>
        <a:lstStyle/>
        <a:p>
          <a:endParaRPr lang="en-IE"/>
        </a:p>
      </dgm:t>
    </dgm:pt>
    <dgm:pt modelId="{71000018-FBF2-4B7F-9DF8-8E0C44D80BE0}">
      <dgm:prSet/>
      <dgm:spPr>
        <a:solidFill>
          <a:srgbClr val="CE222C"/>
        </a:solidFill>
      </dgm:spPr>
      <dgm:t>
        <a:bodyPr/>
        <a:lstStyle/>
        <a:p>
          <a:r>
            <a:rPr lang="en-IE" dirty="0"/>
            <a:t>Mary Horgan</a:t>
          </a:r>
        </a:p>
        <a:p>
          <a:r>
            <a:rPr lang="en-IE" b="0" i="0" dirty="0"/>
            <a:t>Staff Development Advisor</a:t>
          </a:r>
          <a:endParaRPr lang="en-IE" dirty="0"/>
        </a:p>
      </dgm:t>
    </dgm:pt>
    <dgm:pt modelId="{10489182-F04A-41A1-9089-A0634410E93C}" type="parTrans" cxnId="{AD8FBC2F-1838-4047-8250-D8AA4E5D40F9}">
      <dgm:prSet/>
      <dgm:spPr/>
      <dgm:t>
        <a:bodyPr/>
        <a:lstStyle/>
        <a:p>
          <a:endParaRPr lang="en-IE"/>
        </a:p>
      </dgm:t>
    </dgm:pt>
    <dgm:pt modelId="{B79FBFB1-219C-4032-A4A5-A732C082D605}" type="sibTrans" cxnId="{AD8FBC2F-1838-4047-8250-D8AA4E5D40F9}">
      <dgm:prSet/>
      <dgm:spPr/>
      <dgm:t>
        <a:bodyPr/>
        <a:lstStyle/>
        <a:p>
          <a:endParaRPr lang="en-IE"/>
        </a:p>
      </dgm:t>
    </dgm:pt>
    <dgm:pt modelId="{1938F066-983B-4A9C-8B3E-5F1385070DA2}" type="pres">
      <dgm:prSet presAssocID="{846F80BA-AC4C-41CB-B7E1-27F8FE1F0AAC}" presName="linearFlow" presStyleCnt="0">
        <dgm:presLayoutVars>
          <dgm:dir/>
          <dgm:resizeHandles val="exact"/>
        </dgm:presLayoutVars>
      </dgm:prSet>
      <dgm:spPr/>
    </dgm:pt>
    <dgm:pt modelId="{84D18B31-920D-4504-A079-0FFF379FD22A}" type="pres">
      <dgm:prSet presAssocID="{7F91800B-BEBB-4654-9A26-E752444D1E1F}" presName="composite" presStyleCnt="0"/>
      <dgm:spPr/>
    </dgm:pt>
    <dgm:pt modelId="{FD67DF73-C048-4AF0-860A-6C13DFB7B569}" type="pres">
      <dgm:prSet presAssocID="{7F91800B-BEBB-4654-9A26-E752444D1E1F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73F97431-FE8B-45CC-A5A8-DBC184A07F87}" type="pres">
      <dgm:prSet presAssocID="{7F91800B-BEBB-4654-9A26-E752444D1E1F}" presName="txShp" presStyleLbl="node1" presStyleIdx="0" presStyleCnt="5">
        <dgm:presLayoutVars>
          <dgm:bulletEnabled val="1"/>
        </dgm:presLayoutVars>
      </dgm:prSet>
      <dgm:spPr/>
    </dgm:pt>
    <dgm:pt modelId="{D9BF9281-7E3C-477A-9498-EBE5718C66D6}" type="pres">
      <dgm:prSet presAssocID="{5783D1FE-B122-493D-AF83-22B23C28F47A}" presName="spacing" presStyleCnt="0"/>
      <dgm:spPr/>
    </dgm:pt>
    <dgm:pt modelId="{0AE594B9-5F99-4742-95F4-6E7F153ECB2D}" type="pres">
      <dgm:prSet presAssocID="{71000018-FBF2-4B7F-9DF8-8E0C44D80BE0}" presName="composite" presStyleCnt="0"/>
      <dgm:spPr/>
    </dgm:pt>
    <dgm:pt modelId="{65CC948D-6400-460F-A9C4-FF3E95CED44C}" type="pres">
      <dgm:prSet presAssocID="{71000018-FBF2-4B7F-9DF8-8E0C44D80BE0}" presName="imgShp" presStyleLbl="fgImgPlace1" presStyleIdx="1" presStyleCnt="5"/>
      <dgm:spPr>
        <a:blipFill>
          <a:blip xmlns:r="http://schemas.openxmlformats.org/officeDocument/2006/relationships" r:embed="rId2"/>
          <a:srcRect/>
          <a:stretch>
            <a:fillRect t="-6000" b="-6000"/>
          </a:stretch>
        </a:blipFill>
      </dgm:spPr>
    </dgm:pt>
    <dgm:pt modelId="{0D075360-C811-4612-B5CF-780DF957136F}" type="pres">
      <dgm:prSet presAssocID="{71000018-FBF2-4B7F-9DF8-8E0C44D80BE0}" presName="txShp" presStyleLbl="node1" presStyleIdx="1" presStyleCnt="5">
        <dgm:presLayoutVars>
          <dgm:bulletEnabled val="1"/>
        </dgm:presLayoutVars>
      </dgm:prSet>
      <dgm:spPr/>
    </dgm:pt>
    <dgm:pt modelId="{4C6FB280-0A42-4B00-9B81-D5562383709C}" type="pres">
      <dgm:prSet presAssocID="{B79FBFB1-219C-4032-A4A5-A732C082D605}" presName="spacing" presStyleCnt="0"/>
      <dgm:spPr/>
    </dgm:pt>
    <dgm:pt modelId="{43F7415D-AAC1-4636-AE0D-47B6D4A20005}" type="pres">
      <dgm:prSet presAssocID="{D19FDB21-7FDB-4FD9-B8CF-68BFDBBA0347}" presName="composite" presStyleCnt="0"/>
      <dgm:spPr/>
    </dgm:pt>
    <dgm:pt modelId="{BAB22041-D976-4C2A-BB1B-D42FA7AFC603}" type="pres">
      <dgm:prSet presAssocID="{D19FDB21-7FDB-4FD9-B8CF-68BFDBBA0347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D5CF1333-3A1C-45AA-880D-9504DEA4A149}" type="pres">
      <dgm:prSet presAssocID="{D19FDB21-7FDB-4FD9-B8CF-68BFDBBA0347}" presName="txShp" presStyleLbl="node1" presStyleIdx="2" presStyleCnt="5">
        <dgm:presLayoutVars>
          <dgm:bulletEnabled val="1"/>
        </dgm:presLayoutVars>
      </dgm:prSet>
      <dgm:spPr/>
    </dgm:pt>
    <dgm:pt modelId="{21186809-7FAE-4310-BA04-F10B9AEF65AB}" type="pres">
      <dgm:prSet presAssocID="{E78CA83E-43D4-4DF8-B348-40A9646BD3D0}" presName="spacing" presStyleCnt="0"/>
      <dgm:spPr/>
    </dgm:pt>
    <dgm:pt modelId="{29D4C9FF-66CB-450C-85BC-00D3675F777C}" type="pres">
      <dgm:prSet presAssocID="{0388896E-ED34-469C-B75D-F981A697F46F}" presName="composite" presStyleCnt="0"/>
      <dgm:spPr/>
    </dgm:pt>
    <dgm:pt modelId="{629FF9EF-415F-415A-915C-4A5EB2ED3597}" type="pres">
      <dgm:prSet presAssocID="{0388896E-ED34-469C-B75D-F981A697F46F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8A0C58B-29CF-42E1-A8D5-D03CD9739CDC}" type="pres">
      <dgm:prSet presAssocID="{0388896E-ED34-469C-B75D-F981A697F46F}" presName="txShp" presStyleLbl="node1" presStyleIdx="3" presStyleCnt="5">
        <dgm:presLayoutVars>
          <dgm:bulletEnabled val="1"/>
        </dgm:presLayoutVars>
      </dgm:prSet>
      <dgm:spPr/>
    </dgm:pt>
    <dgm:pt modelId="{823C3D9A-8F47-49F3-B779-00E9D9860A18}" type="pres">
      <dgm:prSet presAssocID="{45720B5A-E3F6-4F2B-840B-3DAA0E48C104}" presName="spacing" presStyleCnt="0"/>
      <dgm:spPr/>
    </dgm:pt>
    <dgm:pt modelId="{B4A816E4-5B86-4788-B967-3536B61801D7}" type="pres">
      <dgm:prSet presAssocID="{16C67C15-07FE-4F4B-88DA-D7FF50C7AC97}" presName="composite" presStyleCnt="0"/>
      <dgm:spPr/>
    </dgm:pt>
    <dgm:pt modelId="{B830DA2F-E032-4590-AE4B-0E6014E75E4F}" type="pres">
      <dgm:prSet presAssocID="{16C67C15-07FE-4F4B-88DA-D7FF50C7AC97}" presName="imgShp" presStyleLbl="fgImgPlace1" presStyleIdx="4" presStyleCnt="5"/>
      <dgm:spPr>
        <a:blipFill>
          <a:blip xmlns:r="http://schemas.openxmlformats.org/officeDocument/2006/relationships" r:embed="rId5"/>
          <a:srcRect/>
          <a:stretch>
            <a:fillRect t="-13000" b="-13000"/>
          </a:stretch>
        </a:blipFill>
      </dgm:spPr>
    </dgm:pt>
    <dgm:pt modelId="{624CF801-F25A-4FF6-ADDE-812797303B42}" type="pres">
      <dgm:prSet presAssocID="{16C67C15-07FE-4F4B-88DA-D7FF50C7AC97}" presName="txShp" presStyleLbl="node1" presStyleIdx="4" presStyleCnt="5">
        <dgm:presLayoutVars>
          <dgm:bulletEnabled val="1"/>
        </dgm:presLayoutVars>
      </dgm:prSet>
      <dgm:spPr/>
    </dgm:pt>
  </dgm:ptLst>
  <dgm:cxnLst>
    <dgm:cxn modelId="{54598129-9F8E-442F-BCC2-DDC1D83585D8}" type="presOf" srcId="{0388896E-ED34-469C-B75D-F981A697F46F}" destId="{F8A0C58B-29CF-42E1-A8D5-D03CD9739CDC}" srcOrd="0" destOrd="0" presId="urn:microsoft.com/office/officeart/2005/8/layout/vList3"/>
    <dgm:cxn modelId="{AD8FBC2F-1838-4047-8250-D8AA4E5D40F9}" srcId="{846F80BA-AC4C-41CB-B7E1-27F8FE1F0AAC}" destId="{71000018-FBF2-4B7F-9DF8-8E0C44D80BE0}" srcOrd="1" destOrd="0" parTransId="{10489182-F04A-41A1-9089-A0634410E93C}" sibTransId="{B79FBFB1-219C-4032-A4A5-A732C082D605}"/>
    <dgm:cxn modelId="{79742148-5353-452F-93F4-6392F3C1FE56}" srcId="{846F80BA-AC4C-41CB-B7E1-27F8FE1F0AAC}" destId="{0388896E-ED34-469C-B75D-F981A697F46F}" srcOrd="3" destOrd="0" parTransId="{49A9DC6B-9DB0-413E-B537-1BB98D0B4830}" sibTransId="{45720B5A-E3F6-4F2B-840B-3DAA0E48C104}"/>
    <dgm:cxn modelId="{7AEC5B93-41BD-43AB-B37D-1F01ED04C4B6}" type="presOf" srcId="{71000018-FBF2-4B7F-9DF8-8E0C44D80BE0}" destId="{0D075360-C811-4612-B5CF-780DF957136F}" srcOrd="0" destOrd="0" presId="urn:microsoft.com/office/officeart/2005/8/layout/vList3"/>
    <dgm:cxn modelId="{2480C6BD-90E6-4E4B-9D3C-108D6CA53AF8}" type="presOf" srcId="{7F91800B-BEBB-4654-9A26-E752444D1E1F}" destId="{73F97431-FE8B-45CC-A5A8-DBC184A07F87}" srcOrd="0" destOrd="0" presId="urn:microsoft.com/office/officeart/2005/8/layout/vList3"/>
    <dgm:cxn modelId="{C5E7DBC2-F816-432E-8DBA-865F6565285E}" type="presOf" srcId="{D19FDB21-7FDB-4FD9-B8CF-68BFDBBA0347}" destId="{D5CF1333-3A1C-45AA-880D-9504DEA4A149}" srcOrd="0" destOrd="0" presId="urn:microsoft.com/office/officeart/2005/8/layout/vList3"/>
    <dgm:cxn modelId="{362B21DC-5932-4C79-9A97-15F1CA246DEB}" type="presOf" srcId="{16C67C15-07FE-4F4B-88DA-D7FF50C7AC97}" destId="{624CF801-F25A-4FF6-ADDE-812797303B42}" srcOrd="0" destOrd="0" presId="urn:microsoft.com/office/officeart/2005/8/layout/vList3"/>
    <dgm:cxn modelId="{19D47BE4-8090-4E43-8CF7-AD01EF0B96F9}" srcId="{846F80BA-AC4C-41CB-B7E1-27F8FE1F0AAC}" destId="{7F91800B-BEBB-4654-9A26-E752444D1E1F}" srcOrd="0" destOrd="0" parTransId="{53A354EB-0233-4C5D-BA88-396026B37BE9}" sibTransId="{5783D1FE-B122-493D-AF83-22B23C28F47A}"/>
    <dgm:cxn modelId="{A01F62EF-1F44-4264-856F-22C243306979}" srcId="{846F80BA-AC4C-41CB-B7E1-27F8FE1F0AAC}" destId="{16C67C15-07FE-4F4B-88DA-D7FF50C7AC97}" srcOrd="4" destOrd="0" parTransId="{BB0C667A-909D-47DF-A985-3D14C54D9812}" sibTransId="{78C9DB76-B728-46ED-8033-265423626238}"/>
    <dgm:cxn modelId="{181552F4-E7F9-4008-8AD7-6DF03F1ADFB1}" srcId="{846F80BA-AC4C-41CB-B7E1-27F8FE1F0AAC}" destId="{D19FDB21-7FDB-4FD9-B8CF-68BFDBBA0347}" srcOrd="2" destOrd="0" parTransId="{A3AB961A-E7B3-4798-92D1-42CC581B100F}" sibTransId="{E78CA83E-43D4-4DF8-B348-40A9646BD3D0}"/>
    <dgm:cxn modelId="{982E35FB-E6C7-4C97-96BE-C03D35E4F463}" type="presOf" srcId="{846F80BA-AC4C-41CB-B7E1-27F8FE1F0AAC}" destId="{1938F066-983B-4A9C-8B3E-5F1385070DA2}" srcOrd="0" destOrd="0" presId="urn:microsoft.com/office/officeart/2005/8/layout/vList3"/>
    <dgm:cxn modelId="{06A0F12F-2944-49DF-BA51-2CD1DC0D64D0}" type="presParOf" srcId="{1938F066-983B-4A9C-8B3E-5F1385070DA2}" destId="{84D18B31-920D-4504-A079-0FFF379FD22A}" srcOrd="0" destOrd="0" presId="urn:microsoft.com/office/officeart/2005/8/layout/vList3"/>
    <dgm:cxn modelId="{A0E86A24-3997-40AC-BDC4-D940ACFA9FF3}" type="presParOf" srcId="{84D18B31-920D-4504-A079-0FFF379FD22A}" destId="{FD67DF73-C048-4AF0-860A-6C13DFB7B569}" srcOrd="0" destOrd="0" presId="urn:microsoft.com/office/officeart/2005/8/layout/vList3"/>
    <dgm:cxn modelId="{4E047F02-70AD-4E6E-9789-5A7DD9DAA79E}" type="presParOf" srcId="{84D18B31-920D-4504-A079-0FFF379FD22A}" destId="{73F97431-FE8B-45CC-A5A8-DBC184A07F87}" srcOrd="1" destOrd="0" presId="urn:microsoft.com/office/officeart/2005/8/layout/vList3"/>
    <dgm:cxn modelId="{5065FFF2-A0B4-4757-BB13-3846465B9FB6}" type="presParOf" srcId="{1938F066-983B-4A9C-8B3E-5F1385070DA2}" destId="{D9BF9281-7E3C-477A-9498-EBE5718C66D6}" srcOrd="1" destOrd="0" presId="urn:microsoft.com/office/officeart/2005/8/layout/vList3"/>
    <dgm:cxn modelId="{CBD892A0-7B0A-411E-86BF-3C195BF588FE}" type="presParOf" srcId="{1938F066-983B-4A9C-8B3E-5F1385070DA2}" destId="{0AE594B9-5F99-4742-95F4-6E7F153ECB2D}" srcOrd="2" destOrd="0" presId="urn:microsoft.com/office/officeart/2005/8/layout/vList3"/>
    <dgm:cxn modelId="{833CAD30-9D47-4B62-B75B-B2147C09FB49}" type="presParOf" srcId="{0AE594B9-5F99-4742-95F4-6E7F153ECB2D}" destId="{65CC948D-6400-460F-A9C4-FF3E95CED44C}" srcOrd="0" destOrd="0" presId="urn:microsoft.com/office/officeart/2005/8/layout/vList3"/>
    <dgm:cxn modelId="{A9512FB2-A6A1-4C84-B140-354C9BF3613E}" type="presParOf" srcId="{0AE594B9-5F99-4742-95F4-6E7F153ECB2D}" destId="{0D075360-C811-4612-B5CF-780DF957136F}" srcOrd="1" destOrd="0" presId="urn:microsoft.com/office/officeart/2005/8/layout/vList3"/>
    <dgm:cxn modelId="{75E14FAC-4969-42DB-93AC-CFF762033FA4}" type="presParOf" srcId="{1938F066-983B-4A9C-8B3E-5F1385070DA2}" destId="{4C6FB280-0A42-4B00-9B81-D5562383709C}" srcOrd="3" destOrd="0" presId="urn:microsoft.com/office/officeart/2005/8/layout/vList3"/>
    <dgm:cxn modelId="{2F7E5FE5-FF6B-462E-870E-E3ED7987F71A}" type="presParOf" srcId="{1938F066-983B-4A9C-8B3E-5F1385070DA2}" destId="{43F7415D-AAC1-4636-AE0D-47B6D4A20005}" srcOrd="4" destOrd="0" presId="urn:microsoft.com/office/officeart/2005/8/layout/vList3"/>
    <dgm:cxn modelId="{BE804F3D-1154-4368-9A19-C08165632CA3}" type="presParOf" srcId="{43F7415D-AAC1-4636-AE0D-47B6D4A20005}" destId="{BAB22041-D976-4C2A-BB1B-D42FA7AFC603}" srcOrd="0" destOrd="0" presId="urn:microsoft.com/office/officeart/2005/8/layout/vList3"/>
    <dgm:cxn modelId="{288944F7-BB65-4349-980C-615BE36A6E98}" type="presParOf" srcId="{43F7415D-AAC1-4636-AE0D-47B6D4A20005}" destId="{D5CF1333-3A1C-45AA-880D-9504DEA4A149}" srcOrd="1" destOrd="0" presId="urn:microsoft.com/office/officeart/2005/8/layout/vList3"/>
    <dgm:cxn modelId="{A170B6B4-2771-49AE-9A11-ABC9B07FEBCD}" type="presParOf" srcId="{1938F066-983B-4A9C-8B3E-5F1385070DA2}" destId="{21186809-7FAE-4310-BA04-F10B9AEF65AB}" srcOrd="5" destOrd="0" presId="urn:microsoft.com/office/officeart/2005/8/layout/vList3"/>
    <dgm:cxn modelId="{E1C9E9A1-9C1E-4853-85FB-3BCBF1E8E962}" type="presParOf" srcId="{1938F066-983B-4A9C-8B3E-5F1385070DA2}" destId="{29D4C9FF-66CB-450C-85BC-00D3675F777C}" srcOrd="6" destOrd="0" presId="urn:microsoft.com/office/officeart/2005/8/layout/vList3"/>
    <dgm:cxn modelId="{80B1A2A9-8F5F-4D60-86F9-E50142839ED6}" type="presParOf" srcId="{29D4C9FF-66CB-450C-85BC-00D3675F777C}" destId="{629FF9EF-415F-415A-915C-4A5EB2ED3597}" srcOrd="0" destOrd="0" presId="urn:microsoft.com/office/officeart/2005/8/layout/vList3"/>
    <dgm:cxn modelId="{14CCD589-8D6D-477E-96DA-94C50F4F9705}" type="presParOf" srcId="{29D4C9FF-66CB-450C-85BC-00D3675F777C}" destId="{F8A0C58B-29CF-42E1-A8D5-D03CD9739CDC}" srcOrd="1" destOrd="0" presId="urn:microsoft.com/office/officeart/2005/8/layout/vList3"/>
    <dgm:cxn modelId="{20D68AA8-D26C-42E7-BEC4-DA28DE165954}" type="presParOf" srcId="{1938F066-983B-4A9C-8B3E-5F1385070DA2}" destId="{823C3D9A-8F47-49F3-B779-00E9D9860A18}" srcOrd="7" destOrd="0" presId="urn:microsoft.com/office/officeart/2005/8/layout/vList3"/>
    <dgm:cxn modelId="{6125992F-AA43-47C5-AB69-8BED37721F0F}" type="presParOf" srcId="{1938F066-983B-4A9C-8B3E-5F1385070DA2}" destId="{B4A816E4-5B86-4788-B967-3536B61801D7}" srcOrd="8" destOrd="0" presId="urn:microsoft.com/office/officeart/2005/8/layout/vList3"/>
    <dgm:cxn modelId="{714F293F-32C1-4ED9-BF63-7E2BA0B63968}" type="presParOf" srcId="{B4A816E4-5B86-4788-B967-3536B61801D7}" destId="{B830DA2F-E032-4590-AE4B-0E6014E75E4F}" srcOrd="0" destOrd="0" presId="urn:microsoft.com/office/officeart/2005/8/layout/vList3"/>
    <dgm:cxn modelId="{F9C8A811-2F6D-4FA2-A65F-D2411092D720}" type="presParOf" srcId="{B4A816E4-5B86-4788-B967-3536B61801D7}" destId="{624CF801-F25A-4FF6-ADDE-812797303B4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A6A300-A162-4BEA-88F5-1AFF1735617F}" type="doc">
      <dgm:prSet loTypeId="urn:microsoft.com/office/officeart/2005/8/layout/vList4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E"/>
        </a:p>
      </dgm:t>
    </dgm:pt>
    <dgm:pt modelId="{2D058B2D-ED9F-4FF8-B836-CBF3F944030B}">
      <dgm:prSet phldrT="[Text]"/>
      <dgm:spPr>
        <a:solidFill>
          <a:srgbClr val="00A2F5"/>
        </a:solidFill>
      </dgm:spPr>
      <dgm:t>
        <a:bodyPr/>
        <a:lstStyle/>
        <a:p>
          <a:r>
            <a:rPr lang="en-IE" b="0" i="0" dirty="0"/>
            <a:t>@UCCWellDev</a:t>
          </a:r>
          <a:endParaRPr lang="en-IE" dirty="0"/>
        </a:p>
      </dgm:t>
    </dgm:pt>
    <dgm:pt modelId="{EC34531D-E5B8-45BA-A102-FFD6910E2F42}" type="sibTrans" cxnId="{D01C6041-88B3-451E-861A-677529831D75}">
      <dgm:prSet/>
      <dgm:spPr/>
      <dgm:t>
        <a:bodyPr/>
        <a:lstStyle/>
        <a:p>
          <a:endParaRPr lang="en-IE"/>
        </a:p>
      </dgm:t>
    </dgm:pt>
    <dgm:pt modelId="{37B2E10E-140F-4D73-BD04-45FE701C28C2}" type="parTrans" cxnId="{D01C6041-88B3-451E-861A-677529831D75}">
      <dgm:prSet/>
      <dgm:spPr/>
      <dgm:t>
        <a:bodyPr/>
        <a:lstStyle/>
        <a:p>
          <a:endParaRPr lang="en-IE"/>
        </a:p>
      </dgm:t>
    </dgm:pt>
    <dgm:pt modelId="{B0C639FE-4B23-4465-973D-C9E6432AB132}" type="pres">
      <dgm:prSet presAssocID="{6BA6A300-A162-4BEA-88F5-1AFF1735617F}" presName="linear" presStyleCnt="0">
        <dgm:presLayoutVars>
          <dgm:dir/>
          <dgm:resizeHandles val="exact"/>
        </dgm:presLayoutVars>
      </dgm:prSet>
      <dgm:spPr/>
    </dgm:pt>
    <dgm:pt modelId="{1CA3ED02-AAF3-458D-9365-D9A426A126AF}" type="pres">
      <dgm:prSet presAssocID="{2D058B2D-ED9F-4FF8-B836-CBF3F944030B}" presName="comp" presStyleCnt="0"/>
      <dgm:spPr/>
    </dgm:pt>
    <dgm:pt modelId="{2F0A7A21-7E1E-473E-9106-4C4AB90B5B97}" type="pres">
      <dgm:prSet presAssocID="{2D058B2D-ED9F-4FF8-B836-CBF3F944030B}" presName="box" presStyleLbl="node1" presStyleIdx="0" presStyleCnt="1" custLinFactNeighborX="9944" custLinFactNeighborY="809"/>
      <dgm:spPr/>
    </dgm:pt>
    <dgm:pt modelId="{00034C2D-2BFF-4A1F-9195-8781F121AE3D}" type="pres">
      <dgm:prSet presAssocID="{2D058B2D-ED9F-4FF8-B836-CBF3F944030B}" presName="img" presStyleLbl="fgImgPlace1" presStyleIdx="0" presStyleCnt="1" custLinFactNeighborX="-3303" custLinFactNeighborY="58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58D4424F-4AAE-4E97-95F6-DFB111BDD28B}" type="pres">
      <dgm:prSet presAssocID="{2D058B2D-ED9F-4FF8-B836-CBF3F944030B}" presName="text" presStyleLbl="node1" presStyleIdx="0" presStyleCnt="1">
        <dgm:presLayoutVars>
          <dgm:bulletEnabled val="1"/>
        </dgm:presLayoutVars>
      </dgm:prSet>
      <dgm:spPr/>
    </dgm:pt>
  </dgm:ptLst>
  <dgm:cxnLst>
    <dgm:cxn modelId="{F6740824-AF43-4675-9F13-645E87A6A0C6}" type="presOf" srcId="{6BA6A300-A162-4BEA-88F5-1AFF1735617F}" destId="{B0C639FE-4B23-4465-973D-C9E6432AB132}" srcOrd="0" destOrd="0" presId="urn:microsoft.com/office/officeart/2005/8/layout/vList4"/>
    <dgm:cxn modelId="{D01C6041-88B3-451E-861A-677529831D75}" srcId="{6BA6A300-A162-4BEA-88F5-1AFF1735617F}" destId="{2D058B2D-ED9F-4FF8-B836-CBF3F944030B}" srcOrd="0" destOrd="0" parTransId="{37B2E10E-140F-4D73-BD04-45FE701C28C2}" sibTransId="{EC34531D-E5B8-45BA-A102-FFD6910E2F42}"/>
    <dgm:cxn modelId="{179679AD-D0F3-4CB5-A845-EC4A8F4B2594}" type="presOf" srcId="{2D058B2D-ED9F-4FF8-B836-CBF3F944030B}" destId="{2F0A7A21-7E1E-473E-9106-4C4AB90B5B97}" srcOrd="0" destOrd="0" presId="urn:microsoft.com/office/officeart/2005/8/layout/vList4"/>
    <dgm:cxn modelId="{852A02FC-2C1C-4DA7-9D5A-038E4FDA6E8E}" type="presOf" srcId="{2D058B2D-ED9F-4FF8-B836-CBF3F944030B}" destId="{58D4424F-4AAE-4E97-95F6-DFB111BDD28B}" srcOrd="1" destOrd="0" presId="urn:microsoft.com/office/officeart/2005/8/layout/vList4"/>
    <dgm:cxn modelId="{2B659005-42B2-4973-B008-B9788CB242D7}" type="presParOf" srcId="{B0C639FE-4B23-4465-973D-C9E6432AB132}" destId="{1CA3ED02-AAF3-458D-9365-D9A426A126AF}" srcOrd="0" destOrd="0" presId="urn:microsoft.com/office/officeart/2005/8/layout/vList4"/>
    <dgm:cxn modelId="{01B6BE57-2489-45A6-A104-B5B68476F99D}" type="presParOf" srcId="{1CA3ED02-AAF3-458D-9365-D9A426A126AF}" destId="{2F0A7A21-7E1E-473E-9106-4C4AB90B5B97}" srcOrd="0" destOrd="0" presId="urn:microsoft.com/office/officeart/2005/8/layout/vList4"/>
    <dgm:cxn modelId="{F3F6F46D-F9A3-4B68-9CCE-6A00C4444782}" type="presParOf" srcId="{1CA3ED02-AAF3-458D-9365-D9A426A126AF}" destId="{00034C2D-2BFF-4A1F-9195-8781F121AE3D}" srcOrd="1" destOrd="0" presId="urn:microsoft.com/office/officeart/2005/8/layout/vList4"/>
    <dgm:cxn modelId="{3BECAA00-8F94-4E9B-A4AB-C8ABD55ECA10}" type="presParOf" srcId="{1CA3ED02-AAF3-458D-9365-D9A426A126AF}" destId="{58D4424F-4AAE-4E97-95F6-DFB111BDD28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A6A300-A162-4BEA-88F5-1AFF1735617F}" type="doc">
      <dgm:prSet loTypeId="urn:microsoft.com/office/officeart/2005/8/layout/vList4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E"/>
        </a:p>
      </dgm:t>
    </dgm:pt>
    <dgm:pt modelId="{AA5EA7F1-E8B4-427D-8132-FBE892370E34}">
      <dgm:prSet phldrT="[Text]"/>
      <dgm:spPr>
        <a:solidFill>
          <a:srgbClr val="8773C1"/>
        </a:solidFill>
      </dgm:spPr>
      <dgm:t>
        <a:bodyPr/>
        <a:lstStyle/>
        <a:p>
          <a:r>
            <a:rPr lang="en-IE" b="0" i="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traininganddevelopment@ucc.ie</a:t>
          </a:r>
          <a:endParaRPr lang="en-IE" dirty="0">
            <a:solidFill>
              <a:schemeClr val="bg1"/>
            </a:solidFill>
          </a:endParaRPr>
        </a:p>
      </dgm:t>
    </dgm:pt>
    <dgm:pt modelId="{845C309E-A8D4-4E75-B270-C8B9BA9BD661}" type="parTrans" cxnId="{F0ED52FD-EA27-4880-A3C0-4FAE6C92B78C}">
      <dgm:prSet/>
      <dgm:spPr/>
      <dgm:t>
        <a:bodyPr/>
        <a:lstStyle/>
        <a:p>
          <a:endParaRPr lang="en-IE"/>
        </a:p>
      </dgm:t>
    </dgm:pt>
    <dgm:pt modelId="{453068CF-119D-4433-B708-F6F6664D2238}" type="sibTrans" cxnId="{F0ED52FD-EA27-4880-A3C0-4FAE6C92B78C}">
      <dgm:prSet/>
      <dgm:spPr/>
      <dgm:t>
        <a:bodyPr/>
        <a:lstStyle/>
        <a:p>
          <a:endParaRPr lang="en-IE"/>
        </a:p>
      </dgm:t>
    </dgm:pt>
    <dgm:pt modelId="{2D058B2D-ED9F-4FF8-B836-CBF3F944030B}">
      <dgm:prSet phldrT="[Text]"/>
      <dgm:spPr>
        <a:solidFill>
          <a:srgbClr val="74AA50"/>
        </a:solidFill>
      </dgm:spPr>
      <dgm:t>
        <a:bodyPr/>
        <a:lstStyle/>
        <a:p>
          <a:r>
            <a:rPr lang="en-IE" b="0" i="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staffwellbeing@ucc.ie</a:t>
          </a:r>
          <a:endParaRPr lang="en-IE" dirty="0">
            <a:solidFill>
              <a:schemeClr val="bg1"/>
            </a:solidFill>
          </a:endParaRPr>
        </a:p>
      </dgm:t>
    </dgm:pt>
    <dgm:pt modelId="{37B2E10E-140F-4D73-BD04-45FE701C28C2}" type="parTrans" cxnId="{D01C6041-88B3-451E-861A-677529831D75}">
      <dgm:prSet/>
      <dgm:spPr/>
      <dgm:t>
        <a:bodyPr/>
        <a:lstStyle/>
        <a:p>
          <a:endParaRPr lang="en-IE"/>
        </a:p>
      </dgm:t>
    </dgm:pt>
    <dgm:pt modelId="{EC34531D-E5B8-45BA-A102-FFD6910E2F42}" type="sibTrans" cxnId="{D01C6041-88B3-451E-861A-677529831D75}">
      <dgm:prSet/>
      <dgm:spPr/>
      <dgm:t>
        <a:bodyPr/>
        <a:lstStyle/>
        <a:p>
          <a:endParaRPr lang="en-IE"/>
        </a:p>
      </dgm:t>
    </dgm:pt>
    <dgm:pt modelId="{B0C639FE-4B23-4465-973D-C9E6432AB132}" type="pres">
      <dgm:prSet presAssocID="{6BA6A300-A162-4BEA-88F5-1AFF1735617F}" presName="linear" presStyleCnt="0">
        <dgm:presLayoutVars>
          <dgm:dir/>
          <dgm:resizeHandles val="exact"/>
        </dgm:presLayoutVars>
      </dgm:prSet>
      <dgm:spPr/>
    </dgm:pt>
    <dgm:pt modelId="{B2866F7D-CF0C-4DCF-B33B-7B8B354BFD0B}" type="pres">
      <dgm:prSet presAssocID="{AA5EA7F1-E8B4-427D-8132-FBE892370E34}" presName="comp" presStyleCnt="0"/>
      <dgm:spPr/>
    </dgm:pt>
    <dgm:pt modelId="{0EFE36A6-29B7-482D-B214-A15FB22FBB7C}" type="pres">
      <dgm:prSet presAssocID="{AA5EA7F1-E8B4-427D-8132-FBE892370E34}" presName="box" presStyleLbl="node1" presStyleIdx="0" presStyleCnt="2" custLinFactNeighborX="-16484" custLinFactNeighborY="0"/>
      <dgm:spPr/>
    </dgm:pt>
    <dgm:pt modelId="{73EEDE20-0E36-4980-97AE-D5DEA2CAEAE4}" type="pres">
      <dgm:prSet presAssocID="{AA5EA7F1-E8B4-427D-8132-FBE892370E34}" presName="img" presStyleLbl="fgImgPlace1" presStyleIdx="0" presStyleCnt="2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4264DEB-7B4C-44AB-9382-B16E78878370}" type="pres">
      <dgm:prSet presAssocID="{AA5EA7F1-E8B4-427D-8132-FBE892370E34}" presName="text" presStyleLbl="node1" presStyleIdx="0" presStyleCnt="2">
        <dgm:presLayoutVars>
          <dgm:bulletEnabled val="1"/>
        </dgm:presLayoutVars>
      </dgm:prSet>
      <dgm:spPr/>
    </dgm:pt>
    <dgm:pt modelId="{FA4FCD7D-4C12-4922-A5BC-4CD712831E46}" type="pres">
      <dgm:prSet presAssocID="{453068CF-119D-4433-B708-F6F6664D2238}" presName="spacer" presStyleCnt="0"/>
      <dgm:spPr/>
    </dgm:pt>
    <dgm:pt modelId="{1CA3ED02-AAF3-458D-9365-D9A426A126AF}" type="pres">
      <dgm:prSet presAssocID="{2D058B2D-ED9F-4FF8-B836-CBF3F944030B}" presName="comp" presStyleCnt="0"/>
      <dgm:spPr/>
    </dgm:pt>
    <dgm:pt modelId="{2F0A7A21-7E1E-473E-9106-4C4AB90B5B97}" type="pres">
      <dgm:prSet presAssocID="{2D058B2D-ED9F-4FF8-B836-CBF3F944030B}" presName="box" presStyleLbl="node1" presStyleIdx="1" presStyleCnt="2" custLinFactNeighborX="3834" custLinFactNeighborY="28754"/>
      <dgm:spPr/>
    </dgm:pt>
    <dgm:pt modelId="{00034C2D-2BFF-4A1F-9195-8781F121AE3D}" type="pres">
      <dgm:prSet presAssocID="{2D058B2D-ED9F-4FF8-B836-CBF3F944030B}" presName="img" presStyleLbl="fgImgPlace1" presStyleIdx="1" presStyleCnt="2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8D4424F-4AAE-4E97-95F6-DFB111BDD28B}" type="pres">
      <dgm:prSet presAssocID="{2D058B2D-ED9F-4FF8-B836-CBF3F944030B}" presName="text" presStyleLbl="node1" presStyleIdx="1" presStyleCnt="2">
        <dgm:presLayoutVars>
          <dgm:bulletEnabled val="1"/>
        </dgm:presLayoutVars>
      </dgm:prSet>
      <dgm:spPr/>
    </dgm:pt>
  </dgm:ptLst>
  <dgm:cxnLst>
    <dgm:cxn modelId="{F6740824-AF43-4675-9F13-645E87A6A0C6}" type="presOf" srcId="{6BA6A300-A162-4BEA-88F5-1AFF1735617F}" destId="{B0C639FE-4B23-4465-973D-C9E6432AB132}" srcOrd="0" destOrd="0" presId="urn:microsoft.com/office/officeart/2005/8/layout/vList4"/>
    <dgm:cxn modelId="{D01C6041-88B3-451E-861A-677529831D75}" srcId="{6BA6A300-A162-4BEA-88F5-1AFF1735617F}" destId="{2D058B2D-ED9F-4FF8-B836-CBF3F944030B}" srcOrd="1" destOrd="0" parTransId="{37B2E10E-140F-4D73-BD04-45FE701C28C2}" sibTransId="{EC34531D-E5B8-45BA-A102-FFD6910E2F42}"/>
    <dgm:cxn modelId="{179679AD-D0F3-4CB5-A845-EC4A8F4B2594}" type="presOf" srcId="{2D058B2D-ED9F-4FF8-B836-CBF3F944030B}" destId="{2F0A7A21-7E1E-473E-9106-4C4AB90B5B97}" srcOrd="0" destOrd="0" presId="urn:microsoft.com/office/officeart/2005/8/layout/vList4"/>
    <dgm:cxn modelId="{8B84B0BE-33E9-4B9E-BF6F-E5A1F39DE2CD}" type="presOf" srcId="{AA5EA7F1-E8B4-427D-8132-FBE892370E34}" destId="{0EFE36A6-29B7-482D-B214-A15FB22FBB7C}" srcOrd="0" destOrd="0" presId="urn:microsoft.com/office/officeart/2005/8/layout/vList4"/>
    <dgm:cxn modelId="{67D578F2-11AC-41A4-B059-58C9FFCA32B2}" type="presOf" srcId="{AA5EA7F1-E8B4-427D-8132-FBE892370E34}" destId="{E4264DEB-7B4C-44AB-9382-B16E78878370}" srcOrd="1" destOrd="0" presId="urn:microsoft.com/office/officeart/2005/8/layout/vList4"/>
    <dgm:cxn modelId="{852A02FC-2C1C-4DA7-9D5A-038E4FDA6E8E}" type="presOf" srcId="{2D058B2D-ED9F-4FF8-B836-CBF3F944030B}" destId="{58D4424F-4AAE-4E97-95F6-DFB111BDD28B}" srcOrd="1" destOrd="0" presId="urn:microsoft.com/office/officeart/2005/8/layout/vList4"/>
    <dgm:cxn modelId="{F0ED52FD-EA27-4880-A3C0-4FAE6C92B78C}" srcId="{6BA6A300-A162-4BEA-88F5-1AFF1735617F}" destId="{AA5EA7F1-E8B4-427D-8132-FBE892370E34}" srcOrd="0" destOrd="0" parTransId="{845C309E-A8D4-4E75-B270-C8B9BA9BD661}" sibTransId="{453068CF-119D-4433-B708-F6F6664D2238}"/>
    <dgm:cxn modelId="{86F9C68B-BBEC-478B-B9E1-6119BCB67F0C}" type="presParOf" srcId="{B0C639FE-4B23-4465-973D-C9E6432AB132}" destId="{B2866F7D-CF0C-4DCF-B33B-7B8B354BFD0B}" srcOrd="0" destOrd="0" presId="urn:microsoft.com/office/officeart/2005/8/layout/vList4"/>
    <dgm:cxn modelId="{D424A119-F08F-4A15-8CDA-520E2E9A3D41}" type="presParOf" srcId="{B2866F7D-CF0C-4DCF-B33B-7B8B354BFD0B}" destId="{0EFE36A6-29B7-482D-B214-A15FB22FBB7C}" srcOrd="0" destOrd="0" presId="urn:microsoft.com/office/officeart/2005/8/layout/vList4"/>
    <dgm:cxn modelId="{3BF20026-0B67-40BC-A2E9-5DFE5EFC6822}" type="presParOf" srcId="{B2866F7D-CF0C-4DCF-B33B-7B8B354BFD0B}" destId="{73EEDE20-0E36-4980-97AE-D5DEA2CAEAE4}" srcOrd="1" destOrd="0" presId="urn:microsoft.com/office/officeart/2005/8/layout/vList4"/>
    <dgm:cxn modelId="{AEB7717F-11B4-49CB-BC8D-9DF8AD1EF64D}" type="presParOf" srcId="{B2866F7D-CF0C-4DCF-B33B-7B8B354BFD0B}" destId="{E4264DEB-7B4C-44AB-9382-B16E78878370}" srcOrd="2" destOrd="0" presId="urn:microsoft.com/office/officeart/2005/8/layout/vList4"/>
    <dgm:cxn modelId="{7686B3B3-424C-4049-AFDC-B7CE1AA1E09E}" type="presParOf" srcId="{B0C639FE-4B23-4465-973D-C9E6432AB132}" destId="{FA4FCD7D-4C12-4922-A5BC-4CD712831E46}" srcOrd="1" destOrd="0" presId="urn:microsoft.com/office/officeart/2005/8/layout/vList4"/>
    <dgm:cxn modelId="{2B659005-42B2-4973-B008-B9788CB242D7}" type="presParOf" srcId="{B0C639FE-4B23-4465-973D-C9E6432AB132}" destId="{1CA3ED02-AAF3-458D-9365-D9A426A126AF}" srcOrd="2" destOrd="0" presId="urn:microsoft.com/office/officeart/2005/8/layout/vList4"/>
    <dgm:cxn modelId="{01B6BE57-2489-45A6-A104-B5B68476F99D}" type="presParOf" srcId="{1CA3ED02-AAF3-458D-9365-D9A426A126AF}" destId="{2F0A7A21-7E1E-473E-9106-4C4AB90B5B97}" srcOrd="0" destOrd="0" presId="urn:microsoft.com/office/officeart/2005/8/layout/vList4"/>
    <dgm:cxn modelId="{F3F6F46D-F9A3-4B68-9CCE-6A00C4444782}" type="presParOf" srcId="{1CA3ED02-AAF3-458D-9365-D9A426A126AF}" destId="{00034C2D-2BFF-4A1F-9195-8781F121AE3D}" srcOrd="1" destOrd="0" presId="urn:microsoft.com/office/officeart/2005/8/layout/vList4"/>
    <dgm:cxn modelId="{3BECAA00-8F94-4E9B-A4AB-C8ABD55ECA10}" type="presParOf" srcId="{1CA3ED02-AAF3-458D-9365-D9A426A126AF}" destId="{58D4424F-4AAE-4E97-95F6-DFB111BDD28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97431-FE8B-45CC-A5A8-DBC184A07F87}">
      <dsp:nvSpPr>
        <dsp:cNvPr id="0" name=""/>
        <dsp:cNvSpPr/>
      </dsp:nvSpPr>
      <dsp:spPr>
        <a:xfrm rot="10800000">
          <a:off x="1290955" y="2814"/>
          <a:ext cx="4418685" cy="711914"/>
        </a:xfrm>
        <a:prstGeom prst="homePlate">
          <a:avLst/>
        </a:prstGeom>
        <a:solidFill>
          <a:srgbClr val="003C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934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Anne Gannon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0" i="0" kern="1200" dirty="0"/>
            <a:t>Staff Wellbeing &amp; Development Manager </a:t>
          </a:r>
          <a:endParaRPr lang="en-IE" sz="1400" kern="1200" dirty="0"/>
        </a:p>
      </dsp:txBody>
      <dsp:txXfrm rot="10800000">
        <a:off x="1468933" y="2814"/>
        <a:ext cx="4240707" cy="711914"/>
      </dsp:txXfrm>
    </dsp:sp>
    <dsp:sp modelId="{FD67DF73-C048-4AF0-860A-6C13DFB7B569}">
      <dsp:nvSpPr>
        <dsp:cNvPr id="0" name=""/>
        <dsp:cNvSpPr/>
      </dsp:nvSpPr>
      <dsp:spPr>
        <a:xfrm>
          <a:off x="934998" y="2814"/>
          <a:ext cx="711914" cy="7119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75360-C811-4612-B5CF-780DF957136F}">
      <dsp:nvSpPr>
        <dsp:cNvPr id="0" name=""/>
        <dsp:cNvSpPr/>
      </dsp:nvSpPr>
      <dsp:spPr>
        <a:xfrm rot="10800000">
          <a:off x="1290955" y="927240"/>
          <a:ext cx="4418685" cy="711914"/>
        </a:xfrm>
        <a:prstGeom prst="homePlate">
          <a:avLst/>
        </a:prstGeom>
        <a:solidFill>
          <a:srgbClr val="CE222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934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Mary Horgan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0" i="0" kern="1200" dirty="0"/>
            <a:t>Staff Development Advisor</a:t>
          </a:r>
          <a:endParaRPr lang="en-IE" sz="1400" kern="1200" dirty="0"/>
        </a:p>
      </dsp:txBody>
      <dsp:txXfrm rot="10800000">
        <a:off x="1468933" y="927240"/>
        <a:ext cx="4240707" cy="711914"/>
      </dsp:txXfrm>
    </dsp:sp>
    <dsp:sp modelId="{65CC948D-6400-460F-A9C4-FF3E95CED44C}">
      <dsp:nvSpPr>
        <dsp:cNvPr id="0" name=""/>
        <dsp:cNvSpPr/>
      </dsp:nvSpPr>
      <dsp:spPr>
        <a:xfrm>
          <a:off x="934998" y="927240"/>
          <a:ext cx="711914" cy="711914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F1333-3A1C-45AA-880D-9504DEA4A149}">
      <dsp:nvSpPr>
        <dsp:cNvPr id="0" name=""/>
        <dsp:cNvSpPr/>
      </dsp:nvSpPr>
      <dsp:spPr>
        <a:xfrm rot="10800000">
          <a:off x="1290955" y="1851665"/>
          <a:ext cx="4418685" cy="711914"/>
        </a:xfrm>
        <a:prstGeom prst="homePlate">
          <a:avLst/>
        </a:prstGeom>
        <a:solidFill>
          <a:srgbClr val="FFB5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934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Grace Conway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0" i="0" kern="1200" dirty="0"/>
            <a:t>Staff Development Co-Ordinator</a:t>
          </a:r>
          <a:endParaRPr lang="en-IE" sz="1400" kern="1200" dirty="0"/>
        </a:p>
      </dsp:txBody>
      <dsp:txXfrm rot="10800000">
        <a:off x="1468933" y="1851665"/>
        <a:ext cx="4240707" cy="711914"/>
      </dsp:txXfrm>
    </dsp:sp>
    <dsp:sp modelId="{BAB22041-D976-4C2A-BB1B-D42FA7AFC603}">
      <dsp:nvSpPr>
        <dsp:cNvPr id="0" name=""/>
        <dsp:cNvSpPr/>
      </dsp:nvSpPr>
      <dsp:spPr>
        <a:xfrm>
          <a:off x="934998" y="1851665"/>
          <a:ext cx="711914" cy="71191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0C58B-29CF-42E1-A8D5-D03CD9739CDC}">
      <dsp:nvSpPr>
        <dsp:cNvPr id="0" name=""/>
        <dsp:cNvSpPr/>
      </dsp:nvSpPr>
      <dsp:spPr>
        <a:xfrm rot="10800000">
          <a:off x="1290955" y="2776091"/>
          <a:ext cx="4418685" cy="711914"/>
        </a:xfrm>
        <a:prstGeom prst="homePlate">
          <a:avLst/>
        </a:prstGeom>
        <a:solidFill>
          <a:srgbClr val="ADAF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934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Susan O’Mahony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0" i="0" kern="1200" dirty="0"/>
            <a:t>Staff Wellbeing &amp; Development Advisor</a:t>
          </a:r>
          <a:endParaRPr lang="en-IE" sz="1400" kern="1200" dirty="0"/>
        </a:p>
      </dsp:txBody>
      <dsp:txXfrm rot="10800000">
        <a:off x="1468933" y="2776091"/>
        <a:ext cx="4240707" cy="711914"/>
      </dsp:txXfrm>
    </dsp:sp>
    <dsp:sp modelId="{629FF9EF-415F-415A-915C-4A5EB2ED3597}">
      <dsp:nvSpPr>
        <dsp:cNvPr id="0" name=""/>
        <dsp:cNvSpPr/>
      </dsp:nvSpPr>
      <dsp:spPr>
        <a:xfrm>
          <a:off x="934998" y="2776091"/>
          <a:ext cx="711914" cy="71191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CF801-F25A-4FF6-ADDE-812797303B42}">
      <dsp:nvSpPr>
        <dsp:cNvPr id="0" name=""/>
        <dsp:cNvSpPr/>
      </dsp:nvSpPr>
      <dsp:spPr>
        <a:xfrm rot="10800000">
          <a:off x="1290955" y="3700517"/>
          <a:ext cx="4418685" cy="711914"/>
        </a:xfrm>
        <a:prstGeom prst="homePlate">
          <a:avLst/>
        </a:prstGeom>
        <a:solidFill>
          <a:srgbClr val="69B3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934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Anna McKenna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0" i="0" kern="1200" dirty="0"/>
            <a:t>Senior Executive Assistant</a:t>
          </a:r>
          <a:endParaRPr lang="en-IE" sz="1400" kern="1200" dirty="0"/>
        </a:p>
      </dsp:txBody>
      <dsp:txXfrm rot="10800000">
        <a:off x="1468933" y="3700517"/>
        <a:ext cx="4240707" cy="711914"/>
      </dsp:txXfrm>
    </dsp:sp>
    <dsp:sp modelId="{B830DA2F-E032-4590-AE4B-0E6014E75E4F}">
      <dsp:nvSpPr>
        <dsp:cNvPr id="0" name=""/>
        <dsp:cNvSpPr/>
      </dsp:nvSpPr>
      <dsp:spPr>
        <a:xfrm>
          <a:off x="934998" y="3700517"/>
          <a:ext cx="711914" cy="711914"/>
        </a:xfrm>
        <a:prstGeom prst="ellipse">
          <a:avLst/>
        </a:prstGeom>
        <a:blipFill>
          <a:blip xmlns:r="http://schemas.openxmlformats.org/officeDocument/2006/relationships" r:embed="rId5"/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A7A21-7E1E-473E-9106-4C4AB90B5B97}">
      <dsp:nvSpPr>
        <dsp:cNvPr id="0" name=""/>
        <dsp:cNvSpPr/>
      </dsp:nvSpPr>
      <dsp:spPr>
        <a:xfrm>
          <a:off x="0" y="0"/>
          <a:ext cx="3567763" cy="645953"/>
        </a:xfrm>
        <a:prstGeom prst="roundRect">
          <a:avLst>
            <a:gd name="adj" fmla="val 10000"/>
          </a:avLst>
        </a:prstGeom>
        <a:solidFill>
          <a:srgbClr val="00A2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b="0" i="0" kern="1200" dirty="0"/>
            <a:t>@UCCWellDev</a:t>
          </a:r>
          <a:endParaRPr lang="en-IE" sz="2800" kern="1200" dirty="0"/>
        </a:p>
      </dsp:txBody>
      <dsp:txXfrm>
        <a:off x="778147" y="0"/>
        <a:ext cx="2789615" cy="645953"/>
      </dsp:txXfrm>
    </dsp:sp>
    <dsp:sp modelId="{00034C2D-2BFF-4A1F-9195-8781F121AE3D}">
      <dsp:nvSpPr>
        <dsp:cNvPr id="0" name=""/>
        <dsp:cNvSpPr/>
      </dsp:nvSpPr>
      <dsp:spPr>
        <a:xfrm>
          <a:off x="41026" y="67592"/>
          <a:ext cx="713552" cy="5167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E36A6-29B7-482D-B214-A15FB22FBB7C}">
      <dsp:nvSpPr>
        <dsp:cNvPr id="0" name=""/>
        <dsp:cNvSpPr/>
      </dsp:nvSpPr>
      <dsp:spPr>
        <a:xfrm>
          <a:off x="0" y="0"/>
          <a:ext cx="3567763" cy="667493"/>
        </a:xfrm>
        <a:prstGeom prst="roundRect">
          <a:avLst>
            <a:gd name="adj" fmla="val 10000"/>
          </a:avLst>
        </a:prstGeom>
        <a:solidFill>
          <a:srgbClr val="8773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0" i="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traininganddevelopment@ucc.ie</a:t>
          </a:r>
          <a:endParaRPr lang="en-IE" sz="1200" kern="1200" dirty="0">
            <a:solidFill>
              <a:schemeClr val="bg1"/>
            </a:solidFill>
          </a:endParaRPr>
        </a:p>
      </dsp:txBody>
      <dsp:txXfrm>
        <a:off x="780301" y="0"/>
        <a:ext cx="2787461" cy="667493"/>
      </dsp:txXfrm>
    </dsp:sp>
    <dsp:sp modelId="{73EEDE20-0E36-4980-97AE-D5DEA2CAEAE4}">
      <dsp:nvSpPr>
        <dsp:cNvPr id="0" name=""/>
        <dsp:cNvSpPr/>
      </dsp:nvSpPr>
      <dsp:spPr>
        <a:xfrm>
          <a:off x="66749" y="66749"/>
          <a:ext cx="713552" cy="53399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A7A21-7E1E-473E-9106-4C4AB90B5B97}">
      <dsp:nvSpPr>
        <dsp:cNvPr id="0" name=""/>
        <dsp:cNvSpPr/>
      </dsp:nvSpPr>
      <dsp:spPr>
        <a:xfrm>
          <a:off x="0" y="734585"/>
          <a:ext cx="3567763" cy="667493"/>
        </a:xfrm>
        <a:prstGeom prst="roundRect">
          <a:avLst>
            <a:gd name="adj" fmla="val 10000"/>
          </a:avLst>
        </a:prstGeom>
        <a:solidFill>
          <a:srgbClr val="74AA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0" i="0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staffwellbeing@ucc.ie</a:t>
          </a:r>
          <a:endParaRPr lang="en-IE" sz="1200" kern="1200" dirty="0">
            <a:solidFill>
              <a:schemeClr val="bg1"/>
            </a:solidFill>
          </a:endParaRPr>
        </a:p>
      </dsp:txBody>
      <dsp:txXfrm>
        <a:off x="780301" y="734585"/>
        <a:ext cx="2787461" cy="667493"/>
      </dsp:txXfrm>
    </dsp:sp>
    <dsp:sp modelId="{00034C2D-2BFF-4A1F-9195-8781F121AE3D}">
      <dsp:nvSpPr>
        <dsp:cNvPr id="0" name=""/>
        <dsp:cNvSpPr/>
      </dsp:nvSpPr>
      <dsp:spPr>
        <a:xfrm>
          <a:off x="66749" y="800992"/>
          <a:ext cx="713552" cy="53399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889937" cy="496331"/>
          </a:xfrm>
          <a:prstGeom prst="rect">
            <a:avLst/>
          </a:prstGeom>
        </p:spPr>
        <p:txBody>
          <a:bodyPr vert="horz" lIns="90696" tIns="45348" rIns="90696" bIns="4534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11" y="3"/>
            <a:ext cx="2889937" cy="496331"/>
          </a:xfrm>
          <a:prstGeom prst="rect">
            <a:avLst/>
          </a:prstGeom>
        </p:spPr>
        <p:txBody>
          <a:bodyPr vert="horz" lIns="90696" tIns="45348" rIns="90696" bIns="45348" rtlCol="0"/>
          <a:lstStyle>
            <a:lvl1pPr algn="r">
              <a:defRPr sz="1200"/>
            </a:lvl1pPr>
          </a:lstStyle>
          <a:p>
            <a:fld id="{B30660E3-7956-422E-BE5B-FF10278BFECB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428588"/>
            <a:ext cx="2889937" cy="496331"/>
          </a:xfrm>
          <a:prstGeom prst="rect">
            <a:avLst/>
          </a:prstGeom>
        </p:spPr>
        <p:txBody>
          <a:bodyPr vert="horz" lIns="90696" tIns="45348" rIns="90696" bIns="4534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11" y="9428588"/>
            <a:ext cx="2889937" cy="496331"/>
          </a:xfrm>
          <a:prstGeom prst="rect">
            <a:avLst/>
          </a:prstGeom>
        </p:spPr>
        <p:txBody>
          <a:bodyPr vert="horz" lIns="90696" tIns="45348" rIns="90696" bIns="45348" rtlCol="0" anchor="b"/>
          <a:lstStyle>
            <a:lvl1pPr algn="r">
              <a:defRPr sz="1200"/>
            </a:lvl1pPr>
          </a:lstStyle>
          <a:p>
            <a:fld id="{53BAE6E7-B85A-4B71-A8D9-7D39E471F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522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889937" cy="496331"/>
          </a:xfrm>
          <a:prstGeom prst="rect">
            <a:avLst/>
          </a:prstGeom>
        </p:spPr>
        <p:txBody>
          <a:bodyPr vert="horz" lIns="90696" tIns="45348" rIns="90696" bIns="4534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11" y="3"/>
            <a:ext cx="2889937" cy="496331"/>
          </a:xfrm>
          <a:prstGeom prst="rect">
            <a:avLst/>
          </a:prstGeom>
        </p:spPr>
        <p:txBody>
          <a:bodyPr vert="horz" lIns="90696" tIns="45348" rIns="90696" bIns="45348" rtlCol="0"/>
          <a:lstStyle>
            <a:lvl1pPr algn="r">
              <a:defRPr sz="1200"/>
            </a:lvl1pPr>
          </a:lstStyle>
          <a:p>
            <a:fld id="{1CE92961-7C54-49BC-905A-DB341430FDAF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1363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6" tIns="45348" rIns="90696" bIns="4534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7"/>
            <a:ext cx="5335270" cy="4466986"/>
          </a:xfrm>
          <a:prstGeom prst="rect">
            <a:avLst/>
          </a:prstGeom>
        </p:spPr>
        <p:txBody>
          <a:bodyPr vert="horz" lIns="90696" tIns="45348" rIns="90696" bIns="4534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28588"/>
            <a:ext cx="2889937" cy="496331"/>
          </a:xfrm>
          <a:prstGeom prst="rect">
            <a:avLst/>
          </a:prstGeom>
        </p:spPr>
        <p:txBody>
          <a:bodyPr vert="horz" lIns="90696" tIns="45348" rIns="90696" bIns="4534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11" y="9428588"/>
            <a:ext cx="2889937" cy="496331"/>
          </a:xfrm>
          <a:prstGeom prst="rect">
            <a:avLst/>
          </a:prstGeom>
        </p:spPr>
        <p:txBody>
          <a:bodyPr vert="horz" lIns="90696" tIns="45348" rIns="90696" bIns="45348" rtlCol="0" anchor="b"/>
          <a:lstStyle>
            <a:lvl1pPr algn="r">
              <a:defRPr sz="1200"/>
            </a:lvl1pPr>
          </a:lstStyle>
          <a:p>
            <a:fld id="{A271E4FB-FB79-4C5D-A6CB-BB589A956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32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QUxL4Jm1Lo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What is imposter syndrome and how can you combat it? - Elizabeth Cox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 mins.)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E4FB-FB79-4C5D-A6CB-BB589A9569B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373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624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461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3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IE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E0E6D3-495E-45E8-8C4B-0DE3ED272F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997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E4FB-FB79-4C5D-A6CB-BB589A9569B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562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E4FB-FB79-4C5D-A6CB-BB589A9569B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696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E4FB-FB79-4C5D-A6CB-BB589A9569B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20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E4FB-FB79-4C5D-A6CB-BB589A9569B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764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E4FB-FB79-4C5D-A6CB-BB589A9569B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761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E4FB-FB79-4C5D-A6CB-BB589A9569B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0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E4FB-FB79-4C5D-A6CB-BB589A9569B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868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E4FB-FB79-4C5D-A6CB-BB589A9569B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983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IE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E4FB-FB79-4C5D-A6CB-BB589A9569B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003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E4FB-FB79-4C5D-A6CB-BB589A9569B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112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E4FB-FB79-4C5D-A6CB-BB589A9569B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018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029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080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33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391526"/>
            <a:ext cx="5486400" cy="949290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5538414"/>
            <a:ext cx="3348318" cy="620338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62" y="1576310"/>
            <a:ext cx="1080000" cy="108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00" y="425241"/>
            <a:ext cx="1080000" cy="108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25497"/>
            <a:ext cx="2586918" cy="25959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8" y="1576310"/>
            <a:ext cx="621792" cy="6217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75" y="883449"/>
            <a:ext cx="621792" cy="621792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33" y="883449"/>
            <a:ext cx="622800" cy="621792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599417" y="525307"/>
            <a:ext cx="36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604836" y="2685307"/>
            <a:ext cx="1440000" cy="1440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9221"/>
          <a:stretch/>
        </p:blipFill>
        <p:spPr>
          <a:xfrm>
            <a:off x="4604836" y="52530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18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06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3885" y="1760764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3885" y="2710415"/>
            <a:ext cx="3954029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971" y="1771649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13888" y="2718020"/>
            <a:ext cx="3962193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7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72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02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26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26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6"/>
            <a:ext cx="6822016" cy="41749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9088" y="6356350"/>
            <a:ext cx="1031579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07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solidFill>
            <a:srgbClr val="FFB500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27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391526"/>
            <a:ext cx="5486400" cy="949290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5538414"/>
            <a:ext cx="3348318" cy="620338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62" y="1576310"/>
            <a:ext cx="1080000" cy="108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00" y="425241"/>
            <a:ext cx="1080000" cy="108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25497"/>
            <a:ext cx="2586918" cy="25959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8" y="1576310"/>
            <a:ext cx="621792" cy="6217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75" y="883449"/>
            <a:ext cx="621792" cy="621792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33" y="883449"/>
            <a:ext cx="622800" cy="621792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599417" y="525307"/>
            <a:ext cx="36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604836" y="2685307"/>
            <a:ext cx="1440000" cy="1440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9221"/>
          <a:stretch/>
        </p:blipFill>
        <p:spPr>
          <a:xfrm>
            <a:off x="4604836" y="52530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37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05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82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358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434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85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5372" y="1727651"/>
            <a:ext cx="2554964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75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78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1996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00420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50" y="1727650"/>
            <a:ext cx="2692085" cy="419962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37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33940"/>
            <a:ext cx="2585805" cy="2597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2609"/>
            <a:ext cx="6094880" cy="2956391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29985"/>
            <a:ext cx="6094880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</p:spTree>
    <p:extLst>
      <p:ext uri="{BB962C8B-B14F-4D97-AF65-F5344CB8AC3E}">
        <p14:creationId xmlns:p14="http://schemas.microsoft.com/office/powerpoint/2010/main" val="2543606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88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3885" y="1760764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3885" y="2710415"/>
            <a:ext cx="3954029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971" y="1771649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13888" y="2718020"/>
            <a:ext cx="3962193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938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6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29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92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75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637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6"/>
            <a:ext cx="6822016" cy="41749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9088" y="6356350"/>
            <a:ext cx="1031579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915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solidFill>
            <a:srgbClr val="FFB500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66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611AE-7EB1-4580-8B29-CC687A566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E8FC0-2977-4DD2-9565-575AEBC47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58CD4-1617-49F9-B8E4-F75117453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DE96-D61D-4898-8F43-9215E4958D50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BF978-21B6-4378-AD11-1072A6809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544E1-0540-4142-9DA7-0CB27603F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5603-8275-41A1-A2DB-0EF83BF8A47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69733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2F9F-E8DC-4BEE-B31E-A8F182437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6863C-A3FA-48F9-86E1-83B3039A7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04504-BE77-487C-BC3F-7B5222E15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DE96-D61D-4898-8F43-9215E4958D50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C8603-0289-4B62-93FB-3FBF31C0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28206-6A96-49BD-B7FB-EC2D5FDCF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5603-8275-41A1-A2DB-0EF83BF8A47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19152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803C-3A48-4532-B94F-20BC5FAF1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B1AF1-624E-4346-AAC1-E3B533C18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81364-2F44-4A5D-8C35-4DBB61B71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DE96-D61D-4898-8F43-9215E4958D50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AFFA9-A612-4937-8874-A3AE2983C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87378-5588-4753-8853-E1D820BE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5603-8275-41A1-A2DB-0EF83BF8A47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0023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E71D4-C377-4D09-A38C-032F5BFD9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FD0DB-2B33-4E06-8A05-184DB8BC8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CB526-0F00-4E8B-A200-63C01A06B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05CE1-7FD2-4BE5-884B-39116535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DE96-D61D-4898-8F43-9215E4958D50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3D496-9621-4919-BA8C-BB4DE9D6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0BE05-D3FD-4F02-9636-77764EB2F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5603-8275-41A1-A2DB-0EF83BF8A47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20538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43A64-7840-4225-90DE-B159F2244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D2D0A-65D9-4628-B9C5-96BBEE124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7AEDA-3BE2-45C2-8BD5-8417E7CB7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B659F-9E2F-4F09-A2C5-9D8D72ED6A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C69F5E-62E0-4780-902C-85B5624A8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C51819-E2B9-439B-85E0-7C459BC8C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DE96-D61D-4898-8F43-9215E4958D50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7EE4EC-ED46-4183-B58D-E53E65AF5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D3671-2DF5-4964-A8EA-E74BFCA7B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5603-8275-41A1-A2DB-0EF83BF8A47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707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34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E6D7-93DC-4CF0-9452-310096EB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1E9909-D116-45E0-B747-88A6522FC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DE96-D61D-4898-8F43-9215E4958D50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0E15D8-7403-485F-96F5-578715926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F39F2-5005-4019-B7DE-BA866737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5603-8275-41A1-A2DB-0EF83BF8A47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650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72DAD-FB15-4F9D-B483-ADE6CB344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DE96-D61D-4898-8F43-9215E4958D50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E56AD-79BD-4C67-BC68-698EE913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F6A6D-D250-4FA6-88F9-49F9EFEE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5603-8275-41A1-A2DB-0EF83BF8A47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58244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9DB41-E2F1-4123-B1DD-CC197514E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03FD1-49C4-4CCC-8DC5-82F4A1B5E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E3BB31-5A69-44D4-B207-0C1310310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238FF-BFEF-4315-9B79-244B49FCB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DE96-D61D-4898-8F43-9215E4958D50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56809-67E8-4995-8B1C-EDA13E3B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4C0A7-4ED4-415F-8BA3-D50DE188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5603-8275-41A1-A2DB-0EF83BF8A47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24914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F54F2-0CAB-4EC8-AC78-7C4FD4E5B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1728B-B4BE-4F8B-9AF6-B6C74439E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42B19-4FE5-4D11-BBC0-7935C5BDB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B0735-FE98-478D-BC2A-F3AA7EB6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DE96-D61D-4898-8F43-9215E4958D50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B974C-3E5D-4217-9B4E-D6CF256D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46F4D-2826-42C5-A56F-085E655C2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5603-8275-41A1-A2DB-0EF83BF8A47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27252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8E3A5-40F2-4FEA-AE39-5C4AE1C8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43C1E-B843-469E-872C-4C7F4557D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5D227-121B-4DE4-A003-074D89386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DE96-D61D-4898-8F43-9215E4958D50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1C75A-F82E-472F-BAB6-46430EA65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FAD16-7959-464F-8562-956E4413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5603-8275-41A1-A2DB-0EF83BF8A47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94940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97516D-5FDD-428A-AFCE-1EEF5FF5D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EB7B2-E8CC-41A9-B1D6-391BF0AE4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EEE0B-36DD-4583-816E-474B7851B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DE96-D61D-4898-8F43-9215E4958D50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B0C0B-E769-461C-93EF-E5587B84A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11C05-9675-41D0-9AB0-A77BFEE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5603-8275-41A1-A2DB-0EF83BF8A47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550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5372" y="1727651"/>
            <a:ext cx="2554964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9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5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1996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00420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50" y="1727650"/>
            <a:ext cx="2692085" cy="419962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4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33940"/>
            <a:ext cx="2585805" cy="2597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2609"/>
            <a:ext cx="6094880" cy="2956391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29985"/>
            <a:ext cx="6094880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</p:spTree>
    <p:extLst>
      <p:ext uri="{BB962C8B-B14F-4D97-AF65-F5344CB8AC3E}">
        <p14:creationId xmlns:p14="http://schemas.microsoft.com/office/powerpoint/2010/main" val="411517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176407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1764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0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176407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1764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BA40F-6C93-4FF2-9E19-FC4F57CB2273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33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372F67-0818-4F8A-9ADF-65D045D28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F86B4-21E6-4E8B-9348-AB60014CF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DCACE-4289-4FF3-A7CA-52C119F23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ADE96-D61D-4898-8F43-9215E4958D50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14383-39AD-4EAF-BAA4-3FD8AD4850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9F39F-AA51-49D0-BC96-4BE5D1CD9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B5603-8275-41A1-A2DB-0EF83BF8A47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899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.ie/en/hr/wellbeingdevelopment/coachin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rbes.com/sites/forbescoachescouncil/2020/11/03/why-knowing-your-personality-type-is-critical-to-a-growth-mindset/?sh=5c69ad21574b" TargetMode="External"/><Relationship Id="rId3" Type="http://schemas.openxmlformats.org/officeDocument/2006/relationships/hyperlink" Target="https://tim.blog/2021/07/09/anne-lamott/" TargetMode="External"/><Relationship Id="rId7" Type="http://schemas.openxmlformats.org/officeDocument/2006/relationships/hyperlink" Target="https://hbr.org/2021/05/stop-being-so-hard-on-yourself?utm_campaign=hbr&amp;utm_medium=social&amp;utm_source=linkedinnewsletter&amp;tpcc=linkedinnewslette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ZkwqZfvbdFw" TargetMode="External"/><Relationship Id="rId5" Type="http://schemas.openxmlformats.org/officeDocument/2006/relationships/hyperlink" Target="https://www.abc.net.au/radionational/programs/allinthemind/controlling-the-chatter-in-your-head/13739740" TargetMode="External"/><Relationship Id="rId4" Type="http://schemas.openxmlformats.org/officeDocument/2006/relationships/hyperlink" Target="https://www.bbc.co.uk/sounds/play/m000cz1n" TargetMode="External"/><Relationship Id="rId9" Type="http://schemas.openxmlformats.org/officeDocument/2006/relationships/hyperlink" Target="https://www.forbes.com/sites/margiewarrell/2014/04/03/impostor-syndrome/?sh=156baced48a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6.png"/><Relationship Id="rId3" Type="http://schemas.openxmlformats.org/officeDocument/2006/relationships/diagramLayout" Target="../diagrams/layout2.xml"/><Relationship Id="rId7" Type="http://schemas.openxmlformats.org/officeDocument/2006/relationships/hyperlink" Target="https://www.youtube.com/watch?v=RjP4-VXCwbY&amp;feature=youtu.be" TargetMode="External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447822"/>
            <a:ext cx="6287911" cy="2149530"/>
          </a:xfrm>
        </p:spPr>
        <p:txBody>
          <a:bodyPr>
            <a:noAutofit/>
          </a:bodyPr>
          <a:lstStyle/>
          <a:p>
            <a:pPr algn="ctr"/>
            <a:b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Inner Critic &amp; Imposter Syndrome</a:t>
            </a:r>
            <a:b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sz="2800" b="1" dirty="0"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000" b="1" dirty="0"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Mary Horgan</a:t>
            </a:r>
            <a:br>
              <a:rPr lang="en-GB" sz="2000" b="1" dirty="0"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000" b="1" dirty="0"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Friday 10</a:t>
            </a:r>
            <a:r>
              <a:rPr lang="en-GB" sz="2000" b="1" baseline="30000" dirty="0"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GB" sz="2000" b="1" dirty="0"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November 2023</a:t>
            </a:r>
          </a:p>
        </p:txBody>
      </p:sp>
    </p:spTree>
    <p:extLst>
      <p:ext uri="{BB962C8B-B14F-4D97-AF65-F5344CB8AC3E}">
        <p14:creationId xmlns:p14="http://schemas.microsoft.com/office/powerpoint/2010/main" val="3163443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046E9E-9564-4F98-B76C-EFFF4C7D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80" y="116632"/>
            <a:ext cx="7139949" cy="936104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Growth v Fixed Mind-set</a:t>
            </a:r>
            <a:endParaRPr lang="en-IE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628800"/>
            <a:ext cx="712879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96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046E9E-9564-4F98-B76C-EFFF4C7D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80" y="116632"/>
            <a:ext cx="7139949" cy="1224136"/>
          </a:xfrm>
        </p:spPr>
        <p:txBody>
          <a:bodyPr>
            <a:normAutofit/>
          </a:bodyPr>
          <a:lstStyle/>
          <a:p>
            <a:pPr algn="ctr"/>
            <a:r>
              <a:rPr lang="en-IE" sz="2800" b="1" dirty="0"/>
              <a:t>Self-Awareness</a:t>
            </a:r>
          </a:p>
        </p:txBody>
      </p:sp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2ADB7708-044E-46DD-BAB4-01BA2A920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61" y="4136768"/>
            <a:ext cx="3261632" cy="247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47010D-EA41-44F3-B9B3-C76FA791F2D7}"/>
              </a:ext>
            </a:extLst>
          </p:cNvPr>
          <p:cNvSpPr txBox="1"/>
          <p:nvPr/>
        </p:nvSpPr>
        <p:spPr>
          <a:xfrm>
            <a:off x="5091877" y="3984172"/>
            <a:ext cx="336976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2000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IE" sz="2000" b="1" i="1" dirty="0">
                <a:solidFill>
                  <a:schemeClr val="accent6">
                    <a:lumMod val="50000"/>
                  </a:schemeClr>
                </a:solidFill>
              </a:rPr>
              <a:t>Personality preferences influence our behaviour. </a:t>
            </a:r>
          </a:p>
          <a:p>
            <a:endParaRPr lang="en-IE" sz="2000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IE" sz="2000" b="1" i="1" dirty="0">
                <a:solidFill>
                  <a:schemeClr val="accent6">
                    <a:lumMod val="50000"/>
                  </a:schemeClr>
                </a:solidFill>
              </a:rPr>
              <a:t>They don’t dictate them.</a:t>
            </a:r>
          </a:p>
          <a:p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2894B0-5AF1-E043-8342-67B0B255595E}"/>
              </a:ext>
            </a:extLst>
          </p:cNvPr>
          <p:cNvSpPr txBox="1"/>
          <p:nvPr/>
        </p:nvSpPr>
        <p:spPr>
          <a:xfrm>
            <a:off x="682361" y="1481603"/>
            <a:ext cx="7231553" cy="1876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444444"/>
                </a:solidFill>
              </a:rPr>
              <a:t>Be </a:t>
            </a:r>
            <a:r>
              <a:rPr lang="en-US" sz="2000" b="1" dirty="0">
                <a:solidFill>
                  <a:srgbClr val="444444"/>
                </a:solidFill>
              </a:rPr>
              <a:t>aware</a:t>
            </a:r>
            <a:r>
              <a:rPr lang="en-US" sz="2000" dirty="0">
                <a:solidFill>
                  <a:srgbClr val="444444"/>
                </a:solidFill>
              </a:rPr>
              <a:t> of it. Recognise when your inner critic kicks in and </a:t>
            </a:r>
            <a:r>
              <a:rPr lang="en-US" sz="2000" b="1" dirty="0">
                <a:solidFill>
                  <a:srgbClr val="444444"/>
                </a:solidFill>
              </a:rPr>
              <a:t>choose</a:t>
            </a:r>
            <a:r>
              <a:rPr lang="en-US" sz="2000" dirty="0">
                <a:solidFill>
                  <a:srgbClr val="444444"/>
                </a:solidFill>
              </a:rPr>
              <a:t> to shut it down. Focus on </a:t>
            </a:r>
            <a:r>
              <a:rPr lang="en-US" sz="2000" b="1" dirty="0">
                <a:solidFill>
                  <a:srgbClr val="444444"/>
                </a:solidFill>
              </a:rPr>
              <a:t>facts</a:t>
            </a:r>
            <a:r>
              <a:rPr lang="en-US" sz="2000" dirty="0">
                <a:solidFill>
                  <a:srgbClr val="444444"/>
                </a:solidFill>
              </a:rPr>
              <a:t>, rather than </a:t>
            </a:r>
            <a:r>
              <a:rPr lang="en-US" sz="2000" b="1" dirty="0">
                <a:solidFill>
                  <a:srgbClr val="444444"/>
                </a:solidFill>
              </a:rPr>
              <a:t>fears</a:t>
            </a:r>
            <a:r>
              <a:rPr lang="en-US" sz="2000" dirty="0">
                <a:solidFill>
                  <a:srgbClr val="444444"/>
                </a:solidFill>
              </a:rPr>
              <a:t>. Look back at positives, list your strengths, accept compliments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716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046E9E-9564-4F98-B76C-EFFF4C7D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80" y="116632"/>
            <a:ext cx="7139949" cy="1296144"/>
          </a:xfrm>
        </p:spPr>
        <p:txBody>
          <a:bodyPr>
            <a:normAutofit/>
          </a:bodyPr>
          <a:lstStyle/>
          <a:p>
            <a:pPr algn="ctr"/>
            <a:r>
              <a:rPr lang="en-GB" sz="3600" b="1"/>
              <a:t>Use of Language</a:t>
            </a:r>
            <a:endParaRPr lang="en-IE" sz="3600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30" y="1988840"/>
            <a:ext cx="657249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38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046E9E-9564-4F98-B76C-EFFF4C7D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7258617" cy="1368152"/>
          </a:xfrm>
        </p:spPr>
        <p:txBody>
          <a:bodyPr>
            <a:normAutofit/>
          </a:bodyPr>
          <a:lstStyle/>
          <a:p>
            <a:pPr algn="ctr"/>
            <a:r>
              <a:rPr lang="en-GB" sz="3200" b="1"/>
              <a:t>How is your language creating your world?</a:t>
            </a:r>
            <a:endParaRPr lang="en-IE" sz="3200" b="1"/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76328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It is hard to get up in the morning.</a:t>
            </a:r>
          </a:p>
          <a:p>
            <a:endParaRPr lang="en-GB" sz="2400"/>
          </a:p>
          <a:p>
            <a:r>
              <a:rPr lang="en-GB" sz="2400"/>
              <a:t>I just can’t stop smoking.</a:t>
            </a:r>
          </a:p>
          <a:p>
            <a:endParaRPr lang="en-GB" sz="2400"/>
          </a:p>
          <a:p>
            <a:r>
              <a:rPr lang="en-GB" sz="2400"/>
              <a:t>I made four mistakes in that MCQ.</a:t>
            </a:r>
          </a:p>
          <a:p>
            <a:endParaRPr lang="en-GB" sz="2400"/>
          </a:p>
          <a:p>
            <a:r>
              <a:rPr lang="en-GB" sz="2400"/>
              <a:t>I should have mentioned ‘x &amp; y’ in the interview.</a:t>
            </a:r>
          </a:p>
          <a:p>
            <a:endParaRPr lang="en-GB" sz="2400"/>
          </a:p>
          <a:p>
            <a:r>
              <a:rPr lang="en-GB" sz="2400"/>
              <a:t>I would never have managed to do that on my own.</a:t>
            </a:r>
          </a:p>
          <a:p>
            <a:endParaRPr lang="en-GB" sz="2400"/>
          </a:p>
          <a:p>
            <a:r>
              <a:rPr lang="en-GB" sz="2400"/>
              <a:t>How are you speaking to yourself?</a:t>
            </a:r>
            <a:endParaRPr lang="en-IE" sz="2400"/>
          </a:p>
        </p:txBody>
      </p:sp>
    </p:spTree>
    <p:extLst>
      <p:ext uri="{BB962C8B-B14F-4D97-AF65-F5344CB8AC3E}">
        <p14:creationId xmlns:p14="http://schemas.microsoft.com/office/powerpoint/2010/main" val="1374636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046E9E-9564-4F98-B76C-EFFF4C7D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80" y="116632"/>
            <a:ext cx="7139949" cy="936104"/>
          </a:xfrm>
        </p:spPr>
        <p:txBody>
          <a:bodyPr>
            <a:normAutofit/>
          </a:bodyPr>
          <a:lstStyle/>
          <a:p>
            <a:pPr algn="ctr"/>
            <a:r>
              <a:rPr lang="en-GB" sz="2800" b="1"/>
              <a:t>The ‘As if’ Frame</a:t>
            </a:r>
            <a:endParaRPr lang="en-IE" sz="2800" b="1"/>
          </a:p>
        </p:txBody>
      </p:sp>
      <p:sp>
        <p:nvSpPr>
          <p:cNvPr id="2" name="Rectangle 1"/>
          <p:cNvSpPr/>
          <p:nvPr/>
        </p:nvSpPr>
        <p:spPr>
          <a:xfrm>
            <a:off x="298180" y="1052736"/>
            <a:ext cx="41298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Act “</a:t>
            </a:r>
            <a:r>
              <a:rPr kumimoji="0" lang="en-I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 if</a:t>
            </a: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” you were.....What would it be like?”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Act as though something were already true - the positive outcome has already been achieved and the senses experience 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What would you be thinking, doing and believing differently?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544" y="1521572"/>
            <a:ext cx="4104456" cy="3814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606" y="6356866"/>
            <a:ext cx="837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“We see the world not as it is, but as we are."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William Shakespeare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656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260648"/>
            <a:ext cx="7488832" cy="1165159"/>
          </a:xfrm>
        </p:spPr>
        <p:txBody>
          <a:bodyPr/>
          <a:lstStyle/>
          <a:p>
            <a:pPr algn="ctr"/>
            <a:r>
              <a:rPr lang="en-GB" b="1"/>
              <a:t>Identify your triggers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23529" y="1370883"/>
            <a:ext cx="8098862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>
              <a:cs typeface="Times New Roman" panose="02020603050405020304" pitchFamily="18" charset="0"/>
            </a:endParaRP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>
                <a:cs typeface="Times New Roman" panose="02020603050405020304" pitchFamily="18" charset="0"/>
              </a:rPr>
              <a:t>Do I self-sabotage?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800"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cs typeface="Times New Roman" panose="02020603050405020304" pitchFamily="18" charset="0"/>
              </a:rPr>
              <a:t>Perfectionism (high achievers)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en-GB" altLang="en-US" sz="24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Giving your best is not the same as ‘being the best’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altLang="en-US" sz="2400">
                <a:cs typeface="Times New Roman" panose="02020603050405020304" pitchFamily="18" charset="0"/>
              </a:rPr>
              <a:t>Perfectionism is the enemy of the good or just ‘good enough’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GB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cs typeface="Times New Roman" panose="02020603050405020304" pitchFamily="18" charset="0"/>
              </a:rPr>
              <a:t>Procrastination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800"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Overco</a:t>
            </a:r>
            <a:r>
              <a:rPr lang="en-GB" altLang="en-US" sz="2800">
                <a:cs typeface="Times New Roman" panose="02020603050405020304" pitchFamily="18" charset="0"/>
              </a:rPr>
              <a:t>mmit</a:t>
            </a:r>
            <a:endParaRPr kumimoji="0" lang="en-IE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260649"/>
            <a:ext cx="7488832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/>
              <a:t>Some Strategies (1)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23527" y="818484"/>
            <a:ext cx="8098863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cs typeface="Times New Roman" panose="02020603050405020304" pitchFamily="18" charset="0"/>
              </a:rPr>
              <a:t>Identify your triggers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cs typeface="Times New Roman" panose="02020603050405020304" pitchFamily="18" charset="0"/>
              </a:rPr>
              <a:t>Be objective / set realistic goals &amp; standards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cs typeface="Times New Roman" panose="02020603050405020304" pitchFamily="18" charset="0"/>
              </a:rPr>
              <a:t>Be prepared to make mistakes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cs typeface="Times New Roman" panose="02020603050405020304" pitchFamily="18" charset="0"/>
              </a:rPr>
              <a:t>Watch your language - Is it positive or negative, fact or fiction?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cs typeface="Times New Roman" panose="02020603050405020304" pitchFamily="18" charset="0"/>
              </a:rPr>
              <a:t>Keep a written note of positive feedback, achievements.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cs typeface="Times New Roman" panose="02020603050405020304" pitchFamily="18" charset="0"/>
              </a:rPr>
              <a:t>Be brave – what is the worst that can happen? F.A.I.L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cs typeface="Times New Roman" panose="02020603050405020304" pitchFamily="18" charset="0"/>
              </a:rPr>
              <a:t>Focus on your BREATH – calms nervous system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I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779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188641"/>
            <a:ext cx="7488832" cy="1080120"/>
          </a:xfrm>
        </p:spPr>
        <p:txBody>
          <a:bodyPr/>
          <a:lstStyle/>
          <a:p>
            <a:pPr algn="ctr"/>
            <a:r>
              <a:rPr lang="en-GB" b="1"/>
              <a:t>Some Strategies (2)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79511" y="386079"/>
            <a:ext cx="8098863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IE" altLang="en-US" sz="2400" dirty="0"/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IE" altLang="en-US" sz="2400" dirty="0"/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IE" altLang="en-US" sz="2400" dirty="0"/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altLang="en-US" sz="2400" dirty="0"/>
              <a:t>Recalibrate </a:t>
            </a:r>
            <a:r>
              <a:rPr lang="en-IE" altLang="en-US" sz="2400" u="sng" dirty="0"/>
              <a:t>who</a:t>
            </a:r>
            <a:r>
              <a:rPr lang="en-IE" altLang="en-US" sz="2400" dirty="0"/>
              <a:t> you compare yourself to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IE" altLang="en-US" sz="2400" dirty="0"/>
              <a:t> 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altLang="en-US" sz="2400" dirty="0"/>
              <a:t>Look for support from people outside your circle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IE" altLang="en-US" sz="2400" dirty="0"/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altLang="en-US" sz="2400" dirty="0"/>
              <a:t>If you’re performing, remind yourself of it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IE" altLang="en-US" sz="2400" dirty="0"/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sz="2400" dirty="0"/>
              <a:t>Adjust your definition of competence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IE" sz="2400" dirty="0"/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sz="2400" dirty="0"/>
              <a:t>Focus on your strengths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IE" sz="2400" dirty="0"/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sz="2400" dirty="0"/>
              <a:t>Accept your accomplishments 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/>
              <a:t>** Ask yourself – might </a:t>
            </a:r>
            <a:r>
              <a:rPr lang="en-GB" altLang="en-US" sz="2400" b="1" dirty="0">
                <a:hlinkClick r:id="rId3"/>
              </a:rPr>
              <a:t>COACHING</a:t>
            </a:r>
            <a:r>
              <a:rPr lang="en-GB" altLang="en-US" sz="2400" dirty="0"/>
              <a:t> help? **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4123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7544" y="212724"/>
            <a:ext cx="7182151" cy="879476"/>
          </a:xfrm>
        </p:spPr>
        <p:txBody>
          <a:bodyPr>
            <a:normAutofit/>
          </a:bodyPr>
          <a:lstStyle/>
          <a:p>
            <a:pPr algn="ctr"/>
            <a:r>
              <a:rPr lang="en-GB" altLang="en-US" sz="3200" b="1"/>
              <a:t>To conclude….</a:t>
            </a:r>
            <a:endParaRPr lang="en-GB" altLang="en-US" sz="3200">
              <a:latin typeface="Gill Sans MT" panose="020B0502020104020203" pitchFamily="34" charset="0"/>
              <a:cs typeface="Segoe UI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1212849"/>
            <a:ext cx="7182151" cy="5508626"/>
          </a:xfrm>
        </p:spPr>
        <p:txBody>
          <a:bodyPr>
            <a:normAutofit fontScale="92500" lnSpcReduction="10000"/>
          </a:bodyPr>
          <a:lstStyle/>
          <a:p>
            <a:endParaRPr lang="en-GB" sz="2000"/>
          </a:p>
          <a:p>
            <a:pPr marL="457200" indent="-457200">
              <a:buFont typeface="+mj-lt"/>
              <a:buAutoNum type="arabicPeriod"/>
            </a:pPr>
            <a:r>
              <a:rPr lang="en-IE" sz="2800"/>
              <a:t>Acknowledge your feelings as a first step </a:t>
            </a:r>
          </a:p>
          <a:p>
            <a:pPr marL="457200" indent="-457200">
              <a:buFont typeface="+mj-lt"/>
              <a:buAutoNum type="arabicPeriod"/>
            </a:pPr>
            <a:endParaRPr lang="en-IE" sz="2800"/>
          </a:p>
          <a:p>
            <a:pPr marL="457200" indent="-457200">
              <a:buFont typeface="+mj-lt"/>
              <a:buAutoNum type="arabicPeriod"/>
            </a:pPr>
            <a:r>
              <a:rPr lang="en-IE" sz="2800"/>
              <a:t>Break your thinking pattern &amp; </a:t>
            </a:r>
            <a:r>
              <a:rPr lang="en-IE" sz="2800" u="sng"/>
              <a:t>reframe</a:t>
            </a:r>
            <a:r>
              <a:rPr lang="en-IE" sz="2800"/>
              <a:t> your beliefs about your accomplishments &amp; how others see them</a:t>
            </a:r>
          </a:p>
          <a:p>
            <a:pPr marL="457200" indent="-457200">
              <a:buFont typeface="+mj-lt"/>
              <a:buAutoNum type="arabicPeriod"/>
            </a:pPr>
            <a:endParaRPr lang="en-IE" sz="2800"/>
          </a:p>
          <a:p>
            <a:pPr marL="457200" indent="-457200">
              <a:buFont typeface="+mj-lt"/>
              <a:buAutoNum type="arabicPeriod"/>
            </a:pPr>
            <a:r>
              <a:rPr lang="en-GB" sz="2800"/>
              <a:t>Watch your language</a:t>
            </a:r>
          </a:p>
          <a:p>
            <a:pPr marL="457200" indent="-457200">
              <a:buFont typeface="+mj-lt"/>
              <a:buAutoNum type="arabicPeriod"/>
            </a:pPr>
            <a:endParaRPr lang="en-GB" sz="2800"/>
          </a:p>
          <a:p>
            <a:pPr marL="457200" indent="-457200">
              <a:buFont typeface="+mj-lt"/>
              <a:buAutoNum type="arabicPeriod"/>
            </a:pPr>
            <a:r>
              <a:rPr lang="en-IE" sz="2800"/>
              <a:t>Remind yourself of your achievements </a:t>
            </a:r>
          </a:p>
          <a:p>
            <a:pPr marL="457200" indent="-457200">
              <a:buFont typeface="+mj-lt"/>
              <a:buAutoNum type="arabicPeriod"/>
            </a:pPr>
            <a:endParaRPr lang="en-IE" sz="2800"/>
          </a:p>
          <a:p>
            <a:pPr marL="457200" indent="-457200">
              <a:buFont typeface="+mj-lt"/>
              <a:buAutoNum type="arabicPeriod"/>
            </a:pPr>
            <a:r>
              <a:rPr lang="en-IE" sz="2800"/>
              <a:t>Focus on your strengths </a:t>
            </a:r>
          </a:p>
          <a:p>
            <a:pPr marL="0" indent="0">
              <a:buNone/>
            </a:pPr>
            <a:endParaRPr lang="en-IE" sz="3200"/>
          </a:p>
        </p:txBody>
      </p:sp>
      <p:sp>
        <p:nvSpPr>
          <p:cNvPr id="6" name="AutoShape 2" descr="Image result for kids playing outside"/>
          <p:cNvSpPr>
            <a:spLocks noChangeAspect="1" noChangeArrowheads="1"/>
          </p:cNvSpPr>
          <p:nvPr/>
        </p:nvSpPr>
        <p:spPr bwMode="auto">
          <a:xfrm>
            <a:off x="-31750" y="-136525"/>
            <a:ext cx="17335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kids playing outside"/>
          <p:cNvSpPr>
            <a:spLocks noChangeAspect="1" noChangeArrowheads="1"/>
          </p:cNvSpPr>
          <p:nvPr/>
        </p:nvSpPr>
        <p:spPr bwMode="auto">
          <a:xfrm>
            <a:off x="120650" y="15875"/>
            <a:ext cx="17335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71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0651" y="136524"/>
            <a:ext cx="7691709" cy="636553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b="1">
                <a:latin typeface="Gill Sans MT" panose="020B0502020104020203" pitchFamily="34" charset="0"/>
                <a:cs typeface="Segoe UI Bold" pitchFamily="34" charset="0"/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68400"/>
            <a:ext cx="7560840" cy="5553074"/>
          </a:xfrm>
        </p:spPr>
        <p:txBody>
          <a:bodyPr>
            <a:normAutofit/>
          </a:bodyPr>
          <a:lstStyle/>
          <a:p>
            <a:pPr lvl="1"/>
            <a:endParaRPr lang="en-GB" sz="2400">
              <a:latin typeface="Gill Sans MT" panose="020B0502020104020203" pitchFamily="34" charset="0"/>
            </a:endParaRPr>
          </a:p>
          <a:p>
            <a:endParaRPr lang="en-GB" sz="2000"/>
          </a:p>
          <a:p>
            <a:pPr marL="0" indent="0">
              <a:buNone/>
            </a:pPr>
            <a:endParaRPr lang="en-GB" sz="200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sz="240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sz="240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sz="2400" b="1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sz="3200"/>
          </a:p>
        </p:txBody>
      </p:sp>
      <p:sp>
        <p:nvSpPr>
          <p:cNvPr id="6" name="AutoShape 2" descr="Image result for kids playing outside"/>
          <p:cNvSpPr>
            <a:spLocks noChangeAspect="1" noChangeArrowheads="1"/>
          </p:cNvSpPr>
          <p:nvPr/>
        </p:nvSpPr>
        <p:spPr bwMode="auto">
          <a:xfrm>
            <a:off x="-31750" y="-136525"/>
            <a:ext cx="17335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kids playing outside"/>
          <p:cNvSpPr>
            <a:spLocks noChangeAspect="1" noChangeArrowheads="1"/>
          </p:cNvSpPr>
          <p:nvPr/>
        </p:nvSpPr>
        <p:spPr bwMode="auto">
          <a:xfrm>
            <a:off x="120650" y="15875"/>
            <a:ext cx="17335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014" y="1191890"/>
            <a:ext cx="7560840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The Time Ferriss Show (14 July ‘21) - </a:t>
            </a:r>
            <a:endParaRPr lang="en-GB">
              <a:hlinkClick r:id="rId3"/>
            </a:endParaRPr>
          </a:p>
          <a:p>
            <a:r>
              <a:rPr lang="en-GB">
                <a:hlinkClick r:id="rId3"/>
              </a:rPr>
              <a:t>Anne Lamott on Taming your Inner Critic </a:t>
            </a:r>
            <a:endParaRPr lang="en-GB"/>
          </a:p>
          <a:p>
            <a:endParaRPr lang="en-GB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All in the Mind BBC 4 (7 January ’20) – </a:t>
            </a:r>
            <a:r>
              <a:rPr lang="en-GB">
                <a:hlinkClick r:id="rId4"/>
              </a:rPr>
              <a:t>Imposter Syndrome</a:t>
            </a:r>
            <a:r>
              <a:rPr lang="en-GB"/>
              <a:t> (10:22 – 17:48 mins.)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All in the Mind ABC (February 2022) – </a:t>
            </a:r>
            <a:r>
              <a:rPr lang="en-GB">
                <a:hlinkClick r:id="rId5"/>
              </a:rPr>
              <a:t>Controlling the chatter in your head</a:t>
            </a:r>
            <a:endParaRPr lang="en-GB"/>
          </a:p>
          <a:p>
            <a:endParaRPr lang="en-GB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Mike Cannon-Brookes Ted Talk (21 Dec. ‘19) - </a:t>
            </a:r>
            <a:r>
              <a:rPr lang="en-GB">
                <a:hlinkClick r:id="rId6"/>
              </a:rPr>
              <a:t>How you can use Imposter Syndrome to your benefit</a:t>
            </a:r>
            <a:endParaRPr lang="en-GB"/>
          </a:p>
          <a:p>
            <a:endParaRPr lang="en-GB">
              <a:solidFill>
                <a:srgbClr val="000000"/>
              </a:solid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Melody Wilding, HBR (May 2021) </a:t>
            </a:r>
            <a:r>
              <a:rPr lang="en-GB">
                <a:solidFill>
                  <a:srgbClr val="C6893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Stop being so hard on yourself </a:t>
            </a:r>
            <a:endParaRPr lang="en-GB">
              <a:solidFill>
                <a:srgbClr val="C6893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>
                <a:solidFill>
                  <a:srgbClr val="333333"/>
                </a:solidFill>
                <a:effectLst/>
              </a:rPr>
              <a:t>Sherrie Haynie, Forbes (November 2020)</a:t>
            </a:r>
            <a:r>
              <a:rPr lang="en-GB" b="0">
                <a:solidFill>
                  <a:srgbClr val="333333"/>
                </a:solidFill>
                <a:effectLst/>
              </a:rPr>
              <a:t>, </a:t>
            </a:r>
            <a:r>
              <a:rPr lang="en-GB">
                <a:hlinkClick r:id="rId8"/>
              </a:rPr>
              <a:t>Why knowing your personality type is critical to a growth-mindset</a:t>
            </a:r>
            <a:endParaRPr lang="en-GB"/>
          </a:p>
          <a:p>
            <a:endParaRPr lang="en-GB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ea typeface="+mn-lt"/>
                <a:cs typeface="+mn-lt"/>
              </a:rPr>
              <a:t>Margie Warrell, ‘Afraid of Being 'Found Out?' How to Overcome Impostor Syndrome’ at: </a:t>
            </a:r>
            <a:r>
              <a:rPr lang="en-GB">
                <a:ea typeface="+mn-lt"/>
                <a:cs typeface="+mn-lt"/>
                <a:hlinkClick r:id="rId9"/>
              </a:rPr>
              <a:t>forbes.com</a:t>
            </a:r>
            <a:r>
              <a:rPr lang="en-GB">
                <a:ea typeface="+mn-lt"/>
                <a:cs typeface="+mn-lt"/>
              </a:rPr>
              <a:t> (3 April 2014).</a:t>
            </a:r>
            <a:endParaRPr lang="en-GB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6354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12726"/>
            <a:ext cx="7343164" cy="1057274"/>
          </a:xfrm>
        </p:spPr>
        <p:txBody>
          <a:bodyPr>
            <a:normAutofit/>
          </a:bodyPr>
          <a:lstStyle/>
          <a:p>
            <a:pPr algn="ctr"/>
            <a:r>
              <a:rPr lang="en-GB" sz="2600" b="1" dirty="0"/>
              <a:t>Lets get the most out of this morning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3" y="1412776"/>
            <a:ext cx="7718182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IE" sz="2800" dirty="0"/>
          </a:p>
          <a:p>
            <a:pPr>
              <a:buFont typeface="Symbol" panose="05050102010706020507" pitchFamily="18" charset="2"/>
              <a:buChar char="·"/>
            </a:pPr>
            <a:r>
              <a:rPr lang="en-IE" sz="2800" b="1" dirty="0">
                <a:latin typeface="Calibri" panose="020F0502020204030204" pitchFamily="34" charset="0"/>
              </a:rPr>
              <a:t>Email</a:t>
            </a:r>
            <a:r>
              <a:rPr lang="en-IE" sz="2800" dirty="0">
                <a:latin typeface="Calibri" panose="020F0502020204030204" pitchFamily="34" charset="0"/>
              </a:rPr>
              <a:t>: Switch it off &amp; be present </a:t>
            </a:r>
          </a:p>
          <a:p>
            <a:pPr marL="0" indent="0">
              <a:buNone/>
            </a:pPr>
            <a:endParaRPr lang="en-IE" sz="2800" dirty="0">
              <a:latin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IE" sz="2800" b="1" dirty="0">
                <a:latin typeface="Calibri" panose="020F0502020204030204" pitchFamily="34" charset="0"/>
              </a:rPr>
              <a:t>Microphone</a:t>
            </a:r>
            <a:r>
              <a:rPr lang="en-IE" sz="2800" dirty="0">
                <a:latin typeface="Calibri" panose="020F0502020204030204" pitchFamily="34" charset="0"/>
              </a:rPr>
              <a:t>: When not speaking, please keep it on mute</a:t>
            </a:r>
          </a:p>
          <a:p>
            <a:pPr marL="0" indent="0">
              <a:buNone/>
            </a:pPr>
            <a:endParaRPr lang="en-IE" sz="2800" dirty="0">
              <a:latin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IE" sz="2800" b="1" dirty="0">
                <a:latin typeface="Calibri" panose="020F0502020204030204" pitchFamily="34" charset="0"/>
              </a:rPr>
              <a:t>Camera</a:t>
            </a:r>
            <a:r>
              <a:rPr lang="en-IE" sz="2800" dirty="0">
                <a:latin typeface="Calibri" panose="020F0502020204030204" pitchFamily="34" charset="0"/>
              </a:rPr>
              <a:t>:  If possible, do have your camera on</a:t>
            </a:r>
          </a:p>
          <a:p>
            <a:pPr>
              <a:buFont typeface="Symbol" panose="05050102010706020507" pitchFamily="18" charset="2"/>
              <a:buChar char="·"/>
            </a:pPr>
            <a:endParaRPr lang="en-IE" sz="2800" dirty="0">
              <a:latin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IE" sz="2800" b="1" dirty="0">
                <a:latin typeface="Calibri" panose="020F0502020204030204" pitchFamily="34" charset="0"/>
              </a:rPr>
              <a:t>Participate</a:t>
            </a:r>
            <a:r>
              <a:rPr lang="en-IE" sz="2800" dirty="0">
                <a:latin typeface="Calibri" panose="020F0502020204030204" pitchFamily="34" charset="0"/>
              </a:rPr>
              <a:t>:  Just use the ‘raise hand’ function if you have a question or wish to comment &amp; click to take it down afterwards.  The more interactive, the better!</a:t>
            </a:r>
          </a:p>
          <a:p>
            <a:pPr marL="0" indent="0">
              <a:buNone/>
            </a:pPr>
            <a:endParaRPr lang="en-IE" sz="2800" dirty="0">
              <a:latin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IE" sz="2800" b="1" dirty="0">
                <a:latin typeface="Calibri" panose="020F0502020204030204" pitchFamily="34" charset="0"/>
              </a:rPr>
              <a:t>Confidentiality</a:t>
            </a:r>
            <a:r>
              <a:rPr lang="en-IE" sz="2800" dirty="0">
                <a:latin typeface="Calibri" panose="020F0502020204030204" pitchFamily="34" charset="0"/>
              </a:rPr>
              <a:t>: Everything we discuss is confidential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23344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0651" y="136524"/>
            <a:ext cx="7691709" cy="1512808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b="1">
                <a:latin typeface="Gill Sans MT" panose="020B0502020104020203" pitchFamily="34" charset="0"/>
                <a:cs typeface="Segoe UI Bold" pitchFamily="34" charset="0"/>
              </a:rPr>
              <a:t>A key takeaway for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69981"/>
            <a:ext cx="7128792" cy="4951494"/>
          </a:xfrm>
        </p:spPr>
        <p:txBody>
          <a:bodyPr>
            <a:normAutofit/>
          </a:bodyPr>
          <a:lstStyle/>
          <a:p>
            <a:pPr lvl="1"/>
            <a:endParaRPr lang="en-GB" sz="2400">
              <a:latin typeface="Gill Sans MT" panose="020B0502020104020203" pitchFamily="34" charset="0"/>
            </a:endParaRPr>
          </a:p>
          <a:p>
            <a:endParaRPr lang="en-GB" sz="2000"/>
          </a:p>
          <a:p>
            <a:pPr marL="0" indent="0">
              <a:buNone/>
            </a:pPr>
            <a:endParaRPr lang="en-GB" sz="200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sz="240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sz="240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sz="2400" b="1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sz="3200"/>
          </a:p>
        </p:txBody>
      </p:sp>
      <p:sp>
        <p:nvSpPr>
          <p:cNvPr id="6" name="AutoShape 2" descr="Image result for kids playing outside"/>
          <p:cNvSpPr>
            <a:spLocks noChangeAspect="1" noChangeArrowheads="1"/>
          </p:cNvSpPr>
          <p:nvPr/>
        </p:nvSpPr>
        <p:spPr bwMode="auto">
          <a:xfrm>
            <a:off x="-31750" y="-136525"/>
            <a:ext cx="17335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kids playing outside"/>
          <p:cNvSpPr>
            <a:spLocks noChangeAspect="1" noChangeArrowheads="1"/>
          </p:cNvSpPr>
          <p:nvPr/>
        </p:nvSpPr>
        <p:spPr bwMode="auto">
          <a:xfrm>
            <a:off x="120650" y="15875"/>
            <a:ext cx="17335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24" y="2175433"/>
            <a:ext cx="5482226" cy="365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88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flower&#10;&#10;Description automatically generated">
            <a:extLst>
              <a:ext uri="{FF2B5EF4-FFF2-40B4-BE49-F238E27FC236}">
                <a16:creationId xmlns:a16="http://schemas.microsoft.com/office/drawing/2014/main" id="{16CE3517-C531-5180-90BB-219B86F71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49" y="50917"/>
            <a:ext cx="5291202" cy="665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47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1A50E-12CD-4F7B-A850-F0B512203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 the Team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29CBB84-B748-45AF-B99E-CE76E60450BB}"/>
              </a:ext>
            </a:extLst>
          </p:cNvPr>
          <p:cNvGraphicFramePr/>
          <p:nvPr/>
        </p:nvGraphicFramePr>
        <p:xfrm>
          <a:off x="628650" y="1785258"/>
          <a:ext cx="6644640" cy="4415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427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4D706B-1DC2-46F6-9746-0DE5EE9E7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 With Us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040E4B8-A7AC-44C4-AE95-341590D26929}"/>
              </a:ext>
            </a:extLst>
          </p:cNvPr>
          <p:cNvGraphicFramePr/>
          <p:nvPr/>
        </p:nvGraphicFramePr>
        <p:xfrm>
          <a:off x="498022" y="5050172"/>
          <a:ext cx="3567763" cy="645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6FA60139-06A9-45FD-A611-FE2DFF03BA6B}"/>
              </a:ext>
            </a:extLst>
          </p:cNvPr>
          <p:cNvGrpSpPr/>
          <p:nvPr/>
        </p:nvGrpSpPr>
        <p:grpSpPr>
          <a:xfrm>
            <a:off x="916796" y="2838993"/>
            <a:ext cx="6297977" cy="1141104"/>
            <a:chOff x="0" y="0"/>
            <a:chExt cx="5748777" cy="1141104"/>
          </a:xfrm>
          <a:solidFill>
            <a:srgbClr val="CE222C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ADF5DCD-845D-4483-A576-1B2E9D9F1086}"/>
                </a:ext>
              </a:extLst>
            </p:cNvPr>
            <p:cNvSpPr/>
            <p:nvPr/>
          </p:nvSpPr>
          <p:spPr>
            <a:xfrm>
              <a:off x="0" y="0"/>
              <a:ext cx="5748777" cy="114110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D23AE37E-92A0-40EC-8E7B-833F4ABE424C}"/>
                </a:ext>
              </a:extLst>
            </p:cNvPr>
            <p:cNvSpPr txBox="1"/>
            <p:nvPr/>
          </p:nvSpPr>
          <p:spPr>
            <a:xfrm>
              <a:off x="1138078" y="76341"/>
              <a:ext cx="4479175" cy="9840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Staff Wellbeing &amp; Development Roadshow</a:t>
              </a:r>
              <a:endPara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BF3EE8F-0B77-474F-9561-58032379D3CC}"/>
              </a:ext>
            </a:extLst>
          </p:cNvPr>
          <p:cNvSpPr txBox="1"/>
          <p:nvPr/>
        </p:nvSpPr>
        <p:spPr>
          <a:xfrm>
            <a:off x="1327779" y="1946993"/>
            <a:ext cx="5860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View our Staff Wellbeing and Development </a:t>
            </a:r>
            <a:r>
              <a: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Roadshow which 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took place in September 2023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1BD7558-7D68-4CF3-A1FE-C1CB6632D755}"/>
              </a:ext>
            </a:extLst>
          </p:cNvPr>
          <p:cNvGraphicFramePr/>
          <p:nvPr/>
        </p:nvGraphicFramePr>
        <p:xfrm>
          <a:off x="4170288" y="4646139"/>
          <a:ext cx="3567763" cy="140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AEBA163-4989-42FB-8C21-97499E09671D}"/>
              </a:ext>
            </a:extLst>
          </p:cNvPr>
          <p:cNvSpPr/>
          <p:nvPr/>
        </p:nvSpPr>
        <p:spPr>
          <a:xfrm>
            <a:off x="1060884" y="2995226"/>
            <a:ext cx="1102714" cy="822061"/>
          </a:xfrm>
          <a:prstGeom prst="roundRect">
            <a:avLst>
              <a:gd name="adj" fmla="val 10000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153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1D62F5-319D-4CDB-BD02-A864B0C8C598}"/>
              </a:ext>
            </a:extLst>
          </p:cNvPr>
          <p:cNvSpPr/>
          <p:nvPr/>
        </p:nvSpPr>
        <p:spPr>
          <a:xfrm>
            <a:off x="0" y="857250"/>
            <a:ext cx="2380851" cy="5143500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E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EA45E8-EC07-4CAC-92BB-20BA5A5FC3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-7507" r="10909" b="7507"/>
          <a:stretch/>
        </p:blipFill>
        <p:spPr>
          <a:xfrm>
            <a:off x="-1" y="628651"/>
            <a:ext cx="2380852" cy="30452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D8A6B5-765B-4CB5-8314-03F2FCEC1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" y="4847187"/>
            <a:ext cx="2279760" cy="10528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F4572B-5826-4839-B6FA-82E8B17AF1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4" t="36271" r="2147" b="46508"/>
          <a:stretch/>
        </p:blipFill>
        <p:spPr>
          <a:xfrm>
            <a:off x="7382047" y="857250"/>
            <a:ext cx="1593057" cy="17512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D17E87-E1D5-4873-A251-09A38EEA69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9" t="54185" b="28803"/>
          <a:stretch/>
        </p:blipFill>
        <p:spPr>
          <a:xfrm>
            <a:off x="7255501" y="2551914"/>
            <a:ext cx="1873871" cy="1751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9C2373-B14A-42FB-B63C-87C02E86CB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8" t="71876" b="11814"/>
          <a:stretch/>
        </p:blipFill>
        <p:spPr>
          <a:xfrm>
            <a:off x="7253972" y="4241842"/>
            <a:ext cx="1873871" cy="1658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9CA103-7637-4995-A9CC-518B8F15F3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9" r="27125" b="10899"/>
          <a:stretch/>
        </p:blipFill>
        <p:spPr>
          <a:xfrm>
            <a:off x="2380851" y="857250"/>
            <a:ext cx="48363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52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7182057" cy="1057274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Gill Sans MT" panose="020B0502020104020203" pitchFamily="34" charset="0"/>
              </a:rPr>
              <a:t>Workshop Objectives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79512" y="1052736"/>
            <a:ext cx="7704856" cy="51845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endParaRPr lang="en-GB" sz="3200" i="1" kern="0" dirty="0">
              <a:latin typeface="Calibri" panose="020F0502020204030204" pitchFamily="34" charset="0"/>
              <a:ea typeface="Segoe UI" panose="020B0502040204020203" pitchFamily="34" charset="0"/>
              <a:cs typeface="Calibri" panose="020F0502020204030204" pitchFamily="34" charset="0"/>
              <a:sym typeface="Segoe U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GB" sz="3200" b="1" kern="0" dirty="0">
              <a:latin typeface="Calibri" panose="020F0502020204030204" pitchFamily="34" charset="0"/>
              <a:ea typeface="Segoe UI" panose="020B0502040204020203" pitchFamily="34" charset="0"/>
              <a:cs typeface="Calibri" panose="020F0502020204030204" pitchFamily="34" charset="0"/>
              <a:sym typeface="Segoe UI"/>
            </a:endParaRPr>
          </a:p>
          <a:p>
            <a:pPr>
              <a:spcBef>
                <a:spcPts val="0"/>
              </a:spcBef>
              <a:defRPr/>
            </a:pPr>
            <a:endParaRPr lang="en-GB" kern="0" dirty="0">
              <a:solidFill>
                <a:srgbClr val="002060"/>
              </a:solidFill>
              <a:ea typeface="Segoe UI" panose="020B0502040204020203" pitchFamily="34" charset="0"/>
              <a:cs typeface="Segoe UI" panose="020B0502040204020203" pitchFamily="34" charset="0"/>
              <a:sym typeface="Segoe UI"/>
            </a:endParaRP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412776"/>
            <a:ext cx="74888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What is Imposter Syndrome?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Some symptoms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Role of Self-Belief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Growth V. Fixed Mind-set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Triggers</a:t>
            </a:r>
          </a:p>
          <a:p>
            <a:endParaRPr lang="en-I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Strategies to deal with it</a:t>
            </a:r>
          </a:p>
        </p:txBody>
      </p:sp>
    </p:spTree>
    <p:extLst>
      <p:ext uri="{BB962C8B-B14F-4D97-AF65-F5344CB8AC3E}">
        <p14:creationId xmlns:p14="http://schemas.microsoft.com/office/powerpoint/2010/main" val="11381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55" y="260649"/>
            <a:ext cx="7481188" cy="936104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Can you answer YES to below?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23527" y="1538937"/>
            <a:ext cx="8174323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 dirty="0"/>
              <a:t>Have you lied or fabricated your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800" dirty="0"/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00" dirty="0"/>
              <a:t>previous exam results or qualifications?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800" dirty="0"/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00" dirty="0"/>
              <a:t>experience?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800" dirty="0"/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00" dirty="0"/>
              <a:t>abilities?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800" dirty="0"/>
          </a:p>
          <a:p>
            <a:pPr mar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IE" sz="2800" dirty="0"/>
              <a:t>An Imposter = Person who pretends to be somebody else in order to trick people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IE" sz="2800" dirty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IE" sz="1600" dirty="0"/>
              <a:t>Oxford English Dictionary</a:t>
            </a: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95311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12725"/>
            <a:ext cx="7488832" cy="1165159"/>
          </a:xfrm>
        </p:spPr>
        <p:txBody>
          <a:bodyPr/>
          <a:lstStyle/>
          <a:p>
            <a:pPr algn="ctr"/>
            <a:r>
              <a:rPr lang="en-GB" b="1" dirty="0"/>
              <a:t>Any sound familiar?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13899" y="1611054"/>
            <a:ext cx="793051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IE" altLang="en-US" sz="2200" dirty="0"/>
              <a:t>You</a:t>
            </a:r>
            <a:r>
              <a:rPr kumimoji="0" lang="en-IE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won’t let go the email/paper/dissertation,</a:t>
            </a:r>
            <a:r>
              <a:rPr kumimoji="0" lang="en-IE" altLang="en-US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E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 need to keep </a:t>
            </a:r>
            <a:r>
              <a:rPr lang="en-IE" alt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fixing, redrafting, re-reading it….</a:t>
            </a: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en-IE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IE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 are dreading a forthcoming presentation. What if you cannot answer</a:t>
            </a:r>
            <a:r>
              <a:rPr kumimoji="0" lang="en-IE" altLang="en-US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 question or just go blank?</a:t>
            </a: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IE" altLang="en-US" sz="2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IE" alt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You see a job advertised you would love but do not</a:t>
            </a:r>
            <a:r>
              <a:rPr kumimoji="0" lang="en-IE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apply.</a:t>
            </a:r>
            <a:r>
              <a:rPr lang="en-IE" alt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kumimoji="0" lang="en-IE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Wouldn’t get it, too many others far better’.</a:t>
            </a: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IE" altLang="en-US" sz="2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IE" altLang="en-US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 have just been promoted.  You</a:t>
            </a:r>
            <a:r>
              <a:rPr kumimoji="0" lang="en-IE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are now terrified. What if</a:t>
            </a:r>
            <a:r>
              <a:rPr kumimoji="0" lang="en-IE" altLang="en-US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E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 are “found out” as being incompetent? </a:t>
            </a: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en-IE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IE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5. Others….?</a:t>
            </a:r>
            <a:endParaRPr kumimoji="0" lang="en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47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260649"/>
            <a:ext cx="7488832" cy="864096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What is Imposter Syndrome?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79511" y="1451393"/>
            <a:ext cx="8310696" cy="539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IE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“That feeling of being </a:t>
            </a:r>
            <a:r>
              <a:rPr lang="en-IE" sz="2400" dirty="0"/>
              <a:t>a fraud despite </a:t>
            </a:r>
            <a:r>
              <a:rPr lang="en-IE" sz="2400" b="1" u="sng" dirty="0"/>
              <a:t>evidence</a:t>
            </a:r>
            <a:r>
              <a:rPr lang="en-IE" sz="2400" dirty="0"/>
              <a:t> that you are not.” </a:t>
            </a:r>
            <a:r>
              <a:rPr kumimoji="0" lang="en-IE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E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Hugh</a:t>
            </a:r>
            <a:r>
              <a:rPr kumimoji="0" lang="en-IE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Kearns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IE" altLang="en-US" sz="1600" dirty="0">
              <a:cs typeface="Times New Roman" panose="02020603050405020304" pitchFamily="18" charset="0"/>
            </a:endParaRP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IE" sz="2400" dirty="0"/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sz="2400" dirty="0"/>
              <a:t>Up to 70% of people have suffered from the imposter </a:t>
            </a:r>
            <a:r>
              <a:rPr lang="en-IE" sz="2400" u="sng" dirty="0"/>
              <a:t>feelings</a:t>
            </a:r>
            <a:r>
              <a:rPr lang="en-IE" sz="2400" dirty="0"/>
              <a:t> at some point. Forbes, 2014</a:t>
            </a:r>
            <a:endParaRPr lang="en-GB" sz="2400" dirty="0">
              <a:cs typeface="Times New Roman" panose="02020603050405020304" pitchFamily="18" charset="0"/>
            </a:endParaRP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  <a:p>
            <a:r>
              <a:rPr lang="en-GB" altLang="en-US" sz="2400" dirty="0">
                <a:highlight>
                  <a:srgbClr val="FFFF00"/>
                </a:highlight>
                <a:cs typeface="Times New Roman" panose="02020603050405020304" pitchFamily="18" charset="0"/>
              </a:rPr>
              <a:t>** </a:t>
            </a:r>
            <a:r>
              <a:rPr lang="en-GB" altLang="en-US" sz="2400" dirty="0">
                <a:cs typeface="Times New Roman" panose="02020603050405020304" pitchFamily="18" charset="0"/>
              </a:rPr>
              <a:t>Between </a:t>
            </a:r>
            <a:r>
              <a:rPr lang="en-IE" sz="2400" dirty="0"/>
              <a:t>30-50% of people = </a:t>
            </a:r>
            <a:r>
              <a:rPr lang="en-IE" sz="2400" u="sng" dirty="0"/>
              <a:t>consistent</a:t>
            </a:r>
            <a:r>
              <a:rPr lang="en-IE" sz="2400" dirty="0"/>
              <a:t> imposter syndrome that affect what they think, feel &amp; do. </a:t>
            </a:r>
            <a:r>
              <a:rPr lang="en-IE" sz="2400" dirty="0">
                <a:highlight>
                  <a:srgbClr val="FFFF00"/>
                </a:highlight>
              </a:rPr>
              <a:t>**</a:t>
            </a:r>
          </a:p>
          <a:p>
            <a:pPr marL="0" indent="0">
              <a:buNone/>
            </a:pPr>
            <a:endParaRPr lang="en-IE" sz="2400" dirty="0"/>
          </a:p>
          <a:p>
            <a:r>
              <a:rPr lang="en-IE" altLang="en-US" sz="2400" dirty="0"/>
              <a:t>Usually associated with high performers.</a:t>
            </a:r>
          </a:p>
          <a:p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en-GB" altLang="en-US" sz="2400" dirty="0"/>
              <a:t>Affects each of us differently</a:t>
            </a:r>
            <a:endParaRPr kumimoji="0" lang="en-IE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139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83" y="231619"/>
            <a:ext cx="7005060" cy="1205295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Some common symptoms 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79511" y="1766342"/>
            <a:ext cx="815169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altLang="en-US" sz="2400" dirty="0"/>
              <a:t>Regular/constant feelings of self-doubt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/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altLang="en-US" sz="2400" dirty="0"/>
              <a:t>Fear of failure (consciously or unconsciously)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2400" dirty="0"/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altLang="en-US" sz="2400" dirty="0"/>
              <a:t>Continual over-preparation for tasks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2400" dirty="0"/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altLang="en-US" sz="2400" dirty="0"/>
              <a:t>Discount praise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2400" dirty="0"/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altLang="en-US" sz="2400" dirty="0"/>
              <a:t>Feeling like a fraud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IE" altLang="en-US" sz="2400" dirty="0"/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altLang="en-US" sz="2400" dirty="0"/>
              <a:t>Feeling like you need to be the very best </a:t>
            </a:r>
          </a:p>
        </p:txBody>
      </p:sp>
    </p:spTree>
    <p:extLst>
      <p:ext uri="{BB962C8B-B14F-4D97-AF65-F5344CB8AC3E}">
        <p14:creationId xmlns:p14="http://schemas.microsoft.com/office/powerpoint/2010/main" val="245934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046E9E-9564-4F98-B76C-EFFF4C7D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80" y="116632"/>
            <a:ext cx="7139949" cy="936104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Critical Role of Self-Beliefs</a:t>
            </a:r>
            <a:endParaRPr lang="en-IE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298180" y="1052736"/>
            <a:ext cx="7442172" cy="4990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/>
          </a:p>
          <a:p>
            <a:pPr algn="ctr"/>
            <a:r>
              <a:rPr lang="en-IE" sz="2400" b="1" u="sng" dirty="0"/>
              <a:t>Our beliefs</a:t>
            </a:r>
            <a:r>
              <a:rPr lang="en-IE" sz="2400" b="1" dirty="0"/>
              <a:t> control our bodies, our minds, and thus our lives...</a:t>
            </a:r>
          </a:p>
          <a:p>
            <a:pPr algn="ctr"/>
            <a:r>
              <a:rPr lang="en-IE" dirty="0"/>
              <a:t>(Bruce Lipton, Biology of Belief)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r>
              <a:rPr lang="en-GB" sz="2400" dirty="0"/>
              <a:t>Opponent in our head is much </a:t>
            </a:r>
            <a:r>
              <a:rPr lang="en-IE" sz="2400" dirty="0"/>
              <a:t>stronger than the opponent opposite.</a:t>
            </a:r>
          </a:p>
          <a:p>
            <a:endParaRPr lang="en-IE" sz="2400" dirty="0"/>
          </a:p>
          <a:p>
            <a:endParaRPr lang="en-IE" sz="2400" dirty="0"/>
          </a:p>
          <a:p>
            <a:endParaRPr lang="en-IE" sz="2400" dirty="0"/>
          </a:p>
          <a:p>
            <a:r>
              <a:rPr lang="en-IE" sz="2400" dirty="0"/>
              <a:t>“How are my attitudes and beliefs serving me? Positively or negatively?“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40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046E9E-9564-4F98-B76C-EFFF4C7D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80" y="116632"/>
            <a:ext cx="7139949" cy="864096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Critical Role of Self-Beliefs (2)</a:t>
            </a:r>
            <a:endParaRPr lang="en-IE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98180" y="1196752"/>
            <a:ext cx="799288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dirty="0"/>
              <a:t>“Greatest revolution of our generation = the discovery that human beings, by changing the inner attitudes of their minds, can change the outer aspects of their lives.” </a:t>
            </a:r>
          </a:p>
          <a:p>
            <a:pPr algn="ctr"/>
            <a:r>
              <a:rPr lang="en-IE" sz="1600" dirty="0"/>
              <a:t>William James (Philosopher)</a:t>
            </a:r>
          </a:p>
          <a:p>
            <a:endParaRPr lang="en-IE" sz="2400" dirty="0"/>
          </a:p>
          <a:p>
            <a:endParaRPr lang="en-GB" sz="2400" dirty="0"/>
          </a:p>
          <a:p>
            <a:pPr algn="ctr"/>
            <a:r>
              <a:rPr lang="en-I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 It takes </a:t>
            </a:r>
            <a:r>
              <a:rPr lang="en-I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en-I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you can teach yourself to think more accurately. ** </a:t>
            </a:r>
          </a:p>
          <a:p>
            <a:endParaRPr lang="en-IE" sz="2400" dirty="0"/>
          </a:p>
          <a:p>
            <a:endParaRPr lang="en-IE" sz="2400" dirty="0"/>
          </a:p>
          <a:p>
            <a:r>
              <a:rPr lang="en-IE" sz="2200" dirty="0"/>
              <a:t>Challenge your assumptions, your black and white thinking, your mental filters and your tendencies </a:t>
            </a:r>
            <a:r>
              <a:rPr lang="en-IE" sz="2200" b="1" u="sng" dirty="0"/>
              <a:t>to jump to conclusions</a:t>
            </a:r>
            <a:r>
              <a:rPr lang="en-IE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33558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ADAA851-3C50-435C-8D35-7A3FE90B677A}" vid="{C90C547B-2A2A-4A95-AA93-3E36506A6AB1}"/>
    </a:ext>
  </a:extLst>
</a:theme>
</file>

<file path=ppt/theme/theme2.xml><?xml version="1.0" encoding="utf-8"?>
<a:theme xmlns:a="http://schemas.openxmlformats.org/drawingml/2006/main" name="UCC Branded Template Traditional Ratio2013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ADAA851-3C50-435C-8D35-7A3FE90B677A}" vid="{C90C547B-2A2A-4A95-AA93-3E36506A6AB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5863046667F84CAABB5E5A560026E8" ma:contentTypeVersion="36" ma:contentTypeDescription="Create a new document." ma:contentTypeScope="" ma:versionID="f182ee5a0533c2df03bf022a8d43f0c6">
  <xsd:schema xmlns:xsd="http://www.w3.org/2001/XMLSchema" xmlns:xs="http://www.w3.org/2001/XMLSchema" xmlns:p="http://schemas.microsoft.com/office/2006/metadata/properties" xmlns:ns2="efdb821b-3da3-4a62-b38f-75247654eaa3" xmlns:ns3="d9981dac-c29c-4ef3-b8c4-b1fd5091878d" targetNamespace="http://schemas.microsoft.com/office/2006/metadata/properties" ma:root="true" ma:fieldsID="652f795e68714ca07242e4a67b35ef96" ns2:_="" ns3:_="">
    <xsd:import namespace="efdb821b-3da3-4a62-b38f-75247654eaa3"/>
    <xsd:import namespace="d9981dac-c29c-4ef3-b8c4-b1fd5091878d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b821b-3da3-4a62-b38f-75247654eaa3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40" nillable="true" ma:taxonomy="true" ma:internalName="lcf76f155ced4ddcb4097134ff3c332f" ma:taxonomyFieldName="MediaServiceImageTags" ma:displayName="Image Tags" ma:readOnly="false" ma:fieldId="{5cf76f15-5ced-4ddc-b409-7134ff3c332f}" ma:taxonomyMulti="true" ma:sspId="c859a5f0-c05d-42c8-96da-fe1ec9be4e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81dac-c29c-4ef3-b8c4-b1fd5091878d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1" nillable="true" ma:displayName="Taxonomy Catch All Column" ma:hidden="true" ma:list="{6e85504c-e83f-4f56-87c1-ca36505ae8a5}" ma:internalName="TaxCatchAll" ma:showField="CatchAllData" ma:web="d9981dac-c29c-4ef3-b8c4-b1fd509187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efdb821b-3da3-4a62-b38f-75247654eaa3" xsi:nil="true"/>
    <lcf76f155ced4ddcb4097134ff3c332f xmlns="efdb821b-3da3-4a62-b38f-75247654eaa3">
      <Terms xmlns="http://schemas.microsoft.com/office/infopath/2007/PartnerControls"/>
    </lcf76f155ced4ddcb4097134ff3c332f>
    <TaxCatchAll xmlns="d9981dac-c29c-4ef3-b8c4-b1fd5091878d" xsi:nil="true"/>
    <Math_Settings xmlns="efdb821b-3da3-4a62-b38f-75247654eaa3" xsi:nil="true"/>
    <Templates xmlns="efdb821b-3da3-4a62-b38f-75247654eaa3" xsi:nil="true"/>
    <LMS_Mappings xmlns="efdb821b-3da3-4a62-b38f-75247654eaa3" xsi:nil="true"/>
    <Invited_Leaders xmlns="efdb821b-3da3-4a62-b38f-75247654eaa3" xsi:nil="true"/>
    <Invited_Members xmlns="efdb821b-3da3-4a62-b38f-75247654eaa3" xsi:nil="true"/>
    <Has_Leaders_Only_SectionGroup xmlns="efdb821b-3da3-4a62-b38f-75247654eaa3" xsi:nil="true"/>
    <Distribution_Groups xmlns="efdb821b-3da3-4a62-b38f-75247654eaa3" xsi:nil="true"/>
    <AppVersion xmlns="efdb821b-3da3-4a62-b38f-75247654eaa3" xsi:nil="true"/>
    <TeamsChannelId xmlns="efdb821b-3da3-4a62-b38f-75247654eaa3" xsi:nil="true"/>
    <IsNotebookLocked xmlns="efdb821b-3da3-4a62-b38f-75247654eaa3" xsi:nil="true"/>
    <Members xmlns="efdb821b-3da3-4a62-b38f-75247654eaa3">
      <UserInfo>
        <DisplayName/>
        <AccountId xsi:nil="true"/>
        <AccountType/>
      </UserInfo>
    </Members>
    <CultureName xmlns="efdb821b-3da3-4a62-b38f-75247654eaa3" xsi:nil="true"/>
    <Owner xmlns="efdb821b-3da3-4a62-b38f-75247654eaa3">
      <UserInfo>
        <DisplayName/>
        <AccountId xsi:nil="true"/>
        <AccountType/>
      </UserInfo>
    </Owner>
    <Is_Collaboration_Space_Locked xmlns="efdb821b-3da3-4a62-b38f-75247654eaa3" xsi:nil="true"/>
    <Member_Groups xmlns="efdb821b-3da3-4a62-b38f-75247654eaa3">
      <UserInfo>
        <DisplayName/>
        <AccountId xsi:nil="true"/>
        <AccountType/>
      </UserInfo>
    </Member_Groups>
    <NotebookType xmlns="efdb821b-3da3-4a62-b38f-75247654eaa3" xsi:nil="true"/>
    <FolderType xmlns="efdb821b-3da3-4a62-b38f-75247654eaa3" xsi:nil="true"/>
    <Leaders xmlns="efdb821b-3da3-4a62-b38f-75247654eaa3">
      <UserInfo>
        <DisplayName/>
        <AccountId xsi:nil="true"/>
        <AccountType/>
      </UserInfo>
    </Leaders>
    <DefaultSectionNames xmlns="efdb821b-3da3-4a62-b38f-75247654eaa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C1DEFD-97CA-4D7A-B7BD-F34FE3ADF3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db821b-3da3-4a62-b38f-75247654eaa3"/>
    <ds:schemaRef ds:uri="d9981dac-c29c-4ef3-b8c4-b1fd509187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EF1684-E935-4F9C-853D-96B4B39E4075}">
  <ds:schemaRefs>
    <ds:schemaRef ds:uri="d9981dac-c29c-4ef3-b8c4-b1fd5091878d"/>
    <ds:schemaRef ds:uri="efdb821b-3da3-4a62-b38f-75247654eaa3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92C00CB-31B1-425E-99D9-F3BCA3DBF1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1129</Words>
  <Application>Microsoft Office PowerPoint</Application>
  <PresentationFormat>On-screen Show (4:3)</PresentationFormat>
  <Paragraphs>241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Gill Sans MT</vt:lpstr>
      <vt:lpstr>Symbol</vt:lpstr>
      <vt:lpstr>Times New Roman</vt:lpstr>
      <vt:lpstr>Verdana</vt:lpstr>
      <vt:lpstr>1_Office Theme</vt:lpstr>
      <vt:lpstr>UCC Branded Template Traditional Ratio2013</vt:lpstr>
      <vt:lpstr>Office Theme</vt:lpstr>
      <vt:lpstr>   Inner Critic &amp; Imposter Syndrome  Mary Horgan Friday 10th November 2023</vt:lpstr>
      <vt:lpstr>Lets get the most out of this morning</vt:lpstr>
      <vt:lpstr>Workshop Objectives </vt:lpstr>
      <vt:lpstr>Can you answer YES to below?</vt:lpstr>
      <vt:lpstr>Any sound familiar?</vt:lpstr>
      <vt:lpstr>What is Imposter Syndrome?</vt:lpstr>
      <vt:lpstr>Some common symptoms </vt:lpstr>
      <vt:lpstr>Critical Role of Self-Beliefs</vt:lpstr>
      <vt:lpstr>Critical Role of Self-Beliefs (2)</vt:lpstr>
      <vt:lpstr>Growth v Fixed Mind-set</vt:lpstr>
      <vt:lpstr>Self-Awareness</vt:lpstr>
      <vt:lpstr>Use of Language</vt:lpstr>
      <vt:lpstr>How is your language creating your world?</vt:lpstr>
      <vt:lpstr>The ‘As if’ Frame</vt:lpstr>
      <vt:lpstr>Identify your triggers</vt:lpstr>
      <vt:lpstr>Some Strategies (1)</vt:lpstr>
      <vt:lpstr>Some Strategies (2)</vt:lpstr>
      <vt:lpstr>To conclude….</vt:lpstr>
      <vt:lpstr>Resources</vt:lpstr>
      <vt:lpstr>A key takeaway for you?</vt:lpstr>
      <vt:lpstr>PowerPoint Presentation</vt:lpstr>
      <vt:lpstr>Meet the Team</vt:lpstr>
      <vt:lpstr>Connect With Us</vt:lpstr>
      <vt:lpstr>PowerPoint Presentation</vt:lpstr>
    </vt:vector>
  </TitlesOfParts>
  <Company>Computer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Centre</dc:creator>
  <cp:lastModifiedBy>Mary Niamh Horgan (HR Employee &amp; Org Development Services)</cp:lastModifiedBy>
  <cp:revision>5</cp:revision>
  <cp:lastPrinted>2020-03-03T15:08:31Z</cp:lastPrinted>
  <dcterms:created xsi:type="dcterms:W3CDTF">2017-02-17T09:22:19Z</dcterms:created>
  <dcterms:modified xsi:type="dcterms:W3CDTF">2023-11-10T09:56:20Z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0x0101000D5863046667F84CAABB5E5A560026E8</vt:lpwstr>
  </property>
  <property fmtid="{D5CDD505-2E9C-101B-9397-08002B2CF9AE}" pid="3" name="MediaServiceImageTags">
    <vt:lpwstr/>
  </property>
</Properties>
</file>