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48" r:id="rId5"/>
    <p:sldMasterId id="2147483660" r:id="rId6"/>
    <p:sldMasterId id="2147483672" r:id="rId7"/>
    <p:sldMasterId id="2147483696" r:id="rId8"/>
  </p:sldMasterIdLst>
  <p:notesMasterIdLst>
    <p:notesMasterId r:id="rId44"/>
  </p:notesMasterIdLst>
  <p:sldIdLst>
    <p:sldId id="257" r:id="rId9"/>
    <p:sldId id="262" r:id="rId10"/>
    <p:sldId id="335" r:id="rId11"/>
    <p:sldId id="336" r:id="rId12"/>
    <p:sldId id="332" r:id="rId13"/>
    <p:sldId id="325" r:id="rId14"/>
    <p:sldId id="343" r:id="rId15"/>
    <p:sldId id="324" r:id="rId16"/>
    <p:sldId id="258" r:id="rId17"/>
    <p:sldId id="344" r:id="rId18"/>
    <p:sldId id="261" r:id="rId19"/>
    <p:sldId id="267" r:id="rId20"/>
    <p:sldId id="268" r:id="rId21"/>
    <p:sldId id="328" r:id="rId22"/>
    <p:sldId id="270" r:id="rId23"/>
    <p:sldId id="302" r:id="rId24"/>
    <p:sldId id="340" r:id="rId25"/>
    <p:sldId id="339" r:id="rId26"/>
    <p:sldId id="338" r:id="rId27"/>
    <p:sldId id="341" r:id="rId28"/>
    <p:sldId id="271" r:id="rId29"/>
    <p:sldId id="294" r:id="rId30"/>
    <p:sldId id="272" r:id="rId31"/>
    <p:sldId id="312" r:id="rId32"/>
    <p:sldId id="297" r:id="rId33"/>
    <p:sldId id="342" r:id="rId34"/>
    <p:sldId id="273" r:id="rId35"/>
    <p:sldId id="275" r:id="rId36"/>
    <p:sldId id="276" r:id="rId37"/>
    <p:sldId id="333" r:id="rId38"/>
    <p:sldId id="334" r:id="rId39"/>
    <p:sldId id="330" r:id="rId40"/>
    <p:sldId id="279" r:id="rId41"/>
    <p:sldId id="296" r:id="rId42"/>
    <p:sldId id="33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EDEEEE"/>
    <a:srgbClr val="003399"/>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4273F-D3DC-A529-5927-97600BF683AE}" v="11" dt="2022-02-02T13:33:35.528"/>
    <p1510:client id="{169EE3FC-9617-1126-E903-F00667F4729B}" v="75" dt="2021-10-11T16:21:25.029"/>
    <p1510:client id="{2D90308A-F05B-4CE5-8B13-9722A4CE0041}" v="1" dt="2022-06-13T09:08:41.761"/>
    <p1510:client id="{30518F36-94EA-B346-D761-0CBC79F7A8F7}" v="587" dt="2021-03-01T13:50:05.583"/>
    <p1510:client id="{3088566B-901B-E2B6-55BC-794E6831D9FA}" v="101" dt="2021-08-06T14:04:47.660"/>
    <p1510:client id="{346A2425-356C-0852-84E8-0AB5AAC81CF8}" v="17" dt="2022-02-01T11:16:27.034"/>
    <p1510:client id="{49046BBC-37F0-DD68-2002-C42F468483F5}" v="12" dt="2022-06-17T09:48:22.835"/>
    <p1510:client id="{54B06A39-1FEF-5F2B-23B1-AFB759AB2380}" v="14" dt="2021-08-25T14:02:31.634"/>
    <p1510:client id="{58E33CE3-4E86-99B6-C69B-974609763C50}" v="1" dt="2021-11-24T10:19:23.947"/>
    <p1510:client id="{6EFCF088-A5E2-5301-E8FB-D801C7965529}" v="11" dt="2022-04-05T12:54:00.274"/>
    <p1510:client id="{74C04E2B-7CC3-A9A2-8ACB-211B998AA3B0}" v="90" dt="2019-12-10T17:02:13.434"/>
    <p1510:client id="{750CCF5F-7D43-8C79-271E-8953EF18AEA5}" v="30" dt="2022-04-05T08:17:48.620"/>
    <p1510:client id="{B4D7F10C-3055-023B-DD3E-63342AADAD58}" v="1" dt="2021-09-13T12:06:31.068"/>
    <p1510:client id="{B702A5DA-4583-F4D3-24F9-3E964A3B0783}" v="91" dt="2022-02-01T11:08:30.850"/>
    <p1510:client id="{BADAC52D-8FEA-BF4C-25FA-95177EB2C81A}" v="1" dt="2021-05-20T15:53:57.020"/>
    <p1510:client id="{CB6DA68B-7CF7-3263-B935-A469536D69BD}" v="2" dt="2021-04-20T08:36:40.571"/>
    <p1510:client id="{D0D45213-11DE-4A2E-8EA2-E6DCD2D32321}" v="26" dt="2021-10-12T10:19:25.196"/>
    <p1510:client id="{E0B1AAC7-CF81-4A9A-A814-438500A24115}" v="85" dt="2021-08-09T08:13:16.021"/>
    <p1510:client id="{F25F7F15-F001-4E62-41B1-20C2E3A78A76}" v="18" dt="2021-11-24T09:44:03.631"/>
    <p1510:client id="{F5BA6177-F564-1720-A7F9-DCDA34CB3DC1}" v="198" dt="2021-03-01T15:18:10.036"/>
    <p1510:client id="{FA64F50F-D35E-B9A0-2D50-D1079A317592}" v="932" dt="2021-03-02T09:29:23.327"/>
    <p1510:client id="{FA7BC69F-C063-B000-F8C1-3AE9737451C7}" v="1" dt="2021-05-10T09:21:00.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6A444-0A56-4D0C-8A47-422DF44F061C}" type="datetimeFigureOut">
              <a:rPr lang="en-IE" smtClean="0"/>
              <a:t>17/06/2022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20073-D392-4760-B39A-FFDAA7A4AC75}" type="slidenum">
              <a:rPr lang="en-IE" smtClean="0"/>
              <a:t>‹#›</a:t>
            </a:fld>
            <a:endParaRPr lang="en-IE"/>
          </a:p>
        </p:txBody>
      </p:sp>
    </p:spTree>
    <p:extLst>
      <p:ext uri="{BB962C8B-B14F-4D97-AF65-F5344CB8AC3E}">
        <p14:creationId xmlns:p14="http://schemas.microsoft.com/office/powerpoint/2010/main" val="222832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653522F-0987-4866-9404-4E22A9B80C9C}" type="slidenum">
              <a:rPr lang="en-IE" smtClean="0"/>
              <a:t>1</a:t>
            </a:fld>
            <a:endParaRPr lang="en-IE"/>
          </a:p>
        </p:txBody>
      </p:sp>
    </p:spTree>
    <p:extLst>
      <p:ext uri="{BB962C8B-B14F-4D97-AF65-F5344CB8AC3E}">
        <p14:creationId xmlns:p14="http://schemas.microsoft.com/office/powerpoint/2010/main" val="813980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So these are the kind of rules that you</a:t>
            </a:r>
            <a:r>
              <a:rPr lang="en-IE" baseline="0"/>
              <a:t> need to be clear about when using spreadsheets ……</a:t>
            </a:r>
            <a:endParaRPr lang="en-IE"/>
          </a:p>
        </p:txBody>
      </p:sp>
      <p:sp>
        <p:nvSpPr>
          <p:cNvPr id="4" name="Slide Number Placeholder 3"/>
          <p:cNvSpPr>
            <a:spLocks noGrp="1"/>
          </p:cNvSpPr>
          <p:nvPr>
            <p:ph type="sldNum" sz="quarter" idx="10"/>
          </p:nvPr>
        </p:nvSpPr>
        <p:spPr/>
        <p:txBody>
          <a:bodyPr/>
          <a:lstStyle/>
          <a:p>
            <a:fld id="{A1A70A5F-BD9A-4813-83FE-6AB95EB255C1}" type="slidenum">
              <a:rPr lang="en-IE" smtClean="0"/>
              <a:t>24</a:t>
            </a:fld>
            <a:endParaRPr lang="en-IE"/>
          </a:p>
        </p:txBody>
      </p:sp>
    </p:spTree>
    <p:extLst>
      <p:ext uri="{BB962C8B-B14F-4D97-AF65-F5344CB8AC3E}">
        <p14:creationId xmlns:p14="http://schemas.microsoft.com/office/powerpoint/2010/main" val="691503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1" baseline="0"/>
          </a:p>
          <a:p>
            <a:endParaRPr lang="en-IE" b="1"/>
          </a:p>
        </p:txBody>
      </p:sp>
      <p:sp>
        <p:nvSpPr>
          <p:cNvPr id="4" name="Slide Number Placeholder 3"/>
          <p:cNvSpPr>
            <a:spLocks noGrp="1"/>
          </p:cNvSpPr>
          <p:nvPr>
            <p:ph type="sldNum" sz="quarter" idx="10"/>
          </p:nvPr>
        </p:nvSpPr>
        <p:spPr/>
        <p:txBody>
          <a:bodyPr/>
          <a:lstStyle/>
          <a:p>
            <a:fld id="{E653522F-0987-4866-9404-4E22A9B80C9C}" type="slidenum">
              <a:rPr lang="en-IE" smtClean="0"/>
              <a:t>25</a:t>
            </a:fld>
            <a:endParaRPr lang="en-IE"/>
          </a:p>
        </p:txBody>
      </p:sp>
    </p:spTree>
    <p:extLst>
      <p:ext uri="{BB962C8B-B14F-4D97-AF65-F5344CB8AC3E}">
        <p14:creationId xmlns:p14="http://schemas.microsoft.com/office/powerpoint/2010/main" val="1912796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aseline="0"/>
          </a:p>
          <a:p>
            <a:endParaRPr lang="en-IE"/>
          </a:p>
        </p:txBody>
      </p:sp>
      <p:sp>
        <p:nvSpPr>
          <p:cNvPr id="4" name="Slide Number Placeholder 3"/>
          <p:cNvSpPr>
            <a:spLocks noGrp="1"/>
          </p:cNvSpPr>
          <p:nvPr>
            <p:ph type="sldNum" sz="quarter" idx="10"/>
          </p:nvPr>
        </p:nvSpPr>
        <p:spPr/>
        <p:txBody>
          <a:bodyPr/>
          <a:lstStyle/>
          <a:p>
            <a:fld id="{E653522F-0987-4866-9404-4E22A9B80C9C}" type="slidenum">
              <a:rPr lang="en-IE" smtClean="0"/>
              <a:t>27</a:t>
            </a:fld>
            <a:endParaRPr lang="en-IE"/>
          </a:p>
        </p:txBody>
      </p:sp>
    </p:spTree>
    <p:extLst>
      <p:ext uri="{BB962C8B-B14F-4D97-AF65-F5344CB8AC3E}">
        <p14:creationId xmlns:p14="http://schemas.microsoft.com/office/powerpoint/2010/main" val="33717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653522F-0987-4866-9404-4E22A9B80C9C}" type="slidenum">
              <a:rPr lang="en-IE" smtClean="0"/>
              <a:t>29</a:t>
            </a:fld>
            <a:endParaRPr lang="en-IE"/>
          </a:p>
        </p:txBody>
      </p:sp>
    </p:spTree>
    <p:extLst>
      <p:ext uri="{BB962C8B-B14F-4D97-AF65-F5344CB8AC3E}">
        <p14:creationId xmlns:p14="http://schemas.microsoft.com/office/powerpoint/2010/main" val="127461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653522F-0987-4866-9404-4E22A9B80C9C}" type="slidenum">
              <a:rPr lang="en-IE" smtClean="0"/>
              <a:t>33</a:t>
            </a:fld>
            <a:endParaRPr lang="en-IE"/>
          </a:p>
        </p:txBody>
      </p:sp>
    </p:spTree>
    <p:extLst>
      <p:ext uri="{BB962C8B-B14F-4D97-AF65-F5344CB8AC3E}">
        <p14:creationId xmlns:p14="http://schemas.microsoft.com/office/powerpoint/2010/main" val="2737490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07C804EB-0007-4075-A776-B21E8B50639B}" type="slidenum">
              <a:rPr lang="en-IE" smtClean="0"/>
              <a:t>35</a:t>
            </a:fld>
            <a:endParaRPr lang="en-IE"/>
          </a:p>
        </p:txBody>
      </p:sp>
    </p:spTree>
    <p:extLst>
      <p:ext uri="{BB962C8B-B14F-4D97-AF65-F5344CB8AC3E}">
        <p14:creationId xmlns:p14="http://schemas.microsoft.com/office/powerpoint/2010/main" val="253859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I think that we need to acknowledge that we have not been the best caretakers of our own data in the past. This has unfortunately led to problems with the scholarly record. There are gaps, missing pieces, mistakes and then knock on  and consequent effects of these gaps, missing bits and mistakes. </a:t>
            </a:r>
          </a:p>
          <a:p>
            <a:endParaRPr lang="en-US"/>
          </a:p>
          <a:p>
            <a:r>
              <a:rPr lang="en-US"/>
              <a:t>For example, Amgen, a US biotech company, attempted to replicate 53 high-impact cancer research studies and were reportedly able to replicate only six. psychologist Brian Nosek, and lots of others redid 100 studies in psychological science from three high-ranking psychology journals . 97 of the original studies had significant effects, but out those 97, only 36% of the replications yielded significant findings (</a:t>
            </a:r>
            <a:r>
              <a:rPr lang="en-US" i="1"/>
              <a:t>p</a:t>
            </a:r>
            <a:r>
              <a:rPr lang="en-US"/>
              <a:t> value below 0.05). Failure to reproduce is not just an issue for one discipline it is something that needs to be addressed across the research landscape. There are examples from across a wide range of disciplines from economics to ecology. And the reasons why studies fail to replicate or reproduce are complex but today we are going to look at ways to combat one of the reasons. The availability and reusability of the under lying data. </a:t>
            </a:r>
            <a:endParaRPr lang="en-US">
              <a:cs typeface="Calibri"/>
            </a:endParaRPr>
          </a:p>
        </p:txBody>
      </p:sp>
      <p:sp>
        <p:nvSpPr>
          <p:cNvPr id="4" name="Slide Number Placeholder 3"/>
          <p:cNvSpPr>
            <a:spLocks noGrp="1"/>
          </p:cNvSpPr>
          <p:nvPr>
            <p:ph type="sldNum" sz="quarter" idx="5"/>
          </p:nvPr>
        </p:nvSpPr>
        <p:spPr/>
        <p:txBody>
          <a:bodyPr/>
          <a:lstStyle/>
          <a:p>
            <a:fld id="{E591EB88-927D-4B04-A2E2-99CE1CB5B796}" type="slidenum">
              <a:rPr lang="en-US"/>
              <a:t>7</a:t>
            </a:fld>
            <a:endParaRPr lang="en-US"/>
          </a:p>
        </p:txBody>
      </p:sp>
    </p:spTree>
    <p:extLst>
      <p:ext uri="{BB962C8B-B14F-4D97-AF65-F5344CB8AC3E}">
        <p14:creationId xmlns:p14="http://schemas.microsoft.com/office/powerpoint/2010/main" val="124280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653522F-0987-4866-9404-4E22A9B80C9C}" type="slidenum">
              <a:rPr lang="en-IE" smtClean="0"/>
              <a:t>9</a:t>
            </a:fld>
            <a:endParaRPr lang="en-IE"/>
          </a:p>
        </p:txBody>
      </p:sp>
    </p:spTree>
    <p:extLst>
      <p:ext uri="{BB962C8B-B14F-4D97-AF65-F5344CB8AC3E}">
        <p14:creationId xmlns:p14="http://schemas.microsoft.com/office/powerpoint/2010/main" val="96644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653522F-0987-4866-9404-4E22A9B80C9C}" type="slidenum">
              <a:rPr lang="en-IE" smtClean="0"/>
              <a:t>11</a:t>
            </a:fld>
            <a:endParaRPr lang="en-IE"/>
          </a:p>
        </p:txBody>
      </p:sp>
    </p:spTree>
    <p:extLst>
      <p:ext uri="{BB962C8B-B14F-4D97-AF65-F5344CB8AC3E}">
        <p14:creationId xmlns:p14="http://schemas.microsoft.com/office/powerpoint/2010/main" val="98641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SO</a:t>
            </a:r>
            <a:r>
              <a:rPr lang="en-IE" baseline="0"/>
              <a:t> this is what a DMP looks like, everything in green is what you should be doing already…. Only the yellow bits are directly related to FAIR. </a:t>
            </a:r>
            <a:endParaRPr lang="en-IE"/>
          </a:p>
        </p:txBody>
      </p:sp>
      <p:sp>
        <p:nvSpPr>
          <p:cNvPr id="4" name="Slide Number Placeholder 3"/>
          <p:cNvSpPr>
            <a:spLocks noGrp="1"/>
          </p:cNvSpPr>
          <p:nvPr>
            <p:ph type="sldNum" sz="quarter" idx="10"/>
          </p:nvPr>
        </p:nvSpPr>
        <p:spPr/>
        <p:txBody>
          <a:bodyPr/>
          <a:lstStyle/>
          <a:p>
            <a:fld id="{07C804EB-0007-4075-A776-B21E8B50639B}" type="slidenum">
              <a:rPr lang="en-IE" smtClean="0"/>
              <a:t>12</a:t>
            </a:fld>
            <a:endParaRPr lang="en-IE"/>
          </a:p>
        </p:txBody>
      </p:sp>
    </p:spTree>
    <p:extLst>
      <p:ext uri="{BB962C8B-B14F-4D97-AF65-F5344CB8AC3E}">
        <p14:creationId xmlns:p14="http://schemas.microsoft.com/office/powerpoint/2010/main" val="324482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9609726-D9DE-438B-9A89-83E36952C5D0}" type="slidenum">
              <a:rPr lang="en-GB" smtClean="0"/>
              <a:t>13</a:t>
            </a:fld>
            <a:endParaRPr lang="en-GB"/>
          </a:p>
        </p:txBody>
      </p:sp>
    </p:spTree>
    <p:extLst>
      <p:ext uri="{BB962C8B-B14F-4D97-AF65-F5344CB8AC3E}">
        <p14:creationId xmlns:p14="http://schemas.microsoft.com/office/powerpoint/2010/main" val="2981379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48CB5-7B1B-4CC6-91DE-CEDBC44D7629}" type="slidenum">
              <a:rPr lang="en-IE" smtClean="0"/>
              <a:t>15</a:t>
            </a:fld>
            <a:endParaRPr lang="en-IE"/>
          </a:p>
        </p:txBody>
      </p:sp>
    </p:spTree>
    <p:extLst>
      <p:ext uri="{BB962C8B-B14F-4D97-AF65-F5344CB8AC3E}">
        <p14:creationId xmlns:p14="http://schemas.microsoft.com/office/powerpoint/2010/main" val="360961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aseline="0"/>
              <a:t>Semantic and Syntactic Interoperability …..Metadata</a:t>
            </a:r>
          </a:p>
          <a:p>
            <a:endParaRPr lang="en-IE" baseline="0"/>
          </a:p>
          <a:p>
            <a:r>
              <a:rPr lang="en-IE"/>
              <a:t>So what does all of that really</a:t>
            </a:r>
            <a:r>
              <a:rPr lang="en-IE" baseline="0"/>
              <a:t> mean, lets look at the different levels of metadata you need to provide for interoperability </a:t>
            </a:r>
          </a:p>
          <a:p>
            <a:endParaRPr lang="en-IE" baseline="0"/>
          </a:p>
          <a:p>
            <a:r>
              <a:rPr lang="en-IE" baseline="0"/>
              <a:t>So syntactic interoperability and semantic interoperability and intrinsically linked…. One covers the functional compatibility of the systems and one is about the agreed definitions, meanings behind the data so a controlled vocabulary or maybe simply a defined vocabulary. </a:t>
            </a:r>
          </a:p>
          <a:p>
            <a:endParaRPr lang="en-IE" baseline="0"/>
          </a:p>
          <a:p>
            <a:r>
              <a:rPr lang="en-IE" baseline="0"/>
              <a:t>At a dataset level you need to the overarching metadata? You need to describe the internal file structure and how each file relates to each other. </a:t>
            </a:r>
          </a:p>
          <a:p>
            <a:r>
              <a:rPr lang="en-IE" baseline="0"/>
              <a:t>Then your need to describe the data itself  down to the units and correct ranges for those units </a:t>
            </a:r>
          </a:p>
          <a:p>
            <a:endParaRPr lang="en-IE" baseline="0"/>
          </a:p>
          <a:p>
            <a:r>
              <a:rPr lang="en-IE" baseline="0"/>
              <a:t>And as I said before there are different ways of doing this </a:t>
            </a:r>
            <a:endParaRPr lang="en-IE"/>
          </a:p>
        </p:txBody>
      </p:sp>
      <p:sp>
        <p:nvSpPr>
          <p:cNvPr id="4" name="Slide Number Placeholder 3"/>
          <p:cNvSpPr>
            <a:spLocks noGrp="1"/>
          </p:cNvSpPr>
          <p:nvPr>
            <p:ph type="sldNum" sz="quarter" idx="10"/>
          </p:nvPr>
        </p:nvSpPr>
        <p:spPr/>
        <p:txBody>
          <a:bodyPr/>
          <a:lstStyle/>
          <a:p>
            <a:fld id="{D9609726-D9DE-438B-9A89-83E36952C5D0}" type="slidenum">
              <a:rPr lang="en-GB" smtClean="0"/>
              <a:t>16</a:t>
            </a:fld>
            <a:endParaRPr lang="en-GB"/>
          </a:p>
        </p:txBody>
      </p:sp>
    </p:spTree>
    <p:extLst>
      <p:ext uri="{BB962C8B-B14F-4D97-AF65-F5344CB8AC3E}">
        <p14:creationId xmlns:p14="http://schemas.microsoft.com/office/powerpoint/2010/main" val="9494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i="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10"/>
          </p:nvPr>
        </p:nvSpPr>
        <p:spPr/>
        <p:txBody>
          <a:bodyPr/>
          <a:lstStyle/>
          <a:p>
            <a:fld id="{00148CB5-7B1B-4CC6-91DE-CEDBC44D7629}" type="slidenum">
              <a:rPr lang="en-IE" smtClean="0"/>
              <a:t>17</a:t>
            </a:fld>
            <a:endParaRPr lang="en-IE"/>
          </a:p>
        </p:txBody>
      </p:sp>
    </p:spTree>
    <p:extLst>
      <p:ext uri="{BB962C8B-B14F-4D97-AF65-F5344CB8AC3E}">
        <p14:creationId xmlns:p14="http://schemas.microsoft.com/office/powerpoint/2010/main" val="4284140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51FFDEE6-8EC2-4806-9A85-4F7DAC99A338}"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1020540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1FFDEE6-8EC2-4806-9A85-4F7DAC99A338}"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389740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1FFDEE6-8EC2-4806-9A85-4F7DAC99A338}"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3708685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357FCE50-EE34-475E-9B69-C46A2B395FA9}"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16172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57FCE50-EE34-475E-9B69-C46A2B395FA9}"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4214563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7FCE50-EE34-475E-9B69-C46A2B395FA9}"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3419798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357FCE50-EE34-475E-9B69-C46A2B395FA9}"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256210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357FCE50-EE34-475E-9B69-C46A2B395FA9}" type="datetimeFigureOut">
              <a:rPr lang="en-IE" smtClean="0"/>
              <a:t>17/06/2022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241533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357FCE50-EE34-475E-9B69-C46A2B395FA9}" type="datetimeFigureOut">
              <a:rPr lang="en-IE" smtClean="0"/>
              <a:t>17/06/2022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3326446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FCE50-EE34-475E-9B69-C46A2B395FA9}" type="datetimeFigureOut">
              <a:rPr lang="en-IE" smtClean="0"/>
              <a:t>17/06/2022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3527523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7FCE50-EE34-475E-9B69-C46A2B395FA9}"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238723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1FFDEE6-8EC2-4806-9A85-4F7DAC99A338}"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1553321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7FCE50-EE34-475E-9B69-C46A2B395FA9}"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836820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57FCE50-EE34-475E-9B69-C46A2B395FA9}"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1788934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57FCE50-EE34-475E-9B69-C46A2B395FA9}"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2862B16-5A63-4412-BF1B-484F863AEF0D}" type="slidenum">
              <a:rPr lang="en-IE" smtClean="0"/>
              <a:t>‹#›</a:t>
            </a:fld>
            <a:endParaRPr lang="en-IE"/>
          </a:p>
        </p:txBody>
      </p:sp>
    </p:spTree>
    <p:extLst>
      <p:ext uri="{BB962C8B-B14F-4D97-AF65-F5344CB8AC3E}">
        <p14:creationId xmlns:p14="http://schemas.microsoft.com/office/powerpoint/2010/main" val="4211670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FFDEE6-8EC2-4806-9A85-4F7DAC99A338}"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384671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4F64EE83-F774-4F27-A05B-4E85D5FA5EA6}"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3312601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F64EE83-F774-4F27-A05B-4E85D5FA5EA6}"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3103732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64EE83-F774-4F27-A05B-4E85D5FA5EA6}"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4080652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4F64EE83-F774-4F27-A05B-4E85D5FA5EA6}"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3923206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4F64EE83-F774-4F27-A05B-4E85D5FA5EA6}" type="datetimeFigureOut">
              <a:rPr lang="en-IE" smtClean="0"/>
              <a:t>17/06/2022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3151881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4F64EE83-F774-4F27-A05B-4E85D5FA5EA6}" type="datetimeFigureOut">
              <a:rPr lang="en-IE" smtClean="0"/>
              <a:t>17/06/2022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264036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51FFDEE6-8EC2-4806-9A85-4F7DAC99A338}"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2769888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4EE83-F774-4F27-A05B-4E85D5FA5EA6}" type="datetimeFigureOut">
              <a:rPr lang="en-IE" smtClean="0"/>
              <a:t>17/06/2022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3571025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64EE83-F774-4F27-A05B-4E85D5FA5EA6}"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3706148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64EE83-F774-4F27-A05B-4E85D5FA5EA6}"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4193084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F64EE83-F774-4F27-A05B-4E85D5FA5EA6}"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2088470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F64EE83-F774-4F27-A05B-4E85D5FA5EA6}" type="datetimeFigureOut">
              <a:rPr lang="en-IE" smtClean="0"/>
              <a:t>17/06/2022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D808650-5415-4695-B489-D2ACB8FAEA20}" type="slidenum">
              <a:rPr lang="en-IE" smtClean="0"/>
              <a:t>‹#›</a:t>
            </a:fld>
            <a:endParaRPr lang="en-IE"/>
          </a:p>
        </p:txBody>
      </p:sp>
    </p:spTree>
    <p:extLst>
      <p:ext uri="{BB962C8B-B14F-4D97-AF65-F5344CB8AC3E}">
        <p14:creationId xmlns:p14="http://schemas.microsoft.com/office/powerpoint/2010/main" val="2582616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17/06/2022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51FFDEE6-8EC2-4806-9A85-4F7DAC99A338}" type="datetimeFigureOut">
              <a:rPr lang="en-IE" smtClean="0"/>
              <a:t>17/06/2022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927143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17/06/2022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51FFDEE6-8EC2-4806-9A85-4F7DAC99A338}" type="datetimeFigureOut">
              <a:rPr lang="en-IE" smtClean="0"/>
              <a:t>17/06/2022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111021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FDEE6-8EC2-4806-9A85-4F7DAC99A338}" type="datetimeFigureOut">
              <a:rPr lang="en-IE" smtClean="0"/>
              <a:t>17/06/2022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396839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FFDEE6-8EC2-4806-9A85-4F7DAC99A338}"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349729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FFDEE6-8EC2-4806-9A85-4F7DAC99A338}" type="datetimeFigureOut">
              <a:rPr lang="en-IE" smtClean="0"/>
              <a:t>17/06/2022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874765-FE9A-4092-B49B-23B362B5E92B}" type="slidenum">
              <a:rPr lang="en-IE" smtClean="0"/>
              <a:t>‹#›</a:t>
            </a:fld>
            <a:endParaRPr lang="en-IE"/>
          </a:p>
        </p:txBody>
      </p:sp>
    </p:spTree>
    <p:extLst>
      <p:ext uri="{BB962C8B-B14F-4D97-AF65-F5344CB8AC3E}">
        <p14:creationId xmlns:p14="http://schemas.microsoft.com/office/powerpoint/2010/main" val="58030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FDEE6-8EC2-4806-9A85-4F7DAC99A338}" type="datetimeFigureOut">
              <a:rPr lang="en-IE" smtClean="0"/>
              <a:t>17/06/2022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4765-FE9A-4092-B49B-23B362B5E92B}" type="slidenum">
              <a:rPr lang="en-IE" smtClean="0"/>
              <a:t>‹#›</a:t>
            </a:fld>
            <a:endParaRPr lang="en-IE"/>
          </a:p>
        </p:txBody>
      </p:sp>
    </p:spTree>
    <p:extLst>
      <p:ext uri="{BB962C8B-B14F-4D97-AF65-F5344CB8AC3E}">
        <p14:creationId xmlns:p14="http://schemas.microsoft.com/office/powerpoint/2010/main" val="25934972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FCE50-EE34-475E-9B69-C46A2B395FA9}" type="datetimeFigureOut">
              <a:rPr lang="en-IE" smtClean="0"/>
              <a:t>17/06/2022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62B16-5A63-4412-BF1B-484F863AEF0D}" type="slidenum">
              <a:rPr lang="en-IE" smtClean="0"/>
              <a:t>‹#›</a:t>
            </a:fld>
            <a:endParaRPr lang="en-IE"/>
          </a:p>
        </p:txBody>
      </p:sp>
    </p:spTree>
    <p:extLst>
      <p:ext uri="{BB962C8B-B14F-4D97-AF65-F5344CB8AC3E}">
        <p14:creationId xmlns:p14="http://schemas.microsoft.com/office/powerpoint/2010/main" val="1604748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EE83-F774-4F27-A05B-4E85D5FA5EA6}" type="datetimeFigureOut">
              <a:rPr lang="en-IE" smtClean="0"/>
              <a:t>17/06/2022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08650-5415-4695-B489-D2ACB8FAEA20}" type="slidenum">
              <a:rPr lang="en-IE" smtClean="0"/>
              <a:t>‹#›</a:t>
            </a:fld>
            <a:endParaRPr lang="en-IE"/>
          </a:p>
        </p:txBody>
      </p:sp>
    </p:spTree>
    <p:extLst>
      <p:ext uri="{BB962C8B-B14F-4D97-AF65-F5344CB8AC3E}">
        <p14:creationId xmlns:p14="http://schemas.microsoft.com/office/powerpoint/2010/main" val="346030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17/06/2022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aoife.coffey@ucc.ie"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iukNuDvLzkAhXZShUIHeIrDWQQjRx6BAgBEAQ&amp;url=/url?sa%3Di%26source%3Dimages%26cd%3D%26cad%3Drja%26uact%3D8%26ved%3D2ahUKEwis3c-9u7zkAhXzSxUIHV0dAPoQjRx6BAgBEAQ%26url%3Dhttps://doctorfreelance.com/file-naming-conventions/%26psig%3DAOvVaw0N4jlZJFHRyL-a1LTbbx4j%26ust%3D1567868451316299&amp;psig=AOvVaw0N4jlZJFHRyL-a1LTbbx4j&amp;ust=1567868451316299" TargetMode="External"/><Relationship Id="rId2" Type="http://schemas.openxmlformats.org/officeDocument/2006/relationships/image" Target="../media/image31.gif"/><Relationship Id="rId1" Type="http://schemas.openxmlformats.org/officeDocument/2006/relationships/slideLayout" Target="../slideLayouts/slideLayout7.xml"/><Relationship Id="rId6" Type="http://schemas.openxmlformats.org/officeDocument/2006/relationships/hyperlink" Target="https://www.reddit.com/user/Ex_Reddit_Lurker/"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scienceeurope.org/our-resources/practical-guide-to-the-international-alignment-of-research-data-management/"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hyperlink" Target="https://www.cellsignal.com/contents/resources-protocols/changes-to-recommended-western-blotting-protocols/western-variation" TargetMode="External"/><Relationship Id="rId5" Type="http://schemas.openxmlformats.org/officeDocument/2006/relationships/image" Target="../media/image37.png"/><Relationship Id="rId15" Type="http://schemas.openxmlformats.org/officeDocument/2006/relationships/image" Target="../media/image45.jpeg"/><Relationship Id="rId10" Type="http://schemas.openxmlformats.org/officeDocument/2006/relationships/hyperlink" Target="https://openi.nlm.nih.gov/detailedresult.php?img=PMC3742216_ijms-14-13763f2&amp;req=4" TargetMode="External"/><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doi.org/10.7486/DRI.vd678j83q-1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hyperlink" Target="https://doi.org/10.1007/3-540-36227-4_3" TargetMode="Externa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zenodo.org/record/5839189#.YeANoP7P2Uk" TargetMode="External"/><Relationship Id="rId2" Type="http://schemas.openxmlformats.org/officeDocument/2006/relationships/hyperlink" Target="https://doi.org/10.5061/dryad.47d7wm3fq" TargetMode="Externa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jpeg"/><Relationship Id="rId3" Type="http://schemas.openxmlformats.org/officeDocument/2006/relationships/image" Target="../media/image56.png"/><Relationship Id="rId7" Type="http://schemas.openxmlformats.org/officeDocument/2006/relationships/hyperlink" Target="https://rd-alliance.github.io/metadata-directory/standards/ddi-data-documentation-initiative.html" TargetMode="External"/><Relationship Id="rId12" Type="http://schemas.openxmlformats.org/officeDocument/2006/relationships/image" Target="../media/image61.jpeg"/><Relationship Id="rId2" Type="http://schemas.openxmlformats.org/officeDocument/2006/relationships/image" Target="../media/image55.png"/><Relationship Id="rId16" Type="http://schemas.openxmlformats.org/officeDocument/2006/relationships/hyperlink" Target="https://rd-alliance.github.io/metadata-directory/" TargetMode="External"/><Relationship Id="rId1" Type="http://schemas.openxmlformats.org/officeDocument/2006/relationships/slideLayout" Target="../slideLayouts/slideLayout7.xml"/><Relationship Id="rId6" Type="http://schemas.openxmlformats.org/officeDocument/2006/relationships/hyperlink" Target="https://rd-alliance.github.io/metadata-directory/standards/EAD.html" TargetMode="External"/><Relationship Id="rId11" Type="http://schemas.openxmlformats.org/officeDocument/2006/relationships/hyperlink" Target="https://www.ebi.ac.uk/chebi/aboutChebiForward.do" TargetMode="External"/><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hyperlink" Target="https://en.wikipedia.org/wiki/SNOMED_CT" TargetMode="External"/><Relationship Id="rId14" Type="http://schemas.openxmlformats.org/officeDocument/2006/relationships/hyperlink" Target="https://psych-ds.github.i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www.kristianbrock.com/post/send-me-data/" TargetMode="External"/><Relationship Id="rId3" Type="http://schemas.openxmlformats.org/officeDocument/2006/relationships/image" Target="../media/image70.jpeg"/><Relationship Id="rId7" Type="http://schemas.openxmlformats.org/officeDocument/2006/relationships/hyperlink" Target="https://twitter.com/i/status/132361999326375526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hyperlink" Target="https://www.youtube.com/watch?v=Ry2xjTBtNFE&amp;t=6s" TargetMode="External"/><Relationship Id="rId5" Type="http://schemas.openxmlformats.org/officeDocument/2006/relationships/hyperlink" Target="https://doi.org/10.1080/00031305.2017.1375989" TargetMode="External"/><Relationship Id="rId10" Type="http://schemas.openxmlformats.org/officeDocument/2006/relationships/image" Target="../media/image74.png"/><Relationship Id="rId4" Type="http://schemas.openxmlformats.org/officeDocument/2006/relationships/image" Target="../media/image71.jpe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hyperlink" Target="https://www.nature.com/articles/d41586-019-01040-w" TargetMode="External"/><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hyperlink" Target="https://www.ucc.ie/en/it/storag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https://www.independent.co.uk/arts-entertainment/films/news/lightyear-toy-story-deleted-galyn-susman-b2016221.html?utm_content=Echobox&amp;utm_medium=Social&amp;utm_campaign=Main&amp;utm_source=Twitter#Echobox=1645004983" TargetMode="External"/><Relationship Id="rId2" Type="http://schemas.openxmlformats.org/officeDocument/2006/relationships/image" Target="../media/image80.png"/><Relationship Id="rId1" Type="http://schemas.openxmlformats.org/officeDocument/2006/relationships/slideLayout" Target="../slideLayouts/slideLayout4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hyperlink" Target="https://www.nature.com/articles/sdata201618" TargetMode="External"/><Relationship Id="rId5" Type="http://schemas.openxmlformats.org/officeDocument/2006/relationships/hyperlink" Target="https://libguides.ucc.ie/researchdataservice/fair" TargetMode="Externa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s://www.gnu.org/licenses/license-list#SoftwareLicenses" TargetMode="External"/><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hyperlink" Target="https://opensource.org/licenses" TargetMode="External"/><Relationship Id="rId4" Type="http://schemas.openxmlformats.org/officeDocument/2006/relationships/hyperlink" Target="https://creativecommons.org/"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fairsharing.org/" TargetMode="External"/><Relationship Id="rId13" Type="http://schemas.openxmlformats.org/officeDocument/2006/relationships/image" Target="../media/image99.png"/><Relationship Id="rId18" Type="http://schemas.openxmlformats.org/officeDocument/2006/relationships/image" Target="../media/image102.png"/><Relationship Id="rId26" Type="http://schemas.openxmlformats.org/officeDocument/2006/relationships/hyperlink" Target="https://www.ncbi.nlm.nih.gov/" TargetMode="External"/><Relationship Id="rId3" Type="http://schemas.openxmlformats.org/officeDocument/2006/relationships/hyperlink" Target="https://zenodo.org/" TargetMode="External"/><Relationship Id="rId21" Type="http://schemas.openxmlformats.org/officeDocument/2006/relationships/image" Target="../media/image104.png"/><Relationship Id="rId7" Type="http://schemas.openxmlformats.org/officeDocument/2006/relationships/hyperlink" Target="https://www.dri.ie/" TargetMode="External"/><Relationship Id="rId12" Type="http://schemas.openxmlformats.org/officeDocument/2006/relationships/hyperlink" Target="https://osf.io/" TargetMode="External"/><Relationship Id="rId17" Type="http://schemas.openxmlformats.org/officeDocument/2006/relationships/hyperlink" Target="https://www.ucd.ie/issda/" TargetMode="External"/><Relationship Id="rId25" Type="http://schemas.openxmlformats.org/officeDocument/2006/relationships/image" Target="../media/image106.png"/><Relationship Id="rId2" Type="http://schemas.openxmlformats.org/officeDocument/2006/relationships/image" Target="../media/image94.png"/><Relationship Id="rId16" Type="http://schemas.openxmlformats.org/officeDocument/2006/relationships/image" Target="../media/image101.png"/><Relationship Id="rId20" Type="http://schemas.openxmlformats.org/officeDocument/2006/relationships/hyperlink" Target="https://www.maynoothuniversity.ie/iqda" TargetMode="Externa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hyperlink" Target="https://www.scienceeurope.org/our-resources/practical-guide-to-the-international-alignment-of-research-data-management/" TargetMode="External"/><Relationship Id="rId24" Type="http://schemas.openxmlformats.org/officeDocument/2006/relationships/hyperlink" Target="https://www.ebi.ac.uk/" TargetMode="External"/><Relationship Id="rId5" Type="http://schemas.openxmlformats.org/officeDocument/2006/relationships/hyperlink" Target="https://figshare.com/" TargetMode="External"/><Relationship Id="rId15" Type="http://schemas.openxmlformats.org/officeDocument/2006/relationships/hyperlink" Target="https://dataverse.harvard.edu/" TargetMode="External"/><Relationship Id="rId23" Type="http://schemas.openxmlformats.org/officeDocument/2006/relationships/image" Target="../media/image105.png"/><Relationship Id="rId10" Type="http://schemas.openxmlformats.org/officeDocument/2006/relationships/image" Target="../media/image98.png"/><Relationship Id="rId19" Type="http://schemas.openxmlformats.org/officeDocument/2006/relationships/image" Target="../media/image103.png"/><Relationship Id="rId4" Type="http://schemas.openxmlformats.org/officeDocument/2006/relationships/image" Target="../media/image95.png"/><Relationship Id="rId9" Type="http://schemas.openxmlformats.org/officeDocument/2006/relationships/image" Target="../media/image97.png"/><Relationship Id="rId14" Type="http://schemas.openxmlformats.org/officeDocument/2006/relationships/image" Target="../media/image100.png"/><Relationship Id="rId22" Type="http://schemas.openxmlformats.org/officeDocument/2006/relationships/hyperlink" Target="https://www.softwareheritage.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hyperlink" Target="https://libguides.ucc.ie/researchdataservice" TargetMode="External"/><Relationship Id="rId5" Type="http://schemas.microsoft.com/office/2007/relationships/hdphoto" Target="../media/hdphoto3.wdp"/><Relationship Id="rId10" Type="http://schemas.openxmlformats.org/officeDocument/2006/relationships/hyperlink" Target="https://ucc.instructure.com/courses/55" TargetMode="External"/><Relationship Id="rId4" Type="http://schemas.openxmlformats.org/officeDocument/2006/relationships/image" Target="../media/image110.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nds.org.au/working-with-data/fairdata/training" TargetMode="External"/><Relationship Id="rId1" Type="http://schemas.openxmlformats.org/officeDocument/2006/relationships/slideLayout" Target="../slideLayouts/slideLayout18.xml"/><Relationship Id="rId6" Type="http://schemas.openxmlformats.org/officeDocument/2006/relationships/hyperlink" Target="https://www.go-fair.org/fair-principles/" TargetMode="External"/><Relationship Id="rId5" Type="http://schemas.openxmlformats.org/officeDocument/2006/relationships/hyperlink" Target="https://www.nature.com/articles/sdata201618" TargetMode="External"/><Relationship Id="rId4" Type="http://schemas.openxmlformats.org/officeDocument/2006/relationships/hyperlink" Target="https://libguides.ucc.ie/researchdataservice/fai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hyperlink" Target="https://genomebiology.biomedcentral.com/articles/10.1186/s13059-016-1044-7" TargetMode="External"/><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hyperlink" Target="https://www.smithsonianmag.com/science-nature/the-vast-majority-of-raw-data-from-old-scientific-studies-may-now-be-missing-180948067/" TargetMode="External"/><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hyperlink" Target="https://doi.org/10.1186/s13041-020-0552-2" TargetMode="External"/><Relationship Id="rId11" Type="http://schemas.openxmlformats.org/officeDocument/2006/relationships/image" Target="../media/image24.png"/><Relationship Id="rId5" Type="http://schemas.openxmlformats.org/officeDocument/2006/relationships/hyperlink" Target="https://doi.org/10.1038/533452a" TargetMode="External"/><Relationship Id="rId15" Type="http://schemas.openxmlformats.org/officeDocument/2006/relationships/image" Target="../media/image28.png"/><Relationship Id="rId10" Type="http://schemas.openxmlformats.org/officeDocument/2006/relationships/hyperlink" Target="https://en.wikipedia.org/wiki/Growth_in_a_Time_of_Debt" TargetMode="External"/><Relationship Id="rId4" Type="http://schemas.openxmlformats.org/officeDocument/2006/relationships/image" Target="../media/image23.png"/><Relationship Id="rId9" Type="http://schemas.openxmlformats.org/officeDocument/2006/relationships/hyperlink" Target="https://doi.org/10.1371/journal.pcbi.1008984" TargetMode="Externa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0954" y="983668"/>
            <a:ext cx="6785897" cy="769441"/>
          </a:xfrm>
          <a:prstGeom prst="rect">
            <a:avLst/>
          </a:prstGeom>
        </p:spPr>
        <p:txBody>
          <a:bodyPr wrap="none">
            <a:spAutoFit/>
          </a:bodyPr>
          <a:lstStyle/>
          <a:p>
            <a:r>
              <a:rPr lang="en-IE" sz="4400" b="1"/>
              <a:t>Research Data Management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48" t="425" r="23923" b="64912"/>
          <a:stretch/>
        </p:blipFill>
        <p:spPr>
          <a:xfrm>
            <a:off x="7335047" y="5211223"/>
            <a:ext cx="4389089" cy="1186437"/>
          </a:xfrm>
          <a:prstGeom prst="rect">
            <a:avLst/>
          </a:prstGeom>
        </p:spPr>
      </p:pic>
      <p:sp>
        <p:nvSpPr>
          <p:cNvPr id="6" name="Subtitle 2"/>
          <p:cNvSpPr txBox="1">
            <a:spLocks/>
          </p:cNvSpPr>
          <p:nvPr/>
        </p:nvSpPr>
        <p:spPr>
          <a:xfrm>
            <a:off x="1050125" y="1703676"/>
            <a:ext cx="5167872" cy="83078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err="1"/>
              <a:t>Dr.</a:t>
            </a:r>
            <a:r>
              <a:rPr lang="en-GB" sz="1800"/>
              <a:t> Aoife Coffey, Research Data Coordinator, </a:t>
            </a:r>
          </a:p>
          <a:p>
            <a:pPr marL="0" indent="0" algn="ctr">
              <a:buNone/>
            </a:pPr>
            <a:r>
              <a:rPr lang="en-GB" sz="1800"/>
              <a:t> Research &amp; Digital Services, UCC Library</a:t>
            </a:r>
          </a:p>
        </p:txBody>
      </p:sp>
      <p:sp>
        <p:nvSpPr>
          <p:cNvPr id="4" name="TextBox 3"/>
          <p:cNvSpPr txBox="1"/>
          <p:nvPr/>
        </p:nvSpPr>
        <p:spPr>
          <a:xfrm>
            <a:off x="2072708" y="2473117"/>
            <a:ext cx="4844716" cy="369332"/>
          </a:xfrm>
          <a:prstGeom prst="rect">
            <a:avLst/>
          </a:prstGeom>
          <a:noFill/>
        </p:spPr>
        <p:txBody>
          <a:bodyPr wrap="square" rtlCol="0">
            <a:spAutoFit/>
          </a:bodyPr>
          <a:lstStyle/>
          <a:p>
            <a:r>
              <a:rPr lang="en-IE">
                <a:hlinkClick r:id="rId4"/>
              </a:rPr>
              <a:t>aoife.coffey@ucc.ie</a:t>
            </a:r>
            <a:r>
              <a:rPr lang="en-IE"/>
              <a:t> </a:t>
            </a:r>
          </a:p>
        </p:txBody>
      </p:sp>
    </p:spTree>
    <p:extLst>
      <p:ext uri="{BB962C8B-B14F-4D97-AF65-F5344CB8AC3E}">
        <p14:creationId xmlns:p14="http://schemas.microsoft.com/office/powerpoint/2010/main" val="3291983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3671" y="479907"/>
            <a:ext cx="6773388" cy="477054"/>
          </a:xfrm>
          <a:prstGeom prst="rect">
            <a:avLst/>
          </a:prstGeom>
          <a:noFill/>
        </p:spPr>
        <p:txBody>
          <a:bodyPr wrap="square" rtlCol="0">
            <a:spAutoFit/>
          </a:bodyPr>
          <a:lstStyle/>
          <a:p>
            <a:r>
              <a:rPr lang="en-IE" sz="2500" b="1"/>
              <a:t>Why do you need a data management plan?</a:t>
            </a:r>
          </a:p>
        </p:txBody>
      </p:sp>
      <p:grpSp>
        <p:nvGrpSpPr>
          <p:cNvPr id="3" name="Group 2">
            <a:extLst>
              <a:ext uri="{FF2B5EF4-FFF2-40B4-BE49-F238E27FC236}">
                <a16:creationId xmlns:a16="http://schemas.microsoft.com/office/drawing/2014/main" id="{A99185E1-5832-63B9-67E3-7D0F791D7501}"/>
              </a:ext>
            </a:extLst>
          </p:cNvPr>
          <p:cNvGrpSpPr/>
          <p:nvPr/>
        </p:nvGrpSpPr>
        <p:grpSpPr>
          <a:xfrm>
            <a:off x="229564" y="263608"/>
            <a:ext cx="11647081" cy="6594887"/>
            <a:chOff x="229564" y="263608"/>
            <a:chExt cx="11647081" cy="659488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268" y="3254586"/>
              <a:ext cx="4463377" cy="3603909"/>
            </a:xfrm>
            <a:prstGeom prst="rect">
              <a:avLst/>
            </a:prstGeom>
          </p:spPr>
        </p:pic>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637" y="263608"/>
              <a:ext cx="4140445" cy="3039426"/>
            </a:xfrm>
            <a:prstGeom prst="rect">
              <a:avLst/>
            </a:prstGeom>
            <a:ln w="28575">
              <a:solidFill>
                <a:schemeClr val="tx1"/>
              </a:solidFill>
            </a:ln>
          </p:spPr>
        </p:pic>
        <p:pic>
          <p:nvPicPr>
            <p:cNvPr id="7" name="Picture 7">
              <a:extLst>
                <a:ext uri="{FF2B5EF4-FFF2-40B4-BE49-F238E27FC236}">
                  <a16:creationId xmlns:a16="http://schemas.microsoft.com/office/drawing/2014/main" id="{71C66A42-17D3-02B5-E250-25F6DC1E414C}"/>
                </a:ext>
              </a:extLst>
            </p:cNvPr>
            <p:cNvPicPr>
              <a:picLocks noChangeAspect="1"/>
            </p:cNvPicPr>
            <p:nvPr/>
          </p:nvPicPr>
          <p:blipFill>
            <a:blip r:embed="rId5"/>
            <a:stretch>
              <a:fillRect/>
            </a:stretch>
          </p:blipFill>
          <p:spPr>
            <a:xfrm>
              <a:off x="615387" y="1176644"/>
              <a:ext cx="5183529" cy="4986990"/>
            </a:xfrm>
            <a:prstGeom prst="rect">
              <a:avLst/>
            </a:prstGeom>
          </p:spPr>
        </p:pic>
        <p:sp>
          <p:nvSpPr>
            <p:cNvPr id="8" name="TextBox 7">
              <a:extLst>
                <a:ext uri="{FF2B5EF4-FFF2-40B4-BE49-F238E27FC236}">
                  <a16:creationId xmlns:a16="http://schemas.microsoft.com/office/drawing/2014/main" id="{91494BB9-277C-18C5-30BE-15277ED8A671}"/>
                </a:ext>
              </a:extLst>
            </p:cNvPr>
            <p:cNvSpPr txBox="1"/>
            <p:nvPr/>
          </p:nvSpPr>
          <p:spPr>
            <a:xfrm>
              <a:off x="229564" y="6344856"/>
              <a:ext cx="54246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linkClick r:id="rId6"/>
                </a:rPr>
                <a:t>https://www.reddit.com/user/Ex_Reddit_Lurker/</a:t>
              </a:r>
              <a:endParaRPr lang="en-US" sz="1000"/>
            </a:p>
            <a:p>
              <a:endParaRPr lang="en-US" sz="1000">
                <a:cs typeface="Calibri"/>
              </a:endParaRPr>
            </a:p>
          </p:txBody>
        </p:sp>
      </p:grpSp>
    </p:spTree>
    <p:extLst>
      <p:ext uri="{BB962C8B-B14F-4D97-AF65-F5344CB8AC3E}">
        <p14:creationId xmlns:p14="http://schemas.microsoft.com/office/powerpoint/2010/main" val="3179245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958" y="471499"/>
            <a:ext cx="6168190" cy="477054"/>
          </a:xfrm>
          <a:prstGeom prst="rect">
            <a:avLst/>
          </a:prstGeom>
          <a:noFill/>
        </p:spPr>
        <p:txBody>
          <a:bodyPr wrap="square" rtlCol="0">
            <a:spAutoFit/>
          </a:bodyPr>
          <a:lstStyle/>
          <a:p>
            <a:r>
              <a:rPr lang="en-IE" sz="2500" b="1"/>
              <a:t>Why do you need a data management plan?</a:t>
            </a:r>
          </a:p>
        </p:txBody>
      </p:sp>
      <p:sp>
        <p:nvSpPr>
          <p:cNvPr id="8" name="Rectangle 7"/>
          <p:cNvSpPr/>
          <p:nvPr/>
        </p:nvSpPr>
        <p:spPr>
          <a:xfrm>
            <a:off x="770400" y="1116418"/>
            <a:ext cx="9952234" cy="4708981"/>
          </a:xfrm>
          <a:prstGeom prst="rect">
            <a:avLst/>
          </a:prstGeom>
        </p:spPr>
        <p:txBody>
          <a:bodyPr wrap="square" lIns="91440" tIns="45720" rIns="91440" bIns="45720" anchor="t">
            <a:spAutoFit/>
          </a:bodyPr>
          <a:lstStyle/>
          <a:p>
            <a:pPr marL="285750" indent="-285750" fontAlgn="base">
              <a:lnSpc>
                <a:spcPct val="150000"/>
              </a:lnSpc>
              <a:buFont typeface="Arial" panose="020B0604020202020204" pitchFamily="34" charset="0"/>
              <a:buChar char="•"/>
            </a:pPr>
            <a:r>
              <a:rPr lang="en-IE" sz="2000"/>
              <a:t>Essential</a:t>
            </a:r>
            <a:r>
              <a:rPr lang="en-IE" sz="2000" baseline="0"/>
              <a:t> part of project management</a:t>
            </a:r>
          </a:p>
          <a:p>
            <a:pPr marL="285750" indent="-285750" fontAlgn="base">
              <a:lnSpc>
                <a:spcPct val="150000"/>
              </a:lnSpc>
              <a:buFont typeface="Arial" panose="020B0604020202020204" pitchFamily="34" charset="0"/>
              <a:buChar char="•"/>
            </a:pPr>
            <a:r>
              <a:rPr lang="en-IE" sz="2000"/>
              <a:t>E</a:t>
            </a:r>
            <a:r>
              <a:rPr lang="en-IE" sz="2000" baseline="0"/>
              <a:t>stablishes clear workflows and guidelines surrounding data management</a:t>
            </a:r>
            <a:r>
              <a:rPr lang="en-IE" sz="2000"/>
              <a:t> </a:t>
            </a:r>
            <a:endParaRPr lang="en-IE" sz="2000" baseline="0">
              <a:cs typeface="Calibri"/>
            </a:endParaRPr>
          </a:p>
          <a:p>
            <a:pPr marL="285750" indent="-285750" fontAlgn="base">
              <a:lnSpc>
                <a:spcPct val="150000"/>
              </a:lnSpc>
              <a:buFont typeface="Arial" panose="020B0604020202020204" pitchFamily="34" charset="0"/>
              <a:buChar char="•"/>
            </a:pPr>
            <a:r>
              <a:rPr lang="en-IE" sz="2000" baseline="0"/>
              <a:t>Sets out transparent data practices</a:t>
            </a:r>
            <a:endParaRPr lang="en-IE" sz="2000" baseline="0">
              <a:cs typeface="Calibri"/>
            </a:endParaRPr>
          </a:p>
          <a:p>
            <a:pPr marL="285750" indent="-285750" fontAlgn="base">
              <a:lnSpc>
                <a:spcPct val="150000"/>
              </a:lnSpc>
              <a:buFont typeface="Arial" panose="020B0604020202020204" pitchFamily="34" charset="0"/>
              <a:buChar char="•"/>
            </a:pPr>
            <a:r>
              <a:rPr lang="en-IE" sz="2000" baseline="0"/>
              <a:t>Plan and allocate resources and cost</a:t>
            </a:r>
            <a:endParaRPr lang="en-IE" sz="2000" baseline="0">
              <a:cs typeface="Calibri"/>
            </a:endParaRPr>
          </a:p>
          <a:p>
            <a:pPr marL="285750" indent="-285750" fontAlgn="base">
              <a:lnSpc>
                <a:spcPct val="150000"/>
              </a:lnSpc>
              <a:buFont typeface="Arial" panose="020B0604020202020204" pitchFamily="34" charset="0"/>
              <a:buChar char="•"/>
            </a:pPr>
            <a:r>
              <a:rPr lang="en-IE" sz="2000" baseline="0"/>
              <a:t>Plan infrastructure to support data</a:t>
            </a:r>
            <a:endParaRPr lang="en-IE" sz="2000">
              <a:cs typeface="Calibri"/>
            </a:endParaRPr>
          </a:p>
          <a:p>
            <a:pPr marL="285750" indent="-285750" fontAlgn="base">
              <a:lnSpc>
                <a:spcPct val="150000"/>
              </a:lnSpc>
              <a:buFont typeface="Arial" panose="020B0604020202020204" pitchFamily="34" charset="0"/>
              <a:buChar char="•"/>
            </a:pPr>
            <a:r>
              <a:rPr lang="en-IE" sz="2000"/>
              <a:t>Day to day you can find and understand your data when you need to use it</a:t>
            </a:r>
            <a:endParaRPr lang="en-IE" sz="2000">
              <a:cs typeface="Calibri"/>
            </a:endParaRPr>
          </a:p>
          <a:p>
            <a:pPr marL="285750" indent="-285750" fontAlgn="base">
              <a:lnSpc>
                <a:spcPct val="150000"/>
              </a:lnSpc>
              <a:buFont typeface="Arial" panose="020B0604020202020204" pitchFamily="34" charset="0"/>
              <a:buChar char="•"/>
            </a:pPr>
            <a:r>
              <a:rPr lang="en-IE" sz="2000"/>
              <a:t>There is continuity if project staff leave, or new researchers join</a:t>
            </a:r>
            <a:endParaRPr lang="en-IE" sz="2000">
              <a:cs typeface="Calibri"/>
            </a:endParaRPr>
          </a:p>
          <a:p>
            <a:pPr marL="285750" indent="-285750" fontAlgn="base">
              <a:lnSpc>
                <a:spcPct val="150000"/>
              </a:lnSpc>
              <a:buFont typeface="Arial" panose="020B0604020202020204" pitchFamily="34" charset="0"/>
              <a:buChar char="•"/>
            </a:pPr>
            <a:r>
              <a:rPr lang="en-IE" sz="2000"/>
              <a:t>You can avoid unnecessary duplication e.g., re-collecting or re-working data</a:t>
            </a:r>
            <a:endParaRPr lang="en-IE" sz="2000">
              <a:cs typeface="Calibri"/>
            </a:endParaRPr>
          </a:p>
          <a:p>
            <a:pPr marL="285750" indent="-285750" fontAlgn="base">
              <a:lnSpc>
                <a:spcPct val="150000"/>
              </a:lnSpc>
              <a:buFont typeface="Arial" panose="020B0604020202020204" pitchFamily="34" charset="0"/>
              <a:buChar char="•"/>
            </a:pPr>
            <a:r>
              <a:rPr lang="en-IE" sz="2000"/>
              <a:t>The data underlying publications are maintained, allowing for validation of results</a:t>
            </a:r>
            <a:endParaRPr lang="en-IE" sz="2000">
              <a:cs typeface="Calibri"/>
            </a:endParaRPr>
          </a:p>
          <a:p>
            <a:pPr marL="285750" indent="-285750" fontAlgn="base">
              <a:lnSpc>
                <a:spcPct val="150000"/>
              </a:lnSpc>
              <a:buFont typeface="Arial" panose="020B0604020202020204" pitchFamily="34" charset="0"/>
              <a:buChar char="•"/>
            </a:pPr>
            <a:r>
              <a:rPr lang="en-IE" sz="2000"/>
              <a:t>The data can become another output from a project</a:t>
            </a:r>
            <a:endParaRPr lang="en-IE" sz="2000">
              <a:cs typeface="Calibri"/>
            </a:endParaRPr>
          </a:p>
        </p:txBody>
      </p:sp>
    </p:spTree>
    <p:extLst>
      <p:ext uri="{BB962C8B-B14F-4D97-AF65-F5344CB8AC3E}">
        <p14:creationId xmlns:p14="http://schemas.microsoft.com/office/powerpoint/2010/main" val="511000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609" y="382772"/>
            <a:ext cx="4899616" cy="461665"/>
          </a:xfrm>
          <a:prstGeom prst="rect">
            <a:avLst/>
          </a:prstGeom>
          <a:noFill/>
        </p:spPr>
        <p:txBody>
          <a:bodyPr wrap="square" rtlCol="0">
            <a:spAutoFit/>
          </a:bodyPr>
          <a:lstStyle/>
          <a:p>
            <a:r>
              <a:rPr lang="en-IE" sz="2400" b="1"/>
              <a:t>Structure of Data Management Plans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82" y="1171395"/>
            <a:ext cx="3520883" cy="4688233"/>
          </a:xfrm>
          <a:prstGeom prst="rect">
            <a:avLst/>
          </a:prstGeom>
        </p:spPr>
      </p:pic>
      <p:sp>
        <p:nvSpPr>
          <p:cNvPr id="4" name="TextBox 3">
            <a:extLst>
              <a:ext uri="{FF2B5EF4-FFF2-40B4-BE49-F238E27FC236}">
                <a16:creationId xmlns:a16="http://schemas.microsoft.com/office/drawing/2014/main" id="{457F5B4D-CB62-4578-A06F-0E5341F221B8}"/>
              </a:ext>
            </a:extLst>
          </p:cNvPr>
          <p:cNvSpPr txBox="1"/>
          <p:nvPr/>
        </p:nvSpPr>
        <p:spPr>
          <a:xfrm>
            <a:off x="6289221" y="1349829"/>
            <a:ext cx="4933950" cy="33387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GB" b="1">
                <a:cs typeface="Calibri"/>
              </a:rPr>
              <a:t>1. Data Collection </a:t>
            </a:r>
            <a:endParaRPr lang="en-US" b="1"/>
          </a:p>
          <a:p>
            <a:pPr>
              <a:lnSpc>
                <a:spcPct val="200000"/>
              </a:lnSpc>
            </a:pPr>
            <a:r>
              <a:rPr lang="en-GB" b="1">
                <a:cs typeface="Calibri"/>
              </a:rPr>
              <a:t>2. Documentation, metadata and data quality </a:t>
            </a:r>
          </a:p>
          <a:p>
            <a:pPr>
              <a:lnSpc>
                <a:spcPct val="200000"/>
              </a:lnSpc>
            </a:pPr>
            <a:r>
              <a:rPr lang="en-GB" b="1">
                <a:cs typeface="Calibri"/>
              </a:rPr>
              <a:t>3. Ethics and Legal Compliance </a:t>
            </a:r>
          </a:p>
          <a:p>
            <a:pPr>
              <a:lnSpc>
                <a:spcPct val="200000"/>
              </a:lnSpc>
            </a:pPr>
            <a:r>
              <a:rPr lang="en-GB" b="1">
                <a:cs typeface="Calibri"/>
              </a:rPr>
              <a:t>4. Storage and Back-up during research </a:t>
            </a:r>
          </a:p>
          <a:p>
            <a:pPr>
              <a:lnSpc>
                <a:spcPct val="200000"/>
              </a:lnSpc>
            </a:pPr>
            <a:r>
              <a:rPr lang="en-GB" b="1">
                <a:cs typeface="Calibri"/>
              </a:rPr>
              <a:t>5. Data Sharing and Long-term Preservation </a:t>
            </a:r>
          </a:p>
          <a:p>
            <a:pPr>
              <a:lnSpc>
                <a:spcPct val="200000"/>
              </a:lnSpc>
            </a:pPr>
            <a:r>
              <a:rPr lang="en-GB" b="1">
                <a:cs typeface="Calibri"/>
              </a:rPr>
              <a:t>6. Resources and Responsibilities </a:t>
            </a:r>
          </a:p>
        </p:txBody>
      </p:sp>
      <p:sp>
        <p:nvSpPr>
          <p:cNvPr id="7" name="TextBox 1">
            <a:extLst>
              <a:ext uri="{FF2B5EF4-FFF2-40B4-BE49-F238E27FC236}">
                <a16:creationId xmlns:a16="http://schemas.microsoft.com/office/drawing/2014/main" id="{DF4AC149-D238-4D74-9501-87B43EFF0B66}"/>
              </a:ext>
            </a:extLst>
          </p:cNvPr>
          <p:cNvSpPr txBox="1"/>
          <p:nvPr/>
        </p:nvSpPr>
        <p:spPr>
          <a:xfrm>
            <a:off x="445477" y="6023707"/>
            <a:ext cx="58986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https://doi.org/10.5281/zenodo.4915861</a:t>
            </a:r>
          </a:p>
        </p:txBody>
      </p:sp>
      <p:sp>
        <p:nvSpPr>
          <p:cNvPr id="8" name="TextBox 2">
            <a:extLst>
              <a:ext uri="{FF2B5EF4-FFF2-40B4-BE49-F238E27FC236}">
                <a16:creationId xmlns:a16="http://schemas.microsoft.com/office/drawing/2014/main" id="{670CA552-4AE5-4CD5-A84E-96E725AAE66D}"/>
              </a:ext>
            </a:extLst>
          </p:cNvPr>
          <p:cNvSpPr txBox="1"/>
          <p:nvPr/>
        </p:nvSpPr>
        <p:spPr>
          <a:xfrm>
            <a:off x="201246" y="6385169"/>
            <a:ext cx="1094935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4"/>
              </a:rPr>
              <a:t>Practical Guide to the International Alignment of Research Data Management - Extended Edition - Science Europe</a:t>
            </a:r>
            <a:endParaRPr lang="en-US"/>
          </a:p>
        </p:txBody>
      </p:sp>
    </p:spTree>
    <p:extLst>
      <p:ext uri="{BB962C8B-B14F-4D97-AF65-F5344CB8AC3E}">
        <p14:creationId xmlns:p14="http://schemas.microsoft.com/office/powerpoint/2010/main" val="3823303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326303" y="227210"/>
            <a:ext cx="3490786" cy="56384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b="1">
                <a:latin typeface="+mn-lt"/>
              </a:rPr>
              <a:t>1. Data Collection</a:t>
            </a:r>
          </a:p>
        </p:txBody>
      </p:sp>
      <p:sp>
        <p:nvSpPr>
          <p:cNvPr id="3" name="TextBox 2"/>
          <p:cNvSpPr txBox="1"/>
          <p:nvPr/>
        </p:nvSpPr>
        <p:spPr>
          <a:xfrm>
            <a:off x="764450" y="1121942"/>
            <a:ext cx="4544529" cy="1200329"/>
          </a:xfrm>
          <a:prstGeom prst="rect">
            <a:avLst/>
          </a:prstGeom>
          <a:noFill/>
        </p:spPr>
        <p:txBody>
          <a:bodyPr wrap="square" rtlCol="0">
            <a:spAutoFit/>
          </a:bodyPr>
          <a:lstStyle/>
          <a:p>
            <a:r>
              <a:rPr lang="en-IE"/>
              <a:t>What is the type, format and volume of data?</a:t>
            </a:r>
          </a:p>
          <a:p>
            <a:endParaRPr lang="en-IE"/>
          </a:p>
          <a:p>
            <a:r>
              <a:rPr lang="en-IE"/>
              <a:t>How will data be collected or created?</a:t>
            </a:r>
          </a:p>
          <a:p>
            <a:pPr marL="285750" indent="-285750">
              <a:buFont typeface="Arial" panose="020B0604020202020204" pitchFamily="34" charset="0"/>
              <a:buChar char="•"/>
            </a:pPr>
            <a:endParaRPr lang="en-GB"/>
          </a:p>
        </p:txBody>
      </p:sp>
      <p:pic>
        <p:nvPicPr>
          <p:cNvPr id="2050" name="Picture 2" descr="Image result for exc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986" y="3700452"/>
            <a:ext cx="935067" cy="885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890491" y="2553862"/>
            <a:ext cx="1041890" cy="1041890"/>
          </a:xfrm>
          <a:prstGeom prst="rect">
            <a:avLst/>
          </a:prstGeom>
        </p:spPr>
      </p:pic>
      <p:pic>
        <p:nvPicPr>
          <p:cNvPr id="9" name="Picture 8"/>
          <p:cNvPicPr>
            <a:picLocks noChangeAspect="1"/>
          </p:cNvPicPr>
          <p:nvPr/>
        </p:nvPicPr>
        <p:blipFill>
          <a:blip r:embed="rId5"/>
          <a:stretch>
            <a:fillRect/>
          </a:stretch>
        </p:blipFill>
        <p:spPr>
          <a:xfrm>
            <a:off x="7244745" y="3624572"/>
            <a:ext cx="1839122" cy="1379342"/>
          </a:xfrm>
          <a:prstGeom prst="rect">
            <a:avLst/>
          </a:prstGeom>
        </p:spPr>
      </p:pic>
      <p:pic>
        <p:nvPicPr>
          <p:cNvPr id="4" name="Picture 3"/>
          <p:cNvPicPr>
            <a:picLocks noChangeAspect="1"/>
          </p:cNvPicPr>
          <p:nvPr/>
        </p:nvPicPr>
        <p:blipFill rotWithShape="1">
          <a:blip r:embed="rId6"/>
          <a:srcRect l="57920" t="16986" r="10200" b="16387"/>
          <a:stretch/>
        </p:blipFill>
        <p:spPr>
          <a:xfrm>
            <a:off x="2905924" y="3825336"/>
            <a:ext cx="935758" cy="977814"/>
          </a:xfrm>
          <a:prstGeom prst="rect">
            <a:avLst/>
          </a:prstGeom>
        </p:spPr>
      </p:pic>
      <p:pic>
        <p:nvPicPr>
          <p:cNvPr id="12" name="Picture 11"/>
          <p:cNvPicPr>
            <a:picLocks noChangeAspect="1"/>
          </p:cNvPicPr>
          <p:nvPr/>
        </p:nvPicPr>
        <p:blipFill>
          <a:blip r:embed="rId7"/>
          <a:stretch>
            <a:fillRect/>
          </a:stretch>
        </p:blipFill>
        <p:spPr>
          <a:xfrm>
            <a:off x="793822" y="2546338"/>
            <a:ext cx="835081" cy="835081"/>
          </a:xfrm>
          <a:prstGeom prst="rect">
            <a:avLst/>
          </a:prstGeom>
        </p:spPr>
      </p:pic>
      <p:pic>
        <p:nvPicPr>
          <p:cNvPr id="13" name="Picture 12"/>
          <p:cNvPicPr>
            <a:picLocks noChangeAspect="1"/>
          </p:cNvPicPr>
          <p:nvPr/>
        </p:nvPicPr>
        <p:blipFill rotWithShape="1">
          <a:blip r:embed="rId8"/>
          <a:srcRect l="12785" r="13185"/>
          <a:stretch/>
        </p:blipFill>
        <p:spPr>
          <a:xfrm>
            <a:off x="1890491" y="3824208"/>
            <a:ext cx="908698" cy="920607"/>
          </a:xfrm>
          <a:prstGeom prst="rect">
            <a:avLst/>
          </a:prstGeom>
        </p:spPr>
      </p:pic>
      <p:pic>
        <p:nvPicPr>
          <p:cNvPr id="14" name="Picture 13"/>
          <p:cNvPicPr>
            <a:picLocks noChangeAspect="1"/>
          </p:cNvPicPr>
          <p:nvPr/>
        </p:nvPicPr>
        <p:blipFill>
          <a:blip r:embed="rId9"/>
          <a:stretch>
            <a:fillRect/>
          </a:stretch>
        </p:blipFill>
        <p:spPr>
          <a:xfrm>
            <a:off x="2971295" y="2643954"/>
            <a:ext cx="903240" cy="903240"/>
          </a:xfrm>
          <a:prstGeom prst="rect">
            <a:avLst/>
          </a:prstGeom>
        </p:spPr>
      </p:pic>
      <p:sp>
        <p:nvSpPr>
          <p:cNvPr id="17" name="Rectangle 16"/>
          <p:cNvSpPr/>
          <p:nvPr/>
        </p:nvSpPr>
        <p:spPr>
          <a:xfrm>
            <a:off x="-27296" y="6000771"/>
            <a:ext cx="4493447" cy="861774"/>
          </a:xfrm>
          <a:prstGeom prst="rect">
            <a:avLst/>
          </a:prstGeom>
        </p:spPr>
        <p:txBody>
          <a:bodyPr wrap="square">
            <a:spAutoFit/>
          </a:bodyPr>
          <a:lstStyle/>
          <a:p>
            <a:r>
              <a:rPr lang="en-IE" sz="1000">
                <a:hlinkClick r:id="rId10"/>
              </a:rPr>
              <a:t>https://openi.nlm.nih.gov/detailedresult.php?img=PMC3742216_ijms-14-13763f2&amp;req=4</a:t>
            </a:r>
            <a:endParaRPr lang="en-IE" sz="1000"/>
          </a:p>
          <a:p>
            <a:r>
              <a:rPr lang="en-IE" sz="1000">
                <a:hlinkClick r:id="rId11"/>
              </a:rPr>
              <a:t>https://www.cellsignal.com/contents/resources-protocols/changes-to-recommended-western-blotting-protocols/western-variation</a:t>
            </a:r>
            <a:endParaRPr lang="en-IE" sz="1000"/>
          </a:p>
          <a:p>
            <a:r>
              <a:rPr lang="en-IE" sz="1000"/>
              <a:t>http://chem.ch.huji.ac.il/nmr/whatisnmr/whatisnmr.html</a:t>
            </a:r>
          </a:p>
        </p:txBody>
      </p:sp>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32394" y="481621"/>
            <a:ext cx="2168606" cy="1445737"/>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9249" y="2030619"/>
            <a:ext cx="3219010" cy="1810693"/>
          </a:xfrm>
          <a:prstGeom prst="rect">
            <a:avLst/>
          </a:prstGeom>
        </p:spPr>
      </p:pic>
      <p:pic>
        <p:nvPicPr>
          <p:cNvPr id="7" name="Picture 6"/>
          <p:cNvPicPr>
            <a:picLocks noChangeAspect="1"/>
          </p:cNvPicPr>
          <p:nvPr/>
        </p:nvPicPr>
        <p:blipFill rotWithShape="1">
          <a:blip r:embed="rId14"/>
          <a:srcRect b="21722"/>
          <a:stretch/>
        </p:blipFill>
        <p:spPr>
          <a:xfrm>
            <a:off x="4612110" y="4073565"/>
            <a:ext cx="2476551" cy="1849609"/>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08661" y="5128718"/>
            <a:ext cx="2763062" cy="169813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81263" y="3944573"/>
            <a:ext cx="2916563" cy="1944375"/>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3822" y="4772118"/>
            <a:ext cx="956165" cy="956165"/>
          </a:xfrm>
          <a:prstGeom prst="rect">
            <a:avLst/>
          </a:prstGeom>
        </p:spPr>
      </p:pic>
      <p:grpSp>
        <p:nvGrpSpPr>
          <p:cNvPr id="26" name="Group 25"/>
          <p:cNvGrpSpPr/>
          <p:nvPr/>
        </p:nvGrpSpPr>
        <p:grpSpPr>
          <a:xfrm>
            <a:off x="5850385" y="1183986"/>
            <a:ext cx="2736400" cy="1245520"/>
            <a:chOff x="5594217" y="-41348"/>
            <a:chExt cx="2736400" cy="1245520"/>
          </a:xfrm>
        </p:grpSpPr>
        <p:sp>
          <p:nvSpPr>
            <p:cNvPr id="21" name="TextBox 20"/>
            <p:cNvSpPr txBox="1"/>
            <p:nvPr/>
          </p:nvSpPr>
          <p:spPr>
            <a:xfrm>
              <a:off x="6893689" y="448805"/>
              <a:ext cx="1436928" cy="400110"/>
            </a:xfrm>
            <a:prstGeom prst="rect">
              <a:avLst/>
            </a:prstGeom>
            <a:solidFill>
              <a:schemeClr val="bg1"/>
            </a:solidFill>
            <a:ln>
              <a:solidFill>
                <a:schemeClr val="tx1"/>
              </a:solidFill>
            </a:ln>
          </p:spPr>
          <p:txBody>
            <a:bodyPr wrap="square" rtlCol="0">
              <a:spAutoFit/>
            </a:bodyPr>
            <a:lstStyle/>
            <a:p>
              <a:r>
                <a:rPr lang="en-IE" sz="2000" b="1"/>
                <a:t>Qualitative </a:t>
              </a:r>
            </a:p>
          </p:txBody>
        </p:sp>
        <p:sp>
          <p:nvSpPr>
            <p:cNvPr id="22" name="TextBox 21"/>
            <p:cNvSpPr txBox="1"/>
            <p:nvPr/>
          </p:nvSpPr>
          <p:spPr>
            <a:xfrm>
              <a:off x="5775151" y="804062"/>
              <a:ext cx="1593491" cy="400110"/>
            </a:xfrm>
            <a:prstGeom prst="rect">
              <a:avLst/>
            </a:prstGeom>
            <a:solidFill>
              <a:schemeClr val="bg1"/>
            </a:solidFill>
            <a:ln>
              <a:solidFill>
                <a:schemeClr val="tx1"/>
              </a:solidFill>
            </a:ln>
          </p:spPr>
          <p:txBody>
            <a:bodyPr wrap="square" rtlCol="0">
              <a:spAutoFit/>
            </a:bodyPr>
            <a:lstStyle/>
            <a:p>
              <a:r>
                <a:rPr lang="en-IE" sz="2000" b="1"/>
                <a:t>Quantitative </a:t>
              </a:r>
            </a:p>
          </p:txBody>
        </p:sp>
        <p:sp>
          <p:nvSpPr>
            <p:cNvPr id="8" name="TextBox 7"/>
            <p:cNvSpPr txBox="1"/>
            <p:nvPr/>
          </p:nvSpPr>
          <p:spPr>
            <a:xfrm>
              <a:off x="5594217" y="198885"/>
              <a:ext cx="1224075" cy="400110"/>
            </a:xfrm>
            <a:prstGeom prst="rect">
              <a:avLst/>
            </a:prstGeom>
            <a:solidFill>
              <a:schemeClr val="bg1"/>
            </a:solidFill>
            <a:ln>
              <a:solidFill>
                <a:schemeClr val="tx1"/>
              </a:solidFill>
            </a:ln>
          </p:spPr>
          <p:txBody>
            <a:bodyPr wrap="square" rtlCol="0">
              <a:spAutoFit/>
            </a:bodyPr>
            <a:lstStyle/>
            <a:p>
              <a:r>
                <a:rPr lang="en-IE" sz="2000" b="1"/>
                <a:t>Primary </a:t>
              </a:r>
            </a:p>
          </p:txBody>
        </p:sp>
        <p:sp>
          <p:nvSpPr>
            <p:cNvPr id="15" name="TextBox 14"/>
            <p:cNvSpPr txBox="1"/>
            <p:nvPr/>
          </p:nvSpPr>
          <p:spPr>
            <a:xfrm>
              <a:off x="6682401" y="-41348"/>
              <a:ext cx="1374172" cy="400110"/>
            </a:xfrm>
            <a:prstGeom prst="rect">
              <a:avLst/>
            </a:prstGeom>
            <a:solidFill>
              <a:schemeClr val="bg1"/>
            </a:solidFill>
            <a:ln>
              <a:solidFill>
                <a:schemeClr val="tx1"/>
              </a:solidFill>
            </a:ln>
          </p:spPr>
          <p:txBody>
            <a:bodyPr wrap="square" rtlCol="0">
              <a:spAutoFit/>
            </a:bodyPr>
            <a:lstStyle/>
            <a:p>
              <a:r>
                <a:rPr lang="en-IE" sz="2000" b="1"/>
                <a:t>Secondary </a:t>
              </a:r>
            </a:p>
          </p:txBody>
        </p:sp>
      </p:grpSp>
    </p:spTree>
    <p:extLst>
      <p:ext uri="{BB962C8B-B14F-4D97-AF65-F5344CB8AC3E}">
        <p14:creationId xmlns:p14="http://schemas.microsoft.com/office/powerpoint/2010/main" val="148236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42D8ECE-B762-4011-9ADD-9129E6C2A983}"/>
              </a:ext>
            </a:extLst>
          </p:cNvPr>
          <p:cNvGraphicFramePr>
            <a:graphicFrameLocks noGrp="1"/>
          </p:cNvGraphicFramePr>
          <p:nvPr>
            <p:extLst>
              <p:ext uri="{D42A27DB-BD31-4B8C-83A1-F6EECF244321}">
                <p14:modId xmlns:p14="http://schemas.microsoft.com/office/powerpoint/2010/main" val="3840691890"/>
              </p:ext>
            </p:extLst>
          </p:nvPr>
        </p:nvGraphicFramePr>
        <p:xfrm>
          <a:off x="397933" y="347345"/>
          <a:ext cx="11430000" cy="2404110"/>
        </p:xfrm>
        <a:graphic>
          <a:graphicData uri="http://schemas.openxmlformats.org/drawingml/2006/table">
            <a:tbl>
              <a:tblPr firstRow="1" bandRow="1">
                <a:tableStyleId>{5C22544A-7EE6-4342-B048-85BDC9FD1C3A}</a:tableStyleId>
              </a:tblPr>
              <a:tblGrid>
                <a:gridCol w="295275">
                  <a:extLst>
                    <a:ext uri="{9D8B030D-6E8A-4147-A177-3AD203B41FA5}">
                      <a16:colId xmlns:a16="http://schemas.microsoft.com/office/drawing/2014/main" val="95930308"/>
                    </a:ext>
                  </a:extLst>
                </a:gridCol>
                <a:gridCol w="1228725">
                  <a:extLst>
                    <a:ext uri="{9D8B030D-6E8A-4147-A177-3AD203B41FA5}">
                      <a16:colId xmlns:a16="http://schemas.microsoft.com/office/drawing/2014/main" val="1688135337"/>
                    </a:ext>
                  </a:extLst>
                </a:gridCol>
                <a:gridCol w="2952750">
                  <a:extLst>
                    <a:ext uri="{9D8B030D-6E8A-4147-A177-3AD203B41FA5}">
                      <a16:colId xmlns:a16="http://schemas.microsoft.com/office/drawing/2014/main" val="4215516119"/>
                    </a:ext>
                  </a:extLst>
                </a:gridCol>
                <a:gridCol w="1790700">
                  <a:extLst>
                    <a:ext uri="{9D8B030D-6E8A-4147-A177-3AD203B41FA5}">
                      <a16:colId xmlns:a16="http://schemas.microsoft.com/office/drawing/2014/main" val="355860980"/>
                    </a:ext>
                  </a:extLst>
                </a:gridCol>
                <a:gridCol w="847725">
                  <a:extLst>
                    <a:ext uri="{9D8B030D-6E8A-4147-A177-3AD203B41FA5}">
                      <a16:colId xmlns:a16="http://schemas.microsoft.com/office/drawing/2014/main" val="3589338826"/>
                    </a:ext>
                  </a:extLst>
                </a:gridCol>
                <a:gridCol w="2667000">
                  <a:extLst>
                    <a:ext uri="{9D8B030D-6E8A-4147-A177-3AD203B41FA5}">
                      <a16:colId xmlns:a16="http://schemas.microsoft.com/office/drawing/2014/main" val="4133754537"/>
                    </a:ext>
                  </a:extLst>
                </a:gridCol>
                <a:gridCol w="1647825">
                  <a:extLst>
                    <a:ext uri="{9D8B030D-6E8A-4147-A177-3AD203B41FA5}">
                      <a16:colId xmlns:a16="http://schemas.microsoft.com/office/drawing/2014/main" val="3662127845"/>
                    </a:ext>
                  </a:extLst>
                </a:gridCol>
              </a:tblGrid>
              <a:tr h="514350">
                <a:tc>
                  <a:txBody>
                    <a:bodyPr/>
                    <a:lstStyle/>
                    <a:p>
                      <a:pPr fontAlgn="base"/>
                      <a:r>
                        <a:rPr lang="en-GB" sz="1400">
                          <a:effectLst/>
                        </a:rPr>
                        <a:t>​​​</a:t>
                      </a:r>
                      <a:endParaRPr lang="en-GB" b="1">
                        <a:solidFill>
                          <a:srgbClr val="FFFFFF"/>
                        </a:solidFill>
                        <a:effectLst/>
                      </a:endParaRPr>
                    </a:p>
                  </a:txBody>
                  <a:tcPr/>
                </a:tc>
                <a:tc>
                  <a:txBody>
                    <a:bodyPr/>
                    <a:lstStyle/>
                    <a:p>
                      <a:pPr fontAlgn="base"/>
                      <a:r>
                        <a:rPr lang="en-GB" sz="1400">
                          <a:effectLst/>
                        </a:rPr>
                        <a:t>dataset​​</a:t>
                      </a:r>
                      <a:endParaRPr lang="en-GB" b="1">
                        <a:solidFill>
                          <a:srgbClr val="FFFFFF"/>
                        </a:solidFill>
                        <a:effectLst/>
                      </a:endParaRPr>
                    </a:p>
                  </a:txBody>
                  <a:tcPr/>
                </a:tc>
                <a:tc>
                  <a:txBody>
                    <a:bodyPr/>
                    <a:lstStyle/>
                    <a:p>
                      <a:pPr fontAlgn="base"/>
                      <a:r>
                        <a:rPr lang="en-GB" sz="1400">
                          <a:effectLst/>
                        </a:rPr>
                        <a:t>Collection method​​</a:t>
                      </a:r>
                      <a:endParaRPr lang="en-GB" b="1">
                        <a:solidFill>
                          <a:srgbClr val="FFFFFF"/>
                        </a:solidFill>
                        <a:effectLst/>
                      </a:endParaRPr>
                    </a:p>
                  </a:txBody>
                  <a:tcPr/>
                </a:tc>
                <a:tc>
                  <a:txBody>
                    <a:bodyPr/>
                    <a:lstStyle/>
                    <a:p>
                      <a:pPr fontAlgn="base"/>
                      <a:r>
                        <a:rPr lang="en-GB" sz="1400">
                          <a:effectLst/>
                        </a:rPr>
                        <a:t>type​​​</a:t>
                      </a:r>
                      <a:endParaRPr lang="en-GB" b="1">
                        <a:solidFill>
                          <a:srgbClr val="FFFFFF"/>
                        </a:solidFill>
                        <a:effectLst/>
                      </a:endParaRPr>
                    </a:p>
                  </a:txBody>
                  <a:tcPr/>
                </a:tc>
                <a:tc>
                  <a:txBody>
                    <a:bodyPr/>
                    <a:lstStyle/>
                    <a:p>
                      <a:pPr fontAlgn="base"/>
                      <a:r>
                        <a:rPr lang="en-GB" sz="1400">
                          <a:effectLst/>
                        </a:rPr>
                        <a:t>format​​​</a:t>
                      </a:r>
                      <a:endParaRPr lang="en-GB" b="1">
                        <a:solidFill>
                          <a:srgbClr val="FFFFFF"/>
                        </a:solidFill>
                        <a:effectLst/>
                      </a:endParaRPr>
                    </a:p>
                  </a:txBody>
                  <a:tcPr/>
                </a:tc>
                <a:tc>
                  <a:txBody>
                    <a:bodyPr/>
                    <a:lstStyle/>
                    <a:p>
                      <a:pPr fontAlgn="base"/>
                      <a:r>
                        <a:rPr lang="en-GB" sz="1400">
                          <a:effectLst/>
                        </a:rPr>
                        <a:t>location ​and access​​</a:t>
                      </a:r>
                      <a:endParaRPr lang="en-GB" b="1">
                        <a:solidFill>
                          <a:srgbClr val="FFFFFF"/>
                        </a:solidFill>
                        <a:effectLst/>
                      </a:endParaRPr>
                    </a:p>
                  </a:txBody>
                  <a:tcPr/>
                </a:tc>
                <a:tc>
                  <a:txBody>
                    <a:bodyPr/>
                    <a:lstStyle/>
                    <a:p>
                      <a:pPr fontAlgn="base"/>
                      <a:r>
                        <a:rPr lang="en-GB" sz="1400">
                          <a:effectLst/>
                        </a:rPr>
                        <a:t>software required​​​</a:t>
                      </a:r>
                      <a:endParaRPr lang="en-GB" b="1">
                        <a:solidFill>
                          <a:srgbClr val="FFFFFF"/>
                        </a:solidFill>
                        <a:effectLst/>
                      </a:endParaRPr>
                    </a:p>
                  </a:txBody>
                  <a:tcPr/>
                </a:tc>
                <a:extLst>
                  <a:ext uri="{0D108BD9-81ED-4DB2-BD59-A6C34878D82A}">
                    <a16:rowId xmlns:a16="http://schemas.microsoft.com/office/drawing/2014/main" val="3484229932"/>
                  </a:ext>
                </a:extLst>
              </a:tr>
              <a:tr h="771525">
                <a:tc>
                  <a:txBody>
                    <a:bodyPr/>
                    <a:lstStyle/>
                    <a:p>
                      <a:pPr fontAlgn="base"/>
                      <a:r>
                        <a:rPr lang="en-GB" sz="1400">
                          <a:effectLst/>
                        </a:rPr>
                        <a:t>1​​​</a:t>
                      </a:r>
                      <a:endParaRPr lang="en-GB">
                        <a:effectLst/>
                      </a:endParaRPr>
                    </a:p>
                  </a:txBody>
                  <a:tcPr/>
                </a:tc>
                <a:tc>
                  <a:txBody>
                    <a:bodyPr/>
                    <a:lstStyle/>
                    <a:p>
                      <a:pPr fontAlgn="base"/>
                      <a:r>
                        <a:rPr lang="en-GB" sz="1400">
                          <a:effectLst/>
                        </a:rPr>
                        <a:t>Fieldtrial 1 (FT1)​​​</a:t>
                      </a:r>
                      <a:endParaRPr lang="en-GB">
                        <a:effectLst/>
                      </a:endParaRPr>
                    </a:p>
                  </a:txBody>
                  <a:tcPr/>
                </a:tc>
                <a:tc>
                  <a:txBody>
                    <a:bodyPr/>
                    <a:lstStyle/>
                    <a:p>
                      <a:pPr fontAlgn="base"/>
                      <a:r>
                        <a:rPr lang="en-GB" sz="1400">
                          <a:effectLst/>
                        </a:rPr>
                        <a:t>Small scale fieldtrial. Lettuce grown using 3 UV filters​​​</a:t>
                      </a:r>
                      <a:endParaRPr lang="en-GB">
                        <a:effectLst/>
                      </a:endParaRPr>
                    </a:p>
                  </a:txBody>
                  <a:tcPr/>
                </a:tc>
                <a:tc>
                  <a:txBody>
                    <a:bodyPr/>
                    <a:lstStyle/>
                    <a:p>
                      <a:pPr fontAlgn="base"/>
                      <a:r>
                        <a:rPr lang="en-GB" sz="1400">
                          <a:effectLst/>
                        </a:rPr>
                        <a:t>Flavonoids,​​​</a:t>
                      </a:r>
                      <a:endParaRPr lang="en-GB">
                        <a:effectLst/>
                      </a:endParaRPr>
                    </a:p>
                    <a:p>
                      <a:pPr fontAlgn="base"/>
                      <a:r>
                        <a:rPr lang="en-GB" sz="1400">
                          <a:effectLst/>
                        </a:rPr>
                        <a:t>Plant growth parameters​​​</a:t>
                      </a:r>
                      <a:endParaRPr lang="en-GB">
                        <a:effectLst/>
                      </a:endParaRPr>
                    </a:p>
                  </a:txBody>
                  <a:tcPr/>
                </a:tc>
                <a:tc>
                  <a:txBody>
                    <a:bodyPr/>
                    <a:lstStyle/>
                    <a:p>
                      <a:pPr fontAlgn="base"/>
                      <a:r>
                        <a:rPr lang="en-GB" sz="1400">
                          <a:effectLst/>
                        </a:rPr>
                        <a:t>Excel,images ​​</a:t>
                      </a:r>
                      <a:endParaRPr lang="en-GB">
                        <a:effectLst/>
                      </a:endParaRPr>
                    </a:p>
                  </a:txBody>
                  <a:tcPr/>
                </a:tc>
                <a:tc>
                  <a:txBody>
                    <a:bodyPr/>
                    <a:lstStyle/>
                    <a:p>
                      <a:pPr fontAlgn="base"/>
                      <a:r>
                        <a:rPr lang="en-GB" sz="1400">
                          <a:effectLst/>
                        </a:rPr>
                        <a:t>FT1 Master File (hyperlinkto file location)​​​</a:t>
                      </a:r>
                      <a:endParaRPr lang="en-GB">
                        <a:effectLst/>
                      </a:endParaRPr>
                    </a:p>
                    <a:p>
                      <a:pPr fontAlgn="base"/>
                      <a:r>
                        <a:rPr lang="en-GB" sz="1400">
                          <a:effectLst/>
                        </a:rPr>
                        <a:t>Only project member have access​​</a:t>
                      </a:r>
                      <a:endParaRPr lang="en-GB">
                        <a:effectLst/>
                      </a:endParaRPr>
                    </a:p>
                  </a:txBody>
                  <a:tcPr/>
                </a:tc>
                <a:tc>
                  <a:txBody>
                    <a:bodyPr/>
                    <a:lstStyle/>
                    <a:p>
                      <a:pPr fontAlgn="base"/>
                      <a:r>
                        <a:rPr lang="en-GB" sz="1400">
                          <a:effectLst/>
                        </a:rPr>
                        <a:t>Excell, SPSS, ImageJ ​​​</a:t>
                      </a:r>
                      <a:endParaRPr lang="en-GB">
                        <a:effectLst/>
                      </a:endParaRPr>
                    </a:p>
                  </a:txBody>
                  <a:tcPr/>
                </a:tc>
                <a:extLst>
                  <a:ext uri="{0D108BD9-81ED-4DB2-BD59-A6C34878D82A}">
                    <a16:rowId xmlns:a16="http://schemas.microsoft.com/office/drawing/2014/main" val="3891706504"/>
                  </a:ext>
                </a:extLst>
              </a:tr>
              <a:tr h="390525">
                <a:tc>
                  <a:txBody>
                    <a:bodyPr/>
                    <a:lstStyle/>
                    <a:p>
                      <a:pPr fontAlgn="base"/>
                      <a:r>
                        <a:rPr lang="en-GB" sz="1400">
                          <a:effectLst/>
                        </a:rPr>
                        <a:t>2​​​</a:t>
                      </a:r>
                      <a:endParaRPr lang="en-GB">
                        <a:effectLst/>
                      </a:endParaRPr>
                    </a:p>
                  </a:txBody>
                  <a:tcPr/>
                </a:tc>
                <a:tc>
                  <a:txBody>
                    <a:bodyPr/>
                    <a:lstStyle/>
                    <a:p>
                      <a:pPr fontAlgn="base"/>
                      <a:r>
                        <a:rPr lang="en-GB" sz="1400">
                          <a:effectLst/>
                        </a:rPr>
                        <a:t>​​Field trial 2(FT2)​</a:t>
                      </a:r>
                      <a:endParaRPr lang="en-GB">
                        <a:effectLst/>
                      </a:endParaRPr>
                    </a:p>
                  </a:txBody>
                  <a:tcPr/>
                </a:tc>
                <a:tc>
                  <a:txBody>
                    <a:bodyPr/>
                    <a:lstStyle/>
                    <a:p>
                      <a:pPr fontAlgn="base"/>
                      <a:r>
                        <a:rPr lang="en-GB" sz="1400">
                          <a:effectLst/>
                        </a:rPr>
                        <a:t>Arabodopsis Ecotype Trial. Using 3 UV filters​</a:t>
                      </a:r>
                      <a:endParaRPr lang="en-GB">
                        <a:effectLst/>
                      </a:endParaRPr>
                    </a:p>
                  </a:txBody>
                  <a:tcPr/>
                </a:tc>
                <a:tc>
                  <a:txBody>
                    <a:bodyPr/>
                    <a:lstStyle/>
                    <a:p>
                      <a:pPr fontAlgn="base"/>
                      <a:r>
                        <a:rPr lang="en-GB" sz="1400">
                          <a:effectLst/>
                        </a:rPr>
                        <a:t>​​Flavonoids, ​</a:t>
                      </a:r>
                      <a:endParaRPr lang="en-GB">
                        <a:effectLst/>
                      </a:endParaRPr>
                    </a:p>
                    <a:p>
                      <a:pPr fontAlgn="base"/>
                      <a:r>
                        <a:rPr lang="en-GB" sz="1400">
                          <a:effectLst/>
                        </a:rPr>
                        <a:t>Plant growthparameters, ​</a:t>
                      </a:r>
                      <a:endParaRPr lang="en-GB">
                        <a:effectLst/>
                      </a:endParaRPr>
                    </a:p>
                    <a:p>
                      <a:pPr fontAlgn="base"/>
                      <a:r>
                        <a:rPr lang="en-GB" sz="1400">
                          <a:effectLst/>
                        </a:rPr>
                        <a:t>Fluorescence ​</a:t>
                      </a:r>
                      <a:endParaRPr lang="en-GB">
                        <a:effectLst/>
                      </a:endParaRPr>
                    </a:p>
                  </a:txBody>
                  <a:tcPr/>
                </a:tc>
                <a:tc>
                  <a:txBody>
                    <a:bodyPr/>
                    <a:lstStyle/>
                    <a:p>
                      <a:pPr fontAlgn="base"/>
                      <a:r>
                        <a:rPr lang="en-GB" sz="1400">
                          <a:effectLst/>
                        </a:rPr>
                        <a:t>​​Excel ​</a:t>
                      </a:r>
                      <a:endParaRPr lang="en-GB">
                        <a:effectLst/>
                      </a:endParaRPr>
                    </a:p>
                    <a:p>
                      <a:pPr fontAlgn="base"/>
                      <a:r>
                        <a:rPr lang="en-GB" sz="1400">
                          <a:effectLst/>
                        </a:rPr>
                        <a:t>Images​</a:t>
                      </a:r>
                      <a:endParaRPr lang="en-GB">
                        <a:effectLst/>
                      </a:endParaRPr>
                    </a:p>
                    <a:p>
                      <a:pPr fontAlgn="base"/>
                      <a:r>
                        <a:rPr lang="en-GB" sz="1400">
                          <a:effectLst/>
                        </a:rPr>
                        <a:t>Fv/Fm​</a:t>
                      </a:r>
                      <a:endParaRPr lang="en-GB">
                        <a:effectLst/>
                      </a:endParaRPr>
                    </a:p>
                  </a:txBody>
                  <a:tcPr/>
                </a:tc>
                <a:tc>
                  <a:txBody>
                    <a:bodyPr/>
                    <a:lstStyle/>
                    <a:p>
                      <a:pPr fontAlgn="base"/>
                      <a:r>
                        <a:rPr lang="en-GB" sz="1400">
                          <a:effectLst/>
                        </a:rPr>
                        <a:t>FT3 Master File (hyperlink to filelocation) ​</a:t>
                      </a:r>
                      <a:endParaRPr lang="en-GB">
                        <a:effectLst/>
                      </a:endParaRPr>
                    </a:p>
                    <a:p>
                      <a:pPr fontAlgn="base"/>
                      <a:r>
                        <a:rPr lang="en-GB" sz="1400">
                          <a:effectLst/>
                        </a:rPr>
                        <a:t>Project member and 4th year project student have access ​</a:t>
                      </a:r>
                      <a:endParaRPr lang="en-GB">
                        <a:effectLst/>
                      </a:endParaRPr>
                    </a:p>
                  </a:txBody>
                  <a:tcPr/>
                </a:tc>
                <a:tc>
                  <a:txBody>
                    <a:bodyPr/>
                    <a:lstStyle/>
                    <a:p>
                      <a:pPr fontAlgn="base"/>
                      <a:r>
                        <a:rPr lang="en-GB" sz="1400">
                          <a:effectLst/>
                        </a:rPr>
                        <a:t>Excell, SPSS, ImageJ​</a:t>
                      </a:r>
                      <a:endParaRPr lang="en-GB">
                        <a:effectLst/>
                      </a:endParaRPr>
                    </a:p>
                  </a:txBody>
                  <a:tcPr/>
                </a:tc>
                <a:extLst>
                  <a:ext uri="{0D108BD9-81ED-4DB2-BD59-A6C34878D82A}">
                    <a16:rowId xmlns:a16="http://schemas.microsoft.com/office/drawing/2014/main" val="1537306847"/>
                  </a:ext>
                </a:extLst>
              </a:tr>
            </a:tbl>
          </a:graphicData>
        </a:graphic>
      </p:graphicFrame>
      <p:pic>
        <p:nvPicPr>
          <p:cNvPr id="5" name="Picture 5" descr="Table&#10;&#10;Description automatically generated">
            <a:extLst>
              <a:ext uri="{FF2B5EF4-FFF2-40B4-BE49-F238E27FC236}">
                <a16:creationId xmlns:a16="http://schemas.microsoft.com/office/drawing/2014/main" id="{8B8E4FA5-44F4-4B76-9158-E6EB050EE5FE}"/>
              </a:ext>
            </a:extLst>
          </p:cNvPr>
          <p:cNvPicPr>
            <a:picLocks noChangeAspect="1"/>
          </p:cNvPicPr>
          <p:nvPr/>
        </p:nvPicPr>
        <p:blipFill>
          <a:blip r:embed="rId2"/>
          <a:stretch>
            <a:fillRect/>
          </a:stretch>
        </p:blipFill>
        <p:spPr>
          <a:xfrm>
            <a:off x="2427817" y="3047470"/>
            <a:ext cx="7048500" cy="3743325"/>
          </a:xfrm>
          <a:prstGeom prst="rect">
            <a:avLst/>
          </a:prstGeom>
        </p:spPr>
      </p:pic>
    </p:spTree>
    <p:extLst>
      <p:ext uri="{BB962C8B-B14F-4D97-AF65-F5344CB8AC3E}">
        <p14:creationId xmlns:p14="http://schemas.microsoft.com/office/powerpoint/2010/main" val="244598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15">
            <a:extLst>
              <a:ext uri="{FF2B5EF4-FFF2-40B4-BE49-F238E27FC236}">
                <a16:creationId xmlns:a16="http://schemas.microsoft.com/office/drawing/2014/main" id="{126677E4-4170-470F-A4FE-FDCD4FAA17D4}"/>
              </a:ext>
            </a:extLst>
          </p:cNvPr>
          <p:cNvSpPr txBox="1"/>
          <p:nvPr/>
        </p:nvSpPr>
        <p:spPr>
          <a:xfrm>
            <a:off x="4467295" y="964609"/>
            <a:ext cx="6554584" cy="707886"/>
          </a:xfrm>
          <a:prstGeom prst="rect">
            <a:avLst/>
          </a:prstGeom>
          <a:solidFill>
            <a:schemeClr val="bg2">
              <a:lumMod val="75000"/>
            </a:schemeClr>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Metadata is data about data………</a:t>
            </a:r>
          </a:p>
          <a:p>
            <a:r>
              <a:rPr lang="en-IE" sz="2000" b="1"/>
              <a:t>	it describes and gives information about other data </a:t>
            </a:r>
          </a:p>
        </p:txBody>
      </p:sp>
      <p:sp>
        <p:nvSpPr>
          <p:cNvPr id="28" name="TextBox 16">
            <a:extLst>
              <a:ext uri="{FF2B5EF4-FFF2-40B4-BE49-F238E27FC236}">
                <a16:creationId xmlns:a16="http://schemas.microsoft.com/office/drawing/2014/main" id="{96F7A08D-9C33-4C80-810F-7CB9A7D88855}"/>
              </a:ext>
            </a:extLst>
          </p:cNvPr>
          <p:cNvSpPr txBox="1"/>
          <p:nvPr/>
        </p:nvSpPr>
        <p:spPr>
          <a:xfrm>
            <a:off x="846571" y="879786"/>
            <a:ext cx="2450373" cy="400110"/>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t>What is Metadata? </a:t>
            </a:r>
          </a:p>
        </p:txBody>
      </p:sp>
      <p:sp>
        <p:nvSpPr>
          <p:cNvPr id="29" name="TextBox 17">
            <a:extLst>
              <a:ext uri="{FF2B5EF4-FFF2-40B4-BE49-F238E27FC236}">
                <a16:creationId xmlns:a16="http://schemas.microsoft.com/office/drawing/2014/main" id="{0AF0322B-FC92-4C6C-BE71-30827FEF3780}"/>
              </a:ext>
            </a:extLst>
          </p:cNvPr>
          <p:cNvSpPr txBox="1"/>
          <p:nvPr/>
        </p:nvSpPr>
        <p:spPr>
          <a:xfrm>
            <a:off x="7791566" y="2580067"/>
            <a:ext cx="3916638" cy="3693319"/>
          </a:xfrm>
          <a:prstGeom prst="rect">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cs typeface="Calibri"/>
              </a:rPr>
              <a:t>Types of Metadata</a:t>
            </a:r>
          </a:p>
          <a:p>
            <a:pPr marL="285750" indent="-285750">
              <a:buFont typeface="Arial" panose="020B0604020202020204" pitchFamily="34" charset="0"/>
              <a:buChar char="•"/>
            </a:pPr>
            <a:r>
              <a:rPr lang="en-IE"/>
              <a:t>Discovery/Descriptive Metadata </a:t>
            </a:r>
          </a:p>
          <a:p>
            <a:r>
              <a:rPr lang="en-IE"/>
              <a:t>	- authors </a:t>
            </a:r>
            <a:endParaRPr lang="en-IE">
              <a:cs typeface="Calibri"/>
            </a:endParaRPr>
          </a:p>
          <a:p>
            <a:r>
              <a:rPr lang="en-IE"/>
              <a:t>	-funders</a:t>
            </a:r>
            <a:endParaRPr lang="en-IE">
              <a:cs typeface="Calibri"/>
            </a:endParaRPr>
          </a:p>
          <a:p>
            <a:r>
              <a:rPr lang="en-IE"/>
              <a:t>	-keywords</a:t>
            </a:r>
            <a:endParaRPr lang="en-IE">
              <a:cs typeface="Calibri"/>
            </a:endParaRPr>
          </a:p>
          <a:p>
            <a:r>
              <a:rPr lang="en-IE"/>
              <a:t>	-abstract</a:t>
            </a:r>
            <a:endParaRPr lang="en-IE">
              <a:cs typeface="Calibri"/>
            </a:endParaRPr>
          </a:p>
          <a:p>
            <a:pPr marL="285750" indent="-285750">
              <a:buFont typeface="Arial" panose="020B0604020202020204" pitchFamily="34" charset="0"/>
              <a:buChar char="•"/>
            </a:pPr>
            <a:r>
              <a:rPr lang="en-IE"/>
              <a:t>Substantive/Contextual Metadata</a:t>
            </a:r>
            <a:endParaRPr lang="en-IE">
              <a:cs typeface="Calibri"/>
            </a:endParaRPr>
          </a:p>
          <a:p>
            <a:r>
              <a:rPr lang="en-IE"/>
              <a:t>	-bibliography/citations</a:t>
            </a:r>
            <a:endParaRPr lang="en-IE">
              <a:cs typeface="Calibri"/>
            </a:endParaRPr>
          </a:p>
          <a:p>
            <a:r>
              <a:rPr lang="en-IE"/>
              <a:t>	-standards used</a:t>
            </a:r>
            <a:endParaRPr lang="en-IE">
              <a:cs typeface="Calibri"/>
            </a:endParaRPr>
          </a:p>
          <a:p>
            <a:r>
              <a:rPr lang="en-IE"/>
              <a:t>	-file formats</a:t>
            </a:r>
            <a:endParaRPr lang="en-IE">
              <a:cs typeface="Calibri"/>
            </a:endParaRPr>
          </a:p>
          <a:p>
            <a:r>
              <a:rPr lang="en-IE"/>
              <a:t>	-data dictionary</a:t>
            </a:r>
            <a:endParaRPr lang="en-IE">
              <a:cs typeface="Calibri"/>
            </a:endParaRPr>
          </a:p>
          <a:p>
            <a:r>
              <a:rPr lang="en-IE"/>
              <a:t>	-analysis scripts</a:t>
            </a:r>
            <a:endParaRPr lang="en-IE">
              <a:cs typeface="Calibri"/>
            </a:endParaRPr>
          </a:p>
          <a:p>
            <a:r>
              <a:rPr lang="en-IE"/>
              <a:t>	-links to other metadata 	</a:t>
            </a:r>
            <a:endParaRPr lang="en-IE">
              <a:cs typeface="Calibri"/>
            </a:endParaRPr>
          </a:p>
        </p:txBody>
      </p:sp>
      <p:sp>
        <p:nvSpPr>
          <p:cNvPr id="30" name="TextBox 2">
            <a:extLst>
              <a:ext uri="{FF2B5EF4-FFF2-40B4-BE49-F238E27FC236}">
                <a16:creationId xmlns:a16="http://schemas.microsoft.com/office/drawing/2014/main" id="{8BBCEA4F-40E4-49A7-A65E-100D6DC52176}"/>
              </a:ext>
            </a:extLst>
          </p:cNvPr>
          <p:cNvSpPr txBox="1"/>
          <p:nvPr/>
        </p:nvSpPr>
        <p:spPr>
          <a:xfrm>
            <a:off x="590750" y="2341937"/>
            <a:ext cx="6491059" cy="39703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t>A metadata standard</a:t>
            </a:r>
          </a:p>
          <a:p>
            <a:pPr marL="285750" indent="-285750">
              <a:buFont typeface="Arial" panose="020B0604020202020204" pitchFamily="34" charset="0"/>
              <a:buChar char="•"/>
            </a:pPr>
            <a:endParaRPr lang="en-IE" b="1"/>
          </a:p>
          <a:p>
            <a:pPr marL="285750" indent="-285750">
              <a:buFont typeface="Arial" panose="020B0604020202020204" pitchFamily="34" charset="0"/>
              <a:buChar char="•"/>
            </a:pPr>
            <a:r>
              <a:rPr lang="en-IE" b="1"/>
              <a:t> </a:t>
            </a:r>
            <a:r>
              <a:rPr lang="en-IE"/>
              <a:t>is a collection of defined data elements, characteristics or attributes which must be provided to comply with a general/ community or discipline defined set of criteria.</a:t>
            </a:r>
          </a:p>
          <a:p>
            <a:endParaRPr lang="en-IE"/>
          </a:p>
          <a:p>
            <a:pPr marL="285750" indent="-285750">
              <a:buFont typeface="Arial" panose="020B0604020202020204" pitchFamily="34" charset="0"/>
              <a:buChar char="•"/>
            </a:pPr>
            <a:r>
              <a:rPr lang="en-IE"/>
              <a:t>these requirements are intended to establish a common understanding of the meaning of the data</a:t>
            </a:r>
          </a:p>
          <a:p>
            <a:pPr marL="285750" indent="-285750">
              <a:buFont typeface="Arial" panose="020B0604020202020204" pitchFamily="34" charset="0"/>
              <a:buChar char="•"/>
            </a:pPr>
            <a:endParaRPr lang="en-IE"/>
          </a:p>
          <a:p>
            <a:pPr marL="285750" indent="-285750">
              <a:buFont typeface="Arial" panose="020B0604020202020204" pitchFamily="34" charset="0"/>
              <a:buChar char="•"/>
            </a:pPr>
            <a:r>
              <a:rPr lang="en-IE"/>
              <a:t>for every element the name and semantic meaning is defined, this is a controlled vocabulary</a:t>
            </a:r>
          </a:p>
          <a:p>
            <a:pPr marL="285750" indent="-285750">
              <a:buFont typeface="Arial" panose="020B0604020202020204" pitchFamily="34" charset="0"/>
              <a:buChar char="•"/>
            </a:pPr>
            <a:endParaRPr lang="en-IE"/>
          </a:p>
          <a:p>
            <a:pPr marL="285750" indent="-285750">
              <a:buFont typeface="Arial" panose="020B0604020202020204" pitchFamily="34" charset="0"/>
              <a:buChar char="•"/>
            </a:pPr>
            <a:r>
              <a:rPr lang="en-IE"/>
              <a:t>examples of controlled vocabularies are; dictionaries, sematic networks,  ontologies, taxonomies	</a:t>
            </a:r>
          </a:p>
        </p:txBody>
      </p:sp>
      <p:sp>
        <p:nvSpPr>
          <p:cNvPr id="31" name="Title 2">
            <a:extLst>
              <a:ext uri="{FF2B5EF4-FFF2-40B4-BE49-F238E27FC236}">
                <a16:creationId xmlns:a16="http://schemas.microsoft.com/office/drawing/2014/main" id="{22CF28FC-E7AE-4E51-BFC5-48BE3E201611}"/>
              </a:ext>
            </a:extLst>
          </p:cNvPr>
          <p:cNvSpPr txBox="1">
            <a:spLocks/>
          </p:cNvSpPr>
          <p:nvPr/>
        </p:nvSpPr>
        <p:spPr>
          <a:xfrm>
            <a:off x="513056" y="170809"/>
            <a:ext cx="9456013" cy="906743"/>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800" b="1">
                <a:latin typeface="+mn-lt"/>
              </a:rPr>
              <a:t>2. Documentation and Metadata and Data Quality </a:t>
            </a:r>
          </a:p>
        </p:txBody>
      </p:sp>
    </p:spTree>
    <p:extLst>
      <p:ext uri="{BB962C8B-B14F-4D97-AF65-F5344CB8AC3E}">
        <p14:creationId xmlns:p14="http://schemas.microsoft.com/office/powerpoint/2010/main" val="3456810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8012" y="1072632"/>
            <a:ext cx="3523492" cy="4413769"/>
            <a:chOff x="192297" y="2519046"/>
            <a:chExt cx="3070779" cy="4111842"/>
          </a:xfrm>
        </p:grpSpPr>
        <p:sp>
          <p:nvSpPr>
            <p:cNvPr id="3" name="Flowchart: Direct Access Storage 2"/>
            <p:cNvSpPr/>
            <p:nvPr/>
          </p:nvSpPr>
          <p:spPr>
            <a:xfrm rot="16200000">
              <a:off x="1225931" y="2340252"/>
              <a:ext cx="1039838" cy="1397425"/>
            </a:xfrm>
            <a:prstGeom prst="flowChartMagneticDrum">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Flowchart: Multidocument 3"/>
            <p:cNvSpPr/>
            <p:nvPr/>
          </p:nvSpPr>
          <p:spPr>
            <a:xfrm>
              <a:off x="1971628" y="4273176"/>
              <a:ext cx="1291448" cy="971914"/>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p:cNvPicPr>
              <a:picLocks noChangeAspect="1"/>
            </p:cNvPicPr>
            <p:nvPr/>
          </p:nvPicPr>
          <p:blipFill>
            <a:blip r:embed="rId3"/>
            <a:stretch>
              <a:fillRect/>
            </a:stretch>
          </p:blipFill>
          <p:spPr>
            <a:xfrm rot="16200000">
              <a:off x="382647" y="4025006"/>
              <a:ext cx="1061345" cy="1442045"/>
            </a:xfrm>
            <a:prstGeom prst="rect">
              <a:avLst/>
            </a:prstGeom>
          </p:spPr>
        </p:pic>
        <p:cxnSp>
          <p:nvCxnSpPr>
            <p:cNvPr id="6" name="Straight Arrow Connector 5"/>
            <p:cNvCxnSpPr/>
            <p:nvPr/>
          </p:nvCxnSpPr>
          <p:spPr>
            <a:xfrm>
              <a:off x="1334027" y="3558884"/>
              <a:ext cx="0" cy="6430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140905" y="3558883"/>
              <a:ext cx="0" cy="6430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4451" y="5846058"/>
              <a:ext cx="2008245" cy="784830"/>
            </a:xfrm>
            <a:prstGeom prst="rect">
              <a:avLst/>
            </a:prstGeom>
            <a:noFill/>
          </p:spPr>
          <p:txBody>
            <a:bodyPr wrap="square" rtlCol="0">
              <a:spAutoFit/>
            </a:bodyPr>
            <a:lstStyle/>
            <a:p>
              <a:pPr algn="ctr"/>
              <a:r>
                <a:rPr lang="en-IE" sz="1500"/>
                <a:t>mg, kg, cm, C</a:t>
              </a:r>
              <a:r>
                <a:rPr lang="en-IE" sz="1500" baseline="30000"/>
                <a:t>0</a:t>
              </a:r>
              <a:r>
                <a:rPr lang="en-IE" sz="1500"/>
                <a:t>/F</a:t>
              </a:r>
              <a:r>
                <a:rPr lang="en-IE" sz="1500" baseline="30000"/>
                <a:t>0</a:t>
              </a:r>
              <a:r>
                <a:rPr lang="en-IE" sz="1500"/>
                <a:t>, %, FV/FM, GPS, shape, colour</a:t>
              </a:r>
            </a:p>
          </p:txBody>
        </p:sp>
        <p:cxnSp>
          <p:nvCxnSpPr>
            <p:cNvPr id="9" name="Straight Arrow Connector 8"/>
            <p:cNvCxnSpPr>
              <a:endCxn id="8" idx="0"/>
            </p:cNvCxnSpPr>
            <p:nvPr/>
          </p:nvCxnSpPr>
          <p:spPr>
            <a:xfrm>
              <a:off x="1334027" y="5152912"/>
              <a:ext cx="434547" cy="6931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8" idx="0"/>
            </p:cNvCxnSpPr>
            <p:nvPr/>
          </p:nvCxnSpPr>
          <p:spPr>
            <a:xfrm flipH="1">
              <a:off x="1768574" y="5141964"/>
              <a:ext cx="449374" cy="7040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A0B4C7C0-E89A-48E4-B0DC-D3271DD17ABC}"/>
              </a:ext>
            </a:extLst>
          </p:cNvPr>
          <p:cNvSpPr txBox="1"/>
          <p:nvPr/>
        </p:nvSpPr>
        <p:spPr>
          <a:xfrm>
            <a:off x="5988205" y="1276816"/>
            <a:ext cx="4657493"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Dataset level</a:t>
            </a:r>
            <a:r>
              <a:rPr lang="en-US" b="1">
                <a:cs typeface="Calibri"/>
              </a:rPr>
              <a:t>: </a:t>
            </a:r>
          </a:p>
          <a:p>
            <a:r>
              <a:rPr lang="en-US">
                <a:cs typeface="Calibri"/>
              </a:rPr>
              <a:t>what is this thing, who made it, when, how...?</a:t>
            </a:r>
            <a:endParaRPr lang="en-US"/>
          </a:p>
        </p:txBody>
      </p:sp>
      <p:sp>
        <p:nvSpPr>
          <p:cNvPr id="14" name="TextBox 13">
            <a:extLst>
              <a:ext uri="{FF2B5EF4-FFF2-40B4-BE49-F238E27FC236}">
                <a16:creationId xmlns:a16="http://schemas.microsoft.com/office/drawing/2014/main" id="{2A05F95A-EADB-4CD6-8724-2B02323BBF99}"/>
              </a:ext>
            </a:extLst>
          </p:cNvPr>
          <p:cNvSpPr txBox="1"/>
          <p:nvPr/>
        </p:nvSpPr>
        <p:spPr>
          <a:xfrm>
            <a:off x="5979229" y="2278453"/>
            <a:ext cx="4657493"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Internal arrangement/aggregation</a:t>
            </a:r>
            <a:r>
              <a:rPr lang="en-US" b="1">
                <a:cs typeface="Calibri"/>
              </a:rPr>
              <a:t>: </a:t>
            </a:r>
          </a:p>
          <a:p>
            <a:r>
              <a:rPr lang="en-US">
                <a:cs typeface="Calibri"/>
              </a:rPr>
              <a:t>what files, folders, database tables, components make up this thing, what are they, who made them, how do I open them, how do they relate to each other, how does their naming and arrangement encode meaning?</a:t>
            </a:r>
            <a:endParaRPr lang="en-US"/>
          </a:p>
        </p:txBody>
      </p:sp>
      <p:sp>
        <p:nvSpPr>
          <p:cNvPr id="15" name="TextBox 14">
            <a:extLst>
              <a:ext uri="{FF2B5EF4-FFF2-40B4-BE49-F238E27FC236}">
                <a16:creationId xmlns:a16="http://schemas.microsoft.com/office/drawing/2014/main" id="{B4EA81BE-966D-4CFE-9D76-821721672AA8}"/>
              </a:ext>
            </a:extLst>
          </p:cNvPr>
          <p:cNvSpPr txBox="1"/>
          <p:nvPr/>
        </p:nvSpPr>
        <p:spPr>
          <a:xfrm>
            <a:off x="5941741" y="4622181"/>
            <a:ext cx="4657493"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Variable-level: </a:t>
            </a:r>
          </a:p>
          <a:p>
            <a:r>
              <a:rPr lang="en-US">
                <a:cs typeface="Calibri"/>
              </a:rPr>
              <a:t>where is the label for this variable, what does the label mean, what units were used, what are the acceptable values, how do these variables relate to each other?</a:t>
            </a:r>
            <a:endParaRPr lang="en-US"/>
          </a:p>
        </p:txBody>
      </p:sp>
      <p:sp>
        <p:nvSpPr>
          <p:cNvPr id="16" name="Title 2"/>
          <p:cNvSpPr txBox="1">
            <a:spLocks/>
          </p:cNvSpPr>
          <p:nvPr/>
        </p:nvSpPr>
        <p:spPr>
          <a:xfrm>
            <a:off x="339150" y="280330"/>
            <a:ext cx="9456013" cy="90674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b="1">
                <a:latin typeface="+mn-lt"/>
              </a:rPr>
              <a:t>2. Documentation and Metadata and Data Quality </a:t>
            </a:r>
          </a:p>
        </p:txBody>
      </p:sp>
    </p:spTree>
    <p:extLst>
      <p:ext uri="{BB962C8B-B14F-4D97-AF65-F5344CB8AC3E}">
        <p14:creationId xmlns:p14="http://schemas.microsoft.com/office/powerpoint/2010/main" val="900976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6271" t="10988" r="27938" b="81697"/>
          <a:stretch/>
        </p:blipFill>
        <p:spPr>
          <a:xfrm>
            <a:off x="150456" y="305467"/>
            <a:ext cx="6463845" cy="480458"/>
          </a:xfrm>
          <a:prstGeom prst="rect">
            <a:avLst/>
          </a:prstGeom>
        </p:spPr>
      </p:pic>
      <p:sp>
        <p:nvSpPr>
          <p:cNvPr id="2" name="Rectangle 1"/>
          <p:cNvSpPr/>
          <p:nvPr/>
        </p:nvSpPr>
        <p:spPr>
          <a:xfrm>
            <a:off x="5977217" y="3244334"/>
            <a:ext cx="237566" cy="369332"/>
          </a:xfrm>
          <a:prstGeom prst="rect">
            <a:avLst/>
          </a:prstGeom>
        </p:spPr>
        <p:txBody>
          <a:bodyPr wrap="none">
            <a:spAutoFit/>
          </a:bodyPr>
          <a:lstStyle/>
          <a:p>
            <a:r>
              <a:rPr lang="en-IE"/>
              <a:t> </a:t>
            </a:r>
          </a:p>
        </p:txBody>
      </p:sp>
      <p:pic>
        <p:nvPicPr>
          <p:cNvPr id="5" name="Picture 5" descr="Table&#10;&#10;Description automatically generated">
            <a:extLst>
              <a:ext uri="{FF2B5EF4-FFF2-40B4-BE49-F238E27FC236}">
                <a16:creationId xmlns:a16="http://schemas.microsoft.com/office/drawing/2014/main" id="{AD207FCA-E562-4BBA-B0F2-4C6294BC5077}"/>
              </a:ext>
            </a:extLst>
          </p:cNvPr>
          <p:cNvPicPr>
            <a:picLocks noChangeAspect="1"/>
          </p:cNvPicPr>
          <p:nvPr/>
        </p:nvPicPr>
        <p:blipFill>
          <a:blip r:embed="rId4"/>
          <a:stretch>
            <a:fillRect/>
          </a:stretch>
        </p:blipFill>
        <p:spPr>
          <a:xfrm>
            <a:off x="125819" y="1124895"/>
            <a:ext cx="6074733" cy="3677862"/>
          </a:xfrm>
          <a:prstGeom prst="rect">
            <a:avLst/>
          </a:prstGeom>
        </p:spPr>
      </p:pic>
      <p:sp>
        <p:nvSpPr>
          <p:cNvPr id="10" name="TextBox 9">
            <a:extLst>
              <a:ext uri="{FF2B5EF4-FFF2-40B4-BE49-F238E27FC236}">
                <a16:creationId xmlns:a16="http://schemas.microsoft.com/office/drawing/2014/main" id="{01DC048F-D913-4CF5-B7F2-CA7F6F32FE3F}"/>
              </a:ext>
            </a:extLst>
          </p:cNvPr>
          <p:cNvSpPr txBox="1"/>
          <p:nvPr/>
        </p:nvSpPr>
        <p:spPr>
          <a:xfrm>
            <a:off x="285306" y="4999076"/>
            <a:ext cx="59152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33333"/>
                </a:solidFill>
                <a:latin typeface="Source Sans Pro"/>
                <a:ea typeface="Source Sans Pro"/>
              </a:rPr>
              <a:t>Sugimoto S., Baker T., Weibel S.L. (2002) Dublin Core: Process and Principles. In: Lim E.P. et al. (eds) Digital Libraries: People, Knowledge, and Technology. ICADL 2002. Lecture Notes in Computer Science, vol 2555. Springer, Berlin, Heidelberg. </a:t>
            </a:r>
            <a:r>
              <a:rPr lang="en-US" sz="1200">
                <a:solidFill>
                  <a:srgbClr val="333333"/>
                </a:solidFill>
                <a:latin typeface="Source Sans Pro"/>
                <a:ea typeface="Source Sans Pro"/>
                <a:hlinkClick r:id="rId5"/>
              </a:rPr>
              <a:t>https://doi.org/10.1007/3-540-36227-4_3</a:t>
            </a:r>
            <a:endParaRPr lang="en-US" sz="1200">
              <a:solidFill>
                <a:srgbClr val="000000"/>
              </a:solidFill>
              <a:latin typeface="Calibri" panose="020F0502020204030204"/>
              <a:ea typeface="Source Sans Pro"/>
              <a:cs typeface="Calibri" panose="020F0502020204030204"/>
            </a:endParaRPr>
          </a:p>
          <a:p>
            <a:endParaRPr lang="en-US" sz="1200">
              <a:solidFill>
                <a:srgbClr val="333333"/>
              </a:solidFill>
              <a:latin typeface="Source Sans Pro"/>
              <a:ea typeface="Source Sans Pro"/>
            </a:endParaRPr>
          </a:p>
        </p:txBody>
      </p:sp>
      <p:pic>
        <p:nvPicPr>
          <p:cNvPr id="3" name="Picture 3">
            <a:extLst>
              <a:ext uri="{FF2B5EF4-FFF2-40B4-BE49-F238E27FC236}">
                <a16:creationId xmlns:a16="http://schemas.microsoft.com/office/drawing/2014/main" id="{1B1B4161-8DCB-40B3-8F46-8574B6BF05BD}"/>
              </a:ext>
            </a:extLst>
          </p:cNvPr>
          <p:cNvPicPr>
            <a:picLocks noChangeAspect="1"/>
          </p:cNvPicPr>
          <p:nvPr/>
        </p:nvPicPr>
        <p:blipFill>
          <a:blip r:embed="rId6"/>
          <a:stretch>
            <a:fillRect/>
          </a:stretch>
        </p:blipFill>
        <p:spPr>
          <a:xfrm>
            <a:off x="6390168" y="946299"/>
            <a:ext cx="5640572" cy="3751521"/>
          </a:xfrm>
          <a:prstGeom prst="rect">
            <a:avLst/>
          </a:prstGeom>
        </p:spPr>
      </p:pic>
      <p:sp>
        <p:nvSpPr>
          <p:cNvPr id="4" name="TextBox 3">
            <a:extLst>
              <a:ext uri="{FF2B5EF4-FFF2-40B4-BE49-F238E27FC236}">
                <a16:creationId xmlns:a16="http://schemas.microsoft.com/office/drawing/2014/main" id="{B1418665-E6DE-4189-B1E8-16E96197AA53}"/>
              </a:ext>
            </a:extLst>
          </p:cNvPr>
          <p:cNvSpPr txBox="1"/>
          <p:nvPr/>
        </p:nvSpPr>
        <p:spPr>
          <a:xfrm>
            <a:off x="6390167" y="4875028"/>
            <a:ext cx="58266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Arts and Culture in Education Research Repository. (2019) UCC University College Cork UCC School of Film, Music and Theatre Arts and Culture in Education Collection, Digital Repository of Ireland [Distributor], Arts and Culture in Education Research Repository  [Depositing Institution], </a:t>
            </a:r>
            <a:r>
              <a:rPr lang="en-US" sz="1200">
                <a:hlinkClick r:id="rId7"/>
              </a:rPr>
              <a:t>https://doi.org/10.7486/DRI.vd678j83q-15</a:t>
            </a:r>
            <a:endParaRPr lang="en-US" sz="1200"/>
          </a:p>
          <a:p>
            <a:endParaRPr lang="en-US" sz="1200">
              <a:cs typeface="Calibri"/>
            </a:endParaRPr>
          </a:p>
        </p:txBody>
      </p:sp>
    </p:spTree>
    <p:extLst>
      <p:ext uri="{BB962C8B-B14F-4D97-AF65-F5344CB8AC3E}">
        <p14:creationId xmlns:p14="http://schemas.microsoft.com/office/powerpoint/2010/main" val="187078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FED29AD2-1636-48D4-B6E7-D3065F9D7641}"/>
              </a:ext>
            </a:extLst>
          </p:cNvPr>
          <p:cNvPicPr>
            <a:picLocks noChangeAspect="1"/>
          </p:cNvPicPr>
          <p:nvPr/>
        </p:nvPicPr>
        <p:blipFill rotWithShape="1">
          <a:blip r:embed="rId2"/>
          <a:srcRect r="-129" b="44533"/>
          <a:stretch/>
        </p:blipFill>
        <p:spPr>
          <a:xfrm>
            <a:off x="294167" y="334477"/>
            <a:ext cx="7384122" cy="5056877"/>
          </a:xfrm>
          <a:prstGeom prst="rect">
            <a:avLst/>
          </a:prstGeom>
        </p:spPr>
      </p:pic>
      <p:pic>
        <p:nvPicPr>
          <p:cNvPr id="3" name="Picture 2" descr="Text&#10;&#10;Description automatically generated">
            <a:extLst>
              <a:ext uri="{FF2B5EF4-FFF2-40B4-BE49-F238E27FC236}">
                <a16:creationId xmlns:a16="http://schemas.microsoft.com/office/drawing/2014/main" id="{93830269-32D4-4DB5-8D1C-AB43216D43AF}"/>
              </a:ext>
            </a:extLst>
          </p:cNvPr>
          <p:cNvPicPr>
            <a:picLocks noChangeAspect="1"/>
          </p:cNvPicPr>
          <p:nvPr/>
        </p:nvPicPr>
        <p:blipFill rotWithShape="1">
          <a:blip r:embed="rId2"/>
          <a:srcRect t="55733" r="-165" b="133"/>
          <a:stretch/>
        </p:blipFill>
        <p:spPr>
          <a:xfrm>
            <a:off x="3094075" y="2921733"/>
            <a:ext cx="6756998" cy="3684008"/>
          </a:xfrm>
          <a:prstGeom prst="rect">
            <a:avLst/>
          </a:prstGeom>
        </p:spPr>
      </p:pic>
      <p:pic>
        <p:nvPicPr>
          <p:cNvPr id="5" name="Picture 5" descr="Table&#10;&#10;Description automatically generated">
            <a:extLst>
              <a:ext uri="{FF2B5EF4-FFF2-40B4-BE49-F238E27FC236}">
                <a16:creationId xmlns:a16="http://schemas.microsoft.com/office/drawing/2014/main" id="{DFDD7F21-3559-4371-A4EF-DF505B5C2E21}"/>
              </a:ext>
            </a:extLst>
          </p:cNvPr>
          <p:cNvPicPr>
            <a:picLocks noChangeAspect="1"/>
          </p:cNvPicPr>
          <p:nvPr/>
        </p:nvPicPr>
        <p:blipFill>
          <a:blip r:embed="rId3"/>
          <a:stretch>
            <a:fillRect/>
          </a:stretch>
        </p:blipFill>
        <p:spPr>
          <a:xfrm>
            <a:off x="6904074" y="336314"/>
            <a:ext cx="5029199" cy="3048770"/>
          </a:xfrm>
          <a:prstGeom prst="rect">
            <a:avLst/>
          </a:prstGeom>
        </p:spPr>
      </p:pic>
      <p:cxnSp>
        <p:nvCxnSpPr>
          <p:cNvPr id="6" name="Straight Arrow Connector 5">
            <a:extLst>
              <a:ext uri="{FF2B5EF4-FFF2-40B4-BE49-F238E27FC236}">
                <a16:creationId xmlns:a16="http://schemas.microsoft.com/office/drawing/2014/main" id="{8B3E8B28-6E7F-45E2-BAA6-9F5FA7CB4747}"/>
              </a:ext>
            </a:extLst>
          </p:cNvPr>
          <p:cNvCxnSpPr/>
          <p:nvPr/>
        </p:nvCxnSpPr>
        <p:spPr>
          <a:xfrm flipV="1">
            <a:off x="641498" y="891363"/>
            <a:ext cx="6434469" cy="5139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7" name="Straight Arrow Connector 6">
            <a:extLst>
              <a:ext uri="{FF2B5EF4-FFF2-40B4-BE49-F238E27FC236}">
                <a16:creationId xmlns:a16="http://schemas.microsoft.com/office/drawing/2014/main" id="{0C681F05-279C-4D82-87D1-97FD20C0610E}"/>
              </a:ext>
            </a:extLst>
          </p:cNvPr>
          <p:cNvCxnSpPr>
            <a:cxnSpLocks/>
          </p:cNvCxnSpPr>
          <p:nvPr/>
        </p:nvCxnSpPr>
        <p:spPr>
          <a:xfrm flipV="1">
            <a:off x="987056" y="1360968"/>
            <a:ext cx="6035749" cy="6025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8" name="Straight Arrow Connector 7">
            <a:extLst>
              <a:ext uri="{FF2B5EF4-FFF2-40B4-BE49-F238E27FC236}">
                <a16:creationId xmlns:a16="http://schemas.microsoft.com/office/drawing/2014/main" id="{19B21E3D-2981-497C-96D9-5101A70244A5}"/>
              </a:ext>
            </a:extLst>
          </p:cNvPr>
          <p:cNvCxnSpPr>
            <a:cxnSpLocks/>
          </p:cNvCxnSpPr>
          <p:nvPr/>
        </p:nvCxnSpPr>
        <p:spPr>
          <a:xfrm flipV="1">
            <a:off x="863009" y="1041991"/>
            <a:ext cx="6204097" cy="760227"/>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C6776106-28EF-4A22-BA37-5F259E52085D}"/>
              </a:ext>
            </a:extLst>
          </p:cNvPr>
          <p:cNvCxnSpPr>
            <a:cxnSpLocks/>
          </p:cNvCxnSpPr>
          <p:nvPr/>
        </p:nvCxnSpPr>
        <p:spPr>
          <a:xfrm flipV="1">
            <a:off x="1111102" y="1715386"/>
            <a:ext cx="5911702" cy="54757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C9D2D484-1424-4F27-83C7-647258D6C6F6}"/>
              </a:ext>
            </a:extLst>
          </p:cNvPr>
          <p:cNvCxnSpPr>
            <a:cxnSpLocks/>
          </p:cNvCxnSpPr>
          <p:nvPr/>
        </p:nvCxnSpPr>
        <p:spPr>
          <a:xfrm flipV="1">
            <a:off x="1155403" y="1998919"/>
            <a:ext cx="5867400" cy="724786"/>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8A51F520-44D9-43AB-9488-AFAB786A6968}"/>
              </a:ext>
            </a:extLst>
          </p:cNvPr>
          <p:cNvCxnSpPr>
            <a:cxnSpLocks/>
          </p:cNvCxnSpPr>
          <p:nvPr/>
        </p:nvCxnSpPr>
        <p:spPr>
          <a:xfrm flipV="1">
            <a:off x="3512286" y="3239384"/>
            <a:ext cx="3483936" cy="2036134"/>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id="{59D3DB88-32A0-4297-AFCD-947DB5D5418D}"/>
              </a:ext>
            </a:extLst>
          </p:cNvPr>
          <p:cNvCxnSpPr>
            <a:cxnSpLocks/>
          </p:cNvCxnSpPr>
          <p:nvPr/>
        </p:nvCxnSpPr>
        <p:spPr>
          <a:xfrm flipV="1">
            <a:off x="3565448" y="2309034"/>
            <a:ext cx="3439634" cy="1477925"/>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14" name="Straight Arrow Connector 13">
            <a:extLst>
              <a:ext uri="{FF2B5EF4-FFF2-40B4-BE49-F238E27FC236}">
                <a16:creationId xmlns:a16="http://schemas.microsoft.com/office/drawing/2014/main" id="{0C927D26-9FF7-41FC-9423-D28D0839FB8E}"/>
              </a:ext>
            </a:extLst>
          </p:cNvPr>
          <p:cNvCxnSpPr>
            <a:cxnSpLocks/>
          </p:cNvCxnSpPr>
          <p:nvPr/>
        </p:nvCxnSpPr>
        <p:spPr>
          <a:xfrm flipV="1">
            <a:off x="3441401" y="2158406"/>
            <a:ext cx="3607982" cy="215132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44025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1B7ED-5840-4627-9FC8-AE2D776AC44C}"/>
              </a:ext>
            </a:extLst>
          </p:cNvPr>
          <p:cNvSpPr txBox="1"/>
          <p:nvPr/>
        </p:nvSpPr>
        <p:spPr>
          <a:xfrm>
            <a:off x="328418" y="1117397"/>
            <a:ext cx="610830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Roboto"/>
                <a:ea typeface="Roboto"/>
              </a:rPr>
              <a:t>Albertson, Lindsey. (2022). Influence of beaver mimicry restoration on habitat availability for fishes, including Arctic grayling (</a:t>
            </a:r>
            <a:r>
              <a:rPr lang="en-US" err="1">
                <a:solidFill>
                  <a:srgbClr val="333333"/>
                </a:solidFill>
                <a:latin typeface="Roboto"/>
                <a:ea typeface="Roboto"/>
              </a:rPr>
              <a:t>Thymallus</a:t>
            </a:r>
            <a:r>
              <a:rPr lang="en-US">
                <a:solidFill>
                  <a:srgbClr val="333333"/>
                </a:solidFill>
                <a:latin typeface="Roboto"/>
                <a:ea typeface="Roboto"/>
              </a:rPr>
              <a:t> arcticus) [Data set]. </a:t>
            </a:r>
            <a:r>
              <a:rPr lang="en-US">
                <a:solidFill>
                  <a:srgbClr val="333333"/>
                </a:solidFill>
                <a:latin typeface="Roboto"/>
                <a:ea typeface="Roboto"/>
                <a:hlinkClick r:id="rId2"/>
              </a:rPr>
              <a:t>https://doi.org/10.5061/dryad.47d7wm3fq</a:t>
            </a:r>
            <a:endParaRPr lang="en-US">
              <a:solidFill>
                <a:srgbClr val="000000"/>
              </a:solidFill>
              <a:latin typeface="Calibri" panose="020F0502020204030204"/>
              <a:ea typeface="Roboto"/>
              <a:cs typeface="Calibri" panose="020F0502020204030204"/>
            </a:endParaRPr>
          </a:p>
          <a:p>
            <a:r>
              <a:rPr lang="en-US">
                <a:ea typeface="+mn-lt"/>
                <a:cs typeface="+mn-lt"/>
                <a:hlinkClick r:id="rId3"/>
              </a:rPr>
              <a:t>https://zenodo.org/record/5839189#.YeANoP7P2Uk</a:t>
            </a:r>
            <a:endParaRPr lang="en-US"/>
          </a:p>
          <a:p>
            <a:endParaRPr lang="en-US">
              <a:solidFill>
                <a:srgbClr val="000000"/>
              </a:solidFill>
              <a:latin typeface="Calibri"/>
              <a:ea typeface="Roboto"/>
              <a:cs typeface="Calibri"/>
            </a:endParaRPr>
          </a:p>
          <a:p>
            <a:endParaRPr lang="en-US">
              <a:solidFill>
                <a:srgbClr val="333333"/>
              </a:solidFill>
              <a:latin typeface="Roboto"/>
              <a:ea typeface="Roboto"/>
            </a:endParaRPr>
          </a:p>
        </p:txBody>
      </p:sp>
      <p:sp>
        <p:nvSpPr>
          <p:cNvPr id="8" name="TextBox 7">
            <a:extLst>
              <a:ext uri="{FF2B5EF4-FFF2-40B4-BE49-F238E27FC236}">
                <a16:creationId xmlns:a16="http://schemas.microsoft.com/office/drawing/2014/main" id="{5BC2F3CD-8F19-4880-B3FB-76BB0525F3F5}"/>
              </a:ext>
            </a:extLst>
          </p:cNvPr>
          <p:cNvSpPr txBox="1"/>
          <p:nvPr/>
        </p:nvSpPr>
        <p:spPr>
          <a:xfrm>
            <a:off x="322997" y="561832"/>
            <a:ext cx="59504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Example that doesn't use a metadata  standard </a:t>
            </a:r>
            <a:endParaRPr lang="en-US" b="1">
              <a:cs typeface="Calibri"/>
            </a:endParaRPr>
          </a:p>
        </p:txBody>
      </p:sp>
      <p:pic>
        <p:nvPicPr>
          <p:cNvPr id="9" name="Picture 9">
            <a:extLst>
              <a:ext uri="{FF2B5EF4-FFF2-40B4-BE49-F238E27FC236}">
                <a16:creationId xmlns:a16="http://schemas.microsoft.com/office/drawing/2014/main" id="{D851AA20-1CFE-4274-ACD7-158F7FB56D38}"/>
              </a:ext>
            </a:extLst>
          </p:cNvPr>
          <p:cNvPicPr>
            <a:picLocks noChangeAspect="1"/>
          </p:cNvPicPr>
          <p:nvPr/>
        </p:nvPicPr>
        <p:blipFill>
          <a:blip r:embed="rId4"/>
          <a:stretch>
            <a:fillRect/>
          </a:stretch>
        </p:blipFill>
        <p:spPr>
          <a:xfrm>
            <a:off x="6198433" y="355507"/>
            <a:ext cx="5903625" cy="6047051"/>
          </a:xfrm>
          <a:prstGeom prst="rect">
            <a:avLst/>
          </a:prstGeom>
        </p:spPr>
      </p:pic>
      <p:sp>
        <p:nvSpPr>
          <p:cNvPr id="10" name="Oval 9">
            <a:extLst>
              <a:ext uri="{FF2B5EF4-FFF2-40B4-BE49-F238E27FC236}">
                <a16:creationId xmlns:a16="http://schemas.microsoft.com/office/drawing/2014/main" id="{52D40912-BBD8-425E-AE71-0D525D4A2449}"/>
              </a:ext>
            </a:extLst>
          </p:cNvPr>
          <p:cNvSpPr/>
          <p:nvPr/>
        </p:nvSpPr>
        <p:spPr>
          <a:xfrm>
            <a:off x="6100995" y="4633209"/>
            <a:ext cx="2898098" cy="7245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5659F3-225C-4421-91E6-EFDFC11DE1C1}"/>
              </a:ext>
            </a:extLst>
          </p:cNvPr>
          <p:cNvSpPr txBox="1"/>
          <p:nvPr/>
        </p:nvSpPr>
        <p:spPr>
          <a:xfrm>
            <a:off x="402237" y="3237875"/>
            <a:ext cx="537896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Even without a metadata standard you can have reusable and reproducible data if you provide the right contextual information, metadata and documentation. </a:t>
            </a:r>
          </a:p>
          <a:p>
            <a:r>
              <a:rPr lang="en-US">
                <a:cs typeface="Calibri"/>
              </a:rPr>
              <a:t>This  can include things like;</a:t>
            </a:r>
          </a:p>
          <a:p>
            <a:r>
              <a:rPr lang="en-US">
                <a:cs typeface="Calibri"/>
              </a:rPr>
              <a:t>- readme.txt files</a:t>
            </a:r>
          </a:p>
          <a:p>
            <a:r>
              <a:rPr lang="en-US">
                <a:cs typeface="Calibri"/>
              </a:rPr>
              <a:t>- data dictionaries </a:t>
            </a:r>
          </a:p>
          <a:p>
            <a:r>
              <a:rPr lang="en-US">
                <a:cs typeface="Calibri"/>
              </a:rPr>
              <a:t>- protocols </a:t>
            </a:r>
          </a:p>
          <a:p>
            <a:r>
              <a:rPr lang="en-US">
                <a:cs typeface="Calibri"/>
              </a:rPr>
              <a:t>- analysis scripts </a:t>
            </a:r>
          </a:p>
          <a:p>
            <a:r>
              <a:rPr lang="en-US">
                <a:cs typeface="Calibri"/>
              </a:rPr>
              <a:t>- codebooks</a:t>
            </a:r>
          </a:p>
          <a:p>
            <a:r>
              <a:rPr lang="en-US">
                <a:cs typeface="Calibri"/>
              </a:rPr>
              <a:t>…....etc. etc. </a:t>
            </a:r>
          </a:p>
        </p:txBody>
      </p:sp>
    </p:spTree>
    <p:extLst>
      <p:ext uri="{BB962C8B-B14F-4D97-AF65-F5344CB8AC3E}">
        <p14:creationId xmlns:p14="http://schemas.microsoft.com/office/powerpoint/2010/main" val="2239241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6444" y="-116383"/>
            <a:ext cx="7236056" cy="7059567"/>
          </a:xfrm>
          <a:prstGeom prst="rect">
            <a:avLst/>
          </a:prstGeom>
        </p:spPr>
      </p:pic>
      <p:sp>
        <p:nvSpPr>
          <p:cNvPr id="5" name="TextBox 4"/>
          <p:cNvSpPr txBox="1"/>
          <p:nvPr/>
        </p:nvSpPr>
        <p:spPr>
          <a:xfrm>
            <a:off x="241069" y="490451"/>
            <a:ext cx="4555375" cy="461665"/>
          </a:xfrm>
          <a:prstGeom prst="rect">
            <a:avLst/>
          </a:prstGeom>
          <a:noFill/>
        </p:spPr>
        <p:txBody>
          <a:bodyPr wrap="square" rtlCol="0">
            <a:spAutoFit/>
          </a:bodyPr>
          <a:lstStyle/>
          <a:p>
            <a:r>
              <a:rPr lang="en-IE" sz="2400" b="1"/>
              <a:t>What is Research Data? </a:t>
            </a:r>
          </a:p>
        </p:txBody>
      </p:sp>
      <p:sp>
        <p:nvSpPr>
          <p:cNvPr id="6" name="TextBox 5"/>
          <p:cNvSpPr txBox="1"/>
          <p:nvPr/>
        </p:nvSpPr>
        <p:spPr>
          <a:xfrm>
            <a:off x="706582" y="1596044"/>
            <a:ext cx="3951682" cy="3046988"/>
          </a:xfrm>
          <a:prstGeom prst="rect">
            <a:avLst/>
          </a:prstGeom>
          <a:noFill/>
        </p:spPr>
        <p:txBody>
          <a:bodyPr wrap="square" rtlCol="0" anchor="t">
            <a:spAutoFit/>
          </a:bodyPr>
          <a:lstStyle/>
          <a:p>
            <a:r>
              <a:rPr lang="en-IE" sz="2400"/>
              <a:t>“……….information generated, collected or observed during a research project.</a:t>
            </a:r>
          </a:p>
          <a:p>
            <a:endParaRPr lang="en-IE" sz="2400"/>
          </a:p>
          <a:p>
            <a:r>
              <a:rPr lang="en-IE" sz="2400"/>
              <a:t>It is evidence used to support research conclusions and will go on to form part of the scholarly record.</a:t>
            </a:r>
          </a:p>
        </p:txBody>
      </p:sp>
    </p:spTree>
    <p:extLst>
      <p:ext uri="{BB962C8B-B14F-4D97-AF65-F5344CB8AC3E}">
        <p14:creationId xmlns:p14="http://schemas.microsoft.com/office/powerpoint/2010/main" val="1108302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045" y="816159"/>
            <a:ext cx="2790825" cy="809625"/>
          </a:xfrm>
          <a:prstGeom prst="rect">
            <a:avLst/>
          </a:prstGeom>
        </p:spPr>
      </p:pic>
      <p:pic>
        <p:nvPicPr>
          <p:cNvPr id="3" name="Picture 2"/>
          <p:cNvPicPr>
            <a:picLocks noChangeAspect="1"/>
          </p:cNvPicPr>
          <p:nvPr/>
        </p:nvPicPr>
        <p:blipFill>
          <a:blip r:embed="rId3"/>
          <a:stretch>
            <a:fillRect/>
          </a:stretch>
        </p:blipFill>
        <p:spPr>
          <a:xfrm>
            <a:off x="69045" y="1625784"/>
            <a:ext cx="10915650" cy="1600200"/>
          </a:xfrm>
          <a:prstGeom prst="rect">
            <a:avLst/>
          </a:prstGeom>
        </p:spPr>
      </p:pic>
      <p:pic>
        <p:nvPicPr>
          <p:cNvPr id="4" name="Picture 3"/>
          <p:cNvPicPr>
            <a:picLocks noChangeAspect="1"/>
          </p:cNvPicPr>
          <p:nvPr/>
        </p:nvPicPr>
        <p:blipFill rotWithShape="1">
          <a:blip r:embed="rId4"/>
          <a:srcRect r="39078"/>
          <a:stretch/>
        </p:blipFill>
        <p:spPr>
          <a:xfrm>
            <a:off x="257759" y="3362069"/>
            <a:ext cx="7099618" cy="1134428"/>
          </a:xfrm>
          <a:prstGeom prst="rect">
            <a:avLst/>
          </a:prstGeom>
        </p:spPr>
      </p:pic>
      <p:pic>
        <p:nvPicPr>
          <p:cNvPr id="5" name="Picture 4"/>
          <p:cNvPicPr>
            <a:picLocks noChangeAspect="1"/>
          </p:cNvPicPr>
          <p:nvPr/>
        </p:nvPicPr>
        <p:blipFill>
          <a:blip r:embed="rId5"/>
          <a:stretch>
            <a:fillRect/>
          </a:stretch>
        </p:blipFill>
        <p:spPr>
          <a:xfrm>
            <a:off x="337502" y="4577171"/>
            <a:ext cx="5819775" cy="752475"/>
          </a:xfrm>
          <a:prstGeom prst="rect">
            <a:avLst/>
          </a:prstGeom>
        </p:spPr>
      </p:pic>
      <p:sp>
        <p:nvSpPr>
          <p:cNvPr id="7" name="Rectangle 6"/>
          <p:cNvSpPr/>
          <p:nvPr/>
        </p:nvSpPr>
        <p:spPr>
          <a:xfrm>
            <a:off x="337502" y="5303994"/>
            <a:ext cx="7538720" cy="307777"/>
          </a:xfrm>
          <a:prstGeom prst="rect">
            <a:avLst/>
          </a:prstGeom>
        </p:spPr>
        <p:txBody>
          <a:bodyPr wrap="square">
            <a:spAutoFit/>
          </a:bodyPr>
          <a:lstStyle/>
          <a:p>
            <a:r>
              <a:rPr lang="en-IE" sz="1400">
                <a:hlinkClick r:id="rId6"/>
              </a:rPr>
              <a:t>https://rd-alliance.github.io/metadata-directory/standards/EAD.html</a:t>
            </a:r>
            <a:endParaRPr lang="en-IE" sz="1400"/>
          </a:p>
        </p:txBody>
      </p:sp>
      <p:sp>
        <p:nvSpPr>
          <p:cNvPr id="8" name="Rectangle 7"/>
          <p:cNvSpPr/>
          <p:nvPr/>
        </p:nvSpPr>
        <p:spPr>
          <a:xfrm>
            <a:off x="804" y="3027793"/>
            <a:ext cx="11352213" cy="307777"/>
          </a:xfrm>
          <a:prstGeom prst="rect">
            <a:avLst/>
          </a:prstGeom>
        </p:spPr>
        <p:txBody>
          <a:bodyPr wrap="square">
            <a:spAutoFit/>
          </a:bodyPr>
          <a:lstStyle/>
          <a:p>
            <a:r>
              <a:rPr lang="en-IE" sz="1400">
                <a:hlinkClick r:id="rId7"/>
              </a:rPr>
              <a:t>https://rd-alliance.github.io/metadata-directory/standards/ddi-data-documentation-initiative.html</a:t>
            </a:r>
            <a:endParaRPr lang="en-IE" sz="1400"/>
          </a:p>
        </p:txBody>
      </p:sp>
      <p:pic>
        <p:nvPicPr>
          <p:cNvPr id="6" name="Picture 2" descr="Snomed-logo.png">
            <a:extLst>
              <a:ext uri="{FF2B5EF4-FFF2-40B4-BE49-F238E27FC236}">
                <a16:creationId xmlns:a16="http://schemas.microsoft.com/office/drawing/2014/main" id="{9A8CA9EE-1A1A-4BA0-9DCE-3D75FACB78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2491" y="3710105"/>
            <a:ext cx="4176941" cy="12401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CD0B525-0A9D-4EAA-BEAC-4F2BEEA2C847}"/>
              </a:ext>
            </a:extLst>
          </p:cNvPr>
          <p:cNvSpPr/>
          <p:nvPr/>
        </p:nvSpPr>
        <p:spPr>
          <a:xfrm>
            <a:off x="8348463" y="4309531"/>
            <a:ext cx="2323519" cy="646331"/>
          </a:xfrm>
          <a:prstGeom prst="rect">
            <a:avLst/>
          </a:prstGeom>
        </p:spPr>
        <p:txBody>
          <a:bodyPr wrap="square">
            <a:spAutoFit/>
          </a:bodyPr>
          <a:lstStyle/>
          <a:p>
            <a:r>
              <a:rPr lang="en-IE">
                <a:hlinkClick r:id="rId9"/>
              </a:rPr>
              <a:t>https://en.wikipedia.org/wiki/SNOMED_CT</a:t>
            </a:r>
            <a:endParaRPr lang="en-IE"/>
          </a:p>
        </p:txBody>
      </p:sp>
      <p:pic>
        <p:nvPicPr>
          <p:cNvPr id="14" name="Picture 13">
            <a:extLst>
              <a:ext uri="{FF2B5EF4-FFF2-40B4-BE49-F238E27FC236}">
                <a16:creationId xmlns:a16="http://schemas.microsoft.com/office/drawing/2014/main" id="{06015755-D4B9-424A-80DF-09B2684AE311}"/>
              </a:ext>
            </a:extLst>
          </p:cNvPr>
          <p:cNvPicPr>
            <a:picLocks noChangeAspect="1"/>
          </p:cNvPicPr>
          <p:nvPr/>
        </p:nvPicPr>
        <p:blipFill>
          <a:blip r:embed="rId10"/>
          <a:stretch>
            <a:fillRect/>
          </a:stretch>
        </p:blipFill>
        <p:spPr>
          <a:xfrm>
            <a:off x="256326" y="5838841"/>
            <a:ext cx="2028281" cy="801273"/>
          </a:xfrm>
          <a:prstGeom prst="rect">
            <a:avLst/>
          </a:prstGeom>
        </p:spPr>
      </p:pic>
      <p:sp>
        <p:nvSpPr>
          <p:cNvPr id="15" name="Rectangle 14">
            <a:extLst>
              <a:ext uri="{FF2B5EF4-FFF2-40B4-BE49-F238E27FC236}">
                <a16:creationId xmlns:a16="http://schemas.microsoft.com/office/drawing/2014/main" id="{101EA79D-8B6E-412E-8656-94CC8FEB9FB6}"/>
              </a:ext>
            </a:extLst>
          </p:cNvPr>
          <p:cNvSpPr/>
          <p:nvPr/>
        </p:nvSpPr>
        <p:spPr>
          <a:xfrm>
            <a:off x="2421637" y="5689873"/>
            <a:ext cx="1110589" cy="830997"/>
          </a:xfrm>
          <a:prstGeom prst="rect">
            <a:avLst/>
          </a:prstGeom>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a:hlinkClick r:id="rId11"/>
              </a:rPr>
              <a:t>https://www.ebi.ac.uk/chebi/aboutChebiForward.do#</a:t>
            </a:r>
            <a:endParaRPr lang="en-IE" sz="1200"/>
          </a:p>
        </p:txBody>
      </p:sp>
      <p:pic>
        <p:nvPicPr>
          <p:cNvPr id="17" name="Picture 17" descr="Graphical user interface, text, application&#10;&#10;Description automatically generated">
            <a:extLst>
              <a:ext uri="{FF2B5EF4-FFF2-40B4-BE49-F238E27FC236}">
                <a16:creationId xmlns:a16="http://schemas.microsoft.com/office/drawing/2014/main" id="{6FDCF48C-B728-4366-A0FA-47E7ED5AB814}"/>
              </a:ext>
            </a:extLst>
          </p:cNvPr>
          <p:cNvPicPr>
            <a:picLocks noChangeAspect="1"/>
          </p:cNvPicPr>
          <p:nvPr/>
        </p:nvPicPr>
        <p:blipFill>
          <a:blip r:embed="rId12"/>
          <a:stretch>
            <a:fillRect/>
          </a:stretch>
        </p:blipFill>
        <p:spPr>
          <a:xfrm>
            <a:off x="7081284" y="64419"/>
            <a:ext cx="5038060" cy="2077417"/>
          </a:xfrm>
          <a:prstGeom prst="rect">
            <a:avLst/>
          </a:prstGeom>
        </p:spPr>
      </p:pic>
      <p:pic>
        <p:nvPicPr>
          <p:cNvPr id="18" name="Picture 18" descr="A picture containing text, indoor, table, cup&#10;&#10;Description automatically generated">
            <a:extLst>
              <a:ext uri="{FF2B5EF4-FFF2-40B4-BE49-F238E27FC236}">
                <a16:creationId xmlns:a16="http://schemas.microsoft.com/office/drawing/2014/main" id="{8803F3F9-7E01-442E-9C83-5C0E62FBBE49}"/>
              </a:ext>
            </a:extLst>
          </p:cNvPr>
          <p:cNvPicPr>
            <a:picLocks noChangeAspect="1"/>
          </p:cNvPicPr>
          <p:nvPr/>
        </p:nvPicPr>
        <p:blipFill rotWithShape="1">
          <a:blip r:embed="rId13"/>
          <a:srcRect l="21683" t="34395" r="17152" b="36306"/>
          <a:stretch/>
        </p:blipFill>
        <p:spPr>
          <a:xfrm>
            <a:off x="2916865" y="201095"/>
            <a:ext cx="4017044" cy="973635"/>
          </a:xfrm>
          <a:prstGeom prst="rect">
            <a:avLst/>
          </a:prstGeom>
        </p:spPr>
      </p:pic>
      <p:sp>
        <p:nvSpPr>
          <p:cNvPr id="19" name="TextBox 1">
            <a:extLst>
              <a:ext uri="{FF2B5EF4-FFF2-40B4-BE49-F238E27FC236}">
                <a16:creationId xmlns:a16="http://schemas.microsoft.com/office/drawing/2014/main" id="{9FF9D869-EABC-4C01-AADC-B45B3AC3792F}"/>
              </a:ext>
            </a:extLst>
          </p:cNvPr>
          <p:cNvSpPr txBox="1"/>
          <p:nvPr/>
        </p:nvSpPr>
        <p:spPr>
          <a:xfrm>
            <a:off x="4300047" y="1253945"/>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4"/>
              </a:rPr>
              <a:t>https://psych-ds.github.io/</a:t>
            </a:r>
            <a:endParaRPr lang="en-US"/>
          </a:p>
          <a:p>
            <a:endParaRPr lang="en-US">
              <a:cs typeface="Calibri"/>
            </a:endParaRPr>
          </a:p>
        </p:txBody>
      </p:sp>
      <p:pic>
        <p:nvPicPr>
          <p:cNvPr id="16" name="Picture 15">
            <a:extLst>
              <a:ext uri="{FF2B5EF4-FFF2-40B4-BE49-F238E27FC236}">
                <a16:creationId xmlns:a16="http://schemas.microsoft.com/office/drawing/2014/main" id="{C7D55D21-6077-469B-8CA7-F3A11B95E086}"/>
              </a:ext>
            </a:extLst>
          </p:cNvPr>
          <p:cNvPicPr>
            <a:picLocks noChangeAspect="1"/>
          </p:cNvPicPr>
          <p:nvPr/>
        </p:nvPicPr>
        <p:blipFill>
          <a:blip r:embed="rId15"/>
          <a:stretch>
            <a:fillRect/>
          </a:stretch>
        </p:blipFill>
        <p:spPr>
          <a:xfrm>
            <a:off x="8615879" y="5115459"/>
            <a:ext cx="2532942" cy="1602619"/>
          </a:xfrm>
          <a:prstGeom prst="rect">
            <a:avLst/>
          </a:prstGeom>
        </p:spPr>
      </p:pic>
      <p:sp>
        <p:nvSpPr>
          <p:cNvPr id="20" name="Rectangle 19">
            <a:extLst>
              <a:ext uri="{FF2B5EF4-FFF2-40B4-BE49-F238E27FC236}">
                <a16:creationId xmlns:a16="http://schemas.microsoft.com/office/drawing/2014/main" id="{233CDF70-3107-43A2-8B4C-A5556E8EEC5A}"/>
              </a:ext>
            </a:extLst>
          </p:cNvPr>
          <p:cNvSpPr/>
          <p:nvPr/>
        </p:nvSpPr>
        <p:spPr>
          <a:xfrm>
            <a:off x="5874043" y="5694115"/>
            <a:ext cx="2419417"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16"/>
              </a:rPr>
              <a:t>https://rd-alliance.github.io/metadata-directory/</a:t>
            </a:r>
            <a:endParaRPr lang="en-IE" sz="1400"/>
          </a:p>
        </p:txBody>
      </p:sp>
    </p:spTree>
    <p:extLst>
      <p:ext uri="{BB962C8B-B14F-4D97-AF65-F5344CB8AC3E}">
        <p14:creationId xmlns:p14="http://schemas.microsoft.com/office/powerpoint/2010/main" val="146458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920" t="19452" r="30348" b="14876"/>
          <a:stretch/>
        </p:blipFill>
        <p:spPr>
          <a:xfrm>
            <a:off x="5466882" y="252480"/>
            <a:ext cx="6324785" cy="6032310"/>
          </a:xfrm>
          <a:prstGeom prst="rect">
            <a:avLst/>
          </a:prstGeom>
          <a:ln w="28575">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a:stretch>
            <a:fillRect/>
          </a:stretch>
        </p:blipFill>
        <p:spPr>
          <a:xfrm>
            <a:off x="518915" y="559724"/>
            <a:ext cx="4464338" cy="3159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819406" y="3432408"/>
            <a:ext cx="4893136" cy="3159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310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08" y="699087"/>
            <a:ext cx="3038087" cy="400110"/>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IE" sz="2000" b="1"/>
              <a:t>Why control data quality?</a:t>
            </a:r>
          </a:p>
        </p:txBody>
      </p:sp>
      <p:sp>
        <p:nvSpPr>
          <p:cNvPr id="3" name="TextBox 2"/>
          <p:cNvSpPr txBox="1"/>
          <p:nvPr/>
        </p:nvSpPr>
        <p:spPr>
          <a:xfrm>
            <a:off x="843157" y="1318640"/>
            <a:ext cx="5690936" cy="24006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E" sz="2000"/>
              <a:t>Research Integrity</a:t>
            </a:r>
          </a:p>
          <a:p>
            <a:pPr marL="285750" indent="-285750">
              <a:lnSpc>
                <a:spcPct val="150000"/>
              </a:lnSpc>
              <a:buFont typeface="Arial" panose="020B0604020202020204" pitchFamily="34" charset="0"/>
              <a:buChar char="•"/>
            </a:pPr>
            <a:r>
              <a:rPr lang="en-IE" sz="2000"/>
              <a:t>You can be confident of your results and analysis</a:t>
            </a:r>
          </a:p>
          <a:p>
            <a:pPr marL="285750" indent="-285750">
              <a:lnSpc>
                <a:spcPct val="150000"/>
              </a:lnSpc>
              <a:buFont typeface="Arial" panose="020B0604020202020204" pitchFamily="34" charset="0"/>
              <a:buChar char="•"/>
            </a:pPr>
            <a:r>
              <a:rPr lang="en-IE" sz="2000"/>
              <a:t>Less time spent ‘cleaning’ the data </a:t>
            </a:r>
          </a:p>
          <a:p>
            <a:pPr marL="285750" indent="-285750">
              <a:lnSpc>
                <a:spcPct val="150000"/>
              </a:lnSpc>
              <a:buFont typeface="Arial" panose="020B0604020202020204" pitchFamily="34" charset="0"/>
              <a:buChar char="•"/>
            </a:pPr>
            <a:r>
              <a:rPr lang="en-IE" sz="2000"/>
              <a:t>More likely that your data will be re-used </a:t>
            </a:r>
          </a:p>
          <a:p>
            <a:pPr marL="285750" indent="-285750">
              <a:lnSpc>
                <a:spcPct val="150000"/>
              </a:lnSpc>
              <a:buFont typeface="Arial" panose="020B0604020202020204" pitchFamily="34" charset="0"/>
              <a:buChar char="•"/>
            </a:pPr>
            <a:endParaRPr lang="en-IE" sz="2000"/>
          </a:p>
        </p:txBody>
      </p:sp>
      <p:pic>
        <p:nvPicPr>
          <p:cNvPr id="6" name="Picture 5"/>
          <p:cNvPicPr>
            <a:picLocks noChangeAspect="1"/>
          </p:cNvPicPr>
          <p:nvPr/>
        </p:nvPicPr>
        <p:blipFill>
          <a:blip r:embed="rId2"/>
          <a:stretch>
            <a:fillRect/>
          </a:stretch>
        </p:blipFill>
        <p:spPr>
          <a:xfrm>
            <a:off x="648604" y="3476106"/>
            <a:ext cx="4322750" cy="2881833"/>
          </a:xfrm>
          <a:prstGeom prst="rect">
            <a:avLst/>
          </a:prstGeom>
        </p:spPr>
      </p:pic>
      <p:sp>
        <p:nvSpPr>
          <p:cNvPr id="7" name="Rectangle 6"/>
          <p:cNvSpPr/>
          <p:nvPr/>
        </p:nvSpPr>
        <p:spPr>
          <a:xfrm>
            <a:off x="6341449" y="3604318"/>
            <a:ext cx="5564718" cy="400110"/>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IE" sz="2000" b="1"/>
              <a:t>What data quality control measures do you use?</a:t>
            </a:r>
          </a:p>
        </p:txBody>
      </p:sp>
      <p:sp>
        <p:nvSpPr>
          <p:cNvPr id="8" name="TextBox 7"/>
          <p:cNvSpPr txBox="1"/>
          <p:nvPr/>
        </p:nvSpPr>
        <p:spPr>
          <a:xfrm>
            <a:off x="6579837" y="4169218"/>
            <a:ext cx="4859891" cy="2585323"/>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IE"/>
              <a:t>Defined SOPs for treatment of your data</a:t>
            </a:r>
          </a:p>
          <a:p>
            <a:pPr marL="285750" indent="-285750">
              <a:lnSpc>
                <a:spcPct val="150000"/>
              </a:lnSpc>
              <a:buFont typeface="Arial" panose="020B0604020202020204" pitchFamily="34" charset="0"/>
              <a:buChar char="•"/>
            </a:pPr>
            <a:r>
              <a:rPr lang="en-IE"/>
              <a:t>Naming conventions </a:t>
            </a:r>
          </a:p>
          <a:p>
            <a:pPr marL="285750" indent="-285750">
              <a:lnSpc>
                <a:spcPct val="150000"/>
              </a:lnSpc>
              <a:buFont typeface="Arial" panose="020B0604020202020204" pitchFamily="34" charset="0"/>
              <a:buChar char="•"/>
            </a:pPr>
            <a:r>
              <a:rPr lang="en-IE"/>
              <a:t>Version control </a:t>
            </a:r>
          </a:p>
          <a:p>
            <a:pPr marL="285750" indent="-285750">
              <a:lnSpc>
                <a:spcPct val="150000"/>
              </a:lnSpc>
              <a:buFont typeface="Arial" panose="020B0604020202020204" pitchFamily="34" charset="0"/>
              <a:buChar char="•"/>
            </a:pPr>
            <a:r>
              <a:rPr lang="en-IE"/>
              <a:t>Read only raw data files</a:t>
            </a:r>
          </a:p>
          <a:p>
            <a:pPr marL="285750" indent="-285750">
              <a:lnSpc>
                <a:spcPct val="150000"/>
              </a:lnSpc>
              <a:buFont typeface="Arial" panose="020B0604020202020204" pitchFamily="34" charset="0"/>
              <a:buChar char="•"/>
            </a:pPr>
            <a:r>
              <a:rPr lang="en-IE"/>
              <a:t>Spreadsheet validation </a:t>
            </a:r>
            <a:endParaRPr lang="en-IE">
              <a:cs typeface="Calibri"/>
            </a:endParaRPr>
          </a:p>
          <a:p>
            <a:pPr>
              <a:lnSpc>
                <a:spcPct val="150000"/>
              </a:lnSpc>
            </a:pPr>
            <a:r>
              <a:rPr lang="en-IE"/>
              <a:t>				…….etc.</a:t>
            </a:r>
          </a:p>
        </p:txBody>
      </p:sp>
      <p:pic>
        <p:nvPicPr>
          <p:cNvPr id="9" name="Picture 8"/>
          <p:cNvPicPr>
            <a:picLocks noChangeAspect="1"/>
          </p:cNvPicPr>
          <p:nvPr/>
        </p:nvPicPr>
        <p:blipFill rotWithShape="1">
          <a:blip r:embed="rId3"/>
          <a:srcRect r="50702"/>
          <a:stretch/>
        </p:blipFill>
        <p:spPr>
          <a:xfrm rot="964290">
            <a:off x="7511570" y="625688"/>
            <a:ext cx="3224476" cy="2231350"/>
          </a:xfrm>
          <a:prstGeom prst="rect">
            <a:avLst/>
          </a:prstGeom>
        </p:spPr>
      </p:pic>
    </p:spTree>
    <p:extLst>
      <p:ext uri="{BB962C8B-B14F-4D97-AF65-F5344CB8AC3E}">
        <p14:creationId xmlns:p14="http://schemas.microsoft.com/office/powerpoint/2010/main" val="4277665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373" y="291830"/>
            <a:ext cx="5846325" cy="5632311"/>
          </a:xfrm>
          <a:prstGeom prst="rect">
            <a:avLst/>
          </a:prstGeom>
          <a:solidFill>
            <a:srgbClr val="FFFFFF">
              <a:alpha val="83137"/>
            </a:srgbClr>
          </a:solidFill>
          <a:ln w="28575">
            <a:solidFill>
              <a:schemeClr val="tx1"/>
            </a:solidFill>
          </a:ln>
          <a:effectLst>
            <a:outerShdw blurRad="50800" dist="38100" dir="2700000" algn="tl" rotWithShape="0">
              <a:prstClr val="black">
                <a:alpha val="40000"/>
              </a:prstClr>
            </a:outerShdw>
          </a:effectLst>
        </p:spPr>
        <p:txBody>
          <a:bodyPr wrap="square" rtlCol="0" anchor="t">
            <a:spAutoFit/>
          </a:bodyPr>
          <a:lstStyle/>
          <a:p>
            <a:endParaRPr lang="en-IE" b="1" u="sng">
              <a:solidFill>
                <a:srgbClr val="000000"/>
              </a:solidFill>
            </a:endParaRPr>
          </a:p>
          <a:p>
            <a:r>
              <a:rPr lang="en-IE" b="1" u="sng">
                <a:solidFill>
                  <a:srgbClr val="000000"/>
                </a:solidFill>
              </a:rPr>
              <a:t>Naming Conventions</a:t>
            </a:r>
            <a:endParaRPr lang="en-IE">
              <a:solidFill>
                <a:srgbClr val="000000"/>
              </a:solidFill>
            </a:endParaRPr>
          </a:p>
          <a:p>
            <a:pPr marL="285750" indent="-285750">
              <a:lnSpc>
                <a:spcPct val="150000"/>
              </a:lnSpc>
              <a:buFont typeface="Arial" panose="020B0604020202020204" pitchFamily="34" charset="0"/>
              <a:buChar char="•"/>
            </a:pPr>
            <a:r>
              <a:rPr lang="en-IE">
                <a:solidFill>
                  <a:srgbClr val="000000"/>
                </a:solidFill>
              </a:rPr>
              <a:t>Be Consistent</a:t>
            </a:r>
          </a:p>
          <a:p>
            <a:pPr marL="285750" indent="-285750">
              <a:lnSpc>
                <a:spcPct val="150000"/>
              </a:lnSpc>
              <a:buFont typeface="Arial" panose="020B0604020202020204" pitchFamily="34" charset="0"/>
              <a:buChar char="•"/>
            </a:pPr>
            <a:r>
              <a:rPr lang="en-IE">
                <a:solidFill>
                  <a:srgbClr val="000000"/>
                </a:solidFill>
              </a:rPr>
              <a:t>Descriptive</a:t>
            </a:r>
          </a:p>
          <a:p>
            <a:pPr marL="285750" indent="-285750">
              <a:lnSpc>
                <a:spcPct val="150000"/>
              </a:lnSpc>
              <a:buFont typeface="Arial" panose="020B0604020202020204" pitchFamily="34" charset="0"/>
              <a:buChar char="•"/>
            </a:pPr>
            <a:r>
              <a:rPr lang="en-IE">
                <a:solidFill>
                  <a:srgbClr val="000000"/>
                </a:solidFill>
              </a:rPr>
              <a:t>Consensus......on collaborative projects </a:t>
            </a:r>
            <a:endParaRPr lang="en-IE">
              <a:solidFill>
                <a:srgbClr val="000000"/>
              </a:solidFill>
              <a:cs typeface="Calibri"/>
            </a:endParaRPr>
          </a:p>
          <a:p>
            <a:pPr marL="285750" indent="-285750">
              <a:lnSpc>
                <a:spcPct val="150000"/>
              </a:lnSpc>
              <a:buFont typeface="Arial" panose="020B0604020202020204" pitchFamily="34" charset="0"/>
              <a:buChar char="•"/>
            </a:pPr>
            <a:r>
              <a:rPr lang="en-IE">
                <a:solidFill>
                  <a:srgbClr val="000000"/>
                </a:solidFill>
              </a:rPr>
              <a:t>Chronological Order  YYYYMMDD or YYMMDD</a:t>
            </a:r>
          </a:p>
          <a:p>
            <a:pPr marL="285750" indent="-285750">
              <a:lnSpc>
                <a:spcPct val="150000"/>
              </a:lnSpc>
              <a:buFont typeface="Arial" panose="020B0604020202020204" pitchFamily="34" charset="0"/>
              <a:buChar char="•"/>
            </a:pPr>
            <a:r>
              <a:rPr lang="en-IE">
                <a:solidFill>
                  <a:srgbClr val="000000"/>
                </a:solidFill>
              </a:rPr>
              <a:t>Short names</a:t>
            </a:r>
          </a:p>
          <a:p>
            <a:pPr marL="285750" indent="-285750">
              <a:lnSpc>
                <a:spcPct val="150000"/>
              </a:lnSpc>
              <a:buFont typeface="Arial" panose="020B0604020202020204" pitchFamily="34" charset="0"/>
              <a:buChar char="•"/>
            </a:pPr>
            <a:r>
              <a:rPr lang="en-IE">
                <a:solidFill>
                  <a:srgbClr val="000000"/>
                </a:solidFill>
              </a:rPr>
              <a:t>Don’t use special characters....@#?~£$€&amp;</a:t>
            </a:r>
            <a:endParaRPr lang="en-IE">
              <a:solidFill>
                <a:srgbClr val="000000"/>
              </a:solidFill>
              <a:cs typeface="Calibri"/>
            </a:endParaRPr>
          </a:p>
          <a:p>
            <a:pPr marL="285750" indent="-285750">
              <a:lnSpc>
                <a:spcPct val="150000"/>
              </a:lnSpc>
              <a:buFont typeface="Arial" panose="020B0604020202020204" pitchFamily="34" charset="0"/>
              <a:buChar char="•"/>
            </a:pPr>
            <a:r>
              <a:rPr lang="en-IE">
                <a:solidFill>
                  <a:srgbClr val="000000"/>
                </a:solidFill>
              </a:rPr>
              <a:t>Use leading zeros 0001, 0002 ……..1001</a:t>
            </a:r>
          </a:p>
          <a:p>
            <a:pPr marL="285750" indent="-285750">
              <a:lnSpc>
                <a:spcPct val="150000"/>
              </a:lnSpc>
              <a:buFont typeface="Arial" panose="020B0604020202020204" pitchFamily="34" charset="0"/>
              <a:buChar char="•"/>
            </a:pPr>
            <a:r>
              <a:rPr lang="en-IE">
                <a:solidFill>
                  <a:srgbClr val="000000"/>
                </a:solidFill>
              </a:rPr>
              <a:t>Don’t use spaces …</a:t>
            </a:r>
            <a:r>
              <a:rPr lang="en-IE" err="1">
                <a:solidFill>
                  <a:srgbClr val="000000"/>
                </a:solidFill>
              </a:rPr>
              <a:t>file_name</a:t>
            </a:r>
            <a:r>
              <a:rPr lang="en-IE">
                <a:solidFill>
                  <a:srgbClr val="000000"/>
                </a:solidFill>
              </a:rPr>
              <a:t>, file-name, filename or </a:t>
            </a:r>
            <a:r>
              <a:rPr lang="en-IE" err="1">
                <a:solidFill>
                  <a:srgbClr val="000000"/>
                </a:solidFill>
              </a:rPr>
              <a:t>FileName</a:t>
            </a:r>
            <a:r>
              <a:rPr lang="en-IE">
                <a:solidFill>
                  <a:srgbClr val="000000"/>
                </a:solidFill>
              </a:rPr>
              <a:t> </a:t>
            </a:r>
          </a:p>
          <a:p>
            <a:pPr marL="285750" indent="-285750">
              <a:lnSpc>
                <a:spcPct val="150000"/>
              </a:lnSpc>
              <a:buFont typeface="Arial" panose="020B0604020202020204" pitchFamily="34" charset="0"/>
              <a:buChar char="•"/>
            </a:pPr>
            <a:r>
              <a:rPr lang="en-IE">
                <a:solidFill>
                  <a:srgbClr val="000000"/>
                </a:solidFill>
              </a:rPr>
              <a:t>Include a README.txt file to explain and describe your naming convention </a:t>
            </a:r>
          </a:p>
          <a:p>
            <a:pPr>
              <a:lnSpc>
                <a:spcPct val="150000"/>
              </a:lnSpc>
            </a:pPr>
            <a:r>
              <a:rPr lang="en-IE">
                <a:solidFill>
                  <a:srgbClr val="000000"/>
                </a:solidFill>
              </a:rPr>
              <a:t>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5670" y="3443591"/>
            <a:ext cx="5533957" cy="31128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63376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7536" y="225288"/>
            <a:ext cx="10721008" cy="400110"/>
          </a:xfrm>
          <a:prstGeom prst="rect">
            <a:avLst/>
          </a:prstGeom>
          <a:noFill/>
        </p:spPr>
        <p:txBody>
          <a:bodyPr wrap="square" rtlCol="0">
            <a:spAutoFit/>
          </a:bodyPr>
          <a:lstStyle/>
          <a:p>
            <a:r>
              <a:rPr lang="en-IE" sz="2000" b="1"/>
              <a:t>Spreadsheet Design………..be aware of the limitations of excel and take steps to prevent them</a:t>
            </a:r>
          </a:p>
        </p:txBody>
      </p:sp>
      <p:grpSp>
        <p:nvGrpSpPr>
          <p:cNvPr id="14" name="Group 13"/>
          <p:cNvGrpSpPr/>
          <p:nvPr/>
        </p:nvGrpSpPr>
        <p:grpSpPr>
          <a:xfrm>
            <a:off x="318699" y="571736"/>
            <a:ext cx="9750232" cy="6107225"/>
            <a:chOff x="1851379" y="800112"/>
            <a:chExt cx="9036989" cy="6107225"/>
          </a:xfrm>
        </p:grpSpPr>
        <p:grpSp>
          <p:nvGrpSpPr>
            <p:cNvPr id="10" name="Group 9"/>
            <p:cNvGrpSpPr/>
            <p:nvPr/>
          </p:nvGrpSpPr>
          <p:grpSpPr>
            <a:xfrm>
              <a:off x="1851379" y="800112"/>
              <a:ext cx="8636000" cy="5357970"/>
              <a:chOff x="2314222" y="3588475"/>
              <a:chExt cx="8636000" cy="535797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2840"/>
              <a:stretch/>
            </p:blipFill>
            <p:spPr>
              <a:xfrm rot="227889">
                <a:off x="7925487" y="3591154"/>
                <a:ext cx="904022" cy="143767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53226"/>
              <a:stretch/>
            </p:blipFill>
            <p:spPr>
              <a:xfrm rot="21387977">
                <a:off x="3631263" y="3588475"/>
                <a:ext cx="905186" cy="1451425"/>
              </a:xfrm>
              <a:prstGeom prst="rect">
                <a:avLst/>
              </a:prstGeom>
            </p:spPr>
          </p:pic>
          <p:cxnSp>
            <p:nvCxnSpPr>
              <p:cNvPr id="7" name="Straight Connector 6"/>
              <p:cNvCxnSpPr/>
              <p:nvPr/>
            </p:nvCxnSpPr>
            <p:spPr>
              <a:xfrm>
                <a:off x="2314222" y="5080000"/>
                <a:ext cx="8636000" cy="0"/>
              </a:xfrm>
              <a:prstGeom prst="line">
                <a:avLst/>
              </a:prstGeom>
              <a:ln w="57150">
                <a:solidFill>
                  <a:schemeClr val="tx1">
                    <a:lumMod val="95000"/>
                    <a:lumOff val="5000"/>
                  </a:schemeClr>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79822" y="5080000"/>
                <a:ext cx="33867" cy="3866445"/>
              </a:xfrm>
              <a:prstGeom prst="line">
                <a:avLst/>
              </a:prstGeom>
              <a:ln w="57150">
                <a:solidFill>
                  <a:schemeClr val="tx1">
                    <a:lumMod val="95000"/>
                    <a:lumOff val="5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952980" y="2506132"/>
              <a:ext cx="3917242" cy="4401205"/>
            </a:xfrm>
            <a:prstGeom prst="rect">
              <a:avLst/>
            </a:prstGeom>
            <a:noFill/>
          </p:spPr>
          <p:txBody>
            <a:bodyPr wrap="square" rtlCol="0">
              <a:spAutoFit/>
            </a:bodyPr>
            <a:lstStyle/>
            <a:p>
              <a:pPr marL="342900" indent="-342900">
                <a:buFont typeface="+mj-lt"/>
                <a:buAutoNum type="arabicPeriod"/>
              </a:pPr>
              <a:r>
                <a:rPr lang="en-IE" sz="2000"/>
                <a:t>Be Consistent</a:t>
              </a:r>
            </a:p>
            <a:p>
              <a:pPr marL="342900" indent="-342900">
                <a:buFont typeface="+mj-lt"/>
                <a:buAutoNum type="arabicPeriod"/>
              </a:pPr>
              <a:r>
                <a:rPr lang="en-IE" sz="2000"/>
                <a:t>Decide on naming conventions</a:t>
              </a:r>
            </a:p>
            <a:p>
              <a:pPr marL="342900" indent="-342900">
                <a:buFont typeface="+mj-lt"/>
                <a:buAutoNum type="arabicPeriod"/>
              </a:pPr>
              <a:r>
                <a:rPr lang="en-IE" sz="2000"/>
                <a:t>Use ISO standards</a:t>
              </a:r>
            </a:p>
            <a:p>
              <a:pPr marL="342900" indent="-342900">
                <a:buFont typeface="+mj-lt"/>
                <a:buAutoNum type="arabicPeriod"/>
              </a:pPr>
              <a:r>
                <a:rPr lang="en-IE" sz="2000"/>
                <a:t>Have rules for empty cells</a:t>
              </a:r>
            </a:p>
            <a:p>
              <a:pPr marL="342900" indent="-342900">
                <a:buFont typeface="+mj-lt"/>
                <a:buAutoNum type="arabicPeriod"/>
              </a:pPr>
              <a:r>
                <a:rPr lang="en-IE" sz="2000"/>
                <a:t>One piece of data per cell</a:t>
              </a:r>
            </a:p>
            <a:p>
              <a:pPr marL="342900" indent="-342900">
                <a:buFont typeface="+mj-lt"/>
                <a:buAutoNum type="arabicPeriod"/>
              </a:pPr>
              <a:r>
                <a:rPr lang="en-IE" sz="2000"/>
                <a:t>Make it a rectangle</a:t>
              </a:r>
            </a:p>
            <a:p>
              <a:pPr marL="342900" indent="-342900">
                <a:buFont typeface="+mj-lt"/>
                <a:buAutoNum type="arabicPeriod"/>
              </a:pPr>
              <a:r>
                <a:rPr lang="en-IE" sz="2000"/>
                <a:t>Subjects in rows</a:t>
              </a:r>
            </a:p>
            <a:p>
              <a:pPr marL="342900" indent="-342900">
                <a:buFont typeface="+mj-lt"/>
                <a:buAutoNum type="arabicPeriod"/>
              </a:pPr>
              <a:r>
                <a:rPr lang="en-IE" sz="2000"/>
                <a:t>Variables in columns</a:t>
              </a:r>
            </a:p>
            <a:p>
              <a:pPr marL="342900" indent="-342900">
                <a:buFont typeface="+mj-lt"/>
                <a:buAutoNum type="arabicPeriod"/>
              </a:pPr>
              <a:r>
                <a:rPr lang="en-IE" sz="2000"/>
                <a:t>Create a data dictionary</a:t>
              </a:r>
            </a:p>
            <a:p>
              <a:pPr marL="342900" indent="-342900">
                <a:buFont typeface="+mj-lt"/>
                <a:buAutoNum type="arabicPeriod"/>
              </a:pPr>
              <a:r>
                <a:rPr lang="en-IE" sz="2000"/>
                <a:t>Backup</a:t>
              </a:r>
            </a:p>
            <a:p>
              <a:pPr marL="342900" indent="-342900">
                <a:buFont typeface="+mj-lt"/>
                <a:buAutoNum type="arabicPeriod"/>
              </a:pPr>
              <a:r>
                <a:rPr lang="en-IE" sz="2000"/>
                <a:t>Version Control</a:t>
              </a:r>
            </a:p>
            <a:p>
              <a:pPr marL="342900" indent="-342900">
                <a:buFont typeface="+mj-lt"/>
                <a:buAutoNum type="arabicPeriod"/>
              </a:pPr>
              <a:r>
                <a:rPr lang="en-IE" sz="2000"/>
                <a:t>Use data validation </a:t>
              </a:r>
            </a:p>
            <a:p>
              <a:pPr marL="342900" indent="-342900">
                <a:buFont typeface="+mj-lt"/>
                <a:buAutoNum type="arabicPeriod"/>
              </a:pPr>
              <a:r>
                <a:rPr lang="en-IE" sz="2000"/>
                <a:t>Include a ReadMe file </a:t>
              </a:r>
            </a:p>
            <a:p>
              <a:endParaRPr lang="en-IE" sz="2000"/>
            </a:p>
          </p:txBody>
        </p:sp>
        <p:sp>
          <p:nvSpPr>
            <p:cNvPr id="13" name="TextBox 12"/>
            <p:cNvSpPr txBox="1"/>
            <p:nvPr/>
          </p:nvSpPr>
          <p:spPr>
            <a:xfrm>
              <a:off x="6220178" y="2506132"/>
              <a:ext cx="4668190" cy="3477875"/>
            </a:xfrm>
            <a:prstGeom prst="rect">
              <a:avLst/>
            </a:prstGeom>
            <a:noFill/>
          </p:spPr>
          <p:txBody>
            <a:bodyPr wrap="square" rtlCol="0">
              <a:spAutoFit/>
            </a:bodyPr>
            <a:lstStyle/>
            <a:p>
              <a:pPr marL="342900" indent="-342900">
                <a:buFont typeface="+mj-lt"/>
                <a:buAutoNum type="arabicPeriod"/>
              </a:pPr>
              <a:r>
                <a:rPr lang="en-IE" sz="2000"/>
                <a:t>No calculation in raw data files</a:t>
              </a:r>
            </a:p>
            <a:p>
              <a:pPr marL="342900" indent="-342900">
                <a:buFont typeface="+mj-lt"/>
                <a:buAutoNum type="arabicPeriod"/>
              </a:pPr>
              <a:r>
                <a:rPr lang="en-IE" sz="2000"/>
                <a:t>Don’t use formatting as data</a:t>
              </a:r>
            </a:p>
            <a:p>
              <a:pPr marL="342900" indent="-342900">
                <a:buFont typeface="+mj-lt"/>
                <a:buAutoNum type="arabicPeriod"/>
              </a:pPr>
              <a:r>
                <a:rPr lang="en-IE" sz="2000"/>
                <a:t>Don’t have figures in raw data files</a:t>
              </a:r>
            </a:p>
            <a:p>
              <a:pPr marL="342900" indent="-342900">
                <a:buFont typeface="+mj-lt"/>
                <a:buAutoNum type="arabicPeriod"/>
              </a:pPr>
              <a:r>
                <a:rPr lang="en-IE" sz="2000"/>
                <a:t>Don’t use merged cells</a:t>
              </a:r>
            </a:p>
            <a:p>
              <a:pPr marL="342900" indent="-342900">
                <a:buFont typeface="+mj-lt"/>
                <a:buAutoNum type="arabicPeriod"/>
              </a:pPr>
              <a:r>
                <a:rPr lang="en-IE" sz="2000"/>
                <a:t>Don’t hide columns </a:t>
              </a:r>
            </a:p>
            <a:p>
              <a:pPr marL="342900" indent="-342900">
                <a:buFont typeface="+mj-lt"/>
                <a:buAutoNum type="arabicPeriod"/>
              </a:pPr>
              <a:r>
                <a:rPr lang="en-IE" sz="2000"/>
                <a:t>Don’t use special characters</a:t>
              </a:r>
            </a:p>
            <a:p>
              <a:pPr marL="342900" indent="-342900">
                <a:buFont typeface="+mj-lt"/>
                <a:buAutoNum type="arabicPeriod"/>
              </a:pPr>
              <a:r>
                <a:rPr lang="en-IE" sz="2000"/>
                <a:t>Don’t have more than one header row</a:t>
              </a:r>
            </a:p>
            <a:p>
              <a:pPr marL="342900" indent="-342900">
                <a:buFont typeface="+mj-lt"/>
                <a:buAutoNum type="arabicPeriod"/>
              </a:pPr>
              <a:r>
                <a:rPr lang="en-IE" sz="2000"/>
                <a:t>Don’t include temporary or dummy variables not of use to researchers</a:t>
              </a:r>
            </a:p>
            <a:p>
              <a:pPr marL="342900" indent="-342900">
                <a:buFont typeface="+mj-lt"/>
                <a:buAutoNum type="arabicPeriod"/>
              </a:pPr>
              <a:endParaRPr lang="en-IE" sz="2000"/>
            </a:p>
            <a:p>
              <a:endParaRPr lang="en-IE" sz="2000"/>
            </a:p>
          </p:txBody>
        </p:sp>
      </p:grpSp>
      <p:sp>
        <p:nvSpPr>
          <p:cNvPr id="3" name="TextBox 2">
            <a:extLst>
              <a:ext uri="{FF2B5EF4-FFF2-40B4-BE49-F238E27FC236}">
                <a16:creationId xmlns:a16="http://schemas.microsoft.com/office/drawing/2014/main" id="{CC41C64F-BDE1-4A9A-8824-A78B2AC54ABD}"/>
              </a:ext>
            </a:extLst>
          </p:cNvPr>
          <p:cNvSpPr txBox="1"/>
          <p:nvPr/>
        </p:nvSpPr>
        <p:spPr>
          <a:xfrm>
            <a:off x="1263586" y="6536258"/>
            <a:ext cx="53829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https://doi.org/10.1080/00031305.2017.1375989</a:t>
            </a:r>
            <a:endParaRPr lang="en-US"/>
          </a:p>
          <a:p>
            <a:endParaRPr lang="en-US">
              <a:cs typeface="Calibri"/>
            </a:endParaRPr>
          </a:p>
        </p:txBody>
      </p:sp>
      <p:pic>
        <p:nvPicPr>
          <p:cNvPr id="6" name="Picture 7" descr="Graphical user interface, text, application&#10;&#10;Description automatically generated">
            <a:extLst>
              <a:ext uri="{FF2B5EF4-FFF2-40B4-BE49-F238E27FC236}">
                <a16:creationId xmlns:a16="http://schemas.microsoft.com/office/drawing/2014/main" id="{DF85354C-A788-481B-893E-BF0583C4D5E0}"/>
              </a:ext>
            </a:extLst>
          </p:cNvPr>
          <p:cNvPicPr>
            <a:picLocks noChangeAspect="1"/>
          </p:cNvPicPr>
          <p:nvPr/>
        </p:nvPicPr>
        <p:blipFill>
          <a:blip r:embed="rId6"/>
          <a:stretch>
            <a:fillRect/>
          </a:stretch>
        </p:blipFill>
        <p:spPr>
          <a:xfrm>
            <a:off x="3389176" y="5320829"/>
            <a:ext cx="5695949" cy="1220127"/>
          </a:xfrm>
          <a:prstGeom prst="rect">
            <a:avLst/>
          </a:prstGeom>
        </p:spPr>
      </p:pic>
      <p:sp>
        <p:nvSpPr>
          <p:cNvPr id="8" name="TextBox 7">
            <a:extLst>
              <a:ext uri="{FF2B5EF4-FFF2-40B4-BE49-F238E27FC236}">
                <a16:creationId xmlns:a16="http://schemas.microsoft.com/office/drawing/2014/main" id="{0F8FBC95-B144-4C53-A112-C6B95B7ABE7C}"/>
              </a:ext>
            </a:extLst>
          </p:cNvPr>
          <p:cNvSpPr txBox="1"/>
          <p:nvPr/>
        </p:nvSpPr>
        <p:spPr>
          <a:xfrm>
            <a:off x="9896042" y="4826358"/>
            <a:ext cx="22495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7"/>
              </a:rPr>
              <a:t>https://twitter.com/i/status/1323619993263755264</a:t>
            </a:r>
            <a:endParaRPr lang="en-US" sz="1600"/>
          </a:p>
          <a:p>
            <a:endParaRPr lang="en-US" sz="1600">
              <a:cs typeface="Calibri"/>
            </a:endParaRPr>
          </a:p>
        </p:txBody>
      </p:sp>
      <p:sp>
        <p:nvSpPr>
          <p:cNvPr id="11" name="TextBox 10">
            <a:extLst>
              <a:ext uri="{FF2B5EF4-FFF2-40B4-BE49-F238E27FC236}">
                <a16:creationId xmlns:a16="http://schemas.microsoft.com/office/drawing/2014/main" id="{2122E4D0-D667-486B-B8B2-71B14C6C50DB}"/>
              </a:ext>
            </a:extLst>
          </p:cNvPr>
          <p:cNvSpPr txBox="1"/>
          <p:nvPr/>
        </p:nvSpPr>
        <p:spPr>
          <a:xfrm>
            <a:off x="10337443" y="2685245"/>
            <a:ext cx="18953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8"/>
              </a:rPr>
              <a:t>https://www.kristianbrock.com/post/send-me-data/</a:t>
            </a:r>
            <a:endParaRPr lang="en-US" sz="1600"/>
          </a:p>
          <a:p>
            <a:endParaRPr lang="en-US" sz="1600">
              <a:cs typeface="Calibri"/>
            </a:endParaRPr>
          </a:p>
        </p:txBody>
      </p:sp>
      <p:pic>
        <p:nvPicPr>
          <p:cNvPr id="15" name="Picture 15" descr="Graphical user interface, text&#10;&#10;Description automatically generated">
            <a:extLst>
              <a:ext uri="{FF2B5EF4-FFF2-40B4-BE49-F238E27FC236}">
                <a16:creationId xmlns:a16="http://schemas.microsoft.com/office/drawing/2014/main" id="{F66F4189-0CAA-4B8A-B7DF-84BF5C38C09D}"/>
              </a:ext>
            </a:extLst>
          </p:cNvPr>
          <p:cNvPicPr>
            <a:picLocks noChangeAspect="1"/>
          </p:cNvPicPr>
          <p:nvPr/>
        </p:nvPicPr>
        <p:blipFill>
          <a:blip r:embed="rId9"/>
          <a:stretch>
            <a:fillRect/>
          </a:stretch>
        </p:blipFill>
        <p:spPr>
          <a:xfrm>
            <a:off x="10445907" y="829815"/>
            <a:ext cx="1302779" cy="1764004"/>
          </a:xfrm>
          <a:prstGeom prst="rect">
            <a:avLst/>
          </a:prstGeom>
        </p:spPr>
      </p:pic>
      <p:pic>
        <p:nvPicPr>
          <p:cNvPr id="16" name="Picture 16">
            <a:extLst>
              <a:ext uri="{FF2B5EF4-FFF2-40B4-BE49-F238E27FC236}">
                <a16:creationId xmlns:a16="http://schemas.microsoft.com/office/drawing/2014/main" id="{0EE7FEA9-F53C-4A88-99AB-DEE7E1E69A33}"/>
              </a:ext>
            </a:extLst>
          </p:cNvPr>
          <p:cNvPicPr>
            <a:picLocks noChangeAspect="1"/>
          </p:cNvPicPr>
          <p:nvPr/>
        </p:nvPicPr>
        <p:blipFill>
          <a:blip r:embed="rId10"/>
          <a:stretch>
            <a:fillRect/>
          </a:stretch>
        </p:blipFill>
        <p:spPr>
          <a:xfrm>
            <a:off x="9670661" y="3619760"/>
            <a:ext cx="2431961" cy="1210615"/>
          </a:xfrm>
          <a:prstGeom prst="rect">
            <a:avLst/>
          </a:prstGeom>
        </p:spPr>
      </p:pic>
      <p:sp>
        <p:nvSpPr>
          <p:cNvPr id="17" name="TextBox 16">
            <a:extLst>
              <a:ext uri="{FF2B5EF4-FFF2-40B4-BE49-F238E27FC236}">
                <a16:creationId xmlns:a16="http://schemas.microsoft.com/office/drawing/2014/main" id="{BC5E7D26-C3E0-4B7B-97B0-F2AF42A342EB}"/>
              </a:ext>
            </a:extLst>
          </p:cNvPr>
          <p:cNvSpPr txBox="1"/>
          <p:nvPr/>
        </p:nvSpPr>
        <p:spPr>
          <a:xfrm>
            <a:off x="9402726" y="556614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1"/>
              </a:rPr>
              <a:t>https://www.youtube.com/watch?v=Ry2xjTBtNFE&amp;t=6s</a:t>
            </a:r>
            <a:endParaRPr lang="en-US"/>
          </a:p>
          <a:p>
            <a:endParaRPr lang="en-US">
              <a:cs typeface="Calibri"/>
            </a:endParaRPr>
          </a:p>
        </p:txBody>
      </p:sp>
    </p:spTree>
    <p:extLst>
      <p:ext uri="{BB962C8B-B14F-4D97-AF65-F5344CB8AC3E}">
        <p14:creationId xmlns:p14="http://schemas.microsoft.com/office/powerpoint/2010/main" val="1150517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764452" y="371588"/>
            <a:ext cx="5891529" cy="637975"/>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b="1">
                <a:latin typeface="+mn-lt"/>
              </a:rPr>
              <a:t>4. Storage and backup [DURING] </a:t>
            </a:r>
          </a:p>
        </p:txBody>
      </p:sp>
      <p:sp>
        <p:nvSpPr>
          <p:cNvPr id="3" name="TextBox 2"/>
          <p:cNvSpPr txBox="1"/>
          <p:nvPr/>
        </p:nvSpPr>
        <p:spPr>
          <a:xfrm>
            <a:off x="764452" y="1432590"/>
            <a:ext cx="8736175" cy="1754326"/>
          </a:xfrm>
          <a:prstGeom prst="rect">
            <a:avLst/>
          </a:prstGeom>
          <a:noFill/>
        </p:spPr>
        <p:txBody>
          <a:bodyPr wrap="square" rtlCol="0">
            <a:spAutoFit/>
          </a:bodyPr>
          <a:lstStyle/>
          <a:p>
            <a:r>
              <a:rPr lang="en-IE"/>
              <a:t>How will data be stored and backed up during the research?</a:t>
            </a:r>
          </a:p>
          <a:p>
            <a:endParaRPr lang="en-IE"/>
          </a:p>
          <a:p>
            <a:r>
              <a:rPr lang="en-IE"/>
              <a:t>How will you take care of data security and personal data protection?</a:t>
            </a:r>
          </a:p>
          <a:p>
            <a:endParaRPr lang="en-IE"/>
          </a:p>
          <a:p>
            <a:r>
              <a:rPr lang="en-IE"/>
              <a:t>How will you manage access and security?</a:t>
            </a:r>
          </a:p>
          <a:p>
            <a:pPr marL="285750" indent="-285750">
              <a:buFont typeface="Arial" panose="020B0604020202020204" pitchFamily="34" charset="0"/>
              <a:buChar char="•"/>
            </a:pPr>
            <a:endParaRPr lang="en-GB"/>
          </a:p>
        </p:txBody>
      </p:sp>
      <p:sp>
        <p:nvSpPr>
          <p:cNvPr id="8" name="Rectangle 7"/>
          <p:cNvSpPr/>
          <p:nvPr/>
        </p:nvSpPr>
        <p:spPr>
          <a:xfrm>
            <a:off x="229620" y="6385769"/>
            <a:ext cx="4245136" cy="307777"/>
          </a:xfrm>
          <a:prstGeom prst="rect">
            <a:avLst/>
          </a:prstGeom>
        </p:spPr>
        <p:txBody>
          <a:bodyPr wrap="none">
            <a:spAutoFit/>
          </a:bodyPr>
          <a:lstStyle/>
          <a:p>
            <a:r>
              <a:rPr lang="en-IE" sz="1400">
                <a:hlinkClick r:id="rId3"/>
              </a:rPr>
              <a:t>https://www.nature.com/articles/d41586-019-01040-w</a:t>
            </a:r>
            <a:endParaRPr lang="en-IE" sz="1400"/>
          </a:p>
        </p:txBody>
      </p:sp>
      <p:grpSp>
        <p:nvGrpSpPr>
          <p:cNvPr id="5" name="Group 4"/>
          <p:cNvGrpSpPr/>
          <p:nvPr/>
        </p:nvGrpSpPr>
        <p:grpSpPr>
          <a:xfrm>
            <a:off x="7764800" y="371588"/>
            <a:ext cx="4245235" cy="6075312"/>
            <a:chOff x="8061649" y="663919"/>
            <a:chExt cx="3700702" cy="5143214"/>
          </a:xfrm>
        </p:grpSpPr>
        <p:pic>
          <p:nvPicPr>
            <p:cNvPr id="27" name="Picture 26"/>
            <p:cNvPicPr>
              <a:picLocks noChangeAspect="1"/>
            </p:cNvPicPr>
            <p:nvPr/>
          </p:nvPicPr>
          <p:blipFill>
            <a:blip r:embed="rId4"/>
            <a:stretch>
              <a:fillRect/>
            </a:stretch>
          </p:blipFill>
          <p:spPr>
            <a:xfrm>
              <a:off x="8061649" y="663919"/>
              <a:ext cx="3700702" cy="5143214"/>
            </a:xfrm>
            <a:prstGeom prst="rect">
              <a:avLst/>
            </a:prstGeom>
          </p:spPr>
        </p:pic>
        <p:sp>
          <p:nvSpPr>
            <p:cNvPr id="4" name="TextBox 3"/>
            <p:cNvSpPr txBox="1"/>
            <p:nvPr/>
          </p:nvSpPr>
          <p:spPr>
            <a:xfrm>
              <a:off x="8215086" y="845259"/>
              <a:ext cx="3524859" cy="400110"/>
            </a:xfrm>
            <a:prstGeom prst="rect">
              <a:avLst/>
            </a:prstGeom>
            <a:noFill/>
          </p:spPr>
          <p:txBody>
            <a:bodyPr wrap="square" rtlCol="0">
              <a:spAutoFit/>
            </a:bodyPr>
            <a:lstStyle/>
            <a:p>
              <a:r>
                <a:rPr lang="en-IE" sz="2000" b="1">
                  <a:solidFill>
                    <a:schemeClr val="bg1"/>
                  </a:solidFill>
                  <a:latin typeface="OCR A Extended" panose="02010509020102010303" pitchFamily="50" charset="0"/>
                </a:rPr>
                <a:t>Automate your backups </a:t>
              </a:r>
            </a:p>
          </p:txBody>
        </p:sp>
      </p:grpSp>
      <p:pic>
        <p:nvPicPr>
          <p:cNvPr id="6" name="Picture 5" descr="A picture containing text, outdoor, clipart&#10;&#10;Description automatically generated">
            <a:extLst>
              <a:ext uri="{FF2B5EF4-FFF2-40B4-BE49-F238E27FC236}">
                <a16:creationId xmlns:a16="http://schemas.microsoft.com/office/drawing/2014/main" id="{0B32E95F-DCA3-ED8C-ED5C-353FE83A473F}"/>
              </a:ext>
            </a:extLst>
          </p:cNvPr>
          <p:cNvPicPr>
            <a:picLocks noChangeAspect="1"/>
          </p:cNvPicPr>
          <p:nvPr/>
        </p:nvPicPr>
        <p:blipFill>
          <a:blip r:embed="rId5"/>
          <a:stretch>
            <a:fillRect/>
          </a:stretch>
        </p:blipFill>
        <p:spPr>
          <a:xfrm>
            <a:off x="2091244" y="3201790"/>
            <a:ext cx="1014280" cy="1046226"/>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8B88808-F7C4-9BF4-E901-95F64CBDA1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3556" y="4512540"/>
            <a:ext cx="1578919" cy="887152"/>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1D5E8109-04EB-EBC6-FD7B-EE5F1758D5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0413" y="3147072"/>
            <a:ext cx="1058359" cy="1053655"/>
          </a:xfrm>
          <a:prstGeom prst="rect">
            <a:avLst/>
          </a:prstGeom>
        </p:spPr>
      </p:pic>
      <p:pic>
        <p:nvPicPr>
          <p:cNvPr id="13" name="Picture 2" descr="Image result for G-Suite">
            <a:extLst>
              <a:ext uri="{FF2B5EF4-FFF2-40B4-BE49-F238E27FC236}">
                <a16:creationId xmlns:a16="http://schemas.microsoft.com/office/drawing/2014/main" id="{0CE56E99-E575-8B43-E4D1-AD121B228E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1559" y="4491074"/>
            <a:ext cx="1503372" cy="7904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DDCE7A6-FAC5-18C0-C632-D13170DCC9E9}"/>
              </a:ext>
            </a:extLst>
          </p:cNvPr>
          <p:cNvSpPr/>
          <p:nvPr/>
        </p:nvSpPr>
        <p:spPr>
          <a:xfrm>
            <a:off x="1762685" y="5604684"/>
            <a:ext cx="3400803" cy="369332"/>
          </a:xfrm>
          <a:prstGeom prst="rect">
            <a:avLst/>
          </a:prstGeom>
        </p:spPr>
        <p:txBody>
          <a:bodyPr wrap="none">
            <a:spAutoFit/>
          </a:bodyPr>
          <a:lstStyle/>
          <a:p>
            <a:r>
              <a:rPr lang="en-IE">
                <a:hlinkClick r:id="rId9"/>
              </a:rPr>
              <a:t>https://www.ucc.ie/en/it/storage/</a:t>
            </a:r>
            <a:endParaRPr lang="en-IE"/>
          </a:p>
        </p:txBody>
      </p:sp>
    </p:spTree>
    <p:extLst>
      <p:ext uri="{BB962C8B-B14F-4D97-AF65-F5344CB8AC3E}">
        <p14:creationId xmlns:p14="http://schemas.microsoft.com/office/powerpoint/2010/main" val="68967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02" t="35004" r="11236" b="40187"/>
          <a:stretch/>
        </p:blipFill>
        <p:spPr>
          <a:xfrm>
            <a:off x="638155" y="4617393"/>
            <a:ext cx="11196823" cy="2147501"/>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6619" y="206960"/>
            <a:ext cx="3549980" cy="27326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1" y="1229432"/>
            <a:ext cx="3555293" cy="265978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644701" y="515527"/>
            <a:ext cx="2334183" cy="40011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IE" sz="2000"/>
              <a:t>APC- Burst Radiator </a:t>
            </a:r>
          </a:p>
        </p:txBody>
      </p:sp>
      <p:pic>
        <p:nvPicPr>
          <p:cNvPr id="6" name="Picture 6" descr="Graphical user interface, text, application&#10;&#10;Description automatically generated">
            <a:extLst>
              <a:ext uri="{FF2B5EF4-FFF2-40B4-BE49-F238E27FC236}">
                <a16:creationId xmlns:a16="http://schemas.microsoft.com/office/drawing/2014/main" id="{BA8E7833-E728-42EA-8BC0-A44AFF71ACCF}"/>
              </a:ext>
            </a:extLst>
          </p:cNvPr>
          <p:cNvPicPr>
            <a:picLocks noChangeAspect="1"/>
          </p:cNvPicPr>
          <p:nvPr/>
        </p:nvPicPr>
        <p:blipFill>
          <a:blip r:embed="rId5"/>
          <a:stretch>
            <a:fillRect/>
          </a:stretch>
        </p:blipFill>
        <p:spPr>
          <a:xfrm>
            <a:off x="7665452" y="127442"/>
            <a:ext cx="4334042" cy="2298484"/>
          </a:xfrm>
          <a:prstGeom prst="rect">
            <a:avLst/>
          </a:prstGeom>
        </p:spPr>
      </p:pic>
      <p:pic>
        <p:nvPicPr>
          <p:cNvPr id="7" name="Picture 7" descr="Text&#10;&#10;Description automatically generated">
            <a:extLst>
              <a:ext uri="{FF2B5EF4-FFF2-40B4-BE49-F238E27FC236}">
                <a16:creationId xmlns:a16="http://schemas.microsoft.com/office/drawing/2014/main" id="{F91EB58D-46D1-4069-AA8E-24CA54B0E12C}"/>
              </a:ext>
            </a:extLst>
          </p:cNvPr>
          <p:cNvPicPr>
            <a:picLocks noChangeAspect="1"/>
          </p:cNvPicPr>
          <p:nvPr/>
        </p:nvPicPr>
        <p:blipFill>
          <a:blip r:embed="rId6"/>
          <a:stretch>
            <a:fillRect/>
          </a:stretch>
        </p:blipFill>
        <p:spPr>
          <a:xfrm>
            <a:off x="4617455" y="2703262"/>
            <a:ext cx="7435514" cy="1130632"/>
          </a:xfrm>
          <a:prstGeom prst="rect">
            <a:avLst/>
          </a:prstGeom>
        </p:spPr>
      </p:pic>
      <p:sp>
        <p:nvSpPr>
          <p:cNvPr id="9" name="TextBox 8">
            <a:extLst>
              <a:ext uri="{FF2B5EF4-FFF2-40B4-BE49-F238E27FC236}">
                <a16:creationId xmlns:a16="http://schemas.microsoft.com/office/drawing/2014/main" id="{2EC0E8C8-4D61-4B85-BD26-65779CD7CEA8}"/>
              </a:ext>
            </a:extLst>
          </p:cNvPr>
          <p:cNvSpPr txBox="1"/>
          <p:nvPr/>
        </p:nvSpPr>
        <p:spPr>
          <a:xfrm>
            <a:off x="4350084" y="3935664"/>
            <a:ext cx="80905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7"/>
              </a:rPr>
              <a:t>https://www.independent.co.uk/arts-entertainment/films/news/lightyear-toy-story-deleted-galyn-susman-b2016221.html?utm_content=Echobox&amp;utm_medium=Social&amp;utm_campaign=Main&amp;utm_source=Twitter#Echobox=1645004983</a:t>
            </a:r>
            <a:endParaRPr lang="en-US" sz="1200"/>
          </a:p>
          <a:p>
            <a:endParaRPr lang="en-US" sz="1200">
              <a:cs typeface="Calibri"/>
            </a:endParaRPr>
          </a:p>
        </p:txBody>
      </p:sp>
    </p:spTree>
    <p:extLst>
      <p:ext uri="{BB962C8B-B14F-4D97-AF65-F5344CB8AC3E}">
        <p14:creationId xmlns:p14="http://schemas.microsoft.com/office/powerpoint/2010/main" val="1635036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7709" t="27332" r="68720" b="32369"/>
          <a:stretch/>
        </p:blipFill>
        <p:spPr>
          <a:xfrm>
            <a:off x="584677" y="2359052"/>
            <a:ext cx="3886666" cy="3272982"/>
          </a:xfrm>
          <a:prstGeom prst="rect">
            <a:avLst/>
          </a:prstGeom>
          <a:ln>
            <a:solidFill>
              <a:schemeClr val="tx1"/>
            </a:solidFill>
          </a:ln>
        </p:spPr>
      </p:pic>
      <p:sp>
        <p:nvSpPr>
          <p:cNvPr id="2" name="Title 2"/>
          <p:cNvSpPr txBox="1">
            <a:spLocks/>
          </p:cNvSpPr>
          <p:nvPr/>
        </p:nvSpPr>
        <p:spPr>
          <a:xfrm>
            <a:off x="764453" y="387631"/>
            <a:ext cx="5413064" cy="633096"/>
          </a:xfrm>
          <a:prstGeom prst="rect">
            <a:avLst/>
          </a:prstGeom>
        </p:spPr>
        <p:txBody>
          <a:bodyP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b="1">
                <a:latin typeface="+mn-lt"/>
              </a:rPr>
              <a:t>3. Ethics and Legal Compliance </a:t>
            </a:r>
          </a:p>
        </p:txBody>
      </p:sp>
      <p:sp>
        <p:nvSpPr>
          <p:cNvPr id="3" name="TextBox 2"/>
          <p:cNvSpPr txBox="1"/>
          <p:nvPr/>
        </p:nvSpPr>
        <p:spPr>
          <a:xfrm>
            <a:off x="899551" y="1316592"/>
            <a:ext cx="8736175" cy="1200329"/>
          </a:xfrm>
          <a:prstGeom prst="rect">
            <a:avLst/>
          </a:prstGeom>
          <a:noFill/>
        </p:spPr>
        <p:txBody>
          <a:bodyPr wrap="square" rtlCol="0">
            <a:spAutoFit/>
          </a:bodyPr>
          <a:lstStyle/>
          <a:p>
            <a:r>
              <a:rPr lang="en-IE"/>
              <a:t>How will you manage ethical issues and codes of conduct?</a:t>
            </a:r>
          </a:p>
          <a:p>
            <a:endParaRPr lang="en-IE"/>
          </a:p>
          <a:p>
            <a:r>
              <a:rPr lang="en-IE"/>
              <a:t>How will you manage copyright and Intellectual Property Rights (IPR) issues?</a:t>
            </a:r>
          </a:p>
          <a:p>
            <a:pPr marL="285750" indent="-285750">
              <a:buFont typeface="Arial" panose="020B0604020202020204" pitchFamily="34" charset="0"/>
              <a:buChar char="•"/>
            </a:pP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7415" y="3002696"/>
            <a:ext cx="4346731" cy="1944056"/>
          </a:xfrm>
          <a:prstGeom prst="rect">
            <a:avLst/>
          </a:prstGeom>
          <a:ln>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6203" y="4927326"/>
            <a:ext cx="6476846" cy="1093677"/>
          </a:xfrm>
          <a:prstGeom prst="rect">
            <a:avLst/>
          </a:prstGeom>
          <a:ln>
            <a:solidFill>
              <a:schemeClr val="tx1"/>
            </a:solidFill>
          </a:ln>
        </p:spPr>
      </p:pic>
      <p:sp>
        <p:nvSpPr>
          <p:cNvPr id="7" name="Cloud Callout 6"/>
          <p:cNvSpPr/>
          <p:nvPr/>
        </p:nvSpPr>
        <p:spPr>
          <a:xfrm>
            <a:off x="9435920" y="2188424"/>
            <a:ext cx="2331888" cy="1558446"/>
          </a:xfrm>
          <a:prstGeom prst="cloudCallout">
            <a:avLst>
              <a:gd name="adj1" fmla="val -45833"/>
              <a:gd name="adj2" fmla="val 66071"/>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IE"/>
              <a:t>Who ‘owns’ your data? </a:t>
            </a:r>
          </a:p>
        </p:txBody>
      </p:sp>
      <p:sp>
        <p:nvSpPr>
          <p:cNvPr id="8" name="Cloud Callout 7"/>
          <p:cNvSpPr/>
          <p:nvPr/>
        </p:nvSpPr>
        <p:spPr>
          <a:xfrm>
            <a:off x="7899958" y="252578"/>
            <a:ext cx="2701906" cy="1411793"/>
          </a:xfrm>
          <a:prstGeom prst="cloudCallout">
            <a:avLst>
              <a:gd name="adj1" fmla="val -31586"/>
              <a:gd name="adj2" fmla="val 64557"/>
            </a:avLst>
          </a:prstGeom>
          <a:solidFill>
            <a:srgbClr val="003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IE"/>
              <a:t>Do you have a data sharing agreement?</a:t>
            </a:r>
          </a:p>
        </p:txBody>
      </p:sp>
      <p:sp>
        <p:nvSpPr>
          <p:cNvPr id="9" name="Cloud Callout 8"/>
          <p:cNvSpPr/>
          <p:nvPr/>
        </p:nvSpPr>
        <p:spPr>
          <a:xfrm>
            <a:off x="9635726" y="854138"/>
            <a:ext cx="2372244" cy="1608596"/>
          </a:xfrm>
          <a:prstGeom prst="cloudCallout">
            <a:avLst>
              <a:gd name="adj1" fmla="val -45833"/>
              <a:gd name="adj2" fmla="val 66071"/>
            </a:avLst>
          </a:prstGeom>
          <a:solidFill>
            <a:srgbClr val="00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IE"/>
              <a:t>Are you using secondary data? </a:t>
            </a:r>
          </a:p>
        </p:txBody>
      </p:sp>
      <p:sp>
        <p:nvSpPr>
          <p:cNvPr id="10" name="Explosion 1 9"/>
          <p:cNvSpPr/>
          <p:nvPr/>
        </p:nvSpPr>
        <p:spPr>
          <a:xfrm>
            <a:off x="9251122" y="3463626"/>
            <a:ext cx="3306679" cy="2526669"/>
          </a:xfrm>
          <a:prstGeom prst="irregularSeal1">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a:t>GDPR !</a:t>
            </a:r>
          </a:p>
        </p:txBody>
      </p:sp>
      <p:sp>
        <p:nvSpPr>
          <p:cNvPr id="11" name="Explosion 1 9">
            <a:extLst>
              <a:ext uri="{FF2B5EF4-FFF2-40B4-BE49-F238E27FC236}">
                <a16:creationId xmlns:a16="http://schemas.microsoft.com/office/drawing/2014/main" id="{5B7493E9-3C19-4C5B-BACE-2470AA1C2352}"/>
              </a:ext>
            </a:extLst>
          </p:cNvPr>
          <p:cNvSpPr/>
          <p:nvPr/>
        </p:nvSpPr>
        <p:spPr>
          <a:xfrm>
            <a:off x="7420463" y="4467236"/>
            <a:ext cx="3306679" cy="2526669"/>
          </a:xfrm>
          <a:prstGeom prst="irregularSeal1">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000" b="1"/>
              <a:t>Copyright</a:t>
            </a:r>
          </a:p>
        </p:txBody>
      </p:sp>
    </p:spTree>
    <p:extLst>
      <p:ext uri="{BB962C8B-B14F-4D97-AF65-F5344CB8AC3E}">
        <p14:creationId xmlns:p14="http://schemas.microsoft.com/office/powerpoint/2010/main" val="3836424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35" y="1093446"/>
            <a:ext cx="8605212" cy="336610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8173460" y="4153711"/>
            <a:ext cx="4075690" cy="2713814"/>
          </a:xfrm>
          <a:prstGeom prst="rect">
            <a:avLst/>
          </a:prstGeom>
        </p:spPr>
      </p:pic>
      <p:sp>
        <p:nvSpPr>
          <p:cNvPr id="3" name="Title 2"/>
          <p:cNvSpPr txBox="1">
            <a:spLocks/>
          </p:cNvSpPr>
          <p:nvPr/>
        </p:nvSpPr>
        <p:spPr>
          <a:xfrm>
            <a:off x="764453" y="393850"/>
            <a:ext cx="8297660" cy="541815"/>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b="1">
                <a:latin typeface="+mn-lt"/>
              </a:rPr>
              <a:t>5. Data Sharing and Long-Term Preservation</a:t>
            </a:r>
          </a:p>
        </p:txBody>
      </p:sp>
      <p:sp>
        <p:nvSpPr>
          <p:cNvPr id="5" name="TextBox 4"/>
          <p:cNvSpPr txBox="1"/>
          <p:nvPr/>
        </p:nvSpPr>
        <p:spPr>
          <a:xfrm>
            <a:off x="1703295" y="5154706"/>
            <a:ext cx="3953434" cy="400110"/>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IE" sz="2000" b="1"/>
              <a:t>“…….collect once use many times”</a:t>
            </a:r>
          </a:p>
        </p:txBody>
      </p:sp>
      <p:sp>
        <p:nvSpPr>
          <p:cNvPr id="6" name="Rectangle 5"/>
          <p:cNvSpPr/>
          <p:nvPr/>
        </p:nvSpPr>
        <p:spPr>
          <a:xfrm>
            <a:off x="51160" y="6281103"/>
            <a:ext cx="3701569" cy="276999"/>
          </a:xfrm>
          <a:prstGeom prst="rect">
            <a:avLst/>
          </a:prstGeom>
        </p:spPr>
        <p:txBody>
          <a:bodyPr wrap="square">
            <a:spAutoFit/>
          </a:bodyPr>
          <a:lstStyle/>
          <a:p>
            <a:r>
              <a:rPr lang="en-IE" sz="1200">
                <a:hlinkClick r:id="rId5"/>
              </a:rPr>
              <a:t>https://libguides.ucc.ie/researchdataservice/fair</a:t>
            </a:r>
            <a:endParaRPr lang="en-IE" sz="1200"/>
          </a:p>
        </p:txBody>
      </p:sp>
      <p:sp>
        <p:nvSpPr>
          <p:cNvPr id="7" name="Rectangle 6"/>
          <p:cNvSpPr/>
          <p:nvPr/>
        </p:nvSpPr>
        <p:spPr>
          <a:xfrm>
            <a:off x="51160" y="6558102"/>
            <a:ext cx="3092824" cy="276999"/>
          </a:xfrm>
          <a:prstGeom prst="rect">
            <a:avLst/>
          </a:prstGeom>
        </p:spPr>
        <p:txBody>
          <a:bodyPr wrap="square">
            <a:spAutoFit/>
          </a:bodyPr>
          <a:lstStyle/>
          <a:p>
            <a:r>
              <a:rPr lang="en-IE" sz="1200">
                <a:hlinkClick r:id="rId6"/>
              </a:rPr>
              <a:t>https://www.nature.com/articles/sdata201618</a:t>
            </a:r>
            <a:endParaRPr lang="en-IE" sz="1200"/>
          </a:p>
        </p:txBody>
      </p:sp>
    </p:spTree>
    <p:extLst>
      <p:ext uri="{BB962C8B-B14F-4D97-AF65-F5344CB8AC3E}">
        <p14:creationId xmlns:p14="http://schemas.microsoft.com/office/powerpoint/2010/main" val="537453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28084" y="3128869"/>
            <a:ext cx="5638799" cy="3496522"/>
          </a:xfrm>
          <a:prstGeom prst="rect">
            <a:avLst/>
          </a:prstGeom>
        </p:spPr>
      </p:pic>
      <p:sp>
        <p:nvSpPr>
          <p:cNvPr id="3" name="Title 2"/>
          <p:cNvSpPr txBox="1">
            <a:spLocks/>
          </p:cNvSpPr>
          <p:nvPr/>
        </p:nvSpPr>
        <p:spPr>
          <a:xfrm>
            <a:off x="764452" y="393850"/>
            <a:ext cx="8220521" cy="54181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b="1">
                <a:latin typeface="+mn-lt"/>
              </a:rPr>
              <a:t>5. Data Sharing and Long-term Preservation </a:t>
            </a:r>
          </a:p>
        </p:txBody>
      </p:sp>
      <p:sp>
        <p:nvSpPr>
          <p:cNvPr id="4" name="Title 2"/>
          <p:cNvSpPr txBox="1">
            <a:spLocks/>
          </p:cNvSpPr>
          <p:nvPr/>
        </p:nvSpPr>
        <p:spPr>
          <a:xfrm>
            <a:off x="413578" y="1186034"/>
            <a:ext cx="2946311" cy="378662"/>
          </a:xfrm>
          <a:prstGeom prst="rect">
            <a:avLst/>
          </a:prstGeom>
          <a:solidFill>
            <a:schemeClr val="bg1">
              <a:lumMod val="65000"/>
            </a:schemeClr>
          </a:solidFill>
          <a:ln w="28575">
            <a:solidFill>
              <a:srgbClr val="FF0000"/>
            </a:solidFill>
          </a:ln>
          <a:effectLst>
            <a:outerShdw blurRad="50800" dist="38100" dir="2700000" algn="tl" rotWithShape="0">
              <a:prstClr val="black">
                <a:alpha val="40000"/>
              </a:prstClr>
            </a:outerShdw>
          </a:effectLst>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000" b="1"/>
              <a:t>What data? All data?</a:t>
            </a:r>
          </a:p>
        </p:txBody>
      </p:sp>
      <p:sp>
        <p:nvSpPr>
          <p:cNvPr id="5" name="TextBox 4"/>
          <p:cNvSpPr txBox="1"/>
          <p:nvPr/>
        </p:nvSpPr>
        <p:spPr>
          <a:xfrm>
            <a:off x="1886733" y="2092777"/>
            <a:ext cx="5642344" cy="1477328"/>
          </a:xfrm>
          <a:prstGeom prst="rect">
            <a:avLst/>
          </a:prstGeom>
          <a:noFill/>
        </p:spPr>
        <p:txBody>
          <a:bodyPr wrap="square" rtlCol="0">
            <a:spAutoFit/>
          </a:bodyPr>
          <a:lstStyle/>
          <a:p>
            <a:r>
              <a:rPr lang="en-IE"/>
              <a:t>Which data should be retained, shared and/or preserved?</a:t>
            </a:r>
          </a:p>
          <a:p>
            <a:endParaRPr lang="en-IE"/>
          </a:p>
          <a:p>
            <a:r>
              <a:rPr lang="en-IE"/>
              <a:t>What is the long-term preservation plan for the dataset?</a:t>
            </a:r>
          </a:p>
          <a:p>
            <a:endParaRPr lang="en-IE"/>
          </a:p>
          <a:p>
            <a:endParaRPr lang="en-IE"/>
          </a:p>
        </p:txBody>
      </p:sp>
      <p:sp>
        <p:nvSpPr>
          <p:cNvPr id="6" name="TextBox 5"/>
          <p:cNvSpPr txBox="1"/>
          <p:nvPr/>
        </p:nvSpPr>
        <p:spPr>
          <a:xfrm>
            <a:off x="7912089" y="1431057"/>
            <a:ext cx="4068290" cy="1323439"/>
          </a:xfrm>
          <a:prstGeom prst="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IE" sz="2000" b="1"/>
              <a:t>H2020</a:t>
            </a:r>
          </a:p>
          <a:p>
            <a:r>
              <a:rPr lang="en-IE" sz="2000" b="1"/>
              <a:t>	“……..underlying data”</a:t>
            </a:r>
          </a:p>
          <a:p>
            <a:endParaRPr lang="en-IE" sz="2000" b="1"/>
          </a:p>
          <a:p>
            <a:r>
              <a:rPr lang="en-IE" sz="2000" b="1"/>
              <a:t>	“………any other data” </a:t>
            </a:r>
          </a:p>
        </p:txBody>
      </p:sp>
    </p:spTree>
    <p:extLst>
      <p:ext uri="{BB962C8B-B14F-4D97-AF65-F5344CB8AC3E}">
        <p14:creationId xmlns:p14="http://schemas.microsoft.com/office/powerpoint/2010/main" val="21687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F47859-114F-4F84-B988-30D61C828C68}"/>
              </a:ext>
            </a:extLst>
          </p:cNvPr>
          <p:cNvPicPr>
            <a:picLocks noChangeAspect="1"/>
          </p:cNvPicPr>
          <p:nvPr/>
        </p:nvPicPr>
        <p:blipFill rotWithShape="1">
          <a:blip r:embed="rId2"/>
          <a:srcRect l="6015" r="222"/>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BCD8CF01-BD27-4CB2-9A11-AC2C1582FD9D}"/>
              </a:ext>
            </a:extLst>
          </p:cNvPr>
          <p:cNvSpPr txBox="1"/>
          <p:nvPr/>
        </p:nvSpPr>
        <p:spPr>
          <a:xfrm>
            <a:off x="320431" y="296740"/>
            <a:ext cx="4750265" cy="1899912"/>
          </a:xfrm>
          <a:prstGeom prst="rect">
            <a:avLst/>
          </a:prstGeom>
        </p:spPr>
        <p:txBody>
          <a:bodyPr vert="horz" lIns="91440" tIns="45720" rIns="91440" bIns="45720" rtlCol="0" anchor="ctr">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4000" b="1">
                <a:latin typeface="+mj-lt"/>
                <a:ea typeface="+mj-ea"/>
                <a:cs typeface="+mj-cs"/>
              </a:rPr>
              <a:t>Open Research Data </a:t>
            </a:r>
          </a:p>
        </p:txBody>
      </p:sp>
      <p:sp>
        <p:nvSpPr>
          <p:cNvPr id="7" name="TextBox 3">
            <a:extLst>
              <a:ext uri="{FF2B5EF4-FFF2-40B4-BE49-F238E27FC236}">
                <a16:creationId xmlns:a16="http://schemas.microsoft.com/office/drawing/2014/main" id="{8621E066-EC5F-4C1D-8EA3-2159ADE397EB}"/>
              </a:ext>
            </a:extLst>
          </p:cNvPr>
          <p:cNvSpPr txBox="1"/>
          <p:nvPr/>
        </p:nvSpPr>
        <p:spPr>
          <a:xfrm>
            <a:off x="681892" y="1975047"/>
            <a:ext cx="4359496" cy="3742762"/>
          </a:xfrm>
          <a:prstGeom prst="rect">
            <a:avLst/>
          </a:prstGeom>
        </p:spPr>
        <p:txBody>
          <a:bodyPr vert="horz" lIns="91440" tIns="45720" rIns="91440" bIns="45720" rtlCol="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
              <a:lnSpc>
                <a:spcPct val="90000"/>
              </a:lnSpc>
              <a:spcAft>
                <a:spcPts val="600"/>
              </a:spcAft>
            </a:pPr>
            <a:r>
              <a:rPr lang="en-US" sz="1400"/>
              <a:t>Refers to the data underpinning scientific research results with no restrictions on its access</a:t>
            </a:r>
            <a:endParaRPr lang="en-US"/>
          </a:p>
          <a:p>
            <a:pPr marL="285750" indent="-228600">
              <a:lnSpc>
                <a:spcPct val="90000"/>
              </a:lnSpc>
              <a:spcAft>
                <a:spcPts val="600"/>
              </a:spcAft>
              <a:buFont typeface="Arial" panose="020B0604020202020204" pitchFamily="34" charset="0"/>
              <a:buChar char="•"/>
            </a:pPr>
            <a:endParaRPr lang="en-US" sz="1400"/>
          </a:p>
          <a:p>
            <a:pPr marL="742950" lvl="1" indent="-228600">
              <a:lnSpc>
                <a:spcPct val="90000"/>
              </a:lnSpc>
              <a:spcAft>
                <a:spcPts val="600"/>
              </a:spcAft>
              <a:buFont typeface="Arial" panose="020B0604020202020204" pitchFamily="34" charset="0"/>
              <a:buChar char="•"/>
            </a:pPr>
            <a:r>
              <a:rPr lang="en-US" sz="1400"/>
              <a:t>Accountability</a:t>
            </a:r>
            <a:endParaRPr lang="en-US" sz="1400">
              <a:cs typeface="Calibri"/>
            </a:endParaRPr>
          </a:p>
          <a:p>
            <a:pPr marL="742950" lvl="1" indent="-228600">
              <a:lnSpc>
                <a:spcPct val="90000"/>
              </a:lnSpc>
              <a:spcAft>
                <a:spcPts val="600"/>
              </a:spcAft>
              <a:buFont typeface="Arial" panose="020B0604020202020204" pitchFamily="34" charset="0"/>
              <a:buChar char="•"/>
            </a:pPr>
            <a:endParaRPr lang="en-US" sz="1400"/>
          </a:p>
          <a:p>
            <a:pPr marL="742950" lvl="1" indent="-228600">
              <a:lnSpc>
                <a:spcPct val="90000"/>
              </a:lnSpc>
              <a:spcAft>
                <a:spcPts val="600"/>
              </a:spcAft>
              <a:buFont typeface="Arial" panose="020B0604020202020204" pitchFamily="34" charset="0"/>
              <a:buChar char="•"/>
            </a:pPr>
            <a:r>
              <a:rPr lang="en-US" sz="1400"/>
              <a:t>Transparency </a:t>
            </a:r>
          </a:p>
          <a:p>
            <a:pPr marL="285750" indent="-228600">
              <a:lnSpc>
                <a:spcPct val="90000"/>
              </a:lnSpc>
              <a:spcAft>
                <a:spcPts val="600"/>
              </a:spcAft>
              <a:buFont typeface="Arial" panose="020B0604020202020204" pitchFamily="34" charset="0"/>
              <a:buChar char="•"/>
            </a:pPr>
            <a:endParaRPr lang="en-US" sz="1400">
              <a:cs typeface="Calibri" panose="020F0502020204030204"/>
            </a:endParaRPr>
          </a:p>
          <a:p>
            <a:pPr marL="742950" lvl="1" indent="-228600">
              <a:lnSpc>
                <a:spcPct val="90000"/>
              </a:lnSpc>
              <a:spcAft>
                <a:spcPts val="600"/>
              </a:spcAft>
              <a:buFont typeface="Arial" panose="020B0604020202020204" pitchFamily="34" charset="0"/>
              <a:buChar char="•"/>
            </a:pPr>
            <a:r>
              <a:rPr lang="en-US" sz="1400"/>
              <a:t>Reproducibility </a:t>
            </a:r>
          </a:p>
          <a:p>
            <a:pPr marL="742950" lvl="1" indent="-228600">
              <a:lnSpc>
                <a:spcPct val="90000"/>
              </a:lnSpc>
              <a:spcAft>
                <a:spcPts val="600"/>
              </a:spcAft>
              <a:buFont typeface="Arial" panose="020B0604020202020204" pitchFamily="34" charset="0"/>
              <a:buChar char="•"/>
            </a:pPr>
            <a:endParaRPr lang="en-US" sz="1400">
              <a:cs typeface="Calibri" panose="020F0502020204030204"/>
            </a:endParaRPr>
          </a:p>
          <a:p>
            <a:pPr marL="742950" lvl="1" indent="-228600">
              <a:lnSpc>
                <a:spcPct val="90000"/>
              </a:lnSpc>
              <a:spcAft>
                <a:spcPts val="600"/>
              </a:spcAft>
              <a:buFont typeface="Arial" panose="020B0604020202020204" pitchFamily="34" charset="0"/>
              <a:buChar char="•"/>
            </a:pPr>
            <a:r>
              <a:rPr lang="en-US" sz="1400"/>
              <a:t>Building on exiting data </a:t>
            </a:r>
            <a:endParaRPr lang="en-US" sz="1400">
              <a:cs typeface="Calibri"/>
            </a:endParaRPr>
          </a:p>
          <a:p>
            <a:pPr marL="742950" lvl="1" indent="-228600">
              <a:lnSpc>
                <a:spcPct val="90000"/>
              </a:lnSpc>
              <a:spcAft>
                <a:spcPts val="600"/>
              </a:spcAft>
              <a:buFont typeface="Arial" panose="020B0604020202020204" pitchFamily="34" charset="0"/>
              <a:buChar char="•"/>
            </a:pPr>
            <a:endParaRPr lang="en-US" sz="1400"/>
          </a:p>
          <a:p>
            <a:pPr marL="742950" lvl="1" indent="-228600">
              <a:lnSpc>
                <a:spcPct val="90000"/>
              </a:lnSpc>
              <a:spcAft>
                <a:spcPts val="600"/>
              </a:spcAft>
              <a:buFont typeface="Arial" panose="020B0604020202020204" pitchFamily="34" charset="0"/>
              <a:buChar char="•"/>
            </a:pPr>
            <a:r>
              <a:rPr lang="en-US" sz="1400"/>
              <a:t>Revisiting existing data </a:t>
            </a:r>
            <a:endParaRPr lang="en-US" sz="1400">
              <a:cs typeface="Calibri"/>
            </a:endParaRPr>
          </a:p>
          <a:p>
            <a:pPr marL="742950" lvl="1" indent="-228600">
              <a:lnSpc>
                <a:spcPct val="90000"/>
              </a:lnSpc>
              <a:spcAft>
                <a:spcPts val="600"/>
              </a:spcAft>
              <a:buFont typeface="Arial" panose="020B0604020202020204" pitchFamily="34" charset="0"/>
              <a:buChar char="•"/>
            </a:pPr>
            <a:endParaRPr lang="en-US" sz="1400"/>
          </a:p>
          <a:p>
            <a:pPr marL="742950" lvl="1" indent="-228600">
              <a:lnSpc>
                <a:spcPct val="90000"/>
              </a:lnSpc>
              <a:spcAft>
                <a:spcPts val="600"/>
              </a:spcAft>
              <a:buFont typeface="Arial" panose="020B0604020202020204" pitchFamily="34" charset="0"/>
              <a:buChar char="•"/>
            </a:pPr>
            <a:r>
              <a:rPr lang="en-US" sz="1400"/>
              <a:t>Better and stronger collaborations</a:t>
            </a:r>
            <a:endParaRPr lang="en-US" sz="1400">
              <a:cs typeface="Calibri"/>
            </a:endParaRPr>
          </a:p>
          <a:p>
            <a:pPr marL="742950" lvl="1" indent="-228600">
              <a:lnSpc>
                <a:spcPct val="90000"/>
              </a:lnSpc>
              <a:spcAft>
                <a:spcPts val="600"/>
              </a:spcAft>
              <a:buFont typeface="Arial" panose="020B0604020202020204" pitchFamily="34" charset="0"/>
              <a:buChar char="•"/>
            </a:pPr>
            <a:endParaRPr lang="en-US" sz="1400"/>
          </a:p>
          <a:p>
            <a:pPr marL="742950" lvl="1" indent="-228600">
              <a:lnSpc>
                <a:spcPct val="90000"/>
              </a:lnSpc>
              <a:spcAft>
                <a:spcPts val="600"/>
              </a:spcAft>
              <a:buFont typeface="Arial" panose="020B0604020202020204" pitchFamily="34" charset="0"/>
              <a:buChar char="•"/>
            </a:pPr>
            <a:r>
              <a:rPr lang="en-US" sz="1400"/>
              <a:t>Value for public money  </a:t>
            </a:r>
            <a:endParaRPr lang="en-US" sz="1400">
              <a:cs typeface="Calibri"/>
            </a:endParaRPr>
          </a:p>
        </p:txBody>
      </p:sp>
    </p:spTree>
    <p:extLst>
      <p:ext uri="{BB962C8B-B14F-4D97-AF65-F5344CB8AC3E}">
        <p14:creationId xmlns:p14="http://schemas.microsoft.com/office/powerpoint/2010/main" val="1112673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966A3BD-5E2D-4453-9BD5-D908420F44B7}"/>
              </a:ext>
            </a:extLst>
          </p:cNvPr>
          <p:cNvSpPr txBox="1">
            <a:spLocks/>
          </p:cNvSpPr>
          <p:nvPr/>
        </p:nvSpPr>
        <p:spPr>
          <a:xfrm>
            <a:off x="764453" y="393850"/>
            <a:ext cx="8079296" cy="906743"/>
          </a:xfrm>
          <a:prstGeom prst="rect">
            <a:avLst/>
          </a:prstGeom>
        </p:spPr>
        <p:txBody>
          <a:bodyP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b="1">
                <a:latin typeface="+mn-lt"/>
              </a:rPr>
              <a:t>5. Data sharing and Long-term Preservation </a:t>
            </a:r>
          </a:p>
        </p:txBody>
      </p:sp>
      <p:sp>
        <p:nvSpPr>
          <p:cNvPr id="3" name="TextBox 2">
            <a:extLst>
              <a:ext uri="{FF2B5EF4-FFF2-40B4-BE49-F238E27FC236}">
                <a16:creationId xmlns:a16="http://schemas.microsoft.com/office/drawing/2014/main" id="{87F00CF0-27DD-411A-A8E0-20EE6D741D2B}"/>
              </a:ext>
            </a:extLst>
          </p:cNvPr>
          <p:cNvSpPr txBox="1"/>
          <p:nvPr/>
        </p:nvSpPr>
        <p:spPr>
          <a:xfrm>
            <a:off x="1110141" y="1071692"/>
            <a:ext cx="953701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How and when will you share data (licences, security, possible embargo reasons)?</a:t>
            </a:r>
          </a:p>
          <a:p>
            <a:endParaRPr lang="en-IE"/>
          </a:p>
          <a:p>
            <a:r>
              <a:rPr lang="en-IE"/>
              <a:t>Will you make sure unique and persistent identifier is in use (e.g. DOI)?</a:t>
            </a:r>
          </a:p>
          <a:p>
            <a:endParaRPr lang="en-IE" b="1"/>
          </a:p>
        </p:txBody>
      </p:sp>
      <p:pic>
        <p:nvPicPr>
          <p:cNvPr id="4" name="Picture 3">
            <a:extLst>
              <a:ext uri="{FF2B5EF4-FFF2-40B4-BE49-F238E27FC236}">
                <a16:creationId xmlns:a16="http://schemas.microsoft.com/office/drawing/2014/main" id="{814CAB02-2133-44D3-9AB0-27F222B048F9}"/>
              </a:ext>
            </a:extLst>
          </p:cNvPr>
          <p:cNvPicPr>
            <a:picLocks noChangeAspect="1"/>
          </p:cNvPicPr>
          <p:nvPr/>
        </p:nvPicPr>
        <p:blipFill>
          <a:blip r:embed="rId2"/>
          <a:stretch>
            <a:fillRect/>
          </a:stretch>
        </p:blipFill>
        <p:spPr>
          <a:xfrm>
            <a:off x="571475" y="2736801"/>
            <a:ext cx="2536083" cy="646959"/>
          </a:xfrm>
          <a:prstGeom prst="rect">
            <a:avLst/>
          </a:prstGeom>
        </p:spPr>
      </p:pic>
      <p:pic>
        <p:nvPicPr>
          <p:cNvPr id="5" name="Picture 4">
            <a:extLst>
              <a:ext uri="{FF2B5EF4-FFF2-40B4-BE49-F238E27FC236}">
                <a16:creationId xmlns:a16="http://schemas.microsoft.com/office/drawing/2014/main" id="{70428D7C-CDBC-49F1-9FB9-2BA345BE7081}"/>
              </a:ext>
            </a:extLst>
          </p:cNvPr>
          <p:cNvPicPr>
            <a:picLocks noChangeAspect="1"/>
          </p:cNvPicPr>
          <p:nvPr/>
        </p:nvPicPr>
        <p:blipFill>
          <a:blip r:embed="rId3"/>
          <a:stretch>
            <a:fillRect/>
          </a:stretch>
        </p:blipFill>
        <p:spPr>
          <a:xfrm>
            <a:off x="3233229" y="2486286"/>
            <a:ext cx="2455917" cy="3972129"/>
          </a:xfrm>
          <a:prstGeom prst="rect">
            <a:avLst/>
          </a:prstGeom>
        </p:spPr>
      </p:pic>
      <p:sp>
        <p:nvSpPr>
          <p:cNvPr id="6" name="Rectangle 5">
            <a:extLst>
              <a:ext uri="{FF2B5EF4-FFF2-40B4-BE49-F238E27FC236}">
                <a16:creationId xmlns:a16="http://schemas.microsoft.com/office/drawing/2014/main" id="{F7BECBF2-000D-41B6-90D9-15DA6351EB3C}"/>
              </a:ext>
            </a:extLst>
          </p:cNvPr>
          <p:cNvSpPr/>
          <p:nvPr/>
        </p:nvSpPr>
        <p:spPr>
          <a:xfrm>
            <a:off x="570623" y="3431909"/>
            <a:ext cx="2399568"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4"/>
              </a:rPr>
              <a:t>https://creativecommons.org/</a:t>
            </a:r>
            <a:endParaRPr lang="en-IE" sz="1400"/>
          </a:p>
        </p:txBody>
      </p:sp>
      <p:sp>
        <p:nvSpPr>
          <p:cNvPr id="7" name="TextBox 4">
            <a:extLst>
              <a:ext uri="{FF2B5EF4-FFF2-40B4-BE49-F238E27FC236}">
                <a16:creationId xmlns:a16="http://schemas.microsoft.com/office/drawing/2014/main" id="{41CE76C0-4B6C-4B75-96C3-6AEAA8B4FA36}"/>
              </a:ext>
            </a:extLst>
          </p:cNvPr>
          <p:cNvSpPr txBox="1"/>
          <p:nvPr/>
        </p:nvSpPr>
        <p:spPr>
          <a:xfrm>
            <a:off x="6712400" y="6291907"/>
            <a:ext cx="282979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5"/>
              </a:rPr>
              <a:t>https://opensource.org/licenses</a:t>
            </a:r>
            <a:endParaRPr lang="en-US" sz="1400"/>
          </a:p>
          <a:p>
            <a:endParaRPr lang="en-US" sz="1400">
              <a:cs typeface="Calibri"/>
            </a:endParaRPr>
          </a:p>
        </p:txBody>
      </p:sp>
      <p:pic>
        <p:nvPicPr>
          <p:cNvPr id="8" name="Picture 7" descr="Icon&#10;&#10;Description automatically generated">
            <a:extLst>
              <a:ext uri="{FF2B5EF4-FFF2-40B4-BE49-F238E27FC236}">
                <a16:creationId xmlns:a16="http://schemas.microsoft.com/office/drawing/2014/main" id="{34DA63F7-2781-434F-BB43-3A9EA9173A80}"/>
              </a:ext>
            </a:extLst>
          </p:cNvPr>
          <p:cNvPicPr>
            <a:picLocks noChangeAspect="1"/>
          </p:cNvPicPr>
          <p:nvPr/>
        </p:nvPicPr>
        <p:blipFill>
          <a:blip r:embed="rId6"/>
          <a:stretch>
            <a:fillRect/>
          </a:stretch>
        </p:blipFill>
        <p:spPr>
          <a:xfrm>
            <a:off x="6782518" y="3046480"/>
            <a:ext cx="2492087" cy="3328555"/>
          </a:xfrm>
          <a:prstGeom prst="rect">
            <a:avLst/>
          </a:prstGeom>
        </p:spPr>
      </p:pic>
      <p:sp>
        <p:nvSpPr>
          <p:cNvPr id="9" name="TextBox 6">
            <a:extLst>
              <a:ext uri="{FF2B5EF4-FFF2-40B4-BE49-F238E27FC236}">
                <a16:creationId xmlns:a16="http://schemas.microsoft.com/office/drawing/2014/main" id="{E7F443DB-FADC-4BFD-B0AF-ED5A96147757}"/>
              </a:ext>
            </a:extLst>
          </p:cNvPr>
          <p:cNvSpPr txBox="1"/>
          <p:nvPr/>
        </p:nvSpPr>
        <p:spPr>
          <a:xfrm>
            <a:off x="7027717" y="2805883"/>
            <a:ext cx="503849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7"/>
              </a:rPr>
              <a:t>https://www.gnu.org/licenses/license-list#SoftwareLicenses</a:t>
            </a:r>
            <a:endParaRPr lang="en-US" sz="1400"/>
          </a:p>
          <a:p>
            <a:endParaRPr lang="en-US" sz="1400">
              <a:cs typeface="Calibri"/>
            </a:endParaRPr>
          </a:p>
        </p:txBody>
      </p:sp>
      <p:pic>
        <p:nvPicPr>
          <p:cNvPr id="10" name="Picture 9">
            <a:extLst>
              <a:ext uri="{FF2B5EF4-FFF2-40B4-BE49-F238E27FC236}">
                <a16:creationId xmlns:a16="http://schemas.microsoft.com/office/drawing/2014/main" id="{5DBA8258-4189-4ED5-81D3-4582AE89CEBA}"/>
              </a:ext>
            </a:extLst>
          </p:cNvPr>
          <p:cNvPicPr>
            <a:picLocks noChangeAspect="1"/>
          </p:cNvPicPr>
          <p:nvPr/>
        </p:nvPicPr>
        <p:blipFill>
          <a:blip r:embed="rId8"/>
          <a:stretch>
            <a:fillRect/>
          </a:stretch>
        </p:blipFill>
        <p:spPr>
          <a:xfrm>
            <a:off x="6669052" y="2215429"/>
            <a:ext cx="4418734" cy="522143"/>
          </a:xfrm>
          <a:prstGeom prst="rect">
            <a:avLst/>
          </a:prstGeom>
        </p:spPr>
      </p:pic>
    </p:spTree>
    <p:extLst>
      <p:ext uri="{BB962C8B-B14F-4D97-AF65-F5344CB8AC3E}">
        <p14:creationId xmlns:p14="http://schemas.microsoft.com/office/powerpoint/2010/main" val="6990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8A2F6-8767-452A-8415-1B74DDE49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9848" y="1237739"/>
            <a:ext cx="2956910" cy="1190204"/>
          </a:xfrm>
          <a:prstGeom prst="rect">
            <a:avLst/>
          </a:prstGeom>
        </p:spPr>
      </p:pic>
      <p:sp>
        <p:nvSpPr>
          <p:cNvPr id="3" name="Rectangle 2">
            <a:extLst>
              <a:ext uri="{FF2B5EF4-FFF2-40B4-BE49-F238E27FC236}">
                <a16:creationId xmlns:a16="http://schemas.microsoft.com/office/drawing/2014/main" id="{F918527A-EB12-4691-BEEB-C2111FD43B58}"/>
              </a:ext>
            </a:extLst>
          </p:cNvPr>
          <p:cNvSpPr/>
          <p:nvPr/>
        </p:nvSpPr>
        <p:spPr>
          <a:xfrm>
            <a:off x="9259914" y="2430964"/>
            <a:ext cx="2359981"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3"/>
              </a:rPr>
              <a:t>https://zenodo.org/</a:t>
            </a:r>
            <a:endParaRPr lang="en-IE" sz="1400"/>
          </a:p>
        </p:txBody>
      </p:sp>
      <p:pic>
        <p:nvPicPr>
          <p:cNvPr id="4" name="Picture 3" descr="Image result for figshare">
            <a:extLst>
              <a:ext uri="{FF2B5EF4-FFF2-40B4-BE49-F238E27FC236}">
                <a16:creationId xmlns:a16="http://schemas.microsoft.com/office/drawing/2014/main" id="{34BD0AF8-938F-4D7A-A5A1-9F91DF0DBE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2347" y="2693337"/>
            <a:ext cx="2745248" cy="11624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87F27F-ACE3-4C6B-80E9-6D5C2D18309D}"/>
              </a:ext>
            </a:extLst>
          </p:cNvPr>
          <p:cNvSpPr/>
          <p:nvPr/>
        </p:nvSpPr>
        <p:spPr>
          <a:xfrm>
            <a:off x="10251432" y="3592376"/>
            <a:ext cx="1754648"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5"/>
              </a:rPr>
              <a:t>https://figshare.com/</a:t>
            </a:r>
            <a:endParaRPr lang="en-IE" sz="1400"/>
          </a:p>
        </p:txBody>
      </p:sp>
      <p:pic>
        <p:nvPicPr>
          <p:cNvPr id="6" name="Picture 5" descr="A picture containing icon&#10;&#10;Description automatically generated">
            <a:extLst>
              <a:ext uri="{FF2B5EF4-FFF2-40B4-BE49-F238E27FC236}">
                <a16:creationId xmlns:a16="http://schemas.microsoft.com/office/drawing/2014/main" id="{A05AB190-337B-4E1F-9636-BE8602D8A411}"/>
              </a:ext>
            </a:extLst>
          </p:cNvPr>
          <p:cNvPicPr>
            <a:picLocks noChangeAspect="1"/>
          </p:cNvPicPr>
          <p:nvPr/>
        </p:nvPicPr>
        <p:blipFill>
          <a:blip r:embed="rId6"/>
          <a:stretch>
            <a:fillRect/>
          </a:stretch>
        </p:blipFill>
        <p:spPr>
          <a:xfrm>
            <a:off x="6266740" y="3714231"/>
            <a:ext cx="1067000" cy="1092661"/>
          </a:xfrm>
          <a:prstGeom prst="rect">
            <a:avLst/>
          </a:prstGeom>
        </p:spPr>
      </p:pic>
      <p:sp>
        <p:nvSpPr>
          <p:cNvPr id="7" name="TextBox 6">
            <a:extLst>
              <a:ext uri="{FF2B5EF4-FFF2-40B4-BE49-F238E27FC236}">
                <a16:creationId xmlns:a16="http://schemas.microsoft.com/office/drawing/2014/main" id="{1033DD6F-EBAF-4588-B30F-925A53997E78}"/>
              </a:ext>
            </a:extLst>
          </p:cNvPr>
          <p:cNvSpPr txBox="1"/>
          <p:nvPr/>
        </p:nvSpPr>
        <p:spPr>
          <a:xfrm>
            <a:off x="7331371" y="3742613"/>
            <a:ext cx="187646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7"/>
              </a:rPr>
              <a:t>https://www.dri.ie/</a:t>
            </a:r>
            <a:endParaRPr lang="en-US" sz="1400"/>
          </a:p>
        </p:txBody>
      </p:sp>
      <p:sp>
        <p:nvSpPr>
          <p:cNvPr id="8" name="TextBox 7">
            <a:extLst>
              <a:ext uri="{FF2B5EF4-FFF2-40B4-BE49-F238E27FC236}">
                <a16:creationId xmlns:a16="http://schemas.microsoft.com/office/drawing/2014/main" id="{1265FF7F-044E-4DC7-A23D-9FEF6B7DE662}"/>
              </a:ext>
            </a:extLst>
          </p:cNvPr>
          <p:cNvSpPr txBox="1"/>
          <p:nvPr/>
        </p:nvSpPr>
        <p:spPr>
          <a:xfrm>
            <a:off x="407889" y="505168"/>
            <a:ext cx="2278565" cy="523220"/>
          </a:xfrm>
          <a:prstGeom prst="rect">
            <a:avLst/>
          </a:prstGeom>
          <a:ln/>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800" b="1"/>
              <a:t>Repositories </a:t>
            </a:r>
          </a:p>
        </p:txBody>
      </p:sp>
      <p:sp>
        <p:nvSpPr>
          <p:cNvPr id="9" name="Rectangle 8">
            <a:extLst>
              <a:ext uri="{FF2B5EF4-FFF2-40B4-BE49-F238E27FC236}">
                <a16:creationId xmlns:a16="http://schemas.microsoft.com/office/drawing/2014/main" id="{D85AE754-263D-473E-AD06-3288E3F2DAC4}"/>
              </a:ext>
            </a:extLst>
          </p:cNvPr>
          <p:cNvSpPr/>
          <p:nvPr/>
        </p:nvSpPr>
        <p:spPr>
          <a:xfrm>
            <a:off x="10283773" y="904126"/>
            <a:ext cx="1880900"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8"/>
              </a:rPr>
              <a:t>https://fairsharing.org/</a:t>
            </a:r>
            <a:endParaRPr lang="en-IE" sz="1400"/>
          </a:p>
        </p:txBody>
      </p:sp>
      <p:pic>
        <p:nvPicPr>
          <p:cNvPr id="10" name="Picture 9" descr="Related image">
            <a:extLst>
              <a:ext uri="{FF2B5EF4-FFF2-40B4-BE49-F238E27FC236}">
                <a16:creationId xmlns:a16="http://schemas.microsoft.com/office/drawing/2014/main" id="{8977F9FA-0736-4B6E-ABFC-F488A5D8AF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8603" y="102512"/>
            <a:ext cx="4035007" cy="7974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a:extLst>
              <a:ext uri="{FF2B5EF4-FFF2-40B4-BE49-F238E27FC236}">
                <a16:creationId xmlns:a16="http://schemas.microsoft.com/office/drawing/2014/main" id="{9FC2774C-3B56-4793-82C2-B1B0953ADC7D}"/>
              </a:ext>
            </a:extLst>
          </p:cNvPr>
          <p:cNvPicPr>
            <a:picLocks noChangeAspect="1"/>
          </p:cNvPicPr>
          <p:nvPr/>
        </p:nvPicPr>
        <p:blipFill rotWithShape="1">
          <a:blip r:embed="rId10"/>
          <a:srcRect l="3390" t="15335" r="-339" b="2058"/>
          <a:stretch/>
        </p:blipFill>
        <p:spPr>
          <a:xfrm>
            <a:off x="4486672" y="76726"/>
            <a:ext cx="3228953" cy="2905028"/>
          </a:xfrm>
          <a:prstGeom prst="rect">
            <a:avLst/>
          </a:prstGeom>
        </p:spPr>
      </p:pic>
      <p:sp>
        <p:nvSpPr>
          <p:cNvPr id="12" name="TextBox 11">
            <a:extLst>
              <a:ext uri="{FF2B5EF4-FFF2-40B4-BE49-F238E27FC236}">
                <a16:creationId xmlns:a16="http://schemas.microsoft.com/office/drawing/2014/main" id="{86E2BCBB-6D01-413D-8AF6-E5FB936D1727}"/>
              </a:ext>
            </a:extLst>
          </p:cNvPr>
          <p:cNvSpPr txBox="1"/>
          <p:nvPr/>
        </p:nvSpPr>
        <p:spPr>
          <a:xfrm>
            <a:off x="3386255" y="2883743"/>
            <a:ext cx="61721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11"/>
              </a:rPr>
              <a:t>https://www.scienceeurope.org/our-resources/practical-guide-to-the-international-alignment-of-research-data-management/</a:t>
            </a:r>
            <a:endParaRPr lang="en-US"/>
          </a:p>
        </p:txBody>
      </p:sp>
      <p:sp>
        <p:nvSpPr>
          <p:cNvPr id="13" name="TextBox 12">
            <a:extLst>
              <a:ext uri="{FF2B5EF4-FFF2-40B4-BE49-F238E27FC236}">
                <a16:creationId xmlns:a16="http://schemas.microsoft.com/office/drawing/2014/main" id="{01763144-C7C8-4DAE-85FF-050B2E53D3C9}"/>
              </a:ext>
            </a:extLst>
          </p:cNvPr>
          <p:cNvSpPr txBox="1"/>
          <p:nvPr/>
        </p:nvSpPr>
        <p:spPr>
          <a:xfrm>
            <a:off x="37711" y="4848617"/>
            <a:ext cx="140505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12"/>
              </a:rPr>
              <a:t>https://osf.io/</a:t>
            </a:r>
            <a:endParaRPr lang="en-US" sz="1400"/>
          </a:p>
        </p:txBody>
      </p:sp>
      <p:pic>
        <p:nvPicPr>
          <p:cNvPr id="14" name="Picture 13" descr="Icon&#10;&#10;Description automatically generated">
            <a:extLst>
              <a:ext uri="{FF2B5EF4-FFF2-40B4-BE49-F238E27FC236}">
                <a16:creationId xmlns:a16="http://schemas.microsoft.com/office/drawing/2014/main" id="{D18D9FFD-B45D-4759-859E-F7AA627088F2}"/>
              </a:ext>
            </a:extLst>
          </p:cNvPr>
          <p:cNvPicPr>
            <a:picLocks noChangeAspect="1"/>
          </p:cNvPicPr>
          <p:nvPr/>
        </p:nvPicPr>
        <p:blipFill>
          <a:blip r:embed="rId13"/>
          <a:stretch>
            <a:fillRect/>
          </a:stretch>
        </p:blipFill>
        <p:spPr>
          <a:xfrm>
            <a:off x="90880" y="3828127"/>
            <a:ext cx="2793075" cy="1055576"/>
          </a:xfrm>
          <a:prstGeom prst="rect">
            <a:avLst/>
          </a:prstGeom>
        </p:spPr>
      </p:pic>
      <p:pic>
        <p:nvPicPr>
          <p:cNvPr id="15" name="Picture 14">
            <a:extLst>
              <a:ext uri="{FF2B5EF4-FFF2-40B4-BE49-F238E27FC236}">
                <a16:creationId xmlns:a16="http://schemas.microsoft.com/office/drawing/2014/main" id="{8310AA5F-5677-4BFE-8966-C7D1B1B712B2}"/>
              </a:ext>
            </a:extLst>
          </p:cNvPr>
          <p:cNvPicPr>
            <a:picLocks noChangeAspect="1"/>
          </p:cNvPicPr>
          <p:nvPr/>
        </p:nvPicPr>
        <p:blipFill>
          <a:blip r:embed="rId14"/>
          <a:stretch>
            <a:fillRect/>
          </a:stretch>
        </p:blipFill>
        <p:spPr>
          <a:xfrm>
            <a:off x="164015" y="2330141"/>
            <a:ext cx="2552700" cy="952500"/>
          </a:xfrm>
          <a:prstGeom prst="rect">
            <a:avLst/>
          </a:prstGeom>
        </p:spPr>
      </p:pic>
      <p:sp>
        <p:nvSpPr>
          <p:cNvPr id="16" name="TextBox 15">
            <a:extLst>
              <a:ext uri="{FF2B5EF4-FFF2-40B4-BE49-F238E27FC236}">
                <a16:creationId xmlns:a16="http://schemas.microsoft.com/office/drawing/2014/main" id="{8FB83554-8FB5-475B-81DD-A02514867999}"/>
              </a:ext>
            </a:extLst>
          </p:cNvPr>
          <p:cNvSpPr txBox="1"/>
          <p:nvPr/>
        </p:nvSpPr>
        <p:spPr>
          <a:xfrm>
            <a:off x="50180" y="3349083"/>
            <a:ext cx="332863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15"/>
              </a:rPr>
              <a:t>https://dataverse.harvard.edu/</a:t>
            </a:r>
            <a:endParaRPr lang="en-US"/>
          </a:p>
        </p:txBody>
      </p:sp>
      <p:pic>
        <p:nvPicPr>
          <p:cNvPr id="18" name="Picture 17" descr="Logo, company name&#10;&#10;Description automatically generated">
            <a:extLst>
              <a:ext uri="{FF2B5EF4-FFF2-40B4-BE49-F238E27FC236}">
                <a16:creationId xmlns:a16="http://schemas.microsoft.com/office/drawing/2014/main" id="{9CC81985-402F-4D75-85C1-7D5986DE334A}"/>
              </a:ext>
            </a:extLst>
          </p:cNvPr>
          <p:cNvPicPr>
            <a:picLocks noChangeAspect="1"/>
          </p:cNvPicPr>
          <p:nvPr/>
        </p:nvPicPr>
        <p:blipFill>
          <a:blip r:embed="rId16"/>
          <a:stretch>
            <a:fillRect/>
          </a:stretch>
        </p:blipFill>
        <p:spPr>
          <a:xfrm>
            <a:off x="3237789" y="3606265"/>
            <a:ext cx="2617695" cy="747913"/>
          </a:xfrm>
          <a:prstGeom prst="rect">
            <a:avLst/>
          </a:prstGeom>
        </p:spPr>
      </p:pic>
      <p:sp>
        <p:nvSpPr>
          <p:cNvPr id="19" name="TextBox 18">
            <a:extLst>
              <a:ext uri="{FF2B5EF4-FFF2-40B4-BE49-F238E27FC236}">
                <a16:creationId xmlns:a16="http://schemas.microsoft.com/office/drawing/2014/main" id="{C4F51256-8BF4-4F2D-9F91-2F3E9AED4558}"/>
              </a:ext>
            </a:extLst>
          </p:cNvPr>
          <p:cNvSpPr txBox="1"/>
          <p:nvPr/>
        </p:nvSpPr>
        <p:spPr>
          <a:xfrm>
            <a:off x="3440478" y="4355427"/>
            <a:ext cx="220531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17"/>
              </a:rPr>
              <a:t>https://www.ucd.ie/issda/</a:t>
            </a:r>
            <a:endParaRPr lang="en-US" sz="1400"/>
          </a:p>
        </p:txBody>
      </p:sp>
      <p:pic>
        <p:nvPicPr>
          <p:cNvPr id="20" name="Picture 19" descr="Text&#10;&#10;Description automatically generated">
            <a:extLst>
              <a:ext uri="{FF2B5EF4-FFF2-40B4-BE49-F238E27FC236}">
                <a16:creationId xmlns:a16="http://schemas.microsoft.com/office/drawing/2014/main" id="{896C1794-C65C-4802-9BB6-52BE3C8D6597}"/>
              </a:ext>
            </a:extLst>
          </p:cNvPr>
          <p:cNvPicPr>
            <a:picLocks noChangeAspect="1"/>
          </p:cNvPicPr>
          <p:nvPr/>
        </p:nvPicPr>
        <p:blipFill>
          <a:blip r:embed="rId18"/>
          <a:stretch>
            <a:fillRect/>
          </a:stretch>
        </p:blipFill>
        <p:spPr>
          <a:xfrm>
            <a:off x="3730083" y="6226798"/>
            <a:ext cx="2743200" cy="463232"/>
          </a:xfrm>
          <a:prstGeom prst="rect">
            <a:avLst/>
          </a:prstGeom>
        </p:spPr>
      </p:pic>
      <p:pic>
        <p:nvPicPr>
          <p:cNvPr id="21" name="Picture 20" descr="Text&#10;&#10;Description automatically generated">
            <a:extLst>
              <a:ext uri="{FF2B5EF4-FFF2-40B4-BE49-F238E27FC236}">
                <a16:creationId xmlns:a16="http://schemas.microsoft.com/office/drawing/2014/main" id="{C5441A38-2A65-47A8-A7FE-11CC52098CAE}"/>
              </a:ext>
            </a:extLst>
          </p:cNvPr>
          <p:cNvPicPr>
            <a:picLocks noChangeAspect="1"/>
          </p:cNvPicPr>
          <p:nvPr/>
        </p:nvPicPr>
        <p:blipFill>
          <a:blip r:embed="rId19"/>
          <a:stretch>
            <a:fillRect/>
          </a:stretch>
        </p:blipFill>
        <p:spPr>
          <a:xfrm>
            <a:off x="3730083" y="4996793"/>
            <a:ext cx="2743200" cy="1231976"/>
          </a:xfrm>
          <a:prstGeom prst="rect">
            <a:avLst/>
          </a:prstGeom>
        </p:spPr>
      </p:pic>
      <p:sp>
        <p:nvSpPr>
          <p:cNvPr id="22" name="TextBox 21">
            <a:extLst>
              <a:ext uri="{FF2B5EF4-FFF2-40B4-BE49-F238E27FC236}">
                <a16:creationId xmlns:a16="http://schemas.microsoft.com/office/drawing/2014/main" id="{16DCDBD1-3833-4ECA-98E7-7FE6CF29372E}"/>
              </a:ext>
            </a:extLst>
          </p:cNvPr>
          <p:cNvSpPr txBox="1"/>
          <p:nvPr/>
        </p:nvSpPr>
        <p:spPr>
          <a:xfrm>
            <a:off x="6443546" y="5499628"/>
            <a:ext cx="1669950"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20"/>
              </a:rPr>
              <a:t>https://www.maynoothuniversity.ie/iqda</a:t>
            </a:r>
            <a:endParaRPr lang="en-US" sz="1400"/>
          </a:p>
          <a:p>
            <a:endParaRPr lang="en-US" sz="1400">
              <a:cs typeface="Calibri"/>
            </a:endParaRPr>
          </a:p>
        </p:txBody>
      </p:sp>
      <p:pic>
        <p:nvPicPr>
          <p:cNvPr id="23" name="Picture 22" descr="Logo&#10;&#10;Description automatically generated">
            <a:extLst>
              <a:ext uri="{FF2B5EF4-FFF2-40B4-BE49-F238E27FC236}">
                <a16:creationId xmlns:a16="http://schemas.microsoft.com/office/drawing/2014/main" id="{A51D97B6-6832-4078-A8B4-B847ED206B68}"/>
              </a:ext>
            </a:extLst>
          </p:cNvPr>
          <p:cNvPicPr>
            <a:picLocks noChangeAspect="1"/>
          </p:cNvPicPr>
          <p:nvPr/>
        </p:nvPicPr>
        <p:blipFill>
          <a:blip r:embed="rId21"/>
          <a:stretch>
            <a:fillRect/>
          </a:stretch>
        </p:blipFill>
        <p:spPr>
          <a:xfrm>
            <a:off x="87351" y="5310160"/>
            <a:ext cx="3412273" cy="846852"/>
          </a:xfrm>
          <a:prstGeom prst="rect">
            <a:avLst/>
          </a:prstGeom>
        </p:spPr>
      </p:pic>
      <p:sp>
        <p:nvSpPr>
          <p:cNvPr id="24" name="TextBox 23">
            <a:extLst>
              <a:ext uri="{FF2B5EF4-FFF2-40B4-BE49-F238E27FC236}">
                <a16:creationId xmlns:a16="http://schemas.microsoft.com/office/drawing/2014/main" id="{77A5D567-D73C-4AB1-833C-E6070E583E8F}"/>
              </a:ext>
            </a:extLst>
          </p:cNvPr>
          <p:cNvSpPr txBox="1"/>
          <p:nvPr/>
        </p:nvSpPr>
        <p:spPr>
          <a:xfrm>
            <a:off x="87351" y="6257692"/>
            <a:ext cx="300339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22"/>
              </a:rPr>
              <a:t>https://www.softwareheritage.org/</a:t>
            </a:r>
            <a:endParaRPr lang="en-US"/>
          </a:p>
          <a:p>
            <a:endParaRPr lang="en-US" sz="1400">
              <a:cs typeface="Calibri"/>
            </a:endParaRPr>
          </a:p>
        </p:txBody>
      </p:sp>
      <p:pic>
        <p:nvPicPr>
          <p:cNvPr id="25" name="Picture 24" descr="Graphical user interface&#10;&#10;Description automatically generated">
            <a:extLst>
              <a:ext uri="{FF2B5EF4-FFF2-40B4-BE49-F238E27FC236}">
                <a16:creationId xmlns:a16="http://schemas.microsoft.com/office/drawing/2014/main" id="{11FE8C75-30DA-4107-8AB3-ED277D87840A}"/>
              </a:ext>
            </a:extLst>
          </p:cNvPr>
          <p:cNvPicPr>
            <a:picLocks noChangeAspect="1"/>
          </p:cNvPicPr>
          <p:nvPr/>
        </p:nvPicPr>
        <p:blipFill rotWithShape="1">
          <a:blip r:embed="rId23"/>
          <a:srcRect b="5682"/>
          <a:stretch/>
        </p:blipFill>
        <p:spPr>
          <a:xfrm>
            <a:off x="9009529" y="5238161"/>
            <a:ext cx="2743200" cy="747297"/>
          </a:xfrm>
          <a:prstGeom prst="rect">
            <a:avLst/>
          </a:prstGeom>
        </p:spPr>
      </p:pic>
      <p:sp>
        <p:nvSpPr>
          <p:cNvPr id="26" name="TextBox 25">
            <a:extLst>
              <a:ext uri="{FF2B5EF4-FFF2-40B4-BE49-F238E27FC236}">
                <a16:creationId xmlns:a16="http://schemas.microsoft.com/office/drawing/2014/main" id="{AEBF88E4-88FC-4576-A5FB-759C4A7609D4}"/>
              </a:ext>
            </a:extLst>
          </p:cNvPr>
          <p:cNvSpPr txBox="1"/>
          <p:nvPr/>
        </p:nvSpPr>
        <p:spPr>
          <a:xfrm>
            <a:off x="9359153" y="6060141"/>
            <a:ext cx="274320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24"/>
              </a:rPr>
              <a:t>https://www.ebi.ac.uk/</a:t>
            </a:r>
            <a:endParaRPr lang="en-US" sz="1400"/>
          </a:p>
          <a:p>
            <a:endParaRPr lang="en-US" sz="1400">
              <a:cs typeface="Calibri"/>
            </a:endParaRPr>
          </a:p>
        </p:txBody>
      </p:sp>
      <p:pic>
        <p:nvPicPr>
          <p:cNvPr id="27" name="Picture 26">
            <a:extLst>
              <a:ext uri="{FF2B5EF4-FFF2-40B4-BE49-F238E27FC236}">
                <a16:creationId xmlns:a16="http://schemas.microsoft.com/office/drawing/2014/main" id="{22E1CBD0-87A6-4DE7-8675-2D8A2815E2D1}"/>
              </a:ext>
            </a:extLst>
          </p:cNvPr>
          <p:cNvPicPr>
            <a:picLocks noChangeAspect="1"/>
          </p:cNvPicPr>
          <p:nvPr/>
        </p:nvPicPr>
        <p:blipFill>
          <a:blip r:embed="rId25"/>
          <a:stretch>
            <a:fillRect/>
          </a:stretch>
        </p:blipFill>
        <p:spPr>
          <a:xfrm>
            <a:off x="7648015" y="4346482"/>
            <a:ext cx="1485900" cy="657225"/>
          </a:xfrm>
          <a:prstGeom prst="rect">
            <a:avLst/>
          </a:prstGeom>
        </p:spPr>
      </p:pic>
      <p:sp>
        <p:nvSpPr>
          <p:cNvPr id="28" name="TextBox 27">
            <a:extLst>
              <a:ext uri="{FF2B5EF4-FFF2-40B4-BE49-F238E27FC236}">
                <a16:creationId xmlns:a16="http://schemas.microsoft.com/office/drawing/2014/main" id="{ACDB8F92-14DF-4A38-BFC3-23681299DD53}"/>
              </a:ext>
            </a:extLst>
          </p:cNvPr>
          <p:cNvSpPr txBox="1"/>
          <p:nvPr/>
        </p:nvSpPr>
        <p:spPr>
          <a:xfrm>
            <a:off x="9135035" y="4545106"/>
            <a:ext cx="258183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26"/>
              </a:rPr>
              <a:t>https://www.ncbi.nlm.nih.gov/</a:t>
            </a:r>
            <a:endParaRPr lang="en-US"/>
          </a:p>
        </p:txBody>
      </p:sp>
    </p:spTree>
    <p:extLst>
      <p:ext uri="{BB962C8B-B14F-4D97-AF65-F5344CB8AC3E}">
        <p14:creationId xmlns:p14="http://schemas.microsoft.com/office/powerpoint/2010/main" val="195483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650817-2B08-4DE4-A1C0-5BE8D08E2AAE}"/>
              </a:ext>
            </a:extLst>
          </p:cNvPr>
          <p:cNvSpPr txBox="1"/>
          <p:nvPr/>
        </p:nvSpPr>
        <p:spPr>
          <a:xfrm>
            <a:off x="511835" y="785003"/>
            <a:ext cx="10046897"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000" b="1">
                <a:cs typeface="Segoe UI"/>
              </a:rPr>
              <a:t> If data cannot be made available, why? ​</a:t>
            </a:r>
          </a:p>
          <a:p>
            <a:endParaRPr lang="en-IE" sz="2000">
              <a:cs typeface="Segoe UI"/>
            </a:endParaRPr>
          </a:p>
          <a:p>
            <a:r>
              <a:rPr lang="en-IE" sz="2000">
                <a:cs typeface="Segoe UI"/>
              </a:rPr>
              <a:t>​</a:t>
            </a:r>
          </a:p>
          <a:p>
            <a:endParaRPr lang="en-IE" sz="2000">
              <a:cs typeface="Segoe UI"/>
            </a:endParaRPr>
          </a:p>
        </p:txBody>
      </p:sp>
      <p:sp>
        <p:nvSpPr>
          <p:cNvPr id="3" name="Title 2">
            <a:extLst>
              <a:ext uri="{FF2B5EF4-FFF2-40B4-BE49-F238E27FC236}">
                <a16:creationId xmlns:a16="http://schemas.microsoft.com/office/drawing/2014/main" id="{20A50A1B-970C-4CE5-B81C-ED11882E9275}"/>
              </a:ext>
            </a:extLst>
          </p:cNvPr>
          <p:cNvSpPr txBox="1">
            <a:spLocks/>
          </p:cNvSpPr>
          <p:nvPr/>
        </p:nvSpPr>
        <p:spPr>
          <a:xfrm>
            <a:off x="1472040" y="1679274"/>
            <a:ext cx="4350620" cy="428157"/>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latin typeface="+mn-lt"/>
              </a:rPr>
              <a:t>Reasons why you can’t share your data</a:t>
            </a:r>
          </a:p>
        </p:txBody>
      </p:sp>
      <p:sp>
        <p:nvSpPr>
          <p:cNvPr id="4" name="TextBox 3">
            <a:extLst>
              <a:ext uri="{FF2B5EF4-FFF2-40B4-BE49-F238E27FC236}">
                <a16:creationId xmlns:a16="http://schemas.microsoft.com/office/drawing/2014/main" id="{B20A7300-2E48-47D1-8F7A-31E3FFB2AB0D}"/>
              </a:ext>
            </a:extLst>
          </p:cNvPr>
          <p:cNvSpPr txBox="1"/>
          <p:nvPr/>
        </p:nvSpPr>
        <p:spPr>
          <a:xfrm>
            <a:off x="2926900" y="2243507"/>
            <a:ext cx="5208494"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IE"/>
              <a:t>Copyright</a:t>
            </a:r>
          </a:p>
          <a:p>
            <a:pPr marL="342900" indent="-342900">
              <a:buAutoNum type="arabicPeriod"/>
            </a:pPr>
            <a:r>
              <a:rPr lang="en-IE"/>
              <a:t>Secondary data</a:t>
            </a:r>
          </a:p>
          <a:p>
            <a:pPr marL="342900" indent="-342900">
              <a:buAutoNum type="arabicPeriod"/>
            </a:pPr>
            <a:r>
              <a:rPr lang="en-IE"/>
              <a:t>Sensitivity   -Commercial (embargo)</a:t>
            </a:r>
            <a:endParaRPr lang="en-IE">
              <a:cs typeface="Calibri"/>
            </a:endParaRPr>
          </a:p>
          <a:p>
            <a:r>
              <a:rPr lang="en-IE"/>
              <a:t>	          -Re-identification of anonymised data</a:t>
            </a:r>
          </a:p>
          <a:p>
            <a:r>
              <a:rPr lang="en-IE"/>
              <a:t>4.   No consent </a:t>
            </a:r>
          </a:p>
          <a:p>
            <a:r>
              <a:rPr lang="en-IE"/>
              <a:t>5.   Endangered species locations/habitat</a:t>
            </a:r>
          </a:p>
          <a:p>
            <a:r>
              <a:rPr lang="en-IE"/>
              <a:t>		</a:t>
            </a:r>
          </a:p>
          <a:p>
            <a:pPr marL="342900" indent="-342900">
              <a:buAutoNum type="arabicPeriod"/>
            </a:pPr>
            <a:endParaRPr lang="en-IE"/>
          </a:p>
        </p:txBody>
      </p:sp>
      <p:sp>
        <p:nvSpPr>
          <p:cNvPr id="5" name="TextBox 4">
            <a:extLst>
              <a:ext uri="{FF2B5EF4-FFF2-40B4-BE49-F238E27FC236}">
                <a16:creationId xmlns:a16="http://schemas.microsoft.com/office/drawing/2014/main" id="{35CDFF30-5A4B-4C83-9914-90EC8DC2560E}"/>
              </a:ext>
            </a:extLst>
          </p:cNvPr>
          <p:cNvSpPr txBox="1"/>
          <p:nvPr/>
        </p:nvSpPr>
        <p:spPr>
          <a:xfrm>
            <a:off x="229192" y="4242038"/>
            <a:ext cx="11845252" cy="369332"/>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….but even in projects where the primary raw data cannot be shared there nearly always other outputs which can be shared. </a:t>
            </a:r>
            <a:endParaRPr lang="en-US"/>
          </a:p>
        </p:txBody>
      </p:sp>
      <p:sp>
        <p:nvSpPr>
          <p:cNvPr id="6" name="TextBox 5">
            <a:extLst>
              <a:ext uri="{FF2B5EF4-FFF2-40B4-BE49-F238E27FC236}">
                <a16:creationId xmlns:a16="http://schemas.microsoft.com/office/drawing/2014/main" id="{0944F290-0A61-45CF-801E-E12940646904}"/>
              </a:ext>
            </a:extLst>
          </p:cNvPr>
          <p:cNvSpPr txBox="1"/>
          <p:nvPr/>
        </p:nvSpPr>
        <p:spPr>
          <a:xfrm>
            <a:off x="5581650" y="4880264"/>
            <a:ext cx="2743199"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a:t>Metadata</a:t>
            </a:r>
          </a:p>
          <a:p>
            <a:pPr marL="342900" indent="-342900">
              <a:buAutoNum type="arabicPeriod"/>
            </a:pPr>
            <a:r>
              <a:rPr lang="en-US">
                <a:cs typeface="Calibri"/>
              </a:rPr>
              <a:t>Aggregate data</a:t>
            </a:r>
          </a:p>
          <a:p>
            <a:pPr marL="342900" indent="-342900">
              <a:buAutoNum type="arabicPeriod"/>
            </a:pPr>
            <a:r>
              <a:rPr lang="en-US">
                <a:cs typeface="Calibri"/>
              </a:rPr>
              <a:t>Analysis code </a:t>
            </a:r>
          </a:p>
          <a:p>
            <a:pPr marL="342900" indent="-342900">
              <a:buAutoNum type="arabicPeriod"/>
            </a:pPr>
            <a:r>
              <a:rPr lang="en-US">
                <a:cs typeface="Calibri"/>
              </a:rPr>
              <a:t>SOPs </a:t>
            </a:r>
          </a:p>
        </p:txBody>
      </p:sp>
    </p:spTree>
    <p:extLst>
      <p:ext uri="{BB962C8B-B14F-4D97-AF65-F5344CB8AC3E}">
        <p14:creationId xmlns:p14="http://schemas.microsoft.com/office/powerpoint/2010/main" val="617697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535850" y="408587"/>
            <a:ext cx="9096023" cy="90674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b="1">
                <a:latin typeface="+mn-lt"/>
              </a:rPr>
              <a:t>6. Responsibilities and Resources</a:t>
            </a:r>
          </a:p>
        </p:txBody>
      </p:sp>
      <p:sp>
        <p:nvSpPr>
          <p:cNvPr id="3" name="TextBox 2"/>
          <p:cNvSpPr txBox="1"/>
          <p:nvPr/>
        </p:nvSpPr>
        <p:spPr>
          <a:xfrm>
            <a:off x="895698" y="1150945"/>
            <a:ext cx="8736175" cy="1200329"/>
          </a:xfrm>
          <a:prstGeom prst="rect">
            <a:avLst/>
          </a:prstGeom>
          <a:noFill/>
        </p:spPr>
        <p:txBody>
          <a:bodyPr wrap="square" rtlCol="0">
            <a:spAutoFit/>
          </a:bodyPr>
          <a:lstStyle/>
          <a:p>
            <a:r>
              <a:rPr lang="en-IE"/>
              <a:t>Who will be responsible of data management?</a:t>
            </a:r>
          </a:p>
          <a:p>
            <a:pPr marL="342900" indent="-342900">
              <a:buAutoNum type="alphaLcParenR"/>
            </a:pPr>
            <a:endParaRPr lang="en-IE"/>
          </a:p>
          <a:p>
            <a:r>
              <a:rPr lang="en-IE"/>
              <a:t>What resources will you require to deliver your plan?</a:t>
            </a:r>
          </a:p>
          <a:p>
            <a:pPr marL="285750" indent="-285750">
              <a:buFont typeface="Arial" panose="020B0604020202020204" pitchFamily="34" charset="0"/>
              <a:buChar char="•"/>
            </a:pPr>
            <a:endParaRPr lang="en-GB"/>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875" y="2203938"/>
            <a:ext cx="5420286" cy="4389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26923" y="6592952"/>
            <a:ext cx="4947139" cy="246221"/>
          </a:xfrm>
          <a:prstGeom prst="rect">
            <a:avLst/>
          </a:prstGeom>
        </p:spPr>
        <p:txBody>
          <a:bodyPr wrap="square">
            <a:spAutoFit/>
          </a:bodyPr>
          <a:lstStyle/>
          <a:p>
            <a:r>
              <a:rPr lang="en-IE" sz="1000">
                <a:solidFill>
                  <a:schemeClr val="bg1">
                    <a:lumMod val="65000"/>
                  </a:schemeClr>
                </a:solidFill>
              </a:rPr>
              <a:t>https://www.southatlanticlcc.org/wp-content/uploads/2017/10/data-management-psb.png</a:t>
            </a:r>
          </a:p>
        </p:txBody>
      </p:sp>
    </p:spTree>
    <p:extLst>
      <p:ext uri="{BB962C8B-B14F-4D97-AF65-F5344CB8AC3E}">
        <p14:creationId xmlns:p14="http://schemas.microsoft.com/office/powerpoint/2010/main" val="143254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ED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tretch>
            <a:fillRect/>
          </a:stretch>
        </p:blipFill>
        <p:spPr>
          <a:xfrm>
            <a:off x="3398293" y="4433207"/>
            <a:ext cx="5295332" cy="2978624"/>
          </a:xfrm>
          <a:prstGeom prst="rect">
            <a:avLst/>
          </a:prstGeom>
        </p:spPr>
      </p:pic>
      <p:sp>
        <p:nvSpPr>
          <p:cNvPr id="2" name="TextBox 1"/>
          <p:cNvSpPr txBox="1"/>
          <p:nvPr/>
        </p:nvSpPr>
        <p:spPr>
          <a:xfrm>
            <a:off x="111236" y="230643"/>
            <a:ext cx="3874168" cy="523220"/>
          </a:xfrm>
          <a:prstGeom prst="rect">
            <a:avLst/>
          </a:prstGeom>
          <a:noFill/>
        </p:spPr>
        <p:txBody>
          <a:bodyPr wrap="square" rtlCol="0">
            <a:spAutoFit/>
          </a:bodyPr>
          <a:lstStyle/>
          <a:p>
            <a:r>
              <a:rPr lang="en-IE" sz="2800" b="1"/>
              <a:t>Summary</a:t>
            </a:r>
          </a:p>
        </p:txBody>
      </p:sp>
      <p:sp>
        <p:nvSpPr>
          <p:cNvPr id="3" name="TextBox 2"/>
          <p:cNvSpPr txBox="1"/>
          <p:nvPr/>
        </p:nvSpPr>
        <p:spPr>
          <a:xfrm>
            <a:off x="281797" y="789833"/>
            <a:ext cx="11628406"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E"/>
              <a:t>Identify what data you have or will generate  </a:t>
            </a:r>
          </a:p>
          <a:p>
            <a:pPr marL="285750" indent="-285750">
              <a:lnSpc>
                <a:spcPct val="150000"/>
              </a:lnSpc>
              <a:buFont typeface="Arial" panose="020B0604020202020204" pitchFamily="34" charset="0"/>
              <a:buChar char="•"/>
            </a:pPr>
            <a:r>
              <a:rPr lang="en-IE"/>
              <a:t>Draft and implement a realistic data management plan including details of; </a:t>
            </a:r>
          </a:p>
          <a:p>
            <a:pPr marL="742950" lvl="1" indent="-285750">
              <a:lnSpc>
                <a:spcPct val="150000"/>
              </a:lnSpc>
              <a:buFont typeface="Wingdings" panose="05000000000000000000" pitchFamily="2" charset="2"/>
              <a:buChar char="Ø"/>
            </a:pPr>
            <a:r>
              <a:rPr lang="en-IE"/>
              <a:t>Data description, collection or re-use of existing data</a:t>
            </a:r>
          </a:p>
          <a:p>
            <a:pPr marL="742950" lvl="1" indent="-285750">
              <a:lnSpc>
                <a:spcPct val="150000"/>
              </a:lnSpc>
              <a:buFont typeface="Wingdings" panose="05000000000000000000" pitchFamily="2" charset="2"/>
              <a:buChar char="Ø"/>
            </a:pPr>
            <a:r>
              <a:rPr lang="en-IE"/>
              <a:t>Documentation and data quality </a:t>
            </a:r>
          </a:p>
          <a:p>
            <a:pPr marL="742950" lvl="1" indent="-285750">
              <a:lnSpc>
                <a:spcPct val="150000"/>
              </a:lnSpc>
              <a:buFont typeface="Wingdings" panose="05000000000000000000" pitchFamily="2" charset="2"/>
              <a:buChar char="Ø"/>
            </a:pPr>
            <a:r>
              <a:rPr lang="en-IE"/>
              <a:t>Storage and Backup  (During)</a:t>
            </a:r>
          </a:p>
          <a:p>
            <a:pPr marL="742950" lvl="1" indent="-285750">
              <a:lnSpc>
                <a:spcPct val="150000"/>
              </a:lnSpc>
              <a:buFont typeface="Wingdings" panose="05000000000000000000" pitchFamily="2" charset="2"/>
              <a:buChar char="Ø"/>
            </a:pPr>
            <a:r>
              <a:rPr lang="en-IE"/>
              <a:t>Legal and Ethical Requirements, Codes of Conduct</a:t>
            </a:r>
          </a:p>
          <a:p>
            <a:pPr marL="742950" lvl="1" indent="-285750">
              <a:lnSpc>
                <a:spcPct val="150000"/>
              </a:lnSpc>
              <a:buFont typeface="Wingdings" panose="05000000000000000000" pitchFamily="2" charset="2"/>
              <a:buChar char="Ø"/>
            </a:pPr>
            <a:r>
              <a:rPr lang="en-IE"/>
              <a:t>Data sharing and long-term preservation </a:t>
            </a:r>
          </a:p>
          <a:p>
            <a:pPr marL="742950" lvl="1" indent="-285750">
              <a:lnSpc>
                <a:spcPct val="150000"/>
              </a:lnSpc>
              <a:buFont typeface="Wingdings" panose="05000000000000000000" pitchFamily="2" charset="2"/>
              <a:buChar char="Ø"/>
            </a:pPr>
            <a:r>
              <a:rPr lang="en-IE"/>
              <a:t>Responsibilities and Resources </a:t>
            </a:r>
          </a:p>
          <a:p>
            <a:pPr marL="285750" lvl="1" indent="-285750">
              <a:lnSpc>
                <a:spcPct val="150000"/>
              </a:lnSpc>
              <a:buFont typeface="Arial" panose="020B0604020202020204" pitchFamily="34" charset="0"/>
              <a:buChar char="•"/>
            </a:pPr>
            <a:r>
              <a:rPr lang="en-IE"/>
              <a:t>A data management plan is a living document, continue to update and develop it as your work and project progresses</a:t>
            </a:r>
          </a:p>
          <a:p>
            <a:pPr marL="285750" lvl="1" indent="-285750">
              <a:lnSpc>
                <a:spcPct val="150000"/>
              </a:lnSpc>
              <a:buFont typeface="Arial" panose="020B0604020202020204" pitchFamily="34" charset="0"/>
              <a:buChar char="•"/>
            </a:pPr>
            <a:r>
              <a:rPr lang="en-IE"/>
              <a:t>You don’t need a DMP to have FAIR data but it makes it a whole lot easier if you do have a DMP. </a:t>
            </a:r>
          </a:p>
        </p:txBody>
      </p:sp>
    </p:spTree>
    <p:extLst>
      <p:ext uri="{BB962C8B-B14F-4D97-AF65-F5344CB8AC3E}">
        <p14:creationId xmlns:p14="http://schemas.microsoft.com/office/powerpoint/2010/main" val="1517419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6943060" y="3790509"/>
            <a:ext cx="2106918" cy="1621463"/>
          </a:xfrm>
          <a:prstGeom prst="wedgeEllipseCallout">
            <a:avLst>
              <a:gd name="adj1" fmla="val -34425"/>
              <a:gd name="adj2" fmla="val 70521"/>
            </a:avLst>
          </a:prstGeom>
          <a:solidFill>
            <a:srgbClr val="00B050"/>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a:effectLst>
                  <a:outerShdw blurRad="38100" dist="38100" dir="2700000" algn="tl">
                    <a:srgbClr val="000000">
                      <a:alpha val="43137"/>
                    </a:srgbClr>
                  </a:outerShdw>
                </a:effectLst>
              </a:rPr>
              <a:t>?</a:t>
            </a:r>
          </a:p>
        </p:txBody>
      </p:sp>
      <p:sp>
        <p:nvSpPr>
          <p:cNvPr id="3" name="Rectangular Callout 2"/>
          <p:cNvSpPr/>
          <p:nvPr/>
        </p:nvSpPr>
        <p:spPr>
          <a:xfrm>
            <a:off x="6141547" y="2058833"/>
            <a:ext cx="1695608" cy="1127570"/>
          </a:xfrm>
          <a:prstGeom prst="wedgeRectCallout">
            <a:avLst>
              <a:gd name="adj1" fmla="val -20049"/>
              <a:gd name="adj2" fmla="val 79855"/>
            </a:avLst>
          </a:prstGeom>
          <a:solidFill>
            <a:srgbClr val="E749C9"/>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a:effectLst>
                  <a:outerShdw blurRad="38100" dist="38100" dir="2700000" algn="tl">
                    <a:srgbClr val="000000">
                      <a:alpha val="43137"/>
                    </a:srgbClr>
                  </a:outerShdw>
                </a:effectLst>
              </a:rPr>
              <a:t>?</a:t>
            </a:r>
          </a:p>
        </p:txBody>
      </p:sp>
      <p:sp>
        <p:nvSpPr>
          <p:cNvPr id="4" name="Cloud Callout 3"/>
          <p:cNvSpPr/>
          <p:nvPr/>
        </p:nvSpPr>
        <p:spPr>
          <a:xfrm rot="21213156">
            <a:off x="8539256" y="1128570"/>
            <a:ext cx="2104111" cy="1747565"/>
          </a:xfrm>
          <a:prstGeom prst="cloudCallout">
            <a:avLst>
              <a:gd name="adj1" fmla="val -50880"/>
              <a:gd name="adj2" fmla="val 63596"/>
            </a:avLst>
          </a:prstGeom>
          <a:solidFill>
            <a:srgbClr val="4C53E4"/>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a:effectLst>
                  <a:outerShdw blurRad="38100" dist="38100" dir="2700000" algn="tl">
                    <a:srgbClr val="000000">
                      <a:alpha val="43137"/>
                    </a:srgbClr>
                  </a:outerShdw>
                </a:effectLst>
              </a:rPr>
              <a:t>?</a:t>
            </a:r>
          </a:p>
        </p:txBody>
      </p:sp>
      <p:sp>
        <p:nvSpPr>
          <p:cNvPr id="5" name="Rounded Rectangular Callout 4"/>
          <p:cNvSpPr/>
          <p:nvPr/>
        </p:nvSpPr>
        <p:spPr>
          <a:xfrm rot="343283">
            <a:off x="9416438" y="3226160"/>
            <a:ext cx="1565499" cy="1453726"/>
          </a:xfrm>
          <a:prstGeom prst="wedgeRoundRectCallout">
            <a:avLst>
              <a:gd name="adj1" fmla="val -31021"/>
              <a:gd name="adj2" fmla="val 70192"/>
              <a:gd name="adj3" fmla="val 16667"/>
            </a:avLst>
          </a:prstGeom>
          <a:solidFill>
            <a:srgbClr val="F6593A"/>
          </a:solidFill>
          <a:ln>
            <a:noFill/>
          </a:ln>
          <a:effectLst>
            <a:glow rad="635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a:effectLst>
                  <a:outerShdw blurRad="38100" dist="38100" dir="2700000" algn="tl">
                    <a:srgbClr val="000000">
                      <a:alpha val="43137"/>
                    </a:srgbClr>
                  </a:outerShdw>
                </a:effectLst>
              </a:rPr>
              <a:t>?</a:t>
            </a:r>
          </a:p>
        </p:txBody>
      </p:sp>
      <p:sp>
        <p:nvSpPr>
          <p:cNvPr id="6" name="TextBox 5"/>
          <p:cNvSpPr txBox="1"/>
          <p:nvPr/>
        </p:nvSpPr>
        <p:spPr>
          <a:xfrm>
            <a:off x="744335" y="744516"/>
            <a:ext cx="2200939" cy="461665"/>
          </a:xfrm>
          <a:prstGeom prst="rect">
            <a:avLst/>
          </a:prstGeom>
          <a:noFill/>
        </p:spPr>
        <p:txBody>
          <a:bodyPr wrap="square" rtlCol="0">
            <a:spAutoFit/>
          </a:bodyPr>
          <a:lstStyle/>
          <a:p>
            <a:r>
              <a:rPr lang="en-IE" sz="2400" b="1"/>
              <a:t>Any Questions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3303" y="1774790"/>
            <a:ext cx="506842" cy="50684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2581" b="64194" l="39355" r="100000"/>
                    </a14:imgEffect>
                  </a14:imgLayer>
                </a14:imgProps>
              </a:ext>
              <a:ext uri="{28A0092B-C50C-407E-A947-70E740481C1C}">
                <a14:useLocalDpi xmlns:a14="http://schemas.microsoft.com/office/drawing/2010/main" val="0"/>
              </a:ext>
            </a:extLst>
          </a:blip>
          <a:stretch>
            <a:fillRect/>
          </a:stretch>
        </p:blipFill>
        <p:spPr>
          <a:xfrm>
            <a:off x="10408439" y="3244537"/>
            <a:ext cx="492129" cy="492129"/>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8279" b="89773" l="43333" r="90000"/>
                    </a14:imgEffect>
                  </a14:imgLayer>
                </a14:imgProps>
              </a:ext>
              <a:ext uri="{28A0092B-C50C-407E-A947-70E740481C1C}">
                <a14:useLocalDpi xmlns:a14="http://schemas.microsoft.com/office/drawing/2010/main" val="0"/>
              </a:ext>
            </a:extLst>
          </a:blip>
          <a:stretch>
            <a:fillRect/>
          </a:stretch>
        </p:blipFill>
        <p:spPr>
          <a:xfrm rot="20044128">
            <a:off x="7257490" y="3637003"/>
            <a:ext cx="769972" cy="564646"/>
          </a:xfrm>
          <a:prstGeom prst="rect">
            <a:avLst/>
          </a:prstGeom>
        </p:spPr>
      </p:pic>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5200">
                        <a14:backgroundMark x1="84400" y1="39600" x2="84400" y2="39600"/>
                        <a14:backgroundMark x1="70000" y1="34400" x2="70000" y2="34400"/>
                        <a14:backgroundMark x1="60400" y1="46000" x2="60400" y2="46000"/>
                        <a14:backgroundMark x1="62000" y1="40400" x2="62000" y2="40400"/>
                      </a14:backgroundRemoval>
                    </a14:imgEffect>
                  </a14:imgLayer>
                </a14:imgProps>
              </a:ext>
              <a:ext uri="{28A0092B-C50C-407E-A947-70E740481C1C}">
                <a14:useLocalDpi xmlns:a14="http://schemas.microsoft.com/office/drawing/2010/main" val="0"/>
              </a:ext>
            </a:extLst>
          </a:blip>
          <a:srcRect l="44880" b="33675"/>
          <a:stretch/>
        </p:blipFill>
        <p:spPr>
          <a:xfrm>
            <a:off x="9997485" y="795018"/>
            <a:ext cx="529566" cy="637222"/>
          </a:xfrm>
          <a:prstGeom prst="rect">
            <a:avLst/>
          </a:prstGeom>
        </p:spPr>
      </p:pic>
      <p:sp>
        <p:nvSpPr>
          <p:cNvPr id="10" name="TextBox 9">
            <a:extLst>
              <a:ext uri="{FF2B5EF4-FFF2-40B4-BE49-F238E27FC236}">
                <a16:creationId xmlns:a16="http://schemas.microsoft.com/office/drawing/2014/main" id="{E122979B-05E6-4695-9320-A6A0C3A14AE3}"/>
              </a:ext>
            </a:extLst>
          </p:cNvPr>
          <p:cNvSpPr txBox="1"/>
          <p:nvPr/>
        </p:nvSpPr>
        <p:spPr>
          <a:xfrm>
            <a:off x="389467" y="2540000"/>
            <a:ext cx="488526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UCC Library Learning Resources Canvas page </a:t>
            </a:r>
            <a:endParaRPr lang="en-US" b="1"/>
          </a:p>
          <a:p>
            <a:r>
              <a:rPr lang="en-US">
                <a:hlinkClick r:id="rId10"/>
              </a:rPr>
              <a:t>https://ucc.instructure.com/courses/55</a:t>
            </a:r>
            <a:endParaRPr lang="en-US">
              <a:cs typeface="Calibri"/>
              <a:hlinkClick r:id="rId10"/>
            </a:endParaRPr>
          </a:p>
          <a:p>
            <a:endParaRPr lang="en-US">
              <a:cs typeface="Calibri"/>
            </a:endParaRPr>
          </a:p>
          <a:p>
            <a:endParaRPr lang="en-US">
              <a:cs typeface="Calibri"/>
            </a:endParaRPr>
          </a:p>
          <a:p>
            <a:r>
              <a:rPr lang="en-US" b="1">
                <a:cs typeface="Calibri"/>
              </a:rPr>
              <a:t>Research Data Service</a:t>
            </a:r>
          </a:p>
          <a:p>
            <a:r>
              <a:rPr lang="en-US">
                <a:ea typeface="+mn-lt"/>
                <a:cs typeface="+mn-lt"/>
                <a:hlinkClick r:id="rId11"/>
              </a:rPr>
              <a:t>https://libguides.ucc.ie/researchdataservice</a:t>
            </a:r>
          </a:p>
          <a:p>
            <a:endParaRPr lang="en-US">
              <a:ea typeface="+mn-lt"/>
              <a:cs typeface="+mn-lt"/>
            </a:endParaRPr>
          </a:p>
        </p:txBody>
      </p:sp>
    </p:spTree>
    <p:extLst>
      <p:ext uri="{BB962C8B-B14F-4D97-AF65-F5344CB8AC3E}">
        <p14:creationId xmlns:p14="http://schemas.microsoft.com/office/powerpoint/2010/main" val="222785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C874BD6C-761A-46BA-8254-B01F11132EF0}"/>
              </a:ext>
            </a:extLst>
          </p:cNvPr>
          <p:cNvSpPr txBox="1"/>
          <p:nvPr/>
        </p:nvSpPr>
        <p:spPr>
          <a:xfrm>
            <a:off x="728546" y="663497"/>
            <a:ext cx="208866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cs typeface="Calibri"/>
              </a:rPr>
              <a:t>Make it FAIR </a:t>
            </a:r>
          </a:p>
        </p:txBody>
      </p:sp>
      <p:sp>
        <p:nvSpPr>
          <p:cNvPr id="5" name="TextBox 2">
            <a:extLst>
              <a:ext uri="{FF2B5EF4-FFF2-40B4-BE49-F238E27FC236}">
                <a16:creationId xmlns:a16="http://schemas.microsoft.com/office/drawing/2014/main" id="{40254D7A-6453-480A-82B9-E55CB9C5EF17}"/>
              </a:ext>
            </a:extLst>
          </p:cNvPr>
          <p:cNvSpPr txBox="1"/>
          <p:nvPr/>
        </p:nvSpPr>
        <p:spPr>
          <a:xfrm>
            <a:off x="1304562" y="1547779"/>
            <a:ext cx="9746567" cy="1323439"/>
          </a:xfrm>
          <a:prstGeom prst="rect">
            <a:avLst/>
          </a:prstGeom>
          <a:noFill/>
        </p:spPr>
        <p:txBody>
          <a:bodyPr wrap="square"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0" b="1"/>
              <a:t>F   </a:t>
            </a:r>
            <a:r>
              <a:rPr lang="en-GB" sz="8000"/>
              <a:t>+</a:t>
            </a:r>
            <a:r>
              <a:rPr lang="en-GB" sz="8000" b="1"/>
              <a:t>    A   </a:t>
            </a:r>
            <a:r>
              <a:rPr lang="en-GB" sz="8000"/>
              <a:t>+</a:t>
            </a:r>
            <a:r>
              <a:rPr lang="en-GB" sz="8000" b="1"/>
              <a:t>    I     </a:t>
            </a:r>
            <a:r>
              <a:rPr lang="en-GB" sz="8000"/>
              <a:t>=</a:t>
            </a:r>
            <a:r>
              <a:rPr lang="en-GB" sz="8000" b="1"/>
              <a:t>   R</a:t>
            </a:r>
          </a:p>
        </p:txBody>
      </p:sp>
      <p:pic>
        <p:nvPicPr>
          <p:cNvPr id="6" name="Picture 5">
            <a:extLst>
              <a:ext uri="{FF2B5EF4-FFF2-40B4-BE49-F238E27FC236}">
                <a16:creationId xmlns:a16="http://schemas.microsoft.com/office/drawing/2014/main" id="{252D8C1D-5333-400A-860C-54D909662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564" y="3122293"/>
            <a:ext cx="572049" cy="52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DE7274AB-87EE-4A8A-BC5A-3B152A3F1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409" y="3183602"/>
            <a:ext cx="572049" cy="50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981C2D23-0C6E-429D-AB99-A4CC43A60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79" y="3122293"/>
            <a:ext cx="631580" cy="59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488A56AC-A983-4E18-B13F-A38758789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081" y="3188974"/>
            <a:ext cx="605625" cy="56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7">
            <a:extLst>
              <a:ext uri="{FF2B5EF4-FFF2-40B4-BE49-F238E27FC236}">
                <a16:creationId xmlns:a16="http://schemas.microsoft.com/office/drawing/2014/main" id="{DEEC1492-4854-49CD-BB70-1B5A13D8F6D6}"/>
              </a:ext>
            </a:extLst>
          </p:cNvPr>
          <p:cNvSpPr txBox="1"/>
          <p:nvPr/>
        </p:nvSpPr>
        <p:spPr>
          <a:xfrm>
            <a:off x="519294" y="3942010"/>
            <a:ext cx="2666998" cy="40011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Findable</a:t>
            </a:r>
          </a:p>
        </p:txBody>
      </p:sp>
      <p:sp>
        <p:nvSpPr>
          <p:cNvPr id="11" name="TextBox 8">
            <a:extLst>
              <a:ext uri="{FF2B5EF4-FFF2-40B4-BE49-F238E27FC236}">
                <a16:creationId xmlns:a16="http://schemas.microsoft.com/office/drawing/2014/main" id="{07A62014-5678-4138-9D4E-C202D5B1C457}"/>
              </a:ext>
            </a:extLst>
          </p:cNvPr>
          <p:cNvSpPr txBox="1"/>
          <p:nvPr/>
        </p:nvSpPr>
        <p:spPr>
          <a:xfrm>
            <a:off x="3122791" y="3942006"/>
            <a:ext cx="2743200" cy="40011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Accessible</a:t>
            </a:r>
          </a:p>
        </p:txBody>
      </p:sp>
      <p:sp>
        <p:nvSpPr>
          <p:cNvPr id="12" name="TextBox 9">
            <a:extLst>
              <a:ext uri="{FF2B5EF4-FFF2-40B4-BE49-F238E27FC236}">
                <a16:creationId xmlns:a16="http://schemas.microsoft.com/office/drawing/2014/main" id="{9B8405C4-4545-4F9F-B67D-2A9E987B1B9E}"/>
              </a:ext>
            </a:extLst>
          </p:cNvPr>
          <p:cNvSpPr txBox="1"/>
          <p:nvPr/>
        </p:nvSpPr>
        <p:spPr>
          <a:xfrm>
            <a:off x="5573891" y="3942006"/>
            <a:ext cx="2743200" cy="40011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Interoperable</a:t>
            </a:r>
          </a:p>
        </p:txBody>
      </p:sp>
      <p:sp>
        <p:nvSpPr>
          <p:cNvPr id="13" name="TextBox 10">
            <a:extLst>
              <a:ext uri="{FF2B5EF4-FFF2-40B4-BE49-F238E27FC236}">
                <a16:creationId xmlns:a16="http://schemas.microsoft.com/office/drawing/2014/main" id="{D6285874-D3E1-41DC-B152-52EBE63E8AB7}"/>
              </a:ext>
            </a:extLst>
          </p:cNvPr>
          <p:cNvSpPr txBox="1"/>
          <p:nvPr/>
        </p:nvSpPr>
        <p:spPr>
          <a:xfrm>
            <a:off x="8253591" y="3976506"/>
            <a:ext cx="2743200" cy="193899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Reusable</a:t>
            </a:r>
          </a:p>
          <a:p>
            <a:pPr algn="ctr"/>
            <a:endParaRPr lang="en-US" sz="2000">
              <a:ea typeface="Verdana"/>
              <a:cs typeface="Verdana"/>
            </a:endParaRPr>
          </a:p>
          <a:p>
            <a:pPr algn="ctr"/>
            <a:endParaRPr lang="en-US" sz="2000">
              <a:ea typeface="Verdana"/>
              <a:cs typeface="Verdana"/>
            </a:endParaRPr>
          </a:p>
          <a:p>
            <a:pPr algn="ctr"/>
            <a:r>
              <a:rPr lang="en-US" sz="2000">
                <a:ea typeface="Verdana"/>
                <a:cs typeface="Verdana"/>
              </a:rPr>
              <a:t>(… also</a:t>
            </a:r>
            <a:endParaRPr lang="en-US" sz="2000"/>
          </a:p>
          <a:p>
            <a:pPr algn="ctr"/>
            <a:r>
              <a:rPr lang="en-US" sz="2000">
                <a:ea typeface="Verdana"/>
                <a:cs typeface="Verdana"/>
              </a:rPr>
              <a:t>Reproducible, Replicable)</a:t>
            </a:r>
          </a:p>
        </p:txBody>
      </p:sp>
      <p:sp>
        <p:nvSpPr>
          <p:cNvPr id="14" name="TextBox 11">
            <a:extLst>
              <a:ext uri="{FF2B5EF4-FFF2-40B4-BE49-F238E27FC236}">
                <a16:creationId xmlns:a16="http://schemas.microsoft.com/office/drawing/2014/main" id="{6309C524-ED03-4A29-A580-E93BFA8D55E5}"/>
              </a:ext>
            </a:extLst>
          </p:cNvPr>
          <p:cNvSpPr txBox="1"/>
          <p:nvPr/>
        </p:nvSpPr>
        <p:spPr>
          <a:xfrm>
            <a:off x="114300" y="6502399"/>
            <a:ext cx="3152775" cy="307777"/>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DOI:10.1038/sdata.2016.18</a:t>
            </a:r>
          </a:p>
        </p:txBody>
      </p:sp>
      <p:sp>
        <p:nvSpPr>
          <p:cNvPr id="15" name="TextBox 12">
            <a:extLst>
              <a:ext uri="{FF2B5EF4-FFF2-40B4-BE49-F238E27FC236}">
                <a16:creationId xmlns:a16="http://schemas.microsoft.com/office/drawing/2014/main" id="{FCDC9E8A-90E5-4BBE-B12A-3D29F0D7E821}"/>
              </a:ext>
            </a:extLst>
          </p:cNvPr>
          <p:cNvSpPr txBox="1"/>
          <p:nvPr/>
        </p:nvSpPr>
        <p:spPr>
          <a:xfrm>
            <a:off x="2624015" y="5212861"/>
            <a:ext cx="274319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t>"as open as possible but as closed as necessary."</a:t>
            </a:r>
          </a:p>
        </p:txBody>
      </p:sp>
    </p:spTree>
    <p:extLst>
      <p:ext uri="{BB962C8B-B14F-4D97-AF65-F5344CB8AC3E}">
        <p14:creationId xmlns:p14="http://schemas.microsoft.com/office/powerpoint/2010/main" val="1113911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9651EE-FF39-4B67-9F84-13B06BE4CE2B}"/>
              </a:ext>
            </a:extLst>
          </p:cNvPr>
          <p:cNvSpPr/>
          <p:nvPr/>
        </p:nvSpPr>
        <p:spPr>
          <a:xfrm>
            <a:off x="7610803" y="6598131"/>
            <a:ext cx="4703788"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solidFill>
                  <a:schemeClr val="bg1">
                    <a:lumMod val="75000"/>
                  </a:schemeClr>
                </a:solidFill>
                <a:hlinkClick r:id="rId2"/>
              </a:rPr>
              <a:t>https://www.ands.org.au/working-with-data/fairdata/training</a:t>
            </a:r>
            <a:endParaRPr lang="en-IE" sz="1400">
              <a:solidFill>
                <a:schemeClr val="bg1">
                  <a:lumMod val="75000"/>
                </a:schemeClr>
              </a:solidFill>
            </a:endParaRPr>
          </a:p>
          <a:p>
            <a:endParaRPr lang="en-IE" sz="1400">
              <a:solidFill>
                <a:schemeClr val="bg1">
                  <a:lumMod val="75000"/>
                </a:schemeClr>
              </a:solidFill>
            </a:endParaRPr>
          </a:p>
        </p:txBody>
      </p:sp>
      <p:pic>
        <p:nvPicPr>
          <p:cNvPr id="3" name="Picture 2">
            <a:extLst>
              <a:ext uri="{FF2B5EF4-FFF2-40B4-BE49-F238E27FC236}">
                <a16:creationId xmlns:a16="http://schemas.microsoft.com/office/drawing/2014/main" id="{659250ED-58B2-43C9-969E-12BADA8CC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620" y="376778"/>
            <a:ext cx="7381455" cy="5555994"/>
          </a:xfrm>
          <a:prstGeom prst="rect">
            <a:avLst/>
          </a:prstGeom>
        </p:spPr>
      </p:pic>
      <p:sp>
        <p:nvSpPr>
          <p:cNvPr id="4" name="TextBox 3">
            <a:extLst>
              <a:ext uri="{FF2B5EF4-FFF2-40B4-BE49-F238E27FC236}">
                <a16:creationId xmlns:a16="http://schemas.microsoft.com/office/drawing/2014/main" id="{7017B977-591C-4DDA-BE33-11F4E23190AE}"/>
              </a:ext>
            </a:extLst>
          </p:cNvPr>
          <p:cNvSpPr txBox="1"/>
          <p:nvPr/>
        </p:nvSpPr>
        <p:spPr>
          <a:xfrm>
            <a:off x="499921" y="454276"/>
            <a:ext cx="162764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2400" b="1"/>
              <a:t>FAIR Principles </a:t>
            </a:r>
          </a:p>
        </p:txBody>
      </p:sp>
      <p:sp>
        <p:nvSpPr>
          <p:cNvPr id="5" name="Rectangle 4">
            <a:extLst>
              <a:ext uri="{FF2B5EF4-FFF2-40B4-BE49-F238E27FC236}">
                <a16:creationId xmlns:a16="http://schemas.microsoft.com/office/drawing/2014/main" id="{409F3604-3178-4E09-8DC8-FCA4425391E9}"/>
              </a:ext>
            </a:extLst>
          </p:cNvPr>
          <p:cNvSpPr/>
          <p:nvPr/>
        </p:nvSpPr>
        <p:spPr>
          <a:xfrm>
            <a:off x="8480535" y="6304002"/>
            <a:ext cx="3711465"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4"/>
              </a:rPr>
              <a:t>https://libguides.ucc.ie/researchdataservice/fair</a:t>
            </a:r>
            <a:endParaRPr lang="en-IE" sz="1400"/>
          </a:p>
        </p:txBody>
      </p:sp>
      <p:sp>
        <p:nvSpPr>
          <p:cNvPr id="6" name="Rectangle 5">
            <a:extLst>
              <a:ext uri="{FF2B5EF4-FFF2-40B4-BE49-F238E27FC236}">
                <a16:creationId xmlns:a16="http://schemas.microsoft.com/office/drawing/2014/main" id="{E9D8F7AD-A0FD-4E70-A548-0469AD012B4A}"/>
              </a:ext>
            </a:extLst>
          </p:cNvPr>
          <p:cNvSpPr/>
          <p:nvPr/>
        </p:nvSpPr>
        <p:spPr>
          <a:xfrm>
            <a:off x="27296" y="6522296"/>
            <a:ext cx="3611117"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5"/>
              </a:rPr>
              <a:t>https://www.nature.com/articles/sdata201618</a:t>
            </a:r>
            <a:endParaRPr lang="en-IE" sz="1400"/>
          </a:p>
        </p:txBody>
      </p:sp>
      <p:sp>
        <p:nvSpPr>
          <p:cNvPr id="7" name="Rectangle 6">
            <a:extLst>
              <a:ext uri="{FF2B5EF4-FFF2-40B4-BE49-F238E27FC236}">
                <a16:creationId xmlns:a16="http://schemas.microsoft.com/office/drawing/2014/main" id="{46DBAC8B-017D-4400-91C5-5D58A9BEB28E}"/>
              </a:ext>
            </a:extLst>
          </p:cNvPr>
          <p:cNvSpPr/>
          <p:nvPr/>
        </p:nvSpPr>
        <p:spPr>
          <a:xfrm>
            <a:off x="3971498" y="6550223"/>
            <a:ext cx="3056862"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400">
                <a:hlinkClick r:id="rId6"/>
              </a:rPr>
              <a:t>https://www.go-fair.org/fair-principles/</a:t>
            </a:r>
            <a:endParaRPr lang="en-IE" sz="1400"/>
          </a:p>
        </p:txBody>
      </p:sp>
      <p:sp>
        <p:nvSpPr>
          <p:cNvPr id="8" name="TextBox 7">
            <a:extLst>
              <a:ext uri="{FF2B5EF4-FFF2-40B4-BE49-F238E27FC236}">
                <a16:creationId xmlns:a16="http://schemas.microsoft.com/office/drawing/2014/main" id="{2164B7CD-8E6F-4597-9695-0E0FB6A0522B}"/>
              </a:ext>
            </a:extLst>
          </p:cNvPr>
          <p:cNvSpPr txBox="1"/>
          <p:nvPr/>
        </p:nvSpPr>
        <p:spPr>
          <a:xfrm>
            <a:off x="826477" y="2203939"/>
            <a:ext cx="2743199" cy="17113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AutoNum type="arabicPeriod"/>
            </a:pPr>
            <a:r>
              <a:rPr lang="en-GB">
                <a:ea typeface="+mn-lt"/>
                <a:cs typeface="+mn-lt"/>
              </a:rPr>
              <a:t>Metadata</a:t>
            </a:r>
            <a:endParaRPr lang="en-GB">
              <a:cs typeface="Calibri"/>
            </a:endParaRPr>
          </a:p>
          <a:p>
            <a:pPr marL="342900" indent="-342900">
              <a:lnSpc>
                <a:spcPct val="150000"/>
              </a:lnSpc>
              <a:buAutoNum type="arabicPeriod"/>
            </a:pPr>
            <a:r>
              <a:rPr lang="en-GB">
                <a:cs typeface="Calibri"/>
              </a:rPr>
              <a:t>Persistent Identifiers</a:t>
            </a:r>
            <a:endParaRPr lang="en-US">
              <a:cs typeface="Calibri"/>
            </a:endParaRPr>
          </a:p>
          <a:p>
            <a:pPr marL="342900" indent="-342900">
              <a:lnSpc>
                <a:spcPct val="150000"/>
              </a:lnSpc>
              <a:buAutoNum type="arabicPeriod"/>
            </a:pPr>
            <a:r>
              <a:rPr lang="en-GB">
                <a:cs typeface="Calibri"/>
              </a:rPr>
              <a:t>Licensing </a:t>
            </a:r>
          </a:p>
          <a:p>
            <a:pPr marL="342900" indent="-342900">
              <a:lnSpc>
                <a:spcPct val="150000"/>
              </a:lnSpc>
              <a:buAutoNum type="arabicPeriod"/>
            </a:pPr>
            <a:r>
              <a:rPr lang="en-GB">
                <a:cs typeface="Calibri"/>
              </a:rPr>
              <a:t>Repositories </a:t>
            </a:r>
          </a:p>
        </p:txBody>
      </p:sp>
    </p:spTree>
    <p:extLst>
      <p:ext uri="{BB962C8B-B14F-4D97-AF65-F5344CB8AC3E}">
        <p14:creationId xmlns:p14="http://schemas.microsoft.com/office/powerpoint/2010/main" val="1911625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Graphical user interface, diagram&#10;&#10;Description automatically generated">
            <a:extLst>
              <a:ext uri="{FF2B5EF4-FFF2-40B4-BE49-F238E27FC236}">
                <a16:creationId xmlns:a16="http://schemas.microsoft.com/office/drawing/2014/main" id="{CB888A76-FBEE-47BE-B9E2-F2A94AF57DC3}"/>
              </a:ext>
            </a:extLst>
          </p:cNvPr>
          <p:cNvPicPr>
            <a:picLocks noChangeAspect="1"/>
          </p:cNvPicPr>
          <p:nvPr/>
        </p:nvPicPr>
        <p:blipFill>
          <a:blip r:embed="rId2"/>
          <a:stretch>
            <a:fillRect/>
          </a:stretch>
        </p:blipFill>
        <p:spPr>
          <a:xfrm>
            <a:off x="6313913" y="2177786"/>
            <a:ext cx="2724103" cy="1685299"/>
          </a:xfrm>
          <a:prstGeom prst="rect">
            <a:avLst/>
          </a:prstGeom>
        </p:spPr>
      </p:pic>
      <p:pic>
        <p:nvPicPr>
          <p:cNvPr id="2" name="Picture 1">
            <a:extLst>
              <a:ext uri="{FF2B5EF4-FFF2-40B4-BE49-F238E27FC236}">
                <a16:creationId xmlns:a16="http://schemas.microsoft.com/office/drawing/2014/main" id="{E646DE34-2EF8-4BEC-B10C-557DFF32E3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87" t="19608" r="8856" b="23189"/>
          <a:stretch/>
        </p:blipFill>
        <p:spPr>
          <a:xfrm>
            <a:off x="5795645" y="109902"/>
            <a:ext cx="2083914" cy="1081631"/>
          </a:xfrm>
          <a:prstGeom prst="rect">
            <a:avLst/>
          </a:prstGeom>
        </p:spPr>
      </p:pic>
      <p:pic>
        <p:nvPicPr>
          <p:cNvPr id="3" name="Picture 2">
            <a:extLst>
              <a:ext uri="{FF2B5EF4-FFF2-40B4-BE49-F238E27FC236}">
                <a16:creationId xmlns:a16="http://schemas.microsoft.com/office/drawing/2014/main" id="{A85911AA-32D9-477E-841F-C6C071FED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368" y="2366726"/>
            <a:ext cx="3133697" cy="1769023"/>
          </a:xfrm>
          <a:prstGeom prst="rect">
            <a:avLst/>
          </a:prstGeom>
        </p:spPr>
      </p:pic>
      <p:sp>
        <p:nvSpPr>
          <p:cNvPr id="4" name="TextBox 3">
            <a:extLst>
              <a:ext uri="{FF2B5EF4-FFF2-40B4-BE49-F238E27FC236}">
                <a16:creationId xmlns:a16="http://schemas.microsoft.com/office/drawing/2014/main" id="{A060D06A-7E0B-4680-A476-4F571C61F467}"/>
              </a:ext>
            </a:extLst>
          </p:cNvPr>
          <p:cNvSpPr txBox="1"/>
          <p:nvPr/>
        </p:nvSpPr>
        <p:spPr>
          <a:xfrm>
            <a:off x="489696" y="397477"/>
            <a:ext cx="2212026" cy="1631216"/>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5000" b="1">
                <a:effectLst>
                  <a:outerShdw blurRad="63500" sx="102000" sy="102000" algn="ctr" rotWithShape="0">
                    <a:prstClr val="black">
                      <a:alpha val="40000"/>
                    </a:prstClr>
                  </a:outerShdw>
                </a:effectLst>
              </a:rPr>
              <a:t>FAIR </a:t>
            </a:r>
            <a:endParaRPr lang="en-US"/>
          </a:p>
          <a:p>
            <a:r>
              <a:rPr lang="en-IE" sz="5000" b="1">
                <a:effectLst>
                  <a:outerShdw blurRad="63500" sx="102000" sy="102000" algn="ctr" rotWithShape="0">
                    <a:prstClr val="black">
                      <a:alpha val="40000"/>
                    </a:prstClr>
                  </a:outerShdw>
                </a:effectLst>
              </a:rPr>
              <a:t>DATA</a:t>
            </a:r>
            <a:endParaRPr lang="en-IE"/>
          </a:p>
        </p:txBody>
      </p:sp>
      <p:pic>
        <p:nvPicPr>
          <p:cNvPr id="6" name="Picture 5">
            <a:extLst>
              <a:ext uri="{FF2B5EF4-FFF2-40B4-BE49-F238E27FC236}">
                <a16:creationId xmlns:a16="http://schemas.microsoft.com/office/drawing/2014/main" id="{FAADE55A-762F-45B7-AA32-16CA5C34C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167" y="1323114"/>
            <a:ext cx="4971844" cy="1022435"/>
          </a:xfrm>
          <a:prstGeom prst="rect">
            <a:avLst/>
          </a:prstGeom>
        </p:spPr>
      </p:pic>
      <p:pic>
        <p:nvPicPr>
          <p:cNvPr id="7" name="Picture 6">
            <a:extLst>
              <a:ext uri="{FF2B5EF4-FFF2-40B4-BE49-F238E27FC236}">
                <a16:creationId xmlns:a16="http://schemas.microsoft.com/office/drawing/2014/main" id="{9DDDC37C-D488-4981-BDAB-38315D502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0320" y="219164"/>
            <a:ext cx="1913778" cy="1939524"/>
          </a:xfrm>
          <a:prstGeom prst="rect">
            <a:avLst/>
          </a:prstGeom>
        </p:spPr>
      </p:pic>
      <p:pic>
        <p:nvPicPr>
          <p:cNvPr id="8" name="Picture 7">
            <a:extLst>
              <a:ext uri="{FF2B5EF4-FFF2-40B4-BE49-F238E27FC236}">
                <a16:creationId xmlns:a16="http://schemas.microsoft.com/office/drawing/2014/main" id="{9890EB13-82C5-45FA-8907-34116DEDE9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814" y="2458102"/>
            <a:ext cx="3305544" cy="1548585"/>
          </a:xfrm>
          <a:prstGeom prst="rect">
            <a:avLst/>
          </a:prstGeom>
        </p:spPr>
      </p:pic>
      <p:pic>
        <p:nvPicPr>
          <p:cNvPr id="9" name="Picture 8">
            <a:extLst>
              <a:ext uri="{FF2B5EF4-FFF2-40B4-BE49-F238E27FC236}">
                <a16:creationId xmlns:a16="http://schemas.microsoft.com/office/drawing/2014/main" id="{3F545A77-E01C-4C35-A3D8-27F896480D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791" y="4359102"/>
            <a:ext cx="2142870" cy="1607153"/>
          </a:xfrm>
          <a:prstGeom prst="rect">
            <a:avLst/>
          </a:prstGeom>
        </p:spPr>
      </p:pic>
      <p:pic>
        <p:nvPicPr>
          <p:cNvPr id="10" name="Picture 9">
            <a:extLst>
              <a:ext uri="{FF2B5EF4-FFF2-40B4-BE49-F238E27FC236}">
                <a16:creationId xmlns:a16="http://schemas.microsoft.com/office/drawing/2014/main" id="{C6E74123-0E73-4D83-BCC8-4C35B37913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5997" y="5821690"/>
            <a:ext cx="2996312" cy="871523"/>
          </a:xfrm>
          <a:prstGeom prst="rect">
            <a:avLst/>
          </a:prstGeom>
        </p:spPr>
      </p:pic>
      <p:pic>
        <p:nvPicPr>
          <p:cNvPr id="11" name="Picture 10">
            <a:extLst>
              <a:ext uri="{FF2B5EF4-FFF2-40B4-BE49-F238E27FC236}">
                <a16:creationId xmlns:a16="http://schemas.microsoft.com/office/drawing/2014/main" id="{38351C3F-EBD7-4C69-A278-56E2520223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12796" y="5083205"/>
            <a:ext cx="2699310" cy="1518362"/>
          </a:xfrm>
          <a:prstGeom prst="rect">
            <a:avLst/>
          </a:prstGeom>
        </p:spPr>
      </p:pic>
      <p:pic>
        <p:nvPicPr>
          <p:cNvPr id="12" name="Picture 11">
            <a:extLst>
              <a:ext uri="{FF2B5EF4-FFF2-40B4-BE49-F238E27FC236}">
                <a16:creationId xmlns:a16="http://schemas.microsoft.com/office/drawing/2014/main" id="{F57F949E-F2CC-4A8D-8532-9C95D64F2C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25129" y="4136785"/>
            <a:ext cx="4888007" cy="1287175"/>
          </a:xfrm>
          <a:prstGeom prst="rect">
            <a:avLst/>
          </a:prstGeom>
        </p:spPr>
      </p:pic>
      <p:pic>
        <p:nvPicPr>
          <p:cNvPr id="13" name="Picture 12">
            <a:extLst>
              <a:ext uri="{FF2B5EF4-FFF2-40B4-BE49-F238E27FC236}">
                <a16:creationId xmlns:a16="http://schemas.microsoft.com/office/drawing/2014/main" id="{1601AFBE-493B-4E32-B3D2-9564B02995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87817" y="4047489"/>
            <a:ext cx="3642417" cy="1006218"/>
          </a:xfrm>
          <a:prstGeom prst="rect">
            <a:avLst/>
          </a:prstGeom>
        </p:spPr>
      </p:pic>
      <p:pic>
        <p:nvPicPr>
          <p:cNvPr id="14" name="Picture 13">
            <a:extLst>
              <a:ext uri="{FF2B5EF4-FFF2-40B4-BE49-F238E27FC236}">
                <a16:creationId xmlns:a16="http://schemas.microsoft.com/office/drawing/2014/main" id="{77C79B36-DA8A-4542-A446-8BBA45DCB7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4890" y="5141413"/>
            <a:ext cx="3745227" cy="1501992"/>
          </a:xfrm>
          <a:prstGeom prst="rect">
            <a:avLst/>
          </a:prstGeom>
        </p:spPr>
      </p:pic>
      <p:pic>
        <p:nvPicPr>
          <p:cNvPr id="15" name="Picture 14">
            <a:extLst>
              <a:ext uri="{FF2B5EF4-FFF2-40B4-BE49-F238E27FC236}">
                <a16:creationId xmlns:a16="http://schemas.microsoft.com/office/drawing/2014/main" id="{E301C213-650F-44C8-AB08-F5B8EA3B58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341" y="2774297"/>
            <a:ext cx="1977082" cy="1265332"/>
          </a:xfrm>
          <a:prstGeom prst="rect">
            <a:avLst/>
          </a:prstGeom>
        </p:spPr>
      </p:pic>
    </p:spTree>
    <p:extLst>
      <p:ext uri="{BB962C8B-B14F-4D97-AF65-F5344CB8AC3E}">
        <p14:creationId xmlns:p14="http://schemas.microsoft.com/office/powerpoint/2010/main" val="64500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application&#10;&#10;Description automatically generated">
            <a:extLst>
              <a:ext uri="{FF2B5EF4-FFF2-40B4-BE49-F238E27FC236}">
                <a16:creationId xmlns:a16="http://schemas.microsoft.com/office/drawing/2014/main" id="{DC29F630-AE21-FE5E-7DDB-A2D3EED5A710}"/>
              </a:ext>
            </a:extLst>
          </p:cNvPr>
          <p:cNvPicPr>
            <a:picLocks noChangeAspect="1"/>
          </p:cNvPicPr>
          <p:nvPr/>
        </p:nvPicPr>
        <p:blipFill>
          <a:blip r:embed="rId3"/>
          <a:stretch>
            <a:fillRect/>
          </a:stretch>
        </p:blipFill>
        <p:spPr>
          <a:xfrm>
            <a:off x="4396450" y="58499"/>
            <a:ext cx="5723681" cy="1628849"/>
          </a:xfrm>
          <a:prstGeom prst="rect">
            <a:avLst/>
          </a:prstGeom>
        </p:spPr>
      </p:pic>
      <p:pic>
        <p:nvPicPr>
          <p:cNvPr id="4" name="Picture 4" descr="Diagram&#10;&#10;Description automatically generated">
            <a:extLst>
              <a:ext uri="{FF2B5EF4-FFF2-40B4-BE49-F238E27FC236}">
                <a16:creationId xmlns:a16="http://schemas.microsoft.com/office/drawing/2014/main" id="{63D84A04-B921-040B-F62D-B5B709000E5B}"/>
              </a:ext>
            </a:extLst>
          </p:cNvPr>
          <p:cNvPicPr>
            <a:picLocks noChangeAspect="1"/>
          </p:cNvPicPr>
          <p:nvPr/>
        </p:nvPicPr>
        <p:blipFill rotWithShape="1">
          <a:blip r:embed="rId4"/>
          <a:srcRect l="2586" t="1777" r="4957" b="4569"/>
          <a:stretch/>
        </p:blipFill>
        <p:spPr>
          <a:xfrm>
            <a:off x="154754" y="868948"/>
            <a:ext cx="4144449" cy="3565182"/>
          </a:xfrm>
          <a:prstGeom prst="rect">
            <a:avLst/>
          </a:prstGeom>
        </p:spPr>
      </p:pic>
      <p:sp>
        <p:nvSpPr>
          <p:cNvPr id="5" name="TextBox 4">
            <a:extLst>
              <a:ext uri="{FF2B5EF4-FFF2-40B4-BE49-F238E27FC236}">
                <a16:creationId xmlns:a16="http://schemas.microsoft.com/office/drawing/2014/main" id="{6906C211-0109-D936-FC22-F856D839953E}"/>
              </a:ext>
            </a:extLst>
          </p:cNvPr>
          <p:cNvSpPr txBox="1"/>
          <p:nvPr/>
        </p:nvSpPr>
        <p:spPr>
          <a:xfrm>
            <a:off x="-51839" y="5925496"/>
            <a:ext cx="1288282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22222"/>
                </a:solidFill>
                <a:latin typeface="Calibri"/>
                <a:cs typeface="Calibri"/>
              </a:rPr>
              <a:t>Baker, M. 1,500 scientists lift the lid on reproducibility. </a:t>
            </a:r>
            <a:r>
              <a:rPr lang="en-US" sz="1200" i="1">
                <a:solidFill>
                  <a:srgbClr val="222222"/>
                </a:solidFill>
                <a:latin typeface="Calibri"/>
                <a:cs typeface="Calibri"/>
              </a:rPr>
              <a:t>Nature</a:t>
            </a:r>
            <a:r>
              <a:rPr lang="en-US" sz="1200">
                <a:solidFill>
                  <a:srgbClr val="222222"/>
                </a:solidFill>
                <a:latin typeface="Calibri"/>
                <a:cs typeface="Calibri"/>
              </a:rPr>
              <a:t> </a:t>
            </a:r>
            <a:r>
              <a:rPr lang="en-US" sz="1200" b="1">
                <a:solidFill>
                  <a:srgbClr val="222222"/>
                </a:solidFill>
                <a:latin typeface="Calibri"/>
                <a:cs typeface="Calibri"/>
              </a:rPr>
              <a:t>533, </a:t>
            </a:r>
            <a:r>
              <a:rPr lang="en-US" sz="1200">
                <a:solidFill>
                  <a:srgbClr val="222222"/>
                </a:solidFill>
                <a:latin typeface="Calibri"/>
                <a:cs typeface="Calibri"/>
              </a:rPr>
              <a:t>452–454 (2016). </a:t>
            </a:r>
            <a:r>
              <a:rPr lang="en-US" sz="1200">
                <a:solidFill>
                  <a:srgbClr val="222222"/>
                </a:solidFill>
                <a:latin typeface="Calibri"/>
                <a:cs typeface="Calibri"/>
                <a:hlinkClick r:id="rId5"/>
              </a:rPr>
              <a:t>https://doi.org/10.1038/533452a</a:t>
            </a:r>
            <a:endParaRPr lang="en-US" sz="1200">
              <a:solidFill>
                <a:srgbClr val="000000"/>
              </a:solidFill>
              <a:latin typeface="Calibri"/>
              <a:cs typeface="Calibri" panose="020F0502020204030204"/>
            </a:endParaRPr>
          </a:p>
          <a:p>
            <a:r>
              <a:rPr lang="en-US" sz="1200">
                <a:ea typeface="+mn-lt"/>
                <a:cs typeface="+mn-lt"/>
              </a:rPr>
              <a:t>Miyakawa, T. No raw data, no science: another possible source of the reproducibility crisis. </a:t>
            </a:r>
            <a:r>
              <a:rPr lang="en-US" sz="1200" i="1">
                <a:ea typeface="+mn-lt"/>
                <a:cs typeface="+mn-lt"/>
              </a:rPr>
              <a:t>Mol Brain</a:t>
            </a:r>
            <a:r>
              <a:rPr lang="en-US" sz="1200">
                <a:ea typeface="+mn-lt"/>
                <a:cs typeface="+mn-lt"/>
              </a:rPr>
              <a:t> </a:t>
            </a:r>
            <a:r>
              <a:rPr lang="en-US" sz="1200" b="1">
                <a:ea typeface="+mn-lt"/>
                <a:cs typeface="+mn-lt"/>
              </a:rPr>
              <a:t>13, </a:t>
            </a:r>
            <a:r>
              <a:rPr lang="en-US" sz="1200">
                <a:ea typeface="+mn-lt"/>
                <a:cs typeface="+mn-lt"/>
              </a:rPr>
              <a:t>24 (2020). </a:t>
            </a:r>
            <a:r>
              <a:rPr lang="en-US" sz="1200">
                <a:ea typeface="+mn-lt"/>
                <a:cs typeface="+mn-lt"/>
                <a:hlinkClick r:id="rId6"/>
              </a:rPr>
              <a:t>https://doi.org/10.1186/s13041-020-0552-2</a:t>
            </a:r>
            <a:endParaRPr lang="en-US" sz="1200"/>
          </a:p>
          <a:p>
            <a:r>
              <a:rPr lang="en-US" sz="1200">
                <a:ea typeface="+mn-lt"/>
                <a:cs typeface="+mn-lt"/>
                <a:hlinkClick r:id="rId7"/>
              </a:rPr>
              <a:t>https://www.smithsonianmag.com/science-nature/the-vast-majority-of-raw-data-from-old-scientific-studies-may-now-be-missing-180948067/</a:t>
            </a:r>
            <a:endParaRPr lang="en-US" sz="1200">
              <a:ea typeface="+mn-lt"/>
              <a:cs typeface="+mn-lt"/>
            </a:endParaRPr>
          </a:p>
          <a:p>
            <a:r>
              <a:rPr lang="en-US" sz="1200">
                <a:ea typeface="+mn-lt"/>
                <a:cs typeface="+mn-lt"/>
                <a:hlinkClick r:id="rId8"/>
              </a:rPr>
              <a:t>https://genomebiology.biomedcentral.com/articles/10.1186/s13059-016-1044-7</a:t>
            </a:r>
            <a:r>
              <a:rPr lang="en-US" sz="1200">
                <a:ea typeface="+mn-lt"/>
                <a:cs typeface="+mn-lt"/>
              </a:rPr>
              <a:t>          </a:t>
            </a:r>
            <a:r>
              <a:rPr lang="en-US" sz="1200">
                <a:ea typeface="+mn-lt"/>
                <a:cs typeface="+mn-lt"/>
                <a:hlinkClick r:id="rId9"/>
              </a:rPr>
              <a:t>https://doi.org/10.1371/journal.pcbi.1008984</a:t>
            </a:r>
            <a:r>
              <a:rPr lang="en-US" sz="1200">
                <a:ea typeface="+mn-lt"/>
                <a:cs typeface="+mn-lt"/>
              </a:rPr>
              <a:t>     </a:t>
            </a:r>
            <a:r>
              <a:rPr lang="en-US" sz="1200">
                <a:ea typeface="+mn-lt"/>
                <a:cs typeface="+mn-lt"/>
                <a:hlinkClick r:id="rId10"/>
              </a:rPr>
              <a:t>https://en.wikipedia.org/wiki/Growth_in_a_Time_of_Debt</a:t>
            </a:r>
            <a:endParaRPr lang="en-US">
              <a:cs typeface="Calibri"/>
            </a:endParaRPr>
          </a:p>
          <a:p>
            <a:endParaRPr lang="en-US" sz="1200">
              <a:solidFill>
                <a:srgbClr val="000000"/>
              </a:solidFill>
              <a:latin typeface="Calibri"/>
              <a:cs typeface="Calibri"/>
            </a:endParaRPr>
          </a:p>
        </p:txBody>
      </p:sp>
      <p:sp>
        <p:nvSpPr>
          <p:cNvPr id="6" name="TextBox 5">
            <a:extLst>
              <a:ext uri="{FF2B5EF4-FFF2-40B4-BE49-F238E27FC236}">
                <a16:creationId xmlns:a16="http://schemas.microsoft.com/office/drawing/2014/main" id="{28311A0D-1C83-60FE-FAFE-F60017F0BD53}"/>
              </a:ext>
            </a:extLst>
          </p:cNvPr>
          <p:cNvSpPr txBox="1"/>
          <p:nvPr/>
        </p:nvSpPr>
        <p:spPr>
          <a:xfrm>
            <a:off x="374248" y="133108"/>
            <a:ext cx="3717402" cy="707886"/>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Why do we need Open Research Data and the FAIR Principles? </a:t>
            </a:r>
          </a:p>
        </p:txBody>
      </p:sp>
      <p:pic>
        <p:nvPicPr>
          <p:cNvPr id="2" name="Picture 1" descr="Table&#10;&#10;Description automatically generated">
            <a:extLst>
              <a:ext uri="{FF2B5EF4-FFF2-40B4-BE49-F238E27FC236}">
                <a16:creationId xmlns:a16="http://schemas.microsoft.com/office/drawing/2014/main" id="{5EA49A1E-F372-86C1-FC03-BB3828D02DDD}"/>
              </a:ext>
            </a:extLst>
          </p:cNvPr>
          <p:cNvPicPr>
            <a:picLocks noChangeAspect="1"/>
          </p:cNvPicPr>
          <p:nvPr/>
        </p:nvPicPr>
        <p:blipFill rotWithShape="1">
          <a:blip r:embed="rId11"/>
          <a:srcRect l="5195" r="-325" b="-298"/>
          <a:stretch/>
        </p:blipFill>
        <p:spPr>
          <a:xfrm>
            <a:off x="9028425" y="514492"/>
            <a:ext cx="2978083" cy="3420039"/>
          </a:xfrm>
          <a:prstGeom prst="rect">
            <a:avLst/>
          </a:prstGeom>
          <a:ln w="28575">
            <a:noFill/>
          </a:ln>
          <a:effectLst>
            <a:outerShdw blurRad="50800" dist="38100" dir="2700000" algn="tl" rotWithShape="0">
              <a:prstClr val="black">
                <a:alpha val="40000"/>
              </a:prstClr>
            </a:outerShdw>
          </a:effectLst>
        </p:spPr>
      </p:pic>
      <p:pic>
        <p:nvPicPr>
          <p:cNvPr id="3" name="Picture 2" descr="Graphical user interface, text, application&#10;&#10;Description automatically generated">
            <a:extLst>
              <a:ext uri="{FF2B5EF4-FFF2-40B4-BE49-F238E27FC236}">
                <a16:creationId xmlns:a16="http://schemas.microsoft.com/office/drawing/2014/main" id="{255B6713-5ED0-82C2-6E16-5AC2FD29EAF5}"/>
              </a:ext>
            </a:extLst>
          </p:cNvPr>
          <p:cNvPicPr>
            <a:picLocks noChangeAspect="1"/>
          </p:cNvPicPr>
          <p:nvPr/>
        </p:nvPicPr>
        <p:blipFill>
          <a:blip r:embed="rId12"/>
          <a:stretch>
            <a:fillRect/>
          </a:stretch>
        </p:blipFill>
        <p:spPr>
          <a:xfrm>
            <a:off x="4346105" y="3024732"/>
            <a:ext cx="4857227" cy="1752151"/>
          </a:xfrm>
          <a:prstGeom prst="rect">
            <a:avLst/>
          </a:prstGeom>
          <a:ln>
            <a:noFill/>
          </a:ln>
        </p:spPr>
      </p:pic>
      <p:pic>
        <p:nvPicPr>
          <p:cNvPr id="11" name="Picture 10" descr="Graphical user interface, text, application&#10;&#10;Description automatically generated">
            <a:extLst>
              <a:ext uri="{FF2B5EF4-FFF2-40B4-BE49-F238E27FC236}">
                <a16:creationId xmlns:a16="http://schemas.microsoft.com/office/drawing/2014/main" id="{B28A14CD-A4FD-A068-DFC7-DFEE07F3CEDB}"/>
              </a:ext>
            </a:extLst>
          </p:cNvPr>
          <p:cNvPicPr>
            <a:picLocks noChangeAspect="1"/>
          </p:cNvPicPr>
          <p:nvPr/>
        </p:nvPicPr>
        <p:blipFill rotWithShape="1">
          <a:blip r:embed="rId13"/>
          <a:srcRect l="-48" r="16510" b="55528"/>
          <a:stretch/>
        </p:blipFill>
        <p:spPr>
          <a:xfrm>
            <a:off x="7370092" y="4045616"/>
            <a:ext cx="4291881" cy="174606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3" name="Picture 3" descr="Graphical user interface, text, application, email&#10;&#10;Description automatically generated">
            <a:extLst>
              <a:ext uri="{FF2B5EF4-FFF2-40B4-BE49-F238E27FC236}">
                <a16:creationId xmlns:a16="http://schemas.microsoft.com/office/drawing/2014/main" id="{9969A142-D7E3-8B67-E366-6D5DD1117CF8}"/>
              </a:ext>
            </a:extLst>
          </p:cNvPr>
          <p:cNvPicPr>
            <a:picLocks noChangeAspect="1"/>
          </p:cNvPicPr>
          <p:nvPr/>
        </p:nvPicPr>
        <p:blipFill>
          <a:blip r:embed="rId14"/>
          <a:stretch>
            <a:fillRect/>
          </a:stretch>
        </p:blipFill>
        <p:spPr>
          <a:xfrm>
            <a:off x="685252" y="4462880"/>
            <a:ext cx="6292886" cy="1234998"/>
          </a:xfrm>
          <a:prstGeom prst="rect">
            <a:avLst/>
          </a:prstGeom>
          <a:ln>
            <a:noFill/>
          </a:ln>
          <a:effectLst>
            <a:outerShdw blurRad="292100" dist="139700" dir="2700000" algn="tl" rotWithShape="0">
              <a:srgbClr val="333333">
                <a:alpha val="65000"/>
              </a:srgbClr>
            </a:outerShdw>
          </a:effectLst>
        </p:spPr>
      </p:pic>
      <p:pic>
        <p:nvPicPr>
          <p:cNvPr id="8" name="Picture 8" descr="Graphical user interface, text, application&#10;&#10;Description automatically generated">
            <a:extLst>
              <a:ext uri="{FF2B5EF4-FFF2-40B4-BE49-F238E27FC236}">
                <a16:creationId xmlns:a16="http://schemas.microsoft.com/office/drawing/2014/main" id="{B623E1F2-2F9A-45C1-9710-EB11CD973E52}"/>
              </a:ext>
            </a:extLst>
          </p:cNvPr>
          <p:cNvPicPr>
            <a:picLocks noChangeAspect="1"/>
          </p:cNvPicPr>
          <p:nvPr/>
        </p:nvPicPr>
        <p:blipFill>
          <a:blip r:embed="rId15"/>
          <a:stretch>
            <a:fillRect/>
          </a:stretch>
        </p:blipFill>
        <p:spPr>
          <a:xfrm>
            <a:off x="4521841" y="1547218"/>
            <a:ext cx="4508338" cy="1400401"/>
          </a:xfrm>
          <a:prstGeom prst="rect">
            <a:avLst/>
          </a:prstGeom>
        </p:spPr>
      </p:pic>
    </p:spTree>
    <p:extLst>
      <p:ext uri="{BB962C8B-B14F-4D97-AF65-F5344CB8AC3E}">
        <p14:creationId xmlns:p14="http://schemas.microsoft.com/office/powerpoint/2010/main" val="243627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art&#10;&#10;Description automatically generated">
            <a:extLst>
              <a:ext uri="{FF2B5EF4-FFF2-40B4-BE49-F238E27FC236}">
                <a16:creationId xmlns:a16="http://schemas.microsoft.com/office/drawing/2014/main" id="{259C34B9-696B-44FD-A3B9-2783379E5FD6}"/>
              </a:ext>
            </a:extLst>
          </p:cNvPr>
          <p:cNvPicPr>
            <a:picLocks noChangeAspect="1"/>
          </p:cNvPicPr>
          <p:nvPr/>
        </p:nvPicPr>
        <p:blipFill>
          <a:blip r:embed="rId2"/>
          <a:stretch>
            <a:fillRect/>
          </a:stretch>
        </p:blipFill>
        <p:spPr>
          <a:xfrm>
            <a:off x="2406551" y="643466"/>
            <a:ext cx="7378898" cy="5571067"/>
          </a:xfrm>
          <a:prstGeom prst="rect">
            <a:avLst/>
          </a:prstGeom>
        </p:spPr>
      </p:pic>
    </p:spTree>
    <p:extLst>
      <p:ext uri="{BB962C8B-B14F-4D97-AF65-F5344CB8AC3E}">
        <p14:creationId xmlns:p14="http://schemas.microsoft.com/office/powerpoint/2010/main" val="323588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08383"/>
            <a:ext cx="5085907" cy="477054"/>
          </a:xfrm>
          <a:prstGeom prst="rect">
            <a:avLst/>
          </a:prstGeom>
          <a:noFill/>
        </p:spPr>
        <p:txBody>
          <a:bodyPr wrap="square" rtlCol="0">
            <a:spAutoFit/>
          </a:bodyPr>
          <a:lstStyle/>
          <a:p>
            <a:r>
              <a:rPr lang="en-IE" sz="2500" b="1"/>
              <a:t>What is data management?</a:t>
            </a:r>
          </a:p>
        </p:txBody>
      </p:sp>
      <p:sp>
        <p:nvSpPr>
          <p:cNvPr id="3" name="TextBox 2"/>
          <p:cNvSpPr txBox="1"/>
          <p:nvPr/>
        </p:nvSpPr>
        <p:spPr>
          <a:xfrm>
            <a:off x="649357" y="1417984"/>
            <a:ext cx="11025808" cy="2308324"/>
          </a:xfrm>
          <a:prstGeom prst="rect">
            <a:avLst/>
          </a:prstGeom>
          <a:noFill/>
        </p:spPr>
        <p:txBody>
          <a:bodyPr wrap="square" rtlCol="0" anchor="t">
            <a:spAutoFit/>
          </a:bodyPr>
          <a:lstStyle/>
          <a:p>
            <a:pPr marL="285750" indent="-285750">
              <a:buFont typeface="Arial" panose="020B0604020202020204" pitchFamily="34" charset="0"/>
              <a:buChar char="•"/>
            </a:pPr>
            <a:r>
              <a:rPr lang="en-IE" sz="2400"/>
              <a:t>It is the </a:t>
            </a:r>
            <a:r>
              <a:rPr lang="en-IE" sz="2400" b="1"/>
              <a:t>active</a:t>
            </a:r>
            <a:r>
              <a:rPr lang="en-IE" sz="2400"/>
              <a:t> management of research data during they lifecycle of a project and also includes decisions about treatment of the data post-project</a:t>
            </a:r>
          </a:p>
          <a:p>
            <a:pPr marL="285750" indent="-285750">
              <a:buFont typeface="Arial" panose="020B0604020202020204" pitchFamily="34" charset="0"/>
              <a:buChar char="•"/>
            </a:pPr>
            <a:endParaRPr lang="en-IE" sz="2400"/>
          </a:p>
          <a:p>
            <a:pPr marL="285750" indent="-285750">
              <a:buFont typeface="Arial" panose="020B0604020202020204" pitchFamily="34" charset="0"/>
              <a:buChar char="•"/>
            </a:pPr>
            <a:r>
              <a:rPr lang="en-IE" sz="2400"/>
              <a:t>It involves organization, storage, preservation and potential sharing of the data</a:t>
            </a:r>
          </a:p>
          <a:p>
            <a:pPr marL="285750" indent="-285750">
              <a:buFont typeface="Arial" panose="020B0604020202020204" pitchFamily="34" charset="0"/>
              <a:buChar char="•"/>
            </a:pPr>
            <a:endParaRPr lang="en-IE" sz="2400"/>
          </a:p>
          <a:p>
            <a:pPr marL="285750" indent="-285750">
              <a:buFont typeface="Arial" panose="020B0604020202020204" pitchFamily="34" charset="0"/>
              <a:buChar char="•"/>
            </a:pPr>
            <a:r>
              <a:rPr lang="en-IE" sz="2400"/>
              <a:t>It’s an integral part of good research practice</a:t>
            </a:r>
            <a:endParaRPr lang="en-IE" sz="2400">
              <a:cs typeface="Calibri"/>
            </a:endParaRPr>
          </a:p>
        </p:txBody>
      </p:sp>
      <p:pic>
        <p:nvPicPr>
          <p:cNvPr id="4" name="Picture 3"/>
          <p:cNvPicPr>
            <a:picLocks noChangeAspect="1"/>
          </p:cNvPicPr>
          <p:nvPr/>
        </p:nvPicPr>
        <p:blipFill>
          <a:blip r:embed="rId3"/>
          <a:stretch>
            <a:fillRect/>
          </a:stretch>
        </p:blipFill>
        <p:spPr>
          <a:xfrm>
            <a:off x="7850038" y="3328401"/>
            <a:ext cx="3732555" cy="3242953"/>
          </a:xfrm>
          <a:prstGeom prst="rect">
            <a:avLst/>
          </a:prstGeom>
        </p:spPr>
      </p:pic>
    </p:spTree>
    <p:extLst>
      <p:ext uri="{BB962C8B-B14F-4D97-AF65-F5344CB8AC3E}">
        <p14:creationId xmlns:p14="http://schemas.microsoft.com/office/powerpoint/2010/main" val="2942697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94441538-9828-4195-82d4-a1c5877c238c" xsi:nil="true"/>
    <SharedWithUsers xmlns="feb28dcb-5ece-42cb-9112-9b8b8226ea59">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4A9AC4026A694E8CA6AD45CB2C58D6" ma:contentTypeVersion="12" ma:contentTypeDescription="Create a new document." ma:contentTypeScope="" ma:versionID="01cb76ba82bbc665f743bca47a419293">
  <xsd:schema xmlns:xsd="http://www.w3.org/2001/XMLSchema" xmlns:xs="http://www.w3.org/2001/XMLSchema" xmlns:p="http://schemas.microsoft.com/office/2006/metadata/properties" xmlns:ns2="94441538-9828-4195-82d4-a1c5877c238c" xmlns:ns3="feb28dcb-5ece-42cb-9112-9b8b8226ea59" targetNamespace="http://schemas.microsoft.com/office/2006/metadata/properties" ma:root="true" ma:fieldsID="5f0dedb2fc84ad24eafddff967151aaa" ns2:_="" ns3:_="">
    <xsd:import namespace="94441538-9828-4195-82d4-a1c5877c238c"/>
    <xsd:import namespace="feb28dcb-5ece-42cb-9112-9b8b8226ea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441538-9828-4195-82d4-a1c5877c23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eb28dcb-5ece-42cb-9112-9b8b8226ea5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EF8F31-5050-448E-890F-5FFF30FC1A4C}">
  <ds:schemaRefs>
    <ds:schemaRef ds:uri="769ff070-2a89-4d92-93b8-40352b93d9d9"/>
    <ds:schemaRef ds:uri="94441538-9828-4195-82d4-a1c5877c238c"/>
    <ds:schemaRef ds:uri="ba4b341b-1fd5-402e-9d96-e823aca36e95"/>
    <ds:schemaRef ds:uri="feb28dcb-5ece-42cb-9112-9b8b8226ea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A0395A-2E1D-4DB3-AB97-9639524D6ACA}">
  <ds:schemaRefs>
    <ds:schemaRef ds:uri="http://schemas.microsoft.com/sharepoint/v3/contenttype/forms"/>
  </ds:schemaRefs>
</ds:datastoreItem>
</file>

<file path=customXml/itemProps3.xml><?xml version="1.0" encoding="utf-8"?>
<ds:datastoreItem xmlns:ds="http://schemas.openxmlformats.org/officeDocument/2006/customXml" ds:itemID="{351311C7-70FE-4CA8-AFA5-585A1C27D44F}">
  <ds:schemaRefs>
    <ds:schemaRef ds:uri="94441538-9828-4195-82d4-a1c5877c238c"/>
    <ds:schemaRef ds:uri="feb28dcb-5ece-42cb-9112-9b8b8226ea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2747</Words>
  <Application>Microsoft Office PowerPoint</Application>
  <PresentationFormat>Widescreen</PresentationFormat>
  <Paragraphs>350</Paragraphs>
  <Slides>35</Slides>
  <Notes>15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35</vt:i4>
      </vt:variant>
    </vt:vector>
  </HeadingPairs>
  <TitlesOfParts>
    <vt:vector size="47" baseType="lpstr">
      <vt:lpstr>Arial</vt:lpstr>
      <vt:lpstr>Calibri</vt:lpstr>
      <vt:lpstr>Calibri Light</vt:lpstr>
      <vt:lpstr>OCR A Extended</vt:lpstr>
      <vt:lpstr>Roboto</vt:lpstr>
      <vt:lpstr>Source Sans Pro</vt:lpstr>
      <vt:lpstr>Wingdings</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Coffey, Aoife (Library)</dc:creator>
  <cp:lastModifiedBy>O'Regan, Mary Kate (Human Resources)</cp:lastModifiedBy>
  <cp:revision>3</cp:revision>
  <dcterms:created xsi:type="dcterms:W3CDTF">2019-11-05T10:15:47Z</dcterms:created>
  <dcterms:modified xsi:type="dcterms:W3CDTF">2022-06-17T12:51:59Z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0x010100A54A9AC4026A694E8CA6AD45CB2C58D6</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