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93" r:id="rId5"/>
    <p:sldId id="564" r:id="rId6"/>
    <p:sldId id="546" r:id="rId7"/>
    <p:sldId id="576" r:id="rId8"/>
    <p:sldId id="581" r:id="rId9"/>
    <p:sldId id="582" r:id="rId10"/>
    <p:sldId id="574" r:id="rId11"/>
    <p:sldId id="578" r:id="rId12"/>
    <p:sldId id="282" r:id="rId13"/>
    <p:sldId id="412" r:id="rId14"/>
    <p:sldId id="414" r:id="rId15"/>
    <p:sldId id="327" r:id="rId16"/>
    <p:sldId id="560" r:id="rId17"/>
    <p:sldId id="579" r:id="rId18"/>
    <p:sldId id="590" r:id="rId19"/>
    <p:sldId id="592" r:id="rId20"/>
    <p:sldId id="565" r:id="rId21"/>
    <p:sldId id="570" r:id="rId22"/>
    <p:sldId id="586" r:id="rId23"/>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guide id="3" pos="46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69"/>
    <a:srgbClr val="EFEFF0"/>
    <a:srgbClr val="465359"/>
    <a:srgbClr val="00A7B5"/>
    <a:srgbClr val="FFB5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712" autoAdjust="0"/>
  </p:normalViewPr>
  <p:slideViewPr>
    <p:cSldViewPr snapToGrid="0">
      <p:cViewPr varScale="1">
        <p:scale>
          <a:sx n="104" d="100"/>
          <a:sy n="104" d="100"/>
        </p:scale>
        <p:origin x="1272" y="108"/>
      </p:cViewPr>
      <p:guideLst>
        <p:guide orient="horz" pos="2183"/>
        <p:guide pos="2880"/>
        <p:guide pos="4694"/>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5" d="100"/>
          <a:sy n="85" d="100"/>
        </p:scale>
        <p:origin x="229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F80BA-AC4C-41CB-B7E1-27F8FE1F0AAC}"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en-IE"/>
        </a:p>
      </dgm:t>
    </dgm:pt>
    <dgm:pt modelId="{7F91800B-BEBB-4654-9A26-E752444D1E1F}">
      <dgm:prSet phldrT="[Text]"/>
      <dgm:spPr>
        <a:solidFill>
          <a:srgbClr val="3C9EE0"/>
        </a:solidFill>
      </dgm:spPr>
      <dgm:t>
        <a:bodyPr/>
        <a:lstStyle/>
        <a:p>
          <a:r>
            <a:rPr lang="en-IE" dirty="0"/>
            <a:t>Anne Gannon</a:t>
          </a:r>
        </a:p>
        <a:p>
          <a:r>
            <a:rPr lang="en-IE" b="0" i="0" dirty="0"/>
            <a:t>Staff Wellbeing &amp; Development Manager </a:t>
          </a:r>
          <a:endParaRPr lang="en-IE" dirty="0"/>
        </a:p>
      </dgm:t>
    </dgm:pt>
    <dgm:pt modelId="{53A354EB-0233-4C5D-BA88-396026B37BE9}" type="parTrans" cxnId="{19D47BE4-8090-4E43-8CF7-AD01EF0B96F9}">
      <dgm:prSet/>
      <dgm:spPr/>
      <dgm:t>
        <a:bodyPr/>
        <a:lstStyle/>
        <a:p>
          <a:endParaRPr lang="en-IE"/>
        </a:p>
      </dgm:t>
    </dgm:pt>
    <dgm:pt modelId="{5783D1FE-B122-493D-AF83-22B23C28F47A}" type="sibTrans" cxnId="{19D47BE4-8090-4E43-8CF7-AD01EF0B96F9}">
      <dgm:prSet/>
      <dgm:spPr/>
      <dgm:t>
        <a:bodyPr/>
        <a:lstStyle/>
        <a:p>
          <a:endParaRPr lang="en-IE"/>
        </a:p>
      </dgm:t>
    </dgm:pt>
    <dgm:pt modelId="{D19FDB21-7FDB-4FD9-B8CF-68BFDBBA0347}">
      <dgm:prSet phldrT="[Text]"/>
      <dgm:spPr>
        <a:solidFill>
          <a:srgbClr val="38BA79"/>
        </a:solidFill>
      </dgm:spPr>
      <dgm:t>
        <a:bodyPr/>
        <a:lstStyle/>
        <a:p>
          <a:r>
            <a:rPr lang="en-IE" dirty="0"/>
            <a:t>Grace Conway</a:t>
          </a:r>
        </a:p>
        <a:p>
          <a:r>
            <a:rPr lang="en-IE" b="0" i="0" dirty="0"/>
            <a:t>Staff Development Co-Ordinator</a:t>
          </a:r>
          <a:endParaRPr lang="en-IE" dirty="0"/>
        </a:p>
      </dgm:t>
    </dgm:pt>
    <dgm:pt modelId="{A3AB961A-E7B3-4798-92D1-42CC581B100F}" type="parTrans" cxnId="{181552F4-E7F9-4008-8AD7-6DF03F1ADFB1}">
      <dgm:prSet/>
      <dgm:spPr/>
      <dgm:t>
        <a:bodyPr/>
        <a:lstStyle/>
        <a:p>
          <a:endParaRPr lang="en-IE"/>
        </a:p>
      </dgm:t>
    </dgm:pt>
    <dgm:pt modelId="{E78CA83E-43D4-4DF8-B348-40A9646BD3D0}" type="sibTrans" cxnId="{181552F4-E7F9-4008-8AD7-6DF03F1ADFB1}">
      <dgm:prSet/>
      <dgm:spPr/>
      <dgm:t>
        <a:bodyPr/>
        <a:lstStyle/>
        <a:p>
          <a:endParaRPr lang="en-IE"/>
        </a:p>
      </dgm:t>
    </dgm:pt>
    <dgm:pt modelId="{0388896E-ED34-469C-B75D-F981A697F46F}">
      <dgm:prSet phldrT="[Text]"/>
      <dgm:spPr>
        <a:solidFill>
          <a:srgbClr val="6FA192"/>
        </a:solidFill>
      </dgm:spPr>
      <dgm:t>
        <a:bodyPr/>
        <a:lstStyle/>
        <a:p>
          <a:r>
            <a:rPr lang="en-IE" dirty="0"/>
            <a:t>Susan O’Mahony</a:t>
          </a:r>
        </a:p>
        <a:p>
          <a:r>
            <a:rPr lang="en-IE" b="0" i="0" dirty="0"/>
            <a:t>Staff Wellbeing &amp; Development Advisor</a:t>
          </a:r>
          <a:endParaRPr lang="en-IE" dirty="0"/>
        </a:p>
      </dgm:t>
    </dgm:pt>
    <dgm:pt modelId="{49A9DC6B-9DB0-413E-B537-1BB98D0B4830}" type="parTrans" cxnId="{79742148-5353-452F-93F4-6392F3C1FE56}">
      <dgm:prSet/>
      <dgm:spPr/>
      <dgm:t>
        <a:bodyPr/>
        <a:lstStyle/>
        <a:p>
          <a:endParaRPr lang="en-IE"/>
        </a:p>
      </dgm:t>
    </dgm:pt>
    <dgm:pt modelId="{45720B5A-E3F6-4F2B-840B-3DAA0E48C104}" type="sibTrans" cxnId="{79742148-5353-452F-93F4-6392F3C1FE56}">
      <dgm:prSet/>
      <dgm:spPr/>
      <dgm:t>
        <a:bodyPr/>
        <a:lstStyle/>
        <a:p>
          <a:endParaRPr lang="en-IE"/>
        </a:p>
      </dgm:t>
    </dgm:pt>
    <dgm:pt modelId="{16C67C15-07FE-4F4B-88DA-D7FF50C7AC97}">
      <dgm:prSet/>
      <dgm:spPr>
        <a:solidFill>
          <a:srgbClr val="00A7B5"/>
        </a:solidFill>
      </dgm:spPr>
      <dgm:t>
        <a:bodyPr/>
        <a:lstStyle/>
        <a:p>
          <a:pPr algn="ctr"/>
          <a:r>
            <a:rPr lang="en-IE" dirty="0"/>
            <a:t>Anna McKenna</a:t>
          </a:r>
        </a:p>
        <a:p>
          <a:pPr algn="ctr"/>
          <a:r>
            <a:rPr lang="en-IE" b="0" i="0" dirty="0"/>
            <a:t>Senior Executive Assistant</a:t>
          </a:r>
          <a:endParaRPr lang="en-IE" dirty="0"/>
        </a:p>
      </dgm:t>
    </dgm:pt>
    <dgm:pt modelId="{BB0C667A-909D-47DF-A985-3D14C54D9812}" type="parTrans" cxnId="{A01F62EF-1F44-4264-856F-22C243306979}">
      <dgm:prSet/>
      <dgm:spPr/>
      <dgm:t>
        <a:bodyPr/>
        <a:lstStyle/>
        <a:p>
          <a:endParaRPr lang="en-IE"/>
        </a:p>
      </dgm:t>
    </dgm:pt>
    <dgm:pt modelId="{78C9DB76-B728-46ED-8033-265423626238}" type="sibTrans" cxnId="{A01F62EF-1F44-4264-856F-22C243306979}">
      <dgm:prSet/>
      <dgm:spPr/>
      <dgm:t>
        <a:bodyPr/>
        <a:lstStyle/>
        <a:p>
          <a:endParaRPr lang="en-IE"/>
        </a:p>
      </dgm:t>
    </dgm:pt>
    <dgm:pt modelId="{71000018-FBF2-4B7F-9DF8-8E0C44D80BE0}">
      <dgm:prSet/>
      <dgm:spPr>
        <a:solidFill>
          <a:srgbClr val="2DC9C2"/>
        </a:solidFill>
      </dgm:spPr>
      <dgm:t>
        <a:bodyPr/>
        <a:lstStyle/>
        <a:p>
          <a:r>
            <a:rPr lang="en-IE" dirty="0"/>
            <a:t>Mary Horgan</a:t>
          </a:r>
        </a:p>
        <a:p>
          <a:r>
            <a:rPr lang="en-IE" b="0" i="0" dirty="0"/>
            <a:t>Staff Development Advisor</a:t>
          </a:r>
          <a:endParaRPr lang="en-IE" dirty="0"/>
        </a:p>
      </dgm:t>
    </dgm:pt>
    <dgm:pt modelId="{10489182-F04A-41A1-9089-A0634410E93C}" type="parTrans" cxnId="{AD8FBC2F-1838-4047-8250-D8AA4E5D40F9}">
      <dgm:prSet/>
      <dgm:spPr/>
      <dgm:t>
        <a:bodyPr/>
        <a:lstStyle/>
        <a:p>
          <a:endParaRPr lang="en-IE"/>
        </a:p>
      </dgm:t>
    </dgm:pt>
    <dgm:pt modelId="{B79FBFB1-219C-4032-A4A5-A732C082D605}" type="sibTrans" cxnId="{AD8FBC2F-1838-4047-8250-D8AA4E5D40F9}">
      <dgm:prSet/>
      <dgm:spPr/>
      <dgm:t>
        <a:bodyPr/>
        <a:lstStyle/>
        <a:p>
          <a:endParaRPr lang="en-IE"/>
        </a:p>
      </dgm:t>
    </dgm:pt>
    <dgm:pt modelId="{1938F066-983B-4A9C-8B3E-5F1385070DA2}" type="pres">
      <dgm:prSet presAssocID="{846F80BA-AC4C-41CB-B7E1-27F8FE1F0AAC}" presName="linearFlow" presStyleCnt="0">
        <dgm:presLayoutVars>
          <dgm:dir/>
          <dgm:resizeHandles val="exact"/>
        </dgm:presLayoutVars>
      </dgm:prSet>
      <dgm:spPr/>
    </dgm:pt>
    <dgm:pt modelId="{84D18B31-920D-4504-A079-0FFF379FD22A}" type="pres">
      <dgm:prSet presAssocID="{7F91800B-BEBB-4654-9A26-E752444D1E1F}" presName="composite" presStyleCnt="0"/>
      <dgm:spPr/>
    </dgm:pt>
    <dgm:pt modelId="{FD67DF73-C048-4AF0-860A-6C13DFB7B569}" type="pres">
      <dgm:prSet presAssocID="{7F91800B-BEBB-4654-9A26-E752444D1E1F}"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pt>
    <dgm:pt modelId="{73F97431-FE8B-45CC-A5A8-DBC184A07F87}" type="pres">
      <dgm:prSet presAssocID="{7F91800B-BEBB-4654-9A26-E752444D1E1F}" presName="txShp" presStyleLbl="node1" presStyleIdx="0" presStyleCnt="5">
        <dgm:presLayoutVars>
          <dgm:bulletEnabled val="1"/>
        </dgm:presLayoutVars>
      </dgm:prSet>
      <dgm:spPr/>
    </dgm:pt>
    <dgm:pt modelId="{D9BF9281-7E3C-477A-9498-EBE5718C66D6}" type="pres">
      <dgm:prSet presAssocID="{5783D1FE-B122-493D-AF83-22B23C28F47A}" presName="spacing" presStyleCnt="0"/>
      <dgm:spPr/>
    </dgm:pt>
    <dgm:pt modelId="{0AE594B9-5F99-4742-95F4-6E7F153ECB2D}" type="pres">
      <dgm:prSet presAssocID="{71000018-FBF2-4B7F-9DF8-8E0C44D80BE0}" presName="composite" presStyleCnt="0"/>
      <dgm:spPr/>
    </dgm:pt>
    <dgm:pt modelId="{65CC948D-6400-460F-A9C4-FF3E95CED44C}" type="pres">
      <dgm:prSet presAssocID="{71000018-FBF2-4B7F-9DF8-8E0C44D80BE0}" presName="imgShp" presStyleLbl="fgImgPlace1" presStyleIdx="1" presStyleCnt="5"/>
      <dgm:spPr>
        <a:blipFill>
          <a:blip xmlns:r="http://schemas.openxmlformats.org/officeDocument/2006/relationships" r:embed="rId2"/>
          <a:srcRect/>
          <a:stretch>
            <a:fillRect t="-6000" b="-6000"/>
          </a:stretch>
        </a:blipFill>
      </dgm:spPr>
    </dgm:pt>
    <dgm:pt modelId="{0D075360-C811-4612-B5CF-780DF957136F}" type="pres">
      <dgm:prSet presAssocID="{71000018-FBF2-4B7F-9DF8-8E0C44D80BE0}" presName="txShp" presStyleLbl="node1" presStyleIdx="1" presStyleCnt="5">
        <dgm:presLayoutVars>
          <dgm:bulletEnabled val="1"/>
        </dgm:presLayoutVars>
      </dgm:prSet>
      <dgm:spPr/>
    </dgm:pt>
    <dgm:pt modelId="{4C6FB280-0A42-4B00-9B81-D5562383709C}" type="pres">
      <dgm:prSet presAssocID="{B79FBFB1-219C-4032-A4A5-A732C082D605}" presName="spacing" presStyleCnt="0"/>
      <dgm:spPr/>
    </dgm:pt>
    <dgm:pt modelId="{43F7415D-AAC1-4636-AE0D-47B6D4A20005}" type="pres">
      <dgm:prSet presAssocID="{D19FDB21-7FDB-4FD9-B8CF-68BFDBBA0347}" presName="composite" presStyleCnt="0"/>
      <dgm:spPr/>
    </dgm:pt>
    <dgm:pt modelId="{BAB22041-D976-4C2A-BB1B-D42FA7AFC603}" type="pres">
      <dgm:prSet presAssocID="{D19FDB21-7FDB-4FD9-B8CF-68BFDBBA0347}"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dgm:spPr>
    </dgm:pt>
    <dgm:pt modelId="{D5CF1333-3A1C-45AA-880D-9504DEA4A149}" type="pres">
      <dgm:prSet presAssocID="{D19FDB21-7FDB-4FD9-B8CF-68BFDBBA0347}" presName="txShp" presStyleLbl="node1" presStyleIdx="2" presStyleCnt="5">
        <dgm:presLayoutVars>
          <dgm:bulletEnabled val="1"/>
        </dgm:presLayoutVars>
      </dgm:prSet>
      <dgm:spPr/>
    </dgm:pt>
    <dgm:pt modelId="{21186809-7FAE-4310-BA04-F10B9AEF65AB}" type="pres">
      <dgm:prSet presAssocID="{E78CA83E-43D4-4DF8-B348-40A9646BD3D0}" presName="spacing" presStyleCnt="0"/>
      <dgm:spPr/>
    </dgm:pt>
    <dgm:pt modelId="{29D4C9FF-66CB-450C-85BC-00D3675F777C}" type="pres">
      <dgm:prSet presAssocID="{0388896E-ED34-469C-B75D-F981A697F46F}" presName="composite" presStyleCnt="0"/>
      <dgm:spPr/>
    </dgm:pt>
    <dgm:pt modelId="{629FF9EF-415F-415A-915C-4A5EB2ED3597}" type="pres">
      <dgm:prSet presAssocID="{0388896E-ED34-469C-B75D-F981A697F46F}"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F8A0C58B-29CF-42E1-A8D5-D03CD9739CDC}" type="pres">
      <dgm:prSet presAssocID="{0388896E-ED34-469C-B75D-F981A697F46F}" presName="txShp" presStyleLbl="node1" presStyleIdx="3" presStyleCnt="5">
        <dgm:presLayoutVars>
          <dgm:bulletEnabled val="1"/>
        </dgm:presLayoutVars>
      </dgm:prSet>
      <dgm:spPr/>
    </dgm:pt>
    <dgm:pt modelId="{823C3D9A-8F47-49F3-B779-00E9D9860A18}" type="pres">
      <dgm:prSet presAssocID="{45720B5A-E3F6-4F2B-840B-3DAA0E48C104}" presName="spacing" presStyleCnt="0"/>
      <dgm:spPr/>
    </dgm:pt>
    <dgm:pt modelId="{B4A816E4-5B86-4788-B967-3536B61801D7}" type="pres">
      <dgm:prSet presAssocID="{16C67C15-07FE-4F4B-88DA-D7FF50C7AC97}" presName="composite" presStyleCnt="0"/>
      <dgm:spPr/>
    </dgm:pt>
    <dgm:pt modelId="{B830DA2F-E032-4590-AE4B-0E6014E75E4F}" type="pres">
      <dgm:prSet presAssocID="{16C67C15-07FE-4F4B-88DA-D7FF50C7AC97}" presName="imgShp" presStyleLbl="fgImgPlace1" presStyleIdx="4" presStyleCnt="5"/>
      <dgm:spPr>
        <a:blipFill>
          <a:blip xmlns:r="http://schemas.openxmlformats.org/officeDocument/2006/relationships" r:embed="rId5"/>
          <a:srcRect/>
          <a:stretch>
            <a:fillRect t="-13000" b="-13000"/>
          </a:stretch>
        </a:blipFill>
      </dgm:spPr>
    </dgm:pt>
    <dgm:pt modelId="{624CF801-F25A-4FF6-ADDE-812797303B42}" type="pres">
      <dgm:prSet presAssocID="{16C67C15-07FE-4F4B-88DA-D7FF50C7AC97}" presName="txShp" presStyleLbl="node1" presStyleIdx="4" presStyleCnt="5">
        <dgm:presLayoutVars>
          <dgm:bulletEnabled val="1"/>
        </dgm:presLayoutVars>
      </dgm:prSet>
      <dgm:spPr/>
    </dgm:pt>
  </dgm:ptLst>
  <dgm:cxnLst>
    <dgm:cxn modelId="{54598129-9F8E-442F-BCC2-DDC1D83585D8}" type="presOf" srcId="{0388896E-ED34-469C-B75D-F981A697F46F}" destId="{F8A0C58B-29CF-42E1-A8D5-D03CD9739CDC}" srcOrd="0" destOrd="0" presId="urn:microsoft.com/office/officeart/2005/8/layout/vList3"/>
    <dgm:cxn modelId="{AD8FBC2F-1838-4047-8250-D8AA4E5D40F9}" srcId="{846F80BA-AC4C-41CB-B7E1-27F8FE1F0AAC}" destId="{71000018-FBF2-4B7F-9DF8-8E0C44D80BE0}" srcOrd="1" destOrd="0" parTransId="{10489182-F04A-41A1-9089-A0634410E93C}" sibTransId="{B79FBFB1-219C-4032-A4A5-A732C082D605}"/>
    <dgm:cxn modelId="{79742148-5353-452F-93F4-6392F3C1FE56}" srcId="{846F80BA-AC4C-41CB-B7E1-27F8FE1F0AAC}" destId="{0388896E-ED34-469C-B75D-F981A697F46F}" srcOrd="3" destOrd="0" parTransId="{49A9DC6B-9DB0-413E-B537-1BB98D0B4830}" sibTransId="{45720B5A-E3F6-4F2B-840B-3DAA0E48C104}"/>
    <dgm:cxn modelId="{7AEC5B93-41BD-43AB-B37D-1F01ED04C4B6}" type="presOf" srcId="{71000018-FBF2-4B7F-9DF8-8E0C44D80BE0}" destId="{0D075360-C811-4612-B5CF-780DF957136F}" srcOrd="0" destOrd="0" presId="urn:microsoft.com/office/officeart/2005/8/layout/vList3"/>
    <dgm:cxn modelId="{2480C6BD-90E6-4E4B-9D3C-108D6CA53AF8}" type="presOf" srcId="{7F91800B-BEBB-4654-9A26-E752444D1E1F}" destId="{73F97431-FE8B-45CC-A5A8-DBC184A07F87}" srcOrd="0" destOrd="0" presId="urn:microsoft.com/office/officeart/2005/8/layout/vList3"/>
    <dgm:cxn modelId="{C5E7DBC2-F816-432E-8DBA-865F6565285E}" type="presOf" srcId="{D19FDB21-7FDB-4FD9-B8CF-68BFDBBA0347}" destId="{D5CF1333-3A1C-45AA-880D-9504DEA4A149}" srcOrd="0" destOrd="0" presId="urn:microsoft.com/office/officeart/2005/8/layout/vList3"/>
    <dgm:cxn modelId="{362B21DC-5932-4C79-9A97-15F1CA246DEB}" type="presOf" srcId="{16C67C15-07FE-4F4B-88DA-D7FF50C7AC97}" destId="{624CF801-F25A-4FF6-ADDE-812797303B42}" srcOrd="0" destOrd="0" presId="urn:microsoft.com/office/officeart/2005/8/layout/vList3"/>
    <dgm:cxn modelId="{19D47BE4-8090-4E43-8CF7-AD01EF0B96F9}" srcId="{846F80BA-AC4C-41CB-B7E1-27F8FE1F0AAC}" destId="{7F91800B-BEBB-4654-9A26-E752444D1E1F}" srcOrd="0" destOrd="0" parTransId="{53A354EB-0233-4C5D-BA88-396026B37BE9}" sibTransId="{5783D1FE-B122-493D-AF83-22B23C28F47A}"/>
    <dgm:cxn modelId="{A01F62EF-1F44-4264-856F-22C243306979}" srcId="{846F80BA-AC4C-41CB-B7E1-27F8FE1F0AAC}" destId="{16C67C15-07FE-4F4B-88DA-D7FF50C7AC97}" srcOrd="4" destOrd="0" parTransId="{BB0C667A-909D-47DF-A985-3D14C54D9812}" sibTransId="{78C9DB76-B728-46ED-8033-265423626238}"/>
    <dgm:cxn modelId="{181552F4-E7F9-4008-8AD7-6DF03F1ADFB1}" srcId="{846F80BA-AC4C-41CB-B7E1-27F8FE1F0AAC}" destId="{D19FDB21-7FDB-4FD9-B8CF-68BFDBBA0347}" srcOrd="2" destOrd="0" parTransId="{A3AB961A-E7B3-4798-92D1-42CC581B100F}" sibTransId="{E78CA83E-43D4-4DF8-B348-40A9646BD3D0}"/>
    <dgm:cxn modelId="{982E35FB-E6C7-4C97-96BE-C03D35E4F463}" type="presOf" srcId="{846F80BA-AC4C-41CB-B7E1-27F8FE1F0AAC}" destId="{1938F066-983B-4A9C-8B3E-5F1385070DA2}" srcOrd="0" destOrd="0" presId="urn:microsoft.com/office/officeart/2005/8/layout/vList3"/>
    <dgm:cxn modelId="{06A0F12F-2944-49DF-BA51-2CD1DC0D64D0}" type="presParOf" srcId="{1938F066-983B-4A9C-8B3E-5F1385070DA2}" destId="{84D18B31-920D-4504-A079-0FFF379FD22A}" srcOrd="0" destOrd="0" presId="urn:microsoft.com/office/officeart/2005/8/layout/vList3"/>
    <dgm:cxn modelId="{A0E86A24-3997-40AC-BDC4-D940ACFA9FF3}" type="presParOf" srcId="{84D18B31-920D-4504-A079-0FFF379FD22A}" destId="{FD67DF73-C048-4AF0-860A-6C13DFB7B569}" srcOrd="0" destOrd="0" presId="urn:microsoft.com/office/officeart/2005/8/layout/vList3"/>
    <dgm:cxn modelId="{4E047F02-70AD-4E6E-9789-5A7DD9DAA79E}" type="presParOf" srcId="{84D18B31-920D-4504-A079-0FFF379FD22A}" destId="{73F97431-FE8B-45CC-A5A8-DBC184A07F87}" srcOrd="1" destOrd="0" presId="urn:microsoft.com/office/officeart/2005/8/layout/vList3"/>
    <dgm:cxn modelId="{5065FFF2-A0B4-4757-BB13-3846465B9FB6}" type="presParOf" srcId="{1938F066-983B-4A9C-8B3E-5F1385070DA2}" destId="{D9BF9281-7E3C-477A-9498-EBE5718C66D6}" srcOrd="1" destOrd="0" presId="urn:microsoft.com/office/officeart/2005/8/layout/vList3"/>
    <dgm:cxn modelId="{CBD892A0-7B0A-411E-86BF-3C195BF588FE}" type="presParOf" srcId="{1938F066-983B-4A9C-8B3E-5F1385070DA2}" destId="{0AE594B9-5F99-4742-95F4-6E7F153ECB2D}" srcOrd="2" destOrd="0" presId="urn:microsoft.com/office/officeart/2005/8/layout/vList3"/>
    <dgm:cxn modelId="{833CAD30-9D47-4B62-B75B-B2147C09FB49}" type="presParOf" srcId="{0AE594B9-5F99-4742-95F4-6E7F153ECB2D}" destId="{65CC948D-6400-460F-A9C4-FF3E95CED44C}" srcOrd="0" destOrd="0" presId="urn:microsoft.com/office/officeart/2005/8/layout/vList3"/>
    <dgm:cxn modelId="{A9512FB2-A6A1-4C84-B140-354C9BF3613E}" type="presParOf" srcId="{0AE594B9-5F99-4742-95F4-6E7F153ECB2D}" destId="{0D075360-C811-4612-B5CF-780DF957136F}" srcOrd="1" destOrd="0" presId="urn:microsoft.com/office/officeart/2005/8/layout/vList3"/>
    <dgm:cxn modelId="{75E14FAC-4969-42DB-93AC-CFF762033FA4}" type="presParOf" srcId="{1938F066-983B-4A9C-8B3E-5F1385070DA2}" destId="{4C6FB280-0A42-4B00-9B81-D5562383709C}" srcOrd="3" destOrd="0" presId="urn:microsoft.com/office/officeart/2005/8/layout/vList3"/>
    <dgm:cxn modelId="{2F7E5FE5-FF6B-462E-870E-E3ED7987F71A}" type="presParOf" srcId="{1938F066-983B-4A9C-8B3E-5F1385070DA2}" destId="{43F7415D-AAC1-4636-AE0D-47B6D4A20005}" srcOrd="4" destOrd="0" presId="urn:microsoft.com/office/officeart/2005/8/layout/vList3"/>
    <dgm:cxn modelId="{BE804F3D-1154-4368-9A19-C08165632CA3}" type="presParOf" srcId="{43F7415D-AAC1-4636-AE0D-47B6D4A20005}" destId="{BAB22041-D976-4C2A-BB1B-D42FA7AFC603}" srcOrd="0" destOrd="0" presId="urn:microsoft.com/office/officeart/2005/8/layout/vList3"/>
    <dgm:cxn modelId="{288944F7-BB65-4349-980C-615BE36A6E98}" type="presParOf" srcId="{43F7415D-AAC1-4636-AE0D-47B6D4A20005}" destId="{D5CF1333-3A1C-45AA-880D-9504DEA4A149}" srcOrd="1" destOrd="0" presId="urn:microsoft.com/office/officeart/2005/8/layout/vList3"/>
    <dgm:cxn modelId="{A170B6B4-2771-49AE-9A11-ABC9B07FEBCD}" type="presParOf" srcId="{1938F066-983B-4A9C-8B3E-5F1385070DA2}" destId="{21186809-7FAE-4310-BA04-F10B9AEF65AB}" srcOrd="5" destOrd="0" presId="urn:microsoft.com/office/officeart/2005/8/layout/vList3"/>
    <dgm:cxn modelId="{E1C9E9A1-9C1E-4853-85FB-3BCBF1E8E962}" type="presParOf" srcId="{1938F066-983B-4A9C-8B3E-5F1385070DA2}" destId="{29D4C9FF-66CB-450C-85BC-00D3675F777C}" srcOrd="6" destOrd="0" presId="urn:microsoft.com/office/officeart/2005/8/layout/vList3"/>
    <dgm:cxn modelId="{80B1A2A9-8F5F-4D60-86F9-E50142839ED6}" type="presParOf" srcId="{29D4C9FF-66CB-450C-85BC-00D3675F777C}" destId="{629FF9EF-415F-415A-915C-4A5EB2ED3597}" srcOrd="0" destOrd="0" presId="urn:microsoft.com/office/officeart/2005/8/layout/vList3"/>
    <dgm:cxn modelId="{14CCD589-8D6D-477E-96DA-94C50F4F9705}" type="presParOf" srcId="{29D4C9FF-66CB-450C-85BC-00D3675F777C}" destId="{F8A0C58B-29CF-42E1-A8D5-D03CD9739CDC}" srcOrd="1" destOrd="0" presId="urn:microsoft.com/office/officeart/2005/8/layout/vList3"/>
    <dgm:cxn modelId="{20D68AA8-D26C-42E7-BEC4-DA28DE165954}" type="presParOf" srcId="{1938F066-983B-4A9C-8B3E-5F1385070DA2}" destId="{823C3D9A-8F47-49F3-B779-00E9D9860A18}" srcOrd="7" destOrd="0" presId="urn:microsoft.com/office/officeart/2005/8/layout/vList3"/>
    <dgm:cxn modelId="{6125992F-AA43-47C5-AB69-8BED37721F0F}" type="presParOf" srcId="{1938F066-983B-4A9C-8B3E-5F1385070DA2}" destId="{B4A816E4-5B86-4788-B967-3536B61801D7}" srcOrd="8" destOrd="0" presId="urn:microsoft.com/office/officeart/2005/8/layout/vList3"/>
    <dgm:cxn modelId="{714F293F-32C1-4ED9-BF63-7E2BA0B63968}" type="presParOf" srcId="{B4A816E4-5B86-4788-B967-3536B61801D7}" destId="{B830DA2F-E032-4590-AE4B-0E6014E75E4F}" srcOrd="0" destOrd="0" presId="urn:microsoft.com/office/officeart/2005/8/layout/vList3"/>
    <dgm:cxn modelId="{F9C8A811-2F6D-4FA2-A65F-D2411092D720}" type="presParOf" srcId="{B4A816E4-5B86-4788-B967-3536B61801D7}" destId="{624CF801-F25A-4FF6-ADDE-812797303B4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A5B592-58FB-4B3A-A661-900CA43B52C2}" type="doc">
      <dgm:prSet loTypeId="urn:microsoft.com/office/officeart/2005/8/layout/cycle5" loCatId="cycle" qsTypeId="urn:microsoft.com/office/officeart/2005/8/quickstyle/simple1" qsCatId="simple" csTypeId="urn:microsoft.com/office/officeart/2005/8/colors/colorful5" csCatId="colorful"/>
      <dgm:spPr/>
      <dgm:t>
        <a:bodyPr/>
        <a:lstStyle/>
        <a:p>
          <a:endParaRPr lang="en-IE"/>
        </a:p>
      </dgm:t>
    </dgm:pt>
    <dgm:pt modelId="{3846F2C4-B073-4DFD-A587-FD915462B25B}">
      <dgm:prSet/>
      <dgm:spPr/>
      <dgm:t>
        <a:bodyPr/>
        <a:lstStyle/>
        <a:p>
          <a:r>
            <a:rPr lang="en-IE" dirty="0"/>
            <a:t>Mental</a:t>
          </a:r>
        </a:p>
      </dgm:t>
    </dgm:pt>
    <dgm:pt modelId="{2DF21DCA-DA48-4DB3-B8EF-E0D678DF7026}" type="parTrans" cxnId="{E0ED38E8-74D7-40AA-9B38-7719BC199D49}">
      <dgm:prSet/>
      <dgm:spPr/>
      <dgm:t>
        <a:bodyPr/>
        <a:lstStyle/>
        <a:p>
          <a:endParaRPr lang="en-IE"/>
        </a:p>
      </dgm:t>
    </dgm:pt>
    <dgm:pt modelId="{4EE5D7C1-8712-4F62-8978-07F38CC44ADA}" type="sibTrans" cxnId="{E0ED38E8-74D7-40AA-9B38-7719BC199D49}">
      <dgm:prSet/>
      <dgm:spPr/>
      <dgm:t>
        <a:bodyPr/>
        <a:lstStyle/>
        <a:p>
          <a:endParaRPr lang="en-IE"/>
        </a:p>
      </dgm:t>
    </dgm:pt>
    <dgm:pt modelId="{9E8041E8-7A1D-417F-8219-ED9A7466E686}">
      <dgm:prSet/>
      <dgm:spPr/>
      <dgm:t>
        <a:bodyPr/>
        <a:lstStyle/>
        <a:p>
          <a:r>
            <a:rPr lang="en-IE" dirty="0"/>
            <a:t>Physical </a:t>
          </a:r>
        </a:p>
      </dgm:t>
    </dgm:pt>
    <dgm:pt modelId="{5C132105-1A7C-4F05-82B1-E840AEAB52CD}" type="parTrans" cxnId="{B226228F-2AD2-4958-A0E4-66F4120E2ABD}">
      <dgm:prSet/>
      <dgm:spPr/>
      <dgm:t>
        <a:bodyPr/>
        <a:lstStyle/>
        <a:p>
          <a:endParaRPr lang="en-IE"/>
        </a:p>
      </dgm:t>
    </dgm:pt>
    <dgm:pt modelId="{FB0D75DF-CA27-4F95-B467-06A31F2274B0}" type="sibTrans" cxnId="{B226228F-2AD2-4958-A0E4-66F4120E2ABD}">
      <dgm:prSet/>
      <dgm:spPr/>
      <dgm:t>
        <a:bodyPr/>
        <a:lstStyle/>
        <a:p>
          <a:endParaRPr lang="en-IE"/>
        </a:p>
      </dgm:t>
    </dgm:pt>
    <dgm:pt modelId="{42F57486-DB19-478C-9FDD-CCCEC5733063}">
      <dgm:prSet/>
      <dgm:spPr/>
      <dgm:t>
        <a:bodyPr/>
        <a:lstStyle/>
        <a:p>
          <a:r>
            <a:rPr lang="en-IE" dirty="0"/>
            <a:t>Financial</a:t>
          </a:r>
        </a:p>
      </dgm:t>
    </dgm:pt>
    <dgm:pt modelId="{AA44879F-89B7-408C-A57B-EF4DAD397BE7}" type="parTrans" cxnId="{F65023FD-D836-49CD-84F4-4DC80BF44BFE}">
      <dgm:prSet/>
      <dgm:spPr/>
      <dgm:t>
        <a:bodyPr/>
        <a:lstStyle/>
        <a:p>
          <a:endParaRPr lang="en-IE"/>
        </a:p>
      </dgm:t>
    </dgm:pt>
    <dgm:pt modelId="{05A61BBF-8F02-4E66-A703-93E9131B45D7}" type="sibTrans" cxnId="{F65023FD-D836-49CD-84F4-4DC80BF44BFE}">
      <dgm:prSet/>
      <dgm:spPr/>
      <dgm:t>
        <a:bodyPr/>
        <a:lstStyle/>
        <a:p>
          <a:endParaRPr lang="en-IE"/>
        </a:p>
      </dgm:t>
    </dgm:pt>
    <dgm:pt modelId="{1722054E-66CF-42A7-9C83-300F836A727F}">
      <dgm:prSet/>
      <dgm:spPr/>
      <dgm:t>
        <a:bodyPr/>
        <a:lstStyle/>
        <a:p>
          <a:r>
            <a:rPr lang="en-IE" dirty="0"/>
            <a:t>Social</a:t>
          </a:r>
        </a:p>
      </dgm:t>
    </dgm:pt>
    <dgm:pt modelId="{AA17A670-C76F-4770-99F9-15A7AE2329F1}" type="parTrans" cxnId="{E1DB5E1D-73E2-4D59-835B-F4E7B72CE230}">
      <dgm:prSet/>
      <dgm:spPr/>
      <dgm:t>
        <a:bodyPr/>
        <a:lstStyle/>
        <a:p>
          <a:endParaRPr lang="en-IE"/>
        </a:p>
      </dgm:t>
    </dgm:pt>
    <dgm:pt modelId="{9F004CC4-6798-4F99-931E-88B0BCA3BE0F}" type="sibTrans" cxnId="{E1DB5E1D-73E2-4D59-835B-F4E7B72CE230}">
      <dgm:prSet/>
      <dgm:spPr/>
      <dgm:t>
        <a:bodyPr/>
        <a:lstStyle/>
        <a:p>
          <a:endParaRPr lang="en-IE"/>
        </a:p>
      </dgm:t>
    </dgm:pt>
    <dgm:pt modelId="{0FD610DE-7567-4F0C-9FB1-99E26EEE60E9}">
      <dgm:prSet/>
      <dgm:spPr/>
      <dgm:t>
        <a:bodyPr/>
        <a:lstStyle/>
        <a:p>
          <a:r>
            <a:rPr lang="en-IE" dirty="0"/>
            <a:t>Spiritual</a:t>
          </a:r>
        </a:p>
      </dgm:t>
    </dgm:pt>
    <dgm:pt modelId="{47F8CFC5-9E0B-4933-95D2-E3EBA05E3540}" type="parTrans" cxnId="{1D7D0421-F153-4FF3-B6FD-6CC988257D5E}">
      <dgm:prSet/>
      <dgm:spPr/>
      <dgm:t>
        <a:bodyPr/>
        <a:lstStyle/>
        <a:p>
          <a:endParaRPr lang="en-IE"/>
        </a:p>
      </dgm:t>
    </dgm:pt>
    <dgm:pt modelId="{38B6FDE1-07B8-4E95-B49D-57F820C771C7}" type="sibTrans" cxnId="{1D7D0421-F153-4FF3-B6FD-6CC988257D5E}">
      <dgm:prSet/>
      <dgm:spPr/>
      <dgm:t>
        <a:bodyPr/>
        <a:lstStyle/>
        <a:p>
          <a:endParaRPr lang="en-IE"/>
        </a:p>
      </dgm:t>
    </dgm:pt>
    <dgm:pt modelId="{6A609C74-2DF4-4A2F-AB8A-00D1E8045AB2}" type="pres">
      <dgm:prSet presAssocID="{16A5B592-58FB-4B3A-A661-900CA43B52C2}" presName="cycle" presStyleCnt="0">
        <dgm:presLayoutVars>
          <dgm:dir/>
          <dgm:resizeHandles val="exact"/>
        </dgm:presLayoutVars>
      </dgm:prSet>
      <dgm:spPr/>
    </dgm:pt>
    <dgm:pt modelId="{02896CAE-40F1-4183-869D-CA3C9CE68B81}" type="pres">
      <dgm:prSet presAssocID="{3846F2C4-B073-4DFD-A587-FD915462B25B}" presName="node" presStyleLbl="node1" presStyleIdx="0" presStyleCnt="5">
        <dgm:presLayoutVars>
          <dgm:bulletEnabled val="1"/>
        </dgm:presLayoutVars>
      </dgm:prSet>
      <dgm:spPr/>
    </dgm:pt>
    <dgm:pt modelId="{D9A91D0E-6E58-4777-962E-B58D1505A01F}" type="pres">
      <dgm:prSet presAssocID="{3846F2C4-B073-4DFD-A587-FD915462B25B}" presName="spNode" presStyleCnt="0"/>
      <dgm:spPr/>
    </dgm:pt>
    <dgm:pt modelId="{CC8ADB40-4BC7-4DE0-A46A-1F970FD81AE6}" type="pres">
      <dgm:prSet presAssocID="{4EE5D7C1-8712-4F62-8978-07F38CC44ADA}" presName="sibTrans" presStyleLbl="sibTrans1D1" presStyleIdx="0" presStyleCnt="5"/>
      <dgm:spPr/>
    </dgm:pt>
    <dgm:pt modelId="{6E7ACF57-3AD2-4C89-B09B-3B4D04A7D953}" type="pres">
      <dgm:prSet presAssocID="{9E8041E8-7A1D-417F-8219-ED9A7466E686}" presName="node" presStyleLbl="node1" presStyleIdx="1" presStyleCnt="5">
        <dgm:presLayoutVars>
          <dgm:bulletEnabled val="1"/>
        </dgm:presLayoutVars>
      </dgm:prSet>
      <dgm:spPr/>
    </dgm:pt>
    <dgm:pt modelId="{AF36AA87-D365-4876-9244-B07367982C2D}" type="pres">
      <dgm:prSet presAssocID="{9E8041E8-7A1D-417F-8219-ED9A7466E686}" presName="spNode" presStyleCnt="0"/>
      <dgm:spPr/>
    </dgm:pt>
    <dgm:pt modelId="{E98484AF-122A-4E18-9F6A-7821DD583324}" type="pres">
      <dgm:prSet presAssocID="{FB0D75DF-CA27-4F95-B467-06A31F2274B0}" presName="sibTrans" presStyleLbl="sibTrans1D1" presStyleIdx="1" presStyleCnt="5"/>
      <dgm:spPr/>
    </dgm:pt>
    <dgm:pt modelId="{543F9A6E-4195-44FB-8BB5-A56C54467917}" type="pres">
      <dgm:prSet presAssocID="{42F57486-DB19-478C-9FDD-CCCEC5733063}" presName="node" presStyleLbl="node1" presStyleIdx="2" presStyleCnt="5">
        <dgm:presLayoutVars>
          <dgm:bulletEnabled val="1"/>
        </dgm:presLayoutVars>
      </dgm:prSet>
      <dgm:spPr/>
    </dgm:pt>
    <dgm:pt modelId="{337A6BAC-BEE2-4C5C-9DA0-2D4CBFF21DAD}" type="pres">
      <dgm:prSet presAssocID="{42F57486-DB19-478C-9FDD-CCCEC5733063}" presName="spNode" presStyleCnt="0"/>
      <dgm:spPr/>
    </dgm:pt>
    <dgm:pt modelId="{96CA30F2-8AF1-44D5-9636-6EA0B31C8422}" type="pres">
      <dgm:prSet presAssocID="{05A61BBF-8F02-4E66-A703-93E9131B45D7}" presName="sibTrans" presStyleLbl="sibTrans1D1" presStyleIdx="2" presStyleCnt="5"/>
      <dgm:spPr/>
    </dgm:pt>
    <dgm:pt modelId="{521FAB7C-2155-417C-A7FF-202BE6FADFFB}" type="pres">
      <dgm:prSet presAssocID="{1722054E-66CF-42A7-9C83-300F836A727F}" presName="node" presStyleLbl="node1" presStyleIdx="3" presStyleCnt="5">
        <dgm:presLayoutVars>
          <dgm:bulletEnabled val="1"/>
        </dgm:presLayoutVars>
      </dgm:prSet>
      <dgm:spPr/>
    </dgm:pt>
    <dgm:pt modelId="{414A085C-404C-479A-9855-6D72BC6BF28F}" type="pres">
      <dgm:prSet presAssocID="{1722054E-66CF-42A7-9C83-300F836A727F}" presName="spNode" presStyleCnt="0"/>
      <dgm:spPr/>
    </dgm:pt>
    <dgm:pt modelId="{95AE9599-71A4-433E-9CBA-700A91B3C606}" type="pres">
      <dgm:prSet presAssocID="{9F004CC4-6798-4F99-931E-88B0BCA3BE0F}" presName="sibTrans" presStyleLbl="sibTrans1D1" presStyleIdx="3" presStyleCnt="5"/>
      <dgm:spPr/>
    </dgm:pt>
    <dgm:pt modelId="{35EA862C-44CC-439F-BB80-DEFE1A848223}" type="pres">
      <dgm:prSet presAssocID="{0FD610DE-7567-4F0C-9FB1-99E26EEE60E9}" presName="node" presStyleLbl="node1" presStyleIdx="4" presStyleCnt="5">
        <dgm:presLayoutVars>
          <dgm:bulletEnabled val="1"/>
        </dgm:presLayoutVars>
      </dgm:prSet>
      <dgm:spPr/>
    </dgm:pt>
    <dgm:pt modelId="{1F5C8EA5-FB42-47FC-8E8B-8FD8CAE08C18}" type="pres">
      <dgm:prSet presAssocID="{0FD610DE-7567-4F0C-9FB1-99E26EEE60E9}" presName="spNode" presStyleCnt="0"/>
      <dgm:spPr/>
    </dgm:pt>
    <dgm:pt modelId="{0847F50D-D25A-408D-8D57-96276225428E}" type="pres">
      <dgm:prSet presAssocID="{38B6FDE1-07B8-4E95-B49D-57F820C771C7}" presName="sibTrans" presStyleLbl="sibTrans1D1" presStyleIdx="4" presStyleCnt="5"/>
      <dgm:spPr/>
    </dgm:pt>
  </dgm:ptLst>
  <dgm:cxnLst>
    <dgm:cxn modelId="{E1DB5E1D-73E2-4D59-835B-F4E7B72CE230}" srcId="{16A5B592-58FB-4B3A-A661-900CA43B52C2}" destId="{1722054E-66CF-42A7-9C83-300F836A727F}" srcOrd="3" destOrd="0" parTransId="{AA17A670-C76F-4770-99F9-15A7AE2329F1}" sibTransId="{9F004CC4-6798-4F99-931E-88B0BCA3BE0F}"/>
    <dgm:cxn modelId="{1D7D0421-F153-4FF3-B6FD-6CC988257D5E}" srcId="{16A5B592-58FB-4B3A-A661-900CA43B52C2}" destId="{0FD610DE-7567-4F0C-9FB1-99E26EEE60E9}" srcOrd="4" destOrd="0" parTransId="{47F8CFC5-9E0B-4933-95D2-E3EBA05E3540}" sibTransId="{38B6FDE1-07B8-4E95-B49D-57F820C771C7}"/>
    <dgm:cxn modelId="{C0CD7134-701D-49F4-A1EE-8839DDD9A228}" type="presOf" srcId="{42F57486-DB19-478C-9FDD-CCCEC5733063}" destId="{543F9A6E-4195-44FB-8BB5-A56C54467917}" srcOrd="0" destOrd="0" presId="urn:microsoft.com/office/officeart/2005/8/layout/cycle5"/>
    <dgm:cxn modelId="{4D471B3D-D89C-4C19-801A-FB9DAD77150E}" type="presOf" srcId="{9F004CC4-6798-4F99-931E-88B0BCA3BE0F}" destId="{95AE9599-71A4-433E-9CBA-700A91B3C606}" srcOrd="0" destOrd="0" presId="urn:microsoft.com/office/officeart/2005/8/layout/cycle5"/>
    <dgm:cxn modelId="{7F619444-4138-4CB7-AEEB-37707FAF1923}" type="presOf" srcId="{4EE5D7C1-8712-4F62-8978-07F38CC44ADA}" destId="{CC8ADB40-4BC7-4DE0-A46A-1F970FD81AE6}" srcOrd="0" destOrd="0" presId="urn:microsoft.com/office/officeart/2005/8/layout/cycle5"/>
    <dgm:cxn modelId="{67C85686-D22E-4FE8-B0E2-B0635991F79E}" type="presOf" srcId="{38B6FDE1-07B8-4E95-B49D-57F820C771C7}" destId="{0847F50D-D25A-408D-8D57-96276225428E}" srcOrd="0" destOrd="0" presId="urn:microsoft.com/office/officeart/2005/8/layout/cycle5"/>
    <dgm:cxn modelId="{69C8F68C-1B3B-431F-BB2B-8054B2DF3C92}" type="presOf" srcId="{0FD610DE-7567-4F0C-9FB1-99E26EEE60E9}" destId="{35EA862C-44CC-439F-BB80-DEFE1A848223}" srcOrd="0" destOrd="0" presId="urn:microsoft.com/office/officeart/2005/8/layout/cycle5"/>
    <dgm:cxn modelId="{B226228F-2AD2-4958-A0E4-66F4120E2ABD}" srcId="{16A5B592-58FB-4B3A-A661-900CA43B52C2}" destId="{9E8041E8-7A1D-417F-8219-ED9A7466E686}" srcOrd="1" destOrd="0" parTransId="{5C132105-1A7C-4F05-82B1-E840AEAB52CD}" sibTransId="{FB0D75DF-CA27-4F95-B467-06A31F2274B0}"/>
    <dgm:cxn modelId="{17EECA9E-227D-4401-9653-DB37BABAC1D2}" type="presOf" srcId="{1722054E-66CF-42A7-9C83-300F836A727F}" destId="{521FAB7C-2155-417C-A7FF-202BE6FADFFB}" srcOrd="0" destOrd="0" presId="urn:microsoft.com/office/officeart/2005/8/layout/cycle5"/>
    <dgm:cxn modelId="{660B45A2-2C7D-4717-84DE-0882F0C81F44}" type="presOf" srcId="{9E8041E8-7A1D-417F-8219-ED9A7466E686}" destId="{6E7ACF57-3AD2-4C89-B09B-3B4D04A7D953}" srcOrd="0" destOrd="0" presId="urn:microsoft.com/office/officeart/2005/8/layout/cycle5"/>
    <dgm:cxn modelId="{1489DFD9-1D94-4B8D-BB95-FE0606582339}" type="presOf" srcId="{FB0D75DF-CA27-4F95-B467-06A31F2274B0}" destId="{E98484AF-122A-4E18-9F6A-7821DD583324}" srcOrd="0" destOrd="0" presId="urn:microsoft.com/office/officeart/2005/8/layout/cycle5"/>
    <dgm:cxn modelId="{162BD1E4-62EB-40AE-8ECB-69D043175F3C}" type="presOf" srcId="{3846F2C4-B073-4DFD-A587-FD915462B25B}" destId="{02896CAE-40F1-4183-869D-CA3C9CE68B81}" srcOrd="0" destOrd="0" presId="urn:microsoft.com/office/officeart/2005/8/layout/cycle5"/>
    <dgm:cxn modelId="{E0ED38E8-74D7-40AA-9B38-7719BC199D49}" srcId="{16A5B592-58FB-4B3A-A661-900CA43B52C2}" destId="{3846F2C4-B073-4DFD-A587-FD915462B25B}" srcOrd="0" destOrd="0" parTransId="{2DF21DCA-DA48-4DB3-B8EF-E0D678DF7026}" sibTransId="{4EE5D7C1-8712-4F62-8978-07F38CC44ADA}"/>
    <dgm:cxn modelId="{EA88F7EA-7D4A-4AC9-844D-F6B6614FE268}" type="presOf" srcId="{16A5B592-58FB-4B3A-A661-900CA43B52C2}" destId="{6A609C74-2DF4-4A2F-AB8A-00D1E8045AB2}" srcOrd="0" destOrd="0" presId="urn:microsoft.com/office/officeart/2005/8/layout/cycle5"/>
    <dgm:cxn modelId="{56A636F6-8710-4463-960F-7C950823D190}" type="presOf" srcId="{05A61BBF-8F02-4E66-A703-93E9131B45D7}" destId="{96CA30F2-8AF1-44D5-9636-6EA0B31C8422}" srcOrd="0" destOrd="0" presId="urn:microsoft.com/office/officeart/2005/8/layout/cycle5"/>
    <dgm:cxn modelId="{F65023FD-D836-49CD-84F4-4DC80BF44BFE}" srcId="{16A5B592-58FB-4B3A-A661-900CA43B52C2}" destId="{42F57486-DB19-478C-9FDD-CCCEC5733063}" srcOrd="2" destOrd="0" parTransId="{AA44879F-89B7-408C-A57B-EF4DAD397BE7}" sibTransId="{05A61BBF-8F02-4E66-A703-93E9131B45D7}"/>
    <dgm:cxn modelId="{24C517FF-AA36-49B0-8093-272508D63B7C}" type="presParOf" srcId="{6A609C74-2DF4-4A2F-AB8A-00D1E8045AB2}" destId="{02896CAE-40F1-4183-869D-CA3C9CE68B81}" srcOrd="0" destOrd="0" presId="urn:microsoft.com/office/officeart/2005/8/layout/cycle5"/>
    <dgm:cxn modelId="{B8FFD00F-F1F2-4528-8DAF-A18CD936D7FA}" type="presParOf" srcId="{6A609C74-2DF4-4A2F-AB8A-00D1E8045AB2}" destId="{D9A91D0E-6E58-4777-962E-B58D1505A01F}" srcOrd="1" destOrd="0" presId="urn:microsoft.com/office/officeart/2005/8/layout/cycle5"/>
    <dgm:cxn modelId="{D1687AF9-49AC-493B-95C2-6DF424E32BAE}" type="presParOf" srcId="{6A609C74-2DF4-4A2F-AB8A-00D1E8045AB2}" destId="{CC8ADB40-4BC7-4DE0-A46A-1F970FD81AE6}" srcOrd="2" destOrd="0" presId="urn:microsoft.com/office/officeart/2005/8/layout/cycle5"/>
    <dgm:cxn modelId="{48754910-8FD0-494F-A1E4-704C3F019B0C}" type="presParOf" srcId="{6A609C74-2DF4-4A2F-AB8A-00D1E8045AB2}" destId="{6E7ACF57-3AD2-4C89-B09B-3B4D04A7D953}" srcOrd="3" destOrd="0" presId="urn:microsoft.com/office/officeart/2005/8/layout/cycle5"/>
    <dgm:cxn modelId="{FB099A89-C962-42DD-BF97-3A4C6EBF1AEF}" type="presParOf" srcId="{6A609C74-2DF4-4A2F-AB8A-00D1E8045AB2}" destId="{AF36AA87-D365-4876-9244-B07367982C2D}" srcOrd="4" destOrd="0" presId="urn:microsoft.com/office/officeart/2005/8/layout/cycle5"/>
    <dgm:cxn modelId="{C1452999-9BEA-48EC-9005-834DF0AD05AF}" type="presParOf" srcId="{6A609C74-2DF4-4A2F-AB8A-00D1E8045AB2}" destId="{E98484AF-122A-4E18-9F6A-7821DD583324}" srcOrd="5" destOrd="0" presId="urn:microsoft.com/office/officeart/2005/8/layout/cycle5"/>
    <dgm:cxn modelId="{B8D79A73-EEB2-475E-9350-51BBA95CA797}" type="presParOf" srcId="{6A609C74-2DF4-4A2F-AB8A-00D1E8045AB2}" destId="{543F9A6E-4195-44FB-8BB5-A56C54467917}" srcOrd="6" destOrd="0" presId="urn:microsoft.com/office/officeart/2005/8/layout/cycle5"/>
    <dgm:cxn modelId="{6EF83A80-B877-4C52-849D-90CB58F06F08}" type="presParOf" srcId="{6A609C74-2DF4-4A2F-AB8A-00D1E8045AB2}" destId="{337A6BAC-BEE2-4C5C-9DA0-2D4CBFF21DAD}" srcOrd="7" destOrd="0" presId="urn:microsoft.com/office/officeart/2005/8/layout/cycle5"/>
    <dgm:cxn modelId="{5F70A529-B0A2-4C61-8F08-C9A3B87BF920}" type="presParOf" srcId="{6A609C74-2DF4-4A2F-AB8A-00D1E8045AB2}" destId="{96CA30F2-8AF1-44D5-9636-6EA0B31C8422}" srcOrd="8" destOrd="0" presId="urn:microsoft.com/office/officeart/2005/8/layout/cycle5"/>
    <dgm:cxn modelId="{27948B02-FD31-4FA5-8669-5EF6CCA42320}" type="presParOf" srcId="{6A609C74-2DF4-4A2F-AB8A-00D1E8045AB2}" destId="{521FAB7C-2155-417C-A7FF-202BE6FADFFB}" srcOrd="9" destOrd="0" presId="urn:microsoft.com/office/officeart/2005/8/layout/cycle5"/>
    <dgm:cxn modelId="{A8C82509-0975-422E-97CF-100945D778EE}" type="presParOf" srcId="{6A609C74-2DF4-4A2F-AB8A-00D1E8045AB2}" destId="{414A085C-404C-479A-9855-6D72BC6BF28F}" srcOrd="10" destOrd="0" presId="urn:microsoft.com/office/officeart/2005/8/layout/cycle5"/>
    <dgm:cxn modelId="{CC82B91A-BE56-44BC-B462-09585E7DC6FE}" type="presParOf" srcId="{6A609C74-2DF4-4A2F-AB8A-00D1E8045AB2}" destId="{95AE9599-71A4-433E-9CBA-700A91B3C606}" srcOrd="11" destOrd="0" presId="urn:microsoft.com/office/officeart/2005/8/layout/cycle5"/>
    <dgm:cxn modelId="{1C17DE55-ED10-481F-9F44-384D7D6D672B}" type="presParOf" srcId="{6A609C74-2DF4-4A2F-AB8A-00D1E8045AB2}" destId="{35EA862C-44CC-439F-BB80-DEFE1A848223}" srcOrd="12" destOrd="0" presId="urn:microsoft.com/office/officeart/2005/8/layout/cycle5"/>
    <dgm:cxn modelId="{26E4FC65-266D-4DDF-95A0-AE45CD494B85}" type="presParOf" srcId="{6A609C74-2DF4-4A2F-AB8A-00D1E8045AB2}" destId="{1F5C8EA5-FB42-47FC-8E8B-8FD8CAE08C18}" srcOrd="13" destOrd="0" presId="urn:microsoft.com/office/officeart/2005/8/layout/cycle5"/>
    <dgm:cxn modelId="{FBC0757E-D3E4-45A8-BFBA-476F48C2E8FC}" type="presParOf" srcId="{6A609C74-2DF4-4A2F-AB8A-00D1E8045AB2}" destId="{0847F50D-D25A-408D-8D57-96276225428E}"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97431-FE8B-45CC-A5A8-DBC184A07F87}">
      <dsp:nvSpPr>
        <dsp:cNvPr id="0" name=""/>
        <dsp:cNvSpPr/>
      </dsp:nvSpPr>
      <dsp:spPr>
        <a:xfrm rot="10800000">
          <a:off x="1241631" y="3226"/>
          <a:ext cx="4318023" cy="616036"/>
        </a:xfrm>
        <a:prstGeom prst="homePlate">
          <a:avLst/>
        </a:prstGeom>
        <a:solidFill>
          <a:srgbClr val="3C9E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655" tIns="53340" rIns="99568" bIns="53340" numCol="1" spcCol="1270" anchor="ctr" anchorCtr="0">
          <a:noAutofit/>
        </a:bodyPr>
        <a:lstStyle/>
        <a:p>
          <a:pPr marL="0" lvl="0" indent="0" algn="ctr" defTabSz="622300">
            <a:lnSpc>
              <a:spcPct val="90000"/>
            </a:lnSpc>
            <a:spcBef>
              <a:spcPct val="0"/>
            </a:spcBef>
            <a:spcAft>
              <a:spcPct val="35000"/>
            </a:spcAft>
            <a:buNone/>
          </a:pPr>
          <a:r>
            <a:rPr lang="en-IE" sz="1400" kern="1200" dirty="0"/>
            <a:t>Anne Gannon</a:t>
          </a:r>
        </a:p>
        <a:p>
          <a:pPr marL="0" lvl="0" indent="0" algn="ctr" defTabSz="622300">
            <a:lnSpc>
              <a:spcPct val="90000"/>
            </a:lnSpc>
            <a:spcBef>
              <a:spcPct val="0"/>
            </a:spcBef>
            <a:spcAft>
              <a:spcPct val="35000"/>
            </a:spcAft>
            <a:buNone/>
          </a:pPr>
          <a:r>
            <a:rPr lang="en-IE" sz="1400" b="0" i="0" kern="1200" dirty="0"/>
            <a:t>Staff Wellbeing &amp; Development Manager </a:t>
          </a:r>
          <a:endParaRPr lang="en-IE" sz="1400" kern="1200" dirty="0"/>
        </a:p>
      </dsp:txBody>
      <dsp:txXfrm rot="10800000">
        <a:off x="1395640" y="3226"/>
        <a:ext cx="4164014" cy="616036"/>
      </dsp:txXfrm>
    </dsp:sp>
    <dsp:sp modelId="{FD67DF73-C048-4AF0-860A-6C13DFB7B569}">
      <dsp:nvSpPr>
        <dsp:cNvPr id="0" name=""/>
        <dsp:cNvSpPr/>
      </dsp:nvSpPr>
      <dsp:spPr>
        <a:xfrm>
          <a:off x="933613" y="3226"/>
          <a:ext cx="616036" cy="61603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075360-C811-4612-B5CF-780DF957136F}">
      <dsp:nvSpPr>
        <dsp:cNvPr id="0" name=""/>
        <dsp:cNvSpPr/>
      </dsp:nvSpPr>
      <dsp:spPr>
        <a:xfrm rot="10800000">
          <a:off x="1241631" y="803154"/>
          <a:ext cx="4318023" cy="616036"/>
        </a:xfrm>
        <a:prstGeom prst="homePlate">
          <a:avLst/>
        </a:prstGeom>
        <a:solidFill>
          <a:srgbClr val="2DC9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655" tIns="53340" rIns="99568" bIns="53340" numCol="1" spcCol="1270" anchor="ctr" anchorCtr="0">
          <a:noAutofit/>
        </a:bodyPr>
        <a:lstStyle/>
        <a:p>
          <a:pPr marL="0" lvl="0" indent="0" algn="ctr" defTabSz="622300">
            <a:lnSpc>
              <a:spcPct val="90000"/>
            </a:lnSpc>
            <a:spcBef>
              <a:spcPct val="0"/>
            </a:spcBef>
            <a:spcAft>
              <a:spcPct val="35000"/>
            </a:spcAft>
            <a:buNone/>
          </a:pPr>
          <a:r>
            <a:rPr lang="en-IE" sz="1400" kern="1200" dirty="0"/>
            <a:t>Mary Horgan</a:t>
          </a:r>
        </a:p>
        <a:p>
          <a:pPr marL="0" lvl="0" indent="0" algn="ctr" defTabSz="622300">
            <a:lnSpc>
              <a:spcPct val="90000"/>
            </a:lnSpc>
            <a:spcBef>
              <a:spcPct val="0"/>
            </a:spcBef>
            <a:spcAft>
              <a:spcPct val="35000"/>
            </a:spcAft>
            <a:buNone/>
          </a:pPr>
          <a:r>
            <a:rPr lang="en-IE" sz="1400" b="0" i="0" kern="1200" dirty="0"/>
            <a:t>Staff Development Advisor</a:t>
          </a:r>
          <a:endParaRPr lang="en-IE" sz="1400" kern="1200" dirty="0"/>
        </a:p>
      </dsp:txBody>
      <dsp:txXfrm rot="10800000">
        <a:off x="1395640" y="803154"/>
        <a:ext cx="4164014" cy="616036"/>
      </dsp:txXfrm>
    </dsp:sp>
    <dsp:sp modelId="{65CC948D-6400-460F-A9C4-FF3E95CED44C}">
      <dsp:nvSpPr>
        <dsp:cNvPr id="0" name=""/>
        <dsp:cNvSpPr/>
      </dsp:nvSpPr>
      <dsp:spPr>
        <a:xfrm>
          <a:off x="933613" y="803154"/>
          <a:ext cx="616036" cy="616036"/>
        </a:xfrm>
        <a:prstGeom prst="ellipse">
          <a:avLst/>
        </a:prstGeom>
        <a:blipFill>
          <a:blip xmlns:r="http://schemas.openxmlformats.org/officeDocument/2006/relationships" r:embed="rId2"/>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CF1333-3A1C-45AA-880D-9504DEA4A149}">
      <dsp:nvSpPr>
        <dsp:cNvPr id="0" name=""/>
        <dsp:cNvSpPr/>
      </dsp:nvSpPr>
      <dsp:spPr>
        <a:xfrm rot="10800000">
          <a:off x="1241631" y="1603081"/>
          <a:ext cx="4318023" cy="616036"/>
        </a:xfrm>
        <a:prstGeom prst="homePlate">
          <a:avLst/>
        </a:prstGeom>
        <a:solidFill>
          <a:srgbClr val="38BA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655" tIns="53340" rIns="99568" bIns="53340" numCol="1" spcCol="1270" anchor="ctr" anchorCtr="0">
          <a:noAutofit/>
        </a:bodyPr>
        <a:lstStyle/>
        <a:p>
          <a:pPr marL="0" lvl="0" indent="0" algn="ctr" defTabSz="622300">
            <a:lnSpc>
              <a:spcPct val="90000"/>
            </a:lnSpc>
            <a:spcBef>
              <a:spcPct val="0"/>
            </a:spcBef>
            <a:spcAft>
              <a:spcPct val="35000"/>
            </a:spcAft>
            <a:buNone/>
          </a:pPr>
          <a:r>
            <a:rPr lang="en-IE" sz="1400" kern="1200" dirty="0"/>
            <a:t>Grace Conway</a:t>
          </a:r>
        </a:p>
        <a:p>
          <a:pPr marL="0" lvl="0" indent="0" algn="ctr" defTabSz="622300">
            <a:lnSpc>
              <a:spcPct val="90000"/>
            </a:lnSpc>
            <a:spcBef>
              <a:spcPct val="0"/>
            </a:spcBef>
            <a:spcAft>
              <a:spcPct val="35000"/>
            </a:spcAft>
            <a:buNone/>
          </a:pPr>
          <a:r>
            <a:rPr lang="en-IE" sz="1400" b="0" i="0" kern="1200" dirty="0"/>
            <a:t>Staff Development Co-Ordinator</a:t>
          </a:r>
          <a:endParaRPr lang="en-IE" sz="1400" kern="1200" dirty="0"/>
        </a:p>
      </dsp:txBody>
      <dsp:txXfrm rot="10800000">
        <a:off x="1395640" y="1603081"/>
        <a:ext cx="4164014" cy="616036"/>
      </dsp:txXfrm>
    </dsp:sp>
    <dsp:sp modelId="{BAB22041-D976-4C2A-BB1B-D42FA7AFC603}">
      <dsp:nvSpPr>
        <dsp:cNvPr id="0" name=""/>
        <dsp:cNvSpPr/>
      </dsp:nvSpPr>
      <dsp:spPr>
        <a:xfrm>
          <a:off x="933613" y="1603081"/>
          <a:ext cx="616036" cy="61603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0C58B-29CF-42E1-A8D5-D03CD9739CDC}">
      <dsp:nvSpPr>
        <dsp:cNvPr id="0" name=""/>
        <dsp:cNvSpPr/>
      </dsp:nvSpPr>
      <dsp:spPr>
        <a:xfrm rot="10800000">
          <a:off x="1241631" y="2403009"/>
          <a:ext cx="4318023" cy="616036"/>
        </a:xfrm>
        <a:prstGeom prst="homePlate">
          <a:avLst/>
        </a:prstGeom>
        <a:solidFill>
          <a:srgbClr val="6FA1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655" tIns="53340" rIns="99568" bIns="53340" numCol="1" spcCol="1270" anchor="ctr" anchorCtr="0">
          <a:noAutofit/>
        </a:bodyPr>
        <a:lstStyle/>
        <a:p>
          <a:pPr marL="0" lvl="0" indent="0" algn="ctr" defTabSz="622300">
            <a:lnSpc>
              <a:spcPct val="90000"/>
            </a:lnSpc>
            <a:spcBef>
              <a:spcPct val="0"/>
            </a:spcBef>
            <a:spcAft>
              <a:spcPct val="35000"/>
            </a:spcAft>
            <a:buNone/>
          </a:pPr>
          <a:r>
            <a:rPr lang="en-IE" sz="1400" kern="1200" dirty="0"/>
            <a:t>Susan O’Mahony</a:t>
          </a:r>
        </a:p>
        <a:p>
          <a:pPr marL="0" lvl="0" indent="0" algn="ctr" defTabSz="622300">
            <a:lnSpc>
              <a:spcPct val="90000"/>
            </a:lnSpc>
            <a:spcBef>
              <a:spcPct val="0"/>
            </a:spcBef>
            <a:spcAft>
              <a:spcPct val="35000"/>
            </a:spcAft>
            <a:buNone/>
          </a:pPr>
          <a:r>
            <a:rPr lang="en-IE" sz="1400" b="0" i="0" kern="1200" dirty="0"/>
            <a:t>Staff Wellbeing &amp; Development Advisor</a:t>
          </a:r>
          <a:endParaRPr lang="en-IE" sz="1400" kern="1200" dirty="0"/>
        </a:p>
      </dsp:txBody>
      <dsp:txXfrm rot="10800000">
        <a:off x="1395640" y="2403009"/>
        <a:ext cx="4164014" cy="616036"/>
      </dsp:txXfrm>
    </dsp:sp>
    <dsp:sp modelId="{629FF9EF-415F-415A-915C-4A5EB2ED3597}">
      <dsp:nvSpPr>
        <dsp:cNvPr id="0" name=""/>
        <dsp:cNvSpPr/>
      </dsp:nvSpPr>
      <dsp:spPr>
        <a:xfrm>
          <a:off x="933613" y="2403009"/>
          <a:ext cx="616036" cy="61603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4CF801-F25A-4FF6-ADDE-812797303B42}">
      <dsp:nvSpPr>
        <dsp:cNvPr id="0" name=""/>
        <dsp:cNvSpPr/>
      </dsp:nvSpPr>
      <dsp:spPr>
        <a:xfrm rot="10800000">
          <a:off x="1241631" y="3202936"/>
          <a:ext cx="4318023" cy="616036"/>
        </a:xfrm>
        <a:prstGeom prst="homePlate">
          <a:avLst/>
        </a:prstGeom>
        <a:solidFill>
          <a:srgbClr val="00A7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655" tIns="53340" rIns="99568" bIns="53340" numCol="1" spcCol="1270" anchor="ctr" anchorCtr="0">
          <a:noAutofit/>
        </a:bodyPr>
        <a:lstStyle/>
        <a:p>
          <a:pPr marL="0" lvl="0" indent="0" algn="ctr" defTabSz="622300">
            <a:lnSpc>
              <a:spcPct val="90000"/>
            </a:lnSpc>
            <a:spcBef>
              <a:spcPct val="0"/>
            </a:spcBef>
            <a:spcAft>
              <a:spcPct val="35000"/>
            </a:spcAft>
            <a:buNone/>
          </a:pPr>
          <a:r>
            <a:rPr lang="en-IE" sz="1400" kern="1200" dirty="0"/>
            <a:t>Anna McKenna</a:t>
          </a:r>
        </a:p>
        <a:p>
          <a:pPr marL="0" lvl="0" indent="0" algn="ctr" defTabSz="622300">
            <a:lnSpc>
              <a:spcPct val="90000"/>
            </a:lnSpc>
            <a:spcBef>
              <a:spcPct val="0"/>
            </a:spcBef>
            <a:spcAft>
              <a:spcPct val="35000"/>
            </a:spcAft>
            <a:buNone/>
          </a:pPr>
          <a:r>
            <a:rPr lang="en-IE" sz="1400" b="0" i="0" kern="1200" dirty="0"/>
            <a:t>Senior Executive Assistant</a:t>
          </a:r>
          <a:endParaRPr lang="en-IE" sz="1400" kern="1200" dirty="0"/>
        </a:p>
      </dsp:txBody>
      <dsp:txXfrm rot="10800000">
        <a:off x="1395640" y="3202936"/>
        <a:ext cx="4164014" cy="616036"/>
      </dsp:txXfrm>
    </dsp:sp>
    <dsp:sp modelId="{B830DA2F-E032-4590-AE4B-0E6014E75E4F}">
      <dsp:nvSpPr>
        <dsp:cNvPr id="0" name=""/>
        <dsp:cNvSpPr/>
      </dsp:nvSpPr>
      <dsp:spPr>
        <a:xfrm>
          <a:off x="933613" y="3202936"/>
          <a:ext cx="616036" cy="616036"/>
        </a:xfrm>
        <a:prstGeom prst="ellipse">
          <a:avLst/>
        </a:prstGeom>
        <a:blipFill>
          <a:blip xmlns:r="http://schemas.openxmlformats.org/officeDocument/2006/relationships" r:embed="rId5"/>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96CAE-40F1-4183-869D-CA3C9CE68B81}">
      <dsp:nvSpPr>
        <dsp:cNvPr id="0" name=""/>
        <dsp:cNvSpPr/>
      </dsp:nvSpPr>
      <dsp:spPr>
        <a:xfrm>
          <a:off x="2691498" y="799"/>
          <a:ext cx="1439019" cy="9353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Mental</a:t>
          </a:r>
        </a:p>
      </dsp:txBody>
      <dsp:txXfrm>
        <a:off x="2737159" y="46460"/>
        <a:ext cx="1347697" cy="844040"/>
      </dsp:txXfrm>
    </dsp:sp>
    <dsp:sp modelId="{CC8ADB40-4BC7-4DE0-A46A-1F970FD81AE6}">
      <dsp:nvSpPr>
        <dsp:cNvPr id="0" name=""/>
        <dsp:cNvSpPr/>
      </dsp:nvSpPr>
      <dsp:spPr>
        <a:xfrm>
          <a:off x="1543581" y="468480"/>
          <a:ext cx="3734853" cy="3734853"/>
        </a:xfrm>
        <a:custGeom>
          <a:avLst/>
          <a:gdLst/>
          <a:ahLst/>
          <a:cxnLst/>
          <a:rect l="0" t="0" r="0" b="0"/>
          <a:pathLst>
            <a:path>
              <a:moveTo>
                <a:pt x="2779392" y="237824"/>
              </a:moveTo>
              <a:arcTo wR="1867426" hR="1867426" stAng="17953947" swAng="1210727"/>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E7ACF57-3AD2-4C89-B09B-3B4D04A7D953}">
      <dsp:nvSpPr>
        <dsp:cNvPr id="0" name=""/>
        <dsp:cNvSpPr/>
      </dsp:nvSpPr>
      <dsp:spPr>
        <a:xfrm>
          <a:off x="4467527" y="1291159"/>
          <a:ext cx="1439019" cy="935362"/>
        </a:xfrm>
        <a:prstGeom prst="roundRect">
          <a:avLst/>
        </a:prstGeom>
        <a:solidFill>
          <a:schemeClr val="accent5">
            <a:hueOff val="-1631424"/>
            <a:satOff val="-9103"/>
            <a:lumOff val="-42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Physical </a:t>
          </a:r>
        </a:p>
      </dsp:txBody>
      <dsp:txXfrm>
        <a:off x="4513188" y="1336820"/>
        <a:ext cx="1347697" cy="844040"/>
      </dsp:txXfrm>
    </dsp:sp>
    <dsp:sp modelId="{E98484AF-122A-4E18-9F6A-7821DD583324}">
      <dsp:nvSpPr>
        <dsp:cNvPr id="0" name=""/>
        <dsp:cNvSpPr/>
      </dsp:nvSpPr>
      <dsp:spPr>
        <a:xfrm>
          <a:off x="1543581" y="468480"/>
          <a:ext cx="3734853" cy="3734853"/>
        </a:xfrm>
        <a:custGeom>
          <a:avLst/>
          <a:gdLst/>
          <a:ahLst/>
          <a:cxnLst/>
          <a:rect l="0" t="0" r="0" b="0"/>
          <a:pathLst>
            <a:path>
              <a:moveTo>
                <a:pt x="3730364" y="1996841"/>
              </a:moveTo>
              <a:arcTo wR="1867426" hR="1867426" stAng="21838430" swAng="1359098"/>
            </a:path>
          </a:pathLst>
        </a:custGeom>
        <a:noFill/>
        <a:ln w="6350" cap="flat" cmpd="sng" algn="ctr">
          <a:solidFill>
            <a:schemeClr val="accent5">
              <a:hueOff val="-1631424"/>
              <a:satOff val="-9103"/>
              <a:lumOff val="-42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43F9A6E-4195-44FB-8BB5-A56C54467917}">
      <dsp:nvSpPr>
        <dsp:cNvPr id="0" name=""/>
        <dsp:cNvSpPr/>
      </dsp:nvSpPr>
      <dsp:spPr>
        <a:xfrm>
          <a:off x="3789144" y="3379006"/>
          <a:ext cx="1439019" cy="935362"/>
        </a:xfrm>
        <a:prstGeom prst="roundRect">
          <a:avLst/>
        </a:prstGeom>
        <a:solidFill>
          <a:schemeClr val="accent5">
            <a:hueOff val="-3262848"/>
            <a:satOff val="-18207"/>
            <a:lumOff val="-8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Financial</a:t>
          </a:r>
        </a:p>
      </dsp:txBody>
      <dsp:txXfrm>
        <a:off x="3834805" y="3424667"/>
        <a:ext cx="1347697" cy="844040"/>
      </dsp:txXfrm>
    </dsp:sp>
    <dsp:sp modelId="{96CA30F2-8AF1-44D5-9636-6EA0B31C8422}">
      <dsp:nvSpPr>
        <dsp:cNvPr id="0" name=""/>
        <dsp:cNvSpPr/>
      </dsp:nvSpPr>
      <dsp:spPr>
        <a:xfrm>
          <a:off x="1543581" y="468480"/>
          <a:ext cx="3734853" cy="3734853"/>
        </a:xfrm>
        <a:custGeom>
          <a:avLst/>
          <a:gdLst/>
          <a:ahLst/>
          <a:cxnLst/>
          <a:rect l="0" t="0" r="0" b="0"/>
          <a:pathLst>
            <a:path>
              <a:moveTo>
                <a:pt x="2096364" y="3720767"/>
              </a:moveTo>
              <a:arcTo wR="1867426" hR="1867426" stAng="4977486" swAng="845028"/>
            </a:path>
          </a:pathLst>
        </a:custGeom>
        <a:noFill/>
        <a:ln w="6350" cap="flat" cmpd="sng" algn="ctr">
          <a:solidFill>
            <a:schemeClr val="accent5">
              <a:hueOff val="-3262848"/>
              <a:satOff val="-18207"/>
              <a:lumOff val="-843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21FAB7C-2155-417C-A7FF-202BE6FADFFB}">
      <dsp:nvSpPr>
        <dsp:cNvPr id="0" name=""/>
        <dsp:cNvSpPr/>
      </dsp:nvSpPr>
      <dsp:spPr>
        <a:xfrm>
          <a:off x="1593852" y="3379006"/>
          <a:ext cx="1439019" cy="935362"/>
        </a:xfrm>
        <a:prstGeom prst="roundRect">
          <a:avLst/>
        </a:prstGeom>
        <a:solidFill>
          <a:schemeClr val="accent5">
            <a:hueOff val="-4894273"/>
            <a:satOff val="-27310"/>
            <a:lumOff val="-12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Social</a:t>
          </a:r>
        </a:p>
      </dsp:txBody>
      <dsp:txXfrm>
        <a:off x="1639513" y="3424667"/>
        <a:ext cx="1347697" cy="844040"/>
      </dsp:txXfrm>
    </dsp:sp>
    <dsp:sp modelId="{95AE9599-71A4-433E-9CBA-700A91B3C606}">
      <dsp:nvSpPr>
        <dsp:cNvPr id="0" name=""/>
        <dsp:cNvSpPr/>
      </dsp:nvSpPr>
      <dsp:spPr>
        <a:xfrm>
          <a:off x="1543581" y="468480"/>
          <a:ext cx="3734853" cy="3734853"/>
        </a:xfrm>
        <a:custGeom>
          <a:avLst/>
          <a:gdLst/>
          <a:ahLst/>
          <a:cxnLst/>
          <a:rect l="0" t="0" r="0" b="0"/>
          <a:pathLst>
            <a:path>
              <a:moveTo>
                <a:pt x="198030" y="2704326"/>
              </a:moveTo>
              <a:arcTo wR="1867426" hR="1867426" stAng="9202472" swAng="1359098"/>
            </a:path>
          </a:pathLst>
        </a:custGeom>
        <a:noFill/>
        <a:ln w="6350" cap="flat" cmpd="sng" algn="ctr">
          <a:solidFill>
            <a:schemeClr val="accent5">
              <a:hueOff val="-4894273"/>
              <a:satOff val="-27310"/>
              <a:lumOff val="-1264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5EA862C-44CC-439F-BB80-DEFE1A848223}">
      <dsp:nvSpPr>
        <dsp:cNvPr id="0" name=""/>
        <dsp:cNvSpPr/>
      </dsp:nvSpPr>
      <dsp:spPr>
        <a:xfrm>
          <a:off x="915470" y="1291159"/>
          <a:ext cx="1439019" cy="935362"/>
        </a:xfrm>
        <a:prstGeom prst="roundRect">
          <a:avLst/>
        </a:prstGeom>
        <a:solidFill>
          <a:schemeClr val="accent5">
            <a:hueOff val="-6525697"/>
            <a:satOff val="-36414"/>
            <a:lumOff val="-1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Spiritual</a:t>
          </a:r>
        </a:p>
      </dsp:txBody>
      <dsp:txXfrm>
        <a:off x="961131" y="1336820"/>
        <a:ext cx="1347697" cy="844040"/>
      </dsp:txXfrm>
    </dsp:sp>
    <dsp:sp modelId="{0847F50D-D25A-408D-8D57-96276225428E}">
      <dsp:nvSpPr>
        <dsp:cNvPr id="0" name=""/>
        <dsp:cNvSpPr/>
      </dsp:nvSpPr>
      <dsp:spPr>
        <a:xfrm>
          <a:off x="1543581" y="468480"/>
          <a:ext cx="3734853" cy="3734853"/>
        </a:xfrm>
        <a:custGeom>
          <a:avLst/>
          <a:gdLst/>
          <a:ahLst/>
          <a:cxnLst/>
          <a:rect l="0" t="0" r="0" b="0"/>
          <a:pathLst>
            <a:path>
              <a:moveTo>
                <a:pt x="449305" y="652431"/>
              </a:moveTo>
              <a:arcTo wR="1867426" hR="1867426" stAng="13235326" swAng="1210727"/>
            </a:path>
          </a:pathLst>
        </a:custGeom>
        <a:noFill/>
        <a:ln w="6350" cap="flat" cmpd="sng" algn="ctr">
          <a:solidFill>
            <a:schemeClr val="accent5">
              <a:hueOff val="-6525697"/>
              <a:satOff val="-36414"/>
              <a:lumOff val="-1686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5348"/>
          </a:xfrm>
          <a:prstGeom prst="rect">
            <a:avLst/>
          </a:prstGeom>
        </p:spPr>
        <p:txBody>
          <a:bodyPr vert="horz" lIns="91954" tIns="45978" rIns="91954" bIns="45978"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60" cy="495348"/>
          </a:xfrm>
          <a:prstGeom prst="rect">
            <a:avLst/>
          </a:prstGeom>
        </p:spPr>
        <p:txBody>
          <a:bodyPr vert="horz" lIns="91954" tIns="45978" rIns="91954" bIns="45978" rtlCol="0"/>
          <a:lstStyle>
            <a:lvl1pPr algn="r">
              <a:defRPr sz="1200"/>
            </a:lvl1pPr>
          </a:lstStyle>
          <a:p>
            <a:fld id="{508BC48A-72C0-4757-87D5-A920A4E4BFF8}" type="datetimeFigureOut">
              <a:rPr lang="en-GB" smtClean="0"/>
              <a:t>06/05/2022</a:t>
            </a:fld>
            <a:endParaRPr lang="en-GB" dirty="0"/>
          </a:p>
        </p:txBody>
      </p:sp>
      <p:sp>
        <p:nvSpPr>
          <p:cNvPr id="4" name="Footer Placeholder 3"/>
          <p:cNvSpPr>
            <a:spLocks noGrp="1"/>
          </p:cNvSpPr>
          <p:nvPr>
            <p:ph type="ftr" sz="quarter" idx="2"/>
          </p:nvPr>
        </p:nvSpPr>
        <p:spPr>
          <a:xfrm>
            <a:off x="0" y="9377318"/>
            <a:ext cx="2945660" cy="495346"/>
          </a:xfrm>
          <a:prstGeom prst="rect">
            <a:avLst/>
          </a:prstGeom>
        </p:spPr>
        <p:txBody>
          <a:bodyPr vert="horz" lIns="91954" tIns="45978" rIns="91954" bIns="4597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377318"/>
            <a:ext cx="2945660" cy="495346"/>
          </a:xfrm>
          <a:prstGeom prst="rect">
            <a:avLst/>
          </a:prstGeom>
        </p:spPr>
        <p:txBody>
          <a:bodyPr vert="horz" lIns="91954" tIns="45978" rIns="91954" bIns="45978" rtlCol="0" anchor="b"/>
          <a:lstStyle>
            <a:lvl1pPr algn="r">
              <a:defRPr sz="1200"/>
            </a:lvl1pPr>
          </a:lstStyle>
          <a:p>
            <a:fld id="{1C161FEB-8766-4427-B17D-2DC31004E9C1}" type="slidenum">
              <a:rPr lang="en-GB" smtClean="0"/>
              <a:t>‹#›</a:t>
            </a:fld>
            <a:endParaRPr lang="en-GB" dirty="0"/>
          </a:p>
        </p:txBody>
      </p:sp>
    </p:spTree>
    <p:extLst>
      <p:ext uri="{BB962C8B-B14F-4D97-AF65-F5344CB8AC3E}">
        <p14:creationId xmlns:p14="http://schemas.microsoft.com/office/powerpoint/2010/main" val="4217514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5348"/>
          </a:xfrm>
          <a:prstGeom prst="rect">
            <a:avLst/>
          </a:prstGeom>
        </p:spPr>
        <p:txBody>
          <a:bodyPr vert="horz" lIns="91954" tIns="45978" rIns="91954" bIns="45978" rtlCol="0"/>
          <a:lstStyle>
            <a:lvl1pPr algn="l">
              <a:defRPr sz="1200"/>
            </a:lvl1pPr>
          </a:lstStyle>
          <a:p>
            <a:endParaRPr lang="en-GB" dirty="0"/>
          </a:p>
        </p:txBody>
      </p:sp>
      <p:sp>
        <p:nvSpPr>
          <p:cNvPr id="3" name="Date Placeholder 2"/>
          <p:cNvSpPr>
            <a:spLocks noGrp="1"/>
          </p:cNvSpPr>
          <p:nvPr>
            <p:ph type="dt" idx="1"/>
          </p:nvPr>
        </p:nvSpPr>
        <p:spPr>
          <a:xfrm>
            <a:off x="3850444" y="0"/>
            <a:ext cx="2945660" cy="495348"/>
          </a:xfrm>
          <a:prstGeom prst="rect">
            <a:avLst/>
          </a:prstGeom>
        </p:spPr>
        <p:txBody>
          <a:bodyPr vert="horz" lIns="91954" tIns="45978" rIns="91954" bIns="45978" rtlCol="0"/>
          <a:lstStyle>
            <a:lvl1pPr algn="r">
              <a:defRPr sz="1200"/>
            </a:lvl1pPr>
          </a:lstStyle>
          <a:p>
            <a:fld id="{7B5BF0C5-F093-46FD-8BEC-42196463B5FF}" type="datetimeFigureOut">
              <a:rPr lang="en-GB" smtClean="0"/>
              <a:t>06/05/2022</a:t>
            </a:fld>
            <a:endParaRPr lang="en-GB" dirty="0"/>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954" tIns="45978" rIns="91954" bIns="45978" rtlCol="0" anchor="ctr"/>
          <a:lstStyle/>
          <a:p>
            <a:endParaRPr lang="en-GB" dirty="0"/>
          </a:p>
        </p:txBody>
      </p:sp>
      <p:sp>
        <p:nvSpPr>
          <p:cNvPr id="5" name="Notes Placeholder 4"/>
          <p:cNvSpPr>
            <a:spLocks noGrp="1"/>
          </p:cNvSpPr>
          <p:nvPr>
            <p:ph type="body" sz="quarter" idx="3"/>
          </p:nvPr>
        </p:nvSpPr>
        <p:spPr>
          <a:xfrm>
            <a:off x="679769" y="4751221"/>
            <a:ext cx="5438140" cy="3887361"/>
          </a:xfrm>
          <a:prstGeom prst="rect">
            <a:avLst/>
          </a:prstGeom>
        </p:spPr>
        <p:txBody>
          <a:bodyPr vert="horz" lIns="91954" tIns="45978" rIns="91954" bIns="459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60" cy="495346"/>
          </a:xfrm>
          <a:prstGeom prst="rect">
            <a:avLst/>
          </a:prstGeom>
        </p:spPr>
        <p:txBody>
          <a:bodyPr vert="horz" lIns="91954" tIns="45978" rIns="91954" bIns="4597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377318"/>
            <a:ext cx="2945660" cy="495346"/>
          </a:xfrm>
          <a:prstGeom prst="rect">
            <a:avLst/>
          </a:prstGeom>
        </p:spPr>
        <p:txBody>
          <a:bodyPr vert="horz" lIns="91954" tIns="45978" rIns="91954" bIns="45978" rtlCol="0" anchor="b"/>
          <a:lstStyle>
            <a:lvl1pPr algn="r">
              <a:defRPr sz="1200"/>
            </a:lvl1pPr>
          </a:lstStyle>
          <a:p>
            <a:fld id="{C6E0E6D3-495E-45E8-8C4B-0DE3ED272F73}" type="slidenum">
              <a:rPr lang="en-GB" smtClean="0"/>
              <a:t>‹#›</a:t>
            </a:fld>
            <a:endParaRPr lang="en-GB" dirty="0"/>
          </a:p>
        </p:txBody>
      </p:sp>
    </p:spTree>
    <p:extLst>
      <p:ext uri="{BB962C8B-B14F-4D97-AF65-F5344CB8AC3E}">
        <p14:creationId xmlns:p14="http://schemas.microsoft.com/office/powerpoint/2010/main" val="29252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Good morning My name is Anne-Marie and I am your dedicated AM here at Spectrum Life. Today I am going to take you through a 30min presentation which will give an overview of the Spectrum Life services available to your employees. If you have questions along the way please pop them into the chat function or I can take them at the end.</a:t>
            </a:r>
          </a:p>
          <a:p>
            <a:endParaRPr lang="en-IE" dirty="0"/>
          </a:p>
          <a:p>
            <a:r>
              <a:rPr lang="en-IE" dirty="0"/>
              <a:t>First of all a bit about Spectrum Life. We are an Irish HQd company supporting over 1,500 organisations across Ireland and the UK. We are healthcare and wellbeing company focused on providing best in class mental health and wellbeing supports as our primary mission.</a:t>
            </a:r>
          </a:p>
        </p:txBody>
      </p:sp>
      <p:sp>
        <p:nvSpPr>
          <p:cNvPr id="4" name="Slide Number Placeholder 3"/>
          <p:cNvSpPr>
            <a:spLocks noGrp="1"/>
          </p:cNvSpPr>
          <p:nvPr>
            <p:ph type="sldNum" sz="quarter" idx="5"/>
          </p:nvPr>
        </p:nvSpPr>
        <p:spPr/>
        <p:txBody>
          <a:bodyPr/>
          <a:lstStyle/>
          <a:p>
            <a:fld id="{4DD1211B-9D3A-FD47-A1AF-5F514B67DD81}" type="slidenum">
              <a:rPr lang="en-US" smtClean="0"/>
              <a:t>9</a:t>
            </a:fld>
            <a:endParaRPr lang="en-US" dirty="0"/>
          </a:p>
        </p:txBody>
      </p:sp>
    </p:spTree>
    <p:extLst>
      <p:ext uri="{BB962C8B-B14F-4D97-AF65-F5344CB8AC3E}">
        <p14:creationId xmlns:p14="http://schemas.microsoft.com/office/powerpoint/2010/main" val="370665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p:txBody>
      </p:sp>
      <p:sp>
        <p:nvSpPr>
          <p:cNvPr id="4" name="Slide Number Placeholder 3"/>
          <p:cNvSpPr>
            <a:spLocks noGrp="1"/>
          </p:cNvSpPr>
          <p:nvPr>
            <p:ph type="sldNum" sz="quarter" idx="5"/>
          </p:nvPr>
        </p:nvSpPr>
        <p:spPr/>
        <p:txBody>
          <a:bodyPr/>
          <a:lstStyle/>
          <a:p>
            <a:fld id="{4DD1211B-9D3A-FD47-A1AF-5F514B67DD81}" type="slidenum">
              <a:rPr lang="en-US" smtClean="0"/>
              <a:t>10</a:t>
            </a:fld>
            <a:endParaRPr lang="en-US" dirty="0"/>
          </a:p>
        </p:txBody>
      </p:sp>
    </p:spTree>
    <p:extLst>
      <p:ext uri="{BB962C8B-B14F-4D97-AF65-F5344CB8AC3E}">
        <p14:creationId xmlns:p14="http://schemas.microsoft.com/office/powerpoint/2010/main" val="380545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1211B-9D3A-FD47-A1AF-5F514B67DD81}" type="slidenum">
              <a:rPr lang="en-US" smtClean="0"/>
              <a:t>11</a:t>
            </a:fld>
            <a:endParaRPr lang="en-US" dirty="0"/>
          </a:p>
        </p:txBody>
      </p:sp>
    </p:spTree>
    <p:extLst>
      <p:ext uri="{BB962C8B-B14F-4D97-AF65-F5344CB8AC3E}">
        <p14:creationId xmlns:p14="http://schemas.microsoft.com/office/powerpoint/2010/main" val="5887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First page talks about the EAS and signposting to the contact numbers or pathways. It will be customised for your organisation once you come onboard</a:t>
            </a:r>
          </a:p>
        </p:txBody>
      </p:sp>
      <p:sp>
        <p:nvSpPr>
          <p:cNvPr id="4" name="Slide Number Placeholder 3"/>
          <p:cNvSpPr>
            <a:spLocks noGrp="1"/>
          </p:cNvSpPr>
          <p:nvPr>
            <p:ph type="sldNum" sz="quarter" idx="5"/>
          </p:nvPr>
        </p:nvSpPr>
        <p:spPr/>
        <p:txBody>
          <a:bodyPr/>
          <a:lstStyle/>
          <a:p>
            <a:fld id="{4DD1211B-9D3A-FD47-A1AF-5F514B67DD81}" type="slidenum">
              <a:rPr lang="en-US" smtClean="0"/>
              <a:t>12</a:t>
            </a:fld>
            <a:endParaRPr lang="en-US" dirty="0"/>
          </a:p>
        </p:txBody>
      </p:sp>
    </p:spTree>
    <p:extLst>
      <p:ext uri="{BB962C8B-B14F-4D97-AF65-F5344CB8AC3E}">
        <p14:creationId xmlns:p14="http://schemas.microsoft.com/office/powerpoint/2010/main" val="38075805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391526"/>
            <a:ext cx="5486400" cy="949290"/>
          </a:xfrm>
        </p:spPr>
        <p:txBody>
          <a:bodyPr anchor="b">
            <a:normAutofit/>
          </a:bodyPr>
          <a:lstStyle>
            <a:lvl1pPr algn="l">
              <a:defRPr sz="3000"/>
            </a:lvl1pPr>
          </a:lstStyle>
          <a:p>
            <a:r>
              <a:rPr lang="en-US"/>
              <a:t>Click to edit Master title style</a:t>
            </a:r>
            <a:endParaRPr lang="en-GB" dirty="0"/>
          </a:p>
        </p:txBody>
      </p:sp>
      <p:sp>
        <p:nvSpPr>
          <p:cNvPr id="3" name="Subtitle 2"/>
          <p:cNvSpPr>
            <a:spLocks noGrp="1"/>
          </p:cNvSpPr>
          <p:nvPr>
            <p:ph type="subTitle" idx="1"/>
          </p:nvPr>
        </p:nvSpPr>
        <p:spPr>
          <a:xfrm>
            <a:off x="628650" y="5538414"/>
            <a:ext cx="3348318" cy="620338"/>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471962" y="1576310"/>
            <a:ext cx="1080000" cy="1080000"/>
          </a:xfrm>
          <a:prstGeom prst="rect">
            <a:avLst/>
          </a:prstGeom>
        </p:spPr>
      </p:pic>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7148900" y="425241"/>
            <a:ext cx="1080000" cy="10800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9200" y="4125497"/>
            <a:ext cx="2586918" cy="2595979"/>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07108" y="1576310"/>
            <a:ext cx="621792" cy="621792"/>
          </a:xfrm>
          <a:prstGeom prst="rect">
            <a:avLst/>
          </a:prstGeom>
        </p:spPr>
      </p:pic>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9575" y="883449"/>
            <a:ext cx="621792" cy="621792"/>
          </a:xfrm>
          <a:prstGeom prst="rect">
            <a:avLst/>
          </a:prstGeom>
        </p:spPr>
      </p:pic>
      <p:pic>
        <p:nvPicPr>
          <p:cNvPr id="24" name="Picture 23"/>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8286433" y="883449"/>
            <a:ext cx="622800" cy="621792"/>
          </a:xfrm>
          <a:prstGeom prst="rect">
            <a:avLst/>
          </a:prstGeom>
        </p:spPr>
      </p:pic>
      <p:pic>
        <p:nvPicPr>
          <p:cNvPr id="6" name="Picture 5"/>
          <p:cNvPicPr>
            <a:picLocks/>
          </p:cNvPicPr>
          <p:nvPr userDrawn="1"/>
        </p:nvPicPr>
        <p:blipFill rotWithShape="1">
          <a:blip r:embed="rId8">
            <a:extLst>
              <a:ext uri="{28A0092B-C50C-407E-A947-70E740481C1C}">
                <a14:useLocalDpi xmlns:a14="http://schemas.microsoft.com/office/drawing/2010/main" val="0"/>
              </a:ext>
            </a:extLst>
          </a:blip>
          <a:srcRect t="26051"/>
          <a:stretch/>
        </p:blipFill>
        <p:spPr>
          <a:xfrm>
            <a:off x="599417" y="525307"/>
            <a:ext cx="3600000" cy="3600000"/>
          </a:xfrm>
          <a:prstGeom prst="rect">
            <a:avLst/>
          </a:prstGeom>
        </p:spPr>
      </p:pic>
      <p:pic>
        <p:nvPicPr>
          <p:cNvPr id="7" name="Picture 6"/>
          <p:cNvPicPr>
            <a:picLocks/>
          </p:cNvPicPr>
          <p:nvPr userDrawn="1"/>
        </p:nvPicPr>
        <p:blipFill rotWithShape="1">
          <a:blip r:embed="rId9" cstate="print">
            <a:extLst>
              <a:ext uri="{28A0092B-C50C-407E-A947-70E740481C1C}">
                <a14:useLocalDpi xmlns:a14="http://schemas.microsoft.com/office/drawing/2010/main" val="0"/>
              </a:ext>
            </a:extLst>
          </a:blip>
          <a:srcRect t="10369" b="22058"/>
          <a:stretch/>
        </p:blipFill>
        <p:spPr>
          <a:xfrm>
            <a:off x="4604836" y="2685307"/>
            <a:ext cx="1440000" cy="1440000"/>
          </a:xfrm>
          <a:prstGeom prst="rect">
            <a:avLst/>
          </a:prstGeom>
        </p:spPr>
      </p:pic>
      <p:pic>
        <p:nvPicPr>
          <p:cNvPr id="8" name="Picture 7"/>
          <p:cNvPicPr>
            <a:picLocks/>
          </p:cNvPicPr>
          <p:nvPr userDrawn="1"/>
        </p:nvPicPr>
        <p:blipFill rotWithShape="1">
          <a:blip r:embed="rId10" cstate="print">
            <a:extLst>
              <a:ext uri="{28A0092B-C50C-407E-A947-70E740481C1C}">
                <a14:useLocalDpi xmlns:a14="http://schemas.microsoft.com/office/drawing/2010/main" val="0"/>
              </a:ext>
            </a:extLst>
          </a:blip>
          <a:srcRect t="25422" b="9221"/>
          <a:stretch/>
        </p:blipFill>
        <p:spPr>
          <a:xfrm>
            <a:off x="4604836" y="525307"/>
            <a:ext cx="1440000" cy="1440000"/>
          </a:xfrm>
          <a:prstGeom prst="rect">
            <a:avLst/>
          </a:prstGeom>
        </p:spPr>
      </p:pic>
    </p:spTree>
    <p:extLst>
      <p:ext uri="{BB962C8B-B14F-4D97-AF65-F5344CB8AC3E}">
        <p14:creationId xmlns:p14="http://schemas.microsoft.com/office/powerpoint/2010/main" val="155232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6" name="Footer Placeholder 5"/>
          <p:cNvSpPr>
            <a:spLocks noGrp="1"/>
          </p:cNvSpPr>
          <p:nvPr>
            <p:ph type="ftr" sz="quarter" idx="11"/>
          </p:nvPr>
        </p:nvSpPr>
        <p:spPr/>
        <p:txBody>
          <a:bodyPr/>
          <a:lstStyle/>
          <a:p>
            <a:r>
              <a:rPr lang="en-GB" dirty="0"/>
              <a:t>http://www.ucc.ie/en</a:t>
            </a: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sp>
        <p:nvSpPr>
          <p:cNvPr id="11"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43191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63885" y="1760764"/>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63885" y="2710415"/>
            <a:ext cx="3954029"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8" name="Footer Placeholder 7"/>
          <p:cNvSpPr>
            <a:spLocks noGrp="1"/>
          </p:cNvSpPr>
          <p:nvPr>
            <p:ph type="ftr" sz="quarter" idx="11"/>
          </p:nvPr>
        </p:nvSpPr>
        <p:spPr/>
        <p:txBody>
          <a:bodyPr/>
          <a:lstStyle/>
          <a:p>
            <a:r>
              <a:rPr lang="en-GB" dirty="0"/>
              <a:t>http://www.ucc.ie/en</a:t>
            </a:r>
          </a:p>
        </p:txBody>
      </p:sp>
      <p:sp>
        <p:nvSpPr>
          <p:cNvPr id="9" name="Slide Number Placeholder 8"/>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sp>
        <p:nvSpPr>
          <p:cNvPr id="15"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7" name="Text Placeholder 4"/>
          <p:cNvSpPr>
            <a:spLocks noGrp="1"/>
          </p:cNvSpPr>
          <p:nvPr>
            <p:ph type="body" sz="quarter" idx="15"/>
          </p:nvPr>
        </p:nvSpPr>
        <p:spPr>
          <a:xfrm>
            <a:off x="617971" y="1771649"/>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8" name="Content Placeholder 5"/>
          <p:cNvSpPr>
            <a:spLocks noGrp="1"/>
          </p:cNvSpPr>
          <p:nvPr>
            <p:ph sz="quarter" idx="16"/>
          </p:nvPr>
        </p:nvSpPr>
        <p:spPr>
          <a:xfrm>
            <a:off x="613888" y="2718020"/>
            <a:ext cx="3962193"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3654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4" name="Footer Placeholder 3"/>
          <p:cNvSpPr>
            <a:spLocks noGrp="1"/>
          </p:cNvSpPr>
          <p:nvPr>
            <p:ph type="ftr" sz="quarter" idx="11"/>
          </p:nvPr>
        </p:nvSpPr>
        <p:spPr/>
        <p:txBody>
          <a:bodyPr/>
          <a:lstStyle/>
          <a:p>
            <a:r>
              <a:rPr lang="en-GB" dirty="0"/>
              <a:t>http://www.ucc.ie/en</a:t>
            </a:r>
          </a:p>
        </p:txBody>
      </p:sp>
      <p:sp>
        <p:nvSpPr>
          <p:cNvPr id="5" name="Slide Number Placeholder 4"/>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sp>
        <p:nvSpPr>
          <p:cNvPr id="8"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84005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3" name="Footer Placeholder 2"/>
          <p:cNvSpPr>
            <a:spLocks noGrp="1"/>
          </p:cNvSpPr>
          <p:nvPr>
            <p:ph type="ftr" sz="quarter" idx="11"/>
          </p:nvPr>
        </p:nvSpPr>
        <p:spPr/>
        <p:txBody>
          <a:bodyPr/>
          <a:lstStyle/>
          <a:p>
            <a:r>
              <a:rPr lang="en-GB" dirty="0"/>
              <a:t>http://www.ucc.ie/en</a:t>
            </a:r>
          </a:p>
        </p:txBody>
      </p:sp>
      <p:sp>
        <p:nvSpPr>
          <p:cNvPr id="4" name="Slide Number Placeholder 3"/>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57811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6" name="Footer Placeholder 5"/>
          <p:cNvSpPr>
            <a:spLocks noGrp="1"/>
          </p:cNvSpPr>
          <p:nvPr>
            <p:ph type="ftr" sz="quarter" idx="11"/>
          </p:nvPr>
        </p:nvSpPr>
        <p:spPr/>
        <p:txBody>
          <a:bodyPr/>
          <a:lstStyle/>
          <a:p>
            <a:r>
              <a:rPr lang="en-GB" dirty="0"/>
              <a:t>http://www.ucc.ie/en</a:t>
            </a: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2244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6" name="Footer Placeholder 5"/>
          <p:cNvSpPr>
            <a:spLocks noGrp="1"/>
          </p:cNvSpPr>
          <p:nvPr>
            <p:ph type="ftr" sz="quarter" idx="11"/>
          </p:nvPr>
        </p:nvSpPr>
        <p:spPr/>
        <p:txBody>
          <a:bodyPr/>
          <a:lstStyle/>
          <a:p>
            <a:r>
              <a:rPr lang="en-GB" dirty="0"/>
              <a:t>http://www.ucc.ie/en</a:t>
            </a:r>
          </a:p>
        </p:txBody>
      </p:sp>
      <p:sp>
        <p:nvSpPr>
          <p:cNvPr id="7" name="Slide Number Placeholder 6"/>
          <p:cNvSpPr>
            <a:spLocks noGrp="1"/>
          </p:cNvSpPr>
          <p:nvPr>
            <p:ph type="sldNum" sz="quarter" idx="12"/>
          </p:nvPr>
        </p:nvSpPr>
        <p:spPr>
          <a:xfrm>
            <a:off x="6457950" y="6356351"/>
            <a:ext cx="984250" cy="365125"/>
          </a:xfrm>
        </p:spPr>
        <p:txBody>
          <a:bodyPr/>
          <a:lstStyle/>
          <a:p>
            <a:fld id="{E1AD13CF-1E95-4E93-960C-FF4581689203}"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111927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1" y="1825626"/>
            <a:ext cx="6822016" cy="41749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19088" y="6356350"/>
            <a:ext cx="1031579" cy="365125"/>
          </a:xfrm>
        </p:spPr>
        <p:txBody>
          <a:bodyPr/>
          <a:lstStyle/>
          <a:p>
            <a:fld id="{E1AD13CF-1E95-4E93-960C-FF4581689203}" type="slidenum">
              <a:rPr lang="en-GB" smtClean="0"/>
              <a:t>‹#›</a:t>
            </a:fld>
            <a:endParaRPr lang="en-GB" dirty="0"/>
          </a:p>
        </p:txBody>
      </p:sp>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85873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solidFill>
            <a:srgbClr val="FFB500"/>
          </a:solidFill>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84250" cy="365125"/>
          </a:xfrm>
        </p:spPr>
        <p:txBody>
          <a:bodyPr/>
          <a:lstStyle/>
          <a:p>
            <a:fld id="{E1AD13CF-1E95-4E93-960C-FF4581689203}"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50938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4155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9" name="Rectangle 8"/>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2083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9" name="Rectangle 8"/>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3230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sp>
        <p:nvSpPr>
          <p:cNvPr id="10" name="Picture Placeholder 9"/>
          <p:cNvSpPr>
            <a:spLocks noGrp="1"/>
          </p:cNvSpPr>
          <p:nvPr>
            <p:ph type="pic" sz="quarter" idx="13"/>
          </p:nvPr>
        </p:nvSpPr>
        <p:spPr>
          <a:xfrm>
            <a:off x="6311504" y="1727200"/>
            <a:ext cx="2588831"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43390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sp>
        <p:nvSpPr>
          <p:cNvPr id="10" name="Picture Placeholder 9"/>
          <p:cNvSpPr>
            <a:spLocks noGrp="1"/>
          </p:cNvSpPr>
          <p:nvPr>
            <p:ph type="pic" sz="quarter" idx="13"/>
          </p:nvPr>
        </p:nvSpPr>
        <p:spPr>
          <a:xfrm>
            <a:off x="6345372" y="1727651"/>
            <a:ext cx="2554964"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92418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t>‹#›</a:t>
            </a:fld>
            <a:endParaRPr lang="en-GB" dirty="0"/>
          </a:p>
        </p:txBody>
      </p:sp>
      <p:sp>
        <p:nvSpPr>
          <p:cNvPr id="10" name="Picture Placeholder 9"/>
          <p:cNvSpPr>
            <a:spLocks noGrp="1"/>
          </p:cNvSpPr>
          <p:nvPr>
            <p:ph type="pic" sz="quarter" idx="13"/>
          </p:nvPr>
        </p:nvSpPr>
        <p:spPr>
          <a:xfrm>
            <a:off x="6311504" y="1727200"/>
            <a:ext cx="2588831"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77354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199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5" name="Footer Placeholder 4"/>
          <p:cNvSpPr>
            <a:spLocks noGrp="1"/>
          </p:cNvSpPr>
          <p:nvPr>
            <p:ph type="ftr" sz="quarter" idx="11"/>
          </p:nvPr>
        </p:nvSpPr>
        <p:spPr/>
        <p:txBody>
          <a:bodyPr/>
          <a:lstStyle/>
          <a:p>
            <a:r>
              <a:rPr lang="en-GB" dirty="0"/>
              <a:t>http://www.ucc.ie/en</a:t>
            </a: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8250" y="1727650"/>
            <a:ext cx="2692085" cy="4199621"/>
          </a:xfrm>
          <a:prstGeom prst="rect">
            <a:avLst/>
          </a:prstGeom>
        </p:spPr>
      </p:pic>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15089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9200" y="4133940"/>
            <a:ext cx="2585805" cy="2597222"/>
          </a:xfrm>
          <a:prstGeom prst="rect">
            <a:avLst/>
          </a:prstGeom>
        </p:spPr>
      </p:pic>
      <p:sp>
        <p:nvSpPr>
          <p:cNvPr id="2" name="Title 1"/>
          <p:cNvSpPr>
            <a:spLocks noGrp="1"/>
          </p:cNvSpPr>
          <p:nvPr>
            <p:ph type="title"/>
          </p:nvPr>
        </p:nvSpPr>
        <p:spPr>
          <a:xfrm>
            <a:off x="628650" y="472609"/>
            <a:ext cx="6094880" cy="2956391"/>
          </a:xfrm>
          <a:solidFill>
            <a:srgbClr val="FFB500"/>
          </a:solidFill>
        </p:spPr>
        <p:txBody>
          <a:bodyPr anchor="t"/>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628650" y="2329985"/>
            <a:ext cx="6094880"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3BA40F-6C93-4FF2-9E19-FC4F57CB2273}" type="datetimeFigureOut">
              <a:rPr lang="en-GB" smtClean="0"/>
              <a:t>06/05/2022</a:t>
            </a:fld>
            <a:endParaRPr lang="en-GB" dirty="0"/>
          </a:p>
        </p:txBody>
      </p:sp>
      <p:sp>
        <p:nvSpPr>
          <p:cNvPr id="5" name="Footer Placeholder 4"/>
          <p:cNvSpPr>
            <a:spLocks noGrp="1"/>
          </p:cNvSpPr>
          <p:nvPr>
            <p:ph type="ftr" sz="quarter" idx="11"/>
          </p:nvPr>
        </p:nvSpPr>
        <p:spPr/>
        <p:txBody>
          <a:bodyPr/>
          <a:lstStyle/>
          <a:p>
            <a:r>
              <a:rPr lang="en-GB" dirty="0"/>
              <a:t>http://www.ucc.ie/en</a:t>
            </a:r>
          </a:p>
        </p:txBody>
      </p:sp>
    </p:spTree>
    <p:extLst>
      <p:ext uri="{BB962C8B-B14F-4D97-AF65-F5344CB8AC3E}">
        <p14:creationId xmlns:p14="http://schemas.microsoft.com/office/powerpoint/2010/main" val="193219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3BA40F-6C93-4FF2-9E19-FC4F57CB2273}" type="datetimeFigureOut">
              <a:rPr lang="en-GB" smtClean="0"/>
              <a:t>06/05/2022</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http://www.ucc.ie/en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t>‹#›</a:t>
            </a:fld>
            <a:endParaRPr lang="en-GB" dirty="0"/>
          </a:p>
        </p:txBody>
      </p:sp>
    </p:spTree>
    <p:extLst>
      <p:ext uri="{BB962C8B-B14F-4D97-AF65-F5344CB8AC3E}">
        <p14:creationId xmlns:p14="http://schemas.microsoft.com/office/powerpoint/2010/main" val="88745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4" r:id="rId4"/>
    <p:sldLayoutId id="2147483660" r:id="rId5"/>
    <p:sldLayoutId id="2147483663" r:id="rId6"/>
    <p:sldLayoutId id="2147483665" r:id="rId7"/>
    <p:sldLayoutId id="2147483661"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80000hours.org/articles/job-satisfaction-research/" TargetMode="External"/><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youtube.com/watch?v=1Evwgu369Jw" TargetMode="External"/><Relationship Id="rId1" Type="http://schemas.openxmlformats.org/officeDocument/2006/relationships/slideLayout" Target="../slideLayouts/slideLayout10.xml"/><Relationship Id="rId5" Type="http://schemas.openxmlformats.org/officeDocument/2006/relationships/hyperlink" Target="https://creativecommons.org/licenses/by-nc-sa/3.0/" TargetMode="External"/><Relationship Id="rId4" Type="http://schemas.openxmlformats.org/officeDocument/2006/relationships/hyperlink" Target="https://humannhealth.com/top-15-reasons-why-running-is-good-for-your-health/159/"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franticworld.com/" TargetMode="External"/><Relationship Id="rId2" Type="http://schemas.openxmlformats.org/officeDocument/2006/relationships/hyperlink" Target="http://self-compassion.org/" TargetMode="External"/><Relationship Id="rId1" Type="http://schemas.openxmlformats.org/officeDocument/2006/relationships/slideLayout" Target="../slideLayouts/slideLayout3.xml"/><Relationship Id="rId4" Type="http://schemas.openxmlformats.org/officeDocument/2006/relationships/hyperlink" Target="http://oxfordmindfulnes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picpedia.org/highway-signs/w/well-being.html" TargetMode="External"/><Relationship Id="rId2" Type="http://schemas.openxmlformats.org/officeDocument/2006/relationships/image" Target="../media/image19.jpg"/><Relationship Id="rId1" Type="http://schemas.openxmlformats.org/officeDocument/2006/relationships/slideLayout" Target="../slideLayouts/slideLayout10.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edium.com/enspiral-tales/designing-for-wellbeing-reflecting-on-unexpected-insights-99db00200245" TargetMode="External"/><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E" sz="2400" b="1" dirty="0"/>
              <a:t>UCC Staff Wellbeing Supports  </a:t>
            </a:r>
            <a:endParaRPr lang="en-GB" sz="2400" dirty="0"/>
          </a:p>
        </p:txBody>
      </p:sp>
      <p:sp>
        <p:nvSpPr>
          <p:cNvPr id="3" name="Subtitle 2"/>
          <p:cNvSpPr>
            <a:spLocks noGrp="1"/>
          </p:cNvSpPr>
          <p:nvPr>
            <p:ph type="subTitle" idx="1"/>
          </p:nvPr>
        </p:nvSpPr>
        <p:spPr>
          <a:xfrm>
            <a:off x="628649" y="5538413"/>
            <a:ext cx="4434557" cy="1164667"/>
          </a:xfrm>
        </p:spPr>
        <p:txBody>
          <a:bodyPr>
            <a:noAutofit/>
          </a:bodyPr>
          <a:lstStyle/>
          <a:p>
            <a:r>
              <a:rPr lang="en-GB" sz="1800" b="1" dirty="0"/>
              <a:t>Susan O’Mahony </a:t>
            </a:r>
          </a:p>
          <a:p>
            <a:r>
              <a:rPr lang="en-GB" sz="1800" b="1" dirty="0"/>
              <a:t>Staff Wellbeing &amp; Development Advisor</a:t>
            </a:r>
          </a:p>
          <a:p>
            <a:endParaRPr lang="en-GB" sz="1100" b="1" dirty="0"/>
          </a:p>
        </p:txBody>
      </p:sp>
    </p:spTree>
    <p:extLst>
      <p:ext uri="{BB962C8B-B14F-4D97-AF65-F5344CB8AC3E}">
        <p14:creationId xmlns:p14="http://schemas.microsoft.com/office/powerpoint/2010/main" val="206292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BBA1317-F831-4456-AD35-BFB67716BE1C}"/>
              </a:ext>
            </a:extLst>
          </p:cNvPr>
          <p:cNvPicPr>
            <a:picLocks noChangeAspect="1"/>
          </p:cNvPicPr>
          <p:nvPr/>
        </p:nvPicPr>
        <p:blipFill rotWithShape="1">
          <a:blip r:embed="rId3">
            <a:clrChange>
              <a:clrFrom>
                <a:srgbClr val="FFFFFF"/>
              </a:clrFrom>
              <a:clrTo>
                <a:srgbClr val="FFFFFF">
                  <a:alpha val="0"/>
                </a:srgbClr>
              </a:clrTo>
            </a:clrChange>
          </a:blip>
          <a:srcRect b="13692"/>
          <a:stretch/>
        </p:blipFill>
        <p:spPr>
          <a:xfrm>
            <a:off x="-65502" y="40991"/>
            <a:ext cx="9144000" cy="6754092"/>
          </a:xfrm>
          <a:prstGeom prst="rect">
            <a:avLst/>
          </a:prstGeom>
        </p:spPr>
      </p:pic>
      <p:pic>
        <p:nvPicPr>
          <p:cNvPr id="9" name="Picture 8">
            <a:extLst>
              <a:ext uri="{FF2B5EF4-FFF2-40B4-BE49-F238E27FC236}">
                <a16:creationId xmlns:a16="http://schemas.microsoft.com/office/drawing/2014/main" id="{C13D410C-09A6-5E4E-9DF9-B1BA29FB1257}"/>
              </a:ext>
            </a:extLst>
          </p:cNvPr>
          <p:cNvPicPr>
            <a:picLocks noChangeAspect="1"/>
          </p:cNvPicPr>
          <p:nvPr/>
        </p:nvPicPr>
        <p:blipFill>
          <a:blip r:embed="rId4"/>
          <a:stretch>
            <a:fillRect/>
          </a:stretch>
        </p:blipFill>
        <p:spPr>
          <a:xfrm>
            <a:off x="510130" y="2103400"/>
            <a:ext cx="793236" cy="561875"/>
          </a:xfrm>
          <a:prstGeom prst="rect">
            <a:avLst/>
          </a:prstGeom>
        </p:spPr>
      </p:pic>
      <p:sp>
        <p:nvSpPr>
          <p:cNvPr id="2" name="Rectangle 1">
            <a:extLst>
              <a:ext uri="{FF2B5EF4-FFF2-40B4-BE49-F238E27FC236}">
                <a16:creationId xmlns:a16="http://schemas.microsoft.com/office/drawing/2014/main" id="{479ADC95-9036-BA49-A50F-CE2B5CE5FC67}"/>
              </a:ext>
            </a:extLst>
          </p:cNvPr>
          <p:cNvSpPr/>
          <p:nvPr/>
        </p:nvSpPr>
        <p:spPr>
          <a:xfrm>
            <a:off x="1522243" y="1800647"/>
            <a:ext cx="2462186" cy="507831"/>
          </a:xfrm>
          <a:prstGeom prst="rect">
            <a:avLst/>
          </a:prstGeom>
        </p:spPr>
        <p:txBody>
          <a:bodyPr wrap="square">
            <a:spAutoFit/>
          </a:bodyPr>
          <a:lstStyle/>
          <a:p>
            <a:r>
              <a:rPr lang="en-IE" sz="1350" b="1" dirty="0">
                <a:solidFill>
                  <a:schemeClr val="bg1"/>
                </a:solidFill>
                <a:latin typeface="Filson Pro" panose="02000000000000000000"/>
              </a:rPr>
              <a:t>Employee Assistance Programme (EAP)</a:t>
            </a:r>
          </a:p>
        </p:txBody>
      </p:sp>
      <p:sp>
        <p:nvSpPr>
          <p:cNvPr id="12" name="Rectangle 11">
            <a:extLst>
              <a:ext uri="{FF2B5EF4-FFF2-40B4-BE49-F238E27FC236}">
                <a16:creationId xmlns:a16="http://schemas.microsoft.com/office/drawing/2014/main" id="{EEB08576-F0C9-B049-9D8F-55C2C7535C1C}"/>
              </a:ext>
            </a:extLst>
          </p:cNvPr>
          <p:cNvSpPr/>
          <p:nvPr/>
        </p:nvSpPr>
        <p:spPr>
          <a:xfrm>
            <a:off x="5506672" y="2308060"/>
            <a:ext cx="2082764" cy="300082"/>
          </a:xfrm>
          <a:prstGeom prst="rect">
            <a:avLst/>
          </a:prstGeom>
        </p:spPr>
        <p:txBody>
          <a:bodyPr wrap="square">
            <a:spAutoFit/>
          </a:bodyPr>
          <a:lstStyle/>
          <a:p>
            <a:r>
              <a:rPr lang="en-IE" sz="1350" b="1" dirty="0">
                <a:solidFill>
                  <a:schemeClr val="bg1"/>
                </a:solidFill>
                <a:latin typeface="Filson Pro" panose="02000000000000000000"/>
              </a:rPr>
              <a:t>Wellbeing Platform &amp; App</a:t>
            </a:r>
          </a:p>
        </p:txBody>
      </p:sp>
      <p:sp>
        <p:nvSpPr>
          <p:cNvPr id="3" name="Rectangle 2">
            <a:extLst>
              <a:ext uri="{FF2B5EF4-FFF2-40B4-BE49-F238E27FC236}">
                <a16:creationId xmlns:a16="http://schemas.microsoft.com/office/drawing/2014/main" id="{94F83860-1B01-CD4A-A7DE-CD73361A5258}"/>
              </a:ext>
            </a:extLst>
          </p:cNvPr>
          <p:cNvSpPr/>
          <p:nvPr/>
        </p:nvSpPr>
        <p:spPr>
          <a:xfrm>
            <a:off x="1522243" y="2293139"/>
            <a:ext cx="2646053" cy="738664"/>
          </a:xfrm>
          <a:prstGeom prst="rect">
            <a:avLst/>
          </a:prstGeom>
        </p:spPr>
        <p:txBody>
          <a:bodyPr wrap="square">
            <a:spAutoFit/>
          </a:bodyPr>
          <a:lstStyle/>
          <a:p>
            <a:pPr marL="128588" indent="-128588">
              <a:buFont typeface="Arial" panose="020B0604020202020204" pitchFamily="34" charset="0"/>
              <a:buChar char="•"/>
            </a:pPr>
            <a:r>
              <a:rPr lang="en-IE" sz="1050" dirty="0">
                <a:solidFill>
                  <a:schemeClr val="bg1"/>
                </a:solidFill>
                <a:latin typeface="Filson Pro" panose="02000000000000000000"/>
              </a:rPr>
              <a:t>Unlimited 24/7, 365 in the moment support, with referral to scheduled counselling, where clinically appropriate to do so.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6498" y="2531167"/>
            <a:ext cx="793236" cy="488145"/>
          </a:xfrm>
          <a:prstGeom prst="rect">
            <a:avLst/>
          </a:prstGeom>
        </p:spPr>
      </p:pic>
      <p:sp>
        <p:nvSpPr>
          <p:cNvPr id="20" name="Rectangle 19">
            <a:extLst>
              <a:ext uri="{FF2B5EF4-FFF2-40B4-BE49-F238E27FC236}">
                <a16:creationId xmlns:a16="http://schemas.microsoft.com/office/drawing/2014/main" id="{94F83860-1B01-CD4A-A7DE-CD73361A5258}"/>
              </a:ext>
            </a:extLst>
          </p:cNvPr>
          <p:cNvSpPr/>
          <p:nvPr/>
        </p:nvSpPr>
        <p:spPr>
          <a:xfrm>
            <a:off x="5414371" y="2832859"/>
            <a:ext cx="3270188" cy="1384995"/>
          </a:xfrm>
          <a:prstGeom prst="rect">
            <a:avLst/>
          </a:prstGeom>
        </p:spPr>
        <p:txBody>
          <a:bodyPr wrap="square">
            <a:spAutoFit/>
          </a:bodyPr>
          <a:lstStyle/>
          <a:p>
            <a:pPr marL="214313" indent="-214313">
              <a:buFont typeface="Arial" panose="020B0604020202020204" pitchFamily="34" charset="0"/>
              <a:buChar char="•"/>
            </a:pPr>
            <a:r>
              <a:rPr lang="en-IE" sz="1050" dirty="0">
                <a:solidFill>
                  <a:schemeClr val="bg1"/>
                </a:solidFill>
                <a:latin typeface="Filson Pro" panose="02000000000000000000"/>
              </a:rPr>
              <a:t>A customised, digital platform  delivering expert content on mental wellbeing, fitness and nutrition, in addition to a step counter and a calorie tracker.</a:t>
            </a:r>
          </a:p>
          <a:p>
            <a:pPr marL="214313" indent="-214313">
              <a:buFont typeface="Arial" panose="020B0604020202020204" pitchFamily="34" charset="0"/>
              <a:buChar char="•"/>
            </a:pPr>
            <a:endParaRPr lang="en-IE" sz="1050" dirty="0">
              <a:solidFill>
                <a:schemeClr val="bg1"/>
              </a:solidFill>
              <a:latin typeface="Filson Pro" panose="02000000000000000000"/>
            </a:endParaRPr>
          </a:p>
          <a:p>
            <a:pPr marL="214313" indent="-214313">
              <a:buFont typeface="Arial" panose="020B0604020202020204" pitchFamily="34" charset="0"/>
              <a:buChar char="•"/>
            </a:pPr>
            <a:r>
              <a:rPr lang="en-IE" sz="1050" dirty="0">
                <a:solidFill>
                  <a:schemeClr val="bg1"/>
                </a:solidFill>
                <a:latin typeface="Filson Pro" panose="02000000000000000000"/>
              </a:rPr>
              <a:t>For example, through the Platform, you will be able to access various Mental Health elearning courses that educates, informs and empowers you in various aspects of mental wellbeing. </a:t>
            </a:r>
          </a:p>
        </p:txBody>
      </p:sp>
      <p:sp>
        <p:nvSpPr>
          <p:cNvPr id="18" name="TextBox 17">
            <a:extLst>
              <a:ext uri="{FF2B5EF4-FFF2-40B4-BE49-F238E27FC236}">
                <a16:creationId xmlns:a16="http://schemas.microsoft.com/office/drawing/2014/main" id="{D33DB757-E782-4A45-81D4-E2252C55F3FC}"/>
              </a:ext>
            </a:extLst>
          </p:cNvPr>
          <p:cNvSpPr txBox="1"/>
          <p:nvPr/>
        </p:nvSpPr>
        <p:spPr>
          <a:xfrm>
            <a:off x="569147" y="1060479"/>
            <a:ext cx="7488579" cy="507831"/>
          </a:xfrm>
          <a:prstGeom prst="rect">
            <a:avLst/>
          </a:prstGeom>
          <a:noFill/>
        </p:spPr>
        <p:txBody>
          <a:bodyPr wrap="square" rtlCol="0">
            <a:spAutoFit/>
          </a:bodyPr>
          <a:lstStyle/>
          <a:p>
            <a:r>
              <a:rPr lang="en-US" sz="2700" b="1" dirty="0">
                <a:solidFill>
                  <a:schemeClr val="bg1"/>
                </a:solidFill>
                <a:latin typeface="Filson Pro" panose="02000000000000000000"/>
              </a:rPr>
              <a:t>What Do You Have Access To with EAP Service? </a:t>
            </a:r>
          </a:p>
        </p:txBody>
      </p:sp>
      <p:sp>
        <p:nvSpPr>
          <p:cNvPr id="23" name="Rectangle 22">
            <a:extLst>
              <a:ext uri="{FF2B5EF4-FFF2-40B4-BE49-F238E27FC236}">
                <a16:creationId xmlns:a16="http://schemas.microsoft.com/office/drawing/2014/main" id="{B76E0BF1-40A0-4A3D-90D4-4BDDF1965228}"/>
              </a:ext>
            </a:extLst>
          </p:cNvPr>
          <p:cNvSpPr/>
          <p:nvPr/>
        </p:nvSpPr>
        <p:spPr>
          <a:xfrm>
            <a:off x="1460627" y="3223448"/>
            <a:ext cx="969561" cy="300082"/>
          </a:xfrm>
          <a:prstGeom prst="rect">
            <a:avLst/>
          </a:prstGeom>
        </p:spPr>
        <p:txBody>
          <a:bodyPr wrap="none">
            <a:spAutoFit/>
          </a:bodyPr>
          <a:lstStyle/>
          <a:p>
            <a:r>
              <a:rPr lang="en-IE" sz="1350" b="1" dirty="0">
                <a:solidFill>
                  <a:schemeClr val="bg1"/>
                </a:solidFill>
                <a:latin typeface="Filson Pro" panose="02000000000000000000"/>
              </a:rPr>
              <a:t>Online CBT</a:t>
            </a:r>
          </a:p>
        </p:txBody>
      </p:sp>
      <p:pic>
        <p:nvPicPr>
          <p:cNvPr id="19" name="Graphic 18" descr="Internet">
            <a:extLst>
              <a:ext uri="{FF2B5EF4-FFF2-40B4-BE49-F238E27FC236}">
                <a16:creationId xmlns:a16="http://schemas.microsoft.com/office/drawing/2014/main" id="{34178445-7E74-45D6-A58C-AAEBBCB5CE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9442" y="3334228"/>
            <a:ext cx="840326" cy="840326"/>
          </a:xfrm>
          <a:prstGeom prst="rect">
            <a:avLst/>
          </a:prstGeom>
        </p:spPr>
      </p:pic>
      <p:sp>
        <p:nvSpPr>
          <p:cNvPr id="25" name="Rectangle 24">
            <a:extLst>
              <a:ext uri="{FF2B5EF4-FFF2-40B4-BE49-F238E27FC236}">
                <a16:creationId xmlns:a16="http://schemas.microsoft.com/office/drawing/2014/main" id="{0F411D90-E4FC-43C3-A277-96269B34E771}"/>
              </a:ext>
            </a:extLst>
          </p:cNvPr>
          <p:cNvSpPr/>
          <p:nvPr/>
        </p:nvSpPr>
        <p:spPr>
          <a:xfrm>
            <a:off x="1455699" y="3566672"/>
            <a:ext cx="2936162" cy="900246"/>
          </a:xfrm>
          <a:prstGeom prst="rect">
            <a:avLst/>
          </a:prstGeom>
        </p:spPr>
        <p:txBody>
          <a:bodyPr wrap="square">
            <a:spAutoFit/>
          </a:bodyPr>
          <a:lstStyle/>
          <a:p>
            <a:pPr marL="214313" indent="-214313">
              <a:buFont typeface="Arial" panose="020B0604020202020204" pitchFamily="34" charset="0"/>
              <a:buChar char="•"/>
            </a:pPr>
            <a:r>
              <a:rPr lang="en-IE" sz="1050" dirty="0">
                <a:solidFill>
                  <a:schemeClr val="bg1"/>
                </a:solidFill>
                <a:latin typeface="Filson Pro" panose="02000000000000000000"/>
              </a:rPr>
              <a:t>Access to clinically led online Cognitive Behavioural Therapy pathways to expand access, drive engagement and increase recovery. </a:t>
            </a:r>
          </a:p>
          <a:p>
            <a:endParaRPr lang="en-IE" sz="1050" dirty="0">
              <a:solidFill>
                <a:schemeClr val="bg1"/>
              </a:solidFill>
              <a:latin typeface="Filson Pro" panose="02000000000000000000"/>
            </a:endParaRPr>
          </a:p>
        </p:txBody>
      </p:sp>
      <p:pic>
        <p:nvPicPr>
          <p:cNvPr id="26" name="Picture 25">
            <a:extLst>
              <a:ext uri="{FF2B5EF4-FFF2-40B4-BE49-F238E27FC236}">
                <a16:creationId xmlns:a16="http://schemas.microsoft.com/office/drawing/2014/main" id="{3C52BD39-0E42-434F-A26C-61F5D98F815C}"/>
              </a:ext>
            </a:extLst>
          </p:cNvPr>
          <p:cNvPicPr>
            <a:picLocks noChangeAspect="1"/>
          </p:cNvPicPr>
          <p:nvPr/>
        </p:nvPicPr>
        <p:blipFill>
          <a:blip r:embed="rId8"/>
          <a:stretch>
            <a:fillRect/>
          </a:stretch>
        </p:blipFill>
        <p:spPr>
          <a:xfrm>
            <a:off x="639715" y="1511436"/>
            <a:ext cx="619125" cy="266700"/>
          </a:xfrm>
          <a:prstGeom prst="rect">
            <a:avLst/>
          </a:prstGeom>
          <a:noFill/>
        </p:spPr>
      </p:pic>
    </p:spTree>
    <p:extLst>
      <p:ext uri="{BB962C8B-B14F-4D97-AF65-F5344CB8AC3E}">
        <p14:creationId xmlns:p14="http://schemas.microsoft.com/office/powerpoint/2010/main" val="22342965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48BBD2-14E7-4F73-AD24-D4F64F0FAB5D}"/>
              </a:ext>
            </a:extLst>
          </p:cNvPr>
          <p:cNvPicPr>
            <a:picLocks noChangeAspect="1"/>
          </p:cNvPicPr>
          <p:nvPr/>
        </p:nvPicPr>
        <p:blipFill rotWithShape="1">
          <a:blip r:embed="rId3">
            <a:clrChange>
              <a:clrFrom>
                <a:srgbClr val="FFFFFF"/>
              </a:clrFrom>
              <a:clrTo>
                <a:srgbClr val="FFFFFF">
                  <a:alpha val="0"/>
                </a:srgbClr>
              </a:clrTo>
            </a:clrChange>
          </a:blip>
          <a:srcRect b="13692"/>
          <a:stretch/>
        </p:blipFill>
        <p:spPr>
          <a:xfrm>
            <a:off x="-2902359" y="0"/>
            <a:ext cx="14155489" cy="6858000"/>
          </a:xfrm>
          <a:prstGeom prst="rect">
            <a:avLst/>
          </a:prstGeom>
        </p:spPr>
      </p:pic>
      <p:pic>
        <p:nvPicPr>
          <p:cNvPr id="6" name="Picture 5">
            <a:extLst>
              <a:ext uri="{FF2B5EF4-FFF2-40B4-BE49-F238E27FC236}">
                <a16:creationId xmlns:a16="http://schemas.microsoft.com/office/drawing/2014/main" id="{E1F5CA6E-2BE2-7544-AD57-04D25D9F7C77}"/>
              </a:ext>
            </a:extLst>
          </p:cNvPr>
          <p:cNvPicPr>
            <a:picLocks noChangeAspect="1"/>
          </p:cNvPicPr>
          <p:nvPr/>
        </p:nvPicPr>
        <p:blipFill>
          <a:blip r:embed="rId4"/>
          <a:stretch>
            <a:fillRect/>
          </a:stretch>
        </p:blipFill>
        <p:spPr>
          <a:xfrm>
            <a:off x="699059" y="1681745"/>
            <a:ext cx="619125" cy="266700"/>
          </a:xfrm>
          <a:prstGeom prst="rect">
            <a:avLst/>
          </a:prstGeom>
          <a:noFill/>
        </p:spPr>
      </p:pic>
      <p:sp>
        <p:nvSpPr>
          <p:cNvPr id="10" name="TextBox 9">
            <a:extLst>
              <a:ext uri="{FF2B5EF4-FFF2-40B4-BE49-F238E27FC236}">
                <a16:creationId xmlns:a16="http://schemas.microsoft.com/office/drawing/2014/main" id="{1383DDBF-9339-0A43-B981-A253C9C65A9F}"/>
              </a:ext>
            </a:extLst>
          </p:cNvPr>
          <p:cNvSpPr txBox="1"/>
          <p:nvPr/>
        </p:nvSpPr>
        <p:spPr>
          <a:xfrm>
            <a:off x="645621" y="1267065"/>
            <a:ext cx="5166244" cy="461665"/>
          </a:xfrm>
          <a:prstGeom prst="rect">
            <a:avLst/>
          </a:prstGeom>
          <a:noFill/>
        </p:spPr>
        <p:txBody>
          <a:bodyPr wrap="square" rtlCol="0">
            <a:spAutoFit/>
          </a:bodyPr>
          <a:lstStyle/>
          <a:p>
            <a:pPr lvl="0">
              <a:defRPr sz="1800"/>
            </a:pPr>
            <a:r>
              <a:rPr lang="en-IE" sz="2400" b="1" dirty="0">
                <a:solidFill>
                  <a:schemeClr val="bg1"/>
                </a:solidFill>
                <a:latin typeface="Filson Pro Heavy" panose="02000000000000000000" pitchFamily="2" charset="77"/>
                <a:ea typeface="Microsoft YaHei" pitchFamily="2"/>
                <a:cs typeface="Lucida Sans" pitchFamily="2"/>
              </a:rPr>
              <a:t>Accessing the EAP Spectrum Life </a:t>
            </a:r>
          </a:p>
        </p:txBody>
      </p:sp>
      <p:pic>
        <p:nvPicPr>
          <p:cNvPr id="11" name="Picture 10">
            <a:extLst>
              <a:ext uri="{FF2B5EF4-FFF2-40B4-BE49-F238E27FC236}">
                <a16:creationId xmlns:a16="http://schemas.microsoft.com/office/drawing/2014/main" id="{73BEA100-6703-A74C-8E3F-3CAE527889F9}"/>
              </a:ext>
            </a:extLst>
          </p:cNvPr>
          <p:cNvPicPr>
            <a:picLocks noChangeAspect="1"/>
          </p:cNvPicPr>
          <p:nvPr/>
        </p:nvPicPr>
        <p:blipFill rotWithShape="1">
          <a:blip r:embed="rId5"/>
          <a:srcRect l="45411"/>
          <a:stretch/>
        </p:blipFill>
        <p:spPr>
          <a:xfrm>
            <a:off x="4982368" y="0"/>
            <a:ext cx="4152899" cy="4434213"/>
          </a:xfrm>
          <a:prstGeom prst="rect">
            <a:avLst/>
          </a:prstGeom>
        </p:spPr>
      </p:pic>
      <p:sp>
        <p:nvSpPr>
          <p:cNvPr id="9" name="TextBox 8">
            <a:extLst>
              <a:ext uri="{FF2B5EF4-FFF2-40B4-BE49-F238E27FC236}">
                <a16:creationId xmlns:a16="http://schemas.microsoft.com/office/drawing/2014/main" id="{8BD7AAC1-764B-9D46-90C5-B567C0E829BE}"/>
              </a:ext>
            </a:extLst>
          </p:cNvPr>
          <p:cNvSpPr txBox="1"/>
          <p:nvPr/>
        </p:nvSpPr>
        <p:spPr>
          <a:xfrm>
            <a:off x="400051" y="1933576"/>
            <a:ext cx="5190884" cy="3110723"/>
          </a:xfrm>
          <a:prstGeom prst="rect">
            <a:avLst/>
          </a:prstGeom>
          <a:noFill/>
        </p:spPr>
        <p:txBody>
          <a:bodyPr wrap="square" rtlCol="0" anchor="t">
            <a:spAutoFit/>
          </a:bodyPr>
          <a:lstStyle/>
          <a:p>
            <a:pPr marL="214313" indent="-214313">
              <a:lnSpc>
                <a:spcPct val="150000"/>
              </a:lnSpc>
              <a:buFont typeface="Arial" panose="020B0604020202020204" pitchFamily="34" charset="0"/>
              <a:buChar char="•"/>
              <a:defRPr sz="1800"/>
            </a:pPr>
            <a:r>
              <a:rPr lang="en-IE" sz="1200" dirty="0">
                <a:solidFill>
                  <a:schemeClr val="bg1"/>
                </a:solidFill>
                <a:latin typeface="Filson Pro Book" panose="02000000000000000000" pitchFamily="50" charset="0"/>
                <a:ea typeface="Microsoft YaHei" pitchFamily="2"/>
                <a:cs typeface="Lucida Sans" pitchFamily="2"/>
              </a:rPr>
              <a:t>Accessible 24/7, 365 days a year </a:t>
            </a:r>
          </a:p>
          <a:p>
            <a:pPr marL="214313" indent="-214313">
              <a:lnSpc>
                <a:spcPct val="150000"/>
              </a:lnSpc>
              <a:buFont typeface="Arial" panose="020B0604020202020204" pitchFamily="34" charset="0"/>
              <a:buChar char="•"/>
              <a:defRPr sz="1800"/>
            </a:pPr>
            <a:r>
              <a:rPr lang="en-IE" sz="1200" dirty="0">
                <a:solidFill>
                  <a:schemeClr val="bg1"/>
                </a:solidFill>
                <a:latin typeface="Filson Pro Book" panose="02000000000000000000" pitchFamily="50" charset="0"/>
                <a:ea typeface="Microsoft YaHei" pitchFamily="2"/>
                <a:cs typeface="Lucida Sans" pitchFamily="2"/>
              </a:rPr>
              <a:t>Available to all UCC staff/their partners/adult children</a:t>
            </a:r>
          </a:p>
          <a:p>
            <a:pPr marL="214313" indent="-214313">
              <a:lnSpc>
                <a:spcPct val="150000"/>
              </a:lnSpc>
              <a:buFont typeface="Arial" panose="020B0604020202020204" pitchFamily="34" charset="0"/>
              <a:buChar char="•"/>
              <a:defRPr sz="1800"/>
            </a:pPr>
            <a:r>
              <a:rPr lang="en-IE" sz="1200" dirty="0">
                <a:solidFill>
                  <a:schemeClr val="bg1"/>
                </a:solidFill>
                <a:latin typeface="Filson Pro Book" panose="02000000000000000000" pitchFamily="50" charset="0"/>
                <a:ea typeface="Microsoft YaHei" pitchFamily="2"/>
                <a:cs typeface="Lucida Sans" pitchFamily="2"/>
              </a:rPr>
              <a:t>It is a completely free and confidential service</a:t>
            </a:r>
          </a:p>
          <a:p>
            <a:pPr>
              <a:lnSpc>
                <a:spcPct val="150000"/>
              </a:lnSpc>
            </a:pPr>
            <a:r>
              <a:rPr lang="en-IE" sz="1200" dirty="0">
                <a:solidFill>
                  <a:schemeClr val="bg1"/>
                </a:solidFill>
                <a:latin typeface="Filson Pro Book" panose="02000000000000000000" pitchFamily="50" charset="0"/>
                <a:ea typeface="Microsoft YaHei" pitchFamily="2"/>
              </a:rPr>
              <a:t>Free Phone: </a:t>
            </a:r>
            <a:r>
              <a:rPr lang="en-IE" sz="1200" b="1" dirty="0">
                <a:solidFill>
                  <a:schemeClr val="bg1"/>
                </a:solidFill>
                <a:latin typeface="Filson Pro Book" panose="02000000000000000000" pitchFamily="50" charset="0"/>
              </a:rPr>
              <a:t>1800 814 243</a:t>
            </a:r>
            <a:endParaRPr lang="en-IE" sz="1200" dirty="0">
              <a:solidFill>
                <a:schemeClr val="bg1"/>
              </a:solidFill>
              <a:latin typeface="Filson Pro Book" panose="02000000000000000000" pitchFamily="50" charset="0"/>
            </a:endParaRPr>
          </a:p>
          <a:p>
            <a:pPr marL="557213" lvl="1" indent="-214313">
              <a:lnSpc>
                <a:spcPct val="150000"/>
              </a:lnSpc>
              <a:buFont typeface="Arial" panose="020B0604020202020204" pitchFamily="34" charset="0"/>
              <a:buChar char="•"/>
              <a:defRPr sz="1800"/>
            </a:pPr>
            <a:r>
              <a:rPr lang="en-IE" sz="1200" dirty="0">
                <a:solidFill>
                  <a:schemeClr val="bg1"/>
                </a:solidFill>
                <a:latin typeface="Filson Pro Book" panose="02000000000000000000" pitchFamily="50" charset="0"/>
              </a:rPr>
              <a:t>Text ‘Hi’ to 087 369 0010 for SMS &amp; WhatsApp Support (standard rates apply)</a:t>
            </a:r>
          </a:p>
          <a:p>
            <a:pPr marL="557213" lvl="1" indent="-214313">
              <a:lnSpc>
                <a:spcPct val="150000"/>
              </a:lnSpc>
              <a:buFont typeface="Arial" panose="020B0604020202020204" pitchFamily="34" charset="0"/>
              <a:buChar char="•"/>
              <a:defRPr sz="1800"/>
            </a:pPr>
            <a:r>
              <a:rPr lang="sv-SE" sz="1200" dirty="0">
                <a:solidFill>
                  <a:schemeClr val="bg1"/>
                </a:solidFill>
                <a:latin typeface="Filson Pro Book" panose="02000000000000000000" pitchFamily="50" charset="0"/>
                <a:ea typeface="Microsoft YaHei" pitchFamily="2"/>
              </a:rPr>
              <a:t>Email: eap@spectrum.life</a:t>
            </a:r>
          </a:p>
          <a:p>
            <a:pPr marL="557213" lvl="1" indent="-214313">
              <a:lnSpc>
                <a:spcPct val="150000"/>
              </a:lnSpc>
              <a:buFont typeface="Arial" panose="020B0604020202020204" pitchFamily="34" charset="0"/>
              <a:buChar char="•"/>
              <a:defRPr sz="1800"/>
            </a:pPr>
            <a:r>
              <a:rPr lang="en-IE" sz="1200" dirty="0">
                <a:solidFill>
                  <a:schemeClr val="bg1"/>
                </a:solidFill>
                <a:latin typeface="Filson Pro Book" panose="02000000000000000000" pitchFamily="50" charset="0"/>
                <a:ea typeface="Microsoft YaHei" pitchFamily="2"/>
                <a:cs typeface="Lucida Sans" pitchFamily="2"/>
              </a:rPr>
              <a:t>You can Live Chat or Request a Call Back on the wellbeing portal and phone app </a:t>
            </a:r>
          </a:p>
          <a:p>
            <a:pPr marL="900113" lvl="2" indent="-214313">
              <a:lnSpc>
                <a:spcPct val="150000"/>
              </a:lnSpc>
              <a:buFont typeface="Arial" panose="020B0604020202020204" pitchFamily="34" charset="0"/>
              <a:buChar char="•"/>
              <a:defRPr sz="1800"/>
            </a:pPr>
            <a:r>
              <a:rPr lang="en-IE" sz="1200" dirty="0">
                <a:solidFill>
                  <a:schemeClr val="bg1"/>
                </a:solidFill>
                <a:latin typeface="Filson Pro Book"/>
                <a:ea typeface="Microsoft YaHei"/>
                <a:cs typeface="Lucida Sans" pitchFamily="2"/>
              </a:rPr>
              <a:t>Register: https://UCC.spectrum.life/login?org=JwvaQS9w</a:t>
            </a:r>
          </a:p>
          <a:p>
            <a:pPr marL="900113" lvl="2" indent="-214313">
              <a:lnSpc>
                <a:spcPct val="150000"/>
              </a:lnSpc>
              <a:buFont typeface="Arial" panose="020B0604020202020204" pitchFamily="34" charset="0"/>
              <a:buChar char="•"/>
              <a:defRPr sz="1800"/>
            </a:pPr>
            <a:r>
              <a:rPr lang="en-IE" sz="1200" dirty="0">
                <a:solidFill>
                  <a:schemeClr val="bg1"/>
                </a:solidFill>
                <a:latin typeface="Filson Pro Book"/>
                <a:ea typeface="Microsoft YaHei"/>
                <a:cs typeface="Lucida Sans" pitchFamily="2"/>
              </a:rPr>
              <a:t>Use organisation code: JwvaQS9w</a:t>
            </a:r>
          </a:p>
        </p:txBody>
      </p:sp>
      <p:sp>
        <p:nvSpPr>
          <p:cNvPr id="2" name="TextBox 1">
            <a:extLst>
              <a:ext uri="{FF2B5EF4-FFF2-40B4-BE49-F238E27FC236}">
                <a16:creationId xmlns:a16="http://schemas.microsoft.com/office/drawing/2014/main" id="{ABE42BA9-8644-4040-95E0-BD2F1D7F97A9}"/>
              </a:ext>
            </a:extLst>
          </p:cNvPr>
          <p:cNvSpPr txBox="1"/>
          <p:nvPr/>
        </p:nvSpPr>
        <p:spPr>
          <a:xfrm>
            <a:off x="4253948" y="1948444"/>
            <a:ext cx="138548" cy="300082"/>
          </a:xfrm>
          <a:prstGeom prst="rect">
            <a:avLst/>
          </a:prstGeom>
          <a:noFill/>
        </p:spPr>
        <p:txBody>
          <a:bodyPr wrap="square" rtlCol="0">
            <a:spAutoFit/>
          </a:bodyPr>
          <a:lstStyle/>
          <a:p>
            <a:endParaRPr lang="en-IE" sz="1350" dirty="0"/>
          </a:p>
        </p:txBody>
      </p:sp>
    </p:spTree>
    <p:extLst>
      <p:ext uri="{BB962C8B-B14F-4D97-AF65-F5344CB8AC3E}">
        <p14:creationId xmlns:p14="http://schemas.microsoft.com/office/powerpoint/2010/main" val="204848432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696A8615-6A68-704E-9684-CE9180E7F6A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3249"/>
          <a:stretch/>
        </p:blipFill>
        <p:spPr>
          <a:xfrm flipH="1" flipV="1">
            <a:off x="3974827" y="857249"/>
            <a:ext cx="5169173" cy="4440077"/>
          </a:xfrm>
          <a:prstGeom prst="rect">
            <a:avLst/>
          </a:prstGeom>
        </p:spPr>
      </p:pic>
      <p:pic>
        <p:nvPicPr>
          <p:cNvPr id="27" name="Picture 26">
            <a:extLst>
              <a:ext uri="{FF2B5EF4-FFF2-40B4-BE49-F238E27FC236}">
                <a16:creationId xmlns:a16="http://schemas.microsoft.com/office/drawing/2014/main" id="{AB76A267-9259-6B42-856A-AA06702FEB81}"/>
              </a:ext>
            </a:extLst>
          </p:cNvPr>
          <p:cNvPicPr>
            <a:picLocks noChangeAspect="1"/>
          </p:cNvPicPr>
          <p:nvPr/>
        </p:nvPicPr>
        <p:blipFill>
          <a:blip r:embed="rId5"/>
          <a:stretch>
            <a:fillRect/>
          </a:stretch>
        </p:blipFill>
        <p:spPr>
          <a:xfrm>
            <a:off x="6700787" y="4794930"/>
            <a:ext cx="2165841" cy="296614"/>
          </a:xfrm>
          <a:prstGeom prst="rect">
            <a:avLst/>
          </a:prstGeom>
        </p:spPr>
      </p:pic>
      <p:sp>
        <p:nvSpPr>
          <p:cNvPr id="28" name="Rectangle 27">
            <a:extLst>
              <a:ext uri="{FF2B5EF4-FFF2-40B4-BE49-F238E27FC236}">
                <a16:creationId xmlns:a16="http://schemas.microsoft.com/office/drawing/2014/main" id="{5069FC21-B125-6147-BFD4-7B3328C86D34}"/>
              </a:ext>
            </a:extLst>
          </p:cNvPr>
          <p:cNvSpPr/>
          <p:nvPr/>
        </p:nvSpPr>
        <p:spPr>
          <a:xfrm>
            <a:off x="6877882" y="4196103"/>
            <a:ext cx="1780937" cy="527580"/>
          </a:xfrm>
          <a:prstGeom prst="rect">
            <a:avLst/>
          </a:prstGeom>
        </p:spPr>
        <p:txBody>
          <a:bodyPr wrap="none">
            <a:spAutoFit/>
          </a:bodyPr>
          <a:lstStyle/>
          <a:p>
            <a:pPr>
              <a:lnSpc>
                <a:spcPct val="250000"/>
              </a:lnSpc>
            </a:pPr>
            <a:r>
              <a:rPr lang="en-IE" sz="1350" b="1" dirty="0">
                <a:solidFill>
                  <a:srgbClr val="3B4960"/>
                </a:solidFill>
                <a:latin typeface="Filson Pro" panose="02000000000000000000" pitchFamily="2" charset="77"/>
              </a:rPr>
              <a:t>Download the app on:</a:t>
            </a:r>
          </a:p>
        </p:txBody>
      </p:sp>
      <p:sp>
        <p:nvSpPr>
          <p:cNvPr id="30" name="Rectangle 29">
            <a:extLst>
              <a:ext uri="{FF2B5EF4-FFF2-40B4-BE49-F238E27FC236}">
                <a16:creationId xmlns:a16="http://schemas.microsoft.com/office/drawing/2014/main" id="{A2A6F6FE-1232-2644-B9DE-A46771B2F0B0}"/>
              </a:ext>
            </a:extLst>
          </p:cNvPr>
          <p:cNvSpPr/>
          <p:nvPr/>
        </p:nvSpPr>
        <p:spPr>
          <a:xfrm>
            <a:off x="366035" y="1974421"/>
            <a:ext cx="3871302" cy="2975751"/>
          </a:xfrm>
          <a:prstGeom prst="rect">
            <a:avLst/>
          </a:prstGeom>
        </p:spPr>
        <p:txBody>
          <a:bodyPr wrap="square">
            <a:spAutoFit/>
          </a:bodyPr>
          <a:lstStyle/>
          <a:p>
            <a:pPr marL="214313" indent="-214313">
              <a:lnSpc>
                <a:spcPct val="150000"/>
              </a:lnSpc>
              <a:buFont typeface="Arial" panose="020B0604020202020204" pitchFamily="34" charset="0"/>
              <a:buChar char="•"/>
            </a:pPr>
            <a:r>
              <a:rPr lang="en-IE" sz="1050" dirty="0">
                <a:solidFill>
                  <a:srgbClr val="381B52"/>
                </a:solidFill>
                <a:latin typeface="Filson Pro Book" panose="02000000000000000000" pitchFamily="2" charset="77"/>
              </a:rPr>
              <a:t>Access the EAS directly through the wellbeing portal (desktop) and app (phone/tablet)</a:t>
            </a:r>
          </a:p>
          <a:p>
            <a:pPr marL="557213" lvl="1" indent="-214313">
              <a:lnSpc>
                <a:spcPct val="150000"/>
              </a:lnSpc>
              <a:buFont typeface="Arial" panose="020B0604020202020204" pitchFamily="34" charset="0"/>
              <a:buChar char="•"/>
            </a:pPr>
            <a:r>
              <a:rPr lang="en-IE" sz="1050" dirty="0">
                <a:solidFill>
                  <a:srgbClr val="381B52"/>
                </a:solidFill>
                <a:latin typeface="Filson Pro Book" panose="02000000000000000000" pitchFamily="2" charset="77"/>
              </a:rPr>
              <a:t>Supplying: Freephone number, text  and WhatsApp number, Live chat function, request a call back function and email address.</a:t>
            </a:r>
            <a:endParaRPr lang="en-IE" sz="1050" dirty="0">
              <a:solidFill>
                <a:srgbClr val="381B52"/>
              </a:solidFill>
              <a:latin typeface="Filson Pro Book" panose="02000000000000000000" pitchFamily="50" charset="0"/>
              <a:ea typeface="Microsoft YaHei" pitchFamily="2"/>
              <a:cs typeface="Lucida Sans" pitchFamily="2"/>
            </a:endParaRPr>
          </a:p>
          <a:p>
            <a:pPr marL="214313" indent="-214313">
              <a:lnSpc>
                <a:spcPct val="150000"/>
              </a:lnSpc>
              <a:buFont typeface="Arial" panose="020B0604020202020204" pitchFamily="34" charset="0"/>
              <a:buChar char="•"/>
            </a:pPr>
            <a:r>
              <a:rPr lang="en-IE" sz="1050" dirty="0">
                <a:solidFill>
                  <a:srgbClr val="381B52"/>
                </a:solidFill>
                <a:latin typeface="Filson Pro Book" panose="02000000000000000000" pitchFamily="50" charset="0"/>
                <a:ea typeface="Microsoft YaHei" pitchFamily="2"/>
                <a:cs typeface="Lucida Sans" pitchFamily="2"/>
              </a:rPr>
              <a:t>Step and calorie counter.</a:t>
            </a:r>
          </a:p>
          <a:p>
            <a:pPr marL="214313" indent="-214313">
              <a:lnSpc>
                <a:spcPct val="150000"/>
              </a:lnSpc>
              <a:buFont typeface="Arial" panose="020B0604020202020204" pitchFamily="34" charset="0"/>
              <a:buChar char="•"/>
              <a:defRPr sz="1800"/>
            </a:pPr>
            <a:r>
              <a:rPr lang="en-IE" sz="1050" dirty="0">
                <a:solidFill>
                  <a:srgbClr val="381B52"/>
                </a:solidFill>
                <a:latin typeface="Filson Pro Book" panose="02000000000000000000" pitchFamily="50" charset="0"/>
                <a:ea typeface="Microsoft YaHei" pitchFamily="2"/>
                <a:cs typeface="Lucida Sans" pitchFamily="2"/>
              </a:rPr>
              <a:t>Mental wellbeing, fitness and nutrition resources.</a:t>
            </a:r>
          </a:p>
          <a:p>
            <a:pPr marL="214313" indent="-214313">
              <a:lnSpc>
                <a:spcPct val="150000"/>
              </a:lnSpc>
              <a:buFont typeface="Arial" panose="020B0604020202020204" pitchFamily="34" charset="0"/>
              <a:buChar char="•"/>
              <a:defRPr sz="1800"/>
            </a:pPr>
            <a:r>
              <a:rPr lang="en-IE" sz="1050" dirty="0">
                <a:solidFill>
                  <a:srgbClr val="381B52"/>
                </a:solidFill>
                <a:latin typeface="Filson Pro Book" panose="02000000000000000000" pitchFamily="50" charset="0"/>
                <a:ea typeface="Microsoft YaHei" pitchFamily="2"/>
                <a:cs typeface="Lucida Sans" pitchFamily="2"/>
              </a:rPr>
              <a:t>E-learning modules.</a:t>
            </a:r>
          </a:p>
          <a:p>
            <a:pPr marL="214313" indent="-214313">
              <a:lnSpc>
                <a:spcPct val="150000"/>
              </a:lnSpc>
              <a:buFont typeface="Arial" panose="020B0604020202020204" pitchFamily="34" charset="0"/>
              <a:buChar char="•"/>
              <a:defRPr sz="1800"/>
            </a:pPr>
            <a:r>
              <a:rPr lang="en-IE" sz="1050" dirty="0">
                <a:solidFill>
                  <a:srgbClr val="381B52"/>
                </a:solidFill>
                <a:latin typeface="Filson Pro Book" panose="02000000000000000000" pitchFamily="50" charset="0"/>
                <a:ea typeface="Microsoft YaHei" pitchFamily="2"/>
                <a:cs typeface="Lucida Sans" pitchFamily="2"/>
              </a:rPr>
              <a:t>Informative blog articles on all aspects of wellbeing.</a:t>
            </a:r>
          </a:p>
          <a:p>
            <a:pPr marL="214313" indent="-214313">
              <a:lnSpc>
                <a:spcPct val="150000"/>
              </a:lnSpc>
              <a:buFont typeface="Arial" panose="020B0604020202020204" pitchFamily="34" charset="0"/>
              <a:buChar char="•"/>
              <a:defRPr sz="1800"/>
            </a:pPr>
            <a:r>
              <a:rPr lang="en-IE" sz="1050" dirty="0">
                <a:solidFill>
                  <a:srgbClr val="381B52"/>
                </a:solidFill>
                <a:latin typeface="Filson Pro Book" panose="02000000000000000000" pitchFamily="50" charset="0"/>
                <a:ea typeface="Microsoft YaHei" pitchFamily="2"/>
                <a:cs typeface="Lucida Sans" pitchFamily="2"/>
              </a:rPr>
              <a:t>On demand webinars.</a:t>
            </a:r>
          </a:p>
          <a:p>
            <a:pPr marL="214313" indent="-214313">
              <a:lnSpc>
                <a:spcPct val="150000"/>
              </a:lnSpc>
              <a:buFont typeface="Arial" panose="020B0604020202020204" pitchFamily="34" charset="0"/>
              <a:buChar char="•"/>
            </a:pPr>
            <a:r>
              <a:rPr lang="en-IE" sz="1050" dirty="0">
                <a:solidFill>
                  <a:srgbClr val="381B52"/>
                </a:solidFill>
                <a:latin typeface="Filson Pro Book" panose="02000000000000000000" pitchFamily="2" charset="77"/>
              </a:rPr>
              <a:t>Build up wellness points for discounts on wellness brands.</a:t>
            </a:r>
          </a:p>
          <a:p>
            <a:pPr marL="214313" indent="-214313">
              <a:lnSpc>
                <a:spcPct val="150000"/>
              </a:lnSpc>
              <a:buFont typeface="Arial" panose="020B0604020202020204" pitchFamily="34" charset="0"/>
              <a:buChar char="•"/>
            </a:pPr>
            <a:r>
              <a:rPr lang="en-IE" sz="1050" dirty="0">
                <a:solidFill>
                  <a:srgbClr val="381B52"/>
                </a:solidFill>
                <a:latin typeface="Filson Pro Book" panose="02000000000000000000" pitchFamily="2" charset="77"/>
              </a:rPr>
              <a:t>Book and attend wellbeing events. </a:t>
            </a:r>
          </a:p>
        </p:txBody>
      </p:sp>
      <p:cxnSp>
        <p:nvCxnSpPr>
          <p:cNvPr id="10" name="Straight Connector 9">
            <a:extLst>
              <a:ext uri="{FF2B5EF4-FFF2-40B4-BE49-F238E27FC236}">
                <a16:creationId xmlns:a16="http://schemas.microsoft.com/office/drawing/2014/main" id="{38CDC312-7AF6-4B22-9CBD-9BAD06262D09}"/>
              </a:ext>
            </a:extLst>
          </p:cNvPr>
          <p:cNvCxnSpPr>
            <a:cxnSpLocks/>
          </p:cNvCxnSpPr>
          <p:nvPr/>
        </p:nvCxnSpPr>
        <p:spPr>
          <a:xfrm>
            <a:off x="456502" y="1919965"/>
            <a:ext cx="511766" cy="0"/>
          </a:xfrm>
          <a:prstGeom prst="line">
            <a:avLst/>
          </a:prstGeom>
          <a:ln w="63500">
            <a:solidFill>
              <a:srgbClr val="381B5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9E09A92-A2A6-43A7-ABBE-0B5EAF6B94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0015"/>
          <a:stretch/>
        </p:blipFill>
        <p:spPr>
          <a:xfrm>
            <a:off x="5571113" y="2116083"/>
            <a:ext cx="3295516" cy="2233030"/>
          </a:xfrm>
          <a:prstGeom prst="rect">
            <a:avLst/>
          </a:prstGeom>
        </p:spPr>
      </p:pic>
      <p:sp>
        <p:nvSpPr>
          <p:cNvPr id="14" name="TextBox 13">
            <a:extLst>
              <a:ext uri="{FF2B5EF4-FFF2-40B4-BE49-F238E27FC236}">
                <a16:creationId xmlns:a16="http://schemas.microsoft.com/office/drawing/2014/main" id="{29C07A03-4E6A-A74F-AD99-23A6300C6B8F}"/>
              </a:ext>
            </a:extLst>
          </p:cNvPr>
          <p:cNvSpPr txBox="1"/>
          <p:nvPr/>
        </p:nvSpPr>
        <p:spPr>
          <a:xfrm>
            <a:off x="366036" y="1052998"/>
            <a:ext cx="8709797" cy="880369"/>
          </a:xfrm>
          <a:prstGeom prst="rect">
            <a:avLst/>
          </a:prstGeom>
          <a:noFill/>
        </p:spPr>
        <p:txBody>
          <a:bodyPr wrap="square" rtlCol="0">
            <a:spAutoFit/>
          </a:bodyPr>
          <a:lstStyle/>
          <a:p>
            <a:r>
              <a:rPr lang="en-US" sz="2700" b="1" dirty="0">
                <a:solidFill>
                  <a:srgbClr val="381B52"/>
                </a:solidFill>
                <a:latin typeface="Filson Pro" panose="02000000000000000000" pitchFamily="2" charset="77"/>
              </a:rPr>
              <a:t>Your Wellbeing Platform and App!</a:t>
            </a:r>
          </a:p>
          <a:p>
            <a:pPr>
              <a:lnSpc>
                <a:spcPct val="150000"/>
              </a:lnSpc>
            </a:pPr>
            <a:r>
              <a:rPr lang="en-IE" b="1" dirty="0">
                <a:solidFill>
                  <a:srgbClr val="381B52"/>
                </a:solidFill>
                <a:latin typeface="Filson Pro Heavy" panose="02000000000000000000" pitchFamily="2" charset="77"/>
              </a:rPr>
              <a:t>What Do You Have Access To?</a:t>
            </a:r>
          </a:p>
        </p:txBody>
      </p:sp>
    </p:spTree>
    <p:extLst>
      <p:ext uri="{BB962C8B-B14F-4D97-AF65-F5344CB8AC3E}">
        <p14:creationId xmlns:p14="http://schemas.microsoft.com/office/powerpoint/2010/main" val="2844133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48308A-3656-4816-A126-A0CB8CAB994F}"/>
              </a:ext>
            </a:extLst>
          </p:cNvPr>
          <p:cNvSpPr>
            <a:spLocks noGrp="1"/>
          </p:cNvSpPr>
          <p:nvPr>
            <p:ph idx="1"/>
          </p:nvPr>
        </p:nvSpPr>
        <p:spPr>
          <a:xfrm>
            <a:off x="628650" y="1727651"/>
            <a:ext cx="5486400" cy="4199621"/>
          </a:xfrm>
        </p:spPr>
        <p:txBody>
          <a:bodyPr>
            <a:normAutofit/>
          </a:bodyPr>
          <a:lstStyle/>
          <a:p>
            <a:r>
              <a:rPr lang="en-IE" dirty="0"/>
              <a:t>Depression, anxiety, stress</a:t>
            </a:r>
          </a:p>
          <a:p>
            <a:r>
              <a:rPr lang="en-IE" dirty="0"/>
              <a:t>Grief &amp; bereavement</a:t>
            </a:r>
          </a:p>
          <a:p>
            <a:r>
              <a:rPr lang="en-IE" dirty="0"/>
              <a:t>Relationships &amp; marital problems </a:t>
            </a:r>
          </a:p>
          <a:p>
            <a:r>
              <a:rPr lang="en-IE" dirty="0"/>
              <a:t>Work stress &amp; work life balance issues</a:t>
            </a:r>
          </a:p>
          <a:p>
            <a:r>
              <a:rPr lang="en-IE" dirty="0"/>
              <a:t>Interpersonal work conflict</a:t>
            </a:r>
          </a:p>
          <a:p>
            <a:r>
              <a:rPr lang="en-IE" dirty="0"/>
              <a:t>Parenting problems</a:t>
            </a:r>
          </a:p>
        </p:txBody>
      </p:sp>
      <p:sp>
        <p:nvSpPr>
          <p:cNvPr id="2" name="Title 1">
            <a:extLst>
              <a:ext uri="{FF2B5EF4-FFF2-40B4-BE49-F238E27FC236}">
                <a16:creationId xmlns:a16="http://schemas.microsoft.com/office/drawing/2014/main" id="{B911EF2A-12B6-4EFE-A2E8-AD084432C32C}"/>
              </a:ext>
            </a:extLst>
          </p:cNvPr>
          <p:cNvSpPr>
            <a:spLocks noGrp="1"/>
          </p:cNvSpPr>
          <p:nvPr>
            <p:ph type="title"/>
          </p:nvPr>
        </p:nvSpPr>
        <p:spPr>
          <a:xfrm>
            <a:off x="628650" y="212726"/>
            <a:ext cx="6822017" cy="1057274"/>
          </a:xfrm>
        </p:spPr>
        <p:txBody>
          <a:bodyPr anchor="ctr">
            <a:normAutofit/>
          </a:bodyPr>
          <a:lstStyle/>
          <a:p>
            <a:r>
              <a:rPr lang="en-IE" dirty="0"/>
              <a:t>EAP Problems Reported</a:t>
            </a:r>
          </a:p>
        </p:txBody>
      </p:sp>
    </p:spTree>
    <p:extLst>
      <p:ext uri="{BB962C8B-B14F-4D97-AF65-F5344CB8AC3E}">
        <p14:creationId xmlns:p14="http://schemas.microsoft.com/office/powerpoint/2010/main" val="123449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BEB5-200A-41BA-8DAD-F1F2B533DDB0}"/>
              </a:ext>
            </a:extLst>
          </p:cNvPr>
          <p:cNvSpPr>
            <a:spLocks noGrp="1"/>
          </p:cNvSpPr>
          <p:nvPr>
            <p:ph type="title"/>
          </p:nvPr>
        </p:nvSpPr>
        <p:spPr>
          <a:xfrm>
            <a:off x="628650" y="212726"/>
            <a:ext cx="6822017" cy="1057274"/>
          </a:xfrm>
        </p:spPr>
        <p:txBody>
          <a:bodyPr anchor="ctr">
            <a:normAutofit/>
          </a:bodyPr>
          <a:lstStyle/>
          <a:p>
            <a:r>
              <a:rPr lang="en-IE" dirty="0"/>
              <a:t>How to support wellbeing</a:t>
            </a:r>
          </a:p>
        </p:txBody>
      </p:sp>
      <p:sp>
        <p:nvSpPr>
          <p:cNvPr id="16" name="Content Placeholder 2">
            <a:extLst>
              <a:ext uri="{FF2B5EF4-FFF2-40B4-BE49-F238E27FC236}">
                <a16:creationId xmlns:a16="http://schemas.microsoft.com/office/drawing/2014/main" id="{BE4C42A3-87F5-4A57-ABA1-644582F23AC4}"/>
              </a:ext>
            </a:extLst>
          </p:cNvPr>
          <p:cNvSpPr>
            <a:spLocks noGrp="1"/>
          </p:cNvSpPr>
          <p:nvPr>
            <p:ph idx="1"/>
          </p:nvPr>
        </p:nvSpPr>
        <p:spPr>
          <a:xfrm>
            <a:off x="628650" y="1727652"/>
            <a:ext cx="6822017" cy="4376816"/>
          </a:xfrm>
        </p:spPr>
        <p:txBody>
          <a:bodyPr vert="horz" lIns="91440" tIns="45720" rIns="91440" bIns="45720" rtlCol="0">
            <a:normAutofit/>
          </a:bodyPr>
          <a:lstStyle/>
          <a:p>
            <a:pPr>
              <a:spcAft>
                <a:spcPts val="800"/>
              </a:spcAft>
            </a:pPr>
            <a:r>
              <a:rPr lang="en-IE" sz="1600" dirty="0">
                <a:effectLst/>
              </a:rPr>
              <a:t>Take the lead in wellbeing and communicate expectations</a:t>
            </a:r>
          </a:p>
          <a:p>
            <a:pPr>
              <a:spcAft>
                <a:spcPts val="800"/>
              </a:spcAft>
            </a:pPr>
            <a:r>
              <a:rPr lang="en-IE" sz="1600" dirty="0"/>
              <a:t>Be a wellbeing role model by looking after your wellbeing</a:t>
            </a:r>
            <a:endParaRPr lang="en-IE" sz="1600" dirty="0">
              <a:effectLst/>
            </a:endParaRPr>
          </a:p>
          <a:p>
            <a:pPr>
              <a:spcAft>
                <a:spcPts val="800"/>
              </a:spcAft>
            </a:pPr>
            <a:r>
              <a:rPr lang="en-IE" sz="1600" dirty="0">
                <a:effectLst/>
              </a:rPr>
              <a:t>Know how to recognise the </a:t>
            </a:r>
            <a:r>
              <a:rPr lang="en-IE" sz="1600" dirty="0"/>
              <a:t>signs</a:t>
            </a:r>
            <a:r>
              <a:rPr lang="en-IE" sz="1600" dirty="0">
                <a:effectLst/>
              </a:rPr>
              <a:t> of stress, burnout and anxiety</a:t>
            </a:r>
          </a:p>
          <a:p>
            <a:pPr>
              <a:spcAft>
                <a:spcPts val="800"/>
              </a:spcAft>
            </a:pPr>
            <a:r>
              <a:rPr lang="en-IE" sz="1600" dirty="0">
                <a:effectLst/>
              </a:rPr>
              <a:t>Seek support for staff members who are experiencing anxiety and work overload</a:t>
            </a:r>
          </a:p>
          <a:p>
            <a:pPr>
              <a:spcAft>
                <a:spcPts val="800"/>
              </a:spcAft>
            </a:pPr>
            <a:r>
              <a:rPr lang="en-IE" sz="1600" dirty="0">
                <a:effectLst/>
              </a:rPr>
              <a:t>Encourage open dialogue around stress, anxiety and mental wellbeing</a:t>
            </a:r>
          </a:p>
          <a:p>
            <a:pPr>
              <a:spcAft>
                <a:spcPts val="800"/>
              </a:spcAft>
            </a:pPr>
            <a:r>
              <a:rPr lang="en-IE" sz="1600" dirty="0">
                <a:effectLst/>
              </a:rPr>
              <a:t>Communicate wellbeing </a:t>
            </a:r>
            <a:r>
              <a:rPr lang="en-IE" sz="1600" dirty="0"/>
              <a:t>programme</a:t>
            </a:r>
            <a:r>
              <a:rPr lang="en-IE" sz="1600" dirty="0">
                <a:effectLst/>
              </a:rPr>
              <a:t> and encourage staff to attend wellness webinars and workshops</a:t>
            </a:r>
          </a:p>
          <a:p>
            <a:pPr>
              <a:spcAft>
                <a:spcPts val="800"/>
              </a:spcAft>
            </a:pPr>
            <a:r>
              <a:rPr lang="en-IE" sz="1600" dirty="0">
                <a:effectLst/>
              </a:rPr>
              <a:t>Consider a local champion promoting wellbeing </a:t>
            </a:r>
          </a:p>
          <a:p>
            <a:pPr>
              <a:spcAft>
                <a:spcPts val="800"/>
              </a:spcAft>
            </a:pPr>
            <a:r>
              <a:rPr lang="en-IE" sz="1600" dirty="0">
                <a:effectLst/>
              </a:rPr>
              <a:t>Provide opportunities to discuss wellbeing at team meetings</a:t>
            </a:r>
          </a:p>
          <a:p>
            <a:endParaRPr lang="en-IE" sz="1600" dirty="0"/>
          </a:p>
        </p:txBody>
      </p:sp>
    </p:spTree>
    <p:extLst>
      <p:ext uri="{BB962C8B-B14F-4D97-AF65-F5344CB8AC3E}">
        <p14:creationId xmlns:p14="http://schemas.microsoft.com/office/powerpoint/2010/main" val="381120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FBF72F-ADFA-4730-8D24-DF36062ADE90}"/>
              </a:ext>
            </a:extLst>
          </p:cNvPr>
          <p:cNvSpPr>
            <a:spLocks noGrp="1"/>
          </p:cNvSpPr>
          <p:nvPr>
            <p:ph type="title"/>
          </p:nvPr>
        </p:nvSpPr>
        <p:spPr>
          <a:xfrm>
            <a:off x="628650" y="212726"/>
            <a:ext cx="6822017" cy="1057274"/>
          </a:xfrm>
        </p:spPr>
        <p:txBody>
          <a:bodyPr anchor="ctr">
            <a:normAutofit/>
          </a:bodyPr>
          <a:lstStyle/>
          <a:p>
            <a:r>
              <a:rPr lang="en-IE" dirty="0"/>
              <a:t>PERMA: Martin Seligman</a:t>
            </a:r>
          </a:p>
        </p:txBody>
      </p:sp>
      <p:pic>
        <p:nvPicPr>
          <p:cNvPr id="6" name="Content Placeholder 5" descr="Diagram&#10;&#10;Description automatically generated">
            <a:extLst>
              <a:ext uri="{FF2B5EF4-FFF2-40B4-BE49-F238E27FC236}">
                <a16:creationId xmlns:a16="http://schemas.microsoft.com/office/drawing/2014/main" id="{93DEBB67-FAD0-4EE3-BDC4-AFED09F9B81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8650" y="2440799"/>
            <a:ext cx="6822017" cy="2950522"/>
          </a:xfrm>
          <a:noFill/>
        </p:spPr>
      </p:pic>
      <p:sp>
        <p:nvSpPr>
          <p:cNvPr id="7" name="TextBox 6">
            <a:extLst>
              <a:ext uri="{FF2B5EF4-FFF2-40B4-BE49-F238E27FC236}">
                <a16:creationId xmlns:a16="http://schemas.microsoft.com/office/drawing/2014/main" id="{030C1142-E058-4397-9B44-94361DB63760}"/>
              </a:ext>
            </a:extLst>
          </p:cNvPr>
          <p:cNvSpPr txBox="1"/>
          <p:nvPr/>
        </p:nvSpPr>
        <p:spPr>
          <a:xfrm>
            <a:off x="4784553" y="5191266"/>
            <a:ext cx="2666114" cy="200055"/>
          </a:xfrm>
          <a:prstGeom prst="rect">
            <a:avLst/>
          </a:prstGeom>
          <a:solidFill>
            <a:srgbClr val="000000"/>
          </a:solidFill>
        </p:spPr>
        <p:txBody>
          <a:bodyPr wrap="none" rtlCol="0">
            <a:spAutoFit/>
          </a:bodyPr>
          <a:lstStyle/>
          <a:p>
            <a:pPr algn="r">
              <a:spcAft>
                <a:spcPts val="600"/>
              </a:spcAft>
            </a:pPr>
            <a:r>
              <a:rPr lang="en-IE" sz="700" dirty="0">
                <a:solidFill>
                  <a:srgbClr val="FFFFFF"/>
                </a:solidFill>
                <a:hlinkClick r:id="rId3" tooltip="http://80000hours.org/articles/job-satisfaction-research/">
                  <a:extLst>
                    <a:ext uri="{A12FA001-AC4F-418D-AE19-62706E023703}">
                      <ahyp:hlinkClr xmlns:ahyp="http://schemas.microsoft.com/office/drawing/2018/hyperlinkcolor" val="tx"/>
                    </a:ext>
                  </a:extLst>
                </a:hlinkClick>
              </a:rPr>
              <a:t>This Photo</a:t>
            </a:r>
            <a:r>
              <a:rPr lang="en-IE" sz="700" dirty="0">
                <a:solidFill>
                  <a:srgbClr val="FFFFFF"/>
                </a:solidFill>
              </a:rPr>
              <a:t> by Unknown Author is licensed under </a:t>
            </a:r>
            <a:r>
              <a:rPr lang="en-IE"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IE" sz="700" dirty="0">
              <a:solidFill>
                <a:srgbClr val="FFFFFF"/>
              </a:solidFill>
            </a:endParaRPr>
          </a:p>
        </p:txBody>
      </p:sp>
    </p:spTree>
    <p:extLst>
      <p:ext uri="{BB962C8B-B14F-4D97-AF65-F5344CB8AC3E}">
        <p14:creationId xmlns:p14="http://schemas.microsoft.com/office/powerpoint/2010/main" val="326953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4AA2D-FC67-42A7-BC0E-5CEB98DE53DD}"/>
              </a:ext>
            </a:extLst>
          </p:cNvPr>
          <p:cNvSpPr>
            <a:spLocks noGrp="1"/>
          </p:cNvSpPr>
          <p:nvPr>
            <p:ph sz="half" idx="1"/>
          </p:nvPr>
        </p:nvSpPr>
        <p:spPr>
          <a:xfrm>
            <a:off x="628650" y="1825625"/>
            <a:ext cx="3886200" cy="4351338"/>
          </a:xfrm>
        </p:spPr>
        <p:txBody>
          <a:bodyPr>
            <a:normAutofit/>
          </a:bodyPr>
          <a:lstStyle/>
          <a:p>
            <a:pPr marL="0" indent="0">
              <a:buNone/>
            </a:pPr>
            <a:endParaRPr lang="en-IE" sz="1600" b="1" i="0" u="none" strike="noStrike" baseline="0" dirty="0"/>
          </a:p>
          <a:p>
            <a:r>
              <a:rPr lang="en-IE" sz="1600" b="1" i="0" u="none" strike="noStrike" baseline="0" dirty="0"/>
              <a:t>Positive Emotions: </a:t>
            </a:r>
            <a:r>
              <a:rPr lang="en-IE" sz="1600" b="0" i="0" u="none" strike="noStrike" baseline="0" dirty="0"/>
              <a:t> 3 good things exercise</a:t>
            </a:r>
          </a:p>
          <a:p>
            <a:r>
              <a:rPr lang="en-IE" sz="1600" b="1" i="0" u="none" strike="noStrike" baseline="0" dirty="0"/>
              <a:t>Engagement: </a:t>
            </a:r>
            <a:r>
              <a:rPr lang="en-IE" sz="1600" b="0" i="0" u="none" strike="noStrike" baseline="0" dirty="0"/>
              <a:t>Learning to use your bests strengths </a:t>
            </a:r>
          </a:p>
          <a:p>
            <a:r>
              <a:rPr lang="en-IE" sz="1600" b="1" i="0" u="none" strike="noStrike" baseline="0" dirty="0"/>
              <a:t>Relationships: </a:t>
            </a:r>
            <a:r>
              <a:rPr lang="en-IE" sz="1600" b="0" i="0" u="none" strike="noStrike" baseline="0" dirty="0"/>
              <a:t>Improving relationships through improved empathy, compassion and communication skills</a:t>
            </a:r>
          </a:p>
          <a:p>
            <a:r>
              <a:rPr lang="en-IE" sz="1600" dirty="0">
                <a:hlinkClick r:id="rId2"/>
              </a:rPr>
              <a:t>Video</a:t>
            </a:r>
            <a:endParaRPr lang="en-IE" sz="1600" b="0" i="0" u="none" strike="noStrike" baseline="0" dirty="0"/>
          </a:p>
          <a:p>
            <a:r>
              <a:rPr lang="en-IE" sz="1600" b="1" i="0" u="none" strike="noStrike" baseline="0" dirty="0"/>
              <a:t>Meaning </a:t>
            </a:r>
            <a:r>
              <a:rPr lang="en-IE" sz="1600" b="0" i="0" u="none" strike="noStrike" baseline="0" dirty="0"/>
              <a:t>: Considering your values, goals and purpose in life. </a:t>
            </a:r>
          </a:p>
          <a:p>
            <a:r>
              <a:rPr lang="en-IE" sz="1600" b="1" i="0" u="none" strike="noStrike" baseline="0" dirty="0"/>
              <a:t>Accomplishment: </a:t>
            </a:r>
            <a:r>
              <a:rPr lang="en-IE" sz="1600" b="0" i="0" u="none" strike="noStrike" baseline="0" dirty="0"/>
              <a:t>Achieving through self-discipline and grit – savouring your accomplishments</a:t>
            </a:r>
            <a:endParaRPr lang="en-IE" sz="1600" dirty="0"/>
          </a:p>
        </p:txBody>
      </p:sp>
      <p:pic>
        <p:nvPicPr>
          <p:cNvPr id="6" name="Content Placeholder 5" descr="A person jumping in the air&#10;&#10;Description automatically generated with medium confidence">
            <a:extLst>
              <a:ext uri="{FF2B5EF4-FFF2-40B4-BE49-F238E27FC236}">
                <a16:creationId xmlns:a16="http://schemas.microsoft.com/office/drawing/2014/main" id="{815D5147-CCBB-4435-9DE4-964254340BD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012" r="34740" b="-2"/>
          <a:stretch/>
        </p:blipFill>
        <p:spPr>
          <a:xfrm>
            <a:off x="4629150" y="1825625"/>
            <a:ext cx="3886200" cy="4351338"/>
          </a:xfrm>
          <a:noFill/>
        </p:spPr>
      </p:pic>
      <p:sp>
        <p:nvSpPr>
          <p:cNvPr id="4" name="Title 3">
            <a:extLst>
              <a:ext uri="{FF2B5EF4-FFF2-40B4-BE49-F238E27FC236}">
                <a16:creationId xmlns:a16="http://schemas.microsoft.com/office/drawing/2014/main" id="{A2B6D13F-E308-443F-AA7C-9030D167280D}"/>
              </a:ext>
            </a:extLst>
          </p:cNvPr>
          <p:cNvSpPr>
            <a:spLocks noGrp="1"/>
          </p:cNvSpPr>
          <p:nvPr>
            <p:ph type="title"/>
          </p:nvPr>
        </p:nvSpPr>
        <p:spPr>
          <a:xfrm>
            <a:off x="628650" y="212726"/>
            <a:ext cx="6822017" cy="1057274"/>
          </a:xfrm>
        </p:spPr>
        <p:txBody>
          <a:bodyPr anchor="ctr">
            <a:normAutofit/>
          </a:bodyPr>
          <a:lstStyle/>
          <a:p>
            <a:r>
              <a:rPr lang="en-IE" dirty="0"/>
              <a:t>Increasing Wellbeing </a:t>
            </a:r>
          </a:p>
        </p:txBody>
      </p:sp>
      <p:sp>
        <p:nvSpPr>
          <p:cNvPr id="7" name="TextBox 6">
            <a:extLst>
              <a:ext uri="{FF2B5EF4-FFF2-40B4-BE49-F238E27FC236}">
                <a16:creationId xmlns:a16="http://schemas.microsoft.com/office/drawing/2014/main" id="{E06BDC9F-CB78-40D3-8651-58F5EA454411}"/>
              </a:ext>
            </a:extLst>
          </p:cNvPr>
          <p:cNvSpPr txBox="1"/>
          <p:nvPr/>
        </p:nvSpPr>
        <p:spPr>
          <a:xfrm>
            <a:off x="5517414" y="5976908"/>
            <a:ext cx="2997936" cy="200055"/>
          </a:xfrm>
          <a:prstGeom prst="rect">
            <a:avLst/>
          </a:prstGeom>
          <a:solidFill>
            <a:srgbClr val="000000"/>
          </a:solidFill>
        </p:spPr>
        <p:txBody>
          <a:bodyPr wrap="none" rtlCol="0">
            <a:spAutoFit/>
          </a:bodyPr>
          <a:lstStyle/>
          <a:p>
            <a:pPr algn="r">
              <a:spcAft>
                <a:spcPts val="600"/>
              </a:spcAft>
            </a:pPr>
            <a:r>
              <a:rPr lang="en-IE" sz="700" dirty="0">
                <a:solidFill>
                  <a:srgbClr val="FFFFFF"/>
                </a:solidFill>
                <a:hlinkClick r:id="rId4" tooltip="https://humannhealth.com/top-15-reasons-why-running-is-good-for-your-health/159/">
                  <a:extLst>
                    <a:ext uri="{A12FA001-AC4F-418D-AE19-62706E023703}">
                      <ahyp:hlinkClr xmlns:ahyp="http://schemas.microsoft.com/office/drawing/2018/hyperlinkcolor" val="tx"/>
                    </a:ext>
                  </a:extLst>
                </a:hlinkClick>
              </a:rPr>
              <a:t>This Photo</a:t>
            </a:r>
            <a:r>
              <a:rPr lang="en-IE" sz="700" dirty="0">
                <a:solidFill>
                  <a:srgbClr val="FFFFFF"/>
                </a:solidFill>
              </a:rPr>
              <a:t> by Unknown Author is licensed under </a:t>
            </a:r>
            <a:r>
              <a:rPr lang="en-IE"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IE" sz="700" dirty="0">
              <a:solidFill>
                <a:srgbClr val="FFFFFF"/>
              </a:solidFill>
            </a:endParaRPr>
          </a:p>
        </p:txBody>
      </p:sp>
    </p:spTree>
    <p:extLst>
      <p:ext uri="{BB962C8B-B14F-4D97-AF65-F5344CB8AC3E}">
        <p14:creationId xmlns:p14="http://schemas.microsoft.com/office/powerpoint/2010/main" val="393888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92954-2DB3-457E-8165-AAAC05AC7177}"/>
              </a:ext>
            </a:extLst>
          </p:cNvPr>
          <p:cNvPicPr>
            <a:picLocks noChangeAspect="1"/>
          </p:cNvPicPr>
          <p:nvPr/>
        </p:nvPicPr>
        <p:blipFill rotWithShape="1">
          <a:blip r:embed="rId2"/>
          <a:srcRect t="1443"/>
          <a:stretch/>
        </p:blipFill>
        <p:spPr>
          <a:xfrm>
            <a:off x="949233" y="177784"/>
            <a:ext cx="6235338" cy="6502431"/>
          </a:xfrm>
          <a:prstGeom prst="rect">
            <a:avLst/>
          </a:prstGeom>
        </p:spPr>
      </p:pic>
    </p:spTree>
    <p:extLst>
      <p:ext uri="{BB962C8B-B14F-4D97-AF65-F5344CB8AC3E}">
        <p14:creationId xmlns:p14="http://schemas.microsoft.com/office/powerpoint/2010/main" val="345945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4683-6E1F-48A7-8CBC-4B5D6FBC280D}"/>
              </a:ext>
            </a:extLst>
          </p:cNvPr>
          <p:cNvSpPr>
            <a:spLocks noGrp="1"/>
          </p:cNvSpPr>
          <p:nvPr>
            <p:ph type="title"/>
          </p:nvPr>
        </p:nvSpPr>
        <p:spPr/>
        <p:txBody>
          <a:bodyPr/>
          <a:lstStyle/>
          <a:p>
            <a:r>
              <a:rPr lang="en-IE" dirty="0"/>
              <a:t>Staff Wellbeing &amp; Development </a:t>
            </a:r>
            <a:br>
              <a:rPr lang="en-IE" dirty="0"/>
            </a:br>
            <a:r>
              <a:rPr lang="en-IE" dirty="0"/>
              <a:t>Matters </a:t>
            </a:r>
          </a:p>
        </p:txBody>
      </p:sp>
      <p:sp>
        <p:nvSpPr>
          <p:cNvPr id="3" name="Content Placeholder 2">
            <a:extLst>
              <a:ext uri="{FF2B5EF4-FFF2-40B4-BE49-F238E27FC236}">
                <a16:creationId xmlns:a16="http://schemas.microsoft.com/office/drawing/2014/main" id="{9BAE0803-744D-44A0-A0D4-3EE61E11A7A2}"/>
              </a:ext>
            </a:extLst>
          </p:cNvPr>
          <p:cNvSpPr>
            <a:spLocks noGrp="1"/>
          </p:cNvSpPr>
          <p:nvPr>
            <p:ph idx="1"/>
          </p:nvPr>
        </p:nvSpPr>
        <p:spPr/>
        <p:txBody>
          <a:bodyPr/>
          <a:lstStyle/>
          <a:p>
            <a:endParaRPr lang="en-IE" dirty="0"/>
          </a:p>
          <a:p>
            <a:endParaRPr lang="en-IE" dirty="0"/>
          </a:p>
          <a:p>
            <a:r>
              <a:rPr lang="en-IE" dirty="0"/>
              <a:t>Any questions?</a:t>
            </a:r>
          </a:p>
          <a:p>
            <a:endParaRPr lang="en-IE" dirty="0"/>
          </a:p>
          <a:p>
            <a:pPr marL="0" indent="0">
              <a:buNone/>
            </a:pPr>
            <a:r>
              <a:rPr lang="en-IE" dirty="0"/>
              <a:t>Email susanomahony@ucc.ie</a:t>
            </a:r>
          </a:p>
          <a:p>
            <a:endParaRPr lang="en-IE" dirty="0"/>
          </a:p>
          <a:p>
            <a:r>
              <a:rPr lang="en-IE" dirty="0"/>
              <a:t>Thank you </a:t>
            </a:r>
          </a:p>
          <a:p>
            <a:endParaRPr lang="en-IE" dirty="0"/>
          </a:p>
          <a:p>
            <a:endParaRPr lang="en-IE" dirty="0"/>
          </a:p>
          <a:p>
            <a:endParaRPr lang="en-IE" dirty="0"/>
          </a:p>
          <a:p>
            <a:endParaRPr lang="en-IE" dirty="0"/>
          </a:p>
          <a:p>
            <a:endParaRPr lang="en-IE" dirty="0"/>
          </a:p>
        </p:txBody>
      </p:sp>
      <p:pic>
        <p:nvPicPr>
          <p:cNvPr id="5" name="Picture 4" descr="Graphical user interface, application, chat or text message&#10;&#10;Description automatically generated">
            <a:extLst>
              <a:ext uri="{FF2B5EF4-FFF2-40B4-BE49-F238E27FC236}">
                <a16:creationId xmlns:a16="http://schemas.microsoft.com/office/drawing/2014/main" id="{B08D3657-FDA8-4A16-BD6D-42F69A08F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698" y="4927180"/>
            <a:ext cx="7405884" cy="1851470"/>
          </a:xfrm>
          <a:prstGeom prst="rect">
            <a:avLst/>
          </a:prstGeom>
        </p:spPr>
      </p:pic>
    </p:spTree>
    <p:extLst>
      <p:ext uri="{BB962C8B-B14F-4D97-AF65-F5344CB8AC3E}">
        <p14:creationId xmlns:p14="http://schemas.microsoft.com/office/powerpoint/2010/main" val="3978643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5881-6B90-4E54-BEF7-6F9B99A69E3E}"/>
              </a:ext>
            </a:extLst>
          </p:cNvPr>
          <p:cNvSpPr>
            <a:spLocks noGrp="1"/>
          </p:cNvSpPr>
          <p:nvPr>
            <p:ph type="title"/>
          </p:nvPr>
        </p:nvSpPr>
        <p:spPr>
          <a:xfrm>
            <a:off x="628650" y="212726"/>
            <a:ext cx="6822017" cy="1057274"/>
          </a:xfrm>
        </p:spPr>
        <p:txBody>
          <a:bodyPr anchor="ctr">
            <a:normAutofit/>
          </a:bodyPr>
          <a:lstStyle/>
          <a:p>
            <a:r>
              <a:rPr lang="en-IE" dirty="0"/>
              <a:t>Further Resources </a:t>
            </a:r>
          </a:p>
        </p:txBody>
      </p:sp>
      <p:sp>
        <p:nvSpPr>
          <p:cNvPr id="3" name="Content Placeholder 2">
            <a:extLst>
              <a:ext uri="{FF2B5EF4-FFF2-40B4-BE49-F238E27FC236}">
                <a16:creationId xmlns:a16="http://schemas.microsoft.com/office/drawing/2014/main" id="{7F574675-DFE4-4C62-9CB2-21B0B37C8EBF}"/>
              </a:ext>
            </a:extLst>
          </p:cNvPr>
          <p:cNvSpPr>
            <a:spLocks noGrp="1"/>
          </p:cNvSpPr>
          <p:nvPr>
            <p:ph idx="1"/>
          </p:nvPr>
        </p:nvSpPr>
        <p:spPr>
          <a:xfrm>
            <a:off x="628650" y="1727652"/>
            <a:ext cx="6822017" cy="4376816"/>
          </a:xfrm>
        </p:spPr>
        <p:txBody>
          <a:bodyPr>
            <a:normAutofit/>
          </a:bodyPr>
          <a:lstStyle/>
          <a:p>
            <a:r>
              <a:rPr lang="en-GB" dirty="0">
                <a:hlinkClick r:id="rId2">
                  <a:extLst>
                    <a:ext uri="{A12FA001-AC4F-418D-AE19-62706E023703}">
                      <ahyp:hlinkClr xmlns:ahyp="http://schemas.microsoft.com/office/drawing/2018/hyperlinkcolor" val="tx"/>
                    </a:ext>
                  </a:extLst>
                </a:hlinkClick>
              </a:rPr>
              <a:t>http://self-compassion.org/</a:t>
            </a:r>
            <a:r>
              <a:rPr lang="en-GB" dirty="0"/>
              <a:t> (</a:t>
            </a:r>
            <a:r>
              <a:rPr lang="en-GB" dirty="0" err="1"/>
              <a:t>Dr.</a:t>
            </a:r>
            <a:r>
              <a:rPr lang="en-GB" dirty="0"/>
              <a:t> Kristin Neff)</a:t>
            </a:r>
          </a:p>
          <a:p>
            <a:r>
              <a:rPr lang="en-GB" dirty="0"/>
              <a:t>https://self-compassion.org/self-compassion-test/</a:t>
            </a:r>
          </a:p>
          <a:p>
            <a:r>
              <a:rPr lang="en-GB" dirty="0"/>
              <a:t>http://actionforhappiness.org/ </a:t>
            </a:r>
          </a:p>
          <a:p>
            <a:r>
              <a:rPr lang="en-GB" dirty="0">
                <a:hlinkClick r:id="rId3">
                  <a:extLst>
                    <a:ext uri="{A12FA001-AC4F-418D-AE19-62706E023703}">
                      <ahyp:hlinkClr xmlns:ahyp="http://schemas.microsoft.com/office/drawing/2018/hyperlinkcolor" val="tx"/>
                    </a:ext>
                  </a:extLst>
                </a:hlinkClick>
              </a:rPr>
              <a:t>http://franticworld.com/</a:t>
            </a:r>
            <a:r>
              <a:rPr lang="en-GB" dirty="0"/>
              <a:t> (Mark Williams)</a:t>
            </a:r>
          </a:p>
          <a:p>
            <a:r>
              <a:rPr lang="en-GB" dirty="0">
                <a:hlinkClick r:id="rId4">
                  <a:extLst>
                    <a:ext uri="{A12FA001-AC4F-418D-AE19-62706E023703}">
                      <ahyp:hlinkClr xmlns:ahyp="http://schemas.microsoft.com/office/drawing/2018/hyperlinkcolor" val="tx"/>
                    </a:ext>
                  </a:extLst>
                </a:hlinkClick>
              </a:rPr>
              <a:t>http://oxfordmindfulness.org/</a:t>
            </a:r>
            <a:endParaRPr lang="en-GB" dirty="0"/>
          </a:p>
          <a:p>
            <a:r>
              <a:rPr lang="en-GB" dirty="0"/>
              <a:t>PositivityRatio.com-Home</a:t>
            </a:r>
          </a:p>
          <a:p>
            <a:r>
              <a:rPr lang="en-GB" dirty="0"/>
              <a:t>https://self-compassion.org/self-compassion-test/</a:t>
            </a:r>
          </a:p>
          <a:p>
            <a:pPr marL="0" indent="0">
              <a:buNone/>
            </a:pPr>
            <a:endParaRPr lang="en-GB" dirty="0"/>
          </a:p>
          <a:p>
            <a:endParaRPr lang="en-IE" dirty="0"/>
          </a:p>
        </p:txBody>
      </p:sp>
    </p:spTree>
    <p:extLst>
      <p:ext uri="{BB962C8B-B14F-4D97-AF65-F5344CB8AC3E}">
        <p14:creationId xmlns:p14="http://schemas.microsoft.com/office/powerpoint/2010/main" val="314421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624AF-AD5F-47F1-AF4F-6776EA165C25}"/>
              </a:ext>
            </a:extLst>
          </p:cNvPr>
          <p:cNvSpPr>
            <a:spLocks noGrp="1"/>
          </p:cNvSpPr>
          <p:nvPr>
            <p:ph idx="1"/>
          </p:nvPr>
        </p:nvSpPr>
        <p:spPr>
          <a:xfrm>
            <a:off x="628650" y="1727651"/>
            <a:ext cx="5486400" cy="4199621"/>
          </a:xfrm>
        </p:spPr>
        <p:txBody>
          <a:bodyPr>
            <a:normAutofit/>
          </a:bodyPr>
          <a:lstStyle/>
          <a:p>
            <a:pPr marL="457200" indent="-457200">
              <a:buFont typeface="+mj-lt"/>
              <a:buAutoNum type="arabicPeriod"/>
            </a:pPr>
            <a:r>
              <a:rPr lang="en-IE" dirty="0"/>
              <a:t>Brief Introduction to Wellbeing at UCC</a:t>
            </a:r>
          </a:p>
          <a:p>
            <a:pPr marL="457200" indent="-457200">
              <a:buFont typeface="+mj-lt"/>
              <a:buAutoNum type="arabicPeriod"/>
            </a:pPr>
            <a:endParaRPr lang="en-IE" dirty="0"/>
          </a:p>
          <a:p>
            <a:pPr marL="457200" indent="-457200">
              <a:buFont typeface="+mj-lt"/>
              <a:buAutoNum type="arabicPeriod"/>
            </a:pPr>
            <a:r>
              <a:rPr lang="en-IE" dirty="0"/>
              <a:t>Overview of supports available </a:t>
            </a:r>
          </a:p>
          <a:p>
            <a:pPr marL="457200" indent="-457200">
              <a:buFont typeface="+mj-lt"/>
              <a:buAutoNum type="arabicPeriod"/>
            </a:pPr>
            <a:endParaRPr lang="en-IE" dirty="0"/>
          </a:p>
          <a:p>
            <a:pPr marL="457200" indent="-457200">
              <a:buFont typeface="+mj-lt"/>
              <a:buAutoNum type="arabicPeriod"/>
            </a:pPr>
            <a:r>
              <a:rPr lang="en-IE" dirty="0"/>
              <a:t>Employee Assistance Service </a:t>
            </a:r>
          </a:p>
          <a:p>
            <a:pPr marL="457200" indent="-457200">
              <a:buFont typeface="+mj-lt"/>
              <a:buAutoNum type="arabicPeriod"/>
            </a:pPr>
            <a:endParaRPr lang="en-IE" dirty="0"/>
          </a:p>
          <a:p>
            <a:pPr marL="457200" indent="-457200">
              <a:buFont typeface="+mj-lt"/>
              <a:buAutoNum type="arabicPeriod"/>
            </a:pPr>
            <a:endParaRPr lang="en-IE" dirty="0"/>
          </a:p>
          <a:p>
            <a:pPr marL="0" indent="0">
              <a:buNone/>
            </a:pPr>
            <a:r>
              <a:rPr lang="en-IE" dirty="0"/>
              <a:t>4. UCC Staff Support Tree</a:t>
            </a:r>
          </a:p>
        </p:txBody>
      </p:sp>
      <p:sp>
        <p:nvSpPr>
          <p:cNvPr id="2" name="Title 1">
            <a:extLst>
              <a:ext uri="{FF2B5EF4-FFF2-40B4-BE49-F238E27FC236}">
                <a16:creationId xmlns:a16="http://schemas.microsoft.com/office/drawing/2014/main" id="{2D7CAD74-3A62-48C7-A4FC-894F53A5A374}"/>
              </a:ext>
            </a:extLst>
          </p:cNvPr>
          <p:cNvSpPr>
            <a:spLocks noGrp="1"/>
          </p:cNvSpPr>
          <p:nvPr>
            <p:ph type="title"/>
          </p:nvPr>
        </p:nvSpPr>
        <p:spPr>
          <a:xfrm>
            <a:off x="628650" y="212726"/>
            <a:ext cx="6822017" cy="1057274"/>
          </a:xfrm>
        </p:spPr>
        <p:txBody>
          <a:bodyPr anchor="ctr">
            <a:normAutofit/>
          </a:bodyPr>
          <a:lstStyle/>
          <a:p>
            <a:r>
              <a:rPr lang="en-IE" dirty="0"/>
              <a:t>Overview of Session</a:t>
            </a:r>
          </a:p>
        </p:txBody>
      </p:sp>
    </p:spTree>
    <p:extLst>
      <p:ext uri="{BB962C8B-B14F-4D97-AF65-F5344CB8AC3E}">
        <p14:creationId xmlns:p14="http://schemas.microsoft.com/office/powerpoint/2010/main" val="201851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826C-6E9C-435A-A2FB-0E2996146335}"/>
              </a:ext>
            </a:extLst>
          </p:cNvPr>
          <p:cNvSpPr>
            <a:spLocks noGrp="1"/>
          </p:cNvSpPr>
          <p:nvPr>
            <p:ph type="title"/>
          </p:nvPr>
        </p:nvSpPr>
        <p:spPr/>
        <p:txBody>
          <a:bodyPr/>
          <a:lstStyle/>
          <a:p>
            <a:r>
              <a:rPr lang="en-IE" b="1" dirty="0"/>
              <a:t>Introduction to wellbeing at UCC</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936" r="34521" b="13179"/>
          <a:stretch/>
        </p:blipFill>
        <p:spPr>
          <a:xfrm>
            <a:off x="649705" y="1704348"/>
            <a:ext cx="6797842" cy="4401201"/>
          </a:xfrm>
          <a:prstGeom prst="rect">
            <a:avLst/>
          </a:prstGeom>
        </p:spPr>
      </p:pic>
      <p:sp>
        <p:nvSpPr>
          <p:cNvPr id="9" name="Rectangle 8"/>
          <p:cNvSpPr/>
          <p:nvPr/>
        </p:nvSpPr>
        <p:spPr>
          <a:xfrm>
            <a:off x="457201" y="1497452"/>
            <a:ext cx="6990346" cy="460809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Content Placeholder 2">
            <a:extLst>
              <a:ext uri="{FF2B5EF4-FFF2-40B4-BE49-F238E27FC236}">
                <a16:creationId xmlns:a16="http://schemas.microsoft.com/office/drawing/2014/main" id="{858E78F3-BC4A-437D-9E2F-79E47B6C768A}"/>
              </a:ext>
            </a:extLst>
          </p:cNvPr>
          <p:cNvSpPr txBox="1">
            <a:spLocks/>
          </p:cNvSpPr>
          <p:nvPr/>
        </p:nvSpPr>
        <p:spPr>
          <a:xfrm>
            <a:off x="736934" y="1888957"/>
            <a:ext cx="6554203" cy="40305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dirty="0"/>
              <a:t>Strong university leadership commitment to Staff Wellbeing &amp; Development</a:t>
            </a:r>
          </a:p>
          <a:p>
            <a:r>
              <a:rPr lang="en-IE" dirty="0"/>
              <a:t>Dedicated Staff Wellbeing &amp; Development Team</a:t>
            </a:r>
          </a:p>
          <a:p>
            <a:r>
              <a:rPr lang="en-IE" dirty="0"/>
              <a:t>1</a:t>
            </a:r>
            <a:r>
              <a:rPr lang="en-IE" baseline="30000" dirty="0"/>
              <a:t>st</a:t>
            </a:r>
            <a:r>
              <a:rPr lang="en-IE" dirty="0"/>
              <a:t> university in Ireland to be awarded the IBEC Keepwell Standard in 2018</a:t>
            </a:r>
          </a:p>
          <a:p>
            <a:r>
              <a:rPr lang="en-IE" dirty="0"/>
              <a:t>A member of The UK Healthy Universities Network</a:t>
            </a:r>
          </a:p>
          <a:p>
            <a:r>
              <a:rPr lang="en-IE" dirty="0"/>
              <a:t>Invited by Advance HE to contribute to wellbeing symposium in February 2021 </a:t>
            </a:r>
          </a:p>
          <a:p>
            <a:endParaRPr lang="en-IE" dirty="0"/>
          </a:p>
          <a:p>
            <a:endParaRPr lang="en-IE" dirty="0"/>
          </a:p>
        </p:txBody>
      </p:sp>
    </p:spTree>
    <p:extLst>
      <p:ext uri="{BB962C8B-B14F-4D97-AF65-F5344CB8AC3E}">
        <p14:creationId xmlns:p14="http://schemas.microsoft.com/office/powerpoint/2010/main" val="350998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A50E-12CD-4F7B-A850-F0B5122032CB}"/>
              </a:ext>
            </a:extLst>
          </p:cNvPr>
          <p:cNvSpPr>
            <a:spLocks noGrp="1"/>
          </p:cNvSpPr>
          <p:nvPr>
            <p:ph type="title"/>
          </p:nvPr>
        </p:nvSpPr>
        <p:spPr/>
        <p:txBody>
          <a:bodyPr/>
          <a:lstStyle/>
          <a:p>
            <a:r>
              <a:rPr lang="en-IE" b="1" dirty="0"/>
              <a:t>Meet the Team</a:t>
            </a:r>
          </a:p>
        </p:txBody>
      </p:sp>
      <p:graphicFrame>
        <p:nvGraphicFramePr>
          <p:cNvPr id="4" name="Diagram 3">
            <a:extLst>
              <a:ext uri="{FF2B5EF4-FFF2-40B4-BE49-F238E27FC236}">
                <a16:creationId xmlns:a16="http://schemas.microsoft.com/office/drawing/2014/main" id="{B29CBB84-B748-45AF-B99E-CE76E60450BB}"/>
              </a:ext>
            </a:extLst>
          </p:cNvPr>
          <p:cNvGraphicFramePr/>
          <p:nvPr/>
        </p:nvGraphicFramePr>
        <p:xfrm>
          <a:off x="767993" y="1955088"/>
          <a:ext cx="6493268" cy="382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40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outdoor, sign&#10;&#10;Description automatically generated">
            <a:extLst>
              <a:ext uri="{FF2B5EF4-FFF2-40B4-BE49-F238E27FC236}">
                <a16:creationId xmlns:a16="http://schemas.microsoft.com/office/drawing/2014/main" id="{58A3D498-E0A6-4A56-877B-F67DCAA996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831" r="21777" b="-3"/>
          <a:stretch/>
        </p:blipFill>
        <p:spPr>
          <a:xfrm>
            <a:off x="628650" y="1825625"/>
            <a:ext cx="3886200" cy="4351338"/>
          </a:xfrm>
          <a:prstGeom prst="rect">
            <a:avLst/>
          </a:prstGeom>
          <a:noFill/>
        </p:spPr>
      </p:pic>
      <p:sp>
        <p:nvSpPr>
          <p:cNvPr id="3" name="Content Placeholder 2">
            <a:extLst>
              <a:ext uri="{FF2B5EF4-FFF2-40B4-BE49-F238E27FC236}">
                <a16:creationId xmlns:a16="http://schemas.microsoft.com/office/drawing/2014/main" id="{0447ADE2-FE25-4C58-B912-9489CB0D6C10}"/>
              </a:ext>
            </a:extLst>
          </p:cNvPr>
          <p:cNvSpPr>
            <a:spLocks noGrp="1"/>
          </p:cNvSpPr>
          <p:nvPr>
            <p:ph sz="half" idx="2"/>
          </p:nvPr>
        </p:nvSpPr>
        <p:spPr>
          <a:xfrm>
            <a:off x="4629150" y="1825625"/>
            <a:ext cx="3886200" cy="4351338"/>
          </a:xfrm>
        </p:spPr>
        <p:txBody>
          <a:bodyPr>
            <a:normAutofit/>
          </a:bodyPr>
          <a:lstStyle/>
          <a:p>
            <a:r>
              <a:rPr lang="en-IE" dirty="0"/>
              <a:t>Wellbeing is present when a person realises their potential, is resilient in dealing with the normal stresses of life, takes care of their physical wellbeing and has a sense of purpose and belonging to the wider community. It is a fluid way of being and needs nurturing through life.</a:t>
            </a:r>
          </a:p>
          <a:p>
            <a:endParaRPr lang="en-IE" dirty="0"/>
          </a:p>
          <a:p>
            <a:r>
              <a:rPr lang="en-IE" dirty="0"/>
              <a:t>WHO, 2004</a:t>
            </a:r>
          </a:p>
        </p:txBody>
      </p:sp>
      <p:sp>
        <p:nvSpPr>
          <p:cNvPr id="2" name="Title 1">
            <a:extLst>
              <a:ext uri="{FF2B5EF4-FFF2-40B4-BE49-F238E27FC236}">
                <a16:creationId xmlns:a16="http://schemas.microsoft.com/office/drawing/2014/main" id="{FA963784-D7C2-48D4-AA86-6A4CB850AFF0}"/>
              </a:ext>
            </a:extLst>
          </p:cNvPr>
          <p:cNvSpPr>
            <a:spLocks noGrp="1"/>
          </p:cNvSpPr>
          <p:nvPr>
            <p:ph type="title"/>
          </p:nvPr>
        </p:nvSpPr>
        <p:spPr>
          <a:xfrm>
            <a:off x="628650" y="212726"/>
            <a:ext cx="6822017" cy="1057274"/>
          </a:xfrm>
        </p:spPr>
        <p:txBody>
          <a:bodyPr anchor="ctr">
            <a:normAutofit/>
          </a:bodyPr>
          <a:lstStyle/>
          <a:p>
            <a:r>
              <a:rPr lang="en-IE" dirty="0"/>
              <a:t>What is Wellbeing?</a:t>
            </a:r>
          </a:p>
        </p:txBody>
      </p:sp>
      <p:sp>
        <p:nvSpPr>
          <p:cNvPr id="6" name="TextBox 5">
            <a:extLst>
              <a:ext uri="{FF2B5EF4-FFF2-40B4-BE49-F238E27FC236}">
                <a16:creationId xmlns:a16="http://schemas.microsoft.com/office/drawing/2014/main" id="{EAAAE52D-3C23-4BF8-94DD-CAAC7E026814}"/>
              </a:ext>
            </a:extLst>
          </p:cNvPr>
          <p:cNvSpPr txBox="1"/>
          <p:nvPr/>
        </p:nvSpPr>
        <p:spPr>
          <a:xfrm>
            <a:off x="1686833" y="5976908"/>
            <a:ext cx="2828017" cy="200055"/>
          </a:xfrm>
          <a:prstGeom prst="rect">
            <a:avLst/>
          </a:prstGeom>
          <a:solidFill>
            <a:srgbClr val="000000"/>
          </a:solidFill>
        </p:spPr>
        <p:txBody>
          <a:bodyPr wrap="none" rtlCol="0">
            <a:spAutoFit/>
          </a:bodyPr>
          <a:lstStyle/>
          <a:p>
            <a:pPr algn="r">
              <a:spcAft>
                <a:spcPts val="600"/>
              </a:spcAft>
            </a:pPr>
            <a:r>
              <a:rPr lang="en-IE" sz="700" dirty="0">
                <a:solidFill>
                  <a:srgbClr val="FFFFFF"/>
                </a:solidFill>
                <a:hlinkClick r:id="rId3" tooltip="https://www.picpedia.org/highway-signs/w/well-being.html">
                  <a:extLst>
                    <a:ext uri="{A12FA001-AC4F-418D-AE19-62706E023703}">
                      <ahyp:hlinkClr xmlns:ahyp="http://schemas.microsoft.com/office/drawing/2018/hyperlinkcolor" val="tx"/>
                    </a:ext>
                  </a:extLst>
                </a:hlinkClick>
              </a:rPr>
              <a:t>This Photo</a:t>
            </a:r>
            <a:r>
              <a:rPr lang="en-IE" sz="700" dirty="0">
                <a:solidFill>
                  <a:srgbClr val="FFFFFF"/>
                </a:solidFill>
              </a:rPr>
              <a:t> by Unknown Author is licensed under </a:t>
            </a:r>
            <a:r>
              <a:rPr lang="en-IE"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dirty="0">
              <a:solidFill>
                <a:srgbClr val="FFFFFF"/>
              </a:solidFill>
            </a:endParaRPr>
          </a:p>
        </p:txBody>
      </p:sp>
    </p:spTree>
    <p:extLst>
      <p:ext uri="{BB962C8B-B14F-4D97-AF65-F5344CB8AC3E}">
        <p14:creationId xmlns:p14="http://schemas.microsoft.com/office/powerpoint/2010/main" val="9510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329BB4-A731-4AF3-B5DF-7EC58EF9EA47}"/>
              </a:ext>
            </a:extLst>
          </p:cNvPr>
          <p:cNvSpPr>
            <a:spLocks noGrp="1"/>
          </p:cNvSpPr>
          <p:nvPr>
            <p:ph type="title"/>
          </p:nvPr>
        </p:nvSpPr>
        <p:spPr>
          <a:xfrm>
            <a:off x="628650" y="212726"/>
            <a:ext cx="6822017" cy="1057274"/>
          </a:xfrm>
        </p:spPr>
        <p:txBody>
          <a:bodyPr anchor="ctr">
            <a:normAutofit/>
          </a:bodyPr>
          <a:lstStyle/>
          <a:p>
            <a:r>
              <a:rPr lang="en-IE" dirty="0"/>
              <a:t>How do you look after your wellbeing?</a:t>
            </a:r>
          </a:p>
        </p:txBody>
      </p:sp>
      <p:pic>
        <p:nvPicPr>
          <p:cNvPr id="12" name="Content Placeholder 11" descr="A picture containing text&#10;&#10;Description automatically generated">
            <a:extLst>
              <a:ext uri="{FF2B5EF4-FFF2-40B4-BE49-F238E27FC236}">
                <a16:creationId xmlns:a16="http://schemas.microsoft.com/office/drawing/2014/main" id="{D3D6F9F7-625E-4340-893D-D2E5FAA07F6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8650" y="2031478"/>
            <a:ext cx="6822017" cy="3769164"/>
          </a:xfrm>
          <a:noFill/>
        </p:spPr>
      </p:pic>
      <p:sp>
        <p:nvSpPr>
          <p:cNvPr id="13" name="TextBox 12">
            <a:extLst>
              <a:ext uri="{FF2B5EF4-FFF2-40B4-BE49-F238E27FC236}">
                <a16:creationId xmlns:a16="http://schemas.microsoft.com/office/drawing/2014/main" id="{538F9C59-F9E7-4B05-B16E-28857CC83BAD}"/>
              </a:ext>
            </a:extLst>
          </p:cNvPr>
          <p:cNvSpPr txBox="1"/>
          <p:nvPr/>
        </p:nvSpPr>
        <p:spPr>
          <a:xfrm>
            <a:off x="4452731" y="5600587"/>
            <a:ext cx="2997936" cy="200055"/>
          </a:xfrm>
          <a:prstGeom prst="rect">
            <a:avLst/>
          </a:prstGeom>
          <a:solidFill>
            <a:srgbClr val="000000"/>
          </a:solidFill>
        </p:spPr>
        <p:txBody>
          <a:bodyPr wrap="none" rtlCol="0">
            <a:spAutoFit/>
          </a:bodyPr>
          <a:lstStyle/>
          <a:p>
            <a:pPr algn="r">
              <a:spcAft>
                <a:spcPts val="600"/>
              </a:spcAft>
            </a:pPr>
            <a:r>
              <a:rPr lang="en-IE" sz="700" dirty="0">
                <a:solidFill>
                  <a:srgbClr val="FFFFFF"/>
                </a:solidFill>
                <a:hlinkClick r:id="rId3" tooltip="https://medium.com/enspiral-tales/designing-for-wellbeing-reflecting-on-unexpected-insights-99db00200245">
                  <a:extLst>
                    <a:ext uri="{A12FA001-AC4F-418D-AE19-62706E023703}">
                      <ahyp:hlinkClr xmlns:ahyp="http://schemas.microsoft.com/office/drawing/2018/hyperlinkcolor" val="tx"/>
                    </a:ext>
                  </a:extLst>
                </a:hlinkClick>
              </a:rPr>
              <a:t>This Photo</a:t>
            </a:r>
            <a:r>
              <a:rPr lang="en-IE" sz="700" dirty="0">
                <a:solidFill>
                  <a:srgbClr val="FFFFFF"/>
                </a:solidFill>
              </a:rPr>
              <a:t> by Unknown Author is licensed under </a:t>
            </a:r>
            <a:r>
              <a:rPr lang="en-IE"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IE" sz="700" dirty="0">
              <a:solidFill>
                <a:srgbClr val="FFFFFF"/>
              </a:solidFill>
            </a:endParaRPr>
          </a:p>
        </p:txBody>
      </p:sp>
    </p:spTree>
    <p:extLst>
      <p:ext uri="{BB962C8B-B14F-4D97-AF65-F5344CB8AC3E}">
        <p14:creationId xmlns:p14="http://schemas.microsoft.com/office/powerpoint/2010/main" val="82126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0F93-5D6B-4156-9F21-725651AA7FBC}"/>
              </a:ext>
            </a:extLst>
          </p:cNvPr>
          <p:cNvSpPr>
            <a:spLocks noGrp="1"/>
          </p:cNvSpPr>
          <p:nvPr>
            <p:ph type="title"/>
          </p:nvPr>
        </p:nvSpPr>
        <p:spPr/>
        <p:txBody>
          <a:bodyPr/>
          <a:lstStyle/>
          <a:p>
            <a:r>
              <a:rPr lang="en-IE" dirty="0"/>
              <a:t>UCC Wellbeing adopts a </a:t>
            </a:r>
            <a:br>
              <a:rPr lang="en-IE" dirty="0"/>
            </a:br>
            <a:r>
              <a:rPr lang="en-IE" dirty="0"/>
              <a:t>Holistic Approach</a:t>
            </a:r>
          </a:p>
        </p:txBody>
      </p:sp>
      <p:graphicFrame>
        <p:nvGraphicFramePr>
          <p:cNvPr id="4" name="Content Placeholder 3">
            <a:extLst>
              <a:ext uri="{FF2B5EF4-FFF2-40B4-BE49-F238E27FC236}">
                <a16:creationId xmlns:a16="http://schemas.microsoft.com/office/drawing/2014/main" id="{A930700B-B54B-444B-93B0-C90A9265420E}"/>
              </a:ext>
            </a:extLst>
          </p:cNvPr>
          <p:cNvGraphicFramePr>
            <a:graphicFrameLocks noGrp="1"/>
          </p:cNvGraphicFramePr>
          <p:nvPr>
            <p:ph idx="1"/>
            <p:extLst>
              <p:ext uri="{D42A27DB-BD31-4B8C-83A1-F6EECF244321}">
                <p14:modId xmlns:p14="http://schemas.microsoft.com/office/powerpoint/2010/main" val="2380194557"/>
              </p:ext>
            </p:extLst>
          </p:nvPr>
        </p:nvGraphicFramePr>
        <p:xfrm>
          <a:off x="628650" y="1727652"/>
          <a:ext cx="6822017" cy="4376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47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131F-CB95-4A3B-A898-DC351AE18765}"/>
              </a:ext>
            </a:extLst>
          </p:cNvPr>
          <p:cNvSpPr>
            <a:spLocks noGrp="1"/>
          </p:cNvSpPr>
          <p:nvPr>
            <p:ph type="title"/>
          </p:nvPr>
        </p:nvSpPr>
        <p:spPr/>
        <p:txBody>
          <a:bodyPr>
            <a:normAutofit/>
          </a:bodyPr>
          <a:lstStyle/>
          <a:p>
            <a:r>
              <a:rPr lang="en-GB" b="1" dirty="0">
                <a:ea typeface="Verdana"/>
              </a:rPr>
              <a:t>Overview of Wellbeing Supports</a:t>
            </a:r>
          </a:p>
        </p:txBody>
      </p:sp>
      <p:grpSp>
        <p:nvGrpSpPr>
          <p:cNvPr id="12" name="Group 11"/>
          <p:cNvGrpSpPr/>
          <p:nvPr/>
        </p:nvGrpSpPr>
        <p:grpSpPr>
          <a:xfrm>
            <a:off x="1822427" y="1563533"/>
            <a:ext cx="4680000" cy="4907051"/>
            <a:chOff x="1966806" y="1580179"/>
            <a:chExt cx="4562340" cy="4764818"/>
          </a:xfrm>
        </p:grpSpPr>
        <p:sp>
          <p:nvSpPr>
            <p:cNvPr id="23" name="Freeform 2"/>
            <p:cNvSpPr>
              <a:spLocks/>
            </p:cNvSpPr>
            <p:nvPr/>
          </p:nvSpPr>
          <p:spPr bwMode="blackWhite">
            <a:xfrm>
              <a:off x="1966806" y="2358277"/>
              <a:ext cx="1763680" cy="1556195"/>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003C69"/>
            </a:solidFill>
            <a:ln w="12700" cap="rnd">
              <a:solidFill>
                <a:sysClr val="window" lastClr="FFFFFF"/>
              </a:solidFill>
              <a:round/>
              <a:headEnd/>
              <a:tailEnd/>
            </a:ln>
          </p:spPr>
          <p:txBody>
            <a:bodyPr lIns="27000" tIns="27000" rIns="27000" bIns="27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Arial"/>
              </a:endParaRPr>
            </a:p>
          </p:txBody>
        </p:sp>
        <p:sp>
          <p:nvSpPr>
            <p:cNvPr id="24" name="Freeform 2"/>
            <p:cNvSpPr>
              <a:spLocks/>
            </p:cNvSpPr>
            <p:nvPr/>
          </p:nvSpPr>
          <p:spPr bwMode="blackWhite">
            <a:xfrm>
              <a:off x="3366137" y="1580179"/>
              <a:ext cx="1763680" cy="1556195"/>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chemeClr val="accent2"/>
            </a:solidFill>
            <a:ln w="12700" cap="rnd">
              <a:solidFill>
                <a:sysClr val="window" lastClr="FFFFFF"/>
              </a:solidFill>
              <a:round/>
              <a:headEnd/>
              <a:tailEnd/>
            </a:ln>
          </p:spPr>
          <p:txBody>
            <a:bodyPr lIns="27000" tIns="27000" rIns="27000" bIns="2700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050" kern="0" dirty="0">
                  <a:solidFill>
                    <a:prstClr val="white"/>
                  </a:solidFill>
                  <a:latin typeface="Arial"/>
                </a:rPr>
                <a:t>Orientation for all staff</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Arial"/>
                </a:rPr>
                <a:t>Individual wellbeing  sessions for managers</a:t>
              </a:r>
            </a:p>
          </p:txBody>
        </p:sp>
        <p:sp>
          <p:nvSpPr>
            <p:cNvPr id="25" name="Freeform 2"/>
            <p:cNvSpPr>
              <a:spLocks/>
            </p:cNvSpPr>
            <p:nvPr/>
          </p:nvSpPr>
          <p:spPr bwMode="blackWhite">
            <a:xfrm>
              <a:off x="4765466" y="2358277"/>
              <a:ext cx="1763680" cy="1556195"/>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9BD732"/>
            </a:solidFill>
            <a:ln w="12700" cap="rnd">
              <a:solidFill>
                <a:sysClr val="window" lastClr="FFFFFF"/>
              </a:solidFill>
              <a:round/>
              <a:headEnd/>
              <a:tailEnd/>
            </a:ln>
          </p:spPr>
          <p:txBody>
            <a:bodyPr lIns="27000" tIns="27000" rIns="27000" bIns="27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Arial"/>
              </a:endParaRPr>
            </a:p>
          </p:txBody>
        </p:sp>
        <p:sp>
          <p:nvSpPr>
            <p:cNvPr id="26" name="Freeform 2"/>
            <p:cNvSpPr>
              <a:spLocks/>
            </p:cNvSpPr>
            <p:nvPr/>
          </p:nvSpPr>
          <p:spPr bwMode="blackWhite">
            <a:xfrm>
              <a:off x="3366137" y="3178315"/>
              <a:ext cx="1763680" cy="1556195"/>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FFB500"/>
            </a:solidFill>
            <a:ln w="12700" cap="rnd">
              <a:solidFill>
                <a:sysClr val="window" lastClr="FFFFFF"/>
              </a:solidFill>
              <a:round/>
              <a:headEnd/>
              <a:tailEnd/>
            </a:ln>
          </p:spPr>
          <p:txBody>
            <a:bodyPr lIns="27000" tIns="27000" rIns="27000" bIns="27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3C69"/>
                </a:solidFill>
                <a:effectLst/>
                <a:uLnTx/>
                <a:uFillTx/>
                <a:latin typeface="Arial"/>
              </a:endParaRPr>
            </a:p>
          </p:txBody>
        </p:sp>
        <p:sp>
          <p:nvSpPr>
            <p:cNvPr id="27" name="Freeform 2"/>
            <p:cNvSpPr>
              <a:spLocks/>
            </p:cNvSpPr>
            <p:nvPr/>
          </p:nvSpPr>
          <p:spPr bwMode="blackWhite">
            <a:xfrm>
              <a:off x="1966806" y="4010705"/>
              <a:ext cx="1763680" cy="1556195"/>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00A7B5"/>
            </a:solidFill>
            <a:ln w="12700" cap="rnd">
              <a:solidFill>
                <a:sysClr val="window" lastClr="FFFFFF"/>
              </a:solidFill>
              <a:round/>
              <a:headEnd/>
              <a:tailEnd/>
            </a:ln>
          </p:spPr>
          <p:txBody>
            <a:bodyPr lIns="27000" tIns="27000" rIns="27000" bIns="27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Arial"/>
              </a:endParaRPr>
            </a:p>
          </p:txBody>
        </p:sp>
        <p:sp>
          <p:nvSpPr>
            <p:cNvPr id="28" name="Freeform 2"/>
            <p:cNvSpPr>
              <a:spLocks/>
            </p:cNvSpPr>
            <p:nvPr/>
          </p:nvSpPr>
          <p:spPr bwMode="blackWhite">
            <a:xfrm>
              <a:off x="4765466" y="4010705"/>
              <a:ext cx="1763680" cy="1556195"/>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4F2D7F"/>
            </a:solidFill>
            <a:ln w="12700" cap="rnd">
              <a:solidFill>
                <a:sysClr val="window" lastClr="FFFFFF"/>
              </a:solidFill>
              <a:round/>
              <a:headEnd/>
              <a:tailEnd/>
            </a:ln>
          </p:spPr>
          <p:txBody>
            <a:bodyPr lIns="27000" tIns="27000" rIns="27000" bIns="27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Arial"/>
              </a:endParaRPr>
            </a:p>
          </p:txBody>
        </p:sp>
        <p:sp>
          <p:nvSpPr>
            <p:cNvPr id="29" name="Freeform 2"/>
            <p:cNvSpPr>
              <a:spLocks/>
            </p:cNvSpPr>
            <p:nvPr>
              <p:custDataLst>
                <p:tags r:id="rId1"/>
              </p:custDataLst>
            </p:nvPr>
          </p:nvSpPr>
          <p:spPr bwMode="blackWhite">
            <a:xfrm>
              <a:off x="3366137" y="4788802"/>
              <a:ext cx="1763680" cy="1556195"/>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C8BEAF"/>
            </a:solidFill>
            <a:ln w="12700" cap="rnd">
              <a:solidFill>
                <a:sysClr val="window" lastClr="FFFFFF"/>
              </a:solidFill>
              <a:round/>
              <a:headEnd/>
              <a:tailEnd/>
            </a:ln>
          </p:spPr>
          <p:txBody>
            <a:bodyPr lIns="27000" tIns="27000" rIns="27000" bIns="27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Arial"/>
              </a:endParaRPr>
            </a:p>
          </p:txBody>
        </p:sp>
        <p:sp>
          <p:nvSpPr>
            <p:cNvPr id="6" name="TextBox 5"/>
            <p:cNvSpPr txBox="1"/>
            <p:nvPr/>
          </p:nvSpPr>
          <p:spPr>
            <a:xfrm>
              <a:off x="3726737" y="3456381"/>
              <a:ext cx="1065937" cy="836795"/>
            </a:xfrm>
            <a:prstGeom prst="rect">
              <a:avLst/>
            </a:prstGeom>
            <a:noFill/>
          </p:spPr>
          <p:txBody>
            <a:bodyPr wrap="square" rtlCol="0">
              <a:spAutoFit/>
            </a:bodyPr>
            <a:lstStyle/>
            <a:p>
              <a:pPr algn="ctr"/>
              <a:r>
                <a:rPr lang="en-IE" sz="1000" b="1" dirty="0">
                  <a:solidFill>
                    <a:srgbClr val="003C69"/>
                  </a:solidFill>
                </a:rPr>
                <a:t>Support from Peers within the UCC Community</a:t>
              </a:r>
            </a:p>
          </p:txBody>
        </p:sp>
        <p:sp>
          <p:nvSpPr>
            <p:cNvPr id="35" name="TextBox 34"/>
            <p:cNvSpPr txBox="1"/>
            <p:nvPr/>
          </p:nvSpPr>
          <p:spPr>
            <a:xfrm>
              <a:off x="4919396" y="2951708"/>
              <a:ext cx="1455821" cy="239084"/>
            </a:xfrm>
            <a:prstGeom prst="rect">
              <a:avLst/>
            </a:prstGeom>
            <a:noFill/>
          </p:spPr>
          <p:txBody>
            <a:bodyPr wrap="square" rtlCol="0">
              <a:spAutoFit/>
            </a:bodyPr>
            <a:lstStyle/>
            <a:p>
              <a:pPr algn="ctr">
                <a:spcAft>
                  <a:spcPts val="600"/>
                </a:spcAft>
              </a:pPr>
              <a:r>
                <a:rPr lang="en-GB" sz="1000" dirty="0">
                  <a:solidFill>
                    <a:schemeClr val="bg1"/>
                  </a:solidFill>
                </a:rPr>
                <a:t>Team Interventions</a:t>
              </a:r>
            </a:p>
          </p:txBody>
        </p:sp>
        <p:sp>
          <p:nvSpPr>
            <p:cNvPr id="36" name="TextBox 35"/>
            <p:cNvSpPr txBox="1"/>
            <p:nvPr/>
          </p:nvSpPr>
          <p:spPr>
            <a:xfrm>
              <a:off x="4931428" y="4426603"/>
              <a:ext cx="1455821" cy="612654"/>
            </a:xfrm>
            <a:prstGeom prst="rect">
              <a:avLst/>
            </a:prstGeom>
            <a:noFill/>
          </p:spPr>
          <p:txBody>
            <a:bodyPr wrap="square" rtlCol="0">
              <a:spAutoFit/>
            </a:bodyPr>
            <a:lstStyle/>
            <a:p>
              <a:pPr algn="ctr">
                <a:spcAft>
                  <a:spcPts val="600"/>
                </a:spcAft>
              </a:pPr>
              <a:r>
                <a:rPr lang="en-GB" sz="1000" dirty="0">
                  <a:solidFill>
                    <a:schemeClr val="bg1"/>
                  </a:solidFill>
                </a:rPr>
                <a:t>Physical activity Mardyke </a:t>
              </a:r>
            </a:p>
            <a:p>
              <a:pPr algn="ctr">
                <a:spcAft>
                  <a:spcPts val="600"/>
                </a:spcAft>
              </a:pPr>
              <a:r>
                <a:rPr lang="en-GB" sz="1000" dirty="0">
                  <a:solidFill>
                    <a:schemeClr val="bg1"/>
                  </a:solidFill>
                </a:rPr>
                <a:t>Digital Gym</a:t>
              </a:r>
            </a:p>
          </p:txBody>
        </p:sp>
        <p:sp>
          <p:nvSpPr>
            <p:cNvPr id="39" name="TextBox 38"/>
            <p:cNvSpPr txBox="1"/>
            <p:nvPr/>
          </p:nvSpPr>
          <p:spPr>
            <a:xfrm>
              <a:off x="3520067" y="5233973"/>
              <a:ext cx="1455821" cy="553998"/>
            </a:xfrm>
            <a:prstGeom prst="rect">
              <a:avLst/>
            </a:prstGeom>
            <a:noFill/>
          </p:spPr>
          <p:txBody>
            <a:bodyPr wrap="square" rtlCol="0">
              <a:spAutoFit/>
            </a:bodyPr>
            <a:lstStyle/>
            <a:p>
              <a:pPr algn="ctr">
                <a:spcAft>
                  <a:spcPts val="600"/>
                </a:spcAft>
              </a:pPr>
              <a:r>
                <a:rPr lang="en-GB" sz="1000" dirty="0">
                  <a:solidFill>
                    <a:srgbClr val="003C69"/>
                  </a:solidFill>
                </a:rPr>
                <a:t>Coaching via the UCC Internal Coaching network</a:t>
              </a:r>
            </a:p>
          </p:txBody>
        </p:sp>
        <p:sp>
          <p:nvSpPr>
            <p:cNvPr id="40" name="TextBox 39"/>
            <p:cNvSpPr txBox="1"/>
            <p:nvPr/>
          </p:nvSpPr>
          <p:spPr>
            <a:xfrm>
              <a:off x="2120736" y="4468880"/>
              <a:ext cx="1455821" cy="612654"/>
            </a:xfrm>
            <a:prstGeom prst="rect">
              <a:avLst/>
            </a:prstGeom>
            <a:noFill/>
          </p:spPr>
          <p:txBody>
            <a:bodyPr wrap="square" rtlCol="0">
              <a:spAutoFit/>
            </a:bodyPr>
            <a:lstStyle/>
            <a:p>
              <a:pPr algn="ctr">
                <a:spcAft>
                  <a:spcPts val="600"/>
                </a:spcAft>
              </a:pPr>
              <a:r>
                <a:rPr lang="en-GB" sz="1000" dirty="0">
                  <a:solidFill>
                    <a:schemeClr val="bg1"/>
                  </a:solidFill>
                </a:rPr>
                <a:t>Wellbeing workshops</a:t>
              </a:r>
            </a:p>
            <a:p>
              <a:pPr algn="ctr">
                <a:spcAft>
                  <a:spcPts val="600"/>
                </a:spcAft>
              </a:pPr>
              <a:r>
                <a:rPr lang="en-GB" sz="1000" dirty="0">
                  <a:solidFill>
                    <a:schemeClr val="bg1"/>
                  </a:solidFill>
                </a:rPr>
                <a:t>Right to Disconnect</a:t>
              </a:r>
            </a:p>
          </p:txBody>
        </p:sp>
        <p:sp>
          <p:nvSpPr>
            <p:cNvPr id="41" name="TextBox 40"/>
            <p:cNvSpPr txBox="1"/>
            <p:nvPr/>
          </p:nvSpPr>
          <p:spPr>
            <a:xfrm>
              <a:off x="2120736" y="2813209"/>
              <a:ext cx="1455821" cy="986224"/>
            </a:xfrm>
            <a:prstGeom prst="rect">
              <a:avLst/>
            </a:prstGeom>
            <a:noFill/>
          </p:spPr>
          <p:txBody>
            <a:bodyPr wrap="square" rtlCol="0">
              <a:spAutoFit/>
            </a:bodyPr>
            <a:lstStyle/>
            <a:p>
              <a:pPr algn="ctr">
                <a:spcAft>
                  <a:spcPts val="600"/>
                </a:spcAft>
              </a:pPr>
              <a:r>
                <a:rPr lang="en-GB" sz="1000" dirty="0">
                  <a:solidFill>
                    <a:schemeClr val="bg1"/>
                  </a:solidFill>
                </a:rPr>
                <a:t>Monthly programmes of Wellbeing activities from UCC experts to support nutrition, sleep, resilience</a:t>
              </a:r>
            </a:p>
          </p:txBody>
        </p:sp>
      </p:grpSp>
    </p:spTree>
    <p:extLst>
      <p:ext uri="{BB962C8B-B14F-4D97-AF65-F5344CB8AC3E}">
        <p14:creationId xmlns:p14="http://schemas.microsoft.com/office/powerpoint/2010/main" val="319956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41B96-D998-214F-AEFB-F51E9C56722F}"/>
              </a:ext>
            </a:extLst>
          </p:cNvPr>
          <p:cNvPicPr>
            <a:picLocks noChangeAspect="1"/>
          </p:cNvPicPr>
          <p:nvPr/>
        </p:nvPicPr>
        <p:blipFill rotWithShape="1">
          <a:blip r:embed="rId3"/>
          <a:srcRect b="14518"/>
          <a:stretch/>
        </p:blipFill>
        <p:spPr>
          <a:xfrm>
            <a:off x="125835" y="3429000"/>
            <a:ext cx="9144000" cy="3316888"/>
          </a:xfrm>
          <a:prstGeom prst="rect">
            <a:avLst/>
          </a:prstGeom>
        </p:spPr>
      </p:pic>
      <p:sp>
        <p:nvSpPr>
          <p:cNvPr id="8" name="TextBox 7">
            <a:extLst>
              <a:ext uri="{FF2B5EF4-FFF2-40B4-BE49-F238E27FC236}">
                <a16:creationId xmlns:a16="http://schemas.microsoft.com/office/drawing/2014/main" id="{9D8C9C9D-AA17-FD4D-8A44-99F164CF8980}"/>
              </a:ext>
            </a:extLst>
          </p:cNvPr>
          <p:cNvSpPr txBox="1"/>
          <p:nvPr/>
        </p:nvSpPr>
        <p:spPr>
          <a:xfrm>
            <a:off x="741974" y="4429884"/>
            <a:ext cx="3746137" cy="1431161"/>
          </a:xfrm>
          <a:prstGeom prst="rect">
            <a:avLst/>
          </a:prstGeom>
          <a:noFill/>
        </p:spPr>
        <p:txBody>
          <a:bodyPr wrap="square" rtlCol="0">
            <a:spAutoFit/>
          </a:bodyPr>
          <a:lstStyle/>
          <a:p>
            <a:r>
              <a:rPr lang="en-IE" sz="1500" dirty="0">
                <a:solidFill>
                  <a:schemeClr val="bg1"/>
                </a:solidFill>
                <a:latin typeface="Filson Pro Book" panose="02000000000000000000" pitchFamily="2" charset="77"/>
              </a:rPr>
              <a:t>An Employees’ guide to the</a:t>
            </a:r>
          </a:p>
          <a:p>
            <a:r>
              <a:rPr lang="en-IE" sz="2700" b="1" dirty="0">
                <a:solidFill>
                  <a:schemeClr val="bg1"/>
                </a:solidFill>
                <a:latin typeface="Filson Pro" panose="02000000000000000000" pitchFamily="2" charset="77"/>
              </a:rPr>
              <a:t>Employee Assistance Service</a:t>
            </a:r>
          </a:p>
          <a:p>
            <a:endParaRPr lang="en-IE" dirty="0"/>
          </a:p>
        </p:txBody>
      </p:sp>
      <p:pic>
        <p:nvPicPr>
          <p:cNvPr id="12" name="Picture 11">
            <a:extLst>
              <a:ext uri="{FF2B5EF4-FFF2-40B4-BE49-F238E27FC236}">
                <a16:creationId xmlns:a16="http://schemas.microsoft.com/office/drawing/2014/main" id="{4D12CA10-94C8-6F49-B30F-5BC1CC2596E8}"/>
              </a:ext>
            </a:extLst>
          </p:cNvPr>
          <p:cNvPicPr>
            <a:picLocks noChangeAspect="1"/>
          </p:cNvPicPr>
          <p:nvPr/>
        </p:nvPicPr>
        <p:blipFill>
          <a:blip r:embed="rId4"/>
          <a:stretch>
            <a:fillRect/>
          </a:stretch>
        </p:blipFill>
        <p:spPr>
          <a:xfrm>
            <a:off x="6050430" y="3645814"/>
            <a:ext cx="2618815" cy="1111885"/>
          </a:xfrm>
          <a:prstGeom prst="rect">
            <a:avLst/>
          </a:prstGeom>
        </p:spPr>
      </p:pic>
      <p:pic>
        <p:nvPicPr>
          <p:cNvPr id="2" name="Picture 1">
            <a:extLst>
              <a:ext uri="{FF2B5EF4-FFF2-40B4-BE49-F238E27FC236}">
                <a16:creationId xmlns:a16="http://schemas.microsoft.com/office/drawing/2014/main" id="{FAFF06F5-2F2E-4347-BF6E-890E41332DC6}"/>
              </a:ext>
            </a:extLst>
          </p:cNvPr>
          <p:cNvPicPr>
            <a:picLocks noChangeAspect="1"/>
          </p:cNvPicPr>
          <p:nvPr/>
        </p:nvPicPr>
        <p:blipFill>
          <a:blip r:embed="rId5"/>
          <a:stretch>
            <a:fillRect/>
          </a:stretch>
        </p:blipFill>
        <p:spPr>
          <a:xfrm>
            <a:off x="950446" y="3662665"/>
            <a:ext cx="2358812" cy="884843"/>
          </a:xfrm>
          <a:prstGeom prst="rect">
            <a:avLst/>
          </a:prstGeom>
        </p:spPr>
      </p:pic>
    </p:spTree>
    <p:extLst>
      <p:ext uri="{BB962C8B-B14F-4D97-AF65-F5344CB8AC3E}">
        <p14:creationId xmlns:p14="http://schemas.microsoft.com/office/powerpoint/2010/main" val="2110328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ynJzjt_qEKUmqghDzMjnQ"/>
</p:tagLst>
</file>

<file path=ppt/theme/theme1.xml><?xml version="1.0" encoding="utf-8"?>
<a:theme xmlns:a="http://schemas.openxmlformats.org/drawingml/2006/main" name="UCC Branded Template Traditional Ratio2013">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A9C042A037AC40B184ED8F5E6331F1" ma:contentTypeVersion="13" ma:contentTypeDescription="Create a new document." ma:contentTypeScope="" ma:versionID="971f03166b6900db35677f489fbe5033">
  <xsd:schema xmlns:xsd="http://www.w3.org/2001/XMLSchema" xmlns:xs="http://www.w3.org/2001/XMLSchema" xmlns:p="http://schemas.microsoft.com/office/2006/metadata/properties" xmlns:ns3="ee11d739-6353-44e1-92e2-fbedab809d43" xmlns:ns4="f8b786de-7fc1-45a7-9c5e-8505481a591a" targetNamespace="http://schemas.microsoft.com/office/2006/metadata/properties" ma:root="true" ma:fieldsID="d92176480e1fde5c983cbb2081cff0f7" ns3:_="" ns4:_="">
    <xsd:import namespace="ee11d739-6353-44e1-92e2-fbedab809d43"/>
    <xsd:import namespace="f8b786de-7fc1-45a7-9c5e-8505481a591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1d739-6353-44e1-92e2-fbedab809d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b786de-7fc1-45a7-9c5e-8505481a591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6962B8-E912-4A7F-88DD-D3B930A0F677}">
  <ds:schemaRefs>
    <ds:schemaRef ds:uri="http://schemas.microsoft.com/sharepoint/v3/contenttype/forms"/>
  </ds:schemaRefs>
</ds:datastoreItem>
</file>

<file path=customXml/itemProps2.xml><?xml version="1.0" encoding="utf-8"?>
<ds:datastoreItem xmlns:ds="http://schemas.openxmlformats.org/officeDocument/2006/customXml" ds:itemID="{23659BD5-525B-496B-8F51-BC0D74416E62}">
  <ds:schemaRefs>
    <ds:schemaRef ds:uri="ee11d739-6353-44e1-92e2-fbedab809d43"/>
    <ds:schemaRef ds:uri="http://purl.org/dc/terms/"/>
    <ds:schemaRef ds:uri="http://purl.org/dc/elements/1.1/"/>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f8b786de-7fc1-45a7-9c5e-8505481a591a"/>
  </ds:schemaRefs>
</ds:datastoreItem>
</file>

<file path=customXml/itemProps3.xml><?xml version="1.0" encoding="utf-8"?>
<ds:datastoreItem xmlns:ds="http://schemas.openxmlformats.org/officeDocument/2006/customXml" ds:itemID="{D263E06D-F161-432F-A176-5533BED04F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1d739-6353-44e1-92e2-fbedab809d43"/>
    <ds:schemaRef ds:uri="f8b786de-7fc1-45a7-9c5e-8505481a5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12540</TotalTime>
  <Words>1006</Words>
  <Application>Microsoft Office PowerPoint</Application>
  <PresentationFormat>On-screen Show (4:3)</PresentationFormat>
  <Paragraphs>140</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Filson Pro</vt:lpstr>
      <vt:lpstr>Filson Pro Book</vt:lpstr>
      <vt:lpstr>Filson Pro Heavy</vt:lpstr>
      <vt:lpstr>Verdana</vt:lpstr>
      <vt:lpstr>UCC Branded Template Traditional Ratio2013</vt:lpstr>
      <vt:lpstr>UCC Staff Wellbeing Supports  </vt:lpstr>
      <vt:lpstr>Overview of Session</vt:lpstr>
      <vt:lpstr>Introduction to wellbeing at UCC</vt:lpstr>
      <vt:lpstr>Meet the Team</vt:lpstr>
      <vt:lpstr>What is Wellbeing?</vt:lpstr>
      <vt:lpstr>How do you look after your wellbeing?</vt:lpstr>
      <vt:lpstr>UCC Wellbeing adopts a  Holistic Approach</vt:lpstr>
      <vt:lpstr>Overview of Wellbeing Supports</vt:lpstr>
      <vt:lpstr>PowerPoint Presentation</vt:lpstr>
      <vt:lpstr>PowerPoint Presentation</vt:lpstr>
      <vt:lpstr>PowerPoint Presentation</vt:lpstr>
      <vt:lpstr>PowerPoint Presentation</vt:lpstr>
      <vt:lpstr>EAP Problems Reported</vt:lpstr>
      <vt:lpstr>How to support wellbeing</vt:lpstr>
      <vt:lpstr>PERMA: Martin Seligman</vt:lpstr>
      <vt:lpstr>Increasing Wellbeing </vt:lpstr>
      <vt:lpstr>PowerPoint Presentation</vt:lpstr>
      <vt:lpstr>Staff Wellbeing &amp; Development  Matters </vt:lpstr>
      <vt:lpstr>Further Resources </vt:lpstr>
    </vt:vector>
  </TitlesOfParts>
  <Company>Computer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Researcher Conference “Chance Favours the Prepared Mind”</dc:title>
  <dc:creator>Computer Centre</dc:creator>
  <cp:lastModifiedBy>O'Regan, Mary Kate (Human Resources)</cp:lastModifiedBy>
  <cp:revision>366</cp:revision>
  <cp:lastPrinted>2020-03-03T14:50:39Z</cp:lastPrinted>
  <dcterms:created xsi:type="dcterms:W3CDTF">2016-04-26T15:57:10Z</dcterms:created>
  <dcterms:modified xsi:type="dcterms:W3CDTF">2022-05-06T12:53:15Z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0x010100BFA9C042A037AC40B184ED8F5E6331F1</vt:lpwstr>
  </property>
</Properties>
</file>