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2" r:id="rId5"/>
    <p:sldMasterId id="2147483660" r:id="rId6"/>
    <p:sldMasterId id="2147483867" r:id="rId7"/>
    <p:sldMasterId id="2147483880" r:id="rId8"/>
  </p:sldMasterIdLst>
  <p:notesMasterIdLst>
    <p:notesMasterId r:id="rId41"/>
  </p:notesMasterIdLst>
  <p:sldIdLst>
    <p:sldId id="256" r:id="rId9"/>
    <p:sldId id="257" r:id="rId10"/>
    <p:sldId id="258" r:id="rId11"/>
    <p:sldId id="454" r:id="rId12"/>
    <p:sldId id="273" r:id="rId13"/>
    <p:sldId id="275" r:id="rId14"/>
    <p:sldId id="2100" r:id="rId15"/>
    <p:sldId id="2090" r:id="rId16"/>
    <p:sldId id="2091" r:id="rId17"/>
    <p:sldId id="2096" r:id="rId18"/>
    <p:sldId id="2102" r:id="rId19"/>
    <p:sldId id="432" r:id="rId20"/>
    <p:sldId id="430" r:id="rId21"/>
    <p:sldId id="2109" r:id="rId22"/>
    <p:sldId id="419" r:id="rId23"/>
    <p:sldId id="2080" r:id="rId24"/>
    <p:sldId id="2079" r:id="rId25"/>
    <p:sldId id="456" r:id="rId26"/>
    <p:sldId id="455" r:id="rId27"/>
    <p:sldId id="450" r:id="rId28"/>
    <p:sldId id="451" r:id="rId29"/>
    <p:sldId id="443" r:id="rId30"/>
    <p:sldId id="438" r:id="rId31"/>
    <p:sldId id="292" r:id="rId32"/>
    <p:sldId id="2092" r:id="rId33"/>
    <p:sldId id="437" r:id="rId34"/>
    <p:sldId id="263" r:id="rId35"/>
    <p:sldId id="262" r:id="rId36"/>
    <p:sldId id="265" r:id="rId37"/>
    <p:sldId id="261" r:id="rId38"/>
    <p:sldId id="268" r:id="rId39"/>
    <p:sldId id="269" r:id="rId40"/>
  </p:sldIdLst>
  <p:sldSz cx="18288000" cy="10287000"/>
  <p:notesSz cx="6669088" cy="9926638"/>
  <p:embeddedFontLst>
    <p:embeddedFont>
      <p:font typeface="Avenir Next LT Pro" panose="020B0504020202020204" pitchFamily="34" charset="0"/>
      <p:regular r:id="rId42"/>
      <p:bold r:id="rId43"/>
      <p:italic r:id="rId44"/>
      <p:boldItalic r:id="rId45"/>
    </p:embeddedFont>
    <p:embeddedFont>
      <p:font typeface="Bryndan Write" panose="020B0604020202020204" charset="0"/>
      <p:regular r:id="rId46"/>
    </p:embeddedFont>
    <p:embeddedFont>
      <p:font typeface="Poppins" panose="00000500000000000000" pitchFamily="2" charset="0"/>
      <p:regular r:id="rId47"/>
      <p:bold r:id="rId48"/>
      <p:italic r:id="rId49"/>
      <p:boldItalic r:id="rId50"/>
    </p:embeddedFont>
    <p:embeddedFont>
      <p:font typeface="Poppins Bold" panose="00000800000000000000" charset="0"/>
      <p:regular r:id="rId51"/>
      <p:bold r:id="rId52"/>
    </p:embeddedFont>
    <p:embeddedFont>
      <p:font typeface="Roboto" panose="02000000000000000000" pitchFamily="2" charset="0"/>
      <p:regular r:id="rId53"/>
      <p:bold r:id="rId54"/>
      <p:italic r:id="rId55"/>
      <p:boldItalic r:id="rId56"/>
    </p:embeddedFont>
    <p:embeddedFont>
      <p:font typeface="Segoe UI" panose="020B0502040204020203" pitchFamily="34" charset="0"/>
      <p:regular r:id="rId57"/>
      <p:bold r:id="rId58"/>
      <p:italic r:id="rId59"/>
      <p:boldItalic r:id="rId60"/>
    </p:embeddedFont>
    <p:embeddedFont>
      <p:font typeface="Source Sans Pro" panose="020B0503030403020204"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19071B-4BFD-43A0-2DE2-34CDCD953513}" name="Aoife Coffey" initials="AC" userId="S::aoife.coffey@ucc.ie::771bd3bc-c212-4a77-b65b-530c08d75c3d" providerId="AD"/>
  <p188:author id="{7DA59B3F-2197-F86A-5865-B6331C1244B9}" name="Doreen Lundon" initials="DL" userId="S::dlundon@ucc.ie::3fdb38b4-f26c-426e-a58d-9e537bd03c8e" providerId="AD"/>
  <p188:author id="{4F63E5D8-1ADD-BC04-6EE3-A123A6AC02B1}" name="Benjamin Williamson" initials="BW" userId="S::bwilliamson@ucc.ie::720ecac0-e566-4790-b481-4d35b0b91f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94" y="-2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10.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2.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O'Doibhlin" userId="67f741bd-4cfa-4ed5-8a70-e6cef2d9c10c" providerId="ADAL" clId="{3D85C3FB-111F-45FF-B03A-0F47139BC181}"/>
    <pc:docChg chg="custSel delSld modSld">
      <pc:chgData name="Donna O'Doibhlin" userId="67f741bd-4cfa-4ed5-8a70-e6cef2d9c10c" providerId="ADAL" clId="{3D85C3FB-111F-45FF-B03A-0F47139BC181}" dt="2024-02-29T14:33:44.123" v="338" actId="1076"/>
      <pc:docMkLst>
        <pc:docMk/>
      </pc:docMkLst>
      <pc:sldChg chg="delSp modSp mod">
        <pc:chgData name="Donna O'Doibhlin" userId="67f741bd-4cfa-4ed5-8a70-e6cef2d9c10c" providerId="ADAL" clId="{3D85C3FB-111F-45FF-B03A-0F47139BC181}" dt="2024-02-29T14:33:44.123" v="338" actId="1076"/>
        <pc:sldMkLst>
          <pc:docMk/>
          <pc:sldMk cId="0" sldId="256"/>
        </pc:sldMkLst>
        <pc:spChg chg="mod">
          <ac:chgData name="Donna O'Doibhlin" userId="67f741bd-4cfa-4ed5-8a70-e6cef2d9c10c" providerId="ADAL" clId="{3D85C3FB-111F-45FF-B03A-0F47139BC181}" dt="2024-02-29T14:33:30.170" v="337" actId="14100"/>
          <ac:spMkLst>
            <pc:docMk/>
            <pc:sldMk cId="0" sldId="256"/>
            <ac:spMk id="4" creationId="{00000000-0000-0000-0000-000000000000}"/>
          </ac:spMkLst>
        </pc:spChg>
        <pc:spChg chg="mod">
          <ac:chgData name="Donna O'Doibhlin" userId="67f741bd-4cfa-4ed5-8a70-e6cef2d9c10c" providerId="ADAL" clId="{3D85C3FB-111F-45FF-B03A-0F47139BC181}" dt="2024-02-29T14:29:50.586" v="79" actId="14100"/>
          <ac:spMkLst>
            <pc:docMk/>
            <pc:sldMk cId="0" sldId="256"/>
            <ac:spMk id="5" creationId="{00000000-0000-0000-0000-000000000000}"/>
          </ac:spMkLst>
        </pc:spChg>
        <pc:spChg chg="del">
          <ac:chgData name="Donna O'Doibhlin" userId="67f741bd-4cfa-4ed5-8a70-e6cef2d9c10c" providerId="ADAL" clId="{3D85C3FB-111F-45FF-B03A-0F47139BC181}" dt="2024-02-29T14:29:31.186" v="78" actId="478"/>
          <ac:spMkLst>
            <pc:docMk/>
            <pc:sldMk cId="0" sldId="256"/>
            <ac:spMk id="8" creationId="{00000000-0000-0000-0000-000000000000}"/>
          </ac:spMkLst>
        </pc:spChg>
        <pc:spChg chg="del">
          <ac:chgData name="Donna O'Doibhlin" userId="67f741bd-4cfa-4ed5-8a70-e6cef2d9c10c" providerId="ADAL" clId="{3D85C3FB-111F-45FF-B03A-0F47139BC181}" dt="2024-02-29T14:29:24.473" v="77" actId="478"/>
          <ac:spMkLst>
            <pc:docMk/>
            <pc:sldMk cId="0" sldId="256"/>
            <ac:spMk id="10" creationId="{00000000-0000-0000-0000-000000000000}"/>
          </ac:spMkLst>
        </pc:spChg>
        <pc:spChg chg="mod">
          <ac:chgData name="Donna O'Doibhlin" userId="67f741bd-4cfa-4ed5-8a70-e6cef2d9c10c" providerId="ADAL" clId="{3D85C3FB-111F-45FF-B03A-0F47139BC181}" dt="2024-02-29T14:33:44.123" v="338" actId="1076"/>
          <ac:spMkLst>
            <pc:docMk/>
            <pc:sldMk cId="0" sldId="256"/>
            <ac:spMk id="14" creationId="{00000000-0000-0000-0000-000000000000}"/>
          </ac:spMkLst>
        </pc:spChg>
      </pc:sldChg>
      <pc:sldChg chg="delSp mod">
        <pc:chgData name="Donna O'Doibhlin" userId="67f741bd-4cfa-4ed5-8a70-e6cef2d9c10c" providerId="ADAL" clId="{3D85C3FB-111F-45FF-B03A-0F47139BC181}" dt="2024-02-29T14:25:54.903" v="59" actId="478"/>
        <pc:sldMkLst>
          <pc:docMk/>
          <pc:sldMk cId="0" sldId="257"/>
        </pc:sldMkLst>
        <pc:spChg chg="del">
          <ac:chgData name="Donna O'Doibhlin" userId="67f741bd-4cfa-4ed5-8a70-e6cef2d9c10c" providerId="ADAL" clId="{3D85C3FB-111F-45FF-B03A-0F47139BC181}" dt="2024-02-29T14:25:54.903" v="59" actId="478"/>
          <ac:spMkLst>
            <pc:docMk/>
            <pc:sldMk cId="0" sldId="257"/>
            <ac:spMk id="2" creationId="{00000000-0000-0000-0000-000000000000}"/>
          </ac:spMkLst>
        </pc:spChg>
      </pc:sldChg>
      <pc:sldChg chg="modSp mod">
        <pc:chgData name="Donna O'Doibhlin" userId="67f741bd-4cfa-4ed5-8a70-e6cef2d9c10c" providerId="ADAL" clId="{3D85C3FB-111F-45FF-B03A-0F47139BC181}" dt="2024-02-29T14:18:20.454" v="44" actId="1076"/>
        <pc:sldMkLst>
          <pc:docMk/>
          <pc:sldMk cId="0" sldId="258"/>
        </pc:sldMkLst>
        <pc:spChg chg="mod">
          <ac:chgData name="Donna O'Doibhlin" userId="67f741bd-4cfa-4ed5-8a70-e6cef2d9c10c" providerId="ADAL" clId="{3D85C3FB-111F-45FF-B03A-0F47139BC181}" dt="2024-02-29T14:17:55.502" v="41" actId="1076"/>
          <ac:spMkLst>
            <pc:docMk/>
            <pc:sldMk cId="0" sldId="258"/>
            <ac:spMk id="2" creationId="{00000000-0000-0000-0000-000000000000}"/>
          </ac:spMkLst>
        </pc:spChg>
        <pc:spChg chg="mod">
          <ac:chgData name="Donna O'Doibhlin" userId="67f741bd-4cfa-4ed5-8a70-e6cef2d9c10c" providerId="ADAL" clId="{3D85C3FB-111F-45FF-B03A-0F47139BC181}" dt="2024-02-29T14:18:09.241" v="43" actId="1076"/>
          <ac:spMkLst>
            <pc:docMk/>
            <pc:sldMk cId="0" sldId="258"/>
            <ac:spMk id="9" creationId="{00000000-0000-0000-0000-000000000000}"/>
          </ac:spMkLst>
        </pc:spChg>
        <pc:spChg chg="mod">
          <ac:chgData name="Donna O'Doibhlin" userId="67f741bd-4cfa-4ed5-8a70-e6cef2d9c10c" providerId="ADAL" clId="{3D85C3FB-111F-45FF-B03A-0F47139BC181}" dt="2024-02-29T14:17:38.242" v="38" actId="1076"/>
          <ac:spMkLst>
            <pc:docMk/>
            <pc:sldMk cId="0" sldId="258"/>
            <ac:spMk id="18" creationId="{00000000-0000-0000-0000-000000000000}"/>
          </ac:spMkLst>
        </pc:spChg>
        <pc:spChg chg="mod">
          <ac:chgData name="Donna O'Doibhlin" userId="67f741bd-4cfa-4ed5-8a70-e6cef2d9c10c" providerId="ADAL" clId="{3D85C3FB-111F-45FF-B03A-0F47139BC181}" dt="2024-02-29T14:17:49.572" v="40" actId="1076"/>
          <ac:spMkLst>
            <pc:docMk/>
            <pc:sldMk cId="0" sldId="258"/>
            <ac:spMk id="19" creationId="{00000000-0000-0000-0000-000000000000}"/>
          </ac:spMkLst>
        </pc:spChg>
        <pc:grpChg chg="mod">
          <ac:chgData name="Donna O'Doibhlin" userId="67f741bd-4cfa-4ed5-8a70-e6cef2d9c10c" providerId="ADAL" clId="{3D85C3FB-111F-45FF-B03A-0F47139BC181}" dt="2024-02-29T14:18:20.454" v="44" actId="1076"/>
          <ac:grpSpMkLst>
            <pc:docMk/>
            <pc:sldMk cId="0" sldId="258"/>
            <ac:grpSpMk id="7" creationId="{00000000-0000-0000-0000-000000000000}"/>
          </ac:grpSpMkLst>
        </pc:grpChg>
      </pc:sldChg>
      <pc:sldChg chg="delSp mod">
        <pc:chgData name="Donna O'Doibhlin" userId="67f741bd-4cfa-4ed5-8a70-e6cef2d9c10c" providerId="ADAL" clId="{3D85C3FB-111F-45FF-B03A-0F47139BC181}" dt="2024-02-29T14:25:37.487" v="58" actId="478"/>
        <pc:sldMkLst>
          <pc:docMk/>
          <pc:sldMk cId="0" sldId="262"/>
        </pc:sldMkLst>
        <pc:spChg chg="del">
          <ac:chgData name="Donna O'Doibhlin" userId="67f741bd-4cfa-4ed5-8a70-e6cef2d9c10c" providerId="ADAL" clId="{3D85C3FB-111F-45FF-B03A-0F47139BC181}" dt="2024-02-29T14:25:37.487" v="58" actId="478"/>
          <ac:spMkLst>
            <pc:docMk/>
            <pc:sldMk cId="0" sldId="262"/>
            <ac:spMk id="8" creationId="{00000000-0000-0000-0000-000000000000}"/>
          </ac:spMkLst>
        </pc:spChg>
      </pc:sldChg>
      <pc:sldChg chg="modSp mod">
        <pc:chgData name="Donna O'Doibhlin" userId="67f741bd-4cfa-4ed5-8a70-e6cef2d9c10c" providerId="ADAL" clId="{3D85C3FB-111F-45FF-B03A-0F47139BC181}" dt="2024-02-29T14:26:59.279" v="67" actId="1076"/>
        <pc:sldMkLst>
          <pc:docMk/>
          <pc:sldMk cId="0" sldId="268"/>
        </pc:sldMkLst>
        <pc:spChg chg="mod">
          <ac:chgData name="Donna O'Doibhlin" userId="67f741bd-4cfa-4ed5-8a70-e6cef2d9c10c" providerId="ADAL" clId="{3D85C3FB-111F-45FF-B03A-0F47139BC181}" dt="2024-02-29T14:26:59.279" v="67" actId="1076"/>
          <ac:spMkLst>
            <pc:docMk/>
            <pc:sldMk cId="0" sldId="268"/>
            <ac:spMk id="3" creationId="{00000000-0000-0000-0000-000000000000}"/>
          </ac:spMkLst>
        </pc:spChg>
        <pc:spChg chg="mod">
          <ac:chgData name="Donna O'Doibhlin" userId="67f741bd-4cfa-4ed5-8a70-e6cef2d9c10c" providerId="ADAL" clId="{3D85C3FB-111F-45FF-B03A-0F47139BC181}" dt="2024-02-29T14:26:25.991" v="63" actId="1076"/>
          <ac:spMkLst>
            <pc:docMk/>
            <pc:sldMk cId="0" sldId="268"/>
            <ac:spMk id="5" creationId="{00000000-0000-0000-0000-000000000000}"/>
          </ac:spMkLst>
        </pc:spChg>
      </pc:sldChg>
      <pc:sldChg chg="modNotesTx">
        <pc:chgData name="Donna O'Doibhlin" userId="67f741bd-4cfa-4ed5-8a70-e6cef2d9c10c" providerId="ADAL" clId="{3D85C3FB-111F-45FF-B03A-0F47139BC181}" dt="2024-02-29T14:32:46.214" v="333" actId="20577"/>
        <pc:sldMkLst>
          <pc:docMk/>
          <pc:sldMk cId="1764293201" sldId="419"/>
        </pc:sldMkLst>
      </pc:sldChg>
      <pc:sldChg chg="del">
        <pc:chgData name="Donna O'Doibhlin" userId="67f741bd-4cfa-4ed5-8a70-e6cef2d9c10c" providerId="ADAL" clId="{3D85C3FB-111F-45FF-B03A-0F47139BC181}" dt="2024-02-29T14:23:39.430" v="45" actId="47"/>
        <pc:sldMkLst>
          <pc:docMk/>
          <pc:sldMk cId="2896970391" sldId="2107"/>
        </pc:sldMkLst>
      </pc:sldChg>
      <pc:sldChg chg="modSp mod">
        <pc:chgData name="Donna O'Doibhlin" userId="67f741bd-4cfa-4ed5-8a70-e6cef2d9c10c" providerId="ADAL" clId="{3D85C3FB-111F-45FF-B03A-0F47139BC181}" dt="2024-02-29T14:24:49.035" v="57" actId="20577"/>
        <pc:sldMkLst>
          <pc:docMk/>
          <pc:sldMk cId="3092327054" sldId="2109"/>
        </pc:sldMkLst>
        <pc:spChg chg="mod">
          <ac:chgData name="Donna O'Doibhlin" userId="67f741bd-4cfa-4ed5-8a70-e6cef2d9c10c" providerId="ADAL" clId="{3D85C3FB-111F-45FF-B03A-0F47139BC181}" dt="2024-02-29T14:24:49.035" v="57" actId="20577"/>
          <ac:spMkLst>
            <pc:docMk/>
            <pc:sldMk cId="3092327054" sldId="2109"/>
            <ac:spMk id="6" creationId="{6FEBACAA-D04F-92AE-E903-1E1426D7C8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0648D27F-450E-424A-A412-A9F50D3CE1E4}" type="datetimeFigureOut">
              <a:t>2/29/2024</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2DF1AD8A-0742-453C-87EC-C9020E5B95CE}" type="slidenum">
              <a:t>‹#›</a:t>
            </a:fld>
            <a:endParaRPr lang="en-US"/>
          </a:p>
        </p:txBody>
      </p:sp>
    </p:spTree>
    <p:extLst>
      <p:ext uri="{BB962C8B-B14F-4D97-AF65-F5344CB8AC3E}">
        <p14:creationId xmlns:p14="http://schemas.microsoft.com/office/powerpoint/2010/main" val="4184537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spotlight on UCC’s research output.  Fully open access. </a:t>
            </a:r>
          </a:p>
        </p:txBody>
      </p:sp>
      <p:sp>
        <p:nvSpPr>
          <p:cNvPr id="4" name="Slide Number Placeholder 3"/>
          <p:cNvSpPr>
            <a:spLocks noGrp="1"/>
          </p:cNvSpPr>
          <p:nvPr>
            <p:ph type="sldNum" sz="quarter" idx="5"/>
          </p:nvPr>
        </p:nvSpPr>
        <p:spPr/>
        <p:txBody>
          <a:bodyPr/>
          <a:lstStyle/>
          <a:p>
            <a:fld id="{D3DC4850-627B-4B31-BFCC-42B6E3607017}" type="slidenum">
              <a:rPr lang="en-US"/>
              <a:t>4</a:t>
            </a:fld>
            <a:endParaRPr lang="en-US"/>
          </a:p>
        </p:txBody>
      </p:sp>
    </p:spTree>
    <p:extLst>
      <p:ext uri="{BB962C8B-B14F-4D97-AF65-F5344CB8AC3E}">
        <p14:creationId xmlns:p14="http://schemas.microsoft.com/office/powerpoint/2010/main" val="247058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DC4850-627B-4B31-BFCC-42B6E3607017}" type="slidenum">
              <a:rPr lang="en-US"/>
              <a:t>14</a:t>
            </a:fld>
            <a:endParaRPr lang="en-US"/>
          </a:p>
        </p:txBody>
      </p:sp>
    </p:spTree>
    <p:extLst>
      <p:ext uri="{BB962C8B-B14F-4D97-AF65-F5344CB8AC3E}">
        <p14:creationId xmlns:p14="http://schemas.microsoft.com/office/powerpoint/2010/main" val="3266457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Some publishers apply embargoes on the full text availability of articles deposited in Institutional Repositories . . .hence sometimes we need to pay Article Publishing Charges to make papers immediately open access.</a:t>
            </a:r>
          </a:p>
        </p:txBody>
      </p:sp>
      <p:sp>
        <p:nvSpPr>
          <p:cNvPr id="4" name="Slide Number Placeholder 3"/>
          <p:cNvSpPr>
            <a:spLocks noGrp="1"/>
          </p:cNvSpPr>
          <p:nvPr>
            <p:ph type="sldNum" sz="quarter" idx="5"/>
          </p:nvPr>
        </p:nvSpPr>
        <p:spPr/>
        <p:txBody>
          <a:bodyPr/>
          <a:lstStyle/>
          <a:p>
            <a:fld id="{7FF0A947-1C14-4366-B865-A9372456DB5A}" type="slidenum">
              <a:rPr lang="en-IE" smtClean="0"/>
              <a:t>15</a:t>
            </a:fld>
            <a:endParaRPr lang="en-IE"/>
          </a:p>
        </p:txBody>
      </p:sp>
    </p:spTree>
    <p:extLst>
      <p:ext uri="{BB962C8B-B14F-4D97-AF65-F5344CB8AC3E}">
        <p14:creationId xmlns:p14="http://schemas.microsoft.com/office/powerpoint/2010/main" val="73429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74C50-30C6-4F61-9E76-099CF6720BC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738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74C50-30C6-4F61-9E76-099CF6720BC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132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DC4850-627B-4B31-BFCC-42B6E3607017}" type="slidenum">
              <a:rPr lang="en-US"/>
              <a:t>18</a:t>
            </a:fld>
            <a:endParaRPr lang="en-US"/>
          </a:p>
        </p:txBody>
      </p:sp>
    </p:spTree>
    <p:extLst>
      <p:ext uri="{BB962C8B-B14F-4D97-AF65-F5344CB8AC3E}">
        <p14:creationId xmlns:p14="http://schemas.microsoft.com/office/powerpoint/2010/main" val="514884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DC4850-627B-4B31-BFCC-42B6E3607017}" type="slidenum">
              <a:rPr lang="en-US"/>
              <a:t>19</a:t>
            </a:fld>
            <a:endParaRPr lang="en-US"/>
          </a:p>
        </p:txBody>
      </p:sp>
    </p:spTree>
    <p:extLst>
      <p:ext uri="{BB962C8B-B14F-4D97-AF65-F5344CB8AC3E}">
        <p14:creationId xmlns:p14="http://schemas.microsoft.com/office/powerpoint/2010/main" val="397369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DC4850-627B-4B31-BFCC-42B6E3607017}" type="slidenum">
              <a:rPr lang="en-US"/>
              <a:t>20</a:t>
            </a:fld>
            <a:endParaRPr lang="en-US"/>
          </a:p>
        </p:txBody>
      </p:sp>
    </p:spTree>
    <p:extLst>
      <p:ext uri="{BB962C8B-B14F-4D97-AF65-F5344CB8AC3E}">
        <p14:creationId xmlns:p14="http://schemas.microsoft.com/office/powerpoint/2010/main" val="2997477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C4850-627B-4B31-BFCC-42B6E3607017}" type="slidenum">
              <a:rPr lang="en-US"/>
              <a:t>21</a:t>
            </a:fld>
            <a:endParaRPr lang="en-US"/>
          </a:p>
        </p:txBody>
      </p:sp>
    </p:spTree>
    <p:extLst>
      <p:ext uri="{BB962C8B-B14F-4D97-AF65-F5344CB8AC3E}">
        <p14:creationId xmlns:p14="http://schemas.microsoft.com/office/powerpoint/2010/main" val="2794716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aseline="0" dirty="0"/>
              <a:t>Another good option is to publish in one of the funder OA publishing platforms – HRB Open research for HRB funded projects, </a:t>
            </a:r>
            <a:r>
              <a:rPr lang="en-IE" baseline="0" dirty="0" err="1"/>
              <a:t>Wellcome</a:t>
            </a:r>
            <a:r>
              <a:rPr lang="en-IE" baseline="0" dirty="0"/>
              <a:t> and Open Research Europe for research outputs from those funding streams.</a:t>
            </a:r>
          </a:p>
          <a:p>
            <a:endParaRPr lang="en-IE" baseline="0" dirty="0"/>
          </a:p>
          <a:p>
            <a:endParaRPr lang="en-IE" dirty="0"/>
          </a:p>
        </p:txBody>
      </p:sp>
      <p:sp>
        <p:nvSpPr>
          <p:cNvPr id="4" name="Slide Number Placeholder 3"/>
          <p:cNvSpPr>
            <a:spLocks noGrp="1"/>
          </p:cNvSpPr>
          <p:nvPr>
            <p:ph type="sldNum" sz="quarter" idx="10"/>
          </p:nvPr>
        </p:nvSpPr>
        <p:spPr/>
        <p:txBody>
          <a:bodyPr/>
          <a:lstStyle/>
          <a:p>
            <a:fld id="{90F8BCB5-A4D9-4416-B20D-D5AD2CD94567}" type="slidenum">
              <a:rPr lang="en-IE" smtClean="0"/>
              <a:t>22</a:t>
            </a:fld>
            <a:endParaRPr lang="en-IE"/>
          </a:p>
        </p:txBody>
      </p:sp>
    </p:spTree>
    <p:extLst>
      <p:ext uri="{BB962C8B-B14F-4D97-AF65-F5344CB8AC3E}">
        <p14:creationId xmlns:p14="http://schemas.microsoft.com/office/powerpoint/2010/main" val="284004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UCC as a member of the </a:t>
            </a:r>
            <a:r>
              <a:rPr lang="en-US" dirty="0" err="1">
                <a:cs typeface="Calibri"/>
              </a:rPr>
              <a:t>IReL</a:t>
            </a:r>
            <a:r>
              <a:rPr lang="en-US" dirty="0">
                <a:cs typeface="Calibri"/>
              </a:rPr>
              <a:t> consortium have access to an annual allocation See:  </a:t>
            </a:r>
            <a:r>
              <a:rPr lang="en-US" b="1" dirty="0">
                <a:cs typeface="Calibri"/>
              </a:rPr>
              <a:t>https://irel.ie/open-access/ </a:t>
            </a:r>
            <a:r>
              <a:rPr lang="en-US" dirty="0">
                <a:cs typeface="Calibri"/>
              </a:rPr>
              <a:t>of pre-paid APCs – contact the CORA Team to ascertain if there is funding available to support publishing your papers open access immediately.</a:t>
            </a:r>
          </a:p>
          <a:p>
            <a:endParaRPr lang="en-US" dirty="0">
              <a:cs typeface="Calibri"/>
            </a:endParaRPr>
          </a:p>
          <a:p>
            <a:endParaRPr lang="en-IE" dirty="0"/>
          </a:p>
          <a:p>
            <a:r>
              <a:rPr lang="en-IE" dirty="0"/>
              <a:t>The CORA team oversee the APC process in UCC, encouraging researchers to avail of APCs where available</a:t>
            </a:r>
          </a:p>
          <a:p>
            <a:endParaRPr lang="en-US" dirty="0"/>
          </a:p>
        </p:txBody>
      </p:sp>
      <p:sp>
        <p:nvSpPr>
          <p:cNvPr id="4" name="Slide Number Placeholder 3"/>
          <p:cNvSpPr>
            <a:spLocks noGrp="1"/>
          </p:cNvSpPr>
          <p:nvPr>
            <p:ph type="sldNum" sz="quarter" idx="10"/>
          </p:nvPr>
        </p:nvSpPr>
        <p:spPr/>
        <p:txBody>
          <a:bodyPr/>
          <a:lstStyle/>
          <a:p>
            <a:fld id="{CD975D1E-EF15-40D6-82E0-502EB8BB584C}" type="slidenum">
              <a:rPr lang="en-US"/>
              <a:t>23</a:t>
            </a:fld>
            <a:endParaRPr lang="en-US"/>
          </a:p>
        </p:txBody>
      </p:sp>
    </p:spTree>
    <p:extLst>
      <p:ext uri="{BB962C8B-B14F-4D97-AF65-F5344CB8AC3E}">
        <p14:creationId xmlns:p14="http://schemas.microsoft.com/office/powerpoint/2010/main" val="218455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Several policy papers have been published recently by scientific government bodies in Ireland and Europe with the aim of making research, especially that which stems from public funding, freely available to anyone with access to the internet. </a:t>
            </a:r>
          </a:p>
          <a:p>
            <a:endParaRPr lang="en-IE" dirty="0"/>
          </a:p>
          <a:p>
            <a:r>
              <a:rPr lang="en-IE" dirty="0"/>
              <a:t>European bodies and research organisations have signed several agreements to demand that published research findings and papers transition from behind paywalls, to open access online..</a:t>
            </a:r>
          </a:p>
          <a:p>
            <a:endParaRPr lang="en-IE" dirty="0"/>
          </a:p>
          <a:p>
            <a:r>
              <a:rPr lang="en-IE" dirty="0"/>
              <a:t>Many funding bodies have signed up to Plan-S which is tightly focused on transition of OA for publications, and of with SFI is a signatory, as are the IRC and HRB.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With HORIZON EUROPES ADOPTION OF PLAN S – THIS HAS CHANGED HOW RESEARCH MUST BE CONDUCTED AND 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SFI / IRC / WELCOME ARE ALL signatories</a:t>
            </a:r>
          </a:p>
          <a:p>
            <a:endParaRPr lang="en-IE" dirty="0">
              <a:cs typeface="Calibri"/>
            </a:endParaRPr>
          </a:p>
        </p:txBody>
      </p:sp>
      <p:sp>
        <p:nvSpPr>
          <p:cNvPr id="4" name="Slide Number Placeholder 3"/>
          <p:cNvSpPr>
            <a:spLocks noGrp="1"/>
          </p:cNvSpPr>
          <p:nvPr>
            <p:ph type="sldNum" sz="quarter" idx="5"/>
          </p:nvPr>
        </p:nvSpPr>
        <p:spPr/>
        <p:txBody>
          <a:bodyPr/>
          <a:lstStyle/>
          <a:p>
            <a:fld id="{7FF0A947-1C14-4366-B865-A9372456DB5A}" type="slidenum">
              <a:rPr lang="en-IE" smtClean="0"/>
              <a:t>6</a:t>
            </a:fld>
            <a:endParaRPr lang="en-IE"/>
          </a:p>
        </p:txBody>
      </p:sp>
    </p:spTree>
    <p:extLst>
      <p:ext uri="{BB962C8B-B14F-4D97-AF65-F5344CB8AC3E}">
        <p14:creationId xmlns:p14="http://schemas.microsoft.com/office/powerpoint/2010/main" val="412041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fb4ade4a3_0_57:notes"/>
          <p:cNvSpPr>
            <a:spLocks noGrp="1" noRot="1" noChangeAspect="1"/>
          </p:cNvSpPr>
          <p:nvPr>
            <p:ph type="sldImg" idx="2"/>
          </p:nvPr>
        </p:nvSpPr>
        <p:spPr>
          <a:xfrm>
            <a:off x="-349250" y="808038"/>
            <a:ext cx="718502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fb4ade4a3_0_57:notes"/>
          <p:cNvSpPr txBox="1">
            <a:spLocks noGrp="1"/>
          </p:cNvSpPr>
          <p:nvPr>
            <p:ph type="body" idx="1"/>
          </p:nvPr>
        </p:nvSpPr>
        <p:spPr>
          <a:xfrm>
            <a:off x="648538" y="5118725"/>
            <a:ext cx="5188303" cy="4849318"/>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To avail of funded APCs UCC authors must meet the following criteria, when their article is </a:t>
            </a:r>
            <a:r>
              <a:rPr lang="en-IE" sz="1600">
                <a:solidFill>
                  <a:schemeClr val="tx1"/>
                </a:solidFill>
              </a:rPr>
              <a:t>accepted</a:t>
            </a:r>
            <a:r>
              <a:rPr lang="en-IE"/>
              <a:t> for publication: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a:t>You must be listed as the corresponding author.</a:t>
            </a:r>
          </a:p>
          <a:p>
            <a:pPr marL="0" marR="0" lvl="0" indent="0" algn="l" defTabSz="914400" rtl="0" eaLnBrk="1" fontAlgn="auto" latinLnBrk="0" hangingPunct="1">
              <a:lnSpc>
                <a:spcPct val="100000"/>
              </a:lnSpc>
              <a:spcBef>
                <a:spcPts val="0"/>
              </a:spcBef>
              <a:spcAft>
                <a:spcPts val="0"/>
              </a:spcAft>
              <a:buClrTx/>
              <a:buSzTx/>
              <a:buFontTx/>
              <a:buNone/>
              <a:tabLst/>
              <a:defRPr/>
            </a:pPr>
            <a:r>
              <a:rPr lang="en-IE"/>
              <a:t>You must include ‘University College Cork’ in your affiliation details.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a:t>You should use your UCC email address: @ucc.ie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IE"/>
              <a:t>Funding is limited and a number of agreements ran out of APCs in the summer 2022, however a new tranche of funding was released in January 2023 so there should be APCs available for the first few months, anyway.  Please email libraryapcs@ucc.ie to confirm if there are before submitting to a journal or check the libguide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Tree>
    <p:extLst>
      <p:ext uri="{BB962C8B-B14F-4D97-AF65-F5344CB8AC3E}">
        <p14:creationId xmlns:p14="http://schemas.microsoft.com/office/powerpoint/2010/main" val="1502334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4474C50-30C6-4F61-9E76-099CF6720BC0}" type="slidenum">
              <a:rPr lang="en-IE" smtClean="0"/>
              <a:t>25</a:t>
            </a:fld>
            <a:endParaRPr lang="en-IE"/>
          </a:p>
        </p:txBody>
      </p:sp>
    </p:spTree>
    <p:extLst>
      <p:ext uri="{BB962C8B-B14F-4D97-AF65-F5344CB8AC3E}">
        <p14:creationId xmlns:p14="http://schemas.microsoft.com/office/powerpoint/2010/main" val="598520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 CORA Team and Library systems staff have worked together to facilitate Diamond Open access journals.</a:t>
            </a:r>
          </a:p>
          <a:p>
            <a:endParaRPr lang="en-IE"/>
          </a:p>
          <a:p>
            <a:r>
              <a:rPr lang="en-IE"/>
              <a:t>Immediate Open Access publication by the journal or book publisher without payment of a fee. Copyright may be retained by the author and permission barriers to share, or reuse are generally removed. </a:t>
            </a:r>
          </a:p>
          <a:p>
            <a:endParaRPr lang="en-IE"/>
          </a:p>
          <a:p>
            <a:r>
              <a:rPr lang="en-IE"/>
              <a:t>UCC Library Services support Diamond Open Access publishing though OJS – </a:t>
            </a:r>
            <a:r>
              <a:rPr lang="en-IE" err="1"/>
              <a:t>eg</a:t>
            </a:r>
            <a:r>
              <a:rPr lang="en-IE"/>
              <a:t> The Boolean and Scenario.</a:t>
            </a:r>
          </a:p>
          <a:p>
            <a:r>
              <a:rPr lang="en-IE"/>
              <a:t>The Open Library of Humanities (OLH) is a charitable organisation dedicated to publishing open access scholarship without author article processing charges (APCs). It is funded by an international consortium of libraries who have joined OLH in its mission to make scholarly publishing fairer, more accessible, and rigorously preserved for the digital future. Its partner libraries include those of the seven Irish universities, including UCC</a:t>
            </a:r>
          </a:p>
          <a:p>
            <a:endParaRPr lang="en-IE"/>
          </a:p>
          <a:p>
            <a:r>
              <a:rPr lang="en-IE"/>
              <a:t>All of its academic articles are subject to rigorous peer review and the scholarship that OLH publishes showcases some of the most dynamic research taking place in the humanities disciplines today – from classics, modern languages and cultures, philosophy, theology and history, to political theory, sociology, anthropology, film and new media studies, and digital humanities. </a:t>
            </a:r>
          </a:p>
          <a:p>
            <a:r>
              <a:rPr lang="en-IE"/>
              <a:t>OLH’s mission is to support and extend open access to scholarship in the humanities – for free, for everyone, for ever.</a:t>
            </a:r>
          </a:p>
          <a:p>
            <a:endParaRPr lang="en-IE"/>
          </a:p>
        </p:txBody>
      </p:sp>
      <p:sp>
        <p:nvSpPr>
          <p:cNvPr id="4" name="Slide Number Placeholder 3"/>
          <p:cNvSpPr>
            <a:spLocks noGrp="1"/>
          </p:cNvSpPr>
          <p:nvPr>
            <p:ph type="sldNum" sz="quarter" idx="5"/>
          </p:nvPr>
        </p:nvSpPr>
        <p:spPr/>
        <p:txBody>
          <a:bodyPr/>
          <a:lstStyle/>
          <a:p>
            <a:fld id="{102495AA-BE06-4C29-B857-D355F8C5C9F1}" type="slidenum">
              <a:rPr lang="en-IE" smtClean="0"/>
              <a:t>26</a:t>
            </a:fld>
            <a:endParaRPr lang="en-IE"/>
          </a:p>
        </p:txBody>
      </p:sp>
    </p:spTree>
    <p:extLst>
      <p:ext uri="{BB962C8B-B14F-4D97-AF65-F5344CB8AC3E}">
        <p14:creationId xmlns:p14="http://schemas.microsoft.com/office/powerpoint/2010/main" val="47439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fb4ade4a3_0_57:notes"/>
          <p:cNvSpPr>
            <a:spLocks noGrp="1" noRot="1" noChangeAspect="1"/>
          </p:cNvSpPr>
          <p:nvPr>
            <p:ph type="sldImg" idx="2"/>
          </p:nvPr>
        </p:nvSpPr>
        <p:spPr>
          <a:xfrm>
            <a:off x="-665163" y="871538"/>
            <a:ext cx="7759701" cy="4365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fb4ade4a3_0_57:notes"/>
          <p:cNvSpPr txBox="1">
            <a:spLocks noGrp="1"/>
          </p:cNvSpPr>
          <p:nvPr>
            <p:ph type="body" idx="1"/>
          </p:nvPr>
        </p:nvSpPr>
        <p:spPr>
          <a:xfrm>
            <a:off x="642834" y="5526623"/>
            <a:ext cx="5142666" cy="5235748"/>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en-IE" dirty="0">
                <a:cs typeface="Calibri"/>
              </a:rPr>
              <a:t>Immediate access/Zero embargo</a:t>
            </a:r>
          </a:p>
          <a:p>
            <a:pPr marL="171450" indent="-171450">
              <a:buFont typeface="Arial" panose="020B0604020202020204" pitchFamily="34" charset="0"/>
              <a:buChar char="•"/>
            </a:pPr>
            <a:endParaRPr lang="en-IE" dirty="0">
              <a:cs typeface="Calibri"/>
            </a:endParaRPr>
          </a:p>
          <a:p>
            <a:pPr marL="171450" indent="-171450">
              <a:buFont typeface="Arial" panose="020B0604020202020204" pitchFamily="34" charset="0"/>
              <a:buChar char="•"/>
            </a:pPr>
            <a:r>
              <a:rPr lang="en-IE" dirty="0">
                <a:cs typeface="Calibri"/>
              </a:rPr>
              <a:t>Rights Retention by author/institution required &amp; content licensed under CC-BY </a:t>
            </a:r>
          </a:p>
          <a:p>
            <a:pPr marL="171450" indent="-171450">
              <a:buFont typeface="Arial" panose="020B0604020202020204" pitchFamily="34" charset="0"/>
              <a:buChar char="•"/>
            </a:pPr>
            <a:endParaRPr lang="en-IE" dirty="0">
              <a:cs typeface="Calibri"/>
            </a:endParaRPr>
          </a:p>
          <a:p>
            <a:pPr marL="171450" indent="-171450">
              <a:buFont typeface="Arial" panose="020B0604020202020204" pitchFamily="34" charset="0"/>
              <a:buChar char="•"/>
            </a:pPr>
            <a:r>
              <a:rPr lang="en-IE" dirty="0">
                <a:cs typeface="Calibri"/>
              </a:rPr>
              <a:t>‘Hybrid OA’ not eligible for funding (except through TA/TJ)</a:t>
            </a:r>
          </a:p>
          <a:p>
            <a:endParaRPr lang="en-IE" dirty="0">
              <a:cs typeface="Calibri"/>
            </a:endParaRPr>
          </a:p>
        </p:txBody>
      </p:sp>
    </p:spTree>
    <p:extLst>
      <p:ext uri="{BB962C8B-B14F-4D97-AF65-F5344CB8AC3E}">
        <p14:creationId xmlns:p14="http://schemas.microsoft.com/office/powerpoint/2010/main" val="121000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a:rPr>
              <a:t>The research services team are able to advise on funder requirements.  Much more information on our Open Access </a:t>
            </a:r>
            <a:r>
              <a:rPr lang="en-IE" dirty="0" err="1">
                <a:cs typeface="Calibri"/>
              </a:rPr>
              <a:t>libguide</a:t>
            </a:r>
            <a:r>
              <a:rPr lang="en-IE" dirty="0">
                <a:cs typeface="Calibri"/>
              </a:rPr>
              <a:t>.</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74C50-30C6-4F61-9E76-099CF6720BC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48538" y="5118725"/>
            <a:ext cx="5188303"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a:t>All</a:t>
            </a:r>
            <a:endParaRPr/>
          </a:p>
        </p:txBody>
      </p:sp>
      <p:sp>
        <p:nvSpPr>
          <p:cNvPr id="90" name="Google Shape;90;p2:notes"/>
          <p:cNvSpPr>
            <a:spLocks noGrp="1" noRot="1" noChangeAspect="1"/>
          </p:cNvSpPr>
          <p:nvPr>
            <p:ph type="sldImg" idx="2"/>
          </p:nvPr>
        </p:nvSpPr>
        <p:spPr>
          <a:xfrm>
            <a:off x="-349250" y="808038"/>
            <a:ext cx="7185025" cy="40417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0A947-1C14-4366-B865-A9372456DB5A}"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62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282624"/>
                </a:solidFill>
                <a:effectLst/>
                <a:latin typeface="Source Sans Pro" panose="020B0503030403020204" pitchFamily="34" charset="0"/>
              </a:rPr>
              <a:t>Search here to find OA journals, their aim and scope, instructions for potential authors, peer review, rights retention and associated costs, where applicable.</a:t>
            </a:r>
          </a:p>
          <a:p>
            <a:endParaRPr lang="en-IE" b="0" i="0" dirty="0">
              <a:solidFill>
                <a:srgbClr val="282624"/>
              </a:solidFill>
              <a:effectLst/>
              <a:latin typeface="Source Sans Pro" panose="020B0503030403020204" pitchFamily="34" charset="0"/>
            </a:endParaRPr>
          </a:p>
          <a:p>
            <a:r>
              <a:rPr lang="en-IE" b="0" i="0" dirty="0">
                <a:solidFill>
                  <a:srgbClr val="282624"/>
                </a:solidFill>
                <a:effectLst/>
                <a:latin typeface="Source Sans Pro" panose="020B0503030403020204" pitchFamily="34" charset="0"/>
              </a:rPr>
              <a:t>DOAJ is a unique and extensive index of diverse open access journals from around the world, driven by a growing community, committed to ensuring quality content is freely available online for everyone.</a:t>
            </a:r>
          </a:p>
          <a:p>
            <a:endParaRPr lang="en-IE" dirty="0"/>
          </a:p>
          <a:p>
            <a:r>
              <a:rPr lang="en-IE" dirty="0"/>
              <a:t>DOAJ's mission is to increase the visibility, accessibility, reputation, usage and impact of quality, peer-reviewed, open access scholarly research journals globally, regardless of discipline, geography or language.</a:t>
            </a:r>
          </a:p>
        </p:txBody>
      </p:sp>
      <p:sp>
        <p:nvSpPr>
          <p:cNvPr id="4" name="Slide Number Placeholder 3"/>
          <p:cNvSpPr>
            <a:spLocks noGrp="1"/>
          </p:cNvSpPr>
          <p:nvPr>
            <p:ph type="sldNum" sz="quarter" idx="5"/>
          </p:nvPr>
        </p:nvSpPr>
        <p:spPr/>
        <p:txBody>
          <a:bodyPr/>
          <a:lstStyle/>
          <a:p>
            <a:fld id="{D3DC4850-627B-4B31-BFCC-42B6E3607017}" type="slidenum">
              <a:rPr lang="en-IE" smtClean="0"/>
              <a:t>11</a:t>
            </a:fld>
            <a:endParaRPr lang="en-IE"/>
          </a:p>
        </p:txBody>
      </p:sp>
    </p:spTree>
    <p:extLst>
      <p:ext uri="{BB962C8B-B14F-4D97-AF65-F5344CB8AC3E}">
        <p14:creationId xmlns:p14="http://schemas.microsoft.com/office/powerpoint/2010/main" val="327572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So,  to ensure our funded researchers are compliant with their OA obligations we have to give them options.</a:t>
            </a:r>
          </a:p>
          <a:p>
            <a:r>
              <a:rPr lang="en-IE"/>
              <a:t>There options are basically as follows: Green / Gold / Diamond</a:t>
            </a:r>
          </a:p>
          <a:p>
            <a:endParaRPr lang="en-IE"/>
          </a:p>
          <a:p>
            <a:r>
              <a:rPr lang="en-IE"/>
              <a:t>Green - A </a:t>
            </a:r>
            <a:r>
              <a:rPr lang="en-IE" err="1"/>
              <a:t>postprint</a:t>
            </a:r>
            <a:r>
              <a:rPr lang="en-IE"/>
              <a:t> (AAM)  is a digital draft of a research journal article after it has been peer reviewed and accepted for publication, but before it has been typeset and formatted by the journal.  Publishers may demand an embargo is applied on releasing the full text for a period of time.</a:t>
            </a:r>
          </a:p>
          <a:p>
            <a:endParaRPr lang="en-IE"/>
          </a:p>
          <a:p>
            <a:r>
              <a:rPr lang="en-IE"/>
              <a:t>Self-archiving a </a:t>
            </a:r>
            <a:r>
              <a:rPr lang="en-IE" err="1"/>
              <a:t>postprint</a:t>
            </a:r>
            <a:r>
              <a:rPr lang="en-IE"/>
              <a:t> (AAM) in UCC’s Open Access Repository – CORA  - in addition to traditional publication in subscription access journal authors deposit a draft copy of their articles (</a:t>
            </a:r>
            <a:r>
              <a:rPr lang="en-IE" err="1"/>
              <a:t>postprint</a:t>
            </a:r>
            <a:r>
              <a:rPr lang="en-IE"/>
              <a:t>) in an institutional repository e.g. CORA.  This may involve a temporary embargo on accessing the full text of article.</a:t>
            </a:r>
          </a:p>
          <a:p>
            <a:endParaRPr lang="en-IE">
              <a:cs typeface="Calibri" panose="020F0502020204030204"/>
            </a:endParaRPr>
          </a:p>
          <a:p>
            <a:endParaRPr lang="en-IE">
              <a:cs typeface="Calibri" panose="020F0502020204030204"/>
            </a:endParaRPr>
          </a:p>
        </p:txBody>
      </p:sp>
      <p:sp>
        <p:nvSpPr>
          <p:cNvPr id="4" name="Slide Number Placeholder 3"/>
          <p:cNvSpPr>
            <a:spLocks noGrp="1"/>
          </p:cNvSpPr>
          <p:nvPr>
            <p:ph type="sldNum" sz="quarter" idx="5"/>
          </p:nvPr>
        </p:nvSpPr>
        <p:spPr/>
        <p:txBody>
          <a:bodyPr/>
          <a:lstStyle/>
          <a:p>
            <a:fld id="{102495AA-BE06-4C29-B857-D355F8C5C9F1}" type="slidenum">
              <a:rPr lang="en-IE" smtClean="0"/>
              <a:t>12</a:t>
            </a:fld>
            <a:endParaRPr lang="en-IE"/>
          </a:p>
        </p:txBody>
      </p:sp>
    </p:spTree>
    <p:extLst>
      <p:ext uri="{BB962C8B-B14F-4D97-AF65-F5344CB8AC3E}">
        <p14:creationId xmlns:p14="http://schemas.microsoft.com/office/powerpoint/2010/main" val="402419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DC4850-627B-4B31-BFCC-42B6E3607017}" type="slidenum">
              <a:rPr lang="en-US"/>
              <a:t>13</a:t>
            </a:fld>
            <a:endParaRPr lang="en-US"/>
          </a:p>
        </p:txBody>
      </p:sp>
    </p:spTree>
    <p:extLst>
      <p:ext uri="{BB962C8B-B14F-4D97-AF65-F5344CB8AC3E}">
        <p14:creationId xmlns:p14="http://schemas.microsoft.com/office/powerpoint/2010/main" val="223741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D5D4-DACF-4856-917A-A95B4CEB79A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IE"/>
          </a:p>
        </p:txBody>
      </p:sp>
      <p:sp>
        <p:nvSpPr>
          <p:cNvPr id="3" name="Subtitle 2">
            <a:extLst>
              <a:ext uri="{FF2B5EF4-FFF2-40B4-BE49-F238E27FC236}">
                <a16:creationId xmlns:a16="http://schemas.microsoft.com/office/drawing/2014/main" id="{7F3F9879-6933-4118-B185-46C9B7BDF55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4940B96-32F2-4ED9-B488-EA4FA5583F7D}"/>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5" name="Footer Placeholder 4">
            <a:extLst>
              <a:ext uri="{FF2B5EF4-FFF2-40B4-BE49-F238E27FC236}">
                <a16:creationId xmlns:a16="http://schemas.microsoft.com/office/drawing/2014/main" id="{7CC270FD-2D7E-4EFA-B97C-F94F9954890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726A4B5-B991-479C-B40E-53726A01FBE5}"/>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3406809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2162-125D-4048-9864-EBA701B5D3B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7DD991C-67AC-4E64-AB43-3474AAB0CB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6713CA4-9976-4BEB-8DD2-82D30B68B556}"/>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5" name="Footer Placeholder 4">
            <a:extLst>
              <a:ext uri="{FF2B5EF4-FFF2-40B4-BE49-F238E27FC236}">
                <a16:creationId xmlns:a16="http://schemas.microsoft.com/office/drawing/2014/main" id="{BAA1A689-4AEE-450C-950C-82CF2C4CFB0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68A4C5D-235A-4E0F-86C8-284E885381AF}"/>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4107528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E684-7139-49A8-A480-05FC534E99B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4F99E80-0BD6-4CA7-BA0D-B48BB5EF889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F8A500-0F40-4807-97DD-7151DF530697}"/>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5" name="Footer Placeholder 4">
            <a:extLst>
              <a:ext uri="{FF2B5EF4-FFF2-40B4-BE49-F238E27FC236}">
                <a16:creationId xmlns:a16="http://schemas.microsoft.com/office/drawing/2014/main" id="{F54C3E2C-E57D-422A-98D3-778FA73955A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876D5D6-BF87-4DD5-8700-1D108C19A67E}"/>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1573727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568B7-3074-4373-AD37-C940EF23CD1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523B9B0-B293-4974-B7F3-218C48A4B32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8390A99-19AE-46F1-B0C0-1C013AB449C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0B12976A-0E06-45F8-89AB-0E16C0063857}"/>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6" name="Footer Placeholder 5">
            <a:extLst>
              <a:ext uri="{FF2B5EF4-FFF2-40B4-BE49-F238E27FC236}">
                <a16:creationId xmlns:a16="http://schemas.microsoft.com/office/drawing/2014/main" id="{6C493283-5411-4927-9636-6254504D87B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B72C194-65E1-452C-90FC-B1545B89C5B8}"/>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3440450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5FEB-5E8E-44AE-B811-403763C7A79B}"/>
              </a:ext>
            </a:extLst>
          </p:cNvPr>
          <p:cNvSpPr>
            <a:spLocks noGrp="1"/>
          </p:cNvSpPr>
          <p:nvPr>
            <p:ph type="title"/>
          </p:nvPr>
        </p:nvSpPr>
        <p:spPr>
          <a:xfrm>
            <a:off x="1259682" y="547688"/>
            <a:ext cx="15773400" cy="1988345"/>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32C67FE-8A61-47CE-9632-1912EB238B1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18130AB-2A81-4DB2-AA79-F9327012FC2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BA4CE06-E6C9-4FAD-AEC0-0467FB2DFF2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A2C3C50-7120-40AD-AD50-EC4BACC63B4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A66E34F-5ADE-4097-93AD-C84F7827EA2F}"/>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8" name="Footer Placeholder 7">
            <a:extLst>
              <a:ext uri="{FF2B5EF4-FFF2-40B4-BE49-F238E27FC236}">
                <a16:creationId xmlns:a16="http://schemas.microsoft.com/office/drawing/2014/main" id="{A9E8BEB2-C02E-44E1-AB22-B006C7681F65}"/>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ED960B72-79F1-4B2B-BE59-0E8E353093C9}"/>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235750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DD278-17FF-4E19-8F11-84E5263C69E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D85D1002-0C55-43D9-BAF1-A4245D905692}"/>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4" name="Footer Placeholder 3">
            <a:extLst>
              <a:ext uri="{FF2B5EF4-FFF2-40B4-BE49-F238E27FC236}">
                <a16:creationId xmlns:a16="http://schemas.microsoft.com/office/drawing/2014/main" id="{CC3A35BD-8A20-4EE9-B17D-21A64C9262B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A82B160-31C4-4108-A194-BAB877273B06}"/>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3206330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40683-C8B5-49AF-9E9A-B201D6202372}"/>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3" name="Footer Placeholder 2">
            <a:extLst>
              <a:ext uri="{FF2B5EF4-FFF2-40B4-BE49-F238E27FC236}">
                <a16:creationId xmlns:a16="http://schemas.microsoft.com/office/drawing/2014/main" id="{9F842C2A-772F-42ED-94A3-8D1B8A5063BB}"/>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2BDD7ED5-C50D-4029-931D-2A995178601E}"/>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188241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B225C-53CA-4BED-B453-0064BA62997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5EFECB7-2ED7-4907-B971-2EFEB14F7D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791C6F1-4786-4947-B507-AEC4386FED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24F4B9-38BF-4A36-BDBD-41272594AE3B}"/>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6" name="Footer Placeholder 5">
            <a:extLst>
              <a:ext uri="{FF2B5EF4-FFF2-40B4-BE49-F238E27FC236}">
                <a16:creationId xmlns:a16="http://schemas.microsoft.com/office/drawing/2014/main" id="{DA65F59C-8184-4EBE-B54B-A5BA6CB3EB8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48E1372-7457-48D0-B740-6B988C15BCE5}"/>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2317182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B5996-E832-45F0-9402-42FC1B3CAB2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E6127E7-1225-47A0-8007-3894F853E94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IE"/>
          </a:p>
        </p:txBody>
      </p:sp>
      <p:sp>
        <p:nvSpPr>
          <p:cNvPr id="4" name="Text Placeholder 3">
            <a:extLst>
              <a:ext uri="{FF2B5EF4-FFF2-40B4-BE49-F238E27FC236}">
                <a16:creationId xmlns:a16="http://schemas.microsoft.com/office/drawing/2014/main" id="{99D7B2E3-A2A0-4443-91B4-CC9C5B322DE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D873BDC-1A52-4A4E-80A6-2F43BA63A50E}"/>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6" name="Footer Placeholder 5">
            <a:extLst>
              <a:ext uri="{FF2B5EF4-FFF2-40B4-BE49-F238E27FC236}">
                <a16:creationId xmlns:a16="http://schemas.microsoft.com/office/drawing/2014/main" id="{78DC35E3-009E-4594-9E05-0FF6851180B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7570293-2A9F-4B8A-ADC6-98758BEDB449}"/>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1612127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B69B8-29C0-48E3-A218-16874FC785B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C266CAE-4B39-49D4-8B26-E12CA1FA3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4925E1C-7EEB-4360-BFC3-8EAC36694ABE}"/>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5" name="Footer Placeholder 4">
            <a:extLst>
              <a:ext uri="{FF2B5EF4-FFF2-40B4-BE49-F238E27FC236}">
                <a16:creationId xmlns:a16="http://schemas.microsoft.com/office/drawing/2014/main" id="{0E9DACA7-88E4-4415-B46B-82A7321BE00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4D01E3F-6088-4693-A2A0-4E2DF99307F1}"/>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1645906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F9999-CFC1-4F58-8B87-F12D2B735EB6}"/>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D267AD8-057D-48CD-98E0-735D6D7B33B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39890D0-FCC8-4EB7-89D8-6CCB4CB08F64}"/>
              </a:ext>
            </a:extLst>
          </p:cNvPr>
          <p:cNvSpPr>
            <a:spLocks noGrp="1"/>
          </p:cNvSpPr>
          <p:nvPr>
            <p:ph type="dt" sz="half" idx="10"/>
          </p:nvPr>
        </p:nvSpPr>
        <p:spPr/>
        <p:txBody>
          <a:bodyPr/>
          <a:lstStyle/>
          <a:p>
            <a:fld id="{945E8482-A77E-4FA2-99B0-A2684C406248}" type="datetimeFigureOut">
              <a:rPr lang="en-IE" smtClean="0"/>
              <a:t>29/02/2024</a:t>
            </a:fld>
            <a:endParaRPr lang="en-IE"/>
          </a:p>
        </p:txBody>
      </p:sp>
      <p:sp>
        <p:nvSpPr>
          <p:cNvPr id="5" name="Footer Placeholder 4">
            <a:extLst>
              <a:ext uri="{FF2B5EF4-FFF2-40B4-BE49-F238E27FC236}">
                <a16:creationId xmlns:a16="http://schemas.microsoft.com/office/drawing/2014/main" id="{CDDB6A43-C5C1-4CA2-B3A9-17F69CEAE56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7807E0F-28B2-4A26-8EFE-7A7B45892228}"/>
              </a:ext>
            </a:extLst>
          </p:cNvPr>
          <p:cNvSpPr>
            <a:spLocks noGrp="1"/>
          </p:cNvSpPr>
          <p:nvPr>
            <p:ph type="sldNum" sz="quarter" idx="12"/>
          </p:nvPr>
        </p:nvSpPr>
        <p:spPr/>
        <p:txBody>
          <a:bodyPr/>
          <a:lstStyle/>
          <a:p>
            <a:fld id="{BE9147ED-5F61-435C-9573-FF91398268D2}" type="slidenum">
              <a:rPr lang="en-IE" smtClean="0"/>
              <a:t>‹#›</a:t>
            </a:fld>
            <a:endParaRPr lang="en-IE"/>
          </a:p>
        </p:txBody>
      </p:sp>
    </p:spTree>
    <p:extLst>
      <p:ext uri="{BB962C8B-B14F-4D97-AF65-F5344CB8AC3E}">
        <p14:creationId xmlns:p14="http://schemas.microsoft.com/office/powerpoint/2010/main" val="2626850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endParaRPr lang="en-IE"/>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BF94F72D-F463-4478-8ECB-E86CEF8C5CA7}" type="datetime1">
              <a:rPr lang="en-IE" smtClean="0"/>
              <a:t>29/02/2024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72310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12AAA34E-A770-40F9-9077-FE9CA8138B60}" type="datetime1">
              <a:rPr lang="en-IE" smtClean="0"/>
              <a:t>29/02/2024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3170171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endParaRPr lang="en-IE"/>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073F2-7ABE-48B9-AFEC-9DB32AA42DD5}" type="datetime1">
              <a:rPr lang="en-IE" smtClean="0"/>
              <a:t>29/02/2024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140440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2FDA20E2-E7B1-4682-8B84-99F4DC58CA30}" type="datetime1">
              <a:rPr lang="en-IE" smtClean="0"/>
              <a:t>29/02/2024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4180606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4ADF5FE0-D94D-4EEF-843B-5836A8AFB3C0}" type="datetime1">
              <a:rPr lang="en-IE" smtClean="0"/>
              <a:t>29/02/2024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502320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FCDCF3AC-C4B8-4AC9-8329-010C6389324E}" type="datetime1">
              <a:rPr lang="en-IE" smtClean="0"/>
              <a:t>29/02/2024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231718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8446E9-F8A0-4AEA-AB1D-2969258BEFFE}" type="datetime1">
              <a:rPr lang="en-IE" smtClean="0"/>
              <a:t>29/02/2024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3897677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en-IE"/>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8F54DFD-5DC6-4DD6-B19D-CF4675B8C8CE}" type="datetime1">
              <a:rPr lang="en-IE" smtClean="0"/>
              <a:t>29/02/2024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3716367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IE"/>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IE"/>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6151A3E6-03A4-4F3D-8870-B2356310758E}" type="datetime1">
              <a:rPr lang="en-IE" smtClean="0"/>
              <a:t>29/02/2024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660545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9B1F3D9B-2D97-458B-A564-DFF5B0235305}" type="datetime1">
              <a:rPr lang="en-IE" smtClean="0"/>
              <a:t>29/02/2024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3821782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162F7EC-26EC-46B2-95AA-09EC7209B1D4}" type="datetime1">
              <a:rPr lang="en-IE" smtClean="0"/>
              <a:t>29/02/2024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a:p>
        </p:txBody>
      </p:sp>
    </p:spTree>
    <p:extLst>
      <p:ext uri="{BB962C8B-B14F-4D97-AF65-F5344CB8AC3E}">
        <p14:creationId xmlns:p14="http://schemas.microsoft.com/office/powerpoint/2010/main" val="2023799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6587289"/>
            <a:ext cx="10972800" cy="1423935"/>
          </a:xfrm>
        </p:spPr>
        <p:txBody>
          <a:bodyPr anchor="b">
            <a:normAutofit/>
          </a:bodyPr>
          <a:lstStyle>
            <a:lvl1pPr algn="l">
              <a:defRPr sz="4500"/>
            </a:lvl1pPr>
          </a:lstStyle>
          <a:p>
            <a:r>
              <a:rPr lang="en-US"/>
              <a:t>Click to edit Master title style</a:t>
            </a:r>
            <a:endParaRPr lang="en-GB"/>
          </a:p>
        </p:txBody>
      </p:sp>
      <p:sp>
        <p:nvSpPr>
          <p:cNvPr id="3" name="Subtitle 2"/>
          <p:cNvSpPr>
            <a:spLocks noGrp="1"/>
          </p:cNvSpPr>
          <p:nvPr>
            <p:ph type="subTitle" idx="1"/>
          </p:nvPr>
        </p:nvSpPr>
        <p:spPr>
          <a:xfrm>
            <a:off x="1257300" y="8307621"/>
            <a:ext cx="6696636" cy="930507"/>
          </a:xfrm>
        </p:spPr>
        <p:txBody>
          <a:bodyPr>
            <a:normAutofit/>
          </a:bodyPr>
          <a:lstStyle>
            <a:lvl1pPr marL="0" indent="0" algn="l">
              <a:buNone/>
              <a:defRPr sz="2475"/>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pic>
        <p:nvPicPr>
          <p:cNvPr id="13" name="Picture 12"/>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2943925" y="2364465"/>
            <a:ext cx="2160000" cy="1620000"/>
          </a:xfrm>
          <a:prstGeom prst="rect">
            <a:avLst/>
          </a:prstGeom>
        </p:spPr>
      </p:pic>
      <p:pic>
        <p:nvPicPr>
          <p:cNvPr id="14" name="Picture 13"/>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4297801" y="637862"/>
            <a:ext cx="2160000" cy="162000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98400" y="6188248"/>
            <a:ext cx="5173836" cy="3893969"/>
          </a:xfrm>
          <a:prstGeom prst="rect">
            <a:avLst/>
          </a:prstGeom>
        </p:spPr>
      </p:pic>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14217" y="2364465"/>
            <a:ext cx="1243584" cy="932688"/>
          </a:xfrm>
          <a:prstGeom prst="rect">
            <a:avLst/>
          </a:prstGeom>
        </p:spPr>
      </p:pic>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939150" y="1325174"/>
            <a:ext cx="1243584" cy="932688"/>
          </a:xfrm>
          <a:prstGeom prst="rect">
            <a:avLst/>
          </a:prstGeom>
        </p:spPr>
      </p:pic>
      <p:pic>
        <p:nvPicPr>
          <p:cNvPr id="24" name="Picture 23"/>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16572866" y="1325174"/>
            <a:ext cx="1245600" cy="932688"/>
          </a:xfrm>
          <a:prstGeom prst="rect">
            <a:avLst/>
          </a:prstGeom>
        </p:spPr>
      </p:pic>
      <p:pic>
        <p:nvPicPr>
          <p:cNvPr id="6" name="Picture 5"/>
          <p:cNvPicPr>
            <a:picLocks/>
          </p:cNvPicPr>
          <p:nvPr userDrawn="1"/>
        </p:nvPicPr>
        <p:blipFill rotWithShape="1">
          <a:blip r:embed="rId8">
            <a:extLst>
              <a:ext uri="{28A0092B-C50C-407E-A947-70E740481C1C}">
                <a14:useLocalDpi xmlns:a14="http://schemas.microsoft.com/office/drawing/2010/main" val="0"/>
              </a:ext>
            </a:extLst>
          </a:blip>
          <a:srcRect t="26051"/>
          <a:stretch/>
        </p:blipFill>
        <p:spPr>
          <a:xfrm>
            <a:off x="1198834" y="787961"/>
            <a:ext cx="7200000" cy="5400000"/>
          </a:xfrm>
          <a:prstGeom prst="rect">
            <a:avLst/>
          </a:prstGeom>
        </p:spPr>
      </p:pic>
      <p:pic>
        <p:nvPicPr>
          <p:cNvPr id="7" name="Picture 6"/>
          <p:cNvPicPr>
            <a:picLocks/>
          </p:cNvPicPr>
          <p:nvPr userDrawn="1"/>
        </p:nvPicPr>
        <p:blipFill rotWithShape="1">
          <a:blip r:embed="rId9" cstate="print">
            <a:extLst>
              <a:ext uri="{28A0092B-C50C-407E-A947-70E740481C1C}">
                <a14:useLocalDpi xmlns:a14="http://schemas.microsoft.com/office/drawing/2010/main" val="0"/>
              </a:ext>
            </a:extLst>
          </a:blip>
          <a:srcRect t="10369" b="22058"/>
          <a:stretch/>
        </p:blipFill>
        <p:spPr>
          <a:xfrm>
            <a:off x="9209672" y="4027961"/>
            <a:ext cx="2880000" cy="2160000"/>
          </a:xfrm>
          <a:prstGeom prst="rect">
            <a:avLst/>
          </a:prstGeom>
        </p:spPr>
      </p:pic>
      <p:pic>
        <p:nvPicPr>
          <p:cNvPr id="8" name="Picture 7"/>
          <p:cNvPicPr>
            <a:picLocks/>
          </p:cNvPicPr>
          <p:nvPr userDrawn="1"/>
        </p:nvPicPr>
        <p:blipFill rotWithShape="1">
          <a:blip r:embed="rId10" cstate="print">
            <a:extLst>
              <a:ext uri="{28A0092B-C50C-407E-A947-70E740481C1C}">
                <a14:useLocalDpi xmlns:a14="http://schemas.microsoft.com/office/drawing/2010/main" val="0"/>
              </a:ext>
            </a:extLst>
          </a:blip>
          <a:srcRect t="25422" b="9221"/>
          <a:stretch/>
        </p:blipFill>
        <p:spPr>
          <a:xfrm>
            <a:off x="9209672" y="787961"/>
            <a:ext cx="2880000" cy="2160000"/>
          </a:xfrm>
          <a:prstGeom prst="rect">
            <a:avLst/>
          </a:prstGeom>
        </p:spPr>
      </p:pic>
    </p:spTree>
    <p:extLst>
      <p:ext uri="{BB962C8B-B14F-4D97-AF65-F5344CB8AC3E}">
        <p14:creationId xmlns:p14="http://schemas.microsoft.com/office/powerpoint/2010/main" val="4025006954"/>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432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
        <p:nvSpPr>
          <p:cNvPr id="2"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3" name="Content Placeholder 2"/>
          <p:cNvSpPr>
            <a:spLocks noGrp="1"/>
          </p:cNvSpPr>
          <p:nvPr>
            <p:ph idx="1"/>
          </p:nvPr>
        </p:nvSpPr>
        <p:spPr>
          <a:xfrm>
            <a:off x="1257302" y="2591478"/>
            <a:ext cx="13644035" cy="656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7" name="Rectangle 6"/>
          <p:cNvSpPr/>
          <p:nvPr userDrawn="1"/>
        </p:nvSpPr>
        <p:spPr>
          <a:xfrm rot="5400000">
            <a:off x="13478779" y="4798826"/>
            <a:ext cx="6565226" cy="2150534"/>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700"/>
          </a:p>
        </p:txBody>
      </p:sp>
      <p:sp>
        <p:nvSpPr>
          <p:cNvPr id="9" name="Rectangle 8"/>
          <p:cNvSpPr/>
          <p:nvPr userDrawn="1"/>
        </p:nvSpPr>
        <p:spPr>
          <a:xfrm>
            <a:off x="15686123" y="319089"/>
            <a:ext cx="2114549" cy="1585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3508883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1793" y="9308556"/>
            <a:ext cx="2184866" cy="773658"/>
          </a:xfrm>
          <a:prstGeom prst="rect">
            <a:avLst/>
          </a:prstGeom>
        </p:spPr>
      </p:pic>
      <p:sp>
        <p:nvSpPr>
          <p:cNvPr id="2"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3" name="Content Placeholder 2"/>
          <p:cNvSpPr>
            <a:spLocks noGrp="1"/>
          </p:cNvSpPr>
          <p:nvPr>
            <p:ph idx="1"/>
          </p:nvPr>
        </p:nvSpPr>
        <p:spPr>
          <a:xfrm>
            <a:off x="1257302" y="2591478"/>
            <a:ext cx="13644035" cy="656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7" name="Rectangle 6"/>
          <p:cNvSpPr/>
          <p:nvPr userDrawn="1"/>
        </p:nvSpPr>
        <p:spPr>
          <a:xfrm rot="5400000">
            <a:off x="13478779" y="4798826"/>
            <a:ext cx="6565226" cy="2150534"/>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700"/>
          </a:p>
        </p:txBody>
      </p:sp>
      <p:sp>
        <p:nvSpPr>
          <p:cNvPr id="9" name="Rectangle 8"/>
          <p:cNvSpPr/>
          <p:nvPr userDrawn="1"/>
        </p:nvSpPr>
        <p:spPr>
          <a:xfrm>
            <a:off x="15686123" y="319089"/>
            <a:ext cx="2114549" cy="15859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24855716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1793" y="9308556"/>
            <a:ext cx="2184866" cy="773658"/>
          </a:xfrm>
          <a:prstGeom prst="rect">
            <a:avLst/>
          </a:prstGeom>
        </p:spPr>
      </p:pic>
      <p:sp>
        <p:nvSpPr>
          <p:cNvPr id="2"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3" name="Content Placeholder 2"/>
          <p:cNvSpPr>
            <a:spLocks noGrp="1"/>
          </p:cNvSpPr>
          <p:nvPr>
            <p:ph idx="1"/>
          </p:nvPr>
        </p:nvSpPr>
        <p:spPr>
          <a:xfrm>
            <a:off x="1257302" y="2591478"/>
            <a:ext cx="13644035" cy="656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7" name="Rectangle 6"/>
          <p:cNvSpPr/>
          <p:nvPr userDrawn="1"/>
        </p:nvSpPr>
        <p:spPr>
          <a:xfrm rot="5400000">
            <a:off x="13478779" y="4798826"/>
            <a:ext cx="6565226" cy="2150534"/>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700"/>
          </a:p>
        </p:txBody>
      </p:sp>
      <p:sp>
        <p:nvSpPr>
          <p:cNvPr id="9" name="Rectangle 8"/>
          <p:cNvSpPr/>
          <p:nvPr userDrawn="1"/>
        </p:nvSpPr>
        <p:spPr>
          <a:xfrm>
            <a:off x="15686123" y="319089"/>
            <a:ext cx="2114549" cy="15859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3365456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2591479"/>
            <a:ext cx="10972800" cy="6323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10" name="Picture Placeholder 9"/>
          <p:cNvSpPr>
            <a:spLocks noGrp="1"/>
          </p:cNvSpPr>
          <p:nvPr>
            <p:ph type="pic" sz="quarter" idx="13"/>
          </p:nvPr>
        </p:nvSpPr>
        <p:spPr>
          <a:xfrm>
            <a:off x="12623009" y="2590800"/>
            <a:ext cx="5177663" cy="6324600"/>
          </a:xfrm>
          <a:noFill/>
        </p:spPr>
        <p:txBody>
          <a:bodyPr/>
          <a:lstStyle/>
          <a:p>
            <a:r>
              <a:rPr lang="en-US"/>
              <a:t>Click icon to add picture</a:t>
            </a:r>
            <a:endParaRPr lang="en-GB"/>
          </a:p>
        </p:txBody>
      </p:sp>
      <p:sp>
        <p:nvSpPr>
          <p:cNvPr id="12"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13" name="Rectangle 12"/>
          <p:cNvSpPr/>
          <p:nvPr userDrawn="1"/>
        </p:nvSpPr>
        <p:spPr>
          <a:xfrm>
            <a:off x="15686123" y="319089"/>
            <a:ext cx="2114549" cy="1585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5015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2591479"/>
            <a:ext cx="10972800" cy="6323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10" name="Picture Placeholder 9"/>
          <p:cNvSpPr>
            <a:spLocks noGrp="1"/>
          </p:cNvSpPr>
          <p:nvPr>
            <p:ph type="pic" sz="quarter" idx="13"/>
          </p:nvPr>
        </p:nvSpPr>
        <p:spPr>
          <a:xfrm>
            <a:off x="12690744" y="2591477"/>
            <a:ext cx="5109929" cy="6324600"/>
          </a:xfrm>
          <a:noFill/>
        </p:spPr>
        <p:txBody>
          <a:bodyPr/>
          <a:lstStyle/>
          <a:p>
            <a:r>
              <a:rPr lang="en-US"/>
              <a:t>Click icon to add picture</a:t>
            </a:r>
            <a:endParaRPr lang="en-GB"/>
          </a:p>
        </p:txBody>
      </p:sp>
      <p:sp>
        <p:nvSpPr>
          <p:cNvPr id="12"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13" name="Rectangle 12"/>
          <p:cNvSpPr/>
          <p:nvPr userDrawn="1"/>
        </p:nvSpPr>
        <p:spPr>
          <a:xfrm>
            <a:off x="15686123" y="319089"/>
            <a:ext cx="2114549" cy="15859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7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2568320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2591479"/>
            <a:ext cx="10972800" cy="6323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10" name="Picture Placeholder 9"/>
          <p:cNvSpPr>
            <a:spLocks noGrp="1"/>
          </p:cNvSpPr>
          <p:nvPr>
            <p:ph type="pic" sz="quarter" idx="13"/>
          </p:nvPr>
        </p:nvSpPr>
        <p:spPr>
          <a:xfrm>
            <a:off x="12623009" y="2590800"/>
            <a:ext cx="5177663" cy="6324600"/>
          </a:xfrm>
          <a:noFill/>
        </p:spPr>
        <p:txBody>
          <a:bodyPr/>
          <a:lstStyle/>
          <a:p>
            <a:r>
              <a:rPr lang="en-US"/>
              <a:t>Click icon to add picture</a:t>
            </a:r>
            <a:endParaRPr lang="en-GB"/>
          </a:p>
        </p:txBody>
      </p:sp>
      <p:sp>
        <p:nvSpPr>
          <p:cNvPr id="12"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13" name="Rectangle 12"/>
          <p:cNvSpPr/>
          <p:nvPr userDrawn="1"/>
        </p:nvSpPr>
        <p:spPr>
          <a:xfrm>
            <a:off x="15686123" y="319089"/>
            <a:ext cx="2114549" cy="15859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27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4192835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2591477"/>
            <a:ext cx="10972800" cy="6299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915902" y="9534529"/>
            <a:ext cx="2008415" cy="547688"/>
          </a:xfrm>
        </p:spPr>
        <p:txBody>
          <a:bodyPr/>
          <a:lstStyle/>
          <a:p>
            <a:fld id="{E1AD13CF-1E95-4E93-960C-FF4581689203}"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16501" y="2591476"/>
            <a:ext cx="5384171" cy="6299432"/>
          </a:xfrm>
          <a:prstGeom prst="rect">
            <a:avLst/>
          </a:prstGeom>
        </p:spPr>
      </p:pic>
      <p:sp>
        <p:nvSpPr>
          <p:cNvPr id="10"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12" name="Rectangle 11"/>
          <p:cNvSpPr/>
          <p:nvPr userDrawn="1"/>
        </p:nvSpPr>
        <p:spPr>
          <a:xfrm>
            <a:off x="15686123" y="319089"/>
            <a:ext cx="2114549" cy="1585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1795371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98401" y="6200910"/>
            <a:ext cx="5171610" cy="3895833"/>
          </a:xfrm>
          <a:prstGeom prst="rect">
            <a:avLst/>
          </a:prstGeom>
        </p:spPr>
      </p:pic>
      <p:sp>
        <p:nvSpPr>
          <p:cNvPr id="2" name="Title 1"/>
          <p:cNvSpPr>
            <a:spLocks noGrp="1"/>
          </p:cNvSpPr>
          <p:nvPr>
            <p:ph type="title"/>
          </p:nvPr>
        </p:nvSpPr>
        <p:spPr>
          <a:xfrm>
            <a:off x="1257301" y="708915"/>
            <a:ext cx="12189761" cy="4434587"/>
          </a:xfrm>
          <a:solidFill>
            <a:srgbClr val="FFB500"/>
          </a:solidFill>
        </p:spPr>
        <p:txBody>
          <a:bodyPr anchor="t"/>
          <a:lstStyle>
            <a:lvl1pPr>
              <a:defRPr sz="6750"/>
            </a:lvl1pPr>
          </a:lstStyle>
          <a:p>
            <a:r>
              <a:rPr lang="en-US"/>
              <a:t>Click to edit Master title style</a:t>
            </a:r>
            <a:endParaRPr lang="en-GB"/>
          </a:p>
        </p:txBody>
      </p:sp>
      <p:sp>
        <p:nvSpPr>
          <p:cNvPr id="3" name="Text Placeholder 2"/>
          <p:cNvSpPr>
            <a:spLocks noGrp="1"/>
          </p:cNvSpPr>
          <p:nvPr>
            <p:ph type="body" idx="1"/>
          </p:nvPr>
        </p:nvSpPr>
        <p:spPr>
          <a:xfrm>
            <a:off x="1257301" y="3494980"/>
            <a:ext cx="12189761" cy="1648523"/>
          </a:xfrm>
        </p:spPr>
        <p:txBody>
          <a:bodyPr/>
          <a:lstStyle>
            <a:lvl1pPr marL="0" indent="0">
              <a:buNone/>
              <a:defRPr sz="2700">
                <a:solidFill>
                  <a:schemeClr val="tx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Tree>
    <p:extLst>
      <p:ext uri="{BB962C8B-B14F-4D97-AF65-F5344CB8AC3E}">
        <p14:creationId xmlns:p14="http://schemas.microsoft.com/office/powerpoint/2010/main" val="1038683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3BA40F-6C93-4FF2-9E19-FC4F57CB2273}" type="datetimeFigureOut">
              <a:rPr lang="en-GB" smtClean="0"/>
              <a:t>29/02/2024</a:t>
            </a:fld>
            <a:endParaRPr lang="en-GB"/>
          </a:p>
        </p:txBody>
      </p:sp>
      <p:sp>
        <p:nvSpPr>
          <p:cNvPr id="6" name="Footer Placeholder 5"/>
          <p:cNvSpPr>
            <a:spLocks noGrp="1"/>
          </p:cNvSpPr>
          <p:nvPr>
            <p:ph type="ftr" sz="quarter" idx="11"/>
          </p:nvPr>
        </p:nvSpPr>
        <p:spPr/>
        <p:txBody>
          <a:bodyPr/>
          <a:lstStyle/>
          <a:p>
            <a:r>
              <a:rPr lang="en-GB"/>
              <a:t>http://www.ucc.ie/en</a:t>
            </a:r>
          </a:p>
        </p:txBody>
      </p:sp>
      <p:sp>
        <p:nvSpPr>
          <p:cNvPr id="7" name="Slide Number Placeholder 6"/>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11"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12" name="Rectangle 11"/>
          <p:cNvSpPr/>
          <p:nvPr userDrawn="1"/>
        </p:nvSpPr>
        <p:spPr>
          <a:xfrm>
            <a:off x="15686123" y="319089"/>
            <a:ext cx="2114549" cy="15859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27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2711424697"/>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432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927772" y="2641148"/>
            <a:ext cx="7908059" cy="1165457"/>
          </a:xfrm>
          <a:solidFill>
            <a:srgbClr val="003C69"/>
          </a:solidFill>
        </p:spPr>
        <p:txBody>
          <a:bodyPr anchor="b"/>
          <a:lstStyle>
            <a:lvl1pPr marL="0" indent="0">
              <a:buNone/>
              <a:defRPr sz="2700" b="1">
                <a:solidFill>
                  <a:schemeClr val="bg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927772" y="4065625"/>
            <a:ext cx="7908059" cy="537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A3BA40F-6C93-4FF2-9E19-FC4F57CB2273}" type="datetimeFigureOut">
              <a:rPr lang="en-GB" smtClean="0"/>
              <a:t>29/02/2024</a:t>
            </a:fld>
            <a:endParaRPr lang="en-GB"/>
          </a:p>
        </p:txBody>
      </p:sp>
      <p:sp>
        <p:nvSpPr>
          <p:cNvPr id="8" name="Footer Placeholder 7"/>
          <p:cNvSpPr>
            <a:spLocks noGrp="1"/>
          </p:cNvSpPr>
          <p:nvPr>
            <p:ph type="ftr" sz="quarter" idx="11"/>
          </p:nvPr>
        </p:nvSpPr>
        <p:spPr/>
        <p:txBody>
          <a:bodyPr/>
          <a:lstStyle/>
          <a:p>
            <a:r>
              <a:rPr lang="en-GB"/>
              <a:t>http://www.ucc.ie/en</a:t>
            </a:r>
          </a:p>
        </p:txBody>
      </p:sp>
      <p:sp>
        <p:nvSpPr>
          <p:cNvPr id="9" name="Slide Number Placeholder 8"/>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15"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
        <p:nvSpPr>
          <p:cNvPr id="17" name="Text Placeholder 4"/>
          <p:cNvSpPr>
            <a:spLocks noGrp="1"/>
          </p:cNvSpPr>
          <p:nvPr>
            <p:ph type="body" sz="quarter" idx="15"/>
          </p:nvPr>
        </p:nvSpPr>
        <p:spPr>
          <a:xfrm>
            <a:off x="1235944" y="2657476"/>
            <a:ext cx="7908059" cy="1165457"/>
          </a:xfrm>
          <a:solidFill>
            <a:srgbClr val="003C69"/>
          </a:solidFill>
        </p:spPr>
        <p:txBody>
          <a:bodyPr anchor="b"/>
          <a:lstStyle>
            <a:lvl1pPr marL="0" indent="0">
              <a:buNone/>
              <a:defRPr sz="2700" b="1">
                <a:solidFill>
                  <a:schemeClr val="bg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18" name="Content Placeholder 5"/>
          <p:cNvSpPr>
            <a:spLocks noGrp="1"/>
          </p:cNvSpPr>
          <p:nvPr>
            <p:ph sz="quarter" idx="16"/>
          </p:nvPr>
        </p:nvSpPr>
        <p:spPr>
          <a:xfrm>
            <a:off x="1227777" y="4077032"/>
            <a:ext cx="7924386" cy="537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Rectangle 18"/>
          <p:cNvSpPr/>
          <p:nvPr userDrawn="1"/>
        </p:nvSpPr>
        <p:spPr>
          <a:xfrm>
            <a:off x="15686123" y="319089"/>
            <a:ext cx="2114549" cy="1585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417539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3BA40F-6C93-4FF2-9E19-FC4F57CB2273}" type="datetimeFigureOut">
              <a:rPr lang="en-GB" smtClean="0"/>
              <a:t>29/02/2024</a:t>
            </a:fld>
            <a:endParaRPr lang="en-GB"/>
          </a:p>
        </p:txBody>
      </p:sp>
      <p:sp>
        <p:nvSpPr>
          <p:cNvPr id="4" name="Footer Placeholder 3"/>
          <p:cNvSpPr>
            <a:spLocks noGrp="1"/>
          </p:cNvSpPr>
          <p:nvPr>
            <p:ph type="ftr" sz="quarter" idx="11"/>
          </p:nvPr>
        </p:nvSpPr>
        <p:spPr/>
        <p:txBody>
          <a:bodyPr/>
          <a:lstStyle/>
          <a:p>
            <a:r>
              <a:rPr lang="en-GB"/>
              <a:t>http://www.ucc.ie/en</a:t>
            </a:r>
          </a:p>
        </p:txBody>
      </p:sp>
      <p:sp>
        <p:nvSpPr>
          <p:cNvPr id="5" name="Slide Number Placeholder 4"/>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sp>
        <p:nvSpPr>
          <p:cNvPr id="8"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sp>
        <p:nvSpPr>
          <p:cNvPr id="9" name="Rectangle 8"/>
          <p:cNvSpPr/>
          <p:nvPr userDrawn="1"/>
        </p:nvSpPr>
        <p:spPr>
          <a:xfrm>
            <a:off x="15686123" y="319089"/>
            <a:ext cx="2114549" cy="1585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822696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BA40F-6C93-4FF2-9E19-FC4F57CB2273}" type="datetimeFigureOut">
              <a:rPr lang="en-GB" smtClean="0"/>
              <a:t>29/02/2024</a:t>
            </a:fld>
            <a:endParaRPr lang="en-GB"/>
          </a:p>
        </p:txBody>
      </p:sp>
      <p:sp>
        <p:nvSpPr>
          <p:cNvPr id="3" name="Footer Placeholder 2"/>
          <p:cNvSpPr>
            <a:spLocks noGrp="1"/>
          </p:cNvSpPr>
          <p:nvPr>
            <p:ph type="ftr" sz="quarter" idx="11"/>
          </p:nvPr>
        </p:nvSpPr>
        <p:spPr/>
        <p:txBody>
          <a:bodyPr/>
          <a:lstStyle/>
          <a:p>
            <a:r>
              <a:rPr lang="en-GB"/>
              <a:t>http://www.ucc.ie/en</a:t>
            </a:r>
          </a:p>
        </p:txBody>
      </p:sp>
      <p:sp>
        <p:nvSpPr>
          <p:cNvPr id="4" name="Slide Number Placeholder 3"/>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4165735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BA40F-6C93-4FF2-9E19-FC4F57CB2273}" type="datetimeFigureOut">
              <a:rPr lang="en-GB" smtClean="0"/>
              <a:t>29/02/2024</a:t>
            </a:fld>
            <a:endParaRPr lang="en-GB"/>
          </a:p>
        </p:txBody>
      </p:sp>
      <p:sp>
        <p:nvSpPr>
          <p:cNvPr id="3" name="Footer Placeholder 2"/>
          <p:cNvSpPr>
            <a:spLocks noGrp="1"/>
          </p:cNvSpPr>
          <p:nvPr>
            <p:ph type="ftr" sz="quarter" idx="11"/>
          </p:nvPr>
        </p:nvSpPr>
        <p:spPr/>
        <p:txBody>
          <a:bodyPr/>
          <a:lstStyle/>
          <a:p>
            <a:r>
              <a:rPr lang="en-GB"/>
              <a:t>http://www.ucc.ie/en</a:t>
            </a:r>
          </a:p>
        </p:txBody>
      </p:sp>
      <p:sp>
        <p:nvSpPr>
          <p:cNvPr id="4" name="Slide Number Placeholder 3"/>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pic>
        <p:nvPicPr>
          <p:cNvPr id="7" name="Picture 6" descr="A screenshot of a video game&#10;&#10;Description automatically generated">
            <a:extLst>
              <a:ext uri="{FF2B5EF4-FFF2-40B4-BE49-F238E27FC236}">
                <a16:creationId xmlns:a16="http://schemas.microsoft.com/office/drawing/2014/main" id="{233B2F76-E20C-4AC3-9C27-F06EE34F3A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518" t="19960" r="19759"/>
          <a:stretch/>
        </p:blipFill>
        <p:spPr>
          <a:xfrm>
            <a:off x="15137177" y="8534884"/>
            <a:ext cx="3150824" cy="1752119"/>
          </a:xfrm>
          <a:prstGeom prst="rect">
            <a:avLst/>
          </a:prstGeom>
        </p:spPr>
      </p:pic>
    </p:spTree>
    <p:extLst>
      <p:ext uri="{BB962C8B-B14F-4D97-AF65-F5344CB8AC3E}">
        <p14:creationId xmlns:p14="http://schemas.microsoft.com/office/powerpoint/2010/main" val="935392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solidFill>
            <a:srgbClr val="FFB500"/>
          </a:solidFill>
        </p:spPr>
        <p:txBody>
          <a:bodyPr anchor="b"/>
          <a:lstStyle>
            <a:lvl1pPr>
              <a:defRPr sz="3600"/>
            </a:lvl1pPr>
          </a:lstStyle>
          <a:p>
            <a:r>
              <a:rPr lang="en-US"/>
              <a:t>Click to edit Master title style</a:t>
            </a:r>
            <a:endParaRPr lang="en-GB"/>
          </a:p>
        </p:txBody>
      </p:sp>
      <p:sp>
        <p:nvSpPr>
          <p:cNvPr id="3" name="Content Placeholder 2"/>
          <p:cNvSpPr>
            <a:spLocks noGrp="1"/>
          </p:cNvSpPr>
          <p:nvPr>
            <p:ph idx="1"/>
          </p:nvPr>
        </p:nvSpPr>
        <p:spPr>
          <a:xfrm>
            <a:off x="7774782" y="1481141"/>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CA3BA40F-6C93-4FF2-9E19-FC4F57CB2273}" type="datetimeFigureOut">
              <a:rPr lang="en-GB" smtClean="0"/>
              <a:t>29/02/2024</a:t>
            </a:fld>
            <a:endParaRPr lang="en-GB"/>
          </a:p>
        </p:txBody>
      </p:sp>
      <p:sp>
        <p:nvSpPr>
          <p:cNvPr id="6" name="Footer Placeholder 5"/>
          <p:cNvSpPr>
            <a:spLocks noGrp="1"/>
          </p:cNvSpPr>
          <p:nvPr>
            <p:ph type="ftr" sz="quarter" idx="11"/>
          </p:nvPr>
        </p:nvSpPr>
        <p:spPr/>
        <p:txBody>
          <a:bodyPr/>
          <a:lstStyle/>
          <a:p>
            <a:r>
              <a:rPr lang="en-GB"/>
              <a:t>http://www.ucc.ie/en</a:t>
            </a:r>
          </a:p>
        </p:txBody>
      </p:sp>
      <p:sp>
        <p:nvSpPr>
          <p:cNvPr id="7" name="Slide Number Placeholder 6"/>
          <p:cNvSpPr>
            <a:spLocks noGrp="1"/>
          </p:cNvSpPr>
          <p:nvPr>
            <p:ph type="sldNum" sz="quarter" idx="12"/>
          </p:nvPr>
        </p:nvSpPr>
        <p:spPr>
          <a:xfrm>
            <a:off x="12915902" y="9534529"/>
            <a:ext cx="1985435" cy="547688"/>
          </a:xfrm>
        </p:spPr>
        <p:txBody>
          <a:bodyPr/>
          <a:lstStyle/>
          <a:p>
            <a:fld id="{E1AD13CF-1E95-4E93-960C-FF4581689203}"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272954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solidFill>
            <a:srgbClr val="FFB500"/>
          </a:solidFill>
        </p:spPr>
        <p:txBody>
          <a:bodyPr anchor="b"/>
          <a:lstStyle>
            <a:lvl1pPr>
              <a:defRPr sz="3600"/>
            </a:lvl1pPr>
          </a:lstStyle>
          <a:p>
            <a:r>
              <a:rPr lang="en-US"/>
              <a:t>Click to edit Master title style</a:t>
            </a:r>
            <a:endParaRPr lang="en-GB"/>
          </a:p>
        </p:txBody>
      </p:sp>
      <p:sp>
        <p:nvSpPr>
          <p:cNvPr id="3" name="Picture Placeholder 2"/>
          <p:cNvSpPr>
            <a:spLocks noGrp="1"/>
          </p:cNvSpPr>
          <p:nvPr>
            <p:ph type="pic" idx="1"/>
          </p:nvPr>
        </p:nvSpPr>
        <p:spPr>
          <a:xfrm>
            <a:off x="7774782" y="1481141"/>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a:t>Click icon to add picture</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CA3BA40F-6C93-4FF2-9E19-FC4F57CB2273}" type="datetimeFigureOut">
              <a:rPr lang="en-GB" smtClean="0"/>
              <a:t>29/02/2024</a:t>
            </a:fld>
            <a:endParaRPr lang="en-GB"/>
          </a:p>
        </p:txBody>
      </p:sp>
      <p:sp>
        <p:nvSpPr>
          <p:cNvPr id="6" name="Footer Placeholder 5"/>
          <p:cNvSpPr>
            <a:spLocks noGrp="1"/>
          </p:cNvSpPr>
          <p:nvPr>
            <p:ph type="ftr" sz="quarter" idx="11"/>
          </p:nvPr>
        </p:nvSpPr>
        <p:spPr/>
        <p:txBody>
          <a:bodyPr/>
          <a:lstStyle/>
          <a:p>
            <a:r>
              <a:rPr lang="en-GB"/>
              <a:t>http://www.ucc.ie/en</a:t>
            </a:r>
          </a:p>
        </p:txBody>
      </p:sp>
      <p:sp>
        <p:nvSpPr>
          <p:cNvPr id="7" name="Slide Number Placeholder 6"/>
          <p:cNvSpPr>
            <a:spLocks noGrp="1"/>
          </p:cNvSpPr>
          <p:nvPr>
            <p:ph type="sldNum" sz="quarter" idx="12"/>
          </p:nvPr>
        </p:nvSpPr>
        <p:spPr>
          <a:xfrm>
            <a:off x="12915901" y="9534529"/>
            <a:ext cx="1968500" cy="547688"/>
          </a:xfrm>
        </p:spPr>
        <p:txBody>
          <a:bodyPr/>
          <a:lstStyle/>
          <a:p>
            <a:fld id="{E1AD13CF-1E95-4E93-960C-FF4581689203}"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800483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57304" y="2738439"/>
            <a:ext cx="13644032" cy="62624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838178" y="9534527"/>
            <a:ext cx="2063159" cy="547688"/>
          </a:xfrm>
        </p:spPr>
        <p:txBody>
          <a:bodyPr/>
          <a:lstStyle/>
          <a:p>
            <a:fld id="{E1AD13CF-1E95-4E93-960C-FF4581689203}" type="slidenum">
              <a:rPr lang="en-GB" smtClean="0"/>
              <a:t>‹#›</a:t>
            </a:fld>
            <a:endParaRPr lang="en-GB"/>
          </a:p>
        </p:txBody>
      </p:sp>
      <p:sp>
        <p:nvSpPr>
          <p:cNvPr id="10" name="Title 1"/>
          <p:cNvSpPr>
            <a:spLocks noGrp="1"/>
          </p:cNvSpPr>
          <p:nvPr>
            <p:ph type="title"/>
          </p:nvPr>
        </p:nvSpPr>
        <p:spPr>
          <a:xfrm>
            <a:off x="1257302" y="319089"/>
            <a:ext cx="13644035" cy="1585911"/>
          </a:xfrm>
          <a:solidFill>
            <a:srgbClr val="EFEFF0"/>
          </a:solidFill>
        </p:spPr>
        <p:txBody>
          <a:bodyPr/>
          <a:lstStyle/>
          <a:p>
            <a:r>
              <a:rPr lang="en-US"/>
              <a:t>Click to edit Master title style</a:t>
            </a:r>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
        <p:nvSpPr>
          <p:cNvPr id="12" name="Rectangle 11"/>
          <p:cNvSpPr/>
          <p:nvPr userDrawn="1"/>
        </p:nvSpPr>
        <p:spPr>
          <a:xfrm>
            <a:off x="15686123" y="319089"/>
            <a:ext cx="2114549" cy="1585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35995996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a:solidFill>
            <a:srgbClr val="FFB500"/>
          </a:solidFill>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29/02/2024</a:t>
            </a:fld>
            <a:endParaRPr lang="en-GB"/>
          </a:p>
        </p:txBody>
      </p:sp>
      <p:sp>
        <p:nvSpPr>
          <p:cNvPr id="5" name="Footer Placeholder 4"/>
          <p:cNvSpPr>
            <a:spLocks noGrp="1"/>
          </p:cNvSpPr>
          <p:nvPr>
            <p:ph type="ftr" sz="quarter" idx="11"/>
          </p:nvPr>
        </p:nvSpPr>
        <p:spPr/>
        <p:txBody>
          <a:bodyPr/>
          <a:lstStyle/>
          <a:p>
            <a:r>
              <a:rPr lang="en-GB"/>
              <a:t>http://www.ucc.ie/en</a:t>
            </a:r>
          </a:p>
        </p:txBody>
      </p:sp>
      <p:sp>
        <p:nvSpPr>
          <p:cNvPr id="6" name="Slide Number Placeholder 5"/>
          <p:cNvSpPr>
            <a:spLocks noGrp="1"/>
          </p:cNvSpPr>
          <p:nvPr>
            <p:ph type="sldNum" sz="quarter" idx="12"/>
          </p:nvPr>
        </p:nvSpPr>
        <p:spPr>
          <a:xfrm>
            <a:off x="12915901" y="9534529"/>
            <a:ext cx="1968500" cy="547688"/>
          </a:xfrm>
        </p:spPr>
        <p:txBody>
          <a:bodyPr/>
          <a:lstStyle/>
          <a:p>
            <a:fld id="{E1AD13CF-1E95-4E93-960C-FF458168920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65" y="9308556"/>
            <a:ext cx="2184866" cy="773658"/>
          </a:xfrm>
          <a:prstGeom prst="rect">
            <a:avLst/>
          </a:prstGeom>
        </p:spPr>
      </p:pic>
    </p:spTree>
    <p:extLst>
      <p:ext uri="{BB962C8B-B14F-4D97-AF65-F5344CB8AC3E}">
        <p14:creationId xmlns:p14="http://schemas.microsoft.com/office/powerpoint/2010/main" val="193665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46CE7D5-CF57-46EF-B807-FDD0502418D4}" type="datetimeFigureOut">
              <a:rPr lang="en-GB" smtClean="0"/>
              <a:t>29/02/2024</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9488F6-9230-4C8C-A3BE-5CF0D9E2E45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54C8384-964A-4B42-996D-78764E42DCF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482EF48-B4A8-4AE7-8DE6-D2D391E9C19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45E8482-A77E-4FA2-99B0-A2684C406248}" type="datetimeFigureOut">
              <a:rPr lang="en-IE" smtClean="0"/>
              <a:t>29/02/2024</a:t>
            </a:fld>
            <a:endParaRPr lang="en-IE"/>
          </a:p>
        </p:txBody>
      </p:sp>
      <p:sp>
        <p:nvSpPr>
          <p:cNvPr id="5" name="Footer Placeholder 4">
            <a:extLst>
              <a:ext uri="{FF2B5EF4-FFF2-40B4-BE49-F238E27FC236}">
                <a16:creationId xmlns:a16="http://schemas.microsoft.com/office/drawing/2014/main" id="{3AC4F545-EB48-4BB4-A596-689340EAA8D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0C2763D-5EBE-429A-9C0A-3ED8C7A1C7E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E9147ED-5F61-435C-9573-FF91398268D2}" type="slidenum">
              <a:rPr lang="en-IE" smtClean="0"/>
              <a:t>‹#›</a:t>
            </a:fld>
            <a:endParaRPr lang="en-IE"/>
          </a:p>
        </p:txBody>
      </p:sp>
    </p:spTree>
    <p:extLst>
      <p:ext uri="{BB962C8B-B14F-4D97-AF65-F5344CB8AC3E}">
        <p14:creationId xmlns:p14="http://schemas.microsoft.com/office/powerpoint/2010/main" val="1053518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705C608-D6CD-4000-8163-4416DC21E07B}" type="datetime1">
              <a:rPr lang="en-IE" smtClean="0"/>
              <a:t>29/02/2024</a:t>
            </a:fld>
            <a:endParaRPr lang="en-IE"/>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34E2E1A-F74E-4696-BDBE-96A0324E1B66}" type="slidenum">
              <a:rPr lang="en-IE" smtClean="0"/>
              <a:t>‹#›</a:t>
            </a:fld>
            <a:endParaRPr lang="en-IE"/>
          </a:p>
        </p:txBody>
      </p:sp>
    </p:spTree>
    <p:extLst>
      <p:ext uri="{BB962C8B-B14F-4D97-AF65-F5344CB8AC3E}">
        <p14:creationId xmlns:p14="http://schemas.microsoft.com/office/powerpoint/2010/main" val="273420631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4" y="547691"/>
            <a:ext cx="14352815" cy="1988345"/>
          </a:xfrm>
          <a:prstGeom prst="rect">
            <a:avLst/>
          </a:prstGeom>
          <a:noFill/>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4" y="2738438"/>
            <a:ext cx="14352815"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CA3BA40F-6C93-4FF2-9E19-FC4F57CB2273}" type="datetimeFigureOut">
              <a:rPr lang="en-GB" smtClean="0"/>
              <a:t>29/02/2024</a:t>
            </a:fld>
            <a:endParaRPr lang="en-GB"/>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r>
              <a:rPr lang="en-GB"/>
              <a:t>http://www.ucc.ie/en</a:t>
            </a:r>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E1AD13CF-1E95-4E93-960C-FF4581689203}" type="slidenum">
              <a:rPr lang="en-GB" smtClean="0"/>
              <a:t>‹#›</a:t>
            </a:fld>
            <a:endParaRPr lang="en-GB"/>
          </a:p>
        </p:txBody>
      </p:sp>
    </p:spTree>
    <p:extLst>
      <p:ext uri="{BB962C8B-B14F-4D97-AF65-F5344CB8AC3E}">
        <p14:creationId xmlns:p14="http://schemas.microsoft.com/office/powerpoint/2010/main" val="51775440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gif"/><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about/cclicenses/" TargetMode="External"/><Relationship Id="rId3" Type="http://schemas.openxmlformats.org/officeDocument/2006/relationships/hyperlink" Target="https://v2.sherpa.ac.uk/juliet/" TargetMode="External"/><Relationship Id="rId7" Type="http://schemas.openxmlformats.org/officeDocument/2006/relationships/hyperlink" Target="https://libguides.ucc.ie/OAatucc/publishyourresearch"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hyperlink" Target="https://irel.ie/open-access/" TargetMode="External"/><Relationship Id="rId5" Type="http://schemas.openxmlformats.org/officeDocument/2006/relationships/hyperlink" Target="https://v2.sherpa.ac.uk/romeo/" TargetMode="External"/><Relationship Id="rId4" Type="http://schemas.openxmlformats.org/officeDocument/2006/relationships/hyperlink" Target="https://journalcheckertool.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aj.org/" TargetMode="External"/><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hyperlink" Target="https://cora.ucc.ie/home" TargetMode="External"/><Relationship Id="rId7" Type="http://schemas.openxmlformats.org/officeDocument/2006/relationships/hyperlink" Target="https://www.openlibhums.org/journals/"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https://journals.ucc.ie/index.php/scenario" TargetMode="External"/><Relationship Id="rId5" Type="http://schemas.openxmlformats.org/officeDocument/2006/relationships/hyperlink" Target="https://journals.ucc.ie/index.php/boolean" TargetMode="External"/><Relationship Id="rId4" Type="http://schemas.openxmlformats.org/officeDocument/2006/relationships/hyperlink" Target="https://hrbopenresearch.or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libguides.ucc.ie/theses" TargetMode="External"/><Relationship Id="rId3" Type="http://schemas.openxmlformats.org/officeDocument/2006/relationships/image" Target="../media/image52.jpeg"/><Relationship Id="rId7" Type="http://schemas.openxmlformats.org/officeDocument/2006/relationships/hyperlink" Target="https://libguides.ucc.ie/OAatucc/cora"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4.png"/><Relationship Id="rId5" Type="http://schemas.openxmlformats.org/officeDocument/2006/relationships/hyperlink" Target="https://cora.ucc.ie/handle/10468/1" TargetMode="External"/><Relationship Id="rId10" Type="http://schemas.openxmlformats.org/officeDocument/2006/relationships/hyperlink" Target="mailto:cora@ucc.ie" TargetMode="External"/><Relationship Id="rId4" Type="http://schemas.openxmlformats.org/officeDocument/2006/relationships/hyperlink" Target="https://cora.ucc.ie/" TargetMode="External"/><Relationship Id="rId9" Type="http://schemas.openxmlformats.org/officeDocument/2006/relationships/hyperlink" Target="https://libguides.ucc.ie/OAagreement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mailto:cora@ucc.ie" TargetMode="External"/><Relationship Id="rId3" Type="http://schemas.openxmlformats.org/officeDocument/2006/relationships/image" Target="../media/image52.jpeg"/><Relationship Id="rId7" Type="http://schemas.openxmlformats.org/officeDocument/2006/relationships/hyperlink" Target="https://libguides.ucc.ie/OAagreements" TargetMode="External"/><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libguides.ucc.ie/theses" TargetMode="External"/><Relationship Id="rId11" Type="http://schemas.openxmlformats.org/officeDocument/2006/relationships/hyperlink" Target="https://libguides.ucc.ie/theses/etheses" TargetMode="External"/><Relationship Id="rId5" Type="http://schemas.openxmlformats.org/officeDocument/2006/relationships/hyperlink" Target="https://libguides.ucc.ie/OAatucc/cora" TargetMode="External"/><Relationship Id="rId10" Type="http://schemas.openxmlformats.org/officeDocument/2006/relationships/hyperlink" Target="https://www.ucc.ie/en/research/support/iris/faqs/" TargetMode="External"/><Relationship Id="rId4" Type="http://schemas.openxmlformats.org/officeDocument/2006/relationships/image" Target="../media/image53.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hemeOverride" Target="../theme/themeOverride1.xml"/><Relationship Id="rId5" Type="http://schemas.openxmlformats.org/officeDocument/2006/relationships/image" Target="../media/image56.png"/><Relationship Id="rId4" Type="http://schemas.openxmlformats.org/officeDocument/2006/relationships/hyperlink" Target="https://v2.sherpa.ac.uk/rome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sfi.ie/funding/sfi-policies-and-guidance/open-research/"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hdl.handle.net/10468/15223"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hyperlink" Target="https://hdl.handle.net/10468/15117"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hyperlink" Target="https://hdl.handle.net/10468/15136"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hyperlink" Target="https://libguides.ucc.ie/library" TargetMode="External"/><Relationship Id="rId3" Type="http://schemas.openxmlformats.org/officeDocument/2006/relationships/image" Target="../media/image28.png"/><Relationship Id="rId7" Type="http://schemas.openxmlformats.org/officeDocument/2006/relationships/hyperlink" Target="https://askus.booleweb.ucc.ie/"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hyperlink" Target="mailto:researchdata@ucc.ie" TargetMode="External"/><Relationship Id="rId5" Type="http://schemas.openxmlformats.org/officeDocument/2006/relationships/image" Target="../media/image30.jpeg"/><Relationship Id="rId10" Type="http://schemas.openxmlformats.org/officeDocument/2006/relationships/hyperlink" Target="mailto:libraryapcs@ucc.ie" TargetMode="External"/><Relationship Id="rId4" Type="http://schemas.openxmlformats.org/officeDocument/2006/relationships/image" Target="../media/image29.svg"/><Relationship Id="rId9" Type="http://schemas.openxmlformats.org/officeDocument/2006/relationships/hyperlink" Target="mailto:donna.odoibhlin@ucc.i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hdl.handle.net/10468/5"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hyperlink" Target="https://hdl.handle.net/10468/1"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libguides.ucc.ie/OAagreements" TargetMode="External"/><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hyperlink" Target="https://irel.ie/open-access/" TargetMode="External"/><Relationship Id="rId4" Type="http://schemas.openxmlformats.org/officeDocument/2006/relationships/hyperlink" Target="mailto:libraryapcs@ucc.i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mailto:LibraryLearningTeaching@ucc.ie" TargetMode="Externa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1.sv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hyperlink" Target="https://libcal.ucc.ie/space/22920" TargetMode="External"/><Relationship Id="rId18" Type="http://schemas.openxmlformats.org/officeDocument/2006/relationships/hyperlink" Target="https://libguides.ucc.ie/virtual-reality" TargetMode="External"/><Relationship Id="rId3" Type="http://schemas.openxmlformats.org/officeDocument/2006/relationships/image" Target="../media/image82.jpeg"/><Relationship Id="rId7" Type="http://schemas.openxmlformats.org/officeDocument/2006/relationships/image" Target="../media/image84.png"/><Relationship Id="rId12" Type="http://schemas.openxmlformats.org/officeDocument/2006/relationships/hyperlink" Target="https://libcal.ucc.ie/space/23118" TargetMode="External"/><Relationship Id="rId17" Type="http://schemas.openxmlformats.org/officeDocument/2006/relationships/hyperlink" Target="https://libguides.ucc.ie/LibraryStudio?menu" TargetMode="External"/><Relationship Id="rId2" Type="http://schemas.openxmlformats.org/officeDocument/2006/relationships/image" Target="../media/image14.png"/><Relationship Id="rId16" Type="http://schemas.openxmlformats.org/officeDocument/2006/relationships/hyperlink" Target="https://libcal.ucc.ie/calendar/DigitalScholarshipStudio?cid=8723&amp;t=g&amp;d=0000-00-00&amp;cal=8723&amp;inc=0" TargetMode="Externa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hyperlink" Target="https://libguides.ucc.ie/3Dscanning" TargetMode="External"/><Relationship Id="rId5" Type="http://schemas.openxmlformats.org/officeDocument/2006/relationships/image" Target="../media/image20.svg"/><Relationship Id="rId15" Type="http://schemas.openxmlformats.org/officeDocument/2006/relationships/hyperlink" Target="https://libcal.ucc.ie/equipment?lid=3239" TargetMode="External"/><Relationship Id="rId10" Type="http://schemas.openxmlformats.org/officeDocument/2006/relationships/hyperlink" Target="https://libguides.ucc.ie/3dPrintingService" TargetMode="External"/><Relationship Id="rId19" Type="http://schemas.openxmlformats.org/officeDocument/2006/relationships/hyperlink" Target="mailto:librarydigitalexperiences@ucc.ie" TargetMode="External"/><Relationship Id="rId4" Type="http://schemas.openxmlformats.org/officeDocument/2006/relationships/image" Target="../media/image19.png"/><Relationship Id="rId9" Type="http://schemas.openxmlformats.org/officeDocument/2006/relationships/hyperlink" Target="https://libguides.ucc.ie/digitalscholarshipstudio" TargetMode="External"/><Relationship Id="rId14" Type="http://schemas.openxmlformats.org/officeDocument/2006/relationships/hyperlink" Target="https://libcal.ucc.ie/equipment?lid=1154"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mailto:emer.twomey@ucc.ie" TargetMode="External"/><Relationship Id="rId3" Type="http://schemas.openxmlformats.org/officeDocument/2006/relationships/image" Target="../media/image86.png"/><Relationship Id="rId7" Type="http://schemas.openxmlformats.org/officeDocument/2006/relationships/hyperlink" Target="mailto:emma.horgan@ucc.ie" TargetMode="Externa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mailto:e.harrington@ucc.ie" TargetMode="External"/><Relationship Id="rId5" Type="http://schemas.openxmlformats.org/officeDocument/2006/relationships/hyperlink" Target="mailto:specialcollectionsarchives@ucc.ie" TargetMode="External"/><Relationship Id="rId4" Type="http://schemas.openxmlformats.org/officeDocument/2006/relationships/hyperlink" Target="https://libguides.ucc.ie/speccollsarchives&#160;&#160;"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libguides.ucc.ie/OAatucc" TargetMode="External"/><Relationship Id="rId3" Type="http://schemas.openxmlformats.org/officeDocument/2006/relationships/image" Target="../media/image21.png"/><Relationship Id="rId7" Type="http://schemas.openxmlformats.org/officeDocument/2006/relationships/image" Target="../media/image32.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hyperlink" Target="https://ucc.instructure.com/enroll/66YWT7" TargetMode="External"/><Relationship Id="rId5" Type="http://schemas.openxmlformats.org/officeDocument/2006/relationships/image" Target="../media/image19.png"/><Relationship Id="rId10" Type="http://schemas.openxmlformats.org/officeDocument/2006/relationships/hyperlink" Target="https://libguides.ucc.ie/researchdataservice" TargetMode="External"/><Relationship Id="rId4" Type="http://schemas.openxmlformats.org/officeDocument/2006/relationships/image" Target="../media/image22.svg"/><Relationship Id="rId9" Type="http://schemas.openxmlformats.org/officeDocument/2006/relationships/hyperlink" Target="https://cora.ucc.ie/hom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libguides.ucc.ie/accessingotherlibraries/postgraduate" TargetMode="External"/><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hyperlink" Target="https://www.youtube.com/channel/UCp-i5ZRSUqXs4Cup7pc2j7A" TargetMode="External"/><Relationship Id="rId2" Type="http://schemas.openxmlformats.org/officeDocument/2006/relationships/image" Target="../media/image14.png"/><Relationship Id="rId16" Type="http://schemas.openxmlformats.org/officeDocument/2006/relationships/hyperlink" Target="https://twitter.com/UCCLibrary" TargetMode="Externa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svg"/><Relationship Id="rId15" Type="http://schemas.openxmlformats.org/officeDocument/2006/relationships/hyperlink" Target="https://www.facebook.com/UniversityCollegeCorkLibrary/" TargetMode="External"/><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hyperlink" Target="https://www.instagram.com/ucclibrary/"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16.svg"/><Relationship Id="rId3" Type="http://schemas.openxmlformats.org/officeDocument/2006/relationships/image" Target="../media/image99.png"/><Relationship Id="rId7" Type="http://schemas.openxmlformats.org/officeDocument/2006/relationships/image" Target="../media/image88.png"/><Relationship Id="rId12"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01.jpe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00.svg"/><Relationship Id="rId9" Type="http://schemas.openxmlformats.org/officeDocument/2006/relationships/image" Target="../media/image23.png"/><Relationship Id="rId14" Type="http://schemas.openxmlformats.org/officeDocument/2006/relationships/image" Target="../media/image25.gif"/></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hyperlink" Target="mailto:CORA@ucc.i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hyperlink" Target="https://www.openaccess.nl/en/what-is-open-access"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coalition-s.org/why-plan-s/" TargetMode="Externa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hyperlink" Target="http://norf-ireland.net/wp-content/uploads/2019/07/NORF_Framework_10_July_2019-2.pd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oalition-s.org/addendum-to-the-coalition-s-guidance-on-the-implementation-of-plan-s/principles-and-implement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IE"/>
          </a:p>
        </p:txBody>
      </p:sp>
      <p:sp>
        <p:nvSpPr>
          <p:cNvPr id="3" name="Freeform 3"/>
          <p:cNvSpPr/>
          <p:nvPr/>
        </p:nvSpPr>
        <p:spPr>
          <a:xfrm>
            <a:off x="2378276" y="482681"/>
            <a:ext cx="1342852" cy="775497"/>
          </a:xfrm>
          <a:custGeom>
            <a:avLst/>
            <a:gdLst/>
            <a:ahLst/>
            <a:cxnLst/>
            <a:rect l="l" t="t" r="r" b="b"/>
            <a:pathLst>
              <a:path w="1342852" h="775497">
                <a:moveTo>
                  <a:pt x="0" y="0"/>
                </a:moveTo>
                <a:lnTo>
                  <a:pt x="1342852" y="0"/>
                </a:lnTo>
                <a:lnTo>
                  <a:pt x="1342852" y="775497"/>
                </a:lnTo>
                <a:lnTo>
                  <a:pt x="0" y="77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sp>
        <p:nvSpPr>
          <p:cNvPr id="4" name="Freeform 4"/>
          <p:cNvSpPr/>
          <p:nvPr/>
        </p:nvSpPr>
        <p:spPr>
          <a:xfrm>
            <a:off x="-279166" y="-548640"/>
            <a:ext cx="18288001" cy="8811209"/>
          </a:xfrm>
          <a:custGeom>
            <a:avLst/>
            <a:gdLst/>
            <a:ahLst/>
            <a:cxnLst/>
            <a:rect l="l" t="t" r="r" b="b"/>
            <a:pathLst>
              <a:path w="18288000" h="9589300">
                <a:moveTo>
                  <a:pt x="0" y="0"/>
                </a:moveTo>
                <a:lnTo>
                  <a:pt x="18288000" y="0"/>
                </a:lnTo>
                <a:lnTo>
                  <a:pt x="18288000" y="9589300"/>
                </a:lnTo>
                <a:lnTo>
                  <a:pt x="0" y="9589300"/>
                </a:lnTo>
                <a:lnTo>
                  <a:pt x="0" y="0"/>
                </a:lnTo>
                <a:close/>
              </a:path>
            </a:pathLst>
          </a:custGeom>
          <a:blipFill>
            <a:blip r:embed="rId5"/>
            <a:stretch>
              <a:fillRect/>
            </a:stretch>
          </a:blipFill>
        </p:spPr>
        <p:txBody>
          <a:bodyPr/>
          <a:lstStyle/>
          <a:p>
            <a:endParaRPr lang="en-IE"/>
          </a:p>
        </p:txBody>
      </p:sp>
      <p:sp>
        <p:nvSpPr>
          <p:cNvPr id="5" name="Freeform 5"/>
          <p:cNvSpPr/>
          <p:nvPr/>
        </p:nvSpPr>
        <p:spPr>
          <a:xfrm>
            <a:off x="0" y="7588279"/>
            <a:ext cx="18379440" cy="3423710"/>
          </a:xfrm>
          <a:custGeom>
            <a:avLst/>
            <a:gdLst/>
            <a:ahLst/>
            <a:cxnLst/>
            <a:rect l="l" t="t" r="r" b="b"/>
            <a:pathLst>
              <a:path w="19750906" h="7143244">
                <a:moveTo>
                  <a:pt x="0" y="0"/>
                </a:moveTo>
                <a:lnTo>
                  <a:pt x="19750906" y="0"/>
                </a:lnTo>
                <a:lnTo>
                  <a:pt x="19750906" y="7143244"/>
                </a:lnTo>
                <a:lnTo>
                  <a:pt x="0" y="7143244"/>
                </a:lnTo>
                <a:lnTo>
                  <a:pt x="0" y="0"/>
                </a:lnTo>
                <a:close/>
              </a:path>
            </a:pathLst>
          </a:custGeom>
          <a:blipFill>
            <a:blip r:embed="rId6"/>
            <a:stretch>
              <a:fillRect/>
            </a:stretch>
          </a:blipFill>
        </p:spPr>
        <p:txBody>
          <a:bodyPr/>
          <a:lstStyle/>
          <a:p>
            <a:endParaRPr lang="en-IE"/>
          </a:p>
        </p:txBody>
      </p:sp>
      <p:sp>
        <p:nvSpPr>
          <p:cNvPr id="6" name="Freeform 6"/>
          <p:cNvSpPr/>
          <p:nvPr/>
        </p:nvSpPr>
        <p:spPr>
          <a:xfrm>
            <a:off x="17259300" y="7391105"/>
            <a:ext cx="749536" cy="952066"/>
          </a:xfrm>
          <a:custGeom>
            <a:avLst/>
            <a:gdLst/>
            <a:ahLst/>
            <a:cxnLst/>
            <a:rect l="l" t="t" r="r" b="b"/>
            <a:pathLst>
              <a:path w="749536" h="952066">
                <a:moveTo>
                  <a:pt x="0" y="0"/>
                </a:moveTo>
                <a:lnTo>
                  <a:pt x="749536" y="0"/>
                </a:lnTo>
                <a:lnTo>
                  <a:pt x="749536" y="952066"/>
                </a:lnTo>
                <a:lnTo>
                  <a:pt x="0" y="9520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7" name="Freeform 7"/>
          <p:cNvSpPr/>
          <p:nvPr/>
        </p:nvSpPr>
        <p:spPr>
          <a:xfrm>
            <a:off x="13928436" y="7835110"/>
            <a:ext cx="4080399" cy="2784873"/>
          </a:xfrm>
          <a:custGeom>
            <a:avLst/>
            <a:gdLst/>
            <a:ahLst/>
            <a:cxnLst/>
            <a:rect l="l" t="t" r="r" b="b"/>
            <a:pathLst>
              <a:path w="4080399" h="2784873">
                <a:moveTo>
                  <a:pt x="0" y="0"/>
                </a:moveTo>
                <a:lnTo>
                  <a:pt x="4080400" y="0"/>
                </a:lnTo>
                <a:lnTo>
                  <a:pt x="4080400" y="2784873"/>
                </a:lnTo>
                <a:lnTo>
                  <a:pt x="0" y="27848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9" name="Freeform 9"/>
          <p:cNvSpPr/>
          <p:nvPr/>
        </p:nvSpPr>
        <p:spPr>
          <a:xfrm>
            <a:off x="2692908" y="6094160"/>
            <a:ext cx="1669640" cy="1897318"/>
          </a:xfrm>
          <a:custGeom>
            <a:avLst/>
            <a:gdLst/>
            <a:ahLst/>
            <a:cxnLst/>
            <a:rect l="l" t="t" r="r" b="b"/>
            <a:pathLst>
              <a:path w="1669640" h="1897318">
                <a:moveTo>
                  <a:pt x="0" y="0"/>
                </a:moveTo>
                <a:lnTo>
                  <a:pt x="1669640" y="0"/>
                </a:lnTo>
                <a:lnTo>
                  <a:pt x="1669640" y="1897318"/>
                </a:lnTo>
                <a:lnTo>
                  <a:pt x="0" y="18973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
        <p:nvSpPr>
          <p:cNvPr id="11" name="Freeform 11"/>
          <p:cNvSpPr/>
          <p:nvPr/>
        </p:nvSpPr>
        <p:spPr>
          <a:xfrm>
            <a:off x="572062" y="1494815"/>
            <a:ext cx="2120846" cy="1224788"/>
          </a:xfrm>
          <a:custGeom>
            <a:avLst/>
            <a:gdLst/>
            <a:ahLst/>
            <a:cxnLst/>
            <a:rect l="l" t="t" r="r" b="b"/>
            <a:pathLst>
              <a:path w="2120846" h="1224788">
                <a:moveTo>
                  <a:pt x="0" y="0"/>
                </a:moveTo>
                <a:lnTo>
                  <a:pt x="2120846" y="0"/>
                </a:lnTo>
                <a:lnTo>
                  <a:pt x="2120846" y="1224788"/>
                </a:lnTo>
                <a:lnTo>
                  <a:pt x="0" y="12247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pic>
        <p:nvPicPr>
          <p:cNvPr id="12" name="Picture 12"/>
          <p:cNvPicPr>
            <a:picLocks noChangeAspect="1"/>
          </p:cNvPicPr>
          <p:nvPr/>
        </p:nvPicPr>
        <p:blipFill>
          <a:blip r:embed="rId13"/>
          <a:srcRect/>
          <a:stretch>
            <a:fillRect/>
          </a:stretch>
        </p:blipFill>
        <p:spPr>
          <a:xfrm>
            <a:off x="0" y="71334"/>
            <a:ext cx="2648269" cy="2648269"/>
          </a:xfrm>
          <a:prstGeom prst="rect">
            <a:avLst/>
          </a:prstGeom>
        </p:spPr>
      </p:pic>
      <p:sp>
        <p:nvSpPr>
          <p:cNvPr id="13" name="Freeform 13"/>
          <p:cNvSpPr/>
          <p:nvPr/>
        </p:nvSpPr>
        <p:spPr>
          <a:xfrm>
            <a:off x="184539" y="8987558"/>
            <a:ext cx="4387474" cy="1116351"/>
          </a:xfrm>
          <a:custGeom>
            <a:avLst/>
            <a:gdLst/>
            <a:ahLst/>
            <a:cxnLst/>
            <a:rect l="l" t="t" r="r" b="b"/>
            <a:pathLst>
              <a:path w="4387474" h="1116351">
                <a:moveTo>
                  <a:pt x="0" y="0"/>
                </a:moveTo>
                <a:lnTo>
                  <a:pt x="4387474" y="0"/>
                </a:lnTo>
                <a:lnTo>
                  <a:pt x="4387474" y="1116351"/>
                </a:lnTo>
                <a:lnTo>
                  <a:pt x="0" y="1116351"/>
                </a:lnTo>
                <a:lnTo>
                  <a:pt x="0" y="0"/>
                </a:lnTo>
                <a:close/>
              </a:path>
            </a:pathLst>
          </a:custGeom>
          <a:blipFill>
            <a:blip r:embed="rId14"/>
            <a:stretch>
              <a:fillRect/>
            </a:stretch>
          </a:blipFill>
        </p:spPr>
        <p:txBody>
          <a:bodyPr/>
          <a:lstStyle/>
          <a:p>
            <a:endParaRPr lang="en-IE"/>
          </a:p>
        </p:txBody>
      </p:sp>
      <p:sp>
        <p:nvSpPr>
          <p:cNvPr id="14" name="TextBox 14"/>
          <p:cNvSpPr txBox="1"/>
          <p:nvPr/>
        </p:nvSpPr>
        <p:spPr>
          <a:xfrm>
            <a:off x="4591412" y="7588279"/>
            <a:ext cx="8966419" cy="2643865"/>
          </a:xfrm>
          <a:prstGeom prst="rect">
            <a:avLst/>
          </a:prstGeom>
        </p:spPr>
        <p:txBody>
          <a:bodyPr lIns="0" tIns="0" rIns="0" bIns="0" rtlCol="0" anchor="t">
            <a:spAutoFit/>
          </a:bodyPr>
          <a:lstStyle/>
          <a:p>
            <a:pPr algn="ctr">
              <a:lnSpc>
                <a:spcPts val="7079"/>
              </a:lnSpc>
            </a:pPr>
            <a:r>
              <a:rPr lang="en-US" sz="3950" dirty="0">
                <a:solidFill>
                  <a:srgbClr val="000000"/>
                </a:solidFill>
                <a:latin typeface="Poppins Bold"/>
              </a:rPr>
              <a:t>UCC Library Research Services </a:t>
            </a:r>
            <a:endParaRPr lang="en-US" sz="3999" dirty="0">
              <a:solidFill>
                <a:srgbClr val="000000"/>
              </a:solidFill>
              <a:latin typeface="Poppins Bold"/>
            </a:endParaRPr>
          </a:p>
          <a:p>
            <a:pPr algn="ctr">
              <a:lnSpc>
                <a:spcPts val="7079"/>
              </a:lnSpc>
            </a:pPr>
            <a:r>
              <a:rPr lang="en-US" sz="3950" dirty="0">
                <a:solidFill>
                  <a:srgbClr val="000000"/>
                </a:solidFill>
                <a:latin typeface="Poppins Bold"/>
              </a:rPr>
              <a:t>Online Researchers Orientation Spring 2024</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4" y="3683219"/>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68C7C57B-4852-136C-E5DA-CC498ED58F12}"/>
              </a:ext>
            </a:extLst>
          </p:cNvPr>
          <p:cNvSpPr>
            <a:spLocks noGrp="1"/>
          </p:cNvSpPr>
          <p:nvPr/>
        </p:nvSpPr>
        <p:spPr>
          <a:xfrm>
            <a:off x="6246335" y="362607"/>
            <a:ext cx="12037094" cy="9333186"/>
          </a:xfrm>
          <a:prstGeom prst="rect">
            <a:avLst/>
          </a:prstGeom>
        </p:spPr>
        <p:txBody>
          <a:bodyPr vert="horz" lIns="137160" tIns="68580" rIns="137160" bIns="68580" rtlCol="0" anchor="ctr">
            <a:normAutofit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4050" b="1" dirty="0"/>
              <a:t>Funder mandates </a:t>
            </a:r>
            <a:r>
              <a:rPr lang="en-IE" sz="4050" dirty="0"/>
              <a:t>- </a:t>
            </a:r>
            <a:r>
              <a:rPr lang="en-IE" sz="4050" dirty="0">
                <a:hlinkClick r:id="rId3"/>
              </a:rPr>
              <a:t>https://v2.sherpa.ac.uk/juliet/</a:t>
            </a:r>
            <a:endParaRPr lang="en-IE" sz="4050" dirty="0"/>
          </a:p>
          <a:p>
            <a:endParaRPr lang="en-IE" sz="4050" dirty="0"/>
          </a:p>
          <a:p>
            <a:r>
              <a:rPr lang="en-IE" sz="4050" b="1" dirty="0"/>
              <a:t>Does journal offer funder compliant publishing route? </a:t>
            </a:r>
            <a:r>
              <a:rPr lang="en-IE" sz="4050" dirty="0"/>
              <a:t>- </a:t>
            </a:r>
            <a:r>
              <a:rPr lang="en-IE" sz="4050" dirty="0">
                <a:hlinkClick r:id="rId4"/>
              </a:rPr>
              <a:t>https://journalcheckertool.org/</a:t>
            </a:r>
            <a:r>
              <a:rPr lang="en-IE" sz="4050" dirty="0"/>
              <a:t> </a:t>
            </a:r>
            <a:r>
              <a:rPr lang="en-IE" sz="4050" b="1" dirty="0"/>
              <a:t>or </a:t>
            </a:r>
            <a:r>
              <a:rPr lang="en-IE" sz="4050" dirty="0">
                <a:hlinkClick r:id="rId5"/>
              </a:rPr>
              <a:t>https://v2.sherpa.ac.uk/romeo/</a:t>
            </a:r>
            <a:endParaRPr lang="en-IE" sz="4050" dirty="0"/>
          </a:p>
          <a:p>
            <a:endParaRPr lang="en-IE" sz="4050" dirty="0"/>
          </a:p>
          <a:p>
            <a:r>
              <a:rPr lang="en-IE" sz="4050" b="1" dirty="0"/>
              <a:t>Is there an </a:t>
            </a:r>
            <a:r>
              <a:rPr lang="en-IE" sz="4050" b="1" dirty="0" err="1"/>
              <a:t>IReL</a:t>
            </a:r>
            <a:r>
              <a:rPr lang="en-IE" sz="4050" b="1" dirty="0"/>
              <a:t> publishing deal that would cover an APC?  </a:t>
            </a:r>
            <a:r>
              <a:rPr lang="en-IE" sz="4050" dirty="0"/>
              <a:t>- </a:t>
            </a:r>
            <a:r>
              <a:rPr lang="en-IE" sz="4050" dirty="0">
                <a:hlinkClick r:id="rId6"/>
              </a:rPr>
              <a:t>https://irel.ie/open-access/</a:t>
            </a:r>
            <a:r>
              <a:rPr lang="en-IE" sz="4050" dirty="0"/>
              <a:t> or </a:t>
            </a:r>
            <a:r>
              <a:rPr lang="en-IE" sz="4050" dirty="0">
                <a:hlinkClick r:id="rId7"/>
              </a:rPr>
              <a:t>https://libguides.ucc.ie/OAatucc/publishyourresearch</a:t>
            </a:r>
            <a:endParaRPr lang="en-IE" sz="4050" dirty="0"/>
          </a:p>
          <a:p>
            <a:endParaRPr lang="en-IE" sz="4050" dirty="0"/>
          </a:p>
          <a:p>
            <a:r>
              <a:rPr lang="en-IE" sz="4050" b="1" dirty="0"/>
              <a:t>Is green open access enough, or do I need to pay for gold open access? </a:t>
            </a:r>
            <a:r>
              <a:rPr lang="en-IE" sz="4050" dirty="0">
                <a:hlinkClick r:id="rId4"/>
              </a:rPr>
              <a:t>Check the Plan S Journal Checker Tool</a:t>
            </a:r>
            <a:endParaRPr lang="en-IE" sz="4050" dirty="0"/>
          </a:p>
          <a:p>
            <a:endParaRPr lang="en-IE" sz="4050" dirty="0"/>
          </a:p>
          <a:p>
            <a:r>
              <a:rPr lang="en-IE" sz="4050" b="1" dirty="0"/>
              <a:t>Do I need to apply a rights retention licence/which one? </a:t>
            </a:r>
            <a:r>
              <a:rPr lang="en-IE" sz="4050" dirty="0">
                <a:hlinkClick r:id="rId8"/>
              </a:rPr>
              <a:t>https://creativecommons.org/about/cclicenses/</a:t>
            </a:r>
            <a:r>
              <a:rPr lang="en-IE" sz="4050" dirty="0"/>
              <a:t> </a:t>
            </a:r>
          </a:p>
        </p:txBody>
      </p:sp>
      <p:sp>
        <p:nvSpPr>
          <p:cNvPr id="3" name="TextBox 2">
            <a:extLst>
              <a:ext uri="{FF2B5EF4-FFF2-40B4-BE49-F238E27FC236}">
                <a16:creationId xmlns:a16="http://schemas.microsoft.com/office/drawing/2014/main" id="{3C424E34-D419-4B92-112B-BDE63567769C}"/>
              </a:ext>
            </a:extLst>
          </p:cNvPr>
          <p:cNvSpPr txBox="1"/>
          <p:nvPr/>
        </p:nvSpPr>
        <p:spPr>
          <a:xfrm>
            <a:off x="139800" y="3966255"/>
            <a:ext cx="5971308" cy="15696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4800" b="1" dirty="0">
                <a:latin typeface="Calibri" panose="020F0502020204030204" pitchFamily="34" charset="0"/>
                <a:cs typeface="Calibri" panose="020F0502020204030204" pitchFamily="34" charset="0"/>
              </a:rPr>
              <a:t>Some pre-submission things to consider . . </a:t>
            </a:r>
          </a:p>
        </p:txBody>
      </p:sp>
    </p:spTree>
    <p:extLst>
      <p:ext uri="{BB962C8B-B14F-4D97-AF65-F5344CB8AC3E}">
        <p14:creationId xmlns:p14="http://schemas.microsoft.com/office/powerpoint/2010/main" val="390651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the DOAJ.com website: Directory of Open Access Journals">
            <a:hlinkClick r:id="rId3"/>
            <a:extLst>
              <a:ext uri="{FF2B5EF4-FFF2-40B4-BE49-F238E27FC236}">
                <a16:creationId xmlns:a16="http://schemas.microsoft.com/office/drawing/2014/main" id="{24759C47-A0C6-CD4F-DF17-B363A4D9F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8288000" cy="10658477"/>
          </a:xfrm>
          <a:prstGeom prst="rect">
            <a:avLst/>
          </a:prstGeom>
        </p:spPr>
      </p:pic>
    </p:spTree>
    <p:extLst>
      <p:ext uri="{BB962C8B-B14F-4D97-AF65-F5344CB8AC3E}">
        <p14:creationId xmlns:p14="http://schemas.microsoft.com/office/powerpoint/2010/main" val="2078425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77482-8FD7-58D4-F4A0-BFD72AD4EB6F}"/>
              </a:ext>
            </a:extLst>
          </p:cNvPr>
          <p:cNvSpPr>
            <a:spLocks noGrp="1"/>
          </p:cNvSpPr>
          <p:nvPr>
            <p:ph type="title"/>
          </p:nvPr>
        </p:nvSpPr>
        <p:spPr>
          <a:xfrm>
            <a:off x="204065" y="1"/>
            <a:ext cx="17836739" cy="198834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7200" dirty="0">
                <a:latin typeface="Bryndan Write Bold"/>
              </a:rPr>
              <a:t>R</a:t>
            </a:r>
            <a:r>
              <a:rPr lang="en-IE" sz="7200" dirty="0">
                <a:solidFill>
                  <a:srgbClr val="000000"/>
                </a:solidFill>
                <a:latin typeface="Bryndan Write Bold"/>
              </a:rPr>
              <a:t>ou</a:t>
            </a:r>
            <a:r>
              <a:rPr lang="en-IE" sz="6600" dirty="0">
                <a:solidFill>
                  <a:srgbClr val="000000"/>
                </a:solidFill>
                <a:latin typeface="Bryndan Write Bold"/>
              </a:rPr>
              <a:t>tes to open access for UCC researchers:</a:t>
            </a:r>
          </a:p>
        </p:txBody>
      </p:sp>
      <p:sp>
        <p:nvSpPr>
          <p:cNvPr id="5" name="Content Placeholder 4">
            <a:extLst>
              <a:ext uri="{FF2B5EF4-FFF2-40B4-BE49-F238E27FC236}">
                <a16:creationId xmlns:a16="http://schemas.microsoft.com/office/drawing/2014/main" id="{05856456-6BD6-850D-D11E-CA3486A2D90F}"/>
              </a:ext>
            </a:extLst>
          </p:cNvPr>
          <p:cNvSpPr>
            <a:spLocks noGrp="1"/>
          </p:cNvSpPr>
          <p:nvPr>
            <p:ph idx="1"/>
          </p:nvPr>
        </p:nvSpPr>
        <p:spPr>
          <a:xfrm>
            <a:off x="839450" y="2325624"/>
            <a:ext cx="16609101" cy="7500429"/>
          </a:xfrm>
        </p:spPr>
        <p:txBody>
          <a:bodyPr vert="horz" lIns="91440" tIns="45720" rIns="91440" bIns="45720" rtlCol="0" anchor="t">
            <a:normAutofit fontScale="775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6150" b="1" dirty="0">
                <a:solidFill>
                  <a:schemeClr val="accent6">
                    <a:lumMod val="75000"/>
                  </a:schemeClr>
                </a:solidFill>
                <a:latin typeface="Calibri"/>
              </a:rPr>
              <a:t>Green OA:</a:t>
            </a:r>
            <a:r>
              <a:rPr lang="en-US" sz="6150" b="1" dirty="0">
                <a:solidFill>
                  <a:schemeClr val="accent6">
                    <a:lumMod val="75000"/>
                  </a:schemeClr>
                </a:solidFill>
                <a:latin typeface="Calibri"/>
              </a:rPr>
              <a:t> </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IE" sz="4500" dirty="0">
              <a:latin typeface="Calibri"/>
              <a:ea typeface="Verdana"/>
              <a:cs typeface="Segoe UI"/>
            </a:endParaRPr>
          </a:p>
          <a:p>
            <a:pPr indent="0">
              <a:lnSpc>
                <a:spcPct val="100000"/>
              </a:lnSpc>
              <a:spcBef>
                <a:spcPts val="0"/>
              </a:spcBef>
              <a:buFontTx/>
              <a:buNone/>
              <a:defRPr/>
            </a:pPr>
            <a:r>
              <a:rPr lang="en-IE" sz="4500" dirty="0">
                <a:latin typeface="Calibri"/>
                <a:ea typeface="Verdana"/>
                <a:cs typeface="Segoe UI"/>
              </a:rPr>
              <a:t>Self-archiving a </a:t>
            </a:r>
            <a:r>
              <a:rPr lang="en-IE" sz="4500" err="1">
                <a:latin typeface="Calibri"/>
                <a:ea typeface="Verdana"/>
                <a:cs typeface="Segoe UI"/>
              </a:rPr>
              <a:t>postprint</a:t>
            </a:r>
            <a:r>
              <a:rPr lang="en-IE" sz="4500" dirty="0">
                <a:latin typeface="Calibri"/>
                <a:ea typeface="Verdana"/>
                <a:cs typeface="Segoe UI"/>
              </a:rPr>
              <a:t> (AAM) in UCC’s Open Access Repository – </a:t>
            </a:r>
            <a:r>
              <a:rPr lang="en-IE" sz="4500" dirty="0">
                <a:latin typeface="Calibri"/>
                <a:ea typeface="Verdana"/>
                <a:cs typeface="Segoe UI"/>
                <a:hlinkClick r:id="rId3"/>
              </a:rPr>
              <a:t>CORA</a:t>
            </a:r>
            <a:r>
              <a:rPr lang="en-IE" sz="4500" dirty="0">
                <a:latin typeface="Calibri"/>
                <a:ea typeface="Verdana"/>
                <a:cs typeface="Segoe UI"/>
              </a:rPr>
              <a:t>  - in addition to traditional publication in subscription access journal authors deposit a draft copy of their articles (</a:t>
            </a:r>
            <a:r>
              <a:rPr lang="en-IE" sz="4500" err="1">
                <a:latin typeface="Calibri"/>
                <a:ea typeface="Verdana"/>
                <a:cs typeface="Segoe UI"/>
              </a:rPr>
              <a:t>postprint</a:t>
            </a:r>
            <a:r>
              <a:rPr lang="en-IE" sz="4500" dirty="0">
                <a:latin typeface="Calibri"/>
                <a:ea typeface="Verdana"/>
                <a:cs typeface="Segoe UI"/>
              </a:rPr>
              <a:t>) in an institutional repository e.g. CORA.  This may involve a temporary embargo on accessing the full text of article.</a:t>
            </a:r>
          </a:p>
          <a:p>
            <a:pPr marL="0" indent="0">
              <a:buNone/>
            </a:pPr>
            <a:endParaRPr lang="en-IE" sz="4500" b="1" dirty="0">
              <a:solidFill>
                <a:srgbClr val="CC9900"/>
              </a:solidFill>
              <a:cs typeface="Segoe UI"/>
            </a:endParaRPr>
          </a:p>
          <a:p>
            <a:r>
              <a:rPr lang="en-IE" sz="6150" b="1" dirty="0">
                <a:solidFill>
                  <a:srgbClr val="CC9900"/>
                </a:solidFill>
                <a:cs typeface="Segoe UI"/>
              </a:rPr>
              <a:t>Gold OA:</a:t>
            </a:r>
            <a:r>
              <a:rPr lang="en-US" sz="6150" dirty="0">
                <a:cs typeface="Segoe UI"/>
              </a:rPr>
              <a:t>​</a:t>
            </a:r>
            <a:endParaRPr lang="en-US" sz="6150" dirty="0">
              <a:cs typeface="Calibri"/>
            </a:endParaRPr>
          </a:p>
          <a:p>
            <a:pPr marL="0" indent="0">
              <a:buNone/>
            </a:pPr>
            <a:r>
              <a:rPr lang="en-IE" sz="4500" dirty="0">
                <a:cs typeface="Segoe UI"/>
              </a:rPr>
              <a:t>Articles are made openly accessible by the publisher, often for a fee, known as an article processing charge (APC) which covers publication costs</a:t>
            </a:r>
            <a:r>
              <a:rPr lang="en-US" sz="4500" dirty="0">
                <a:cs typeface="Segoe UI"/>
              </a:rPr>
              <a:t>​ (between €100 - €4k per paper)</a:t>
            </a:r>
          </a:p>
          <a:p>
            <a:endParaRPr lang="en-US" sz="4500" dirty="0">
              <a:solidFill>
                <a:srgbClr val="000000"/>
              </a:solidFill>
              <a:cs typeface="Segoe UI"/>
            </a:endParaRPr>
          </a:p>
          <a:p>
            <a:r>
              <a:rPr lang="en-IE" sz="6150" b="1" dirty="0">
                <a:solidFill>
                  <a:srgbClr val="7F7F7F"/>
                </a:solidFill>
                <a:cs typeface="Segoe UI"/>
              </a:rPr>
              <a:t>Diamond/Platinum OA:</a:t>
            </a:r>
            <a:r>
              <a:rPr lang="en-US" sz="6150" dirty="0">
                <a:cs typeface="Segoe UI"/>
              </a:rPr>
              <a:t>​</a:t>
            </a:r>
          </a:p>
          <a:p>
            <a:pPr marL="0" indent="0">
              <a:buNone/>
            </a:pPr>
            <a:r>
              <a:rPr lang="en-IE" sz="4500" dirty="0">
                <a:ea typeface="+mn-lt"/>
                <a:cs typeface="+mn-lt"/>
              </a:rPr>
              <a:t>Articles are made openly accessible by the publisher, but no fee is charged to the author.  Instead, publication costs are covered by institutions, funders, societies etc.  For example:  </a:t>
            </a:r>
            <a:r>
              <a:rPr lang="en-IE" sz="4500" dirty="0">
                <a:ea typeface="+mn-lt"/>
                <a:cs typeface="+mn-lt"/>
                <a:hlinkClick r:id="rId4"/>
              </a:rPr>
              <a:t>HRB Open Research</a:t>
            </a:r>
            <a:r>
              <a:rPr lang="en-US" sz="4500" dirty="0">
                <a:cs typeface="Segoe UI"/>
              </a:rPr>
              <a:t>​, </a:t>
            </a:r>
            <a:r>
              <a:rPr lang="en-US" sz="4500" dirty="0">
                <a:cs typeface="Segoe UI"/>
                <a:hlinkClick r:id="rId5"/>
              </a:rPr>
              <a:t>The Boolean</a:t>
            </a:r>
            <a:r>
              <a:rPr lang="en-US" sz="4500" dirty="0">
                <a:cs typeface="Segoe UI"/>
              </a:rPr>
              <a:t>, </a:t>
            </a:r>
            <a:r>
              <a:rPr lang="en-US" sz="4500" dirty="0">
                <a:cs typeface="Segoe UI"/>
                <a:hlinkClick r:id="rId6"/>
              </a:rPr>
              <a:t>Scenario</a:t>
            </a:r>
            <a:r>
              <a:rPr lang="en-US" sz="4500" dirty="0">
                <a:cs typeface="Segoe UI"/>
              </a:rPr>
              <a:t>, </a:t>
            </a:r>
            <a:r>
              <a:rPr lang="en-IE" sz="4500" dirty="0">
                <a:cs typeface="Segoe UI"/>
                <a:hlinkClick r:id="rId7"/>
              </a:rPr>
              <a:t>The Open Library of Humanities journal</a:t>
            </a:r>
            <a:r>
              <a:rPr lang="en-IE" sz="4500" dirty="0">
                <a:cs typeface="Segoe UI"/>
              </a:rPr>
              <a:t>, etc.</a:t>
            </a:r>
            <a:endParaRPr lang="en-US" sz="4500" dirty="0">
              <a:cs typeface="Calibri"/>
            </a:endParaRPr>
          </a:p>
          <a:p>
            <a:endParaRPr lang="en-IE" dirty="0"/>
          </a:p>
        </p:txBody>
      </p:sp>
    </p:spTree>
    <p:extLst>
      <p:ext uri="{BB962C8B-B14F-4D97-AF65-F5344CB8AC3E}">
        <p14:creationId xmlns:p14="http://schemas.microsoft.com/office/powerpoint/2010/main" val="96613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818C76-3363-4133-84D0-FE70B23CFDD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p:blipFill>
        <p:spPr bwMode="auto">
          <a:xfrm>
            <a:off x="354908" y="236043"/>
            <a:ext cx="8578596" cy="18004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612DAF-30E4-43AF-A2BF-0648BB123DBF}"/>
              </a:ext>
            </a:extLst>
          </p:cNvPr>
          <p:cNvSpPr txBox="1"/>
          <p:nvPr/>
        </p:nvSpPr>
        <p:spPr>
          <a:xfrm>
            <a:off x="706122" y="1973036"/>
            <a:ext cx="16888457" cy="7241983"/>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IE" sz="2400" b="1" dirty="0">
                <a:latin typeface="Poppins"/>
                <a:cs typeface="Poppins"/>
              </a:rPr>
              <a:t>How we can help:</a:t>
            </a:r>
            <a:endParaRPr lang="en-IE" sz="2400" b="1" dirty="0">
              <a:latin typeface="Poppins"/>
              <a:ea typeface="Calibri"/>
              <a:cs typeface="Poppins"/>
            </a:endParaRPr>
          </a:p>
          <a:p>
            <a:pPr marL="428625" indent="-428625">
              <a:lnSpc>
                <a:spcPct val="150000"/>
              </a:lnSpc>
              <a:buFont typeface="Arial" panose="020B0604020202020204" pitchFamily="34" charset="0"/>
              <a:buChar char="•"/>
            </a:pPr>
            <a:r>
              <a:rPr lang="en-IE" sz="2400" b="1" dirty="0">
                <a:latin typeface="Poppins"/>
                <a:cs typeface="Poppins"/>
              </a:rPr>
              <a:t>Open Access</a:t>
            </a:r>
            <a:r>
              <a:rPr lang="en-IE" sz="2400" dirty="0">
                <a:latin typeface="Poppins"/>
                <a:cs typeface="Poppins"/>
              </a:rPr>
              <a:t>: </a:t>
            </a:r>
            <a:r>
              <a:rPr lang="en-IE" sz="2400" dirty="0">
                <a:latin typeface="Poppins"/>
                <a:cs typeface="Poppins"/>
                <a:hlinkClick r:id="rId4"/>
              </a:rPr>
              <a:t>CORA</a:t>
            </a:r>
            <a:r>
              <a:rPr lang="en-IE" sz="2400" dirty="0">
                <a:latin typeface="Poppins"/>
                <a:cs typeface="Poppins"/>
              </a:rPr>
              <a:t> is University College Cork's online, open access institutional repository, giving free open access to UCC’s research publications,  inc. journal articles, book chapters, conference papers, theses.</a:t>
            </a:r>
            <a:endParaRPr lang="en-IE" sz="2400" dirty="0">
              <a:latin typeface="Poppins"/>
              <a:ea typeface="Calibri"/>
              <a:cs typeface="Poppins"/>
            </a:endParaRPr>
          </a:p>
          <a:p>
            <a:pPr marL="428625" indent="-428625">
              <a:lnSpc>
                <a:spcPct val="150000"/>
              </a:lnSpc>
              <a:buFont typeface="Arial" panose="020B0604020202020204" pitchFamily="34" charset="0"/>
              <a:buChar char="•"/>
            </a:pPr>
            <a:r>
              <a:rPr lang="en-IE" sz="2400" b="1" dirty="0">
                <a:latin typeface="Poppins"/>
                <a:cs typeface="Poppins"/>
              </a:rPr>
              <a:t>UCC Theses</a:t>
            </a:r>
            <a:r>
              <a:rPr lang="en-IE" sz="2400" dirty="0">
                <a:latin typeface="Poppins"/>
                <a:cs typeface="Poppins"/>
              </a:rPr>
              <a:t>: CORA is the central repository for electronic copies of UCC postgraduate research </a:t>
            </a:r>
            <a:r>
              <a:rPr lang="en-IE" sz="2400" dirty="0">
                <a:latin typeface="Poppins"/>
                <a:cs typeface="Poppins"/>
                <a:hlinkClick r:id="rId5"/>
              </a:rPr>
              <a:t>theses</a:t>
            </a:r>
            <a:r>
              <a:rPr lang="en-IE" sz="2400" dirty="0">
                <a:latin typeface="Poppins"/>
                <a:cs typeface="Poppins"/>
              </a:rPr>
              <a:t>. </a:t>
            </a:r>
            <a:endParaRPr lang="en-IE" sz="2400" dirty="0">
              <a:latin typeface="Poppins"/>
              <a:ea typeface="Calibri"/>
              <a:cs typeface="Poppins"/>
            </a:endParaRPr>
          </a:p>
          <a:p>
            <a:pPr marL="428625" indent="-428625">
              <a:lnSpc>
                <a:spcPct val="150000"/>
              </a:lnSpc>
              <a:buFont typeface="Arial" panose="020B0604020202020204" pitchFamily="34" charset="0"/>
              <a:buChar char="•"/>
            </a:pPr>
            <a:r>
              <a:rPr lang="en-IE" sz="2400" dirty="0">
                <a:latin typeface="Poppins"/>
                <a:cs typeface="Poppins"/>
              </a:rPr>
              <a:t>CORA supports </a:t>
            </a:r>
            <a:r>
              <a:rPr lang="en-IE" sz="2400" b="1" dirty="0">
                <a:latin typeface="Poppins"/>
                <a:cs typeface="Poppins"/>
              </a:rPr>
              <a:t>Green Open Access publishing</a:t>
            </a:r>
            <a:r>
              <a:rPr lang="en-IE" sz="2400" dirty="0">
                <a:latin typeface="Poppins"/>
                <a:cs typeface="Poppins"/>
              </a:rPr>
              <a:t>. This Green route involves no costs to researchers and enables you to deposit the final manuscript version of your papers in the CORA repository, where they will be archived and published open access.</a:t>
            </a:r>
            <a:endParaRPr lang="en-IE" sz="2400" dirty="0">
              <a:latin typeface="Poppins"/>
              <a:ea typeface="Calibri"/>
              <a:cs typeface="Poppins"/>
            </a:endParaRPr>
          </a:p>
          <a:p>
            <a:pPr marL="428625" indent="-428625">
              <a:lnSpc>
                <a:spcPct val="150000"/>
              </a:lnSpc>
              <a:buFont typeface="Arial" panose="020B0604020202020204" pitchFamily="34" charset="0"/>
              <a:buChar char="•"/>
            </a:pPr>
            <a:r>
              <a:rPr lang="en-IE" sz="2400" dirty="0">
                <a:latin typeface="Poppins"/>
                <a:cs typeface="Poppins"/>
              </a:rPr>
              <a:t>CORA offers advice on current </a:t>
            </a:r>
            <a:r>
              <a:rPr lang="en-IE" sz="2400" b="1" dirty="0">
                <a:latin typeface="Poppins"/>
                <a:cs typeface="Poppins"/>
              </a:rPr>
              <a:t>Open Access Agreements</a:t>
            </a:r>
            <a:r>
              <a:rPr lang="en-IE" sz="2400" dirty="0">
                <a:latin typeface="Poppins"/>
                <a:cs typeface="Poppins"/>
              </a:rPr>
              <a:t>: These allow corresponding authors to publish gold open access on publication, at no extra APC cost, with participating publishers (quotas apply).</a:t>
            </a:r>
            <a:endParaRPr lang="en-IE" sz="2400" dirty="0">
              <a:latin typeface="Poppins"/>
              <a:ea typeface="Calibri"/>
              <a:cs typeface="Poppins"/>
            </a:endParaRPr>
          </a:p>
          <a:p>
            <a:pPr marL="428625" indent="-428625">
              <a:lnSpc>
                <a:spcPct val="150000"/>
              </a:lnSpc>
              <a:buFont typeface="Arial" panose="020B0604020202020204" pitchFamily="34" charset="0"/>
              <a:buChar char="•"/>
            </a:pPr>
            <a:r>
              <a:rPr lang="en-IE" sz="2400" b="1" dirty="0">
                <a:latin typeface="Poppins"/>
                <a:ea typeface="Calibri"/>
                <a:cs typeface="Poppins"/>
              </a:rPr>
              <a:t>Submitting your paper/book chapter to CORA  (UCC’s Open Access Repository) fulfils the requirements of </a:t>
            </a:r>
            <a:r>
              <a:rPr lang="en-IE" sz="2400" b="1" u="sng" dirty="0">
                <a:latin typeface="Poppins"/>
                <a:ea typeface="Calibri"/>
                <a:cs typeface="Poppins"/>
              </a:rPr>
              <a:t>UCC’s Open Access to  Publications Policy</a:t>
            </a:r>
            <a:r>
              <a:rPr lang="en-IE" sz="2400" b="1" dirty="0">
                <a:latin typeface="Poppins"/>
                <a:ea typeface="Calibri"/>
                <a:cs typeface="Poppins"/>
              </a:rPr>
              <a:t> (2016)</a:t>
            </a:r>
          </a:p>
          <a:p>
            <a:pPr marL="428625" indent="-428625">
              <a:lnSpc>
                <a:spcPct val="150000"/>
              </a:lnSpc>
              <a:buFont typeface="Arial" panose="020B0604020202020204" pitchFamily="34" charset="0"/>
              <a:buChar char="•"/>
            </a:pPr>
            <a:endParaRPr lang="en-IE" sz="2400" dirty="0">
              <a:latin typeface="Poppins"/>
              <a:ea typeface="Calibri"/>
              <a:cs typeface="Calibri"/>
            </a:endParaRPr>
          </a:p>
        </p:txBody>
      </p:sp>
      <p:pic>
        <p:nvPicPr>
          <p:cNvPr id="1028" name="Picture 4">
            <a:extLst>
              <a:ext uri="{FF2B5EF4-FFF2-40B4-BE49-F238E27FC236}">
                <a16:creationId xmlns:a16="http://schemas.microsoft.com/office/drawing/2014/main" id="{83B994C8-0725-46A2-BE98-029739645C1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3738541" y="7785052"/>
            <a:ext cx="4771529" cy="25019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4BB74F-896B-446B-83BB-77B6020D6780}"/>
              </a:ext>
            </a:extLst>
          </p:cNvPr>
          <p:cNvSpPr txBox="1"/>
          <p:nvPr/>
        </p:nvSpPr>
        <p:spPr>
          <a:xfrm>
            <a:off x="591822" y="8625631"/>
            <a:ext cx="7015139" cy="1523495"/>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1800" b="1"/>
              <a:t>Resources:</a:t>
            </a:r>
          </a:p>
          <a:p>
            <a:r>
              <a:rPr lang="en-IE" sz="1800"/>
              <a:t>CORA: </a:t>
            </a:r>
            <a:r>
              <a:rPr lang="en-IE" sz="1800">
                <a:hlinkClick r:id="rId7"/>
              </a:rPr>
              <a:t>https://libguides.ucc.ie/OAatucc/cora</a:t>
            </a:r>
            <a:r>
              <a:rPr lang="en-IE" sz="1800"/>
              <a:t> </a:t>
            </a:r>
          </a:p>
          <a:p>
            <a:r>
              <a:rPr lang="en-IE" sz="1800"/>
              <a:t>Theses: </a:t>
            </a:r>
            <a:r>
              <a:rPr lang="en-IE" sz="1800">
                <a:hlinkClick r:id="rId8"/>
              </a:rPr>
              <a:t>https://libguides.ucc.ie/theses</a:t>
            </a:r>
            <a:r>
              <a:rPr lang="en-IE" sz="1800"/>
              <a:t> </a:t>
            </a:r>
          </a:p>
          <a:p>
            <a:r>
              <a:rPr lang="en-IE" sz="1800"/>
              <a:t>Open Access Agreements: </a:t>
            </a:r>
            <a:r>
              <a:rPr lang="en-IE" sz="1800">
                <a:hlinkClick r:id="rId9"/>
              </a:rPr>
              <a:t>https://libguides.ucc.ie/OAagreements</a:t>
            </a:r>
            <a:r>
              <a:rPr lang="en-IE" sz="1800"/>
              <a:t> </a:t>
            </a:r>
          </a:p>
          <a:p>
            <a:endParaRPr lang="en-IE" sz="1800"/>
          </a:p>
        </p:txBody>
      </p:sp>
      <p:sp>
        <p:nvSpPr>
          <p:cNvPr id="8" name="TextBox 7">
            <a:extLst>
              <a:ext uri="{FF2B5EF4-FFF2-40B4-BE49-F238E27FC236}">
                <a16:creationId xmlns:a16="http://schemas.microsoft.com/office/drawing/2014/main" id="{0B8F0F84-7980-4666-BB78-78AD47C73504}"/>
              </a:ext>
            </a:extLst>
          </p:cNvPr>
          <p:cNvSpPr txBox="1"/>
          <p:nvPr/>
        </p:nvSpPr>
        <p:spPr>
          <a:xfrm>
            <a:off x="11208370" y="466112"/>
            <a:ext cx="6157610" cy="553998"/>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3000" b="1"/>
              <a:t>Contact us: 	</a:t>
            </a:r>
            <a:r>
              <a:rPr lang="en-IE" sz="3000" b="1">
                <a:hlinkClick r:id="rId10"/>
              </a:rPr>
              <a:t>cora@ucc.ie</a:t>
            </a:r>
            <a:r>
              <a:rPr lang="en-IE" sz="3000" b="1"/>
              <a:t> </a:t>
            </a:r>
            <a:endParaRPr lang="en-IE" sz="3000">
              <a:solidFill>
                <a:srgbClr val="003C69"/>
              </a:solidFill>
            </a:endParaRPr>
          </a:p>
        </p:txBody>
      </p:sp>
      <p:pic>
        <p:nvPicPr>
          <p:cNvPr id="11" name="Picture 10" descr="Text&#10;&#10;Description automatically generated">
            <a:extLst>
              <a:ext uri="{FF2B5EF4-FFF2-40B4-BE49-F238E27FC236}">
                <a16:creationId xmlns:a16="http://schemas.microsoft.com/office/drawing/2014/main" id="{3616B8A1-B39B-4063-98A5-D4277F07AC4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420938" y="8564747"/>
            <a:ext cx="5142305" cy="1308411"/>
          </a:xfrm>
          <a:prstGeom prst="rect">
            <a:avLst/>
          </a:prstGeom>
        </p:spPr>
      </p:pic>
    </p:spTree>
    <p:extLst>
      <p:ext uri="{BB962C8B-B14F-4D97-AF65-F5344CB8AC3E}">
        <p14:creationId xmlns:p14="http://schemas.microsoft.com/office/powerpoint/2010/main" val="1367061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818C76-3363-4133-84D0-FE70B23CFDD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p:blipFill>
        <p:spPr bwMode="auto">
          <a:xfrm>
            <a:off x="354908" y="236043"/>
            <a:ext cx="8578596" cy="18004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B994C8-0725-46A2-BE98-029739645C1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3516472" y="7641772"/>
            <a:ext cx="4771529" cy="25019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4BB74F-896B-446B-83BB-77B6020D6780}"/>
              </a:ext>
            </a:extLst>
          </p:cNvPr>
          <p:cNvSpPr txBox="1"/>
          <p:nvPr/>
        </p:nvSpPr>
        <p:spPr>
          <a:xfrm>
            <a:off x="591822" y="8625631"/>
            <a:ext cx="7015139" cy="1523495"/>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1800" b="1"/>
              <a:t>Resources:</a:t>
            </a:r>
          </a:p>
          <a:p>
            <a:r>
              <a:rPr lang="en-IE" sz="1800"/>
              <a:t>CORA: </a:t>
            </a:r>
            <a:r>
              <a:rPr lang="en-IE" sz="1800">
                <a:hlinkClick r:id="rId5"/>
              </a:rPr>
              <a:t>https://libguides.ucc.ie/OAatucc/cora</a:t>
            </a:r>
            <a:r>
              <a:rPr lang="en-IE" sz="1800"/>
              <a:t> </a:t>
            </a:r>
          </a:p>
          <a:p>
            <a:r>
              <a:rPr lang="en-IE" sz="1800"/>
              <a:t>Theses: </a:t>
            </a:r>
            <a:r>
              <a:rPr lang="en-IE" sz="1800">
                <a:hlinkClick r:id="rId6"/>
              </a:rPr>
              <a:t>https://libguides.ucc.ie/theses</a:t>
            </a:r>
            <a:r>
              <a:rPr lang="en-IE" sz="1800"/>
              <a:t> </a:t>
            </a:r>
          </a:p>
          <a:p>
            <a:r>
              <a:rPr lang="en-IE" sz="1800"/>
              <a:t>Open Access Agreements: </a:t>
            </a:r>
            <a:r>
              <a:rPr lang="en-IE" sz="1800">
                <a:hlinkClick r:id="rId7"/>
              </a:rPr>
              <a:t>https://libguides.ucc.ie/OAagreements</a:t>
            </a:r>
            <a:r>
              <a:rPr lang="en-IE" sz="1800"/>
              <a:t> </a:t>
            </a:r>
          </a:p>
          <a:p>
            <a:endParaRPr lang="en-IE" sz="1800"/>
          </a:p>
        </p:txBody>
      </p:sp>
      <p:sp>
        <p:nvSpPr>
          <p:cNvPr id="8" name="TextBox 7">
            <a:extLst>
              <a:ext uri="{FF2B5EF4-FFF2-40B4-BE49-F238E27FC236}">
                <a16:creationId xmlns:a16="http://schemas.microsoft.com/office/drawing/2014/main" id="{0B8F0F84-7980-4666-BB78-78AD47C73504}"/>
              </a:ext>
            </a:extLst>
          </p:cNvPr>
          <p:cNvSpPr txBox="1"/>
          <p:nvPr/>
        </p:nvSpPr>
        <p:spPr>
          <a:xfrm>
            <a:off x="11208370" y="466112"/>
            <a:ext cx="6157610" cy="553998"/>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3000" b="1"/>
              <a:t>Contact us: 	</a:t>
            </a:r>
            <a:r>
              <a:rPr lang="en-IE" sz="3000" b="1">
                <a:hlinkClick r:id="rId8"/>
              </a:rPr>
              <a:t>cora@ucc.ie</a:t>
            </a:r>
            <a:r>
              <a:rPr lang="en-IE" sz="3000" b="1"/>
              <a:t> </a:t>
            </a:r>
            <a:endParaRPr lang="en-IE" sz="3000">
              <a:solidFill>
                <a:srgbClr val="003C69"/>
              </a:solidFill>
            </a:endParaRPr>
          </a:p>
        </p:txBody>
      </p:sp>
      <p:pic>
        <p:nvPicPr>
          <p:cNvPr id="11" name="Picture 10" descr="Text&#10;&#10;Description automatically generated">
            <a:extLst>
              <a:ext uri="{FF2B5EF4-FFF2-40B4-BE49-F238E27FC236}">
                <a16:creationId xmlns:a16="http://schemas.microsoft.com/office/drawing/2014/main" id="{3616B8A1-B39B-4063-98A5-D4277F07AC4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420938" y="8564747"/>
            <a:ext cx="5142305" cy="1308411"/>
          </a:xfrm>
          <a:prstGeom prst="rect">
            <a:avLst/>
          </a:prstGeom>
        </p:spPr>
      </p:pic>
      <p:sp>
        <p:nvSpPr>
          <p:cNvPr id="4" name="TextBox 3">
            <a:extLst>
              <a:ext uri="{FF2B5EF4-FFF2-40B4-BE49-F238E27FC236}">
                <a16:creationId xmlns:a16="http://schemas.microsoft.com/office/drawing/2014/main" id="{9F82F113-2C5E-F8C5-7E6B-C1E590900544}"/>
              </a:ext>
            </a:extLst>
          </p:cNvPr>
          <p:cNvSpPr txBox="1"/>
          <p:nvPr/>
        </p:nvSpPr>
        <p:spPr>
          <a:xfrm>
            <a:off x="926020" y="2520399"/>
            <a:ext cx="48711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Poppins"/>
                <a:ea typeface="Calibri"/>
                <a:cs typeface="Poppins"/>
              </a:rPr>
              <a:t>How to add papers to CORA:</a:t>
            </a:r>
          </a:p>
        </p:txBody>
      </p:sp>
      <p:sp>
        <p:nvSpPr>
          <p:cNvPr id="6" name="TextBox 5">
            <a:extLst>
              <a:ext uri="{FF2B5EF4-FFF2-40B4-BE49-F238E27FC236}">
                <a16:creationId xmlns:a16="http://schemas.microsoft.com/office/drawing/2014/main" id="{6FEBACAA-D04F-92AE-E903-1E1426D7C857}"/>
              </a:ext>
            </a:extLst>
          </p:cNvPr>
          <p:cNvSpPr txBox="1"/>
          <p:nvPr/>
        </p:nvSpPr>
        <p:spPr>
          <a:xfrm>
            <a:off x="1018758" y="3653760"/>
            <a:ext cx="11031787"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500" dirty="0">
                <a:solidFill>
                  <a:srgbClr val="000000"/>
                </a:solidFill>
                <a:latin typeface="Poppins"/>
              </a:rPr>
              <a:t>Send the AAM, Authors Accepted Manuscript of your publications via e-mail to </a:t>
            </a:r>
            <a:r>
              <a:rPr lang="en-US" sz="2500" dirty="0">
                <a:solidFill>
                  <a:srgbClr val="000000"/>
                </a:solidFill>
                <a:latin typeface="Poppins"/>
                <a:hlinkClick r:id="rId8">
                  <a:extLst>
                    <a:ext uri="{A12FA001-AC4F-418D-AE19-62706E023703}">
                      <ahyp:hlinkClr xmlns:ahyp="http://schemas.microsoft.com/office/drawing/2018/hyperlinkcolor" val="tx"/>
                    </a:ext>
                  </a:extLst>
                </a:hlinkClick>
              </a:rPr>
              <a:t>cora@ucc.ie</a:t>
            </a:r>
            <a:r>
              <a:rPr lang="en-US" sz="2500" dirty="0">
                <a:solidFill>
                  <a:srgbClr val="000000"/>
                </a:solidFill>
                <a:latin typeface="Poppins"/>
              </a:rPr>
              <a:t>  </a:t>
            </a:r>
          </a:p>
          <a:p>
            <a:pPr>
              <a:buChar char="•"/>
            </a:pPr>
            <a:endParaRPr lang="en-US" sz="2500" dirty="0">
              <a:solidFill>
                <a:srgbClr val="000000"/>
              </a:solidFill>
              <a:latin typeface="Poppins"/>
            </a:endParaRPr>
          </a:p>
          <a:p>
            <a:pPr>
              <a:buChar char="•"/>
            </a:pPr>
            <a:r>
              <a:rPr lang="en-US" sz="2500" dirty="0">
                <a:solidFill>
                  <a:srgbClr val="000000"/>
                </a:solidFill>
                <a:latin typeface="Poppins"/>
              </a:rPr>
              <a:t>Upload publications through your IRIS profile: </a:t>
            </a:r>
            <a:r>
              <a:rPr lang="en-US" sz="2500" dirty="0">
                <a:solidFill>
                  <a:srgbClr val="000000"/>
                </a:solidFill>
                <a:latin typeface="Poppins"/>
                <a:hlinkClick r:id="rId10">
                  <a:extLst>
                    <a:ext uri="{A12FA001-AC4F-418D-AE19-62706E023703}">
                      <ahyp:hlinkClr xmlns:ahyp="http://schemas.microsoft.com/office/drawing/2018/hyperlinkcolor" val="tx"/>
                    </a:ext>
                  </a:extLst>
                </a:hlinkClick>
              </a:rPr>
              <a:t>IRIS FAQs</a:t>
            </a:r>
            <a:endParaRPr lang="en-US" sz="2500" dirty="0">
              <a:solidFill>
                <a:srgbClr val="000000"/>
              </a:solidFill>
              <a:latin typeface="Poppins"/>
            </a:endParaRPr>
          </a:p>
          <a:p>
            <a:pPr>
              <a:buChar char="•"/>
            </a:pPr>
            <a:endParaRPr lang="en-US" sz="2500" dirty="0">
              <a:solidFill>
                <a:srgbClr val="000000"/>
              </a:solidFill>
              <a:latin typeface="Poppins"/>
            </a:endParaRPr>
          </a:p>
          <a:p>
            <a:pPr algn="l">
              <a:buChar char="•"/>
            </a:pPr>
            <a:r>
              <a:rPr lang="en-US" sz="2500" dirty="0">
                <a:solidFill>
                  <a:srgbClr val="000000"/>
                </a:solidFill>
                <a:latin typeface="Poppins"/>
              </a:rPr>
              <a:t>PhD students submit their </a:t>
            </a:r>
            <a:r>
              <a:rPr lang="en-US" sz="2500" dirty="0">
                <a:solidFill>
                  <a:srgbClr val="000000"/>
                </a:solidFill>
                <a:latin typeface="Poppins"/>
                <a:hlinkClick r:id="rId11">
                  <a:extLst>
                    <a:ext uri="{A12FA001-AC4F-418D-AE19-62706E023703}">
                      <ahyp:hlinkClr xmlns:ahyp="http://schemas.microsoft.com/office/drawing/2018/hyperlinkcolor" val="tx"/>
                    </a:ext>
                  </a:extLst>
                </a:hlinkClick>
              </a:rPr>
              <a:t>doctoral etheses</a:t>
            </a:r>
            <a:r>
              <a:rPr lang="en-US" sz="2500" dirty="0">
                <a:solidFill>
                  <a:srgbClr val="000000"/>
                </a:solidFill>
                <a:latin typeface="Poppins"/>
              </a:rPr>
              <a:t> through CORA</a:t>
            </a:r>
          </a:p>
        </p:txBody>
      </p:sp>
      <p:pic>
        <p:nvPicPr>
          <p:cNvPr id="5" name="Picture 4">
            <a:extLst>
              <a:ext uri="{FF2B5EF4-FFF2-40B4-BE49-F238E27FC236}">
                <a16:creationId xmlns:a16="http://schemas.microsoft.com/office/drawing/2014/main" id="{C2426D24-D84B-F830-482D-0DB745FFD4A5}"/>
              </a:ext>
            </a:extLst>
          </p:cNvPr>
          <p:cNvPicPr>
            <a:picLocks noChangeAspect="1"/>
          </p:cNvPicPr>
          <p:nvPr/>
        </p:nvPicPr>
        <p:blipFill>
          <a:blip r:embed="rId12"/>
          <a:stretch>
            <a:fillRect/>
          </a:stretch>
        </p:blipFill>
        <p:spPr>
          <a:xfrm>
            <a:off x="12196272" y="1585125"/>
            <a:ext cx="5347146" cy="5887722"/>
          </a:xfrm>
          <a:prstGeom prst="rect">
            <a:avLst/>
          </a:prstGeom>
        </p:spPr>
      </p:pic>
    </p:spTree>
    <p:extLst>
      <p:ext uri="{BB962C8B-B14F-4D97-AF65-F5344CB8AC3E}">
        <p14:creationId xmlns:p14="http://schemas.microsoft.com/office/powerpoint/2010/main" val="309232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19CA31D-D5F9-4338-AF29-8855658E3630}"/>
              </a:ext>
            </a:extLst>
          </p:cNvPr>
          <p:cNvSpPr>
            <a:spLocks noGrp="1"/>
          </p:cNvSpPr>
          <p:nvPr>
            <p:ph type="title"/>
          </p:nvPr>
        </p:nvSpPr>
        <p:spPr>
          <a:xfrm>
            <a:off x="858740" y="357810"/>
            <a:ext cx="16527780" cy="1510180"/>
          </a:xfrm>
        </p:spPr>
        <p:txBody>
          <a:bodyPr vert="horz" lIns="137160" tIns="68580" rIns="137160" bIns="68580" rtlCol="0" anchor="b">
            <a:normAutofit/>
          </a:bodyPr>
          <a:lstStyle/>
          <a:p>
            <a:r>
              <a:rPr lang="en-US" sz="6600" dirty="0">
                <a:solidFill>
                  <a:srgbClr val="000000"/>
                </a:solidFill>
                <a:latin typeface="Bryndan Write Bold"/>
                <a:ea typeface="+mn-ea"/>
                <a:cs typeface="+mn-cs"/>
              </a:rPr>
              <a:t>What about ‘Embargoes’?</a:t>
            </a:r>
          </a:p>
        </p:txBody>
      </p:sp>
      <p:sp>
        <p:nvSpPr>
          <p:cNvPr id="14" name="Content Placeholder 2">
            <a:extLst>
              <a:ext uri="{FF2B5EF4-FFF2-40B4-BE49-F238E27FC236}">
                <a16:creationId xmlns:a16="http://schemas.microsoft.com/office/drawing/2014/main" id="{5547276B-FC52-4496-9B8E-38E6B936ED7A}"/>
              </a:ext>
            </a:extLst>
          </p:cNvPr>
          <p:cNvSpPr txBox="1">
            <a:spLocks/>
          </p:cNvSpPr>
          <p:nvPr/>
        </p:nvSpPr>
        <p:spPr>
          <a:xfrm>
            <a:off x="639723" y="2385142"/>
            <a:ext cx="10855234" cy="7382109"/>
          </a:xfrm>
          <a:prstGeom prst="rect">
            <a:avLst/>
          </a:prstGeom>
        </p:spPr>
        <p:txBody>
          <a:bodyPr vert="horz" lIns="137160" tIns="68580" rIns="137160" bIns="68580" rtlCol="0" anchor="t">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a:lnSpc>
                <a:spcPct val="90000"/>
              </a:lnSpc>
            </a:pPr>
            <a:endParaRPr lang="en-US" dirty="0">
              <a:solidFill>
                <a:schemeClr val="tx1"/>
              </a:solidFill>
            </a:endParaRPr>
          </a:p>
          <a:p>
            <a:pPr>
              <a:lnSpc>
                <a:spcPct val="90000"/>
              </a:lnSpc>
            </a:pPr>
            <a:r>
              <a:rPr lang="en-US" sz="2400" dirty="0">
                <a:solidFill>
                  <a:schemeClr val="tx1"/>
                </a:solidFill>
              </a:rPr>
              <a:t>A publication embargo is a temporary delay to full text availability in the institutional repository. The associated metadata is fully visible and discoverable, with links to the published article.</a:t>
            </a:r>
          </a:p>
          <a:p>
            <a:pPr marL="0">
              <a:lnSpc>
                <a:spcPct val="90000"/>
              </a:lnSpc>
            </a:pPr>
            <a:endParaRPr lang="en-US" sz="2400" dirty="0">
              <a:solidFill>
                <a:schemeClr val="tx1"/>
              </a:solidFill>
            </a:endParaRPr>
          </a:p>
          <a:p>
            <a:pPr>
              <a:lnSpc>
                <a:spcPct val="90000"/>
              </a:lnSpc>
            </a:pPr>
            <a:r>
              <a:rPr lang="en-US" sz="2400" dirty="0">
                <a:solidFill>
                  <a:schemeClr val="tx1"/>
                </a:solidFill>
              </a:rPr>
              <a:t>The length of these embargoes varies, with an average of 12 months. However, some publishers have no embargo at all on their self-archiving policy and allow accepted manuscripts to be made available at the time of article acceptance or at publication.</a:t>
            </a:r>
          </a:p>
          <a:p>
            <a:pPr marL="0">
              <a:lnSpc>
                <a:spcPct val="90000"/>
              </a:lnSpc>
            </a:pPr>
            <a:endParaRPr lang="en-US" sz="2400" dirty="0">
              <a:solidFill>
                <a:schemeClr val="tx1"/>
              </a:solidFill>
            </a:endParaRPr>
          </a:p>
          <a:p>
            <a:pPr>
              <a:lnSpc>
                <a:spcPct val="90000"/>
              </a:lnSpc>
            </a:pPr>
            <a:r>
              <a:rPr lang="en-US" sz="2400" dirty="0">
                <a:solidFill>
                  <a:schemeClr val="tx1"/>
                </a:solidFill>
              </a:rPr>
              <a:t>You can find out if your journal applies an embargo using the Sherpa Romeo tool: </a:t>
            </a:r>
          </a:p>
          <a:p>
            <a:pPr lvl="2">
              <a:lnSpc>
                <a:spcPct val="90000"/>
              </a:lnSpc>
            </a:pPr>
            <a:r>
              <a:rPr lang="en-US" sz="2400" dirty="0">
                <a:solidFill>
                  <a:schemeClr val="tx1"/>
                </a:solidFill>
                <a:hlinkClick r:id="rId4"/>
              </a:rPr>
              <a:t>https://v2.sherpa.ac.uk/romeo/</a:t>
            </a:r>
            <a:r>
              <a:rPr lang="en-US" sz="2400" dirty="0">
                <a:solidFill>
                  <a:schemeClr val="tx1"/>
                </a:solidFill>
              </a:rPr>
              <a:t> </a:t>
            </a:r>
          </a:p>
          <a:p>
            <a:pPr lvl="2">
              <a:lnSpc>
                <a:spcPct val="90000"/>
              </a:lnSpc>
            </a:pPr>
            <a:r>
              <a:rPr lang="en-US" sz="2400" dirty="0">
                <a:solidFill>
                  <a:schemeClr val="tx1"/>
                </a:solidFill>
              </a:rPr>
              <a:t>Sherpa Romeo is an online resource that aggregates and analyses publisher open access policies from around the world and provides summaries of publisher copyright and open access archiving policies on a journal-by-journal basis.</a:t>
            </a:r>
          </a:p>
          <a:p>
            <a:pPr marL="0">
              <a:lnSpc>
                <a:spcPct val="90000"/>
              </a:lnSpc>
            </a:pPr>
            <a:endParaRPr lang="en-US" sz="2400" dirty="0">
              <a:solidFill>
                <a:schemeClr val="tx1"/>
              </a:solidFill>
            </a:endParaRPr>
          </a:p>
          <a:p>
            <a:pPr>
              <a:lnSpc>
                <a:spcPct val="90000"/>
              </a:lnSpc>
            </a:pPr>
            <a:r>
              <a:rPr lang="en-US" sz="2400" dirty="0">
                <a:solidFill>
                  <a:schemeClr val="tx1"/>
                </a:solidFill>
              </a:rPr>
              <a:t>The CORA team check publication embargoes as part of their processing workflow. Publication embargoes will be applied by the team.</a:t>
            </a:r>
          </a:p>
          <a:p>
            <a:pPr marL="0">
              <a:lnSpc>
                <a:spcPct val="90000"/>
              </a:lnSpc>
            </a:pPr>
            <a:endParaRPr lang="en-US" dirty="0">
              <a:solidFill>
                <a:schemeClr val="tx1"/>
              </a:solidFill>
            </a:endParaRPr>
          </a:p>
          <a:p>
            <a:pPr>
              <a:lnSpc>
                <a:spcPct val="90000"/>
              </a:lnSpc>
            </a:pPr>
            <a:endParaRPr lang="en-US" dirty="0">
              <a:solidFill>
                <a:schemeClr val="tx1"/>
              </a:solidFill>
            </a:endParaRPr>
          </a:p>
        </p:txBody>
      </p:sp>
      <p:pic>
        <p:nvPicPr>
          <p:cNvPr id="7" name="Picture 6" descr="A close up of a watch&#10;&#10;Description automatically generated">
            <a:extLst>
              <a:ext uri="{FF2B5EF4-FFF2-40B4-BE49-F238E27FC236}">
                <a16:creationId xmlns:a16="http://schemas.microsoft.com/office/drawing/2014/main" id="{A1AF696D-CAB9-4E1B-8A46-75A5B864414F}"/>
              </a:ext>
            </a:extLst>
          </p:cNvPr>
          <p:cNvPicPr>
            <a:picLocks noChangeAspect="1"/>
          </p:cNvPicPr>
          <p:nvPr/>
        </p:nvPicPr>
        <p:blipFill rotWithShape="1">
          <a:blip r:embed="rId5"/>
          <a:srcRect r="-3" b="12684"/>
          <a:stretch/>
        </p:blipFill>
        <p:spPr>
          <a:xfrm>
            <a:off x="12220661" y="2730136"/>
            <a:ext cx="5350662" cy="6122719"/>
          </a:xfrm>
          <a:prstGeom prst="rect">
            <a:avLst/>
          </a:prstGeom>
        </p:spPr>
      </p:pic>
      <p:sp>
        <p:nvSpPr>
          <p:cNvPr id="16" name="TextBox 15">
            <a:extLst>
              <a:ext uri="{FF2B5EF4-FFF2-40B4-BE49-F238E27FC236}">
                <a16:creationId xmlns:a16="http://schemas.microsoft.com/office/drawing/2014/main" id="{097586EC-7AF2-4159-82EC-946E223D9058}"/>
              </a:ext>
            </a:extLst>
          </p:cNvPr>
          <p:cNvSpPr txBox="1"/>
          <p:nvPr/>
        </p:nvSpPr>
        <p:spPr>
          <a:xfrm>
            <a:off x="8166423" y="9715001"/>
            <a:ext cx="10287000" cy="553998"/>
          </a:xfrm>
          <a:prstGeom prst="rect">
            <a:avLst/>
          </a:prstGeom>
          <a:noFill/>
        </p:spPr>
        <p:txBody>
          <a:bodyPr wrap="square" lIns="137160" tIns="68580" rIns="137160" bIns="68580" rtlCol="0" anchor="t">
            <a:spAutoFit/>
          </a:bodyPr>
          <a:lstStyle/>
          <a:p>
            <a:endParaRPr lang="en-IE" sz="2700">
              <a:cs typeface="Calibri"/>
            </a:endParaRPr>
          </a:p>
        </p:txBody>
      </p:sp>
    </p:spTree>
    <p:extLst>
      <p:ext uri="{BB962C8B-B14F-4D97-AF65-F5344CB8AC3E}">
        <p14:creationId xmlns:p14="http://schemas.microsoft.com/office/powerpoint/2010/main" val="176429320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5F6F26-E3D6-C79E-6428-ECA0FB722B69}"/>
              </a:ext>
            </a:extLst>
          </p:cNvPr>
          <p:cNvSpPr txBox="1"/>
          <p:nvPr/>
        </p:nvSpPr>
        <p:spPr>
          <a:xfrm>
            <a:off x="0" y="348063"/>
            <a:ext cx="18288000" cy="830997"/>
          </a:xfrm>
          <a:prstGeom prst="rect">
            <a:avLst/>
          </a:prstGeom>
          <a:noFill/>
        </p:spPr>
        <p:txBody>
          <a:bodyPr wrap="square">
            <a:spAutoFit/>
          </a:bodyPr>
          <a:lstStyle/>
          <a:p>
            <a:pPr defTabSz="1371600">
              <a:spcBef>
                <a:spcPct val="50000"/>
              </a:spcBef>
              <a:defRPr/>
            </a:pPr>
            <a:r>
              <a:rPr lang="en-IE" altLang="en-US" sz="4800" b="1">
                <a:solidFill>
                  <a:srgbClr val="74AA50"/>
                </a:solidFill>
                <a:latin typeface="Verdana"/>
                <a:ea typeface="Verdana"/>
              </a:rPr>
              <a:t>What about Embargoes and Funder Compliance?</a:t>
            </a:r>
            <a:endParaRPr lang="en-GB" altLang="en-US" sz="4800" b="1">
              <a:solidFill>
                <a:srgbClr val="74AA50"/>
              </a:solidFill>
              <a:latin typeface="Verdana"/>
              <a:ea typeface="Verdana"/>
            </a:endParaRPr>
          </a:p>
        </p:txBody>
      </p:sp>
      <p:pic>
        <p:nvPicPr>
          <p:cNvPr id="7" name="Picture 6" descr="Excerpt from SFI Open Access Policy">
            <a:extLst>
              <a:ext uri="{FF2B5EF4-FFF2-40B4-BE49-F238E27FC236}">
                <a16:creationId xmlns:a16="http://schemas.microsoft.com/office/drawing/2014/main" id="{D318738B-044C-EDD7-E551-9C8E488A0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294" y="1461543"/>
            <a:ext cx="12360932" cy="6242478"/>
          </a:xfrm>
          <a:prstGeom prst="rect">
            <a:avLst/>
          </a:prstGeom>
        </p:spPr>
      </p:pic>
      <p:sp>
        <p:nvSpPr>
          <p:cNvPr id="8" name="TextBox 7">
            <a:extLst>
              <a:ext uri="{FF2B5EF4-FFF2-40B4-BE49-F238E27FC236}">
                <a16:creationId xmlns:a16="http://schemas.microsoft.com/office/drawing/2014/main" id="{A7EDF581-F45E-A6DD-F3FC-57C06BE712E1}"/>
              </a:ext>
            </a:extLst>
          </p:cNvPr>
          <p:cNvSpPr txBox="1"/>
          <p:nvPr/>
        </p:nvSpPr>
        <p:spPr>
          <a:xfrm>
            <a:off x="1" y="8080399"/>
            <a:ext cx="15869093" cy="1754326"/>
          </a:xfrm>
          <a:prstGeom prst="rect">
            <a:avLst/>
          </a:prstGeom>
          <a:noFill/>
        </p:spPr>
        <p:txBody>
          <a:bodyPr wrap="square" rtlCol="0">
            <a:spAutoFit/>
          </a:bodyPr>
          <a:lstStyle/>
          <a:p>
            <a:pPr defTabSz="1371600">
              <a:defRPr/>
            </a:pPr>
            <a:r>
              <a:rPr lang="en-IE" sz="2700">
                <a:solidFill>
                  <a:prstClr val="black"/>
                </a:solidFill>
                <a:latin typeface="Verdana"/>
              </a:rPr>
              <a:t>Some funders require CC BY and no embargo. SFI e.g. advise authors to include the acknowledgement of SFI funding and Rights Retention wording in your work.</a:t>
            </a:r>
          </a:p>
          <a:p>
            <a:pPr defTabSz="1371600">
              <a:defRPr/>
            </a:pPr>
            <a:r>
              <a:rPr lang="en-IE" sz="2700">
                <a:solidFill>
                  <a:prstClr val="black"/>
                </a:solidFill>
                <a:latin typeface="Verdana"/>
              </a:rPr>
              <a:t>Read SFI Open Access Policy here: </a:t>
            </a:r>
          </a:p>
          <a:p>
            <a:pPr defTabSz="1371600">
              <a:defRPr/>
            </a:pPr>
            <a:r>
              <a:rPr lang="en-IE" sz="2700">
                <a:solidFill>
                  <a:prstClr val="black"/>
                </a:solidFill>
                <a:latin typeface="Verdana"/>
                <a:hlinkClick r:id="rId4"/>
              </a:rPr>
              <a:t>https://www.sfi.ie/funding/sfi-policies-and-guidance/open-research/</a:t>
            </a:r>
            <a:r>
              <a:rPr lang="en-IE" sz="2700">
                <a:solidFill>
                  <a:prstClr val="black"/>
                </a:solidFill>
                <a:latin typeface="Verdana"/>
              </a:rPr>
              <a:t> </a:t>
            </a:r>
          </a:p>
        </p:txBody>
      </p:sp>
    </p:spTree>
    <p:extLst>
      <p:ext uri="{BB962C8B-B14F-4D97-AF65-F5344CB8AC3E}">
        <p14:creationId xmlns:p14="http://schemas.microsoft.com/office/powerpoint/2010/main" val="1639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61BFC6-4D3E-F12E-FEF4-542ACDB7FA90}"/>
              </a:ext>
            </a:extLst>
          </p:cNvPr>
          <p:cNvSpPr txBox="1"/>
          <p:nvPr/>
        </p:nvSpPr>
        <p:spPr>
          <a:xfrm>
            <a:off x="621716" y="882410"/>
            <a:ext cx="6244046" cy="5747727"/>
          </a:xfrm>
          <a:prstGeom prst="rect">
            <a:avLst/>
          </a:prstGeom>
          <a:noFill/>
        </p:spPr>
        <p:txBody>
          <a:bodyPr wrap="square" rtlCol="0">
            <a:spAutoFit/>
          </a:bodyPr>
          <a:lstStyle/>
          <a:p>
            <a:pPr defTabSz="1371600">
              <a:defRPr/>
            </a:pPr>
            <a:r>
              <a:rPr lang="en-US" sz="3600" b="1" dirty="0">
                <a:solidFill>
                  <a:prstClr val="black"/>
                </a:solidFill>
                <a:latin typeface="Calibri Light" panose="020F0302020204030204"/>
              </a:rPr>
              <a:t>Example of a paper with a Rights Retention Statement</a:t>
            </a:r>
            <a:br>
              <a:rPr lang="en-US" sz="3600" dirty="0">
                <a:solidFill>
                  <a:prstClr val="black"/>
                </a:solidFill>
                <a:latin typeface="Calibri Light" panose="020F0302020204030204"/>
              </a:rPr>
            </a:br>
            <a:br>
              <a:rPr lang="en-US" sz="3600" dirty="0">
                <a:solidFill>
                  <a:prstClr val="black"/>
                </a:solidFill>
                <a:latin typeface="Calibri Light" panose="020F0302020204030204"/>
              </a:rPr>
            </a:br>
            <a:r>
              <a:rPr lang="en-IE" sz="2100" dirty="0">
                <a:solidFill>
                  <a:srgbClr val="212529"/>
                </a:solidFill>
                <a:latin typeface="Roboto" panose="02000000000000000000" pitchFamily="2" charset="0"/>
              </a:rPr>
              <a:t>Sankar, A. M. S., De Leon, P. and </a:t>
            </a:r>
            <a:r>
              <a:rPr lang="en-IE" sz="2100" dirty="0" err="1">
                <a:solidFill>
                  <a:srgbClr val="212529"/>
                </a:solidFill>
                <a:latin typeface="Roboto" panose="02000000000000000000" pitchFamily="2" charset="0"/>
              </a:rPr>
              <a:t>Roedig</a:t>
            </a:r>
            <a:r>
              <a:rPr lang="en-IE" sz="2100" dirty="0">
                <a:solidFill>
                  <a:srgbClr val="212529"/>
                </a:solidFill>
                <a:latin typeface="Roboto" panose="02000000000000000000" pitchFamily="2" charset="0"/>
              </a:rPr>
              <a:t>, U. (2023) 'Spoofing Detection for Personal Voice Assistants', 21st ACM Conference on Embedded Networked Sensor Systems (</a:t>
            </a:r>
            <a:r>
              <a:rPr lang="en-IE" sz="2100" dirty="0" err="1">
                <a:solidFill>
                  <a:srgbClr val="212529"/>
                </a:solidFill>
                <a:latin typeface="Roboto" panose="02000000000000000000" pitchFamily="2" charset="0"/>
              </a:rPr>
              <a:t>SenSys</a:t>
            </a:r>
            <a:r>
              <a:rPr lang="en-IE" sz="2100" dirty="0">
                <a:solidFill>
                  <a:srgbClr val="212529"/>
                </a:solidFill>
                <a:latin typeface="Roboto" panose="02000000000000000000" pitchFamily="2" charset="0"/>
              </a:rPr>
              <a:t> ’23), Istanbul, </a:t>
            </a:r>
            <a:r>
              <a:rPr lang="en-IE" sz="2100" dirty="0" err="1">
                <a:solidFill>
                  <a:srgbClr val="212529"/>
                </a:solidFill>
                <a:latin typeface="Roboto" panose="02000000000000000000" pitchFamily="2" charset="0"/>
              </a:rPr>
              <a:t>Turkiye</a:t>
            </a:r>
            <a:r>
              <a:rPr lang="en-IE" sz="2100" dirty="0">
                <a:solidFill>
                  <a:srgbClr val="212529"/>
                </a:solidFill>
                <a:latin typeface="Roboto" panose="02000000000000000000" pitchFamily="2" charset="0"/>
              </a:rPr>
              <a:t>, November 12-17. ACM, New York, NY, USA, (2 pp).</a:t>
            </a:r>
            <a:br>
              <a:rPr lang="en-US" sz="1950" dirty="0">
                <a:solidFill>
                  <a:srgbClr val="212529"/>
                </a:solidFill>
                <a:latin typeface="Calibri Light" panose="020F0302020204030204"/>
                <a:ea typeface="Calibri Light"/>
                <a:cs typeface="Calibri Light"/>
              </a:rPr>
            </a:br>
            <a:br>
              <a:rPr lang="en-US" sz="1950" dirty="0">
                <a:solidFill>
                  <a:srgbClr val="212529"/>
                </a:solidFill>
                <a:latin typeface="Calibri Light" panose="020F0302020204030204"/>
                <a:ea typeface="Calibri Light"/>
                <a:cs typeface="Calibri Light"/>
              </a:rPr>
            </a:br>
            <a:r>
              <a:rPr lang="en-US" sz="1950" dirty="0">
                <a:solidFill>
                  <a:srgbClr val="212529"/>
                </a:solidFill>
                <a:latin typeface="Calibri Light" panose="020F0302020204030204"/>
                <a:ea typeface="Calibri Light"/>
                <a:cs typeface="Calibri Light"/>
              </a:rPr>
              <a:t>CORA Handle/Persistent URI: </a:t>
            </a:r>
            <a:r>
              <a:rPr lang="en-IE" sz="2100" dirty="0">
                <a:solidFill>
                  <a:srgbClr val="337AB7"/>
                </a:solidFill>
                <a:latin typeface="Roboto" panose="02000000000000000000" pitchFamily="2" charset="0"/>
                <a:hlinkClick r:id="rId3"/>
              </a:rPr>
              <a:t>https://hdl.handle.net/10468/15223</a:t>
            </a:r>
            <a:br>
              <a:rPr lang="en-US" sz="1950" dirty="0">
                <a:solidFill>
                  <a:srgbClr val="212529"/>
                </a:solidFill>
                <a:latin typeface="Calibri Light" panose="020F0302020204030204"/>
                <a:ea typeface="Calibri Light"/>
                <a:cs typeface="Calibri Light"/>
              </a:rPr>
            </a:br>
            <a:br>
              <a:rPr lang="en-US" sz="1950" dirty="0">
                <a:solidFill>
                  <a:srgbClr val="212529"/>
                </a:solidFill>
                <a:latin typeface="Calibri Light" panose="020F0302020204030204"/>
                <a:ea typeface="Calibri Light"/>
                <a:cs typeface="Calibri Light"/>
              </a:rPr>
            </a:br>
            <a:r>
              <a:rPr lang="en-US" sz="2400" dirty="0">
                <a:solidFill>
                  <a:srgbClr val="212529"/>
                </a:solidFill>
                <a:latin typeface="Calibri Light" panose="020F0302020204030204"/>
                <a:ea typeface="Calibri Light"/>
                <a:cs typeface="Calibri Light"/>
              </a:rPr>
              <a:t>Rights Retention Statement</a:t>
            </a:r>
            <a:br>
              <a:rPr lang="en-US" sz="2400" dirty="0">
                <a:solidFill>
                  <a:prstClr val="black"/>
                </a:solidFill>
                <a:latin typeface="Calibri Light" panose="020F0302020204030204"/>
              </a:rPr>
            </a:br>
            <a:br>
              <a:rPr lang="en-US" sz="2400" dirty="0">
                <a:solidFill>
                  <a:prstClr val="black"/>
                </a:solidFill>
                <a:latin typeface="Calibri Light" panose="020F0302020204030204"/>
                <a:ea typeface="Calibri Light"/>
                <a:cs typeface="Calibri Light"/>
              </a:rPr>
            </a:br>
            <a:endParaRPr lang="en-IE" sz="2700" dirty="0">
              <a:solidFill>
                <a:prstClr val="black"/>
              </a:solidFill>
              <a:latin typeface="Verdana"/>
            </a:endParaRPr>
          </a:p>
        </p:txBody>
      </p:sp>
      <p:pic>
        <p:nvPicPr>
          <p:cNvPr id="5" name="Picture 4" descr="Excerpt from Journal article, acknowledgements section">
            <a:extLst>
              <a:ext uri="{FF2B5EF4-FFF2-40B4-BE49-F238E27FC236}">
                <a16:creationId xmlns:a16="http://schemas.microsoft.com/office/drawing/2014/main" id="{5F49CB89-2736-47EC-CFA5-5E15C74E1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36" y="6630136"/>
            <a:ext cx="5846525" cy="1991349"/>
          </a:xfrm>
          <a:prstGeom prst="rect">
            <a:avLst/>
          </a:prstGeom>
        </p:spPr>
      </p:pic>
      <p:pic>
        <p:nvPicPr>
          <p:cNvPr id="7" name="Picture 6" descr="A screenshot of a item record on CORA">
            <a:extLst>
              <a:ext uri="{FF2B5EF4-FFF2-40B4-BE49-F238E27FC236}">
                <a16:creationId xmlns:a16="http://schemas.microsoft.com/office/drawing/2014/main" id="{B2C60B49-F429-0C8B-0420-54FBEE92F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2671" y="1"/>
            <a:ext cx="11259026" cy="6267773"/>
          </a:xfrm>
          <a:prstGeom prst="rect">
            <a:avLst/>
          </a:prstGeom>
        </p:spPr>
      </p:pic>
      <p:pic>
        <p:nvPicPr>
          <p:cNvPr id="9" name="Picture 8" descr="Screenshot of article copyright statement">
            <a:extLst>
              <a:ext uri="{FF2B5EF4-FFF2-40B4-BE49-F238E27FC236}">
                <a16:creationId xmlns:a16="http://schemas.microsoft.com/office/drawing/2014/main" id="{4E048030-8D80-076F-DD69-45A44C6A9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489" y="4299735"/>
            <a:ext cx="10297055" cy="5987265"/>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706502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3866-EFA8-2DE1-AD21-D77BD29FA613}"/>
              </a:ext>
            </a:extLst>
          </p:cNvPr>
          <p:cNvSpPr>
            <a:spLocks noGrp="1"/>
          </p:cNvSpPr>
          <p:nvPr>
            <p:ph type="title"/>
          </p:nvPr>
        </p:nvSpPr>
        <p:spPr>
          <a:xfrm>
            <a:off x="179675" y="1019599"/>
            <a:ext cx="5725316" cy="8707727"/>
          </a:xfrm>
        </p:spPr>
        <p:txBody>
          <a:bodyPr vert="horz" lIns="137160" tIns="68580" rIns="137160" bIns="68580" rtlCol="0" anchor="b">
            <a:normAutofit/>
          </a:bodyPr>
          <a:lstStyle/>
          <a:p>
            <a:r>
              <a:rPr lang="en-US" sz="3600" dirty="0"/>
              <a:t>Example of </a:t>
            </a:r>
            <a:br>
              <a:rPr lang="en-US" sz="3600" dirty="0"/>
            </a:br>
            <a:r>
              <a:rPr lang="en-US" sz="3600" dirty="0"/>
              <a:t>an embargoed paper</a:t>
            </a:r>
            <a:br>
              <a:rPr lang="en-US" sz="3600" dirty="0"/>
            </a:br>
            <a:br>
              <a:rPr lang="en-US" sz="3600" dirty="0"/>
            </a:br>
            <a:r>
              <a:rPr lang="en-IE" sz="1950" dirty="0">
                <a:solidFill>
                  <a:srgbClr val="212529"/>
                </a:solidFill>
                <a:ea typeface="+mj-lt"/>
                <a:cs typeface="+mj-lt"/>
              </a:rPr>
              <a:t>Saha, A., Shirodkar, V. and Lawton, T. C. (2023) 'Bimodal lobbying and trade policy outcomes: Evidence from corporate political activity under uncertainty in India', Journal of International Business Policy, 6, pp. 24-46. </a:t>
            </a:r>
            <a:r>
              <a:rPr lang="en-IE" sz="1950" dirty="0" err="1">
                <a:solidFill>
                  <a:srgbClr val="212529"/>
                </a:solidFill>
                <a:ea typeface="+mj-lt"/>
                <a:cs typeface="+mj-lt"/>
              </a:rPr>
              <a:t>doi</a:t>
            </a:r>
            <a:r>
              <a:rPr lang="en-IE" sz="1950" dirty="0">
                <a:solidFill>
                  <a:srgbClr val="212529"/>
                </a:solidFill>
                <a:ea typeface="+mj-lt"/>
                <a:cs typeface="+mj-lt"/>
              </a:rPr>
              <a:t>: 10.1057/s42214-022-00145-w</a:t>
            </a:r>
            <a:br>
              <a:rPr lang="en-US" sz="1950" dirty="0">
                <a:solidFill>
                  <a:srgbClr val="212529"/>
                </a:solidFill>
                <a:ea typeface="Calibri Light"/>
                <a:cs typeface="Calibri Light"/>
              </a:rPr>
            </a:br>
            <a:br>
              <a:rPr lang="en-US" sz="1950" dirty="0">
                <a:solidFill>
                  <a:srgbClr val="212529"/>
                </a:solidFill>
                <a:ea typeface="Calibri Light"/>
                <a:cs typeface="Calibri Light"/>
              </a:rPr>
            </a:br>
            <a:r>
              <a:rPr lang="en-US" sz="1950" dirty="0">
                <a:solidFill>
                  <a:srgbClr val="212529"/>
                </a:solidFill>
                <a:ea typeface="Calibri Light"/>
                <a:cs typeface="Calibri Light"/>
              </a:rPr>
              <a:t>CORA Handle/Persistent URI: </a:t>
            </a:r>
            <a:r>
              <a:rPr lang="en-US" sz="1950" dirty="0">
                <a:solidFill>
                  <a:srgbClr val="212529"/>
                </a:solidFill>
                <a:ea typeface="Calibri Light"/>
                <a:cs typeface="Calibri Light"/>
                <a:hlinkClick r:id="rId3"/>
              </a:rPr>
              <a:t>https://hdl.handle.net/10468/15117</a:t>
            </a:r>
            <a:br>
              <a:rPr lang="en-US" sz="1950" dirty="0">
                <a:solidFill>
                  <a:srgbClr val="212529"/>
                </a:solidFill>
                <a:ea typeface="Calibri Light"/>
                <a:cs typeface="Calibri Light"/>
              </a:rPr>
            </a:br>
            <a:br>
              <a:rPr lang="en-US" sz="1950" dirty="0">
                <a:solidFill>
                  <a:srgbClr val="212529"/>
                </a:solidFill>
                <a:ea typeface="Calibri Light"/>
                <a:cs typeface="Calibri Light"/>
              </a:rPr>
            </a:br>
            <a:r>
              <a:rPr lang="en-US" sz="2400" dirty="0">
                <a:solidFill>
                  <a:srgbClr val="212529"/>
                </a:solidFill>
                <a:ea typeface="Calibri Light"/>
                <a:cs typeface="Calibri Light"/>
              </a:rPr>
              <a:t>Embargoed for 12 months after publication.</a:t>
            </a:r>
            <a:br>
              <a:rPr lang="en-US" sz="2400" dirty="0">
                <a:solidFill>
                  <a:srgbClr val="212529"/>
                </a:solidFill>
                <a:ea typeface="Calibri Light"/>
                <a:cs typeface="Calibri Light"/>
              </a:rPr>
            </a:br>
            <a:r>
              <a:rPr lang="en-US" sz="2400" dirty="0">
                <a:solidFill>
                  <a:srgbClr val="212529"/>
                </a:solidFill>
                <a:ea typeface="Calibri Light"/>
                <a:cs typeface="Calibri Light"/>
              </a:rPr>
              <a:t>Embargo will lift automatically.</a:t>
            </a:r>
            <a:br>
              <a:rPr lang="en-US" sz="2400" dirty="0">
                <a:solidFill>
                  <a:srgbClr val="212529"/>
                </a:solidFill>
                <a:ea typeface="Calibri Light"/>
                <a:cs typeface="Calibri Light"/>
              </a:rPr>
            </a:br>
            <a:r>
              <a:rPr lang="en-US" sz="2400" dirty="0">
                <a:solidFill>
                  <a:srgbClr val="212529"/>
                </a:solidFill>
                <a:ea typeface="Calibri Light"/>
                <a:cs typeface="Calibri Light"/>
              </a:rPr>
              <a:t>Meanwhile the metadata, abstract, keywords </a:t>
            </a:r>
            <a:r>
              <a:rPr lang="en-US" sz="2400" dirty="0" err="1">
                <a:solidFill>
                  <a:srgbClr val="212529"/>
                </a:solidFill>
                <a:ea typeface="Calibri Light"/>
                <a:cs typeface="Calibri Light"/>
              </a:rPr>
              <a:t>etc</a:t>
            </a:r>
            <a:r>
              <a:rPr lang="en-US" sz="2400" dirty="0">
                <a:solidFill>
                  <a:srgbClr val="212529"/>
                </a:solidFill>
                <a:ea typeface="Calibri Light"/>
                <a:cs typeface="Calibri Light"/>
              </a:rPr>
              <a:t> are discoverable.</a:t>
            </a:r>
            <a:br>
              <a:rPr lang="en-US" sz="2400" dirty="0">
                <a:solidFill>
                  <a:srgbClr val="212529"/>
                </a:solidFill>
                <a:ea typeface="Calibri Light"/>
                <a:cs typeface="Calibri Light"/>
              </a:rPr>
            </a:br>
            <a:r>
              <a:rPr lang="en-US" sz="2400" dirty="0">
                <a:solidFill>
                  <a:srgbClr val="212529"/>
                </a:solidFill>
                <a:ea typeface="Calibri Light"/>
                <a:cs typeface="Calibri Light"/>
              </a:rPr>
              <a:t>The record links to the published version.</a:t>
            </a:r>
            <a:br>
              <a:rPr lang="en-US" sz="2400" dirty="0"/>
            </a:br>
            <a:br>
              <a:rPr lang="en-US" sz="2400" dirty="0">
                <a:ea typeface="Calibri Light"/>
                <a:cs typeface="Calibri Light"/>
              </a:rPr>
            </a:br>
            <a:br>
              <a:rPr lang="en-US" sz="3600" dirty="0"/>
            </a:br>
            <a:endParaRPr lang="en-US" sz="3600" dirty="0">
              <a:ea typeface="Calibri Light"/>
              <a:cs typeface="Calibri Light"/>
            </a:endParaRPr>
          </a:p>
        </p:txBody>
      </p:sp>
      <p:pic>
        <p:nvPicPr>
          <p:cNvPr id="4" name="Picture 3">
            <a:extLst>
              <a:ext uri="{FF2B5EF4-FFF2-40B4-BE49-F238E27FC236}">
                <a16:creationId xmlns:a16="http://schemas.microsoft.com/office/drawing/2014/main" id="{314292F3-9578-AA40-A6E0-20DF5D33A9A6}"/>
              </a:ext>
            </a:extLst>
          </p:cNvPr>
          <p:cNvPicPr>
            <a:picLocks noChangeAspect="1"/>
          </p:cNvPicPr>
          <p:nvPr/>
        </p:nvPicPr>
        <p:blipFill>
          <a:blip r:embed="rId4"/>
          <a:stretch>
            <a:fillRect/>
          </a:stretch>
        </p:blipFill>
        <p:spPr>
          <a:xfrm>
            <a:off x="6116633" y="1019597"/>
            <a:ext cx="10753425" cy="8542791"/>
          </a:xfrm>
          <a:prstGeom prst="rect">
            <a:avLst/>
          </a:prstGeom>
        </p:spPr>
      </p:pic>
    </p:spTree>
    <p:extLst>
      <p:ext uri="{BB962C8B-B14F-4D97-AF65-F5344CB8AC3E}">
        <p14:creationId xmlns:p14="http://schemas.microsoft.com/office/powerpoint/2010/main" val="712906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3866-EFA8-2DE1-AD21-D77BD29FA613}"/>
              </a:ext>
            </a:extLst>
          </p:cNvPr>
          <p:cNvSpPr>
            <a:spLocks noGrp="1"/>
          </p:cNvSpPr>
          <p:nvPr>
            <p:ph type="title"/>
          </p:nvPr>
        </p:nvSpPr>
        <p:spPr>
          <a:xfrm>
            <a:off x="179675" y="1019599"/>
            <a:ext cx="5725316" cy="7148603"/>
          </a:xfrm>
        </p:spPr>
        <p:txBody>
          <a:bodyPr vert="horz" lIns="137160" tIns="68580" rIns="137160" bIns="68580" rtlCol="0" anchor="b">
            <a:normAutofit/>
          </a:bodyPr>
          <a:lstStyle/>
          <a:p>
            <a:r>
              <a:rPr lang="en-US" sz="3600"/>
              <a:t>Example of </a:t>
            </a:r>
            <a:br>
              <a:rPr lang="en-US" sz="3600"/>
            </a:br>
            <a:r>
              <a:rPr lang="en-US" sz="3600"/>
              <a:t>Author Accepted manuscript archived on CORA</a:t>
            </a:r>
            <a:br>
              <a:rPr lang="en-US" sz="3600"/>
            </a:br>
            <a:br>
              <a:rPr lang="en-US" sz="3600"/>
            </a:br>
            <a:r>
              <a:rPr lang="en-US" sz="1950">
                <a:solidFill>
                  <a:srgbClr val="212529"/>
                </a:solidFill>
                <a:ea typeface="+mj-lt"/>
                <a:cs typeface="+mj-lt"/>
              </a:rPr>
              <a:t>Kehoe, L., et al (2020) 'Modelling the impact of mandatory folic acid fortification of bread or flour in Ireland on the risk of occurrence of NTD-affected pregnancies in women of childbearing age and on risk of masking vitamin B12 deficiency in older adults', European Journal of Nutrition, 59, 2631-2639. </a:t>
            </a:r>
            <a:r>
              <a:rPr lang="en-US" sz="1950" err="1">
                <a:solidFill>
                  <a:srgbClr val="212529"/>
                </a:solidFill>
                <a:ea typeface="+mj-lt"/>
                <a:cs typeface="+mj-lt"/>
              </a:rPr>
              <a:t>doi</a:t>
            </a:r>
            <a:r>
              <a:rPr lang="en-US" sz="1950">
                <a:solidFill>
                  <a:srgbClr val="212529"/>
                </a:solidFill>
                <a:ea typeface="+mj-lt"/>
                <a:cs typeface="+mj-lt"/>
              </a:rPr>
              <a:t>: 10.1007/s00394-019-02111-4</a:t>
            </a:r>
            <a:br>
              <a:rPr lang="en-US" sz="1950">
                <a:solidFill>
                  <a:srgbClr val="212529"/>
                </a:solidFill>
                <a:ea typeface="Calibri Light"/>
                <a:cs typeface="Calibri Light"/>
              </a:rPr>
            </a:br>
            <a:br>
              <a:rPr lang="en-US" sz="1950">
                <a:solidFill>
                  <a:srgbClr val="212529"/>
                </a:solidFill>
                <a:ea typeface="Calibri Light"/>
                <a:cs typeface="Calibri Light"/>
              </a:rPr>
            </a:br>
            <a:r>
              <a:rPr lang="en-US" sz="1950">
                <a:solidFill>
                  <a:srgbClr val="212529"/>
                </a:solidFill>
                <a:ea typeface="Calibri Light"/>
                <a:cs typeface="Calibri Light"/>
              </a:rPr>
              <a:t>CORA Handle/Persistent URI:</a:t>
            </a:r>
            <a:br>
              <a:rPr lang="en-US"/>
            </a:br>
            <a:r>
              <a:rPr lang="en-US" sz="2700">
                <a:hlinkClick r:id="rId3"/>
              </a:rPr>
              <a:t>https://hdl.handle.net/10468/15136</a:t>
            </a:r>
            <a:r>
              <a:rPr lang="en-US" sz="2700"/>
              <a:t>   </a:t>
            </a:r>
            <a:br>
              <a:rPr lang="en-US" sz="1950">
                <a:ea typeface="Calibri Light"/>
                <a:cs typeface="Calibri Light"/>
              </a:rPr>
            </a:br>
            <a:br>
              <a:rPr lang="en-US" sz="3600"/>
            </a:br>
            <a:endParaRPr lang="en-US" sz="3600">
              <a:ea typeface="Calibri Light"/>
              <a:cs typeface="Calibri Light"/>
            </a:endParaRPr>
          </a:p>
        </p:txBody>
      </p:sp>
      <p:pic>
        <p:nvPicPr>
          <p:cNvPr id="5" name="Content Placeholder 4" descr="A paper with text on it&#10;&#10;Description automatically generated">
            <a:extLst>
              <a:ext uri="{FF2B5EF4-FFF2-40B4-BE49-F238E27FC236}">
                <a16:creationId xmlns:a16="http://schemas.microsoft.com/office/drawing/2014/main" id="{EEFD3A4F-9900-685C-8747-2CAA5B02D1FE}"/>
              </a:ext>
            </a:extLst>
          </p:cNvPr>
          <p:cNvPicPr>
            <a:picLocks noGrp="1" noChangeAspect="1"/>
          </p:cNvPicPr>
          <p:nvPr>
            <p:ph sz="half" idx="1"/>
          </p:nvPr>
        </p:nvPicPr>
        <p:blipFill>
          <a:blip r:embed="rId4"/>
          <a:stretch>
            <a:fillRect/>
          </a:stretch>
        </p:blipFill>
        <p:spPr>
          <a:xfrm>
            <a:off x="6187622" y="1744209"/>
            <a:ext cx="5074920" cy="6999888"/>
          </a:xfrm>
          <a:prstGeom prst="rect">
            <a:avLst/>
          </a:prstGeom>
        </p:spPr>
      </p:pic>
      <p:pic>
        <p:nvPicPr>
          <p:cNvPr id="6" name="Content Placeholder 5" descr="A document with text and images&#10;&#10;Description automatically generated">
            <a:extLst>
              <a:ext uri="{FF2B5EF4-FFF2-40B4-BE49-F238E27FC236}">
                <a16:creationId xmlns:a16="http://schemas.microsoft.com/office/drawing/2014/main" id="{2AD724D5-F7B6-49C7-2FEC-D6A0D9078471}"/>
              </a:ext>
            </a:extLst>
          </p:cNvPr>
          <p:cNvPicPr>
            <a:picLocks noGrp="1" noChangeAspect="1"/>
          </p:cNvPicPr>
          <p:nvPr>
            <p:ph sz="half" idx="2"/>
          </p:nvPr>
        </p:nvPicPr>
        <p:blipFill>
          <a:blip r:embed="rId5"/>
          <a:stretch>
            <a:fillRect/>
          </a:stretch>
        </p:blipFill>
        <p:spPr>
          <a:xfrm>
            <a:off x="11718536" y="1815155"/>
            <a:ext cx="5074920" cy="6857999"/>
          </a:xfrm>
          <a:prstGeom prst="rect">
            <a:avLst/>
          </a:prstGeom>
        </p:spPr>
      </p:pic>
      <p:sp>
        <p:nvSpPr>
          <p:cNvPr id="7" name="TextBox 6">
            <a:extLst>
              <a:ext uri="{FF2B5EF4-FFF2-40B4-BE49-F238E27FC236}">
                <a16:creationId xmlns:a16="http://schemas.microsoft.com/office/drawing/2014/main" id="{3799AF17-7D02-122F-AA2F-485B811EE1E9}"/>
              </a:ext>
            </a:extLst>
          </p:cNvPr>
          <p:cNvSpPr txBox="1"/>
          <p:nvPr/>
        </p:nvSpPr>
        <p:spPr>
          <a:xfrm>
            <a:off x="6190016" y="9673074"/>
            <a:ext cx="5213261"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700">
                <a:ea typeface="Calibri"/>
                <a:cs typeface="Calibri"/>
              </a:rPr>
              <a:t>Author's Accepted  Version</a:t>
            </a:r>
            <a:endParaRPr lang="en-US" sz="2700"/>
          </a:p>
        </p:txBody>
      </p:sp>
      <p:sp>
        <p:nvSpPr>
          <p:cNvPr id="8" name="TextBox 7">
            <a:extLst>
              <a:ext uri="{FF2B5EF4-FFF2-40B4-BE49-F238E27FC236}">
                <a16:creationId xmlns:a16="http://schemas.microsoft.com/office/drawing/2014/main" id="{8B895D61-5586-6357-E9AB-D8343E268E92}"/>
              </a:ext>
            </a:extLst>
          </p:cNvPr>
          <p:cNvSpPr txBox="1"/>
          <p:nvPr/>
        </p:nvSpPr>
        <p:spPr>
          <a:xfrm>
            <a:off x="12409715" y="9678389"/>
            <a:ext cx="4708566"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700">
                <a:ea typeface="Calibri"/>
                <a:cs typeface="Calibri"/>
              </a:rPr>
              <a:t>Published Version</a:t>
            </a:r>
            <a:endParaRPr lang="en-US" sz="2700"/>
          </a:p>
        </p:txBody>
      </p:sp>
    </p:spTree>
    <p:extLst>
      <p:ext uri="{BB962C8B-B14F-4D97-AF65-F5344CB8AC3E}">
        <p14:creationId xmlns:p14="http://schemas.microsoft.com/office/powerpoint/2010/main" val="250715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13575465" y="218875"/>
            <a:ext cx="3396562" cy="5246370"/>
            <a:chOff x="0" y="0"/>
            <a:chExt cx="2192020" cy="3385820"/>
          </a:xfrm>
        </p:grpSpPr>
        <p:sp>
          <p:nvSpPr>
            <p:cNvPr id="4" name="Freeform 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l="-8070" r="-8070"/>
              </a:stretch>
            </a:blipFill>
          </p:spPr>
          <p:txBody>
            <a:bodyPr/>
            <a:lstStyle/>
            <a:p>
              <a:endParaRPr lang="en-IE"/>
            </a:p>
          </p:txBody>
        </p:sp>
      </p:grpSp>
      <p:sp>
        <p:nvSpPr>
          <p:cNvPr id="5" name="Freeform 5"/>
          <p:cNvSpPr/>
          <p:nvPr/>
        </p:nvSpPr>
        <p:spPr>
          <a:xfrm>
            <a:off x="8951583" y="7111674"/>
            <a:ext cx="2759460" cy="1921588"/>
          </a:xfrm>
          <a:custGeom>
            <a:avLst/>
            <a:gdLst/>
            <a:ahLst/>
            <a:cxnLst/>
            <a:rect l="l" t="t" r="r" b="b"/>
            <a:pathLst>
              <a:path w="2759460" h="1921588">
                <a:moveTo>
                  <a:pt x="0" y="0"/>
                </a:moveTo>
                <a:lnTo>
                  <a:pt x="2759461" y="0"/>
                </a:lnTo>
                <a:lnTo>
                  <a:pt x="2759461" y="1921587"/>
                </a:lnTo>
                <a:lnTo>
                  <a:pt x="0" y="1921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grpSp>
        <p:nvGrpSpPr>
          <p:cNvPr id="6" name="Group 6"/>
          <p:cNvGrpSpPr>
            <a:grpSpLocks noChangeAspect="1"/>
          </p:cNvGrpSpPr>
          <p:nvPr/>
        </p:nvGrpSpPr>
        <p:grpSpPr>
          <a:xfrm>
            <a:off x="11813537" y="3786891"/>
            <a:ext cx="6193631" cy="5246370"/>
            <a:chOff x="0" y="0"/>
            <a:chExt cx="2374900" cy="2011680"/>
          </a:xfrm>
        </p:grpSpPr>
        <p:sp>
          <p:nvSpPr>
            <p:cNvPr id="7" name="Freeform 7"/>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5"/>
              <a:stretch>
                <a:fillRect l="-26872" r="-26872"/>
              </a:stretch>
            </a:blipFill>
          </p:spPr>
          <p:txBody>
            <a:bodyPr/>
            <a:lstStyle/>
            <a:p>
              <a:endParaRPr lang="en-IE"/>
            </a:p>
          </p:txBody>
        </p:sp>
      </p:grpSp>
      <p:sp>
        <p:nvSpPr>
          <p:cNvPr id="8" name="TextBox 8"/>
          <p:cNvSpPr txBox="1"/>
          <p:nvPr/>
        </p:nvSpPr>
        <p:spPr>
          <a:xfrm>
            <a:off x="197086" y="465106"/>
            <a:ext cx="8666461" cy="1146238"/>
          </a:xfrm>
          <a:prstGeom prst="rect">
            <a:avLst/>
          </a:prstGeom>
        </p:spPr>
        <p:txBody>
          <a:bodyPr lIns="0" tIns="0" rIns="0" bIns="0" rtlCol="0" anchor="t">
            <a:spAutoFit/>
          </a:bodyPr>
          <a:lstStyle/>
          <a:p>
            <a:pPr>
              <a:lnSpc>
                <a:spcPts val="8239"/>
              </a:lnSpc>
            </a:pPr>
            <a:r>
              <a:rPr lang="en-US" sz="7700">
                <a:solidFill>
                  <a:srgbClr val="000000"/>
                </a:solidFill>
                <a:latin typeface="Bryndan Write"/>
              </a:rPr>
              <a:t>Welcome and Hello </a:t>
            </a:r>
          </a:p>
        </p:txBody>
      </p:sp>
      <p:grpSp>
        <p:nvGrpSpPr>
          <p:cNvPr id="9" name="Group 9"/>
          <p:cNvGrpSpPr>
            <a:grpSpLocks noChangeAspect="1"/>
          </p:cNvGrpSpPr>
          <p:nvPr/>
        </p:nvGrpSpPr>
        <p:grpSpPr>
          <a:xfrm>
            <a:off x="8555288" y="0"/>
            <a:ext cx="4436703" cy="6852984"/>
            <a:chOff x="0" y="0"/>
            <a:chExt cx="2192020" cy="3385820"/>
          </a:xfrm>
        </p:grpSpPr>
        <p:sp>
          <p:nvSpPr>
            <p:cNvPr id="10" name="Freeform 10"/>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l="-8070" r="-8070"/>
              </a:stretch>
            </a:blipFill>
          </p:spPr>
          <p:txBody>
            <a:bodyPr/>
            <a:lstStyle/>
            <a:p>
              <a:endParaRPr lang="en-IE"/>
            </a:p>
          </p:txBody>
        </p:sp>
      </p:grpSp>
      <p:sp>
        <p:nvSpPr>
          <p:cNvPr id="11" name="TextBox 11"/>
          <p:cNvSpPr txBox="1"/>
          <p:nvPr/>
        </p:nvSpPr>
        <p:spPr>
          <a:xfrm>
            <a:off x="280829" y="1977441"/>
            <a:ext cx="7883457" cy="7809446"/>
          </a:xfrm>
          <a:prstGeom prst="rect">
            <a:avLst/>
          </a:prstGeom>
        </p:spPr>
        <p:txBody>
          <a:bodyPr wrap="square" lIns="0" tIns="0" rIns="0" bIns="0" rtlCol="0" anchor="t">
            <a:spAutoFit/>
          </a:bodyPr>
          <a:lstStyle/>
          <a:p>
            <a:r>
              <a:rPr lang="en-US" sz="2400" dirty="0">
                <a:solidFill>
                  <a:srgbClr val="000000"/>
                </a:solidFill>
                <a:latin typeface="Poppins"/>
              </a:rPr>
              <a:t>UCC Library offers a range of resources, spaces and services to meet the needs of the research community. </a:t>
            </a:r>
          </a:p>
          <a:p>
            <a:endParaRPr lang="en-US" sz="2400" dirty="0">
              <a:solidFill>
                <a:srgbClr val="000000"/>
              </a:solidFill>
              <a:latin typeface="Poppins"/>
            </a:endParaRPr>
          </a:p>
          <a:p>
            <a:r>
              <a:rPr lang="en-US" sz="2400" dirty="0">
                <a:solidFill>
                  <a:srgbClr val="000000"/>
                </a:solidFill>
                <a:latin typeface="Poppins"/>
              </a:rPr>
              <a:t>It is a building full of friendly and knowledgeable staff only too eager to help you on your research journey.</a:t>
            </a:r>
          </a:p>
          <a:p>
            <a:endParaRPr lang="en-US" sz="2400" dirty="0">
              <a:solidFill>
                <a:srgbClr val="000000"/>
              </a:solidFill>
              <a:latin typeface="Poppins"/>
            </a:endParaRPr>
          </a:p>
          <a:p>
            <a:r>
              <a:rPr lang="en-US" sz="2400" dirty="0">
                <a:solidFill>
                  <a:srgbClr val="000000"/>
                </a:solidFill>
                <a:latin typeface="Poppins"/>
              </a:rPr>
              <a:t> It is a great place to study, to research, to write or to take a break from what is a hectic campus. </a:t>
            </a:r>
          </a:p>
          <a:p>
            <a:endParaRPr lang="en-US" sz="2400" dirty="0">
              <a:solidFill>
                <a:srgbClr val="000000"/>
              </a:solidFill>
              <a:latin typeface="Poppins"/>
            </a:endParaRPr>
          </a:p>
          <a:p>
            <a:r>
              <a:rPr lang="en-US" sz="2400" b="1" dirty="0">
                <a:solidFill>
                  <a:srgbClr val="000000"/>
                </a:solidFill>
                <a:latin typeface="Poppins"/>
              </a:rPr>
              <a:t>General Queries </a:t>
            </a:r>
            <a:r>
              <a:rPr lang="en-US" sz="2400" dirty="0">
                <a:solidFill>
                  <a:srgbClr val="000000"/>
                </a:solidFill>
                <a:latin typeface="Poppins"/>
              </a:rPr>
              <a:t>or if you are not sure who to ask;</a:t>
            </a:r>
            <a:endParaRPr lang="en-US" sz="2400" dirty="0">
              <a:solidFill>
                <a:srgbClr val="000000"/>
              </a:solidFill>
              <a:latin typeface="Poppins"/>
              <a:cs typeface="Poppins"/>
            </a:endParaRPr>
          </a:p>
          <a:p>
            <a:r>
              <a:rPr lang="en-US" sz="2400" dirty="0">
                <a:solidFill>
                  <a:srgbClr val="000000"/>
                </a:solidFill>
                <a:latin typeface="Poppins" panose="00000500000000000000" pitchFamily="2" charset="0"/>
                <a:cs typeface="Poppins" panose="00000500000000000000" pitchFamily="2" charset="0"/>
              </a:rPr>
              <a:t>Check the </a:t>
            </a:r>
            <a:r>
              <a:rPr lang="en-US" sz="2400" dirty="0">
                <a:solidFill>
                  <a:srgbClr val="000000"/>
                </a:solidFill>
                <a:latin typeface="Poppins Bold"/>
                <a:hlinkClick r:id="rId7"/>
              </a:rPr>
              <a:t>Ask Us FAQs </a:t>
            </a:r>
            <a:r>
              <a:rPr lang="en-US" sz="2400" dirty="0">
                <a:solidFill>
                  <a:srgbClr val="000000"/>
                </a:solidFill>
                <a:latin typeface="Poppins"/>
              </a:rPr>
              <a:t>or live chat on the </a:t>
            </a:r>
            <a:r>
              <a:rPr lang="en-US" sz="2400" dirty="0">
                <a:solidFill>
                  <a:srgbClr val="000000"/>
                </a:solidFill>
                <a:latin typeface="Poppins"/>
                <a:hlinkClick r:id="rId8"/>
              </a:rPr>
              <a:t>Library website</a:t>
            </a:r>
            <a:r>
              <a:rPr lang="en-US" sz="2400" dirty="0">
                <a:solidFill>
                  <a:srgbClr val="000000"/>
                </a:solidFill>
                <a:latin typeface="Poppins"/>
              </a:rPr>
              <a:t>  or email </a:t>
            </a:r>
            <a:r>
              <a:rPr lang="en-US" sz="2400" u="sng" dirty="0">
                <a:solidFill>
                  <a:srgbClr val="000000"/>
                </a:solidFill>
                <a:latin typeface="Poppins Bold"/>
              </a:rPr>
              <a:t>library@ucc.ie</a:t>
            </a:r>
            <a:endParaRPr lang="en-US" sz="2400" u="sng" dirty="0">
              <a:solidFill>
                <a:srgbClr val="000000"/>
              </a:solidFill>
              <a:latin typeface="Poppins Bold"/>
              <a:cs typeface="Poppins Bold"/>
            </a:endParaRPr>
          </a:p>
          <a:p>
            <a:endParaRPr lang="en-US" sz="2400" b="1" dirty="0">
              <a:solidFill>
                <a:srgbClr val="000000"/>
              </a:solidFill>
              <a:latin typeface="Poppins"/>
              <a:cs typeface="Poppins"/>
            </a:endParaRPr>
          </a:p>
          <a:p>
            <a:r>
              <a:rPr lang="en-US" sz="2400" b="1" dirty="0">
                <a:solidFill>
                  <a:srgbClr val="000000"/>
                </a:solidFill>
                <a:latin typeface="Poppins"/>
                <a:cs typeface="Poppins"/>
              </a:rPr>
              <a:t>Open access publishing queries</a:t>
            </a:r>
            <a:r>
              <a:rPr lang="en-US" sz="2400" dirty="0">
                <a:solidFill>
                  <a:srgbClr val="000000"/>
                </a:solidFill>
                <a:latin typeface="Poppins"/>
                <a:cs typeface="Poppins"/>
              </a:rPr>
              <a:t>:   </a:t>
            </a:r>
            <a:r>
              <a:rPr lang="en-US" sz="2400" dirty="0">
                <a:solidFill>
                  <a:srgbClr val="000000"/>
                </a:solidFill>
                <a:latin typeface="Poppins"/>
                <a:cs typeface="Poppins"/>
                <a:hlinkClick r:id="rId9"/>
              </a:rPr>
              <a:t>donna.odoibhlin@ucc.ie</a:t>
            </a:r>
            <a:r>
              <a:rPr lang="en-US" sz="2400" dirty="0">
                <a:solidFill>
                  <a:srgbClr val="000000"/>
                </a:solidFill>
                <a:latin typeface="Poppins"/>
                <a:cs typeface="Poppins"/>
              </a:rPr>
              <a:t> or </a:t>
            </a:r>
            <a:r>
              <a:rPr lang="en-US" sz="2400" dirty="0">
                <a:solidFill>
                  <a:srgbClr val="000000"/>
                </a:solidFill>
                <a:latin typeface="Poppins"/>
                <a:cs typeface="Poppins"/>
                <a:hlinkClick r:id="rId10"/>
              </a:rPr>
              <a:t>libraryapcs@ucc.ie</a:t>
            </a:r>
            <a:r>
              <a:rPr lang="en-US" sz="2400" dirty="0">
                <a:solidFill>
                  <a:srgbClr val="000000"/>
                </a:solidFill>
                <a:latin typeface="Poppins"/>
                <a:cs typeface="Poppins"/>
              </a:rPr>
              <a:t>  </a:t>
            </a:r>
          </a:p>
          <a:p>
            <a:endParaRPr lang="en-US" sz="2400" dirty="0">
              <a:solidFill>
                <a:srgbClr val="000000"/>
              </a:solidFill>
              <a:latin typeface="Poppins"/>
              <a:cs typeface="Poppins"/>
            </a:endParaRPr>
          </a:p>
          <a:p>
            <a:r>
              <a:rPr lang="en-IE" sz="2400" b="1" dirty="0">
                <a:solidFill>
                  <a:srgbClr val="000000"/>
                </a:solidFill>
                <a:latin typeface="Poppins"/>
                <a:cs typeface="Poppins"/>
              </a:rPr>
              <a:t>Research Data Service</a:t>
            </a:r>
            <a:r>
              <a:rPr lang="en-IE" sz="2400" dirty="0">
                <a:solidFill>
                  <a:srgbClr val="000000"/>
                </a:solidFill>
                <a:latin typeface="Poppins"/>
                <a:cs typeface="Poppins"/>
              </a:rPr>
              <a:t>: </a:t>
            </a:r>
            <a:r>
              <a:rPr lang="en-IE" sz="2400" dirty="0">
                <a:solidFill>
                  <a:srgbClr val="000000"/>
                </a:solidFill>
                <a:latin typeface="Poppins"/>
                <a:cs typeface="Poppins"/>
                <a:hlinkClick r:id="rId11"/>
              </a:rPr>
              <a:t>researchdata@ucc.ie</a:t>
            </a:r>
            <a:r>
              <a:rPr lang="en-IE" sz="2400" dirty="0">
                <a:solidFill>
                  <a:srgbClr val="000000"/>
                </a:solidFill>
                <a:latin typeface="Poppins"/>
                <a:cs typeface="Poppins"/>
              </a:rPr>
              <a:t> </a:t>
            </a:r>
            <a:endParaRPr lang="en-US" sz="2400" dirty="0">
              <a:solidFill>
                <a:srgbClr val="000000"/>
              </a:solidFill>
              <a:latin typeface="Poppins"/>
              <a:cs typeface="Poppins"/>
            </a:endParaRPr>
          </a:p>
          <a:p>
            <a:endParaRPr lang="en-US" sz="2400" b="1" dirty="0">
              <a:solidFill>
                <a:srgbClr val="000000"/>
              </a:solidFill>
              <a:latin typeface="Poppins"/>
              <a:cs typeface="Poppins"/>
            </a:endParaRPr>
          </a:p>
          <a:p>
            <a:pPr>
              <a:lnSpc>
                <a:spcPts val="3540"/>
              </a:lnSpc>
            </a:pPr>
            <a:endParaRPr lang="en-US" sz="2400" u="sng" dirty="0">
              <a:solidFill>
                <a:srgbClr val="000000"/>
              </a:solidFill>
              <a:latin typeface="Poppi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F4E1F-A3E5-87B8-E862-2DEE4A9AF766}"/>
              </a:ext>
            </a:extLst>
          </p:cNvPr>
          <p:cNvSpPr>
            <a:spLocks noGrp="1"/>
          </p:cNvSpPr>
          <p:nvPr>
            <p:ph type="title"/>
          </p:nvPr>
        </p:nvSpPr>
        <p:spPr>
          <a:xfrm>
            <a:off x="1257300" y="547688"/>
            <a:ext cx="7319142" cy="1988345"/>
          </a:xfrm>
        </p:spPr>
        <p:txBody>
          <a:bodyPr/>
          <a:lstStyle/>
          <a:p>
            <a:r>
              <a:rPr lang="en-IE" dirty="0">
                <a:hlinkClick r:id="rId3"/>
              </a:rPr>
              <a:t>College of SEFs</a:t>
            </a:r>
            <a:endParaRPr lang="en-IE" dirty="0"/>
          </a:p>
        </p:txBody>
      </p:sp>
      <p:pic>
        <p:nvPicPr>
          <p:cNvPr id="8" name="Content Placeholder 7" descr="A screenshot of a computer&#10;&#10;Description automatically generated">
            <a:extLst>
              <a:ext uri="{FF2B5EF4-FFF2-40B4-BE49-F238E27FC236}">
                <a16:creationId xmlns:a16="http://schemas.microsoft.com/office/drawing/2014/main" id="{9082144A-AF39-AF42-7A55-918E42C5223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36483" y="2128346"/>
            <a:ext cx="10362425" cy="8158655"/>
          </a:xfrm>
        </p:spPr>
      </p:pic>
      <p:pic>
        <p:nvPicPr>
          <p:cNvPr id="10" name="Content Placeholder 9">
            <a:extLst>
              <a:ext uri="{FF2B5EF4-FFF2-40B4-BE49-F238E27FC236}">
                <a16:creationId xmlns:a16="http://schemas.microsoft.com/office/drawing/2014/main" id="{99C998F8-32E7-4BE5-F9B6-EFBC4C35F586}"/>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10756023" y="705674"/>
            <a:ext cx="6869826" cy="9581327"/>
          </a:xfrm>
        </p:spPr>
      </p:pic>
    </p:spTree>
    <p:extLst>
      <p:ext uri="{BB962C8B-B14F-4D97-AF65-F5344CB8AC3E}">
        <p14:creationId xmlns:p14="http://schemas.microsoft.com/office/powerpoint/2010/main" val="129942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EA364-182B-17EB-8E14-B053CE904B0E}"/>
              </a:ext>
            </a:extLst>
          </p:cNvPr>
          <p:cNvSpPr>
            <a:spLocks noGrp="1"/>
          </p:cNvSpPr>
          <p:nvPr>
            <p:ph type="title"/>
          </p:nvPr>
        </p:nvSpPr>
        <p:spPr/>
        <p:txBody>
          <a:bodyPr/>
          <a:lstStyle/>
          <a:p>
            <a:r>
              <a:rPr lang="en-IE">
                <a:hlinkClick r:id="rId3"/>
              </a:rPr>
              <a:t>Theses Collection</a:t>
            </a:r>
            <a:endParaRPr lang="en-IE"/>
          </a:p>
        </p:txBody>
      </p:sp>
      <p:pic>
        <p:nvPicPr>
          <p:cNvPr id="6" name="Content Placeholder 5" descr="A close up of a silver object&#10;&#10;Description automatically generated">
            <a:extLst>
              <a:ext uri="{FF2B5EF4-FFF2-40B4-BE49-F238E27FC236}">
                <a16:creationId xmlns:a16="http://schemas.microsoft.com/office/drawing/2014/main" id="{B2894307-42F9-75E7-5CEB-31760B70FD7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7299" y="2317532"/>
            <a:ext cx="8677190" cy="7421781"/>
          </a:xfrm>
        </p:spPr>
      </p:pic>
      <p:pic>
        <p:nvPicPr>
          <p:cNvPr id="8" name="Content Placeholder 7" descr="A screenshot of a computer&#10;&#10;Description automatically generated">
            <a:extLst>
              <a:ext uri="{FF2B5EF4-FFF2-40B4-BE49-F238E27FC236}">
                <a16:creationId xmlns:a16="http://schemas.microsoft.com/office/drawing/2014/main" id="{372F701F-7B67-068A-0F9B-6CA687ECDFF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0578661" y="959706"/>
            <a:ext cx="6873767" cy="8904828"/>
          </a:xfrm>
        </p:spPr>
      </p:pic>
    </p:spTree>
    <p:extLst>
      <p:ext uri="{BB962C8B-B14F-4D97-AF65-F5344CB8AC3E}">
        <p14:creationId xmlns:p14="http://schemas.microsoft.com/office/powerpoint/2010/main" val="654767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9303B3-EF14-4874-86AE-5345CC0A8A7E}"/>
              </a:ext>
            </a:extLst>
          </p:cNvPr>
          <p:cNvSpPr>
            <a:spLocks noGrp="1"/>
          </p:cNvSpPr>
          <p:nvPr>
            <p:ph type="title"/>
          </p:nvPr>
        </p:nvSpPr>
        <p:spPr>
          <a:xfrm>
            <a:off x="1257300" y="326699"/>
            <a:ext cx="15773400" cy="1988345"/>
          </a:xfrm>
        </p:spPr>
        <p:txBody>
          <a:bodyPr/>
          <a:lstStyle/>
          <a:p>
            <a:r>
              <a:rPr lang="en-IE" b="1">
                <a:solidFill>
                  <a:schemeClr val="accent6">
                    <a:lumMod val="75000"/>
                  </a:schemeClr>
                </a:solidFill>
                <a:latin typeface="Avenir Next LT Pro" panose="020B0504020202020204" pitchFamily="34" charset="0"/>
              </a:rPr>
              <a:t>Funder Publishing Platforms</a:t>
            </a:r>
            <a:endParaRPr lang="en-IE"/>
          </a:p>
        </p:txBody>
      </p:sp>
      <p:pic>
        <p:nvPicPr>
          <p:cNvPr id="4" name="Picture 3">
            <a:extLst>
              <a:ext uri="{FF2B5EF4-FFF2-40B4-BE49-F238E27FC236}">
                <a16:creationId xmlns:a16="http://schemas.microsoft.com/office/drawing/2014/main" id="{418E5613-2729-49F8-ADD7-F9FC84FDD724}"/>
              </a:ext>
            </a:extLst>
          </p:cNvPr>
          <p:cNvPicPr>
            <a:picLocks noChangeAspect="1"/>
          </p:cNvPicPr>
          <p:nvPr/>
        </p:nvPicPr>
        <p:blipFill>
          <a:blip r:embed="rId3"/>
          <a:stretch>
            <a:fillRect/>
          </a:stretch>
        </p:blipFill>
        <p:spPr>
          <a:xfrm>
            <a:off x="845506" y="1958438"/>
            <a:ext cx="17041661" cy="6003758"/>
          </a:xfrm>
          <a:prstGeom prst="rect">
            <a:avLst/>
          </a:prstGeom>
        </p:spPr>
      </p:pic>
      <p:pic>
        <p:nvPicPr>
          <p:cNvPr id="7" name="Picture 6">
            <a:extLst>
              <a:ext uri="{FF2B5EF4-FFF2-40B4-BE49-F238E27FC236}">
                <a16:creationId xmlns:a16="http://schemas.microsoft.com/office/drawing/2014/main" id="{DA5C7E70-D77B-46C5-AA18-2B409BEA27C8}"/>
              </a:ext>
            </a:extLst>
          </p:cNvPr>
          <p:cNvPicPr>
            <a:picLocks noChangeAspect="1"/>
          </p:cNvPicPr>
          <p:nvPr/>
        </p:nvPicPr>
        <p:blipFill>
          <a:blip r:embed="rId4"/>
          <a:stretch>
            <a:fillRect/>
          </a:stretch>
        </p:blipFill>
        <p:spPr>
          <a:xfrm>
            <a:off x="1097319" y="3775827"/>
            <a:ext cx="15714720" cy="6199383"/>
          </a:xfrm>
          <a:prstGeom prst="rect">
            <a:avLst/>
          </a:prstGeom>
        </p:spPr>
      </p:pic>
      <p:pic>
        <p:nvPicPr>
          <p:cNvPr id="3" name="Picture 2">
            <a:extLst>
              <a:ext uri="{FF2B5EF4-FFF2-40B4-BE49-F238E27FC236}">
                <a16:creationId xmlns:a16="http://schemas.microsoft.com/office/drawing/2014/main" id="{FA05D387-95DA-00D4-5482-24A633112A60}"/>
              </a:ext>
            </a:extLst>
          </p:cNvPr>
          <p:cNvPicPr>
            <a:picLocks noChangeAspect="1"/>
          </p:cNvPicPr>
          <p:nvPr/>
        </p:nvPicPr>
        <p:blipFill rotWithShape="1">
          <a:blip r:embed="rId5"/>
          <a:srcRect t="9157" r="50776" b="4407"/>
          <a:stretch/>
        </p:blipFill>
        <p:spPr>
          <a:xfrm>
            <a:off x="5466523" y="5648103"/>
            <a:ext cx="12689954" cy="465877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2906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B6843F-DE1E-49E7-9A6C-8C46925ABFD6}"/>
              </a:ext>
            </a:extLst>
          </p:cNvPr>
          <p:cNvSpPr>
            <a:spLocks noGrp="1"/>
          </p:cNvSpPr>
          <p:nvPr>
            <p:ph type="title"/>
          </p:nvPr>
        </p:nvSpPr>
        <p:spPr>
          <a:xfrm>
            <a:off x="721520" y="5629274"/>
            <a:ext cx="4936331" cy="3679031"/>
          </a:xfrm>
        </p:spPr>
        <p:txBody>
          <a:bodyPr anchor="ctr">
            <a:normAutofit/>
          </a:bodyPr>
          <a:lstStyle/>
          <a:p>
            <a:r>
              <a:rPr lang="en-IE" b="1">
                <a:latin typeface="Calibri"/>
                <a:ea typeface="+mn-ea"/>
                <a:cs typeface="+mn-cs"/>
              </a:rPr>
              <a:t>Gold Open Access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4464" b="9770"/>
          <a:stretch/>
        </p:blipFill>
        <p:spPr>
          <a:xfrm>
            <a:off x="30" y="16"/>
            <a:ext cx="18287970" cy="556590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8" name="Content Placeholder 7">
            <a:extLst>
              <a:ext uri="{FF2B5EF4-FFF2-40B4-BE49-F238E27FC236}">
                <a16:creationId xmlns:a16="http://schemas.microsoft.com/office/drawing/2014/main" id="{9D8DDAE3-DE89-4952-8290-5EFD62413E49}"/>
              </a:ext>
            </a:extLst>
          </p:cNvPr>
          <p:cNvSpPr>
            <a:spLocks noGrp="1"/>
          </p:cNvSpPr>
          <p:nvPr>
            <p:ph idx="1"/>
          </p:nvPr>
        </p:nvSpPr>
        <p:spPr>
          <a:xfrm>
            <a:off x="6338362" y="6038890"/>
            <a:ext cx="11228120" cy="3679031"/>
          </a:xfrm>
        </p:spPr>
        <p:txBody>
          <a:bodyPr anchor="ctr">
            <a:normAutofit/>
          </a:bodyPr>
          <a:lstStyle/>
          <a:p>
            <a:r>
              <a:rPr lang="en-US" sz="3000"/>
              <a:t>Accessible immediately at the point of publication</a:t>
            </a:r>
            <a:endParaRPr lang="en-US" sz="3000" b="1"/>
          </a:p>
          <a:p>
            <a:r>
              <a:rPr lang="en-US" sz="3000"/>
              <a:t>Author may have to pay article processing charges (APCs) once an article has been accepted for publication</a:t>
            </a:r>
          </a:p>
          <a:p>
            <a:r>
              <a:rPr lang="en-US" sz="3000"/>
              <a:t>Author retains copyright and readers are granted reuse rights</a:t>
            </a:r>
          </a:p>
          <a:p>
            <a:r>
              <a:rPr lang="en-US" sz="3000"/>
              <a:t>Publisher managed</a:t>
            </a:r>
          </a:p>
          <a:p>
            <a:pPr marL="0" indent="0">
              <a:buNone/>
            </a:pPr>
            <a:endParaRPr lang="en-IE" sz="2700"/>
          </a:p>
        </p:txBody>
      </p:sp>
    </p:spTree>
    <p:extLst>
      <p:ext uri="{BB962C8B-B14F-4D97-AF65-F5344CB8AC3E}">
        <p14:creationId xmlns:p14="http://schemas.microsoft.com/office/powerpoint/2010/main" val="3997693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9" name="TextBox 8">
            <a:extLst>
              <a:ext uri="{FF2B5EF4-FFF2-40B4-BE49-F238E27FC236}">
                <a16:creationId xmlns:a16="http://schemas.microsoft.com/office/drawing/2014/main" id="{837CAF16-82F5-4762-AC48-A99AF7A9B1BF}"/>
              </a:ext>
            </a:extLst>
          </p:cNvPr>
          <p:cNvSpPr txBox="1"/>
          <p:nvPr/>
        </p:nvSpPr>
        <p:spPr>
          <a:xfrm>
            <a:off x="1186624" y="226503"/>
            <a:ext cx="14064563" cy="1754326"/>
          </a:xfrm>
          <a:prstGeom prst="rect">
            <a:avLst/>
          </a:prstGeom>
          <a:noFill/>
        </p:spPr>
        <p:txBody>
          <a:bodyPr wrap="square" rtlCol="0">
            <a:spAutoFit/>
          </a:bodyPr>
          <a:lstStyle/>
          <a:p>
            <a:r>
              <a:rPr lang="en-IE" sz="5400" b="1">
                <a:solidFill>
                  <a:srgbClr val="008000"/>
                </a:solidFill>
                <a:latin typeface="Calibri"/>
              </a:rPr>
              <a:t> </a:t>
            </a:r>
            <a:r>
              <a:rPr lang="en-IE" sz="5400" b="1" err="1">
                <a:solidFill>
                  <a:srgbClr val="008000"/>
                </a:solidFill>
                <a:latin typeface="Calibri"/>
              </a:rPr>
              <a:t>IReL</a:t>
            </a:r>
            <a:r>
              <a:rPr lang="en-IE" sz="5400" b="1">
                <a:solidFill>
                  <a:srgbClr val="008000"/>
                </a:solidFill>
                <a:latin typeface="Calibri"/>
              </a:rPr>
              <a:t> Transformative Agreements – </a:t>
            </a:r>
          </a:p>
          <a:p>
            <a:r>
              <a:rPr lang="en-IE" sz="5400" b="1">
                <a:solidFill>
                  <a:srgbClr val="008000"/>
                </a:solidFill>
                <a:latin typeface="Calibri"/>
              </a:rPr>
              <a:t>funding Open Access publishing for UCC authors</a:t>
            </a:r>
          </a:p>
        </p:txBody>
      </p:sp>
      <p:sp>
        <p:nvSpPr>
          <p:cNvPr id="2" name="TextBox 1">
            <a:extLst>
              <a:ext uri="{FF2B5EF4-FFF2-40B4-BE49-F238E27FC236}">
                <a16:creationId xmlns:a16="http://schemas.microsoft.com/office/drawing/2014/main" id="{96F3FCD0-E5D4-4DF2-BF6D-58676255AE62}"/>
              </a:ext>
            </a:extLst>
          </p:cNvPr>
          <p:cNvSpPr txBox="1"/>
          <p:nvPr/>
        </p:nvSpPr>
        <p:spPr>
          <a:xfrm>
            <a:off x="334234" y="2346365"/>
            <a:ext cx="17619533" cy="7940635"/>
          </a:xfrm>
          <a:prstGeom prst="rect">
            <a:avLst/>
          </a:prstGeom>
          <a:noFill/>
        </p:spPr>
        <p:txBody>
          <a:bodyPr wrap="square" lIns="137160" tIns="68580" rIns="137160" bIns="68580" rtlCol="0" anchor="t">
            <a:spAutoFit/>
          </a:bodyPr>
          <a:lstStyle/>
          <a:p>
            <a:pPr marL="1114425" lvl="1" indent="-428625">
              <a:buFont typeface="Arial" panose="020B0604020202020204" pitchFamily="34" charset="0"/>
              <a:buChar char="•"/>
            </a:pPr>
            <a:r>
              <a:rPr lang="en-IE" sz="3000"/>
              <a:t>UCC, via </a:t>
            </a:r>
            <a:r>
              <a:rPr lang="en-IE" sz="3000" err="1"/>
              <a:t>IReL</a:t>
            </a:r>
            <a:r>
              <a:rPr lang="en-IE" sz="3000"/>
              <a:t> have secured several 'Transformative Agreements' with publishers that typically allow corresponding authors from eligible institutions to publish their articles open access immediately on publication.  These Article Publishing Charges (APCs) have been prepaid for a large number of articles with a wide range of publishers.</a:t>
            </a:r>
          </a:p>
          <a:p>
            <a:pPr marL="1114425" lvl="1" indent="-428625">
              <a:buFont typeface="Arial" panose="020B0604020202020204" pitchFamily="34" charset="0"/>
              <a:buChar char="•"/>
            </a:pPr>
            <a:endParaRPr lang="en-IE" sz="3000">
              <a:solidFill>
                <a:prstClr val="black"/>
              </a:solidFill>
            </a:endParaRPr>
          </a:p>
          <a:p>
            <a:pPr marL="1114425" lvl="1" indent="-428625">
              <a:buFont typeface="Arial" panose="020B0604020202020204" pitchFamily="34" charset="0"/>
              <a:buChar char="•"/>
            </a:pPr>
            <a:r>
              <a:rPr lang="en-IE" sz="3000"/>
              <a:t>To confirm if your proposed journal is eligible for a funded APC please check the link below:   </a:t>
            </a:r>
            <a:r>
              <a:rPr lang="en-IE" sz="3000">
                <a:ea typeface="+mn-lt"/>
                <a:cs typeface="+mn-lt"/>
                <a:hlinkClick r:id="rId3"/>
              </a:rPr>
              <a:t>https://libguides.ucc.ie/OAagreements</a:t>
            </a:r>
            <a:r>
              <a:rPr lang="en-IE" sz="3000">
                <a:ea typeface="+mn-lt"/>
                <a:cs typeface="+mn-lt"/>
              </a:rPr>
              <a:t> </a:t>
            </a:r>
            <a:r>
              <a:rPr lang="en-IE" sz="3000"/>
              <a:t> or email </a:t>
            </a:r>
            <a:r>
              <a:rPr lang="en-IE" sz="3000">
                <a:hlinkClick r:id="rId4"/>
              </a:rPr>
              <a:t>libraryapcs@ucc.ie</a:t>
            </a:r>
            <a:r>
              <a:rPr lang="en-IE" sz="3000"/>
              <a:t>.</a:t>
            </a:r>
            <a:endParaRPr lang="en-IE" sz="3000">
              <a:ea typeface="Calibri" panose="020F0502020204030204"/>
              <a:cs typeface="Calibri"/>
            </a:endParaRPr>
          </a:p>
          <a:p>
            <a:pPr lvl="1"/>
            <a:endParaRPr lang="en-IE" sz="3000">
              <a:solidFill>
                <a:prstClr val="black"/>
              </a:solidFill>
            </a:endParaRPr>
          </a:p>
          <a:p>
            <a:pPr marL="1114425" lvl="1" indent="-428625">
              <a:buFont typeface="Arial" panose="020B0604020202020204" pitchFamily="34" charset="0"/>
              <a:buChar char="•"/>
            </a:pPr>
            <a:r>
              <a:rPr lang="en-IE" sz="3000" b="1"/>
              <a:t>To avail of funded APCs </a:t>
            </a:r>
            <a:r>
              <a:rPr lang="en-IE" sz="3000" b="1">
                <a:highlight>
                  <a:srgbClr val="FFFF00"/>
                </a:highlight>
              </a:rPr>
              <a:t>UCC authors </a:t>
            </a:r>
            <a:r>
              <a:rPr lang="en-IE" sz="3000" b="1"/>
              <a:t>must meet the following criteria, when their article is accepted for publication:   </a:t>
            </a:r>
            <a:endParaRPr lang="en-IE" sz="3000"/>
          </a:p>
          <a:p>
            <a:pPr marL="1114425" lvl="1" indent="-428625">
              <a:buFont typeface="Arial" panose="020B0604020202020204" pitchFamily="34" charset="0"/>
              <a:buChar char="•"/>
            </a:pPr>
            <a:endParaRPr lang="en-IE" sz="3000"/>
          </a:p>
          <a:p>
            <a:pPr marL="1800225" lvl="2" indent="-428625">
              <a:buFont typeface="Arial"/>
              <a:buChar char="•"/>
            </a:pPr>
            <a:r>
              <a:rPr lang="en-IE" sz="3000"/>
              <a:t>You must be listed as the </a:t>
            </a:r>
            <a:r>
              <a:rPr lang="en-IE" sz="3000">
                <a:highlight>
                  <a:srgbClr val="FFFF00"/>
                </a:highlight>
              </a:rPr>
              <a:t>corresponding author</a:t>
            </a:r>
            <a:r>
              <a:rPr lang="en-IE" sz="3000"/>
              <a:t>.</a:t>
            </a:r>
            <a:endParaRPr lang="en-IE" sz="3000">
              <a:cs typeface="Calibri"/>
            </a:endParaRPr>
          </a:p>
          <a:p>
            <a:pPr marL="1800225" lvl="2" indent="-428625">
              <a:buFont typeface="Arial" panose="020B0604020202020204" pitchFamily="34" charset="0"/>
              <a:buChar char="•"/>
            </a:pPr>
            <a:r>
              <a:rPr lang="en-IE" sz="3000"/>
              <a:t>You must include ‘</a:t>
            </a:r>
            <a:r>
              <a:rPr lang="en-IE" sz="3000">
                <a:highlight>
                  <a:srgbClr val="FFFF00"/>
                </a:highlight>
              </a:rPr>
              <a:t>University College Cork</a:t>
            </a:r>
            <a:r>
              <a:rPr lang="en-IE" sz="3000"/>
              <a:t>’ in your affiliation details.</a:t>
            </a:r>
            <a:endParaRPr lang="en-IE" sz="3000">
              <a:cs typeface="Calibri"/>
            </a:endParaRPr>
          </a:p>
          <a:p>
            <a:pPr marL="1800225" lvl="2" indent="-428625">
              <a:buFont typeface="Arial" panose="020B0604020202020204" pitchFamily="34" charset="0"/>
              <a:buChar char="•"/>
            </a:pPr>
            <a:r>
              <a:rPr lang="en-IE" sz="3000"/>
              <a:t>You should use your UCC email address: </a:t>
            </a:r>
            <a:r>
              <a:rPr lang="en-IE" sz="3000">
                <a:highlight>
                  <a:srgbClr val="FFFF00"/>
                </a:highlight>
              </a:rPr>
              <a:t>@ucc.ie</a:t>
            </a:r>
            <a:r>
              <a:rPr lang="en-IE" sz="3000"/>
              <a:t> , </a:t>
            </a:r>
            <a:r>
              <a:rPr lang="en-IE" sz="3000">
                <a:highlight>
                  <a:srgbClr val="FFFF00"/>
                </a:highlight>
              </a:rPr>
              <a:t>@tyndall.ie.</a:t>
            </a:r>
            <a:endParaRPr lang="en-IE" sz="3000">
              <a:highlight>
                <a:srgbClr val="FFFF00"/>
              </a:highlight>
              <a:cs typeface="Calibri"/>
            </a:endParaRPr>
          </a:p>
          <a:p>
            <a:pPr lvl="1"/>
            <a:endParaRPr lang="en-IE" sz="3000">
              <a:solidFill>
                <a:prstClr val="black"/>
              </a:solidFill>
            </a:endParaRPr>
          </a:p>
          <a:p>
            <a:r>
              <a:rPr lang="en-IE" sz="3000"/>
              <a:t>See also:  </a:t>
            </a:r>
            <a:r>
              <a:rPr lang="en-IE" sz="3000">
                <a:ea typeface="+mn-lt"/>
                <a:cs typeface="+mn-lt"/>
                <a:hlinkClick r:id="rId5"/>
              </a:rPr>
              <a:t>https://irel.ie/open-access/</a:t>
            </a:r>
            <a:r>
              <a:rPr lang="en-IE" sz="3000">
                <a:ea typeface="+mn-lt"/>
                <a:cs typeface="+mn-lt"/>
              </a:rPr>
              <a:t> </a:t>
            </a:r>
          </a:p>
          <a:p>
            <a:endParaRPr lang="en-IE" sz="2700">
              <a:solidFill>
                <a:prstClr val="black"/>
              </a:solidFill>
              <a:latin typeface="Calibri"/>
            </a:endParaRPr>
          </a:p>
        </p:txBody>
      </p:sp>
      <p:pic>
        <p:nvPicPr>
          <p:cNvPr id="4" name="Picture 2" descr="IReL Logo">
            <a:extLst>
              <a:ext uri="{FF2B5EF4-FFF2-40B4-BE49-F238E27FC236}">
                <a16:creationId xmlns:a16="http://schemas.microsoft.com/office/drawing/2014/main" id="{1DBE69DC-38BB-47D1-965E-818671C3D8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97576" y="325443"/>
            <a:ext cx="1879968" cy="931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8839A19-B73B-4061-8738-EE95AAEE5B40}"/>
              </a:ext>
            </a:extLst>
          </p:cNvPr>
          <p:cNvPicPr>
            <a:picLocks noChangeAspect="1"/>
          </p:cNvPicPr>
          <p:nvPr/>
        </p:nvPicPr>
        <p:blipFill>
          <a:blip r:embed="rId7"/>
          <a:stretch>
            <a:fillRect/>
          </a:stretch>
        </p:blipFill>
        <p:spPr>
          <a:xfrm>
            <a:off x="14305703" y="8345180"/>
            <a:ext cx="2983745" cy="827609"/>
          </a:xfrm>
          <a:prstGeom prst="rect">
            <a:avLst/>
          </a:prstGeom>
        </p:spPr>
      </p:pic>
    </p:spTree>
    <p:extLst>
      <p:ext uri="{BB962C8B-B14F-4D97-AF65-F5344CB8AC3E}">
        <p14:creationId xmlns:p14="http://schemas.microsoft.com/office/powerpoint/2010/main" val="148543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F1FCF0-DBB1-D250-694F-D9AAD34B039F}"/>
              </a:ext>
            </a:extLst>
          </p:cNvPr>
          <p:cNvSpPr txBox="1"/>
          <p:nvPr/>
        </p:nvSpPr>
        <p:spPr>
          <a:xfrm>
            <a:off x="0" y="348063"/>
            <a:ext cx="18288000" cy="830997"/>
          </a:xfrm>
          <a:prstGeom prst="rect">
            <a:avLst/>
          </a:prstGeom>
          <a:noFill/>
        </p:spPr>
        <p:txBody>
          <a:bodyPr wrap="square">
            <a:spAutoFit/>
          </a:bodyPr>
          <a:lstStyle/>
          <a:p>
            <a:pPr defTabSz="1371600">
              <a:spcBef>
                <a:spcPct val="50000"/>
              </a:spcBef>
              <a:defRPr/>
            </a:pPr>
            <a:r>
              <a:rPr lang="en-IE" altLang="en-US" sz="4800" b="1">
                <a:solidFill>
                  <a:schemeClr val="accent2"/>
                </a:solidFill>
                <a:latin typeface="Verdana"/>
                <a:ea typeface="Verdana"/>
              </a:rPr>
              <a:t>Watch out for Gold Open Access Journals!</a:t>
            </a:r>
            <a:endParaRPr lang="en-GB" altLang="en-US" sz="4800" b="1">
              <a:solidFill>
                <a:schemeClr val="accent2"/>
              </a:solidFill>
              <a:latin typeface="Verdana"/>
              <a:ea typeface="Verdana"/>
            </a:endParaRPr>
          </a:p>
        </p:txBody>
      </p:sp>
      <p:pic>
        <p:nvPicPr>
          <p:cNvPr id="5" name="Picture 4" descr="A screenshot of a medical journal">
            <a:extLst>
              <a:ext uri="{FF2B5EF4-FFF2-40B4-BE49-F238E27FC236}">
                <a16:creationId xmlns:a16="http://schemas.microsoft.com/office/drawing/2014/main" id="{B579B9D2-1126-AEBE-E3DE-DB84CC000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268" y="1533864"/>
            <a:ext cx="13017723" cy="6044196"/>
          </a:xfrm>
          <a:prstGeom prst="rect">
            <a:avLst/>
          </a:prstGeom>
        </p:spPr>
      </p:pic>
      <p:sp>
        <p:nvSpPr>
          <p:cNvPr id="6" name="TextBox 5">
            <a:extLst>
              <a:ext uri="{FF2B5EF4-FFF2-40B4-BE49-F238E27FC236}">
                <a16:creationId xmlns:a16="http://schemas.microsoft.com/office/drawing/2014/main" id="{384F199F-AA10-A5B6-165A-71C5784E8871}"/>
              </a:ext>
            </a:extLst>
          </p:cNvPr>
          <p:cNvSpPr txBox="1"/>
          <p:nvPr/>
        </p:nvSpPr>
        <p:spPr>
          <a:xfrm>
            <a:off x="320678" y="7572375"/>
            <a:ext cx="15450680" cy="1985159"/>
          </a:xfrm>
          <a:prstGeom prst="rect">
            <a:avLst/>
          </a:prstGeom>
          <a:noFill/>
          <a:ln>
            <a:solidFill>
              <a:srgbClr val="FF0000"/>
            </a:solidFill>
          </a:ln>
        </p:spPr>
        <p:txBody>
          <a:bodyPr wrap="square" lIns="137160" tIns="68580" rIns="137160" bIns="68580" rtlCol="0" anchor="t">
            <a:spAutoFit/>
          </a:bodyPr>
          <a:lstStyle/>
          <a:p>
            <a:r>
              <a:rPr lang="en-IE" sz="2400" dirty="0">
                <a:highlight>
                  <a:srgbClr val="FFFF00"/>
                </a:highlight>
              </a:rPr>
              <a:t>Don’t depend on an </a:t>
            </a:r>
            <a:r>
              <a:rPr lang="en-IE" sz="2400" dirty="0" err="1">
                <a:highlight>
                  <a:srgbClr val="FFFF00"/>
                </a:highlight>
              </a:rPr>
              <a:t>IReL</a:t>
            </a:r>
            <a:r>
              <a:rPr lang="en-IE" sz="2400" dirty="0">
                <a:highlight>
                  <a:srgbClr val="FFFF00"/>
                </a:highlight>
              </a:rPr>
              <a:t> APC, you </a:t>
            </a:r>
            <a:r>
              <a:rPr lang="en-IE" sz="2400" i="1" dirty="0">
                <a:highlight>
                  <a:srgbClr val="FFFF00"/>
                </a:highlight>
              </a:rPr>
              <a:t>may </a:t>
            </a:r>
            <a:r>
              <a:rPr lang="en-IE" sz="2400" dirty="0">
                <a:highlight>
                  <a:srgbClr val="FFFF00"/>
                </a:highlight>
              </a:rPr>
              <a:t>not get one!</a:t>
            </a:r>
          </a:p>
          <a:p>
            <a:r>
              <a:rPr lang="en-IE" sz="2400" dirty="0"/>
              <a:t>If you are publishing in a hybrid journal you have the option of publishing behind a paywall and making your work available under the Green route: archiving the Accepted Version in a repository like CORA.</a:t>
            </a:r>
            <a:endParaRPr lang="en-IE" sz="2400" dirty="0">
              <a:ea typeface="Verdana"/>
            </a:endParaRPr>
          </a:p>
          <a:p>
            <a:r>
              <a:rPr lang="en-IE" sz="2400" dirty="0"/>
              <a:t>If you are publishing in a Gold APC journal, and there are no </a:t>
            </a:r>
            <a:r>
              <a:rPr lang="en-IE" sz="2400" dirty="0" err="1"/>
              <a:t>IReL</a:t>
            </a:r>
            <a:r>
              <a:rPr lang="en-IE" sz="2400" dirty="0"/>
              <a:t> APCs left, you have to find an alternative funding source. The APC is mandatory in a gold fully open access journal. </a:t>
            </a:r>
            <a:r>
              <a:rPr lang="en-IE" sz="2400" b="1" dirty="0"/>
              <a:t>Beware!</a:t>
            </a:r>
            <a:endParaRPr lang="en-IE" sz="2400" b="1" dirty="0">
              <a:ea typeface="Verdana"/>
            </a:endParaRPr>
          </a:p>
        </p:txBody>
      </p:sp>
    </p:spTree>
    <p:extLst>
      <p:ext uri="{BB962C8B-B14F-4D97-AF65-F5344CB8AC3E}">
        <p14:creationId xmlns:p14="http://schemas.microsoft.com/office/powerpoint/2010/main" val="643005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B4C8FC-8F28-9583-8B51-DA476A5C07B4}"/>
              </a:ext>
            </a:extLst>
          </p:cNvPr>
          <p:cNvSpPr>
            <a:spLocks noGrp="1"/>
          </p:cNvSpPr>
          <p:nvPr>
            <p:ph type="title"/>
          </p:nvPr>
        </p:nvSpPr>
        <p:spPr>
          <a:xfrm>
            <a:off x="930512" y="478287"/>
            <a:ext cx="10479023" cy="2664726"/>
          </a:xfrm>
        </p:spPr>
        <p:txBody>
          <a:bodyPr anchor="b">
            <a:normAutofit/>
          </a:bodyPr>
          <a:lstStyle/>
          <a:p>
            <a:r>
              <a:rPr lang="en-IE" sz="8100" b="1" dirty="0">
                <a:cs typeface="Segoe UI"/>
              </a:rPr>
              <a:t>Diamond OA in UCC:</a:t>
            </a:r>
            <a:r>
              <a:rPr lang="en-US" sz="8100" b="1" dirty="0">
                <a:cs typeface="Segoe UI"/>
              </a:rPr>
              <a:t>​</a:t>
            </a:r>
            <a:br>
              <a:rPr lang="en-US" sz="8100" b="1" dirty="0">
                <a:cs typeface="Segoe UI"/>
              </a:rPr>
            </a:br>
            <a:endParaRPr lang="en-IE" sz="8100" b="1" dirty="0"/>
          </a:p>
        </p:txBody>
      </p:sp>
      <p:pic>
        <p:nvPicPr>
          <p:cNvPr id="6" name="Picture 5">
            <a:extLst>
              <a:ext uri="{FF2B5EF4-FFF2-40B4-BE49-F238E27FC236}">
                <a16:creationId xmlns:a16="http://schemas.microsoft.com/office/drawing/2014/main" id="{E12758E3-6850-B041-69D9-4F4BB61AC747}"/>
              </a:ext>
            </a:extLst>
          </p:cNvPr>
          <p:cNvPicPr>
            <a:picLocks noChangeAspect="1"/>
          </p:cNvPicPr>
          <p:nvPr/>
        </p:nvPicPr>
        <p:blipFill>
          <a:blip r:embed="rId3"/>
          <a:stretch>
            <a:fillRect/>
          </a:stretch>
        </p:blipFill>
        <p:spPr>
          <a:xfrm>
            <a:off x="12571704" y="378221"/>
            <a:ext cx="5298054" cy="1390739"/>
          </a:xfrm>
          <a:prstGeom prst="rect">
            <a:avLst/>
          </a:prstGeom>
        </p:spPr>
      </p:pic>
      <p:sp>
        <p:nvSpPr>
          <p:cNvPr id="5" name="Content Placeholder 4">
            <a:extLst>
              <a:ext uri="{FF2B5EF4-FFF2-40B4-BE49-F238E27FC236}">
                <a16:creationId xmlns:a16="http://schemas.microsoft.com/office/drawing/2014/main" id="{46330FAD-9988-3A5D-4CF2-B23260CB0D21}"/>
              </a:ext>
            </a:extLst>
          </p:cNvPr>
          <p:cNvSpPr>
            <a:spLocks noGrp="1"/>
          </p:cNvSpPr>
          <p:nvPr>
            <p:ph idx="1"/>
          </p:nvPr>
        </p:nvSpPr>
        <p:spPr>
          <a:xfrm>
            <a:off x="754969" y="2864735"/>
            <a:ext cx="10830107" cy="6357641"/>
          </a:xfrm>
        </p:spPr>
        <p:txBody>
          <a:bodyPr vert="horz" lIns="137160" tIns="68580" rIns="137160" bIns="68580" rtlCol="0">
            <a:noAutofit/>
          </a:bodyPr>
          <a:lstStyle/>
          <a:p>
            <a:r>
              <a:rPr lang="en-IE" sz="4800" dirty="0"/>
              <a:t>UCC Library Services support Diamond Open Access publishing though OJS  – </a:t>
            </a:r>
            <a:r>
              <a:rPr lang="en-IE" sz="4800" dirty="0" err="1"/>
              <a:t>eg</a:t>
            </a:r>
            <a:r>
              <a:rPr lang="en-IE" sz="4800" dirty="0"/>
              <a:t> The Boolean, Scenario and Alphaville Journal</a:t>
            </a:r>
          </a:p>
          <a:p>
            <a:endParaRPr lang="en-IE" sz="4800" dirty="0"/>
          </a:p>
          <a:p>
            <a:r>
              <a:rPr lang="en-IE" sz="4800" dirty="0"/>
              <a:t>We also support diamond OA publishing though membership of  The Open Library of Humanities journal</a:t>
            </a:r>
          </a:p>
        </p:txBody>
      </p:sp>
      <p:pic>
        <p:nvPicPr>
          <p:cNvPr id="8" name="Picture 7">
            <a:extLst>
              <a:ext uri="{FF2B5EF4-FFF2-40B4-BE49-F238E27FC236}">
                <a16:creationId xmlns:a16="http://schemas.microsoft.com/office/drawing/2014/main" id="{4AE1707C-AF1F-6F82-E295-0FA9335DFDEB}"/>
              </a:ext>
            </a:extLst>
          </p:cNvPr>
          <p:cNvPicPr>
            <a:picLocks noChangeAspect="1"/>
          </p:cNvPicPr>
          <p:nvPr/>
        </p:nvPicPr>
        <p:blipFill>
          <a:blip r:embed="rId4"/>
          <a:stretch>
            <a:fillRect/>
          </a:stretch>
        </p:blipFill>
        <p:spPr>
          <a:xfrm>
            <a:off x="13318179" y="4205207"/>
            <a:ext cx="4482735" cy="2835330"/>
          </a:xfrm>
          <a:prstGeom prst="rect">
            <a:avLst/>
          </a:prstGeom>
        </p:spPr>
      </p:pic>
      <p:pic>
        <p:nvPicPr>
          <p:cNvPr id="7" name="Picture 6">
            <a:extLst>
              <a:ext uri="{FF2B5EF4-FFF2-40B4-BE49-F238E27FC236}">
                <a16:creationId xmlns:a16="http://schemas.microsoft.com/office/drawing/2014/main" id="{BDF978FA-D499-9844-098D-624C273C1021}"/>
              </a:ext>
            </a:extLst>
          </p:cNvPr>
          <p:cNvPicPr>
            <a:picLocks noChangeAspect="1"/>
          </p:cNvPicPr>
          <p:nvPr/>
        </p:nvPicPr>
        <p:blipFill>
          <a:blip r:embed="rId5"/>
          <a:stretch>
            <a:fillRect/>
          </a:stretch>
        </p:blipFill>
        <p:spPr>
          <a:xfrm>
            <a:off x="12571705" y="7120901"/>
            <a:ext cx="5295464" cy="1668071"/>
          </a:xfrm>
          <a:prstGeom prst="rect">
            <a:avLst/>
          </a:prstGeom>
        </p:spPr>
      </p:pic>
      <p:pic>
        <p:nvPicPr>
          <p:cNvPr id="2" name="Picture 1">
            <a:extLst>
              <a:ext uri="{FF2B5EF4-FFF2-40B4-BE49-F238E27FC236}">
                <a16:creationId xmlns:a16="http://schemas.microsoft.com/office/drawing/2014/main" id="{E0CAC44C-D3FE-2270-7965-2C11203AE419}"/>
              </a:ext>
            </a:extLst>
          </p:cNvPr>
          <p:cNvPicPr>
            <a:picLocks noChangeAspect="1"/>
          </p:cNvPicPr>
          <p:nvPr/>
        </p:nvPicPr>
        <p:blipFill>
          <a:blip r:embed="rId6"/>
          <a:stretch>
            <a:fillRect/>
          </a:stretch>
        </p:blipFill>
        <p:spPr>
          <a:xfrm>
            <a:off x="12637955" y="1817975"/>
            <a:ext cx="5162960" cy="2093522"/>
          </a:xfrm>
          <a:prstGeom prst="rect">
            <a:avLst/>
          </a:prstGeom>
        </p:spPr>
      </p:pic>
    </p:spTree>
    <p:extLst>
      <p:ext uri="{BB962C8B-B14F-4D97-AF65-F5344CB8AC3E}">
        <p14:creationId xmlns:p14="http://schemas.microsoft.com/office/powerpoint/2010/main" val="3273485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IE"/>
          </a:p>
        </p:txBody>
      </p:sp>
      <p:grpSp>
        <p:nvGrpSpPr>
          <p:cNvPr id="3" name="Group 3"/>
          <p:cNvGrpSpPr/>
          <p:nvPr/>
        </p:nvGrpSpPr>
        <p:grpSpPr>
          <a:xfrm>
            <a:off x="662374" y="2906524"/>
            <a:ext cx="10710558" cy="6747150"/>
            <a:chOff x="0" y="0"/>
            <a:chExt cx="2820888" cy="1777027"/>
          </a:xfrm>
        </p:grpSpPr>
        <p:sp>
          <p:nvSpPr>
            <p:cNvPr id="4" name="Freeform 4"/>
            <p:cNvSpPr/>
            <p:nvPr/>
          </p:nvSpPr>
          <p:spPr>
            <a:xfrm>
              <a:off x="0" y="0"/>
              <a:ext cx="2820888" cy="1777027"/>
            </a:xfrm>
            <a:custGeom>
              <a:avLst/>
              <a:gdLst/>
              <a:ahLst/>
              <a:cxnLst/>
              <a:rect l="l" t="t" r="r" b="b"/>
              <a:pathLst>
                <a:path w="2820888" h="1777027">
                  <a:moveTo>
                    <a:pt x="18071" y="0"/>
                  </a:moveTo>
                  <a:lnTo>
                    <a:pt x="2802817" y="0"/>
                  </a:lnTo>
                  <a:cubicBezTo>
                    <a:pt x="2812797" y="0"/>
                    <a:pt x="2820888" y="8091"/>
                    <a:pt x="2820888" y="18071"/>
                  </a:cubicBezTo>
                  <a:lnTo>
                    <a:pt x="2820888" y="1758956"/>
                  </a:lnTo>
                  <a:cubicBezTo>
                    <a:pt x="2820888" y="1763749"/>
                    <a:pt x="2818984" y="1768345"/>
                    <a:pt x="2815595" y="1771734"/>
                  </a:cubicBezTo>
                  <a:cubicBezTo>
                    <a:pt x="2812206" y="1775123"/>
                    <a:pt x="2807610" y="1777027"/>
                    <a:pt x="2802817" y="1777027"/>
                  </a:cubicBezTo>
                  <a:lnTo>
                    <a:pt x="18071" y="1777027"/>
                  </a:lnTo>
                  <a:cubicBezTo>
                    <a:pt x="13278" y="1777027"/>
                    <a:pt x="8682" y="1775123"/>
                    <a:pt x="5293" y="1771734"/>
                  </a:cubicBezTo>
                  <a:cubicBezTo>
                    <a:pt x="1904" y="1768345"/>
                    <a:pt x="0" y="1763749"/>
                    <a:pt x="0" y="1758956"/>
                  </a:cubicBezTo>
                  <a:lnTo>
                    <a:pt x="0" y="18071"/>
                  </a:lnTo>
                  <a:cubicBezTo>
                    <a:pt x="0" y="13278"/>
                    <a:pt x="1904" y="8682"/>
                    <a:pt x="5293" y="5293"/>
                  </a:cubicBezTo>
                  <a:cubicBezTo>
                    <a:pt x="8682" y="1904"/>
                    <a:pt x="13278" y="0"/>
                    <a:pt x="18071" y="0"/>
                  </a:cubicBezTo>
                  <a:close/>
                </a:path>
              </a:pathLst>
            </a:custGeom>
            <a:solidFill>
              <a:srgbClr val="A2AB91"/>
            </a:solidFill>
          </p:spPr>
          <p:txBody>
            <a:bodyPr/>
            <a:lstStyle/>
            <a:p>
              <a:endParaRPr lang="en-IE"/>
            </a:p>
          </p:txBody>
        </p:sp>
        <p:sp>
          <p:nvSpPr>
            <p:cNvPr id="5" name="TextBox 5"/>
            <p:cNvSpPr txBox="1"/>
            <p:nvPr/>
          </p:nvSpPr>
          <p:spPr>
            <a:xfrm>
              <a:off x="0" y="-38100"/>
              <a:ext cx="812800" cy="850900"/>
            </a:xfrm>
            <a:prstGeom prst="rect">
              <a:avLst/>
            </a:prstGeom>
          </p:spPr>
          <p:txBody>
            <a:bodyPr lIns="50800" tIns="50800" rIns="50800" bIns="50800" rtlCol="0" anchor="ctr"/>
            <a:lstStyle/>
            <a:p>
              <a:pPr algn="r">
                <a:lnSpc>
                  <a:spcPts val="2659"/>
                </a:lnSpc>
              </a:pPr>
              <a:endParaRPr/>
            </a:p>
          </p:txBody>
        </p:sp>
      </p:grpSp>
      <p:grpSp>
        <p:nvGrpSpPr>
          <p:cNvPr id="6" name="Group 6"/>
          <p:cNvGrpSpPr/>
          <p:nvPr/>
        </p:nvGrpSpPr>
        <p:grpSpPr>
          <a:xfrm>
            <a:off x="11748185" y="3222174"/>
            <a:ext cx="6192357" cy="5622658"/>
            <a:chOff x="0" y="0"/>
            <a:chExt cx="1630909" cy="1480865"/>
          </a:xfrm>
        </p:grpSpPr>
        <p:sp>
          <p:nvSpPr>
            <p:cNvPr id="7" name="Freeform 7"/>
            <p:cNvSpPr/>
            <p:nvPr/>
          </p:nvSpPr>
          <p:spPr>
            <a:xfrm>
              <a:off x="0" y="0"/>
              <a:ext cx="1630909" cy="1480865"/>
            </a:xfrm>
            <a:custGeom>
              <a:avLst/>
              <a:gdLst/>
              <a:ahLst/>
              <a:cxnLst/>
              <a:rect l="l" t="t" r="r" b="b"/>
              <a:pathLst>
                <a:path w="1630909" h="1480865">
                  <a:moveTo>
                    <a:pt x="31256" y="0"/>
                  </a:moveTo>
                  <a:lnTo>
                    <a:pt x="1599653" y="0"/>
                  </a:lnTo>
                  <a:cubicBezTo>
                    <a:pt x="1607942" y="0"/>
                    <a:pt x="1615893" y="3293"/>
                    <a:pt x="1621754" y="9155"/>
                  </a:cubicBezTo>
                  <a:cubicBezTo>
                    <a:pt x="1627616" y="15016"/>
                    <a:pt x="1630909" y="22966"/>
                    <a:pt x="1630909" y="31256"/>
                  </a:cubicBezTo>
                  <a:lnTo>
                    <a:pt x="1630909" y="1449609"/>
                  </a:lnTo>
                  <a:cubicBezTo>
                    <a:pt x="1630909" y="1466871"/>
                    <a:pt x="1616915" y="1480865"/>
                    <a:pt x="1599653" y="1480865"/>
                  </a:cubicBezTo>
                  <a:lnTo>
                    <a:pt x="31256" y="1480865"/>
                  </a:lnTo>
                  <a:cubicBezTo>
                    <a:pt x="22966" y="1480865"/>
                    <a:pt x="15016" y="1477572"/>
                    <a:pt x="9155" y="1471710"/>
                  </a:cubicBezTo>
                  <a:cubicBezTo>
                    <a:pt x="3293" y="1465849"/>
                    <a:pt x="0" y="1457898"/>
                    <a:pt x="0" y="1449609"/>
                  </a:cubicBezTo>
                  <a:lnTo>
                    <a:pt x="0" y="31256"/>
                  </a:lnTo>
                  <a:cubicBezTo>
                    <a:pt x="0" y="22966"/>
                    <a:pt x="3293" y="15016"/>
                    <a:pt x="9155" y="9155"/>
                  </a:cubicBezTo>
                  <a:cubicBezTo>
                    <a:pt x="15016" y="3293"/>
                    <a:pt x="22966" y="0"/>
                    <a:pt x="31256" y="0"/>
                  </a:cubicBezTo>
                  <a:close/>
                </a:path>
              </a:pathLst>
            </a:custGeom>
            <a:solidFill>
              <a:srgbClr val="808970"/>
            </a:solidFill>
          </p:spPr>
          <p:txBody>
            <a:bodyPr/>
            <a:lstStyle/>
            <a:p>
              <a:endParaRPr lang="en-I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2249519" y="438055"/>
            <a:ext cx="5691023" cy="2449419"/>
          </a:xfrm>
          <a:custGeom>
            <a:avLst/>
            <a:gdLst/>
            <a:ahLst/>
            <a:cxnLst/>
            <a:rect l="l" t="t" r="r" b="b"/>
            <a:pathLst>
              <a:path w="5691023" h="2449419">
                <a:moveTo>
                  <a:pt x="0" y="0"/>
                </a:moveTo>
                <a:lnTo>
                  <a:pt x="5691023" y="0"/>
                </a:lnTo>
                <a:lnTo>
                  <a:pt x="5691023" y="2449419"/>
                </a:lnTo>
                <a:lnTo>
                  <a:pt x="0" y="2449419"/>
                </a:lnTo>
                <a:lnTo>
                  <a:pt x="0" y="0"/>
                </a:lnTo>
                <a:close/>
              </a:path>
            </a:pathLst>
          </a:custGeom>
          <a:blipFill>
            <a:blip r:embed="rId3"/>
            <a:stretch>
              <a:fillRect l="-1742" r="-1742"/>
            </a:stretch>
          </a:blipFill>
        </p:spPr>
        <p:txBody>
          <a:bodyPr/>
          <a:lstStyle/>
          <a:p>
            <a:endParaRPr lang="en-IE"/>
          </a:p>
        </p:txBody>
      </p:sp>
      <p:sp>
        <p:nvSpPr>
          <p:cNvPr id="10" name="Freeform 10"/>
          <p:cNvSpPr/>
          <p:nvPr/>
        </p:nvSpPr>
        <p:spPr>
          <a:xfrm rot="6145841">
            <a:off x="10851334" y="209423"/>
            <a:ext cx="1043195" cy="950256"/>
          </a:xfrm>
          <a:custGeom>
            <a:avLst/>
            <a:gdLst/>
            <a:ahLst/>
            <a:cxnLst/>
            <a:rect l="l" t="t" r="r" b="b"/>
            <a:pathLst>
              <a:path w="1043195" h="950256">
                <a:moveTo>
                  <a:pt x="0" y="0"/>
                </a:moveTo>
                <a:lnTo>
                  <a:pt x="1043195" y="0"/>
                </a:lnTo>
                <a:lnTo>
                  <a:pt x="1043195" y="950257"/>
                </a:lnTo>
                <a:lnTo>
                  <a:pt x="0" y="950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TextBox 11"/>
          <p:cNvSpPr txBox="1"/>
          <p:nvPr/>
        </p:nvSpPr>
        <p:spPr>
          <a:xfrm>
            <a:off x="662374" y="177223"/>
            <a:ext cx="11587145" cy="2205732"/>
          </a:xfrm>
          <a:prstGeom prst="rect">
            <a:avLst/>
          </a:prstGeom>
        </p:spPr>
        <p:txBody>
          <a:bodyPr lIns="0" tIns="0" rIns="0" bIns="0" rtlCol="0" anchor="t">
            <a:spAutoFit/>
          </a:bodyPr>
          <a:lstStyle/>
          <a:p>
            <a:pPr algn="ctr">
              <a:lnSpc>
                <a:spcPts val="8560"/>
              </a:lnSpc>
            </a:pPr>
            <a:r>
              <a:rPr lang="en-US" sz="8000">
                <a:solidFill>
                  <a:srgbClr val="000000"/>
                </a:solidFill>
                <a:latin typeface="Bryndan Write"/>
              </a:rPr>
              <a:t>PG6009-Graduate Information Literacy </a:t>
            </a:r>
          </a:p>
        </p:txBody>
      </p:sp>
      <p:sp>
        <p:nvSpPr>
          <p:cNvPr id="12" name="Freeform 12"/>
          <p:cNvSpPr/>
          <p:nvPr/>
        </p:nvSpPr>
        <p:spPr>
          <a:xfrm rot="-4274272">
            <a:off x="311271" y="1452083"/>
            <a:ext cx="947818" cy="863376"/>
          </a:xfrm>
          <a:custGeom>
            <a:avLst/>
            <a:gdLst/>
            <a:ahLst/>
            <a:cxnLst/>
            <a:rect l="l" t="t" r="r" b="b"/>
            <a:pathLst>
              <a:path w="947818" h="863376">
                <a:moveTo>
                  <a:pt x="0" y="0"/>
                </a:moveTo>
                <a:lnTo>
                  <a:pt x="947818" y="0"/>
                </a:lnTo>
                <a:lnTo>
                  <a:pt x="947818" y="863377"/>
                </a:lnTo>
                <a:lnTo>
                  <a:pt x="0" y="8633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3" name="Freeform 13"/>
          <p:cNvSpPr/>
          <p:nvPr/>
        </p:nvSpPr>
        <p:spPr>
          <a:xfrm>
            <a:off x="15350938" y="8844832"/>
            <a:ext cx="2589604" cy="1357857"/>
          </a:xfrm>
          <a:custGeom>
            <a:avLst/>
            <a:gdLst/>
            <a:ahLst/>
            <a:cxnLst/>
            <a:rect l="l" t="t" r="r" b="b"/>
            <a:pathLst>
              <a:path w="2589604" h="1357857">
                <a:moveTo>
                  <a:pt x="0" y="0"/>
                </a:moveTo>
                <a:lnTo>
                  <a:pt x="2589604" y="0"/>
                </a:lnTo>
                <a:lnTo>
                  <a:pt x="2589604" y="1357857"/>
                </a:lnTo>
                <a:lnTo>
                  <a:pt x="0" y="1357857"/>
                </a:lnTo>
                <a:lnTo>
                  <a:pt x="0" y="0"/>
                </a:lnTo>
                <a:close/>
              </a:path>
            </a:pathLst>
          </a:custGeom>
          <a:blipFill>
            <a:blip r:embed="rId6"/>
            <a:stretch>
              <a:fillRect/>
            </a:stretch>
          </a:blipFill>
        </p:spPr>
        <p:txBody>
          <a:bodyPr/>
          <a:lstStyle/>
          <a:p>
            <a:endParaRPr lang="en-IE"/>
          </a:p>
        </p:txBody>
      </p:sp>
      <p:sp>
        <p:nvSpPr>
          <p:cNvPr id="14" name="TextBox 14"/>
          <p:cNvSpPr txBox="1"/>
          <p:nvPr/>
        </p:nvSpPr>
        <p:spPr>
          <a:xfrm>
            <a:off x="946623" y="3076479"/>
            <a:ext cx="10142060" cy="6204904"/>
          </a:xfrm>
          <a:prstGeom prst="rect">
            <a:avLst/>
          </a:prstGeom>
          <a:noFill/>
        </p:spPr>
        <p:txBody>
          <a:bodyPr lIns="0" tIns="0" rIns="0" bIns="0" rtlCol="0" anchor="t">
            <a:spAutoFit/>
          </a:bodyPr>
          <a:lstStyle/>
          <a:p>
            <a:pPr algn="just">
              <a:lnSpc>
                <a:spcPts val="3540"/>
              </a:lnSpc>
            </a:pPr>
            <a:r>
              <a:rPr lang="en-US" sz="2000" dirty="0">
                <a:latin typeface="Poppins Bold"/>
              </a:rPr>
              <a:t>Research Resource Discovery​</a:t>
            </a:r>
          </a:p>
          <a:p>
            <a:pPr marL="431804" lvl="1" indent="-215902" algn="just">
              <a:lnSpc>
                <a:spcPts val="3540"/>
              </a:lnSpc>
              <a:buFont typeface="Arial"/>
              <a:buChar char="•"/>
            </a:pPr>
            <a:r>
              <a:rPr lang="en-US" sz="2000" dirty="0">
                <a:latin typeface="Poppins"/>
              </a:rPr>
              <a:t>Comprehensive search &amp; review of the literature, including using research databases, internet resources, social web tools​</a:t>
            </a:r>
          </a:p>
          <a:p>
            <a:pPr algn="just">
              <a:lnSpc>
                <a:spcPts val="3186"/>
              </a:lnSpc>
            </a:pPr>
            <a:r>
              <a:rPr lang="en-US" sz="1800" dirty="0">
                <a:latin typeface="Poppins"/>
              </a:rPr>
              <a:t>​</a:t>
            </a:r>
          </a:p>
          <a:p>
            <a:pPr algn="just">
              <a:lnSpc>
                <a:spcPts val="3540"/>
              </a:lnSpc>
            </a:pPr>
            <a:r>
              <a:rPr lang="en-US" sz="2000" dirty="0">
                <a:latin typeface="Poppins Bold"/>
              </a:rPr>
              <a:t>Research Resources &amp; Academic Integrity​</a:t>
            </a:r>
          </a:p>
          <a:p>
            <a:pPr marL="431804" lvl="1" indent="-215902" algn="just">
              <a:lnSpc>
                <a:spcPts val="3540"/>
              </a:lnSpc>
              <a:buFont typeface="Arial"/>
              <a:buChar char="•"/>
            </a:pPr>
            <a:r>
              <a:rPr lang="en-US" sz="2000" dirty="0">
                <a:latin typeface="Poppins"/>
              </a:rPr>
              <a:t>Critically evaluating information resources in terms of authority &amp; value; considering ethical issues, and using reference software to manage research information</a:t>
            </a:r>
            <a:r>
              <a:rPr lang="en-US" sz="2000" dirty="0">
                <a:latin typeface="Poppins Bold"/>
              </a:rPr>
              <a:t>​</a:t>
            </a:r>
          </a:p>
          <a:p>
            <a:pPr algn="just">
              <a:lnSpc>
                <a:spcPts val="3540"/>
              </a:lnSpc>
            </a:pPr>
            <a:r>
              <a:rPr lang="en-US" sz="2000" dirty="0">
                <a:latin typeface="Poppins Bold"/>
              </a:rPr>
              <a:t>​</a:t>
            </a:r>
          </a:p>
          <a:p>
            <a:pPr algn="just">
              <a:lnSpc>
                <a:spcPts val="3540"/>
              </a:lnSpc>
            </a:pPr>
            <a:r>
              <a:rPr lang="en-US" sz="2000" dirty="0">
                <a:latin typeface="Poppins Bold"/>
              </a:rPr>
              <a:t>Open Research &amp; Dissemination​</a:t>
            </a:r>
          </a:p>
          <a:p>
            <a:pPr marL="431804" lvl="1" indent="-215902" algn="just">
              <a:lnSpc>
                <a:spcPts val="3540"/>
              </a:lnSpc>
              <a:buFont typeface="Arial"/>
              <a:buChar char="•"/>
            </a:pPr>
            <a:r>
              <a:rPr lang="en-US" sz="2000" dirty="0">
                <a:latin typeface="Poppins"/>
              </a:rPr>
              <a:t> Research Data Management: How to draft a data management plan, FAIR principles​</a:t>
            </a:r>
          </a:p>
          <a:p>
            <a:pPr marL="431804" lvl="1" indent="-215902" algn="just">
              <a:lnSpc>
                <a:spcPts val="3540"/>
              </a:lnSpc>
              <a:buFont typeface="Arial"/>
              <a:buChar char="•"/>
            </a:pPr>
            <a:r>
              <a:rPr lang="en-US" sz="2000" dirty="0">
                <a:latin typeface="Poppins"/>
              </a:rPr>
              <a:t> Publishing &amp; Disseminating: scholarly communication process; various routes to publication, especially Open Access &amp; self-archiving</a:t>
            </a:r>
          </a:p>
        </p:txBody>
      </p:sp>
      <p:sp>
        <p:nvSpPr>
          <p:cNvPr id="15" name="TextBox 15"/>
          <p:cNvSpPr txBox="1"/>
          <p:nvPr/>
        </p:nvSpPr>
        <p:spPr>
          <a:xfrm>
            <a:off x="12214378" y="3615721"/>
            <a:ext cx="5287502" cy="4799006"/>
          </a:xfrm>
          <a:prstGeom prst="rect">
            <a:avLst/>
          </a:prstGeom>
        </p:spPr>
        <p:txBody>
          <a:bodyPr lIns="0" tIns="0" rIns="0" bIns="0" rtlCol="0" anchor="t">
            <a:spAutoFit/>
          </a:bodyPr>
          <a:lstStyle/>
          <a:p>
            <a:pPr algn="ctr">
              <a:lnSpc>
                <a:spcPts val="4248"/>
              </a:lnSpc>
            </a:pPr>
            <a:r>
              <a:rPr lang="en-US" sz="2400" dirty="0">
                <a:solidFill>
                  <a:srgbClr val="FFFFFF"/>
                </a:solidFill>
                <a:latin typeface="Poppins Bold"/>
              </a:rPr>
              <a:t>Target Audience: </a:t>
            </a:r>
            <a:r>
              <a:rPr lang="en-US" sz="2400" dirty="0">
                <a:solidFill>
                  <a:srgbClr val="FFFFFF"/>
                </a:solidFill>
                <a:latin typeface="Poppins"/>
              </a:rPr>
              <a:t>PhD &amp; Research Masters ​</a:t>
            </a:r>
          </a:p>
          <a:p>
            <a:pPr algn="ctr">
              <a:lnSpc>
                <a:spcPts val="4248"/>
              </a:lnSpc>
            </a:pPr>
            <a:r>
              <a:rPr lang="en-US" sz="2400" dirty="0">
                <a:solidFill>
                  <a:srgbClr val="FFFFFF"/>
                </a:solidFill>
                <a:latin typeface="Poppins Bold"/>
              </a:rPr>
              <a:t>Duration: </a:t>
            </a:r>
            <a:r>
              <a:rPr lang="en-US" sz="2400" dirty="0">
                <a:solidFill>
                  <a:srgbClr val="FFFFFF"/>
                </a:solidFill>
                <a:latin typeface="Poppins"/>
              </a:rPr>
              <a:t>20 hours </a:t>
            </a:r>
            <a:r>
              <a:rPr lang="en-US" sz="2400" dirty="0">
                <a:solidFill>
                  <a:srgbClr val="FFFFFF"/>
                </a:solidFill>
                <a:latin typeface="Poppins Bold"/>
              </a:rPr>
              <a:t>Credit Weighting: </a:t>
            </a:r>
            <a:r>
              <a:rPr lang="en-US" sz="2400" dirty="0">
                <a:solidFill>
                  <a:srgbClr val="FFFFFF"/>
                </a:solidFill>
                <a:latin typeface="Poppins"/>
              </a:rPr>
              <a:t>5 credits ​</a:t>
            </a:r>
            <a:endParaRPr lang="en-US" sz="2400" dirty="0">
              <a:solidFill>
                <a:srgbClr val="FFFFFF"/>
              </a:solidFill>
              <a:latin typeface="Poppins"/>
              <a:cs typeface="Poppins"/>
            </a:endParaRPr>
          </a:p>
          <a:p>
            <a:pPr algn="ctr">
              <a:lnSpc>
                <a:spcPts val="4248"/>
              </a:lnSpc>
            </a:pPr>
            <a:r>
              <a:rPr lang="en-US" sz="2400" dirty="0">
                <a:solidFill>
                  <a:srgbClr val="FFFFFF"/>
                </a:solidFill>
                <a:latin typeface="Poppins"/>
              </a:rPr>
              <a:t>​</a:t>
            </a:r>
            <a:endParaRPr lang="en-US" sz="2400" dirty="0">
              <a:solidFill>
                <a:srgbClr val="FFFFFF"/>
              </a:solidFill>
              <a:latin typeface="Poppins"/>
              <a:cs typeface="Poppins"/>
            </a:endParaRPr>
          </a:p>
          <a:p>
            <a:pPr algn="ctr">
              <a:lnSpc>
                <a:spcPts val="4248"/>
              </a:lnSpc>
            </a:pPr>
            <a:r>
              <a:rPr lang="en-US" sz="2400" dirty="0">
                <a:solidFill>
                  <a:srgbClr val="FFFFFF"/>
                </a:solidFill>
                <a:latin typeface="Poppins Bold"/>
              </a:rPr>
              <a:t>Usually run twice a year </a:t>
            </a:r>
            <a:r>
              <a:rPr lang="en-US" sz="2400" dirty="0">
                <a:solidFill>
                  <a:srgbClr val="FFFFFF"/>
                </a:solidFill>
                <a:latin typeface="Poppins"/>
              </a:rPr>
              <a:t>​</a:t>
            </a:r>
            <a:endParaRPr lang="en-US" sz="2400" dirty="0">
              <a:solidFill>
                <a:srgbClr val="FFFFFF"/>
              </a:solidFill>
              <a:latin typeface="Poppins"/>
              <a:cs typeface="Poppins"/>
            </a:endParaRPr>
          </a:p>
          <a:p>
            <a:pPr algn="ctr">
              <a:lnSpc>
                <a:spcPts val="4248"/>
              </a:lnSpc>
            </a:pPr>
            <a:r>
              <a:rPr lang="en-US" sz="2400" dirty="0">
                <a:solidFill>
                  <a:srgbClr val="FFFFFF"/>
                </a:solidFill>
                <a:latin typeface="Poppins Bold"/>
              </a:rPr>
              <a:t>email: </a:t>
            </a:r>
            <a:r>
              <a:rPr lang="en-US" sz="2400" dirty="0">
                <a:solidFill>
                  <a:srgbClr val="FFFFFF"/>
                </a:solidFill>
                <a:latin typeface="Poppins"/>
              </a:rPr>
              <a:t>​</a:t>
            </a:r>
            <a:endParaRPr lang="en-US" sz="2400" dirty="0">
              <a:solidFill>
                <a:srgbClr val="FFFFFF"/>
              </a:solidFill>
              <a:latin typeface="Poppins"/>
              <a:cs typeface="Poppins"/>
            </a:endParaRPr>
          </a:p>
          <a:p>
            <a:pPr algn="ctr">
              <a:lnSpc>
                <a:spcPts val="4248"/>
              </a:lnSpc>
            </a:pPr>
            <a:r>
              <a:rPr lang="en-US" sz="2400" u="sng" dirty="0">
                <a:solidFill>
                  <a:srgbClr val="FFFFFF"/>
                </a:solidFill>
                <a:latin typeface="Poppins Bold"/>
                <a:hlinkClick r:id="rId7" tooltip="mailto:LibraryLearningTeaching@ucc.ie"/>
              </a:rPr>
              <a:t>LibraryLearningTeaching@ucc.ie</a:t>
            </a:r>
            <a:endParaRPr lang="en-US" sz="2400" u="sng" dirty="0">
              <a:solidFill>
                <a:srgbClr val="FFFFFF"/>
              </a:solidFill>
              <a:latin typeface="Poppins Bold"/>
              <a:cs typeface="Poppins Bold"/>
              <a:hlinkClick r:id="rId7"/>
            </a:endParaRPr>
          </a:p>
          <a:p>
            <a:pPr algn="ctr">
              <a:lnSpc>
                <a:spcPts val="4248"/>
              </a:lnSpc>
            </a:pPr>
            <a:endParaRPr lang="en-US" sz="2400" u="sng" dirty="0">
              <a:solidFill>
                <a:srgbClr val="FFFFFF"/>
              </a:solidFill>
              <a:latin typeface="Poppins Bold"/>
              <a:hlinkClick r:id="rId7" tooltip="mailto:LibraryLearningTeaching@ucc.i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IE"/>
          </a:p>
        </p:txBody>
      </p:sp>
      <p:grpSp>
        <p:nvGrpSpPr>
          <p:cNvPr id="3" name="Group 3"/>
          <p:cNvGrpSpPr/>
          <p:nvPr/>
        </p:nvGrpSpPr>
        <p:grpSpPr>
          <a:xfrm>
            <a:off x="11682143" y="2200248"/>
            <a:ext cx="3795208" cy="3777662"/>
            <a:chOff x="0" y="0"/>
            <a:chExt cx="1576130" cy="1568843"/>
          </a:xfrm>
        </p:grpSpPr>
        <p:sp>
          <p:nvSpPr>
            <p:cNvPr id="4" name="Freeform 4"/>
            <p:cNvSpPr/>
            <p:nvPr/>
          </p:nvSpPr>
          <p:spPr>
            <a:xfrm>
              <a:off x="0" y="0"/>
              <a:ext cx="1576130" cy="1568843"/>
            </a:xfrm>
            <a:custGeom>
              <a:avLst/>
              <a:gdLst/>
              <a:ahLst/>
              <a:cxnLst/>
              <a:rect l="l" t="t" r="r" b="b"/>
              <a:pathLst>
                <a:path w="1576130" h="1568843">
                  <a:moveTo>
                    <a:pt x="0" y="0"/>
                  </a:moveTo>
                  <a:lnTo>
                    <a:pt x="1576130" y="0"/>
                  </a:lnTo>
                  <a:lnTo>
                    <a:pt x="1576130" y="1568843"/>
                  </a:lnTo>
                  <a:lnTo>
                    <a:pt x="0" y="1568843"/>
                  </a:lnTo>
                  <a:close/>
                </a:path>
              </a:pathLst>
            </a:custGeom>
            <a:solidFill>
              <a:srgbClr val="000000">
                <a:alpha val="0"/>
              </a:srgbClr>
            </a:solidFill>
            <a:ln w="19050" cap="sq">
              <a:solidFill>
                <a:srgbClr val="000000"/>
              </a:solidFill>
              <a:prstDash val="solid"/>
              <a:miter/>
            </a:ln>
          </p:spPr>
          <p:txBody>
            <a:bodyPr/>
            <a:lstStyle/>
            <a:p>
              <a:endParaRPr lang="en-I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1797483" y="2331243"/>
            <a:ext cx="3536168" cy="3461475"/>
            <a:chOff x="0" y="0"/>
            <a:chExt cx="4714891" cy="4615300"/>
          </a:xfrm>
        </p:grpSpPr>
        <p:pic>
          <p:nvPicPr>
            <p:cNvPr id="7" name="Picture 7"/>
            <p:cNvPicPr>
              <a:picLocks noChangeAspect="1"/>
            </p:cNvPicPr>
            <p:nvPr/>
          </p:nvPicPr>
          <p:blipFill>
            <a:blip r:embed="rId3"/>
            <a:srcRect l="16004" r="16004"/>
            <a:stretch>
              <a:fillRect/>
            </a:stretch>
          </p:blipFill>
          <p:spPr>
            <a:xfrm>
              <a:off x="0" y="0"/>
              <a:ext cx="4714891" cy="4615300"/>
            </a:xfrm>
            <a:prstGeom prst="rect">
              <a:avLst/>
            </a:prstGeom>
          </p:spPr>
        </p:pic>
      </p:grpSp>
      <p:sp>
        <p:nvSpPr>
          <p:cNvPr id="9" name="Freeform 9"/>
          <p:cNvSpPr/>
          <p:nvPr/>
        </p:nvSpPr>
        <p:spPr>
          <a:xfrm>
            <a:off x="823881" y="1140613"/>
            <a:ext cx="473665" cy="601653"/>
          </a:xfrm>
          <a:custGeom>
            <a:avLst/>
            <a:gdLst/>
            <a:ahLst/>
            <a:cxnLst/>
            <a:rect l="l" t="t" r="r" b="b"/>
            <a:pathLst>
              <a:path w="473665" h="601653">
                <a:moveTo>
                  <a:pt x="0" y="0"/>
                </a:moveTo>
                <a:lnTo>
                  <a:pt x="473665" y="0"/>
                </a:lnTo>
                <a:lnTo>
                  <a:pt x="473665" y="601653"/>
                </a:lnTo>
                <a:lnTo>
                  <a:pt x="0" y="601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a:off x="11911169" y="525089"/>
            <a:ext cx="5981075" cy="2058768"/>
          </a:xfrm>
          <a:custGeom>
            <a:avLst/>
            <a:gdLst/>
            <a:ahLst/>
            <a:cxnLst/>
            <a:rect l="l" t="t" r="r" b="b"/>
            <a:pathLst>
              <a:path w="5981075" h="2058768">
                <a:moveTo>
                  <a:pt x="0" y="0"/>
                </a:moveTo>
                <a:lnTo>
                  <a:pt x="5981075" y="0"/>
                </a:lnTo>
                <a:lnTo>
                  <a:pt x="5981075" y="2058768"/>
                </a:lnTo>
                <a:lnTo>
                  <a:pt x="0" y="2058768"/>
                </a:lnTo>
                <a:lnTo>
                  <a:pt x="0" y="0"/>
                </a:lnTo>
                <a:close/>
              </a:path>
            </a:pathLst>
          </a:custGeom>
          <a:blipFill>
            <a:blip r:embed="rId6"/>
            <a:stretch>
              <a:fillRect/>
            </a:stretch>
          </a:blipFill>
        </p:spPr>
        <p:txBody>
          <a:bodyPr/>
          <a:lstStyle/>
          <a:p>
            <a:endParaRPr lang="en-IE"/>
          </a:p>
        </p:txBody>
      </p:sp>
      <p:grpSp>
        <p:nvGrpSpPr>
          <p:cNvPr id="11" name="Group 11"/>
          <p:cNvGrpSpPr/>
          <p:nvPr/>
        </p:nvGrpSpPr>
        <p:grpSpPr>
          <a:xfrm>
            <a:off x="15076449" y="1999785"/>
            <a:ext cx="3211551" cy="3143715"/>
            <a:chOff x="0" y="0"/>
            <a:chExt cx="1689752" cy="1654060"/>
          </a:xfrm>
        </p:grpSpPr>
        <p:sp>
          <p:nvSpPr>
            <p:cNvPr id="12" name="Freeform 12"/>
            <p:cNvSpPr/>
            <p:nvPr/>
          </p:nvSpPr>
          <p:spPr>
            <a:xfrm>
              <a:off x="0" y="0"/>
              <a:ext cx="1689752" cy="1654060"/>
            </a:xfrm>
            <a:custGeom>
              <a:avLst/>
              <a:gdLst/>
              <a:ahLst/>
              <a:cxnLst/>
              <a:rect l="l" t="t" r="r" b="b"/>
              <a:pathLst>
                <a:path w="1689752" h="1654060">
                  <a:moveTo>
                    <a:pt x="0" y="0"/>
                  </a:moveTo>
                  <a:lnTo>
                    <a:pt x="1689752" y="0"/>
                  </a:lnTo>
                  <a:lnTo>
                    <a:pt x="1689752" y="1654060"/>
                  </a:lnTo>
                  <a:lnTo>
                    <a:pt x="0" y="1654060"/>
                  </a:lnTo>
                  <a:close/>
                </a:path>
              </a:pathLst>
            </a:custGeom>
            <a:solidFill>
              <a:srgbClr val="000000">
                <a:alpha val="0"/>
              </a:srgbClr>
            </a:solidFill>
            <a:ln w="19050" cap="sq">
              <a:solidFill>
                <a:srgbClr val="000000"/>
              </a:solidFill>
              <a:prstDash val="solid"/>
              <a:miter/>
            </a:ln>
          </p:spPr>
          <p:txBody>
            <a:bodyPr/>
            <a:lstStyle/>
            <a:p>
              <a:endParaRPr lang="en-IE"/>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3499"/>
                </a:lnSpc>
              </a:pPr>
              <a:endParaRPr/>
            </a:p>
          </p:txBody>
        </p:sp>
      </p:grpSp>
      <p:grpSp>
        <p:nvGrpSpPr>
          <p:cNvPr id="14" name="Group 14"/>
          <p:cNvGrpSpPr/>
          <p:nvPr/>
        </p:nvGrpSpPr>
        <p:grpSpPr>
          <a:xfrm>
            <a:off x="15182076" y="2103181"/>
            <a:ext cx="3000297" cy="2936922"/>
            <a:chOff x="0" y="0"/>
            <a:chExt cx="4000396" cy="3915897"/>
          </a:xfrm>
        </p:grpSpPr>
        <p:pic>
          <p:nvPicPr>
            <p:cNvPr id="15" name="Picture 15"/>
            <p:cNvPicPr>
              <a:picLocks noChangeAspect="1"/>
            </p:cNvPicPr>
            <p:nvPr/>
          </p:nvPicPr>
          <p:blipFill>
            <a:blip r:embed="rId7"/>
            <a:srcRect l="16411" r="16411"/>
            <a:stretch>
              <a:fillRect/>
            </a:stretch>
          </p:blipFill>
          <p:spPr>
            <a:xfrm>
              <a:off x="0" y="0"/>
              <a:ext cx="4000396" cy="3915897"/>
            </a:xfrm>
            <a:prstGeom prst="rect">
              <a:avLst/>
            </a:prstGeom>
          </p:spPr>
        </p:pic>
      </p:grpSp>
      <p:grpSp>
        <p:nvGrpSpPr>
          <p:cNvPr id="16" name="Group 16"/>
          <p:cNvGrpSpPr/>
          <p:nvPr/>
        </p:nvGrpSpPr>
        <p:grpSpPr>
          <a:xfrm>
            <a:off x="11911169" y="5449007"/>
            <a:ext cx="6271204" cy="4423887"/>
            <a:chOff x="0" y="0"/>
            <a:chExt cx="2604398" cy="1837217"/>
          </a:xfrm>
        </p:grpSpPr>
        <p:sp>
          <p:nvSpPr>
            <p:cNvPr id="17" name="Freeform 17"/>
            <p:cNvSpPr/>
            <p:nvPr/>
          </p:nvSpPr>
          <p:spPr>
            <a:xfrm>
              <a:off x="0" y="0"/>
              <a:ext cx="2604398" cy="1837217"/>
            </a:xfrm>
            <a:custGeom>
              <a:avLst/>
              <a:gdLst/>
              <a:ahLst/>
              <a:cxnLst/>
              <a:rect l="l" t="t" r="r" b="b"/>
              <a:pathLst>
                <a:path w="2604398" h="1837217">
                  <a:moveTo>
                    <a:pt x="0" y="0"/>
                  </a:moveTo>
                  <a:lnTo>
                    <a:pt x="2604398" y="0"/>
                  </a:lnTo>
                  <a:lnTo>
                    <a:pt x="2604398" y="1837217"/>
                  </a:lnTo>
                  <a:lnTo>
                    <a:pt x="0" y="1837217"/>
                  </a:lnTo>
                  <a:close/>
                </a:path>
              </a:pathLst>
            </a:custGeom>
            <a:solidFill>
              <a:srgbClr val="000000">
                <a:alpha val="0"/>
              </a:srgbClr>
            </a:solidFill>
            <a:ln w="19050" cap="sq">
              <a:solidFill>
                <a:srgbClr val="000000"/>
              </a:solidFill>
              <a:prstDash val="solid"/>
              <a:miter/>
            </a:ln>
          </p:spPr>
          <p:txBody>
            <a:bodyPr/>
            <a:lstStyle/>
            <a:p>
              <a:endParaRPr lang="en-I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3499"/>
                </a:lnSpc>
              </a:pPr>
              <a:endParaRPr/>
            </a:p>
          </p:txBody>
        </p:sp>
      </p:grpSp>
      <p:grpSp>
        <p:nvGrpSpPr>
          <p:cNvPr id="19" name="Group 19"/>
          <p:cNvGrpSpPr>
            <a:grpSpLocks noChangeAspect="1"/>
          </p:cNvGrpSpPr>
          <p:nvPr/>
        </p:nvGrpSpPr>
        <p:grpSpPr>
          <a:xfrm>
            <a:off x="12126434" y="5585804"/>
            <a:ext cx="5879496" cy="4106783"/>
            <a:chOff x="0" y="0"/>
            <a:chExt cx="15163800" cy="10591800"/>
          </a:xfrm>
        </p:grpSpPr>
        <p:sp>
          <p:nvSpPr>
            <p:cNvPr id="20" name="Freeform 20"/>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8"/>
              <a:stretch>
                <a:fillRect t="-3774" b="-3774"/>
              </a:stretch>
            </a:blipFill>
          </p:spPr>
          <p:txBody>
            <a:bodyPr/>
            <a:lstStyle/>
            <a:p>
              <a:endParaRPr lang="en-IE"/>
            </a:p>
          </p:txBody>
        </p:sp>
      </p:grpSp>
      <p:grpSp>
        <p:nvGrpSpPr>
          <p:cNvPr id="21" name="Group 21"/>
          <p:cNvGrpSpPr/>
          <p:nvPr/>
        </p:nvGrpSpPr>
        <p:grpSpPr>
          <a:xfrm>
            <a:off x="154077" y="1140613"/>
            <a:ext cx="11528066" cy="8913851"/>
            <a:chOff x="0" y="0"/>
            <a:chExt cx="3036198" cy="2347681"/>
          </a:xfrm>
        </p:grpSpPr>
        <p:sp>
          <p:nvSpPr>
            <p:cNvPr id="22" name="Freeform 22"/>
            <p:cNvSpPr/>
            <p:nvPr/>
          </p:nvSpPr>
          <p:spPr>
            <a:xfrm>
              <a:off x="0" y="0"/>
              <a:ext cx="3036199" cy="2347681"/>
            </a:xfrm>
            <a:custGeom>
              <a:avLst/>
              <a:gdLst/>
              <a:ahLst/>
              <a:cxnLst/>
              <a:rect l="l" t="t" r="r" b="b"/>
              <a:pathLst>
                <a:path w="3036199" h="2347681">
                  <a:moveTo>
                    <a:pt x="16789" y="0"/>
                  </a:moveTo>
                  <a:lnTo>
                    <a:pt x="3019409" y="0"/>
                  </a:lnTo>
                  <a:cubicBezTo>
                    <a:pt x="3028682" y="0"/>
                    <a:pt x="3036199" y="7517"/>
                    <a:pt x="3036199" y="16789"/>
                  </a:cubicBezTo>
                  <a:lnTo>
                    <a:pt x="3036199" y="2330892"/>
                  </a:lnTo>
                  <a:cubicBezTo>
                    <a:pt x="3036199" y="2340164"/>
                    <a:pt x="3028682" y="2347681"/>
                    <a:pt x="3019409" y="2347681"/>
                  </a:cubicBezTo>
                  <a:lnTo>
                    <a:pt x="16789" y="2347681"/>
                  </a:lnTo>
                  <a:cubicBezTo>
                    <a:pt x="7517" y="2347681"/>
                    <a:pt x="0" y="2340164"/>
                    <a:pt x="0" y="2330892"/>
                  </a:cubicBezTo>
                  <a:lnTo>
                    <a:pt x="0" y="16789"/>
                  </a:lnTo>
                  <a:cubicBezTo>
                    <a:pt x="0" y="7517"/>
                    <a:pt x="7517" y="0"/>
                    <a:pt x="16789" y="0"/>
                  </a:cubicBezTo>
                  <a:close/>
                </a:path>
              </a:pathLst>
            </a:custGeom>
            <a:solidFill>
              <a:srgbClr val="A2AB91"/>
            </a:solidFill>
          </p:spPr>
          <p:txBody>
            <a:bodyPr/>
            <a:lstStyle/>
            <a:p>
              <a:endParaRPr lang="en-IE"/>
            </a:p>
          </p:txBody>
        </p:sp>
        <p:sp>
          <p:nvSpPr>
            <p:cNvPr id="23" name="TextBox 23"/>
            <p:cNvSpPr txBox="1"/>
            <p:nvPr/>
          </p:nvSpPr>
          <p:spPr>
            <a:xfrm>
              <a:off x="0" y="-38100"/>
              <a:ext cx="812800" cy="850900"/>
            </a:xfrm>
            <a:prstGeom prst="rect">
              <a:avLst/>
            </a:prstGeom>
          </p:spPr>
          <p:txBody>
            <a:bodyPr lIns="50800" tIns="50800" rIns="50800" bIns="50800" rtlCol="0" anchor="ctr"/>
            <a:lstStyle/>
            <a:p>
              <a:pPr algn="r">
                <a:lnSpc>
                  <a:spcPts val="2659"/>
                </a:lnSpc>
              </a:pPr>
              <a:endParaRPr/>
            </a:p>
          </p:txBody>
        </p:sp>
      </p:grpSp>
      <p:sp>
        <p:nvSpPr>
          <p:cNvPr id="24" name="Freeform 24"/>
          <p:cNvSpPr/>
          <p:nvPr/>
        </p:nvSpPr>
        <p:spPr>
          <a:xfrm>
            <a:off x="449113" y="315134"/>
            <a:ext cx="749536" cy="952066"/>
          </a:xfrm>
          <a:custGeom>
            <a:avLst/>
            <a:gdLst/>
            <a:ahLst/>
            <a:cxnLst/>
            <a:rect l="l" t="t" r="r" b="b"/>
            <a:pathLst>
              <a:path w="749536" h="952066">
                <a:moveTo>
                  <a:pt x="0" y="0"/>
                </a:moveTo>
                <a:lnTo>
                  <a:pt x="749536" y="0"/>
                </a:lnTo>
                <a:lnTo>
                  <a:pt x="749536" y="952066"/>
                </a:lnTo>
                <a:lnTo>
                  <a:pt x="0" y="952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25" name="TextBox 25"/>
          <p:cNvSpPr txBox="1"/>
          <p:nvPr/>
        </p:nvSpPr>
        <p:spPr>
          <a:xfrm>
            <a:off x="1302731" y="132417"/>
            <a:ext cx="15682538" cy="1208339"/>
          </a:xfrm>
          <a:prstGeom prst="rect">
            <a:avLst/>
          </a:prstGeom>
        </p:spPr>
        <p:txBody>
          <a:bodyPr lIns="0" tIns="0" rIns="0" bIns="0" rtlCol="0" anchor="t">
            <a:spAutoFit/>
          </a:bodyPr>
          <a:lstStyle/>
          <a:p>
            <a:pPr>
              <a:lnSpc>
                <a:spcPts val="8560"/>
              </a:lnSpc>
            </a:pPr>
            <a:r>
              <a:rPr lang="en-US" sz="8000" dirty="0">
                <a:solidFill>
                  <a:srgbClr val="000000"/>
                </a:solidFill>
                <a:latin typeface="Bryndan Write"/>
              </a:rPr>
              <a:t>Digital Scholarship Studio</a:t>
            </a:r>
          </a:p>
        </p:txBody>
      </p:sp>
      <p:sp>
        <p:nvSpPr>
          <p:cNvPr id="26" name="TextBox 26"/>
          <p:cNvSpPr txBox="1"/>
          <p:nvPr/>
        </p:nvSpPr>
        <p:spPr>
          <a:xfrm>
            <a:off x="322366" y="1338036"/>
            <a:ext cx="11198087" cy="8454494"/>
          </a:xfrm>
          <a:prstGeom prst="rect">
            <a:avLst/>
          </a:prstGeom>
          <a:noFill/>
        </p:spPr>
        <p:txBody>
          <a:bodyPr lIns="0" tIns="0" rIns="0" bIns="0" rtlCol="0" anchor="t">
            <a:spAutoFit/>
          </a:bodyPr>
          <a:lstStyle/>
          <a:p>
            <a:pPr>
              <a:lnSpc>
                <a:spcPts val="3893"/>
              </a:lnSpc>
            </a:pPr>
            <a:r>
              <a:rPr lang="en-US" sz="2150" dirty="0">
                <a:solidFill>
                  <a:srgbClr val="000000"/>
                </a:solidFill>
                <a:latin typeface="Poppins"/>
              </a:rPr>
              <a:t>The </a:t>
            </a:r>
            <a:r>
              <a:rPr lang="en-US" sz="2150" u="sng" dirty="0">
                <a:solidFill>
                  <a:srgbClr val="000000"/>
                </a:solidFill>
                <a:latin typeface="Poppins"/>
                <a:hlinkClick r:id="rId9" tooltip="https://libguides.ucc.ie/digitalscholarshipstudio"/>
              </a:rPr>
              <a:t>Digital Scholarship Studio</a:t>
            </a:r>
            <a:r>
              <a:rPr lang="en-US" sz="2150" dirty="0">
                <a:solidFill>
                  <a:srgbClr val="000000"/>
                </a:solidFill>
                <a:latin typeface="Poppins"/>
              </a:rPr>
              <a:t> is a technology-rich space which enables new modes of knowledge building. Develop your digital literacy and integrate digital tools into your learning, teaching, and research through our:</a:t>
            </a:r>
          </a:p>
          <a:p>
            <a:pPr marL="474345" lvl="1" indent="-237490">
              <a:lnSpc>
                <a:spcPts val="3893"/>
              </a:lnSpc>
              <a:buFont typeface="Arial"/>
              <a:buChar char="•"/>
            </a:pPr>
            <a:r>
              <a:rPr lang="en-US" sz="2150" dirty="0">
                <a:solidFill>
                  <a:srgbClr val="000000"/>
                </a:solidFill>
                <a:latin typeface="Poppins"/>
              </a:rPr>
              <a:t>Digital Makerspace: </a:t>
            </a:r>
            <a:r>
              <a:rPr lang="en-US" sz="2150" u="sng" dirty="0">
                <a:solidFill>
                  <a:srgbClr val="000000"/>
                </a:solidFill>
                <a:latin typeface="Poppins"/>
                <a:hlinkClick r:id="rId10" tooltip="https://libguides.ucc.ie/3dPrintingService"/>
              </a:rPr>
              <a:t>3D printing</a:t>
            </a:r>
            <a:r>
              <a:rPr lang="en-US" sz="2150" dirty="0">
                <a:solidFill>
                  <a:srgbClr val="000000"/>
                </a:solidFill>
                <a:latin typeface="Poppins"/>
              </a:rPr>
              <a:t>, </a:t>
            </a:r>
            <a:r>
              <a:rPr lang="en-US" sz="2150" u="sng" dirty="0">
                <a:solidFill>
                  <a:srgbClr val="000000"/>
                </a:solidFill>
                <a:latin typeface="Poppins"/>
                <a:hlinkClick r:id="rId11" tooltip="https://libguides.ucc.ie/3Dscanning"/>
              </a:rPr>
              <a:t>3D scanning</a:t>
            </a:r>
            <a:r>
              <a:rPr lang="en-US" sz="2150" dirty="0">
                <a:solidFill>
                  <a:srgbClr val="000000"/>
                </a:solidFill>
                <a:latin typeface="Poppins"/>
              </a:rPr>
              <a:t>, and mold making</a:t>
            </a:r>
            <a:endParaRPr lang="en-US" sz="2150" dirty="0">
              <a:solidFill>
                <a:srgbClr val="000000"/>
              </a:solidFill>
              <a:latin typeface="Poppins"/>
              <a:cs typeface="Poppins"/>
            </a:endParaRPr>
          </a:p>
          <a:p>
            <a:pPr marL="474345" lvl="1" indent="-237490">
              <a:lnSpc>
                <a:spcPts val="3893"/>
              </a:lnSpc>
              <a:buFont typeface="Arial"/>
              <a:buChar char="•"/>
            </a:pPr>
            <a:r>
              <a:rPr lang="en-US" sz="2150" u="sng" dirty="0">
                <a:solidFill>
                  <a:srgbClr val="000000"/>
                </a:solidFill>
                <a:latin typeface="Poppins"/>
                <a:hlinkClick r:id="rId12" tooltip="https://libcal.ucc.ie/space/23118"/>
              </a:rPr>
              <a:t>Breakout room</a:t>
            </a:r>
            <a:r>
              <a:rPr lang="en-US" sz="2150" dirty="0">
                <a:solidFill>
                  <a:srgbClr val="000000"/>
                </a:solidFill>
                <a:latin typeface="Poppins"/>
              </a:rPr>
              <a:t> for multi-person podcasting or for project planning and consultations for digital scholarship projects</a:t>
            </a:r>
            <a:endParaRPr lang="en-US" sz="2199" dirty="0">
              <a:solidFill>
                <a:srgbClr val="000000"/>
              </a:solidFill>
              <a:latin typeface="Poppins"/>
              <a:cs typeface="Poppins"/>
            </a:endParaRPr>
          </a:p>
          <a:p>
            <a:pPr marL="474345" lvl="1" indent="-237490">
              <a:lnSpc>
                <a:spcPts val="3893"/>
              </a:lnSpc>
              <a:buFont typeface="Arial"/>
              <a:buChar char="•"/>
            </a:pPr>
            <a:r>
              <a:rPr lang="en-US" sz="2150" dirty="0">
                <a:solidFill>
                  <a:srgbClr val="000000"/>
                </a:solidFill>
                <a:latin typeface="Poppins"/>
              </a:rPr>
              <a:t>High-spec </a:t>
            </a:r>
            <a:r>
              <a:rPr lang="en-US" sz="2150" dirty="0">
                <a:solidFill>
                  <a:srgbClr val="000000"/>
                </a:solidFill>
                <a:latin typeface="Poppins"/>
                <a:hlinkClick r:id="rId13"/>
              </a:rPr>
              <a:t>bookable computers</a:t>
            </a:r>
            <a:r>
              <a:rPr lang="en-US" sz="2150" dirty="0">
                <a:solidFill>
                  <a:srgbClr val="000000"/>
                </a:solidFill>
                <a:latin typeface="Poppins"/>
              </a:rPr>
              <a:t> preloaded with specialist software ​</a:t>
            </a:r>
            <a:endParaRPr lang="en-US" sz="2150" dirty="0">
              <a:solidFill>
                <a:srgbClr val="000000"/>
              </a:solidFill>
              <a:latin typeface="Poppins"/>
              <a:cs typeface="Poppins"/>
            </a:endParaRPr>
          </a:p>
          <a:p>
            <a:pPr marL="474345" lvl="1" indent="-237490">
              <a:lnSpc>
                <a:spcPts val="3893"/>
              </a:lnSpc>
              <a:buFont typeface="Arial"/>
              <a:buChar char="•"/>
            </a:pPr>
            <a:r>
              <a:rPr lang="en-US" sz="2150" u="sng" dirty="0">
                <a:solidFill>
                  <a:srgbClr val="000000"/>
                </a:solidFill>
                <a:latin typeface="Poppins"/>
                <a:hlinkClick r:id="rId14" tooltip="https://libcal.ucc.ie/equipment?lid=1154"/>
              </a:rPr>
              <a:t>Equipment loans</a:t>
            </a:r>
            <a:r>
              <a:rPr lang="en-US" sz="2150" dirty="0">
                <a:solidFill>
                  <a:srgbClr val="000000"/>
                </a:solidFill>
                <a:latin typeface="Poppins"/>
              </a:rPr>
              <a:t> and </a:t>
            </a:r>
            <a:r>
              <a:rPr lang="en-US" sz="2150" u="sng" dirty="0">
                <a:solidFill>
                  <a:srgbClr val="000000"/>
                </a:solidFill>
                <a:latin typeface="Poppins"/>
                <a:hlinkClick r:id="rId15" tooltip="https://libcal.ucc.ie/equipment?lid=3239"/>
              </a:rPr>
              <a:t>specialist peripherals</a:t>
            </a:r>
            <a:r>
              <a:rPr lang="en-US" sz="2150" dirty="0">
                <a:solidFill>
                  <a:srgbClr val="000000"/>
                </a:solidFill>
                <a:latin typeface="Poppins"/>
              </a:rPr>
              <a:t>​</a:t>
            </a:r>
            <a:endParaRPr lang="en-US" sz="2150" dirty="0">
              <a:solidFill>
                <a:srgbClr val="000000"/>
              </a:solidFill>
              <a:latin typeface="Poppins"/>
              <a:cs typeface="Poppins"/>
            </a:endParaRPr>
          </a:p>
          <a:p>
            <a:pPr marL="474345" lvl="1" indent="-237490">
              <a:lnSpc>
                <a:spcPts val="3893"/>
              </a:lnSpc>
              <a:buFont typeface="Arial"/>
              <a:buChar char="•"/>
            </a:pPr>
            <a:r>
              <a:rPr lang="en-US" sz="2150" dirty="0">
                <a:solidFill>
                  <a:srgbClr val="000000"/>
                </a:solidFill>
                <a:latin typeface="Poppins"/>
              </a:rPr>
              <a:t>Guidance and advice &amp; </a:t>
            </a:r>
            <a:r>
              <a:rPr lang="en-US" sz="2150" dirty="0">
                <a:solidFill>
                  <a:srgbClr val="000000"/>
                </a:solidFill>
                <a:latin typeface="Poppins"/>
                <a:hlinkClick r:id="rId16"/>
              </a:rPr>
              <a:t>workshops and training</a:t>
            </a:r>
            <a:r>
              <a:rPr lang="en-US" sz="2150" dirty="0">
                <a:solidFill>
                  <a:srgbClr val="000000"/>
                </a:solidFill>
                <a:latin typeface="Poppins"/>
              </a:rPr>
              <a:t> ​</a:t>
            </a:r>
            <a:endParaRPr lang="en-US" sz="2150" dirty="0">
              <a:solidFill>
                <a:srgbClr val="000000"/>
              </a:solidFill>
              <a:latin typeface="Poppins"/>
              <a:cs typeface="Poppins"/>
            </a:endParaRPr>
          </a:p>
          <a:p>
            <a:pPr>
              <a:lnSpc>
                <a:spcPts val="3893"/>
              </a:lnSpc>
            </a:pPr>
            <a:r>
              <a:rPr lang="en-US" sz="2150" dirty="0">
                <a:solidFill>
                  <a:srgbClr val="000000"/>
                </a:solidFill>
                <a:latin typeface="Poppins"/>
              </a:rPr>
              <a:t>Other spaces include the newly upgraded </a:t>
            </a:r>
            <a:r>
              <a:rPr lang="en-US" sz="2150" u="sng" dirty="0">
                <a:solidFill>
                  <a:srgbClr val="000000"/>
                </a:solidFill>
                <a:latin typeface="Poppins"/>
                <a:hlinkClick r:id="rId17" tooltip="https://libguides.ucc.ie/LibraryStudio?menu"/>
              </a:rPr>
              <a:t>Library Studio</a:t>
            </a:r>
            <a:r>
              <a:rPr lang="en-US" sz="2150" dirty="0">
                <a:solidFill>
                  <a:srgbClr val="000000"/>
                </a:solidFill>
                <a:latin typeface="Poppins"/>
              </a:rPr>
              <a:t> and the </a:t>
            </a:r>
            <a:r>
              <a:rPr lang="en-US" sz="2150" u="sng" dirty="0">
                <a:solidFill>
                  <a:srgbClr val="000000"/>
                </a:solidFill>
                <a:latin typeface="Poppins"/>
                <a:hlinkClick r:id="rId18" tooltip="https://libguides.ucc.ie/virtual-reality"/>
              </a:rPr>
              <a:t>Virtual Reality Lounge</a:t>
            </a:r>
            <a:r>
              <a:rPr lang="en-US" sz="2150" dirty="0">
                <a:solidFill>
                  <a:srgbClr val="000000"/>
                </a:solidFill>
                <a:latin typeface="Poppins"/>
              </a:rPr>
              <a:t>. ​</a:t>
            </a:r>
            <a:endParaRPr lang="en-US" sz="2150" dirty="0">
              <a:solidFill>
                <a:srgbClr val="000000"/>
              </a:solidFill>
              <a:latin typeface="Poppins"/>
              <a:cs typeface="Poppins"/>
            </a:endParaRPr>
          </a:p>
          <a:p>
            <a:pPr>
              <a:lnSpc>
                <a:spcPts val="3893"/>
              </a:lnSpc>
            </a:pPr>
            <a:endParaRPr lang="en-US" sz="2199" dirty="0">
              <a:solidFill>
                <a:srgbClr val="000000"/>
              </a:solidFill>
              <a:latin typeface="Poppins"/>
            </a:endParaRPr>
          </a:p>
          <a:p>
            <a:pPr>
              <a:lnSpc>
                <a:spcPts val="3893"/>
              </a:lnSpc>
            </a:pPr>
            <a:r>
              <a:rPr lang="en-US" sz="2150" dirty="0">
                <a:solidFill>
                  <a:srgbClr val="000000"/>
                </a:solidFill>
                <a:latin typeface="Poppins"/>
              </a:rPr>
              <a:t>These spaces and services are supported by Declan, Dave, Martin, William, and Stephanie who are on hand to help, Monday to Friday from 9am to 5pm. On Tuesdays, we offer extended hours until 7pm. ​</a:t>
            </a:r>
            <a:endParaRPr lang="en-US" sz="2150" dirty="0">
              <a:solidFill>
                <a:srgbClr val="000000"/>
              </a:solidFill>
              <a:latin typeface="Poppins"/>
              <a:cs typeface="Poppins"/>
            </a:endParaRPr>
          </a:p>
          <a:p>
            <a:pPr>
              <a:lnSpc>
                <a:spcPts val="3893"/>
              </a:lnSpc>
            </a:pPr>
            <a:r>
              <a:rPr lang="en-US" sz="2150" dirty="0">
                <a:solidFill>
                  <a:srgbClr val="000000"/>
                </a:solidFill>
                <a:latin typeface="Poppins"/>
              </a:rPr>
              <a:t>Have any questions or want to learn more? </a:t>
            </a:r>
            <a:endParaRPr lang="en-US" sz="2150" dirty="0">
              <a:solidFill>
                <a:srgbClr val="000000"/>
              </a:solidFill>
              <a:latin typeface="Poppins"/>
              <a:cs typeface="Poppins"/>
            </a:endParaRPr>
          </a:p>
          <a:p>
            <a:pPr>
              <a:lnSpc>
                <a:spcPts val="3893"/>
              </a:lnSpc>
            </a:pPr>
            <a:r>
              <a:rPr lang="en-US" sz="2150" b="1" dirty="0">
                <a:solidFill>
                  <a:srgbClr val="000000"/>
                </a:solidFill>
                <a:latin typeface="Poppins Bold"/>
              </a:rPr>
              <a:t>Get in touch at </a:t>
            </a:r>
            <a:r>
              <a:rPr lang="en-US" sz="2150" b="1" u="sng" dirty="0">
                <a:solidFill>
                  <a:srgbClr val="000000"/>
                </a:solidFill>
                <a:latin typeface="Poppins Bold"/>
                <a:hlinkClick r:id="rId19" tooltip="mailto:librarydigitalexperiences@ucc.ie"/>
              </a:rPr>
              <a:t>librarydigitalexperiences@ucc.ie</a:t>
            </a:r>
            <a:endParaRPr lang="en-US" sz="2150" b="1" dirty="0">
              <a:solidFill>
                <a:srgbClr val="000000"/>
              </a:solidFill>
              <a:latin typeface="Poppins Bold"/>
              <a:cs typeface="Poppins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IE"/>
          </a:p>
        </p:txBody>
      </p:sp>
      <p:grpSp>
        <p:nvGrpSpPr>
          <p:cNvPr id="3" name="Group 3"/>
          <p:cNvGrpSpPr/>
          <p:nvPr/>
        </p:nvGrpSpPr>
        <p:grpSpPr>
          <a:xfrm>
            <a:off x="109450" y="1345474"/>
            <a:ext cx="11058519" cy="8818619"/>
            <a:chOff x="0" y="0"/>
            <a:chExt cx="2827450" cy="2272890"/>
          </a:xfrm>
        </p:grpSpPr>
        <p:sp>
          <p:nvSpPr>
            <p:cNvPr id="4" name="Freeform 4"/>
            <p:cNvSpPr/>
            <p:nvPr/>
          </p:nvSpPr>
          <p:spPr>
            <a:xfrm>
              <a:off x="0" y="0"/>
              <a:ext cx="2827450" cy="2272890"/>
            </a:xfrm>
            <a:custGeom>
              <a:avLst/>
              <a:gdLst/>
              <a:ahLst/>
              <a:cxnLst/>
              <a:rect l="l" t="t" r="r" b="b"/>
              <a:pathLst>
                <a:path w="2827450" h="2272890">
                  <a:moveTo>
                    <a:pt x="18029" y="0"/>
                  </a:moveTo>
                  <a:lnTo>
                    <a:pt x="2809421" y="0"/>
                  </a:lnTo>
                  <a:cubicBezTo>
                    <a:pt x="2814202" y="0"/>
                    <a:pt x="2818788" y="1899"/>
                    <a:pt x="2822169" y="5281"/>
                  </a:cubicBezTo>
                  <a:cubicBezTo>
                    <a:pt x="2825550" y="8662"/>
                    <a:pt x="2827450" y="13247"/>
                    <a:pt x="2827450" y="18029"/>
                  </a:cubicBezTo>
                  <a:lnTo>
                    <a:pt x="2827450" y="2254861"/>
                  </a:lnTo>
                  <a:cubicBezTo>
                    <a:pt x="2827450" y="2264818"/>
                    <a:pt x="2819378" y="2272890"/>
                    <a:pt x="2809421" y="2272890"/>
                  </a:cubicBezTo>
                  <a:lnTo>
                    <a:pt x="18029" y="2272890"/>
                  </a:lnTo>
                  <a:cubicBezTo>
                    <a:pt x="13247" y="2272890"/>
                    <a:pt x="8662" y="2270990"/>
                    <a:pt x="5281" y="2267609"/>
                  </a:cubicBezTo>
                  <a:cubicBezTo>
                    <a:pt x="1899" y="2264228"/>
                    <a:pt x="0" y="2259642"/>
                    <a:pt x="0" y="2254861"/>
                  </a:cubicBezTo>
                  <a:lnTo>
                    <a:pt x="0" y="18029"/>
                  </a:lnTo>
                  <a:cubicBezTo>
                    <a:pt x="0" y="13247"/>
                    <a:pt x="1899" y="8662"/>
                    <a:pt x="5281" y="5281"/>
                  </a:cubicBezTo>
                  <a:cubicBezTo>
                    <a:pt x="8662" y="1899"/>
                    <a:pt x="13247" y="0"/>
                    <a:pt x="18029" y="0"/>
                  </a:cubicBezTo>
                  <a:close/>
                </a:path>
              </a:pathLst>
            </a:custGeom>
            <a:solidFill>
              <a:srgbClr val="808970"/>
            </a:solidFill>
          </p:spPr>
          <p:txBody>
            <a:bodyPr/>
            <a:lstStyle/>
            <a:p>
              <a:endParaRPr lang="en-I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2701840" y="317177"/>
            <a:ext cx="5303209" cy="5594950"/>
            <a:chOff x="0" y="0"/>
            <a:chExt cx="2077720" cy="2192020"/>
          </a:xfrm>
        </p:grpSpPr>
        <p:sp>
          <p:nvSpPr>
            <p:cNvPr id="7" name="Freeform 7"/>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6106" b="-6106"/>
              </a:stretch>
            </a:blipFill>
          </p:spPr>
          <p:txBody>
            <a:bodyPr/>
            <a:lstStyle/>
            <a:p>
              <a:endParaRPr lang="en-IE"/>
            </a:p>
          </p:txBody>
        </p:sp>
      </p:grpSp>
      <p:grpSp>
        <p:nvGrpSpPr>
          <p:cNvPr id="8" name="Group 8"/>
          <p:cNvGrpSpPr/>
          <p:nvPr/>
        </p:nvGrpSpPr>
        <p:grpSpPr>
          <a:xfrm>
            <a:off x="11300445" y="5929484"/>
            <a:ext cx="6855080" cy="3895380"/>
            <a:chOff x="0" y="0"/>
            <a:chExt cx="1805453" cy="1025944"/>
          </a:xfrm>
        </p:grpSpPr>
        <p:sp>
          <p:nvSpPr>
            <p:cNvPr id="9" name="Freeform 9"/>
            <p:cNvSpPr/>
            <p:nvPr/>
          </p:nvSpPr>
          <p:spPr>
            <a:xfrm>
              <a:off x="0" y="0"/>
              <a:ext cx="1805453" cy="1025944"/>
            </a:xfrm>
            <a:custGeom>
              <a:avLst/>
              <a:gdLst/>
              <a:ahLst/>
              <a:cxnLst/>
              <a:rect l="l" t="t" r="r" b="b"/>
              <a:pathLst>
                <a:path w="1805453" h="1025944">
                  <a:moveTo>
                    <a:pt x="57598" y="0"/>
                  </a:moveTo>
                  <a:lnTo>
                    <a:pt x="1747855" y="0"/>
                  </a:lnTo>
                  <a:cubicBezTo>
                    <a:pt x="1763131" y="0"/>
                    <a:pt x="1777781" y="6068"/>
                    <a:pt x="1788583" y="16870"/>
                  </a:cubicBezTo>
                  <a:cubicBezTo>
                    <a:pt x="1799385" y="27672"/>
                    <a:pt x="1805453" y="42322"/>
                    <a:pt x="1805453" y="57598"/>
                  </a:cubicBezTo>
                  <a:lnTo>
                    <a:pt x="1805453" y="968346"/>
                  </a:lnTo>
                  <a:cubicBezTo>
                    <a:pt x="1805453" y="1000156"/>
                    <a:pt x="1779666" y="1025944"/>
                    <a:pt x="1747855" y="1025944"/>
                  </a:cubicBezTo>
                  <a:lnTo>
                    <a:pt x="57598" y="1025944"/>
                  </a:lnTo>
                  <a:cubicBezTo>
                    <a:pt x="42322" y="1025944"/>
                    <a:pt x="27672" y="1019875"/>
                    <a:pt x="16870" y="1009074"/>
                  </a:cubicBezTo>
                  <a:cubicBezTo>
                    <a:pt x="6068" y="998272"/>
                    <a:pt x="0" y="983622"/>
                    <a:pt x="0" y="968346"/>
                  </a:cubicBezTo>
                  <a:lnTo>
                    <a:pt x="0" y="57598"/>
                  </a:lnTo>
                  <a:cubicBezTo>
                    <a:pt x="0" y="42322"/>
                    <a:pt x="6068" y="27672"/>
                    <a:pt x="16870" y="16870"/>
                  </a:cubicBezTo>
                  <a:cubicBezTo>
                    <a:pt x="27672" y="6068"/>
                    <a:pt x="42322" y="0"/>
                    <a:pt x="57598" y="0"/>
                  </a:cubicBezTo>
                  <a:close/>
                </a:path>
              </a:pathLst>
            </a:custGeom>
            <a:solidFill>
              <a:srgbClr val="A2AB91"/>
            </a:solidFill>
          </p:spPr>
          <p:txBody>
            <a:bodyPr/>
            <a:lstStyle/>
            <a:p>
              <a:endParaRPr lang="en-IE"/>
            </a:p>
          </p:txBody>
        </p:sp>
        <p:sp>
          <p:nvSpPr>
            <p:cNvPr id="10" name="TextBox 10"/>
            <p:cNvSpPr txBox="1"/>
            <p:nvPr/>
          </p:nvSpPr>
          <p:spPr>
            <a:xfrm>
              <a:off x="0" y="-152400"/>
              <a:ext cx="812800" cy="965200"/>
            </a:xfrm>
            <a:prstGeom prst="rect">
              <a:avLst/>
            </a:prstGeom>
          </p:spPr>
          <p:txBody>
            <a:bodyPr lIns="50800" tIns="50800" rIns="50800" bIns="50800" rtlCol="0" anchor="ctr"/>
            <a:lstStyle/>
            <a:p>
              <a:pPr algn="ctr">
                <a:lnSpc>
                  <a:spcPts val="4248"/>
                </a:lnSpc>
              </a:pPr>
              <a:endParaRPr/>
            </a:p>
          </p:txBody>
        </p:sp>
      </p:grpSp>
      <p:sp>
        <p:nvSpPr>
          <p:cNvPr id="11" name="TextBox 11"/>
          <p:cNvSpPr txBox="1"/>
          <p:nvPr/>
        </p:nvSpPr>
        <p:spPr>
          <a:xfrm>
            <a:off x="653835" y="240373"/>
            <a:ext cx="14973597" cy="1208339"/>
          </a:xfrm>
          <a:prstGeom prst="rect">
            <a:avLst/>
          </a:prstGeom>
        </p:spPr>
        <p:txBody>
          <a:bodyPr lIns="0" tIns="0" rIns="0" bIns="0" rtlCol="0" anchor="t">
            <a:spAutoFit/>
          </a:bodyPr>
          <a:lstStyle/>
          <a:p>
            <a:pPr>
              <a:lnSpc>
                <a:spcPts val="8560"/>
              </a:lnSpc>
            </a:pPr>
            <a:r>
              <a:rPr lang="en-US" sz="8000">
                <a:solidFill>
                  <a:srgbClr val="000000"/>
                </a:solidFill>
                <a:latin typeface="Bryndan Write"/>
              </a:rPr>
              <a:t>Special Collections &amp; Archives </a:t>
            </a:r>
          </a:p>
        </p:txBody>
      </p:sp>
      <p:sp>
        <p:nvSpPr>
          <p:cNvPr id="12" name="TextBox 12"/>
          <p:cNvSpPr txBox="1"/>
          <p:nvPr/>
        </p:nvSpPr>
        <p:spPr>
          <a:xfrm>
            <a:off x="318228" y="1493018"/>
            <a:ext cx="10699265" cy="8493767"/>
          </a:xfrm>
          <a:prstGeom prst="rect">
            <a:avLst/>
          </a:prstGeom>
          <a:noFill/>
        </p:spPr>
        <p:txBody>
          <a:bodyPr wrap="square" lIns="0" tIns="0" rIns="0" bIns="0" rtlCol="0" anchor="t">
            <a:spAutoFit/>
          </a:bodyPr>
          <a:lstStyle/>
          <a:p>
            <a:pPr>
              <a:lnSpc>
                <a:spcPts val="3540"/>
              </a:lnSpc>
            </a:pPr>
            <a:r>
              <a:rPr lang="en-US" sz="2000" dirty="0">
                <a:latin typeface="Poppins"/>
              </a:rPr>
              <a:t>Special Collections &amp; Archives are repositories for primary source material and the secondary sources that support such primary sources. Whole collections or items from the collections can be used in student learning, teaching, research and outreach. ​</a:t>
            </a:r>
            <a:endParaRPr lang="en-US" sz="2000" dirty="0">
              <a:latin typeface="Poppins"/>
              <a:cs typeface="Poppins"/>
            </a:endParaRPr>
          </a:p>
          <a:p>
            <a:pPr>
              <a:lnSpc>
                <a:spcPts val="3540"/>
              </a:lnSpc>
            </a:pPr>
            <a:r>
              <a:rPr lang="en-US" sz="2000" dirty="0">
                <a:latin typeface="Poppins"/>
              </a:rPr>
              <a:t>​</a:t>
            </a:r>
            <a:endParaRPr lang="en-US" sz="2000" dirty="0">
              <a:latin typeface="Poppins"/>
              <a:cs typeface="Poppins"/>
            </a:endParaRPr>
          </a:p>
          <a:p>
            <a:pPr>
              <a:lnSpc>
                <a:spcPts val="3540"/>
              </a:lnSpc>
            </a:pPr>
            <a:r>
              <a:rPr lang="en-US" sz="2000" dirty="0">
                <a:latin typeface="Poppins"/>
              </a:rPr>
              <a:t>All items in Special Collections &amp; Archives must be viewed in the section in Q-1, Boole Library and most must be requested in advance. Check our website for further information on how to locate and request. ​</a:t>
            </a:r>
            <a:endParaRPr lang="en-US" sz="2000" dirty="0">
              <a:latin typeface="Poppins"/>
              <a:cs typeface="Poppins"/>
            </a:endParaRPr>
          </a:p>
          <a:p>
            <a:pPr>
              <a:lnSpc>
                <a:spcPts val="3540"/>
              </a:lnSpc>
            </a:pPr>
            <a:r>
              <a:rPr lang="en-US" sz="2000" dirty="0">
                <a:latin typeface="Poppins"/>
              </a:rPr>
              <a:t>​</a:t>
            </a:r>
            <a:endParaRPr lang="en-US" sz="2000" dirty="0">
              <a:latin typeface="Poppins"/>
              <a:cs typeface="Poppins"/>
            </a:endParaRPr>
          </a:p>
          <a:p>
            <a:pPr>
              <a:lnSpc>
                <a:spcPts val="3540"/>
              </a:lnSpc>
            </a:pPr>
            <a:r>
              <a:rPr lang="en-US" sz="2000" dirty="0">
                <a:latin typeface="Poppins"/>
              </a:rPr>
              <a:t>Items include photographs &amp; photograph albums; audio and audio-visual recordings;  ​paper-based records: manuscripts, letters, diaries, bound volumes (ledgers, scrapbooks); ​maps from landed estate collections; and artworks, books, pamphlets and journals, maps, ​graphic materials, born-digital and </a:t>
            </a:r>
            <a:r>
              <a:rPr lang="en-US" sz="2000" dirty="0" err="1">
                <a:latin typeface="Poppins"/>
              </a:rPr>
              <a:t>digitised</a:t>
            </a:r>
            <a:r>
              <a:rPr lang="en-US" sz="2000" dirty="0">
                <a:latin typeface="Poppins"/>
              </a:rPr>
              <a:t> collections.​</a:t>
            </a:r>
            <a:endParaRPr lang="en-US" sz="2000" dirty="0">
              <a:latin typeface="Poppins"/>
              <a:cs typeface="Poppins"/>
            </a:endParaRPr>
          </a:p>
          <a:p>
            <a:pPr>
              <a:lnSpc>
                <a:spcPts val="3540"/>
              </a:lnSpc>
            </a:pPr>
            <a:r>
              <a:rPr lang="en-US" sz="2000" dirty="0">
                <a:latin typeface="Poppins"/>
              </a:rPr>
              <a:t>​</a:t>
            </a:r>
            <a:r>
              <a:rPr lang="en-US" sz="2000" u="sng" dirty="0">
                <a:latin typeface="Poppins Bold"/>
              </a:rPr>
              <a:t>Services​</a:t>
            </a:r>
            <a:endParaRPr lang="en-US" sz="2000" u="sng" dirty="0">
              <a:latin typeface="Poppins Bold"/>
              <a:cs typeface="Poppins Bold"/>
            </a:endParaRPr>
          </a:p>
          <a:p>
            <a:pPr marL="431800" lvl="1" indent="-215900">
              <a:lnSpc>
                <a:spcPts val="3540"/>
              </a:lnSpc>
              <a:buFont typeface="Arial"/>
              <a:buChar char="•"/>
            </a:pPr>
            <a:r>
              <a:rPr lang="en-US" sz="2000" dirty="0">
                <a:latin typeface="Poppins"/>
              </a:rPr>
              <a:t>Access to 176 collections​</a:t>
            </a:r>
            <a:endParaRPr lang="en-US" sz="2000" dirty="0">
              <a:latin typeface="Poppins"/>
              <a:cs typeface="Poppins"/>
            </a:endParaRPr>
          </a:p>
          <a:p>
            <a:pPr marL="431800" lvl="1" indent="-215900">
              <a:lnSpc>
                <a:spcPts val="3540"/>
              </a:lnSpc>
              <a:buFont typeface="Arial"/>
              <a:buChar char="•"/>
            </a:pPr>
            <a:r>
              <a:rPr lang="en-US" sz="2000" dirty="0">
                <a:latin typeface="Poppins"/>
              </a:rPr>
              <a:t>Specialist knowledge​</a:t>
            </a:r>
            <a:endParaRPr lang="en-US" sz="2000" dirty="0">
              <a:latin typeface="Poppins"/>
              <a:cs typeface="Poppins"/>
            </a:endParaRPr>
          </a:p>
          <a:p>
            <a:pPr marL="431800" lvl="1" indent="-215900">
              <a:lnSpc>
                <a:spcPts val="3540"/>
              </a:lnSpc>
              <a:buFont typeface="Arial"/>
              <a:buChar char="•"/>
            </a:pPr>
            <a:r>
              <a:rPr lang="en-US" sz="2000" dirty="0">
                <a:latin typeface="Poppins"/>
              </a:rPr>
              <a:t>Use for teaching, learning, research &amp; outreach opportunities.</a:t>
            </a:r>
            <a:endParaRPr lang="en-US" sz="2000" dirty="0">
              <a:latin typeface="Poppins"/>
              <a:cs typeface="Poppins"/>
            </a:endParaRPr>
          </a:p>
          <a:p>
            <a:pPr>
              <a:lnSpc>
                <a:spcPts val="3540"/>
              </a:lnSpc>
            </a:pPr>
            <a:endParaRPr lang="en-US" sz="2000" dirty="0">
              <a:solidFill>
                <a:srgbClr val="FFFFFF"/>
              </a:solidFill>
              <a:latin typeface="Poppins"/>
            </a:endParaRPr>
          </a:p>
        </p:txBody>
      </p:sp>
      <p:sp>
        <p:nvSpPr>
          <p:cNvPr id="13" name="TextBox 13"/>
          <p:cNvSpPr txBox="1"/>
          <p:nvPr/>
        </p:nvSpPr>
        <p:spPr>
          <a:xfrm>
            <a:off x="11517151" y="5922245"/>
            <a:ext cx="6770849" cy="3688767"/>
          </a:xfrm>
          <a:prstGeom prst="rect">
            <a:avLst/>
          </a:prstGeom>
        </p:spPr>
        <p:txBody>
          <a:bodyPr lIns="0" tIns="0" rIns="0" bIns="0" rtlCol="0" anchor="t">
            <a:spAutoFit/>
          </a:bodyPr>
          <a:lstStyle/>
          <a:p>
            <a:pPr>
              <a:lnSpc>
                <a:spcPts val="4601"/>
              </a:lnSpc>
            </a:pPr>
            <a:r>
              <a:rPr lang="en-US" sz="2550" dirty="0">
                <a:solidFill>
                  <a:schemeClr val="bg1"/>
                </a:solidFill>
                <a:latin typeface="Poppins Bold"/>
              </a:rPr>
              <a:t>Contact Us​;</a:t>
            </a:r>
          </a:p>
          <a:p>
            <a:pPr>
              <a:lnSpc>
                <a:spcPts val="3540"/>
              </a:lnSpc>
            </a:pPr>
            <a:r>
              <a:rPr lang="en-IE" sz="2000" dirty="0">
                <a:solidFill>
                  <a:srgbClr val="000000"/>
                </a:solidFill>
                <a:latin typeface="Poppins Bold"/>
                <a:hlinkClick r:id="rId4"/>
              </a:rPr>
              <a:t>Special Collections and Archives Website</a:t>
            </a:r>
            <a:endParaRPr lang="en-US" sz="2000" dirty="0">
              <a:solidFill>
                <a:srgbClr val="000000"/>
              </a:solidFill>
              <a:latin typeface="Poppins Bold"/>
              <a:cs typeface="Poppins Bold"/>
            </a:endParaRPr>
          </a:p>
          <a:p>
            <a:pPr>
              <a:lnSpc>
                <a:spcPts val="3540"/>
              </a:lnSpc>
            </a:pPr>
            <a:r>
              <a:rPr lang="en-US" sz="2000" dirty="0">
                <a:solidFill>
                  <a:schemeClr val="bg1"/>
                </a:solidFill>
                <a:latin typeface="Poppins Bold"/>
              </a:rPr>
              <a:t>General queries;</a:t>
            </a:r>
            <a:r>
              <a:rPr lang="en-US" sz="2000" dirty="0">
                <a:solidFill>
                  <a:schemeClr val="bg1"/>
                </a:solidFill>
                <a:latin typeface="Poppins"/>
              </a:rPr>
              <a:t> </a:t>
            </a:r>
            <a:r>
              <a:rPr lang="en-US" sz="2000" u="sng" dirty="0">
                <a:solidFill>
                  <a:srgbClr val="000000"/>
                </a:solidFill>
                <a:latin typeface="Poppins"/>
                <a:hlinkClick r:id="rId5" tooltip="mailto:specialcollectionsarchives@ucc.ie"/>
              </a:rPr>
              <a:t>specialcollectionsarchives@ucc.ie</a:t>
            </a:r>
            <a:r>
              <a:rPr lang="en-US" sz="2000" dirty="0">
                <a:solidFill>
                  <a:srgbClr val="000000"/>
                </a:solidFill>
                <a:latin typeface="Poppins"/>
              </a:rPr>
              <a:t> </a:t>
            </a:r>
            <a:endParaRPr lang="en-US" sz="2000" dirty="0">
              <a:solidFill>
                <a:srgbClr val="000000"/>
              </a:solidFill>
              <a:latin typeface="Poppins"/>
              <a:cs typeface="Poppins"/>
            </a:endParaRPr>
          </a:p>
          <a:p>
            <a:pPr>
              <a:lnSpc>
                <a:spcPts val="3540"/>
              </a:lnSpc>
            </a:pPr>
            <a:r>
              <a:rPr lang="en-US" sz="2000" dirty="0">
                <a:solidFill>
                  <a:schemeClr val="bg1"/>
                </a:solidFill>
                <a:latin typeface="Poppins"/>
              </a:rPr>
              <a:t>T: 021 490 2282​</a:t>
            </a:r>
            <a:endParaRPr lang="en-US" sz="2000" dirty="0">
              <a:solidFill>
                <a:schemeClr val="bg1"/>
              </a:solidFill>
              <a:latin typeface="Poppins"/>
              <a:cs typeface="Poppins"/>
            </a:endParaRPr>
          </a:p>
          <a:p>
            <a:pPr>
              <a:lnSpc>
                <a:spcPts val="3540"/>
              </a:lnSpc>
            </a:pPr>
            <a:r>
              <a:rPr lang="en-US" sz="2000" dirty="0">
                <a:solidFill>
                  <a:srgbClr val="000000"/>
                </a:solidFill>
                <a:latin typeface="Poppins"/>
              </a:rPr>
              <a:t>​</a:t>
            </a:r>
            <a:r>
              <a:rPr lang="en-US" sz="2000" dirty="0">
                <a:solidFill>
                  <a:schemeClr val="bg1"/>
                </a:solidFill>
                <a:latin typeface="Poppins Bold"/>
              </a:rPr>
              <a:t>Special Collections Librarian:</a:t>
            </a:r>
            <a:r>
              <a:rPr lang="en-US" sz="2000" dirty="0">
                <a:solidFill>
                  <a:schemeClr val="bg1"/>
                </a:solidFill>
                <a:latin typeface="Poppins"/>
              </a:rPr>
              <a:t> Elaine Harrington </a:t>
            </a:r>
            <a:r>
              <a:rPr lang="en-US" sz="2000" u="sng" dirty="0">
                <a:solidFill>
                  <a:srgbClr val="000000"/>
                </a:solidFill>
                <a:latin typeface="Poppins"/>
                <a:hlinkClick r:id="rId6" tooltip="mailto:e.harrington@ucc.ie"/>
              </a:rPr>
              <a:t>e.harrington@ucc.ie</a:t>
            </a:r>
            <a:r>
              <a:rPr lang="en-US" sz="2000" dirty="0">
                <a:solidFill>
                  <a:srgbClr val="000000"/>
                </a:solidFill>
                <a:latin typeface="Poppins"/>
              </a:rPr>
              <a:t> ​</a:t>
            </a:r>
            <a:endParaRPr lang="en-US" sz="2000" dirty="0">
              <a:solidFill>
                <a:srgbClr val="000000"/>
              </a:solidFill>
              <a:latin typeface="Poppins"/>
              <a:cs typeface="Poppins"/>
            </a:endParaRPr>
          </a:p>
          <a:p>
            <a:pPr>
              <a:lnSpc>
                <a:spcPts val="3540"/>
              </a:lnSpc>
            </a:pPr>
            <a:r>
              <a:rPr lang="en-US" sz="2000" dirty="0">
                <a:solidFill>
                  <a:schemeClr val="bg1"/>
                </a:solidFill>
                <a:latin typeface="Poppins Bold"/>
              </a:rPr>
              <a:t>Archivists:</a:t>
            </a:r>
            <a:r>
              <a:rPr lang="en-US" sz="2000" dirty="0">
                <a:solidFill>
                  <a:schemeClr val="bg1"/>
                </a:solidFill>
                <a:latin typeface="Poppins"/>
              </a:rPr>
              <a:t> Emma Horgan </a:t>
            </a:r>
            <a:r>
              <a:rPr lang="en-US" sz="2000" u="sng" dirty="0">
                <a:solidFill>
                  <a:srgbClr val="000000"/>
                </a:solidFill>
                <a:latin typeface="Poppins"/>
                <a:hlinkClick r:id="rId7" tooltip="mailto:emma.horgan@ucc.ie"/>
              </a:rPr>
              <a:t>emma.horgan@ucc.ie</a:t>
            </a:r>
            <a:r>
              <a:rPr lang="en-US" sz="2000" dirty="0">
                <a:solidFill>
                  <a:srgbClr val="000000"/>
                </a:solidFill>
                <a:latin typeface="Poppins"/>
              </a:rPr>
              <a:t>  </a:t>
            </a:r>
            <a:r>
              <a:rPr lang="en-US" sz="2000" dirty="0">
                <a:solidFill>
                  <a:schemeClr val="bg1"/>
                </a:solidFill>
                <a:latin typeface="Poppins"/>
              </a:rPr>
              <a:t>Emer Twomey </a:t>
            </a:r>
            <a:r>
              <a:rPr lang="en-US" sz="2000" u="sng" dirty="0">
                <a:solidFill>
                  <a:srgbClr val="000000"/>
                </a:solidFill>
                <a:latin typeface="Poppins"/>
                <a:hlinkClick r:id="rId8" tooltip="mailto:emer.twomey@ucc.ie"/>
              </a:rPr>
              <a:t>emer.twomey@ucc.ie</a:t>
            </a:r>
            <a:r>
              <a:rPr lang="en-US" sz="2000" dirty="0">
                <a:solidFill>
                  <a:srgbClr val="000000"/>
                </a:solidFill>
                <a:latin typeface="Poppins"/>
              </a:rPr>
              <a:t> </a:t>
            </a:r>
            <a:r>
              <a:rPr lang="en-US" sz="2000" dirty="0">
                <a:solidFill>
                  <a:srgbClr val="000000"/>
                </a:solidFill>
                <a:latin typeface="Poppins Bold"/>
              </a:rPr>
              <a:t>​</a:t>
            </a:r>
            <a:endParaRPr lang="en-US" sz="2000" dirty="0">
              <a:solidFill>
                <a:srgbClr val="000000"/>
              </a:solidFill>
              <a:latin typeface="Poppins Bold"/>
              <a:cs typeface="Poppi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36" y="12829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IE"/>
          </a:p>
        </p:txBody>
      </p:sp>
      <p:sp>
        <p:nvSpPr>
          <p:cNvPr id="3" name="TextBox 3"/>
          <p:cNvSpPr txBox="1"/>
          <p:nvPr/>
        </p:nvSpPr>
        <p:spPr>
          <a:xfrm>
            <a:off x="-466358" y="136612"/>
            <a:ext cx="12701962" cy="1489042"/>
          </a:xfrm>
          <a:prstGeom prst="rect">
            <a:avLst/>
          </a:prstGeom>
        </p:spPr>
        <p:txBody>
          <a:bodyPr lIns="0" tIns="0" rIns="0" bIns="0" rtlCol="0" anchor="t">
            <a:spAutoFit/>
          </a:bodyPr>
          <a:lstStyle/>
          <a:p>
            <a:pPr algn="ctr">
              <a:lnSpc>
                <a:spcPts val="10699"/>
              </a:lnSpc>
            </a:pPr>
            <a:r>
              <a:rPr lang="en-US" sz="9999">
                <a:solidFill>
                  <a:srgbClr val="000000"/>
                </a:solidFill>
                <a:latin typeface="Bryndan Write"/>
              </a:rPr>
              <a:t>Research Services </a:t>
            </a:r>
          </a:p>
        </p:txBody>
      </p:sp>
      <p:grpSp>
        <p:nvGrpSpPr>
          <p:cNvPr id="4" name="Group 4"/>
          <p:cNvGrpSpPr/>
          <p:nvPr/>
        </p:nvGrpSpPr>
        <p:grpSpPr>
          <a:xfrm>
            <a:off x="105090" y="1626624"/>
            <a:ext cx="1445457" cy="1784236"/>
            <a:chOff x="0" y="-93485"/>
            <a:chExt cx="812800" cy="1003300"/>
          </a:xfrm>
        </p:grpSpPr>
        <p:sp>
          <p:nvSpPr>
            <p:cNvPr id="5" name="Freeform 5"/>
            <p:cNvSpPr/>
            <p:nvPr/>
          </p:nvSpPr>
          <p:spPr>
            <a:xfrm>
              <a:off x="0" y="0"/>
              <a:ext cx="812800" cy="812800"/>
            </a:xfrm>
            <a:custGeom>
              <a:avLst/>
              <a:gdLst/>
              <a:ahLst/>
              <a:cxnLst/>
              <a:rect l="l" t="t" r="r" b="b"/>
              <a:pathLst>
                <a:path w="812800" h="812800">
                  <a:moveTo>
                    <a:pt x="107121" y="0"/>
                  </a:moveTo>
                  <a:lnTo>
                    <a:pt x="705679" y="0"/>
                  </a:lnTo>
                  <a:cubicBezTo>
                    <a:pt x="764840" y="0"/>
                    <a:pt x="812800" y="47960"/>
                    <a:pt x="812800" y="107121"/>
                  </a:cubicBezTo>
                  <a:lnTo>
                    <a:pt x="812800" y="705679"/>
                  </a:lnTo>
                  <a:cubicBezTo>
                    <a:pt x="812800" y="764840"/>
                    <a:pt x="764840" y="812800"/>
                    <a:pt x="705679" y="812800"/>
                  </a:cubicBezTo>
                  <a:lnTo>
                    <a:pt x="107121" y="812800"/>
                  </a:lnTo>
                  <a:cubicBezTo>
                    <a:pt x="47960" y="812800"/>
                    <a:pt x="0" y="764840"/>
                    <a:pt x="0" y="705679"/>
                  </a:cubicBezTo>
                  <a:lnTo>
                    <a:pt x="0" y="107121"/>
                  </a:lnTo>
                  <a:cubicBezTo>
                    <a:pt x="0" y="47960"/>
                    <a:pt x="47960" y="0"/>
                    <a:pt x="107121" y="0"/>
                  </a:cubicBezTo>
                  <a:close/>
                </a:path>
              </a:pathLst>
            </a:custGeom>
            <a:solidFill>
              <a:srgbClr val="808970"/>
            </a:solidFill>
          </p:spPr>
          <p:txBody>
            <a:bodyPr/>
            <a:lstStyle/>
            <a:p>
              <a:endParaRPr lang="en-IE"/>
            </a:p>
          </p:txBody>
        </p:sp>
        <p:sp>
          <p:nvSpPr>
            <p:cNvPr id="6" name="TextBox 6"/>
            <p:cNvSpPr txBox="1"/>
            <p:nvPr/>
          </p:nvSpPr>
          <p:spPr>
            <a:xfrm>
              <a:off x="0" y="-93485"/>
              <a:ext cx="812800" cy="1003300"/>
            </a:xfrm>
            <a:prstGeom prst="rect">
              <a:avLst/>
            </a:prstGeom>
          </p:spPr>
          <p:txBody>
            <a:bodyPr lIns="50800" tIns="50800" rIns="50800" bIns="50800" rtlCol="0" anchor="ctr"/>
            <a:lstStyle/>
            <a:p>
              <a:pPr algn="ctr">
                <a:lnSpc>
                  <a:spcPts val="8400"/>
                </a:lnSpc>
              </a:pPr>
              <a:r>
                <a:rPr lang="en-US" sz="6000" dirty="0">
                  <a:solidFill>
                    <a:srgbClr val="FFFFFF"/>
                  </a:solidFill>
                  <a:latin typeface="Bryndan Write"/>
                </a:rPr>
                <a:t>01</a:t>
              </a:r>
            </a:p>
          </p:txBody>
        </p:sp>
      </p:grpSp>
      <p:grpSp>
        <p:nvGrpSpPr>
          <p:cNvPr id="7" name="Group 7"/>
          <p:cNvGrpSpPr/>
          <p:nvPr/>
        </p:nvGrpSpPr>
        <p:grpSpPr>
          <a:xfrm>
            <a:off x="91955" y="5848175"/>
            <a:ext cx="1471726" cy="1784236"/>
            <a:chOff x="-14771" y="-15342"/>
            <a:chExt cx="827571" cy="1003300"/>
          </a:xfrm>
        </p:grpSpPr>
        <p:sp>
          <p:nvSpPr>
            <p:cNvPr id="8" name="Freeform 8"/>
            <p:cNvSpPr/>
            <p:nvPr/>
          </p:nvSpPr>
          <p:spPr>
            <a:xfrm>
              <a:off x="0" y="0"/>
              <a:ext cx="812800" cy="812800"/>
            </a:xfrm>
            <a:custGeom>
              <a:avLst/>
              <a:gdLst/>
              <a:ahLst/>
              <a:cxnLst/>
              <a:rect l="l" t="t" r="r" b="b"/>
              <a:pathLst>
                <a:path w="812800" h="812800">
                  <a:moveTo>
                    <a:pt x="107121" y="0"/>
                  </a:moveTo>
                  <a:lnTo>
                    <a:pt x="705679" y="0"/>
                  </a:lnTo>
                  <a:cubicBezTo>
                    <a:pt x="764840" y="0"/>
                    <a:pt x="812800" y="47960"/>
                    <a:pt x="812800" y="107121"/>
                  </a:cubicBezTo>
                  <a:lnTo>
                    <a:pt x="812800" y="705679"/>
                  </a:lnTo>
                  <a:cubicBezTo>
                    <a:pt x="812800" y="764840"/>
                    <a:pt x="764840" y="812800"/>
                    <a:pt x="705679" y="812800"/>
                  </a:cubicBezTo>
                  <a:lnTo>
                    <a:pt x="107121" y="812800"/>
                  </a:lnTo>
                  <a:cubicBezTo>
                    <a:pt x="47960" y="812800"/>
                    <a:pt x="0" y="764840"/>
                    <a:pt x="0" y="705679"/>
                  </a:cubicBezTo>
                  <a:lnTo>
                    <a:pt x="0" y="107121"/>
                  </a:lnTo>
                  <a:cubicBezTo>
                    <a:pt x="0" y="47960"/>
                    <a:pt x="47960" y="0"/>
                    <a:pt x="107121" y="0"/>
                  </a:cubicBezTo>
                  <a:close/>
                </a:path>
              </a:pathLst>
            </a:custGeom>
            <a:solidFill>
              <a:srgbClr val="A2AB91"/>
            </a:solidFill>
          </p:spPr>
          <p:txBody>
            <a:bodyPr/>
            <a:lstStyle/>
            <a:p>
              <a:endParaRPr lang="en-IE"/>
            </a:p>
          </p:txBody>
        </p:sp>
        <p:sp>
          <p:nvSpPr>
            <p:cNvPr id="9" name="TextBox 9"/>
            <p:cNvSpPr txBox="1"/>
            <p:nvPr/>
          </p:nvSpPr>
          <p:spPr>
            <a:xfrm>
              <a:off x="-14771" y="-15342"/>
              <a:ext cx="812800" cy="1003300"/>
            </a:xfrm>
            <a:prstGeom prst="rect">
              <a:avLst/>
            </a:prstGeom>
          </p:spPr>
          <p:txBody>
            <a:bodyPr lIns="50800" tIns="50800" rIns="50800" bIns="50800" rtlCol="0" anchor="ctr"/>
            <a:lstStyle/>
            <a:p>
              <a:pPr algn="ctr">
                <a:lnSpc>
                  <a:spcPts val="8400"/>
                </a:lnSpc>
              </a:pPr>
              <a:r>
                <a:rPr lang="en-US" sz="6000" dirty="0">
                  <a:solidFill>
                    <a:srgbClr val="FFFFFF"/>
                  </a:solidFill>
                  <a:latin typeface="Bryndan Write"/>
                </a:rPr>
                <a:t>02</a:t>
              </a:r>
            </a:p>
          </p:txBody>
        </p:sp>
      </p:grpSp>
      <p:sp>
        <p:nvSpPr>
          <p:cNvPr id="10" name="Freeform 10"/>
          <p:cNvSpPr/>
          <p:nvPr/>
        </p:nvSpPr>
        <p:spPr>
          <a:xfrm>
            <a:off x="12328128" y="8206116"/>
            <a:ext cx="3590313" cy="2450389"/>
          </a:xfrm>
          <a:custGeom>
            <a:avLst/>
            <a:gdLst/>
            <a:ahLst/>
            <a:cxnLst/>
            <a:rect l="l" t="t" r="r" b="b"/>
            <a:pathLst>
              <a:path w="3590313" h="2450389">
                <a:moveTo>
                  <a:pt x="0" y="0"/>
                </a:moveTo>
                <a:lnTo>
                  <a:pt x="3590313" y="0"/>
                </a:lnTo>
                <a:lnTo>
                  <a:pt x="3590313" y="2450389"/>
                </a:lnTo>
                <a:lnTo>
                  <a:pt x="0" y="24503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grpSp>
        <p:nvGrpSpPr>
          <p:cNvPr id="11" name="Group 11"/>
          <p:cNvGrpSpPr/>
          <p:nvPr/>
        </p:nvGrpSpPr>
        <p:grpSpPr>
          <a:xfrm>
            <a:off x="10830954" y="5200650"/>
            <a:ext cx="7260838" cy="3079286"/>
            <a:chOff x="0" y="0"/>
            <a:chExt cx="1912320" cy="811005"/>
          </a:xfrm>
        </p:grpSpPr>
        <p:sp>
          <p:nvSpPr>
            <p:cNvPr id="12" name="Freeform 12"/>
            <p:cNvSpPr/>
            <p:nvPr/>
          </p:nvSpPr>
          <p:spPr>
            <a:xfrm>
              <a:off x="0" y="0"/>
              <a:ext cx="1912320" cy="811005"/>
            </a:xfrm>
            <a:custGeom>
              <a:avLst/>
              <a:gdLst/>
              <a:ahLst/>
              <a:cxnLst/>
              <a:rect l="l" t="t" r="r" b="b"/>
              <a:pathLst>
                <a:path w="1912320" h="811005">
                  <a:moveTo>
                    <a:pt x="26656" y="0"/>
                  </a:moveTo>
                  <a:lnTo>
                    <a:pt x="1885663" y="0"/>
                  </a:lnTo>
                  <a:cubicBezTo>
                    <a:pt x="1900385" y="0"/>
                    <a:pt x="1912320" y="11934"/>
                    <a:pt x="1912320" y="26656"/>
                  </a:cubicBezTo>
                  <a:lnTo>
                    <a:pt x="1912320" y="784349"/>
                  </a:lnTo>
                  <a:cubicBezTo>
                    <a:pt x="1912320" y="791419"/>
                    <a:pt x="1909511" y="798199"/>
                    <a:pt x="1904512" y="803198"/>
                  </a:cubicBezTo>
                  <a:cubicBezTo>
                    <a:pt x="1899513" y="808197"/>
                    <a:pt x="1892733" y="811005"/>
                    <a:pt x="1885663" y="811005"/>
                  </a:cubicBezTo>
                  <a:lnTo>
                    <a:pt x="26656" y="811005"/>
                  </a:lnTo>
                  <a:cubicBezTo>
                    <a:pt x="11934" y="811005"/>
                    <a:pt x="0" y="799071"/>
                    <a:pt x="0" y="784349"/>
                  </a:cubicBezTo>
                  <a:lnTo>
                    <a:pt x="0" y="26656"/>
                  </a:lnTo>
                  <a:cubicBezTo>
                    <a:pt x="0" y="11934"/>
                    <a:pt x="11934" y="0"/>
                    <a:pt x="26656" y="0"/>
                  </a:cubicBezTo>
                  <a:close/>
                </a:path>
              </a:pathLst>
            </a:custGeom>
            <a:solidFill>
              <a:srgbClr val="808970"/>
            </a:solidFill>
          </p:spPr>
          <p:txBody>
            <a:bodyPr/>
            <a:lstStyle/>
            <a:p>
              <a:endParaRPr lang="en-IE"/>
            </a:p>
          </p:txBody>
        </p:sp>
        <p:sp>
          <p:nvSpPr>
            <p:cNvPr id="13" name="TextBox 13"/>
            <p:cNvSpPr txBox="1"/>
            <p:nvPr/>
          </p:nvSpPr>
          <p:spPr>
            <a:xfrm>
              <a:off x="0" y="-57150"/>
              <a:ext cx="812800" cy="869950"/>
            </a:xfrm>
            <a:prstGeom prst="rect">
              <a:avLst/>
            </a:prstGeom>
          </p:spPr>
          <p:txBody>
            <a:bodyPr lIns="50800" tIns="50800" rIns="50800" bIns="50800" rtlCol="0" anchor="ctr"/>
            <a:lstStyle/>
            <a:p>
              <a:pPr>
                <a:lnSpc>
                  <a:spcPts val="3219"/>
                </a:lnSpc>
              </a:pPr>
              <a:endParaRPr/>
            </a:p>
          </p:txBody>
        </p:sp>
      </p:grpSp>
      <p:sp>
        <p:nvSpPr>
          <p:cNvPr id="14" name="Freeform 14"/>
          <p:cNvSpPr/>
          <p:nvPr/>
        </p:nvSpPr>
        <p:spPr>
          <a:xfrm>
            <a:off x="17259300" y="8782267"/>
            <a:ext cx="749536" cy="952066"/>
          </a:xfrm>
          <a:custGeom>
            <a:avLst/>
            <a:gdLst/>
            <a:ahLst/>
            <a:cxnLst/>
            <a:rect l="l" t="t" r="r" b="b"/>
            <a:pathLst>
              <a:path w="749536" h="952066">
                <a:moveTo>
                  <a:pt x="0" y="0"/>
                </a:moveTo>
                <a:lnTo>
                  <a:pt x="749536" y="0"/>
                </a:lnTo>
                <a:lnTo>
                  <a:pt x="749536" y="952066"/>
                </a:lnTo>
                <a:lnTo>
                  <a:pt x="0" y="9520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15" name="Freeform 15"/>
          <p:cNvSpPr/>
          <p:nvPr/>
        </p:nvSpPr>
        <p:spPr>
          <a:xfrm>
            <a:off x="16784596" y="9433506"/>
            <a:ext cx="473665" cy="601653"/>
          </a:xfrm>
          <a:custGeom>
            <a:avLst/>
            <a:gdLst/>
            <a:ahLst/>
            <a:cxnLst/>
            <a:rect l="l" t="t" r="r" b="b"/>
            <a:pathLst>
              <a:path w="473665" h="601653">
                <a:moveTo>
                  <a:pt x="0" y="0"/>
                </a:moveTo>
                <a:lnTo>
                  <a:pt x="473665" y="0"/>
                </a:lnTo>
                <a:lnTo>
                  <a:pt x="473665" y="601654"/>
                </a:lnTo>
                <a:lnTo>
                  <a:pt x="0" y="601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grpSp>
        <p:nvGrpSpPr>
          <p:cNvPr id="16" name="Group 16"/>
          <p:cNvGrpSpPr>
            <a:grpSpLocks noChangeAspect="1"/>
          </p:cNvGrpSpPr>
          <p:nvPr/>
        </p:nvGrpSpPr>
        <p:grpSpPr>
          <a:xfrm>
            <a:off x="13339362" y="417871"/>
            <a:ext cx="4518998" cy="4414402"/>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8482" r="-58482"/>
              </a:stretch>
            </a:blipFill>
          </p:spPr>
          <p:txBody>
            <a:bodyPr/>
            <a:lstStyle/>
            <a:p>
              <a:endParaRPr lang="en-IE"/>
            </a:p>
          </p:txBody>
        </p:sp>
      </p:grpSp>
      <p:sp>
        <p:nvSpPr>
          <p:cNvPr id="18" name="TextBox 18"/>
          <p:cNvSpPr txBox="1"/>
          <p:nvPr/>
        </p:nvSpPr>
        <p:spPr>
          <a:xfrm>
            <a:off x="1655637" y="1457174"/>
            <a:ext cx="11256448" cy="4164602"/>
          </a:xfrm>
          <a:prstGeom prst="rect">
            <a:avLst/>
          </a:prstGeom>
        </p:spPr>
        <p:txBody>
          <a:bodyPr lIns="0" tIns="0" rIns="0" bIns="0" rtlCol="0" anchor="t">
            <a:spAutoFit/>
          </a:bodyPr>
          <a:lstStyle/>
          <a:p>
            <a:pPr>
              <a:lnSpc>
                <a:spcPts val="4100"/>
              </a:lnSpc>
            </a:pPr>
            <a:r>
              <a:rPr lang="en-US" sz="2500" dirty="0">
                <a:solidFill>
                  <a:srgbClr val="000000"/>
                </a:solidFill>
                <a:latin typeface="Poppins Bold"/>
              </a:rPr>
              <a:t>CORA the Cork Open Research Archive </a:t>
            </a:r>
            <a:r>
              <a:rPr lang="en-US" sz="2500" dirty="0">
                <a:solidFill>
                  <a:srgbClr val="000000"/>
                </a:solidFill>
                <a:latin typeface="Poppins"/>
              </a:rPr>
              <a:t>is UCC's institutional repository of research publications including theses, journal articles and conference papers. Donna Ó Doibhlin, the Scholarly Communications Librarian and the CORA Team provide expert support, training and advice on all aspects of the publishing landscape, with a focus on open access.  </a:t>
            </a:r>
          </a:p>
          <a:p>
            <a:pPr>
              <a:lnSpc>
                <a:spcPts val="4100"/>
              </a:lnSpc>
            </a:pPr>
            <a:r>
              <a:rPr lang="en-US" sz="2500" u="sng" dirty="0">
                <a:solidFill>
                  <a:srgbClr val="0070C0"/>
                </a:solidFill>
                <a:latin typeface="Poppins"/>
                <a:hlinkClick r:id="rId8">
                  <a:extLst>
                    <a:ext uri="{A12FA001-AC4F-418D-AE19-62706E023703}">
                      <ahyp:hlinkClr xmlns:ahyp="http://schemas.microsoft.com/office/drawing/2018/hyperlinkcolor" val="tx"/>
                    </a:ext>
                  </a:extLst>
                </a:hlinkClick>
              </a:rPr>
              <a:t>Open</a:t>
            </a:r>
            <a:r>
              <a:rPr lang="en-US" sz="2500" u="sng" dirty="0">
                <a:solidFill>
                  <a:srgbClr val="0070C0"/>
                </a:solidFill>
                <a:latin typeface="Poppins"/>
                <a:hlinkClick r:id="rId8" tooltip="https://libguides.ucc.ie/OAatucc">
                  <a:extLst>
                    <a:ext uri="{A12FA001-AC4F-418D-AE19-62706E023703}">
                      <ahyp:hlinkClr xmlns:ahyp="http://schemas.microsoft.com/office/drawing/2018/hyperlinkcolor" val="tx"/>
                    </a:ext>
                  </a:extLst>
                </a:hlinkClick>
              </a:rPr>
              <a:t> Access at UCC webpage</a:t>
            </a:r>
            <a:endParaRPr lang="en-US" sz="2500" u="sng" dirty="0">
              <a:solidFill>
                <a:srgbClr val="0070C0"/>
              </a:solidFill>
              <a:latin typeface="Poppins"/>
              <a:cs typeface="Poppins"/>
              <a:hlinkClick r:id="rId8">
                <a:extLst>
                  <a:ext uri="{A12FA001-AC4F-418D-AE19-62706E023703}">
                    <ahyp:hlinkClr xmlns:ahyp="http://schemas.microsoft.com/office/drawing/2018/hyperlinkcolor" val="tx"/>
                  </a:ext>
                </a:extLst>
              </a:hlinkClick>
            </a:endParaRPr>
          </a:p>
          <a:p>
            <a:pPr>
              <a:lnSpc>
                <a:spcPts val="4100"/>
              </a:lnSpc>
            </a:pPr>
            <a:r>
              <a:rPr lang="en-US" sz="2500" u="sng" dirty="0">
                <a:solidFill>
                  <a:srgbClr val="0070C0"/>
                </a:solidFill>
                <a:latin typeface="Poppins"/>
                <a:hlinkClick r:id="rId9">
                  <a:extLst>
                    <a:ext uri="{A12FA001-AC4F-418D-AE19-62706E023703}">
                      <ahyp:hlinkClr xmlns:ahyp="http://schemas.microsoft.com/office/drawing/2018/hyperlinkcolor" val="tx"/>
                    </a:ext>
                  </a:extLst>
                </a:hlinkClick>
              </a:rPr>
              <a:t>CORA website</a:t>
            </a:r>
            <a:r>
              <a:rPr lang="en-US" sz="2500" dirty="0">
                <a:solidFill>
                  <a:srgbClr val="0070C0"/>
                </a:solidFill>
                <a:latin typeface="Poppins"/>
              </a:rPr>
              <a:t> </a:t>
            </a:r>
            <a:endParaRPr lang="en-US" sz="2500" dirty="0">
              <a:solidFill>
                <a:srgbClr val="0070C0"/>
              </a:solidFill>
              <a:latin typeface="Poppins"/>
              <a:cs typeface="Poppins"/>
            </a:endParaRPr>
          </a:p>
        </p:txBody>
      </p:sp>
      <p:sp>
        <p:nvSpPr>
          <p:cNvPr id="19" name="TextBox 19"/>
          <p:cNvSpPr txBox="1"/>
          <p:nvPr/>
        </p:nvSpPr>
        <p:spPr>
          <a:xfrm>
            <a:off x="1767010" y="5794407"/>
            <a:ext cx="8794108" cy="4164538"/>
          </a:xfrm>
          <a:prstGeom prst="rect">
            <a:avLst/>
          </a:prstGeom>
        </p:spPr>
        <p:txBody>
          <a:bodyPr lIns="0" tIns="0" rIns="0" bIns="0" rtlCol="0" anchor="t">
            <a:spAutoFit/>
          </a:bodyPr>
          <a:lstStyle/>
          <a:p>
            <a:pPr>
              <a:lnSpc>
                <a:spcPts val="4099"/>
              </a:lnSpc>
            </a:pPr>
            <a:r>
              <a:rPr lang="en-US" sz="2450" dirty="0">
                <a:solidFill>
                  <a:srgbClr val="000000"/>
                </a:solidFill>
                <a:latin typeface="Poppins Bold"/>
              </a:rPr>
              <a:t>Research Data Service</a:t>
            </a:r>
            <a:r>
              <a:rPr lang="en-US" sz="2450" dirty="0">
                <a:solidFill>
                  <a:srgbClr val="000000"/>
                </a:solidFill>
                <a:latin typeface="Poppins"/>
              </a:rPr>
              <a:t> provides advice and training for all aspects of data management from grant application stage to post-project. We can help with drafting and implementing your </a:t>
            </a:r>
            <a:r>
              <a:rPr lang="en-US" sz="2450" dirty="0">
                <a:solidFill>
                  <a:srgbClr val="000000"/>
                </a:solidFill>
                <a:latin typeface="Poppins Bold"/>
              </a:rPr>
              <a:t>data management plan</a:t>
            </a:r>
            <a:r>
              <a:rPr lang="en-US" sz="2450" dirty="0">
                <a:solidFill>
                  <a:srgbClr val="000000"/>
                </a:solidFill>
                <a:latin typeface="Poppins"/>
              </a:rPr>
              <a:t> and deciphering the requirements of </a:t>
            </a:r>
            <a:r>
              <a:rPr lang="en-US" sz="2450" dirty="0">
                <a:solidFill>
                  <a:srgbClr val="000000"/>
                </a:solidFill>
                <a:latin typeface="Poppins Bold"/>
              </a:rPr>
              <a:t>FAIR and Open Data. </a:t>
            </a:r>
            <a:endParaRPr lang="en-US" sz="2499" dirty="0">
              <a:solidFill>
                <a:srgbClr val="000000"/>
              </a:solidFill>
              <a:latin typeface="Poppins Bold"/>
              <a:cs typeface="Poppins Bold"/>
            </a:endParaRPr>
          </a:p>
          <a:p>
            <a:pPr>
              <a:lnSpc>
                <a:spcPts val="4099"/>
              </a:lnSpc>
            </a:pPr>
            <a:r>
              <a:rPr lang="en-US" sz="2450" u="sng" dirty="0">
                <a:solidFill>
                  <a:srgbClr val="0070C0"/>
                </a:solidFill>
                <a:latin typeface="Poppins"/>
                <a:hlinkClick r:id="rId10">
                  <a:extLst>
                    <a:ext uri="{A12FA001-AC4F-418D-AE19-62706E023703}">
                      <ahyp:hlinkClr xmlns:ahyp="http://schemas.microsoft.com/office/drawing/2018/hyperlinkcolor" val="tx"/>
                    </a:ext>
                  </a:extLst>
                </a:hlinkClick>
              </a:rPr>
              <a:t>Research</a:t>
            </a:r>
            <a:r>
              <a:rPr lang="en-US" sz="2450" u="sng" dirty="0">
                <a:solidFill>
                  <a:srgbClr val="0070C0"/>
                </a:solidFill>
                <a:latin typeface="Poppins"/>
                <a:hlinkClick r:id="rId10" tooltip="https://libguides.ucc.ie/researchdataservice">
                  <a:extLst>
                    <a:ext uri="{A12FA001-AC4F-418D-AE19-62706E023703}">
                      <ahyp:hlinkClr xmlns:ahyp="http://schemas.microsoft.com/office/drawing/2018/hyperlinkcolor" val="tx"/>
                    </a:ext>
                  </a:extLst>
                </a:hlinkClick>
              </a:rPr>
              <a:t> Data Service webpage</a:t>
            </a:r>
            <a:endParaRPr lang="en-US" sz="2450" u="sng" dirty="0">
              <a:solidFill>
                <a:srgbClr val="0070C0"/>
              </a:solidFill>
              <a:latin typeface="Poppins"/>
              <a:cs typeface="Poppins"/>
              <a:hlinkClick r:id="" action="ppaction://noaction">
                <a:extLst>
                  <a:ext uri="{A12FA001-AC4F-418D-AE19-62706E023703}">
                    <ahyp:hlinkClr xmlns:ahyp="http://schemas.microsoft.com/office/drawing/2018/hyperlinkcolor" val="tx"/>
                  </a:ext>
                </a:extLst>
              </a:hlinkClick>
            </a:endParaRPr>
          </a:p>
          <a:p>
            <a:pPr>
              <a:lnSpc>
                <a:spcPts val="4099"/>
              </a:lnSpc>
            </a:pPr>
            <a:r>
              <a:rPr lang="en-US" sz="2450" u="sng" dirty="0" err="1">
                <a:solidFill>
                  <a:srgbClr val="0070C0"/>
                </a:solidFill>
                <a:latin typeface="Poppins"/>
                <a:hlinkClick r:id="rId11">
                  <a:extLst>
                    <a:ext uri="{A12FA001-AC4F-418D-AE19-62706E023703}">
                      <ahyp:hlinkClr xmlns:ahyp="http://schemas.microsoft.com/office/drawing/2018/hyperlinkcolor" val="tx"/>
                    </a:ext>
                  </a:extLst>
                </a:hlinkClick>
              </a:rPr>
              <a:t>Enrol</a:t>
            </a:r>
            <a:r>
              <a:rPr lang="en-US" sz="2450" u="sng" dirty="0">
                <a:solidFill>
                  <a:srgbClr val="0070C0"/>
                </a:solidFill>
                <a:latin typeface="Poppins"/>
                <a:hlinkClick r:id="rId11">
                  <a:extLst>
                    <a:ext uri="{A12FA001-AC4F-418D-AE19-62706E023703}">
                      <ahyp:hlinkClr xmlns:ahyp="http://schemas.microsoft.com/office/drawing/2018/hyperlinkcolor" val="tx"/>
                    </a:ext>
                  </a:extLst>
                </a:hlinkClick>
              </a:rPr>
              <a:t> in Research Essentials @ UCC Library</a:t>
            </a:r>
            <a:r>
              <a:rPr lang="en-US" sz="2450" u="sng" dirty="0">
                <a:solidFill>
                  <a:srgbClr val="000000"/>
                </a:solidFill>
                <a:latin typeface="Poppins"/>
                <a:hlinkClick r:id="rId11">
                  <a:extLst>
                    <a:ext uri="{A12FA001-AC4F-418D-AE19-62706E023703}">
                      <ahyp:hlinkClr xmlns:ahyp="http://schemas.microsoft.com/office/drawing/2018/hyperlinkcolor" val="tx"/>
                    </a:ext>
                  </a:extLst>
                </a:hlinkClick>
              </a:rPr>
              <a:t> </a:t>
            </a:r>
            <a:endParaRPr lang="en-US" sz="2450" u="sng" dirty="0">
              <a:solidFill>
                <a:srgbClr val="000000"/>
              </a:solidFill>
              <a:latin typeface="Poppins"/>
              <a:cs typeface="Poppins"/>
            </a:endParaRPr>
          </a:p>
          <a:p>
            <a:pPr>
              <a:lnSpc>
                <a:spcPts val="4099"/>
              </a:lnSpc>
            </a:pPr>
            <a:endParaRPr lang="en-US" sz="2499" u="sng" dirty="0">
              <a:solidFill>
                <a:srgbClr val="000000"/>
              </a:solidFill>
              <a:latin typeface="Poppins"/>
            </a:endParaRPr>
          </a:p>
        </p:txBody>
      </p:sp>
      <p:sp>
        <p:nvSpPr>
          <p:cNvPr id="20" name="TextBox 20"/>
          <p:cNvSpPr txBox="1"/>
          <p:nvPr/>
        </p:nvSpPr>
        <p:spPr>
          <a:xfrm>
            <a:off x="10982310" y="5249903"/>
            <a:ext cx="6958128" cy="2845739"/>
          </a:xfrm>
          <a:prstGeom prst="rect">
            <a:avLst/>
          </a:prstGeom>
        </p:spPr>
        <p:txBody>
          <a:bodyPr lIns="0" tIns="0" rIns="0" bIns="0" rtlCol="0" anchor="t">
            <a:spAutoFit/>
          </a:bodyPr>
          <a:lstStyle/>
          <a:p>
            <a:pPr>
              <a:lnSpc>
                <a:spcPts val="4759"/>
              </a:lnSpc>
            </a:pPr>
            <a:r>
              <a:rPr lang="en-US" sz="3350" dirty="0">
                <a:solidFill>
                  <a:schemeClr val="bg1"/>
                </a:solidFill>
                <a:latin typeface="Poppins"/>
              </a:rPr>
              <a:t>Contact Research Services</a:t>
            </a:r>
            <a:endParaRPr lang="en-US" sz="3350" dirty="0">
              <a:solidFill>
                <a:schemeClr val="bg1"/>
              </a:solidFill>
              <a:latin typeface="Poppins"/>
              <a:cs typeface="Poppins"/>
            </a:endParaRPr>
          </a:p>
          <a:p>
            <a:pPr>
              <a:lnSpc>
                <a:spcPts val="3219"/>
              </a:lnSpc>
            </a:pPr>
            <a:r>
              <a:rPr lang="en-US" sz="2250" dirty="0">
                <a:solidFill>
                  <a:schemeClr val="bg1"/>
                </a:solidFill>
                <a:latin typeface="Poppins Bold"/>
              </a:rPr>
              <a:t>CORA: cora@ucc.ie  </a:t>
            </a:r>
            <a:endParaRPr lang="en-US" sz="2250" dirty="0">
              <a:solidFill>
                <a:schemeClr val="bg1"/>
              </a:solidFill>
              <a:latin typeface="Poppins Bold"/>
              <a:cs typeface="Poppins Bold"/>
            </a:endParaRPr>
          </a:p>
          <a:p>
            <a:pPr>
              <a:lnSpc>
                <a:spcPts val="2800"/>
              </a:lnSpc>
            </a:pPr>
            <a:r>
              <a:rPr lang="en-US" sz="2000" dirty="0">
                <a:solidFill>
                  <a:schemeClr val="bg1"/>
                </a:solidFill>
                <a:latin typeface="Poppins"/>
              </a:rPr>
              <a:t>Scholarly Comms Librarian: donna.odoibhlin@ucc.ie</a:t>
            </a:r>
            <a:endParaRPr lang="en-US" sz="2000" dirty="0">
              <a:solidFill>
                <a:schemeClr val="bg1"/>
              </a:solidFill>
              <a:latin typeface="Poppins"/>
              <a:cs typeface="Poppins"/>
            </a:endParaRPr>
          </a:p>
          <a:p>
            <a:pPr>
              <a:lnSpc>
                <a:spcPts val="2800"/>
              </a:lnSpc>
            </a:pPr>
            <a:endParaRPr lang="en-US" sz="2000" dirty="0">
              <a:solidFill>
                <a:schemeClr val="bg1"/>
              </a:solidFill>
              <a:latin typeface="Poppins"/>
              <a:cs typeface="Poppins"/>
            </a:endParaRPr>
          </a:p>
          <a:p>
            <a:pPr>
              <a:lnSpc>
                <a:spcPts val="3219"/>
              </a:lnSpc>
            </a:pPr>
            <a:r>
              <a:rPr lang="en-US" sz="2250" dirty="0">
                <a:solidFill>
                  <a:schemeClr val="bg1"/>
                </a:solidFill>
                <a:latin typeface="Poppins Bold"/>
              </a:rPr>
              <a:t>Research Data Service: researchdata@ucc.ie </a:t>
            </a:r>
            <a:endParaRPr lang="en-US" sz="2250" dirty="0">
              <a:solidFill>
                <a:schemeClr val="bg1"/>
              </a:solidFill>
              <a:latin typeface="Poppins Bold"/>
              <a:cs typeface="Poppins Bold"/>
            </a:endParaRPr>
          </a:p>
          <a:p>
            <a:pPr>
              <a:lnSpc>
                <a:spcPts val="2800"/>
              </a:lnSpc>
            </a:pPr>
            <a:r>
              <a:rPr lang="en-US" sz="2000" dirty="0">
                <a:solidFill>
                  <a:schemeClr val="bg1"/>
                </a:solidFill>
                <a:latin typeface="Poppins"/>
              </a:rPr>
              <a:t>Research Data Coordinator: aoife.coffey@ucc.ie </a:t>
            </a:r>
            <a:endParaRPr lang="en-US" sz="2000" dirty="0">
              <a:solidFill>
                <a:schemeClr val="bg1"/>
              </a:solidFill>
              <a:latin typeface="Poppins"/>
              <a:cs typeface="Poppins"/>
            </a:endParaRPr>
          </a:p>
          <a:p>
            <a:pPr>
              <a:lnSpc>
                <a:spcPts val="2800"/>
              </a:lnSpc>
            </a:pPr>
            <a:endParaRPr lang="en-US" sz="2000" dirty="0">
              <a:solidFill>
                <a:schemeClr val="bg1"/>
              </a:solidFill>
              <a:latin typeface="Poppins"/>
              <a:cs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IE"/>
          </a:p>
        </p:txBody>
      </p:sp>
      <p:sp>
        <p:nvSpPr>
          <p:cNvPr id="3" name="TextBox 3"/>
          <p:cNvSpPr txBox="1"/>
          <p:nvPr/>
        </p:nvSpPr>
        <p:spPr>
          <a:xfrm>
            <a:off x="2022795" y="1375973"/>
            <a:ext cx="14242411" cy="1208339"/>
          </a:xfrm>
          <a:prstGeom prst="rect">
            <a:avLst/>
          </a:prstGeom>
        </p:spPr>
        <p:txBody>
          <a:bodyPr lIns="0" tIns="0" rIns="0" bIns="0" rtlCol="0" anchor="t">
            <a:spAutoFit/>
          </a:bodyPr>
          <a:lstStyle/>
          <a:p>
            <a:pPr algn="ctr">
              <a:lnSpc>
                <a:spcPts val="8560"/>
              </a:lnSpc>
            </a:pPr>
            <a:r>
              <a:rPr lang="en-US" sz="8000" dirty="0">
                <a:solidFill>
                  <a:srgbClr val="000000"/>
                </a:solidFill>
                <a:latin typeface="Bryndan Write"/>
              </a:rPr>
              <a:t>Accessing Other Libraries </a:t>
            </a:r>
          </a:p>
        </p:txBody>
      </p:sp>
      <p:sp>
        <p:nvSpPr>
          <p:cNvPr id="4" name="TextBox 4"/>
          <p:cNvSpPr txBox="1"/>
          <p:nvPr/>
        </p:nvSpPr>
        <p:spPr>
          <a:xfrm>
            <a:off x="1878951" y="3287718"/>
            <a:ext cx="13593735" cy="2190221"/>
          </a:xfrm>
          <a:prstGeom prst="rect">
            <a:avLst/>
          </a:prstGeom>
        </p:spPr>
        <p:txBody>
          <a:bodyPr lIns="0" tIns="0" rIns="0" bIns="0" rtlCol="0" anchor="t">
            <a:spAutoFit/>
          </a:bodyPr>
          <a:lstStyle/>
          <a:p>
            <a:pPr algn="ctr">
              <a:lnSpc>
                <a:spcPts val="4424"/>
              </a:lnSpc>
            </a:pPr>
            <a:r>
              <a:rPr lang="en-US" sz="2450" dirty="0">
                <a:solidFill>
                  <a:srgbClr val="000000"/>
                </a:solidFill>
                <a:latin typeface="Poppins Bold"/>
              </a:rPr>
              <a:t>SCONUL Access</a:t>
            </a:r>
            <a:r>
              <a:rPr lang="en-US" sz="2450" dirty="0">
                <a:solidFill>
                  <a:srgbClr val="000000"/>
                </a:solidFill>
                <a:latin typeface="Poppins Bold"/>
                <a:cs typeface="Poppins Bold"/>
              </a:rPr>
              <a:t>:</a:t>
            </a:r>
            <a:r>
              <a:rPr lang="en-US" sz="2450" dirty="0">
                <a:solidFill>
                  <a:srgbClr val="000000"/>
                </a:solidFill>
                <a:latin typeface="Poppins"/>
              </a:rPr>
              <a:t> Borrowing rights in participating libraries in the UK and Ireland </a:t>
            </a:r>
            <a:endParaRPr lang="en-US" sz="2499">
              <a:solidFill>
                <a:srgbClr val="000000"/>
              </a:solidFill>
              <a:latin typeface="Poppins"/>
            </a:endParaRPr>
          </a:p>
          <a:p>
            <a:pPr algn="ctr">
              <a:lnSpc>
                <a:spcPts val="4424"/>
              </a:lnSpc>
            </a:pPr>
            <a:r>
              <a:rPr lang="en-US" sz="2450" dirty="0">
                <a:solidFill>
                  <a:srgbClr val="000000"/>
                </a:solidFill>
                <a:latin typeface="Poppins Bold"/>
              </a:rPr>
              <a:t>ALCID: </a:t>
            </a:r>
            <a:r>
              <a:rPr lang="en-US" sz="2450" dirty="0">
                <a:solidFill>
                  <a:srgbClr val="000000"/>
                </a:solidFill>
                <a:latin typeface="Poppins Bold"/>
                <a:cs typeface="Poppins Bold"/>
              </a:rPr>
              <a:t>A</a:t>
            </a:r>
            <a:r>
              <a:rPr lang="en-US" sz="2450" dirty="0">
                <a:solidFill>
                  <a:srgbClr val="000000"/>
                </a:solidFill>
                <a:latin typeface="Poppins"/>
              </a:rPr>
              <a:t>ccess to other university libraries and their collections in Ireland </a:t>
            </a:r>
            <a:endParaRPr lang="en-US" sz="2450" dirty="0">
              <a:solidFill>
                <a:srgbClr val="000000"/>
              </a:solidFill>
              <a:latin typeface="Poppins"/>
              <a:cs typeface="Poppins"/>
            </a:endParaRPr>
          </a:p>
          <a:p>
            <a:pPr algn="ctr">
              <a:lnSpc>
                <a:spcPts val="4424"/>
              </a:lnSpc>
            </a:pPr>
            <a:endParaRPr lang="en-US" sz="2499">
              <a:solidFill>
                <a:srgbClr val="000000"/>
              </a:solidFill>
              <a:latin typeface="Poppins"/>
            </a:endParaRPr>
          </a:p>
          <a:p>
            <a:pPr algn="ctr">
              <a:lnSpc>
                <a:spcPts val="4424"/>
              </a:lnSpc>
            </a:pPr>
            <a:r>
              <a:rPr lang="en-US" sz="2450">
                <a:solidFill>
                  <a:srgbClr val="000000"/>
                </a:solidFill>
                <a:latin typeface="Poppins Bold"/>
                <a:hlinkClick r:id="rId3"/>
              </a:rPr>
              <a:t>More information</a:t>
            </a:r>
            <a:endParaRPr lang="en-US" sz="2450" u="sng">
              <a:solidFill>
                <a:srgbClr val="000000"/>
              </a:solidFill>
              <a:latin typeface="Poppins Bold"/>
              <a:cs typeface="Poppins Bold"/>
            </a:endParaRPr>
          </a:p>
        </p:txBody>
      </p:sp>
      <p:sp>
        <p:nvSpPr>
          <p:cNvPr id="5" name="Freeform 5"/>
          <p:cNvSpPr/>
          <p:nvPr/>
        </p:nvSpPr>
        <p:spPr>
          <a:xfrm>
            <a:off x="-537870" y="6629793"/>
            <a:ext cx="19363740" cy="7796472"/>
          </a:xfrm>
          <a:custGeom>
            <a:avLst/>
            <a:gdLst/>
            <a:ahLst/>
            <a:cxnLst/>
            <a:rect l="l" t="t" r="r" b="b"/>
            <a:pathLst>
              <a:path w="19363740" h="7796472">
                <a:moveTo>
                  <a:pt x="0" y="0"/>
                </a:moveTo>
                <a:lnTo>
                  <a:pt x="19363740" y="0"/>
                </a:lnTo>
                <a:lnTo>
                  <a:pt x="19363740" y="7796472"/>
                </a:lnTo>
                <a:lnTo>
                  <a:pt x="0" y="7796472"/>
                </a:lnTo>
                <a:lnTo>
                  <a:pt x="0" y="0"/>
                </a:lnTo>
                <a:close/>
              </a:path>
            </a:pathLst>
          </a:custGeom>
          <a:blipFill>
            <a:blip r:embed="rId4"/>
            <a:stretch>
              <a:fillRect t="-32581" b="-32581"/>
            </a:stretch>
          </a:blipFill>
        </p:spPr>
        <p:txBody>
          <a:bodyPr/>
          <a:lstStyle/>
          <a:p>
            <a:endParaRPr lang="en-IE"/>
          </a:p>
        </p:txBody>
      </p:sp>
      <p:sp>
        <p:nvSpPr>
          <p:cNvPr id="6" name="AutoShape 6"/>
          <p:cNvSpPr/>
          <p:nvPr/>
        </p:nvSpPr>
        <p:spPr>
          <a:xfrm flipV="1">
            <a:off x="-2301195" y="6639318"/>
            <a:ext cx="22890391" cy="0"/>
          </a:xfrm>
          <a:prstGeom prst="line">
            <a:avLst/>
          </a:prstGeom>
          <a:ln w="19050" cap="flat">
            <a:solidFill>
              <a:srgbClr val="F1E9E3"/>
            </a:solidFill>
            <a:prstDash val="solid"/>
            <a:headEnd type="none" w="sm" len="sm"/>
            <a:tailEnd type="none" w="sm" len="sm"/>
          </a:ln>
        </p:spPr>
        <p:txBody>
          <a:bodyPr/>
          <a:lstStyle/>
          <a:p>
            <a:endParaRPr lang="en-IE"/>
          </a:p>
        </p:txBody>
      </p:sp>
      <p:sp>
        <p:nvSpPr>
          <p:cNvPr id="7" name="Freeform 7"/>
          <p:cNvSpPr/>
          <p:nvPr/>
        </p:nvSpPr>
        <p:spPr>
          <a:xfrm>
            <a:off x="0" y="567503"/>
            <a:ext cx="3757902" cy="922394"/>
          </a:xfrm>
          <a:custGeom>
            <a:avLst/>
            <a:gdLst/>
            <a:ahLst/>
            <a:cxnLst/>
            <a:rect l="l" t="t" r="r" b="b"/>
            <a:pathLst>
              <a:path w="3757902" h="922394">
                <a:moveTo>
                  <a:pt x="0" y="0"/>
                </a:moveTo>
                <a:lnTo>
                  <a:pt x="3757902" y="0"/>
                </a:lnTo>
                <a:lnTo>
                  <a:pt x="3757902" y="922394"/>
                </a:lnTo>
                <a:lnTo>
                  <a:pt x="0" y="9223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8" name="Freeform 8"/>
          <p:cNvSpPr/>
          <p:nvPr/>
        </p:nvSpPr>
        <p:spPr>
          <a:xfrm>
            <a:off x="15961949" y="1975380"/>
            <a:ext cx="1297351" cy="1474263"/>
          </a:xfrm>
          <a:custGeom>
            <a:avLst/>
            <a:gdLst/>
            <a:ahLst/>
            <a:cxnLst/>
            <a:rect l="l" t="t" r="r" b="b"/>
            <a:pathLst>
              <a:path w="1297351" h="1474263">
                <a:moveTo>
                  <a:pt x="0" y="0"/>
                </a:moveTo>
                <a:lnTo>
                  <a:pt x="1297351" y="0"/>
                </a:lnTo>
                <a:lnTo>
                  <a:pt x="1297351" y="1474263"/>
                </a:lnTo>
                <a:lnTo>
                  <a:pt x="0" y="14742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IE"/>
          </a:p>
        </p:txBody>
      </p:sp>
      <p:sp>
        <p:nvSpPr>
          <p:cNvPr id="3" name="Freeform 3"/>
          <p:cNvSpPr/>
          <p:nvPr/>
        </p:nvSpPr>
        <p:spPr>
          <a:xfrm>
            <a:off x="0" y="8063668"/>
            <a:ext cx="18288000" cy="2131513"/>
          </a:xfrm>
          <a:custGeom>
            <a:avLst/>
            <a:gdLst/>
            <a:ahLst/>
            <a:cxnLst/>
            <a:rect l="l" t="t" r="r" b="b"/>
            <a:pathLst>
              <a:path w="19750906" h="7143244">
                <a:moveTo>
                  <a:pt x="0" y="0"/>
                </a:moveTo>
                <a:lnTo>
                  <a:pt x="19750906" y="0"/>
                </a:lnTo>
                <a:lnTo>
                  <a:pt x="19750906" y="7143244"/>
                </a:lnTo>
                <a:lnTo>
                  <a:pt x="0" y="7143244"/>
                </a:lnTo>
                <a:lnTo>
                  <a:pt x="0" y="0"/>
                </a:lnTo>
                <a:close/>
              </a:path>
            </a:pathLst>
          </a:custGeom>
          <a:blipFill>
            <a:blip r:embed="rId3"/>
            <a:stretch>
              <a:fillRect/>
            </a:stretch>
          </a:blipFill>
        </p:spPr>
        <p:txBody>
          <a:bodyPr/>
          <a:lstStyle/>
          <a:p>
            <a:endParaRPr lang="en-IE"/>
          </a:p>
        </p:txBody>
      </p:sp>
      <p:sp>
        <p:nvSpPr>
          <p:cNvPr id="4" name="Freeform 4"/>
          <p:cNvSpPr/>
          <p:nvPr/>
        </p:nvSpPr>
        <p:spPr>
          <a:xfrm>
            <a:off x="15324150" y="-1459253"/>
            <a:ext cx="3695303" cy="3920746"/>
          </a:xfrm>
          <a:custGeom>
            <a:avLst/>
            <a:gdLst/>
            <a:ahLst/>
            <a:cxnLst/>
            <a:rect l="l" t="t" r="r" b="b"/>
            <a:pathLst>
              <a:path w="3695303" h="3920746">
                <a:moveTo>
                  <a:pt x="0" y="0"/>
                </a:moveTo>
                <a:lnTo>
                  <a:pt x="3695303" y="0"/>
                </a:lnTo>
                <a:lnTo>
                  <a:pt x="3695303" y="3920746"/>
                </a:lnTo>
                <a:lnTo>
                  <a:pt x="0" y="39207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5" name="Freeform 5"/>
          <p:cNvSpPr/>
          <p:nvPr/>
        </p:nvSpPr>
        <p:spPr>
          <a:xfrm>
            <a:off x="198348" y="7015228"/>
            <a:ext cx="2936738" cy="3383320"/>
          </a:xfrm>
          <a:custGeom>
            <a:avLst/>
            <a:gdLst/>
            <a:ahLst/>
            <a:cxnLst/>
            <a:rect l="l" t="t" r="r" b="b"/>
            <a:pathLst>
              <a:path w="3532147" h="3747636">
                <a:moveTo>
                  <a:pt x="0" y="0"/>
                </a:moveTo>
                <a:lnTo>
                  <a:pt x="3532147" y="0"/>
                </a:lnTo>
                <a:lnTo>
                  <a:pt x="3532147" y="3747636"/>
                </a:lnTo>
                <a:lnTo>
                  <a:pt x="0" y="3747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6" name="Freeform 6"/>
          <p:cNvSpPr/>
          <p:nvPr/>
        </p:nvSpPr>
        <p:spPr>
          <a:xfrm>
            <a:off x="1769341" y="2472184"/>
            <a:ext cx="1678993" cy="1678993"/>
          </a:xfrm>
          <a:custGeom>
            <a:avLst/>
            <a:gdLst/>
            <a:ahLst/>
            <a:cxnLst/>
            <a:rect l="l" t="t" r="r" b="b"/>
            <a:pathLst>
              <a:path w="1678993" h="1678993">
                <a:moveTo>
                  <a:pt x="0" y="0"/>
                </a:moveTo>
                <a:lnTo>
                  <a:pt x="1678993" y="0"/>
                </a:lnTo>
                <a:lnTo>
                  <a:pt x="1678993" y="1678993"/>
                </a:lnTo>
                <a:lnTo>
                  <a:pt x="0" y="1678993"/>
                </a:lnTo>
                <a:lnTo>
                  <a:pt x="0" y="0"/>
                </a:lnTo>
                <a:close/>
              </a:path>
            </a:pathLst>
          </a:custGeom>
          <a:blipFill>
            <a:blip r:embed="rId6"/>
            <a:stretch>
              <a:fillRect/>
            </a:stretch>
          </a:blipFill>
        </p:spPr>
        <p:txBody>
          <a:bodyPr/>
          <a:lstStyle/>
          <a:p>
            <a:endParaRPr lang="en-IE"/>
          </a:p>
        </p:txBody>
      </p:sp>
      <p:sp>
        <p:nvSpPr>
          <p:cNvPr id="7" name="Freeform 7"/>
          <p:cNvSpPr/>
          <p:nvPr/>
        </p:nvSpPr>
        <p:spPr>
          <a:xfrm>
            <a:off x="1769341" y="5075802"/>
            <a:ext cx="1626464" cy="1626464"/>
          </a:xfrm>
          <a:custGeom>
            <a:avLst/>
            <a:gdLst/>
            <a:ahLst/>
            <a:cxnLst/>
            <a:rect l="l" t="t" r="r" b="b"/>
            <a:pathLst>
              <a:path w="1626464" h="1626464">
                <a:moveTo>
                  <a:pt x="0" y="0"/>
                </a:moveTo>
                <a:lnTo>
                  <a:pt x="1626464" y="0"/>
                </a:lnTo>
                <a:lnTo>
                  <a:pt x="1626464" y="1626464"/>
                </a:lnTo>
                <a:lnTo>
                  <a:pt x="0" y="16264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8" name="Freeform 8"/>
          <p:cNvSpPr/>
          <p:nvPr/>
        </p:nvSpPr>
        <p:spPr>
          <a:xfrm>
            <a:off x="9722986" y="2461493"/>
            <a:ext cx="1689684" cy="1689684"/>
          </a:xfrm>
          <a:custGeom>
            <a:avLst/>
            <a:gdLst/>
            <a:ahLst/>
            <a:cxnLst/>
            <a:rect l="l" t="t" r="r" b="b"/>
            <a:pathLst>
              <a:path w="1689684" h="1689684">
                <a:moveTo>
                  <a:pt x="0" y="0"/>
                </a:moveTo>
                <a:lnTo>
                  <a:pt x="1689684" y="0"/>
                </a:lnTo>
                <a:lnTo>
                  <a:pt x="1689684" y="1689684"/>
                </a:lnTo>
                <a:lnTo>
                  <a:pt x="0" y="1689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9" name="Freeform 9"/>
          <p:cNvSpPr/>
          <p:nvPr/>
        </p:nvSpPr>
        <p:spPr>
          <a:xfrm>
            <a:off x="9414882" y="5242593"/>
            <a:ext cx="2305893" cy="1599638"/>
          </a:xfrm>
          <a:custGeom>
            <a:avLst/>
            <a:gdLst/>
            <a:ahLst/>
            <a:cxnLst/>
            <a:rect l="l" t="t" r="r" b="b"/>
            <a:pathLst>
              <a:path w="2305893" h="1599638">
                <a:moveTo>
                  <a:pt x="0" y="0"/>
                </a:moveTo>
                <a:lnTo>
                  <a:pt x="2305893" y="0"/>
                </a:lnTo>
                <a:lnTo>
                  <a:pt x="2305893" y="1599637"/>
                </a:lnTo>
                <a:lnTo>
                  <a:pt x="0" y="15996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
        <p:nvSpPr>
          <p:cNvPr id="10" name="Freeform 10"/>
          <p:cNvSpPr/>
          <p:nvPr/>
        </p:nvSpPr>
        <p:spPr>
          <a:xfrm>
            <a:off x="13692936" y="7734417"/>
            <a:ext cx="4688096" cy="2458200"/>
          </a:xfrm>
          <a:custGeom>
            <a:avLst/>
            <a:gdLst/>
            <a:ahLst/>
            <a:cxnLst/>
            <a:rect l="l" t="t" r="r" b="b"/>
            <a:pathLst>
              <a:path w="4688096" h="2458200">
                <a:moveTo>
                  <a:pt x="0" y="0"/>
                </a:moveTo>
                <a:lnTo>
                  <a:pt x="4688096" y="0"/>
                </a:lnTo>
                <a:lnTo>
                  <a:pt x="4688096" y="2458200"/>
                </a:lnTo>
                <a:lnTo>
                  <a:pt x="0" y="2458200"/>
                </a:lnTo>
                <a:lnTo>
                  <a:pt x="0" y="0"/>
                </a:lnTo>
                <a:close/>
              </a:path>
            </a:pathLst>
          </a:custGeom>
          <a:blipFill>
            <a:blip r:embed="rId13"/>
            <a:stretch>
              <a:fillRect/>
            </a:stretch>
          </a:blipFill>
        </p:spPr>
        <p:txBody>
          <a:bodyPr/>
          <a:lstStyle/>
          <a:p>
            <a:endParaRPr lang="en-IE"/>
          </a:p>
        </p:txBody>
      </p:sp>
      <p:sp>
        <p:nvSpPr>
          <p:cNvPr id="11" name="TextBox 11"/>
          <p:cNvSpPr txBox="1"/>
          <p:nvPr/>
        </p:nvSpPr>
        <p:spPr>
          <a:xfrm>
            <a:off x="5275878" y="600075"/>
            <a:ext cx="7736244" cy="1489042"/>
          </a:xfrm>
          <a:prstGeom prst="rect">
            <a:avLst/>
          </a:prstGeom>
        </p:spPr>
        <p:txBody>
          <a:bodyPr lIns="0" tIns="0" rIns="0" bIns="0" rtlCol="0" anchor="t">
            <a:spAutoFit/>
          </a:bodyPr>
          <a:lstStyle/>
          <a:p>
            <a:pPr algn="ctr">
              <a:lnSpc>
                <a:spcPts val="10699"/>
              </a:lnSpc>
            </a:pPr>
            <a:r>
              <a:rPr lang="en-US" sz="9999">
                <a:solidFill>
                  <a:srgbClr val="000000"/>
                </a:solidFill>
                <a:latin typeface="Bryndan Write"/>
              </a:rPr>
              <a:t>Our Socials </a:t>
            </a:r>
          </a:p>
        </p:txBody>
      </p:sp>
      <p:sp>
        <p:nvSpPr>
          <p:cNvPr id="12" name="TextBox 12"/>
          <p:cNvSpPr txBox="1"/>
          <p:nvPr/>
        </p:nvSpPr>
        <p:spPr>
          <a:xfrm>
            <a:off x="3667128" y="2795574"/>
            <a:ext cx="4895405" cy="778355"/>
          </a:xfrm>
          <a:prstGeom prst="rect">
            <a:avLst/>
          </a:prstGeom>
        </p:spPr>
        <p:txBody>
          <a:bodyPr lIns="0" tIns="0" rIns="0" bIns="0" rtlCol="0" anchor="t">
            <a:spAutoFit/>
          </a:bodyPr>
          <a:lstStyle/>
          <a:p>
            <a:pPr>
              <a:lnSpc>
                <a:spcPts val="6559"/>
              </a:lnSpc>
            </a:pPr>
            <a:r>
              <a:rPr lang="en-US" sz="3999">
                <a:solidFill>
                  <a:srgbClr val="000000"/>
                </a:solidFill>
                <a:latin typeface="Poppins Bold"/>
              </a:rPr>
              <a:t>@</a:t>
            </a:r>
            <a:r>
              <a:rPr lang="en-US" sz="3999">
                <a:solidFill>
                  <a:srgbClr val="000000"/>
                </a:solidFill>
                <a:latin typeface="Poppins Bold"/>
                <a:hlinkClick r:id="rId14"/>
              </a:rPr>
              <a:t>ucclibrary</a:t>
            </a:r>
            <a:r>
              <a:rPr lang="en-US" sz="3999">
                <a:solidFill>
                  <a:srgbClr val="000000"/>
                </a:solidFill>
                <a:latin typeface="Poppins Bold"/>
              </a:rPr>
              <a:t> </a:t>
            </a:r>
          </a:p>
        </p:txBody>
      </p:sp>
      <p:sp>
        <p:nvSpPr>
          <p:cNvPr id="13" name="TextBox 13"/>
          <p:cNvSpPr txBox="1"/>
          <p:nvPr/>
        </p:nvSpPr>
        <p:spPr>
          <a:xfrm>
            <a:off x="3790245" y="5123782"/>
            <a:ext cx="5234112" cy="1643314"/>
          </a:xfrm>
          <a:prstGeom prst="rect">
            <a:avLst/>
          </a:prstGeom>
        </p:spPr>
        <p:txBody>
          <a:bodyPr lIns="0" tIns="0" rIns="0" bIns="0" rtlCol="0" anchor="t">
            <a:spAutoFit/>
          </a:bodyPr>
          <a:lstStyle/>
          <a:p>
            <a:pPr>
              <a:lnSpc>
                <a:spcPts val="6559"/>
              </a:lnSpc>
            </a:pPr>
            <a:r>
              <a:rPr lang="en-US" sz="3999">
                <a:solidFill>
                  <a:srgbClr val="000000"/>
                </a:solidFill>
                <a:latin typeface="Poppins Bold"/>
              </a:rPr>
              <a:t>@</a:t>
            </a:r>
            <a:r>
              <a:rPr lang="en-US" sz="3999">
                <a:solidFill>
                  <a:srgbClr val="000000"/>
                </a:solidFill>
                <a:latin typeface="Poppins Bold"/>
                <a:hlinkClick r:id="rId15"/>
              </a:rPr>
              <a:t>UniversityCollegeCorkLibrary </a:t>
            </a:r>
            <a:endParaRPr lang="en-US" sz="3999">
              <a:solidFill>
                <a:srgbClr val="000000"/>
              </a:solidFill>
              <a:latin typeface="Poppins Bold"/>
            </a:endParaRPr>
          </a:p>
        </p:txBody>
      </p:sp>
      <p:sp>
        <p:nvSpPr>
          <p:cNvPr id="14" name="TextBox 14"/>
          <p:cNvSpPr txBox="1"/>
          <p:nvPr/>
        </p:nvSpPr>
        <p:spPr>
          <a:xfrm>
            <a:off x="11834759" y="2825310"/>
            <a:ext cx="4815808" cy="1623008"/>
          </a:xfrm>
          <a:prstGeom prst="rect">
            <a:avLst/>
          </a:prstGeom>
        </p:spPr>
        <p:txBody>
          <a:bodyPr lIns="0" tIns="0" rIns="0" bIns="0" rtlCol="0" anchor="t">
            <a:spAutoFit/>
          </a:bodyPr>
          <a:lstStyle/>
          <a:p>
            <a:pPr>
              <a:lnSpc>
                <a:spcPts val="6559"/>
              </a:lnSpc>
            </a:pPr>
            <a:r>
              <a:rPr lang="en-US" sz="3950" dirty="0">
                <a:solidFill>
                  <a:srgbClr val="000000"/>
                </a:solidFill>
                <a:latin typeface="Poppins Bold"/>
              </a:rPr>
              <a:t>@</a:t>
            </a:r>
            <a:r>
              <a:rPr lang="en-US" sz="3950" dirty="0">
                <a:solidFill>
                  <a:srgbClr val="000000"/>
                </a:solidFill>
                <a:latin typeface="Poppins Bold"/>
                <a:hlinkClick r:id="rId16"/>
              </a:rPr>
              <a:t>UCCLibrary</a:t>
            </a:r>
            <a:r>
              <a:rPr lang="en-US" sz="3950" dirty="0">
                <a:solidFill>
                  <a:srgbClr val="000000"/>
                </a:solidFill>
                <a:latin typeface="Poppins Bold"/>
              </a:rPr>
              <a:t> </a:t>
            </a:r>
            <a:endParaRPr lang="en-US" dirty="0"/>
          </a:p>
          <a:p>
            <a:pPr>
              <a:lnSpc>
                <a:spcPts val="6559"/>
              </a:lnSpc>
            </a:pPr>
            <a:r>
              <a:rPr lang="en-US" sz="3950" dirty="0">
                <a:solidFill>
                  <a:srgbClr val="000000"/>
                </a:solidFill>
                <a:latin typeface="Poppins Bold"/>
                <a:cs typeface="Poppins Bold"/>
              </a:rPr>
              <a:t>@cora_ucc.ie  </a:t>
            </a:r>
          </a:p>
        </p:txBody>
      </p:sp>
      <p:sp>
        <p:nvSpPr>
          <p:cNvPr id="15" name="TextBox 15"/>
          <p:cNvSpPr txBox="1"/>
          <p:nvPr/>
        </p:nvSpPr>
        <p:spPr>
          <a:xfrm>
            <a:off x="12111300" y="5659490"/>
            <a:ext cx="4815808" cy="778355"/>
          </a:xfrm>
          <a:prstGeom prst="rect">
            <a:avLst/>
          </a:prstGeom>
        </p:spPr>
        <p:txBody>
          <a:bodyPr lIns="0" tIns="0" rIns="0" bIns="0" rtlCol="0" anchor="t">
            <a:spAutoFit/>
          </a:bodyPr>
          <a:lstStyle/>
          <a:p>
            <a:pPr>
              <a:lnSpc>
                <a:spcPts val="6559"/>
              </a:lnSpc>
            </a:pPr>
            <a:r>
              <a:rPr lang="en-US" sz="3999">
                <a:solidFill>
                  <a:srgbClr val="000000"/>
                </a:solidFill>
                <a:latin typeface="Poppins Bold"/>
                <a:hlinkClick r:id="rId17"/>
              </a:rPr>
              <a:t>Boole Bites</a:t>
            </a:r>
            <a:r>
              <a:rPr lang="en-US" sz="3999">
                <a:solidFill>
                  <a:srgbClr val="000000"/>
                </a:solidFill>
                <a:latin typeface="Poppins Bold"/>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8018"/>
            <a:ext cx="18288001" cy="6737038"/>
          </a:xfrm>
          <a:custGeom>
            <a:avLst/>
            <a:gdLst/>
            <a:ahLst/>
            <a:cxnLst/>
            <a:rect l="l" t="t" r="r" b="b"/>
            <a:pathLst>
              <a:path w="19750906" h="7143244">
                <a:moveTo>
                  <a:pt x="0" y="0"/>
                </a:moveTo>
                <a:lnTo>
                  <a:pt x="19750906" y="0"/>
                </a:lnTo>
                <a:lnTo>
                  <a:pt x="19750906" y="7143244"/>
                </a:lnTo>
                <a:lnTo>
                  <a:pt x="0" y="7143244"/>
                </a:lnTo>
                <a:lnTo>
                  <a:pt x="0" y="0"/>
                </a:lnTo>
                <a:close/>
              </a:path>
            </a:pathLst>
          </a:custGeom>
          <a:blipFill>
            <a:blip r:embed="rId2"/>
            <a:stretch>
              <a:fillRect/>
            </a:stretch>
          </a:blipFill>
        </p:spPr>
        <p:txBody>
          <a:bodyPr/>
          <a:lstStyle/>
          <a:p>
            <a:endParaRPr lang="en-IE"/>
          </a:p>
        </p:txBody>
      </p:sp>
      <p:sp>
        <p:nvSpPr>
          <p:cNvPr id="3" name="Freeform 3"/>
          <p:cNvSpPr/>
          <p:nvPr/>
        </p:nvSpPr>
        <p:spPr>
          <a:xfrm rot="2216375">
            <a:off x="6338587" y="3332688"/>
            <a:ext cx="5936007" cy="5104966"/>
          </a:xfrm>
          <a:custGeom>
            <a:avLst/>
            <a:gdLst/>
            <a:ahLst/>
            <a:cxnLst/>
            <a:rect l="l" t="t" r="r" b="b"/>
            <a:pathLst>
              <a:path w="5936007" h="5104966">
                <a:moveTo>
                  <a:pt x="0" y="0"/>
                </a:moveTo>
                <a:lnTo>
                  <a:pt x="5936007" y="0"/>
                </a:lnTo>
                <a:lnTo>
                  <a:pt x="5936007" y="5104966"/>
                </a:lnTo>
                <a:lnTo>
                  <a:pt x="0" y="5104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sp>
        <p:nvSpPr>
          <p:cNvPr id="4" name="TextBox 4"/>
          <p:cNvSpPr txBox="1"/>
          <p:nvPr/>
        </p:nvSpPr>
        <p:spPr>
          <a:xfrm>
            <a:off x="618564" y="1405962"/>
            <a:ext cx="16862611" cy="4691990"/>
          </a:xfrm>
          <a:prstGeom prst="rect">
            <a:avLst/>
          </a:prstGeom>
        </p:spPr>
        <p:txBody>
          <a:bodyPr wrap="square" lIns="0" tIns="0" rIns="0" bIns="0" rtlCol="0" anchor="t">
            <a:spAutoFit/>
          </a:bodyPr>
          <a:lstStyle/>
          <a:p>
            <a:pPr algn="ctr">
              <a:lnSpc>
                <a:spcPts val="12557"/>
              </a:lnSpc>
            </a:pPr>
            <a:r>
              <a:rPr lang="en-US" sz="8800" dirty="0">
                <a:solidFill>
                  <a:srgbClr val="000000"/>
                </a:solidFill>
                <a:latin typeface="Bryndan Write Bold"/>
              </a:rPr>
              <a:t>Thank you for listening!</a:t>
            </a:r>
          </a:p>
          <a:p>
            <a:pPr algn="ctr">
              <a:lnSpc>
                <a:spcPts val="12557"/>
              </a:lnSpc>
            </a:pPr>
            <a:r>
              <a:rPr lang="en-US" sz="8800" dirty="0">
                <a:solidFill>
                  <a:srgbClr val="000000"/>
                </a:solidFill>
                <a:latin typeface="Bryndan Write Bold"/>
              </a:rPr>
              <a:t>- Donna (on behalf of the library Research Services Team)</a:t>
            </a:r>
          </a:p>
        </p:txBody>
      </p:sp>
      <p:sp>
        <p:nvSpPr>
          <p:cNvPr id="7" name="Freeform 7"/>
          <p:cNvSpPr/>
          <p:nvPr/>
        </p:nvSpPr>
        <p:spPr>
          <a:xfrm>
            <a:off x="12975965" y="7432472"/>
            <a:ext cx="473665" cy="601653"/>
          </a:xfrm>
          <a:custGeom>
            <a:avLst/>
            <a:gdLst/>
            <a:ahLst/>
            <a:cxnLst/>
            <a:rect l="l" t="t" r="r" b="b"/>
            <a:pathLst>
              <a:path w="473665" h="601653">
                <a:moveTo>
                  <a:pt x="0" y="0"/>
                </a:moveTo>
                <a:lnTo>
                  <a:pt x="473665" y="0"/>
                </a:lnTo>
                <a:lnTo>
                  <a:pt x="473665" y="601653"/>
                </a:lnTo>
                <a:lnTo>
                  <a:pt x="0" y="6016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9" name="Freeform 9"/>
          <p:cNvSpPr/>
          <p:nvPr/>
        </p:nvSpPr>
        <p:spPr>
          <a:xfrm>
            <a:off x="14024853" y="159775"/>
            <a:ext cx="3757902" cy="922394"/>
          </a:xfrm>
          <a:custGeom>
            <a:avLst/>
            <a:gdLst/>
            <a:ahLst/>
            <a:cxnLst/>
            <a:rect l="l" t="t" r="r" b="b"/>
            <a:pathLst>
              <a:path w="3757902" h="922394">
                <a:moveTo>
                  <a:pt x="0" y="0"/>
                </a:moveTo>
                <a:lnTo>
                  <a:pt x="3757902" y="0"/>
                </a:lnTo>
                <a:lnTo>
                  <a:pt x="3757902" y="922394"/>
                </a:lnTo>
                <a:lnTo>
                  <a:pt x="0" y="9223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10" name="Freeform 10"/>
          <p:cNvSpPr/>
          <p:nvPr/>
        </p:nvSpPr>
        <p:spPr>
          <a:xfrm>
            <a:off x="546407" y="4524427"/>
            <a:ext cx="1669640" cy="1897318"/>
          </a:xfrm>
          <a:custGeom>
            <a:avLst/>
            <a:gdLst/>
            <a:ahLst/>
            <a:cxnLst/>
            <a:rect l="l" t="t" r="r" b="b"/>
            <a:pathLst>
              <a:path w="1669640" h="1897318">
                <a:moveTo>
                  <a:pt x="0" y="0"/>
                </a:moveTo>
                <a:lnTo>
                  <a:pt x="1669640" y="0"/>
                </a:lnTo>
                <a:lnTo>
                  <a:pt x="1669640" y="1897318"/>
                </a:lnTo>
                <a:lnTo>
                  <a:pt x="0" y="18973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15" name="Freeform 15"/>
          <p:cNvSpPr/>
          <p:nvPr/>
        </p:nvSpPr>
        <p:spPr>
          <a:xfrm>
            <a:off x="9698063" y="8308857"/>
            <a:ext cx="8403558" cy="1848010"/>
          </a:xfrm>
          <a:custGeom>
            <a:avLst/>
            <a:gdLst/>
            <a:ahLst/>
            <a:cxnLst/>
            <a:rect l="l" t="t" r="r" b="b"/>
            <a:pathLst>
              <a:path w="8672691" h="2206684">
                <a:moveTo>
                  <a:pt x="0" y="0"/>
                </a:moveTo>
                <a:lnTo>
                  <a:pt x="8672691" y="0"/>
                </a:lnTo>
                <a:lnTo>
                  <a:pt x="8672691" y="2206684"/>
                </a:lnTo>
                <a:lnTo>
                  <a:pt x="0" y="2206684"/>
                </a:lnTo>
                <a:lnTo>
                  <a:pt x="0" y="0"/>
                </a:lnTo>
                <a:close/>
              </a:path>
            </a:pathLst>
          </a:custGeom>
          <a:blipFill>
            <a:blip r:embed="rId11"/>
            <a:stretch>
              <a:fillRect/>
            </a:stretch>
          </a:blipFill>
        </p:spPr>
        <p:txBody>
          <a:bodyPr/>
          <a:lstStyle/>
          <a:p>
            <a:endParaRPr lang="en-IE"/>
          </a:p>
        </p:txBody>
      </p:sp>
      <p:sp>
        <p:nvSpPr>
          <p:cNvPr id="16" name="Freeform 16"/>
          <p:cNvSpPr/>
          <p:nvPr/>
        </p:nvSpPr>
        <p:spPr>
          <a:xfrm>
            <a:off x="11416557" y="6839023"/>
            <a:ext cx="749536" cy="952066"/>
          </a:xfrm>
          <a:custGeom>
            <a:avLst/>
            <a:gdLst/>
            <a:ahLst/>
            <a:cxnLst/>
            <a:rect l="l" t="t" r="r" b="b"/>
            <a:pathLst>
              <a:path w="749536" h="952066">
                <a:moveTo>
                  <a:pt x="0" y="0"/>
                </a:moveTo>
                <a:lnTo>
                  <a:pt x="749535" y="0"/>
                </a:lnTo>
                <a:lnTo>
                  <a:pt x="749535" y="952066"/>
                </a:lnTo>
                <a:lnTo>
                  <a:pt x="0" y="9520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17" name="Freeform 17"/>
          <p:cNvSpPr/>
          <p:nvPr/>
        </p:nvSpPr>
        <p:spPr>
          <a:xfrm>
            <a:off x="2384736" y="143780"/>
            <a:ext cx="1186036" cy="684936"/>
          </a:xfrm>
          <a:custGeom>
            <a:avLst/>
            <a:gdLst/>
            <a:ahLst/>
            <a:cxnLst/>
            <a:rect l="l" t="t" r="r" b="b"/>
            <a:pathLst>
              <a:path w="1186036" h="684936">
                <a:moveTo>
                  <a:pt x="0" y="0"/>
                </a:moveTo>
                <a:lnTo>
                  <a:pt x="1186036" y="0"/>
                </a:lnTo>
                <a:lnTo>
                  <a:pt x="1186036" y="684936"/>
                </a:lnTo>
                <a:lnTo>
                  <a:pt x="0" y="6849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pic>
        <p:nvPicPr>
          <p:cNvPr id="18" name="Picture 18"/>
          <p:cNvPicPr>
            <a:picLocks noChangeAspect="1"/>
          </p:cNvPicPr>
          <p:nvPr/>
        </p:nvPicPr>
        <p:blipFill>
          <a:blip r:embed="rId14"/>
          <a:srcRect/>
          <a:stretch>
            <a:fillRect/>
          </a:stretch>
        </p:blipFill>
        <p:spPr>
          <a:xfrm>
            <a:off x="505245" y="0"/>
            <a:ext cx="3065528" cy="3065528"/>
          </a:xfrm>
          <a:prstGeom prst="rect">
            <a:avLst/>
          </a:prstGeom>
        </p:spPr>
      </p:pic>
      <p:sp>
        <p:nvSpPr>
          <p:cNvPr id="19" name="Freeform 19"/>
          <p:cNvSpPr/>
          <p:nvPr/>
        </p:nvSpPr>
        <p:spPr>
          <a:xfrm>
            <a:off x="278811" y="2270697"/>
            <a:ext cx="1376329" cy="794830"/>
          </a:xfrm>
          <a:custGeom>
            <a:avLst/>
            <a:gdLst/>
            <a:ahLst/>
            <a:cxnLst/>
            <a:rect l="l" t="t" r="r" b="b"/>
            <a:pathLst>
              <a:path w="1376329" h="794830">
                <a:moveTo>
                  <a:pt x="0" y="0"/>
                </a:moveTo>
                <a:lnTo>
                  <a:pt x="1376329" y="0"/>
                </a:lnTo>
                <a:lnTo>
                  <a:pt x="1376329" y="794831"/>
                </a:lnTo>
                <a:lnTo>
                  <a:pt x="0" y="7948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id="{30628826-32AB-FE17-D704-2B255EBB4125}"/>
              </a:ext>
            </a:extLst>
          </p:cNvPr>
          <p:cNvSpPr txBox="1">
            <a:spLocks noChangeArrowheads="1"/>
          </p:cNvSpPr>
          <p:nvPr/>
        </p:nvSpPr>
        <p:spPr bwMode="auto">
          <a:xfrm>
            <a:off x="2625634" y="339634"/>
            <a:ext cx="1156063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Bef>
                <a:spcPct val="50000"/>
              </a:spcBef>
              <a:buFontTx/>
              <a:buNone/>
            </a:pPr>
            <a:r>
              <a:rPr lang="en-IE" altLang="en-US" sz="5400" b="1" dirty="0">
                <a:solidFill>
                  <a:srgbClr val="000000"/>
                </a:solidFill>
                <a:latin typeface="Bryndan Write Bold"/>
                <a:ea typeface="Verdana"/>
              </a:rPr>
              <a:t>CORA: UCC’s Open Access Repository</a:t>
            </a:r>
          </a:p>
          <a:p>
            <a:pPr>
              <a:spcBef>
                <a:spcPct val="50000"/>
              </a:spcBef>
              <a:buFontTx/>
              <a:buNone/>
            </a:pPr>
            <a:endParaRPr lang="en-GB" altLang="en-US" sz="5400" b="1" dirty="0">
              <a:solidFill>
                <a:srgbClr val="000000"/>
              </a:solidFill>
              <a:latin typeface="Bryndan Write Bold"/>
              <a:ea typeface="Verdana"/>
            </a:endParaRPr>
          </a:p>
        </p:txBody>
      </p:sp>
      <p:pic>
        <p:nvPicPr>
          <p:cNvPr id="13" name="Picture 12">
            <a:extLst>
              <a:ext uri="{FF2B5EF4-FFF2-40B4-BE49-F238E27FC236}">
                <a16:creationId xmlns:a16="http://schemas.microsoft.com/office/drawing/2014/main" id="{EB95B19D-729B-FEE0-00BE-5CCA459A2C84}"/>
              </a:ext>
            </a:extLst>
          </p:cNvPr>
          <p:cNvPicPr>
            <a:picLocks noChangeAspect="1"/>
          </p:cNvPicPr>
          <p:nvPr/>
        </p:nvPicPr>
        <p:blipFill>
          <a:blip r:embed="rId3"/>
          <a:stretch>
            <a:fillRect/>
          </a:stretch>
        </p:blipFill>
        <p:spPr>
          <a:xfrm>
            <a:off x="154197" y="3472436"/>
            <a:ext cx="7538440" cy="6291911"/>
          </a:xfrm>
          <a:prstGeom prst="rect">
            <a:avLst/>
          </a:prstGeom>
        </p:spPr>
      </p:pic>
      <p:sp>
        <p:nvSpPr>
          <p:cNvPr id="14" name="TextBox 13">
            <a:extLst>
              <a:ext uri="{FF2B5EF4-FFF2-40B4-BE49-F238E27FC236}">
                <a16:creationId xmlns:a16="http://schemas.microsoft.com/office/drawing/2014/main" id="{333F9735-6508-57F1-5704-CD6CFF16F87D}"/>
              </a:ext>
            </a:extLst>
          </p:cNvPr>
          <p:cNvSpPr txBox="1"/>
          <p:nvPr/>
        </p:nvSpPr>
        <p:spPr>
          <a:xfrm>
            <a:off x="900113" y="1956895"/>
            <a:ext cx="3675354" cy="83099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4800" dirty="0">
                <a:solidFill>
                  <a:srgbClr val="00B050"/>
                </a:solidFill>
                <a:hlinkClick r:id="rId4">
                  <a:extLst>
                    <a:ext uri="{A12FA001-AC4F-418D-AE19-62706E023703}">
                      <ahyp:hlinkClr xmlns:ahyp="http://schemas.microsoft.com/office/drawing/2018/hyperlinkcolor" val="tx"/>
                    </a:ext>
                  </a:extLst>
                </a:hlinkClick>
              </a:rPr>
              <a:t>CORA@ucc.ie</a:t>
            </a:r>
            <a:r>
              <a:rPr lang="en-IE" sz="4800" dirty="0">
                <a:solidFill>
                  <a:srgbClr val="00B050"/>
                </a:solidFill>
              </a:rPr>
              <a:t> </a:t>
            </a:r>
          </a:p>
        </p:txBody>
      </p:sp>
      <p:pic>
        <p:nvPicPr>
          <p:cNvPr id="5" name="Picture 4" descr="A screenshot of a computer&#10;&#10;Description automatically generated">
            <a:extLst>
              <a:ext uri="{FF2B5EF4-FFF2-40B4-BE49-F238E27FC236}">
                <a16:creationId xmlns:a16="http://schemas.microsoft.com/office/drawing/2014/main" id="{A7E10F82-063E-D8D5-A9E3-C50AB76A88F6}"/>
              </a:ext>
            </a:extLst>
          </p:cNvPr>
          <p:cNvPicPr>
            <a:picLocks noChangeAspect="1"/>
          </p:cNvPicPr>
          <p:nvPr/>
        </p:nvPicPr>
        <p:blipFill rotWithShape="1">
          <a:blip r:embed="rId5"/>
          <a:srcRect t="5856" r="-127" b="6531"/>
          <a:stretch/>
        </p:blipFill>
        <p:spPr>
          <a:xfrm>
            <a:off x="7692637" y="2372393"/>
            <a:ext cx="10293845" cy="6929159"/>
          </a:xfrm>
          <a:prstGeom prst="rect">
            <a:avLst/>
          </a:prstGeom>
        </p:spPr>
      </p:pic>
    </p:spTree>
    <p:extLst>
      <p:ext uri="{BB962C8B-B14F-4D97-AF65-F5344CB8AC3E}">
        <p14:creationId xmlns:p14="http://schemas.microsoft.com/office/powerpoint/2010/main" val="1836946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542" y="492931"/>
            <a:ext cx="18048662" cy="1290418"/>
          </a:xfrm>
          <a:prstGeom prst="rect">
            <a:avLst/>
          </a:prstGeom>
        </p:spPr>
        <p:txBody>
          <a:bodyPr wrap="square" lIns="0" tIns="0" rIns="0" bIns="0" rtlCol="0" anchor="t">
            <a:spAutoFit/>
          </a:bodyPr>
          <a:lstStyle/>
          <a:p>
            <a:pPr algn="ctr">
              <a:lnSpc>
                <a:spcPts val="10699"/>
              </a:lnSpc>
            </a:pPr>
            <a:r>
              <a:rPr lang="en-US" sz="8000" dirty="0">
                <a:solidFill>
                  <a:srgbClr val="000000"/>
                </a:solidFill>
                <a:latin typeface="Bryndan Write"/>
              </a:rPr>
              <a:t>What is open access?</a:t>
            </a:r>
            <a:endParaRPr lang="en-US" sz="8000" dirty="0">
              <a:ea typeface="Calibri"/>
              <a:cs typeface="Calibri"/>
            </a:endParaRPr>
          </a:p>
        </p:txBody>
      </p:sp>
      <p:sp>
        <p:nvSpPr>
          <p:cNvPr id="10" name="Freeform 10"/>
          <p:cNvSpPr/>
          <p:nvPr/>
        </p:nvSpPr>
        <p:spPr>
          <a:xfrm>
            <a:off x="12910411" y="7645399"/>
            <a:ext cx="3590313" cy="2450389"/>
          </a:xfrm>
          <a:custGeom>
            <a:avLst/>
            <a:gdLst/>
            <a:ahLst/>
            <a:cxnLst/>
            <a:rect l="l" t="t" r="r" b="b"/>
            <a:pathLst>
              <a:path w="3590313" h="2450389">
                <a:moveTo>
                  <a:pt x="0" y="0"/>
                </a:moveTo>
                <a:lnTo>
                  <a:pt x="3590313" y="0"/>
                </a:lnTo>
                <a:lnTo>
                  <a:pt x="3590313" y="2450389"/>
                </a:lnTo>
                <a:lnTo>
                  <a:pt x="0" y="24503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13" name="TextBox 13"/>
          <p:cNvSpPr txBox="1"/>
          <p:nvPr/>
        </p:nvSpPr>
        <p:spPr>
          <a:xfrm>
            <a:off x="10830954" y="4983658"/>
            <a:ext cx="3086099" cy="3303093"/>
          </a:xfrm>
          <a:prstGeom prst="rect">
            <a:avLst/>
          </a:prstGeom>
        </p:spPr>
        <p:txBody>
          <a:bodyPr lIns="50800" tIns="50800" rIns="50800" bIns="50800" rtlCol="0" anchor="ctr"/>
          <a:lstStyle/>
          <a:p>
            <a:pPr>
              <a:lnSpc>
                <a:spcPts val="3219"/>
              </a:lnSpc>
            </a:pPr>
            <a:endParaRPr/>
          </a:p>
        </p:txBody>
      </p:sp>
      <p:sp>
        <p:nvSpPr>
          <p:cNvPr id="14" name="Freeform 14"/>
          <p:cNvSpPr/>
          <p:nvPr/>
        </p:nvSpPr>
        <p:spPr>
          <a:xfrm>
            <a:off x="17259300" y="8782267"/>
            <a:ext cx="749536" cy="952066"/>
          </a:xfrm>
          <a:custGeom>
            <a:avLst/>
            <a:gdLst/>
            <a:ahLst/>
            <a:cxnLst/>
            <a:rect l="l" t="t" r="r" b="b"/>
            <a:pathLst>
              <a:path w="749536" h="952066">
                <a:moveTo>
                  <a:pt x="0" y="0"/>
                </a:moveTo>
                <a:lnTo>
                  <a:pt x="749536" y="0"/>
                </a:lnTo>
                <a:lnTo>
                  <a:pt x="749536" y="952066"/>
                </a:lnTo>
                <a:lnTo>
                  <a:pt x="0" y="952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5" name="Freeform 15"/>
          <p:cNvSpPr/>
          <p:nvPr/>
        </p:nvSpPr>
        <p:spPr>
          <a:xfrm>
            <a:off x="16784596" y="9433506"/>
            <a:ext cx="473665" cy="601653"/>
          </a:xfrm>
          <a:custGeom>
            <a:avLst/>
            <a:gdLst/>
            <a:ahLst/>
            <a:cxnLst/>
            <a:rect l="l" t="t" r="r" b="b"/>
            <a:pathLst>
              <a:path w="473665" h="601653">
                <a:moveTo>
                  <a:pt x="0" y="0"/>
                </a:moveTo>
                <a:lnTo>
                  <a:pt x="473665" y="0"/>
                </a:lnTo>
                <a:lnTo>
                  <a:pt x="473665" y="601654"/>
                </a:lnTo>
                <a:lnTo>
                  <a:pt x="0" y="601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pic>
        <p:nvPicPr>
          <p:cNvPr id="24" name="Picture 23" descr="A lock on a door&#10;&#10;Description automatically generated">
            <a:extLst>
              <a:ext uri="{FF2B5EF4-FFF2-40B4-BE49-F238E27FC236}">
                <a16:creationId xmlns:a16="http://schemas.microsoft.com/office/drawing/2014/main" id="{E9141077-7F87-28C1-E9EC-B31D0CA672FE}"/>
              </a:ext>
            </a:extLst>
          </p:cNvPr>
          <p:cNvPicPr>
            <a:picLocks noChangeAspect="1"/>
          </p:cNvPicPr>
          <p:nvPr/>
        </p:nvPicPr>
        <p:blipFill>
          <a:blip r:embed="rId6"/>
          <a:stretch>
            <a:fillRect/>
          </a:stretch>
        </p:blipFill>
        <p:spPr>
          <a:xfrm>
            <a:off x="268287" y="2452687"/>
            <a:ext cx="4086225" cy="6016625"/>
          </a:xfrm>
          <a:prstGeom prst="rect">
            <a:avLst/>
          </a:prstGeom>
        </p:spPr>
      </p:pic>
      <p:sp>
        <p:nvSpPr>
          <p:cNvPr id="25" name="TextBox 24">
            <a:extLst>
              <a:ext uri="{FF2B5EF4-FFF2-40B4-BE49-F238E27FC236}">
                <a16:creationId xmlns:a16="http://schemas.microsoft.com/office/drawing/2014/main" id="{CCD24A84-A776-41E4-7D46-C36D9D37390D}"/>
              </a:ext>
            </a:extLst>
          </p:cNvPr>
          <p:cNvSpPr txBox="1"/>
          <p:nvPr/>
        </p:nvSpPr>
        <p:spPr>
          <a:xfrm>
            <a:off x="5262832" y="3203275"/>
            <a:ext cx="1175828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400" dirty="0">
                <a:latin typeface="Poppins"/>
                <a:cs typeface="Poppins"/>
                <a:hlinkClick r:id="rId7"/>
              </a:rPr>
              <a:t>Open access </a:t>
            </a:r>
            <a:r>
              <a:rPr lang="en-IE" sz="2400" dirty="0">
                <a:latin typeface="Poppins"/>
                <a:cs typeface="Poppins"/>
              </a:rPr>
              <a:t>is a broad international movement that seeks to grant free and open online access to academic information, such as publications and data. </a:t>
            </a:r>
          </a:p>
          <a:p>
            <a:endParaRPr lang="en-IE" sz="2400" dirty="0">
              <a:latin typeface="Poppins"/>
              <a:cs typeface="Poppins"/>
            </a:endParaRPr>
          </a:p>
          <a:p>
            <a:r>
              <a:rPr lang="en-IE" sz="2400" dirty="0">
                <a:latin typeface="Poppins"/>
                <a:cs typeface="Poppins"/>
              </a:rPr>
              <a:t>A publication is defined 'open access' when there are no financial, legal or technical barriers to accessing it - that is to say when anyone can read, download, copy, distribute, print, search for and search within the information, or use it in education or in any other way within the legal agreements.</a:t>
            </a:r>
          </a:p>
          <a:p>
            <a:endParaRPr lang="en-IE" sz="2400" dirty="0">
              <a:latin typeface="Poppins"/>
              <a:cs typeface="Poppins"/>
            </a:endParaRPr>
          </a:p>
          <a:p>
            <a:r>
              <a:rPr lang="en-IE" sz="2400" dirty="0">
                <a:latin typeface="Poppins"/>
                <a:cs typeface="Poppins"/>
                <a:hlinkClick r:id="rId7"/>
              </a:rPr>
              <a:t>https://www.openaccess.nl/en/what-is-open-access</a:t>
            </a:r>
          </a:p>
        </p:txBody>
      </p:sp>
    </p:spTree>
    <p:extLst>
      <p:ext uri="{BB962C8B-B14F-4D97-AF65-F5344CB8AC3E}">
        <p14:creationId xmlns:p14="http://schemas.microsoft.com/office/powerpoint/2010/main" val="335793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88F2A1-2EE2-4F8A-9D3B-E2BDB10B49FE}"/>
              </a:ext>
            </a:extLst>
          </p:cNvPr>
          <p:cNvSpPr/>
          <p:nvPr/>
        </p:nvSpPr>
        <p:spPr>
          <a:xfrm>
            <a:off x="389793" y="8765666"/>
            <a:ext cx="17534223" cy="1277273"/>
          </a:xfrm>
          <a:prstGeom prst="rect">
            <a:avLst/>
          </a:prstGeom>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defRPr/>
            </a:pPr>
            <a:r>
              <a:rPr lang="en-IE" sz="2500" dirty="0">
                <a:solidFill>
                  <a:srgbClr val="000000"/>
                </a:solidFill>
                <a:latin typeface="Poppins"/>
                <a:hlinkClick r:id="rId3"/>
              </a:rPr>
              <a:t>Plan S</a:t>
            </a:r>
            <a:r>
              <a:rPr lang="en-IE" sz="2500" dirty="0">
                <a:solidFill>
                  <a:srgbClr val="000000"/>
                </a:solidFill>
                <a:latin typeface="Poppins"/>
              </a:rPr>
              <a:t> Signatories: Committing to a vision of Science without publication paywalls. Plan S requires that scientific publications that result from research funded by public grants must be published in compliant Open Access journals or platforms.</a:t>
            </a:r>
            <a:r>
              <a:rPr lang="en-IE" dirty="0">
                <a:solidFill>
                  <a:prstClr val="black"/>
                </a:solidFill>
                <a:latin typeface="Verdana"/>
              </a:rPr>
              <a:t> </a:t>
            </a:r>
            <a:endParaRPr kumimoji="0" lang="en-IE" sz="27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1026" name="Picture 2">
            <a:extLst>
              <a:ext uri="{FF2B5EF4-FFF2-40B4-BE49-F238E27FC236}">
                <a16:creationId xmlns:a16="http://schemas.microsoft.com/office/drawing/2014/main" id="{8A526FF1-DE09-437F-937E-E74DA90F304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762325" y="2837557"/>
            <a:ext cx="1782056" cy="1800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9AC449-D726-43D0-A450-F773B4DE839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3465494" y="656541"/>
            <a:ext cx="3004635" cy="18566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F9662A1-8098-4B1A-A388-92B63C22B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2104" y="6665918"/>
            <a:ext cx="7058025" cy="14716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0EA137D-5C6E-4100-B01C-A238FC3BF8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52229" y="4748182"/>
            <a:ext cx="2459991" cy="1719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AF7F3EA-B110-44C8-8A67-890605091C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60318" y="3831103"/>
            <a:ext cx="2143125" cy="7572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9A05996-1682-43A4-92F5-E9A8CE5CA0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0365" y="405302"/>
            <a:ext cx="2814638" cy="19002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iagram&#10;&#10;Description automatically generated">
            <a:extLst>
              <a:ext uri="{FF2B5EF4-FFF2-40B4-BE49-F238E27FC236}">
                <a16:creationId xmlns:a16="http://schemas.microsoft.com/office/drawing/2014/main" id="{9478FCB9-F21D-B04C-733E-F4BE668C35F7}"/>
              </a:ext>
            </a:extLst>
          </p:cNvPr>
          <p:cNvPicPr>
            <a:picLocks noChangeAspect="1"/>
          </p:cNvPicPr>
          <p:nvPr/>
        </p:nvPicPr>
        <p:blipFill>
          <a:blip r:embed="rId10"/>
          <a:stretch>
            <a:fillRect/>
          </a:stretch>
        </p:blipFill>
        <p:spPr>
          <a:xfrm>
            <a:off x="5007531" y="2536794"/>
            <a:ext cx="4252329" cy="5439792"/>
          </a:xfrm>
          <a:prstGeom prst="rect">
            <a:avLst/>
          </a:prstGeom>
        </p:spPr>
      </p:pic>
      <p:sp>
        <p:nvSpPr>
          <p:cNvPr id="4" name="TextBox 3">
            <a:extLst>
              <a:ext uri="{FF2B5EF4-FFF2-40B4-BE49-F238E27FC236}">
                <a16:creationId xmlns:a16="http://schemas.microsoft.com/office/drawing/2014/main" id="{7EA574E2-4A45-0FA8-DB12-16C4EBE956FE}"/>
              </a:ext>
            </a:extLst>
          </p:cNvPr>
          <p:cNvSpPr txBox="1"/>
          <p:nvPr/>
        </p:nvSpPr>
        <p:spPr>
          <a:xfrm>
            <a:off x="54933" y="40509"/>
            <a:ext cx="4828510" cy="1777410"/>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6600" dirty="0">
                <a:solidFill>
                  <a:srgbClr val="000000"/>
                </a:solidFill>
                <a:latin typeface="Bryndan Write"/>
              </a:rPr>
              <a:t>Policy shift</a:t>
            </a:r>
            <a:endParaRPr lang="en-US" sz="6600">
              <a:solidFill>
                <a:srgbClr val="000000"/>
              </a:solidFill>
              <a:latin typeface="Bryndan Write"/>
            </a:endParaRPr>
          </a:p>
          <a:p>
            <a:pPr algn="l"/>
            <a:endParaRPr lang="en-US" sz="4050">
              <a:cs typeface="Calibri"/>
            </a:endParaRPr>
          </a:p>
        </p:txBody>
      </p:sp>
      <p:pic>
        <p:nvPicPr>
          <p:cNvPr id="2" name="Picture 1">
            <a:extLst>
              <a:ext uri="{FF2B5EF4-FFF2-40B4-BE49-F238E27FC236}">
                <a16:creationId xmlns:a16="http://schemas.microsoft.com/office/drawing/2014/main" id="{57E95298-98FB-8540-207C-BD49993160BD}"/>
              </a:ext>
            </a:extLst>
          </p:cNvPr>
          <p:cNvPicPr>
            <a:picLocks noChangeAspect="1"/>
          </p:cNvPicPr>
          <p:nvPr/>
        </p:nvPicPr>
        <p:blipFill>
          <a:blip r:embed="rId11"/>
          <a:stretch>
            <a:fillRect/>
          </a:stretch>
        </p:blipFill>
        <p:spPr>
          <a:xfrm>
            <a:off x="5014139" y="0"/>
            <a:ext cx="4252329" cy="2395935"/>
          </a:xfrm>
          <a:prstGeom prst="rect">
            <a:avLst/>
          </a:prstGeom>
        </p:spPr>
      </p:pic>
      <p:pic>
        <p:nvPicPr>
          <p:cNvPr id="5" name="Picture 5" descr="Diagram&#10;&#10;Description automatically generated">
            <a:extLst>
              <a:ext uri="{FF2B5EF4-FFF2-40B4-BE49-F238E27FC236}">
                <a16:creationId xmlns:a16="http://schemas.microsoft.com/office/drawing/2014/main" id="{CCEB3D11-F212-1B36-A458-3FE0D6AC3F20}"/>
              </a:ext>
            </a:extLst>
          </p:cNvPr>
          <p:cNvPicPr>
            <a:picLocks noChangeAspect="1"/>
          </p:cNvPicPr>
          <p:nvPr/>
        </p:nvPicPr>
        <p:blipFill>
          <a:blip r:embed="rId12"/>
          <a:stretch>
            <a:fillRect/>
          </a:stretch>
        </p:blipFill>
        <p:spPr>
          <a:xfrm>
            <a:off x="389793" y="1287555"/>
            <a:ext cx="4114800" cy="6524928"/>
          </a:xfrm>
          <a:prstGeom prst="rect">
            <a:avLst/>
          </a:prstGeom>
        </p:spPr>
      </p:pic>
    </p:spTree>
    <p:extLst>
      <p:ext uri="{BB962C8B-B14F-4D97-AF65-F5344CB8AC3E}">
        <p14:creationId xmlns:p14="http://schemas.microsoft.com/office/powerpoint/2010/main" val="270075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9" name="TextBox 8">
            <a:extLst>
              <a:ext uri="{FF2B5EF4-FFF2-40B4-BE49-F238E27FC236}">
                <a16:creationId xmlns:a16="http://schemas.microsoft.com/office/drawing/2014/main" id="{837CAF16-82F5-4762-AC48-A99AF7A9B1BF}"/>
              </a:ext>
            </a:extLst>
          </p:cNvPr>
          <p:cNvSpPr txBox="1"/>
          <p:nvPr/>
        </p:nvSpPr>
        <p:spPr>
          <a:xfrm>
            <a:off x="1967074" y="161881"/>
            <a:ext cx="7873214" cy="92333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5400" b="1">
                <a:solidFill>
                  <a:srgbClr val="0070C0"/>
                </a:solidFill>
              </a:rPr>
              <a:t>Plan S: What’s different?</a:t>
            </a:r>
          </a:p>
        </p:txBody>
      </p:sp>
      <p:sp>
        <p:nvSpPr>
          <p:cNvPr id="4" name="TextBox 3">
            <a:extLst>
              <a:ext uri="{FF2B5EF4-FFF2-40B4-BE49-F238E27FC236}">
                <a16:creationId xmlns:a16="http://schemas.microsoft.com/office/drawing/2014/main" id="{F120E27D-4D8B-4E15-B068-76212CAC0ED5}"/>
              </a:ext>
            </a:extLst>
          </p:cNvPr>
          <p:cNvSpPr txBox="1"/>
          <p:nvPr/>
        </p:nvSpPr>
        <p:spPr>
          <a:xfrm>
            <a:off x="1381086" y="1536807"/>
            <a:ext cx="13412607" cy="288540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Arial" panose="020B0604020202020204" pitchFamily="34" charset="0"/>
              <a:buChar char="•"/>
            </a:pPr>
            <a:r>
              <a:rPr lang="en-IE" sz="3000"/>
              <a:t>Immediate access/Zero embargo</a:t>
            </a:r>
          </a:p>
          <a:p>
            <a:pPr marL="428625" indent="-428625">
              <a:buFont typeface="Arial" panose="020B0604020202020204" pitchFamily="34" charset="0"/>
              <a:buChar char="•"/>
            </a:pPr>
            <a:r>
              <a:rPr lang="en-IE" sz="3000"/>
              <a:t>Rights Retention by author/institution required &amp; content licensed under CC-BY </a:t>
            </a:r>
          </a:p>
          <a:p>
            <a:pPr marL="428625" indent="-428625">
              <a:buFont typeface="Arial" panose="020B0604020202020204" pitchFamily="34" charset="0"/>
              <a:buChar char="•"/>
            </a:pPr>
            <a:r>
              <a:rPr lang="en-IE" sz="3000"/>
              <a:t>‘Hybrid OA’ not eligible for funding (except through TA/TJ</a:t>
            </a:r>
            <a:r>
              <a:rPr lang="en-IE" sz="4050"/>
              <a:t>)</a:t>
            </a:r>
          </a:p>
          <a:p>
            <a:endParaRPr lang="en-IE" sz="4050"/>
          </a:p>
          <a:p>
            <a:pPr marL="428625" indent="-428625">
              <a:buFont typeface="Arial" panose="020B0604020202020204" pitchFamily="34" charset="0"/>
              <a:buChar char="•"/>
            </a:pPr>
            <a:endParaRPr lang="en-IE" sz="4050"/>
          </a:p>
        </p:txBody>
      </p:sp>
      <p:grpSp>
        <p:nvGrpSpPr>
          <p:cNvPr id="14" name="Group 13">
            <a:extLst>
              <a:ext uri="{FF2B5EF4-FFF2-40B4-BE49-F238E27FC236}">
                <a16:creationId xmlns:a16="http://schemas.microsoft.com/office/drawing/2014/main" id="{2644AC8E-C7C7-4CD7-A631-4C8A08563B9E}"/>
              </a:ext>
            </a:extLst>
          </p:cNvPr>
          <p:cNvGrpSpPr/>
          <p:nvPr/>
        </p:nvGrpSpPr>
        <p:grpSpPr>
          <a:xfrm>
            <a:off x="2149333" y="3287130"/>
            <a:ext cx="13224243" cy="5456618"/>
            <a:chOff x="1162508" y="2744924"/>
            <a:chExt cx="6588035" cy="3813928"/>
          </a:xfrm>
        </p:grpSpPr>
        <p:sp>
          <p:nvSpPr>
            <p:cNvPr id="6" name="Rectangle: Rounded Corners 5">
              <a:extLst>
                <a:ext uri="{FF2B5EF4-FFF2-40B4-BE49-F238E27FC236}">
                  <a16:creationId xmlns:a16="http://schemas.microsoft.com/office/drawing/2014/main" id="{3240E087-13FF-40A5-89DE-6F27BFC4CEE6}"/>
                </a:ext>
              </a:extLst>
            </p:cNvPr>
            <p:cNvSpPr/>
            <p:nvPr/>
          </p:nvSpPr>
          <p:spPr>
            <a:xfrm>
              <a:off x="3412188" y="2744924"/>
              <a:ext cx="201622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E" sz="3600" dirty="0"/>
                <a:t>Full OA Journal/Platform</a:t>
              </a:r>
            </a:p>
          </p:txBody>
        </p:sp>
        <p:sp>
          <p:nvSpPr>
            <p:cNvPr id="5" name="Callout: Quad Arrow 4">
              <a:extLst>
                <a:ext uri="{FF2B5EF4-FFF2-40B4-BE49-F238E27FC236}">
                  <a16:creationId xmlns:a16="http://schemas.microsoft.com/office/drawing/2014/main" id="{586B3CC8-1C98-4AA1-8869-002CA3347876}"/>
                </a:ext>
              </a:extLst>
            </p:cNvPr>
            <p:cNvSpPr/>
            <p:nvPr/>
          </p:nvSpPr>
          <p:spPr>
            <a:xfrm>
              <a:off x="3419872" y="3789040"/>
              <a:ext cx="1800200" cy="1584176"/>
            </a:xfrm>
            <a:prstGeom prst="quadArrowCallout">
              <a:avLst>
                <a:gd name="adj1" fmla="val 18515"/>
                <a:gd name="adj2" fmla="val 18515"/>
                <a:gd name="adj3" fmla="val 18515"/>
                <a:gd name="adj4" fmla="val 296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E" sz="4050"/>
            </a:p>
          </p:txBody>
        </p:sp>
        <p:sp>
          <p:nvSpPr>
            <p:cNvPr id="7" name="Rectangle 6">
              <a:extLst>
                <a:ext uri="{FF2B5EF4-FFF2-40B4-BE49-F238E27FC236}">
                  <a16:creationId xmlns:a16="http://schemas.microsoft.com/office/drawing/2014/main" id="{B6339DFF-1109-4D18-97ED-2B1DAE350F69}"/>
                </a:ext>
              </a:extLst>
            </p:cNvPr>
            <p:cNvSpPr/>
            <p:nvPr/>
          </p:nvSpPr>
          <p:spPr>
            <a:xfrm>
              <a:off x="3131840" y="4149080"/>
              <a:ext cx="648072"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E" sz="4050"/>
            </a:p>
          </p:txBody>
        </p:sp>
        <p:sp>
          <p:nvSpPr>
            <p:cNvPr id="8" name="Rectangle 7">
              <a:extLst>
                <a:ext uri="{FF2B5EF4-FFF2-40B4-BE49-F238E27FC236}">
                  <a16:creationId xmlns:a16="http://schemas.microsoft.com/office/drawing/2014/main" id="{60916585-D42C-4371-B68C-F9360CD6E081}"/>
                </a:ext>
              </a:extLst>
            </p:cNvPr>
            <p:cNvSpPr/>
            <p:nvPr/>
          </p:nvSpPr>
          <p:spPr>
            <a:xfrm>
              <a:off x="2483768" y="4437112"/>
              <a:ext cx="1476164" cy="28803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E" sz="4050"/>
            </a:p>
          </p:txBody>
        </p:sp>
        <p:sp>
          <p:nvSpPr>
            <p:cNvPr id="12" name="Rectangle: Rounded Corners 11">
              <a:extLst>
                <a:ext uri="{FF2B5EF4-FFF2-40B4-BE49-F238E27FC236}">
                  <a16:creationId xmlns:a16="http://schemas.microsoft.com/office/drawing/2014/main" id="{93215C52-D82F-4A75-A659-335C2629B42E}"/>
                </a:ext>
              </a:extLst>
            </p:cNvPr>
            <p:cNvSpPr/>
            <p:nvPr/>
          </p:nvSpPr>
          <p:spPr>
            <a:xfrm>
              <a:off x="3241001" y="5544020"/>
              <a:ext cx="2252586" cy="1014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E" sz="3200" dirty="0"/>
                <a:t>Repository with zero embargo</a:t>
              </a:r>
              <a:endParaRPr lang="en-IE" sz="3200">
                <a:cs typeface="Calibri"/>
              </a:endParaRPr>
            </a:p>
            <a:p>
              <a:pPr algn="ctr"/>
              <a:r>
                <a:rPr lang="en-IE" sz="3200" dirty="0"/>
                <a:t>(Rights Retention)</a:t>
              </a:r>
              <a:endParaRPr lang="en-IE" sz="3200">
                <a:cs typeface="Calibri"/>
              </a:endParaRPr>
            </a:p>
          </p:txBody>
        </p:sp>
        <p:sp>
          <p:nvSpPr>
            <p:cNvPr id="13" name="Rectangle: Rounded Corners 12">
              <a:extLst>
                <a:ext uri="{FF2B5EF4-FFF2-40B4-BE49-F238E27FC236}">
                  <a16:creationId xmlns:a16="http://schemas.microsoft.com/office/drawing/2014/main" id="{E5F4FD1A-C1CC-4C48-81C7-1675B94142D3}"/>
                </a:ext>
              </a:extLst>
            </p:cNvPr>
            <p:cNvSpPr/>
            <p:nvPr/>
          </p:nvSpPr>
          <p:spPr>
            <a:xfrm>
              <a:off x="5480831" y="4030835"/>
              <a:ext cx="2269712" cy="1028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E" sz="3200" dirty="0"/>
                <a:t>Transformative Agreement/Journal (until 2024)</a:t>
              </a:r>
            </a:p>
          </p:txBody>
        </p:sp>
        <p:pic>
          <p:nvPicPr>
            <p:cNvPr id="2052" name="Picture 4">
              <a:extLst>
                <a:ext uri="{FF2B5EF4-FFF2-40B4-BE49-F238E27FC236}">
                  <a16:creationId xmlns:a16="http://schemas.microsoft.com/office/drawing/2014/main" id="{B4F23CCD-E397-4F12-8546-667B3C3D9C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508" y="3789040"/>
              <a:ext cx="1270230" cy="127023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Google Shape;55;p13">
            <a:extLst>
              <a:ext uri="{FF2B5EF4-FFF2-40B4-BE49-F238E27FC236}">
                <a16:creationId xmlns:a16="http://schemas.microsoft.com/office/drawing/2014/main" id="{99E72EC8-A7E3-42B3-866A-6E935F2D9ACA}"/>
              </a:ext>
            </a:extLst>
          </p:cNvPr>
          <p:cNvPicPr preferRelativeResize="0"/>
          <p:nvPr/>
        </p:nvPicPr>
        <p:blipFill>
          <a:blip r:embed="rId4">
            <a:alphaModFix/>
          </a:blip>
          <a:stretch>
            <a:fillRect/>
          </a:stretch>
        </p:blipFill>
        <p:spPr>
          <a:xfrm>
            <a:off x="8757500" y="9018918"/>
            <a:ext cx="2060961" cy="1102050"/>
          </a:xfrm>
          <a:prstGeom prst="rect">
            <a:avLst/>
          </a:prstGeom>
          <a:noFill/>
          <a:ln>
            <a:noFill/>
          </a:ln>
        </p:spPr>
      </p:pic>
      <p:pic>
        <p:nvPicPr>
          <p:cNvPr id="1026" name="Picture 2" descr="What's up with Horizon Europe? - EuChemS Newsletters">
            <a:extLst>
              <a:ext uri="{FF2B5EF4-FFF2-40B4-BE49-F238E27FC236}">
                <a16:creationId xmlns:a16="http://schemas.microsoft.com/office/drawing/2014/main" id="{ECA37316-B0C4-489F-B5F0-90D70F73A7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8961" y="8623801"/>
            <a:ext cx="2391014" cy="15013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lcome Trust - Wikipedia">
            <a:extLst>
              <a:ext uri="{FF2B5EF4-FFF2-40B4-BE49-F238E27FC236}">
                <a16:creationId xmlns:a16="http://schemas.microsoft.com/office/drawing/2014/main" id="{3EAF151C-3E13-42F9-9216-3CFA996FD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6661" y="8451273"/>
            <a:ext cx="1630715" cy="16738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759FA02-0D43-4EBE-943B-0404EC6837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4859" y="161882"/>
            <a:ext cx="4992123" cy="1218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88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AC1E7E-6BF4-C70A-737E-F9945E19A8CE}"/>
              </a:ext>
            </a:extLst>
          </p:cNvPr>
          <p:cNvSpPr txBox="1"/>
          <p:nvPr/>
        </p:nvSpPr>
        <p:spPr>
          <a:xfrm>
            <a:off x="299546" y="1333526"/>
            <a:ext cx="17129976" cy="8956298"/>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1" i="0" u="none" strike="noStrike" kern="1200" cap="none" spc="0" normalizeH="0" baseline="0" noProof="0" dirty="0">
                <a:ln>
                  <a:noFill/>
                </a:ln>
                <a:solidFill>
                  <a:srgbClr val="000000"/>
                </a:solidFill>
                <a:effectLst/>
                <a:uLnTx/>
                <a:uFillTx/>
                <a:latin typeface="Calibri"/>
                <a:cs typeface="Calibri"/>
              </a:rPr>
              <a:t>NORF</a:t>
            </a:r>
            <a:r>
              <a:rPr kumimoji="0" lang="en-IE" sz="3200" b="0" i="0" u="none" strike="noStrike" kern="1200" cap="none" spc="0" normalizeH="0" baseline="0" noProof="0" dirty="0">
                <a:ln>
                  <a:noFill/>
                </a:ln>
                <a:solidFill>
                  <a:srgbClr val="000000"/>
                </a:solidFill>
                <a:effectLst/>
                <a:uLnTx/>
                <a:uFillTx/>
                <a:latin typeface="Calibri"/>
                <a:cs typeface="Calibri"/>
              </a:rPr>
              <a:t> </a:t>
            </a:r>
            <a:r>
              <a:rPr kumimoji="0" lang="en-US" sz="3200" b="0" i="0" u="none" strike="noStrike" kern="1200" cap="none" spc="0" normalizeH="0" baseline="0" noProof="0" dirty="0">
                <a:ln>
                  <a:noFill/>
                </a:ln>
                <a:solidFill>
                  <a:srgbClr val="000000"/>
                </a:solidFill>
                <a:effectLst/>
                <a:uLnTx/>
                <a:uFillTx/>
                <a:latin typeface="Calibri"/>
                <a:cs typeface="Calibri"/>
              </a:rPr>
              <a:t>​</a:t>
            </a:r>
            <a:endParaRPr lang="en-US"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0" i="0" u="sng" strike="noStrike" kern="1200" cap="none" spc="0" normalizeH="0" baseline="0" noProof="0" dirty="0">
                <a:ln>
                  <a:noFill/>
                </a:ln>
                <a:solidFill>
                  <a:srgbClr val="0563C1"/>
                </a:solidFill>
                <a:effectLst/>
                <a:uLnTx/>
                <a:uFillTx/>
                <a:latin typeface="Calibri"/>
                <a:cs typeface="Calibri"/>
                <a:hlinkClick r:id="rId3"/>
              </a:rPr>
              <a:t>National Framework on the Transition to an Open Research Environment</a:t>
            </a:r>
            <a:r>
              <a:rPr kumimoji="0" lang="en-US" sz="3200" b="0" i="0" u="none" strike="noStrike" kern="1200" cap="none" spc="0" normalizeH="0" baseline="0" noProof="0" dirty="0">
                <a:ln>
                  <a:noFill/>
                </a:ln>
                <a:solidFill>
                  <a:srgbClr val="000000"/>
                </a:solidFill>
                <a:effectLst/>
                <a:uLnTx/>
                <a:uFillTx/>
                <a:latin typeface="Calibri"/>
                <a:cs typeface="Calibri"/>
              </a:rPr>
              <a:t>​</a:t>
            </a:r>
            <a:endParaRPr lang="en-US"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0" i="1" u="none" strike="noStrike" kern="1200" cap="none" spc="0" normalizeH="0" baseline="0" noProof="0" dirty="0">
                <a:ln>
                  <a:noFill/>
                </a:ln>
                <a:solidFill>
                  <a:srgbClr val="000000"/>
                </a:solidFill>
                <a:effectLst/>
                <a:uLnTx/>
                <a:uFillTx/>
                <a:latin typeface="Calibri"/>
                <a:cs typeface="Calibri"/>
              </a:rPr>
              <a:t>"</a:t>
            </a:r>
            <a:r>
              <a:rPr kumimoji="0" lang="en-IE" sz="3200" b="0" i="0" u="none" strike="noStrike" kern="1200" cap="none" spc="0" normalizeH="0" baseline="0" noProof="0" dirty="0">
                <a:ln>
                  <a:noFill/>
                </a:ln>
                <a:solidFill>
                  <a:srgbClr val="000000"/>
                </a:solidFill>
                <a:effectLst/>
                <a:uLnTx/>
                <a:uFillTx/>
                <a:latin typeface="Calibri"/>
                <a:cs typeface="Calibri"/>
              </a:rPr>
              <a:t>All Irish scholarly publications resulting from publicly funded research will be openly available by default from 2020 onwards and will be accessible on an ongoing basis." </a:t>
            </a:r>
            <a:r>
              <a:rPr kumimoji="0" lang="en-US" sz="3200" b="0" i="0" u="none" strike="noStrike" kern="1200" cap="none" spc="0" normalizeH="0" baseline="0" noProof="0" dirty="0">
                <a:ln>
                  <a:noFill/>
                </a:ln>
                <a:solidFill>
                  <a:srgbClr val="000000"/>
                </a:solidFill>
                <a:effectLst/>
                <a:uLnTx/>
                <a:uFillTx/>
                <a:latin typeface="Calibri"/>
                <a:cs typeface="Calibri"/>
              </a:rPr>
              <a:t>​</a:t>
            </a:r>
            <a:endParaRPr lang="en-US"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a:cs typeface="Calibri"/>
              </a:rPr>
              <a:t>​</a:t>
            </a:r>
            <a:endParaRPr lang="en-IE"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1" i="0" u="none" strike="noStrike" kern="1200" cap="none" spc="0" normalizeH="0" baseline="0" noProof="0" dirty="0">
                <a:ln>
                  <a:noFill/>
                </a:ln>
                <a:solidFill>
                  <a:srgbClr val="000000"/>
                </a:solidFill>
                <a:effectLst/>
                <a:uLnTx/>
                <a:uFillTx/>
                <a:latin typeface="Calibri"/>
                <a:cs typeface="Calibri"/>
              </a:rPr>
              <a:t>Coalition S </a:t>
            </a:r>
            <a:r>
              <a:rPr kumimoji="0" lang="en-US" sz="3200" b="0" i="0" u="none" strike="noStrike" kern="1200" cap="none" spc="0" normalizeH="0" baseline="0" noProof="0" dirty="0">
                <a:ln>
                  <a:noFill/>
                </a:ln>
                <a:solidFill>
                  <a:srgbClr val="000000"/>
                </a:solidFill>
                <a:effectLst/>
                <a:uLnTx/>
                <a:uFillTx/>
                <a:latin typeface="Calibri"/>
                <a:cs typeface="Calibri"/>
              </a:rPr>
              <a:t>​</a:t>
            </a:r>
            <a:endParaRPr lang="en-US"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0" i="0" u="sng" strike="noStrike" kern="1200" cap="none" spc="0" normalizeH="0" baseline="0" noProof="0" dirty="0">
                <a:ln>
                  <a:noFill/>
                </a:ln>
                <a:solidFill>
                  <a:srgbClr val="0563C1"/>
                </a:solidFill>
                <a:effectLst/>
                <a:uLnTx/>
                <a:uFillTx/>
                <a:latin typeface="Calibri"/>
                <a:cs typeface="Calibri"/>
                <a:hlinkClick r:id="rId4"/>
              </a:rPr>
              <a:t>Plan S</a:t>
            </a:r>
            <a:r>
              <a:rPr kumimoji="0" lang="en-US" sz="3200" b="0" i="0" u="none" strike="noStrike" kern="1200" cap="none" spc="0" normalizeH="0" baseline="0" noProof="0" dirty="0">
                <a:ln>
                  <a:noFill/>
                </a:ln>
                <a:solidFill>
                  <a:srgbClr val="000000"/>
                </a:solidFill>
                <a:effectLst/>
                <a:uLnTx/>
                <a:uFillTx/>
                <a:latin typeface="Calibri"/>
                <a:cs typeface="Calibri"/>
              </a:rPr>
              <a:t>​</a:t>
            </a:r>
            <a:endParaRPr lang="en-US"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a:cs typeface="Calibri"/>
              </a:rPr>
              <a:t>“With effect from 2021, all scholarly publications on the results from research funded by public or private grants provided by national, regional and international research councils and funding bodies, must be published in Open Access Journals, on Open Access Platforms, or made immediately available through Open Access Repositories without embargo”</a:t>
            </a:r>
            <a:r>
              <a:rPr kumimoji="0" lang="en-US" sz="3200" b="0" i="0" u="none" strike="noStrike" kern="1200" cap="none" spc="0" normalizeH="0" baseline="0" noProof="0" dirty="0">
                <a:ln>
                  <a:noFill/>
                </a:ln>
                <a:solidFill>
                  <a:srgbClr val="000000"/>
                </a:solidFill>
                <a:effectLst/>
                <a:uLnTx/>
                <a:uFillTx/>
                <a:latin typeface="Calibri"/>
                <a:cs typeface="Calibri"/>
              </a:rPr>
              <a:t>​</a:t>
            </a:r>
            <a:endParaRPr lang="en-US"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a:cs typeface="Calibri"/>
              </a:rPr>
              <a:t>​</a:t>
            </a:r>
            <a:endParaRPr lang="en-IE"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1" i="0" u="none" strike="noStrike" kern="1200" cap="none" spc="0" normalizeH="0" baseline="0" noProof="0" dirty="0">
                <a:ln>
                  <a:noFill/>
                </a:ln>
                <a:solidFill>
                  <a:srgbClr val="000000"/>
                </a:solidFill>
                <a:effectLst/>
                <a:uLnTx/>
                <a:uFillTx/>
                <a:latin typeface="Calibri"/>
                <a:cs typeface="Calibri"/>
              </a:rPr>
              <a:t>SFI</a:t>
            </a:r>
            <a:r>
              <a:rPr kumimoji="0" lang="en-IE" sz="3200" b="0" i="0" u="none" strike="noStrike" kern="1200" cap="none" spc="0" normalizeH="0" baseline="0" noProof="0" dirty="0">
                <a:ln>
                  <a:noFill/>
                </a:ln>
                <a:solidFill>
                  <a:srgbClr val="000000"/>
                </a:solidFill>
                <a:effectLst/>
                <a:uLnTx/>
                <a:uFillTx/>
                <a:latin typeface="Calibri"/>
                <a:cs typeface="Calibri"/>
              </a:rPr>
              <a:t> </a:t>
            </a:r>
            <a:r>
              <a:rPr kumimoji="0" lang="en-US" sz="3200" b="0" i="0" u="none" strike="noStrike" kern="1200" cap="none" spc="0" normalizeH="0" baseline="0" noProof="0" dirty="0">
                <a:ln>
                  <a:noFill/>
                </a:ln>
                <a:solidFill>
                  <a:srgbClr val="000000"/>
                </a:solidFill>
                <a:effectLst/>
                <a:uLnTx/>
                <a:uFillTx/>
                <a:latin typeface="Calibri"/>
                <a:cs typeface="Calibri"/>
              </a:rPr>
              <a:t>​</a:t>
            </a:r>
            <a:endParaRPr lang="en-US"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0" i="0" u="sng" strike="noStrike" kern="1200" cap="none" spc="0" normalizeH="0" baseline="0" noProof="0" dirty="0">
                <a:ln>
                  <a:noFill/>
                </a:ln>
                <a:solidFill>
                  <a:srgbClr val="0563C1"/>
                </a:solidFill>
                <a:effectLst/>
                <a:uLnTx/>
                <a:uFillTx/>
                <a:latin typeface="Calibri"/>
                <a:cs typeface="Calibri"/>
                <a:hlinkClick r:id="rId3"/>
              </a:rPr>
              <a:t>National Framework on the Transition to an Open Research Environment</a:t>
            </a:r>
            <a:r>
              <a:rPr kumimoji="0" lang="en-US" sz="3200" b="0" i="0" u="none" strike="noStrike" kern="1200" cap="none" spc="0" normalizeH="0" baseline="0" noProof="0" dirty="0">
                <a:ln>
                  <a:noFill/>
                </a:ln>
                <a:solidFill>
                  <a:srgbClr val="000000"/>
                </a:solidFill>
                <a:effectLst/>
                <a:uLnTx/>
                <a:uFillTx/>
                <a:latin typeface="Calibri"/>
                <a:cs typeface="Calibri"/>
              </a:rPr>
              <a:t>​</a:t>
            </a:r>
            <a:endParaRPr lang="en-US" sz="3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1371600" rtl="0" eaLnBrk="1" fontAlgn="base"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a:cs typeface="Calibri"/>
              </a:rPr>
              <a:t>SFI now requires all peer-reviewed articles and conference proceedings submitted for publication after 1st January 2021 to be made openly accessible immediately from the date of publication. This requirement also applies to other funding agencies that have endorsed </a:t>
            </a:r>
            <a:r>
              <a:rPr kumimoji="0" lang="en-IE" sz="3200" b="0" i="0" u="none" strike="noStrike" kern="1200" cap="none" spc="0" normalizeH="0" baseline="0" noProof="0" err="1">
                <a:ln>
                  <a:noFill/>
                </a:ln>
                <a:solidFill>
                  <a:srgbClr val="000000"/>
                </a:solidFill>
                <a:effectLst/>
                <a:uLnTx/>
                <a:uFillTx/>
                <a:latin typeface="Calibri"/>
                <a:cs typeface="Calibri"/>
              </a:rPr>
              <a:t>cOAlition</a:t>
            </a:r>
            <a:r>
              <a:rPr kumimoji="0" lang="en-IE" sz="3200" b="0" i="0" u="none" strike="noStrike" kern="1200" cap="none" spc="0" normalizeH="0" baseline="0" noProof="0" dirty="0">
                <a:ln>
                  <a:noFill/>
                </a:ln>
                <a:solidFill>
                  <a:srgbClr val="000000"/>
                </a:solidFill>
                <a:effectLst/>
                <a:uLnTx/>
                <a:uFillTx/>
                <a:latin typeface="Calibri"/>
                <a:cs typeface="Calibri"/>
              </a:rPr>
              <a:t> S / Plan S e.g. </a:t>
            </a:r>
            <a:r>
              <a:rPr kumimoji="0" lang="en-IE" sz="3200" b="0" i="0" u="none" strike="noStrike" kern="1200" cap="none" spc="0" normalizeH="0" baseline="0" noProof="0" err="1">
                <a:ln>
                  <a:noFill/>
                </a:ln>
                <a:solidFill>
                  <a:srgbClr val="000000"/>
                </a:solidFill>
                <a:effectLst/>
                <a:uLnTx/>
                <a:uFillTx/>
                <a:latin typeface="Calibri"/>
                <a:cs typeface="Calibri"/>
              </a:rPr>
              <a:t>Wellcome</a:t>
            </a:r>
            <a:r>
              <a:rPr kumimoji="0" lang="en-IE" sz="3200" b="0" i="0" u="none" strike="noStrike" kern="1200" cap="none" spc="0" normalizeH="0" baseline="0" noProof="0" dirty="0">
                <a:ln>
                  <a:noFill/>
                </a:ln>
                <a:solidFill>
                  <a:srgbClr val="000000"/>
                </a:solidFill>
                <a:effectLst/>
                <a:uLnTx/>
                <a:uFillTx/>
                <a:latin typeface="Calibri"/>
                <a:cs typeface="Calibri"/>
              </a:rPr>
              <a:t> Trust. Coalition S </a:t>
            </a:r>
            <a:endParaRPr kumimoji="0" lang="en-US" sz="3200" b="0" i="0" u="none" strike="noStrike" kern="1200" cap="none" spc="0" normalizeH="0" baseline="0" noProof="0" dirty="0">
              <a:ln>
                <a:noFill/>
              </a:ln>
              <a:solidFill>
                <a:srgbClr val="000000"/>
              </a:solidFill>
              <a:effectLst/>
              <a:uLnTx/>
              <a:uFillTx/>
              <a:latin typeface="Calibri"/>
              <a:cs typeface="Calibri"/>
            </a:endParaRPr>
          </a:p>
        </p:txBody>
      </p:sp>
      <p:sp>
        <p:nvSpPr>
          <p:cNvPr id="3" name="Text Box 5">
            <a:extLst>
              <a:ext uri="{FF2B5EF4-FFF2-40B4-BE49-F238E27FC236}">
                <a16:creationId xmlns:a16="http://schemas.microsoft.com/office/drawing/2014/main" id="{A8173B7F-116F-FDDD-F0EF-C60D691B7C83}"/>
              </a:ext>
            </a:extLst>
          </p:cNvPr>
          <p:cNvSpPr txBox="1">
            <a:spLocks noChangeArrowheads="1"/>
          </p:cNvSpPr>
          <p:nvPr/>
        </p:nvSpPr>
        <p:spPr bwMode="auto">
          <a:xfrm>
            <a:off x="1186281" y="-43275"/>
            <a:ext cx="16240477"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ct val="50000"/>
              </a:spcBef>
              <a:spcAft>
                <a:spcPts val="0"/>
              </a:spcAft>
              <a:buClrTx/>
              <a:buSzTx/>
              <a:buFontTx/>
              <a:buNone/>
              <a:tabLst/>
              <a:defRPr/>
            </a:pPr>
            <a:r>
              <a:rPr lang="en-IE" altLang="en-US" sz="8000" dirty="0">
                <a:solidFill>
                  <a:srgbClr val="000000"/>
                </a:solidFill>
                <a:latin typeface="Bryndan Write"/>
              </a:rPr>
              <a:t>Funder Open Access Policies</a:t>
            </a:r>
            <a:endParaRPr lang="en-GB" altLang="en-US" sz="8000" dirty="0">
              <a:solidFill>
                <a:srgbClr val="000000"/>
              </a:solidFill>
              <a:latin typeface="Bryndan Write"/>
            </a:endParaRPr>
          </a:p>
        </p:txBody>
      </p:sp>
      <p:sp>
        <p:nvSpPr>
          <p:cNvPr id="6" name="Google Shape;94;p14">
            <a:extLst>
              <a:ext uri="{FF2B5EF4-FFF2-40B4-BE49-F238E27FC236}">
                <a16:creationId xmlns:a16="http://schemas.microsoft.com/office/drawing/2014/main" id="{6E21C17D-50CF-C6D0-DF8A-70F84374D2F6}"/>
              </a:ext>
            </a:extLst>
          </p:cNvPr>
          <p:cNvSpPr/>
          <p:nvPr/>
        </p:nvSpPr>
        <p:spPr>
          <a:xfrm rot="5400000">
            <a:off x="14059843" y="5686016"/>
            <a:ext cx="6720840" cy="27432"/>
          </a:xfrm>
          <a:custGeom>
            <a:avLst/>
            <a:gdLst/>
            <a:ahLst/>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137138" tIns="68550" rIns="137138" bIns="685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8991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14"/>
          <p:cNvSpPr txBox="1">
            <a:spLocks noGrp="1"/>
          </p:cNvSpPr>
          <p:nvPr>
            <p:ph type="title"/>
          </p:nvPr>
        </p:nvSpPr>
        <p:spPr>
          <a:xfrm>
            <a:off x="413034" y="741456"/>
            <a:ext cx="6008624" cy="852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137138" tIns="68550" rIns="137138" bIns="685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Bef>
                <a:spcPct val="50000"/>
              </a:spcBef>
              <a:defRPr/>
            </a:pPr>
            <a:r>
              <a:rPr lang="en-US" sz="6600" b="1" dirty="0"/>
              <a:t>So, when you have your paper ready to publish – you have choices . . and obligations</a:t>
            </a:r>
            <a:endParaRPr sz="6600" dirty="0">
              <a:solidFill>
                <a:srgbClr val="000000"/>
              </a:solidFill>
              <a:latin typeface="Calibri" panose="020F0502020204030204" pitchFamily="34" charset="0"/>
              <a:cs typeface="Calibri" panose="020F0502020204030204" pitchFamily="34" charset="0"/>
            </a:endParaRPr>
          </a:p>
        </p:txBody>
      </p:sp>
      <p:sp>
        <p:nvSpPr>
          <p:cNvPr id="94" name="Google Shape;94;p14"/>
          <p:cNvSpPr/>
          <p:nvPr/>
        </p:nvSpPr>
        <p:spPr>
          <a:xfrm rot="5400000">
            <a:off x="3815975" y="4888073"/>
            <a:ext cx="6720840" cy="27432"/>
          </a:xfrm>
          <a:custGeom>
            <a:avLst/>
            <a:gdLst/>
            <a:ahLst/>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137138" tIns="68550" rIns="137138" bIns="685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25926A8-0A05-5B19-0027-518F05E973E6}"/>
              </a:ext>
            </a:extLst>
          </p:cNvPr>
          <p:cNvPicPr>
            <a:picLocks noChangeAspect="1"/>
          </p:cNvPicPr>
          <p:nvPr/>
        </p:nvPicPr>
        <p:blipFill>
          <a:blip r:embed="rId3"/>
          <a:stretch>
            <a:fillRect/>
          </a:stretch>
        </p:blipFill>
        <p:spPr>
          <a:xfrm>
            <a:off x="13507434" y="1216206"/>
            <a:ext cx="4243647" cy="7428279"/>
          </a:xfrm>
          <a:prstGeom prst="rect">
            <a:avLst/>
          </a:prstGeom>
        </p:spPr>
      </p:pic>
      <p:sp>
        <p:nvSpPr>
          <p:cNvPr id="3" name="TextBox 2">
            <a:extLst>
              <a:ext uri="{FF2B5EF4-FFF2-40B4-BE49-F238E27FC236}">
                <a16:creationId xmlns:a16="http://schemas.microsoft.com/office/drawing/2014/main" id="{FB8DB40F-0778-7995-A426-37EF39A7981F}"/>
              </a:ext>
            </a:extLst>
          </p:cNvPr>
          <p:cNvSpPr txBox="1"/>
          <p:nvPr/>
        </p:nvSpPr>
        <p:spPr>
          <a:xfrm>
            <a:off x="8672155" y="1476521"/>
            <a:ext cx="3555092" cy="92333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5400"/>
              <a:t>Where?</a:t>
            </a:r>
          </a:p>
        </p:txBody>
      </p:sp>
      <p:sp>
        <p:nvSpPr>
          <p:cNvPr id="4" name="TextBox 3">
            <a:extLst>
              <a:ext uri="{FF2B5EF4-FFF2-40B4-BE49-F238E27FC236}">
                <a16:creationId xmlns:a16="http://schemas.microsoft.com/office/drawing/2014/main" id="{5D4FD10A-4F63-F8BF-DBAA-93BD7F1B1F63}"/>
              </a:ext>
            </a:extLst>
          </p:cNvPr>
          <p:cNvSpPr txBox="1"/>
          <p:nvPr/>
        </p:nvSpPr>
        <p:spPr>
          <a:xfrm>
            <a:off x="7308248" y="3432785"/>
            <a:ext cx="7225824" cy="180049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5400"/>
              <a:t>Will it meet my funder requirements? </a:t>
            </a:r>
          </a:p>
        </p:txBody>
      </p:sp>
      <p:sp>
        <p:nvSpPr>
          <p:cNvPr id="5" name="TextBox 4">
            <a:extLst>
              <a:ext uri="{FF2B5EF4-FFF2-40B4-BE49-F238E27FC236}">
                <a16:creationId xmlns:a16="http://schemas.microsoft.com/office/drawing/2014/main" id="{AF1F6494-6DFC-ABC9-F2AD-212ADAC3DEC5}"/>
              </a:ext>
            </a:extLst>
          </p:cNvPr>
          <p:cNvSpPr txBox="1"/>
          <p:nvPr/>
        </p:nvSpPr>
        <p:spPr>
          <a:xfrm>
            <a:off x="7394233" y="6310136"/>
            <a:ext cx="7053854" cy="180049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E" sz="5400" dirty="0"/>
              <a:t>What type of CC licence should I apply?</a:t>
            </a:r>
          </a:p>
        </p:txBody>
      </p:sp>
    </p:spTree>
    <p:extLst>
      <p:ext uri="{BB962C8B-B14F-4D97-AF65-F5344CB8AC3E}">
        <p14:creationId xmlns:p14="http://schemas.microsoft.com/office/powerpoint/2010/main" val="1368187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UCC">
      <a:dk1>
        <a:sysClr val="windowText" lastClr="000000"/>
      </a:dk1>
      <a:lt1>
        <a:sysClr val="window" lastClr="FFFFFF"/>
      </a:lt1>
      <a:dk2>
        <a:srgbClr val="44546A"/>
      </a:dk2>
      <a:lt2>
        <a:srgbClr val="E7E6E6"/>
      </a:lt2>
      <a:accent1>
        <a:srgbClr val="003C69"/>
      </a:accent1>
      <a:accent2>
        <a:srgbClr val="CE222C"/>
      </a:accent2>
      <a:accent3>
        <a:srgbClr val="BBBCBC"/>
      </a:accent3>
      <a:accent4>
        <a:srgbClr val="FFB500"/>
      </a:accent4>
      <a:accent5>
        <a:srgbClr val="69B3E7"/>
      </a:accent5>
      <a:accent6>
        <a:srgbClr val="74AA50"/>
      </a:accent6>
      <a:hlink>
        <a:srgbClr val="C6893F"/>
      </a:hlink>
      <a:folHlink>
        <a:srgbClr val="7566DC"/>
      </a:folHlink>
    </a:clrScheme>
    <a:fontScheme name="UCC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ADAA851-3C50-435C-8D35-7A3FE90B677A}" vid="{C90C547B-2A2A-4A95-AA93-3E36506A6AB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CC778B6D23A44BB54EA1AF2B09349C" ma:contentTypeVersion="19" ma:contentTypeDescription="Create a new document." ma:contentTypeScope="" ma:versionID="8d9644e9b18695b2c4cb023c48544204">
  <xsd:schema xmlns:xsd="http://www.w3.org/2001/XMLSchema" xmlns:xs="http://www.w3.org/2001/XMLSchema" xmlns:p="http://schemas.microsoft.com/office/2006/metadata/properties" xmlns:ns2="598da4d9-c525-4dd7-8ae0-a4dc72c2edee" xmlns:ns3="13fc3b56-5b65-4748-94da-4cb4343271cb" targetNamespace="http://schemas.microsoft.com/office/2006/metadata/properties" ma:root="true" ma:fieldsID="2ee263b0ff88fcbfd692ba01f3c5b222" ns2:_="" ns3:_="">
    <xsd:import namespace="598da4d9-c525-4dd7-8ae0-a4dc72c2edee"/>
    <xsd:import namespace="13fc3b56-5b65-4748-94da-4cb4343271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8da4d9-c525-4dd7-8ae0-a4dc72c2ed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859a5f0-c05d-42c8-96da-fe1ec9be4e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fc3b56-5b65-4748-94da-4cb4343271c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5ebd01c-d2db-444e-8022-dbf9d5bd5323}" ma:internalName="TaxCatchAll" ma:showField="CatchAllData" ma:web="13fc3b56-5b65-4748-94da-4cb4343271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98da4d9-c525-4dd7-8ae0-a4dc72c2edee">
      <Terms xmlns="http://schemas.microsoft.com/office/infopath/2007/PartnerControls"/>
    </lcf76f155ced4ddcb4097134ff3c332f>
    <TaxCatchAll xmlns="13fc3b56-5b65-4748-94da-4cb4343271cb" xsi:nil="true"/>
    <Notes xmlns="598da4d9-c525-4dd7-8ae0-a4dc72c2ede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D26D6A-4A66-4254-9488-0925A44C2B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8da4d9-c525-4dd7-8ae0-a4dc72c2edee"/>
    <ds:schemaRef ds:uri="13fc3b56-5b65-4748-94da-4cb4343271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E6E1CE-6820-4E0B-A46E-B475F490E5B1}">
  <ds:schemaRefs>
    <ds:schemaRef ds:uri="http://www.w3.org/XML/1998/namespace"/>
    <ds:schemaRef ds:uri="http://schemas.microsoft.com/office/infopath/2007/PartnerControls"/>
    <ds:schemaRef ds:uri="http://schemas.microsoft.com/office/2006/documentManagement/types"/>
    <ds:schemaRef ds:uri="http://purl.org/dc/terms/"/>
    <ds:schemaRef ds:uri="http://purl.org/dc/dcmitype/"/>
    <ds:schemaRef ds:uri="http://purl.org/dc/elements/1.1/"/>
    <ds:schemaRef ds:uri="http://schemas.microsoft.com/office/2006/metadata/properties"/>
    <ds:schemaRef ds:uri="598da4d9-c525-4dd7-8ae0-a4dc72c2edee"/>
    <ds:schemaRef ds:uri="http://schemas.openxmlformats.org/package/2006/metadata/core-properties"/>
    <ds:schemaRef ds:uri="13fc3b56-5b65-4748-94da-4cb4343271cb"/>
  </ds:schemaRefs>
</ds:datastoreItem>
</file>

<file path=customXml/itemProps3.xml><?xml version="1.0" encoding="utf-8"?>
<ds:datastoreItem xmlns:ds="http://schemas.openxmlformats.org/officeDocument/2006/customXml" ds:itemID="{5E2F134A-E2FD-44AF-89F3-266101431F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336</TotalTime>
  <Words>3745</Words>
  <Application>Microsoft Office PowerPoint</Application>
  <PresentationFormat>Custom</PresentationFormat>
  <Paragraphs>281</Paragraphs>
  <Slides>32</Slides>
  <Notes>22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32</vt:i4>
      </vt:variant>
    </vt:vector>
  </HeadingPairs>
  <TitlesOfParts>
    <vt:vector size="49" baseType="lpstr">
      <vt:lpstr>Roboto</vt:lpstr>
      <vt:lpstr>Calibri</vt:lpstr>
      <vt:lpstr>Arial</vt:lpstr>
      <vt:lpstr>Bryndan Write Bold</vt:lpstr>
      <vt:lpstr>Avenir Next LT Pro</vt:lpstr>
      <vt:lpstr>Calibri Light</vt:lpstr>
      <vt:lpstr>Verdana</vt:lpstr>
      <vt:lpstr>Bryndan Write</vt:lpstr>
      <vt:lpstr>Segoe UI</vt:lpstr>
      <vt:lpstr>Poppins</vt:lpstr>
      <vt:lpstr>Source Sans Pro</vt:lpstr>
      <vt:lpstr>Poppins Bold</vt:lpstr>
      <vt:lpstr>Office Theme</vt:lpstr>
      <vt:lpstr>office theme</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when you have your paper ready to publish – you have choices . . and obligations</vt:lpstr>
      <vt:lpstr>PowerPoint Presentation</vt:lpstr>
      <vt:lpstr>PowerPoint Presentation</vt:lpstr>
      <vt:lpstr>Routes to open access for UCC researchers:</vt:lpstr>
      <vt:lpstr>PowerPoint Presentation</vt:lpstr>
      <vt:lpstr>PowerPoint Presentation</vt:lpstr>
      <vt:lpstr>What about ‘Embargoes’?</vt:lpstr>
      <vt:lpstr>PowerPoint Presentation</vt:lpstr>
      <vt:lpstr>PowerPoint Presentation</vt:lpstr>
      <vt:lpstr>Example of  an embargoed paper  Saha, A., Shirodkar, V. and Lawton, T. C. (2023) 'Bimodal lobbying and trade policy outcomes: Evidence from corporate political activity under uncertainty in India', Journal of International Business Policy, 6, pp. 24-46. doi: 10.1057/s42214-022-00145-w  CORA Handle/Persistent URI: https://hdl.handle.net/10468/15117  Embargoed for 12 months after publication. Embargo will lift automatically. Meanwhile the metadata, abstract, keywords etc are discoverable. The record links to the published version.   </vt:lpstr>
      <vt:lpstr>Example of  Author Accepted manuscript archived on CORA  Kehoe, L., et al (2020) 'Modelling the impact of mandatory folic acid fortification of bread or flour in Ireland on the risk of occurrence of NTD-affected pregnancies in women of childbearing age and on risk of masking vitamin B12 deficiency in older adults', European Journal of Nutrition, 59, 2631-2639. doi: 10.1007/s00394-019-02111-4  CORA Handle/Persistent URI: https://hdl.handle.net/10468/15136     </vt:lpstr>
      <vt:lpstr>College of SEFs</vt:lpstr>
      <vt:lpstr>Theses Collection</vt:lpstr>
      <vt:lpstr>Funder Publishing Platforms</vt:lpstr>
      <vt:lpstr>Gold Open Access</vt:lpstr>
      <vt:lpstr>PowerPoint Presentation</vt:lpstr>
      <vt:lpstr>PowerPoint Presentation</vt:lpstr>
      <vt:lpstr>Diamond OA in UCC:​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PhD Orientation Presentation 021023</dc:title>
  <dc:creator>Donna O'Doibhlin</dc:creator>
  <cp:lastModifiedBy>Donna O'Doibhlin</cp:lastModifiedBy>
  <cp:revision>538</cp:revision>
  <cp:lastPrinted>2024-02-29T11:30:01Z</cp:lastPrinted>
  <dcterms:created xsi:type="dcterms:W3CDTF">2006-08-16T00:00:00Z</dcterms:created>
  <dcterms:modified xsi:type="dcterms:W3CDTF">2024-02-29T14:33:49Z</dcterms:modified>
  <dc:identifier>DAFvoTyePxI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0x010100AACC778B6D23A44BB54EA1AF2B09349C</vt:lpwstr>
  </property>
</Properties>
</file>