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&amp;ehk=cKSGjtSMNUyom5joappR6w&amp;r=0&amp;pid=OfficeInsert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473" r:id="rId2"/>
    <p:sldId id="474" r:id="rId3"/>
    <p:sldId id="459" r:id="rId4"/>
    <p:sldId id="491" r:id="rId5"/>
    <p:sldId id="508" r:id="rId6"/>
    <p:sldId id="506" r:id="rId7"/>
    <p:sldId id="511" r:id="rId8"/>
    <p:sldId id="460" r:id="rId9"/>
    <p:sldId id="514" r:id="rId10"/>
    <p:sldId id="510" r:id="rId11"/>
    <p:sldId id="515" r:id="rId12"/>
    <p:sldId id="513" r:id="rId13"/>
    <p:sldId id="503" r:id="rId14"/>
    <p:sldId id="504" r:id="rId15"/>
    <p:sldId id="512" r:id="rId16"/>
    <p:sldId id="492" r:id="rId17"/>
    <p:sldId id="509" r:id="rId18"/>
    <p:sldId id="490" r:id="rId19"/>
    <p:sldId id="477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14" autoAdjust="0"/>
  </p:normalViewPr>
  <p:slideViewPr>
    <p:cSldViewPr>
      <p:cViewPr varScale="1">
        <p:scale>
          <a:sx n="104" d="100"/>
          <a:sy n="104" d="100"/>
        </p:scale>
        <p:origin x="121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7927"/>
          </a:xfrm>
          <a:prstGeom prst="rect">
            <a:avLst/>
          </a:prstGeom>
        </p:spPr>
        <p:txBody>
          <a:bodyPr vert="horz" lIns="92124" tIns="46062" rIns="92124" bIns="4606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7927"/>
          </a:xfrm>
          <a:prstGeom prst="rect">
            <a:avLst/>
          </a:prstGeom>
        </p:spPr>
        <p:txBody>
          <a:bodyPr vert="horz" lIns="92124" tIns="46062" rIns="92124" bIns="46062" rtlCol="0"/>
          <a:lstStyle>
            <a:lvl1pPr algn="r">
              <a:defRPr sz="1200"/>
            </a:lvl1pPr>
          </a:lstStyle>
          <a:p>
            <a:fld id="{42F0650A-670B-4DAA-B870-85842A4E22F3}" type="datetimeFigureOut">
              <a:rPr lang="en-GB" smtClean="0"/>
              <a:t>01/10/2021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711"/>
            <a:ext cx="2946400" cy="497927"/>
          </a:xfrm>
          <a:prstGeom prst="rect">
            <a:avLst/>
          </a:prstGeom>
        </p:spPr>
        <p:txBody>
          <a:bodyPr vert="horz" lIns="92124" tIns="46062" rIns="92124" bIns="4606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711"/>
            <a:ext cx="2946400" cy="497927"/>
          </a:xfrm>
          <a:prstGeom prst="rect">
            <a:avLst/>
          </a:prstGeom>
        </p:spPr>
        <p:txBody>
          <a:bodyPr vert="horz" lIns="92124" tIns="46062" rIns="92124" bIns="46062" rtlCol="0" anchor="b"/>
          <a:lstStyle>
            <a:lvl1pPr algn="r">
              <a:defRPr sz="1200"/>
            </a:lvl1pPr>
          </a:lstStyle>
          <a:p>
            <a:fld id="{07BC02DD-DF9E-4E19-8E9F-8EB4A68096F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727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2124" tIns="46062" rIns="92124" bIns="4606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2124" tIns="46062" rIns="92124" bIns="46062" rtlCol="0"/>
          <a:lstStyle>
            <a:lvl1pPr algn="r">
              <a:defRPr sz="1200"/>
            </a:lvl1pPr>
          </a:lstStyle>
          <a:p>
            <a:fld id="{1D2B18D6-19B5-4A22-8FA7-17A9F46270FE}" type="datetimeFigureOut">
              <a:rPr lang="en-GB" smtClean="0"/>
              <a:t>01/10/2021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4" tIns="46062" rIns="92124" bIns="4606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124" tIns="46062" rIns="92124" bIns="460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2124" tIns="46062" rIns="92124" bIns="4606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2124" tIns="46062" rIns="92124" bIns="46062" rtlCol="0" anchor="b"/>
          <a:lstStyle>
            <a:lvl1pPr algn="r">
              <a:defRPr sz="1200"/>
            </a:lvl1pPr>
          </a:lstStyle>
          <a:p>
            <a:fld id="{C31A7C08-1FA1-4450-BD9C-F952E6722AD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28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0623">
              <a:defRPr/>
            </a:pPr>
            <a:fld id="{A271E4FB-FB79-4C5D-A6CB-BB589A9569BD}" type="slidenum">
              <a:rPr lang="en-GB">
                <a:solidFill>
                  <a:prstClr val="black"/>
                </a:solidFill>
                <a:latin typeface="Calibri"/>
              </a:rPr>
              <a:pPr defTabSz="460623">
                <a:defRPr/>
              </a:pPr>
              <a:t>1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661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A7C08-1FA1-4450-BD9C-F952E6722AD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4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A7C08-1FA1-4450-BD9C-F952E6722AD2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57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https://hbr.org/2004/01/understanding-leadership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A7C08-1FA1-4450-BD9C-F952E6722AD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32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A7C08-1FA1-4450-BD9C-F952E6722AD2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323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A7C08-1FA1-4450-BD9C-F952E6722AD2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651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391526"/>
            <a:ext cx="5486400" cy="949290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5538414"/>
            <a:ext cx="3348318" cy="620338"/>
          </a:xfrm>
        </p:spPr>
        <p:txBody>
          <a:bodyPr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62" y="1576310"/>
            <a:ext cx="1080000" cy="108000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00" y="425241"/>
            <a:ext cx="1080000" cy="10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25497"/>
            <a:ext cx="2586918" cy="25959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108" y="1576310"/>
            <a:ext cx="621792" cy="6217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75" y="883449"/>
            <a:ext cx="621792" cy="621792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33" y="883449"/>
            <a:ext cx="622800" cy="621792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/>
        </p:blipFill>
        <p:spPr>
          <a:xfrm>
            <a:off x="599417" y="525307"/>
            <a:ext cx="3600000" cy="3600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 b="22058"/>
          <a:stretch/>
        </p:blipFill>
        <p:spPr>
          <a:xfrm>
            <a:off x="4604836" y="2685307"/>
            <a:ext cx="1440000" cy="1440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2" b="9221"/>
          <a:stretch/>
        </p:blipFill>
        <p:spPr>
          <a:xfrm>
            <a:off x="4604836" y="52530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06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885" y="1760764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885" y="2710415"/>
            <a:ext cx="3954029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971" y="1771649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13888" y="2718020"/>
            <a:ext cx="3962193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5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59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42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12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74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6"/>
            <a:ext cx="6822016" cy="41749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9088" y="6356350"/>
            <a:ext cx="1031579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49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84250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8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9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9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95" y="6205704"/>
            <a:ext cx="1092433" cy="515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6192286" y="3378427"/>
            <a:ext cx="4376817" cy="107526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4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3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5372" y="1727651"/>
            <a:ext cx="2554964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7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99271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2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199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1004207" cy="365125"/>
          </a:xfrm>
        </p:spPr>
        <p:txBody>
          <a:bodyPr/>
          <a:lstStyle/>
          <a:p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0" y="1727650"/>
            <a:ext cx="2692085" cy="419962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7843061" y="212726"/>
            <a:ext cx="1057274" cy="1057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81" y="6205704"/>
            <a:ext cx="1092433" cy="5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9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4133940"/>
            <a:ext cx="2585805" cy="2597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609"/>
            <a:ext cx="6094880" cy="2956391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29985"/>
            <a:ext cx="6094880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</p:spTree>
    <p:extLst>
      <p:ext uri="{BB962C8B-B14F-4D97-AF65-F5344CB8AC3E}">
        <p14:creationId xmlns:p14="http://schemas.microsoft.com/office/powerpoint/2010/main" val="13419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176407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1764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A3BA40F-6C93-4FF2-9E19-FC4F57CB227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01/10/2021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http://www.ucc.ie/en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1AD13CF-1E95-4E93-960C-FF45816892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85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&amp;ehk=cKSGjtSMNUyom5joappR6w&amp;r=0&amp;pid=OfficeInsert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0831" y="4149080"/>
            <a:ext cx="6228184" cy="2592288"/>
          </a:xfrm>
        </p:spPr>
        <p:txBody>
          <a:bodyPr>
            <a:noAutofit/>
          </a:bodyPr>
          <a:lstStyle/>
          <a:p>
            <a:r>
              <a:rPr lang="en-GB" sz="2400" b="1" i="1" dirty="0"/>
              <a:t>The Post Doc Hub</a:t>
            </a:r>
            <a:br>
              <a:rPr lang="en-GB" sz="2400" b="1" i="1" dirty="0"/>
            </a:br>
            <a:r>
              <a:rPr lang="en-IE" sz="2400" b="1" i="1" dirty="0"/>
              <a:t>Leading a Research Team</a:t>
            </a:r>
            <a:br>
              <a:rPr lang="en-IE" sz="2400" b="1" i="1" dirty="0"/>
            </a:br>
            <a:br>
              <a:rPr lang="en-IE" sz="2800" i="1" dirty="0"/>
            </a:br>
            <a:r>
              <a:rPr lang="en-IE" sz="2400" b="1" i="1" dirty="0">
                <a:solidFill>
                  <a:srgbClr val="7030A0"/>
                </a:solidFill>
              </a:rPr>
              <a:t>Dr </a:t>
            </a:r>
            <a:r>
              <a:rPr lang="en-IE" sz="2400" b="1" dirty="0">
                <a:solidFill>
                  <a:srgbClr val="7030A0"/>
                </a:solidFill>
              </a:rPr>
              <a:t>Anne Gannon</a:t>
            </a:r>
            <a:br>
              <a:rPr lang="en-IE" sz="2400" b="1" dirty="0">
                <a:solidFill>
                  <a:srgbClr val="7030A0"/>
                </a:solidFill>
              </a:rPr>
            </a:br>
            <a:r>
              <a:rPr lang="en-IE" sz="2400" b="1" dirty="0">
                <a:solidFill>
                  <a:srgbClr val="7030A0"/>
                </a:solidFill>
              </a:rPr>
              <a:t> 1</a:t>
            </a:r>
            <a:r>
              <a:rPr lang="en-IE" sz="2400" b="1" baseline="30000" dirty="0">
                <a:solidFill>
                  <a:srgbClr val="7030A0"/>
                </a:solidFill>
              </a:rPr>
              <a:t>st</a:t>
            </a:r>
            <a:r>
              <a:rPr lang="en-IE" sz="2400" b="1" dirty="0">
                <a:solidFill>
                  <a:srgbClr val="7030A0"/>
                </a:solidFill>
              </a:rPr>
              <a:t> October 2021</a:t>
            </a:r>
            <a:br>
              <a:rPr lang="en-IE" sz="2800" b="1" dirty="0">
                <a:solidFill>
                  <a:srgbClr val="7030A0"/>
                </a:solidFill>
              </a:rPr>
            </a:br>
            <a:br>
              <a:rPr lang="en-GB" sz="2800" b="1" dirty="0">
                <a:latin typeface="Gill Sans MT" panose="020B05020201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2400" b="1" dirty="0">
              <a:latin typeface="Gill Sans MT" panose="020B05020201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07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emotional intelligence?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5 Elements comprising </a:t>
            </a:r>
          </a:p>
          <a:p>
            <a:endParaRPr lang="en-GB" sz="2400" dirty="0"/>
          </a:p>
          <a:p>
            <a:r>
              <a:rPr lang="en-GB" sz="2400" dirty="0"/>
              <a:t>Self-awareness.</a:t>
            </a:r>
          </a:p>
          <a:p>
            <a:r>
              <a:rPr lang="en-GB" sz="2400" dirty="0"/>
              <a:t>Self-regulation.</a:t>
            </a:r>
          </a:p>
          <a:p>
            <a:r>
              <a:rPr lang="en-GB" sz="2400" dirty="0"/>
              <a:t>Motivation.</a:t>
            </a:r>
          </a:p>
          <a:p>
            <a:r>
              <a:rPr lang="en-GB" sz="2400" dirty="0"/>
              <a:t>Empathy.</a:t>
            </a:r>
          </a:p>
          <a:p>
            <a:r>
              <a:rPr lang="en-GB" sz="2400" dirty="0"/>
              <a:t>Social skills.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(Daniel Goleman, 2009)</a:t>
            </a:r>
          </a:p>
        </p:txBody>
      </p:sp>
    </p:spTree>
    <p:extLst>
      <p:ext uri="{BB962C8B-B14F-4D97-AF65-F5344CB8AC3E}">
        <p14:creationId xmlns:p14="http://schemas.microsoft.com/office/powerpoint/2010/main" val="3679641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A76335F9-31F5-461A-967B-F5A36951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</p:spPr>
        <p:txBody>
          <a:bodyPr/>
          <a:lstStyle/>
          <a:p>
            <a:r>
              <a:rPr lang="en-US" b="1" dirty="0"/>
              <a:t>Exploring </a:t>
            </a:r>
            <a:r>
              <a:rPr lang="en-US" b="1" dirty="0" err="1"/>
              <a:t>EQi</a:t>
            </a:r>
            <a:endParaRPr lang="en-US" b="1" dirty="0"/>
          </a:p>
        </p:txBody>
      </p:sp>
      <p:pic>
        <p:nvPicPr>
          <p:cNvPr id="2050" name="Picture 2" descr="Others Awareness: There&amp;#39;s More Than Me — WellSpring">
            <a:extLst>
              <a:ext uri="{FF2B5EF4-FFF2-40B4-BE49-F238E27FC236}">
                <a16:creationId xmlns:a16="http://schemas.microsoft.com/office/drawing/2014/main" id="{457E5262-6838-485D-A901-BAD694DF8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1556792"/>
            <a:ext cx="6822017" cy="496855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266717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1FB8D862-2568-4785-8D60-E00E6356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</p:spPr>
        <p:txBody>
          <a:bodyPr/>
          <a:lstStyle/>
          <a:p>
            <a:r>
              <a:rPr lang="en-US" b="1" dirty="0"/>
              <a:t>Leadership Competencies</a:t>
            </a:r>
          </a:p>
        </p:txBody>
      </p:sp>
      <p:pic>
        <p:nvPicPr>
          <p:cNvPr id="1026" name="Picture 2" descr="AMERICAN ASSOCIATION OF PHYSICISTS IN MEDICINE">
            <a:extLst>
              <a:ext uri="{FF2B5EF4-FFF2-40B4-BE49-F238E27FC236}">
                <a16:creationId xmlns:a16="http://schemas.microsoft.com/office/drawing/2014/main" id="{D22993F8-D7CE-40B0-B505-C89A6E045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484784"/>
            <a:ext cx="6822017" cy="466544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5682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A90BC-4C95-4493-A3A8-272E47A15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b="1" dirty="0"/>
              <a:t>Leadership Styles In Practice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493F79-36B1-4B83-8100-401861F5F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BC34948-9E57-497E-AAC1-3913C23C4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70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8E8DFCD-8F1B-4277-A878-C1E8B94D8BC5}"/>
              </a:ext>
            </a:extLst>
          </p:cNvPr>
          <p:cNvGraphicFramePr>
            <a:graphicFrameLocks noGrp="1"/>
          </p:cNvGraphicFramePr>
          <p:nvPr/>
        </p:nvGraphicFramePr>
        <p:xfrm>
          <a:off x="110596" y="1268761"/>
          <a:ext cx="7858124" cy="5094667"/>
        </p:xfrm>
        <a:graphic>
          <a:graphicData uri="http://schemas.openxmlformats.org/drawingml/2006/table">
            <a:tbl>
              <a:tblPr/>
              <a:tblGrid>
                <a:gridCol w="1588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0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4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800" dirty="0">
                        <a:latin typeface="Calibri"/>
                        <a:ea typeface="Times New Roman"/>
                      </a:endParaRPr>
                    </a:p>
                  </a:txBody>
                  <a:tcPr marL="67733" marR="67733" marT="33867" marB="338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Modus operandi of the leader 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33867" marB="338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Style in a Phrase 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33867" marB="338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Underlying EI Competencies 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33867" marB="338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When this style works best 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33867" marB="338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DIRECTIVE / COERCIVE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33867" marB="338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Demands immediate compliance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33867" marB="338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“Do what I tell you, now!”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33867" marB="338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Drive to achieve, initiative , self-control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33867" marB="338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In a crisis, to kick start a turnaround, or with a problem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33867" marB="338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2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AUTHORITATIVE /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VISIONARY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33867" marB="338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Mobilises people toward a vision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33867" marB="338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“Come with me.”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33867" marB="338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Self-confidence, empathy, change catalyst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33867" marB="338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When changes require a new vision, or when a clear direction is needed.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33867" marB="338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4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AFFILIATIVE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33867" marB="338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Creates harmony and builds emotional bonds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33867" marB="338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“People come first”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33867" marB="338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Empathy, building relationships, communication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33867" marB="338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To heal rifts in a team, motivate people during stressful times.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33867" marB="3386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350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A90BC-4C95-4493-A3A8-272E47A1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12726"/>
            <a:ext cx="7199147" cy="912018"/>
          </a:xfrm>
        </p:spPr>
        <p:txBody>
          <a:bodyPr>
            <a:normAutofit/>
          </a:bodyPr>
          <a:lstStyle/>
          <a:p>
            <a:r>
              <a:rPr lang="en-IE" sz="2800" b="1" dirty="0"/>
              <a:t>Leadership Styles In Practice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BC34948-9E57-497E-AAC1-3913C23C4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70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493F79-36B1-4B83-8100-401861F5F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F2D009F-68A9-47FE-BF02-8B57CF73425A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1124745"/>
          <a:ext cx="8249544" cy="5184576"/>
        </p:xfrm>
        <a:graphic>
          <a:graphicData uri="http://schemas.openxmlformats.org/drawingml/2006/table">
            <a:tbl>
              <a:tblPr/>
              <a:tblGrid>
                <a:gridCol w="1667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8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8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Leadership Style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4084" marR="64084" marT="32026" marB="3202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Modus operandi of the leader 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4" marR="64084" marT="32026" marB="3202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Style in a Phrase 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4" marR="64084" marT="32026" marB="3202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Underlying EI Competencies 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4" marR="64084" marT="32026" marB="3202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When this style works best 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4" marR="64084" marT="32026" marB="3202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0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PARTICIPATIVE / DEMOCRATIC 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COLLABORATIVE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4" marR="64084" marT="32026" marB="3202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Forges consensus through participation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4" marR="64084" marT="32026" marB="3202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“What do you think?”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4" marR="64084" marT="32026" marB="3202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Collaboration, team leadership, communication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4" marR="64084" marT="32026" marB="3202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To build buy-in or consensus, to get input from valued employees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4" marR="64084" marT="32026" marB="3202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0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PACE-SETTING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4" marR="64084" marT="32026" marB="3202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Sets high standards for performance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4" marR="64084" marT="32026" marB="3202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“Do as I do.”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4" marR="64084" marT="32026" marB="3202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Conscientiousness, drive to achieve, competent team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4" marR="64084" marT="32026" marB="3202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To get quick results from a highly-motivated and competent team.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4" marR="64084" marT="32026" marB="3202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5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COACHING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4" marR="64084" marT="32026" marB="3202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Develops people for the future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4" marR="64084" marT="32026" marB="3202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“Try this”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4" marR="64084" marT="32026" marB="3202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Developing others, empathy, self-awareness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4" marR="64084" marT="32026" marB="3202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To help an employee improve performance or develop long-term strengths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4" marR="64084" marT="32026" marB="32026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511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39BF-BE7F-4F98-9D5C-615A499EE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Learnings about Leadership and </a:t>
            </a:r>
            <a:r>
              <a:rPr lang="en-IE" b="1" dirty="0" err="1"/>
              <a:t>EQi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0334E-D8E6-49AF-ABDC-ADEA30926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917622"/>
          </a:xfrm>
        </p:spPr>
        <p:txBody>
          <a:bodyPr>
            <a:normAutofit lnSpcReduction="10000"/>
          </a:bodyPr>
          <a:lstStyle/>
          <a:p>
            <a:r>
              <a:rPr lang="en-IE" dirty="0"/>
              <a:t>When the leader succeeds, it will be because they have learned two basic lessons: people are complex, and people are different.  (W.C.H Prentice, HBR, 2004)</a:t>
            </a:r>
          </a:p>
          <a:p>
            <a:endParaRPr lang="en-IE" dirty="0"/>
          </a:p>
          <a:p>
            <a:pPr fontAlgn="base"/>
            <a:r>
              <a:rPr lang="en-IE" dirty="0"/>
              <a:t>There are pros and cons to every style</a:t>
            </a:r>
            <a:r>
              <a:rPr lang="en-US" dirty="0"/>
              <a:t>​</a:t>
            </a:r>
          </a:p>
          <a:p>
            <a:pPr fontAlgn="base"/>
            <a:endParaRPr lang="en-IE" dirty="0"/>
          </a:p>
          <a:p>
            <a:pPr fontAlgn="base"/>
            <a:r>
              <a:rPr lang="en-IE" dirty="0"/>
              <a:t>Remember, regardless of your role - it takes two to tango!</a:t>
            </a:r>
            <a:r>
              <a:rPr lang="en-US" dirty="0"/>
              <a:t>​ seek to be both respectful and adaptable</a:t>
            </a:r>
          </a:p>
          <a:p>
            <a:pPr fontAlgn="base"/>
            <a:endParaRPr lang="en-IE" dirty="0"/>
          </a:p>
          <a:p>
            <a:pPr fontAlgn="base"/>
            <a:r>
              <a:rPr lang="en-IE" dirty="0"/>
              <a:t>It is your responsibility to consider how your style can impact others and work actively to develop an environment which is conductive to good morale</a:t>
            </a:r>
            <a:endParaRPr lang="en-US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08285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CEADC4-245B-4284-88EF-F007F8604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What do followers look for in their leaders?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66421C-54DB-4D74-B8C5-B43F40288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6"/>
            <a:ext cx="7488832" cy="5445224"/>
          </a:xfrm>
        </p:spPr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en-IE" b="1" dirty="0"/>
              <a:t>Authenticity</a:t>
            </a:r>
            <a:endParaRPr lang="en-IE" dirty="0"/>
          </a:p>
          <a:p>
            <a:pPr fontAlgn="base"/>
            <a:r>
              <a:rPr lang="en-IE" dirty="0"/>
              <a:t>Followers want leaders who are extremely good at what they do, but who have not lost sight of where they have come from, or who they are. </a:t>
            </a:r>
          </a:p>
          <a:p>
            <a:pPr marL="0" indent="0" fontAlgn="base">
              <a:buNone/>
            </a:pPr>
            <a:r>
              <a:rPr lang="en-IE" b="1" dirty="0"/>
              <a:t>Significance</a:t>
            </a:r>
            <a:endParaRPr lang="en-IE" dirty="0"/>
          </a:p>
          <a:p>
            <a:pPr fontAlgn="base"/>
            <a:r>
              <a:rPr lang="en-IE" dirty="0"/>
              <a:t>Followers tend to respond to leaders who make them feel like their contributions matter. </a:t>
            </a:r>
          </a:p>
          <a:p>
            <a:pPr marL="0" indent="0" fontAlgn="base">
              <a:buNone/>
            </a:pPr>
            <a:r>
              <a:rPr lang="en-IE" b="1" dirty="0"/>
              <a:t>Community</a:t>
            </a:r>
            <a:endParaRPr lang="en-IE" dirty="0"/>
          </a:p>
          <a:p>
            <a:pPr fontAlgn="base"/>
            <a:r>
              <a:rPr lang="en-IE" dirty="0"/>
              <a:t>Followers also look for their leaders to create a sense of common purpose at work, and a desire within the group to relate and interact with each other. </a:t>
            </a:r>
          </a:p>
          <a:p>
            <a:pPr marL="0" indent="0" fontAlgn="base">
              <a:buNone/>
            </a:pPr>
            <a:r>
              <a:rPr lang="en-IE" b="1" dirty="0"/>
              <a:t>Excitement</a:t>
            </a:r>
            <a:endParaRPr lang="en-IE" dirty="0"/>
          </a:p>
          <a:p>
            <a:pPr fontAlgn="base"/>
            <a:r>
              <a:rPr lang="en-IE" dirty="0"/>
              <a:t>What followers really want is to get a buzz and feeling of excitement from their leader.</a:t>
            </a:r>
          </a:p>
          <a:p>
            <a:pPr marL="0" indent="0" fontAlgn="base">
              <a:buNone/>
            </a:pPr>
            <a:endParaRPr lang="en-IE" dirty="0"/>
          </a:p>
          <a:p>
            <a:pPr marL="0" indent="0" fontAlgn="base">
              <a:buNone/>
            </a:pPr>
            <a:r>
              <a:rPr lang="en-IE" sz="1600" dirty="0" err="1"/>
              <a:t>Goffee</a:t>
            </a:r>
            <a:r>
              <a:rPr lang="en-IE" sz="1600" dirty="0"/>
              <a:t> and Jones, 'The Art of Followership', </a:t>
            </a:r>
            <a:r>
              <a:rPr lang="en-IE" sz="1600" i="1" dirty="0"/>
              <a:t>European Business Forum</a:t>
            </a:r>
            <a:r>
              <a:rPr lang="en-IE" sz="1600" dirty="0"/>
              <a:t> (Summer 2006), p 24.</a:t>
            </a:r>
          </a:p>
          <a:p>
            <a:pPr marL="0" indent="0" fontAlgn="base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67313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70" y="212726"/>
            <a:ext cx="7657106" cy="1057274"/>
          </a:xfrm>
        </p:spPr>
        <p:txBody>
          <a:bodyPr>
            <a:normAutofit/>
          </a:bodyPr>
          <a:lstStyle/>
          <a:p>
            <a:r>
              <a:rPr lang="en-GB" b="1" dirty="0"/>
              <a:t>The 3 C’s of Remote Leadership     </a:t>
            </a:r>
            <a:r>
              <a:rPr lang="en-GB" sz="1400" dirty="0"/>
              <a:t>(Wingard, J.  Forbes, 2020)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4" y="1727652"/>
            <a:ext cx="4489330" cy="5130348"/>
          </a:xfrm>
        </p:spPr>
        <p:txBody>
          <a:bodyPr>
            <a:normAutofit fontScale="92500" lnSpcReduction="10000"/>
          </a:bodyPr>
          <a:lstStyle/>
          <a:p>
            <a:r>
              <a:rPr lang="en-GB" sz="2800" b="1" dirty="0"/>
              <a:t>Clarity</a:t>
            </a:r>
            <a:r>
              <a:rPr lang="en-GB" sz="2800" dirty="0"/>
              <a:t> – around goals, roles, expectations, boundaries and communication</a:t>
            </a:r>
          </a:p>
          <a:p>
            <a:endParaRPr lang="en-GB" sz="2800" dirty="0"/>
          </a:p>
          <a:p>
            <a:r>
              <a:rPr lang="en-GB" sz="2800" b="1" dirty="0"/>
              <a:t>Communication</a:t>
            </a:r>
            <a:r>
              <a:rPr lang="en-GB" sz="2800" dirty="0"/>
              <a:t> – without micro-managing </a:t>
            </a:r>
          </a:p>
          <a:p>
            <a:endParaRPr lang="en-GB" sz="2800" dirty="0"/>
          </a:p>
          <a:p>
            <a:r>
              <a:rPr lang="en-GB" sz="2800" b="1" dirty="0"/>
              <a:t>Connection</a:t>
            </a:r>
            <a:r>
              <a:rPr lang="en-GB" sz="2800" dirty="0"/>
              <a:t> – create and maintain trust and engagement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Letter Block &lt;strong&gt;C&lt;/strong&gt;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86" y="1727652"/>
            <a:ext cx="2808514" cy="3896634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16B18E6-3EB9-4F28-87F0-8B26DFB8F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714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FEED-FA23-4AB3-901E-F4CA4D54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How to actively develop your leadership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5595F-778E-4DB1-97AB-75B98FFEF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6792"/>
            <a:ext cx="7632848" cy="5112568"/>
          </a:xfrm>
        </p:spPr>
        <p:txBody>
          <a:bodyPr>
            <a:noAutofit/>
          </a:bodyPr>
          <a:lstStyle/>
          <a:p>
            <a:r>
              <a:rPr lang="en-IE" sz="2400" dirty="0"/>
              <a:t>Reflect and identify the skills that you need to lead effectively and create an action plan to develop these</a:t>
            </a:r>
          </a:p>
          <a:p>
            <a:endParaRPr lang="en-IE" sz="2400" dirty="0"/>
          </a:p>
          <a:p>
            <a:r>
              <a:rPr lang="en-IE" sz="2400" dirty="0"/>
              <a:t>Ask for feedback from work colleagues and your manager</a:t>
            </a:r>
          </a:p>
          <a:p>
            <a:endParaRPr lang="en-IE" sz="2400" dirty="0"/>
          </a:p>
          <a:p>
            <a:r>
              <a:rPr lang="en-IE" sz="2400" dirty="0"/>
              <a:t>Take opportunities to lead – in work,  volunteering etc. and reflect and learn from this experience</a:t>
            </a:r>
          </a:p>
          <a:p>
            <a:endParaRPr lang="en-IE" sz="2400" dirty="0"/>
          </a:p>
          <a:p>
            <a:r>
              <a:rPr lang="en-IE" sz="2400" dirty="0"/>
              <a:t>Take ownership for your own training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403160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D1D50-F412-4290-92CE-E526572E2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Session Learning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9E56C-6E36-4F23-B17F-72B8B68E7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What will you do differently as a result of attending this webinar?</a:t>
            </a:r>
          </a:p>
          <a:p>
            <a:endParaRPr lang="en-IE" dirty="0"/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41647F-CBDC-4048-95EB-95D0A59BE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85293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0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B7379-354D-4736-8F7F-4F6C66349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 Session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A366F-52DA-4246-88E3-234F29445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/>
              <a:t>To explore what leadership is </a:t>
            </a:r>
          </a:p>
          <a:p>
            <a:r>
              <a:rPr lang="en-GB" sz="3200" dirty="0"/>
              <a:t>To identify what make leaders effective </a:t>
            </a:r>
          </a:p>
          <a:p>
            <a:r>
              <a:rPr lang="en-GB" sz="3200" dirty="0"/>
              <a:t>To reflect and develop some insight into enhancing your own leadership style and approach </a:t>
            </a:r>
          </a:p>
          <a:p>
            <a:r>
              <a:rPr lang="en-GB" sz="3200" dirty="0"/>
              <a:t>To consider and plan for your  ongoing leadership development</a:t>
            </a:r>
          </a:p>
          <a:p>
            <a:endParaRPr lang="en-GB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0031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Leadership?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40768"/>
            <a:ext cx="739973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Leadership is a process of social influence, which maximises the efforts of others, towards achievement of a goal </a:t>
            </a:r>
          </a:p>
          <a:p>
            <a:pPr marL="0" indent="0">
              <a:buNone/>
            </a:pPr>
            <a:r>
              <a:rPr lang="en-GB" sz="2400" dirty="0"/>
              <a:t>(Kruse, K.2013)</a:t>
            </a:r>
          </a:p>
          <a:p>
            <a:pPr marL="0" indent="0">
              <a:buNone/>
            </a:pPr>
            <a:endParaRPr lang="en-GB" sz="2400" dirty="0"/>
          </a:p>
          <a:p>
            <a:pPr marL="0" lvl="0" indent="0">
              <a:buNone/>
            </a:pPr>
            <a:r>
              <a:rPr lang="en-US" altLang="en-US" sz="2400" dirty="0"/>
              <a:t>Leadership is the ability to influence others, with or without authority  </a:t>
            </a:r>
          </a:p>
          <a:p>
            <a:pPr marL="0" lvl="0" indent="0">
              <a:buNone/>
            </a:pPr>
            <a:r>
              <a:rPr lang="en-US" altLang="en-US" sz="2400" dirty="0"/>
              <a:t>(</a:t>
            </a:r>
            <a:r>
              <a:rPr lang="en-US" altLang="en-US" sz="2400" dirty="0" err="1"/>
              <a:t>DeLisle,P</a:t>
            </a:r>
            <a:r>
              <a:rPr lang="en-US" altLang="en-US" sz="2400" dirty="0"/>
              <a:t>. 2019)</a:t>
            </a:r>
          </a:p>
          <a:p>
            <a:pPr marL="0" lvl="0" indent="0">
              <a:buNone/>
            </a:pPr>
            <a:endParaRPr lang="en-US" altLang="en-US" sz="2400" dirty="0"/>
          </a:p>
          <a:p>
            <a:pPr marL="0" lvl="0" indent="0">
              <a:buNone/>
            </a:pPr>
            <a:r>
              <a:rPr lang="en-IE" sz="2400" dirty="0"/>
              <a:t>Leadership is a process of giving purpose (meaningful direction) to collective effort, and causing willing effort to be expended to achieve purpose.”</a:t>
            </a:r>
            <a:br>
              <a:rPr lang="en-IE" sz="2400" dirty="0"/>
            </a:br>
            <a:r>
              <a:rPr lang="en-IE" sz="2400" dirty="0"/>
              <a:t>(Jacobs &amp; </a:t>
            </a:r>
            <a:r>
              <a:rPr lang="en-IE" sz="2400" dirty="0" err="1"/>
              <a:t>Jaques</a:t>
            </a:r>
            <a:r>
              <a:rPr lang="en-IE" sz="2400" dirty="0"/>
              <a:t>, 1990)</a:t>
            </a:r>
            <a:endParaRPr lang="en-US" altLang="en-US" sz="2400" dirty="0"/>
          </a:p>
          <a:p>
            <a:pPr marL="0" lvl="0" indent="0">
              <a:buNone/>
            </a:pPr>
            <a:endParaRPr lang="en-US" altLang="en-US" sz="2400" dirty="0"/>
          </a:p>
          <a:p>
            <a:pPr marL="0" lvl="0" indent="0">
              <a:buNone/>
            </a:pPr>
            <a:endParaRPr lang="en-US" altLang="en-US" sz="2800" dirty="0"/>
          </a:p>
          <a:p>
            <a:pPr marL="0" lv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GB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2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BB203E-7404-4D03-BAAF-4A80B42B7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27651"/>
            <a:ext cx="5791522" cy="41996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2400" dirty="0"/>
              <a:t>From working with and observing leaders in action, what is effective leadership from your own experiences?</a:t>
            </a:r>
          </a:p>
          <a:p>
            <a:endParaRPr lang="en-IE" sz="2400" dirty="0"/>
          </a:p>
          <a:p>
            <a:pPr marL="0" indent="0">
              <a:buNone/>
            </a:pPr>
            <a:r>
              <a:rPr lang="en-IE" sz="2400" dirty="0"/>
              <a:t>Consider </a:t>
            </a:r>
          </a:p>
          <a:p>
            <a:r>
              <a:rPr lang="en-IE" sz="2400" dirty="0"/>
              <a:t>What makes a leader effective?</a:t>
            </a:r>
          </a:p>
          <a:p>
            <a:r>
              <a:rPr lang="en-IE" sz="2400" dirty="0"/>
              <a:t>What do effective leaders do and how do they do it?</a:t>
            </a:r>
          </a:p>
          <a:p>
            <a:r>
              <a:rPr lang="en-IE" sz="2400" dirty="0"/>
              <a:t>What do others look for in a leader?</a:t>
            </a:r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0D50A3-89C9-4183-AF10-244ECD7E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E" dirty="0"/>
            </a:br>
            <a:r>
              <a:rPr lang="en-IE" b="1" dirty="0"/>
              <a:t>The Practice of Leadership</a:t>
            </a:r>
          </a:p>
        </p:txBody>
      </p:sp>
    </p:spTree>
    <p:extLst>
      <p:ext uri="{BB962C8B-B14F-4D97-AF65-F5344CB8AC3E}">
        <p14:creationId xmlns:p14="http://schemas.microsoft.com/office/powerpoint/2010/main" val="151698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Hard Skills &amp; Soft Skills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7507992" cy="50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FEE98-BD95-414A-988B-3CA118381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b="1" dirty="0"/>
              <a:t>Leading by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7425AD-F5CC-4A96-9355-5F9D71C1D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E" sz="2800" dirty="0"/>
          </a:p>
          <a:p>
            <a:r>
              <a:rPr lang="en-IE" sz="2400" b="1" dirty="0"/>
              <a:t>85% </a:t>
            </a:r>
            <a:r>
              <a:rPr lang="en-IE" sz="2400" dirty="0"/>
              <a:t>of job success comes from having well-developed </a:t>
            </a:r>
            <a:r>
              <a:rPr lang="en-IE" sz="2400" b="1" dirty="0"/>
              <a:t>soft skills &amp; people skills.</a:t>
            </a:r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endParaRPr lang="en-IE" sz="2800" dirty="0"/>
          </a:p>
          <a:p>
            <a:r>
              <a:rPr lang="en-IE" sz="2400" b="1" dirty="0"/>
              <a:t>15%</a:t>
            </a:r>
            <a:r>
              <a:rPr lang="en-IE" sz="2400" dirty="0"/>
              <a:t> of job success comes from technical skills &amp; knowledge (hard skills) </a:t>
            </a:r>
          </a:p>
          <a:p>
            <a:pPr marL="0" indent="0">
              <a:buNone/>
            </a:pPr>
            <a:r>
              <a:rPr lang="en-IE" sz="1600" i="1" dirty="0"/>
              <a:t>(Harvard University, the Carnegie Foundation &amp; Stanford Research Centre)</a:t>
            </a:r>
          </a:p>
          <a:p>
            <a:pPr marL="0" indent="0">
              <a:buNone/>
            </a:pPr>
            <a:endParaRPr lang="en-IE" sz="1600" i="1" dirty="0"/>
          </a:p>
        </p:txBody>
      </p:sp>
      <p:sp>
        <p:nvSpPr>
          <p:cNvPr id="9" name="AutoShape 10" descr="Hard Skills vs. Soft Skills: Understanding the Benefits of Bo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7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655A98-2789-4B9E-B979-59187208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24895"/>
            <a:ext cx="6822017" cy="1057274"/>
          </a:xfrm>
        </p:spPr>
        <p:txBody>
          <a:bodyPr/>
          <a:lstStyle/>
          <a:p>
            <a:r>
              <a:rPr lang="en-IE" b="1" dirty="0"/>
              <a:t>What is Leadership?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26435-3685-4826-8051-6482603C1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……the accomplishment of a goal through the direction of human assistants.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The leader may not possess or display power; force or the threat of harm may never enter into their dealings  They may not be popular- nor a colourful person; Their </a:t>
            </a:r>
            <a:r>
              <a:rPr lang="en-IE" i="1" dirty="0"/>
              <a:t>unique</a:t>
            </a:r>
            <a:r>
              <a:rPr lang="en-IE" dirty="0"/>
              <a:t> achievement is a </a:t>
            </a:r>
            <a:r>
              <a:rPr lang="en-IE" b="1" dirty="0"/>
              <a:t>human and social one </a:t>
            </a:r>
            <a:r>
              <a:rPr lang="en-IE" dirty="0"/>
              <a:t>which stems from his </a:t>
            </a:r>
            <a:r>
              <a:rPr lang="en-IE" b="1" dirty="0"/>
              <a:t>understanding</a:t>
            </a:r>
            <a:r>
              <a:rPr lang="en-IE" dirty="0"/>
              <a:t> of his fellow workers and the relationship of their individual goals to the group goal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(E.C.H Prentice, HBR, 2004)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599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leadership?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7255718" cy="4376816"/>
          </a:xfrm>
        </p:spPr>
        <p:txBody>
          <a:bodyPr>
            <a:noAutofit/>
          </a:bodyPr>
          <a:lstStyle/>
          <a:p>
            <a:r>
              <a:rPr lang="en-IE" sz="2800" i="1" dirty="0"/>
              <a:t>Leadership – it starts with you.</a:t>
            </a:r>
          </a:p>
          <a:p>
            <a:pPr marL="0" indent="0">
              <a:buNone/>
            </a:pPr>
            <a:r>
              <a:rPr lang="en-IE" sz="1800" i="1" dirty="0"/>
              <a:t>(</a:t>
            </a:r>
            <a:r>
              <a:rPr lang="en-IE" sz="1800" i="1" dirty="0" err="1"/>
              <a:t>P.Drucker</a:t>
            </a:r>
            <a:r>
              <a:rPr lang="en-IE" sz="1800" i="1" dirty="0"/>
              <a:t>)</a:t>
            </a:r>
          </a:p>
          <a:p>
            <a:pPr marL="0" indent="0">
              <a:buNone/>
            </a:pPr>
            <a:endParaRPr lang="en-IE" sz="1800" i="1" dirty="0"/>
          </a:p>
          <a:p>
            <a:pPr marL="0" indent="0">
              <a:buNone/>
            </a:pPr>
            <a:r>
              <a:rPr lang="en-GB" sz="2800" dirty="0"/>
              <a:t>Leadership is about </a:t>
            </a:r>
            <a:r>
              <a:rPr lang="en-GB" sz="2800" dirty="0">
                <a:solidFill>
                  <a:srgbClr val="00B050"/>
                </a:solidFill>
              </a:rPr>
              <a:t>who you are </a:t>
            </a:r>
          </a:p>
          <a:p>
            <a:pPr marL="0" indent="0">
              <a:buNone/>
            </a:pPr>
            <a:r>
              <a:rPr lang="en-GB" sz="2800" dirty="0"/>
              <a:t>Leadership is about </a:t>
            </a:r>
            <a:r>
              <a:rPr lang="en-GB" sz="2800" dirty="0">
                <a:solidFill>
                  <a:srgbClr val="7030A0"/>
                </a:solidFill>
              </a:rPr>
              <a:t>how you act</a:t>
            </a:r>
          </a:p>
          <a:p>
            <a:pPr marL="0" indent="0">
              <a:buNone/>
            </a:pPr>
            <a:r>
              <a:rPr lang="en-GB" sz="2800" dirty="0"/>
              <a:t>Leadership is about </a:t>
            </a:r>
            <a:r>
              <a:rPr lang="en-GB" sz="2800" dirty="0">
                <a:solidFill>
                  <a:srgbClr val="FF0000"/>
                </a:solidFill>
              </a:rPr>
              <a:t>what you do</a:t>
            </a:r>
          </a:p>
          <a:p>
            <a:pPr marL="0" indent="0">
              <a:buNone/>
            </a:pPr>
            <a:r>
              <a:rPr lang="en-GB" sz="2800" dirty="0"/>
              <a:t>Leadership is about </a:t>
            </a:r>
            <a:r>
              <a:rPr lang="en-GB" sz="2800" dirty="0">
                <a:solidFill>
                  <a:srgbClr val="00B0F0"/>
                </a:solidFill>
              </a:rPr>
              <a:t>how you work with others </a:t>
            </a:r>
          </a:p>
          <a:p>
            <a:pPr marL="0" indent="0">
              <a:buNone/>
            </a:pPr>
            <a:endParaRPr lang="en-GB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GB" sz="2800" dirty="0"/>
              <a:t>(Kotter, 2012)</a:t>
            </a:r>
          </a:p>
        </p:txBody>
      </p:sp>
    </p:spTree>
    <p:extLst>
      <p:ext uri="{BB962C8B-B14F-4D97-AF65-F5344CB8AC3E}">
        <p14:creationId xmlns:p14="http://schemas.microsoft.com/office/powerpoint/2010/main" val="266652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FA3A66-C5A4-40B0-B81F-121DA9EF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Emotional Intelligence (</a:t>
            </a:r>
            <a:r>
              <a:rPr lang="en-IE" b="1" dirty="0" err="1"/>
              <a:t>EQi</a:t>
            </a:r>
            <a:r>
              <a:rPr lang="en-IE" b="1" dirty="0"/>
              <a:t>) and Leadership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A3DB11-EB13-42A8-A0DE-859F437BF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/>
              <a:t>Emotional intelligence is defined as the ability to understand and manage your own emotions, as well as recognise and influence the emotions of those around you.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More than a decade ago, Daniel Goleman highlighted the importance of emotional intelligence in leadership,</a:t>
            </a:r>
          </a:p>
          <a:p>
            <a:pPr marL="0" indent="0">
              <a:buNone/>
            </a:pPr>
            <a:r>
              <a:rPr lang="en-IE" i="1" dirty="0"/>
              <a:t> “The most effective leaders are all alike in one crucial way: They all have a high degree of what has come to be known as emotional intelligence. It’s not that IQ and technical skills are irrelevant. They do matter, but...they are the entry-level requirements for executive positions.” 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781549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ADAA851-3C50-435C-8D35-7A3FE90B677A}" vid="{C90C547B-2A2A-4A95-AA93-3E36506A6A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1105</Words>
  <Application>Microsoft Office PowerPoint</Application>
  <PresentationFormat>On-screen Show (4:3)</PresentationFormat>
  <Paragraphs>157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Gill Sans MT</vt:lpstr>
      <vt:lpstr>Verdana</vt:lpstr>
      <vt:lpstr>1_Office Theme</vt:lpstr>
      <vt:lpstr>The Post Doc Hub Leading a Research Team  Dr Anne Gannon  1st October 2021  </vt:lpstr>
      <vt:lpstr> Session Objectives </vt:lpstr>
      <vt:lpstr>What is Leadership?</vt:lpstr>
      <vt:lpstr> The Practice of Leadership</vt:lpstr>
      <vt:lpstr>Hard Skills &amp; Soft Skills</vt:lpstr>
      <vt:lpstr>Leading by example</vt:lpstr>
      <vt:lpstr>What is Leadership?</vt:lpstr>
      <vt:lpstr>What is leadership?</vt:lpstr>
      <vt:lpstr>Emotional Intelligence (EQi) and Leadership</vt:lpstr>
      <vt:lpstr>What is emotional intelligence?</vt:lpstr>
      <vt:lpstr>Exploring EQi</vt:lpstr>
      <vt:lpstr>Leadership Competencies</vt:lpstr>
      <vt:lpstr>Leadership Styles In Practice</vt:lpstr>
      <vt:lpstr>Leadership Styles In Practice</vt:lpstr>
      <vt:lpstr>Learnings about Leadership and EQi</vt:lpstr>
      <vt:lpstr>What do followers look for in their leaders?</vt:lpstr>
      <vt:lpstr>The 3 C’s of Remote Leadership     (Wingard, J.  Forbes, 2020)</vt:lpstr>
      <vt:lpstr>How to actively develop your leadership skills</vt:lpstr>
      <vt:lpstr>Session Learning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Post Doc Hub Leading a Research Team  Dr Anne Gannon  1st October 2021</dc:title>
  <dc:creator>Gannon, Anne (Human Resources)</dc:creator>
  <cp:lastModifiedBy>O'Regan, Mary Kate (Human Resources)</cp:lastModifiedBy>
  <cp:revision>6</cp:revision>
  <dcterms:created xsi:type="dcterms:W3CDTF">2021-09-29T11:50:46Z</dcterms:created>
  <dcterms:modified xsi:type="dcterms:W3CDTF">2021-10-01T10:54:04Z</dcterms:modified>
</cp:coreProperties>
</file>