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78" r:id="rId3"/>
    <p:sldId id="296" r:id="rId4"/>
    <p:sldId id="297" r:id="rId5"/>
    <p:sldId id="276" r:id="rId6"/>
    <p:sldId id="305" r:id="rId7"/>
    <p:sldId id="290" r:id="rId8"/>
    <p:sldId id="291" r:id="rId9"/>
    <p:sldId id="293" r:id="rId10"/>
    <p:sldId id="292" r:id="rId11"/>
    <p:sldId id="300" r:id="rId12"/>
    <p:sldId id="301" r:id="rId13"/>
    <p:sldId id="30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8B8B"/>
    <a:srgbClr val="F2B4B8"/>
    <a:srgbClr val="F5C3C7"/>
    <a:srgbClr val="F5C1C5"/>
    <a:srgbClr val="E76B74"/>
    <a:srgbClr val="F0A6AB"/>
    <a:srgbClr val="ED9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B2EE23-6857-4876-A0AE-F117277EDCB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6AEE776-AE58-44D6-8C0F-56C5E18A5EE5}">
      <dgm:prSet phldrT="[Text]"/>
      <dgm:spPr/>
      <dgm:t>
        <a:bodyPr/>
        <a:lstStyle/>
        <a:p>
          <a:r>
            <a:rPr lang="en-IE" dirty="0"/>
            <a:t>Budgetary Review</a:t>
          </a:r>
        </a:p>
      </dgm:t>
    </dgm:pt>
    <dgm:pt modelId="{338FCE62-CDBE-480F-80A4-E73DCDC05AE4}" type="parTrans" cxnId="{B9CF0C92-AC2F-47AB-8BE1-481C8DE1BEE9}">
      <dgm:prSet/>
      <dgm:spPr/>
      <dgm:t>
        <a:bodyPr/>
        <a:lstStyle/>
        <a:p>
          <a:endParaRPr lang="en-IE"/>
        </a:p>
      </dgm:t>
    </dgm:pt>
    <dgm:pt modelId="{B44A8AAC-5E97-4EAD-A114-779721159856}" type="sibTrans" cxnId="{B9CF0C92-AC2F-47AB-8BE1-481C8DE1BEE9}">
      <dgm:prSet/>
      <dgm:spPr/>
      <dgm:t>
        <a:bodyPr/>
        <a:lstStyle/>
        <a:p>
          <a:endParaRPr lang="en-IE"/>
        </a:p>
      </dgm:t>
    </dgm:pt>
    <dgm:pt modelId="{0D8E698F-6C24-4E00-9564-1EE269EC8AF9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/>
            <a:t>Legal review</a:t>
          </a:r>
        </a:p>
      </dgm:t>
    </dgm:pt>
    <dgm:pt modelId="{9FD5EEC9-2428-4C4A-AD2F-1BB9C6995F95}" type="parTrans" cxnId="{BAFBC719-1C2F-4B6C-9CDF-E1AA1C2E946A}">
      <dgm:prSet/>
      <dgm:spPr/>
      <dgm:t>
        <a:bodyPr/>
        <a:lstStyle/>
        <a:p>
          <a:endParaRPr lang="en-IE"/>
        </a:p>
      </dgm:t>
    </dgm:pt>
    <dgm:pt modelId="{8771D8BF-54B2-40A1-888B-BBED16DBAAAD}" type="sibTrans" cxnId="{BAFBC719-1C2F-4B6C-9CDF-E1AA1C2E946A}">
      <dgm:prSet/>
      <dgm:spPr/>
      <dgm:t>
        <a:bodyPr/>
        <a:lstStyle/>
        <a:p>
          <a:endParaRPr lang="en-IE"/>
        </a:p>
      </dgm:t>
    </dgm:pt>
    <dgm:pt modelId="{292147A0-B01F-4595-AC14-15FCA8D27008}">
      <dgm:prSet phldrT="[Text]"/>
      <dgm:spPr/>
      <dgm:t>
        <a:bodyPr/>
        <a:lstStyle/>
        <a:p>
          <a:r>
            <a:rPr lang="en-IE" dirty="0"/>
            <a:t>PFQ</a:t>
          </a:r>
        </a:p>
      </dgm:t>
    </dgm:pt>
    <dgm:pt modelId="{585234AA-646E-413C-97A6-1B94C95147E0}" type="parTrans" cxnId="{F0CD66D5-8278-456A-94B7-D6DA9FE113B5}">
      <dgm:prSet/>
      <dgm:spPr/>
      <dgm:t>
        <a:bodyPr/>
        <a:lstStyle/>
        <a:p>
          <a:endParaRPr lang="en-IE"/>
        </a:p>
      </dgm:t>
    </dgm:pt>
    <dgm:pt modelId="{606FB267-D21A-447F-A7F1-08FC1394DFD8}" type="sibTrans" cxnId="{F0CD66D5-8278-456A-94B7-D6DA9FE113B5}">
      <dgm:prSet/>
      <dgm:spPr/>
      <dgm:t>
        <a:bodyPr/>
        <a:lstStyle/>
        <a:p>
          <a:endParaRPr lang="en-IE"/>
        </a:p>
      </dgm:t>
    </dgm:pt>
    <dgm:pt modelId="{64A97AAD-C3DF-491C-9B8A-0F7EA0324C2B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IE" dirty="0"/>
            <a:t>Institutional sign off / Letter of support</a:t>
          </a:r>
        </a:p>
      </dgm:t>
    </dgm:pt>
    <dgm:pt modelId="{CD929F43-F77D-425C-AE82-E6CE51382C25}" type="parTrans" cxnId="{CA671CDD-E9E7-4D82-8E32-4819F8F635C9}">
      <dgm:prSet/>
      <dgm:spPr/>
      <dgm:t>
        <a:bodyPr/>
        <a:lstStyle/>
        <a:p>
          <a:endParaRPr lang="en-IE"/>
        </a:p>
      </dgm:t>
    </dgm:pt>
    <dgm:pt modelId="{052D302F-AC2C-401A-A329-C2A8C28F90AD}" type="sibTrans" cxnId="{CA671CDD-E9E7-4D82-8E32-4819F8F635C9}">
      <dgm:prSet/>
      <dgm:spPr/>
      <dgm:t>
        <a:bodyPr/>
        <a:lstStyle/>
        <a:p>
          <a:endParaRPr lang="en-IE"/>
        </a:p>
      </dgm:t>
    </dgm:pt>
    <dgm:pt modelId="{E3C569B6-DD72-4E52-B2C3-1857A9BC4E97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IE" dirty="0"/>
            <a:t>Proposal support</a:t>
          </a:r>
        </a:p>
      </dgm:t>
    </dgm:pt>
    <dgm:pt modelId="{AD29C96E-51E2-4322-AFB8-6281A8466909}" type="parTrans" cxnId="{9D440E7B-04F7-40FB-BF54-F01A45AC47C7}">
      <dgm:prSet/>
      <dgm:spPr/>
      <dgm:t>
        <a:bodyPr/>
        <a:lstStyle/>
        <a:p>
          <a:endParaRPr lang="en-IE"/>
        </a:p>
      </dgm:t>
    </dgm:pt>
    <dgm:pt modelId="{823F5EE6-C796-4CB3-96BF-ED321395DF11}" type="sibTrans" cxnId="{9D440E7B-04F7-40FB-BF54-F01A45AC47C7}">
      <dgm:prSet/>
      <dgm:spPr/>
      <dgm:t>
        <a:bodyPr/>
        <a:lstStyle/>
        <a:p>
          <a:endParaRPr lang="en-IE"/>
        </a:p>
      </dgm:t>
    </dgm:pt>
    <dgm:pt modelId="{45A78F53-F0F4-4192-932D-65B5C1841967}" type="pres">
      <dgm:prSet presAssocID="{E6B2EE23-6857-4876-A0AE-F117277EDCB2}" presName="CompostProcess" presStyleCnt="0">
        <dgm:presLayoutVars>
          <dgm:dir/>
          <dgm:resizeHandles val="exact"/>
        </dgm:presLayoutVars>
      </dgm:prSet>
      <dgm:spPr/>
    </dgm:pt>
    <dgm:pt modelId="{73C60F26-033B-4006-A7A2-102B2B12F2E1}" type="pres">
      <dgm:prSet presAssocID="{E6B2EE23-6857-4876-A0AE-F117277EDCB2}" presName="arrow" presStyleLbl="bgShp" presStyleIdx="0" presStyleCnt="1"/>
      <dgm:spPr/>
    </dgm:pt>
    <dgm:pt modelId="{AF99C7EF-9F56-4A75-878B-91C7231D6D27}" type="pres">
      <dgm:prSet presAssocID="{E6B2EE23-6857-4876-A0AE-F117277EDCB2}" presName="linearProcess" presStyleCnt="0"/>
      <dgm:spPr/>
    </dgm:pt>
    <dgm:pt modelId="{0D624A2F-20B3-4A74-937B-B89381FA773D}" type="pres">
      <dgm:prSet presAssocID="{E3C569B6-DD72-4E52-B2C3-1857A9BC4E97}" presName="textNode" presStyleLbl="node1" presStyleIdx="0" presStyleCnt="5">
        <dgm:presLayoutVars>
          <dgm:bulletEnabled val="1"/>
        </dgm:presLayoutVars>
      </dgm:prSet>
      <dgm:spPr/>
    </dgm:pt>
    <dgm:pt modelId="{840C1FBB-C48B-4BD3-B850-32337459F589}" type="pres">
      <dgm:prSet presAssocID="{823F5EE6-C796-4CB3-96BF-ED321395DF11}" presName="sibTrans" presStyleCnt="0"/>
      <dgm:spPr/>
    </dgm:pt>
    <dgm:pt modelId="{0AE2E154-A3D7-42F5-9FA3-F8EC8BDEFD8D}" type="pres">
      <dgm:prSet presAssocID="{B6AEE776-AE58-44D6-8C0F-56C5E18A5EE5}" presName="textNode" presStyleLbl="node1" presStyleIdx="1" presStyleCnt="5">
        <dgm:presLayoutVars>
          <dgm:bulletEnabled val="1"/>
        </dgm:presLayoutVars>
      </dgm:prSet>
      <dgm:spPr/>
    </dgm:pt>
    <dgm:pt modelId="{D08893D1-A43B-41CF-BD2F-C31998330229}" type="pres">
      <dgm:prSet presAssocID="{B44A8AAC-5E97-4EAD-A114-779721159856}" presName="sibTrans" presStyleCnt="0"/>
      <dgm:spPr/>
    </dgm:pt>
    <dgm:pt modelId="{D7839159-C4A0-435F-880B-CCDDB5417589}" type="pres">
      <dgm:prSet presAssocID="{0D8E698F-6C24-4E00-9564-1EE269EC8AF9}" presName="textNode" presStyleLbl="node1" presStyleIdx="2" presStyleCnt="5" custLinFactNeighborX="-200" custLinFactNeighborY="-1593">
        <dgm:presLayoutVars>
          <dgm:bulletEnabled val="1"/>
        </dgm:presLayoutVars>
      </dgm:prSet>
      <dgm:spPr/>
    </dgm:pt>
    <dgm:pt modelId="{85FADEDD-961C-49D4-9CF6-6166B44A81B9}" type="pres">
      <dgm:prSet presAssocID="{8771D8BF-54B2-40A1-888B-BBED16DBAAAD}" presName="sibTrans" presStyleCnt="0"/>
      <dgm:spPr/>
    </dgm:pt>
    <dgm:pt modelId="{D17BE84A-9FDC-4EC0-AB47-AAD443FA5C25}" type="pres">
      <dgm:prSet presAssocID="{292147A0-B01F-4595-AC14-15FCA8D27008}" presName="textNode" presStyleLbl="node1" presStyleIdx="3" presStyleCnt="5">
        <dgm:presLayoutVars>
          <dgm:bulletEnabled val="1"/>
        </dgm:presLayoutVars>
      </dgm:prSet>
      <dgm:spPr/>
    </dgm:pt>
    <dgm:pt modelId="{B085A7C3-1A8A-46AA-95D4-13FD508C9226}" type="pres">
      <dgm:prSet presAssocID="{606FB267-D21A-447F-A7F1-08FC1394DFD8}" presName="sibTrans" presStyleCnt="0"/>
      <dgm:spPr/>
    </dgm:pt>
    <dgm:pt modelId="{3100392D-C9ED-416E-BDC4-F088F8168720}" type="pres">
      <dgm:prSet presAssocID="{64A97AAD-C3DF-491C-9B8A-0F7EA0324C2B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3AE54206-AC1E-4414-9FA8-6D71E42C5125}" type="presOf" srcId="{E6B2EE23-6857-4876-A0AE-F117277EDCB2}" destId="{45A78F53-F0F4-4192-932D-65B5C1841967}" srcOrd="0" destOrd="0" presId="urn:microsoft.com/office/officeart/2005/8/layout/hProcess9"/>
    <dgm:cxn modelId="{BAFBC719-1C2F-4B6C-9CDF-E1AA1C2E946A}" srcId="{E6B2EE23-6857-4876-A0AE-F117277EDCB2}" destId="{0D8E698F-6C24-4E00-9564-1EE269EC8AF9}" srcOrd="2" destOrd="0" parTransId="{9FD5EEC9-2428-4C4A-AD2F-1BB9C6995F95}" sibTransId="{8771D8BF-54B2-40A1-888B-BBED16DBAAAD}"/>
    <dgm:cxn modelId="{0C5CA14C-A95B-44B1-A7BB-30FC56C3D243}" type="presOf" srcId="{292147A0-B01F-4595-AC14-15FCA8D27008}" destId="{D17BE84A-9FDC-4EC0-AB47-AAD443FA5C25}" srcOrd="0" destOrd="0" presId="urn:microsoft.com/office/officeart/2005/8/layout/hProcess9"/>
    <dgm:cxn modelId="{0F84BA74-4E66-4851-A394-8EE63F798A4F}" type="presOf" srcId="{B6AEE776-AE58-44D6-8C0F-56C5E18A5EE5}" destId="{0AE2E154-A3D7-42F5-9FA3-F8EC8BDEFD8D}" srcOrd="0" destOrd="0" presId="urn:microsoft.com/office/officeart/2005/8/layout/hProcess9"/>
    <dgm:cxn modelId="{9D440E7B-04F7-40FB-BF54-F01A45AC47C7}" srcId="{E6B2EE23-6857-4876-A0AE-F117277EDCB2}" destId="{E3C569B6-DD72-4E52-B2C3-1857A9BC4E97}" srcOrd="0" destOrd="0" parTransId="{AD29C96E-51E2-4322-AFB8-6281A8466909}" sibTransId="{823F5EE6-C796-4CB3-96BF-ED321395DF11}"/>
    <dgm:cxn modelId="{B9CF0C92-AC2F-47AB-8BE1-481C8DE1BEE9}" srcId="{E6B2EE23-6857-4876-A0AE-F117277EDCB2}" destId="{B6AEE776-AE58-44D6-8C0F-56C5E18A5EE5}" srcOrd="1" destOrd="0" parTransId="{338FCE62-CDBE-480F-80A4-E73DCDC05AE4}" sibTransId="{B44A8AAC-5E97-4EAD-A114-779721159856}"/>
    <dgm:cxn modelId="{51655DBF-7C4C-4615-8812-A96CADC151D4}" type="presOf" srcId="{0D8E698F-6C24-4E00-9564-1EE269EC8AF9}" destId="{D7839159-C4A0-435F-880B-CCDDB5417589}" srcOrd="0" destOrd="0" presId="urn:microsoft.com/office/officeart/2005/8/layout/hProcess9"/>
    <dgm:cxn modelId="{249177C3-E074-4F62-AA20-10EA1FEDBBCD}" type="presOf" srcId="{64A97AAD-C3DF-491C-9B8A-0F7EA0324C2B}" destId="{3100392D-C9ED-416E-BDC4-F088F8168720}" srcOrd="0" destOrd="0" presId="urn:microsoft.com/office/officeart/2005/8/layout/hProcess9"/>
    <dgm:cxn modelId="{F0CD66D5-8278-456A-94B7-D6DA9FE113B5}" srcId="{E6B2EE23-6857-4876-A0AE-F117277EDCB2}" destId="{292147A0-B01F-4595-AC14-15FCA8D27008}" srcOrd="3" destOrd="0" parTransId="{585234AA-646E-413C-97A6-1B94C95147E0}" sibTransId="{606FB267-D21A-447F-A7F1-08FC1394DFD8}"/>
    <dgm:cxn modelId="{CA671CDD-E9E7-4D82-8E32-4819F8F635C9}" srcId="{E6B2EE23-6857-4876-A0AE-F117277EDCB2}" destId="{64A97AAD-C3DF-491C-9B8A-0F7EA0324C2B}" srcOrd="4" destOrd="0" parTransId="{CD929F43-F77D-425C-AE82-E6CE51382C25}" sibTransId="{052D302F-AC2C-401A-A329-C2A8C28F90AD}"/>
    <dgm:cxn modelId="{7613ECF6-FF7C-41CF-9875-CB6AAC0ED586}" type="presOf" srcId="{E3C569B6-DD72-4E52-B2C3-1857A9BC4E97}" destId="{0D624A2F-20B3-4A74-937B-B89381FA773D}" srcOrd="0" destOrd="0" presId="urn:microsoft.com/office/officeart/2005/8/layout/hProcess9"/>
    <dgm:cxn modelId="{79609F47-6849-45B2-AEF6-A7DD5E6355E2}" type="presParOf" srcId="{45A78F53-F0F4-4192-932D-65B5C1841967}" destId="{73C60F26-033B-4006-A7A2-102B2B12F2E1}" srcOrd="0" destOrd="0" presId="urn:microsoft.com/office/officeart/2005/8/layout/hProcess9"/>
    <dgm:cxn modelId="{4474BEDC-CA17-40DB-8774-282DE3540836}" type="presParOf" srcId="{45A78F53-F0F4-4192-932D-65B5C1841967}" destId="{AF99C7EF-9F56-4A75-878B-91C7231D6D27}" srcOrd="1" destOrd="0" presId="urn:microsoft.com/office/officeart/2005/8/layout/hProcess9"/>
    <dgm:cxn modelId="{5D580903-503B-436B-8BA0-E546992D9B4D}" type="presParOf" srcId="{AF99C7EF-9F56-4A75-878B-91C7231D6D27}" destId="{0D624A2F-20B3-4A74-937B-B89381FA773D}" srcOrd="0" destOrd="0" presId="urn:microsoft.com/office/officeart/2005/8/layout/hProcess9"/>
    <dgm:cxn modelId="{A1C15966-0FCE-4E35-AB71-42F08B4A0F69}" type="presParOf" srcId="{AF99C7EF-9F56-4A75-878B-91C7231D6D27}" destId="{840C1FBB-C48B-4BD3-B850-32337459F589}" srcOrd="1" destOrd="0" presId="urn:microsoft.com/office/officeart/2005/8/layout/hProcess9"/>
    <dgm:cxn modelId="{C5101431-6222-4670-9B36-BEB07A5893D3}" type="presParOf" srcId="{AF99C7EF-9F56-4A75-878B-91C7231D6D27}" destId="{0AE2E154-A3D7-42F5-9FA3-F8EC8BDEFD8D}" srcOrd="2" destOrd="0" presId="urn:microsoft.com/office/officeart/2005/8/layout/hProcess9"/>
    <dgm:cxn modelId="{59831891-1B5D-43EA-9415-B4DF111C4BD3}" type="presParOf" srcId="{AF99C7EF-9F56-4A75-878B-91C7231D6D27}" destId="{D08893D1-A43B-41CF-BD2F-C31998330229}" srcOrd="3" destOrd="0" presId="urn:microsoft.com/office/officeart/2005/8/layout/hProcess9"/>
    <dgm:cxn modelId="{9D6465A3-DD91-462C-B8E7-46F259AB9E42}" type="presParOf" srcId="{AF99C7EF-9F56-4A75-878B-91C7231D6D27}" destId="{D7839159-C4A0-435F-880B-CCDDB5417589}" srcOrd="4" destOrd="0" presId="urn:microsoft.com/office/officeart/2005/8/layout/hProcess9"/>
    <dgm:cxn modelId="{9D861E8B-ABC6-4169-A1C2-D09DAB025713}" type="presParOf" srcId="{AF99C7EF-9F56-4A75-878B-91C7231D6D27}" destId="{85FADEDD-961C-49D4-9CF6-6166B44A81B9}" srcOrd="5" destOrd="0" presId="urn:microsoft.com/office/officeart/2005/8/layout/hProcess9"/>
    <dgm:cxn modelId="{8C7D7C32-1756-4E8F-8B78-0E527702C233}" type="presParOf" srcId="{AF99C7EF-9F56-4A75-878B-91C7231D6D27}" destId="{D17BE84A-9FDC-4EC0-AB47-AAD443FA5C25}" srcOrd="6" destOrd="0" presId="urn:microsoft.com/office/officeart/2005/8/layout/hProcess9"/>
    <dgm:cxn modelId="{B184741F-5D4D-4137-A015-9AB223F83CAF}" type="presParOf" srcId="{AF99C7EF-9F56-4A75-878B-91C7231D6D27}" destId="{B085A7C3-1A8A-46AA-95D4-13FD508C9226}" srcOrd="7" destOrd="0" presId="urn:microsoft.com/office/officeart/2005/8/layout/hProcess9"/>
    <dgm:cxn modelId="{D1549C63-9640-4C8C-A6E1-8087F09A96A6}" type="presParOf" srcId="{AF99C7EF-9F56-4A75-878B-91C7231D6D27}" destId="{3100392D-C9ED-416E-BDC4-F088F8168720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B2EE23-6857-4876-A0AE-F117277EDCB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6AEE776-AE58-44D6-8C0F-56C5E18A5EE5}">
      <dgm:prSet phldrT="[Text]"/>
      <dgm:spPr>
        <a:solidFill>
          <a:schemeClr val="accent4"/>
        </a:solidFill>
      </dgm:spPr>
      <dgm:t>
        <a:bodyPr/>
        <a:lstStyle/>
        <a:p>
          <a:r>
            <a:rPr lang="en-IE" dirty="0"/>
            <a:t>Budget reconciliation</a:t>
          </a:r>
        </a:p>
      </dgm:t>
    </dgm:pt>
    <dgm:pt modelId="{338FCE62-CDBE-480F-80A4-E73DCDC05AE4}" type="parTrans" cxnId="{B9CF0C92-AC2F-47AB-8BE1-481C8DE1BEE9}">
      <dgm:prSet/>
      <dgm:spPr/>
      <dgm:t>
        <a:bodyPr/>
        <a:lstStyle/>
        <a:p>
          <a:endParaRPr lang="en-IE"/>
        </a:p>
      </dgm:t>
    </dgm:pt>
    <dgm:pt modelId="{B44A8AAC-5E97-4EAD-A114-779721159856}" type="sibTrans" cxnId="{B9CF0C92-AC2F-47AB-8BE1-481C8DE1BEE9}">
      <dgm:prSet/>
      <dgm:spPr/>
      <dgm:t>
        <a:bodyPr/>
        <a:lstStyle/>
        <a:p>
          <a:endParaRPr lang="en-IE"/>
        </a:p>
      </dgm:t>
    </dgm:pt>
    <dgm:pt modelId="{0D8E698F-6C24-4E00-9564-1EE269EC8AF9}">
      <dgm:prSet phldrT="[Text]"/>
      <dgm:spPr>
        <a:solidFill>
          <a:schemeClr val="accent2"/>
        </a:solidFill>
      </dgm:spPr>
      <dgm:t>
        <a:bodyPr/>
        <a:lstStyle/>
        <a:p>
          <a:r>
            <a:rPr lang="en-IE" dirty="0"/>
            <a:t>Collaboration agreement </a:t>
          </a:r>
        </a:p>
      </dgm:t>
    </dgm:pt>
    <dgm:pt modelId="{9FD5EEC9-2428-4C4A-AD2F-1BB9C6995F95}" type="parTrans" cxnId="{BAFBC719-1C2F-4B6C-9CDF-E1AA1C2E946A}">
      <dgm:prSet/>
      <dgm:spPr/>
      <dgm:t>
        <a:bodyPr/>
        <a:lstStyle/>
        <a:p>
          <a:endParaRPr lang="en-IE"/>
        </a:p>
      </dgm:t>
    </dgm:pt>
    <dgm:pt modelId="{8771D8BF-54B2-40A1-888B-BBED16DBAAAD}" type="sibTrans" cxnId="{BAFBC719-1C2F-4B6C-9CDF-E1AA1C2E946A}">
      <dgm:prSet/>
      <dgm:spPr/>
      <dgm:t>
        <a:bodyPr/>
        <a:lstStyle/>
        <a:p>
          <a:endParaRPr lang="en-IE"/>
        </a:p>
      </dgm:t>
    </dgm:pt>
    <dgm:pt modelId="{292147A0-B01F-4595-AC14-15FCA8D27008}">
      <dgm:prSet phldrT="[Text]"/>
      <dgm:spPr>
        <a:solidFill>
          <a:schemeClr val="accent1"/>
        </a:solidFill>
      </dgm:spPr>
      <dgm:t>
        <a:bodyPr/>
        <a:lstStyle/>
        <a:p>
          <a:r>
            <a:rPr lang="en-IE" dirty="0"/>
            <a:t>Contract / grant agreement  review and sign off</a:t>
          </a:r>
        </a:p>
      </dgm:t>
    </dgm:pt>
    <dgm:pt modelId="{585234AA-646E-413C-97A6-1B94C95147E0}" type="parTrans" cxnId="{F0CD66D5-8278-456A-94B7-D6DA9FE113B5}">
      <dgm:prSet/>
      <dgm:spPr/>
      <dgm:t>
        <a:bodyPr/>
        <a:lstStyle/>
        <a:p>
          <a:endParaRPr lang="en-IE"/>
        </a:p>
      </dgm:t>
    </dgm:pt>
    <dgm:pt modelId="{606FB267-D21A-447F-A7F1-08FC1394DFD8}" type="sibTrans" cxnId="{F0CD66D5-8278-456A-94B7-D6DA9FE113B5}">
      <dgm:prSet/>
      <dgm:spPr/>
      <dgm:t>
        <a:bodyPr/>
        <a:lstStyle/>
        <a:p>
          <a:endParaRPr lang="en-IE"/>
        </a:p>
      </dgm:t>
    </dgm:pt>
    <dgm:pt modelId="{64A97AAD-C3DF-491C-9B8A-0F7EA0324C2B}">
      <dgm:prSet/>
      <dgm:spPr/>
      <dgm:t>
        <a:bodyPr/>
        <a:lstStyle/>
        <a:p>
          <a:r>
            <a:rPr lang="en-IE" dirty="0"/>
            <a:t>R account set up</a:t>
          </a:r>
        </a:p>
      </dgm:t>
    </dgm:pt>
    <dgm:pt modelId="{CD929F43-F77D-425C-AE82-E6CE51382C25}" type="parTrans" cxnId="{CA671CDD-E9E7-4D82-8E32-4819F8F635C9}">
      <dgm:prSet/>
      <dgm:spPr/>
      <dgm:t>
        <a:bodyPr/>
        <a:lstStyle/>
        <a:p>
          <a:endParaRPr lang="en-IE"/>
        </a:p>
      </dgm:t>
    </dgm:pt>
    <dgm:pt modelId="{052D302F-AC2C-401A-A329-C2A8C28F90AD}" type="sibTrans" cxnId="{CA671CDD-E9E7-4D82-8E32-4819F8F635C9}">
      <dgm:prSet/>
      <dgm:spPr/>
      <dgm:t>
        <a:bodyPr/>
        <a:lstStyle/>
        <a:p>
          <a:endParaRPr lang="en-IE"/>
        </a:p>
      </dgm:t>
    </dgm:pt>
    <dgm:pt modelId="{45A78F53-F0F4-4192-932D-65B5C1841967}" type="pres">
      <dgm:prSet presAssocID="{E6B2EE23-6857-4876-A0AE-F117277EDCB2}" presName="CompostProcess" presStyleCnt="0">
        <dgm:presLayoutVars>
          <dgm:dir/>
          <dgm:resizeHandles val="exact"/>
        </dgm:presLayoutVars>
      </dgm:prSet>
      <dgm:spPr/>
    </dgm:pt>
    <dgm:pt modelId="{73C60F26-033B-4006-A7A2-102B2B12F2E1}" type="pres">
      <dgm:prSet presAssocID="{E6B2EE23-6857-4876-A0AE-F117277EDCB2}" presName="arrow" presStyleLbl="bgShp" presStyleIdx="0" presStyleCnt="1"/>
      <dgm:spPr/>
    </dgm:pt>
    <dgm:pt modelId="{AF99C7EF-9F56-4A75-878B-91C7231D6D27}" type="pres">
      <dgm:prSet presAssocID="{E6B2EE23-6857-4876-A0AE-F117277EDCB2}" presName="linearProcess" presStyleCnt="0"/>
      <dgm:spPr/>
    </dgm:pt>
    <dgm:pt modelId="{0AE2E154-A3D7-42F5-9FA3-F8EC8BDEFD8D}" type="pres">
      <dgm:prSet presAssocID="{B6AEE776-AE58-44D6-8C0F-56C5E18A5EE5}" presName="textNode" presStyleLbl="node1" presStyleIdx="0" presStyleCnt="4">
        <dgm:presLayoutVars>
          <dgm:bulletEnabled val="1"/>
        </dgm:presLayoutVars>
      </dgm:prSet>
      <dgm:spPr/>
    </dgm:pt>
    <dgm:pt modelId="{D08893D1-A43B-41CF-BD2F-C31998330229}" type="pres">
      <dgm:prSet presAssocID="{B44A8AAC-5E97-4EAD-A114-779721159856}" presName="sibTrans" presStyleCnt="0"/>
      <dgm:spPr/>
    </dgm:pt>
    <dgm:pt modelId="{D7839159-C4A0-435F-880B-CCDDB5417589}" type="pres">
      <dgm:prSet presAssocID="{0D8E698F-6C24-4E00-9564-1EE269EC8AF9}" presName="textNode" presStyleLbl="node1" presStyleIdx="1" presStyleCnt="4" custLinFactX="100000" custLinFactNeighborX="164859" custLinFactNeighborY="2654">
        <dgm:presLayoutVars>
          <dgm:bulletEnabled val="1"/>
        </dgm:presLayoutVars>
      </dgm:prSet>
      <dgm:spPr/>
    </dgm:pt>
    <dgm:pt modelId="{85FADEDD-961C-49D4-9CF6-6166B44A81B9}" type="pres">
      <dgm:prSet presAssocID="{8771D8BF-54B2-40A1-888B-BBED16DBAAAD}" presName="sibTrans" presStyleCnt="0"/>
      <dgm:spPr/>
    </dgm:pt>
    <dgm:pt modelId="{D17BE84A-9FDC-4EC0-AB47-AAD443FA5C25}" type="pres">
      <dgm:prSet presAssocID="{292147A0-B01F-4595-AC14-15FCA8D27008}" presName="textNode" presStyleLbl="node1" presStyleIdx="2" presStyleCnt="4" custLinFactX="-97508" custLinFactNeighborX="-100000" custLinFactNeighborY="4248">
        <dgm:presLayoutVars>
          <dgm:bulletEnabled val="1"/>
        </dgm:presLayoutVars>
      </dgm:prSet>
      <dgm:spPr/>
    </dgm:pt>
    <dgm:pt modelId="{B085A7C3-1A8A-46AA-95D4-13FD508C9226}" type="pres">
      <dgm:prSet presAssocID="{606FB267-D21A-447F-A7F1-08FC1394DFD8}" presName="sibTrans" presStyleCnt="0"/>
      <dgm:spPr/>
    </dgm:pt>
    <dgm:pt modelId="{3100392D-C9ED-416E-BDC4-F088F8168720}" type="pres">
      <dgm:prSet presAssocID="{64A97AAD-C3DF-491C-9B8A-0F7EA0324C2B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3AE54206-AC1E-4414-9FA8-6D71E42C5125}" type="presOf" srcId="{E6B2EE23-6857-4876-A0AE-F117277EDCB2}" destId="{45A78F53-F0F4-4192-932D-65B5C1841967}" srcOrd="0" destOrd="0" presId="urn:microsoft.com/office/officeart/2005/8/layout/hProcess9"/>
    <dgm:cxn modelId="{BAFBC719-1C2F-4B6C-9CDF-E1AA1C2E946A}" srcId="{E6B2EE23-6857-4876-A0AE-F117277EDCB2}" destId="{0D8E698F-6C24-4E00-9564-1EE269EC8AF9}" srcOrd="1" destOrd="0" parTransId="{9FD5EEC9-2428-4C4A-AD2F-1BB9C6995F95}" sibTransId="{8771D8BF-54B2-40A1-888B-BBED16DBAAAD}"/>
    <dgm:cxn modelId="{0C5CA14C-A95B-44B1-A7BB-30FC56C3D243}" type="presOf" srcId="{292147A0-B01F-4595-AC14-15FCA8D27008}" destId="{D17BE84A-9FDC-4EC0-AB47-AAD443FA5C25}" srcOrd="0" destOrd="0" presId="urn:microsoft.com/office/officeart/2005/8/layout/hProcess9"/>
    <dgm:cxn modelId="{0F84BA74-4E66-4851-A394-8EE63F798A4F}" type="presOf" srcId="{B6AEE776-AE58-44D6-8C0F-56C5E18A5EE5}" destId="{0AE2E154-A3D7-42F5-9FA3-F8EC8BDEFD8D}" srcOrd="0" destOrd="0" presId="urn:microsoft.com/office/officeart/2005/8/layout/hProcess9"/>
    <dgm:cxn modelId="{B9CF0C92-AC2F-47AB-8BE1-481C8DE1BEE9}" srcId="{E6B2EE23-6857-4876-A0AE-F117277EDCB2}" destId="{B6AEE776-AE58-44D6-8C0F-56C5E18A5EE5}" srcOrd="0" destOrd="0" parTransId="{338FCE62-CDBE-480F-80A4-E73DCDC05AE4}" sibTransId="{B44A8AAC-5E97-4EAD-A114-779721159856}"/>
    <dgm:cxn modelId="{51655DBF-7C4C-4615-8812-A96CADC151D4}" type="presOf" srcId="{0D8E698F-6C24-4E00-9564-1EE269EC8AF9}" destId="{D7839159-C4A0-435F-880B-CCDDB5417589}" srcOrd="0" destOrd="0" presId="urn:microsoft.com/office/officeart/2005/8/layout/hProcess9"/>
    <dgm:cxn modelId="{249177C3-E074-4F62-AA20-10EA1FEDBBCD}" type="presOf" srcId="{64A97AAD-C3DF-491C-9B8A-0F7EA0324C2B}" destId="{3100392D-C9ED-416E-BDC4-F088F8168720}" srcOrd="0" destOrd="0" presId="urn:microsoft.com/office/officeart/2005/8/layout/hProcess9"/>
    <dgm:cxn modelId="{F0CD66D5-8278-456A-94B7-D6DA9FE113B5}" srcId="{E6B2EE23-6857-4876-A0AE-F117277EDCB2}" destId="{292147A0-B01F-4595-AC14-15FCA8D27008}" srcOrd="2" destOrd="0" parTransId="{585234AA-646E-413C-97A6-1B94C95147E0}" sibTransId="{606FB267-D21A-447F-A7F1-08FC1394DFD8}"/>
    <dgm:cxn modelId="{CA671CDD-E9E7-4D82-8E32-4819F8F635C9}" srcId="{E6B2EE23-6857-4876-A0AE-F117277EDCB2}" destId="{64A97AAD-C3DF-491C-9B8A-0F7EA0324C2B}" srcOrd="3" destOrd="0" parTransId="{CD929F43-F77D-425C-AE82-E6CE51382C25}" sibTransId="{052D302F-AC2C-401A-A329-C2A8C28F90AD}"/>
    <dgm:cxn modelId="{79609F47-6849-45B2-AEF6-A7DD5E6355E2}" type="presParOf" srcId="{45A78F53-F0F4-4192-932D-65B5C1841967}" destId="{73C60F26-033B-4006-A7A2-102B2B12F2E1}" srcOrd="0" destOrd="0" presId="urn:microsoft.com/office/officeart/2005/8/layout/hProcess9"/>
    <dgm:cxn modelId="{4474BEDC-CA17-40DB-8774-282DE3540836}" type="presParOf" srcId="{45A78F53-F0F4-4192-932D-65B5C1841967}" destId="{AF99C7EF-9F56-4A75-878B-91C7231D6D27}" srcOrd="1" destOrd="0" presId="urn:microsoft.com/office/officeart/2005/8/layout/hProcess9"/>
    <dgm:cxn modelId="{C5101431-6222-4670-9B36-BEB07A5893D3}" type="presParOf" srcId="{AF99C7EF-9F56-4A75-878B-91C7231D6D27}" destId="{0AE2E154-A3D7-42F5-9FA3-F8EC8BDEFD8D}" srcOrd="0" destOrd="0" presId="urn:microsoft.com/office/officeart/2005/8/layout/hProcess9"/>
    <dgm:cxn modelId="{59831891-1B5D-43EA-9415-B4DF111C4BD3}" type="presParOf" srcId="{AF99C7EF-9F56-4A75-878B-91C7231D6D27}" destId="{D08893D1-A43B-41CF-BD2F-C31998330229}" srcOrd="1" destOrd="0" presId="urn:microsoft.com/office/officeart/2005/8/layout/hProcess9"/>
    <dgm:cxn modelId="{9D6465A3-DD91-462C-B8E7-46F259AB9E42}" type="presParOf" srcId="{AF99C7EF-9F56-4A75-878B-91C7231D6D27}" destId="{D7839159-C4A0-435F-880B-CCDDB5417589}" srcOrd="2" destOrd="0" presId="urn:microsoft.com/office/officeart/2005/8/layout/hProcess9"/>
    <dgm:cxn modelId="{9D861E8B-ABC6-4169-A1C2-D09DAB025713}" type="presParOf" srcId="{AF99C7EF-9F56-4A75-878B-91C7231D6D27}" destId="{85FADEDD-961C-49D4-9CF6-6166B44A81B9}" srcOrd="3" destOrd="0" presId="urn:microsoft.com/office/officeart/2005/8/layout/hProcess9"/>
    <dgm:cxn modelId="{8C7D7C32-1756-4E8F-8B78-0E527702C233}" type="presParOf" srcId="{AF99C7EF-9F56-4A75-878B-91C7231D6D27}" destId="{D17BE84A-9FDC-4EC0-AB47-AAD443FA5C25}" srcOrd="4" destOrd="0" presId="urn:microsoft.com/office/officeart/2005/8/layout/hProcess9"/>
    <dgm:cxn modelId="{B184741F-5D4D-4137-A015-9AB223F83CAF}" type="presParOf" srcId="{AF99C7EF-9F56-4A75-878B-91C7231D6D27}" destId="{B085A7C3-1A8A-46AA-95D4-13FD508C9226}" srcOrd="5" destOrd="0" presId="urn:microsoft.com/office/officeart/2005/8/layout/hProcess9"/>
    <dgm:cxn modelId="{D1549C63-9640-4C8C-A6E1-8087F09A96A6}" type="presParOf" srcId="{AF99C7EF-9F56-4A75-878B-91C7231D6D27}" destId="{3100392D-C9ED-416E-BDC4-F088F816872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60F26-033B-4006-A7A2-102B2B12F2E1}">
      <dsp:nvSpPr>
        <dsp:cNvPr id="0" name=""/>
        <dsp:cNvSpPr/>
      </dsp:nvSpPr>
      <dsp:spPr>
        <a:xfrm>
          <a:off x="682228" y="0"/>
          <a:ext cx="7731918" cy="42211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24A2F-20B3-4A74-937B-B89381FA773D}">
      <dsp:nvSpPr>
        <dsp:cNvPr id="0" name=""/>
        <dsp:cNvSpPr/>
      </dsp:nvSpPr>
      <dsp:spPr>
        <a:xfrm>
          <a:off x="3997" y="1266348"/>
          <a:ext cx="1747765" cy="1688465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Proposal support</a:t>
          </a:r>
        </a:p>
      </dsp:txBody>
      <dsp:txXfrm>
        <a:off x="86421" y="1348772"/>
        <a:ext cx="1582917" cy="1523617"/>
      </dsp:txXfrm>
    </dsp:sp>
    <dsp:sp modelId="{0AE2E154-A3D7-42F5-9FA3-F8EC8BDEFD8D}">
      <dsp:nvSpPr>
        <dsp:cNvPr id="0" name=""/>
        <dsp:cNvSpPr/>
      </dsp:nvSpPr>
      <dsp:spPr>
        <a:xfrm>
          <a:off x="1839151" y="1266348"/>
          <a:ext cx="1747765" cy="1688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Budgetary Review</a:t>
          </a:r>
        </a:p>
      </dsp:txBody>
      <dsp:txXfrm>
        <a:off x="1921575" y="1348772"/>
        <a:ext cx="1582917" cy="1523617"/>
      </dsp:txXfrm>
    </dsp:sp>
    <dsp:sp modelId="{D7839159-C4A0-435F-880B-CCDDB5417589}">
      <dsp:nvSpPr>
        <dsp:cNvPr id="0" name=""/>
        <dsp:cNvSpPr/>
      </dsp:nvSpPr>
      <dsp:spPr>
        <a:xfrm>
          <a:off x="3674130" y="1239451"/>
          <a:ext cx="1747765" cy="1688465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Legal review</a:t>
          </a:r>
        </a:p>
      </dsp:txBody>
      <dsp:txXfrm>
        <a:off x="3756554" y="1321875"/>
        <a:ext cx="1582917" cy="1523617"/>
      </dsp:txXfrm>
    </dsp:sp>
    <dsp:sp modelId="{D17BE84A-9FDC-4EC0-AB47-AAD443FA5C25}">
      <dsp:nvSpPr>
        <dsp:cNvPr id="0" name=""/>
        <dsp:cNvSpPr/>
      </dsp:nvSpPr>
      <dsp:spPr>
        <a:xfrm>
          <a:off x="5509458" y="1266348"/>
          <a:ext cx="1747765" cy="1688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PFQ</a:t>
          </a:r>
        </a:p>
      </dsp:txBody>
      <dsp:txXfrm>
        <a:off x="5591882" y="1348772"/>
        <a:ext cx="1582917" cy="1523617"/>
      </dsp:txXfrm>
    </dsp:sp>
    <dsp:sp modelId="{3100392D-C9ED-416E-BDC4-F088F8168720}">
      <dsp:nvSpPr>
        <dsp:cNvPr id="0" name=""/>
        <dsp:cNvSpPr/>
      </dsp:nvSpPr>
      <dsp:spPr>
        <a:xfrm>
          <a:off x="7344612" y="1266348"/>
          <a:ext cx="1747765" cy="1688465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Institutional sign off / Letter of support</a:t>
          </a:r>
        </a:p>
      </dsp:txBody>
      <dsp:txXfrm>
        <a:off x="7427036" y="1348772"/>
        <a:ext cx="1582917" cy="15236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60F26-033B-4006-A7A2-102B2B12F2E1}">
      <dsp:nvSpPr>
        <dsp:cNvPr id="0" name=""/>
        <dsp:cNvSpPr/>
      </dsp:nvSpPr>
      <dsp:spPr>
        <a:xfrm>
          <a:off x="682228" y="0"/>
          <a:ext cx="7731918" cy="42211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2E154-A3D7-42F5-9FA3-F8EC8BDEFD8D}">
      <dsp:nvSpPr>
        <dsp:cNvPr id="0" name=""/>
        <dsp:cNvSpPr/>
      </dsp:nvSpPr>
      <dsp:spPr>
        <a:xfrm>
          <a:off x="4552" y="1266348"/>
          <a:ext cx="2189703" cy="1688465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Budget reconciliation</a:t>
          </a:r>
        </a:p>
      </dsp:txBody>
      <dsp:txXfrm>
        <a:off x="86976" y="1348772"/>
        <a:ext cx="2024855" cy="1523617"/>
      </dsp:txXfrm>
    </dsp:sp>
    <dsp:sp modelId="{D7839159-C4A0-435F-880B-CCDDB5417589}">
      <dsp:nvSpPr>
        <dsp:cNvPr id="0" name=""/>
        <dsp:cNvSpPr/>
      </dsp:nvSpPr>
      <dsp:spPr>
        <a:xfrm>
          <a:off x="4673941" y="1311160"/>
          <a:ext cx="2189703" cy="168846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Collaboration agreement </a:t>
          </a:r>
        </a:p>
      </dsp:txBody>
      <dsp:txXfrm>
        <a:off x="4756365" y="1393584"/>
        <a:ext cx="2024855" cy="1523617"/>
      </dsp:txXfrm>
    </dsp:sp>
    <dsp:sp modelId="{D17BE84A-9FDC-4EC0-AB47-AAD443FA5C25}">
      <dsp:nvSpPr>
        <dsp:cNvPr id="0" name=""/>
        <dsp:cNvSpPr/>
      </dsp:nvSpPr>
      <dsp:spPr>
        <a:xfrm>
          <a:off x="2358308" y="1338074"/>
          <a:ext cx="2189703" cy="1688465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Contract / grant agreement  review and sign off</a:t>
          </a:r>
        </a:p>
      </dsp:txBody>
      <dsp:txXfrm>
        <a:off x="2440732" y="1420498"/>
        <a:ext cx="2024855" cy="1523617"/>
      </dsp:txXfrm>
    </dsp:sp>
    <dsp:sp modelId="{3100392D-C9ED-416E-BDC4-F088F8168720}">
      <dsp:nvSpPr>
        <dsp:cNvPr id="0" name=""/>
        <dsp:cNvSpPr/>
      </dsp:nvSpPr>
      <dsp:spPr>
        <a:xfrm>
          <a:off x="6902118" y="1266348"/>
          <a:ext cx="2189703" cy="1688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R account set up</a:t>
          </a:r>
        </a:p>
      </dsp:txBody>
      <dsp:txXfrm>
        <a:off x="6984542" y="1348772"/>
        <a:ext cx="2024855" cy="1523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78" y="4414000"/>
            <a:ext cx="7528883" cy="1185521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779" y="5684363"/>
            <a:ext cx="7528882" cy="928771"/>
          </a:xfrm>
        </p:spPr>
        <p:txBody>
          <a:bodyPr>
            <a:normAutofit/>
          </a:bodyPr>
          <a:lstStyle>
            <a:lvl1pPr marL="0" indent="0" algn="l">
              <a:buNone/>
              <a:defRPr sz="16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3" name="Picture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440" y="1848174"/>
            <a:ext cx="1260000" cy="12600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650" y="525307"/>
            <a:ext cx="1260000" cy="1260000"/>
          </a:xfrm>
          <a:prstGeom prst="rect">
            <a:avLst/>
          </a:prstGeom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440" y="3373134"/>
            <a:ext cx="3240000" cy="3240000"/>
          </a:xfrm>
          <a:prstGeom prst="rect">
            <a:avLst/>
          </a:prstGeom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440" y="1065307"/>
            <a:ext cx="720000" cy="720000"/>
          </a:xfrm>
          <a:prstGeom prst="rect">
            <a:avLst/>
          </a:prstGeom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230" y="2388174"/>
            <a:ext cx="720000" cy="720000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650" y="1848174"/>
            <a:ext cx="720000" cy="7200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1"/>
          <a:stretch/>
        </p:blipFill>
        <p:spPr>
          <a:xfrm>
            <a:off x="370779" y="525307"/>
            <a:ext cx="3600000" cy="3600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 b="22058"/>
          <a:stretch/>
        </p:blipFill>
        <p:spPr>
          <a:xfrm>
            <a:off x="4297690" y="525307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77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45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8514" y="1760765"/>
            <a:ext cx="527203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18514" y="2710416"/>
            <a:ext cx="5272039" cy="35845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823962" y="1771650"/>
            <a:ext cx="527203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818518" y="2718021"/>
            <a:ext cx="5282924" cy="35845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5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36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32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94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36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1825626"/>
            <a:ext cx="9096021" cy="417495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224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564335"/>
          </a:xfrm>
          <a:solidFill>
            <a:srgbClr val="FFB500"/>
          </a:solidFill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56433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21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27652"/>
            <a:ext cx="9096023" cy="42206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 rot="5400000">
            <a:off x="9060775" y="3117986"/>
            <a:ext cx="4220662" cy="14400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/>
          <p:cNvSpPr/>
          <p:nvPr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3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27652"/>
            <a:ext cx="9096023" cy="42206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9060775" y="3117986"/>
            <a:ext cx="4220662" cy="14400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24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27652"/>
            <a:ext cx="9096023" cy="42206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9060775" y="3117986"/>
            <a:ext cx="4220662" cy="14400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5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2"/>
            <a:ext cx="7315200" cy="4215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415339" y="1727200"/>
            <a:ext cx="3451775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5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2"/>
            <a:ext cx="7315200" cy="4215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460496" y="1727651"/>
            <a:ext cx="3406619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8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2"/>
            <a:ext cx="7315200" cy="4215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415339" y="1727200"/>
            <a:ext cx="3451775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1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1"/>
            <a:ext cx="7315200" cy="41996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3894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667" y="1727650"/>
            <a:ext cx="3589447" cy="419962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6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2610"/>
            <a:ext cx="8126507" cy="3475187"/>
          </a:xfrm>
          <a:solidFill>
            <a:srgbClr val="FFB500"/>
          </a:solidFill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29986"/>
            <a:ext cx="8126507" cy="109901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19" y="3947797"/>
            <a:ext cx="2761488" cy="27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0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9568543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95685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5F278-C456-403B-9715-7A82943FFE8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8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c.ie/en/research/support/ethics/socialresearch/" TargetMode="External"/><Relationship Id="rId2" Type="http://schemas.openxmlformats.org/officeDocument/2006/relationships/hyperlink" Target="mailto:srec@ucc.i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c.ie/en/research/support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Research Support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778" y="5684363"/>
            <a:ext cx="7528882" cy="928771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endParaRPr lang="en-GB" b="1" dirty="0"/>
          </a:p>
          <a:p>
            <a:r>
              <a:rPr lang="en-GB" b="1" dirty="0"/>
              <a:t>Niamh Mundow    </a:t>
            </a:r>
            <a:r>
              <a:rPr lang="en-GB" dirty="0"/>
              <a:t>	EU Research Officer, RSS, OVPRI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64091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Contacts for Miscellaneous</a:t>
            </a:r>
          </a:p>
        </p:txBody>
      </p:sp>
      <p:sp>
        <p:nvSpPr>
          <p:cNvPr id="5" name="Rectangle 4"/>
          <p:cNvSpPr/>
          <p:nvPr/>
        </p:nvSpPr>
        <p:spPr>
          <a:xfrm>
            <a:off x="924698" y="2001793"/>
            <a:ext cx="2016210" cy="142102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Research Support Administrator</a:t>
            </a:r>
          </a:p>
        </p:txBody>
      </p:sp>
      <p:sp>
        <p:nvSpPr>
          <p:cNvPr id="6" name="Rectangle 5"/>
          <p:cNvSpPr/>
          <p:nvPr/>
        </p:nvSpPr>
        <p:spPr>
          <a:xfrm>
            <a:off x="3484606" y="1977080"/>
            <a:ext cx="5721178" cy="3707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Donations, Charities, HSE, NUI, </a:t>
            </a:r>
            <a:r>
              <a:rPr lang="en-IE" dirty="0" err="1"/>
              <a:t>SEAi</a:t>
            </a:r>
            <a:r>
              <a:rPr lang="en-IE" dirty="0"/>
              <a:t>, DAFM…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3484606" y="2570205"/>
            <a:ext cx="5721178" cy="852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Martha.phelan@ucc.ie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52E900-AF40-4703-98AC-1926F0B2F00D}"/>
              </a:ext>
            </a:extLst>
          </p:cNvPr>
          <p:cNvSpPr/>
          <p:nvPr/>
        </p:nvSpPr>
        <p:spPr>
          <a:xfrm>
            <a:off x="924698" y="4511910"/>
            <a:ext cx="2016210" cy="142102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Legal support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9CFAC0-D7BB-4D25-95A5-72A3BE8C481A}"/>
              </a:ext>
            </a:extLst>
          </p:cNvPr>
          <p:cNvSpPr/>
          <p:nvPr/>
        </p:nvSpPr>
        <p:spPr>
          <a:xfrm>
            <a:off x="3394959" y="4510218"/>
            <a:ext cx="5721178" cy="3707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Industry, DAFM, NDA, SFI co-funding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A55EE9-977C-4578-9309-DCC7EF93FDEE}"/>
              </a:ext>
            </a:extLst>
          </p:cNvPr>
          <p:cNvSpPr/>
          <p:nvPr/>
        </p:nvSpPr>
        <p:spPr>
          <a:xfrm>
            <a:off x="3394959" y="5115704"/>
            <a:ext cx="5721178" cy="852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Sheila.creedon@ucc.ie</a:t>
            </a:r>
          </a:p>
        </p:txBody>
      </p:sp>
    </p:spTree>
    <p:extLst>
      <p:ext uri="{BB962C8B-B14F-4D97-AF65-F5344CB8AC3E}">
        <p14:creationId xmlns:p14="http://schemas.microsoft.com/office/powerpoint/2010/main" val="3842482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Contacts for Clinical review</a:t>
            </a:r>
          </a:p>
        </p:txBody>
      </p:sp>
      <p:sp>
        <p:nvSpPr>
          <p:cNvPr id="5" name="Rectangle 4"/>
          <p:cNvSpPr/>
          <p:nvPr/>
        </p:nvSpPr>
        <p:spPr>
          <a:xfrm>
            <a:off x="924698" y="2001793"/>
            <a:ext cx="1881255" cy="114712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Clinical Research Contracts Officer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484606" y="1977080"/>
            <a:ext cx="5721178" cy="3707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/>
              <a:t>HRB, </a:t>
            </a:r>
            <a:r>
              <a:rPr lang="en-IE" sz="1200" dirty="0" err="1"/>
              <a:t>Wellcome</a:t>
            </a:r>
            <a:r>
              <a:rPr lang="en-IE" sz="1200" dirty="0"/>
              <a:t> Trust, DAFM, industry that have clinical component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3484606" y="2570206"/>
            <a:ext cx="5721178" cy="5787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L.wallis@ucc.ie</a:t>
            </a:r>
          </a:p>
        </p:txBody>
      </p:sp>
      <p:sp>
        <p:nvSpPr>
          <p:cNvPr id="9" name="Rectangle 8"/>
          <p:cNvSpPr/>
          <p:nvPr/>
        </p:nvSpPr>
        <p:spPr>
          <a:xfrm>
            <a:off x="3484606" y="3441354"/>
            <a:ext cx="5721178" cy="37070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Rectangle 9"/>
          <p:cNvSpPr/>
          <p:nvPr/>
        </p:nvSpPr>
        <p:spPr>
          <a:xfrm>
            <a:off x="3484606" y="4070945"/>
            <a:ext cx="5721178" cy="4530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Maurice.dowling@ucc.ie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84606" y="4768252"/>
            <a:ext cx="5721178" cy="37070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2" name="Rectangle 11"/>
          <p:cNvSpPr/>
          <p:nvPr/>
        </p:nvSpPr>
        <p:spPr>
          <a:xfrm>
            <a:off x="3484606" y="5462293"/>
            <a:ext cx="5721178" cy="4530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m.Costelloe@ucc.ie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A86E9-8FD6-4D44-93FC-F2C8512E6492}"/>
              </a:ext>
            </a:extLst>
          </p:cNvPr>
          <p:cNvSpPr/>
          <p:nvPr/>
        </p:nvSpPr>
        <p:spPr>
          <a:xfrm>
            <a:off x="924698" y="3441354"/>
            <a:ext cx="1881255" cy="114712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Clinical Research Reporting Officer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7D5DBA-C0A5-4872-B7D7-418028A0314F}"/>
              </a:ext>
            </a:extLst>
          </p:cNvPr>
          <p:cNvSpPr/>
          <p:nvPr/>
        </p:nvSpPr>
        <p:spPr>
          <a:xfrm>
            <a:off x="924697" y="4768252"/>
            <a:ext cx="1881255" cy="114712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Clinical Research support</a:t>
            </a:r>
          </a:p>
        </p:txBody>
      </p:sp>
    </p:spTree>
    <p:extLst>
      <p:ext uri="{BB962C8B-B14F-4D97-AF65-F5344CB8AC3E}">
        <p14:creationId xmlns:p14="http://schemas.microsoft.com/office/powerpoint/2010/main" val="3145100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Ethics  / </a:t>
            </a:r>
            <a:br>
              <a:rPr lang="en-IE" dirty="0"/>
            </a:br>
            <a:r>
              <a:rPr lang="en-IE" dirty="0"/>
              <a:t> Biosafety</a:t>
            </a:r>
          </a:p>
        </p:txBody>
      </p:sp>
      <p:sp>
        <p:nvSpPr>
          <p:cNvPr id="5" name="Rectangle 4"/>
          <p:cNvSpPr/>
          <p:nvPr/>
        </p:nvSpPr>
        <p:spPr>
          <a:xfrm>
            <a:off x="924698" y="2001793"/>
            <a:ext cx="2016210" cy="142102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Ethics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3484606" y="1977080"/>
            <a:ext cx="5721178" cy="3707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Liz Hales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484606" y="2570205"/>
            <a:ext cx="5721178" cy="852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u="sng" dirty="0">
                <a:hlinkClick r:id="rId2"/>
              </a:rPr>
              <a:t>srec@ucc.ie</a:t>
            </a:r>
            <a:r>
              <a:rPr lang="en-IE" dirty="0"/>
              <a:t> . 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B091CB-1EC7-4568-9F03-4A813083BDCB}"/>
              </a:ext>
            </a:extLst>
          </p:cNvPr>
          <p:cNvSpPr/>
          <p:nvPr/>
        </p:nvSpPr>
        <p:spPr>
          <a:xfrm>
            <a:off x="3316942" y="3645242"/>
            <a:ext cx="6875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https://www.ucc.ie/en/research/support/ethics/socialresearch/</a:t>
            </a:r>
            <a:endParaRPr lang="en-I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BE6432-94DD-4808-A5EE-593CE3CEBF84}"/>
              </a:ext>
            </a:extLst>
          </p:cNvPr>
          <p:cNvSpPr/>
          <p:nvPr/>
        </p:nvSpPr>
        <p:spPr>
          <a:xfrm>
            <a:off x="924698" y="4831464"/>
            <a:ext cx="2016210" cy="126453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Biosafety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BD1736-9F7B-46CB-9105-D28A3382C78F}"/>
              </a:ext>
            </a:extLst>
          </p:cNvPr>
          <p:cNvSpPr/>
          <p:nvPr/>
        </p:nvSpPr>
        <p:spPr>
          <a:xfrm>
            <a:off x="3421853" y="4818379"/>
            <a:ext cx="5721178" cy="3707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Pat Casey &amp; Tom Dowdall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FC338A-5EF0-40B5-BBBC-D69D805B3856}"/>
              </a:ext>
            </a:extLst>
          </p:cNvPr>
          <p:cNvSpPr/>
          <p:nvPr/>
        </p:nvSpPr>
        <p:spPr>
          <a:xfrm>
            <a:off x="3421853" y="5312033"/>
            <a:ext cx="5721178" cy="852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u="sng" dirty="0">
                <a:hlinkClick r:id="rId2"/>
              </a:rPr>
              <a:t>biosafety@ucc.ie</a:t>
            </a:r>
            <a:r>
              <a:rPr lang="en-IE" dirty="0"/>
              <a:t> . </a:t>
            </a:r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93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Contacting John Cryan</a:t>
            </a:r>
          </a:p>
        </p:txBody>
      </p:sp>
      <p:sp>
        <p:nvSpPr>
          <p:cNvPr id="5" name="Rectangle 4"/>
          <p:cNvSpPr/>
          <p:nvPr/>
        </p:nvSpPr>
        <p:spPr>
          <a:xfrm>
            <a:off x="924698" y="2001793"/>
            <a:ext cx="2016210" cy="142102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Personal Assistant</a:t>
            </a:r>
          </a:p>
        </p:txBody>
      </p:sp>
      <p:sp>
        <p:nvSpPr>
          <p:cNvPr id="6" name="Rectangle 5"/>
          <p:cNvSpPr/>
          <p:nvPr/>
        </p:nvSpPr>
        <p:spPr>
          <a:xfrm>
            <a:off x="3484606" y="1977080"/>
            <a:ext cx="5721178" cy="3707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Aoife Murphy</a:t>
            </a:r>
          </a:p>
        </p:txBody>
      </p:sp>
      <p:sp>
        <p:nvSpPr>
          <p:cNvPr id="7" name="Rectangle 6"/>
          <p:cNvSpPr/>
          <p:nvPr/>
        </p:nvSpPr>
        <p:spPr>
          <a:xfrm>
            <a:off x="3484606" y="2570205"/>
            <a:ext cx="5721178" cy="852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pavpresearch@ucc.ie</a:t>
            </a:r>
          </a:p>
        </p:txBody>
      </p:sp>
    </p:spTree>
    <p:extLst>
      <p:ext uri="{BB962C8B-B14F-4D97-AF65-F5344CB8AC3E}">
        <p14:creationId xmlns:p14="http://schemas.microsoft.com/office/powerpoint/2010/main" val="922323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Research Support Services</a:t>
            </a:r>
            <a:endParaRPr lang="en-IE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934" y="1783547"/>
            <a:ext cx="1913964" cy="19282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51" y="1911224"/>
            <a:ext cx="1219200" cy="19461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3390921" y="2101342"/>
            <a:ext cx="2859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Vice President Research &amp; Innovation</a:t>
            </a:r>
          </a:p>
          <a:p>
            <a:r>
              <a:rPr lang="en-GB" dirty="0"/>
              <a:t>Prof John Cryan</a:t>
            </a:r>
            <a:endParaRPr lang="en-IE" dirty="0"/>
          </a:p>
        </p:txBody>
      </p:sp>
      <p:sp>
        <p:nvSpPr>
          <p:cNvPr id="20" name="TextBox 19"/>
          <p:cNvSpPr txBox="1"/>
          <p:nvPr/>
        </p:nvSpPr>
        <p:spPr>
          <a:xfrm>
            <a:off x="7912928" y="2101342"/>
            <a:ext cx="2479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Director RSS </a:t>
            </a:r>
          </a:p>
          <a:p>
            <a:r>
              <a:rPr lang="en-GB" dirty="0"/>
              <a:t>Dr David O’ Connell</a:t>
            </a:r>
            <a:endParaRPr lang="en-IE" dirty="0"/>
          </a:p>
        </p:txBody>
      </p:sp>
      <p:sp>
        <p:nvSpPr>
          <p:cNvPr id="16" name="Rectangle 15"/>
          <p:cNvSpPr/>
          <p:nvPr/>
        </p:nvSpPr>
        <p:spPr>
          <a:xfrm>
            <a:off x="3849984" y="4787074"/>
            <a:ext cx="1408832" cy="123120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SFI / Research Centres / Industry</a:t>
            </a:r>
            <a:endParaRPr lang="en-IE" dirty="0"/>
          </a:p>
        </p:txBody>
      </p:sp>
      <p:sp>
        <p:nvSpPr>
          <p:cNvPr id="29" name="Rectangle 28"/>
          <p:cNvSpPr/>
          <p:nvPr/>
        </p:nvSpPr>
        <p:spPr>
          <a:xfrm>
            <a:off x="2275916" y="4787074"/>
            <a:ext cx="1297021" cy="121911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National Funding</a:t>
            </a:r>
            <a:endParaRPr lang="en-IE" dirty="0"/>
          </a:p>
        </p:txBody>
      </p:sp>
      <p:sp>
        <p:nvSpPr>
          <p:cNvPr id="30" name="Rectangle 29"/>
          <p:cNvSpPr/>
          <p:nvPr/>
        </p:nvSpPr>
        <p:spPr>
          <a:xfrm>
            <a:off x="549974" y="4766184"/>
            <a:ext cx="1556731" cy="1219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European Funding</a:t>
            </a:r>
            <a:endParaRPr lang="en-IE" dirty="0"/>
          </a:p>
        </p:txBody>
      </p:sp>
      <p:sp>
        <p:nvSpPr>
          <p:cNvPr id="32" name="Rectangle 31"/>
          <p:cNvSpPr/>
          <p:nvPr/>
        </p:nvSpPr>
        <p:spPr>
          <a:xfrm>
            <a:off x="5535863" y="4799159"/>
            <a:ext cx="1408832" cy="12191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Non-standard / donations / charities</a:t>
            </a:r>
            <a:endParaRPr lang="en-I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E3C729-0541-439B-B533-EAEA0D238355}"/>
              </a:ext>
            </a:extLst>
          </p:cNvPr>
          <p:cNvSpPr/>
          <p:nvPr/>
        </p:nvSpPr>
        <p:spPr>
          <a:xfrm>
            <a:off x="7264417" y="4799159"/>
            <a:ext cx="1297021" cy="121911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Ethics</a:t>
            </a:r>
            <a:endParaRPr lang="en-I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565D68-C876-4629-B4F1-54BC9E6FC7AE}"/>
              </a:ext>
            </a:extLst>
          </p:cNvPr>
          <p:cNvSpPr/>
          <p:nvPr/>
        </p:nvSpPr>
        <p:spPr>
          <a:xfrm>
            <a:off x="8916699" y="4799158"/>
            <a:ext cx="1297021" cy="12191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Biosafety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8337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 animBg="1"/>
      <p:bldP spid="30" grpId="0" animBg="1"/>
      <p:bldP spid="32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CE734-1DCF-43EE-9762-3BA1DE72F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Pre-award support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9EA712-560B-4869-8AA2-7E44703AA4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631694"/>
              </p:ext>
            </p:extLst>
          </p:nvPr>
        </p:nvGraphicFramePr>
        <p:xfrm>
          <a:off x="838200" y="1727200"/>
          <a:ext cx="9096375" cy="422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5479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CE734-1DCF-43EE-9762-3BA1DE72F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Successful award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9EA712-560B-4869-8AA2-7E44703AA4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338455"/>
              </p:ext>
            </p:extLst>
          </p:nvPr>
        </p:nvGraphicFramePr>
        <p:xfrm>
          <a:off x="838200" y="1727200"/>
          <a:ext cx="9096375" cy="422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2128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Research Support Services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849" y="2167796"/>
            <a:ext cx="9096375" cy="31553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83647" y="5838171"/>
            <a:ext cx="4879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>
                <a:hlinkClick r:id="rId3"/>
              </a:rPr>
              <a:t>https://www.ucc.ie/en/research/support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3602995" y="6355396"/>
            <a:ext cx="2904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Niamh.mundow@ucc.ie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49895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155F9-8C4E-4E43-B9F1-2B5F9E08B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PI Forum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863BE2-C42E-41F2-AD2F-998C9DD22A3E}"/>
              </a:ext>
            </a:extLst>
          </p:cNvPr>
          <p:cNvSpPr txBox="1"/>
          <p:nvPr/>
        </p:nvSpPr>
        <p:spPr>
          <a:xfrm>
            <a:off x="838202" y="2169459"/>
            <a:ext cx="7463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Research strategy, policy and processes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EF5A79-6EBD-4253-B5D0-E4A5A760C132}"/>
              </a:ext>
            </a:extLst>
          </p:cNvPr>
          <p:cNvSpPr txBox="1"/>
          <p:nvPr/>
        </p:nvSpPr>
        <p:spPr>
          <a:xfrm>
            <a:off x="4779518" y="4884230"/>
            <a:ext cx="6364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Developments on the national and international research environment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88CE6-1997-4458-B7FE-F1EF2EAAE578}"/>
              </a:ext>
            </a:extLst>
          </p:cNvPr>
          <p:cNvSpPr txBox="1"/>
          <p:nvPr/>
        </p:nvSpPr>
        <p:spPr>
          <a:xfrm>
            <a:off x="313765" y="4413854"/>
            <a:ext cx="3585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Support for networking and dissemination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27B81A-6A0A-4CB7-AC67-0D4AB5C92C63}"/>
              </a:ext>
            </a:extLst>
          </p:cNvPr>
          <p:cNvSpPr txBox="1"/>
          <p:nvPr/>
        </p:nvSpPr>
        <p:spPr>
          <a:xfrm>
            <a:off x="3792071" y="2929924"/>
            <a:ext cx="48050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0" dirty="0"/>
              <a:t>Platform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33275A-0916-4FA6-84B5-E8457B211681}"/>
              </a:ext>
            </a:extLst>
          </p:cNvPr>
          <p:cNvSpPr txBox="1"/>
          <p:nvPr/>
        </p:nvSpPr>
        <p:spPr>
          <a:xfrm>
            <a:off x="484094" y="5917578"/>
            <a:ext cx="3307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Break down barriers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5B3702-758E-4866-81EA-60D749221208}"/>
              </a:ext>
            </a:extLst>
          </p:cNvPr>
          <p:cNvSpPr txBox="1"/>
          <p:nvPr/>
        </p:nvSpPr>
        <p:spPr>
          <a:xfrm>
            <a:off x="8301319" y="1652726"/>
            <a:ext cx="2061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Share common issues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7BB4E8-4411-4236-A378-7D9249A83049}"/>
              </a:ext>
            </a:extLst>
          </p:cNvPr>
          <p:cNvSpPr txBox="1"/>
          <p:nvPr/>
        </p:nvSpPr>
        <p:spPr>
          <a:xfrm>
            <a:off x="9000564" y="2929924"/>
            <a:ext cx="1586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/>
              <a:t>New staff</a:t>
            </a:r>
          </a:p>
        </p:txBody>
      </p:sp>
    </p:spTree>
    <p:extLst>
      <p:ext uri="{BB962C8B-B14F-4D97-AF65-F5344CB8AC3E}">
        <p14:creationId xmlns:p14="http://schemas.microsoft.com/office/powerpoint/2010/main" val="204250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Contacts for European Funding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924698" y="2001793"/>
            <a:ext cx="2016210" cy="1421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Pre-award</a:t>
            </a:r>
          </a:p>
        </p:txBody>
      </p:sp>
      <p:sp>
        <p:nvSpPr>
          <p:cNvPr id="6" name="Rectangle 5"/>
          <p:cNvSpPr/>
          <p:nvPr/>
        </p:nvSpPr>
        <p:spPr>
          <a:xfrm>
            <a:off x="3484606" y="1977080"/>
            <a:ext cx="5721178" cy="3707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EU Research Support Officers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484606" y="2570205"/>
            <a:ext cx="5721178" cy="852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Niamh.mundow@ucc.ie	;</a:t>
            </a:r>
          </a:p>
          <a:p>
            <a:pPr algn="ctr"/>
            <a:r>
              <a:rPr lang="en-IE" dirty="0">
                <a:solidFill>
                  <a:schemeClr val="tx1"/>
                </a:solidFill>
              </a:rPr>
              <a:t>Imma.Zoppi@ucc.ie;</a:t>
            </a:r>
          </a:p>
          <a:p>
            <a:pPr algn="ctr"/>
            <a:r>
              <a:rPr lang="en-IE" dirty="0">
                <a:solidFill>
                  <a:schemeClr val="tx1"/>
                </a:solidFill>
              </a:rPr>
              <a:t>n.uibhreithiunaigh@ucc.ie</a:t>
            </a:r>
          </a:p>
        </p:txBody>
      </p:sp>
      <p:sp>
        <p:nvSpPr>
          <p:cNvPr id="8" name="Rectangle 7"/>
          <p:cNvSpPr/>
          <p:nvPr/>
        </p:nvSpPr>
        <p:spPr>
          <a:xfrm>
            <a:off x="924698" y="4242484"/>
            <a:ext cx="2115064" cy="1964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Post-award</a:t>
            </a:r>
          </a:p>
        </p:txBody>
      </p:sp>
      <p:sp>
        <p:nvSpPr>
          <p:cNvPr id="9" name="Rectangle 8"/>
          <p:cNvSpPr/>
          <p:nvPr/>
        </p:nvSpPr>
        <p:spPr>
          <a:xfrm>
            <a:off x="3484606" y="4242485"/>
            <a:ext cx="5721178" cy="37070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EU Research Administrator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84606" y="4736757"/>
            <a:ext cx="5721178" cy="4530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Niamh.mundow@ucc.ie; Marthaphelan@ucc.ie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84606" y="5317522"/>
            <a:ext cx="5721178" cy="37070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EU Contracts Officer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84606" y="5754128"/>
            <a:ext cx="5721178" cy="4530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F.oshea@ucc.ie</a:t>
            </a:r>
          </a:p>
        </p:txBody>
      </p:sp>
    </p:spTree>
    <p:extLst>
      <p:ext uri="{BB962C8B-B14F-4D97-AF65-F5344CB8AC3E}">
        <p14:creationId xmlns:p14="http://schemas.microsoft.com/office/powerpoint/2010/main" val="3829205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Contacts for National Funding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924698" y="2001793"/>
            <a:ext cx="2016210" cy="142102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Research Support Administrator</a:t>
            </a:r>
          </a:p>
        </p:txBody>
      </p:sp>
      <p:sp>
        <p:nvSpPr>
          <p:cNvPr id="6" name="Rectangle 5"/>
          <p:cNvSpPr/>
          <p:nvPr/>
        </p:nvSpPr>
        <p:spPr>
          <a:xfrm>
            <a:off x="3484606" y="1977080"/>
            <a:ext cx="5721178" cy="3707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IRC, HRB, </a:t>
            </a:r>
            <a:r>
              <a:rPr lang="en-IE" dirty="0" err="1"/>
              <a:t>Wellcome</a:t>
            </a:r>
            <a:r>
              <a:rPr lang="en-IE" dirty="0"/>
              <a:t>, Teagasc</a:t>
            </a:r>
          </a:p>
        </p:txBody>
      </p:sp>
      <p:sp>
        <p:nvSpPr>
          <p:cNvPr id="7" name="Rectangle 6"/>
          <p:cNvSpPr/>
          <p:nvPr/>
        </p:nvSpPr>
        <p:spPr>
          <a:xfrm>
            <a:off x="3484606" y="2570205"/>
            <a:ext cx="5721178" cy="852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Patricia.deasy@ucc.ie</a:t>
            </a:r>
          </a:p>
        </p:txBody>
      </p:sp>
      <p:sp>
        <p:nvSpPr>
          <p:cNvPr id="8" name="Rectangle 7"/>
          <p:cNvSpPr/>
          <p:nvPr/>
        </p:nvSpPr>
        <p:spPr>
          <a:xfrm>
            <a:off x="924698" y="4242484"/>
            <a:ext cx="2016210" cy="171347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Research support officer</a:t>
            </a:r>
          </a:p>
        </p:txBody>
      </p:sp>
      <p:sp>
        <p:nvSpPr>
          <p:cNvPr id="9" name="Rectangle 8"/>
          <p:cNvSpPr/>
          <p:nvPr/>
        </p:nvSpPr>
        <p:spPr>
          <a:xfrm>
            <a:off x="3484606" y="4242484"/>
            <a:ext cx="5721178" cy="37070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 Research Officer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84606" y="4819136"/>
            <a:ext cx="5721178" cy="11368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Irene.Kavanagh@ucc.ie</a:t>
            </a:r>
          </a:p>
        </p:txBody>
      </p:sp>
    </p:spTree>
    <p:extLst>
      <p:ext uri="{BB962C8B-B14F-4D97-AF65-F5344CB8AC3E}">
        <p14:creationId xmlns:p14="http://schemas.microsoft.com/office/powerpoint/2010/main" val="2377704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Contacts for Research Centres and SFI</a:t>
            </a:r>
          </a:p>
        </p:txBody>
      </p:sp>
      <p:sp>
        <p:nvSpPr>
          <p:cNvPr id="5" name="Rectangle 4"/>
          <p:cNvSpPr/>
          <p:nvPr/>
        </p:nvSpPr>
        <p:spPr>
          <a:xfrm>
            <a:off x="924698" y="1834387"/>
            <a:ext cx="1917114" cy="97495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Research Support Administrator</a:t>
            </a:r>
          </a:p>
        </p:txBody>
      </p:sp>
      <p:sp>
        <p:nvSpPr>
          <p:cNvPr id="6" name="Rectangle 5"/>
          <p:cNvSpPr/>
          <p:nvPr/>
        </p:nvSpPr>
        <p:spPr>
          <a:xfrm>
            <a:off x="3484606" y="1823223"/>
            <a:ext cx="5721178" cy="3707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Pre-award and post-award SFI, EI, Industry</a:t>
            </a:r>
          </a:p>
        </p:txBody>
      </p:sp>
      <p:sp>
        <p:nvSpPr>
          <p:cNvPr id="7" name="Rectangle 6"/>
          <p:cNvSpPr/>
          <p:nvPr/>
        </p:nvSpPr>
        <p:spPr>
          <a:xfrm>
            <a:off x="3484606" y="2308519"/>
            <a:ext cx="5721178" cy="456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T.deane@ucc.ie</a:t>
            </a:r>
          </a:p>
        </p:txBody>
      </p:sp>
      <p:sp>
        <p:nvSpPr>
          <p:cNvPr id="8" name="Rectangle 7"/>
          <p:cNvSpPr/>
          <p:nvPr/>
        </p:nvSpPr>
        <p:spPr>
          <a:xfrm>
            <a:off x="924698" y="3017161"/>
            <a:ext cx="1917114" cy="103149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Senior Research support officer</a:t>
            </a:r>
          </a:p>
        </p:txBody>
      </p:sp>
      <p:sp>
        <p:nvSpPr>
          <p:cNvPr id="9" name="Rectangle 8"/>
          <p:cNvSpPr/>
          <p:nvPr/>
        </p:nvSpPr>
        <p:spPr>
          <a:xfrm>
            <a:off x="3484606" y="2995529"/>
            <a:ext cx="5721178" cy="37070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/>
              <a:t>SFI Proposal </a:t>
            </a:r>
            <a:r>
              <a:rPr lang="en-IE" dirty="0"/>
              <a:t>review and advice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84606" y="3596643"/>
            <a:ext cx="5721178" cy="3707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a.forde@ucc.ie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B59591-B54A-4D7E-B17B-654B76F07585}"/>
              </a:ext>
            </a:extLst>
          </p:cNvPr>
          <p:cNvSpPr/>
          <p:nvPr/>
        </p:nvSpPr>
        <p:spPr>
          <a:xfrm>
            <a:off x="838201" y="4344508"/>
            <a:ext cx="1917114" cy="173087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Contract officers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A18D64-603C-40B3-8DBB-1B699112F172}"/>
              </a:ext>
            </a:extLst>
          </p:cNvPr>
          <p:cNvSpPr/>
          <p:nvPr/>
        </p:nvSpPr>
        <p:spPr>
          <a:xfrm>
            <a:off x="3484606" y="4345834"/>
            <a:ext cx="5721178" cy="37070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APC, MAREI, </a:t>
            </a:r>
            <a:r>
              <a:rPr lang="en-IE" dirty="0" err="1"/>
              <a:t>iCRAG</a:t>
            </a:r>
            <a:r>
              <a:rPr lang="en-IE" dirty="0"/>
              <a:t>, LERO, CURAM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8880C7-82CD-4C91-B7FF-612E503F91B6}"/>
              </a:ext>
            </a:extLst>
          </p:cNvPr>
          <p:cNvSpPr/>
          <p:nvPr/>
        </p:nvSpPr>
        <p:spPr>
          <a:xfrm>
            <a:off x="3484606" y="4839244"/>
            <a:ext cx="5721178" cy="3707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f.oshea@ucc.ie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978623-66E5-4FDD-B694-5AEC7E986B18}"/>
              </a:ext>
            </a:extLst>
          </p:cNvPr>
          <p:cNvSpPr/>
          <p:nvPr/>
        </p:nvSpPr>
        <p:spPr>
          <a:xfrm>
            <a:off x="3484606" y="5826064"/>
            <a:ext cx="5721178" cy="3707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l.wallis@ucc.ie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50C893-FDA3-49ED-B990-04D2D1865A29}"/>
              </a:ext>
            </a:extLst>
          </p:cNvPr>
          <p:cNvSpPr/>
          <p:nvPr/>
        </p:nvSpPr>
        <p:spPr>
          <a:xfrm>
            <a:off x="3484606" y="5332654"/>
            <a:ext cx="5721178" cy="37070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Insight, Amber, SSPC, Connect, IPIC</a:t>
            </a:r>
          </a:p>
        </p:txBody>
      </p:sp>
    </p:spTree>
    <p:extLst>
      <p:ext uri="{BB962C8B-B14F-4D97-AF65-F5344CB8AC3E}">
        <p14:creationId xmlns:p14="http://schemas.microsoft.com/office/powerpoint/2010/main" val="353480377"/>
      </p:ext>
    </p:extLst>
  </p:cSld>
  <p:clrMapOvr>
    <a:masterClrMapping/>
  </p:clrMapOvr>
</p:sld>
</file>

<file path=ppt/theme/theme1.xml><?xml version="1.0" encoding="utf-8"?>
<a:theme xmlns:a="http://schemas.openxmlformats.org/drawingml/2006/main" name="UCC Branded Template Traditional Ratio">
  <a:themeElements>
    <a:clrScheme name="UC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69"/>
      </a:accent1>
      <a:accent2>
        <a:srgbClr val="CE222C"/>
      </a:accent2>
      <a:accent3>
        <a:srgbClr val="BBBCBC"/>
      </a:accent3>
      <a:accent4>
        <a:srgbClr val="FFB500"/>
      </a:accent4>
      <a:accent5>
        <a:srgbClr val="69B3E7"/>
      </a:accent5>
      <a:accent6>
        <a:srgbClr val="74AA50"/>
      </a:accent6>
      <a:hlink>
        <a:srgbClr val="C6893F"/>
      </a:hlink>
      <a:folHlink>
        <a:srgbClr val="7566DC"/>
      </a:folHlink>
    </a:clrScheme>
    <a:fontScheme name="UCC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. Applying for a post doc 04.02.2021" id="{D5E0F335-8C86-42F9-9103-66695A4FA772}" vid="{8A2F4F2B-A0B8-4369-B589-3194BE5C4B5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1. Applying for a post doc 04.02.2021</Template>
  <TotalTime>1677</TotalTime>
  <Words>449</Words>
  <Application>Microsoft Office PowerPoint</Application>
  <PresentationFormat>Widescreen</PresentationFormat>
  <Paragraphs>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Verdana</vt:lpstr>
      <vt:lpstr>UCC Branded Template Traditional Ratio</vt:lpstr>
      <vt:lpstr>Research Support Services</vt:lpstr>
      <vt:lpstr>Research Support Services</vt:lpstr>
      <vt:lpstr>Pre-award support</vt:lpstr>
      <vt:lpstr>Successful award</vt:lpstr>
      <vt:lpstr>Research Support Services</vt:lpstr>
      <vt:lpstr>PI Forum</vt:lpstr>
      <vt:lpstr>Contacts for European Funding</vt:lpstr>
      <vt:lpstr>Contacts for National Funding</vt:lpstr>
      <vt:lpstr>Contacts for Research Centres and SFI</vt:lpstr>
      <vt:lpstr>Contacts for Miscellaneous</vt:lpstr>
      <vt:lpstr>Contacts for Clinical review</vt:lpstr>
      <vt:lpstr>Ethics  /   Biosafety</vt:lpstr>
      <vt:lpstr>Contacting John Cryan</vt:lpstr>
    </vt:vector>
  </TitlesOfParts>
  <Company>University College Cork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for Post-Doc Funding</dc:title>
  <dc:creator>Mundow, Niamh</dc:creator>
  <cp:lastModifiedBy>O'Regan, Mary Kate (Human Resources)</cp:lastModifiedBy>
  <cp:revision>122</cp:revision>
  <dcterms:created xsi:type="dcterms:W3CDTF">2021-01-28T23:37:27Z</dcterms:created>
  <dcterms:modified xsi:type="dcterms:W3CDTF">2021-08-27T13:55:32Z</dcterms:modified>
</cp:coreProperties>
</file>