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1" r:id="rId2"/>
  </p:sldMasterIdLst>
  <p:notesMasterIdLst>
    <p:notesMasterId r:id="rId28"/>
  </p:notesMasterIdLst>
  <p:handoutMasterIdLst>
    <p:handoutMasterId r:id="rId29"/>
  </p:handoutMasterIdLst>
  <p:sldIdLst>
    <p:sldId id="277" r:id="rId3"/>
    <p:sldId id="650" r:id="rId4"/>
    <p:sldId id="656" r:id="rId5"/>
    <p:sldId id="268" r:id="rId6"/>
    <p:sldId id="676" r:id="rId7"/>
    <p:sldId id="658" r:id="rId8"/>
    <p:sldId id="659" r:id="rId9"/>
    <p:sldId id="682" r:id="rId10"/>
    <p:sldId id="667" r:id="rId11"/>
    <p:sldId id="683" r:id="rId12"/>
    <p:sldId id="671" r:id="rId13"/>
    <p:sldId id="691" r:id="rId14"/>
    <p:sldId id="654" r:id="rId15"/>
    <p:sldId id="655" r:id="rId16"/>
    <p:sldId id="687" r:id="rId17"/>
    <p:sldId id="692" r:id="rId18"/>
    <p:sldId id="668" r:id="rId19"/>
    <p:sldId id="662" r:id="rId20"/>
    <p:sldId id="678" r:id="rId21"/>
    <p:sldId id="664" r:id="rId22"/>
    <p:sldId id="679" r:id="rId23"/>
    <p:sldId id="681" r:id="rId24"/>
    <p:sldId id="665" r:id="rId25"/>
    <p:sldId id="689" r:id="rId26"/>
    <p:sldId id="690" r:id="rId27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FB397E-CE0D-4028-B48F-86B918F399F0}" v="7" dt="2022-12-09T09:59:29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79" autoAdjust="0"/>
    <p:restoredTop sz="79927" autoAdjust="0"/>
  </p:normalViewPr>
  <p:slideViewPr>
    <p:cSldViewPr>
      <p:cViewPr varScale="1">
        <p:scale>
          <a:sx n="53" d="100"/>
          <a:sy n="53" d="100"/>
        </p:scale>
        <p:origin x="111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6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889937" cy="496331"/>
          </a:xfrm>
          <a:prstGeom prst="rect">
            <a:avLst/>
          </a:prstGeom>
        </p:spPr>
        <p:txBody>
          <a:bodyPr vert="horz" lIns="90696" tIns="45348" rIns="90696" bIns="4534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11" y="3"/>
            <a:ext cx="2889937" cy="496331"/>
          </a:xfrm>
          <a:prstGeom prst="rect">
            <a:avLst/>
          </a:prstGeom>
        </p:spPr>
        <p:txBody>
          <a:bodyPr vert="horz" lIns="90696" tIns="45348" rIns="90696" bIns="45348" rtlCol="0"/>
          <a:lstStyle>
            <a:lvl1pPr algn="r">
              <a:defRPr sz="1200"/>
            </a:lvl1pPr>
          </a:lstStyle>
          <a:p>
            <a:fld id="{B30660E3-7956-422E-BE5B-FF10278BFECB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28588"/>
            <a:ext cx="2889937" cy="496331"/>
          </a:xfrm>
          <a:prstGeom prst="rect">
            <a:avLst/>
          </a:prstGeom>
        </p:spPr>
        <p:txBody>
          <a:bodyPr vert="horz" lIns="90696" tIns="45348" rIns="90696" bIns="4534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11" y="9428588"/>
            <a:ext cx="2889937" cy="496331"/>
          </a:xfrm>
          <a:prstGeom prst="rect">
            <a:avLst/>
          </a:prstGeom>
        </p:spPr>
        <p:txBody>
          <a:bodyPr vert="horz" lIns="90696" tIns="45348" rIns="90696" bIns="45348" rtlCol="0" anchor="b"/>
          <a:lstStyle>
            <a:lvl1pPr algn="r">
              <a:defRPr sz="1200"/>
            </a:lvl1pPr>
          </a:lstStyle>
          <a:p>
            <a:fld id="{53BAE6E7-B85A-4B71-A8D9-7D39E471FA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522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889937" cy="496331"/>
          </a:xfrm>
          <a:prstGeom prst="rect">
            <a:avLst/>
          </a:prstGeom>
        </p:spPr>
        <p:txBody>
          <a:bodyPr vert="horz" lIns="90696" tIns="45348" rIns="90696" bIns="4534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11" y="3"/>
            <a:ext cx="2889937" cy="496331"/>
          </a:xfrm>
          <a:prstGeom prst="rect">
            <a:avLst/>
          </a:prstGeom>
        </p:spPr>
        <p:txBody>
          <a:bodyPr vert="horz" lIns="90696" tIns="45348" rIns="90696" bIns="45348" rtlCol="0"/>
          <a:lstStyle>
            <a:lvl1pPr algn="r">
              <a:defRPr sz="1200"/>
            </a:lvl1pPr>
          </a:lstStyle>
          <a:p>
            <a:fld id="{1CE92961-7C54-49BC-905A-DB341430FDAF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1363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6" tIns="45348" rIns="90696" bIns="4534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7"/>
            <a:ext cx="5335270" cy="4466986"/>
          </a:xfrm>
          <a:prstGeom prst="rect">
            <a:avLst/>
          </a:prstGeom>
        </p:spPr>
        <p:txBody>
          <a:bodyPr vert="horz" lIns="90696" tIns="45348" rIns="90696" bIns="4534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28588"/>
            <a:ext cx="2889937" cy="496331"/>
          </a:xfrm>
          <a:prstGeom prst="rect">
            <a:avLst/>
          </a:prstGeom>
        </p:spPr>
        <p:txBody>
          <a:bodyPr vert="horz" lIns="90696" tIns="45348" rIns="90696" bIns="4534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11" y="9428588"/>
            <a:ext cx="2889937" cy="496331"/>
          </a:xfrm>
          <a:prstGeom prst="rect">
            <a:avLst/>
          </a:prstGeom>
        </p:spPr>
        <p:txBody>
          <a:bodyPr vert="horz" lIns="90696" tIns="45348" rIns="90696" bIns="45348" rtlCol="0" anchor="b"/>
          <a:lstStyle>
            <a:lvl1pPr algn="r">
              <a:defRPr sz="1200"/>
            </a:lvl1pPr>
          </a:lstStyle>
          <a:p>
            <a:fld id="{A271E4FB-FB79-4C5D-A6CB-BB589A9569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32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QUxL4Jm1Lo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What is imposter syndrome and how can you combat it? - Elizabeth Cox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 </a:t>
            </a:r>
            <a:r>
              <a:rPr lang="en-I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73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71E4FB-FB79-4C5D-A6CB-BB589A9569B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135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330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461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3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Ask</a:t>
            </a:r>
            <a:r>
              <a:rPr lang="en-IE" baseline="0" dirty="0"/>
              <a:t> yourself – are you really acting?</a:t>
            </a:r>
          </a:p>
          <a:p>
            <a:endParaRPr lang="en-GB" baseline="0" dirty="0"/>
          </a:p>
          <a:p>
            <a:endParaRPr lang="en-IE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0E6D3-495E-45E8-8C4B-0DE3ED272F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04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562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696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20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764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10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868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GB" dirty="0"/>
              <a:t>James Clear – Atomic Habits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761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0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A7C08-1FA1-4450-BD9C-F952E6722A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55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983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IE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003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112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1E4FB-FB79-4C5D-A6CB-BB589A9569B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18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853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029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0E6D3-495E-45E8-8C4B-0DE3ED272F7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08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18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06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7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72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0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26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2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07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27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37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05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82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358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434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85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75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78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37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</p:spTree>
    <p:extLst>
      <p:ext uri="{BB962C8B-B14F-4D97-AF65-F5344CB8AC3E}">
        <p14:creationId xmlns:p14="http://schemas.microsoft.com/office/powerpoint/2010/main" val="2543606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8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938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6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29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92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75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63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915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6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3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9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4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</p:spTree>
    <p:extLst>
      <p:ext uri="{BB962C8B-B14F-4D97-AF65-F5344CB8AC3E}">
        <p14:creationId xmlns:p14="http://schemas.microsoft.com/office/powerpoint/2010/main" val="411517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BA40F-6C93-4FF2-9E19-FC4F57CB2273}" type="datetimeFigureOut">
              <a:rPr lang="en-GB" smtClean="0"/>
              <a:t>09/12/2022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13CF-1E95-4E93-960C-FF45816892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33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hr/wellbeingdevelopment/coachin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im.blog/2021/07/09/anne-lamott/" TargetMode="External"/><Relationship Id="rId7" Type="http://schemas.openxmlformats.org/officeDocument/2006/relationships/hyperlink" Target="https://hbr.org/2021/05/stop-being-so-hard-on-yourself?utm_campaign=hbr&amp;utm_medium=social&amp;utm_source=linkedinnewsletter&amp;tpcc=linkedinnewslette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ZkwqZfvbdFw" TargetMode="External"/><Relationship Id="rId5" Type="http://schemas.openxmlformats.org/officeDocument/2006/relationships/hyperlink" Target="https://www.abc.net.au/radionational/programs/allinthemind/controlling-the-chatter-in-your-head/13739740" TargetMode="External"/><Relationship Id="rId4" Type="http://schemas.openxmlformats.org/officeDocument/2006/relationships/hyperlink" Target="https://www.bbc.co.uk/sounds/play/m000cz1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4581128"/>
            <a:ext cx="5976664" cy="2016224"/>
          </a:xfrm>
        </p:spPr>
        <p:txBody>
          <a:bodyPr>
            <a:noAutofit/>
          </a:bodyPr>
          <a:lstStyle/>
          <a:p>
            <a:pPr algn="ctr"/>
            <a:b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‘That Inner Critic &amp; Imposter Syndrome’</a:t>
            </a:r>
            <a:b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sz="2800" b="1" dirty="0"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b="1" dirty="0"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Mary Horgan</a:t>
            </a:r>
            <a:br>
              <a:rPr lang="en-GB" sz="2000" b="1" dirty="0"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b="1" dirty="0"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Friday 9 December, 2022</a:t>
            </a:r>
          </a:p>
        </p:txBody>
      </p:sp>
    </p:spTree>
    <p:extLst>
      <p:ext uri="{BB962C8B-B14F-4D97-AF65-F5344CB8AC3E}">
        <p14:creationId xmlns:p14="http://schemas.microsoft.com/office/powerpoint/2010/main" val="316344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46E9E-9564-4F98-B76C-EFFF4C7D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80" y="116632"/>
            <a:ext cx="7139949" cy="936104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Critical Role of Self-Beliefs</a:t>
            </a:r>
            <a:endParaRPr lang="en-IE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98180" y="1052736"/>
            <a:ext cx="7442172" cy="5002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/>
          </a:p>
          <a:p>
            <a:pPr algn="ctr"/>
            <a:r>
              <a:rPr lang="en-IE" sz="2400" b="1" dirty="0"/>
              <a:t>"</a:t>
            </a:r>
            <a:r>
              <a:rPr lang="en-IE" sz="2400" b="1" u="sng" dirty="0"/>
              <a:t>Our beliefs</a:t>
            </a:r>
            <a:r>
              <a:rPr lang="en-IE" sz="2400" b="1" dirty="0"/>
              <a:t> control our bodies, our minds, and thus our lives...” </a:t>
            </a:r>
          </a:p>
          <a:p>
            <a:pPr algn="ctr"/>
            <a:r>
              <a:rPr lang="en-IE" dirty="0"/>
              <a:t>(Bruce Lipton, Biology of Belief)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GB" sz="2400" dirty="0"/>
              <a:t>Opponent in our head is much </a:t>
            </a:r>
            <a:r>
              <a:rPr lang="en-IE" sz="2400" dirty="0"/>
              <a:t>stronger than the opponent opposite.</a:t>
            </a:r>
          </a:p>
          <a:p>
            <a:endParaRPr lang="en-IE" sz="2400" dirty="0"/>
          </a:p>
          <a:p>
            <a:r>
              <a:rPr lang="en-GB" sz="2400" dirty="0"/>
              <a:t>Now ask yourself……</a:t>
            </a:r>
            <a:endParaRPr lang="en-IE" sz="2400" dirty="0"/>
          </a:p>
          <a:p>
            <a:endParaRPr lang="en-IE" sz="2400" dirty="0"/>
          </a:p>
          <a:p>
            <a:r>
              <a:rPr lang="en-IE" sz="2400" i="1" dirty="0"/>
              <a:t>“Do my attitudes and beliefs serve me positively? 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4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46E9E-9564-4F98-B76C-EFFF4C7D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80" y="116632"/>
            <a:ext cx="7139949" cy="864096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Critical Role of Self-Beliefs (2)</a:t>
            </a:r>
            <a:endParaRPr lang="en-IE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98180" y="1196752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/>
              <a:t>“Greatest revolution of our generation = the discovery that human beings, by changing the inner attitudes of their minds, can change the outer aspects of their lives.” </a:t>
            </a:r>
            <a:r>
              <a:rPr lang="en-IE" sz="2000" dirty="0"/>
              <a:t>William James (Philosopher)</a:t>
            </a:r>
          </a:p>
          <a:p>
            <a:endParaRPr lang="en-GB" sz="2800" dirty="0"/>
          </a:p>
          <a:p>
            <a:pPr algn="ctr"/>
            <a:r>
              <a:rPr lang="en-I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 It takes </a:t>
            </a:r>
            <a:r>
              <a:rPr lang="en-IE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I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you can teach yourself to think more accurately. ** </a:t>
            </a:r>
          </a:p>
          <a:p>
            <a:endParaRPr lang="en-IE" sz="2800" dirty="0"/>
          </a:p>
          <a:p>
            <a:r>
              <a:rPr lang="en-IE" sz="2800" dirty="0"/>
              <a:t>Challenge your assumptions, your black and white thinking, your mental filters and your tendencies </a:t>
            </a:r>
            <a:r>
              <a:rPr lang="en-IE" sz="2800" b="1" u="sng" dirty="0"/>
              <a:t>to jump to conclusions</a:t>
            </a:r>
            <a:r>
              <a:rPr lang="en-IE" sz="2800" dirty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335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17531" y="158400"/>
            <a:ext cx="7232322" cy="1098232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3200" b="1" dirty="0"/>
            </a:br>
            <a:r>
              <a:rPr lang="en-GB" sz="2800" b="1" dirty="0">
                <a:ea typeface="Verdana"/>
              </a:rPr>
              <a:t>The Brain</a:t>
            </a:r>
            <a:br>
              <a:rPr lang="en-GB" sz="2800" b="1" dirty="0"/>
            </a:br>
            <a:r>
              <a:rPr lang="en-GB" sz="2800" b="1" dirty="0"/>
              <a:t>Machine for jumping to conclusions!</a:t>
            </a:r>
            <a:r>
              <a:rPr lang="en-GB" sz="3200" dirty="0"/>
              <a:t> </a:t>
            </a:r>
            <a:br>
              <a:rPr lang="en-US" sz="3200" dirty="0"/>
            </a:br>
            <a:endParaRPr lang="en-GB" altLang="en-US" sz="3200" dirty="0">
              <a:latin typeface="Gill Sans MT" panose="020B0502020104020203" pitchFamily="34" charset="0"/>
              <a:cs typeface="Segoe UI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000" y="836712"/>
            <a:ext cx="7192231" cy="5884763"/>
          </a:xfrm>
        </p:spPr>
        <p:txBody>
          <a:bodyPr>
            <a:normAutofit/>
          </a:bodyPr>
          <a:lstStyle/>
          <a:p>
            <a:pPr lvl="1"/>
            <a:endParaRPr lang="en-GB" sz="2400" dirty="0">
              <a:latin typeface="Gill Sans MT" panose="020B0502020104020203" pitchFamily="34" charset="0"/>
            </a:endParaRPr>
          </a:p>
          <a:p>
            <a:endParaRPr lang="en-GB" sz="2000" dirty="0"/>
          </a:p>
          <a:p>
            <a:pPr marL="0" indent="0">
              <a:buNone/>
            </a:pPr>
            <a:endParaRPr lang="en-GB" sz="20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2400" b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6" name="AutoShape 2" descr="Image result for kids playing outside"/>
          <p:cNvSpPr>
            <a:spLocks noChangeAspect="1" noChangeArrowheads="1"/>
          </p:cNvSpPr>
          <p:nvPr/>
        </p:nvSpPr>
        <p:spPr bwMode="auto">
          <a:xfrm>
            <a:off x="-31750" y="-13652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AutoShape 4" descr="Image result for kids playing outside"/>
          <p:cNvSpPr>
            <a:spLocks noChangeAspect="1" noChangeArrowheads="1"/>
          </p:cNvSpPr>
          <p:nvPr/>
        </p:nvSpPr>
        <p:spPr bwMode="auto">
          <a:xfrm>
            <a:off x="120650" y="1587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D13CF-1E95-4E93-960C-FF4581689203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26EA1-2050-44E1-B27A-17BA9943B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30" y="1550335"/>
            <a:ext cx="6493883" cy="500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503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46E9E-9564-4F98-B76C-EFFF4C7D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80" y="116632"/>
            <a:ext cx="7139949" cy="936104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Growth v Fixed Mind-set</a:t>
            </a:r>
            <a:endParaRPr lang="en-IE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28800"/>
            <a:ext cx="712879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96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46E9E-9564-4F98-B76C-EFFF4C7D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80" y="116632"/>
            <a:ext cx="7139949" cy="1296144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Use of Language</a:t>
            </a:r>
            <a:endParaRPr lang="en-IE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30" y="1988840"/>
            <a:ext cx="657249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38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46E9E-9564-4F98-B76C-EFFF4C7D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258617" cy="1368152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/>
              <a:t>How is your language creating your world?</a:t>
            </a:r>
            <a:endParaRPr lang="en-I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76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It is hard to get up in the morning.</a:t>
            </a:r>
          </a:p>
          <a:p>
            <a:endParaRPr lang="en-GB" sz="2400" dirty="0"/>
          </a:p>
          <a:p>
            <a:r>
              <a:rPr lang="en-GB" sz="2400" dirty="0"/>
              <a:t>I just can’t stop smoking.</a:t>
            </a:r>
          </a:p>
          <a:p>
            <a:endParaRPr lang="en-GB" sz="2400" dirty="0"/>
          </a:p>
          <a:p>
            <a:r>
              <a:rPr lang="en-GB" sz="2400" dirty="0"/>
              <a:t>I made four mistakes in that MCQ.</a:t>
            </a:r>
          </a:p>
          <a:p>
            <a:endParaRPr lang="en-GB" sz="2400" dirty="0"/>
          </a:p>
          <a:p>
            <a:r>
              <a:rPr lang="en-GB" sz="2400" dirty="0"/>
              <a:t>I should have mentioned ‘x &amp; y’ in the interview.</a:t>
            </a:r>
          </a:p>
          <a:p>
            <a:endParaRPr lang="en-GB" sz="2400" dirty="0"/>
          </a:p>
          <a:p>
            <a:r>
              <a:rPr lang="en-GB" sz="2400" dirty="0"/>
              <a:t>I would never have managed to do that on my own.</a:t>
            </a:r>
          </a:p>
          <a:p>
            <a:endParaRPr lang="en-GB" sz="2400" dirty="0"/>
          </a:p>
          <a:p>
            <a:r>
              <a:rPr lang="en-GB" sz="2400" dirty="0"/>
              <a:t>How are you speaking to yourself?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37463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46E9E-9564-4F98-B76C-EFFF4C7D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80" y="116632"/>
            <a:ext cx="7139949" cy="814784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The ‘As if’ Frame</a:t>
            </a:r>
            <a:endParaRPr lang="en-IE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98180" y="1556792"/>
            <a:ext cx="5209924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Act “as if” the POSITIVE outcome has already been achieved and your senses are experiencing it.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What would it be like? 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”What would you be thinking, doing and believing differently?”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819477"/>
            <a:ext cx="3164693" cy="2856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606" y="5805264"/>
            <a:ext cx="8378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“We see the world not as it is, but as we are."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William Shakespeare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118CA-9EC9-24E6-EFCB-8C972F85CAA9}"/>
              </a:ext>
            </a:extLst>
          </p:cNvPr>
          <p:cNvSpPr txBox="1"/>
          <p:nvPr/>
        </p:nvSpPr>
        <p:spPr>
          <a:xfrm>
            <a:off x="298180" y="1052736"/>
            <a:ext cx="6866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Think of a situation where you have felt / do feel like an imposter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71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260648"/>
            <a:ext cx="7488832" cy="1165159"/>
          </a:xfrm>
        </p:spPr>
        <p:txBody>
          <a:bodyPr/>
          <a:lstStyle/>
          <a:p>
            <a:pPr algn="ctr"/>
            <a:r>
              <a:rPr lang="en-GB" b="1" dirty="0"/>
              <a:t>Identify your triggers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23529" y="1370883"/>
            <a:ext cx="8098862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dirty="0">
                <a:cs typeface="Times New Roman" panose="02020603050405020304" pitchFamily="18" charset="0"/>
              </a:rPr>
              <a:t>Do I self-sabotage?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 dirty="0"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cs typeface="Times New Roman" panose="02020603050405020304" pitchFamily="18" charset="0"/>
              </a:rPr>
              <a:t>Perfectionism (high achievers)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GB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Giving your best is not the same as ‘being the best’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altLang="en-US" sz="2400" dirty="0">
                <a:cs typeface="Times New Roman" panose="02020603050405020304" pitchFamily="18" charset="0"/>
              </a:rPr>
              <a:t>Perfectionism is the enemy of the good or just ‘good enough’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cs typeface="Times New Roman" panose="02020603050405020304" pitchFamily="18" charset="0"/>
              </a:rPr>
              <a:t>Procrastination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 dirty="0"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Overco</a:t>
            </a:r>
            <a:r>
              <a:rPr lang="en-GB" altLang="en-US" sz="2800" dirty="0">
                <a:cs typeface="Times New Roman" panose="02020603050405020304" pitchFamily="18" charset="0"/>
              </a:rPr>
              <a:t>mmit</a:t>
            </a:r>
            <a:endParaRPr kumimoji="0" lang="en-IE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260648"/>
            <a:ext cx="7488832" cy="927169"/>
          </a:xfrm>
        </p:spPr>
        <p:txBody>
          <a:bodyPr/>
          <a:lstStyle/>
          <a:p>
            <a:pPr algn="ctr"/>
            <a:r>
              <a:rPr lang="en-GB" b="1" dirty="0"/>
              <a:t>Some Strategies (1)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23527" y="1187816"/>
            <a:ext cx="8098863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cs typeface="Times New Roman" panose="02020603050405020304" pitchFamily="18" charset="0"/>
              </a:rPr>
              <a:t>Identify your triggers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cs typeface="Times New Roman" panose="02020603050405020304" pitchFamily="18" charset="0"/>
              </a:rPr>
              <a:t>Be objective / set realistic goals &amp; standards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cs typeface="Times New Roman" panose="02020603050405020304" pitchFamily="18" charset="0"/>
              </a:rPr>
              <a:t>Be prepared to make mistakes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cs typeface="Times New Roman" panose="02020603050405020304" pitchFamily="18" charset="0"/>
              </a:rPr>
              <a:t>Watch your language - Is it positive or negative, fact or fiction?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cs typeface="Times New Roman" panose="02020603050405020304" pitchFamily="18" charset="0"/>
              </a:rPr>
              <a:t>Keep a written note of positive feedback, achievements.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cs typeface="Times New Roman" panose="02020603050405020304" pitchFamily="18" charset="0"/>
              </a:rPr>
              <a:t>Be brave – what is the worst that can happen? F.A.I.L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79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188641"/>
            <a:ext cx="7488832" cy="1080120"/>
          </a:xfrm>
        </p:spPr>
        <p:txBody>
          <a:bodyPr/>
          <a:lstStyle/>
          <a:p>
            <a:pPr algn="ctr"/>
            <a:r>
              <a:rPr lang="en-GB" b="1" dirty="0"/>
              <a:t>Some Strategies (2)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9511" y="386079"/>
            <a:ext cx="8098863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IE" altLang="en-US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IE" altLang="en-US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IE" altLang="en-US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sz="2400" dirty="0"/>
              <a:t>Recalibrate who you compare yourself to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IE" altLang="en-US" sz="2400" dirty="0"/>
              <a:t>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sz="2400" dirty="0"/>
              <a:t>Look for support from people outside your circle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IE" altLang="en-US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sz="2400" dirty="0"/>
              <a:t>If you’re performing, remind yourself of it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IE" altLang="en-US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sz="2400" dirty="0"/>
              <a:t>Adjust your definition of competence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IE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sz="2400" dirty="0"/>
              <a:t>Focus on your strengths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IE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sz="2400" dirty="0"/>
              <a:t>Accept your accomplishments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/>
              <a:t>** Ask yourself – might </a:t>
            </a:r>
            <a:r>
              <a:rPr lang="en-GB" altLang="en-US" sz="2400" b="1" dirty="0">
                <a:hlinkClick r:id="rId3"/>
              </a:rPr>
              <a:t>COACHING</a:t>
            </a:r>
            <a:r>
              <a:rPr lang="en-GB" altLang="en-US" sz="2400" dirty="0"/>
              <a:t> help? **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412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12726"/>
            <a:ext cx="7343164" cy="1057274"/>
          </a:xfrm>
        </p:spPr>
        <p:txBody>
          <a:bodyPr>
            <a:normAutofit/>
          </a:bodyPr>
          <a:lstStyle/>
          <a:p>
            <a:pPr algn="ctr"/>
            <a:r>
              <a:rPr lang="en-GB" sz="2600" b="1" dirty="0"/>
              <a:t>Lets get the most out of this morning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3" y="1412776"/>
            <a:ext cx="7718182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E" sz="2800" dirty="0"/>
          </a:p>
          <a:p>
            <a:pPr>
              <a:buFont typeface="Symbol" panose="05050102010706020507" pitchFamily="18" charset="2"/>
              <a:buChar char="·"/>
            </a:pPr>
            <a:r>
              <a:rPr lang="en-IE" sz="2800" b="1" dirty="0">
                <a:latin typeface="Calibri" panose="020F0502020204030204" pitchFamily="34" charset="0"/>
              </a:rPr>
              <a:t>Email</a:t>
            </a:r>
            <a:r>
              <a:rPr lang="en-IE" sz="2800" dirty="0">
                <a:latin typeface="Calibri" panose="020F0502020204030204" pitchFamily="34" charset="0"/>
              </a:rPr>
              <a:t>: Switch it off &amp; be present </a:t>
            </a:r>
          </a:p>
          <a:p>
            <a:pPr marL="0" indent="0">
              <a:buNone/>
            </a:pPr>
            <a:endParaRPr lang="en-IE" sz="2800" dirty="0">
              <a:latin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IE" sz="2800" b="1" dirty="0">
                <a:latin typeface="Calibri" panose="020F0502020204030204" pitchFamily="34" charset="0"/>
              </a:rPr>
              <a:t>Microphone</a:t>
            </a:r>
            <a:r>
              <a:rPr lang="en-IE" sz="2800" dirty="0">
                <a:latin typeface="Calibri" panose="020F0502020204030204" pitchFamily="34" charset="0"/>
              </a:rPr>
              <a:t>: When not speaking, please keep it on mute</a:t>
            </a:r>
          </a:p>
          <a:p>
            <a:pPr marL="0" indent="0">
              <a:buNone/>
            </a:pPr>
            <a:endParaRPr lang="en-IE" sz="2800" dirty="0">
              <a:latin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IE" sz="2800" b="1" dirty="0">
                <a:latin typeface="Calibri" panose="020F0502020204030204" pitchFamily="34" charset="0"/>
              </a:rPr>
              <a:t>Camera</a:t>
            </a:r>
            <a:r>
              <a:rPr lang="en-IE" sz="2800" dirty="0">
                <a:latin typeface="Calibri" panose="020F0502020204030204" pitchFamily="34" charset="0"/>
              </a:rPr>
              <a:t>:  If possible, do have your camera on</a:t>
            </a:r>
          </a:p>
          <a:p>
            <a:pPr>
              <a:buFont typeface="Symbol" panose="05050102010706020507" pitchFamily="18" charset="2"/>
              <a:buChar char="·"/>
            </a:pPr>
            <a:endParaRPr lang="en-IE" sz="2800" dirty="0">
              <a:latin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IE" sz="2800" b="1" dirty="0">
                <a:latin typeface="Calibri" panose="020F0502020204030204" pitchFamily="34" charset="0"/>
              </a:rPr>
              <a:t>Participate</a:t>
            </a:r>
            <a:r>
              <a:rPr lang="en-IE" sz="2800" dirty="0">
                <a:latin typeface="Calibri" panose="020F0502020204030204" pitchFamily="34" charset="0"/>
              </a:rPr>
              <a:t>:  Just use the ‘raise hand’ function if you have a question or wish to comment &amp; click to take it down afterwards.  The more interactive, the better!</a:t>
            </a:r>
          </a:p>
          <a:p>
            <a:pPr marL="0" indent="0">
              <a:buNone/>
            </a:pPr>
            <a:endParaRPr lang="en-IE" sz="2800" dirty="0">
              <a:latin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IE" sz="2800" b="1" dirty="0">
                <a:latin typeface="Calibri" panose="020F0502020204030204" pitchFamily="34" charset="0"/>
              </a:rPr>
              <a:t>Confidentiality</a:t>
            </a:r>
            <a:r>
              <a:rPr lang="en-IE" sz="2800" dirty="0">
                <a:latin typeface="Calibri" panose="020F0502020204030204" pitchFamily="34" charset="0"/>
              </a:rPr>
              <a:t>: Everything we discuss is confidential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23344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7544" y="212724"/>
            <a:ext cx="7182151" cy="879476"/>
          </a:xfrm>
        </p:spPr>
        <p:txBody>
          <a:bodyPr>
            <a:normAutofit/>
          </a:bodyPr>
          <a:lstStyle/>
          <a:p>
            <a:pPr algn="ctr"/>
            <a:r>
              <a:rPr lang="en-GB" altLang="en-US" sz="3200" b="1" dirty="0"/>
              <a:t>To conclude….</a:t>
            </a:r>
            <a:endParaRPr lang="en-GB" altLang="en-US" sz="3200" dirty="0">
              <a:latin typeface="Gill Sans MT" panose="020B0502020104020203" pitchFamily="34" charset="0"/>
              <a:cs typeface="Segoe UI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212849"/>
            <a:ext cx="7182151" cy="5508626"/>
          </a:xfrm>
        </p:spPr>
        <p:txBody>
          <a:bodyPr>
            <a:normAutofit fontScale="92500" lnSpcReduction="10000"/>
          </a:bodyPr>
          <a:lstStyle/>
          <a:p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IE" sz="2800" dirty="0"/>
              <a:t>Acknowledge your feelings as a first step </a:t>
            </a:r>
          </a:p>
          <a:p>
            <a:pPr marL="457200" indent="-457200">
              <a:buFont typeface="+mj-lt"/>
              <a:buAutoNum type="arabicPeriod"/>
            </a:pPr>
            <a:endParaRPr lang="en-IE" sz="2800" dirty="0"/>
          </a:p>
          <a:p>
            <a:pPr marL="457200" indent="-457200">
              <a:buFont typeface="+mj-lt"/>
              <a:buAutoNum type="arabicPeriod"/>
            </a:pPr>
            <a:r>
              <a:rPr lang="en-IE" sz="2800" dirty="0"/>
              <a:t>Break your thinking pattern &amp; </a:t>
            </a:r>
            <a:r>
              <a:rPr lang="en-IE" sz="2800" u="sng" dirty="0"/>
              <a:t>reframe</a:t>
            </a:r>
            <a:r>
              <a:rPr lang="en-IE" sz="2800" dirty="0"/>
              <a:t> your beliefs about your accomplishments &amp; how others see them</a:t>
            </a:r>
          </a:p>
          <a:p>
            <a:pPr marL="457200" indent="-457200">
              <a:buFont typeface="+mj-lt"/>
              <a:buAutoNum type="arabicPeriod"/>
            </a:pPr>
            <a:endParaRPr lang="en-IE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Watch your language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IE" sz="2800" dirty="0"/>
              <a:t>Remind yourself of your achievements </a:t>
            </a:r>
          </a:p>
          <a:p>
            <a:pPr marL="457200" indent="-457200">
              <a:buFont typeface="+mj-lt"/>
              <a:buAutoNum type="arabicPeriod"/>
            </a:pPr>
            <a:endParaRPr lang="en-IE" sz="2800" dirty="0"/>
          </a:p>
          <a:p>
            <a:pPr marL="457200" indent="-457200">
              <a:buFont typeface="+mj-lt"/>
              <a:buAutoNum type="arabicPeriod"/>
            </a:pPr>
            <a:r>
              <a:rPr lang="en-IE" sz="2800" dirty="0"/>
              <a:t>Focus on your strengths </a:t>
            </a:r>
          </a:p>
          <a:p>
            <a:pPr marL="0" indent="0">
              <a:buNone/>
            </a:pPr>
            <a:endParaRPr lang="en-IE" sz="3200" dirty="0"/>
          </a:p>
        </p:txBody>
      </p:sp>
      <p:sp>
        <p:nvSpPr>
          <p:cNvPr id="6" name="AutoShape 2" descr="Image result for kids playing outside"/>
          <p:cNvSpPr>
            <a:spLocks noChangeAspect="1" noChangeArrowheads="1"/>
          </p:cNvSpPr>
          <p:nvPr/>
        </p:nvSpPr>
        <p:spPr bwMode="auto">
          <a:xfrm>
            <a:off x="-31750" y="-13652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Image result for kids playing outside"/>
          <p:cNvSpPr>
            <a:spLocks noChangeAspect="1" noChangeArrowheads="1"/>
          </p:cNvSpPr>
          <p:nvPr/>
        </p:nvSpPr>
        <p:spPr bwMode="auto">
          <a:xfrm>
            <a:off x="120650" y="1587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71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0651" y="136524"/>
            <a:ext cx="7691709" cy="879476"/>
          </a:xfrm>
        </p:spPr>
        <p:txBody>
          <a:bodyPr>
            <a:normAutofit/>
          </a:bodyPr>
          <a:lstStyle/>
          <a:p>
            <a:pPr algn="ctr"/>
            <a:r>
              <a:rPr lang="en-GB" altLang="en-US" sz="3200" b="1" dirty="0"/>
              <a:t>Be Brave</a:t>
            </a:r>
            <a:endParaRPr lang="en-GB" altLang="en-US" sz="3200" dirty="0">
              <a:latin typeface="Gill Sans MT" panose="020B0502020104020203" pitchFamily="34" charset="0"/>
              <a:cs typeface="Segoe UI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29" y="836712"/>
            <a:ext cx="7192231" cy="5884763"/>
          </a:xfrm>
        </p:spPr>
        <p:txBody>
          <a:bodyPr>
            <a:normAutofit/>
          </a:bodyPr>
          <a:lstStyle/>
          <a:p>
            <a:pPr lvl="1"/>
            <a:endParaRPr lang="en-GB" sz="2400" dirty="0">
              <a:latin typeface="Gill Sans MT" panose="020B0502020104020203" pitchFamily="34" charset="0"/>
            </a:endParaRPr>
          </a:p>
          <a:p>
            <a:endParaRPr lang="en-GB" sz="2000" dirty="0"/>
          </a:p>
          <a:p>
            <a:pPr marL="0" indent="0">
              <a:buNone/>
            </a:pPr>
            <a:endParaRPr lang="en-GB" sz="20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2400" b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6" name="AutoShape 2" descr="Image result for kids playing outside"/>
          <p:cNvSpPr>
            <a:spLocks noChangeAspect="1" noChangeArrowheads="1"/>
          </p:cNvSpPr>
          <p:nvPr/>
        </p:nvSpPr>
        <p:spPr bwMode="auto">
          <a:xfrm>
            <a:off x="-31750" y="-13652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Image result for kids playing outside"/>
          <p:cNvSpPr>
            <a:spLocks noChangeAspect="1" noChangeArrowheads="1"/>
          </p:cNvSpPr>
          <p:nvPr/>
        </p:nvSpPr>
        <p:spPr bwMode="auto">
          <a:xfrm>
            <a:off x="120650" y="1587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13" y="1354728"/>
            <a:ext cx="7056784" cy="526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58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0651" y="136524"/>
            <a:ext cx="7691709" cy="1031876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b="1" dirty="0">
                <a:latin typeface="Gill Sans MT" panose="020B0502020104020203" pitchFamily="34" charset="0"/>
                <a:cs typeface="Segoe UI Bold" pitchFamily="34" charset="0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8400"/>
            <a:ext cx="7560840" cy="5553074"/>
          </a:xfrm>
        </p:spPr>
        <p:txBody>
          <a:bodyPr>
            <a:normAutofit/>
          </a:bodyPr>
          <a:lstStyle/>
          <a:p>
            <a:pPr lvl="1"/>
            <a:endParaRPr lang="en-GB" sz="2400" dirty="0">
              <a:latin typeface="Gill Sans MT" panose="020B0502020104020203" pitchFamily="34" charset="0"/>
            </a:endParaRPr>
          </a:p>
          <a:p>
            <a:endParaRPr lang="en-GB" sz="2000" dirty="0"/>
          </a:p>
          <a:p>
            <a:pPr marL="0" indent="0">
              <a:buNone/>
            </a:pPr>
            <a:endParaRPr lang="en-GB" sz="20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2400" b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6" name="AutoShape 2" descr="Image result for kids playing outside"/>
          <p:cNvSpPr>
            <a:spLocks noChangeAspect="1" noChangeArrowheads="1"/>
          </p:cNvSpPr>
          <p:nvPr/>
        </p:nvSpPr>
        <p:spPr bwMode="auto">
          <a:xfrm>
            <a:off x="-31750" y="-13652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Image result for kids playing outside"/>
          <p:cNvSpPr>
            <a:spLocks noChangeAspect="1" noChangeArrowheads="1"/>
          </p:cNvSpPr>
          <p:nvPr/>
        </p:nvSpPr>
        <p:spPr bwMode="auto">
          <a:xfrm>
            <a:off x="120650" y="1587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014" y="1320800"/>
            <a:ext cx="75608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Time </a:t>
            </a:r>
            <a:r>
              <a:rPr lang="en-GB" sz="2000" dirty="0" err="1"/>
              <a:t>Ferriss</a:t>
            </a:r>
            <a:r>
              <a:rPr lang="en-GB" sz="2000" dirty="0"/>
              <a:t> Show (14 July ‘21) - </a:t>
            </a:r>
            <a:endParaRPr lang="en-GB" sz="2000" dirty="0">
              <a:hlinkClick r:id="rId3"/>
            </a:endParaRPr>
          </a:p>
          <a:p>
            <a:r>
              <a:rPr lang="en-GB" sz="2000" dirty="0">
                <a:hlinkClick r:id="rId3"/>
              </a:rPr>
              <a:t>Anne </a:t>
            </a:r>
            <a:r>
              <a:rPr lang="en-GB" sz="2000" dirty="0" err="1">
                <a:hlinkClick r:id="rId3"/>
              </a:rPr>
              <a:t>Lamott</a:t>
            </a:r>
            <a:r>
              <a:rPr lang="en-GB" sz="2000" dirty="0">
                <a:hlinkClick r:id="rId3"/>
              </a:rPr>
              <a:t> on Taming your Inner Critic </a:t>
            </a:r>
            <a:endParaRPr lang="en-GB" sz="2000" dirty="0"/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All in the Mind BBC 4 (7 January ’20) – </a:t>
            </a:r>
            <a:r>
              <a:rPr lang="en-GB" sz="2000" dirty="0">
                <a:hlinkClick r:id="rId4"/>
              </a:rPr>
              <a:t>Imposter Syndrome</a:t>
            </a:r>
            <a:r>
              <a:rPr lang="en-GB" sz="2000" dirty="0"/>
              <a:t> (10:22 – 17:48 </a:t>
            </a:r>
            <a:r>
              <a:rPr lang="en-GB" sz="2000" dirty="0" err="1"/>
              <a:t>mins</a:t>
            </a:r>
            <a:r>
              <a:rPr lang="en-GB" sz="2000" dirty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All in the Mind ABC (February 2022) – </a:t>
            </a:r>
            <a:r>
              <a:rPr lang="en-GB" sz="2000" dirty="0">
                <a:hlinkClick r:id="rId5"/>
              </a:rPr>
              <a:t>Controlling the chatter in your head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Mike Cannon-Brookes Ted Talk (21 Dec. ‘19) - </a:t>
            </a:r>
            <a:r>
              <a:rPr lang="en-GB" sz="2000" dirty="0">
                <a:hlinkClick r:id="rId6"/>
              </a:rPr>
              <a:t>How you can use Imposter Syndrome to your benefit</a:t>
            </a:r>
            <a:endParaRPr lang="en-GB" sz="2000" dirty="0"/>
          </a:p>
          <a:p>
            <a:endParaRPr lang="en-GB" sz="2000" dirty="0">
              <a:solidFill>
                <a:srgbClr val="000000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Melody Wilding, HBR (May 2021) </a:t>
            </a:r>
            <a:r>
              <a:rPr lang="en-GB" sz="2000" dirty="0">
                <a:solidFill>
                  <a:srgbClr val="C6893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Stop being so hard on yourself 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763547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0651" y="136524"/>
            <a:ext cx="7691709" cy="1512808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b="1" dirty="0">
                <a:latin typeface="Gill Sans MT" panose="020B0502020104020203" pitchFamily="34" charset="0"/>
                <a:cs typeface="Segoe UI Bold" pitchFamily="34" charset="0"/>
              </a:rPr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69981"/>
            <a:ext cx="7128792" cy="4951494"/>
          </a:xfrm>
        </p:spPr>
        <p:txBody>
          <a:bodyPr>
            <a:normAutofit/>
          </a:bodyPr>
          <a:lstStyle/>
          <a:p>
            <a:pPr lvl="1"/>
            <a:endParaRPr lang="en-GB" sz="2400" dirty="0">
              <a:latin typeface="Gill Sans MT" panose="020B0502020104020203" pitchFamily="34" charset="0"/>
            </a:endParaRPr>
          </a:p>
          <a:p>
            <a:endParaRPr lang="en-GB" sz="2000" dirty="0"/>
          </a:p>
          <a:p>
            <a:pPr marL="0" indent="0">
              <a:buNone/>
            </a:pPr>
            <a:endParaRPr lang="en-GB" sz="20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2400" b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6" name="AutoShape 2" descr="Image result for kids playing outside"/>
          <p:cNvSpPr>
            <a:spLocks noChangeAspect="1" noChangeArrowheads="1"/>
          </p:cNvSpPr>
          <p:nvPr/>
        </p:nvSpPr>
        <p:spPr bwMode="auto">
          <a:xfrm>
            <a:off x="-31750" y="-13652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Image result for kids playing outside"/>
          <p:cNvSpPr>
            <a:spLocks noChangeAspect="1" noChangeArrowheads="1"/>
          </p:cNvSpPr>
          <p:nvPr/>
        </p:nvSpPr>
        <p:spPr bwMode="auto">
          <a:xfrm>
            <a:off x="120650" y="1587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24" y="2175433"/>
            <a:ext cx="5482226" cy="365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88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510786-DFEE-4DCA-8017-B2DB95932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640960" cy="64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24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hlinkClick r:id="" action="ppaction://ole?verb=0"/>
            <a:extLst>
              <a:ext uri="{FF2B5EF4-FFF2-40B4-BE49-F238E27FC236}">
                <a16:creationId xmlns:a16="http://schemas.microsoft.com/office/drawing/2014/main" id="{BFA761D2-2B71-4F6C-A83B-E4E8C0584B9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51520" y="116632"/>
          <a:ext cx="8712968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4762440" imgH="3571920" progId="PowerPoint.Show.12">
                  <p:embed/>
                </p:oleObj>
              </mc:Choice>
              <mc:Fallback>
                <p:oleObj name="Presentation" r:id="rId3" imgW="4762440" imgH="3571920" progId="PowerPoint.Show.12">
                  <p:embed/>
                  <p:pic>
                    <p:nvPicPr>
                      <p:cNvPr id="6" name="Content Placeholder 5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FA761D2-2B71-4F6C-A83B-E4E8C0584B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16632"/>
                        <a:ext cx="8712968" cy="6624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6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26" y="212726"/>
            <a:ext cx="7113042" cy="1057274"/>
          </a:xfrm>
        </p:spPr>
        <p:txBody>
          <a:bodyPr/>
          <a:lstStyle/>
          <a:p>
            <a:pPr algn="ctr"/>
            <a:r>
              <a:rPr lang="en-GB" b="1" dirty="0"/>
              <a:t>Introductions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49" y="1412777"/>
            <a:ext cx="7629085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How are you?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Who you are?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Where do you work?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What triggered your interest in coming along today?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69268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7182057" cy="1057274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Gill Sans MT" panose="020B0502020104020203" pitchFamily="34" charset="0"/>
              </a:rPr>
              <a:t>Workshop Objectives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79512" y="1052736"/>
            <a:ext cx="7704856" cy="51845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en-GB" sz="3200" i="1" kern="0" dirty="0">
              <a:latin typeface="Calibri" panose="020F0502020204030204" pitchFamily="34" charset="0"/>
              <a:ea typeface="Segoe UI" panose="020B0502040204020203" pitchFamily="34" charset="0"/>
              <a:cs typeface="Calibri" panose="020F0502020204030204" pitchFamily="34" charset="0"/>
              <a:sym typeface="Segoe U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GB" sz="3200" b="1" kern="0" dirty="0">
              <a:latin typeface="Calibri" panose="020F0502020204030204" pitchFamily="34" charset="0"/>
              <a:ea typeface="Segoe UI" panose="020B0502040204020203" pitchFamily="34" charset="0"/>
              <a:cs typeface="Calibri" panose="020F0502020204030204" pitchFamily="34" charset="0"/>
              <a:sym typeface="Segoe UI"/>
            </a:endParaRPr>
          </a:p>
          <a:p>
            <a:pPr>
              <a:spcBef>
                <a:spcPts val="0"/>
              </a:spcBef>
              <a:defRPr/>
            </a:pPr>
            <a:endParaRPr lang="en-GB" kern="0" dirty="0">
              <a:solidFill>
                <a:srgbClr val="002060"/>
              </a:solidFill>
              <a:ea typeface="Segoe UI" panose="020B0502040204020203" pitchFamily="34" charset="0"/>
              <a:cs typeface="Segoe UI" panose="020B0502040204020203" pitchFamily="34" charset="0"/>
              <a:sym typeface="Segoe UI"/>
            </a:endParaRP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412776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What is Imposter Syndrome?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Some symptoms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Role of Self-Belief</a:t>
            </a:r>
          </a:p>
          <a:p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Growth V. Fixed Mind-set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Triggers</a:t>
            </a:r>
          </a:p>
          <a:p>
            <a:endParaRPr lang="en-I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Strategies to deal with it</a:t>
            </a:r>
          </a:p>
        </p:txBody>
      </p:sp>
    </p:spTree>
    <p:extLst>
      <p:ext uri="{BB962C8B-B14F-4D97-AF65-F5344CB8AC3E}">
        <p14:creationId xmlns:p14="http://schemas.microsoft.com/office/powerpoint/2010/main" val="11381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5" y="260649"/>
            <a:ext cx="7481188" cy="936104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Can you answer YES to below?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23527" y="1446604"/>
            <a:ext cx="8174323" cy="512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dirty="0"/>
              <a:t>Have you lied or fabricated your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 dirty="0"/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00" dirty="0"/>
              <a:t>previous exam results or qualifications?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 dirty="0"/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00" dirty="0"/>
              <a:t>experience?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 dirty="0"/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500" dirty="0"/>
              <a:t>abilities?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 dirty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 dirty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IE" sz="2800" dirty="0"/>
              <a:t>An Imposter = Person who pretends to be somebody else in order to trick people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IE" sz="1600" dirty="0"/>
              <a:t>Oxford English Dictionary</a:t>
            </a: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9531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2725"/>
            <a:ext cx="7488832" cy="1165159"/>
          </a:xfrm>
        </p:spPr>
        <p:txBody>
          <a:bodyPr/>
          <a:lstStyle/>
          <a:p>
            <a:pPr algn="ctr"/>
            <a:r>
              <a:rPr lang="en-GB" b="1" dirty="0"/>
              <a:t>Any sound familiar?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9513" y="192946"/>
            <a:ext cx="8064895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IE" altLang="en-US" sz="2200" dirty="0"/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IE" altLang="en-US" sz="2200" dirty="0"/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IE" altLang="en-US" sz="2200" dirty="0"/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IE" altLang="en-US" sz="2200" dirty="0"/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IE" altLang="en-US" sz="2200" dirty="0"/>
              <a:t>You</a:t>
            </a:r>
            <a:r>
              <a:rPr kumimoji="0" lang="en-IE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won’t let go the email/paper/dissertation,</a:t>
            </a:r>
            <a:r>
              <a:rPr kumimoji="0" lang="en-IE" altLang="en-US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E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 need to keep </a:t>
            </a:r>
            <a:r>
              <a:rPr lang="en-IE" alt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fixing, redrafting, re-reading it….</a:t>
            </a: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en-IE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IE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 are dreading a forthcoming presentation. What if you cannot answer</a:t>
            </a:r>
            <a:r>
              <a:rPr kumimoji="0" lang="en-IE" altLang="en-US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question or just go blank?</a:t>
            </a: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IE" altLang="en-US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IE" alt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You see a job advertised you would love but do not</a:t>
            </a:r>
            <a:r>
              <a:rPr kumimoji="0" lang="en-IE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apply. </a:t>
            </a:r>
            <a:r>
              <a:rPr lang="en-IE" alt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Why not? </a:t>
            </a:r>
            <a:r>
              <a:rPr kumimoji="0" lang="en-IE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Wouldn’t get it, too many others far better.</a:t>
            </a: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IE" altLang="en-US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IE" altLang="en-US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 have just been promoted.  You</a:t>
            </a:r>
            <a:r>
              <a:rPr kumimoji="0" lang="en-IE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are now terrified. What if</a:t>
            </a:r>
            <a:r>
              <a:rPr kumimoji="0" lang="en-IE" altLang="en-US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E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 are “found out” as being incompetent? </a:t>
            </a: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2200" dirty="0"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IE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7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260649"/>
            <a:ext cx="7488832" cy="864096"/>
          </a:xfrm>
        </p:spPr>
        <p:txBody>
          <a:bodyPr/>
          <a:lstStyle/>
          <a:p>
            <a:pPr algn="ctr"/>
            <a:r>
              <a:rPr lang="en-GB" b="1" dirty="0"/>
              <a:t>What is Imposter Syndrome?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9511" y="1439081"/>
            <a:ext cx="8310696" cy="541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IE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“That feeling of being </a:t>
            </a:r>
            <a:r>
              <a:rPr lang="en-IE" sz="2800" dirty="0"/>
              <a:t>a fraud despite </a:t>
            </a:r>
            <a:r>
              <a:rPr lang="en-IE" sz="2800" b="1" u="sng" dirty="0"/>
              <a:t>evidence</a:t>
            </a:r>
            <a:r>
              <a:rPr lang="en-IE" sz="2800" dirty="0"/>
              <a:t> that you are not.” </a:t>
            </a:r>
            <a:r>
              <a:rPr kumimoji="0" lang="en-IE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E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Hugh</a:t>
            </a:r>
            <a:r>
              <a:rPr kumimoji="0" lang="en-IE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Kearns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IE" altLang="en-US" sz="1600" dirty="0"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IE" sz="24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sz="2400" dirty="0"/>
              <a:t>Up to 70% of people have suffered from the syndrome at some point. </a:t>
            </a:r>
            <a:r>
              <a:rPr lang="en-IE" sz="1600" dirty="0"/>
              <a:t>Forbes, 2014</a:t>
            </a:r>
            <a:endParaRPr lang="en-GB" sz="1600" dirty="0"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cs typeface="Times New Roman" panose="02020603050405020304" pitchFamily="18" charset="0"/>
            </a:endParaRPr>
          </a:p>
          <a:p>
            <a:r>
              <a:rPr lang="en-GB" altLang="en-US" sz="2400" dirty="0">
                <a:cs typeface="Times New Roman" panose="02020603050405020304" pitchFamily="18" charset="0"/>
              </a:rPr>
              <a:t>Between </a:t>
            </a:r>
            <a:r>
              <a:rPr lang="en-IE" sz="2400" dirty="0"/>
              <a:t>30-50% of people = </a:t>
            </a:r>
            <a:r>
              <a:rPr lang="en-IE" sz="2400" u="sng" dirty="0"/>
              <a:t>consistent</a:t>
            </a:r>
            <a:r>
              <a:rPr lang="en-IE" sz="2400" dirty="0"/>
              <a:t> imposter feelings that affect what they think, feel &amp; do</a:t>
            </a:r>
            <a:r>
              <a:rPr lang="en-IE" sz="2800" dirty="0"/>
              <a:t>.</a:t>
            </a:r>
          </a:p>
          <a:p>
            <a:pPr marL="0" indent="0">
              <a:buNone/>
            </a:pPr>
            <a:endParaRPr lang="en-IE" sz="2800" dirty="0"/>
          </a:p>
          <a:p>
            <a:r>
              <a:rPr lang="en-IE" altLang="en-US" sz="2400" dirty="0"/>
              <a:t>Usually associated with high performers.</a:t>
            </a:r>
          </a:p>
          <a:p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n-GB" altLang="en-US" sz="2400" dirty="0"/>
              <a:t>Affects each of us differently</a:t>
            </a:r>
            <a:endParaRPr kumimoji="0" lang="en-IE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139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260648"/>
            <a:ext cx="7488832" cy="1224135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Some common </a:t>
            </a:r>
            <a:br>
              <a:rPr lang="en-GB" b="1" dirty="0"/>
            </a:br>
            <a:r>
              <a:rPr lang="en-GB" b="1" dirty="0"/>
              <a:t>symptoms &amp; feelings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9510" y="1736812"/>
            <a:ext cx="856895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sz="2800" dirty="0"/>
              <a:t>Feelings of self-doubt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sz="2800" dirty="0"/>
              <a:t>Fear of failure (consciously or unconsciously)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28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sz="2800" dirty="0"/>
              <a:t>Over-preparation for tasks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28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sz="2800" dirty="0"/>
              <a:t>A tendency to discount praise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28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sz="2800" dirty="0"/>
              <a:t>Feeling like a fraud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IE" altLang="en-US" sz="2800" dirty="0"/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sz="2800" dirty="0"/>
              <a:t>Feeling like you need to be the very best </a:t>
            </a:r>
          </a:p>
        </p:txBody>
      </p:sp>
    </p:spTree>
    <p:extLst>
      <p:ext uri="{BB962C8B-B14F-4D97-AF65-F5344CB8AC3E}">
        <p14:creationId xmlns:p14="http://schemas.microsoft.com/office/powerpoint/2010/main" val="245934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46E9E-9564-4F98-B76C-EFFF4C7D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91" y="305331"/>
            <a:ext cx="7139949" cy="747405"/>
          </a:xfrm>
        </p:spPr>
        <p:txBody>
          <a:bodyPr>
            <a:normAutofit/>
          </a:bodyPr>
          <a:lstStyle/>
          <a:p>
            <a:pPr algn="ctr"/>
            <a:r>
              <a:rPr lang="en-IE" sz="2800" b="1" dirty="0"/>
              <a:t>Knowing what it is &amp; is not…….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241436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Identify an experience, a situation, a time you have felt like an imposter.</a:t>
            </a:r>
          </a:p>
          <a:p>
            <a:pPr marL="514350" indent="-514350">
              <a:buFont typeface="+mj-lt"/>
              <a:buAutoNum type="arabicPeriod"/>
            </a:pPr>
            <a:endParaRPr lang="en-GB" sz="32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What symptoms did you feel?</a:t>
            </a:r>
          </a:p>
          <a:p>
            <a:pPr marL="514350" indent="-514350">
              <a:buFont typeface="+mj-lt"/>
              <a:buAutoNum type="arabicPeriod"/>
            </a:pPr>
            <a:endParaRPr lang="en-GB" sz="32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Where was the </a:t>
            </a:r>
            <a:r>
              <a:rPr lang="en-GB" sz="3200" u="sng" dirty="0"/>
              <a:t>evidence</a:t>
            </a:r>
            <a:r>
              <a:rPr lang="en-GB" sz="3200" dirty="0"/>
              <a:t> to back up your feelings?</a:t>
            </a:r>
          </a:p>
        </p:txBody>
      </p:sp>
    </p:spTree>
    <p:extLst>
      <p:ext uri="{BB962C8B-B14F-4D97-AF65-F5344CB8AC3E}">
        <p14:creationId xmlns:p14="http://schemas.microsoft.com/office/powerpoint/2010/main" val="13882334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2.xml><?xml version="1.0" encoding="utf-8"?>
<a:theme xmlns:a="http://schemas.openxmlformats.org/drawingml/2006/main" name="UCC Branded Template Traditional Ratio2013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13124</TotalTime>
  <Words>1060</Words>
  <Application>Microsoft Office PowerPoint</Application>
  <PresentationFormat>On-screen Show (4:3)</PresentationFormat>
  <Paragraphs>258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1_Office Theme</vt:lpstr>
      <vt:lpstr>UCC Branded Template Traditional Ratio2013</vt:lpstr>
      <vt:lpstr>   ‘That Inner Critic &amp; Imposter Syndrome’  Mary Horgan Friday 9 December, 2022</vt:lpstr>
      <vt:lpstr>Lets get the most out of this morning</vt:lpstr>
      <vt:lpstr>Introductions</vt:lpstr>
      <vt:lpstr>Workshop Objectives </vt:lpstr>
      <vt:lpstr>Can you answer YES to below?</vt:lpstr>
      <vt:lpstr>Any sound familiar?</vt:lpstr>
      <vt:lpstr>What is Imposter Syndrome?</vt:lpstr>
      <vt:lpstr>Some common  symptoms &amp; feelings</vt:lpstr>
      <vt:lpstr>Knowing what it is &amp; is not…….</vt:lpstr>
      <vt:lpstr>Critical Role of Self-Beliefs</vt:lpstr>
      <vt:lpstr>Critical Role of Self-Beliefs (2)</vt:lpstr>
      <vt:lpstr> The Brain Machine for jumping to conclusions!  </vt:lpstr>
      <vt:lpstr>Growth v Fixed Mind-set</vt:lpstr>
      <vt:lpstr>Use of Language</vt:lpstr>
      <vt:lpstr>How is your language creating your world?</vt:lpstr>
      <vt:lpstr>The ‘As if’ Frame</vt:lpstr>
      <vt:lpstr>Identify your triggers</vt:lpstr>
      <vt:lpstr>Some Strategies (1)</vt:lpstr>
      <vt:lpstr>Some Strategies (2)</vt:lpstr>
      <vt:lpstr>To conclude….</vt:lpstr>
      <vt:lpstr>Be Brave</vt:lpstr>
      <vt:lpstr>Resources</vt:lpstr>
      <vt:lpstr>Any Questions?</vt:lpstr>
      <vt:lpstr>PowerPoint Presentation</vt:lpstr>
      <vt:lpstr>PowerPoint Presentation</vt:lpstr>
    </vt:vector>
  </TitlesOfParts>
  <Company>Computer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Centre</dc:creator>
  <cp:lastModifiedBy>Mary Niamh Horgan (HR Employee &amp; Org Development Services)</cp:lastModifiedBy>
  <cp:revision>321</cp:revision>
  <cp:lastPrinted>2020-03-03T15:08:31Z</cp:lastPrinted>
  <dcterms:created xsi:type="dcterms:W3CDTF">2017-02-17T09:22:19Z</dcterms:created>
  <dcterms:modified xsi:type="dcterms:W3CDTF">2022-12-09T11:48:13Z</dcterms:modified>
</cp:coreProperties>
</file>