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83" r:id="rId7"/>
    <p:sldId id="284" r:id="rId8"/>
    <p:sldId id="261" r:id="rId9"/>
    <p:sldId id="262" r:id="rId10"/>
    <p:sldId id="263" r:id="rId11"/>
    <p:sldId id="285" r:id="rId12"/>
    <p:sldId id="266" r:id="rId13"/>
    <p:sldId id="267" r:id="rId14"/>
    <p:sldId id="268" r:id="rId15"/>
    <p:sldId id="269" r:id="rId16"/>
    <p:sldId id="270" r:id="rId17"/>
    <p:sldId id="271" r:id="rId18"/>
    <p:sldId id="272" r:id="rId19"/>
    <p:sldId id="276" r:id="rId20"/>
    <p:sldId id="277" r:id="rId21"/>
    <p:sldId id="278" r:id="rId22"/>
    <p:sldId id="273" r:id="rId23"/>
    <p:sldId id="274" r:id="rId24"/>
    <p:sldId id="275" r:id="rId25"/>
    <p:sldId id="265" r:id="rId26"/>
    <p:sldId id="264" r:id="rId27"/>
    <p:sldId id="279" r:id="rId28"/>
    <p:sldId id="281" r:id="rId29"/>
    <p:sldId id="282" r:id="rId30"/>
    <p:sldId id="280" r:id="rId3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489BB-DD07-4DA2-BE35-A1EDCC25CDA0}" v="69" dt="2021-06-24T12:08:18.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3" d="100"/>
          <a:sy n="73" d="100"/>
        </p:scale>
        <p:origin x="5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01/07/2021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01/07/2021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01/07/2021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01/07/2021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oife.coffey@ucc.i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5.jpeg"/><Relationship Id="rId17" Type="http://schemas.openxmlformats.org/officeDocument/2006/relationships/image" Target="../media/image40.png"/><Relationship Id="rId2" Type="http://schemas.openxmlformats.org/officeDocument/2006/relationships/image" Target="../media/image27.png"/><Relationship Id="rId16" Type="http://schemas.openxmlformats.org/officeDocument/2006/relationships/image" Target="../media/image39.pn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jpeg"/><Relationship Id="rId5" Type="http://schemas.openxmlformats.org/officeDocument/2006/relationships/image" Target="../media/image30.png"/><Relationship Id="rId15" Type="http://schemas.openxmlformats.org/officeDocument/2006/relationships/image" Target="../media/image38.jpeg"/><Relationship Id="rId10" Type="http://schemas.openxmlformats.org/officeDocument/2006/relationships/hyperlink" Target="https://www.cellsignal.com/contents/resources-protocols/changes-to-recommended-western-blotting-protocols/western-variation" TargetMode="External"/><Relationship Id="rId19"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hyperlink" Target="https://openi.nlm.nih.gov/detailedresult.php?img=PMC3742216_ijms-14-13763f2&amp;req=4" TargetMode="External"/><Relationship Id="rId14" Type="http://schemas.openxmlformats.org/officeDocument/2006/relationships/image" Target="../media/image3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jpeg"/><Relationship Id="rId7" Type="http://schemas.openxmlformats.org/officeDocument/2006/relationships/hyperlink" Target="https://www.ucc.ie/en/it/storage/" TargetMode="External"/><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libguides.ucc.ie/researchdataservice/fair" TargetMode="Externa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hyperlink" Target="https://www.nature.com/articles/sdata201618"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zenodo.org/" TargetMode="External"/><Relationship Id="rId7"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1.png"/><Relationship Id="rId5" Type="http://schemas.openxmlformats.org/officeDocument/2006/relationships/hyperlink" Target="https://figshare.com/" TargetMode="External"/><Relationship Id="rId10" Type="http://schemas.openxmlformats.org/officeDocument/2006/relationships/hyperlink" Target="https://fairsharing.org/" TargetMode="External"/><Relationship Id="rId4" Type="http://schemas.openxmlformats.org/officeDocument/2006/relationships/image" Target="../media/image77.png"/><Relationship Id="rId9" Type="http://schemas.openxmlformats.org/officeDocument/2006/relationships/hyperlink" Target="https://creativecommons.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microsoft.com/office/2007/relationships/hdphoto" Target="../media/hdphoto2.wdp"/><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89.png"/><Relationship Id="rId5" Type="http://schemas.microsoft.com/office/2007/relationships/hdphoto" Target="../media/hdphoto1.wdp"/><Relationship Id="rId10" Type="http://schemas.openxmlformats.org/officeDocument/2006/relationships/image" Target="../media/image91.png"/><Relationship Id="rId4" Type="http://schemas.openxmlformats.org/officeDocument/2006/relationships/image" Target="../media/image88.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outlook.office365.com/owa/calendar/ResearchDataService1@uccireland.onmicrosoft.com/bookings/" TargetMode="External"/><Relationship Id="rId7"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hyperlink" Target="http://ehttps:/libguides.ucc.ie/researchdataservice/home" TargetMode="External"/><Relationship Id="rId4" Type="http://schemas.openxmlformats.org/officeDocument/2006/relationships/hyperlink" Target="https://ucc.instructure.com/courses/5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nds.org.au/working-with-data/fairdata/training" TargetMode="External"/><Relationship Id="rId1" Type="http://schemas.openxmlformats.org/officeDocument/2006/relationships/slideLayout" Target="../slideLayouts/slideLayout7.xml"/><Relationship Id="rId6" Type="http://schemas.openxmlformats.org/officeDocument/2006/relationships/hyperlink" Target="https://www.go-fair.org/fair-principles/" TargetMode="External"/><Relationship Id="rId5" Type="http://schemas.openxmlformats.org/officeDocument/2006/relationships/hyperlink" Target="https://www.nature.com/articles/sdata201618" TargetMode="External"/><Relationship Id="rId4" Type="http://schemas.openxmlformats.org/officeDocument/2006/relationships/hyperlink" Target="https://libguides.ucc.ie/researchdataservice/fair"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101C3-F835-4D0D-9DF5-80E8CD35CBDC}"/>
              </a:ext>
            </a:extLst>
          </p:cNvPr>
          <p:cNvSpPr/>
          <p:nvPr/>
        </p:nvSpPr>
        <p:spPr>
          <a:xfrm>
            <a:off x="830954" y="983668"/>
            <a:ext cx="6785897" cy="76944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4400" b="1"/>
              <a:t>Research Data Management</a:t>
            </a:r>
          </a:p>
        </p:txBody>
      </p:sp>
      <p:pic>
        <p:nvPicPr>
          <p:cNvPr id="5" name="Picture 4">
            <a:extLst>
              <a:ext uri="{FF2B5EF4-FFF2-40B4-BE49-F238E27FC236}">
                <a16:creationId xmlns:a16="http://schemas.microsoft.com/office/drawing/2014/main" id="{DEE3E5BA-6884-4D0B-9C1C-A5A965954304}"/>
              </a:ext>
            </a:extLst>
          </p:cNvPr>
          <p:cNvPicPr>
            <a:picLocks noChangeAspect="1"/>
          </p:cNvPicPr>
          <p:nvPr/>
        </p:nvPicPr>
        <p:blipFill rotWithShape="1">
          <a:blip r:embed="rId2">
            <a:extLst>
              <a:ext uri="{28A0092B-C50C-407E-A947-70E740481C1C}">
                <a14:useLocalDpi xmlns:a14="http://schemas.microsoft.com/office/drawing/2010/main" val="0"/>
              </a:ext>
            </a:extLst>
          </a:blip>
          <a:srcRect l="3948" t="425" r="23923" b="64912"/>
          <a:stretch/>
        </p:blipFill>
        <p:spPr>
          <a:xfrm>
            <a:off x="7534206" y="5462337"/>
            <a:ext cx="4389089" cy="1186437"/>
          </a:xfrm>
          <a:prstGeom prst="rect">
            <a:avLst/>
          </a:prstGeom>
        </p:spPr>
      </p:pic>
      <p:sp>
        <p:nvSpPr>
          <p:cNvPr id="6" name="Subtitle 2">
            <a:extLst>
              <a:ext uri="{FF2B5EF4-FFF2-40B4-BE49-F238E27FC236}">
                <a16:creationId xmlns:a16="http://schemas.microsoft.com/office/drawing/2014/main" id="{41BF0B91-C463-4AA8-9AB4-3561F47068E4}"/>
              </a:ext>
            </a:extLst>
          </p:cNvPr>
          <p:cNvSpPr txBox="1">
            <a:spLocks/>
          </p:cNvSpPr>
          <p:nvPr/>
        </p:nvSpPr>
        <p:spPr>
          <a:xfrm>
            <a:off x="1050125" y="1703676"/>
            <a:ext cx="5167872" cy="83078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GB" sz="1800" err="1"/>
              <a:t>Dr.</a:t>
            </a:r>
            <a:r>
              <a:rPr lang="en-GB" sz="1800"/>
              <a:t> Aoife Coffey, Research Data Coordinator, </a:t>
            </a:r>
          </a:p>
          <a:p>
            <a:pPr marL="0" indent="0" algn="ctr">
              <a:buNone/>
            </a:pPr>
            <a:r>
              <a:rPr lang="en-GB" sz="1800"/>
              <a:t> Research &amp; Digital Services, UCC Library</a:t>
            </a:r>
          </a:p>
        </p:txBody>
      </p:sp>
      <p:sp>
        <p:nvSpPr>
          <p:cNvPr id="7" name="TextBox 4">
            <a:extLst>
              <a:ext uri="{FF2B5EF4-FFF2-40B4-BE49-F238E27FC236}">
                <a16:creationId xmlns:a16="http://schemas.microsoft.com/office/drawing/2014/main" id="{71416ABC-63B5-45ED-B826-BC969282BCDD}"/>
              </a:ext>
            </a:extLst>
          </p:cNvPr>
          <p:cNvSpPr txBox="1"/>
          <p:nvPr/>
        </p:nvSpPr>
        <p:spPr>
          <a:xfrm>
            <a:off x="2072708" y="2473117"/>
            <a:ext cx="48447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hlinkClick r:id="rId3"/>
              </a:rPr>
              <a:t>aoife.coffey@ucc.ie</a:t>
            </a:r>
            <a:r>
              <a:rPr lang="en-IE"/>
              <a:t>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961740-1D6D-459D-BC9C-5A99F995D23E}"/>
              </a:ext>
            </a:extLst>
          </p:cNvPr>
          <p:cNvSpPr txBox="1"/>
          <p:nvPr/>
        </p:nvSpPr>
        <p:spPr>
          <a:xfrm>
            <a:off x="329609" y="382772"/>
            <a:ext cx="4899616" cy="461665"/>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400" b="1"/>
              <a:t>Structure of Data Management Plans </a:t>
            </a:r>
          </a:p>
        </p:txBody>
      </p:sp>
      <p:sp>
        <p:nvSpPr>
          <p:cNvPr id="3" name="TextBox 2">
            <a:extLst>
              <a:ext uri="{FF2B5EF4-FFF2-40B4-BE49-F238E27FC236}">
                <a16:creationId xmlns:a16="http://schemas.microsoft.com/office/drawing/2014/main" id="{96115F88-CA57-4EE8-B87F-3666C45B98DF}"/>
              </a:ext>
            </a:extLst>
          </p:cNvPr>
          <p:cNvSpPr txBox="1"/>
          <p:nvPr/>
        </p:nvSpPr>
        <p:spPr>
          <a:xfrm>
            <a:off x="8447" y="6304002"/>
            <a:ext cx="5862554" cy="553998"/>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a:solidFill>
                  <a:schemeClr val="bg1">
                    <a:lumMod val="65000"/>
                  </a:schemeClr>
                </a:solidFill>
              </a:rPr>
              <a:t>http://www.scienceeurope.org/wp-content/uploads/2018/01/SE_Guidance_Document_RDMPs.pdf</a:t>
            </a:r>
          </a:p>
          <a:p>
            <a:r>
              <a:rPr lang="en-IE" sz="1000">
                <a:solidFill>
                  <a:schemeClr val="bg1">
                    <a:lumMod val="65000"/>
                  </a:schemeClr>
                </a:solidFill>
              </a:rPr>
              <a:t>http://survey.scienceeurope.org/upload/surveys/724948/files/RDM_Consultation_Letter_Annexes.pdf</a:t>
            </a:r>
          </a:p>
          <a:p>
            <a:r>
              <a:rPr lang="en-IE" sz="1000">
                <a:solidFill>
                  <a:schemeClr val="bg1">
                    <a:lumMod val="65000"/>
                  </a:schemeClr>
                </a:solidFill>
              </a:rPr>
              <a:t>http://www.dcc.ac.uk/sites/default/files/documents/resource/DMP/DMP_Checklist_2013.pdf</a:t>
            </a:r>
          </a:p>
        </p:txBody>
      </p:sp>
      <p:pic>
        <p:nvPicPr>
          <p:cNvPr id="4" name="Picture 3">
            <a:extLst>
              <a:ext uri="{FF2B5EF4-FFF2-40B4-BE49-F238E27FC236}">
                <a16:creationId xmlns:a16="http://schemas.microsoft.com/office/drawing/2014/main" id="{4B8B5B32-08FF-4F4B-8531-82E797067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82" y="1171395"/>
            <a:ext cx="3520883" cy="4688233"/>
          </a:xfrm>
          <a:prstGeom prst="rect">
            <a:avLst/>
          </a:prstGeom>
        </p:spPr>
      </p:pic>
      <p:sp>
        <p:nvSpPr>
          <p:cNvPr id="5" name="TextBox 4">
            <a:extLst>
              <a:ext uri="{FF2B5EF4-FFF2-40B4-BE49-F238E27FC236}">
                <a16:creationId xmlns:a16="http://schemas.microsoft.com/office/drawing/2014/main" id="{DAD082BA-3E59-4FB3-9D27-5DE60560AED9}"/>
              </a:ext>
            </a:extLst>
          </p:cNvPr>
          <p:cNvSpPr txBox="1"/>
          <p:nvPr/>
        </p:nvSpPr>
        <p:spPr>
          <a:xfrm>
            <a:off x="6289221" y="1349829"/>
            <a:ext cx="4933950" cy="33387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en-GB" b="1" dirty="0">
                <a:cs typeface="Calibri"/>
              </a:rPr>
              <a:t>1. Data Collection </a:t>
            </a:r>
            <a:endParaRPr lang="en-US" b="1"/>
          </a:p>
          <a:p>
            <a:pPr>
              <a:lnSpc>
                <a:spcPct val="200000"/>
              </a:lnSpc>
            </a:pPr>
            <a:r>
              <a:rPr lang="en-GB" b="1" dirty="0">
                <a:cs typeface="Calibri"/>
              </a:rPr>
              <a:t>2. Documentation, metadata and data quality </a:t>
            </a:r>
          </a:p>
          <a:p>
            <a:pPr>
              <a:lnSpc>
                <a:spcPct val="200000"/>
              </a:lnSpc>
            </a:pPr>
            <a:r>
              <a:rPr lang="en-GB" b="1" dirty="0">
                <a:cs typeface="Calibri"/>
              </a:rPr>
              <a:t>3. Ethics and Legal Compliance </a:t>
            </a:r>
          </a:p>
          <a:p>
            <a:pPr>
              <a:lnSpc>
                <a:spcPct val="200000"/>
              </a:lnSpc>
            </a:pPr>
            <a:r>
              <a:rPr lang="en-GB" b="1" dirty="0">
                <a:cs typeface="Calibri"/>
              </a:rPr>
              <a:t>4. Storage and Back-up during research </a:t>
            </a:r>
          </a:p>
          <a:p>
            <a:pPr>
              <a:lnSpc>
                <a:spcPct val="200000"/>
              </a:lnSpc>
            </a:pPr>
            <a:r>
              <a:rPr lang="en-GB" b="1" dirty="0">
                <a:cs typeface="Calibri"/>
              </a:rPr>
              <a:t>5. Data Sharing and Long-term Preservation </a:t>
            </a:r>
          </a:p>
          <a:p>
            <a:pPr>
              <a:lnSpc>
                <a:spcPct val="200000"/>
              </a:lnSpc>
            </a:pPr>
            <a:r>
              <a:rPr lang="en-GB" b="1" dirty="0">
                <a:cs typeface="Calibri"/>
              </a:rPr>
              <a:t>6. Resources and Responsibilities </a:t>
            </a:r>
          </a:p>
        </p:txBody>
      </p:sp>
    </p:spTree>
    <p:extLst>
      <p:ext uri="{BB962C8B-B14F-4D97-AF65-F5344CB8AC3E}">
        <p14:creationId xmlns:p14="http://schemas.microsoft.com/office/powerpoint/2010/main" val="3661228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0A884F-1F88-4873-A40E-793297029451}"/>
              </a:ext>
            </a:extLst>
          </p:cNvPr>
          <p:cNvSpPr txBox="1"/>
          <p:nvPr/>
        </p:nvSpPr>
        <p:spPr>
          <a:xfrm>
            <a:off x="5888804" y="2549702"/>
            <a:ext cx="2614773" cy="1200329"/>
          </a:xfrm>
          <a:prstGeom prst="rect">
            <a:avLst/>
          </a:prstGeom>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dirty="0">
                <a:latin typeface="Source Sans Pro"/>
                <a:ea typeface="+mn-lt"/>
                <a:cs typeface="+mn-lt"/>
              </a:rPr>
              <a:t>SELECT ?name ?person 
</a:t>
            </a:r>
            <a:r>
              <a:rPr lang="en-GB" sz="1200">
                <a:latin typeface="Source Sans Pro"/>
                <a:ea typeface="+mn-lt"/>
                <a:cs typeface="+mn-lt"/>
              </a:rPr>
              <a:t>WHERE {</a:t>
            </a:r>
            <a:r>
              <a:rPr lang="en-GB" sz="1200" dirty="0">
                <a:latin typeface="Source Sans Pro"/>
                <a:ea typeface="+mn-lt"/>
                <a:cs typeface="+mn-lt"/>
              </a:rPr>
              <a:t>
</a:t>
            </a:r>
            <a:r>
              <a:rPr lang="en-GB" sz="1200">
                <a:latin typeface="Source Sans Pro"/>
                <a:ea typeface="+mn-lt"/>
                <a:cs typeface="+mn-lt"/>
              </a:rPr>
              <a:t>      ?person a dbo:Actor .</a:t>
            </a:r>
            <a:r>
              <a:rPr lang="en-GB" sz="1200" dirty="0">
                <a:latin typeface="Source Sans Pro"/>
                <a:ea typeface="+mn-lt"/>
                <a:cs typeface="+mn-lt"/>
              </a:rPr>
              <a:t>
</a:t>
            </a:r>
            <a:r>
              <a:rPr lang="en-GB" sz="1200">
                <a:latin typeface="Source Sans Pro"/>
                <a:ea typeface="+mn-lt"/>
                <a:cs typeface="+mn-lt"/>
              </a:rPr>
              <a:t>      ?person dbo:birthPlace :Ireland .</a:t>
            </a:r>
            <a:r>
              <a:rPr lang="en-GB" sz="1200" dirty="0">
                <a:latin typeface="Source Sans Pro"/>
                <a:ea typeface="+mn-lt"/>
                <a:cs typeface="+mn-lt"/>
              </a:rPr>
              <a:t>
</a:t>
            </a:r>
            <a:r>
              <a:rPr lang="en-GB" sz="1200">
                <a:latin typeface="Source Sans Pro"/>
                <a:ea typeface="+mn-lt"/>
                <a:cs typeface="+mn-lt"/>
              </a:rPr>
              <a:t>      ?person foaf:name ?name .</a:t>
            </a:r>
            <a:r>
              <a:rPr lang="en-GB" sz="1200" dirty="0">
                <a:latin typeface="Source Sans Pro"/>
                <a:ea typeface="+mn-lt"/>
                <a:cs typeface="+mn-lt"/>
              </a:rPr>
              <a:t>
</a:t>
            </a:r>
            <a:r>
              <a:rPr lang="en-GB" sz="1200">
                <a:latin typeface="Source Sans Pro"/>
                <a:ea typeface="+mn-lt"/>
                <a:cs typeface="+mn-lt"/>
              </a:rPr>
              <a:t>}</a:t>
            </a:r>
            <a:endParaRPr lang="en-US" sz="1200">
              <a:latin typeface="Source Sans Pro"/>
            </a:endParaRPr>
          </a:p>
        </p:txBody>
      </p:sp>
      <p:sp>
        <p:nvSpPr>
          <p:cNvPr id="3" name="Title 2">
            <a:extLst>
              <a:ext uri="{FF2B5EF4-FFF2-40B4-BE49-F238E27FC236}">
                <a16:creationId xmlns:a16="http://schemas.microsoft.com/office/drawing/2014/main" id="{A49EBA22-FBD2-462C-9880-7BFE98E06D69}"/>
              </a:ext>
            </a:extLst>
          </p:cNvPr>
          <p:cNvSpPr txBox="1">
            <a:spLocks/>
          </p:cNvSpPr>
          <p:nvPr/>
        </p:nvSpPr>
        <p:spPr>
          <a:xfrm>
            <a:off x="326303" y="227210"/>
            <a:ext cx="3490786" cy="563843"/>
          </a:xfrm>
          <a:prstGeom prst="rect">
            <a:avLst/>
          </a:prstGeom>
        </p:spPr>
        <p:txBody>
          <a:bodyPr>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latin typeface="+mn-lt"/>
              </a:rPr>
              <a:t>1. Data Collection</a:t>
            </a:r>
          </a:p>
        </p:txBody>
      </p:sp>
      <p:sp>
        <p:nvSpPr>
          <p:cNvPr id="4" name="TextBox 3">
            <a:extLst>
              <a:ext uri="{FF2B5EF4-FFF2-40B4-BE49-F238E27FC236}">
                <a16:creationId xmlns:a16="http://schemas.microsoft.com/office/drawing/2014/main" id="{4FE261D5-DDB7-40BE-9A1F-EF22BFC69991}"/>
              </a:ext>
            </a:extLst>
          </p:cNvPr>
          <p:cNvSpPr txBox="1"/>
          <p:nvPr/>
        </p:nvSpPr>
        <p:spPr>
          <a:xfrm>
            <a:off x="764450" y="1121942"/>
            <a:ext cx="4544529" cy="1200329"/>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What is the type, format and volume of data?</a:t>
            </a:r>
          </a:p>
          <a:p>
            <a:endParaRPr lang="en-IE"/>
          </a:p>
          <a:p>
            <a:r>
              <a:rPr lang="en-IE"/>
              <a:t>How will data be collected or created?</a:t>
            </a:r>
          </a:p>
          <a:p>
            <a:pPr marL="285750" indent="-285750">
              <a:buFont typeface="Arial" panose="020B0604020202020204" pitchFamily="34" charset="0"/>
              <a:buChar char="•"/>
            </a:pPr>
            <a:endParaRPr lang="en-GB"/>
          </a:p>
        </p:txBody>
      </p:sp>
      <p:pic>
        <p:nvPicPr>
          <p:cNvPr id="5" name="Picture 4" descr="Image result for excel">
            <a:extLst>
              <a:ext uri="{FF2B5EF4-FFF2-40B4-BE49-F238E27FC236}">
                <a16:creationId xmlns:a16="http://schemas.microsoft.com/office/drawing/2014/main" id="{2BACCA52-FAE4-4072-A38A-E53A057BA0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86" y="3700452"/>
            <a:ext cx="935067" cy="885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AC79C3-3466-46D2-9CC2-2DBF330B4D01}"/>
              </a:ext>
            </a:extLst>
          </p:cNvPr>
          <p:cNvPicPr>
            <a:picLocks noChangeAspect="1"/>
          </p:cNvPicPr>
          <p:nvPr/>
        </p:nvPicPr>
        <p:blipFill>
          <a:blip r:embed="rId3"/>
          <a:stretch>
            <a:fillRect/>
          </a:stretch>
        </p:blipFill>
        <p:spPr>
          <a:xfrm>
            <a:off x="1890491" y="2553862"/>
            <a:ext cx="1041890" cy="1041890"/>
          </a:xfrm>
          <a:prstGeom prst="rect">
            <a:avLst/>
          </a:prstGeom>
        </p:spPr>
      </p:pic>
      <p:pic>
        <p:nvPicPr>
          <p:cNvPr id="7" name="Picture 6">
            <a:extLst>
              <a:ext uri="{FF2B5EF4-FFF2-40B4-BE49-F238E27FC236}">
                <a16:creationId xmlns:a16="http://schemas.microsoft.com/office/drawing/2014/main" id="{2F76945D-4B3E-4B32-B3C4-936923DAFB0D}"/>
              </a:ext>
            </a:extLst>
          </p:cNvPr>
          <p:cNvPicPr>
            <a:picLocks noChangeAspect="1"/>
          </p:cNvPicPr>
          <p:nvPr/>
        </p:nvPicPr>
        <p:blipFill>
          <a:blip r:embed="rId4"/>
          <a:stretch>
            <a:fillRect/>
          </a:stretch>
        </p:blipFill>
        <p:spPr>
          <a:xfrm>
            <a:off x="7244745" y="3624572"/>
            <a:ext cx="1839122" cy="1379342"/>
          </a:xfrm>
          <a:prstGeom prst="rect">
            <a:avLst/>
          </a:prstGeom>
        </p:spPr>
      </p:pic>
      <p:pic>
        <p:nvPicPr>
          <p:cNvPr id="8" name="Picture 7">
            <a:extLst>
              <a:ext uri="{FF2B5EF4-FFF2-40B4-BE49-F238E27FC236}">
                <a16:creationId xmlns:a16="http://schemas.microsoft.com/office/drawing/2014/main" id="{B9EC6F89-D215-48C6-89DB-EC8E9D480F50}"/>
              </a:ext>
            </a:extLst>
          </p:cNvPr>
          <p:cNvPicPr>
            <a:picLocks noChangeAspect="1"/>
          </p:cNvPicPr>
          <p:nvPr/>
        </p:nvPicPr>
        <p:blipFill rotWithShape="1">
          <a:blip r:embed="rId5"/>
          <a:srcRect l="57920" t="16986" r="10200" b="16387"/>
          <a:stretch/>
        </p:blipFill>
        <p:spPr>
          <a:xfrm>
            <a:off x="2905924" y="3825336"/>
            <a:ext cx="935758" cy="977814"/>
          </a:xfrm>
          <a:prstGeom prst="rect">
            <a:avLst/>
          </a:prstGeom>
        </p:spPr>
      </p:pic>
      <p:pic>
        <p:nvPicPr>
          <p:cNvPr id="9" name="Picture 8">
            <a:extLst>
              <a:ext uri="{FF2B5EF4-FFF2-40B4-BE49-F238E27FC236}">
                <a16:creationId xmlns:a16="http://schemas.microsoft.com/office/drawing/2014/main" id="{C025543D-6AD7-4FF4-8159-FD1FFEAAD715}"/>
              </a:ext>
            </a:extLst>
          </p:cNvPr>
          <p:cNvPicPr>
            <a:picLocks noChangeAspect="1"/>
          </p:cNvPicPr>
          <p:nvPr/>
        </p:nvPicPr>
        <p:blipFill>
          <a:blip r:embed="rId6"/>
          <a:stretch>
            <a:fillRect/>
          </a:stretch>
        </p:blipFill>
        <p:spPr>
          <a:xfrm>
            <a:off x="793822" y="2546338"/>
            <a:ext cx="835081" cy="835081"/>
          </a:xfrm>
          <a:prstGeom prst="rect">
            <a:avLst/>
          </a:prstGeom>
        </p:spPr>
      </p:pic>
      <p:pic>
        <p:nvPicPr>
          <p:cNvPr id="10" name="Picture 9">
            <a:extLst>
              <a:ext uri="{FF2B5EF4-FFF2-40B4-BE49-F238E27FC236}">
                <a16:creationId xmlns:a16="http://schemas.microsoft.com/office/drawing/2014/main" id="{4E5231DD-FB05-4C84-941C-D3A08AAB2056}"/>
              </a:ext>
            </a:extLst>
          </p:cNvPr>
          <p:cNvPicPr>
            <a:picLocks noChangeAspect="1"/>
          </p:cNvPicPr>
          <p:nvPr/>
        </p:nvPicPr>
        <p:blipFill rotWithShape="1">
          <a:blip r:embed="rId7"/>
          <a:srcRect l="12785" r="13185"/>
          <a:stretch/>
        </p:blipFill>
        <p:spPr>
          <a:xfrm>
            <a:off x="1890491" y="3824208"/>
            <a:ext cx="908698" cy="920607"/>
          </a:xfrm>
          <a:prstGeom prst="rect">
            <a:avLst/>
          </a:prstGeom>
        </p:spPr>
      </p:pic>
      <p:pic>
        <p:nvPicPr>
          <p:cNvPr id="11" name="Picture 10">
            <a:extLst>
              <a:ext uri="{FF2B5EF4-FFF2-40B4-BE49-F238E27FC236}">
                <a16:creationId xmlns:a16="http://schemas.microsoft.com/office/drawing/2014/main" id="{2558F8EA-C844-4FB5-BBB4-4FB11CCC4F45}"/>
              </a:ext>
            </a:extLst>
          </p:cNvPr>
          <p:cNvPicPr>
            <a:picLocks noChangeAspect="1"/>
          </p:cNvPicPr>
          <p:nvPr/>
        </p:nvPicPr>
        <p:blipFill>
          <a:blip r:embed="rId8"/>
          <a:stretch>
            <a:fillRect/>
          </a:stretch>
        </p:blipFill>
        <p:spPr>
          <a:xfrm>
            <a:off x="2971295" y="2643954"/>
            <a:ext cx="903240" cy="903240"/>
          </a:xfrm>
          <a:prstGeom prst="rect">
            <a:avLst/>
          </a:prstGeom>
        </p:spPr>
      </p:pic>
      <p:sp>
        <p:nvSpPr>
          <p:cNvPr id="12" name="Rectangle 11">
            <a:extLst>
              <a:ext uri="{FF2B5EF4-FFF2-40B4-BE49-F238E27FC236}">
                <a16:creationId xmlns:a16="http://schemas.microsoft.com/office/drawing/2014/main" id="{7DA8C740-5110-404F-B64B-FE33595D9615}"/>
              </a:ext>
            </a:extLst>
          </p:cNvPr>
          <p:cNvSpPr/>
          <p:nvPr/>
        </p:nvSpPr>
        <p:spPr>
          <a:xfrm>
            <a:off x="-27296" y="6000771"/>
            <a:ext cx="4493447" cy="861774"/>
          </a:xfrm>
          <a:prstGeom prst="rect">
            <a:avLst/>
          </a:prstGeom>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a:hlinkClick r:id="rId9"/>
              </a:rPr>
              <a:t>https://openi.nlm.nih.gov/detailedresult.php?img=PMC3742216_ijms-14-13763f2&amp;req=4</a:t>
            </a:r>
            <a:endParaRPr lang="en-IE" sz="1000"/>
          </a:p>
          <a:p>
            <a:r>
              <a:rPr lang="en-IE" sz="1000">
                <a:hlinkClick r:id="rId10"/>
              </a:rPr>
              <a:t>https://www.cellsignal.com/contents/resources-protocols/changes-to-recommended-western-blotting-protocols/western-variation</a:t>
            </a:r>
            <a:endParaRPr lang="en-IE" sz="1000"/>
          </a:p>
          <a:p>
            <a:r>
              <a:rPr lang="en-IE" sz="1000"/>
              <a:t>http://chem.ch.huji.ac.il/nmr/whatisnmr/whatisnmr.html</a:t>
            </a:r>
          </a:p>
        </p:txBody>
      </p:sp>
      <p:pic>
        <p:nvPicPr>
          <p:cNvPr id="13" name="Picture 12">
            <a:extLst>
              <a:ext uri="{FF2B5EF4-FFF2-40B4-BE49-F238E27FC236}">
                <a16:creationId xmlns:a16="http://schemas.microsoft.com/office/drawing/2014/main" id="{83BCCC6C-2DFD-4705-AF23-D494C37286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32394" y="481621"/>
            <a:ext cx="2168606" cy="1445737"/>
          </a:xfrm>
          <a:prstGeom prst="rect">
            <a:avLst/>
          </a:prstGeom>
        </p:spPr>
      </p:pic>
      <p:pic>
        <p:nvPicPr>
          <p:cNvPr id="14" name="Picture 13">
            <a:extLst>
              <a:ext uri="{FF2B5EF4-FFF2-40B4-BE49-F238E27FC236}">
                <a16:creationId xmlns:a16="http://schemas.microsoft.com/office/drawing/2014/main" id="{DE7738A1-C37A-4E50-BBE6-4CD34B7811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89249" y="2030619"/>
            <a:ext cx="3219010" cy="1810693"/>
          </a:xfrm>
          <a:prstGeom prst="rect">
            <a:avLst/>
          </a:prstGeom>
        </p:spPr>
      </p:pic>
      <p:pic>
        <p:nvPicPr>
          <p:cNvPr id="15" name="Picture 14">
            <a:extLst>
              <a:ext uri="{FF2B5EF4-FFF2-40B4-BE49-F238E27FC236}">
                <a16:creationId xmlns:a16="http://schemas.microsoft.com/office/drawing/2014/main" id="{80397A91-1E5B-45B4-825D-5A3F0546EC79}"/>
              </a:ext>
            </a:extLst>
          </p:cNvPr>
          <p:cNvPicPr>
            <a:picLocks noChangeAspect="1"/>
          </p:cNvPicPr>
          <p:nvPr/>
        </p:nvPicPr>
        <p:blipFill rotWithShape="1">
          <a:blip r:embed="rId13"/>
          <a:srcRect b="21722"/>
          <a:stretch/>
        </p:blipFill>
        <p:spPr>
          <a:xfrm>
            <a:off x="4612110" y="4073565"/>
            <a:ext cx="2476551" cy="1849609"/>
          </a:xfrm>
          <a:prstGeom prst="rect">
            <a:avLst/>
          </a:prstGeom>
        </p:spPr>
      </p:pic>
      <p:pic>
        <p:nvPicPr>
          <p:cNvPr id="16" name="Picture 15">
            <a:extLst>
              <a:ext uri="{FF2B5EF4-FFF2-40B4-BE49-F238E27FC236}">
                <a16:creationId xmlns:a16="http://schemas.microsoft.com/office/drawing/2014/main" id="{5D33C4C6-858D-4E42-9C0D-D29D9110448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08661" y="5128718"/>
            <a:ext cx="2763062" cy="1698132"/>
          </a:xfrm>
          <a:prstGeom prst="rect">
            <a:avLst/>
          </a:prstGeom>
        </p:spPr>
      </p:pic>
      <p:pic>
        <p:nvPicPr>
          <p:cNvPr id="17" name="Picture 16">
            <a:extLst>
              <a:ext uri="{FF2B5EF4-FFF2-40B4-BE49-F238E27FC236}">
                <a16:creationId xmlns:a16="http://schemas.microsoft.com/office/drawing/2014/main" id="{B02B0436-C0A2-4958-9115-987410D94F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81263" y="3944573"/>
            <a:ext cx="2916563" cy="1944375"/>
          </a:xfrm>
          <a:prstGeom prst="rect">
            <a:avLst/>
          </a:prstGeom>
        </p:spPr>
      </p:pic>
      <p:pic>
        <p:nvPicPr>
          <p:cNvPr id="18" name="Picture 17">
            <a:extLst>
              <a:ext uri="{FF2B5EF4-FFF2-40B4-BE49-F238E27FC236}">
                <a16:creationId xmlns:a16="http://schemas.microsoft.com/office/drawing/2014/main" id="{9976ACF6-F6D3-45D1-9EB6-8BE3B509076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822" y="4772118"/>
            <a:ext cx="956165" cy="956165"/>
          </a:xfrm>
          <a:prstGeom prst="rect">
            <a:avLst/>
          </a:prstGeom>
        </p:spPr>
      </p:pic>
      <p:grpSp>
        <p:nvGrpSpPr>
          <p:cNvPr id="19" name="Group 18">
            <a:extLst>
              <a:ext uri="{FF2B5EF4-FFF2-40B4-BE49-F238E27FC236}">
                <a16:creationId xmlns:a16="http://schemas.microsoft.com/office/drawing/2014/main" id="{7B2ADE8F-9FAD-4273-BB94-C9712CEA5720}"/>
              </a:ext>
            </a:extLst>
          </p:cNvPr>
          <p:cNvGrpSpPr/>
          <p:nvPr/>
        </p:nvGrpSpPr>
        <p:grpSpPr>
          <a:xfrm>
            <a:off x="5850385" y="1183986"/>
            <a:ext cx="2736400" cy="1245520"/>
            <a:chOff x="5850385" y="1183986"/>
            <a:chExt cx="2736400" cy="1245520"/>
          </a:xfrm>
        </p:grpSpPr>
        <p:sp>
          <p:nvSpPr>
            <p:cNvPr id="43" name="TextBox 18">
              <a:extLst>
                <a:ext uri="{FF2B5EF4-FFF2-40B4-BE49-F238E27FC236}">
                  <a16:creationId xmlns:a16="http://schemas.microsoft.com/office/drawing/2014/main" id="{C2B3E44A-8E54-4583-B83E-D0F26D0D56D7}"/>
                </a:ext>
              </a:extLst>
            </p:cNvPr>
            <p:cNvSpPr txBox="1"/>
            <p:nvPr/>
          </p:nvSpPr>
          <p:spPr>
            <a:xfrm>
              <a:off x="7149857" y="1674139"/>
              <a:ext cx="1436928" cy="400110"/>
            </a:xfrm>
            <a:prstGeom prst="rect">
              <a:avLst/>
            </a:prstGeom>
            <a:solidFill>
              <a:schemeClr val="bg1"/>
            </a:solidFill>
            <a:ln>
              <a:solidFill>
                <a:schemeClr val="tx1"/>
              </a:solidFill>
            </a:ln>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Qualitative </a:t>
              </a:r>
            </a:p>
          </p:txBody>
        </p:sp>
        <p:sp>
          <p:nvSpPr>
            <p:cNvPr id="44" name="TextBox 19">
              <a:extLst>
                <a:ext uri="{FF2B5EF4-FFF2-40B4-BE49-F238E27FC236}">
                  <a16:creationId xmlns:a16="http://schemas.microsoft.com/office/drawing/2014/main" id="{3E56F8A1-D7F8-4D30-845D-EE880FB26F97}"/>
                </a:ext>
              </a:extLst>
            </p:cNvPr>
            <p:cNvSpPr txBox="1"/>
            <p:nvPr/>
          </p:nvSpPr>
          <p:spPr>
            <a:xfrm>
              <a:off x="6031319" y="2029396"/>
              <a:ext cx="1593491" cy="400110"/>
            </a:xfrm>
            <a:prstGeom prst="rect">
              <a:avLst/>
            </a:prstGeom>
            <a:solidFill>
              <a:schemeClr val="bg1"/>
            </a:solidFill>
            <a:ln>
              <a:solidFill>
                <a:schemeClr val="tx1"/>
              </a:solidFill>
            </a:ln>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Quantitative </a:t>
              </a:r>
            </a:p>
          </p:txBody>
        </p:sp>
        <p:sp>
          <p:nvSpPr>
            <p:cNvPr id="45" name="TextBox 20">
              <a:extLst>
                <a:ext uri="{FF2B5EF4-FFF2-40B4-BE49-F238E27FC236}">
                  <a16:creationId xmlns:a16="http://schemas.microsoft.com/office/drawing/2014/main" id="{8A2ECC1E-D0B2-4EA9-B49C-4F3EB6666705}"/>
                </a:ext>
              </a:extLst>
            </p:cNvPr>
            <p:cNvSpPr txBox="1"/>
            <p:nvPr/>
          </p:nvSpPr>
          <p:spPr>
            <a:xfrm>
              <a:off x="5850385" y="1424219"/>
              <a:ext cx="1224075" cy="400110"/>
            </a:xfrm>
            <a:prstGeom prst="rect">
              <a:avLst/>
            </a:prstGeom>
            <a:solidFill>
              <a:schemeClr val="bg1"/>
            </a:solidFill>
            <a:ln>
              <a:solidFill>
                <a:schemeClr val="tx1"/>
              </a:solidFill>
            </a:ln>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Primary </a:t>
              </a:r>
            </a:p>
          </p:txBody>
        </p:sp>
        <p:sp>
          <p:nvSpPr>
            <p:cNvPr id="46" name="TextBox 21">
              <a:extLst>
                <a:ext uri="{FF2B5EF4-FFF2-40B4-BE49-F238E27FC236}">
                  <a16:creationId xmlns:a16="http://schemas.microsoft.com/office/drawing/2014/main" id="{756F2317-7FCF-43A4-BBA0-FBD39428BC8B}"/>
                </a:ext>
              </a:extLst>
            </p:cNvPr>
            <p:cNvSpPr txBox="1"/>
            <p:nvPr/>
          </p:nvSpPr>
          <p:spPr>
            <a:xfrm>
              <a:off x="6938569" y="1183986"/>
              <a:ext cx="1374172" cy="400110"/>
            </a:xfrm>
            <a:prstGeom prst="rect">
              <a:avLst/>
            </a:prstGeom>
            <a:solidFill>
              <a:schemeClr val="bg1"/>
            </a:solidFill>
            <a:ln>
              <a:solidFill>
                <a:schemeClr val="tx1"/>
              </a:solidFill>
            </a:ln>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Secondary </a:t>
              </a:r>
            </a:p>
          </p:txBody>
        </p:sp>
      </p:grpSp>
      <p:sp>
        <p:nvSpPr>
          <p:cNvPr id="20" name="Title 2">
            <a:extLst>
              <a:ext uri="{FF2B5EF4-FFF2-40B4-BE49-F238E27FC236}">
                <a16:creationId xmlns:a16="http://schemas.microsoft.com/office/drawing/2014/main" id="{7332D929-3B3C-43CC-B3A2-6F4485B2C217}"/>
              </a:ext>
            </a:extLst>
          </p:cNvPr>
          <p:cNvSpPr txBox="1">
            <a:spLocks/>
          </p:cNvSpPr>
          <p:nvPr/>
        </p:nvSpPr>
        <p:spPr>
          <a:xfrm>
            <a:off x="326303" y="227210"/>
            <a:ext cx="3490786" cy="563843"/>
          </a:xfrm>
          <a:prstGeom prst="rect">
            <a:avLst/>
          </a:prstGeom>
        </p:spPr>
        <p:txBody>
          <a:bodyPr>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latin typeface="+mn-lt"/>
              </a:rPr>
              <a:t>1. Data Collection</a:t>
            </a:r>
          </a:p>
        </p:txBody>
      </p:sp>
      <p:sp>
        <p:nvSpPr>
          <p:cNvPr id="21" name="TextBox 2">
            <a:extLst>
              <a:ext uri="{FF2B5EF4-FFF2-40B4-BE49-F238E27FC236}">
                <a16:creationId xmlns:a16="http://schemas.microsoft.com/office/drawing/2014/main" id="{60125797-7124-4AFA-B889-8B2788E49009}"/>
              </a:ext>
            </a:extLst>
          </p:cNvPr>
          <p:cNvSpPr txBox="1"/>
          <p:nvPr/>
        </p:nvSpPr>
        <p:spPr>
          <a:xfrm>
            <a:off x="764450" y="1121942"/>
            <a:ext cx="4544529" cy="1200329"/>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What is the type, format and volume of data?</a:t>
            </a:r>
          </a:p>
          <a:p>
            <a:endParaRPr lang="en-IE"/>
          </a:p>
          <a:p>
            <a:r>
              <a:rPr lang="en-IE"/>
              <a:t>How will data be collected or created?</a:t>
            </a:r>
          </a:p>
          <a:p>
            <a:pPr marL="285750" indent="-285750">
              <a:buFont typeface="Arial" panose="020B0604020202020204" pitchFamily="34" charset="0"/>
              <a:buChar char="•"/>
            </a:pPr>
            <a:endParaRPr lang="en-GB"/>
          </a:p>
        </p:txBody>
      </p:sp>
      <p:pic>
        <p:nvPicPr>
          <p:cNvPr id="22" name="Picture 21" descr="Image result for excel">
            <a:extLst>
              <a:ext uri="{FF2B5EF4-FFF2-40B4-BE49-F238E27FC236}">
                <a16:creationId xmlns:a16="http://schemas.microsoft.com/office/drawing/2014/main" id="{3F347E8A-AB13-46EF-ADF7-0D9F1578A6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86" y="3700452"/>
            <a:ext cx="935067" cy="8851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407800D-8A73-4BDB-A258-E4FBE234FCA5}"/>
              </a:ext>
            </a:extLst>
          </p:cNvPr>
          <p:cNvPicPr>
            <a:picLocks noChangeAspect="1"/>
          </p:cNvPicPr>
          <p:nvPr/>
        </p:nvPicPr>
        <p:blipFill>
          <a:blip r:embed="rId3"/>
          <a:stretch>
            <a:fillRect/>
          </a:stretch>
        </p:blipFill>
        <p:spPr>
          <a:xfrm>
            <a:off x="1890491" y="2553862"/>
            <a:ext cx="1041890" cy="1041890"/>
          </a:xfrm>
          <a:prstGeom prst="rect">
            <a:avLst/>
          </a:prstGeom>
        </p:spPr>
      </p:pic>
      <p:pic>
        <p:nvPicPr>
          <p:cNvPr id="24" name="Picture 23">
            <a:extLst>
              <a:ext uri="{FF2B5EF4-FFF2-40B4-BE49-F238E27FC236}">
                <a16:creationId xmlns:a16="http://schemas.microsoft.com/office/drawing/2014/main" id="{43730455-DD28-4227-8653-AB99F8999F1D}"/>
              </a:ext>
            </a:extLst>
          </p:cNvPr>
          <p:cNvPicPr>
            <a:picLocks noChangeAspect="1"/>
          </p:cNvPicPr>
          <p:nvPr/>
        </p:nvPicPr>
        <p:blipFill>
          <a:blip r:embed="rId4"/>
          <a:stretch>
            <a:fillRect/>
          </a:stretch>
        </p:blipFill>
        <p:spPr>
          <a:xfrm>
            <a:off x="7244745" y="3624572"/>
            <a:ext cx="1839122" cy="1379342"/>
          </a:xfrm>
          <a:prstGeom prst="rect">
            <a:avLst/>
          </a:prstGeom>
        </p:spPr>
      </p:pic>
      <p:pic>
        <p:nvPicPr>
          <p:cNvPr id="25" name="Picture 24">
            <a:extLst>
              <a:ext uri="{FF2B5EF4-FFF2-40B4-BE49-F238E27FC236}">
                <a16:creationId xmlns:a16="http://schemas.microsoft.com/office/drawing/2014/main" id="{92D01880-585F-4599-883F-F73EA0BE414A}"/>
              </a:ext>
            </a:extLst>
          </p:cNvPr>
          <p:cNvPicPr>
            <a:picLocks noChangeAspect="1"/>
          </p:cNvPicPr>
          <p:nvPr/>
        </p:nvPicPr>
        <p:blipFill rotWithShape="1">
          <a:blip r:embed="rId5"/>
          <a:srcRect l="57920" t="16986" r="10200" b="16387"/>
          <a:stretch/>
        </p:blipFill>
        <p:spPr>
          <a:xfrm>
            <a:off x="2905924" y="3825336"/>
            <a:ext cx="935758" cy="977814"/>
          </a:xfrm>
          <a:prstGeom prst="rect">
            <a:avLst/>
          </a:prstGeom>
        </p:spPr>
      </p:pic>
      <p:pic>
        <p:nvPicPr>
          <p:cNvPr id="26" name="Picture 25">
            <a:extLst>
              <a:ext uri="{FF2B5EF4-FFF2-40B4-BE49-F238E27FC236}">
                <a16:creationId xmlns:a16="http://schemas.microsoft.com/office/drawing/2014/main" id="{30CB50D1-4340-4066-B2D6-51B2D200C378}"/>
              </a:ext>
            </a:extLst>
          </p:cNvPr>
          <p:cNvPicPr>
            <a:picLocks noChangeAspect="1"/>
          </p:cNvPicPr>
          <p:nvPr/>
        </p:nvPicPr>
        <p:blipFill>
          <a:blip r:embed="rId6"/>
          <a:stretch>
            <a:fillRect/>
          </a:stretch>
        </p:blipFill>
        <p:spPr>
          <a:xfrm>
            <a:off x="793822" y="2546338"/>
            <a:ext cx="835081" cy="835081"/>
          </a:xfrm>
          <a:prstGeom prst="rect">
            <a:avLst/>
          </a:prstGeom>
        </p:spPr>
      </p:pic>
      <p:pic>
        <p:nvPicPr>
          <p:cNvPr id="27" name="Picture 26">
            <a:extLst>
              <a:ext uri="{FF2B5EF4-FFF2-40B4-BE49-F238E27FC236}">
                <a16:creationId xmlns:a16="http://schemas.microsoft.com/office/drawing/2014/main" id="{32B32CBA-3FC8-4B44-ADCA-D5CB00C197E8}"/>
              </a:ext>
            </a:extLst>
          </p:cNvPr>
          <p:cNvPicPr>
            <a:picLocks noChangeAspect="1"/>
          </p:cNvPicPr>
          <p:nvPr/>
        </p:nvPicPr>
        <p:blipFill rotWithShape="1">
          <a:blip r:embed="rId7"/>
          <a:srcRect l="12785" r="13185"/>
          <a:stretch/>
        </p:blipFill>
        <p:spPr>
          <a:xfrm>
            <a:off x="1890491" y="3824208"/>
            <a:ext cx="908698" cy="920607"/>
          </a:xfrm>
          <a:prstGeom prst="rect">
            <a:avLst/>
          </a:prstGeom>
        </p:spPr>
      </p:pic>
      <p:pic>
        <p:nvPicPr>
          <p:cNvPr id="28" name="Picture 27">
            <a:extLst>
              <a:ext uri="{FF2B5EF4-FFF2-40B4-BE49-F238E27FC236}">
                <a16:creationId xmlns:a16="http://schemas.microsoft.com/office/drawing/2014/main" id="{5C46025E-71AE-4287-9566-0AB4D14AB8D1}"/>
              </a:ext>
            </a:extLst>
          </p:cNvPr>
          <p:cNvPicPr>
            <a:picLocks noChangeAspect="1"/>
          </p:cNvPicPr>
          <p:nvPr/>
        </p:nvPicPr>
        <p:blipFill>
          <a:blip r:embed="rId8"/>
          <a:stretch>
            <a:fillRect/>
          </a:stretch>
        </p:blipFill>
        <p:spPr>
          <a:xfrm>
            <a:off x="2971295" y="2643954"/>
            <a:ext cx="903240" cy="903240"/>
          </a:xfrm>
          <a:prstGeom prst="rect">
            <a:avLst/>
          </a:prstGeom>
        </p:spPr>
      </p:pic>
      <p:sp>
        <p:nvSpPr>
          <p:cNvPr id="29" name="Rectangle 28">
            <a:extLst>
              <a:ext uri="{FF2B5EF4-FFF2-40B4-BE49-F238E27FC236}">
                <a16:creationId xmlns:a16="http://schemas.microsoft.com/office/drawing/2014/main" id="{3CED3E5F-549E-444B-99C0-4302B81AD0A6}"/>
              </a:ext>
            </a:extLst>
          </p:cNvPr>
          <p:cNvSpPr/>
          <p:nvPr/>
        </p:nvSpPr>
        <p:spPr>
          <a:xfrm>
            <a:off x="-27296" y="6000771"/>
            <a:ext cx="4493447" cy="861774"/>
          </a:xfrm>
          <a:prstGeom prst="rect">
            <a:avLst/>
          </a:prstGeom>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a:hlinkClick r:id="rId9"/>
              </a:rPr>
              <a:t>https://openi.nlm.nih.gov/detailedresult.php?img=PMC3742216_ijms-14-13763f2&amp;req=4</a:t>
            </a:r>
            <a:endParaRPr lang="en-IE" sz="1000"/>
          </a:p>
          <a:p>
            <a:r>
              <a:rPr lang="en-IE" sz="1000">
                <a:hlinkClick r:id="rId10"/>
              </a:rPr>
              <a:t>https://www.cellsignal.com/contents/resources-protocols/changes-to-recommended-western-blotting-protocols/western-variation</a:t>
            </a:r>
            <a:endParaRPr lang="en-IE" sz="1000"/>
          </a:p>
          <a:p>
            <a:r>
              <a:rPr lang="en-IE" sz="1000"/>
              <a:t>http://chem.ch.huji.ac.il/nmr/whatisnmr/whatisnmr.html</a:t>
            </a:r>
          </a:p>
        </p:txBody>
      </p:sp>
      <p:pic>
        <p:nvPicPr>
          <p:cNvPr id="30" name="Picture 29">
            <a:extLst>
              <a:ext uri="{FF2B5EF4-FFF2-40B4-BE49-F238E27FC236}">
                <a16:creationId xmlns:a16="http://schemas.microsoft.com/office/drawing/2014/main" id="{A6D21EB7-4CEC-4DDA-B459-01BE64C92C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32394" y="481621"/>
            <a:ext cx="2168606" cy="1445737"/>
          </a:xfrm>
          <a:prstGeom prst="rect">
            <a:avLst/>
          </a:prstGeom>
        </p:spPr>
      </p:pic>
      <p:pic>
        <p:nvPicPr>
          <p:cNvPr id="31" name="Picture 30">
            <a:extLst>
              <a:ext uri="{FF2B5EF4-FFF2-40B4-BE49-F238E27FC236}">
                <a16:creationId xmlns:a16="http://schemas.microsoft.com/office/drawing/2014/main" id="{7680705D-E8FD-49BE-BDB1-3A61A62FA1A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89249" y="2030619"/>
            <a:ext cx="3219010" cy="1810693"/>
          </a:xfrm>
          <a:prstGeom prst="rect">
            <a:avLst/>
          </a:prstGeom>
        </p:spPr>
      </p:pic>
      <p:pic>
        <p:nvPicPr>
          <p:cNvPr id="32" name="Picture 31">
            <a:extLst>
              <a:ext uri="{FF2B5EF4-FFF2-40B4-BE49-F238E27FC236}">
                <a16:creationId xmlns:a16="http://schemas.microsoft.com/office/drawing/2014/main" id="{85B22B88-719E-4588-A3A0-DF2DC953C5D3}"/>
              </a:ext>
            </a:extLst>
          </p:cNvPr>
          <p:cNvPicPr>
            <a:picLocks noChangeAspect="1"/>
          </p:cNvPicPr>
          <p:nvPr/>
        </p:nvPicPr>
        <p:blipFill rotWithShape="1">
          <a:blip r:embed="rId13"/>
          <a:srcRect b="21722"/>
          <a:stretch/>
        </p:blipFill>
        <p:spPr>
          <a:xfrm>
            <a:off x="4612110" y="4073565"/>
            <a:ext cx="2476551" cy="1849609"/>
          </a:xfrm>
          <a:prstGeom prst="rect">
            <a:avLst/>
          </a:prstGeom>
        </p:spPr>
      </p:pic>
      <p:pic>
        <p:nvPicPr>
          <p:cNvPr id="33" name="Picture 32">
            <a:extLst>
              <a:ext uri="{FF2B5EF4-FFF2-40B4-BE49-F238E27FC236}">
                <a16:creationId xmlns:a16="http://schemas.microsoft.com/office/drawing/2014/main" id="{2B6253B5-6C9E-4D65-A042-68DEDE7037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08661" y="5128718"/>
            <a:ext cx="2763062" cy="1698132"/>
          </a:xfrm>
          <a:prstGeom prst="rect">
            <a:avLst/>
          </a:prstGeom>
        </p:spPr>
      </p:pic>
      <p:pic>
        <p:nvPicPr>
          <p:cNvPr id="34" name="Picture 33">
            <a:extLst>
              <a:ext uri="{FF2B5EF4-FFF2-40B4-BE49-F238E27FC236}">
                <a16:creationId xmlns:a16="http://schemas.microsoft.com/office/drawing/2014/main" id="{A0240E7E-7C0B-41AB-886B-643A6B6F624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81263" y="3944573"/>
            <a:ext cx="2916563" cy="1944375"/>
          </a:xfrm>
          <a:prstGeom prst="rect">
            <a:avLst/>
          </a:prstGeom>
        </p:spPr>
      </p:pic>
      <p:pic>
        <p:nvPicPr>
          <p:cNvPr id="35" name="Picture 34">
            <a:extLst>
              <a:ext uri="{FF2B5EF4-FFF2-40B4-BE49-F238E27FC236}">
                <a16:creationId xmlns:a16="http://schemas.microsoft.com/office/drawing/2014/main" id="{3D525591-F8F2-4055-B07B-6E271703DC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822" y="4772118"/>
            <a:ext cx="956165" cy="956165"/>
          </a:xfrm>
          <a:prstGeom prst="rect">
            <a:avLst/>
          </a:prstGeom>
        </p:spPr>
      </p:pic>
      <p:grpSp>
        <p:nvGrpSpPr>
          <p:cNvPr id="36" name="Group 35">
            <a:extLst>
              <a:ext uri="{FF2B5EF4-FFF2-40B4-BE49-F238E27FC236}">
                <a16:creationId xmlns:a16="http://schemas.microsoft.com/office/drawing/2014/main" id="{06374D68-12EA-461D-A71D-4865F5C83E35}"/>
              </a:ext>
            </a:extLst>
          </p:cNvPr>
          <p:cNvGrpSpPr/>
          <p:nvPr/>
        </p:nvGrpSpPr>
        <p:grpSpPr>
          <a:xfrm>
            <a:off x="5850385" y="1183986"/>
            <a:ext cx="2736400" cy="1245520"/>
            <a:chOff x="5850385" y="1183986"/>
            <a:chExt cx="2736400" cy="1245520"/>
          </a:xfrm>
        </p:grpSpPr>
        <p:sp>
          <p:nvSpPr>
            <p:cNvPr id="39" name="TextBox 18">
              <a:extLst>
                <a:ext uri="{FF2B5EF4-FFF2-40B4-BE49-F238E27FC236}">
                  <a16:creationId xmlns:a16="http://schemas.microsoft.com/office/drawing/2014/main" id="{CF69A552-4065-428D-9755-D9A45A26E4A1}"/>
                </a:ext>
              </a:extLst>
            </p:cNvPr>
            <p:cNvSpPr txBox="1"/>
            <p:nvPr/>
          </p:nvSpPr>
          <p:spPr>
            <a:xfrm>
              <a:off x="7149857" y="1674139"/>
              <a:ext cx="1436928" cy="400110"/>
            </a:xfrm>
            <a:prstGeom prst="rect">
              <a:avLst/>
            </a:prstGeom>
            <a:solidFill>
              <a:schemeClr val="bg1"/>
            </a:solidFill>
            <a:ln>
              <a:solidFill>
                <a:schemeClr val="tx1"/>
              </a:solidFill>
            </a:ln>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Qualitative </a:t>
              </a:r>
            </a:p>
          </p:txBody>
        </p:sp>
        <p:sp>
          <p:nvSpPr>
            <p:cNvPr id="40" name="TextBox 19">
              <a:extLst>
                <a:ext uri="{FF2B5EF4-FFF2-40B4-BE49-F238E27FC236}">
                  <a16:creationId xmlns:a16="http://schemas.microsoft.com/office/drawing/2014/main" id="{7BCA3D16-7BF6-4E27-96C7-996861151A53}"/>
                </a:ext>
              </a:extLst>
            </p:cNvPr>
            <p:cNvSpPr txBox="1"/>
            <p:nvPr/>
          </p:nvSpPr>
          <p:spPr>
            <a:xfrm>
              <a:off x="6031319" y="2029396"/>
              <a:ext cx="1593491" cy="400110"/>
            </a:xfrm>
            <a:prstGeom prst="rect">
              <a:avLst/>
            </a:prstGeom>
            <a:solidFill>
              <a:schemeClr val="bg1"/>
            </a:solidFill>
            <a:ln>
              <a:solidFill>
                <a:schemeClr val="tx1"/>
              </a:solidFill>
            </a:ln>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Quantitative </a:t>
              </a:r>
            </a:p>
          </p:txBody>
        </p:sp>
        <p:sp>
          <p:nvSpPr>
            <p:cNvPr id="41" name="TextBox 20">
              <a:extLst>
                <a:ext uri="{FF2B5EF4-FFF2-40B4-BE49-F238E27FC236}">
                  <a16:creationId xmlns:a16="http://schemas.microsoft.com/office/drawing/2014/main" id="{CB58199D-CC12-4734-93D7-A0A97A676668}"/>
                </a:ext>
              </a:extLst>
            </p:cNvPr>
            <p:cNvSpPr txBox="1"/>
            <p:nvPr/>
          </p:nvSpPr>
          <p:spPr>
            <a:xfrm>
              <a:off x="5850385" y="1424219"/>
              <a:ext cx="1224075" cy="400110"/>
            </a:xfrm>
            <a:prstGeom prst="rect">
              <a:avLst/>
            </a:prstGeom>
            <a:solidFill>
              <a:schemeClr val="bg1"/>
            </a:solidFill>
            <a:ln>
              <a:solidFill>
                <a:schemeClr val="tx1"/>
              </a:solidFill>
            </a:ln>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Primary </a:t>
              </a:r>
            </a:p>
          </p:txBody>
        </p:sp>
        <p:sp>
          <p:nvSpPr>
            <p:cNvPr id="42" name="TextBox 21">
              <a:extLst>
                <a:ext uri="{FF2B5EF4-FFF2-40B4-BE49-F238E27FC236}">
                  <a16:creationId xmlns:a16="http://schemas.microsoft.com/office/drawing/2014/main" id="{FD62AE17-0711-4C0E-950F-7E12E3375117}"/>
                </a:ext>
              </a:extLst>
            </p:cNvPr>
            <p:cNvSpPr txBox="1"/>
            <p:nvPr/>
          </p:nvSpPr>
          <p:spPr>
            <a:xfrm>
              <a:off x="6938569" y="1183986"/>
              <a:ext cx="1374172" cy="400110"/>
            </a:xfrm>
            <a:prstGeom prst="rect">
              <a:avLst/>
            </a:prstGeom>
            <a:solidFill>
              <a:schemeClr val="bg1"/>
            </a:solidFill>
            <a:ln>
              <a:solidFill>
                <a:schemeClr val="tx1"/>
              </a:solidFill>
            </a:ln>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Secondary </a:t>
              </a:r>
            </a:p>
          </p:txBody>
        </p:sp>
      </p:grpSp>
      <p:pic>
        <p:nvPicPr>
          <p:cNvPr id="37" name="Graphic 44" descr="Database with solid fill">
            <a:extLst>
              <a:ext uri="{FF2B5EF4-FFF2-40B4-BE49-F238E27FC236}">
                <a16:creationId xmlns:a16="http://schemas.microsoft.com/office/drawing/2014/main" id="{7CE6F9D9-54AB-4380-B3B5-2D99BDE2BF6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22980" y="4915329"/>
            <a:ext cx="982894" cy="1008578"/>
          </a:xfrm>
          <a:prstGeom prst="rect">
            <a:avLst/>
          </a:prstGeom>
        </p:spPr>
      </p:pic>
      <p:pic>
        <p:nvPicPr>
          <p:cNvPr id="38" name="Graphic 45" descr="Programmer female outline">
            <a:extLst>
              <a:ext uri="{FF2B5EF4-FFF2-40B4-BE49-F238E27FC236}">
                <a16:creationId xmlns:a16="http://schemas.microsoft.com/office/drawing/2014/main" id="{095721A2-CEF7-4A79-B685-C13F4B57323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967519" y="4846834"/>
            <a:ext cx="914400" cy="914400"/>
          </a:xfrm>
          <a:prstGeom prst="rect">
            <a:avLst/>
          </a:prstGeom>
        </p:spPr>
      </p:pic>
    </p:spTree>
    <p:extLst>
      <p:ext uri="{BB962C8B-B14F-4D97-AF65-F5344CB8AC3E}">
        <p14:creationId xmlns:p14="http://schemas.microsoft.com/office/powerpoint/2010/main" val="1286273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8C68630-69B0-44EC-9E6D-8A3FEFB7DCEC}"/>
              </a:ext>
            </a:extLst>
          </p:cNvPr>
          <p:cNvGraphicFramePr>
            <a:graphicFrameLocks noGrp="1"/>
          </p:cNvGraphicFramePr>
          <p:nvPr/>
        </p:nvGraphicFramePr>
        <p:xfrm>
          <a:off x="323850" y="2502217"/>
          <a:ext cx="11544300" cy="1853565"/>
        </p:xfrm>
        <a:graphic>
          <a:graphicData uri="http://schemas.openxmlformats.org/drawingml/2006/table">
            <a:tbl>
              <a:tblPr firstRow="1" bandRow="1">
                <a:tableStyleId>{5C22544A-7EE6-4342-B048-85BDC9FD1C3A}</a:tableStyleId>
              </a:tblPr>
              <a:tblGrid>
                <a:gridCol w="876300">
                  <a:extLst>
                    <a:ext uri="{9D8B030D-6E8A-4147-A177-3AD203B41FA5}">
                      <a16:colId xmlns:a16="http://schemas.microsoft.com/office/drawing/2014/main" val="1783590884"/>
                    </a:ext>
                  </a:extLst>
                </a:gridCol>
                <a:gridCol w="1257300">
                  <a:extLst>
                    <a:ext uri="{9D8B030D-6E8A-4147-A177-3AD203B41FA5}">
                      <a16:colId xmlns:a16="http://schemas.microsoft.com/office/drawing/2014/main" val="1426492141"/>
                    </a:ext>
                  </a:extLst>
                </a:gridCol>
                <a:gridCol w="2800350">
                  <a:extLst>
                    <a:ext uri="{9D8B030D-6E8A-4147-A177-3AD203B41FA5}">
                      <a16:colId xmlns:a16="http://schemas.microsoft.com/office/drawing/2014/main" val="3041801092"/>
                    </a:ext>
                  </a:extLst>
                </a:gridCol>
                <a:gridCol w="1514475">
                  <a:extLst>
                    <a:ext uri="{9D8B030D-6E8A-4147-A177-3AD203B41FA5}">
                      <a16:colId xmlns:a16="http://schemas.microsoft.com/office/drawing/2014/main" val="1569576748"/>
                    </a:ext>
                  </a:extLst>
                </a:gridCol>
                <a:gridCol w="1190625">
                  <a:extLst>
                    <a:ext uri="{9D8B030D-6E8A-4147-A177-3AD203B41FA5}">
                      <a16:colId xmlns:a16="http://schemas.microsoft.com/office/drawing/2014/main" val="2820462016"/>
                    </a:ext>
                  </a:extLst>
                </a:gridCol>
                <a:gridCol w="2628900">
                  <a:extLst>
                    <a:ext uri="{9D8B030D-6E8A-4147-A177-3AD203B41FA5}">
                      <a16:colId xmlns:a16="http://schemas.microsoft.com/office/drawing/2014/main" val="2861743295"/>
                    </a:ext>
                  </a:extLst>
                </a:gridCol>
                <a:gridCol w="1276350">
                  <a:extLst>
                    <a:ext uri="{9D8B030D-6E8A-4147-A177-3AD203B41FA5}">
                      <a16:colId xmlns:a16="http://schemas.microsoft.com/office/drawing/2014/main" val="546228358"/>
                    </a:ext>
                  </a:extLst>
                </a:gridCol>
              </a:tblGrid>
              <a:tr h="514350">
                <a:tc>
                  <a:txBody>
                    <a:bodyPr/>
                    <a:lstStyle/>
                    <a:p>
                      <a:pPr fontAlgn="base"/>
                      <a:r>
                        <a:rPr lang="en-GB" sz="1400">
                          <a:effectLst/>
                        </a:rPr>
                        <a:t>​​​</a:t>
                      </a:r>
                      <a:endParaRPr lang="en-GB" b="1">
                        <a:solidFill>
                          <a:srgbClr val="FFFFFF"/>
                        </a:solidFill>
                        <a:effectLst/>
                      </a:endParaRPr>
                    </a:p>
                  </a:txBody>
                  <a:tcPr/>
                </a:tc>
                <a:tc>
                  <a:txBody>
                    <a:bodyPr/>
                    <a:lstStyle/>
                    <a:p>
                      <a:pPr fontAlgn="base"/>
                      <a:r>
                        <a:rPr lang="en-GB" sz="1400">
                          <a:effectLst/>
                        </a:rPr>
                        <a:t>dataset​​</a:t>
                      </a:r>
                      <a:endParaRPr lang="en-GB" b="1">
                        <a:solidFill>
                          <a:srgbClr val="FFFFFF"/>
                        </a:solidFill>
                        <a:effectLst/>
                      </a:endParaRPr>
                    </a:p>
                  </a:txBody>
                  <a:tcPr/>
                </a:tc>
                <a:tc>
                  <a:txBody>
                    <a:bodyPr/>
                    <a:lstStyle/>
                    <a:p>
                      <a:pPr fontAlgn="base"/>
                      <a:r>
                        <a:rPr lang="en-GB" sz="1400">
                          <a:effectLst/>
                        </a:rPr>
                        <a:t>Collection method​​</a:t>
                      </a:r>
                      <a:endParaRPr lang="en-GB" b="1">
                        <a:solidFill>
                          <a:srgbClr val="FFFFFF"/>
                        </a:solidFill>
                        <a:effectLst/>
                      </a:endParaRPr>
                    </a:p>
                  </a:txBody>
                  <a:tcPr/>
                </a:tc>
                <a:tc>
                  <a:txBody>
                    <a:bodyPr/>
                    <a:lstStyle/>
                    <a:p>
                      <a:pPr fontAlgn="base"/>
                      <a:r>
                        <a:rPr lang="en-GB" sz="1400">
                          <a:effectLst/>
                        </a:rPr>
                        <a:t>type​​​</a:t>
                      </a:r>
                      <a:endParaRPr lang="en-GB" b="1">
                        <a:solidFill>
                          <a:srgbClr val="FFFFFF"/>
                        </a:solidFill>
                        <a:effectLst/>
                      </a:endParaRPr>
                    </a:p>
                  </a:txBody>
                  <a:tcPr/>
                </a:tc>
                <a:tc>
                  <a:txBody>
                    <a:bodyPr/>
                    <a:lstStyle/>
                    <a:p>
                      <a:pPr fontAlgn="base"/>
                      <a:r>
                        <a:rPr lang="en-GB" sz="1400">
                          <a:effectLst/>
                        </a:rPr>
                        <a:t>format​​​</a:t>
                      </a:r>
                      <a:endParaRPr lang="en-GB" b="1">
                        <a:solidFill>
                          <a:srgbClr val="FFFFFF"/>
                        </a:solidFill>
                        <a:effectLst/>
                      </a:endParaRPr>
                    </a:p>
                  </a:txBody>
                  <a:tcPr/>
                </a:tc>
                <a:tc>
                  <a:txBody>
                    <a:bodyPr/>
                    <a:lstStyle/>
                    <a:p>
                      <a:pPr fontAlgn="base"/>
                      <a:r>
                        <a:rPr lang="en-GB" sz="1400">
                          <a:effectLst/>
                        </a:rPr>
                        <a:t>location ​and access​​</a:t>
                      </a:r>
                      <a:endParaRPr lang="en-GB" b="1">
                        <a:solidFill>
                          <a:srgbClr val="FFFFFF"/>
                        </a:solidFill>
                        <a:effectLst/>
                      </a:endParaRPr>
                    </a:p>
                  </a:txBody>
                  <a:tcPr/>
                </a:tc>
                <a:tc>
                  <a:txBody>
                    <a:bodyPr/>
                    <a:lstStyle/>
                    <a:p>
                      <a:pPr fontAlgn="base"/>
                      <a:r>
                        <a:rPr lang="en-GB" sz="1400">
                          <a:effectLst/>
                        </a:rPr>
                        <a:t>software required​​​</a:t>
                      </a:r>
                      <a:endParaRPr lang="en-GB" b="1">
                        <a:solidFill>
                          <a:srgbClr val="FFFFFF"/>
                        </a:solidFill>
                        <a:effectLst/>
                      </a:endParaRPr>
                    </a:p>
                  </a:txBody>
                  <a:tcPr/>
                </a:tc>
                <a:extLst>
                  <a:ext uri="{0D108BD9-81ED-4DB2-BD59-A6C34878D82A}">
                    <a16:rowId xmlns:a16="http://schemas.microsoft.com/office/drawing/2014/main" val="531168305"/>
                  </a:ext>
                </a:extLst>
              </a:tr>
              <a:tr h="771525">
                <a:tc>
                  <a:txBody>
                    <a:bodyPr/>
                    <a:lstStyle/>
                    <a:p>
                      <a:pPr fontAlgn="base"/>
                      <a:r>
                        <a:rPr lang="en-GB" sz="1400">
                          <a:effectLst/>
                        </a:rPr>
                        <a:t>1​​​</a:t>
                      </a:r>
                      <a:endParaRPr lang="en-GB">
                        <a:effectLst/>
                      </a:endParaRPr>
                    </a:p>
                  </a:txBody>
                  <a:tcPr/>
                </a:tc>
                <a:tc>
                  <a:txBody>
                    <a:bodyPr/>
                    <a:lstStyle/>
                    <a:p>
                      <a:pPr fontAlgn="base"/>
                      <a:r>
                        <a:rPr lang="en-GB" sz="1400">
                          <a:effectLst/>
                        </a:rPr>
                        <a:t>Field trial 1 (FT1)​​​</a:t>
                      </a:r>
                      <a:endParaRPr lang="en-GB">
                        <a:effectLst/>
                      </a:endParaRPr>
                    </a:p>
                  </a:txBody>
                  <a:tcPr/>
                </a:tc>
                <a:tc>
                  <a:txBody>
                    <a:bodyPr/>
                    <a:lstStyle/>
                    <a:p>
                      <a:pPr fontAlgn="base"/>
                      <a:r>
                        <a:rPr lang="en-GB" sz="1400">
                          <a:effectLst/>
                        </a:rPr>
                        <a:t>Small scale field trial. Lettuce grown using 3 UV filters​​​</a:t>
                      </a:r>
                      <a:endParaRPr lang="en-GB">
                        <a:effectLst/>
                      </a:endParaRPr>
                    </a:p>
                  </a:txBody>
                  <a:tcPr/>
                </a:tc>
                <a:tc>
                  <a:txBody>
                    <a:bodyPr/>
                    <a:lstStyle/>
                    <a:p>
                      <a:pPr fontAlgn="base"/>
                      <a:r>
                        <a:rPr lang="en-GB" sz="1400">
                          <a:effectLst/>
                        </a:rPr>
                        <a:t>Flavonoids,​​​</a:t>
                      </a:r>
                      <a:endParaRPr lang="en-GB">
                        <a:effectLst/>
                      </a:endParaRPr>
                    </a:p>
                    <a:p>
                      <a:pPr fontAlgn="base"/>
                      <a:r>
                        <a:rPr lang="en-GB" sz="1400">
                          <a:effectLst/>
                        </a:rPr>
                        <a:t>Plant growth parameters​​​</a:t>
                      </a:r>
                      <a:endParaRPr lang="en-GB">
                        <a:effectLst/>
                      </a:endParaRPr>
                    </a:p>
                  </a:txBody>
                  <a:tcPr/>
                </a:tc>
                <a:tc>
                  <a:txBody>
                    <a:bodyPr/>
                    <a:lstStyle/>
                    <a:p>
                      <a:pPr fontAlgn="base"/>
                      <a:r>
                        <a:rPr lang="en-GB" sz="1400">
                          <a:effectLst/>
                        </a:rPr>
                        <a:t>Excel spreadsheet, images ​​</a:t>
                      </a:r>
                      <a:endParaRPr lang="en-GB">
                        <a:effectLst/>
                      </a:endParaRPr>
                    </a:p>
                  </a:txBody>
                  <a:tcPr/>
                </a:tc>
                <a:tc>
                  <a:txBody>
                    <a:bodyPr/>
                    <a:lstStyle/>
                    <a:p>
                      <a:pPr fontAlgn="base"/>
                      <a:r>
                        <a:rPr lang="en-GB" sz="1400">
                          <a:effectLst/>
                        </a:rPr>
                        <a:t>FT1 Master File (hyperlink to file location)​​​</a:t>
                      </a:r>
                      <a:endParaRPr lang="en-GB">
                        <a:effectLst/>
                      </a:endParaRPr>
                    </a:p>
                    <a:p>
                      <a:pPr fontAlgn="base"/>
                      <a:r>
                        <a:rPr lang="en-GB" sz="1400">
                          <a:effectLst/>
                        </a:rPr>
                        <a:t>Only project member have access​​</a:t>
                      </a:r>
                      <a:endParaRPr lang="en-GB">
                        <a:effectLst/>
                      </a:endParaRPr>
                    </a:p>
                  </a:txBody>
                  <a:tcPr/>
                </a:tc>
                <a:tc>
                  <a:txBody>
                    <a:bodyPr/>
                    <a:lstStyle/>
                    <a:p>
                      <a:pPr fontAlgn="base"/>
                      <a:r>
                        <a:rPr lang="en-GB" sz="1400">
                          <a:effectLst/>
                        </a:rPr>
                        <a:t>Excell, SPSS, ImageJ ​​​</a:t>
                      </a:r>
                      <a:endParaRPr lang="en-GB">
                        <a:effectLst/>
                      </a:endParaRPr>
                    </a:p>
                  </a:txBody>
                  <a:tcPr/>
                </a:tc>
                <a:extLst>
                  <a:ext uri="{0D108BD9-81ED-4DB2-BD59-A6C34878D82A}">
                    <a16:rowId xmlns:a16="http://schemas.microsoft.com/office/drawing/2014/main" val="3153638700"/>
                  </a:ext>
                </a:extLst>
              </a:tr>
              <a:tr h="390525">
                <a:tc>
                  <a:txBody>
                    <a:bodyPr/>
                    <a:lstStyle/>
                    <a:p>
                      <a:pPr fontAlgn="base"/>
                      <a:r>
                        <a:rPr lang="en-GB" sz="1400">
                          <a:effectLst/>
                        </a:rPr>
                        <a:t>2​​​</a:t>
                      </a:r>
                      <a:endParaRPr lang="en-GB">
                        <a:effectLst/>
                      </a:endParaRPr>
                    </a:p>
                  </a:txBody>
                  <a:tcPr/>
                </a:tc>
                <a:tc>
                  <a:txBody>
                    <a:bodyPr/>
                    <a:lstStyle/>
                    <a:p>
                      <a:pPr fontAlgn="base"/>
                      <a:r>
                        <a:rPr lang="en-GB" sz="1400">
                          <a:effectLst/>
                        </a:rPr>
                        <a:t>​​​</a:t>
                      </a:r>
                      <a:endParaRPr lang="en-GB">
                        <a:effectLst/>
                      </a:endParaRPr>
                    </a:p>
                  </a:txBody>
                  <a:tcPr/>
                </a:tc>
                <a:tc>
                  <a:txBody>
                    <a:bodyPr/>
                    <a:lstStyle/>
                    <a:p>
                      <a:pPr fontAlgn="base"/>
                      <a:r>
                        <a:rPr lang="en-GB" sz="1400">
                          <a:effectLst/>
                        </a:rPr>
                        <a:t>​​​</a:t>
                      </a:r>
                      <a:endParaRPr lang="en-GB">
                        <a:effectLst/>
                      </a:endParaRPr>
                    </a:p>
                  </a:txBody>
                  <a:tcPr/>
                </a:tc>
                <a:tc>
                  <a:txBody>
                    <a:bodyPr/>
                    <a:lstStyle/>
                    <a:p>
                      <a:pPr fontAlgn="base"/>
                      <a:r>
                        <a:rPr lang="en-GB" sz="1400">
                          <a:effectLst/>
                        </a:rPr>
                        <a:t>​​​</a:t>
                      </a:r>
                      <a:endParaRPr lang="en-GB">
                        <a:effectLst/>
                      </a:endParaRPr>
                    </a:p>
                  </a:txBody>
                  <a:tcPr/>
                </a:tc>
                <a:tc>
                  <a:txBody>
                    <a:bodyPr/>
                    <a:lstStyle/>
                    <a:p>
                      <a:pPr fontAlgn="base"/>
                      <a:r>
                        <a:rPr lang="en-GB" sz="1400">
                          <a:effectLst/>
                        </a:rPr>
                        <a:t>​​​</a:t>
                      </a:r>
                      <a:endParaRPr lang="en-GB">
                        <a:effectLst/>
                      </a:endParaRPr>
                    </a:p>
                  </a:txBody>
                  <a:tcPr/>
                </a:tc>
                <a:tc>
                  <a:txBody>
                    <a:bodyPr/>
                    <a:lstStyle/>
                    <a:p>
                      <a:pPr fontAlgn="base"/>
                      <a:r>
                        <a:rPr lang="en-GB" sz="1400">
                          <a:effectLst/>
                        </a:rPr>
                        <a:t>​​​</a:t>
                      </a:r>
                      <a:endParaRPr lang="en-GB">
                        <a:effectLst/>
                      </a:endParaRPr>
                    </a:p>
                  </a:txBody>
                  <a:tcPr/>
                </a:tc>
                <a:tc>
                  <a:txBody>
                    <a:bodyPr/>
                    <a:lstStyle/>
                    <a:p>
                      <a:pPr fontAlgn="base"/>
                      <a:r>
                        <a:rPr lang="en-GB" sz="1400">
                          <a:effectLst/>
                        </a:rPr>
                        <a:t>​​​</a:t>
                      </a:r>
                      <a:endParaRPr lang="en-GB">
                        <a:effectLst/>
                      </a:endParaRPr>
                    </a:p>
                  </a:txBody>
                  <a:tcPr/>
                </a:tc>
                <a:extLst>
                  <a:ext uri="{0D108BD9-81ED-4DB2-BD59-A6C34878D82A}">
                    <a16:rowId xmlns:a16="http://schemas.microsoft.com/office/drawing/2014/main" val="3393980454"/>
                  </a:ext>
                </a:extLst>
              </a:tr>
            </a:tbl>
          </a:graphicData>
        </a:graphic>
      </p:graphicFrame>
    </p:spTree>
    <p:extLst>
      <p:ext uri="{BB962C8B-B14F-4D97-AF65-F5344CB8AC3E}">
        <p14:creationId xmlns:p14="http://schemas.microsoft.com/office/powerpoint/2010/main" val="1706234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6ACB08-4459-47CC-A0BA-E8A72D50CFFD}"/>
              </a:ext>
            </a:extLst>
          </p:cNvPr>
          <p:cNvGrpSpPr/>
          <p:nvPr/>
        </p:nvGrpSpPr>
        <p:grpSpPr>
          <a:xfrm>
            <a:off x="1248015" y="1072632"/>
            <a:ext cx="3523492" cy="4413769"/>
            <a:chOff x="1248014" y="1072632"/>
            <a:chExt cx="3070779" cy="4111842"/>
          </a:xfrm>
        </p:grpSpPr>
        <p:sp>
          <p:nvSpPr>
            <p:cNvPr id="8" name="Flowchart: Direct Access Storage 7">
              <a:extLst>
                <a:ext uri="{FF2B5EF4-FFF2-40B4-BE49-F238E27FC236}">
                  <a16:creationId xmlns:a16="http://schemas.microsoft.com/office/drawing/2014/main" id="{FF4338DB-9A16-4590-85DB-803A577E2493}"/>
                </a:ext>
              </a:extLst>
            </p:cNvPr>
            <p:cNvSpPr/>
            <p:nvPr/>
          </p:nvSpPr>
          <p:spPr>
            <a:xfrm rot="16200000">
              <a:off x="2281648" y="893838"/>
              <a:ext cx="1039838" cy="1397425"/>
            </a:xfrm>
            <a:prstGeom prst="flowChartMagneticDrum">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9" name="Flowchart: Multidocument 8">
              <a:extLst>
                <a:ext uri="{FF2B5EF4-FFF2-40B4-BE49-F238E27FC236}">
                  <a16:creationId xmlns:a16="http://schemas.microsoft.com/office/drawing/2014/main" id="{F5E1CBF5-883C-4825-BCFA-646748B94BC0}"/>
                </a:ext>
              </a:extLst>
            </p:cNvPr>
            <p:cNvSpPr/>
            <p:nvPr/>
          </p:nvSpPr>
          <p:spPr>
            <a:xfrm>
              <a:off x="3027345" y="2826762"/>
              <a:ext cx="1291448" cy="971914"/>
            </a:xfrm>
            <a:prstGeom prst="flowChartMulti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10" name="Picture 9">
              <a:extLst>
                <a:ext uri="{FF2B5EF4-FFF2-40B4-BE49-F238E27FC236}">
                  <a16:creationId xmlns:a16="http://schemas.microsoft.com/office/drawing/2014/main" id="{07FE753D-E4D9-4FB1-957D-6710B77A7BC8}"/>
                </a:ext>
              </a:extLst>
            </p:cNvPr>
            <p:cNvPicPr>
              <a:picLocks noChangeAspect="1"/>
            </p:cNvPicPr>
            <p:nvPr/>
          </p:nvPicPr>
          <p:blipFill>
            <a:blip r:embed="rId2"/>
            <a:stretch>
              <a:fillRect/>
            </a:stretch>
          </p:blipFill>
          <p:spPr>
            <a:xfrm rot="16200000">
              <a:off x="1438364" y="2578592"/>
              <a:ext cx="1061345" cy="1442045"/>
            </a:xfrm>
            <a:prstGeom prst="rect">
              <a:avLst/>
            </a:prstGeom>
          </p:spPr>
        </p:pic>
        <p:cxnSp>
          <p:nvCxnSpPr>
            <p:cNvPr id="11" name="Straight Arrow Connector 10">
              <a:extLst>
                <a:ext uri="{FF2B5EF4-FFF2-40B4-BE49-F238E27FC236}">
                  <a16:creationId xmlns:a16="http://schemas.microsoft.com/office/drawing/2014/main" id="{55B32E00-CB9A-4050-93AB-BC00D0D4F757}"/>
                </a:ext>
              </a:extLst>
            </p:cNvPr>
            <p:cNvCxnSpPr/>
            <p:nvPr/>
          </p:nvCxnSpPr>
          <p:spPr>
            <a:xfrm>
              <a:off x="2389744" y="2112470"/>
              <a:ext cx="0" cy="6430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6F0C8B-C595-49E2-9489-80D235987141}"/>
                </a:ext>
              </a:extLst>
            </p:cNvPr>
            <p:cNvCxnSpPr/>
            <p:nvPr/>
          </p:nvCxnSpPr>
          <p:spPr>
            <a:xfrm>
              <a:off x="3196622" y="2112469"/>
              <a:ext cx="0" cy="6430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7">
              <a:extLst>
                <a:ext uri="{FF2B5EF4-FFF2-40B4-BE49-F238E27FC236}">
                  <a16:creationId xmlns:a16="http://schemas.microsoft.com/office/drawing/2014/main" id="{2B0E2A03-F112-4325-9495-AFC7F4AF55DB}"/>
                </a:ext>
              </a:extLst>
            </p:cNvPr>
            <p:cNvSpPr txBox="1"/>
            <p:nvPr/>
          </p:nvSpPr>
          <p:spPr>
            <a:xfrm>
              <a:off x="1820168" y="4399644"/>
              <a:ext cx="2008245" cy="784830"/>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500"/>
                <a:t>mg, kg, cm, C</a:t>
              </a:r>
              <a:r>
                <a:rPr lang="en-IE" sz="1500" baseline="30000"/>
                <a:t>0</a:t>
              </a:r>
              <a:r>
                <a:rPr lang="en-IE" sz="1500"/>
                <a:t>/F</a:t>
              </a:r>
              <a:r>
                <a:rPr lang="en-IE" sz="1500" baseline="30000"/>
                <a:t>0</a:t>
              </a:r>
              <a:r>
                <a:rPr lang="en-IE" sz="1500"/>
                <a:t>, %, FV/FM, GPS, shape, colour</a:t>
              </a:r>
            </a:p>
          </p:txBody>
        </p:sp>
        <p:cxnSp>
          <p:nvCxnSpPr>
            <p:cNvPr id="14" name="Straight Arrow Connector 13">
              <a:extLst>
                <a:ext uri="{FF2B5EF4-FFF2-40B4-BE49-F238E27FC236}">
                  <a16:creationId xmlns:a16="http://schemas.microsoft.com/office/drawing/2014/main" id="{376D9D62-2E83-4E03-B79C-86E4F7CD56AD}"/>
                </a:ext>
              </a:extLst>
            </p:cNvPr>
            <p:cNvCxnSpPr>
              <a:endCxn id="8" idx="0"/>
            </p:cNvCxnSpPr>
            <p:nvPr/>
          </p:nvCxnSpPr>
          <p:spPr>
            <a:xfrm>
              <a:off x="2389744" y="3706498"/>
              <a:ext cx="434547" cy="6931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4D83408-5B94-4A54-9916-568E8A638A55}"/>
                </a:ext>
              </a:extLst>
            </p:cNvPr>
            <p:cNvCxnSpPr>
              <a:endCxn id="8" idx="0"/>
            </p:cNvCxnSpPr>
            <p:nvPr/>
          </p:nvCxnSpPr>
          <p:spPr>
            <a:xfrm flipH="1">
              <a:off x="2824291" y="3695550"/>
              <a:ext cx="449374" cy="7040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3" name="TextBox 10">
            <a:extLst>
              <a:ext uri="{FF2B5EF4-FFF2-40B4-BE49-F238E27FC236}">
                <a16:creationId xmlns:a16="http://schemas.microsoft.com/office/drawing/2014/main" id="{E4C38A51-BF91-4B4D-8BAD-4996D2CCD621}"/>
              </a:ext>
            </a:extLst>
          </p:cNvPr>
          <p:cNvSpPr txBox="1"/>
          <p:nvPr/>
        </p:nvSpPr>
        <p:spPr>
          <a:xfrm>
            <a:off x="5294699" y="1242569"/>
            <a:ext cx="4657493" cy="64633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Dataset level</a:t>
            </a:r>
            <a:r>
              <a:rPr lang="en-US" b="1">
                <a:cs typeface="Calibri"/>
              </a:rPr>
              <a:t>: </a:t>
            </a:r>
          </a:p>
          <a:p>
            <a:r>
              <a:rPr lang="en-US">
                <a:cs typeface="Calibri"/>
              </a:rPr>
              <a:t>what is this thing, who made it, when, how...?</a:t>
            </a:r>
            <a:endParaRPr lang="en-US"/>
          </a:p>
        </p:txBody>
      </p:sp>
      <p:sp>
        <p:nvSpPr>
          <p:cNvPr id="4" name="TextBox 11">
            <a:extLst>
              <a:ext uri="{FF2B5EF4-FFF2-40B4-BE49-F238E27FC236}">
                <a16:creationId xmlns:a16="http://schemas.microsoft.com/office/drawing/2014/main" id="{541AA689-17F4-44FB-91FF-3C1085C6E92A}"/>
              </a:ext>
            </a:extLst>
          </p:cNvPr>
          <p:cNvSpPr txBox="1"/>
          <p:nvPr/>
        </p:nvSpPr>
        <p:spPr>
          <a:xfrm>
            <a:off x="5285723" y="2244206"/>
            <a:ext cx="4657493" cy="1754326"/>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Internal arrangement/aggregation</a:t>
            </a:r>
            <a:r>
              <a:rPr lang="en-US" b="1">
                <a:cs typeface="Calibri"/>
              </a:rPr>
              <a:t>: </a:t>
            </a:r>
          </a:p>
          <a:p>
            <a:r>
              <a:rPr lang="en-US">
                <a:cs typeface="Calibri"/>
              </a:rPr>
              <a:t>what files, folders, database tables, components make up this thing, what are they, who made them, how do I open them, how do they relate to each other, how does their naming and arrangement encode meaning?</a:t>
            </a:r>
            <a:endParaRPr lang="en-US"/>
          </a:p>
        </p:txBody>
      </p:sp>
      <p:sp>
        <p:nvSpPr>
          <p:cNvPr id="5" name="TextBox 12">
            <a:extLst>
              <a:ext uri="{FF2B5EF4-FFF2-40B4-BE49-F238E27FC236}">
                <a16:creationId xmlns:a16="http://schemas.microsoft.com/office/drawing/2014/main" id="{5F93DFA8-6E16-499B-A146-FE880B6B3F0B}"/>
              </a:ext>
            </a:extLst>
          </p:cNvPr>
          <p:cNvSpPr txBox="1"/>
          <p:nvPr/>
        </p:nvSpPr>
        <p:spPr>
          <a:xfrm>
            <a:off x="5248235" y="4587934"/>
            <a:ext cx="4657493" cy="1477328"/>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cs typeface="Calibri"/>
              </a:rPr>
              <a:t>Variable-level: </a:t>
            </a:r>
          </a:p>
          <a:p>
            <a:r>
              <a:rPr lang="en-US">
                <a:cs typeface="Calibri"/>
              </a:rPr>
              <a:t>where is the label for this variable, what does the label mean, what units were used, what are the acceptable values, how do these variables relate to each other?</a:t>
            </a:r>
            <a:endParaRPr lang="en-US"/>
          </a:p>
        </p:txBody>
      </p:sp>
      <p:sp>
        <p:nvSpPr>
          <p:cNvPr id="6" name="Title 2">
            <a:extLst>
              <a:ext uri="{FF2B5EF4-FFF2-40B4-BE49-F238E27FC236}">
                <a16:creationId xmlns:a16="http://schemas.microsoft.com/office/drawing/2014/main" id="{6F948258-B74C-4F9B-8E3F-6C8112E4189B}"/>
              </a:ext>
            </a:extLst>
          </p:cNvPr>
          <p:cNvSpPr txBox="1">
            <a:spLocks/>
          </p:cNvSpPr>
          <p:nvPr/>
        </p:nvSpPr>
        <p:spPr>
          <a:xfrm>
            <a:off x="339150" y="280330"/>
            <a:ext cx="9456013" cy="906743"/>
          </a:xfrm>
          <a:prstGeom prst="rect">
            <a:avLst/>
          </a:prstGeom>
        </p:spPr>
        <p:txBody>
          <a:bodyPr>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b="1">
                <a:latin typeface="+mn-lt"/>
              </a:rPr>
              <a:t>2. Documentation and Metadata and Data Quality </a:t>
            </a:r>
          </a:p>
        </p:txBody>
      </p:sp>
      <p:sp>
        <p:nvSpPr>
          <p:cNvPr id="7" name="Star: 10 Points 6">
            <a:extLst>
              <a:ext uri="{FF2B5EF4-FFF2-40B4-BE49-F238E27FC236}">
                <a16:creationId xmlns:a16="http://schemas.microsoft.com/office/drawing/2014/main" id="{EB2A6E34-9AD1-4BB4-90FF-4CDF8BB8A8D6}"/>
              </a:ext>
            </a:extLst>
          </p:cNvPr>
          <p:cNvSpPr/>
          <p:nvPr/>
        </p:nvSpPr>
        <p:spPr>
          <a:xfrm>
            <a:off x="9876890" y="180654"/>
            <a:ext cx="2183258" cy="1883594"/>
          </a:xfrm>
          <a:prstGeom prst="star10">
            <a:avLst/>
          </a:prstGeom>
        </p:spPr>
        <p:style>
          <a:lnRef idx="0">
            <a:schemeClr val="accent6"/>
          </a:lnRef>
          <a:fillRef idx="3">
            <a:schemeClr val="accent6"/>
          </a:fillRef>
          <a:effectRef idx="3">
            <a:schemeClr val="accent6"/>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cs typeface="Calibri"/>
              </a:rPr>
              <a:t>FAIR </a:t>
            </a:r>
            <a:endParaRPr lang="en-GB" sz="3600" b="1">
              <a:solidFill>
                <a:schemeClr val="tx1"/>
              </a:solidFill>
            </a:endParaRPr>
          </a:p>
        </p:txBody>
      </p:sp>
    </p:spTree>
    <p:extLst>
      <p:ext uri="{BB962C8B-B14F-4D97-AF65-F5344CB8AC3E}">
        <p14:creationId xmlns:p14="http://schemas.microsoft.com/office/powerpoint/2010/main" val="1629887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9B7F47-7976-4033-A954-0F29F4554EC9}"/>
              </a:ext>
            </a:extLst>
          </p:cNvPr>
          <p:cNvPicPr>
            <a:picLocks noChangeAspect="1"/>
          </p:cNvPicPr>
          <p:nvPr/>
        </p:nvPicPr>
        <p:blipFill rotWithShape="1">
          <a:blip r:embed="rId2"/>
          <a:srcRect r="75193" b="26229"/>
          <a:stretch/>
        </p:blipFill>
        <p:spPr>
          <a:xfrm>
            <a:off x="259669" y="146412"/>
            <a:ext cx="3928943" cy="6572250"/>
          </a:xfrm>
          <a:prstGeom prst="rect">
            <a:avLst/>
          </a:prstGeom>
        </p:spPr>
      </p:pic>
      <p:pic>
        <p:nvPicPr>
          <p:cNvPr id="3" name="Picture 2">
            <a:extLst>
              <a:ext uri="{FF2B5EF4-FFF2-40B4-BE49-F238E27FC236}">
                <a16:creationId xmlns:a16="http://schemas.microsoft.com/office/drawing/2014/main" id="{69C1A5FA-387A-4EC7-B1E9-F0B1F15CE2F2}"/>
              </a:ext>
            </a:extLst>
          </p:cNvPr>
          <p:cNvPicPr>
            <a:picLocks noChangeAspect="1"/>
          </p:cNvPicPr>
          <p:nvPr/>
        </p:nvPicPr>
        <p:blipFill rotWithShape="1">
          <a:blip r:embed="rId3"/>
          <a:srcRect l="16271" t="10988" r="27938" b="81697"/>
          <a:stretch/>
        </p:blipFill>
        <p:spPr>
          <a:xfrm>
            <a:off x="3803470" y="752579"/>
            <a:ext cx="5072752" cy="374132"/>
          </a:xfrm>
          <a:prstGeom prst="rect">
            <a:avLst/>
          </a:prstGeom>
        </p:spPr>
      </p:pic>
      <p:pic>
        <p:nvPicPr>
          <p:cNvPr id="4" name="Picture 3">
            <a:extLst>
              <a:ext uri="{FF2B5EF4-FFF2-40B4-BE49-F238E27FC236}">
                <a16:creationId xmlns:a16="http://schemas.microsoft.com/office/drawing/2014/main" id="{23F6D729-93F8-404A-A800-6FEFC8103B2F}"/>
              </a:ext>
            </a:extLst>
          </p:cNvPr>
          <p:cNvPicPr>
            <a:picLocks noChangeAspect="1"/>
          </p:cNvPicPr>
          <p:nvPr/>
        </p:nvPicPr>
        <p:blipFill rotWithShape="1">
          <a:blip r:embed="rId4"/>
          <a:srcRect l="10876" t="8715" r="12150" b="23450"/>
          <a:stretch/>
        </p:blipFill>
        <p:spPr>
          <a:xfrm>
            <a:off x="4057282" y="1215830"/>
            <a:ext cx="7752436" cy="3842331"/>
          </a:xfrm>
          <a:prstGeom prst="rect">
            <a:avLst/>
          </a:prstGeom>
        </p:spPr>
      </p:pic>
      <p:sp>
        <p:nvSpPr>
          <p:cNvPr id="5" name="Rectangle 4">
            <a:extLst>
              <a:ext uri="{FF2B5EF4-FFF2-40B4-BE49-F238E27FC236}">
                <a16:creationId xmlns:a16="http://schemas.microsoft.com/office/drawing/2014/main" id="{3550CE92-1BDE-4925-9EF7-C0DD21EB4EF6}"/>
              </a:ext>
            </a:extLst>
          </p:cNvPr>
          <p:cNvSpPr/>
          <p:nvPr/>
        </p:nvSpPr>
        <p:spPr>
          <a:xfrm>
            <a:off x="5977217" y="3244334"/>
            <a:ext cx="237566" cy="369332"/>
          </a:xfrm>
          <a:prstGeom prst="rect">
            <a:avLst/>
          </a:prstGeom>
        </p:spPr>
        <p:txBody>
          <a:bodyPr wrap="non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 </a:t>
            </a:r>
          </a:p>
        </p:txBody>
      </p:sp>
    </p:spTree>
    <p:extLst>
      <p:ext uri="{BB962C8B-B14F-4D97-AF65-F5344CB8AC3E}">
        <p14:creationId xmlns:p14="http://schemas.microsoft.com/office/powerpoint/2010/main" val="4122018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text, application, email&#10;&#10;Description automatically generated">
            <a:extLst>
              <a:ext uri="{FF2B5EF4-FFF2-40B4-BE49-F238E27FC236}">
                <a16:creationId xmlns:a16="http://schemas.microsoft.com/office/drawing/2014/main" id="{859E206F-F592-4E2E-B5F5-47A313D0F980}"/>
              </a:ext>
            </a:extLst>
          </p:cNvPr>
          <p:cNvPicPr>
            <a:picLocks noChangeAspect="1"/>
          </p:cNvPicPr>
          <p:nvPr/>
        </p:nvPicPr>
        <p:blipFill>
          <a:blip r:embed="rId2"/>
          <a:stretch>
            <a:fillRect/>
          </a:stretch>
        </p:blipFill>
        <p:spPr>
          <a:xfrm>
            <a:off x="929433" y="650497"/>
            <a:ext cx="5833577" cy="5571066"/>
          </a:xfrm>
          <a:prstGeom prst="rect">
            <a:avLst/>
          </a:prstGeom>
        </p:spPr>
      </p:pic>
      <p:sp>
        <p:nvSpPr>
          <p:cNvPr id="13" name="Rectangle 12">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Table&#10;&#10;Description automatically generated">
            <a:extLst>
              <a:ext uri="{FF2B5EF4-FFF2-40B4-BE49-F238E27FC236}">
                <a16:creationId xmlns:a16="http://schemas.microsoft.com/office/drawing/2014/main" id="{BA3CA836-2B2A-40CD-82A4-0B605ADC15EE}"/>
              </a:ext>
            </a:extLst>
          </p:cNvPr>
          <p:cNvPicPr>
            <a:picLocks noChangeAspect="1"/>
          </p:cNvPicPr>
          <p:nvPr/>
        </p:nvPicPr>
        <p:blipFill>
          <a:blip r:embed="rId3"/>
          <a:stretch>
            <a:fillRect/>
          </a:stretch>
        </p:blipFill>
        <p:spPr>
          <a:xfrm>
            <a:off x="7875187" y="643467"/>
            <a:ext cx="3496317" cy="2475653"/>
          </a:xfrm>
          <a:prstGeom prst="rect">
            <a:avLst/>
          </a:prstGeom>
        </p:spPr>
      </p:pic>
      <p:sp>
        <p:nvSpPr>
          <p:cNvPr id="15" name="Rectangle 14">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able&#10;&#10;Description automatically generated">
            <a:extLst>
              <a:ext uri="{FF2B5EF4-FFF2-40B4-BE49-F238E27FC236}">
                <a16:creationId xmlns:a16="http://schemas.microsoft.com/office/drawing/2014/main" id="{807CFC67-2FA3-4663-A47A-C032A864BAB8}"/>
              </a:ext>
            </a:extLst>
          </p:cNvPr>
          <p:cNvPicPr>
            <a:picLocks noChangeAspect="1"/>
          </p:cNvPicPr>
          <p:nvPr/>
        </p:nvPicPr>
        <p:blipFill>
          <a:blip r:embed="rId4"/>
          <a:stretch>
            <a:fillRect/>
          </a:stretch>
        </p:blipFill>
        <p:spPr>
          <a:xfrm>
            <a:off x="7710000" y="3748194"/>
            <a:ext cx="3826691" cy="2471631"/>
          </a:xfrm>
          <a:prstGeom prst="rect">
            <a:avLst/>
          </a:prstGeom>
        </p:spPr>
      </p:pic>
    </p:spTree>
    <p:extLst>
      <p:ext uri="{BB962C8B-B14F-4D97-AF65-F5344CB8AC3E}">
        <p14:creationId xmlns:p14="http://schemas.microsoft.com/office/powerpoint/2010/main" val="3129260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CD55EC-1A48-460A-9096-85DC351DBBA6}"/>
              </a:ext>
            </a:extLst>
          </p:cNvPr>
          <p:cNvPicPr>
            <a:picLocks noChangeAspect="1"/>
          </p:cNvPicPr>
          <p:nvPr/>
        </p:nvPicPr>
        <p:blipFill rotWithShape="1">
          <a:blip r:embed="rId2"/>
          <a:srcRect l="20625" t="7618" r="24271" b="51626"/>
          <a:stretch/>
        </p:blipFill>
        <p:spPr>
          <a:xfrm>
            <a:off x="139108" y="189523"/>
            <a:ext cx="9247301" cy="3847214"/>
          </a:xfrm>
          <a:prstGeom prst="rect">
            <a:avLst/>
          </a:prstGeom>
        </p:spPr>
      </p:pic>
      <p:pic>
        <p:nvPicPr>
          <p:cNvPr id="3" name="Picture 2">
            <a:extLst>
              <a:ext uri="{FF2B5EF4-FFF2-40B4-BE49-F238E27FC236}">
                <a16:creationId xmlns:a16="http://schemas.microsoft.com/office/drawing/2014/main" id="{6B7196F6-9551-4D81-A67C-D58A3D79CBA8}"/>
              </a:ext>
            </a:extLst>
          </p:cNvPr>
          <p:cNvPicPr>
            <a:picLocks noChangeAspect="1"/>
          </p:cNvPicPr>
          <p:nvPr/>
        </p:nvPicPr>
        <p:blipFill>
          <a:blip r:embed="rId3"/>
          <a:stretch>
            <a:fillRect/>
          </a:stretch>
        </p:blipFill>
        <p:spPr>
          <a:xfrm>
            <a:off x="162189" y="2932588"/>
            <a:ext cx="2759411" cy="1475518"/>
          </a:xfrm>
          <a:prstGeom prst="rect">
            <a:avLst/>
          </a:prstGeom>
          <a:ln>
            <a:solidFill>
              <a:schemeClr val="tx1"/>
            </a:solidFill>
          </a:ln>
        </p:spPr>
      </p:pic>
      <p:pic>
        <p:nvPicPr>
          <p:cNvPr id="4" name="Picture 3">
            <a:extLst>
              <a:ext uri="{FF2B5EF4-FFF2-40B4-BE49-F238E27FC236}">
                <a16:creationId xmlns:a16="http://schemas.microsoft.com/office/drawing/2014/main" id="{07CC6190-1C00-4923-9461-298E89564160}"/>
              </a:ext>
            </a:extLst>
          </p:cNvPr>
          <p:cNvPicPr>
            <a:picLocks noChangeAspect="1"/>
          </p:cNvPicPr>
          <p:nvPr/>
        </p:nvPicPr>
        <p:blipFill rotWithShape="1">
          <a:blip r:embed="rId4"/>
          <a:srcRect l="11930" t="18537" r="32939" b="41229"/>
          <a:stretch/>
        </p:blipFill>
        <p:spPr>
          <a:xfrm>
            <a:off x="4499811" y="3651800"/>
            <a:ext cx="7493272" cy="3075997"/>
          </a:xfrm>
          <a:prstGeom prst="rect">
            <a:avLst/>
          </a:prstGeom>
        </p:spPr>
      </p:pic>
      <p:pic>
        <p:nvPicPr>
          <p:cNvPr id="5" name="Picture 4">
            <a:extLst>
              <a:ext uri="{FF2B5EF4-FFF2-40B4-BE49-F238E27FC236}">
                <a16:creationId xmlns:a16="http://schemas.microsoft.com/office/drawing/2014/main" id="{E0D80268-69FF-4F82-BFEA-E2C4FFE44724}"/>
              </a:ext>
            </a:extLst>
          </p:cNvPr>
          <p:cNvPicPr>
            <a:picLocks noChangeAspect="1"/>
          </p:cNvPicPr>
          <p:nvPr/>
        </p:nvPicPr>
        <p:blipFill>
          <a:blip r:embed="rId5"/>
          <a:stretch>
            <a:fillRect/>
          </a:stretch>
        </p:blipFill>
        <p:spPr>
          <a:xfrm>
            <a:off x="9783420" y="3360406"/>
            <a:ext cx="1972141" cy="1047700"/>
          </a:xfrm>
          <a:prstGeom prst="rect">
            <a:avLst/>
          </a:prstGeom>
          <a:ln>
            <a:solidFill>
              <a:schemeClr val="tx1"/>
            </a:solidFill>
          </a:ln>
        </p:spPr>
      </p:pic>
      <p:sp>
        <p:nvSpPr>
          <p:cNvPr id="6" name="Rectangle 5">
            <a:extLst>
              <a:ext uri="{FF2B5EF4-FFF2-40B4-BE49-F238E27FC236}">
                <a16:creationId xmlns:a16="http://schemas.microsoft.com/office/drawing/2014/main" id="{14CB9FB0-6A17-49C5-820D-F0D734D782DF}"/>
              </a:ext>
            </a:extLst>
          </p:cNvPr>
          <p:cNvSpPr/>
          <p:nvPr/>
        </p:nvSpPr>
        <p:spPr>
          <a:xfrm>
            <a:off x="5977217" y="3244334"/>
            <a:ext cx="237566"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 </a:t>
            </a:r>
          </a:p>
        </p:txBody>
      </p:sp>
    </p:spTree>
    <p:extLst>
      <p:ext uri="{BB962C8B-B14F-4D97-AF65-F5344CB8AC3E}">
        <p14:creationId xmlns:p14="http://schemas.microsoft.com/office/powerpoint/2010/main" val="338385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F45C9-4C1F-45CA-A341-251135C4AC64}"/>
              </a:ext>
            </a:extLst>
          </p:cNvPr>
          <p:cNvPicPr>
            <a:picLocks noChangeAspect="1"/>
          </p:cNvPicPr>
          <p:nvPr/>
        </p:nvPicPr>
        <p:blipFill rotWithShape="1">
          <a:blip r:embed="rId2"/>
          <a:srcRect l="18772" t="18070" r="38246" b="11598"/>
          <a:stretch/>
        </p:blipFill>
        <p:spPr>
          <a:xfrm>
            <a:off x="1095154" y="865826"/>
            <a:ext cx="5233024" cy="4816518"/>
          </a:xfrm>
          <a:prstGeom prst="rect">
            <a:avLst/>
          </a:prstGeom>
        </p:spPr>
      </p:pic>
      <p:sp>
        <p:nvSpPr>
          <p:cNvPr id="3" name="TextBox 2">
            <a:extLst>
              <a:ext uri="{FF2B5EF4-FFF2-40B4-BE49-F238E27FC236}">
                <a16:creationId xmlns:a16="http://schemas.microsoft.com/office/drawing/2014/main" id="{C3584274-1A14-4B4E-8078-0302A3819136}"/>
              </a:ext>
            </a:extLst>
          </p:cNvPr>
          <p:cNvSpPr txBox="1"/>
          <p:nvPr/>
        </p:nvSpPr>
        <p:spPr>
          <a:xfrm>
            <a:off x="312122" y="217266"/>
            <a:ext cx="828505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400" b="1"/>
              <a:t>Specialist metadata standards examples</a:t>
            </a:r>
          </a:p>
        </p:txBody>
      </p:sp>
      <p:pic>
        <p:nvPicPr>
          <p:cNvPr id="4" name="Picture 3">
            <a:extLst>
              <a:ext uri="{FF2B5EF4-FFF2-40B4-BE49-F238E27FC236}">
                <a16:creationId xmlns:a16="http://schemas.microsoft.com/office/drawing/2014/main" id="{A91FD9A1-8F34-472C-8C6E-E354986E1F1A}"/>
              </a:ext>
            </a:extLst>
          </p:cNvPr>
          <p:cNvPicPr>
            <a:picLocks noChangeAspect="1"/>
          </p:cNvPicPr>
          <p:nvPr/>
        </p:nvPicPr>
        <p:blipFill>
          <a:blip r:embed="rId3"/>
          <a:stretch>
            <a:fillRect/>
          </a:stretch>
        </p:blipFill>
        <p:spPr>
          <a:xfrm>
            <a:off x="4029585" y="1793981"/>
            <a:ext cx="1318537" cy="1315725"/>
          </a:xfrm>
          <a:prstGeom prst="rect">
            <a:avLst/>
          </a:prstGeom>
        </p:spPr>
      </p:pic>
      <p:sp>
        <p:nvSpPr>
          <p:cNvPr id="5" name="TextBox 4">
            <a:extLst>
              <a:ext uri="{FF2B5EF4-FFF2-40B4-BE49-F238E27FC236}">
                <a16:creationId xmlns:a16="http://schemas.microsoft.com/office/drawing/2014/main" id="{8777FAB5-47FA-4BF4-9271-4D092E4A3EAE}"/>
              </a:ext>
            </a:extLst>
          </p:cNvPr>
          <p:cNvSpPr txBox="1"/>
          <p:nvPr/>
        </p:nvSpPr>
        <p:spPr>
          <a:xfrm>
            <a:off x="702310" y="5612439"/>
            <a:ext cx="370449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The Crystallographic Information File</a:t>
            </a:r>
          </a:p>
        </p:txBody>
      </p:sp>
      <p:pic>
        <p:nvPicPr>
          <p:cNvPr id="6" name="Picture 5">
            <a:extLst>
              <a:ext uri="{FF2B5EF4-FFF2-40B4-BE49-F238E27FC236}">
                <a16:creationId xmlns:a16="http://schemas.microsoft.com/office/drawing/2014/main" id="{AAC8AABA-42F6-47C7-8A1D-CC8FD80A762E}"/>
              </a:ext>
            </a:extLst>
          </p:cNvPr>
          <p:cNvPicPr>
            <a:picLocks noChangeAspect="1"/>
          </p:cNvPicPr>
          <p:nvPr/>
        </p:nvPicPr>
        <p:blipFill>
          <a:blip r:embed="rId4"/>
          <a:stretch>
            <a:fillRect/>
          </a:stretch>
        </p:blipFill>
        <p:spPr>
          <a:xfrm>
            <a:off x="7001467" y="978607"/>
            <a:ext cx="4803932" cy="1410329"/>
          </a:xfrm>
          <a:prstGeom prst="rect">
            <a:avLst/>
          </a:prstGeom>
        </p:spPr>
      </p:pic>
      <p:pic>
        <p:nvPicPr>
          <p:cNvPr id="7" name="Picture 6">
            <a:extLst>
              <a:ext uri="{FF2B5EF4-FFF2-40B4-BE49-F238E27FC236}">
                <a16:creationId xmlns:a16="http://schemas.microsoft.com/office/drawing/2014/main" id="{EDB50B0A-31B6-41DC-BFA0-F5503248D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668" y="3233113"/>
            <a:ext cx="2254759" cy="2693523"/>
          </a:xfrm>
          <a:prstGeom prst="rect">
            <a:avLst/>
          </a:prstGeom>
        </p:spPr>
      </p:pic>
      <p:sp>
        <p:nvSpPr>
          <p:cNvPr id="8" name="TextBox 7">
            <a:extLst>
              <a:ext uri="{FF2B5EF4-FFF2-40B4-BE49-F238E27FC236}">
                <a16:creationId xmlns:a16="http://schemas.microsoft.com/office/drawing/2014/main" id="{E4E01591-8ADF-417D-BFF5-26C87A944A4D}"/>
              </a:ext>
            </a:extLst>
          </p:cNvPr>
          <p:cNvSpPr txBox="1"/>
          <p:nvPr/>
        </p:nvSpPr>
        <p:spPr>
          <a:xfrm>
            <a:off x="6655877" y="5980301"/>
            <a:ext cx="25733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Medical Subject Headings </a:t>
            </a:r>
          </a:p>
        </p:txBody>
      </p:sp>
    </p:spTree>
    <p:extLst>
      <p:ext uri="{BB962C8B-B14F-4D97-AF65-F5344CB8AC3E}">
        <p14:creationId xmlns:p14="http://schemas.microsoft.com/office/powerpoint/2010/main" val="929042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94534-88D1-4FC1-94B5-2A412A7B938A}"/>
              </a:ext>
            </a:extLst>
          </p:cNvPr>
          <p:cNvSpPr/>
          <p:nvPr/>
        </p:nvSpPr>
        <p:spPr>
          <a:xfrm>
            <a:off x="427008" y="699087"/>
            <a:ext cx="3038087" cy="400110"/>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Why control data quality?</a:t>
            </a:r>
          </a:p>
        </p:txBody>
      </p:sp>
      <p:sp>
        <p:nvSpPr>
          <p:cNvPr id="3" name="TextBox 2">
            <a:extLst>
              <a:ext uri="{FF2B5EF4-FFF2-40B4-BE49-F238E27FC236}">
                <a16:creationId xmlns:a16="http://schemas.microsoft.com/office/drawing/2014/main" id="{FBF40972-B2A0-48AE-8B4A-F478F7836FCF}"/>
              </a:ext>
            </a:extLst>
          </p:cNvPr>
          <p:cNvSpPr txBox="1"/>
          <p:nvPr/>
        </p:nvSpPr>
        <p:spPr>
          <a:xfrm>
            <a:off x="843157" y="1318640"/>
            <a:ext cx="5690936" cy="2400657"/>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IE" sz="2000"/>
              <a:t>Research Integrity</a:t>
            </a:r>
          </a:p>
          <a:p>
            <a:pPr marL="285750" indent="-285750">
              <a:lnSpc>
                <a:spcPct val="150000"/>
              </a:lnSpc>
              <a:buFont typeface="Arial" panose="020B0604020202020204" pitchFamily="34" charset="0"/>
              <a:buChar char="•"/>
            </a:pPr>
            <a:r>
              <a:rPr lang="en-IE" sz="2000"/>
              <a:t>You can be confident of your results and analysis</a:t>
            </a:r>
          </a:p>
          <a:p>
            <a:pPr marL="285750" indent="-285750">
              <a:lnSpc>
                <a:spcPct val="150000"/>
              </a:lnSpc>
              <a:buFont typeface="Arial" panose="020B0604020202020204" pitchFamily="34" charset="0"/>
              <a:buChar char="•"/>
            </a:pPr>
            <a:r>
              <a:rPr lang="en-IE" sz="2000"/>
              <a:t>Less time spent ‘cleaning’ the data </a:t>
            </a:r>
          </a:p>
          <a:p>
            <a:pPr marL="285750" indent="-285750">
              <a:lnSpc>
                <a:spcPct val="150000"/>
              </a:lnSpc>
              <a:buFont typeface="Arial" panose="020B0604020202020204" pitchFamily="34" charset="0"/>
              <a:buChar char="•"/>
            </a:pPr>
            <a:r>
              <a:rPr lang="en-IE" sz="2000"/>
              <a:t>More likely that your data will be re-used </a:t>
            </a:r>
          </a:p>
          <a:p>
            <a:pPr marL="285750" indent="-285750">
              <a:lnSpc>
                <a:spcPct val="150000"/>
              </a:lnSpc>
              <a:buFont typeface="Arial" panose="020B0604020202020204" pitchFamily="34" charset="0"/>
              <a:buChar char="•"/>
            </a:pPr>
            <a:endParaRPr lang="en-IE" sz="2000"/>
          </a:p>
        </p:txBody>
      </p:sp>
      <p:pic>
        <p:nvPicPr>
          <p:cNvPr id="4" name="Picture 3">
            <a:extLst>
              <a:ext uri="{FF2B5EF4-FFF2-40B4-BE49-F238E27FC236}">
                <a16:creationId xmlns:a16="http://schemas.microsoft.com/office/drawing/2014/main" id="{C9057D42-A6C8-48DB-BC82-0EDB181F49C0}"/>
              </a:ext>
            </a:extLst>
          </p:cNvPr>
          <p:cNvPicPr>
            <a:picLocks noChangeAspect="1"/>
          </p:cNvPicPr>
          <p:nvPr/>
        </p:nvPicPr>
        <p:blipFill>
          <a:blip r:embed="rId2"/>
          <a:stretch>
            <a:fillRect/>
          </a:stretch>
        </p:blipFill>
        <p:spPr>
          <a:xfrm>
            <a:off x="648604" y="3476106"/>
            <a:ext cx="4322750" cy="2881833"/>
          </a:xfrm>
          <a:prstGeom prst="rect">
            <a:avLst/>
          </a:prstGeom>
        </p:spPr>
      </p:pic>
      <p:sp>
        <p:nvSpPr>
          <p:cNvPr id="5" name="Rectangle 4">
            <a:extLst>
              <a:ext uri="{FF2B5EF4-FFF2-40B4-BE49-F238E27FC236}">
                <a16:creationId xmlns:a16="http://schemas.microsoft.com/office/drawing/2014/main" id="{921B0165-24CF-498D-99E7-54ACD56702D5}"/>
              </a:ext>
            </a:extLst>
          </p:cNvPr>
          <p:cNvSpPr/>
          <p:nvPr/>
        </p:nvSpPr>
        <p:spPr>
          <a:xfrm>
            <a:off x="6341449" y="3604318"/>
            <a:ext cx="5564718" cy="400110"/>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What data quality control measures do you use?</a:t>
            </a:r>
          </a:p>
        </p:txBody>
      </p:sp>
      <p:sp>
        <p:nvSpPr>
          <p:cNvPr id="6" name="TextBox 5">
            <a:extLst>
              <a:ext uri="{FF2B5EF4-FFF2-40B4-BE49-F238E27FC236}">
                <a16:creationId xmlns:a16="http://schemas.microsoft.com/office/drawing/2014/main" id="{09B00684-C5DB-4066-BBF6-22BD23F28BD0}"/>
              </a:ext>
            </a:extLst>
          </p:cNvPr>
          <p:cNvSpPr txBox="1"/>
          <p:nvPr/>
        </p:nvSpPr>
        <p:spPr>
          <a:xfrm>
            <a:off x="6579837" y="4169218"/>
            <a:ext cx="4859891" cy="2585323"/>
          </a:xfrm>
          <a:prstGeom prst="rect">
            <a:avLst/>
          </a:prstGeom>
          <a:noFill/>
        </p:spPr>
        <p:txBody>
          <a:bodyPr wrap="square"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IE"/>
              <a:t>Defined SOPs for treatment of your data</a:t>
            </a:r>
          </a:p>
          <a:p>
            <a:pPr marL="285750" indent="-285750">
              <a:lnSpc>
                <a:spcPct val="150000"/>
              </a:lnSpc>
              <a:buFont typeface="Arial" panose="020B0604020202020204" pitchFamily="34" charset="0"/>
              <a:buChar char="•"/>
            </a:pPr>
            <a:r>
              <a:rPr lang="en-IE"/>
              <a:t>Naming conventions </a:t>
            </a:r>
          </a:p>
          <a:p>
            <a:pPr marL="285750" indent="-285750">
              <a:lnSpc>
                <a:spcPct val="150000"/>
              </a:lnSpc>
              <a:buFont typeface="Arial" panose="020B0604020202020204" pitchFamily="34" charset="0"/>
              <a:buChar char="•"/>
            </a:pPr>
            <a:r>
              <a:rPr lang="en-IE"/>
              <a:t>Version control </a:t>
            </a:r>
          </a:p>
          <a:p>
            <a:pPr marL="285750" indent="-285750">
              <a:lnSpc>
                <a:spcPct val="150000"/>
              </a:lnSpc>
              <a:buFont typeface="Arial" panose="020B0604020202020204" pitchFamily="34" charset="0"/>
              <a:buChar char="•"/>
            </a:pPr>
            <a:r>
              <a:rPr lang="en-IE"/>
              <a:t>Read only raw data files</a:t>
            </a:r>
          </a:p>
          <a:p>
            <a:pPr marL="285750" indent="-285750">
              <a:lnSpc>
                <a:spcPct val="150000"/>
              </a:lnSpc>
              <a:buFont typeface="Arial" panose="020B0604020202020204" pitchFamily="34" charset="0"/>
              <a:buChar char="•"/>
            </a:pPr>
            <a:r>
              <a:rPr lang="en-IE"/>
              <a:t>Spreadsheet validation </a:t>
            </a:r>
            <a:endParaRPr lang="en-IE">
              <a:cs typeface="Calibri"/>
            </a:endParaRPr>
          </a:p>
          <a:p>
            <a:pPr>
              <a:lnSpc>
                <a:spcPct val="150000"/>
              </a:lnSpc>
            </a:pPr>
            <a:r>
              <a:rPr lang="en-IE"/>
              <a:t>				…….etc.</a:t>
            </a:r>
          </a:p>
        </p:txBody>
      </p:sp>
      <p:pic>
        <p:nvPicPr>
          <p:cNvPr id="7" name="Picture 6">
            <a:extLst>
              <a:ext uri="{FF2B5EF4-FFF2-40B4-BE49-F238E27FC236}">
                <a16:creationId xmlns:a16="http://schemas.microsoft.com/office/drawing/2014/main" id="{6C21735C-64B2-482E-AFC7-5EE6BD117F23}"/>
              </a:ext>
            </a:extLst>
          </p:cNvPr>
          <p:cNvPicPr>
            <a:picLocks noChangeAspect="1"/>
          </p:cNvPicPr>
          <p:nvPr/>
        </p:nvPicPr>
        <p:blipFill rotWithShape="1">
          <a:blip r:embed="rId3"/>
          <a:srcRect r="50702"/>
          <a:stretch/>
        </p:blipFill>
        <p:spPr>
          <a:xfrm rot="964290">
            <a:off x="7511570" y="625688"/>
            <a:ext cx="3224476" cy="2231350"/>
          </a:xfrm>
          <a:prstGeom prst="rect">
            <a:avLst/>
          </a:prstGeom>
        </p:spPr>
      </p:pic>
    </p:spTree>
    <p:extLst>
      <p:ext uri="{BB962C8B-B14F-4D97-AF65-F5344CB8AC3E}">
        <p14:creationId xmlns:p14="http://schemas.microsoft.com/office/powerpoint/2010/main" val="3320198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FC1C2B-F512-41B4-A237-2E833E0689F1}"/>
              </a:ext>
            </a:extLst>
          </p:cNvPr>
          <p:cNvPicPr>
            <a:picLocks noChangeAspect="1"/>
          </p:cNvPicPr>
          <p:nvPr/>
        </p:nvPicPr>
        <p:blipFill rotWithShape="1">
          <a:blip r:embed="rId2"/>
          <a:srcRect l="17709" t="27332" r="68720" b="32369"/>
          <a:stretch/>
        </p:blipFill>
        <p:spPr>
          <a:xfrm>
            <a:off x="584677" y="2359052"/>
            <a:ext cx="3886666" cy="3272982"/>
          </a:xfrm>
          <a:prstGeom prst="rect">
            <a:avLst/>
          </a:prstGeom>
          <a:ln>
            <a:solidFill>
              <a:schemeClr val="tx1"/>
            </a:solidFill>
          </a:ln>
        </p:spPr>
      </p:pic>
      <p:sp>
        <p:nvSpPr>
          <p:cNvPr id="3" name="Title 2">
            <a:extLst>
              <a:ext uri="{FF2B5EF4-FFF2-40B4-BE49-F238E27FC236}">
                <a16:creationId xmlns:a16="http://schemas.microsoft.com/office/drawing/2014/main" id="{E75CA666-95A1-4F51-B4C6-8B4794D491B0}"/>
              </a:ext>
            </a:extLst>
          </p:cNvPr>
          <p:cNvSpPr txBox="1">
            <a:spLocks/>
          </p:cNvSpPr>
          <p:nvPr/>
        </p:nvSpPr>
        <p:spPr>
          <a:xfrm>
            <a:off x="764453" y="387631"/>
            <a:ext cx="5413064" cy="633096"/>
          </a:xfrm>
          <a:prstGeom prst="rect">
            <a:avLst/>
          </a:prstGeom>
        </p:spPr>
        <p:txBody>
          <a:bodyPr>
            <a:normAutofit fontScale="92500"/>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b="1">
                <a:latin typeface="+mn-lt"/>
              </a:rPr>
              <a:t>3. Ethics and Legal Compliance </a:t>
            </a:r>
          </a:p>
        </p:txBody>
      </p:sp>
      <p:sp>
        <p:nvSpPr>
          <p:cNvPr id="4" name="TextBox 3">
            <a:extLst>
              <a:ext uri="{FF2B5EF4-FFF2-40B4-BE49-F238E27FC236}">
                <a16:creationId xmlns:a16="http://schemas.microsoft.com/office/drawing/2014/main" id="{C939044F-B026-44E4-90FD-FA55DE8D2C75}"/>
              </a:ext>
            </a:extLst>
          </p:cNvPr>
          <p:cNvSpPr txBox="1"/>
          <p:nvPr/>
        </p:nvSpPr>
        <p:spPr>
          <a:xfrm>
            <a:off x="899551" y="1316592"/>
            <a:ext cx="8736175" cy="1200329"/>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How will you manage ethical issues and codes of conduct?</a:t>
            </a:r>
          </a:p>
          <a:p>
            <a:endParaRPr lang="en-IE"/>
          </a:p>
          <a:p>
            <a:r>
              <a:rPr lang="en-IE"/>
              <a:t>How will you manage copyright and Intellectual Property Rights (IPR) issues?</a:t>
            </a:r>
          </a:p>
          <a:p>
            <a:pPr marL="285750" indent="-285750">
              <a:buFont typeface="Arial" panose="020B0604020202020204" pitchFamily="34" charset="0"/>
              <a:buChar char="•"/>
            </a:pPr>
            <a:endParaRPr lang="en-GB"/>
          </a:p>
        </p:txBody>
      </p:sp>
      <p:pic>
        <p:nvPicPr>
          <p:cNvPr id="5" name="Picture 4">
            <a:extLst>
              <a:ext uri="{FF2B5EF4-FFF2-40B4-BE49-F238E27FC236}">
                <a16:creationId xmlns:a16="http://schemas.microsoft.com/office/drawing/2014/main" id="{928EC4B1-1479-4A2E-B252-02636AAE64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7415" y="3002696"/>
            <a:ext cx="4346731" cy="1944056"/>
          </a:xfrm>
          <a:prstGeom prst="rect">
            <a:avLst/>
          </a:prstGeom>
          <a:ln>
            <a:solidFill>
              <a:schemeClr val="tx1"/>
            </a:solidFill>
          </a:ln>
        </p:spPr>
      </p:pic>
      <p:pic>
        <p:nvPicPr>
          <p:cNvPr id="6" name="Picture 5">
            <a:extLst>
              <a:ext uri="{FF2B5EF4-FFF2-40B4-BE49-F238E27FC236}">
                <a16:creationId xmlns:a16="http://schemas.microsoft.com/office/drawing/2014/main" id="{D202A754-940C-4921-805A-805BBC1DE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203" y="4927326"/>
            <a:ext cx="6476846" cy="1093677"/>
          </a:xfrm>
          <a:prstGeom prst="rect">
            <a:avLst/>
          </a:prstGeom>
          <a:ln>
            <a:solidFill>
              <a:schemeClr val="tx1"/>
            </a:solidFill>
          </a:ln>
        </p:spPr>
      </p:pic>
      <p:sp>
        <p:nvSpPr>
          <p:cNvPr id="7" name="Cloud Callout 6">
            <a:extLst>
              <a:ext uri="{FF2B5EF4-FFF2-40B4-BE49-F238E27FC236}">
                <a16:creationId xmlns:a16="http://schemas.microsoft.com/office/drawing/2014/main" id="{7202BA3C-BE44-46BE-A526-152FD3415906}"/>
              </a:ext>
            </a:extLst>
          </p:cNvPr>
          <p:cNvSpPr/>
          <p:nvPr/>
        </p:nvSpPr>
        <p:spPr>
          <a:xfrm>
            <a:off x="9795515" y="2171300"/>
            <a:ext cx="2331888" cy="1558446"/>
          </a:xfrm>
          <a:prstGeom prst="cloudCallout">
            <a:avLst>
              <a:gd name="adj1" fmla="val -45833"/>
              <a:gd name="adj2" fmla="val 66071"/>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a:t>Who ‘owns’ your data? </a:t>
            </a:r>
          </a:p>
        </p:txBody>
      </p:sp>
      <p:sp>
        <p:nvSpPr>
          <p:cNvPr id="8" name="Cloud Callout 7">
            <a:extLst>
              <a:ext uri="{FF2B5EF4-FFF2-40B4-BE49-F238E27FC236}">
                <a16:creationId xmlns:a16="http://schemas.microsoft.com/office/drawing/2014/main" id="{BCCBA0DA-AB44-4756-B339-57A7987B4648}"/>
              </a:ext>
            </a:extLst>
          </p:cNvPr>
          <p:cNvSpPr/>
          <p:nvPr/>
        </p:nvSpPr>
        <p:spPr>
          <a:xfrm>
            <a:off x="7506115" y="184084"/>
            <a:ext cx="2701906" cy="1411793"/>
          </a:xfrm>
          <a:prstGeom prst="cloudCallout">
            <a:avLst>
              <a:gd name="adj1" fmla="val -31586"/>
              <a:gd name="adj2" fmla="val 64557"/>
            </a:avLst>
          </a:prstGeom>
          <a:solidFill>
            <a:srgbClr val="003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a:t>Do you have a data sharing agreement?</a:t>
            </a:r>
          </a:p>
        </p:txBody>
      </p:sp>
      <p:sp>
        <p:nvSpPr>
          <p:cNvPr id="9" name="Cloud Callout 8">
            <a:extLst>
              <a:ext uri="{FF2B5EF4-FFF2-40B4-BE49-F238E27FC236}">
                <a16:creationId xmlns:a16="http://schemas.microsoft.com/office/drawing/2014/main" id="{CB4B5566-24EE-4B2D-8537-FBF507105EF6}"/>
              </a:ext>
            </a:extLst>
          </p:cNvPr>
          <p:cNvSpPr/>
          <p:nvPr/>
        </p:nvSpPr>
        <p:spPr>
          <a:xfrm>
            <a:off x="9473052" y="545913"/>
            <a:ext cx="2372244" cy="1608596"/>
          </a:xfrm>
          <a:prstGeom prst="cloudCallout">
            <a:avLst>
              <a:gd name="adj1" fmla="val -45833"/>
              <a:gd name="adj2" fmla="val 66071"/>
            </a:avLst>
          </a:prstGeom>
          <a:solidFill>
            <a:srgbClr val="00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a:t>Are you using secondary data? </a:t>
            </a:r>
          </a:p>
        </p:txBody>
      </p:sp>
      <p:sp>
        <p:nvSpPr>
          <p:cNvPr id="10" name="Explosion 1 9">
            <a:extLst>
              <a:ext uri="{FF2B5EF4-FFF2-40B4-BE49-F238E27FC236}">
                <a16:creationId xmlns:a16="http://schemas.microsoft.com/office/drawing/2014/main" id="{16DEE44E-E658-4FD9-AEB4-B93C3E003841}"/>
              </a:ext>
            </a:extLst>
          </p:cNvPr>
          <p:cNvSpPr/>
          <p:nvPr/>
        </p:nvSpPr>
        <p:spPr>
          <a:xfrm>
            <a:off x="8972132" y="3940476"/>
            <a:ext cx="3306679" cy="2526669"/>
          </a:xfrm>
          <a:prstGeom prst="irregularSeal1">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sz="2000" b="1"/>
              <a:t>GDPR !</a:t>
            </a:r>
          </a:p>
        </p:txBody>
      </p:sp>
      <p:sp>
        <p:nvSpPr>
          <p:cNvPr id="11" name="Star: 10 Points 10">
            <a:extLst>
              <a:ext uri="{FF2B5EF4-FFF2-40B4-BE49-F238E27FC236}">
                <a16:creationId xmlns:a16="http://schemas.microsoft.com/office/drawing/2014/main" id="{8BC7386B-A487-4223-A2CE-84A779BC817A}"/>
              </a:ext>
            </a:extLst>
          </p:cNvPr>
          <p:cNvSpPr/>
          <p:nvPr/>
        </p:nvSpPr>
        <p:spPr>
          <a:xfrm>
            <a:off x="8344030" y="942654"/>
            <a:ext cx="2183258" cy="1883594"/>
          </a:xfrm>
          <a:prstGeom prst="star10">
            <a:avLst/>
          </a:prstGeom>
        </p:spPr>
        <p:style>
          <a:lnRef idx="0">
            <a:schemeClr val="accent6"/>
          </a:lnRef>
          <a:fillRef idx="3">
            <a:schemeClr val="accent6"/>
          </a:fillRef>
          <a:effectRef idx="3">
            <a:schemeClr val="accent6"/>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cs typeface="Calibri"/>
              </a:rPr>
              <a:t>FAIR </a:t>
            </a:r>
            <a:endParaRPr lang="en-GB" sz="3600" b="1">
              <a:solidFill>
                <a:schemeClr val="tx1"/>
              </a:solidFill>
            </a:endParaRPr>
          </a:p>
        </p:txBody>
      </p:sp>
    </p:spTree>
    <p:extLst>
      <p:ext uri="{BB962C8B-B14F-4D97-AF65-F5344CB8AC3E}">
        <p14:creationId xmlns:p14="http://schemas.microsoft.com/office/powerpoint/2010/main" val="331019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5EC49C9-6606-41A1-BE05-6F717CA2ED4B}"/>
              </a:ext>
            </a:extLst>
          </p:cNvPr>
          <p:cNvSpPr/>
          <p:nvPr/>
        </p:nvSpPr>
        <p:spPr>
          <a:xfrm>
            <a:off x="2082908" y="787411"/>
            <a:ext cx="6044628" cy="5744965"/>
          </a:xfrm>
          <a:prstGeom prst="ellipse">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A0EA9B71-112A-48D0-AC17-D8D688D50297}"/>
              </a:ext>
            </a:extLst>
          </p:cNvPr>
          <p:cNvSpPr txBox="1"/>
          <p:nvPr/>
        </p:nvSpPr>
        <p:spPr>
          <a:xfrm>
            <a:off x="8504747" y="971011"/>
            <a:ext cx="3476445" cy="31393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cs typeface="Calibri"/>
              </a:rPr>
              <a:t>Open Science or Open Research</a:t>
            </a:r>
            <a:r>
              <a:rPr lang="en-GB" dirty="0">
                <a:cs typeface="Calibri"/>
              </a:rPr>
              <a:t> describes an on-going movement with evolving principles and practices which aim to transform  the way research is performed, researchers collaborate, knowledge is shared and science is organised by facilitating more transparency, openness, networking and collaboration. </a:t>
            </a:r>
          </a:p>
        </p:txBody>
      </p:sp>
      <p:sp>
        <p:nvSpPr>
          <p:cNvPr id="4" name="TextBox 3">
            <a:extLst>
              <a:ext uri="{FF2B5EF4-FFF2-40B4-BE49-F238E27FC236}">
                <a16:creationId xmlns:a16="http://schemas.microsoft.com/office/drawing/2014/main" id="{9E7C357F-3693-43BF-950F-7E15E371D881}"/>
              </a:ext>
            </a:extLst>
          </p:cNvPr>
          <p:cNvSpPr txBox="1"/>
          <p:nvPr/>
        </p:nvSpPr>
        <p:spPr>
          <a:xfrm>
            <a:off x="510037" y="711320"/>
            <a:ext cx="274320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a:t>Open Research </a:t>
            </a:r>
          </a:p>
        </p:txBody>
      </p:sp>
      <p:grpSp>
        <p:nvGrpSpPr>
          <p:cNvPr id="5" name="Group 4">
            <a:extLst>
              <a:ext uri="{FF2B5EF4-FFF2-40B4-BE49-F238E27FC236}">
                <a16:creationId xmlns:a16="http://schemas.microsoft.com/office/drawing/2014/main" id="{E9285E99-BC87-41FE-885A-1FC67FAE74F0}"/>
              </a:ext>
            </a:extLst>
          </p:cNvPr>
          <p:cNvGrpSpPr/>
          <p:nvPr/>
        </p:nvGrpSpPr>
        <p:grpSpPr>
          <a:xfrm>
            <a:off x="2497316" y="1083406"/>
            <a:ext cx="5025937" cy="5021575"/>
            <a:chOff x="2497316" y="1083406"/>
            <a:chExt cx="5025937" cy="5021575"/>
          </a:xfrm>
        </p:grpSpPr>
        <p:sp>
          <p:nvSpPr>
            <p:cNvPr id="7" name="Oval 6">
              <a:extLst>
                <a:ext uri="{FF2B5EF4-FFF2-40B4-BE49-F238E27FC236}">
                  <a16:creationId xmlns:a16="http://schemas.microsoft.com/office/drawing/2014/main" id="{ED8B1E2F-190E-4574-BCBF-AE4F8ABF398C}"/>
                </a:ext>
              </a:extLst>
            </p:cNvPr>
            <p:cNvSpPr/>
            <p:nvPr/>
          </p:nvSpPr>
          <p:spPr>
            <a:xfrm>
              <a:off x="5611065" y="4080360"/>
              <a:ext cx="1912188" cy="169652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solidFill>
                    <a:schemeClr val="tx1"/>
                  </a:solidFill>
                  <a:cs typeface="Calibri"/>
                </a:rPr>
                <a:t>Citizen Science </a:t>
              </a:r>
              <a:endParaRPr lang="en-GB" b="1" dirty="0">
                <a:solidFill>
                  <a:schemeClr val="tx1"/>
                </a:solidFill>
              </a:endParaRPr>
            </a:p>
          </p:txBody>
        </p:sp>
        <p:sp>
          <p:nvSpPr>
            <p:cNvPr id="8" name="Oval 7">
              <a:extLst>
                <a:ext uri="{FF2B5EF4-FFF2-40B4-BE49-F238E27FC236}">
                  <a16:creationId xmlns:a16="http://schemas.microsoft.com/office/drawing/2014/main" id="{77C530A5-14D1-4CB4-9840-5C58DEDB0CE1}"/>
                </a:ext>
              </a:extLst>
            </p:cNvPr>
            <p:cNvSpPr/>
            <p:nvPr/>
          </p:nvSpPr>
          <p:spPr>
            <a:xfrm>
              <a:off x="5013192" y="1083406"/>
              <a:ext cx="2041584" cy="1825924"/>
            </a:xfrm>
            <a:prstGeom prst="ellipse">
              <a:avLst/>
            </a:prstGeom>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dirty="0">
                  <a:solidFill>
                    <a:schemeClr val="tx1"/>
                  </a:solidFill>
                  <a:cs typeface="Calibri"/>
                </a:rPr>
                <a:t>Open Methodology </a:t>
              </a:r>
              <a:r>
                <a:rPr lang="en-GB" b="1" dirty="0">
                  <a:solidFill>
                    <a:schemeClr val="tx1"/>
                  </a:solidFill>
                  <a:cs typeface="Calibri"/>
                </a:rPr>
                <a:t> </a:t>
              </a:r>
              <a:endParaRPr lang="en-GB" b="1" dirty="0">
                <a:solidFill>
                  <a:schemeClr val="tx1"/>
                </a:solidFill>
              </a:endParaRPr>
            </a:p>
          </p:txBody>
        </p:sp>
        <p:sp>
          <p:nvSpPr>
            <p:cNvPr id="9" name="Oval 8">
              <a:extLst>
                <a:ext uri="{FF2B5EF4-FFF2-40B4-BE49-F238E27FC236}">
                  <a16:creationId xmlns:a16="http://schemas.microsoft.com/office/drawing/2014/main" id="{00D38D3C-FEDD-44B7-A845-093BEE29A90E}"/>
                </a:ext>
              </a:extLst>
            </p:cNvPr>
            <p:cNvSpPr/>
            <p:nvPr/>
          </p:nvSpPr>
          <p:spPr>
            <a:xfrm>
              <a:off x="2497316" y="1817299"/>
              <a:ext cx="1912188" cy="1696527"/>
            </a:xfrm>
            <a:prstGeom prst="ellipse">
              <a:avLst/>
            </a:prstGeom>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solidFill>
                    <a:schemeClr val="tx1"/>
                  </a:solidFill>
                  <a:cs typeface="Calibri"/>
                </a:rPr>
                <a:t>Open Access </a:t>
              </a:r>
              <a:endParaRPr lang="en-GB" b="1" dirty="0">
                <a:solidFill>
                  <a:schemeClr val="tx1"/>
                </a:solidFill>
              </a:endParaRPr>
            </a:p>
          </p:txBody>
        </p:sp>
        <p:sp>
          <p:nvSpPr>
            <p:cNvPr id="10" name="Oval 9">
              <a:extLst>
                <a:ext uri="{FF2B5EF4-FFF2-40B4-BE49-F238E27FC236}">
                  <a16:creationId xmlns:a16="http://schemas.microsoft.com/office/drawing/2014/main" id="{14D54DD7-AC1C-4626-869D-304AA6BB97F4}"/>
                </a:ext>
              </a:extLst>
            </p:cNvPr>
            <p:cNvSpPr/>
            <p:nvPr/>
          </p:nvSpPr>
          <p:spPr>
            <a:xfrm>
              <a:off x="3357857" y="4408454"/>
              <a:ext cx="1912188" cy="1696527"/>
            </a:xfrm>
            <a:prstGeom prst="ellipse">
              <a:avLst/>
            </a:prstGeom>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solidFill>
                    <a:schemeClr val="tx1"/>
                  </a:solidFill>
                  <a:cs typeface="Calibri"/>
                </a:rPr>
                <a:t>Open Evaluation</a:t>
              </a:r>
              <a:endParaRPr lang="en-GB" b="1" dirty="0">
                <a:solidFill>
                  <a:schemeClr val="tx1"/>
                </a:solidFill>
              </a:endParaRPr>
            </a:p>
          </p:txBody>
        </p:sp>
      </p:grpSp>
      <p:sp>
        <p:nvSpPr>
          <p:cNvPr id="6" name="Oval 5">
            <a:extLst>
              <a:ext uri="{FF2B5EF4-FFF2-40B4-BE49-F238E27FC236}">
                <a16:creationId xmlns:a16="http://schemas.microsoft.com/office/drawing/2014/main" id="{D0E99177-6F13-46B5-8E81-09F6008C75DE}"/>
              </a:ext>
            </a:extLst>
          </p:cNvPr>
          <p:cNvSpPr/>
          <p:nvPr/>
        </p:nvSpPr>
        <p:spPr>
          <a:xfrm>
            <a:off x="4149420" y="2810630"/>
            <a:ext cx="1912188" cy="169652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solidFill>
                  <a:schemeClr val="tx1"/>
                </a:solidFill>
                <a:cs typeface="Calibri"/>
              </a:rPr>
              <a:t>Open Data </a:t>
            </a:r>
            <a:endParaRPr lang="en-GB" b="1" dirty="0">
              <a:solidFill>
                <a:schemeClr val="tx1"/>
              </a:solidFill>
            </a:endParaRPr>
          </a:p>
        </p:txBody>
      </p:sp>
    </p:spTree>
    <p:extLst>
      <p:ext uri="{BB962C8B-B14F-4D97-AF65-F5344CB8AC3E}">
        <p14:creationId xmlns:p14="http://schemas.microsoft.com/office/powerpoint/2010/main" val="940214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6A47BCE-5B00-42BB-9249-7589BCFF9929}"/>
              </a:ext>
            </a:extLst>
          </p:cNvPr>
          <p:cNvSpPr txBox="1">
            <a:spLocks/>
          </p:cNvSpPr>
          <p:nvPr/>
        </p:nvSpPr>
        <p:spPr>
          <a:xfrm>
            <a:off x="764452" y="371588"/>
            <a:ext cx="5891529" cy="637975"/>
          </a:xfrm>
          <a:prstGeom prst="rect">
            <a:avLst/>
          </a:prstGeom>
        </p:spPr>
        <p:txBody>
          <a:bodyPr lIns="91440" tIns="45720" rIns="91440" bIns="4572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b="1">
                <a:latin typeface="+mn-lt"/>
              </a:rPr>
              <a:t>4. Storage and backup [DURING</a:t>
            </a:r>
            <a:r>
              <a:rPr lang="en-IE" b="1"/>
              <a:t> ACTIVE RESEARCH</a:t>
            </a:r>
            <a:r>
              <a:rPr lang="en-IE" b="1">
                <a:latin typeface="+mn-lt"/>
              </a:rPr>
              <a:t>]</a:t>
            </a:r>
            <a:r>
              <a:rPr lang="en-IE" b="1"/>
              <a:t> </a:t>
            </a:r>
            <a:endParaRPr lang="en-IE" b="1">
              <a:latin typeface="+mn-lt"/>
            </a:endParaRPr>
          </a:p>
        </p:txBody>
      </p:sp>
      <p:sp>
        <p:nvSpPr>
          <p:cNvPr id="3" name="TextBox 2">
            <a:extLst>
              <a:ext uri="{FF2B5EF4-FFF2-40B4-BE49-F238E27FC236}">
                <a16:creationId xmlns:a16="http://schemas.microsoft.com/office/drawing/2014/main" id="{5849A3B2-B693-4C5F-A825-9115DE4B3407}"/>
              </a:ext>
            </a:extLst>
          </p:cNvPr>
          <p:cNvSpPr txBox="1"/>
          <p:nvPr/>
        </p:nvSpPr>
        <p:spPr>
          <a:xfrm>
            <a:off x="567531" y="1013062"/>
            <a:ext cx="8736175" cy="1754326"/>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How will data be stored and backed up during the research?</a:t>
            </a:r>
          </a:p>
          <a:p>
            <a:endParaRPr lang="en-IE"/>
          </a:p>
          <a:p>
            <a:r>
              <a:rPr lang="en-IE"/>
              <a:t>How will you take care of data security and personal data protection?</a:t>
            </a:r>
          </a:p>
          <a:p>
            <a:endParaRPr lang="en-IE"/>
          </a:p>
          <a:p>
            <a:r>
              <a:rPr lang="en-IE"/>
              <a:t>How will you manage access and security?</a:t>
            </a:r>
          </a:p>
          <a:p>
            <a:pPr marL="285750" indent="-285750">
              <a:buFont typeface="Arial" panose="020B0604020202020204" pitchFamily="34" charset="0"/>
              <a:buChar char="•"/>
            </a:pPr>
            <a:endParaRPr lang="en-GB"/>
          </a:p>
        </p:txBody>
      </p:sp>
      <p:pic>
        <p:nvPicPr>
          <p:cNvPr id="4" name="Picture 3">
            <a:extLst>
              <a:ext uri="{FF2B5EF4-FFF2-40B4-BE49-F238E27FC236}">
                <a16:creationId xmlns:a16="http://schemas.microsoft.com/office/drawing/2014/main" id="{81DAAB77-E4AD-40B3-8DD7-4207FAD36CEA}"/>
              </a:ext>
            </a:extLst>
          </p:cNvPr>
          <p:cNvPicPr>
            <a:picLocks noChangeAspect="1"/>
          </p:cNvPicPr>
          <p:nvPr/>
        </p:nvPicPr>
        <p:blipFill>
          <a:blip r:embed="rId2"/>
          <a:stretch>
            <a:fillRect/>
          </a:stretch>
        </p:blipFill>
        <p:spPr>
          <a:xfrm>
            <a:off x="567244" y="3486118"/>
            <a:ext cx="1014280" cy="1046226"/>
          </a:xfrm>
          <a:prstGeom prst="rect">
            <a:avLst/>
          </a:prstGeom>
        </p:spPr>
      </p:pic>
      <p:pic>
        <p:nvPicPr>
          <p:cNvPr id="5" name="Picture 4">
            <a:extLst>
              <a:ext uri="{FF2B5EF4-FFF2-40B4-BE49-F238E27FC236}">
                <a16:creationId xmlns:a16="http://schemas.microsoft.com/office/drawing/2014/main" id="{199D0C00-1203-4B27-A922-044C5E41E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556" y="4796868"/>
            <a:ext cx="1578919" cy="887152"/>
          </a:xfrm>
          <a:prstGeom prst="rect">
            <a:avLst/>
          </a:prstGeom>
        </p:spPr>
      </p:pic>
      <p:pic>
        <p:nvPicPr>
          <p:cNvPr id="6" name="Picture 5">
            <a:extLst>
              <a:ext uri="{FF2B5EF4-FFF2-40B4-BE49-F238E27FC236}">
                <a16:creationId xmlns:a16="http://schemas.microsoft.com/office/drawing/2014/main" id="{E08A91F5-B5BC-4A1F-AFFB-A1F32040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961" y="3306499"/>
            <a:ext cx="3085657" cy="2508341"/>
          </a:xfrm>
          <a:prstGeom prst="rect">
            <a:avLst/>
          </a:prstGeom>
        </p:spPr>
      </p:pic>
      <p:pic>
        <p:nvPicPr>
          <p:cNvPr id="7" name="Picture 6">
            <a:extLst>
              <a:ext uri="{FF2B5EF4-FFF2-40B4-BE49-F238E27FC236}">
                <a16:creationId xmlns:a16="http://schemas.microsoft.com/office/drawing/2014/main" id="{1FD9C96C-9C30-4D15-BB1B-73F824B8FB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1696" y="3511012"/>
            <a:ext cx="1058359" cy="1053655"/>
          </a:xfrm>
          <a:prstGeom prst="rect">
            <a:avLst/>
          </a:prstGeom>
        </p:spPr>
      </p:pic>
      <p:pic>
        <p:nvPicPr>
          <p:cNvPr id="8" name="Picture 7" descr="Image result for G-Suite">
            <a:extLst>
              <a:ext uri="{FF2B5EF4-FFF2-40B4-BE49-F238E27FC236}">
                <a16:creationId xmlns:a16="http://schemas.microsoft.com/office/drawing/2014/main" id="{C449EBA0-073D-4EC1-A62D-FD28BE606D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559" y="4775402"/>
            <a:ext cx="1503372" cy="7904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CBF1295-2E4B-4CD3-B84A-F22B5F24312A}"/>
              </a:ext>
            </a:extLst>
          </p:cNvPr>
          <p:cNvSpPr/>
          <p:nvPr/>
        </p:nvSpPr>
        <p:spPr>
          <a:xfrm>
            <a:off x="215939" y="6400803"/>
            <a:ext cx="3400803" cy="369332"/>
          </a:xfrm>
          <a:prstGeom prst="rect">
            <a:avLst/>
          </a:prstGeom>
        </p:spPr>
        <p:txBody>
          <a:bodyPr wrap="non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hlinkClick r:id="rId7"/>
              </a:rPr>
              <a:t>https://www.ucc.ie/en/it/storage/</a:t>
            </a:r>
            <a:endParaRPr lang="en-IE"/>
          </a:p>
        </p:txBody>
      </p:sp>
      <p:grpSp>
        <p:nvGrpSpPr>
          <p:cNvPr id="10" name="Group 9">
            <a:extLst>
              <a:ext uri="{FF2B5EF4-FFF2-40B4-BE49-F238E27FC236}">
                <a16:creationId xmlns:a16="http://schemas.microsoft.com/office/drawing/2014/main" id="{A9DBE38E-A08A-4330-AA08-94AF1EF5A4A3}"/>
              </a:ext>
            </a:extLst>
          </p:cNvPr>
          <p:cNvGrpSpPr/>
          <p:nvPr/>
        </p:nvGrpSpPr>
        <p:grpSpPr>
          <a:xfrm>
            <a:off x="7764800" y="371588"/>
            <a:ext cx="4245235" cy="6075312"/>
            <a:chOff x="7764800" y="371588"/>
            <a:chExt cx="3700702" cy="5143214"/>
          </a:xfrm>
        </p:grpSpPr>
        <p:pic>
          <p:nvPicPr>
            <p:cNvPr id="11" name="Picture 10">
              <a:extLst>
                <a:ext uri="{FF2B5EF4-FFF2-40B4-BE49-F238E27FC236}">
                  <a16:creationId xmlns:a16="http://schemas.microsoft.com/office/drawing/2014/main" id="{3D1B0AD9-654A-4E4E-B897-F15AC569E016}"/>
                </a:ext>
              </a:extLst>
            </p:cNvPr>
            <p:cNvPicPr>
              <a:picLocks noChangeAspect="1"/>
            </p:cNvPicPr>
            <p:nvPr/>
          </p:nvPicPr>
          <p:blipFill>
            <a:blip r:embed="rId8"/>
            <a:stretch>
              <a:fillRect/>
            </a:stretch>
          </p:blipFill>
          <p:spPr>
            <a:xfrm>
              <a:off x="7764800" y="371588"/>
              <a:ext cx="3700702" cy="5143214"/>
            </a:xfrm>
            <a:prstGeom prst="rect">
              <a:avLst/>
            </a:prstGeom>
          </p:spPr>
        </p:pic>
        <p:sp>
          <p:nvSpPr>
            <p:cNvPr id="12" name="TextBox 3">
              <a:extLst>
                <a:ext uri="{FF2B5EF4-FFF2-40B4-BE49-F238E27FC236}">
                  <a16:creationId xmlns:a16="http://schemas.microsoft.com/office/drawing/2014/main" id="{48D7F401-94A8-463B-A9D2-14886C27E9F9}"/>
                </a:ext>
              </a:extLst>
            </p:cNvPr>
            <p:cNvSpPr txBox="1"/>
            <p:nvPr/>
          </p:nvSpPr>
          <p:spPr>
            <a:xfrm>
              <a:off x="7918237" y="552928"/>
              <a:ext cx="3524859" cy="400110"/>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solidFill>
                    <a:schemeClr val="bg1"/>
                  </a:solidFill>
                  <a:latin typeface="OCR A Extended" panose="02010509020102010303" pitchFamily="50" charset="0"/>
                </a:rPr>
                <a:t>Automate your backups </a:t>
              </a:r>
            </a:p>
          </p:txBody>
        </p:sp>
      </p:grpSp>
    </p:spTree>
    <p:extLst>
      <p:ext uri="{BB962C8B-B14F-4D97-AF65-F5344CB8AC3E}">
        <p14:creationId xmlns:p14="http://schemas.microsoft.com/office/powerpoint/2010/main" val="2109585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086AE-5838-4496-A328-3698B807B926}"/>
              </a:ext>
            </a:extLst>
          </p:cNvPr>
          <p:cNvPicPr>
            <a:picLocks noChangeAspect="1"/>
          </p:cNvPicPr>
          <p:nvPr/>
        </p:nvPicPr>
        <p:blipFill rotWithShape="1">
          <a:blip r:embed="rId2">
            <a:extLst>
              <a:ext uri="{28A0092B-C50C-407E-A947-70E740481C1C}">
                <a14:useLocalDpi xmlns:a14="http://schemas.microsoft.com/office/drawing/2010/main" val="0"/>
              </a:ext>
            </a:extLst>
          </a:blip>
          <a:srcRect l="802" t="35004" r="11236" b="40187"/>
          <a:stretch/>
        </p:blipFill>
        <p:spPr>
          <a:xfrm>
            <a:off x="223734" y="4470340"/>
            <a:ext cx="11731559" cy="2281185"/>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1751574-A975-4192-904C-962A2D31CE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513" y="287171"/>
            <a:ext cx="5194296" cy="389572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a:extLst>
              <a:ext uri="{FF2B5EF4-FFF2-40B4-BE49-F238E27FC236}">
                <a16:creationId xmlns:a16="http://schemas.microsoft.com/office/drawing/2014/main" id="{1272DD94-29E3-4862-84C9-B58BC9918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972" y="681327"/>
            <a:ext cx="4865398" cy="364904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a:extLst>
              <a:ext uri="{FF2B5EF4-FFF2-40B4-BE49-F238E27FC236}">
                <a16:creationId xmlns:a16="http://schemas.microsoft.com/office/drawing/2014/main" id="{99FB92B2-7125-41C3-84E6-2460529F643D}"/>
              </a:ext>
            </a:extLst>
          </p:cNvPr>
          <p:cNvSpPr txBox="1"/>
          <p:nvPr/>
        </p:nvSpPr>
        <p:spPr>
          <a:xfrm>
            <a:off x="1099228" y="368475"/>
            <a:ext cx="1478604" cy="70788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a:t>APC- Burst Radiator </a:t>
            </a:r>
          </a:p>
        </p:txBody>
      </p:sp>
    </p:spTree>
    <p:extLst>
      <p:ext uri="{BB962C8B-B14F-4D97-AF65-F5344CB8AC3E}">
        <p14:creationId xmlns:p14="http://schemas.microsoft.com/office/powerpoint/2010/main" val="157237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CC to sue ESB for €18m over flood damage">
            <a:extLst>
              <a:ext uri="{FF2B5EF4-FFF2-40B4-BE49-F238E27FC236}">
                <a16:creationId xmlns:a16="http://schemas.microsoft.com/office/drawing/2014/main" id="{E4F2AD3A-6C6C-4E16-BD1B-46B6E5413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1075021"/>
            <a:ext cx="9620250" cy="541139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DA4C399-E194-4382-9498-150F2A32CF07}"/>
              </a:ext>
            </a:extLst>
          </p:cNvPr>
          <p:cNvSpPr txBox="1">
            <a:spLocks/>
          </p:cNvSpPr>
          <p:nvPr/>
        </p:nvSpPr>
        <p:spPr>
          <a:xfrm>
            <a:off x="764452" y="371588"/>
            <a:ext cx="5891529" cy="637975"/>
          </a:xfrm>
          <a:prstGeom prst="rect">
            <a:avLst/>
          </a:prstGeom>
        </p:spPr>
        <p:txBody>
          <a:bodyPr>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b="1" dirty="0">
                <a:latin typeface="+mn-lt"/>
              </a:rPr>
              <a:t>4. Storage and backup [DURING] </a:t>
            </a:r>
          </a:p>
        </p:txBody>
      </p:sp>
    </p:spTree>
    <p:extLst>
      <p:ext uri="{BB962C8B-B14F-4D97-AF65-F5344CB8AC3E}">
        <p14:creationId xmlns:p14="http://schemas.microsoft.com/office/powerpoint/2010/main" val="3364937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50E5F0-FB97-493E-97E0-B619CC37E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08" y="665356"/>
            <a:ext cx="7312382" cy="2860960"/>
          </a:xfrm>
          <a:prstGeom prst="rect">
            <a:avLst/>
          </a:prstGeom>
        </p:spPr>
      </p:pic>
      <p:sp>
        <p:nvSpPr>
          <p:cNvPr id="3" name="Title 2">
            <a:extLst>
              <a:ext uri="{FF2B5EF4-FFF2-40B4-BE49-F238E27FC236}">
                <a16:creationId xmlns:a16="http://schemas.microsoft.com/office/drawing/2014/main" id="{1E9F5D73-CD63-4D9B-B4B8-B410688ADBC7}"/>
              </a:ext>
            </a:extLst>
          </p:cNvPr>
          <p:cNvSpPr txBox="1">
            <a:spLocks/>
          </p:cNvSpPr>
          <p:nvPr/>
        </p:nvSpPr>
        <p:spPr>
          <a:xfrm>
            <a:off x="764453" y="393850"/>
            <a:ext cx="8297660" cy="541815"/>
          </a:xfrm>
          <a:prstGeom prst="rect">
            <a:avLst/>
          </a:prstGeom>
        </p:spPr>
        <p:txBody>
          <a:bodyPr>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b="1">
                <a:latin typeface="+mn-lt"/>
              </a:rPr>
              <a:t>5. Data Sharing and Long-Term Preservation</a:t>
            </a:r>
          </a:p>
        </p:txBody>
      </p:sp>
      <p:sp>
        <p:nvSpPr>
          <p:cNvPr id="4" name="TextBox 3">
            <a:extLst>
              <a:ext uri="{FF2B5EF4-FFF2-40B4-BE49-F238E27FC236}">
                <a16:creationId xmlns:a16="http://schemas.microsoft.com/office/drawing/2014/main" id="{30382109-9280-4C2D-9351-A50CD88659B8}"/>
              </a:ext>
            </a:extLst>
          </p:cNvPr>
          <p:cNvSpPr txBox="1"/>
          <p:nvPr/>
        </p:nvSpPr>
        <p:spPr>
          <a:xfrm>
            <a:off x="2234126" y="3896122"/>
            <a:ext cx="3953434" cy="400110"/>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“…….collect once use many times”</a:t>
            </a:r>
          </a:p>
        </p:txBody>
      </p:sp>
      <p:sp>
        <p:nvSpPr>
          <p:cNvPr id="5" name="Rectangle 4">
            <a:extLst>
              <a:ext uri="{FF2B5EF4-FFF2-40B4-BE49-F238E27FC236}">
                <a16:creationId xmlns:a16="http://schemas.microsoft.com/office/drawing/2014/main" id="{CD24034E-2BB1-4CF2-8E2F-F49CFA9F63B7}"/>
              </a:ext>
            </a:extLst>
          </p:cNvPr>
          <p:cNvSpPr/>
          <p:nvPr/>
        </p:nvSpPr>
        <p:spPr>
          <a:xfrm>
            <a:off x="51160" y="6281103"/>
            <a:ext cx="3701569" cy="276999"/>
          </a:xfrm>
          <a:prstGeom prst="rect">
            <a:avLst/>
          </a:prstGeom>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a:hlinkClick r:id="rId3"/>
              </a:rPr>
              <a:t>https://libguides.ucc.ie/researchdataservice/fair</a:t>
            </a:r>
            <a:endParaRPr lang="en-IE" sz="1200"/>
          </a:p>
        </p:txBody>
      </p:sp>
      <p:sp>
        <p:nvSpPr>
          <p:cNvPr id="6" name="Rectangle 5">
            <a:extLst>
              <a:ext uri="{FF2B5EF4-FFF2-40B4-BE49-F238E27FC236}">
                <a16:creationId xmlns:a16="http://schemas.microsoft.com/office/drawing/2014/main" id="{BCFD7E5F-6872-4969-8A77-AC964145B1A7}"/>
              </a:ext>
            </a:extLst>
          </p:cNvPr>
          <p:cNvSpPr/>
          <p:nvPr/>
        </p:nvSpPr>
        <p:spPr>
          <a:xfrm>
            <a:off x="51160" y="6558102"/>
            <a:ext cx="3092824" cy="276999"/>
          </a:xfrm>
          <a:prstGeom prst="rect">
            <a:avLst/>
          </a:prstGeom>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a:hlinkClick r:id="rId4"/>
              </a:rPr>
              <a:t>https://www.nature.com/articles/sdata201618</a:t>
            </a:r>
            <a:endParaRPr lang="en-IE" sz="1200"/>
          </a:p>
        </p:txBody>
      </p:sp>
      <p:pic>
        <p:nvPicPr>
          <p:cNvPr id="7" name="Picture 6" descr="Chart&#10;&#10;Description automatically generated">
            <a:extLst>
              <a:ext uri="{FF2B5EF4-FFF2-40B4-BE49-F238E27FC236}">
                <a16:creationId xmlns:a16="http://schemas.microsoft.com/office/drawing/2014/main" id="{AE6E8E7A-449E-4588-9C5F-4945FA19E7A1}"/>
              </a:ext>
            </a:extLst>
          </p:cNvPr>
          <p:cNvPicPr>
            <a:picLocks noChangeAspect="1"/>
          </p:cNvPicPr>
          <p:nvPr/>
        </p:nvPicPr>
        <p:blipFill>
          <a:blip r:embed="rId5"/>
          <a:stretch>
            <a:fillRect/>
          </a:stretch>
        </p:blipFill>
        <p:spPr>
          <a:xfrm>
            <a:off x="6539503" y="2546006"/>
            <a:ext cx="5508659" cy="4180413"/>
          </a:xfrm>
          <a:prstGeom prst="rect">
            <a:avLst/>
          </a:prstGeom>
        </p:spPr>
      </p:pic>
      <p:sp>
        <p:nvSpPr>
          <p:cNvPr id="8" name="Star: 10 Points 7">
            <a:extLst>
              <a:ext uri="{FF2B5EF4-FFF2-40B4-BE49-F238E27FC236}">
                <a16:creationId xmlns:a16="http://schemas.microsoft.com/office/drawing/2014/main" id="{9B9AA1B2-ADDF-46E8-BBA8-DECA90C11871}"/>
              </a:ext>
            </a:extLst>
          </p:cNvPr>
          <p:cNvSpPr/>
          <p:nvPr/>
        </p:nvSpPr>
        <p:spPr>
          <a:xfrm>
            <a:off x="9513611" y="136352"/>
            <a:ext cx="2183258" cy="1883594"/>
          </a:xfrm>
          <a:prstGeom prst="star10">
            <a:avLst/>
          </a:prstGeom>
        </p:spPr>
        <p:style>
          <a:lnRef idx="0">
            <a:schemeClr val="accent6"/>
          </a:lnRef>
          <a:fillRef idx="3">
            <a:schemeClr val="accent6"/>
          </a:fillRef>
          <a:effectRef idx="3">
            <a:schemeClr val="accent6"/>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cs typeface="Calibri"/>
              </a:rPr>
              <a:t>FAIR </a:t>
            </a:r>
            <a:endParaRPr lang="en-GB" sz="3600" b="1">
              <a:solidFill>
                <a:schemeClr val="tx1"/>
              </a:solidFill>
            </a:endParaRPr>
          </a:p>
        </p:txBody>
      </p:sp>
    </p:spTree>
    <p:extLst>
      <p:ext uri="{BB962C8B-B14F-4D97-AF65-F5344CB8AC3E}">
        <p14:creationId xmlns:p14="http://schemas.microsoft.com/office/powerpoint/2010/main" val="526044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4426EC-6A9A-410E-B5A8-EB21ED05873A}"/>
              </a:ext>
            </a:extLst>
          </p:cNvPr>
          <p:cNvSpPr txBox="1">
            <a:spLocks/>
          </p:cNvSpPr>
          <p:nvPr/>
        </p:nvSpPr>
        <p:spPr>
          <a:xfrm>
            <a:off x="764453" y="393850"/>
            <a:ext cx="8079296" cy="906743"/>
          </a:xfrm>
          <a:prstGeom prst="rect">
            <a:avLst/>
          </a:prstGeom>
        </p:spPr>
        <p:txBody>
          <a:bodyPr>
            <a:normAutofit fontScale="97500"/>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b="1">
                <a:latin typeface="+mn-lt"/>
              </a:rPr>
              <a:t>5. Data sharing and Long-term Preservation </a:t>
            </a:r>
          </a:p>
        </p:txBody>
      </p:sp>
      <p:sp>
        <p:nvSpPr>
          <p:cNvPr id="3" name="TextBox 2">
            <a:extLst>
              <a:ext uri="{FF2B5EF4-FFF2-40B4-BE49-F238E27FC236}">
                <a16:creationId xmlns:a16="http://schemas.microsoft.com/office/drawing/2014/main" id="{FBB93981-BF40-48AA-9F7E-CB1DB5C22C05}"/>
              </a:ext>
            </a:extLst>
          </p:cNvPr>
          <p:cNvSpPr txBox="1"/>
          <p:nvPr/>
        </p:nvSpPr>
        <p:spPr>
          <a:xfrm>
            <a:off x="1110141" y="1071692"/>
            <a:ext cx="9537014" cy="1200329"/>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How and when will you share data (licences, security, possible embargo reasons)?</a:t>
            </a:r>
          </a:p>
          <a:p>
            <a:endParaRPr lang="en-IE"/>
          </a:p>
          <a:p>
            <a:r>
              <a:rPr lang="en-IE"/>
              <a:t>Will you make sure unique and persistent identifier is in use (e.g. DOI)?</a:t>
            </a:r>
          </a:p>
          <a:p>
            <a:endParaRPr lang="en-IE" b="1"/>
          </a:p>
        </p:txBody>
      </p:sp>
      <p:pic>
        <p:nvPicPr>
          <p:cNvPr id="4" name="Picture 3">
            <a:extLst>
              <a:ext uri="{FF2B5EF4-FFF2-40B4-BE49-F238E27FC236}">
                <a16:creationId xmlns:a16="http://schemas.microsoft.com/office/drawing/2014/main" id="{E319F773-5D49-42C0-88A8-9F48398CA0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218" y="3110748"/>
            <a:ext cx="2377087" cy="950835"/>
          </a:xfrm>
          <a:prstGeom prst="rect">
            <a:avLst/>
          </a:prstGeom>
        </p:spPr>
      </p:pic>
      <p:sp>
        <p:nvSpPr>
          <p:cNvPr id="5" name="Rectangle 4">
            <a:extLst>
              <a:ext uri="{FF2B5EF4-FFF2-40B4-BE49-F238E27FC236}">
                <a16:creationId xmlns:a16="http://schemas.microsoft.com/office/drawing/2014/main" id="{C18AE14C-1751-40AF-AE1D-5FB20CDB73FE}"/>
              </a:ext>
            </a:extLst>
          </p:cNvPr>
          <p:cNvSpPr/>
          <p:nvPr/>
        </p:nvSpPr>
        <p:spPr>
          <a:xfrm>
            <a:off x="304561" y="4197062"/>
            <a:ext cx="2359981" cy="307777"/>
          </a:xfrm>
          <a:prstGeom prst="rect">
            <a:avLst/>
          </a:prstGeom>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dirty="0">
                <a:hlinkClick r:id="rId3"/>
              </a:rPr>
              <a:t>https://zenodo.org/</a:t>
            </a:r>
            <a:endParaRPr lang="en-IE" sz="1400" dirty="0"/>
          </a:p>
        </p:txBody>
      </p:sp>
      <p:pic>
        <p:nvPicPr>
          <p:cNvPr id="6" name="Picture 5" descr="Image result for figshare">
            <a:extLst>
              <a:ext uri="{FF2B5EF4-FFF2-40B4-BE49-F238E27FC236}">
                <a16:creationId xmlns:a16="http://schemas.microsoft.com/office/drawing/2014/main" id="{7E9733CB-56F7-4425-98F5-CF05665CFF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3" y="4619735"/>
            <a:ext cx="3547042" cy="14862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AFB48A2-5205-4ABA-86C0-6DFC23BDDCAC}"/>
              </a:ext>
            </a:extLst>
          </p:cNvPr>
          <p:cNvSpPr/>
          <p:nvPr/>
        </p:nvSpPr>
        <p:spPr>
          <a:xfrm>
            <a:off x="578539" y="6068903"/>
            <a:ext cx="1754648" cy="307777"/>
          </a:xfrm>
          <a:prstGeom prst="rect">
            <a:avLst/>
          </a:prstGeom>
        </p:spPr>
        <p:txBody>
          <a:bodyPr wrap="non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dirty="0">
                <a:hlinkClick r:id="rId5"/>
              </a:rPr>
              <a:t>https://figshare.com/</a:t>
            </a:r>
            <a:endParaRPr lang="en-IE" sz="1400" dirty="0"/>
          </a:p>
        </p:txBody>
      </p:sp>
      <p:pic>
        <p:nvPicPr>
          <p:cNvPr id="8" name="Picture 7">
            <a:extLst>
              <a:ext uri="{FF2B5EF4-FFF2-40B4-BE49-F238E27FC236}">
                <a16:creationId xmlns:a16="http://schemas.microsoft.com/office/drawing/2014/main" id="{861C4C52-A106-4783-8E5B-37C4089784E1}"/>
              </a:ext>
            </a:extLst>
          </p:cNvPr>
          <p:cNvPicPr>
            <a:picLocks noChangeAspect="1"/>
          </p:cNvPicPr>
          <p:nvPr/>
        </p:nvPicPr>
        <p:blipFill>
          <a:blip r:embed="rId6"/>
          <a:stretch>
            <a:fillRect/>
          </a:stretch>
        </p:blipFill>
        <p:spPr>
          <a:xfrm>
            <a:off x="4242930" y="2061391"/>
            <a:ext cx="2536083" cy="646959"/>
          </a:xfrm>
          <a:prstGeom prst="rect">
            <a:avLst/>
          </a:prstGeom>
        </p:spPr>
      </p:pic>
      <p:pic>
        <p:nvPicPr>
          <p:cNvPr id="9" name="Picture 8">
            <a:extLst>
              <a:ext uri="{FF2B5EF4-FFF2-40B4-BE49-F238E27FC236}">
                <a16:creationId xmlns:a16="http://schemas.microsoft.com/office/drawing/2014/main" id="{268C2507-C38D-4C66-B62A-1F2C3E6B5BB3}"/>
              </a:ext>
            </a:extLst>
          </p:cNvPr>
          <p:cNvPicPr>
            <a:picLocks noChangeAspect="1"/>
          </p:cNvPicPr>
          <p:nvPr/>
        </p:nvPicPr>
        <p:blipFill>
          <a:blip r:embed="rId7"/>
          <a:stretch>
            <a:fillRect/>
          </a:stretch>
        </p:blipFill>
        <p:spPr>
          <a:xfrm>
            <a:off x="4462820" y="2780695"/>
            <a:ext cx="2248099" cy="3634425"/>
          </a:xfrm>
          <a:prstGeom prst="rect">
            <a:avLst/>
          </a:prstGeom>
        </p:spPr>
      </p:pic>
      <p:pic>
        <p:nvPicPr>
          <p:cNvPr id="10" name="Picture 9">
            <a:extLst>
              <a:ext uri="{FF2B5EF4-FFF2-40B4-BE49-F238E27FC236}">
                <a16:creationId xmlns:a16="http://schemas.microsoft.com/office/drawing/2014/main" id="{B3B4C25D-1D06-49B8-8CFC-7088BA2101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471" y="5905700"/>
            <a:ext cx="2048585" cy="722126"/>
          </a:xfrm>
          <a:prstGeom prst="rect">
            <a:avLst/>
          </a:prstGeom>
        </p:spPr>
      </p:pic>
      <p:sp>
        <p:nvSpPr>
          <p:cNvPr id="11" name="Rectangle 10">
            <a:extLst>
              <a:ext uri="{FF2B5EF4-FFF2-40B4-BE49-F238E27FC236}">
                <a16:creationId xmlns:a16="http://schemas.microsoft.com/office/drawing/2014/main" id="{ADBFD3E7-14CD-47DF-A4E3-05DAD9E647AB}"/>
              </a:ext>
            </a:extLst>
          </p:cNvPr>
          <p:cNvSpPr/>
          <p:nvPr/>
        </p:nvSpPr>
        <p:spPr>
          <a:xfrm>
            <a:off x="4311351" y="6436613"/>
            <a:ext cx="2399568" cy="307777"/>
          </a:xfrm>
          <a:prstGeom prst="rect">
            <a:avLst/>
          </a:prstGeom>
        </p:spPr>
        <p:txBody>
          <a:bodyPr wrap="non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9"/>
              </a:rPr>
              <a:t>https://creativecommons.org/</a:t>
            </a:r>
            <a:endParaRPr lang="en-IE" sz="1400"/>
          </a:p>
        </p:txBody>
      </p:sp>
      <p:sp>
        <p:nvSpPr>
          <p:cNvPr id="12" name="Rectangle 11">
            <a:extLst>
              <a:ext uri="{FF2B5EF4-FFF2-40B4-BE49-F238E27FC236}">
                <a16:creationId xmlns:a16="http://schemas.microsoft.com/office/drawing/2014/main" id="{C696D8F4-BC45-4392-9E51-2B963864821A}"/>
              </a:ext>
            </a:extLst>
          </p:cNvPr>
          <p:cNvSpPr/>
          <p:nvPr/>
        </p:nvSpPr>
        <p:spPr>
          <a:xfrm>
            <a:off x="7906136" y="4592846"/>
            <a:ext cx="1880900" cy="307777"/>
          </a:xfrm>
          <a:prstGeom prst="rect">
            <a:avLst/>
          </a:prstGeom>
        </p:spPr>
        <p:txBody>
          <a:bodyPr wrap="non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10"/>
              </a:rPr>
              <a:t>https://fairsharing.org/</a:t>
            </a:r>
            <a:endParaRPr lang="en-IE" sz="1400"/>
          </a:p>
        </p:txBody>
      </p:sp>
      <p:pic>
        <p:nvPicPr>
          <p:cNvPr id="13" name="Picture 12" descr="Related image">
            <a:extLst>
              <a:ext uri="{FF2B5EF4-FFF2-40B4-BE49-F238E27FC236}">
                <a16:creationId xmlns:a16="http://schemas.microsoft.com/office/drawing/2014/main" id="{B027C53C-C0C4-49C3-8ED3-84FD94749C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09215" y="3491017"/>
            <a:ext cx="4035007" cy="797432"/>
          </a:xfrm>
          <a:prstGeom prst="rect">
            <a:avLst/>
          </a:prstGeom>
          <a:noFill/>
          <a:extLst>
            <a:ext uri="{909E8E84-426E-40DD-AFC4-6F175D3DCCD1}">
              <a14:hiddenFill xmlns:a14="http://schemas.microsoft.com/office/drawing/2010/main">
                <a:solidFill>
                  <a:srgbClr val="FFFFFF"/>
                </a:solidFill>
              </a14:hiddenFill>
            </a:ext>
          </a:extLst>
        </p:spPr>
      </p:pic>
      <p:sp>
        <p:nvSpPr>
          <p:cNvPr id="14" name="Star: 10 Points 13">
            <a:extLst>
              <a:ext uri="{FF2B5EF4-FFF2-40B4-BE49-F238E27FC236}">
                <a16:creationId xmlns:a16="http://schemas.microsoft.com/office/drawing/2014/main" id="{8149CDB1-90ED-4052-8A78-A5C6FF1DB981}"/>
              </a:ext>
            </a:extLst>
          </p:cNvPr>
          <p:cNvSpPr/>
          <p:nvPr/>
        </p:nvSpPr>
        <p:spPr>
          <a:xfrm>
            <a:off x="9876890" y="180654"/>
            <a:ext cx="2183258" cy="1883594"/>
          </a:xfrm>
          <a:prstGeom prst="star10">
            <a:avLst/>
          </a:prstGeom>
        </p:spPr>
        <p:style>
          <a:lnRef idx="0">
            <a:schemeClr val="accent6"/>
          </a:lnRef>
          <a:fillRef idx="3">
            <a:schemeClr val="accent6"/>
          </a:fillRef>
          <a:effectRef idx="3">
            <a:schemeClr val="accent6"/>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cs typeface="Calibri"/>
              </a:rPr>
              <a:t>FAIR </a:t>
            </a:r>
            <a:endParaRPr lang="en-GB" sz="3600" b="1">
              <a:solidFill>
                <a:schemeClr val="tx1"/>
              </a:solidFill>
            </a:endParaRPr>
          </a:p>
        </p:txBody>
      </p:sp>
    </p:spTree>
    <p:extLst>
      <p:ext uri="{BB962C8B-B14F-4D97-AF65-F5344CB8AC3E}">
        <p14:creationId xmlns:p14="http://schemas.microsoft.com/office/powerpoint/2010/main" val="182119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B6FD603-E049-4B77-B5BF-A0EFF589D774}"/>
              </a:ext>
            </a:extLst>
          </p:cNvPr>
          <p:cNvSpPr txBox="1">
            <a:spLocks/>
          </p:cNvSpPr>
          <p:nvPr/>
        </p:nvSpPr>
        <p:spPr>
          <a:xfrm>
            <a:off x="535850" y="408587"/>
            <a:ext cx="9096023" cy="906743"/>
          </a:xfrm>
          <a:prstGeom prst="rect">
            <a:avLst/>
          </a:prstGeom>
        </p:spPr>
        <p:txBody>
          <a:bodyPr>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b="1">
                <a:latin typeface="+mn-lt"/>
              </a:rPr>
              <a:t>6. Responsibilities and Resources</a:t>
            </a:r>
          </a:p>
        </p:txBody>
      </p:sp>
      <p:sp>
        <p:nvSpPr>
          <p:cNvPr id="3" name="TextBox 2">
            <a:extLst>
              <a:ext uri="{FF2B5EF4-FFF2-40B4-BE49-F238E27FC236}">
                <a16:creationId xmlns:a16="http://schemas.microsoft.com/office/drawing/2014/main" id="{4520F1C4-F433-4896-A4BC-03B59B653293}"/>
              </a:ext>
            </a:extLst>
          </p:cNvPr>
          <p:cNvSpPr txBox="1"/>
          <p:nvPr/>
        </p:nvSpPr>
        <p:spPr>
          <a:xfrm>
            <a:off x="895698" y="1150945"/>
            <a:ext cx="8736175" cy="1200329"/>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Who will be responsible of data management?</a:t>
            </a:r>
          </a:p>
          <a:p>
            <a:pPr marL="342900" indent="-342900">
              <a:buAutoNum type="alphaLcParenR"/>
            </a:pPr>
            <a:endParaRPr lang="en-IE"/>
          </a:p>
          <a:p>
            <a:r>
              <a:rPr lang="en-IE"/>
              <a:t>What resources will you require to deliver your plan?</a:t>
            </a:r>
          </a:p>
          <a:p>
            <a:pPr marL="285750" indent="-285750">
              <a:buFont typeface="Arial" panose="020B0604020202020204" pitchFamily="34" charset="0"/>
              <a:buChar char="•"/>
            </a:pPr>
            <a:endParaRPr lang="en-GB"/>
          </a:p>
        </p:txBody>
      </p:sp>
      <p:pic>
        <p:nvPicPr>
          <p:cNvPr id="4" name="Picture 3" descr="Related image">
            <a:extLst>
              <a:ext uri="{FF2B5EF4-FFF2-40B4-BE49-F238E27FC236}">
                <a16:creationId xmlns:a16="http://schemas.microsoft.com/office/drawing/2014/main" id="{5F0E0449-E908-46A9-A973-411066E44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5875" y="2203938"/>
            <a:ext cx="5420286" cy="43890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ED19B85-EB8E-45A5-9DE7-32B0FC60E58F}"/>
              </a:ext>
            </a:extLst>
          </p:cNvPr>
          <p:cNvSpPr/>
          <p:nvPr/>
        </p:nvSpPr>
        <p:spPr>
          <a:xfrm>
            <a:off x="7326923" y="6592952"/>
            <a:ext cx="4947139" cy="246221"/>
          </a:xfrm>
          <a:prstGeom prst="rect">
            <a:avLst/>
          </a:prstGeom>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a:solidFill>
                  <a:schemeClr val="bg1">
                    <a:lumMod val="65000"/>
                  </a:schemeClr>
                </a:solidFill>
              </a:rPr>
              <a:t>https://www.southatlanticlcc.org/wp-content/uploads/2017/10/data-management-psb.png</a:t>
            </a:r>
          </a:p>
        </p:txBody>
      </p:sp>
    </p:spTree>
    <p:extLst>
      <p:ext uri="{BB962C8B-B14F-4D97-AF65-F5344CB8AC3E}">
        <p14:creationId xmlns:p14="http://schemas.microsoft.com/office/powerpoint/2010/main" val="779578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92FD6C-2B4A-4713-9AB4-15BA567F16D6}"/>
              </a:ext>
            </a:extLst>
          </p:cNvPr>
          <p:cNvPicPr>
            <a:picLocks noChangeAspect="1"/>
          </p:cNvPicPr>
          <p:nvPr/>
        </p:nvPicPr>
        <p:blipFill rotWithShape="1">
          <a:blip r:embed="rId2"/>
          <a:srcRect l="62282" t="29701" r="11930" b="35501"/>
          <a:stretch/>
        </p:blipFill>
        <p:spPr>
          <a:xfrm>
            <a:off x="1966821" y="1883289"/>
            <a:ext cx="8401672" cy="3214923"/>
          </a:xfrm>
          <a:prstGeom prst="rect">
            <a:avLst/>
          </a:prstGeom>
        </p:spPr>
      </p:pic>
      <p:sp>
        <p:nvSpPr>
          <p:cNvPr id="3" name="TextBox 2">
            <a:extLst>
              <a:ext uri="{FF2B5EF4-FFF2-40B4-BE49-F238E27FC236}">
                <a16:creationId xmlns:a16="http://schemas.microsoft.com/office/drawing/2014/main" id="{3B35D756-9CE4-4DBC-BC24-61980432E768}"/>
              </a:ext>
            </a:extLst>
          </p:cNvPr>
          <p:cNvSpPr txBox="1"/>
          <p:nvPr/>
        </p:nvSpPr>
        <p:spPr>
          <a:xfrm>
            <a:off x="364958" y="471499"/>
            <a:ext cx="6168190" cy="477054"/>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500" b="1" dirty="0"/>
              <a:t>Why do you need a data management plan?</a:t>
            </a:r>
          </a:p>
        </p:txBody>
      </p:sp>
      <p:grpSp>
        <p:nvGrpSpPr>
          <p:cNvPr id="4" name="Group 3">
            <a:extLst>
              <a:ext uri="{FF2B5EF4-FFF2-40B4-BE49-F238E27FC236}">
                <a16:creationId xmlns:a16="http://schemas.microsoft.com/office/drawing/2014/main" id="{2D88FDD8-1CD5-406A-BDCE-97D4F9770C5B}"/>
              </a:ext>
            </a:extLst>
          </p:cNvPr>
          <p:cNvGrpSpPr/>
          <p:nvPr/>
        </p:nvGrpSpPr>
        <p:grpSpPr>
          <a:xfrm>
            <a:off x="1199657" y="2773553"/>
            <a:ext cx="3441355" cy="547616"/>
            <a:chOff x="1199657" y="2773553"/>
            <a:chExt cx="3441355" cy="547616"/>
          </a:xfrm>
        </p:grpSpPr>
        <p:cxnSp>
          <p:nvCxnSpPr>
            <p:cNvPr id="5" name="Straight Connector 4">
              <a:extLst>
                <a:ext uri="{FF2B5EF4-FFF2-40B4-BE49-F238E27FC236}">
                  <a16:creationId xmlns:a16="http://schemas.microsoft.com/office/drawing/2014/main" id="{431CDCCE-E780-4B32-83CB-425411DA8F31}"/>
                </a:ext>
              </a:extLst>
            </p:cNvPr>
            <p:cNvCxnSpPr/>
            <p:nvPr/>
          </p:nvCxnSpPr>
          <p:spPr>
            <a:xfrm>
              <a:off x="2432650" y="3321169"/>
              <a:ext cx="22083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5953631-C940-4E34-A205-A833AA9E63B9}"/>
                </a:ext>
              </a:extLst>
            </p:cNvPr>
            <p:cNvSpPr txBox="1"/>
            <p:nvPr/>
          </p:nvSpPr>
          <p:spPr>
            <a:xfrm rot="163598">
              <a:off x="1199657" y="2773553"/>
              <a:ext cx="3121294" cy="523220"/>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800" b="1" dirty="0">
                  <a:solidFill>
                    <a:srgbClr val="FF0000"/>
                  </a:solidFill>
                  <a:latin typeface="Bradley Hand ITC" panose="03070402050302030203" pitchFamily="66" charset="0"/>
                </a:rPr>
                <a:t>Data Management </a:t>
              </a:r>
            </a:p>
          </p:txBody>
        </p:sp>
      </p:grpSp>
    </p:spTree>
    <p:extLst>
      <p:ext uri="{BB962C8B-B14F-4D97-AF65-F5344CB8AC3E}">
        <p14:creationId xmlns:p14="http://schemas.microsoft.com/office/powerpoint/2010/main" val="4164358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8D1901-6F98-4148-BCFD-89D18E6C90AE}"/>
              </a:ext>
            </a:extLst>
          </p:cNvPr>
          <p:cNvSpPr txBox="1"/>
          <p:nvPr/>
        </p:nvSpPr>
        <p:spPr>
          <a:xfrm>
            <a:off x="364958" y="471499"/>
            <a:ext cx="6168190" cy="477054"/>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500" b="1" dirty="0"/>
              <a:t>Why do you need a data management plan?</a:t>
            </a:r>
          </a:p>
        </p:txBody>
      </p:sp>
      <p:sp>
        <p:nvSpPr>
          <p:cNvPr id="3" name="Rectangle 2">
            <a:extLst>
              <a:ext uri="{FF2B5EF4-FFF2-40B4-BE49-F238E27FC236}">
                <a16:creationId xmlns:a16="http://schemas.microsoft.com/office/drawing/2014/main" id="{E7176359-D70D-4527-8F5A-7C4779EDFEB1}"/>
              </a:ext>
            </a:extLst>
          </p:cNvPr>
          <p:cNvSpPr/>
          <p:nvPr/>
        </p:nvSpPr>
        <p:spPr>
          <a:xfrm>
            <a:off x="770400" y="1116418"/>
            <a:ext cx="9952234" cy="4708981"/>
          </a:xfrm>
          <a:prstGeom prst="rect">
            <a:avLst/>
          </a:prstGeom>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lnSpc>
                <a:spcPct val="150000"/>
              </a:lnSpc>
              <a:buFont typeface="Arial" panose="020B0604020202020204" pitchFamily="34" charset="0"/>
              <a:buChar char="•"/>
            </a:pPr>
            <a:r>
              <a:rPr lang="en-IE" sz="2000" dirty="0"/>
              <a:t>Essential</a:t>
            </a:r>
            <a:r>
              <a:rPr lang="en-IE" sz="2000" baseline="0" dirty="0"/>
              <a:t> part of project management</a:t>
            </a:r>
          </a:p>
          <a:p>
            <a:pPr marL="285750" indent="-285750" fontAlgn="base">
              <a:lnSpc>
                <a:spcPct val="150000"/>
              </a:lnSpc>
              <a:buFont typeface="Arial" panose="020B0604020202020204" pitchFamily="34" charset="0"/>
              <a:buChar char="•"/>
            </a:pPr>
            <a:r>
              <a:rPr lang="en-IE" sz="2000" dirty="0"/>
              <a:t>E</a:t>
            </a:r>
            <a:r>
              <a:rPr lang="en-IE" sz="2000" baseline="0" dirty="0"/>
              <a:t>stablishes clear workflows and guidelines surrounding data management </a:t>
            </a:r>
          </a:p>
          <a:p>
            <a:pPr marL="285750" indent="-285750" fontAlgn="base">
              <a:lnSpc>
                <a:spcPct val="150000"/>
              </a:lnSpc>
              <a:buFont typeface="Arial" panose="020B0604020202020204" pitchFamily="34" charset="0"/>
              <a:buChar char="•"/>
            </a:pPr>
            <a:r>
              <a:rPr lang="en-IE" sz="2000" baseline="0" dirty="0"/>
              <a:t>Sets out transparent data practices</a:t>
            </a:r>
          </a:p>
          <a:p>
            <a:pPr marL="285750" indent="-285750" fontAlgn="base">
              <a:lnSpc>
                <a:spcPct val="150000"/>
              </a:lnSpc>
              <a:buFont typeface="Arial" panose="020B0604020202020204" pitchFamily="34" charset="0"/>
              <a:buChar char="•"/>
            </a:pPr>
            <a:r>
              <a:rPr lang="en-IE" sz="2000" baseline="0" dirty="0"/>
              <a:t>Plan and allocate resources and cost</a:t>
            </a:r>
          </a:p>
          <a:p>
            <a:pPr marL="285750" indent="-285750" fontAlgn="base">
              <a:lnSpc>
                <a:spcPct val="150000"/>
              </a:lnSpc>
              <a:buFont typeface="Arial" panose="020B0604020202020204" pitchFamily="34" charset="0"/>
              <a:buChar char="•"/>
            </a:pPr>
            <a:r>
              <a:rPr lang="en-IE" sz="2000" baseline="0" dirty="0"/>
              <a:t>Plan infrastructure to support data</a:t>
            </a:r>
            <a:endParaRPr lang="en-IE" sz="2000" dirty="0"/>
          </a:p>
          <a:p>
            <a:pPr marL="285750" indent="-285750" fontAlgn="base">
              <a:lnSpc>
                <a:spcPct val="150000"/>
              </a:lnSpc>
              <a:buFont typeface="Arial" panose="020B0604020202020204" pitchFamily="34" charset="0"/>
              <a:buChar char="•"/>
            </a:pPr>
            <a:r>
              <a:rPr lang="en-IE" sz="2000" dirty="0"/>
              <a:t>Day to day you can find and understand your data when you need to use it</a:t>
            </a:r>
          </a:p>
          <a:p>
            <a:pPr marL="285750" indent="-285750" fontAlgn="base">
              <a:lnSpc>
                <a:spcPct val="150000"/>
              </a:lnSpc>
              <a:buFont typeface="Arial" panose="020B0604020202020204" pitchFamily="34" charset="0"/>
              <a:buChar char="•"/>
            </a:pPr>
            <a:r>
              <a:rPr lang="en-IE" sz="2000" dirty="0"/>
              <a:t>There is continuity if project staff leave or new researchers join</a:t>
            </a:r>
          </a:p>
          <a:p>
            <a:pPr marL="285750" indent="-285750" fontAlgn="base">
              <a:lnSpc>
                <a:spcPct val="150000"/>
              </a:lnSpc>
              <a:buFont typeface="Arial" panose="020B0604020202020204" pitchFamily="34" charset="0"/>
              <a:buChar char="•"/>
            </a:pPr>
            <a:r>
              <a:rPr lang="en-IE" sz="2000" dirty="0"/>
              <a:t>You can avoid unnecessary duplication e.g. re-collecting or re-working data</a:t>
            </a:r>
          </a:p>
          <a:p>
            <a:pPr marL="285750" indent="-285750" fontAlgn="base">
              <a:lnSpc>
                <a:spcPct val="150000"/>
              </a:lnSpc>
              <a:buFont typeface="Arial" panose="020B0604020202020204" pitchFamily="34" charset="0"/>
              <a:buChar char="•"/>
            </a:pPr>
            <a:r>
              <a:rPr lang="en-IE" sz="2000" dirty="0"/>
              <a:t>The data underlying publications are maintained, allowing for validation of results</a:t>
            </a:r>
          </a:p>
          <a:p>
            <a:pPr marL="285750" indent="-285750" fontAlgn="base">
              <a:lnSpc>
                <a:spcPct val="150000"/>
              </a:lnSpc>
              <a:buFont typeface="Arial" panose="020B0604020202020204" pitchFamily="34" charset="0"/>
              <a:buChar char="•"/>
            </a:pPr>
            <a:r>
              <a:rPr lang="en-IE" sz="2000" dirty="0"/>
              <a:t>The data can become another output from a project</a:t>
            </a:r>
          </a:p>
        </p:txBody>
      </p:sp>
    </p:spTree>
    <p:extLst>
      <p:ext uri="{BB962C8B-B14F-4D97-AF65-F5344CB8AC3E}">
        <p14:creationId xmlns:p14="http://schemas.microsoft.com/office/powerpoint/2010/main" val="1664219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f08301e-f94a-4521-bb71-188950ccf4a8" descr="Image">
            <a:extLst>
              <a:ext uri="{FF2B5EF4-FFF2-40B4-BE49-F238E27FC236}">
                <a16:creationId xmlns:a16="http://schemas.microsoft.com/office/drawing/2014/main" id="{95B8589B-77B3-413B-AE69-B8B369259F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47" t="8864" r="6494" b="18862"/>
          <a:stretch/>
        </p:blipFill>
        <p:spPr bwMode="auto">
          <a:xfrm rot="10800000">
            <a:off x="1157370" y="3233468"/>
            <a:ext cx="3175095" cy="237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6c6e05ad-279f-43d7-9929-124aa476c279" descr="Image">
            <a:extLst>
              <a:ext uri="{FF2B5EF4-FFF2-40B4-BE49-F238E27FC236}">
                <a16:creationId xmlns:a16="http://schemas.microsoft.com/office/drawing/2014/main" id="{CE4A631D-1F8C-404A-A752-0AB2EA4902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07"/>
          <a:stretch/>
        </p:blipFill>
        <p:spPr bwMode="auto">
          <a:xfrm>
            <a:off x="7580641" y="2611635"/>
            <a:ext cx="3962400"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4AE069A-4686-4A5B-B6AD-A03362941B5D}"/>
              </a:ext>
            </a:extLst>
          </p:cNvPr>
          <p:cNvSpPr txBox="1"/>
          <p:nvPr/>
        </p:nvSpPr>
        <p:spPr>
          <a:xfrm>
            <a:off x="514101" y="1574739"/>
            <a:ext cx="2695575" cy="461665"/>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400" b="1" dirty="0"/>
              <a:t>Published Findings </a:t>
            </a:r>
          </a:p>
        </p:txBody>
      </p:sp>
      <p:sp>
        <p:nvSpPr>
          <p:cNvPr id="5" name="Arrow: Right 4">
            <a:extLst>
              <a:ext uri="{FF2B5EF4-FFF2-40B4-BE49-F238E27FC236}">
                <a16:creationId xmlns:a16="http://schemas.microsoft.com/office/drawing/2014/main" id="{51E7D7C5-EE02-4ECA-98B0-ABCD9BF9DDFD}"/>
              </a:ext>
            </a:extLst>
          </p:cNvPr>
          <p:cNvSpPr/>
          <p:nvPr/>
        </p:nvSpPr>
        <p:spPr>
          <a:xfrm rot="5400000">
            <a:off x="9183559" y="1454697"/>
            <a:ext cx="998666" cy="4762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dirty="0"/>
          </a:p>
        </p:txBody>
      </p:sp>
      <p:sp>
        <p:nvSpPr>
          <p:cNvPr id="6" name="TextBox 5">
            <a:extLst>
              <a:ext uri="{FF2B5EF4-FFF2-40B4-BE49-F238E27FC236}">
                <a16:creationId xmlns:a16="http://schemas.microsoft.com/office/drawing/2014/main" id="{74908189-9C23-427D-B429-793A0B79E2EC}"/>
              </a:ext>
            </a:extLst>
          </p:cNvPr>
          <p:cNvSpPr txBox="1"/>
          <p:nvPr/>
        </p:nvSpPr>
        <p:spPr>
          <a:xfrm>
            <a:off x="8253053" y="731824"/>
            <a:ext cx="2695575" cy="461665"/>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400" b="1" dirty="0"/>
              <a:t>Component Parts </a:t>
            </a:r>
          </a:p>
        </p:txBody>
      </p:sp>
      <p:sp>
        <p:nvSpPr>
          <p:cNvPr id="7" name="Arrow: Right 6">
            <a:extLst>
              <a:ext uri="{FF2B5EF4-FFF2-40B4-BE49-F238E27FC236}">
                <a16:creationId xmlns:a16="http://schemas.microsoft.com/office/drawing/2014/main" id="{216220B9-C4F9-46FA-9348-507D272CD5BB}"/>
              </a:ext>
            </a:extLst>
          </p:cNvPr>
          <p:cNvSpPr/>
          <p:nvPr/>
        </p:nvSpPr>
        <p:spPr>
          <a:xfrm rot="5400000">
            <a:off x="2210798" y="2361061"/>
            <a:ext cx="998666" cy="4762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dirty="0"/>
          </a:p>
        </p:txBody>
      </p:sp>
    </p:spTree>
    <p:extLst>
      <p:ext uri="{BB962C8B-B14F-4D97-AF65-F5344CB8AC3E}">
        <p14:creationId xmlns:p14="http://schemas.microsoft.com/office/powerpoint/2010/main" val="4085905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16DDE6-C747-4A60-A9DE-4C1893F7FD98}"/>
              </a:ext>
            </a:extLst>
          </p:cNvPr>
          <p:cNvSpPr/>
          <p:nvPr/>
        </p:nvSpPr>
        <p:spPr>
          <a:xfrm>
            <a:off x="4678326" y="0"/>
            <a:ext cx="7583999" cy="6847371"/>
          </a:xfrm>
          <a:prstGeom prst="rect">
            <a:avLst/>
          </a:prstGeom>
          <a:blipFill>
            <a:blip r:embed="rId2"/>
            <a:tile tx="0" ty="0" sx="100000" sy="100000" flip="none" algn="tl"/>
          </a:blipFill>
          <a:ln w="76200">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3" name="Oval Callout 1">
            <a:extLst>
              <a:ext uri="{FF2B5EF4-FFF2-40B4-BE49-F238E27FC236}">
                <a16:creationId xmlns:a16="http://schemas.microsoft.com/office/drawing/2014/main" id="{0E99F73F-7E17-40B5-BFE3-9F4E24FCAFBB}"/>
              </a:ext>
            </a:extLst>
          </p:cNvPr>
          <p:cNvSpPr/>
          <p:nvPr/>
        </p:nvSpPr>
        <p:spPr>
          <a:xfrm>
            <a:off x="6943060" y="3790509"/>
            <a:ext cx="2106918" cy="1621463"/>
          </a:xfrm>
          <a:prstGeom prst="wedgeEllipseCallout">
            <a:avLst>
              <a:gd name="adj1" fmla="val -34425"/>
              <a:gd name="adj2" fmla="val 70521"/>
            </a:avLst>
          </a:prstGeom>
          <a:solidFill>
            <a:srgbClr val="00B050"/>
          </a:solidFill>
          <a:ln>
            <a:noFill/>
          </a:ln>
          <a:effectLst>
            <a:glow rad="635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sz="5400" b="1" dirty="0">
                <a:effectLst>
                  <a:outerShdw blurRad="38100" dist="38100" dir="2700000" algn="tl">
                    <a:srgbClr val="000000">
                      <a:alpha val="43137"/>
                    </a:srgbClr>
                  </a:outerShdw>
                </a:effectLst>
              </a:rPr>
              <a:t>?</a:t>
            </a:r>
          </a:p>
        </p:txBody>
      </p:sp>
      <p:sp>
        <p:nvSpPr>
          <p:cNvPr id="4" name="Rectangular Callout 2">
            <a:extLst>
              <a:ext uri="{FF2B5EF4-FFF2-40B4-BE49-F238E27FC236}">
                <a16:creationId xmlns:a16="http://schemas.microsoft.com/office/drawing/2014/main" id="{0C13EF33-60DA-46B7-A604-2B7634B9FC57}"/>
              </a:ext>
            </a:extLst>
          </p:cNvPr>
          <p:cNvSpPr/>
          <p:nvPr/>
        </p:nvSpPr>
        <p:spPr>
          <a:xfrm>
            <a:off x="6141547" y="2058833"/>
            <a:ext cx="1695608" cy="1127570"/>
          </a:xfrm>
          <a:prstGeom prst="wedgeRectCallout">
            <a:avLst>
              <a:gd name="adj1" fmla="val -20049"/>
              <a:gd name="adj2" fmla="val 79855"/>
            </a:avLst>
          </a:prstGeom>
          <a:solidFill>
            <a:srgbClr val="E749C9"/>
          </a:solidFill>
          <a:ln>
            <a:noFill/>
          </a:ln>
          <a:effectLst>
            <a:glow rad="635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sz="5400" b="1" dirty="0">
                <a:effectLst>
                  <a:outerShdw blurRad="38100" dist="38100" dir="2700000" algn="tl">
                    <a:srgbClr val="000000">
                      <a:alpha val="43137"/>
                    </a:srgbClr>
                  </a:outerShdw>
                </a:effectLst>
              </a:rPr>
              <a:t>?</a:t>
            </a:r>
          </a:p>
        </p:txBody>
      </p:sp>
      <p:sp>
        <p:nvSpPr>
          <p:cNvPr id="5" name="Cloud Callout 3">
            <a:extLst>
              <a:ext uri="{FF2B5EF4-FFF2-40B4-BE49-F238E27FC236}">
                <a16:creationId xmlns:a16="http://schemas.microsoft.com/office/drawing/2014/main" id="{84A220CA-AE0C-43D8-ADF3-89DC15D2C62C}"/>
              </a:ext>
            </a:extLst>
          </p:cNvPr>
          <p:cNvSpPr/>
          <p:nvPr/>
        </p:nvSpPr>
        <p:spPr>
          <a:xfrm rot="21213156">
            <a:off x="8539256" y="1128570"/>
            <a:ext cx="2104111" cy="1747565"/>
          </a:xfrm>
          <a:prstGeom prst="cloudCallout">
            <a:avLst>
              <a:gd name="adj1" fmla="val -50880"/>
              <a:gd name="adj2" fmla="val 63596"/>
            </a:avLst>
          </a:prstGeom>
          <a:solidFill>
            <a:srgbClr val="4C53E4"/>
          </a:solidFill>
          <a:ln>
            <a:noFill/>
          </a:ln>
          <a:effectLst>
            <a:glow rad="635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sz="5400" b="1" dirty="0">
                <a:effectLst>
                  <a:outerShdw blurRad="38100" dist="38100" dir="2700000" algn="tl">
                    <a:srgbClr val="000000">
                      <a:alpha val="43137"/>
                    </a:srgbClr>
                  </a:outerShdw>
                </a:effectLst>
              </a:rPr>
              <a:t>?</a:t>
            </a:r>
          </a:p>
        </p:txBody>
      </p:sp>
      <p:sp>
        <p:nvSpPr>
          <p:cNvPr id="6" name="Rounded Rectangular Callout 4">
            <a:extLst>
              <a:ext uri="{FF2B5EF4-FFF2-40B4-BE49-F238E27FC236}">
                <a16:creationId xmlns:a16="http://schemas.microsoft.com/office/drawing/2014/main" id="{64B9DE42-8BB0-413D-BEC4-D989EA50725E}"/>
              </a:ext>
            </a:extLst>
          </p:cNvPr>
          <p:cNvSpPr/>
          <p:nvPr/>
        </p:nvSpPr>
        <p:spPr>
          <a:xfrm rot="343283">
            <a:off x="9416438" y="3226160"/>
            <a:ext cx="1565499" cy="1453726"/>
          </a:xfrm>
          <a:prstGeom prst="wedgeRoundRectCallout">
            <a:avLst>
              <a:gd name="adj1" fmla="val -31021"/>
              <a:gd name="adj2" fmla="val 70192"/>
              <a:gd name="adj3" fmla="val 16667"/>
            </a:avLst>
          </a:prstGeom>
          <a:solidFill>
            <a:srgbClr val="F6593A"/>
          </a:solidFill>
          <a:ln>
            <a:noFill/>
          </a:ln>
          <a:effectLst>
            <a:glow rad="635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sz="5400" b="1" dirty="0">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920B8F97-BF87-41D6-8ADE-D84B928581E1}"/>
              </a:ext>
            </a:extLst>
          </p:cNvPr>
          <p:cNvSpPr txBox="1"/>
          <p:nvPr/>
        </p:nvSpPr>
        <p:spPr>
          <a:xfrm>
            <a:off x="1303135" y="5231849"/>
            <a:ext cx="2200939" cy="461665"/>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400" b="1" dirty="0"/>
              <a:t>Any Questions </a:t>
            </a:r>
          </a:p>
        </p:txBody>
      </p:sp>
      <p:pic>
        <p:nvPicPr>
          <p:cNvPr id="8" name="Picture 7">
            <a:extLst>
              <a:ext uri="{FF2B5EF4-FFF2-40B4-BE49-F238E27FC236}">
                <a16:creationId xmlns:a16="http://schemas.microsoft.com/office/drawing/2014/main" id="{46543698-A87A-47C7-91D9-74E669828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3303" y="1774790"/>
            <a:ext cx="506842" cy="506842"/>
          </a:xfrm>
          <a:prstGeom prst="rect">
            <a:avLst/>
          </a:prstGeom>
        </p:spPr>
      </p:pic>
      <p:pic>
        <p:nvPicPr>
          <p:cNvPr id="9" name="Picture 8">
            <a:extLst>
              <a:ext uri="{FF2B5EF4-FFF2-40B4-BE49-F238E27FC236}">
                <a16:creationId xmlns:a16="http://schemas.microsoft.com/office/drawing/2014/main" id="{7CEB3EA1-8626-486B-B6AF-DB46DB120FF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81" b="64194" l="39355" r="100000"/>
                    </a14:imgEffect>
                  </a14:imgLayer>
                </a14:imgProps>
              </a:ext>
              <a:ext uri="{28A0092B-C50C-407E-A947-70E740481C1C}">
                <a14:useLocalDpi xmlns:a14="http://schemas.microsoft.com/office/drawing/2010/main" val="0"/>
              </a:ext>
            </a:extLst>
          </a:blip>
          <a:stretch>
            <a:fillRect/>
          </a:stretch>
        </p:blipFill>
        <p:spPr>
          <a:xfrm>
            <a:off x="10408439" y="3244537"/>
            <a:ext cx="492129" cy="492129"/>
          </a:xfrm>
          <a:prstGeom prst="rect">
            <a:avLst/>
          </a:prstGeom>
        </p:spPr>
      </p:pic>
      <p:pic>
        <p:nvPicPr>
          <p:cNvPr id="10" name="Picture 9">
            <a:extLst>
              <a:ext uri="{FF2B5EF4-FFF2-40B4-BE49-F238E27FC236}">
                <a16:creationId xmlns:a16="http://schemas.microsoft.com/office/drawing/2014/main" id="{77FCC6CA-C544-4EAD-9C0E-600CC57C69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25247">
            <a:off x="11205064" y="5720968"/>
            <a:ext cx="506841" cy="506841"/>
          </a:xfrm>
          <a:prstGeom prst="rect">
            <a:avLst/>
          </a:prstGeom>
        </p:spPr>
      </p:pic>
      <p:pic>
        <p:nvPicPr>
          <p:cNvPr id="11" name="Picture 10">
            <a:extLst>
              <a:ext uri="{FF2B5EF4-FFF2-40B4-BE49-F238E27FC236}">
                <a16:creationId xmlns:a16="http://schemas.microsoft.com/office/drawing/2014/main" id="{E05A23E7-7F7D-4828-9D36-1792918A75A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279" b="89773" l="43333" r="90000"/>
                    </a14:imgEffect>
                  </a14:imgLayer>
                </a14:imgProps>
              </a:ext>
              <a:ext uri="{28A0092B-C50C-407E-A947-70E740481C1C}">
                <a14:useLocalDpi xmlns:a14="http://schemas.microsoft.com/office/drawing/2010/main" val="0"/>
              </a:ext>
            </a:extLst>
          </a:blip>
          <a:stretch>
            <a:fillRect/>
          </a:stretch>
        </p:blipFill>
        <p:spPr>
          <a:xfrm rot="20044128">
            <a:off x="7257490" y="3637003"/>
            <a:ext cx="769972" cy="564646"/>
          </a:xfrm>
          <a:prstGeom prst="rect">
            <a:avLst/>
          </a:prstGeom>
        </p:spPr>
      </p:pic>
      <p:pic>
        <p:nvPicPr>
          <p:cNvPr id="12" name="Picture 11">
            <a:extLst>
              <a:ext uri="{FF2B5EF4-FFF2-40B4-BE49-F238E27FC236}">
                <a16:creationId xmlns:a16="http://schemas.microsoft.com/office/drawing/2014/main" id="{C1BE3DB1-86FB-4EF1-9F56-D9DDEA5A421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5200">
                        <a14:backgroundMark x1="84400" y1="39600" x2="84400" y2="39600"/>
                        <a14:backgroundMark x1="70000" y1="34400" x2="70000" y2="34400"/>
                        <a14:backgroundMark x1="60400" y1="46000" x2="60400" y2="46000"/>
                        <a14:backgroundMark x1="62000" y1="40400" x2="62000" y2="40400"/>
                      </a14:backgroundRemoval>
                    </a14:imgEffect>
                  </a14:imgLayer>
                </a14:imgProps>
              </a:ext>
              <a:ext uri="{28A0092B-C50C-407E-A947-70E740481C1C}">
                <a14:useLocalDpi xmlns:a14="http://schemas.microsoft.com/office/drawing/2010/main" val="0"/>
              </a:ext>
            </a:extLst>
          </a:blip>
          <a:srcRect l="44880" b="33675"/>
          <a:stretch/>
        </p:blipFill>
        <p:spPr>
          <a:xfrm>
            <a:off x="9997485" y="795018"/>
            <a:ext cx="529566" cy="637222"/>
          </a:xfrm>
          <a:prstGeom prst="rect">
            <a:avLst/>
          </a:prstGeom>
        </p:spPr>
      </p:pic>
      <p:pic>
        <p:nvPicPr>
          <p:cNvPr id="13" name="Picture 12">
            <a:extLst>
              <a:ext uri="{FF2B5EF4-FFF2-40B4-BE49-F238E27FC236}">
                <a16:creationId xmlns:a16="http://schemas.microsoft.com/office/drawing/2014/main" id="{A770EBBF-E45B-42AD-A3AF-44FC349EE2D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5200">
                        <a14:backgroundMark x1="84400" y1="39600" x2="84400" y2="39600"/>
                        <a14:backgroundMark x1="70000" y1="34400" x2="70000" y2="34400"/>
                        <a14:backgroundMark x1="60400" y1="46000" x2="60400" y2="46000"/>
                        <a14:backgroundMark x1="62000" y1="40400" x2="62000" y2="40400"/>
                      </a14:backgroundRemoval>
                    </a14:imgEffect>
                  </a14:imgLayer>
                </a14:imgProps>
              </a:ext>
              <a:ext uri="{28A0092B-C50C-407E-A947-70E740481C1C}">
                <a14:useLocalDpi xmlns:a14="http://schemas.microsoft.com/office/drawing/2010/main" val="0"/>
              </a:ext>
            </a:extLst>
          </a:blip>
          <a:srcRect l="44880" b="33675"/>
          <a:stretch/>
        </p:blipFill>
        <p:spPr>
          <a:xfrm rot="20684300">
            <a:off x="10791083" y="5498365"/>
            <a:ext cx="529566" cy="637222"/>
          </a:xfrm>
          <a:prstGeom prst="rect">
            <a:avLst/>
          </a:prstGeom>
        </p:spPr>
      </p:pic>
      <p:pic>
        <p:nvPicPr>
          <p:cNvPr id="14" name="Picture 13">
            <a:extLst>
              <a:ext uri="{FF2B5EF4-FFF2-40B4-BE49-F238E27FC236}">
                <a16:creationId xmlns:a16="http://schemas.microsoft.com/office/drawing/2014/main" id="{A160B1EE-0E30-428F-9EF3-F4CB06DC16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81" b="64194" l="39355" r="100000"/>
                    </a14:imgEffect>
                  </a14:imgLayer>
                </a14:imgProps>
              </a:ext>
              <a:ext uri="{28A0092B-C50C-407E-A947-70E740481C1C}">
                <a14:useLocalDpi xmlns:a14="http://schemas.microsoft.com/office/drawing/2010/main" val="0"/>
              </a:ext>
            </a:extLst>
          </a:blip>
          <a:stretch>
            <a:fillRect/>
          </a:stretch>
        </p:blipFill>
        <p:spPr>
          <a:xfrm>
            <a:off x="11228935" y="6194049"/>
            <a:ext cx="492129" cy="492129"/>
          </a:xfrm>
          <a:prstGeom prst="rect">
            <a:avLst/>
          </a:prstGeom>
        </p:spPr>
      </p:pic>
      <p:pic>
        <p:nvPicPr>
          <p:cNvPr id="15" name="Picture 14">
            <a:extLst>
              <a:ext uri="{FF2B5EF4-FFF2-40B4-BE49-F238E27FC236}">
                <a16:creationId xmlns:a16="http://schemas.microsoft.com/office/drawing/2014/main" id="{24C9BB0E-7373-4D42-80C7-5ED0AB8476C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81" b="64194" l="39355" r="100000"/>
                    </a14:imgEffect>
                  </a14:imgLayer>
                </a14:imgProps>
              </a:ext>
              <a:ext uri="{28A0092B-C50C-407E-A947-70E740481C1C}">
                <a14:useLocalDpi xmlns:a14="http://schemas.microsoft.com/office/drawing/2010/main" val="0"/>
              </a:ext>
            </a:extLst>
          </a:blip>
          <a:stretch>
            <a:fillRect/>
          </a:stretch>
        </p:blipFill>
        <p:spPr>
          <a:xfrm>
            <a:off x="10387254" y="5963874"/>
            <a:ext cx="492129" cy="492129"/>
          </a:xfrm>
          <a:prstGeom prst="rect">
            <a:avLst/>
          </a:prstGeom>
        </p:spPr>
      </p:pic>
      <p:pic>
        <p:nvPicPr>
          <p:cNvPr id="16" name="Picture 15">
            <a:extLst>
              <a:ext uri="{FF2B5EF4-FFF2-40B4-BE49-F238E27FC236}">
                <a16:creationId xmlns:a16="http://schemas.microsoft.com/office/drawing/2014/main" id="{88AFDAAB-300F-450D-8DB1-7A2E1FE3D0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4513" y="6161794"/>
            <a:ext cx="468841" cy="468841"/>
          </a:xfrm>
          <a:prstGeom prst="rect">
            <a:avLst/>
          </a:prstGeom>
        </p:spPr>
      </p:pic>
    </p:spTree>
    <p:extLst>
      <p:ext uri="{BB962C8B-B14F-4D97-AF65-F5344CB8AC3E}">
        <p14:creationId xmlns:p14="http://schemas.microsoft.com/office/powerpoint/2010/main" val="78892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F28205-B1C2-4EA1-B5F6-47AE5A16E855}"/>
              </a:ext>
            </a:extLst>
          </p:cNvPr>
          <p:cNvSpPr txBox="1"/>
          <p:nvPr/>
        </p:nvSpPr>
        <p:spPr>
          <a:xfrm>
            <a:off x="481262" y="292678"/>
            <a:ext cx="6031832" cy="461665"/>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400" b="1"/>
              <a:t>Open research data </a:t>
            </a:r>
          </a:p>
        </p:txBody>
      </p:sp>
      <p:pic>
        <p:nvPicPr>
          <p:cNvPr id="3" name="Picture 2">
            <a:extLst>
              <a:ext uri="{FF2B5EF4-FFF2-40B4-BE49-F238E27FC236}">
                <a16:creationId xmlns:a16="http://schemas.microsoft.com/office/drawing/2014/main" id="{936BC03E-8CE4-46B4-87A3-DEBCFA3D2B94}"/>
              </a:ext>
            </a:extLst>
          </p:cNvPr>
          <p:cNvPicPr>
            <a:picLocks noChangeAspect="1"/>
          </p:cNvPicPr>
          <p:nvPr/>
        </p:nvPicPr>
        <p:blipFill>
          <a:blip r:embed="rId2"/>
          <a:stretch>
            <a:fillRect/>
          </a:stretch>
        </p:blipFill>
        <p:spPr>
          <a:xfrm>
            <a:off x="4579019" y="1706114"/>
            <a:ext cx="7773402" cy="5175950"/>
          </a:xfrm>
          <a:prstGeom prst="rect">
            <a:avLst/>
          </a:prstGeom>
        </p:spPr>
      </p:pic>
      <p:sp>
        <p:nvSpPr>
          <p:cNvPr id="4" name="TextBox 3">
            <a:extLst>
              <a:ext uri="{FF2B5EF4-FFF2-40B4-BE49-F238E27FC236}">
                <a16:creationId xmlns:a16="http://schemas.microsoft.com/office/drawing/2014/main" id="{6F467E41-D094-4C30-8F00-6796CE285207}"/>
              </a:ext>
            </a:extLst>
          </p:cNvPr>
          <p:cNvSpPr txBox="1"/>
          <p:nvPr/>
        </p:nvSpPr>
        <p:spPr>
          <a:xfrm>
            <a:off x="481262" y="754343"/>
            <a:ext cx="5374105" cy="5016758"/>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dirty="0"/>
              <a:t>Refers to the data underpinning scientific research results with no restrictions on its access</a:t>
            </a:r>
            <a:endParaRPr lang="en-US" dirty="0"/>
          </a:p>
          <a:p>
            <a:pPr marL="285750" indent="-285750">
              <a:buFont typeface="Arial" panose="020B0604020202020204" pitchFamily="34" charset="0"/>
              <a:buChar char="•"/>
            </a:pPr>
            <a:endParaRPr lang="en-IE" sz="2000"/>
          </a:p>
          <a:p>
            <a:pPr marL="742950" lvl="1" indent="-285750">
              <a:buFont typeface="Arial" panose="020B0604020202020204" pitchFamily="34" charset="0"/>
              <a:buChar char="•"/>
            </a:pPr>
            <a:r>
              <a:rPr lang="en-IE" sz="2000" dirty="0"/>
              <a:t>Accountability</a:t>
            </a:r>
            <a:endParaRPr lang="en-IE" sz="2000" dirty="0">
              <a:cs typeface="Calibri"/>
            </a:endParaRPr>
          </a:p>
          <a:p>
            <a:pPr marL="742950" lvl="1" indent="-285750">
              <a:buFont typeface="Arial" panose="020B0604020202020204" pitchFamily="34" charset="0"/>
              <a:buChar char="•"/>
            </a:pPr>
            <a:endParaRPr lang="en-IE" sz="2000"/>
          </a:p>
          <a:p>
            <a:pPr marL="742950" lvl="1" indent="-285750">
              <a:buFont typeface="Arial" panose="020B0604020202020204" pitchFamily="34" charset="0"/>
              <a:buChar char="•"/>
            </a:pPr>
            <a:r>
              <a:rPr lang="en-IE" sz="2000" dirty="0"/>
              <a:t>Transparency </a:t>
            </a:r>
          </a:p>
          <a:p>
            <a:pPr marL="285750" indent="-285750">
              <a:buFont typeface="Arial" panose="020B0604020202020204" pitchFamily="34" charset="0"/>
              <a:buChar char="•"/>
            </a:pPr>
            <a:endParaRPr lang="en-IE" sz="2000">
              <a:cs typeface="Calibri" panose="020F0502020204030204"/>
            </a:endParaRPr>
          </a:p>
          <a:p>
            <a:pPr marL="742950" lvl="1" indent="-285750">
              <a:buFont typeface="Arial" panose="020B0604020202020204" pitchFamily="34" charset="0"/>
              <a:buChar char="•"/>
            </a:pPr>
            <a:r>
              <a:rPr lang="en-IE" sz="2000" dirty="0"/>
              <a:t>Reproducibility </a:t>
            </a:r>
          </a:p>
          <a:p>
            <a:pPr marL="742950" lvl="1" indent="-285750">
              <a:buFont typeface="Arial" panose="020B0604020202020204" pitchFamily="34" charset="0"/>
              <a:buChar char="•"/>
            </a:pPr>
            <a:endParaRPr lang="en-IE" sz="2000">
              <a:cs typeface="Calibri" panose="020F0502020204030204"/>
            </a:endParaRPr>
          </a:p>
          <a:p>
            <a:pPr marL="742950" lvl="1" indent="-285750">
              <a:buFont typeface="Arial" panose="020B0604020202020204" pitchFamily="34" charset="0"/>
              <a:buChar char="•"/>
            </a:pPr>
            <a:r>
              <a:rPr lang="en-IE" sz="2000" dirty="0"/>
              <a:t>Building on exiting data </a:t>
            </a:r>
            <a:endParaRPr lang="en-IE" sz="2000" dirty="0">
              <a:cs typeface="Calibri"/>
            </a:endParaRPr>
          </a:p>
          <a:p>
            <a:pPr marL="742950" lvl="1" indent="-285750">
              <a:buFont typeface="Arial" panose="020B0604020202020204" pitchFamily="34" charset="0"/>
              <a:buChar char="•"/>
            </a:pPr>
            <a:endParaRPr lang="en-IE" sz="2000"/>
          </a:p>
          <a:p>
            <a:pPr marL="742950" lvl="1" indent="-285750">
              <a:buFont typeface="Arial" panose="020B0604020202020204" pitchFamily="34" charset="0"/>
              <a:buChar char="•"/>
            </a:pPr>
            <a:r>
              <a:rPr lang="en-IE" sz="2000" dirty="0"/>
              <a:t>Revisiting existing data </a:t>
            </a:r>
            <a:endParaRPr lang="en-IE" sz="2000" dirty="0">
              <a:cs typeface="Calibri"/>
            </a:endParaRPr>
          </a:p>
          <a:p>
            <a:pPr marL="742950" lvl="1" indent="-285750">
              <a:buFont typeface="Arial" panose="020B0604020202020204" pitchFamily="34" charset="0"/>
              <a:buChar char="•"/>
            </a:pPr>
            <a:endParaRPr lang="en-IE" sz="2000"/>
          </a:p>
          <a:p>
            <a:pPr marL="742950" lvl="1" indent="-285750">
              <a:buFont typeface="Arial" panose="020B0604020202020204" pitchFamily="34" charset="0"/>
              <a:buChar char="•"/>
            </a:pPr>
            <a:r>
              <a:rPr lang="en-IE" sz="2000" dirty="0"/>
              <a:t>Better and stronger collaborations</a:t>
            </a:r>
            <a:endParaRPr lang="en-IE" sz="2000" dirty="0">
              <a:cs typeface="Calibri"/>
            </a:endParaRPr>
          </a:p>
          <a:p>
            <a:pPr marL="742950" lvl="1" indent="-285750">
              <a:buFont typeface="Arial" panose="020B0604020202020204" pitchFamily="34" charset="0"/>
              <a:buChar char="•"/>
            </a:pPr>
            <a:endParaRPr lang="en-IE" sz="2000"/>
          </a:p>
          <a:p>
            <a:pPr marL="742950" lvl="1" indent="-285750">
              <a:buFont typeface="Arial" panose="020B0604020202020204" pitchFamily="34" charset="0"/>
              <a:buChar char="•"/>
            </a:pPr>
            <a:r>
              <a:rPr lang="en-IE" sz="2000" dirty="0"/>
              <a:t>Value for public money  </a:t>
            </a:r>
            <a:endParaRPr lang="en-IE" sz="2000" dirty="0">
              <a:cs typeface="Calibri"/>
            </a:endParaRPr>
          </a:p>
        </p:txBody>
      </p:sp>
    </p:spTree>
    <p:extLst>
      <p:ext uri="{BB962C8B-B14F-4D97-AF65-F5344CB8AC3E}">
        <p14:creationId xmlns:p14="http://schemas.microsoft.com/office/powerpoint/2010/main" val="17208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C4C29F-3BAF-455C-B6F3-F74F1D4FD7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4120" y="326536"/>
            <a:ext cx="2469752" cy="765175"/>
          </a:xfrm>
          <a:prstGeom prst="rect">
            <a:avLst/>
          </a:prstGeom>
        </p:spPr>
      </p:pic>
      <p:sp>
        <p:nvSpPr>
          <p:cNvPr id="3" name="TextBox 2">
            <a:extLst>
              <a:ext uri="{FF2B5EF4-FFF2-40B4-BE49-F238E27FC236}">
                <a16:creationId xmlns:a16="http://schemas.microsoft.com/office/drawing/2014/main" id="{9A93C0A0-F35E-4240-9023-D097B0C4705C}"/>
              </a:ext>
            </a:extLst>
          </p:cNvPr>
          <p:cNvSpPr txBox="1"/>
          <p:nvPr/>
        </p:nvSpPr>
        <p:spPr>
          <a:xfrm>
            <a:off x="557822" y="1062384"/>
            <a:ext cx="11552507" cy="5632311"/>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Sans-Serif"/>
              <a:buChar char="•"/>
            </a:pPr>
            <a:r>
              <a:rPr lang="en-IE">
                <a:latin typeface="Calibri"/>
                <a:cs typeface="Calibri"/>
              </a:rPr>
              <a:t>One to one appointment booking</a:t>
            </a:r>
            <a:endParaRPr lang="en-US">
              <a:latin typeface="Calibri"/>
              <a:ea typeface="+mn-lt"/>
              <a:cs typeface="Calibri"/>
            </a:endParaRPr>
          </a:p>
          <a:p>
            <a:r>
              <a:rPr lang="en-IE">
                <a:latin typeface="Calibri" panose="020F0502020204030204" pitchFamily="34" charset="0"/>
                <a:cs typeface="Calibri" panose="020F0502020204030204" pitchFamily="34" charset="0"/>
              </a:rPr>
              <a:t> </a:t>
            </a:r>
            <a:r>
              <a:rPr lang="en-IE">
                <a:latin typeface="Calibri" panose="020F0502020204030204" pitchFamily="34" charset="0"/>
                <a:cs typeface="Calibri" panose="020F0502020204030204" pitchFamily="34" charset="0"/>
                <a:hlinkClick r:id="rId3"/>
              </a:rPr>
              <a:t>https://outlook.office365.com/owa/calendar/ResearchDataService1@uccireland.onmicrosoft.com/bookings/</a:t>
            </a:r>
            <a:endParaRPr lang="en-IE"/>
          </a:p>
          <a:p>
            <a:pPr marL="285750" indent="-285750">
              <a:buFont typeface="Arial" panose="020B0604020202020204" pitchFamily="34" charset="0"/>
              <a:buChar char="•"/>
            </a:pPr>
            <a:endParaRPr lang="en-IE">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a:latin typeface="Calibri"/>
                <a:cs typeface="Calibri"/>
              </a:rPr>
              <a:t>Data Management Plan Review</a:t>
            </a:r>
          </a:p>
          <a:p>
            <a:pPr marL="285750" indent="-285750">
              <a:buFont typeface="Arial" panose="020B0604020202020204" pitchFamily="34" charset="0"/>
              <a:buChar char="•"/>
            </a:pPr>
            <a:endParaRPr lang="en-IE">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a:latin typeface="Calibri"/>
                <a:cs typeface="Calibri"/>
              </a:rPr>
              <a:t>Advice on active data management</a:t>
            </a:r>
          </a:p>
          <a:p>
            <a:pPr marL="285750" indent="-285750">
              <a:buFont typeface="Arial" panose="020B0604020202020204" pitchFamily="34" charset="0"/>
              <a:buChar char="•"/>
            </a:pPr>
            <a:endParaRPr lang="en-IE">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a:latin typeface="Calibri"/>
                <a:cs typeface="Calibri"/>
              </a:rPr>
              <a:t>Advice on FAIR principles, data sharing and long-term preservation</a:t>
            </a:r>
          </a:p>
          <a:p>
            <a:pPr marL="285750" indent="-285750">
              <a:buFont typeface="Arial" panose="020B0604020202020204" pitchFamily="34" charset="0"/>
              <a:buChar char="•"/>
            </a:pPr>
            <a:endParaRPr lang="en-IE">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a:latin typeface="Calibri"/>
                <a:cs typeface="Calibri"/>
              </a:rPr>
              <a:t>Scheduled and tailored training in data management and FAIR</a:t>
            </a:r>
          </a:p>
          <a:p>
            <a:pPr marL="285750" indent="-285750">
              <a:buFont typeface="Arial" panose="020B0604020202020204" pitchFamily="34" charset="0"/>
              <a:buChar char="•"/>
            </a:pPr>
            <a:endParaRPr lang="en-IE">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a:latin typeface="Calibri"/>
                <a:cs typeface="Calibri"/>
              </a:rPr>
              <a:t>Digital Badge in the Responsible Conduct of Research</a:t>
            </a:r>
          </a:p>
          <a:p>
            <a:pPr marL="285750" indent="-285750">
              <a:buFont typeface="Arial" panose="020B0604020202020204" pitchFamily="34" charset="0"/>
              <a:buChar char="•"/>
            </a:pPr>
            <a:endParaRPr lang="en-IE">
              <a:cs typeface="Calibri"/>
            </a:endParaRPr>
          </a:p>
          <a:p>
            <a:pPr marL="285750" indent="-285750">
              <a:buFont typeface="Arial" panose="020B0604020202020204" pitchFamily="34" charset="0"/>
              <a:buChar char="•"/>
            </a:pPr>
            <a:r>
              <a:rPr lang="en-IE">
                <a:cs typeface="Calibri"/>
              </a:rPr>
              <a:t>Canvas Library Learning Resource </a:t>
            </a:r>
            <a:r>
              <a:rPr lang="en-IE">
                <a:ea typeface="+mn-lt"/>
                <a:cs typeface="+mn-lt"/>
                <a:hlinkClick r:id="rId4"/>
              </a:rPr>
              <a:t>https://ucc.instructure.com/courses/55</a:t>
            </a:r>
            <a:endParaRPr lang="en-IE">
              <a:cs typeface="Calibri"/>
            </a:endParaRPr>
          </a:p>
          <a:p>
            <a:endParaRPr lang="en-IE">
              <a:cs typeface="Calibri"/>
            </a:endParaRPr>
          </a:p>
          <a:p>
            <a:pPr marL="285750" indent="-285750">
              <a:buFont typeface="Arial"/>
              <a:buChar char="•"/>
            </a:pPr>
            <a:r>
              <a:rPr lang="en-IE">
                <a:cs typeface="Calibri"/>
              </a:rPr>
              <a:t>Website </a:t>
            </a:r>
            <a:r>
              <a:rPr lang="en-IE">
                <a:hlinkClick r:id="rId5"/>
              </a:rPr>
              <a:t> https://libguides.ucc.ie/researchdataservice/home</a:t>
            </a:r>
            <a:endParaRPr lang="en-IE">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IE">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IE">
              <a:latin typeface="Calibri"/>
              <a:cs typeface="Calibri"/>
            </a:endParaRPr>
          </a:p>
          <a:p>
            <a:pPr marL="285750" indent="-285750">
              <a:buFont typeface="Arial" panose="020B0604020202020204" pitchFamily="34" charset="0"/>
              <a:buChar char="•"/>
            </a:pPr>
            <a:endParaRPr lang="en-IE">
              <a:latin typeface="Calibri" panose="020F0502020204030204" pitchFamily="34" charset="0"/>
              <a:cs typeface="Calibri" panose="020F0502020204030204" pitchFamily="34" charset="0"/>
            </a:endParaRPr>
          </a:p>
          <a:p>
            <a:endParaRPr lang="en-IE">
              <a:latin typeface="Calibri" panose="020F0502020204030204" pitchFamily="34" charset="0"/>
              <a:cs typeface="Calibri" panose="020F0502020204030204" pitchFamily="34" charset="0"/>
            </a:endParaRPr>
          </a:p>
        </p:txBody>
      </p:sp>
      <p:pic>
        <p:nvPicPr>
          <p:cNvPr id="4" name="Picture 3" descr="Graphical user interface, text, application&#10;&#10;Description automatically generated">
            <a:extLst>
              <a:ext uri="{FF2B5EF4-FFF2-40B4-BE49-F238E27FC236}">
                <a16:creationId xmlns:a16="http://schemas.microsoft.com/office/drawing/2014/main" id="{129FF044-03F8-4A2A-9943-08DFBC6F6BB2}"/>
              </a:ext>
            </a:extLst>
          </p:cNvPr>
          <p:cNvPicPr>
            <a:picLocks noChangeAspect="1"/>
          </p:cNvPicPr>
          <p:nvPr/>
        </p:nvPicPr>
        <p:blipFill>
          <a:blip r:embed="rId6"/>
          <a:stretch>
            <a:fillRect/>
          </a:stretch>
        </p:blipFill>
        <p:spPr>
          <a:xfrm>
            <a:off x="8123850" y="1997805"/>
            <a:ext cx="2196613" cy="2159001"/>
          </a:xfrm>
          <a:prstGeom prst="rect">
            <a:avLst/>
          </a:prstGeom>
          <a:ln>
            <a:noFill/>
          </a:ln>
          <a:effectLst>
            <a:outerShdw blurRad="292100" dist="139700" dir="2700000" algn="tl" rotWithShape="0">
              <a:srgbClr val="333333">
                <a:alpha val="65000"/>
              </a:srgbClr>
            </a:outerShdw>
          </a:effectLst>
        </p:spPr>
      </p:pic>
      <p:pic>
        <p:nvPicPr>
          <p:cNvPr id="5" name="Picture 4" descr="Text&#10;&#10;Description automatically generated">
            <a:extLst>
              <a:ext uri="{FF2B5EF4-FFF2-40B4-BE49-F238E27FC236}">
                <a16:creationId xmlns:a16="http://schemas.microsoft.com/office/drawing/2014/main" id="{DBF9EDD2-E63C-413B-AA53-AF96AC25F0DB}"/>
              </a:ext>
            </a:extLst>
          </p:cNvPr>
          <p:cNvPicPr>
            <a:picLocks noChangeAspect="1"/>
          </p:cNvPicPr>
          <p:nvPr/>
        </p:nvPicPr>
        <p:blipFill>
          <a:blip r:embed="rId7"/>
          <a:stretch>
            <a:fillRect/>
          </a:stretch>
        </p:blipFill>
        <p:spPr>
          <a:xfrm>
            <a:off x="9589477" y="4451748"/>
            <a:ext cx="2196124" cy="208688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06E3EAD-DDE4-4BE5-8CA6-4BAB46BFE221}"/>
              </a:ext>
            </a:extLst>
          </p:cNvPr>
          <p:cNvSpPr txBox="1"/>
          <p:nvPr/>
        </p:nvSpPr>
        <p:spPr>
          <a:xfrm>
            <a:off x="660401" y="396630"/>
            <a:ext cx="370058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cs typeface="Calibri"/>
              </a:rPr>
              <a:t>Research Data Service </a:t>
            </a:r>
          </a:p>
        </p:txBody>
      </p:sp>
    </p:spTree>
    <p:extLst>
      <p:ext uri="{BB962C8B-B14F-4D97-AF65-F5344CB8AC3E}">
        <p14:creationId xmlns:p14="http://schemas.microsoft.com/office/powerpoint/2010/main" val="3460869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B122A2-0239-4066-BC03-C8D0C8E71628}"/>
              </a:ext>
            </a:extLst>
          </p:cNvPr>
          <p:cNvSpPr txBox="1"/>
          <p:nvPr/>
        </p:nvSpPr>
        <p:spPr>
          <a:xfrm>
            <a:off x="728546" y="663497"/>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cs typeface="Calibri"/>
              </a:rPr>
              <a:t>Make it FAIR </a:t>
            </a:r>
          </a:p>
        </p:txBody>
      </p:sp>
      <p:sp>
        <p:nvSpPr>
          <p:cNvPr id="3" name="TextBox 2">
            <a:extLst>
              <a:ext uri="{FF2B5EF4-FFF2-40B4-BE49-F238E27FC236}">
                <a16:creationId xmlns:a16="http://schemas.microsoft.com/office/drawing/2014/main" id="{C63073F2-C6DC-456F-B64F-7C9BCF7309A9}"/>
              </a:ext>
            </a:extLst>
          </p:cNvPr>
          <p:cNvSpPr txBox="1"/>
          <p:nvPr/>
        </p:nvSpPr>
        <p:spPr>
          <a:xfrm>
            <a:off x="1304562" y="1547779"/>
            <a:ext cx="9746567" cy="1323439"/>
          </a:xfrm>
          <a:prstGeom prst="rect">
            <a:avLst/>
          </a:prstGeom>
          <a:noFill/>
        </p:spPr>
        <p:txBody>
          <a:bodyPr wrap="square"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0" b="1"/>
              <a:t>F   </a:t>
            </a:r>
            <a:r>
              <a:rPr lang="en-GB" sz="8000"/>
              <a:t>+</a:t>
            </a:r>
            <a:r>
              <a:rPr lang="en-GB" sz="8000" b="1"/>
              <a:t>    A   </a:t>
            </a:r>
            <a:r>
              <a:rPr lang="en-GB" sz="8000"/>
              <a:t>+</a:t>
            </a:r>
            <a:r>
              <a:rPr lang="en-GB" sz="8000" b="1"/>
              <a:t>    I     </a:t>
            </a:r>
            <a:r>
              <a:rPr lang="en-GB" sz="8000"/>
              <a:t>=</a:t>
            </a:r>
            <a:r>
              <a:rPr lang="en-GB" sz="8000" b="1"/>
              <a:t>   R</a:t>
            </a:r>
          </a:p>
        </p:txBody>
      </p:sp>
      <p:pic>
        <p:nvPicPr>
          <p:cNvPr id="4" name="Picture 3">
            <a:extLst>
              <a:ext uri="{FF2B5EF4-FFF2-40B4-BE49-F238E27FC236}">
                <a16:creationId xmlns:a16="http://schemas.microsoft.com/office/drawing/2014/main" id="{15F5A97D-757F-462E-9990-0F3432103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564" y="3122293"/>
            <a:ext cx="572049" cy="523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CFE06EB-0A97-48BB-81E3-AB0EF69B0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409" y="3183602"/>
            <a:ext cx="572049" cy="50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B623F521-461C-45DF-B067-EF2F9A102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79" y="3122293"/>
            <a:ext cx="631580" cy="59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255E8C0E-1FA2-47E2-AF28-E58C7C097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081" y="3188974"/>
            <a:ext cx="605625" cy="56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C2A1BD1D-CD9D-4D77-8A64-939B280E312C}"/>
              </a:ext>
            </a:extLst>
          </p:cNvPr>
          <p:cNvSpPr txBox="1"/>
          <p:nvPr/>
        </p:nvSpPr>
        <p:spPr>
          <a:xfrm>
            <a:off x="519294" y="3942010"/>
            <a:ext cx="2666998" cy="40011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Findable</a:t>
            </a:r>
          </a:p>
        </p:txBody>
      </p:sp>
      <p:sp>
        <p:nvSpPr>
          <p:cNvPr id="9" name="TextBox 8">
            <a:extLst>
              <a:ext uri="{FF2B5EF4-FFF2-40B4-BE49-F238E27FC236}">
                <a16:creationId xmlns:a16="http://schemas.microsoft.com/office/drawing/2014/main" id="{CB695ECB-B199-4EBF-B418-13C9DE76D06D}"/>
              </a:ext>
            </a:extLst>
          </p:cNvPr>
          <p:cNvSpPr txBox="1"/>
          <p:nvPr/>
        </p:nvSpPr>
        <p:spPr>
          <a:xfrm>
            <a:off x="3122791" y="3942006"/>
            <a:ext cx="2743200" cy="40011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Accessible</a:t>
            </a:r>
          </a:p>
        </p:txBody>
      </p:sp>
      <p:sp>
        <p:nvSpPr>
          <p:cNvPr id="10" name="TextBox 9">
            <a:extLst>
              <a:ext uri="{FF2B5EF4-FFF2-40B4-BE49-F238E27FC236}">
                <a16:creationId xmlns:a16="http://schemas.microsoft.com/office/drawing/2014/main" id="{B9A27592-A775-416E-9CE7-6418627A3796}"/>
              </a:ext>
            </a:extLst>
          </p:cNvPr>
          <p:cNvSpPr txBox="1"/>
          <p:nvPr/>
        </p:nvSpPr>
        <p:spPr>
          <a:xfrm>
            <a:off x="5573891" y="3942006"/>
            <a:ext cx="2743200" cy="40011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Interoperable</a:t>
            </a:r>
          </a:p>
        </p:txBody>
      </p:sp>
      <p:sp>
        <p:nvSpPr>
          <p:cNvPr id="11" name="TextBox 10">
            <a:extLst>
              <a:ext uri="{FF2B5EF4-FFF2-40B4-BE49-F238E27FC236}">
                <a16:creationId xmlns:a16="http://schemas.microsoft.com/office/drawing/2014/main" id="{88968AC5-0C59-4291-A42B-91BAC917D5D1}"/>
              </a:ext>
            </a:extLst>
          </p:cNvPr>
          <p:cNvSpPr txBox="1"/>
          <p:nvPr/>
        </p:nvSpPr>
        <p:spPr>
          <a:xfrm>
            <a:off x="8253591" y="3976506"/>
            <a:ext cx="2743200" cy="193899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Reusable</a:t>
            </a:r>
          </a:p>
          <a:p>
            <a:pPr algn="ctr"/>
            <a:endParaRPr lang="en-US" sz="2000">
              <a:ea typeface="Verdana"/>
              <a:cs typeface="Verdana"/>
            </a:endParaRPr>
          </a:p>
          <a:p>
            <a:pPr algn="ctr"/>
            <a:endParaRPr lang="en-US" sz="2000">
              <a:ea typeface="Verdana"/>
              <a:cs typeface="Verdana"/>
            </a:endParaRPr>
          </a:p>
          <a:p>
            <a:pPr algn="ctr"/>
            <a:r>
              <a:rPr lang="en-US" sz="2000">
                <a:ea typeface="Verdana"/>
                <a:cs typeface="Verdana"/>
              </a:rPr>
              <a:t>(… also</a:t>
            </a:r>
            <a:endParaRPr lang="en-US" sz="2000"/>
          </a:p>
          <a:p>
            <a:pPr algn="ctr"/>
            <a:r>
              <a:rPr lang="en-US" sz="2000">
                <a:ea typeface="Verdana"/>
                <a:cs typeface="Verdana"/>
              </a:rPr>
              <a:t>Reproducible, Replicable)</a:t>
            </a:r>
          </a:p>
        </p:txBody>
      </p:sp>
      <p:sp>
        <p:nvSpPr>
          <p:cNvPr id="12" name="TextBox 11">
            <a:extLst>
              <a:ext uri="{FF2B5EF4-FFF2-40B4-BE49-F238E27FC236}">
                <a16:creationId xmlns:a16="http://schemas.microsoft.com/office/drawing/2014/main" id="{66426460-1793-48D3-9C11-E6B9B6BCF7D2}"/>
              </a:ext>
            </a:extLst>
          </p:cNvPr>
          <p:cNvSpPr txBox="1"/>
          <p:nvPr/>
        </p:nvSpPr>
        <p:spPr>
          <a:xfrm>
            <a:off x="114300" y="6502399"/>
            <a:ext cx="3152775" cy="307777"/>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DOI:10.1038/sdata.2016.18</a:t>
            </a:r>
          </a:p>
        </p:txBody>
      </p:sp>
      <p:sp>
        <p:nvSpPr>
          <p:cNvPr id="13" name="TextBox 12">
            <a:extLst>
              <a:ext uri="{FF2B5EF4-FFF2-40B4-BE49-F238E27FC236}">
                <a16:creationId xmlns:a16="http://schemas.microsoft.com/office/drawing/2014/main" id="{0D69B73F-DF35-40AE-8067-4CAF32EF4685}"/>
              </a:ext>
            </a:extLst>
          </p:cNvPr>
          <p:cNvSpPr txBox="1"/>
          <p:nvPr/>
        </p:nvSpPr>
        <p:spPr>
          <a:xfrm>
            <a:off x="2624015" y="5212861"/>
            <a:ext cx="274319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t>"as open as possible but as closed as necessary."</a:t>
            </a:r>
          </a:p>
        </p:txBody>
      </p:sp>
    </p:spTree>
    <p:extLst>
      <p:ext uri="{BB962C8B-B14F-4D97-AF65-F5344CB8AC3E}">
        <p14:creationId xmlns:p14="http://schemas.microsoft.com/office/powerpoint/2010/main" val="256331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B9461-E856-4183-B4AD-057FBEF9DDE4}"/>
              </a:ext>
            </a:extLst>
          </p:cNvPr>
          <p:cNvSpPr/>
          <p:nvPr/>
        </p:nvSpPr>
        <p:spPr>
          <a:xfrm>
            <a:off x="7610803" y="6598131"/>
            <a:ext cx="4703788" cy="523220"/>
          </a:xfrm>
          <a:prstGeom prst="rect">
            <a:avLst/>
          </a:prstGeom>
        </p:spPr>
        <p:txBody>
          <a:bodyPr wrap="non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solidFill>
                  <a:schemeClr val="bg1">
                    <a:lumMod val="75000"/>
                  </a:schemeClr>
                </a:solidFill>
                <a:hlinkClick r:id="rId2"/>
              </a:rPr>
              <a:t>https://www.ands.org.au/working-with-data/fairdata/training</a:t>
            </a:r>
            <a:endParaRPr lang="en-IE" sz="1400">
              <a:solidFill>
                <a:schemeClr val="bg1">
                  <a:lumMod val="75000"/>
                </a:schemeClr>
              </a:solidFill>
            </a:endParaRPr>
          </a:p>
          <a:p>
            <a:endParaRPr lang="en-IE" sz="1400">
              <a:solidFill>
                <a:schemeClr val="bg1">
                  <a:lumMod val="75000"/>
                </a:schemeClr>
              </a:solidFill>
            </a:endParaRPr>
          </a:p>
        </p:txBody>
      </p:sp>
      <p:pic>
        <p:nvPicPr>
          <p:cNvPr id="3" name="Picture 2">
            <a:extLst>
              <a:ext uri="{FF2B5EF4-FFF2-40B4-BE49-F238E27FC236}">
                <a16:creationId xmlns:a16="http://schemas.microsoft.com/office/drawing/2014/main" id="{864C03B7-833B-4FF0-8A27-605EBBB75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620" y="376778"/>
            <a:ext cx="7381455" cy="5555994"/>
          </a:xfrm>
          <a:prstGeom prst="rect">
            <a:avLst/>
          </a:prstGeom>
        </p:spPr>
      </p:pic>
      <p:sp>
        <p:nvSpPr>
          <p:cNvPr id="4" name="TextBox 3">
            <a:extLst>
              <a:ext uri="{FF2B5EF4-FFF2-40B4-BE49-F238E27FC236}">
                <a16:creationId xmlns:a16="http://schemas.microsoft.com/office/drawing/2014/main" id="{8F7FCBE3-91DB-4AC3-942B-3A984E64F259}"/>
              </a:ext>
            </a:extLst>
          </p:cNvPr>
          <p:cNvSpPr txBox="1"/>
          <p:nvPr/>
        </p:nvSpPr>
        <p:spPr>
          <a:xfrm>
            <a:off x="499921" y="454276"/>
            <a:ext cx="1627643" cy="830997"/>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400" b="1"/>
              <a:t>FAIR Principles </a:t>
            </a:r>
          </a:p>
        </p:txBody>
      </p:sp>
      <p:sp>
        <p:nvSpPr>
          <p:cNvPr id="5" name="Rectangle 4">
            <a:extLst>
              <a:ext uri="{FF2B5EF4-FFF2-40B4-BE49-F238E27FC236}">
                <a16:creationId xmlns:a16="http://schemas.microsoft.com/office/drawing/2014/main" id="{3666053D-5E1F-4300-A87F-5CCE13A085D9}"/>
              </a:ext>
            </a:extLst>
          </p:cNvPr>
          <p:cNvSpPr/>
          <p:nvPr/>
        </p:nvSpPr>
        <p:spPr>
          <a:xfrm>
            <a:off x="8480535" y="6304002"/>
            <a:ext cx="3711465" cy="307777"/>
          </a:xfrm>
          <a:prstGeom prst="rect">
            <a:avLst/>
          </a:prstGeom>
        </p:spPr>
        <p:txBody>
          <a:bodyPr wrap="non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4"/>
              </a:rPr>
              <a:t>https://libguides.ucc.ie/researchdataservice/fair</a:t>
            </a:r>
            <a:endParaRPr lang="en-IE" sz="1400"/>
          </a:p>
        </p:txBody>
      </p:sp>
      <p:sp>
        <p:nvSpPr>
          <p:cNvPr id="6" name="Rectangle 5">
            <a:extLst>
              <a:ext uri="{FF2B5EF4-FFF2-40B4-BE49-F238E27FC236}">
                <a16:creationId xmlns:a16="http://schemas.microsoft.com/office/drawing/2014/main" id="{6F8FA678-EE7A-4721-ADC8-066B003EFA1D}"/>
              </a:ext>
            </a:extLst>
          </p:cNvPr>
          <p:cNvSpPr/>
          <p:nvPr/>
        </p:nvSpPr>
        <p:spPr>
          <a:xfrm>
            <a:off x="27296" y="6522296"/>
            <a:ext cx="3611117" cy="307777"/>
          </a:xfrm>
          <a:prstGeom prst="rect">
            <a:avLst/>
          </a:prstGeom>
        </p:spPr>
        <p:txBody>
          <a:bodyPr wrap="non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5"/>
              </a:rPr>
              <a:t>https://www.nature.com/articles/sdata201618</a:t>
            </a:r>
            <a:endParaRPr lang="en-IE" sz="1400"/>
          </a:p>
        </p:txBody>
      </p:sp>
      <p:sp>
        <p:nvSpPr>
          <p:cNvPr id="7" name="Rectangle 6">
            <a:extLst>
              <a:ext uri="{FF2B5EF4-FFF2-40B4-BE49-F238E27FC236}">
                <a16:creationId xmlns:a16="http://schemas.microsoft.com/office/drawing/2014/main" id="{2846AFA5-659F-4FDA-AA5A-94E6C0C8F495}"/>
              </a:ext>
            </a:extLst>
          </p:cNvPr>
          <p:cNvSpPr/>
          <p:nvPr/>
        </p:nvSpPr>
        <p:spPr>
          <a:xfrm>
            <a:off x="3971498" y="6550223"/>
            <a:ext cx="3056862" cy="307777"/>
          </a:xfrm>
          <a:prstGeom prst="rect">
            <a:avLst/>
          </a:prstGeom>
        </p:spPr>
        <p:txBody>
          <a:bodyPr wrap="non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6"/>
              </a:rPr>
              <a:t>https://www.go-fair.org/fair-principles/</a:t>
            </a:r>
            <a:endParaRPr lang="en-IE" sz="1400"/>
          </a:p>
        </p:txBody>
      </p:sp>
      <p:sp>
        <p:nvSpPr>
          <p:cNvPr id="8" name="TextBox 7">
            <a:extLst>
              <a:ext uri="{FF2B5EF4-FFF2-40B4-BE49-F238E27FC236}">
                <a16:creationId xmlns:a16="http://schemas.microsoft.com/office/drawing/2014/main" id="{2F9F2973-3F2A-4B37-8196-34FAA6D2EBAA}"/>
              </a:ext>
            </a:extLst>
          </p:cNvPr>
          <p:cNvSpPr txBox="1"/>
          <p:nvPr/>
        </p:nvSpPr>
        <p:spPr>
          <a:xfrm>
            <a:off x="826477" y="2203939"/>
            <a:ext cx="2743199" cy="17113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AutoNum type="arabicPeriod"/>
            </a:pPr>
            <a:r>
              <a:rPr lang="en-GB">
                <a:cs typeface="Calibri"/>
              </a:rPr>
              <a:t>Persistent Identifiers</a:t>
            </a:r>
            <a:endParaRPr lang="en-US"/>
          </a:p>
          <a:p>
            <a:pPr marL="342900" indent="-342900">
              <a:lnSpc>
                <a:spcPct val="150000"/>
              </a:lnSpc>
              <a:buAutoNum type="arabicPeriod"/>
            </a:pPr>
            <a:r>
              <a:rPr lang="en-GB">
                <a:cs typeface="Calibri"/>
              </a:rPr>
              <a:t>Metadata</a:t>
            </a:r>
          </a:p>
          <a:p>
            <a:pPr marL="342900" indent="-342900">
              <a:lnSpc>
                <a:spcPct val="150000"/>
              </a:lnSpc>
              <a:buAutoNum type="arabicPeriod"/>
            </a:pPr>
            <a:r>
              <a:rPr lang="en-GB">
                <a:cs typeface="Calibri"/>
              </a:rPr>
              <a:t>Licensing </a:t>
            </a:r>
          </a:p>
          <a:p>
            <a:pPr marL="342900" indent="-342900">
              <a:lnSpc>
                <a:spcPct val="150000"/>
              </a:lnSpc>
              <a:buAutoNum type="arabicPeriod"/>
            </a:pPr>
            <a:r>
              <a:rPr lang="en-GB">
                <a:cs typeface="Calibri"/>
              </a:rPr>
              <a:t>Repositories </a:t>
            </a:r>
          </a:p>
        </p:txBody>
      </p:sp>
    </p:spTree>
    <p:extLst>
      <p:ext uri="{BB962C8B-B14F-4D97-AF65-F5344CB8AC3E}">
        <p14:creationId xmlns:p14="http://schemas.microsoft.com/office/powerpoint/2010/main" val="166680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48C55-3D78-46EF-8043-F10AD84205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407" y="2219341"/>
            <a:ext cx="2892864" cy="2169648"/>
          </a:xfrm>
          <a:prstGeom prst="rect">
            <a:avLst/>
          </a:prstGeom>
        </p:spPr>
      </p:pic>
      <p:pic>
        <p:nvPicPr>
          <p:cNvPr id="3" name="Picture 2">
            <a:extLst>
              <a:ext uri="{FF2B5EF4-FFF2-40B4-BE49-F238E27FC236}">
                <a16:creationId xmlns:a16="http://schemas.microsoft.com/office/drawing/2014/main" id="{DE392F56-C0C5-489D-B27B-27F62158E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124" y="2236628"/>
            <a:ext cx="3133697" cy="1769023"/>
          </a:xfrm>
          <a:prstGeom prst="rect">
            <a:avLst/>
          </a:prstGeom>
        </p:spPr>
      </p:pic>
      <p:pic>
        <p:nvPicPr>
          <p:cNvPr id="4" name="Picture 3">
            <a:extLst>
              <a:ext uri="{FF2B5EF4-FFF2-40B4-BE49-F238E27FC236}">
                <a16:creationId xmlns:a16="http://schemas.microsoft.com/office/drawing/2014/main" id="{BF43D8F8-3B85-4F8F-A51A-1A6FDD822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772" y="1141763"/>
            <a:ext cx="2736157" cy="900176"/>
          </a:xfrm>
          <a:prstGeom prst="rect">
            <a:avLst/>
          </a:prstGeom>
        </p:spPr>
      </p:pic>
      <p:pic>
        <p:nvPicPr>
          <p:cNvPr id="5" name="Picture 4">
            <a:extLst>
              <a:ext uri="{FF2B5EF4-FFF2-40B4-BE49-F238E27FC236}">
                <a16:creationId xmlns:a16="http://schemas.microsoft.com/office/drawing/2014/main" id="{0678165A-AB0E-4308-A791-5D9B6801F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7776" y="273772"/>
            <a:ext cx="4971844" cy="1022435"/>
          </a:xfrm>
          <a:prstGeom prst="rect">
            <a:avLst/>
          </a:prstGeom>
        </p:spPr>
      </p:pic>
      <p:pic>
        <p:nvPicPr>
          <p:cNvPr id="6" name="Picture 5">
            <a:extLst>
              <a:ext uri="{FF2B5EF4-FFF2-40B4-BE49-F238E27FC236}">
                <a16:creationId xmlns:a16="http://schemas.microsoft.com/office/drawing/2014/main" id="{D8DE3A38-C63D-4DC2-91C6-48923B69B7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618" y="2504566"/>
            <a:ext cx="3305544" cy="1548585"/>
          </a:xfrm>
          <a:prstGeom prst="rect">
            <a:avLst/>
          </a:prstGeom>
        </p:spPr>
      </p:pic>
      <p:pic>
        <p:nvPicPr>
          <p:cNvPr id="7" name="Picture 6">
            <a:extLst>
              <a:ext uri="{FF2B5EF4-FFF2-40B4-BE49-F238E27FC236}">
                <a16:creationId xmlns:a16="http://schemas.microsoft.com/office/drawing/2014/main" id="{48267D22-DEB7-4AB4-A760-9AE084E177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3345" y="405018"/>
            <a:ext cx="1913778" cy="1939524"/>
          </a:xfrm>
          <a:prstGeom prst="rect">
            <a:avLst/>
          </a:prstGeom>
        </p:spPr>
      </p:pic>
      <p:pic>
        <p:nvPicPr>
          <p:cNvPr id="8" name="Picture 7">
            <a:extLst>
              <a:ext uri="{FF2B5EF4-FFF2-40B4-BE49-F238E27FC236}">
                <a16:creationId xmlns:a16="http://schemas.microsoft.com/office/drawing/2014/main" id="{91CC419E-31A2-4609-80E8-E23BBCD88C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483" y="4105102"/>
            <a:ext cx="2142870" cy="1607153"/>
          </a:xfrm>
          <a:prstGeom prst="rect">
            <a:avLst/>
          </a:prstGeom>
        </p:spPr>
      </p:pic>
      <p:pic>
        <p:nvPicPr>
          <p:cNvPr id="9" name="Picture 8">
            <a:extLst>
              <a:ext uri="{FF2B5EF4-FFF2-40B4-BE49-F238E27FC236}">
                <a16:creationId xmlns:a16="http://schemas.microsoft.com/office/drawing/2014/main" id="{2BC78990-C578-4CEB-A876-497C3C4918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8334" y="5676139"/>
            <a:ext cx="2996312" cy="871523"/>
          </a:xfrm>
          <a:prstGeom prst="rect">
            <a:avLst/>
          </a:prstGeom>
        </p:spPr>
      </p:pic>
      <p:pic>
        <p:nvPicPr>
          <p:cNvPr id="10" name="Picture 9">
            <a:extLst>
              <a:ext uri="{FF2B5EF4-FFF2-40B4-BE49-F238E27FC236}">
                <a16:creationId xmlns:a16="http://schemas.microsoft.com/office/drawing/2014/main" id="{B3419FA8-2381-4664-B4E9-2C3091CF81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12796" y="5083205"/>
            <a:ext cx="2699310" cy="1518362"/>
          </a:xfrm>
          <a:prstGeom prst="rect">
            <a:avLst/>
          </a:prstGeom>
        </p:spPr>
      </p:pic>
      <p:pic>
        <p:nvPicPr>
          <p:cNvPr id="11" name="Picture 10">
            <a:extLst>
              <a:ext uri="{FF2B5EF4-FFF2-40B4-BE49-F238E27FC236}">
                <a16:creationId xmlns:a16="http://schemas.microsoft.com/office/drawing/2014/main" id="{7E3D9495-6C8E-4739-A10A-17BEB1B3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25129" y="4136785"/>
            <a:ext cx="4888007" cy="1287175"/>
          </a:xfrm>
          <a:prstGeom prst="rect">
            <a:avLst/>
          </a:prstGeom>
        </p:spPr>
      </p:pic>
      <p:pic>
        <p:nvPicPr>
          <p:cNvPr id="12" name="Picture 11">
            <a:extLst>
              <a:ext uri="{FF2B5EF4-FFF2-40B4-BE49-F238E27FC236}">
                <a16:creationId xmlns:a16="http://schemas.microsoft.com/office/drawing/2014/main" id="{59A99AF3-6AFB-422F-9C54-D27218BFEE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87817" y="4047489"/>
            <a:ext cx="3642417" cy="1006218"/>
          </a:xfrm>
          <a:prstGeom prst="rect">
            <a:avLst/>
          </a:prstGeom>
        </p:spPr>
      </p:pic>
      <p:pic>
        <p:nvPicPr>
          <p:cNvPr id="13" name="Picture 12">
            <a:extLst>
              <a:ext uri="{FF2B5EF4-FFF2-40B4-BE49-F238E27FC236}">
                <a16:creationId xmlns:a16="http://schemas.microsoft.com/office/drawing/2014/main" id="{33B855C8-D26D-4773-97BF-001E809AD1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4890" y="5141413"/>
            <a:ext cx="3745227" cy="1501992"/>
          </a:xfrm>
          <a:prstGeom prst="rect">
            <a:avLst/>
          </a:prstGeom>
        </p:spPr>
      </p:pic>
      <p:pic>
        <p:nvPicPr>
          <p:cNvPr id="14" name="Picture 13">
            <a:extLst>
              <a:ext uri="{FF2B5EF4-FFF2-40B4-BE49-F238E27FC236}">
                <a16:creationId xmlns:a16="http://schemas.microsoft.com/office/drawing/2014/main" id="{C160AB6E-0E77-478C-A2D3-51B5F9FA5E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341" y="2774297"/>
            <a:ext cx="1977082" cy="1265332"/>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9AA50041-F275-4188-ABDB-DD9ADCE106A2}"/>
              </a:ext>
            </a:extLst>
          </p:cNvPr>
          <p:cNvPicPr>
            <a:picLocks noChangeAspect="1"/>
          </p:cNvPicPr>
          <p:nvPr/>
        </p:nvPicPr>
        <p:blipFill>
          <a:blip r:embed="rId15"/>
          <a:stretch>
            <a:fillRect/>
          </a:stretch>
        </p:blipFill>
        <p:spPr>
          <a:xfrm>
            <a:off x="7307765" y="1625848"/>
            <a:ext cx="2083420" cy="837085"/>
          </a:xfrm>
          <a:prstGeom prst="rect">
            <a:avLst/>
          </a:prstGeom>
        </p:spPr>
      </p:pic>
      <p:sp>
        <p:nvSpPr>
          <p:cNvPr id="16" name="TextBox 15">
            <a:extLst>
              <a:ext uri="{FF2B5EF4-FFF2-40B4-BE49-F238E27FC236}">
                <a16:creationId xmlns:a16="http://schemas.microsoft.com/office/drawing/2014/main" id="{BA2D1F76-73E5-4B13-B736-55BA67F2E98C}"/>
              </a:ext>
            </a:extLst>
          </p:cNvPr>
          <p:cNvSpPr txBox="1"/>
          <p:nvPr/>
        </p:nvSpPr>
        <p:spPr>
          <a:xfrm>
            <a:off x="360016" y="175393"/>
            <a:ext cx="4181239" cy="2400657"/>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5000" b="1">
                <a:effectLst>
                  <a:outerShdw blurRad="63500" sx="102000" sy="102000" algn="ctr" rotWithShape="0">
                    <a:prstClr val="black">
                      <a:alpha val="40000"/>
                    </a:prstClr>
                  </a:outerShdw>
                </a:effectLst>
              </a:rPr>
              <a:t>Why you should care about FAIR?</a:t>
            </a:r>
          </a:p>
        </p:txBody>
      </p:sp>
      <p:pic>
        <p:nvPicPr>
          <p:cNvPr id="17" name="Picture 16" descr="Faculty of 1000 - Wikipedia">
            <a:extLst>
              <a:ext uri="{FF2B5EF4-FFF2-40B4-BE49-F238E27FC236}">
                <a16:creationId xmlns:a16="http://schemas.microsoft.com/office/drawing/2014/main" id="{D2A5D36C-9AFD-4B77-A57A-EE879C5E97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4930" y="5956674"/>
            <a:ext cx="1673587"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44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CD118B9-6064-4126-8068-AD7A63C6C691}"/>
              </a:ext>
            </a:extLst>
          </p:cNvPr>
          <p:cNvPicPr>
            <a:picLocks noChangeAspect="1"/>
          </p:cNvPicPr>
          <p:nvPr/>
        </p:nvPicPr>
        <p:blipFill rotWithShape="1">
          <a:blip r:embed="rId2"/>
          <a:srcRect t="6803" b="5986"/>
          <a:stretch/>
        </p:blipFill>
        <p:spPr>
          <a:xfrm>
            <a:off x="4189229" y="83124"/>
            <a:ext cx="7638256" cy="6714190"/>
          </a:xfrm>
          <a:prstGeom prst="rect">
            <a:avLst/>
          </a:prstGeom>
        </p:spPr>
      </p:pic>
      <p:sp>
        <p:nvSpPr>
          <p:cNvPr id="3" name="TextBox 2">
            <a:extLst>
              <a:ext uri="{FF2B5EF4-FFF2-40B4-BE49-F238E27FC236}">
                <a16:creationId xmlns:a16="http://schemas.microsoft.com/office/drawing/2014/main" id="{A258B907-1CED-4BC3-B38F-EE83E3FCB2AC}"/>
              </a:ext>
            </a:extLst>
          </p:cNvPr>
          <p:cNvSpPr txBox="1"/>
          <p:nvPr/>
        </p:nvSpPr>
        <p:spPr>
          <a:xfrm>
            <a:off x="524539" y="878958"/>
            <a:ext cx="3443176"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ea typeface="+mn-lt"/>
                <a:cs typeface="+mn-lt"/>
              </a:rPr>
              <a:t>Mapping of UCC Policies and Processes to the headings of a Data Management Plan (DMP)</a:t>
            </a:r>
            <a:endParaRPr lang="en-US" b="1" dirty="0"/>
          </a:p>
        </p:txBody>
      </p:sp>
    </p:spTree>
    <p:extLst>
      <p:ext uri="{BB962C8B-B14F-4D97-AF65-F5344CB8AC3E}">
        <p14:creationId xmlns:p14="http://schemas.microsoft.com/office/powerpoint/2010/main" val="3362488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art&#10;&#10;Description automatically generated">
            <a:extLst>
              <a:ext uri="{FF2B5EF4-FFF2-40B4-BE49-F238E27FC236}">
                <a16:creationId xmlns:a16="http://schemas.microsoft.com/office/drawing/2014/main" id="{CCCE5612-FC6C-483F-8BBB-8E5B39619661}"/>
              </a:ext>
            </a:extLst>
          </p:cNvPr>
          <p:cNvPicPr>
            <a:picLocks noChangeAspect="1"/>
          </p:cNvPicPr>
          <p:nvPr/>
        </p:nvPicPr>
        <p:blipFill>
          <a:blip r:embed="rId2"/>
          <a:stretch>
            <a:fillRect/>
          </a:stretch>
        </p:blipFill>
        <p:spPr>
          <a:xfrm>
            <a:off x="2418728" y="643466"/>
            <a:ext cx="7354543" cy="5571067"/>
          </a:xfrm>
          <a:prstGeom prst="rect">
            <a:avLst/>
          </a:prstGeom>
        </p:spPr>
      </p:pic>
    </p:spTree>
    <p:extLst>
      <p:ext uri="{BB962C8B-B14F-4D97-AF65-F5344CB8AC3E}">
        <p14:creationId xmlns:p14="http://schemas.microsoft.com/office/powerpoint/2010/main" val="4229675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700638-FD42-478F-A6C1-21B2C0EE77DC}"/>
              </a:ext>
            </a:extLst>
          </p:cNvPr>
          <p:cNvSpPr txBox="1"/>
          <p:nvPr/>
        </p:nvSpPr>
        <p:spPr>
          <a:xfrm>
            <a:off x="362309" y="707742"/>
            <a:ext cx="5085907" cy="477054"/>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500" b="1"/>
              <a:t>What is data management?</a:t>
            </a:r>
          </a:p>
        </p:txBody>
      </p:sp>
      <p:sp>
        <p:nvSpPr>
          <p:cNvPr id="3" name="TextBox 2">
            <a:extLst>
              <a:ext uri="{FF2B5EF4-FFF2-40B4-BE49-F238E27FC236}">
                <a16:creationId xmlns:a16="http://schemas.microsoft.com/office/drawing/2014/main" id="{E8C43F71-2550-479F-9FF9-EBCB5CEF7876}"/>
              </a:ext>
            </a:extLst>
          </p:cNvPr>
          <p:cNvSpPr txBox="1"/>
          <p:nvPr/>
        </p:nvSpPr>
        <p:spPr>
          <a:xfrm>
            <a:off x="361809" y="1446739"/>
            <a:ext cx="7776526" cy="452431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IE" sz="2400" dirty="0"/>
              <a:t>It is the </a:t>
            </a:r>
            <a:r>
              <a:rPr lang="en-IE" sz="2400" b="1" dirty="0"/>
              <a:t>active</a:t>
            </a:r>
            <a:r>
              <a:rPr lang="en-IE" sz="2400" dirty="0"/>
              <a:t> management of research data during they lifecycle of a project and also includes decisions about treatment of the data post-project</a:t>
            </a:r>
          </a:p>
          <a:p>
            <a:pPr marL="285750" indent="-285750">
              <a:buFont typeface="Arial" panose="020B0604020202020204" pitchFamily="34" charset="0"/>
              <a:buChar char="•"/>
            </a:pPr>
            <a:endParaRPr lang="en-IE" sz="2400"/>
          </a:p>
          <a:p>
            <a:pPr marL="285750" indent="-285750">
              <a:buFont typeface="Arial" panose="020B0604020202020204" pitchFamily="34" charset="0"/>
              <a:buChar char="•"/>
            </a:pPr>
            <a:r>
              <a:rPr lang="en-IE" sz="2400" dirty="0"/>
              <a:t>It involves organization, storage, preservation and potential sharing of </a:t>
            </a:r>
            <a:r>
              <a:rPr lang="en-IE" sz="2400"/>
              <a:t>the data</a:t>
            </a:r>
            <a:endParaRPr lang="en-IE" sz="2400" dirty="0">
              <a:cs typeface="Calibri"/>
            </a:endParaRPr>
          </a:p>
          <a:p>
            <a:pPr marL="285750" indent="-285750">
              <a:buFont typeface="Arial" panose="020B0604020202020204" pitchFamily="34" charset="0"/>
              <a:buChar char="•"/>
            </a:pPr>
            <a:endParaRPr lang="en-IE" sz="2400" dirty="0">
              <a:cs typeface="Calibri"/>
            </a:endParaRPr>
          </a:p>
          <a:p>
            <a:pPr marL="285750" indent="-285750">
              <a:buFont typeface="Arial" panose="020B0604020202020204" pitchFamily="34" charset="0"/>
              <a:buChar char="•"/>
            </a:pPr>
            <a:r>
              <a:rPr lang="en-IE" sz="2400">
                <a:cs typeface="Calibri"/>
              </a:rPr>
              <a:t>A Data Management Plan operationalises a data  management strategy. </a:t>
            </a:r>
            <a:endParaRPr lang="en-IE">
              <a:cs typeface="Calibri" panose="020F0502020204030204"/>
            </a:endParaRPr>
          </a:p>
          <a:p>
            <a:pPr marL="285750" indent="-285750">
              <a:buFont typeface="Arial" panose="020B0604020202020204" pitchFamily="34" charset="0"/>
              <a:buChar char="•"/>
            </a:pPr>
            <a:endParaRPr lang="en-IE" sz="2400" dirty="0">
              <a:cs typeface="Calibri"/>
            </a:endParaRPr>
          </a:p>
          <a:p>
            <a:pPr marL="285750" indent="-285750">
              <a:buFont typeface="Arial" panose="020B0604020202020204" pitchFamily="34" charset="0"/>
              <a:buChar char="•"/>
            </a:pPr>
            <a:r>
              <a:rPr lang="en-IE" sz="2400" dirty="0">
                <a:cs typeface="Calibri"/>
              </a:rPr>
              <a:t>A DMP is a living document and should be updated throughout the projects lifecycle</a:t>
            </a:r>
          </a:p>
        </p:txBody>
      </p:sp>
      <p:pic>
        <p:nvPicPr>
          <p:cNvPr id="4" name="Picture 3">
            <a:extLst>
              <a:ext uri="{FF2B5EF4-FFF2-40B4-BE49-F238E27FC236}">
                <a16:creationId xmlns:a16="http://schemas.microsoft.com/office/drawing/2014/main" id="{B3E9DD84-8ADD-4E3A-BE16-5EE1FF785523}"/>
              </a:ext>
            </a:extLst>
          </p:cNvPr>
          <p:cNvPicPr>
            <a:picLocks noChangeAspect="1"/>
          </p:cNvPicPr>
          <p:nvPr/>
        </p:nvPicPr>
        <p:blipFill>
          <a:blip r:embed="rId2"/>
          <a:stretch>
            <a:fillRect/>
          </a:stretch>
        </p:blipFill>
        <p:spPr>
          <a:xfrm>
            <a:off x="7728395" y="2387735"/>
            <a:ext cx="4307650" cy="3746160"/>
          </a:xfrm>
          <a:prstGeom prst="rect">
            <a:avLst/>
          </a:prstGeom>
        </p:spPr>
      </p:pic>
    </p:spTree>
    <p:extLst>
      <p:ext uri="{BB962C8B-B14F-4D97-AF65-F5344CB8AC3E}">
        <p14:creationId xmlns:p14="http://schemas.microsoft.com/office/powerpoint/2010/main" val="4846563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1416</Words>
  <Application>Microsoft Office PowerPoint</Application>
  <PresentationFormat>Widescreen</PresentationFormat>
  <Paragraphs>217</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Arial,Sans-Serif</vt:lpstr>
      <vt:lpstr>Bradley Hand ITC</vt:lpstr>
      <vt:lpstr>Calibri</vt:lpstr>
      <vt:lpstr>Calibri Light</vt:lpstr>
      <vt:lpstr>OCR A Extended</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O'Regan, Mary Kate (Human Resources)</dc:creator>
  <cp:lastModifiedBy>O'Regan, Mary Kate (Human Resources)</cp:lastModifiedBy>
  <cp:revision>51</cp:revision>
  <dcterms:created xsi:type="dcterms:W3CDTF">2021-06-24T11:52:32Z</dcterms:created>
  <dcterms:modified xsi:type="dcterms:W3CDTF">2021-07-01T14:23:59Z</dcterms:modified>
</cp:coreProperties>
</file>