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58" r:id="rId6"/>
    <p:sldId id="257" r:id="rId7"/>
    <p:sldId id="259" r:id="rId8"/>
    <p:sldId id="260" r:id="rId9"/>
    <p:sldId id="261" r:id="rId10"/>
    <p:sldId id="266" r:id="rId11"/>
    <p:sldId id="267" r:id="rId12"/>
    <p:sldId id="268" r:id="rId13"/>
    <p:sldId id="262" r:id="rId14"/>
    <p:sldId id="263" r:id="rId15"/>
    <p:sldId id="265" r:id="rId16"/>
    <p:sldId id="269" r:id="rId17"/>
    <p:sldId id="270" r:id="rId18"/>
    <p:sldId id="264" r:id="rId19"/>
    <p:sldId id="291" r:id="rId20"/>
    <p:sldId id="315" r:id="rId21"/>
    <p:sldId id="293" r:id="rId22"/>
    <p:sldId id="317" r:id="rId23"/>
    <p:sldId id="318" r:id="rId24"/>
    <p:sldId id="319" r:id="rId25"/>
    <p:sldId id="321" r:id="rId26"/>
    <p:sldId id="316" r:id="rId27"/>
    <p:sldId id="322" r:id="rId28"/>
    <p:sldId id="323" r:id="rId29"/>
    <p:sldId id="324" r:id="rId30"/>
    <p:sldId id="325" r:id="rId31"/>
    <p:sldId id="326" r:id="rId32"/>
    <p:sldId id="343" r:id="rId33"/>
    <p:sldId id="327" r:id="rId34"/>
    <p:sldId id="328" r:id="rId35"/>
    <p:sldId id="329" r:id="rId36"/>
    <p:sldId id="333" r:id="rId37"/>
    <p:sldId id="331" r:id="rId38"/>
    <p:sldId id="332" r:id="rId39"/>
    <p:sldId id="334" r:id="rId40"/>
    <p:sldId id="330" r:id="rId41"/>
    <p:sldId id="336" r:id="rId42"/>
    <p:sldId id="337" r:id="rId43"/>
    <p:sldId id="338" r:id="rId44"/>
    <p:sldId id="339" r:id="rId45"/>
    <p:sldId id="340" r:id="rId46"/>
    <p:sldId id="341" r:id="rId47"/>
    <p:sldId id="34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7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7518A-38B9-4500-B595-B9869E3A637D}" type="doc">
      <dgm:prSet loTypeId="urn:microsoft.com/office/officeart/2005/8/layout/cycle3" loCatId="cycle" qsTypeId="urn:microsoft.com/office/officeart/2005/8/quickstyle/simple1" qsCatId="simple" csTypeId="urn:microsoft.com/office/officeart/2005/8/colors/accent6_1" csCatId="accent6" phldr="1"/>
      <dgm:spPr/>
      <dgm:t>
        <a:bodyPr/>
        <a:lstStyle/>
        <a:p>
          <a:endParaRPr lang="en-IE"/>
        </a:p>
      </dgm:t>
    </dgm:pt>
    <dgm:pt modelId="{151F9729-19AF-44C7-814D-AA8717A192FD}">
      <dgm:prSet phldrT="[Text]"/>
      <dgm:spPr/>
      <dgm:t>
        <a:bodyPr/>
        <a:lstStyle/>
        <a:p>
          <a:r>
            <a:rPr lang="en-IE" dirty="0"/>
            <a:t>Working Groups</a:t>
          </a:r>
        </a:p>
        <a:p>
          <a:r>
            <a:rPr lang="en-IE" dirty="0"/>
            <a:t> &amp; Surveys</a:t>
          </a:r>
        </a:p>
      </dgm:t>
    </dgm:pt>
    <dgm:pt modelId="{AF2FE5AD-D308-4570-8C5B-966DA436E3EE}" type="parTrans" cxnId="{DB5AE531-39E3-4151-B24B-AFDCE5666287}">
      <dgm:prSet/>
      <dgm:spPr/>
      <dgm:t>
        <a:bodyPr/>
        <a:lstStyle/>
        <a:p>
          <a:endParaRPr lang="en-IE"/>
        </a:p>
      </dgm:t>
    </dgm:pt>
    <dgm:pt modelId="{CDBCC09A-B4AE-4679-9965-859CA7EC5465}" type="sibTrans" cxnId="{DB5AE531-39E3-4151-B24B-AFDCE5666287}">
      <dgm:prSet/>
      <dgm:spPr/>
      <dgm:t>
        <a:bodyPr/>
        <a:lstStyle/>
        <a:p>
          <a:endParaRPr lang="en-IE"/>
        </a:p>
      </dgm:t>
    </dgm:pt>
    <dgm:pt modelId="{9C922D6B-9947-4849-AE54-05ECFBED64AE}">
      <dgm:prSet phldrT="[Text]"/>
      <dgm:spPr/>
      <dgm:t>
        <a:bodyPr/>
        <a:lstStyle/>
        <a:p>
          <a:r>
            <a:rPr lang="en-IE"/>
            <a:t>Embedding</a:t>
          </a:r>
          <a:endParaRPr lang="en-IE" dirty="0"/>
        </a:p>
      </dgm:t>
    </dgm:pt>
    <dgm:pt modelId="{0BDE5236-CE75-4D60-AB20-4C2591C3D91A}" type="parTrans" cxnId="{BB63C8C4-3571-4C46-B913-CB4220CA82FE}">
      <dgm:prSet/>
      <dgm:spPr/>
      <dgm:t>
        <a:bodyPr/>
        <a:lstStyle/>
        <a:p>
          <a:endParaRPr lang="en-IE"/>
        </a:p>
      </dgm:t>
    </dgm:pt>
    <dgm:pt modelId="{E14E9855-A9EE-4369-9603-B61D35725A6D}" type="sibTrans" cxnId="{BB63C8C4-3571-4C46-B913-CB4220CA82FE}">
      <dgm:prSet/>
      <dgm:spPr/>
      <dgm:t>
        <a:bodyPr/>
        <a:lstStyle/>
        <a:p>
          <a:endParaRPr lang="en-IE"/>
        </a:p>
      </dgm:t>
    </dgm:pt>
    <dgm:pt modelId="{8A36D2A2-63C1-46AD-AAE5-83A206E6961F}">
      <dgm:prSet phldrT="[Text]"/>
      <dgm:spPr/>
      <dgm:t>
        <a:bodyPr/>
        <a:lstStyle/>
        <a:p>
          <a:r>
            <a:rPr lang="en-IE"/>
            <a:t>Level of Ambition</a:t>
          </a:r>
          <a:endParaRPr lang="en-IE" dirty="0"/>
        </a:p>
      </dgm:t>
    </dgm:pt>
    <dgm:pt modelId="{CBC84FF5-2311-49DC-8B15-2EC80426FF1B}" type="parTrans" cxnId="{4C935060-A22B-4521-A2BB-1549E831100E}">
      <dgm:prSet/>
      <dgm:spPr/>
      <dgm:t>
        <a:bodyPr/>
        <a:lstStyle/>
        <a:p>
          <a:endParaRPr lang="en-IE"/>
        </a:p>
      </dgm:t>
    </dgm:pt>
    <dgm:pt modelId="{37ACCC05-ED66-421B-98BB-A73664886DB0}" type="sibTrans" cxnId="{4C935060-A22B-4521-A2BB-1549E831100E}">
      <dgm:prSet/>
      <dgm:spPr/>
      <dgm:t>
        <a:bodyPr/>
        <a:lstStyle/>
        <a:p>
          <a:endParaRPr lang="en-IE"/>
        </a:p>
      </dgm:t>
    </dgm:pt>
    <dgm:pt modelId="{57A9EFD7-94FF-4B41-864B-1A5DC06A757C}">
      <dgm:prSet phldrT="[Text]"/>
      <dgm:spPr/>
      <dgm:t>
        <a:bodyPr/>
        <a:lstStyle/>
        <a:p>
          <a:r>
            <a:rPr lang="en-IE"/>
            <a:t>Updating the Action Plan </a:t>
          </a:r>
          <a:endParaRPr lang="en-IE" dirty="0"/>
        </a:p>
      </dgm:t>
    </dgm:pt>
    <dgm:pt modelId="{5DF9A9D9-42CE-44C1-AE60-48D763C51532}" type="parTrans" cxnId="{AAA2FCD4-F529-4CF1-A933-D6978272A858}">
      <dgm:prSet/>
      <dgm:spPr/>
      <dgm:t>
        <a:bodyPr/>
        <a:lstStyle/>
        <a:p>
          <a:endParaRPr lang="en-IE"/>
        </a:p>
      </dgm:t>
    </dgm:pt>
    <dgm:pt modelId="{EB0570CB-E817-4A77-9D12-6B6D6FAE6846}" type="sibTrans" cxnId="{AAA2FCD4-F529-4CF1-A933-D6978272A858}">
      <dgm:prSet/>
      <dgm:spPr/>
      <dgm:t>
        <a:bodyPr/>
        <a:lstStyle/>
        <a:p>
          <a:endParaRPr lang="en-IE"/>
        </a:p>
      </dgm:t>
    </dgm:pt>
    <dgm:pt modelId="{182511DB-BDA8-4E3E-9A90-166EC47DDFA7}" type="pres">
      <dgm:prSet presAssocID="{7D77518A-38B9-4500-B595-B9869E3A637D}" presName="Name0" presStyleCnt="0">
        <dgm:presLayoutVars>
          <dgm:dir/>
          <dgm:resizeHandles val="exact"/>
        </dgm:presLayoutVars>
      </dgm:prSet>
      <dgm:spPr/>
    </dgm:pt>
    <dgm:pt modelId="{048A7533-4367-413D-92C4-D2652B12064B}" type="pres">
      <dgm:prSet presAssocID="{7D77518A-38B9-4500-B595-B9869E3A637D}" presName="cycle" presStyleCnt="0"/>
      <dgm:spPr/>
    </dgm:pt>
    <dgm:pt modelId="{E25718A5-4B4C-4C02-9709-170D2FF48706}" type="pres">
      <dgm:prSet presAssocID="{151F9729-19AF-44C7-814D-AA8717A192FD}" presName="nodeFirstNode" presStyleLbl="node1" presStyleIdx="0" presStyleCnt="4">
        <dgm:presLayoutVars>
          <dgm:bulletEnabled val="1"/>
        </dgm:presLayoutVars>
      </dgm:prSet>
      <dgm:spPr/>
    </dgm:pt>
    <dgm:pt modelId="{36E54AA8-F603-47D1-8947-5C390FB269D3}" type="pres">
      <dgm:prSet presAssocID="{CDBCC09A-B4AE-4679-9965-859CA7EC5465}" presName="sibTransFirstNode" presStyleLbl="bgShp" presStyleIdx="0" presStyleCnt="1"/>
      <dgm:spPr/>
    </dgm:pt>
    <dgm:pt modelId="{81437170-9837-49C6-B5A7-3EBF0704DE70}" type="pres">
      <dgm:prSet presAssocID="{9C922D6B-9947-4849-AE54-05ECFBED64AE}" presName="nodeFollowingNodes" presStyleLbl="node1" presStyleIdx="1" presStyleCnt="4">
        <dgm:presLayoutVars>
          <dgm:bulletEnabled val="1"/>
        </dgm:presLayoutVars>
      </dgm:prSet>
      <dgm:spPr/>
    </dgm:pt>
    <dgm:pt modelId="{C2E0645E-AB6F-47D8-A3EE-66CFB9A458F2}" type="pres">
      <dgm:prSet presAssocID="{8A36D2A2-63C1-46AD-AAE5-83A206E6961F}" presName="nodeFollowingNodes" presStyleLbl="node1" presStyleIdx="2" presStyleCnt="4">
        <dgm:presLayoutVars>
          <dgm:bulletEnabled val="1"/>
        </dgm:presLayoutVars>
      </dgm:prSet>
      <dgm:spPr/>
    </dgm:pt>
    <dgm:pt modelId="{976934C1-8B7E-4797-B5F6-65710C68BD82}" type="pres">
      <dgm:prSet presAssocID="{57A9EFD7-94FF-4B41-864B-1A5DC06A757C}" presName="nodeFollowingNodes" presStyleLbl="node1" presStyleIdx="3" presStyleCnt="4">
        <dgm:presLayoutVars>
          <dgm:bulletEnabled val="1"/>
        </dgm:presLayoutVars>
      </dgm:prSet>
      <dgm:spPr/>
    </dgm:pt>
  </dgm:ptLst>
  <dgm:cxnLst>
    <dgm:cxn modelId="{DB5AE531-39E3-4151-B24B-AFDCE5666287}" srcId="{7D77518A-38B9-4500-B595-B9869E3A637D}" destId="{151F9729-19AF-44C7-814D-AA8717A192FD}" srcOrd="0" destOrd="0" parTransId="{AF2FE5AD-D308-4570-8C5B-966DA436E3EE}" sibTransId="{CDBCC09A-B4AE-4679-9965-859CA7EC5465}"/>
    <dgm:cxn modelId="{91A26238-35F1-4075-9E66-E71CA8C5DDD4}" type="presOf" srcId="{151F9729-19AF-44C7-814D-AA8717A192FD}" destId="{E25718A5-4B4C-4C02-9709-170D2FF48706}" srcOrd="0" destOrd="0" presId="urn:microsoft.com/office/officeart/2005/8/layout/cycle3"/>
    <dgm:cxn modelId="{4C935060-A22B-4521-A2BB-1549E831100E}" srcId="{7D77518A-38B9-4500-B595-B9869E3A637D}" destId="{8A36D2A2-63C1-46AD-AAE5-83A206E6961F}" srcOrd="2" destOrd="0" parTransId="{CBC84FF5-2311-49DC-8B15-2EC80426FF1B}" sibTransId="{37ACCC05-ED66-421B-98BB-A73664886DB0}"/>
    <dgm:cxn modelId="{FE60CF86-9F55-44A0-9BD4-638861046CB2}" type="presOf" srcId="{8A36D2A2-63C1-46AD-AAE5-83A206E6961F}" destId="{C2E0645E-AB6F-47D8-A3EE-66CFB9A458F2}" srcOrd="0" destOrd="0" presId="urn:microsoft.com/office/officeart/2005/8/layout/cycle3"/>
    <dgm:cxn modelId="{CE68ABB1-E1A6-46BF-AC20-B2BF3B9D1192}" type="presOf" srcId="{7D77518A-38B9-4500-B595-B9869E3A637D}" destId="{182511DB-BDA8-4E3E-9A90-166EC47DDFA7}" srcOrd="0" destOrd="0" presId="urn:microsoft.com/office/officeart/2005/8/layout/cycle3"/>
    <dgm:cxn modelId="{BB63C8C4-3571-4C46-B913-CB4220CA82FE}" srcId="{7D77518A-38B9-4500-B595-B9869E3A637D}" destId="{9C922D6B-9947-4849-AE54-05ECFBED64AE}" srcOrd="1" destOrd="0" parTransId="{0BDE5236-CE75-4D60-AB20-4C2591C3D91A}" sibTransId="{E14E9855-A9EE-4369-9603-B61D35725A6D}"/>
    <dgm:cxn modelId="{AAA2FCD4-F529-4CF1-A933-D6978272A858}" srcId="{7D77518A-38B9-4500-B595-B9869E3A637D}" destId="{57A9EFD7-94FF-4B41-864B-1A5DC06A757C}" srcOrd="3" destOrd="0" parTransId="{5DF9A9D9-42CE-44C1-AE60-48D763C51532}" sibTransId="{EB0570CB-E817-4A77-9D12-6B6D6FAE6846}"/>
    <dgm:cxn modelId="{C7994BE6-486B-496D-8132-418A3B06F3EA}" type="presOf" srcId="{9C922D6B-9947-4849-AE54-05ECFBED64AE}" destId="{81437170-9837-49C6-B5A7-3EBF0704DE70}" srcOrd="0" destOrd="0" presId="urn:microsoft.com/office/officeart/2005/8/layout/cycle3"/>
    <dgm:cxn modelId="{AE33C2EA-9662-4675-9BE5-DD20FACB7BF2}" type="presOf" srcId="{57A9EFD7-94FF-4B41-864B-1A5DC06A757C}" destId="{976934C1-8B7E-4797-B5F6-65710C68BD82}" srcOrd="0" destOrd="0" presId="urn:microsoft.com/office/officeart/2005/8/layout/cycle3"/>
    <dgm:cxn modelId="{C157A7F9-2955-45D1-B21E-0EE261DAF079}" type="presOf" srcId="{CDBCC09A-B4AE-4679-9965-859CA7EC5465}" destId="{36E54AA8-F603-47D1-8947-5C390FB269D3}" srcOrd="0" destOrd="0" presId="urn:microsoft.com/office/officeart/2005/8/layout/cycle3"/>
    <dgm:cxn modelId="{CEF6E89F-6613-448A-A2C7-7E1833495C45}" type="presParOf" srcId="{182511DB-BDA8-4E3E-9A90-166EC47DDFA7}" destId="{048A7533-4367-413D-92C4-D2652B12064B}" srcOrd="0" destOrd="0" presId="urn:microsoft.com/office/officeart/2005/8/layout/cycle3"/>
    <dgm:cxn modelId="{464C5C7C-CD9F-44BF-A027-B1FBE71098D6}" type="presParOf" srcId="{048A7533-4367-413D-92C4-D2652B12064B}" destId="{E25718A5-4B4C-4C02-9709-170D2FF48706}" srcOrd="0" destOrd="0" presId="urn:microsoft.com/office/officeart/2005/8/layout/cycle3"/>
    <dgm:cxn modelId="{CD502956-FA37-4871-9ED1-946539D50824}" type="presParOf" srcId="{048A7533-4367-413D-92C4-D2652B12064B}" destId="{36E54AA8-F603-47D1-8947-5C390FB269D3}" srcOrd="1" destOrd="0" presId="urn:microsoft.com/office/officeart/2005/8/layout/cycle3"/>
    <dgm:cxn modelId="{97552063-DF1C-474C-85CB-C3D5660C0DA6}" type="presParOf" srcId="{048A7533-4367-413D-92C4-D2652B12064B}" destId="{81437170-9837-49C6-B5A7-3EBF0704DE70}" srcOrd="2" destOrd="0" presId="urn:microsoft.com/office/officeart/2005/8/layout/cycle3"/>
    <dgm:cxn modelId="{A6B9177B-DC2A-48B7-9579-31B18B4E62D9}" type="presParOf" srcId="{048A7533-4367-413D-92C4-D2652B12064B}" destId="{C2E0645E-AB6F-47D8-A3EE-66CFB9A458F2}" srcOrd="3" destOrd="0" presId="urn:microsoft.com/office/officeart/2005/8/layout/cycle3"/>
    <dgm:cxn modelId="{8909FE74-BBA7-4984-A84D-B357EEDBA206}" type="presParOf" srcId="{048A7533-4367-413D-92C4-D2652B12064B}" destId="{976934C1-8B7E-4797-B5F6-65710C68BD8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1D847D-1FD7-4A35-AC28-934419659CA1}" type="doc">
      <dgm:prSet loTypeId="urn:microsoft.com/office/officeart/2008/layout/RadialCluster" loCatId="cycle" qsTypeId="urn:microsoft.com/office/officeart/2005/8/quickstyle/simple3" qsCatId="simple" csTypeId="urn:microsoft.com/office/officeart/2005/8/colors/colorful4" csCatId="colorful" phldr="1"/>
      <dgm:spPr/>
      <dgm:t>
        <a:bodyPr/>
        <a:lstStyle/>
        <a:p>
          <a:endParaRPr lang="en-IE"/>
        </a:p>
      </dgm:t>
    </dgm:pt>
    <dgm:pt modelId="{5C915220-CD50-46D9-AAA1-6CC4E641EDDD}">
      <dgm:prSet phldrT="[Text]"/>
      <dgm:spPr/>
      <dgm:t>
        <a:bodyPr/>
        <a:lstStyle/>
        <a:p>
          <a:r>
            <a:rPr lang="en-IE" dirty="0"/>
            <a:t>Survey Results 63%</a:t>
          </a:r>
        </a:p>
      </dgm:t>
    </dgm:pt>
    <dgm:pt modelId="{35E8FA95-4BB8-4631-8F41-4E1E5450CD8F}" type="parTrans" cxnId="{C317FBDE-B85D-4C79-BD81-D609A494C7E3}">
      <dgm:prSet/>
      <dgm:spPr/>
      <dgm:t>
        <a:bodyPr/>
        <a:lstStyle/>
        <a:p>
          <a:endParaRPr lang="en-IE"/>
        </a:p>
      </dgm:t>
    </dgm:pt>
    <dgm:pt modelId="{D1FB125C-FBAC-49AD-8B12-CD97FED7CA17}" type="sibTrans" cxnId="{C317FBDE-B85D-4C79-BD81-D609A494C7E3}">
      <dgm:prSet/>
      <dgm:spPr/>
      <dgm:t>
        <a:bodyPr/>
        <a:lstStyle/>
        <a:p>
          <a:endParaRPr lang="en-IE"/>
        </a:p>
      </dgm:t>
    </dgm:pt>
    <dgm:pt modelId="{DEE7CC5B-C491-412B-AB7B-0BCF91AB3D32}">
      <dgm:prSet phldrT="[Text]"/>
      <dgm:spPr/>
      <dgm:t>
        <a:bodyPr/>
        <a:lstStyle/>
        <a:p>
          <a:r>
            <a:rPr lang="en-IE" dirty="0"/>
            <a:t>Agenda of HRS4R working Group</a:t>
          </a:r>
        </a:p>
      </dgm:t>
    </dgm:pt>
    <dgm:pt modelId="{D38E7F7D-1756-4177-9F0B-32C96A4652DE}" type="parTrans" cxnId="{7CA93A06-7B0A-4C7A-AC6E-796EDDC1D04D}">
      <dgm:prSet/>
      <dgm:spPr/>
      <dgm:t>
        <a:bodyPr/>
        <a:lstStyle/>
        <a:p>
          <a:endParaRPr lang="en-IE"/>
        </a:p>
      </dgm:t>
    </dgm:pt>
    <dgm:pt modelId="{6DA3A863-877F-46CE-A495-37DC1A141FA2}" type="sibTrans" cxnId="{7CA93A06-7B0A-4C7A-AC6E-796EDDC1D04D}">
      <dgm:prSet/>
      <dgm:spPr/>
      <dgm:t>
        <a:bodyPr/>
        <a:lstStyle/>
        <a:p>
          <a:endParaRPr lang="en-IE"/>
        </a:p>
      </dgm:t>
    </dgm:pt>
    <dgm:pt modelId="{01BA09E0-6EAE-4E0B-8EBC-CACEBAE26F5A}">
      <dgm:prSet phldrT="[Text]"/>
      <dgm:spPr/>
      <dgm:t>
        <a:bodyPr/>
        <a:lstStyle/>
        <a:p>
          <a:r>
            <a:rPr lang="en-IE" dirty="0"/>
            <a:t>Discuss the Issue</a:t>
          </a:r>
        </a:p>
      </dgm:t>
    </dgm:pt>
    <dgm:pt modelId="{19527AB2-9B11-4ECF-A75B-05FD2578F194}" type="parTrans" cxnId="{72A760B7-AF0B-4F73-A123-877397A3542E}">
      <dgm:prSet/>
      <dgm:spPr/>
      <dgm:t>
        <a:bodyPr/>
        <a:lstStyle/>
        <a:p>
          <a:endParaRPr lang="en-IE"/>
        </a:p>
      </dgm:t>
    </dgm:pt>
    <dgm:pt modelId="{67D0E80A-0BAA-4C68-AFCF-91D5E85B3B25}" type="sibTrans" cxnId="{72A760B7-AF0B-4F73-A123-877397A3542E}">
      <dgm:prSet/>
      <dgm:spPr/>
      <dgm:t>
        <a:bodyPr/>
        <a:lstStyle/>
        <a:p>
          <a:endParaRPr lang="en-IE"/>
        </a:p>
      </dgm:t>
    </dgm:pt>
    <dgm:pt modelId="{0868263F-144C-4AA6-BDB0-F0B8D5FF6F4B}">
      <dgm:prSet phldrT="[Text]"/>
      <dgm:spPr/>
      <dgm:t>
        <a:bodyPr/>
        <a:lstStyle/>
        <a:p>
          <a:r>
            <a:rPr lang="en-IE" dirty="0"/>
            <a:t>Discuss Possible Solutions and Challenges</a:t>
          </a:r>
        </a:p>
      </dgm:t>
    </dgm:pt>
    <dgm:pt modelId="{DA3A3F85-6BCD-449D-B92C-B6600DDD8B8C}" type="parTrans" cxnId="{36B28747-5CCB-4824-B703-D0E3269B6484}">
      <dgm:prSet/>
      <dgm:spPr/>
      <dgm:t>
        <a:bodyPr/>
        <a:lstStyle/>
        <a:p>
          <a:endParaRPr lang="en-IE"/>
        </a:p>
      </dgm:t>
    </dgm:pt>
    <dgm:pt modelId="{2280B735-8442-4E46-A638-0C708E9E1860}" type="sibTrans" cxnId="{36B28747-5CCB-4824-B703-D0E3269B6484}">
      <dgm:prSet/>
      <dgm:spPr/>
      <dgm:t>
        <a:bodyPr/>
        <a:lstStyle/>
        <a:p>
          <a:endParaRPr lang="en-IE"/>
        </a:p>
      </dgm:t>
    </dgm:pt>
    <dgm:pt modelId="{DDF8C6B4-C53C-42A8-8E9D-69845488924B}">
      <dgm:prSet phldrT="[Text]"/>
      <dgm:spPr/>
      <dgm:t>
        <a:bodyPr/>
        <a:lstStyle/>
        <a:p>
          <a:r>
            <a:rPr lang="en-IE" dirty="0"/>
            <a:t>Action</a:t>
          </a:r>
        </a:p>
      </dgm:t>
    </dgm:pt>
    <dgm:pt modelId="{CB61355E-85AA-498A-92A3-7FB9A9A781D6}" type="parTrans" cxnId="{27750F32-D7F5-44C9-B256-8E1D9C77D3B3}">
      <dgm:prSet/>
      <dgm:spPr/>
      <dgm:t>
        <a:bodyPr/>
        <a:lstStyle/>
        <a:p>
          <a:endParaRPr lang="en-IE"/>
        </a:p>
      </dgm:t>
    </dgm:pt>
    <dgm:pt modelId="{917E15B3-0F17-42E0-941C-90B6B0EAF16B}" type="sibTrans" cxnId="{27750F32-D7F5-44C9-B256-8E1D9C77D3B3}">
      <dgm:prSet/>
      <dgm:spPr/>
      <dgm:t>
        <a:bodyPr/>
        <a:lstStyle/>
        <a:p>
          <a:endParaRPr lang="en-IE"/>
        </a:p>
      </dgm:t>
    </dgm:pt>
    <dgm:pt modelId="{9931099D-B873-4EEC-A243-3BAEE1252F79}" type="pres">
      <dgm:prSet presAssocID="{551D847D-1FD7-4A35-AC28-934419659CA1}" presName="Name0" presStyleCnt="0">
        <dgm:presLayoutVars>
          <dgm:chMax val="1"/>
          <dgm:chPref val="1"/>
          <dgm:dir/>
          <dgm:animOne val="branch"/>
          <dgm:animLvl val="lvl"/>
        </dgm:presLayoutVars>
      </dgm:prSet>
      <dgm:spPr/>
    </dgm:pt>
    <dgm:pt modelId="{E913043D-EE29-4F36-9881-FDD2473116E4}" type="pres">
      <dgm:prSet presAssocID="{5C915220-CD50-46D9-AAA1-6CC4E641EDDD}" presName="singleCycle" presStyleCnt="0"/>
      <dgm:spPr/>
    </dgm:pt>
    <dgm:pt modelId="{840DED99-BAE6-416A-8592-8276AFE8B5B2}" type="pres">
      <dgm:prSet presAssocID="{5C915220-CD50-46D9-AAA1-6CC4E641EDDD}" presName="singleCenter" presStyleLbl="node1" presStyleIdx="0" presStyleCnt="5" custLinFactNeighborX="-211" custLinFactNeighborY="141">
        <dgm:presLayoutVars>
          <dgm:chMax val="7"/>
          <dgm:chPref val="7"/>
        </dgm:presLayoutVars>
      </dgm:prSet>
      <dgm:spPr/>
    </dgm:pt>
    <dgm:pt modelId="{3F7F3BF9-E97D-4EE1-A12E-DED4F45CA819}" type="pres">
      <dgm:prSet presAssocID="{D38E7F7D-1756-4177-9F0B-32C96A4652DE}" presName="Name56" presStyleLbl="parChTrans1D2" presStyleIdx="0" presStyleCnt="4"/>
      <dgm:spPr/>
    </dgm:pt>
    <dgm:pt modelId="{16DA2749-3AAA-4B97-B002-F8728F13CF14}" type="pres">
      <dgm:prSet presAssocID="{DEE7CC5B-C491-412B-AB7B-0BCF91AB3D32}" presName="text0" presStyleLbl="node1" presStyleIdx="1" presStyleCnt="5">
        <dgm:presLayoutVars>
          <dgm:bulletEnabled val="1"/>
        </dgm:presLayoutVars>
      </dgm:prSet>
      <dgm:spPr/>
    </dgm:pt>
    <dgm:pt modelId="{30C32BBF-7DDE-4CEC-8C34-0EA2226BD0F7}" type="pres">
      <dgm:prSet presAssocID="{19527AB2-9B11-4ECF-A75B-05FD2578F194}" presName="Name56" presStyleLbl="parChTrans1D2" presStyleIdx="1" presStyleCnt="4"/>
      <dgm:spPr/>
    </dgm:pt>
    <dgm:pt modelId="{938C66BD-9FCA-4B64-964D-4FF581E32E74}" type="pres">
      <dgm:prSet presAssocID="{01BA09E0-6EAE-4E0B-8EBC-CACEBAE26F5A}" presName="text0" presStyleLbl="node1" presStyleIdx="2" presStyleCnt="5">
        <dgm:presLayoutVars>
          <dgm:bulletEnabled val="1"/>
        </dgm:presLayoutVars>
      </dgm:prSet>
      <dgm:spPr/>
    </dgm:pt>
    <dgm:pt modelId="{485D546D-6789-4905-8FED-FC66C7F4F5ED}" type="pres">
      <dgm:prSet presAssocID="{DA3A3F85-6BCD-449D-B92C-B6600DDD8B8C}" presName="Name56" presStyleLbl="parChTrans1D2" presStyleIdx="2" presStyleCnt="4"/>
      <dgm:spPr/>
    </dgm:pt>
    <dgm:pt modelId="{0D01CC4E-A558-4040-9096-BD4EE9F4CBAE}" type="pres">
      <dgm:prSet presAssocID="{0868263F-144C-4AA6-BDB0-F0B8D5FF6F4B}" presName="text0" presStyleLbl="node1" presStyleIdx="3" presStyleCnt="5">
        <dgm:presLayoutVars>
          <dgm:bulletEnabled val="1"/>
        </dgm:presLayoutVars>
      </dgm:prSet>
      <dgm:spPr/>
    </dgm:pt>
    <dgm:pt modelId="{993BB602-1D5D-430C-9FC4-3723B948A032}" type="pres">
      <dgm:prSet presAssocID="{CB61355E-85AA-498A-92A3-7FB9A9A781D6}" presName="Name56" presStyleLbl="parChTrans1D2" presStyleIdx="3" presStyleCnt="4"/>
      <dgm:spPr/>
    </dgm:pt>
    <dgm:pt modelId="{E651ADEF-BA01-4444-B7EA-8AFECD9312B5}" type="pres">
      <dgm:prSet presAssocID="{DDF8C6B4-C53C-42A8-8E9D-69845488924B}" presName="text0" presStyleLbl="node1" presStyleIdx="4" presStyleCnt="5">
        <dgm:presLayoutVars>
          <dgm:bulletEnabled val="1"/>
        </dgm:presLayoutVars>
      </dgm:prSet>
      <dgm:spPr/>
    </dgm:pt>
  </dgm:ptLst>
  <dgm:cxnLst>
    <dgm:cxn modelId="{7CA93A06-7B0A-4C7A-AC6E-796EDDC1D04D}" srcId="{5C915220-CD50-46D9-AAA1-6CC4E641EDDD}" destId="{DEE7CC5B-C491-412B-AB7B-0BCF91AB3D32}" srcOrd="0" destOrd="0" parTransId="{D38E7F7D-1756-4177-9F0B-32C96A4652DE}" sibTransId="{6DA3A863-877F-46CE-A495-37DC1A141FA2}"/>
    <dgm:cxn modelId="{C2319109-2170-450E-A185-8F9BB96D9135}" type="presOf" srcId="{DDF8C6B4-C53C-42A8-8E9D-69845488924B}" destId="{E651ADEF-BA01-4444-B7EA-8AFECD9312B5}" srcOrd="0" destOrd="0" presId="urn:microsoft.com/office/officeart/2008/layout/RadialCluster"/>
    <dgm:cxn modelId="{E5960012-D462-483C-9870-227062FEF086}" type="presOf" srcId="{01BA09E0-6EAE-4E0B-8EBC-CACEBAE26F5A}" destId="{938C66BD-9FCA-4B64-964D-4FF581E32E74}" srcOrd="0" destOrd="0" presId="urn:microsoft.com/office/officeart/2008/layout/RadialCluster"/>
    <dgm:cxn modelId="{489FD31A-D132-4ECC-BCD8-7C171EFEDE17}" type="presOf" srcId="{CB61355E-85AA-498A-92A3-7FB9A9A781D6}" destId="{993BB602-1D5D-430C-9FC4-3723B948A032}" srcOrd="0" destOrd="0" presId="urn:microsoft.com/office/officeart/2008/layout/RadialCluster"/>
    <dgm:cxn modelId="{716AF320-AAD9-451D-BF27-8FA62ED794C5}" type="presOf" srcId="{5C915220-CD50-46D9-AAA1-6CC4E641EDDD}" destId="{840DED99-BAE6-416A-8592-8276AFE8B5B2}" srcOrd="0" destOrd="0" presId="urn:microsoft.com/office/officeart/2008/layout/RadialCluster"/>
    <dgm:cxn modelId="{27750F32-D7F5-44C9-B256-8E1D9C77D3B3}" srcId="{5C915220-CD50-46D9-AAA1-6CC4E641EDDD}" destId="{DDF8C6B4-C53C-42A8-8E9D-69845488924B}" srcOrd="3" destOrd="0" parTransId="{CB61355E-85AA-498A-92A3-7FB9A9A781D6}" sibTransId="{917E15B3-0F17-42E0-941C-90B6B0EAF16B}"/>
    <dgm:cxn modelId="{47148E43-D7E1-4FE1-8101-6A1577A69AE3}" type="presOf" srcId="{DEE7CC5B-C491-412B-AB7B-0BCF91AB3D32}" destId="{16DA2749-3AAA-4B97-B002-F8728F13CF14}" srcOrd="0" destOrd="0" presId="urn:microsoft.com/office/officeart/2008/layout/RadialCluster"/>
    <dgm:cxn modelId="{36B28747-5CCB-4824-B703-D0E3269B6484}" srcId="{5C915220-CD50-46D9-AAA1-6CC4E641EDDD}" destId="{0868263F-144C-4AA6-BDB0-F0B8D5FF6F4B}" srcOrd="2" destOrd="0" parTransId="{DA3A3F85-6BCD-449D-B92C-B6600DDD8B8C}" sibTransId="{2280B735-8442-4E46-A638-0C708E9E1860}"/>
    <dgm:cxn modelId="{85D16D54-E595-4595-870A-BA400904F33B}" type="presOf" srcId="{DA3A3F85-6BCD-449D-B92C-B6600DDD8B8C}" destId="{485D546D-6789-4905-8FED-FC66C7F4F5ED}" srcOrd="0" destOrd="0" presId="urn:microsoft.com/office/officeart/2008/layout/RadialCluster"/>
    <dgm:cxn modelId="{6C0DA7B4-FD21-40B7-9784-A2A94DEEFAE0}" type="presOf" srcId="{D38E7F7D-1756-4177-9F0B-32C96A4652DE}" destId="{3F7F3BF9-E97D-4EE1-A12E-DED4F45CA819}" srcOrd="0" destOrd="0" presId="urn:microsoft.com/office/officeart/2008/layout/RadialCluster"/>
    <dgm:cxn modelId="{72A760B7-AF0B-4F73-A123-877397A3542E}" srcId="{5C915220-CD50-46D9-AAA1-6CC4E641EDDD}" destId="{01BA09E0-6EAE-4E0B-8EBC-CACEBAE26F5A}" srcOrd="1" destOrd="0" parTransId="{19527AB2-9B11-4ECF-A75B-05FD2578F194}" sibTransId="{67D0E80A-0BAA-4C68-AFCF-91D5E85B3B25}"/>
    <dgm:cxn modelId="{5A57A3D6-097F-4243-B8F9-F659F3D83C34}" type="presOf" srcId="{19527AB2-9B11-4ECF-A75B-05FD2578F194}" destId="{30C32BBF-7DDE-4CEC-8C34-0EA2226BD0F7}" srcOrd="0" destOrd="0" presId="urn:microsoft.com/office/officeart/2008/layout/RadialCluster"/>
    <dgm:cxn modelId="{A62AB2D7-19A2-4446-AED8-C2EFE5D23D76}" type="presOf" srcId="{0868263F-144C-4AA6-BDB0-F0B8D5FF6F4B}" destId="{0D01CC4E-A558-4040-9096-BD4EE9F4CBAE}" srcOrd="0" destOrd="0" presId="urn:microsoft.com/office/officeart/2008/layout/RadialCluster"/>
    <dgm:cxn modelId="{C317FBDE-B85D-4C79-BD81-D609A494C7E3}" srcId="{551D847D-1FD7-4A35-AC28-934419659CA1}" destId="{5C915220-CD50-46D9-AAA1-6CC4E641EDDD}" srcOrd="0" destOrd="0" parTransId="{35E8FA95-4BB8-4631-8F41-4E1E5450CD8F}" sibTransId="{D1FB125C-FBAC-49AD-8B12-CD97FED7CA17}"/>
    <dgm:cxn modelId="{C4F08DF0-1B6E-4A0A-9C23-7971A1035A6A}" type="presOf" srcId="{551D847D-1FD7-4A35-AC28-934419659CA1}" destId="{9931099D-B873-4EEC-A243-3BAEE1252F79}" srcOrd="0" destOrd="0" presId="urn:microsoft.com/office/officeart/2008/layout/RadialCluster"/>
    <dgm:cxn modelId="{9CF43995-E919-47B7-A8BE-E7111DB61F67}" type="presParOf" srcId="{9931099D-B873-4EEC-A243-3BAEE1252F79}" destId="{E913043D-EE29-4F36-9881-FDD2473116E4}" srcOrd="0" destOrd="0" presId="urn:microsoft.com/office/officeart/2008/layout/RadialCluster"/>
    <dgm:cxn modelId="{8A363091-2535-45C6-B024-F3290F58405F}" type="presParOf" srcId="{E913043D-EE29-4F36-9881-FDD2473116E4}" destId="{840DED99-BAE6-416A-8592-8276AFE8B5B2}" srcOrd="0" destOrd="0" presId="urn:microsoft.com/office/officeart/2008/layout/RadialCluster"/>
    <dgm:cxn modelId="{929C2937-3465-4521-B46D-BD5B8511639C}" type="presParOf" srcId="{E913043D-EE29-4F36-9881-FDD2473116E4}" destId="{3F7F3BF9-E97D-4EE1-A12E-DED4F45CA819}" srcOrd="1" destOrd="0" presId="urn:microsoft.com/office/officeart/2008/layout/RadialCluster"/>
    <dgm:cxn modelId="{2666FCC3-88F7-4D57-AFF5-8DAE1D8CE3D8}" type="presParOf" srcId="{E913043D-EE29-4F36-9881-FDD2473116E4}" destId="{16DA2749-3AAA-4B97-B002-F8728F13CF14}" srcOrd="2" destOrd="0" presId="urn:microsoft.com/office/officeart/2008/layout/RadialCluster"/>
    <dgm:cxn modelId="{C92C57E0-5CEE-4180-8714-2ADB5DB1BAB6}" type="presParOf" srcId="{E913043D-EE29-4F36-9881-FDD2473116E4}" destId="{30C32BBF-7DDE-4CEC-8C34-0EA2226BD0F7}" srcOrd="3" destOrd="0" presId="urn:microsoft.com/office/officeart/2008/layout/RadialCluster"/>
    <dgm:cxn modelId="{4A42CCDD-707D-4AD2-BFFD-7F7A2B8AFFE2}" type="presParOf" srcId="{E913043D-EE29-4F36-9881-FDD2473116E4}" destId="{938C66BD-9FCA-4B64-964D-4FF581E32E74}" srcOrd="4" destOrd="0" presId="urn:microsoft.com/office/officeart/2008/layout/RadialCluster"/>
    <dgm:cxn modelId="{112AE20A-DF38-4716-9F7E-7A3F831197E3}" type="presParOf" srcId="{E913043D-EE29-4F36-9881-FDD2473116E4}" destId="{485D546D-6789-4905-8FED-FC66C7F4F5ED}" srcOrd="5" destOrd="0" presId="urn:microsoft.com/office/officeart/2008/layout/RadialCluster"/>
    <dgm:cxn modelId="{F2B45203-7C8B-496E-8974-CCC1119C1E43}" type="presParOf" srcId="{E913043D-EE29-4F36-9881-FDD2473116E4}" destId="{0D01CC4E-A558-4040-9096-BD4EE9F4CBAE}" srcOrd="6" destOrd="0" presId="urn:microsoft.com/office/officeart/2008/layout/RadialCluster"/>
    <dgm:cxn modelId="{FF15529C-3FE7-4F2E-B94B-68EEBFF03BEC}" type="presParOf" srcId="{E913043D-EE29-4F36-9881-FDD2473116E4}" destId="{993BB602-1D5D-430C-9FC4-3723B948A032}" srcOrd="7" destOrd="0" presId="urn:microsoft.com/office/officeart/2008/layout/RadialCluster"/>
    <dgm:cxn modelId="{135544A8-180F-4C1C-BF7A-5537B01F69B8}" type="presParOf" srcId="{E913043D-EE29-4F36-9881-FDD2473116E4}" destId="{E651ADEF-BA01-4444-B7EA-8AFECD9312B5}"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3B09FF-3140-4F1D-834B-B1DF022E5941}"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833D8255-DD56-4984-B50A-7EB6EC3F0A70}">
      <dgm:prSet/>
      <dgm:spPr/>
      <dgm:t>
        <a:bodyPr/>
        <a:lstStyle/>
        <a:p>
          <a:r>
            <a:rPr lang="en-IE"/>
            <a:t>Where do they come from?</a:t>
          </a:r>
          <a:endParaRPr lang="en-US"/>
        </a:p>
      </dgm:t>
    </dgm:pt>
    <dgm:pt modelId="{F1ED97A2-55F8-4470-A16C-DD76E6B3A1B8}" type="parTrans" cxnId="{A51A10D1-071A-4222-8590-DA61F39AEEEF}">
      <dgm:prSet/>
      <dgm:spPr/>
      <dgm:t>
        <a:bodyPr/>
        <a:lstStyle/>
        <a:p>
          <a:endParaRPr lang="en-US"/>
        </a:p>
      </dgm:t>
    </dgm:pt>
    <dgm:pt modelId="{27B41CFE-FD02-4C28-A37B-E83350F40BF6}" type="sibTrans" cxnId="{A51A10D1-071A-4222-8590-DA61F39AEEEF}">
      <dgm:prSet/>
      <dgm:spPr/>
      <dgm:t>
        <a:bodyPr/>
        <a:lstStyle/>
        <a:p>
          <a:endParaRPr lang="en-US"/>
        </a:p>
      </dgm:t>
    </dgm:pt>
    <dgm:pt modelId="{81D4D3DC-5639-402E-A079-71FFB6F86039}" type="pres">
      <dgm:prSet presAssocID="{153B09FF-3140-4F1D-834B-B1DF022E5941}" presName="linear" presStyleCnt="0">
        <dgm:presLayoutVars>
          <dgm:animLvl val="lvl"/>
          <dgm:resizeHandles val="exact"/>
        </dgm:presLayoutVars>
      </dgm:prSet>
      <dgm:spPr/>
    </dgm:pt>
    <dgm:pt modelId="{E0906E0A-FB4C-4D0F-BA69-6DA2BE8A2929}" type="pres">
      <dgm:prSet presAssocID="{833D8255-DD56-4984-B50A-7EB6EC3F0A70}" presName="parentText" presStyleLbl="node1" presStyleIdx="0" presStyleCnt="1">
        <dgm:presLayoutVars>
          <dgm:chMax val="0"/>
          <dgm:bulletEnabled val="1"/>
        </dgm:presLayoutVars>
      </dgm:prSet>
      <dgm:spPr/>
    </dgm:pt>
  </dgm:ptLst>
  <dgm:cxnLst>
    <dgm:cxn modelId="{13B80093-D0AF-4E8A-B258-706FF46FC917}" type="presOf" srcId="{833D8255-DD56-4984-B50A-7EB6EC3F0A70}" destId="{E0906E0A-FB4C-4D0F-BA69-6DA2BE8A2929}" srcOrd="0" destOrd="0" presId="urn:microsoft.com/office/officeart/2005/8/layout/vList2"/>
    <dgm:cxn modelId="{2938D797-9C9E-459B-A2E1-3FBBAF5CD61D}" type="presOf" srcId="{153B09FF-3140-4F1D-834B-B1DF022E5941}" destId="{81D4D3DC-5639-402E-A079-71FFB6F86039}" srcOrd="0" destOrd="0" presId="urn:microsoft.com/office/officeart/2005/8/layout/vList2"/>
    <dgm:cxn modelId="{A51A10D1-071A-4222-8590-DA61F39AEEEF}" srcId="{153B09FF-3140-4F1D-834B-B1DF022E5941}" destId="{833D8255-DD56-4984-B50A-7EB6EC3F0A70}" srcOrd="0" destOrd="0" parTransId="{F1ED97A2-55F8-4470-A16C-DD76E6B3A1B8}" sibTransId="{27B41CFE-FD02-4C28-A37B-E83350F40BF6}"/>
    <dgm:cxn modelId="{A4114F0F-8390-44A7-A2E5-0962FC5E2192}" type="presParOf" srcId="{81D4D3DC-5639-402E-A079-71FFB6F86039}" destId="{E0906E0A-FB4C-4D0F-BA69-6DA2BE8A292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3B09FF-3140-4F1D-834B-B1DF022E5941}"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5EE81DA9-3BD4-475F-B5A4-797C9030E69F}">
      <dgm:prSet custT="1"/>
      <dgm:spPr/>
      <dgm:t>
        <a:bodyPr/>
        <a:lstStyle/>
        <a:p>
          <a:r>
            <a:rPr lang="en-IE" sz="2400" dirty="0"/>
            <a:t>Built from Previous Actions</a:t>
          </a:r>
          <a:endParaRPr lang="en-US" sz="2400" dirty="0"/>
        </a:p>
      </dgm:t>
    </dgm:pt>
    <dgm:pt modelId="{F040650A-2B23-4E65-92DD-2145445411DF}" type="parTrans" cxnId="{BD731218-7710-45D2-AACE-6901F4CEEA28}">
      <dgm:prSet/>
      <dgm:spPr/>
      <dgm:t>
        <a:bodyPr/>
        <a:lstStyle/>
        <a:p>
          <a:endParaRPr lang="en-US"/>
        </a:p>
      </dgm:t>
    </dgm:pt>
    <dgm:pt modelId="{463B94AC-459B-4EF7-8548-D0E2E8F1EE58}" type="sibTrans" cxnId="{BD731218-7710-45D2-AACE-6901F4CEEA28}">
      <dgm:prSet/>
      <dgm:spPr/>
      <dgm:t>
        <a:bodyPr/>
        <a:lstStyle/>
        <a:p>
          <a:endParaRPr lang="en-US"/>
        </a:p>
      </dgm:t>
    </dgm:pt>
    <dgm:pt modelId="{C9185D0F-279D-4FEE-80B4-E3789450A7D3}">
      <dgm:prSet custT="1"/>
      <dgm:spPr/>
      <dgm:t>
        <a:bodyPr/>
        <a:lstStyle/>
        <a:p>
          <a:r>
            <a:rPr lang="en-IE" sz="2400" dirty="0"/>
            <a:t>Survey Results</a:t>
          </a:r>
          <a:endParaRPr lang="en-US" sz="2400" dirty="0"/>
        </a:p>
      </dgm:t>
    </dgm:pt>
    <dgm:pt modelId="{9CABA993-A866-42E6-9BF4-E940A1D5F56A}" type="parTrans" cxnId="{F3255876-02FE-4612-8E84-E6F14D5D121D}">
      <dgm:prSet/>
      <dgm:spPr/>
      <dgm:t>
        <a:bodyPr/>
        <a:lstStyle/>
        <a:p>
          <a:endParaRPr lang="en-US"/>
        </a:p>
      </dgm:t>
    </dgm:pt>
    <dgm:pt modelId="{6EAA487E-A297-4954-9DEE-A511B2FF7039}" type="sibTrans" cxnId="{F3255876-02FE-4612-8E84-E6F14D5D121D}">
      <dgm:prSet/>
      <dgm:spPr/>
      <dgm:t>
        <a:bodyPr/>
        <a:lstStyle/>
        <a:p>
          <a:endParaRPr lang="en-US"/>
        </a:p>
      </dgm:t>
    </dgm:pt>
    <dgm:pt modelId="{E0441166-A030-4296-A881-FC8AA029534E}">
      <dgm:prSet custT="1"/>
      <dgm:spPr/>
      <dgm:t>
        <a:bodyPr/>
        <a:lstStyle/>
        <a:p>
          <a:r>
            <a:rPr lang="en-IE" sz="2400" dirty="0"/>
            <a:t>Focus groups with Researchers &amp; Stakeholders</a:t>
          </a:r>
          <a:endParaRPr lang="en-US" sz="2400" dirty="0"/>
        </a:p>
      </dgm:t>
    </dgm:pt>
    <dgm:pt modelId="{37F5D73E-8EA8-4CB6-B914-FD402579C01C}" type="parTrans" cxnId="{AC1BC6A4-589B-405C-9FD1-05AFAFE06D59}">
      <dgm:prSet/>
      <dgm:spPr/>
      <dgm:t>
        <a:bodyPr/>
        <a:lstStyle/>
        <a:p>
          <a:endParaRPr lang="en-US"/>
        </a:p>
      </dgm:t>
    </dgm:pt>
    <dgm:pt modelId="{28C53043-348D-4718-AF98-8BFB097C9B52}" type="sibTrans" cxnId="{AC1BC6A4-589B-405C-9FD1-05AFAFE06D59}">
      <dgm:prSet/>
      <dgm:spPr/>
      <dgm:t>
        <a:bodyPr/>
        <a:lstStyle/>
        <a:p>
          <a:endParaRPr lang="en-US"/>
        </a:p>
      </dgm:t>
    </dgm:pt>
    <dgm:pt modelId="{7C93F541-43DA-4AA9-A741-1D3CC40B46E8}">
      <dgm:prSet custT="1"/>
      <dgm:spPr/>
      <dgm:t>
        <a:bodyPr/>
        <a:lstStyle/>
        <a:p>
          <a:r>
            <a:rPr lang="en-IE" sz="2400" dirty="0"/>
            <a:t>HR Excellence Working Groups</a:t>
          </a:r>
          <a:endParaRPr lang="en-US" sz="2400" dirty="0"/>
        </a:p>
      </dgm:t>
    </dgm:pt>
    <dgm:pt modelId="{B5D20EF8-1855-44C8-A753-08DA6C17931A}" type="parTrans" cxnId="{CE9AD318-435D-4F44-BECD-F5044EDE5EBD}">
      <dgm:prSet/>
      <dgm:spPr/>
      <dgm:t>
        <a:bodyPr/>
        <a:lstStyle/>
        <a:p>
          <a:endParaRPr lang="en-US"/>
        </a:p>
      </dgm:t>
    </dgm:pt>
    <dgm:pt modelId="{DD395B8B-E113-4957-8DFB-6B4F5FCAAE77}" type="sibTrans" cxnId="{CE9AD318-435D-4F44-BECD-F5044EDE5EBD}">
      <dgm:prSet/>
      <dgm:spPr/>
      <dgm:t>
        <a:bodyPr/>
        <a:lstStyle/>
        <a:p>
          <a:endParaRPr lang="en-US"/>
        </a:p>
      </dgm:t>
    </dgm:pt>
    <dgm:pt modelId="{B5E07150-A12B-43D4-9A85-944603CB91CE}">
      <dgm:prSet custT="1"/>
      <dgm:spPr/>
      <dgm:t>
        <a:bodyPr/>
        <a:lstStyle/>
        <a:p>
          <a:r>
            <a:rPr lang="en-IE" sz="2400" dirty="0"/>
            <a:t>Feedback from previous assessment</a:t>
          </a:r>
          <a:endParaRPr lang="en-US" sz="2400" dirty="0"/>
        </a:p>
      </dgm:t>
    </dgm:pt>
    <dgm:pt modelId="{990363CE-B3EB-48F2-8D9D-905E4F7F1CDE}" type="parTrans" cxnId="{501BA317-E034-4D02-8C8F-F52EA44E60E1}">
      <dgm:prSet/>
      <dgm:spPr/>
      <dgm:t>
        <a:bodyPr/>
        <a:lstStyle/>
        <a:p>
          <a:endParaRPr lang="en-US"/>
        </a:p>
      </dgm:t>
    </dgm:pt>
    <dgm:pt modelId="{070727D8-2A19-4274-B18E-4963E2392F0C}" type="sibTrans" cxnId="{501BA317-E034-4D02-8C8F-F52EA44E60E1}">
      <dgm:prSet/>
      <dgm:spPr/>
      <dgm:t>
        <a:bodyPr/>
        <a:lstStyle/>
        <a:p>
          <a:endParaRPr lang="en-US"/>
        </a:p>
      </dgm:t>
    </dgm:pt>
    <dgm:pt modelId="{167D0DEC-2C3B-4B46-9269-505EAFA6E28E}">
      <dgm:prSet custT="1"/>
      <dgm:spPr/>
      <dgm:t>
        <a:bodyPr/>
        <a:lstStyle/>
        <a:p>
          <a:r>
            <a:rPr lang="en-IE" sz="2400" dirty="0"/>
            <a:t>Collaborations with other Units in the University – don’t reinvent the wheel</a:t>
          </a:r>
          <a:endParaRPr lang="en-US" sz="2400" dirty="0"/>
        </a:p>
      </dgm:t>
    </dgm:pt>
    <dgm:pt modelId="{B4A6B53F-A965-4F6A-B480-5515B62EE755}" type="parTrans" cxnId="{FA846046-4D4C-44E0-A14E-E190D1A2FE42}">
      <dgm:prSet/>
      <dgm:spPr/>
      <dgm:t>
        <a:bodyPr/>
        <a:lstStyle/>
        <a:p>
          <a:endParaRPr lang="en-US"/>
        </a:p>
      </dgm:t>
    </dgm:pt>
    <dgm:pt modelId="{811DE3FB-1D0E-4E86-8592-5C152EB068AA}" type="sibTrans" cxnId="{FA846046-4D4C-44E0-A14E-E190D1A2FE42}">
      <dgm:prSet/>
      <dgm:spPr/>
      <dgm:t>
        <a:bodyPr/>
        <a:lstStyle/>
        <a:p>
          <a:endParaRPr lang="en-US"/>
        </a:p>
      </dgm:t>
    </dgm:pt>
    <dgm:pt modelId="{AFB5CD79-06A7-4DEA-A26D-C8295B55F0B5}">
      <dgm:prSet custT="1"/>
      <dgm:spPr/>
      <dgm:t>
        <a:bodyPr/>
        <a:lstStyle/>
        <a:p>
          <a:r>
            <a:rPr lang="en-IE" sz="2400" dirty="0"/>
            <a:t>Collaborations with other Universities</a:t>
          </a:r>
          <a:endParaRPr lang="en-US" sz="2400" dirty="0"/>
        </a:p>
      </dgm:t>
    </dgm:pt>
    <dgm:pt modelId="{A8474A00-9837-4757-9129-875CB2F2A88E}" type="parTrans" cxnId="{93CCD921-7713-44D9-8CE1-55326417D7F9}">
      <dgm:prSet/>
      <dgm:spPr/>
      <dgm:t>
        <a:bodyPr/>
        <a:lstStyle/>
        <a:p>
          <a:endParaRPr lang="en-US"/>
        </a:p>
      </dgm:t>
    </dgm:pt>
    <dgm:pt modelId="{0013EF83-C582-49B6-A825-B795B96D8666}" type="sibTrans" cxnId="{93CCD921-7713-44D9-8CE1-55326417D7F9}">
      <dgm:prSet/>
      <dgm:spPr/>
      <dgm:t>
        <a:bodyPr/>
        <a:lstStyle/>
        <a:p>
          <a:endParaRPr lang="en-US"/>
        </a:p>
      </dgm:t>
    </dgm:pt>
    <dgm:pt modelId="{833D8255-DD56-4984-B50A-7EB6EC3F0A70}">
      <dgm:prSet/>
      <dgm:spPr/>
      <dgm:t>
        <a:bodyPr/>
        <a:lstStyle/>
        <a:p>
          <a:r>
            <a:rPr lang="en-IE" dirty="0"/>
            <a:t>Where to start</a:t>
          </a:r>
          <a:endParaRPr lang="en-US" dirty="0"/>
        </a:p>
      </dgm:t>
    </dgm:pt>
    <dgm:pt modelId="{27B41CFE-FD02-4C28-A37B-E83350F40BF6}" type="sibTrans" cxnId="{A51A10D1-071A-4222-8590-DA61F39AEEEF}">
      <dgm:prSet/>
      <dgm:spPr/>
      <dgm:t>
        <a:bodyPr/>
        <a:lstStyle/>
        <a:p>
          <a:endParaRPr lang="en-US"/>
        </a:p>
      </dgm:t>
    </dgm:pt>
    <dgm:pt modelId="{F1ED97A2-55F8-4470-A16C-DD76E6B3A1B8}" type="parTrans" cxnId="{A51A10D1-071A-4222-8590-DA61F39AEEEF}">
      <dgm:prSet/>
      <dgm:spPr/>
      <dgm:t>
        <a:bodyPr/>
        <a:lstStyle/>
        <a:p>
          <a:endParaRPr lang="en-US"/>
        </a:p>
      </dgm:t>
    </dgm:pt>
    <dgm:pt modelId="{AA1AE36C-9392-4B73-95D3-64483760DF08}" type="pres">
      <dgm:prSet presAssocID="{153B09FF-3140-4F1D-834B-B1DF022E5941}" presName="linear" presStyleCnt="0">
        <dgm:presLayoutVars>
          <dgm:animLvl val="lvl"/>
          <dgm:resizeHandles val="exact"/>
        </dgm:presLayoutVars>
      </dgm:prSet>
      <dgm:spPr/>
    </dgm:pt>
    <dgm:pt modelId="{F9B63005-8874-4FDF-AFA7-F00DE4E32C5A}" type="pres">
      <dgm:prSet presAssocID="{833D8255-DD56-4984-B50A-7EB6EC3F0A70}" presName="parentText" presStyleLbl="node1" presStyleIdx="0" presStyleCnt="1">
        <dgm:presLayoutVars>
          <dgm:chMax val="0"/>
          <dgm:bulletEnabled val="1"/>
        </dgm:presLayoutVars>
      </dgm:prSet>
      <dgm:spPr/>
    </dgm:pt>
    <dgm:pt modelId="{B20116FD-1E51-4271-A271-6F81365C34A2}" type="pres">
      <dgm:prSet presAssocID="{833D8255-DD56-4984-B50A-7EB6EC3F0A70}" presName="childText" presStyleLbl="revTx" presStyleIdx="0" presStyleCnt="1">
        <dgm:presLayoutVars>
          <dgm:bulletEnabled val="1"/>
        </dgm:presLayoutVars>
      </dgm:prSet>
      <dgm:spPr/>
    </dgm:pt>
  </dgm:ptLst>
  <dgm:cxnLst>
    <dgm:cxn modelId="{E5F4620C-C591-4E1F-96FF-C22856CC709B}" type="presOf" srcId="{E0441166-A030-4296-A881-FC8AA029534E}" destId="{B20116FD-1E51-4271-A271-6F81365C34A2}" srcOrd="0" destOrd="2" presId="urn:microsoft.com/office/officeart/2005/8/layout/vList2"/>
    <dgm:cxn modelId="{501BA317-E034-4D02-8C8F-F52EA44E60E1}" srcId="{833D8255-DD56-4984-B50A-7EB6EC3F0A70}" destId="{B5E07150-A12B-43D4-9A85-944603CB91CE}" srcOrd="4" destOrd="0" parTransId="{990363CE-B3EB-48F2-8D9D-905E4F7F1CDE}" sibTransId="{070727D8-2A19-4274-B18E-4963E2392F0C}"/>
    <dgm:cxn modelId="{BD731218-7710-45D2-AACE-6901F4CEEA28}" srcId="{833D8255-DD56-4984-B50A-7EB6EC3F0A70}" destId="{5EE81DA9-3BD4-475F-B5A4-797C9030E69F}" srcOrd="0" destOrd="0" parTransId="{F040650A-2B23-4E65-92DD-2145445411DF}" sibTransId="{463B94AC-459B-4EF7-8548-D0E2E8F1EE58}"/>
    <dgm:cxn modelId="{CE9AD318-435D-4F44-BECD-F5044EDE5EBD}" srcId="{833D8255-DD56-4984-B50A-7EB6EC3F0A70}" destId="{7C93F541-43DA-4AA9-A741-1D3CC40B46E8}" srcOrd="3" destOrd="0" parTransId="{B5D20EF8-1855-44C8-A753-08DA6C17931A}" sibTransId="{DD395B8B-E113-4957-8DFB-6B4F5FCAAE77}"/>
    <dgm:cxn modelId="{93CCD921-7713-44D9-8CE1-55326417D7F9}" srcId="{833D8255-DD56-4984-B50A-7EB6EC3F0A70}" destId="{AFB5CD79-06A7-4DEA-A26D-C8295B55F0B5}" srcOrd="6" destOrd="0" parTransId="{A8474A00-9837-4757-9129-875CB2F2A88E}" sibTransId="{0013EF83-C582-49B6-A825-B795B96D8666}"/>
    <dgm:cxn modelId="{B6B45128-4C97-491E-ABB4-FCF58046710E}" type="presOf" srcId="{5EE81DA9-3BD4-475F-B5A4-797C9030E69F}" destId="{B20116FD-1E51-4271-A271-6F81365C34A2}" srcOrd="0" destOrd="0" presId="urn:microsoft.com/office/officeart/2005/8/layout/vList2"/>
    <dgm:cxn modelId="{5DA90344-1569-45B9-A240-F17760D9FAD0}" type="presOf" srcId="{833D8255-DD56-4984-B50A-7EB6EC3F0A70}" destId="{F9B63005-8874-4FDF-AFA7-F00DE4E32C5A}" srcOrd="0" destOrd="0" presId="urn:microsoft.com/office/officeart/2005/8/layout/vList2"/>
    <dgm:cxn modelId="{FA846046-4D4C-44E0-A14E-E190D1A2FE42}" srcId="{833D8255-DD56-4984-B50A-7EB6EC3F0A70}" destId="{167D0DEC-2C3B-4B46-9269-505EAFA6E28E}" srcOrd="5" destOrd="0" parTransId="{B4A6B53F-A965-4F6A-B480-5515B62EE755}" sibTransId="{811DE3FB-1D0E-4E86-8592-5C152EB068AA}"/>
    <dgm:cxn modelId="{F3255876-02FE-4612-8E84-E6F14D5D121D}" srcId="{833D8255-DD56-4984-B50A-7EB6EC3F0A70}" destId="{C9185D0F-279D-4FEE-80B4-E3789450A7D3}" srcOrd="1" destOrd="0" parTransId="{9CABA993-A866-42E6-9BF4-E940A1D5F56A}" sibTransId="{6EAA487E-A297-4954-9DEE-A511B2FF7039}"/>
    <dgm:cxn modelId="{41BFB598-733C-4921-9B53-79B3C0B679A7}" type="presOf" srcId="{C9185D0F-279D-4FEE-80B4-E3789450A7D3}" destId="{B20116FD-1E51-4271-A271-6F81365C34A2}" srcOrd="0" destOrd="1" presId="urn:microsoft.com/office/officeart/2005/8/layout/vList2"/>
    <dgm:cxn modelId="{C44A9BA3-AC3F-4E33-A7AB-3B23D71A36AC}" type="presOf" srcId="{B5E07150-A12B-43D4-9A85-944603CB91CE}" destId="{B20116FD-1E51-4271-A271-6F81365C34A2}" srcOrd="0" destOrd="4" presId="urn:microsoft.com/office/officeart/2005/8/layout/vList2"/>
    <dgm:cxn modelId="{AC1BC6A4-589B-405C-9FD1-05AFAFE06D59}" srcId="{833D8255-DD56-4984-B50A-7EB6EC3F0A70}" destId="{E0441166-A030-4296-A881-FC8AA029534E}" srcOrd="2" destOrd="0" parTransId="{37F5D73E-8EA8-4CB6-B914-FD402579C01C}" sibTransId="{28C53043-348D-4718-AF98-8BFB097C9B52}"/>
    <dgm:cxn modelId="{A51A10D1-071A-4222-8590-DA61F39AEEEF}" srcId="{153B09FF-3140-4F1D-834B-B1DF022E5941}" destId="{833D8255-DD56-4984-B50A-7EB6EC3F0A70}" srcOrd="0" destOrd="0" parTransId="{F1ED97A2-55F8-4470-A16C-DD76E6B3A1B8}" sibTransId="{27B41CFE-FD02-4C28-A37B-E83350F40BF6}"/>
    <dgm:cxn modelId="{3C3D6CD1-6E3C-4032-AA4B-19F0FACB173F}" type="presOf" srcId="{167D0DEC-2C3B-4B46-9269-505EAFA6E28E}" destId="{B20116FD-1E51-4271-A271-6F81365C34A2}" srcOrd="0" destOrd="5" presId="urn:microsoft.com/office/officeart/2005/8/layout/vList2"/>
    <dgm:cxn modelId="{9F9579D7-464E-4544-9656-446F4242A7BD}" type="presOf" srcId="{AFB5CD79-06A7-4DEA-A26D-C8295B55F0B5}" destId="{B20116FD-1E51-4271-A271-6F81365C34A2}" srcOrd="0" destOrd="6" presId="urn:microsoft.com/office/officeart/2005/8/layout/vList2"/>
    <dgm:cxn modelId="{6A7657E0-9861-4ACA-8F92-E3E989B05142}" type="presOf" srcId="{7C93F541-43DA-4AA9-A741-1D3CC40B46E8}" destId="{B20116FD-1E51-4271-A271-6F81365C34A2}" srcOrd="0" destOrd="3" presId="urn:microsoft.com/office/officeart/2005/8/layout/vList2"/>
    <dgm:cxn modelId="{05453DF4-6969-4B99-BA70-9AA001019D89}" type="presOf" srcId="{153B09FF-3140-4F1D-834B-B1DF022E5941}" destId="{AA1AE36C-9392-4B73-95D3-64483760DF08}" srcOrd="0" destOrd="0" presId="urn:microsoft.com/office/officeart/2005/8/layout/vList2"/>
    <dgm:cxn modelId="{59035F38-A34D-4119-9B7C-C801087CA1B1}" type="presParOf" srcId="{AA1AE36C-9392-4B73-95D3-64483760DF08}" destId="{F9B63005-8874-4FDF-AFA7-F00DE4E32C5A}" srcOrd="0" destOrd="0" presId="urn:microsoft.com/office/officeart/2005/8/layout/vList2"/>
    <dgm:cxn modelId="{3B99B9BD-C408-4499-AF2B-5FAF69FA680C}" type="presParOf" srcId="{AA1AE36C-9392-4B73-95D3-64483760DF08}" destId="{B20116FD-1E51-4271-A271-6F81365C34A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A3FAAE-C3C9-4295-ADA3-0CD2AA3A79A4}" type="doc">
      <dgm:prSet loTypeId="urn:microsoft.com/office/officeart/2005/8/layout/cycle4" loCatId="cycle" qsTypeId="urn:microsoft.com/office/officeart/2005/8/quickstyle/simple1" qsCatId="simple" csTypeId="urn:microsoft.com/office/officeart/2005/8/colors/colorful5" csCatId="colorful" phldr="1"/>
      <dgm:spPr/>
      <dgm:t>
        <a:bodyPr/>
        <a:lstStyle/>
        <a:p>
          <a:endParaRPr lang="en-IE"/>
        </a:p>
      </dgm:t>
    </dgm:pt>
    <dgm:pt modelId="{39BEC1C7-2DE0-4556-BAEB-F240F1EF61AF}">
      <dgm:prSet phldrT="[Text]"/>
      <dgm:spPr/>
      <dgm:t>
        <a:bodyPr/>
        <a:lstStyle/>
        <a:p>
          <a:r>
            <a:rPr lang="en-IE" dirty="0"/>
            <a:t>Fulfilment</a:t>
          </a:r>
        </a:p>
      </dgm:t>
    </dgm:pt>
    <dgm:pt modelId="{FBDBCC6E-25AB-4503-B94D-B78448DEA22C}" type="parTrans" cxnId="{6497459E-75C8-4E58-84CE-A7BDFC9CFA1B}">
      <dgm:prSet/>
      <dgm:spPr/>
      <dgm:t>
        <a:bodyPr/>
        <a:lstStyle/>
        <a:p>
          <a:endParaRPr lang="en-IE"/>
        </a:p>
      </dgm:t>
    </dgm:pt>
    <dgm:pt modelId="{AE08CC37-82BE-4095-849A-DBABDDE8A8D4}" type="sibTrans" cxnId="{6497459E-75C8-4E58-84CE-A7BDFC9CFA1B}">
      <dgm:prSet/>
      <dgm:spPr/>
      <dgm:t>
        <a:bodyPr/>
        <a:lstStyle/>
        <a:p>
          <a:endParaRPr lang="en-IE"/>
        </a:p>
      </dgm:t>
    </dgm:pt>
    <dgm:pt modelId="{2EC41732-F97C-4E02-9B60-F43B1B8FF6DF}">
      <dgm:prSet phldrT="[Text]"/>
      <dgm:spPr/>
      <dgm:t>
        <a:bodyPr/>
        <a:lstStyle/>
        <a:p>
          <a:r>
            <a:rPr lang="en-IE" dirty="0"/>
            <a:t>Innovation</a:t>
          </a:r>
        </a:p>
      </dgm:t>
    </dgm:pt>
    <dgm:pt modelId="{883C9EDD-91B6-4B1D-89AF-A7CC2D37FD9E}" type="parTrans" cxnId="{A3B668B4-8204-45CB-80EC-94BEDC7E7EC7}">
      <dgm:prSet/>
      <dgm:spPr/>
      <dgm:t>
        <a:bodyPr/>
        <a:lstStyle/>
        <a:p>
          <a:endParaRPr lang="en-IE"/>
        </a:p>
      </dgm:t>
    </dgm:pt>
    <dgm:pt modelId="{61998774-122F-41E9-8EAC-BEC89E7C87AA}" type="sibTrans" cxnId="{A3B668B4-8204-45CB-80EC-94BEDC7E7EC7}">
      <dgm:prSet/>
      <dgm:spPr/>
      <dgm:t>
        <a:bodyPr/>
        <a:lstStyle/>
        <a:p>
          <a:endParaRPr lang="en-IE"/>
        </a:p>
      </dgm:t>
    </dgm:pt>
    <dgm:pt modelId="{3A27A66B-02B1-49B4-9785-B7E15EEF15AF}">
      <dgm:prSet phldrT="[Text]"/>
      <dgm:spPr/>
      <dgm:t>
        <a:bodyPr/>
        <a:lstStyle/>
        <a:p>
          <a:r>
            <a:rPr lang="en-IE" dirty="0"/>
            <a:t>New Training initiatives</a:t>
          </a:r>
        </a:p>
      </dgm:t>
    </dgm:pt>
    <dgm:pt modelId="{5BFB51F6-2EFC-4397-A17C-8801521EC913}" type="parTrans" cxnId="{9592B230-1F4B-47DF-80BB-24CDB1D39ED2}">
      <dgm:prSet/>
      <dgm:spPr/>
      <dgm:t>
        <a:bodyPr/>
        <a:lstStyle/>
        <a:p>
          <a:endParaRPr lang="en-IE"/>
        </a:p>
      </dgm:t>
    </dgm:pt>
    <dgm:pt modelId="{B796828C-76CF-4900-AA1E-C248611AD6C7}" type="sibTrans" cxnId="{9592B230-1F4B-47DF-80BB-24CDB1D39ED2}">
      <dgm:prSet/>
      <dgm:spPr/>
      <dgm:t>
        <a:bodyPr/>
        <a:lstStyle/>
        <a:p>
          <a:endParaRPr lang="en-IE"/>
        </a:p>
      </dgm:t>
    </dgm:pt>
    <dgm:pt modelId="{F2E200A7-F2A7-4601-8F5C-D23F882BD1BA}">
      <dgm:prSet phldrT="[Text]"/>
      <dgm:spPr/>
      <dgm:t>
        <a:bodyPr/>
        <a:lstStyle/>
        <a:p>
          <a:r>
            <a:rPr lang="en-IE" dirty="0"/>
            <a:t>Formal</a:t>
          </a:r>
        </a:p>
      </dgm:t>
    </dgm:pt>
    <dgm:pt modelId="{AA399C33-0671-4A34-80A5-0C356218CF56}" type="parTrans" cxnId="{BFAA810C-4553-4D34-A7D8-8056E8AA51C8}">
      <dgm:prSet/>
      <dgm:spPr/>
      <dgm:t>
        <a:bodyPr/>
        <a:lstStyle/>
        <a:p>
          <a:endParaRPr lang="en-IE"/>
        </a:p>
      </dgm:t>
    </dgm:pt>
    <dgm:pt modelId="{DCC85E3C-C1D8-47B9-BE25-7F728AFBED82}" type="sibTrans" cxnId="{BFAA810C-4553-4D34-A7D8-8056E8AA51C8}">
      <dgm:prSet/>
      <dgm:spPr/>
      <dgm:t>
        <a:bodyPr/>
        <a:lstStyle/>
        <a:p>
          <a:endParaRPr lang="en-IE"/>
        </a:p>
      </dgm:t>
    </dgm:pt>
    <dgm:pt modelId="{6FC99009-18E2-49F2-8C04-B3257C379406}">
      <dgm:prSet phldrT="[Text]"/>
      <dgm:spPr/>
      <dgm:t>
        <a:bodyPr/>
        <a:lstStyle/>
        <a:p>
          <a:r>
            <a:rPr lang="en-IE" dirty="0"/>
            <a:t>OTM-R Policy</a:t>
          </a:r>
        </a:p>
      </dgm:t>
    </dgm:pt>
    <dgm:pt modelId="{A76717F9-C36F-4642-97B5-8C17C9EC53F0}" type="parTrans" cxnId="{94E125D9-7F24-468E-BB80-4C1E2253F342}">
      <dgm:prSet/>
      <dgm:spPr/>
      <dgm:t>
        <a:bodyPr/>
        <a:lstStyle/>
        <a:p>
          <a:endParaRPr lang="en-IE"/>
        </a:p>
      </dgm:t>
    </dgm:pt>
    <dgm:pt modelId="{2C2A04E3-061F-4CEF-88AF-DC6903E59A93}" type="sibTrans" cxnId="{94E125D9-7F24-468E-BB80-4C1E2253F342}">
      <dgm:prSet/>
      <dgm:spPr/>
      <dgm:t>
        <a:bodyPr/>
        <a:lstStyle/>
        <a:p>
          <a:endParaRPr lang="en-IE"/>
        </a:p>
      </dgm:t>
    </dgm:pt>
    <dgm:pt modelId="{B6F71C56-6570-40CF-B56E-14CBCE018F66}">
      <dgm:prSet phldrT="[Text]"/>
      <dgm:spPr/>
      <dgm:t>
        <a:bodyPr/>
        <a:lstStyle/>
        <a:p>
          <a:r>
            <a:rPr lang="en-IE" dirty="0"/>
            <a:t>Informal</a:t>
          </a:r>
        </a:p>
      </dgm:t>
    </dgm:pt>
    <dgm:pt modelId="{4C7FA57F-746F-4E0A-A20F-4185525BF9F4}" type="parTrans" cxnId="{9626FE8F-13F0-4EFD-A89E-820CCFBABBA3}">
      <dgm:prSet/>
      <dgm:spPr/>
      <dgm:t>
        <a:bodyPr/>
        <a:lstStyle/>
        <a:p>
          <a:endParaRPr lang="en-IE"/>
        </a:p>
      </dgm:t>
    </dgm:pt>
    <dgm:pt modelId="{CA996F94-6D5F-4795-946A-9C6CBB02438C}" type="sibTrans" cxnId="{9626FE8F-13F0-4EFD-A89E-820CCFBABBA3}">
      <dgm:prSet/>
      <dgm:spPr/>
      <dgm:t>
        <a:bodyPr/>
        <a:lstStyle/>
        <a:p>
          <a:endParaRPr lang="en-IE"/>
        </a:p>
      </dgm:t>
    </dgm:pt>
    <dgm:pt modelId="{A1C807F7-7936-4486-A6A0-21AA4593084D}">
      <dgm:prSet phldrT="[Text]"/>
      <dgm:spPr/>
      <dgm:t>
        <a:bodyPr/>
        <a:lstStyle/>
        <a:p>
          <a:r>
            <a:rPr lang="en-IE" dirty="0"/>
            <a:t>Support from the top, peers, working groups etc</a:t>
          </a:r>
        </a:p>
      </dgm:t>
    </dgm:pt>
    <dgm:pt modelId="{9858ECA0-ED8D-4301-A4AF-6C0B3629F959}" type="parTrans" cxnId="{DBD1F037-E555-40D1-B07F-10E4A60E1661}">
      <dgm:prSet/>
      <dgm:spPr/>
      <dgm:t>
        <a:bodyPr/>
        <a:lstStyle/>
        <a:p>
          <a:endParaRPr lang="en-IE"/>
        </a:p>
      </dgm:t>
    </dgm:pt>
    <dgm:pt modelId="{8E44ED8D-BB65-4782-91B8-BF1F7832DCBF}" type="sibTrans" cxnId="{DBD1F037-E555-40D1-B07F-10E4A60E1661}">
      <dgm:prSet/>
      <dgm:spPr/>
      <dgm:t>
        <a:bodyPr/>
        <a:lstStyle/>
        <a:p>
          <a:endParaRPr lang="en-IE"/>
        </a:p>
      </dgm:t>
    </dgm:pt>
    <dgm:pt modelId="{29C3C8D4-69A2-4AFC-974E-D77F701EEA45}">
      <dgm:prSet phldrT="[Text]"/>
      <dgm:spPr/>
      <dgm:t>
        <a:bodyPr/>
        <a:lstStyle/>
        <a:p>
          <a:r>
            <a:rPr lang="en-IE" dirty="0"/>
            <a:t>Action Plans etc</a:t>
          </a:r>
        </a:p>
      </dgm:t>
    </dgm:pt>
    <dgm:pt modelId="{EC39210F-D7CE-4879-B4C4-6958D101ACB9}" type="sibTrans" cxnId="{C1FD1004-4052-420C-9D59-96CE9C16F126}">
      <dgm:prSet/>
      <dgm:spPr/>
      <dgm:t>
        <a:bodyPr/>
        <a:lstStyle/>
        <a:p>
          <a:endParaRPr lang="en-IE"/>
        </a:p>
      </dgm:t>
    </dgm:pt>
    <dgm:pt modelId="{D827C0D6-1D59-4D9F-873B-3F5D893266DD}" type="parTrans" cxnId="{C1FD1004-4052-420C-9D59-96CE9C16F126}">
      <dgm:prSet/>
      <dgm:spPr/>
      <dgm:t>
        <a:bodyPr/>
        <a:lstStyle/>
        <a:p>
          <a:endParaRPr lang="en-IE"/>
        </a:p>
      </dgm:t>
    </dgm:pt>
    <dgm:pt modelId="{896EC526-6D29-44FE-AFD5-A939FE1526A3}" type="pres">
      <dgm:prSet presAssocID="{9FA3FAAE-C3C9-4295-ADA3-0CD2AA3A79A4}" presName="cycleMatrixDiagram" presStyleCnt="0">
        <dgm:presLayoutVars>
          <dgm:chMax val="1"/>
          <dgm:dir/>
          <dgm:animLvl val="lvl"/>
          <dgm:resizeHandles val="exact"/>
        </dgm:presLayoutVars>
      </dgm:prSet>
      <dgm:spPr/>
    </dgm:pt>
    <dgm:pt modelId="{94265E5C-666C-429A-AF52-7065AA4C62CF}" type="pres">
      <dgm:prSet presAssocID="{9FA3FAAE-C3C9-4295-ADA3-0CD2AA3A79A4}" presName="children" presStyleCnt="0"/>
      <dgm:spPr/>
    </dgm:pt>
    <dgm:pt modelId="{C7E739E3-8CE3-410D-9C9B-FDD85FF599B9}" type="pres">
      <dgm:prSet presAssocID="{9FA3FAAE-C3C9-4295-ADA3-0CD2AA3A79A4}" presName="child1group" presStyleCnt="0"/>
      <dgm:spPr/>
    </dgm:pt>
    <dgm:pt modelId="{DBA840A0-D73A-42DA-BA5A-1BB31D5B714B}" type="pres">
      <dgm:prSet presAssocID="{9FA3FAAE-C3C9-4295-ADA3-0CD2AA3A79A4}" presName="child1" presStyleLbl="bgAcc1" presStyleIdx="0" presStyleCnt="4"/>
      <dgm:spPr/>
    </dgm:pt>
    <dgm:pt modelId="{CB71F94C-DFC6-4DC7-88BB-42CB793278E4}" type="pres">
      <dgm:prSet presAssocID="{9FA3FAAE-C3C9-4295-ADA3-0CD2AA3A79A4}" presName="child1Text" presStyleLbl="bgAcc1" presStyleIdx="0" presStyleCnt="4">
        <dgm:presLayoutVars>
          <dgm:bulletEnabled val="1"/>
        </dgm:presLayoutVars>
      </dgm:prSet>
      <dgm:spPr/>
    </dgm:pt>
    <dgm:pt modelId="{114A2A15-083F-4B76-85A9-EA1C380B8A93}" type="pres">
      <dgm:prSet presAssocID="{9FA3FAAE-C3C9-4295-ADA3-0CD2AA3A79A4}" presName="child2group" presStyleCnt="0"/>
      <dgm:spPr/>
    </dgm:pt>
    <dgm:pt modelId="{0A619C34-40BB-4A31-A87E-462F93C198AA}" type="pres">
      <dgm:prSet presAssocID="{9FA3FAAE-C3C9-4295-ADA3-0CD2AA3A79A4}" presName="child2" presStyleLbl="bgAcc1" presStyleIdx="1" presStyleCnt="4"/>
      <dgm:spPr/>
    </dgm:pt>
    <dgm:pt modelId="{72A21B4B-8513-40D4-9781-238769BA28FA}" type="pres">
      <dgm:prSet presAssocID="{9FA3FAAE-C3C9-4295-ADA3-0CD2AA3A79A4}" presName="child2Text" presStyleLbl="bgAcc1" presStyleIdx="1" presStyleCnt="4">
        <dgm:presLayoutVars>
          <dgm:bulletEnabled val="1"/>
        </dgm:presLayoutVars>
      </dgm:prSet>
      <dgm:spPr/>
    </dgm:pt>
    <dgm:pt modelId="{71449460-5811-45F5-8650-10AAA48A1AF9}" type="pres">
      <dgm:prSet presAssocID="{9FA3FAAE-C3C9-4295-ADA3-0CD2AA3A79A4}" presName="child3group" presStyleCnt="0"/>
      <dgm:spPr/>
    </dgm:pt>
    <dgm:pt modelId="{13A4DC2C-F25B-4317-81A6-D2E6462F65D6}" type="pres">
      <dgm:prSet presAssocID="{9FA3FAAE-C3C9-4295-ADA3-0CD2AA3A79A4}" presName="child3" presStyleLbl="bgAcc1" presStyleIdx="2" presStyleCnt="4"/>
      <dgm:spPr/>
    </dgm:pt>
    <dgm:pt modelId="{61948C6F-301B-45B2-877E-6C9C100F5D00}" type="pres">
      <dgm:prSet presAssocID="{9FA3FAAE-C3C9-4295-ADA3-0CD2AA3A79A4}" presName="child3Text" presStyleLbl="bgAcc1" presStyleIdx="2" presStyleCnt="4">
        <dgm:presLayoutVars>
          <dgm:bulletEnabled val="1"/>
        </dgm:presLayoutVars>
      </dgm:prSet>
      <dgm:spPr/>
    </dgm:pt>
    <dgm:pt modelId="{F1C1BCB3-95E7-4362-82A3-3670E6DA2C4E}" type="pres">
      <dgm:prSet presAssocID="{9FA3FAAE-C3C9-4295-ADA3-0CD2AA3A79A4}" presName="child4group" presStyleCnt="0"/>
      <dgm:spPr/>
    </dgm:pt>
    <dgm:pt modelId="{6EA10DF0-309A-4CAC-9D4E-C907497ACEC8}" type="pres">
      <dgm:prSet presAssocID="{9FA3FAAE-C3C9-4295-ADA3-0CD2AA3A79A4}" presName="child4" presStyleLbl="bgAcc1" presStyleIdx="3" presStyleCnt="4"/>
      <dgm:spPr/>
    </dgm:pt>
    <dgm:pt modelId="{16F75EBE-F05A-4648-87B6-7803F8F6E9E7}" type="pres">
      <dgm:prSet presAssocID="{9FA3FAAE-C3C9-4295-ADA3-0CD2AA3A79A4}" presName="child4Text" presStyleLbl="bgAcc1" presStyleIdx="3" presStyleCnt="4">
        <dgm:presLayoutVars>
          <dgm:bulletEnabled val="1"/>
        </dgm:presLayoutVars>
      </dgm:prSet>
      <dgm:spPr/>
    </dgm:pt>
    <dgm:pt modelId="{30401404-BA68-423A-9394-CF104685C547}" type="pres">
      <dgm:prSet presAssocID="{9FA3FAAE-C3C9-4295-ADA3-0CD2AA3A79A4}" presName="childPlaceholder" presStyleCnt="0"/>
      <dgm:spPr/>
    </dgm:pt>
    <dgm:pt modelId="{0069C68F-3921-4014-A3CC-80D0ABB67736}" type="pres">
      <dgm:prSet presAssocID="{9FA3FAAE-C3C9-4295-ADA3-0CD2AA3A79A4}" presName="circle" presStyleCnt="0"/>
      <dgm:spPr/>
    </dgm:pt>
    <dgm:pt modelId="{00765633-BB29-4E59-A57A-FEAC2DA52531}" type="pres">
      <dgm:prSet presAssocID="{9FA3FAAE-C3C9-4295-ADA3-0CD2AA3A79A4}" presName="quadrant1" presStyleLbl="node1" presStyleIdx="0" presStyleCnt="4">
        <dgm:presLayoutVars>
          <dgm:chMax val="1"/>
          <dgm:bulletEnabled val="1"/>
        </dgm:presLayoutVars>
      </dgm:prSet>
      <dgm:spPr/>
    </dgm:pt>
    <dgm:pt modelId="{B508BA96-FC82-4650-8B60-2A7BE98AE0A5}" type="pres">
      <dgm:prSet presAssocID="{9FA3FAAE-C3C9-4295-ADA3-0CD2AA3A79A4}" presName="quadrant2" presStyleLbl="node1" presStyleIdx="1" presStyleCnt="4">
        <dgm:presLayoutVars>
          <dgm:chMax val="1"/>
          <dgm:bulletEnabled val="1"/>
        </dgm:presLayoutVars>
      </dgm:prSet>
      <dgm:spPr/>
    </dgm:pt>
    <dgm:pt modelId="{440EB339-E965-42AB-A64D-A5219283C93A}" type="pres">
      <dgm:prSet presAssocID="{9FA3FAAE-C3C9-4295-ADA3-0CD2AA3A79A4}" presName="quadrant3" presStyleLbl="node1" presStyleIdx="2" presStyleCnt="4">
        <dgm:presLayoutVars>
          <dgm:chMax val="1"/>
          <dgm:bulletEnabled val="1"/>
        </dgm:presLayoutVars>
      </dgm:prSet>
      <dgm:spPr/>
    </dgm:pt>
    <dgm:pt modelId="{12F5A92D-B272-46E3-AA55-2CB58B26DCAD}" type="pres">
      <dgm:prSet presAssocID="{9FA3FAAE-C3C9-4295-ADA3-0CD2AA3A79A4}" presName="quadrant4" presStyleLbl="node1" presStyleIdx="3" presStyleCnt="4">
        <dgm:presLayoutVars>
          <dgm:chMax val="1"/>
          <dgm:bulletEnabled val="1"/>
        </dgm:presLayoutVars>
      </dgm:prSet>
      <dgm:spPr/>
    </dgm:pt>
    <dgm:pt modelId="{E5C4B165-C212-4852-B6A5-B58A383C84D6}" type="pres">
      <dgm:prSet presAssocID="{9FA3FAAE-C3C9-4295-ADA3-0CD2AA3A79A4}" presName="quadrantPlaceholder" presStyleCnt="0"/>
      <dgm:spPr/>
    </dgm:pt>
    <dgm:pt modelId="{9AC7456A-CB70-4B44-9D9B-54B074086106}" type="pres">
      <dgm:prSet presAssocID="{9FA3FAAE-C3C9-4295-ADA3-0CD2AA3A79A4}" presName="center1" presStyleLbl="fgShp" presStyleIdx="0" presStyleCnt="2"/>
      <dgm:spPr/>
    </dgm:pt>
    <dgm:pt modelId="{1F46D267-2CC1-4C17-B86E-DD6DDB6D280E}" type="pres">
      <dgm:prSet presAssocID="{9FA3FAAE-C3C9-4295-ADA3-0CD2AA3A79A4}" presName="center2" presStyleLbl="fgShp" presStyleIdx="1" presStyleCnt="2"/>
      <dgm:spPr/>
    </dgm:pt>
  </dgm:ptLst>
  <dgm:cxnLst>
    <dgm:cxn modelId="{C1FD1004-4052-420C-9D59-96CE9C16F126}" srcId="{39BEC1C7-2DE0-4556-BAEB-F240F1EF61AF}" destId="{29C3C8D4-69A2-4AFC-974E-D77F701EEA45}" srcOrd="0" destOrd="0" parTransId="{D827C0D6-1D59-4D9F-873B-3F5D893266DD}" sibTransId="{EC39210F-D7CE-4879-B4C4-6958D101ACB9}"/>
    <dgm:cxn modelId="{2E5A5606-9E76-42BB-A9E7-2999FC3EADD4}" type="presOf" srcId="{6FC99009-18E2-49F2-8C04-B3257C379406}" destId="{13A4DC2C-F25B-4317-81A6-D2E6462F65D6}" srcOrd="0" destOrd="0" presId="urn:microsoft.com/office/officeart/2005/8/layout/cycle4"/>
    <dgm:cxn modelId="{41E76F09-EF28-4228-AF2C-AD453DFA2304}" type="presOf" srcId="{A1C807F7-7936-4486-A6A0-21AA4593084D}" destId="{6EA10DF0-309A-4CAC-9D4E-C907497ACEC8}" srcOrd="0" destOrd="0" presId="urn:microsoft.com/office/officeart/2005/8/layout/cycle4"/>
    <dgm:cxn modelId="{BFAA810C-4553-4D34-A7D8-8056E8AA51C8}" srcId="{9FA3FAAE-C3C9-4295-ADA3-0CD2AA3A79A4}" destId="{F2E200A7-F2A7-4601-8F5C-D23F882BD1BA}" srcOrd="2" destOrd="0" parTransId="{AA399C33-0671-4A34-80A5-0C356218CF56}" sibTransId="{DCC85E3C-C1D8-47B9-BE25-7F728AFBED82}"/>
    <dgm:cxn modelId="{9ED70D0D-4765-40E4-BB2B-758DD9AF0FDD}" type="presOf" srcId="{3A27A66B-02B1-49B4-9785-B7E15EEF15AF}" destId="{72A21B4B-8513-40D4-9781-238769BA28FA}" srcOrd="1" destOrd="0" presId="urn:microsoft.com/office/officeart/2005/8/layout/cycle4"/>
    <dgm:cxn modelId="{449E5E0E-8A40-4543-9BAA-155F7108167F}" type="presOf" srcId="{9FA3FAAE-C3C9-4295-ADA3-0CD2AA3A79A4}" destId="{896EC526-6D29-44FE-AFD5-A939FE1526A3}" srcOrd="0" destOrd="0" presId="urn:microsoft.com/office/officeart/2005/8/layout/cycle4"/>
    <dgm:cxn modelId="{9592B230-1F4B-47DF-80BB-24CDB1D39ED2}" srcId="{2EC41732-F97C-4E02-9B60-F43B1B8FF6DF}" destId="{3A27A66B-02B1-49B4-9785-B7E15EEF15AF}" srcOrd="0" destOrd="0" parTransId="{5BFB51F6-2EFC-4397-A17C-8801521EC913}" sibTransId="{B796828C-76CF-4900-AA1E-C248611AD6C7}"/>
    <dgm:cxn modelId="{DBD1F037-E555-40D1-B07F-10E4A60E1661}" srcId="{B6F71C56-6570-40CF-B56E-14CBCE018F66}" destId="{A1C807F7-7936-4486-A6A0-21AA4593084D}" srcOrd="0" destOrd="0" parTransId="{9858ECA0-ED8D-4301-A4AF-6C0B3629F959}" sibTransId="{8E44ED8D-BB65-4782-91B8-BF1F7832DCBF}"/>
    <dgm:cxn modelId="{93AFA23A-BE44-4098-953A-56D0F87EE7A3}" type="presOf" srcId="{3A27A66B-02B1-49B4-9785-B7E15EEF15AF}" destId="{0A619C34-40BB-4A31-A87E-462F93C198AA}" srcOrd="0" destOrd="0" presId="urn:microsoft.com/office/officeart/2005/8/layout/cycle4"/>
    <dgm:cxn modelId="{0603D05B-288C-4AFD-8DE2-C41655BC1749}" type="presOf" srcId="{6FC99009-18E2-49F2-8C04-B3257C379406}" destId="{61948C6F-301B-45B2-877E-6C9C100F5D00}" srcOrd="1" destOrd="0" presId="urn:microsoft.com/office/officeart/2005/8/layout/cycle4"/>
    <dgm:cxn modelId="{17D96565-AA12-4805-907F-30D0133379EC}" type="presOf" srcId="{29C3C8D4-69A2-4AFC-974E-D77F701EEA45}" destId="{DBA840A0-D73A-42DA-BA5A-1BB31D5B714B}" srcOrd="0" destOrd="0" presId="urn:microsoft.com/office/officeart/2005/8/layout/cycle4"/>
    <dgm:cxn modelId="{AE896675-D597-4D91-8D49-6B1C11DBEFAD}" type="presOf" srcId="{A1C807F7-7936-4486-A6A0-21AA4593084D}" destId="{16F75EBE-F05A-4648-87B6-7803F8F6E9E7}" srcOrd="1" destOrd="0" presId="urn:microsoft.com/office/officeart/2005/8/layout/cycle4"/>
    <dgm:cxn modelId="{9626FE8F-13F0-4EFD-A89E-820CCFBABBA3}" srcId="{9FA3FAAE-C3C9-4295-ADA3-0CD2AA3A79A4}" destId="{B6F71C56-6570-40CF-B56E-14CBCE018F66}" srcOrd="3" destOrd="0" parTransId="{4C7FA57F-746F-4E0A-A20F-4185525BF9F4}" sibTransId="{CA996F94-6D5F-4795-946A-9C6CBB02438C}"/>
    <dgm:cxn modelId="{BF3C3099-D977-4012-A786-D6F888F767C0}" type="presOf" srcId="{F2E200A7-F2A7-4601-8F5C-D23F882BD1BA}" destId="{440EB339-E965-42AB-A64D-A5219283C93A}" srcOrd="0" destOrd="0" presId="urn:microsoft.com/office/officeart/2005/8/layout/cycle4"/>
    <dgm:cxn modelId="{449C4D9D-DCD0-4413-82E8-5F7F38B2A334}" type="presOf" srcId="{29C3C8D4-69A2-4AFC-974E-D77F701EEA45}" destId="{CB71F94C-DFC6-4DC7-88BB-42CB793278E4}" srcOrd="1" destOrd="0" presId="urn:microsoft.com/office/officeart/2005/8/layout/cycle4"/>
    <dgm:cxn modelId="{6497459E-75C8-4E58-84CE-A7BDFC9CFA1B}" srcId="{9FA3FAAE-C3C9-4295-ADA3-0CD2AA3A79A4}" destId="{39BEC1C7-2DE0-4556-BAEB-F240F1EF61AF}" srcOrd="0" destOrd="0" parTransId="{FBDBCC6E-25AB-4503-B94D-B78448DEA22C}" sibTransId="{AE08CC37-82BE-4095-849A-DBABDDE8A8D4}"/>
    <dgm:cxn modelId="{A3B668B4-8204-45CB-80EC-94BEDC7E7EC7}" srcId="{9FA3FAAE-C3C9-4295-ADA3-0CD2AA3A79A4}" destId="{2EC41732-F97C-4E02-9B60-F43B1B8FF6DF}" srcOrd="1" destOrd="0" parTransId="{883C9EDD-91B6-4B1D-89AF-A7CC2D37FD9E}" sibTransId="{61998774-122F-41E9-8EAC-BEC89E7C87AA}"/>
    <dgm:cxn modelId="{6E109AC4-689A-4E9F-9405-AC0ADF993D02}" type="presOf" srcId="{39BEC1C7-2DE0-4556-BAEB-F240F1EF61AF}" destId="{00765633-BB29-4E59-A57A-FEAC2DA52531}" srcOrd="0" destOrd="0" presId="urn:microsoft.com/office/officeart/2005/8/layout/cycle4"/>
    <dgm:cxn modelId="{94E125D9-7F24-468E-BB80-4C1E2253F342}" srcId="{F2E200A7-F2A7-4601-8F5C-D23F882BD1BA}" destId="{6FC99009-18E2-49F2-8C04-B3257C379406}" srcOrd="0" destOrd="0" parTransId="{A76717F9-C36F-4642-97B5-8C17C9EC53F0}" sibTransId="{2C2A04E3-061F-4CEF-88AF-DC6903E59A93}"/>
    <dgm:cxn modelId="{4D676DE0-EF2C-465B-ACBB-0EA4FDA2A33F}" type="presOf" srcId="{2EC41732-F97C-4E02-9B60-F43B1B8FF6DF}" destId="{B508BA96-FC82-4650-8B60-2A7BE98AE0A5}" srcOrd="0" destOrd="0" presId="urn:microsoft.com/office/officeart/2005/8/layout/cycle4"/>
    <dgm:cxn modelId="{822D3BFB-D07A-4C50-B43D-FBA07FAA15B1}" type="presOf" srcId="{B6F71C56-6570-40CF-B56E-14CBCE018F66}" destId="{12F5A92D-B272-46E3-AA55-2CB58B26DCAD}" srcOrd="0" destOrd="0" presId="urn:microsoft.com/office/officeart/2005/8/layout/cycle4"/>
    <dgm:cxn modelId="{E375CB07-D4B1-428B-B5EA-CF72567C26AF}" type="presParOf" srcId="{896EC526-6D29-44FE-AFD5-A939FE1526A3}" destId="{94265E5C-666C-429A-AF52-7065AA4C62CF}" srcOrd="0" destOrd="0" presId="urn:microsoft.com/office/officeart/2005/8/layout/cycle4"/>
    <dgm:cxn modelId="{D20514D4-4B23-4D6C-8550-706BFCC3C80F}" type="presParOf" srcId="{94265E5C-666C-429A-AF52-7065AA4C62CF}" destId="{C7E739E3-8CE3-410D-9C9B-FDD85FF599B9}" srcOrd="0" destOrd="0" presId="urn:microsoft.com/office/officeart/2005/8/layout/cycle4"/>
    <dgm:cxn modelId="{CD15EB6C-D222-4F63-8CB0-78D6F8B12D6D}" type="presParOf" srcId="{C7E739E3-8CE3-410D-9C9B-FDD85FF599B9}" destId="{DBA840A0-D73A-42DA-BA5A-1BB31D5B714B}" srcOrd="0" destOrd="0" presId="urn:microsoft.com/office/officeart/2005/8/layout/cycle4"/>
    <dgm:cxn modelId="{93673D5E-92E0-42DD-95B6-B652734F6A59}" type="presParOf" srcId="{C7E739E3-8CE3-410D-9C9B-FDD85FF599B9}" destId="{CB71F94C-DFC6-4DC7-88BB-42CB793278E4}" srcOrd="1" destOrd="0" presId="urn:microsoft.com/office/officeart/2005/8/layout/cycle4"/>
    <dgm:cxn modelId="{5C351330-FD3F-445A-B377-5886AC91FC3D}" type="presParOf" srcId="{94265E5C-666C-429A-AF52-7065AA4C62CF}" destId="{114A2A15-083F-4B76-85A9-EA1C380B8A93}" srcOrd="1" destOrd="0" presId="urn:microsoft.com/office/officeart/2005/8/layout/cycle4"/>
    <dgm:cxn modelId="{2E6072AF-35BF-4AE8-BFA9-B404F085DFA9}" type="presParOf" srcId="{114A2A15-083F-4B76-85A9-EA1C380B8A93}" destId="{0A619C34-40BB-4A31-A87E-462F93C198AA}" srcOrd="0" destOrd="0" presId="urn:microsoft.com/office/officeart/2005/8/layout/cycle4"/>
    <dgm:cxn modelId="{A7D2434F-9979-4314-87BC-3E1E5D65807F}" type="presParOf" srcId="{114A2A15-083F-4B76-85A9-EA1C380B8A93}" destId="{72A21B4B-8513-40D4-9781-238769BA28FA}" srcOrd="1" destOrd="0" presId="urn:microsoft.com/office/officeart/2005/8/layout/cycle4"/>
    <dgm:cxn modelId="{16B5B452-370A-46F3-9DF4-224505FFD323}" type="presParOf" srcId="{94265E5C-666C-429A-AF52-7065AA4C62CF}" destId="{71449460-5811-45F5-8650-10AAA48A1AF9}" srcOrd="2" destOrd="0" presId="urn:microsoft.com/office/officeart/2005/8/layout/cycle4"/>
    <dgm:cxn modelId="{337AD938-092C-48CD-8075-BC25FDB01C41}" type="presParOf" srcId="{71449460-5811-45F5-8650-10AAA48A1AF9}" destId="{13A4DC2C-F25B-4317-81A6-D2E6462F65D6}" srcOrd="0" destOrd="0" presId="urn:microsoft.com/office/officeart/2005/8/layout/cycle4"/>
    <dgm:cxn modelId="{A4F66BBD-9C11-49FF-8A58-3D5ED9A4AFF7}" type="presParOf" srcId="{71449460-5811-45F5-8650-10AAA48A1AF9}" destId="{61948C6F-301B-45B2-877E-6C9C100F5D00}" srcOrd="1" destOrd="0" presId="urn:microsoft.com/office/officeart/2005/8/layout/cycle4"/>
    <dgm:cxn modelId="{25D75F61-FBAC-4A6B-8440-57E47932A637}" type="presParOf" srcId="{94265E5C-666C-429A-AF52-7065AA4C62CF}" destId="{F1C1BCB3-95E7-4362-82A3-3670E6DA2C4E}" srcOrd="3" destOrd="0" presId="urn:microsoft.com/office/officeart/2005/8/layout/cycle4"/>
    <dgm:cxn modelId="{74D9D8F5-964D-4E6D-A4AD-6D637A0FEF61}" type="presParOf" srcId="{F1C1BCB3-95E7-4362-82A3-3670E6DA2C4E}" destId="{6EA10DF0-309A-4CAC-9D4E-C907497ACEC8}" srcOrd="0" destOrd="0" presId="urn:microsoft.com/office/officeart/2005/8/layout/cycle4"/>
    <dgm:cxn modelId="{196B00E0-DC76-4BBC-B6DF-369E4AF11551}" type="presParOf" srcId="{F1C1BCB3-95E7-4362-82A3-3670E6DA2C4E}" destId="{16F75EBE-F05A-4648-87B6-7803F8F6E9E7}" srcOrd="1" destOrd="0" presId="urn:microsoft.com/office/officeart/2005/8/layout/cycle4"/>
    <dgm:cxn modelId="{578666DA-577F-43D6-AC55-7A90953AE3F6}" type="presParOf" srcId="{94265E5C-666C-429A-AF52-7065AA4C62CF}" destId="{30401404-BA68-423A-9394-CF104685C547}" srcOrd="4" destOrd="0" presId="urn:microsoft.com/office/officeart/2005/8/layout/cycle4"/>
    <dgm:cxn modelId="{D799F95B-F260-4CD9-853D-C73EA26EAC72}" type="presParOf" srcId="{896EC526-6D29-44FE-AFD5-A939FE1526A3}" destId="{0069C68F-3921-4014-A3CC-80D0ABB67736}" srcOrd="1" destOrd="0" presId="urn:microsoft.com/office/officeart/2005/8/layout/cycle4"/>
    <dgm:cxn modelId="{0EDEE217-BB10-46E4-8625-147A94CC32C9}" type="presParOf" srcId="{0069C68F-3921-4014-A3CC-80D0ABB67736}" destId="{00765633-BB29-4E59-A57A-FEAC2DA52531}" srcOrd="0" destOrd="0" presId="urn:microsoft.com/office/officeart/2005/8/layout/cycle4"/>
    <dgm:cxn modelId="{5FCA53A1-DCD4-4F0F-9439-75E28C87FAB1}" type="presParOf" srcId="{0069C68F-3921-4014-A3CC-80D0ABB67736}" destId="{B508BA96-FC82-4650-8B60-2A7BE98AE0A5}" srcOrd="1" destOrd="0" presId="urn:microsoft.com/office/officeart/2005/8/layout/cycle4"/>
    <dgm:cxn modelId="{4C547EE1-C9E7-46C9-940F-F9F58ABC972F}" type="presParOf" srcId="{0069C68F-3921-4014-A3CC-80D0ABB67736}" destId="{440EB339-E965-42AB-A64D-A5219283C93A}" srcOrd="2" destOrd="0" presId="urn:microsoft.com/office/officeart/2005/8/layout/cycle4"/>
    <dgm:cxn modelId="{9B5266F7-C8B4-44C6-9C52-1B9171F2D1C7}" type="presParOf" srcId="{0069C68F-3921-4014-A3CC-80D0ABB67736}" destId="{12F5A92D-B272-46E3-AA55-2CB58B26DCAD}" srcOrd="3" destOrd="0" presId="urn:microsoft.com/office/officeart/2005/8/layout/cycle4"/>
    <dgm:cxn modelId="{91EE1ED2-36EB-4161-8F56-2D74FAF2F35C}" type="presParOf" srcId="{0069C68F-3921-4014-A3CC-80D0ABB67736}" destId="{E5C4B165-C212-4852-B6A5-B58A383C84D6}" srcOrd="4" destOrd="0" presId="urn:microsoft.com/office/officeart/2005/8/layout/cycle4"/>
    <dgm:cxn modelId="{B2155F30-E179-4801-8931-33E7F6B0A369}" type="presParOf" srcId="{896EC526-6D29-44FE-AFD5-A939FE1526A3}" destId="{9AC7456A-CB70-4B44-9D9B-54B074086106}" srcOrd="2" destOrd="0" presId="urn:microsoft.com/office/officeart/2005/8/layout/cycle4"/>
    <dgm:cxn modelId="{628991DD-26B4-4F98-9833-128F17C959AB}" type="presParOf" srcId="{896EC526-6D29-44FE-AFD5-A939FE1526A3}" destId="{1F46D267-2CC1-4C17-B86E-DD6DDB6D280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77518A-38B9-4500-B595-B9869E3A637D}" type="doc">
      <dgm:prSet loTypeId="urn:microsoft.com/office/officeart/2005/8/layout/cycle3" loCatId="cycle" qsTypeId="urn:microsoft.com/office/officeart/2005/8/quickstyle/simple1" qsCatId="simple" csTypeId="urn:microsoft.com/office/officeart/2005/8/colors/accent6_1" csCatId="accent6" phldr="1"/>
      <dgm:spPr/>
      <dgm:t>
        <a:bodyPr/>
        <a:lstStyle/>
        <a:p>
          <a:endParaRPr lang="en-IE"/>
        </a:p>
      </dgm:t>
    </dgm:pt>
    <dgm:pt modelId="{151F9729-19AF-44C7-814D-AA8717A192FD}">
      <dgm:prSet phldrT="[Text]"/>
      <dgm:spPr/>
      <dgm:t>
        <a:bodyPr/>
        <a:lstStyle/>
        <a:p>
          <a:r>
            <a:rPr lang="en-IE" dirty="0"/>
            <a:t>Working Groups</a:t>
          </a:r>
        </a:p>
        <a:p>
          <a:r>
            <a:rPr lang="en-IE" dirty="0"/>
            <a:t> &amp; Surveys</a:t>
          </a:r>
        </a:p>
      </dgm:t>
    </dgm:pt>
    <dgm:pt modelId="{AF2FE5AD-D308-4570-8C5B-966DA436E3EE}" type="parTrans" cxnId="{DB5AE531-39E3-4151-B24B-AFDCE5666287}">
      <dgm:prSet/>
      <dgm:spPr/>
      <dgm:t>
        <a:bodyPr/>
        <a:lstStyle/>
        <a:p>
          <a:endParaRPr lang="en-IE"/>
        </a:p>
      </dgm:t>
    </dgm:pt>
    <dgm:pt modelId="{CDBCC09A-B4AE-4679-9965-859CA7EC5465}" type="sibTrans" cxnId="{DB5AE531-39E3-4151-B24B-AFDCE5666287}">
      <dgm:prSet/>
      <dgm:spPr/>
      <dgm:t>
        <a:bodyPr/>
        <a:lstStyle/>
        <a:p>
          <a:endParaRPr lang="en-IE"/>
        </a:p>
      </dgm:t>
    </dgm:pt>
    <dgm:pt modelId="{9C922D6B-9947-4849-AE54-05ECFBED64AE}">
      <dgm:prSet phldrT="[Text]"/>
      <dgm:spPr/>
      <dgm:t>
        <a:bodyPr/>
        <a:lstStyle/>
        <a:p>
          <a:r>
            <a:rPr lang="en-IE"/>
            <a:t>Embedding</a:t>
          </a:r>
          <a:endParaRPr lang="en-IE" dirty="0"/>
        </a:p>
      </dgm:t>
    </dgm:pt>
    <dgm:pt modelId="{0BDE5236-CE75-4D60-AB20-4C2591C3D91A}" type="parTrans" cxnId="{BB63C8C4-3571-4C46-B913-CB4220CA82FE}">
      <dgm:prSet/>
      <dgm:spPr/>
      <dgm:t>
        <a:bodyPr/>
        <a:lstStyle/>
        <a:p>
          <a:endParaRPr lang="en-IE"/>
        </a:p>
      </dgm:t>
    </dgm:pt>
    <dgm:pt modelId="{E14E9855-A9EE-4369-9603-B61D35725A6D}" type="sibTrans" cxnId="{BB63C8C4-3571-4C46-B913-CB4220CA82FE}">
      <dgm:prSet/>
      <dgm:spPr/>
      <dgm:t>
        <a:bodyPr/>
        <a:lstStyle/>
        <a:p>
          <a:endParaRPr lang="en-IE"/>
        </a:p>
      </dgm:t>
    </dgm:pt>
    <dgm:pt modelId="{8A36D2A2-63C1-46AD-AAE5-83A206E6961F}">
      <dgm:prSet phldrT="[Text]"/>
      <dgm:spPr/>
      <dgm:t>
        <a:bodyPr/>
        <a:lstStyle/>
        <a:p>
          <a:r>
            <a:rPr lang="en-IE"/>
            <a:t>Level of Ambition</a:t>
          </a:r>
          <a:endParaRPr lang="en-IE" dirty="0"/>
        </a:p>
      </dgm:t>
    </dgm:pt>
    <dgm:pt modelId="{CBC84FF5-2311-49DC-8B15-2EC80426FF1B}" type="parTrans" cxnId="{4C935060-A22B-4521-A2BB-1549E831100E}">
      <dgm:prSet/>
      <dgm:spPr/>
      <dgm:t>
        <a:bodyPr/>
        <a:lstStyle/>
        <a:p>
          <a:endParaRPr lang="en-IE"/>
        </a:p>
      </dgm:t>
    </dgm:pt>
    <dgm:pt modelId="{37ACCC05-ED66-421B-98BB-A73664886DB0}" type="sibTrans" cxnId="{4C935060-A22B-4521-A2BB-1549E831100E}">
      <dgm:prSet/>
      <dgm:spPr/>
      <dgm:t>
        <a:bodyPr/>
        <a:lstStyle/>
        <a:p>
          <a:endParaRPr lang="en-IE"/>
        </a:p>
      </dgm:t>
    </dgm:pt>
    <dgm:pt modelId="{57A9EFD7-94FF-4B41-864B-1A5DC06A757C}">
      <dgm:prSet phldrT="[Text]"/>
      <dgm:spPr/>
      <dgm:t>
        <a:bodyPr/>
        <a:lstStyle/>
        <a:p>
          <a:r>
            <a:rPr lang="en-IE"/>
            <a:t>Updating the Action Plan </a:t>
          </a:r>
          <a:endParaRPr lang="en-IE" dirty="0"/>
        </a:p>
      </dgm:t>
    </dgm:pt>
    <dgm:pt modelId="{5DF9A9D9-42CE-44C1-AE60-48D763C51532}" type="parTrans" cxnId="{AAA2FCD4-F529-4CF1-A933-D6978272A858}">
      <dgm:prSet/>
      <dgm:spPr/>
      <dgm:t>
        <a:bodyPr/>
        <a:lstStyle/>
        <a:p>
          <a:endParaRPr lang="en-IE"/>
        </a:p>
      </dgm:t>
    </dgm:pt>
    <dgm:pt modelId="{EB0570CB-E817-4A77-9D12-6B6D6FAE6846}" type="sibTrans" cxnId="{AAA2FCD4-F529-4CF1-A933-D6978272A858}">
      <dgm:prSet/>
      <dgm:spPr/>
      <dgm:t>
        <a:bodyPr/>
        <a:lstStyle/>
        <a:p>
          <a:endParaRPr lang="en-IE"/>
        </a:p>
      </dgm:t>
    </dgm:pt>
    <dgm:pt modelId="{182511DB-BDA8-4E3E-9A90-166EC47DDFA7}" type="pres">
      <dgm:prSet presAssocID="{7D77518A-38B9-4500-B595-B9869E3A637D}" presName="Name0" presStyleCnt="0">
        <dgm:presLayoutVars>
          <dgm:dir/>
          <dgm:resizeHandles val="exact"/>
        </dgm:presLayoutVars>
      </dgm:prSet>
      <dgm:spPr/>
    </dgm:pt>
    <dgm:pt modelId="{048A7533-4367-413D-92C4-D2652B12064B}" type="pres">
      <dgm:prSet presAssocID="{7D77518A-38B9-4500-B595-B9869E3A637D}" presName="cycle" presStyleCnt="0"/>
      <dgm:spPr/>
    </dgm:pt>
    <dgm:pt modelId="{E25718A5-4B4C-4C02-9709-170D2FF48706}" type="pres">
      <dgm:prSet presAssocID="{151F9729-19AF-44C7-814D-AA8717A192FD}" presName="nodeFirstNode" presStyleLbl="node1" presStyleIdx="0" presStyleCnt="4">
        <dgm:presLayoutVars>
          <dgm:bulletEnabled val="1"/>
        </dgm:presLayoutVars>
      </dgm:prSet>
      <dgm:spPr/>
    </dgm:pt>
    <dgm:pt modelId="{36E54AA8-F603-47D1-8947-5C390FB269D3}" type="pres">
      <dgm:prSet presAssocID="{CDBCC09A-B4AE-4679-9965-859CA7EC5465}" presName="sibTransFirstNode" presStyleLbl="bgShp" presStyleIdx="0" presStyleCnt="1"/>
      <dgm:spPr/>
    </dgm:pt>
    <dgm:pt modelId="{81437170-9837-49C6-B5A7-3EBF0704DE70}" type="pres">
      <dgm:prSet presAssocID="{9C922D6B-9947-4849-AE54-05ECFBED64AE}" presName="nodeFollowingNodes" presStyleLbl="node1" presStyleIdx="1" presStyleCnt="4">
        <dgm:presLayoutVars>
          <dgm:bulletEnabled val="1"/>
        </dgm:presLayoutVars>
      </dgm:prSet>
      <dgm:spPr/>
    </dgm:pt>
    <dgm:pt modelId="{C2E0645E-AB6F-47D8-A3EE-66CFB9A458F2}" type="pres">
      <dgm:prSet presAssocID="{8A36D2A2-63C1-46AD-AAE5-83A206E6961F}" presName="nodeFollowingNodes" presStyleLbl="node1" presStyleIdx="2" presStyleCnt="4">
        <dgm:presLayoutVars>
          <dgm:bulletEnabled val="1"/>
        </dgm:presLayoutVars>
      </dgm:prSet>
      <dgm:spPr/>
    </dgm:pt>
    <dgm:pt modelId="{976934C1-8B7E-4797-B5F6-65710C68BD82}" type="pres">
      <dgm:prSet presAssocID="{57A9EFD7-94FF-4B41-864B-1A5DC06A757C}" presName="nodeFollowingNodes" presStyleLbl="node1" presStyleIdx="3" presStyleCnt="4">
        <dgm:presLayoutVars>
          <dgm:bulletEnabled val="1"/>
        </dgm:presLayoutVars>
      </dgm:prSet>
      <dgm:spPr/>
    </dgm:pt>
  </dgm:ptLst>
  <dgm:cxnLst>
    <dgm:cxn modelId="{DB5AE531-39E3-4151-B24B-AFDCE5666287}" srcId="{7D77518A-38B9-4500-B595-B9869E3A637D}" destId="{151F9729-19AF-44C7-814D-AA8717A192FD}" srcOrd="0" destOrd="0" parTransId="{AF2FE5AD-D308-4570-8C5B-966DA436E3EE}" sibTransId="{CDBCC09A-B4AE-4679-9965-859CA7EC5465}"/>
    <dgm:cxn modelId="{91A26238-35F1-4075-9E66-E71CA8C5DDD4}" type="presOf" srcId="{151F9729-19AF-44C7-814D-AA8717A192FD}" destId="{E25718A5-4B4C-4C02-9709-170D2FF48706}" srcOrd="0" destOrd="0" presId="urn:microsoft.com/office/officeart/2005/8/layout/cycle3"/>
    <dgm:cxn modelId="{4C935060-A22B-4521-A2BB-1549E831100E}" srcId="{7D77518A-38B9-4500-B595-B9869E3A637D}" destId="{8A36D2A2-63C1-46AD-AAE5-83A206E6961F}" srcOrd="2" destOrd="0" parTransId="{CBC84FF5-2311-49DC-8B15-2EC80426FF1B}" sibTransId="{37ACCC05-ED66-421B-98BB-A73664886DB0}"/>
    <dgm:cxn modelId="{FE60CF86-9F55-44A0-9BD4-638861046CB2}" type="presOf" srcId="{8A36D2A2-63C1-46AD-AAE5-83A206E6961F}" destId="{C2E0645E-AB6F-47D8-A3EE-66CFB9A458F2}" srcOrd="0" destOrd="0" presId="urn:microsoft.com/office/officeart/2005/8/layout/cycle3"/>
    <dgm:cxn modelId="{CE68ABB1-E1A6-46BF-AC20-B2BF3B9D1192}" type="presOf" srcId="{7D77518A-38B9-4500-B595-B9869E3A637D}" destId="{182511DB-BDA8-4E3E-9A90-166EC47DDFA7}" srcOrd="0" destOrd="0" presId="urn:microsoft.com/office/officeart/2005/8/layout/cycle3"/>
    <dgm:cxn modelId="{BB63C8C4-3571-4C46-B913-CB4220CA82FE}" srcId="{7D77518A-38B9-4500-B595-B9869E3A637D}" destId="{9C922D6B-9947-4849-AE54-05ECFBED64AE}" srcOrd="1" destOrd="0" parTransId="{0BDE5236-CE75-4D60-AB20-4C2591C3D91A}" sibTransId="{E14E9855-A9EE-4369-9603-B61D35725A6D}"/>
    <dgm:cxn modelId="{AAA2FCD4-F529-4CF1-A933-D6978272A858}" srcId="{7D77518A-38B9-4500-B595-B9869E3A637D}" destId="{57A9EFD7-94FF-4B41-864B-1A5DC06A757C}" srcOrd="3" destOrd="0" parTransId="{5DF9A9D9-42CE-44C1-AE60-48D763C51532}" sibTransId="{EB0570CB-E817-4A77-9D12-6B6D6FAE6846}"/>
    <dgm:cxn modelId="{C7994BE6-486B-496D-8132-418A3B06F3EA}" type="presOf" srcId="{9C922D6B-9947-4849-AE54-05ECFBED64AE}" destId="{81437170-9837-49C6-B5A7-3EBF0704DE70}" srcOrd="0" destOrd="0" presId="urn:microsoft.com/office/officeart/2005/8/layout/cycle3"/>
    <dgm:cxn modelId="{AE33C2EA-9662-4675-9BE5-DD20FACB7BF2}" type="presOf" srcId="{57A9EFD7-94FF-4B41-864B-1A5DC06A757C}" destId="{976934C1-8B7E-4797-B5F6-65710C68BD82}" srcOrd="0" destOrd="0" presId="urn:microsoft.com/office/officeart/2005/8/layout/cycle3"/>
    <dgm:cxn modelId="{C157A7F9-2955-45D1-B21E-0EE261DAF079}" type="presOf" srcId="{CDBCC09A-B4AE-4679-9965-859CA7EC5465}" destId="{36E54AA8-F603-47D1-8947-5C390FB269D3}" srcOrd="0" destOrd="0" presId="urn:microsoft.com/office/officeart/2005/8/layout/cycle3"/>
    <dgm:cxn modelId="{CEF6E89F-6613-448A-A2C7-7E1833495C45}" type="presParOf" srcId="{182511DB-BDA8-4E3E-9A90-166EC47DDFA7}" destId="{048A7533-4367-413D-92C4-D2652B12064B}" srcOrd="0" destOrd="0" presId="urn:microsoft.com/office/officeart/2005/8/layout/cycle3"/>
    <dgm:cxn modelId="{464C5C7C-CD9F-44BF-A027-B1FBE71098D6}" type="presParOf" srcId="{048A7533-4367-413D-92C4-D2652B12064B}" destId="{E25718A5-4B4C-4C02-9709-170D2FF48706}" srcOrd="0" destOrd="0" presId="urn:microsoft.com/office/officeart/2005/8/layout/cycle3"/>
    <dgm:cxn modelId="{CD502956-FA37-4871-9ED1-946539D50824}" type="presParOf" srcId="{048A7533-4367-413D-92C4-D2652B12064B}" destId="{36E54AA8-F603-47D1-8947-5C390FB269D3}" srcOrd="1" destOrd="0" presId="urn:microsoft.com/office/officeart/2005/8/layout/cycle3"/>
    <dgm:cxn modelId="{97552063-DF1C-474C-85CB-C3D5660C0DA6}" type="presParOf" srcId="{048A7533-4367-413D-92C4-D2652B12064B}" destId="{81437170-9837-49C6-B5A7-3EBF0704DE70}" srcOrd="2" destOrd="0" presId="urn:microsoft.com/office/officeart/2005/8/layout/cycle3"/>
    <dgm:cxn modelId="{A6B9177B-DC2A-48B7-9579-31B18B4E62D9}" type="presParOf" srcId="{048A7533-4367-413D-92C4-D2652B12064B}" destId="{C2E0645E-AB6F-47D8-A3EE-66CFB9A458F2}" srcOrd="3" destOrd="0" presId="urn:microsoft.com/office/officeart/2005/8/layout/cycle3"/>
    <dgm:cxn modelId="{8909FE74-BBA7-4984-A84D-B357EEDBA206}" type="presParOf" srcId="{048A7533-4367-413D-92C4-D2652B12064B}" destId="{976934C1-8B7E-4797-B5F6-65710C68BD8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54AA8-F603-47D1-8947-5C390FB269D3}">
      <dsp:nvSpPr>
        <dsp:cNvPr id="0" name=""/>
        <dsp:cNvSpPr/>
      </dsp:nvSpPr>
      <dsp:spPr>
        <a:xfrm>
          <a:off x="3190471" y="-114731"/>
          <a:ext cx="4134656" cy="4134656"/>
        </a:xfrm>
        <a:prstGeom prst="circularArrow">
          <a:avLst>
            <a:gd name="adj1" fmla="val 4668"/>
            <a:gd name="adj2" fmla="val 272909"/>
            <a:gd name="adj3" fmla="val 12817716"/>
            <a:gd name="adj4" fmla="val 18040218"/>
            <a:gd name="adj5" fmla="val 484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5718A5-4B4C-4C02-9709-170D2FF48706}">
      <dsp:nvSpPr>
        <dsp:cNvPr id="0" name=""/>
        <dsp:cNvSpPr/>
      </dsp:nvSpPr>
      <dsp:spPr>
        <a:xfrm>
          <a:off x="3876600" y="453"/>
          <a:ext cx="2762398" cy="13811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kern="1200" dirty="0"/>
            <a:t>Working Groups</a:t>
          </a:r>
        </a:p>
        <a:p>
          <a:pPr marL="0" lvl="0" indent="0" algn="ctr" defTabSz="1244600">
            <a:lnSpc>
              <a:spcPct val="90000"/>
            </a:lnSpc>
            <a:spcBef>
              <a:spcPct val="0"/>
            </a:spcBef>
            <a:spcAft>
              <a:spcPct val="35000"/>
            </a:spcAft>
            <a:buNone/>
          </a:pPr>
          <a:r>
            <a:rPr lang="en-IE" sz="2800" kern="1200" dirty="0"/>
            <a:t> &amp; Surveys</a:t>
          </a:r>
        </a:p>
      </dsp:txBody>
      <dsp:txXfrm>
        <a:off x="3944025" y="67878"/>
        <a:ext cx="2627548" cy="1246349"/>
      </dsp:txXfrm>
    </dsp:sp>
    <dsp:sp modelId="{81437170-9837-49C6-B5A7-3EBF0704DE70}">
      <dsp:nvSpPr>
        <dsp:cNvPr id="0" name=""/>
        <dsp:cNvSpPr/>
      </dsp:nvSpPr>
      <dsp:spPr>
        <a:xfrm>
          <a:off x="5361216" y="1485069"/>
          <a:ext cx="2762398" cy="13811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kern="1200"/>
            <a:t>Embedding</a:t>
          </a:r>
          <a:endParaRPr lang="en-IE" sz="2800" kern="1200" dirty="0"/>
        </a:p>
      </dsp:txBody>
      <dsp:txXfrm>
        <a:off x="5428641" y="1552494"/>
        <a:ext cx="2627548" cy="1246349"/>
      </dsp:txXfrm>
    </dsp:sp>
    <dsp:sp modelId="{C2E0645E-AB6F-47D8-A3EE-66CFB9A458F2}">
      <dsp:nvSpPr>
        <dsp:cNvPr id="0" name=""/>
        <dsp:cNvSpPr/>
      </dsp:nvSpPr>
      <dsp:spPr>
        <a:xfrm>
          <a:off x="3876600" y="2969685"/>
          <a:ext cx="2762398" cy="13811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kern="1200"/>
            <a:t>Level of Ambition</a:t>
          </a:r>
          <a:endParaRPr lang="en-IE" sz="2800" kern="1200" dirty="0"/>
        </a:p>
      </dsp:txBody>
      <dsp:txXfrm>
        <a:off x="3944025" y="3037110"/>
        <a:ext cx="2627548" cy="1246349"/>
      </dsp:txXfrm>
    </dsp:sp>
    <dsp:sp modelId="{976934C1-8B7E-4797-B5F6-65710C68BD82}">
      <dsp:nvSpPr>
        <dsp:cNvPr id="0" name=""/>
        <dsp:cNvSpPr/>
      </dsp:nvSpPr>
      <dsp:spPr>
        <a:xfrm>
          <a:off x="2391984" y="1485069"/>
          <a:ext cx="2762398" cy="13811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kern="1200"/>
            <a:t>Updating the Action Plan </a:t>
          </a:r>
          <a:endParaRPr lang="en-IE" sz="2800" kern="1200" dirty="0"/>
        </a:p>
      </dsp:txBody>
      <dsp:txXfrm>
        <a:off x="2459409" y="1552494"/>
        <a:ext cx="2627548" cy="1246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DED99-BAE6-416A-8592-8276AFE8B5B2}">
      <dsp:nvSpPr>
        <dsp:cNvPr id="0" name=""/>
        <dsp:cNvSpPr/>
      </dsp:nvSpPr>
      <dsp:spPr>
        <a:xfrm>
          <a:off x="3814949" y="1697322"/>
          <a:ext cx="1450181" cy="145018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IE" sz="2700" kern="1200" dirty="0"/>
            <a:t>Survey Results 63%</a:t>
          </a:r>
        </a:p>
      </dsp:txBody>
      <dsp:txXfrm>
        <a:off x="3885741" y="1768114"/>
        <a:ext cx="1308597" cy="1308597"/>
      </dsp:txXfrm>
    </dsp:sp>
    <dsp:sp modelId="{3F7F3BF9-E97D-4EE1-A12E-DED4F45CA819}">
      <dsp:nvSpPr>
        <dsp:cNvPr id="0" name=""/>
        <dsp:cNvSpPr/>
      </dsp:nvSpPr>
      <dsp:spPr>
        <a:xfrm rot="16214466">
          <a:off x="4181970" y="1334679"/>
          <a:ext cx="725292" cy="0"/>
        </a:xfrm>
        <a:custGeom>
          <a:avLst/>
          <a:gdLst/>
          <a:ahLst/>
          <a:cxnLst/>
          <a:rect l="0" t="0" r="0" b="0"/>
          <a:pathLst>
            <a:path>
              <a:moveTo>
                <a:pt x="0" y="0"/>
              </a:moveTo>
              <a:lnTo>
                <a:pt x="725292"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DA2749-3AAA-4B97-B002-F8728F13CF14}">
      <dsp:nvSpPr>
        <dsp:cNvPr id="0" name=""/>
        <dsp:cNvSpPr/>
      </dsp:nvSpPr>
      <dsp:spPr>
        <a:xfrm>
          <a:off x="4062376" y="415"/>
          <a:ext cx="971621" cy="971621"/>
        </a:xfrm>
        <a:prstGeom prst="roundRect">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IE" sz="1400" kern="1200" dirty="0"/>
            <a:t>Agenda of HRS4R working Group</a:t>
          </a:r>
        </a:p>
      </dsp:txBody>
      <dsp:txXfrm>
        <a:off x="4109807" y="47846"/>
        <a:ext cx="876759" cy="876759"/>
      </dsp:txXfrm>
    </dsp:sp>
    <dsp:sp modelId="{30C32BBF-7DDE-4CEC-8C34-0EA2226BD0F7}">
      <dsp:nvSpPr>
        <dsp:cNvPr id="0" name=""/>
        <dsp:cNvSpPr/>
      </dsp:nvSpPr>
      <dsp:spPr>
        <a:xfrm rot="21590346">
          <a:off x="5265129" y="2419355"/>
          <a:ext cx="727991" cy="0"/>
        </a:xfrm>
        <a:custGeom>
          <a:avLst/>
          <a:gdLst/>
          <a:ahLst/>
          <a:cxnLst/>
          <a:rect l="0" t="0" r="0" b="0"/>
          <a:pathLst>
            <a:path>
              <a:moveTo>
                <a:pt x="0" y="0"/>
              </a:moveTo>
              <a:lnTo>
                <a:pt x="727991"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8C66BD-9FCA-4B64-964D-4FF581E32E74}">
      <dsp:nvSpPr>
        <dsp:cNvPr id="0" name=""/>
        <dsp:cNvSpPr/>
      </dsp:nvSpPr>
      <dsp:spPr>
        <a:xfrm>
          <a:off x="5993119" y="1931158"/>
          <a:ext cx="971621" cy="971621"/>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IE" sz="1800" kern="1200" dirty="0"/>
            <a:t>Discuss the Issue</a:t>
          </a:r>
        </a:p>
      </dsp:txBody>
      <dsp:txXfrm>
        <a:off x="6040550" y="1978589"/>
        <a:ext cx="876759" cy="876759"/>
      </dsp:txXfrm>
    </dsp:sp>
    <dsp:sp modelId="{485D546D-6789-4905-8FED-FC66C7F4F5ED}">
      <dsp:nvSpPr>
        <dsp:cNvPr id="0" name=""/>
        <dsp:cNvSpPr/>
      </dsp:nvSpPr>
      <dsp:spPr>
        <a:xfrm rot="5385452">
          <a:off x="4187418" y="3504702"/>
          <a:ext cx="714403" cy="0"/>
        </a:xfrm>
        <a:custGeom>
          <a:avLst/>
          <a:gdLst/>
          <a:ahLst/>
          <a:cxnLst/>
          <a:rect l="0" t="0" r="0" b="0"/>
          <a:pathLst>
            <a:path>
              <a:moveTo>
                <a:pt x="0" y="0"/>
              </a:moveTo>
              <a:lnTo>
                <a:pt x="714403"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01CC4E-A558-4040-9096-BD4EE9F4CBAE}">
      <dsp:nvSpPr>
        <dsp:cNvPr id="0" name=""/>
        <dsp:cNvSpPr/>
      </dsp:nvSpPr>
      <dsp:spPr>
        <a:xfrm>
          <a:off x="4062376" y="3861901"/>
          <a:ext cx="971621" cy="971621"/>
        </a:xfrm>
        <a:prstGeom prst="roundRect">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IE" sz="1100" kern="1200" dirty="0"/>
            <a:t>Discuss Possible Solutions and Challenges</a:t>
          </a:r>
        </a:p>
      </dsp:txBody>
      <dsp:txXfrm>
        <a:off x="4109807" y="3909332"/>
        <a:ext cx="876759" cy="876759"/>
      </dsp:txXfrm>
    </dsp:sp>
    <dsp:sp modelId="{993BB602-1D5D-430C-9FC4-3723B948A032}">
      <dsp:nvSpPr>
        <dsp:cNvPr id="0" name=""/>
        <dsp:cNvSpPr/>
      </dsp:nvSpPr>
      <dsp:spPr>
        <a:xfrm rot="10809736">
          <a:off x="3103254" y="2419352"/>
          <a:ext cx="711696" cy="0"/>
        </a:xfrm>
        <a:custGeom>
          <a:avLst/>
          <a:gdLst/>
          <a:ahLst/>
          <a:cxnLst/>
          <a:rect l="0" t="0" r="0" b="0"/>
          <a:pathLst>
            <a:path>
              <a:moveTo>
                <a:pt x="0" y="0"/>
              </a:moveTo>
              <a:lnTo>
                <a:pt x="711696"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51ADEF-BA01-4444-B7EA-8AFECD9312B5}">
      <dsp:nvSpPr>
        <dsp:cNvPr id="0" name=""/>
        <dsp:cNvSpPr/>
      </dsp:nvSpPr>
      <dsp:spPr>
        <a:xfrm>
          <a:off x="2131633" y="1931158"/>
          <a:ext cx="971621" cy="971621"/>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IE" sz="2200" kern="1200" dirty="0"/>
            <a:t>Action</a:t>
          </a:r>
        </a:p>
      </dsp:txBody>
      <dsp:txXfrm>
        <a:off x="2179064" y="1978589"/>
        <a:ext cx="876759" cy="876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06E0A-FB4C-4D0F-BA69-6DA2BE8A2929}">
      <dsp:nvSpPr>
        <dsp:cNvPr id="0" name=""/>
        <dsp:cNvSpPr/>
      </dsp:nvSpPr>
      <dsp:spPr>
        <a:xfrm>
          <a:off x="0" y="7469"/>
          <a:ext cx="6106741" cy="16309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IE" sz="4100" kern="1200"/>
            <a:t>Where do they come from?</a:t>
          </a:r>
          <a:endParaRPr lang="en-US" sz="4100" kern="1200"/>
        </a:p>
      </dsp:txBody>
      <dsp:txXfrm>
        <a:off x="79618" y="87087"/>
        <a:ext cx="5947505" cy="14717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63005-8874-4FDF-AFA7-F00DE4E32C5A}">
      <dsp:nvSpPr>
        <dsp:cNvPr id="0" name=""/>
        <dsp:cNvSpPr/>
      </dsp:nvSpPr>
      <dsp:spPr>
        <a:xfrm>
          <a:off x="0" y="7315"/>
          <a:ext cx="6593180" cy="839474"/>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IE" sz="3500" kern="1200" dirty="0"/>
            <a:t>Where to start</a:t>
          </a:r>
          <a:endParaRPr lang="en-US" sz="3500" kern="1200" dirty="0"/>
        </a:p>
      </dsp:txBody>
      <dsp:txXfrm>
        <a:off x="40980" y="48295"/>
        <a:ext cx="6511220" cy="757514"/>
      </dsp:txXfrm>
    </dsp:sp>
    <dsp:sp modelId="{B20116FD-1E51-4271-A271-6F81365C34A2}">
      <dsp:nvSpPr>
        <dsp:cNvPr id="0" name=""/>
        <dsp:cNvSpPr/>
      </dsp:nvSpPr>
      <dsp:spPr>
        <a:xfrm>
          <a:off x="0" y="846790"/>
          <a:ext cx="6593180" cy="318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33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IE" sz="2400" kern="1200" dirty="0"/>
            <a:t>Built from Previous Actions</a:t>
          </a:r>
          <a:endParaRPr lang="en-US" sz="2400" kern="1200" dirty="0"/>
        </a:p>
        <a:p>
          <a:pPr marL="228600" lvl="1" indent="-228600" algn="l" defTabSz="1066800">
            <a:lnSpc>
              <a:spcPct val="90000"/>
            </a:lnSpc>
            <a:spcBef>
              <a:spcPct val="0"/>
            </a:spcBef>
            <a:spcAft>
              <a:spcPct val="20000"/>
            </a:spcAft>
            <a:buChar char="•"/>
          </a:pPr>
          <a:r>
            <a:rPr lang="en-IE" sz="2400" kern="1200" dirty="0"/>
            <a:t>Survey Results</a:t>
          </a:r>
          <a:endParaRPr lang="en-US" sz="2400" kern="1200" dirty="0"/>
        </a:p>
        <a:p>
          <a:pPr marL="228600" lvl="1" indent="-228600" algn="l" defTabSz="1066800">
            <a:lnSpc>
              <a:spcPct val="90000"/>
            </a:lnSpc>
            <a:spcBef>
              <a:spcPct val="0"/>
            </a:spcBef>
            <a:spcAft>
              <a:spcPct val="20000"/>
            </a:spcAft>
            <a:buChar char="•"/>
          </a:pPr>
          <a:r>
            <a:rPr lang="en-IE" sz="2400" kern="1200" dirty="0"/>
            <a:t>Focus groups with Researchers &amp; Stakeholders</a:t>
          </a:r>
          <a:endParaRPr lang="en-US" sz="2400" kern="1200" dirty="0"/>
        </a:p>
        <a:p>
          <a:pPr marL="228600" lvl="1" indent="-228600" algn="l" defTabSz="1066800">
            <a:lnSpc>
              <a:spcPct val="90000"/>
            </a:lnSpc>
            <a:spcBef>
              <a:spcPct val="0"/>
            </a:spcBef>
            <a:spcAft>
              <a:spcPct val="20000"/>
            </a:spcAft>
            <a:buChar char="•"/>
          </a:pPr>
          <a:r>
            <a:rPr lang="en-IE" sz="2400" kern="1200" dirty="0"/>
            <a:t>HR Excellence Working Groups</a:t>
          </a:r>
          <a:endParaRPr lang="en-US" sz="2400" kern="1200" dirty="0"/>
        </a:p>
        <a:p>
          <a:pPr marL="228600" lvl="1" indent="-228600" algn="l" defTabSz="1066800">
            <a:lnSpc>
              <a:spcPct val="90000"/>
            </a:lnSpc>
            <a:spcBef>
              <a:spcPct val="0"/>
            </a:spcBef>
            <a:spcAft>
              <a:spcPct val="20000"/>
            </a:spcAft>
            <a:buChar char="•"/>
          </a:pPr>
          <a:r>
            <a:rPr lang="en-IE" sz="2400" kern="1200" dirty="0"/>
            <a:t>Feedback from previous assessment</a:t>
          </a:r>
          <a:endParaRPr lang="en-US" sz="2400" kern="1200" dirty="0"/>
        </a:p>
        <a:p>
          <a:pPr marL="228600" lvl="1" indent="-228600" algn="l" defTabSz="1066800">
            <a:lnSpc>
              <a:spcPct val="90000"/>
            </a:lnSpc>
            <a:spcBef>
              <a:spcPct val="0"/>
            </a:spcBef>
            <a:spcAft>
              <a:spcPct val="20000"/>
            </a:spcAft>
            <a:buChar char="•"/>
          </a:pPr>
          <a:r>
            <a:rPr lang="en-IE" sz="2400" kern="1200" dirty="0"/>
            <a:t>Collaborations with other Units in the University – don’t reinvent the wheel</a:t>
          </a:r>
          <a:endParaRPr lang="en-US" sz="2400" kern="1200" dirty="0"/>
        </a:p>
        <a:p>
          <a:pPr marL="228600" lvl="1" indent="-228600" algn="l" defTabSz="1066800">
            <a:lnSpc>
              <a:spcPct val="90000"/>
            </a:lnSpc>
            <a:spcBef>
              <a:spcPct val="0"/>
            </a:spcBef>
            <a:spcAft>
              <a:spcPct val="20000"/>
            </a:spcAft>
            <a:buChar char="•"/>
          </a:pPr>
          <a:r>
            <a:rPr lang="en-IE" sz="2400" kern="1200" dirty="0"/>
            <a:t>Collaborations with other Universities</a:t>
          </a:r>
          <a:endParaRPr lang="en-US" sz="2400" kern="1200" dirty="0"/>
        </a:p>
      </dsp:txBody>
      <dsp:txXfrm>
        <a:off x="0" y="846790"/>
        <a:ext cx="6593180" cy="3187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4DC2C-F25B-4317-81A6-D2E6462F65D6}">
      <dsp:nvSpPr>
        <dsp:cNvPr id="0" name=""/>
        <dsp:cNvSpPr/>
      </dsp:nvSpPr>
      <dsp:spPr>
        <a:xfrm>
          <a:off x="5936796" y="2959729"/>
          <a:ext cx="2150156" cy="139281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IE" sz="1500" kern="1200" dirty="0"/>
            <a:t>OTM-R Policy</a:t>
          </a:r>
        </a:p>
      </dsp:txBody>
      <dsp:txXfrm>
        <a:off x="6612439" y="3338529"/>
        <a:ext cx="1443917" cy="983418"/>
      </dsp:txXfrm>
    </dsp:sp>
    <dsp:sp modelId="{6EA10DF0-309A-4CAC-9D4E-C907497ACEC8}">
      <dsp:nvSpPr>
        <dsp:cNvPr id="0" name=""/>
        <dsp:cNvSpPr/>
      </dsp:nvSpPr>
      <dsp:spPr>
        <a:xfrm>
          <a:off x="2428646" y="2959729"/>
          <a:ext cx="2150156" cy="139281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IE" sz="1500" kern="1200" dirty="0"/>
            <a:t>Support from the top, peers, working groups etc</a:t>
          </a:r>
        </a:p>
      </dsp:txBody>
      <dsp:txXfrm>
        <a:off x="2459242" y="3338529"/>
        <a:ext cx="1443917" cy="983418"/>
      </dsp:txXfrm>
    </dsp:sp>
    <dsp:sp modelId="{0A619C34-40BB-4A31-A87E-462F93C198AA}">
      <dsp:nvSpPr>
        <dsp:cNvPr id="0" name=""/>
        <dsp:cNvSpPr/>
      </dsp:nvSpPr>
      <dsp:spPr>
        <a:xfrm>
          <a:off x="5936796" y="0"/>
          <a:ext cx="2150156" cy="139281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IE" sz="1500" kern="1200" dirty="0"/>
            <a:t>New Training initiatives</a:t>
          </a:r>
        </a:p>
      </dsp:txBody>
      <dsp:txXfrm>
        <a:off x="6612439" y="30596"/>
        <a:ext cx="1443917" cy="983418"/>
      </dsp:txXfrm>
    </dsp:sp>
    <dsp:sp modelId="{DBA840A0-D73A-42DA-BA5A-1BB31D5B714B}">
      <dsp:nvSpPr>
        <dsp:cNvPr id="0" name=""/>
        <dsp:cNvSpPr/>
      </dsp:nvSpPr>
      <dsp:spPr>
        <a:xfrm>
          <a:off x="2428646" y="0"/>
          <a:ext cx="2150156" cy="139281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IE" sz="1500" kern="1200" dirty="0"/>
            <a:t>Action Plans etc</a:t>
          </a:r>
        </a:p>
      </dsp:txBody>
      <dsp:txXfrm>
        <a:off x="2459242" y="30596"/>
        <a:ext cx="1443917" cy="983418"/>
      </dsp:txXfrm>
    </dsp:sp>
    <dsp:sp modelId="{00765633-BB29-4E59-A57A-FEAC2DA52531}">
      <dsp:nvSpPr>
        <dsp:cNvPr id="0" name=""/>
        <dsp:cNvSpPr/>
      </dsp:nvSpPr>
      <dsp:spPr>
        <a:xfrm>
          <a:off x="3329623" y="248095"/>
          <a:ext cx="1884651" cy="188465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IE" sz="1900" kern="1200" dirty="0"/>
            <a:t>Fulfilment</a:t>
          </a:r>
        </a:p>
      </dsp:txBody>
      <dsp:txXfrm>
        <a:off x="3881624" y="800096"/>
        <a:ext cx="1332650" cy="1332650"/>
      </dsp:txXfrm>
    </dsp:sp>
    <dsp:sp modelId="{B508BA96-FC82-4650-8B60-2A7BE98AE0A5}">
      <dsp:nvSpPr>
        <dsp:cNvPr id="0" name=""/>
        <dsp:cNvSpPr/>
      </dsp:nvSpPr>
      <dsp:spPr>
        <a:xfrm rot="5400000">
          <a:off x="5301325" y="248095"/>
          <a:ext cx="1884651" cy="1884651"/>
        </a:xfrm>
        <a:prstGeom prst="pieWedg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IE" sz="1900" kern="1200" dirty="0"/>
            <a:t>Innovation</a:t>
          </a:r>
        </a:p>
      </dsp:txBody>
      <dsp:txXfrm rot="-5400000">
        <a:off x="5301325" y="800096"/>
        <a:ext cx="1332650" cy="1332650"/>
      </dsp:txXfrm>
    </dsp:sp>
    <dsp:sp modelId="{440EB339-E965-42AB-A64D-A5219283C93A}">
      <dsp:nvSpPr>
        <dsp:cNvPr id="0" name=""/>
        <dsp:cNvSpPr/>
      </dsp:nvSpPr>
      <dsp:spPr>
        <a:xfrm rot="10800000">
          <a:off x="5301325" y="2219797"/>
          <a:ext cx="1884651" cy="1884651"/>
        </a:xfrm>
        <a:prstGeom prst="pieWedg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IE" sz="1900" kern="1200" dirty="0"/>
            <a:t>Formal</a:t>
          </a:r>
        </a:p>
      </dsp:txBody>
      <dsp:txXfrm rot="10800000">
        <a:off x="5301325" y="2219797"/>
        <a:ext cx="1332650" cy="1332650"/>
      </dsp:txXfrm>
    </dsp:sp>
    <dsp:sp modelId="{12F5A92D-B272-46E3-AA55-2CB58B26DCAD}">
      <dsp:nvSpPr>
        <dsp:cNvPr id="0" name=""/>
        <dsp:cNvSpPr/>
      </dsp:nvSpPr>
      <dsp:spPr>
        <a:xfrm rot="16200000">
          <a:off x="3329623" y="2219797"/>
          <a:ext cx="1884651" cy="1884651"/>
        </a:xfrm>
        <a:prstGeom prst="pieWedg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IE" sz="1900" kern="1200" dirty="0"/>
            <a:t>Informal</a:t>
          </a:r>
        </a:p>
      </dsp:txBody>
      <dsp:txXfrm rot="5400000">
        <a:off x="3881624" y="2219797"/>
        <a:ext cx="1332650" cy="1332650"/>
      </dsp:txXfrm>
    </dsp:sp>
    <dsp:sp modelId="{9AC7456A-CB70-4B44-9D9B-54B074086106}">
      <dsp:nvSpPr>
        <dsp:cNvPr id="0" name=""/>
        <dsp:cNvSpPr/>
      </dsp:nvSpPr>
      <dsp:spPr>
        <a:xfrm>
          <a:off x="4932447" y="1784543"/>
          <a:ext cx="650705" cy="565830"/>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46D267-2CC1-4C17-B86E-DD6DDB6D280E}">
      <dsp:nvSpPr>
        <dsp:cNvPr id="0" name=""/>
        <dsp:cNvSpPr/>
      </dsp:nvSpPr>
      <dsp:spPr>
        <a:xfrm rot="10800000">
          <a:off x="4932447" y="2002170"/>
          <a:ext cx="650705" cy="565830"/>
        </a:xfrm>
        <a:prstGeom prst="circular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54AA8-F603-47D1-8947-5C390FB269D3}">
      <dsp:nvSpPr>
        <dsp:cNvPr id="0" name=""/>
        <dsp:cNvSpPr/>
      </dsp:nvSpPr>
      <dsp:spPr>
        <a:xfrm>
          <a:off x="3190471" y="-114731"/>
          <a:ext cx="4134656" cy="4134656"/>
        </a:xfrm>
        <a:prstGeom prst="circularArrow">
          <a:avLst>
            <a:gd name="adj1" fmla="val 4668"/>
            <a:gd name="adj2" fmla="val 272909"/>
            <a:gd name="adj3" fmla="val 12817716"/>
            <a:gd name="adj4" fmla="val 18040218"/>
            <a:gd name="adj5" fmla="val 484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5718A5-4B4C-4C02-9709-170D2FF48706}">
      <dsp:nvSpPr>
        <dsp:cNvPr id="0" name=""/>
        <dsp:cNvSpPr/>
      </dsp:nvSpPr>
      <dsp:spPr>
        <a:xfrm>
          <a:off x="3876600" y="453"/>
          <a:ext cx="2762398" cy="13811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kern="1200" dirty="0"/>
            <a:t>Working Groups</a:t>
          </a:r>
        </a:p>
        <a:p>
          <a:pPr marL="0" lvl="0" indent="0" algn="ctr" defTabSz="1244600">
            <a:lnSpc>
              <a:spcPct val="90000"/>
            </a:lnSpc>
            <a:spcBef>
              <a:spcPct val="0"/>
            </a:spcBef>
            <a:spcAft>
              <a:spcPct val="35000"/>
            </a:spcAft>
            <a:buNone/>
          </a:pPr>
          <a:r>
            <a:rPr lang="en-IE" sz="2800" kern="1200" dirty="0"/>
            <a:t> &amp; Surveys</a:t>
          </a:r>
        </a:p>
      </dsp:txBody>
      <dsp:txXfrm>
        <a:off x="3944025" y="67878"/>
        <a:ext cx="2627548" cy="1246349"/>
      </dsp:txXfrm>
    </dsp:sp>
    <dsp:sp modelId="{81437170-9837-49C6-B5A7-3EBF0704DE70}">
      <dsp:nvSpPr>
        <dsp:cNvPr id="0" name=""/>
        <dsp:cNvSpPr/>
      </dsp:nvSpPr>
      <dsp:spPr>
        <a:xfrm>
          <a:off x="5361216" y="1485069"/>
          <a:ext cx="2762398" cy="13811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kern="1200"/>
            <a:t>Embedding</a:t>
          </a:r>
          <a:endParaRPr lang="en-IE" sz="2800" kern="1200" dirty="0"/>
        </a:p>
      </dsp:txBody>
      <dsp:txXfrm>
        <a:off x="5428641" y="1552494"/>
        <a:ext cx="2627548" cy="1246349"/>
      </dsp:txXfrm>
    </dsp:sp>
    <dsp:sp modelId="{C2E0645E-AB6F-47D8-A3EE-66CFB9A458F2}">
      <dsp:nvSpPr>
        <dsp:cNvPr id="0" name=""/>
        <dsp:cNvSpPr/>
      </dsp:nvSpPr>
      <dsp:spPr>
        <a:xfrm>
          <a:off x="3876600" y="2969685"/>
          <a:ext cx="2762398" cy="13811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kern="1200"/>
            <a:t>Level of Ambition</a:t>
          </a:r>
          <a:endParaRPr lang="en-IE" sz="2800" kern="1200" dirty="0"/>
        </a:p>
      </dsp:txBody>
      <dsp:txXfrm>
        <a:off x="3944025" y="3037110"/>
        <a:ext cx="2627548" cy="1246349"/>
      </dsp:txXfrm>
    </dsp:sp>
    <dsp:sp modelId="{976934C1-8B7E-4797-B5F6-65710C68BD82}">
      <dsp:nvSpPr>
        <dsp:cNvPr id="0" name=""/>
        <dsp:cNvSpPr/>
      </dsp:nvSpPr>
      <dsp:spPr>
        <a:xfrm>
          <a:off x="2391984" y="1485069"/>
          <a:ext cx="2762398" cy="138119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E" sz="2800" kern="1200"/>
            <a:t>Updating the Action Plan </a:t>
          </a:r>
          <a:endParaRPr lang="en-IE" sz="2800" kern="1200" dirty="0"/>
        </a:p>
      </dsp:txBody>
      <dsp:txXfrm>
        <a:off x="2459409" y="1552494"/>
        <a:ext cx="2627548" cy="124634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79C4-B669-4920-93FC-9B2463F52286}" type="datetimeFigureOut">
              <a:rPr lang="en-IE" smtClean="0"/>
              <a:t>07/06/2022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ABC1B-2F0F-4A53-836E-31A89B83F9B7}" type="slidenum">
              <a:rPr lang="en-IE" smtClean="0"/>
              <a:t>‹#›</a:t>
            </a:fld>
            <a:endParaRPr lang="en-IE"/>
          </a:p>
        </p:txBody>
      </p:sp>
    </p:spTree>
    <p:extLst>
      <p:ext uri="{BB962C8B-B14F-4D97-AF65-F5344CB8AC3E}">
        <p14:creationId xmlns:p14="http://schemas.microsoft.com/office/powerpoint/2010/main" val="110627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B51B-5144-402E-9080-B1413F64B9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5DFC3D7-6AF6-43DF-BE07-456A79368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062B0D4-5F58-4AC1-B33F-7BFC3E516486}"/>
              </a:ext>
            </a:extLst>
          </p:cNvPr>
          <p:cNvSpPr>
            <a:spLocks noGrp="1"/>
          </p:cNvSpPr>
          <p:nvPr>
            <p:ph type="dt" sz="half" idx="10"/>
          </p:nvPr>
        </p:nvSpPr>
        <p:spPr/>
        <p:txBody>
          <a:bodyPr/>
          <a:lstStyle/>
          <a:p>
            <a:fld id="{93F88569-93B5-4330-96B5-C29D0CFB27B9}" type="datetime1">
              <a:rPr lang="en-IE" smtClean="0"/>
              <a:t>07/06/2022</a:t>
            </a:fld>
            <a:endParaRPr lang="en-IE"/>
          </a:p>
        </p:txBody>
      </p:sp>
      <p:sp>
        <p:nvSpPr>
          <p:cNvPr id="5" name="Footer Placeholder 4">
            <a:extLst>
              <a:ext uri="{FF2B5EF4-FFF2-40B4-BE49-F238E27FC236}">
                <a16:creationId xmlns:a16="http://schemas.microsoft.com/office/drawing/2014/main" id="{B72892E9-CE63-4530-9E3B-EEE53350E3AF}"/>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F2CE6618-66D0-4281-A841-AA580BE5A067}"/>
              </a:ext>
            </a:extLst>
          </p:cNvPr>
          <p:cNvSpPr>
            <a:spLocks noGrp="1"/>
          </p:cNvSpPr>
          <p:nvPr>
            <p:ph type="sldNum" sz="quarter" idx="12"/>
          </p:nvPr>
        </p:nvSpPr>
        <p:spPr/>
        <p:txBody>
          <a:bodyPr/>
          <a:lstStyle/>
          <a:p>
            <a:fld id="{53A233B9-0345-409E-A734-A7709890674D}" type="slidenum">
              <a:rPr lang="en-IE" smtClean="0"/>
              <a:t>‹#›</a:t>
            </a:fld>
            <a:endParaRPr lang="en-IE"/>
          </a:p>
        </p:txBody>
      </p:sp>
    </p:spTree>
    <p:extLst>
      <p:ext uri="{BB962C8B-B14F-4D97-AF65-F5344CB8AC3E}">
        <p14:creationId xmlns:p14="http://schemas.microsoft.com/office/powerpoint/2010/main" val="14687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348B-84CA-4564-B35A-A02203E6A40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0384ED7-19F9-4372-BCBA-A251AF7418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DC9DFA6-0239-44DD-93E2-109B37CA9ECE}"/>
              </a:ext>
            </a:extLst>
          </p:cNvPr>
          <p:cNvSpPr>
            <a:spLocks noGrp="1"/>
          </p:cNvSpPr>
          <p:nvPr>
            <p:ph type="dt" sz="half" idx="10"/>
          </p:nvPr>
        </p:nvSpPr>
        <p:spPr/>
        <p:txBody>
          <a:bodyPr/>
          <a:lstStyle/>
          <a:p>
            <a:fld id="{A04DAA63-F594-417A-A58A-98FBB0B14C11}" type="datetime1">
              <a:rPr lang="en-IE" smtClean="0"/>
              <a:t>07/06/2022</a:t>
            </a:fld>
            <a:endParaRPr lang="en-IE"/>
          </a:p>
        </p:txBody>
      </p:sp>
      <p:sp>
        <p:nvSpPr>
          <p:cNvPr id="5" name="Footer Placeholder 4">
            <a:extLst>
              <a:ext uri="{FF2B5EF4-FFF2-40B4-BE49-F238E27FC236}">
                <a16:creationId xmlns:a16="http://schemas.microsoft.com/office/drawing/2014/main" id="{DA0AE29C-2068-47EF-BCFC-5AEC3191ED71}"/>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537C7B23-C334-4FD8-AC0E-892F18BD0A1F}"/>
              </a:ext>
            </a:extLst>
          </p:cNvPr>
          <p:cNvSpPr>
            <a:spLocks noGrp="1"/>
          </p:cNvSpPr>
          <p:nvPr>
            <p:ph type="sldNum" sz="quarter" idx="12"/>
          </p:nvPr>
        </p:nvSpPr>
        <p:spPr/>
        <p:txBody>
          <a:bodyPr/>
          <a:lstStyle/>
          <a:p>
            <a:fld id="{53A233B9-0345-409E-A734-A7709890674D}" type="slidenum">
              <a:rPr lang="en-IE" smtClean="0"/>
              <a:t>‹#›</a:t>
            </a:fld>
            <a:endParaRPr lang="en-IE"/>
          </a:p>
        </p:txBody>
      </p:sp>
    </p:spTree>
    <p:extLst>
      <p:ext uri="{BB962C8B-B14F-4D97-AF65-F5344CB8AC3E}">
        <p14:creationId xmlns:p14="http://schemas.microsoft.com/office/powerpoint/2010/main" val="399423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9F5D0-09C1-404A-BAAE-12BB85137C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A087E56-506C-467B-A423-5882AA63C3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CF442FA-727F-4CB2-B812-90637C7D9265}"/>
              </a:ext>
            </a:extLst>
          </p:cNvPr>
          <p:cNvSpPr>
            <a:spLocks noGrp="1"/>
          </p:cNvSpPr>
          <p:nvPr>
            <p:ph type="dt" sz="half" idx="10"/>
          </p:nvPr>
        </p:nvSpPr>
        <p:spPr/>
        <p:txBody>
          <a:bodyPr/>
          <a:lstStyle/>
          <a:p>
            <a:fld id="{6A51A246-0378-40C7-B61B-B83A0D24AE9B}" type="datetime1">
              <a:rPr lang="en-IE" smtClean="0"/>
              <a:t>07/06/2022</a:t>
            </a:fld>
            <a:endParaRPr lang="en-IE"/>
          </a:p>
        </p:txBody>
      </p:sp>
      <p:sp>
        <p:nvSpPr>
          <p:cNvPr id="5" name="Footer Placeholder 4">
            <a:extLst>
              <a:ext uri="{FF2B5EF4-FFF2-40B4-BE49-F238E27FC236}">
                <a16:creationId xmlns:a16="http://schemas.microsoft.com/office/drawing/2014/main" id="{E6C27D44-153F-40D6-B5A3-A420625F6BD8}"/>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9D044C45-A2DA-486F-AEF9-FDAA812F37C3}"/>
              </a:ext>
            </a:extLst>
          </p:cNvPr>
          <p:cNvSpPr>
            <a:spLocks noGrp="1"/>
          </p:cNvSpPr>
          <p:nvPr>
            <p:ph type="sldNum" sz="quarter" idx="12"/>
          </p:nvPr>
        </p:nvSpPr>
        <p:spPr/>
        <p:txBody>
          <a:bodyPr/>
          <a:lstStyle/>
          <a:p>
            <a:fld id="{53A233B9-0345-409E-A734-A7709890674D}" type="slidenum">
              <a:rPr lang="en-IE" smtClean="0"/>
              <a:t>‹#›</a:t>
            </a:fld>
            <a:endParaRPr lang="en-IE"/>
          </a:p>
        </p:txBody>
      </p:sp>
    </p:spTree>
    <p:extLst>
      <p:ext uri="{BB962C8B-B14F-4D97-AF65-F5344CB8AC3E}">
        <p14:creationId xmlns:p14="http://schemas.microsoft.com/office/powerpoint/2010/main" val="32142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3A5D-44F6-46A5-A204-F864AA3984E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1A8FF63-8C65-4148-9BA1-1469D24A0E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FCE1ECD-51B7-4569-892A-60870914145D}"/>
              </a:ext>
            </a:extLst>
          </p:cNvPr>
          <p:cNvSpPr>
            <a:spLocks noGrp="1"/>
          </p:cNvSpPr>
          <p:nvPr>
            <p:ph type="dt" sz="half" idx="10"/>
          </p:nvPr>
        </p:nvSpPr>
        <p:spPr/>
        <p:txBody>
          <a:bodyPr/>
          <a:lstStyle/>
          <a:p>
            <a:fld id="{DD0A9EE1-77FC-4930-B1A6-0B864377B787}" type="datetime1">
              <a:rPr lang="en-IE" smtClean="0"/>
              <a:t>07/06/2022</a:t>
            </a:fld>
            <a:endParaRPr lang="en-IE"/>
          </a:p>
        </p:txBody>
      </p:sp>
      <p:sp>
        <p:nvSpPr>
          <p:cNvPr id="5" name="Footer Placeholder 4">
            <a:extLst>
              <a:ext uri="{FF2B5EF4-FFF2-40B4-BE49-F238E27FC236}">
                <a16:creationId xmlns:a16="http://schemas.microsoft.com/office/drawing/2014/main" id="{7880EDED-FFC3-4B48-A2A1-AA791D2F0271}"/>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CA0E6DEC-3DBA-44A4-82CC-596E033B938D}"/>
              </a:ext>
            </a:extLst>
          </p:cNvPr>
          <p:cNvSpPr>
            <a:spLocks noGrp="1"/>
          </p:cNvSpPr>
          <p:nvPr>
            <p:ph type="sldNum" sz="quarter" idx="12"/>
          </p:nvPr>
        </p:nvSpPr>
        <p:spPr/>
        <p:txBody>
          <a:bodyPr/>
          <a:lstStyle/>
          <a:p>
            <a:fld id="{53A233B9-0345-409E-A734-A7709890674D}" type="slidenum">
              <a:rPr lang="en-IE" smtClean="0"/>
              <a:t>‹#›</a:t>
            </a:fld>
            <a:endParaRPr lang="en-IE"/>
          </a:p>
        </p:txBody>
      </p:sp>
    </p:spTree>
    <p:extLst>
      <p:ext uri="{BB962C8B-B14F-4D97-AF65-F5344CB8AC3E}">
        <p14:creationId xmlns:p14="http://schemas.microsoft.com/office/powerpoint/2010/main" val="238661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3D1F-A9EE-4057-A770-48F388175D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A70CDE1-48C1-4129-A4AC-B36715440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DC45E6-6BB7-4D37-9610-CABB5BF7CDE7}"/>
              </a:ext>
            </a:extLst>
          </p:cNvPr>
          <p:cNvSpPr>
            <a:spLocks noGrp="1"/>
          </p:cNvSpPr>
          <p:nvPr>
            <p:ph type="dt" sz="half" idx="10"/>
          </p:nvPr>
        </p:nvSpPr>
        <p:spPr/>
        <p:txBody>
          <a:bodyPr/>
          <a:lstStyle/>
          <a:p>
            <a:fld id="{E01B57AC-CEA4-45FB-B533-7199BA13D593}" type="datetime1">
              <a:rPr lang="en-IE" smtClean="0"/>
              <a:t>07/06/2022</a:t>
            </a:fld>
            <a:endParaRPr lang="en-IE"/>
          </a:p>
        </p:txBody>
      </p:sp>
      <p:sp>
        <p:nvSpPr>
          <p:cNvPr id="5" name="Footer Placeholder 4">
            <a:extLst>
              <a:ext uri="{FF2B5EF4-FFF2-40B4-BE49-F238E27FC236}">
                <a16:creationId xmlns:a16="http://schemas.microsoft.com/office/drawing/2014/main" id="{6FC89BF0-8A43-444D-B9EB-CABB2455CE45}"/>
              </a:ext>
            </a:extLst>
          </p:cNvPr>
          <p:cNvSpPr>
            <a:spLocks noGrp="1"/>
          </p:cNvSpPr>
          <p:nvPr>
            <p:ph type="ftr" sz="quarter" idx="11"/>
          </p:nvPr>
        </p:nvSpPr>
        <p:spPr/>
        <p:txBody>
          <a:bodyPr/>
          <a:lstStyle/>
          <a:p>
            <a:r>
              <a:rPr lang="en-IE"/>
              <a:t>Mary O'Regan June 2022</a:t>
            </a:r>
          </a:p>
        </p:txBody>
      </p:sp>
      <p:sp>
        <p:nvSpPr>
          <p:cNvPr id="6" name="Slide Number Placeholder 5">
            <a:extLst>
              <a:ext uri="{FF2B5EF4-FFF2-40B4-BE49-F238E27FC236}">
                <a16:creationId xmlns:a16="http://schemas.microsoft.com/office/drawing/2014/main" id="{44B7FC42-64E3-4F95-9257-CD94A9B330CD}"/>
              </a:ext>
            </a:extLst>
          </p:cNvPr>
          <p:cNvSpPr>
            <a:spLocks noGrp="1"/>
          </p:cNvSpPr>
          <p:nvPr>
            <p:ph type="sldNum" sz="quarter" idx="12"/>
          </p:nvPr>
        </p:nvSpPr>
        <p:spPr/>
        <p:txBody>
          <a:bodyPr/>
          <a:lstStyle/>
          <a:p>
            <a:fld id="{53A233B9-0345-409E-A734-A7709890674D}" type="slidenum">
              <a:rPr lang="en-IE" smtClean="0"/>
              <a:t>‹#›</a:t>
            </a:fld>
            <a:endParaRPr lang="en-IE"/>
          </a:p>
        </p:txBody>
      </p:sp>
    </p:spTree>
    <p:extLst>
      <p:ext uri="{BB962C8B-B14F-4D97-AF65-F5344CB8AC3E}">
        <p14:creationId xmlns:p14="http://schemas.microsoft.com/office/powerpoint/2010/main" val="8211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D143-F2D8-4D5D-B218-0A1A0C01F32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958ED50-9F50-4E1E-9F32-56DDAD911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A768996-EAB7-471E-AA5C-9B066C1415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4CF73C8-58A7-485D-8785-009FFBB7F054}"/>
              </a:ext>
            </a:extLst>
          </p:cNvPr>
          <p:cNvSpPr>
            <a:spLocks noGrp="1"/>
          </p:cNvSpPr>
          <p:nvPr>
            <p:ph type="dt" sz="half" idx="10"/>
          </p:nvPr>
        </p:nvSpPr>
        <p:spPr/>
        <p:txBody>
          <a:bodyPr/>
          <a:lstStyle/>
          <a:p>
            <a:fld id="{F421C335-7763-4D4D-9A7B-B702BC030DB4}" type="datetime1">
              <a:rPr lang="en-IE" smtClean="0"/>
              <a:t>07/06/2022</a:t>
            </a:fld>
            <a:endParaRPr lang="en-IE"/>
          </a:p>
        </p:txBody>
      </p:sp>
      <p:sp>
        <p:nvSpPr>
          <p:cNvPr id="6" name="Footer Placeholder 5">
            <a:extLst>
              <a:ext uri="{FF2B5EF4-FFF2-40B4-BE49-F238E27FC236}">
                <a16:creationId xmlns:a16="http://schemas.microsoft.com/office/drawing/2014/main" id="{4E7DD45C-A29B-4C48-9A35-AE7CFD3F90AB}"/>
              </a:ext>
            </a:extLst>
          </p:cNvPr>
          <p:cNvSpPr>
            <a:spLocks noGrp="1"/>
          </p:cNvSpPr>
          <p:nvPr>
            <p:ph type="ftr" sz="quarter" idx="11"/>
          </p:nvPr>
        </p:nvSpPr>
        <p:spPr/>
        <p:txBody>
          <a:bodyPr/>
          <a:lstStyle/>
          <a:p>
            <a:r>
              <a:rPr lang="en-IE"/>
              <a:t>Mary O'Regan June 2022</a:t>
            </a:r>
          </a:p>
        </p:txBody>
      </p:sp>
      <p:sp>
        <p:nvSpPr>
          <p:cNvPr id="7" name="Slide Number Placeholder 6">
            <a:extLst>
              <a:ext uri="{FF2B5EF4-FFF2-40B4-BE49-F238E27FC236}">
                <a16:creationId xmlns:a16="http://schemas.microsoft.com/office/drawing/2014/main" id="{01A74038-DD76-41C7-988E-44EF484AFB8E}"/>
              </a:ext>
            </a:extLst>
          </p:cNvPr>
          <p:cNvSpPr>
            <a:spLocks noGrp="1"/>
          </p:cNvSpPr>
          <p:nvPr>
            <p:ph type="sldNum" sz="quarter" idx="12"/>
          </p:nvPr>
        </p:nvSpPr>
        <p:spPr/>
        <p:txBody>
          <a:bodyPr/>
          <a:lstStyle/>
          <a:p>
            <a:fld id="{53A233B9-0345-409E-A734-A7709890674D}" type="slidenum">
              <a:rPr lang="en-IE" smtClean="0"/>
              <a:t>‹#›</a:t>
            </a:fld>
            <a:endParaRPr lang="en-IE"/>
          </a:p>
        </p:txBody>
      </p:sp>
    </p:spTree>
    <p:extLst>
      <p:ext uri="{BB962C8B-B14F-4D97-AF65-F5344CB8AC3E}">
        <p14:creationId xmlns:p14="http://schemas.microsoft.com/office/powerpoint/2010/main" val="193081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22DC-11AB-4AE1-B8A4-013CC2586732}"/>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508902D-3547-4945-9806-DB027C9C35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5E23FD-4E98-4A70-BD53-C47AFECD5B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CC198DD-A5B7-4D32-AA43-BF5BDC8DF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3E8FAE-F0A6-46A7-B830-7CB3296D0E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0CE5F66-905A-4CF5-84F0-C7D64FDC0017}"/>
              </a:ext>
            </a:extLst>
          </p:cNvPr>
          <p:cNvSpPr>
            <a:spLocks noGrp="1"/>
          </p:cNvSpPr>
          <p:nvPr>
            <p:ph type="dt" sz="half" idx="10"/>
          </p:nvPr>
        </p:nvSpPr>
        <p:spPr/>
        <p:txBody>
          <a:bodyPr/>
          <a:lstStyle/>
          <a:p>
            <a:fld id="{5175A29A-52BF-4063-8C30-A57769DA9560}" type="datetime1">
              <a:rPr lang="en-IE" smtClean="0"/>
              <a:t>07/06/2022</a:t>
            </a:fld>
            <a:endParaRPr lang="en-IE"/>
          </a:p>
        </p:txBody>
      </p:sp>
      <p:sp>
        <p:nvSpPr>
          <p:cNvPr id="8" name="Footer Placeholder 7">
            <a:extLst>
              <a:ext uri="{FF2B5EF4-FFF2-40B4-BE49-F238E27FC236}">
                <a16:creationId xmlns:a16="http://schemas.microsoft.com/office/drawing/2014/main" id="{E63A5AE1-BACB-499D-85CB-125EACD805F5}"/>
              </a:ext>
            </a:extLst>
          </p:cNvPr>
          <p:cNvSpPr>
            <a:spLocks noGrp="1"/>
          </p:cNvSpPr>
          <p:nvPr>
            <p:ph type="ftr" sz="quarter" idx="11"/>
          </p:nvPr>
        </p:nvSpPr>
        <p:spPr/>
        <p:txBody>
          <a:bodyPr/>
          <a:lstStyle/>
          <a:p>
            <a:r>
              <a:rPr lang="en-IE"/>
              <a:t>Mary O'Regan June 2022</a:t>
            </a:r>
          </a:p>
        </p:txBody>
      </p:sp>
      <p:sp>
        <p:nvSpPr>
          <p:cNvPr id="9" name="Slide Number Placeholder 8">
            <a:extLst>
              <a:ext uri="{FF2B5EF4-FFF2-40B4-BE49-F238E27FC236}">
                <a16:creationId xmlns:a16="http://schemas.microsoft.com/office/drawing/2014/main" id="{CCA62075-2199-49EE-A0CB-0C9BAB6F35E6}"/>
              </a:ext>
            </a:extLst>
          </p:cNvPr>
          <p:cNvSpPr>
            <a:spLocks noGrp="1"/>
          </p:cNvSpPr>
          <p:nvPr>
            <p:ph type="sldNum" sz="quarter" idx="12"/>
          </p:nvPr>
        </p:nvSpPr>
        <p:spPr/>
        <p:txBody>
          <a:bodyPr/>
          <a:lstStyle/>
          <a:p>
            <a:fld id="{53A233B9-0345-409E-A734-A7709890674D}" type="slidenum">
              <a:rPr lang="en-IE" smtClean="0"/>
              <a:t>‹#›</a:t>
            </a:fld>
            <a:endParaRPr lang="en-IE"/>
          </a:p>
        </p:txBody>
      </p:sp>
    </p:spTree>
    <p:extLst>
      <p:ext uri="{BB962C8B-B14F-4D97-AF65-F5344CB8AC3E}">
        <p14:creationId xmlns:p14="http://schemas.microsoft.com/office/powerpoint/2010/main" val="170153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8A2A-A71E-4151-B23D-8802CB288F1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6C50D51-8B73-4F78-BBDB-ACDEC3E768C3}"/>
              </a:ext>
            </a:extLst>
          </p:cNvPr>
          <p:cNvSpPr>
            <a:spLocks noGrp="1"/>
          </p:cNvSpPr>
          <p:nvPr>
            <p:ph type="dt" sz="half" idx="10"/>
          </p:nvPr>
        </p:nvSpPr>
        <p:spPr/>
        <p:txBody>
          <a:bodyPr/>
          <a:lstStyle/>
          <a:p>
            <a:fld id="{3E698FE8-D928-4FC8-A781-1D6A1E73BCC4}" type="datetime1">
              <a:rPr lang="en-IE" smtClean="0"/>
              <a:t>07/06/2022</a:t>
            </a:fld>
            <a:endParaRPr lang="en-IE"/>
          </a:p>
        </p:txBody>
      </p:sp>
      <p:sp>
        <p:nvSpPr>
          <p:cNvPr id="4" name="Footer Placeholder 3">
            <a:extLst>
              <a:ext uri="{FF2B5EF4-FFF2-40B4-BE49-F238E27FC236}">
                <a16:creationId xmlns:a16="http://schemas.microsoft.com/office/drawing/2014/main" id="{9CC66679-DDC2-4A36-A86F-3ADBB1A01812}"/>
              </a:ext>
            </a:extLst>
          </p:cNvPr>
          <p:cNvSpPr>
            <a:spLocks noGrp="1"/>
          </p:cNvSpPr>
          <p:nvPr>
            <p:ph type="ftr" sz="quarter" idx="11"/>
          </p:nvPr>
        </p:nvSpPr>
        <p:spPr/>
        <p:txBody>
          <a:bodyPr/>
          <a:lstStyle/>
          <a:p>
            <a:r>
              <a:rPr lang="en-IE"/>
              <a:t>Mary O'Regan June 2022</a:t>
            </a:r>
          </a:p>
        </p:txBody>
      </p:sp>
      <p:sp>
        <p:nvSpPr>
          <p:cNvPr id="5" name="Slide Number Placeholder 4">
            <a:extLst>
              <a:ext uri="{FF2B5EF4-FFF2-40B4-BE49-F238E27FC236}">
                <a16:creationId xmlns:a16="http://schemas.microsoft.com/office/drawing/2014/main" id="{3D2BEB22-A42B-4B76-92E8-059C4C325FF4}"/>
              </a:ext>
            </a:extLst>
          </p:cNvPr>
          <p:cNvSpPr>
            <a:spLocks noGrp="1"/>
          </p:cNvSpPr>
          <p:nvPr>
            <p:ph type="sldNum" sz="quarter" idx="12"/>
          </p:nvPr>
        </p:nvSpPr>
        <p:spPr/>
        <p:txBody>
          <a:bodyPr/>
          <a:lstStyle/>
          <a:p>
            <a:fld id="{53A233B9-0345-409E-A734-A7709890674D}" type="slidenum">
              <a:rPr lang="en-IE" smtClean="0"/>
              <a:t>‹#›</a:t>
            </a:fld>
            <a:endParaRPr lang="en-IE"/>
          </a:p>
        </p:txBody>
      </p:sp>
    </p:spTree>
    <p:extLst>
      <p:ext uri="{BB962C8B-B14F-4D97-AF65-F5344CB8AC3E}">
        <p14:creationId xmlns:p14="http://schemas.microsoft.com/office/powerpoint/2010/main" val="2562536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2C0175-29EB-454D-806F-D87BFD432943}"/>
              </a:ext>
            </a:extLst>
          </p:cNvPr>
          <p:cNvSpPr>
            <a:spLocks noGrp="1"/>
          </p:cNvSpPr>
          <p:nvPr>
            <p:ph type="dt" sz="half" idx="10"/>
          </p:nvPr>
        </p:nvSpPr>
        <p:spPr/>
        <p:txBody>
          <a:bodyPr/>
          <a:lstStyle/>
          <a:p>
            <a:fld id="{45AFFAA8-695F-45C7-8047-6D31290F4F88}" type="datetime1">
              <a:rPr lang="en-IE" smtClean="0"/>
              <a:t>07/06/2022</a:t>
            </a:fld>
            <a:endParaRPr lang="en-IE"/>
          </a:p>
        </p:txBody>
      </p:sp>
      <p:sp>
        <p:nvSpPr>
          <p:cNvPr id="3" name="Footer Placeholder 2">
            <a:extLst>
              <a:ext uri="{FF2B5EF4-FFF2-40B4-BE49-F238E27FC236}">
                <a16:creationId xmlns:a16="http://schemas.microsoft.com/office/drawing/2014/main" id="{F2E146CD-3DB2-4859-ADC5-4431B840C85D}"/>
              </a:ext>
            </a:extLst>
          </p:cNvPr>
          <p:cNvSpPr>
            <a:spLocks noGrp="1"/>
          </p:cNvSpPr>
          <p:nvPr>
            <p:ph type="ftr" sz="quarter" idx="11"/>
          </p:nvPr>
        </p:nvSpPr>
        <p:spPr/>
        <p:txBody>
          <a:bodyPr/>
          <a:lstStyle/>
          <a:p>
            <a:r>
              <a:rPr lang="en-IE"/>
              <a:t>Mary O'Regan June 2022</a:t>
            </a:r>
          </a:p>
        </p:txBody>
      </p:sp>
      <p:sp>
        <p:nvSpPr>
          <p:cNvPr id="4" name="Slide Number Placeholder 3">
            <a:extLst>
              <a:ext uri="{FF2B5EF4-FFF2-40B4-BE49-F238E27FC236}">
                <a16:creationId xmlns:a16="http://schemas.microsoft.com/office/drawing/2014/main" id="{41DEBCB0-E2CE-45C5-8586-6A823F0615E5}"/>
              </a:ext>
            </a:extLst>
          </p:cNvPr>
          <p:cNvSpPr>
            <a:spLocks noGrp="1"/>
          </p:cNvSpPr>
          <p:nvPr>
            <p:ph type="sldNum" sz="quarter" idx="12"/>
          </p:nvPr>
        </p:nvSpPr>
        <p:spPr/>
        <p:txBody>
          <a:bodyPr/>
          <a:lstStyle/>
          <a:p>
            <a:fld id="{53A233B9-0345-409E-A734-A7709890674D}" type="slidenum">
              <a:rPr lang="en-IE" smtClean="0"/>
              <a:t>‹#›</a:t>
            </a:fld>
            <a:endParaRPr lang="en-IE"/>
          </a:p>
        </p:txBody>
      </p:sp>
    </p:spTree>
    <p:extLst>
      <p:ext uri="{BB962C8B-B14F-4D97-AF65-F5344CB8AC3E}">
        <p14:creationId xmlns:p14="http://schemas.microsoft.com/office/powerpoint/2010/main" val="293990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47FE-E568-4C1F-9B48-A548F7F1A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655D1CE-6186-481A-B19C-6C06EA14C3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B198524-C711-40F6-A527-9ADE509FC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86F67D-5B81-4BD5-A4CA-0CA4F37FEF9B}"/>
              </a:ext>
            </a:extLst>
          </p:cNvPr>
          <p:cNvSpPr>
            <a:spLocks noGrp="1"/>
          </p:cNvSpPr>
          <p:nvPr>
            <p:ph type="dt" sz="half" idx="10"/>
          </p:nvPr>
        </p:nvSpPr>
        <p:spPr/>
        <p:txBody>
          <a:bodyPr/>
          <a:lstStyle/>
          <a:p>
            <a:fld id="{FD4C8D32-1514-497F-8FAB-2C385F05B0F9}" type="datetime1">
              <a:rPr lang="en-IE" smtClean="0"/>
              <a:t>07/06/2022</a:t>
            </a:fld>
            <a:endParaRPr lang="en-IE"/>
          </a:p>
        </p:txBody>
      </p:sp>
      <p:sp>
        <p:nvSpPr>
          <p:cNvPr id="6" name="Footer Placeholder 5">
            <a:extLst>
              <a:ext uri="{FF2B5EF4-FFF2-40B4-BE49-F238E27FC236}">
                <a16:creationId xmlns:a16="http://schemas.microsoft.com/office/drawing/2014/main" id="{7585F2A7-B706-496E-9626-5F8C5495F8DD}"/>
              </a:ext>
            </a:extLst>
          </p:cNvPr>
          <p:cNvSpPr>
            <a:spLocks noGrp="1"/>
          </p:cNvSpPr>
          <p:nvPr>
            <p:ph type="ftr" sz="quarter" idx="11"/>
          </p:nvPr>
        </p:nvSpPr>
        <p:spPr/>
        <p:txBody>
          <a:bodyPr/>
          <a:lstStyle/>
          <a:p>
            <a:r>
              <a:rPr lang="en-IE"/>
              <a:t>Mary O'Regan June 2022</a:t>
            </a:r>
          </a:p>
        </p:txBody>
      </p:sp>
      <p:sp>
        <p:nvSpPr>
          <p:cNvPr id="7" name="Slide Number Placeholder 6">
            <a:extLst>
              <a:ext uri="{FF2B5EF4-FFF2-40B4-BE49-F238E27FC236}">
                <a16:creationId xmlns:a16="http://schemas.microsoft.com/office/drawing/2014/main" id="{3CB6EE0B-4C68-4BDC-A79A-F8F7F8676BF4}"/>
              </a:ext>
            </a:extLst>
          </p:cNvPr>
          <p:cNvSpPr>
            <a:spLocks noGrp="1"/>
          </p:cNvSpPr>
          <p:nvPr>
            <p:ph type="sldNum" sz="quarter" idx="12"/>
          </p:nvPr>
        </p:nvSpPr>
        <p:spPr/>
        <p:txBody>
          <a:bodyPr/>
          <a:lstStyle/>
          <a:p>
            <a:fld id="{53A233B9-0345-409E-A734-A7709890674D}" type="slidenum">
              <a:rPr lang="en-IE" smtClean="0"/>
              <a:t>‹#›</a:t>
            </a:fld>
            <a:endParaRPr lang="en-IE"/>
          </a:p>
        </p:txBody>
      </p:sp>
    </p:spTree>
    <p:extLst>
      <p:ext uri="{BB962C8B-B14F-4D97-AF65-F5344CB8AC3E}">
        <p14:creationId xmlns:p14="http://schemas.microsoft.com/office/powerpoint/2010/main" val="189749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98426-39CB-4B41-8237-EB0BD3C6D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EB3AB5A-447E-4D63-A12E-7B6E185939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AF76017-4485-4D0F-90B4-5C60230AE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813834-1D31-4B69-B12C-6BFC75FA8799}"/>
              </a:ext>
            </a:extLst>
          </p:cNvPr>
          <p:cNvSpPr>
            <a:spLocks noGrp="1"/>
          </p:cNvSpPr>
          <p:nvPr>
            <p:ph type="dt" sz="half" idx="10"/>
          </p:nvPr>
        </p:nvSpPr>
        <p:spPr/>
        <p:txBody>
          <a:bodyPr/>
          <a:lstStyle/>
          <a:p>
            <a:fld id="{70E62F39-0736-4C71-A225-13A1694E3B64}" type="datetime1">
              <a:rPr lang="en-IE" smtClean="0"/>
              <a:t>07/06/2022</a:t>
            </a:fld>
            <a:endParaRPr lang="en-IE"/>
          </a:p>
        </p:txBody>
      </p:sp>
      <p:sp>
        <p:nvSpPr>
          <p:cNvPr id="6" name="Footer Placeholder 5">
            <a:extLst>
              <a:ext uri="{FF2B5EF4-FFF2-40B4-BE49-F238E27FC236}">
                <a16:creationId xmlns:a16="http://schemas.microsoft.com/office/drawing/2014/main" id="{727AA0F2-6644-4BD5-8131-9013DFFAD0A0}"/>
              </a:ext>
            </a:extLst>
          </p:cNvPr>
          <p:cNvSpPr>
            <a:spLocks noGrp="1"/>
          </p:cNvSpPr>
          <p:nvPr>
            <p:ph type="ftr" sz="quarter" idx="11"/>
          </p:nvPr>
        </p:nvSpPr>
        <p:spPr/>
        <p:txBody>
          <a:bodyPr/>
          <a:lstStyle/>
          <a:p>
            <a:r>
              <a:rPr lang="en-IE"/>
              <a:t>Mary O'Regan June 2022</a:t>
            </a:r>
          </a:p>
        </p:txBody>
      </p:sp>
      <p:sp>
        <p:nvSpPr>
          <p:cNvPr id="7" name="Slide Number Placeholder 6">
            <a:extLst>
              <a:ext uri="{FF2B5EF4-FFF2-40B4-BE49-F238E27FC236}">
                <a16:creationId xmlns:a16="http://schemas.microsoft.com/office/drawing/2014/main" id="{90A5E226-D78E-4882-A08B-355E55A3A302}"/>
              </a:ext>
            </a:extLst>
          </p:cNvPr>
          <p:cNvSpPr>
            <a:spLocks noGrp="1"/>
          </p:cNvSpPr>
          <p:nvPr>
            <p:ph type="sldNum" sz="quarter" idx="12"/>
          </p:nvPr>
        </p:nvSpPr>
        <p:spPr/>
        <p:txBody>
          <a:bodyPr/>
          <a:lstStyle/>
          <a:p>
            <a:fld id="{53A233B9-0345-409E-A734-A7709890674D}" type="slidenum">
              <a:rPr lang="en-IE" smtClean="0"/>
              <a:t>‹#›</a:t>
            </a:fld>
            <a:endParaRPr lang="en-IE"/>
          </a:p>
        </p:txBody>
      </p:sp>
    </p:spTree>
    <p:extLst>
      <p:ext uri="{BB962C8B-B14F-4D97-AF65-F5344CB8AC3E}">
        <p14:creationId xmlns:p14="http://schemas.microsoft.com/office/powerpoint/2010/main" val="221803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3A863B-1A7D-4BEF-9A66-9D553DB2B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FB014F6-D508-47D5-BC8C-BFB67707D4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C72E088-EC67-451E-AF4B-CF7B9B798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33CB0-846F-4AA0-8531-A1E73B4B0FF9}" type="datetime1">
              <a:rPr lang="en-IE" smtClean="0"/>
              <a:t>07/06/2022</a:t>
            </a:fld>
            <a:endParaRPr lang="en-IE"/>
          </a:p>
        </p:txBody>
      </p:sp>
      <p:sp>
        <p:nvSpPr>
          <p:cNvPr id="5" name="Footer Placeholder 4">
            <a:extLst>
              <a:ext uri="{FF2B5EF4-FFF2-40B4-BE49-F238E27FC236}">
                <a16:creationId xmlns:a16="http://schemas.microsoft.com/office/drawing/2014/main" id="{74F1B878-5AF2-421D-A784-5E3239874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Mary O'Regan June 2022</a:t>
            </a:r>
          </a:p>
        </p:txBody>
      </p:sp>
      <p:sp>
        <p:nvSpPr>
          <p:cNvPr id="6" name="Slide Number Placeholder 5">
            <a:extLst>
              <a:ext uri="{FF2B5EF4-FFF2-40B4-BE49-F238E27FC236}">
                <a16:creationId xmlns:a16="http://schemas.microsoft.com/office/drawing/2014/main" id="{40E0EFB6-1E4C-4824-B261-9AC2E05409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233B9-0345-409E-A734-A7709890674D}" type="slidenum">
              <a:rPr lang="en-IE" smtClean="0"/>
              <a:t>‹#›</a:t>
            </a:fld>
            <a:endParaRPr lang="en-IE"/>
          </a:p>
        </p:txBody>
      </p:sp>
    </p:spTree>
    <p:extLst>
      <p:ext uri="{BB962C8B-B14F-4D97-AF65-F5344CB8AC3E}">
        <p14:creationId xmlns:p14="http://schemas.microsoft.com/office/powerpoint/2010/main" val="1770239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cc.ie/en/hr/research/uccresearcherstrategy/presidentsstatementofinclusio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ucc.ie/en/hr/research/theodysseyprogrammeuc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fusbp.com/pdf/Embedding%20Sustainabilty%20Culture%20Review%20of%20Knowledge%20body.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8CB9-9537-4BF8-A818-1066AD53F4D4}"/>
              </a:ext>
            </a:extLst>
          </p:cNvPr>
          <p:cNvSpPr>
            <a:spLocks noGrp="1"/>
          </p:cNvSpPr>
          <p:nvPr>
            <p:ph type="ctrTitle"/>
          </p:nvPr>
        </p:nvSpPr>
        <p:spPr>
          <a:xfrm>
            <a:off x="1524000" y="1122363"/>
            <a:ext cx="9144000" cy="2387600"/>
          </a:xfrm>
        </p:spPr>
        <p:txBody>
          <a:bodyPr/>
          <a:lstStyle/>
          <a:p>
            <a:r>
              <a:rPr lang="en-IE"/>
              <a:t>Mary O’Regan</a:t>
            </a:r>
            <a:endParaRPr lang="en-IE" dirty="0"/>
          </a:p>
        </p:txBody>
      </p:sp>
      <p:sp>
        <p:nvSpPr>
          <p:cNvPr id="3" name="Subtitle 2">
            <a:extLst>
              <a:ext uri="{FF2B5EF4-FFF2-40B4-BE49-F238E27FC236}">
                <a16:creationId xmlns:a16="http://schemas.microsoft.com/office/drawing/2014/main" id="{136DBE6A-3E84-4AA3-8A3E-931093238BBD}"/>
              </a:ext>
            </a:extLst>
          </p:cNvPr>
          <p:cNvSpPr>
            <a:spLocks noGrp="1"/>
          </p:cNvSpPr>
          <p:nvPr>
            <p:ph type="subTitle" idx="1"/>
          </p:nvPr>
        </p:nvSpPr>
        <p:spPr>
          <a:xfrm>
            <a:off x="1524000" y="3602038"/>
            <a:ext cx="9144000" cy="1655762"/>
          </a:xfrm>
        </p:spPr>
        <p:txBody>
          <a:bodyPr/>
          <a:lstStyle/>
          <a:p>
            <a:r>
              <a:rPr lang="en-IE"/>
              <a:t>University College Cork</a:t>
            </a:r>
          </a:p>
          <a:p>
            <a:r>
              <a:rPr lang="en-IE"/>
              <a:t>HR Research Manager</a:t>
            </a:r>
          </a:p>
          <a:p>
            <a:r>
              <a:rPr lang="en-IE"/>
              <a:t>@marykateucc </a:t>
            </a:r>
          </a:p>
          <a:p>
            <a:endParaRPr lang="en-IE" dirty="0"/>
          </a:p>
        </p:txBody>
      </p:sp>
      <p:pic>
        <p:nvPicPr>
          <p:cNvPr id="4" name="Picture 3">
            <a:extLst>
              <a:ext uri="{FF2B5EF4-FFF2-40B4-BE49-F238E27FC236}">
                <a16:creationId xmlns:a16="http://schemas.microsoft.com/office/drawing/2014/main" id="{5F8F12EC-47D5-4152-981E-4D30B4D860CC}"/>
              </a:ext>
            </a:extLst>
          </p:cNvPr>
          <p:cNvPicPr>
            <a:picLocks noChangeAspect="1"/>
          </p:cNvPicPr>
          <p:nvPr/>
        </p:nvPicPr>
        <p:blipFill>
          <a:blip r:embed="rId2"/>
          <a:stretch>
            <a:fillRect/>
          </a:stretch>
        </p:blipFill>
        <p:spPr>
          <a:xfrm>
            <a:off x="4349932" y="4496275"/>
            <a:ext cx="701285" cy="525287"/>
          </a:xfrm>
          <a:prstGeom prst="rect">
            <a:avLst/>
          </a:prstGeom>
        </p:spPr>
      </p:pic>
      <p:pic>
        <p:nvPicPr>
          <p:cNvPr id="5" name="Picture 4">
            <a:extLst>
              <a:ext uri="{FF2B5EF4-FFF2-40B4-BE49-F238E27FC236}">
                <a16:creationId xmlns:a16="http://schemas.microsoft.com/office/drawing/2014/main" id="{FF29BEBD-2851-4DE4-91D8-23BDDED76453}"/>
              </a:ext>
            </a:extLst>
          </p:cNvPr>
          <p:cNvPicPr>
            <a:picLocks noChangeAspect="1"/>
          </p:cNvPicPr>
          <p:nvPr/>
        </p:nvPicPr>
        <p:blipFill>
          <a:blip r:embed="rId3"/>
          <a:stretch>
            <a:fillRect/>
          </a:stretch>
        </p:blipFill>
        <p:spPr>
          <a:xfrm>
            <a:off x="8643953" y="436503"/>
            <a:ext cx="2024047" cy="1371719"/>
          </a:xfrm>
          <a:prstGeom prst="rect">
            <a:avLst/>
          </a:prstGeom>
        </p:spPr>
      </p:pic>
      <p:pic>
        <p:nvPicPr>
          <p:cNvPr id="6" name="Picture 5">
            <a:extLst>
              <a:ext uri="{FF2B5EF4-FFF2-40B4-BE49-F238E27FC236}">
                <a16:creationId xmlns:a16="http://schemas.microsoft.com/office/drawing/2014/main" id="{000ADE2C-5141-489F-9611-CCEE291CB0CD}"/>
              </a:ext>
            </a:extLst>
          </p:cNvPr>
          <p:cNvPicPr>
            <a:picLocks noChangeAspect="1"/>
          </p:cNvPicPr>
          <p:nvPr/>
        </p:nvPicPr>
        <p:blipFill>
          <a:blip r:embed="rId4"/>
          <a:stretch>
            <a:fillRect/>
          </a:stretch>
        </p:blipFill>
        <p:spPr>
          <a:xfrm>
            <a:off x="8180616" y="5049778"/>
            <a:ext cx="2950720" cy="1371719"/>
          </a:xfrm>
          <a:prstGeom prst="rect">
            <a:avLst/>
          </a:prstGeom>
        </p:spPr>
      </p:pic>
      <p:pic>
        <p:nvPicPr>
          <p:cNvPr id="7" name="Picture 6">
            <a:extLst>
              <a:ext uri="{FF2B5EF4-FFF2-40B4-BE49-F238E27FC236}">
                <a16:creationId xmlns:a16="http://schemas.microsoft.com/office/drawing/2014/main" id="{6C5AB0ED-8932-4F83-8342-95AFA2B60D6C}"/>
              </a:ext>
            </a:extLst>
          </p:cNvPr>
          <p:cNvPicPr>
            <a:picLocks noChangeAspect="1"/>
          </p:cNvPicPr>
          <p:nvPr/>
        </p:nvPicPr>
        <p:blipFill>
          <a:blip r:embed="rId5"/>
          <a:stretch>
            <a:fillRect/>
          </a:stretch>
        </p:blipFill>
        <p:spPr>
          <a:xfrm>
            <a:off x="1524000" y="2230319"/>
            <a:ext cx="1371719" cy="1371719"/>
          </a:xfrm>
          <a:prstGeom prst="rect">
            <a:avLst/>
          </a:prstGeom>
        </p:spPr>
      </p:pic>
      <p:sp>
        <p:nvSpPr>
          <p:cNvPr id="8" name="Footer Placeholder 7">
            <a:extLst>
              <a:ext uri="{FF2B5EF4-FFF2-40B4-BE49-F238E27FC236}">
                <a16:creationId xmlns:a16="http://schemas.microsoft.com/office/drawing/2014/main" id="{5A816FB7-9872-4568-AB82-B04106752BD8}"/>
              </a:ext>
            </a:extLst>
          </p:cNvPr>
          <p:cNvSpPr>
            <a:spLocks noGrp="1"/>
          </p:cNvSpPr>
          <p:nvPr>
            <p:ph type="ftr" sz="quarter" idx="11"/>
          </p:nvPr>
        </p:nvSpPr>
        <p:spPr/>
        <p:txBody>
          <a:bodyPr/>
          <a:lstStyle/>
          <a:p>
            <a:r>
              <a:rPr lang="en-IE"/>
              <a:t>Mary O'Regan June 2022</a:t>
            </a:r>
          </a:p>
        </p:txBody>
      </p:sp>
      <p:sp>
        <p:nvSpPr>
          <p:cNvPr id="9" name="Slide Number Placeholder 8">
            <a:extLst>
              <a:ext uri="{FF2B5EF4-FFF2-40B4-BE49-F238E27FC236}">
                <a16:creationId xmlns:a16="http://schemas.microsoft.com/office/drawing/2014/main" id="{59FF8BE2-4957-4397-9584-8A71D46F7371}"/>
              </a:ext>
            </a:extLst>
          </p:cNvPr>
          <p:cNvSpPr>
            <a:spLocks noGrp="1"/>
          </p:cNvSpPr>
          <p:nvPr>
            <p:ph type="sldNum" sz="quarter" idx="12"/>
          </p:nvPr>
        </p:nvSpPr>
        <p:spPr/>
        <p:txBody>
          <a:bodyPr/>
          <a:lstStyle/>
          <a:p>
            <a:fld id="{53A233B9-0345-409E-A734-A7709890674D}" type="slidenum">
              <a:rPr lang="en-IE" smtClean="0"/>
              <a:t>1</a:t>
            </a:fld>
            <a:endParaRPr lang="en-IE"/>
          </a:p>
        </p:txBody>
      </p:sp>
    </p:spTree>
    <p:extLst>
      <p:ext uri="{BB962C8B-B14F-4D97-AF65-F5344CB8AC3E}">
        <p14:creationId xmlns:p14="http://schemas.microsoft.com/office/powerpoint/2010/main" val="72657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24AD-80E6-4137-9579-ABBF3C8E6735}"/>
              </a:ext>
            </a:extLst>
          </p:cNvPr>
          <p:cNvSpPr>
            <a:spLocks noGrp="1"/>
          </p:cNvSpPr>
          <p:nvPr>
            <p:ph type="title"/>
          </p:nvPr>
        </p:nvSpPr>
        <p:spPr>
          <a:xfrm>
            <a:off x="960100" y="978102"/>
            <a:ext cx="10588434" cy="1062644"/>
          </a:xfrm>
        </p:spPr>
        <p:txBody>
          <a:bodyPr anchor="b">
            <a:normAutofit/>
          </a:bodyPr>
          <a:lstStyle/>
          <a:p>
            <a:r>
              <a:rPr lang="en-IE" dirty="0"/>
              <a:t>Terms of Reference – UCC Example</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FDA5A4B-B446-4D7B-A369-D39E02FB31C5}"/>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D26DEF29-405C-4FAF-B195-D6C8AACA3612}"/>
              </a:ext>
            </a:extLst>
          </p:cNvPr>
          <p:cNvSpPr>
            <a:spLocks noGrp="1"/>
          </p:cNvSpPr>
          <p:nvPr>
            <p:ph idx="1"/>
          </p:nvPr>
        </p:nvSpPr>
        <p:spPr>
          <a:xfrm>
            <a:off x="4955354" y="2682433"/>
            <a:ext cx="6282169" cy="3215749"/>
          </a:xfrm>
        </p:spPr>
        <p:txBody>
          <a:bodyPr>
            <a:normAutofit/>
          </a:bodyPr>
          <a:lstStyle/>
          <a:p>
            <a:pPr marL="0" indent="0">
              <a:buNone/>
            </a:pPr>
            <a:r>
              <a:rPr lang="en-IE" sz="2200" b="1" u="sng" dirty="0"/>
              <a:t>Statement of Purpose </a:t>
            </a:r>
          </a:p>
          <a:p>
            <a:pPr marL="0" indent="0">
              <a:buNone/>
            </a:pPr>
            <a:endParaRPr lang="en-IE" sz="2200" dirty="0"/>
          </a:p>
          <a:p>
            <a:pPr marL="0" indent="0">
              <a:buNone/>
            </a:pPr>
            <a:r>
              <a:rPr lang="en-IE" sz="2200" dirty="0"/>
              <a:t>The university shall establish a working group to be known as the HR Excellence in Research Working Group which shall be responsible to the university for the oversight, development, evolution and implementation of the University HRS4R Action Plan. </a:t>
            </a:r>
          </a:p>
          <a:p>
            <a:pPr marL="0" indent="0">
              <a:buNone/>
            </a:pPr>
            <a:r>
              <a:rPr lang="en-IE" sz="2200" dirty="0"/>
              <a:t> </a:t>
            </a:r>
          </a:p>
        </p:txBody>
      </p:sp>
      <p:sp>
        <p:nvSpPr>
          <p:cNvPr id="4" name="Footer Placeholder 3">
            <a:extLst>
              <a:ext uri="{FF2B5EF4-FFF2-40B4-BE49-F238E27FC236}">
                <a16:creationId xmlns:a16="http://schemas.microsoft.com/office/drawing/2014/main" id="{49E600A8-16FA-4806-9174-1EC2DB830C3C}"/>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346A0E16-2406-4864-9F1C-9CA42A43C607}"/>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10</a:t>
            </a:fld>
            <a:endParaRPr lang="en-IE">
              <a:solidFill>
                <a:prstClr val="black">
                  <a:lumMod val="50000"/>
                  <a:lumOff val="50000"/>
                </a:prstClr>
              </a:solidFill>
            </a:endParaRPr>
          </a:p>
        </p:txBody>
      </p:sp>
    </p:spTree>
    <p:extLst>
      <p:ext uri="{BB962C8B-B14F-4D97-AF65-F5344CB8AC3E}">
        <p14:creationId xmlns:p14="http://schemas.microsoft.com/office/powerpoint/2010/main" val="2166966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B7F5-5141-41C0-A38C-DEDDCE8D690E}"/>
              </a:ext>
            </a:extLst>
          </p:cNvPr>
          <p:cNvSpPr>
            <a:spLocks noGrp="1"/>
          </p:cNvSpPr>
          <p:nvPr>
            <p:ph type="title"/>
          </p:nvPr>
        </p:nvSpPr>
        <p:spPr>
          <a:xfrm>
            <a:off x="960100" y="978102"/>
            <a:ext cx="10588434" cy="1062644"/>
          </a:xfrm>
        </p:spPr>
        <p:txBody>
          <a:bodyPr anchor="b">
            <a:normAutofit/>
          </a:bodyPr>
          <a:lstStyle/>
          <a:p>
            <a:r>
              <a:rPr lang="en-IE" dirty="0"/>
              <a:t>The working group shall…..</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3E62F82-E877-4A56-8890-076174E259C6}"/>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51BA61A2-6DD9-413F-B47C-619F751D4D5F}"/>
              </a:ext>
            </a:extLst>
          </p:cNvPr>
          <p:cNvSpPr>
            <a:spLocks noGrp="1"/>
          </p:cNvSpPr>
          <p:nvPr>
            <p:ph idx="1"/>
          </p:nvPr>
        </p:nvSpPr>
        <p:spPr>
          <a:xfrm>
            <a:off x="4955354" y="2682433"/>
            <a:ext cx="6282169" cy="3900603"/>
          </a:xfrm>
        </p:spPr>
        <p:txBody>
          <a:bodyPr>
            <a:noAutofit/>
          </a:bodyPr>
          <a:lstStyle/>
          <a:p>
            <a:r>
              <a:rPr lang="en-IE" sz="1800" dirty="0"/>
              <a:t>oversee and support the successful development and evolution of the University’s HR Excellence in Research HRS4R action Plan; </a:t>
            </a:r>
          </a:p>
          <a:p>
            <a:r>
              <a:rPr lang="en-IE" sz="1800" dirty="0"/>
              <a:t>work to further embed HRS4R in UCC’s policies and overall culture </a:t>
            </a:r>
          </a:p>
          <a:p>
            <a:r>
              <a:rPr lang="en-IE" sz="1800" dirty="0"/>
              <a:t>monitor the development of the HRS4R Action Plan against the set of key performance indicators as detailed by the European Commission; </a:t>
            </a:r>
          </a:p>
          <a:p>
            <a:r>
              <a:rPr lang="en-IE" sz="1800" dirty="0"/>
              <a:t>monitor implementation of current HRS4R Action Plan and advise all stakeholders accordingly; </a:t>
            </a:r>
          </a:p>
          <a:p>
            <a:r>
              <a:rPr lang="en-IE" sz="1800" dirty="0"/>
              <a:t>assure the implementation of recommendations by External Reviewers of the HRS4R Action Plan arising from site visits and various external and internal reviews; </a:t>
            </a:r>
          </a:p>
        </p:txBody>
      </p:sp>
      <p:sp>
        <p:nvSpPr>
          <p:cNvPr id="4" name="Footer Placeholder 3">
            <a:extLst>
              <a:ext uri="{FF2B5EF4-FFF2-40B4-BE49-F238E27FC236}">
                <a16:creationId xmlns:a16="http://schemas.microsoft.com/office/drawing/2014/main" id="{8CBA33E3-D3BD-4D44-BEF6-F368AEDE3723}"/>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0EDAFF48-CEED-4C61-94AD-AD83B74288BA}"/>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11</a:t>
            </a:fld>
            <a:endParaRPr lang="en-IE">
              <a:solidFill>
                <a:prstClr val="black">
                  <a:lumMod val="50000"/>
                  <a:lumOff val="50000"/>
                </a:prstClr>
              </a:solidFill>
            </a:endParaRPr>
          </a:p>
        </p:txBody>
      </p:sp>
    </p:spTree>
    <p:extLst>
      <p:ext uri="{BB962C8B-B14F-4D97-AF65-F5344CB8AC3E}">
        <p14:creationId xmlns:p14="http://schemas.microsoft.com/office/powerpoint/2010/main" val="148624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4A73-CADA-4826-B631-914C2B55A365}"/>
              </a:ext>
            </a:extLst>
          </p:cNvPr>
          <p:cNvSpPr>
            <a:spLocks noGrp="1"/>
          </p:cNvSpPr>
          <p:nvPr>
            <p:ph type="title"/>
          </p:nvPr>
        </p:nvSpPr>
        <p:spPr>
          <a:xfrm>
            <a:off x="960100" y="978102"/>
            <a:ext cx="10588434" cy="1062644"/>
          </a:xfrm>
        </p:spPr>
        <p:txBody>
          <a:bodyPr anchor="b">
            <a:normAutofit/>
          </a:bodyPr>
          <a:lstStyle/>
          <a:p>
            <a:r>
              <a:rPr lang="en-IE" dirty="0"/>
              <a:t>More on Working Groups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702B946-AB9A-4BC2-8C29-C2839DB84389}"/>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E4A72A9E-930F-4952-AF6C-6FD0A1CA060A}"/>
              </a:ext>
            </a:extLst>
          </p:cNvPr>
          <p:cNvSpPr>
            <a:spLocks noGrp="1"/>
          </p:cNvSpPr>
          <p:nvPr>
            <p:ph idx="1"/>
          </p:nvPr>
        </p:nvSpPr>
        <p:spPr>
          <a:xfrm>
            <a:off x="4955354" y="2682433"/>
            <a:ext cx="6282169" cy="3215749"/>
          </a:xfrm>
        </p:spPr>
        <p:txBody>
          <a:bodyPr>
            <a:normAutofit/>
          </a:bodyPr>
          <a:lstStyle/>
          <a:p>
            <a:r>
              <a:rPr lang="en-IE" sz="2000"/>
              <a:t>Define the role your of the committee throughout the project evolution (action owners, committee member owner etc)</a:t>
            </a:r>
          </a:p>
          <a:p>
            <a:r>
              <a:rPr lang="en-IE" sz="2000"/>
              <a:t>Maintain close communication and flag all relevant issues</a:t>
            </a:r>
          </a:p>
          <a:p>
            <a:r>
              <a:rPr lang="en-IE" sz="2000"/>
              <a:t>Include researchers from all over the organisation</a:t>
            </a:r>
          </a:p>
          <a:p>
            <a:r>
              <a:rPr lang="en-IE" sz="2000"/>
              <a:t>Include members of the senior management team in the HRS4R advisory/working group</a:t>
            </a:r>
          </a:p>
          <a:p>
            <a:r>
              <a:rPr lang="en-IE" sz="2000"/>
              <a:t>Set up focus groups or smaller working groups</a:t>
            </a:r>
          </a:p>
          <a:p>
            <a:pPr marL="0" indent="0">
              <a:buNone/>
            </a:pPr>
            <a:endParaRPr lang="en-IE" sz="2000"/>
          </a:p>
          <a:p>
            <a:pPr marL="0" indent="0">
              <a:buNone/>
            </a:pPr>
            <a:endParaRPr lang="en-IE" sz="2000"/>
          </a:p>
        </p:txBody>
      </p:sp>
      <p:sp>
        <p:nvSpPr>
          <p:cNvPr id="4" name="Footer Placeholder 3">
            <a:extLst>
              <a:ext uri="{FF2B5EF4-FFF2-40B4-BE49-F238E27FC236}">
                <a16:creationId xmlns:a16="http://schemas.microsoft.com/office/drawing/2014/main" id="{E010EFBB-D655-416E-8CA4-74FBF1D6DFCD}"/>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DEB94C67-71FB-40FB-BB64-6739C5733B4B}"/>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12</a:t>
            </a:fld>
            <a:endParaRPr lang="en-IE">
              <a:solidFill>
                <a:prstClr val="black">
                  <a:lumMod val="50000"/>
                  <a:lumOff val="50000"/>
                </a:prstClr>
              </a:solidFill>
            </a:endParaRPr>
          </a:p>
        </p:txBody>
      </p:sp>
    </p:spTree>
    <p:extLst>
      <p:ext uri="{BB962C8B-B14F-4D97-AF65-F5344CB8AC3E}">
        <p14:creationId xmlns:p14="http://schemas.microsoft.com/office/powerpoint/2010/main" val="352197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F78A-3519-4F7B-A646-39606CDBA7EE}"/>
              </a:ext>
            </a:extLst>
          </p:cNvPr>
          <p:cNvSpPr>
            <a:spLocks noGrp="1"/>
          </p:cNvSpPr>
          <p:nvPr>
            <p:ph type="title"/>
          </p:nvPr>
        </p:nvSpPr>
        <p:spPr>
          <a:xfrm>
            <a:off x="960100" y="978102"/>
            <a:ext cx="10588434" cy="1062644"/>
          </a:xfrm>
        </p:spPr>
        <p:txBody>
          <a:bodyPr anchor="b">
            <a:normAutofit/>
          </a:bodyPr>
          <a:lstStyle/>
          <a:p>
            <a:r>
              <a:rPr lang="en-IE" dirty="0"/>
              <a:t>Surveys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DB71A70-47B5-45D7-BD0C-48BE7DAD4AEB}"/>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5A0D2AE2-1326-4385-8E69-4B34DF26AD83}"/>
              </a:ext>
            </a:extLst>
          </p:cNvPr>
          <p:cNvSpPr>
            <a:spLocks noGrp="1"/>
          </p:cNvSpPr>
          <p:nvPr>
            <p:ph idx="1"/>
          </p:nvPr>
        </p:nvSpPr>
        <p:spPr>
          <a:xfrm>
            <a:off x="4955354" y="2682433"/>
            <a:ext cx="6282169" cy="3215749"/>
          </a:xfrm>
        </p:spPr>
        <p:txBody>
          <a:bodyPr>
            <a:normAutofit/>
          </a:bodyPr>
          <a:lstStyle/>
          <a:p>
            <a:r>
              <a:rPr lang="en-IE" sz="1900" dirty="0"/>
              <a:t>They are important because they’re a reliable method to get feedback from your researchers if it is an anonymous survey</a:t>
            </a:r>
          </a:p>
          <a:p>
            <a:r>
              <a:rPr lang="en-IE" sz="1900" dirty="0"/>
              <a:t>Survey researchers every 3 to 4 years for HR Excellence in Research</a:t>
            </a:r>
          </a:p>
          <a:p>
            <a:r>
              <a:rPr lang="en-IE" sz="1900" dirty="0"/>
              <a:t>Establish what you want to know from the 4 pillars:</a:t>
            </a:r>
          </a:p>
          <a:p>
            <a:pPr marL="971550" lvl="1" indent="-514350">
              <a:buFont typeface="+mj-lt"/>
              <a:buAutoNum type="arabicPeriod"/>
            </a:pPr>
            <a:r>
              <a:rPr lang="en-IE" sz="1900" dirty="0"/>
              <a:t>Ethical and Professional Aspects </a:t>
            </a:r>
          </a:p>
          <a:p>
            <a:pPr marL="971550" lvl="1" indent="-514350">
              <a:buFont typeface="+mj-lt"/>
              <a:buAutoNum type="arabicPeriod"/>
            </a:pPr>
            <a:r>
              <a:rPr lang="en-IE" sz="1900" dirty="0"/>
              <a:t>Recruitment (OTM-R)</a:t>
            </a:r>
          </a:p>
          <a:p>
            <a:pPr marL="971550" lvl="1" indent="-514350">
              <a:buFont typeface="+mj-lt"/>
              <a:buAutoNum type="arabicPeriod"/>
            </a:pPr>
            <a:r>
              <a:rPr lang="en-IE" sz="1900" dirty="0"/>
              <a:t>Terms and Conditions of employment </a:t>
            </a:r>
          </a:p>
          <a:p>
            <a:pPr marL="971550" lvl="1" indent="-514350">
              <a:buFont typeface="+mj-lt"/>
              <a:buAutoNum type="arabicPeriod"/>
            </a:pPr>
            <a:r>
              <a:rPr lang="en-IE" sz="1900" dirty="0"/>
              <a:t>Training and Development of research staff.</a:t>
            </a:r>
          </a:p>
          <a:p>
            <a:endParaRPr lang="en-IE" sz="1900" dirty="0"/>
          </a:p>
          <a:p>
            <a:endParaRPr lang="en-IE" sz="1900" dirty="0"/>
          </a:p>
        </p:txBody>
      </p:sp>
      <p:sp>
        <p:nvSpPr>
          <p:cNvPr id="4" name="Footer Placeholder 3">
            <a:extLst>
              <a:ext uri="{FF2B5EF4-FFF2-40B4-BE49-F238E27FC236}">
                <a16:creationId xmlns:a16="http://schemas.microsoft.com/office/drawing/2014/main" id="{4145D189-7671-4C1D-BFC4-FB4322626E30}"/>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1B003BEA-A794-4D02-80C6-00972E8CD8AE}"/>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13</a:t>
            </a:fld>
            <a:endParaRPr lang="en-IE">
              <a:solidFill>
                <a:prstClr val="black">
                  <a:lumMod val="50000"/>
                  <a:lumOff val="50000"/>
                </a:prstClr>
              </a:solidFill>
            </a:endParaRPr>
          </a:p>
        </p:txBody>
      </p:sp>
    </p:spTree>
    <p:extLst>
      <p:ext uri="{BB962C8B-B14F-4D97-AF65-F5344CB8AC3E}">
        <p14:creationId xmlns:p14="http://schemas.microsoft.com/office/powerpoint/2010/main" val="375983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005D-3F78-4C75-9B97-6558800600EE}"/>
              </a:ext>
            </a:extLst>
          </p:cNvPr>
          <p:cNvSpPr>
            <a:spLocks noGrp="1"/>
          </p:cNvSpPr>
          <p:nvPr>
            <p:ph type="title"/>
          </p:nvPr>
        </p:nvSpPr>
        <p:spPr>
          <a:xfrm>
            <a:off x="960100" y="978102"/>
            <a:ext cx="10588434" cy="1062644"/>
          </a:xfrm>
        </p:spPr>
        <p:txBody>
          <a:bodyPr anchor="b">
            <a:normAutofit/>
          </a:bodyPr>
          <a:lstStyle/>
          <a:p>
            <a:r>
              <a:rPr lang="en-IE" dirty="0"/>
              <a:t>Make sure your Survey</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5D6BE9F-30D2-49CA-A7D4-5A2B7E36DAFE}"/>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4E108963-DEE6-4916-A6D1-1A580E8A0E7D}"/>
              </a:ext>
            </a:extLst>
          </p:cNvPr>
          <p:cNvSpPr>
            <a:spLocks noGrp="1"/>
          </p:cNvSpPr>
          <p:nvPr>
            <p:ph idx="1"/>
          </p:nvPr>
        </p:nvSpPr>
        <p:spPr>
          <a:xfrm>
            <a:off x="4955354" y="2682433"/>
            <a:ext cx="6282169" cy="3215749"/>
          </a:xfrm>
        </p:spPr>
        <p:txBody>
          <a:bodyPr>
            <a:normAutofit/>
          </a:bodyPr>
          <a:lstStyle/>
          <a:p>
            <a:r>
              <a:rPr lang="en-IE" sz="2400"/>
              <a:t>Has a clear purpose</a:t>
            </a:r>
          </a:p>
          <a:p>
            <a:r>
              <a:rPr lang="en-IE" sz="2400"/>
              <a:t>Is easy to administer</a:t>
            </a:r>
          </a:p>
          <a:p>
            <a:r>
              <a:rPr lang="en-IE" sz="2400"/>
              <a:t>Is easy to take</a:t>
            </a:r>
          </a:p>
          <a:p>
            <a:r>
              <a:rPr lang="en-IE" sz="2400"/>
              <a:t>Produces accurate data</a:t>
            </a:r>
          </a:p>
          <a:p>
            <a:r>
              <a:rPr lang="en-IE" sz="2400"/>
              <a:t>Lets you confidently make informed decisions about future actions</a:t>
            </a:r>
          </a:p>
        </p:txBody>
      </p:sp>
      <p:sp>
        <p:nvSpPr>
          <p:cNvPr id="4" name="Footer Placeholder 3">
            <a:extLst>
              <a:ext uri="{FF2B5EF4-FFF2-40B4-BE49-F238E27FC236}">
                <a16:creationId xmlns:a16="http://schemas.microsoft.com/office/drawing/2014/main" id="{5068DB84-E1B3-46A0-AE5B-E3FAE00AAEBD}"/>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5ADCFDD9-EDE9-400F-A59C-E2F6EBBA33D8}"/>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14</a:t>
            </a:fld>
            <a:endParaRPr lang="en-IE">
              <a:solidFill>
                <a:prstClr val="black">
                  <a:lumMod val="50000"/>
                  <a:lumOff val="50000"/>
                </a:prstClr>
              </a:solidFill>
            </a:endParaRPr>
          </a:p>
        </p:txBody>
      </p:sp>
    </p:spTree>
    <p:extLst>
      <p:ext uri="{BB962C8B-B14F-4D97-AF65-F5344CB8AC3E}">
        <p14:creationId xmlns:p14="http://schemas.microsoft.com/office/powerpoint/2010/main" val="330056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DC7B-FAD4-4FA7-A4D6-856922C423B2}"/>
              </a:ext>
            </a:extLst>
          </p:cNvPr>
          <p:cNvSpPr>
            <a:spLocks noGrp="1"/>
          </p:cNvSpPr>
          <p:nvPr>
            <p:ph type="title"/>
          </p:nvPr>
        </p:nvSpPr>
        <p:spPr>
          <a:xfrm>
            <a:off x="960100" y="978102"/>
            <a:ext cx="10588434" cy="1062644"/>
          </a:xfrm>
        </p:spPr>
        <p:txBody>
          <a:bodyPr anchor="b">
            <a:normAutofit/>
          </a:bodyPr>
          <a:lstStyle/>
          <a:p>
            <a:r>
              <a:rPr lang="en-IE" dirty="0"/>
              <a:t>Surveys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745AF43-187B-479F-A759-DA2B9BBBB313}"/>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D0AD0847-AA79-4A34-9ACE-330BCC267470}"/>
              </a:ext>
            </a:extLst>
          </p:cNvPr>
          <p:cNvSpPr>
            <a:spLocks noGrp="1"/>
          </p:cNvSpPr>
          <p:nvPr>
            <p:ph idx="1"/>
          </p:nvPr>
        </p:nvSpPr>
        <p:spPr>
          <a:xfrm>
            <a:off x="4955354" y="2682433"/>
            <a:ext cx="6282169" cy="3215749"/>
          </a:xfrm>
        </p:spPr>
        <p:txBody>
          <a:bodyPr>
            <a:normAutofit/>
          </a:bodyPr>
          <a:lstStyle/>
          <a:p>
            <a:r>
              <a:rPr lang="en-IE" sz="2200" dirty="0"/>
              <a:t>Plan your survey so that the results are known and written up </a:t>
            </a:r>
            <a:r>
              <a:rPr lang="en-IE" sz="2200" b="1" u="sng" dirty="0"/>
              <a:t>prior</a:t>
            </a:r>
            <a:r>
              <a:rPr lang="en-IE" sz="2200" dirty="0"/>
              <a:t> to submitting for your renewal</a:t>
            </a:r>
          </a:p>
          <a:p>
            <a:r>
              <a:rPr lang="en-IE" sz="2200" dirty="0"/>
              <a:t>Highlight areas for improvement</a:t>
            </a:r>
          </a:p>
          <a:p>
            <a:r>
              <a:rPr lang="en-IE" sz="2200" dirty="0"/>
              <a:t>Highlight areas where you have a good result</a:t>
            </a:r>
          </a:p>
          <a:p>
            <a:r>
              <a:rPr lang="en-IE" sz="2200" dirty="0"/>
              <a:t>Use the gaps identified to point to future actions regarding areas for improvement</a:t>
            </a:r>
          </a:p>
          <a:p>
            <a:r>
              <a:rPr lang="en-IE" sz="2200" dirty="0"/>
              <a:t>Use the progress to point to the completion of older actions and embedding if relevant</a:t>
            </a:r>
          </a:p>
        </p:txBody>
      </p:sp>
      <p:sp>
        <p:nvSpPr>
          <p:cNvPr id="4" name="Footer Placeholder 3">
            <a:extLst>
              <a:ext uri="{FF2B5EF4-FFF2-40B4-BE49-F238E27FC236}">
                <a16:creationId xmlns:a16="http://schemas.microsoft.com/office/drawing/2014/main" id="{691050E2-EDEA-4976-8E5E-54FECF61AB66}"/>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DDA7E205-930E-4F6C-8CA3-88B2FAE50F31}"/>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15</a:t>
            </a:fld>
            <a:endParaRPr lang="en-IE">
              <a:solidFill>
                <a:prstClr val="black">
                  <a:lumMod val="50000"/>
                  <a:lumOff val="50000"/>
                </a:prstClr>
              </a:solidFill>
            </a:endParaRPr>
          </a:p>
        </p:txBody>
      </p:sp>
    </p:spTree>
    <p:extLst>
      <p:ext uri="{BB962C8B-B14F-4D97-AF65-F5344CB8AC3E}">
        <p14:creationId xmlns:p14="http://schemas.microsoft.com/office/powerpoint/2010/main" val="107213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0D67-C265-4BB0-910D-F348CECEBA3A}"/>
              </a:ext>
            </a:extLst>
          </p:cNvPr>
          <p:cNvSpPr>
            <a:spLocks noGrp="1"/>
          </p:cNvSpPr>
          <p:nvPr>
            <p:ph type="title"/>
          </p:nvPr>
        </p:nvSpPr>
        <p:spPr>
          <a:xfrm>
            <a:off x="960100" y="978102"/>
            <a:ext cx="10588434" cy="1062644"/>
          </a:xfrm>
        </p:spPr>
        <p:txBody>
          <a:bodyPr anchor="b">
            <a:normAutofit/>
          </a:bodyPr>
          <a:lstStyle/>
          <a:p>
            <a:r>
              <a:rPr lang="en-IE"/>
              <a:t>Example: UCC Survey</a:t>
            </a:r>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54A6199-D26C-45F6-BB7B-CD4C5DBDF575}"/>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B5805814-950A-4876-AB26-6815CB91A748}"/>
              </a:ext>
            </a:extLst>
          </p:cNvPr>
          <p:cNvSpPr>
            <a:spLocks noGrp="1"/>
          </p:cNvSpPr>
          <p:nvPr>
            <p:ph idx="1"/>
          </p:nvPr>
        </p:nvSpPr>
        <p:spPr>
          <a:xfrm>
            <a:off x="4955354" y="2682433"/>
            <a:ext cx="6282169" cy="3215749"/>
          </a:xfrm>
        </p:spPr>
        <p:txBody>
          <a:bodyPr>
            <a:normAutofit/>
          </a:bodyPr>
          <a:lstStyle/>
          <a:p>
            <a:pPr marL="0" indent="0">
              <a:buNone/>
            </a:pPr>
            <a:r>
              <a:rPr lang="en-IE" sz="2200">
                <a:ea typeface="+mj-ea"/>
                <a:cs typeface="+mj-cs"/>
              </a:rPr>
              <a:t>UCC Researcher Survey</a:t>
            </a:r>
            <a:endParaRPr lang="en-IE" sz="2200"/>
          </a:p>
          <a:p>
            <a:pPr marL="0" indent="0">
              <a:buNone/>
            </a:pPr>
            <a:endParaRPr lang="en-IE" sz="2200" b="1" i="1"/>
          </a:p>
          <a:p>
            <a:pPr marL="0" indent="0">
              <a:buNone/>
            </a:pPr>
            <a:r>
              <a:rPr lang="en-IE" sz="2200" i="1"/>
              <a:t>63% of all researchers are willing to participate on School and College Committees</a:t>
            </a:r>
          </a:p>
          <a:p>
            <a:pPr marL="0" indent="0">
              <a:buNone/>
            </a:pPr>
            <a:r>
              <a:rPr lang="en-IE" sz="2200" i="1"/>
              <a:t>So….</a:t>
            </a:r>
          </a:p>
          <a:p>
            <a:pPr marL="0" indent="0">
              <a:buNone/>
            </a:pPr>
            <a:endParaRPr lang="en-IE" sz="2200" i="1"/>
          </a:p>
          <a:p>
            <a:pPr marL="0" indent="0">
              <a:buNone/>
            </a:pPr>
            <a:r>
              <a:rPr lang="en-IE" sz="2200" b="1" i="1"/>
              <a:t>Researchers want more involvement with decisions that affect them</a:t>
            </a:r>
          </a:p>
          <a:p>
            <a:pPr marL="0" indent="0">
              <a:buNone/>
            </a:pPr>
            <a:endParaRPr lang="en-IE" sz="2200" b="1" i="1"/>
          </a:p>
          <a:p>
            <a:pPr marL="0" indent="0">
              <a:buNone/>
            </a:pPr>
            <a:endParaRPr lang="en-IE" sz="2200"/>
          </a:p>
          <a:p>
            <a:pPr marL="0" indent="0">
              <a:buNone/>
            </a:pPr>
            <a:endParaRPr lang="en-IE" sz="2200"/>
          </a:p>
        </p:txBody>
      </p:sp>
      <p:sp>
        <p:nvSpPr>
          <p:cNvPr id="4" name="Footer Placeholder 3">
            <a:extLst>
              <a:ext uri="{FF2B5EF4-FFF2-40B4-BE49-F238E27FC236}">
                <a16:creationId xmlns:a16="http://schemas.microsoft.com/office/drawing/2014/main" id="{75765279-204D-4E69-B56D-42F61CE76109}"/>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9B67503F-AC7E-4EC5-ACAF-61249763FB73}"/>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16</a:t>
            </a:fld>
            <a:endParaRPr lang="en-IE">
              <a:solidFill>
                <a:prstClr val="black">
                  <a:lumMod val="50000"/>
                  <a:lumOff val="50000"/>
                </a:prstClr>
              </a:solidFill>
            </a:endParaRPr>
          </a:p>
        </p:txBody>
      </p:sp>
    </p:spTree>
    <p:extLst>
      <p:ext uri="{BB962C8B-B14F-4D97-AF65-F5344CB8AC3E}">
        <p14:creationId xmlns:p14="http://schemas.microsoft.com/office/powerpoint/2010/main" val="406381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4857-856C-481E-BEC1-4CEA812628CE}"/>
              </a:ext>
            </a:extLst>
          </p:cNvPr>
          <p:cNvSpPr>
            <a:spLocks noGrp="1"/>
          </p:cNvSpPr>
          <p:nvPr>
            <p:ph type="title"/>
          </p:nvPr>
        </p:nvSpPr>
        <p:spPr/>
        <p:txBody>
          <a:bodyPr/>
          <a:lstStyle/>
          <a:p>
            <a:r>
              <a:rPr lang="en-IE" dirty="0"/>
              <a:t>Work your working group</a:t>
            </a:r>
          </a:p>
        </p:txBody>
      </p:sp>
      <p:graphicFrame>
        <p:nvGraphicFramePr>
          <p:cNvPr id="4" name="Content Placeholder 3">
            <a:extLst>
              <a:ext uri="{FF2B5EF4-FFF2-40B4-BE49-F238E27FC236}">
                <a16:creationId xmlns:a16="http://schemas.microsoft.com/office/drawing/2014/main" id="{AE00FE65-E3D2-45C4-BB89-96F6876C53D4}"/>
              </a:ext>
            </a:extLst>
          </p:cNvPr>
          <p:cNvGraphicFramePr>
            <a:graphicFrameLocks noGrp="1"/>
          </p:cNvGraphicFramePr>
          <p:nvPr>
            <p:ph idx="1"/>
          </p:nvPr>
        </p:nvGraphicFramePr>
        <p:xfrm>
          <a:off x="838200" y="1270000"/>
          <a:ext cx="9096375" cy="483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936335B-E617-4341-AB96-2A59AFE79BC6}"/>
              </a:ext>
            </a:extLst>
          </p:cNvPr>
          <p:cNvSpPr txBox="1"/>
          <p:nvPr/>
        </p:nvSpPr>
        <p:spPr>
          <a:xfrm>
            <a:off x="117446" y="1409350"/>
            <a:ext cx="4136209" cy="1384995"/>
          </a:xfrm>
          <a:prstGeom prst="rect">
            <a:avLst/>
          </a:prstGeom>
          <a:noFill/>
        </p:spPr>
        <p:txBody>
          <a:bodyPr wrap="square" rtlCol="0">
            <a:spAutoFit/>
          </a:bodyPr>
          <a:lstStyle/>
          <a:p>
            <a:r>
              <a:rPr lang="en-IE" sz="1200" b="1" dirty="0"/>
              <a:t>1 Survey says…</a:t>
            </a:r>
          </a:p>
          <a:p>
            <a:r>
              <a:rPr lang="en-IE" sz="1200" b="1" dirty="0"/>
              <a:t>2 Put it on the agenda of the HRS4R Working Group</a:t>
            </a:r>
          </a:p>
          <a:p>
            <a:r>
              <a:rPr lang="en-IE" sz="1200" b="1" dirty="0"/>
              <a:t>3 Discuss and consult with stakeholders – possible solutions</a:t>
            </a:r>
          </a:p>
          <a:p>
            <a:r>
              <a:rPr lang="en-IE" sz="1200" b="1" dirty="0"/>
              <a:t>4 Form an action with an owner and time limit on the action plan</a:t>
            </a:r>
          </a:p>
        </p:txBody>
      </p:sp>
      <p:sp>
        <p:nvSpPr>
          <p:cNvPr id="9" name="Arrow: Left 8">
            <a:extLst>
              <a:ext uri="{FF2B5EF4-FFF2-40B4-BE49-F238E27FC236}">
                <a16:creationId xmlns:a16="http://schemas.microsoft.com/office/drawing/2014/main" id="{2CECEA33-2FCE-4C60-B45D-289E8032316C}"/>
              </a:ext>
            </a:extLst>
          </p:cNvPr>
          <p:cNvSpPr/>
          <p:nvPr/>
        </p:nvSpPr>
        <p:spPr>
          <a:xfrm rot="18593748">
            <a:off x="6325415" y="481796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a:extLst>
              <a:ext uri="{FF2B5EF4-FFF2-40B4-BE49-F238E27FC236}">
                <a16:creationId xmlns:a16="http://schemas.microsoft.com/office/drawing/2014/main" id="{0B5E874E-4877-4EBB-84A4-5DB32A1117BB}"/>
              </a:ext>
            </a:extLst>
          </p:cNvPr>
          <p:cNvPicPr>
            <a:picLocks noChangeAspect="1"/>
          </p:cNvPicPr>
          <p:nvPr/>
        </p:nvPicPr>
        <p:blipFill>
          <a:blip r:embed="rId7"/>
          <a:stretch>
            <a:fillRect/>
          </a:stretch>
        </p:blipFill>
        <p:spPr>
          <a:xfrm rot="6221500">
            <a:off x="3689120" y="4582248"/>
            <a:ext cx="774259" cy="847417"/>
          </a:xfrm>
          <a:prstGeom prst="rect">
            <a:avLst/>
          </a:prstGeom>
        </p:spPr>
      </p:pic>
      <p:pic>
        <p:nvPicPr>
          <p:cNvPr id="11" name="Picture 10">
            <a:extLst>
              <a:ext uri="{FF2B5EF4-FFF2-40B4-BE49-F238E27FC236}">
                <a16:creationId xmlns:a16="http://schemas.microsoft.com/office/drawing/2014/main" id="{6960CFB1-0C05-413D-B020-025A61913EE3}"/>
              </a:ext>
            </a:extLst>
          </p:cNvPr>
          <p:cNvPicPr>
            <a:picLocks noChangeAspect="1"/>
          </p:cNvPicPr>
          <p:nvPr/>
        </p:nvPicPr>
        <p:blipFill>
          <a:blip r:embed="rId7"/>
          <a:stretch>
            <a:fillRect/>
          </a:stretch>
        </p:blipFill>
        <p:spPr>
          <a:xfrm rot="3011960">
            <a:off x="2109644" y="3238232"/>
            <a:ext cx="774259" cy="847417"/>
          </a:xfrm>
          <a:prstGeom prst="rect">
            <a:avLst/>
          </a:prstGeom>
        </p:spPr>
      </p:pic>
      <p:pic>
        <p:nvPicPr>
          <p:cNvPr id="12" name="Picture 11">
            <a:extLst>
              <a:ext uri="{FF2B5EF4-FFF2-40B4-BE49-F238E27FC236}">
                <a16:creationId xmlns:a16="http://schemas.microsoft.com/office/drawing/2014/main" id="{0FACDFF5-C969-41B2-B54D-944F346A4DE2}"/>
              </a:ext>
            </a:extLst>
          </p:cNvPr>
          <p:cNvPicPr>
            <a:picLocks noChangeAspect="1"/>
          </p:cNvPicPr>
          <p:nvPr/>
        </p:nvPicPr>
        <p:blipFill>
          <a:blip r:embed="rId7"/>
          <a:stretch>
            <a:fillRect/>
          </a:stretch>
        </p:blipFill>
        <p:spPr>
          <a:xfrm rot="16972033">
            <a:off x="6299502" y="2006397"/>
            <a:ext cx="774259" cy="847417"/>
          </a:xfrm>
          <a:prstGeom prst="rect">
            <a:avLst/>
          </a:prstGeom>
        </p:spPr>
      </p:pic>
      <p:sp>
        <p:nvSpPr>
          <p:cNvPr id="16" name="Rectangle 15">
            <a:extLst>
              <a:ext uri="{FF2B5EF4-FFF2-40B4-BE49-F238E27FC236}">
                <a16:creationId xmlns:a16="http://schemas.microsoft.com/office/drawing/2014/main" id="{872B878D-B6E9-45D9-BB71-0FB389DA482A}"/>
              </a:ext>
            </a:extLst>
          </p:cNvPr>
          <p:cNvSpPr/>
          <p:nvPr/>
        </p:nvSpPr>
        <p:spPr>
          <a:xfrm>
            <a:off x="61082" y="3307997"/>
            <a:ext cx="1862356" cy="707886"/>
          </a:xfrm>
          <a:prstGeom prst="rect">
            <a:avLst/>
          </a:prstGeom>
          <a:noFill/>
        </p:spPr>
        <p:txBody>
          <a:bodyPr wrap="square" lIns="91440" tIns="45720" rIns="91440" bIns="45720">
            <a:spAutoFit/>
          </a:bodyPr>
          <a:lstStyle/>
          <a:p>
            <a:pPr algn="ctr"/>
            <a:r>
              <a:rPr lang="en-US" sz="2000" b="1" cap="none" spc="0" dirty="0">
                <a:ln w="13462">
                  <a:solidFill>
                    <a:schemeClr val="bg1"/>
                  </a:solidFill>
                  <a:prstDash val="solid"/>
                </a:ln>
                <a:solidFill>
                  <a:srgbClr val="7030A0"/>
                </a:solidFill>
                <a:effectLst>
                  <a:outerShdw dist="38100" dir="2700000" algn="bl" rotWithShape="0">
                    <a:schemeClr val="accent5"/>
                  </a:outerShdw>
                </a:effectLst>
              </a:rPr>
              <a:t>HRS4R Action Plan</a:t>
            </a:r>
          </a:p>
        </p:txBody>
      </p:sp>
      <p:pic>
        <p:nvPicPr>
          <p:cNvPr id="17" name="Picture 16">
            <a:extLst>
              <a:ext uri="{FF2B5EF4-FFF2-40B4-BE49-F238E27FC236}">
                <a16:creationId xmlns:a16="http://schemas.microsoft.com/office/drawing/2014/main" id="{E19ADA34-E83C-4480-B5BF-D913363A73BF}"/>
              </a:ext>
            </a:extLst>
          </p:cNvPr>
          <p:cNvPicPr>
            <a:picLocks noChangeAspect="1"/>
          </p:cNvPicPr>
          <p:nvPr/>
        </p:nvPicPr>
        <p:blipFill>
          <a:blip r:embed="rId8"/>
          <a:stretch>
            <a:fillRect/>
          </a:stretch>
        </p:blipFill>
        <p:spPr>
          <a:xfrm rot="8390910">
            <a:off x="4258230" y="2127616"/>
            <a:ext cx="774259" cy="847417"/>
          </a:xfrm>
          <a:prstGeom prst="rect">
            <a:avLst/>
          </a:prstGeom>
        </p:spPr>
      </p:pic>
      <p:sp>
        <p:nvSpPr>
          <p:cNvPr id="3" name="Footer Placeholder 2">
            <a:extLst>
              <a:ext uri="{FF2B5EF4-FFF2-40B4-BE49-F238E27FC236}">
                <a16:creationId xmlns:a16="http://schemas.microsoft.com/office/drawing/2014/main" id="{9AA8AE3B-513C-4679-9971-FAAA2ECD5AD5}"/>
              </a:ext>
            </a:extLst>
          </p:cNvPr>
          <p:cNvSpPr>
            <a:spLocks noGrp="1"/>
          </p:cNvSpPr>
          <p:nvPr>
            <p:ph type="ftr" sz="quarter" idx="11"/>
          </p:nvPr>
        </p:nvSpPr>
        <p:spPr/>
        <p:txBody>
          <a:bodyPr/>
          <a:lstStyle/>
          <a:p>
            <a:r>
              <a:rPr lang="en-IE"/>
              <a:t>Mary O'Regan June 2022</a:t>
            </a:r>
          </a:p>
        </p:txBody>
      </p:sp>
      <p:sp>
        <p:nvSpPr>
          <p:cNvPr id="5" name="Slide Number Placeholder 4">
            <a:extLst>
              <a:ext uri="{FF2B5EF4-FFF2-40B4-BE49-F238E27FC236}">
                <a16:creationId xmlns:a16="http://schemas.microsoft.com/office/drawing/2014/main" id="{22316A21-41CB-4FB0-A07C-9F730DFA9B0C}"/>
              </a:ext>
            </a:extLst>
          </p:cNvPr>
          <p:cNvSpPr>
            <a:spLocks noGrp="1"/>
          </p:cNvSpPr>
          <p:nvPr>
            <p:ph type="sldNum" sz="quarter" idx="12"/>
          </p:nvPr>
        </p:nvSpPr>
        <p:spPr/>
        <p:txBody>
          <a:bodyPr/>
          <a:lstStyle/>
          <a:p>
            <a:fld id="{53A233B9-0345-409E-A734-A7709890674D}" type="slidenum">
              <a:rPr lang="en-IE" smtClean="0"/>
              <a:t>17</a:t>
            </a:fld>
            <a:endParaRPr lang="en-IE"/>
          </a:p>
        </p:txBody>
      </p:sp>
    </p:spTree>
    <p:extLst>
      <p:ext uri="{BB962C8B-B14F-4D97-AF65-F5344CB8AC3E}">
        <p14:creationId xmlns:p14="http://schemas.microsoft.com/office/powerpoint/2010/main" val="3983139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DDD2-6BAF-4490-9B14-C0D03ACF005C}"/>
              </a:ext>
            </a:extLst>
          </p:cNvPr>
          <p:cNvSpPr>
            <a:spLocks noGrp="1"/>
          </p:cNvSpPr>
          <p:nvPr>
            <p:ph type="title"/>
          </p:nvPr>
        </p:nvSpPr>
        <p:spPr>
          <a:xfrm>
            <a:off x="960100" y="978102"/>
            <a:ext cx="10588434" cy="1062644"/>
          </a:xfrm>
        </p:spPr>
        <p:txBody>
          <a:bodyPr anchor="b">
            <a:normAutofit/>
          </a:bodyPr>
          <a:lstStyle/>
          <a:p>
            <a:r>
              <a:rPr lang="en-IE" dirty="0"/>
              <a:t>HR Excellence in Research WG minute notes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A39AE9E-747B-41E6-A4F8-7480B76FF652}"/>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D20EFA9B-413D-460B-8E1A-D2CC92E3338F}"/>
              </a:ext>
            </a:extLst>
          </p:cNvPr>
          <p:cNvSpPr>
            <a:spLocks noGrp="1"/>
          </p:cNvSpPr>
          <p:nvPr>
            <p:ph idx="1"/>
          </p:nvPr>
        </p:nvSpPr>
        <p:spPr>
          <a:xfrm>
            <a:off x="4955354" y="2682433"/>
            <a:ext cx="6282169" cy="3215749"/>
          </a:xfrm>
        </p:spPr>
        <p:txBody>
          <a:bodyPr>
            <a:normAutofit/>
          </a:bodyPr>
          <a:lstStyle/>
          <a:p>
            <a:pPr lvl="0"/>
            <a:r>
              <a:rPr lang="en-IE" sz="1500" b="1"/>
              <a:t>Researcher engagement on School and College Committees – how do we enable that? (Agenda Item)</a:t>
            </a:r>
            <a:endParaRPr lang="en-IE" sz="1500"/>
          </a:p>
          <a:p>
            <a:endParaRPr lang="en-IE" sz="1500"/>
          </a:p>
          <a:p>
            <a:r>
              <a:rPr lang="en-IE" sz="1500" b="1"/>
              <a:t>Challenges Identified by HRS4R working group</a:t>
            </a:r>
            <a:endParaRPr lang="en-IE" sz="1500"/>
          </a:p>
          <a:p>
            <a:pPr lvl="1"/>
            <a:r>
              <a:rPr lang="en-IE" sz="1500"/>
              <a:t>Who are School/Unit/Department researchers? Researchers may identify with different schools due to the multidisciplinary nature of research projects and research centres</a:t>
            </a:r>
          </a:p>
          <a:p>
            <a:pPr marL="0" indent="0">
              <a:buNone/>
            </a:pPr>
            <a:endParaRPr lang="en-IE" sz="1500"/>
          </a:p>
          <a:p>
            <a:r>
              <a:rPr lang="en-IE" sz="1500" b="1">
                <a:hlinkClick r:id="rId3"/>
              </a:rPr>
              <a:t>Action Arising</a:t>
            </a:r>
            <a:endParaRPr lang="en-IE" sz="1500" b="1"/>
          </a:p>
          <a:p>
            <a:pPr marL="342900" lvl="1" indent="0">
              <a:buNone/>
            </a:pPr>
            <a:r>
              <a:rPr lang="en-IE" sz="1500"/>
              <a:t>Strong statement of </a:t>
            </a:r>
            <a:r>
              <a:rPr lang="en-IE" sz="1500" b="1" i="1"/>
              <a:t>inclusion towards the research community </a:t>
            </a:r>
            <a:r>
              <a:rPr lang="en-IE" sz="1500"/>
              <a:t>from the hierarchy. Jan 2020. It’s a start – its an opening conversation…</a:t>
            </a:r>
          </a:p>
          <a:p>
            <a:pPr marL="0" indent="0">
              <a:buNone/>
            </a:pPr>
            <a:endParaRPr lang="en-IE" sz="1500"/>
          </a:p>
        </p:txBody>
      </p:sp>
      <p:sp>
        <p:nvSpPr>
          <p:cNvPr id="4" name="Footer Placeholder 3">
            <a:extLst>
              <a:ext uri="{FF2B5EF4-FFF2-40B4-BE49-F238E27FC236}">
                <a16:creationId xmlns:a16="http://schemas.microsoft.com/office/drawing/2014/main" id="{68613C77-C746-443F-A56F-274C197139C7}"/>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B1E0F9DC-424B-48B7-8F10-83E03EB3583D}"/>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18</a:t>
            </a:fld>
            <a:endParaRPr lang="en-IE">
              <a:solidFill>
                <a:prstClr val="black">
                  <a:lumMod val="50000"/>
                  <a:lumOff val="50000"/>
                </a:prstClr>
              </a:solidFill>
            </a:endParaRPr>
          </a:p>
        </p:txBody>
      </p:sp>
    </p:spTree>
    <p:extLst>
      <p:ext uri="{BB962C8B-B14F-4D97-AF65-F5344CB8AC3E}">
        <p14:creationId xmlns:p14="http://schemas.microsoft.com/office/powerpoint/2010/main" val="166412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9005-0DD3-4851-A5EE-DF95692414E5}"/>
              </a:ext>
            </a:extLst>
          </p:cNvPr>
          <p:cNvSpPr>
            <a:spLocks noGrp="1"/>
          </p:cNvSpPr>
          <p:nvPr>
            <p:ph type="title"/>
          </p:nvPr>
        </p:nvSpPr>
        <p:spPr>
          <a:xfrm>
            <a:off x="960100" y="978102"/>
            <a:ext cx="10588434" cy="1062644"/>
          </a:xfrm>
        </p:spPr>
        <p:txBody>
          <a:bodyPr anchor="b">
            <a:normAutofit/>
          </a:bodyPr>
          <a:lstStyle/>
          <a:p>
            <a:r>
              <a:rPr lang="en-IE"/>
              <a:t>Survey Results Areas of Improvement for UCC</a:t>
            </a:r>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D1C90AD-87D8-44D4-A516-2289E38C3407}"/>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0F09908D-2446-4568-979C-5BF695A87145}"/>
              </a:ext>
            </a:extLst>
          </p:cNvPr>
          <p:cNvSpPr>
            <a:spLocks noGrp="1"/>
          </p:cNvSpPr>
          <p:nvPr>
            <p:ph idx="1"/>
          </p:nvPr>
        </p:nvSpPr>
        <p:spPr>
          <a:xfrm>
            <a:off x="4955354" y="2682433"/>
            <a:ext cx="6282169" cy="3215749"/>
          </a:xfrm>
        </p:spPr>
        <p:txBody>
          <a:bodyPr>
            <a:normAutofit/>
          </a:bodyPr>
          <a:lstStyle/>
          <a:p>
            <a:r>
              <a:rPr lang="en-IE" sz="2000"/>
              <a:t>Many researchers do not have anyone to advise them on career development</a:t>
            </a:r>
          </a:p>
          <a:p>
            <a:r>
              <a:rPr lang="en-IE" sz="2000"/>
              <a:t>Despite having various channels for internal communication around training and other initiatives many Researchers believe that these channels could be improved</a:t>
            </a:r>
          </a:p>
          <a:p>
            <a:r>
              <a:rPr lang="en-IE" sz="2000"/>
              <a:t>Majority of researchers have concerns about the UCC Researcher Framework </a:t>
            </a:r>
          </a:p>
          <a:p>
            <a:r>
              <a:rPr lang="en-IE" sz="2000"/>
              <a:t>Majority of Research Support Officers have concerns regarding career progression</a:t>
            </a:r>
          </a:p>
          <a:p>
            <a:endParaRPr lang="en-IE" sz="2000"/>
          </a:p>
        </p:txBody>
      </p:sp>
      <p:sp>
        <p:nvSpPr>
          <p:cNvPr id="4" name="Footer Placeholder 3">
            <a:extLst>
              <a:ext uri="{FF2B5EF4-FFF2-40B4-BE49-F238E27FC236}">
                <a16:creationId xmlns:a16="http://schemas.microsoft.com/office/drawing/2014/main" id="{48DAB54C-A03B-4AFE-945A-BCD48EBEFD42}"/>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E3184B31-38EE-48ED-8159-EE1A02D6630D}"/>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19</a:t>
            </a:fld>
            <a:endParaRPr lang="en-IE">
              <a:solidFill>
                <a:prstClr val="black">
                  <a:lumMod val="50000"/>
                  <a:lumOff val="50000"/>
                </a:prstClr>
              </a:solidFill>
            </a:endParaRPr>
          </a:p>
        </p:txBody>
      </p:sp>
    </p:spTree>
    <p:extLst>
      <p:ext uri="{BB962C8B-B14F-4D97-AF65-F5344CB8AC3E}">
        <p14:creationId xmlns:p14="http://schemas.microsoft.com/office/powerpoint/2010/main" val="123545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BC8A-4F31-443F-94AF-3D63E9B5F25D}"/>
              </a:ext>
            </a:extLst>
          </p:cNvPr>
          <p:cNvSpPr>
            <a:spLocks noGrp="1"/>
          </p:cNvSpPr>
          <p:nvPr>
            <p:ph type="title"/>
          </p:nvPr>
        </p:nvSpPr>
        <p:spPr>
          <a:xfrm>
            <a:off x="960100" y="978102"/>
            <a:ext cx="10588434" cy="1062644"/>
          </a:xfrm>
        </p:spPr>
        <p:txBody>
          <a:bodyPr anchor="b">
            <a:normAutofit/>
          </a:bodyPr>
          <a:lstStyle/>
          <a:p>
            <a:r>
              <a:rPr lang="en-IE"/>
              <a:t>Starting point</a:t>
            </a:r>
            <a:endParaRPr lang="en-IE" dirty="0"/>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3BACE8D-2A78-42E7-BDEF-C364B36E7661}"/>
              </a:ext>
            </a:extLst>
          </p:cNvPr>
          <p:cNvPicPr>
            <a:picLocks noChangeAspect="1"/>
          </p:cNvPicPr>
          <p:nvPr/>
        </p:nvPicPr>
        <p:blipFill>
          <a:blip r:embed="rId2"/>
          <a:stretch>
            <a:fillRect/>
          </a:stretch>
        </p:blipFill>
        <p:spPr>
          <a:xfrm>
            <a:off x="1114023" y="2811104"/>
            <a:ext cx="3366480" cy="2281500"/>
          </a:xfrm>
          <a:prstGeom prst="rect">
            <a:avLst/>
          </a:prstGeom>
        </p:spPr>
      </p:pic>
      <p:sp>
        <p:nvSpPr>
          <p:cNvPr id="3" name="Content Placeholder 2">
            <a:extLst>
              <a:ext uri="{FF2B5EF4-FFF2-40B4-BE49-F238E27FC236}">
                <a16:creationId xmlns:a16="http://schemas.microsoft.com/office/drawing/2014/main" id="{9662C814-D934-42CB-B1DD-B48A63F110E9}"/>
              </a:ext>
            </a:extLst>
          </p:cNvPr>
          <p:cNvSpPr>
            <a:spLocks noGrp="1"/>
          </p:cNvSpPr>
          <p:nvPr>
            <p:ph idx="1"/>
          </p:nvPr>
        </p:nvSpPr>
        <p:spPr>
          <a:xfrm>
            <a:off x="4955354" y="2682433"/>
            <a:ext cx="6282169" cy="3215749"/>
          </a:xfrm>
        </p:spPr>
        <p:txBody>
          <a:bodyPr>
            <a:normAutofit/>
          </a:bodyPr>
          <a:lstStyle/>
          <a:p>
            <a:r>
              <a:rPr lang="en-IE" sz="2400"/>
              <a:t>So that we are clear this session is for those who are preparing for their first HR Excellence in Research Award Renewal.</a:t>
            </a:r>
          </a:p>
        </p:txBody>
      </p:sp>
      <p:sp>
        <p:nvSpPr>
          <p:cNvPr id="4" name="Footer Placeholder 3">
            <a:extLst>
              <a:ext uri="{FF2B5EF4-FFF2-40B4-BE49-F238E27FC236}">
                <a16:creationId xmlns:a16="http://schemas.microsoft.com/office/drawing/2014/main" id="{BCA87820-077C-4951-AC6B-0FA96540DDBF}"/>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3D5D01DF-1FFB-4DF2-89BB-077592DF2E60}"/>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2</a:t>
            </a:fld>
            <a:endParaRPr lang="en-IE">
              <a:solidFill>
                <a:prstClr val="black">
                  <a:lumMod val="50000"/>
                  <a:lumOff val="50000"/>
                </a:prstClr>
              </a:solidFill>
            </a:endParaRPr>
          </a:p>
        </p:txBody>
      </p:sp>
      <p:pic>
        <p:nvPicPr>
          <p:cNvPr id="7" name="Picture 6">
            <a:extLst>
              <a:ext uri="{FF2B5EF4-FFF2-40B4-BE49-F238E27FC236}">
                <a16:creationId xmlns:a16="http://schemas.microsoft.com/office/drawing/2014/main" id="{E4EFACCF-F1D2-4F75-A9E4-5CAD3C34EEE9}"/>
              </a:ext>
            </a:extLst>
          </p:cNvPr>
          <p:cNvPicPr>
            <a:picLocks noChangeAspect="1"/>
          </p:cNvPicPr>
          <p:nvPr/>
        </p:nvPicPr>
        <p:blipFill>
          <a:blip r:embed="rId3"/>
          <a:stretch>
            <a:fillRect/>
          </a:stretch>
        </p:blipFill>
        <p:spPr>
          <a:xfrm>
            <a:off x="8127257" y="4943858"/>
            <a:ext cx="2950720" cy="1371719"/>
          </a:xfrm>
          <a:prstGeom prst="rect">
            <a:avLst/>
          </a:prstGeom>
        </p:spPr>
      </p:pic>
    </p:spTree>
    <p:extLst>
      <p:ext uri="{BB962C8B-B14F-4D97-AF65-F5344CB8AC3E}">
        <p14:creationId xmlns:p14="http://schemas.microsoft.com/office/powerpoint/2010/main" val="730559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0C314-D85D-4B9F-9830-A5EB4C8EC9E2}"/>
              </a:ext>
            </a:extLst>
          </p:cNvPr>
          <p:cNvSpPr>
            <a:spLocks noGrp="1"/>
          </p:cNvSpPr>
          <p:nvPr>
            <p:ph type="title"/>
          </p:nvPr>
        </p:nvSpPr>
        <p:spPr>
          <a:xfrm>
            <a:off x="960100" y="978102"/>
            <a:ext cx="10588434" cy="1062644"/>
          </a:xfrm>
        </p:spPr>
        <p:txBody>
          <a:bodyPr anchor="b">
            <a:normAutofit/>
          </a:bodyPr>
          <a:lstStyle/>
          <a:p>
            <a:r>
              <a:rPr lang="en-IE"/>
              <a:t>Survey Results Areas of Improvement for UCC</a:t>
            </a:r>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C23D81C-EE71-403A-89A3-E74F48879ABF}"/>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99F2F16C-9124-4C9B-8A20-7811DA4E3220}"/>
              </a:ext>
            </a:extLst>
          </p:cNvPr>
          <p:cNvSpPr>
            <a:spLocks noGrp="1"/>
          </p:cNvSpPr>
          <p:nvPr>
            <p:ph idx="1"/>
          </p:nvPr>
        </p:nvSpPr>
        <p:spPr>
          <a:xfrm>
            <a:off x="4955354" y="2682433"/>
            <a:ext cx="6282169" cy="3215749"/>
          </a:xfrm>
        </p:spPr>
        <p:txBody>
          <a:bodyPr>
            <a:normAutofit/>
          </a:bodyPr>
          <a:lstStyle/>
          <a:p>
            <a:r>
              <a:rPr lang="en-IE" sz="1700"/>
              <a:t>Researchers want more involvement with decisions that affect them</a:t>
            </a:r>
          </a:p>
          <a:p>
            <a:pPr marL="0" indent="0">
              <a:buNone/>
            </a:pPr>
            <a:endParaRPr lang="en-IE" sz="1700"/>
          </a:p>
          <a:p>
            <a:r>
              <a:rPr lang="en-IE" sz="1700"/>
              <a:t>Most senior research roles are held by males</a:t>
            </a:r>
          </a:p>
          <a:p>
            <a:pPr marL="0" indent="0">
              <a:buNone/>
            </a:pPr>
            <a:endParaRPr lang="en-IE" sz="1700"/>
          </a:p>
          <a:p>
            <a:r>
              <a:rPr lang="en-IE" sz="1700"/>
              <a:t>Further embed HR Excellence in Research Award in policy and culture of the university </a:t>
            </a:r>
          </a:p>
          <a:p>
            <a:pPr marL="0" indent="0">
              <a:buNone/>
            </a:pPr>
            <a:endParaRPr lang="en-IE" sz="1700"/>
          </a:p>
          <a:p>
            <a:r>
              <a:rPr lang="en-IE" sz="1700"/>
              <a:t>Target training to those areas as indicated by past and present research staff</a:t>
            </a:r>
          </a:p>
          <a:p>
            <a:pPr marL="0" indent="0">
              <a:buNone/>
            </a:pPr>
            <a:endParaRPr lang="en-IE" sz="1700"/>
          </a:p>
        </p:txBody>
      </p:sp>
      <p:sp>
        <p:nvSpPr>
          <p:cNvPr id="4" name="Footer Placeholder 3">
            <a:extLst>
              <a:ext uri="{FF2B5EF4-FFF2-40B4-BE49-F238E27FC236}">
                <a16:creationId xmlns:a16="http://schemas.microsoft.com/office/drawing/2014/main" id="{69486B76-CC21-4315-A77C-E0A98AFE4485}"/>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C2618D27-3BAF-4220-AE39-8164709E68D5}"/>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20</a:t>
            </a:fld>
            <a:endParaRPr lang="en-IE">
              <a:solidFill>
                <a:prstClr val="black">
                  <a:lumMod val="50000"/>
                  <a:lumOff val="50000"/>
                </a:prstClr>
              </a:solidFill>
            </a:endParaRPr>
          </a:p>
        </p:txBody>
      </p:sp>
    </p:spTree>
    <p:extLst>
      <p:ext uri="{BB962C8B-B14F-4D97-AF65-F5344CB8AC3E}">
        <p14:creationId xmlns:p14="http://schemas.microsoft.com/office/powerpoint/2010/main" val="244237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69">
            <a:extLst>
              <a:ext uri="{FF2B5EF4-FFF2-40B4-BE49-F238E27FC236}">
                <a16:creationId xmlns:a16="http://schemas.microsoft.com/office/drawing/2014/main" id="{7D5D2E51-A652-4FCB-ADE3-8974F2723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9" name="Freeform: Shape 71">
            <a:extLst>
              <a:ext uri="{FF2B5EF4-FFF2-40B4-BE49-F238E27FC236}">
                <a16:creationId xmlns:a16="http://schemas.microsoft.com/office/drawing/2014/main" id="{08E18253-076D-4D89-968E-FCD8887E2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4" name="Freeform: Shape 73">
            <a:extLst>
              <a:ext uri="{FF2B5EF4-FFF2-40B4-BE49-F238E27FC236}">
                <a16:creationId xmlns:a16="http://schemas.microsoft.com/office/drawing/2014/main" id="{F6EBCC24-DE3B-4BAD-9624-83E1C2D66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E58576-42D2-4EDC-8DC9-D0201B03F6B9}"/>
              </a:ext>
            </a:extLst>
          </p:cNvPr>
          <p:cNvSpPr>
            <a:spLocks noGrp="1"/>
          </p:cNvSpPr>
          <p:nvPr>
            <p:ph type="title"/>
          </p:nvPr>
        </p:nvSpPr>
        <p:spPr>
          <a:xfrm>
            <a:off x="438912" y="859536"/>
            <a:ext cx="4837176" cy="1243584"/>
          </a:xfrm>
        </p:spPr>
        <p:txBody>
          <a:bodyPr>
            <a:normAutofit/>
          </a:bodyPr>
          <a:lstStyle/>
          <a:p>
            <a:r>
              <a:rPr lang="en-IE" sz="3400"/>
              <a:t>Survey to Updated Action Plan</a:t>
            </a:r>
          </a:p>
        </p:txBody>
      </p:sp>
      <p:sp>
        <p:nvSpPr>
          <p:cNvPr id="76" name="Rectangle 75">
            <a:extLst>
              <a:ext uri="{FF2B5EF4-FFF2-40B4-BE49-F238E27FC236}">
                <a16:creationId xmlns:a16="http://schemas.microsoft.com/office/drawing/2014/main" id="{8C07AF1D-AB44-447B-BC2F-DBECCC06C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6FCD70E2-BD62-41E4-975D-E58B07928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7848E2-425D-40F4-AD44-FB9D2F444D58}"/>
              </a:ext>
            </a:extLst>
          </p:cNvPr>
          <p:cNvSpPr>
            <a:spLocks noGrp="1"/>
          </p:cNvSpPr>
          <p:nvPr>
            <p:ph idx="1"/>
          </p:nvPr>
        </p:nvSpPr>
        <p:spPr>
          <a:xfrm>
            <a:off x="438912" y="2514600"/>
            <a:ext cx="4837176" cy="3666744"/>
          </a:xfrm>
        </p:spPr>
        <p:txBody>
          <a:bodyPr>
            <a:normAutofit/>
          </a:bodyPr>
          <a:lstStyle/>
          <a:p>
            <a:pPr marL="0" indent="0">
              <a:buNone/>
            </a:pPr>
            <a:r>
              <a:rPr lang="en-IE" sz="1800"/>
              <a:t>Many researchers do not have anyone to advise them on career development</a:t>
            </a:r>
          </a:p>
          <a:p>
            <a:pPr marL="0" indent="0">
              <a:buNone/>
            </a:pPr>
            <a:endParaRPr lang="en-IE" sz="1800"/>
          </a:p>
          <a:p>
            <a:pPr marL="0" indent="0">
              <a:buNone/>
            </a:pPr>
            <a:r>
              <a:rPr lang="en-IE" sz="1800"/>
              <a:t>Action:</a:t>
            </a:r>
          </a:p>
          <a:p>
            <a:pPr marL="0" indent="0">
              <a:buNone/>
            </a:pPr>
            <a:endParaRPr lang="en-IE" sz="1800"/>
          </a:p>
        </p:txBody>
      </p:sp>
      <p:pic>
        <p:nvPicPr>
          <p:cNvPr id="1025" name="Picture 51">
            <a:extLst>
              <a:ext uri="{FF2B5EF4-FFF2-40B4-BE49-F238E27FC236}">
                <a16:creationId xmlns:a16="http://schemas.microsoft.com/office/drawing/2014/main" id="{091411CF-6A9E-47E0-9133-7288FFF777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90534" y="583207"/>
            <a:ext cx="2055171" cy="21122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6067965-7665-4784-964E-7051C75CB09E}"/>
              </a:ext>
            </a:extLst>
          </p:cNvPr>
          <p:cNvPicPr>
            <a:picLocks noChangeAspect="1"/>
          </p:cNvPicPr>
          <p:nvPr/>
        </p:nvPicPr>
        <p:blipFill>
          <a:blip r:embed="rId3"/>
          <a:stretch>
            <a:fillRect/>
          </a:stretch>
        </p:blipFill>
        <p:spPr>
          <a:xfrm>
            <a:off x="9288744" y="790616"/>
            <a:ext cx="2505456" cy="1697446"/>
          </a:xfrm>
          <a:prstGeom prst="rect">
            <a:avLst/>
          </a:prstGeom>
        </p:spPr>
      </p:pic>
      <p:sp>
        <p:nvSpPr>
          <p:cNvPr id="4" name="Footer Placeholder 3">
            <a:extLst>
              <a:ext uri="{FF2B5EF4-FFF2-40B4-BE49-F238E27FC236}">
                <a16:creationId xmlns:a16="http://schemas.microsoft.com/office/drawing/2014/main" id="{7CA83895-73A2-48C7-9EE6-2F52829B09BF}"/>
              </a:ext>
            </a:extLst>
          </p:cNvPr>
          <p:cNvSpPr>
            <a:spLocks noGrp="1"/>
          </p:cNvSpPr>
          <p:nvPr>
            <p:ph type="ftr" sz="quarter" idx="11"/>
          </p:nvPr>
        </p:nvSpPr>
        <p:spPr>
          <a:xfrm>
            <a:off x="6565392" y="6355080"/>
            <a:ext cx="3765768" cy="365125"/>
          </a:xfrm>
        </p:spPr>
        <p:txBody>
          <a:bodyPr>
            <a:normAutofit/>
          </a:bodyPr>
          <a:lstStyle/>
          <a:p>
            <a:pPr algn="l">
              <a:spcAft>
                <a:spcPts val="600"/>
              </a:spcAft>
            </a:pPr>
            <a:r>
              <a:rPr lang="en-IE">
                <a:solidFill>
                  <a:schemeClr val="tx1">
                    <a:lumMod val="50000"/>
                    <a:lumOff val="50000"/>
                  </a:schemeClr>
                </a:solidFill>
              </a:rPr>
              <a:t>Mary O'Regan June 2022</a:t>
            </a:r>
          </a:p>
        </p:txBody>
      </p:sp>
      <p:sp>
        <p:nvSpPr>
          <p:cNvPr id="5" name="Slide Number Placeholder 4">
            <a:extLst>
              <a:ext uri="{FF2B5EF4-FFF2-40B4-BE49-F238E27FC236}">
                <a16:creationId xmlns:a16="http://schemas.microsoft.com/office/drawing/2014/main" id="{21E6A8E6-6A5A-47B2-B1E5-5492DF8C01B9}"/>
              </a:ext>
            </a:extLst>
          </p:cNvPr>
          <p:cNvSpPr>
            <a:spLocks noGrp="1"/>
          </p:cNvSpPr>
          <p:nvPr>
            <p:ph type="sldNum" sz="quarter" idx="12"/>
          </p:nvPr>
        </p:nvSpPr>
        <p:spPr>
          <a:xfrm>
            <a:off x="10331160" y="6356350"/>
            <a:ext cx="1463040" cy="365125"/>
          </a:xfrm>
        </p:spPr>
        <p:txBody>
          <a:bodyPr>
            <a:normAutofit/>
          </a:bodyPr>
          <a:lstStyle/>
          <a:p>
            <a:pPr>
              <a:spcAft>
                <a:spcPts val="600"/>
              </a:spcAft>
            </a:pPr>
            <a:fld id="{53A233B9-0345-409E-A734-A7709890674D}" type="slidenum">
              <a:rPr lang="en-IE">
                <a:solidFill>
                  <a:schemeClr val="tx1">
                    <a:lumMod val="50000"/>
                    <a:lumOff val="50000"/>
                  </a:schemeClr>
                </a:solidFill>
              </a:rPr>
              <a:pPr>
                <a:spcAft>
                  <a:spcPts val="600"/>
                </a:spcAft>
              </a:pPr>
              <a:t>21</a:t>
            </a:fld>
            <a:endParaRPr lang="en-IE">
              <a:solidFill>
                <a:schemeClr val="tx1">
                  <a:lumMod val="50000"/>
                  <a:lumOff val="50000"/>
                </a:schemeClr>
              </a:solidFill>
            </a:endParaRPr>
          </a:p>
        </p:txBody>
      </p:sp>
      <p:graphicFrame>
        <p:nvGraphicFramePr>
          <p:cNvPr id="8" name="Table 7">
            <a:extLst>
              <a:ext uri="{FF2B5EF4-FFF2-40B4-BE49-F238E27FC236}">
                <a16:creationId xmlns:a16="http://schemas.microsoft.com/office/drawing/2014/main" id="{50FAE9A1-E5A7-41E8-B6B2-5CE94FB1F418}"/>
              </a:ext>
            </a:extLst>
          </p:cNvPr>
          <p:cNvGraphicFramePr>
            <a:graphicFrameLocks noGrp="1"/>
          </p:cNvGraphicFramePr>
          <p:nvPr>
            <p:extLst>
              <p:ext uri="{D42A27DB-BD31-4B8C-83A1-F6EECF244321}">
                <p14:modId xmlns:p14="http://schemas.microsoft.com/office/powerpoint/2010/main" val="1759587592"/>
              </p:ext>
            </p:extLst>
          </p:nvPr>
        </p:nvGraphicFramePr>
        <p:xfrm>
          <a:off x="6565392" y="4048363"/>
          <a:ext cx="5228810" cy="1401445"/>
        </p:xfrm>
        <a:graphic>
          <a:graphicData uri="http://schemas.openxmlformats.org/drawingml/2006/table">
            <a:tbl>
              <a:tblPr firstRow="1" firstCol="1" bandRow="1"/>
              <a:tblGrid>
                <a:gridCol w="351589">
                  <a:extLst>
                    <a:ext uri="{9D8B030D-6E8A-4147-A177-3AD203B41FA5}">
                      <a16:colId xmlns:a16="http://schemas.microsoft.com/office/drawing/2014/main" val="2803538061"/>
                    </a:ext>
                  </a:extLst>
                </a:gridCol>
                <a:gridCol w="1199539">
                  <a:extLst>
                    <a:ext uri="{9D8B030D-6E8A-4147-A177-3AD203B41FA5}">
                      <a16:colId xmlns:a16="http://schemas.microsoft.com/office/drawing/2014/main" val="2735944781"/>
                    </a:ext>
                  </a:extLst>
                </a:gridCol>
                <a:gridCol w="360207">
                  <a:extLst>
                    <a:ext uri="{9D8B030D-6E8A-4147-A177-3AD203B41FA5}">
                      <a16:colId xmlns:a16="http://schemas.microsoft.com/office/drawing/2014/main" val="3905895742"/>
                    </a:ext>
                  </a:extLst>
                </a:gridCol>
                <a:gridCol w="753590">
                  <a:extLst>
                    <a:ext uri="{9D8B030D-6E8A-4147-A177-3AD203B41FA5}">
                      <a16:colId xmlns:a16="http://schemas.microsoft.com/office/drawing/2014/main" val="2750510299"/>
                    </a:ext>
                  </a:extLst>
                </a:gridCol>
                <a:gridCol w="1657337">
                  <a:extLst>
                    <a:ext uri="{9D8B030D-6E8A-4147-A177-3AD203B41FA5}">
                      <a16:colId xmlns:a16="http://schemas.microsoft.com/office/drawing/2014/main" val="4231902450"/>
                    </a:ext>
                  </a:extLst>
                </a:gridCol>
                <a:gridCol w="906548">
                  <a:extLst>
                    <a:ext uri="{9D8B030D-6E8A-4147-A177-3AD203B41FA5}">
                      <a16:colId xmlns:a16="http://schemas.microsoft.com/office/drawing/2014/main" val="109445872"/>
                    </a:ext>
                  </a:extLst>
                </a:gridCol>
              </a:tblGrid>
              <a:tr h="982553">
                <a:tc>
                  <a:txBody>
                    <a:bodyPr/>
                    <a:lstStyle/>
                    <a:p>
                      <a:pPr>
                        <a:lnSpc>
                          <a:spcPts val="1400"/>
                        </a:lnSpc>
                        <a:spcBef>
                          <a:spcPts val="600"/>
                        </a:spcBef>
                        <a:spcAft>
                          <a:spcPts val="600"/>
                        </a:spcAft>
                      </a:pPr>
                      <a:endParaRPr lang="en-GB" sz="700">
                        <a:effectLst/>
                        <a:latin typeface="Calibri" panose="020F0502020204030204" pitchFamily="34" charset="0"/>
                        <a:ea typeface="Calibri" panose="020F0502020204030204" pitchFamily="34" charset="0"/>
                        <a:cs typeface="Times New Roman" panose="02020603050405020304" pitchFamily="18" charset="0"/>
                      </a:endParaRPr>
                    </a:p>
                  </a:txBody>
                  <a:tcPr marL="46534" marR="46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just">
                        <a:lnSpc>
                          <a:spcPts val="1400"/>
                        </a:lnSpc>
                        <a:spcBef>
                          <a:spcPts val="600"/>
                        </a:spcBef>
                        <a:spcAft>
                          <a:spcPts val="600"/>
                        </a:spcAft>
                      </a:pPr>
                      <a:r>
                        <a:rPr lang="en-GB" sz="700">
                          <a:effectLst/>
                          <a:latin typeface="Calibri" panose="020F0502020204030204" pitchFamily="34" charset="0"/>
                          <a:ea typeface="Calibri" panose="020F0502020204030204" pitchFamily="34" charset="0"/>
                          <a:cs typeface="Times New Roman" panose="02020603050405020304" pitchFamily="18" charset="0"/>
                        </a:rPr>
                        <a:t>11. To identify the career planning requirements of Post-Doctoral Researchers and where more work is required with regards to career planning questions in this regard are addressed in the researcher survey 2016.</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534" marR="46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lnSpc>
                          <a:spcPts val="1400"/>
                        </a:lnSpc>
                        <a:spcBef>
                          <a:spcPts val="600"/>
                        </a:spcBef>
                        <a:spcAft>
                          <a:spcPts val="600"/>
                        </a:spcAft>
                      </a:pPr>
                      <a:r>
                        <a:rPr lang="en-IE" sz="700">
                          <a:effectLst/>
                          <a:latin typeface="Calibri" panose="020F0502020204030204" pitchFamily="34" charset="0"/>
                          <a:ea typeface="Calibri" panose="020F0502020204030204" pitchFamily="34" charset="0"/>
                          <a:cs typeface="Times New Roman" panose="02020603050405020304" pitchFamily="18" charset="0"/>
                        </a:rPr>
                        <a:t>Jan 2019</a:t>
                      </a:r>
                    </a:p>
                  </a:txBody>
                  <a:tcPr marL="46534" marR="46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Bef>
                          <a:spcPts val="600"/>
                        </a:spcBef>
                        <a:spcAft>
                          <a:spcPts val="600"/>
                        </a:spcAft>
                      </a:pPr>
                      <a:r>
                        <a:rPr lang="en-IE" sz="700">
                          <a:effectLst/>
                          <a:latin typeface="Calibri" panose="020F0502020204030204" pitchFamily="34" charset="0"/>
                          <a:ea typeface="Calibri" panose="020F0502020204030204" pitchFamily="34" charset="0"/>
                          <a:cs typeface="Times New Roman" panose="02020603050405020304" pitchFamily="18" charset="0"/>
                        </a:rPr>
                        <a:t>HRS4R Working Group</a:t>
                      </a:r>
                    </a:p>
                    <a:p>
                      <a:pPr algn="just">
                        <a:lnSpc>
                          <a:spcPts val="1400"/>
                        </a:lnSpc>
                        <a:spcBef>
                          <a:spcPts val="600"/>
                        </a:spcBef>
                        <a:spcAft>
                          <a:spcPts val="600"/>
                        </a:spcAft>
                      </a:pPr>
                      <a:r>
                        <a:rPr lang="en-IE" sz="700">
                          <a:effectLst/>
                          <a:latin typeface="Calibri" panose="020F0502020204030204" pitchFamily="34" charset="0"/>
                          <a:ea typeface="Calibri" panose="020F0502020204030204" pitchFamily="34" charset="0"/>
                          <a:cs typeface="Times New Roman" panose="02020603050405020304" pitchFamily="18" charset="0"/>
                        </a:rPr>
                        <a:t>HR Research Committee</a:t>
                      </a:r>
                    </a:p>
                  </a:txBody>
                  <a:tcPr marL="46534" marR="46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lnSpc>
                          <a:spcPts val="1400"/>
                        </a:lnSpc>
                        <a:spcBef>
                          <a:spcPts val="600"/>
                        </a:spcBef>
                        <a:spcAft>
                          <a:spcPts val="600"/>
                        </a:spcAft>
                      </a:pPr>
                      <a:r>
                        <a:rPr lang="en-IE" sz="7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Introduction of UCC Odyssey Programme</a:t>
                      </a:r>
                      <a:r>
                        <a:rPr lang="en-US" sz="700">
                          <a:effectLst/>
                          <a:latin typeface="Calibri" panose="020F0502020204030204" pitchFamily="34" charset="0"/>
                          <a:ea typeface="Calibri" panose="020F0502020204030204" pitchFamily="34" charset="0"/>
                          <a:cs typeface="Times New Roman" panose="02020603050405020304" pitchFamily="18" charset="0"/>
                        </a:rPr>
                        <a:t> in UCC plus many workshops on importance of training and development for Research Staff delivered to PI’s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txBody>
                  <a:tcPr marL="46534" marR="46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lnSpc>
                          <a:spcPts val="1400"/>
                        </a:lnSpc>
                        <a:spcBef>
                          <a:spcPts val="600"/>
                        </a:spcBef>
                        <a:spcAft>
                          <a:spcPts val="600"/>
                        </a:spcAft>
                      </a:pPr>
                      <a:r>
                        <a:rPr lang="en-IE" sz="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Complete Implementation on-going </a:t>
                      </a:r>
                      <a:endParaRPr lang="en-IE" sz="700">
                        <a:effectLst/>
                        <a:latin typeface="Calibri" panose="020F0502020204030204" pitchFamily="34" charset="0"/>
                        <a:ea typeface="Calibri" panose="020F0502020204030204" pitchFamily="34" charset="0"/>
                        <a:cs typeface="Times New Roman" panose="02020603050405020304" pitchFamily="18" charset="0"/>
                      </a:endParaRPr>
                    </a:p>
                    <a:p>
                      <a:pPr marL="36195" algn="just">
                        <a:lnSpc>
                          <a:spcPts val="1400"/>
                        </a:lnSpc>
                        <a:spcBef>
                          <a:spcPts val="600"/>
                        </a:spcBef>
                        <a:spcAft>
                          <a:spcPts val="600"/>
                        </a:spcAft>
                      </a:pPr>
                      <a:r>
                        <a:rPr lang="en-IE" sz="700">
                          <a:effectLst/>
                          <a:latin typeface="Calibri" panose="020F0502020204030204" pitchFamily="34" charset="0"/>
                          <a:ea typeface="Calibri" panose="020F0502020204030204" pitchFamily="34" charset="0"/>
                          <a:cs typeface="Times New Roman" panose="02020603050405020304" pitchFamily="18" charset="0"/>
                        </a:rPr>
                        <a:t> </a:t>
                      </a:r>
                    </a:p>
                  </a:txBody>
                  <a:tcPr marL="46534" marR="46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352402138"/>
                  </a:ext>
                </a:extLst>
              </a:tr>
            </a:tbl>
          </a:graphicData>
        </a:graphic>
      </p:graphicFrame>
    </p:spTree>
    <p:extLst>
      <p:ext uri="{BB962C8B-B14F-4D97-AF65-F5344CB8AC3E}">
        <p14:creationId xmlns:p14="http://schemas.microsoft.com/office/powerpoint/2010/main" val="2944368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0655A7-F564-4409-89A1-127B35666E66}"/>
              </a:ext>
            </a:extLst>
          </p:cNvPr>
          <p:cNvSpPr>
            <a:spLocks noGrp="1"/>
          </p:cNvSpPr>
          <p:nvPr>
            <p:ph type="title"/>
          </p:nvPr>
        </p:nvSpPr>
        <p:spPr>
          <a:xfrm>
            <a:off x="438913" y="859536"/>
            <a:ext cx="4832802" cy="1170432"/>
          </a:xfrm>
        </p:spPr>
        <p:txBody>
          <a:bodyPr anchor="b">
            <a:normAutofit/>
          </a:bodyPr>
          <a:lstStyle/>
          <a:p>
            <a:r>
              <a:rPr lang="en-IE" sz="3400"/>
              <a:t>Survey to Updated Action Plan</a:t>
            </a:r>
          </a:p>
        </p:txBody>
      </p:sp>
      <p:sp>
        <p:nvSpPr>
          <p:cNvPr id="31" name="Rectangle 30">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81749BB-F33E-434A-B34F-4D25EB6F7E1D}"/>
              </a:ext>
            </a:extLst>
          </p:cNvPr>
          <p:cNvSpPr>
            <a:spLocks noGrp="1"/>
          </p:cNvSpPr>
          <p:nvPr>
            <p:ph idx="1"/>
          </p:nvPr>
        </p:nvSpPr>
        <p:spPr>
          <a:xfrm>
            <a:off x="438912" y="2512611"/>
            <a:ext cx="4832803" cy="3664351"/>
          </a:xfrm>
        </p:spPr>
        <p:txBody>
          <a:bodyPr>
            <a:normAutofit/>
          </a:bodyPr>
          <a:lstStyle/>
          <a:p>
            <a:pPr marL="0" indent="0">
              <a:buNone/>
            </a:pPr>
            <a:r>
              <a:rPr lang="en-IE" sz="1800"/>
              <a:t>Most senior research roles are held by males:</a:t>
            </a:r>
          </a:p>
          <a:p>
            <a:pPr marL="0" indent="0">
              <a:buNone/>
            </a:pPr>
            <a:endParaRPr lang="en-IE" sz="1800"/>
          </a:p>
          <a:p>
            <a:pPr marL="0" indent="0">
              <a:buNone/>
            </a:pPr>
            <a:r>
              <a:rPr lang="en-IE" sz="1800"/>
              <a:t>Action:</a:t>
            </a:r>
          </a:p>
          <a:p>
            <a:pPr marL="0" indent="0">
              <a:buNone/>
            </a:pPr>
            <a:endParaRPr lang="en-IE" sz="1800"/>
          </a:p>
          <a:p>
            <a:pPr marL="0" indent="0">
              <a:buNone/>
            </a:pPr>
            <a:endParaRPr lang="en-IE" sz="1800"/>
          </a:p>
        </p:txBody>
      </p:sp>
      <p:pic>
        <p:nvPicPr>
          <p:cNvPr id="7" name="Picture 6">
            <a:extLst>
              <a:ext uri="{FF2B5EF4-FFF2-40B4-BE49-F238E27FC236}">
                <a16:creationId xmlns:a16="http://schemas.microsoft.com/office/drawing/2014/main" id="{A9D697D6-130D-45FD-95AF-52E4795E03B0}"/>
              </a:ext>
            </a:extLst>
          </p:cNvPr>
          <p:cNvPicPr>
            <a:picLocks noChangeAspect="1"/>
          </p:cNvPicPr>
          <p:nvPr/>
        </p:nvPicPr>
        <p:blipFill>
          <a:blip r:embed="rId2"/>
          <a:stretch>
            <a:fillRect/>
          </a:stretch>
        </p:blipFill>
        <p:spPr>
          <a:xfrm>
            <a:off x="7165218" y="517600"/>
            <a:ext cx="4049003" cy="2743200"/>
          </a:xfrm>
          <a:prstGeom prst="rect">
            <a:avLst/>
          </a:prstGeom>
        </p:spPr>
      </p:pic>
      <p:pic>
        <p:nvPicPr>
          <p:cNvPr id="5" name="Picture 4">
            <a:extLst>
              <a:ext uri="{FF2B5EF4-FFF2-40B4-BE49-F238E27FC236}">
                <a16:creationId xmlns:a16="http://schemas.microsoft.com/office/drawing/2014/main" id="{5890CB04-44EB-4E6B-8931-1A3E53365D28}"/>
              </a:ext>
            </a:extLst>
          </p:cNvPr>
          <p:cNvPicPr>
            <a:picLocks noChangeAspect="1"/>
          </p:cNvPicPr>
          <p:nvPr/>
        </p:nvPicPr>
        <p:blipFill>
          <a:blip r:embed="rId3"/>
          <a:stretch>
            <a:fillRect/>
          </a:stretch>
        </p:blipFill>
        <p:spPr>
          <a:xfrm>
            <a:off x="6620256" y="4438322"/>
            <a:ext cx="5138928" cy="724556"/>
          </a:xfrm>
          <a:prstGeom prst="rect">
            <a:avLst/>
          </a:prstGeom>
        </p:spPr>
      </p:pic>
      <p:sp>
        <p:nvSpPr>
          <p:cNvPr id="4" name="Footer Placeholder 3">
            <a:extLst>
              <a:ext uri="{FF2B5EF4-FFF2-40B4-BE49-F238E27FC236}">
                <a16:creationId xmlns:a16="http://schemas.microsoft.com/office/drawing/2014/main" id="{26B22CA5-B227-4FAF-8549-579D340BEC48}"/>
              </a:ext>
            </a:extLst>
          </p:cNvPr>
          <p:cNvSpPr>
            <a:spLocks noGrp="1"/>
          </p:cNvSpPr>
          <p:nvPr>
            <p:ph type="ftr" sz="quarter" idx="11"/>
          </p:nvPr>
        </p:nvSpPr>
        <p:spPr>
          <a:xfrm>
            <a:off x="6096000" y="6356350"/>
            <a:ext cx="3880104" cy="365125"/>
          </a:xfrm>
        </p:spPr>
        <p:txBody>
          <a:bodyPr>
            <a:normAutofit/>
          </a:bodyPr>
          <a:lstStyle/>
          <a:p>
            <a:pPr algn="l">
              <a:spcAft>
                <a:spcPts val="600"/>
              </a:spcAft>
            </a:pPr>
            <a:r>
              <a:rPr lang="en-IE">
                <a:solidFill>
                  <a:schemeClr val="tx1">
                    <a:lumMod val="50000"/>
                    <a:lumOff val="50000"/>
                  </a:schemeClr>
                </a:solidFill>
              </a:rPr>
              <a:t>Mary O'Regan June 2022</a:t>
            </a:r>
          </a:p>
        </p:txBody>
      </p:sp>
      <p:sp>
        <p:nvSpPr>
          <p:cNvPr id="6" name="Slide Number Placeholder 5">
            <a:extLst>
              <a:ext uri="{FF2B5EF4-FFF2-40B4-BE49-F238E27FC236}">
                <a16:creationId xmlns:a16="http://schemas.microsoft.com/office/drawing/2014/main" id="{EA7C877E-1024-4136-A3C7-96922A4EA493}"/>
              </a:ext>
            </a:extLst>
          </p:cNvPr>
          <p:cNvSpPr>
            <a:spLocks noGrp="1"/>
          </p:cNvSpPr>
          <p:nvPr>
            <p:ph type="sldNum" sz="quarter" idx="12"/>
          </p:nvPr>
        </p:nvSpPr>
        <p:spPr>
          <a:xfrm>
            <a:off x="10329529" y="6356350"/>
            <a:ext cx="1423557" cy="365125"/>
          </a:xfrm>
        </p:spPr>
        <p:txBody>
          <a:bodyPr>
            <a:normAutofit/>
          </a:bodyPr>
          <a:lstStyle/>
          <a:p>
            <a:pPr>
              <a:spcAft>
                <a:spcPts val="600"/>
              </a:spcAft>
            </a:pPr>
            <a:fld id="{53A233B9-0345-409E-A734-A7709890674D}" type="slidenum">
              <a:rPr lang="en-IE">
                <a:solidFill>
                  <a:schemeClr val="tx1">
                    <a:lumMod val="50000"/>
                    <a:lumOff val="50000"/>
                  </a:schemeClr>
                </a:solidFill>
              </a:rPr>
              <a:pPr>
                <a:spcAft>
                  <a:spcPts val="600"/>
                </a:spcAft>
              </a:pPr>
              <a:t>22</a:t>
            </a:fld>
            <a:endParaRPr lang="en-IE">
              <a:solidFill>
                <a:schemeClr val="tx1">
                  <a:lumMod val="50000"/>
                  <a:lumOff val="50000"/>
                </a:schemeClr>
              </a:solidFill>
            </a:endParaRPr>
          </a:p>
        </p:txBody>
      </p:sp>
    </p:spTree>
    <p:extLst>
      <p:ext uri="{BB962C8B-B14F-4D97-AF65-F5344CB8AC3E}">
        <p14:creationId xmlns:p14="http://schemas.microsoft.com/office/powerpoint/2010/main" val="58615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8D72-329F-4F64-9E78-FE928045AF8F}"/>
              </a:ext>
            </a:extLst>
          </p:cNvPr>
          <p:cNvSpPr>
            <a:spLocks noGrp="1"/>
          </p:cNvSpPr>
          <p:nvPr>
            <p:ph type="title"/>
          </p:nvPr>
        </p:nvSpPr>
        <p:spPr>
          <a:xfrm>
            <a:off x="960100" y="978102"/>
            <a:ext cx="10588434" cy="1062644"/>
          </a:xfrm>
        </p:spPr>
        <p:txBody>
          <a:bodyPr anchor="b">
            <a:normAutofit/>
          </a:bodyPr>
          <a:lstStyle/>
          <a:p>
            <a:r>
              <a:rPr lang="en-IE"/>
              <a:t>Result</a:t>
            </a:r>
          </a:p>
        </p:txBody>
      </p:sp>
      <p:cxnSp>
        <p:nvCxnSpPr>
          <p:cNvPr id="15" name="Straight Connector 1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124DE0B-FE1A-4AD2-AD8C-86C42CE4DFA9}"/>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A31132D5-0762-4ED9-8B21-8E952860C5D3}"/>
              </a:ext>
            </a:extLst>
          </p:cNvPr>
          <p:cNvSpPr>
            <a:spLocks noGrp="1"/>
          </p:cNvSpPr>
          <p:nvPr>
            <p:ph idx="1"/>
          </p:nvPr>
        </p:nvSpPr>
        <p:spPr>
          <a:xfrm>
            <a:off x="4955354" y="2682433"/>
            <a:ext cx="6282169" cy="3215749"/>
          </a:xfrm>
        </p:spPr>
        <p:txBody>
          <a:bodyPr>
            <a:normAutofit/>
          </a:bodyPr>
          <a:lstStyle/>
          <a:p>
            <a:pPr marL="0" indent="0">
              <a:buNone/>
            </a:pPr>
            <a:r>
              <a:rPr lang="en-IE" sz="2200" dirty="0"/>
              <a:t>Do not despair…..</a:t>
            </a:r>
          </a:p>
          <a:p>
            <a:endParaRPr lang="en-IE" sz="2200" dirty="0"/>
          </a:p>
          <a:p>
            <a:pPr marL="0" indent="0">
              <a:buNone/>
            </a:pPr>
            <a:r>
              <a:rPr lang="en-IE" sz="2200" dirty="0"/>
              <a:t>It took us two years to get here. Now we need to prepare for Jan 2021 UCC “second” award renewal application.  </a:t>
            </a:r>
          </a:p>
          <a:p>
            <a:pPr marL="0" indent="0">
              <a:buNone/>
            </a:pPr>
            <a:endParaRPr lang="en-IE" sz="2200" dirty="0"/>
          </a:p>
          <a:p>
            <a:pPr marL="0" indent="0">
              <a:buNone/>
            </a:pPr>
            <a:r>
              <a:rPr lang="en-IE" sz="2200" dirty="0"/>
              <a:t>Some Actions Cannot Be Moved Forward Because Of National Public Service Legislation…..</a:t>
            </a:r>
          </a:p>
        </p:txBody>
      </p:sp>
      <p:sp>
        <p:nvSpPr>
          <p:cNvPr id="4" name="Footer Placeholder 3">
            <a:extLst>
              <a:ext uri="{FF2B5EF4-FFF2-40B4-BE49-F238E27FC236}">
                <a16:creationId xmlns:a16="http://schemas.microsoft.com/office/drawing/2014/main" id="{AF9057F8-45B1-45F3-80C5-97AD92F3955F}"/>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19E3BC44-625F-4559-82FB-ED43B5D89F82}"/>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23</a:t>
            </a:fld>
            <a:endParaRPr lang="en-IE">
              <a:solidFill>
                <a:prstClr val="black">
                  <a:lumMod val="50000"/>
                  <a:lumOff val="50000"/>
                </a:prstClr>
              </a:solidFill>
            </a:endParaRPr>
          </a:p>
        </p:txBody>
      </p:sp>
    </p:spTree>
    <p:extLst>
      <p:ext uri="{BB962C8B-B14F-4D97-AF65-F5344CB8AC3E}">
        <p14:creationId xmlns:p14="http://schemas.microsoft.com/office/powerpoint/2010/main" val="3881949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8870-6D12-4730-B2F0-69A2C7B39476}"/>
              </a:ext>
            </a:extLst>
          </p:cNvPr>
          <p:cNvSpPr>
            <a:spLocks noGrp="1"/>
          </p:cNvSpPr>
          <p:nvPr>
            <p:ph type="title"/>
          </p:nvPr>
        </p:nvSpPr>
        <p:spPr>
          <a:xfrm>
            <a:off x="960100" y="978102"/>
            <a:ext cx="10588434" cy="1062644"/>
          </a:xfrm>
        </p:spPr>
        <p:txBody>
          <a:bodyPr anchor="b">
            <a:normAutofit/>
          </a:bodyPr>
          <a:lstStyle/>
          <a:p>
            <a:r>
              <a:rPr lang="en-IE"/>
              <a:t>Progress</a:t>
            </a:r>
          </a:p>
        </p:txBody>
      </p:sp>
      <p:cxnSp>
        <p:nvCxnSpPr>
          <p:cNvPr id="13" name="Straight Connector 12">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827211BE-E11A-4997-9186-A110B3189D7E}"/>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28A275CA-0DDD-4A70-AE90-A50F65E4E6BD}"/>
              </a:ext>
            </a:extLst>
          </p:cNvPr>
          <p:cNvSpPr>
            <a:spLocks noGrp="1"/>
          </p:cNvSpPr>
          <p:nvPr>
            <p:ph idx="1"/>
          </p:nvPr>
        </p:nvSpPr>
        <p:spPr>
          <a:xfrm>
            <a:off x="4955354" y="2682433"/>
            <a:ext cx="6282169" cy="3215749"/>
          </a:xfrm>
        </p:spPr>
        <p:txBody>
          <a:bodyPr>
            <a:normAutofit/>
          </a:bodyPr>
          <a:lstStyle/>
          <a:p>
            <a:pPr marL="0" indent="0">
              <a:buNone/>
            </a:pPr>
            <a:r>
              <a:rPr lang="en-IE" sz="2400" dirty="0"/>
              <a:t>“</a:t>
            </a:r>
            <a:r>
              <a:rPr lang="en-IE" sz="2400" b="1" dirty="0"/>
              <a:t>If there is no struggle, there is no progress</a:t>
            </a:r>
            <a:r>
              <a:rPr lang="en-IE" sz="2400" dirty="0"/>
              <a:t>.”</a:t>
            </a:r>
          </a:p>
          <a:p>
            <a:pPr marL="0" indent="0">
              <a:buNone/>
            </a:pPr>
            <a:endParaRPr lang="en-IE" sz="2000" dirty="0"/>
          </a:p>
          <a:p>
            <a:pPr marL="0" indent="0">
              <a:buNone/>
            </a:pPr>
            <a:r>
              <a:rPr lang="en-IE" sz="2000" dirty="0"/>
              <a:t>Frederick Douglass</a:t>
            </a:r>
          </a:p>
          <a:p>
            <a:pPr marL="0" indent="0">
              <a:buNone/>
            </a:pPr>
            <a:endParaRPr lang="en-IE" sz="2000" dirty="0"/>
          </a:p>
          <a:p>
            <a:pPr marL="0" indent="0">
              <a:buNone/>
            </a:pPr>
            <a:r>
              <a:rPr lang="en-IE" sz="2400" dirty="0"/>
              <a:t>“</a:t>
            </a:r>
            <a:r>
              <a:rPr lang="en-IE" sz="2400" b="1" dirty="0"/>
              <a:t>True progress quietly and persistently moves along without notice</a:t>
            </a:r>
            <a:r>
              <a:rPr lang="en-IE" sz="2400" dirty="0"/>
              <a:t>. “    </a:t>
            </a:r>
          </a:p>
          <a:p>
            <a:pPr marL="0" indent="0">
              <a:buNone/>
            </a:pPr>
            <a:endParaRPr lang="en-IE" sz="2000" dirty="0"/>
          </a:p>
          <a:p>
            <a:pPr marL="0" indent="0">
              <a:buNone/>
            </a:pPr>
            <a:r>
              <a:rPr lang="en-IE" sz="2000" dirty="0"/>
              <a:t>St. Francis of Assisi</a:t>
            </a:r>
          </a:p>
        </p:txBody>
      </p:sp>
      <p:sp>
        <p:nvSpPr>
          <p:cNvPr id="4" name="Footer Placeholder 3">
            <a:extLst>
              <a:ext uri="{FF2B5EF4-FFF2-40B4-BE49-F238E27FC236}">
                <a16:creationId xmlns:a16="http://schemas.microsoft.com/office/drawing/2014/main" id="{4D1B28DF-6441-4945-8781-F4B84381AE7F}"/>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D73D224C-FA89-46EC-ABD3-5415C3D97E18}"/>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24</a:t>
            </a:fld>
            <a:endParaRPr lang="en-IE">
              <a:solidFill>
                <a:prstClr val="black">
                  <a:lumMod val="50000"/>
                  <a:lumOff val="50000"/>
                </a:prstClr>
              </a:solidFill>
            </a:endParaRPr>
          </a:p>
        </p:txBody>
      </p:sp>
    </p:spTree>
    <p:extLst>
      <p:ext uri="{BB962C8B-B14F-4D97-AF65-F5344CB8AC3E}">
        <p14:creationId xmlns:p14="http://schemas.microsoft.com/office/powerpoint/2010/main" val="40549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E59987-ABCB-4BFF-9274-9C633A776F48}"/>
              </a:ext>
            </a:extLst>
          </p:cNvPr>
          <p:cNvSpPr>
            <a:spLocks noGrp="1"/>
          </p:cNvSpPr>
          <p:nvPr>
            <p:ph type="title"/>
          </p:nvPr>
        </p:nvSpPr>
        <p:spPr>
          <a:xfrm>
            <a:off x="1051560" y="4329321"/>
            <a:ext cx="3657600" cy="1645920"/>
          </a:xfrm>
        </p:spPr>
        <p:txBody>
          <a:bodyPr>
            <a:normAutofit/>
          </a:bodyPr>
          <a:lstStyle/>
          <a:p>
            <a:r>
              <a:rPr lang="en-IE" sz="3200"/>
              <a:t>Ideas for New Actions</a:t>
            </a:r>
          </a:p>
        </p:txBody>
      </p:sp>
      <p:pic>
        <p:nvPicPr>
          <p:cNvPr id="3" name="Picture 2">
            <a:extLst>
              <a:ext uri="{FF2B5EF4-FFF2-40B4-BE49-F238E27FC236}">
                <a16:creationId xmlns:a16="http://schemas.microsoft.com/office/drawing/2014/main" id="{D3B99411-CE99-4EFB-9294-3FAA9F4B7F07}"/>
              </a:ext>
            </a:extLst>
          </p:cNvPr>
          <p:cNvPicPr>
            <a:picLocks noChangeAspect="1"/>
          </p:cNvPicPr>
          <p:nvPr/>
        </p:nvPicPr>
        <p:blipFill>
          <a:blip r:embed="rId2"/>
          <a:stretch>
            <a:fillRect/>
          </a:stretch>
        </p:blipFill>
        <p:spPr>
          <a:xfrm>
            <a:off x="1016482" y="361910"/>
            <a:ext cx="4569001" cy="3483864"/>
          </a:xfrm>
          <a:prstGeom prst="rect">
            <a:avLst/>
          </a:prstGeom>
        </p:spPr>
      </p:pic>
      <p:pic>
        <p:nvPicPr>
          <p:cNvPr id="7" name="Picture 6">
            <a:extLst>
              <a:ext uri="{FF2B5EF4-FFF2-40B4-BE49-F238E27FC236}">
                <a16:creationId xmlns:a16="http://schemas.microsoft.com/office/drawing/2014/main" id="{22B8319E-5106-424C-A78D-61D8342696D7}"/>
              </a:ext>
            </a:extLst>
          </p:cNvPr>
          <p:cNvPicPr>
            <a:picLocks noChangeAspect="1"/>
          </p:cNvPicPr>
          <p:nvPr/>
        </p:nvPicPr>
        <p:blipFill>
          <a:blip r:embed="rId3"/>
          <a:stretch>
            <a:fillRect/>
          </a:stretch>
        </p:blipFill>
        <p:spPr>
          <a:xfrm>
            <a:off x="6389258" y="357251"/>
            <a:ext cx="5142234" cy="3483864"/>
          </a:xfrm>
          <a:prstGeom prst="rect">
            <a:avLst/>
          </a:prstGeom>
        </p:spPr>
      </p:pic>
      <p:sp>
        <p:nvSpPr>
          <p:cNvPr id="33" name="Rectangle 32">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5" name="Rectangle 34">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143137"/>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18B4F8DD-FAF3-482C-B4B4-873267F97E5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IE">
                <a:solidFill>
                  <a:schemeClr val="tx1">
                    <a:lumMod val="50000"/>
                    <a:lumOff val="50000"/>
                  </a:schemeClr>
                </a:solidFill>
              </a:rPr>
              <a:t>Mary O'Regan June 2022</a:t>
            </a:r>
          </a:p>
        </p:txBody>
      </p:sp>
      <p:sp>
        <p:nvSpPr>
          <p:cNvPr id="6" name="Slide Number Placeholder 5">
            <a:extLst>
              <a:ext uri="{FF2B5EF4-FFF2-40B4-BE49-F238E27FC236}">
                <a16:creationId xmlns:a16="http://schemas.microsoft.com/office/drawing/2014/main" id="{89DA7891-E473-4ADE-BC91-7C07451C52C2}"/>
              </a:ext>
            </a:extLst>
          </p:cNvPr>
          <p:cNvSpPr>
            <a:spLocks noGrp="1"/>
          </p:cNvSpPr>
          <p:nvPr>
            <p:ph type="sldNum" sz="quarter" idx="12"/>
          </p:nvPr>
        </p:nvSpPr>
        <p:spPr>
          <a:xfrm>
            <a:off x="8610600" y="6356350"/>
            <a:ext cx="2746248" cy="365125"/>
          </a:xfrm>
        </p:spPr>
        <p:txBody>
          <a:bodyPr>
            <a:normAutofit/>
          </a:bodyPr>
          <a:lstStyle/>
          <a:p>
            <a:pPr>
              <a:spcAft>
                <a:spcPts val="600"/>
              </a:spcAft>
            </a:pPr>
            <a:fld id="{53A233B9-0345-409E-A734-A7709890674D}" type="slidenum">
              <a:rPr lang="en-IE">
                <a:solidFill>
                  <a:schemeClr val="tx1">
                    <a:lumMod val="50000"/>
                    <a:lumOff val="50000"/>
                  </a:schemeClr>
                </a:solidFill>
              </a:rPr>
              <a:pPr>
                <a:spcAft>
                  <a:spcPts val="600"/>
                </a:spcAft>
              </a:pPr>
              <a:t>25</a:t>
            </a:fld>
            <a:endParaRPr lang="en-IE">
              <a:solidFill>
                <a:schemeClr val="tx1">
                  <a:lumMod val="50000"/>
                  <a:lumOff val="50000"/>
                </a:schemeClr>
              </a:solidFill>
            </a:endParaRPr>
          </a:p>
        </p:txBody>
      </p:sp>
      <p:graphicFrame>
        <p:nvGraphicFramePr>
          <p:cNvPr id="5" name="Content Placeholder 2">
            <a:extLst>
              <a:ext uri="{FF2B5EF4-FFF2-40B4-BE49-F238E27FC236}">
                <a16:creationId xmlns:a16="http://schemas.microsoft.com/office/drawing/2014/main" id="{8C28D919-0E39-47B7-A85E-E308D8F2F9B6}"/>
              </a:ext>
            </a:extLst>
          </p:cNvPr>
          <p:cNvGraphicFramePr>
            <a:graphicFrameLocks noGrp="1"/>
          </p:cNvGraphicFramePr>
          <p:nvPr>
            <p:ph idx="1"/>
            <p:extLst>
              <p:ext uri="{D42A27DB-BD31-4B8C-83A1-F6EECF244321}">
                <p14:modId xmlns:p14="http://schemas.microsoft.com/office/powerpoint/2010/main" val="3598247857"/>
              </p:ext>
            </p:extLst>
          </p:nvPr>
        </p:nvGraphicFramePr>
        <p:xfrm>
          <a:off x="5250106" y="4329321"/>
          <a:ext cx="6106742" cy="1645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97931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9987-ABCB-4BFF-9274-9C633A776F48}"/>
              </a:ext>
            </a:extLst>
          </p:cNvPr>
          <p:cNvSpPr>
            <a:spLocks noGrp="1"/>
          </p:cNvSpPr>
          <p:nvPr>
            <p:ph type="title"/>
          </p:nvPr>
        </p:nvSpPr>
        <p:spPr>
          <a:xfrm>
            <a:off x="960100" y="978102"/>
            <a:ext cx="10588434" cy="1062644"/>
          </a:xfrm>
        </p:spPr>
        <p:txBody>
          <a:bodyPr anchor="b">
            <a:normAutofit/>
          </a:bodyPr>
          <a:lstStyle/>
          <a:p>
            <a:r>
              <a:rPr lang="en-IE"/>
              <a:t>Ideas for New Actions</a:t>
            </a:r>
          </a:p>
        </p:txBody>
      </p:sp>
      <p:cxnSp>
        <p:nvCxnSpPr>
          <p:cNvPr id="18" name="Straight Connector 1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DE56623-7E8C-40B3-823C-B8CCDCB370F8}"/>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Footer Placeholder 2">
            <a:extLst>
              <a:ext uri="{FF2B5EF4-FFF2-40B4-BE49-F238E27FC236}">
                <a16:creationId xmlns:a16="http://schemas.microsoft.com/office/drawing/2014/main" id="{CDF99F80-A3CC-411C-A0B2-967A9FC25976}"/>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4" name="Slide Number Placeholder 3">
            <a:extLst>
              <a:ext uri="{FF2B5EF4-FFF2-40B4-BE49-F238E27FC236}">
                <a16:creationId xmlns:a16="http://schemas.microsoft.com/office/drawing/2014/main" id="{0B4F4D99-DB00-4AE9-A9E1-11C93CCABB21}"/>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26</a:t>
            </a:fld>
            <a:endParaRPr lang="en-IE">
              <a:solidFill>
                <a:prstClr val="black">
                  <a:lumMod val="50000"/>
                  <a:lumOff val="50000"/>
                </a:prstClr>
              </a:solidFill>
            </a:endParaRPr>
          </a:p>
        </p:txBody>
      </p:sp>
      <p:graphicFrame>
        <p:nvGraphicFramePr>
          <p:cNvPr id="5" name="Content Placeholder 2">
            <a:extLst>
              <a:ext uri="{FF2B5EF4-FFF2-40B4-BE49-F238E27FC236}">
                <a16:creationId xmlns:a16="http://schemas.microsoft.com/office/drawing/2014/main" id="{8C28D919-0E39-47B7-A85E-E308D8F2F9B6}"/>
              </a:ext>
            </a:extLst>
          </p:cNvPr>
          <p:cNvGraphicFramePr>
            <a:graphicFrameLocks noGrp="1"/>
          </p:cNvGraphicFramePr>
          <p:nvPr>
            <p:ph idx="1"/>
            <p:extLst>
              <p:ext uri="{D42A27DB-BD31-4B8C-83A1-F6EECF244321}">
                <p14:modId xmlns:p14="http://schemas.microsoft.com/office/powerpoint/2010/main" val="1512248616"/>
              </p:ext>
            </p:extLst>
          </p:nvPr>
        </p:nvGraphicFramePr>
        <p:xfrm>
          <a:off x="4955354" y="2400300"/>
          <a:ext cx="6593180" cy="4041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56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578A-A509-4AFA-AD53-6AD7CF51F98F}"/>
              </a:ext>
            </a:extLst>
          </p:cNvPr>
          <p:cNvSpPr>
            <a:spLocks noGrp="1"/>
          </p:cNvSpPr>
          <p:nvPr>
            <p:ph type="title"/>
          </p:nvPr>
        </p:nvSpPr>
        <p:spPr>
          <a:xfrm>
            <a:off x="960100" y="978102"/>
            <a:ext cx="10588434" cy="1062644"/>
          </a:xfrm>
        </p:spPr>
        <p:txBody>
          <a:bodyPr anchor="b">
            <a:normAutofit/>
          </a:bodyPr>
          <a:lstStyle/>
          <a:p>
            <a:r>
              <a:rPr lang="en-IE" dirty="0"/>
              <a:t>Embedding???</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F6AF74E-8BA2-4C96-B1BE-5231CFF9B49A}"/>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57D97809-9EFC-4B31-9852-467030AD3206}"/>
              </a:ext>
            </a:extLst>
          </p:cNvPr>
          <p:cNvSpPr>
            <a:spLocks noGrp="1"/>
          </p:cNvSpPr>
          <p:nvPr>
            <p:ph idx="1"/>
          </p:nvPr>
        </p:nvSpPr>
        <p:spPr>
          <a:xfrm>
            <a:off x="4955354" y="2682433"/>
            <a:ext cx="6754046" cy="3215749"/>
          </a:xfrm>
        </p:spPr>
        <p:txBody>
          <a:bodyPr>
            <a:normAutofit/>
          </a:bodyPr>
          <a:lstStyle/>
          <a:p>
            <a:r>
              <a:rPr lang="en-IE" sz="3200" dirty="0"/>
              <a:t>How can we embed HR Excellence in Research within our Universities?</a:t>
            </a:r>
          </a:p>
          <a:p>
            <a:r>
              <a:rPr lang="en-IE" sz="3200" dirty="0"/>
              <a:t>Which practices are most effective?</a:t>
            </a:r>
          </a:p>
          <a:p>
            <a:pPr marL="0" indent="0">
              <a:buNone/>
            </a:pPr>
            <a:endParaRPr lang="en-IE" sz="2400" dirty="0"/>
          </a:p>
          <a:p>
            <a:pPr marL="0" indent="0">
              <a:buNone/>
            </a:pPr>
            <a:r>
              <a:rPr lang="en-IE" sz="1600" dirty="0"/>
              <a:t>Embedding sustainability in Organisational Culture by </a:t>
            </a:r>
            <a:r>
              <a:rPr lang="en-IE" sz="1600" dirty="0" err="1"/>
              <a:t>Bertels</a:t>
            </a:r>
            <a:r>
              <a:rPr lang="en-IE" sz="1600" dirty="0"/>
              <a:t>, </a:t>
            </a:r>
            <a:r>
              <a:rPr lang="en-IE" sz="1600" dirty="0" err="1"/>
              <a:t>Papania</a:t>
            </a:r>
            <a:r>
              <a:rPr lang="en-IE" sz="1600" dirty="0"/>
              <a:t> and </a:t>
            </a:r>
            <a:r>
              <a:rPr lang="en-IE" sz="1600" dirty="0" err="1"/>
              <a:t>Papania</a:t>
            </a:r>
            <a:endParaRPr lang="en-IE" sz="1600" dirty="0"/>
          </a:p>
        </p:txBody>
      </p:sp>
      <p:sp>
        <p:nvSpPr>
          <p:cNvPr id="4" name="Footer Placeholder 3">
            <a:extLst>
              <a:ext uri="{FF2B5EF4-FFF2-40B4-BE49-F238E27FC236}">
                <a16:creationId xmlns:a16="http://schemas.microsoft.com/office/drawing/2014/main" id="{3C8DBA46-6022-465F-9997-EA12F88A2191}"/>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7AFB7BF1-8955-4AAC-B31B-84C6368346C0}"/>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27</a:t>
            </a:fld>
            <a:endParaRPr lang="en-IE">
              <a:solidFill>
                <a:prstClr val="black">
                  <a:lumMod val="50000"/>
                  <a:lumOff val="50000"/>
                </a:prstClr>
              </a:solidFill>
            </a:endParaRPr>
          </a:p>
        </p:txBody>
      </p:sp>
      <p:sp>
        <p:nvSpPr>
          <p:cNvPr id="7" name="Rectangle 6">
            <a:extLst>
              <a:ext uri="{FF2B5EF4-FFF2-40B4-BE49-F238E27FC236}">
                <a16:creationId xmlns:a16="http://schemas.microsoft.com/office/drawing/2014/main" id="{CFE84D58-5ABD-4F1F-9E67-5F4DD2EA5541}"/>
              </a:ext>
            </a:extLst>
          </p:cNvPr>
          <p:cNvSpPr/>
          <p:nvPr/>
        </p:nvSpPr>
        <p:spPr>
          <a:xfrm>
            <a:off x="4650377" y="5992411"/>
            <a:ext cx="6137726" cy="646331"/>
          </a:xfrm>
          <a:prstGeom prst="rect">
            <a:avLst/>
          </a:prstGeom>
        </p:spPr>
        <p:txBody>
          <a:bodyPr wrap="square">
            <a:spAutoFit/>
          </a:bodyPr>
          <a:lstStyle/>
          <a:p>
            <a:r>
              <a:rPr lang="en-IE" dirty="0">
                <a:hlinkClick r:id="rId3"/>
              </a:rPr>
              <a:t>http://www.fusbp.com/pdf/Embedding%20Sustainabilty%20Culture%20Review%20of%20Knowledge%20body.pdf</a:t>
            </a:r>
            <a:r>
              <a:rPr lang="en-IE" dirty="0"/>
              <a:t> </a:t>
            </a:r>
          </a:p>
        </p:txBody>
      </p:sp>
    </p:spTree>
    <p:extLst>
      <p:ext uri="{BB962C8B-B14F-4D97-AF65-F5344CB8AC3E}">
        <p14:creationId xmlns:p14="http://schemas.microsoft.com/office/powerpoint/2010/main" val="319856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5508-E85F-417F-8922-4BB57A873F2F}"/>
              </a:ext>
            </a:extLst>
          </p:cNvPr>
          <p:cNvSpPr>
            <a:spLocks noGrp="1"/>
          </p:cNvSpPr>
          <p:nvPr>
            <p:ph type="title"/>
          </p:nvPr>
        </p:nvSpPr>
        <p:spPr>
          <a:xfrm>
            <a:off x="960100" y="978102"/>
            <a:ext cx="10588434" cy="1062644"/>
          </a:xfrm>
        </p:spPr>
        <p:txBody>
          <a:bodyPr anchor="b">
            <a:normAutofit/>
          </a:bodyPr>
          <a:lstStyle/>
          <a:p>
            <a:r>
              <a:rPr lang="en-IE" dirty="0"/>
              <a:t>Organisational Culture</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15AAFFD-812C-4222-9902-2E8D1A0D9CC9}"/>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95DEC322-8565-4C43-BC5B-52FED3F1679F}"/>
              </a:ext>
            </a:extLst>
          </p:cNvPr>
          <p:cNvSpPr>
            <a:spLocks noGrp="1"/>
          </p:cNvSpPr>
          <p:nvPr>
            <p:ph idx="1"/>
          </p:nvPr>
        </p:nvSpPr>
        <p:spPr>
          <a:xfrm>
            <a:off x="4955354" y="2682433"/>
            <a:ext cx="6282169" cy="3215749"/>
          </a:xfrm>
        </p:spPr>
        <p:txBody>
          <a:bodyPr>
            <a:noAutofit/>
          </a:bodyPr>
          <a:lstStyle/>
          <a:p>
            <a:r>
              <a:rPr lang="en-IE" dirty="0"/>
              <a:t>Organisational culture plays a major role in the embedding process for HR Excellence in Research</a:t>
            </a:r>
          </a:p>
          <a:p>
            <a:r>
              <a:rPr lang="en-IE" dirty="0"/>
              <a:t>What can happen is that we as HR practitioners may lack a clear understanding of how to embed HR Excellence in Research within our organisation</a:t>
            </a:r>
          </a:p>
        </p:txBody>
      </p:sp>
      <p:sp>
        <p:nvSpPr>
          <p:cNvPr id="4" name="Footer Placeholder 3">
            <a:extLst>
              <a:ext uri="{FF2B5EF4-FFF2-40B4-BE49-F238E27FC236}">
                <a16:creationId xmlns:a16="http://schemas.microsoft.com/office/drawing/2014/main" id="{7AE2E161-05A5-497B-9466-CD96AF9EEF55}"/>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14304AD2-2090-42AE-A3F0-6063541DD8F9}"/>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28</a:t>
            </a:fld>
            <a:endParaRPr lang="en-IE">
              <a:solidFill>
                <a:prstClr val="black">
                  <a:lumMod val="50000"/>
                  <a:lumOff val="50000"/>
                </a:prstClr>
              </a:solidFill>
            </a:endParaRPr>
          </a:p>
        </p:txBody>
      </p:sp>
    </p:spTree>
    <p:extLst>
      <p:ext uri="{BB962C8B-B14F-4D97-AF65-F5344CB8AC3E}">
        <p14:creationId xmlns:p14="http://schemas.microsoft.com/office/powerpoint/2010/main" val="910062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5508-E85F-417F-8922-4BB57A873F2F}"/>
              </a:ext>
            </a:extLst>
          </p:cNvPr>
          <p:cNvSpPr>
            <a:spLocks noGrp="1"/>
          </p:cNvSpPr>
          <p:nvPr>
            <p:ph type="title"/>
          </p:nvPr>
        </p:nvSpPr>
        <p:spPr>
          <a:xfrm>
            <a:off x="960100" y="978102"/>
            <a:ext cx="10588434" cy="1062644"/>
          </a:xfrm>
        </p:spPr>
        <p:txBody>
          <a:bodyPr anchor="b">
            <a:normAutofit/>
          </a:bodyPr>
          <a:lstStyle/>
          <a:p>
            <a:r>
              <a:rPr lang="en-IE" dirty="0"/>
              <a:t>Organisational Culture</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15AAFFD-812C-4222-9902-2E8D1A0D9CC9}"/>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95DEC322-8565-4C43-BC5B-52FED3F1679F}"/>
              </a:ext>
            </a:extLst>
          </p:cNvPr>
          <p:cNvSpPr>
            <a:spLocks noGrp="1"/>
          </p:cNvSpPr>
          <p:nvPr>
            <p:ph idx="1"/>
          </p:nvPr>
        </p:nvSpPr>
        <p:spPr>
          <a:xfrm>
            <a:off x="4955354" y="2682433"/>
            <a:ext cx="6282169" cy="3629466"/>
          </a:xfrm>
        </p:spPr>
        <p:txBody>
          <a:bodyPr>
            <a:noAutofit/>
          </a:bodyPr>
          <a:lstStyle/>
          <a:p>
            <a:r>
              <a:rPr lang="en-IE" dirty="0"/>
              <a:t>The motivation for HRS4R can be driven from external forces (EC) to your University and so at times the benefits may not appear to directly equate to the value of effort.</a:t>
            </a:r>
          </a:p>
          <a:p>
            <a:r>
              <a:rPr lang="en-IE" dirty="0"/>
              <a:t>Also, transitioning to a culture of HR Excellence in Research may involve seismic changes within your organisation</a:t>
            </a:r>
          </a:p>
        </p:txBody>
      </p:sp>
      <p:sp>
        <p:nvSpPr>
          <p:cNvPr id="4" name="Footer Placeholder 3">
            <a:extLst>
              <a:ext uri="{FF2B5EF4-FFF2-40B4-BE49-F238E27FC236}">
                <a16:creationId xmlns:a16="http://schemas.microsoft.com/office/drawing/2014/main" id="{7AE2E161-05A5-497B-9466-CD96AF9EEF55}"/>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14304AD2-2090-42AE-A3F0-6063541DD8F9}"/>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29</a:t>
            </a:fld>
            <a:endParaRPr lang="en-IE">
              <a:solidFill>
                <a:prstClr val="black">
                  <a:lumMod val="50000"/>
                  <a:lumOff val="50000"/>
                </a:prstClr>
              </a:solidFill>
            </a:endParaRPr>
          </a:p>
        </p:txBody>
      </p:sp>
    </p:spTree>
    <p:extLst>
      <p:ext uri="{BB962C8B-B14F-4D97-AF65-F5344CB8AC3E}">
        <p14:creationId xmlns:p14="http://schemas.microsoft.com/office/powerpoint/2010/main" val="20032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DE302-56AA-4F86-B8AE-F221A8478564}"/>
              </a:ext>
            </a:extLst>
          </p:cNvPr>
          <p:cNvSpPr>
            <a:spLocks noGrp="1"/>
          </p:cNvSpPr>
          <p:nvPr>
            <p:ph type="title"/>
          </p:nvPr>
        </p:nvSpPr>
        <p:spPr>
          <a:xfrm>
            <a:off x="960100" y="978102"/>
            <a:ext cx="10588434" cy="1062644"/>
          </a:xfrm>
        </p:spPr>
        <p:txBody>
          <a:bodyPr anchor="b">
            <a:normAutofit/>
          </a:bodyPr>
          <a:lstStyle/>
          <a:p>
            <a:r>
              <a:rPr lang="en-IE"/>
              <a:t>What I am going to talk about today</a:t>
            </a:r>
            <a:endParaRPr lang="en-IE" dirty="0"/>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AFE62DB-6585-4963-A9F4-139D211EBBAF}"/>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21C96780-700B-474A-8A3C-F882E0EE6FC3}"/>
              </a:ext>
            </a:extLst>
          </p:cNvPr>
          <p:cNvSpPr>
            <a:spLocks noGrp="1"/>
          </p:cNvSpPr>
          <p:nvPr>
            <p:ph idx="1"/>
          </p:nvPr>
        </p:nvSpPr>
        <p:spPr>
          <a:xfrm>
            <a:off x="4955354" y="2682433"/>
            <a:ext cx="6282169" cy="3215749"/>
          </a:xfrm>
        </p:spPr>
        <p:txBody>
          <a:bodyPr>
            <a:normAutofit/>
          </a:bodyPr>
          <a:lstStyle/>
          <a:p>
            <a:r>
              <a:rPr lang="en-IE" sz="2400" dirty="0"/>
              <a:t>Working Groups/ Surveys</a:t>
            </a:r>
          </a:p>
          <a:p>
            <a:r>
              <a:rPr lang="en-IE" sz="2400" dirty="0"/>
              <a:t>Embedding</a:t>
            </a:r>
          </a:p>
          <a:p>
            <a:r>
              <a:rPr lang="en-IE" sz="2400" dirty="0"/>
              <a:t>Level of Ambition</a:t>
            </a:r>
          </a:p>
          <a:p>
            <a:r>
              <a:rPr lang="en-IE" sz="2400" dirty="0"/>
              <a:t>Updating the Action Plan</a:t>
            </a:r>
          </a:p>
          <a:p>
            <a:pPr marL="0" indent="0">
              <a:buNone/>
            </a:pPr>
            <a:endParaRPr lang="en-IE" sz="2400" dirty="0"/>
          </a:p>
        </p:txBody>
      </p:sp>
      <p:sp>
        <p:nvSpPr>
          <p:cNvPr id="4" name="Footer Placeholder 3">
            <a:extLst>
              <a:ext uri="{FF2B5EF4-FFF2-40B4-BE49-F238E27FC236}">
                <a16:creationId xmlns:a16="http://schemas.microsoft.com/office/drawing/2014/main" id="{B5CAE334-76E9-48DD-AC3D-EE3E2E545A53}"/>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D02271FB-3419-4333-8FC2-B32CC4CB315B}"/>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3</a:t>
            </a:fld>
            <a:endParaRPr lang="en-IE">
              <a:solidFill>
                <a:prstClr val="black">
                  <a:lumMod val="50000"/>
                  <a:lumOff val="50000"/>
                </a:prstClr>
              </a:solidFill>
            </a:endParaRPr>
          </a:p>
        </p:txBody>
      </p:sp>
      <p:pic>
        <p:nvPicPr>
          <p:cNvPr id="7" name="Picture 6">
            <a:extLst>
              <a:ext uri="{FF2B5EF4-FFF2-40B4-BE49-F238E27FC236}">
                <a16:creationId xmlns:a16="http://schemas.microsoft.com/office/drawing/2014/main" id="{E2D670BC-C6BF-4177-BF6E-B364FA605E0D}"/>
              </a:ext>
            </a:extLst>
          </p:cNvPr>
          <p:cNvPicPr>
            <a:picLocks noChangeAspect="1"/>
          </p:cNvPicPr>
          <p:nvPr/>
        </p:nvPicPr>
        <p:blipFill>
          <a:blip r:embed="rId3"/>
          <a:stretch>
            <a:fillRect/>
          </a:stretch>
        </p:blipFill>
        <p:spPr>
          <a:xfrm>
            <a:off x="8096438" y="5212322"/>
            <a:ext cx="2950720" cy="1371719"/>
          </a:xfrm>
          <a:prstGeom prst="rect">
            <a:avLst/>
          </a:prstGeom>
        </p:spPr>
      </p:pic>
    </p:spTree>
    <p:extLst>
      <p:ext uri="{BB962C8B-B14F-4D97-AF65-F5344CB8AC3E}">
        <p14:creationId xmlns:p14="http://schemas.microsoft.com/office/powerpoint/2010/main" val="907168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EF643-6E1D-4633-A55C-AC4D33359D2F}"/>
              </a:ext>
            </a:extLst>
          </p:cNvPr>
          <p:cNvSpPr>
            <a:spLocks noGrp="1"/>
          </p:cNvSpPr>
          <p:nvPr>
            <p:ph type="title"/>
          </p:nvPr>
        </p:nvSpPr>
        <p:spPr>
          <a:xfrm>
            <a:off x="960100" y="978102"/>
            <a:ext cx="10588434" cy="1062644"/>
          </a:xfrm>
        </p:spPr>
        <p:txBody>
          <a:bodyPr anchor="b">
            <a:normAutofit/>
          </a:bodyPr>
          <a:lstStyle/>
          <a:p>
            <a:r>
              <a:rPr lang="en-IE" dirty="0"/>
              <a:t>Framework for embedding</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0180061-D19C-4D6A-A5B5-05B63760955C}"/>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387E3635-6588-4117-A7D0-B4200D02F595}"/>
              </a:ext>
            </a:extLst>
          </p:cNvPr>
          <p:cNvSpPr>
            <a:spLocks noGrp="1"/>
          </p:cNvSpPr>
          <p:nvPr>
            <p:ph idx="1"/>
          </p:nvPr>
        </p:nvSpPr>
        <p:spPr>
          <a:xfrm>
            <a:off x="4955354" y="2682433"/>
            <a:ext cx="6282169" cy="3215749"/>
          </a:xfrm>
        </p:spPr>
        <p:txBody>
          <a:bodyPr>
            <a:normAutofit/>
          </a:bodyPr>
          <a:lstStyle/>
          <a:p>
            <a:r>
              <a:rPr lang="en-IE" sz="2000" b="1" u="sng" dirty="0"/>
              <a:t>Intent:</a:t>
            </a:r>
            <a:r>
              <a:rPr lang="en-IE" sz="2000" dirty="0"/>
              <a:t> What are we trying to accomplish?</a:t>
            </a:r>
          </a:p>
          <a:p>
            <a:pPr marL="0" indent="0">
              <a:buNone/>
            </a:pPr>
            <a:endParaRPr lang="en-IE" sz="2000" dirty="0"/>
          </a:p>
          <a:p>
            <a:pPr marL="0" indent="0">
              <a:buNone/>
            </a:pPr>
            <a:r>
              <a:rPr lang="en-IE" sz="2000" b="1" u="sng" dirty="0"/>
              <a:t>Fulfilment</a:t>
            </a:r>
            <a:r>
              <a:rPr lang="en-IE" sz="2000" dirty="0"/>
              <a:t> of the Principles of the Charter and Code through HR Excellence in Research gap analysis, action plans and all the other operational procedures required</a:t>
            </a:r>
          </a:p>
          <a:p>
            <a:pPr marL="0" indent="0">
              <a:buNone/>
            </a:pPr>
            <a:endParaRPr lang="en-IE" sz="2000" dirty="0"/>
          </a:p>
          <a:p>
            <a:pPr marL="0" indent="0">
              <a:buNone/>
            </a:pPr>
            <a:r>
              <a:rPr lang="en-IE" sz="2000" b="1" u="sng" dirty="0"/>
              <a:t>Innovation</a:t>
            </a:r>
            <a:r>
              <a:rPr lang="en-IE" sz="2000" dirty="0"/>
              <a:t> actions that find ways of doing things better or differently. Experimenting, learning and trying new things</a:t>
            </a:r>
          </a:p>
        </p:txBody>
      </p:sp>
      <p:sp>
        <p:nvSpPr>
          <p:cNvPr id="4" name="Footer Placeholder 3">
            <a:extLst>
              <a:ext uri="{FF2B5EF4-FFF2-40B4-BE49-F238E27FC236}">
                <a16:creationId xmlns:a16="http://schemas.microsoft.com/office/drawing/2014/main" id="{6E35C7A0-261E-4974-ABF1-AD60088EEEC5}"/>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239C768A-7A50-465B-9ECD-FD635CB5ED7A}"/>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30</a:t>
            </a:fld>
            <a:endParaRPr lang="en-IE">
              <a:solidFill>
                <a:prstClr val="black">
                  <a:lumMod val="50000"/>
                  <a:lumOff val="50000"/>
                </a:prstClr>
              </a:solidFill>
            </a:endParaRPr>
          </a:p>
        </p:txBody>
      </p:sp>
    </p:spTree>
    <p:extLst>
      <p:ext uri="{BB962C8B-B14F-4D97-AF65-F5344CB8AC3E}">
        <p14:creationId xmlns:p14="http://schemas.microsoft.com/office/powerpoint/2010/main" val="1874594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65BE-2003-4030-975C-E7B00D6FF2EE}"/>
              </a:ext>
            </a:extLst>
          </p:cNvPr>
          <p:cNvSpPr>
            <a:spLocks noGrp="1"/>
          </p:cNvSpPr>
          <p:nvPr>
            <p:ph type="title"/>
          </p:nvPr>
        </p:nvSpPr>
        <p:spPr>
          <a:xfrm>
            <a:off x="960100" y="978102"/>
            <a:ext cx="10588434" cy="1062644"/>
          </a:xfrm>
        </p:spPr>
        <p:txBody>
          <a:bodyPr anchor="b">
            <a:normAutofit/>
          </a:bodyPr>
          <a:lstStyle/>
          <a:p>
            <a:r>
              <a:rPr lang="en-IE" dirty="0"/>
              <a:t>Framework for embedding</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A4BAC86-7BD6-49FA-AE69-4B24FA153833}"/>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02577F16-A8BC-4292-B34B-7F627C07387D}"/>
              </a:ext>
            </a:extLst>
          </p:cNvPr>
          <p:cNvSpPr>
            <a:spLocks noGrp="1"/>
          </p:cNvSpPr>
          <p:nvPr>
            <p:ph idx="1"/>
          </p:nvPr>
        </p:nvSpPr>
        <p:spPr>
          <a:xfrm>
            <a:off x="4955354" y="2682433"/>
            <a:ext cx="6282169" cy="3215749"/>
          </a:xfrm>
        </p:spPr>
        <p:txBody>
          <a:bodyPr>
            <a:normAutofit/>
          </a:bodyPr>
          <a:lstStyle/>
          <a:p>
            <a:r>
              <a:rPr lang="en-IE" sz="1900" b="1" u="sng"/>
              <a:t>Approach:</a:t>
            </a:r>
            <a:r>
              <a:rPr lang="en-IE" sz="1900"/>
              <a:t> Practices are grouped into two different approaches to meeting goals – formal and informal</a:t>
            </a:r>
          </a:p>
          <a:p>
            <a:endParaRPr lang="en-IE" sz="1900"/>
          </a:p>
          <a:p>
            <a:pPr marL="0" indent="0">
              <a:buNone/>
            </a:pPr>
            <a:r>
              <a:rPr lang="en-IE" sz="1900" b="1" u="sng"/>
              <a:t>Informal: </a:t>
            </a:r>
            <a:r>
              <a:rPr lang="en-IE" sz="1900"/>
              <a:t>People’s values and social norms (expecting people to behave in a certain way) Norms and values are generally passed on and shaped through observation and experience</a:t>
            </a:r>
          </a:p>
          <a:p>
            <a:endParaRPr lang="en-IE" sz="1900"/>
          </a:p>
          <a:p>
            <a:pPr marL="0" indent="0">
              <a:buNone/>
            </a:pPr>
            <a:r>
              <a:rPr lang="en-IE" sz="1900" b="1" u="sng"/>
              <a:t>Formal:</a:t>
            </a:r>
            <a:r>
              <a:rPr lang="en-IE" sz="1900"/>
              <a:t> Trying to guide behaviour through the HRS4R rules and systems</a:t>
            </a:r>
          </a:p>
        </p:txBody>
      </p:sp>
      <p:sp>
        <p:nvSpPr>
          <p:cNvPr id="4" name="Footer Placeholder 3">
            <a:extLst>
              <a:ext uri="{FF2B5EF4-FFF2-40B4-BE49-F238E27FC236}">
                <a16:creationId xmlns:a16="http://schemas.microsoft.com/office/drawing/2014/main" id="{D096A536-3BAF-4905-A65F-59DA0D2DE2D0}"/>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D2701034-11D9-4157-8A5A-B85AE7D0A3D5}"/>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31</a:t>
            </a:fld>
            <a:endParaRPr lang="en-IE">
              <a:solidFill>
                <a:prstClr val="black">
                  <a:lumMod val="50000"/>
                  <a:lumOff val="50000"/>
                </a:prstClr>
              </a:solidFill>
            </a:endParaRPr>
          </a:p>
        </p:txBody>
      </p:sp>
    </p:spTree>
    <p:extLst>
      <p:ext uri="{BB962C8B-B14F-4D97-AF65-F5344CB8AC3E}">
        <p14:creationId xmlns:p14="http://schemas.microsoft.com/office/powerpoint/2010/main" val="4190282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65BE-2003-4030-975C-E7B00D6FF2EE}"/>
              </a:ext>
            </a:extLst>
          </p:cNvPr>
          <p:cNvSpPr>
            <a:spLocks noGrp="1"/>
          </p:cNvSpPr>
          <p:nvPr>
            <p:ph type="title"/>
          </p:nvPr>
        </p:nvSpPr>
        <p:spPr>
          <a:xfrm>
            <a:off x="960100" y="978102"/>
            <a:ext cx="10588434" cy="1062644"/>
          </a:xfrm>
        </p:spPr>
        <p:txBody>
          <a:bodyPr anchor="b">
            <a:normAutofit/>
          </a:bodyPr>
          <a:lstStyle/>
          <a:p>
            <a:r>
              <a:rPr lang="en-IE" dirty="0"/>
              <a:t>Framework for embedding</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A4BAC86-7BD6-49FA-AE69-4B24FA153833}"/>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02577F16-A8BC-4292-B34B-7F627C07387D}"/>
              </a:ext>
            </a:extLst>
          </p:cNvPr>
          <p:cNvSpPr>
            <a:spLocks noGrp="1"/>
          </p:cNvSpPr>
          <p:nvPr>
            <p:ph idx="1"/>
          </p:nvPr>
        </p:nvSpPr>
        <p:spPr>
          <a:xfrm>
            <a:off x="4955354" y="2682433"/>
            <a:ext cx="6282169" cy="3215749"/>
          </a:xfrm>
        </p:spPr>
        <p:txBody>
          <a:bodyPr>
            <a:normAutofit/>
          </a:bodyPr>
          <a:lstStyle/>
          <a:p>
            <a:r>
              <a:rPr lang="en-IE" sz="1900" b="1" u="sng" dirty="0"/>
              <a:t>Fulfilment:</a:t>
            </a:r>
            <a:r>
              <a:rPr lang="en-IE" sz="1900" dirty="0"/>
              <a:t> Practices for delivering on current HRS4R commitments</a:t>
            </a:r>
          </a:p>
          <a:p>
            <a:pPr marL="0" indent="0">
              <a:buNone/>
            </a:pPr>
            <a:endParaRPr lang="en-IE" sz="1900" b="1" u="sng" dirty="0"/>
          </a:p>
          <a:p>
            <a:r>
              <a:rPr lang="en-IE" sz="1900" b="1" u="sng" dirty="0"/>
              <a:t>Innovation:</a:t>
            </a:r>
            <a:r>
              <a:rPr lang="en-IE" sz="1900" dirty="0"/>
              <a:t> Practices that move the organisation further along in the HRS4R process</a:t>
            </a:r>
          </a:p>
          <a:p>
            <a:pPr marL="0" indent="0">
              <a:buNone/>
            </a:pPr>
            <a:endParaRPr lang="en-IE" sz="1900" b="1" u="sng" dirty="0"/>
          </a:p>
          <a:p>
            <a:pPr marL="0" indent="0">
              <a:buNone/>
            </a:pPr>
            <a:r>
              <a:rPr lang="en-IE" sz="1900" b="1" u="sng" dirty="0"/>
              <a:t>Informal: </a:t>
            </a:r>
            <a:r>
              <a:rPr lang="en-IE" sz="1900" dirty="0"/>
              <a:t>Practices that effect values and behaviours</a:t>
            </a:r>
          </a:p>
          <a:p>
            <a:pPr marL="0" indent="0">
              <a:buNone/>
            </a:pPr>
            <a:endParaRPr lang="en-IE" sz="1900" dirty="0"/>
          </a:p>
          <a:p>
            <a:pPr marL="0" indent="0">
              <a:buNone/>
            </a:pPr>
            <a:r>
              <a:rPr lang="en-IE" sz="1900" b="1" u="sng" dirty="0"/>
              <a:t>Formal:</a:t>
            </a:r>
            <a:r>
              <a:rPr lang="en-IE" sz="1900" dirty="0"/>
              <a:t> Practices that establish rules and procedures</a:t>
            </a:r>
          </a:p>
        </p:txBody>
      </p:sp>
      <p:sp>
        <p:nvSpPr>
          <p:cNvPr id="4" name="Footer Placeholder 3">
            <a:extLst>
              <a:ext uri="{FF2B5EF4-FFF2-40B4-BE49-F238E27FC236}">
                <a16:creationId xmlns:a16="http://schemas.microsoft.com/office/drawing/2014/main" id="{D096A536-3BAF-4905-A65F-59DA0D2DE2D0}"/>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D2701034-11D9-4157-8A5A-B85AE7D0A3D5}"/>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32</a:t>
            </a:fld>
            <a:endParaRPr lang="en-IE">
              <a:solidFill>
                <a:prstClr val="black">
                  <a:lumMod val="50000"/>
                  <a:lumOff val="50000"/>
                </a:prstClr>
              </a:solidFill>
            </a:endParaRPr>
          </a:p>
        </p:txBody>
      </p:sp>
    </p:spTree>
    <p:extLst>
      <p:ext uri="{BB962C8B-B14F-4D97-AF65-F5344CB8AC3E}">
        <p14:creationId xmlns:p14="http://schemas.microsoft.com/office/powerpoint/2010/main" val="3736275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87DE-3113-44F4-A63A-79C951B9EAE2}"/>
              </a:ext>
            </a:extLst>
          </p:cNvPr>
          <p:cNvSpPr>
            <a:spLocks noGrp="1"/>
          </p:cNvSpPr>
          <p:nvPr>
            <p:ph type="title"/>
          </p:nvPr>
        </p:nvSpPr>
        <p:spPr>
          <a:xfrm>
            <a:off x="960100" y="978102"/>
            <a:ext cx="10588434" cy="1062644"/>
          </a:xfrm>
        </p:spPr>
        <p:txBody>
          <a:bodyPr anchor="b">
            <a:normAutofit/>
          </a:bodyPr>
          <a:lstStyle/>
          <a:p>
            <a:r>
              <a:rPr lang="en-IE" dirty="0"/>
              <a:t>Fulfilment of Processes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6A978DC-843E-4323-9D8F-A0C1EECD9D6D}"/>
              </a:ext>
            </a:extLst>
          </p:cNvPr>
          <p:cNvPicPr>
            <a:picLocks noChangeAspect="1"/>
          </p:cNvPicPr>
          <p:nvPr/>
        </p:nvPicPr>
        <p:blipFill>
          <a:blip r:embed="rId2"/>
          <a:stretch>
            <a:fillRect/>
          </a:stretch>
        </p:blipFill>
        <p:spPr>
          <a:xfrm>
            <a:off x="1114023" y="2811104"/>
            <a:ext cx="3366480" cy="2276199"/>
          </a:xfrm>
          <a:prstGeom prst="rect">
            <a:avLst/>
          </a:prstGeom>
        </p:spPr>
      </p:pic>
      <p:sp>
        <p:nvSpPr>
          <p:cNvPr id="3" name="Content Placeholder 2">
            <a:extLst>
              <a:ext uri="{FF2B5EF4-FFF2-40B4-BE49-F238E27FC236}">
                <a16:creationId xmlns:a16="http://schemas.microsoft.com/office/drawing/2014/main" id="{40C2278A-180C-455C-ADCD-129E930425FC}"/>
              </a:ext>
            </a:extLst>
          </p:cNvPr>
          <p:cNvSpPr>
            <a:spLocks noGrp="1"/>
          </p:cNvSpPr>
          <p:nvPr>
            <p:ph idx="1"/>
          </p:nvPr>
        </p:nvSpPr>
        <p:spPr>
          <a:xfrm>
            <a:off x="4955354" y="2682433"/>
            <a:ext cx="6282169" cy="3215749"/>
          </a:xfrm>
        </p:spPr>
        <p:txBody>
          <a:bodyPr>
            <a:normAutofit/>
          </a:bodyPr>
          <a:lstStyle/>
          <a:p>
            <a:endParaRPr lang="en-IE" sz="1700" dirty="0"/>
          </a:p>
          <a:p>
            <a:r>
              <a:rPr lang="en-IE" sz="1700" dirty="0"/>
              <a:t>Action plans</a:t>
            </a:r>
          </a:p>
          <a:p>
            <a:pPr lvl="1"/>
            <a:r>
              <a:rPr lang="en-IE" sz="1700" dirty="0"/>
              <a:t>benchmark, gap analysis etc</a:t>
            </a:r>
          </a:p>
          <a:p>
            <a:endParaRPr lang="en-IE" sz="1700" dirty="0"/>
          </a:p>
          <a:p>
            <a:r>
              <a:rPr lang="en-IE" sz="1700" dirty="0"/>
              <a:t>Develop New Actions</a:t>
            </a:r>
          </a:p>
          <a:p>
            <a:pPr lvl="1"/>
            <a:r>
              <a:rPr lang="en-IE" sz="1700" dirty="0"/>
              <a:t>Build on feedback etc as discussed earlier</a:t>
            </a:r>
          </a:p>
          <a:p>
            <a:pPr marL="457200" lvl="1" indent="0">
              <a:buNone/>
            </a:pPr>
            <a:endParaRPr lang="en-IE" sz="1700" dirty="0"/>
          </a:p>
          <a:p>
            <a:pPr marL="457200" lvl="1" indent="0">
              <a:buNone/>
            </a:pPr>
            <a:endParaRPr lang="en-IE" sz="1700" dirty="0"/>
          </a:p>
        </p:txBody>
      </p:sp>
      <p:sp>
        <p:nvSpPr>
          <p:cNvPr id="4" name="Footer Placeholder 3">
            <a:extLst>
              <a:ext uri="{FF2B5EF4-FFF2-40B4-BE49-F238E27FC236}">
                <a16:creationId xmlns:a16="http://schemas.microsoft.com/office/drawing/2014/main" id="{25754BCA-CBA4-4C17-97F6-D9E0F496FF24}"/>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66F871BB-C062-42A1-BD0F-A9049729D817}"/>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33</a:t>
            </a:fld>
            <a:endParaRPr lang="en-IE">
              <a:solidFill>
                <a:prstClr val="black">
                  <a:lumMod val="50000"/>
                  <a:lumOff val="50000"/>
                </a:prstClr>
              </a:solidFill>
            </a:endParaRPr>
          </a:p>
        </p:txBody>
      </p:sp>
      <p:sp>
        <p:nvSpPr>
          <p:cNvPr id="7" name="Rectangle 6">
            <a:extLst>
              <a:ext uri="{FF2B5EF4-FFF2-40B4-BE49-F238E27FC236}">
                <a16:creationId xmlns:a16="http://schemas.microsoft.com/office/drawing/2014/main" id="{ACA334AD-499C-42AB-AAA7-10C663B98FD8}"/>
              </a:ext>
            </a:extLst>
          </p:cNvPr>
          <p:cNvSpPr/>
          <p:nvPr/>
        </p:nvSpPr>
        <p:spPr>
          <a:xfrm>
            <a:off x="4800600" y="5556732"/>
            <a:ext cx="6096000" cy="646331"/>
          </a:xfrm>
          <a:prstGeom prst="rect">
            <a:avLst/>
          </a:prstGeom>
        </p:spPr>
        <p:txBody>
          <a:bodyPr>
            <a:spAutoFit/>
          </a:bodyPr>
          <a:lstStyle/>
          <a:p>
            <a:r>
              <a:rPr lang="en-IE" b="1" dirty="0"/>
              <a:t>Embedding sustainability in Organisational Culture by </a:t>
            </a:r>
            <a:r>
              <a:rPr lang="en-IE" b="1" dirty="0" err="1"/>
              <a:t>Bertels</a:t>
            </a:r>
            <a:r>
              <a:rPr lang="en-IE" b="1" dirty="0"/>
              <a:t>, </a:t>
            </a:r>
            <a:r>
              <a:rPr lang="en-IE" b="1" dirty="0" err="1"/>
              <a:t>Papania</a:t>
            </a:r>
            <a:r>
              <a:rPr lang="en-IE" b="1" dirty="0"/>
              <a:t> and </a:t>
            </a:r>
            <a:r>
              <a:rPr lang="en-IE" b="1" dirty="0" err="1"/>
              <a:t>Papania</a:t>
            </a:r>
            <a:endParaRPr lang="en-IE" b="1" dirty="0"/>
          </a:p>
        </p:txBody>
      </p:sp>
    </p:spTree>
    <p:extLst>
      <p:ext uri="{BB962C8B-B14F-4D97-AF65-F5344CB8AC3E}">
        <p14:creationId xmlns:p14="http://schemas.microsoft.com/office/powerpoint/2010/main" val="2398210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87DE-3113-44F4-A63A-79C951B9EAE2}"/>
              </a:ext>
            </a:extLst>
          </p:cNvPr>
          <p:cNvSpPr>
            <a:spLocks noGrp="1"/>
          </p:cNvSpPr>
          <p:nvPr>
            <p:ph type="title"/>
          </p:nvPr>
        </p:nvSpPr>
        <p:spPr>
          <a:xfrm>
            <a:off x="960100" y="978102"/>
            <a:ext cx="10588434" cy="1062644"/>
          </a:xfrm>
        </p:spPr>
        <p:txBody>
          <a:bodyPr anchor="b">
            <a:normAutofit/>
          </a:bodyPr>
          <a:lstStyle/>
          <a:p>
            <a:r>
              <a:rPr lang="en-IE" dirty="0"/>
              <a:t>Informal</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6A978DC-843E-4323-9D8F-A0C1EECD9D6D}"/>
              </a:ext>
            </a:extLst>
          </p:cNvPr>
          <p:cNvPicPr>
            <a:picLocks noChangeAspect="1"/>
          </p:cNvPicPr>
          <p:nvPr/>
        </p:nvPicPr>
        <p:blipFill>
          <a:blip r:embed="rId2"/>
          <a:stretch>
            <a:fillRect/>
          </a:stretch>
        </p:blipFill>
        <p:spPr>
          <a:xfrm>
            <a:off x="1114023" y="2811104"/>
            <a:ext cx="3366480" cy="2276199"/>
          </a:xfrm>
          <a:prstGeom prst="rect">
            <a:avLst/>
          </a:prstGeom>
        </p:spPr>
      </p:pic>
      <p:sp>
        <p:nvSpPr>
          <p:cNvPr id="3" name="Content Placeholder 2">
            <a:extLst>
              <a:ext uri="{FF2B5EF4-FFF2-40B4-BE49-F238E27FC236}">
                <a16:creationId xmlns:a16="http://schemas.microsoft.com/office/drawing/2014/main" id="{40C2278A-180C-455C-ADCD-129E930425FC}"/>
              </a:ext>
            </a:extLst>
          </p:cNvPr>
          <p:cNvSpPr>
            <a:spLocks noGrp="1"/>
          </p:cNvSpPr>
          <p:nvPr>
            <p:ph idx="1"/>
          </p:nvPr>
        </p:nvSpPr>
        <p:spPr>
          <a:xfrm>
            <a:off x="4955354" y="2682433"/>
            <a:ext cx="6282169" cy="3215749"/>
          </a:xfrm>
        </p:spPr>
        <p:txBody>
          <a:bodyPr>
            <a:normAutofit/>
          </a:bodyPr>
          <a:lstStyle/>
          <a:p>
            <a:r>
              <a:rPr lang="en-IE" sz="1700" dirty="0"/>
              <a:t>Engage</a:t>
            </a:r>
          </a:p>
          <a:p>
            <a:pPr lvl="1"/>
            <a:r>
              <a:rPr lang="en-IE" sz="1700" dirty="0"/>
              <a:t>Educate, challenge, link, support, leverage, capture quick wins, recognise</a:t>
            </a:r>
          </a:p>
          <a:p>
            <a:r>
              <a:rPr lang="en-IE" sz="1700" dirty="0"/>
              <a:t>Signal</a:t>
            </a:r>
          </a:p>
          <a:p>
            <a:pPr lvl="1"/>
            <a:r>
              <a:rPr lang="en-IE" sz="1700" dirty="0"/>
              <a:t>Commit, model, allocate resources, self regulate, adhere to standards</a:t>
            </a:r>
          </a:p>
          <a:p>
            <a:r>
              <a:rPr lang="en-IE" sz="1700" dirty="0"/>
              <a:t>Communicate</a:t>
            </a:r>
          </a:p>
          <a:p>
            <a:pPr lvl="1"/>
            <a:r>
              <a:rPr lang="en-IE" sz="1700" dirty="0"/>
              <a:t>Tell stories, customise, </a:t>
            </a:r>
          </a:p>
          <a:p>
            <a:r>
              <a:rPr lang="en-IE" sz="1700" dirty="0"/>
              <a:t>Reinforce</a:t>
            </a:r>
          </a:p>
          <a:p>
            <a:pPr lvl="1"/>
            <a:r>
              <a:rPr lang="en-IE" sz="1700" dirty="0"/>
              <a:t>Inform, repeat, follow-up</a:t>
            </a:r>
          </a:p>
        </p:txBody>
      </p:sp>
      <p:sp>
        <p:nvSpPr>
          <p:cNvPr id="4" name="Footer Placeholder 3">
            <a:extLst>
              <a:ext uri="{FF2B5EF4-FFF2-40B4-BE49-F238E27FC236}">
                <a16:creationId xmlns:a16="http://schemas.microsoft.com/office/drawing/2014/main" id="{25754BCA-CBA4-4C17-97F6-D9E0F496FF24}"/>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66F871BB-C062-42A1-BD0F-A9049729D817}"/>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34</a:t>
            </a:fld>
            <a:endParaRPr lang="en-IE">
              <a:solidFill>
                <a:prstClr val="black">
                  <a:lumMod val="50000"/>
                  <a:lumOff val="50000"/>
                </a:prstClr>
              </a:solidFill>
            </a:endParaRPr>
          </a:p>
        </p:txBody>
      </p:sp>
    </p:spTree>
    <p:extLst>
      <p:ext uri="{BB962C8B-B14F-4D97-AF65-F5344CB8AC3E}">
        <p14:creationId xmlns:p14="http://schemas.microsoft.com/office/powerpoint/2010/main" val="4030908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87DE-3113-44F4-A63A-79C951B9EAE2}"/>
              </a:ext>
            </a:extLst>
          </p:cNvPr>
          <p:cNvSpPr>
            <a:spLocks noGrp="1"/>
          </p:cNvSpPr>
          <p:nvPr>
            <p:ph type="title"/>
          </p:nvPr>
        </p:nvSpPr>
        <p:spPr>
          <a:xfrm>
            <a:off x="960100" y="978102"/>
            <a:ext cx="10588434" cy="1062644"/>
          </a:xfrm>
        </p:spPr>
        <p:txBody>
          <a:bodyPr anchor="b">
            <a:normAutofit/>
          </a:bodyPr>
          <a:lstStyle/>
          <a:p>
            <a:r>
              <a:rPr lang="en-IE" dirty="0"/>
              <a:t>Formal</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6A978DC-843E-4323-9D8F-A0C1EECD9D6D}"/>
              </a:ext>
            </a:extLst>
          </p:cNvPr>
          <p:cNvPicPr>
            <a:picLocks noChangeAspect="1"/>
          </p:cNvPicPr>
          <p:nvPr/>
        </p:nvPicPr>
        <p:blipFill>
          <a:blip r:embed="rId2"/>
          <a:stretch>
            <a:fillRect/>
          </a:stretch>
        </p:blipFill>
        <p:spPr>
          <a:xfrm>
            <a:off x="1114023" y="2811104"/>
            <a:ext cx="3366480" cy="2276199"/>
          </a:xfrm>
          <a:prstGeom prst="rect">
            <a:avLst/>
          </a:prstGeom>
        </p:spPr>
      </p:pic>
      <p:sp>
        <p:nvSpPr>
          <p:cNvPr id="3" name="Content Placeholder 2">
            <a:extLst>
              <a:ext uri="{FF2B5EF4-FFF2-40B4-BE49-F238E27FC236}">
                <a16:creationId xmlns:a16="http://schemas.microsoft.com/office/drawing/2014/main" id="{40C2278A-180C-455C-ADCD-129E930425FC}"/>
              </a:ext>
            </a:extLst>
          </p:cNvPr>
          <p:cNvSpPr>
            <a:spLocks noGrp="1"/>
          </p:cNvSpPr>
          <p:nvPr>
            <p:ph idx="1"/>
          </p:nvPr>
        </p:nvSpPr>
        <p:spPr>
          <a:xfrm>
            <a:off x="4955354" y="2682433"/>
            <a:ext cx="6282169" cy="3215749"/>
          </a:xfrm>
        </p:spPr>
        <p:txBody>
          <a:bodyPr>
            <a:normAutofit/>
          </a:bodyPr>
          <a:lstStyle/>
          <a:p>
            <a:r>
              <a:rPr lang="en-IE" sz="1700" dirty="0"/>
              <a:t>Codify</a:t>
            </a:r>
          </a:p>
          <a:p>
            <a:pPr lvl="1"/>
            <a:r>
              <a:rPr lang="en-IE" sz="1700" dirty="0"/>
              <a:t>Set goals, create policies, operationalise</a:t>
            </a:r>
          </a:p>
          <a:p>
            <a:r>
              <a:rPr lang="en-IE" sz="1700" dirty="0"/>
              <a:t>Integrate</a:t>
            </a:r>
          </a:p>
          <a:p>
            <a:pPr lvl="1"/>
            <a:r>
              <a:rPr lang="en-IE" sz="1700" dirty="0"/>
              <a:t>Into mission, strategy, vision, values, </a:t>
            </a:r>
          </a:p>
          <a:p>
            <a:r>
              <a:rPr lang="en-IE" sz="1700" dirty="0"/>
              <a:t>Assign</a:t>
            </a:r>
          </a:p>
          <a:p>
            <a:pPr lvl="1"/>
            <a:r>
              <a:rPr lang="en-IE" sz="1700" dirty="0"/>
              <a:t>Responsibility, senior leaders</a:t>
            </a:r>
          </a:p>
          <a:p>
            <a:r>
              <a:rPr lang="en-IE" sz="1700" dirty="0"/>
              <a:t>Verify/Assess</a:t>
            </a:r>
          </a:p>
          <a:p>
            <a:pPr lvl="1"/>
            <a:r>
              <a:rPr lang="en-IE" sz="1700" dirty="0"/>
              <a:t>Monitor, audit, track</a:t>
            </a:r>
          </a:p>
        </p:txBody>
      </p:sp>
      <p:sp>
        <p:nvSpPr>
          <p:cNvPr id="4" name="Footer Placeholder 3">
            <a:extLst>
              <a:ext uri="{FF2B5EF4-FFF2-40B4-BE49-F238E27FC236}">
                <a16:creationId xmlns:a16="http://schemas.microsoft.com/office/drawing/2014/main" id="{25754BCA-CBA4-4C17-97F6-D9E0F496FF24}"/>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66F871BB-C062-42A1-BD0F-A9049729D817}"/>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35</a:t>
            </a:fld>
            <a:endParaRPr lang="en-IE">
              <a:solidFill>
                <a:prstClr val="black">
                  <a:lumMod val="50000"/>
                  <a:lumOff val="50000"/>
                </a:prstClr>
              </a:solidFill>
            </a:endParaRPr>
          </a:p>
        </p:txBody>
      </p:sp>
    </p:spTree>
    <p:extLst>
      <p:ext uri="{BB962C8B-B14F-4D97-AF65-F5344CB8AC3E}">
        <p14:creationId xmlns:p14="http://schemas.microsoft.com/office/powerpoint/2010/main" val="2569131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87DE-3113-44F4-A63A-79C951B9EAE2}"/>
              </a:ext>
            </a:extLst>
          </p:cNvPr>
          <p:cNvSpPr>
            <a:spLocks noGrp="1"/>
          </p:cNvSpPr>
          <p:nvPr>
            <p:ph type="title"/>
          </p:nvPr>
        </p:nvSpPr>
        <p:spPr>
          <a:xfrm>
            <a:off x="960100" y="978102"/>
            <a:ext cx="10588434" cy="1062644"/>
          </a:xfrm>
        </p:spPr>
        <p:txBody>
          <a:bodyPr anchor="b">
            <a:normAutofit/>
          </a:bodyPr>
          <a:lstStyle/>
          <a:p>
            <a:r>
              <a:rPr lang="en-IE" dirty="0"/>
              <a:t>Innovate</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6A978DC-843E-4323-9D8F-A0C1EECD9D6D}"/>
              </a:ext>
            </a:extLst>
          </p:cNvPr>
          <p:cNvPicPr>
            <a:picLocks noChangeAspect="1"/>
          </p:cNvPicPr>
          <p:nvPr/>
        </p:nvPicPr>
        <p:blipFill>
          <a:blip r:embed="rId2"/>
          <a:stretch>
            <a:fillRect/>
          </a:stretch>
        </p:blipFill>
        <p:spPr>
          <a:xfrm>
            <a:off x="1114023" y="2811104"/>
            <a:ext cx="3366480" cy="2276199"/>
          </a:xfrm>
          <a:prstGeom prst="rect">
            <a:avLst/>
          </a:prstGeom>
        </p:spPr>
      </p:pic>
      <p:sp>
        <p:nvSpPr>
          <p:cNvPr id="3" name="Content Placeholder 2">
            <a:extLst>
              <a:ext uri="{FF2B5EF4-FFF2-40B4-BE49-F238E27FC236}">
                <a16:creationId xmlns:a16="http://schemas.microsoft.com/office/drawing/2014/main" id="{40C2278A-180C-455C-ADCD-129E930425FC}"/>
              </a:ext>
            </a:extLst>
          </p:cNvPr>
          <p:cNvSpPr>
            <a:spLocks noGrp="1"/>
          </p:cNvSpPr>
          <p:nvPr>
            <p:ph idx="1"/>
          </p:nvPr>
        </p:nvSpPr>
        <p:spPr>
          <a:xfrm>
            <a:off x="4955354" y="2682433"/>
            <a:ext cx="6282169" cy="3215749"/>
          </a:xfrm>
        </p:spPr>
        <p:txBody>
          <a:bodyPr>
            <a:normAutofit/>
          </a:bodyPr>
          <a:lstStyle/>
          <a:p>
            <a:r>
              <a:rPr lang="en-IE" sz="1700" dirty="0"/>
              <a:t>Raise awareness</a:t>
            </a:r>
          </a:p>
          <a:p>
            <a:pPr lvl="1"/>
            <a:r>
              <a:rPr lang="en-IE" sz="1700" dirty="0"/>
              <a:t>Frame HRS4R within </a:t>
            </a:r>
            <a:r>
              <a:rPr lang="en-IE" sz="1700"/>
              <a:t>your organisation</a:t>
            </a:r>
            <a:endParaRPr lang="en-IE" sz="1700" dirty="0"/>
          </a:p>
          <a:p>
            <a:r>
              <a:rPr lang="en-IE" sz="1700" dirty="0"/>
              <a:t>Champion/Invite</a:t>
            </a:r>
          </a:p>
          <a:p>
            <a:pPr lvl="1"/>
            <a:r>
              <a:rPr lang="en-IE" sz="1700" dirty="0"/>
              <a:t>Champion, ask, listen, seek external help</a:t>
            </a:r>
          </a:p>
          <a:p>
            <a:r>
              <a:rPr lang="en-IE" sz="1700" dirty="0"/>
              <a:t>Experiment</a:t>
            </a:r>
          </a:p>
          <a:p>
            <a:pPr lvl="1"/>
            <a:r>
              <a:rPr lang="en-IE" sz="1700" dirty="0"/>
              <a:t>Pilot, risk</a:t>
            </a:r>
          </a:p>
          <a:p>
            <a:r>
              <a:rPr lang="en-IE" sz="1700" dirty="0"/>
              <a:t>Share</a:t>
            </a:r>
          </a:p>
          <a:p>
            <a:pPr lvl="1"/>
            <a:r>
              <a:rPr lang="en-IE" sz="1700" dirty="0"/>
              <a:t>Share knowledge internally, externally, collaborate</a:t>
            </a:r>
          </a:p>
        </p:txBody>
      </p:sp>
      <p:sp>
        <p:nvSpPr>
          <p:cNvPr id="4" name="Footer Placeholder 3">
            <a:extLst>
              <a:ext uri="{FF2B5EF4-FFF2-40B4-BE49-F238E27FC236}">
                <a16:creationId xmlns:a16="http://schemas.microsoft.com/office/drawing/2014/main" id="{25754BCA-CBA4-4C17-97F6-D9E0F496FF24}"/>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66F871BB-C062-42A1-BD0F-A9049729D817}"/>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36</a:t>
            </a:fld>
            <a:endParaRPr lang="en-IE">
              <a:solidFill>
                <a:prstClr val="black">
                  <a:lumMod val="50000"/>
                  <a:lumOff val="50000"/>
                </a:prstClr>
              </a:solidFill>
            </a:endParaRPr>
          </a:p>
        </p:txBody>
      </p:sp>
    </p:spTree>
    <p:extLst>
      <p:ext uri="{BB962C8B-B14F-4D97-AF65-F5344CB8AC3E}">
        <p14:creationId xmlns:p14="http://schemas.microsoft.com/office/powerpoint/2010/main" val="1499281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4977-8852-4839-8E2A-6E90C9759FFE}"/>
              </a:ext>
            </a:extLst>
          </p:cNvPr>
          <p:cNvSpPr>
            <a:spLocks noGrp="1"/>
          </p:cNvSpPr>
          <p:nvPr>
            <p:ph type="title"/>
          </p:nvPr>
        </p:nvSpPr>
        <p:spPr>
          <a:xfrm>
            <a:off x="838200" y="365125"/>
            <a:ext cx="10515600" cy="1325563"/>
          </a:xfrm>
        </p:spPr>
        <p:txBody>
          <a:bodyPr>
            <a:normAutofit/>
          </a:bodyPr>
          <a:lstStyle/>
          <a:p>
            <a:pPr algn="ctr"/>
            <a:r>
              <a:rPr lang="en-IE" dirty="0"/>
              <a:t>Framework for embedding:</a:t>
            </a:r>
          </a:p>
        </p:txBody>
      </p:sp>
      <p:sp>
        <p:nvSpPr>
          <p:cNvPr id="4" name="Footer Placeholder 3">
            <a:extLst>
              <a:ext uri="{FF2B5EF4-FFF2-40B4-BE49-F238E27FC236}">
                <a16:creationId xmlns:a16="http://schemas.microsoft.com/office/drawing/2014/main" id="{C48A16A4-6B93-48B2-8D41-B157971BAFC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IE"/>
              <a:t>Mary O'Regan June 2022</a:t>
            </a:r>
          </a:p>
        </p:txBody>
      </p:sp>
      <p:sp>
        <p:nvSpPr>
          <p:cNvPr id="5" name="Slide Number Placeholder 4">
            <a:extLst>
              <a:ext uri="{FF2B5EF4-FFF2-40B4-BE49-F238E27FC236}">
                <a16:creationId xmlns:a16="http://schemas.microsoft.com/office/drawing/2014/main" id="{9D382BB9-25DB-48F3-B5EF-E43EB289B34E}"/>
              </a:ext>
            </a:extLst>
          </p:cNvPr>
          <p:cNvSpPr>
            <a:spLocks noGrp="1"/>
          </p:cNvSpPr>
          <p:nvPr>
            <p:ph type="sldNum" sz="quarter" idx="12"/>
          </p:nvPr>
        </p:nvSpPr>
        <p:spPr>
          <a:xfrm>
            <a:off x="8610600" y="6356350"/>
            <a:ext cx="2743200" cy="365125"/>
          </a:xfrm>
        </p:spPr>
        <p:txBody>
          <a:bodyPr>
            <a:normAutofit/>
          </a:bodyPr>
          <a:lstStyle/>
          <a:p>
            <a:pPr>
              <a:spcAft>
                <a:spcPts val="600"/>
              </a:spcAft>
            </a:pPr>
            <a:fld id="{53A233B9-0345-409E-A734-A7709890674D}" type="slidenum">
              <a:rPr lang="en-IE" smtClean="0"/>
              <a:pPr>
                <a:spcAft>
                  <a:spcPts val="600"/>
                </a:spcAft>
              </a:pPr>
              <a:t>37</a:t>
            </a:fld>
            <a:endParaRPr lang="en-IE"/>
          </a:p>
        </p:txBody>
      </p:sp>
      <p:graphicFrame>
        <p:nvGraphicFramePr>
          <p:cNvPr id="8" name="Content Placeholder 7">
            <a:extLst>
              <a:ext uri="{FF2B5EF4-FFF2-40B4-BE49-F238E27FC236}">
                <a16:creationId xmlns:a16="http://schemas.microsoft.com/office/drawing/2014/main" id="{E0E372D7-F80E-4C65-A038-367F174005E2}"/>
              </a:ext>
            </a:extLst>
          </p:cNvPr>
          <p:cNvGraphicFramePr>
            <a:graphicFrameLocks noGrp="1"/>
          </p:cNvGraphicFramePr>
          <p:nvPr>
            <p:ph idx="1"/>
            <p:extLst>
              <p:ext uri="{D42A27DB-BD31-4B8C-83A1-F6EECF244321}">
                <p14:modId xmlns:p14="http://schemas.microsoft.com/office/powerpoint/2010/main" val="87405888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225F0E78-737A-430A-B733-D05F015235DC}"/>
              </a:ext>
            </a:extLst>
          </p:cNvPr>
          <p:cNvPicPr>
            <a:picLocks noChangeAspect="1"/>
          </p:cNvPicPr>
          <p:nvPr/>
        </p:nvPicPr>
        <p:blipFill>
          <a:blip r:embed="rId7"/>
          <a:stretch>
            <a:fillRect/>
          </a:stretch>
        </p:blipFill>
        <p:spPr>
          <a:xfrm>
            <a:off x="376935" y="4535760"/>
            <a:ext cx="2144196" cy="1452771"/>
          </a:xfrm>
          <a:prstGeom prst="rect">
            <a:avLst/>
          </a:prstGeom>
        </p:spPr>
      </p:pic>
    </p:spTree>
    <p:extLst>
      <p:ext uri="{BB962C8B-B14F-4D97-AF65-F5344CB8AC3E}">
        <p14:creationId xmlns:p14="http://schemas.microsoft.com/office/powerpoint/2010/main" val="1347926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65BE-2003-4030-975C-E7B00D6FF2EE}"/>
              </a:ext>
            </a:extLst>
          </p:cNvPr>
          <p:cNvSpPr>
            <a:spLocks noGrp="1"/>
          </p:cNvSpPr>
          <p:nvPr>
            <p:ph type="title"/>
          </p:nvPr>
        </p:nvSpPr>
        <p:spPr>
          <a:xfrm>
            <a:off x="960100" y="978102"/>
            <a:ext cx="10588434" cy="1062644"/>
          </a:xfrm>
        </p:spPr>
        <p:txBody>
          <a:bodyPr anchor="b">
            <a:normAutofit/>
          </a:bodyPr>
          <a:lstStyle/>
          <a:p>
            <a:r>
              <a:rPr lang="en-IE" dirty="0"/>
              <a:t>Framework for embedding: UCC Examples</a:t>
            </a:r>
          </a:p>
        </p:txBody>
      </p:sp>
      <p:pic>
        <p:nvPicPr>
          <p:cNvPr id="6" name="Picture 5">
            <a:extLst>
              <a:ext uri="{FF2B5EF4-FFF2-40B4-BE49-F238E27FC236}">
                <a16:creationId xmlns:a16="http://schemas.microsoft.com/office/drawing/2014/main" id="{1A4BAC86-7BD6-49FA-AE69-4B24FA153833}"/>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02577F16-A8BC-4292-B34B-7F627C07387D}"/>
              </a:ext>
            </a:extLst>
          </p:cNvPr>
          <p:cNvSpPr>
            <a:spLocks noGrp="1"/>
          </p:cNvSpPr>
          <p:nvPr>
            <p:ph idx="1"/>
          </p:nvPr>
        </p:nvSpPr>
        <p:spPr>
          <a:xfrm>
            <a:off x="4955354" y="2682433"/>
            <a:ext cx="6282169" cy="3215749"/>
          </a:xfrm>
        </p:spPr>
        <p:txBody>
          <a:bodyPr>
            <a:normAutofit/>
          </a:bodyPr>
          <a:lstStyle/>
          <a:p>
            <a:pPr marL="0" indent="0">
              <a:buNone/>
            </a:pPr>
            <a:r>
              <a:rPr lang="en-IE" sz="1900" b="1" u="sng" dirty="0"/>
              <a:t>Fulfilment:</a:t>
            </a:r>
            <a:r>
              <a:rPr lang="en-IE" sz="1900" dirty="0"/>
              <a:t> Action Plan etc</a:t>
            </a:r>
          </a:p>
          <a:p>
            <a:pPr marL="0" indent="0">
              <a:buNone/>
            </a:pPr>
            <a:endParaRPr lang="en-IE" sz="1900" b="1" u="sng" dirty="0"/>
          </a:p>
          <a:p>
            <a:pPr marL="0" indent="0">
              <a:buNone/>
            </a:pPr>
            <a:r>
              <a:rPr lang="en-IE" sz="1900" b="1" u="sng" dirty="0"/>
              <a:t>Innovation:</a:t>
            </a:r>
            <a:r>
              <a:rPr lang="en-IE" sz="1900" dirty="0"/>
              <a:t> New training programmes</a:t>
            </a:r>
          </a:p>
          <a:p>
            <a:pPr marL="0" indent="0">
              <a:buNone/>
            </a:pPr>
            <a:endParaRPr lang="en-IE" sz="1900" b="1" u="sng" dirty="0"/>
          </a:p>
          <a:p>
            <a:pPr marL="0" indent="0">
              <a:buNone/>
            </a:pPr>
            <a:r>
              <a:rPr lang="en-IE" sz="1900" b="1" u="sng" dirty="0"/>
              <a:t>Informal: </a:t>
            </a:r>
            <a:r>
              <a:rPr lang="en-IE" sz="1900" dirty="0"/>
              <a:t>Peer groups and Researcher Groups</a:t>
            </a:r>
          </a:p>
          <a:p>
            <a:pPr marL="0" indent="0">
              <a:buNone/>
            </a:pPr>
            <a:endParaRPr lang="en-IE" sz="1900" dirty="0"/>
          </a:p>
          <a:p>
            <a:pPr marL="0" indent="0">
              <a:buNone/>
            </a:pPr>
            <a:r>
              <a:rPr lang="en-IE" sz="1900" b="1" u="sng" dirty="0"/>
              <a:t>Formal:</a:t>
            </a:r>
            <a:r>
              <a:rPr lang="en-IE" sz="1900" dirty="0"/>
              <a:t> Policies</a:t>
            </a:r>
          </a:p>
        </p:txBody>
      </p:sp>
      <p:sp>
        <p:nvSpPr>
          <p:cNvPr id="4" name="Footer Placeholder 3">
            <a:extLst>
              <a:ext uri="{FF2B5EF4-FFF2-40B4-BE49-F238E27FC236}">
                <a16:creationId xmlns:a16="http://schemas.microsoft.com/office/drawing/2014/main" id="{D096A536-3BAF-4905-A65F-59DA0D2DE2D0}"/>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D2701034-11D9-4157-8A5A-B85AE7D0A3D5}"/>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38</a:t>
            </a:fld>
            <a:endParaRPr lang="en-IE">
              <a:solidFill>
                <a:prstClr val="black">
                  <a:lumMod val="50000"/>
                  <a:lumOff val="50000"/>
                </a:prstClr>
              </a:solidFill>
            </a:endParaRPr>
          </a:p>
        </p:txBody>
      </p:sp>
    </p:spTree>
    <p:extLst>
      <p:ext uri="{BB962C8B-B14F-4D97-AF65-F5344CB8AC3E}">
        <p14:creationId xmlns:p14="http://schemas.microsoft.com/office/powerpoint/2010/main" val="741742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DB50-E1B9-4177-B800-D3834036F135}"/>
              </a:ext>
            </a:extLst>
          </p:cNvPr>
          <p:cNvSpPr>
            <a:spLocks noGrp="1"/>
          </p:cNvSpPr>
          <p:nvPr>
            <p:ph type="title"/>
          </p:nvPr>
        </p:nvSpPr>
        <p:spPr>
          <a:xfrm>
            <a:off x="960100" y="978102"/>
            <a:ext cx="10588434" cy="1062644"/>
          </a:xfrm>
        </p:spPr>
        <p:txBody>
          <a:bodyPr anchor="b">
            <a:normAutofit/>
          </a:bodyPr>
          <a:lstStyle/>
          <a:p>
            <a:r>
              <a:rPr lang="en-IE" dirty="0"/>
              <a:t>Ambition: Be clear </a:t>
            </a:r>
            <a:r>
              <a:rPr lang="en-IE" b="1" u="sng" dirty="0"/>
              <a:t>and</a:t>
            </a:r>
            <a:r>
              <a:rPr lang="en-IE" dirty="0"/>
              <a:t> articulate it!</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15CB4BB-6B78-4571-BE20-01292A0E0E3C}"/>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200DB61B-15ED-42D7-ACA2-7852A7BA210A}"/>
              </a:ext>
            </a:extLst>
          </p:cNvPr>
          <p:cNvSpPr>
            <a:spLocks noGrp="1"/>
          </p:cNvSpPr>
          <p:nvPr>
            <p:ph idx="1"/>
          </p:nvPr>
        </p:nvSpPr>
        <p:spPr>
          <a:xfrm>
            <a:off x="4955354" y="2682433"/>
            <a:ext cx="6282169" cy="3215749"/>
          </a:xfrm>
        </p:spPr>
        <p:txBody>
          <a:bodyPr>
            <a:normAutofit/>
          </a:bodyPr>
          <a:lstStyle/>
          <a:p>
            <a:r>
              <a:rPr lang="en-IE" sz="2000" b="1" u="sng" dirty="0"/>
              <a:t>Our ambition is to:</a:t>
            </a:r>
          </a:p>
          <a:p>
            <a:pPr lvl="1"/>
            <a:r>
              <a:rPr lang="en-IE" sz="2000" dirty="0"/>
              <a:t>identify and remove factors that impede representation, development and career development of research staff ?</a:t>
            </a:r>
          </a:p>
          <a:p>
            <a:pPr lvl="1"/>
            <a:r>
              <a:rPr lang="en-IE" sz="2000" dirty="0"/>
              <a:t>develop practices and policies that are responsive to the needs of research staff ?</a:t>
            </a:r>
          </a:p>
          <a:p>
            <a:pPr lvl="1"/>
            <a:r>
              <a:rPr lang="en-IE" sz="2000" dirty="0"/>
              <a:t>engage research staff from all parts of the university in HR Excellence in Research activities ?</a:t>
            </a:r>
          </a:p>
          <a:p>
            <a:pPr lvl="1"/>
            <a:r>
              <a:rPr lang="en-IE" sz="2000" dirty="0"/>
              <a:t>demonstrate sustained impact from HR Excellence in Research activities ?</a:t>
            </a:r>
          </a:p>
          <a:p>
            <a:pPr marL="0" indent="0">
              <a:buNone/>
            </a:pPr>
            <a:endParaRPr lang="en-IE" sz="1300" dirty="0"/>
          </a:p>
        </p:txBody>
      </p:sp>
      <p:sp>
        <p:nvSpPr>
          <p:cNvPr id="4" name="Footer Placeholder 3">
            <a:extLst>
              <a:ext uri="{FF2B5EF4-FFF2-40B4-BE49-F238E27FC236}">
                <a16:creationId xmlns:a16="http://schemas.microsoft.com/office/drawing/2014/main" id="{12F404EB-E3FF-4A23-924C-EA1CDEB280DE}"/>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79AB8BA2-5B23-4C9F-9B92-92C8E8435826}"/>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39</a:t>
            </a:fld>
            <a:endParaRPr lang="en-IE">
              <a:solidFill>
                <a:prstClr val="black">
                  <a:lumMod val="50000"/>
                  <a:lumOff val="50000"/>
                </a:prstClr>
              </a:solidFill>
            </a:endParaRPr>
          </a:p>
        </p:txBody>
      </p:sp>
    </p:spTree>
    <p:extLst>
      <p:ext uri="{BB962C8B-B14F-4D97-AF65-F5344CB8AC3E}">
        <p14:creationId xmlns:p14="http://schemas.microsoft.com/office/powerpoint/2010/main" val="324161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0F9A-5F74-498F-8BAE-73672384FCC9}"/>
              </a:ext>
            </a:extLst>
          </p:cNvPr>
          <p:cNvSpPr>
            <a:spLocks noGrp="1"/>
          </p:cNvSpPr>
          <p:nvPr>
            <p:ph type="title"/>
          </p:nvPr>
        </p:nvSpPr>
        <p:spPr>
          <a:xfrm>
            <a:off x="838200" y="365125"/>
            <a:ext cx="10515600" cy="1325563"/>
          </a:xfrm>
        </p:spPr>
        <p:txBody>
          <a:bodyPr/>
          <a:lstStyle/>
          <a:p>
            <a:r>
              <a:rPr lang="en-IE"/>
              <a:t>4 main areas to look at</a:t>
            </a:r>
            <a:endParaRPr lang="en-IE" dirty="0"/>
          </a:p>
        </p:txBody>
      </p:sp>
      <p:graphicFrame>
        <p:nvGraphicFramePr>
          <p:cNvPr id="4" name="Content Placeholder 3">
            <a:extLst>
              <a:ext uri="{FF2B5EF4-FFF2-40B4-BE49-F238E27FC236}">
                <a16:creationId xmlns:a16="http://schemas.microsoft.com/office/drawing/2014/main" id="{DB04C310-EC09-465A-8BCC-67E32B27F805}"/>
              </a:ext>
            </a:extLst>
          </p:cNvPr>
          <p:cNvGraphicFramePr>
            <a:graphicFrameLocks noGrp="1"/>
          </p:cNvGraphicFramePr>
          <p:nvPr>
            <p:ph idx="1"/>
            <p:extLst>
              <p:ext uri="{D42A27DB-BD31-4B8C-83A1-F6EECF244321}">
                <p14:modId xmlns:p14="http://schemas.microsoft.com/office/powerpoint/2010/main" val="21671380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3129F7B4-7F5D-4781-89CF-0369A572B4E0}"/>
              </a:ext>
            </a:extLst>
          </p:cNvPr>
          <p:cNvSpPr>
            <a:spLocks noGrp="1"/>
          </p:cNvSpPr>
          <p:nvPr>
            <p:ph type="ftr" sz="quarter" idx="11"/>
          </p:nvPr>
        </p:nvSpPr>
        <p:spPr/>
        <p:txBody>
          <a:bodyPr/>
          <a:lstStyle/>
          <a:p>
            <a:r>
              <a:rPr lang="en-IE"/>
              <a:t>Mary O'Regan June 2022</a:t>
            </a:r>
          </a:p>
        </p:txBody>
      </p:sp>
      <p:sp>
        <p:nvSpPr>
          <p:cNvPr id="5" name="Slide Number Placeholder 4">
            <a:extLst>
              <a:ext uri="{FF2B5EF4-FFF2-40B4-BE49-F238E27FC236}">
                <a16:creationId xmlns:a16="http://schemas.microsoft.com/office/drawing/2014/main" id="{9FE85AC4-FF07-4236-8481-D51ACDDF0E8D}"/>
              </a:ext>
            </a:extLst>
          </p:cNvPr>
          <p:cNvSpPr>
            <a:spLocks noGrp="1"/>
          </p:cNvSpPr>
          <p:nvPr>
            <p:ph type="sldNum" sz="quarter" idx="12"/>
          </p:nvPr>
        </p:nvSpPr>
        <p:spPr/>
        <p:txBody>
          <a:bodyPr/>
          <a:lstStyle/>
          <a:p>
            <a:fld id="{53A233B9-0345-409E-A734-A7709890674D}" type="slidenum">
              <a:rPr lang="en-IE" smtClean="0"/>
              <a:t>4</a:t>
            </a:fld>
            <a:endParaRPr lang="en-IE"/>
          </a:p>
        </p:txBody>
      </p:sp>
      <p:pic>
        <p:nvPicPr>
          <p:cNvPr id="6" name="Picture 5">
            <a:extLst>
              <a:ext uri="{FF2B5EF4-FFF2-40B4-BE49-F238E27FC236}">
                <a16:creationId xmlns:a16="http://schemas.microsoft.com/office/drawing/2014/main" id="{62115822-1A50-415C-900C-C2E848201F48}"/>
              </a:ext>
            </a:extLst>
          </p:cNvPr>
          <p:cNvPicPr>
            <a:picLocks noChangeAspect="1"/>
          </p:cNvPicPr>
          <p:nvPr/>
        </p:nvPicPr>
        <p:blipFill>
          <a:blip r:embed="rId7"/>
          <a:stretch>
            <a:fillRect/>
          </a:stretch>
        </p:blipFill>
        <p:spPr>
          <a:xfrm>
            <a:off x="8606246" y="730024"/>
            <a:ext cx="3365284" cy="2280102"/>
          </a:xfrm>
          <a:prstGeom prst="rect">
            <a:avLst/>
          </a:prstGeom>
        </p:spPr>
      </p:pic>
      <p:pic>
        <p:nvPicPr>
          <p:cNvPr id="7" name="Picture 6">
            <a:extLst>
              <a:ext uri="{FF2B5EF4-FFF2-40B4-BE49-F238E27FC236}">
                <a16:creationId xmlns:a16="http://schemas.microsoft.com/office/drawing/2014/main" id="{BBE57B2D-2A6D-4E03-94CF-C288A5BFBBC2}"/>
              </a:ext>
            </a:extLst>
          </p:cNvPr>
          <p:cNvPicPr>
            <a:picLocks noChangeAspect="1"/>
          </p:cNvPicPr>
          <p:nvPr/>
        </p:nvPicPr>
        <p:blipFill>
          <a:blip r:embed="rId8"/>
          <a:stretch>
            <a:fillRect/>
          </a:stretch>
        </p:blipFill>
        <p:spPr>
          <a:xfrm>
            <a:off x="220470" y="4894937"/>
            <a:ext cx="2950720" cy="1371719"/>
          </a:xfrm>
          <a:prstGeom prst="rect">
            <a:avLst/>
          </a:prstGeom>
        </p:spPr>
      </p:pic>
    </p:spTree>
    <p:extLst>
      <p:ext uri="{BB962C8B-B14F-4D97-AF65-F5344CB8AC3E}">
        <p14:creationId xmlns:p14="http://schemas.microsoft.com/office/powerpoint/2010/main" val="975221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DB50-E1B9-4177-B800-D3834036F135}"/>
              </a:ext>
            </a:extLst>
          </p:cNvPr>
          <p:cNvSpPr>
            <a:spLocks noGrp="1"/>
          </p:cNvSpPr>
          <p:nvPr>
            <p:ph type="title"/>
          </p:nvPr>
        </p:nvSpPr>
        <p:spPr>
          <a:xfrm>
            <a:off x="960100" y="978102"/>
            <a:ext cx="10588434" cy="1062644"/>
          </a:xfrm>
        </p:spPr>
        <p:txBody>
          <a:bodyPr anchor="b">
            <a:normAutofit/>
          </a:bodyPr>
          <a:lstStyle/>
          <a:p>
            <a:r>
              <a:rPr lang="en-IE" dirty="0"/>
              <a:t>Ambition: UCC examples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15CB4BB-6B78-4571-BE20-01292A0E0E3C}"/>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200DB61B-15ED-42D7-ACA2-7852A7BA210A}"/>
              </a:ext>
            </a:extLst>
          </p:cNvPr>
          <p:cNvSpPr>
            <a:spLocks noGrp="1"/>
          </p:cNvSpPr>
          <p:nvPr>
            <p:ph idx="1"/>
          </p:nvPr>
        </p:nvSpPr>
        <p:spPr>
          <a:xfrm>
            <a:off x="4955354" y="2682433"/>
            <a:ext cx="6282169" cy="3215749"/>
          </a:xfrm>
        </p:spPr>
        <p:txBody>
          <a:bodyPr>
            <a:normAutofit/>
          </a:bodyPr>
          <a:lstStyle/>
          <a:p>
            <a:r>
              <a:rPr lang="en-IE" sz="2000" b="1" u="sng" dirty="0"/>
              <a:t>Our ambition is to:</a:t>
            </a:r>
          </a:p>
          <a:p>
            <a:pPr marL="0" indent="0">
              <a:buNone/>
            </a:pPr>
            <a:r>
              <a:rPr lang="en-IE" sz="1800" dirty="0"/>
              <a:t>Promote and support large scale interdisciplinary research projects and new emerging areas of research that are consistent   with national and international priorities;   support leading researchers working in groups   or individually and researchers at all scales   and stages of activity; </a:t>
            </a:r>
          </a:p>
          <a:p>
            <a:pPr marL="0" indent="0">
              <a:buNone/>
            </a:pPr>
            <a:endParaRPr lang="en-IE" sz="1800" dirty="0"/>
          </a:p>
          <a:p>
            <a:pPr marL="0" indent="0">
              <a:buNone/>
            </a:pPr>
            <a:r>
              <a:rPr lang="en-IE" sz="1800" dirty="0"/>
              <a:t>Improve the international profile of UCC </a:t>
            </a:r>
            <a:r>
              <a:rPr lang="en-IE" sz="1800" b="1" i="1" dirty="0"/>
              <a:t>as a centre of excellence for research training </a:t>
            </a:r>
            <a:r>
              <a:rPr lang="en-IE" sz="1800" dirty="0"/>
              <a:t>and ensuring that UCC is a location of choice for internationally competitive junior and senior researchers; </a:t>
            </a:r>
          </a:p>
        </p:txBody>
      </p:sp>
      <p:sp>
        <p:nvSpPr>
          <p:cNvPr id="4" name="Footer Placeholder 3">
            <a:extLst>
              <a:ext uri="{FF2B5EF4-FFF2-40B4-BE49-F238E27FC236}">
                <a16:creationId xmlns:a16="http://schemas.microsoft.com/office/drawing/2014/main" id="{12F404EB-E3FF-4A23-924C-EA1CDEB280DE}"/>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79AB8BA2-5B23-4C9F-9B92-92C8E8435826}"/>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40</a:t>
            </a:fld>
            <a:endParaRPr lang="en-IE">
              <a:solidFill>
                <a:prstClr val="black">
                  <a:lumMod val="50000"/>
                  <a:lumOff val="50000"/>
                </a:prstClr>
              </a:solidFill>
            </a:endParaRPr>
          </a:p>
        </p:txBody>
      </p:sp>
    </p:spTree>
    <p:extLst>
      <p:ext uri="{BB962C8B-B14F-4D97-AF65-F5344CB8AC3E}">
        <p14:creationId xmlns:p14="http://schemas.microsoft.com/office/powerpoint/2010/main" val="3101883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DB50-E1B9-4177-B800-D3834036F135}"/>
              </a:ext>
            </a:extLst>
          </p:cNvPr>
          <p:cNvSpPr>
            <a:spLocks noGrp="1"/>
          </p:cNvSpPr>
          <p:nvPr>
            <p:ph type="title"/>
          </p:nvPr>
        </p:nvSpPr>
        <p:spPr>
          <a:xfrm>
            <a:off x="960100" y="978102"/>
            <a:ext cx="10588434" cy="1062644"/>
          </a:xfrm>
        </p:spPr>
        <p:txBody>
          <a:bodyPr anchor="b">
            <a:normAutofit/>
          </a:bodyPr>
          <a:lstStyle/>
          <a:p>
            <a:r>
              <a:rPr lang="en-IE" dirty="0"/>
              <a:t>Ambition: UCC examples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15CB4BB-6B78-4571-BE20-01292A0E0E3C}"/>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200DB61B-15ED-42D7-ACA2-7852A7BA210A}"/>
              </a:ext>
            </a:extLst>
          </p:cNvPr>
          <p:cNvSpPr>
            <a:spLocks noGrp="1"/>
          </p:cNvSpPr>
          <p:nvPr>
            <p:ph idx="1"/>
          </p:nvPr>
        </p:nvSpPr>
        <p:spPr>
          <a:xfrm>
            <a:off x="4955354" y="2682433"/>
            <a:ext cx="6282169" cy="3215749"/>
          </a:xfrm>
        </p:spPr>
        <p:txBody>
          <a:bodyPr>
            <a:normAutofit lnSpcReduction="10000"/>
          </a:bodyPr>
          <a:lstStyle/>
          <a:p>
            <a:r>
              <a:rPr lang="en-IE" sz="2000" b="1" u="sng" dirty="0"/>
              <a:t>Our ambition is to:</a:t>
            </a:r>
          </a:p>
          <a:p>
            <a:pPr marL="0" indent="0">
              <a:buNone/>
            </a:pPr>
            <a:r>
              <a:rPr lang="en-IE" sz="1800" dirty="0"/>
              <a:t>Making strategic academic appointments,  at all career levels, and with European  Research Council (ERC) awardee potential,  that are aligned with key research areas,  existing and new; </a:t>
            </a:r>
          </a:p>
          <a:p>
            <a:pPr marL="0" indent="0">
              <a:buNone/>
            </a:pPr>
            <a:endParaRPr lang="en-IE" sz="1800" dirty="0"/>
          </a:p>
          <a:p>
            <a:pPr marL="0" indent="0">
              <a:buNone/>
            </a:pPr>
            <a:r>
              <a:rPr lang="en-IE" sz="1800" dirty="0"/>
              <a:t>Resourcing research and infrastructural  supports that empower UCC’s researchers  to achieve their ambitions and to nurture  the next generation of research leaders; </a:t>
            </a:r>
          </a:p>
          <a:p>
            <a:pPr marL="0" indent="0">
              <a:buNone/>
            </a:pPr>
            <a:endParaRPr lang="en-IE" sz="1800" dirty="0"/>
          </a:p>
          <a:p>
            <a:pPr marL="0" indent="0">
              <a:buNone/>
            </a:pPr>
            <a:r>
              <a:rPr lang="en-IE" sz="1800" dirty="0"/>
              <a:t>Develop strategic alliances with other internationally-minded peer universities; </a:t>
            </a:r>
          </a:p>
        </p:txBody>
      </p:sp>
      <p:sp>
        <p:nvSpPr>
          <p:cNvPr id="4" name="Footer Placeholder 3">
            <a:extLst>
              <a:ext uri="{FF2B5EF4-FFF2-40B4-BE49-F238E27FC236}">
                <a16:creationId xmlns:a16="http://schemas.microsoft.com/office/drawing/2014/main" id="{12F404EB-E3FF-4A23-924C-EA1CDEB280DE}"/>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79AB8BA2-5B23-4C9F-9B92-92C8E8435826}"/>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41</a:t>
            </a:fld>
            <a:endParaRPr lang="en-IE">
              <a:solidFill>
                <a:prstClr val="black">
                  <a:lumMod val="50000"/>
                  <a:lumOff val="50000"/>
                </a:prstClr>
              </a:solidFill>
            </a:endParaRPr>
          </a:p>
        </p:txBody>
      </p:sp>
    </p:spTree>
    <p:extLst>
      <p:ext uri="{BB962C8B-B14F-4D97-AF65-F5344CB8AC3E}">
        <p14:creationId xmlns:p14="http://schemas.microsoft.com/office/powerpoint/2010/main" val="578464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DB50-E1B9-4177-B800-D3834036F135}"/>
              </a:ext>
            </a:extLst>
          </p:cNvPr>
          <p:cNvSpPr>
            <a:spLocks noGrp="1"/>
          </p:cNvSpPr>
          <p:nvPr>
            <p:ph type="title"/>
          </p:nvPr>
        </p:nvSpPr>
        <p:spPr>
          <a:xfrm>
            <a:off x="960100" y="978102"/>
            <a:ext cx="10588434" cy="1062644"/>
          </a:xfrm>
        </p:spPr>
        <p:txBody>
          <a:bodyPr anchor="b">
            <a:normAutofit/>
          </a:bodyPr>
          <a:lstStyle/>
          <a:p>
            <a:r>
              <a:rPr lang="en-IE" dirty="0"/>
              <a:t>Ambition: UCC examples</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15CB4BB-6B78-4571-BE20-01292A0E0E3C}"/>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200DB61B-15ED-42D7-ACA2-7852A7BA210A}"/>
              </a:ext>
            </a:extLst>
          </p:cNvPr>
          <p:cNvSpPr>
            <a:spLocks noGrp="1"/>
          </p:cNvSpPr>
          <p:nvPr>
            <p:ph idx="1"/>
          </p:nvPr>
        </p:nvSpPr>
        <p:spPr>
          <a:xfrm>
            <a:off x="4955354" y="2682433"/>
            <a:ext cx="6282169" cy="3215749"/>
          </a:xfrm>
        </p:spPr>
        <p:txBody>
          <a:bodyPr>
            <a:normAutofit/>
          </a:bodyPr>
          <a:lstStyle/>
          <a:p>
            <a:r>
              <a:rPr lang="en-IE" sz="2000" b="1" u="sng" dirty="0"/>
              <a:t>Our ambition is to:</a:t>
            </a:r>
          </a:p>
          <a:p>
            <a:pPr marL="0" indent="0">
              <a:buNone/>
            </a:pPr>
            <a:r>
              <a:rPr lang="en-IE" sz="1800" dirty="0"/>
              <a:t>Provide a dynamic and supportive research environment that will enhance our position as a leading research university; </a:t>
            </a:r>
          </a:p>
          <a:p>
            <a:pPr marL="0" indent="0">
              <a:buNone/>
            </a:pPr>
            <a:endParaRPr lang="en-IE" sz="1800" dirty="0"/>
          </a:p>
          <a:p>
            <a:pPr marL="0" indent="0">
              <a:buNone/>
            </a:pPr>
            <a:r>
              <a:rPr lang="en-IE" sz="1800" dirty="0"/>
              <a:t>Develop improved career structures, including research career paths, in line with national policy;  </a:t>
            </a:r>
          </a:p>
          <a:p>
            <a:pPr marL="0" indent="0">
              <a:buNone/>
            </a:pPr>
            <a:endParaRPr lang="en-IE" sz="1800" dirty="0"/>
          </a:p>
          <a:p>
            <a:pPr marL="0" indent="0">
              <a:buNone/>
            </a:pPr>
            <a:r>
              <a:rPr lang="en-IE" sz="1800" dirty="0"/>
              <a:t>Develop strategic alliances with other internationally-minded peer universities; </a:t>
            </a:r>
          </a:p>
        </p:txBody>
      </p:sp>
      <p:sp>
        <p:nvSpPr>
          <p:cNvPr id="4" name="Footer Placeholder 3">
            <a:extLst>
              <a:ext uri="{FF2B5EF4-FFF2-40B4-BE49-F238E27FC236}">
                <a16:creationId xmlns:a16="http://schemas.microsoft.com/office/drawing/2014/main" id="{12F404EB-E3FF-4A23-924C-EA1CDEB280DE}"/>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79AB8BA2-5B23-4C9F-9B92-92C8E8435826}"/>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42</a:t>
            </a:fld>
            <a:endParaRPr lang="en-IE">
              <a:solidFill>
                <a:prstClr val="black">
                  <a:lumMod val="50000"/>
                  <a:lumOff val="50000"/>
                </a:prstClr>
              </a:solidFill>
            </a:endParaRPr>
          </a:p>
        </p:txBody>
      </p:sp>
    </p:spTree>
    <p:extLst>
      <p:ext uri="{BB962C8B-B14F-4D97-AF65-F5344CB8AC3E}">
        <p14:creationId xmlns:p14="http://schemas.microsoft.com/office/powerpoint/2010/main" val="2141487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0F9A-5F74-498F-8BAE-73672384FCC9}"/>
              </a:ext>
            </a:extLst>
          </p:cNvPr>
          <p:cNvSpPr>
            <a:spLocks noGrp="1"/>
          </p:cNvSpPr>
          <p:nvPr>
            <p:ph type="title"/>
          </p:nvPr>
        </p:nvSpPr>
        <p:spPr>
          <a:xfrm>
            <a:off x="838200" y="365125"/>
            <a:ext cx="10515600" cy="1325563"/>
          </a:xfrm>
        </p:spPr>
        <p:txBody>
          <a:bodyPr/>
          <a:lstStyle/>
          <a:p>
            <a:r>
              <a:rPr lang="en-IE" dirty="0"/>
              <a:t>4 main areas working together</a:t>
            </a:r>
          </a:p>
        </p:txBody>
      </p:sp>
      <p:graphicFrame>
        <p:nvGraphicFramePr>
          <p:cNvPr id="4" name="Content Placeholder 3">
            <a:extLst>
              <a:ext uri="{FF2B5EF4-FFF2-40B4-BE49-F238E27FC236}">
                <a16:creationId xmlns:a16="http://schemas.microsoft.com/office/drawing/2014/main" id="{DB04C310-EC09-465A-8BCC-67E32B27F80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3129F7B4-7F5D-4781-89CF-0369A572B4E0}"/>
              </a:ext>
            </a:extLst>
          </p:cNvPr>
          <p:cNvSpPr>
            <a:spLocks noGrp="1"/>
          </p:cNvSpPr>
          <p:nvPr>
            <p:ph type="ftr" sz="quarter" idx="11"/>
          </p:nvPr>
        </p:nvSpPr>
        <p:spPr/>
        <p:txBody>
          <a:bodyPr/>
          <a:lstStyle/>
          <a:p>
            <a:r>
              <a:rPr lang="en-IE"/>
              <a:t>Mary O'Regan June 2022</a:t>
            </a:r>
          </a:p>
        </p:txBody>
      </p:sp>
      <p:sp>
        <p:nvSpPr>
          <p:cNvPr id="5" name="Slide Number Placeholder 4">
            <a:extLst>
              <a:ext uri="{FF2B5EF4-FFF2-40B4-BE49-F238E27FC236}">
                <a16:creationId xmlns:a16="http://schemas.microsoft.com/office/drawing/2014/main" id="{9FE85AC4-FF07-4236-8481-D51ACDDF0E8D}"/>
              </a:ext>
            </a:extLst>
          </p:cNvPr>
          <p:cNvSpPr>
            <a:spLocks noGrp="1"/>
          </p:cNvSpPr>
          <p:nvPr>
            <p:ph type="sldNum" sz="quarter" idx="12"/>
          </p:nvPr>
        </p:nvSpPr>
        <p:spPr/>
        <p:txBody>
          <a:bodyPr/>
          <a:lstStyle/>
          <a:p>
            <a:fld id="{53A233B9-0345-409E-A734-A7709890674D}" type="slidenum">
              <a:rPr lang="en-IE" smtClean="0"/>
              <a:t>43</a:t>
            </a:fld>
            <a:endParaRPr lang="en-IE"/>
          </a:p>
        </p:txBody>
      </p:sp>
      <p:pic>
        <p:nvPicPr>
          <p:cNvPr id="6" name="Picture 5">
            <a:extLst>
              <a:ext uri="{FF2B5EF4-FFF2-40B4-BE49-F238E27FC236}">
                <a16:creationId xmlns:a16="http://schemas.microsoft.com/office/drawing/2014/main" id="{62115822-1A50-415C-900C-C2E848201F48}"/>
              </a:ext>
            </a:extLst>
          </p:cNvPr>
          <p:cNvPicPr>
            <a:picLocks noChangeAspect="1"/>
          </p:cNvPicPr>
          <p:nvPr/>
        </p:nvPicPr>
        <p:blipFill>
          <a:blip r:embed="rId7"/>
          <a:stretch>
            <a:fillRect/>
          </a:stretch>
        </p:blipFill>
        <p:spPr>
          <a:xfrm>
            <a:off x="8606246" y="730024"/>
            <a:ext cx="3365284" cy="2280102"/>
          </a:xfrm>
          <a:prstGeom prst="rect">
            <a:avLst/>
          </a:prstGeom>
        </p:spPr>
      </p:pic>
      <p:pic>
        <p:nvPicPr>
          <p:cNvPr id="7" name="Picture 6">
            <a:extLst>
              <a:ext uri="{FF2B5EF4-FFF2-40B4-BE49-F238E27FC236}">
                <a16:creationId xmlns:a16="http://schemas.microsoft.com/office/drawing/2014/main" id="{BBE57B2D-2A6D-4E03-94CF-C288A5BFBBC2}"/>
              </a:ext>
            </a:extLst>
          </p:cNvPr>
          <p:cNvPicPr>
            <a:picLocks noChangeAspect="1"/>
          </p:cNvPicPr>
          <p:nvPr/>
        </p:nvPicPr>
        <p:blipFill>
          <a:blip r:embed="rId8"/>
          <a:stretch>
            <a:fillRect/>
          </a:stretch>
        </p:blipFill>
        <p:spPr>
          <a:xfrm>
            <a:off x="220470" y="4894937"/>
            <a:ext cx="2950720" cy="1371719"/>
          </a:xfrm>
          <a:prstGeom prst="rect">
            <a:avLst/>
          </a:prstGeom>
        </p:spPr>
      </p:pic>
    </p:spTree>
    <p:extLst>
      <p:ext uri="{BB962C8B-B14F-4D97-AF65-F5344CB8AC3E}">
        <p14:creationId xmlns:p14="http://schemas.microsoft.com/office/powerpoint/2010/main" val="2876506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646FC9-C66D-4EC7-8310-0DD4ACC49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1F60AC-7F78-4B34-94E6-6DAFD2201274}"/>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a:t>Thank you</a:t>
            </a:r>
          </a:p>
        </p:txBody>
      </p:sp>
      <p:sp>
        <p:nvSpPr>
          <p:cNvPr id="16" name="Rectangle: Rounded Corners 1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 name="Content Placeholder 2">
            <a:extLst>
              <a:ext uri="{FF2B5EF4-FFF2-40B4-BE49-F238E27FC236}">
                <a16:creationId xmlns:a16="http://schemas.microsoft.com/office/drawing/2014/main" id="{F002EDE7-FEEA-43DA-90B7-E7C1C0A891AF}"/>
              </a:ext>
            </a:extLst>
          </p:cNvPr>
          <p:cNvSpPr>
            <a:spLocks noGrp="1"/>
          </p:cNvSpPr>
          <p:nvPr>
            <p:ph idx="1"/>
          </p:nvPr>
        </p:nvSpPr>
        <p:spPr>
          <a:xfrm>
            <a:off x="2703022" y="1228713"/>
            <a:ext cx="6960524" cy="598516"/>
          </a:xfrm>
        </p:spPr>
        <p:txBody>
          <a:bodyPr vert="horz" lIns="91440" tIns="45720" rIns="91440" bIns="45720" rtlCol="0" anchor="ctr">
            <a:normAutofit/>
          </a:bodyPr>
          <a:lstStyle/>
          <a:p>
            <a:pPr marL="0" indent="0" algn="ctr">
              <a:buNone/>
            </a:pPr>
            <a:r>
              <a:rPr lang="en-US" sz="2000" dirty="0">
                <a:solidFill>
                  <a:schemeClr val="bg1"/>
                </a:solidFill>
              </a:rPr>
              <a:t>Any Questions?</a:t>
            </a:r>
          </a:p>
        </p:txBody>
      </p:sp>
      <p:pic>
        <p:nvPicPr>
          <p:cNvPr id="6" name="Picture 5">
            <a:extLst>
              <a:ext uri="{FF2B5EF4-FFF2-40B4-BE49-F238E27FC236}">
                <a16:creationId xmlns:a16="http://schemas.microsoft.com/office/drawing/2014/main" id="{1CDE0BD4-C688-4C3E-978F-5B3D22F3E384}"/>
              </a:ext>
            </a:extLst>
          </p:cNvPr>
          <p:cNvPicPr>
            <a:picLocks noChangeAspect="1"/>
          </p:cNvPicPr>
          <p:nvPr/>
        </p:nvPicPr>
        <p:blipFill>
          <a:blip r:embed="rId2"/>
          <a:stretch>
            <a:fillRect/>
          </a:stretch>
        </p:blipFill>
        <p:spPr>
          <a:xfrm>
            <a:off x="385572" y="2292052"/>
            <a:ext cx="5596128" cy="3791376"/>
          </a:xfrm>
          <a:prstGeom prst="rect">
            <a:avLst/>
          </a:prstGeom>
        </p:spPr>
      </p:pic>
      <p:pic>
        <p:nvPicPr>
          <p:cNvPr id="7" name="Picture 6">
            <a:extLst>
              <a:ext uri="{FF2B5EF4-FFF2-40B4-BE49-F238E27FC236}">
                <a16:creationId xmlns:a16="http://schemas.microsoft.com/office/drawing/2014/main" id="{DA3FA884-5279-46A2-8BF4-64907FA82814}"/>
              </a:ext>
            </a:extLst>
          </p:cNvPr>
          <p:cNvPicPr>
            <a:picLocks noChangeAspect="1"/>
          </p:cNvPicPr>
          <p:nvPr/>
        </p:nvPicPr>
        <p:blipFill>
          <a:blip r:embed="rId3"/>
          <a:stretch>
            <a:fillRect/>
          </a:stretch>
        </p:blipFill>
        <p:spPr>
          <a:xfrm>
            <a:off x="6210302" y="2886640"/>
            <a:ext cx="5596128" cy="2602199"/>
          </a:xfrm>
          <a:prstGeom prst="rect">
            <a:avLst/>
          </a:prstGeom>
        </p:spPr>
      </p:pic>
      <p:sp>
        <p:nvSpPr>
          <p:cNvPr id="4" name="Footer Placeholder 3">
            <a:extLst>
              <a:ext uri="{FF2B5EF4-FFF2-40B4-BE49-F238E27FC236}">
                <a16:creationId xmlns:a16="http://schemas.microsoft.com/office/drawing/2014/main" id="{B657C446-DA2D-446C-A716-DBE6EECD13B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lumMod val="50000"/>
                    <a:lumOff val="50000"/>
                  </a:schemeClr>
                </a:solidFill>
                <a:latin typeface="+mn-lt"/>
                <a:ea typeface="+mn-ea"/>
                <a:cs typeface="+mn-cs"/>
              </a:rPr>
              <a:t>Mary O'Regan June 2022</a:t>
            </a:r>
          </a:p>
        </p:txBody>
      </p:sp>
      <p:sp>
        <p:nvSpPr>
          <p:cNvPr id="5" name="Slide Number Placeholder 4">
            <a:extLst>
              <a:ext uri="{FF2B5EF4-FFF2-40B4-BE49-F238E27FC236}">
                <a16:creationId xmlns:a16="http://schemas.microsoft.com/office/drawing/2014/main" id="{7EDC0F2A-A0F7-43F4-A47F-DF0AC4C20E8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3A233B9-0345-409E-A734-A7709890674D}" type="slidenum">
              <a:rPr lang="en-US" smtClean="0">
                <a:solidFill>
                  <a:schemeClr val="tx1">
                    <a:lumMod val="50000"/>
                    <a:lumOff val="50000"/>
                  </a:schemeClr>
                </a:solidFill>
              </a:rPr>
              <a:pPr>
                <a:spcAft>
                  <a:spcPts val="600"/>
                </a:spcAft>
              </a:pPr>
              <a:t>44</a:t>
            </a:fld>
            <a:endParaRPr lang="en-US">
              <a:solidFill>
                <a:schemeClr val="tx1">
                  <a:lumMod val="50000"/>
                  <a:lumOff val="50000"/>
                </a:schemeClr>
              </a:solidFill>
            </a:endParaRPr>
          </a:p>
        </p:txBody>
      </p:sp>
    </p:spTree>
    <p:extLst>
      <p:ext uri="{BB962C8B-B14F-4D97-AF65-F5344CB8AC3E}">
        <p14:creationId xmlns:p14="http://schemas.microsoft.com/office/powerpoint/2010/main" val="195135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E720-FF20-48D9-A1E3-73B109D5A36C}"/>
              </a:ext>
            </a:extLst>
          </p:cNvPr>
          <p:cNvSpPr>
            <a:spLocks noGrp="1"/>
          </p:cNvSpPr>
          <p:nvPr>
            <p:ph type="title"/>
          </p:nvPr>
        </p:nvSpPr>
        <p:spPr>
          <a:xfrm>
            <a:off x="960100" y="978102"/>
            <a:ext cx="10588434" cy="1062644"/>
          </a:xfrm>
        </p:spPr>
        <p:txBody>
          <a:bodyPr anchor="b">
            <a:normAutofit/>
          </a:bodyPr>
          <a:lstStyle/>
          <a:p>
            <a:r>
              <a:rPr lang="en-IE" dirty="0"/>
              <a:t>Where to begin?</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766EAED-EE17-41E9-9919-FD3B53D6F61D}"/>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B0C73F5E-7974-4DC3-98E4-41811D219BC5}"/>
              </a:ext>
            </a:extLst>
          </p:cNvPr>
          <p:cNvSpPr>
            <a:spLocks noGrp="1"/>
          </p:cNvSpPr>
          <p:nvPr>
            <p:ph idx="1"/>
          </p:nvPr>
        </p:nvSpPr>
        <p:spPr>
          <a:xfrm>
            <a:off x="4955354" y="2682433"/>
            <a:ext cx="6282169" cy="3215749"/>
          </a:xfrm>
        </p:spPr>
        <p:txBody>
          <a:bodyPr vert="horz" lIns="91440" tIns="45720" rIns="91440" bIns="45720" rtlCol="0" anchor="t">
            <a:normAutofit/>
          </a:bodyPr>
          <a:lstStyle/>
          <a:p>
            <a:pPr marL="514350" indent="-514350">
              <a:buFont typeface="+mj-lt"/>
              <a:buAutoNum type="arabicPeriod"/>
            </a:pPr>
            <a:r>
              <a:rPr lang="en-IE" sz="2400" dirty="0"/>
              <a:t>Complete actions by due date if possible, for your current action plan </a:t>
            </a:r>
            <a:endParaRPr lang="en-IE" sz="2400"/>
          </a:p>
          <a:p>
            <a:pPr marL="514350" indent="-514350">
              <a:buFont typeface="+mj-lt"/>
              <a:buAutoNum type="arabicPeriod"/>
            </a:pPr>
            <a:r>
              <a:rPr lang="en-IE" sz="2400" dirty="0"/>
              <a:t>Explain where there are delays</a:t>
            </a:r>
            <a:endParaRPr lang="en-IE" sz="2400" dirty="0">
              <a:cs typeface="Calibri"/>
            </a:endParaRPr>
          </a:p>
          <a:p>
            <a:pPr marL="514350" indent="-514350">
              <a:buFont typeface="+mj-lt"/>
              <a:buAutoNum type="arabicPeriod"/>
            </a:pPr>
            <a:r>
              <a:rPr lang="en-IE" sz="2400" dirty="0"/>
              <a:t>Indicate with links to policy etc when actions are complete</a:t>
            </a:r>
            <a:endParaRPr lang="en-IE" sz="2400" dirty="0">
              <a:cs typeface="Calibri"/>
            </a:endParaRPr>
          </a:p>
          <a:p>
            <a:pPr marL="514350" indent="-514350">
              <a:buFont typeface="+mj-lt"/>
              <a:buAutoNum type="arabicPeriod"/>
            </a:pPr>
            <a:r>
              <a:rPr lang="en-IE" sz="2400" dirty="0"/>
              <a:t>Identify new actions for your action plan for the next 3 years (more on this later).</a:t>
            </a:r>
            <a:endParaRPr lang="en-IE" sz="2400" dirty="0">
              <a:cs typeface="Calibri"/>
            </a:endParaRPr>
          </a:p>
        </p:txBody>
      </p:sp>
      <p:sp>
        <p:nvSpPr>
          <p:cNvPr id="4" name="Footer Placeholder 3">
            <a:extLst>
              <a:ext uri="{FF2B5EF4-FFF2-40B4-BE49-F238E27FC236}">
                <a16:creationId xmlns:a16="http://schemas.microsoft.com/office/drawing/2014/main" id="{5B97E171-7F3D-47FF-BAF4-F67980E3F7F9}"/>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9865F1D6-C290-447D-8AC9-9C86930F9709}"/>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5</a:t>
            </a:fld>
            <a:endParaRPr lang="en-IE">
              <a:solidFill>
                <a:prstClr val="black">
                  <a:lumMod val="50000"/>
                  <a:lumOff val="50000"/>
                </a:prstClr>
              </a:solidFill>
            </a:endParaRPr>
          </a:p>
        </p:txBody>
      </p:sp>
    </p:spTree>
    <p:extLst>
      <p:ext uri="{BB962C8B-B14F-4D97-AF65-F5344CB8AC3E}">
        <p14:creationId xmlns:p14="http://schemas.microsoft.com/office/powerpoint/2010/main" val="65066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ED1D-55CC-401C-8CDE-C26DEC82FA25}"/>
              </a:ext>
            </a:extLst>
          </p:cNvPr>
          <p:cNvSpPr>
            <a:spLocks noGrp="1"/>
          </p:cNvSpPr>
          <p:nvPr>
            <p:ph type="title"/>
          </p:nvPr>
        </p:nvSpPr>
        <p:spPr>
          <a:xfrm>
            <a:off x="960100" y="978102"/>
            <a:ext cx="10588434" cy="1062644"/>
          </a:xfrm>
        </p:spPr>
        <p:txBody>
          <a:bodyPr anchor="b">
            <a:normAutofit/>
          </a:bodyPr>
          <a:lstStyle/>
          <a:p>
            <a:r>
              <a:rPr lang="en-IE" dirty="0"/>
              <a:t>Start with the Working Group</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C4B6216-7FE7-4372-94D4-28EEB1B93FBE}"/>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F7329CB4-96CC-458F-80AA-8B19FB91B613}"/>
              </a:ext>
            </a:extLst>
          </p:cNvPr>
          <p:cNvSpPr>
            <a:spLocks noGrp="1"/>
          </p:cNvSpPr>
          <p:nvPr>
            <p:ph idx="1"/>
          </p:nvPr>
        </p:nvSpPr>
        <p:spPr>
          <a:xfrm>
            <a:off x="4955354" y="2682433"/>
            <a:ext cx="6282169" cy="3215749"/>
          </a:xfrm>
        </p:spPr>
        <p:txBody>
          <a:bodyPr>
            <a:normAutofit/>
          </a:bodyPr>
          <a:lstStyle/>
          <a:p>
            <a:r>
              <a:rPr lang="en-IE" sz="2200" dirty="0"/>
              <a:t>Your University working group may be tired, disinterested, the gloss has worn off the project.</a:t>
            </a:r>
          </a:p>
          <a:p>
            <a:r>
              <a:rPr lang="en-IE" sz="2200" dirty="0"/>
              <a:t>You may find that you are alone in trying to progress the evolution of HR Excellence in Research within your organisation.</a:t>
            </a:r>
          </a:p>
          <a:p>
            <a:r>
              <a:rPr lang="en-IE" sz="2200" dirty="0"/>
              <a:t>Put your committee to work – make them work for you!</a:t>
            </a:r>
          </a:p>
          <a:p>
            <a:r>
              <a:rPr lang="en-IE" sz="2200" dirty="0"/>
              <a:t>Give them focus – but how do you do that?</a:t>
            </a:r>
          </a:p>
          <a:p>
            <a:pPr marL="0" indent="0">
              <a:buNone/>
            </a:pPr>
            <a:endParaRPr lang="en-IE" sz="2200" dirty="0"/>
          </a:p>
          <a:p>
            <a:pPr marL="0" indent="0">
              <a:buNone/>
            </a:pPr>
            <a:endParaRPr lang="en-IE" sz="2200" dirty="0"/>
          </a:p>
        </p:txBody>
      </p:sp>
      <p:sp>
        <p:nvSpPr>
          <p:cNvPr id="4" name="Footer Placeholder 3">
            <a:extLst>
              <a:ext uri="{FF2B5EF4-FFF2-40B4-BE49-F238E27FC236}">
                <a16:creationId xmlns:a16="http://schemas.microsoft.com/office/drawing/2014/main" id="{3240C6E1-8E0B-430F-8EA1-366574925784}"/>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795C6119-5EBA-4E4F-84E4-A128CC2A4296}"/>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6</a:t>
            </a:fld>
            <a:endParaRPr lang="en-IE">
              <a:solidFill>
                <a:prstClr val="black">
                  <a:lumMod val="50000"/>
                  <a:lumOff val="50000"/>
                </a:prstClr>
              </a:solidFill>
            </a:endParaRPr>
          </a:p>
        </p:txBody>
      </p:sp>
    </p:spTree>
    <p:extLst>
      <p:ext uri="{BB962C8B-B14F-4D97-AF65-F5344CB8AC3E}">
        <p14:creationId xmlns:p14="http://schemas.microsoft.com/office/powerpoint/2010/main" val="2749560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E3FC-78A1-40F0-95BB-114950E02BB2}"/>
              </a:ext>
            </a:extLst>
          </p:cNvPr>
          <p:cNvSpPr>
            <a:spLocks noGrp="1"/>
          </p:cNvSpPr>
          <p:nvPr>
            <p:ph type="title"/>
          </p:nvPr>
        </p:nvSpPr>
        <p:spPr>
          <a:xfrm>
            <a:off x="960100" y="978102"/>
            <a:ext cx="10588434" cy="1062644"/>
          </a:xfrm>
        </p:spPr>
        <p:txBody>
          <a:bodyPr anchor="b">
            <a:normAutofit/>
          </a:bodyPr>
          <a:lstStyle/>
          <a:p>
            <a:r>
              <a:rPr lang="en-IE" dirty="0"/>
              <a:t>When Working Groups don’t work</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80E4E6B-F5FF-4ED7-927A-8ABFD7471C3D}"/>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8B2B77FD-A123-48AE-A424-028AE15AF59E}"/>
              </a:ext>
            </a:extLst>
          </p:cNvPr>
          <p:cNvSpPr>
            <a:spLocks noGrp="1"/>
          </p:cNvSpPr>
          <p:nvPr>
            <p:ph idx="1"/>
          </p:nvPr>
        </p:nvSpPr>
        <p:spPr>
          <a:xfrm>
            <a:off x="4955354" y="2682433"/>
            <a:ext cx="6282169" cy="3215749"/>
          </a:xfrm>
        </p:spPr>
        <p:txBody>
          <a:bodyPr>
            <a:normAutofit/>
          </a:bodyPr>
          <a:lstStyle/>
          <a:p>
            <a:r>
              <a:rPr lang="en-IE" sz="2400"/>
              <a:t>Lack of long term agenda for HR Excellence in Research</a:t>
            </a:r>
          </a:p>
          <a:p>
            <a:r>
              <a:rPr lang="en-IE" sz="2400"/>
              <a:t>Not focussed on overall strategy or evolution of HR Excellence within the organisation</a:t>
            </a:r>
          </a:p>
          <a:p>
            <a:r>
              <a:rPr lang="en-IE" sz="2400"/>
              <a:t>Poor involvement by some or all members</a:t>
            </a:r>
          </a:p>
          <a:p>
            <a:r>
              <a:rPr lang="en-IE" sz="2400"/>
              <a:t>Lack of clear purpose of the working group</a:t>
            </a:r>
          </a:p>
        </p:txBody>
      </p:sp>
      <p:sp>
        <p:nvSpPr>
          <p:cNvPr id="4" name="Footer Placeholder 3">
            <a:extLst>
              <a:ext uri="{FF2B5EF4-FFF2-40B4-BE49-F238E27FC236}">
                <a16:creationId xmlns:a16="http://schemas.microsoft.com/office/drawing/2014/main" id="{C44E8849-F951-497F-8D4A-259F51E7CD0D}"/>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366693F0-4422-4FC3-B84B-8D2ADC9AA98A}"/>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7</a:t>
            </a:fld>
            <a:endParaRPr lang="en-IE">
              <a:solidFill>
                <a:prstClr val="black">
                  <a:lumMod val="50000"/>
                  <a:lumOff val="50000"/>
                </a:prstClr>
              </a:solidFill>
            </a:endParaRPr>
          </a:p>
        </p:txBody>
      </p:sp>
    </p:spTree>
    <p:extLst>
      <p:ext uri="{BB962C8B-B14F-4D97-AF65-F5344CB8AC3E}">
        <p14:creationId xmlns:p14="http://schemas.microsoft.com/office/powerpoint/2010/main" val="65693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4C41-57EF-4D37-A59B-0069A18E426D}"/>
              </a:ext>
            </a:extLst>
          </p:cNvPr>
          <p:cNvSpPr>
            <a:spLocks noGrp="1"/>
          </p:cNvSpPr>
          <p:nvPr>
            <p:ph type="title"/>
          </p:nvPr>
        </p:nvSpPr>
        <p:spPr>
          <a:xfrm>
            <a:off x="960100" y="978102"/>
            <a:ext cx="10588434" cy="1062644"/>
          </a:xfrm>
        </p:spPr>
        <p:txBody>
          <a:bodyPr anchor="b">
            <a:normAutofit/>
          </a:bodyPr>
          <a:lstStyle/>
          <a:p>
            <a:r>
              <a:rPr lang="en-IE" dirty="0"/>
              <a:t>When Working Groups do work</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5071D4D-F212-4EF7-880E-221A96B5A991}"/>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BBC46037-92CA-4114-9611-C5E1141727FA}"/>
              </a:ext>
            </a:extLst>
          </p:cNvPr>
          <p:cNvSpPr>
            <a:spLocks noGrp="1"/>
          </p:cNvSpPr>
          <p:nvPr>
            <p:ph idx="1"/>
          </p:nvPr>
        </p:nvSpPr>
        <p:spPr>
          <a:xfrm>
            <a:off x="4955354" y="2682433"/>
            <a:ext cx="6282169" cy="3215749"/>
          </a:xfrm>
        </p:spPr>
        <p:txBody>
          <a:bodyPr>
            <a:normAutofit/>
          </a:bodyPr>
          <a:lstStyle/>
          <a:p>
            <a:r>
              <a:rPr lang="en-IE" sz="2400"/>
              <a:t>Written Working Group Description</a:t>
            </a:r>
          </a:p>
          <a:p>
            <a:r>
              <a:rPr lang="en-IE" sz="2400"/>
              <a:t>An Effective Working Group Chair</a:t>
            </a:r>
          </a:p>
          <a:p>
            <a:r>
              <a:rPr lang="en-IE" sz="2400"/>
              <a:t>Effective Members Appointed</a:t>
            </a:r>
          </a:p>
          <a:p>
            <a:r>
              <a:rPr lang="en-IE" sz="2400"/>
              <a:t>Accountability to the University</a:t>
            </a:r>
          </a:p>
          <a:p>
            <a:r>
              <a:rPr lang="en-IE" sz="2400"/>
              <a:t>Well-run Meetings</a:t>
            </a:r>
          </a:p>
        </p:txBody>
      </p:sp>
      <p:sp>
        <p:nvSpPr>
          <p:cNvPr id="4" name="Footer Placeholder 3">
            <a:extLst>
              <a:ext uri="{FF2B5EF4-FFF2-40B4-BE49-F238E27FC236}">
                <a16:creationId xmlns:a16="http://schemas.microsoft.com/office/drawing/2014/main" id="{EC949A40-3591-4834-9617-915FA79070FA}"/>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816F973B-6A9E-4C5E-89D1-29A35D63AF26}"/>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8</a:t>
            </a:fld>
            <a:endParaRPr lang="en-IE">
              <a:solidFill>
                <a:prstClr val="black">
                  <a:lumMod val="50000"/>
                  <a:lumOff val="50000"/>
                </a:prstClr>
              </a:solidFill>
            </a:endParaRPr>
          </a:p>
        </p:txBody>
      </p:sp>
    </p:spTree>
    <p:extLst>
      <p:ext uri="{BB962C8B-B14F-4D97-AF65-F5344CB8AC3E}">
        <p14:creationId xmlns:p14="http://schemas.microsoft.com/office/powerpoint/2010/main" val="315928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D575-4A37-421F-9CA9-82129E62EF03}"/>
              </a:ext>
            </a:extLst>
          </p:cNvPr>
          <p:cNvSpPr>
            <a:spLocks noGrp="1"/>
          </p:cNvSpPr>
          <p:nvPr>
            <p:ph type="title"/>
          </p:nvPr>
        </p:nvSpPr>
        <p:spPr>
          <a:xfrm>
            <a:off x="960100" y="978102"/>
            <a:ext cx="10588434" cy="1062644"/>
          </a:xfrm>
        </p:spPr>
        <p:txBody>
          <a:bodyPr anchor="b">
            <a:normAutofit/>
          </a:bodyPr>
          <a:lstStyle/>
          <a:p>
            <a:r>
              <a:rPr lang="en-IE" dirty="0"/>
              <a:t>Run that meeting…..</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2202846-13EE-4774-BA62-677261723091}"/>
              </a:ext>
            </a:extLst>
          </p:cNvPr>
          <p:cNvPicPr>
            <a:picLocks noChangeAspect="1"/>
          </p:cNvPicPr>
          <p:nvPr/>
        </p:nvPicPr>
        <p:blipFill>
          <a:blip r:embed="rId2"/>
          <a:stretch>
            <a:fillRect/>
          </a:stretch>
        </p:blipFill>
        <p:spPr>
          <a:xfrm>
            <a:off x="1114023" y="2811104"/>
            <a:ext cx="3366480" cy="2280790"/>
          </a:xfrm>
          <a:prstGeom prst="rect">
            <a:avLst/>
          </a:prstGeom>
        </p:spPr>
      </p:pic>
      <p:sp>
        <p:nvSpPr>
          <p:cNvPr id="3" name="Content Placeholder 2">
            <a:extLst>
              <a:ext uri="{FF2B5EF4-FFF2-40B4-BE49-F238E27FC236}">
                <a16:creationId xmlns:a16="http://schemas.microsoft.com/office/drawing/2014/main" id="{73D32410-9E67-43B2-84D2-7A728B6C0488}"/>
              </a:ext>
            </a:extLst>
          </p:cNvPr>
          <p:cNvSpPr>
            <a:spLocks noGrp="1"/>
          </p:cNvSpPr>
          <p:nvPr>
            <p:ph idx="1"/>
          </p:nvPr>
        </p:nvSpPr>
        <p:spPr>
          <a:xfrm>
            <a:off x="4955354" y="2682433"/>
            <a:ext cx="6282169" cy="3215749"/>
          </a:xfrm>
        </p:spPr>
        <p:txBody>
          <a:bodyPr>
            <a:normAutofit/>
          </a:bodyPr>
          <a:lstStyle/>
          <a:p>
            <a:r>
              <a:rPr lang="en-IE" sz="2400"/>
              <a:t>Set the agenda</a:t>
            </a:r>
          </a:p>
          <a:p>
            <a:r>
              <a:rPr lang="en-IE" sz="2400"/>
              <a:t>Take minutes</a:t>
            </a:r>
          </a:p>
          <a:p>
            <a:r>
              <a:rPr lang="en-IE" sz="2400"/>
              <a:t>Clarify the decision making process</a:t>
            </a:r>
          </a:p>
          <a:p>
            <a:r>
              <a:rPr lang="en-IE" sz="2400"/>
              <a:t>Start on time and end on time</a:t>
            </a:r>
          </a:p>
          <a:p>
            <a:r>
              <a:rPr lang="en-IE" sz="2400"/>
              <a:t>End with actions - Determine who is responsible for what and what the timelines are</a:t>
            </a:r>
          </a:p>
        </p:txBody>
      </p:sp>
      <p:sp>
        <p:nvSpPr>
          <p:cNvPr id="4" name="Footer Placeholder 3">
            <a:extLst>
              <a:ext uri="{FF2B5EF4-FFF2-40B4-BE49-F238E27FC236}">
                <a16:creationId xmlns:a16="http://schemas.microsoft.com/office/drawing/2014/main" id="{56AFDC53-C977-474E-87AB-4733E01B53C0}"/>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IE">
                <a:solidFill>
                  <a:prstClr val="black">
                    <a:lumMod val="50000"/>
                    <a:lumOff val="50000"/>
                  </a:prstClr>
                </a:solidFill>
              </a:rPr>
              <a:t>Mary O'Regan June 2022</a:t>
            </a:r>
          </a:p>
        </p:txBody>
      </p:sp>
      <p:sp>
        <p:nvSpPr>
          <p:cNvPr id="5" name="Slide Number Placeholder 4">
            <a:extLst>
              <a:ext uri="{FF2B5EF4-FFF2-40B4-BE49-F238E27FC236}">
                <a16:creationId xmlns:a16="http://schemas.microsoft.com/office/drawing/2014/main" id="{79661BD7-AB65-4566-8E94-FE610131EF67}"/>
              </a:ext>
            </a:extLst>
          </p:cNvPr>
          <p:cNvSpPr>
            <a:spLocks noGrp="1"/>
          </p:cNvSpPr>
          <p:nvPr>
            <p:ph type="sldNum" sz="quarter" idx="12"/>
          </p:nvPr>
        </p:nvSpPr>
        <p:spPr>
          <a:xfrm>
            <a:off x="10330903" y="6217920"/>
            <a:ext cx="914400" cy="365125"/>
          </a:xfrm>
        </p:spPr>
        <p:txBody>
          <a:bodyPr>
            <a:normAutofit/>
          </a:bodyPr>
          <a:lstStyle/>
          <a:p>
            <a:pPr>
              <a:spcAft>
                <a:spcPts val="600"/>
              </a:spcAft>
            </a:pPr>
            <a:fld id="{53A233B9-0345-409E-A734-A7709890674D}" type="slidenum">
              <a:rPr lang="en-IE">
                <a:solidFill>
                  <a:prstClr val="black">
                    <a:lumMod val="50000"/>
                    <a:lumOff val="50000"/>
                  </a:prstClr>
                </a:solidFill>
              </a:rPr>
              <a:pPr>
                <a:spcAft>
                  <a:spcPts val="600"/>
                </a:spcAft>
              </a:pPr>
              <a:t>9</a:t>
            </a:fld>
            <a:endParaRPr lang="en-IE">
              <a:solidFill>
                <a:prstClr val="black">
                  <a:lumMod val="50000"/>
                  <a:lumOff val="50000"/>
                </a:prstClr>
              </a:solidFill>
            </a:endParaRPr>
          </a:p>
        </p:txBody>
      </p:sp>
    </p:spTree>
    <p:extLst>
      <p:ext uri="{BB962C8B-B14F-4D97-AF65-F5344CB8AC3E}">
        <p14:creationId xmlns:p14="http://schemas.microsoft.com/office/powerpoint/2010/main" val="553486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52CB6B64CA447B5A4833B08D6B1B0" ma:contentTypeVersion="12" ma:contentTypeDescription="Create a new document." ma:contentTypeScope="" ma:versionID="bd1f9eaf7c1ea3bf6d3f4aa2b093e5a2">
  <xsd:schema xmlns:xsd="http://www.w3.org/2001/XMLSchema" xmlns:xs="http://www.w3.org/2001/XMLSchema" xmlns:p="http://schemas.microsoft.com/office/2006/metadata/properties" xmlns:ns1="http://schemas.microsoft.com/sharepoint/v3" xmlns:ns3="fc105cc3-a27d-422f-87dc-193310c4dc90" targetNamespace="http://schemas.microsoft.com/office/2006/metadata/properties" ma:root="true" ma:fieldsID="99de6ed8567c871467a6e69af2f62e35" ns1:_="" ns3:_="">
    <xsd:import namespace="http://schemas.microsoft.com/sharepoint/v3"/>
    <xsd:import namespace="fc105cc3-a27d-422f-87dc-193310c4dc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05cc3-a27d-422f-87dc-193310c4dc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23B4DD-C63C-44BF-B1F7-F809B0F89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105cc3-a27d-422f-87dc-193310c4d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7449C8-374E-4E0D-A016-1838325B8643}">
  <ds:schemaRefs>
    <ds:schemaRef ds:uri="http://purl.org/dc/terms/"/>
    <ds:schemaRef ds:uri="http://schemas.microsoft.com/office/2006/documentManagement/types"/>
    <ds:schemaRef ds:uri="http://www.w3.org/XML/1998/namespace"/>
    <ds:schemaRef ds:uri="http://purl.org/dc/dcmitype/"/>
    <ds:schemaRef ds:uri="http://schemas.microsoft.com/sharepoint/v3"/>
    <ds:schemaRef ds:uri="http://schemas.openxmlformats.org/package/2006/metadata/core-properties"/>
    <ds:schemaRef ds:uri="http://purl.org/dc/elements/1.1/"/>
    <ds:schemaRef ds:uri="http://schemas.microsoft.com/office/infopath/2007/PartnerControls"/>
    <ds:schemaRef ds:uri="fc105cc3-a27d-422f-87dc-193310c4dc90"/>
    <ds:schemaRef ds:uri="http://schemas.microsoft.com/office/2006/metadata/properties"/>
  </ds:schemaRefs>
</ds:datastoreItem>
</file>

<file path=customXml/itemProps3.xml><?xml version="1.0" encoding="utf-8"?>
<ds:datastoreItem xmlns:ds="http://schemas.openxmlformats.org/officeDocument/2006/customXml" ds:itemID="{7931F68B-1DB6-4112-AC4A-04798D363D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340</TotalTime>
  <Words>2191</Words>
  <Application>Microsoft Office PowerPoint</Application>
  <PresentationFormat>Widescreen</PresentationFormat>
  <Paragraphs>366</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Avenir Next LT Pro</vt:lpstr>
      <vt:lpstr>Calibri</vt:lpstr>
      <vt:lpstr>Calibri Light</vt:lpstr>
      <vt:lpstr>Office Theme</vt:lpstr>
      <vt:lpstr>Mary O’Regan</vt:lpstr>
      <vt:lpstr>Starting point</vt:lpstr>
      <vt:lpstr>What I am going to talk about today</vt:lpstr>
      <vt:lpstr>4 main areas to look at</vt:lpstr>
      <vt:lpstr>Where to begin?</vt:lpstr>
      <vt:lpstr>Start with the Working Group</vt:lpstr>
      <vt:lpstr>When Working Groups don’t work</vt:lpstr>
      <vt:lpstr>When Working Groups do work</vt:lpstr>
      <vt:lpstr>Run that meeting…..</vt:lpstr>
      <vt:lpstr>Terms of Reference – UCC Example</vt:lpstr>
      <vt:lpstr>The working group shall…..</vt:lpstr>
      <vt:lpstr>More on Working Groups</vt:lpstr>
      <vt:lpstr>Surveys</vt:lpstr>
      <vt:lpstr>Make sure your Survey</vt:lpstr>
      <vt:lpstr>Surveys</vt:lpstr>
      <vt:lpstr>Example: UCC Survey</vt:lpstr>
      <vt:lpstr>Work your working group</vt:lpstr>
      <vt:lpstr>HR Excellence in Research WG minute notes</vt:lpstr>
      <vt:lpstr>Survey Results Areas of Improvement for UCC</vt:lpstr>
      <vt:lpstr>Survey Results Areas of Improvement for UCC</vt:lpstr>
      <vt:lpstr>Survey to Updated Action Plan</vt:lpstr>
      <vt:lpstr>Survey to Updated Action Plan</vt:lpstr>
      <vt:lpstr>Result</vt:lpstr>
      <vt:lpstr>Progress</vt:lpstr>
      <vt:lpstr>Ideas for New Actions</vt:lpstr>
      <vt:lpstr>Ideas for New Actions</vt:lpstr>
      <vt:lpstr>Embedding???</vt:lpstr>
      <vt:lpstr>Organisational Culture</vt:lpstr>
      <vt:lpstr>Organisational Culture</vt:lpstr>
      <vt:lpstr>Framework for embedding</vt:lpstr>
      <vt:lpstr>Framework for embedding</vt:lpstr>
      <vt:lpstr>Framework for embedding</vt:lpstr>
      <vt:lpstr>Fulfilment of Processes</vt:lpstr>
      <vt:lpstr>Informal</vt:lpstr>
      <vt:lpstr>Formal</vt:lpstr>
      <vt:lpstr>Innovate</vt:lpstr>
      <vt:lpstr>Framework for embedding:</vt:lpstr>
      <vt:lpstr>Framework for embedding: UCC Examples</vt:lpstr>
      <vt:lpstr>Ambition: Be clear and articulate it!</vt:lpstr>
      <vt:lpstr>Ambition: UCC examples</vt:lpstr>
      <vt:lpstr>Ambition: UCC examples</vt:lpstr>
      <vt:lpstr>Ambition: UCC examples</vt:lpstr>
      <vt:lpstr>4 main areas working together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O’Regan</dc:title>
  <dc:creator>O'Regan, Mary Kate (Human Resources)</dc:creator>
  <cp:lastModifiedBy>O'Regan, Mary Kate (Human Resources)</cp:lastModifiedBy>
  <cp:revision>5</cp:revision>
  <dcterms:created xsi:type="dcterms:W3CDTF">2020-02-13T10:01:32Z</dcterms:created>
  <dcterms:modified xsi:type="dcterms:W3CDTF">2022-06-07T07:04:58Z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0x010100FC052CB6B64CA447B5A4833B08D6B1B0</vt:lpwstr>
  </property>
</Properties>
</file>