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73" r:id="rId5"/>
    <p:sldId id="290" r:id="rId6"/>
    <p:sldId id="291" r:id="rId7"/>
    <p:sldId id="292" r:id="rId8"/>
    <p:sldId id="293" r:id="rId9"/>
    <p:sldId id="294" r:id="rId10"/>
    <p:sldId id="295" r:id="rId11"/>
    <p:sldId id="308" r:id="rId12"/>
    <p:sldId id="300" r:id="rId13"/>
    <p:sldId id="301" r:id="rId14"/>
    <p:sldId id="302" r:id="rId15"/>
    <p:sldId id="303" r:id="rId16"/>
    <p:sldId id="304" r:id="rId17"/>
    <p:sldId id="305" r:id="rId18"/>
    <p:sldId id="306" r:id="rId19"/>
    <p:sldId id="307" r:id="rId20"/>
    <p:sldId id="296" r:id="rId21"/>
    <p:sldId id="299" r:id="rId22"/>
    <p:sldId id="297" r:id="rId23"/>
    <p:sldId id="298" r:id="rId24"/>
    <p:sldId id="310" r:id="rId25"/>
    <p:sldId id="288" r:id="rId26"/>
    <p:sldId id="289" r:id="rId27"/>
    <p:sldId id="309" r:id="rId28"/>
    <p:sldId id="312" r:id="rId29"/>
    <p:sldId id="31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3" d="100"/>
          <a:sy n="73"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4E0A1-2FAA-4C4F-A963-A18676DD2709}" type="doc">
      <dgm:prSet loTypeId="urn:microsoft.com/office/officeart/2016/7/layout/AccentHomeChevronProcess" loCatId="process" qsTypeId="urn:microsoft.com/office/officeart/2005/8/quickstyle/simple1" qsCatId="simple" csTypeId="urn:microsoft.com/office/officeart/2005/8/colors/accent5_2" csCatId="accent5" phldr="1"/>
      <dgm:spPr/>
      <dgm:t>
        <a:bodyPr/>
        <a:lstStyle/>
        <a:p>
          <a:endParaRPr lang="en-US"/>
        </a:p>
      </dgm:t>
    </dgm:pt>
    <dgm:pt modelId="{59A0B26A-2973-451B-9ADA-6468D9C1A82E}">
      <dgm:prSet/>
      <dgm:spPr/>
      <dgm:t>
        <a:bodyPr/>
        <a:lstStyle/>
        <a:p>
          <a:r>
            <a:rPr lang="en-US" dirty="0"/>
            <a:t>1</a:t>
          </a:r>
        </a:p>
      </dgm:t>
    </dgm:pt>
    <dgm:pt modelId="{485F4D2F-583A-4E49-8439-7E9505C9635E}" type="parTrans" cxnId="{3B32756D-B3E5-411D-8FF5-9443D03E0512}">
      <dgm:prSet/>
      <dgm:spPr/>
      <dgm:t>
        <a:bodyPr/>
        <a:lstStyle/>
        <a:p>
          <a:endParaRPr lang="en-US"/>
        </a:p>
      </dgm:t>
    </dgm:pt>
    <dgm:pt modelId="{82DF06A8-49E6-4C50-8190-748A5D28FD6E}" type="sibTrans" cxnId="{3B32756D-B3E5-411D-8FF5-9443D03E0512}">
      <dgm:prSet/>
      <dgm:spPr/>
      <dgm:t>
        <a:bodyPr/>
        <a:lstStyle/>
        <a:p>
          <a:endParaRPr lang="en-US"/>
        </a:p>
      </dgm:t>
    </dgm:pt>
    <dgm:pt modelId="{EFA50C6C-022A-4BE7-B363-CC5944231205}">
      <dgm:prSet/>
      <dgm:spPr/>
      <dgm:t>
        <a:bodyPr/>
        <a:lstStyle/>
        <a:p>
          <a:r>
            <a:rPr lang="en-IE" b="1" i="0" dirty="0"/>
            <a:t>Identify your personal drivers</a:t>
          </a:r>
          <a:endParaRPr lang="en-US" b="1" dirty="0"/>
        </a:p>
      </dgm:t>
    </dgm:pt>
    <dgm:pt modelId="{2DCDB026-5A6D-4F6F-854C-5F88D23D2A99}" type="parTrans" cxnId="{F7E24D59-9532-4E70-A381-FD77E8E3792F}">
      <dgm:prSet/>
      <dgm:spPr/>
      <dgm:t>
        <a:bodyPr/>
        <a:lstStyle/>
        <a:p>
          <a:endParaRPr lang="en-US"/>
        </a:p>
      </dgm:t>
    </dgm:pt>
    <dgm:pt modelId="{1640FBF7-6D83-46D6-9A14-66833FCD0185}" type="sibTrans" cxnId="{F7E24D59-9532-4E70-A381-FD77E8E3792F}">
      <dgm:prSet/>
      <dgm:spPr/>
      <dgm:t>
        <a:bodyPr/>
        <a:lstStyle/>
        <a:p>
          <a:endParaRPr lang="en-US"/>
        </a:p>
      </dgm:t>
    </dgm:pt>
    <dgm:pt modelId="{8159643A-818D-4545-AFE5-29FC064B1AAA}">
      <dgm:prSet/>
      <dgm:spPr/>
      <dgm:t>
        <a:bodyPr/>
        <a:lstStyle/>
        <a:p>
          <a:r>
            <a:rPr lang="en-US" dirty="0"/>
            <a:t>2</a:t>
          </a:r>
        </a:p>
      </dgm:t>
    </dgm:pt>
    <dgm:pt modelId="{2AC99ED1-74BC-44F4-AB57-AD4179C7D85F}" type="parTrans" cxnId="{D9DD0A07-3DE1-4FDB-9228-533E0FAB48D9}">
      <dgm:prSet/>
      <dgm:spPr/>
      <dgm:t>
        <a:bodyPr/>
        <a:lstStyle/>
        <a:p>
          <a:endParaRPr lang="en-US"/>
        </a:p>
      </dgm:t>
    </dgm:pt>
    <dgm:pt modelId="{384C38D0-1DF9-4571-8437-3CD10BEF2AAE}" type="sibTrans" cxnId="{D9DD0A07-3DE1-4FDB-9228-533E0FAB48D9}">
      <dgm:prSet/>
      <dgm:spPr/>
      <dgm:t>
        <a:bodyPr/>
        <a:lstStyle/>
        <a:p>
          <a:endParaRPr lang="en-US"/>
        </a:p>
      </dgm:t>
    </dgm:pt>
    <dgm:pt modelId="{A5F3A565-F1A9-4263-BA1F-374C68AB041C}">
      <dgm:prSet/>
      <dgm:spPr/>
      <dgm:t>
        <a:bodyPr/>
        <a:lstStyle/>
        <a:p>
          <a:r>
            <a:rPr lang="en-IE" dirty="0"/>
            <a:t> </a:t>
          </a:r>
          <a:r>
            <a:rPr lang="en-IE" b="1" dirty="0"/>
            <a:t>Audit your talents</a:t>
          </a:r>
          <a:endParaRPr lang="en-US" b="1" dirty="0"/>
        </a:p>
      </dgm:t>
    </dgm:pt>
    <dgm:pt modelId="{BC9CEAF5-0740-4D16-9B53-CFBE32998C15}" type="parTrans" cxnId="{5674DB32-52A8-4AD6-91A2-851D4F5D774E}">
      <dgm:prSet/>
      <dgm:spPr/>
      <dgm:t>
        <a:bodyPr/>
        <a:lstStyle/>
        <a:p>
          <a:endParaRPr lang="en-US"/>
        </a:p>
      </dgm:t>
    </dgm:pt>
    <dgm:pt modelId="{E138BD27-CD5F-4B72-9EE7-AFCFDA324151}" type="sibTrans" cxnId="{5674DB32-52A8-4AD6-91A2-851D4F5D774E}">
      <dgm:prSet/>
      <dgm:spPr/>
      <dgm:t>
        <a:bodyPr/>
        <a:lstStyle/>
        <a:p>
          <a:endParaRPr lang="en-US"/>
        </a:p>
      </dgm:t>
    </dgm:pt>
    <dgm:pt modelId="{11173297-B697-4A11-9EAC-E45317C547A3}">
      <dgm:prSet/>
      <dgm:spPr/>
      <dgm:t>
        <a:bodyPr/>
        <a:lstStyle/>
        <a:p>
          <a:r>
            <a:rPr lang="en-US" dirty="0"/>
            <a:t>3</a:t>
          </a:r>
        </a:p>
      </dgm:t>
    </dgm:pt>
    <dgm:pt modelId="{04B33EEE-24D9-46D5-87A7-153B2EA6E29D}" type="parTrans" cxnId="{6C7779F4-FD69-4B67-B910-A8608F5BFD91}">
      <dgm:prSet/>
      <dgm:spPr/>
      <dgm:t>
        <a:bodyPr/>
        <a:lstStyle/>
        <a:p>
          <a:endParaRPr lang="en-US"/>
        </a:p>
      </dgm:t>
    </dgm:pt>
    <dgm:pt modelId="{F44242F6-86F1-4EA1-8BA3-3748696B9D36}" type="sibTrans" cxnId="{6C7779F4-FD69-4B67-B910-A8608F5BFD91}">
      <dgm:prSet/>
      <dgm:spPr/>
      <dgm:t>
        <a:bodyPr/>
        <a:lstStyle/>
        <a:p>
          <a:endParaRPr lang="en-US"/>
        </a:p>
      </dgm:t>
    </dgm:pt>
    <dgm:pt modelId="{388BDCB2-DCDF-44F3-8324-AEB38FDDBDD1}">
      <dgm:prSet/>
      <dgm:spPr/>
      <dgm:t>
        <a:bodyPr/>
        <a:lstStyle/>
        <a:p>
          <a:r>
            <a:rPr lang="en-IE" b="1" dirty="0"/>
            <a:t>Discuss your career</a:t>
          </a:r>
          <a:endParaRPr lang="en-US" b="1" dirty="0"/>
        </a:p>
      </dgm:t>
    </dgm:pt>
    <dgm:pt modelId="{37941136-BD0B-4BA2-AB30-C59B281AC064}" type="parTrans" cxnId="{F7EA216A-8EED-4AEA-8470-B1B8F045C9C9}">
      <dgm:prSet/>
      <dgm:spPr/>
      <dgm:t>
        <a:bodyPr/>
        <a:lstStyle/>
        <a:p>
          <a:endParaRPr lang="en-US"/>
        </a:p>
      </dgm:t>
    </dgm:pt>
    <dgm:pt modelId="{3E43BD3A-DE7D-4F87-8DF8-BE45D9E99A98}" type="sibTrans" cxnId="{F7EA216A-8EED-4AEA-8470-B1B8F045C9C9}">
      <dgm:prSet/>
      <dgm:spPr/>
      <dgm:t>
        <a:bodyPr/>
        <a:lstStyle/>
        <a:p>
          <a:endParaRPr lang="en-US"/>
        </a:p>
      </dgm:t>
    </dgm:pt>
    <dgm:pt modelId="{D59A6E49-80F2-47F2-A3F1-A7D3C1042B7A}">
      <dgm:prSet/>
      <dgm:spPr/>
      <dgm:t>
        <a:bodyPr/>
        <a:lstStyle/>
        <a:p>
          <a:r>
            <a:rPr lang="en-US" dirty="0"/>
            <a:t>4</a:t>
          </a:r>
        </a:p>
      </dgm:t>
    </dgm:pt>
    <dgm:pt modelId="{0F0347E2-53BF-4AF0-BE04-E562E9D07F8C}" type="parTrans" cxnId="{1DEAA8D5-09D4-43B8-9CE1-38F63628F861}">
      <dgm:prSet/>
      <dgm:spPr/>
      <dgm:t>
        <a:bodyPr/>
        <a:lstStyle/>
        <a:p>
          <a:endParaRPr lang="en-US"/>
        </a:p>
      </dgm:t>
    </dgm:pt>
    <dgm:pt modelId="{7E011706-AE0C-4AA0-B690-E8284D94C1FB}" type="sibTrans" cxnId="{1DEAA8D5-09D4-43B8-9CE1-38F63628F861}">
      <dgm:prSet/>
      <dgm:spPr/>
      <dgm:t>
        <a:bodyPr/>
        <a:lstStyle/>
        <a:p>
          <a:endParaRPr lang="en-US"/>
        </a:p>
      </dgm:t>
    </dgm:pt>
    <dgm:pt modelId="{B37999E7-C394-42CA-9788-025667B2F148}">
      <dgm:prSet/>
      <dgm:spPr/>
      <dgm:t>
        <a:bodyPr/>
        <a:lstStyle/>
        <a:p>
          <a:r>
            <a:rPr lang="en-IE" b="1" dirty="0"/>
            <a:t>Develop your knowledge</a:t>
          </a:r>
          <a:endParaRPr lang="en-US" b="1" dirty="0"/>
        </a:p>
      </dgm:t>
    </dgm:pt>
    <dgm:pt modelId="{4E4B7B64-9855-4792-8CF8-036E24B99347}" type="parTrans" cxnId="{60F2516C-41F3-4218-A1D1-062B64CCA51C}">
      <dgm:prSet/>
      <dgm:spPr/>
      <dgm:t>
        <a:bodyPr/>
        <a:lstStyle/>
        <a:p>
          <a:endParaRPr lang="en-US"/>
        </a:p>
      </dgm:t>
    </dgm:pt>
    <dgm:pt modelId="{B2DC8013-B540-4718-801F-00BFBC13037A}" type="sibTrans" cxnId="{60F2516C-41F3-4218-A1D1-062B64CCA51C}">
      <dgm:prSet/>
      <dgm:spPr/>
      <dgm:t>
        <a:bodyPr/>
        <a:lstStyle/>
        <a:p>
          <a:endParaRPr lang="en-US"/>
        </a:p>
      </dgm:t>
    </dgm:pt>
    <dgm:pt modelId="{4C1431F9-4C53-405A-81AD-0054E67A41D0}" type="pres">
      <dgm:prSet presAssocID="{AAD4E0A1-2FAA-4C4F-A963-A18676DD2709}" presName="Name0" presStyleCnt="0">
        <dgm:presLayoutVars>
          <dgm:animLvl val="lvl"/>
          <dgm:resizeHandles val="exact"/>
        </dgm:presLayoutVars>
      </dgm:prSet>
      <dgm:spPr/>
    </dgm:pt>
    <dgm:pt modelId="{B66B30B4-CD4B-4C7A-9CAC-6E3160409A6A}" type="pres">
      <dgm:prSet presAssocID="{59A0B26A-2973-451B-9ADA-6468D9C1A82E}" presName="composite" presStyleCnt="0"/>
      <dgm:spPr/>
    </dgm:pt>
    <dgm:pt modelId="{1A737ED2-9B3D-486A-BCC6-0AB80E00245F}" type="pres">
      <dgm:prSet presAssocID="{59A0B26A-2973-451B-9ADA-6468D9C1A82E}" presName="L" presStyleLbl="solidFgAcc1" presStyleIdx="0" presStyleCnt="4">
        <dgm:presLayoutVars>
          <dgm:chMax val="0"/>
          <dgm:chPref val="0"/>
        </dgm:presLayoutVars>
      </dgm:prSet>
      <dgm:spPr/>
    </dgm:pt>
    <dgm:pt modelId="{B54879AF-D4E0-46E2-8D70-4A966E1405AD}" type="pres">
      <dgm:prSet presAssocID="{59A0B26A-2973-451B-9ADA-6468D9C1A82E}" presName="parTx" presStyleLbl="alignNode1" presStyleIdx="0" presStyleCnt="4">
        <dgm:presLayoutVars>
          <dgm:chMax val="0"/>
          <dgm:chPref val="0"/>
          <dgm:bulletEnabled val="1"/>
        </dgm:presLayoutVars>
      </dgm:prSet>
      <dgm:spPr/>
    </dgm:pt>
    <dgm:pt modelId="{620BC924-6B99-4BAA-A191-DC214623811E}" type="pres">
      <dgm:prSet presAssocID="{59A0B26A-2973-451B-9ADA-6468D9C1A82E}" presName="desTx" presStyleLbl="revTx" presStyleIdx="0" presStyleCnt="4">
        <dgm:presLayoutVars>
          <dgm:chMax val="0"/>
          <dgm:chPref val="0"/>
          <dgm:bulletEnabled val="1"/>
        </dgm:presLayoutVars>
      </dgm:prSet>
      <dgm:spPr/>
    </dgm:pt>
    <dgm:pt modelId="{D5CFACB0-89E0-4D8D-B21C-D12021517EBC}" type="pres">
      <dgm:prSet presAssocID="{59A0B26A-2973-451B-9ADA-6468D9C1A82E}" presName="EmptyPlaceHolder" presStyleCnt="0"/>
      <dgm:spPr/>
    </dgm:pt>
    <dgm:pt modelId="{3E22851C-7D37-4B1D-BEE9-4331D0D6D155}" type="pres">
      <dgm:prSet presAssocID="{82DF06A8-49E6-4C50-8190-748A5D28FD6E}" presName="space" presStyleCnt="0"/>
      <dgm:spPr/>
    </dgm:pt>
    <dgm:pt modelId="{BD7198BA-AD21-4370-ACB6-CF9D0416435B}" type="pres">
      <dgm:prSet presAssocID="{8159643A-818D-4545-AFE5-29FC064B1AAA}" presName="composite" presStyleCnt="0"/>
      <dgm:spPr/>
    </dgm:pt>
    <dgm:pt modelId="{358F369F-34EE-41ED-BC1A-711A3137299C}" type="pres">
      <dgm:prSet presAssocID="{8159643A-818D-4545-AFE5-29FC064B1AAA}" presName="L" presStyleLbl="solidFgAcc1" presStyleIdx="1" presStyleCnt="4">
        <dgm:presLayoutVars>
          <dgm:chMax val="0"/>
          <dgm:chPref val="0"/>
        </dgm:presLayoutVars>
      </dgm:prSet>
      <dgm:spPr/>
    </dgm:pt>
    <dgm:pt modelId="{6CBF9FAF-D48F-40EA-871A-0FA38287CE35}" type="pres">
      <dgm:prSet presAssocID="{8159643A-818D-4545-AFE5-29FC064B1AAA}" presName="parTx" presStyleLbl="alignNode1" presStyleIdx="1" presStyleCnt="4">
        <dgm:presLayoutVars>
          <dgm:chMax val="0"/>
          <dgm:chPref val="0"/>
          <dgm:bulletEnabled val="1"/>
        </dgm:presLayoutVars>
      </dgm:prSet>
      <dgm:spPr/>
    </dgm:pt>
    <dgm:pt modelId="{A546A646-2429-46AF-8699-4BFFD84CC5B6}" type="pres">
      <dgm:prSet presAssocID="{8159643A-818D-4545-AFE5-29FC064B1AAA}" presName="desTx" presStyleLbl="revTx" presStyleIdx="1" presStyleCnt="4">
        <dgm:presLayoutVars>
          <dgm:chMax val="0"/>
          <dgm:chPref val="0"/>
          <dgm:bulletEnabled val="1"/>
        </dgm:presLayoutVars>
      </dgm:prSet>
      <dgm:spPr/>
    </dgm:pt>
    <dgm:pt modelId="{4E3F67B9-DF2A-4E51-A57C-3AF499A6F789}" type="pres">
      <dgm:prSet presAssocID="{8159643A-818D-4545-AFE5-29FC064B1AAA}" presName="EmptyPlaceHolder" presStyleCnt="0"/>
      <dgm:spPr/>
    </dgm:pt>
    <dgm:pt modelId="{493233D3-E5C8-4A4F-8D69-AE4DF1A5778E}" type="pres">
      <dgm:prSet presAssocID="{384C38D0-1DF9-4571-8437-3CD10BEF2AAE}" presName="space" presStyleCnt="0"/>
      <dgm:spPr/>
    </dgm:pt>
    <dgm:pt modelId="{BAB2F5ED-DF1A-4A79-93C1-D1006B234E66}" type="pres">
      <dgm:prSet presAssocID="{11173297-B697-4A11-9EAC-E45317C547A3}" presName="composite" presStyleCnt="0"/>
      <dgm:spPr/>
    </dgm:pt>
    <dgm:pt modelId="{16D63791-FFA0-43C4-BEEF-1AB674D38866}" type="pres">
      <dgm:prSet presAssocID="{11173297-B697-4A11-9EAC-E45317C547A3}" presName="L" presStyleLbl="solidFgAcc1" presStyleIdx="2" presStyleCnt="4">
        <dgm:presLayoutVars>
          <dgm:chMax val="0"/>
          <dgm:chPref val="0"/>
        </dgm:presLayoutVars>
      </dgm:prSet>
      <dgm:spPr/>
    </dgm:pt>
    <dgm:pt modelId="{FB74493C-0258-40F2-82BC-3F60AC129954}" type="pres">
      <dgm:prSet presAssocID="{11173297-B697-4A11-9EAC-E45317C547A3}" presName="parTx" presStyleLbl="alignNode1" presStyleIdx="2" presStyleCnt="4">
        <dgm:presLayoutVars>
          <dgm:chMax val="0"/>
          <dgm:chPref val="0"/>
          <dgm:bulletEnabled val="1"/>
        </dgm:presLayoutVars>
      </dgm:prSet>
      <dgm:spPr/>
    </dgm:pt>
    <dgm:pt modelId="{87C691EA-C3D7-40DF-B0AE-E4028B0FD49C}" type="pres">
      <dgm:prSet presAssocID="{11173297-B697-4A11-9EAC-E45317C547A3}" presName="desTx" presStyleLbl="revTx" presStyleIdx="2" presStyleCnt="4">
        <dgm:presLayoutVars>
          <dgm:chMax val="0"/>
          <dgm:chPref val="0"/>
          <dgm:bulletEnabled val="1"/>
        </dgm:presLayoutVars>
      </dgm:prSet>
      <dgm:spPr/>
    </dgm:pt>
    <dgm:pt modelId="{1FE54ED7-4A59-4121-81E2-A961BBABC3E6}" type="pres">
      <dgm:prSet presAssocID="{11173297-B697-4A11-9EAC-E45317C547A3}" presName="EmptyPlaceHolder" presStyleCnt="0"/>
      <dgm:spPr/>
    </dgm:pt>
    <dgm:pt modelId="{6F9F2454-A54E-4C81-A08F-B851F78AE46E}" type="pres">
      <dgm:prSet presAssocID="{F44242F6-86F1-4EA1-8BA3-3748696B9D36}" presName="space" presStyleCnt="0"/>
      <dgm:spPr/>
    </dgm:pt>
    <dgm:pt modelId="{33AA430E-B6B6-4F4D-B650-CCBCFEFC7179}" type="pres">
      <dgm:prSet presAssocID="{D59A6E49-80F2-47F2-A3F1-A7D3C1042B7A}" presName="composite" presStyleCnt="0"/>
      <dgm:spPr/>
    </dgm:pt>
    <dgm:pt modelId="{5D62A6A9-4EFD-4763-BBF1-1D3C340BA14C}" type="pres">
      <dgm:prSet presAssocID="{D59A6E49-80F2-47F2-A3F1-A7D3C1042B7A}" presName="L" presStyleLbl="solidFgAcc1" presStyleIdx="3" presStyleCnt="4">
        <dgm:presLayoutVars>
          <dgm:chMax val="0"/>
          <dgm:chPref val="0"/>
        </dgm:presLayoutVars>
      </dgm:prSet>
      <dgm:spPr/>
    </dgm:pt>
    <dgm:pt modelId="{D351831B-3E01-4E15-AF25-55BB488BD67A}" type="pres">
      <dgm:prSet presAssocID="{D59A6E49-80F2-47F2-A3F1-A7D3C1042B7A}" presName="parTx" presStyleLbl="alignNode1" presStyleIdx="3" presStyleCnt="4">
        <dgm:presLayoutVars>
          <dgm:chMax val="0"/>
          <dgm:chPref val="0"/>
          <dgm:bulletEnabled val="1"/>
        </dgm:presLayoutVars>
      </dgm:prSet>
      <dgm:spPr/>
    </dgm:pt>
    <dgm:pt modelId="{B0B2A94C-0647-4717-A4B4-9FC43E276503}" type="pres">
      <dgm:prSet presAssocID="{D59A6E49-80F2-47F2-A3F1-A7D3C1042B7A}" presName="desTx" presStyleLbl="revTx" presStyleIdx="3" presStyleCnt="4">
        <dgm:presLayoutVars>
          <dgm:chMax val="0"/>
          <dgm:chPref val="0"/>
          <dgm:bulletEnabled val="1"/>
        </dgm:presLayoutVars>
      </dgm:prSet>
      <dgm:spPr/>
    </dgm:pt>
    <dgm:pt modelId="{2C96E7BD-7E61-4120-8B2F-41BAD5108587}" type="pres">
      <dgm:prSet presAssocID="{D59A6E49-80F2-47F2-A3F1-A7D3C1042B7A}" presName="EmptyPlaceHolder" presStyleCnt="0"/>
      <dgm:spPr/>
    </dgm:pt>
  </dgm:ptLst>
  <dgm:cxnLst>
    <dgm:cxn modelId="{D9DD0A07-3DE1-4FDB-9228-533E0FAB48D9}" srcId="{AAD4E0A1-2FAA-4C4F-A963-A18676DD2709}" destId="{8159643A-818D-4545-AFE5-29FC064B1AAA}" srcOrd="1" destOrd="0" parTransId="{2AC99ED1-74BC-44F4-AB57-AD4179C7D85F}" sibTransId="{384C38D0-1DF9-4571-8437-3CD10BEF2AAE}"/>
    <dgm:cxn modelId="{8C745826-0176-4B1D-B3C0-09B73D3A31FD}" type="presOf" srcId="{B37999E7-C394-42CA-9788-025667B2F148}" destId="{B0B2A94C-0647-4717-A4B4-9FC43E276503}" srcOrd="0" destOrd="0" presId="urn:microsoft.com/office/officeart/2016/7/layout/AccentHomeChevronProcess"/>
    <dgm:cxn modelId="{7A935926-C6E3-4735-8861-399BAB880CED}" type="presOf" srcId="{11173297-B697-4A11-9EAC-E45317C547A3}" destId="{FB74493C-0258-40F2-82BC-3F60AC129954}" srcOrd="0" destOrd="0" presId="urn:microsoft.com/office/officeart/2016/7/layout/AccentHomeChevronProcess"/>
    <dgm:cxn modelId="{FBC2842F-EE01-4B3C-92B7-42CD23F1836E}" type="presOf" srcId="{D59A6E49-80F2-47F2-A3F1-A7D3C1042B7A}" destId="{D351831B-3E01-4E15-AF25-55BB488BD67A}" srcOrd="0" destOrd="0" presId="urn:microsoft.com/office/officeart/2016/7/layout/AccentHomeChevronProcess"/>
    <dgm:cxn modelId="{5674DB32-52A8-4AD6-91A2-851D4F5D774E}" srcId="{8159643A-818D-4545-AFE5-29FC064B1AAA}" destId="{A5F3A565-F1A9-4263-BA1F-374C68AB041C}" srcOrd="0" destOrd="0" parTransId="{BC9CEAF5-0740-4D16-9B53-CFBE32998C15}" sibTransId="{E138BD27-CD5F-4B72-9EE7-AFCFDA324151}"/>
    <dgm:cxn modelId="{F7EA216A-8EED-4AEA-8470-B1B8F045C9C9}" srcId="{11173297-B697-4A11-9EAC-E45317C547A3}" destId="{388BDCB2-DCDF-44F3-8324-AEB38FDDBDD1}" srcOrd="0" destOrd="0" parTransId="{37941136-BD0B-4BA2-AB30-C59B281AC064}" sibTransId="{3E43BD3A-DE7D-4F87-8DF8-BE45D9E99A98}"/>
    <dgm:cxn modelId="{60F2516C-41F3-4218-A1D1-062B64CCA51C}" srcId="{D59A6E49-80F2-47F2-A3F1-A7D3C1042B7A}" destId="{B37999E7-C394-42CA-9788-025667B2F148}" srcOrd="0" destOrd="0" parTransId="{4E4B7B64-9855-4792-8CF8-036E24B99347}" sibTransId="{B2DC8013-B540-4718-801F-00BFBC13037A}"/>
    <dgm:cxn modelId="{3B32756D-B3E5-411D-8FF5-9443D03E0512}" srcId="{AAD4E0A1-2FAA-4C4F-A963-A18676DD2709}" destId="{59A0B26A-2973-451B-9ADA-6468D9C1A82E}" srcOrd="0" destOrd="0" parTransId="{485F4D2F-583A-4E49-8439-7E9505C9635E}" sibTransId="{82DF06A8-49E6-4C50-8190-748A5D28FD6E}"/>
    <dgm:cxn modelId="{1FAEAF4D-14D6-4B56-AEFB-137FBE831DD0}" type="presOf" srcId="{59A0B26A-2973-451B-9ADA-6468D9C1A82E}" destId="{B54879AF-D4E0-46E2-8D70-4A966E1405AD}" srcOrd="0" destOrd="0" presId="urn:microsoft.com/office/officeart/2016/7/layout/AccentHomeChevronProcess"/>
    <dgm:cxn modelId="{B5C6D170-17C5-4875-A95E-D9E57188DF9A}" type="presOf" srcId="{388BDCB2-DCDF-44F3-8324-AEB38FDDBDD1}" destId="{87C691EA-C3D7-40DF-B0AE-E4028B0FD49C}" srcOrd="0" destOrd="0" presId="urn:microsoft.com/office/officeart/2016/7/layout/AccentHomeChevronProcess"/>
    <dgm:cxn modelId="{F7E24D59-9532-4E70-A381-FD77E8E3792F}" srcId="{59A0B26A-2973-451B-9ADA-6468D9C1A82E}" destId="{EFA50C6C-022A-4BE7-B363-CC5944231205}" srcOrd="0" destOrd="0" parTransId="{2DCDB026-5A6D-4F6F-854C-5F88D23D2A99}" sibTransId="{1640FBF7-6D83-46D6-9A14-66833FCD0185}"/>
    <dgm:cxn modelId="{B316B97E-AB8D-4B6D-8DA6-0EA2B940A86C}" type="presOf" srcId="{8159643A-818D-4545-AFE5-29FC064B1AAA}" destId="{6CBF9FAF-D48F-40EA-871A-0FA38287CE35}" srcOrd="0" destOrd="0" presId="urn:microsoft.com/office/officeart/2016/7/layout/AccentHomeChevronProcess"/>
    <dgm:cxn modelId="{469DC6D2-31E4-4574-B83B-D505FE05AE0E}" type="presOf" srcId="{EFA50C6C-022A-4BE7-B363-CC5944231205}" destId="{620BC924-6B99-4BAA-A191-DC214623811E}" srcOrd="0" destOrd="0" presId="urn:microsoft.com/office/officeart/2016/7/layout/AccentHomeChevronProcess"/>
    <dgm:cxn modelId="{1DEAA8D5-09D4-43B8-9CE1-38F63628F861}" srcId="{AAD4E0A1-2FAA-4C4F-A963-A18676DD2709}" destId="{D59A6E49-80F2-47F2-A3F1-A7D3C1042B7A}" srcOrd="3" destOrd="0" parTransId="{0F0347E2-53BF-4AF0-BE04-E562E9D07F8C}" sibTransId="{7E011706-AE0C-4AA0-B690-E8284D94C1FB}"/>
    <dgm:cxn modelId="{6CC1CCE3-54C2-4814-A1AF-A91D5BBB640F}" type="presOf" srcId="{A5F3A565-F1A9-4263-BA1F-374C68AB041C}" destId="{A546A646-2429-46AF-8699-4BFFD84CC5B6}" srcOrd="0" destOrd="0" presId="urn:microsoft.com/office/officeart/2016/7/layout/AccentHomeChevronProcess"/>
    <dgm:cxn modelId="{BD4F4BE4-A85B-4889-9307-A6E2B214421F}" type="presOf" srcId="{AAD4E0A1-2FAA-4C4F-A963-A18676DD2709}" destId="{4C1431F9-4C53-405A-81AD-0054E67A41D0}" srcOrd="0" destOrd="0" presId="urn:microsoft.com/office/officeart/2016/7/layout/AccentHomeChevronProcess"/>
    <dgm:cxn modelId="{6C7779F4-FD69-4B67-B910-A8608F5BFD91}" srcId="{AAD4E0A1-2FAA-4C4F-A963-A18676DD2709}" destId="{11173297-B697-4A11-9EAC-E45317C547A3}" srcOrd="2" destOrd="0" parTransId="{04B33EEE-24D9-46D5-87A7-153B2EA6E29D}" sibTransId="{F44242F6-86F1-4EA1-8BA3-3748696B9D36}"/>
    <dgm:cxn modelId="{BB39A7A9-2264-45DD-A7D2-6B6E8F08D0DC}" type="presParOf" srcId="{4C1431F9-4C53-405A-81AD-0054E67A41D0}" destId="{B66B30B4-CD4B-4C7A-9CAC-6E3160409A6A}" srcOrd="0" destOrd="0" presId="urn:microsoft.com/office/officeart/2016/7/layout/AccentHomeChevronProcess"/>
    <dgm:cxn modelId="{B585E926-EFC0-4048-8602-6ED4600030C0}" type="presParOf" srcId="{B66B30B4-CD4B-4C7A-9CAC-6E3160409A6A}" destId="{1A737ED2-9B3D-486A-BCC6-0AB80E00245F}" srcOrd="0" destOrd="0" presId="urn:microsoft.com/office/officeart/2016/7/layout/AccentHomeChevronProcess"/>
    <dgm:cxn modelId="{A20FEDEF-0067-4568-ADAE-A4484CDCC1CE}" type="presParOf" srcId="{B66B30B4-CD4B-4C7A-9CAC-6E3160409A6A}" destId="{B54879AF-D4E0-46E2-8D70-4A966E1405AD}" srcOrd="1" destOrd="0" presId="urn:microsoft.com/office/officeart/2016/7/layout/AccentHomeChevronProcess"/>
    <dgm:cxn modelId="{7D7EF287-7322-4E5B-987B-1B13CB709161}" type="presParOf" srcId="{B66B30B4-CD4B-4C7A-9CAC-6E3160409A6A}" destId="{620BC924-6B99-4BAA-A191-DC214623811E}" srcOrd="2" destOrd="0" presId="urn:microsoft.com/office/officeart/2016/7/layout/AccentHomeChevronProcess"/>
    <dgm:cxn modelId="{01E17434-4715-41CF-BAFC-7C1C5F222262}" type="presParOf" srcId="{B66B30B4-CD4B-4C7A-9CAC-6E3160409A6A}" destId="{D5CFACB0-89E0-4D8D-B21C-D12021517EBC}" srcOrd="3" destOrd="0" presId="urn:microsoft.com/office/officeart/2016/7/layout/AccentHomeChevronProcess"/>
    <dgm:cxn modelId="{40BA1FC3-9854-4BE5-9ED1-13AB78386D51}" type="presParOf" srcId="{4C1431F9-4C53-405A-81AD-0054E67A41D0}" destId="{3E22851C-7D37-4B1D-BEE9-4331D0D6D155}" srcOrd="1" destOrd="0" presId="urn:microsoft.com/office/officeart/2016/7/layout/AccentHomeChevronProcess"/>
    <dgm:cxn modelId="{00A383ED-AC62-4D88-B31D-6124487BECD4}" type="presParOf" srcId="{4C1431F9-4C53-405A-81AD-0054E67A41D0}" destId="{BD7198BA-AD21-4370-ACB6-CF9D0416435B}" srcOrd="2" destOrd="0" presId="urn:microsoft.com/office/officeart/2016/7/layout/AccentHomeChevronProcess"/>
    <dgm:cxn modelId="{51FAA72E-A674-4E90-B265-825211FFC40A}" type="presParOf" srcId="{BD7198BA-AD21-4370-ACB6-CF9D0416435B}" destId="{358F369F-34EE-41ED-BC1A-711A3137299C}" srcOrd="0" destOrd="0" presId="urn:microsoft.com/office/officeart/2016/7/layout/AccentHomeChevronProcess"/>
    <dgm:cxn modelId="{5B5565D3-39BE-46EF-9BCE-CCBE13DD89A5}" type="presParOf" srcId="{BD7198BA-AD21-4370-ACB6-CF9D0416435B}" destId="{6CBF9FAF-D48F-40EA-871A-0FA38287CE35}" srcOrd="1" destOrd="0" presId="urn:microsoft.com/office/officeart/2016/7/layout/AccentHomeChevronProcess"/>
    <dgm:cxn modelId="{5C370960-A0D7-4BAA-8D5C-7AF068D77E20}" type="presParOf" srcId="{BD7198BA-AD21-4370-ACB6-CF9D0416435B}" destId="{A546A646-2429-46AF-8699-4BFFD84CC5B6}" srcOrd="2" destOrd="0" presId="urn:microsoft.com/office/officeart/2016/7/layout/AccentHomeChevronProcess"/>
    <dgm:cxn modelId="{54CBBBC8-1315-4663-BD69-A4C747A292A5}" type="presParOf" srcId="{BD7198BA-AD21-4370-ACB6-CF9D0416435B}" destId="{4E3F67B9-DF2A-4E51-A57C-3AF499A6F789}" srcOrd="3" destOrd="0" presId="urn:microsoft.com/office/officeart/2016/7/layout/AccentHomeChevronProcess"/>
    <dgm:cxn modelId="{BD6D65AA-5EE7-4B6A-A861-EB9A4C47832F}" type="presParOf" srcId="{4C1431F9-4C53-405A-81AD-0054E67A41D0}" destId="{493233D3-E5C8-4A4F-8D69-AE4DF1A5778E}" srcOrd="3" destOrd="0" presId="urn:microsoft.com/office/officeart/2016/7/layout/AccentHomeChevronProcess"/>
    <dgm:cxn modelId="{B92F53F0-65A2-4980-955C-04F47AD070FB}" type="presParOf" srcId="{4C1431F9-4C53-405A-81AD-0054E67A41D0}" destId="{BAB2F5ED-DF1A-4A79-93C1-D1006B234E66}" srcOrd="4" destOrd="0" presId="urn:microsoft.com/office/officeart/2016/7/layout/AccentHomeChevronProcess"/>
    <dgm:cxn modelId="{68A66C94-577F-4C26-B226-2A2E4774A00B}" type="presParOf" srcId="{BAB2F5ED-DF1A-4A79-93C1-D1006B234E66}" destId="{16D63791-FFA0-43C4-BEEF-1AB674D38866}" srcOrd="0" destOrd="0" presId="urn:microsoft.com/office/officeart/2016/7/layout/AccentHomeChevronProcess"/>
    <dgm:cxn modelId="{F6DF6BC7-216D-4DF1-A40C-89CB6828A46B}" type="presParOf" srcId="{BAB2F5ED-DF1A-4A79-93C1-D1006B234E66}" destId="{FB74493C-0258-40F2-82BC-3F60AC129954}" srcOrd="1" destOrd="0" presId="urn:microsoft.com/office/officeart/2016/7/layout/AccentHomeChevronProcess"/>
    <dgm:cxn modelId="{7AD59B5D-2CBB-4B55-9958-D27EF9102FB6}" type="presParOf" srcId="{BAB2F5ED-DF1A-4A79-93C1-D1006B234E66}" destId="{87C691EA-C3D7-40DF-B0AE-E4028B0FD49C}" srcOrd="2" destOrd="0" presId="urn:microsoft.com/office/officeart/2016/7/layout/AccentHomeChevronProcess"/>
    <dgm:cxn modelId="{61974D16-E40F-472E-B43A-CB430B5E1238}" type="presParOf" srcId="{BAB2F5ED-DF1A-4A79-93C1-D1006B234E66}" destId="{1FE54ED7-4A59-4121-81E2-A961BBABC3E6}" srcOrd="3" destOrd="0" presId="urn:microsoft.com/office/officeart/2016/7/layout/AccentHomeChevronProcess"/>
    <dgm:cxn modelId="{93649C36-4D14-48D0-B336-B67061569702}" type="presParOf" srcId="{4C1431F9-4C53-405A-81AD-0054E67A41D0}" destId="{6F9F2454-A54E-4C81-A08F-B851F78AE46E}" srcOrd="5" destOrd="0" presId="urn:microsoft.com/office/officeart/2016/7/layout/AccentHomeChevronProcess"/>
    <dgm:cxn modelId="{12A723F6-9F08-423D-9AA5-5656378F5BC3}" type="presParOf" srcId="{4C1431F9-4C53-405A-81AD-0054E67A41D0}" destId="{33AA430E-B6B6-4F4D-B650-CCBCFEFC7179}" srcOrd="6" destOrd="0" presId="urn:microsoft.com/office/officeart/2016/7/layout/AccentHomeChevronProcess"/>
    <dgm:cxn modelId="{58CC26D5-511F-41C2-92DB-CCAAFAE5D77C}" type="presParOf" srcId="{33AA430E-B6B6-4F4D-B650-CCBCFEFC7179}" destId="{5D62A6A9-4EFD-4763-BBF1-1D3C340BA14C}" srcOrd="0" destOrd="0" presId="urn:microsoft.com/office/officeart/2016/7/layout/AccentHomeChevronProcess"/>
    <dgm:cxn modelId="{9E9D8731-89D1-4998-814D-2CF5EBEF9574}" type="presParOf" srcId="{33AA430E-B6B6-4F4D-B650-CCBCFEFC7179}" destId="{D351831B-3E01-4E15-AF25-55BB488BD67A}" srcOrd="1" destOrd="0" presId="urn:microsoft.com/office/officeart/2016/7/layout/AccentHomeChevronProcess"/>
    <dgm:cxn modelId="{37688A37-1621-4FFF-B5B6-9A743386ADFD}" type="presParOf" srcId="{33AA430E-B6B6-4F4D-B650-CCBCFEFC7179}" destId="{B0B2A94C-0647-4717-A4B4-9FC43E276503}" srcOrd="2" destOrd="0" presId="urn:microsoft.com/office/officeart/2016/7/layout/AccentHomeChevronProcess"/>
    <dgm:cxn modelId="{8286F3AA-2B02-46CE-8648-AE7CDC535339}" type="presParOf" srcId="{33AA430E-B6B6-4F4D-B650-CCBCFEFC7179}" destId="{2C96E7BD-7E61-4120-8B2F-41BAD5108587}"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4E0A1-2FAA-4C4F-A963-A18676DD2709}" type="doc">
      <dgm:prSet loTypeId="urn:microsoft.com/office/officeart/2016/7/layout/AccentHomeChevronProcess" loCatId="process" qsTypeId="urn:microsoft.com/office/officeart/2005/8/quickstyle/simple1" qsCatId="simple" csTypeId="urn:microsoft.com/office/officeart/2005/8/colors/colorful2" csCatId="colorful" phldr="1"/>
      <dgm:spPr/>
      <dgm:t>
        <a:bodyPr/>
        <a:lstStyle/>
        <a:p>
          <a:endParaRPr lang="en-US"/>
        </a:p>
      </dgm:t>
    </dgm:pt>
    <dgm:pt modelId="{59A0B26A-2973-451B-9ADA-6468D9C1A82E}">
      <dgm:prSet/>
      <dgm:spPr/>
      <dgm:t>
        <a:bodyPr/>
        <a:lstStyle/>
        <a:p>
          <a:r>
            <a:rPr lang="en-US" dirty="0"/>
            <a:t>5</a:t>
          </a:r>
        </a:p>
      </dgm:t>
    </dgm:pt>
    <dgm:pt modelId="{485F4D2F-583A-4E49-8439-7E9505C9635E}" type="parTrans" cxnId="{3B32756D-B3E5-411D-8FF5-9443D03E0512}">
      <dgm:prSet/>
      <dgm:spPr/>
      <dgm:t>
        <a:bodyPr/>
        <a:lstStyle/>
        <a:p>
          <a:endParaRPr lang="en-US"/>
        </a:p>
      </dgm:t>
    </dgm:pt>
    <dgm:pt modelId="{82DF06A8-49E6-4C50-8190-748A5D28FD6E}" type="sibTrans" cxnId="{3B32756D-B3E5-411D-8FF5-9443D03E0512}">
      <dgm:prSet/>
      <dgm:spPr/>
      <dgm:t>
        <a:bodyPr/>
        <a:lstStyle/>
        <a:p>
          <a:endParaRPr lang="en-US"/>
        </a:p>
      </dgm:t>
    </dgm:pt>
    <dgm:pt modelId="{EFA50C6C-022A-4BE7-B363-CC5944231205}">
      <dgm:prSet/>
      <dgm:spPr/>
      <dgm:t>
        <a:bodyPr/>
        <a:lstStyle/>
        <a:p>
          <a:r>
            <a:rPr lang="en-IE" b="1" dirty="0"/>
            <a:t>Exploit opportunities</a:t>
          </a:r>
          <a:endParaRPr lang="en-US" b="1" dirty="0"/>
        </a:p>
      </dgm:t>
    </dgm:pt>
    <dgm:pt modelId="{2DCDB026-5A6D-4F6F-854C-5F88D23D2A99}" type="parTrans" cxnId="{F7E24D59-9532-4E70-A381-FD77E8E3792F}">
      <dgm:prSet/>
      <dgm:spPr/>
      <dgm:t>
        <a:bodyPr/>
        <a:lstStyle/>
        <a:p>
          <a:endParaRPr lang="en-US"/>
        </a:p>
      </dgm:t>
    </dgm:pt>
    <dgm:pt modelId="{1640FBF7-6D83-46D6-9A14-66833FCD0185}" type="sibTrans" cxnId="{F7E24D59-9532-4E70-A381-FD77E8E3792F}">
      <dgm:prSet/>
      <dgm:spPr/>
      <dgm:t>
        <a:bodyPr/>
        <a:lstStyle/>
        <a:p>
          <a:endParaRPr lang="en-US"/>
        </a:p>
      </dgm:t>
    </dgm:pt>
    <dgm:pt modelId="{8159643A-818D-4545-AFE5-29FC064B1AAA}">
      <dgm:prSet/>
      <dgm:spPr/>
      <dgm:t>
        <a:bodyPr/>
        <a:lstStyle/>
        <a:p>
          <a:r>
            <a:rPr lang="en-US" dirty="0"/>
            <a:t>6</a:t>
          </a:r>
        </a:p>
      </dgm:t>
    </dgm:pt>
    <dgm:pt modelId="{2AC99ED1-74BC-44F4-AB57-AD4179C7D85F}" type="parTrans" cxnId="{D9DD0A07-3DE1-4FDB-9228-533E0FAB48D9}">
      <dgm:prSet/>
      <dgm:spPr/>
      <dgm:t>
        <a:bodyPr/>
        <a:lstStyle/>
        <a:p>
          <a:endParaRPr lang="en-US"/>
        </a:p>
      </dgm:t>
    </dgm:pt>
    <dgm:pt modelId="{384C38D0-1DF9-4571-8437-3CD10BEF2AAE}" type="sibTrans" cxnId="{D9DD0A07-3DE1-4FDB-9228-533E0FAB48D9}">
      <dgm:prSet/>
      <dgm:spPr/>
      <dgm:t>
        <a:bodyPr/>
        <a:lstStyle/>
        <a:p>
          <a:endParaRPr lang="en-US"/>
        </a:p>
      </dgm:t>
    </dgm:pt>
    <dgm:pt modelId="{A5F3A565-F1A9-4263-BA1F-374C68AB041C}">
      <dgm:prSet/>
      <dgm:spPr/>
      <dgm:t>
        <a:bodyPr/>
        <a:lstStyle/>
        <a:p>
          <a:r>
            <a:rPr lang="en-IE" b="1" dirty="0"/>
            <a:t>Increase your visibility </a:t>
          </a:r>
          <a:endParaRPr lang="en-US" b="1" dirty="0"/>
        </a:p>
      </dgm:t>
    </dgm:pt>
    <dgm:pt modelId="{BC9CEAF5-0740-4D16-9B53-CFBE32998C15}" type="parTrans" cxnId="{5674DB32-52A8-4AD6-91A2-851D4F5D774E}">
      <dgm:prSet/>
      <dgm:spPr/>
      <dgm:t>
        <a:bodyPr/>
        <a:lstStyle/>
        <a:p>
          <a:endParaRPr lang="en-US"/>
        </a:p>
      </dgm:t>
    </dgm:pt>
    <dgm:pt modelId="{E138BD27-CD5F-4B72-9EE7-AFCFDA324151}" type="sibTrans" cxnId="{5674DB32-52A8-4AD6-91A2-851D4F5D774E}">
      <dgm:prSet/>
      <dgm:spPr/>
      <dgm:t>
        <a:bodyPr/>
        <a:lstStyle/>
        <a:p>
          <a:endParaRPr lang="en-US"/>
        </a:p>
      </dgm:t>
    </dgm:pt>
    <dgm:pt modelId="{11173297-B697-4A11-9EAC-E45317C547A3}">
      <dgm:prSet/>
      <dgm:spPr/>
      <dgm:t>
        <a:bodyPr/>
        <a:lstStyle/>
        <a:p>
          <a:r>
            <a:rPr lang="en-US" dirty="0"/>
            <a:t>7</a:t>
          </a:r>
        </a:p>
      </dgm:t>
    </dgm:pt>
    <dgm:pt modelId="{04B33EEE-24D9-46D5-87A7-153B2EA6E29D}" type="parTrans" cxnId="{6C7779F4-FD69-4B67-B910-A8608F5BFD91}">
      <dgm:prSet/>
      <dgm:spPr/>
      <dgm:t>
        <a:bodyPr/>
        <a:lstStyle/>
        <a:p>
          <a:endParaRPr lang="en-US"/>
        </a:p>
      </dgm:t>
    </dgm:pt>
    <dgm:pt modelId="{F44242F6-86F1-4EA1-8BA3-3748696B9D36}" type="sibTrans" cxnId="{6C7779F4-FD69-4B67-B910-A8608F5BFD91}">
      <dgm:prSet/>
      <dgm:spPr/>
      <dgm:t>
        <a:bodyPr/>
        <a:lstStyle/>
        <a:p>
          <a:endParaRPr lang="en-US"/>
        </a:p>
      </dgm:t>
    </dgm:pt>
    <dgm:pt modelId="{388BDCB2-DCDF-44F3-8324-AEB38FDDBDD1}">
      <dgm:prSet/>
      <dgm:spPr/>
      <dgm:t>
        <a:bodyPr/>
        <a:lstStyle/>
        <a:p>
          <a:r>
            <a:rPr lang="en-IE" b="1" dirty="0"/>
            <a:t>Network</a:t>
          </a:r>
          <a:endParaRPr lang="en-US" b="1" dirty="0"/>
        </a:p>
      </dgm:t>
    </dgm:pt>
    <dgm:pt modelId="{37941136-BD0B-4BA2-AB30-C59B281AC064}" type="parTrans" cxnId="{F7EA216A-8EED-4AEA-8470-B1B8F045C9C9}">
      <dgm:prSet/>
      <dgm:spPr/>
      <dgm:t>
        <a:bodyPr/>
        <a:lstStyle/>
        <a:p>
          <a:endParaRPr lang="en-US"/>
        </a:p>
      </dgm:t>
    </dgm:pt>
    <dgm:pt modelId="{3E43BD3A-DE7D-4F87-8DF8-BE45D9E99A98}" type="sibTrans" cxnId="{F7EA216A-8EED-4AEA-8470-B1B8F045C9C9}">
      <dgm:prSet/>
      <dgm:spPr/>
      <dgm:t>
        <a:bodyPr/>
        <a:lstStyle/>
        <a:p>
          <a:endParaRPr lang="en-US"/>
        </a:p>
      </dgm:t>
    </dgm:pt>
    <dgm:pt modelId="{D59A6E49-80F2-47F2-A3F1-A7D3C1042B7A}">
      <dgm:prSet/>
      <dgm:spPr/>
      <dgm:t>
        <a:bodyPr/>
        <a:lstStyle/>
        <a:p>
          <a:r>
            <a:rPr lang="en-US" dirty="0"/>
            <a:t>8</a:t>
          </a:r>
        </a:p>
      </dgm:t>
    </dgm:pt>
    <dgm:pt modelId="{0F0347E2-53BF-4AF0-BE04-E562E9D07F8C}" type="parTrans" cxnId="{1DEAA8D5-09D4-43B8-9CE1-38F63628F861}">
      <dgm:prSet/>
      <dgm:spPr/>
      <dgm:t>
        <a:bodyPr/>
        <a:lstStyle/>
        <a:p>
          <a:endParaRPr lang="en-US"/>
        </a:p>
      </dgm:t>
    </dgm:pt>
    <dgm:pt modelId="{7E011706-AE0C-4AA0-B690-E8284D94C1FB}" type="sibTrans" cxnId="{1DEAA8D5-09D4-43B8-9CE1-38F63628F861}">
      <dgm:prSet/>
      <dgm:spPr/>
      <dgm:t>
        <a:bodyPr/>
        <a:lstStyle/>
        <a:p>
          <a:endParaRPr lang="en-US"/>
        </a:p>
      </dgm:t>
    </dgm:pt>
    <dgm:pt modelId="{B37999E7-C394-42CA-9788-025667B2F148}">
      <dgm:prSet/>
      <dgm:spPr/>
      <dgm:t>
        <a:bodyPr/>
        <a:lstStyle/>
        <a:p>
          <a:r>
            <a:rPr lang="en-IE" b="1" dirty="0"/>
            <a:t>Check your progress</a:t>
          </a:r>
          <a:endParaRPr lang="en-US" b="1" dirty="0"/>
        </a:p>
      </dgm:t>
    </dgm:pt>
    <dgm:pt modelId="{4E4B7B64-9855-4792-8CF8-036E24B99347}" type="parTrans" cxnId="{60F2516C-41F3-4218-A1D1-062B64CCA51C}">
      <dgm:prSet/>
      <dgm:spPr/>
      <dgm:t>
        <a:bodyPr/>
        <a:lstStyle/>
        <a:p>
          <a:endParaRPr lang="en-US"/>
        </a:p>
      </dgm:t>
    </dgm:pt>
    <dgm:pt modelId="{B2DC8013-B540-4718-801F-00BFBC13037A}" type="sibTrans" cxnId="{60F2516C-41F3-4218-A1D1-062B64CCA51C}">
      <dgm:prSet/>
      <dgm:spPr/>
      <dgm:t>
        <a:bodyPr/>
        <a:lstStyle/>
        <a:p>
          <a:endParaRPr lang="en-US"/>
        </a:p>
      </dgm:t>
    </dgm:pt>
    <dgm:pt modelId="{ED2FDE43-E2DA-446F-9FA2-5321B78C9EE7}" type="pres">
      <dgm:prSet presAssocID="{AAD4E0A1-2FAA-4C4F-A963-A18676DD2709}" presName="Name0" presStyleCnt="0">
        <dgm:presLayoutVars>
          <dgm:animLvl val="lvl"/>
          <dgm:resizeHandles val="exact"/>
        </dgm:presLayoutVars>
      </dgm:prSet>
      <dgm:spPr/>
    </dgm:pt>
    <dgm:pt modelId="{B5887060-57D9-41D5-9138-601CB8FACCAD}" type="pres">
      <dgm:prSet presAssocID="{59A0B26A-2973-451B-9ADA-6468D9C1A82E}" presName="composite" presStyleCnt="0"/>
      <dgm:spPr/>
    </dgm:pt>
    <dgm:pt modelId="{B74CDA55-8282-421D-BD3F-8A7A174CA569}" type="pres">
      <dgm:prSet presAssocID="{59A0B26A-2973-451B-9ADA-6468D9C1A82E}" presName="L" presStyleLbl="solidFgAcc1" presStyleIdx="0" presStyleCnt="4">
        <dgm:presLayoutVars>
          <dgm:chMax val="0"/>
          <dgm:chPref val="0"/>
        </dgm:presLayoutVars>
      </dgm:prSet>
      <dgm:spPr/>
    </dgm:pt>
    <dgm:pt modelId="{00031363-FCA8-448D-B4A1-E2BBE0F81044}" type="pres">
      <dgm:prSet presAssocID="{59A0B26A-2973-451B-9ADA-6468D9C1A82E}" presName="parTx" presStyleLbl="alignNode1" presStyleIdx="0" presStyleCnt="4">
        <dgm:presLayoutVars>
          <dgm:chMax val="0"/>
          <dgm:chPref val="0"/>
          <dgm:bulletEnabled val="1"/>
        </dgm:presLayoutVars>
      </dgm:prSet>
      <dgm:spPr/>
    </dgm:pt>
    <dgm:pt modelId="{6F6D4D8B-154C-44F3-BC88-0B362475958E}" type="pres">
      <dgm:prSet presAssocID="{59A0B26A-2973-451B-9ADA-6468D9C1A82E}" presName="desTx" presStyleLbl="revTx" presStyleIdx="0" presStyleCnt="4">
        <dgm:presLayoutVars>
          <dgm:chMax val="0"/>
          <dgm:chPref val="0"/>
          <dgm:bulletEnabled val="1"/>
        </dgm:presLayoutVars>
      </dgm:prSet>
      <dgm:spPr/>
    </dgm:pt>
    <dgm:pt modelId="{A461AA73-936A-41CE-ABDD-A826A9292A6C}" type="pres">
      <dgm:prSet presAssocID="{59A0B26A-2973-451B-9ADA-6468D9C1A82E}" presName="EmptyPlaceHolder" presStyleCnt="0"/>
      <dgm:spPr/>
    </dgm:pt>
    <dgm:pt modelId="{ADCAD70C-1E72-454D-AA31-5EC8C5731088}" type="pres">
      <dgm:prSet presAssocID="{82DF06A8-49E6-4C50-8190-748A5D28FD6E}" presName="space" presStyleCnt="0"/>
      <dgm:spPr/>
    </dgm:pt>
    <dgm:pt modelId="{DEEEFFDA-5172-4E7A-8A54-CAD12567C458}" type="pres">
      <dgm:prSet presAssocID="{8159643A-818D-4545-AFE5-29FC064B1AAA}" presName="composite" presStyleCnt="0"/>
      <dgm:spPr/>
    </dgm:pt>
    <dgm:pt modelId="{0B9C2F8B-CAE0-4522-984B-F238F93E636C}" type="pres">
      <dgm:prSet presAssocID="{8159643A-818D-4545-AFE5-29FC064B1AAA}" presName="L" presStyleLbl="solidFgAcc1" presStyleIdx="1" presStyleCnt="4">
        <dgm:presLayoutVars>
          <dgm:chMax val="0"/>
          <dgm:chPref val="0"/>
        </dgm:presLayoutVars>
      </dgm:prSet>
      <dgm:spPr/>
    </dgm:pt>
    <dgm:pt modelId="{9994D2E2-5775-4773-9E9D-1790879130D6}" type="pres">
      <dgm:prSet presAssocID="{8159643A-818D-4545-AFE5-29FC064B1AAA}" presName="parTx" presStyleLbl="alignNode1" presStyleIdx="1" presStyleCnt="4">
        <dgm:presLayoutVars>
          <dgm:chMax val="0"/>
          <dgm:chPref val="0"/>
          <dgm:bulletEnabled val="1"/>
        </dgm:presLayoutVars>
      </dgm:prSet>
      <dgm:spPr/>
    </dgm:pt>
    <dgm:pt modelId="{1C1A1647-80D4-40F2-8795-43429C1F403A}" type="pres">
      <dgm:prSet presAssocID="{8159643A-818D-4545-AFE5-29FC064B1AAA}" presName="desTx" presStyleLbl="revTx" presStyleIdx="1" presStyleCnt="4">
        <dgm:presLayoutVars>
          <dgm:chMax val="0"/>
          <dgm:chPref val="0"/>
          <dgm:bulletEnabled val="1"/>
        </dgm:presLayoutVars>
      </dgm:prSet>
      <dgm:spPr/>
    </dgm:pt>
    <dgm:pt modelId="{AE1DB653-497B-46CF-BD4E-A57FA79A9DBC}" type="pres">
      <dgm:prSet presAssocID="{8159643A-818D-4545-AFE5-29FC064B1AAA}" presName="EmptyPlaceHolder" presStyleCnt="0"/>
      <dgm:spPr/>
    </dgm:pt>
    <dgm:pt modelId="{306282C3-D81F-4199-8D77-A75C7B2207FC}" type="pres">
      <dgm:prSet presAssocID="{384C38D0-1DF9-4571-8437-3CD10BEF2AAE}" presName="space" presStyleCnt="0"/>
      <dgm:spPr/>
    </dgm:pt>
    <dgm:pt modelId="{B33E2D17-47ED-4EC2-B5D8-23E8DCFE8F6C}" type="pres">
      <dgm:prSet presAssocID="{11173297-B697-4A11-9EAC-E45317C547A3}" presName="composite" presStyleCnt="0"/>
      <dgm:spPr/>
    </dgm:pt>
    <dgm:pt modelId="{7A28D0C2-978E-4896-B598-CAB70F183AC3}" type="pres">
      <dgm:prSet presAssocID="{11173297-B697-4A11-9EAC-E45317C547A3}" presName="L" presStyleLbl="solidFgAcc1" presStyleIdx="2" presStyleCnt="4">
        <dgm:presLayoutVars>
          <dgm:chMax val="0"/>
          <dgm:chPref val="0"/>
        </dgm:presLayoutVars>
      </dgm:prSet>
      <dgm:spPr/>
    </dgm:pt>
    <dgm:pt modelId="{9893B89F-180C-4D96-B1D9-443A1ADD3B95}" type="pres">
      <dgm:prSet presAssocID="{11173297-B697-4A11-9EAC-E45317C547A3}" presName="parTx" presStyleLbl="alignNode1" presStyleIdx="2" presStyleCnt="4">
        <dgm:presLayoutVars>
          <dgm:chMax val="0"/>
          <dgm:chPref val="0"/>
          <dgm:bulletEnabled val="1"/>
        </dgm:presLayoutVars>
      </dgm:prSet>
      <dgm:spPr/>
    </dgm:pt>
    <dgm:pt modelId="{72D66E4E-9A39-4479-A2E0-765F47F23641}" type="pres">
      <dgm:prSet presAssocID="{11173297-B697-4A11-9EAC-E45317C547A3}" presName="desTx" presStyleLbl="revTx" presStyleIdx="2" presStyleCnt="4">
        <dgm:presLayoutVars>
          <dgm:chMax val="0"/>
          <dgm:chPref val="0"/>
          <dgm:bulletEnabled val="1"/>
        </dgm:presLayoutVars>
      </dgm:prSet>
      <dgm:spPr/>
    </dgm:pt>
    <dgm:pt modelId="{E4BEFAF4-520D-454F-9B82-519F6BCC0A91}" type="pres">
      <dgm:prSet presAssocID="{11173297-B697-4A11-9EAC-E45317C547A3}" presName="EmptyPlaceHolder" presStyleCnt="0"/>
      <dgm:spPr/>
    </dgm:pt>
    <dgm:pt modelId="{1E2755D9-6BBA-4A18-93EB-81E6FCD7E747}" type="pres">
      <dgm:prSet presAssocID="{F44242F6-86F1-4EA1-8BA3-3748696B9D36}" presName="space" presStyleCnt="0"/>
      <dgm:spPr/>
    </dgm:pt>
    <dgm:pt modelId="{4DB5409F-F890-4182-B824-C4310AEF94F7}" type="pres">
      <dgm:prSet presAssocID="{D59A6E49-80F2-47F2-A3F1-A7D3C1042B7A}" presName="composite" presStyleCnt="0"/>
      <dgm:spPr/>
    </dgm:pt>
    <dgm:pt modelId="{DD1E416B-EE6C-4A2A-8DD8-EEC5DF6F493E}" type="pres">
      <dgm:prSet presAssocID="{D59A6E49-80F2-47F2-A3F1-A7D3C1042B7A}" presName="L" presStyleLbl="solidFgAcc1" presStyleIdx="3" presStyleCnt="4">
        <dgm:presLayoutVars>
          <dgm:chMax val="0"/>
          <dgm:chPref val="0"/>
        </dgm:presLayoutVars>
      </dgm:prSet>
      <dgm:spPr/>
    </dgm:pt>
    <dgm:pt modelId="{F8D0C59C-7B55-442A-B677-2EF13CEF0661}" type="pres">
      <dgm:prSet presAssocID="{D59A6E49-80F2-47F2-A3F1-A7D3C1042B7A}" presName="parTx" presStyleLbl="alignNode1" presStyleIdx="3" presStyleCnt="4">
        <dgm:presLayoutVars>
          <dgm:chMax val="0"/>
          <dgm:chPref val="0"/>
          <dgm:bulletEnabled val="1"/>
        </dgm:presLayoutVars>
      </dgm:prSet>
      <dgm:spPr/>
    </dgm:pt>
    <dgm:pt modelId="{E13E0B12-1F07-4D4E-B85A-B4DDB9C128EA}" type="pres">
      <dgm:prSet presAssocID="{D59A6E49-80F2-47F2-A3F1-A7D3C1042B7A}" presName="desTx" presStyleLbl="revTx" presStyleIdx="3" presStyleCnt="4">
        <dgm:presLayoutVars>
          <dgm:chMax val="0"/>
          <dgm:chPref val="0"/>
          <dgm:bulletEnabled val="1"/>
        </dgm:presLayoutVars>
      </dgm:prSet>
      <dgm:spPr/>
    </dgm:pt>
    <dgm:pt modelId="{C2FA8554-9037-42B7-A53E-2FB75E8D2F9C}" type="pres">
      <dgm:prSet presAssocID="{D59A6E49-80F2-47F2-A3F1-A7D3C1042B7A}" presName="EmptyPlaceHolder" presStyleCnt="0"/>
      <dgm:spPr/>
    </dgm:pt>
  </dgm:ptLst>
  <dgm:cxnLst>
    <dgm:cxn modelId="{D9DD0A07-3DE1-4FDB-9228-533E0FAB48D9}" srcId="{AAD4E0A1-2FAA-4C4F-A963-A18676DD2709}" destId="{8159643A-818D-4545-AFE5-29FC064B1AAA}" srcOrd="1" destOrd="0" parTransId="{2AC99ED1-74BC-44F4-AB57-AD4179C7D85F}" sibTransId="{384C38D0-1DF9-4571-8437-3CD10BEF2AAE}"/>
    <dgm:cxn modelId="{4F0E4D2F-123A-4FB4-9631-8E2CADE12D4F}" type="presOf" srcId="{A5F3A565-F1A9-4263-BA1F-374C68AB041C}" destId="{1C1A1647-80D4-40F2-8795-43429C1F403A}" srcOrd="0" destOrd="0" presId="urn:microsoft.com/office/officeart/2016/7/layout/AccentHomeChevronProcess"/>
    <dgm:cxn modelId="{5674DB32-52A8-4AD6-91A2-851D4F5D774E}" srcId="{8159643A-818D-4545-AFE5-29FC064B1AAA}" destId="{A5F3A565-F1A9-4263-BA1F-374C68AB041C}" srcOrd="0" destOrd="0" parTransId="{BC9CEAF5-0740-4D16-9B53-CFBE32998C15}" sibTransId="{E138BD27-CD5F-4B72-9EE7-AFCFDA324151}"/>
    <dgm:cxn modelId="{40091368-FCA3-4511-A189-A4FB695BAD7A}" type="presOf" srcId="{AAD4E0A1-2FAA-4C4F-A963-A18676DD2709}" destId="{ED2FDE43-E2DA-446F-9FA2-5321B78C9EE7}" srcOrd="0" destOrd="0" presId="urn:microsoft.com/office/officeart/2016/7/layout/AccentHomeChevronProcess"/>
    <dgm:cxn modelId="{F7EA216A-8EED-4AEA-8470-B1B8F045C9C9}" srcId="{11173297-B697-4A11-9EAC-E45317C547A3}" destId="{388BDCB2-DCDF-44F3-8324-AEB38FDDBDD1}" srcOrd="0" destOrd="0" parTransId="{37941136-BD0B-4BA2-AB30-C59B281AC064}" sibTransId="{3E43BD3A-DE7D-4F87-8DF8-BE45D9E99A98}"/>
    <dgm:cxn modelId="{60F2516C-41F3-4218-A1D1-062B64CCA51C}" srcId="{D59A6E49-80F2-47F2-A3F1-A7D3C1042B7A}" destId="{B37999E7-C394-42CA-9788-025667B2F148}" srcOrd="0" destOrd="0" parTransId="{4E4B7B64-9855-4792-8CF8-036E24B99347}" sibTransId="{B2DC8013-B540-4718-801F-00BFBC13037A}"/>
    <dgm:cxn modelId="{3B32756D-B3E5-411D-8FF5-9443D03E0512}" srcId="{AAD4E0A1-2FAA-4C4F-A963-A18676DD2709}" destId="{59A0B26A-2973-451B-9ADA-6468D9C1A82E}" srcOrd="0" destOrd="0" parTransId="{485F4D2F-583A-4E49-8439-7E9505C9635E}" sibTransId="{82DF06A8-49E6-4C50-8190-748A5D28FD6E}"/>
    <dgm:cxn modelId="{F7E24D59-9532-4E70-A381-FD77E8E3792F}" srcId="{59A0B26A-2973-451B-9ADA-6468D9C1A82E}" destId="{EFA50C6C-022A-4BE7-B363-CC5944231205}" srcOrd="0" destOrd="0" parTransId="{2DCDB026-5A6D-4F6F-854C-5F88D23D2A99}" sibTransId="{1640FBF7-6D83-46D6-9A14-66833FCD0185}"/>
    <dgm:cxn modelId="{C4FEFC8B-BE1B-4F60-AC3B-7A42BCC1F5CB}" type="presOf" srcId="{B37999E7-C394-42CA-9788-025667B2F148}" destId="{E13E0B12-1F07-4D4E-B85A-B4DDB9C128EA}" srcOrd="0" destOrd="0" presId="urn:microsoft.com/office/officeart/2016/7/layout/AccentHomeChevronProcess"/>
    <dgm:cxn modelId="{38E87B90-50C2-4FF1-9C12-C64964A2D0F6}" type="presOf" srcId="{59A0B26A-2973-451B-9ADA-6468D9C1A82E}" destId="{00031363-FCA8-448D-B4A1-E2BBE0F81044}" srcOrd="0" destOrd="0" presId="urn:microsoft.com/office/officeart/2016/7/layout/AccentHomeChevronProcess"/>
    <dgm:cxn modelId="{FB3D76AC-6A2D-4EFC-AAD6-3C653C930E4D}" type="presOf" srcId="{D59A6E49-80F2-47F2-A3F1-A7D3C1042B7A}" destId="{F8D0C59C-7B55-442A-B677-2EF13CEF0661}" srcOrd="0" destOrd="0" presId="urn:microsoft.com/office/officeart/2016/7/layout/AccentHomeChevronProcess"/>
    <dgm:cxn modelId="{D7A3C1C3-D748-4F3B-A245-C9D0C8386E06}" type="presOf" srcId="{11173297-B697-4A11-9EAC-E45317C547A3}" destId="{9893B89F-180C-4D96-B1D9-443A1ADD3B95}" srcOrd="0" destOrd="0" presId="urn:microsoft.com/office/officeart/2016/7/layout/AccentHomeChevronProcess"/>
    <dgm:cxn modelId="{0501E0C8-8307-4412-846C-42122B48B845}" type="presOf" srcId="{EFA50C6C-022A-4BE7-B363-CC5944231205}" destId="{6F6D4D8B-154C-44F3-BC88-0B362475958E}" srcOrd="0" destOrd="0" presId="urn:microsoft.com/office/officeart/2016/7/layout/AccentHomeChevronProcess"/>
    <dgm:cxn modelId="{66F77FCD-6CF8-4AB5-8E3E-9F425B8FBB70}" type="presOf" srcId="{8159643A-818D-4545-AFE5-29FC064B1AAA}" destId="{9994D2E2-5775-4773-9E9D-1790879130D6}" srcOrd="0" destOrd="0" presId="urn:microsoft.com/office/officeart/2016/7/layout/AccentHomeChevronProcess"/>
    <dgm:cxn modelId="{510E41D3-2A0C-458F-B7C3-4C613FB316E0}" type="presOf" srcId="{388BDCB2-DCDF-44F3-8324-AEB38FDDBDD1}" destId="{72D66E4E-9A39-4479-A2E0-765F47F23641}" srcOrd="0" destOrd="0" presId="urn:microsoft.com/office/officeart/2016/7/layout/AccentHomeChevronProcess"/>
    <dgm:cxn modelId="{1DEAA8D5-09D4-43B8-9CE1-38F63628F861}" srcId="{AAD4E0A1-2FAA-4C4F-A963-A18676DD2709}" destId="{D59A6E49-80F2-47F2-A3F1-A7D3C1042B7A}" srcOrd="3" destOrd="0" parTransId="{0F0347E2-53BF-4AF0-BE04-E562E9D07F8C}" sibTransId="{7E011706-AE0C-4AA0-B690-E8284D94C1FB}"/>
    <dgm:cxn modelId="{6C7779F4-FD69-4B67-B910-A8608F5BFD91}" srcId="{AAD4E0A1-2FAA-4C4F-A963-A18676DD2709}" destId="{11173297-B697-4A11-9EAC-E45317C547A3}" srcOrd="2" destOrd="0" parTransId="{04B33EEE-24D9-46D5-87A7-153B2EA6E29D}" sibTransId="{F44242F6-86F1-4EA1-8BA3-3748696B9D36}"/>
    <dgm:cxn modelId="{338C80CD-2EC2-4CB1-B079-CC057817C311}" type="presParOf" srcId="{ED2FDE43-E2DA-446F-9FA2-5321B78C9EE7}" destId="{B5887060-57D9-41D5-9138-601CB8FACCAD}" srcOrd="0" destOrd="0" presId="urn:microsoft.com/office/officeart/2016/7/layout/AccentHomeChevronProcess"/>
    <dgm:cxn modelId="{2E306C5D-DD8D-48E2-966E-8546D7D2239B}" type="presParOf" srcId="{B5887060-57D9-41D5-9138-601CB8FACCAD}" destId="{B74CDA55-8282-421D-BD3F-8A7A174CA569}" srcOrd="0" destOrd="0" presId="urn:microsoft.com/office/officeart/2016/7/layout/AccentHomeChevronProcess"/>
    <dgm:cxn modelId="{E65BFA73-79FA-4F69-AD1A-9519B1737ACF}" type="presParOf" srcId="{B5887060-57D9-41D5-9138-601CB8FACCAD}" destId="{00031363-FCA8-448D-B4A1-E2BBE0F81044}" srcOrd="1" destOrd="0" presId="urn:microsoft.com/office/officeart/2016/7/layout/AccentHomeChevronProcess"/>
    <dgm:cxn modelId="{87B82465-79C0-4359-A3B6-A4749B782C07}" type="presParOf" srcId="{B5887060-57D9-41D5-9138-601CB8FACCAD}" destId="{6F6D4D8B-154C-44F3-BC88-0B362475958E}" srcOrd="2" destOrd="0" presId="urn:microsoft.com/office/officeart/2016/7/layout/AccentHomeChevronProcess"/>
    <dgm:cxn modelId="{012C3C25-28E0-42AE-AB51-2F4336549226}" type="presParOf" srcId="{B5887060-57D9-41D5-9138-601CB8FACCAD}" destId="{A461AA73-936A-41CE-ABDD-A826A9292A6C}" srcOrd="3" destOrd="0" presId="urn:microsoft.com/office/officeart/2016/7/layout/AccentHomeChevronProcess"/>
    <dgm:cxn modelId="{B1FCC48B-4BF7-4F58-AA97-2E9F59D61A38}" type="presParOf" srcId="{ED2FDE43-E2DA-446F-9FA2-5321B78C9EE7}" destId="{ADCAD70C-1E72-454D-AA31-5EC8C5731088}" srcOrd="1" destOrd="0" presId="urn:microsoft.com/office/officeart/2016/7/layout/AccentHomeChevronProcess"/>
    <dgm:cxn modelId="{3580A7E9-4330-4783-93EC-C169785F6FDA}" type="presParOf" srcId="{ED2FDE43-E2DA-446F-9FA2-5321B78C9EE7}" destId="{DEEEFFDA-5172-4E7A-8A54-CAD12567C458}" srcOrd="2" destOrd="0" presId="urn:microsoft.com/office/officeart/2016/7/layout/AccentHomeChevronProcess"/>
    <dgm:cxn modelId="{750C0CAD-BE87-449F-A482-B4BBE1DB8D42}" type="presParOf" srcId="{DEEEFFDA-5172-4E7A-8A54-CAD12567C458}" destId="{0B9C2F8B-CAE0-4522-984B-F238F93E636C}" srcOrd="0" destOrd="0" presId="urn:microsoft.com/office/officeart/2016/7/layout/AccentHomeChevronProcess"/>
    <dgm:cxn modelId="{BB917969-73EC-42AD-86F7-638C3ED00599}" type="presParOf" srcId="{DEEEFFDA-5172-4E7A-8A54-CAD12567C458}" destId="{9994D2E2-5775-4773-9E9D-1790879130D6}" srcOrd="1" destOrd="0" presId="urn:microsoft.com/office/officeart/2016/7/layout/AccentHomeChevronProcess"/>
    <dgm:cxn modelId="{B5C4918B-246B-4CC6-866D-750A60F21B24}" type="presParOf" srcId="{DEEEFFDA-5172-4E7A-8A54-CAD12567C458}" destId="{1C1A1647-80D4-40F2-8795-43429C1F403A}" srcOrd="2" destOrd="0" presId="urn:microsoft.com/office/officeart/2016/7/layout/AccentHomeChevronProcess"/>
    <dgm:cxn modelId="{FEAE0DC0-12A3-42DB-832D-57648A9F96CB}" type="presParOf" srcId="{DEEEFFDA-5172-4E7A-8A54-CAD12567C458}" destId="{AE1DB653-497B-46CF-BD4E-A57FA79A9DBC}" srcOrd="3" destOrd="0" presId="urn:microsoft.com/office/officeart/2016/7/layout/AccentHomeChevronProcess"/>
    <dgm:cxn modelId="{92BF55D0-CAD1-4E23-8396-6E67909A5DA2}" type="presParOf" srcId="{ED2FDE43-E2DA-446F-9FA2-5321B78C9EE7}" destId="{306282C3-D81F-4199-8D77-A75C7B2207FC}" srcOrd="3" destOrd="0" presId="urn:microsoft.com/office/officeart/2016/7/layout/AccentHomeChevronProcess"/>
    <dgm:cxn modelId="{26B5D706-F5F0-4BDC-9E60-2440AD0DBEF1}" type="presParOf" srcId="{ED2FDE43-E2DA-446F-9FA2-5321B78C9EE7}" destId="{B33E2D17-47ED-4EC2-B5D8-23E8DCFE8F6C}" srcOrd="4" destOrd="0" presId="urn:microsoft.com/office/officeart/2016/7/layout/AccentHomeChevronProcess"/>
    <dgm:cxn modelId="{00772E43-A825-4E06-B93A-F3EE2ACCD6CA}" type="presParOf" srcId="{B33E2D17-47ED-4EC2-B5D8-23E8DCFE8F6C}" destId="{7A28D0C2-978E-4896-B598-CAB70F183AC3}" srcOrd="0" destOrd="0" presId="urn:microsoft.com/office/officeart/2016/7/layout/AccentHomeChevronProcess"/>
    <dgm:cxn modelId="{47506120-2B1E-4660-9439-AFD7C2AFE1A2}" type="presParOf" srcId="{B33E2D17-47ED-4EC2-B5D8-23E8DCFE8F6C}" destId="{9893B89F-180C-4D96-B1D9-443A1ADD3B95}" srcOrd="1" destOrd="0" presId="urn:microsoft.com/office/officeart/2016/7/layout/AccentHomeChevronProcess"/>
    <dgm:cxn modelId="{38AD4A12-09EF-4C69-B81D-F6A9B1FB9F99}" type="presParOf" srcId="{B33E2D17-47ED-4EC2-B5D8-23E8DCFE8F6C}" destId="{72D66E4E-9A39-4479-A2E0-765F47F23641}" srcOrd="2" destOrd="0" presId="urn:microsoft.com/office/officeart/2016/7/layout/AccentHomeChevronProcess"/>
    <dgm:cxn modelId="{24C00CFF-1744-466A-BE5B-FF656EB08FB3}" type="presParOf" srcId="{B33E2D17-47ED-4EC2-B5D8-23E8DCFE8F6C}" destId="{E4BEFAF4-520D-454F-9B82-519F6BCC0A91}" srcOrd="3" destOrd="0" presId="urn:microsoft.com/office/officeart/2016/7/layout/AccentHomeChevronProcess"/>
    <dgm:cxn modelId="{AD47F31B-67D8-4DAE-95AA-24AB96AE224B}" type="presParOf" srcId="{ED2FDE43-E2DA-446F-9FA2-5321B78C9EE7}" destId="{1E2755D9-6BBA-4A18-93EB-81E6FCD7E747}" srcOrd="5" destOrd="0" presId="urn:microsoft.com/office/officeart/2016/7/layout/AccentHomeChevronProcess"/>
    <dgm:cxn modelId="{90538472-62F4-4AAF-877E-569A33F99EB7}" type="presParOf" srcId="{ED2FDE43-E2DA-446F-9FA2-5321B78C9EE7}" destId="{4DB5409F-F890-4182-B824-C4310AEF94F7}" srcOrd="6" destOrd="0" presId="urn:microsoft.com/office/officeart/2016/7/layout/AccentHomeChevronProcess"/>
    <dgm:cxn modelId="{9F3ABE21-9892-40E3-9220-94673BFCD6EC}" type="presParOf" srcId="{4DB5409F-F890-4182-B824-C4310AEF94F7}" destId="{DD1E416B-EE6C-4A2A-8DD8-EEC5DF6F493E}" srcOrd="0" destOrd="0" presId="urn:microsoft.com/office/officeart/2016/7/layout/AccentHomeChevronProcess"/>
    <dgm:cxn modelId="{B94452C6-81B4-47AB-98CB-30500E72183B}" type="presParOf" srcId="{4DB5409F-F890-4182-B824-C4310AEF94F7}" destId="{F8D0C59C-7B55-442A-B677-2EF13CEF0661}" srcOrd="1" destOrd="0" presId="urn:microsoft.com/office/officeart/2016/7/layout/AccentHomeChevronProcess"/>
    <dgm:cxn modelId="{604DCC54-42B3-4387-AD50-DF0DB048F2B4}" type="presParOf" srcId="{4DB5409F-F890-4182-B824-C4310AEF94F7}" destId="{E13E0B12-1F07-4D4E-B85A-B4DDB9C128EA}" srcOrd="2" destOrd="0" presId="urn:microsoft.com/office/officeart/2016/7/layout/AccentHomeChevronProcess"/>
    <dgm:cxn modelId="{30B52EC8-1B5D-4256-8FF5-D903F674D68A}" type="presParOf" srcId="{4DB5409F-F890-4182-B824-C4310AEF94F7}" destId="{C2FA8554-9037-42B7-A53E-2FB75E8D2F9C}"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37ED2-9B3D-486A-BCC6-0AB80E00245F}">
      <dsp:nvSpPr>
        <dsp:cNvPr id="0" name=""/>
        <dsp:cNvSpPr/>
      </dsp:nvSpPr>
      <dsp:spPr>
        <a:xfrm rot="5400000">
          <a:off x="-981829" y="1929202"/>
          <a:ext cx="2119108" cy="144356"/>
        </a:xfrm>
        <a:prstGeom prst="corner">
          <a:avLst>
            <a:gd name="adj1" fmla="val 1000"/>
            <a:gd name="adj2" fmla="val 1000"/>
          </a:avLst>
        </a:prstGeom>
        <a:solidFill>
          <a:schemeClr val="lt1">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4879AF-D4E0-46E2-8D70-4A966E1405AD}">
      <dsp:nvSpPr>
        <dsp:cNvPr id="0" name=""/>
        <dsp:cNvSpPr/>
      </dsp:nvSpPr>
      <dsp:spPr>
        <a:xfrm>
          <a:off x="5546" y="3060935"/>
          <a:ext cx="1804452" cy="706369"/>
        </a:xfrm>
        <a:prstGeom prst="homePlate">
          <a:avLst>
            <a:gd name="adj" fmla="val 2500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ctr" defTabSz="800100">
            <a:lnSpc>
              <a:spcPct val="90000"/>
            </a:lnSpc>
            <a:spcBef>
              <a:spcPct val="0"/>
            </a:spcBef>
            <a:spcAft>
              <a:spcPct val="35000"/>
            </a:spcAft>
            <a:buNone/>
          </a:pPr>
          <a:r>
            <a:rPr lang="en-US" sz="1800" kern="1200" dirty="0"/>
            <a:t>1</a:t>
          </a:r>
        </a:p>
      </dsp:txBody>
      <dsp:txXfrm>
        <a:off x="5546" y="3060935"/>
        <a:ext cx="1716156" cy="706369"/>
      </dsp:txXfrm>
    </dsp:sp>
    <dsp:sp modelId="{620BC924-6B99-4BAA-A191-DC214623811E}">
      <dsp:nvSpPr>
        <dsp:cNvPr id="0" name=""/>
        <dsp:cNvSpPr/>
      </dsp:nvSpPr>
      <dsp:spPr>
        <a:xfrm>
          <a:off x="149903" y="1028439"/>
          <a:ext cx="1465215" cy="169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IE" sz="1800" b="1" i="0" kern="1200" dirty="0"/>
            <a:t>Identify your personal drivers</a:t>
          </a:r>
          <a:endParaRPr lang="en-US" sz="1800" b="1" kern="1200" dirty="0"/>
        </a:p>
      </dsp:txBody>
      <dsp:txXfrm>
        <a:off x="149903" y="1028439"/>
        <a:ext cx="1465215" cy="1695901"/>
      </dsp:txXfrm>
    </dsp:sp>
    <dsp:sp modelId="{358F369F-34EE-41ED-BC1A-711A3137299C}">
      <dsp:nvSpPr>
        <dsp:cNvPr id="0" name=""/>
        <dsp:cNvSpPr/>
      </dsp:nvSpPr>
      <dsp:spPr>
        <a:xfrm rot="5400000">
          <a:off x="750445" y="1929202"/>
          <a:ext cx="2119108" cy="144356"/>
        </a:xfrm>
        <a:prstGeom prst="corner">
          <a:avLst>
            <a:gd name="adj1" fmla="val 1000"/>
            <a:gd name="adj2" fmla="val 1000"/>
          </a:avLst>
        </a:prstGeom>
        <a:solidFill>
          <a:schemeClr val="lt1">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F9FAF-D48F-40EA-871A-0FA38287CE35}">
      <dsp:nvSpPr>
        <dsp:cNvPr id="0" name=""/>
        <dsp:cNvSpPr/>
      </dsp:nvSpPr>
      <dsp:spPr>
        <a:xfrm>
          <a:off x="1737821" y="3060935"/>
          <a:ext cx="1804452" cy="706369"/>
        </a:xfrm>
        <a:prstGeom prst="chevron">
          <a:avLst>
            <a:gd name="adj" fmla="val 2500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ctr" defTabSz="800100">
            <a:lnSpc>
              <a:spcPct val="90000"/>
            </a:lnSpc>
            <a:spcBef>
              <a:spcPct val="0"/>
            </a:spcBef>
            <a:spcAft>
              <a:spcPct val="35000"/>
            </a:spcAft>
            <a:buNone/>
          </a:pPr>
          <a:r>
            <a:rPr lang="en-US" sz="1800" kern="1200" dirty="0"/>
            <a:t>2</a:t>
          </a:r>
        </a:p>
      </dsp:txBody>
      <dsp:txXfrm>
        <a:off x="1914413" y="3060935"/>
        <a:ext cx="1451268" cy="706369"/>
      </dsp:txXfrm>
    </dsp:sp>
    <dsp:sp modelId="{A546A646-2429-46AF-8699-4BFFD84CC5B6}">
      <dsp:nvSpPr>
        <dsp:cNvPr id="0" name=""/>
        <dsp:cNvSpPr/>
      </dsp:nvSpPr>
      <dsp:spPr>
        <a:xfrm>
          <a:off x="1882177" y="1028439"/>
          <a:ext cx="1465215" cy="169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IE" sz="1800" kern="1200" dirty="0"/>
            <a:t> </a:t>
          </a:r>
          <a:r>
            <a:rPr lang="en-IE" sz="1800" b="1" kern="1200" dirty="0"/>
            <a:t>Audit your talents</a:t>
          </a:r>
          <a:endParaRPr lang="en-US" sz="1800" b="1" kern="1200" dirty="0"/>
        </a:p>
      </dsp:txBody>
      <dsp:txXfrm>
        <a:off x="1882177" y="1028439"/>
        <a:ext cx="1465215" cy="1695901"/>
      </dsp:txXfrm>
    </dsp:sp>
    <dsp:sp modelId="{16D63791-FFA0-43C4-BEEF-1AB674D38866}">
      <dsp:nvSpPr>
        <dsp:cNvPr id="0" name=""/>
        <dsp:cNvSpPr/>
      </dsp:nvSpPr>
      <dsp:spPr>
        <a:xfrm rot="5400000">
          <a:off x="2482719" y="1929202"/>
          <a:ext cx="2119108" cy="144356"/>
        </a:xfrm>
        <a:prstGeom prst="corner">
          <a:avLst>
            <a:gd name="adj1" fmla="val 1000"/>
            <a:gd name="adj2" fmla="val 1000"/>
          </a:avLst>
        </a:prstGeom>
        <a:solidFill>
          <a:schemeClr val="lt1">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4493C-0258-40F2-82BC-3F60AC129954}">
      <dsp:nvSpPr>
        <dsp:cNvPr id="0" name=""/>
        <dsp:cNvSpPr/>
      </dsp:nvSpPr>
      <dsp:spPr>
        <a:xfrm>
          <a:off x="3470095" y="3060935"/>
          <a:ext cx="1804452" cy="706369"/>
        </a:xfrm>
        <a:prstGeom prst="chevron">
          <a:avLst>
            <a:gd name="adj" fmla="val 2500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ctr" defTabSz="800100">
            <a:lnSpc>
              <a:spcPct val="90000"/>
            </a:lnSpc>
            <a:spcBef>
              <a:spcPct val="0"/>
            </a:spcBef>
            <a:spcAft>
              <a:spcPct val="35000"/>
            </a:spcAft>
            <a:buNone/>
          </a:pPr>
          <a:r>
            <a:rPr lang="en-US" sz="1800" kern="1200" dirty="0"/>
            <a:t>3</a:t>
          </a:r>
        </a:p>
      </dsp:txBody>
      <dsp:txXfrm>
        <a:off x="3646687" y="3060935"/>
        <a:ext cx="1451268" cy="706369"/>
      </dsp:txXfrm>
    </dsp:sp>
    <dsp:sp modelId="{87C691EA-C3D7-40DF-B0AE-E4028B0FD49C}">
      <dsp:nvSpPr>
        <dsp:cNvPr id="0" name=""/>
        <dsp:cNvSpPr/>
      </dsp:nvSpPr>
      <dsp:spPr>
        <a:xfrm>
          <a:off x="3614452" y="1028439"/>
          <a:ext cx="1465215" cy="169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IE" sz="1800" b="1" kern="1200" dirty="0"/>
            <a:t>Discuss your career</a:t>
          </a:r>
          <a:endParaRPr lang="en-US" sz="1800" b="1" kern="1200" dirty="0"/>
        </a:p>
      </dsp:txBody>
      <dsp:txXfrm>
        <a:off x="3614452" y="1028439"/>
        <a:ext cx="1465215" cy="1695901"/>
      </dsp:txXfrm>
    </dsp:sp>
    <dsp:sp modelId="{5D62A6A9-4EFD-4763-BBF1-1D3C340BA14C}">
      <dsp:nvSpPr>
        <dsp:cNvPr id="0" name=""/>
        <dsp:cNvSpPr/>
      </dsp:nvSpPr>
      <dsp:spPr>
        <a:xfrm rot="5400000">
          <a:off x="4214994" y="1929202"/>
          <a:ext cx="2119108" cy="144356"/>
        </a:xfrm>
        <a:prstGeom prst="corner">
          <a:avLst>
            <a:gd name="adj1" fmla="val 1000"/>
            <a:gd name="adj2" fmla="val 1000"/>
          </a:avLst>
        </a:prstGeom>
        <a:solidFill>
          <a:schemeClr val="lt1">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51831B-3E01-4E15-AF25-55BB488BD67A}">
      <dsp:nvSpPr>
        <dsp:cNvPr id="0" name=""/>
        <dsp:cNvSpPr/>
      </dsp:nvSpPr>
      <dsp:spPr>
        <a:xfrm>
          <a:off x="5202370" y="3060935"/>
          <a:ext cx="1804452" cy="706369"/>
        </a:xfrm>
        <a:prstGeom prst="chevron">
          <a:avLst>
            <a:gd name="adj" fmla="val 2500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ctr" defTabSz="800100">
            <a:lnSpc>
              <a:spcPct val="90000"/>
            </a:lnSpc>
            <a:spcBef>
              <a:spcPct val="0"/>
            </a:spcBef>
            <a:spcAft>
              <a:spcPct val="35000"/>
            </a:spcAft>
            <a:buNone/>
          </a:pPr>
          <a:r>
            <a:rPr lang="en-US" sz="1800" kern="1200" dirty="0"/>
            <a:t>4</a:t>
          </a:r>
        </a:p>
      </dsp:txBody>
      <dsp:txXfrm>
        <a:off x="5378962" y="3060935"/>
        <a:ext cx="1451268" cy="706369"/>
      </dsp:txXfrm>
    </dsp:sp>
    <dsp:sp modelId="{B0B2A94C-0647-4717-A4B4-9FC43E276503}">
      <dsp:nvSpPr>
        <dsp:cNvPr id="0" name=""/>
        <dsp:cNvSpPr/>
      </dsp:nvSpPr>
      <dsp:spPr>
        <a:xfrm>
          <a:off x="5346726" y="1028439"/>
          <a:ext cx="1465215" cy="169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IE" sz="1800" b="1" kern="1200" dirty="0"/>
            <a:t>Develop your knowledge</a:t>
          </a:r>
          <a:endParaRPr lang="en-US" sz="1800" b="1" kern="1200" dirty="0"/>
        </a:p>
      </dsp:txBody>
      <dsp:txXfrm>
        <a:off x="5346726" y="1028439"/>
        <a:ext cx="1465215" cy="1695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CDA55-8282-421D-BD3F-8A7A174CA569}">
      <dsp:nvSpPr>
        <dsp:cNvPr id="0" name=""/>
        <dsp:cNvSpPr/>
      </dsp:nvSpPr>
      <dsp:spPr>
        <a:xfrm rot="5400000">
          <a:off x="-981829" y="1929202"/>
          <a:ext cx="2119108" cy="144356"/>
        </a:xfrm>
        <a:prstGeom prst="corner">
          <a:avLst>
            <a:gd name="adj1" fmla="val 1000"/>
            <a:gd name="adj2" fmla="val 1000"/>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031363-FCA8-448D-B4A1-E2BBE0F81044}">
      <dsp:nvSpPr>
        <dsp:cNvPr id="0" name=""/>
        <dsp:cNvSpPr/>
      </dsp:nvSpPr>
      <dsp:spPr>
        <a:xfrm>
          <a:off x="5546" y="3060935"/>
          <a:ext cx="1804452" cy="706369"/>
        </a:xfrm>
        <a:prstGeom prst="homePlate">
          <a:avLst>
            <a:gd name="adj" fmla="val 25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ctr" defTabSz="800100">
            <a:lnSpc>
              <a:spcPct val="90000"/>
            </a:lnSpc>
            <a:spcBef>
              <a:spcPct val="0"/>
            </a:spcBef>
            <a:spcAft>
              <a:spcPct val="35000"/>
            </a:spcAft>
            <a:buNone/>
          </a:pPr>
          <a:r>
            <a:rPr lang="en-US" sz="1800" kern="1200" dirty="0"/>
            <a:t>5</a:t>
          </a:r>
        </a:p>
      </dsp:txBody>
      <dsp:txXfrm>
        <a:off x="5546" y="3060935"/>
        <a:ext cx="1716156" cy="706369"/>
      </dsp:txXfrm>
    </dsp:sp>
    <dsp:sp modelId="{6F6D4D8B-154C-44F3-BC88-0B362475958E}">
      <dsp:nvSpPr>
        <dsp:cNvPr id="0" name=""/>
        <dsp:cNvSpPr/>
      </dsp:nvSpPr>
      <dsp:spPr>
        <a:xfrm>
          <a:off x="149903" y="1028439"/>
          <a:ext cx="1465215" cy="169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IE" sz="1800" b="1" kern="1200" dirty="0"/>
            <a:t>Exploit opportunities</a:t>
          </a:r>
          <a:endParaRPr lang="en-US" sz="1800" b="1" kern="1200" dirty="0"/>
        </a:p>
      </dsp:txBody>
      <dsp:txXfrm>
        <a:off x="149903" y="1028439"/>
        <a:ext cx="1465215" cy="1695901"/>
      </dsp:txXfrm>
    </dsp:sp>
    <dsp:sp modelId="{0B9C2F8B-CAE0-4522-984B-F238F93E636C}">
      <dsp:nvSpPr>
        <dsp:cNvPr id="0" name=""/>
        <dsp:cNvSpPr/>
      </dsp:nvSpPr>
      <dsp:spPr>
        <a:xfrm rot="5400000">
          <a:off x="750445" y="1929202"/>
          <a:ext cx="2119108" cy="144356"/>
        </a:xfrm>
        <a:prstGeom prst="corner">
          <a:avLst>
            <a:gd name="adj1" fmla="val 1000"/>
            <a:gd name="adj2" fmla="val 1000"/>
          </a:avLst>
        </a:prstGeom>
        <a:solidFill>
          <a:schemeClr val="lt1">
            <a:hueOff val="0"/>
            <a:satOff val="0"/>
            <a:lumOff val="0"/>
            <a:alphaOff val="0"/>
          </a:schemeClr>
        </a:solidFill>
        <a:ln w="22225" cap="rnd" cmpd="sng" algn="ctr">
          <a:solidFill>
            <a:schemeClr val="accent2">
              <a:hueOff val="661498"/>
              <a:satOff val="-18198"/>
              <a:lumOff val="3921"/>
              <a:alphaOff val="0"/>
            </a:schemeClr>
          </a:solidFill>
          <a:prstDash val="solid"/>
        </a:ln>
        <a:effectLst/>
      </dsp:spPr>
      <dsp:style>
        <a:lnRef idx="2">
          <a:scrgbClr r="0" g="0" b="0"/>
        </a:lnRef>
        <a:fillRef idx="1">
          <a:scrgbClr r="0" g="0" b="0"/>
        </a:fillRef>
        <a:effectRef idx="0">
          <a:scrgbClr r="0" g="0" b="0"/>
        </a:effectRef>
        <a:fontRef idx="minor"/>
      </dsp:style>
    </dsp:sp>
    <dsp:sp modelId="{9994D2E2-5775-4773-9E9D-1790879130D6}">
      <dsp:nvSpPr>
        <dsp:cNvPr id="0" name=""/>
        <dsp:cNvSpPr/>
      </dsp:nvSpPr>
      <dsp:spPr>
        <a:xfrm>
          <a:off x="1737821" y="3060935"/>
          <a:ext cx="1804452" cy="706369"/>
        </a:xfrm>
        <a:prstGeom prst="chevron">
          <a:avLst>
            <a:gd name="adj" fmla="val 25000"/>
          </a:avLst>
        </a:prstGeom>
        <a:solidFill>
          <a:schemeClr val="accent2">
            <a:hueOff val="661498"/>
            <a:satOff val="-18198"/>
            <a:lumOff val="3921"/>
            <a:alphaOff val="0"/>
          </a:schemeClr>
        </a:solidFill>
        <a:ln w="22225" cap="rnd" cmpd="sng" algn="ctr">
          <a:solidFill>
            <a:schemeClr val="accent2">
              <a:hueOff val="661498"/>
              <a:satOff val="-18198"/>
              <a:lumOff val="392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ctr" defTabSz="800100">
            <a:lnSpc>
              <a:spcPct val="90000"/>
            </a:lnSpc>
            <a:spcBef>
              <a:spcPct val="0"/>
            </a:spcBef>
            <a:spcAft>
              <a:spcPct val="35000"/>
            </a:spcAft>
            <a:buNone/>
          </a:pPr>
          <a:r>
            <a:rPr lang="en-US" sz="1800" kern="1200" dirty="0"/>
            <a:t>6</a:t>
          </a:r>
        </a:p>
      </dsp:txBody>
      <dsp:txXfrm>
        <a:off x="1914413" y="3060935"/>
        <a:ext cx="1451268" cy="706369"/>
      </dsp:txXfrm>
    </dsp:sp>
    <dsp:sp modelId="{1C1A1647-80D4-40F2-8795-43429C1F403A}">
      <dsp:nvSpPr>
        <dsp:cNvPr id="0" name=""/>
        <dsp:cNvSpPr/>
      </dsp:nvSpPr>
      <dsp:spPr>
        <a:xfrm>
          <a:off x="1882177" y="1028439"/>
          <a:ext cx="1465215" cy="169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IE" sz="1800" b="1" kern="1200" dirty="0"/>
            <a:t>Increase your visibility </a:t>
          </a:r>
          <a:endParaRPr lang="en-US" sz="1800" b="1" kern="1200" dirty="0"/>
        </a:p>
      </dsp:txBody>
      <dsp:txXfrm>
        <a:off x="1882177" y="1028439"/>
        <a:ext cx="1465215" cy="1695901"/>
      </dsp:txXfrm>
    </dsp:sp>
    <dsp:sp modelId="{7A28D0C2-978E-4896-B598-CAB70F183AC3}">
      <dsp:nvSpPr>
        <dsp:cNvPr id="0" name=""/>
        <dsp:cNvSpPr/>
      </dsp:nvSpPr>
      <dsp:spPr>
        <a:xfrm rot="5400000">
          <a:off x="2482719" y="1929202"/>
          <a:ext cx="2119108" cy="144356"/>
        </a:xfrm>
        <a:prstGeom prst="corner">
          <a:avLst>
            <a:gd name="adj1" fmla="val 1000"/>
            <a:gd name="adj2" fmla="val 1000"/>
          </a:avLst>
        </a:prstGeom>
        <a:solidFill>
          <a:schemeClr val="lt1">
            <a:hueOff val="0"/>
            <a:satOff val="0"/>
            <a:lumOff val="0"/>
            <a:alphaOff val="0"/>
          </a:schemeClr>
        </a:solidFill>
        <a:ln w="22225" cap="rnd" cmpd="sng" algn="ctr">
          <a:solidFill>
            <a:schemeClr val="accent2">
              <a:hueOff val="1322995"/>
              <a:satOff val="-36396"/>
              <a:lumOff val="7843"/>
              <a:alphaOff val="0"/>
            </a:schemeClr>
          </a:solidFill>
          <a:prstDash val="solid"/>
        </a:ln>
        <a:effectLst/>
      </dsp:spPr>
      <dsp:style>
        <a:lnRef idx="2">
          <a:scrgbClr r="0" g="0" b="0"/>
        </a:lnRef>
        <a:fillRef idx="1">
          <a:scrgbClr r="0" g="0" b="0"/>
        </a:fillRef>
        <a:effectRef idx="0">
          <a:scrgbClr r="0" g="0" b="0"/>
        </a:effectRef>
        <a:fontRef idx="minor"/>
      </dsp:style>
    </dsp:sp>
    <dsp:sp modelId="{9893B89F-180C-4D96-B1D9-443A1ADD3B95}">
      <dsp:nvSpPr>
        <dsp:cNvPr id="0" name=""/>
        <dsp:cNvSpPr/>
      </dsp:nvSpPr>
      <dsp:spPr>
        <a:xfrm>
          <a:off x="3470095" y="3060935"/>
          <a:ext cx="1804452" cy="706369"/>
        </a:xfrm>
        <a:prstGeom prst="chevron">
          <a:avLst>
            <a:gd name="adj" fmla="val 25000"/>
          </a:avLst>
        </a:prstGeom>
        <a:solidFill>
          <a:schemeClr val="accent2">
            <a:hueOff val="1322995"/>
            <a:satOff val="-36396"/>
            <a:lumOff val="7843"/>
            <a:alphaOff val="0"/>
          </a:schemeClr>
        </a:solidFill>
        <a:ln w="22225" cap="rnd" cmpd="sng" algn="ctr">
          <a:solidFill>
            <a:schemeClr val="accent2">
              <a:hueOff val="1322995"/>
              <a:satOff val="-36396"/>
              <a:lumOff val="78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ctr" defTabSz="800100">
            <a:lnSpc>
              <a:spcPct val="90000"/>
            </a:lnSpc>
            <a:spcBef>
              <a:spcPct val="0"/>
            </a:spcBef>
            <a:spcAft>
              <a:spcPct val="35000"/>
            </a:spcAft>
            <a:buNone/>
          </a:pPr>
          <a:r>
            <a:rPr lang="en-US" sz="1800" kern="1200" dirty="0"/>
            <a:t>7</a:t>
          </a:r>
        </a:p>
      </dsp:txBody>
      <dsp:txXfrm>
        <a:off x="3646687" y="3060935"/>
        <a:ext cx="1451268" cy="706369"/>
      </dsp:txXfrm>
    </dsp:sp>
    <dsp:sp modelId="{72D66E4E-9A39-4479-A2E0-765F47F23641}">
      <dsp:nvSpPr>
        <dsp:cNvPr id="0" name=""/>
        <dsp:cNvSpPr/>
      </dsp:nvSpPr>
      <dsp:spPr>
        <a:xfrm>
          <a:off x="3614452" y="1028439"/>
          <a:ext cx="1465215" cy="169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IE" sz="1800" b="1" kern="1200" dirty="0"/>
            <a:t>Network</a:t>
          </a:r>
          <a:endParaRPr lang="en-US" sz="1800" b="1" kern="1200" dirty="0"/>
        </a:p>
      </dsp:txBody>
      <dsp:txXfrm>
        <a:off x="3614452" y="1028439"/>
        <a:ext cx="1465215" cy="1695901"/>
      </dsp:txXfrm>
    </dsp:sp>
    <dsp:sp modelId="{DD1E416B-EE6C-4A2A-8DD8-EEC5DF6F493E}">
      <dsp:nvSpPr>
        <dsp:cNvPr id="0" name=""/>
        <dsp:cNvSpPr/>
      </dsp:nvSpPr>
      <dsp:spPr>
        <a:xfrm rot="5400000">
          <a:off x="4214994" y="1929202"/>
          <a:ext cx="2119108" cy="144356"/>
        </a:xfrm>
        <a:prstGeom prst="corner">
          <a:avLst>
            <a:gd name="adj1" fmla="val 1000"/>
            <a:gd name="adj2" fmla="val 1000"/>
          </a:avLst>
        </a:prstGeom>
        <a:solidFill>
          <a:schemeClr val="lt1">
            <a:hueOff val="0"/>
            <a:satOff val="0"/>
            <a:lumOff val="0"/>
            <a:alphaOff val="0"/>
          </a:schemeClr>
        </a:solidFill>
        <a:ln w="22225" cap="rnd" cmpd="sng" algn="ctr">
          <a:solidFill>
            <a:schemeClr val="accent2">
              <a:hueOff val="1984493"/>
              <a:satOff val="-54594"/>
              <a:lumOff val="11764"/>
              <a:alphaOff val="0"/>
            </a:schemeClr>
          </a:solidFill>
          <a:prstDash val="solid"/>
        </a:ln>
        <a:effectLst/>
      </dsp:spPr>
      <dsp:style>
        <a:lnRef idx="2">
          <a:scrgbClr r="0" g="0" b="0"/>
        </a:lnRef>
        <a:fillRef idx="1">
          <a:scrgbClr r="0" g="0" b="0"/>
        </a:fillRef>
        <a:effectRef idx="0">
          <a:scrgbClr r="0" g="0" b="0"/>
        </a:effectRef>
        <a:fontRef idx="minor"/>
      </dsp:style>
    </dsp:sp>
    <dsp:sp modelId="{F8D0C59C-7B55-442A-B677-2EF13CEF0661}">
      <dsp:nvSpPr>
        <dsp:cNvPr id="0" name=""/>
        <dsp:cNvSpPr/>
      </dsp:nvSpPr>
      <dsp:spPr>
        <a:xfrm>
          <a:off x="5202370" y="3060935"/>
          <a:ext cx="1804452" cy="706369"/>
        </a:xfrm>
        <a:prstGeom prst="chevron">
          <a:avLst>
            <a:gd name="adj" fmla="val 25000"/>
          </a:avLst>
        </a:prstGeom>
        <a:solidFill>
          <a:schemeClr val="accent2">
            <a:hueOff val="1984493"/>
            <a:satOff val="-54594"/>
            <a:lumOff val="11764"/>
            <a:alphaOff val="0"/>
          </a:schemeClr>
        </a:solidFill>
        <a:ln w="22225" cap="rnd" cmpd="sng" algn="ctr">
          <a:solidFill>
            <a:schemeClr val="accent2">
              <a:hueOff val="1984493"/>
              <a:satOff val="-54594"/>
              <a:lumOff val="117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ctr" defTabSz="800100">
            <a:lnSpc>
              <a:spcPct val="90000"/>
            </a:lnSpc>
            <a:spcBef>
              <a:spcPct val="0"/>
            </a:spcBef>
            <a:spcAft>
              <a:spcPct val="35000"/>
            </a:spcAft>
            <a:buNone/>
          </a:pPr>
          <a:r>
            <a:rPr lang="en-US" sz="1800" kern="1200" dirty="0"/>
            <a:t>8</a:t>
          </a:r>
        </a:p>
      </dsp:txBody>
      <dsp:txXfrm>
        <a:off x="5378962" y="3060935"/>
        <a:ext cx="1451268" cy="706369"/>
      </dsp:txXfrm>
    </dsp:sp>
    <dsp:sp modelId="{E13E0B12-1F07-4D4E-B85A-B4DDB9C128EA}">
      <dsp:nvSpPr>
        <dsp:cNvPr id="0" name=""/>
        <dsp:cNvSpPr/>
      </dsp:nvSpPr>
      <dsp:spPr>
        <a:xfrm>
          <a:off x="5346726" y="1028439"/>
          <a:ext cx="1465215" cy="169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IE" sz="1800" b="1" kern="1200" dirty="0"/>
            <a:t>Check your progress</a:t>
          </a:r>
          <a:endParaRPr lang="en-US" sz="1800" b="1" kern="1200" dirty="0"/>
        </a:p>
      </dsp:txBody>
      <dsp:txXfrm>
        <a:off x="5346726" y="1028439"/>
        <a:ext cx="1465215" cy="1695901"/>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2/9/2022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2/9/2022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2/9/2022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2/9/2022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2/9/2022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2/9/2022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ndeed.com/career-advice/career-developmen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decco.ie/" TargetMode="External"/><Relationship Id="rId7" Type="http://schemas.openxmlformats.org/officeDocument/2006/relationships/hyperlink" Target="https://barden.ie/" TargetMode="External"/><Relationship Id="rId2" Type="http://schemas.openxmlformats.org/officeDocument/2006/relationships/hyperlink" Target="https://careersformums.ie/" TargetMode="External"/><Relationship Id="rId1" Type="http://schemas.openxmlformats.org/officeDocument/2006/relationships/slideLayout" Target="../slideLayouts/slideLayout6.xml"/><Relationship Id="rId6" Type="http://schemas.openxmlformats.org/officeDocument/2006/relationships/hyperlink" Target="https://www.osborne.ie/" TargetMode="External"/><Relationship Id="rId5" Type="http://schemas.openxmlformats.org/officeDocument/2006/relationships/hyperlink" Target="https://www.brightwater.ie/" TargetMode="External"/><Relationship Id="rId4" Type="http://schemas.openxmlformats.org/officeDocument/2006/relationships/hyperlink" Target="https://www.hwa.ie/job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875485B9-8EE1-447A-9C08-F7D6B532A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963707F-B98C-4143-AFCF-D6B56C975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88D2DFBB-460D-4ECB-BD76-509C99DAD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1197"/>
            <a:ext cx="5009388" cy="57893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37126" y="1419225"/>
            <a:ext cx="4320227" cy="2395117"/>
          </a:xfrm>
        </p:spPr>
        <p:txBody>
          <a:bodyPr>
            <a:normAutofit/>
          </a:bodyPr>
          <a:lstStyle/>
          <a:p>
            <a:r>
              <a:rPr lang="en-US" sz="4000">
                <a:solidFill>
                  <a:srgbClr val="FFFFFF"/>
                </a:solidFill>
              </a:rPr>
              <a:t>Career planning for You</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37126" y="3824577"/>
            <a:ext cx="4320228" cy="1614198"/>
          </a:xfrm>
        </p:spPr>
        <p:txBody>
          <a:bodyPr>
            <a:normAutofit/>
          </a:bodyPr>
          <a:lstStyle/>
          <a:p>
            <a:r>
              <a:rPr lang="en-US" sz="1800" dirty="0">
                <a:solidFill>
                  <a:srgbClr val="FFFFFF">
                    <a:alpha val="75000"/>
                  </a:srgbClr>
                </a:solidFill>
              </a:rPr>
              <a:t>Mary O’Regan </a:t>
            </a:r>
            <a:r>
              <a:rPr lang="en-US" sz="1800" dirty="0" err="1">
                <a:solidFill>
                  <a:srgbClr val="FFFFFF">
                    <a:alpha val="75000"/>
                  </a:srgbClr>
                </a:solidFill>
              </a:rPr>
              <a:t>hr</a:t>
            </a:r>
            <a:r>
              <a:rPr lang="en-US" sz="1800" dirty="0">
                <a:solidFill>
                  <a:srgbClr val="FFFFFF">
                    <a:alpha val="75000"/>
                  </a:srgbClr>
                </a:solidFill>
              </a:rPr>
              <a:t> Business manager Research UCC</a:t>
            </a:r>
          </a:p>
        </p:txBody>
      </p:sp>
      <p:pic>
        <p:nvPicPr>
          <p:cNvPr id="5" name="Picture 4">
            <a:extLst>
              <a:ext uri="{FF2B5EF4-FFF2-40B4-BE49-F238E27FC236}">
                <a16:creationId xmlns:a16="http://schemas.microsoft.com/office/drawing/2014/main" id="{A058346B-8A61-4F26-BAD8-FFB4B9F74E24}"/>
              </a:ext>
            </a:extLst>
          </p:cNvPr>
          <p:cNvPicPr>
            <a:picLocks noChangeAspect="1"/>
          </p:cNvPicPr>
          <p:nvPr/>
        </p:nvPicPr>
        <p:blipFill>
          <a:blip r:embed="rId2"/>
          <a:stretch>
            <a:fillRect/>
          </a:stretch>
        </p:blipFill>
        <p:spPr>
          <a:xfrm>
            <a:off x="5835849" y="1031592"/>
            <a:ext cx="5710061" cy="1879076"/>
          </a:xfrm>
          <a:prstGeom prst="rect">
            <a:avLst/>
          </a:prstGeom>
        </p:spPr>
      </p:pic>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6910041" y="3640668"/>
            <a:ext cx="3536845" cy="2749898"/>
          </a:xfrm>
          <a:prstGeom prst="rect">
            <a:avLst/>
          </a:prstGeom>
        </p:spPr>
      </p:pic>
    </p:spTree>
    <p:extLst>
      <p:ext uri="{BB962C8B-B14F-4D97-AF65-F5344CB8AC3E}">
        <p14:creationId xmlns:p14="http://schemas.microsoft.com/office/powerpoint/2010/main" val="24240037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1E7F-CFF5-4842-A09D-9A906D32E508}"/>
              </a:ext>
            </a:extLst>
          </p:cNvPr>
          <p:cNvSpPr>
            <a:spLocks noGrp="1"/>
          </p:cNvSpPr>
          <p:nvPr>
            <p:ph type="title"/>
          </p:nvPr>
        </p:nvSpPr>
        <p:spPr/>
        <p:txBody>
          <a:bodyPr/>
          <a:lstStyle/>
          <a:p>
            <a:r>
              <a:rPr lang="en-IE" dirty="0"/>
              <a:t>2. Audit your talents</a:t>
            </a:r>
          </a:p>
        </p:txBody>
      </p:sp>
      <p:sp>
        <p:nvSpPr>
          <p:cNvPr id="3" name="Content Placeholder 2">
            <a:extLst>
              <a:ext uri="{FF2B5EF4-FFF2-40B4-BE49-F238E27FC236}">
                <a16:creationId xmlns:a16="http://schemas.microsoft.com/office/drawing/2014/main" id="{536D6B71-6951-4ED6-AE6A-FA214DC2BDB3}"/>
              </a:ext>
            </a:extLst>
          </p:cNvPr>
          <p:cNvSpPr>
            <a:spLocks noGrp="1"/>
          </p:cNvSpPr>
          <p:nvPr>
            <p:ph idx="1"/>
          </p:nvPr>
        </p:nvSpPr>
        <p:spPr/>
        <p:txBody>
          <a:bodyPr>
            <a:normAutofit lnSpcReduction="10000"/>
          </a:bodyPr>
          <a:lstStyle/>
          <a:p>
            <a:r>
              <a:rPr lang="en-IE" dirty="0"/>
              <a:t>It's important to maintain a record of the achievements, skills and other competencies you develop throughout your career. Journaling is a really good way to do this. Keep a note of all relevant development activities, events, responsibilities and achievements so you can keep your CV up to date:</a:t>
            </a:r>
          </a:p>
          <a:p>
            <a:pPr marL="342900" indent="-342900">
              <a:buFont typeface="+mj-lt"/>
              <a:buAutoNum type="arabicPeriod"/>
            </a:pPr>
            <a:r>
              <a:rPr lang="en-IE" dirty="0"/>
              <a:t>What skills, experience and knowledge have you acquired (and would like to acquire)?</a:t>
            </a:r>
          </a:p>
          <a:p>
            <a:pPr marL="342900" indent="-342900">
              <a:buFont typeface="+mj-lt"/>
              <a:buAutoNum type="arabicPeriod"/>
            </a:pPr>
            <a:r>
              <a:rPr lang="en-IE" dirty="0"/>
              <a:t>What responsibilities have you had?</a:t>
            </a:r>
          </a:p>
          <a:p>
            <a:pPr marL="342900" indent="-342900">
              <a:buFont typeface="+mj-lt"/>
              <a:buAutoNum type="arabicPeriod"/>
            </a:pPr>
            <a:r>
              <a:rPr lang="en-IE" dirty="0"/>
              <a:t>What have you achieved? Consider your outputs and the outcomes from your various endeavours.</a:t>
            </a:r>
          </a:p>
          <a:p>
            <a:pPr marL="342900" indent="-342900">
              <a:buFont typeface="+mj-lt"/>
              <a:buAutoNum type="arabicPeriod"/>
            </a:pPr>
            <a:r>
              <a:rPr lang="en-IE" dirty="0"/>
              <a:t>What are your key strengths?</a:t>
            </a:r>
          </a:p>
          <a:p>
            <a:pPr marL="342900" indent="-342900">
              <a:buFont typeface="+mj-lt"/>
              <a:buAutoNum type="arabicPeriod"/>
            </a:pPr>
            <a:r>
              <a:rPr lang="en-IE" dirty="0"/>
              <a:t>What has been the highlight(s) of your career/life to date?</a:t>
            </a:r>
          </a:p>
          <a:p>
            <a:r>
              <a:rPr lang="en-IE" dirty="0"/>
              <a:t>Remember to include your experiences and skills acquired from relevant leisure and social  and volunteer activities, not just work.</a:t>
            </a:r>
          </a:p>
        </p:txBody>
      </p:sp>
    </p:spTree>
    <p:extLst>
      <p:ext uri="{BB962C8B-B14F-4D97-AF65-F5344CB8AC3E}">
        <p14:creationId xmlns:p14="http://schemas.microsoft.com/office/powerpoint/2010/main" val="82943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641C-7009-4D88-9C85-14D43A948038}"/>
              </a:ext>
            </a:extLst>
          </p:cNvPr>
          <p:cNvSpPr>
            <a:spLocks noGrp="1"/>
          </p:cNvSpPr>
          <p:nvPr>
            <p:ph type="title"/>
          </p:nvPr>
        </p:nvSpPr>
        <p:spPr/>
        <p:txBody>
          <a:bodyPr/>
          <a:lstStyle/>
          <a:p>
            <a:r>
              <a:rPr lang="en-IE" dirty="0"/>
              <a:t>3. Discuss your career</a:t>
            </a:r>
          </a:p>
        </p:txBody>
      </p:sp>
      <p:sp>
        <p:nvSpPr>
          <p:cNvPr id="3" name="Content Placeholder 2">
            <a:extLst>
              <a:ext uri="{FF2B5EF4-FFF2-40B4-BE49-F238E27FC236}">
                <a16:creationId xmlns:a16="http://schemas.microsoft.com/office/drawing/2014/main" id="{41E51C13-4CD6-4DF1-9371-80CA62815939}"/>
              </a:ext>
            </a:extLst>
          </p:cNvPr>
          <p:cNvSpPr>
            <a:spLocks noGrp="1"/>
          </p:cNvSpPr>
          <p:nvPr>
            <p:ph idx="1"/>
          </p:nvPr>
        </p:nvSpPr>
        <p:spPr/>
        <p:txBody>
          <a:bodyPr/>
          <a:lstStyle/>
          <a:p>
            <a:pPr fontAlgn="base"/>
            <a:r>
              <a:rPr lang="en-IE" b="1"/>
              <a:t>with your line manager.</a:t>
            </a:r>
            <a:r>
              <a:rPr lang="en-IE"/>
              <a:t> A career discussion with your line manager can help you work out the best ways of bringing the opportunities you are looking for </a:t>
            </a:r>
            <a:r>
              <a:rPr lang="en-IE" b="1">
                <a:solidFill>
                  <a:srgbClr val="7030A0"/>
                </a:solidFill>
              </a:rPr>
              <a:t>into your current role</a:t>
            </a:r>
            <a:r>
              <a:rPr lang="en-IE"/>
              <a:t>. Be clear in your own mind what it is you want to achieve and present some suggestions or options. You should work in partnership with your manager to discover solutions that are </a:t>
            </a:r>
            <a:r>
              <a:rPr lang="en-IE" b="1">
                <a:solidFill>
                  <a:srgbClr val="7030A0"/>
                </a:solidFill>
              </a:rPr>
              <a:t>mutually beneficial</a:t>
            </a:r>
            <a:r>
              <a:rPr lang="en-IE"/>
              <a:t>. Be realistic and open to feedback and advice. Remember, your manager will have objectives to meet and boundaries to work within.</a:t>
            </a:r>
          </a:p>
          <a:p>
            <a:pPr fontAlgn="base"/>
            <a:r>
              <a:rPr lang="en-IE" b="1"/>
              <a:t>with your colleagues/friends.</a:t>
            </a:r>
            <a:r>
              <a:rPr lang="en-IE"/>
              <a:t> If you’re struggling to find direction or answers to your career questions, ask your friends. If you feel frustrated and not sure how to take the initiative, ask the people whose opinion you value what they think you are good at or should be pursuing.</a:t>
            </a:r>
          </a:p>
          <a:p>
            <a:pPr fontAlgn="base"/>
            <a:r>
              <a:rPr lang="en-IE" b="1"/>
              <a:t>with your family/partner/etc.</a:t>
            </a:r>
            <a:r>
              <a:rPr lang="en-IE"/>
              <a:t> Your career will impact on the people in your life outside of your job. Their opinions will be valid and they often have a good insight into your true needs.</a:t>
            </a:r>
          </a:p>
          <a:p>
            <a:pPr marL="0" indent="0">
              <a:buNone/>
            </a:pPr>
            <a:endParaRPr lang="en-IE" dirty="0"/>
          </a:p>
        </p:txBody>
      </p:sp>
    </p:spTree>
    <p:extLst>
      <p:ext uri="{BB962C8B-B14F-4D97-AF65-F5344CB8AC3E}">
        <p14:creationId xmlns:p14="http://schemas.microsoft.com/office/powerpoint/2010/main" val="4268514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F4B8-6F6B-4D0D-9A12-84D3EE7C4035}"/>
              </a:ext>
            </a:extLst>
          </p:cNvPr>
          <p:cNvSpPr>
            <a:spLocks noGrp="1"/>
          </p:cNvSpPr>
          <p:nvPr>
            <p:ph type="title"/>
          </p:nvPr>
        </p:nvSpPr>
        <p:spPr/>
        <p:txBody>
          <a:bodyPr/>
          <a:lstStyle/>
          <a:p>
            <a:r>
              <a:rPr lang="en-IE" dirty="0"/>
              <a:t>4. Develop your knowledge</a:t>
            </a:r>
          </a:p>
        </p:txBody>
      </p:sp>
      <p:sp>
        <p:nvSpPr>
          <p:cNvPr id="3" name="Content Placeholder 2">
            <a:extLst>
              <a:ext uri="{FF2B5EF4-FFF2-40B4-BE49-F238E27FC236}">
                <a16:creationId xmlns:a16="http://schemas.microsoft.com/office/drawing/2014/main" id="{433E817B-912B-4C40-8585-90B22FA8F077}"/>
              </a:ext>
            </a:extLst>
          </p:cNvPr>
          <p:cNvSpPr>
            <a:spLocks noGrp="1"/>
          </p:cNvSpPr>
          <p:nvPr>
            <p:ph idx="1"/>
          </p:nvPr>
        </p:nvSpPr>
        <p:spPr>
          <a:xfrm>
            <a:off x="581192" y="2006600"/>
            <a:ext cx="11204408" cy="3968750"/>
          </a:xfrm>
        </p:spPr>
        <p:txBody>
          <a:bodyPr>
            <a:normAutofit lnSpcReduction="10000"/>
          </a:bodyPr>
          <a:lstStyle/>
          <a:p>
            <a:r>
              <a:rPr lang="en-IE" dirty="0"/>
              <a:t>The more you know about yourself, the easier it is to identify the right career opportunity. The more you know about what’s available, the greater choice you’ll have. It’s important, therefore, to be knowledgeable about your field of interest and to research other areas to explore any potential opportunities.</a:t>
            </a:r>
          </a:p>
          <a:p>
            <a:r>
              <a:rPr lang="en-IE" dirty="0"/>
              <a:t>When considering your career options and choices, do you know what skills and experience you need? Do you know enough about the industry or sector to gauge whether opportunities are easy to find and the operating environment will suit you? </a:t>
            </a:r>
          </a:p>
          <a:p>
            <a:pPr marL="0" indent="0">
              <a:buNone/>
            </a:pPr>
            <a:r>
              <a:rPr lang="en-IE" dirty="0"/>
              <a:t>Investigate this by:</a:t>
            </a:r>
          </a:p>
          <a:p>
            <a:pPr marL="342900" indent="-342900">
              <a:buFont typeface="+mj-lt"/>
              <a:buAutoNum type="arabicPeriod"/>
            </a:pPr>
            <a:r>
              <a:rPr lang="en-IE" dirty="0"/>
              <a:t>looking at the job market and noting the requirements for the type of job you would like to do.</a:t>
            </a:r>
          </a:p>
          <a:p>
            <a:pPr marL="342900" indent="-342900">
              <a:buFont typeface="+mj-lt"/>
              <a:buAutoNum type="arabicPeriod"/>
            </a:pPr>
            <a:r>
              <a:rPr lang="en-IE" dirty="0"/>
              <a:t>tapping into your network for contacts in your field of interest.</a:t>
            </a:r>
          </a:p>
          <a:p>
            <a:pPr marL="342900" indent="-342900">
              <a:buFont typeface="+mj-lt"/>
              <a:buAutoNum type="arabicPeriod"/>
            </a:pPr>
            <a:r>
              <a:rPr lang="en-IE" dirty="0"/>
              <a:t>attending events, meetings, exhibitions etc.</a:t>
            </a:r>
          </a:p>
          <a:p>
            <a:pPr marL="342900" indent="-342900">
              <a:buFont typeface="+mj-lt"/>
              <a:buAutoNum type="arabicPeriod"/>
            </a:pPr>
            <a:r>
              <a:rPr lang="en-IE" dirty="0"/>
              <a:t>reading relevant journals, magazines and publications.</a:t>
            </a:r>
          </a:p>
        </p:txBody>
      </p:sp>
    </p:spTree>
    <p:extLst>
      <p:ext uri="{BB962C8B-B14F-4D97-AF65-F5344CB8AC3E}">
        <p14:creationId xmlns:p14="http://schemas.microsoft.com/office/powerpoint/2010/main" val="2002074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01AB3-C646-4B5F-93D8-B4FCC51228BE}"/>
              </a:ext>
            </a:extLst>
          </p:cNvPr>
          <p:cNvSpPr>
            <a:spLocks noGrp="1"/>
          </p:cNvSpPr>
          <p:nvPr>
            <p:ph type="title"/>
          </p:nvPr>
        </p:nvSpPr>
        <p:spPr/>
        <p:txBody>
          <a:bodyPr/>
          <a:lstStyle/>
          <a:p>
            <a:r>
              <a:rPr lang="en-IE" dirty="0"/>
              <a:t>5. Exploit opportunities</a:t>
            </a:r>
          </a:p>
        </p:txBody>
      </p:sp>
      <p:sp>
        <p:nvSpPr>
          <p:cNvPr id="3" name="Content Placeholder 2">
            <a:extLst>
              <a:ext uri="{FF2B5EF4-FFF2-40B4-BE49-F238E27FC236}">
                <a16:creationId xmlns:a16="http://schemas.microsoft.com/office/drawing/2014/main" id="{6F9163DB-FD36-438F-ADF0-5613DAA62906}"/>
              </a:ext>
            </a:extLst>
          </p:cNvPr>
          <p:cNvSpPr>
            <a:spLocks noGrp="1"/>
          </p:cNvSpPr>
          <p:nvPr>
            <p:ph idx="1"/>
          </p:nvPr>
        </p:nvSpPr>
        <p:spPr/>
        <p:txBody>
          <a:bodyPr>
            <a:normAutofit/>
          </a:bodyPr>
          <a:lstStyle/>
          <a:p>
            <a:r>
              <a:rPr lang="en-IE" sz="2000" dirty="0"/>
              <a:t>If you feel that your talents are not being fully utilised or developed, look for opportunities where you can apply your skills or gain experience. For example, volunteer to organise an event or be part of a working party, join a project team, offer to help induct new team members or overhaul ineffective systems or processes.</a:t>
            </a:r>
          </a:p>
          <a:p>
            <a:r>
              <a:rPr lang="en-IE" sz="2000" dirty="0"/>
              <a:t>Keep your eye on internal emails for vacancies or other opportunities. Ask colleagues in other units about any future opportunities and ask them how best to make your interest known. </a:t>
            </a:r>
          </a:p>
        </p:txBody>
      </p:sp>
    </p:spTree>
    <p:extLst>
      <p:ext uri="{BB962C8B-B14F-4D97-AF65-F5344CB8AC3E}">
        <p14:creationId xmlns:p14="http://schemas.microsoft.com/office/powerpoint/2010/main" val="3123382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7D96-EE87-43BA-BBD7-D3DCD3DD2FAF}"/>
              </a:ext>
            </a:extLst>
          </p:cNvPr>
          <p:cNvSpPr>
            <a:spLocks noGrp="1"/>
          </p:cNvSpPr>
          <p:nvPr>
            <p:ph type="title"/>
          </p:nvPr>
        </p:nvSpPr>
        <p:spPr/>
        <p:txBody>
          <a:bodyPr/>
          <a:lstStyle/>
          <a:p>
            <a:r>
              <a:rPr lang="en-IE" dirty="0"/>
              <a:t>6. Increase your visibility</a:t>
            </a:r>
          </a:p>
        </p:txBody>
      </p:sp>
      <p:sp>
        <p:nvSpPr>
          <p:cNvPr id="3" name="Content Placeholder 2">
            <a:extLst>
              <a:ext uri="{FF2B5EF4-FFF2-40B4-BE49-F238E27FC236}">
                <a16:creationId xmlns:a16="http://schemas.microsoft.com/office/drawing/2014/main" id="{F34F5674-8CA8-43B5-93E8-133DC6ACB5F3}"/>
              </a:ext>
            </a:extLst>
          </p:cNvPr>
          <p:cNvSpPr>
            <a:spLocks noGrp="1"/>
          </p:cNvSpPr>
          <p:nvPr>
            <p:ph idx="1"/>
          </p:nvPr>
        </p:nvSpPr>
        <p:spPr>
          <a:xfrm>
            <a:off x="581192" y="1890876"/>
            <a:ext cx="11029615" cy="4535324"/>
          </a:xfrm>
        </p:spPr>
        <p:txBody>
          <a:bodyPr>
            <a:normAutofit/>
          </a:bodyPr>
          <a:lstStyle/>
          <a:p>
            <a:pPr fontAlgn="base"/>
            <a:r>
              <a:rPr lang="en-IE" dirty="0"/>
              <a:t>Not all career development opportunities are easy to spot or create. In order to make sure you're considered for any that arise, you need to increase your visibility within the organisation through self-promotion. Market yourself and demonstrate your talents wherever possible. Exploit the opportunities that come your way, and try to create your own. Think especially about promoting your ambition and potential in order to find opportunities to develop your skills and knowledge. For example, if you want to manage others, you’ll need to demonstrate that you are responsible and have good interpersonal skills. </a:t>
            </a:r>
          </a:p>
          <a:p>
            <a:pPr marL="0" indent="0" fontAlgn="base">
              <a:buNone/>
            </a:pPr>
            <a:r>
              <a:rPr lang="en-IE" dirty="0"/>
              <a:t>Some additional suggestions are to:</a:t>
            </a:r>
          </a:p>
          <a:p>
            <a:pPr marL="342900" indent="-342900" fontAlgn="base">
              <a:buFont typeface="+mj-lt"/>
              <a:buAutoNum type="arabicPeriod"/>
            </a:pPr>
            <a:r>
              <a:rPr lang="en-IE" dirty="0"/>
              <a:t>participate actively and positively in meetings.</a:t>
            </a:r>
          </a:p>
          <a:p>
            <a:pPr marL="342900" indent="-342900" fontAlgn="base">
              <a:buFont typeface="+mj-lt"/>
              <a:buAutoNum type="arabicPeriod"/>
            </a:pPr>
            <a:r>
              <a:rPr lang="en-IE" dirty="0"/>
              <a:t>get involved in events and team activities, e.g. exhibitions, social events, charity work, staff council meetings etc.</a:t>
            </a:r>
          </a:p>
          <a:p>
            <a:pPr marL="342900" indent="-342900" fontAlgn="base">
              <a:buFont typeface="+mj-lt"/>
              <a:buAutoNum type="arabicPeriod"/>
            </a:pPr>
            <a:r>
              <a:rPr lang="en-IE" dirty="0"/>
              <a:t>offer to buddy, coach or mentor other team members.</a:t>
            </a:r>
          </a:p>
          <a:p>
            <a:pPr marL="342900" indent="-342900" fontAlgn="base">
              <a:buFont typeface="+mj-lt"/>
              <a:buAutoNum type="arabicPeriod"/>
            </a:pPr>
            <a:r>
              <a:rPr lang="en-IE" dirty="0"/>
              <a:t>get to know people at all levels in other departments.</a:t>
            </a:r>
          </a:p>
          <a:p>
            <a:pPr marL="342900" indent="-342900" fontAlgn="base">
              <a:buFont typeface="+mj-lt"/>
              <a:buAutoNum type="arabicPeriod"/>
            </a:pPr>
            <a:r>
              <a:rPr lang="en-IE" dirty="0"/>
              <a:t>write articles for in-house newsletters and/or blogs.</a:t>
            </a:r>
          </a:p>
          <a:p>
            <a:endParaRPr lang="en-IE" dirty="0"/>
          </a:p>
        </p:txBody>
      </p:sp>
    </p:spTree>
    <p:extLst>
      <p:ext uri="{BB962C8B-B14F-4D97-AF65-F5344CB8AC3E}">
        <p14:creationId xmlns:p14="http://schemas.microsoft.com/office/powerpoint/2010/main" val="3878191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670EB-0B64-47DF-9099-90534F2332C7}"/>
              </a:ext>
            </a:extLst>
          </p:cNvPr>
          <p:cNvSpPr>
            <a:spLocks noGrp="1"/>
          </p:cNvSpPr>
          <p:nvPr>
            <p:ph type="title"/>
          </p:nvPr>
        </p:nvSpPr>
        <p:spPr/>
        <p:txBody>
          <a:bodyPr/>
          <a:lstStyle/>
          <a:p>
            <a:r>
              <a:rPr lang="en-IE" dirty="0"/>
              <a:t>7. network</a:t>
            </a:r>
          </a:p>
        </p:txBody>
      </p:sp>
      <p:sp>
        <p:nvSpPr>
          <p:cNvPr id="3" name="Content Placeholder 2">
            <a:extLst>
              <a:ext uri="{FF2B5EF4-FFF2-40B4-BE49-F238E27FC236}">
                <a16:creationId xmlns:a16="http://schemas.microsoft.com/office/drawing/2014/main" id="{B8BBF5AD-0F27-47A7-881F-55CD6F6197FE}"/>
              </a:ext>
            </a:extLst>
          </p:cNvPr>
          <p:cNvSpPr>
            <a:spLocks noGrp="1"/>
          </p:cNvSpPr>
          <p:nvPr>
            <p:ph idx="1"/>
          </p:nvPr>
        </p:nvSpPr>
        <p:spPr>
          <a:xfrm>
            <a:off x="581192" y="1890876"/>
            <a:ext cx="11029615" cy="4713124"/>
          </a:xfrm>
        </p:spPr>
        <p:txBody>
          <a:bodyPr>
            <a:normAutofit/>
          </a:bodyPr>
          <a:lstStyle/>
          <a:p>
            <a:r>
              <a:rPr lang="en-IE" sz="1600" dirty="0"/>
              <a:t>Networking can be done both internally and externally. It involves building a directory of contacts with whom you can build productive, long-term, mutually beneficial relationships, and call on each other for advice, information, help or support.</a:t>
            </a:r>
          </a:p>
          <a:p>
            <a:pPr marL="0" indent="0">
              <a:buNone/>
            </a:pPr>
            <a:r>
              <a:rPr lang="en-IE" sz="1600" dirty="0"/>
              <a:t>Some networking top tips:</a:t>
            </a:r>
          </a:p>
          <a:p>
            <a:pPr marL="342900" indent="-342900">
              <a:buFont typeface="+mj-lt"/>
              <a:buAutoNum type="arabicPeriod"/>
            </a:pPr>
            <a:r>
              <a:rPr lang="en-IE" sz="1600" dirty="0"/>
              <a:t>Make the most of any networking opportunities in order to find new contacts to add to your network. For example:</a:t>
            </a:r>
          </a:p>
          <a:p>
            <a:pPr marL="342900" indent="-342900">
              <a:buFont typeface="+mj-lt"/>
              <a:buAutoNum type="arabicPeriod"/>
            </a:pPr>
            <a:r>
              <a:rPr lang="en-IE" sz="1600" dirty="0"/>
              <a:t>join a professional association</a:t>
            </a:r>
          </a:p>
          <a:p>
            <a:pPr marL="342900" indent="-342900">
              <a:buFont typeface="+mj-lt"/>
              <a:buAutoNum type="arabicPeriod"/>
            </a:pPr>
            <a:r>
              <a:rPr lang="en-IE" sz="1600" dirty="0"/>
              <a:t>keep in touch with former colleagues</a:t>
            </a:r>
          </a:p>
          <a:p>
            <a:pPr marL="342900" indent="-342900">
              <a:buFont typeface="+mj-lt"/>
              <a:buAutoNum type="arabicPeriod"/>
            </a:pPr>
            <a:r>
              <a:rPr lang="en-IE" sz="1600" dirty="0"/>
              <a:t>participate in web forums or networking groups</a:t>
            </a:r>
          </a:p>
          <a:p>
            <a:pPr marL="342900" indent="-342900">
              <a:buFont typeface="+mj-lt"/>
              <a:buAutoNum type="arabicPeriod"/>
            </a:pPr>
            <a:r>
              <a:rPr lang="en-IE" sz="1600" dirty="0"/>
              <a:t>attend events</a:t>
            </a:r>
          </a:p>
          <a:p>
            <a:pPr marL="342900" indent="-342900">
              <a:buFont typeface="+mj-lt"/>
              <a:buAutoNum type="arabicPeriod"/>
            </a:pPr>
            <a:r>
              <a:rPr lang="en-IE" sz="1600" dirty="0"/>
              <a:t>Talk to your contacts about yourself, your career and your skills in a way that is clear and memorable.</a:t>
            </a:r>
          </a:p>
          <a:p>
            <a:pPr marL="342900" indent="-342900">
              <a:buFont typeface="+mj-lt"/>
              <a:buAutoNum type="arabicPeriod"/>
            </a:pPr>
            <a:r>
              <a:rPr lang="en-IE" sz="1600" dirty="0"/>
              <a:t>Find out as much as you can about your contacts so that you can do your best to help them in return.</a:t>
            </a:r>
          </a:p>
          <a:p>
            <a:pPr marL="342900" indent="-342900">
              <a:buFont typeface="+mj-lt"/>
              <a:buAutoNum type="arabicPeriod"/>
            </a:pPr>
            <a:r>
              <a:rPr lang="en-IE" sz="1600" dirty="0"/>
              <a:t>Work at maintaining relationships. Get to know your contacts on a personal basis and keep in touch regularly. Don’t just contact them when you need their help</a:t>
            </a:r>
            <a:r>
              <a:rPr lang="en-IE" dirty="0"/>
              <a:t>.</a:t>
            </a:r>
          </a:p>
          <a:p>
            <a:endParaRPr lang="en-IE" dirty="0"/>
          </a:p>
        </p:txBody>
      </p:sp>
    </p:spTree>
    <p:extLst>
      <p:ext uri="{BB962C8B-B14F-4D97-AF65-F5344CB8AC3E}">
        <p14:creationId xmlns:p14="http://schemas.microsoft.com/office/powerpoint/2010/main" val="9284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EDD4-B5EA-4E55-9D9F-F840F1445F3F}"/>
              </a:ext>
            </a:extLst>
          </p:cNvPr>
          <p:cNvSpPr>
            <a:spLocks noGrp="1"/>
          </p:cNvSpPr>
          <p:nvPr>
            <p:ph type="title"/>
          </p:nvPr>
        </p:nvSpPr>
        <p:spPr>
          <a:xfrm>
            <a:off x="581192" y="562456"/>
            <a:ext cx="11029616" cy="1188720"/>
          </a:xfrm>
        </p:spPr>
        <p:txBody>
          <a:bodyPr/>
          <a:lstStyle/>
          <a:p>
            <a:r>
              <a:rPr lang="en-IE" dirty="0"/>
              <a:t>8. Check your progress</a:t>
            </a:r>
          </a:p>
        </p:txBody>
      </p:sp>
      <p:sp>
        <p:nvSpPr>
          <p:cNvPr id="3" name="Content Placeholder 2">
            <a:extLst>
              <a:ext uri="{FF2B5EF4-FFF2-40B4-BE49-F238E27FC236}">
                <a16:creationId xmlns:a16="http://schemas.microsoft.com/office/drawing/2014/main" id="{6A414AAE-9403-4A77-890E-DE4FF0098D31}"/>
              </a:ext>
            </a:extLst>
          </p:cNvPr>
          <p:cNvSpPr>
            <a:spLocks noGrp="1"/>
          </p:cNvSpPr>
          <p:nvPr>
            <p:ph idx="1"/>
          </p:nvPr>
        </p:nvSpPr>
        <p:spPr>
          <a:xfrm>
            <a:off x="581192" y="1890876"/>
            <a:ext cx="11029615" cy="4852824"/>
          </a:xfrm>
        </p:spPr>
        <p:txBody>
          <a:bodyPr>
            <a:normAutofit/>
          </a:bodyPr>
          <a:lstStyle/>
          <a:p>
            <a:pPr fontAlgn="base"/>
            <a:r>
              <a:rPr lang="en-IE" dirty="0"/>
              <a:t>In order to feel satisfied in your career, it's important to regularly reflect on where you are, compared with where you would ideally like to be. Of course, your organisation's performance/appraisal milestones present a good opportunity for self-reflection. But evaluating your progress is equally something that you can do yourself at any time, and can be particularly relevant at times of personal or organisational change. Some key questions to ask yourself include:</a:t>
            </a:r>
          </a:p>
          <a:p>
            <a:pPr fontAlgn="base"/>
            <a:r>
              <a:rPr lang="en-IE" dirty="0"/>
              <a:t>to what extent does my current situation meet my needs, desires and preferences?</a:t>
            </a:r>
          </a:p>
          <a:p>
            <a:pPr fontAlgn="base"/>
            <a:r>
              <a:rPr lang="en-IE" dirty="0"/>
              <a:t>how much of my talent is being used/developed?</a:t>
            </a:r>
          </a:p>
          <a:p>
            <a:pPr fontAlgn="base"/>
            <a:r>
              <a:rPr lang="en-IE" dirty="0"/>
              <a:t>how could I improve things, e.g.</a:t>
            </a:r>
          </a:p>
          <a:p>
            <a:pPr marL="666900" lvl="1" indent="-342900" fontAlgn="base">
              <a:buFont typeface="+mj-lt"/>
              <a:buAutoNum type="arabicPeriod"/>
            </a:pPr>
            <a:r>
              <a:rPr lang="en-IE" sz="1700" dirty="0"/>
              <a:t>by making adjustments to my working style</a:t>
            </a:r>
          </a:p>
          <a:p>
            <a:pPr marL="666900" lvl="1" indent="-342900" fontAlgn="base">
              <a:buFont typeface="+mj-lt"/>
              <a:buAutoNum type="arabicPeriod"/>
            </a:pPr>
            <a:r>
              <a:rPr lang="en-IE" sz="1700" dirty="0"/>
              <a:t>negotiating some changes to my current job</a:t>
            </a:r>
          </a:p>
          <a:p>
            <a:pPr marL="666900" lvl="1" indent="-342900" fontAlgn="base">
              <a:buFont typeface="+mj-lt"/>
              <a:buAutoNum type="arabicPeriod"/>
            </a:pPr>
            <a:r>
              <a:rPr lang="en-IE" sz="1700" dirty="0"/>
              <a:t>identifying and exploiting opportunities to address any gaps</a:t>
            </a:r>
          </a:p>
          <a:p>
            <a:pPr marL="666900" lvl="1" indent="-342900" fontAlgn="base">
              <a:buFont typeface="+mj-lt"/>
              <a:buAutoNum type="arabicPeriod"/>
            </a:pPr>
            <a:r>
              <a:rPr lang="en-IE" sz="1700" dirty="0"/>
              <a:t>changing my role</a:t>
            </a:r>
          </a:p>
          <a:p>
            <a:pPr marL="666900" lvl="1" indent="-342900" fontAlgn="base">
              <a:buFont typeface="+mj-lt"/>
              <a:buAutoNum type="arabicPeriod"/>
            </a:pPr>
            <a:r>
              <a:rPr lang="en-IE" sz="1700" dirty="0"/>
              <a:t>or even deciding that I need to move on to continue to further satisfy my needs?</a:t>
            </a:r>
          </a:p>
          <a:p>
            <a:endParaRPr lang="en-IE" dirty="0"/>
          </a:p>
        </p:txBody>
      </p:sp>
    </p:spTree>
    <p:extLst>
      <p:ext uri="{BB962C8B-B14F-4D97-AF65-F5344CB8AC3E}">
        <p14:creationId xmlns:p14="http://schemas.microsoft.com/office/powerpoint/2010/main" val="4193236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8773-C38F-4804-8C09-D145D7DBD026}"/>
              </a:ext>
            </a:extLst>
          </p:cNvPr>
          <p:cNvSpPr>
            <a:spLocks noGrp="1"/>
          </p:cNvSpPr>
          <p:nvPr>
            <p:ph type="title"/>
          </p:nvPr>
        </p:nvSpPr>
        <p:spPr/>
        <p:txBody>
          <a:bodyPr/>
          <a:lstStyle/>
          <a:p>
            <a:r>
              <a:rPr lang="en-IE" dirty="0"/>
              <a:t>Career planning goals</a:t>
            </a:r>
          </a:p>
        </p:txBody>
      </p:sp>
      <p:sp>
        <p:nvSpPr>
          <p:cNvPr id="3" name="Content Placeholder 2">
            <a:extLst>
              <a:ext uri="{FF2B5EF4-FFF2-40B4-BE49-F238E27FC236}">
                <a16:creationId xmlns:a16="http://schemas.microsoft.com/office/drawing/2014/main" id="{5469BFCE-9F07-4C66-8829-7AFACC4B81D1}"/>
              </a:ext>
            </a:extLst>
          </p:cNvPr>
          <p:cNvSpPr>
            <a:spLocks noGrp="1"/>
          </p:cNvSpPr>
          <p:nvPr>
            <p:ph idx="1"/>
          </p:nvPr>
        </p:nvSpPr>
        <p:spPr/>
        <p:txBody>
          <a:bodyPr/>
          <a:lstStyle/>
          <a:p>
            <a:pPr>
              <a:lnSpc>
                <a:spcPct val="90000"/>
              </a:lnSpc>
            </a:pPr>
            <a:r>
              <a:rPr lang="en-GB" sz="2400" dirty="0"/>
              <a:t>Requires an investment by you in thinking about your career goals - the big picture</a:t>
            </a:r>
          </a:p>
          <a:p>
            <a:pPr>
              <a:lnSpc>
                <a:spcPct val="90000"/>
              </a:lnSpc>
            </a:pPr>
            <a:r>
              <a:rPr lang="en-GB" sz="2400" dirty="0"/>
              <a:t>Responsibility for the process of objective-setting – success requires an understanding of what you really want</a:t>
            </a:r>
          </a:p>
          <a:p>
            <a:pPr>
              <a:lnSpc>
                <a:spcPct val="90000"/>
              </a:lnSpc>
            </a:pPr>
            <a:r>
              <a:rPr lang="en-GB" sz="2400" dirty="0"/>
              <a:t>Ongoing work and planning throughout the year is the backbone of effective career objective-setting.  You need to reflect  on what’s going well, what’s behind schedule, and potential or upcoming problems. </a:t>
            </a:r>
          </a:p>
          <a:p>
            <a:pPr>
              <a:lnSpc>
                <a:spcPct val="90000"/>
              </a:lnSpc>
            </a:pPr>
            <a:endParaRPr lang="en-GB" sz="1600" dirty="0"/>
          </a:p>
          <a:p>
            <a:endParaRPr lang="en-IE" dirty="0"/>
          </a:p>
        </p:txBody>
      </p:sp>
    </p:spTree>
    <p:extLst>
      <p:ext uri="{BB962C8B-B14F-4D97-AF65-F5344CB8AC3E}">
        <p14:creationId xmlns:p14="http://schemas.microsoft.com/office/powerpoint/2010/main" val="33253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F636-DB5A-482A-B86E-36275BA38C5D}"/>
              </a:ext>
            </a:extLst>
          </p:cNvPr>
          <p:cNvSpPr>
            <a:spLocks noGrp="1"/>
          </p:cNvSpPr>
          <p:nvPr>
            <p:ph type="title"/>
          </p:nvPr>
        </p:nvSpPr>
        <p:spPr/>
        <p:txBody>
          <a:bodyPr/>
          <a:lstStyle/>
          <a:p>
            <a:r>
              <a:rPr lang="en-IE" dirty="0"/>
              <a:t>Ask yourself</a:t>
            </a:r>
          </a:p>
        </p:txBody>
      </p:sp>
      <p:sp>
        <p:nvSpPr>
          <p:cNvPr id="3" name="Content Placeholder 2">
            <a:extLst>
              <a:ext uri="{FF2B5EF4-FFF2-40B4-BE49-F238E27FC236}">
                <a16:creationId xmlns:a16="http://schemas.microsoft.com/office/drawing/2014/main" id="{40E83A73-D68D-4981-BBEF-2D754ED9EF67}"/>
              </a:ext>
            </a:extLst>
          </p:cNvPr>
          <p:cNvSpPr>
            <a:spLocks noGrp="1"/>
          </p:cNvSpPr>
          <p:nvPr>
            <p:ph idx="1"/>
          </p:nvPr>
        </p:nvSpPr>
        <p:spPr/>
        <p:txBody>
          <a:bodyPr>
            <a:normAutofit/>
          </a:bodyPr>
          <a:lstStyle/>
          <a:p>
            <a:r>
              <a:rPr lang="en-IE" sz="2800" dirty="0"/>
              <a:t>What are the key events which have shaped your career to date? Are there any trends?</a:t>
            </a:r>
          </a:p>
          <a:p>
            <a:r>
              <a:rPr lang="en-IE" sz="2800" dirty="0"/>
              <a:t>Is there a relationship between these trends and your career success? What is it?</a:t>
            </a:r>
          </a:p>
          <a:p>
            <a:r>
              <a:rPr lang="en-IE" sz="2800" dirty="0"/>
              <a:t>What implications are there for planning your future career?</a:t>
            </a:r>
          </a:p>
        </p:txBody>
      </p:sp>
    </p:spTree>
    <p:extLst>
      <p:ext uri="{BB962C8B-B14F-4D97-AF65-F5344CB8AC3E}">
        <p14:creationId xmlns:p14="http://schemas.microsoft.com/office/powerpoint/2010/main" val="2068478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A567-0E86-4B59-917D-0595AE896994}"/>
              </a:ext>
            </a:extLst>
          </p:cNvPr>
          <p:cNvSpPr>
            <a:spLocks noGrp="1"/>
          </p:cNvSpPr>
          <p:nvPr>
            <p:ph type="title"/>
          </p:nvPr>
        </p:nvSpPr>
        <p:spPr/>
        <p:txBody>
          <a:bodyPr/>
          <a:lstStyle/>
          <a:p>
            <a:r>
              <a:rPr lang="en-IE" dirty="0"/>
              <a:t>Vital goals</a:t>
            </a:r>
          </a:p>
        </p:txBody>
      </p:sp>
      <p:sp>
        <p:nvSpPr>
          <p:cNvPr id="3" name="Content Placeholder 2">
            <a:extLst>
              <a:ext uri="{FF2B5EF4-FFF2-40B4-BE49-F238E27FC236}">
                <a16:creationId xmlns:a16="http://schemas.microsoft.com/office/drawing/2014/main" id="{A3A5CB1B-4EA5-4F8C-A39C-596673183826}"/>
              </a:ext>
            </a:extLst>
          </p:cNvPr>
          <p:cNvSpPr>
            <a:spLocks noGrp="1"/>
          </p:cNvSpPr>
          <p:nvPr>
            <p:ph idx="1"/>
          </p:nvPr>
        </p:nvSpPr>
        <p:spPr/>
        <p:txBody>
          <a:bodyPr/>
          <a:lstStyle/>
          <a:p>
            <a:r>
              <a:rPr lang="en-GB" sz="3200" dirty="0"/>
              <a:t>Identify the few ‘vital goals’ for your career</a:t>
            </a:r>
          </a:p>
          <a:p>
            <a:endParaRPr lang="en-IE" dirty="0"/>
          </a:p>
        </p:txBody>
      </p:sp>
    </p:spTree>
    <p:extLst>
      <p:ext uri="{BB962C8B-B14F-4D97-AF65-F5344CB8AC3E}">
        <p14:creationId xmlns:p14="http://schemas.microsoft.com/office/powerpoint/2010/main" val="233569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F5F69-8051-4473-8059-1C076034D3E9}"/>
              </a:ext>
            </a:extLst>
          </p:cNvPr>
          <p:cNvSpPr>
            <a:spLocks noGrp="1"/>
          </p:cNvSpPr>
          <p:nvPr>
            <p:ph type="title"/>
          </p:nvPr>
        </p:nvSpPr>
        <p:spPr/>
        <p:txBody>
          <a:bodyPr/>
          <a:lstStyle/>
          <a:p>
            <a:r>
              <a:rPr lang="en-IE" dirty="0"/>
              <a:t>Today we will cover</a:t>
            </a:r>
          </a:p>
        </p:txBody>
      </p:sp>
      <p:sp>
        <p:nvSpPr>
          <p:cNvPr id="3" name="Content Placeholder 2">
            <a:extLst>
              <a:ext uri="{FF2B5EF4-FFF2-40B4-BE49-F238E27FC236}">
                <a16:creationId xmlns:a16="http://schemas.microsoft.com/office/drawing/2014/main" id="{BD91B624-72FB-400C-8CB3-CAB968201062}"/>
              </a:ext>
            </a:extLst>
          </p:cNvPr>
          <p:cNvSpPr>
            <a:spLocks noGrp="1"/>
          </p:cNvSpPr>
          <p:nvPr>
            <p:ph idx="1"/>
          </p:nvPr>
        </p:nvSpPr>
        <p:spPr/>
        <p:txBody>
          <a:bodyPr>
            <a:normAutofit/>
          </a:bodyPr>
          <a:lstStyle/>
          <a:p>
            <a:r>
              <a:rPr lang="en-IE" sz="4000" dirty="0"/>
              <a:t>Career Planning 50 mins</a:t>
            </a:r>
          </a:p>
        </p:txBody>
      </p:sp>
      <p:pic>
        <p:nvPicPr>
          <p:cNvPr id="7" name="Picture 6">
            <a:extLst>
              <a:ext uri="{FF2B5EF4-FFF2-40B4-BE49-F238E27FC236}">
                <a16:creationId xmlns:a16="http://schemas.microsoft.com/office/drawing/2014/main" id="{B8A99E3C-E131-4B0E-B217-01C6C2F745D8}"/>
              </a:ext>
            </a:extLst>
          </p:cNvPr>
          <p:cNvPicPr>
            <a:picLocks noChangeAspect="1"/>
          </p:cNvPicPr>
          <p:nvPr/>
        </p:nvPicPr>
        <p:blipFill>
          <a:blip r:embed="rId2"/>
          <a:stretch>
            <a:fillRect/>
          </a:stretch>
        </p:blipFill>
        <p:spPr>
          <a:xfrm>
            <a:off x="767854" y="3116054"/>
            <a:ext cx="3031851" cy="1897062"/>
          </a:xfrm>
          <a:prstGeom prst="rect">
            <a:avLst/>
          </a:prstGeom>
        </p:spPr>
      </p:pic>
      <p:sp>
        <p:nvSpPr>
          <p:cNvPr id="4" name="Text Placeholder 3">
            <a:extLst>
              <a:ext uri="{FF2B5EF4-FFF2-40B4-BE49-F238E27FC236}">
                <a16:creationId xmlns:a16="http://schemas.microsoft.com/office/drawing/2014/main" id="{EA49AFED-F3D9-4F55-848C-F3EEA9EA10CB}"/>
              </a:ext>
            </a:extLst>
          </p:cNvPr>
          <p:cNvSpPr>
            <a:spLocks noGrp="1"/>
          </p:cNvSpPr>
          <p:nvPr>
            <p:ph type="body" sz="half" idx="2"/>
          </p:nvPr>
        </p:nvSpPr>
        <p:spPr>
          <a:xfrm>
            <a:off x="767852" y="3116054"/>
            <a:ext cx="3031853" cy="1897062"/>
          </a:xfrm>
        </p:spPr>
        <p:txBody>
          <a:bodyPr/>
          <a:lstStyle/>
          <a:p>
            <a:endParaRPr lang="en-IE" dirty="0"/>
          </a:p>
        </p:txBody>
      </p:sp>
    </p:spTree>
    <p:extLst>
      <p:ext uri="{BB962C8B-B14F-4D97-AF65-F5344CB8AC3E}">
        <p14:creationId xmlns:p14="http://schemas.microsoft.com/office/powerpoint/2010/main" val="3459584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3E12-E640-4BF7-B5A4-54C703822D32}"/>
              </a:ext>
            </a:extLst>
          </p:cNvPr>
          <p:cNvSpPr>
            <a:spLocks noGrp="1"/>
          </p:cNvSpPr>
          <p:nvPr>
            <p:ph type="title"/>
          </p:nvPr>
        </p:nvSpPr>
        <p:spPr/>
        <p:txBody>
          <a:bodyPr/>
          <a:lstStyle/>
          <a:p>
            <a:r>
              <a:rPr lang="en-IE" dirty="0"/>
              <a:t>Smart career planning</a:t>
            </a:r>
          </a:p>
        </p:txBody>
      </p:sp>
      <p:graphicFrame>
        <p:nvGraphicFramePr>
          <p:cNvPr id="3" name="Table 2">
            <a:extLst>
              <a:ext uri="{FF2B5EF4-FFF2-40B4-BE49-F238E27FC236}">
                <a16:creationId xmlns:a16="http://schemas.microsoft.com/office/drawing/2014/main" id="{3B7742A4-65C1-4E25-8D58-1DF029EED383}"/>
              </a:ext>
            </a:extLst>
          </p:cNvPr>
          <p:cNvGraphicFramePr>
            <a:graphicFrameLocks noGrp="1"/>
          </p:cNvGraphicFramePr>
          <p:nvPr>
            <p:extLst>
              <p:ext uri="{D42A27DB-BD31-4B8C-83A1-F6EECF244321}">
                <p14:modId xmlns:p14="http://schemas.microsoft.com/office/powerpoint/2010/main" val="3897004882"/>
              </p:ext>
            </p:extLst>
          </p:nvPr>
        </p:nvGraphicFramePr>
        <p:xfrm>
          <a:off x="711200" y="1717990"/>
          <a:ext cx="10782300" cy="4801827"/>
        </p:xfrm>
        <a:graphic>
          <a:graphicData uri="http://schemas.openxmlformats.org/drawingml/2006/table">
            <a:tbl>
              <a:tblPr firstRow="1" bandRow="1">
                <a:tableStyleId>{5C22544A-7EE6-4342-B048-85BDC9FD1C3A}</a:tableStyleId>
              </a:tblPr>
              <a:tblGrid>
                <a:gridCol w="2156460">
                  <a:extLst>
                    <a:ext uri="{9D8B030D-6E8A-4147-A177-3AD203B41FA5}">
                      <a16:colId xmlns:a16="http://schemas.microsoft.com/office/drawing/2014/main" val="20000"/>
                    </a:ext>
                  </a:extLst>
                </a:gridCol>
                <a:gridCol w="2156460">
                  <a:extLst>
                    <a:ext uri="{9D8B030D-6E8A-4147-A177-3AD203B41FA5}">
                      <a16:colId xmlns:a16="http://schemas.microsoft.com/office/drawing/2014/main" val="20001"/>
                    </a:ext>
                  </a:extLst>
                </a:gridCol>
                <a:gridCol w="2156460">
                  <a:extLst>
                    <a:ext uri="{9D8B030D-6E8A-4147-A177-3AD203B41FA5}">
                      <a16:colId xmlns:a16="http://schemas.microsoft.com/office/drawing/2014/main" val="20002"/>
                    </a:ext>
                  </a:extLst>
                </a:gridCol>
                <a:gridCol w="2156460">
                  <a:extLst>
                    <a:ext uri="{9D8B030D-6E8A-4147-A177-3AD203B41FA5}">
                      <a16:colId xmlns:a16="http://schemas.microsoft.com/office/drawing/2014/main" val="20003"/>
                    </a:ext>
                  </a:extLst>
                </a:gridCol>
                <a:gridCol w="2156460">
                  <a:extLst>
                    <a:ext uri="{9D8B030D-6E8A-4147-A177-3AD203B41FA5}">
                      <a16:colId xmlns:a16="http://schemas.microsoft.com/office/drawing/2014/main" val="20004"/>
                    </a:ext>
                  </a:extLst>
                </a:gridCol>
              </a:tblGrid>
              <a:tr h="398113">
                <a:tc>
                  <a:txBody>
                    <a:bodyPr/>
                    <a:lstStyle/>
                    <a:p>
                      <a:r>
                        <a:rPr lang="en-GB" sz="1800" dirty="0"/>
                        <a:t>Specific</a:t>
                      </a:r>
                    </a:p>
                  </a:txBody>
                  <a:tcPr/>
                </a:tc>
                <a:tc>
                  <a:txBody>
                    <a:bodyPr/>
                    <a:lstStyle/>
                    <a:p>
                      <a:r>
                        <a:rPr lang="en-GB" dirty="0"/>
                        <a:t>Measurable</a:t>
                      </a:r>
                    </a:p>
                  </a:txBody>
                  <a:tcPr/>
                </a:tc>
                <a:tc>
                  <a:txBody>
                    <a:bodyPr/>
                    <a:lstStyle/>
                    <a:p>
                      <a:r>
                        <a:rPr lang="en-GB" dirty="0"/>
                        <a:t>Achievable</a:t>
                      </a:r>
                    </a:p>
                  </a:txBody>
                  <a:tcPr/>
                </a:tc>
                <a:tc>
                  <a:txBody>
                    <a:bodyPr/>
                    <a:lstStyle/>
                    <a:p>
                      <a:r>
                        <a:rPr lang="en-GB" dirty="0"/>
                        <a:t>Realistic</a:t>
                      </a:r>
                    </a:p>
                  </a:txBody>
                  <a:tcPr/>
                </a:tc>
                <a:tc>
                  <a:txBody>
                    <a:bodyPr/>
                    <a:lstStyle/>
                    <a:p>
                      <a:r>
                        <a:rPr lang="en-GB" dirty="0"/>
                        <a:t>Timely</a:t>
                      </a:r>
                    </a:p>
                  </a:txBody>
                  <a:tcPr/>
                </a:tc>
                <a:extLst>
                  <a:ext uri="{0D108BD9-81ED-4DB2-BD59-A6C34878D82A}">
                    <a16:rowId xmlns:a16="http://schemas.microsoft.com/office/drawing/2014/main" val="10000"/>
                  </a:ext>
                </a:extLst>
              </a:tr>
              <a:tr h="1556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Tahoma" pitchFamily="34" charset="0"/>
                          <a:ea typeface="Tahoma" pitchFamily="34" charset="0"/>
                          <a:cs typeface="Tahoma" pitchFamily="34" charset="0"/>
                        </a:rPr>
                        <a:t>The What, Why, and How of the S</a:t>
                      </a:r>
                      <a:r>
                        <a:rPr lang="en-GB" sz="1200" dirty="0">
                          <a:solidFill>
                            <a:srgbClr val="92D050"/>
                          </a:solidFill>
                          <a:latin typeface="Tahoma" pitchFamily="34" charset="0"/>
                          <a:ea typeface="Tahoma" pitchFamily="34" charset="0"/>
                          <a:cs typeface="Tahoma" pitchFamily="34" charset="0"/>
                          <a:sym typeface="Symbol"/>
                        </a:rPr>
                        <a:t></a:t>
                      </a:r>
                      <a:r>
                        <a:rPr lang="en-GB" sz="1200" dirty="0">
                          <a:latin typeface="Tahoma" pitchFamily="34" charset="0"/>
                          <a:ea typeface="Tahoma" pitchFamily="34" charset="0"/>
                          <a:cs typeface="Tahoma" pitchFamily="34" charset="0"/>
                        </a:rPr>
                        <a:t>M</a:t>
                      </a:r>
                      <a:r>
                        <a:rPr lang="en-GB" sz="1200" dirty="0">
                          <a:solidFill>
                            <a:srgbClr val="92D050"/>
                          </a:solidFill>
                          <a:latin typeface="Tahoma" pitchFamily="34" charset="0"/>
                          <a:ea typeface="Tahoma" pitchFamily="34" charset="0"/>
                          <a:cs typeface="Tahoma" pitchFamily="34" charset="0"/>
                          <a:sym typeface="Symbol"/>
                        </a:rPr>
                        <a:t></a:t>
                      </a:r>
                      <a:r>
                        <a:rPr lang="en-GB" sz="1200" dirty="0">
                          <a:latin typeface="Tahoma" pitchFamily="34" charset="0"/>
                          <a:ea typeface="Tahoma" pitchFamily="34" charset="0"/>
                          <a:cs typeface="Tahoma" pitchFamily="34" charset="0"/>
                        </a:rPr>
                        <a:t>A</a:t>
                      </a:r>
                      <a:r>
                        <a:rPr lang="en-GB" sz="1200" dirty="0">
                          <a:solidFill>
                            <a:srgbClr val="92D050"/>
                          </a:solidFill>
                          <a:latin typeface="Tahoma" pitchFamily="34" charset="0"/>
                          <a:ea typeface="Tahoma" pitchFamily="34" charset="0"/>
                          <a:cs typeface="Tahoma" pitchFamily="34" charset="0"/>
                          <a:sym typeface="Symbol"/>
                        </a:rPr>
                        <a:t></a:t>
                      </a:r>
                      <a:r>
                        <a:rPr lang="en-GB" sz="1200" dirty="0">
                          <a:latin typeface="Tahoma" pitchFamily="34" charset="0"/>
                          <a:ea typeface="Tahoma" pitchFamily="34" charset="0"/>
                          <a:cs typeface="Tahoma" pitchFamily="34" charset="0"/>
                        </a:rPr>
                        <a:t>R</a:t>
                      </a:r>
                      <a:r>
                        <a:rPr lang="en-GB" sz="1200" dirty="0">
                          <a:solidFill>
                            <a:srgbClr val="92D050"/>
                          </a:solidFill>
                          <a:latin typeface="Tahoma" pitchFamily="34" charset="0"/>
                          <a:ea typeface="Tahoma" pitchFamily="34" charset="0"/>
                          <a:cs typeface="Tahoma" pitchFamily="34" charset="0"/>
                          <a:sym typeface="Symbol"/>
                        </a:rPr>
                        <a:t></a:t>
                      </a:r>
                      <a:r>
                        <a:rPr lang="en-GB" sz="1200" dirty="0">
                          <a:latin typeface="Tahoma" pitchFamily="34" charset="0"/>
                          <a:ea typeface="Tahoma" pitchFamily="34" charset="0"/>
                          <a:cs typeface="Tahoma" pitchFamily="34" charset="0"/>
                        </a:rPr>
                        <a:t>T  model</a:t>
                      </a:r>
                    </a:p>
                  </a:txBody>
                  <a:tcPr/>
                </a:tc>
                <a:tc>
                  <a:txBody>
                    <a:bodyPr/>
                    <a:lstStyle/>
                    <a:p>
                      <a:r>
                        <a:rPr lang="en-GB" sz="1200" dirty="0">
                          <a:latin typeface="Tahoma" pitchFamily="34" charset="0"/>
                          <a:ea typeface="Tahoma" pitchFamily="34" charset="0"/>
                          <a:cs typeface="Tahoma" pitchFamily="34" charset="0"/>
                        </a:rPr>
                        <a:t>Establish concrete criteria for measuring career progress toward the attainment of each goal you set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Tahoma" pitchFamily="34" charset="0"/>
                          <a:ea typeface="Tahoma" pitchFamily="34" charset="0"/>
                          <a:cs typeface="Tahoma" pitchFamily="34" charset="0"/>
                        </a:rPr>
                        <a:t>Objectives must be stretching, but not so far that your will become frustrated and lose motivation</a:t>
                      </a:r>
                    </a:p>
                    <a:p>
                      <a:endParaRPr lang="en-GB" sz="1200" dirty="0">
                        <a:latin typeface="Tahoma" pitchFamily="34" charset="0"/>
                        <a:ea typeface="Tahoma" pitchFamily="34" charset="0"/>
                        <a:cs typeface="Tahoma"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Tahoma" pitchFamily="34" charset="0"/>
                          <a:ea typeface="Tahoma" pitchFamily="34" charset="0"/>
                          <a:cs typeface="Tahoma" pitchFamily="34" charset="0"/>
                        </a:rPr>
                        <a:t>Realistic means "do-able”. Too difficult and you set the stage for failure, but too low sends the message that you are not that committed</a:t>
                      </a:r>
                    </a:p>
                  </a:txBody>
                  <a:tcPr/>
                </a:tc>
                <a:tc>
                  <a:txBody>
                    <a:bodyPr/>
                    <a:lstStyle/>
                    <a:p>
                      <a:r>
                        <a:rPr lang="en-GB" sz="1200" dirty="0">
                          <a:latin typeface="Tahoma" pitchFamily="34" charset="0"/>
                          <a:ea typeface="Tahoma" pitchFamily="34" charset="0"/>
                          <a:cs typeface="Tahoma" pitchFamily="34" charset="0"/>
                        </a:rPr>
                        <a:t>Putting an end point on the objective gives a clear target to work towards.</a:t>
                      </a:r>
                    </a:p>
                  </a:txBody>
                  <a:tcPr/>
                </a:tc>
                <a:extLst>
                  <a:ext uri="{0D108BD9-81ED-4DB2-BD59-A6C34878D82A}">
                    <a16:rowId xmlns:a16="http://schemas.microsoft.com/office/drawing/2014/main" val="10001"/>
                  </a:ext>
                </a:extLst>
              </a:tr>
              <a:tr h="2846781">
                <a:tc>
                  <a:txBody>
                    <a:bodyPr/>
                    <a:lstStyle/>
                    <a:p>
                      <a:pPr>
                        <a:buClr>
                          <a:schemeClr val="accent1">
                            <a:lumMod val="50000"/>
                          </a:schemeClr>
                        </a:buClr>
                        <a:buFont typeface="Arial" pitchFamily="34" charset="0"/>
                        <a:buNone/>
                      </a:pPr>
                      <a:r>
                        <a:rPr lang="en-GB" sz="1200" dirty="0">
                          <a:latin typeface="Tahoma" pitchFamily="34" charset="0"/>
                          <a:ea typeface="Tahoma" pitchFamily="34" charset="0"/>
                          <a:cs typeface="Tahoma" pitchFamily="34" charset="0"/>
                        </a:rPr>
                        <a:t>What exactly are we going to do, with or for whom? </a:t>
                      </a:r>
                    </a:p>
                    <a:p>
                      <a:pPr>
                        <a:buClr>
                          <a:schemeClr val="accent1">
                            <a:lumMod val="50000"/>
                          </a:schemeClr>
                        </a:buClr>
                        <a:buFont typeface="Arial" pitchFamily="34" charset="0"/>
                        <a:buNone/>
                      </a:pPr>
                      <a:r>
                        <a:rPr lang="en-GB" sz="1200" dirty="0">
                          <a:latin typeface="Tahoma" pitchFamily="34" charset="0"/>
                          <a:ea typeface="Tahoma" pitchFamily="34" charset="0"/>
                          <a:cs typeface="Tahoma" pitchFamily="34" charset="0"/>
                        </a:rPr>
                        <a:t>What strategies will be used? </a:t>
                      </a:r>
                    </a:p>
                    <a:p>
                      <a:pPr>
                        <a:buClr>
                          <a:schemeClr val="accent1">
                            <a:lumMod val="50000"/>
                          </a:schemeClr>
                        </a:buClr>
                        <a:buFont typeface="Arial" pitchFamily="34" charset="0"/>
                        <a:buNone/>
                      </a:pPr>
                      <a:r>
                        <a:rPr lang="en-GB" sz="1200" dirty="0">
                          <a:latin typeface="Tahoma" pitchFamily="34" charset="0"/>
                          <a:ea typeface="Tahoma" pitchFamily="34" charset="0"/>
                          <a:cs typeface="Tahoma" pitchFamily="34" charset="0"/>
                        </a:rPr>
                        <a:t>Is the objective well understood? </a:t>
                      </a:r>
                    </a:p>
                    <a:p>
                      <a:pPr>
                        <a:buClr>
                          <a:schemeClr val="accent1">
                            <a:lumMod val="50000"/>
                          </a:schemeClr>
                        </a:buClr>
                        <a:buFont typeface="Arial" pitchFamily="34" charset="0"/>
                        <a:buNone/>
                      </a:pPr>
                      <a:r>
                        <a:rPr lang="en-GB" sz="1200" dirty="0">
                          <a:latin typeface="Tahoma" pitchFamily="34" charset="0"/>
                          <a:ea typeface="Tahoma" pitchFamily="34" charset="0"/>
                          <a:cs typeface="Tahoma" pitchFamily="34" charset="0"/>
                        </a:rPr>
                        <a:t>Is the objective described with action verbs? </a:t>
                      </a:r>
                    </a:p>
                    <a:p>
                      <a:pPr>
                        <a:buClr>
                          <a:schemeClr val="accent1">
                            <a:lumMod val="50000"/>
                          </a:schemeClr>
                        </a:buClr>
                        <a:buFont typeface="Arial" pitchFamily="34" charset="0"/>
                        <a:buNone/>
                      </a:pPr>
                      <a:r>
                        <a:rPr lang="en-GB" sz="1200" dirty="0">
                          <a:latin typeface="Tahoma" pitchFamily="34" charset="0"/>
                          <a:ea typeface="Tahoma" pitchFamily="34" charset="0"/>
                          <a:cs typeface="Tahoma" pitchFamily="34" charset="0"/>
                        </a:rPr>
                        <a:t>Is the outcome clear? </a:t>
                      </a:r>
                    </a:p>
                    <a:p>
                      <a:pPr>
                        <a:buClr>
                          <a:schemeClr val="accent1">
                            <a:lumMod val="50000"/>
                          </a:schemeClr>
                        </a:buClr>
                        <a:buFont typeface="Arial" pitchFamily="34" charset="0"/>
                        <a:buNone/>
                      </a:pPr>
                      <a:r>
                        <a:rPr lang="en-GB" sz="1200" dirty="0">
                          <a:latin typeface="Tahoma" pitchFamily="34" charset="0"/>
                          <a:ea typeface="Tahoma" pitchFamily="34" charset="0"/>
                          <a:cs typeface="Tahoma" pitchFamily="34" charset="0"/>
                        </a:rPr>
                        <a:t>Will this objective lead to the desired results?</a:t>
                      </a:r>
                    </a:p>
                  </a:txBody>
                  <a:tcPr/>
                </a:tc>
                <a:tc>
                  <a:txBody>
                    <a:bodyPr/>
                    <a:lstStyle/>
                    <a:p>
                      <a:pPr>
                        <a:buClr>
                          <a:srgbClr val="92D050"/>
                        </a:buClr>
                      </a:pPr>
                      <a:r>
                        <a:rPr lang="en-GB" sz="1200" dirty="0">
                          <a:latin typeface="Tahoma" pitchFamily="34" charset="0"/>
                          <a:ea typeface="Tahoma" pitchFamily="34" charset="0"/>
                          <a:cs typeface="Tahoma" pitchFamily="34" charset="0"/>
                        </a:rPr>
                        <a:t>How will I know the change has occurred? </a:t>
                      </a:r>
                    </a:p>
                    <a:p>
                      <a:pPr>
                        <a:buClr>
                          <a:srgbClr val="92D050"/>
                        </a:buClr>
                      </a:pPr>
                      <a:r>
                        <a:rPr lang="en-GB" sz="1200" dirty="0">
                          <a:latin typeface="Tahoma" pitchFamily="34" charset="0"/>
                          <a:ea typeface="Tahoma" pitchFamily="34" charset="0"/>
                          <a:cs typeface="Tahoma" pitchFamily="34" charset="0"/>
                        </a:rPr>
                        <a:t>What evidence is needed to confirm it? </a:t>
                      </a:r>
                    </a:p>
                    <a:p>
                      <a:endParaRPr lang="en-GB" sz="1200" dirty="0">
                        <a:latin typeface="Tahoma" pitchFamily="34" charset="0"/>
                        <a:ea typeface="Tahoma" pitchFamily="34" charset="0"/>
                        <a:cs typeface="Tahoma" pitchFamily="34" charset="0"/>
                      </a:endParaRPr>
                    </a:p>
                  </a:txBody>
                  <a:tcPr/>
                </a:tc>
                <a:tc>
                  <a:txBody>
                    <a:bodyPr/>
                    <a:lstStyle/>
                    <a:p>
                      <a:pPr>
                        <a:buClr>
                          <a:srgbClr val="92D050"/>
                        </a:buClr>
                      </a:pPr>
                      <a:r>
                        <a:rPr lang="en-GB" sz="1200" dirty="0">
                          <a:latin typeface="Tahoma" pitchFamily="34" charset="0"/>
                          <a:ea typeface="Tahoma" pitchFamily="34" charset="0"/>
                          <a:cs typeface="Tahoma" pitchFamily="34" charset="0"/>
                        </a:rPr>
                        <a:t>Can it be done in the proposed timeframe?</a:t>
                      </a:r>
                    </a:p>
                    <a:p>
                      <a:pPr>
                        <a:buClr>
                          <a:srgbClr val="92D050"/>
                        </a:buClr>
                      </a:pPr>
                      <a:r>
                        <a:rPr lang="en-GB" sz="1200" dirty="0">
                          <a:latin typeface="Tahoma" pitchFamily="34" charset="0"/>
                          <a:ea typeface="Tahoma" pitchFamily="34" charset="0"/>
                          <a:cs typeface="Tahoma" pitchFamily="34" charset="0"/>
                        </a:rPr>
                        <a:t>Is it within my capabilities?</a:t>
                      </a:r>
                    </a:p>
                    <a:p>
                      <a:pPr>
                        <a:buClr>
                          <a:srgbClr val="92D050"/>
                        </a:buClr>
                      </a:pPr>
                      <a:r>
                        <a:rPr lang="en-GB" sz="1200" dirty="0">
                          <a:latin typeface="Tahoma" pitchFamily="34" charset="0"/>
                          <a:ea typeface="Tahoma" pitchFamily="34" charset="0"/>
                          <a:cs typeface="Tahoma" pitchFamily="34" charset="0"/>
                        </a:rPr>
                        <a:t>Do I  understand my own or the organisations limitations and constraints? </a:t>
                      </a:r>
                    </a:p>
                    <a:p>
                      <a:pPr>
                        <a:buClr>
                          <a:srgbClr val="92D050"/>
                        </a:buClr>
                      </a:pPr>
                      <a:r>
                        <a:rPr lang="en-GB" sz="1200" dirty="0">
                          <a:latin typeface="Tahoma" pitchFamily="34" charset="0"/>
                          <a:ea typeface="Tahoma" pitchFamily="34" charset="0"/>
                          <a:cs typeface="Tahoma" pitchFamily="34" charset="0"/>
                        </a:rPr>
                        <a:t>Can I do this with the resources available? </a:t>
                      </a:r>
                    </a:p>
                    <a:p>
                      <a:pPr>
                        <a:buClr>
                          <a:srgbClr val="92D050"/>
                        </a:buClr>
                      </a:pPr>
                      <a:r>
                        <a:rPr lang="en-GB" sz="1200" dirty="0">
                          <a:latin typeface="Tahoma" pitchFamily="34" charset="0"/>
                          <a:ea typeface="Tahoma" pitchFamily="34" charset="0"/>
                          <a:cs typeface="Tahoma" pitchFamily="34" charset="0"/>
                        </a:rPr>
                        <a:t>Has anyone else done this successfully? </a:t>
                      </a:r>
                    </a:p>
                    <a:p>
                      <a:pPr>
                        <a:buClr>
                          <a:srgbClr val="92D050"/>
                        </a:buClr>
                      </a:pPr>
                      <a:r>
                        <a:rPr lang="en-GB" sz="1200" dirty="0">
                          <a:latin typeface="Tahoma" pitchFamily="34" charset="0"/>
                          <a:ea typeface="Tahoma" pitchFamily="34" charset="0"/>
                          <a:cs typeface="Tahoma" pitchFamily="34" charset="0"/>
                        </a:rPr>
                        <a:t>Is this possible? </a:t>
                      </a:r>
                    </a:p>
                  </a:txBody>
                  <a:tcPr/>
                </a:tc>
                <a:tc>
                  <a:txBody>
                    <a:bodyPr/>
                    <a:lstStyle/>
                    <a:p>
                      <a:pPr>
                        <a:buClr>
                          <a:srgbClr val="92D050"/>
                        </a:buClr>
                      </a:pPr>
                      <a:r>
                        <a:rPr lang="en-GB" sz="1200" dirty="0">
                          <a:latin typeface="Tahoma" pitchFamily="34" charset="0"/>
                          <a:ea typeface="Tahoma" pitchFamily="34" charset="0"/>
                          <a:cs typeface="Tahoma" pitchFamily="34" charset="0"/>
                        </a:rPr>
                        <a:t>Do you have the resources available to achieve this objective? </a:t>
                      </a:r>
                    </a:p>
                    <a:p>
                      <a:pPr>
                        <a:buClr>
                          <a:srgbClr val="92D050"/>
                        </a:buClr>
                      </a:pPr>
                      <a:r>
                        <a:rPr lang="en-GB" sz="1200" dirty="0">
                          <a:latin typeface="Tahoma" pitchFamily="34" charset="0"/>
                          <a:ea typeface="Tahoma" pitchFamily="34" charset="0"/>
                          <a:cs typeface="Tahoma" pitchFamily="34" charset="0"/>
                        </a:rPr>
                        <a:t>Is it possible to achieve this objective?</a:t>
                      </a:r>
                    </a:p>
                    <a:p>
                      <a:pPr>
                        <a:buClr>
                          <a:srgbClr val="92D050"/>
                        </a:buClr>
                      </a:pPr>
                      <a:r>
                        <a:rPr lang="en-GB" sz="1200" dirty="0">
                          <a:latin typeface="Tahoma" pitchFamily="34" charset="0"/>
                          <a:ea typeface="Tahoma" pitchFamily="34" charset="0"/>
                          <a:cs typeface="Tahoma" pitchFamily="34" charset="0"/>
                        </a:rPr>
                        <a:t>How sensible is the objective in the current business/project/department context?</a:t>
                      </a:r>
                    </a:p>
                    <a:p>
                      <a:endParaRPr lang="en-GB" sz="1200" dirty="0">
                        <a:latin typeface="Tahoma" pitchFamily="34" charset="0"/>
                        <a:ea typeface="Tahoma" pitchFamily="34" charset="0"/>
                        <a:cs typeface="Tahoma" pitchFamily="34" charset="0"/>
                      </a:endParaRPr>
                    </a:p>
                  </a:txBody>
                  <a:tcPr/>
                </a:tc>
                <a:tc>
                  <a:txBody>
                    <a:bodyPr/>
                    <a:lstStyle/>
                    <a:p>
                      <a:pPr>
                        <a:lnSpc>
                          <a:spcPct val="80000"/>
                        </a:lnSpc>
                        <a:buClr>
                          <a:srgbClr val="92D050"/>
                        </a:buClr>
                      </a:pPr>
                      <a:r>
                        <a:rPr lang="en-GB" sz="1200" dirty="0">
                          <a:latin typeface="Tahoma" pitchFamily="34" charset="0"/>
                          <a:ea typeface="Tahoma" pitchFamily="34" charset="0"/>
                          <a:cs typeface="Tahoma" pitchFamily="34" charset="0"/>
                        </a:rPr>
                        <a:t>When will this objective be accomplished? </a:t>
                      </a:r>
                    </a:p>
                    <a:p>
                      <a:pPr>
                        <a:lnSpc>
                          <a:spcPct val="80000"/>
                        </a:lnSpc>
                        <a:buClr>
                          <a:srgbClr val="92D050"/>
                        </a:buClr>
                      </a:pPr>
                      <a:r>
                        <a:rPr lang="en-GB" sz="1200" dirty="0">
                          <a:latin typeface="Tahoma" pitchFamily="34" charset="0"/>
                          <a:ea typeface="Tahoma" pitchFamily="34" charset="0"/>
                          <a:cs typeface="Tahoma" pitchFamily="34" charset="0"/>
                        </a:rPr>
                        <a:t>Is there a deadline?</a:t>
                      </a:r>
                    </a:p>
                    <a:p>
                      <a:pPr>
                        <a:lnSpc>
                          <a:spcPct val="80000"/>
                        </a:lnSpc>
                        <a:buClr>
                          <a:srgbClr val="92D050"/>
                        </a:buClr>
                      </a:pPr>
                      <a:r>
                        <a:rPr lang="en-GB" sz="1200" dirty="0">
                          <a:latin typeface="Tahoma" pitchFamily="34" charset="0"/>
                          <a:ea typeface="Tahoma" pitchFamily="34" charset="0"/>
                          <a:cs typeface="Tahoma" pitchFamily="34" charset="0"/>
                        </a:rPr>
                        <a:t>Are there review dates?</a:t>
                      </a:r>
                    </a:p>
                    <a:p>
                      <a:endParaRPr lang="en-GB" sz="1200" dirty="0">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76188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055CAA-2668-4929-8202-DBD35A78E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72E537-A928-41BA-948D-79207D3D26FD}"/>
              </a:ext>
            </a:extLst>
          </p:cNvPr>
          <p:cNvSpPr>
            <a:spLocks noGrp="1"/>
          </p:cNvSpPr>
          <p:nvPr>
            <p:ph type="title"/>
          </p:nvPr>
        </p:nvSpPr>
        <p:spPr>
          <a:xfrm>
            <a:off x="4241830" y="702156"/>
            <a:ext cx="7368978" cy="1188720"/>
          </a:xfrm>
        </p:spPr>
        <p:txBody>
          <a:bodyPr>
            <a:normAutofit/>
          </a:bodyPr>
          <a:lstStyle/>
          <a:p>
            <a:r>
              <a:rPr lang="en-IE" dirty="0"/>
              <a:t>Smart example</a:t>
            </a:r>
          </a:p>
        </p:txBody>
      </p:sp>
      <p:sp>
        <p:nvSpPr>
          <p:cNvPr id="12" name="Rectangle 11">
            <a:extLst>
              <a:ext uri="{FF2B5EF4-FFF2-40B4-BE49-F238E27FC236}">
                <a16:creationId xmlns:a16="http://schemas.microsoft.com/office/drawing/2014/main" id="{38F88ED4-721F-4A25-9A68-66C57B1F8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3A5A85F2-11BA-4322-9355-08C0DEC7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A88A0CA-0BDB-4A19-A648-638BE196B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Presentation with Checklist">
            <a:extLst>
              <a:ext uri="{FF2B5EF4-FFF2-40B4-BE49-F238E27FC236}">
                <a16:creationId xmlns:a16="http://schemas.microsoft.com/office/drawing/2014/main" id="{837ECFA3-51EA-4BA3-9114-ED59118080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1192" y="1862594"/>
            <a:ext cx="3194595" cy="3194595"/>
          </a:xfrm>
          <a:prstGeom prst="rect">
            <a:avLst/>
          </a:prstGeom>
        </p:spPr>
      </p:pic>
      <p:sp>
        <p:nvSpPr>
          <p:cNvPr id="3" name="Content Placeholder 2">
            <a:extLst>
              <a:ext uri="{FF2B5EF4-FFF2-40B4-BE49-F238E27FC236}">
                <a16:creationId xmlns:a16="http://schemas.microsoft.com/office/drawing/2014/main" id="{ED2A6D90-0E40-47C1-825A-0C13BD41BFDC}"/>
              </a:ext>
            </a:extLst>
          </p:cNvPr>
          <p:cNvSpPr>
            <a:spLocks noGrp="1"/>
          </p:cNvSpPr>
          <p:nvPr>
            <p:ph idx="1"/>
          </p:nvPr>
        </p:nvSpPr>
        <p:spPr>
          <a:xfrm>
            <a:off x="4241829" y="2340864"/>
            <a:ext cx="7019005" cy="3634486"/>
          </a:xfrm>
        </p:spPr>
        <p:txBody>
          <a:bodyPr>
            <a:normAutofit/>
          </a:bodyPr>
          <a:lstStyle/>
          <a:p>
            <a:pPr marL="0" indent="0">
              <a:buNone/>
            </a:pPr>
            <a:r>
              <a:rPr lang="en-IE" b="1" u="sng" dirty="0"/>
              <a:t>Objective</a:t>
            </a:r>
          </a:p>
          <a:p>
            <a:r>
              <a:rPr lang="en-IE" dirty="0"/>
              <a:t>Apply for three separate jobs by 31 December</a:t>
            </a:r>
          </a:p>
          <a:p>
            <a:pPr marL="0" indent="0">
              <a:buNone/>
            </a:pPr>
            <a:r>
              <a:rPr lang="en-IE" b="1" u="sng" dirty="0"/>
              <a:t>Breakdown of Objective</a:t>
            </a:r>
          </a:p>
          <a:p>
            <a:r>
              <a:rPr lang="en-IE" dirty="0"/>
              <a:t>Specific - says what you will do (apply for 3 jobs)</a:t>
            </a:r>
          </a:p>
          <a:p>
            <a:r>
              <a:rPr lang="en-IE" dirty="0"/>
              <a:t>Measurable - states the number</a:t>
            </a:r>
          </a:p>
          <a:p>
            <a:r>
              <a:rPr lang="en-IE" dirty="0"/>
              <a:t>Achievable - you have the necessary resources and support to apply</a:t>
            </a:r>
          </a:p>
          <a:p>
            <a:r>
              <a:rPr lang="en-IE" dirty="0"/>
              <a:t>Relevant - links in with your goal to improve your career</a:t>
            </a:r>
          </a:p>
          <a:p>
            <a:r>
              <a:rPr lang="en-IE" dirty="0"/>
              <a:t>Timely - to be achieved by end of December</a:t>
            </a:r>
          </a:p>
          <a:p>
            <a:endParaRPr lang="en-IE" dirty="0"/>
          </a:p>
        </p:txBody>
      </p:sp>
    </p:spTree>
    <p:extLst>
      <p:ext uri="{BB962C8B-B14F-4D97-AF65-F5344CB8AC3E}">
        <p14:creationId xmlns:p14="http://schemas.microsoft.com/office/powerpoint/2010/main" val="1309733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746228" y="1037967"/>
            <a:ext cx="3054091" cy="4709131"/>
          </a:xfrm>
        </p:spPr>
        <p:txBody>
          <a:bodyPr anchor="ctr">
            <a:normAutofit/>
          </a:bodyPr>
          <a:lstStyle/>
          <a:p>
            <a:r>
              <a:rPr lang="en-US"/>
              <a:t>Career planning</a:t>
            </a:r>
          </a:p>
        </p:txBody>
      </p:sp>
      <p:sp>
        <p:nvSpPr>
          <p:cNvPr id="12" name="Rectangle 1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SmartArt timeline">
            <a:extLst>
              <a:ext uri="{FF2B5EF4-FFF2-40B4-BE49-F238E27FC236}">
                <a16:creationId xmlns:a16="http://schemas.microsoft.com/office/drawing/2014/main" id="{3482D096-AEF7-42A2-9733-8437ACF545D2}"/>
              </a:ext>
            </a:extLst>
          </p:cNvPr>
          <p:cNvGraphicFramePr>
            <a:graphicFrameLocks noGrp="1"/>
          </p:cNvGraphicFramePr>
          <p:nvPr>
            <p:ph idx="1"/>
            <p:extLst>
              <p:ext uri="{D42A27DB-BD31-4B8C-83A1-F6EECF244321}">
                <p14:modId xmlns:p14="http://schemas.microsoft.com/office/powerpoint/2010/main" val="2196967994"/>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6093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746228" y="1037967"/>
            <a:ext cx="3054091" cy="4709131"/>
          </a:xfrm>
        </p:spPr>
        <p:txBody>
          <a:bodyPr anchor="ctr">
            <a:normAutofit/>
          </a:bodyPr>
          <a:lstStyle/>
          <a:p>
            <a:r>
              <a:rPr lang="en-US"/>
              <a:t>Career planning</a:t>
            </a:r>
          </a:p>
        </p:txBody>
      </p:sp>
      <p:sp>
        <p:nvSpPr>
          <p:cNvPr id="12" name="Rectangle 1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SmartArt timeline">
            <a:extLst>
              <a:ext uri="{FF2B5EF4-FFF2-40B4-BE49-F238E27FC236}">
                <a16:creationId xmlns:a16="http://schemas.microsoft.com/office/drawing/2014/main" id="{3482D096-AEF7-42A2-9733-8437ACF545D2}"/>
              </a:ext>
            </a:extLst>
          </p:cNvPr>
          <p:cNvGraphicFramePr>
            <a:graphicFrameLocks noGrp="1"/>
          </p:cNvGraphicFramePr>
          <p:nvPr>
            <p:ph idx="1"/>
            <p:extLst>
              <p:ext uri="{D42A27DB-BD31-4B8C-83A1-F6EECF244321}">
                <p14:modId xmlns:p14="http://schemas.microsoft.com/office/powerpoint/2010/main" val="1697668924"/>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068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CC18-A868-47CF-8FB9-9439487B9DCF}"/>
              </a:ext>
            </a:extLst>
          </p:cNvPr>
          <p:cNvSpPr>
            <a:spLocks noGrp="1"/>
          </p:cNvSpPr>
          <p:nvPr>
            <p:ph type="title"/>
          </p:nvPr>
        </p:nvSpPr>
        <p:spPr/>
        <p:txBody>
          <a:bodyPr/>
          <a:lstStyle/>
          <a:p>
            <a:r>
              <a:rPr lang="en-IE" dirty="0"/>
              <a:t>How to Write a Professional Development Plan (With Examples)</a:t>
            </a:r>
          </a:p>
        </p:txBody>
      </p:sp>
      <p:sp>
        <p:nvSpPr>
          <p:cNvPr id="3" name="Content Placeholder 2">
            <a:extLst>
              <a:ext uri="{FF2B5EF4-FFF2-40B4-BE49-F238E27FC236}">
                <a16:creationId xmlns:a16="http://schemas.microsoft.com/office/drawing/2014/main" id="{AB1165A7-AAF2-4E0E-8145-C6D7EE08C4EA}"/>
              </a:ext>
            </a:extLst>
          </p:cNvPr>
          <p:cNvSpPr>
            <a:spLocks noGrp="1"/>
          </p:cNvSpPr>
          <p:nvPr>
            <p:ph idx="1"/>
          </p:nvPr>
        </p:nvSpPr>
        <p:spPr/>
        <p:txBody>
          <a:bodyPr>
            <a:normAutofit/>
          </a:bodyPr>
          <a:lstStyle/>
          <a:p>
            <a:r>
              <a:rPr lang="en-IE" sz="1800" dirty="0">
                <a:hlinkClick r:id="rId2"/>
              </a:rPr>
              <a:t>https://www.indeed.com/career-advice/career-development</a:t>
            </a:r>
            <a:r>
              <a:rPr lang="en-IE" sz="1800" dirty="0"/>
              <a:t> /professional-development-plan </a:t>
            </a:r>
          </a:p>
        </p:txBody>
      </p:sp>
      <p:pic>
        <p:nvPicPr>
          <p:cNvPr id="5" name="Picture 4">
            <a:extLst>
              <a:ext uri="{FF2B5EF4-FFF2-40B4-BE49-F238E27FC236}">
                <a16:creationId xmlns:a16="http://schemas.microsoft.com/office/drawing/2014/main" id="{CE2842D6-05B8-4D8E-81A8-B03ACED23CF6}"/>
              </a:ext>
            </a:extLst>
          </p:cNvPr>
          <p:cNvPicPr>
            <a:picLocks noChangeAspect="1"/>
          </p:cNvPicPr>
          <p:nvPr/>
        </p:nvPicPr>
        <p:blipFill>
          <a:blip r:embed="rId3"/>
          <a:stretch>
            <a:fillRect/>
          </a:stretch>
        </p:blipFill>
        <p:spPr>
          <a:xfrm>
            <a:off x="8820594" y="4990011"/>
            <a:ext cx="2350734" cy="1592988"/>
          </a:xfrm>
          <a:prstGeom prst="rect">
            <a:avLst/>
          </a:prstGeom>
        </p:spPr>
      </p:pic>
    </p:spTree>
    <p:extLst>
      <p:ext uri="{BB962C8B-B14F-4D97-AF65-F5344CB8AC3E}">
        <p14:creationId xmlns:p14="http://schemas.microsoft.com/office/powerpoint/2010/main" val="841346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DFEC0-7985-430B-819C-1C3C88DB00EC}"/>
              </a:ext>
            </a:extLst>
          </p:cNvPr>
          <p:cNvSpPr>
            <a:spLocks noGrp="1"/>
          </p:cNvSpPr>
          <p:nvPr>
            <p:ph type="title"/>
          </p:nvPr>
        </p:nvSpPr>
        <p:spPr/>
        <p:txBody>
          <a:bodyPr/>
          <a:lstStyle/>
          <a:p>
            <a:r>
              <a:rPr lang="en-IE" dirty="0"/>
              <a:t>Reputable recruitment agencies</a:t>
            </a:r>
          </a:p>
        </p:txBody>
      </p:sp>
      <p:sp>
        <p:nvSpPr>
          <p:cNvPr id="4" name="TextBox 3">
            <a:extLst>
              <a:ext uri="{FF2B5EF4-FFF2-40B4-BE49-F238E27FC236}">
                <a16:creationId xmlns:a16="http://schemas.microsoft.com/office/drawing/2014/main" id="{53021DCF-4A01-4918-AC98-6E20FAD47E1E}"/>
              </a:ext>
            </a:extLst>
          </p:cNvPr>
          <p:cNvSpPr txBox="1"/>
          <p:nvPr/>
        </p:nvSpPr>
        <p:spPr>
          <a:xfrm>
            <a:off x="1193800" y="2302168"/>
            <a:ext cx="8013700" cy="3970318"/>
          </a:xfrm>
          <a:prstGeom prst="rect">
            <a:avLst/>
          </a:prstGeom>
          <a:noFill/>
        </p:spPr>
        <p:txBody>
          <a:bodyPr wrap="square">
            <a:spAutoFit/>
          </a:bodyPr>
          <a:lstStyle/>
          <a:p>
            <a:r>
              <a:rPr lang="en-IE" dirty="0">
                <a:hlinkClick r:id="rId2"/>
              </a:rPr>
              <a:t>https://careersformums.ie/</a:t>
            </a:r>
            <a:r>
              <a:rPr lang="en-IE" dirty="0"/>
              <a:t>   Part time work</a:t>
            </a:r>
          </a:p>
          <a:p>
            <a:r>
              <a:rPr lang="en-IE" dirty="0"/>
              <a:t>https://www.morganmckinley.ie/ Morgan McKinley</a:t>
            </a:r>
          </a:p>
          <a:p>
            <a:r>
              <a:rPr lang="en-IE" dirty="0"/>
              <a:t>https://www.frsrecruitment.com/office-locations/cork/ FRS recruitment – Specialised recruitment</a:t>
            </a:r>
          </a:p>
          <a:p>
            <a:r>
              <a:rPr lang="en-IE" dirty="0">
                <a:hlinkClick r:id="rId3"/>
              </a:rPr>
              <a:t>Adecco</a:t>
            </a:r>
            <a:r>
              <a:rPr lang="en-IE" dirty="0"/>
              <a:t>  places professional full time and temporary staff across engineering, IT, commercial, pharma and multilingual sectors.</a:t>
            </a:r>
          </a:p>
          <a:p>
            <a:r>
              <a:rPr lang="en-IE" dirty="0"/>
              <a:t>Harry Walsh </a:t>
            </a:r>
            <a:r>
              <a:rPr lang="en-IE" dirty="0">
                <a:hlinkClick r:id="rId4"/>
              </a:rPr>
              <a:t>https://www.hwa.ie/jobs</a:t>
            </a:r>
            <a:endParaRPr lang="en-IE" dirty="0"/>
          </a:p>
          <a:p>
            <a:pPr lvl="0"/>
            <a:r>
              <a:rPr lang="en-IE" sz="1800" dirty="0"/>
              <a:t>Brightwater </a:t>
            </a:r>
            <a:r>
              <a:rPr lang="en-IE" sz="1800" u="sng" dirty="0">
                <a:hlinkClick r:id="rId5"/>
              </a:rPr>
              <a:t>https://www.brightwater.ie/</a:t>
            </a:r>
            <a:endParaRPr lang="en-IE" sz="1800" dirty="0"/>
          </a:p>
          <a:p>
            <a:pPr lvl="0"/>
            <a:r>
              <a:rPr lang="en-IE" sz="1800" dirty="0"/>
              <a:t>Osborne </a:t>
            </a:r>
            <a:r>
              <a:rPr lang="en-IE" sz="1800" u="sng" dirty="0">
                <a:hlinkClick r:id="rId6"/>
              </a:rPr>
              <a:t>https://www.osborne.ie/</a:t>
            </a:r>
            <a:endParaRPr lang="en-IE" sz="1800" u="sng" dirty="0"/>
          </a:p>
          <a:p>
            <a:pPr lvl="0"/>
            <a:r>
              <a:rPr lang="en-IE" sz="1800" dirty="0"/>
              <a:t>Barden Financial Services </a:t>
            </a:r>
            <a:r>
              <a:rPr lang="en-IE" sz="1800" dirty="0">
                <a:hlinkClick r:id="rId7"/>
              </a:rPr>
              <a:t>https://barden.ie/</a:t>
            </a:r>
            <a:r>
              <a:rPr lang="en-IE" sz="1800" dirty="0"/>
              <a:t> </a:t>
            </a:r>
          </a:p>
          <a:p>
            <a:pPr lvl="0"/>
            <a:endParaRPr lang="en-IE" sz="1800" dirty="0"/>
          </a:p>
          <a:p>
            <a:pPr marL="0" lvl="0" indent="0" algn="ctr">
              <a:buNone/>
            </a:pPr>
            <a:r>
              <a:rPr lang="en-IE" sz="1800" b="1" i="1" dirty="0"/>
              <a:t>CALL UP THE RECRUITMENT AGENCY AND MAKE AN APPOINTMENT </a:t>
            </a:r>
          </a:p>
          <a:p>
            <a:pPr marL="0" lvl="0" indent="0" algn="ctr">
              <a:buNone/>
            </a:pPr>
            <a:r>
              <a:rPr lang="en-IE" b="1" i="1" dirty="0"/>
              <a:t>Don’t just send in your CV!</a:t>
            </a:r>
            <a:endParaRPr lang="en-IE" sz="1800" b="1" i="1" dirty="0"/>
          </a:p>
          <a:p>
            <a:endParaRPr lang="en-IE" dirty="0"/>
          </a:p>
        </p:txBody>
      </p:sp>
    </p:spTree>
    <p:extLst>
      <p:ext uri="{BB962C8B-B14F-4D97-AF65-F5344CB8AC3E}">
        <p14:creationId xmlns:p14="http://schemas.microsoft.com/office/powerpoint/2010/main" val="1779839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23F6-9AA4-4A32-A9A8-5992581EF36B}"/>
              </a:ext>
            </a:extLst>
          </p:cNvPr>
          <p:cNvSpPr>
            <a:spLocks noGrp="1"/>
          </p:cNvSpPr>
          <p:nvPr>
            <p:ph type="title"/>
          </p:nvPr>
        </p:nvSpPr>
        <p:spPr/>
        <p:txBody>
          <a:bodyPr/>
          <a:lstStyle/>
          <a:p>
            <a:r>
              <a:rPr lang="en-IE" dirty="0"/>
              <a:t>Conclusion</a:t>
            </a:r>
          </a:p>
        </p:txBody>
      </p:sp>
      <p:sp>
        <p:nvSpPr>
          <p:cNvPr id="3" name="Content Placeholder 2">
            <a:extLst>
              <a:ext uri="{FF2B5EF4-FFF2-40B4-BE49-F238E27FC236}">
                <a16:creationId xmlns:a16="http://schemas.microsoft.com/office/drawing/2014/main" id="{3F5933D6-B91C-4D65-8477-55651227E9DE}"/>
              </a:ext>
            </a:extLst>
          </p:cNvPr>
          <p:cNvSpPr>
            <a:spLocks noGrp="1"/>
          </p:cNvSpPr>
          <p:nvPr>
            <p:ph idx="1"/>
          </p:nvPr>
        </p:nvSpPr>
        <p:spPr/>
        <p:txBody>
          <a:bodyPr>
            <a:normAutofit/>
          </a:bodyPr>
          <a:lstStyle/>
          <a:p>
            <a:r>
              <a:rPr lang="en-IE" sz="4000" dirty="0"/>
              <a:t>Thank You &amp; Questions</a:t>
            </a:r>
          </a:p>
        </p:txBody>
      </p:sp>
      <p:pic>
        <p:nvPicPr>
          <p:cNvPr id="5" name="Picture 4">
            <a:extLst>
              <a:ext uri="{FF2B5EF4-FFF2-40B4-BE49-F238E27FC236}">
                <a16:creationId xmlns:a16="http://schemas.microsoft.com/office/drawing/2014/main" id="{690CDC43-6484-4D8C-AD5B-2A57F7A0ED95}"/>
              </a:ext>
            </a:extLst>
          </p:cNvPr>
          <p:cNvPicPr>
            <a:picLocks noChangeAspect="1"/>
          </p:cNvPicPr>
          <p:nvPr/>
        </p:nvPicPr>
        <p:blipFill>
          <a:blip r:embed="rId2"/>
          <a:stretch>
            <a:fillRect/>
          </a:stretch>
        </p:blipFill>
        <p:spPr>
          <a:xfrm>
            <a:off x="8195970" y="4384156"/>
            <a:ext cx="2353260" cy="1591194"/>
          </a:xfrm>
          <a:prstGeom prst="rect">
            <a:avLst/>
          </a:prstGeom>
        </p:spPr>
      </p:pic>
    </p:spTree>
    <p:extLst>
      <p:ext uri="{BB962C8B-B14F-4D97-AF65-F5344CB8AC3E}">
        <p14:creationId xmlns:p14="http://schemas.microsoft.com/office/powerpoint/2010/main" val="359960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C3D5A-3067-424E-B963-B228502D0EEB}"/>
              </a:ext>
            </a:extLst>
          </p:cNvPr>
          <p:cNvSpPr>
            <a:spLocks noGrp="1"/>
          </p:cNvSpPr>
          <p:nvPr>
            <p:ph type="title"/>
          </p:nvPr>
        </p:nvSpPr>
        <p:spPr/>
        <p:txBody>
          <a:bodyPr/>
          <a:lstStyle/>
          <a:p>
            <a:r>
              <a:rPr lang="en-IE" dirty="0"/>
              <a:t>Overview of career planning and development</a:t>
            </a:r>
          </a:p>
        </p:txBody>
      </p:sp>
      <p:sp>
        <p:nvSpPr>
          <p:cNvPr id="3" name="Content Placeholder 2">
            <a:extLst>
              <a:ext uri="{FF2B5EF4-FFF2-40B4-BE49-F238E27FC236}">
                <a16:creationId xmlns:a16="http://schemas.microsoft.com/office/drawing/2014/main" id="{BE0E0C8B-4E4A-403C-9C0F-521AA33AFEF1}"/>
              </a:ext>
            </a:extLst>
          </p:cNvPr>
          <p:cNvSpPr>
            <a:spLocks noGrp="1"/>
          </p:cNvSpPr>
          <p:nvPr>
            <p:ph idx="1"/>
          </p:nvPr>
        </p:nvSpPr>
        <p:spPr/>
        <p:txBody>
          <a:bodyPr/>
          <a:lstStyle/>
          <a:p>
            <a:r>
              <a:rPr lang="en-IE" sz="3200" b="1" dirty="0"/>
              <a:t>Why it’s important to plan your career</a:t>
            </a:r>
          </a:p>
          <a:p>
            <a:r>
              <a:rPr lang="en-IE" sz="3200" b="1" dirty="0"/>
              <a:t>Steps to consider</a:t>
            </a:r>
          </a:p>
          <a:p>
            <a:r>
              <a:rPr lang="en-IE" sz="3200" b="1" dirty="0"/>
              <a:t>Setting S*M*A*R*T objectives</a:t>
            </a:r>
          </a:p>
          <a:p>
            <a:r>
              <a:rPr lang="en-IE" sz="3200" b="1" dirty="0"/>
              <a:t>Stretching your plan without becoming unrealistic</a:t>
            </a:r>
          </a:p>
          <a:p>
            <a:r>
              <a:rPr lang="en-IE" sz="3200" b="1" dirty="0"/>
              <a:t>Measuring your plan during the year</a:t>
            </a:r>
          </a:p>
          <a:p>
            <a:endParaRPr lang="en-IE" dirty="0"/>
          </a:p>
        </p:txBody>
      </p:sp>
    </p:spTree>
    <p:extLst>
      <p:ext uri="{BB962C8B-B14F-4D97-AF65-F5344CB8AC3E}">
        <p14:creationId xmlns:p14="http://schemas.microsoft.com/office/powerpoint/2010/main" val="76934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9133-A8FC-4993-B521-B3A49E3680AA}"/>
              </a:ext>
            </a:extLst>
          </p:cNvPr>
          <p:cNvSpPr>
            <a:spLocks noGrp="1"/>
          </p:cNvSpPr>
          <p:nvPr>
            <p:ph type="title"/>
          </p:nvPr>
        </p:nvSpPr>
        <p:spPr>
          <a:xfrm>
            <a:off x="581192" y="658649"/>
            <a:ext cx="11029615" cy="2147467"/>
          </a:xfrm>
        </p:spPr>
        <p:txBody>
          <a:bodyPr/>
          <a:lstStyle/>
          <a:p>
            <a:r>
              <a:rPr lang="en-IE" dirty="0"/>
              <a:t>1. What is your learning objective for this session?</a:t>
            </a:r>
          </a:p>
        </p:txBody>
      </p:sp>
      <p:sp>
        <p:nvSpPr>
          <p:cNvPr id="3" name="Text Placeholder 2">
            <a:extLst>
              <a:ext uri="{FF2B5EF4-FFF2-40B4-BE49-F238E27FC236}">
                <a16:creationId xmlns:a16="http://schemas.microsoft.com/office/drawing/2014/main" id="{1479B5DC-63C8-40C7-8ACC-1764C50D127D}"/>
              </a:ext>
            </a:extLst>
          </p:cNvPr>
          <p:cNvSpPr>
            <a:spLocks noGrp="1"/>
          </p:cNvSpPr>
          <p:nvPr>
            <p:ph type="body" idx="1"/>
          </p:nvPr>
        </p:nvSpPr>
        <p:spPr>
          <a:xfrm>
            <a:off x="581192" y="3073400"/>
            <a:ext cx="11029615" cy="1535173"/>
          </a:xfrm>
        </p:spPr>
        <p:txBody>
          <a:bodyPr>
            <a:normAutofit/>
          </a:bodyPr>
          <a:lstStyle/>
          <a:p>
            <a:r>
              <a:rPr lang="en-IE" sz="3600" b="1" dirty="0">
                <a:solidFill>
                  <a:schemeClr val="tx1"/>
                </a:solidFill>
                <a:latin typeface="+mj-lt"/>
              </a:rPr>
              <a:t>2. What is one question that you hope we answer during this session?</a:t>
            </a:r>
          </a:p>
          <a:p>
            <a:endParaRPr lang="en-IE" dirty="0"/>
          </a:p>
        </p:txBody>
      </p:sp>
      <p:pic>
        <p:nvPicPr>
          <p:cNvPr id="4" name="Picture 3">
            <a:extLst>
              <a:ext uri="{FF2B5EF4-FFF2-40B4-BE49-F238E27FC236}">
                <a16:creationId xmlns:a16="http://schemas.microsoft.com/office/drawing/2014/main" id="{849C02C0-1D1F-4C43-ACDF-DF89B398F5EF}"/>
              </a:ext>
            </a:extLst>
          </p:cNvPr>
          <p:cNvPicPr>
            <a:picLocks noChangeAspect="1"/>
          </p:cNvPicPr>
          <p:nvPr/>
        </p:nvPicPr>
        <p:blipFill>
          <a:blip r:embed="rId2"/>
          <a:stretch>
            <a:fillRect/>
          </a:stretch>
        </p:blipFill>
        <p:spPr>
          <a:xfrm>
            <a:off x="9800138" y="3740798"/>
            <a:ext cx="1810669" cy="2627604"/>
          </a:xfrm>
          <a:prstGeom prst="rect">
            <a:avLst/>
          </a:prstGeom>
        </p:spPr>
      </p:pic>
    </p:spTree>
    <p:extLst>
      <p:ext uri="{BB962C8B-B14F-4D97-AF65-F5344CB8AC3E}">
        <p14:creationId xmlns:p14="http://schemas.microsoft.com/office/powerpoint/2010/main" val="407415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9590D-4EA9-4AA0-801A-B167A75D6614}"/>
              </a:ext>
            </a:extLst>
          </p:cNvPr>
          <p:cNvSpPr>
            <a:spLocks noGrp="1"/>
          </p:cNvSpPr>
          <p:nvPr>
            <p:ph type="title"/>
          </p:nvPr>
        </p:nvSpPr>
        <p:spPr/>
        <p:txBody>
          <a:bodyPr/>
          <a:lstStyle/>
          <a:p>
            <a:r>
              <a:rPr lang="en-IE" dirty="0"/>
              <a:t>Definition of career planning</a:t>
            </a:r>
          </a:p>
        </p:txBody>
      </p:sp>
      <p:sp>
        <p:nvSpPr>
          <p:cNvPr id="3" name="Content Placeholder 2">
            <a:extLst>
              <a:ext uri="{FF2B5EF4-FFF2-40B4-BE49-F238E27FC236}">
                <a16:creationId xmlns:a16="http://schemas.microsoft.com/office/drawing/2014/main" id="{CDC240FC-3943-4EC6-8DC7-D042175E811A}"/>
              </a:ext>
            </a:extLst>
          </p:cNvPr>
          <p:cNvSpPr>
            <a:spLocks noGrp="1"/>
          </p:cNvSpPr>
          <p:nvPr>
            <p:ph idx="1"/>
          </p:nvPr>
        </p:nvSpPr>
        <p:spPr/>
        <p:txBody>
          <a:bodyPr>
            <a:noAutofit/>
          </a:bodyPr>
          <a:lstStyle/>
          <a:p>
            <a:r>
              <a:rPr lang="en-IE" sz="2400" dirty="0"/>
              <a:t>A career plan is a practical strategy that allows you to determine your skills and interests, set career goals, and put actions in place that will help you reach them. </a:t>
            </a:r>
            <a:r>
              <a:rPr lang="en-IE" sz="2400" b="1" dirty="0">
                <a:solidFill>
                  <a:srgbClr val="7030A0"/>
                </a:solidFill>
              </a:rPr>
              <a:t>It's a continuous process</a:t>
            </a:r>
            <a:r>
              <a:rPr lang="en-IE" sz="2400" dirty="0"/>
              <a:t>, and it includes an overview of your current skills and experience and your career goals.</a:t>
            </a:r>
          </a:p>
          <a:p>
            <a:r>
              <a:rPr lang="en-IE" sz="2400" dirty="0"/>
              <a:t>According to </a:t>
            </a:r>
            <a:r>
              <a:rPr lang="en-IE" sz="2400" dirty="0" err="1"/>
              <a:t>Schermerborn</a:t>
            </a:r>
            <a:r>
              <a:rPr lang="en-IE" sz="2400" dirty="0"/>
              <a:t>, Hunt, and Osborn, ‘Career planning is a process of systematically matching career goals and </a:t>
            </a:r>
            <a:r>
              <a:rPr lang="en-IE" sz="2400" b="1" dirty="0">
                <a:solidFill>
                  <a:srgbClr val="7030A0"/>
                </a:solidFill>
              </a:rPr>
              <a:t>individual capabilities </a:t>
            </a:r>
            <a:r>
              <a:rPr lang="en-IE" sz="2400" dirty="0"/>
              <a:t>with opportunities for their fulfilment’.</a:t>
            </a:r>
          </a:p>
        </p:txBody>
      </p:sp>
      <p:pic>
        <p:nvPicPr>
          <p:cNvPr id="4" name="Picture 3">
            <a:extLst>
              <a:ext uri="{FF2B5EF4-FFF2-40B4-BE49-F238E27FC236}">
                <a16:creationId xmlns:a16="http://schemas.microsoft.com/office/drawing/2014/main" id="{617B7D41-2B81-45B2-8827-3A7EFB20DA22}"/>
              </a:ext>
            </a:extLst>
          </p:cNvPr>
          <p:cNvPicPr>
            <a:picLocks noChangeAspect="1"/>
          </p:cNvPicPr>
          <p:nvPr/>
        </p:nvPicPr>
        <p:blipFill>
          <a:blip r:embed="rId2"/>
          <a:stretch>
            <a:fillRect/>
          </a:stretch>
        </p:blipFill>
        <p:spPr>
          <a:xfrm>
            <a:off x="7680853" y="702156"/>
            <a:ext cx="2469094" cy="1847248"/>
          </a:xfrm>
          <a:prstGeom prst="rect">
            <a:avLst/>
          </a:prstGeom>
        </p:spPr>
      </p:pic>
    </p:spTree>
    <p:extLst>
      <p:ext uri="{BB962C8B-B14F-4D97-AF65-F5344CB8AC3E}">
        <p14:creationId xmlns:p14="http://schemas.microsoft.com/office/powerpoint/2010/main" val="157683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46E45-8C99-4328-8868-62F406F1E70C}"/>
              </a:ext>
            </a:extLst>
          </p:cNvPr>
          <p:cNvSpPr>
            <a:spLocks noGrp="1"/>
          </p:cNvSpPr>
          <p:nvPr>
            <p:ph type="title"/>
          </p:nvPr>
        </p:nvSpPr>
        <p:spPr/>
        <p:txBody>
          <a:bodyPr/>
          <a:lstStyle/>
          <a:p>
            <a:r>
              <a:rPr lang="en-IE" dirty="0"/>
              <a:t>Why career planning is important</a:t>
            </a:r>
          </a:p>
        </p:txBody>
      </p:sp>
      <p:grpSp>
        <p:nvGrpSpPr>
          <p:cNvPr id="5" name="Group 4">
            <a:extLst>
              <a:ext uri="{FF2B5EF4-FFF2-40B4-BE49-F238E27FC236}">
                <a16:creationId xmlns:a16="http://schemas.microsoft.com/office/drawing/2014/main" id="{D7A613AF-B256-44DD-BF37-74DBB5C23D25}"/>
              </a:ext>
            </a:extLst>
          </p:cNvPr>
          <p:cNvGrpSpPr/>
          <p:nvPr/>
        </p:nvGrpSpPr>
        <p:grpSpPr>
          <a:xfrm>
            <a:off x="2593968" y="2299064"/>
            <a:ext cx="7272808" cy="4248472"/>
            <a:chOff x="1442512" y="1567869"/>
            <a:chExt cx="7272808" cy="4248472"/>
          </a:xfrm>
        </p:grpSpPr>
        <p:sp>
          <p:nvSpPr>
            <p:cNvPr id="6" name="Line 32">
              <a:extLst>
                <a:ext uri="{FF2B5EF4-FFF2-40B4-BE49-F238E27FC236}">
                  <a16:creationId xmlns:a16="http://schemas.microsoft.com/office/drawing/2014/main" id="{3B26A4E6-C291-41CF-8D80-8D3E8EF1679F}"/>
                </a:ext>
              </a:extLst>
            </p:cNvPr>
            <p:cNvSpPr>
              <a:spLocks noChangeShapeType="1"/>
            </p:cNvSpPr>
            <p:nvPr/>
          </p:nvSpPr>
          <p:spPr bwMode="auto">
            <a:xfrm>
              <a:off x="1442512" y="1999917"/>
              <a:ext cx="0" cy="3240360"/>
            </a:xfrm>
            <a:prstGeom prst="line">
              <a:avLst/>
            </a:prstGeom>
            <a:ln>
              <a:headEnd/>
              <a:tailEnd/>
            </a:ln>
            <a:effectLst/>
          </p:spPr>
          <p:style>
            <a:lnRef idx="2">
              <a:schemeClr val="dk1"/>
            </a:lnRef>
            <a:fillRef idx="0">
              <a:schemeClr val="dk1"/>
            </a:fillRef>
            <a:effectRef idx="1">
              <a:schemeClr val="dk1"/>
            </a:effectRef>
            <a:fontRef idx="minor">
              <a:schemeClr val="tx1"/>
            </a:fontRef>
          </p:style>
          <p:txBody>
            <a:bodyPr/>
            <a:lstStyle/>
            <a:p>
              <a:pPr>
                <a:defRPr/>
              </a:pPr>
              <a:endParaRPr lang="en-US" dirty="0"/>
            </a:p>
          </p:txBody>
        </p:sp>
        <p:sp>
          <p:nvSpPr>
            <p:cNvPr id="7" name="Rectangle 6">
              <a:extLst>
                <a:ext uri="{FF2B5EF4-FFF2-40B4-BE49-F238E27FC236}">
                  <a16:creationId xmlns:a16="http://schemas.microsoft.com/office/drawing/2014/main" id="{358D21C4-5BE6-4FDA-BDE3-1CCBEDA847B9}"/>
                </a:ext>
              </a:extLst>
            </p:cNvPr>
            <p:cNvSpPr/>
            <p:nvPr/>
          </p:nvSpPr>
          <p:spPr>
            <a:xfrm>
              <a:off x="3386728" y="1567869"/>
              <a:ext cx="2232248" cy="936104"/>
            </a:xfrm>
            <a:prstGeom prst="rect">
              <a:avLst/>
            </a:prstGeom>
            <a:gradFill>
              <a:gsLst>
                <a:gs pos="0">
                  <a:schemeClr val="bg1"/>
                </a:gs>
                <a:gs pos="45000">
                  <a:srgbClr val="C4E59F"/>
                </a:gs>
                <a:gs pos="70000">
                  <a:srgbClr val="A6D86E"/>
                </a:gs>
                <a:gs pos="100000">
                  <a:srgbClr val="92D050"/>
                </a:gs>
              </a:gsLst>
              <a:lin ang="5400000" scaled="0"/>
            </a:gra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ahoma" pitchFamily="34" charset="0"/>
                  <a:ea typeface="Tahoma" pitchFamily="34" charset="0"/>
                  <a:cs typeface="Tahoma" pitchFamily="34" charset="0"/>
                </a:rPr>
                <a:t>Directing one’s attention to your career</a:t>
              </a:r>
            </a:p>
          </p:txBody>
        </p:sp>
        <p:sp>
          <p:nvSpPr>
            <p:cNvPr id="8" name="Rectangle 7">
              <a:extLst>
                <a:ext uri="{FF2B5EF4-FFF2-40B4-BE49-F238E27FC236}">
                  <a16:creationId xmlns:a16="http://schemas.microsoft.com/office/drawing/2014/main" id="{EC929995-70EC-416E-8186-669E98F8C1CF}"/>
                </a:ext>
              </a:extLst>
            </p:cNvPr>
            <p:cNvSpPr/>
            <p:nvPr/>
          </p:nvSpPr>
          <p:spPr>
            <a:xfrm>
              <a:off x="3386728" y="2647989"/>
              <a:ext cx="2232248" cy="936104"/>
            </a:xfrm>
            <a:prstGeom prst="rect">
              <a:avLst/>
            </a:prstGeom>
            <a:gradFill>
              <a:gsLst>
                <a:gs pos="0">
                  <a:schemeClr val="bg1"/>
                </a:gs>
                <a:gs pos="45000">
                  <a:srgbClr val="C4E59F"/>
                </a:gs>
                <a:gs pos="70000">
                  <a:srgbClr val="A6D86E"/>
                </a:gs>
                <a:gs pos="100000">
                  <a:srgbClr val="92D050"/>
                </a:gs>
              </a:gsLst>
              <a:lin ang="5400000" scaled="0"/>
            </a:gra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ahoma" pitchFamily="34" charset="0"/>
                  <a:ea typeface="Tahoma" pitchFamily="34" charset="0"/>
                  <a:cs typeface="Tahoma" pitchFamily="34" charset="0"/>
                </a:rPr>
                <a:t>Regulating one’s effort</a:t>
              </a:r>
            </a:p>
          </p:txBody>
        </p:sp>
        <p:sp>
          <p:nvSpPr>
            <p:cNvPr id="9" name="Rectangle 8">
              <a:extLst>
                <a:ext uri="{FF2B5EF4-FFF2-40B4-BE49-F238E27FC236}">
                  <a16:creationId xmlns:a16="http://schemas.microsoft.com/office/drawing/2014/main" id="{E4B67538-91BF-430A-B16C-3E80581A0C1F}"/>
                </a:ext>
              </a:extLst>
            </p:cNvPr>
            <p:cNvSpPr/>
            <p:nvPr/>
          </p:nvSpPr>
          <p:spPr>
            <a:xfrm>
              <a:off x="3386728" y="3728109"/>
              <a:ext cx="2232248" cy="936104"/>
            </a:xfrm>
            <a:prstGeom prst="rect">
              <a:avLst/>
            </a:prstGeom>
            <a:gradFill>
              <a:gsLst>
                <a:gs pos="0">
                  <a:schemeClr val="bg1"/>
                </a:gs>
                <a:gs pos="45000">
                  <a:srgbClr val="C4E59F"/>
                </a:gs>
                <a:gs pos="70000">
                  <a:srgbClr val="A6D86E"/>
                </a:gs>
                <a:gs pos="100000">
                  <a:srgbClr val="92D050"/>
                </a:gs>
              </a:gsLst>
              <a:lin ang="5400000" scaled="0"/>
            </a:gra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ahoma" pitchFamily="34" charset="0"/>
                  <a:ea typeface="Tahoma" pitchFamily="34" charset="0"/>
                  <a:cs typeface="Tahoma" pitchFamily="34" charset="0"/>
                </a:rPr>
                <a:t>Increasing one’s persistence</a:t>
              </a:r>
            </a:p>
          </p:txBody>
        </p:sp>
        <p:sp>
          <p:nvSpPr>
            <p:cNvPr id="10" name="Rectangle 9">
              <a:extLst>
                <a:ext uri="{FF2B5EF4-FFF2-40B4-BE49-F238E27FC236}">
                  <a16:creationId xmlns:a16="http://schemas.microsoft.com/office/drawing/2014/main" id="{43369DAD-DE5E-4240-9FA2-8856820BC923}"/>
                </a:ext>
              </a:extLst>
            </p:cNvPr>
            <p:cNvSpPr/>
            <p:nvPr/>
          </p:nvSpPr>
          <p:spPr>
            <a:xfrm>
              <a:off x="3386728" y="4808229"/>
              <a:ext cx="2232248" cy="1008112"/>
            </a:xfrm>
            <a:prstGeom prst="rect">
              <a:avLst/>
            </a:prstGeom>
            <a:gradFill>
              <a:gsLst>
                <a:gs pos="0">
                  <a:schemeClr val="bg1"/>
                </a:gs>
                <a:gs pos="45000">
                  <a:srgbClr val="C4E59F"/>
                </a:gs>
                <a:gs pos="70000">
                  <a:srgbClr val="A6D86E"/>
                </a:gs>
                <a:gs pos="100000">
                  <a:srgbClr val="92D050"/>
                </a:gs>
              </a:gsLst>
              <a:lin ang="5400000" scaled="0"/>
            </a:gra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ahoma" pitchFamily="34" charset="0"/>
                  <a:ea typeface="Tahoma" pitchFamily="34" charset="0"/>
                  <a:cs typeface="Tahoma" pitchFamily="34" charset="0"/>
                </a:rPr>
                <a:t>Encouraging the development of goal-attainment strategies or career action plans</a:t>
              </a:r>
            </a:p>
          </p:txBody>
        </p:sp>
        <p:sp>
          <p:nvSpPr>
            <p:cNvPr id="11" name="Oval 10">
              <a:extLst>
                <a:ext uri="{FF2B5EF4-FFF2-40B4-BE49-F238E27FC236}">
                  <a16:creationId xmlns:a16="http://schemas.microsoft.com/office/drawing/2014/main" id="{5B1DE57B-42E7-4029-90CD-3099512B1659}"/>
                </a:ext>
              </a:extLst>
            </p:cNvPr>
            <p:cNvSpPr/>
            <p:nvPr/>
          </p:nvSpPr>
          <p:spPr>
            <a:xfrm>
              <a:off x="6771104" y="2864013"/>
              <a:ext cx="1944216" cy="1584176"/>
            </a:xfrm>
            <a:prstGeom prst="ellipse">
              <a:avLst/>
            </a:prstGeom>
            <a:gradFill>
              <a:gsLst>
                <a:gs pos="0">
                  <a:schemeClr val="bg1"/>
                </a:gs>
                <a:gs pos="45000">
                  <a:srgbClr val="C4E59F"/>
                </a:gs>
                <a:gs pos="70000">
                  <a:srgbClr val="A6D86E"/>
                </a:gs>
                <a:gs pos="100000">
                  <a:srgbClr val="92D050"/>
                </a:gs>
              </a:gsLst>
              <a:lin ang="5400000" scaled="0"/>
            </a:gra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ahoma" pitchFamily="34" charset="0"/>
                  <a:ea typeface="Tahoma" pitchFamily="34" charset="0"/>
                  <a:cs typeface="Tahoma" pitchFamily="34" charset="0"/>
                </a:rPr>
                <a:t>Career</a:t>
              </a:r>
            </a:p>
            <a:p>
              <a:pPr algn="ctr"/>
              <a:r>
                <a:rPr lang="en-GB" sz="1600" dirty="0">
                  <a:solidFill>
                    <a:schemeClr val="tx1"/>
                  </a:solidFill>
                  <a:latin typeface="Tahoma" pitchFamily="34" charset="0"/>
                  <a:ea typeface="Tahoma" pitchFamily="34" charset="0"/>
                  <a:cs typeface="Tahoma" pitchFamily="34" charset="0"/>
                </a:rPr>
                <a:t>performance</a:t>
              </a:r>
            </a:p>
          </p:txBody>
        </p:sp>
        <p:sp>
          <p:nvSpPr>
            <p:cNvPr id="12" name="Line 34">
              <a:extLst>
                <a:ext uri="{FF2B5EF4-FFF2-40B4-BE49-F238E27FC236}">
                  <a16:creationId xmlns:a16="http://schemas.microsoft.com/office/drawing/2014/main" id="{B9696B1C-619B-499B-B7EC-15646E9E2336}"/>
                </a:ext>
              </a:extLst>
            </p:cNvPr>
            <p:cNvSpPr>
              <a:spLocks noChangeShapeType="1"/>
            </p:cNvSpPr>
            <p:nvPr/>
          </p:nvSpPr>
          <p:spPr bwMode="auto">
            <a:xfrm>
              <a:off x="1442512" y="1999917"/>
              <a:ext cx="1656184" cy="0"/>
            </a:xfrm>
            <a:prstGeom prst="line">
              <a:avLst/>
            </a:prstGeom>
            <a:ln>
              <a:headEnd/>
              <a:tailEnd type="triangle" w="med" len="med"/>
            </a:ln>
            <a:effectLst/>
          </p:spPr>
          <p:style>
            <a:lnRef idx="2">
              <a:schemeClr val="dk1"/>
            </a:lnRef>
            <a:fillRef idx="0">
              <a:schemeClr val="dk1"/>
            </a:fillRef>
            <a:effectRef idx="1">
              <a:schemeClr val="dk1"/>
            </a:effectRef>
            <a:fontRef idx="minor">
              <a:schemeClr val="tx1"/>
            </a:fontRef>
          </p:style>
          <p:txBody>
            <a:bodyPr/>
            <a:lstStyle/>
            <a:p>
              <a:pPr>
                <a:defRPr/>
              </a:pPr>
              <a:endParaRPr lang="en-US" dirty="0"/>
            </a:p>
          </p:txBody>
        </p:sp>
        <p:sp>
          <p:nvSpPr>
            <p:cNvPr id="13" name="Line 40">
              <a:extLst>
                <a:ext uri="{FF2B5EF4-FFF2-40B4-BE49-F238E27FC236}">
                  <a16:creationId xmlns:a16="http://schemas.microsoft.com/office/drawing/2014/main" id="{5C737768-0B99-4681-8A8C-4E1EDFBD231F}"/>
                </a:ext>
              </a:extLst>
            </p:cNvPr>
            <p:cNvSpPr>
              <a:spLocks noChangeShapeType="1"/>
            </p:cNvSpPr>
            <p:nvPr/>
          </p:nvSpPr>
          <p:spPr bwMode="auto">
            <a:xfrm>
              <a:off x="1442512" y="5240277"/>
              <a:ext cx="1728192" cy="0"/>
            </a:xfrm>
            <a:prstGeom prst="line">
              <a:avLst/>
            </a:prstGeom>
            <a:ln>
              <a:headEnd/>
              <a:tailEnd type="triangle" w="med" len="med"/>
            </a:ln>
            <a:effectLst/>
          </p:spPr>
          <p:style>
            <a:lnRef idx="2">
              <a:schemeClr val="dk1"/>
            </a:lnRef>
            <a:fillRef idx="0">
              <a:schemeClr val="dk1"/>
            </a:fillRef>
            <a:effectRef idx="1">
              <a:schemeClr val="dk1"/>
            </a:effectRef>
            <a:fontRef idx="minor">
              <a:schemeClr val="tx1"/>
            </a:fontRef>
          </p:style>
          <p:txBody>
            <a:bodyPr/>
            <a:lstStyle/>
            <a:p>
              <a:pPr>
                <a:defRPr/>
              </a:pPr>
              <a:endParaRPr lang="en-US" dirty="0"/>
            </a:p>
          </p:txBody>
        </p:sp>
        <p:sp>
          <p:nvSpPr>
            <p:cNvPr id="14" name="Line 32">
              <a:extLst>
                <a:ext uri="{FF2B5EF4-FFF2-40B4-BE49-F238E27FC236}">
                  <a16:creationId xmlns:a16="http://schemas.microsoft.com/office/drawing/2014/main" id="{6ED6540E-6959-4179-AB0A-D40F2E21A94B}"/>
                </a:ext>
              </a:extLst>
            </p:cNvPr>
            <p:cNvSpPr>
              <a:spLocks noChangeShapeType="1"/>
            </p:cNvSpPr>
            <p:nvPr/>
          </p:nvSpPr>
          <p:spPr bwMode="auto">
            <a:xfrm>
              <a:off x="6195040" y="1999918"/>
              <a:ext cx="0" cy="3240360"/>
            </a:xfrm>
            <a:prstGeom prst="line">
              <a:avLst/>
            </a:prstGeom>
            <a:ln>
              <a:headEnd/>
              <a:tailEnd/>
            </a:ln>
            <a:effectLst/>
          </p:spPr>
          <p:style>
            <a:lnRef idx="2">
              <a:schemeClr val="dk1"/>
            </a:lnRef>
            <a:fillRef idx="0">
              <a:schemeClr val="dk1"/>
            </a:fillRef>
            <a:effectRef idx="1">
              <a:schemeClr val="dk1"/>
            </a:effectRef>
            <a:fontRef idx="minor">
              <a:schemeClr val="tx1"/>
            </a:fontRef>
          </p:style>
          <p:txBody>
            <a:bodyPr/>
            <a:lstStyle/>
            <a:p>
              <a:pPr>
                <a:defRPr/>
              </a:pPr>
              <a:endParaRPr lang="en-US" dirty="0"/>
            </a:p>
          </p:txBody>
        </p:sp>
        <p:sp>
          <p:nvSpPr>
            <p:cNvPr id="15" name="Line 32">
              <a:extLst>
                <a:ext uri="{FF2B5EF4-FFF2-40B4-BE49-F238E27FC236}">
                  <a16:creationId xmlns:a16="http://schemas.microsoft.com/office/drawing/2014/main" id="{21B5AA59-CBCB-4EEA-9DCD-710A06013E60}"/>
                </a:ext>
              </a:extLst>
            </p:cNvPr>
            <p:cNvSpPr>
              <a:spLocks noChangeShapeType="1"/>
            </p:cNvSpPr>
            <p:nvPr/>
          </p:nvSpPr>
          <p:spPr bwMode="auto">
            <a:xfrm flipH="1" flipV="1">
              <a:off x="5618976" y="1999917"/>
              <a:ext cx="576064" cy="0"/>
            </a:xfrm>
            <a:prstGeom prst="line">
              <a:avLst/>
            </a:prstGeom>
            <a:ln>
              <a:headEnd/>
              <a:tailEnd/>
            </a:ln>
            <a:effectLst/>
          </p:spPr>
          <p:style>
            <a:lnRef idx="2">
              <a:schemeClr val="dk1"/>
            </a:lnRef>
            <a:fillRef idx="0">
              <a:schemeClr val="dk1"/>
            </a:fillRef>
            <a:effectRef idx="1">
              <a:schemeClr val="dk1"/>
            </a:effectRef>
            <a:fontRef idx="minor">
              <a:schemeClr val="tx1"/>
            </a:fontRef>
          </p:style>
          <p:txBody>
            <a:bodyPr/>
            <a:lstStyle/>
            <a:p>
              <a:pPr>
                <a:defRPr/>
              </a:pPr>
              <a:endParaRPr lang="en-US" dirty="0"/>
            </a:p>
          </p:txBody>
        </p:sp>
        <p:sp>
          <p:nvSpPr>
            <p:cNvPr id="16" name="Line 32">
              <a:extLst>
                <a:ext uri="{FF2B5EF4-FFF2-40B4-BE49-F238E27FC236}">
                  <a16:creationId xmlns:a16="http://schemas.microsoft.com/office/drawing/2014/main" id="{4A4534AA-F4E5-43CA-A364-1AECE58BD6B8}"/>
                </a:ext>
              </a:extLst>
            </p:cNvPr>
            <p:cNvSpPr>
              <a:spLocks noChangeShapeType="1"/>
            </p:cNvSpPr>
            <p:nvPr/>
          </p:nvSpPr>
          <p:spPr bwMode="auto">
            <a:xfrm flipH="1" flipV="1">
              <a:off x="5618976" y="3152045"/>
              <a:ext cx="576064" cy="0"/>
            </a:xfrm>
            <a:prstGeom prst="line">
              <a:avLst/>
            </a:prstGeom>
            <a:ln>
              <a:headEnd/>
              <a:tailEnd/>
            </a:ln>
            <a:effectLst/>
          </p:spPr>
          <p:style>
            <a:lnRef idx="2">
              <a:schemeClr val="dk1"/>
            </a:lnRef>
            <a:fillRef idx="0">
              <a:schemeClr val="dk1"/>
            </a:fillRef>
            <a:effectRef idx="1">
              <a:schemeClr val="dk1"/>
            </a:effectRef>
            <a:fontRef idx="minor">
              <a:schemeClr val="tx1"/>
            </a:fontRef>
          </p:style>
          <p:txBody>
            <a:bodyPr/>
            <a:lstStyle/>
            <a:p>
              <a:pPr>
                <a:defRPr/>
              </a:pPr>
              <a:endParaRPr lang="en-US" dirty="0"/>
            </a:p>
          </p:txBody>
        </p:sp>
        <p:sp>
          <p:nvSpPr>
            <p:cNvPr id="17" name="Line 32">
              <a:extLst>
                <a:ext uri="{FF2B5EF4-FFF2-40B4-BE49-F238E27FC236}">
                  <a16:creationId xmlns:a16="http://schemas.microsoft.com/office/drawing/2014/main" id="{1718EF7D-6248-40AD-AEB0-29DB691F967F}"/>
                </a:ext>
              </a:extLst>
            </p:cNvPr>
            <p:cNvSpPr>
              <a:spLocks noChangeShapeType="1"/>
            </p:cNvSpPr>
            <p:nvPr/>
          </p:nvSpPr>
          <p:spPr bwMode="auto">
            <a:xfrm flipH="1" flipV="1">
              <a:off x="5618976" y="4232165"/>
              <a:ext cx="576064" cy="0"/>
            </a:xfrm>
            <a:prstGeom prst="line">
              <a:avLst/>
            </a:prstGeom>
            <a:ln>
              <a:headEnd/>
              <a:tailEnd/>
            </a:ln>
            <a:effectLst/>
          </p:spPr>
          <p:style>
            <a:lnRef idx="2">
              <a:schemeClr val="dk1"/>
            </a:lnRef>
            <a:fillRef idx="0">
              <a:schemeClr val="dk1"/>
            </a:fillRef>
            <a:effectRef idx="1">
              <a:schemeClr val="dk1"/>
            </a:effectRef>
            <a:fontRef idx="minor">
              <a:schemeClr val="tx1"/>
            </a:fontRef>
          </p:style>
          <p:txBody>
            <a:bodyPr/>
            <a:lstStyle/>
            <a:p>
              <a:pPr>
                <a:defRPr/>
              </a:pPr>
              <a:endParaRPr lang="en-US" dirty="0"/>
            </a:p>
          </p:txBody>
        </p:sp>
        <p:sp>
          <p:nvSpPr>
            <p:cNvPr id="18" name="Line 32">
              <a:extLst>
                <a:ext uri="{FF2B5EF4-FFF2-40B4-BE49-F238E27FC236}">
                  <a16:creationId xmlns:a16="http://schemas.microsoft.com/office/drawing/2014/main" id="{5853ECB3-212A-41E9-B747-A18CE9B7118D}"/>
                </a:ext>
              </a:extLst>
            </p:cNvPr>
            <p:cNvSpPr>
              <a:spLocks noChangeShapeType="1"/>
            </p:cNvSpPr>
            <p:nvPr/>
          </p:nvSpPr>
          <p:spPr bwMode="auto">
            <a:xfrm flipH="1" flipV="1">
              <a:off x="5618976" y="5240277"/>
              <a:ext cx="576064" cy="0"/>
            </a:xfrm>
            <a:prstGeom prst="line">
              <a:avLst/>
            </a:prstGeom>
            <a:ln>
              <a:headEnd/>
              <a:tailEnd/>
            </a:ln>
            <a:effectLst/>
          </p:spPr>
          <p:style>
            <a:lnRef idx="2">
              <a:schemeClr val="dk1"/>
            </a:lnRef>
            <a:fillRef idx="0">
              <a:schemeClr val="dk1"/>
            </a:fillRef>
            <a:effectRef idx="1">
              <a:schemeClr val="dk1"/>
            </a:effectRef>
            <a:fontRef idx="minor">
              <a:schemeClr val="tx1"/>
            </a:fontRef>
          </p:style>
          <p:txBody>
            <a:bodyPr/>
            <a:lstStyle/>
            <a:p>
              <a:pPr>
                <a:defRPr/>
              </a:pPr>
              <a:endParaRPr lang="en-US" dirty="0"/>
            </a:p>
          </p:txBody>
        </p:sp>
        <p:sp>
          <p:nvSpPr>
            <p:cNvPr id="19" name="Line 32">
              <a:extLst>
                <a:ext uri="{FF2B5EF4-FFF2-40B4-BE49-F238E27FC236}">
                  <a16:creationId xmlns:a16="http://schemas.microsoft.com/office/drawing/2014/main" id="{1913B1C8-29FF-4AE8-A42B-272B4E5E2076}"/>
                </a:ext>
              </a:extLst>
            </p:cNvPr>
            <p:cNvSpPr>
              <a:spLocks noChangeShapeType="1"/>
            </p:cNvSpPr>
            <p:nvPr/>
          </p:nvSpPr>
          <p:spPr bwMode="auto">
            <a:xfrm flipH="1" flipV="1">
              <a:off x="2378616" y="3584093"/>
              <a:ext cx="288032" cy="0"/>
            </a:xfrm>
            <a:prstGeom prst="line">
              <a:avLst/>
            </a:prstGeom>
            <a:ln>
              <a:headEnd/>
              <a:tailEnd/>
            </a:ln>
            <a:effectLst/>
          </p:spPr>
          <p:style>
            <a:lnRef idx="2">
              <a:schemeClr val="dk1"/>
            </a:lnRef>
            <a:fillRef idx="0">
              <a:schemeClr val="dk1"/>
            </a:fillRef>
            <a:effectRef idx="1">
              <a:schemeClr val="dk1"/>
            </a:effectRef>
            <a:fontRef idx="minor">
              <a:schemeClr val="tx1"/>
            </a:fontRef>
          </p:style>
          <p:txBody>
            <a:bodyPr/>
            <a:lstStyle/>
            <a:p>
              <a:pPr>
                <a:defRPr/>
              </a:pPr>
              <a:endParaRPr lang="en-US" dirty="0"/>
            </a:p>
          </p:txBody>
        </p:sp>
        <p:sp>
          <p:nvSpPr>
            <p:cNvPr id="20" name="Line 34">
              <a:extLst>
                <a:ext uri="{FF2B5EF4-FFF2-40B4-BE49-F238E27FC236}">
                  <a16:creationId xmlns:a16="http://schemas.microsoft.com/office/drawing/2014/main" id="{51745A67-065C-4D1A-A356-55221C891C00}"/>
                </a:ext>
              </a:extLst>
            </p:cNvPr>
            <p:cNvSpPr>
              <a:spLocks noChangeShapeType="1"/>
            </p:cNvSpPr>
            <p:nvPr/>
          </p:nvSpPr>
          <p:spPr bwMode="auto">
            <a:xfrm>
              <a:off x="2666648" y="3152045"/>
              <a:ext cx="584448" cy="8384"/>
            </a:xfrm>
            <a:prstGeom prst="line">
              <a:avLst/>
            </a:prstGeom>
            <a:ln>
              <a:headEnd/>
              <a:tailEnd type="triangle" w="med" len="med"/>
            </a:ln>
            <a:effectLst/>
          </p:spPr>
          <p:style>
            <a:lnRef idx="2">
              <a:schemeClr val="dk1"/>
            </a:lnRef>
            <a:fillRef idx="0">
              <a:schemeClr val="dk1"/>
            </a:fillRef>
            <a:effectRef idx="1">
              <a:schemeClr val="dk1"/>
            </a:effectRef>
            <a:fontRef idx="minor">
              <a:schemeClr val="tx1"/>
            </a:fontRef>
          </p:style>
          <p:txBody>
            <a:bodyPr/>
            <a:lstStyle/>
            <a:p>
              <a:pPr>
                <a:defRPr/>
              </a:pPr>
              <a:endParaRPr lang="en-US" dirty="0"/>
            </a:p>
          </p:txBody>
        </p:sp>
        <p:sp>
          <p:nvSpPr>
            <p:cNvPr id="21" name="Line 34">
              <a:extLst>
                <a:ext uri="{FF2B5EF4-FFF2-40B4-BE49-F238E27FC236}">
                  <a16:creationId xmlns:a16="http://schemas.microsoft.com/office/drawing/2014/main" id="{3277C45C-2FD5-4451-A498-6DAF7E5ACEDD}"/>
                </a:ext>
              </a:extLst>
            </p:cNvPr>
            <p:cNvSpPr>
              <a:spLocks noChangeShapeType="1"/>
            </p:cNvSpPr>
            <p:nvPr/>
          </p:nvSpPr>
          <p:spPr bwMode="auto">
            <a:xfrm>
              <a:off x="2666648" y="4232165"/>
              <a:ext cx="576064" cy="0"/>
            </a:xfrm>
            <a:prstGeom prst="line">
              <a:avLst/>
            </a:prstGeom>
            <a:ln>
              <a:headEnd/>
              <a:tailEnd type="triangle" w="med" len="med"/>
            </a:ln>
            <a:effectLst/>
          </p:spPr>
          <p:style>
            <a:lnRef idx="2">
              <a:schemeClr val="dk1"/>
            </a:lnRef>
            <a:fillRef idx="0">
              <a:schemeClr val="dk1"/>
            </a:fillRef>
            <a:effectRef idx="1">
              <a:schemeClr val="dk1"/>
            </a:effectRef>
            <a:fontRef idx="minor">
              <a:schemeClr val="tx1"/>
            </a:fontRef>
          </p:style>
          <p:txBody>
            <a:bodyPr/>
            <a:lstStyle/>
            <a:p>
              <a:pPr>
                <a:defRPr/>
              </a:pPr>
              <a:endParaRPr lang="en-US" dirty="0"/>
            </a:p>
          </p:txBody>
        </p:sp>
        <p:sp>
          <p:nvSpPr>
            <p:cNvPr id="22" name="Line 32">
              <a:extLst>
                <a:ext uri="{FF2B5EF4-FFF2-40B4-BE49-F238E27FC236}">
                  <a16:creationId xmlns:a16="http://schemas.microsoft.com/office/drawing/2014/main" id="{D70C47B0-B5FD-41AB-930E-2C5678D2C778}"/>
                </a:ext>
              </a:extLst>
            </p:cNvPr>
            <p:cNvSpPr>
              <a:spLocks noChangeShapeType="1"/>
            </p:cNvSpPr>
            <p:nvPr/>
          </p:nvSpPr>
          <p:spPr bwMode="auto">
            <a:xfrm>
              <a:off x="2666648" y="3152045"/>
              <a:ext cx="0" cy="1080120"/>
            </a:xfrm>
            <a:prstGeom prst="line">
              <a:avLst/>
            </a:prstGeom>
            <a:ln>
              <a:headEnd/>
              <a:tailEnd/>
            </a:ln>
            <a:effectLst/>
          </p:spPr>
          <p:style>
            <a:lnRef idx="2">
              <a:schemeClr val="dk1"/>
            </a:lnRef>
            <a:fillRef idx="0">
              <a:schemeClr val="dk1"/>
            </a:fillRef>
            <a:effectRef idx="1">
              <a:schemeClr val="dk1"/>
            </a:effectRef>
            <a:fontRef idx="minor">
              <a:schemeClr val="tx1"/>
            </a:fontRef>
          </p:style>
          <p:txBody>
            <a:bodyPr/>
            <a:lstStyle/>
            <a:p>
              <a:pPr>
                <a:defRPr/>
              </a:pPr>
              <a:endParaRPr lang="en-US" dirty="0"/>
            </a:p>
          </p:txBody>
        </p:sp>
        <p:cxnSp>
          <p:nvCxnSpPr>
            <p:cNvPr id="23" name="Straight Arrow Connector 22">
              <a:extLst>
                <a:ext uri="{FF2B5EF4-FFF2-40B4-BE49-F238E27FC236}">
                  <a16:creationId xmlns:a16="http://schemas.microsoft.com/office/drawing/2014/main" id="{B746A940-9602-4895-854E-BC56C52EC74F}"/>
                </a:ext>
              </a:extLst>
            </p:cNvPr>
            <p:cNvCxnSpPr/>
            <p:nvPr/>
          </p:nvCxnSpPr>
          <p:spPr>
            <a:xfrm>
              <a:off x="6267048" y="3656101"/>
              <a:ext cx="432048" cy="0"/>
            </a:xfrm>
            <a:prstGeom prst="straightConnector1">
              <a:avLst/>
            </a:prstGeom>
            <a:ln w="222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Oval 3">
            <a:extLst>
              <a:ext uri="{FF2B5EF4-FFF2-40B4-BE49-F238E27FC236}">
                <a16:creationId xmlns:a16="http://schemas.microsoft.com/office/drawing/2014/main" id="{34E6CB46-CBBD-4ED2-A1D4-CA09DE01AEDE}"/>
              </a:ext>
            </a:extLst>
          </p:cNvPr>
          <p:cNvSpPr/>
          <p:nvPr/>
        </p:nvSpPr>
        <p:spPr>
          <a:xfrm>
            <a:off x="1657864" y="3595208"/>
            <a:ext cx="1872208" cy="1656184"/>
          </a:xfrm>
          <a:prstGeom prst="ellipse">
            <a:avLst/>
          </a:prstGeom>
          <a:gradFill>
            <a:gsLst>
              <a:gs pos="0">
                <a:schemeClr val="bg1"/>
              </a:gs>
              <a:gs pos="45000">
                <a:srgbClr val="C4E59F"/>
              </a:gs>
              <a:gs pos="70000">
                <a:srgbClr val="A6D86E"/>
              </a:gs>
              <a:gs pos="100000">
                <a:srgbClr val="92D050"/>
              </a:gs>
            </a:gsLst>
            <a:lin ang="5400000" scaled="0"/>
          </a:gra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ahoma" pitchFamily="34" charset="0"/>
                <a:ea typeface="Tahoma" pitchFamily="34" charset="0"/>
                <a:cs typeface="Tahoma" pitchFamily="34" charset="0"/>
              </a:rPr>
              <a:t>Career Planning motivates the individual by...</a:t>
            </a:r>
          </a:p>
        </p:txBody>
      </p:sp>
      <p:sp>
        <p:nvSpPr>
          <p:cNvPr id="24" name="Rectangle 23">
            <a:extLst>
              <a:ext uri="{FF2B5EF4-FFF2-40B4-BE49-F238E27FC236}">
                <a16:creationId xmlns:a16="http://schemas.microsoft.com/office/drawing/2014/main" id="{E1775356-3D29-43AE-B05B-AFA92A941848}"/>
              </a:ext>
            </a:extLst>
          </p:cNvPr>
          <p:cNvSpPr/>
          <p:nvPr/>
        </p:nvSpPr>
        <p:spPr>
          <a:xfrm>
            <a:off x="7634528" y="6043480"/>
            <a:ext cx="3947410" cy="400110"/>
          </a:xfrm>
          <a:prstGeom prst="rect">
            <a:avLst/>
          </a:prstGeom>
        </p:spPr>
        <p:txBody>
          <a:bodyPr wrap="square">
            <a:spAutoFit/>
          </a:bodyPr>
          <a:lstStyle/>
          <a:p>
            <a:pPr lvl="0" fontAlgn="base">
              <a:spcBef>
                <a:spcPct val="0"/>
              </a:spcBef>
              <a:spcAft>
                <a:spcPct val="0"/>
              </a:spcAft>
            </a:pPr>
            <a:r>
              <a:rPr lang="en-GB" sz="1000" dirty="0">
                <a:solidFill>
                  <a:srgbClr val="36543E"/>
                </a:solidFill>
                <a:latin typeface="Tahoma" pitchFamily="34" charset="0"/>
                <a:ea typeface="Tahoma" pitchFamily="34" charset="0"/>
                <a:cs typeface="Tahoma" pitchFamily="34" charset="0"/>
              </a:rPr>
              <a:t>Source: E.A. Locke and G.P. Latham, A theory of Goal Setting and Task Performance Englewood Cliffs, NJ: Prentice Hall, 1990.</a:t>
            </a:r>
          </a:p>
        </p:txBody>
      </p:sp>
    </p:spTree>
    <p:extLst>
      <p:ext uri="{BB962C8B-B14F-4D97-AF65-F5344CB8AC3E}">
        <p14:creationId xmlns:p14="http://schemas.microsoft.com/office/powerpoint/2010/main" val="205192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EB422-CF07-470B-A791-012D9A1579C4}"/>
              </a:ext>
            </a:extLst>
          </p:cNvPr>
          <p:cNvSpPr>
            <a:spLocks noGrp="1"/>
          </p:cNvSpPr>
          <p:nvPr>
            <p:ph type="title"/>
          </p:nvPr>
        </p:nvSpPr>
        <p:spPr/>
        <p:txBody>
          <a:bodyPr/>
          <a:lstStyle/>
          <a:p>
            <a:r>
              <a:rPr lang="en-IE" dirty="0"/>
              <a:t>Career and Motivation</a:t>
            </a:r>
          </a:p>
        </p:txBody>
      </p:sp>
      <p:graphicFrame>
        <p:nvGraphicFramePr>
          <p:cNvPr id="3" name="Table 2">
            <a:extLst>
              <a:ext uri="{FF2B5EF4-FFF2-40B4-BE49-F238E27FC236}">
                <a16:creationId xmlns:a16="http://schemas.microsoft.com/office/drawing/2014/main" id="{601B98A7-E2B4-4AFD-8063-9E525C8D7700}"/>
              </a:ext>
            </a:extLst>
          </p:cNvPr>
          <p:cNvGraphicFramePr>
            <a:graphicFrameLocks noGrp="1"/>
          </p:cNvGraphicFramePr>
          <p:nvPr>
            <p:extLst>
              <p:ext uri="{D42A27DB-BD31-4B8C-83A1-F6EECF244321}">
                <p14:modId xmlns:p14="http://schemas.microsoft.com/office/powerpoint/2010/main" val="2790448472"/>
              </p:ext>
            </p:extLst>
          </p:nvPr>
        </p:nvGraphicFramePr>
        <p:xfrm>
          <a:off x="2043442" y="1904064"/>
          <a:ext cx="8094520" cy="3925235"/>
        </p:xfrm>
        <a:graphic>
          <a:graphicData uri="http://schemas.openxmlformats.org/drawingml/2006/table">
            <a:tbl>
              <a:tblPr firstRow="1" bandRow="1">
                <a:tableStyleId>{5C22544A-7EE6-4342-B048-85BDC9FD1C3A}</a:tableStyleId>
              </a:tblPr>
              <a:tblGrid>
                <a:gridCol w="4047260">
                  <a:extLst>
                    <a:ext uri="{9D8B030D-6E8A-4147-A177-3AD203B41FA5}">
                      <a16:colId xmlns:a16="http://schemas.microsoft.com/office/drawing/2014/main" val="20000"/>
                    </a:ext>
                  </a:extLst>
                </a:gridCol>
                <a:gridCol w="4047260">
                  <a:extLst>
                    <a:ext uri="{9D8B030D-6E8A-4147-A177-3AD203B41FA5}">
                      <a16:colId xmlns:a16="http://schemas.microsoft.com/office/drawing/2014/main" val="20001"/>
                    </a:ext>
                  </a:extLst>
                </a:gridCol>
              </a:tblGrid>
              <a:tr h="1124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t>When career objectives are</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t>Motivation will tend to be</a:t>
                      </a:r>
                    </a:p>
                    <a:p>
                      <a:endParaRPr lang="en-GB" dirty="0"/>
                    </a:p>
                  </a:txBody>
                  <a:tcPr/>
                </a:tc>
                <a:extLst>
                  <a:ext uri="{0D108BD9-81ED-4DB2-BD59-A6C34878D82A}">
                    <a16:rowId xmlns:a16="http://schemas.microsoft.com/office/drawing/2014/main" val="10000"/>
                  </a:ext>
                </a:extLst>
              </a:tr>
              <a:tr h="712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Specific and clear</a:t>
                      </a:r>
                    </a:p>
                  </a:txBody>
                  <a:tcPr/>
                </a:tc>
                <a:tc>
                  <a:txBody>
                    <a:bodyPr/>
                    <a:lstStyle/>
                    <a:p>
                      <a:pPr algn="ctr"/>
                      <a:r>
                        <a:rPr lang="en-US" sz="1800" dirty="0"/>
                        <a:t>Higher</a:t>
                      </a:r>
                      <a:endParaRPr lang="en-GB" dirty="0"/>
                    </a:p>
                  </a:txBody>
                  <a:tcPr/>
                </a:tc>
                <a:extLst>
                  <a:ext uri="{0D108BD9-81ED-4DB2-BD59-A6C34878D82A}">
                    <a16:rowId xmlns:a16="http://schemas.microsoft.com/office/drawing/2014/main" val="10001"/>
                  </a:ext>
                </a:extLst>
              </a:tr>
              <a:tr h="642421">
                <a:tc>
                  <a:txBody>
                    <a:bodyPr/>
                    <a:lstStyle/>
                    <a:p>
                      <a:r>
                        <a:rPr lang="en-US" sz="1800" dirty="0"/>
                        <a:t>Vague</a:t>
                      </a:r>
                      <a:endParaRPr lang="en-GB" dirty="0"/>
                    </a:p>
                  </a:txBody>
                  <a:tcPr/>
                </a:tc>
                <a:tc>
                  <a:txBody>
                    <a:bodyPr/>
                    <a:lstStyle/>
                    <a:p>
                      <a:pPr algn="ctr"/>
                      <a:r>
                        <a:rPr lang="en-US" sz="1800" dirty="0"/>
                        <a:t>Lower</a:t>
                      </a:r>
                      <a:endParaRPr lang="en-GB" dirty="0"/>
                    </a:p>
                  </a:txBody>
                  <a:tcPr/>
                </a:tc>
                <a:extLst>
                  <a:ext uri="{0D108BD9-81ED-4DB2-BD59-A6C34878D82A}">
                    <a16:rowId xmlns:a16="http://schemas.microsoft.com/office/drawing/2014/main" val="10002"/>
                  </a:ext>
                </a:extLst>
              </a:tr>
              <a:tr h="722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Difficult and challenging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Higher</a:t>
                      </a:r>
                    </a:p>
                  </a:txBody>
                  <a:tcPr/>
                </a:tc>
                <a:extLst>
                  <a:ext uri="{0D108BD9-81ED-4DB2-BD59-A6C34878D82A}">
                    <a16:rowId xmlns:a16="http://schemas.microsoft.com/office/drawing/2014/main" val="10003"/>
                  </a:ext>
                </a:extLst>
              </a:tr>
              <a:tr h="722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Easy and boring</a:t>
                      </a:r>
                    </a:p>
                  </a:txBody>
                  <a:tcPr/>
                </a:tc>
                <a:tc>
                  <a:txBody>
                    <a:bodyPr/>
                    <a:lstStyle/>
                    <a:p>
                      <a:pPr algn="ctr"/>
                      <a:r>
                        <a:rPr lang="en-US" sz="1800" dirty="0"/>
                        <a:t>Lower</a:t>
                      </a:r>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6982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42" name="Rectangle 41">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45" name="Rectangle 44">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0D1994E-4DB7-456A-A823-C5F610ECF8CC}"/>
              </a:ext>
            </a:extLst>
          </p:cNvPr>
          <p:cNvSpPr>
            <a:spLocks noGrp="1"/>
          </p:cNvSpPr>
          <p:nvPr>
            <p:ph type="title"/>
          </p:nvPr>
        </p:nvSpPr>
        <p:spPr>
          <a:xfrm>
            <a:off x="584200" y="1524001"/>
            <a:ext cx="3412067" cy="3478384"/>
          </a:xfrm>
        </p:spPr>
        <p:txBody>
          <a:bodyPr vert="horz" lIns="91440" tIns="45720" rIns="91440" bIns="45720" rtlCol="0" anchor="b">
            <a:normAutofit/>
          </a:bodyPr>
          <a:lstStyle/>
          <a:p>
            <a:r>
              <a:rPr lang="en-US" sz="3600">
                <a:solidFill>
                  <a:srgbClr val="FFFFFF"/>
                </a:solidFill>
              </a:rPr>
              <a:t>Where do I start?</a:t>
            </a:r>
          </a:p>
        </p:txBody>
      </p:sp>
      <p:pic>
        <p:nvPicPr>
          <p:cNvPr id="3" name="Picture 2" descr="A picture containing food, table, coffee&#10;&#10;Description automatically generated">
            <a:extLst>
              <a:ext uri="{FF2B5EF4-FFF2-40B4-BE49-F238E27FC236}">
                <a16:creationId xmlns:a16="http://schemas.microsoft.com/office/drawing/2014/main" id="{D920EDE8-06AC-4FAD-AF12-7DFBDB15E0F6}"/>
              </a:ext>
            </a:extLst>
          </p:cNvPr>
          <p:cNvPicPr>
            <a:picLocks noChangeAspect="1"/>
          </p:cNvPicPr>
          <p:nvPr/>
        </p:nvPicPr>
        <p:blipFill>
          <a:blip r:embed="rId2"/>
          <a:stretch>
            <a:fillRect/>
          </a:stretch>
        </p:blipFill>
        <p:spPr>
          <a:xfrm>
            <a:off x="4765053" y="1166291"/>
            <a:ext cx="6764864" cy="4501709"/>
          </a:xfrm>
          <a:prstGeom prst="rect">
            <a:avLst/>
          </a:prstGeom>
        </p:spPr>
      </p:pic>
    </p:spTree>
    <p:extLst>
      <p:ext uri="{BB962C8B-B14F-4D97-AF65-F5344CB8AC3E}">
        <p14:creationId xmlns:p14="http://schemas.microsoft.com/office/powerpoint/2010/main" val="2157341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D53C8-A2AF-4959-B928-20B49D1104C4}"/>
              </a:ext>
            </a:extLst>
          </p:cNvPr>
          <p:cNvSpPr>
            <a:spLocks noGrp="1"/>
          </p:cNvSpPr>
          <p:nvPr>
            <p:ph type="title"/>
          </p:nvPr>
        </p:nvSpPr>
        <p:spPr/>
        <p:txBody>
          <a:bodyPr/>
          <a:lstStyle/>
          <a:p>
            <a:r>
              <a:rPr lang="en-IE" dirty="0"/>
              <a:t>1. Identify your personal drivers</a:t>
            </a:r>
            <a:br>
              <a:rPr lang="en-IE" dirty="0"/>
            </a:br>
            <a:endParaRPr lang="en-IE" dirty="0"/>
          </a:p>
        </p:txBody>
      </p:sp>
      <p:sp>
        <p:nvSpPr>
          <p:cNvPr id="3" name="Content Placeholder 2">
            <a:extLst>
              <a:ext uri="{FF2B5EF4-FFF2-40B4-BE49-F238E27FC236}">
                <a16:creationId xmlns:a16="http://schemas.microsoft.com/office/drawing/2014/main" id="{2B586A4C-40DE-4A33-B5EA-E5101B47C99C}"/>
              </a:ext>
            </a:extLst>
          </p:cNvPr>
          <p:cNvSpPr>
            <a:spLocks noGrp="1"/>
          </p:cNvSpPr>
          <p:nvPr>
            <p:ph idx="1"/>
          </p:nvPr>
        </p:nvSpPr>
        <p:spPr>
          <a:xfrm>
            <a:off x="254000" y="1511300"/>
            <a:ext cx="11620500" cy="5003800"/>
          </a:xfrm>
        </p:spPr>
        <p:txBody>
          <a:bodyPr>
            <a:normAutofit/>
          </a:bodyPr>
          <a:lstStyle/>
          <a:p>
            <a:pPr marL="0" indent="0">
              <a:buNone/>
            </a:pPr>
            <a:r>
              <a:rPr lang="en-IE" sz="1800" b="1"/>
              <a:t>Step one </a:t>
            </a:r>
            <a:r>
              <a:rPr lang="en-IE" sz="1800"/>
              <a:t>is to understand your primary needs and drivers. Ask yourself: "what do I need from my career?" Think about the part your career plays in your life compared with other aspects, e.g. family. Does your job need to have a certain degree of flexibility, for instance?</a:t>
            </a:r>
          </a:p>
          <a:p>
            <a:pPr marL="0" indent="0">
              <a:buNone/>
            </a:pPr>
            <a:r>
              <a:rPr lang="en-IE" sz="1800"/>
              <a:t>Also consider what will make you feel truly fulfilled – what are your measures of success? And how many of your needs do you feel you're currently fulfilling?</a:t>
            </a:r>
          </a:p>
          <a:p>
            <a:pPr marL="0" indent="0">
              <a:buNone/>
            </a:pPr>
            <a:r>
              <a:rPr lang="en-IE" sz="1800"/>
              <a:t>Ask yourself: "what do I know about myself that will help me make good career decisions?" </a:t>
            </a:r>
          </a:p>
          <a:p>
            <a:pPr marL="0" indent="0">
              <a:buNone/>
            </a:pPr>
            <a:r>
              <a:rPr lang="en-IE" sz="1800"/>
              <a:t>What are your preferences regarding:</a:t>
            </a:r>
          </a:p>
          <a:p>
            <a:pPr marL="342900" indent="-342900">
              <a:buFont typeface="+mj-lt"/>
              <a:buAutoNum type="arabicPeriod"/>
            </a:pPr>
            <a:r>
              <a:rPr lang="en-IE" sz="1800"/>
              <a:t>working environment/culture, industry or sector?</a:t>
            </a:r>
          </a:p>
          <a:p>
            <a:pPr marL="342900" indent="-342900">
              <a:buFont typeface="+mj-lt"/>
              <a:buAutoNum type="arabicPeriod"/>
            </a:pPr>
            <a:r>
              <a:rPr lang="en-IE" sz="1800"/>
              <a:t>working with people and management?</a:t>
            </a:r>
          </a:p>
          <a:p>
            <a:pPr marL="342900" indent="-342900">
              <a:buFont typeface="+mj-lt"/>
              <a:buAutoNum type="arabicPeriod"/>
            </a:pPr>
            <a:r>
              <a:rPr lang="en-IE" sz="1800"/>
              <a:t>location, hours of work, holidays etc.?</a:t>
            </a:r>
          </a:p>
          <a:p>
            <a:pPr marL="342900" indent="-342900">
              <a:buFont typeface="+mj-lt"/>
              <a:buAutoNum type="arabicPeriod"/>
            </a:pPr>
            <a:r>
              <a:rPr lang="en-IE" sz="1800"/>
              <a:t>Reflect on your personality. How well does your current career play to your particular characteristics?</a:t>
            </a:r>
          </a:p>
          <a:p>
            <a:pPr marL="342900" indent="-342900">
              <a:buFont typeface="+mj-lt"/>
              <a:buAutoNum type="arabicPeriod"/>
            </a:pPr>
            <a:r>
              <a:rPr lang="en-IE" sz="1800"/>
              <a:t>What are your personal values or beliefs? How important is it to you that the work you do fits with these? </a:t>
            </a:r>
          </a:p>
          <a:p>
            <a:endParaRPr lang="en-IE" dirty="0"/>
          </a:p>
        </p:txBody>
      </p:sp>
    </p:spTree>
    <p:extLst>
      <p:ext uri="{BB962C8B-B14F-4D97-AF65-F5344CB8AC3E}">
        <p14:creationId xmlns:p14="http://schemas.microsoft.com/office/powerpoint/2010/main" val="2917722682"/>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c105cc3-a27d-422f-87dc-193310c4dc90"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052CB6B64CA447B5A4833B08D6B1B0" ma:contentTypeVersion="15" ma:contentTypeDescription="Create a new document." ma:contentTypeScope="" ma:versionID="5b8585752b9e3585a1170a8f680d5f03">
  <xsd:schema xmlns:xsd="http://www.w3.org/2001/XMLSchema" xmlns:xs="http://www.w3.org/2001/XMLSchema" xmlns:p="http://schemas.microsoft.com/office/2006/metadata/properties" xmlns:ns1="http://schemas.microsoft.com/sharepoint/v3" xmlns:ns3="fc105cc3-a27d-422f-87dc-193310c4dc90" xmlns:ns4="d35e04cc-a0d5-4a91-95e8-7d400f88b285" targetNamespace="http://schemas.microsoft.com/office/2006/metadata/properties" ma:root="true" ma:fieldsID="36bd5b5f1fd61ff056b9281816e31b54" ns1:_="" ns3:_="" ns4:_="">
    <xsd:import namespace="http://schemas.microsoft.com/sharepoint/v3"/>
    <xsd:import namespace="fc105cc3-a27d-422f-87dc-193310c4dc90"/>
    <xsd:import namespace="d35e04cc-a0d5-4a91-95e8-7d400f88b28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05cc3-a27d-422f-87dc-193310c4dc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5e04cc-a0d5-4a91-95e8-7d400f88b28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D2D995-20F0-4C14-BF62-1248AB4B484D}">
  <ds:schemaRefs>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schemas.microsoft.com/sharepoint/v3"/>
    <ds:schemaRef ds:uri="d35e04cc-a0d5-4a91-95e8-7d400f88b285"/>
    <ds:schemaRef ds:uri="fc105cc3-a27d-422f-87dc-193310c4dc90"/>
    <ds:schemaRef ds:uri="http://purl.org/dc/elements/1.1/"/>
  </ds:schemaRefs>
</ds:datastoreItem>
</file>

<file path=customXml/itemProps2.xml><?xml version="1.0" encoding="utf-8"?>
<ds:datastoreItem xmlns:ds="http://schemas.openxmlformats.org/officeDocument/2006/customXml" ds:itemID="{41D8ECA8-742C-46EA-8C97-88D0BA65E4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105cc3-a27d-422f-87dc-193310c4dc90"/>
    <ds:schemaRef ds:uri="d35e04cc-a0d5-4a91-95e8-7d400f88b2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3242A4-1E6A-4E02-809C-4A24066EC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2181</Words>
  <Application>Microsoft Office PowerPoint</Application>
  <PresentationFormat>Widescreen</PresentationFormat>
  <Paragraphs>182</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Franklin Gothic Book</vt:lpstr>
      <vt:lpstr>Franklin Gothic Demi</vt:lpstr>
      <vt:lpstr>Tahoma</vt:lpstr>
      <vt:lpstr>Wingdings 2</vt:lpstr>
      <vt:lpstr>DividendVTI</vt:lpstr>
      <vt:lpstr>Career planning for You</vt:lpstr>
      <vt:lpstr>Today we will cover</vt:lpstr>
      <vt:lpstr>Overview of career planning and development</vt:lpstr>
      <vt:lpstr>1. What is your learning objective for this session?</vt:lpstr>
      <vt:lpstr>Definition of career planning</vt:lpstr>
      <vt:lpstr>Why career planning is important</vt:lpstr>
      <vt:lpstr>Career and Motivation</vt:lpstr>
      <vt:lpstr>Where do I start?</vt:lpstr>
      <vt:lpstr>1. Identify your personal drivers </vt:lpstr>
      <vt:lpstr>2. Audit your talents</vt:lpstr>
      <vt:lpstr>3. Discuss your career</vt:lpstr>
      <vt:lpstr>4. Develop your knowledge</vt:lpstr>
      <vt:lpstr>5. Exploit opportunities</vt:lpstr>
      <vt:lpstr>6. Increase your visibility</vt:lpstr>
      <vt:lpstr>7. network</vt:lpstr>
      <vt:lpstr>8. Check your progress</vt:lpstr>
      <vt:lpstr>Career planning goals</vt:lpstr>
      <vt:lpstr>Ask yourself</vt:lpstr>
      <vt:lpstr>Vital goals</vt:lpstr>
      <vt:lpstr>Smart career planning</vt:lpstr>
      <vt:lpstr>Smart example</vt:lpstr>
      <vt:lpstr>Career planning</vt:lpstr>
      <vt:lpstr>Career planning</vt:lpstr>
      <vt:lpstr>How to Write a Professional Development Plan (With Examples)</vt:lpstr>
      <vt:lpstr>Reputable recruitment agencies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2020-10-28T13:05:13Z</dcterms:created>
  <dcterms:modified xsi:type="dcterms:W3CDTF">2022-02-09T16:45:43Z</dcterms:modified>
</cp:coreProperties>
</file>