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82" r:id="rId5"/>
    <p:sldId id="406" r:id="rId6"/>
    <p:sldId id="372" r:id="rId7"/>
    <p:sldId id="412" r:id="rId8"/>
    <p:sldId id="276" r:id="rId9"/>
    <p:sldId id="407" r:id="rId10"/>
    <p:sldId id="408" r:id="rId11"/>
    <p:sldId id="409" r:id="rId12"/>
    <p:sldId id="263" r:id="rId13"/>
    <p:sldId id="400" r:id="rId14"/>
    <p:sldId id="397" r:id="rId15"/>
    <p:sldId id="398" r:id="rId16"/>
    <p:sldId id="327" r:id="rId17"/>
    <p:sldId id="411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Regan" initials="ER" lastIdx="2" clrIdx="0">
    <p:extLst>
      <p:ext uri="{19B8F6BF-5375-455C-9EA6-DF929625EA0E}">
        <p15:presenceInfo xmlns:p15="http://schemas.microsoft.com/office/powerpoint/2012/main" userId="S::emmaregan@spectrum.life::bc0e44d8-76ba-403f-9341-aa77b4aa6c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960"/>
    <a:srgbClr val="596679"/>
    <a:srgbClr val="88D1DA"/>
    <a:srgbClr val="381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E9BD42-08A8-18E5-4419-9E03BE7F83A6}" v="28" dt="2020-07-21T18:44:18.409"/>
    <p1510:client id="{E3EB80FF-F4BB-9111-4A29-1458D9DB218F}" v="66" dt="2020-07-03T09:46:13.3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31"/>
    <p:restoredTop sz="82790" autoAdjust="0"/>
  </p:normalViewPr>
  <p:slideViewPr>
    <p:cSldViewPr snapToGrid="0" snapToObjects="1">
      <p:cViewPr varScale="1">
        <p:scale>
          <a:sx n="55" d="100"/>
          <a:sy n="55" d="100"/>
        </p:scale>
        <p:origin x="5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1FEF7-2420-D54B-B5BA-E198AB101817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1211B-9D3A-FD47-A1AF-5F514B67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2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1211B-9D3A-FD47-A1AF-5F514B67DD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8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1211B-9D3A-FD47-A1AF-5F514B67DD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8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8608D-529D-47AD-BA2E-D370AA1C58D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52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1211B-9D3A-FD47-A1AF-5F514B67DD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577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* The initial contact via freephone, text, SMS, live chat and email will be in English.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1211B-9D3A-FD47-A1AF-5F514B67DD8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232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8608D-529D-47AD-BA2E-D370AA1C58D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44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*A person can avail of one 30 minute consultation per year per issue. They may avail of multiple 30 minute consultations on different topics, where the topics are unrelated.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1211B-9D3A-FD47-A1AF-5F514B67DD8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666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1211B-9D3A-FD47-A1AF-5F514B67DD8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80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1211B-9D3A-FD47-A1AF-5F514B67DD8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0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C2263-7170-714F-B8AB-2D13E2FF8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2B557-2B7E-8047-8282-8C98376EC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5FE91-D749-CD4F-9B88-E291CA08B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11AFF9-4FB6-2143-99F9-8820B51B37A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75D68-401B-5641-8F71-6F6C53614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0C42C-2535-9347-B84A-04BD4CFF6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53CD-665B-4146-AD6A-96F6C723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2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48101-A0D2-914B-AE28-6DF371B95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3CAE70-14DF-2A4F-960B-239AB6E3D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6AE07-F82E-9745-9151-AFDF078E82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11AFF9-4FB6-2143-99F9-8820B51B37A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C7294-189D-9341-BD75-BF7BE9C51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6F4C3-8FB0-314F-839D-2A5A6EFE8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53CD-665B-4146-AD6A-96F6C723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7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017204-49B5-9F44-8EC9-C01D01256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36705F-8532-BD4A-BED8-7D919F379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ED1AA-542D-BD48-B27E-7422B1FA4A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11AFF9-4FB6-2143-99F9-8820B51B37A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A172-46AC-9349-9DEF-2CCF7046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8098-90D1-8447-BEBB-20C8A4B66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53CD-665B-4146-AD6A-96F6C723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7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6BBBF-5197-A14F-8852-C2E28C84E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2C242-7488-874C-A9A8-C111749DA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BF9CB-65B7-204B-A024-96E8BB370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11AFF9-4FB6-2143-99F9-8820B51B37A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95376-604E-4C40-9136-25324DAC7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FCBFF-FA65-724C-A245-31E56E08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53CD-665B-4146-AD6A-96F6C723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1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52902-1154-F94F-8E46-154EBC66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64D48-BF35-1141-9D82-E42636380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3879F-1AD6-ED44-90B6-6946461D7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11AFF9-4FB6-2143-99F9-8820B51B37A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7FFA9-DE1F-D843-8C8A-D6100A2A5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0340C-53FB-3B43-AAA2-D250CCB8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53CD-665B-4146-AD6A-96F6C723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4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63A3D-2E09-3646-BC8F-3148647AC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124B8-08D4-B44B-BB7E-961FF3DAF8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4C0E1-7EFA-AC4E-8BD9-4ED8E7AC5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C4DD3-2862-2940-926A-D1DD7EBF3A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11AFF9-4FB6-2143-99F9-8820B51B37A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5E861-394A-D640-8044-8E8AB680B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1D00E-FD6A-FB4D-A1F6-2F95A4F7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53CD-665B-4146-AD6A-96F6C723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1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7A1FF-A531-BB46-BFB8-457A7423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336AC-95F1-D54F-BE03-40B6B9557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E78E4-1DFF-AA40-A8B8-571D17B9D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E9BEE5-D2B0-D242-9E23-A43C8C9DF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CC5F55-4C26-794D-8607-DD8DBDC47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9CC651-D2BB-AF47-9418-D73FA1468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11AFF9-4FB6-2143-99F9-8820B51B37A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8BDA4E-6AC0-5F47-917A-85B2CC74B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AAB2EF-226A-6741-BD53-9ACE7983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53CD-665B-4146-AD6A-96F6C723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9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8E966-6284-DA41-BC70-E57BCF15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CF352-ACF0-1C43-A69D-77068FF83A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11AFF9-4FB6-2143-99F9-8820B51B37A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696903-B15B-2E4A-8A58-9459013B4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4349A-3D0F-B540-89D5-60C85608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53CD-665B-4146-AD6A-96F6C723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3C9D66-87A0-944C-BC0F-021A7F72A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11AFF9-4FB6-2143-99F9-8820B51B37A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6304BC-4352-BC40-99C8-62845B077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6CFDE-FB3E-E24C-9F78-DE84333E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53CD-665B-4146-AD6A-96F6C723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6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0184-ED1E-C448-A23B-D13CD36AC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507C3-2BEB-A248-89FD-51DD5B5CA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1AB81-72EC-EB44-A279-5F48166E0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077E0-A28F-9448-B529-4EC851FD17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11AFF9-4FB6-2143-99F9-8820B51B37A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57A10-97C3-0E42-A90B-569E46EB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36B31-A7DC-8E4D-8D26-7C3BF58D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53CD-665B-4146-AD6A-96F6C723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0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82CFC-4CB8-B14D-A493-B6B29FCB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769E1-10BB-434C-8CA0-48E5F43C0C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A7068-AC09-BD49-AAC5-00EFEB7B5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4DFC8-0ABD-E34F-8B13-EFD447B6A4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11AFF9-4FB6-2143-99F9-8820B51B37A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506F31-AC1E-D14F-B822-2309A4A1E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6D82D-664D-4E45-8645-10489C917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53CD-665B-4146-AD6A-96F6C723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40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7F7D35-5BBE-D845-ADD1-619DD1C2DCA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909206"/>
            <a:ext cx="12192000" cy="9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6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hyperlink" Target="https://ucc.spectrum.life/login?org=JwvaQS9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CC.spectrum.life/login?org=JwvaQS9w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641B96-D998-214F-AEFB-F51E9C567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518"/>
          <a:stretch/>
        </p:blipFill>
        <p:spPr>
          <a:xfrm>
            <a:off x="0" y="-1"/>
            <a:ext cx="12192000" cy="58623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8C9C9D-AA17-FD4D-8A44-99F164CF8980}"/>
              </a:ext>
            </a:extLst>
          </p:cNvPr>
          <p:cNvSpPr txBox="1"/>
          <p:nvPr/>
        </p:nvSpPr>
        <p:spPr>
          <a:xfrm>
            <a:off x="858294" y="1170819"/>
            <a:ext cx="499484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bg1"/>
                </a:solidFill>
                <a:latin typeface="Filson Pro Book" panose="02000000000000000000" pitchFamily="2" charset="77"/>
              </a:rPr>
              <a:t>A Managers guide to the</a:t>
            </a:r>
          </a:p>
          <a:p>
            <a:r>
              <a:rPr lang="en-IE" sz="3600" b="1" dirty="0">
                <a:solidFill>
                  <a:schemeClr val="bg1"/>
                </a:solidFill>
                <a:latin typeface="Filson Pro" panose="02000000000000000000" pitchFamily="2" charset="77"/>
              </a:rPr>
              <a:t>Employee Assistance Programme</a:t>
            </a:r>
          </a:p>
          <a:p>
            <a:endParaRPr lang="en-IE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12CA10-94C8-6F49-B30F-5BC1CC259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240" y="3718085"/>
            <a:ext cx="3491753" cy="148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2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111B65ED-2C4E-7E46-968C-0C9D0913E649}"/>
              </a:ext>
            </a:extLst>
          </p:cNvPr>
          <p:cNvSpPr txBox="1"/>
          <p:nvPr/>
        </p:nvSpPr>
        <p:spPr>
          <a:xfrm>
            <a:off x="875064" y="538370"/>
            <a:ext cx="640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81B52"/>
                </a:solidFill>
                <a:latin typeface="Filson Pro" panose="02000000000000000000" pitchFamily="2" charset="77"/>
              </a:rPr>
              <a:t>How does the EAP support managers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FE7551F-1C2A-2249-BEBA-158019E4D290}"/>
              </a:ext>
            </a:extLst>
          </p:cNvPr>
          <p:cNvCxnSpPr>
            <a:cxnSpLocks/>
          </p:cNvCxnSpPr>
          <p:nvPr/>
        </p:nvCxnSpPr>
        <p:spPr>
          <a:xfrm>
            <a:off x="1006549" y="1308698"/>
            <a:ext cx="832411" cy="0"/>
          </a:xfrm>
          <a:prstGeom prst="line">
            <a:avLst/>
          </a:prstGeom>
          <a:ln w="63500">
            <a:solidFill>
              <a:srgbClr val="381B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FDE8388-4BD6-E64B-81E5-96CB1151A39E}"/>
              </a:ext>
            </a:extLst>
          </p:cNvPr>
          <p:cNvSpPr/>
          <p:nvPr/>
        </p:nvSpPr>
        <p:spPr>
          <a:xfrm>
            <a:off x="961036" y="1494252"/>
            <a:ext cx="66496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altLang="en-US" dirty="0">
                <a:solidFill>
                  <a:srgbClr val="381B52"/>
                </a:solidFill>
                <a:latin typeface="Filson Pro Book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We offer access to guidance and expertise, where our counsellors can support managers when approaching employee issues where there is an emotional component causing you concern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E" altLang="en-US" dirty="0">
              <a:solidFill>
                <a:srgbClr val="381B52"/>
              </a:solidFill>
              <a:latin typeface="Filson Pro Book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altLang="en-US" dirty="0">
                <a:solidFill>
                  <a:srgbClr val="381B52"/>
                </a:solidFill>
                <a:latin typeface="Filson Pro Book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Providing guidance in recognising problems at an early stage and support in dealing with difficult employees and complex issues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E" altLang="en-US" dirty="0">
              <a:solidFill>
                <a:srgbClr val="381B52"/>
              </a:solidFill>
              <a:latin typeface="Filson Pro Book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altLang="en-US" dirty="0">
                <a:solidFill>
                  <a:srgbClr val="381B52"/>
                </a:solidFill>
                <a:latin typeface="Filson Pro Book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Reduces management/HR time spent on employee problems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E" altLang="en-US" dirty="0">
              <a:solidFill>
                <a:srgbClr val="381B52"/>
              </a:solidFill>
              <a:latin typeface="Filson Pro Book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altLang="en-US" dirty="0">
                <a:solidFill>
                  <a:srgbClr val="381B52"/>
                </a:solidFill>
                <a:latin typeface="Filson Pro Book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Can provide awareness of common issues through statistical feedback and reporting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E" altLang="en-US" dirty="0">
              <a:solidFill>
                <a:srgbClr val="381B52"/>
              </a:solidFill>
              <a:latin typeface="Filson Pro Book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0502C8D-36C8-2D40-87E2-E92835DB5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635" y="-1"/>
            <a:ext cx="4184365" cy="59048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12D08EC-C9D1-4541-ACAF-4A76A0CF4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606" y="786063"/>
            <a:ext cx="5258570" cy="465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5328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C27FB5-3B2A-0049-BB94-B805D74F8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F576A6-2097-BB47-8655-7FFCDC4F8E08}"/>
              </a:ext>
            </a:extLst>
          </p:cNvPr>
          <p:cNvSpPr/>
          <p:nvPr/>
        </p:nvSpPr>
        <p:spPr>
          <a:xfrm>
            <a:off x="718089" y="1898257"/>
            <a:ext cx="55587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IE" sz="1600" dirty="0">
                <a:solidFill>
                  <a:schemeClr val="bg1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Advice around discipline and grievance issues or employee performance issues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endParaRPr lang="en-IE" sz="1600" dirty="0">
              <a:solidFill>
                <a:schemeClr val="bg1"/>
              </a:solidFill>
              <a:latin typeface="Filson Pro Book" panose="02000000000000000000" pitchFamily="50" charset="0"/>
              <a:ea typeface="Microsoft YaHei" pitchFamily="2"/>
              <a:cs typeface="Lucida Sans" pitchFamily="2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IE" sz="1600" dirty="0">
                <a:solidFill>
                  <a:schemeClr val="bg1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Helping employees with issues at home	</a:t>
            </a:r>
          </a:p>
          <a:p>
            <a:pPr lvl="0">
              <a:defRPr sz="1800"/>
            </a:pPr>
            <a:endParaRPr lang="en-IE" sz="1600" dirty="0">
              <a:solidFill>
                <a:schemeClr val="bg1"/>
              </a:solidFill>
              <a:latin typeface="Filson Pro Book" panose="02000000000000000000" pitchFamily="50" charset="0"/>
              <a:ea typeface="Microsoft YaHei" pitchFamily="2"/>
              <a:cs typeface="Lucida Sans" pitchFamily="2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IE" sz="1600" dirty="0">
                <a:solidFill>
                  <a:schemeClr val="bg1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Emotional interviews with team members 	</a:t>
            </a:r>
          </a:p>
          <a:p>
            <a:pPr lvl="0">
              <a:defRPr sz="1800"/>
            </a:pPr>
            <a:endParaRPr lang="en-IE" sz="1600" dirty="0">
              <a:solidFill>
                <a:schemeClr val="bg1"/>
              </a:solidFill>
              <a:latin typeface="Filson Pro Book" panose="02000000000000000000" pitchFamily="50" charset="0"/>
              <a:ea typeface="Microsoft YaHei" pitchFamily="2"/>
              <a:cs typeface="Lucida Sans" pitchFamily="2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IE" sz="1600" dirty="0">
                <a:solidFill>
                  <a:schemeClr val="bg1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Managing change within the team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endParaRPr lang="en-IE" sz="1600" dirty="0">
              <a:solidFill>
                <a:schemeClr val="bg1"/>
              </a:solidFill>
              <a:latin typeface="Filson Pro Book" panose="02000000000000000000" pitchFamily="50" charset="0"/>
              <a:ea typeface="Microsoft YaHei" pitchFamily="2"/>
              <a:cs typeface="Lucida Sans" pitchFamily="2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800"/>
            </a:pPr>
            <a:r>
              <a:rPr lang="en-IE" sz="1600" dirty="0">
                <a:solidFill>
                  <a:schemeClr val="bg1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Breaking bad news to employees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endParaRPr lang="en-IE" sz="1600" dirty="0">
              <a:solidFill>
                <a:schemeClr val="bg1"/>
              </a:solidFill>
              <a:latin typeface="Filson Pro Book" panose="02000000000000000000" pitchFamily="50" charset="0"/>
              <a:ea typeface="Microsoft YaHei" pitchFamily="2"/>
              <a:cs typeface="Lucida Sans" pitchFamily="2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IE" sz="1600" dirty="0">
                <a:solidFill>
                  <a:schemeClr val="bg1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Advice on your own emotional wellbeing</a:t>
            </a:r>
          </a:p>
          <a:p>
            <a:pPr lvl="0">
              <a:defRPr sz="1800"/>
            </a:pPr>
            <a:endParaRPr lang="en-IE" sz="1600" dirty="0">
              <a:solidFill>
                <a:schemeClr val="bg1"/>
              </a:solidFill>
              <a:latin typeface="Filson Pro Book" panose="02000000000000000000" pitchFamily="50" charset="0"/>
              <a:ea typeface="Microsoft YaHei" pitchFamily="2"/>
              <a:cs typeface="Lucida Sans" pitchFamily="2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800"/>
            </a:pPr>
            <a:r>
              <a:rPr lang="en-IE" sz="1600" dirty="0">
                <a:solidFill>
                  <a:schemeClr val="bg1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Referring employees to the EAP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592990-2335-E44F-B94B-89E01999F955}"/>
              </a:ext>
            </a:extLst>
          </p:cNvPr>
          <p:cNvSpPr txBox="1"/>
          <p:nvPr/>
        </p:nvSpPr>
        <p:spPr>
          <a:xfrm>
            <a:off x="718089" y="526191"/>
            <a:ext cx="67755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bg1"/>
                </a:solidFill>
                <a:latin typeface="Filson Pro Heavy" panose="02000000000000000000" pitchFamily="2" charset="77"/>
              </a:rPr>
              <a:t>Some example of how the EAP can help a manager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A9454C-A6E7-B342-81E3-D6016CF39044}"/>
              </a:ext>
            </a:extLst>
          </p:cNvPr>
          <p:cNvCxnSpPr>
            <a:cxnSpLocks/>
          </p:cNvCxnSpPr>
          <p:nvPr/>
        </p:nvCxnSpPr>
        <p:spPr>
          <a:xfrm>
            <a:off x="836068" y="1743596"/>
            <a:ext cx="832411" cy="0"/>
          </a:xfrm>
          <a:prstGeom prst="line">
            <a:avLst/>
          </a:prstGeom>
          <a:ln w="63500">
            <a:solidFill>
              <a:srgbClr val="381B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4973F9-18D8-C344-BBFC-BD7FBF915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161" y="1064800"/>
            <a:ext cx="4058750" cy="42461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F64716-E4AB-7642-BFD4-8BDE9AD51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100" y="1603409"/>
            <a:ext cx="8255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2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FA72B3-42E1-5643-9DD3-6F4F7B202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82BDB4-47B3-5948-B0A1-BF6B7F92E00A}"/>
              </a:ext>
            </a:extLst>
          </p:cNvPr>
          <p:cNvSpPr/>
          <p:nvPr/>
        </p:nvSpPr>
        <p:spPr>
          <a:xfrm>
            <a:off x="718088" y="1997839"/>
            <a:ext cx="6969940" cy="3727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381B52"/>
                </a:solidFill>
                <a:latin typeface="Filson Pro Book" panose="02000000000000000000" pitchFamily="50" charset="0"/>
                <a:ea typeface="ＭＳ Ｐゴシック" charset="0"/>
                <a:cs typeface="Arial" panose="020B0604020202020204" pitchFamily="34" charset="0"/>
              </a:rPr>
              <a:t>Encourage them to reach out directly to the EAP</a:t>
            </a:r>
          </a:p>
          <a:p>
            <a:pPr lvl="1" algn="ctr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b="1" dirty="0">
                <a:solidFill>
                  <a:srgbClr val="381B52"/>
                </a:solidFill>
                <a:latin typeface="Filson Pro Book" panose="02000000000000000000" pitchFamily="50" charset="0"/>
                <a:ea typeface="ＭＳ Ｐゴシック" charset="0"/>
                <a:cs typeface="Arial" panose="020B0604020202020204" pitchFamily="34" charset="0"/>
              </a:rPr>
              <a:t>OR</a:t>
            </a:r>
          </a:p>
          <a:p>
            <a:pPr marL="285750" indent="-28575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381B52"/>
                </a:solidFill>
                <a:latin typeface="Filson Pro Book" panose="02000000000000000000" pitchFamily="50" charset="0"/>
                <a:ea typeface="ＭＳ Ｐゴシック" charset="0"/>
                <a:cs typeface="Arial" panose="020B0604020202020204" pitchFamily="34" charset="0"/>
              </a:rPr>
              <a:t>Complete the Manager Referral Form – please contact HR for a copy of this</a:t>
            </a:r>
          </a:p>
          <a:p>
            <a:pPr marL="285750" indent="-28575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381B52"/>
                </a:solidFill>
                <a:latin typeface="Filson Pro Book" panose="02000000000000000000" pitchFamily="50" charset="0"/>
                <a:ea typeface="ＭＳ Ｐゴシック" charset="0"/>
                <a:cs typeface="Arial" panose="020B0604020202020204" pitchFamily="34" charset="0"/>
              </a:rPr>
              <a:t>Have the employee sign the form to confirm consent</a:t>
            </a:r>
          </a:p>
          <a:p>
            <a:pPr marL="285750" indent="-28575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381B52"/>
                </a:solidFill>
                <a:latin typeface="Filson Pro Book" panose="02000000000000000000" pitchFamily="50" charset="0"/>
                <a:ea typeface="ＭＳ Ｐゴシック" charset="0"/>
                <a:cs typeface="Arial" panose="020B0604020202020204" pitchFamily="34" charset="0"/>
              </a:rPr>
              <a:t>Email a copy of the Manager Referral Form to </a:t>
            </a:r>
            <a:r>
              <a:rPr lang="en-IE" u="sng" dirty="0" err="1">
                <a:solidFill>
                  <a:srgbClr val="381B52"/>
                </a:solidFill>
                <a:latin typeface="Filson Pro Book" panose="02000000000000000000" pitchFamily="50" charset="0"/>
                <a:ea typeface="ＭＳ Ｐゴシック" charset="0"/>
                <a:cs typeface="Arial" panose="020B0604020202020204" pitchFamily="34" charset="0"/>
              </a:rPr>
              <a:t>eap@spectrum.life</a:t>
            </a:r>
            <a:endParaRPr lang="en-IE" u="sng" dirty="0">
              <a:solidFill>
                <a:srgbClr val="381B52"/>
              </a:solidFill>
              <a:latin typeface="Filson Pro Book" panose="02000000000000000000" pitchFamily="50" charset="0"/>
              <a:ea typeface="ＭＳ Ｐゴシック" charset="0"/>
              <a:cs typeface="Arial" panose="020B0604020202020204" pitchFamily="34" charset="0"/>
            </a:endParaRPr>
          </a:p>
          <a:p>
            <a:pPr marL="285750" indent="-28575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381B52"/>
                </a:solidFill>
                <a:latin typeface="Filson Pro Book" panose="02000000000000000000" pitchFamily="50" charset="0"/>
                <a:ea typeface="ＭＳ Ｐゴシック" charset="0"/>
                <a:cs typeface="Arial" panose="020B0604020202020204" pitchFamily="34" charset="0"/>
              </a:rPr>
              <a:t>Employee will be called within 24 hours</a:t>
            </a:r>
          </a:p>
          <a:p>
            <a:pPr marL="285750" indent="-28575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381B52"/>
                </a:solidFill>
                <a:latin typeface="Filson Pro Book" panose="02000000000000000000" pitchFamily="50" charset="0"/>
                <a:ea typeface="ＭＳ Ｐゴシック" charset="0"/>
                <a:cs typeface="Arial" panose="020B0604020202020204" pitchFamily="34" charset="0"/>
              </a:rPr>
              <a:t>This contact with the employee will be confirmed with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1E9028-C912-5A41-9B28-A92C067B227E}"/>
              </a:ext>
            </a:extLst>
          </p:cNvPr>
          <p:cNvSpPr txBox="1"/>
          <p:nvPr/>
        </p:nvSpPr>
        <p:spPr>
          <a:xfrm>
            <a:off x="718089" y="526191"/>
            <a:ext cx="6675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3B4960"/>
                </a:solidFill>
                <a:latin typeface="Filson Pro Heavy" panose="02000000000000000000" pitchFamily="2" charset="77"/>
              </a:rPr>
              <a:t>How do I refer a member of my team to the EAP?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F24028-923C-5545-B215-889A0A5C8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48" y="1531588"/>
            <a:ext cx="825500" cy="355600"/>
          </a:xfrm>
          <a:prstGeom prst="rect">
            <a:avLst/>
          </a:prstGeom>
          <a:noFill/>
        </p:spPr>
      </p:pic>
      <p:pic>
        <p:nvPicPr>
          <p:cNvPr id="11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B9CEE2A-C902-46E5-969D-C337824C6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29940"/>
            <a:ext cx="5201920" cy="553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55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696A8615-6A68-704E-9684-CE9180E7F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249"/>
          <a:stretch/>
        </p:blipFill>
        <p:spPr>
          <a:xfrm flipH="1" flipV="1">
            <a:off x="5299768" y="-1"/>
            <a:ext cx="6892231" cy="59201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B76A267-9259-6B42-856A-AA06702FE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4383" y="5250240"/>
            <a:ext cx="2887788" cy="39548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069FC21-B125-6147-BFD4-7B3328C86D34}"/>
              </a:ext>
            </a:extLst>
          </p:cNvPr>
          <p:cNvSpPr/>
          <p:nvPr/>
        </p:nvSpPr>
        <p:spPr>
          <a:xfrm>
            <a:off x="9170509" y="4451804"/>
            <a:ext cx="2720617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IE" b="1" dirty="0">
                <a:solidFill>
                  <a:srgbClr val="3B4960"/>
                </a:solidFill>
                <a:latin typeface="Filson Pro" panose="02000000000000000000" pitchFamily="2" charset="77"/>
              </a:rPr>
              <a:t>Download the app on: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2A6F6FE-1232-2644-B9DE-A46771B2F0B0}"/>
              </a:ext>
            </a:extLst>
          </p:cNvPr>
          <p:cNvSpPr/>
          <p:nvPr/>
        </p:nvSpPr>
        <p:spPr>
          <a:xfrm>
            <a:off x="488047" y="1489560"/>
            <a:ext cx="5161736" cy="4305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rgbClr val="381B52"/>
                </a:solidFill>
                <a:latin typeface="Filson Pro Book" panose="02000000000000000000" pitchFamily="2" charset="77"/>
              </a:rPr>
              <a:t>Access the EAP directly through the wellbeing portal (desktop) and app (phone/tablet)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rgbClr val="381B52"/>
                </a:solidFill>
                <a:latin typeface="Filson Pro Book" panose="02000000000000000000" pitchFamily="2" charset="77"/>
              </a:rPr>
              <a:t>Supplying: Freephone number, text  and WhatsApp number, Live chat function, request a call back function and email address.</a:t>
            </a:r>
            <a:endParaRPr lang="en-IE" sz="1400" dirty="0">
              <a:solidFill>
                <a:srgbClr val="381B52"/>
              </a:solidFill>
              <a:latin typeface="Filson Pro Book" panose="02000000000000000000" pitchFamily="50" charset="0"/>
              <a:ea typeface="Microsoft YaHei" pitchFamily="2"/>
              <a:cs typeface="Lucida Sans" pitchFamily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rgbClr val="381B52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Step and calorie counter.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800"/>
            </a:pPr>
            <a:r>
              <a:rPr lang="en-IE" sz="1400" dirty="0">
                <a:solidFill>
                  <a:srgbClr val="381B52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Mental wellbeing, fitness and nutrition resources.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800"/>
            </a:pPr>
            <a:r>
              <a:rPr lang="en-IE" sz="1400" dirty="0">
                <a:solidFill>
                  <a:srgbClr val="381B52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E-learning modules.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800"/>
            </a:pPr>
            <a:r>
              <a:rPr lang="en-IE" sz="1400" dirty="0">
                <a:solidFill>
                  <a:srgbClr val="381B52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Informative blog articles on all aspects of wellbeing.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800"/>
            </a:pPr>
            <a:r>
              <a:rPr lang="en-IE" sz="1400" dirty="0">
                <a:solidFill>
                  <a:srgbClr val="381B52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On demand webinars.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rgbClr val="381B52"/>
                </a:solidFill>
                <a:latin typeface="Filson Pro Book" panose="02000000000000000000" pitchFamily="2" charset="77"/>
              </a:rPr>
              <a:t>Build up wellness points for discounts on wellness brands.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rgbClr val="381B52"/>
                </a:solidFill>
                <a:latin typeface="Filson Pro Book" panose="02000000000000000000" pitchFamily="2" charset="77"/>
              </a:rPr>
              <a:t>Book and attend wellbeing events.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CDC312-7AF6-4B22-9CBD-9BAD06262D09}"/>
              </a:ext>
            </a:extLst>
          </p:cNvPr>
          <p:cNvCxnSpPr>
            <a:cxnSpLocks/>
          </p:cNvCxnSpPr>
          <p:nvPr/>
        </p:nvCxnSpPr>
        <p:spPr>
          <a:xfrm>
            <a:off x="608669" y="1416953"/>
            <a:ext cx="682354" cy="0"/>
          </a:xfrm>
          <a:prstGeom prst="line">
            <a:avLst/>
          </a:prstGeom>
          <a:ln w="63500">
            <a:solidFill>
              <a:srgbClr val="381B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9E09A92-A2A6-43A7-ABBE-0B5EAF6B94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15"/>
          <a:stretch/>
        </p:blipFill>
        <p:spPr>
          <a:xfrm>
            <a:off x="7428150" y="1678443"/>
            <a:ext cx="4394021" cy="29773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9C07A03-4E6A-A74F-AD99-23A6300C6B8F}"/>
              </a:ext>
            </a:extLst>
          </p:cNvPr>
          <p:cNvSpPr txBox="1"/>
          <p:nvPr/>
        </p:nvSpPr>
        <p:spPr>
          <a:xfrm>
            <a:off x="488047" y="260997"/>
            <a:ext cx="11613063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81B52"/>
                </a:solidFill>
                <a:latin typeface="Filson Pro" panose="02000000000000000000" pitchFamily="2" charset="77"/>
              </a:rPr>
              <a:t>Your Wellbeing Platform and App!</a:t>
            </a:r>
          </a:p>
          <a:p>
            <a:pPr>
              <a:lnSpc>
                <a:spcPct val="150000"/>
              </a:lnSpc>
            </a:pPr>
            <a:r>
              <a:rPr lang="en-IE" sz="2400" b="1" dirty="0">
                <a:solidFill>
                  <a:srgbClr val="381B52"/>
                </a:solidFill>
                <a:latin typeface="Filson Pro Heavy" panose="02000000000000000000" pitchFamily="2" charset="77"/>
              </a:rPr>
              <a:t>What Do You Have Access To?</a:t>
            </a:r>
          </a:p>
        </p:txBody>
      </p:sp>
    </p:spTree>
    <p:extLst>
      <p:ext uri="{BB962C8B-B14F-4D97-AF65-F5344CB8AC3E}">
        <p14:creationId xmlns:p14="http://schemas.microsoft.com/office/powerpoint/2010/main" val="2844133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111B65ED-2C4E-7E46-968C-0C9D0913E649}"/>
              </a:ext>
            </a:extLst>
          </p:cNvPr>
          <p:cNvSpPr txBox="1"/>
          <p:nvPr/>
        </p:nvSpPr>
        <p:spPr>
          <a:xfrm>
            <a:off x="875064" y="538370"/>
            <a:ext cx="6649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81B52"/>
                </a:solidFill>
                <a:latin typeface="Filson Pro" panose="02000000000000000000" pitchFamily="2" charset="77"/>
              </a:rPr>
              <a:t>Management Support Seminars &amp; Workshops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FE7551F-1C2A-2249-BEBA-158019E4D290}"/>
              </a:ext>
            </a:extLst>
          </p:cNvPr>
          <p:cNvCxnSpPr>
            <a:cxnSpLocks/>
          </p:cNvCxnSpPr>
          <p:nvPr/>
        </p:nvCxnSpPr>
        <p:spPr>
          <a:xfrm>
            <a:off x="1006549" y="1772722"/>
            <a:ext cx="832411" cy="0"/>
          </a:xfrm>
          <a:prstGeom prst="line">
            <a:avLst/>
          </a:prstGeom>
          <a:ln w="63500">
            <a:solidFill>
              <a:srgbClr val="381B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70502C8D-36C8-2D40-87E2-E92835DB5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635" y="-1"/>
            <a:ext cx="4184365" cy="59048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12D08EC-C9D1-4541-ACAF-4A76A0CF4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606" y="786063"/>
            <a:ext cx="5258570" cy="46518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C7BD41-5E08-4D52-836A-AF6A4B8C868D}"/>
              </a:ext>
            </a:extLst>
          </p:cNvPr>
          <p:cNvSpPr txBox="1"/>
          <p:nvPr/>
        </p:nvSpPr>
        <p:spPr>
          <a:xfrm>
            <a:off x="875064" y="1817666"/>
            <a:ext cx="6549887" cy="3936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400" dirty="0">
                <a:latin typeface="Filson Pro" panose="02000000000000000000"/>
              </a:rPr>
              <a:t>As an add on, we can offer support in dealing with the daily challenges of management including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E" sz="1400" dirty="0">
                <a:latin typeface="Filson Pro" panose="02000000000000000000"/>
              </a:rPr>
              <a:t>Managing change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E" sz="1400" dirty="0">
                <a:latin typeface="Filson Pro" panose="02000000000000000000"/>
              </a:rPr>
              <a:t>Navigating difficult conversations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E" sz="1400" dirty="0">
                <a:latin typeface="Filson Pro" panose="02000000000000000000"/>
              </a:rPr>
              <a:t>Coping with stress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E" sz="1400" dirty="0">
                <a:latin typeface="Filson Pro" panose="02000000000000000000"/>
              </a:rPr>
              <a:t>Building resilience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E" sz="1400" dirty="0">
                <a:latin typeface="Filson Pro" panose="02000000000000000000"/>
              </a:rPr>
              <a:t>Return to work anxiety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400" dirty="0">
                <a:latin typeface="Filson Pro" panose="02000000000000000000"/>
              </a:rPr>
              <a:t> We will be able to share emerging EAP trends with clients, allowing us to anticipate and act in a preventative nature to positively impact any emerging negative themes. e.g. “Work Related Stress”, or “Return to Work Anxiety”, whilst always protecting the end users and adhering to data protection laws.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400" dirty="0">
                <a:latin typeface="Filson Pro" panose="02000000000000000000"/>
              </a:rPr>
              <a:t>This service can be mobilised as and when you need it. </a:t>
            </a:r>
          </a:p>
        </p:txBody>
      </p:sp>
    </p:spTree>
    <p:extLst>
      <p:ext uri="{BB962C8B-B14F-4D97-AF65-F5344CB8AC3E}">
        <p14:creationId xmlns:p14="http://schemas.microsoft.com/office/powerpoint/2010/main" val="1973190190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0402C5-4A4B-E042-8572-EA649A641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B9B48F-229C-7248-AE8F-8FA6A2839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752" y="-914400"/>
            <a:ext cx="4071644" cy="38340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04" y="3834063"/>
            <a:ext cx="4456575" cy="14905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290E44-BD4A-2C41-9AD4-7C8AE615831D}"/>
              </a:ext>
            </a:extLst>
          </p:cNvPr>
          <p:cNvSpPr txBox="1"/>
          <p:nvPr/>
        </p:nvSpPr>
        <p:spPr>
          <a:xfrm>
            <a:off x="892321" y="1276288"/>
            <a:ext cx="705825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E" sz="24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Reach out to your EAP today for advice: </a:t>
            </a:r>
          </a:p>
          <a:p>
            <a:pPr>
              <a:lnSpc>
                <a:spcPct val="150000"/>
              </a:lnSpc>
            </a:pPr>
            <a:r>
              <a:rPr lang="en-IE" sz="2400" b="1" dirty="0">
                <a:solidFill>
                  <a:srgbClr val="88D1DA"/>
                </a:solidFill>
                <a:latin typeface="Filson Pro Book" panose="02000000000000000000" pitchFamily="2" charset="77"/>
              </a:rPr>
              <a:t>Freephone IRE</a:t>
            </a:r>
            <a:r>
              <a:rPr lang="en-IE" sz="24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: </a:t>
            </a:r>
            <a:r>
              <a:rPr lang="en-IE" sz="2400" b="1" dirty="0">
                <a:solidFill>
                  <a:schemeClr val="bg1"/>
                </a:solidFill>
                <a:latin typeface="Filson Pro Book" panose="02000000000000000000" pitchFamily="50" charset="0"/>
              </a:rPr>
              <a:t>1800 814 243</a:t>
            </a:r>
          </a:p>
          <a:p>
            <a:pPr>
              <a:lnSpc>
                <a:spcPct val="150000"/>
              </a:lnSpc>
            </a:pPr>
            <a:r>
              <a:rPr lang="en-IE" sz="2400" b="1" dirty="0">
                <a:solidFill>
                  <a:srgbClr val="88D1DA"/>
                </a:solidFill>
                <a:latin typeface="Filson Pro Book" panose="02000000000000000000" pitchFamily="2" charset="77"/>
              </a:rPr>
              <a:t>WhatsApp/SMS</a:t>
            </a:r>
            <a:r>
              <a:rPr lang="en-IE" sz="24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: </a:t>
            </a:r>
            <a:r>
              <a:rPr lang="en-IE" sz="2400" dirty="0">
                <a:solidFill>
                  <a:schemeClr val="bg1"/>
                </a:solidFill>
                <a:latin typeface="Filson Pro Book" panose="02000000000000000000" pitchFamily="50" charset="0"/>
              </a:rPr>
              <a:t>Text ‘Hi’ to 087 369 0010 </a:t>
            </a:r>
          </a:p>
        </p:txBody>
      </p:sp>
    </p:spTree>
    <p:extLst>
      <p:ext uri="{BB962C8B-B14F-4D97-AF65-F5344CB8AC3E}">
        <p14:creationId xmlns:p14="http://schemas.microsoft.com/office/powerpoint/2010/main" val="4858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BBA1317-F831-4456-AD35-BFB67716BE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692"/>
          <a:stretch/>
        </p:blipFill>
        <p:spPr>
          <a:xfrm>
            <a:off x="0" y="14669"/>
            <a:ext cx="12192000" cy="6005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3D410C-09A6-5E4E-9DF9-B1BA29FB1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73" y="1661533"/>
            <a:ext cx="1057648" cy="7491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9ADC95-9036-BA49-A50F-CE2B5CE5FC67}"/>
              </a:ext>
            </a:extLst>
          </p:cNvPr>
          <p:cNvSpPr/>
          <p:nvPr/>
        </p:nvSpPr>
        <p:spPr>
          <a:xfrm>
            <a:off x="2029658" y="1257863"/>
            <a:ext cx="3422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>
                <a:solidFill>
                  <a:schemeClr val="bg1"/>
                </a:solidFill>
                <a:latin typeface="Filson Pro" panose="02000000000000000000"/>
              </a:rPr>
              <a:t>Employee Assistance Programme (EAP)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B08576-F0C9-B049-9D8F-55C2C7535C1C}"/>
              </a:ext>
            </a:extLst>
          </p:cNvPr>
          <p:cNvSpPr/>
          <p:nvPr/>
        </p:nvSpPr>
        <p:spPr>
          <a:xfrm>
            <a:off x="7342229" y="1934413"/>
            <a:ext cx="2777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>
                <a:solidFill>
                  <a:schemeClr val="bg1"/>
                </a:solidFill>
                <a:latin typeface="Filson Pro" panose="02000000000000000000"/>
              </a:rPr>
              <a:t>Wellbeing Platform &amp; App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F83860-1B01-CD4A-A7DE-CD73361A5258}"/>
              </a:ext>
            </a:extLst>
          </p:cNvPr>
          <p:cNvSpPr/>
          <p:nvPr/>
        </p:nvSpPr>
        <p:spPr>
          <a:xfrm>
            <a:off x="2029658" y="1914518"/>
            <a:ext cx="35280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Filson Pro" panose="02000000000000000000"/>
              </a:rPr>
              <a:t>Up to 6 counselling sessions where required, and access to supports across legal, financial and much more.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64" y="2231889"/>
            <a:ext cx="1057648" cy="65086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4F83860-1B01-CD4A-A7DE-CD73361A5258}"/>
              </a:ext>
            </a:extLst>
          </p:cNvPr>
          <p:cNvSpPr/>
          <p:nvPr/>
        </p:nvSpPr>
        <p:spPr>
          <a:xfrm>
            <a:off x="7219161" y="2634145"/>
            <a:ext cx="43602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Filson Pro" panose="02000000000000000000"/>
              </a:rPr>
              <a:t>A customised, digital platform  delivering expert content on mental wellbeing, fitness and nutrition, in addition to a step counter and a calorie tracker.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400" dirty="0">
              <a:solidFill>
                <a:schemeClr val="bg1"/>
              </a:solidFill>
              <a:latin typeface="Filson Pro" panose="020000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Filson Pro" panose="02000000000000000000"/>
              </a:rPr>
              <a:t>For example, through the Platform, you will be able to access various Mental Health elearning courses that educates, informs and empowers you in various aspects of mental wellbeing.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3DB757-E782-4A45-81D4-E2252C55F3FC}"/>
              </a:ext>
            </a:extLst>
          </p:cNvPr>
          <p:cNvSpPr txBox="1"/>
          <p:nvPr/>
        </p:nvSpPr>
        <p:spPr>
          <a:xfrm>
            <a:off x="758863" y="270971"/>
            <a:ext cx="9984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ilson Pro" panose="02000000000000000000"/>
              </a:rPr>
              <a:t>What Do You Have Access To?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6E0BF1-40A0-4A3D-90D4-4BDDF1965228}"/>
              </a:ext>
            </a:extLst>
          </p:cNvPr>
          <p:cNvSpPr/>
          <p:nvPr/>
        </p:nvSpPr>
        <p:spPr>
          <a:xfrm>
            <a:off x="1947502" y="3154931"/>
            <a:ext cx="1227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>
                <a:solidFill>
                  <a:schemeClr val="bg1"/>
                </a:solidFill>
                <a:latin typeface="Filson Pro" panose="02000000000000000000"/>
              </a:rPr>
              <a:t>Online CBT</a:t>
            </a:r>
          </a:p>
        </p:txBody>
      </p:sp>
      <p:pic>
        <p:nvPicPr>
          <p:cNvPr id="19" name="Graphic 18" descr="Internet">
            <a:extLst>
              <a:ext uri="{FF2B5EF4-FFF2-40B4-BE49-F238E27FC236}">
                <a16:creationId xmlns:a16="http://schemas.microsoft.com/office/drawing/2014/main" id="{34178445-7E74-45D6-A58C-AAEBBCB5CE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2588" y="3302636"/>
            <a:ext cx="1120435" cy="112043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F411D90-E4FC-43C3-A277-96269B34E771}"/>
              </a:ext>
            </a:extLst>
          </p:cNvPr>
          <p:cNvSpPr/>
          <p:nvPr/>
        </p:nvSpPr>
        <p:spPr>
          <a:xfrm>
            <a:off x="1940932" y="3612562"/>
            <a:ext cx="39148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Filson Pro" panose="02000000000000000000"/>
              </a:rPr>
              <a:t>Access to clinically led online Cognitive Behavioural Therapy pathways to expand access, drive engagement and increase recovery. </a:t>
            </a:r>
          </a:p>
          <a:p>
            <a:endParaRPr lang="en-IE" sz="1400" dirty="0">
              <a:solidFill>
                <a:schemeClr val="bg1"/>
              </a:solidFill>
              <a:latin typeface="Filson Pro" panose="0200000000000000000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C52BD39-0E42-434F-A26C-61F5D98F81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953" y="872248"/>
            <a:ext cx="825500" cy="35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67024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48BBD2-14E7-4F73-AD24-D4F64F0FAB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692"/>
          <a:stretch/>
        </p:blipFill>
        <p:spPr>
          <a:xfrm>
            <a:off x="0" y="0"/>
            <a:ext cx="12192000" cy="59559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F5CA6E-2BE2-7544-AD57-04D25D9F7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079" y="1099326"/>
            <a:ext cx="825500" cy="35560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83DDBF-9339-0A43-B981-A253C9C65A9F}"/>
              </a:ext>
            </a:extLst>
          </p:cNvPr>
          <p:cNvSpPr txBox="1"/>
          <p:nvPr/>
        </p:nvSpPr>
        <p:spPr>
          <a:xfrm>
            <a:off x="860828" y="546420"/>
            <a:ext cx="688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1800"/>
            </a:pPr>
            <a:r>
              <a:rPr lang="en-IE" sz="3200" b="1" dirty="0">
                <a:solidFill>
                  <a:schemeClr val="bg1"/>
                </a:solidFill>
                <a:latin typeface="Filson Pro Heavy" panose="02000000000000000000" pitchFamily="2" charset="77"/>
                <a:ea typeface="Microsoft YaHei" pitchFamily="2"/>
                <a:cs typeface="Lucida Sans" pitchFamily="2"/>
              </a:rPr>
              <a:t>Accessing the EAP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BEA100-6703-A74C-8E3F-3CAE527889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411"/>
          <a:stretch/>
        </p:blipFill>
        <p:spPr>
          <a:xfrm>
            <a:off x="6654800" y="1"/>
            <a:ext cx="5537199" cy="5912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D7AAC1-764B-9D46-90C5-B567C0E829BE}"/>
              </a:ext>
            </a:extLst>
          </p:cNvPr>
          <p:cNvSpPr txBox="1"/>
          <p:nvPr/>
        </p:nvSpPr>
        <p:spPr>
          <a:xfrm>
            <a:off x="566254" y="1424502"/>
            <a:ext cx="6888325" cy="37474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 sz="1800"/>
            </a:pPr>
            <a:r>
              <a:rPr lang="en-IE" sz="1600" dirty="0">
                <a:solidFill>
                  <a:schemeClr val="bg1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Accessible 24/7, 365 days a year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 sz="1800"/>
            </a:pPr>
            <a:r>
              <a:rPr lang="en-IE" sz="1600" dirty="0">
                <a:solidFill>
                  <a:schemeClr val="bg1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It is a completely free and 100% confidential service</a:t>
            </a:r>
          </a:p>
          <a:p>
            <a:pPr>
              <a:lnSpc>
                <a:spcPct val="150000"/>
              </a:lnSpc>
            </a:pPr>
            <a:r>
              <a:rPr lang="en-IE" sz="1600" dirty="0">
                <a:solidFill>
                  <a:schemeClr val="bg1"/>
                </a:solidFill>
                <a:latin typeface="Filson Pro Book" panose="02000000000000000000" pitchFamily="50" charset="0"/>
                <a:ea typeface="Microsoft YaHei" pitchFamily="2"/>
              </a:rPr>
              <a:t>Free Phone: </a:t>
            </a:r>
            <a:r>
              <a:rPr lang="en-IE" sz="1600" b="1" dirty="0">
                <a:solidFill>
                  <a:schemeClr val="bg1"/>
                </a:solidFill>
                <a:latin typeface="Filson Pro Book" panose="02000000000000000000" pitchFamily="50" charset="0"/>
              </a:rPr>
              <a:t>1800 814 243</a:t>
            </a:r>
            <a:endParaRPr lang="en-IE" sz="1600" dirty="0">
              <a:solidFill>
                <a:schemeClr val="bg1"/>
              </a:solidFill>
              <a:latin typeface="Filson Pro Book" panose="02000000000000000000" pitchFamily="50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 sz="1800"/>
            </a:pPr>
            <a:r>
              <a:rPr lang="en-IE" sz="1600" dirty="0">
                <a:solidFill>
                  <a:schemeClr val="bg1"/>
                </a:solidFill>
                <a:latin typeface="Filson Pro Book" panose="02000000000000000000" pitchFamily="50" charset="0"/>
              </a:rPr>
              <a:t>Text ‘Hi’ to 087 369 0010 for SMS &amp; WhatsApp Support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 sz="1800"/>
            </a:pPr>
            <a:r>
              <a:rPr lang="sv-SE" sz="1600" dirty="0">
                <a:solidFill>
                  <a:schemeClr val="bg1"/>
                </a:solidFill>
                <a:latin typeface="Filson Pro Book" panose="02000000000000000000" pitchFamily="50" charset="0"/>
                <a:ea typeface="Microsoft YaHei" pitchFamily="2"/>
              </a:rPr>
              <a:t>Email: eap@spectrum.life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 sz="1800"/>
            </a:pPr>
            <a:r>
              <a:rPr lang="en-IE" sz="1600" dirty="0">
                <a:solidFill>
                  <a:schemeClr val="bg1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You can Live Chat or Request a Call Back on the wellbeing portal and phone app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 sz="1800"/>
            </a:pPr>
            <a:r>
              <a:rPr lang="en-IE" sz="1600" dirty="0">
                <a:solidFill>
                  <a:schemeClr val="bg1"/>
                </a:solidFill>
                <a:latin typeface="Filson Pro Book"/>
                <a:ea typeface="Microsoft YaHei"/>
                <a:cs typeface="Lucida Sans" pitchFamily="2"/>
              </a:rPr>
              <a:t>Register here: </a:t>
            </a:r>
            <a:r>
              <a:rPr lang="en-IE" sz="1600" dirty="0">
                <a:ea typeface="+mn-lt"/>
                <a:cs typeface="+mn-lt"/>
                <a:hlinkClick r:id="rId6"/>
              </a:rPr>
              <a:t>https://UCC.spectrum.life/login?org=JwvaQS9w</a:t>
            </a:r>
          </a:p>
          <a:p>
            <a:pPr lvl="2">
              <a:lnSpc>
                <a:spcPct val="150000"/>
              </a:lnSpc>
              <a:defRPr sz="1800"/>
            </a:pPr>
            <a:endParaRPr lang="en-IE" sz="1600" dirty="0">
              <a:ea typeface="+mn-lt"/>
              <a:cs typeface="+mn-lt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 sz="1800"/>
            </a:pPr>
            <a:r>
              <a:rPr lang="en-IE" sz="1600" dirty="0">
                <a:solidFill>
                  <a:schemeClr val="bg1"/>
                </a:solidFill>
                <a:latin typeface="Filson Pro Book"/>
                <a:ea typeface="Microsoft YaHei"/>
                <a:cs typeface="Lucida Sans" pitchFamily="2"/>
              </a:rPr>
              <a:t>Use organisation code: </a:t>
            </a:r>
            <a:r>
              <a:rPr lang="en-IE" sz="1600" dirty="0">
                <a:solidFill>
                  <a:schemeClr val="bg1"/>
                </a:solidFill>
                <a:latin typeface="Calibri"/>
                <a:ea typeface="Microsoft YaHe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JwvaQS9w</a:t>
            </a:r>
            <a:endParaRPr lang="en-IE" sz="1600" b="1" dirty="0">
              <a:solidFill>
                <a:schemeClr val="bg1"/>
              </a:solidFill>
              <a:effectLst/>
              <a:latin typeface="Filson Pro Book" panose="02000000000000000000" pitchFamily="50" charset="0"/>
              <a:ea typeface="Microsoft YaHe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E42BA9-8644-4040-95E0-BD2F1D7F97A9}"/>
              </a:ext>
            </a:extLst>
          </p:cNvPr>
          <p:cNvSpPr txBox="1"/>
          <p:nvPr/>
        </p:nvSpPr>
        <p:spPr>
          <a:xfrm>
            <a:off x="5671930" y="1454926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3171042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51BA325-2DB2-9042-99AF-8FA28A928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B279714F-8B7D-44F4-9847-5C831C76B8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940" r="15078"/>
          <a:stretch/>
        </p:blipFill>
        <p:spPr>
          <a:xfrm>
            <a:off x="7845669" y="-7854"/>
            <a:ext cx="4364214" cy="60533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7964" y="1113148"/>
            <a:ext cx="57273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r>
              <a:rPr lang="en-IE" sz="1400" dirty="0">
                <a:solidFill>
                  <a:srgbClr val="381B52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The EAP service is a completely free &amp; 100% confidential service. Your name and personal information will never be shared with your employer. </a:t>
            </a:r>
          </a:p>
          <a:p>
            <a:pPr lvl="0">
              <a:defRPr sz="1800"/>
            </a:pPr>
            <a:endParaRPr lang="en-IE" sz="1400" dirty="0">
              <a:solidFill>
                <a:srgbClr val="381B52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965" y="533089"/>
            <a:ext cx="607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3B4960"/>
                </a:solidFill>
                <a:latin typeface="Filson Pro Heavy" panose="02000000000000000000" pitchFamily="2" charset="77"/>
              </a:rPr>
              <a:t>Will My Employer Know I Have Contacted the EAP?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B792B9-B816-A347-876B-B0A0FC560447}"/>
              </a:ext>
            </a:extLst>
          </p:cNvPr>
          <p:cNvCxnSpPr>
            <a:cxnSpLocks/>
          </p:cNvCxnSpPr>
          <p:nvPr/>
        </p:nvCxnSpPr>
        <p:spPr>
          <a:xfrm>
            <a:off x="589521" y="1015227"/>
            <a:ext cx="832411" cy="0"/>
          </a:xfrm>
          <a:prstGeom prst="line">
            <a:avLst/>
          </a:prstGeom>
          <a:ln w="63500">
            <a:solidFill>
              <a:srgbClr val="381B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A4B45E9-90F7-46EC-BAE6-59F498790058}"/>
              </a:ext>
            </a:extLst>
          </p:cNvPr>
          <p:cNvSpPr txBox="1"/>
          <p:nvPr/>
        </p:nvSpPr>
        <p:spPr>
          <a:xfrm>
            <a:off x="477965" y="2024355"/>
            <a:ext cx="409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1800"/>
            </a:pPr>
            <a:r>
              <a:rPr lang="en-IE" b="1" dirty="0">
                <a:solidFill>
                  <a:srgbClr val="3B4960"/>
                </a:solidFill>
                <a:latin typeface="Filson Pro Heavy" panose="02000000000000000000" pitchFamily="2" charset="77"/>
              </a:rPr>
              <a:t>Who Can Contact the EAP? </a:t>
            </a:r>
            <a:endParaRPr lang="en-IE" dirty="0">
              <a:solidFill>
                <a:srgbClr val="3B4960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B7A82-433B-41F1-8291-36B245260456}"/>
              </a:ext>
            </a:extLst>
          </p:cNvPr>
          <p:cNvSpPr txBox="1"/>
          <p:nvPr/>
        </p:nvSpPr>
        <p:spPr>
          <a:xfrm>
            <a:off x="495502" y="2579665"/>
            <a:ext cx="53779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solidFill>
                  <a:srgbClr val="381B52"/>
                </a:solidFill>
                <a:latin typeface="Filson Pro Book" panose="02000000000000000000" pitchFamily="50" charset="0"/>
              </a:rPr>
              <a:t>The EAP is available employees, in addition to their family members who are a spouse, civil partner or dependent, where the family member can be described as a person over the age of 18 and residing at the family home.</a:t>
            </a:r>
          </a:p>
          <a:p>
            <a:endParaRPr lang="en-IE" sz="1400" dirty="0">
              <a:solidFill>
                <a:srgbClr val="381B52"/>
              </a:solidFill>
              <a:latin typeface="Filson Pro Book" panose="02000000000000000000" pitchFamily="50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51CF8D-56D0-4EA2-9E0C-4B45C22EBF2E}"/>
              </a:ext>
            </a:extLst>
          </p:cNvPr>
          <p:cNvCxnSpPr>
            <a:cxnSpLocks/>
          </p:cNvCxnSpPr>
          <p:nvPr/>
        </p:nvCxnSpPr>
        <p:spPr>
          <a:xfrm>
            <a:off x="589523" y="2515762"/>
            <a:ext cx="832411" cy="0"/>
          </a:xfrm>
          <a:prstGeom prst="line">
            <a:avLst/>
          </a:prstGeom>
          <a:ln w="63500">
            <a:solidFill>
              <a:srgbClr val="381B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FBCAFC5-05FD-4A70-9E5A-1A199A080553}"/>
              </a:ext>
            </a:extLst>
          </p:cNvPr>
          <p:cNvSpPr txBox="1"/>
          <p:nvPr/>
        </p:nvSpPr>
        <p:spPr>
          <a:xfrm>
            <a:off x="456707" y="4086451"/>
            <a:ext cx="618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1800"/>
            </a:pPr>
            <a:r>
              <a:rPr lang="en-IE" b="1" dirty="0">
                <a:solidFill>
                  <a:srgbClr val="3B4960"/>
                </a:solidFill>
                <a:latin typeface="Filson Pro Heavy" panose="02000000000000000000" pitchFamily="2" charset="77"/>
              </a:rPr>
              <a:t>What Information Does A Person Need to Provide on the Initial Contact?</a:t>
            </a:r>
            <a:endParaRPr lang="en-IE" dirty="0">
              <a:solidFill>
                <a:srgbClr val="3B4960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18E71-B3D5-4FC8-8B8E-D14516D6057C}"/>
              </a:ext>
            </a:extLst>
          </p:cNvPr>
          <p:cNvSpPr txBox="1"/>
          <p:nvPr/>
        </p:nvSpPr>
        <p:spPr>
          <a:xfrm>
            <a:off x="496936" y="4966245"/>
            <a:ext cx="5708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1800"/>
            </a:pPr>
            <a:r>
              <a:rPr lang="en-IE" sz="1400" dirty="0">
                <a:solidFill>
                  <a:srgbClr val="381B52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All that we require on the initial telephone is to reference the company you work for and some high level information to confirm you are eligible to use the service. </a:t>
            </a:r>
          </a:p>
          <a:p>
            <a:endParaRPr lang="en-IE" sz="1400" dirty="0">
              <a:solidFill>
                <a:srgbClr val="381B5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B65E61-CB73-4207-BABE-9650A4A2BAAF}"/>
              </a:ext>
            </a:extLst>
          </p:cNvPr>
          <p:cNvCxnSpPr>
            <a:cxnSpLocks/>
          </p:cNvCxnSpPr>
          <p:nvPr/>
        </p:nvCxnSpPr>
        <p:spPr>
          <a:xfrm>
            <a:off x="589523" y="4901842"/>
            <a:ext cx="832411" cy="0"/>
          </a:xfrm>
          <a:prstGeom prst="line">
            <a:avLst/>
          </a:prstGeom>
          <a:ln w="63500">
            <a:solidFill>
              <a:srgbClr val="381B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263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A6A41B-AC5E-FA45-AB0D-FE03BAC6A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F5CA6E-2BE2-7544-AD57-04D25D9F7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79" y="1092772"/>
            <a:ext cx="825500" cy="35560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83DDBF-9339-0A43-B981-A253C9C65A9F}"/>
              </a:ext>
            </a:extLst>
          </p:cNvPr>
          <p:cNvSpPr txBox="1"/>
          <p:nvPr/>
        </p:nvSpPr>
        <p:spPr>
          <a:xfrm>
            <a:off x="860829" y="539866"/>
            <a:ext cx="822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1800"/>
            </a:pPr>
            <a:r>
              <a:rPr lang="en-IE" sz="3200" b="1" dirty="0">
                <a:solidFill>
                  <a:srgbClr val="3B4960"/>
                </a:solidFill>
                <a:latin typeface="Filson Pro Heavy" panose="02000000000000000000" pitchFamily="2" charset="77"/>
                <a:ea typeface="Microsoft YaHei" pitchFamily="2"/>
                <a:cs typeface="Lucida Sans" pitchFamily="2"/>
              </a:rPr>
              <a:t>What can the EAP help with?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3D410C-09A6-5E4E-9DF9-B1BA29FB125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9222993" y="4536004"/>
            <a:ext cx="1540686" cy="10913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CB750E-CCE0-9947-86AB-A0B89137624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"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7281" y="4418245"/>
            <a:ext cx="862618" cy="12090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9ADC95-9036-BA49-A50F-CE2B5CE5FC67}"/>
              </a:ext>
            </a:extLst>
          </p:cNvPr>
          <p:cNvSpPr/>
          <p:nvPr/>
        </p:nvSpPr>
        <p:spPr>
          <a:xfrm>
            <a:off x="860829" y="1661850"/>
            <a:ext cx="90720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IE" sz="2000" dirty="0">
                <a:solidFill>
                  <a:srgbClr val="3B4960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The EAP counselling service can help with a wide variety of personal or work related issues you and your family might be facing…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328" y="4476013"/>
            <a:ext cx="892601" cy="1211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328" y="4557470"/>
            <a:ext cx="1797227" cy="11059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8EDC55-E70A-5F4B-A5AB-1061F08A098A}"/>
              </a:ext>
            </a:extLst>
          </p:cNvPr>
          <p:cNvSpPr/>
          <p:nvPr/>
        </p:nvSpPr>
        <p:spPr>
          <a:xfrm>
            <a:off x="690500" y="2526145"/>
            <a:ext cx="6096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rgbClr val="3B4960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Stress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rgbClr val="3B4960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Anxiety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rgbClr val="3B4960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Low mood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rgbClr val="3B4960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Marital or relationship problems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rgbClr val="3B4960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Family problems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rgbClr val="3B4960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Loss &amp; grief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rgbClr val="3B4960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Substance abuse issues</a:t>
            </a:r>
            <a:r>
              <a:rPr lang="en-IE" sz="1600" dirty="0">
                <a:solidFill>
                  <a:schemeClr val="bg1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	</a:t>
            </a:r>
            <a:r>
              <a:rPr lang="en-IE" sz="1600" dirty="0">
                <a:solidFill>
                  <a:schemeClr val="bg1"/>
                </a:solidFill>
                <a:ea typeface="Microsoft YaHei" pitchFamily="2"/>
                <a:cs typeface="Lucida Sans" pitchFamily="2"/>
              </a:rPr>
              <a:t>	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997162-9498-4746-969C-E8C03590B5F6}"/>
              </a:ext>
            </a:extLst>
          </p:cNvPr>
          <p:cNvSpPr/>
          <p:nvPr/>
        </p:nvSpPr>
        <p:spPr>
          <a:xfrm>
            <a:off x="1191584" y="4713879"/>
            <a:ext cx="2949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/>
            </a:pPr>
            <a:r>
              <a:rPr lang="en-IE" b="1" dirty="0">
                <a:solidFill>
                  <a:srgbClr val="3B4960"/>
                </a:solidFill>
                <a:latin typeface="Filson Pro Heavy" panose="02000000000000000000" pitchFamily="2" charset="77"/>
                <a:ea typeface="Microsoft YaHei" pitchFamily="2"/>
                <a:cs typeface="Lucida Sans" pitchFamily="2"/>
              </a:rPr>
              <a:t>…and much, much more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9E65D1-819C-E04E-97C3-D3B9FBFAA586}"/>
              </a:ext>
            </a:extLst>
          </p:cNvPr>
          <p:cNvSpPr/>
          <p:nvPr/>
        </p:nvSpPr>
        <p:spPr>
          <a:xfrm>
            <a:off x="5405500" y="252614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rgbClr val="3B4960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Financial worries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rgbClr val="3B4960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Questions on a legal matter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rgbClr val="3B4960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Help with career planning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rgbClr val="3B4960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Confidence issues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rgbClr val="3B4960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Consumer queries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rgbClr val="3B4960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Worries about physical health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rgbClr val="3B4960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Advice on practical, day to day issues</a:t>
            </a:r>
            <a:r>
              <a:rPr lang="en-IE" sz="1600" dirty="0">
                <a:solidFill>
                  <a:srgbClr val="3B4960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3815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111B65ED-2C4E-7E46-968C-0C9D0913E649}"/>
              </a:ext>
            </a:extLst>
          </p:cNvPr>
          <p:cNvSpPr txBox="1"/>
          <p:nvPr/>
        </p:nvSpPr>
        <p:spPr>
          <a:xfrm>
            <a:off x="875064" y="538370"/>
            <a:ext cx="6649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81B52"/>
                </a:solidFill>
                <a:latin typeface="Filson Pro" panose="02000000000000000000" pitchFamily="2" charset="77"/>
              </a:rPr>
              <a:t>Who Will You Speak with on the Initial Contact?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FE7551F-1C2A-2249-BEBA-158019E4D290}"/>
              </a:ext>
            </a:extLst>
          </p:cNvPr>
          <p:cNvCxnSpPr>
            <a:cxnSpLocks/>
          </p:cNvCxnSpPr>
          <p:nvPr/>
        </p:nvCxnSpPr>
        <p:spPr>
          <a:xfrm>
            <a:off x="1006549" y="1640533"/>
            <a:ext cx="832411" cy="0"/>
          </a:xfrm>
          <a:prstGeom prst="line">
            <a:avLst/>
          </a:prstGeom>
          <a:ln w="63500">
            <a:solidFill>
              <a:srgbClr val="381B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FDE8388-4BD6-E64B-81E5-96CB1151A39E}"/>
              </a:ext>
            </a:extLst>
          </p:cNvPr>
          <p:cNvSpPr/>
          <p:nvPr/>
        </p:nvSpPr>
        <p:spPr>
          <a:xfrm>
            <a:off x="859558" y="1795803"/>
            <a:ext cx="698341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381B52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Fully qualified and experienced counsellors, </a:t>
            </a:r>
            <a:r>
              <a:rPr lang="en-IE" altLang="en-US" dirty="0">
                <a:solidFill>
                  <a:srgbClr val="381B52"/>
                </a:solidFill>
                <a:latin typeface="Filson Pro Book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who can offer immediate support.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altLang="en-US" dirty="0">
              <a:solidFill>
                <a:srgbClr val="381B52"/>
              </a:solidFill>
              <a:latin typeface="Filson Pro Book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altLang="en-US" dirty="0">
                <a:solidFill>
                  <a:srgbClr val="381B52"/>
                </a:solidFill>
                <a:latin typeface="Filson Pro Book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Each individual is dealt with by one of our counsellors who will become a person’s dedicated Case Manager from start to finish.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E" altLang="en-US" dirty="0">
              <a:solidFill>
                <a:srgbClr val="381B52"/>
              </a:solidFill>
              <a:latin typeface="Filson Pro Book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altLang="en-US" dirty="0">
                <a:solidFill>
                  <a:srgbClr val="381B52"/>
                </a:solidFill>
                <a:latin typeface="Filson Pro Book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On the initial contact, the Case Manager will collect a person’s contact details, discuss the issue they are facing and complete a quick assessment, taking approximately 30 minutes. This is also known as a triage process.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altLang="en-US" dirty="0">
              <a:solidFill>
                <a:srgbClr val="381B52"/>
              </a:solidFill>
              <a:latin typeface="Filson Pro Book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altLang="en-US" dirty="0">
                <a:solidFill>
                  <a:srgbClr val="381B52"/>
                </a:solidFill>
                <a:latin typeface="Filson Pro Book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The Case Manager will then match the person with the most appropriate service available.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E" altLang="en-US" sz="1600" dirty="0">
              <a:solidFill>
                <a:srgbClr val="381B52"/>
              </a:solidFill>
              <a:latin typeface="Filson Pro Book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0502C8D-36C8-2D40-87E2-E92835DB5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635" y="-1"/>
            <a:ext cx="4184365" cy="59048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12D08EC-C9D1-4541-ACAF-4A76A0CF4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606" y="786063"/>
            <a:ext cx="5258570" cy="465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2466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1B5452-53A9-476D-934C-31768537AE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692"/>
          <a:stretch/>
        </p:blipFill>
        <p:spPr>
          <a:xfrm>
            <a:off x="0" y="0"/>
            <a:ext cx="12192000" cy="59190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A5FC5C-AE24-E742-866A-0BA101833D23}"/>
              </a:ext>
            </a:extLst>
          </p:cNvPr>
          <p:cNvSpPr txBox="1"/>
          <p:nvPr/>
        </p:nvSpPr>
        <p:spPr>
          <a:xfrm>
            <a:off x="758575" y="233393"/>
            <a:ext cx="58881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bg1"/>
                </a:solidFill>
                <a:latin typeface="Filson Pro Heavy" panose="02000000000000000000" pitchFamily="2" charset="77"/>
              </a:rPr>
              <a:t>EAP Short Term Counselling</a:t>
            </a:r>
          </a:p>
          <a:p>
            <a:r>
              <a:rPr lang="en-IE" sz="2000" b="1" dirty="0">
                <a:solidFill>
                  <a:schemeClr val="bg1"/>
                </a:solidFill>
                <a:latin typeface="Filson Pro Heavy" panose="02000000000000000000" pitchFamily="2" charset="77"/>
              </a:rPr>
              <a:t>How does it work?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199CDD-7384-2C49-9B20-3CAD04B1E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75" y="1003738"/>
            <a:ext cx="946943" cy="355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F81A8F-9AEE-AE43-B5AA-2C19BAC1AFDD}"/>
              </a:ext>
            </a:extLst>
          </p:cNvPr>
          <p:cNvSpPr/>
          <p:nvPr/>
        </p:nvSpPr>
        <p:spPr>
          <a:xfrm>
            <a:off x="626023" y="1244935"/>
            <a:ext cx="710586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IE" sz="1450" dirty="0">
                <a:solidFill>
                  <a:schemeClr val="bg1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Where appropriate, person may be referred to counselling through the EAP following the triage process with the Case Manager. </a:t>
            </a:r>
          </a:p>
          <a:p>
            <a:pPr lvl="0">
              <a:defRPr sz="1800"/>
            </a:pPr>
            <a:endParaRPr lang="en-IE" sz="1450" dirty="0">
              <a:solidFill>
                <a:schemeClr val="bg1"/>
              </a:solidFill>
              <a:latin typeface="Filson Pro Book" panose="02000000000000000000" pitchFamily="50" charset="0"/>
              <a:ea typeface="Microsoft YaHei" pitchFamily="2"/>
              <a:cs typeface="Lucida Sans" pitchFamily="2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IE" sz="1450" dirty="0">
                <a:solidFill>
                  <a:schemeClr val="bg1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When a person is referred to counselling through the EAP, they will be provided with up to 6 sessions of counselling, where appropriate.</a:t>
            </a:r>
          </a:p>
          <a:p>
            <a:pPr lvl="0">
              <a:defRPr sz="1800"/>
            </a:pPr>
            <a:endParaRPr lang="en-IE" sz="1450" dirty="0">
              <a:solidFill>
                <a:schemeClr val="bg1"/>
              </a:solidFill>
              <a:latin typeface="Filson Pro Book" panose="02000000000000000000" pitchFamily="50" charset="0"/>
              <a:ea typeface="Microsoft YaHei" pitchFamily="2"/>
              <a:cs typeface="Lucida Sans" pitchFamily="2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800"/>
            </a:pPr>
            <a:r>
              <a:rPr lang="en-IE" sz="1450" dirty="0">
                <a:solidFill>
                  <a:schemeClr val="bg1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Our expansive team is spread throughout the Island of Ireland, so a person may be matched with a counsellor within 30km of their home or work place, where appropriate. This may now be online due to COVID-19.</a:t>
            </a:r>
          </a:p>
          <a:p>
            <a:pPr marL="285750" indent="-285750">
              <a:buFont typeface="Arial" panose="020B0604020202020204" pitchFamily="34" charset="0"/>
              <a:buChar char="•"/>
              <a:defRPr sz="1800"/>
            </a:pPr>
            <a:endParaRPr lang="en-IE" sz="1450" dirty="0">
              <a:solidFill>
                <a:schemeClr val="bg1"/>
              </a:solidFill>
              <a:latin typeface="Filson Pro Book" panose="02000000000000000000" pitchFamily="50" charset="0"/>
              <a:ea typeface="Microsoft YaHei" pitchFamily="2"/>
              <a:cs typeface="Lucida Sans" pitchFamily="2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800"/>
            </a:pPr>
            <a:r>
              <a:rPr lang="en-IE" sz="1450" dirty="0">
                <a:solidFill>
                  <a:schemeClr val="bg1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Our counsellors have a wide range of clinical specialities, meaning a person can be matched with someone experienced in dealing with their specific issue.</a:t>
            </a:r>
          </a:p>
          <a:p>
            <a:pPr lvl="0">
              <a:defRPr sz="1800"/>
            </a:pPr>
            <a:endParaRPr lang="en-IE" sz="1450" dirty="0">
              <a:solidFill>
                <a:schemeClr val="bg1"/>
              </a:solidFill>
              <a:latin typeface="Filson Pro Book" panose="02000000000000000000" pitchFamily="50" charset="0"/>
              <a:ea typeface="Microsoft YaHei" pitchFamily="2"/>
              <a:cs typeface="Lucida Sans" pitchFamily="2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IE" sz="1450" dirty="0">
                <a:solidFill>
                  <a:schemeClr val="bg1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After being referred, a person’s appointment will be confirmed within 24 hours and scheduled within 5 days of initial contact.</a:t>
            </a:r>
          </a:p>
          <a:p>
            <a:pPr lvl="0">
              <a:defRPr sz="1800"/>
            </a:pPr>
            <a:endParaRPr lang="en-IE" sz="1450" dirty="0">
              <a:solidFill>
                <a:schemeClr val="bg1"/>
              </a:solidFill>
              <a:latin typeface="Filson Pro Book" panose="02000000000000000000" pitchFamily="50" charset="0"/>
              <a:ea typeface="Microsoft YaHei" pitchFamily="2"/>
              <a:cs typeface="Lucida Sans" pitchFamily="2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800"/>
            </a:pPr>
            <a:r>
              <a:rPr lang="en-IE" sz="1450" dirty="0">
                <a:solidFill>
                  <a:schemeClr val="bg1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Our team of counsellors speak more than a dozen different languages. Therefore, we can deliver the counselling services in multiple languages.* (See notes)</a:t>
            </a:r>
          </a:p>
        </p:txBody>
      </p:sp>
      <p:pic>
        <p:nvPicPr>
          <p:cNvPr id="6" name="Picture 6" descr="A picture containing clock, room, drawing&#10;&#10;Description automatically generated">
            <a:extLst>
              <a:ext uri="{FF2B5EF4-FFF2-40B4-BE49-F238E27FC236}">
                <a16:creationId xmlns:a16="http://schemas.microsoft.com/office/drawing/2014/main" id="{FF168D1B-CA2D-4D4D-93E2-F8006A0E8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640" y="231540"/>
            <a:ext cx="5262880" cy="560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0322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51BA325-2DB2-9042-99AF-8FA28A928B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639"/>
          <a:stretch/>
        </p:blipFill>
        <p:spPr>
          <a:xfrm>
            <a:off x="0" y="0"/>
            <a:ext cx="12192000" cy="59912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8088" y="1597149"/>
            <a:ext cx="63952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dirty="0">
                <a:solidFill>
                  <a:srgbClr val="381B52"/>
                </a:solidFill>
                <a:latin typeface="Filson Pro Book" panose="02000000000000000000" pitchFamily="2" charset="77"/>
                <a:cs typeface="Calibri" pitchFamily="34" charset="0"/>
              </a:rPr>
              <a:t>There are a number of different options if face to face counselling does not suit. For example, it may not possible due to COVID-19. </a:t>
            </a:r>
          </a:p>
          <a:p>
            <a:pPr>
              <a:defRPr/>
            </a:pPr>
            <a:endParaRPr lang="en-IE" dirty="0">
              <a:solidFill>
                <a:srgbClr val="381B52"/>
              </a:solidFill>
              <a:latin typeface="Filson Pro Book" panose="02000000000000000000" pitchFamily="2" charset="77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dirty="0">
                <a:solidFill>
                  <a:srgbClr val="381B52"/>
                </a:solidFill>
                <a:latin typeface="Filson Pro Book" panose="02000000000000000000" pitchFamily="2" charset="77"/>
                <a:cs typeface="Calibri" pitchFamily="34" charset="0"/>
              </a:rPr>
              <a:t>In addition to telephone counselling, our video, SMS, WhatsApp, email and live chat counselling services are fully secure, meeting the highest standard of sensitive data protection.</a:t>
            </a:r>
          </a:p>
          <a:p>
            <a:pPr>
              <a:defRPr/>
            </a:pPr>
            <a:endParaRPr lang="en-IE" dirty="0">
              <a:solidFill>
                <a:srgbClr val="381B52"/>
              </a:solidFill>
              <a:latin typeface="Filson Pro Book" panose="02000000000000000000" pitchFamily="2" charset="77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dirty="0">
                <a:solidFill>
                  <a:srgbClr val="381B52"/>
                </a:solidFill>
                <a:latin typeface="Filson Pro Book" panose="02000000000000000000" pitchFamily="2" charset="77"/>
                <a:cs typeface="Calibri" pitchFamily="34" charset="0"/>
              </a:rPr>
              <a:t>This service is highly convenient and easily accessible.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IE" dirty="0">
              <a:solidFill>
                <a:srgbClr val="381B52"/>
              </a:solidFill>
              <a:latin typeface="Filson Pro Book" panose="02000000000000000000" pitchFamily="2" charset="77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dirty="0">
                <a:solidFill>
                  <a:srgbClr val="381B52"/>
                </a:solidFill>
                <a:latin typeface="Filson Pro Book" panose="02000000000000000000" pitchFamily="2" charset="77"/>
                <a:cs typeface="Calibri" pitchFamily="34" charset="0"/>
              </a:rPr>
              <a:t>No matter the location, a person can be linked up with a counsellor who has clinical expertise in handling the person’s specific issue.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088" y="571883"/>
            <a:ext cx="1041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3B4960"/>
                </a:solidFill>
                <a:latin typeface="Filson Pro Heavy" panose="02000000000000000000" pitchFamily="2" charset="77"/>
              </a:rPr>
              <a:t>What if Face to Face Counselling is Not Possible?</a:t>
            </a:r>
          </a:p>
        </p:txBody>
      </p:sp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E3F899C1-1498-4643-A7ED-0B12E6028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893" y="1700137"/>
            <a:ext cx="5130867" cy="293192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B792B9-B816-A347-876B-B0A0FC560447}"/>
              </a:ext>
            </a:extLst>
          </p:cNvPr>
          <p:cNvCxnSpPr>
            <a:cxnSpLocks/>
          </p:cNvCxnSpPr>
          <p:nvPr/>
        </p:nvCxnSpPr>
        <p:spPr>
          <a:xfrm>
            <a:off x="836068" y="1308698"/>
            <a:ext cx="832411" cy="0"/>
          </a:xfrm>
          <a:prstGeom prst="line">
            <a:avLst/>
          </a:prstGeom>
          <a:ln w="63500">
            <a:solidFill>
              <a:srgbClr val="381B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23315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B8D9DAD-A74B-4DFD-9073-720526AE01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692"/>
          <a:stretch/>
        </p:blipFill>
        <p:spPr>
          <a:xfrm>
            <a:off x="0" y="0"/>
            <a:ext cx="12192000" cy="59190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B0EDA9-BD2C-A848-8F22-2C6DF30F0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100" y="1233767"/>
            <a:ext cx="825500" cy="355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BCCD83-816C-AB4D-872E-72BDFCAAB918}"/>
              </a:ext>
            </a:extLst>
          </p:cNvPr>
          <p:cNvSpPr txBox="1"/>
          <p:nvPr/>
        </p:nvSpPr>
        <p:spPr>
          <a:xfrm>
            <a:off x="757027" y="583299"/>
            <a:ext cx="8074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1800"/>
            </a:pPr>
            <a:r>
              <a:rPr lang="en-IE" sz="3200" b="1" dirty="0">
                <a:solidFill>
                  <a:schemeClr val="bg1"/>
                </a:solidFill>
                <a:latin typeface="Filson Pro Heavy" panose="02000000000000000000" pitchFamily="2" charset="77"/>
                <a:ea typeface="Microsoft YaHei" pitchFamily="2"/>
                <a:cs typeface="Lucida Sans" pitchFamily="2"/>
              </a:rPr>
              <a:t>Areas Of Support Beyond Mental Wellbeing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61CEEB-6873-2544-BE02-44B56C6A585C}"/>
              </a:ext>
            </a:extLst>
          </p:cNvPr>
          <p:cNvSpPr txBox="1"/>
          <p:nvPr/>
        </p:nvSpPr>
        <p:spPr>
          <a:xfrm>
            <a:off x="757027" y="1554154"/>
            <a:ext cx="68687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  <a:defRPr sz="1800"/>
            </a:pPr>
            <a:r>
              <a:rPr lang="en-IE" b="1" dirty="0">
                <a:solidFill>
                  <a:schemeClr val="bg1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The EAP can support a person in other areas, such as:</a:t>
            </a:r>
          </a:p>
          <a:p>
            <a:pPr lvl="0">
              <a:defRPr sz="1800"/>
            </a:pPr>
            <a:endParaRPr lang="en-IE" b="1" dirty="0">
              <a:solidFill>
                <a:schemeClr val="bg1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endParaRPr lang="en-IE" dirty="0">
              <a:solidFill>
                <a:schemeClr val="bg1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endParaRPr lang="en-IE" dirty="0">
              <a:solidFill>
                <a:schemeClr val="bg1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endParaRPr lang="en-IE" dirty="0">
              <a:solidFill>
                <a:schemeClr val="bg1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endParaRPr lang="en-IE" dirty="0">
              <a:solidFill>
                <a:schemeClr val="bg1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endParaRPr lang="en-IE" dirty="0">
              <a:solidFill>
                <a:schemeClr val="bg1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endParaRPr lang="en-IE" dirty="0">
              <a:solidFill>
                <a:schemeClr val="bg1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  <a:p>
            <a:pPr lvl="1">
              <a:defRPr sz="1800"/>
            </a:pPr>
            <a:endParaRPr lang="en-IE" dirty="0">
              <a:solidFill>
                <a:schemeClr val="bg1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endParaRPr lang="en-IE" dirty="0">
              <a:solidFill>
                <a:schemeClr val="bg1"/>
              </a:solidFill>
              <a:ea typeface="Microsoft YaHei" pitchFamily="2"/>
              <a:cs typeface="Lucida Sans" pitchFamily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0C803F-17DE-CD4C-AA46-E3250B594F55}"/>
              </a:ext>
            </a:extLst>
          </p:cNvPr>
          <p:cNvSpPr txBox="1"/>
          <p:nvPr/>
        </p:nvSpPr>
        <p:spPr>
          <a:xfrm>
            <a:off x="699837" y="1859339"/>
            <a:ext cx="6724472" cy="313932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>
              <a:defRPr sz="1800"/>
            </a:pPr>
            <a:endParaRPr lang="en-IE" b="1" dirty="0">
              <a:solidFill>
                <a:schemeClr val="bg1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chemeClr val="bg1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Financial advice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chemeClr val="bg1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Legal advice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chemeClr val="bg1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Life coaching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chemeClr val="bg1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Mediation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chemeClr val="bg1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Consumer advice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endParaRPr lang="en-IE" dirty="0">
              <a:solidFill>
                <a:schemeClr val="bg1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endParaRPr lang="en-IE" dirty="0">
              <a:solidFill>
                <a:schemeClr val="bg1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endParaRPr lang="en-IE" dirty="0">
              <a:solidFill>
                <a:schemeClr val="bg1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endParaRPr lang="en-IE" dirty="0">
              <a:solidFill>
                <a:schemeClr val="bg1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  <a:p>
            <a:pPr lvl="1">
              <a:defRPr sz="1800"/>
            </a:pPr>
            <a:endParaRPr lang="en-IE" dirty="0">
              <a:solidFill>
                <a:schemeClr val="bg1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  <a:p>
            <a:pPr lvl="1">
              <a:defRPr sz="1800"/>
            </a:pPr>
            <a:endParaRPr lang="en-IE" dirty="0">
              <a:solidFill>
                <a:schemeClr val="bg1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chemeClr val="bg1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Advice from allied health professionals including physiotherapists, dieticians and more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chemeClr val="bg1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Advice on childcare and eldercare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endParaRPr lang="en-IE" dirty="0">
              <a:solidFill>
                <a:schemeClr val="bg1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  <a:p>
            <a:pPr lvl="0">
              <a:defRPr sz="1800"/>
            </a:pPr>
            <a:endParaRPr lang="en-IE" sz="1600" dirty="0">
              <a:solidFill>
                <a:schemeClr val="bg1"/>
              </a:solidFill>
              <a:latin typeface="Sa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5A2127-5AF0-E048-BC2A-00CE1E8CEC44}"/>
              </a:ext>
            </a:extLst>
          </p:cNvPr>
          <p:cNvSpPr/>
          <p:nvPr/>
        </p:nvSpPr>
        <p:spPr>
          <a:xfrm>
            <a:off x="757027" y="4427261"/>
            <a:ext cx="71826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 sz="1800"/>
            </a:pPr>
            <a:r>
              <a:rPr lang="en-IE" dirty="0">
                <a:solidFill>
                  <a:schemeClr val="bg1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For all of the above, the Case Manager can refer a person on for one free 30 minute telephone consultation with a relevant trained and experienced expert* (see notes).</a:t>
            </a:r>
          </a:p>
        </p:txBody>
      </p:sp>
      <p:pic>
        <p:nvPicPr>
          <p:cNvPr id="10" name="Picture 9" descr="A picture containing card, graphics&#10;&#10;Description automatically generated">
            <a:extLst>
              <a:ext uri="{FF2B5EF4-FFF2-40B4-BE49-F238E27FC236}">
                <a16:creationId xmlns:a16="http://schemas.microsoft.com/office/drawing/2014/main" id="{235158AE-C171-4096-92B4-55B478B7C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3575" y="2377341"/>
            <a:ext cx="2691398" cy="301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91836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B3913E133F934FBCA99A842B5E2E53" ma:contentTypeVersion="12" ma:contentTypeDescription="Create a new document." ma:contentTypeScope="" ma:versionID="8d4aef7de13f5cabb7c8235c28cfc89f">
  <xsd:schema xmlns:xsd="http://www.w3.org/2001/XMLSchema" xmlns:xs="http://www.w3.org/2001/XMLSchema" xmlns:p="http://schemas.microsoft.com/office/2006/metadata/properties" xmlns:ns2="ee51861b-a3b2-438e-ab56-00e7156aa5d1" xmlns:ns3="153a350e-a620-48db-ba21-deab6a3de7d9" targetNamespace="http://schemas.microsoft.com/office/2006/metadata/properties" ma:root="true" ma:fieldsID="fb62dfb8d5b57eb345c98d9cf455d227" ns2:_="" ns3:_="">
    <xsd:import namespace="ee51861b-a3b2-438e-ab56-00e7156aa5d1"/>
    <xsd:import namespace="153a350e-a620-48db-ba21-deab6a3de7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1861b-a3b2-438e-ab56-00e7156aa5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3a350e-a620-48db-ba21-deab6a3de7d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F701FC-1783-402B-9F93-2E2CE31A9FE1}">
  <ds:schemaRefs>
    <ds:schemaRef ds:uri="http://schemas.microsoft.com/office/2006/metadata/properties"/>
    <ds:schemaRef ds:uri="http://schemas.microsoft.com/office/infopath/2007/PartnerControls"/>
    <ds:schemaRef ds:uri="a7c0f9b9-b840-4d75-a386-9aed65eb54d8"/>
  </ds:schemaRefs>
</ds:datastoreItem>
</file>

<file path=customXml/itemProps2.xml><?xml version="1.0" encoding="utf-8"?>
<ds:datastoreItem xmlns:ds="http://schemas.openxmlformats.org/officeDocument/2006/customXml" ds:itemID="{1BFE2BE3-A3E2-48D4-9662-B1A53EB64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1861b-a3b2-438e-ab56-00e7156aa5d1"/>
    <ds:schemaRef ds:uri="153a350e-a620-48db-ba21-deab6a3de7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BDCDE-2F47-4843-AB9E-DE09E2B978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1382</Words>
  <Application>Microsoft Office PowerPoint</Application>
  <PresentationFormat>Widescreen</PresentationFormat>
  <Paragraphs>162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Filson Pro</vt:lpstr>
      <vt:lpstr>Filson Pro Book</vt:lpstr>
      <vt:lpstr>Filson Pro Heavy</vt:lpstr>
      <vt:lpstr>Sari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Anja Nikolic</dc:creator>
  <cp:lastModifiedBy>Aisling Watters</cp:lastModifiedBy>
  <cp:revision>175</cp:revision>
  <dcterms:created xsi:type="dcterms:W3CDTF">2019-02-14T10:20:55Z</dcterms:created>
  <dcterms:modified xsi:type="dcterms:W3CDTF">2020-07-22T11:53:23Z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0x010100F6B3913E133F934FBCA99A842B5E2E53</vt:lpwstr>
  </property>
</Properties>
</file>