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8" r:id="rId7"/>
    <p:sldId id="262" r:id="rId8"/>
    <p:sldId id="260" r:id="rId9"/>
    <p:sldId id="263" r:id="rId10"/>
    <p:sldId id="261" r:id="rId11"/>
    <p:sldId id="264" r:id="rId12"/>
    <p:sldId id="265" r:id="rId13"/>
    <p:sldId id="266" r:id="rId14"/>
    <p:sldId id="257" r:id="rId15"/>
    <p:sldId id="267" r:id="rId16"/>
    <p:sldId id="259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FFB100"/>
    <a:srgbClr val="B0123B"/>
    <a:srgbClr val="53266A"/>
    <a:srgbClr val="5DA446"/>
    <a:srgbClr val="CBC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75951-8069-63AC-B501-21EC87BACBF0}" v="12" dt="2026-03-09T10:01:11.712"/>
    <p1510:client id="{6B515EAA-D41A-4867-AC3C-DA8318B392DA}" v="14" dt="2026-03-09T12:01:28.826"/>
    <p1510:client id="{79A3D3C5-6A81-1081-72F7-E7B61F4BA220}" v="9" dt="2026-03-09T00:05:30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07D4D-C991-64FA-AA9D-243C6D61C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2AC3C-3BB9-68D2-06F8-E8CD9C1EC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3A47-62AF-6440-88A4-7F263925F7E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765F3-8F6A-701F-E579-4714EDE7C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20FA6-F42C-A202-4A48-95BE50762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BD5F-7632-354A-8B8B-9F36B14D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081F-24EB-1A42-9C41-FF576235F03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54FCB-3A73-AE42-8FCF-C9A54D00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374A-592D-2B74-241F-C710140B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03AD0-0888-E627-633C-5D046A699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9229E-3A3C-63E4-A2C1-B14BA45FA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9543E-ABFE-730F-B867-0907A8CC5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CAB9C-77D7-74FA-970E-FE0E72D67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A8368-78E5-004E-8A4E-9CA18648D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97D87-A678-FDCF-96A1-4980ABA68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6170F-31A8-FD4E-B55C-EDA683CBF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Use this slide as the transition from the general policy to the recruitment and promotions context.
[Sources]
- UCC, Conflict of Interest Policy Version 2 (2025), sections 5.4.1-5.4.6 and related roles and responsibilities,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The main message is that COI controls in recruitment and promotions start before assessment, not only when a panel meets.
[Sources]
- UCC, Conflict of Interest Policy Version 2 (2025), section 5.4.1 on documentation/drafting and sections 5.4.2 and 5.4.6 on assessment, declarations and signed confirmations,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This slide should be emphasised. The policy gives the Chair an enhanced procedural role before, during and after the meeting.
[Sources]
- UCC, Conflict of Interest Policy Version 2 (2025), sections 5.4.2 to 5.4.6 and the Roles and Responsibilities table, including the Chair's duty to brief the committee, manage conflicts and record withdrawals,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The policy distinguishes between conflicts the Chair may be able to manage and conflicts that trigger automatic withdrawal.
[Sources]
- UCC, Conflict of Interest Policy Version 2 (2025), sections 5.4.2 to 5.4.4, including the examples of conflicts and the automatic step-aside rule for relatives and personal relationships,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These examples are deliberately practical so Chairs and members can visualise what the policy means in live recruitment and promotion processes.
[Sources]
- UCC, Conflict of Interest Policy Version 2 (2025), section 5.4.1 on documentation/drafting, sections 5.4.2 to 5.4.4 on assessment and automatic withdrawal, and section 5.4.5 on references and external assessors,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notes:
- Close on the Chair's practical checklist. This makes the policy usable in real committee and promotions board settings.
[Sources]
- UCC, Conflict of Interest Policy Version 2 (2025), sections 5.4.2 to 5.4.6 and the Roles and Responsibilities table, https://www.ucc.ie/en/media/support/ocla/policies/ConflictofInterestPolicy.pdf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9D572-C094-EDBB-DCD5-899B4768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66" t="3664" r="605" b="422"/>
          <a:stretch/>
        </p:blipFill>
        <p:spPr>
          <a:xfrm>
            <a:off x="1" y="1411"/>
            <a:ext cx="12191999" cy="445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D2EAD3-B3C8-1AAE-2E57-A225162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98" y="424851"/>
            <a:ext cx="7388650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C86FA-F521-C3E1-C25E-A52AE7F9F3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11675" y="1601788"/>
            <a:ext cx="7323138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4C3-4FA3-CC01-7863-58CDFF563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275" y="1778000"/>
            <a:ext cx="3473450" cy="46228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48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433932"/>
            <a:ext cx="7426682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54BC0-5300-042B-CB3F-776203BDE9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601788"/>
            <a:ext cx="7426325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0563-EC56-4282-81FD-208A9857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0563" y="1747838"/>
            <a:ext cx="3313112" cy="458152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6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36" y="433932"/>
            <a:ext cx="4007223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D42090-919D-F7C8-EFB8-2804D0CD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436" y="1602557"/>
            <a:ext cx="5595212" cy="4895081"/>
          </a:xfrm>
        </p:spPr>
        <p:txBody>
          <a:bodyPr lIns="0">
            <a:norm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90F57F-526C-33D5-BE44-C90C7E91A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450" y="298450"/>
            <a:ext cx="5486400" cy="6299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61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4" y="433932"/>
            <a:ext cx="9549415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AAE3-A18A-AA79-78E7-579CF2C27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9888" y="1470025"/>
            <a:ext cx="11474450" cy="512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0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E663-5B50-3373-0A8E-8B7381237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2956845"/>
            <a:ext cx="11442700" cy="2170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51AA5-75E8-D91A-60D1-0EA937C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49101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3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99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2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50EE9133-AADC-FE32-FD1B-758984BD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381" y="345232"/>
            <a:ext cx="1509211" cy="1029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32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19BB8-11E1-82E8-AB9A-19DB67E2DD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49413"/>
            <a:ext cx="11087100" cy="4851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823F7-2A45-61C4-AC9F-DF8E332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221214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FC5C-C2BF-8971-5D80-4CF9D5AA67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1996824"/>
            <a:ext cx="11474450" cy="4503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421EA-6034-B3C5-B41D-D4FDE52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357809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B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791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4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6AEB-98E3-E52B-300A-65AA437866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1614488"/>
            <a:ext cx="11077575" cy="4884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16BEE-C543-B15F-D785-3E82EBF1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2889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83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6A230F81-C97F-E129-871D-E07494A58C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67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5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7D545FEC-AD40-1EFF-C406-E6139E61B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077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621970"/>
            <a:ext cx="9040719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4682563"/>
            <a:ext cx="9040718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25E6E0-25E8-3021-8844-3D1DD91EE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B08EBC-565B-7F56-10B8-26B02FCD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775" y="5827713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3C5F2BC-3645-A71A-8D76-A336B3A27C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514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29727C1-BAB6-1074-1ADC-7CEDA68B86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2463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Logo</a:t>
            </a:r>
            <a:endParaRPr lang="en-IE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F1CB64E-F9BA-067C-FED4-74D11C19A7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69412" y="5822092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Logo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689EF7-7A90-C520-47C4-F348C3129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5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1E01-891A-E5BA-1A29-17C3B9B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IE" sz="2800" b="1" kern="1200" dirty="0">
                <a:solidFill>
                  <a:schemeClr val="bg1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2A9-8ABB-D54F-6B9D-1EF771BC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E98B-47D1-64E6-B6C2-621E8F3D8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3712-CEF8-9DFA-7C1B-126464FA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B519-7999-4F86-A95E-6FA74494C9F5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9702-EA71-7DD0-05A7-3F4C79B4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04DB-B06D-AB7C-58CC-D4220621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BE2-2DAE-4B3C-8BD6-17C60E8885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2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B39-551D-8EC6-C553-0D01034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7992" cy="1149351"/>
          </a:xfrm>
          <a:noFill/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4D34-2E46-B4C8-9A99-57046B2E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EFDA-10DF-B40A-734D-567A1A49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DF106-A7FA-5A14-CC6F-670E95D6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FA573-C071-F305-5B92-9931AA198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BC8CD-0B7D-C44A-51AA-C0AEFA56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A4A-A71A-4066-8DE2-118D6D1C50C9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C43E-7832-6589-4697-23ED2EC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F5D2-7E63-62FE-822D-D9657D47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B77D-A57D-4B55-B8F4-E96311C731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6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9998-E702-E06B-467C-C7A67EB75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358775"/>
            <a:ext cx="11090275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9B801-EF07-4C0C-9C83-E15EEEB3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5314950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011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988D79-D517-094A-12CB-8DAF2CB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84" y="360361"/>
            <a:ext cx="9289854" cy="1312855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46FBF-6880-FBEF-12F4-94FC409D6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1588" y="1846264"/>
            <a:ext cx="9290050" cy="465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0B1-1CC6-3F16-3DB9-65B174735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913" y="1922463"/>
            <a:ext cx="1398587" cy="386238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0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4EF81-0B2B-7744-BE1E-1B7EAA4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861849"/>
            <a:ext cx="9289854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DF31F-9540-F6FF-D783-3827CEF0BC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905000"/>
            <a:ext cx="928846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7953-6337-B9CF-6A82-E6394077C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7925" y="1757363"/>
            <a:ext cx="1657350" cy="44100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45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A6381-1C78-A2B3-ECB4-7AEE306F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6A7D2-A07C-3968-9C1D-72048D8A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0FFB-1CD3-4351-1EC9-B4C15750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A5CE-843E-8C4D-8418-9B737471ED10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E3C5-7808-84B2-E8F6-B4DAC574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AD3F-2B66-857B-1FC9-1D28747C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E2AB-3347-4A4C-A2CF-3A230CBF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8" r:id="rId2"/>
    <p:sldLayoutId id="2147483660" r:id="rId3"/>
    <p:sldLayoutId id="2147483709" r:id="rId4"/>
    <p:sldLayoutId id="2147483720" r:id="rId5"/>
    <p:sldLayoutId id="2147483715" r:id="rId6"/>
    <p:sldLayoutId id="2147483651" r:id="rId7"/>
    <p:sldLayoutId id="2147483665" r:id="rId8"/>
    <p:sldLayoutId id="2147483666" r:id="rId9"/>
    <p:sldLayoutId id="2147483664" r:id="rId10"/>
    <p:sldLayoutId id="2147483683" r:id="rId11"/>
    <p:sldLayoutId id="2147483705" r:id="rId12"/>
    <p:sldLayoutId id="2147483701" r:id="rId13"/>
    <p:sldLayoutId id="2147483707" r:id="rId14"/>
    <p:sldLayoutId id="2147483706" r:id="rId15"/>
    <p:sldLayoutId id="2147483728" r:id="rId16"/>
    <p:sldLayoutId id="2147483702" r:id="rId17"/>
    <p:sldLayoutId id="2147483703" r:id="rId18"/>
    <p:sldLayoutId id="2147483704" r:id="rId19"/>
    <p:sldLayoutId id="2147483729" r:id="rId20"/>
    <p:sldLayoutId id="2147483667" r:id="rId21"/>
    <p:sldLayoutId id="214748373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1431" userDrawn="1">
          <p15:clr>
            <a:srgbClr val="F26B43"/>
          </p15:clr>
        </p15:guide>
        <p15:guide id="5" pos="2635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044" userDrawn="1">
          <p15:clr>
            <a:srgbClr val="F26B43"/>
          </p15:clr>
        </p15:guide>
        <p15:guide id="8" pos="6248" userDrawn="1">
          <p15:clr>
            <a:srgbClr val="F26B43"/>
          </p15:clr>
        </p15:guide>
        <p15:guide id="9" pos="7453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226" userDrawn="1">
          <p15:clr>
            <a:srgbClr val="F26B43"/>
          </p15:clr>
        </p15:guide>
        <p15:guide id="13" orient="horz" pos="871" userDrawn="1">
          <p15:clr>
            <a:srgbClr val="F26B43"/>
          </p15:clr>
        </p15:guide>
        <p15:guide id="14" orient="horz" pos="1515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804" userDrawn="1">
          <p15:clr>
            <a:srgbClr val="F26B43"/>
          </p15:clr>
        </p15:guide>
        <p15:guide id="17" orient="horz" pos="3448" userDrawn="1">
          <p15:clr>
            <a:srgbClr val="F26B43"/>
          </p15:clr>
        </p15:guide>
        <p15:guide id="18" orient="horz" pos="40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flictofinterest@ucc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C719-4FB7-5FDC-A507-514515FC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Merriweather 18pt" pitchFamily="2" charset="0"/>
                <a:ea typeface="Merriweather 18pt" pitchFamily="2" charset="0"/>
                <a:cs typeface="Merriweather 18pt" pitchFamily="2" charset="0"/>
              </a:rPr>
              <a:t>Updated Conflict of Interest Policy</a:t>
            </a:r>
            <a:endParaRPr lang="en-IE" sz="2800">
              <a:latin typeface="Merriweather 18pt" pitchFamily="2" charset="0"/>
              <a:ea typeface="Merriweather 18pt" pitchFamily="2" charset="0"/>
              <a:cs typeface="Merriweather 18p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2F00-B4DE-7208-0242-351497D40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Mary Daly, Policy Development Manager, OCLA</a:t>
            </a:r>
          </a:p>
          <a:p>
            <a:r>
              <a:rPr lang="en-IE"/>
              <a:t>Angela O’Donovan, Deputy Director, People &amp; Culture Specialist Services</a:t>
            </a:r>
          </a:p>
        </p:txBody>
      </p:sp>
    </p:spTree>
    <p:extLst>
      <p:ext uri="{BB962C8B-B14F-4D97-AF65-F5344CB8AC3E}">
        <p14:creationId xmlns:p14="http://schemas.microsoft.com/office/powerpoint/2010/main" val="69527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" y="347472"/>
            <a:ext cx="11475720" cy="1024128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10360152" y="347472"/>
            <a:ext cx="1463040" cy="1024128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442313"/>
            <a:ext cx="1143000" cy="779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1248" y="658368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COI risks arise in recruitment and promotion</a:t>
            </a:r>
            <a:endParaRPr lang="en-US" sz="2600"/>
          </a:p>
        </p:txBody>
      </p:sp>
      <p:sp>
        <p:nvSpPr>
          <p:cNvPr id="6" name="Text 3"/>
          <p:cNvSpPr/>
          <p:nvPr/>
        </p:nvSpPr>
        <p:spPr>
          <a:xfrm>
            <a:off x="548640" y="6473952"/>
            <a:ext cx="11109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refs: COI Policy sections 5.4.1-5.4.6</a:t>
            </a:r>
            <a:endParaRPr lang="en-US" sz="950"/>
          </a:p>
        </p:txBody>
      </p:sp>
      <p:sp>
        <p:nvSpPr>
          <p:cNvPr id="7" name="Shape 4"/>
          <p:cNvSpPr/>
          <p:nvPr/>
        </p:nvSpPr>
        <p:spPr>
          <a:xfrm>
            <a:off x="713232" y="1783080"/>
            <a:ext cx="2249424" cy="3822192"/>
          </a:xfrm>
          <a:prstGeom prst="roundRect">
            <a:avLst>
              <a:gd name="adj" fmla="val 2439"/>
            </a:avLst>
          </a:prstGeom>
          <a:solidFill>
            <a:srgbClr val="F2F8FB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868680" y="1956816"/>
            <a:ext cx="402336" cy="402336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868680" y="2029968"/>
            <a:ext cx="4023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/>
          </a:p>
        </p:txBody>
      </p:sp>
      <p:sp>
        <p:nvSpPr>
          <p:cNvPr id="10" name="Text 7"/>
          <p:cNvSpPr/>
          <p:nvPr/>
        </p:nvSpPr>
        <p:spPr>
          <a:xfrm>
            <a:off x="969264" y="2487168"/>
            <a:ext cx="17922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Drafting the role</a:t>
            </a:r>
          </a:p>
          <a:p>
            <a:pPr marL="342900" indent="-342900">
              <a:buAutoNum type="arabicPeriod"/>
            </a:pPr>
            <a:endParaRPr lang="en-US" sz="1700"/>
          </a:p>
        </p:txBody>
      </p:sp>
      <p:sp>
        <p:nvSpPr>
          <p:cNvPr id="11" name="Text 8"/>
          <p:cNvSpPr/>
          <p:nvPr/>
        </p:nvSpPr>
        <p:spPr>
          <a:xfrm>
            <a:off x="914400" y="2971800"/>
            <a:ext cx="1865376" cy="22677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>
              <a:buNone/>
            </a:pPr>
            <a:r>
              <a:rPr lang="en-US" sz="142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staff member - or a Connected Person - later applies for a role they helped define, the process must be recommenced without that individual's involvement.</a:t>
            </a:r>
            <a:endParaRPr lang="en-US" sz="1420"/>
          </a:p>
        </p:txBody>
      </p:sp>
      <p:sp>
        <p:nvSpPr>
          <p:cNvPr id="12" name="Shape 9"/>
          <p:cNvSpPr/>
          <p:nvPr/>
        </p:nvSpPr>
        <p:spPr>
          <a:xfrm>
            <a:off x="3547872" y="1783080"/>
            <a:ext cx="2249424" cy="3822192"/>
          </a:xfrm>
          <a:prstGeom prst="roundRect">
            <a:avLst>
              <a:gd name="adj" fmla="val 2439"/>
            </a:avLst>
          </a:prstGeom>
          <a:solidFill>
            <a:srgbClr val="F8FBFD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3" name="Shape 10"/>
          <p:cNvSpPr/>
          <p:nvPr/>
        </p:nvSpPr>
        <p:spPr>
          <a:xfrm>
            <a:off x="3703320" y="1956816"/>
            <a:ext cx="402336" cy="402336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4" name="Text 11"/>
          <p:cNvSpPr/>
          <p:nvPr/>
        </p:nvSpPr>
        <p:spPr>
          <a:xfrm>
            <a:off x="3703320" y="2029968"/>
            <a:ext cx="4023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/>
          </a:p>
        </p:txBody>
      </p:sp>
      <p:sp>
        <p:nvSpPr>
          <p:cNvPr id="15" name="Text 12"/>
          <p:cNvSpPr/>
          <p:nvPr/>
        </p:nvSpPr>
        <p:spPr>
          <a:xfrm>
            <a:off x="3803904" y="2487168"/>
            <a:ext cx="17922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Committee and assessor setup</a:t>
            </a:r>
          </a:p>
          <a:p>
            <a:pPr marL="0" indent="0">
              <a:buNone/>
            </a:pPr>
            <a:endParaRPr lang="en-US" sz="1700"/>
          </a:p>
        </p:txBody>
      </p:sp>
      <p:sp>
        <p:nvSpPr>
          <p:cNvPr id="16" name="Text 13"/>
          <p:cNvSpPr/>
          <p:nvPr/>
        </p:nvSpPr>
        <p:spPr>
          <a:xfrm>
            <a:off x="3749040" y="2971800"/>
            <a:ext cx="1865376" cy="22677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>
              <a:buNone/>
            </a:pPr>
            <a:r>
              <a:rPr lang="en-US" sz="142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Search/selection committee members, promotions board members and proposed external assessors should be made aware of the Policy before the process starts.</a:t>
            </a:r>
            <a:endParaRPr lang="en-US" sz="1420"/>
          </a:p>
        </p:txBody>
      </p:sp>
      <p:sp>
        <p:nvSpPr>
          <p:cNvPr id="17" name="Shape 14"/>
          <p:cNvSpPr/>
          <p:nvPr/>
        </p:nvSpPr>
        <p:spPr>
          <a:xfrm>
            <a:off x="6382512" y="1783080"/>
            <a:ext cx="2249424" cy="3822192"/>
          </a:xfrm>
          <a:prstGeom prst="roundRect">
            <a:avLst>
              <a:gd name="adj" fmla="val 2439"/>
            </a:avLst>
          </a:prstGeom>
          <a:solidFill>
            <a:srgbClr val="F2F8FB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8" name="Shape 15"/>
          <p:cNvSpPr/>
          <p:nvPr/>
        </p:nvSpPr>
        <p:spPr>
          <a:xfrm>
            <a:off x="6537960" y="1956816"/>
            <a:ext cx="402336" cy="402336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9" name="Text 16"/>
          <p:cNvSpPr/>
          <p:nvPr/>
        </p:nvSpPr>
        <p:spPr>
          <a:xfrm>
            <a:off x="6537960" y="2029968"/>
            <a:ext cx="4023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/>
          </a:p>
        </p:txBody>
      </p:sp>
      <p:sp>
        <p:nvSpPr>
          <p:cNvPr id="20" name="Text 17"/>
          <p:cNvSpPr/>
          <p:nvPr/>
        </p:nvSpPr>
        <p:spPr>
          <a:xfrm>
            <a:off x="6638544" y="2487168"/>
            <a:ext cx="17922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Candidate assessment</a:t>
            </a:r>
          </a:p>
          <a:p>
            <a:pPr marL="0" indent="0">
              <a:buNone/>
            </a:pPr>
            <a:endParaRPr lang="en-US" sz="1700"/>
          </a:p>
        </p:txBody>
      </p:sp>
      <p:sp>
        <p:nvSpPr>
          <p:cNvPr id="21" name="Text 18"/>
          <p:cNvSpPr/>
          <p:nvPr/>
        </p:nvSpPr>
        <p:spPr>
          <a:xfrm>
            <a:off x="6583680" y="2971800"/>
            <a:ext cx="1865376" cy="22677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>
              <a:buNone/>
            </a:pPr>
            <a:r>
              <a:rPr lang="en-US" sz="142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Conflicts arise where a member is a collaborator, a supervisor, a referee, a relative, has or had a personal relationship, or another material connection.</a:t>
            </a:r>
            <a:endParaRPr lang="en-US" sz="1420"/>
          </a:p>
        </p:txBody>
      </p:sp>
      <p:sp>
        <p:nvSpPr>
          <p:cNvPr id="22" name="Shape 19"/>
          <p:cNvSpPr/>
          <p:nvPr/>
        </p:nvSpPr>
        <p:spPr>
          <a:xfrm>
            <a:off x="9217152" y="1783080"/>
            <a:ext cx="2249424" cy="3822192"/>
          </a:xfrm>
          <a:prstGeom prst="roundRect">
            <a:avLst>
              <a:gd name="adj" fmla="val 2439"/>
            </a:avLst>
          </a:prstGeom>
          <a:solidFill>
            <a:srgbClr val="F8FBFD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3" name="Shape 20"/>
          <p:cNvSpPr/>
          <p:nvPr/>
        </p:nvSpPr>
        <p:spPr>
          <a:xfrm>
            <a:off x="9372600" y="1956816"/>
            <a:ext cx="402336" cy="402336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4" name="Text 21"/>
          <p:cNvSpPr/>
          <p:nvPr/>
        </p:nvSpPr>
        <p:spPr>
          <a:xfrm>
            <a:off x="9372600" y="2029968"/>
            <a:ext cx="4023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/>
          </a:p>
        </p:txBody>
      </p:sp>
      <p:sp>
        <p:nvSpPr>
          <p:cNvPr id="25" name="Text 22"/>
          <p:cNvSpPr/>
          <p:nvPr/>
        </p:nvSpPr>
        <p:spPr>
          <a:xfrm>
            <a:off x="9473184" y="2487168"/>
            <a:ext cx="17922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Deliberation and records</a:t>
            </a:r>
          </a:p>
          <a:p>
            <a:pPr marL="0" indent="0">
              <a:buNone/>
            </a:pPr>
            <a:endParaRPr lang="en-US" sz="1700"/>
          </a:p>
        </p:txBody>
      </p:sp>
      <p:sp>
        <p:nvSpPr>
          <p:cNvPr id="26" name="Text 23"/>
          <p:cNvSpPr/>
          <p:nvPr/>
        </p:nvSpPr>
        <p:spPr>
          <a:xfrm>
            <a:off x="9418320" y="2971800"/>
            <a:ext cx="1865376" cy="226771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>
              <a:buNone/>
            </a:pPr>
            <a:r>
              <a:rPr lang="en-US" sz="142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Members confirm at the meeting start that no conflict exists - or that any conflict has been deemed manageable - and withdrawals must be recorded in the minutes.</a:t>
            </a:r>
            <a:endParaRPr lang="en-US" sz="1420"/>
          </a:p>
        </p:txBody>
      </p:sp>
      <p:sp>
        <p:nvSpPr>
          <p:cNvPr id="27" name="Shape 24"/>
          <p:cNvSpPr/>
          <p:nvPr/>
        </p:nvSpPr>
        <p:spPr>
          <a:xfrm>
            <a:off x="868680" y="5779008"/>
            <a:ext cx="10378440" cy="438912"/>
          </a:xfrm>
          <a:prstGeom prst="roundRect">
            <a:avLst>
              <a:gd name="adj" fmla="val 8333"/>
            </a:avLst>
          </a:prstGeom>
          <a:solidFill>
            <a:srgbClr val="EEF7FA"/>
          </a:solidFill>
          <a:ln w="15240">
            <a:solidFill>
              <a:srgbClr val="0B76A0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8" name="Text 25"/>
          <p:cNvSpPr/>
          <p:nvPr/>
        </p:nvSpPr>
        <p:spPr>
          <a:xfrm>
            <a:off x="1078992" y="5897880"/>
            <a:ext cx="99669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>
                <a:solidFill>
                  <a:srgbClr val="0B76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operating rule: declare before the process begins, or at the earliest opportunity thereafter.</a:t>
            </a:r>
            <a:endParaRPr lang="en-US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" y="347472"/>
            <a:ext cx="11475720" cy="1024128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10360152" y="347472"/>
            <a:ext cx="1463040" cy="1024128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442313"/>
            <a:ext cx="1143000" cy="779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1248" y="658368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enhanced role of the Chair</a:t>
            </a:r>
            <a:endParaRPr lang="en-US" sz="2600"/>
          </a:p>
        </p:txBody>
      </p:sp>
      <p:sp>
        <p:nvSpPr>
          <p:cNvPr id="6" name="Text 3"/>
          <p:cNvSpPr/>
          <p:nvPr/>
        </p:nvSpPr>
        <p:spPr>
          <a:xfrm>
            <a:off x="548640" y="6473952"/>
            <a:ext cx="11109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refs: COI Policy sections 5.4.1-5.4.6</a:t>
            </a:r>
            <a:endParaRPr lang="en-US" sz="950"/>
          </a:p>
        </p:txBody>
      </p:sp>
      <p:sp>
        <p:nvSpPr>
          <p:cNvPr id="7" name="Shape 4"/>
          <p:cNvSpPr/>
          <p:nvPr/>
        </p:nvSpPr>
        <p:spPr>
          <a:xfrm>
            <a:off x="749808" y="1600200"/>
            <a:ext cx="3794760" cy="4526280"/>
          </a:xfrm>
          <a:prstGeom prst="roundRect">
            <a:avLst>
              <a:gd name="adj" fmla="val 1928"/>
            </a:avLst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Text 5"/>
          <p:cNvSpPr/>
          <p:nvPr/>
        </p:nvSpPr>
        <p:spPr>
          <a:xfrm>
            <a:off x="987552" y="1901952"/>
            <a:ext cx="331012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Chair = active COI control point</a:t>
            </a:r>
            <a:endParaRPr lang="en-US" sz="2400"/>
          </a:p>
        </p:txBody>
      </p:sp>
      <p:sp>
        <p:nvSpPr>
          <p:cNvPr id="9" name="Text 6"/>
          <p:cNvSpPr/>
          <p:nvPr/>
        </p:nvSpPr>
        <p:spPr>
          <a:xfrm>
            <a:off x="1042416" y="2633472"/>
            <a:ext cx="3200400" cy="1627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7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recruitment and promotion, the Chair is not a passive facilitator. The Chair receives declarations, judges manageability, protects a merit-based process and ensures the record is complete.</a:t>
            </a:r>
            <a:endParaRPr lang="en-US" sz="1700"/>
          </a:p>
        </p:txBody>
      </p:sp>
      <p:sp>
        <p:nvSpPr>
          <p:cNvPr id="10" name="Shape 7"/>
          <p:cNvSpPr/>
          <p:nvPr/>
        </p:nvSpPr>
        <p:spPr>
          <a:xfrm>
            <a:off x="960120" y="4800600"/>
            <a:ext cx="3383280" cy="868680"/>
          </a:xfrm>
          <a:prstGeom prst="roundRect">
            <a:avLst>
              <a:gd name="adj" fmla="val 5263"/>
            </a:avLst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1" name="Text 8"/>
          <p:cNvSpPr/>
          <p:nvPr/>
        </p:nvSpPr>
        <p:spPr>
          <a:xfrm>
            <a:off x="1115568" y="4983480"/>
            <a:ext cx="30723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2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the Chair is conflicted, the CPCO or nominee decides how that conflict is handled.</a:t>
            </a:r>
            <a:endParaRPr lang="en-US" sz="1420"/>
          </a:p>
        </p:txBody>
      </p:sp>
      <p:sp>
        <p:nvSpPr>
          <p:cNvPr id="12" name="Shape 9"/>
          <p:cNvSpPr/>
          <p:nvPr/>
        </p:nvSpPr>
        <p:spPr>
          <a:xfrm>
            <a:off x="4882896" y="1673352"/>
            <a:ext cx="6492240" cy="850392"/>
          </a:xfrm>
          <a:prstGeom prst="roundRect">
            <a:avLst>
              <a:gd name="adj" fmla="val 430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3" name="Shape 10"/>
          <p:cNvSpPr/>
          <p:nvPr/>
        </p:nvSpPr>
        <p:spPr>
          <a:xfrm>
            <a:off x="4882896" y="1673352"/>
            <a:ext cx="1682496" cy="850392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4" name="Text 11"/>
          <p:cNvSpPr/>
          <p:nvPr/>
        </p:nvSpPr>
        <p:spPr>
          <a:xfrm>
            <a:off x="5047488" y="1911096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the meeting</a:t>
            </a:r>
            <a:endParaRPr lang="en-US" sz="1550"/>
          </a:p>
        </p:txBody>
      </p:sp>
      <p:sp>
        <p:nvSpPr>
          <p:cNvPr id="15" name="Text 12"/>
          <p:cNvSpPr/>
          <p:nvPr/>
        </p:nvSpPr>
        <p:spPr>
          <a:xfrm>
            <a:off x="6748272" y="1819656"/>
            <a:ext cx="44074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the committee or board on the main provisions of the Policy and set the expectation that conflicts are declared early.</a:t>
            </a:r>
            <a:endParaRPr lang="en-US" sz="1380"/>
          </a:p>
        </p:txBody>
      </p:sp>
      <p:sp>
        <p:nvSpPr>
          <p:cNvPr id="16" name="Shape 13"/>
          <p:cNvSpPr/>
          <p:nvPr/>
        </p:nvSpPr>
        <p:spPr>
          <a:xfrm>
            <a:off x="4882896" y="2752344"/>
            <a:ext cx="6492240" cy="850392"/>
          </a:xfrm>
          <a:prstGeom prst="roundRect">
            <a:avLst>
              <a:gd name="adj" fmla="val 430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7" name="Shape 14"/>
          <p:cNvSpPr/>
          <p:nvPr/>
        </p:nvSpPr>
        <p:spPr>
          <a:xfrm>
            <a:off x="4882896" y="2752344"/>
            <a:ext cx="1682496" cy="850392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8" name="Text 15"/>
          <p:cNvSpPr/>
          <p:nvPr/>
        </p:nvSpPr>
        <p:spPr>
          <a:xfrm>
            <a:off x="5047488" y="2990088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start</a:t>
            </a:r>
            <a:endParaRPr lang="en-US" sz="1550"/>
          </a:p>
        </p:txBody>
      </p:sp>
      <p:sp>
        <p:nvSpPr>
          <p:cNvPr id="19" name="Text 16"/>
          <p:cNvSpPr/>
          <p:nvPr/>
        </p:nvSpPr>
        <p:spPr>
          <a:xfrm>
            <a:off x="6748272" y="2898648"/>
            <a:ext cx="44074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Ask each member to confirm that no conflict exists, or that any declared conflict has been deemed manageable, and obtain the signed report.</a:t>
            </a:r>
            <a:endParaRPr lang="en-US" sz="1380"/>
          </a:p>
        </p:txBody>
      </p:sp>
      <p:sp>
        <p:nvSpPr>
          <p:cNvPr id="20" name="Shape 17"/>
          <p:cNvSpPr/>
          <p:nvPr/>
        </p:nvSpPr>
        <p:spPr>
          <a:xfrm>
            <a:off x="4882896" y="3831336"/>
            <a:ext cx="6492240" cy="850392"/>
          </a:xfrm>
          <a:prstGeom prst="roundRect">
            <a:avLst>
              <a:gd name="adj" fmla="val 430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1" name="Shape 18"/>
          <p:cNvSpPr/>
          <p:nvPr/>
        </p:nvSpPr>
        <p:spPr>
          <a:xfrm>
            <a:off x="4882896" y="3831336"/>
            <a:ext cx="1682496" cy="850392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2" name="Text 19"/>
          <p:cNvSpPr/>
          <p:nvPr/>
        </p:nvSpPr>
        <p:spPr>
          <a:xfrm>
            <a:off x="5047488" y="4069080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During deliberation</a:t>
            </a:r>
            <a:endParaRPr lang="en-US" sz="1550"/>
          </a:p>
        </p:txBody>
      </p:sp>
      <p:sp>
        <p:nvSpPr>
          <p:cNvPr id="23" name="Text 20"/>
          <p:cNvSpPr/>
          <p:nvPr/>
        </p:nvSpPr>
        <p:spPr>
          <a:xfrm>
            <a:off x="6748272" y="3977640"/>
            <a:ext cx="44074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Decide whether a conflict is manageable, whether controls such as speaking last or an alternative chair are needed, or whether withdrawal is required.</a:t>
            </a:r>
            <a:endParaRPr lang="en-US" sz="1380"/>
          </a:p>
        </p:txBody>
      </p:sp>
      <p:sp>
        <p:nvSpPr>
          <p:cNvPr id="24" name="Shape 21"/>
          <p:cNvSpPr/>
          <p:nvPr/>
        </p:nvSpPr>
        <p:spPr>
          <a:xfrm>
            <a:off x="4882896" y="4910328"/>
            <a:ext cx="6492240" cy="850392"/>
          </a:xfrm>
          <a:prstGeom prst="roundRect">
            <a:avLst>
              <a:gd name="adj" fmla="val 430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5" name="Shape 22"/>
          <p:cNvSpPr/>
          <p:nvPr/>
        </p:nvSpPr>
        <p:spPr>
          <a:xfrm>
            <a:off x="4882896" y="4910328"/>
            <a:ext cx="1682496" cy="850392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6" name="Text 23"/>
          <p:cNvSpPr/>
          <p:nvPr/>
        </p:nvSpPr>
        <p:spPr>
          <a:xfrm>
            <a:off x="5047488" y="5148072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the decision</a:t>
            </a:r>
            <a:endParaRPr lang="en-US" sz="1550"/>
          </a:p>
        </p:txBody>
      </p:sp>
      <p:sp>
        <p:nvSpPr>
          <p:cNvPr id="27" name="Text 24"/>
          <p:cNvSpPr/>
          <p:nvPr/>
        </p:nvSpPr>
        <p:spPr>
          <a:xfrm>
            <a:off x="6748272" y="5056632"/>
            <a:ext cx="44074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Ensure withdrawals are captured in the minutes and that the integrity of a merit-based decision can be demonstrated afterwards.</a:t>
            </a:r>
            <a:endParaRPr lang="en-US" sz="1380"/>
          </a:p>
        </p:txBody>
      </p:sp>
    </p:spTree>
    <p:extLst>
      <p:ext uri="{BB962C8B-B14F-4D97-AF65-F5344CB8AC3E}">
        <p14:creationId xmlns:p14="http://schemas.microsoft.com/office/powerpoint/2010/main" val="264054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" y="347472"/>
            <a:ext cx="11475720" cy="1024128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10360152" y="347472"/>
            <a:ext cx="1463040" cy="1024128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442313"/>
            <a:ext cx="1143000" cy="779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1248" y="658368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Manageable conflict or automatic step-aside?</a:t>
            </a:r>
            <a:endParaRPr lang="en-US" sz="2600"/>
          </a:p>
        </p:txBody>
      </p:sp>
      <p:sp>
        <p:nvSpPr>
          <p:cNvPr id="6" name="Text 3"/>
          <p:cNvSpPr/>
          <p:nvPr/>
        </p:nvSpPr>
        <p:spPr>
          <a:xfrm>
            <a:off x="548640" y="6473952"/>
            <a:ext cx="11109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refs: COI Policy sections 5.4.1-5.4.6</a:t>
            </a:r>
            <a:endParaRPr lang="en-US" sz="950"/>
          </a:p>
        </p:txBody>
      </p:sp>
      <p:sp>
        <p:nvSpPr>
          <p:cNvPr id="7" name="Shape 4"/>
          <p:cNvSpPr/>
          <p:nvPr/>
        </p:nvSpPr>
        <p:spPr>
          <a:xfrm>
            <a:off x="749808" y="1664208"/>
            <a:ext cx="5175504" cy="4434840"/>
          </a:xfrm>
          <a:prstGeom prst="roundRect">
            <a:avLst>
              <a:gd name="adj" fmla="val 1649"/>
            </a:avLst>
          </a:prstGeom>
          <a:solidFill>
            <a:srgbClr val="F2F8FB"/>
          </a:solidFill>
          <a:ln w="15240">
            <a:solidFill>
              <a:srgbClr val="0B76A0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6263640" y="1664208"/>
            <a:ext cx="5175504" cy="4434840"/>
          </a:xfrm>
          <a:prstGeom prst="roundRect">
            <a:avLst>
              <a:gd name="adj" fmla="val 1649"/>
            </a:avLst>
          </a:prstGeom>
          <a:solidFill>
            <a:srgbClr val="FFF6DD"/>
          </a:solidFill>
          <a:ln w="15240">
            <a:solidFill>
              <a:srgbClr val="FDB515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987552" y="1901952"/>
            <a:ext cx="46451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 be manageable - with Chair controls</a:t>
            </a:r>
            <a:endParaRPr lang="en-US" sz="2000"/>
          </a:p>
        </p:txBody>
      </p:sp>
      <p:sp>
        <p:nvSpPr>
          <p:cNvPr id="10" name="Text 7"/>
          <p:cNvSpPr/>
          <p:nvPr/>
        </p:nvSpPr>
        <p:spPr>
          <a:xfrm>
            <a:off x="1042416" y="2359152"/>
            <a:ext cx="4517136" cy="184708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Current collaborator with an applicant</a:t>
            </a:r>
          </a:p>
          <a:p>
            <a:pPr>
              <a:buSzPct val="100000"/>
            </a:pPr>
            <a:endParaRPr lang="en-US" sz="1530"/>
          </a:p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Postgraduate supervisor or former supervisor</a:t>
            </a:r>
          </a:p>
          <a:p>
            <a:pPr marL="177800" indent="-177800">
              <a:buSzPct val="100000"/>
              <a:buChar char="•"/>
            </a:pPr>
            <a:endParaRPr lang="en-US" sz="1530"/>
          </a:p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 or social connection, e.g. </a:t>
            </a:r>
            <a:r>
              <a:rPr lang="en-US" sz="1530" err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neighbour</a:t>
            </a:r>
            <a:endParaRPr lang="en-US" sz="1530">
              <a:solidFill>
                <a:srgbClr val="11111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buSzPct val="100000"/>
            </a:pPr>
            <a:endParaRPr lang="en-US" sz="1530"/>
          </a:p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Named as a referee or another relevant connection</a:t>
            </a:r>
            <a:endParaRPr lang="en-US" sz="1530"/>
          </a:p>
        </p:txBody>
      </p:sp>
      <p:sp>
        <p:nvSpPr>
          <p:cNvPr id="11" name="Shape 8"/>
          <p:cNvSpPr/>
          <p:nvPr/>
        </p:nvSpPr>
        <p:spPr>
          <a:xfrm>
            <a:off x="987552" y="4681728"/>
            <a:ext cx="4608576" cy="987552"/>
          </a:xfrm>
          <a:prstGeom prst="roundRect">
            <a:avLst>
              <a:gd name="adj" fmla="val 3704"/>
            </a:avLst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2" name="Text 9"/>
          <p:cNvSpPr/>
          <p:nvPr/>
        </p:nvSpPr>
        <p:spPr>
          <a:xfrm>
            <a:off x="1170432" y="4882896"/>
            <a:ext cx="42428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8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Chair manages the process: enhanced transparency, possible speaking last, partial withdrawal from that candidate, or another appropriate member acting as Chair.</a:t>
            </a:r>
            <a:endParaRPr lang="en-US" sz="1380"/>
          </a:p>
        </p:txBody>
      </p:sp>
      <p:sp>
        <p:nvSpPr>
          <p:cNvPr id="13" name="Text 10"/>
          <p:cNvSpPr/>
          <p:nvPr/>
        </p:nvSpPr>
        <p:spPr>
          <a:xfrm>
            <a:off x="6492240" y="1901952"/>
            <a:ext cx="4663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be managed / automatic withdrawal</a:t>
            </a:r>
            <a:endParaRPr lang="en-US" sz="2000"/>
          </a:p>
        </p:txBody>
      </p:sp>
      <p:sp>
        <p:nvSpPr>
          <p:cNvPr id="14" name="Text 11"/>
          <p:cNvSpPr/>
          <p:nvPr/>
        </p:nvSpPr>
        <p:spPr>
          <a:xfrm>
            <a:off x="6547104" y="2359152"/>
            <a:ext cx="4480560" cy="16276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Related to the applicant</a:t>
            </a:r>
          </a:p>
          <a:p>
            <a:pPr marL="177800" indent="-177800">
              <a:buSzPct val="100000"/>
              <a:buChar char="•"/>
            </a:pPr>
            <a:endParaRPr lang="en-US" sz="1530"/>
          </a:p>
          <a:p>
            <a:pPr marL="177800" indent="-177800">
              <a:buSzPct val="100000"/>
              <a:buChar char="•"/>
            </a:pPr>
            <a:r>
              <a:rPr lang="en-US" sz="15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or has had a personal relationship with the applicant</a:t>
            </a:r>
          </a:p>
          <a:p>
            <a:pPr marL="177800" indent="-177800">
              <a:buSzPct val="100000"/>
              <a:buChar char="•"/>
            </a:pPr>
            <a:endParaRPr lang="en-US" sz="1530"/>
          </a:p>
          <a:p>
            <a:pPr marL="177800" indent="-177800">
              <a:buSzPct val="100000"/>
              <a:buChar char="•"/>
            </a:pPr>
            <a:r>
              <a:rPr lang="en-US" sz="1500">
                <a:solidFill>
                  <a:srgbClr val="111111"/>
                </a:solidFill>
                <a:latin typeface="Arial"/>
                <a:ea typeface="Arial" pitchFamily="34" charset="-122"/>
                <a:cs typeface="Arial"/>
              </a:rPr>
              <a:t>In these cases the member must step aside automatically</a:t>
            </a:r>
            <a:endParaRPr lang="en-US" sz="1500">
              <a:latin typeface="Arial"/>
              <a:cs typeface="Arial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492240" y="4498848"/>
            <a:ext cx="4608576" cy="1170432"/>
          </a:xfrm>
          <a:prstGeom prst="roundRect">
            <a:avLst>
              <a:gd name="adj" fmla="val 3125"/>
            </a:avLst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6" name="Text 13"/>
          <p:cNvSpPr/>
          <p:nvPr/>
        </p:nvSpPr>
        <p:spPr>
          <a:xfrm>
            <a:off x="6693408" y="4718304"/>
            <a:ext cx="4224528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9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discretion applies where the member is related to the applicant or has or had a personal relationship with the applicant. The withdrawal must be recorded in the minutes.</a:t>
            </a:r>
            <a:endParaRPr lang="en-US" sz="139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" y="347472"/>
            <a:ext cx="11475720" cy="1024128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10360152" y="347472"/>
            <a:ext cx="1463040" cy="1024128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442313"/>
            <a:ext cx="1143000" cy="779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1248" y="658368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 how the policy works in practice</a:t>
            </a:r>
            <a:endParaRPr lang="en-US" sz="2600"/>
          </a:p>
        </p:txBody>
      </p:sp>
      <p:sp>
        <p:nvSpPr>
          <p:cNvPr id="6" name="Text 3"/>
          <p:cNvSpPr/>
          <p:nvPr/>
        </p:nvSpPr>
        <p:spPr>
          <a:xfrm>
            <a:off x="548640" y="6473952"/>
            <a:ext cx="11109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refs: COI Policy sections 5.4.1-5.4.6</a:t>
            </a:r>
            <a:endParaRPr lang="en-US" sz="950"/>
          </a:p>
        </p:txBody>
      </p:sp>
      <p:sp>
        <p:nvSpPr>
          <p:cNvPr id="7" name="Shape 4"/>
          <p:cNvSpPr/>
          <p:nvPr/>
        </p:nvSpPr>
        <p:spPr>
          <a:xfrm>
            <a:off x="749808" y="1664208"/>
            <a:ext cx="5321808" cy="1719072"/>
          </a:xfrm>
          <a:prstGeom prst="roundRect">
            <a:avLst>
              <a:gd name="adj" fmla="val 319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749808" y="1664208"/>
            <a:ext cx="5321808" cy="292608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914400" y="1737360"/>
            <a:ext cx="49377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3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1  |  Drafting the role profile</a:t>
            </a:r>
            <a:endParaRPr lang="en-US" sz="1330"/>
          </a:p>
        </p:txBody>
      </p:sp>
      <p:sp>
        <p:nvSpPr>
          <p:cNvPr id="10" name="Text 7"/>
          <p:cNvSpPr/>
          <p:nvPr/>
        </p:nvSpPr>
        <p:spPr>
          <a:xfrm>
            <a:off x="950976" y="2084832"/>
            <a:ext cx="482803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staff member helps draft recruitment documentation and then applies for the post, or their Connected Person applies.</a:t>
            </a:r>
            <a:endParaRPr lang="en-US" sz="1500"/>
          </a:p>
        </p:txBody>
      </p:sp>
      <p:sp>
        <p:nvSpPr>
          <p:cNvPr id="11" name="Shape 8"/>
          <p:cNvSpPr/>
          <p:nvPr/>
        </p:nvSpPr>
        <p:spPr>
          <a:xfrm>
            <a:off x="914400" y="2743200"/>
            <a:ext cx="4974336" cy="420624"/>
          </a:xfrm>
          <a:prstGeom prst="roundRect">
            <a:avLst>
              <a:gd name="adj" fmla="val 6522"/>
            </a:avLst>
          </a:prstGeom>
          <a:solidFill>
            <a:srgbClr val="F2F8FB"/>
          </a:solidFill>
          <a:ln w="12700">
            <a:solidFill>
              <a:srgbClr val="D8EAF1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2" name="Text 9"/>
          <p:cNvSpPr/>
          <p:nvPr/>
        </p:nvSpPr>
        <p:spPr>
          <a:xfrm>
            <a:off x="1042416" y="2862072"/>
            <a:ext cx="46817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response: The process is recommenced without that individual's involvement.</a:t>
            </a:r>
            <a:endParaRPr lang="en-US" sz="1100"/>
          </a:p>
        </p:txBody>
      </p:sp>
      <p:sp>
        <p:nvSpPr>
          <p:cNvPr id="13" name="Shape 10"/>
          <p:cNvSpPr/>
          <p:nvPr/>
        </p:nvSpPr>
        <p:spPr>
          <a:xfrm>
            <a:off x="6126480" y="1664208"/>
            <a:ext cx="5321808" cy="1719072"/>
          </a:xfrm>
          <a:prstGeom prst="roundRect">
            <a:avLst>
              <a:gd name="adj" fmla="val 319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4" name="Shape 11"/>
          <p:cNvSpPr/>
          <p:nvPr/>
        </p:nvSpPr>
        <p:spPr>
          <a:xfrm>
            <a:off x="6126480" y="1664208"/>
            <a:ext cx="5321808" cy="292608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5" name="Text 12"/>
          <p:cNvSpPr/>
          <p:nvPr/>
        </p:nvSpPr>
        <p:spPr>
          <a:xfrm>
            <a:off x="6291072" y="1737360"/>
            <a:ext cx="49377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3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2  |  The Chair is conflicted</a:t>
            </a:r>
            <a:endParaRPr lang="en-US" sz="1330"/>
          </a:p>
        </p:txBody>
      </p:sp>
      <p:sp>
        <p:nvSpPr>
          <p:cNvPr id="16" name="Text 13"/>
          <p:cNvSpPr/>
          <p:nvPr/>
        </p:nvSpPr>
        <p:spPr>
          <a:xfrm>
            <a:off x="6327648" y="2084832"/>
            <a:ext cx="482803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Chair supervised a promotions applicant's PhD three years ago and knows the person well.</a:t>
            </a:r>
            <a:endParaRPr lang="en-US" sz="1500"/>
          </a:p>
        </p:txBody>
      </p:sp>
      <p:sp>
        <p:nvSpPr>
          <p:cNvPr id="17" name="Shape 14"/>
          <p:cNvSpPr/>
          <p:nvPr/>
        </p:nvSpPr>
        <p:spPr>
          <a:xfrm>
            <a:off x="6291072" y="2743200"/>
            <a:ext cx="4974336" cy="420624"/>
          </a:xfrm>
          <a:prstGeom prst="roundRect">
            <a:avLst>
              <a:gd name="adj" fmla="val 6522"/>
            </a:avLst>
          </a:prstGeom>
          <a:solidFill>
            <a:srgbClr val="F2F8FB"/>
          </a:solidFill>
          <a:ln w="12700">
            <a:solidFill>
              <a:srgbClr val="D8EAF1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8" name="Text 15"/>
          <p:cNvSpPr/>
          <p:nvPr/>
        </p:nvSpPr>
        <p:spPr>
          <a:xfrm>
            <a:off x="6419088" y="2902804"/>
            <a:ext cx="46817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response: The Chair discloses to the CPCO or nominee, who decides whether the Chair withdraws or another member chairs that item</a:t>
            </a:r>
            <a:r>
              <a:rPr lang="en-US" sz="135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350"/>
          </a:p>
        </p:txBody>
      </p:sp>
      <p:sp>
        <p:nvSpPr>
          <p:cNvPr id="19" name="Shape 16"/>
          <p:cNvSpPr/>
          <p:nvPr/>
        </p:nvSpPr>
        <p:spPr>
          <a:xfrm>
            <a:off x="749808" y="3767328"/>
            <a:ext cx="5321808" cy="1719072"/>
          </a:xfrm>
          <a:prstGeom prst="roundRect">
            <a:avLst>
              <a:gd name="adj" fmla="val 319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0" name="Shape 17"/>
          <p:cNvSpPr/>
          <p:nvPr/>
        </p:nvSpPr>
        <p:spPr>
          <a:xfrm>
            <a:off x="749808" y="3767328"/>
            <a:ext cx="5321808" cy="292608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1" name="Text 18"/>
          <p:cNvSpPr/>
          <p:nvPr/>
        </p:nvSpPr>
        <p:spPr>
          <a:xfrm>
            <a:off x="914400" y="3840480"/>
            <a:ext cx="49377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3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3  |  Relationship with candidate</a:t>
            </a:r>
            <a:endParaRPr lang="en-US" sz="1330"/>
          </a:p>
        </p:txBody>
      </p:sp>
      <p:sp>
        <p:nvSpPr>
          <p:cNvPr id="22" name="Text 19"/>
          <p:cNvSpPr/>
          <p:nvPr/>
        </p:nvSpPr>
        <p:spPr>
          <a:xfrm>
            <a:off x="950976" y="4187952"/>
            <a:ext cx="482803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committee member is the applicant's first cousin or is in / has been in a personal relationship with the applicant.</a:t>
            </a:r>
            <a:endParaRPr lang="en-US" sz="1500"/>
          </a:p>
        </p:txBody>
      </p:sp>
      <p:sp>
        <p:nvSpPr>
          <p:cNvPr id="23" name="Shape 20"/>
          <p:cNvSpPr/>
          <p:nvPr/>
        </p:nvSpPr>
        <p:spPr>
          <a:xfrm>
            <a:off x="914400" y="4846320"/>
            <a:ext cx="4974336" cy="420624"/>
          </a:xfrm>
          <a:prstGeom prst="roundRect">
            <a:avLst>
              <a:gd name="adj" fmla="val 6522"/>
            </a:avLst>
          </a:prstGeom>
          <a:solidFill>
            <a:srgbClr val="F2F8FB"/>
          </a:solidFill>
          <a:ln w="12700">
            <a:solidFill>
              <a:srgbClr val="D8EAF1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4" name="Text 21"/>
          <p:cNvSpPr/>
          <p:nvPr/>
        </p:nvSpPr>
        <p:spPr>
          <a:xfrm>
            <a:off x="1042416" y="4965192"/>
            <a:ext cx="46817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response: Automatic step-aside. The person takes no part in the decision on that candidate and the withdrawal is minuted.</a:t>
            </a:r>
            <a:endParaRPr lang="en-US" sz="1100"/>
          </a:p>
        </p:txBody>
      </p:sp>
      <p:sp>
        <p:nvSpPr>
          <p:cNvPr id="25" name="Shape 22"/>
          <p:cNvSpPr/>
          <p:nvPr/>
        </p:nvSpPr>
        <p:spPr>
          <a:xfrm>
            <a:off x="6126480" y="3767328"/>
            <a:ext cx="5321808" cy="1719072"/>
          </a:xfrm>
          <a:prstGeom prst="roundRect">
            <a:avLst>
              <a:gd name="adj" fmla="val 3191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6" name="Shape 23"/>
          <p:cNvSpPr/>
          <p:nvPr/>
        </p:nvSpPr>
        <p:spPr>
          <a:xfrm>
            <a:off x="6126480" y="3767328"/>
            <a:ext cx="5321808" cy="292608"/>
          </a:xfrm>
          <a:prstGeom prst="rect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7" name="Text 24"/>
          <p:cNvSpPr/>
          <p:nvPr/>
        </p:nvSpPr>
        <p:spPr>
          <a:xfrm>
            <a:off x="6291072" y="3840480"/>
            <a:ext cx="49377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3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4  |  References and assessors</a:t>
            </a:r>
            <a:endParaRPr lang="en-US" sz="1330"/>
          </a:p>
        </p:txBody>
      </p:sp>
      <p:sp>
        <p:nvSpPr>
          <p:cNvPr id="28" name="Text 25"/>
          <p:cNvSpPr/>
          <p:nvPr/>
        </p:nvSpPr>
        <p:spPr>
          <a:xfrm>
            <a:off x="6327648" y="4187952"/>
            <a:ext cx="482803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internal committee member writes an advocacy-style reference, or an external assessor is also asked to referee a shortlisted candidate.</a:t>
            </a:r>
            <a:endParaRPr lang="en-US" sz="1500"/>
          </a:p>
        </p:txBody>
      </p:sp>
      <p:sp>
        <p:nvSpPr>
          <p:cNvPr id="29" name="Shape 26"/>
          <p:cNvSpPr/>
          <p:nvPr/>
        </p:nvSpPr>
        <p:spPr>
          <a:xfrm>
            <a:off x="6291072" y="4846320"/>
            <a:ext cx="4974336" cy="420624"/>
          </a:xfrm>
          <a:prstGeom prst="roundRect">
            <a:avLst>
              <a:gd name="adj" fmla="val 6522"/>
            </a:avLst>
          </a:prstGeom>
          <a:solidFill>
            <a:srgbClr val="F2F8FB"/>
          </a:solidFill>
          <a:ln w="12700">
            <a:solidFill>
              <a:srgbClr val="D8EAF1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0" name="Text 27"/>
          <p:cNvSpPr/>
          <p:nvPr/>
        </p:nvSpPr>
        <p:spPr>
          <a:xfrm>
            <a:off x="6419088" y="4965192"/>
            <a:ext cx="46817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response: Internal references must be factual and criteria-linked; external assessors must not provide references.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6945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472" y="347472"/>
            <a:ext cx="11475720" cy="1024128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10360152" y="347472"/>
            <a:ext cx="1463040" cy="1024128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442313"/>
            <a:ext cx="1143000" cy="779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41248" y="658368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Chair checklist: what good practice looks like</a:t>
            </a:r>
            <a:endParaRPr lang="en-US" sz="2600"/>
          </a:p>
        </p:txBody>
      </p:sp>
      <p:sp>
        <p:nvSpPr>
          <p:cNvPr id="6" name="Text 3"/>
          <p:cNvSpPr/>
          <p:nvPr/>
        </p:nvSpPr>
        <p:spPr>
          <a:xfrm>
            <a:off x="548640" y="6473952"/>
            <a:ext cx="11109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refs: COI Policy sections 5.4.1-5.4.6</a:t>
            </a:r>
            <a:endParaRPr lang="en-US" sz="950"/>
          </a:p>
        </p:txBody>
      </p:sp>
      <p:sp>
        <p:nvSpPr>
          <p:cNvPr id="7" name="Shape 4"/>
          <p:cNvSpPr/>
          <p:nvPr/>
        </p:nvSpPr>
        <p:spPr>
          <a:xfrm>
            <a:off x="932688" y="1700784"/>
            <a:ext cx="10241280" cy="786384"/>
          </a:xfrm>
          <a:prstGeom prst="roundRect">
            <a:avLst>
              <a:gd name="adj" fmla="val 5814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Shape 5"/>
          <p:cNvSpPr/>
          <p:nvPr/>
        </p:nvSpPr>
        <p:spPr>
          <a:xfrm>
            <a:off x="1115568" y="1828800"/>
            <a:ext cx="530352" cy="530352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 6"/>
          <p:cNvSpPr/>
          <p:nvPr/>
        </p:nvSpPr>
        <p:spPr>
          <a:xfrm>
            <a:off x="1115568" y="1947672"/>
            <a:ext cx="5303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/>
          </a:p>
        </p:txBody>
      </p:sp>
      <p:sp>
        <p:nvSpPr>
          <p:cNvPr id="10" name="Text 7"/>
          <p:cNvSpPr/>
          <p:nvPr/>
        </p:nvSpPr>
        <p:spPr>
          <a:xfrm>
            <a:off x="1810512" y="1847088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the meeting</a:t>
            </a:r>
            <a:endParaRPr lang="en-US" sz="1700"/>
          </a:p>
        </p:txBody>
      </p:sp>
      <p:sp>
        <p:nvSpPr>
          <p:cNvPr id="11" name="Text 8"/>
          <p:cNvSpPr/>
          <p:nvPr/>
        </p:nvSpPr>
        <p:spPr>
          <a:xfrm>
            <a:off x="4297680" y="1847088"/>
            <a:ext cx="64190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 the candidate list, invite declarations early, and resolve any issue before assessment starts wherever possible.</a:t>
            </a:r>
            <a:endParaRPr lang="en-US" sz="1430"/>
          </a:p>
        </p:txBody>
      </p:sp>
      <p:sp>
        <p:nvSpPr>
          <p:cNvPr id="12" name="Shape 9"/>
          <p:cNvSpPr/>
          <p:nvPr/>
        </p:nvSpPr>
        <p:spPr>
          <a:xfrm>
            <a:off x="932688" y="2743200"/>
            <a:ext cx="10241280" cy="786384"/>
          </a:xfrm>
          <a:prstGeom prst="roundRect">
            <a:avLst>
              <a:gd name="adj" fmla="val 5814"/>
            </a:avLst>
          </a:prstGeom>
          <a:solidFill>
            <a:srgbClr val="F8FBFD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3" name="Shape 10"/>
          <p:cNvSpPr/>
          <p:nvPr/>
        </p:nvSpPr>
        <p:spPr>
          <a:xfrm>
            <a:off x="1115568" y="2871216"/>
            <a:ext cx="530352" cy="530352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4" name="Text 11"/>
          <p:cNvSpPr/>
          <p:nvPr/>
        </p:nvSpPr>
        <p:spPr>
          <a:xfrm>
            <a:off x="1115568" y="2990088"/>
            <a:ext cx="5303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/>
          </a:p>
        </p:txBody>
      </p:sp>
      <p:sp>
        <p:nvSpPr>
          <p:cNvPr id="15" name="Text 12"/>
          <p:cNvSpPr/>
          <p:nvPr/>
        </p:nvSpPr>
        <p:spPr>
          <a:xfrm>
            <a:off x="1810512" y="2889504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the meeting properly</a:t>
            </a:r>
            <a:endParaRPr lang="en-US" sz="1700"/>
          </a:p>
        </p:txBody>
      </p:sp>
      <p:sp>
        <p:nvSpPr>
          <p:cNvPr id="16" name="Text 13"/>
          <p:cNvSpPr/>
          <p:nvPr/>
        </p:nvSpPr>
        <p:spPr>
          <a:xfrm>
            <a:off x="4297680" y="2889504"/>
            <a:ext cx="64190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the board on the main policy provisions and obtain each member's confirmation and signature.</a:t>
            </a:r>
            <a:endParaRPr lang="en-US" sz="1430"/>
          </a:p>
        </p:txBody>
      </p:sp>
      <p:sp>
        <p:nvSpPr>
          <p:cNvPr id="17" name="Shape 14"/>
          <p:cNvSpPr/>
          <p:nvPr/>
        </p:nvSpPr>
        <p:spPr>
          <a:xfrm>
            <a:off x="932688" y="3785616"/>
            <a:ext cx="10241280" cy="786384"/>
          </a:xfrm>
          <a:prstGeom prst="roundRect">
            <a:avLst>
              <a:gd name="adj" fmla="val 5814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8" name="Shape 15"/>
          <p:cNvSpPr/>
          <p:nvPr/>
        </p:nvSpPr>
        <p:spPr>
          <a:xfrm>
            <a:off x="1115568" y="3913632"/>
            <a:ext cx="530352" cy="530352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19" name="Text 16"/>
          <p:cNvSpPr/>
          <p:nvPr/>
        </p:nvSpPr>
        <p:spPr>
          <a:xfrm>
            <a:off x="1115568" y="4032504"/>
            <a:ext cx="5303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/>
          </a:p>
        </p:txBody>
      </p:sp>
      <p:sp>
        <p:nvSpPr>
          <p:cNvPr id="20" name="Text 17"/>
          <p:cNvSpPr/>
          <p:nvPr/>
        </p:nvSpPr>
        <p:spPr>
          <a:xfrm>
            <a:off x="1810512" y="393192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the discussion</a:t>
            </a:r>
            <a:endParaRPr lang="en-US" sz="1700"/>
          </a:p>
        </p:txBody>
      </p:sp>
      <p:sp>
        <p:nvSpPr>
          <p:cNvPr id="21" name="Text 18"/>
          <p:cNvSpPr/>
          <p:nvPr/>
        </p:nvSpPr>
        <p:spPr>
          <a:xfrm>
            <a:off x="4297680" y="3931920"/>
            <a:ext cx="64190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new issue emerges, pause. Apply the right control: speak last, alternative chair, partial withdrawal, or full withdrawal.</a:t>
            </a:r>
            <a:endParaRPr lang="en-US" sz="1430"/>
          </a:p>
        </p:txBody>
      </p:sp>
      <p:sp>
        <p:nvSpPr>
          <p:cNvPr id="22" name="Shape 19"/>
          <p:cNvSpPr/>
          <p:nvPr/>
        </p:nvSpPr>
        <p:spPr>
          <a:xfrm>
            <a:off x="932688" y="4828032"/>
            <a:ext cx="10241280" cy="786384"/>
          </a:xfrm>
          <a:prstGeom prst="roundRect">
            <a:avLst>
              <a:gd name="adj" fmla="val 5814"/>
            </a:avLst>
          </a:prstGeom>
          <a:solidFill>
            <a:srgbClr val="F8FBFD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3" name="Shape 20"/>
          <p:cNvSpPr/>
          <p:nvPr/>
        </p:nvSpPr>
        <p:spPr>
          <a:xfrm>
            <a:off x="1115568" y="4956048"/>
            <a:ext cx="530352" cy="530352"/>
          </a:xfrm>
          <a:prstGeom prst="ellipse">
            <a:avLst/>
          </a:prstGeom>
          <a:solidFill>
            <a:srgbClr val="0B76A0"/>
          </a:solidFill>
          <a:ln w="12700">
            <a:solidFill>
              <a:srgbClr val="0B76A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4" name="Text 21"/>
          <p:cNvSpPr/>
          <p:nvPr/>
        </p:nvSpPr>
        <p:spPr>
          <a:xfrm>
            <a:off x="1115568" y="5074920"/>
            <a:ext cx="53035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/>
          </a:p>
        </p:txBody>
      </p:sp>
      <p:sp>
        <p:nvSpPr>
          <p:cNvPr id="25" name="Text 22"/>
          <p:cNvSpPr/>
          <p:nvPr/>
        </p:nvSpPr>
        <p:spPr>
          <a:xfrm>
            <a:off x="1810512" y="4974336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Leave an auditable record</a:t>
            </a:r>
            <a:endParaRPr lang="en-US" sz="1700"/>
          </a:p>
        </p:txBody>
      </p:sp>
      <p:sp>
        <p:nvSpPr>
          <p:cNvPr id="26" name="Text 23"/>
          <p:cNvSpPr/>
          <p:nvPr/>
        </p:nvSpPr>
        <p:spPr>
          <a:xfrm>
            <a:off x="4297680" y="4974336"/>
            <a:ext cx="64190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30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Minute withdrawals and key control measures so the University can demonstrate an objective, merit-based decision afterwards.</a:t>
            </a:r>
            <a:endParaRPr lang="en-US" sz="1430"/>
          </a:p>
        </p:txBody>
      </p:sp>
      <p:sp>
        <p:nvSpPr>
          <p:cNvPr id="27" name="Shape 24"/>
          <p:cNvSpPr/>
          <p:nvPr/>
        </p:nvSpPr>
        <p:spPr>
          <a:xfrm>
            <a:off x="1243584" y="5907024"/>
            <a:ext cx="9646920" cy="438912"/>
          </a:xfrm>
          <a:prstGeom prst="roundRect">
            <a:avLst>
              <a:gd name="adj" fmla="val 8333"/>
            </a:avLst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28" name="Text 25"/>
          <p:cNvSpPr/>
          <p:nvPr/>
        </p:nvSpPr>
        <p:spPr>
          <a:xfrm>
            <a:off x="1481328" y="6025896"/>
            <a:ext cx="91622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6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aim is not to exclude every connection - it is to manage conflicts so fairness, objectivity and confidence in the process are protected.</a:t>
            </a:r>
            <a:endParaRPr lang="en-US" sz="1460"/>
          </a:p>
        </p:txBody>
      </p:sp>
    </p:spTree>
    <p:extLst>
      <p:ext uri="{BB962C8B-B14F-4D97-AF65-F5344CB8AC3E}">
        <p14:creationId xmlns:p14="http://schemas.microsoft.com/office/powerpoint/2010/main" val="40834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CF0749-BAC4-017C-188D-748E73CF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84" y="360361"/>
            <a:ext cx="9289854" cy="1312855"/>
          </a:xfrm>
        </p:spPr>
        <p:txBody>
          <a:bodyPr anchor="ctr">
            <a:normAutofit/>
          </a:bodyPr>
          <a:lstStyle/>
          <a:p>
            <a:r>
              <a:rPr lang="en-US">
                <a:latin typeface="Merriweather 18pt" pitchFamily="2" charset="0"/>
                <a:ea typeface="Merriweather 18pt" pitchFamily="2" charset="0"/>
                <a:cs typeface="Merriweather 18pt" pitchFamily="2" charset="0"/>
              </a:rPr>
              <a:t>UCC’s Conflict of Interest (COI) Policy</a:t>
            </a:r>
            <a:endParaRPr lang="en-IE">
              <a:latin typeface="Merriweather 18pt" pitchFamily="2" charset="0"/>
              <a:ea typeface="Merriweather 18pt" pitchFamily="2" charset="0"/>
              <a:cs typeface="Merriweather 18pt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6C754-4FEC-5C3D-FC41-4B0D16139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913" y="1922463"/>
            <a:ext cx="1398587" cy="3862387"/>
          </a:xfrm>
        </p:spPr>
        <p:txBody>
          <a:bodyPr anchor="ctr">
            <a:normAutofit/>
          </a:bodyPr>
          <a:lstStyle/>
          <a:p>
            <a:r>
              <a:rPr lang="en-US">
                <a:latin typeface="Merriweather 18pt" pitchFamily="2" charset="0"/>
                <a:ea typeface="Merriweather 18pt" pitchFamily="2" charset="0"/>
                <a:cs typeface="Merriweather 18pt" pitchFamily="2" charset="0"/>
              </a:rPr>
              <a:t>Four key steps</a:t>
            </a:r>
          </a:p>
          <a:p>
            <a:endParaRPr lang="en-IE"/>
          </a:p>
        </p:txBody>
      </p:sp>
      <p:pic>
        <p:nvPicPr>
          <p:cNvPr id="6" name="Content Placeholder 5" descr="Eye with solid fill">
            <a:extLst>
              <a:ext uri="{FF2B5EF4-FFF2-40B4-BE49-F238E27FC236}">
                <a16:creationId xmlns:a16="http://schemas.microsoft.com/office/drawing/2014/main" id="{7FC41E22-D59A-6560-535C-1092521FFD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7806" y="1917504"/>
            <a:ext cx="1480698" cy="1480698"/>
          </a:xfrm>
        </p:spPr>
      </p:pic>
      <p:pic>
        <p:nvPicPr>
          <p:cNvPr id="10" name="Graphic 9" descr="Clipboard with solid fill">
            <a:extLst>
              <a:ext uri="{FF2B5EF4-FFF2-40B4-BE49-F238E27FC236}">
                <a16:creationId xmlns:a16="http://schemas.microsoft.com/office/drawing/2014/main" id="{A4957593-4695-6F5C-A370-CF3D8D653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7397" y="2019678"/>
            <a:ext cx="1139310" cy="1139310"/>
          </a:xfrm>
          <a:prstGeom prst="rect">
            <a:avLst/>
          </a:prstGeom>
        </p:spPr>
      </p:pic>
      <p:pic>
        <p:nvPicPr>
          <p:cNvPr id="12" name="Graphic 11" descr="Folder Search with solid fill">
            <a:extLst>
              <a:ext uri="{FF2B5EF4-FFF2-40B4-BE49-F238E27FC236}">
                <a16:creationId xmlns:a16="http://schemas.microsoft.com/office/drawing/2014/main" id="{9AC116F5-678D-5467-6E47-DD2880685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7716" y="2095877"/>
            <a:ext cx="1123951" cy="1123951"/>
          </a:xfrm>
          <a:prstGeom prst="rect">
            <a:avLst/>
          </a:prstGeom>
        </p:spPr>
      </p:pic>
      <p:pic>
        <p:nvPicPr>
          <p:cNvPr id="16" name="Graphic 15" descr="Blackboard with solid fill">
            <a:extLst>
              <a:ext uri="{FF2B5EF4-FFF2-40B4-BE49-F238E27FC236}">
                <a16:creationId xmlns:a16="http://schemas.microsoft.com/office/drawing/2014/main" id="{C96AC2DF-A2BB-67C9-7119-4B97CEA3A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3731" y="2019678"/>
            <a:ext cx="1276350" cy="127635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4847C9-B999-D5D2-9DC5-7F2FA646B3E5}"/>
              </a:ext>
            </a:extLst>
          </p:cNvPr>
          <p:cNvSpPr/>
          <p:nvPr/>
        </p:nvSpPr>
        <p:spPr>
          <a:xfrm>
            <a:off x="4678258" y="2429252"/>
            <a:ext cx="5715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4268355-971D-D808-E316-BC1FAABB1D33}"/>
              </a:ext>
            </a:extLst>
          </p:cNvPr>
          <p:cNvSpPr/>
          <p:nvPr/>
        </p:nvSpPr>
        <p:spPr>
          <a:xfrm>
            <a:off x="9612752" y="2500662"/>
            <a:ext cx="5715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C6B3731-1387-AD65-D13D-32F3EE1D817D}"/>
              </a:ext>
            </a:extLst>
          </p:cNvPr>
          <p:cNvSpPr/>
          <p:nvPr/>
        </p:nvSpPr>
        <p:spPr>
          <a:xfrm>
            <a:off x="7319590" y="2500662"/>
            <a:ext cx="5715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38CEDFF-22C6-8F95-D31D-16C7EC7F3DAD}"/>
              </a:ext>
            </a:extLst>
          </p:cNvPr>
          <p:cNvSpPr/>
          <p:nvPr/>
        </p:nvSpPr>
        <p:spPr>
          <a:xfrm>
            <a:off x="3053351" y="3747044"/>
            <a:ext cx="1442469" cy="6300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Identify</a:t>
            </a:r>
            <a:endParaRPr lang="en-IE" sz="20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8BE6C5-EF80-E2F7-F6A9-135F6EB55E5B}"/>
              </a:ext>
            </a:extLst>
          </p:cNvPr>
          <p:cNvSpPr/>
          <p:nvPr/>
        </p:nvSpPr>
        <p:spPr>
          <a:xfrm>
            <a:off x="10389169" y="3699013"/>
            <a:ext cx="1442469" cy="6300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Record</a:t>
            </a:r>
            <a:endParaRPr lang="en-IE" sz="2000" b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102675-A25C-121C-BC3B-B4884E220CB3}"/>
              </a:ext>
            </a:extLst>
          </p:cNvPr>
          <p:cNvSpPr/>
          <p:nvPr/>
        </p:nvSpPr>
        <p:spPr>
          <a:xfrm>
            <a:off x="7984920" y="3699013"/>
            <a:ext cx="1442469" cy="6300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Manage</a:t>
            </a:r>
            <a:endParaRPr lang="en-IE" sz="2000" b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C0BA58-9DB0-E08A-D322-1504AC8A839D}"/>
              </a:ext>
            </a:extLst>
          </p:cNvPr>
          <p:cNvSpPr/>
          <p:nvPr/>
        </p:nvSpPr>
        <p:spPr>
          <a:xfrm>
            <a:off x="5580671" y="3747044"/>
            <a:ext cx="1442469" cy="6300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Declare</a:t>
            </a:r>
            <a:endParaRPr lang="en-IE" sz="20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EC79BA-9762-9414-2AAF-028C10BBBCB2}"/>
              </a:ext>
            </a:extLst>
          </p:cNvPr>
          <p:cNvSpPr txBox="1"/>
          <p:nvPr/>
        </p:nvSpPr>
        <p:spPr>
          <a:xfrm>
            <a:off x="2541784" y="5543550"/>
            <a:ext cx="928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/>
              <a:t>https://www.ucc.ie/en/ocla/policy/conflict-of-interest/policy/</a:t>
            </a:r>
          </a:p>
        </p:txBody>
      </p:sp>
    </p:spTree>
    <p:extLst>
      <p:ext uri="{BB962C8B-B14F-4D97-AF65-F5344CB8AC3E}">
        <p14:creationId xmlns:p14="http://schemas.microsoft.com/office/powerpoint/2010/main" val="181950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3CB3-F1F0-2815-F087-9F0C6A01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 Identify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5393-9FF2-F80C-FAC2-45824C8F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sz="3600">
                <a:solidFill>
                  <a:prstClr val="black"/>
                </a:solidFill>
                <a:cs typeface="FiraGO" panose="020B0503050000020004" pitchFamily="34" charset="0"/>
              </a:rPr>
              <a:t>What is a COI:</a:t>
            </a:r>
          </a:p>
          <a:p>
            <a:pPr lvl="0">
              <a:defRPr/>
            </a:pPr>
            <a:endParaRPr lang="en-US">
              <a:solidFill>
                <a:prstClr val="black"/>
              </a:solidFill>
              <a:cs typeface="FiraGO" panose="020B0503050000020004" pitchFamily="34" charset="0"/>
            </a:endParaRPr>
          </a:p>
          <a:p>
            <a:pPr lvl="1">
              <a:defRPr/>
            </a:pPr>
            <a:r>
              <a:rPr lang="en-US" sz="3100">
                <a:solidFill>
                  <a:prstClr val="black"/>
                </a:solidFill>
                <a:cs typeface="FiraGO" panose="020B0503050000020004" pitchFamily="34" charset="0"/>
              </a:rPr>
              <a:t>A situation in which someone’s personal interests, obligations or loyalties could influence, or be seen to influence, the objective performance of their official University duties and responsibilities. </a:t>
            </a:r>
          </a:p>
          <a:p>
            <a:pPr lvl="1">
              <a:defRPr/>
            </a:pPr>
            <a:endParaRPr lang="en-US" sz="3100">
              <a:solidFill>
                <a:prstClr val="black"/>
              </a:solidFill>
              <a:cs typeface="FiraGO" panose="020B0503050000020004" pitchFamily="34" charset="0"/>
            </a:endParaRPr>
          </a:p>
          <a:p>
            <a:pPr lvl="1">
              <a:defRPr/>
            </a:pPr>
            <a:r>
              <a:rPr lang="en-US" sz="3100">
                <a:solidFill>
                  <a:prstClr val="black"/>
                </a:solidFill>
                <a:cs typeface="FiraGO" panose="020B0503050000020004" pitchFamily="34" charset="0"/>
              </a:rPr>
              <a:t>This personal interest can be direct or indirect, and it can include the interests of parties connected to them. </a:t>
            </a:r>
          </a:p>
          <a:p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A29E4-813D-776A-8907-CE446FAD0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993130" cy="4803776"/>
          </a:xfrm>
        </p:spPr>
        <p:txBody>
          <a:bodyPr>
            <a:normAutofit fontScale="77500" lnSpcReduction="20000"/>
          </a:bodyPr>
          <a:lstStyle/>
          <a:p>
            <a:r>
              <a:rPr lang="en-US" sz="3600">
                <a:cs typeface="FiraGO" panose="020B0503050000020004" pitchFamily="34" charset="0"/>
              </a:rPr>
              <a:t>Three types of </a:t>
            </a:r>
            <a:r>
              <a:rPr lang="en-US" sz="3600" err="1">
                <a:cs typeface="FiraGO" panose="020B0503050000020004" pitchFamily="34" charset="0"/>
              </a:rPr>
              <a:t>CoI</a:t>
            </a:r>
            <a:r>
              <a:rPr lang="en-US" sz="3600">
                <a:cs typeface="FiraGO" panose="020B0503050000020004" pitchFamily="34" charset="0"/>
              </a:rPr>
              <a:t>:</a:t>
            </a:r>
          </a:p>
          <a:p>
            <a:endParaRPr lang="en-US" sz="1400">
              <a:cs typeface="FiraGO" panose="020B0503050000020004" pitchFamily="34" charset="0"/>
            </a:endParaRPr>
          </a:p>
          <a:p>
            <a:pPr lvl="1"/>
            <a:r>
              <a:rPr lang="en-US" sz="2800" b="1">
                <a:cs typeface="FiraGO" panose="020B0503050000020004" pitchFamily="34" charset="0"/>
              </a:rPr>
              <a:t>Actual:</a:t>
            </a:r>
            <a:r>
              <a:rPr lang="en-US" sz="2800">
                <a:cs typeface="FiraGO" panose="020B0503050000020004" pitchFamily="34" charset="0"/>
              </a:rPr>
              <a:t> You have a direct conflict between your official duties and University responsibilities and a competing interest or loyalty, whether personal or involving a Connected Person.</a:t>
            </a:r>
          </a:p>
          <a:p>
            <a:pPr lvl="1"/>
            <a:endParaRPr lang="en-US" sz="1300">
              <a:cs typeface="FiraGO" panose="020B0503050000020004" pitchFamily="34" charset="0"/>
            </a:endParaRPr>
          </a:p>
          <a:p>
            <a:pPr lvl="1"/>
            <a:r>
              <a:rPr lang="en-US" sz="2800" b="1">
                <a:cs typeface="FiraGO" panose="020B0503050000020004" pitchFamily="34" charset="0"/>
              </a:rPr>
              <a:t>Perceived:</a:t>
            </a:r>
            <a:r>
              <a:rPr lang="en-US" sz="2800">
                <a:cs typeface="FiraGO" panose="020B0503050000020004" pitchFamily="34" charset="0"/>
              </a:rPr>
              <a:t> It could reasonably be perceived, or give the appearance, that a competing interest could improperly influence the performance of your official duties and University responsibilities.</a:t>
            </a:r>
          </a:p>
          <a:p>
            <a:pPr lvl="1"/>
            <a:endParaRPr lang="en-US" sz="1400">
              <a:cs typeface="FiraGO" panose="020B0503050000020004" pitchFamily="34" charset="0"/>
            </a:endParaRPr>
          </a:p>
          <a:p>
            <a:pPr lvl="1"/>
            <a:r>
              <a:rPr lang="en-US" sz="2800" b="1">
                <a:cs typeface="FiraGO" panose="020B0503050000020004" pitchFamily="34" charset="0"/>
              </a:rPr>
              <a:t>Potential:</a:t>
            </a:r>
            <a:r>
              <a:rPr lang="en-US" sz="2800">
                <a:cs typeface="FiraGO" panose="020B0503050000020004" pitchFamily="34" charset="0"/>
              </a:rPr>
              <a:t> A situation which could develop into an actual or perceived conflict of interest.</a:t>
            </a:r>
          </a:p>
        </p:txBody>
      </p:sp>
    </p:spTree>
    <p:extLst>
      <p:ext uri="{BB962C8B-B14F-4D97-AF65-F5344CB8AC3E}">
        <p14:creationId xmlns:p14="http://schemas.microsoft.com/office/powerpoint/2010/main" val="20532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ACE1A-C4CD-88F6-9E00-ECC4066FC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Conflicts of Interest should be declared promptly and fully.</a:t>
            </a:r>
          </a:p>
          <a:p>
            <a:endParaRPr lang="en-US"/>
          </a:p>
          <a:p>
            <a:r>
              <a:rPr lang="en-US"/>
              <a:t>Use the form available on the website and email to the identified COI Reviewer in the disclosures channel (also online)</a:t>
            </a:r>
          </a:p>
          <a:p>
            <a:endParaRPr lang="en-US"/>
          </a:p>
          <a:p>
            <a:r>
              <a:rPr lang="en-US"/>
              <a:t>The COI Reviewer can take advice on the issue from colleagues in the relevant professional areas, as appropriate (for example: research, consultancy or an issue pertaining to intellectual property to the Vice Principal for Research and Innovation or a procurement issue to the Chief Financial Officer).</a:t>
            </a:r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B91C03-7507-12B1-B304-A3E44631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 Declare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24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66335-22CD-15B9-9D42-EE0A6A3A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69096-8CEA-ED78-411B-031BD5D786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1454468"/>
            <a:ext cx="11077575" cy="4884737"/>
          </a:xfrm>
        </p:spPr>
        <p:txBody>
          <a:bodyPr/>
          <a:lstStyle/>
          <a:p>
            <a:r>
              <a:rPr lang="en-US"/>
              <a:t>Disclosure Channels:</a:t>
            </a:r>
          </a:p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FC6A4-DB7C-E889-F641-35C0B89E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 Declare</a:t>
            </a:r>
            <a:endParaRPr lang="en-I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289BF9-FF85-2C0F-9A07-5959AB0F2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81198"/>
              </p:ext>
            </p:extLst>
          </p:nvPr>
        </p:nvGraphicFramePr>
        <p:xfrm>
          <a:off x="373062" y="2056975"/>
          <a:ext cx="11445876" cy="465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718">
                  <a:extLst>
                    <a:ext uri="{9D8B030D-6E8A-4147-A177-3AD203B41FA5}">
                      <a16:colId xmlns:a16="http://schemas.microsoft.com/office/drawing/2014/main" val="3882733721"/>
                    </a:ext>
                  </a:extLst>
                </a:gridCol>
                <a:gridCol w="3006090">
                  <a:extLst>
                    <a:ext uri="{9D8B030D-6E8A-4147-A177-3AD203B41FA5}">
                      <a16:colId xmlns:a16="http://schemas.microsoft.com/office/drawing/2014/main" val="4017968123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158681379"/>
                    </a:ext>
                  </a:extLst>
                </a:gridCol>
                <a:gridCol w="2183448">
                  <a:extLst>
                    <a:ext uri="{9D8B030D-6E8A-4147-A177-3AD203B41FA5}">
                      <a16:colId xmlns:a16="http://schemas.microsoft.com/office/drawing/2014/main" val="3271023428"/>
                    </a:ext>
                  </a:extLst>
                </a:gridCol>
              </a:tblGrid>
              <a:tr h="377615">
                <a:tc>
                  <a:txBody>
                    <a:bodyPr/>
                    <a:lstStyle/>
                    <a:p>
                      <a:r>
                        <a:rPr lang="en-US"/>
                        <a:t>Type of Issue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Channel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Channel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  <a:r>
                        <a:rPr lang="en-US" baseline="30000"/>
                        <a:t>rd</a:t>
                      </a:r>
                      <a:r>
                        <a:rPr lang="en-US"/>
                        <a:t> Channel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10981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Academic Issue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Head of School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Head of College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Corporate Secretary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934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Research Issue (staff aligned to School)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School</a:t>
                      </a:r>
                      <a:endParaRPr lang="en-IE" sz="1600"/>
                    </a:p>
                    <a:p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College/ VP for Research and Innovation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  <a:p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14157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Research Issue (staff not aligned to School)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Head of Research Centre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College/ VP for Research and Innovation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  <a:p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46259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Spinouts/ Start Ups/ IP Issues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School/ Function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College/ Chief Financial Officer/ VP for Research and Innovation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  <a:p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59888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Sale, Supply or Purchase of Goals and Services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School/ Function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Head of College/ Chief Financial Officer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  <a:p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6067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Directorship/ Consultancy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School/ Function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 of College/ VP for Research and Innovation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57232"/>
                  </a:ext>
                </a:extLst>
              </a:tr>
              <a:tr h="555281">
                <a:tc>
                  <a:txBody>
                    <a:bodyPr/>
                    <a:lstStyle/>
                    <a:p>
                      <a:r>
                        <a:rPr lang="en-US" sz="1600"/>
                        <a:t>Recruitment and Promotions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Chairperson of selection committee/promotion board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Corporate Secretary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4EFA3-01E0-F401-5431-26ED9FD4DA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COI Reviewer responsible for dealing with the COI (and developing a management plan if appropriate) </a:t>
            </a:r>
          </a:p>
          <a:p>
            <a:endParaRPr lang="en-US"/>
          </a:p>
          <a:p>
            <a:r>
              <a:rPr lang="en-US"/>
              <a:t>Some COIs require ongoing management and this should be documented in the management plan</a:t>
            </a:r>
          </a:p>
          <a:p>
            <a:endParaRPr lang="en-US"/>
          </a:p>
          <a:p>
            <a:r>
              <a:rPr lang="en-US"/>
              <a:t>Where ongoing management is required – should be reviewed every three months</a:t>
            </a:r>
          </a:p>
          <a:p>
            <a:endParaRPr lang="en-US"/>
          </a:p>
          <a:p>
            <a:r>
              <a:rPr lang="en-US"/>
              <a:t>Externally funded research project: need to refer to the terms and conditions of the awards and the external funding agencies policy</a:t>
            </a:r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301DD-6EC9-6ED5-57E7-DEA70F1F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 Manage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81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FDEFA-A509-1CE5-9175-F83FEAFB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56450F-3B3E-239B-DCA8-7DE5EF597A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Examples of how Conflict of Interest may be resolved:</a:t>
            </a:r>
          </a:p>
          <a:p>
            <a:endParaRPr lang="en-US" sz="1200"/>
          </a:p>
          <a:p>
            <a:pPr lvl="1"/>
            <a:r>
              <a:rPr lang="en-US" b="1"/>
              <a:t>Conclusion that there is no Conflict of Interest: </a:t>
            </a:r>
            <a:r>
              <a:rPr lang="en-US"/>
              <a:t>declaration of the interest and/or activity and </a:t>
            </a:r>
            <a:r>
              <a:rPr lang="en-US" err="1"/>
              <a:t>authorisation</a:t>
            </a:r>
            <a:r>
              <a:rPr lang="en-US"/>
              <a:t> by the COI Reviewer will be held on the local Register of Conflicts of Interest. If related to IP/Spinout companies also to be reported to OCLA</a:t>
            </a:r>
          </a:p>
          <a:p>
            <a:pPr lvl="1"/>
            <a:endParaRPr lang="en-US" sz="1200"/>
          </a:p>
          <a:p>
            <a:pPr lvl="1"/>
            <a:r>
              <a:rPr lang="en-US" b="1"/>
              <a:t>Permission to continue the activity with modifications: </a:t>
            </a:r>
            <a:r>
              <a:rPr lang="en-US"/>
              <a:t>Non-exhaustive options for modifications include but are not limited to:</a:t>
            </a:r>
          </a:p>
          <a:p>
            <a:pPr lvl="2"/>
            <a:r>
              <a:rPr lang="en-US"/>
              <a:t>disclosure of all pertinent information to other relevant individuals/parties;</a:t>
            </a:r>
          </a:p>
          <a:p>
            <a:pPr lvl="2"/>
            <a:r>
              <a:rPr lang="en-US"/>
              <a:t>exclusion from, or third party review of, any decision-making/</a:t>
            </a:r>
            <a:r>
              <a:rPr lang="en-US" err="1"/>
              <a:t>authorisation</a:t>
            </a:r>
            <a:r>
              <a:rPr lang="en-US"/>
              <a:t>;</a:t>
            </a:r>
          </a:p>
          <a:p>
            <a:pPr lvl="2"/>
            <a:r>
              <a:rPr lang="en-US"/>
              <a:t>revisions to the research proposal or other plans;</a:t>
            </a:r>
          </a:p>
          <a:p>
            <a:pPr lvl="2"/>
            <a:r>
              <a:rPr lang="en-US"/>
              <a:t>reduction of involvement in the activity;</a:t>
            </a:r>
          </a:p>
          <a:p>
            <a:pPr lvl="2"/>
            <a:r>
              <a:rPr lang="en-US"/>
              <a:t>close monitoring of the activity and in particular the evaluation of any relationship;</a:t>
            </a:r>
          </a:p>
          <a:p>
            <a:pPr lvl="2"/>
            <a:r>
              <a:rPr lang="en-US"/>
              <a:t>termination of involvement by others (for example: a relative or friend) in the activity; and</a:t>
            </a:r>
          </a:p>
          <a:p>
            <a:pPr lvl="2"/>
            <a:r>
              <a:rPr lang="en-US"/>
              <a:t>divestiture of relevant personal interests.</a:t>
            </a:r>
          </a:p>
          <a:p>
            <a:pPr lvl="2"/>
            <a:endParaRPr lang="en-US" sz="1200"/>
          </a:p>
          <a:p>
            <a:pPr lvl="1"/>
            <a:r>
              <a:rPr lang="en-US" b="1"/>
              <a:t>Conclusion that the member of Staff should not be involved in any way: </a:t>
            </a:r>
            <a:r>
              <a:rPr lang="en-US"/>
              <a:t>removing the COI. Where no alternative modifications to the activity can be agreed upon, this will be the solution, by default. A record of this will be held centrally on the local Register of Conflicts of Interest. If related to IP/Spinout companies also to be reported to OCLA</a:t>
            </a:r>
          </a:p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C9C47E-5616-AB91-2112-8C670C33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 Manage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44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2E01-E061-7431-0B39-5CD6C47DB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2C2B5-5527-18F2-8002-BC7AF1F737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A record of the conclusion will be held locally on a local Register of Conflicts of Interest.</a:t>
            </a:r>
          </a:p>
          <a:p>
            <a:r>
              <a:rPr lang="en-US"/>
              <a:t>Conflicts of Interest relating to Intellectual Property and/or spinout companies should be shared with OCLA after they have been through the COI reviewer via the following email address:  </a:t>
            </a:r>
            <a:r>
              <a:rPr lang="en-US" u="sng">
                <a:hlinkClick r:id="rId3"/>
              </a:rPr>
              <a:t>conflictofinterest@ucc.ie</a:t>
            </a:r>
            <a:r>
              <a:rPr lang="en-US"/>
              <a:t>. </a:t>
            </a:r>
          </a:p>
          <a:p>
            <a:r>
              <a:rPr lang="en-US"/>
              <a:t>OCLA prepare an annual report at the end of each academic year on all potential COIs in respect of IP </a:t>
            </a:r>
            <a:r>
              <a:rPr lang="en-US" err="1"/>
              <a:t>commercialisation</a:t>
            </a:r>
            <a:r>
              <a:rPr lang="en-US"/>
              <a:t> and the establishment of spinout companies. This annual report will be provided to the ULT and the Governing Authority.</a:t>
            </a:r>
          </a:p>
          <a:p>
            <a:pPr marL="0" indent="0">
              <a:buNone/>
            </a:pPr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B9E44A-7AF7-5964-F3C9-EEBB618D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 Record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923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47472"/>
            <a:ext cx="1965960" cy="6181344"/>
          </a:xfrm>
          <a:prstGeom prst="rect">
            <a:avLst/>
          </a:prstGeom>
          <a:solidFill>
            <a:srgbClr val="003C69"/>
          </a:solidFill>
          <a:ln w="12700">
            <a:solidFill>
              <a:srgbClr val="003C6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3" name="Shape 1"/>
          <p:cNvSpPr/>
          <p:nvPr/>
        </p:nvSpPr>
        <p:spPr>
          <a:xfrm>
            <a:off x="365760" y="347472"/>
            <a:ext cx="1965960" cy="1325880"/>
          </a:xfrm>
          <a:prstGeom prst="rect">
            <a:avLst/>
          </a:prstGeom>
          <a:solidFill>
            <a:srgbClr val="FDB515"/>
          </a:solidFill>
          <a:ln w="12700">
            <a:solidFill>
              <a:srgbClr val="FDB51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4" name="Image 0" descr="/mnt/data/pptx_unzip/ppt/media/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9" y="566928"/>
            <a:ext cx="1179786" cy="8046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88373" y="2907792"/>
            <a:ext cx="1646959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Recruitment</a:t>
            </a:r>
            <a:endParaRPr lang="en-US" sz="2400"/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</a:t>
            </a:r>
            <a:endParaRPr lang="en-US" sz="2400"/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promotions</a:t>
            </a:r>
            <a:endParaRPr lang="en-US" sz="2400"/>
          </a:p>
        </p:txBody>
      </p:sp>
      <p:sp>
        <p:nvSpPr>
          <p:cNvPr id="6" name="Text 3"/>
          <p:cNvSpPr/>
          <p:nvPr/>
        </p:nvSpPr>
        <p:spPr>
          <a:xfrm>
            <a:off x="2633472" y="713232"/>
            <a:ext cx="8778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1111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Applying the COI Policy in appointment and promotion decisions</a:t>
            </a:r>
            <a:endParaRPr lang="en-US" sz="2400"/>
          </a:p>
        </p:txBody>
      </p:sp>
      <p:sp>
        <p:nvSpPr>
          <p:cNvPr id="7" name="Shape 4"/>
          <p:cNvSpPr/>
          <p:nvPr/>
        </p:nvSpPr>
        <p:spPr>
          <a:xfrm>
            <a:off x="2633472" y="1737360"/>
            <a:ext cx="8732520" cy="1234440"/>
          </a:xfrm>
          <a:prstGeom prst="roundRect">
            <a:avLst>
              <a:gd name="adj" fmla="val 5926"/>
            </a:avLst>
          </a:prstGeom>
          <a:solidFill>
            <a:srgbClr val="F2F8FB"/>
          </a:solidFill>
          <a:ln w="19050">
            <a:solidFill>
              <a:srgbClr val="0B76A0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sp>
        <p:nvSpPr>
          <p:cNvPr id="8" name="Text 5"/>
          <p:cNvSpPr/>
          <p:nvPr/>
        </p:nvSpPr>
        <p:spPr>
          <a:xfrm>
            <a:off x="2907792" y="1993392"/>
            <a:ext cx="8183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003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University appointments are made solely on merit.</a:t>
            </a:r>
            <a:endParaRPr lang="en-US" sz="2400"/>
          </a:p>
        </p:txBody>
      </p:sp>
      <p:sp>
        <p:nvSpPr>
          <p:cNvPr id="9" name="Text 6"/>
          <p:cNvSpPr/>
          <p:nvPr/>
        </p:nvSpPr>
        <p:spPr>
          <a:xfrm>
            <a:off x="2907792" y="2487168"/>
            <a:ext cx="8183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50">
                <a:solidFill>
                  <a:srgbClr val="0B76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practical COI question for recruitment and promotion is how the University protects that principle - and is seen to protect it - at every stage.</a:t>
            </a:r>
            <a:endParaRPr lang="en-US" sz="1350"/>
          </a:p>
        </p:txBody>
      </p:sp>
      <p:sp>
        <p:nvSpPr>
          <p:cNvPr id="10" name="Shape 7"/>
          <p:cNvSpPr/>
          <p:nvPr/>
        </p:nvSpPr>
        <p:spPr>
          <a:xfrm>
            <a:off x="2743200" y="3767328"/>
            <a:ext cx="2487168" cy="123444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11" name="Image 1" descr="/mnt/data/pptx_unzip/ppt/media/image20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2928" y="3968496"/>
            <a:ext cx="566928" cy="5669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93008" y="4078224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B76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Declare early</a:t>
            </a:r>
            <a:endParaRPr lang="en-US" sz="1600"/>
          </a:p>
        </p:txBody>
      </p:sp>
      <p:sp>
        <p:nvSpPr>
          <p:cNvPr id="13" name="Shape 9"/>
          <p:cNvSpPr/>
          <p:nvPr/>
        </p:nvSpPr>
        <p:spPr>
          <a:xfrm>
            <a:off x="5413248" y="3767328"/>
            <a:ext cx="2487168" cy="123444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14" name="Image 2" descr="/mnt/data/pptx_unzip/ppt/media/image26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2976" y="3968496"/>
            <a:ext cx="566928" cy="56692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163056" y="4078224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B76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Chair leads control</a:t>
            </a:r>
            <a:endParaRPr lang="en-US" sz="1600"/>
          </a:p>
        </p:txBody>
      </p:sp>
      <p:sp>
        <p:nvSpPr>
          <p:cNvPr id="16" name="Shape 11"/>
          <p:cNvSpPr/>
          <p:nvPr/>
        </p:nvSpPr>
        <p:spPr>
          <a:xfrm>
            <a:off x="8083296" y="3767328"/>
            <a:ext cx="2487168" cy="123444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D9E5EC"/>
            </a:solidFill>
            <a:prstDash val="solid"/>
          </a:ln>
        </p:spPr>
        <p:txBody>
          <a:bodyPr/>
          <a:lstStyle/>
          <a:p>
            <a:endParaRPr lang="en-IE"/>
          </a:p>
        </p:txBody>
      </p:sp>
      <p:pic>
        <p:nvPicPr>
          <p:cNvPr id="17" name="Image 3" descr="/mnt/data/pptx_unzip/ppt/media/image22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3024" y="3968496"/>
            <a:ext cx="566928" cy="56692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833104" y="4078224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B76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aside when required</a:t>
            </a:r>
            <a:endParaRPr lang="en-US" sz="1600"/>
          </a:p>
        </p:txBody>
      </p:sp>
      <p:sp>
        <p:nvSpPr>
          <p:cNvPr id="19" name="Text 13"/>
          <p:cNvSpPr/>
          <p:nvPr/>
        </p:nvSpPr>
        <p:spPr>
          <a:xfrm>
            <a:off x="2706624" y="5605272"/>
            <a:ext cx="8869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i="1">
                <a:solidFill>
                  <a:srgbClr val="6E6E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for this section: drafting, assessment, references, external assessors, and the enhanced role of the Chair.</a:t>
            </a:r>
            <a:endParaRPr lang="en-US" sz="1250"/>
          </a:p>
        </p:txBody>
      </p:sp>
    </p:spTree>
    <p:extLst>
      <p:ext uri="{BB962C8B-B14F-4D97-AF65-F5344CB8AC3E}">
        <p14:creationId xmlns:p14="http://schemas.microsoft.com/office/powerpoint/2010/main" val="180077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C Branded PPT Template 2025" id="{59CFD97C-74A7-4688-8BB4-DBC47F14301F}" vid="{782350F9-268A-456A-AC44-3566650762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f8147c-7ee1-44ae-9548-eaf29ab8dcf4" xsi:nil="true"/>
    <lcf76f155ced4ddcb4097134ff3c332f xmlns="22cda8d3-aef1-4b73-b574-da03868bb10b">
      <Terms xmlns="http://schemas.microsoft.com/office/infopath/2007/PartnerControls"/>
    </lcf76f155ced4ddcb4097134ff3c332f>
    <GarethsComments xmlns="22cda8d3-aef1-4b73-b574-da03868bb10b" xsi:nil="true"/>
    <CatherinesComments xmlns="22cda8d3-aef1-4b73-b574-da03868bb10b" xsi:nil="true"/>
    <LastModified xmlns="22cda8d3-aef1-4b73-b574-da03868bb10b" xsi:nil="true"/>
    <Status xmlns="22cda8d3-aef1-4b73-b574-da03868bb10b">New</Status>
    <Priority xmlns="22cda8d3-aef1-4b73-b574-da03868bb10b" xsi:nil="true"/>
    <ApprovalStatus xmlns="22cda8d3-aef1-4b73-b574-da03868bb10b" xsi:nil="true"/>
    <ApprovalButton xmlns="22cda8d3-aef1-4b73-b574-da03868bb1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8BD6A4FE3434F8DE84DB0BD0976D4" ma:contentTypeVersion="28" ma:contentTypeDescription="Create a new document." ma:contentTypeScope="" ma:versionID="59e3e006f967b05dc7e552af22e4aa5b">
  <xsd:schema xmlns:xsd="http://www.w3.org/2001/XMLSchema" xmlns:xs="http://www.w3.org/2001/XMLSchema" xmlns:p="http://schemas.microsoft.com/office/2006/metadata/properties" xmlns:ns2="22cda8d3-aef1-4b73-b574-da03868bb10b" xmlns:ns3="adf8147c-7ee1-44ae-9548-eaf29ab8dcf4" targetNamespace="http://schemas.microsoft.com/office/2006/metadata/properties" ma:root="true" ma:fieldsID="e345f08fde05847564754e2481c69d54" ns2:_="" ns3:_="">
    <xsd:import namespace="22cda8d3-aef1-4b73-b574-da03868bb10b"/>
    <xsd:import namespace="adf8147c-7ee1-44ae-9548-eaf29ab8d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Status" minOccurs="0"/>
                <xsd:element ref="ns2:MediaServiceGenerationTime" minOccurs="0"/>
                <xsd:element ref="ns2:MediaServiceEventHashCode" minOccurs="0"/>
                <xsd:element ref="ns2:Priority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ApprovalButton" minOccurs="0"/>
                <xsd:element ref="ns2:ApprovalStatus" minOccurs="0"/>
                <xsd:element ref="ns2:GarethsComments" minOccurs="0"/>
                <xsd:element ref="ns2:CatherinesComments" minOccurs="0"/>
                <xsd:element ref="ns2:Last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da8d3-aef1-4b73-b574-da03868bb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17" nillable="true" ma:displayName="Status" ma:default="New" ma:description="Status" ma:format="Dropdown" ma:internalName="Status">
      <xsd:simpleType>
        <xsd:restriction base="dms:Choice">
          <xsd:enumeration value="New"/>
          <xsd:enumeration value="In Progress"/>
          <xsd:enumeration value="Completed"/>
          <xsd:enumeration value="Archive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1. High"/>
          <xsd:enumeration value="2. Med"/>
          <xsd:enumeration value="3. Low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alButton" ma:index="27" nillable="true" ma:displayName="Approval Button" ma:format="Dropdown" ma:internalName="ApprovalButton">
      <xsd:simpleType>
        <xsd:restriction base="dms:Text">
          <xsd:maxLength value="255"/>
        </xsd:restriction>
      </xsd:simpleType>
    </xsd:element>
    <xsd:element name="ApprovalStatus" ma:index="28" nillable="true" ma:displayName="Approval Status" ma:format="Dropdown" ma:internalName="ApprovalStatus">
      <xsd:simpleType>
        <xsd:restriction base="dms:Text">
          <xsd:maxLength value="255"/>
        </xsd:restriction>
      </xsd:simpleType>
    </xsd:element>
    <xsd:element name="GarethsComments" ma:index="29" nillable="true" ma:displayName="Gareth's Comments" ma:format="Dropdown" ma:internalName="GarethsComments">
      <xsd:simpleType>
        <xsd:restriction base="dms:Note">
          <xsd:maxLength value="255"/>
        </xsd:restriction>
      </xsd:simpleType>
    </xsd:element>
    <xsd:element name="CatherinesComments" ma:index="30" nillable="true" ma:displayName="Catherine's Comments" ma:format="Dropdown" ma:internalName="CatherinesComments">
      <xsd:simpleType>
        <xsd:restriction base="dms:Note">
          <xsd:maxLength value="255"/>
        </xsd:restriction>
      </xsd:simpleType>
    </xsd:element>
    <xsd:element name="LastModified" ma:index="31" nillable="true" ma:displayName="Last Modified" ma:format="DateTime" ma:internalName="Last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8147c-7ee1-44ae-9548-eaf29ab8d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eb2e47-eb4c-4903-b8b1-2629748c5838}" ma:internalName="TaxCatchAll" ma:showField="CatchAllData" ma:web="adf8147c-7ee1-44ae-9548-eaf29ab8d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51E75-3382-4EB9-AF37-3D61716FB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81F8B-100C-4A6B-9B92-EB1B72B18E3D}">
  <ds:schemaRefs>
    <ds:schemaRef ds:uri="22cda8d3-aef1-4b73-b574-da03868bb10b"/>
    <ds:schemaRef ds:uri="adf8147c-7ee1-44ae-9548-eaf29ab8dc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B02386-1167-48AB-BF50-3CFD964ED162}">
  <ds:schemaRefs>
    <ds:schemaRef ds:uri="22cda8d3-aef1-4b73-b574-da03868bb10b"/>
    <ds:schemaRef ds:uri="adf8147c-7ee1-44ae-9548-eaf29ab8dc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PPT Template 2025-UpdatedSep</Template>
  <Application>Microsoft Office PowerPoint</Application>
  <PresentationFormat>Widescreen</PresentationFormat>
  <Slides>14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Updated Conflict of Interest Policy</vt:lpstr>
      <vt:lpstr>UCC’s Conflict of Interest (COI) Policy</vt:lpstr>
      <vt:lpstr>Step 1 Identify</vt:lpstr>
      <vt:lpstr>Step 2 Declare</vt:lpstr>
      <vt:lpstr>Step 2 Declare</vt:lpstr>
      <vt:lpstr>Step 3 Manage</vt:lpstr>
      <vt:lpstr>Step 3 Manage</vt:lpstr>
      <vt:lpstr>Step 4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Daly (Office Of Corporate &amp; Legal Affairs)</dc:creator>
  <cp:revision>4</cp:revision>
  <dcterms:created xsi:type="dcterms:W3CDTF">2026-02-25T11:46:12Z</dcterms:created>
  <dcterms:modified xsi:type="dcterms:W3CDTF">2026-03-09T14:08:49Z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0x010100AE78BD6A4FE3434F8DE84DB0BD0976D4</vt:lpwstr>
  </property>
  <property fmtid="{D5CDD505-2E9C-101B-9397-08002B2CF9AE}" pid="3" name="MediaServiceImageTags">
    <vt:lpwstr/>
  </property>
</Properties>
</file>