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57" r:id="rId5"/>
    <p:sldId id="267" r:id="rId6"/>
    <p:sldId id="258" r:id="rId7"/>
    <p:sldId id="260" r:id="rId8"/>
    <p:sldId id="266" r:id="rId9"/>
    <p:sldId id="264" r:id="rId10"/>
    <p:sldId id="263" r:id="rId11"/>
    <p:sldId id="262" r:id="rId12"/>
    <p:sldId id="259" r:id="rId1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Zoe" initials="WZ" lastIdx="16" clrIdx="0">
    <p:extLst>
      <p:ext uri="{19B8F6BF-5375-455C-9EA6-DF929625EA0E}">
        <p15:presenceInfo xmlns:p15="http://schemas.microsoft.com/office/powerpoint/2012/main" userId="S::zoe.williams@ucc.ie::d5947a28-d08e-495e-b454-a0c2f7da43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4AA50"/>
    <a:srgbClr val="69B3E7"/>
    <a:srgbClr val="CCCCFF"/>
    <a:srgbClr val="003C69"/>
    <a:srgbClr val="643C69"/>
    <a:srgbClr val="99CCFF"/>
    <a:srgbClr val="FFB500"/>
    <a:srgbClr val="7566DC"/>
    <a:srgbClr val="CE1F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31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Zoe" userId="d5947a28-d08e-495e-b454-a0c2f7da4318" providerId="ADAL" clId="{3396D01F-BA80-4F4A-8979-09604A66C482}"/>
    <pc:docChg chg="undo redo custSel modSld">
      <pc:chgData name="Williams, Zoe" userId="d5947a28-d08e-495e-b454-a0c2f7da4318" providerId="ADAL" clId="{3396D01F-BA80-4F4A-8979-09604A66C482}" dt="2022-05-30T08:05:43.259" v="2320" actId="207"/>
      <pc:docMkLst>
        <pc:docMk/>
      </pc:docMkLst>
      <pc:sldChg chg="modSp mod">
        <pc:chgData name="Williams, Zoe" userId="d5947a28-d08e-495e-b454-a0c2f7da4318" providerId="ADAL" clId="{3396D01F-BA80-4F4A-8979-09604A66C482}" dt="2022-05-13T11:43:21.446" v="2062" actId="403"/>
        <pc:sldMkLst>
          <pc:docMk/>
          <pc:sldMk cId="2937682313" sldId="257"/>
        </pc:sldMkLst>
        <pc:graphicFrameChg chg="mod modGraphic">
          <ac:chgData name="Williams, Zoe" userId="d5947a28-d08e-495e-b454-a0c2f7da4318" providerId="ADAL" clId="{3396D01F-BA80-4F4A-8979-09604A66C482}" dt="2022-05-13T11:43:21.446" v="2062" actId="403"/>
          <ac:graphicFrameMkLst>
            <pc:docMk/>
            <pc:sldMk cId="2937682313" sldId="257"/>
            <ac:graphicFrameMk id="7" creationId="{F07572DD-4CCD-42E7-A48A-A9807D8EFAD5}"/>
          </ac:graphicFrameMkLst>
        </pc:graphicFrameChg>
      </pc:sldChg>
      <pc:sldChg chg="modSp mod">
        <pc:chgData name="Williams, Zoe" userId="d5947a28-d08e-495e-b454-a0c2f7da4318" providerId="ADAL" clId="{3396D01F-BA80-4F4A-8979-09604A66C482}" dt="2022-05-11T18:50:24.371" v="496" actId="20577"/>
        <pc:sldMkLst>
          <pc:docMk/>
          <pc:sldMk cId="2197837672" sldId="258"/>
        </pc:sldMkLst>
        <pc:spChg chg="mod">
          <ac:chgData name="Williams, Zoe" userId="d5947a28-d08e-495e-b454-a0c2f7da4318" providerId="ADAL" clId="{3396D01F-BA80-4F4A-8979-09604A66C482}" dt="2022-05-11T18:49:33.359" v="488" actId="20577"/>
          <ac:spMkLst>
            <pc:docMk/>
            <pc:sldMk cId="2197837672" sldId="258"/>
            <ac:spMk id="3" creationId="{2229844C-8C1D-4889-80B1-5BAE43207805}"/>
          </ac:spMkLst>
        </pc:spChg>
        <pc:spChg chg="mod">
          <ac:chgData name="Williams, Zoe" userId="d5947a28-d08e-495e-b454-a0c2f7da4318" providerId="ADAL" clId="{3396D01F-BA80-4F4A-8979-09604A66C482}" dt="2022-05-11T18:48:09.172" v="451" actId="20577"/>
          <ac:spMkLst>
            <pc:docMk/>
            <pc:sldMk cId="2197837672" sldId="258"/>
            <ac:spMk id="5" creationId="{EE10CB2B-208B-487A-8676-50CE3CC405FB}"/>
          </ac:spMkLst>
        </pc:spChg>
        <pc:spChg chg="mod">
          <ac:chgData name="Williams, Zoe" userId="d5947a28-d08e-495e-b454-a0c2f7da4318" providerId="ADAL" clId="{3396D01F-BA80-4F4A-8979-09604A66C482}" dt="2022-05-11T18:50:24.371" v="496" actId="20577"/>
          <ac:spMkLst>
            <pc:docMk/>
            <pc:sldMk cId="2197837672" sldId="258"/>
            <ac:spMk id="7" creationId="{0C5369A9-74B2-432F-AF95-20A368D9B09B}"/>
          </ac:spMkLst>
        </pc:spChg>
      </pc:sldChg>
      <pc:sldChg chg="modSp mod">
        <pc:chgData name="Williams, Zoe" userId="d5947a28-d08e-495e-b454-a0c2f7da4318" providerId="ADAL" clId="{3396D01F-BA80-4F4A-8979-09604A66C482}" dt="2022-05-11T19:10:41.527" v="821" actId="20577"/>
        <pc:sldMkLst>
          <pc:docMk/>
          <pc:sldMk cId="3566998994" sldId="259"/>
        </pc:sldMkLst>
        <pc:spChg chg="mod">
          <ac:chgData name="Williams, Zoe" userId="d5947a28-d08e-495e-b454-a0c2f7da4318" providerId="ADAL" clId="{3396D01F-BA80-4F4A-8979-09604A66C482}" dt="2022-05-11T17:27:16.322" v="323" actId="1076"/>
          <ac:spMkLst>
            <pc:docMk/>
            <pc:sldMk cId="3566998994" sldId="259"/>
            <ac:spMk id="4" creationId="{B4FF6DED-E882-4379-AC22-1F7C0B21FE1B}"/>
          </ac:spMkLst>
        </pc:spChg>
        <pc:spChg chg="mod">
          <ac:chgData name="Williams, Zoe" userId="d5947a28-d08e-495e-b454-a0c2f7da4318" providerId="ADAL" clId="{3396D01F-BA80-4F4A-8979-09604A66C482}" dt="2022-05-11T19:10:41.527" v="821" actId="20577"/>
          <ac:spMkLst>
            <pc:docMk/>
            <pc:sldMk cId="3566998994" sldId="259"/>
            <ac:spMk id="9" creationId="{28F7F2A8-FD76-4C38-B3C8-3CE2ACCA0E40}"/>
          </ac:spMkLst>
        </pc:spChg>
        <pc:graphicFrameChg chg="mod">
          <ac:chgData name="Williams, Zoe" userId="d5947a28-d08e-495e-b454-a0c2f7da4318" providerId="ADAL" clId="{3396D01F-BA80-4F4A-8979-09604A66C482}" dt="2022-05-11T17:26:44.195" v="319"/>
          <ac:graphicFrameMkLst>
            <pc:docMk/>
            <pc:sldMk cId="3566998994" sldId="259"/>
            <ac:graphicFrameMk id="3" creationId="{9C6D4AB6-2821-496B-916D-DC02A2DBB124}"/>
          </ac:graphicFrameMkLst>
        </pc:graphicFrameChg>
      </pc:sldChg>
      <pc:sldChg chg="modSp mod">
        <pc:chgData name="Williams, Zoe" userId="d5947a28-d08e-495e-b454-a0c2f7da4318" providerId="ADAL" clId="{3396D01F-BA80-4F4A-8979-09604A66C482}" dt="2022-05-13T13:03:42.092" v="2143" actId="20577"/>
        <pc:sldMkLst>
          <pc:docMk/>
          <pc:sldMk cId="3275382739" sldId="260"/>
        </pc:sldMkLst>
        <pc:graphicFrameChg chg="modGraphic">
          <ac:chgData name="Williams, Zoe" userId="d5947a28-d08e-495e-b454-a0c2f7da4318" providerId="ADAL" clId="{3396D01F-BA80-4F4A-8979-09604A66C482}" dt="2022-05-13T13:03:42.092" v="2143" actId="20577"/>
          <ac:graphicFrameMkLst>
            <pc:docMk/>
            <pc:sldMk cId="3275382739" sldId="260"/>
            <ac:graphicFrameMk id="5" creationId="{F0F507C7-3A26-47CB-9C23-4800B797AAFA}"/>
          </ac:graphicFrameMkLst>
        </pc:graphicFrameChg>
      </pc:sldChg>
      <pc:sldChg chg="modSp mod">
        <pc:chgData name="Williams, Zoe" userId="d5947a28-d08e-495e-b454-a0c2f7da4318" providerId="ADAL" clId="{3396D01F-BA80-4F4A-8979-09604A66C482}" dt="2022-05-11T19:08:50.364" v="726" actId="20577"/>
        <pc:sldMkLst>
          <pc:docMk/>
          <pc:sldMk cId="905680558" sldId="262"/>
        </pc:sldMkLst>
        <pc:graphicFrameChg chg="modGraphic">
          <ac:chgData name="Williams, Zoe" userId="d5947a28-d08e-495e-b454-a0c2f7da4318" providerId="ADAL" clId="{3396D01F-BA80-4F4A-8979-09604A66C482}" dt="2022-05-11T17:24:02.612" v="243" actId="20577"/>
          <ac:graphicFrameMkLst>
            <pc:docMk/>
            <pc:sldMk cId="905680558" sldId="262"/>
            <ac:graphicFrameMk id="10" creationId="{B4926F6E-93E7-4E16-97B1-3AB304D36FAF}"/>
          </ac:graphicFrameMkLst>
        </pc:graphicFrameChg>
        <pc:graphicFrameChg chg="mod modGraphic">
          <ac:chgData name="Williams, Zoe" userId="d5947a28-d08e-495e-b454-a0c2f7da4318" providerId="ADAL" clId="{3396D01F-BA80-4F4A-8979-09604A66C482}" dt="2022-05-11T19:07:19.603" v="682" actId="20577"/>
          <ac:graphicFrameMkLst>
            <pc:docMk/>
            <pc:sldMk cId="905680558" sldId="262"/>
            <ac:graphicFrameMk id="12" creationId="{9D06AAB3-3CA4-4677-BE5F-26C5846FF720}"/>
          </ac:graphicFrameMkLst>
        </pc:graphicFrameChg>
        <pc:graphicFrameChg chg="modGraphic">
          <ac:chgData name="Williams, Zoe" userId="d5947a28-d08e-495e-b454-a0c2f7da4318" providerId="ADAL" clId="{3396D01F-BA80-4F4A-8979-09604A66C482}" dt="2022-05-11T19:08:50.364" v="726" actId="20577"/>
          <ac:graphicFrameMkLst>
            <pc:docMk/>
            <pc:sldMk cId="905680558" sldId="262"/>
            <ac:graphicFrameMk id="13" creationId="{2192F8C2-7C57-424A-ADC6-027791EA0A60}"/>
          </ac:graphicFrameMkLst>
        </pc:graphicFrameChg>
      </pc:sldChg>
      <pc:sldChg chg="modSp mod">
        <pc:chgData name="Williams, Zoe" userId="d5947a28-d08e-495e-b454-a0c2f7da4318" providerId="ADAL" clId="{3396D01F-BA80-4F4A-8979-09604A66C482}" dt="2022-05-30T08:05:43.259" v="2320" actId="207"/>
        <pc:sldMkLst>
          <pc:docMk/>
          <pc:sldMk cId="2547669476" sldId="263"/>
        </pc:sldMkLst>
        <pc:graphicFrameChg chg="mod modGraphic">
          <ac:chgData name="Williams, Zoe" userId="d5947a28-d08e-495e-b454-a0c2f7da4318" providerId="ADAL" clId="{3396D01F-BA80-4F4A-8979-09604A66C482}" dt="2022-05-30T08:05:43.259" v="2320" actId="207"/>
          <ac:graphicFrameMkLst>
            <pc:docMk/>
            <pc:sldMk cId="2547669476" sldId="263"/>
            <ac:graphicFrameMk id="5" creationId="{0F4B6ED2-A7C7-41C4-A446-1E07D4A84517}"/>
          </ac:graphicFrameMkLst>
        </pc:graphicFrameChg>
        <pc:graphicFrameChg chg="mod modGraphic">
          <ac:chgData name="Williams, Zoe" userId="d5947a28-d08e-495e-b454-a0c2f7da4318" providerId="ADAL" clId="{3396D01F-BA80-4F4A-8979-09604A66C482}" dt="2022-05-17T09:50:15.904" v="2314" actId="1076"/>
          <ac:graphicFrameMkLst>
            <pc:docMk/>
            <pc:sldMk cId="2547669476" sldId="263"/>
            <ac:graphicFrameMk id="9" creationId="{C7C9A66D-46CD-4B63-B32D-ED66EF41BDCB}"/>
          </ac:graphicFrameMkLst>
        </pc:graphicFrameChg>
      </pc:sldChg>
      <pc:sldChg chg="modSp mod">
        <pc:chgData name="Williams, Zoe" userId="d5947a28-d08e-495e-b454-a0c2f7da4318" providerId="ADAL" clId="{3396D01F-BA80-4F4A-8979-09604A66C482}" dt="2022-05-13T13:06:18.782" v="2199" actId="14734"/>
        <pc:sldMkLst>
          <pc:docMk/>
          <pc:sldMk cId="577246022" sldId="264"/>
        </pc:sldMkLst>
        <pc:spChg chg="mod">
          <ac:chgData name="Williams, Zoe" userId="d5947a28-d08e-495e-b454-a0c2f7da4318" providerId="ADAL" clId="{3396D01F-BA80-4F4A-8979-09604A66C482}" dt="2022-05-11T19:03:28.850" v="629" actId="1076"/>
          <ac:spMkLst>
            <pc:docMk/>
            <pc:sldMk cId="577246022" sldId="264"/>
            <ac:spMk id="6" creationId="{7FD8CA22-D196-4E7E-9FF8-097120C9AFFB}"/>
          </ac:spMkLst>
        </pc:spChg>
        <pc:spChg chg="mod">
          <ac:chgData name="Williams, Zoe" userId="d5947a28-d08e-495e-b454-a0c2f7da4318" providerId="ADAL" clId="{3396D01F-BA80-4F4A-8979-09604A66C482}" dt="2022-05-11T19:03:36.180" v="631" actId="1076"/>
          <ac:spMkLst>
            <pc:docMk/>
            <pc:sldMk cId="577246022" sldId="264"/>
            <ac:spMk id="7" creationId="{50AA07F6-8B38-4B3A-ACD5-2D5A58946571}"/>
          </ac:spMkLst>
        </pc:spChg>
        <pc:graphicFrameChg chg="mod modGraphic">
          <ac:chgData name="Williams, Zoe" userId="d5947a28-d08e-495e-b454-a0c2f7da4318" providerId="ADAL" clId="{3396D01F-BA80-4F4A-8979-09604A66C482}" dt="2022-05-13T13:06:18.782" v="2199" actId="14734"/>
          <ac:graphicFrameMkLst>
            <pc:docMk/>
            <pc:sldMk cId="577246022" sldId="264"/>
            <ac:graphicFrameMk id="4" creationId="{74BB57A2-8321-4938-A165-6761F34477F3}"/>
          </ac:graphicFrameMkLst>
        </pc:graphicFrameChg>
        <pc:graphicFrameChg chg="mod modGraphic">
          <ac:chgData name="Williams, Zoe" userId="d5947a28-d08e-495e-b454-a0c2f7da4318" providerId="ADAL" clId="{3396D01F-BA80-4F4A-8979-09604A66C482}" dt="2022-05-11T19:03:25.526" v="628" actId="20577"/>
          <ac:graphicFrameMkLst>
            <pc:docMk/>
            <pc:sldMk cId="577246022" sldId="264"/>
            <ac:graphicFrameMk id="8" creationId="{817B2D27-2AC7-426F-978C-67F10F8164EA}"/>
          </ac:graphicFrameMkLst>
        </pc:graphicFrameChg>
      </pc:sldChg>
      <pc:sldChg chg="modSp mod">
        <pc:chgData name="Williams, Zoe" userId="d5947a28-d08e-495e-b454-a0c2f7da4318" providerId="ADAL" clId="{3396D01F-BA80-4F4A-8979-09604A66C482}" dt="2022-05-13T13:05:17.712" v="2189" actId="20577"/>
        <pc:sldMkLst>
          <pc:docMk/>
          <pc:sldMk cId="680364247" sldId="266"/>
        </pc:sldMkLst>
        <pc:graphicFrameChg chg="modGraphic">
          <ac:chgData name="Williams, Zoe" userId="d5947a28-d08e-495e-b454-a0c2f7da4318" providerId="ADAL" clId="{3396D01F-BA80-4F4A-8979-09604A66C482}" dt="2022-05-13T13:05:17.712" v="2189" actId="20577"/>
          <ac:graphicFrameMkLst>
            <pc:docMk/>
            <pc:sldMk cId="680364247" sldId="266"/>
            <ac:graphicFrameMk id="3" creationId="{7CA6B35D-44CB-4CC0-A536-B15EC44F5D16}"/>
          </ac:graphicFrameMkLst>
        </pc:graphicFrameChg>
      </pc:sldChg>
      <pc:sldChg chg="modSp mod">
        <pc:chgData name="Williams, Zoe" userId="d5947a28-d08e-495e-b454-a0c2f7da4318" providerId="ADAL" clId="{3396D01F-BA80-4F4A-8979-09604A66C482}" dt="2022-05-11T18:46:39.282" v="431" actId="20577"/>
        <pc:sldMkLst>
          <pc:docMk/>
          <pc:sldMk cId="3104859326" sldId="267"/>
        </pc:sldMkLst>
        <pc:spChg chg="mod">
          <ac:chgData name="Williams, Zoe" userId="d5947a28-d08e-495e-b454-a0c2f7da4318" providerId="ADAL" clId="{3396D01F-BA80-4F4A-8979-09604A66C482}" dt="2022-05-11T18:46:39.282" v="431" actId="20577"/>
          <ac:spMkLst>
            <pc:docMk/>
            <pc:sldMk cId="3104859326" sldId="267"/>
            <ac:spMk id="2" creationId="{27E1D067-CC30-4306-84CE-7B46D71788D6}"/>
          </ac:spMkLst>
        </pc:spChg>
      </pc:sldChg>
    </pc:docChg>
  </pc:docChgLst>
  <pc:docChgLst>
    <pc:chgData name="Lordan, Vivienne" userId="S::vlordan@ucc.ie::331fae93-fcc9-4f71-ad39-53056912bc7e" providerId="AD" clId="Web-{B88B34F0-0C1A-5655-7905-05CD97E36D5D}"/>
    <pc:docChg chg="sldOrd">
      <pc:chgData name="Lordan, Vivienne" userId="S::vlordan@ucc.ie::331fae93-fcc9-4f71-ad39-53056912bc7e" providerId="AD" clId="Web-{B88B34F0-0C1A-5655-7905-05CD97E36D5D}" dt="2022-05-23T14:20:19.207" v="1"/>
      <pc:docMkLst>
        <pc:docMk/>
      </pc:docMkLst>
      <pc:sldChg chg="ord">
        <pc:chgData name="Lordan, Vivienne" userId="S::vlordan@ucc.ie::331fae93-fcc9-4f71-ad39-53056912bc7e" providerId="AD" clId="Web-{B88B34F0-0C1A-5655-7905-05CD97E36D5D}" dt="2022-05-23T14:20:19.207" v="1"/>
        <pc:sldMkLst>
          <pc:docMk/>
          <pc:sldMk cId="3275382739" sldId="260"/>
        </pc:sldMkLst>
      </pc:sldChg>
    </pc:docChg>
  </pc:docChgLst>
  <pc:docChgLst>
    <pc:chgData name="Williams, Zoe" userId="S::zoe.williams@ucc.ie::d5947a28-d08e-495e-b454-a0c2f7da4318" providerId="AD" clId="Web-{A10DF080-196B-0662-38F0-FFB591C0D2A6}"/>
    <pc:docChg chg="modSld">
      <pc:chgData name="Williams, Zoe" userId="S::zoe.williams@ucc.ie::d5947a28-d08e-495e-b454-a0c2f7da4318" providerId="AD" clId="Web-{A10DF080-196B-0662-38F0-FFB591C0D2A6}" dt="2022-05-17T09:49:23.615" v="3"/>
      <pc:docMkLst>
        <pc:docMk/>
      </pc:docMkLst>
      <pc:sldChg chg="modSp">
        <pc:chgData name="Williams, Zoe" userId="S::zoe.williams@ucc.ie::d5947a28-d08e-495e-b454-a0c2f7da4318" providerId="AD" clId="Web-{A10DF080-196B-0662-38F0-FFB591C0D2A6}" dt="2022-05-17T09:49:23.615" v="3"/>
        <pc:sldMkLst>
          <pc:docMk/>
          <pc:sldMk cId="2547669476" sldId="263"/>
        </pc:sldMkLst>
        <pc:graphicFrameChg chg="mod modGraphic">
          <ac:chgData name="Williams, Zoe" userId="S::zoe.williams@ucc.ie::d5947a28-d08e-495e-b454-a0c2f7da4318" providerId="AD" clId="Web-{A10DF080-196B-0662-38F0-FFB591C0D2A6}" dt="2022-05-17T09:49:23.615" v="3"/>
          <ac:graphicFrameMkLst>
            <pc:docMk/>
            <pc:sldMk cId="2547669476" sldId="263"/>
            <ac:graphicFrameMk id="5" creationId="{0F4B6ED2-A7C7-41C4-A446-1E07D4A84517}"/>
          </ac:graphicFrameMkLst>
        </pc:graphicFrameChg>
      </pc:sldChg>
    </pc:docChg>
  </pc:docChgLst>
  <pc:docChgLst>
    <pc:chgData name="Ó Sé, Brendan" userId="S::b.ose@ucc.ie::95e286f6-2264-4910-9702-37443e073616" providerId="AD" clId="Web-{5ECC3A3E-B0E9-F78A-F0A6-A3CB92769C5A}"/>
    <pc:docChg chg="modSld">
      <pc:chgData name="Ó Sé, Brendan" userId="S::b.ose@ucc.ie::95e286f6-2264-4910-9702-37443e073616" providerId="AD" clId="Web-{5ECC3A3E-B0E9-F78A-F0A6-A3CB92769C5A}" dt="2022-05-17T11:25:46.835" v="7"/>
      <pc:docMkLst>
        <pc:docMk/>
      </pc:docMkLst>
      <pc:sldChg chg="modSp">
        <pc:chgData name="Ó Sé, Brendan" userId="S::b.ose@ucc.ie::95e286f6-2264-4910-9702-37443e073616" providerId="AD" clId="Web-{5ECC3A3E-B0E9-F78A-F0A6-A3CB92769C5A}" dt="2022-05-17T11:25:46.835" v="7"/>
        <pc:sldMkLst>
          <pc:docMk/>
          <pc:sldMk cId="905680558" sldId="262"/>
        </pc:sldMkLst>
        <pc:graphicFrameChg chg="mod modGraphic">
          <ac:chgData name="Ó Sé, Brendan" userId="S::b.ose@ucc.ie::95e286f6-2264-4910-9702-37443e073616" providerId="AD" clId="Web-{5ECC3A3E-B0E9-F78A-F0A6-A3CB92769C5A}" dt="2022-05-17T11:25:36.928" v="5"/>
          <ac:graphicFrameMkLst>
            <pc:docMk/>
            <pc:sldMk cId="905680558" sldId="262"/>
            <ac:graphicFrameMk id="12" creationId="{9D06AAB3-3CA4-4677-BE5F-26C5846FF720}"/>
          </ac:graphicFrameMkLst>
        </pc:graphicFrameChg>
        <pc:graphicFrameChg chg="mod modGraphic">
          <ac:chgData name="Ó Sé, Brendan" userId="S::b.ose@ucc.ie::95e286f6-2264-4910-9702-37443e073616" providerId="AD" clId="Web-{5ECC3A3E-B0E9-F78A-F0A6-A3CB92769C5A}" dt="2022-05-17T11:25:46.835" v="7"/>
          <ac:graphicFrameMkLst>
            <pc:docMk/>
            <pc:sldMk cId="905680558" sldId="262"/>
            <ac:graphicFrameMk id="13" creationId="{2192F8C2-7C57-424A-ADC6-027791EA0A60}"/>
          </ac:graphicFrameMkLst>
        </pc:graphicFrameChg>
      </pc:sldChg>
    </pc:docChg>
  </pc:docChgLst>
  <pc:docChgLst>
    <pc:chgData name="Williams, Zoe" userId="S::zoe.williams@ucc.ie::d5947a28-d08e-495e-b454-a0c2f7da4318" providerId="AD" clId="Web-{29474810-1FFE-771E-5636-AB00C9556BFA}"/>
    <pc:docChg chg="modSld">
      <pc:chgData name="Williams, Zoe" userId="S::zoe.williams@ucc.ie::d5947a28-d08e-495e-b454-a0c2f7da4318" providerId="AD" clId="Web-{29474810-1FFE-771E-5636-AB00C9556BFA}" dt="2022-05-17T11:01:04.868" v="1"/>
      <pc:docMkLst>
        <pc:docMk/>
      </pc:docMkLst>
      <pc:sldChg chg="modSp">
        <pc:chgData name="Williams, Zoe" userId="S::zoe.williams@ucc.ie::d5947a28-d08e-495e-b454-a0c2f7da4318" providerId="AD" clId="Web-{29474810-1FFE-771E-5636-AB00C9556BFA}" dt="2022-05-17T11:01:04.868" v="1"/>
        <pc:sldMkLst>
          <pc:docMk/>
          <pc:sldMk cId="2547669476" sldId="263"/>
        </pc:sldMkLst>
        <pc:graphicFrameChg chg="mod modGraphic">
          <ac:chgData name="Williams, Zoe" userId="S::zoe.williams@ucc.ie::d5947a28-d08e-495e-b454-a0c2f7da4318" providerId="AD" clId="Web-{29474810-1FFE-771E-5636-AB00C9556BFA}" dt="2022-05-17T11:01:04.868" v="1"/>
          <ac:graphicFrameMkLst>
            <pc:docMk/>
            <pc:sldMk cId="2547669476" sldId="263"/>
            <ac:graphicFrameMk id="5" creationId="{0F4B6ED2-A7C7-41C4-A446-1E07D4A84517}"/>
          </ac:graphicFrameMkLst>
        </pc:graphicFrameChg>
      </pc:sldChg>
    </pc:docChg>
  </pc:docChgLst>
  <pc:docChgLst>
    <pc:chgData name="Williams, Zoe" userId="S::zoe.williams@ucc.ie::d5947a28-d08e-495e-b454-a0c2f7da4318" providerId="AD" clId="Web-{D0A83558-5B04-B176-1094-3D1D0D3EFE1E}"/>
    <pc:docChg chg="modSld">
      <pc:chgData name="Williams, Zoe" userId="S::zoe.williams@ucc.ie::d5947a28-d08e-495e-b454-a0c2f7da4318" providerId="AD" clId="Web-{D0A83558-5B04-B176-1094-3D1D0D3EFE1E}" dt="2022-05-17T11:00:25.050" v="4"/>
      <pc:docMkLst>
        <pc:docMk/>
      </pc:docMkLst>
      <pc:sldChg chg="modSp">
        <pc:chgData name="Williams, Zoe" userId="S::zoe.williams@ucc.ie::d5947a28-d08e-495e-b454-a0c2f7da4318" providerId="AD" clId="Web-{D0A83558-5B04-B176-1094-3D1D0D3EFE1E}" dt="2022-05-17T11:00:25.050" v="4"/>
        <pc:sldMkLst>
          <pc:docMk/>
          <pc:sldMk cId="2547669476" sldId="263"/>
        </pc:sldMkLst>
        <pc:spChg chg="mod">
          <ac:chgData name="Williams, Zoe" userId="S::zoe.williams@ucc.ie::d5947a28-d08e-495e-b454-a0c2f7da4318" providerId="AD" clId="Web-{D0A83558-5B04-B176-1094-3D1D0D3EFE1E}" dt="2022-05-17T10:59:43.611" v="0" actId="1076"/>
          <ac:spMkLst>
            <pc:docMk/>
            <pc:sldMk cId="2547669476" sldId="263"/>
            <ac:spMk id="4" creationId="{A6969F8F-E28F-4541-8D99-646CC758E59B}"/>
          </ac:spMkLst>
        </pc:spChg>
        <pc:graphicFrameChg chg="mod modGraphic">
          <ac:chgData name="Williams, Zoe" userId="S::zoe.williams@ucc.ie::d5947a28-d08e-495e-b454-a0c2f7da4318" providerId="AD" clId="Web-{D0A83558-5B04-B176-1094-3D1D0D3EFE1E}" dt="2022-05-17T11:00:25.050" v="4"/>
          <ac:graphicFrameMkLst>
            <pc:docMk/>
            <pc:sldMk cId="2547669476" sldId="263"/>
            <ac:graphicFrameMk id="5" creationId="{0F4B6ED2-A7C7-41C4-A446-1E07D4A84517}"/>
          </ac:graphicFrameMkLst>
        </pc:graphicFrameChg>
      </pc:sldChg>
    </pc:docChg>
  </pc:docChgLst>
  <pc:docChgLst>
    <pc:chgData name="Williams, Zoe" userId="S::zoe.williams@ucc.ie::d5947a28-d08e-495e-b454-a0c2f7da4318" providerId="AD" clId="Web-{EA90597B-EE8C-139C-C09B-290A3F6C7480}"/>
    <pc:docChg chg="modSld">
      <pc:chgData name="Williams, Zoe" userId="S::zoe.williams@ucc.ie::d5947a28-d08e-495e-b454-a0c2f7da4318" providerId="AD" clId="Web-{EA90597B-EE8C-139C-C09B-290A3F6C7480}" dt="2022-05-25T14:41:32.665" v="7" actId="20577"/>
      <pc:docMkLst>
        <pc:docMk/>
      </pc:docMkLst>
      <pc:sldChg chg="modSp">
        <pc:chgData name="Williams, Zoe" userId="S::zoe.williams@ucc.ie::d5947a28-d08e-495e-b454-a0c2f7da4318" providerId="AD" clId="Web-{EA90597B-EE8C-139C-C09B-290A3F6C7480}" dt="2022-05-25T14:41:32.665" v="7" actId="20577"/>
        <pc:sldMkLst>
          <pc:docMk/>
          <pc:sldMk cId="2547669476" sldId="263"/>
        </pc:sldMkLst>
        <pc:spChg chg="mod">
          <ac:chgData name="Williams, Zoe" userId="S::zoe.williams@ucc.ie::d5947a28-d08e-495e-b454-a0c2f7da4318" providerId="AD" clId="Web-{EA90597B-EE8C-139C-C09B-290A3F6C7480}" dt="2022-05-25T14:41:32.665" v="7" actId="20577"/>
          <ac:spMkLst>
            <pc:docMk/>
            <pc:sldMk cId="2547669476" sldId="263"/>
            <ac:spMk id="4" creationId="{A6969F8F-E28F-4541-8D99-646CC758E59B}"/>
          </ac:spMkLst>
        </pc:spChg>
      </pc:sldChg>
    </pc:docChg>
  </pc:docChgLst>
  <pc:docChgLst>
    <pc:chgData name="Williams, Zoe" userId="S::zoe.williams@ucc.ie::d5947a28-d08e-495e-b454-a0c2f7da4318" providerId="AD" clId="Web-{DF9A42A4-FF2F-8E04-84BB-1AC752B968E5}"/>
    <pc:docChg chg="modSld">
      <pc:chgData name="Williams, Zoe" userId="S::zoe.williams@ucc.ie::d5947a28-d08e-495e-b454-a0c2f7da4318" providerId="AD" clId="Web-{DF9A42A4-FF2F-8E04-84BB-1AC752B968E5}" dt="2022-05-30T07:40:47.133" v="1"/>
      <pc:docMkLst>
        <pc:docMk/>
      </pc:docMkLst>
      <pc:sldChg chg="modSp">
        <pc:chgData name="Williams, Zoe" userId="S::zoe.williams@ucc.ie::d5947a28-d08e-495e-b454-a0c2f7da4318" providerId="AD" clId="Web-{DF9A42A4-FF2F-8E04-84BB-1AC752B968E5}" dt="2022-05-30T07:40:47.133" v="1"/>
        <pc:sldMkLst>
          <pc:docMk/>
          <pc:sldMk cId="680364247" sldId="266"/>
        </pc:sldMkLst>
        <pc:graphicFrameChg chg="mod modGraphic">
          <ac:chgData name="Williams, Zoe" userId="S::zoe.williams@ucc.ie::d5947a28-d08e-495e-b454-a0c2f7da4318" providerId="AD" clId="Web-{DF9A42A4-FF2F-8E04-84BB-1AC752B968E5}" dt="2022-05-30T07:40:47.133" v="1"/>
          <ac:graphicFrameMkLst>
            <pc:docMk/>
            <pc:sldMk cId="680364247" sldId="266"/>
            <ac:graphicFrameMk id="3" creationId="{7CA6B35D-44CB-4CC0-A536-B15EC44F5D16}"/>
          </ac:graphicFrameMkLst>
        </pc:graphicFrameChg>
      </pc:sldChg>
    </pc:docChg>
  </pc:docChgLst>
  <pc:docChgLst>
    <pc:chgData name="Williams, Zoe" userId="S::zoe.williams@ucc.ie::d5947a28-d08e-495e-b454-a0c2f7da4318" providerId="AD" clId="Web-{FF286FE6-09B8-09D3-CABE-672D7AC244A7}"/>
    <pc:docChg chg="modSld">
      <pc:chgData name="Williams, Zoe" userId="S::zoe.williams@ucc.ie::d5947a28-d08e-495e-b454-a0c2f7da4318" providerId="AD" clId="Web-{FF286FE6-09B8-09D3-CABE-672D7AC244A7}" dt="2022-05-25T14:31:01.838" v="13"/>
      <pc:docMkLst>
        <pc:docMk/>
      </pc:docMkLst>
      <pc:sldChg chg="modSp">
        <pc:chgData name="Williams, Zoe" userId="S::zoe.williams@ucc.ie::d5947a28-d08e-495e-b454-a0c2f7da4318" providerId="AD" clId="Web-{FF286FE6-09B8-09D3-CABE-672D7AC244A7}" dt="2022-05-25T14:31:01.838" v="13"/>
        <pc:sldMkLst>
          <pc:docMk/>
          <pc:sldMk cId="3275382739" sldId="260"/>
        </pc:sldMkLst>
        <pc:graphicFrameChg chg="mod modGraphic">
          <ac:chgData name="Williams, Zoe" userId="S::zoe.williams@ucc.ie::d5947a28-d08e-495e-b454-a0c2f7da4318" providerId="AD" clId="Web-{FF286FE6-09B8-09D3-CABE-672D7AC244A7}" dt="2022-05-25T14:31:01.838" v="13"/>
          <ac:graphicFrameMkLst>
            <pc:docMk/>
            <pc:sldMk cId="3275382739" sldId="260"/>
            <ac:graphicFrameMk id="5" creationId="{F0F507C7-3A26-47CB-9C23-4800B797AAFA}"/>
          </ac:graphicFrameMkLst>
        </pc:graphicFrameChg>
      </pc:sldChg>
    </pc:docChg>
  </pc:docChgLst>
  <pc:docChgLst>
    <pc:chgData name="Williams, Zoe" userId="S::zoe.williams@ucc.ie::d5947a28-d08e-495e-b454-a0c2f7da4318" providerId="AD" clId="Web-{8DB496AE-521F-5A37-1E6F-C197EE29087D}"/>
    <pc:docChg chg="modSld">
      <pc:chgData name="Williams, Zoe" userId="S::zoe.williams@ucc.ie::d5947a28-d08e-495e-b454-a0c2f7da4318" providerId="AD" clId="Web-{8DB496AE-521F-5A37-1E6F-C197EE29087D}" dt="2022-05-23T16:54:06.363" v="129"/>
      <pc:docMkLst>
        <pc:docMk/>
      </pc:docMkLst>
      <pc:sldChg chg="modSp">
        <pc:chgData name="Williams, Zoe" userId="S::zoe.williams@ucc.ie::d5947a28-d08e-495e-b454-a0c2f7da4318" providerId="AD" clId="Web-{8DB496AE-521F-5A37-1E6F-C197EE29087D}" dt="2022-05-23T16:53:09.408" v="121"/>
        <pc:sldMkLst>
          <pc:docMk/>
          <pc:sldMk cId="3275382739" sldId="260"/>
        </pc:sldMkLst>
        <pc:graphicFrameChg chg="mod modGraphic">
          <ac:chgData name="Williams, Zoe" userId="S::zoe.williams@ucc.ie::d5947a28-d08e-495e-b454-a0c2f7da4318" providerId="AD" clId="Web-{8DB496AE-521F-5A37-1E6F-C197EE29087D}" dt="2022-05-23T16:53:09.408" v="121"/>
          <ac:graphicFrameMkLst>
            <pc:docMk/>
            <pc:sldMk cId="3275382739" sldId="260"/>
            <ac:graphicFrameMk id="5" creationId="{F0F507C7-3A26-47CB-9C23-4800B797AAFA}"/>
          </ac:graphicFrameMkLst>
        </pc:graphicFrameChg>
      </pc:sldChg>
      <pc:sldChg chg="modSp">
        <pc:chgData name="Williams, Zoe" userId="S::zoe.williams@ucc.ie::d5947a28-d08e-495e-b454-a0c2f7da4318" providerId="AD" clId="Web-{8DB496AE-521F-5A37-1E6F-C197EE29087D}" dt="2022-05-23T16:54:06.363" v="129"/>
        <pc:sldMkLst>
          <pc:docMk/>
          <pc:sldMk cId="680364247" sldId="266"/>
        </pc:sldMkLst>
        <pc:graphicFrameChg chg="mod modGraphic">
          <ac:chgData name="Williams, Zoe" userId="S::zoe.williams@ucc.ie::d5947a28-d08e-495e-b454-a0c2f7da4318" providerId="AD" clId="Web-{8DB496AE-521F-5A37-1E6F-C197EE29087D}" dt="2022-05-23T16:54:06.363" v="129"/>
          <ac:graphicFrameMkLst>
            <pc:docMk/>
            <pc:sldMk cId="680364247" sldId="266"/>
            <ac:graphicFrameMk id="3" creationId="{7CA6B35D-44CB-4CC0-A536-B15EC44F5D16}"/>
          </ac:graphicFrameMkLst>
        </pc:graphicFrameChg>
      </pc:sldChg>
    </pc:docChg>
  </pc:docChgLst>
  <pc:docChgLst>
    <pc:chgData name="Williams, Zoe" userId="S::zoe.williams@ucc.ie::d5947a28-d08e-495e-b454-a0c2f7da4318" providerId="AD" clId="Web-{48209115-5B1C-7096-DA1B-06D962A61B7D}"/>
    <pc:docChg chg="modSld">
      <pc:chgData name="Williams, Zoe" userId="S::zoe.williams@ucc.ie::d5947a28-d08e-495e-b454-a0c2f7da4318" providerId="AD" clId="Web-{48209115-5B1C-7096-DA1B-06D962A61B7D}" dt="2022-05-17T11:03:41.215" v="109"/>
      <pc:docMkLst>
        <pc:docMk/>
      </pc:docMkLst>
      <pc:sldChg chg="modSp">
        <pc:chgData name="Williams, Zoe" userId="S::zoe.williams@ucc.ie::d5947a28-d08e-495e-b454-a0c2f7da4318" providerId="AD" clId="Web-{48209115-5B1C-7096-DA1B-06D962A61B7D}" dt="2022-05-17T11:03:41.215" v="109"/>
        <pc:sldMkLst>
          <pc:docMk/>
          <pc:sldMk cId="2547669476" sldId="263"/>
        </pc:sldMkLst>
        <pc:graphicFrameChg chg="mod modGraphic">
          <ac:chgData name="Williams, Zoe" userId="S::zoe.williams@ucc.ie::d5947a28-d08e-495e-b454-a0c2f7da4318" providerId="AD" clId="Web-{48209115-5B1C-7096-DA1B-06D962A61B7D}" dt="2022-05-17T11:03:41.215" v="109"/>
          <ac:graphicFrameMkLst>
            <pc:docMk/>
            <pc:sldMk cId="2547669476" sldId="263"/>
            <ac:graphicFrameMk id="5" creationId="{0F4B6ED2-A7C7-41C4-A446-1E07D4A84517}"/>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accent1_2" csCatId="accent1"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1600">
              <a:solidFill>
                <a:schemeClr val="tx1"/>
              </a:solidFill>
              <a:latin typeface="Segoe UI" panose="020B0502040204020203" pitchFamily="34" charset="0"/>
              <a:cs typeface="Segoe UI" panose="020B0502040204020203" pitchFamily="34" charset="0"/>
            </a:rPr>
            <a:t>Sally Orren</a:t>
          </a:r>
          <a:br>
            <a:rPr lang="en-US" sz="1600">
              <a:solidFill>
                <a:schemeClr val="tx1"/>
              </a:solidFill>
              <a:latin typeface="Segoe UI" panose="020B0502040204020203" pitchFamily="34" charset="0"/>
              <a:cs typeface="Segoe UI" panose="020B0502040204020203" pitchFamily="34" charset="0"/>
            </a:rPr>
          </a:br>
          <a:r>
            <a:rPr lang="en-US" sz="1400" b="0">
              <a:solidFill>
                <a:schemeClr val="tx1"/>
              </a:solidFill>
              <a:latin typeface="Segoe UI" panose="020B0502040204020203" pitchFamily="34" charset="0"/>
              <a:cs typeface="Segoe UI" panose="020B0502040204020203" pitchFamily="34" charset="0"/>
            </a:rPr>
            <a:t>Academic Head </a:t>
          </a:r>
        </a:p>
        <a:p>
          <a:pPr algn="ctr">
            <a:lnSpc>
              <a:spcPct val="100000"/>
            </a:lnSpc>
            <a:defRPr b="1" spc="20">
              <a:latin typeface="+mj-lt"/>
            </a:defRPr>
          </a:pPr>
          <a:r>
            <a:rPr lang="en-US" sz="1400" b="0">
              <a:solidFill>
                <a:schemeClr val="tx1"/>
              </a:solidFill>
              <a:latin typeface="Segoe UI" panose="020B0502040204020203" pitchFamily="34" charset="0"/>
              <a:cs typeface="Segoe UI" panose="020B0502040204020203" pitchFamily="34" charset="0"/>
            </a:rPr>
            <a:t>General and academic </a:t>
          </a:r>
          <a:r>
            <a:rPr lang="en-US" sz="1400" b="0" err="1">
              <a:solidFill>
                <a:schemeClr val="tx1"/>
              </a:solidFill>
              <a:latin typeface="Segoe UI" panose="020B0502040204020203" pitchFamily="34" charset="0"/>
              <a:cs typeface="Segoe UI" panose="020B0502040204020203" pitchFamily="34" charset="0"/>
            </a:rPr>
            <a:t>programmes</a:t>
          </a:r>
          <a:endParaRPr lang="en-US" sz="1400" b="0">
            <a:solidFill>
              <a:schemeClr val="tx1"/>
            </a:solidFill>
            <a:latin typeface="Segoe UI" panose="020B0502040204020203" pitchFamily="34" charset="0"/>
            <a:cs typeface="Segoe UI" panose="020B0502040204020203" pitchFamily="34" charset="0"/>
          </a:endParaRPr>
        </a:p>
      </dgm:t>
    </dgm:pt>
    <dgm:pt modelId="{FC4F4986-5DCD-4DC2-B7FD-2C5FABEF9979}" type="parTrans" cxnId="{E6EDE7CF-5B3F-4E2C-99EE-D5462F0EC9CE}">
      <dgm:prSet/>
      <dgm:spPr/>
      <dgm:t>
        <a:bodyPr/>
        <a:lstStyle/>
        <a:p>
          <a:endParaRPr lang="en-US" sz="1600">
            <a:solidFill>
              <a:schemeClr val="tx1"/>
            </a:solidFill>
            <a:latin typeface="Segoe UI" panose="020B0502040204020203" pitchFamily="34" charset="0"/>
            <a:cs typeface="Segoe UI" panose="020B0502040204020203" pitchFamily="34" charset="0"/>
          </a:endParaRPr>
        </a:p>
      </dgm:t>
    </dgm:pt>
    <dgm:pt modelId="{D868EA7F-D868-4231-86D5-66D9B2DF2F62}" type="sibTrans" cxnId="{E6EDE7CF-5B3F-4E2C-99EE-D5462F0EC9CE}">
      <dgm:prSet/>
      <dgm:spPr/>
      <dgm:t>
        <a:bodyPr/>
        <a:lstStyle/>
        <a:p>
          <a:endParaRPr lang="en-US" sz="1600">
            <a:solidFill>
              <a:schemeClr val="tx1"/>
            </a:solidFill>
            <a:latin typeface="Segoe UI" panose="020B0502040204020203" pitchFamily="34" charset="0"/>
            <a:cs typeface="Segoe UI" panose="020B0502040204020203" pitchFamily="34" charset="0"/>
          </a:endParaRPr>
        </a:p>
      </dgm:t>
    </dgm:pt>
    <dgm:pt modelId="{1E293C9C-50F7-4DF0-A45F-EF6AA41E15B2}">
      <dgm:prSet custT="1"/>
      <dgm:spPr/>
      <dgm:t>
        <a:bodyPr/>
        <a:lstStyle/>
        <a:p>
          <a:pPr algn="ctr">
            <a:lnSpc>
              <a:spcPct val="100000"/>
            </a:lnSpc>
            <a:defRPr b="1" spc="20">
              <a:latin typeface="+mj-lt"/>
            </a:defRPr>
          </a:pPr>
          <a:r>
            <a:rPr lang="en-US" sz="1600">
              <a:solidFill>
                <a:schemeClr val="tx1"/>
              </a:solidFill>
              <a:latin typeface="Segoe UI" panose="020B0502040204020203" pitchFamily="34" charset="0"/>
              <a:cs typeface="Segoe UI" panose="020B0502040204020203" pitchFamily="34" charset="0"/>
            </a:rPr>
            <a:t>Brendan Ó Sé</a:t>
          </a:r>
          <a:br>
            <a:rPr lang="en-US" sz="1600">
              <a:solidFill>
                <a:schemeClr val="tx1"/>
              </a:solidFill>
              <a:latin typeface="Segoe UI" panose="020B0502040204020203" pitchFamily="34" charset="0"/>
              <a:cs typeface="Segoe UI" panose="020B0502040204020203" pitchFamily="34" charset="0"/>
            </a:rPr>
          </a:br>
          <a:r>
            <a:rPr lang="en-US" sz="1400" b="0">
              <a:solidFill>
                <a:schemeClr val="tx1"/>
              </a:solidFill>
              <a:latin typeface="Segoe UI" panose="020B0502040204020203" pitchFamily="34" charset="0"/>
              <a:cs typeface="Segoe UI" panose="020B0502040204020203" pitchFamily="34" charset="0"/>
            </a:rPr>
            <a:t>Academic   Head</a:t>
          </a:r>
        </a:p>
        <a:p>
          <a:pPr algn="ctr">
            <a:lnSpc>
              <a:spcPct val="100000"/>
            </a:lnSpc>
            <a:defRPr b="1" spc="20">
              <a:latin typeface="+mj-lt"/>
            </a:defRPr>
          </a:pPr>
          <a:r>
            <a:rPr lang="en-US" sz="1400" b="0">
              <a:solidFill>
                <a:schemeClr val="tx1"/>
              </a:solidFill>
              <a:latin typeface="Segoe UI" panose="020B0502040204020203" pitchFamily="34" charset="0"/>
              <a:cs typeface="Segoe UI" panose="020B0502040204020203" pitchFamily="34" charset="0"/>
            </a:rPr>
            <a:t>Development and professional </a:t>
          </a:r>
          <a:r>
            <a:rPr lang="en-US" sz="1400" b="0" err="1">
              <a:solidFill>
                <a:schemeClr val="tx1"/>
              </a:solidFill>
              <a:latin typeface="Segoe UI" panose="020B0502040204020203" pitchFamily="34" charset="0"/>
              <a:cs typeface="Segoe UI" panose="020B0502040204020203" pitchFamily="34" charset="0"/>
            </a:rPr>
            <a:t>programmes</a:t>
          </a:r>
          <a:r>
            <a:rPr lang="en-US" sz="1400" b="0">
              <a:solidFill>
                <a:schemeClr val="tx1"/>
              </a:solidFill>
              <a:latin typeface="Segoe UI" panose="020B0502040204020203" pitchFamily="34" charset="0"/>
              <a:cs typeface="Segoe UI" panose="020B0502040204020203" pitchFamily="34" charset="0"/>
            </a:rPr>
            <a:t>, teacher training</a:t>
          </a:r>
        </a:p>
      </dgm:t>
    </dgm:pt>
    <dgm:pt modelId="{04936CC5-1B2F-4620-ABDF-F195956C3F4A}" type="parTrans" cxnId="{A7E7000F-0D10-4D88-844F-C9CB2A6A39DA}">
      <dgm:prSet/>
      <dgm:spPr/>
      <dgm:t>
        <a:bodyPr/>
        <a:lstStyle/>
        <a:p>
          <a:endParaRPr lang="en-US" sz="1600">
            <a:solidFill>
              <a:schemeClr val="tx1"/>
            </a:solidFill>
            <a:latin typeface="Segoe UI" panose="020B0502040204020203" pitchFamily="34" charset="0"/>
            <a:cs typeface="Segoe UI" panose="020B0502040204020203" pitchFamily="34" charset="0"/>
          </a:endParaRPr>
        </a:p>
      </dgm:t>
    </dgm:pt>
    <dgm:pt modelId="{E019F05B-61F4-4915-9D10-5D6F328EA591}" type="sibTrans" cxnId="{A7E7000F-0D10-4D88-844F-C9CB2A6A39DA}">
      <dgm:prSet/>
      <dgm:spPr/>
      <dgm:t>
        <a:bodyPr/>
        <a:lstStyle/>
        <a:p>
          <a:endParaRPr lang="en-US" sz="1600">
            <a:solidFill>
              <a:schemeClr val="tx1"/>
            </a:solidFill>
            <a:latin typeface="Segoe UI" panose="020B0502040204020203" pitchFamily="34" charset="0"/>
            <a:cs typeface="Segoe UI" panose="020B0502040204020203" pitchFamily="34" charset="0"/>
          </a:endParaRPr>
        </a:p>
      </dgm:t>
    </dgm:pt>
    <dgm:pt modelId="{DA3F2F2F-B5A8-4CFD-ABCE-1BC48CD913AF}">
      <dgm:prSet custT="1"/>
      <dgm:spPr/>
      <dgm:t>
        <a:bodyPr/>
        <a:lstStyle/>
        <a:p>
          <a:pPr algn="ctr">
            <a:lnSpc>
              <a:spcPct val="100000"/>
            </a:lnSpc>
            <a:defRPr b="1" spc="20">
              <a:latin typeface="+mj-lt"/>
            </a:defRPr>
          </a:pPr>
          <a:r>
            <a:rPr lang="en-US" sz="1600">
              <a:solidFill>
                <a:schemeClr val="tx1"/>
              </a:solidFill>
              <a:latin typeface="Segoe UI" panose="020B0502040204020203" pitchFamily="34" charset="0"/>
              <a:cs typeface="Segoe UI" panose="020B0502040204020203" pitchFamily="34" charset="0"/>
            </a:rPr>
            <a:t>Kerry Platts</a:t>
          </a:r>
          <a:br>
            <a:rPr lang="en-US" sz="1600">
              <a:solidFill>
                <a:schemeClr val="tx1"/>
              </a:solidFill>
              <a:latin typeface="Segoe UI" panose="020B0502040204020203" pitchFamily="34" charset="0"/>
              <a:cs typeface="Segoe UI" panose="020B0502040204020203" pitchFamily="34" charset="0"/>
            </a:rPr>
          </a:br>
          <a:r>
            <a:rPr lang="en-US" sz="1400" b="0">
              <a:solidFill>
                <a:schemeClr val="tx1"/>
              </a:solidFill>
              <a:latin typeface="Segoe UI" panose="020B0502040204020203" pitchFamily="34" charset="0"/>
              <a:cs typeface="Segoe UI" panose="020B0502040204020203" pitchFamily="34" charset="0"/>
            </a:rPr>
            <a:t>Academic Coordinator</a:t>
          </a:r>
        </a:p>
        <a:p>
          <a:pPr algn="ctr">
            <a:lnSpc>
              <a:spcPct val="100000"/>
            </a:lnSpc>
            <a:defRPr b="1" spc="20">
              <a:latin typeface="+mj-lt"/>
            </a:defRPr>
          </a:pPr>
          <a:r>
            <a:rPr lang="en-US" sz="1400" b="0">
              <a:solidFill>
                <a:schemeClr val="tx1"/>
              </a:solidFill>
              <a:latin typeface="Segoe UI" panose="020B0502040204020203" pitchFamily="34" charset="0"/>
              <a:cs typeface="Segoe UI" panose="020B0502040204020203" pitchFamily="34" charset="0"/>
            </a:rPr>
            <a:t>Pre-</a:t>
          </a:r>
          <a:r>
            <a:rPr lang="en-US" sz="1400" b="0" err="1">
              <a:solidFill>
                <a:schemeClr val="tx1"/>
              </a:solidFill>
              <a:latin typeface="Segoe UI" panose="020B0502040204020203" pitchFamily="34" charset="0"/>
              <a:cs typeface="Segoe UI" panose="020B0502040204020203" pitchFamily="34" charset="0"/>
            </a:rPr>
            <a:t>sessionals</a:t>
          </a:r>
          <a:r>
            <a:rPr lang="en-US" sz="1400" b="0">
              <a:solidFill>
                <a:schemeClr val="tx1"/>
              </a:solidFill>
              <a:latin typeface="Segoe UI" panose="020B0502040204020203" pitchFamily="34" charset="0"/>
              <a:cs typeface="Segoe UI" panose="020B0502040204020203" pitchFamily="34" charset="0"/>
            </a:rPr>
            <a:t>, assessments and credit modules</a:t>
          </a:r>
        </a:p>
      </dgm:t>
    </dgm:pt>
    <dgm:pt modelId="{D4AFA5E0-6624-49A6-B10B-4FFA7483C001}" type="parTrans" cxnId="{307321D6-32A9-4F29-A35B-8328C6417311}">
      <dgm:prSet/>
      <dgm:spPr/>
      <dgm:t>
        <a:bodyPr/>
        <a:lstStyle/>
        <a:p>
          <a:endParaRPr lang="en-US" sz="1600">
            <a:solidFill>
              <a:schemeClr val="tx1"/>
            </a:solidFill>
            <a:latin typeface="Segoe UI" panose="020B0502040204020203" pitchFamily="34" charset="0"/>
            <a:cs typeface="Segoe UI" panose="020B0502040204020203" pitchFamily="34" charset="0"/>
          </a:endParaRPr>
        </a:p>
      </dgm:t>
    </dgm:pt>
    <dgm:pt modelId="{038FE749-6004-418E-86C7-7C1B1D7930F4}" type="sibTrans" cxnId="{307321D6-32A9-4F29-A35B-8328C6417311}">
      <dgm:prSet/>
      <dgm:spPr/>
      <dgm:t>
        <a:bodyPr/>
        <a:lstStyle/>
        <a:p>
          <a:endParaRPr lang="en-US" sz="1600">
            <a:solidFill>
              <a:schemeClr val="tx1"/>
            </a:solidFill>
            <a:latin typeface="Segoe UI" panose="020B0502040204020203" pitchFamily="34" charset="0"/>
            <a:cs typeface="Segoe UI" panose="020B0502040204020203" pitchFamily="34" charset="0"/>
          </a:endParaRPr>
        </a:p>
      </dgm:t>
    </dgm:pt>
    <dgm:pt modelId="{B2F9B3BC-1849-4A4A-BBE4-752B9B492C76}">
      <dgm:prSet custT="1"/>
      <dgm:spPr/>
      <dgm:t>
        <a:bodyPr/>
        <a:lstStyle/>
        <a:p>
          <a:pPr algn="ctr">
            <a:lnSpc>
              <a:spcPct val="100000"/>
            </a:lnSpc>
            <a:defRPr b="1" spc="20">
              <a:latin typeface="+mj-lt"/>
            </a:defRPr>
          </a:pPr>
          <a:r>
            <a:rPr lang="en-US" sz="1600">
              <a:solidFill>
                <a:schemeClr val="tx1"/>
              </a:solidFill>
              <a:latin typeface="Segoe UI" panose="020B0502040204020203" pitchFamily="34" charset="0"/>
              <a:cs typeface="Segoe UI" panose="020B0502040204020203" pitchFamily="34" charset="0"/>
            </a:rPr>
            <a:t>Julie Butters </a:t>
          </a:r>
          <a:r>
            <a:rPr lang="en-US" sz="1400" b="0">
              <a:solidFill>
                <a:schemeClr val="tx1"/>
              </a:solidFill>
              <a:latin typeface="Segoe UI" panose="020B0502040204020203" pitchFamily="34" charset="0"/>
              <a:cs typeface="Segoe UI" panose="020B0502040204020203" pitchFamily="34" charset="0"/>
            </a:rPr>
            <a:t>Academic Coordinator</a:t>
          </a:r>
        </a:p>
        <a:p>
          <a:pPr algn="ctr">
            <a:lnSpc>
              <a:spcPct val="100000"/>
            </a:lnSpc>
            <a:defRPr b="1" spc="20">
              <a:latin typeface="+mj-lt"/>
            </a:defRPr>
          </a:pPr>
          <a:r>
            <a:rPr lang="en-US" sz="1400" b="0">
              <a:solidFill>
                <a:schemeClr val="tx1"/>
              </a:solidFill>
              <a:latin typeface="Segoe UI" panose="020B0502040204020203" pitchFamily="34" charset="0"/>
              <a:cs typeface="Segoe UI" panose="020B0502040204020203" pitchFamily="34" charset="0"/>
            </a:rPr>
            <a:t>Pre-master's pathways and credit modules</a:t>
          </a:r>
        </a:p>
        <a:p>
          <a:pPr algn="ctr">
            <a:lnSpc>
              <a:spcPct val="100000"/>
            </a:lnSpc>
            <a:defRPr b="1" spc="20">
              <a:latin typeface="+mj-lt"/>
            </a:defRPr>
          </a:pPr>
          <a:endParaRPr lang="en-US" sz="1600">
            <a:solidFill>
              <a:schemeClr val="tx1"/>
            </a:solidFill>
            <a:latin typeface="Segoe UI" panose="020B0502040204020203" pitchFamily="34" charset="0"/>
            <a:cs typeface="Segoe UI" panose="020B0502040204020203" pitchFamily="34" charset="0"/>
          </a:endParaRPr>
        </a:p>
        <a:p>
          <a:endParaRPr lang="en-US" sz="1600">
            <a:solidFill>
              <a:schemeClr val="tx1"/>
            </a:solidFill>
            <a:latin typeface="Segoe UI" panose="020B0502040204020203" pitchFamily="34" charset="0"/>
            <a:cs typeface="Segoe UI" panose="020B0502040204020203" pitchFamily="34" charset="0"/>
          </a:endParaRPr>
        </a:p>
      </dgm:t>
    </dgm:pt>
    <dgm:pt modelId="{48FD486C-824F-4590-8CFC-BC1053E533DD}" type="parTrans" cxnId="{BB48F2B9-3F80-43D5-9223-76526A774C2D}">
      <dgm:prSet/>
      <dgm:spPr/>
      <dgm:t>
        <a:bodyPr/>
        <a:lstStyle/>
        <a:p>
          <a:endParaRPr lang="en-US" sz="1600">
            <a:solidFill>
              <a:schemeClr val="tx1"/>
            </a:solidFill>
            <a:latin typeface="Segoe UI" panose="020B0502040204020203" pitchFamily="34" charset="0"/>
            <a:cs typeface="Segoe UI" panose="020B0502040204020203" pitchFamily="34" charset="0"/>
          </a:endParaRPr>
        </a:p>
      </dgm:t>
    </dgm:pt>
    <dgm:pt modelId="{2946CE56-B018-4C0E-918D-0B36D170024F}" type="sibTrans" cxnId="{BB48F2B9-3F80-43D5-9223-76526A774C2D}">
      <dgm:prSet/>
      <dgm:spPr/>
      <dgm:t>
        <a:bodyPr/>
        <a:lstStyle/>
        <a:p>
          <a:endParaRPr lang="en-US" sz="1600">
            <a:solidFill>
              <a:schemeClr val="tx1"/>
            </a:solidFill>
            <a:latin typeface="Segoe UI" panose="020B0502040204020203" pitchFamily="34" charset="0"/>
            <a:cs typeface="Segoe UI" panose="020B0502040204020203" pitchFamily="34" charset="0"/>
          </a:endParaRPr>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dgm:spPr>
        <a:prstGeom prst="rect">
          <a:avLst/>
        </a:prstGeom>
        <a:blipFill rotWithShape="1">
          <a:blip xmlns:r="http://schemas.openxmlformats.org/officeDocument/2006/relationships" r:embed="rId1"/>
          <a:srcRect/>
          <a:stretch>
            <a:fillRect t="-17000" b="-17000"/>
          </a:stretch>
        </a:blipFill>
      </dgm:spPr>
      <dgm:extLst>
        <a:ext uri="{E40237B7-FDA0-4F09-8148-C483321AD2D9}">
          <dgm14:cNvPr xmlns:dgm14="http://schemas.microsoft.com/office/drawing/2010/diagram" id="0" name="" descr="headshot of team member"/>
        </a:ext>
      </dgm:extLst>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custScaleX="83982">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dgm:spPr>
        <a:prstGeom prst="rect">
          <a:avLst/>
        </a:prstGeom>
        <a:blipFill rotWithShape="1">
          <a:blip xmlns:r="http://schemas.openxmlformats.org/officeDocument/2006/relationships" r:embed="rId2"/>
          <a:srcRect/>
          <a:stretch>
            <a:fillRect t="-17000" b="-17000"/>
          </a:stretch>
        </a:blipFill>
      </dgm:spPr>
      <dgm:extLst>
        <a:ext uri="{E40237B7-FDA0-4F09-8148-C483321AD2D9}">
          <dgm14:cNvPr xmlns:dgm14="http://schemas.microsoft.com/office/drawing/2010/diagram" id="0" name="" descr="headshot of team member"/>
        </a:ext>
      </dgm:extLst>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LinFactNeighborX="-5252"/>
      <dgm:spPr>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eadshot of team member"/>
        </a:ext>
      </dgm:extLst>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10750" custScaleY="119071" custLinFactNeighborX="10785" custLinFactNeighborY="-9990"/>
      <dgm:spPr>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headshot of team member"/>
        </a:ext>
      </dgm:extLst>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450961" y="500179"/>
          <a:ext cx="876506" cy="876506"/>
        </a:xfrm>
        <a:prstGeom prst="rect">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228155" y="1557328"/>
          <a:ext cx="1322119" cy="269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r>
            <a:rPr lang="en-US" sz="1600" kern="1200">
              <a:solidFill>
                <a:schemeClr val="tx1"/>
              </a:solidFill>
              <a:latin typeface="Segoe UI" panose="020B0502040204020203" pitchFamily="34" charset="0"/>
              <a:cs typeface="Segoe UI" panose="020B0502040204020203" pitchFamily="34" charset="0"/>
            </a:rPr>
            <a:t>Sally Orren</a:t>
          </a:r>
          <a:br>
            <a:rPr lang="en-US" sz="1600" kern="1200">
              <a:solidFill>
                <a:schemeClr val="tx1"/>
              </a:solidFill>
              <a:latin typeface="Segoe UI" panose="020B0502040204020203" pitchFamily="34" charset="0"/>
              <a:cs typeface="Segoe UI" panose="020B0502040204020203" pitchFamily="34" charset="0"/>
            </a:rPr>
          </a:br>
          <a:r>
            <a:rPr lang="en-US" sz="1400" b="0" kern="1200">
              <a:solidFill>
                <a:schemeClr val="tx1"/>
              </a:solidFill>
              <a:latin typeface="Segoe UI" panose="020B0502040204020203" pitchFamily="34" charset="0"/>
              <a:cs typeface="Segoe UI" panose="020B0502040204020203" pitchFamily="34" charset="0"/>
            </a:rPr>
            <a:t>Academic Head </a:t>
          </a:r>
        </a:p>
        <a:p>
          <a:pPr marL="0" lvl="0" indent="0" algn="ctr" defTabSz="711200">
            <a:lnSpc>
              <a:spcPct val="100000"/>
            </a:lnSpc>
            <a:spcBef>
              <a:spcPct val="0"/>
            </a:spcBef>
            <a:spcAft>
              <a:spcPct val="35000"/>
            </a:spcAft>
            <a:buNone/>
            <a:defRPr b="1" spc="20">
              <a:latin typeface="+mj-lt"/>
            </a:defRPr>
          </a:pPr>
          <a:r>
            <a:rPr lang="en-US" sz="1400" b="0" kern="1200">
              <a:solidFill>
                <a:schemeClr val="tx1"/>
              </a:solidFill>
              <a:latin typeface="Segoe UI" panose="020B0502040204020203" pitchFamily="34" charset="0"/>
              <a:cs typeface="Segoe UI" panose="020B0502040204020203" pitchFamily="34" charset="0"/>
            </a:rPr>
            <a:t>General and academic </a:t>
          </a:r>
          <a:r>
            <a:rPr lang="en-US" sz="1400" b="0" kern="1200" err="1">
              <a:solidFill>
                <a:schemeClr val="tx1"/>
              </a:solidFill>
              <a:latin typeface="Segoe UI" panose="020B0502040204020203" pitchFamily="34" charset="0"/>
              <a:cs typeface="Segoe UI" panose="020B0502040204020203" pitchFamily="34" charset="0"/>
            </a:rPr>
            <a:t>programmes</a:t>
          </a:r>
          <a:endParaRPr lang="en-US" sz="1400" b="0" kern="1200">
            <a:solidFill>
              <a:schemeClr val="tx1"/>
            </a:solidFill>
            <a:latin typeface="Segoe UI" panose="020B0502040204020203" pitchFamily="34" charset="0"/>
            <a:cs typeface="Segoe UI" panose="020B0502040204020203" pitchFamily="34" charset="0"/>
          </a:endParaRPr>
        </a:p>
      </dsp:txBody>
      <dsp:txXfrm>
        <a:off x="228155" y="1557328"/>
        <a:ext cx="1322119" cy="269758"/>
      </dsp:txXfrm>
    </dsp:sp>
    <dsp:sp modelId="{7D166BBB-55AF-452C-B9A0-94A1EE55FF4F}">
      <dsp:nvSpPr>
        <dsp:cNvPr id="0" name=""/>
        <dsp:cNvSpPr/>
      </dsp:nvSpPr>
      <dsp:spPr>
        <a:xfrm>
          <a:off x="317169" y="1863214"/>
          <a:ext cx="933399" cy="334187"/>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2004451" y="500179"/>
          <a:ext cx="876506" cy="876506"/>
        </a:xfrm>
        <a:prstGeom prst="rect">
          <a:avLst/>
        </a:prstGeom>
        <a:blipFill rotWithShape="1">
          <a:blip xmlns:r="http://schemas.openxmlformats.org/officeDocument/2006/relationships" r:embed="rId2"/>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1781645" y="1557328"/>
          <a:ext cx="1322119" cy="269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r>
            <a:rPr lang="en-US" sz="1600" kern="1200">
              <a:solidFill>
                <a:schemeClr val="tx1"/>
              </a:solidFill>
              <a:latin typeface="Segoe UI" panose="020B0502040204020203" pitchFamily="34" charset="0"/>
              <a:cs typeface="Segoe UI" panose="020B0502040204020203" pitchFamily="34" charset="0"/>
            </a:rPr>
            <a:t>Brendan Ó Sé</a:t>
          </a:r>
          <a:br>
            <a:rPr lang="en-US" sz="1600" kern="1200">
              <a:solidFill>
                <a:schemeClr val="tx1"/>
              </a:solidFill>
              <a:latin typeface="Segoe UI" panose="020B0502040204020203" pitchFamily="34" charset="0"/>
              <a:cs typeface="Segoe UI" panose="020B0502040204020203" pitchFamily="34" charset="0"/>
            </a:rPr>
          </a:br>
          <a:r>
            <a:rPr lang="en-US" sz="1400" b="0" kern="1200">
              <a:solidFill>
                <a:schemeClr val="tx1"/>
              </a:solidFill>
              <a:latin typeface="Segoe UI" panose="020B0502040204020203" pitchFamily="34" charset="0"/>
              <a:cs typeface="Segoe UI" panose="020B0502040204020203" pitchFamily="34" charset="0"/>
            </a:rPr>
            <a:t>Academic   Head</a:t>
          </a:r>
        </a:p>
        <a:p>
          <a:pPr marL="0" lvl="0" indent="0" algn="ctr" defTabSz="711200">
            <a:lnSpc>
              <a:spcPct val="100000"/>
            </a:lnSpc>
            <a:spcBef>
              <a:spcPct val="0"/>
            </a:spcBef>
            <a:spcAft>
              <a:spcPct val="35000"/>
            </a:spcAft>
            <a:buNone/>
            <a:defRPr b="1" spc="20">
              <a:latin typeface="+mj-lt"/>
            </a:defRPr>
          </a:pPr>
          <a:r>
            <a:rPr lang="en-US" sz="1400" b="0" kern="1200">
              <a:solidFill>
                <a:schemeClr val="tx1"/>
              </a:solidFill>
              <a:latin typeface="Segoe UI" panose="020B0502040204020203" pitchFamily="34" charset="0"/>
              <a:cs typeface="Segoe UI" panose="020B0502040204020203" pitchFamily="34" charset="0"/>
            </a:rPr>
            <a:t>Development and professional </a:t>
          </a:r>
          <a:r>
            <a:rPr lang="en-US" sz="1400" b="0" kern="1200" err="1">
              <a:solidFill>
                <a:schemeClr val="tx1"/>
              </a:solidFill>
              <a:latin typeface="Segoe UI" panose="020B0502040204020203" pitchFamily="34" charset="0"/>
              <a:cs typeface="Segoe UI" panose="020B0502040204020203" pitchFamily="34" charset="0"/>
            </a:rPr>
            <a:t>programmes</a:t>
          </a:r>
          <a:r>
            <a:rPr lang="en-US" sz="1400" b="0" kern="1200">
              <a:solidFill>
                <a:schemeClr val="tx1"/>
              </a:solidFill>
              <a:latin typeface="Segoe UI" panose="020B0502040204020203" pitchFamily="34" charset="0"/>
              <a:cs typeface="Segoe UI" panose="020B0502040204020203" pitchFamily="34" charset="0"/>
            </a:rPr>
            <a:t>, teacher training</a:t>
          </a:r>
        </a:p>
      </dsp:txBody>
      <dsp:txXfrm>
        <a:off x="1781645" y="1557328"/>
        <a:ext cx="1322119" cy="269758"/>
      </dsp:txXfrm>
    </dsp:sp>
    <dsp:sp modelId="{1223E777-77CB-4A9A-BF21-12B513842696}">
      <dsp:nvSpPr>
        <dsp:cNvPr id="0" name=""/>
        <dsp:cNvSpPr/>
      </dsp:nvSpPr>
      <dsp:spPr>
        <a:xfrm>
          <a:off x="1781645" y="1863214"/>
          <a:ext cx="1322119" cy="334187"/>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3511907" y="500179"/>
          <a:ext cx="876506" cy="87650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3335135" y="1557328"/>
          <a:ext cx="1322119" cy="269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r>
            <a:rPr lang="en-US" sz="1600" kern="1200">
              <a:solidFill>
                <a:schemeClr val="tx1"/>
              </a:solidFill>
              <a:latin typeface="Segoe UI" panose="020B0502040204020203" pitchFamily="34" charset="0"/>
              <a:cs typeface="Segoe UI" panose="020B0502040204020203" pitchFamily="34" charset="0"/>
            </a:rPr>
            <a:t>Kerry Platts</a:t>
          </a:r>
          <a:br>
            <a:rPr lang="en-US" sz="1600" kern="1200">
              <a:solidFill>
                <a:schemeClr val="tx1"/>
              </a:solidFill>
              <a:latin typeface="Segoe UI" panose="020B0502040204020203" pitchFamily="34" charset="0"/>
              <a:cs typeface="Segoe UI" panose="020B0502040204020203" pitchFamily="34" charset="0"/>
            </a:rPr>
          </a:br>
          <a:r>
            <a:rPr lang="en-US" sz="1400" b="0" kern="1200">
              <a:solidFill>
                <a:schemeClr val="tx1"/>
              </a:solidFill>
              <a:latin typeface="Segoe UI" panose="020B0502040204020203" pitchFamily="34" charset="0"/>
              <a:cs typeface="Segoe UI" panose="020B0502040204020203" pitchFamily="34" charset="0"/>
            </a:rPr>
            <a:t>Academic Coordinator</a:t>
          </a:r>
        </a:p>
        <a:p>
          <a:pPr marL="0" lvl="0" indent="0" algn="ctr" defTabSz="711200">
            <a:lnSpc>
              <a:spcPct val="100000"/>
            </a:lnSpc>
            <a:spcBef>
              <a:spcPct val="0"/>
            </a:spcBef>
            <a:spcAft>
              <a:spcPct val="35000"/>
            </a:spcAft>
            <a:buNone/>
            <a:defRPr b="1" spc="20">
              <a:latin typeface="+mj-lt"/>
            </a:defRPr>
          </a:pPr>
          <a:r>
            <a:rPr lang="en-US" sz="1400" b="0" kern="1200">
              <a:solidFill>
                <a:schemeClr val="tx1"/>
              </a:solidFill>
              <a:latin typeface="Segoe UI" panose="020B0502040204020203" pitchFamily="34" charset="0"/>
              <a:cs typeface="Segoe UI" panose="020B0502040204020203" pitchFamily="34" charset="0"/>
            </a:rPr>
            <a:t>Pre-</a:t>
          </a:r>
          <a:r>
            <a:rPr lang="en-US" sz="1400" b="0" kern="1200" err="1">
              <a:solidFill>
                <a:schemeClr val="tx1"/>
              </a:solidFill>
              <a:latin typeface="Segoe UI" panose="020B0502040204020203" pitchFamily="34" charset="0"/>
              <a:cs typeface="Segoe UI" panose="020B0502040204020203" pitchFamily="34" charset="0"/>
            </a:rPr>
            <a:t>sessionals</a:t>
          </a:r>
          <a:r>
            <a:rPr lang="en-US" sz="1400" b="0" kern="1200">
              <a:solidFill>
                <a:schemeClr val="tx1"/>
              </a:solidFill>
              <a:latin typeface="Segoe UI" panose="020B0502040204020203" pitchFamily="34" charset="0"/>
              <a:cs typeface="Segoe UI" panose="020B0502040204020203" pitchFamily="34" charset="0"/>
            </a:rPr>
            <a:t>, assessments and credit modules</a:t>
          </a:r>
        </a:p>
      </dsp:txBody>
      <dsp:txXfrm>
        <a:off x="3335135" y="1557328"/>
        <a:ext cx="1322119" cy="269758"/>
      </dsp:txXfrm>
    </dsp:sp>
    <dsp:sp modelId="{EE420F84-477D-4635-BEF8-66426E9A259D}">
      <dsp:nvSpPr>
        <dsp:cNvPr id="0" name=""/>
        <dsp:cNvSpPr/>
      </dsp:nvSpPr>
      <dsp:spPr>
        <a:xfrm>
          <a:off x="3335135" y="1863214"/>
          <a:ext cx="1322119" cy="334187"/>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5158850" y="329037"/>
          <a:ext cx="970731" cy="1043665"/>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4888625" y="1557328"/>
          <a:ext cx="1322119" cy="269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r>
            <a:rPr lang="en-US" sz="1600" kern="1200">
              <a:solidFill>
                <a:schemeClr val="tx1"/>
              </a:solidFill>
              <a:latin typeface="Segoe UI" panose="020B0502040204020203" pitchFamily="34" charset="0"/>
              <a:cs typeface="Segoe UI" panose="020B0502040204020203" pitchFamily="34" charset="0"/>
            </a:rPr>
            <a:t>Julie Butters </a:t>
          </a:r>
          <a:r>
            <a:rPr lang="en-US" sz="1400" b="0" kern="1200">
              <a:solidFill>
                <a:schemeClr val="tx1"/>
              </a:solidFill>
              <a:latin typeface="Segoe UI" panose="020B0502040204020203" pitchFamily="34" charset="0"/>
              <a:cs typeface="Segoe UI" panose="020B0502040204020203" pitchFamily="34" charset="0"/>
            </a:rPr>
            <a:t>Academic Coordinator</a:t>
          </a:r>
        </a:p>
        <a:p>
          <a:pPr marL="0" lvl="0" indent="0" algn="ctr" defTabSz="711200">
            <a:lnSpc>
              <a:spcPct val="100000"/>
            </a:lnSpc>
            <a:spcBef>
              <a:spcPct val="0"/>
            </a:spcBef>
            <a:spcAft>
              <a:spcPct val="35000"/>
            </a:spcAft>
            <a:buNone/>
            <a:defRPr b="1" spc="20">
              <a:latin typeface="+mj-lt"/>
            </a:defRPr>
          </a:pPr>
          <a:r>
            <a:rPr lang="en-US" sz="1400" b="0" kern="1200">
              <a:solidFill>
                <a:schemeClr val="tx1"/>
              </a:solidFill>
              <a:latin typeface="Segoe UI" panose="020B0502040204020203" pitchFamily="34" charset="0"/>
              <a:cs typeface="Segoe UI" panose="020B0502040204020203" pitchFamily="34" charset="0"/>
            </a:rPr>
            <a:t>Pre-master's pathways and credit modules</a:t>
          </a:r>
        </a:p>
        <a:p>
          <a:pPr marL="0" lvl="0" indent="0" algn="ctr" defTabSz="711200">
            <a:lnSpc>
              <a:spcPct val="100000"/>
            </a:lnSpc>
            <a:spcBef>
              <a:spcPct val="0"/>
            </a:spcBef>
            <a:spcAft>
              <a:spcPct val="35000"/>
            </a:spcAft>
            <a:buNone/>
            <a:defRPr b="1" spc="20">
              <a:latin typeface="+mj-lt"/>
            </a:defRPr>
          </a:pPr>
          <a:endParaRPr lang="en-US" sz="1600" kern="1200">
            <a:solidFill>
              <a:schemeClr val="tx1"/>
            </a:solidFill>
            <a:latin typeface="Segoe UI" panose="020B0502040204020203" pitchFamily="34" charset="0"/>
            <a:cs typeface="Segoe UI" panose="020B0502040204020203" pitchFamily="34" charset="0"/>
          </a:endParaRPr>
        </a:p>
        <a:p>
          <a:pPr marL="0" lvl="0" indent="0" defTabSz="711200">
            <a:spcBef>
              <a:spcPct val="0"/>
            </a:spcBef>
            <a:spcAft>
              <a:spcPct val="35000"/>
            </a:spcAft>
            <a:buNone/>
          </a:pPr>
          <a:endParaRPr lang="en-US" sz="1600" kern="1200">
            <a:solidFill>
              <a:schemeClr val="tx1"/>
            </a:solidFill>
            <a:latin typeface="Segoe UI" panose="020B0502040204020203" pitchFamily="34" charset="0"/>
            <a:cs typeface="Segoe UI" panose="020B0502040204020203" pitchFamily="34" charset="0"/>
          </a:endParaRPr>
        </a:p>
      </dsp:txBody>
      <dsp:txXfrm>
        <a:off x="4888625" y="1557328"/>
        <a:ext cx="1322119" cy="269758"/>
      </dsp:txXfrm>
    </dsp:sp>
    <dsp:sp modelId="{5A7600AF-A34B-4D03-B3D6-B3C760AE8E06}">
      <dsp:nvSpPr>
        <dsp:cNvPr id="0" name=""/>
        <dsp:cNvSpPr/>
      </dsp:nvSpPr>
      <dsp:spPr>
        <a:xfrm>
          <a:off x="4888625" y="1863214"/>
          <a:ext cx="1322119" cy="33418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B731C-DD81-4402-AFFC-40359C16740A}" type="datetimeFigureOut">
              <a:rPr lang="en-IE" smtClean="0"/>
              <a:t>08/08/2022</a:t>
            </a:fld>
            <a:endParaRPr lang="en-IE"/>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D76315-37B2-4684-97CC-2E0788F299BA}" type="slidenum">
              <a:rPr lang="en-IE" smtClean="0"/>
              <a:t>‹#›</a:t>
            </a:fld>
            <a:endParaRPr lang="en-IE"/>
          </a:p>
        </p:txBody>
      </p:sp>
    </p:spTree>
    <p:extLst>
      <p:ext uri="{BB962C8B-B14F-4D97-AF65-F5344CB8AC3E}">
        <p14:creationId xmlns:p14="http://schemas.microsoft.com/office/powerpoint/2010/main" val="309934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1AD76315-37B2-4684-97CC-2E0788F299BA}" type="slidenum">
              <a:rPr lang="en-IE" smtClean="0"/>
              <a:t>2</a:t>
            </a:fld>
            <a:endParaRPr lang="en-IE"/>
          </a:p>
        </p:txBody>
      </p:sp>
    </p:spTree>
    <p:extLst>
      <p:ext uri="{BB962C8B-B14F-4D97-AF65-F5344CB8AC3E}">
        <p14:creationId xmlns:p14="http://schemas.microsoft.com/office/powerpoint/2010/main" val="2562333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83C733E-BA11-4876-B680-B179E04BD44C}"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203352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C733E-BA11-4876-B680-B179E04BD44C}"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678064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C733E-BA11-4876-B680-B179E04BD44C}"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775184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C733E-BA11-4876-B680-B179E04BD44C}"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104687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3C733E-BA11-4876-B680-B179E04BD44C}"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213039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3C733E-BA11-4876-B680-B179E04BD44C}" type="datetimeFigureOut">
              <a:rPr lang="en-IE" smtClean="0"/>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2507546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3C733E-BA11-4876-B680-B179E04BD44C}" type="datetimeFigureOut">
              <a:rPr lang="en-IE" smtClean="0"/>
              <a:t>08/08/2022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24200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3C733E-BA11-4876-B680-B179E04BD44C}" type="datetimeFigureOut">
              <a:rPr lang="en-IE" smtClean="0"/>
              <a:t>08/08/2022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176597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C733E-BA11-4876-B680-B179E04BD44C}" type="datetimeFigureOut">
              <a:rPr lang="en-IE" smtClean="0"/>
              <a:t>08/08/2022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2423187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83C733E-BA11-4876-B680-B179E04BD44C}" type="datetimeFigureOut">
              <a:rPr lang="en-IE" smtClean="0"/>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2328673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83C733E-BA11-4876-B680-B179E04BD44C}" type="datetimeFigureOut">
              <a:rPr lang="en-IE" smtClean="0"/>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C0A803E-944D-4EB0-8CCF-1E21C3150042}" type="slidenum">
              <a:rPr lang="en-IE" smtClean="0"/>
              <a:t>‹#›</a:t>
            </a:fld>
            <a:endParaRPr lang="en-IE"/>
          </a:p>
        </p:txBody>
      </p:sp>
    </p:spTree>
    <p:extLst>
      <p:ext uri="{BB962C8B-B14F-4D97-AF65-F5344CB8AC3E}">
        <p14:creationId xmlns:p14="http://schemas.microsoft.com/office/powerpoint/2010/main" val="422316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A83C733E-BA11-4876-B680-B179E04BD44C}" type="datetimeFigureOut">
              <a:rPr lang="en-IE" smtClean="0"/>
              <a:t>08/08/2022</a:t>
            </a:fld>
            <a:endParaRPr lang="en-I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2C0A803E-944D-4EB0-8CCF-1E21C3150042}" type="slidenum">
              <a:rPr lang="en-IE" smtClean="0"/>
              <a:t>‹#›</a:t>
            </a:fld>
            <a:endParaRPr lang="en-IE"/>
          </a:p>
        </p:txBody>
      </p:sp>
    </p:spTree>
    <p:extLst>
      <p:ext uri="{BB962C8B-B14F-4D97-AF65-F5344CB8AC3E}">
        <p14:creationId xmlns:p14="http://schemas.microsoft.com/office/powerpoint/2010/main" val="2953997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ucc.ie/en/esol/courses/presessional/" TargetMode="External"/><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uccireland.sharepoint.com/:p:/s/LanguageCentre2021/EYZlhy-nIVxNhnu-XuZRMdoB2I2sgTmQloBc7xQP4aBEfQ?e=Wf5uZv"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open.ucc.ie/browse/all/lac/courses/learn-english-b2-beginners-irish-unic-online-language-modules" TargetMode="External"/><Relationship Id="rId2" Type="http://schemas.openxmlformats.org/officeDocument/2006/relationships/hyperlink" Target="https://uccireland.sharepoint.com/:w:/s/LanguageCentre2021/EW-DraSrndxHpEibruUbwDUBxvRFjWuI0F-Vk-mpE1S0ow" TargetMode="Externa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uccireland.sharepoint.com/:w:/s/LanguageCentre2021/EWILz142HqhCkT2eUHzEq4YBOZfn_AODP2R2YHlRtjLbQw?e=lEsfSH" TargetMode="External"/><Relationship Id="rId2" Type="http://schemas.openxmlformats.org/officeDocument/2006/relationships/hyperlink" Target="https://www.ucc.ie/en/esol/courses/parttimeucc/" TargetMode="External"/><Relationship Id="rId1" Type="http://schemas.openxmlformats.org/officeDocument/2006/relationships/slideLayout" Target="../slideLayouts/slideLayout7.xml"/><Relationship Id="rId5" Type="http://schemas.openxmlformats.org/officeDocument/2006/relationships/hyperlink" Target="https://www.ucc.ie/en/esol/courses/parttimecourses/" TargetMode="External"/><Relationship Id="rId4" Type="http://schemas.openxmlformats.org/officeDocument/2006/relationships/hyperlink" Target="https://uccireland.sharepoint.com/:w:/s/LanguageCentre2021/EZXMSGgjo4JClney1I3E47cBUEOc8mQ_tIVQL9pK8Yzn3Q?e=PuSzp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reg.ucc.ie/curriculum/calendar/live/law/law014.html" TargetMode="External"/><Relationship Id="rId7" Type="http://schemas.openxmlformats.org/officeDocument/2006/relationships/hyperlink" Target="https://www.ucc.ie/en/esol/courses/englishcoursesforuniversitypartners/" TargetMode="External"/><Relationship Id="rId2" Type="http://schemas.openxmlformats.org/officeDocument/2006/relationships/hyperlink" Target="https://uccireland.sharepoint.com/:w:/s/LanguageCentre2021/EcCbd6B3pS9NqaQiH4rkyGoBOYfQMRNSqtrU7dmD4Fo5zQ?e=mLwf4b" TargetMode="External"/><Relationship Id="rId1" Type="http://schemas.openxmlformats.org/officeDocument/2006/relationships/slideLayout" Target="../slideLayouts/slideLayout7.xml"/><Relationship Id="rId6" Type="http://schemas.openxmlformats.org/officeDocument/2006/relationships/hyperlink" Target="https://uccireland.sharepoint.com/:w:/s/LanguageCentre2021/EZ4ul4qPUdRLhw4j28ZcVM0B-2PTpGaWHMWnhenDvHrMFA?e=E1ePPb" TargetMode="External"/><Relationship Id="rId5" Type="http://schemas.openxmlformats.org/officeDocument/2006/relationships/hyperlink" Target="https://uccireland.sharepoint.com/:w:/s/LanguageCentre2021/ETmV9hCVdLpLluaYw6aEBV0BW3spfSXjZIgjk64Hz5BcLg?e=28ewd2" TargetMode="External"/><Relationship Id="rId10" Type="http://schemas.openxmlformats.org/officeDocument/2006/relationships/image" Target="../media/image10.jpeg"/><Relationship Id="rId4" Type="http://schemas.openxmlformats.org/officeDocument/2006/relationships/hyperlink" Target="https://uccireland.sharepoint.com/:w:/s/LanguageCentre2021/ERrzViRQRhxOjqi19E-YdiwBPU3NVuLMzQkr8TWyt7uhUA?e=AzLQIg" TargetMode="Externa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ucc.ie/en/esol/coursesforuccstaff/" TargetMode="External"/><Relationship Id="rId7" Type="http://schemas.openxmlformats.org/officeDocument/2006/relationships/hyperlink" Target="https://www.ucc.ie/en/pes/" TargetMode="Externa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hyperlink" Target="https://www.ucc.ie/en/esol/teach-train/pedagogyworkshops/" TargetMode="External"/><Relationship Id="rId5" Type="http://schemas.openxmlformats.org/officeDocument/2006/relationships/hyperlink" Target="https://www.ucc.ie/en/esol/teach-train/teacherdevelopmentcourse/" TargetMode="External"/><Relationship Id="rId4" Type="http://schemas.openxmlformats.org/officeDocument/2006/relationships/hyperlink" Target="https://www.ucc.ie/en/esol/teach-train/celta/"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mailto:academicenquiries@ucc.i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ucc.ie/en/es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CADB79-2EEB-449C-97DF-3F455ED2D134}"/>
              </a:ext>
            </a:extLst>
          </p:cNvPr>
          <p:cNvPicPr>
            <a:picLocks noChangeAspect="1"/>
          </p:cNvPicPr>
          <p:nvPr/>
        </p:nvPicPr>
        <p:blipFill rotWithShape="1">
          <a:blip r:embed="rId2"/>
          <a:srcRect t="14166" b="1945"/>
          <a:stretch/>
        </p:blipFill>
        <p:spPr>
          <a:xfrm>
            <a:off x="0" y="3314700"/>
            <a:ext cx="6858000" cy="3835400"/>
          </a:xfrm>
          <a:prstGeom prst="rect">
            <a:avLst/>
          </a:prstGeom>
        </p:spPr>
      </p:pic>
      <p:pic>
        <p:nvPicPr>
          <p:cNvPr id="2049" name="Picture 18">
            <a:extLst>
              <a:ext uri="{FF2B5EF4-FFF2-40B4-BE49-F238E27FC236}">
                <a16:creationId xmlns:a16="http://schemas.microsoft.com/office/drawing/2014/main" id="{570B4D08-6D39-4735-AD13-6EDA7AE4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80" y="502656"/>
            <a:ext cx="3869197" cy="22130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F07572DD-4CCD-42E7-A48A-A9807D8EFAD5}"/>
              </a:ext>
            </a:extLst>
          </p:cNvPr>
          <p:cNvGraphicFramePr>
            <a:graphicFrameLocks noGrp="1"/>
          </p:cNvGraphicFramePr>
          <p:nvPr>
            <p:extLst>
              <p:ext uri="{D42A27DB-BD31-4B8C-83A1-F6EECF244321}">
                <p14:modId xmlns:p14="http://schemas.microsoft.com/office/powerpoint/2010/main" val="3255983697"/>
              </p:ext>
            </p:extLst>
          </p:nvPr>
        </p:nvGraphicFramePr>
        <p:xfrm>
          <a:off x="909200" y="8698962"/>
          <a:ext cx="5660041" cy="271907"/>
        </p:xfrm>
        <a:graphic>
          <a:graphicData uri="http://schemas.openxmlformats.org/drawingml/2006/table">
            <a:tbl>
              <a:tblPr>
                <a:tableStyleId>{5C22544A-7EE6-4342-B048-85BDC9FD1C3A}</a:tableStyleId>
              </a:tblPr>
              <a:tblGrid>
                <a:gridCol w="5660041">
                  <a:extLst>
                    <a:ext uri="{9D8B030D-6E8A-4147-A177-3AD203B41FA5}">
                      <a16:colId xmlns:a16="http://schemas.microsoft.com/office/drawing/2014/main" val="1972630063"/>
                    </a:ext>
                  </a:extLst>
                </a:gridCol>
              </a:tblGrid>
              <a:tr h="0">
                <a:tc>
                  <a:txBody>
                    <a:bodyPr/>
                    <a:lstStyle/>
                    <a:p>
                      <a:pPr algn="r">
                        <a:lnSpc>
                          <a:spcPct val="107000"/>
                        </a:lnSpc>
                        <a:spcAft>
                          <a:spcPts val="800"/>
                        </a:spcAft>
                      </a:pPr>
                      <a:r>
                        <a:rPr lang="en-IE" sz="1800" b="1">
                          <a:solidFill>
                            <a:schemeClr val="tx1"/>
                          </a:solidFill>
                          <a:effectLst/>
                          <a:latin typeface="Segoe UI" panose="020B0502040204020203" pitchFamily="34" charset="0"/>
                          <a:cs typeface="Segoe UI" panose="020B0502040204020203" pitchFamily="34" charset="0"/>
                        </a:rPr>
                        <a:t>Handbook for staff</a:t>
                      </a:r>
                    </a:p>
                  </a:txBody>
                  <a:tcPr marL="114300" marR="114300" marT="0" marB="0">
                    <a:solidFill>
                      <a:schemeClr val="bg1"/>
                    </a:solidFill>
                  </a:tcPr>
                </a:tc>
                <a:extLst>
                  <a:ext uri="{0D108BD9-81ED-4DB2-BD59-A6C34878D82A}">
                    <a16:rowId xmlns:a16="http://schemas.microsoft.com/office/drawing/2014/main" val="1806978763"/>
                  </a:ext>
                </a:extLst>
              </a:tr>
            </a:tbl>
          </a:graphicData>
        </a:graphic>
      </p:graphicFrame>
      <p:sp>
        <p:nvSpPr>
          <p:cNvPr id="8" name="Rectangle 5">
            <a:extLst>
              <a:ext uri="{FF2B5EF4-FFF2-40B4-BE49-F238E27FC236}">
                <a16:creationId xmlns:a16="http://schemas.microsoft.com/office/drawing/2014/main" id="{A11B415E-5239-4ADA-A7AE-416A47A3AE91}"/>
              </a:ext>
            </a:extLst>
          </p:cNvPr>
          <p:cNvSpPr>
            <a:spLocks noChangeArrowheads="1"/>
          </p:cNvSpPr>
          <p:nvPr/>
        </p:nvSpPr>
        <p:spPr bwMode="auto">
          <a:xfrm>
            <a:off x="522288" y="234788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a:ln>
                <a:noFill/>
              </a:ln>
              <a:solidFill>
                <a:schemeClr val="tx1"/>
              </a:solidFill>
              <a:effectLst/>
              <a:latin typeface="Arial" panose="020B0604020202020204" pitchFamily="34" charset="0"/>
            </a:endParaRPr>
          </a:p>
        </p:txBody>
      </p:sp>
      <p:grpSp>
        <p:nvGrpSpPr>
          <p:cNvPr id="12" name="Group 4">
            <a:extLst>
              <a:ext uri="{FF2B5EF4-FFF2-40B4-BE49-F238E27FC236}">
                <a16:creationId xmlns:a16="http://schemas.microsoft.com/office/drawing/2014/main" id="{62D83AB5-AB97-4B84-A393-AA45CEB7CB73}"/>
              </a:ext>
            </a:extLst>
          </p:cNvPr>
          <p:cNvGrpSpPr>
            <a:grpSpLocks/>
          </p:cNvGrpSpPr>
          <p:nvPr/>
        </p:nvGrpSpPr>
        <p:grpSpPr bwMode="auto">
          <a:xfrm>
            <a:off x="0" y="6020337"/>
            <a:ext cx="3940006" cy="2259525"/>
            <a:chOff x="106026375" y="110293996"/>
            <a:chExt cx="3939540" cy="2259699"/>
          </a:xfrm>
          <a:solidFill>
            <a:srgbClr val="003C69"/>
          </a:solidFill>
        </p:grpSpPr>
        <p:sp>
          <p:nvSpPr>
            <p:cNvPr id="13" name="Freeform 5">
              <a:extLst>
                <a:ext uri="{FF2B5EF4-FFF2-40B4-BE49-F238E27FC236}">
                  <a16:creationId xmlns:a16="http://schemas.microsoft.com/office/drawing/2014/main" id="{49D6013E-4C70-426B-B29A-50B0914737B4}"/>
                </a:ext>
              </a:extLst>
            </p:cNvPr>
            <p:cNvSpPr>
              <a:spLocks/>
            </p:cNvSpPr>
            <p:nvPr/>
          </p:nvSpPr>
          <p:spPr bwMode="auto">
            <a:xfrm flipH="1" flipV="1">
              <a:off x="106026375" y="110443905"/>
              <a:ext cx="3939540" cy="2109790"/>
            </a:xfrm>
            <a:custGeom>
              <a:avLst/>
              <a:gdLst>
                <a:gd name="T0" fmla="*/ 7224 w 7224"/>
                <a:gd name="T1" fmla="*/ 966 h 3869"/>
                <a:gd name="T2" fmla="*/ 0 w 7224"/>
                <a:gd name="T3" fmla="*/ 0 h 3869"/>
                <a:gd name="T4" fmla="*/ 7224 w 7224"/>
                <a:gd name="T5" fmla="*/ 384 h 3869"/>
                <a:gd name="T6" fmla="*/ 7224 w 7224"/>
                <a:gd name="T7" fmla="*/ 966 h 3869"/>
              </a:gdLst>
              <a:ahLst/>
              <a:cxnLst>
                <a:cxn ang="0">
                  <a:pos x="T0" y="T1"/>
                </a:cxn>
                <a:cxn ang="0">
                  <a:pos x="T2" y="T3"/>
                </a:cxn>
                <a:cxn ang="0">
                  <a:pos x="T4" y="T5"/>
                </a:cxn>
                <a:cxn ang="0">
                  <a:pos x="T6" y="T7"/>
                </a:cxn>
              </a:cxnLst>
              <a:rect l="0" t="0" r="r" b="b"/>
              <a:pathLst>
                <a:path w="7224" h="3869">
                  <a:moveTo>
                    <a:pt x="7224" y="966"/>
                  </a:moveTo>
                  <a:cubicBezTo>
                    <a:pt x="1719" y="3869"/>
                    <a:pt x="0" y="0"/>
                    <a:pt x="0" y="0"/>
                  </a:cubicBezTo>
                  <a:cubicBezTo>
                    <a:pt x="0" y="0"/>
                    <a:pt x="1989" y="3340"/>
                    <a:pt x="7224" y="384"/>
                  </a:cubicBezTo>
                  <a:cubicBezTo>
                    <a:pt x="7221" y="630"/>
                    <a:pt x="7224" y="978"/>
                    <a:pt x="7224" y="966"/>
                  </a:cubicBezTo>
                  <a:close/>
                </a:path>
              </a:pathLst>
            </a:custGeom>
            <a:grp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IE"/>
            </a:p>
          </p:txBody>
        </p:sp>
        <p:sp>
          <p:nvSpPr>
            <p:cNvPr id="14" name="Freeform 6">
              <a:extLst>
                <a:ext uri="{FF2B5EF4-FFF2-40B4-BE49-F238E27FC236}">
                  <a16:creationId xmlns:a16="http://schemas.microsoft.com/office/drawing/2014/main" id="{A1810905-0413-44B8-A693-723C5501CE13}"/>
                </a:ext>
              </a:extLst>
            </p:cNvPr>
            <p:cNvSpPr>
              <a:spLocks/>
            </p:cNvSpPr>
            <p:nvPr/>
          </p:nvSpPr>
          <p:spPr bwMode="auto">
            <a:xfrm>
              <a:off x="106026375" y="110293996"/>
              <a:ext cx="3533261" cy="2085796"/>
            </a:xfrm>
            <a:custGeom>
              <a:avLst/>
              <a:gdLst>
                <a:gd name="T0" fmla="*/ 0 w 1097"/>
                <a:gd name="T1" fmla="*/ 484 h 648"/>
                <a:gd name="T2" fmla="*/ 1097 w 1097"/>
                <a:gd name="T3" fmla="*/ 648 h 648"/>
                <a:gd name="T4" fmla="*/ 0 w 1097"/>
                <a:gd name="T5" fmla="*/ 386 h 648"/>
                <a:gd name="T6" fmla="*/ 0 w 1097"/>
                <a:gd name="T7" fmla="*/ 484 h 648"/>
              </a:gdLst>
              <a:ahLst/>
              <a:cxnLst>
                <a:cxn ang="0">
                  <a:pos x="T0" y="T1"/>
                </a:cxn>
                <a:cxn ang="0">
                  <a:pos x="T2" y="T3"/>
                </a:cxn>
                <a:cxn ang="0">
                  <a:pos x="T4" y="T5"/>
                </a:cxn>
                <a:cxn ang="0">
                  <a:pos x="T6" y="T7"/>
                </a:cxn>
              </a:cxnLst>
              <a:rect l="0" t="0" r="r" b="b"/>
              <a:pathLst>
                <a:path w="1097" h="648">
                  <a:moveTo>
                    <a:pt x="0" y="484"/>
                  </a:moveTo>
                  <a:cubicBezTo>
                    <a:pt x="842" y="94"/>
                    <a:pt x="1076" y="603"/>
                    <a:pt x="1097" y="648"/>
                  </a:cubicBezTo>
                  <a:cubicBezTo>
                    <a:pt x="1097" y="648"/>
                    <a:pt x="946" y="0"/>
                    <a:pt x="0" y="386"/>
                  </a:cubicBezTo>
                  <a:lnTo>
                    <a:pt x="0" y="484"/>
                  </a:lnTo>
                  <a:close/>
                </a:path>
              </a:pathLst>
            </a:custGeom>
            <a:solidFill>
              <a:srgbClr val="69B3E7"/>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IE"/>
            </a:p>
          </p:txBody>
        </p:sp>
      </p:grpSp>
      <p:sp>
        <p:nvSpPr>
          <p:cNvPr id="17" name="TextBox 16">
            <a:extLst>
              <a:ext uri="{FF2B5EF4-FFF2-40B4-BE49-F238E27FC236}">
                <a16:creationId xmlns:a16="http://schemas.microsoft.com/office/drawing/2014/main" id="{C95B5888-8B86-46D4-BC20-2A22E5CBFD7D}"/>
              </a:ext>
            </a:extLst>
          </p:cNvPr>
          <p:cNvSpPr txBox="1"/>
          <p:nvPr/>
        </p:nvSpPr>
        <p:spPr>
          <a:xfrm>
            <a:off x="208200" y="2619652"/>
            <a:ext cx="6361041" cy="323165"/>
          </a:xfrm>
          <a:prstGeom prst="rect">
            <a:avLst/>
          </a:prstGeom>
          <a:noFill/>
        </p:spPr>
        <p:txBody>
          <a:bodyPr wrap="square" rtlCol="0">
            <a:spAutoFit/>
          </a:bodyPr>
          <a:lstStyle/>
          <a:p>
            <a:r>
              <a:rPr lang="en-IE" sz="1500" b="1">
                <a:latin typeface="Segoe UI" panose="020B0502040204020203" pitchFamily="34" charset="0"/>
                <a:cs typeface="Segoe UI" panose="020B0502040204020203" pitchFamily="34" charset="0"/>
              </a:rPr>
              <a:t>English language, academic skills and teacher development services</a:t>
            </a:r>
          </a:p>
        </p:txBody>
      </p:sp>
    </p:spTree>
    <p:extLst>
      <p:ext uri="{BB962C8B-B14F-4D97-AF65-F5344CB8AC3E}">
        <p14:creationId xmlns:p14="http://schemas.microsoft.com/office/powerpoint/2010/main" val="293768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7E1D067-CC30-4306-84CE-7B46D71788D6}"/>
              </a:ext>
            </a:extLst>
          </p:cNvPr>
          <p:cNvSpPr>
            <a:spLocks noChangeArrowheads="1"/>
          </p:cNvSpPr>
          <p:nvPr/>
        </p:nvSpPr>
        <p:spPr bwMode="auto">
          <a:xfrm>
            <a:off x="668781" y="2385388"/>
            <a:ext cx="5964269"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400" b="1" i="0" u="none" strike="noStrike" cap="none" normalizeH="0" baseline="0">
                <a:ln>
                  <a:noFill/>
                </a:ln>
                <a:effectLst/>
                <a:latin typeface="Segoe UI" panose="020B0502040204020203" pitchFamily="34" charset="0"/>
                <a:ea typeface="Times New Roman" panose="02020603050405020304" pitchFamily="18" charset="0"/>
                <a:cs typeface="Segoe UI" panose="020B0502040204020203" pitchFamily="34" charset="0"/>
              </a:rPr>
              <a:t>Contents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400" b="0" i="0" u="none" strike="noStrike" cap="none" normalizeH="0" baseline="0">
              <a:ln>
                <a:noFill/>
              </a:ln>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400" b="1" i="0" u="none" strike="noStrike" cap="none" normalizeH="0" baseline="0">
                <a:ln>
                  <a:noFill/>
                </a:ln>
                <a:effectLst/>
                <a:latin typeface="Segoe UI" panose="020B0502040204020203" pitchFamily="34" charset="0"/>
                <a:ea typeface="Times New Roman" panose="02020603050405020304" pitchFamily="18" charset="0"/>
                <a:cs typeface="Segoe UI" panose="020B0502040204020203" pitchFamily="34" charset="0"/>
              </a:rPr>
              <a:t>Introduction to the Centre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400" b="0" i="0" u="none" strike="noStrike" cap="none" normalizeH="0" baseline="0">
              <a:ln>
                <a:noFill/>
              </a:ln>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lang="en-IE" altLang="en-US" sz="1400" b="1">
                <a:latin typeface="Segoe UI" panose="020B0502040204020203" pitchFamily="34" charset="0"/>
                <a:ea typeface="Calibri" panose="020F0502020204030204" pitchFamily="34" charset="0"/>
                <a:cs typeface="Segoe UI" panose="020B0502040204020203" pitchFamily="34" charset="0"/>
              </a:rPr>
              <a:t>Page 4. </a:t>
            </a:r>
            <a:r>
              <a:rPr kumimoji="0" lang="en-IE" altLang="en-US" sz="1400" b="1"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Services for students </a:t>
            </a:r>
          </a:p>
          <a:p>
            <a:pPr marL="0" marR="0" lvl="0" indent="0" algn="l" defTabSz="914400" rtl="0" eaLnBrk="0" fontAlgn="base" latinLnBrk="0" hangingPunct="0">
              <a:lnSpc>
                <a:spcPct val="100000"/>
              </a:lnSpc>
              <a:spcBef>
                <a:spcPct val="0"/>
              </a:spcBef>
              <a:spcAft>
                <a:spcPct val="0"/>
              </a:spcAft>
              <a:buClrTx/>
              <a:buSzTx/>
              <a:tabLst/>
            </a:pP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For applicants</a:t>
            </a: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For new students</a:t>
            </a: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For students on programme</a:t>
            </a: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Discounts on commercial courses</a:t>
            </a:r>
          </a:p>
          <a:p>
            <a:pPr marL="0" marR="0" lvl="0" indent="0" algn="l" defTabSz="914400" rtl="0" eaLnBrk="0" fontAlgn="base" latinLnBrk="0" hangingPunct="0">
              <a:lnSpc>
                <a:spcPct val="100000"/>
              </a:lnSpc>
              <a:spcBef>
                <a:spcPct val="0"/>
              </a:spcBef>
              <a:spcAft>
                <a:spcPct val="0"/>
              </a:spcAft>
              <a:buClrTx/>
              <a:buSzTx/>
              <a:tabLst/>
            </a:pPr>
            <a:endParaRPr kumimoji="0" lang="en-IE" altLang="en-US" sz="1400" b="0" i="0" u="none" strike="noStrike" cap="none" normalizeH="0" baseline="0">
              <a:ln>
                <a:noFill/>
              </a:ln>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lang="en-IE" altLang="en-US" sz="1400" b="1">
                <a:latin typeface="Segoe UI" panose="020B0502040204020203" pitchFamily="34" charset="0"/>
                <a:ea typeface="Calibri" panose="020F0502020204030204" pitchFamily="34" charset="0"/>
                <a:cs typeface="Segoe UI" panose="020B0502040204020203" pitchFamily="34" charset="0"/>
              </a:rPr>
              <a:t>Page 7. Collaborative</a:t>
            </a:r>
            <a:r>
              <a:rPr kumimoji="0" lang="en-IE" altLang="en-US" sz="1400" b="1"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 projects with schools and partners</a:t>
            </a:r>
          </a:p>
          <a:p>
            <a:pPr marL="0" marR="0" lvl="0" indent="0" algn="l" defTabSz="914400" rtl="0" eaLnBrk="0" fontAlgn="base" latinLnBrk="0" hangingPunct="0">
              <a:lnSpc>
                <a:spcPct val="100000"/>
              </a:lnSpc>
              <a:spcBef>
                <a:spcPct val="0"/>
              </a:spcBef>
              <a:spcAft>
                <a:spcPct val="0"/>
              </a:spcAft>
              <a:buClrTx/>
              <a:buSzTx/>
              <a:tabLst/>
            </a:pP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Embedded disciplinary support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IE" altLang="en-US" sz="1400">
                <a:latin typeface="Segoe UI" panose="020B0502040204020203" pitchFamily="34" charset="0"/>
                <a:ea typeface="Times New Roman" panose="02020603050405020304" pitchFamily="18" charset="0"/>
                <a:cs typeface="Segoe UI" panose="020B0502040204020203" pitchFamily="34" charset="0"/>
              </a:rPr>
              <a:t>Special pathways</a:t>
            </a: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Special modules</a:t>
            </a: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Bespoke collaborative programmes for partners</a:t>
            </a:r>
          </a:p>
          <a:p>
            <a:pPr marR="0" lvl="0" algn="l" defTabSz="914400" rtl="0" eaLnBrk="0" fontAlgn="base" latinLnBrk="0" hangingPunct="0">
              <a:lnSpc>
                <a:spcPct val="100000"/>
              </a:lnSpc>
              <a:spcBef>
                <a:spcPct val="0"/>
              </a:spcBef>
              <a:spcAft>
                <a:spcPct val="0"/>
              </a:spcAft>
              <a:buClrTx/>
              <a:buSzTx/>
              <a:tabLst/>
            </a:pPr>
            <a:endParaRPr kumimoji="0" lang="en-IE" altLang="en-US" sz="1400" b="1"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IE" altLang="en-US" sz="1400" b="1">
                <a:ea typeface="Calibri" panose="020F0502020204030204" pitchFamily="34" charset="0"/>
              </a:rPr>
              <a:t>Page 8. </a:t>
            </a:r>
            <a:r>
              <a:rPr kumimoji="0" lang="en-IE" altLang="en-US" sz="1400" b="1"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Services for staff</a:t>
            </a:r>
          </a:p>
          <a:p>
            <a:pPr marL="0" marR="0" lvl="0" indent="0" algn="l" defTabSz="914400" rtl="0" eaLnBrk="0" fontAlgn="base" latinLnBrk="0" hangingPunct="0">
              <a:lnSpc>
                <a:spcPct val="100000"/>
              </a:lnSpc>
              <a:spcBef>
                <a:spcPct val="0"/>
              </a:spcBef>
              <a:spcAft>
                <a:spcPct val="0"/>
              </a:spcAft>
              <a:buClrTx/>
              <a:buSzTx/>
              <a:tabLst/>
            </a:pP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Language learning and acquisition expertise</a:t>
            </a: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Training workshops</a:t>
            </a: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Teacher education</a:t>
            </a:r>
            <a:endParaRPr kumimoji="0" lang="en-IE" altLang="en-US" sz="1400" b="0" i="0" u="none" strike="noStrike" cap="none" normalizeH="0" baseline="0">
              <a:ln>
                <a:noFill/>
              </a:ln>
              <a:effectLst/>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IE" altLang="en-US" sz="1400" b="0"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Discounts on professional courses</a:t>
            </a:r>
          </a:p>
          <a:p>
            <a:pPr marR="0" lvl="0" algn="l" defTabSz="914400" rtl="0" eaLnBrk="0" fontAlgn="base" latinLnBrk="0" hangingPunct="0">
              <a:lnSpc>
                <a:spcPct val="100000"/>
              </a:lnSpc>
              <a:spcBef>
                <a:spcPct val="0"/>
              </a:spcBef>
              <a:spcAft>
                <a:spcPct val="0"/>
              </a:spcAft>
              <a:buClrTx/>
              <a:buSzTx/>
              <a:tabLst/>
            </a:pPr>
            <a:endParaRPr lang="en-IE" altLang="en-US" sz="1400" b="1">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0" fontAlgn="base" latinLnBrk="0" hangingPunct="0">
              <a:lnSpc>
                <a:spcPct val="100000"/>
              </a:lnSpc>
              <a:spcBef>
                <a:spcPct val="0"/>
              </a:spcBef>
              <a:spcAft>
                <a:spcPct val="0"/>
              </a:spcAft>
              <a:buClrTx/>
              <a:buSzTx/>
              <a:tabLst/>
            </a:pPr>
            <a:r>
              <a:rPr kumimoji="0" lang="en-IE" altLang="en-US" sz="1400" b="1" i="0" u="none" strike="noStrike" cap="none" normalizeH="0" baseline="0">
                <a:ln>
                  <a:noFill/>
                </a:ln>
                <a:effectLst/>
                <a:latin typeface="Segoe UI" panose="020B0502040204020203" pitchFamily="34" charset="0"/>
                <a:ea typeface="Calibri" panose="020F0502020204030204" pitchFamily="34" charset="0"/>
                <a:cs typeface="Segoe UI" panose="020B0502040204020203" pitchFamily="34" charset="0"/>
              </a:rPr>
              <a:t>Page 9. Contact details</a:t>
            </a:r>
          </a:p>
        </p:txBody>
      </p:sp>
      <p:pic>
        <p:nvPicPr>
          <p:cNvPr id="3" name="Picture 18">
            <a:extLst>
              <a:ext uri="{FF2B5EF4-FFF2-40B4-BE49-F238E27FC236}">
                <a16:creationId xmlns:a16="http://schemas.microsoft.com/office/drawing/2014/main" id="{2A6720E9-CDBA-4575-8AD8-F35CF0E32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030" y="8536024"/>
            <a:ext cx="2105020" cy="120400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2">
            <a:extLst>
              <a:ext uri="{FF2B5EF4-FFF2-40B4-BE49-F238E27FC236}">
                <a16:creationId xmlns:a16="http://schemas.microsoft.com/office/drawing/2014/main" id="{E1E27811-956F-4370-BAED-5A75CA38173A}"/>
              </a:ext>
            </a:extLst>
          </p:cNvPr>
          <p:cNvSpPr>
            <a:spLocks/>
          </p:cNvSpPr>
          <p:nvPr/>
        </p:nvSpPr>
        <p:spPr bwMode="auto">
          <a:xfrm>
            <a:off x="3343275" y="-32837"/>
            <a:ext cx="3514725" cy="2124075"/>
          </a:xfrm>
          <a:custGeom>
            <a:avLst/>
            <a:gdLst>
              <a:gd name="T0" fmla="*/ 1647 w 1647"/>
              <a:gd name="T1" fmla="*/ 611 h 798"/>
              <a:gd name="T2" fmla="*/ 0 w 1647"/>
              <a:gd name="T3" fmla="*/ 798 h 798"/>
              <a:gd name="T4" fmla="*/ 1647 w 1647"/>
              <a:gd name="T5" fmla="*/ 524 h 798"/>
            </a:gdLst>
            <a:ahLst/>
            <a:cxnLst>
              <a:cxn ang="0">
                <a:pos x="T0" y="T1"/>
              </a:cxn>
              <a:cxn ang="0">
                <a:pos x="T2" y="T3"/>
              </a:cxn>
              <a:cxn ang="0">
                <a:pos x="T4" y="T5"/>
              </a:cxn>
            </a:cxnLst>
            <a:rect l="0" t="0" r="r" b="b"/>
            <a:pathLst>
              <a:path w="1647" h="798">
                <a:moveTo>
                  <a:pt x="1647" y="611"/>
                </a:moveTo>
                <a:cubicBezTo>
                  <a:pt x="635" y="94"/>
                  <a:pt x="24" y="741"/>
                  <a:pt x="0" y="798"/>
                </a:cubicBezTo>
                <a:cubicBezTo>
                  <a:pt x="0" y="798"/>
                  <a:pt x="511" y="0"/>
                  <a:pt x="1647" y="524"/>
                </a:cubicBezTo>
              </a:path>
            </a:pathLst>
          </a:custGeom>
          <a:solidFill>
            <a:srgbClr val="74AA50"/>
          </a:solidFill>
          <a:ln>
            <a:noFill/>
          </a:ln>
          <a:effectLst/>
        </p:spPr>
        <p:txBody>
          <a:bodyPr vert="horz" wrap="square" lIns="91440" tIns="45720" rIns="91440" bIns="45720" numCol="1" anchor="t" anchorCtr="0" compatLnSpc="1">
            <a:prstTxWarp prst="textNoShape">
              <a:avLst/>
            </a:prstTxWarp>
          </a:bodyPr>
          <a:lstStyle/>
          <a:p>
            <a:endParaRPr lang="en-IE"/>
          </a:p>
        </p:txBody>
      </p:sp>
      <p:sp>
        <p:nvSpPr>
          <p:cNvPr id="5" name="Freeform 3">
            <a:extLst>
              <a:ext uri="{FF2B5EF4-FFF2-40B4-BE49-F238E27FC236}">
                <a16:creationId xmlns:a16="http://schemas.microsoft.com/office/drawing/2014/main" id="{3098859A-BDD6-41C6-8800-EFD86353BED3}"/>
              </a:ext>
            </a:extLst>
          </p:cNvPr>
          <p:cNvSpPr>
            <a:spLocks/>
          </p:cNvSpPr>
          <p:nvPr/>
        </p:nvSpPr>
        <p:spPr bwMode="auto">
          <a:xfrm>
            <a:off x="3759200" y="-201225"/>
            <a:ext cx="3098800" cy="2033588"/>
          </a:xfrm>
          <a:custGeom>
            <a:avLst/>
            <a:gdLst>
              <a:gd name="T0" fmla="*/ 1452 w 1452"/>
              <a:gd name="T1" fmla="*/ 585 h 764"/>
              <a:gd name="T2" fmla="*/ 0 w 1452"/>
              <a:gd name="T3" fmla="*/ 764 h 764"/>
              <a:gd name="T4" fmla="*/ 1452 w 1452"/>
              <a:gd name="T5" fmla="*/ 502 h 764"/>
            </a:gdLst>
            <a:ahLst/>
            <a:cxnLst>
              <a:cxn ang="0">
                <a:pos x="T0" y="T1"/>
              </a:cxn>
              <a:cxn ang="0">
                <a:pos x="T2" y="T3"/>
              </a:cxn>
              <a:cxn ang="0">
                <a:pos x="T4" y="T5"/>
              </a:cxn>
            </a:cxnLst>
            <a:rect l="0" t="0" r="r" b="b"/>
            <a:pathLst>
              <a:path w="1452" h="764">
                <a:moveTo>
                  <a:pt x="1452" y="585"/>
                </a:moveTo>
                <a:cubicBezTo>
                  <a:pt x="505" y="90"/>
                  <a:pt x="23" y="710"/>
                  <a:pt x="0" y="764"/>
                </a:cubicBezTo>
                <a:cubicBezTo>
                  <a:pt x="0" y="764"/>
                  <a:pt x="388" y="0"/>
                  <a:pt x="1452" y="502"/>
                </a:cubicBezTo>
              </a:path>
            </a:pathLst>
          </a:custGeom>
          <a:solidFill>
            <a:srgbClr val="69B3E7">
              <a:alpha val="89000"/>
            </a:srgbClr>
          </a:solidFill>
          <a:ln>
            <a:noFill/>
          </a:ln>
          <a:effec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3104859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29844C-8C1D-4889-80B1-5BAE43207805}"/>
              </a:ext>
            </a:extLst>
          </p:cNvPr>
          <p:cNvSpPr/>
          <p:nvPr/>
        </p:nvSpPr>
        <p:spPr>
          <a:xfrm>
            <a:off x="522397" y="6670591"/>
            <a:ext cx="5813206" cy="1598707"/>
          </a:xfrm>
          <a:prstGeom prst="rect">
            <a:avLst/>
          </a:prstGeom>
          <a:solidFill>
            <a:schemeClr val="bg1"/>
          </a:solidFill>
        </p:spPr>
        <p:txBody>
          <a:bodyPr wrap="square" lIns="91440" tIns="45720" rIns="91440" bIns="45720" anchor="t">
            <a:spAutoFit/>
          </a:bodyPr>
          <a:lstStyle/>
          <a:p>
            <a:pPr>
              <a:lnSpc>
                <a:spcPts val="1680"/>
              </a:lnSpc>
              <a:spcAft>
                <a:spcPts val="1680"/>
              </a:spcAft>
            </a:pPr>
            <a:r>
              <a:rPr lang="en-IE" sz="1200">
                <a:latin typeface="Segoe UI"/>
                <a:ea typeface="Times New Roman" panose="02020603050405020304" pitchFamily="18" charset="0"/>
                <a:cs typeface="Segoe UI"/>
              </a:rPr>
              <a:t>The Centre is part of the Office of the Vice President for Learning and Teaching and is situated in the </a:t>
            </a:r>
            <a:r>
              <a:rPr lang="en-IE" sz="1200" err="1">
                <a:latin typeface="Segoe UI"/>
                <a:ea typeface="Times New Roman" panose="02020603050405020304" pitchFamily="18" charset="0"/>
                <a:cs typeface="Segoe UI"/>
              </a:rPr>
              <a:t>O’Rahilly</a:t>
            </a:r>
            <a:r>
              <a:rPr lang="en-IE" sz="1200">
                <a:latin typeface="Segoe UI"/>
                <a:ea typeface="Times New Roman" panose="02020603050405020304" pitchFamily="18" charset="0"/>
                <a:cs typeface="Segoe UI"/>
              </a:rPr>
              <a:t> Building. Established in 1994, it operates with a dual purpose: to provide commercially-driven courses as well as services to UCC staff and students working in the international space. Some of these services are free of charge and some have a fee attached. The Centre collaborates in various ways across all four colleges and provides assessment expertise to the admission functions.</a:t>
            </a:r>
          </a:p>
        </p:txBody>
      </p:sp>
      <p:sp>
        <p:nvSpPr>
          <p:cNvPr id="7" name="TextBox 6">
            <a:extLst>
              <a:ext uri="{FF2B5EF4-FFF2-40B4-BE49-F238E27FC236}">
                <a16:creationId xmlns:a16="http://schemas.microsoft.com/office/drawing/2014/main" id="{0C5369A9-74B2-432F-AF95-20A368D9B09B}"/>
              </a:ext>
            </a:extLst>
          </p:cNvPr>
          <p:cNvSpPr txBox="1"/>
          <p:nvPr/>
        </p:nvSpPr>
        <p:spPr>
          <a:xfrm>
            <a:off x="522397" y="8377487"/>
            <a:ext cx="5906228" cy="1162691"/>
          </a:xfrm>
          <a:prstGeom prst="rect">
            <a:avLst/>
          </a:prstGeom>
          <a:noFill/>
        </p:spPr>
        <p:txBody>
          <a:bodyPr wrap="square" rtlCol="0">
            <a:spAutoFit/>
          </a:bodyPr>
          <a:lstStyle/>
          <a:p>
            <a:pPr>
              <a:lnSpc>
                <a:spcPts val="1680"/>
              </a:lnSpc>
              <a:spcAft>
                <a:spcPts val="1680"/>
              </a:spcAft>
            </a:pPr>
            <a:r>
              <a:rPr lang="en-IE" sz="1200">
                <a:latin typeface="Segoe UI" panose="020B0502040204020203" pitchFamily="34" charset="0"/>
                <a:ea typeface="Times New Roman" panose="02020603050405020304" pitchFamily="18" charset="0"/>
                <a:cs typeface="Segoe UI" panose="020B0502040204020203" pitchFamily="34" charset="0"/>
              </a:rPr>
              <a:t>The University Language Centre is a specialist centre with teaching practitioners working in the discipline of TESOL (Teaching English to Speakers of Other Languages). This includes the sub-specialisms of EAP (English for Academic Purposes), EFL (English a Foreign Language for adults) and ESP (English for specialist or vocational purposes), as well as teacher education. </a:t>
            </a:r>
          </a:p>
        </p:txBody>
      </p:sp>
      <p:pic>
        <p:nvPicPr>
          <p:cNvPr id="2" name="Picture 1">
            <a:extLst>
              <a:ext uri="{FF2B5EF4-FFF2-40B4-BE49-F238E27FC236}">
                <a16:creationId xmlns:a16="http://schemas.microsoft.com/office/drawing/2014/main" id="{DE3602D0-4E95-4BEE-B1A8-FE8D7238539A}"/>
              </a:ext>
            </a:extLst>
          </p:cNvPr>
          <p:cNvPicPr>
            <a:picLocks noChangeAspect="1"/>
          </p:cNvPicPr>
          <p:nvPr/>
        </p:nvPicPr>
        <p:blipFill>
          <a:blip r:embed="rId2"/>
          <a:stretch>
            <a:fillRect/>
          </a:stretch>
        </p:blipFill>
        <p:spPr>
          <a:xfrm>
            <a:off x="0" y="248926"/>
            <a:ext cx="6858000" cy="4572000"/>
          </a:xfrm>
          <a:prstGeom prst="rect">
            <a:avLst/>
          </a:prstGeom>
        </p:spPr>
      </p:pic>
      <p:sp>
        <p:nvSpPr>
          <p:cNvPr id="5" name="TextBox 4">
            <a:extLst>
              <a:ext uri="{FF2B5EF4-FFF2-40B4-BE49-F238E27FC236}">
                <a16:creationId xmlns:a16="http://schemas.microsoft.com/office/drawing/2014/main" id="{EE10CB2B-208B-487A-8676-50CE3CC405FB}"/>
              </a:ext>
            </a:extLst>
          </p:cNvPr>
          <p:cNvSpPr txBox="1"/>
          <p:nvPr/>
        </p:nvSpPr>
        <p:spPr>
          <a:xfrm>
            <a:off x="522397" y="5085075"/>
            <a:ext cx="5833422" cy="1477328"/>
          </a:xfrm>
          <a:prstGeom prst="rect">
            <a:avLst/>
          </a:prstGeom>
          <a:noFill/>
        </p:spPr>
        <p:txBody>
          <a:bodyPr wrap="square" rtlCol="0">
            <a:spAutoFit/>
          </a:bodyPr>
          <a:lstStyle/>
          <a:p>
            <a:r>
              <a:rPr lang="en-IE" sz="1400" b="1">
                <a:latin typeface="Segoe UI" panose="020B0502040204020203" pitchFamily="34" charset="0"/>
                <a:cs typeface="Segoe UI" panose="020B0502040204020203" pitchFamily="34" charset="0"/>
              </a:rPr>
              <a:t>The Language Centre is on a mission to help those who learn, teach and communicate using the English language in UCC</a:t>
            </a:r>
          </a:p>
          <a:p>
            <a:endParaRPr lang="en-IE" sz="1400">
              <a:latin typeface="Segoe UI" panose="020B0502040204020203" pitchFamily="34" charset="0"/>
              <a:cs typeface="Segoe UI" panose="020B0502040204020203" pitchFamily="34" charset="0"/>
            </a:endParaRPr>
          </a:p>
          <a:p>
            <a:r>
              <a:rPr lang="en-IE" sz="1200">
                <a:latin typeface="Segoe UI" panose="020B0502040204020203" pitchFamily="34" charset="0"/>
                <a:cs typeface="Segoe UI" panose="020B0502040204020203" pitchFamily="34" charset="0"/>
              </a:rPr>
              <a:t>If you work with international students, speakers of English as a second language, are international faculty yourself, or you are interested in communication and academic discourse, then you will find something here that will assist you in your work.</a:t>
            </a:r>
          </a:p>
        </p:txBody>
      </p:sp>
    </p:spTree>
    <p:extLst>
      <p:ext uri="{BB962C8B-B14F-4D97-AF65-F5344CB8AC3E}">
        <p14:creationId xmlns:p14="http://schemas.microsoft.com/office/powerpoint/2010/main" val="2197837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E7CF2-772A-4721-8CA0-CA0D93C19753}"/>
              </a:ext>
            </a:extLst>
          </p:cNvPr>
          <p:cNvPicPr/>
          <p:nvPr/>
        </p:nvPicPr>
        <p:blipFill rotWithShape="1">
          <a:blip r:embed="rId2">
            <a:extLst>
              <a:ext uri="{28A0092B-C50C-407E-A947-70E740481C1C}">
                <a14:useLocalDpi xmlns:a14="http://schemas.microsoft.com/office/drawing/2010/main" val="0"/>
              </a:ext>
            </a:extLst>
          </a:blip>
          <a:srcRect t="1598" b="35412"/>
          <a:stretch/>
        </p:blipFill>
        <p:spPr bwMode="auto">
          <a:xfrm>
            <a:off x="471486" y="994807"/>
            <a:ext cx="5915025" cy="2712721"/>
          </a:xfrm>
          <a:prstGeom prst="rect">
            <a:avLst/>
          </a:prstGeom>
          <a:noFill/>
          <a:ln>
            <a:noFill/>
          </a:ln>
          <a:extLst>
            <a:ext uri="{53640926-AAD7-44D8-BBD7-CCE9431645EC}">
              <a14:shadowObscured xmlns:a14="http://schemas.microsoft.com/office/drawing/2010/main"/>
            </a:ext>
          </a:extLst>
        </p:spPr>
      </p:pic>
      <p:graphicFrame>
        <p:nvGraphicFramePr>
          <p:cNvPr id="4" name="Table 3">
            <a:extLst>
              <a:ext uri="{FF2B5EF4-FFF2-40B4-BE49-F238E27FC236}">
                <a16:creationId xmlns:a16="http://schemas.microsoft.com/office/drawing/2014/main" id="{20EC7DB6-75A7-46B0-BF39-EB5819D2A5B1}"/>
              </a:ext>
            </a:extLst>
          </p:cNvPr>
          <p:cNvGraphicFramePr>
            <a:graphicFrameLocks noGrp="1"/>
          </p:cNvGraphicFramePr>
          <p:nvPr/>
        </p:nvGraphicFramePr>
        <p:xfrm>
          <a:off x="471488" y="5504974"/>
          <a:ext cx="5915025" cy="548640"/>
        </p:xfrm>
        <a:graphic>
          <a:graphicData uri="http://schemas.openxmlformats.org/drawingml/2006/table">
            <a:tbl>
              <a:tblPr>
                <a:tableStyleId>{5C22544A-7EE6-4342-B048-85BDC9FD1C3A}</a:tableStyleId>
              </a:tblPr>
              <a:tblGrid>
                <a:gridCol w="5915025">
                  <a:extLst>
                    <a:ext uri="{9D8B030D-6E8A-4147-A177-3AD203B41FA5}">
                      <a16:colId xmlns:a16="http://schemas.microsoft.com/office/drawing/2014/main" val="1032105173"/>
                    </a:ext>
                  </a:extLst>
                </a:gridCol>
              </a:tblGrid>
              <a:tr h="0">
                <a:tc>
                  <a:txBody>
                    <a:bodyPr/>
                    <a:lstStyle/>
                    <a:p>
                      <a:pPr algn="l"/>
                      <a:r>
                        <a:rPr lang="en-IE" sz="1800">
                          <a:effectLst/>
                        </a:rPr>
                        <a:t> </a:t>
                      </a:r>
                      <a:endParaRPr lang="en-IE" sz="1100">
                        <a:effectLst/>
                      </a:endParaRPr>
                    </a:p>
                    <a:p>
                      <a:pPr algn="l"/>
                      <a:r>
                        <a:rPr lang="en-IE" sz="1800">
                          <a:effectLst/>
                        </a:rPr>
                        <a:t>Services for individual students</a:t>
                      </a:r>
                      <a:endParaRPr lang="en-IE" sz="1100">
                        <a:effectLst/>
                        <a:latin typeface="Calibri" panose="020F0502020204030204" pitchFamily="34" charset="0"/>
                        <a:ea typeface="Calibri" panose="020F0502020204030204" pitchFamily="34" charset="0"/>
                        <a:cs typeface="Arial" panose="020B0604020202020204" pitchFamily="34" charset="0"/>
                      </a:endParaRPr>
                    </a:p>
                  </a:txBody>
                  <a:tcPr marL="114300" marR="114300" marT="0" marB="0"/>
                </a:tc>
                <a:extLst>
                  <a:ext uri="{0D108BD9-81ED-4DB2-BD59-A6C34878D82A}">
                    <a16:rowId xmlns:a16="http://schemas.microsoft.com/office/drawing/2014/main" val="2833839124"/>
                  </a:ext>
                </a:extLst>
              </a:tr>
            </a:tbl>
          </a:graphicData>
        </a:graphic>
      </p:graphicFrame>
      <p:graphicFrame>
        <p:nvGraphicFramePr>
          <p:cNvPr id="5" name="Table 4">
            <a:extLst>
              <a:ext uri="{FF2B5EF4-FFF2-40B4-BE49-F238E27FC236}">
                <a16:creationId xmlns:a16="http://schemas.microsoft.com/office/drawing/2014/main" id="{F0F507C7-3A26-47CB-9C23-4800B797AAFA}"/>
              </a:ext>
            </a:extLst>
          </p:cNvPr>
          <p:cNvGraphicFramePr>
            <a:graphicFrameLocks noGrp="1"/>
          </p:cNvGraphicFramePr>
          <p:nvPr>
            <p:extLst>
              <p:ext uri="{D42A27DB-BD31-4B8C-83A1-F6EECF244321}">
                <p14:modId xmlns:p14="http://schemas.microsoft.com/office/powerpoint/2010/main" val="1464448219"/>
              </p:ext>
            </p:extLst>
          </p:nvPr>
        </p:nvGraphicFramePr>
        <p:xfrm>
          <a:off x="416129" y="4953000"/>
          <a:ext cx="5915024" cy="4053840"/>
        </p:xfrm>
        <a:graphic>
          <a:graphicData uri="http://schemas.openxmlformats.org/drawingml/2006/table">
            <a:tbl>
              <a:tblPr firstRow="1" firstCol="1" bandRow="1">
                <a:tableStyleId>{5C22544A-7EE6-4342-B048-85BDC9FD1C3A}</a:tableStyleId>
              </a:tblPr>
              <a:tblGrid>
                <a:gridCol w="2953007">
                  <a:extLst>
                    <a:ext uri="{9D8B030D-6E8A-4147-A177-3AD203B41FA5}">
                      <a16:colId xmlns:a16="http://schemas.microsoft.com/office/drawing/2014/main" val="2052427786"/>
                    </a:ext>
                  </a:extLst>
                </a:gridCol>
                <a:gridCol w="2962017">
                  <a:extLst>
                    <a:ext uri="{9D8B030D-6E8A-4147-A177-3AD203B41FA5}">
                      <a16:colId xmlns:a16="http://schemas.microsoft.com/office/drawing/2014/main" val="2047048686"/>
                    </a:ext>
                  </a:extLst>
                </a:gridCol>
              </a:tblGrid>
              <a:tr h="784014">
                <a:tc gridSpan="2">
                  <a:txBody>
                    <a:bodyPr/>
                    <a:lstStyle/>
                    <a:p>
                      <a:pPr>
                        <a:spcAft>
                          <a:spcPts val="0"/>
                        </a:spcAft>
                      </a:pPr>
                      <a:r>
                        <a:rPr lang="en-IE" sz="1400" b="1">
                          <a:solidFill>
                            <a:schemeClr val="tx1"/>
                          </a:solidFill>
                          <a:effectLst/>
                          <a:latin typeface="Segoe UI"/>
                          <a:cs typeface="Segoe UI"/>
                        </a:rPr>
                        <a:t>For degree applicants </a:t>
                      </a:r>
                      <a:endParaRPr lang="en-IE" sz="1400" b="1">
                        <a:solidFill>
                          <a:schemeClr val="tx1"/>
                        </a:solidFill>
                        <a:effectLst/>
                        <a:latin typeface="Segoe UI" panose="020B0502040204020203" pitchFamily="34" charset="0"/>
                        <a:cs typeface="Segoe UI" panose="020B0502040204020203" pitchFamily="34" charset="0"/>
                      </a:endParaRPr>
                    </a:p>
                    <a:p>
                      <a:pPr>
                        <a:spcAft>
                          <a:spcPts val="0"/>
                        </a:spcAft>
                      </a:pPr>
                      <a:endParaRPr lang="en-IE" sz="1200" b="0">
                        <a:solidFill>
                          <a:schemeClr val="tx1"/>
                        </a:solidFill>
                        <a:effectLst/>
                        <a:latin typeface="Segoe UI" panose="020B0502040204020203" pitchFamily="34" charset="0"/>
                        <a:cs typeface="Segoe UI" panose="020B0502040204020203" pitchFamily="34" charset="0"/>
                      </a:endParaRPr>
                    </a:p>
                    <a:p>
                      <a:pPr>
                        <a:spcAft>
                          <a:spcPts val="0"/>
                        </a:spcAft>
                      </a:pPr>
                      <a:r>
                        <a:rPr lang="en-IE" sz="1200" b="0">
                          <a:solidFill>
                            <a:schemeClr val="tx1"/>
                          </a:solidFill>
                          <a:effectLst/>
                          <a:latin typeface="Segoe UI"/>
                          <a:cs typeface="Segoe UI"/>
                        </a:rPr>
                        <a:t>We provide two</a:t>
                      </a:r>
                      <a:r>
                        <a:rPr lang="en-IE" sz="1200" b="1">
                          <a:solidFill>
                            <a:schemeClr val="tx1"/>
                          </a:solidFill>
                          <a:effectLst/>
                          <a:latin typeface="Segoe UI"/>
                          <a:cs typeface="Segoe UI"/>
                        </a:rPr>
                        <a:t> </a:t>
                      </a:r>
                      <a:r>
                        <a:rPr lang="en-IE" sz="1200" b="0">
                          <a:solidFill>
                            <a:schemeClr val="tx1"/>
                          </a:solidFill>
                          <a:effectLst/>
                          <a:latin typeface="Segoe UI"/>
                          <a:cs typeface="Segoe UI"/>
                        </a:rPr>
                        <a:t>direct routes on to degree programmes which can help you meet your recruitment targets and provide assurance that your students start their programmes with strong academic and language skills</a:t>
                      </a:r>
                      <a:endParaRPr lang="en-IE" sz="1200" b="0">
                        <a:solidFill>
                          <a:schemeClr val="tx1"/>
                        </a:solidFill>
                        <a:effectLst/>
                        <a:latin typeface="Segoe UI"/>
                        <a:ea typeface="Calibri" panose="020F0502020204030204" pitchFamily="34" charset="0"/>
                        <a:cs typeface="Segoe UI"/>
                      </a:endParaRPr>
                    </a:p>
                  </a:txBody>
                  <a:tcPr marL="60829" marR="60829" marT="0" marB="0">
                    <a:solidFill>
                      <a:schemeClr val="bg1"/>
                    </a:solidFill>
                  </a:tcPr>
                </a:tc>
                <a:tc hMerge="1">
                  <a:txBody>
                    <a:bodyPr/>
                    <a:lstStyle/>
                    <a:p>
                      <a:endParaRPr lang="en-IE"/>
                    </a:p>
                  </a:txBody>
                  <a:tcPr/>
                </a:tc>
                <a:extLst>
                  <a:ext uri="{0D108BD9-81ED-4DB2-BD59-A6C34878D82A}">
                    <a16:rowId xmlns:a16="http://schemas.microsoft.com/office/drawing/2014/main" val="1611544878"/>
                  </a:ext>
                </a:extLst>
              </a:tr>
              <a:tr h="2757566">
                <a:tc>
                  <a:txBody>
                    <a:bodyPr/>
                    <a:lstStyle/>
                    <a:p>
                      <a:pPr>
                        <a:spcAft>
                          <a:spcPts val="0"/>
                        </a:spcAft>
                      </a:pPr>
                      <a:endParaRPr lang="en-IE" sz="1200" b="0">
                        <a:solidFill>
                          <a:schemeClr val="tx1"/>
                        </a:solidFill>
                        <a:effectLst/>
                        <a:latin typeface="Segoe UI"/>
                        <a:cs typeface="Segoe UI"/>
                      </a:endParaRPr>
                    </a:p>
                    <a:p>
                      <a:pPr>
                        <a:spcAft>
                          <a:spcPts val="0"/>
                        </a:spcAft>
                      </a:pPr>
                      <a:endParaRPr lang="en-IE" sz="1200" b="0">
                        <a:solidFill>
                          <a:schemeClr val="tx1"/>
                        </a:solidFill>
                        <a:effectLst/>
                        <a:latin typeface="Segoe UI" panose="020B0502040204020203" pitchFamily="34" charset="0"/>
                        <a:cs typeface="Segoe UI" panose="020B0502040204020203" pitchFamily="34" charset="0"/>
                      </a:endParaRPr>
                    </a:p>
                    <a:p>
                      <a:pPr>
                        <a:spcAft>
                          <a:spcPts val="0"/>
                        </a:spcAft>
                      </a:pPr>
                      <a:r>
                        <a:rPr lang="en-IE" sz="1200" b="1">
                          <a:solidFill>
                            <a:srgbClr val="0070C0"/>
                          </a:solidFill>
                          <a:effectLst/>
                          <a:latin typeface="Segoe UI"/>
                          <a:cs typeface="Segoe UI"/>
                          <a:hlinkClick r:id="rId3"/>
                        </a:rPr>
                        <a:t>Pre-sessionals</a:t>
                      </a:r>
                      <a:r>
                        <a:rPr lang="en-IE" sz="1400" b="1">
                          <a:solidFill>
                            <a:srgbClr val="0070C0"/>
                          </a:solidFill>
                          <a:effectLst/>
                          <a:latin typeface="Segoe UI"/>
                          <a:cs typeface="Segoe UI"/>
                          <a:hlinkClick r:id="rId3"/>
                        </a:rPr>
                        <a:t> </a:t>
                      </a:r>
                      <a:r>
                        <a:rPr lang="en-IE" sz="1200" b="0">
                          <a:solidFill>
                            <a:schemeClr val="tx1"/>
                          </a:solidFill>
                          <a:effectLst/>
                          <a:latin typeface="Segoe UI"/>
                          <a:cs typeface="Segoe UI"/>
                        </a:rPr>
                        <a:t>are designed to raise students’ English to the required admission level for their UG or PG degree. As a fully approved admission route, successful students progress to full offer without the need for an additional English language test. These programmes also help train the students for UCC academic culture and develop the skills required for successful participation on their degrees. Available to those in receipt of a conditional offer. Fees apply</a:t>
                      </a:r>
                    </a:p>
                    <a:p>
                      <a:pPr>
                        <a:spcAft>
                          <a:spcPts val="0"/>
                        </a:spcAft>
                      </a:pPr>
                      <a:endParaRPr lang="en-IE" sz="12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0829" marR="60829" marT="0" marB="0">
                    <a:solidFill>
                      <a:schemeClr val="bg1"/>
                    </a:solidFill>
                  </a:tcPr>
                </a:tc>
                <a:tc>
                  <a:txBody>
                    <a:bodyPr/>
                    <a:lstStyle/>
                    <a:p>
                      <a:pPr>
                        <a:spcAft>
                          <a:spcPts val="0"/>
                        </a:spcAft>
                      </a:pPr>
                      <a:endParaRPr lang="en-IE" sz="1200" b="0">
                        <a:solidFill>
                          <a:schemeClr val="tx1"/>
                        </a:solidFill>
                        <a:effectLst/>
                        <a:latin typeface="Segoe UI" panose="020B0502040204020203" pitchFamily="34" charset="0"/>
                        <a:cs typeface="Segoe UI" panose="020B0502040204020203" pitchFamily="34" charset="0"/>
                      </a:endParaRPr>
                    </a:p>
                    <a:p>
                      <a:pPr>
                        <a:spcAft>
                          <a:spcPts val="0"/>
                        </a:spcAft>
                      </a:pPr>
                      <a:endParaRPr lang="en-IE" sz="1200" b="1">
                        <a:solidFill>
                          <a:schemeClr val="tx1"/>
                        </a:solidFill>
                        <a:effectLst/>
                        <a:latin typeface="Segoe UI" panose="020B0502040204020203" pitchFamily="34" charset="0"/>
                        <a:cs typeface="Segoe UI" panose="020B0502040204020203" pitchFamily="34" charset="0"/>
                      </a:endParaRPr>
                    </a:p>
                    <a:p>
                      <a:pPr>
                        <a:spcAft>
                          <a:spcPts val="0"/>
                        </a:spcAft>
                      </a:pPr>
                      <a:r>
                        <a:rPr lang="en-IE" sz="1200" b="1">
                          <a:solidFill>
                            <a:srgbClr val="0070C0"/>
                          </a:solidFill>
                          <a:effectLst/>
                          <a:latin typeface="Segoe UI"/>
                          <a:cs typeface="Segoe UI"/>
                        </a:rPr>
                        <a:t> </a:t>
                      </a:r>
                      <a:r>
                        <a:rPr lang="en-IE" sz="1200" b="1">
                          <a:solidFill>
                            <a:srgbClr val="0070C0"/>
                          </a:solidFill>
                          <a:effectLst/>
                          <a:latin typeface="Segoe UI"/>
                          <a:cs typeface="Segoe UI"/>
                          <a:hlinkClick r:id="rId4"/>
                        </a:rPr>
                        <a:t>The International Master’s Pathway </a:t>
                      </a:r>
                      <a:r>
                        <a:rPr lang="en-IE" sz="1200" b="0">
                          <a:solidFill>
                            <a:schemeClr val="tx1"/>
                          </a:solidFill>
                          <a:effectLst/>
                          <a:latin typeface="Segoe UI"/>
                          <a:cs typeface="Segoe UI"/>
                        </a:rPr>
                        <a:t>is</a:t>
                      </a:r>
                    </a:p>
                    <a:p>
                      <a:pPr>
                        <a:spcAft>
                          <a:spcPts val="0"/>
                        </a:spcAft>
                      </a:pPr>
                      <a:r>
                        <a:rPr lang="en-IE" sz="1200" b="0">
                          <a:solidFill>
                            <a:schemeClr val="tx1"/>
                          </a:solidFill>
                          <a:effectLst/>
                          <a:latin typeface="Segoe UI"/>
                          <a:cs typeface="Segoe UI"/>
                        </a:rPr>
                        <a:t> an approved admission route for </a:t>
                      </a:r>
                    </a:p>
                    <a:p>
                      <a:pPr>
                        <a:spcAft>
                          <a:spcPts val="0"/>
                        </a:spcAft>
                      </a:pPr>
                      <a:r>
                        <a:rPr lang="en-IE" sz="1200" b="0">
                          <a:solidFill>
                            <a:schemeClr val="tx1"/>
                          </a:solidFill>
                          <a:effectLst/>
                          <a:latin typeface="Segoe UI"/>
                          <a:cs typeface="Segoe UI"/>
                        </a:rPr>
                        <a:t> applicants who do not yet meet the</a:t>
                      </a:r>
                    </a:p>
                    <a:p>
                      <a:pPr>
                        <a:spcAft>
                          <a:spcPts val="0"/>
                        </a:spcAft>
                      </a:pPr>
                      <a:r>
                        <a:rPr lang="en-IE" sz="1200" b="0">
                          <a:solidFill>
                            <a:schemeClr val="tx1"/>
                          </a:solidFill>
                          <a:effectLst/>
                          <a:latin typeface="Segoe UI"/>
                          <a:cs typeface="Segoe UI"/>
                        </a:rPr>
                        <a:t> academic or language levels required for </a:t>
                      </a:r>
                    </a:p>
                    <a:p>
                      <a:pPr>
                        <a:spcAft>
                          <a:spcPts val="0"/>
                        </a:spcAft>
                      </a:pPr>
                      <a:r>
                        <a:rPr lang="en-IE" sz="1200" b="0">
                          <a:solidFill>
                            <a:schemeClr val="tx1"/>
                          </a:solidFill>
                          <a:effectLst/>
                          <a:latin typeface="Segoe UI"/>
                          <a:cs typeface="Segoe UI"/>
                        </a:rPr>
                        <a:t> admission to their chosen master’s </a:t>
                      </a:r>
                    </a:p>
                    <a:p>
                      <a:pPr>
                        <a:spcAft>
                          <a:spcPts val="0"/>
                        </a:spcAft>
                      </a:pPr>
                      <a:r>
                        <a:rPr lang="en-IE" sz="1200" b="0">
                          <a:solidFill>
                            <a:schemeClr val="tx1"/>
                          </a:solidFill>
                          <a:effectLst/>
                          <a:latin typeface="Segoe UI"/>
                          <a:cs typeface="Segoe UI"/>
                        </a:rPr>
                        <a:t> programme. Suitable for applicants who</a:t>
                      </a:r>
                    </a:p>
                    <a:p>
                      <a:pPr>
                        <a:spcAft>
                          <a:spcPts val="0"/>
                        </a:spcAft>
                      </a:pPr>
                      <a:r>
                        <a:rPr lang="en-IE" sz="1200" b="0">
                          <a:solidFill>
                            <a:schemeClr val="tx1"/>
                          </a:solidFill>
                          <a:effectLst/>
                          <a:latin typeface="Segoe UI"/>
                          <a:cs typeface="Segoe UI"/>
                        </a:rPr>
                        <a:t> fall one class below target in their </a:t>
                      </a:r>
                    </a:p>
                    <a:p>
                      <a:pPr>
                        <a:spcAft>
                          <a:spcPts val="0"/>
                        </a:spcAft>
                      </a:pPr>
                      <a:r>
                        <a:rPr lang="en-IE" sz="1200" b="0">
                          <a:solidFill>
                            <a:schemeClr val="tx1"/>
                          </a:solidFill>
                          <a:effectLst/>
                          <a:latin typeface="Segoe UI"/>
                          <a:cs typeface="Segoe UI"/>
                        </a:rPr>
                        <a:t> undergraduate degree and/or one</a:t>
                      </a:r>
                    </a:p>
                    <a:p>
                      <a:pPr lvl="0">
                        <a:spcAft>
                          <a:spcPts val="0"/>
                        </a:spcAft>
                        <a:buNone/>
                      </a:pPr>
                      <a:r>
                        <a:rPr lang="en-IE" sz="1200" b="0">
                          <a:solidFill>
                            <a:schemeClr val="tx1"/>
                          </a:solidFill>
                          <a:effectLst/>
                          <a:latin typeface="Segoe UI"/>
                          <a:cs typeface="Segoe UI"/>
                        </a:rPr>
                        <a:t> band IELTS equivalence in language skills.</a:t>
                      </a:r>
                      <a:endParaRPr lang="en-IE"/>
                    </a:p>
                    <a:p>
                      <a:pPr>
                        <a:spcAft>
                          <a:spcPts val="0"/>
                        </a:spcAft>
                      </a:pPr>
                      <a:r>
                        <a:rPr lang="en-IE" sz="1200" b="0">
                          <a:solidFill>
                            <a:schemeClr val="tx1"/>
                          </a:solidFill>
                          <a:effectLst/>
                          <a:latin typeface="Segoe UI"/>
                          <a:cs typeface="Segoe UI"/>
                        </a:rPr>
                        <a:t> Master’s programmes can opt in to this</a:t>
                      </a:r>
                    </a:p>
                    <a:p>
                      <a:pPr>
                        <a:spcAft>
                          <a:spcPts val="0"/>
                        </a:spcAft>
                      </a:pPr>
                      <a:r>
                        <a:rPr lang="en-IE" sz="1200" b="0">
                          <a:solidFill>
                            <a:schemeClr val="tx1"/>
                          </a:solidFill>
                          <a:effectLst/>
                          <a:latin typeface="Segoe UI"/>
                          <a:cs typeface="Segoe UI"/>
                        </a:rPr>
                        <a:t> and are involved in the selection of</a:t>
                      </a:r>
                    </a:p>
                    <a:p>
                      <a:pPr>
                        <a:spcAft>
                          <a:spcPts val="0"/>
                        </a:spcAft>
                      </a:pPr>
                      <a:r>
                        <a:rPr lang="en-IE" sz="1200" b="0">
                          <a:solidFill>
                            <a:schemeClr val="tx1"/>
                          </a:solidFill>
                          <a:effectLst/>
                          <a:latin typeface="Segoe UI"/>
                          <a:cs typeface="Segoe UI"/>
                        </a:rPr>
                        <a:t> students. Open for applications</a:t>
                      </a:r>
                    </a:p>
                    <a:p>
                      <a:pPr lvl="0">
                        <a:spcAft>
                          <a:spcPts val="0"/>
                        </a:spcAft>
                        <a:buNone/>
                      </a:pPr>
                      <a:r>
                        <a:rPr lang="en-IE" sz="1200" b="0">
                          <a:solidFill>
                            <a:schemeClr val="tx1"/>
                          </a:solidFill>
                          <a:effectLst/>
                          <a:latin typeface="Segoe UI"/>
                          <a:cs typeface="Segoe UI"/>
                        </a:rPr>
                        <a:t> from September 2022 for academic</a:t>
                      </a:r>
                      <a:endParaRPr lang="en-IE"/>
                    </a:p>
                    <a:p>
                      <a:pPr lvl="0">
                        <a:spcAft>
                          <a:spcPts val="0"/>
                        </a:spcAft>
                        <a:buNone/>
                      </a:pPr>
                      <a:r>
                        <a:rPr lang="en-IE" sz="1200" b="0">
                          <a:solidFill>
                            <a:schemeClr val="tx1"/>
                          </a:solidFill>
                          <a:effectLst/>
                          <a:latin typeface="Segoe UI"/>
                          <a:cs typeface="Segoe UI"/>
                        </a:rPr>
                        <a:t> year 2023-24. Fee applies</a:t>
                      </a:r>
                      <a:endParaRPr lang="en-IE"/>
                    </a:p>
                    <a:p>
                      <a:pPr>
                        <a:spcAft>
                          <a:spcPts val="0"/>
                        </a:spcAft>
                      </a:pPr>
                      <a:endParaRPr lang="en-IE" sz="12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0829" marR="60829" marT="0" marB="0">
                    <a:solidFill>
                      <a:schemeClr val="bg1"/>
                    </a:solidFill>
                  </a:tcPr>
                </a:tc>
                <a:extLst>
                  <a:ext uri="{0D108BD9-81ED-4DB2-BD59-A6C34878D82A}">
                    <a16:rowId xmlns:a16="http://schemas.microsoft.com/office/drawing/2014/main" val="3400527056"/>
                  </a:ext>
                </a:extLst>
              </a:tr>
            </a:tbl>
          </a:graphicData>
        </a:graphic>
      </p:graphicFrame>
      <p:sp>
        <p:nvSpPr>
          <p:cNvPr id="7" name="TextBox 6">
            <a:extLst>
              <a:ext uri="{FF2B5EF4-FFF2-40B4-BE49-F238E27FC236}">
                <a16:creationId xmlns:a16="http://schemas.microsoft.com/office/drawing/2014/main" id="{44C2232C-58F2-4E2A-A004-EEC9B8377EED}"/>
              </a:ext>
            </a:extLst>
          </p:cNvPr>
          <p:cNvSpPr txBox="1"/>
          <p:nvPr/>
        </p:nvSpPr>
        <p:spPr>
          <a:xfrm>
            <a:off x="471486" y="3987958"/>
            <a:ext cx="4640263" cy="369332"/>
          </a:xfrm>
          <a:prstGeom prst="rect">
            <a:avLst/>
          </a:prstGeom>
          <a:noFill/>
        </p:spPr>
        <p:txBody>
          <a:bodyPr wrap="square" rtlCol="0">
            <a:spAutoFit/>
          </a:bodyPr>
          <a:lstStyle/>
          <a:p>
            <a:r>
              <a:rPr lang="en-IE" b="1">
                <a:latin typeface="Segoe UI" panose="020B0502040204020203" pitchFamily="34" charset="0"/>
                <a:cs typeface="Segoe UI" panose="020B0502040204020203" pitchFamily="34" charset="0"/>
              </a:rPr>
              <a:t>Services for students</a:t>
            </a:r>
          </a:p>
        </p:txBody>
      </p:sp>
      <p:pic>
        <p:nvPicPr>
          <p:cNvPr id="6" name="Picture 18">
            <a:extLst>
              <a:ext uri="{FF2B5EF4-FFF2-40B4-BE49-F238E27FC236}">
                <a16:creationId xmlns:a16="http://schemas.microsoft.com/office/drawing/2014/main" id="{2CD9806F-27D9-48F3-9E77-31A874532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4186" y="8929767"/>
            <a:ext cx="1524000" cy="871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382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CA6B35D-44CB-4CC0-A536-B15EC44F5D16}"/>
              </a:ext>
            </a:extLst>
          </p:cNvPr>
          <p:cNvGraphicFramePr>
            <a:graphicFrameLocks noGrp="1"/>
          </p:cNvGraphicFramePr>
          <p:nvPr>
            <p:extLst>
              <p:ext uri="{D42A27DB-BD31-4B8C-83A1-F6EECF244321}">
                <p14:modId xmlns:p14="http://schemas.microsoft.com/office/powerpoint/2010/main" val="3752943669"/>
              </p:ext>
            </p:extLst>
          </p:nvPr>
        </p:nvGraphicFramePr>
        <p:xfrm>
          <a:off x="452489" y="5921588"/>
          <a:ext cx="5836919" cy="2202180"/>
        </p:xfrm>
        <a:graphic>
          <a:graphicData uri="http://schemas.openxmlformats.org/drawingml/2006/table">
            <a:tbl>
              <a:tblPr firstRow="1" firstCol="1" bandRow="1">
                <a:tableStyleId>{5C22544A-7EE6-4342-B048-85BDC9FD1C3A}</a:tableStyleId>
              </a:tblPr>
              <a:tblGrid>
                <a:gridCol w="2903453">
                  <a:extLst>
                    <a:ext uri="{9D8B030D-6E8A-4147-A177-3AD203B41FA5}">
                      <a16:colId xmlns:a16="http://schemas.microsoft.com/office/drawing/2014/main" val="1661009707"/>
                    </a:ext>
                  </a:extLst>
                </a:gridCol>
                <a:gridCol w="2933466">
                  <a:extLst>
                    <a:ext uri="{9D8B030D-6E8A-4147-A177-3AD203B41FA5}">
                      <a16:colId xmlns:a16="http://schemas.microsoft.com/office/drawing/2014/main" val="3355971271"/>
                    </a:ext>
                  </a:extLst>
                </a:gridCol>
              </a:tblGrid>
              <a:tr h="271649">
                <a:tc gridSpan="2">
                  <a:txBody>
                    <a:bodyPr/>
                    <a:lstStyle/>
                    <a:p>
                      <a:pPr>
                        <a:spcAft>
                          <a:spcPts val="0"/>
                        </a:spcAft>
                      </a:pPr>
                      <a:r>
                        <a:rPr lang="en-IE" sz="1400" dirty="0">
                          <a:solidFill>
                            <a:schemeClr val="tx1"/>
                          </a:solidFill>
                          <a:effectLst/>
                          <a:latin typeface="Segoe UI"/>
                          <a:cs typeface="Segoe UI"/>
                        </a:rPr>
                        <a:t>For new students </a:t>
                      </a:r>
                      <a:endParaRPr lang="en-IE" sz="1400" dirty="0">
                        <a:solidFill>
                          <a:schemeClr val="tx1"/>
                        </a:solidFill>
                        <a:effectLst/>
                        <a:latin typeface="Segoe UI" panose="020B0502040204020203" pitchFamily="34" charset="0"/>
                        <a:cs typeface="Segoe UI" panose="020B0502040204020203" pitchFamily="34" charset="0"/>
                      </a:endParaRPr>
                    </a:p>
                    <a:p>
                      <a:pPr>
                        <a:spcAft>
                          <a:spcPts val="0"/>
                        </a:spcAft>
                      </a:pPr>
                      <a:endParaRPr lang="en-IE" sz="1050" dirty="0">
                        <a:solidFill>
                          <a:schemeClr val="tx1"/>
                        </a:solidFill>
                        <a:effectLst/>
                        <a:latin typeface="Segoe UI" panose="020B0502040204020203" pitchFamily="34" charset="0"/>
                        <a:cs typeface="Segoe UI" panose="020B0502040204020203" pitchFamily="34" charset="0"/>
                      </a:endParaRPr>
                    </a:p>
                    <a:p>
                      <a:pPr>
                        <a:spcAft>
                          <a:spcPts val="0"/>
                        </a:spcAft>
                      </a:pPr>
                      <a:r>
                        <a:rPr lang="en-IE" sz="1200" b="0" dirty="0">
                          <a:solidFill>
                            <a:schemeClr val="tx1"/>
                          </a:solidFill>
                          <a:effectLst/>
                          <a:latin typeface="Segoe UI"/>
                          <a:cs typeface="Segoe UI"/>
                        </a:rPr>
                        <a:t>We help prospective and new students to prepare and acclimatise to study at UCC</a:t>
                      </a:r>
                      <a:endParaRPr lang="en-IE" sz="1200" b="0" dirty="0">
                        <a:solidFill>
                          <a:schemeClr val="tx1"/>
                        </a:solidFill>
                        <a:effectLst/>
                        <a:latin typeface="Segoe UI"/>
                        <a:ea typeface="Calibri" panose="020F0502020204030204" pitchFamily="34" charset="0"/>
                        <a:cs typeface="Segoe UI"/>
                      </a:endParaRPr>
                    </a:p>
                  </a:txBody>
                  <a:tcPr marL="60829" marR="60829" marT="0" marB="0">
                    <a:solidFill>
                      <a:schemeClr val="bg1"/>
                    </a:solidFill>
                  </a:tcPr>
                </a:tc>
                <a:tc hMerge="1">
                  <a:txBody>
                    <a:bodyPr/>
                    <a:lstStyle/>
                    <a:p>
                      <a:endParaRPr lang="en-IE"/>
                    </a:p>
                  </a:txBody>
                  <a:tcPr/>
                </a:tc>
                <a:extLst>
                  <a:ext uri="{0D108BD9-81ED-4DB2-BD59-A6C34878D82A}">
                    <a16:rowId xmlns:a16="http://schemas.microsoft.com/office/drawing/2014/main" val="2563581788"/>
                  </a:ext>
                </a:extLst>
              </a:tr>
              <a:tr h="1177146">
                <a:tc>
                  <a:txBody>
                    <a:bodyPr/>
                    <a:lstStyle/>
                    <a:p>
                      <a:pPr>
                        <a:spcAft>
                          <a:spcPts val="0"/>
                        </a:spcAft>
                      </a:pPr>
                      <a:endParaRPr lang="en-IE" sz="1200" b="0" dirty="0">
                        <a:solidFill>
                          <a:schemeClr val="tx1"/>
                        </a:solidFill>
                        <a:effectLst/>
                        <a:latin typeface="Segoe UI"/>
                        <a:cs typeface="Segoe UI"/>
                      </a:endParaRPr>
                    </a:p>
                    <a:p>
                      <a:pPr>
                        <a:spcAft>
                          <a:spcPts val="0"/>
                        </a:spcAft>
                      </a:pPr>
                      <a:r>
                        <a:rPr lang="en-IE" sz="1200" b="1" dirty="0">
                          <a:solidFill>
                            <a:srgbClr val="0070C0"/>
                          </a:solidFill>
                          <a:effectLst/>
                          <a:latin typeface="Segoe UI"/>
                          <a:cs typeface="Segoe UI"/>
                          <a:hlinkClick r:id="rId2"/>
                        </a:rPr>
                        <a:t>Short induction courses </a:t>
                      </a:r>
                      <a:r>
                        <a:rPr lang="en-IE" sz="1200" b="0" dirty="0">
                          <a:solidFill>
                            <a:srgbClr val="0070C0"/>
                          </a:solidFill>
                          <a:effectLst/>
                          <a:latin typeface="Segoe UI"/>
                          <a:cs typeface="Segoe UI"/>
                          <a:hlinkClick r:id="rId2"/>
                        </a:rPr>
                        <a:t> </a:t>
                      </a:r>
                      <a:r>
                        <a:rPr lang="en-IE" sz="1200" b="0" dirty="0">
                          <a:solidFill>
                            <a:schemeClr val="tx1"/>
                          </a:solidFill>
                          <a:effectLst/>
                          <a:latin typeface="Segoe UI"/>
                          <a:cs typeface="Segoe UI"/>
                        </a:rPr>
                        <a:t>designed to give students a running start to their degrees can be delivered prior to semester one or customised to meet the needs of particular cohorts once on programme. Fees charged to departments</a:t>
                      </a:r>
                      <a:endParaRPr lang="en-IE" sz="1200" b="0" dirty="0">
                        <a:solidFill>
                          <a:schemeClr val="tx1"/>
                        </a:solidFill>
                        <a:effectLst/>
                        <a:latin typeface="Segoe UI"/>
                        <a:ea typeface="Calibri" panose="020F0502020204030204" pitchFamily="34" charset="0"/>
                        <a:cs typeface="Segoe UI"/>
                      </a:endParaRPr>
                    </a:p>
                  </a:txBody>
                  <a:tcPr marL="60829" marR="60829" marT="0" marB="0">
                    <a:solidFill>
                      <a:schemeClr val="bg1"/>
                    </a:solidFill>
                  </a:tcPr>
                </a:tc>
                <a:tc>
                  <a:txBody>
                    <a:bodyPr/>
                    <a:lstStyle/>
                    <a:p>
                      <a:pPr>
                        <a:spcAft>
                          <a:spcPts val="0"/>
                        </a:spcAft>
                      </a:pPr>
                      <a:endParaRPr lang="en-IE" sz="1200" b="0" dirty="0">
                        <a:solidFill>
                          <a:schemeClr val="tx1"/>
                        </a:solidFill>
                        <a:effectLst/>
                        <a:latin typeface="Segoe UI" panose="020B0502040204020203" pitchFamily="34" charset="0"/>
                        <a:cs typeface="Segoe UI" panose="020B0502040204020203" pitchFamily="34" charset="0"/>
                      </a:endParaRPr>
                    </a:p>
                    <a:p>
                      <a:pPr>
                        <a:spcAft>
                          <a:spcPts val="0"/>
                        </a:spcAft>
                      </a:pPr>
                      <a:r>
                        <a:rPr lang="en-IE" sz="1200" b="0" dirty="0">
                          <a:solidFill>
                            <a:schemeClr val="tx1"/>
                          </a:solidFill>
                          <a:effectLst/>
                          <a:latin typeface="Segoe UI"/>
                          <a:cs typeface="Segoe UI"/>
                        </a:rPr>
                        <a:t> For all incoming students, </a:t>
                      </a:r>
                      <a:r>
                        <a:rPr lang="en-IE" sz="1200" b="1"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rPr>
                        <a:t>‘</a:t>
                      </a:r>
                      <a:r>
                        <a:rPr lang="de-DE" sz="1200" b="1"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rPr>
                        <a:t>Learn English</a:t>
                      </a:r>
                    </a:p>
                    <a:p>
                      <a:pPr>
                        <a:spcAft>
                          <a:spcPts val="0"/>
                        </a:spcAft>
                      </a:pPr>
                      <a:r>
                        <a:rPr lang="de-DE" sz="1200" b="1" dirty="0">
                          <a:solidFill>
                            <a:schemeClr val="bg1"/>
                          </a:solidFill>
                          <a:effectLst/>
                          <a:latin typeface="Segoe UI"/>
                          <a:cs typeface="Segoe UI"/>
                          <a:hlinkClick r:id="rId3"/>
                        </a:rPr>
                        <a:t> </a:t>
                      </a:r>
                      <a:r>
                        <a:rPr lang="de-DE" sz="1200" b="1"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rPr>
                        <a:t>B2 &amp; Beginner’s Irish</a:t>
                      </a:r>
                      <a:r>
                        <a:rPr lang="de-DE" sz="1200" b="0"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rPr>
                        <a:t>‘</a:t>
                      </a:r>
                      <a:r>
                        <a:rPr lang="de-DE" sz="1200" b="0" dirty="0">
                          <a:solidFill>
                            <a:schemeClr val="tx1"/>
                          </a:solidFill>
                          <a:effectLst/>
                          <a:latin typeface="Segoe UI"/>
                          <a:cs typeface="Segoe UI"/>
                        </a:rPr>
                        <a:t>, launched on</a:t>
                      </a:r>
                    </a:p>
                    <a:p>
                      <a:pPr>
                        <a:spcAft>
                          <a:spcPts val="0"/>
                        </a:spcAft>
                      </a:pPr>
                      <a:r>
                        <a:rPr lang="de-DE" sz="1200" b="0" dirty="0">
                          <a:solidFill>
                            <a:schemeClr val="tx1"/>
                          </a:solidFill>
                          <a:effectLst/>
                          <a:latin typeface="Segoe UI"/>
                          <a:cs typeface="Segoe UI"/>
                        </a:rPr>
                        <a:t> Canvas Catalog as part of the UNIC</a:t>
                      </a:r>
                    </a:p>
                    <a:p>
                      <a:pPr>
                        <a:spcAft>
                          <a:spcPts val="0"/>
                        </a:spcAft>
                      </a:pPr>
                      <a:r>
                        <a:rPr lang="de-DE" sz="1200" b="0" dirty="0">
                          <a:solidFill>
                            <a:schemeClr val="tx1"/>
                          </a:solidFill>
                          <a:effectLst/>
                          <a:latin typeface="Segoe UI"/>
                          <a:cs typeface="Segoe UI"/>
                        </a:rPr>
                        <a:t> language modules project. Self-access,</a:t>
                      </a:r>
                    </a:p>
                    <a:p>
                      <a:pPr>
                        <a:spcAft>
                          <a:spcPts val="0"/>
                        </a:spcAft>
                      </a:pPr>
                      <a:r>
                        <a:rPr lang="de-DE" sz="1200" b="0" dirty="0">
                          <a:solidFill>
                            <a:schemeClr val="tx1"/>
                          </a:solidFill>
                          <a:effectLst/>
                          <a:latin typeface="Segoe UI"/>
                          <a:cs typeface="Segoe UI"/>
                        </a:rPr>
                        <a:t> online module designed to support staff</a:t>
                      </a:r>
                    </a:p>
                    <a:p>
                      <a:pPr>
                        <a:spcAft>
                          <a:spcPts val="0"/>
                        </a:spcAft>
                      </a:pPr>
                      <a:r>
                        <a:rPr lang="de-DE" sz="1200" b="0" dirty="0">
                          <a:solidFill>
                            <a:schemeClr val="tx1"/>
                          </a:solidFill>
                          <a:effectLst/>
                          <a:latin typeface="Segoe UI"/>
                          <a:cs typeface="Segoe UI"/>
                        </a:rPr>
                        <a:t> and student mobility prior to departure</a:t>
                      </a:r>
                    </a:p>
                    <a:p>
                      <a:pPr>
                        <a:spcAft>
                          <a:spcPts val="0"/>
                        </a:spcAft>
                      </a:pPr>
                      <a:r>
                        <a:rPr lang="de-DE" sz="1200" b="0" dirty="0">
                          <a:solidFill>
                            <a:schemeClr val="tx1"/>
                          </a:solidFill>
                          <a:effectLst/>
                          <a:latin typeface="Segoe UI"/>
                          <a:cs typeface="Segoe UI"/>
                        </a:rPr>
                        <a:t> for Ireland. Free of charge</a:t>
                      </a:r>
                      <a:endParaRPr lang="en-IE" sz="1200" b="0" dirty="0">
                        <a:solidFill>
                          <a:schemeClr val="tx1"/>
                        </a:solidFill>
                        <a:effectLst/>
                        <a:latin typeface="Segoe UI"/>
                        <a:cs typeface="Segoe UI"/>
                      </a:endParaRPr>
                    </a:p>
                    <a:p>
                      <a:pPr>
                        <a:spcAft>
                          <a:spcPts val="0"/>
                        </a:spcAft>
                      </a:pPr>
                      <a:endParaRPr lang="en-IE"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0829" marR="60829" marT="0" marB="0">
                    <a:solidFill>
                      <a:schemeClr val="bg1"/>
                    </a:solidFill>
                  </a:tcPr>
                </a:tc>
                <a:extLst>
                  <a:ext uri="{0D108BD9-81ED-4DB2-BD59-A6C34878D82A}">
                    <a16:rowId xmlns:a16="http://schemas.microsoft.com/office/drawing/2014/main" val="2338624012"/>
                  </a:ext>
                </a:extLst>
              </a:tr>
            </a:tbl>
          </a:graphicData>
        </a:graphic>
      </p:graphicFrame>
      <p:pic>
        <p:nvPicPr>
          <p:cNvPr id="6" name="Picture 20">
            <a:extLst>
              <a:ext uri="{FF2B5EF4-FFF2-40B4-BE49-F238E27FC236}">
                <a16:creationId xmlns:a16="http://schemas.microsoft.com/office/drawing/2014/main" id="{8B4292AC-4F1E-456B-A49E-E7290CCD2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06" y="8720673"/>
            <a:ext cx="2691147" cy="768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a:extLst>
              <a:ext uri="{FF2B5EF4-FFF2-40B4-BE49-F238E27FC236}">
                <a16:creationId xmlns:a16="http://schemas.microsoft.com/office/drawing/2014/main" id="{D2B15F1F-1169-4BD6-85B5-EF927FED4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9029" y="8628650"/>
            <a:ext cx="1694119" cy="9529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14CDF26-9279-4FEF-9D62-E3C7042FC11E}"/>
              </a:ext>
            </a:extLst>
          </p:cNvPr>
          <p:cNvPicPr>
            <a:picLocks noChangeAspect="1"/>
          </p:cNvPicPr>
          <p:nvPr/>
        </p:nvPicPr>
        <p:blipFill>
          <a:blip r:embed="rId6"/>
          <a:stretch>
            <a:fillRect/>
          </a:stretch>
        </p:blipFill>
        <p:spPr>
          <a:xfrm>
            <a:off x="2021397" y="771629"/>
            <a:ext cx="2976511" cy="4462197"/>
          </a:xfrm>
          <a:prstGeom prst="rect">
            <a:avLst/>
          </a:prstGeom>
        </p:spPr>
      </p:pic>
    </p:spTree>
    <p:extLst>
      <p:ext uri="{BB962C8B-B14F-4D97-AF65-F5344CB8AC3E}">
        <p14:creationId xmlns:p14="http://schemas.microsoft.com/office/powerpoint/2010/main" val="680364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4BB57A2-8321-4938-A165-6761F34477F3}"/>
              </a:ext>
            </a:extLst>
          </p:cNvPr>
          <p:cNvGraphicFramePr>
            <a:graphicFrameLocks noGrp="1"/>
          </p:cNvGraphicFramePr>
          <p:nvPr>
            <p:extLst>
              <p:ext uri="{D42A27DB-BD31-4B8C-83A1-F6EECF244321}">
                <p14:modId xmlns:p14="http://schemas.microsoft.com/office/powerpoint/2010/main" val="4116295632"/>
              </p:ext>
            </p:extLst>
          </p:nvPr>
        </p:nvGraphicFramePr>
        <p:xfrm>
          <a:off x="510539" y="917883"/>
          <a:ext cx="6090513" cy="5288625"/>
        </p:xfrm>
        <a:graphic>
          <a:graphicData uri="http://schemas.openxmlformats.org/drawingml/2006/table">
            <a:tbl>
              <a:tblPr firstRow="1" firstCol="1" bandRow="1">
                <a:tableStyleId>{5C22544A-7EE6-4342-B048-85BDC9FD1C3A}</a:tableStyleId>
              </a:tblPr>
              <a:tblGrid>
                <a:gridCol w="3007361">
                  <a:extLst>
                    <a:ext uri="{9D8B030D-6E8A-4147-A177-3AD203B41FA5}">
                      <a16:colId xmlns:a16="http://schemas.microsoft.com/office/drawing/2014/main" val="3377569502"/>
                    </a:ext>
                  </a:extLst>
                </a:gridCol>
                <a:gridCol w="3083152">
                  <a:extLst>
                    <a:ext uri="{9D8B030D-6E8A-4147-A177-3AD203B41FA5}">
                      <a16:colId xmlns:a16="http://schemas.microsoft.com/office/drawing/2014/main" val="3137777274"/>
                    </a:ext>
                  </a:extLst>
                </a:gridCol>
              </a:tblGrid>
              <a:tr h="807830">
                <a:tc gridSpan="2">
                  <a:txBody>
                    <a:bodyPr/>
                    <a:lstStyle/>
                    <a:p>
                      <a:pPr>
                        <a:spcAft>
                          <a:spcPts val="0"/>
                        </a:spcAft>
                      </a:pPr>
                      <a:r>
                        <a:rPr lang="en-IE" sz="1400" b="1" baseline="0">
                          <a:solidFill>
                            <a:schemeClr val="tx1"/>
                          </a:solidFill>
                          <a:effectLst/>
                          <a:latin typeface="Segoe UI" panose="020B0502040204020203" pitchFamily="34" charset="0"/>
                          <a:cs typeface="Segoe UI" panose="020B0502040204020203" pitchFamily="34" charset="0"/>
                        </a:rPr>
                        <a:t>For students on programme</a:t>
                      </a:r>
                    </a:p>
                    <a:p>
                      <a:pPr>
                        <a:spcAft>
                          <a:spcPts val="0"/>
                        </a:spcAft>
                      </a:pPr>
                      <a:endParaRPr lang="en-IE" sz="1050" b="0" baseline="0">
                        <a:solidFill>
                          <a:schemeClr val="tx1"/>
                        </a:solidFill>
                        <a:effectLst/>
                        <a:latin typeface="Segoe UI" panose="020B0502040204020203" pitchFamily="34" charset="0"/>
                        <a:cs typeface="Segoe UI" panose="020B0502040204020203" pitchFamily="34" charset="0"/>
                      </a:endParaRPr>
                    </a:p>
                    <a:p>
                      <a:pPr>
                        <a:lnSpc>
                          <a:spcPct val="107000"/>
                        </a:lnSpc>
                        <a:spcAft>
                          <a:spcPts val="800"/>
                        </a:spcAft>
                      </a:pPr>
                      <a:r>
                        <a:rPr lang="en-IE" sz="1200" b="0" baseline="0">
                          <a:solidFill>
                            <a:schemeClr val="tx1"/>
                          </a:solidFill>
                          <a:effectLst/>
                          <a:latin typeface="Segoe UI" panose="020B0502040204020203" pitchFamily="34" charset="0"/>
                          <a:cs typeface="Segoe UI" panose="020B0502040204020203" pitchFamily="34" charset="0"/>
                        </a:rPr>
                        <a:t>For many students, this may be the first time they have worked extensively in academic English, and the academic conventions and culture of Ireland may present unexpected challenges. Our courses and workshops are designed to support them alongside their degrees.</a:t>
                      </a:r>
                    </a:p>
                  </a:txBody>
                  <a:tcPr marL="60829" marR="60829" marT="0" marB="0">
                    <a:lnB w="12700" cap="flat" cmpd="sng" algn="ctr">
                      <a:noFill/>
                      <a:prstDash val="solid"/>
                      <a:round/>
                      <a:headEnd type="none" w="med" len="med"/>
                      <a:tailEnd type="none" w="med" len="med"/>
                    </a:lnB>
                    <a:solidFill>
                      <a:schemeClr val="bg1"/>
                    </a:solidFill>
                  </a:tcPr>
                </a:tc>
                <a:tc hMerge="1">
                  <a:txBody>
                    <a:bodyPr/>
                    <a:lstStyle/>
                    <a:p>
                      <a:endParaRPr lang="en-IE"/>
                    </a:p>
                  </a:txBody>
                  <a:tcPr/>
                </a:tc>
                <a:extLst>
                  <a:ext uri="{0D108BD9-81ED-4DB2-BD59-A6C34878D82A}">
                    <a16:rowId xmlns:a16="http://schemas.microsoft.com/office/drawing/2014/main" val="1927284002"/>
                  </a:ext>
                </a:extLst>
              </a:tr>
              <a:tr h="1161616">
                <a:tc>
                  <a:txBody>
                    <a:bodyPr/>
                    <a:lstStyle/>
                    <a:p>
                      <a:pPr>
                        <a:spcAft>
                          <a:spcPts val="0"/>
                        </a:spcAft>
                      </a:pPr>
                      <a:r>
                        <a:rPr lang="en-IE" sz="1200" b="0" baseline="0">
                          <a:solidFill>
                            <a:schemeClr val="tx1"/>
                          </a:solidFill>
                          <a:effectLst/>
                          <a:latin typeface="Segoe UI" panose="020B0502040204020203" pitchFamily="34" charset="0"/>
                          <a:cs typeface="Segoe UI" panose="020B0502040204020203"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IE" sz="1200" b="1" baseline="0">
                          <a:solidFill>
                            <a:srgbClr val="0070C0"/>
                          </a:solidFill>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Core and elective credit modules </a:t>
                      </a:r>
                      <a:r>
                        <a:rPr lang="en-IE" sz="1200" b="0" baseline="0">
                          <a:solidFill>
                            <a:schemeClr val="tx1"/>
                          </a:solidFill>
                          <a:effectLst/>
                          <a:latin typeface="Segoe UI" panose="020B0502040204020203" pitchFamily="34" charset="0"/>
                          <a:cs typeface="Segoe UI" panose="020B0502040204020203" pitchFamily="34" charset="0"/>
                        </a:rPr>
                        <a:t>in academic and disciplinary English. Free of charge, unless module is built for specific programmes</a:t>
                      </a:r>
                    </a:p>
                    <a:p>
                      <a:pPr>
                        <a:spcAft>
                          <a:spcPts val="0"/>
                        </a:spcAft>
                      </a:pPr>
                      <a:endParaRPr lang="en-IE" sz="1200" b="0" baseline="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0829" marR="6082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en-IE" sz="1200" b="0" baseline="0">
                          <a:solidFill>
                            <a:schemeClr val="tx1"/>
                          </a:solidFill>
                          <a:effectLst/>
                          <a:latin typeface="Segoe UI" panose="020B0502040204020203" pitchFamily="34" charset="0"/>
                          <a:cs typeface="Segoe UI" panose="020B0502040204020203"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IE" sz="1200" b="1" baseline="0">
                          <a:solidFill>
                            <a:srgbClr val="0070C0"/>
                          </a:solidFill>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 Digital badges</a:t>
                      </a:r>
                      <a:r>
                        <a:rPr lang="en-IE" sz="1200" b="0" baseline="0">
                          <a:solidFill>
                            <a:srgbClr val="0070C0"/>
                          </a:solidFill>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 </a:t>
                      </a:r>
                      <a:r>
                        <a:rPr lang="en-IE" sz="1200" b="0" baseline="0">
                          <a:solidFill>
                            <a:schemeClr val="tx1"/>
                          </a:solidFill>
                          <a:effectLst/>
                          <a:latin typeface="Segoe UI" panose="020B0502040204020203" pitchFamily="34" charset="0"/>
                          <a:cs typeface="Segoe UI" panose="020B0502040204020203" pitchFamily="34" charset="0"/>
                        </a:rPr>
                        <a:t>in academic  </a:t>
                      </a:r>
                    </a:p>
                    <a:p>
                      <a:pPr marL="0" marR="0" lvl="0" indent="0" algn="l" defTabSz="685800" rtl="0" eaLnBrk="1" fontAlgn="auto" latinLnBrk="0" hangingPunct="1">
                        <a:lnSpc>
                          <a:spcPct val="100000"/>
                        </a:lnSpc>
                        <a:spcBef>
                          <a:spcPts val="0"/>
                        </a:spcBef>
                        <a:spcAft>
                          <a:spcPts val="0"/>
                        </a:spcAft>
                        <a:buClrTx/>
                        <a:buSzTx/>
                        <a:buFontTx/>
                        <a:buNone/>
                        <a:tabLst/>
                        <a:defRPr/>
                      </a:pPr>
                      <a:r>
                        <a:rPr lang="en-IE" sz="1200" b="0" baseline="0">
                          <a:solidFill>
                            <a:schemeClr val="tx1"/>
                          </a:solidFill>
                          <a:effectLst/>
                          <a:latin typeface="Segoe UI" panose="020B0502040204020203" pitchFamily="34" charset="0"/>
                          <a:cs typeface="Segoe UI" panose="020B0502040204020203" pitchFamily="34" charset="0"/>
                        </a:rPr>
                        <a:t> speaking and listening, and</a:t>
                      </a:r>
                    </a:p>
                    <a:p>
                      <a:pPr marL="0" marR="0" lvl="0" indent="0" algn="l" defTabSz="685800" rtl="0" eaLnBrk="1" fontAlgn="auto" latinLnBrk="0" hangingPunct="1">
                        <a:lnSpc>
                          <a:spcPct val="100000"/>
                        </a:lnSpc>
                        <a:spcBef>
                          <a:spcPts val="0"/>
                        </a:spcBef>
                        <a:spcAft>
                          <a:spcPts val="0"/>
                        </a:spcAft>
                        <a:buClrTx/>
                        <a:buSzTx/>
                        <a:buFontTx/>
                        <a:buNone/>
                        <a:tabLst/>
                        <a:defRPr/>
                      </a:pPr>
                      <a:r>
                        <a:rPr lang="en-IE" sz="1200" b="0" baseline="0">
                          <a:solidFill>
                            <a:schemeClr val="tx1"/>
                          </a:solidFill>
                          <a:effectLst/>
                          <a:latin typeface="Segoe UI" panose="020B0502040204020203" pitchFamily="34" charset="0"/>
                          <a:cs typeface="Segoe UI" panose="020B0502040204020203" pitchFamily="34" charset="0"/>
                        </a:rPr>
                        <a:t> reading and writing. Free of charge</a:t>
                      </a:r>
                    </a:p>
                    <a:p>
                      <a:pPr marL="0" marR="0" lvl="0" indent="0" algn="l" defTabSz="685800" rtl="0" eaLnBrk="1" fontAlgn="auto" latinLnBrk="0" hangingPunct="1">
                        <a:lnSpc>
                          <a:spcPct val="100000"/>
                        </a:lnSpc>
                        <a:spcBef>
                          <a:spcPts val="0"/>
                        </a:spcBef>
                        <a:spcAft>
                          <a:spcPts val="0"/>
                        </a:spcAft>
                        <a:buClrTx/>
                        <a:buSzTx/>
                        <a:buFontTx/>
                        <a:buNone/>
                        <a:tabLst/>
                        <a:defRPr/>
                      </a:pPr>
                      <a:r>
                        <a:rPr lang="en-IE" sz="1200" b="0" baseline="0">
                          <a:solidFill>
                            <a:schemeClr val="tx1"/>
                          </a:solidFill>
                          <a:effectLst/>
                          <a:latin typeface="Segoe UI" panose="020B0502040204020203" pitchFamily="34" charset="0"/>
                          <a:cs typeface="Segoe UI" panose="020B0502040204020203" pitchFamily="34" charset="0"/>
                        </a:rPr>
                        <a:t> </a:t>
                      </a:r>
                      <a:endParaRPr lang="en-IE" sz="1200" b="0" baseline="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0829" marR="6082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8091479"/>
                  </a:ext>
                </a:extLst>
              </a:tr>
              <a:tr h="399436">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200" b="0" baseline="0">
                          <a:solidFill>
                            <a:schemeClr val="tx1"/>
                          </a:solidFill>
                          <a:effectLst/>
                          <a:latin typeface="Segoe UI" panose="020B0502040204020203" pitchFamily="34" charset="0"/>
                          <a:ea typeface="Calibri" panose="020F0502020204030204" pitchFamily="34" charset="0"/>
                          <a:cs typeface="Segoe UI" panose="020B0502040204020203" pitchFamily="34" charset="0"/>
                        </a:rPr>
                        <a:t>We provide special courses for students admitted under admissions caveats.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IE" sz="1050" b="1" baseline="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0829" marR="6082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lnL w="12700" cmpd="sng">
                      <a:noFill/>
                    </a:lnL>
                    <a:lnT w="12700" cmpd="sng">
                      <a:noFill/>
                    </a:lnT>
                  </a:tcPr>
                </a:tc>
                <a:extLst>
                  <a:ext uri="{0D108BD9-81ED-4DB2-BD59-A6C34878D82A}">
                    <a16:rowId xmlns:a16="http://schemas.microsoft.com/office/drawing/2014/main" val="4285708476"/>
                  </a:ext>
                </a:extLst>
              </a:tr>
              <a:tr h="14261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200" b="0" baseline="0" dirty="0">
                          <a:solidFill>
                            <a:schemeClr val="tx1"/>
                          </a:solidFill>
                          <a:effectLst/>
                          <a:latin typeface="Segoe UI" panose="020B0502040204020203" pitchFamily="34" charset="0"/>
                          <a:cs typeface="Segoe UI" panose="020B0502040204020203" pitchFamily="34" charset="0"/>
                        </a:rPr>
                        <a:t>Undergraduate dual degree students admitted under recommendation 4. of UG Admissions Review December 2019  at IELTS 6.0 (5.5): </a:t>
                      </a:r>
                      <a:r>
                        <a:rPr lang="en-IE" sz="1200" b="1" baseline="0" dirty="0">
                          <a:solidFill>
                            <a:srgbClr val="0070C0"/>
                          </a:solidFill>
                          <a:effectLst/>
                          <a:latin typeface="Segoe UI" panose="020B0502040204020203" pitchFamily="34" charset="0"/>
                          <a:cs typeface="Segoe UI" panose="020B0502040204020203" pitchFamily="34" charset="0"/>
                          <a:hlinkClick r:id="rId3"/>
                        </a:rPr>
                        <a:t>Undergraduate English programme (UGE).  </a:t>
                      </a:r>
                      <a:r>
                        <a:rPr lang="en-IE" sz="1200" b="0" baseline="0" dirty="0">
                          <a:solidFill>
                            <a:schemeClr val="tx1"/>
                          </a:solidFill>
                          <a:effectLst/>
                          <a:latin typeface="Segoe UI" panose="020B0502040204020203" pitchFamily="34" charset="0"/>
                          <a:cs typeface="Segoe UI" panose="020B0502040204020203" pitchFamily="34" charset="0"/>
                        </a:rPr>
                        <a:t>Fee charged to student or department</a:t>
                      </a:r>
                    </a:p>
                    <a:p>
                      <a:pPr>
                        <a:spcAft>
                          <a:spcPts val="0"/>
                        </a:spcAft>
                      </a:pPr>
                      <a:endParaRPr lang="en-IE" sz="1200" b="0" baseline="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a:spcAft>
                          <a:spcPts val="0"/>
                        </a:spcAft>
                      </a:pPr>
                      <a:endParaRPr lang="en-IE" sz="1200" b="0" baseline="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a:spcAft>
                          <a:spcPts val="0"/>
                        </a:spcAft>
                      </a:pPr>
                      <a:endParaRPr lang="en-IE" sz="1200" b="0" baseline="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a:spcAft>
                          <a:spcPts val="0"/>
                        </a:spcAft>
                      </a:pPr>
                      <a:endParaRPr lang="en-IE" sz="1200" b="0" baseline="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0829" marR="6082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en-IE" sz="1200" b="0" baseline="0" dirty="0">
                          <a:solidFill>
                            <a:schemeClr val="tx1"/>
                          </a:solidFill>
                          <a:effectLst/>
                          <a:latin typeface="Segoe UI" panose="020B0502040204020203" pitchFamily="34" charset="0"/>
                          <a:cs typeface="Segoe UI" panose="020B0502040204020203" pitchFamily="34" charset="0"/>
                        </a:rPr>
                        <a:t> Postgraduate research students</a:t>
                      </a:r>
                    </a:p>
                    <a:p>
                      <a:pPr>
                        <a:spcAft>
                          <a:spcPts val="0"/>
                        </a:spcAft>
                      </a:pPr>
                      <a:r>
                        <a:rPr lang="en-IE" sz="1200" b="0" baseline="0" dirty="0">
                          <a:solidFill>
                            <a:schemeClr val="tx1"/>
                          </a:solidFill>
                          <a:effectLst/>
                          <a:latin typeface="Segoe UI" panose="020B0502040204020203" pitchFamily="34" charset="0"/>
                          <a:cs typeface="Segoe UI" panose="020B0502040204020203" pitchFamily="34" charset="0"/>
                        </a:rPr>
                        <a:t> admitted under caveat in</a:t>
                      </a:r>
                    </a:p>
                    <a:p>
                      <a:pPr>
                        <a:spcAft>
                          <a:spcPts val="0"/>
                        </a:spcAft>
                      </a:pPr>
                      <a:r>
                        <a:rPr lang="en-IE" sz="1200" b="0" baseline="0" dirty="0">
                          <a:solidFill>
                            <a:schemeClr val="tx1"/>
                          </a:solidFill>
                          <a:effectLst/>
                          <a:latin typeface="Segoe UI" panose="020B0502040204020203" pitchFamily="34" charset="0"/>
                          <a:cs typeface="Segoe UI" panose="020B0502040204020203" pitchFamily="34" charset="0"/>
                        </a:rPr>
                        <a:t> recommendation 3.b of PG</a:t>
                      </a:r>
                    </a:p>
                    <a:p>
                      <a:pPr>
                        <a:spcAft>
                          <a:spcPts val="0"/>
                        </a:spcAft>
                      </a:pPr>
                      <a:r>
                        <a:rPr lang="en-IE" sz="1200" b="0" baseline="0" dirty="0">
                          <a:solidFill>
                            <a:schemeClr val="tx1"/>
                          </a:solidFill>
                          <a:effectLst/>
                          <a:latin typeface="Segoe UI" panose="020B0502040204020203" pitchFamily="34" charset="0"/>
                          <a:cs typeface="Segoe UI" panose="020B0502040204020203" pitchFamily="34" charset="0"/>
                        </a:rPr>
                        <a:t> Admissions Review December</a:t>
                      </a:r>
                    </a:p>
                    <a:p>
                      <a:pPr>
                        <a:spcAft>
                          <a:spcPts val="0"/>
                        </a:spcAft>
                      </a:pPr>
                      <a:r>
                        <a:rPr lang="en-IE" sz="1200" b="0" baseline="0" dirty="0">
                          <a:solidFill>
                            <a:schemeClr val="tx1"/>
                          </a:solidFill>
                          <a:effectLst/>
                          <a:latin typeface="Segoe UI" panose="020B0502040204020203" pitchFamily="34" charset="0"/>
                          <a:cs typeface="Segoe UI" panose="020B0502040204020203" pitchFamily="34" charset="0"/>
                        </a:rPr>
                        <a:t> 2021 at 0.5 IELTS band below in</a:t>
                      </a:r>
                    </a:p>
                    <a:p>
                      <a:pPr>
                        <a:spcAft>
                          <a:spcPts val="0"/>
                        </a:spcAft>
                      </a:pPr>
                      <a:r>
                        <a:rPr lang="en-IE" sz="1200" b="0" baseline="0" dirty="0">
                          <a:solidFill>
                            <a:schemeClr val="tx1"/>
                          </a:solidFill>
                          <a:effectLst/>
                          <a:latin typeface="Segoe UI" panose="020B0502040204020203" pitchFamily="34" charset="0"/>
                          <a:cs typeface="Segoe UI" panose="020B0502040204020203" pitchFamily="34" charset="0"/>
                        </a:rPr>
                        <a:t> one skill: </a:t>
                      </a:r>
                      <a:r>
                        <a:rPr lang="en-IE" sz="1200" b="1" baseline="0" dirty="0">
                          <a:solidFill>
                            <a:srgbClr val="0070C0"/>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Postgraduate English</a:t>
                      </a:r>
                    </a:p>
                    <a:p>
                      <a:pPr>
                        <a:spcAft>
                          <a:spcPts val="0"/>
                        </a:spcAft>
                      </a:pPr>
                      <a:r>
                        <a:rPr lang="en-IE" sz="1200" b="1" baseline="0" dirty="0">
                          <a:solidFill>
                            <a:srgbClr val="0070C0"/>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 programme (PGE) </a:t>
                      </a:r>
                      <a:r>
                        <a:rPr lang="en-IE" sz="1200" b="0" baseline="0" dirty="0">
                          <a:solidFill>
                            <a:schemeClr val="tx1"/>
                          </a:solidFill>
                          <a:effectLst/>
                          <a:latin typeface="Segoe UI" panose="020B0502040204020203" pitchFamily="34" charset="0"/>
                          <a:cs typeface="Segoe UI" panose="020B0502040204020203" pitchFamily="34" charset="0"/>
                        </a:rPr>
                        <a:t>– Three hours per</a:t>
                      </a:r>
                    </a:p>
                    <a:p>
                      <a:pPr>
                        <a:spcAft>
                          <a:spcPts val="0"/>
                        </a:spcAft>
                      </a:pPr>
                      <a:r>
                        <a:rPr lang="en-IE" sz="1200" b="0" baseline="0" dirty="0">
                          <a:solidFill>
                            <a:schemeClr val="tx1"/>
                          </a:solidFill>
                          <a:effectLst/>
                          <a:latin typeface="Segoe UI" panose="020B0502040204020203" pitchFamily="34" charset="0"/>
                          <a:cs typeface="Segoe UI" panose="020B0502040204020203" pitchFamily="34" charset="0"/>
                        </a:rPr>
                        <a:t> week, semester one and two. Fee</a:t>
                      </a:r>
                    </a:p>
                    <a:p>
                      <a:pPr>
                        <a:spcAft>
                          <a:spcPts val="0"/>
                        </a:spcAft>
                      </a:pPr>
                      <a:r>
                        <a:rPr lang="en-IE" sz="1200" b="0" baseline="0" dirty="0">
                          <a:solidFill>
                            <a:schemeClr val="tx1"/>
                          </a:solidFill>
                          <a:effectLst/>
                          <a:latin typeface="Segoe UI" panose="020B0502040204020203" pitchFamily="34" charset="0"/>
                          <a:cs typeface="Segoe UI" panose="020B0502040204020203" pitchFamily="34" charset="0"/>
                        </a:rPr>
                        <a:t> charged to student or department </a:t>
                      </a:r>
                      <a:endParaRPr lang="en-IE" sz="1200" b="0" baseline="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0829" marR="6082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0505545"/>
                  </a:ext>
                </a:extLst>
              </a:tr>
              <a:tr h="756979">
                <a:tc gridSpan="2">
                  <a:txBody>
                    <a:bodyPr/>
                    <a:lstStyle/>
                    <a:p>
                      <a:pPr>
                        <a:spcAft>
                          <a:spcPts val="0"/>
                        </a:spcAft>
                      </a:pPr>
                      <a:r>
                        <a:rPr lang="en-IE" sz="1200" b="0" i="0" baseline="0" dirty="0">
                          <a:solidFill>
                            <a:schemeClr val="tx1"/>
                          </a:solidFill>
                          <a:effectLst/>
                          <a:latin typeface="Segoe UI" panose="020B0502040204020203" pitchFamily="34" charset="0"/>
                          <a:cs typeface="Segoe UI" panose="020B0502040204020203" pitchFamily="34" charset="0"/>
                        </a:rPr>
                        <a:t>A 10% discount is available to UCC students and staff on all </a:t>
                      </a:r>
                      <a:r>
                        <a:rPr lang="en-IE" sz="1200" b="1" i="0" baseline="0" dirty="0">
                          <a:solidFill>
                            <a:srgbClr val="0070C0"/>
                          </a:solidFill>
                          <a:effectLst/>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commercial part-time English language courses.</a:t>
                      </a:r>
                      <a:endParaRPr lang="en-IE" sz="1200" b="1" i="0" baseline="0" dirty="0">
                        <a:solidFill>
                          <a:srgbClr val="0070C0"/>
                        </a:solidFill>
                        <a:effectLst/>
                        <a:latin typeface="Segoe UI" panose="020B0502040204020203" pitchFamily="34" charset="0"/>
                        <a:cs typeface="Segoe UI" panose="020B0502040204020203" pitchFamily="34" charset="0"/>
                      </a:endParaRPr>
                    </a:p>
                    <a:p>
                      <a:pPr>
                        <a:spcAft>
                          <a:spcPts val="0"/>
                        </a:spcAft>
                      </a:pPr>
                      <a:r>
                        <a:rPr lang="en-IE" sz="1200" b="1" i="0" baseline="0" dirty="0">
                          <a:solidFill>
                            <a:schemeClr val="tx1"/>
                          </a:solidFill>
                          <a:effectLst/>
                          <a:latin typeface="Segoe UI" panose="020B0502040204020203" pitchFamily="34" charset="0"/>
                          <a:cs typeface="Segoe UI" panose="020B0502040204020203" pitchFamily="34" charset="0"/>
                        </a:rPr>
                        <a:t> </a:t>
                      </a:r>
                      <a:endParaRPr lang="en-IE" sz="1200" b="1" i="0" baseline="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0829" marR="6082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lnL w="12700" cmpd="sng">
                      <a:noFill/>
                    </a:lnL>
                    <a:lnT w="12700" cmpd="sng">
                      <a:noFill/>
                    </a:lnT>
                  </a:tcPr>
                </a:tc>
                <a:extLst>
                  <a:ext uri="{0D108BD9-81ED-4DB2-BD59-A6C34878D82A}">
                    <a16:rowId xmlns:a16="http://schemas.microsoft.com/office/drawing/2014/main" val="1688621500"/>
                  </a:ext>
                </a:extLst>
              </a:tr>
            </a:tbl>
          </a:graphicData>
        </a:graphic>
      </p:graphicFrame>
      <p:sp>
        <p:nvSpPr>
          <p:cNvPr id="6" name="Freeform 3">
            <a:extLst>
              <a:ext uri="{FF2B5EF4-FFF2-40B4-BE49-F238E27FC236}">
                <a16:creationId xmlns:a16="http://schemas.microsoft.com/office/drawing/2014/main" id="{7FD8CA22-D196-4E7E-9FF8-097120C9AFFB}"/>
              </a:ext>
            </a:extLst>
          </p:cNvPr>
          <p:cNvSpPr>
            <a:spLocks/>
          </p:cNvSpPr>
          <p:nvPr/>
        </p:nvSpPr>
        <p:spPr bwMode="auto">
          <a:xfrm rot="20707422" flipH="1">
            <a:off x="-266360" y="6269664"/>
            <a:ext cx="2196983" cy="1241097"/>
          </a:xfrm>
          <a:custGeom>
            <a:avLst/>
            <a:gdLst>
              <a:gd name="T0" fmla="*/ 1452 w 1452"/>
              <a:gd name="T1" fmla="*/ 585 h 764"/>
              <a:gd name="T2" fmla="*/ 0 w 1452"/>
              <a:gd name="T3" fmla="*/ 764 h 764"/>
              <a:gd name="T4" fmla="*/ 1452 w 1452"/>
              <a:gd name="T5" fmla="*/ 502 h 764"/>
            </a:gdLst>
            <a:ahLst/>
            <a:cxnLst>
              <a:cxn ang="0">
                <a:pos x="T0" y="T1"/>
              </a:cxn>
              <a:cxn ang="0">
                <a:pos x="T2" y="T3"/>
              </a:cxn>
              <a:cxn ang="0">
                <a:pos x="T4" y="T5"/>
              </a:cxn>
            </a:cxnLst>
            <a:rect l="0" t="0" r="r" b="b"/>
            <a:pathLst>
              <a:path w="1452" h="764">
                <a:moveTo>
                  <a:pt x="1452" y="585"/>
                </a:moveTo>
                <a:cubicBezTo>
                  <a:pt x="505" y="90"/>
                  <a:pt x="23" y="710"/>
                  <a:pt x="0" y="764"/>
                </a:cubicBezTo>
                <a:cubicBezTo>
                  <a:pt x="0" y="764"/>
                  <a:pt x="388" y="0"/>
                  <a:pt x="1452" y="502"/>
                </a:cubicBezTo>
              </a:path>
            </a:pathLst>
          </a:custGeom>
          <a:solidFill>
            <a:srgbClr val="69B3E7">
              <a:alpha val="89000"/>
            </a:srgbClr>
          </a:solidFill>
          <a:ln>
            <a:noFill/>
          </a:ln>
          <a:effectLst/>
        </p:spPr>
        <p:txBody>
          <a:bodyPr vert="horz" wrap="square" lIns="91440" tIns="45720" rIns="91440" bIns="45720" numCol="1" anchor="t" anchorCtr="0" compatLnSpc="1">
            <a:prstTxWarp prst="textNoShape">
              <a:avLst/>
            </a:prstTxWarp>
          </a:bodyPr>
          <a:lstStyle/>
          <a:p>
            <a:endParaRPr lang="en-IE"/>
          </a:p>
        </p:txBody>
      </p:sp>
      <p:sp>
        <p:nvSpPr>
          <p:cNvPr id="7" name="Freeform 3">
            <a:extLst>
              <a:ext uri="{FF2B5EF4-FFF2-40B4-BE49-F238E27FC236}">
                <a16:creationId xmlns:a16="http://schemas.microsoft.com/office/drawing/2014/main" id="{50AA07F6-8B38-4B3A-ACD5-2D5A58946571}"/>
              </a:ext>
            </a:extLst>
          </p:cNvPr>
          <p:cNvSpPr>
            <a:spLocks/>
          </p:cNvSpPr>
          <p:nvPr/>
        </p:nvSpPr>
        <p:spPr bwMode="auto">
          <a:xfrm rot="20821476" flipH="1">
            <a:off x="-226365" y="5845193"/>
            <a:ext cx="2116990" cy="1809751"/>
          </a:xfrm>
          <a:custGeom>
            <a:avLst/>
            <a:gdLst>
              <a:gd name="T0" fmla="*/ 1452 w 1452"/>
              <a:gd name="T1" fmla="*/ 585 h 764"/>
              <a:gd name="T2" fmla="*/ 0 w 1452"/>
              <a:gd name="T3" fmla="*/ 764 h 764"/>
              <a:gd name="T4" fmla="*/ 1452 w 1452"/>
              <a:gd name="T5" fmla="*/ 502 h 764"/>
            </a:gdLst>
            <a:ahLst/>
            <a:cxnLst>
              <a:cxn ang="0">
                <a:pos x="T0" y="T1"/>
              </a:cxn>
              <a:cxn ang="0">
                <a:pos x="T2" y="T3"/>
              </a:cxn>
              <a:cxn ang="0">
                <a:pos x="T4" y="T5"/>
              </a:cxn>
            </a:cxnLst>
            <a:rect l="0" t="0" r="r" b="b"/>
            <a:pathLst>
              <a:path w="1452" h="764">
                <a:moveTo>
                  <a:pt x="1452" y="585"/>
                </a:moveTo>
                <a:cubicBezTo>
                  <a:pt x="505" y="90"/>
                  <a:pt x="23" y="710"/>
                  <a:pt x="0" y="764"/>
                </a:cubicBezTo>
                <a:cubicBezTo>
                  <a:pt x="0" y="764"/>
                  <a:pt x="388" y="0"/>
                  <a:pt x="1452" y="502"/>
                </a:cubicBezTo>
              </a:path>
            </a:pathLst>
          </a:custGeom>
          <a:solidFill>
            <a:srgbClr val="74AA50">
              <a:alpha val="89000"/>
            </a:srgbClr>
          </a:solidFill>
          <a:ln>
            <a:noFill/>
          </a:ln>
          <a:effectLst/>
        </p:spPr>
        <p:txBody>
          <a:bodyPr vert="horz" wrap="square" lIns="91440" tIns="45720" rIns="91440" bIns="45720" numCol="1" anchor="t" anchorCtr="0" compatLnSpc="1">
            <a:prstTxWarp prst="textNoShape">
              <a:avLst/>
            </a:prstTxWarp>
          </a:bodyPr>
          <a:lstStyle/>
          <a:p>
            <a:endParaRPr lang="en-IE"/>
          </a:p>
        </p:txBody>
      </p:sp>
      <p:graphicFrame>
        <p:nvGraphicFramePr>
          <p:cNvPr id="8" name="Table 7">
            <a:extLst>
              <a:ext uri="{FF2B5EF4-FFF2-40B4-BE49-F238E27FC236}">
                <a16:creationId xmlns:a16="http://schemas.microsoft.com/office/drawing/2014/main" id="{817B2D27-2AC7-426F-978C-67F10F8164EA}"/>
              </a:ext>
            </a:extLst>
          </p:cNvPr>
          <p:cNvGraphicFramePr>
            <a:graphicFrameLocks noGrp="1"/>
          </p:cNvGraphicFramePr>
          <p:nvPr>
            <p:extLst>
              <p:ext uri="{D42A27DB-BD31-4B8C-83A1-F6EECF244321}">
                <p14:modId xmlns:p14="http://schemas.microsoft.com/office/powerpoint/2010/main" val="1550962192"/>
              </p:ext>
            </p:extLst>
          </p:nvPr>
        </p:nvGraphicFramePr>
        <p:xfrm>
          <a:off x="510540" y="7251102"/>
          <a:ext cx="6090513" cy="22274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32660">
                  <a:extLst>
                    <a:ext uri="{9D8B030D-6E8A-4147-A177-3AD203B41FA5}">
                      <a16:colId xmlns:a16="http://schemas.microsoft.com/office/drawing/2014/main" val="2917912828"/>
                    </a:ext>
                  </a:extLst>
                </a:gridCol>
                <a:gridCol w="1842958">
                  <a:extLst>
                    <a:ext uri="{9D8B030D-6E8A-4147-A177-3AD203B41FA5}">
                      <a16:colId xmlns:a16="http://schemas.microsoft.com/office/drawing/2014/main" val="4207179181"/>
                    </a:ext>
                  </a:extLst>
                </a:gridCol>
                <a:gridCol w="2014895">
                  <a:extLst>
                    <a:ext uri="{9D8B030D-6E8A-4147-A177-3AD203B41FA5}">
                      <a16:colId xmlns:a16="http://schemas.microsoft.com/office/drawing/2014/main" val="2804714819"/>
                    </a:ext>
                  </a:extLst>
                </a:gridCol>
              </a:tblGrid>
              <a:tr h="200748">
                <a:tc gridSpan="2">
                  <a:txBody>
                    <a:bodyPr/>
                    <a:lstStyle/>
                    <a:p>
                      <a:r>
                        <a:rPr lang="en-IE" sz="900" b="1">
                          <a:solidFill>
                            <a:schemeClr val="tx1"/>
                          </a:solidFill>
                          <a:latin typeface="Segoe UI" panose="020B0502040204020203" pitchFamily="34" charset="0"/>
                          <a:cs typeface="Segoe UI" panose="020B0502040204020203" pitchFamily="34" charset="0"/>
                        </a:rPr>
                        <a:t>Typical academic programme modules include</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sz="1400" b="0">
                        <a:solidFill>
                          <a:schemeClr val="tx1">
                            <a:lumMod val="65000"/>
                            <a:lumOff val="35000"/>
                          </a:schemeClr>
                        </a:solidFill>
                        <a:latin typeface="Segoe UI" panose="020B0502040204020203" pitchFamily="34" charset="0"/>
                        <a:cs typeface="Segoe UI" panose="020B0502040204020203" pitchFamily="34" charset="0"/>
                      </a:endParaRPr>
                    </a:p>
                  </a:txBody>
                  <a:tcPr>
                    <a:solidFill>
                      <a:schemeClr val="bg1"/>
                    </a:solidFill>
                  </a:tcPr>
                </a:tc>
                <a:tc>
                  <a:txBody>
                    <a:bodyPr/>
                    <a:lstStyle/>
                    <a:p>
                      <a:endParaRPr lang="en-IE" sz="900" b="1">
                        <a:solidFill>
                          <a:schemeClr val="tx1"/>
                        </a:solidFill>
                        <a:latin typeface="Segoe UI" panose="020B0502040204020203" pitchFamily="34" charset="0"/>
                        <a:cs typeface="Segoe UI" panose="020B0502040204020203" pitchFamily="34"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4926389"/>
                  </a:ext>
                </a:extLst>
              </a:tr>
              <a:tr h="994269">
                <a:tc>
                  <a:txBody>
                    <a:bodyPr/>
                    <a:lstStyle/>
                    <a:p>
                      <a:pPr marL="0" lvl="0" indent="0" algn="l">
                        <a:lnSpc>
                          <a:spcPct val="100000"/>
                        </a:lnSpc>
                        <a:buFont typeface="Wingdings" panose="05000000000000000000" pitchFamily="2" charset="2"/>
                        <a:buNone/>
                      </a:pPr>
                      <a:r>
                        <a:rPr lang="en-IE" sz="900" b="0">
                          <a:solidFill>
                            <a:schemeClr val="tx1"/>
                          </a:solidFill>
                          <a:effectLst/>
                          <a:latin typeface="Segoe UI" panose="020B0502040204020203" pitchFamily="34" charset="0"/>
                          <a:cs typeface="Segoe UI" panose="020B0502040204020203" pitchFamily="34" charset="0"/>
                        </a:rPr>
                        <a:t>Academic discourse and skills modules</a:t>
                      </a:r>
                    </a:p>
                    <a:p>
                      <a:pPr marL="171450" lvl="0" indent="-171450" algn="l">
                        <a:lnSpc>
                          <a:spcPct val="100000"/>
                        </a:lnSpc>
                        <a:buFont typeface="Wingdings" panose="05000000000000000000" pitchFamily="2" charset="2"/>
                        <a:buChar char="q"/>
                      </a:pPr>
                      <a:r>
                        <a:rPr lang="en-IE" sz="900" b="0">
                          <a:solidFill>
                            <a:schemeClr val="tx1"/>
                          </a:solidFill>
                          <a:effectLst/>
                          <a:latin typeface="Segoe UI" panose="020B0502040204020203" pitchFamily="34" charset="0"/>
                          <a:cs typeface="Segoe UI" panose="020B0502040204020203" pitchFamily="34" charset="0"/>
                        </a:rPr>
                        <a:t>     Critical Thinking</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Academic Conventions</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Collaborative &amp; Dialogic Learning</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Autonomous Learning</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Intercultural Communication</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Presentations</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a:lnSpc>
                          <a:spcPct val="100000"/>
                        </a:lnSpc>
                        <a:buFont typeface="Wingdings" panose="05000000000000000000" pitchFamily="2" charset="2"/>
                        <a:buNone/>
                      </a:pPr>
                      <a:r>
                        <a:rPr lang="en-IE" sz="900" b="0">
                          <a:solidFill>
                            <a:schemeClr val="tx1"/>
                          </a:solidFill>
                          <a:effectLst/>
                          <a:latin typeface="Segoe UI" panose="020B0502040204020203" pitchFamily="34" charset="0"/>
                          <a:cs typeface="Segoe UI" panose="020B0502040204020203" pitchFamily="34" charset="0"/>
                        </a:rPr>
                        <a:t>Language systems modules</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Grammar</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Vocabulary</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Phonology</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Discourse</a:t>
                      </a:r>
                    </a:p>
                    <a:p>
                      <a:endParaRPr lang="en-IE" sz="900" b="0">
                        <a:solidFill>
                          <a:schemeClr val="tx1"/>
                        </a:solidFill>
                        <a:latin typeface="Segoe UI" panose="020B0502040204020203" pitchFamily="34" charset="0"/>
                        <a:cs typeface="Segoe UI" panose="020B0502040204020203"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lvl="0" indent="0" algn="l">
                        <a:lnSpc>
                          <a:spcPct val="100000"/>
                        </a:lnSpc>
                        <a:buFont typeface="Wingdings" panose="05000000000000000000" pitchFamily="2" charset="2"/>
                        <a:buNone/>
                      </a:pPr>
                      <a:r>
                        <a:rPr lang="en-IE" sz="900" b="0">
                          <a:solidFill>
                            <a:schemeClr val="tx1"/>
                          </a:solidFill>
                          <a:effectLst/>
                          <a:latin typeface="Segoe UI" panose="020B0502040204020203" pitchFamily="34" charset="0"/>
                          <a:cs typeface="Segoe UI" panose="020B0502040204020203" pitchFamily="34" charset="0"/>
                        </a:rPr>
                        <a:t>Language skills modules</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Reading</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Writing</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Speaking</a:t>
                      </a:r>
                    </a:p>
                    <a:p>
                      <a:pPr marL="342900" lvl="0" indent="-342900" algn="l">
                        <a:lnSpc>
                          <a:spcPct val="100000"/>
                        </a:lnSpc>
                        <a:buFont typeface="Wingdings" panose="05000000000000000000" pitchFamily="2" charset="2"/>
                        <a:buChar char=""/>
                      </a:pPr>
                      <a:r>
                        <a:rPr lang="en-IE" sz="900" b="0">
                          <a:solidFill>
                            <a:schemeClr val="tx1"/>
                          </a:solidFill>
                          <a:effectLst/>
                          <a:latin typeface="Segoe UI" panose="020B0502040204020203" pitchFamily="34" charset="0"/>
                          <a:cs typeface="Segoe UI" panose="020B0502040204020203" pitchFamily="34" charset="0"/>
                        </a:rPr>
                        <a:t>Listening</a:t>
                      </a:r>
                    </a:p>
                    <a:p>
                      <a:endParaRPr lang="en-IE" sz="900" b="0">
                        <a:solidFill>
                          <a:schemeClr val="tx1"/>
                        </a:solidFill>
                        <a:latin typeface="Segoe UI" panose="020B0502040204020203" pitchFamily="34" charset="0"/>
                        <a:cs typeface="Segoe UI" panose="020B0502040204020203" pitchFamily="34" charset="0"/>
                      </a:endParaRPr>
                    </a:p>
                    <a:p>
                      <a:endParaRPr lang="en-IE" sz="900" b="0">
                        <a:solidFill>
                          <a:schemeClr val="tx1"/>
                        </a:solidFill>
                        <a:latin typeface="Segoe UI" panose="020B0502040204020203" pitchFamily="34" charset="0"/>
                        <a:cs typeface="Segoe UI" panose="020B0502040204020203"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9590743"/>
                  </a:ext>
                </a:extLst>
              </a:tr>
              <a:tr h="947284">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900" b="0">
                          <a:solidFill>
                            <a:schemeClr val="tx1"/>
                          </a:solidFill>
                          <a:effectLst/>
                          <a:latin typeface="Segoe UI" panose="020B0502040204020203" pitchFamily="34" charset="0"/>
                          <a:cs typeface="Segoe UI" panose="020B0502040204020203" pitchFamily="34" charset="0"/>
                        </a:rPr>
                        <a:t>Assessment modules</a:t>
                      </a:r>
                    </a:p>
                    <a:p>
                      <a:pPr marL="0" marR="0" lvl="0" indent="0" algn="l" defTabSz="685800" rtl="0" eaLnBrk="1" fontAlgn="auto" latinLnBrk="0" hangingPunct="1">
                        <a:lnSpc>
                          <a:spcPct val="100000"/>
                        </a:lnSpc>
                        <a:spcBef>
                          <a:spcPts val="0"/>
                        </a:spcBef>
                        <a:spcAft>
                          <a:spcPts val="0"/>
                        </a:spcAft>
                        <a:buClrTx/>
                        <a:buSzTx/>
                        <a:buFontTx/>
                        <a:buNone/>
                        <a:tabLst/>
                        <a:defRPr/>
                      </a:pPr>
                      <a:r>
                        <a:rPr lang="en-IE" sz="900" b="0">
                          <a:solidFill>
                            <a:schemeClr val="tx1"/>
                          </a:solidFill>
                          <a:effectLst/>
                          <a:latin typeface="Segoe UI" panose="020B0502040204020203" pitchFamily="34" charset="0"/>
                          <a:cs typeface="Segoe UI" panose="020B0502040204020203" pitchFamily="34" charset="0"/>
                        </a:rPr>
                        <a:t>Initial, formative and summative assessment aligned to learning outcomes and benchmarked to the CEFR language levels (</a:t>
                      </a:r>
                      <a:r>
                        <a:rPr lang="en-IE" sz="900" b="0" err="1">
                          <a:solidFill>
                            <a:schemeClr val="tx1"/>
                          </a:solidFill>
                          <a:effectLst/>
                          <a:latin typeface="Segoe UI" panose="020B0502040204020203" pitchFamily="34" charset="0"/>
                          <a:cs typeface="Segoe UI" panose="020B0502040204020203" pitchFamily="34" charset="0"/>
                        </a:rPr>
                        <a:t>ie</a:t>
                      </a:r>
                      <a:r>
                        <a:rPr lang="en-IE" sz="900" b="0">
                          <a:solidFill>
                            <a:schemeClr val="tx1"/>
                          </a:solidFill>
                          <a:effectLst/>
                          <a:latin typeface="Segoe UI" panose="020B0502040204020203" pitchFamily="34" charset="0"/>
                          <a:cs typeface="Segoe UI" panose="020B0502040204020203" pitchFamily="34" charset="0"/>
                        </a:rPr>
                        <a:t> A0-C2, in common with IELTS and other exams)</a:t>
                      </a:r>
                      <a:endParaRPr lang="en-IE" sz="9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endParaRPr lang="en-IE" sz="900" b="0">
                        <a:solidFill>
                          <a:schemeClr val="tx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sz="1050" b="0">
                        <a:solidFill>
                          <a:schemeClr val="tx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IE" sz="1050" b="0">
                        <a:solidFill>
                          <a:schemeClr val="tx1"/>
                        </a:soli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7733808"/>
                  </a:ext>
                </a:extLst>
              </a:tr>
            </a:tbl>
          </a:graphicData>
        </a:graphic>
      </p:graphicFrame>
    </p:spTree>
    <p:extLst>
      <p:ext uri="{BB962C8B-B14F-4D97-AF65-F5344CB8AC3E}">
        <p14:creationId xmlns:p14="http://schemas.microsoft.com/office/powerpoint/2010/main" val="577246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969F8F-E28F-4541-8D99-646CC758E59B}"/>
              </a:ext>
            </a:extLst>
          </p:cNvPr>
          <p:cNvSpPr/>
          <p:nvPr/>
        </p:nvSpPr>
        <p:spPr>
          <a:xfrm>
            <a:off x="660091" y="4009061"/>
            <a:ext cx="6035675" cy="646331"/>
          </a:xfrm>
          <a:prstGeom prst="rect">
            <a:avLst/>
          </a:prstGeom>
        </p:spPr>
        <p:txBody>
          <a:bodyPr wrap="square">
            <a:spAutoFit/>
          </a:bodyPr>
          <a:lstStyle/>
          <a:p>
            <a:pPr lvl="0" defTabSz="914400" eaLnBrk="0" fontAlgn="base" hangingPunct="0">
              <a:spcBef>
                <a:spcPct val="0"/>
              </a:spcBef>
              <a:spcAft>
                <a:spcPct val="0"/>
              </a:spcAft>
            </a:pPr>
            <a:endParaRPr lang="en-IE" altLang="en-US" b="1">
              <a:latin typeface="Segoe UI" panose="020B0502040204020203" pitchFamily="34" charset="0"/>
              <a:ea typeface="Calibri" panose="020F0502020204030204" pitchFamily="34" charset="0"/>
              <a:cs typeface="Segoe UI" panose="020B0502040204020203" pitchFamily="34" charset="0"/>
            </a:endParaRPr>
          </a:p>
          <a:p>
            <a:pPr lvl="0" defTabSz="914400" eaLnBrk="0" fontAlgn="base" hangingPunct="0">
              <a:spcBef>
                <a:spcPct val="0"/>
              </a:spcBef>
              <a:spcAft>
                <a:spcPct val="0"/>
              </a:spcAft>
            </a:pPr>
            <a:r>
              <a:rPr lang="en-IE" altLang="en-US" b="1">
                <a:latin typeface="Segoe UI" panose="020B0502040204020203" pitchFamily="34" charset="0"/>
                <a:ea typeface="Calibri" panose="020F0502020204030204" pitchFamily="34" charset="0"/>
                <a:cs typeface="Segoe UI" panose="020B0502040204020203" pitchFamily="34" charset="0"/>
              </a:rPr>
              <a:t>Collaborative projects with partners</a:t>
            </a:r>
            <a:endParaRPr lang="en-IE" altLang="en-US">
              <a:ea typeface="Times New Roman" panose="02020603050405020304" pitchFamily="18" charset="0"/>
            </a:endParaRPr>
          </a:p>
        </p:txBody>
      </p:sp>
      <p:graphicFrame>
        <p:nvGraphicFramePr>
          <p:cNvPr id="5" name="Table 4">
            <a:extLst>
              <a:ext uri="{FF2B5EF4-FFF2-40B4-BE49-F238E27FC236}">
                <a16:creationId xmlns:a16="http://schemas.microsoft.com/office/drawing/2014/main" id="{0F4B6ED2-A7C7-41C4-A446-1E07D4A84517}"/>
              </a:ext>
            </a:extLst>
          </p:cNvPr>
          <p:cNvGraphicFramePr>
            <a:graphicFrameLocks noGrp="1"/>
          </p:cNvGraphicFramePr>
          <p:nvPr>
            <p:extLst>
              <p:ext uri="{D42A27DB-BD31-4B8C-83A1-F6EECF244321}">
                <p14:modId xmlns:p14="http://schemas.microsoft.com/office/powerpoint/2010/main" val="80888444"/>
              </p:ext>
            </p:extLst>
          </p:nvPr>
        </p:nvGraphicFramePr>
        <p:xfrm>
          <a:off x="703104" y="4814324"/>
          <a:ext cx="5441314" cy="2758095"/>
        </p:xfrm>
        <a:graphic>
          <a:graphicData uri="http://schemas.openxmlformats.org/drawingml/2006/table">
            <a:tbl>
              <a:tblPr firstRow="1" firstCol="1" bandRow="1">
                <a:tableStyleId>{5C22544A-7EE6-4342-B048-85BDC9FD1C3A}</a:tableStyleId>
              </a:tblPr>
              <a:tblGrid>
                <a:gridCol w="1243078">
                  <a:extLst>
                    <a:ext uri="{9D8B030D-6E8A-4147-A177-3AD203B41FA5}">
                      <a16:colId xmlns:a16="http://schemas.microsoft.com/office/drawing/2014/main" val="1045915133"/>
                    </a:ext>
                  </a:extLst>
                </a:gridCol>
                <a:gridCol w="1443316">
                  <a:extLst>
                    <a:ext uri="{9D8B030D-6E8A-4147-A177-3AD203B41FA5}">
                      <a16:colId xmlns:a16="http://schemas.microsoft.com/office/drawing/2014/main" val="2867797194"/>
                    </a:ext>
                  </a:extLst>
                </a:gridCol>
                <a:gridCol w="1377460">
                  <a:extLst>
                    <a:ext uri="{9D8B030D-6E8A-4147-A177-3AD203B41FA5}">
                      <a16:colId xmlns:a16="http://schemas.microsoft.com/office/drawing/2014/main" val="2726581209"/>
                    </a:ext>
                  </a:extLst>
                </a:gridCol>
                <a:gridCol w="1377460">
                  <a:extLst>
                    <a:ext uri="{9D8B030D-6E8A-4147-A177-3AD203B41FA5}">
                      <a16:colId xmlns:a16="http://schemas.microsoft.com/office/drawing/2014/main" val="3799017477"/>
                    </a:ext>
                  </a:extLst>
                </a:gridCol>
              </a:tblGrid>
              <a:tr h="1035328">
                <a:tc gridSpan="4">
                  <a:txBody>
                    <a:bodyPr/>
                    <a:lstStyle/>
                    <a:p>
                      <a:pPr>
                        <a:spcAft>
                          <a:spcPts val="0"/>
                        </a:spcAft>
                      </a:pPr>
                      <a:r>
                        <a:rPr lang="en-IE" sz="1200" b="0" baseline="0" dirty="0">
                          <a:solidFill>
                            <a:schemeClr val="tx1"/>
                          </a:solidFill>
                          <a:effectLst/>
                          <a:latin typeface="Segoe UI"/>
                          <a:cs typeface="Segoe UI"/>
                        </a:rPr>
                        <a:t>The Centre works with schools and colleges to create programmes and modules to meet the specific needs of their students, as can be seen in the examples below. </a:t>
                      </a:r>
                      <a:endParaRPr lang="en-IE" sz="1200" b="1" baseline="0" dirty="0">
                        <a:solidFill>
                          <a:schemeClr val="tx1"/>
                        </a:solidFill>
                        <a:effectLst/>
                        <a:latin typeface="Segoe UI" panose="020B0502040204020203" pitchFamily="34" charset="0"/>
                        <a:cs typeface="Segoe UI" panose="020B0502040204020203" pitchFamily="34" charset="0"/>
                      </a:endParaRPr>
                    </a:p>
                    <a:p>
                      <a:pPr>
                        <a:spcAft>
                          <a:spcPts val="0"/>
                        </a:spcAft>
                      </a:pPr>
                      <a:endParaRPr lang="en-IE" sz="1200" b="1" baseline="0" dirty="0">
                        <a:solidFill>
                          <a:schemeClr val="tx1"/>
                        </a:solidFill>
                        <a:effectLst/>
                        <a:latin typeface="Segoe UI" panose="020B0502040204020203" pitchFamily="34" charset="0"/>
                        <a:cs typeface="Segoe UI" panose="020B0502040204020203" pitchFamily="34" charset="0"/>
                      </a:endParaRPr>
                    </a:p>
                    <a:p>
                      <a:pPr>
                        <a:spcAft>
                          <a:spcPts val="0"/>
                        </a:spcAft>
                      </a:pPr>
                      <a:endParaRPr lang="en-IE" sz="1200" b="1" baseline="0" dirty="0">
                        <a:solidFill>
                          <a:schemeClr val="tx1"/>
                        </a:solidFill>
                        <a:effectLst/>
                        <a:latin typeface="Segoe UI" panose="020B0502040204020203" pitchFamily="34" charset="0"/>
                        <a:cs typeface="Segoe UI" panose="020B0502040204020203" pitchFamily="34" charset="0"/>
                      </a:endParaRPr>
                    </a:p>
                    <a:p>
                      <a:pPr>
                        <a:spcAft>
                          <a:spcPts val="0"/>
                        </a:spcAft>
                      </a:pPr>
                      <a:r>
                        <a:rPr lang="en-IE" sz="1400" b="1" baseline="0" dirty="0">
                          <a:solidFill>
                            <a:schemeClr val="tx1"/>
                          </a:solidFill>
                          <a:effectLst/>
                          <a:latin typeface="Segoe UI"/>
                          <a:cs typeface="Segoe UI"/>
                        </a:rPr>
                        <a:t>With UCC partners</a:t>
                      </a:r>
                    </a:p>
                    <a:p>
                      <a:pPr>
                        <a:spcAft>
                          <a:spcPts val="0"/>
                        </a:spcAft>
                      </a:pPr>
                      <a:endParaRPr lang="en-IE" sz="1000" b="1" baseline="0" dirty="0">
                        <a:solidFill>
                          <a:schemeClr val="tx1"/>
                        </a:solidFill>
                        <a:effectLst/>
                        <a:latin typeface="Segoe UI" panose="020B0502040204020203" pitchFamily="34" charset="0"/>
                        <a:cs typeface="Segoe UI" panose="020B0502040204020203" pitchFamily="34" charset="0"/>
                      </a:endParaRPr>
                    </a:p>
                  </a:txBody>
                  <a:tcPr marL="68580" marR="68580" marT="0" marB="0">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881611968"/>
                  </a:ext>
                </a:extLst>
              </a:tr>
              <a:tr h="1267015">
                <a:tc>
                  <a:txBody>
                    <a:bodyPr/>
                    <a:lstStyle/>
                    <a:p>
                      <a:pPr>
                        <a:spcAft>
                          <a:spcPts val="0"/>
                        </a:spcAft>
                      </a:pPr>
                      <a:r>
                        <a:rPr lang="en-IE" sz="1200" b="0" baseline="0" dirty="0">
                          <a:solidFill>
                            <a:schemeClr val="tx1"/>
                          </a:solidFill>
                          <a:effectLst/>
                          <a:latin typeface="Segoe UI"/>
                          <a:cs typeface="Segoe UI"/>
                        </a:rPr>
                        <a:t>School of Nursing </a:t>
                      </a:r>
                      <a:r>
                        <a:rPr lang="en-IE" sz="1200" b="1" i="0" baseline="0" dirty="0">
                          <a:solidFill>
                            <a:srgbClr val="0070C0"/>
                          </a:solidFill>
                          <a:effectLst/>
                          <a:latin typeface="Segoe UI"/>
                          <a:cs typeface="Segoe UI"/>
                          <a:hlinkClick r:id="rId2">
                            <a:extLst>
                              <a:ext uri="{A12FA001-AC4F-418D-AE19-62706E023703}">
                                <ahyp:hlinkClr xmlns:ahyp="http://schemas.microsoft.com/office/drawing/2018/hyperlinkcolor" val="tx"/>
                              </a:ext>
                            </a:extLst>
                          </a:hlinkClick>
                        </a:rPr>
                        <a:t>embedded</a:t>
                      </a:r>
                      <a:r>
                        <a:rPr lang="en-IE" sz="1200" b="0" i="0" baseline="0" dirty="0">
                          <a:solidFill>
                            <a:srgbClr val="0070C0"/>
                          </a:solidFill>
                          <a:effectLst/>
                          <a:latin typeface="Segoe UI"/>
                          <a:cs typeface="Segoe UI"/>
                          <a:hlinkClick r:id="rId2">
                            <a:extLst>
                              <a:ext uri="{A12FA001-AC4F-418D-AE19-62706E023703}">
                                <ahyp:hlinkClr xmlns:ahyp="http://schemas.microsoft.com/office/drawing/2018/hyperlinkcolor" val="tx"/>
                              </a:ext>
                            </a:extLst>
                          </a:hlinkClick>
                        </a:rPr>
                        <a:t> </a:t>
                      </a:r>
                      <a:r>
                        <a:rPr lang="en-IE" sz="1200" b="1" i="0" baseline="0" dirty="0">
                          <a:solidFill>
                            <a:srgbClr val="0070C0"/>
                          </a:solidFill>
                          <a:effectLst/>
                          <a:latin typeface="Segoe UI"/>
                          <a:cs typeface="Segoe UI"/>
                          <a:hlinkClick r:id="rId2">
                            <a:extLst>
                              <a:ext uri="{A12FA001-AC4F-418D-AE19-62706E023703}">
                                <ahyp:hlinkClr xmlns:ahyp="http://schemas.microsoft.com/office/drawing/2018/hyperlinkcolor" val="tx"/>
                              </a:ext>
                            </a:extLst>
                          </a:hlinkClick>
                        </a:rPr>
                        <a:t>disciplinary </a:t>
                      </a:r>
                      <a:r>
                        <a:rPr lang="en-IE" sz="1200" b="1" baseline="0" dirty="0">
                          <a:solidFill>
                            <a:srgbClr val="0070C0"/>
                          </a:solidFill>
                          <a:effectLst/>
                          <a:latin typeface="Segoe UI"/>
                          <a:cs typeface="Segoe UI"/>
                          <a:hlinkClick r:id="rId2">
                            <a:extLst>
                              <a:ext uri="{A12FA001-AC4F-418D-AE19-62706E023703}">
                                <ahyp:hlinkClr xmlns:ahyp="http://schemas.microsoft.com/office/drawing/2018/hyperlinkcolor" val="tx"/>
                              </a:ext>
                            </a:extLst>
                          </a:hlinkClick>
                        </a:rPr>
                        <a:t>support </a:t>
                      </a:r>
                      <a:r>
                        <a:rPr lang="en-IE" sz="1200" b="0" baseline="0" dirty="0">
                          <a:solidFill>
                            <a:schemeClr val="tx1"/>
                          </a:solidFill>
                          <a:effectLst/>
                          <a:latin typeface="Segoe UI"/>
                          <a:cs typeface="Segoe UI"/>
                        </a:rPr>
                        <a:t>&amp; credit module</a:t>
                      </a:r>
                    </a:p>
                    <a:p>
                      <a:pPr>
                        <a:spcAft>
                          <a:spcPts val="0"/>
                        </a:spcAft>
                      </a:pPr>
                      <a:endParaRPr lang="en-IE" sz="1200" b="1" baseline="0" dirty="0">
                        <a:solidFill>
                          <a:schemeClr val="tx1"/>
                        </a:solidFill>
                        <a:effectLst/>
                        <a:latin typeface="Segoe UI"/>
                        <a:ea typeface="Calibri" panose="020F0502020204030204" pitchFamily="34" charset="0"/>
                        <a:cs typeface="Segoe UI"/>
                      </a:endParaRPr>
                    </a:p>
                  </a:txBody>
                  <a:tcPr marL="68580" marR="68580" marT="0" marB="0">
                    <a:solidFill>
                      <a:schemeClr val="bg1"/>
                    </a:solidFill>
                  </a:tcPr>
                </a:tc>
                <a:tc>
                  <a:txBody>
                    <a:bodyPr/>
                    <a:lstStyle/>
                    <a:p>
                      <a:pPr>
                        <a:spcAft>
                          <a:spcPts val="0"/>
                        </a:spcAft>
                      </a:pPr>
                      <a:r>
                        <a:rPr lang="en-IE" sz="1200" b="0" baseline="0" dirty="0">
                          <a:solidFill>
                            <a:schemeClr val="tx1"/>
                          </a:solidFill>
                          <a:effectLst/>
                          <a:latin typeface="Segoe UI"/>
                          <a:cs typeface="Segoe UI"/>
                        </a:rPr>
                        <a:t>School of Law</a:t>
                      </a:r>
                    </a:p>
                    <a:p>
                      <a:pPr>
                        <a:spcAft>
                          <a:spcPts val="0"/>
                        </a:spcAft>
                      </a:pPr>
                      <a:r>
                        <a:rPr lang="en-IE" sz="1200" b="1" baseline="0"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rPr>
                        <a:t>Level 7 special</a:t>
                      </a:r>
                      <a:r>
                        <a:rPr lang="en-IE" sz="1200" b="1" baseline="0" dirty="0">
                          <a:solidFill>
                            <a:srgbClr val="0070C0"/>
                          </a:solidFill>
                          <a:effectLst/>
                          <a:latin typeface="Segoe UI"/>
                          <a:cs typeface="Segoe UI"/>
                          <a:hlinkClick r:id="rId3"/>
                        </a:rPr>
                        <a:t>  </a:t>
                      </a:r>
                      <a:endParaRPr lang="en-IE" sz="1200" b="1" baseline="0"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endParaRPr>
                    </a:p>
                    <a:p>
                      <a:pPr>
                        <a:spcAft>
                          <a:spcPts val="0"/>
                        </a:spcAft>
                      </a:pPr>
                      <a:r>
                        <a:rPr lang="en-IE" sz="1200" b="1" baseline="0"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rPr>
                        <a:t>award pathway</a:t>
                      </a:r>
                    </a:p>
                    <a:p>
                      <a:pPr>
                        <a:spcAft>
                          <a:spcPts val="0"/>
                        </a:spcAft>
                      </a:pPr>
                      <a:r>
                        <a:rPr lang="en-IE" sz="1200" b="1" baseline="0"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rPr>
                        <a:t>in Law and Legal</a:t>
                      </a:r>
                      <a:r>
                        <a:rPr lang="en-IE" sz="1200" b="1" baseline="0" dirty="0">
                          <a:solidFill>
                            <a:srgbClr val="0070C0"/>
                          </a:solidFill>
                          <a:effectLst/>
                          <a:latin typeface="Segoe UI"/>
                          <a:cs typeface="Segoe UI"/>
                          <a:hlinkClick r:id="rId3"/>
                        </a:rPr>
                        <a:t> </a:t>
                      </a:r>
                      <a:endParaRPr lang="en-IE" sz="1200" b="1" baseline="0"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endParaRPr>
                    </a:p>
                    <a:p>
                      <a:pPr>
                        <a:spcAft>
                          <a:spcPts val="0"/>
                        </a:spcAft>
                      </a:pPr>
                      <a:r>
                        <a:rPr lang="en-IE" sz="1200" b="1" baseline="0" dirty="0">
                          <a:solidFill>
                            <a:srgbClr val="0070C0"/>
                          </a:solidFill>
                          <a:effectLst/>
                          <a:latin typeface="Segoe UI"/>
                          <a:cs typeface="Segoe UI"/>
                          <a:hlinkClick r:id="rId3">
                            <a:extLst>
                              <a:ext uri="{A12FA001-AC4F-418D-AE19-62706E023703}">
                                <ahyp:hlinkClr xmlns:ahyp="http://schemas.microsoft.com/office/drawing/2018/hyperlinkcolor" val="tx"/>
                              </a:ext>
                            </a:extLst>
                          </a:hlinkClick>
                        </a:rPr>
                        <a:t>English</a:t>
                      </a:r>
                      <a:endParaRPr lang="en-IE" sz="1200" b="1" baseline="0" dirty="0">
                        <a:solidFill>
                          <a:srgbClr val="0070C0"/>
                        </a:solidFill>
                        <a:effectLst/>
                        <a:latin typeface="Segoe UI"/>
                        <a:cs typeface="Segoe UI"/>
                      </a:endParaRPr>
                    </a:p>
                    <a:p>
                      <a:pPr>
                        <a:spcAft>
                          <a:spcPts val="0"/>
                        </a:spcAft>
                      </a:pPr>
                      <a:endParaRPr lang="en-IE" sz="1200" b="0" baseline="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chemeClr val="bg1"/>
                    </a:solidFill>
                  </a:tcPr>
                </a:tc>
                <a:tc>
                  <a:txBody>
                    <a:bodyPr/>
                    <a:lstStyle/>
                    <a:p>
                      <a:pPr>
                        <a:spcAft>
                          <a:spcPts val="0"/>
                        </a:spcAft>
                      </a:pPr>
                      <a:r>
                        <a:rPr lang="en-IE" sz="1200" b="0" baseline="0" dirty="0">
                          <a:solidFill>
                            <a:schemeClr val="tx1"/>
                          </a:solidFill>
                          <a:effectLst/>
                          <a:latin typeface="Segoe UI"/>
                          <a:cs typeface="Segoe UI"/>
                        </a:rPr>
                        <a:t>School of Law </a:t>
                      </a:r>
                      <a:r>
                        <a:rPr lang="en-IE" sz="1200" b="1" baseline="0" dirty="0">
                          <a:solidFill>
                            <a:schemeClr val="tx1"/>
                          </a:solidFill>
                          <a:effectLst/>
                          <a:latin typeface="Segoe UI"/>
                          <a:cs typeface="Segoe UI"/>
                          <a:hlinkClick r:id="rId4"/>
                        </a:rPr>
                        <a:t>Pre-diploma preparation in China – Hainan University. </a:t>
                      </a:r>
                      <a:endParaRPr lang="en-IE" sz="1200" b="1" baseline="0" dirty="0">
                        <a:solidFill>
                          <a:schemeClr val="tx1"/>
                        </a:solidFill>
                        <a:effectLst/>
                        <a:latin typeface="Segoe UI"/>
                        <a:cs typeface="Segoe UI"/>
                      </a:endParaRPr>
                    </a:p>
                    <a:p>
                      <a:pPr lvl="0">
                        <a:spcAft>
                          <a:spcPts val="0"/>
                        </a:spcAft>
                        <a:buNone/>
                      </a:pPr>
                      <a:r>
                        <a:rPr lang="en-IE" sz="1000" b="0" baseline="0" dirty="0">
                          <a:solidFill>
                            <a:schemeClr val="tx1"/>
                          </a:solidFill>
                          <a:effectLst/>
                          <a:latin typeface="Segoe UI"/>
                          <a:cs typeface="Segoe UI"/>
                        </a:rPr>
                        <a:t>Academic writing 101</a:t>
                      </a:r>
                    </a:p>
                  </a:txBody>
                  <a:tcPr marL="68580" marR="68580" marT="0" marB="0">
                    <a:solidFill>
                      <a:schemeClr val="bg1"/>
                    </a:solidFill>
                  </a:tcPr>
                </a:tc>
                <a:tc>
                  <a:txBody>
                    <a:bodyPr/>
                    <a:lstStyle/>
                    <a:p>
                      <a:pPr>
                        <a:spcAft>
                          <a:spcPts val="0"/>
                        </a:spcAft>
                      </a:pPr>
                      <a:r>
                        <a:rPr lang="en-IE" sz="1200" b="0" baseline="0" dirty="0">
                          <a:solidFill>
                            <a:schemeClr val="tx1"/>
                          </a:solidFill>
                          <a:effectLst/>
                          <a:latin typeface="Segoe UI"/>
                          <a:cs typeface="Segoe UI"/>
                        </a:rPr>
                        <a:t> CUBS Bespoke</a:t>
                      </a:r>
                    </a:p>
                    <a:p>
                      <a:pPr>
                        <a:spcAft>
                          <a:spcPts val="0"/>
                        </a:spcAft>
                      </a:pPr>
                      <a:r>
                        <a:rPr lang="en-IE" sz="1200" b="0" baseline="0" dirty="0">
                          <a:solidFill>
                            <a:schemeClr val="tx1"/>
                          </a:solidFill>
                          <a:effectLst/>
                          <a:latin typeface="Segoe UI"/>
                          <a:cs typeface="Segoe UI"/>
                        </a:rPr>
                        <a:t> </a:t>
                      </a:r>
                      <a:r>
                        <a:rPr lang="en-IE" sz="1200" b="1" baseline="0" dirty="0">
                          <a:solidFill>
                            <a:srgbClr val="0563C1"/>
                          </a:solidFill>
                          <a:effectLst/>
                          <a:latin typeface="Segoe UI"/>
                          <a:cs typeface="Segoe UI"/>
                          <a:hlinkClick r:id="rId5">
                            <a:extLst>
                              <a:ext uri="{A12FA001-AC4F-418D-AE19-62706E023703}">
                                <ahyp:hlinkClr xmlns:ahyp="http://schemas.microsoft.com/office/drawing/2018/hyperlinkcolor" val="tx"/>
                              </a:ext>
                            </a:extLst>
                          </a:hlinkClick>
                        </a:rPr>
                        <a:t>Interculturality</a:t>
                      </a:r>
                    </a:p>
                    <a:p>
                      <a:pPr>
                        <a:spcAft>
                          <a:spcPts val="0"/>
                        </a:spcAft>
                      </a:pPr>
                      <a:r>
                        <a:rPr lang="en-IE" sz="1200" b="1" baseline="0" dirty="0">
                          <a:solidFill>
                            <a:schemeClr val="bg1"/>
                          </a:solidFill>
                          <a:effectLst/>
                          <a:latin typeface="Segoe UI"/>
                          <a:cs typeface="Segoe UI"/>
                          <a:hlinkClick r:id="rId5">
                            <a:extLst>
                              <a:ext uri="{A12FA001-AC4F-418D-AE19-62706E023703}">
                                <ahyp:hlinkClr xmlns:ahyp="http://schemas.microsoft.com/office/drawing/2018/hyperlinkcolor" val="tx"/>
                              </a:ext>
                            </a:extLst>
                          </a:hlinkClick>
                        </a:rPr>
                        <a:t> </a:t>
                      </a:r>
                      <a:r>
                        <a:rPr lang="en-IE" sz="1200" b="1" baseline="0" dirty="0">
                          <a:solidFill>
                            <a:srgbClr val="0563C1"/>
                          </a:solidFill>
                          <a:effectLst/>
                          <a:latin typeface="Segoe UI"/>
                          <a:cs typeface="Segoe UI"/>
                          <a:hlinkClick r:id="rId5">
                            <a:extLst>
                              <a:ext uri="{A12FA001-AC4F-418D-AE19-62706E023703}">
                                <ahyp:hlinkClr xmlns:ahyp="http://schemas.microsoft.com/office/drawing/2018/hyperlinkcolor" val="tx"/>
                              </a:ext>
                            </a:extLst>
                          </a:hlinkClick>
                        </a:rPr>
                        <a:t>modules </a:t>
                      </a:r>
                      <a:r>
                        <a:rPr lang="en-IE" sz="1200" b="0" baseline="0" dirty="0">
                          <a:solidFill>
                            <a:schemeClr val="tx1"/>
                          </a:solidFill>
                          <a:effectLst/>
                          <a:latin typeface="Segoe UI"/>
                          <a:cs typeface="Segoe UI"/>
                        </a:rPr>
                        <a:t>for the</a:t>
                      </a:r>
                    </a:p>
                    <a:p>
                      <a:pPr>
                        <a:spcAft>
                          <a:spcPts val="0"/>
                        </a:spcAft>
                      </a:pPr>
                      <a:r>
                        <a:rPr lang="en-IE" sz="1200" b="0" baseline="0" dirty="0">
                          <a:solidFill>
                            <a:schemeClr val="tx1"/>
                          </a:solidFill>
                          <a:effectLst/>
                          <a:latin typeface="Segoe UI"/>
                          <a:cs typeface="Segoe UI"/>
                        </a:rPr>
                        <a:t> postgraduate  </a:t>
                      </a:r>
                    </a:p>
                    <a:p>
                      <a:pPr>
                        <a:spcAft>
                          <a:spcPts val="0"/>
                        </a:spcAft>
                      </a:pPr>
                      <a:r>
                        <a:rPr lang="en-IE" sz="1200" b="0" baseline="0" dirty="0">
                          <a:solidFill>
                            <a:schemeClr val="tx1"/>
                          </a:solidFill>
                          <a:effectLst/>
                          <a:latin typeface="Segoe UI"/>
                          <a:cs typeface="Segoe UI"/>
                        </a:rPr>
                        <a:t> cohort</a:t>
                      </a:r>
                    </a:p>
                  </a:txBody>
                  <a:tcPr marL="68580" marR="68580" marT="0" marB="0">
                    <a:solidFill>
                      <a:schemeClr val="bg1"/>
                    </a:solidFill>
                  </a:tcPr>
                </a:tc>
                <a:extLst>
                  <a:ext uri="{0D108BD9-81ED-4DB2-BD59-A6C34878D82A}">
                    <a16:rowId xmlns:a16="http://schemas.microsoft.com/office/drawing/2014/main" val="81855496"/>
                  </a:ext>
                </a:extLst>
              </a:tr>
              <a:tr h="197775">
                <a:tc>
                  <a:txBody>
                    <a:bodyPr/>
                    <a:lstStyle/>
                    <a:p>
                      <a:pPr>
                        <a:spcAft>
                          <a:spcPts val="0"/>
                        </a:spcAft>
                      </a:pPr>
                      <a:endParaRPr lang="en-IE" sz="1200" b="0" baseline="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chemeClr val="bg1"/>
                    </a:solidFill>
                  </a:tcPr>
                </a:tc>
                <a:tc>
                  <a:txBody>
                    <a:bodyPr/>
                    <a:lstStyle/>
                    <a:p>
                      <a:pPr>
                        <a:spcAft>
                          <a:spcPts val="0"/>
                        </a:spcAft>
                      </a:pPr>
                      <a:endParaRPr lang="en-IE" sz="1200" b="0" baseline="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chemeClr val="bg1"/>
                    </a:solidFill>
                  </a:tcPr>
                </a:tc>
                <a:tc>
                  <a:txBody>
                    <a:bodyPr/>
                    <a:lstStyle/>
                    <a:p>
                      <a:pPr>
                        <a:spcAft>
                          <a:spcPts val="0"/>
                        </a:spcAft>
                      </a:pPr>
                      <a:endParaRPr lang="en-IE" sz="1200" b="0" baseline="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chemeClr val="bg1"/>
                    </a:solidFill>
                  </a:tcPr>
                </a:tc>
                <a:tc>
                  <a:txBody>
                    <a:bodyPr/>
                    <a:lstStyle/>
                    <a:p>
                      <a:pPr>
                        <a:spcAft>
                          <a:spcPts val="0"/>
                        </a:spcAft>
                      </a:pPr>
                      <a:endParaRPr lang="en-IE" sz="1200" b="0" baseline="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chemeClr val="bg1"/>
                    </a:solidFill>
                  </a:tcPr>
                </a:tc>
                <a:extLst>
                  <a:ext uri="{0D108BD9-81ED-4DB2-BD59-A6C34878D82A}">
                    <a16:rowId xmlns:a16="http://schemas.microsoft.com/office/drawing/2014/main" val="1603269272"/>
                  </a:ext>
                </a:extLst>
              </a:tr>
            </a:tbl>
          </a:graphicData>
        </a:graphic>
      </p:graphicFrame>
      <p:graphicFrame>
        <p:nvGraphicFramePr>
          <p:cNvPr id="9" name="Table 9">
            <a:extLst>
              <a:ext uri="{FF2B5EF4-FFF2-40B4-BE49-F238E27FC236}">
                <a16:creationId xmlns:a16="http://schemas.microsoft.com/office/drawing/2014/main" id="{C7C9A66D-46CD-4B63-B32D-ED66EF41BDCB}"/>
              </a:ext>
            </a:extLst>
          </p:cNvPr>
          <p:cNvGraphicFramePr>
            <a:graphicFrameLocks noGrp="1"/>
          </p:cNvGraphicFramePr>
          <p:nvPr>
            <p:extLst>
              <p:ext uri="{D42A27DB-BD31-4B8C-83A1-F6EECF244321}">
                <p14:modId xmlns:p14="http://schemas.microsoft.com/office/powerpoint/2010/main" val="2953495226"/>
              </p:ext>
            </p:extLst>
          </p:nvPr>
        </p:nvGraphicFramePr>
        <p:xfrm>
          <a:off x="703104" y="7468505"/>
          <a:ext cx="6046152" cy="1010920"/>
        </p:xfrm>
        <a:graphic>
          <a:graphicData uri="http://schemas.openxmlformats.org/drawingml/2006/table">
            <a:tbl>
              <a:tblPr firstRow="1" bandRow="1">
                <a:tableStyleId>{5C22544A-7EE6-4342-B048-85BDC9FD1C3A}</a:tableStyleId>
              </a:tblPr>
              <a:tblGrid>
                <a:gridCol w="3023076">
                  <a:extLst>
                    <a:ext uri="{9D8B030D-6E8A-4147-A177-3AD203B41FA5}">
                      <a16:colId xmlns:a16="http://schemas.microsoft.com/office/drawing/2014/main" val="3949182509"/>
                    </a:ext>
                  </a:extLst>
                </a:gridCol>
                <a:gridCol w="3023076">
                  <a:extLst>
                    <a:ext uri="{9D8B030D-6E8A-4147-A177-3AD203B41FA5}">
                      <a16:colId xmlns:a16="http://schemas.microsoft.com/office/drawing/2014/main" val="2034180101"/>
                    </a:ext>
                  </a:extLst>
                </a:gridCol>
              </a:tblGrid>
              <a:tr h="370840">
                <a:tc>
                  <a:txBody>
                    <a:bodyPr/>
                    <a:lstStyle/>
                    <a:p>
                      <a:r>
                        <a:rPr lang="en-IE" sz="1400">
                          <a:solidFill>
                            <a:schemeClr val="tx1"/>
                          </a:solidFill>
                          <a:latin typeface="Segoe UI" panose="020B0502040204020203" pitchFamily="34" charset="0"/>
                          <a:cs typeface="Segoe UI" panose="020B0502040204020203" pitchFamily="34" charset="0"/>
                        </a:rPr>
                        <a:t>With external partners</a:t>
                      </a:r>
                    </a:p>
                  </a:txBody>
                  <a:tcPr>
                    <a:solidFill>
                      <a:schemeClr val="bg1"/>
                    </a:solidFill>
                  </a:tcPr>
                </a:tc>
                <a:tc>
                  <a:txBody>
                    <a:bodyPr/>
                    <a:lstStyle/>
                    <a:p>
                      <a:endParaRPr lang="en-IE" sz="1200" dirty="0">
                        <a:solidFill>
                          <a:schemeClr val="tx1"/>
                        </a:solidFill>
                        <a:latin typeface="Segoe UI" panose="020B0502040204020203" pitchFamily="34" charset="0"/>
                        <a:cs typeface="Segoe UI" panose="020B0502040204020203" pitchFamily="34" charset="0"/>
                      </a:endParaRPr>
                    </a:p>
                  </a:txBody>
                  <a:tcPr>
                    <a:solidFill>
                      <a:schemeClr val="bg1"/>
                    </a:solidFill>
                  </a:tcPr>
                </a:tc>
                <a:extLst>
                  <a:ext uri="{0D108BD9-81ED-4DB2-BD59-A6C34878D82A}">
                    <a16:rowId xmlns:a16="http://schemas.microsoft.com/office/drawing/2014/main" val="3328552751"/>
                  </a:ext>
                </a:extLst>
              </a:tr>
              <a:tr h="0">
                <a:tc>
                  <a:txBody>
                    <a:bodyPr/>
                    <a:lstStyle/>
                    <a:p>
                      <a:r>
                        <a:rPr lang="en-IE" sz="1200" dirty="0">
                          <a:solidFill>
                            <a:schemeClr val="tx1"/>
                          </a:solidFill>
                          <a:latin typeface="Segoe UI" panose="020B0502040204020203" pitchFamily="34" charset="0"/>
                          <a:cs typeface="Segoe UI" panose="020B0502040204020203" pitchFamily="34" charset="0"/>
                        </a:rPr>
                        <a:t>Academic English programme for </a:t>
                      </a:r>
                      <a:r>
                        <a:rPr lang="en-IE" sz="1200" b="1" dirty="0">
                          <a:solidFill>
                            <a:srgbClr val="0070C0"/>
                          </a:solidFill>
                          <a:latin typeface="Segoe UI" panose="020B0502040204020203" pitchFamily="34" charset="0"/>
                          <a:cs typeface="Segoe UI" panose="020B0502040204020203" pitchFamily="34" charset="0"/>
                          <a:hlinkClick r:id="rId6"/>
                        </a:rPr>
                        <a:t>Beijing Technical University</a:t>
                      </a:r>
                      <a:r>
                        <a:rPr lang="en-IE" sz="1200" dirty="0">
                          <a:solidFill>
                            <a:schemeClr val="tx1"/>
                          </a:solidFill>
                          <a:latin typeface="Segoe UI" panose="020B0502040204020203" pitchFamily="34" charset="0"/>
                          <a:cs typeface="Segoe UI" panose="020B0502040204020203" pitchFamily="34" charset="0"/>
                          <a:hlinkClick r:id="rId6"/>
                        </a:rPr>
                        <a:t> </a:t>
                      </a:r>
                      <a:r>
                        <a:rPr lang="en-IE" sz="1200" dirty="0">
                          <a:solidFill>
                            <a:schemeClr val="tx1"/>
                          </a:solidFill>
                          <a:latin typeface="Segoe UI" panose="020B0502040204020203" pitchFamily="34" charset="0"/>
                          <a:cs typeface="Segoe UI" panose="020B0502040204020203" pitchFamily="34" charset="0"/>
                        </a:rPr>
                        <a:t>engineering students</a:t>
                      </a:r>
                    </a:p>
                  </a:txBody>
                  <a:tcPr>
                    <a:solidFill>
                      <a:schemeClr val="bg1"/>
                    </a:solidFill>
                  </a:tcPr>
                </a:tc>
                <a:tc>
                  <a:txBody>
                    <a:bodyPr/>
                    <a:lstStyle/>
                    <a:p>
                      <a:r>
                        <a:rPr lang="en-IE" sz="1200" dirty="0">
                          <a:solidFill>
                            <a:schemeClr val="tx1"/>
                          </a:solidFill>
                          <a:latin typeface="Segoe UI" panose="020B0502040204020203" pitchFamily="34" charset="0"/>
                          <a:cs typeface="Segoe UI" panose="020B0502040204020203" pitchFamily="34" charset="0"/>
                        </a:rPr>
                        <a:t> Semester abroad programme for</a:t>
                      </a:r>
                    </a:p>
                    <a:p>
                      <a:r>
                        <a:rPr lang="en-IE" sz="1200" dirty="0">
                          <a:solidFill>
                            <a:schemeClr val="tx1"/>
                          </a:solidFill>
                          <a:latin typeface="Segoe UI" panose="020B0502040204020203" pitchFamily="34" charset="0"/>
                          <a:cs typeface="Segoe UI" panose="020B0502040204020203" pitchFamily="34" charset="0"/>
                        </a:rPr>
                        <a:t> </a:t>
                      </a:r>
                      <a:r>
                        <a:rPr lang="en-IE" sz="1200" b="1" dirty="0">
                          <a:solidFill>
                            <a:srgbClr val="0070C0"/>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Tokyo University of Foreign</a:t>
                      </a:r>
                    </a:p>
                    <a:p>
                      <a:r>
                        <a:rPr lang="en-IE" sz="1200" b="1" dirty="0">
                          <a:solidFill>
                            <a:schemeClr val="bg1"/>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 </a:t>
                      </a:r>
                      <a:r>
                        <a:rPr lang="en-IE" sz="1200" b="1" dirty="0">
                          <a:solidFill>
                            <a:srgbClr val="0070C0"/>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Studies</a:t>
                      </a:r>
                      <a:r>
                        <a:rPr lang="en-IE" sz="1200" dirty="0">
                          <a:solidFill>
                            <a:srgbClr val="0070C0"/>
                          </a:solidFill>
                          <a:latin typeface="Segoe UI" panose="020B0502040204020203" pitchFamily="34" charset="0"/>
                          <a:cs typeface="Segoe UI" panose="020B0502040204020203" pitchFamily="34" charset="0"/>
                        </a:rPr>
                        <a:t> </a:t>
                      </a:r>
                      <a:endParaRPr lang="en-IE" sz="1200" dirty="0">
                        <a:solidFill>
                          <a:schemeClr val="tx1"/>
                        </a:solidFill>
                        <a:latin typeface="Segoe UI" panose="020B0502040204020203" pitchFamily="34" charset="0"/>
                        <a:cs typeface="Segoe UI" panose="020B0502040204020203" pitchFamily="34" charset="0"/>
                      </a:endParaRPr>
                    </a:p>
                  </a:txBody>
                  <a:tcPr>
                    <a:solidFill>
                      <a:schemeClr val="bg1"/>
                    </a:solidFill>
                  </a:tcPr>
                </a:tc>
                <a:extLst>
                  <a:ext uri="{0D108BD9-81ED-4DB2-BD59-A6C34878D82A}">
                    <a16:rowId xmlns:a16="http://schemas.microsoft.com/office/drawing/2014/main" val="3116735984"/>
                  </a:ext>
                </a:extLst>
              </a:tr>
            </a:tbl>
          </a:graphicData>
        </a:graphic>
      </p:graphicFrame>
      <p:pic>
        <p:nvPicPr>
          <p:cNvPr id="8197" name="Picture 5" descr="Beijing University of Technology - Wikipedia">
            <a:extLst>
              <a:ext uri="{FF2B5EF4-FFF2-40B4-BE49-F238E27FC236}">
                <a16:creationId xmlns:a16="http://schemas.microsoft.com/office/drawing/2014/main" id="{72D38995-9D94-4958-B947-CD7120C68B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6801" y="8725470"/>
            <a:ext cx="498571" cy="498571"/>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Tokyo University of Foreign Studies">
            <a:extLst>
              <a:ext uri="{FF2B5EF4-FFF2-40B4-BE49-F238E27FC236}">
                <a16:creationId xmlns:a16="http://schemas.microsoft.com/office/drawing/2014/main" id="{2A419AFA-E987-4B58-8463-52A9231671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3029" y="8829353"/>
            <a:ext cx="1409599" cy="3946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posing for a photo&#10;&#10;Description automatically generated">
            <a:extLst>
              <a:ext uri="{FF2B5EF4-FFF2-40B4-BE49-F238E27FC236}">
                <a16:creationId xmlns:a16="http://schemas.microsoft.com/office/drawing/2014/main" id="{1E2D0858-DC3F-40ED-A3F8-F153675B9D7D}"/>
              </a:ext>
            </a:extLst>
          </p:cNvPr>
          <p:cNvPicPr>
            <a:picLocks noChangeAspect="1"/>
          </p:cNvPicPr>
          <p:nvPr/>
        </p:nvPicPr>
        <p:blipFill rotWithShape="1">
          <a:blip r:embed="rId10">
            <a:extLst>
              <a:ext uri="{28A0092B-C50C-407E-A947-70E740481C1C}">
                <a14:useLocalDpi xmlns:a14="http://schemas.microsoft.com/office/drawing/2010/main" val="0"/>
              </a:ext>
            </a:extLst>
          </a:blip>
          <a:srcRect t="13368" b="15147"/>
          <a:stretch/>
        </p:blipFill>
        <p:spPr>
          <a:xfrm>
            <a:off x="342682" y="515600"/>
            <a:ext cx="6172634" cy="3056055"/>
          </a:xfrm>
          <a:prstGeom prst="rect">
            <a:avLst/>
          </a:prstGeom>
        </p:spPr>
      </p:pic>
    </p:spTree>
    <p:extLst>
      <p:ext uri="{BB962C8B-B14F-4D97-AF65-F5344CB8AC3E}">
        <p14:creationId xmlns:p14="http://schemas.microsoft.com/office/powerpoint/2010/main" val="254766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38E071-9B6A-4BE9-97E9-262ED33B4366}"/>
              </a:ext>
            </a:extLst>
          </p:cNvPr>
          <p:cNvPicPr>
            <a:picLocks noChangeAspect="1"/>
          </p:cNvPicPr>
          <p:nvPr/>
        </p:nvPicPr>
        <p:blipFill rotWithShape="1">
          <a:blip r:embed="rId2">
            <a:extLst>
              <a:ext uri="{28A0092B-C50C-407E-A947-70E740481C1C}">
                <a14:useLocalDpi xmlns:a14="http://schemas.microsoft.com/office/drawing/2010/main" val="0"/>
              </a:ext>
            </a:extLst>
          </a:blip>
          <a:srcRect l="7380" t="9959" r="-7380" b="21448"/>
          <a:stretch/>
        </p:blipFill>
        <p:spPr>
          <a:xfrm>
            <a:off x="553294" y="492643"/>
            <a:ext cx="6485179" cy="3075421"/>
          </a:xfrm>
          <a:prstGeom prst="rect">
            <a:avLst/>
          </a:prstGeom>
        </p:spPr>
      </p:pic>
      <p:sp>
        <p:nvSpPr>
          <p:cNvPr id="8" name="Rectangle 7">
            <a:extLst>
              <a:ext uri="{FF2B5EF4-FFF2-40B4-BE49-F238E27FC236}">
                <a16:creationId xmlns:a16="http://schemas.microsoft.com/office/drawing/2014/main" id="{6C4B9D0B-DF84-4247-AF58-0CBFF4BE9656}"/>
              </a:ext>
            </a:extLst>
          </p:cNvPr>
          <p:cNvSpPr/>
          <p:nvPr/>
        </p:nvSpPr>
        <p:spPr>
          <a:xfrm>
            <a:off x="411161" y="3960107"/>
            <a:ext cx="6035675" cy="646331"/>
          </a:xfrm>
          <a:prstGeom prst="rect">
            <a:avLst/>
          </a:prstGeom>
        </p:spPr>
        <p:txBody>
          <a:bodyPr wrap="square">
            <a:spAutoFit/>
          </a:bodyPr>
          <a:lstStyle/>
          <a:p>
            <a:pPr lvl="0" defTabSz="914400" eaLnBrk="0" fontAlgn="base" hangingPunct="0">
              <a:spcBef>
                <a:spcPct val="0"/>
              </a:spcBef>
              <a:spcAft>
                <a:spcPct val="0"/>
              </a:spcAft>
            </a:pPr>
            <a:endParaRPr lang="en-IE" altLang="en-US" b="1">
              <a:latin typeface="Segoe UI" panose="020B0502040204020203" pitchFamily="34" charset="0"/>
              <a:ea typeface="Calibri" panose="020F0502020204030204" pitchFamily="34" charset="0"/>
              <a:cs typeface="Segoe UI" panose="020B0502040204020203" pitchFamily="34" charset="0"/>
            </a:endParaRPr>
          </a:p>
          <a:p>
            <a:pPr lvl="0" defTabSz="914400" eaLnBrk="0" fontAlgn="base" hangingPunct="0">
              <a:spcBef>
                <a:spcPct val="0"/>
              </a:spcBef>
              <a:spcAft>
                <a:spcPct val="0"/>
              </a:spcAft>
            </a:pPr>
            <a:r>
              <a:rPr lang="en-IE" altLang="en-US" b="1">
                <a:latin typeface="Segoe UI" panose="020B0502040204020203" pitchFamily="34" charset="0"/>
                <a:ea typeface="Calibri" panose="020F0502020204030204" pitchFamily="34" charset="0"/>
                <a:cs typeface="Segoe UI" panose="020B0502040204020203" pitchFamily="34" charset="0"/>
              </a:rPr>
              <a:t>Services for staff</a:t>
            </a:r>
            <a:endParaRPr lang="en-IE" altLang="en-US">
              <a:ea typeface="Times New Roman" panose="02020603050405020304" pitchFamily="18" charset="0"/>
            </a:endParaRPr>
          </a:p>
        </p:txBody>
      </p:sp>
      <p:graphicFrame>
        <p:nvGraphicFramePr>
          <p:cNvPr id="10" name="Table 10">
            <a:extLst>
              <a:ext uri="{FF2B5EF4-FFF2-40B4-BE49-F238E27FC236}">
                <a16:creationId xmlns:a16="http://schemas.microsoft.com/office/drawing/2014/main" id="{B4926F6E-93E7-4E16-97B1-3AB304D36FAF}"/>
              </a:ext>
            </a:extLst>
          </p:cNvPr>
          <p:cNvGraphicFramePr>
            <a:graphicFrameLocks noGrp="1"/>
          </p:cNvGraphicFramePr>
          <p:nvPr>
            <p:extLst>
              <p:ext uri="{D42A27DB-BD31-4B8C-83A1-F6EECF244321}">
                <p14:modId xmlns:p14="http://schemas.microsoft.com/office/powerpoint/2010/main" val="865974937"/>
              </p:ext>
            </p:extLst>
          </p:nvPr>
        </p:nvGraphicFramePr>
        <p:xfrm>
          <a:off x="411161" y="4953000"/>
          <a:ext cx="5816600" cy="1216660"/>
        </p:xfrm>
        <a:graphic>
          <a:graphicData uri="http://schemas.openxmlformats.org/drawingml/2006/table">
            <a:tbl>
              <a:tblPr firstRow="1" bandRow="1">
                <a:tableStyleId>{5C22544A-7EE6-4342-B048-85BDC9FD1C3A}</a:tableStyleId>
              </a:tblPr>
              <a:tblGrid>
                <a:gridCol w="2908300">
                  <a:extLst>
                    <a:ext uri="{9D8B030D-6E8A-4147-A177-3AD203B41FA5}">
                      <a16:colId xmlns:a16="http://schemas.microsoft.com/office/drawing/2014/main" val="2161436631"/>
                    </a:ext>
                  </a:extLst>
                </a:gridCol>
                <a:gridCol w="2908300">
                  <a:extLst>
                    <a:ext uri="{9D8B030D-6E8A-4147-A177-3AD203B41FA5}">
                      <a16:colId xmlns:a16="http://schemas.microsoft.com/office/drawing/2014/main" val="3619299198"/>
                    </a:ext>
                  </a:extLst>
                </a:gridCol>
              </a:tblGrid>
              <a:tr h="393700">
                <a:tc gridSpan="2">
                  <a:txBody>
                    <a:bodyPr/>
                    <a:lstStyle/>
                    <a:p>
                      <a:r>
                        <a:rPr lang="en-IE" sz="1400" b="1">
                          <a:solidFill>
                            <a:schemeClr val="tx1"/>
                          </a:solidFill>
                          <a:latin typeface="Segoe UI" panose="020B0502040204020203" pitchFamily="34" charset="0"/>
                          <a:ea typeface="Calibri" panose="020F0502020204030204" pitchFamily="34" charset="0"/>
                          <a:cs typeface="Segoe UI" panose="020B0502040204020203" pitchFamily="34" charset="0"/>
                        </a:rPr>
                        <a:t>Language Training workshops</a:t>
                      </a:r>
                    </a:p>
                  </a:txBody>
                  <a:tcPr>
                    <a:solidFill>
                      <a:schemeClr val="bg1"/>
                    </a:solidFill>
                  </a:tcPr>
                </a:tc>
                <a:tc hMerge="1">
                  <a:txBody>
                    <a:bodyPr/>
                    <a:lstStyle/>
                    <a:p>
                      <a:endParaRPr lang="en-IE"/>
                    </a:p>
                  </a:txBody>
                  <a:tcPr/>
                </a:tc>
                <a:extLst>
                  <a:ext uri="{0D108BD9-81ED-4DB2-BD59-A6C34878D82A}">
                    <a16:rowId xmlns:a16="http://schemas.microsoft.com/office/drawing/2014/main" val="4176644706"/>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200" b="1">
                          <a:solidFill>
                            <a:srgbClr val="0070C0"/>
                          </a:solidFill>
                          <a:latin typeface="Segoe UI" panose="020B0502040204020203" pitchFamily="34" charset="0"/>
                          <a:ea typeface="Calibri" panose="020F0502020204030204" pitchFamily="34" charset="0"/>
                          <a:cs typeface="Segoe UI" panose="020B0502040204020203" pitchFamily="34" charset="0"/>
                          <a:hlinkClick r:id="rId3">
                            <a:extLst>
                              <a:ext uri="{A12FA001-AC4F-418D-AE19-62706E023703}">
                                <ahyp:hlinkClr xmlns:ahyp="http://schemas.microsoft.com/office/drawing/2018/hyperlinkcolor" val="tx"/>
                              </a:ext>
                            </a:extLst>
                          </a:hlinkClick>
                        </a:rPr>
                        <a:t>Verbal communication for the international workforce</a:t>
                      </a:r>
                      <a:endParaRPr lang="en-IE" sz="1200" b="1">
                        <a:solidFill>
                          <a:srgbClr val="0070C0"/>
                        </a:solidFill>
                        <a:latin typeface="Segoe UI" panose="020B0502040204020203" pitchFamily="34" charset="0"/>
                        <a:ea typeface="Calibri" panose="020F0502020204030204" pitchFamily="34" charset="0"/>
                        <a:cs typeface="Segoe UI" panose="020B0502040204020203" pitchFamily="34" charset="0"/>
                      </a:endParaRPr>
                    </a:p>
                    <a:p>
                      <a:r>
                        <a:rPr lang="en-IE" sz="1200">
                          <a:solidFill>
                            <a:schemeClr val="tx1"/>
                          </a:solidFill>
                          <a:latin typeface="Segoe UI" panose="020B0502040204020203" pitchFamily="34" charset="0"/>
                          <a:cs typeface="Segoe UI" panose="020B0502040204020203" pitchFamily="34" charset="0"/>
                        </a:rPr>
                        <a:t>Aoife Ní </a:t>
                      </a:r>
                      <a:r>
                        <a:rPr lang="en-IE" sz="1200" err="1">
                          <a:solidFill>
                            <a:schemeClr val="tx1"/>
                          </a:solidFill>
                          <a:latin typeface="Segoe UI" panose="020B0502040204020203" pitchFamily="34" charset="0"/>
                          <a:cs typeface="Segoe UI" panose="020B0502040204020203" pitchFamily="34" charset="0"/>
                        </a:rPr>
                        <a:t>Mhurchú</a:t>
                      </a:r>
                      <a:r>
                        <a:rPr lang="en-IE" sz="1200">
                          <a:solidFill>
                            <a:schemeClr val="tx1"/>
                          </a:solidFill>
                          <a:latin typeface="Segoe UI" panose="020B0502040204020203" pitchFamily="34" charset="0"/>
                          <a:cs typeface="Segoe UI" panose="020B0502040204020203" pitchFamily="34" charset="0"/>
                        </a:rPr>
                        <a:t>, CPD lead</a:t>
                      </a:r>
                    </a:p>
                    <a:p>
                      <a:r>
                        <a:rPr lang="en-IE" sz="1200">
                          <a:solidFill>
                            <a:schemeClr val="tx1"/>
                          </a:solidFill>
                          <a:latin typeface="Segoe UI" panose="020B0502040204020203" pitchFamily="34" charset="0"/>
                          <a:cs typeface="Segoe UI" panose="020B0502040204020203" pitchFamily="34" charset="0"/>
                        </a:rPr>
                        <a:t>Free of charge</a:t>
                      </a:r>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200" b="1">
                          <a:solidFill>
                            <a:srgbClr val="0070C0"/>
                          </a:solidFill>
                          <a:latin typeface="Segoe UI" panose="020B0502040204020203" pitchFamily="34" charset="0"/>
                          <a:ea typeface="Calibri" panose="020F0502020204030204" pitchFamily="34" charset="0"/>
                          <a:cs typeface="Segoe UI" panose="020B0502040204020203" pitchFamily="34" charset="0"/>
                          <a:hlinkClick r:id="rId3">
                            <a:extLst>
                              <a:ext uri="{A12FA001-AC4F-418D-AE19-62706E023703}">
                                <ahyp:hlinkClr xmlns:ahyp="http://schemas.microsoft.com/office/drawing/2018/hyperlinkcolor" val="tx"/>
                              </a:ext>
                            </a:extLst>
                          </a:hlinkClick>
                        </a:rPr>
                        <a:t>Understanding language levels in incoming students</a:t>
                      </a:r>
                      <a:endParaRPr lang="en-IE" sz="1200" b="1">
                        <a:solidFill>
                          <a:srgbClr val="0070C0"/>
                        </a:solidFill>
                        <a:latin typeface="Segoe UI" panose="020B0502040204020203" pitchFamily="34" charset="0"/>
                        <a:ea typeface="Calibri" panose="020F0502020204030204" pitchFamily="34" charset="0"/>
                        <a:cs typeface="Segoe UI" panose="020B0502040204020203" pitchFamily="34" charset="0"/>
                      </a:endParaRPr>
                    </a:p>
                    <a:p>
                      <a:r>
                        <a:rPr lang="en-IE" sz="1200">
                          <a:solidFill>
                            <a:schemeClr val="tx1"/>
                          </a:solidFill>
                          <a:latin typeface="Segoe UI" panose="020B0502040204020203" pitchFamily="34" charset="0"/>
                          <a:cs typeface="Segoe UI" panose="020B0502040204020203" pitchFamily="34" charset="0"/>
                        </a:rPr>
                        <a:t>Kerry Platts, Admissions lead</a:t>
                      </a:r>
                    </a:p>
                    <a:p>
                      <a:r>
                        <a:rPr lang="en-IE" sz="1200">
                          <a:solidFill>
                            <a:schemeClr val="tx1"/>
                          </a:solidFill>
                          <a:latin typeface="Segoe UI" panose="020B0502040204020203" pitchFamily="34" charset="0"/>
                          <a:cs typeface="Segoe UI" panose="020B0502040204020203" pitchFamily="34" charset="0"/>
                        </a:rPr>
                        <a:t>Free of charge</a:t>
                      </a:r>
                    </a:p>
                  </a:txBody>
                  <a:tcPr>
                    <a:solidFill>
                      <a:schemeClr val="bg1"/>
                    </a:solidFill>
                  </a:tcPr>
                </a:tc>
                <a:extLst>
                  <a:ext uri="{0D108BD9-81ED-4DB2-BD59-A6C34878D82A}">
                    <a16:rowId xmlns:a16="http://schemas.microsoft.com/office/drawing/2014/main" val="570958757"/>
                  </a:ext>
                </a:extLst>
              </a:tr>
            </a:tbl>
          </a:graphicData>
        </a:graphic>
      </p:graphicFrame>
      <p:graphicFrame>
        <p:nvGraphicFramePr>
          <p:cNvPr id="12" name="Table 12">
            <a:extLst>
              <a:ext uri="{FF2B5EF4-FFF2-40B4-BE49-F238E27FC236}">
                <a16:creationId xmlns:a16="http://schemas.microsoft.com/office/drawing/2014/main" id="{9D06AAB3-3CA4-4677-BE5F-26C5846FF720}"/>
              </a:ext>
            </a:extLst>
          </p:cNvPr>
          <p:cNvGraphicFramePr>
            <a:graphicFrameLocks noGrp="1"/>
          </p:cNvGraphicFramePr>
          <p:nvPr>
            <p:extLst>
              <p:ext uri="{D42A27DB-BD31-4B8C-83A1-F6EECF244321}">
                <p14:modId xmlns:p14="http://schemas.microsoft.com/office/powerpoint/2010/main" val="535854074"/>
              </p:ext>
            </p:extLst>
          </p:nvPr>
        </p:nvGraphicFramePr>
        <p:xfrm>
          <a:off x="411161" y="6399923"/>
          <a:ext cx="5816598" cy="1533490"/>
        </p:xfrm>
        <a:graphic>
          <a:graphicData uri="http://schemas.openxmlformats.org/drawingml/2006/table">
            <a:tbl>
              <a:tblPr firstRow="1" bandRow="1">
                <a:tableStyleId>{5C22544A-7EE6-4342-B048-85BDC9FD1C3A}</a:tableStyleId>
              </a:tblPr>
              <a:tblGrid>
                <a:gridCol w="1938866">
                  <a:extLst>
                    <a:ext uri="{9D8B030D-6E8A-4147-A177-3AD203B41FA5}">
                      <a16:colId xmlns:a16="http://schemas.microsoft.com/office/drawing/2014/main" val="3115472403"/>
                    </a:ext>
                  </a:extLst>
                </a:gridCol>
                <a:gridCol w="1938866">
                  <a:extLst>
                    <a:ext uri="{9D8B030D-6E8A-4147-A177-3AD203B41FA5}">
                      <a16:colId xmlns:a16="http://schemas.microsoft.com/office/drawing/2014/main" val="208362295"/>
                    </a:ext>
                  </a:extLst>
                </a:gridCol>
                <a:gridCol w="1938866">
                  <a:extLst>
                    <a:ext uri="{9D8B030D-6E8A-4147-A177-3AD203B41FA5}">
                      <a16:colId xmlns:a16="http://schemas.microsoft.com/office/drawing/2014/main" val="3221404766"/>
                    </a:ext>
                  </a:extLst>
                </a:gridCol>
              </a:tblGrid>
              <a:tr h="344770">
                <a:tc gridSpan="3">
                  <a:txBody>
                    <a:bodyPr/>
                    <a:lstStyle/>
                    <a:p>
                      <a:r>
                        <a:rPr lang="en-IE" sz="1400">
                          <a:solidFill>
                            <a:schemeClr val="tx1"/>
                          </a:solidFill>
                          <a:latin typeface="Segoe UI"/>
                          <a:cs typeface="Segoe UI"/>
                        </a:rPr>
                        <a:t>Teacher education</a:t>
                      </a:r>
                    </a:p>
                  </a:txBody>
                  <a:tcPr>
                    <a:solidFill>
                      <a:schemeClr val="bg1"/>
                    </a:solidFill>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793716678"/>
                  </a:ext>
                </a:extLst>
              </a:tr>
              <a:tr h="851448">
                <a:tc>
                  <a:txBody>
                    <a:bodyPr/>
                    <a:lstStyle/>
                    <a:p>
                      <a:r>
                        <a:rPr lang="en-IE" sz="1200">
                          <a:solidFill>
                            <a:schemeClr val="tx1"/>
                          </a:solidFill>
                          <a:latin typeface="Segoe UI"/>
                          <a:cs typeface="Segoe UI"/>
                        </a:rPr>
                        <a:t>Teaching English to adults </a:t>
                      </a:r>
                      <a:r>
                        <a:rPr lang="en-IE" sz="1200" b="1">
                          <a:solidFill>
                            <a:srgbClr val="0070C0"/>
                          </a:solidFill>
                          <a:latin typeface="Segoe UI"/>
                          <a:cs typeface="Segoe UI"/>
                          <a:hlinkClick r:id="rId4">
                            <a:extLst>
                              <a:ext uri="{A12FA001-AC4F-418D-AE19-62706E023703}">
                                <ahyp:hlinkClr xmlns:ahyp="http://schemas.microsoft.com/office/drawing/2018/hyperlinkcolor" val="tx"/>
                              </a:ext>
                            </a:extLst>
                          </a:hlinkClick>
                        </a:rPr>
                        <a:t>Cambridge Certificate in</a:t>
                      </a:r>
                      <a:r>
                        <a:rPr lang="en-IE" sz="1200" b="1">
                          <a:solidFill>
                            <a:srgbClr val="0070C0"/>
                          </a:solidFill>
                          <a:latin typeface="Segoe UI"/>
                          <a:cs typeface="Segoe UI"/>
                          <a:hlinkClick r:id="rId4"/>
                        </a:rPr>
                        <a:t> </a:t>
                      </a:r>
                      <a:r>
                        <a:rPr lang="en-IE" sz="1200" b="1">
                          <a:solidFill>
                            <a:srgbClr val="0070C0"/>
                          </a:solidFill>
                          <a:latin typeface="Segoe UI"/>
                          <a:cs typeface="Segoe UI"/>
                          <a:hlinkClick r:id="rId4">
                            <a:extLst>
                              <a:ext uri="{A12FA001-AC4F-418D-AE19-62706E023703}">
                                <ahyp:hlinkClr xmlns:ahyp="http://schemas.microsoft.com/office/drawing/2018/hyperlinkcolor" val="tx"/>
                              </a:ext>
                            </a:extLst>
                          </a:hlinkClick>
                        </a:rPr>
                        <a:t> English Language Teaching to Adults (CELTA)</a:t>
                      </a:r>
                      <a:endParaRPr lang="en-IE" sz="1200" b="1">
                        <a:solidFill>
                          <a:srgbClr val="0070C0"/>
                        </a:solidFill>
                        <a:latin typeface="Segoe UI"/>
                        <a:cs typeface="Segoe UI"/>
                      </a:endParaRPr>
                    </a:p>
                    <a:p>
                      <a:r>
                        <a:rPr lang="en-IE" sz="1200" b="0">
                          <a:solidFill>
                            <a:schemeClr val="tx1"/>
                          </a:solidFill>
                          <a:latin typeface="Segoe UI"/>
                          <a:cs typeface="Segoe UI"/>
                        </a:rPr>
                        <a:t>Fee applies</a:t>
                      </a:r>
                    </a:p>
                  </a:txBody>
                  <a:tcPr>
                    <a:solidFill>
                      <a:schemeClr val="bg1"/>
                    </a:solidFill>
                  </a:tcPr>
                </a:tc>
                <a:tc>
                  <a:txBody>
                    <a:bodyPr/>
                    <a:lstStyle/>
                    <a:p>
                      <a:r>
                        <a:rPr lang="en-IE" sz="1200">
                          <a:solidFill>
                            <a:schemeClr val="tx1"/>
                          </a:solidFill>
                          <a:latin typeface="Segoe UI"/>
                          <a:cs typeface="Segoe UI"/>
                        </a:rPr>
                        <a:t>Teaching using English (English as a medium of instruction) </a:t>
                      </a:r>
                      <a:r>
                        <a:rPr lang="en-IE" sz="1200" b="1">
                          <a:solidFill>
                            <a:srgbClr val="0070C0"/>
                          </a:solidFill>
                          <a:latin typeface="Segoe UI"/>
                          <a:cs typeface="Segoe UI"/>
                          <a:hlinkClick r:id="rId5">
                            <a:extLst>
                              <a:ext uri="{A12FA001-AC4F-418D-AE19-62706E023703}">
                                <ahyp:hlinkClr xmlns:ahyp="http://schemas.microsoft.com/office/drawing/2018/hyperlinkcolor" val="tx"/>
                              </a:ext>
                            </a:extLst>
                          </a:hlinkClick>
                        </a:rPr>
                        <a:t>Teacher Development Courses</a:t>
                      </a:r>
                      <a:endParaRPr lang="en-IE" sz="1200" b="1">
                        <a:solidFill>
                          <a:srgbClr val="0070C0"/>
                        </a:solidFill>
                        <a:latin typeface="Segoe UI"/>
                        <a:cs typeface="Segoe UI"/>
                      </a:endParaRPr>
                    </a:p>
                    <a:p>
                      <a:r>
                        <a:rPr lang="en-IE" sz="1200" b="0">
                          <a:solidFill>
                            <a:schemeClr val="tx1"/>
                          </a:solidFill>
                          <a:latin typeface="Segoe UI"/>
                          <a:cs typeface="Segoe UI"/>
                        </a:rPr>
                        <a:t>Fees apply</a:t>
                      </a:r>
                    </a:p>
                    <a:p>
                      <a:endParaRPr lang="en-IE" sz="1200">
                        <a:solidFill>
                          <a:schemeClr val="tx1"/>
                        </a:solidFill>
                        <a:latin typeface="Segoe UI" panose="020B0502040204020203" pitchFamily="34" charset="0"/>
                        <a:cs typeface="Segoe UI" panose="020B0502040204020203" pitchFamily="34" charset="0"/>
                      </a:endParaRPr>
                    </a:p>
                  </a:txBody>
                  <a:tcPr>
                    <a:solidFill>
                      <a:schemeClr val="bg1"/>
                    </a:solidFill>
                  </a:tcPr>
                </a:tc>
                <a:tc>
                  <a:txBody>
                    <a:bodyPr/>
                    <a:lstStyle/>
                    <a:p>
                      <a:r>
                        <a:rPr lang="en-IE" sz="1200">
                          <a:solidFill>
                            <a:schemeClr val="tx1"/>
                          </a:solidFill>
                          <a:latin typeface="Segoe UI"/>
                          <a:cs typeface="Segoe UI"/>
                        </a:rPr>
                        <a:t>Refresh your skills with weekend </a:t>
                      </a:r>
                      <a:r>
                        <a:rPr lang="en-IE" sz="1200" b="1">
                          <a:solidFill>
                            <a:srgbClr val="0070C0"/>
                          </a:solidFill>
                          <a:latin typeface="Segoe UI"/>
                          <a:cs typeface="Segoe UI"/>
                          <a:hlinkClick r:id="rId6"/>
                        </a:rPr>
                        <a:t>Pedagogy Workshops</a:t>
                      </a:r>
                      <a:endParaRPr lang="en-IE" sz="1200" b="1">
                        <a:solidFill>
                          <a:srgbClr val="0070C0"/>
                        </a:solidFill>
                        <a:latin typeface="Segoe UI" panose="020B0502040204020203" pitchFamily="34" charset="0"/>
                        <a:cs typeface="Segoe UI" panose="020B0502040204020203" pitchFamily="34" charset="0"/>
                      </a:endParaRPr>
                    </a:p>
                    <a:p>
                      <a:r>
                        <a:rPr lang="en-IE" sz="1200" b="0">
                          <a:solidFill>
                            <a:schemeClr val="tx1"/>
                          </a:solidFill>
                          <a:latin typeface="Segoe UI"/>
                          <a:cs typeface="Segoe UI"/>
                        </a:rPr>
                        <a:t>Fees apply</a:t>
                      </a:r>
                    </a:p>
                  </a:txBody>
                  <a:tcPr>
                    <a:solidFill>
                      <a:schemeClr val="bg1"/>
                    </a:solidFill>
                  </a:tcPr>
                </a:tc>
                <a:extLst>
                  <a:ext uri="{0D108BD9-81ED-4DB2-BD59-A6C34878D82A}">
                    <a16:rowId xmlns:a16="http://schemas.microsoft.com/office/drawing/2014/main" val="1206626787"/>
                  </a:ext>
                </a:extLst>
              </a:tr>
            </a:tbl>
          </a:graphicData>
        </a:graphic>
      </p:graphicFrame>
      <p:graphicFrame>
        <p:nvGraphicFramePr>
          <p:cNvPr id="13" name="Table 13">
            <a:extLst>
              <a:ext uri="{FF2B5EF4-FFF2-40B4-BE49-F238E27FC236}">
                <a16:creationId xmlns:a16="http://schemas.microsoft.com/office/drawing/2014/main" id="{2192F8C2-7C57-424A-ADC6-027791EA0A60}"/>
              </a:ext>
            </a:extLst>
          </p:cNvPr>
          <p:cNvGraphicFramePr>
            <a:graphicFrameLocks noGrp="1"/>
          </p:cNvGraphicFramePr>
          <p:nvPr>
            <p:extLst>
              <p:ext uri="{D42A27DB-BD31-4B8C-83A1-F6EECF244321}">
                <p14:modId xmlns:p14="http://schemas.microsoft.com/office/powerpoint/2010/main" val="3259727377"/>
              </p:ext>
            </p:extLst>
          </p:nvPr>
        </p:nvGraphicFramePr>
        <p:xfrm>
          <a:off x="411161" y="8036677"/>
          <a:ext cx="5816598" cy="1463040"/>
        </p:xfrm>
        <a:graphic>
          <a:graphicData uri="http://schemas.openxmlformats.org/drawingml/2006/table">
            <a:tbl>
              <a:tblPr firstRow="1" bandRow="1">
                <a:tableStyleId>{5C22544A-7EE6-4342-B048-85BDC9FD1C3A}</a:tableStyleId>
              </a:tblPr>
              <a:tblGrid>
                <a:gridCol w="5816598">
                  <a:extLst>
                    <a:ext uri="{9D8B030D-6E8A-4147-A177-3AD203B41FA5}">
                      <a16:colId xmlns:a16="http://schemas.microsoft.com/office/drawing/2014/main" val="993049531"/>
                    </a:ext>
                  </a:extLst>
                </a:gridCol>
              </a:tblGrid>
              <a:tr h="538527">
                <a:tc>
                  <a:txBody>
                    <a:bodyPr/>
                    <a:lstStyle/>
                    <a:p>
                      <a:endParaRPr lang="en-IE" sz="1400" b="0">
                        <a:solidFill>
                          <a:schemeClr val="tx1"/>
                        </a:solidFill>
                        <a:latin typeface="Segoe UI" panose="020B0502040204020203" pitchFamily="34" charset="0"/>
                        <a:cs typeface="Segoe UI" panose="020B0502040204020203" pitchFamily="34" charset="0"/>
                      </a:endParaRPr>
                    </a:p>
                    <a:p>
                      <a:r>
                        <a:rPr lang="en-IE" sz="1400" b="1">
                          <a:solidFill>
                            <a:schemeClr val="tx1"/>
                          </a:solidFill>
                          <a:latin typeface="Segoe UI"/>
                          <a:cs typeface="Segoe UI"/>
                        </a:rPr>
                        <a:t>Bespoke services</a:t>
                      </a:r>
                      <a:r>
                        <a:rPr lang="en-IE" sz="1400" b="0">
                          <a:solidFill>
                            <a:schemeClr val="tx1"/>
                          </a:solidFill>
                          <a:latin typeface="Segoe UI"/>
                          <a:cs typeface="Segoe UI"/>
                        </a:rPr>
                        <a:t> </a:t>
                      </a:r>
                    </a:p>
                    <a:p>
                      <a:r>
                        <a:rPr lang="en-IE" sz="1200" b="0">
                          <a:solidFill>
                            <a:schemeClr val="tx1"/>
                          </a:solidFill>
                          <a:latin typeface="Segoe UI"/>
                          <a:cs typeface="Segoe UI"/>
                        </a:rPr>
                        <a:t>In addition to our offer to staff of 10% discount on commercial courses, we provide a tailored service to colleagues and teams needing intensive and highly targeted coaching to support the development of their communication skills in the workplace, </a:t>
                      </a:r>
                      <a:r>
                        <a:rPr lang="en-IE" sz="1200" b="1">
                          <a:solidFill>
                            <a:srgbClr val="0070C0"/>
                          </a:solidFill>
                          <a:latin typeface="Segoe UI"/>
                          <a:cs typeface="Segoe UI"/>
                          <a:hlinkClick r:id="rId7">
                            <a:extLst>
                              <a:ext uri="{A12FA001-AC4F-418D-AE19-62706E023703}">
                                <ahyp:hlinkClr xmlns:ahyp="http://schemas.microsoft.com/office/drawing/2018/hyperlinkcolor" val="tx"/>
                              </a:ext>
                            </a:extLst>
                          </a:hlinkClick>
                        </a:rPr>
                        <a:t>Professional English Suite</a:t>
                      </a:r>
                      <a:r>
                        <a:rPr lang="en-IE" sz="1200" b="1">
                          <a:solidFill>
                            <a:srgbClr val="0070C0"/>
                          </a:solidFill>
                          <a:latin typeface="Segoe UI"/>
                          <a:cs typeface="Segoe UI"/>
                        </a:rPr>
                        <a:t> </a:t>
                      </a:r>
                      <a:r>
                        <a:rPr lang="en-IE" sz="1200" b="0">
                          <a:solidFill>
                            <a:schemeClr val="tx1"/>
                          </a:solidFill>
                          <a:latin typeface="Segoe UI"/>
                          <a:cs typeface="Segoe UI"/>
                        </a:rPr>
                        <a:t>Fees apply</a:t>
                      </a:r>
                    </a:p>
                    <a:p>
                      <a:endParaRPr lang="en-IE" sz="1400" b="1">
                        <a:solidFill>
                          <a:srgbClr val="0070C0"/>
                        </a:solidFill>
                        <a:latin typeface="Segoe UI" panose="020B0502040204020203" pitchFamily="34" charset="0"/>
                        <a:cs typeface="Segoe UI" panose="020B0502040204020203" pitchFamily="34" charset="0"/>
                      </a:endParaRPr>
                    </a:p>
                  </a:txBody>
                  <a:tcPr>
                    <a:solidFill>
                      <a:schemeClr val="bg1"/>
                    </a:solidFill>
                  </a:tcPr>
                </a:tc>
                <a:extLst>
                  <a:ext uri="{0D108BD9-81ED-4DB2-BD59-A6C34878D82A}">
                    <a16:rowId xmlns:a16="http://schemas.microsoft.com/office/drawing/2014/main" val="700338943"/>
                  </a:ext>
                </a:extLst>
              </a:tr>
            </a:tbl>
          </a:graphicData>
        </a:graphic>
      </p:graphicFrame>
    </p:spTree>
    <p:extLst>
      <p:ext uri="{BB962C8B-B14F-4D97-AF65-F5344CB8AC3E}">
        <p14:creationId xmlns:p14="http://schemas.microsoft.com/office/powerpoint/2010/main" val="90568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276F206-E6E8-43B6-960C-1E6B4CDCF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8797190"/>
            <a:ext cx="1524000" cy="871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descr="Team Smart Art Graphic&#10;">
            <a:extLst>
              <a:ext uri="{FF2B5EF4-FFF2-40B4-BE49-F238E27FC236}">
                <a16:creationId xmlns:a16="http://schemas.microsoft.com/office/drawing/2014/main" id="{9C6D4AB6-2821-496B-916D-DC02A2DBB124}"/>
              </a:ext>
            </a:extLst>
          </p:cNvPr>
          <p:cNvGraphicFramePr/>
          <p:nvPr>
            <p:extLst>
              <p:ext uri="{D42A27DB-BD31-4B8C-83A1-F6EECF244321}">
                <p14:modId xmlns:p14="http://schemas.microsoft.com/office/powerpoint/2010/main" val="2405684692"/>
              </p:ext>
            </p:extLst>
          </p:nvPr>
        </p:nvGraphicFramePr>
        <p:xfrm>
          <a:off x="165100" y="4124787"/>
          <a:ext cx="6438900" cy="2408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B4FF6DED-E882-4379-AC22-1F7C0B21FE1B}"/>
              </a:ext>
            </a:extLst>
          </p:cNvPr>
          <p:cNvSpPr/>
          <p:nvPr/>
        </p:nvSpPr>
        <p:spPr>
          <a:xfrm>
            <a:off x="457956" y="2744097"/>
            <a:ext cx="1583447" cy="373692"/>
          </a:xfrm>
          <a:prstGeom prst="rect">
            <a:avLst/>
          </a:prstGeom>
        </p:spPr>
        <p:txBody>
          <a:bodyPr wrap="none">
            <a:spAutoFit/>
          </a:bodyPr>
          <a:lstStyle/>
          <a:p>
            <a:pPr>
              <a:lnSpc>
                <a:spcPct val="107000"/>
              </a:lnSpc>
              <a:spcAft>
                <a:spcPts val="800"/>
              </a:spcAft>
            </a:pPr>
            <a:r>
              <a:rPr lang="en-IE" b="1">
                <a:latin typeface="Segoe UI" panose="020B0502040204020203" pitchFamily="34" charset="0"/>
                <a:ea typeface="Calibri" panose="020F0502020204030204" pitchFamily="34" charset="0"/>
                <a:cs typeface="Arial" panose="020B0604020202020204" pitchFamily="34" charset="0"/>
              </a:rPr>
              <a:t>Key Contacts</a:t>
            </a:r>
            <a:endParaRPr lang="en-IE" sz="120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657A7C0-4B73-459A-9B6C-1075EB74F558}"/>
              </a:ext>
            </a:extLst>
          </p:cNvPr>
          <p:cNvSpPr txBox="1"/>
          <p:nvPr/>
        </p:nvSpPr>
        <p:spPr>
          <a:xfrm>
            <a:off x="280156" y="8447411"/>
            <a:ext cx="6400044" cy="923330"/>
          </a:xfrm>
          <a:prstGeom prst="rect">
            <a:avLst/>
          </a:prstGeom>
          <a:noFill/>
        </p:spPr>
        <p:txBody>
          <a:bodyPr wrap="square" rtlCol="0">
            <a:spAutoFit/>
          </a:bodyPr>
          <a:lstStyle/>
          <a:p>
            <a:r>
              <a:rPr lang="en-IE">
                <a:latin typeface="Segoe UI" panose="020B0502040204020203" pitchFamily="34" charset="0"/>
                <a:cs typeface="Segoe UI" panose="020B0502040204020203" pitchFamily="34" charset="0"/>
              </a:rPr>
              <a:t>Email       </a:t>
            </a:r>
            <a:r>
              <a:rPr lang="en-IE" b="1">
                <a:solidFill>
                  <a:srgbClr val="0070C0"/>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academicenquiries</a:t>
            </a:r>
            <a:r>
              <a:rPr lang="en-IE" b="1">
                <a:solidFill>
                  <a:srgbClr val="0563C1"/>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@ucc.ie</a:t>
            </a:r>
            <a:endParaRPr lang="en-IE" b="1">
              <a:solidFill>
                <a:srgbClr val="0563C1"/>
              </a:solidFill>
              <a:latin typeface="Segoe UI" panose="020B0502040204020203" pitchFamily="34" charset="0"/>
              <a:cs typeface="Segoe UI" panose="020B0502040204020203" pitchFamily="34" charset="0"/>
            </a:endParaRPr>
          </a:p>
          <a:p>
            <a:r>
              <a:rPr lang="en-IE">
                <a:latin typeface="Segoe UI" panose="020B0502040204020203" pitchFamily="34" charset="0"/>
                <a:cs typeface="Segoe UI" panose="020B0502040204020203" pitchFamily="34" charset="0"/>
              </a:rPr>
              <a:t>Website  </a:t>
            </a:r>
            <a:r>
              <a:rPr lang="en-IE" b="1">
                <a:latin typeface="Segoe UI" panose="020B0502040204020203" pitchFamily="34" charset="0"/>
                <a:cs typeface="Segoe UI" panose="020B0502040204020203" pitchFamily="34" charset="0"/>
              </a:rPr>
              <a:t> </a:t>
            </a:r>
            <a:r>
              <a:rPr lang="en-IE" b="1">
                <a:solidFill>
                  <a:srgbClr val="0563C1"/>
                </a:solidFill>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https://www.ucc.ie/en/esol/</a:t>
            </a:r>
            <a:endParaRPr lang="en-IE" b="1">
              <a:solidFill>
                <a:srgbClr val="0070C0"/>
              </a:solidFill>
              <a:latin typeface="Segoe UI" panose="020B0502040204020203" pitchFamily="34" charset="0"/>
              <a:cs typeface="Segoe UI" panose="020B0502040204020203" pitchFamily="34" charset="0"/>
            </a:endParaRPr>
          </a:p>
          <a:p>
            <a:endParaRPr lang="en-IE">
              <a:solidFill>
                <a:schemeClr val="tx1">
                  <a:lumMod val="65000"/>
                  <a:lumOff val="35000"/>
                </a:schemeClr>
              </a:solidFill>
              <a:latin typeface="Segoe UI" panose="020B0502040204020203" pitchFamily="34" charset="0"/>
              <a:cs typeface="Segoe UI" panose="020B0502040204020203" pitchFamily="34" charset="0"/>
            </a:endParaRPr>
          </a:p>
        </p:txBody>
      </p:sp>
      <p:sp>
        <p:nvSpPr>
          <p:cNvPr id="6" name="Freeform 2">
            <a:extLst>
              <a:ext uri="{FF2B5EF4-FFF2-40B4-BE49-F238E27FC236}">
                <a16:creationId xmlns:a16="http://schemas.microsoft.com/office/drawing/2014/main" id="{8EDB80CC-97E1-4EA0-B5B7-C22501CBD4C5}"/>
              </a:ext>
            </a:extLst>
          </p:cNvPr>
          <p:cNvSpPr>
            <a:spLocks/>
          </p:cNvSpPr>
          <p:nvPr/>
        </p:nvSpPr>
        <p:spPr bwMode="auto">
          <a:xfrm>
            <a:off x="3343275" y="-32837"/>
            <a:ext cx="3514725" cy="2124075"/>
          </a:xfrm>
          <a:custGeom>
            <a:avLst/>
            <a:gdLst>
              <a:gd name="T0" fmla="*/ 1647 w 1647"/>
              <a:gd name="T1" fmla="*/ 611 h 798"/>
              <a:gd name="T2" fmla="*/ 0 w 1647"/>
              <a:gd name="T3" fmla="*/ 798 h 798"/>
              <a:gd name="T4" fmla="*/ 1647 w 1647"/>
              <a:gd name="T5" fmla="*/ 524 h 798"/>
            </a:gdLst>
            <a:ahLst/>
            <a:cxnLst>
              <a:cxn ang="0">
                <a:pos x="T0" y="T1"/>
              </a:cxn>
              <a:cxn ang="0">
                <a:pos x="T2" y="T3"/>
              </a:cxn>
              <a:cxn ang="0">
                <a:pos x="T4" y="T5"/>
              </a:cxn>
            </a:cxnLst>
            <a:rect l="0" t="0" r="r" b="b"/>
            <a:pathLst>
              <a:path w="1647" h="798">
                <a:moveTo>
                  <a:pt x="1647" y="611"/>
                </a:moveTo>
                <a:cubicBezTo>
                  <a:pt x="635" y="94"/>
                  <a:pt x="24" y="741"/>
                  <a:pt x="0" y="798"/>
                </a:cubicBezTo>
                <a:cubicBezTo>
                  <a:pt x="0" y="798"/>
                  <a:pt x="511" y="0"/>
                  <a:pt x="1647" y="524"/>
                </a:cubicBezTo>
              </a:path>
            </a:pathLst>
          </a:custGeom>
          <a:solidFill>
            <a:srgbClr val="74AA50"/>
          </a:solidFill>
          <a:ln>
            <a:noFill/>
          </a:ln>
          <a:effectLst/>
        </p:spPr>
        <p:txBody>
          <a:bodyPr vert="horz" wrap="square" lIns="91440" tIns="45720" rIns="91440" bIns="45720" numCol="1" anchor="t" anchorCtr="0" compatLnSpc="1">
            <a:prstTxWarp prst="textNoShape">
              <a:avLst/>
            </a:prstTxWarp>
          </a:bodyPr>
          <a:lstStyle/>
          <a:p>
            <a:endParaRPr lang="en-IE"/>
          </a:p>
        </p:txBody>
      </p:sp>
      <p:sp>
        <p:nvSpPr>
          <p:cNvPr id="7" name="Freeform 3">
            <a:extLst>
              <a:ext uri="{FF2B5EF4-FFF2-40B4-BE49-F238E27FC236}">
                <a16:creationId xmlns:a16="http://schemas.microsoft.com/office/drawing/2014/main" id="{C4DD1DDD-8838-4CF7-8769-3BE0516A2D5E}"/>
              </a:ext>
            </a:extLst>
          </p:cNvPr>
          <p:cNvSpPr>
            <a:spLocks/>
          </p:cNvSpPr>
          <p:nvPr/>
        </p:nvSpPr>
        <p:spPr bwMode="auto">
          <a:xfrm>
            <a:off x="3759200" y="-201225"/>
            <a:ext cx="3098800" cy="2033588"/>
          </a:xfrm>
          <a:custGeom>
            <a:avLst/>
            <a:gdLst>
              <a:gd name="T0" fmla="*/ 1452 w 1452"/>
              <a:gd name="T1" fmla="*/ 585 h 764"/>
              <a:gd name="T2" fmla="*/ 0 w 1452"/>
              <a:gd name="T3" fmla="*/ 764 h 764"/>
              <a:gd name="T4" fmla="*/ 1452 w 1452"/>
              <a:gd name="T5" fmla="*/ 502 h 764"/>
            </a:gdLst>
            <a:ahLst/>
            <a:cxnLst>
              <a:cxn ang="0">
                <a:pos x="T0" y="T1"/>
              </a:cxn>
              <a:cxn ang="0">
                <a:pos x="T2" y="T3"/>
              </a:cxn>
              <a:cxn ang="0">
                <a:pos x="T4" y="T5"/>
              </a:cxn>
            </a:cxnLst>
            <a:rect l="0" t="0" r="r" b="b"/>
            <a:pathLst>
              <a:path w="1452" h="764">
                <a:moveTo>
                  <a:pt x="1452" y="585"/>
                </a:moveTo>
                <a:cubicBezTo>
                  <a:pt x="505" y="90"/>
                  <a:pt x="23" y="710"/>
                  <a:pt x="0" y="764"/>
                </a:cubicBezTo>
                <a:cubicBezTo>
                  <a:pt x="0" y="764"/>
                  <a:pt x="388" y="0"/>
                  <a:pt x="1452" y="502"/>
                </a:cubicBezTo>
              </a:path>
            </a:pathLst>
          </a:custGeom>
          <a:solidFill>
            <a:srgbClr val="69B3E7">
              <a:alpha val="89000"/>
            </a:srgbClr>
          </a:solidFill>
          <a:ln>
            <a:noFill/>
          </a:ln>
          <a:effectLst/>
        </p:spPr>
        <p:txBody>
          <a:bodyPr vert="horz" wrap="square" lIns="91440" tIns="45720" rIns="91440" bIns="45720" numCol="1" anchor="t" anchorCtr="0" compatLnSpc="1">
            <a:prstTxWarp prst="textNoShape">
              <a:avLst/>
            </a:prstTxWarp>
          </a:bodyPr>
          <a:lstStyle/>
          <a:p>
            <a:endParaRPr lang="en-IE"/>
          </a:p>
        </p:txBody>
      </p:sp>
      <p:sp>
        <p:nvSpPr>
          <p:cNvPr id="9" name="TextBox 8">
            <a:extLst>
              <a:ext uri="{FF2B5EF4-FFF2-40B4-BE49-F238E27FC236}">
                <a16:creationId xmlns:a16="http://schemas.microsoft.com/office/drawing/2014/main" id="{28F7F2A8-FD76-4C38-B3C8-3CE2ACCA0E40}"/>
              </a:ext>
            </a:extLst>
          </p:cNvPr>
          <p:cNvSpPr txBox="1"/>
          <p:nvPr/>
        </p:nvSpPr>
        <p:spPr>
          <a:xfrm>
            <a:off x="3480178" y="3542746"/>
            <a:ext cx="3146946" cy="369332"/>
          </a:xfrm>
          <a:prstGeom prst="rect">
            <a:avLst/>
          </a:prstGeom>
          <a:noFill/>
        </p:spPr>
        <p:txBody>
          <a:bodyPr wrap="square" rtlCol="0">
            <a:spAutoFit/>
          </a:bodyPr>
          <a:lstStyle/>
          <a:p>
            <a:r>
              <a:rPr lang="en-IE" i="1"/>
              <a:t>Please do get in touch </a:t>
            </a:r>
          </a:p>
        </p:txBody>
      </p:sp>
    </p:spTree>
    <p:extLst>
      <p:ext uri="{BB962C8B-B14F-4D97-AF65-F5344CB8AC3E}">
        <p14:creationId xmlns:p14="http://schemas.microsoft.com/office/powerpoint/2010/main" val="35669989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4C6E724F273049AE60E57331272958" ma:contentTypeVersion="12" ma:contentTypeDescription="Create a new document." ma:contentTypeScope="" ma:versionID="1481c2921912efb5990e2d33e4248002">
  <xsd:schema xmlns:xsd="http://www.w3.org/2001/XMLSchema" xmlns:xs="http://www.w3.org/2001/XMLSchema" xmlns:p="http://schemas.microsoft.com/office/2006/metadata/properties" xmlns:ns2="93275335-9eb4-44d0-9612-869b0734f295" xmlns:ns3="de0109cd-bd43-4d51-b744-e76bedbca37e" targetNamespace="http://schemas.microsoft.com/office/2006/metadata/properties" ma:root="true" ma:fieldsID="2b8a63b786c581392afa337d7bc16835" ns2:_="" ns3:_="">
    <xsd:import namespace="93275335-9eb4-44d0-9612-869b0734f295"/>
    <xsd:import namespace="de0109cd-bd43-4d51-b744-e76bedbca3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275335-9eb4-44d0-9612-869b0734f2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0109cd-bd43-4d51-b744-e76bedbca37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e0109cd-bd43-4d51-b744-e76bedbca37e">
      <UserInfo>
        <DisplayName>Ni Mhurchu, Aoife</DisplayName>
        <AccountId>34</AccountId>
        <AccountType/>
      </UserInfo>
      <UserInfo>
        <DisplayName>Butters, Julie</DisplayName>
        <AccountId>21</AccountId>
        <AccountType/>
      </UserInfo>
      <UserInfo>
        <DisplayName>Platts, Kerry</DisplayName>
        <AccountId>20</AccountId>
        <AccountType/>
      </UserInfo>
      <UserInfo>
        <DisplayName>McSweeney, Paul</DisplayName>
        <AccountId>14</AccountId>
        <AccountType/>
      </UserInfo>
      <UserInfo>
        <DisplayName>Williams, Zoe</DisplayName>
        <AccountId>7</AccountId>
        <AccountType/>
      </UserInfo>
    </SharedWithUsers>
  </documentManagement>
</p:properties>
</file>

<file path=customXml/itemProps1.xml><?xml version="1.0" encoding="utf-8"?>
<ds:datastoreItem xmlns:ds="http://schemas.openxmlformats.org/officeDocument/2006/customXml" ds:itemID="{1BDB3BFC-8382-45F0-A094-F010E4C3543A}">
  <ds:schemaRefs>
    <ds:schemaRef ds:uri="93275335-9eb4-44d0-9612-869b0734f295"/>
    <ds:schemaRef ds:uri="de0109cd-bd43-4d51-b744-e76bedbca3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EC93C3-1F64-4BE7-8F3A-1C9AF9A8C92F}">
  <ds:schemaRefs>
    <ds:schemaRef ds:uri="http://schemas.microsoft.com/sharepoint/v3/contenttype/forms"/>
  </ds:schemaRefs>
</ds:datastoreItem>
</file>

<file path=customXml/itemProps3.xml><?xml version="1.0" encoding="utf-8"?>
<ds:datastoreItem xmlns:ds="http://schemas.openxmlformats.org/officeDocument/2006/customXml" ds:itemID="{E497F14E-744D-4A74-9633-331B8A3DF0A9}">
  <ds:schemaRefs>
    <ds:schemaRef ds:uri="93275335-9eb4-44d0-9612-869b0734f295"/>
    <ds:schemaRef ds:uri="de0109cd-bd43-4d51-b744-e76bedbca3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1212</Words>
  <Application>Microsoft Office PowerPoint</Application>
  <PresentationFormat>A4 Paper (210x297 mm)</PresentationFormat>
  <Paragraphs>172</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Zoe</dc:creator>
  <cp:lastModifiedBy>Horgan, Mary Niamh (HR)</cp:lastModifiedBy>
  <cp:revision>1</cp:revision>
  <dcterms:created xsi:type="dcterms:W3CDTF">2022-04-05T09:16:00Z</dcterms:created>
  <dcterms:modified xsi:type="dcterms:W3CDTF">2022-08-08T14:16:18Z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0x010100164C6E724F273049AE60E57331272958</vt:lpwstr>
  </property>
</Properties>
</file>