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59" r:id="rId6"/>
    <p:sldId id="260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3F3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E2CF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5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Verdana"/>
      </a:defRPr>
    </a:lvl1pPr>
    <a:lvl2pPr indent="228600" latinLnBrk="0">
      <a:defRPr sz="1200">
        <a:latin typeface="+mn-lt"/>
        <a:ea typeface="+mn-ea"/>
        <a:cs typeface="+mn-cs"/>
        <a:sym typeface="Verdana"/>
      </a:defRPr>
    </a:lvl2pPr>
    <a:lvl3pPr indent="457200" latinLnBrk="0">
      <a:defRPr sz="1200">
        <a:latin typeface="+mn-lt"/>
        <a:ea typeface="+mn-ea"/>
        <a:cs typeface="+mn-cs"/>
        <a:sym typeface="Verdana"/>
      </a:defRPr>
    </a:lvl3pPr>
    <a:lvl4pPr indent="685800" latinLnBrk="0">
      <a:defRPr sz="1200">
        <a:latin typeface="+mn-lt"/>
        <a:ea typeface="+mn-ea"/>
        <a:cs typeface="+mn-cs"/>
        <a:sym typeface="Verdana"/>
      </a:defRPr>
    </a:lvl4pPr>
    <a:lvl5pPr indent="914400" latinLnBrk="0">
      <a:defRPr sz="1200">
        <a:latin typeface="+mn-lt"/>
        <a:ea typeface="+mn-ea"/>
        <a:cs typeface="+mn-cs"/>
        <a:sym typeface="Verdana"/>
      </a:defRPr>
    </a:lvl5pPr>
    <a:lvl6pPr indent="1143000" latinLnBrk="0">
      <a:defRPr sz="1200">
        <a:latin typeface="+mn-lt"/>
        <a:ea typeface="+mn-ea"/>
        <a:cs typeface="+mn-cs"/>
        <a:sym typeface="Verdana"/>
      </a:defRPr>
    </a:lvl6pPr>
    <a:lvl7pPr indent="1371600" latinLnBrk="0">
      <a:defRPr sz="1200">
        <a:latin typeface="+mn-lt"/>
        <a:ea typeface="+mn-ea"/>
        <a:cs typeface="+mn-cs"/>
        <a:sym typeface="Verdana"/>
      </a:defRPr>
    </a:lvl7pPr>
    <a:lvl8pPr indent="1600200" latinLnBrk="0">
      <a:defRPr sz="1200">
        <a:latin typeface="+mn-lt"/>
        <a:ea typeface="+mn-ea"/>
        <a:cs typeface="+mn-cs"/>
        <a:sym typeface="Verdana"/>
      </a:defRPr>
    </a:lvl8pPr>
    <a:lvl9pPr indent="1828800" latinLnBrk="0">
      <a:defRPr sz="1200">
        <a:latin typeface="+mn-lt"/>
        <a:ea typeface="+mn-ea"/>
        <a:cs typeface="+mn-cs"/>
        <a:sym typeface="Verdan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370777" y="4413999"/>
            <a:ext cx="7528885" cy="1185523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778" y="5684363"/>
            <a:ext cx="7528884" cy="92877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342900">
              <a:buSzTx/>
              <a:buFontTx/>
              <a:buNone/>
              <a:defRPr sz="1600"/>
            </a:lvl2pPr>
            <a:lvl3pPr marL="0" indent="685800">
              <a:buSzTx/>
              <a:buFontTx/>
              <a:buNone/>
              <a:defRPr sz="1600"/>
            </a:lvl3pPr>
            <a:lvl4pPr marL="0" indent="1028700">
              <a:buSzTx/>
              <a:buFontTx/>
              <a:buNone/>
              <a:defRPr sz="1600"/>
            </a:lvl4pPr>
            <a:lvl5pPr marL="0" indent="13716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3650" y="525306"/>
            <a:ext cx="1260001" cy="126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0" descr="Picture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8680" y="3405549"/>
            <a:ext cx="3279163" cy="3207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44439" y="1065306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22" descr="Picture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75230" y="238817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23" descr="Picture 2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53649" y="1848174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rcRect t="26051"/>
          <a:stretch>
            <a:fillRect/>
          </a:stretch>
        </p:blipFill>
        <p:spPr>
          <a:xfrm>
            <a:off x="370778" y="525307"/>
            <a:ext cx="3600002" cy="360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8">
            <a:extLst/>
          </a:blip>
          <a:srcRect t="10369" b="22058"/>
          <a:stretch>
            <a:fillRect/>
          </a:stretch>
        </p:blipFill>
        <p:spPr>
          <a:xfrm>
            <a:off x="4297689" y="525307"/>
            <a:ext cx="3600002" cy="36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3" descr="Picture 3"/>
          <p:cNvPicPr>
            <a:picLocks noChangeAspect="1"/>
          </p:cNvPicPr>
          <p:nvPr/>
        </p:nvPicPr>
        <p:blipFill>
          <a:blip r:embed="rId9">
            <a:extLst/>
          </a:blip>
          <a:srcRect l="33687" r="5519"/>
          <a:stretch>
            <a:fillRect/>
          </a:stretch>
        </p:blipFill>
        <p:spPr>
          <a:xfrm>
            <a:off x="370779" y="525306"/>
            <a:ext cx="3600001" cy="360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4" descr="Picture 4"/>
          <p:cNvPicPr>
            <a:picLocks noChangeAspect="1"/>
          </p:cNvPicPr>
          <p:nvPr/>
        </p:nvPicPr>
        <p:blipFill>
          <a:blip r:embed="rId10">
            <a:extLst/>
          </a:blip>
          <a:srcRect l="10395" r="29984"/>
          <a:stretch>
            <a:fillRect/>
          </a:stretch>
        </p:blipFill>
        <p:spPr>
          <a:xfrm>
            <a:off x="4297689" y="525306"/>
            <a:ext cx="3601972" cy="360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7" descr="Picture 7"/>
          <p:cNvPicPr>
            <a:picLocks noChangeAspect="1"/>
          </p:cNvPicPr>
          <p:nvPr/>
        </p:nvPicPr>
        <p:blipFill>
          <a:blip r:embed="rId11">
            <a:extLst/>
          </a:blip>
          <a:srcRect l="3763" t="27666"/>
          <a:stretch>
            <a:fillRect/>
          </a:stretch>
        </p:blipFill>
        <p:spPr>
          <a:xfrm>
            <a:off x="9545929" y="1854431"/>
            <a:ext cx="1258511" cy="12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Rectangle 13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19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8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18513" y="1760765"/>
            <a:ext cx="5272040" cy="776971"/>
          </a:xfrm>
          <a:prstGeom prst="rect">
            <a:avLst/>
          </a:prstGeom>
          <a:solidFill>
            <a:schemeClr val="accent1"/>
          </a:solidFill>
        </p:spPr>
        <p:txBody>
          <a:bodyPr anchor="b"/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0" indent="342900">
              <a:buSzTx/>
              <a:buFontTx/>
              <a:buNone/>
              <a:defRPr sz="1800" b="1">
                <a:solidFill>
                  <a:srgbClr val="FFFFFF"/>
                </a:solidFill>
              </a:defRPr>
            </a:lvl2pPr>
            <a:lvl3pPr marL="0" indent="685800">
              <a:buSzTx/>
              <a:buFontTx/>
              <a:buNone/>
              <a:defRPr sz="1800" b="1">
                <a:solidFill>
                  <a:srgbClr val="FFFFFF"/>
                </a:solidFill>
              </a:defRPr>
            </a:lvl3pPr>
            <a:lvl4pPr marL="0" indent="1028700">
              <a:buSzTx/>
              <a:buFontTx/>
              <a:buNone/>
              <a:defRPr sz="1800" b="1">
                <a:solidFill>
                  <a:srgbClr val="FFFFFF"/>
                </a:solidFill>
              </a:defRPr>
            </a:lvl4pPr>
            <a:lvl5pPr marL="0" indent="1371600">
              <a:buSzTx/>
              <a:buFontTx/>
              <a:buNone/>
              <a:defRPr sz="18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3962" y="1771650"/>
            <a:ext cx="5272040" cy="776972"/>
          </a:xfrm>
          <a:prstGeom prst="rect">
            <a:avLst/>
          </a:prstGeom>
          <a:solidFill>
            <a:schemeClr val="accent1"/>
          </a:solidFill>
        </p:spPr>
        <p:txBody>
          <a:bodyPr anchor="b"/>
          <a:lstStyle/>
          <a:p>
            <a:pPr marL="0" indent="0">
              <a:buSzTx/>
              <a:buFontTx/>
              <a:buNone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Rectangle 12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C4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0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9" name="Rectangle 11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C4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0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solidFill>
            <a:schemeClr val="accent4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457201"/>
            <a:ext cx="6172201" cy="54038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solidFill>
            <a:schemeClr val="accent4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7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457201"/>
            <a:ext cx="6172201" cy="54038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9096021" cy="417495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Rectangle 14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C4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1" cy="5564336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1" cy="55643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727651"/>
            <a:ext cx="9096025" cy="422066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Rectangle 6"/>
          <p:cNvSpPr/>
          <p:nvPr/>
        </p:nvSpPr>
        <p:spPr>
          <a:xfrm rot="5400000">
            <a:off x="9060774" y="3117986"/>
            <a:ext cx="4220663" cy="1440001"/>
          </a:xfrm>
          <a:prstGeom prst="rect">
            <a:avLst/>
          </a:prstGeom>
          <a:solidFill>
            <a:srgbClr val="EFEF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Rectangle 8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C4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727651"/>
            <a:ext cx="9096025" cy="422066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Rectangle 10"/>
          <p:cNvSpPr/>
          <p:nvPr/>
        </p:nvSpPr>
        <p:spPr>
          <a:xfrm rot="5400000">
            <a:off x="9060774" y="3117986"/>
            <a:ext cx="4220663" cy="1440001"/>
          </a:xfrm>
          <a:prstGeom prst="rect">
            <a:avLst/>
          </a:prstGeom>
          <a:solidFill>
            <a:srgbClr val="EFEF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Rectangle 11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19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727651"/>
            <a:ext cx="9096025" cy="422066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Rectangle 10"/>
          <p:cNvSpPr/>
          <p:nvPr/>
        </p:nvSpPr>
        <p:spPr>
          <a:xfrm rot="5400000">
            <a:off x="9060774" y="3117986"/>
            <a:ext cx="4220663" cy="1440001"/>
          </a:xfrm>
          <a:prstGeom prst="rect">
            <a:avLst/>
          </a:prstGeom>
          <a:solidFill>
            <a:srgbClr val="EFEF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Rectangle 11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4"/>
          </a:solidFill>
          <a:ln w="12700">
            <a:solidFill>
              <a:srgbClr val="BA84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9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727651"/>
            <a:ext cx="7315200" cy="42159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6" cy="4216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Rectangle 14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19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1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727651"/>
            <a:ext cx="7315200" cy="42159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5" y="1727650"/>
            <a:ext cx="3406620" cy="421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Rectangle 14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C4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3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727651"/>
            <a:ext cx="7315200" cy="42159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6" cy="4216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Rectangle 14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4"/>
          </a:solidFill>
          <a:ln w="12700">
            <a:solidFill>
              <a:srgbClr val="BA84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5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727650"/>
            <a:ext cx="7315200" cy="419962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7666" y="1727649"/>
            <a:ext cx="3589449" cy="419962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9096025" cy="1440001"/>
          </a:xfrm>
          <a:prstGeom prst="rect">
            <a:avLst/>
          </a:prstGeom>
          <a:solidFill>
            <a:srgbClr val="EFEFF0"/>
          </a:solidFill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Rectangle 13"/>
          <p:cNvSpPr/>
          <p:nvPr/>
        </p:nvSpPr>
        <p:spPr>
          <a:xfrm>
            <a:off x="10447987" y="212725"/>
            <a:ext cx="1440001" cy="144000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19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7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00073" y="6423344"/>
            <a:ext cx="249471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506248" y="573622"/>
            <a:ext cx="8126508" cy="3475189"/>
          </a:xfrm>
          <a:prstGeom prst="rect">
            <a:avLst/>
          </a:prstGeom>
          <a:solidFill>
            <a:schemeClr val="accent4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2329986"/>
            <a:ext cx="8126508" cy="109901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8719" y="3947797"/>
            <a:ext cx="2761489" cy="277368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0447987" y="6041607"/>
            <a:ext cx="1440001" cy="6798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84753" y="6423344"/>
            <a:ext cx="249471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>
            <a:spLocks noGrp="1"/>
          </p:cNvSpPr>
          <p:nvPr>
            <p:ph type="ctrTitle"/>
          </p:nvPr>
        </p:nvSpPr>
        <p:spPr>
          <a:xfrm>
            <a:off x="370777" y="4413999"/>
            <a:ext cx="7528885" cy="1185523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Equality, Diversity &amp; Inclusion</a:t>
            </a:r>
            <a:br/>
            <a:r>
              <a:rPr sz="1900"/>
              <a:t>Comhionnanas, Éagsúlacht &amp; Ionchuimsitheacht</a:t>
            </a:r>
          </a:p>
        </p:txBody>
      </p:sp>
      <p:sp>
        <p:nvSpPr>
          <p:cNvPr id="20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370778" y="5684363"/>
            <a:ext cx="7528884" cy="9287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b="1" dirty="0"/>
              <a:t>Orientation for New Staff</a:t>
            </a:r>
            <a:endParaRPr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gent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5722"/>
            <a:ext cx="6449143" cy="2722277"/>
          </a:xfrm>
          <a:prstGeom prst="rect">
            <a:avLst/>
          </a:prstGeom>
        </p:spPr>
      </p:pic>
      <p:sp>
        <p:nvSpPr>
          <p:cNvPr id="20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t>Overview</a:t>
            </a:r>
          </a:p>
        </p:txBody>
      </p:sp>
      <p:sp>
        <p:nvSpPr>
          <p:cNvPr id="21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  <a:defRPr sz="3200"/>
            </a:pPr>
            <a:r>
              <a:rPr lang="en-US" dirty="0"/>
              <a:t>Staff policies relating to Equality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Student Access Offices &amp; Schemes</a:t>
            </a:r>
            <a:endParaRPr dirty="0"/>
          </a:p>
          <a:p>
            <a:pPr marL="514350" indent="-514350">
              <a:buFontTx/>
              <a:buAutoNum type="arabicPeriod"/>
              <a:defRPr sz="3200"/>
            </a:pPr>
            <a:r>
              <a:rPr dirty="0"/>
              <a:t>Gender-related Developments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dirty="0"/>
              <a:t>IHREC Public Sector Duty Pilot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dirty="0"/>
              <a:t>University of Sanctuary</a:t>
            </a:r>
          </a:p>
          <a:p>
            <a:pPr marL="514350" indent="-514350">
              <a:buFontTx/>
              <a:buAutoNum type="arabicPeriod"/>
              <a:defRPr sz="3200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7C183B-A957-984C-A100-E3AB79F8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Policies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FC20B21-2036-C445-B3CC-5ECF41F849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171450" marR="0" indent="-17145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542925" marR="0" indent="-20002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925830" marR="0" indent="-24003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1305657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1648557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1991457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2334357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2677257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3020157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265113" indent="-265113" hangingPunct="1">
              <a:lnSpc>
                <a:spcPct val="81000"/>
              </a:lnSpc>
              <a:defRPr sz="3200"/>
            </a:pPr>
            <a:r>
              <a:rPr lang="en-US" sz="3200" dirty="0"/>
              <a:t>Duty of Respect and Right to Dignity </a:t>
            </a:r>
            <a:endParaRPr lang="en-US" sz="3200" dirty="0" smtClean="0"/>
          </a:p>
          <a:p>
            <a:pPr marL="0" indent="0" hangingPunct="1">
              <a:lnSpc>
                <a:spcPct val="81000"/>
              </a:lnSpc>
              <a:buNone/>
              <a:defRPr sz="3200"/>
            </a:pPr>
            <a:r>
              <a:rPr lang="en-US" sz="1000" dirty="0" smtClean="0"/>
              <a:t>https</a:t>
            </a:r>
            <a:r>
              <a:rPr lang="en-US" sz="1000" dirty="0"/>
              <a:t>://</a:t>
            </a:r>
            <a:r>
              <a:rPr lang="en-US" sz="1000" dirty="0" err="1"/>
              <a:t>www.ucc.ie</a:t>
            </a:r>
            <a:r>
              <a:rPr lang="en-US" sz="1000" dirty="0"/>
              <a:t>/en/media/support/</a:t>
            </a:r>
            <a:r>
              <a:rPr lang="en-US" sz="1000" dirty="0" err="1"/>
              <a:t>hr</a:t>
            </a:r>
            <a:r>
              <a:rPr lang="en-US" sz="1000" dirty="0"/>
              <a:t>/equality/DocumentFile-35110-en.pdf</a:t>
            </a:r>
          </a:p>
          <a:p>
            <a:pPr marL="265113" indent="-265113" hangingPunct="1">
              <a:lnSpc>
                <a:spcPct val="81000"/>
              </a:lnSpc>
              <a:defRPr sz="3200"/>
            </a:pPr>
            <a:r>
              <a:rPr lang="en-US" sz="3200" dirty="0"/>
              <a:t>Equal </a:t>
            </a:r>
            <a:r>
              <a:rPr lang="en-US" sz="3200" dirty="0" smtClean="0"/>
              <a:t>Opportunities </a:t>
            </a:r>
            <a:r>
              <a:rPr lang="en-US" sz="3200" dirty="0"/>
              <a:t>&amp; </a:t>
            </a:r>
            <a:r>
              <a:rPr lang="en-US" sz="3200" dirty="0" smtClean="0"/>
              <a:t>Diversity</a:t>
            </a:r>
          </a:p>
          <a:p>
            <a:pPr marL="0" indent="0" hangingPunct="1">
              <a:lnSpc>
                <a:spcPct val="81000"/>
              </a:lnSpc>
              <a:buNone/>
              <a:defRPr sz="3200"/>
            </a:pPr>
            <a:r>
              <a:rPr lang="en-US" sz="1000" dirty="0" smtClean="0"/>
              <a:t>https</a:t>
            </a:r>
            <a:r>
              <a:rPr lang="en-US" sz="1000" dirty="0"/>
              <a:t>://</a:t>
            </a:r>
            <a:r>
              <a:rPr lang="en-US" sz="1000" dirty="0" err="1"/>
              <a:t>www.ucc.ie</a:t>
            </a:r>
            <a:r>
              <a:rPr lang="en-US" sz="1000" dirty="0"/>
              <a:t>/en/</a:t>
            </a:r>
            <a:r>
              <a:rPr lang="en-US" sz="1000" dirty="0" err="1"/>
              <a:t>hr</a:t>
            </a:r>
            <a:r>
              <a:rPr lang="en-US" sz="1000" dirty="0"/>
              <a:t>/policies/recruitment/equal-opportunities/</a:t>
            </a:r>
          </a:p>
          <a:p>
            <a:pPr marL="265113" indent="-265113" hangingPunct="1">
              <a:lnSpc>
                <a:spcPct val="81000"/>
              </a:lnSpc>
              <a:defRPr sz="3200"/>
            </a:pPr>
            <a:r>
              <a:rPr lang="en-US" sz="3200" dirty="0"/>
              <a:t>Employment of People with </a:t>
            </a:r>
            <a:r>
              <a:rPr lang="en-US" sz="3200" dirty="0" smtClean="0"/>
              <a:t>Disabilities</a:t>
            </a:r>
          </a:p>
          <a:p>
            <a:pPr marL="0" indent="0" hangingPunct="1">
              <a:lnSpc>
                <a:spcPct val="81000"/>
              </a:lnSpc>
              <a:buNone/>
              <a:defRPr sz="3200"/>
            </a:pPr>
            <a:r>
              <a:rPr lang="en-US" sz="1000" dirty="0"/>
              <a:t>https://</a:t>
            </a:r>
            <a:r>
              <a:rPr lang="en-US" sz="1000" dirty="0" err="1"/>
              <a:t>www.ucc.ie</a:t>
            </a:r>
            <a:r>
              <a:rPr lang="en-US" sz="1000" dirty="0"/>
              <a:t>/en/media/support/</a:t>
            </a:r>
            <a:r>
              <a:rPr lang="en-US" sz="1000" dirty="0" err="1"/>
              <a:t>hr</a:t>
            </a:r>
            <a:r>
              <a:rPr lang="en-US" sz="1000" dirty="0"/>
              <a:t>/equality/DocumentFile-35384-en.pdf</a:t>
            </a:r>
          </a:p>
          <a:p>
            <a:pPr marL="265113" indent="-265113" hangingPunct="1">
              <a:lnSpc>
                <a:spcPct val="81000"/>
              </a:lnSpc>
              <a:defRPr sz="3200"/>
            </a:pPr>
            <a:r>
              <a:rPr lang="en-US" sz="3200" dirty="0"/>
              <a:t>Family Friendly </a:t>
            </a:r>
            <a:r>
              <a:rPr lang="en-US" sz="3200" dirty="0" smtClean="0"/>
              <a:t>Policies</a:t>
            </a:r>
          </a:p>
          <a:p>
            <a:pPr marL="0" indent="0" hangingPunct="1">
              <a:lnSpc>
                <a:spcPct val="81000"/>
              </a:lnSpc>
              <a:buNone/>
              <a:defRPr sz="3200"/>
            </a:pPr>
            <a:r>
              <a:rPr lang="en-US" sz="1000" dirty="0"/>
              <a:t>https://</a:t>
            </a:r>
            <a:r>
              <a:rPr lang="en-US" sz="1000" dirty="0" err="1"/>
              <a:t>www.ucc.ie</a:t>
            </a:r>
            <a:r>
              <a:rPr lang="en-US" sz="1000" dirty="0"/>
              <a:t>/en/</a:t>
            </a:r>
            <a:r>
              <a:rPr lang="en-US" sz="1000" dirty="0" err="1"/>
              <a:t>hr</a:t>
            </a:r>
            <a:r>
              <a:rPr lang="en-US" sz="1000" dirty="0"/>
              <a:t>/policies/family/</a:t>
            </a:r>
          </a:p>
          <a:p>
            <a:pPr marL="265113" indent="-265113" hangingPunct="1">
              <a:lnSpc>
                <a:spcPct val="81000"/>
              </a:lnSpc>
              <a:defRPr sz="3200"/>
            </a:pPr>
            <a:r>
              <a:rPr lang="en-US" sz="3200" dirty="0"/>
              <a:t>Gender Identity and Expression (forthcoming)</a:t>
            </a:r>
          </a:p>
        </p:txBody>
      </p:sp>
    </p:spTree>
    <p:extLst>
      <p:ext uri="{BB962C8B-B14F-4D97-AF65-F5344CB8AC3E}">
        <p14:creationId xmlns:p14="http://schemas.microsoft.com/office/powerpoint/2010/main" val="1221540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F971A0-AD8C-E048-8F46-B886C458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Access </a:t>
            </a:r>
            <a:r>
              <a:rPr lang="en-US" b="1" dirty="0" smtClean="0"/>
              <a:t>Offices &amp; Schemes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97E756-A312-7E42-AEF9-713C79124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Disability </a:t>
            </a:r>
            <a:r>
              <a:rPr lang="en-US" sz="3600" dirty="0"/>
              <a:t>Support Service</a:t>
            </a:r>
          </a:p>
          <a:p>
            <a:r>
              <a:rPr lang="en-US" sz="3600" dirty="0" smtClean="0"/>
              <a:t> Mature </a:t>
            </a:r>
            <a:r>
              <a:rPr lang="en-US" sz="3600" dirty="0"/>
              <a:t>Student Office</a:t>
            </a:r>
          </a:p>
          <a:p>
            <a:r>
              <a:rPr lang="en-US" sz="3600" dirty="0" smtClean="0"/>
              <a:t> UCC </a:t>
            </a:r>
            <a:r>
              <a:rPr lang="en-US" sz="3600" dirty="0"/>
              <a:t>PLUS</a:t>
            </a:r>
            <a:r>
              <a:rPr lang="en-US" sz="3600" dirty="0" smtClean="0"/>
              <a:t>+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Sanctuary Scholarships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6759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Gender-related Developments</a:t>
            </a:r>
          </a:p>
        </p:txBody>
      </p:sp>
      <p:sp>
        <p:nvSpPr>
          <p:cNvPr id="21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1" y="1727651"/>
            <a:ext cx="9307553" cy="4608715"/>
          </a:xfrm>
          <a:prstGeom prst="rect">
            <a:avLst/>
          </a:prstGeom>
        </p:spPr>
        <p:txBody>
          <a:bodyPr/>
          <a:lstStyle/>
          <a:p>
            <a:pPr marL="265113" indent="-265113">
              <a:defRPr sz="3200"/>
            </a:pPr>
            <a:endParaRPr dirty="0"/>
          </a:p>
          <a:p>
            <a:pPr marL="265113" indent="-265113">
              <a:defRPr sz="3200"/>
            </a:pPr>
            <a:r>
              <a:rPr dirty="0"/>
              <a:t>Athena SWAN actions</a:t>
            </a:r>
          </a:p>
          <a:p>
            <a:pPr marL="265113" indent="-265113">
              <a:defRPr sz="3200"/>
            </a:pPr>
            <a:r>
              <a:rPr dirty="0"/>
              <a:t>Departmental Applications for Athena SWAN Bronze Award</a:t>
            </a:r>
          </a:p>
          <a:p>
            <a:pPr marL="265113" indent="-265113">
              <a:defRPr sz="3200"/>
            </a:pPr>
            <a:r>
              <a:rPr dirty="0"/>
              <a:t>Trans Awareness Training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IHREC Public Sector Duty</a:t>
            </a:r>
          </a:p>
        </p:txBody>
      </p:sp>
      <p:sp>
        <p:nvSpPr>
          <p:cNvPr id="22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9875" indent="-269875">
              <a:defRPr sz="2800"/>
            </a:pPr>
            <a:r>
              <a:rPr dirty="0"/>
              <a:t>Eliminate discrimination, promote equality, protect human rights</a:t>
            </a:r>
          </a:p>
          <a:p>
            <a:pPr marL="269875" indent="-269875">
              <a:defRPr sz="2800"/>
            </a:pPr>
            <a:r>
              <a:rPr dirty="0"/>
              <a:t>Annual reports must refer to achievements/developments</a:t>
            </a:r>
          </a:p>
          <a:p>
            <a:pPr marL="269875" indent="-269875">
              <a:defRPr sz="2800"/>
            </a:pPr>
            <a:r>
              <a:rPr dirty="0"/>
              <a:t>Identify policies and practices in place/planned to address human rights and equality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C Branded Template WideScreen2013">
  <a:themeElements>
    <a:clrScheme name="UCC Branded Template WideScreen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0000FF"/>
      </a:hlink>
      <a:folHlink>
        <a:srgbClr val="FF00FF"/>
      </a:folHlink>
    </a:clrScheme>
    <a:fontScheme name="UCC Branded Template WideScreen2013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UCC Branded Template WideScreen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CC Branded Template WideScreen2013">
  <a:themeElements>
    <a:clrScheme name="UCC Branded Template WideScreen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0000FF"/>
      </a:hlink>
      <a:folHlink>
        <a:srgbClr val="FF00FF"/>
      </a:folHlink>
    </a:clrScheme>
    <a:fontScheme name="UCC Branded Template WideScreen2013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UCC Branded Template WideScreen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138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Verdana</vt:lpstr>
      <vt:lpstr>UCC Branded Template WideScreen2013</vt:lpstr>
      <vt:lpstr>Equality, Diversity &amp; Inclusion Comhionnanas, Éagsúlacht &amp; Ionchuimsitheacht</vt:lpstr>
      <vt:lpstr>Overview</vt:lpstr>
      <vt:lpstr>Key Policies</vt:lpstr>
      <vt:lpstr>Student Access Offices &amp; Schemes</vt:lpstr>
      <vt:lpstr>Gender-related Developments</vt:lpstr>
      <vt:lpstr>IHREC Public Sector Duty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Equality, Diversity &amp; Inclusion Comhionnanas, Éagsúlacht &amp; Ionchuimsitheacht</dc:title>
  <dc:creator>AVMS</dc:creator>
  <cp:lastModifiedBy>AVMS</cp:lastModifiedBy>
  <cp:revision>5</cp:revision>
  <dcterms:modified xsi:type="dcterms:W3CDTF">2018-10-25T10:16:19Z</dcterms:modified>
</cp:coreProperties>
</file>