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  <p:sldMasterId id="2147483648" r:id="rId5"/>
  </p:sldMasterIdLst>
  <p:notesMasterIdLst>
    <p:notesMasterId r:id="rId24"/>
  </p:notesMasterIdLst>
  <p:sldIdLst>
    <p:sldId id="363" r:id="rId6"/>
    <p:sldId id="503" r:id="rId7"/>
    <p:sldId id="497" r:id="rId8"/>
    <p:sldId id="496" r:id="rId9"/>
    <p:sldId id="504" r:id="rId10"/>
    <p:sldId id="498" r:id="rId11"/>
    <p:sldId id="499" r:id="rId12"/>
    <p:sldId id="500" r:id="rId13"/>
    <p:sldId id="501" r:id="rId14"/>
    <p:sldId id="360" r:id="rId15"/>
    <p:sldId id="355" r:id="rId16"/>
    <p:sldId id="350" r:id="rId17"/>
    <p:sldId id="434" r:id="rId18"/>
    <p:sldId id="361" r:id="rId19"/>
    <p:sldId id="336" r:id="rId20"/>
    <p:sldId id="353" r:id="rId21"/>
    <p:sldId id="359" r:id="rId22"/>
    <p:sldId id="3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29FC6E-55C6-67AD-7BAF-41B8F614C3FF}" name="Ruth Hargrove" initials="RH" userId="S::ruth.hargrove@ucc.ie::51a37eb4-259f-4bfc-a5a7-fdb15f30b8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77C116-CBBD-6844-6FC3-ADC9D22CCC34}" v="610" dt="2025-02-26T11:03:08.811"/>
    <p1510:client id="{2AE2CAAA-55DA-2806-9593-924F86978769}" v="62" dt="2025-02-25T15:54:31.376"/>
    <p1510:client id="{719A68F1-57B4-D71D-D9EA-ADA34B4FC140}" v="531" dt="2025-02-25T13:50:27.646"/>
    <p1510:client id="{76D5F514-66FF-95A1-A2A8-478C2B1BA4A9}" v="2026" dt="2025-02-26T13:45:18.023"/>
    <p1510:client id="{C9C9957B-941C-C78E-6EB8-B12307E757DB}" v="17" dt="2025-02-26T15:19:24.463"/>
    <p1510:client id="{D94D74C2-49F6-E897-E0ED-D0F8EDD6375F}" v="7" dt="2025-02-25T12:19:55.203"/>
    <p1510:client id="{F0E6974C-1399-4A3B-AA97-99CB4AE79A45}" v="4" dt="2025-02-26T15:24:00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B954DA-CDE8-43A0-B31C-DBB0A4EEFA6B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E"/>
        </a:p>
      </dgm:t>
    </dgm:pt>
    <dgm:pt modelId="{F8CE7D1C-8AD1-45C5-A132-EB9EABCCB66C}">
      <dgm:prSet phldrT="[Text]"/>
      <dgm:spPr/>
      <dgm:t>
        <a:bodyPr/>
        <a:lstStyle/>
        <a:p>
          <a:r>
            <a:rPr lang="en-IE" b="1"/>
            <a:t>Step 1</a:t>
          </a:r>
        </a:p>
        <a:p>
          <a:r>
            <a:rPr lang="en-IE"/>
            <a:t>Project Brief</a:t>
          </a:r>
        </a:p>
      </dgm:t>
    </dgm:pt>
    <dgm:pt modelId="{2443EFE3-7586-45B7-B695-076C1790EB23}" type="parTrans" cxnId="{C126BCE5-DB50-4E01-924E-090734577025}">
      <dgm:prSet/>
      <dgm:spPr/>
      <dgm:t>
        <a:bodyPr/>
        <a:lstStyle/>
        <a:p>
          <a:endParaRPr lang="en-IE"/>
        </a:p>
      </dgm:t>
    </dgm:pt>
    <dgm:pt modelId="{BF4BA7D9-A5C0-48A4-AED6-C5FD0A08FDF2}" type="sibTrans" cxnId="{C126BCE5-DB50-4E01-924E-090734577025}">
      <dgm:prSet/>
      <dgm:spPr/>
      <dgm:t>
        <a:bodyPr/>
        <a:lstStyle/>
        <a:p>
          <a:endParaRPr lang="en-IE"/>
        </a:p>
      </dgm:t>
    </dgm:pt>
    <dgm:pt modelId="{185D834E-CA45-4F13-B420-D17178D3D663}">
      <dgm:prSet phldrT="[Text]"/>
      <dgm:spPr/>
      <dgm:t>
        <a:bodyPr/>
        <a:lstStyle/>
        <a:p>
          <a:r>
            <a:rPr lang="en-IE" b="0" i="0"/>
            <a:t>Risk assessment  </a:t>
          </a:r>
          <a:endParaRPr lang="en-IE"/>
        </a:p>
      </dgm:t>
    </dgm:pt>
    <dgm:pt modelId="{EDD2EDDE-7D23-454E-8884-680FEA31D8AE}" type="parTrans" cxnId="{59475297-09BC-42AC-B880-030C7C54B810}">
      <dgm:prSet/>
      <dgm:spPr/>
      <dgm:t>
        <a:bodyPr/>
        <a:lstStyle/>
        <a:p>
          <a:endParaRPr lang="en-IE"/>
        </a:p>
      </dgm:t>
    </dgm:pt>
    <dgm:pt modelId="{B9C91954-B8B1-4E5F-96DB-4DF2E28DF71C}" type="sibTrans" cxnId="{59475297-09BC-42AC-B880-030C7C54B810}">
      <dgm:prSet/>
      <dgm:spPr/>
      <dgm:t>
        <a:bodyPr/>
        <a:lstStyle/>
        <a:p>
          <a:endParaRPr lang="en-IE"/>
        </a:p>
      </dgm:t>
    </dgm:pt>
    <dgm:pt modelId="{CAE3D788-13F4-451C-98AB-F832370E7CA6}">
      <dgm:prSet phldrT="[Text]"/>
      <dgm:spPr/>
      <dgm:t>
        <a:bodyPr/>
        <a:lstStyle/>
        <a:p>
          <a:r>
            <a:rPr lang="en-IE" b="1"/>
            <a:t>Step 2</a:t>
          </a:r>
        </a:p>
        <a:p>
          <a:r>
            <a:rPr lang="en-IE"/>
            <a:t>Draft Contract</a:t>
          </a:r>
        </a:p>
      </dgm:t>
    </dgm:pt>
    <dgm:pt modelId="{2B126791-E940-4793-97D7-DFAE1C76313D}" type="parTrans" cxnId="{A6AC9991-671D-455E-9C1D-DA51B0EAFD2F}">
      <dgm:prSet/>
      <dgm:spPr/>
      <dgm:t>
        <a:bodyPr/>
        <a:lstStyle/>
        <a:p>
          <a:endParaRPr lang="en-IE"/>
        </a:p>
      </dgm:t>
    </dgm:pt>
    <dgm:pt modelId="{CE5C0A61-A20F-4EAC-8B21-D0A95AF4FED7}" type="sibTrans" cxnId="{A6AC9991-671D-455E-9C1D-DA51B0EAFD2F}">
      <dgm:prSet/>
      <dgm:spPr/>
      <dgm:t>
        <a:bodyPr/>
        <a:lstStyle/>
        <a:p>
          <a:endParaRPr lang="en-IE"/>
        </a:p>
      </dgm:t>
    </dgm:pt>
    <dgm:pt modelId="{18A452F3-0ADD-4535-A471-4FB264BE554E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E" sz="1500" b="0" i="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SOW - Price and Ts &amp; Cs</a:t>
          </a:r>
        </a:p>
      </dgm:t>
    </dgm:pt>
    <dgm:pt modelId="{4908C74E-54D4-4F5A-B76D-A4E300B20A03}" type="parTrans" cxnId="{EC047A75-24E8-42F3-9306-AB582B8D722C}">
      <dgm:prSet/>
      <dgm:spPr/>
      <dgm:t>
        <a:bodyPr/>
        <a:lstStyle/>
        <a:p>
          <a:endParaRPr lang="en-IE"/>
        </a:p>
      </dgm:t>
    </dgm:pt>
    <dgm:pt modelId="{64DC3351-C37F-432F-AA24-9109FFE24235}" type="sibTrans" cxnId="{EC047A75-24E8-42F3-9306-AB582B8D722C}">
      <dgm:prSet/>
      <dgm:spPr/>
      <dgm:t>
        <a:bodyPr/>
        <a:lstStyle/>
        <a:p>
          <a:endParaRPr lang="en-IE"/>
        </a:p>
      </dgm:t>
    </dgm:pt>
    <dgm:pt modelId="{FF67DF49-3264-4420-A506-4DC3EA64827C}">
      <dgm:prSet/>
      <dgm:spPr/>
      <dgm:t>
        <a:bodyPr/>
        <a:lstStyle/>
        <a:p>
          <a:r>
            <a:rPr lang="en-IE" b="1"/>
            <a:t>Step </a:t>
          </a:r>
          <a:r>
            <a:rPr lang="en-IE" b="1">
              <a:latin typeface="Verdana"/>
            </a:rPr>
            <a:t>3</a:t>
          </a:r>
          <a:endParaRPr lang="en-IE" b="1"/>
        </a:p>
        <a:p>
          <a:r>
            <a:rPr lang="en-IE"/>
            <a:t>Project Delivery</a:t>
          </a:r>
        </a:p>
      </dgm:t>
    </dgm:pt>
    <dgm:pt modelId="{D7B13FBB-0053-41C4-AA80-71CE9C299DF2}" type="parTrans" cxnId="{434715F7-C01C-43F0-8B1B-ED03728E8467}">
      <dgm:prSet/>
      <dgm:spPr/>
      <dgm:t>
        <a:bodyPr/>
        <a:lstStyle/>
        <a:p>
          <a:endParaRPr lang="en-IE"/>
        </a:p>
      </dgm:t>
    </dgm:pt>
    <dgm:pt modelId="{DC17E7EF-0424-4066-AD8E-F06544B2BA63}" type="sibTrans" cxnId="{434715F7-C01C-43F0-8B1B-ED03728E8467}">
      <dgm:prSet/>
      <dgm:spPr/>
      <dgm:t>
        <a:bodyPr/>
        <a:lstStyle/>
        <a:p>
          <a:endParaRPr lang="en-IE"/>
        </a:p>
      </dgm:t>
    </dgm:pt>
    <dgm:pt modelId="{6EAF2E70-9DE8-41C8-95C3-C3DD7762A823}">
      <dgm:prSet/>
      <dgm:spPr/>
      <dgm:t>
        <a:bodyPr/>
        <a:lstStyle/>
        <a:p>
          <a:r>
            <a:rPr lang="en-IE" b="1"/>
            <a:t>Step </a:t>
          </a:r>
          <a:r>
            <a:rPr lang="en-IE" b="1">
              <a:latin typeface="Verdana"/>
            </a:rPr>
            <a:t>4</a:t>
          </a:r>
          <a:endParaRPr lang="en-IE" b="1"/>
        </a:p>
        <a:p>
          <a:r>
            <a:rPr lang="en-IE"/>
            <a:t>Project Close</a:t>
          </a:r>
        </a:p>
      </dgm:t>
    </dgm:pt>
    <dgm:pt modelId="{0D168CBB-F2FB-42B8-8628-59405AC5F055}" type="parTrans" cxnId="{E7C75DA8-DD36-4365-B327-59002F87EE99}">
      <dgm:prSet/>
      <dgm:spPr/>
      <dgm:t>
        <a:bodyPr/>
        <a:lstStyle/>
        <a:p>
          <a:endParaRPr lang="en-IE"/>
        </a:p>
      </dgm:t>
    </dgm:pt>
    <dgm:pt modelId="{E286CFF5-55DA-4908-8D27-119959560820}" type="sibTrans" cxnId="{E7C75DA8-DD36-4365-B327-59002F87EE99}">
      <dgm:prSet/>
      <dgm:spPr/>
      <dgm:t>
        <a:bodyPr/>
        <a:lstStyle/>
        <a:p>
          <a:endParaRPr lang="en-IE"/>
        </a:p>
      </dgm:t>
    </dgm:pt>
    <dgm:pt modelId="{947FF170-912B-47BE-945F-F884DC62A9CC}">
      <dgm:prSet/>
      <dgm:spPr/>
      <dgm:t>
        <a:bodyPr/>
        <a:lstStyle/>
        <a:p>
          <a:r>
            <a:rPr lang="en-IE" b="0" i="0"/>
            <a:t>HOS/HOC Approvals</a:t>
          </a:r>
        </a:p>
      </dgm:t>
    </dgm:pt>
    <dgm:pt modelId="{C5D90739-8E69-4E7B-9676-A4809D338E31}" type="parTrans" cxnId="{BDCB39B6-084F-4A53-B96A-EE1AEC1932A4}">
      <dgm:prSet/>
      <dgm:spPr/>
      <dgm:t>
        <a:bodyPr/>
        <a:lstStyle/>
        <a:p>
          <a:endParaRPr lang="en-IE"/>
        </a:p>
      </dgm:t>
    </dgm:pt>
    <dgm:pt modelId="{808DEFAC-A5EE-4CA1-AFA8-7FD475AB9C59}" type="sibTrans" cxnId="{BDCB39B6-084F-4A53-B96A-EE1AEC1932A4}">
      <dgm:prSet/>
      <dgm:spPr/>
      <dgm:t>
        <a:bodyPr/>
        <a:lstStyle/>
        <a:p>
          <a:endParaRPr lang="en-IE"/>
        </a:p>
      </dgm:t>
    </dgm:pt>
    <dgm:pt modelId="{53C11865-044E-4C20-9DA9-7F6363BC646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IE" sz="1500" b="0" i="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Issue to client for counter signature</a:t>
          </a:r>
        </a:p>
      </dgm:t>
    </dgm:pt>
    <dgm:pt modelId="{DA096B9D-E096-49CB-AF21-6A440FC2BEC5}" type="parTrans" cxnId="{645EE4ED-71BD-4E18-9450-2BACBFD56EEC}">
      <dgm:prSet/>
      <dgm:spPr/>
      <dgm:t>
        <a:bodyPr/>
        <a:lstStyle/>
        <a:p>
          <a:endParaRPr lang="en-IE"/>
        </a:p>
      </dgm:t>
    </dgm:pt>
    <dgm:pt modelId="{7414E374-2B78-4DB0-B6B4-0EAC3422414D}" type="sibTrans" cxnId="{645EE4ED-71BD-4E18-9450-2BACBFD56EEC}">
      <dgm:prSet/>
      <dgm:spPr/>
      <dgm:t>
        <a:bodyPr/>
        <a:lstStyle/>
        <a:p>
          <a:endParaRPr lang="en-IE"/>
        </a:p>
      </dgm:t>
    </dgm:pt>
    <dgm:pt modelId="{B0523B18-BD03-40EB-9F0B-2AA6125EB8AC}">
      <dgm:prSet/>
      <dgm:spPr/>
      <dgm:t>
        <a:bodyPr/>
        <a:lstStyle/>
        <a:p>
          <a:r>
            <a:rPr lang="en-IE" b="0" i="0"/>
            <a:t>Resources</a:t>
          </a:r>
        </a:p>
      </dgm:t>
    </dgm:pt>
    <dgm:pt modelId="{A594B416-8C24-4AE3-AF21-2402E8C11C2B}" type="parTrans" cxnId="{2B935B5C-C342-480E-BC73-78C530B489D5}">
      <dgm:prSet/>
      <dgm:spPr/>
      <dgm:t>
        <a:bodyPr/>
        <a:lstStyle/>
        <a:p>
          <a:endParaRPr lang="en-IE"/>
        </a:p>
      </dgm:t>
    </dgm:pt>
    <dgm:pt modelId="{5570D06A-9384-4F9C-BBAD-C65525F216CB}" type="sibTrans" cxnId="{2B935B5C-C342-480E-BC73-78C530B489D5}">
      <dgm:prSet/>
      <dgm:spPr/>
      <dgm:t>
        <a:bodyPr/>
        <a:lstStyle/>
        <a:p>
          <a:endParaRPr lang="en-IE"/>
        </a:p>
      </dgm:t>
    </dgm:pt>
    <dgm:pt modelId="{09231BFF-D33F-426A-99F8-5D2E32922378}" type="pres">
      <dgm:prSet presAssocID="{A7B954DA-CDE8-43A0-B31C-DBB0A4EEFA6B}" presName="rootnode" presStyleCnt="0">
        <dgm:presLayoutVars>
          <dgm:chMax/>
          <dgm:chPref/>
          <dgm:dir/>
          <dgm:animLvl val="lvl"/>
        </dgm:presLayoutVars>
      </dgm:prSet>
      <dgm:spPr/>
    </dgm:pt>
    <dgm:pt modelId="{5D2A2CCD-4493-4277-B82C-085FB1901CA3}" type="pres">
      <dgm:prSet presAssocID="{F8CE7D1C-8AD1-45C5-A132-EB9EABCCB66C}" presName="composite" presStyleCnt="0"/>
      <dgm:spPr/>
    </dgm:pt>
    <dgm:pt modelId="{11663ECE-09F9-423C-BE0C-6F786DAA25D5}" type="pres">
      <dgm:prSet presAssocID="{F8CE7D1C-8AD1-45C5-A132-EB9EABCCB66C}" presName="bentUpArrow1" presStyleLbl="alignImgPlace1" presStyleIdx="0" presStyleCnt="3"/>
      <dgm:spPr/>
    </dgm:pt>
    <dgm:pt modelId="{A9A009E9-2130-432E-9C1C-8A9FDCD877B6}" type="pres">
      <dgm:prSet presAssocID="{F8CE7D1C-8AD1-45C5-A132-EB9EABCCB66C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041F9518-D9C9-4CE9-9B8B-045654721EDA}" type="pres">
      <dgm:prSet presAssocID="{F8CE7D1C-8AD1-45C5-A132-EB9EABCCB66C}" presName="ChildText" presStyleLbl="revTx" presStyleIdx="0" presStyleCnt="3" custScaleX="252463" custLinFactNeighborX="78730" custLinFactNeighborY="1065">
        <dgm:presLayoutVars>
          <dgm:chMax val="0"/>
          <dgm:chPref val="0"/>
          <dgm:bulletEnabled val="1"/>
        </dgm:presLayoutVars>
      </dgm:prSet>
      <dgm:spPr/>
    </dgm:pt>
    <dgm:pt modelId="{9D449A25-7BC4-499B-A38C-B23284F7BFE0}" type="pres">
      <dgm:prSet presAssocID="{BF4BA7D9-A5C0-48A4-AED6-C5FD0A08FDF2}" presName="sibTrans" presStyleCnt="0"/>
      <dgm:spPr/>
    </dgm:pt>
    <dgm:pt modelId="{2F1932B6-3E18-430E-9453-B30CBCFE6E11}" type="pres">
      <dgm:prSet presAssocID="{CAE3D788-13F4-451C-98AB-F832370E7CA6}" presName="composite" presStyleCnt="0"/>
      <dgm:spPr/>
    </dgm:pt>
    <dgm:pt modelId="{0B4E8A5B-4925-42A0-A879-3068AB82D862}" type="pres">
      <dgm:prSet presAssocID="{CAE3D788-13F4-451C-98AB-F832370E7CA6}" presName="bentUpArrow1" presStyleLbl="alignImgPlace1" presStyleIdx="1" presStyleCnt="3"/>
      <dgm:spPr/>
    </dgm:pt>
    <dgm:pt modelId="{E38C109A-7F85-4833-8380-ABDDB011E6FB}" type="pres">
      <dgm:prSet presAssocID="{CAE3D788-13F4-451C-98AB-F832370E7CA6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652E3C3C-134F-45D3-86CE-AAD8321330EC}" type="pres">
      <dgm:prSet presAssocID="{CAE3D788-13F4-451C-98AB-F832370E7CA6}" presName="ChildText" presStyleLbl="revTx" presStyleIdx="1" presStyleCnt="3" custScaleX="208920" custScaleY="128096" custLinFactNeighborX="56444" custLinFactNeighborY="63">
        <dgm:presLayoutVars>
          <dgm:chMax val="0"/>
          <dgm:chPref val="0"/>
          <dgm:bulletEnabled val="1"/>
        </dgm:presLayoutVars>
      </dgm:prSet>
      <dgm:spPr/>
    </dgm:pt>
    <dgm:pt modelId="{63B0416F-4202-4196-84C8-05DDD9DDA86B}" type="pres">
      <dgm:prSet presAssocID="{CE5C0A61-A20F-4EAC-8B21-D0A95AF4FED7}" presName="sibTrans" presStyleCnt="0"/>
      <dgm:spPr/>
    </dgm:pt>
    <dgm:pt modelId="{DC26D6D3-85D4-46A2-A720-97AAADABEE67}" type="pres">
      <dgm:prSet presAssocID="{FF67DF49-3264-4420-A506-4DC3EA64827C}" presName="composite" presStyleCnt="0"/>
      <dgm:spPr/>
    </dgm:pt>
    <dgm:pt modelId="{9AD9BEA1-9CBA-4EC2-9EF5-92FF97344142}" type="pres">
      <dgm:prSet presAssocID="{FF67DF49-3264-4420-A506-4DC3EA64827C}" presName="bentUpArrow1" presStyleLbl="alignImgPlace1" presStyleIdx="2" presStyleCnt="3"/>
      <dgm:spPr/>
    </dgm:pt>
    <dgm:pt modelId="{82194953-767B-4225-9310-6C10E5D926D1}" type="pres">
      <dgm:prSet presAssocID="{FF67DF49-3264-4420-A506-4DC3EA64827C}" presName="ParentText" presStyleLbl="node1" presStyleIdx="2" presStyleCnt="4" custScaleX="105523" custScaleY="93549">
        <dgm:presLayoutVars>
          <dgm:chMax val="1"/>
          <dgm:chPref val="1"/>
          <dgm:bulletEnabled val="1"/>
        </dgm:presLayoutVars>
      </dgm:prSet>
      <dgm:spPr/>
    </dgm:pt>
    <dgm:pt modelId="{5FB6D898-8F63-466A-B246-29B37AFC0DAB}" type="pres">
      <dgm:prSet presAssocID="{FF67DF49-3264-4420-A506-4DC3EA64827C}" presName="ChildText" presStyleLbl="revTx" presStyleIdx="2" presStyleCnt="3" custLinFactX="-45858" custLinFactY="-38921" custLinFactNeighborX="-100000" custLinFactNeighborY="-100000">
        <dgm:presLayoutVars>
          <dgm:chMax val="0"/>
          <dgm:chPref val="0"/>
          <dgm:bulletEnabled val="1"/>
        </dgm:presLayoutVars>
      </dgm:prSet>
      <dgm:spPr/>
    </dgm:pt>
    <dgm:pt modelId="{CA414A29-D712-4A96-83B0-79C1AFA3562C}" type="pres">
      <dgm:prSet presAssocID="{DC17E7EF-0424-4066-AD8E-F06544B2BA63}" presName="sibTrans" presStyleCnt="0"/>
      <dgm:spPr/>
    </dgm:pt>
    <dgm:pt modelId="{4EDD387F-F473-4EE1-B61F-351AEEB4563C}" type="pres">
      <dgm:prSet presAssocID="{6EAF2E70-9DE8-41C8-95C3-C3DD7762A823}" presName="composite" presStyleCnt="0"/>
      <dgm:spPr/>
    </dgm:pt>
    <dgm:pt modelId="{0B8AB242-ECF7-43A4-941E-0494F4FDABEF}" type="pres">
      <dgm:prSet presAssocID="{6EAF2E70-9DE8-41C8-95C3-C3DD7762A823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7E01DB22-42B9-4DEC-BCD7-3E827D6ADD9C}" type="presOf" srcId="{947FF170-912B-47BE-945F-F884DC62A9CC}" destId="{041F9518-D9C9-4CE9-9B8B-045654721EDA}" srcOrd="0" destOrd="1" presId="urn:microsoft.com/office/officeart/2005/8/layout/StepDownProcess"/>
    <dgm:cxn modelId="{0AF1EC22-492A-4549-BBC6-66873FDF7BB3}" type="presOf" srcId="{185D834E-CA45-4F13-B420-D17178D3D663}" destId="{041F9518-D9C9-4CE9-9B8B-045654721EDA}" srcOrd="0" destOrd="0" presId="urn:microsoft.com/office/officeart/2005/8/layout/StepDownProcess"/>
    <dgm:cxn modelId="{04663B2A-7B40-454E-A60C-6628BD235ECB}" type="presOf" srcId="{18A452F3-0ADD-4535-A471-4FB264BE554E}" destId="{652E3C3C-134F-45D3-86CE-AAD8321330EC}" srcOrd="0" destOrd="0" presId="urn:microsoft.com/office/officeart/2005/8/layout/StepDownProcess"/>
    <dgm:cxn modelId="{2B935B5C-C342-480E-BC73-78C530B489D5}" srcId="{F8CE7D1C-8AD1-45C5-A132-EB9EABCCB66C}" destId="{B0523B18-BD03-40EB-9F0B-2AA6125EB8AC}" srcOrd="2" destOrd="0" parTransId="{A594B416-8C24-4AE3-AF21-2402E8C11C2B}" sibTransId="{5570D06A-9384-4F9C-BBAD-C65525F216CB}"/>
    <dgm:cxn modelId="{04F64B60-32AF-45C0-B52D-68138451DD98}" type="presOf" srcId="{FF67DF49-3264-4420-A506-4DC3EA64827C}" destId="{82194953-767B-4225-9310-6C10E5D926D1}" srcOrd="0" destOrd="0" presId="urn:microsoft.com/office/officeart/2005/8/layout/StepDownProcess"/>
    <dgm:cxn modelId="{48F0A34A-4BE9-494F-8A3A-9B2B379E6294}" type="presOf" srcId="{B0523B18-BD03-40EB-9F0B-2AA6125EB8AC}" destId="{041F9518-D9C9-4CE9-9B8B-045654721EDA}" srcOrd="0" destOrd="2" presId="urn:microsoft.com/office/officeart/2005/8/layout/StepDownProcess"/>
    <dgm:cxn modelId="{E582934B-3B75-4D8F-9F09-6A939C4C44DB}" type="presOf" srcId="{CAE3D788-13F4-451C-98AB-F832370E7CA6}" destId="{E38C109A-7F85-4833-8380-ABDDB011E6FB}" srcOrd="0" destOrd="0" presId="urn:microsoft.com/office/officeart/2005/8/layout/StepDownProcess"/>
    <dgm:cxn modelId="{4D02E372-CD5F-475B-97BB-EEA7EA24580F}" type="presOf" srcId="{A7B954DA-CDE8-43A0-B31C-DBB0A4EEFA6B}" destId="{09231BFF-D33F-426A-99F8-5D2E32922378}" srcOrd="0" destOrd="0" presId="urn:microsoft.com/office/officeart/2005/8/layout/StepDownProcess"/>
    <dgm:cxn modelId="{EC047A75-24E8-42F3-9306-AB582B8D722C}" srcId="{CAE3D788-13F4-451C-98AB-F832370E7CA6}" destId="{18A452F3-0ADD-4535-A471-4FB264BE554E}" srcOrd="0" destOrd="0" parTransId="{4908C74E-54D4-4F5A-B76D-A4E300B20A03}" sibTransId="{64DC3351-C37F-432F-AA24-9109FFE24235}"/>
    <dgm:cxn modelId="{00B37583-BF59-4DA0-9C7A-24C0FDFDD075}" type="presOf" srcId="{53C11865-044E-4C20-9DA9-7F6363BC6468}" destId="{652E3C3C-134F-45D3-86CE-AAD8321330EC}" srcOrd="0" destOrd="1" presId="urn:microsoft.com/office/officeart/2005/8/layout/StepDownProcess"/>
    <dgm:cxn modelId="{00AAD48F-3ACE-4D03-9E92-AA695299DB9F}" type="presOf" srcId="{6EAF2E70-9DE8-41C8-95C3-C3DD7762A823}" destId="{0B8AB242-ECF7-43A4-941E-0494F4FDABEF}" srcOrd="0" destOrd="0" presId="urn:microsoft.com/office/officeart/2005/8/layout/StepDownProcess"/>
    <dgm:cxn modelId="{A6AC9991-671D-455E-9C1D-DA51B0EAFD2F}" srcId="{A7B954DA-CDE8-43A0-B31C-DBB0A4EEFA6B}" destId="{CAE3D788-13F4-451C-98AB-F832370E7CA6}" srcOrd="1" destOrd="0" parTransId="{2B126791-E940-4793-97D7-DFAE1C76313D}" sibTransId="{CE5C0A61-A20F-4EAC-8B21-D0A95AF4FED7}"/>
    <dgm:cxn modelId="{59475297-09BC-42AC-B880-030C7C54B810}" srcId="{F8CE7D1C-8AD1-45C5-A132-EB9EABCCB66C}" destId="{185D834E-CA45-4F13-B420-D17178D3D663}" srcOrd="0" destOrd="0" parTransId="{EDD2EDDE-7D23-454E-8884-680FEA31D8AE}" sibTransId="{B9C91954-B8B1-4E5F-96DB-4DF2E28DF71C}"/>
    <dgm:cxn modelId="{E7C75DA8-DD36-4365-B327-59002F87EE99}" srcId="{A7B954DA-CDE8-43A0-B31C-DBB0A4EEFA6B}" destId="{6EAF2E70-9DE8-41C8-95C3-C3DD7762A823}" srcOrd="3" destOrd="0" parTransId="{0D168CBB-F2FB-42B8-8628-59405AC5F055}" sibTransId="{E286CFF5-55DA-4908-8D27-119959560820}"/>
    <dgm:cxn modelId="{50F41CAB-C5EC-49F6-8919-4110774C920F}" type="presOf" srcId="{F8CE7D1C-8AD1-45C5-A132-EB9EABCCB66C}" destId="{A9A009E9-2130-432E-9C1C-8A9FDCD877B6}" srcOrd="0" destOrd="0" presId="urn:microsoft.com/office/officeart/2005/8/layout/StepDownProcess"/>
    <dgm:cxn modelId="{BDCB39B6-084F-4A53-B96A-EE1AEC1932A4}" srcId="{F8CE7D1C-8AD1-45C5-A132-EB9EABCCB66C}" destId="{947FF170-912B-47BE-945F-F884DC62A9CC}" srcOrd="1" destOrd="0" parTransId="{C5D90739-8E69-4E7B-9676-A4809D338E31}" sibTransId="{808DEFAC-A5EE-4CA1-AFA8-7FD475AB9C59}"/>
    <dgm:cxn modelId="{C126BCE5-DB50-4E01-924E-090734577025}" srcId="{A7B954DA-CDE8-43A0-B31C-DBB0A4EEFA6B}" destId="{F8CE7D1C-8AD1-45C5-A132-EB9EABCCB66C}" srcOrd="0" destOrd="0" parTransId="{2443EFE3-7586-45B7-B695-076C1790EB23}" sibTransId="{BF4BA7D9-A5C0-48A4-AED6-C5FD0A08FDF2}"/>
    <dgm:cxn modelId="{645EE4ED-71BD-4E18-9450-2BACBFD56EEC}" srcId="{CAE3D788-13F4-451C-98AB-F832370E7CA6}" destId="{53C11865-044E-4C20-9DA9-7F6363BC6468}" srcOrd="1" destOrd="0" parTransId="{DA096B9D-E096-49CB-AF21-6A440FC2BEC5}" sibTransId="{7414E374-2B78-4DB0-B6B4-0EAC3422414D}"/>
    <dgm:cxn modelId="{434715F7-C01C-43F0-8B1B-ED03728E8467}" srcId="{A7B954DA-CDE8-43A0-B31C-DBB0A4EEFA6B}" destId="{FF67DF49-3264-4420-A506-4DC3EA64827C}" srcOrd="2" destOrd="0" parTransId="{D7B13FBB-0053-41C4-AA80-71CE9C299DF2}" sibTransId="{DC17E7EF-0424-4066-AD8E-F06544B2BA63}"/>
    <dgm:cxn modelId="{191DE325-A83F-46AB-91DE-3D2E18A2B90E}" type="presParOf" srcId="{09231BFF-D33F-426A-99F8-5D2E32922378}" destId="{5D2A2CCD-4493-4277-B82C-085FB1901CA3}" srcOrd="0" destOrd="0" presId="urn:microsoft.com/office/officeart/2005/8/layout/StepDownProcess"/>
    <dgm:cxn modelId="{3E135BCF-59FD-441C-9A49-2B745E58C3B5}" type="presParOf" srcId="{5D2A2CCD-4493-4277-B82C-085FB1901CA3}" destId="{11663ECE-09F9-423C-BE0C-6F786DAA25D5}" srcOrd="0" destOrd="0" presId="urn:microsoft.com/office/officeart/2005/8/layout/StepDownProcess"/>
    <dgm:cxn modelId="{E9ECBC78-A56E-4D37-8D35-709C62FBA485}" type="presParOf" srcId="{5D2A2CCD-4493-4277-B82C-085FB1901CA3}" destId="{A9A009E9-2130-432E-9C1C-8A9FDCD877B6}" srcOrd="1" destOrd="0" presId="urn:microsoft.com/office/officeart/2005/8/layout/StepDownProcess"/>
    <dgm:cxn modelId="{94A8B857-5428-488E-8751-185C6867EDCF}" type="presParOf" srcId="{5D2A2CCD-4493-4277-B82C-085FB1901CA3}" destId="{041F9518-D9C9-4CE9-9B8B-045654721EDA}" srcOrd="2" destOrd="0" presId="urn:microsoft.com/office/officeart/2005/8/layout/StepDownProcess"/>
    <dgm:cxn modelId="{7027EF92-3D06-4E31-A0E0-C020288B4E7D}" type="presParOf" srcId="{09231BFF-D33F-426A-99F8-5D2E32922378}" destId="{9D449A25-7BC4-499B-A38C-B23284F7BFE0}" srcOrd="1" destOrd="0" presId="urn:microsoft.com/office/officeart/2005/8/layout/StepDownProcess"/>
    <dgm:cxn modelId="{5804259A-57B1-4980-AA7E-B7E791A47599}" type="presParOf" srcId="{09231BFF-D33F-426A-99F8-5D2E32922378}" destId="{2F1932B6-3E18-430E-9453-B30CBCFE6E11}" srcOrd="2" destOrd="0" presId="urn:microsoft.com/office/officeart/2005/8/layout/StepDownProcess"/>
    <dgm:cxn modelId="{05D27FB4-B99C-4359-A5DD-0D9A39839BD6}" type="presParOf" srcId="{2F1932B6-3E18-430E-9453-B30CBCFE6E11}" destId="{0B4E8A5B-4925-42A0-A879-3068AB82D862}" srcOrd="0" destOrd="0" presId="urn:microsoft.com/office/officeart/2005/8/layout/StepDownProcess"/>
    <dgm:cxn modelId="{B9A9C7A8-0B5B-4559-BB31-9285B2EC2517}" type="presParOf" srcId="{2F1932B6-3E18-430E-9453-B30CBCFE6E11}" destId="{E38C109A-7F85-4833-8380-ABDDB011E6FB}" srcOrd="1" destOrd="0" presId="urn:microsoft.com/office/officeart/2005/8/layout/StepDownProcess"/>
    <dgm:cxn modelId="{EA4F2CF0-75C3-4192-AB18-3DB91F9485B8}" type="presParOf" srcId="{2F1932B6-3E18-430E-9453-B30CBCFE6E11}" destId="{652E3C3C-134F-45D3-86CE-AAD8321330EC}" srcOrd="2" destOrd="0" presId="urn:microsoft.com/office/officeart/2005/8/layout/StepDownProcess"/>
    <dgm:cxn modelId="{B35F1254-4668-482C-936A-14922FAAC9E5}" type="presParOf" srcId="{09231BFF-D33F-426A-99F8-5D2E32922378}" destId="{63B0416F-4202-4196-84C8-05DDD9DDA86B}" srcOrd="3" destOrd="0" presId="urn:microsoft.com/office/officeart/2005/8/layout/StepDownProcess"/>
    <dgm:cxn modelId="{CEAE96D3-AD36-4016-A71F-2F81534CA84A}" type="presParOf" srcId="{09231BFF-D33F-426A-99F8-5D2E32922378}" destId="{DC26D6D3-85D4-46A2-A720-97AAADABEE67}" srcOrd="4" destOrd="0" presId="urn:microsoft.com/office/officeart/2005/8/layout/StepDownProcess"/>
    <dgm:cxn modelId="{D2C6230B-D503-4B98-942A-8A4A51B15035}" type="presParOf" srcId="{DC26D6D3-85D4-46A2-A720-97AAADABEE67}" destId="{9AD9BEA1-9CBA-4EC2-9EF5-92FF97344142}" srcOrd="0" destOrd="0" presId="urn:microsoft.com/office/officeart/2005/8/layout/StepDownProcess"/>
    <dgm:cxn modelId="{FFCDDD2D-064B-49C8-BF77-63FBCA94EF0D}" type="presParOf" srcId="{DC26D6D3-85D4-46A2-A720-97AAADABEE67}" destId="{82194953-767B-4225-9310-6C10E5D926D1}" srcOrd="1" destOrd="0" presId="urn:microsoft.com/office/officeart/2005/8/layout/StepDownProcess"/>
    <dgm:cxn modelId="{859CE8BE-2E82-4BA7-97CF-EEDFD7C28553}" type="presParOf" srcId="{DC26D6D3-85D4-46A2-A720-97AAADABEE67}" destId="{5FB6D898-8F63-466A-B246-29B37AFC0DAB}" srcOrd="2" destOrd="0" presId="urn:microsoft.com/office/officeart/2005/8/layout/StepDownProcess"/>
    <dgm:cxn modelId="{255F1692-AA40-4A71-AE94-FA83D31D17C6}" type="presParOf" srcId="{09231BFF-D33F-426A-99F8-5D2E32922378}" destId="{CA414A29-D712-4A96-83B0-79C1AFA3562C}" srcOrd="5" destOrd="0" presId="urn:microsoft.com/office/officeart/2005/8/layout/StepDownProcess"/>
    <dgm:cxn modelId="{BEE50A6D-B005-4148-8CC5-1D19598E85F3}" type="presParOf" srcId="{09231BFF-D33F-426A-99F8-5D2E32922378}" destId="{4EDD387F-F473-4EE1-B61F-351AEEB4563C}" srcOrd="6" destOrd="0" presId="urn:microsoft.com/office/officeart/2005/8/layout/StepDownProcess"/>
    <dgm:cxn modelId="{DA9DC813-0633-4F95-8B54-B563CEF2B0EA}" type="presParOf" srcId="{4EDD387F-F473-4EE1-B61F-351AEEB4563C}" destId="{0B8AB242-ECF7-43A4-941E-0494F4FDABE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663ECE-09F9-423C-BE0C-6F786DAA25D5}">
      <dsp:nvSpPr>
        <dsp:cNvPr id="0" name=""/>
        <dsp:cNvSpPr/>
      </dsp:nvSpPr>
      <dsp:spPr>
        <a:xfrm rot="5400000">
          <a:off x="1234933" y="1186303"/>
          <a:ext cx="1044387" cy="118899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A009E9-2130-432E-9C1C-8A9FDCD877B6}">
      <dsp:nvSpPr>
        <dsp:cNvPr id="0" name=""/>
        <dsp:cNvSpPr/>
      </dsp:nvSpPr>
      <dsp:spPr>
        <a:xfrm>
          <a:off x="958234" y="28579"/>
          <a:ext cx="1758133" cy="1230636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1" kern="1200"/>
            <a:t>Step 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/>
            <a:t>Project Brief</a:t>
          </a:r>
        </a:p>
      </dsp:txBody>
      <dsp:txXfrm>
        <a:off x="1018320" y="88665"/>
        <a:ext cx="1637961" cy="1110464"/>
      </dsp:txXfrm>
    </dsp:sp>
    <dsp:sp modelId="{041F9518-D9C9-4CE9-9B8B-045654721EDA}">
      <dsp:nvSpPr>
        <dsp:cNvPr id="0" name=""/>
        <dsp:cNvSpPr/>
      </dsp:nvSpPr>
      <dsp:spPr>
        <a:xfrm>
          <a:off x="2748316" y="156541"/>
          <a:ext cx="3228241" cy="994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400" b="0" i="0" kern="1200"/>
            <a:t>Risk assessment  </a:t>
          </a:r>
          <a:endParaRPr lang="en-IE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400" b="0" i="0" kern="1200"/>
            <a:t>HOS/HOC Approvals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E" sz="1400" b="0" i="0" kern="1200"/>
            <a:t>Resources</a:t>
          </a:r>
        </a:p>
      </dsp:txBody>
      <dsp:txXfrm>
        <a:off x="2748316" y="156541"/>
        <a:ext cx="3228241" cy="994654"/>
      </dsp:txXfrm>
    </dsp:sp>
    <dsp:sp modelId="{0B4E8A5B-4925-42A0-A879-3068AB82D862}">
      <dsp:nvSpPr>
        <dsp:cNvPr id="0" name=""/>
        <dsp:cNvSpPr/>
      </dsp:nvSpPr>
      <dsp:spPr>
        <a:xfrm rot="5400000">
          <a:off x="3160503" y="2591074"/>
          <a:ext cx="1044387" cy="118899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5941255"/>
            <a:satOff val="27316"/>
            <a:lumOff val="87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C109A-7F85-4833-8380-ABDDB011E6FB}">
      <dsp:nvSpPr>
        <dsp:cNvPr id="0" name=""/>
        <dsp:cNvSpPr/>
      </dsp:nvSpPr>
      <dsp:spPr>
        <a:xfrm>
          <a:off x="2883804" y="1433350"/>
          <a:ext cx="1758133" cy="1230636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1" kern="1200"/>
            <a:t>Step 2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/>
            <a:t>Draft Contract</a:t>
          </a:r>
        </a:p>
      </dsp:txBody>
      <dsp:txXfrm>
        <a:off x="2943890" y="1493436"/>
        <a:ext cx="1637961" cy="1110464"/>
      </dsp:txXfrm>
    </dsp:sp>
    <dsp:sp modelId="{652E3C3C-134F-45D3-86CE-AAD8321330EC}">
      <dsp:nvSpPr>
        <dsp:cNvPr id="0" name=""/>
        <dsp:cNvSpPr/>
      </dsp:nvSpPr>
      <dsp:spPr>
        <a:xfrm>
          <a:off x="4667307" y="1411617"/>
          <a:ext cx="2671457" cy="1274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IE" sz="1500" b="0" i="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SOW - Price and Ts &amp; Cs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IE" sz="1500" b="0" i="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Issue to client for counter signature</a:t>
          </a:r>
        </a:p>
      </dsp:txBody>
      <dsp:txXfrm>
        <a:off x="4667307" y="1411617"/>
        <a:ext cx="2671457" cy="1274112"/>
      </dsp:txXfrm>
    </dsp:sp>
    <dsp:sp modelId="{9AD9BEA1-9CBA-4EC2-9EF5-92FF97344142}">
      <dsp:nvSpPr>
        <dsp:cNvPr id="0" name=""/>
        <dsp:cNvSpPr/>
      </dsp:nvSpPr>
      <dsp:spPr>
        <a:xfrm rot="5400000">
          <a:off x="5134624" y="3933791"/>
          <a:ext cx="1044387" cy="118899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1882510"/>
            <a:satOff val="54632"/>
            <a:lumOff val="175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94953-767B-4225-9310-6C10E5D926D1}">
      <dsp:nvSpPr>
        <dsp:cNvPr id="0" name=""/>
        <dsp:cNvSpPr/>
      </dsp:nvSpPr>
      <dsp:spPr>
        <a:xfrm>
          <a:off x="4809374" y="2815761"/>
          <a:ext cx="1855235" cy="1151248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1" kern="1200"/>
            <a:t>Step </a:t>
          </a:r>
          <a:r>
            <a:rPr lang="en-IE" sz="1800" b="1" kern="1200">
              <a:latin typeface="Verdana"/>
            </a:rPr>
            <a:t>3</a:t>
          </a:r>
          <a:endParaRPr lang="en-IE" sz="1800" b="1" kern="120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/>
            <a:t>Project Delivery</a:t>
          </a:r>
        </a:p>
      </dsp:txBody>
      <dsp:txXfrm>
        <a:off x="4865583" y="2871970"/>
        <a:ext cx="1742817" cy="1038830"/>
      </dsp:txXfrm>
    </dsp:sp>
    <dsp:sp modelId="{5FB6D898-8F63-466A-B246-29B37AFC0DAB}">
      <dsp:nvSpPr>
        <dsp:cNvPr id="0" name=""/>
        <dsp:cNvSpPr/>
      </dsp:nvSpPr>
      <dsp:spPr>
        <a:xfrm>
          <a:off x="4750974" y="1511651"/>
          <a:ext cx="1278698" cy="994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AB242-ECF7-43A4-941E-0494F4FDABEF}">
      <dsp:nvSpPr>
        <dsp:cNvPr id="0" name=""/>
        <dsp:cNvSpPr/>
      </dsp:nvSpPr>
      <dsp:spPr>
        <a:xfrm>
          <a:off x="6734944" y="4158477"/>
          <a:ext cx="1758133" cy="1230636"/>
        </a:xfrm>
        <a:prstGeom prst="roundRect">
          <a:avLst>
            <a:gd name="adj" fmla="val 166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b="1" kern="1200"/>
            <a:t>Step </a:t>
          </a:r>
          <a:r>
            <a:rPr lang="en-IE" sz="1800" b="1" kern="1200">
              <a:latin typeface="Verdana"/>
            </a:rPr>
            <a:t>4</a:t>
          </a:r>
          <a:endParaRPr lang="en-IE" sz="1800" b="1" kern="120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800" kern="1200"/>
            <a:t>Project Close</a:t>
          </a:r>
        </a:p>
      </dsp:txBody>
      <dsp:txXfrm>
        <a:off x="6795030" y="4218563"/>
        <a:ext cx="1637961" cy="1110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16553-5D47-44CA-BD14-33131CF1C09B}" type="datetimeFigureOut"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21BE8-4A90-4B1C-B0CA-B2711632FB1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47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Apologies Audrey, Maria and Peter</a:t>
            </a:r>
          </a:p>
          <a:p>
            <a:r>
              <a:rPr lang="en-GB"/>
              <a:t>Recording</a:t>
            </a:r>
          </a:p>
          <a:p>
            <a:r>
              <a:rPr lang="en-GB"/>
              <a:t>BIG THANK YOU to John for his support and</a:t>
            </a:r>
          </a:p>
          <a:p>
            <a:r>
              <a:rPr lang="en-GB"/>
              <a:t> to you all for Prioritising this in your busy schedules, </a:t>
            </a:r>
          </a:p>
          <a:p>
            <a:r>
              <a:rPr lang="en-GB"/>
              <a:t>your participation reflects the importance of BUSINESS ENGAGEMENT to the university.</a:t>
            </a:r>
          </a:p>
          <a:p>
            <a:r>
              <a:rPr lang="en-GB"/>
              <a:t>This is about embracing our 3</a:t>
            </a:r>
            <a:r>
              <a:rPr lang="en-GB" baseline="30000"/>
              <a:t>rd</a:t>
            </a:r>
            <a:r>
              <a:rPr lang="en-GB"/>
              <a:t> mission, and its an agenda that not only connects us all but also affects all our </a:t>
            </a:r>
            <a:r>
              <a:rPr lang="en-GB">
                <a:solidFill>
                  <a:srgbClr val="70AD47"/>
                </a:solidFill>
              </a:rPr>
              <a:t>key stakeholder groups, </a:t>
            </a:r>
          </a:p>
          <a:p>
            <a:r>
              <a:rPr lang="en-GB"/>
              <a:t>– students, researchers, academic &amp; professional staff, alumni, donors/supporters, industry partners, funders, business and local community as well as government and government agencies.</a:t>
            </a:r>
          </a:p>
          <a:p>
            <a:r>
              <a:rPr lang="en-GB"/>
              <a:t>- This is about maximising impact, enhancing our reputation and rankings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When we look at the Calibre &amp; quality of people at the table – I believe collectively we can drive transformative change for the institution.</a:t>
            </a:r>
          </a:p>
          <a:p>
            <a:endParaRPr lang="en-GB"/>
          </a:p>
          <a:p>
            <a:endParaRPr lang="en-GB"/>
          </a:p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87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00053-4EFE-8941-6A5A-E6905A49F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17C15-B640-73D8-9300-2DEA4AAD0F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62995F-8370-5382-F5C0-75EED6EC8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09EBE-300E-3B08-EE0E-8542163312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11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6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46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F47C8-CD21-62C6-5383-44683FDF5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56CF10-4CAC-A000-1BE7-34279AA3E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02B64-0446-E26D-BFA4-2828E6B8C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BC258-1143-2D4A-E4CE-9A6F406FE1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94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05DE6-70EA-FC17-99AC-6263CEBF4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ABDCFD-9EC1-E7AA-15A3-7294C7BB02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24B2C6-3B95-8C73-1F96-F678A7075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7228-9743-6D1F-65C6-FC7C93E91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41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0AAD6-F2CA-13F0-5881-E767D312D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90D2C9-CCE8-B475-4DE9-67E638877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F2AEC9-54C3-A985-DBBB-89B64CFE57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966301-60F0-36D2-E1AB-CA86F49CB4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15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A43B2-3B79-2811-F511-9C30F2C40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0C62A1-2797-104F-9B70-CF564F65C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F45B5A-C5C3-6C99-754C-11C537A7AC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D18956-83BA-4A35-A4B0-B84E6AC2F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61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36242-B929-FF85-037A-2D176C6DB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83E645-710D-1257-30ED-5078845065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62EA84-0FA7-753C-45D9-6BF40F096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The Group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Take you through the work I have done to date to review our activities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Share the findings with ensure that they </a:t>
            </a:r>
            <a:r>
              <a:rPr lang="en-GB" sz="1200" kern="100"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resonate</a:t>
            </a: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 with you and capture your own insights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future vision for the BE unit and strategy going forward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Present the Recommended goals and seek agreement on priority areas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Implementation - How we as a group will set objectives and actions for each of those goals, who how we will use meeting to deliver on those action through working groups</a:t>
            </a:r>
          </a:p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9EF61-6D58-DCE8-E702-653CD6A522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D7F12D-EFF4-A840-9666-F1B57BA7BB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62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6BC7A-F48C-4EB8-C28E-09AE25E73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34BF3-D05A-C597-E8D5-4E354E53F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AFDBD-D2D4-630F-FA7B-9C64B0E7E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8A467-BE5C-00E0-5771-6004EF080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66371-3F83-7407-0608-04DD05F7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775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A7F2-7A6F-5160-F5EA-8E830205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A943C3-6AC8-D947-CDD6-9081B90A1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8311E-C569-AEBF-07C8-1C88DE72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F4110-5E58-899B-322B-9828384AD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C3DAC-71A4-E902-794C-C4DC809C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492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92B34F-AC1A-4385-108A-89C465442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C0486-6E90-F187-D148-9514CCCE7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A5E6C-BD62-3842-18B9-7337AB720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78E5-0847-5DB3-7C77-2F8EAA56C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1AC31-A1F5-33E7-7331-0EF148AA3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1498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21BEDF9-ADE6-1242-BA32-FE404D5B4B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507288" y="0"/>
            <a:ext cx="39116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91301D-428E-6A40-8327-CA4AEAC4E2FC}"/>
              </a:ext>
            </a:extLst>
          </p:cNvPr>
          <p:cNvSpPr/>
          <p:nvPr userDrawn="1"/>
        </p:nvSpPr>
        <p:spPr>
          <a:xfrm flipV="1">
            <a:off x="-190345" y="-328614"/>
            <a:ext cx="1653697" cy="3173433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BE47E-648E-8148-9BFA-1CD2565D3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58301"/>
            <a:ext cx="6013476" cy="2596612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2D081-9B0F-904F-B715-811615AAD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757961"/>
            <a:ext cx="6013476" cy="1466088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9E9647-16C4-F94A-98FF-FCA23D23DB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56453B2-0C60-3541-907A-C4017DA3EF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29BC1D-ECD2-FDD7-ACF5-5BABCC520EB1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1497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88CF3-D6E7-574A-A27E-2EA0EBBF77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Our services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E669F5-D2CE-2C4B-B7C9-B6480D5B08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01DB8E-02ED-EBC5-1090-5F2DF9A42E44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377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A21BEDF9-ADE6-1242-BA32-FE404D5B4B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507288" y="0"/>
            <a:ext cx="39116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291301D-428E-6A40-8327-CA4AEAC4E2FC}"/>
              </a:ext>
            </a:extLst>
          </p:cNvPr>
          <p:cNvSpPr/>
          <p:nvPr userDrawn="1"/>
        </p:nvSpPr>
        <p:spPr>
          <a:xfrm flipV="1">
            <a:off x="-190345" y="-328614"/>
            <a:ext cx="1653697" cy="3173433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BE47E-648E-8148-9BFA-1CD2565D3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58301"/>
            <a:ext cx="6013476" cy="2596612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2D081-9B0F-904F-B715-811615AAD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757961"/>
            <a:ext cx="6013476" cy="1466088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9E9647-16C4-F94A-98FF-FCA23D23DB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56453B2-0C60-3541-907A-C4017DA3EF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29BC1D-ECD2-FDD7-ACF5-5BABCC520EB1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07638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6">
            <a:extLst>
              <a:ext uri="{FF2B5EF4-FFF2-40B4-BE49-F238E27FC236}">
                <a16:creationId xmlns:a16="http://schemas.microsoft.com/office/drawing/2014/main" id="{184BA4DB-57F5-C24E-955A-5268B81F9C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12191999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38C07-80B2-4944-9DCD-5503B61B5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7015" y="2624137"/>
            <a:ext cx="4897965" cy="160972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A05F5-6BBA-C147-BB74-37423F7477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2D4E3C-1CC4-C56B-C98A-A17A6774861F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4086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6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F3032-4250-D641-AEB1-2325B4943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42901"/>
            <a:ext cx="10656888" cy="13477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2196591-479A-AA4C-B0D9-A095124B14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C7D39A-3B37-CF4E-92A6-C3AE346782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B0A72B0-125E-D346-901F-E781E716B9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" y="4080933"/>
            <a:ext cx="12191999" cy="27770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7861A76-B726-A34D-887E-69311E191A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819276"/>
            <a:ext cx="8516938" cy="1938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Write about your company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F228F2-6685-E786-0EE7-5E6D0183735C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0794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solidFill>
          <a:schemeClr val="accent6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CF24D1C-B34E-9F40-987A-2369E8FBFE1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658430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CBF071-53F2-9090-4A8F-BF2776B949C0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708427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6ADA89-E6CB-F848-8D07-8FBD1C6537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03283A7-92EF-EF47-AE41-47505156A0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25536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D9F120-FD86-6F89-68AD-7C6865F4637D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4898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6ADA89-E6CB-F848-8D07-8FBD1C6537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03283A7-92EF-EF47-AE41-47505156A0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405673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0FFA8F-79B9-F819-1737-9BFCA88B5B29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626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3DEB-A4B9-AE28-ACEF-A519D43FD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EA07F-D4FF-528B-5A21-FC8A88387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A8A24-86A7-443A-62BC-64CF9056E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708F3-69A0-C31D-7311-925FE6B1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5CDB8-FC11-AC6B-B77E-D4BF1B73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3888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968F60C9-75EB-DD46-A62A-BCAB194915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328B2-0573-E148-B863-8569044A8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D5A8967-5827-344E-B47F-33D4AD35242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77773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C462C6-4980-CF49-964F-23E7B5000703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212991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968F60C9-75EB-DD46-A62A-BCAB194915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10886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328B2-0573-E148-B863-8569044A8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D5A8967-5827-344E-B47F-33D4AD35242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81440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78A814-FF91-1727-1131-70536153B3D6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0980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968F60C9-75EB-DD46-A62A-BCAB194915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13855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D5A8967-5827-344E-B47F-33D4AD35242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3918" y="0"/>
            <a:ext cx="314092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328B2-0573-E148-B863-8569044A8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37D754-AF2B-2239-A627-E8C9D094DDDF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7154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1403;p33">
            <a:extLst>
              <a:ext uri="{FF2B5EF4-FFF2-40B4-BE49-F238E27FC236}">
                <a16:creationId xmlns:a16="http://schemas.microsoft.com/office/drawing/2014/main" id="{778CD11C-3E33-7740-A040-E04EB9D1A419}"/>
              </a:ext>
            </a:extLst>
          </p:cNvPr>
          <p:cNvCxnSpPr>
            <a:cxnSpLocks/>
          </p:cNvCxnSpPr>
          <p:nvPr/>
        </p:nvCxnSpPr>
        <p:spPr>
          <a:xfrm>
            <a:off x="1116733" y="3100039"/>
            <a:ext cx="0" cy="2229304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4" name="Google Shape;1405;p33">
            <a:extLst>
              <a:ext uri="{FF2B5EF4-FFF2-40B4-BE49-F238E27FC236}">
                <a16:creationId xmlns:a16="http://schemas.microsoft.com/office/drawing/2014/main" id="{F7AD56B5-3CD1-CB40-91EB-FB63CE49E88E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1367488" y="5506140"/>
            <a:ext cx="11095445" cy="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Google Shape;1407;p33">
            <a:extLst>
              <a:ext uri="{FF2B5EF4-FFF2-40B4-BE49-F238E27FC236}">
                <a16:creationId xmlns:a16="http://schemas.microsoft.com/office/drawing/2014/main" id="{6EA4067A-4D78-9D45-AAFD-E7373C6C7CF1}"/>
              </a:ext>
            </a:extLst>
          </p:cNvPr>
          <p:cNvCxnSpPr>
            <a:cxnSpLocks/>
          </p:cNvCxnSpPr>
          <p:nvPr/>
        </p:nvCxnSpPr>
        <p:spPr>
          <a:xfrm>
            <a:off x="4820131" y="3100039"/>
            <a:ext cx="0" cy="2229304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9" name="Google Shape;1410;p33">
            <a:extLst>
              <a:ext uri="{FF2B5EF4-FFF2-40B4-BE49-F238E27FC236}">
                <a16:creationId xmlns:a16="http://schemas.microsoft.com/office/drawing/2014/main" id="{1E20DBB5-BB3A-3545-8697-7DD2C620ACE3}"/>
              </a:ext>
            </a:extLst>
          </p:cNvPr>
          <p:cNvCxnSpPr>
            <a:cxnSpLocks/>
          </p:cNvCxnSpPr>
          <p:nvPr/>
        </p:nvCxnSpPr>
        <p:spPr>
          <a:xfrm>
            <a:off x="8049745" y="3100039"/>
            <a:ext cx="0" cy="2229304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1E1F27C9-8F44-3647-A84F-236ABBD03C12}"/>
              </a:ext>
            </a:extLst>
          </p:cNvPr>
          <p:cNvSpPr/>
          <p:nvPr userDrawn="1"/>
        </p:nvSpPr>
        <p:spPr>
          <a:xfrm>
            <a:off x="847041" y="5254674"/>
            <a:ext cx="520447" cy="5029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D63AEB-4498-1141-B964-96C9472DCE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Company timeline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E2B1E-5A2F-2240-A4BF-05FE1F3FBC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5C017-E6D1-A04E-8CBA-DF52C3AA9C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A3CBC4-03AA-EF4D-9E5A-FB4B70B615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75594" y="2854325"/>
            <a:ext cx="1620982" cy="574675"/>
          </a:xfrm>
        </p:spPr>
        <p:txBody>
          <a:bodyPr anchor="ctr"/>
          <a:lstStyle>
            <a:lvl1pPr marL="0" indent="0" algn="l">
              <a:buNone/>
              <a:defRPr b="1" i="0">
                <a:latin typeface="Avenir Black" panose="02000503020000020003" pitchFamily="2" charset="0"/>
              </a:defRPr>
            </a:lvl1pPr>
          </a:lstStyle>
          <a:p>
            <a:pPr lvl="0"/>
            <a:r>
              <a:rPr lang="en-US"/>
              <a:t>2005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C394A29D-3DEE-4944-B1E7-8F081BBF0F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8991" y="2854325"/>
            <a:ext cx="1620982" cy="574675"/>
          </a:xfrm>
        </p:spPr>
        <p:txBody>
          <a:bodyPr anchor="ctr"/>
          <a:lstStyle>
            <a:lvl1pPr marL="0" indent="0" algn="l">
              <a:buNone/>
              <a:defRPr b="1" i="0">
                <a:latin typeface="Avenir Black" panose="02000503020000020003" pitchFamily="2" charset="0"/>
              </a:defRPr>
            </a:lvl1pPr>
          </a:lstStyle>
          <a:p>
            <a:pPr lvl="0"/>
            <a:r>
              <a:rPr lang="en-US"/>
              <a:t>2010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0D3EABD5-161F-7047-A05B-1324AE9491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08604" y="2854325"/>
            <a:ext cx="1620982" cy="574675"/>
          </a:xfrm>
        </p:spPr>
        <p:txBody>
          <a:bodyPr anchor="ctr"/>
          <a:lstStyle>
            <a:lvl1pPr marL="0" indent="0" algn="l">
              <a:buNone/>
              <a:defRPr b="1" i="0">
                <a:latin typeface="Avenir Black" panose="02000503020000020003" pitchFamily="2" charset="0"/>
              </a:defRPr>
            </a:lvl1pPr>
          </a:lstStyle>
          <a:p>
            <a:pPr lvl="0"/>
            <a:r>
              <a:rPr lang="en-US"/>
              <a:t>2016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0A6D3F85-7671-504B-B1EC-2A052C5288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7041" y="5266736"/>
            <a:ext cx="502932" cy="4879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0" i="0">
                <a:latin typeface="Avenir Light" panose="020B0402020203020204" pitchFamily="34" charset="77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9C26C4-478B-4243-AFA9-22A74798C79D}"/>
              </a:ext>
            </a:extLst>
          </p:cNvPr>
          <p:cNvSpPr/>
          <p:nvPr userDrawn="1"/>
        </p:nvSpPr>
        <p:spPr>
          <a:xfrm>
            <a:off x="4568665" y="5254674"/>
            <a:ext cx="520447" cy="5029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BB8B9194-795E-9141-BFEA-CF18F2B577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68665" y="5266736"/>
            <a:ext cx="502932" cy="4879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0" i="0">
                <a:latin typeface="Avenir Light" panose="020B0402020203020204" pitchFamily="34" charset="77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0139D53-A4DE-4143-B5D5-28A64800E5E7}"/>
              </a:ext>
            </a:extLst>
          </p:cNvPr>
          <p:cNvSpPr/>
          <p:nvPr userDrawn="1"/>
        </p:nvSpPr>
        <p:spPr>
          <a:xfrm>
            <a:off x="7797859" y="5254674"/>
            <a:ext cx="520447" cy="5029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650B72C6-D6DA-BC48-BAD7-73A5DB9296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97859" y="5266736"/>
            <a:ext cx="502932" cy="4879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0" i="0">
                <a:latin typeface="Avenir Light" panose="020B0402020203020204" pitchFamily="34" charset="77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9E6416-3F0B-994F-27DD-A7B1E01D8583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9494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1403;p33">
            <a:extLst>
              <a:ext uri="{FF2B5EF4-FFF2-40B4-BE49-F238E27FC236}">
                <a16:creationId xmlns:a16="http://schemas.microsoft.com/office/drawing/2014/main" id="{778CD11C-3E33-7740-A040-E04EB9D1A419}"/>
              </a:ext>
            </a:extLst>
          </p:cNvPr>
          <p:cNvCxnSpPr>
            <a:cxnSpLocks/>
          </p:cNvCxnSpPr>
          <p:nvPr/>
        </p:nvCxnSpPr>
        <p:spPr>
          <a:xfrm>
            <a:off x="2268200" y="3100039"/>
            <a:ext cx="0" cy="2229304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4" name="Google Shape;1405;p33">
            <a:extLst>
              <a:ext uri="{FF2B5EF4-FFF2-40B4-BE49-F238E27FC236}">
                <a16:creationId xmlns:a16="http://schemas.microsoft.com/office/drawing/2014/main" id="{F7AD56B5-3CD1-CB40-91EB-FB63CE49E88E}"/>
              </a:ext>
            </a:extLst>
          </p:cNvPr>
          <p:cNvCxnSpPr>
            <a:cxnSpLocks/>
          </p:cNvCxnSpPr>
          <p:nvPr/>
        </p:nvCxnSpPr>
        <p:spPr>
          <a:xfrm>
            <a:off x="-135467" y="5506140"/>
            <a:ext cx="9321859" cy="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" name="Google Shape;1407;p33">
            <a:extLst>
              <a:ext uri="{FF2B5EF4-FFF2-40B4-BE49-F238E27FC236}">
                <a16:creationId xmlns:a16="http://schemas.microsoft.com/office/drawing/2014/main" id="{6EA4067A-4D78-9D45-AAFD-E7373C6C7CF1}"/>
              </a:ext>
            </a:extLst>
          </p:cNvPr>
          <p:cNvCxnSpPr>
            <a:cxnSpLocks/>
          </p:cNvCxnSpPr>
          <p:nvPr/>
        </p:nvCxnSpPr>
        <p:spPr>
          <a:xfrm>
            <a:off x="5971598" y="3100039"/>
            <a:ext cx="0" cy="2229304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1E1F27C9-8F44-3647-A84F-236ABBD03C12}"/>
              </a:ext>
            </a:extLst>
          </p:cNvPr>
          <p:cNvSpPr/>
          <p:nvPr userDrawn="1"/>
        </p:nvSpPr>
        <p:spPr>
          <a:xfrm>
            <a:off x="1998508" y="5254674"/>
            <a:ext cx="520447" cy="5029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D63AEB-4498-1141-B964-96C9472DCE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Company timeline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E2B1E-5A2F-2240-A4BF-05FE1F3FBC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E5C017-E6D1-A04E-8CBA-DF52C3AA9C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A3CBC4-03AA-EF4D-9E5A-FB4B70B615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427061" y="2854325"/>
            <a:ext cx="1620982" cy="574675"/>
          </a:xfrm>
        </p:spPr>
        <p:txBody>
          <a:bodyPr anchor="ctr"/>
          <a:lstStyle>
            <a:lvl1pPr marL="0" indent="0" algn="l">
              <a:buNone/>
              <a:defRPr b="1" i="0">
                <a:latin typeface="Avenir Black" panose="02000503020000020003" pitchFamily="2" charset="0"/>
              </a:defRPr>
            </a:lvl1pPr>
          </a:lstStyle>
          <a:p>
            <a:pPr lvl="0"/>
            <a:r>
              <a:rPr lang="en-US"/>
              <a:t>2005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C394A29D-3DEE-4944-B1E7-8F081BBF0F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30458" y="2854325"/>
            <a:ext cx="1620982" cy="574675"/>
          </a:xfrm>
        </p:spPr>
        <p:txBody>
          <a:bodyPr anchor="ctr"/>
          <a:lstStyle>
            <a:lvl1pPr marL="0" indent="0" algn="l">
              <a:buNone/>
              <a:defRPr b="1" i="0">
                <a:latin typeface="Avenir Black" panose="02000503020000020003" pitchFamily="2" charset="0"/>
              </a:defRPr>
            </a:lvl1pPr>
          </a:lstStyle>
          <a:p>
            <a:pPr lvl="0"/>
            <a:r>
              <a:rPr lang="en-US"/>
              <a:t>2010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0A6D3F85-7671-504B-B1EC-2A052C5288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98508" y="5266736"/>
            <a:ext cx="502932" cy="4879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0" i="0">
                <a:latin typeface="Avenir Light" panose="020B0402020203020204" pitchFamily="34" charset="77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9C26C4-478B-4243-AFA9-22A74798C79D}"/>
              </a:ext>
            </a:extLst>
          </p:cNvPr>
          <p:cNvSpPr/>
          <p:nvPr userDrawn="1"/>
        </p:nvSpPr>
        <p:spPr>
          <a:xfrm>
            <a:off x="5720132" y="5254674"/>
            <a:ext cx="520447" cy="50293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BB8B9194-795E-9141-BFEA-CF18F2B577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20132" y="5266736"/>
            <a:ext cx="502932" cy="4879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0" i="0">
                <a:latin typeface="Avenir Light" panose="020B0402020203020204" pitchFamily="34" charset="77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0139D53-A4DE-4143-B5D5-28A64800E5E7}"/>
              </a:ext>
            </a:extLst>
          </p:cNvPr>
          <p:cNvSpPr/>
          <p:nvPr userDrawn="1"/>
        </p:nvSpPr>
        <p:spPr>
          <a:xfrm>
            <a:off x="9186392" y="4946746"/>
            <a:ext cx="1157752" cy="11187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B9DABF-AD64-704D-0CA2-F6612FF37DAF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9586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021069-1452-4641-9599-B0BDAC38835C}"/>
              </a:ext>
            </a:extLst>
          </p:cNvPr>
          <p:cNvSpPr/>
          <p:nvPr userDrawn="1"/>
        </p:nvSpPr>
        <p:spPr>
          <a:xfrm>
            <a:off x="1" y="1185334"/>
            <a:ext cx="12191998" cy="448733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C7D39A-3B37-CF4E-92A6-C3AE346782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44384" y="3098801"/>
            <a:ext cx="647615" cy="659160"/>
          </a:xfrm>
        </p:spPr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7861A76-B726-A34D-887E-69311E191A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363538" y="7335045"/>
            <a:ext cx="8516938" cy="1938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Write about your company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7FBCF1-A8D4-A641-88C5-16109DF355B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12191997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222A6F3-4188-B54B-930B-1D2DEE9F2A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000" y="2852027"/>
            <a:ext cx="10656888" cy="1811867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>
                <a:latin typeface="Bebas Neue" panose="020B0606020202050201" pitchFamily="34" charset="77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“This is the quote. Words full of wisdom that someone important said and can make the reader get inspired.”</a:t>
            </a: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BA0E75FC-162B-DF48-8013-2CB46A183C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2000" y="4494562"/>
            <a:ext cx="6841067" cy="1178104"/>
          </a:xfrm>
        </p:spPr>
        <p:txBody>
          <a:bodyPr anchor="ctr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latin typeface="Avenir Light" panose="020B0402020203020204" pitchFamily="34" charset="77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/>
              <a:t>Someone Famous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34D0948A-64FA-8240-9C7B-E78DBC3312F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</p:spTree>
    <p:extLst>
      <p:ext uri="{BB962C8B-B14F-4D97-AF65-F5344CB8AC3E}">
        <p14:creationId xmlns:p14="http://schemas.microsoft.com/office/powerpoint/2010/main" val="1560407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7E35221-3E81-2244-9127-2E655F4BEBBB}"/>
              </a:ext>
            </a:extLst>
          </p:cNvPr>
          <p:cNvSpPr/>
          <p:nvPr userDrawn="1"/>
        </p:nvSpPr>
        <p:spPr>
          <a:xfrm>
            <a:off x="8785129" y="1136012"/>
            <a:ext cx="1627543" cy="390680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A0788B-2BD4-8540-B19D-3B8DE79042C1}"/>
              </a:ext>
            </a:extLst>
          </p:cNvPr>
          <p:cNvSpPr/>
          <p:nvPr userDrawn="1"/>
        </p:nvSpPr>
        <p:spPr>
          <a:xfrm>
            <a:off x="4670329" y="1085212"/>
            <a:ext cx="1627543" cy="390680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413226-0773-984D-9796-23BED9BA177F}"/>
              </a:ext>
            </a:extLst>
          </p:cNvPr>
          <p:cNvSpPr/>
          <p:nvPr userDrawn="1"/>
        </p:nvSpPr>
        <p:spPr>
          <a:xfrm>
            <a:off x="1844854" y="1146637"/>
            <a:ext cx="1627543" cy="390680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C7D39A-3B37-CF4E-92A6-C3AE346782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7861A76-B726-A34D-887E-69311E191A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363538" y="7335045"/>
            <a:ext cx="8516938" cy="1938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Write about your company</a:t>
            </a:r>
          </a:p>
        </p:txBody>
      </p:sp>
      <p:sp>
        <p:nvSpPr>
          <p:cNvPr id="15" name="Google Shape;172;p20">
            <a:extLst>
              <a:ext uri="{FF2B5EF4-FFF2-40B4-BE49-F238E27FC236}">
                <a16:creationId xmlns:a16="http://schemas.microsoft.com/office/drawing/2014/main" id="{1D5C5713-F545-7F4D-BCC5-F8E67FD1B2C0}"/>
              </a:ext>
            </a:extLst>
          </p:cNvPr>
          <p:cNvSpPr/>
          <p:nvPr userDrawn="1"/>
        </p:nvSpPr>
        <p:spPr>
          <a:xfrm>
            <a:off x="7989008" y="1442271"/>
            <a:ext cx="2071658" cy="5415730"/>
          </a:xfrm>
          <a:prstGeom prst="rect">
            <a:avLst/>
          </a:prstGeom>
          <a:solidFill>
            <a:schemeClr val="bg2">
              <a:alpha val="2962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74;p20">
            <a:extLst>
              <a:ext uri="{FF2B5EF4-FFF2-40B4-BE49-F238E27FC236}">
                <a16:creationId xmlns:a16="http://schemas.microsoft.com/office/drawing/2014/main" id="{F4BFB6AF-C27C-C446-B031-0F8447DAE439}"/>
              </a:ext>
            </a:extLst>
          </p:cNvPr>
          <p:cNvSpPr/>
          <p:nvPr userDrawn="1"/>
        </p:nvSpPr>
        <p:spPr>
          <a:xfrm>
            <a:off x="2174114" y="1457525"/>
            <a:ext cx="2071658" cy="5415730"/>
          </a:xfrm>
          <a:prstGeom prst="rect">
            <a:avLst/>
          </a:prstGeom>
          <a:solidFill>
            <a:schemeClr val="bg2">
              <a:alpha val="2962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6;p20">
            <a:extLst>
              <a:ext uri="{FF2B5EF4-FFF2-40B4-BE49-F238E27FC236}">
                <a16:creationId xmlns:a16="http://schemas.microsoft.com/office/drawing/2014/main" id="{6737FC66-CE7F-DB42-A5F0-126F435A4051}"/>
              </a:ext>
            </a:extLst>
          </p:cNvPr>
          <p:cNvSpPr/>
          <p:nvPr userDrawn="1"/>
        </p:nvSpPr>
        <p:spPr>
          <a:xfrm>
            <a:off x="5055333" y="354248"/>
            <a:ext cx="2071658" cy="6503752"/>
          </a:xfrm>
          <a:prstGeom prst="rect">
            <a:avLst/>
          </a:prstGeom>
          <a:solidFill>
            <a:schemeClr val="bg2">
              <a:alpha val="2962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81CBB88-F7A8-9B4A-B3CE-7A9369F75C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74875" y="1443038"/>
            <a:ext cx="2071688" cy="543083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CC005FB4-F6BE-724F-A603-D52E3540495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54542" y="342372"/>
            <a:ext cx="2071688" cy="651562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Picture Placeholder 5">
            <a:extLst>
              <a:ext uri="{FF2B5EF4-FFF2-40B4-BE49-F238E27FC236}">
                <a16:creationId xmlns:a16="http://schemas.microsoft.com/office/drawing/2014/main" id="{1E1DF896-C5EB-334C-9A5B-AE360F694D0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89008" y="1442268"/>
            <a:ext cx="2071688" cy="541573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94146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59594-98EE-7F49-8A91-47AC59847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78442-C4E6-4E49-A3B7-97EFA75EA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FEDB648-BC68-A047-AE83-0517079930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EA659E9-AA2E-F44F-A5C7-D0FB1B4FC9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3C6593-56F7-643F-7496-FD7CD7DC1553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92477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E0D2B-2ED7-4C4B-AAB4-277A858E0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6F85D2-0D4C-4746-A2CB-274A9C5FD2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B330A-2A96-E54F-8E6F-3AFDD86B7F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C013207-9984-554B-BE64-3CDE0B5C109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6325" y="2157412"/>
            <a:ext cx="3738563" cy="37385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3D25811-A065-6A4D-BEFA-D758BF0E330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29275" y="3757614"/>
            <a:ext cx="5789613" cy="2138362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add description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93E43B7-8306-C94C-A4FF-EC6DB1B260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29275" y="3176447"/>
            <a:ext cx="5789613" cy="532064"/>
          </a:xfrm>
        </p:spPr>
        <p:txBody>
          <a:bodyPr>
            <a:normAutofit/>
          </a:bodyPr>
          <a:lstStyle>
            <a:lvl1pPr>
              <a:defRPr sz="2400" b="1" i="0">
                <a:latin typeface="Avenir Black" panose="02000503020000020003" pitchFamily="2" charset="0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3EF0F2-028B-3A98-50E1-CAB4AC40EFA0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5786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88CF3-D6E7-574A-A27E-2EA0EBBF77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Our services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E669F5-D2CE-2C4B-B7C9-B6480D5B08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01DB8E-02ED-EBC5-1090-5F2DF9A42E44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994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EC4CD-2980-7144-CF49-7F1AE8694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25E0D-A022-0765-DF89-F23289EC3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F715F-5671-E4A3-0ECE-033433978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8BB2C-5F9C-92F4-7C1A-8D54C68EB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AEBE4-8A54-DDFE-68CA-3578A7628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55827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E0D2B-2ED7-4C4B-AAB4-277A858E0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6F85D2-0D4C-4746-A2CB-274A9C5FD2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C013207-9984-554B-BE64-3CDE0B5C109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6325" y="2157412"/>
            <a:ext cx="3738563" cy="373856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1016E8-B9C3-955C-61FB-340243D09365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09677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909DD6-4A4E-644C-8A3E-A43ADBD93D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762791" y="6356350"/>
            <a:ext cx="4114800" cy="365125"/>
          </a:xfrm>
        </p:spPr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7465F-9DC8-4B4F-80B4-1C3807FAF1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01EC7736-05B1-8247-81D4-EFB2D38F9BB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6095999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307E79-7AA4-B453-26F0-5BB79A396919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83143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38CB-F3A9-7F43-BBC2-FF60CCD6F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E7B6D6-39C5-8749-AE70-B1A02ED740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5F6E8-D53B-5F43-8392-410D2B94C9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121AC8C-3EE7-0940-84DD-F355EABC4B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65297" y="2718593"/>
            <a:ext cx="1420813" cy="14208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138FF0CE-6458-C247-BF41-6CE9DA86AB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75445" y="2718593"/>
            <a:ext cx="1420813" cy="14208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773867C-ABAF-EF4A-AEBC-66B2D385F2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85593" y="2718593"/>
            <a:ext cx="1420813" cy="14208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9D2A570-7424-A749-B28A-E74DA0C5E3C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95741" y="2718593"/>
            <a:ext cx="1420813" cy="14208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9486872-40EF-DB4A-ABFE-72F51DE8E7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605890" y="2718593"/>
            <a:ext cx="1420813" cy="142081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41312-8EA5-353D-912C-6D2ECDAE598C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18329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38CB-F3A9-7F43-BBC2-FF60CCD6F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E7B6D6-39C5-8749-AE70-B1A02ED740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5F6E8-D53B-5F43-8392-410D2B94C9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121AC8C-3EE7-0940-84DD-F355EABC4B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2000" y="2236569"/>
            <a:ext cx="1930473" cy="263546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138FF0CE-6458-C247-BF41-6CE9DA86AB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43604" y="2236569"/>
            <a:ext cx="1930473" cy="263546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4773867C-ABAF-EF4A-AEBC-66B2D385F22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25208" y="2236569"/>
            <a:ext cx="1930473" cy="263546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9D2A570-7424-A749-B28A-E74DA0C5E3C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06812" y="2236569"/>
            <a:ext cx="1930473" cy="263546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9486872-40EF-DB4A-ABFE-72F51DE8E7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8415" y="2236569"/>
            <a:ext cx="1930473" cy="263546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7506F-8357-B532-7023-9A18817E32CE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25958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482233-958A-BC4A-82BF-3656D923A3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C2C72-FB2C-9744-8532-BD458CDC9D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6138168-6040-AD45-B007-80EC415A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B3E1E7-3015-3F37-D676-4B9EA751E274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74536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C8EA-D5C5-7647-A0D6-E83031943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0081CF-9E66-794B-B439-676780E24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2781D7-54E2-7D49-A8A2-1C6FF5E24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13557B-3631-C840-AA0F-D8ABD8E9ED6A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40739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9DA13EE-5F50-0F48-B294-5D2167395D0D}"/>
              </a:ext>
            </a:extLst>
          </p:cNvPr>
          <p:cNvSpPr/>
          <p:nvPr userDrawn="1"/>
        </p:nvSpPr>
        <p:spPr>
          <a:xfrm>
            <a:off x="1119841" y="2896830"/>
            <a:ext cx="2918758" cy="312838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0238AD-FA95-D54C-86EA-9717FC1A9EB5}"/>
              </a:ext>
            </a:extLst>
          </p:cNvPr>
          <p:cNvSpPr/>
          <p:nvPr userDrawn="1"/>
        </p:nvSpPr>
        <p:spPr>
          <a:xfrm>
            <a:off x="-262392" y="3100039"/>
            <a:ext cx="2652057" cy="4322135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F113D7-3FA7-0846-B22F-E9DDF7872F95}"/>
              </a:ext>
            </a:extLst>
          </p:cNvPr>
          <p:cNvSpPr/>
          <p:nvPr userDrawn="1"/>
        </p:nvSpPr>
        <p:spPr>
          <a:xfrm>
            <a:off x="1" y="2200275"/>
            <a:ext cx="12191999" cy="2457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06FD7-4BEB-034A-B4A2-6FB02D949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EED165-E7C3-AA48-AA97-B6F1C6A1B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E1426-356A-9448-9C3A-9A100ED98E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44384" y="3100039"/>
            <a:ext cx="647615" cy="657922"/>
          </a:xfrm>
        </p:spPr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Google Shape;311;p31">
            <a:extLst>
              <a:ext uri="{FF2B5EF4-FFF2-40B4-BE49-F238E27FC236}">
                <a16:creationId xmlns:a16="http://schemas.microsoft.com/office/drawing/2014/main" id="{04978434-6413-FD41-BBEF-2435D08880FD}"/>
              </a:ext>
            </a:extLst>
          </p:cNvPr>
          <p:cNvSpPr/>
          <p:nvPr userDrawn="1"/>
        </p:nvSpPr>
        <p:spPr>
          <a:xfrm>
            <a:off x="13061849" y="842760"/>
            <a:ext cx="2577750" cy="5172480"/>
          </a:xfrm>
          <a:custGeom>
            <a:avLst/>
            <a:gdLst/>
            <a:ahLst/>
            <a:cxnLst/>
            <a:rect l="l" t="t" r="r" b="b"/>
            <a:pathLst>
              <a:path w="30819" h="61841" extrusionOk="0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03939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D98DCC4D-AA40-5F49-B8B7-D308454F0766}"/>
              </a:ext>
            </a:extLst>
          </p:cNvPr>
          <p:cNvSpPr/>
          <p:nvPr userDrawn="1"/>
        </p:nvSpPr>
        <p:spPr>
          <a:xfrm>
            <a:off x="1119841" y="2896830"/>
            <a:ext cx="2918758" cy="312838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4AF0DC-5C8D-3347-A562-AA1CFFD5E3F0}"/>
              </a:ext>
            </a:extLst>
          </p:cNvPr>
          <p:cNvSpPr/>
          <p:nvPr userDrawn="1"/>
        </p:nvSpPr>
        <p:spPr>
          <a:xfrm>
            <a:off x="-262392" y="3100039"/>
            <a:ext cx="2652057" cy="4322135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F113D7-3FA7-0846-B22F-E9DDF7872F95}"/>
              </a:ext>
            </a:extLst>
          </p:cNvPr>
          <p:cNvSpPr/>
          <p:nvPr userDrawn="1"/>
        </p:nvSpPr>
        <p:spPr>
          <a:xfrm>
            <a:off x="1" y="2200275"/>
            <a:ext cx="12191999" cy="2457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06FD7-4BEB-034A-B4A2-6FB02D949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EED165-E7C3-AA48-AA97-B6F1C6A1B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E1426-356A-9448-9C3A-9A100ED98E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337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BB6A4F3-9580-7F4B-89A1-21C2DBC59877}"/>
              </a:ext>
            </a:extLst>
          </p:cNvPr>
          <p:cNvSpPr/>
          <p:nvPr userDrawn="1"/>
        </p:nvSpPr>
        <p:spPr>
          <a:xfrm>
            <a:off x="1119841" y="2896830"/>
            <a:ext cx="2918758" cy="312838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EBFE300-3B30-5747-B0A6-E5792CD3E844}"/>
              </a:ext>
            </a:extLst>
          </p:cNvPr>
          <p:cNvSpPr/>
          <p:nvPr userDrawn="1"/>
        </p:nvSpPr>
        <p:spPr>
          <a:xfrm>
            <a:off x="-262392" y="3100039"/>
            <a:ext cx="2652057" cy="4322135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F113D7-3FA7-0846-B22F-E9DDF7872F95}"/>
              </a:ext>
            </a:extLst>
          </p:cNvPr>
          <p:cNvSpPr/>
          <p:nvPr userDrawn="1"/>
        </p:nvSpPr>
        <p:spPr>
          <a:xfrm>
            <a:off x="1" y="2200275"/>
            <a:ext cx="12191999" cy="24574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06FD7-4BEB-034A-B4A2-6FB02D949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EED165-E7C3-AA48-AA97-B6F1C6A1B0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E1426-356A-9448-9C3A-9A100ED98E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792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8CAE6EF-1CF8-0A49-B6CD-8E1E15F446B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D46921-FDBF-E24B-B88A-1178A481D3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D2014-1FF1-4044-B938-B919DD0FF8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1AB2B8-5564-0347-A1B1-FE458CEABD01}"/>
              </a:ext>
            </a:extLst>
          </p:cNvPr>
          <p:cNvSpPr/>
          <p:nvPr userDrawn="1"/>
        </p:nvSpPr>
        <p:spPr>
          <a:xfrm>
            <a:off x="0" y="1697038"/>
            <a:ext cx="6384758" cy="36504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62E933-5A29-AAC9-2B5E-DB50D7416CFE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5464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522C9-CFB4-9259-8A59-23182A8CF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E5F7F-7980-9685-2239-CEDE098A8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B08E1-5DC0-DCA9-8AB7-292A0B5FB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45B68-43BE-B342-60F7-988009785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1188C-FDCA-6BC2-7B37-796B602DD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966651-23DF-86F0-C6F3-AE78B42D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44818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235D57-EC3B-5043-8604-2EFE3280A4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5491D-5C6D-454A-8761-78F6BAF5A4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EBBCFE-AAB0-0446-912F-006702718DE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3399445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291C2-03FC-EC4C-9C37-F51CC1DC0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40E72-0BE5-9E4F-BCFA-0B03C710C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74682-F531-C64D-BC7C-2D2742B0B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F9BA7-F90C-2245-9C87-A0C11813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9CA4D4-0B63-044E-A0CF-D68FAE66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56AA69-17E2-E84A-AF25-7EFBCA58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969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755B8-0D12-7E40-99EA-AD568A179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5A77E-D571-C843-A84F-630C79E4F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56F33-3060-434D-A2EB-075F0BB3B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F8C57A-746B-5940-AFF3-933D0EC869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DB381-48D3-6F45-8CD8-A211293491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C7C524-8AF5-0349-80BB-D9A1DBCDA3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1D17AD-4E88-C34C-8395-EA4CCEEFD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3E2800-E513-1548-840C-F148DA27E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296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8DC995-3040-7A4F-A8F2-0C16D609FB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B67836-72A6-F64E-9A7E-D850F6BA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F52383-947F-4E44-B3A0-A98DD819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3B40D1A-72D2-E64A-9FFA-A1B47AC58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02094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C4655A-AB04-834F-9FC6-751071B2D10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27F627-744F-0E47-A3D5-B08FB89370A4}"/>
              </a:ext>
            </a:extLst>
          </p:cNvPr>
          <p:cNvSpPr/>
          <p:nvPr userDrawn="1"/>
        </p:nvSpPr>
        <p:spPr>
          <a:xfrm>
            <a:off x="4538133" y="1819275"/>
            <a:ext cx="3132667" cy="5038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178AA-DCA0-A14D-955F-C7DC3B86FF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186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95B30-7FBD-B447-A67D-982C0C05F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837FE-84E9-8E42-A7E2-A57929FC0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C2AFEA-177F-C44A-AABC-EE11A0510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2ADF7E-F48A-B646-8DD5-19E7F2F3A0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A72A1-BB01-7748-907E-F0A30ACE3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1E08F-7FD2-5B4C-90A1-E12252D78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320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4480F-8243-C348-A2E0-7E2113A5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273AA0-4C3F-E848-B24D-AF8AB7839F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0318A-59AE-904B-BA0F-19810EC22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85DF2-A4C8-6B4E-B3C3-323C3C9C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DCECA-C373-D846-B264-6A77C7420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3B077-EAEA-024C-88C7-D197F1F5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5348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3D8E-8FC2-9042-BCE5-216ED1C9E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889806-7C2F-5E41-AFCC-C7A08C209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0F9B9-A5C2-2642-9CD9-DC89B74E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F3E44-2B71-5543-88B1-0B9450BA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35510-4512-DF40-9858-63921515D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1229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0D14F4-AE01-B340-9CEF-A74D9EF7A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67304E-2377-C445-8E88-2A09C4B0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D5CC0-0CC4-8543-8217-07462D47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88D99-2958-CE4D-806F-71EE7C629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www.yourwebsite.com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8FDEA-088D-8045-BD87-C614900A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7C9C3-F2E8-AE4B-9070-23AB4CD45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645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857375" y="1014880"/>
            <a:ext cx="8380505" cy="400110"/>
          </a:xfrm>
        </p:spPr>
        <p:txBody>
          <a:bodyPr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000" b="0" i="0" u="none" strike="noStrike" kern="1200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Lorem </a:t>
            </a:r>
            <a:r>
              <a:rPr lang="en-US" err="1"/>
              <a:t>Ipsum</a:t>
            </a:r>
            <a:r>
              <a:rPr lang="en-US"/>
              <a:t> is simply dummy text of the printing and typesetting industry. Lorem </a:t>
            </a:r>
            <a:r>
              <a:rPr lang="en-US" err="1"/>
              <a:t>Ipsum</a:t>
            </a:r>
            <a:r>
              <a:rPr lang="en-US"/>
              <a:t> has been the industry's standard dummy text ever since the 1500s, when an unknown printer took a galley of type and scrambled it to make a type specimen book.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2794000" y="360971"/>
            <a:ext cx="6604000" cy="535531"/>
          </a:xfrm>
        </p:spPr>
        <p:txBody>
          <a:bodyPr wrap="square" anchor="t">
            <a:spAutoFit/>
          </a:bodyPr>
          <a:lstStyle>
            <a:lvl1pPr marL="0" indent="0" algn="ctr">
              <a:buNone/>
              <a:defRPr sz="3200" normalizeH="0" baseline="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  <a:latin typeface="+mj-lt"/>
              </a:defRPr>
            </a:lvl2pPr>
            <a:lvl3pPr>
              <a:defRPr>
                <a:solidFill>
                  <a:schemeClr val="tx1"/>
                </a:solidFill>
                <a:latin typeface="+mj-lt"/>
              </a:defRPr>
            </a:lvl3pPr>
            <a:lvl4pPr>
              <a:defRPr>
                <a:solidFill>
                  <a:schemeClr val="tx1"/>
                </a:solidFill>
                <a:latin typeface="+mj-lt"/>
              </a:defRPr>
            </a:lvl4pPr>
            <a:lvl5pPr>
              <a:defRPr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- Click to edit Master text styles -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3206E70-9524-410D-AE9B-78D656EAA1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237880" y="0"/>
            <a:ext cx="571500" cy="55562"/>
          </a:xfrm>
          <a:prstGeom prst="rect">
            <a:avLst/>
          </a:prstGeom>
          <a:solidFill>
            <a:srgbClr val="E258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0880817" y="0"/>
            <a:ext cx="571500" cy="55562"/>
          </a:xfrm>
          <a:prstGeom prst="rect">
            <a:avLst/>
          </a:prstGeom>
          <a:solidFill>
            <a:srgbClr val="78D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1523754" y="0"/>
            <a:ext cx="571500" cy="55562"/>
          </a:xfrm>
          <a:prstGeom prst="rect">
            <a:avLst/>
          </a:prstGeom>
          <a:solidFill>
            <a:srgbClr val="3B39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59F1A-10DF-7387-4C82-D0802C335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A4039-917C-7D81-CCA2-80F610070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0EF6E-9C8E-09A0-D2A0-1A4B12555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D48F68-DED2-1ABF-6559-A7DC2DFE8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036DD-04EB-D041-BE63-DDF6A6A91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95438-279B-D5A3-064B-A486B5B1E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0B4EF3-E60F-13F0-57DF-ADD08E52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D61876-1F63-3750-ACB7-7FEF1F2AF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2212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C236-8307-9C1C-293D-6D7AAB3FD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1393BD-F2CC-E268-C7DD-0BFDCFC80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152A5-AD7F-6455-D723-2E7FFED9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32728-5037-DFBA-110C-51F7726F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983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6F517-A61B-14ED-3E95-9875407A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E10C75-6C0C-AEBC-4208-F4E4EB740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5149E-0697-F934-3AFB-4B27E876E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590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9CB45-68B1-BA3D-F7B3-DB0ECEE91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01DED-4391-C4A6-31CD-98FAD500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53777-C889-E3B1-6F20-28EF4F259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741BA-E081-83E4-64E4-264EF22D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D4281-64C6-3DF0-95EE-F2B58027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C635E-9E06-AA63-5D89-726C6BB6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445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9515-02E3-9D41-6249-4DFD38AAD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6BBACE-1B67-76D1-2DE9-45E5E495E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8E3444-E9BD-BBF1-AE15-0C51084D6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550472-043C-F833-82CC-1367AA7B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0403B-C5D1-F755-86BB-8356CC40F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DCB53-CDE7-FD83-81E4-F89D80512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199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34.xml"/><Relationship Id="rId34" Type="http://schemas.openxmlformats.org/officeDocument/2006/relationships/slideLayout" Target="../slideLayouts/slideLayout47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slideLayout" Target="../slideLayouts/slideLayout38.xml"/><Relationship Id="rId3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29" Type="http://schemas.openxmlformats.org/officeDocument/2006/relationships/slideLayout" Target="../slideLayouts/slideLayout4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37.xml"/><Relationship Id="rId32" Type="http://schemas.openxmlformats.org/officeDocument/2006/relationships/slideLayout" Target="../slideLayouts/slideLayout45.xml"/><Relationship Id="rId37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41.xml"/><Relationship Id="rId36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44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Relationship Id="rId27" Type="http://schemas.openxmlformats.org/officeDocument/2006/relationships/slideLayout" Target="../slideLayouts/slideLayout40.xml"/><Relationship Id="rId30" Type="http://schemas.openxmlformats.org/officeDocument/2006/relationships/slideLayout" Target="../slideLayouts/slideLayout43.xml"/><Relationship Id="rId35" Type="http://schemas.openxmlformats.org/officeDocument/2006/relationships/slideLayout" Target="../slideLayouts/slideLayout48.xml"/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C4D40C-C343-F5C9-F71B-B9E3D13E1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F18AE-1809-42BD-D674-3128BA340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AE9EB-7219-E6D7-5C6C-1F139B375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D89A01-901D-450C-9D2F-96DFD5A619DB}" type="datetimeFigureOut">
              <a:rPr lang="en-IE" smtClean="0"/>
              <a:t>26/02/2025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DEBAE-F293-5CBF-024F-542F49DBD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0C30F-23B3-502A-B7AC-43D5ED53AA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55EAB4-B4BB-417B-914D-056A2505D4A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148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9" r:id="rId3"/>
    <p:sldLayoutId id="2147483701" r:id="rId4"/>
    <p:sldLayoutId id="2147483702" r:id="rId5"/>
    <p:sldLayoutId id="2147483700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698" r:id="rId12"/>
    <p:sldLayoutId id="214748370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F3AD5B-6EE5-834A-AA7A-E51EF1CCD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42900"/>
            <a:ext cx="10656888" cy="13541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/>
            </a:br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73B96-6851-074C-B559-F52D8610D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5688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FB295-714B-4143-A2B8-6883CC3B3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venir Light" panose="020B0402020203020204" pitchFamily="34" charset="77"/>
              </a:defRPr>
            </a:lvl1pPr>
          </a:lstStyle>
          <a:p>
            <a:r>
              <a:rPr lang="en-US"/>
              <a:t>www.yourwebsite.com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73A4C3-3227-034D-9D86-C32A9506C496}"/>
              </a:ext>
            </a:extLst>
          </p:cNvPr>
          <p:cNvSpPr/>
          <p:nvPr userDrawn="1"/>
        </p:nvSpPr>
        <p:spPr>
          <a:xfrm>
            <a:off x="11534078" y="3100039"/>
            <a:ext cx="657922" cy="6579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CE99D-2633-9641-A8B6-16FAE7908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4384" y="3100039"/>
            <a:ext cx="647615" cy="657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  <a:latin typeface="Bebas Neue Book" pitchFamily="2" charset="0"/>
              </a:defRPr>
            </a:lvl1pPr>
          </a:lstStyle>
          <a:p>
            <a:fld id="{2857C9C3-F2E8-AE4B-9070-23AB4CD453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404770-EBC7-5142-A310-CBD3217528B8}"/>
              </a:ext>
            </a:extLst>
          </p:cNvPr>
          <p:cNvSpPr/>
          <p:nvPr userDrawn="1"/>
        </p:nvSpPr>
        <p:spPr>
          <a:xfrm>
            <a:off x="0" y="342899"/>
            <a:ext cx="647700" cy="33443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12382A-4ACD-141C-4FA5-E7C9BB6F24E9}"/>
              </a:ext>
            </a:extLst>
          </p:cNvPr>
          <p:cNvSpPr txBox="1"/>
          <p:nvPr userDrawn="1"/>
        </p:nvSpPr>
        <p:spPr>
          <a:xfrm>
            <a:off x="11187404" y="2612571"/>
            <a:ext cx="995265" cy="16515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12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0" r:id="rId2"/>
    <p:sldLayoutId id="2147483650" r:id="rId3"/>
    <p:sldLayoutId id="2147483666" r:id="rId4"/>
    <p:sldLayoutId id="2147483667" r:id="rId5"/>
    <p:sldLayoutId id="2147483694" r:id="rId6"/>
    <p:sldLayoutId id="2147483668" r:id="rId7"/>
    <p:sldLayoutId id="2147483669" r:id="rId8"/>
    <p:sldLayoutId id="2147483691" r:id="rId9"/>
    <p:sldLayoutId id="2147483692" r:id="rId10"/>
    <p:sldLayoutId id="2147483693" r:id="rId11"/>
    <p:sldLayoutId id="2147483661" r:id="rId12"/>
    <p:sldLayoutId id="2147483660" r:id="rId13"/>
    <p:sldLayoutId id="2147483651" r:id="rId14"/>
    <p:sldLayoutId id="2147483662" r:id="rId15"/>
    <p:sldLayoutId id="214748368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54" r:id="rId22"/>
    <p:sldLayoutId id="2147483663" r:id="rId23"/>
    <p:sldLayoutId id="2147483664" r:id="rId24"/>
    <p:sldLayoutId id="2147483686" r:id="rId25"/>
    <p:sldLayoutId id="2147483665" r:id="rId26"/>
    <p:sldLayoutId id="2147483688" r:id="rId27"/>
    <p:sldLayoutId id="2147483652" r:id="rId28"/>
    <p:sldLayoutId id="2147483653" r:id="rId29"/>
    <p:sldLayoutId id="2147483655" r:id="rId30"/>
    <p:sldLayoutId id="2147483687" r:id="rId31"/>
    <p:sldLayoutId id="2147483656" r:id="rId32"/>
    <p:sldLayoutId id="2147483657" r:id="rId33"/>
    <p:sldLayoutId id="2147483658" r:id="rId34"/>
    <p:sldLayoutId id="2147483659" r:id="rId35"/>
    <p:sldLayoutId id="2147483685" r:id="rId3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ebas Neue" panose="020B0606020202050201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venir Book" panose="02000503020000020003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">
          <p15:clr>
            <a:srgbClr val="F26B43"/>
          </p15:clr>
        </p15:guide>
        <p15:guide id="2" pos="480">
          <p15:clr>
            <a:srgbClr val="F26B43"/>
          </p15:clr>
        </p15:guide>
        <p15:guide id="3" pos="408">
          <p15:clr>
            <a:srgbClr val="F26B43"/>
          </p15:clr>
        </p15:guide>
        <p15:guide id="4" pos="7267">
          <p15:clr>
            <a:srgbClr val="F26B43"/>
          </p15:clr>
        </p15:guide>
        <p15:guide id="5" pos="7193">
          <p15:clr>
            <a:srgbClr val="F26B43"/>
          </p15:clr>
        </p15:guide>
        <p15:guide id="6" orient="horz" pos="1069">
          <p15:clr>
            <a:srgbClr val="F26B43"/>
          </p15:clr>
        </p15:guide>
        <p15:guide id="7" orient="horz" pos="1146">
          <p15:clr>
            <a:srgbClr val="F26B43"/>
          </p15:clr>
        </p15:guide>
        <p15:guide id="8" orient="horz" pos="1944" userDrawn="1">
          <p15:clr>
            <a:srgbClr val="F26B43"/>
          </p15:clr>
        </p15:guide>
        <p15:guide id="9" orient="horz" pos="15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521BD42-1D5A-3049-AA41-00CFB6CD8363}"/>
              </a:ext>
            </a:extLst>
          </p:cNvPr>
          <p:cNvSpPr/>
          <p:nvPr/>
        </p:nvSpPr>
        <p:spPr>
          <a:xfrm>
            <a:off x="9539942" y="-328614"/>
            <a:ext cx="2918758" cy="6018254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924C56-6D7A-C345-BEA2-6B5B8419D7D1}"/>
              </a:ext>
            </a:extLst>
          </p:cNvPr>
          <p:cNvSpPr/>
          <p:nvPr/>
        </p:nvSpPr>
        <p:spPr>
          <a:xfrm>
            <a:off x="8157709" y="2764465"/>
            <a:ext cx="2652057" cy="4322135"/>
          </a:xfrm>
          <a:prstGeom prst="rect">
            <a:avLst/>
          </a:prstGeom>
          <a:noFill/>
          <a:ln w="476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Placeholder 9" descr="A statue of a lion&#10;&#10;Description automatically generated with low confidence">
            <a:extLst>
              <a:ext uri="{FF2B5EF4-FFF2-40B4-BE49-F238E27FC236}">
                <a16:creationId xmlns:a16="http://schemas.microsoft.com/office/drawing/2014/main" id="{097283C4-3504-07F7-87D4-FDA45A7BB7E3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/>
          <a:srcRect t="181" b="181"/>
          <a:stretch>
            <a:fillRect/>
          </a:stretch>
        </p:blipFill>
        <p:spPr/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1779EE2-8FE8-406A-97B2-80C46C0FE799}"/>
              </a:ext>
            </a:extLst>
          </p:cNvPr>
          <p:cNvSpPr txBox="1"/>
          <p:nvPr/>
        </p:nvSpPr>
        <p:spPr>
          <a:xfrm>
            <a:off x="193829" y="3417509"/>
            <a:ext cx="11770822" cy="181588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br>
              <a:rPr lang="en-US" sz="3600"/>
            </a:br>
            <a:br>
              <a:rPr lang="en-US" sz="3600"/>
            </a:br>
            <a:br>
              <a:rPr lang="en-US" sz="2000"/>
            </a:br>
            <a:endParaRPr lang="en-US" sz="20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29D5FB-20C8-4376-BAC8-BDA6C7AA229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" t="18306" r="45244"/>
          <a:stretch/>
        </p:blipFill>
        <p:spPr>
          <a:xfrm>
            <a:off x="193829" y="6038004"/>
            <a:ext cx="1272626" cy="5621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A992C1-907A-4A2A-891B-103BD1B97355}"/>
              </a:ext>
            </a:extLst>
          </p:cNvPr>
          <p:cNvSpPr txBox="1"/>
          <p:nvPr/>
        </p:nvSpPr>
        <p:spPr>
          <a:xfrm>
            <a:off x="443431" y="3597067"/>
            <a:ext cx="8602462" cy="21544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400" b="1" dirty="0">
                <a:latin typeface="Bebas Neue"/>
                <a:ea typeface="+mj-ea"/>
                <a:cs typeface="+mj-cs"/>
              </a:rPr>
              <a:t>UCC Consultancy Policy</a:t>
            </a:r>
            <a:endParaRPr lang="en-US" sz="4400" b="1" dirty="0">
              <a:latin typeface="Bebas Neue" panose="020B0606020202050201" pitchFamily="34" charset="77"/>
              <a:ea typeface="+mj-ea"/>
              <a:cs typeface="+mj-cs"/>
            </a:endParaRPr>
          </a:p>
          <a:p>
            <a:r>
              <a:rPr lang="en-US" b="1" dirty="0">
                <a:latin typeface="+mj-lt"/>
                <a:ea typeface="+mj-ea"/>
                <a:cs typeface="+mj-cs"/>
              </a:rPr>
              <a:t>Rachel O'Leary, Director of Business Engagement and Head of Consultancy</a:t>
            </a:r>
            <a:endParaRPr lang="en-US" b="1" dirty="0">
              <a:latin typeface="+mj-lt"/>
              <a:ea typeface="Calibri Light"/>
              <a:cs typeface="Calibri Light"/>
            </a:endParaRPr>
          </a:p>
          <a:p>
            <a:r>
              <a:rPr lang="en-US" b="1" dirty="0">
                <a:latin typeface="Calibri Light"/>
                <a:ea typeface="Calibri Light"/>
                <a:cs typeface="Calibri Light"/>
              </a:rPr>
              <a:t>Ruth Hargrove, Consultancy Contracts Coordinator</a:t>
            </a:r>
          </a:p>
          <a:p>
            <a:r>
              <a:rPr lang="en-US" b="1" dirty="0">
                <a:latin typeface="Calibri Light"/>
                <a:ea typeface="Calibri Light"/>
                <a:cs typeface="Calibri Light"/>
              </a:rPr>
              <a:t>26 February 2025</a:t>
            </a: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IE" dirty="0">
                <a:ea typeface="Calibri" panose="020F0502020204030204"/>
                <a:cs typeface="Calibri" panose="020F050202020403020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363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6CBB67-AAF4-934C-7080-F38ABDD79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27F4C93-579E-DEB2-21EB-A8B836140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C45CE4-1D42-1BEA-9831-230E8D036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AAC9F96-65D3-3301-7E01-1BF346C05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C1FF5C6-5F3F-902D-DCF8-E413C3CC6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7090-EA14-EEA4-AE36-A53AA668B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FCC9B6A-9D4E-638B-1B5F-9E8A6CB2E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2BA784-12EF-E252-1611-E0487618D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2" y="891652"/>
            <a:ext cx="4412021" cy="1927748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Questions?</a:t>
            </a:r>
            <a:endParaRPr lang="en-IE" sz="40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CE41C1-E20B-D2AE-70E2-638DD78B6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791" y="4192715"/>
            <a:ext cx="4126272" cy="1927748"/>
          </a:xfrm>
        </p:spPr>
        <p:txBody>
          <a:bodyPr>
            <a:normAutofit/>
          </a:bodyPr>
          <a:lstStyle/>
          <a:p>
            <a:pPr algn="r"/>
            <a:r>
              <a:rPr lang="en-US" sz="1500" b="1">
                <a:solidFill>
                  <a:srgbClr val="FFFFFF"/>
                </a:solidFill>
              </a:rPr>
              <a:t>Contacts</a:t>
            </a:r>
          </a:p>
          <a:p>
            <a:pPr algn="r"/>
            <a:r>
              <a:rPr lang="en-US" sz="1500">
                <a:solidFill>
                  <a:srgbClr val="FFFFFF"/>
                </a:solidFill>
              </a:rPr>
              <a:t>Rachel O’Leary</a:t>
            </a:r>
          </a:p>
          <a:p>
            <a:pPr algn="r"/>
            <a:r>
              <a:rPr lang="en-US" sz="1500">
                <a:solidFill>
                  <a:srgbClr val="FFFFFF"/>
                </a:solidFill>
              </a:rPr>
              <a:t>Ruth Hargrove</a:t>
            </a:r>
          </a:p>
          <a:p>
            <a:pPr algn="r"/>
            <a:endParaRPr lang="en-IE" sz="1500">
              <a:solidFill>
                <a:srgbClr val="FFFFF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410AEC-6D97-31B0-F610-8254A52188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99946"/>
            <a:ext cx="5608320" cy="381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717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578B1-B628-43AF-A83B-78344F763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>
                <a:ea typeface="Verdana"/>
                <a:cs typeface="Verdana"/>
              </a:rPr>
            </a:br>
            <a:r>
              <a:rPr lang="en-US">
                <a:ea typeface="Verdana"/>
                <a:cs typeface="Verdana"/>
              </a:rPr>
              <a:t>UCC Consulting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C1EE2-25E3-4E5C-853F-BF592CED59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Verdana"/>
                <a:cs typeface="Verdana"/>
              </a:rPr>
              <a:t>Introduction to UCC’s managed consultancy unit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E69DA5-A5B2-40D5-8FB0-CA88F1878DB3}"/>
              </a:ext>
            </a:extLst>
          </p:cNvPr>
          <p:cNvSpPr/>
          <p:nvPr/>
        </p:nvSpPr>
        <p:spPr>
          <a:xfrm>
            <a:off x="8150680" y="3901609"/>
            <a:ext cx="3906175" cy="2956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53691F-41C5-4294-9271-505E467003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02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A34EE-2D3B-45FC-9218-5E58A3985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Definition of </a:t>
            </a:r>
            <a:r>
              <a:rPr lang="en-IE" u="sng"/>
              <a:t>University</a:t>
            </a:r>
            <a:r>
              <a:rPr lang="en-IE"/>
              <a:t> Consultancy</a:t>
            </a:r>
            <a:endParaRPr lang="en-IE">
              <a:ea typeface="Verdan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1876-9D2C-4334-81ED-89E74FFB5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/>
            <a:r>
              <a:rPr lang="en-IE" dirty="0"/>
              <a:t>Application of existing expertise</a:t>
            </a:r>
          </a:p>
          <a:p>
            <a:pPr marL="0" indent="0">
              <a:buNone/>
            </a:pPr>
            <a:endParaRPr lang="en-IE"/>
          </a:p>
          <a:p>
            <a:pPr marL="285750" indent="-285750"/>
            <a:r>
              <a:rPr lang="en-IE" dirty="0"/>
              <a:t>Academic Consultancy supported by UCC harnessing the brand reputation together with the admin, legal and financial supports of the institution</a:t>
            </a:r>
          </a:p>
          <a:p>
            <a:pPr marL="0" indent="0">
              <a:buNone/>
            </a:pPr>
            <a:endParaRPr lang="en-IE"/>
          </a:p>
          <a:p>
            <a:pPr marL="285750" indent="-285750"/>
            <a:r>
              <a:rPr lang="en-IE" dirty="0"/>
              <a:t>Non-core, commercial activity (vatable @23%)</a:t>
            </a:r>
            <a:endParaRPr lang="en-IE" dirty="0">
              <a:ea typeface="Verdana"/>
            </a:endParaRPr>
          </a:p>
          <a:p>
            <a:pPr marL="0" indent="0">
              <a:buNone/>
            </a:pPr>
            <a:endParaRPr lang="en-IE"/>
          </a:p>
          <a:p>
            <a:pPr marL="285750" indent="-285750"/>
            <a:r>
              <a:rPr lang="en-IE" dirty="0"/>
              <a:t>May be too commercially sensitive to publish </a:t>
            </a:r>
            <a:endParaRPr lang="en-IE" sz="1400" dirty="0"/>
          </a:p>
          <a:p>
            <a:pPr marL="342900" lvl="1" indent="0">
              <a:buNone/>
            </a:pPr>
            <a:endParaRPr lang="en-IE"/>
          </a:p>
          <a:p>
            <a:endParaRPr lang="en-IE"/>
          </a:p>
        </p:txBody>
      </p:sp>
      <p:pic>
        <p:nvPicPr>
          <p:cNvPr id="5" name="Picture 4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0E5455FC-2208-BA00-158A-8CEFE859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328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33755-A729-4A8D-AE17-3826E273B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“Application of existing expertise”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33CA9-F40B-4F52-8C0C-B2F133301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IE" dirty="0"/>
              <a:t>Providing opinion or advice</a:t>
            </a:r>
          </a:p>
          <a:p>
            <a:r>
              <a:rPr lang="en-IE" dirty="0"/>
              <a:t>Advisory/Technical solutions</a:t>
            </a:r>
          </a:p>
          <a:p>
            <a:r>
              <a:rPr lang="en-IE" dirty="0"/>
              <a:t>Feasibility studies</a:t>
            </a:r>
          </a:p>
          <a:p>
            <a:r>
              <a:rPr lang="en-IE" dirty="0"/>
              <a:t>Organisational Development Plans</a:t>
            </a:r>
          </a:p>
          <a:p>
            <a:r>
              <a:rPr lang="en-IE" dirty="0"/>
              <a:t>Policy or Procedure Reviews</a:t>
            </a:r>
          </a:p>
          <a:p>
            <a:r>
              <a:rPr lang="en-IE" dirty="0"/>
              <a:t>Road Maps</a:t>
            </a:r>
          </a:p>
          <a:p>
            <a:r>
              <a:rPr lang="en-IE" dirty="0"/>
              <a:t>Interpretation of analysis</a:t>
            </a:r>
          </a:p>
          <a:p>
            <a:r>
              <a:rPr lang="en-IE" dirty="0"/>
              <a:t>Guest Speaking</a:t>
            </a:r>
          </a:p>
          <a:p>
            <a:r>
              <a:rPr lang="en-IE" dirty="0"/>
              <a:t>Member of Steering Committee or Advisory Board</a:t>
            </a:r>
          </a:p>
        </p:txBody>
      </p:sp>
      <p:pic>
        <p:nvPicPr>
          <p:cNvPr id="6" name="Picture 5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045502E4-A235-6C49-697B-BBCF41666E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199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2A06A-A534-49B5-B8B6-206FEFAA0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/>
              <a:t>Role of Managed Consultancy Unit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B88FC1F-3AF0-48EE-FE38-32B2C0792DA4}"/>
              </a:ext>
            </a:extLst>
          </p:cNvPr>
          <p:cNvSpPr txBox="1">
            <a:spLocks/>
          </p:cNvSpPr>
          <p:nvPr/>
        </p:nvSpPr>
        <p:spPr>
          <a:xfrm>
            <a:off x="578006" y="1745398"/>
            <a:ext cx="9096023" cy="43768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IE">
              <a:ea typeface="Verdana"/>
              <a:cs typeface="Verdana"/>
            </a:endParaRPr>
          </a:p>
          <a:p>
            <a:pPr marL="342900" lvl="1" indent="0" algn="ctr">
              <a:buNone/>
            </a:pPr>
            <a:r>
              <a:rPr lang="en-IE" sz="2400" dirty="0"/>
              <a:t>“the aim is to allow our academic staff</a:t>
            </a:r>
            <a:endParaRPr lang="en-IE" sz="2400" dirty="0">
              <a:ea typeface="Verdana"/>
            </a:endParaRPr>
          </a:p>
          <a:p>
            <a:pPr marL="342900" lvl="1" indent="0" algn="ctr">
              <a:buFont typeface="Arial" panose="020B0604020202020204" pitchFamily="34" charset="0"/>
              <a:buNone/>
            </a:pPr>
            <a:r>
              <a:rPr lang="en-IE" sz="2400" dirty="0"/>
              <a:t> </a:t>
            </a:r>
          </a:p>
          <a:p>
            <a:pPr marL="342900" lvl="1" indent="0" algn="ctr">
              <a:buFont typeface="Arial" panose="020B0604020202020204" pitchFamily="34" charset="0"/>
              <a:buNone/>
            </a:pPr>
            <a:r>
              <a:rPr lang="en-IE" sz="2400" dirty="0"/>
              <a:t>to concentrate on being the</a:t>
            </a:r>
          </a:p>
          <a:p>
            <a:pPr marL="342900" lvl="1" indent="0" algn="ctr">
              <a:buFont typeface="Arial" panose="020B0604020202020204" pitchFamily="34" charset="0"/>
              <a:buNone/>
            </a:pPr>
            <a:endParaRPr lang="en-IE" sz="2400"/>
          </a:p>
          <a:p>
            <a:pPr marL="342900" lvl="1" indent="0" algn="ctr">
              <a:buFont typeface="Arial" panose="020B0604020202020204" pitchFamily="34" charset="0"/>
              <a:buNone/>
            </a:pPr>
            <a:r>
              <a:rPr lang="en-IE" sz="2400" dirty="0"/>
              <a:t> </a:t>
            </a:r>
            <a:r>
              <a:rPr lang="en-IE" sz="2400" b="1" dirty="0"/>
              <a:t>expert consultant</a:t>
            </a:r>
          </a:p>
          <a:p>
            <a:pPr marL="342900" lvl="1" indent="0" algn="ctr">
              <a:buFont typeface="Arial" panose="020B0604020202020204" pitchFamily="34" charset="0"/>
              <a:buNone/>
            </a:pPr>
            <a:endParaRPr lang="en-IE" sz="2400"/>
          </a:p>
          <a:p>
            <a:pPr marL="342900" lvl="1" indent="0" algn="ctr">
              <a:buFont typeface="Arial" panose="020B0604020202020204" pitchFamily="34" charset="0"/>
              <a:buNone/>
            </a:pPr>
            <a:r>
              <a:rPr lang="en-IE" sz="2400" dirty="0"/>
              <a:t> required for the task at hand”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IE" sz="2400"/>
          </a:p>
          <a:p>
            <a:pPr marL="0" indent="0">
              <a:buFont typeface="Arial" panose="020B0604020202020204" pitchFamily="34" charset="0"/>
              <a:buNone/>
            </a:pPr>
            <a:endParaRPr lang="en-US" sz="2800">
              <a:ea typeface="Verdana"/>
              <a:cs typeface="Verdana"/>
            </a:endParaRPr>
          </a:p>
          <a:p>
            <a:endParaRPr lang="en-US">
              <a:ea typeface="Verdana"/>
              <a:cs typeface="Verdan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ea typeface="Verdana"/>
              <a:cs typeface="Verdana"/>
            </a:endParaRPr>
          </a:p>
        </p:txBody>
      </p:sp>
      <p:pic>
        <p:nvPicPr>
          <p:cNvPr id="4" name="Picture 3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DC430012-7AB5-A744-A417-E832244184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224" y="4671396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505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672FF-63FF-4D22-AD20-7F87401C2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Support to Academic Consultants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00D7C-8588-406B-B074-C32B1EB10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0848"/>
            <a:ext cx="9096023" cy="437681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en-GB" dirty="0">
                <a:ea typeface="Verdana"/>
                <a:cs typeface="Verdana"/>
              </a:rPr>
              <a:t>Risk Management</a:t>
            </a:r>
          </a:p>
          <a:p>
            <a:pPr lvl="1" algn="just"/>
            <a:r>
              <a:rPr lang="en-GB" dirty="0">
                <a:ea typeface="Verdana"/>
                <a:cs typeface="Verdana"/>
              </a:rPr>
              <a:t>Commercial Risk - Pricing &amp; invoicing VAT</a:t>
            </a:r>
          </a:p>
          <a:p>
            <a:pPr lvl="1" algn="just"/>
            <a:r>
              <a:rPr lang="en-GB" dirty="0">
                <a:ea typeface="Verdana"/>
                <a:cs typeface="Verdana"/>
              </a:rPr>
              <a:t>Academic Risk</a:t>
            </a:r>
          </a:p>
          <a:p>
            <a:pPr lvl="1" algn="just"/>
            <a:r>
              <a:rPr lang="en-GB" dirty="0">
                <a:ea typeface="Verdana"/>
              </a:rPr>
              <a:t>Reputational Risk – Due diligence</a:t>
            </a:r>
          </a:p>
          <a:p>
            <a:pPr lvl="1" algn="just"/>
            <a:r>
              <a:rPr lang="en-GB" dirty="0">
                <a:ea typeface="Verdana"/>
              </a:rPr>
              <a:t>Legal Risk – Contract and insurance</a:t>
            </a:r>
          </a:p>
          <a:p>
            <a:pPr lvl="1" algn="just"/>
            <a:endParaRPr lang="en-GB">
              <a:ea typeface="Verdana"/>
              <a:cs typeface="Verdana"/>
            </a:endParaRPr>
          </a:p>
          <a:p>
            <a:pPr marL="0" indent="0" algn="just">
              <a:buNone/>
            </a:pPr>
            <a:r>
              <a:rPr lang="en-GB" dirty="0">
                <a:ea typeface="Verdana"/>
                <a:cs typeface="Verdana"/>
              </a:rPr>
              <a:t>Project Management Assistance</a:t>
            </a:r>
          </a:p>
          <a:p>
            <a:pPr lvl="1" algn="just"/>
            <a:r>
              <a:rPr lang="en-GB" dirty="0">
                <a:ea typeface="Verdana"/>
                <a:cs typeface="Verdana"/>
              </a:rPr>
              <a:t>Internal approvals</a:t>
            </a:r>
          </a:p>
          <a:p>
            <a:pPr lvl="1" algn="just"/>
            <a:r>
              <a:rPr lang="en-GB" dirty="0">
                <a:ea typeface="Verdana"/>
                <a:cs typeface="Verdana"/>
              </a:rPr>
              <a:t>Project plans and milestones</a:t>
            </a:r>
          </a:p>
          <a:p>
            <a:pPr lvl="1" algn="just"/>
            <a:r>
              <a:rPr lang="en-GB" dirty="0">
                <a:ea typeface="Verdana"/>
                <a:cs typeface="Verdana"/>
              </a:rPr>
              <a:t>Pricing &amp; billing schedules </a:t>
            </a:r>
          </a:p>
          <a:p>
            <a:pPr lvl="1" algn="just"/>
            <a:r>
              <a:rPr lang="en-GB" dirty="0">
                <a:ea typeface="Verdana"/>
                <a:cs typeface="Verdana"/>
              </a:rPr>
              <a:t>Frequently used templates </a:t>
            </a:r>
            <a:endParaRPr lang="en-US">
              <a:ea typeface="Verdana"/>
              <a:cs typeface="Verdana"/>
            </a:endParaRPr>
          </a:p>
          <a:p>
            <a:endParaRPr lang="en-US">
              <a:ea typeface="Verdana"/>
              <a:cs typeface="Verdana"/>
            </a:endParaRPr>
          </a:p>
          <a:p>
            <a:endParaRPr lang="en-US">
              <a:ea typeface="Verdana"/>
              <a:cs typeface="Verdana"/>
            </a:endParaRPr>
          </a:p>
        </p:txBody>
      </p:sp>
      <p:pic>
        <p:nvPicPr>
          <p:cNvPr id="5" name="Picture 4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49C925FB-6D82-1EB3-1E33-FE5E57F79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56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A699A-457A-4A0D-8D4D-4A2080F1B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600"/>
            </a:br>
            <a:r>
              <a:rPr lang="en-US" sz="3600"/>
              <a:t>Support to Academic Consultants (2)</a:t>
            </a:r>
            <a:br>
              <a:rPr lang="en-GB" sz="3600"/>
            </a:b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B3FF0-9DA1-4259-A0CF-FDA660CA9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087"/>
            <a:ext cx="10515600" cy="487887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endParaRPr lang="en-GB">
              <a:ea typeface="Verdana"/>
              <a:cs typeface="Verdana"/>
            </a:endParaRPr>
          </a:p>
          <a:p>
            <a:pPr marL="0" indent="0" algn="just">
              <a:buNone/>
            </a:pPr>
            <a:r>
              <a:rPr lang="en-GB">
                <a:ea typeface="Verdana"/>
                <a:cs typeface="Verdana"/>
              </a:rPr>
              <a:t>Administrative Support</a:t>
            </a:r>
            <a:endParaRPr lang="en-GB">
              <a:ea typeface="Verdana"/>
            </a:endParaRPr>
          </a:p>
          <a:p>
            <a:pPr lvl="1" algn="just">
              <a:buFont typeface="Arial"/>
              <a:buChar char="•"/>
            </a:pPr>
            <a:r>
              <a:rPr lang="en-GB">
                <a:ea typeface="Verdana"/>
                <a:cs typeface="Verdana"/>
              </a:rPr>
              <a:t>Project milestones</a:t>
            </a:r>
          </a:p>
          <a:p>
            <a:pPr lvl="1" algn="just">
              <a:buFont typeface="Arial"/>
              <a:buChar char="•"/>
            </a:pPr>
            <a:r>
              <a:rPr lang="en-GB">
                <a:ea typeface="Verdana"/>
                <a:cs typeface="Verdana"/>
              </a:rPr>
              <a:t>Billing/timesheets</a:t>
            </a:r>
          </a:p>
          <a:p>
            <a:pPr lvl="1" algn="just"/>
            <a:r>
              <a:rPr lang="en-GB">
                <a:ea typeface="Verdana"/>
                <a:cs typeface="Verdana"/>
              </a:rPr>
              <a:t>Credit Collection (invoicing)</a:t>
            </a:r>
            <a:endParaRPr lang="en-US">
              <a:ea typeface="Verdana"/>
              <a:cs typeface="Verdana"/>
            </a:endParaRPr>
          </a:p>
          <a:p>
            <a:pPr lvl="1" algn="just">
              <a:buFont typeface="Arial"/>
              <a:buChar char="•"/>
            </a:pPr>
            <a:r>
              <a:rPr lang="en-GB">
                <a:ea typeface="Verdana"/>
                <a:cs typeface="Verdana"/>
              </a:rPr>
              <a:t>Internal distributions: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>
                <a:ea typeface="Verdana"/>
                <a:cs typeface="Verdana"/>
              </a:rPr>
              <a:t>10% College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>
                <a:ea typeface="Verdana"/>
                <a:cs typeface="Verdana"/>
              </a:rPr>
              <a:t>15% UCC Consulting Strategic Fund</a:t>
            </a:r>
            <a:endParaRPr lang="en-IE">
              <a:ea typeface="Verdana"/>
              <a:cs typeface="Verdana"/>
            </a:endParaRP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IE">
                <a:ea typeface="Verdana"/>
                <a:cs typeface="Verdana"/>
              </a:rPr>
              <a:t>75% Research Centre/Academic consultant</a:t>
            </a:r>
          </a:p>
          <a:p>
            <a:pPr lvl="1" algn="just"/>
            <a:r>
              <a:rPr lang="en-GB">
                <a:ea typeface="Verdana"/>
                <a:cs typeface="Verdana"/>
              </a:rPr>
              <a:t>Project close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>
                <a:ea typeface="Verdana"/>
                <a:cs typeface="Verdana"/>
              </a:rPr>
              <a:t>IRIS return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>
                <a:ea typeface="Verdana"/>
                <a:cs typeface="Verdana"/>
              </a:rPr>
              <a:t>Impact case study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>
                <a:ea typeface="Verdana"/>
                <a:cs typeface="Verdana"/>
              </a:rPr>
              <a:t>Follow-up with client</a:t>
            </a:r>
          </a:p>
          <a:p>
            <a:pPr marL="342900" lvl="1" indent="0" algn="just">
              <a:buNone/>
            </a:pPr>
            <a:endParaRPr lang="en-US">
              <a:ea typeface="Verdana"/>
              <a:cs typeface="Verdana"/>
            </a:endParaRPr>
          </a:p>
          <a:p>
            <a:endParaRPr lang="en-IE"/>
          </a:p>
        </p:txBody>
      </p:sp>
      <p:pic>
        <p:nvPicPr>
          <p:cNvPr id="5" name="Picture 4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A5309DCD-E48A-BBA1-5DB5-39E03338F2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40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BB2ED9D-801C-4A98-8C8F-34F38440FF46}"/>
              </a:ext>
            </a:extLst>
          </p:cNvPr>
          <p:cNvGrpSpPr/>
          <p:nvPr/>
        </p:nvGrpSpPr>
        <p:grpSpPr>
          <a:xfrm>
            <a:off x="419276" y="1100831"/>
            <a:ext cx="11459046" cy="5417694"/>
            <a:chOff x="563925" y="719666"/>
            <a:chExt cx="11584268" cy="5418667"/>
          </a:xfrm>
        </p:grpSpPr>
        <p:graphicFrame>
          <p:nvGraphicFramePr>
            <p:cNvPr id="5" name="Diagram 4">
              <a:extLst>
                <a:ext uri="{FF2B5EF4-FFF2-40B4-BE49-F238E27FC236}">
                  <a16:creationId xmlns:a16="http://schemas.microsoft.com/office/drawing/2014/main" id="{64D83608-AB25-4AF3-AF31-09DA50234F4D}"/>
                </a:ext>
              </a:extLst>
            </p:cNvPr>
            <p:cNvGraphicFramePr/>
            <p:nvPr/>
          </p:nvGraphicFramePr>
          <p:xfrm>
            <a:off x="563925" y="719666"/>
            <a:ext cx="9554595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07058F1-3E57-45AA-95E1-9FD42386A15E}"/>
                </a:ext>
              </a:extLst>
            </p:cNvPr>
            <p:cNvSpPr txBox="1"/>
            <p:nvPr/>
          </p:nvSpPr>
          <p:spPr>
            <a:xfrm>
              <a:off x="7366931" y="3691155"/>
              <a:ext cx="3186419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Project milestones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Time/budget management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Billing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6C7FD44-42C7-482E-A486-C45D045FCB86}"/>
                </a:ext>
              </a:extLst>
            </p:cNvPr>
            <p:cNvSpPr txBox="1"/>
            <p:nvPr/>
          </p:nvSpPr>
          <p:spPr>
            <a:xfrm>
              <a:off x="9183846" y="4868755"/>
              <a:ext cx="2964347" cy="12695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Delivery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Invoicing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Internal distributions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Consultancy declaration on IRIS</a:t>
              </a:r>
            </a:p>
            <a:p>
              <a:pPr marL="57150" lvl="1" indent="-5715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IE" sz="150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Calibri" panose="020F0502020204030204"/>
                </a:rPr>
                <a:t>Impact report (where applicable)</a:t>
              </a:r>
              <a:endParaRPr lang="en-IE" sz="90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A88D41B9-2560-4B20-8CE0-0D3B2768FF9F}"/>
              </a:ext>
            </a:extLst>
          </p:cNvPr>
          <p:cNvSpPr txBox="1">
            <a:spLocks/>
          </p:cNvSpPr>
          <p:nvPr/>
        </p:nvSpPr>
        <p:spPr>
          <a:xfrm>
            <a:off x="648561" y="168338"/>
            <a:ext cx="9096023" cy="1057274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Our Process</a:t>
            </a:r>
            <a:br>
              <a:rPr lang="en-GB" sz="3600"/>
            </a:br>
            <a:endParaRPr lang="en-IE"/>
          </a:p>
        </p:txBody>
      </p:sp>
      <p:pic>
        <p:nvPicPr>
          <p:cNvPr id="19" name="Picture 18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F3FEE3D0-3919-5202-4179-51887DCEDD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193626"/>
            <a:ext cx="2817181" cy="209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718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6C6B-E3D2-4979-894C-F88E0157C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2610"/>
            <a:ext cx="7480177" cy="3703931"/>
          </a:xfrm>
        </p:spPr>
        <p:txBody>
          <a:bodyPr>
            <a:normAutofit/>
          </a:bodyPr>
          <a:lstStyle/>
          <a:p>
            <a:pPr algn="ctr"/>
            <a:br>
              <a:rPr lang="en-US">
                <a:ea typeface="Verdana"/>
                <a:cs typeface="Verdana"/>
              </a:rPr>
            </a:br>
            <a:br>
              <a:rPr lang="en-US">
                <a:ea typeface="Verdana"/>
                <a:cs typeface="Verdana"/>
              </a:rPr>
            </a:br>
            <a:r>
              <a:rPr lang="en-US">
                <a:ea typeface="Verdana"/>
                <a:cs typeface="Verdana"/>
              </a:rPr>
              <a:t>Questions</a:t>
            </a:r>
            <a:br>
              <a:rPr lang="en-US">
                <a:ea typeface="Verdana"/>
                <a:cs typeface="Verdana"/>
              </a:rPr>
            </a:br>
            <a:br>
              <a:rPr lang="en-US">
                <a:ea typeface="Verdana"/>
                <a:cs typeface="Verdana"/>
              </a:rPr>
            </a:br>
            <a:r>
              <a:rPr lang="en-US" sz="2000">
                <a:ea typeface="Verdana"/>
                <a:cs typeface="Verdana"/>
              </a:rPr>
              <a:t>Thank You</a:t>
            </a:r>
            <a:endParaRPr lang="en-US" sz="20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A27F0-8D48-4506-9C63-1A0BC0047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179717"/>
            <a:ext cx="8126507" cy="109901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Verdana"/>
                <a:cs typeface="Verdana"/>
              </a:rPr>
              <a:t>Rachel O'Leary</a:t>
            </a:r>
          </a:p>
          <a:p>
            <a:r>
              <a:rPr lang="en-US" dirty="0">
                <a:ea typeface="Verdana"/>
                <a:cs typeface="Verdana"/>
              </a:rPr>
              <a:t>Director of Business Engagement </a:t>
            </a:r>
          </a:p>
          <a:p>
            <a:r>
              <a:rPr lang="en-US" b="1" dirty="0">
                <a:ea typeface="Verdana"/>
                <a:cs typeface="Verdana"/>
              </a:rPr>
              <a:t>rachel.oleary@ucc.ie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72BBA2-DC46-40AC-9043-9F0D4BBD0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8377" y="4111882"/>
            <a:ext cx="3798414" cy="260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26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695F3-7613-FBDD-BB24-D44857AC8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3558-491E-5BCD-87BA-06AAEF07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2060719"/>
          </a:xfrm>
        </p:spPr>
        <p:txBody>
          <a:bodyPr>
            <a:noAutofit/>
          </a:bodyPr>
          <a:lstStyle/>
          <a:p>
            <a:r>
              <a:rPr lang="en-IE" sz="3200" dirty="0">
                <a:latin typeface="Bebas Neue"/>
                <a:ea typeface="+mj-lt"/>
                <a:cs typeface="+mj-lt"/>
              </a:rPr>
              <a:t>Introduction</a:t>
            </a:r>
            <a:endParaRPr lang="en-IE" sz="3200" dirty="0">
              <a:latin typeface="Bebas Neue"/>
            </a:endParaRP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19A450B1-49FD-86BD-576E-F627894D3CDE}"/>
              </a:ext>
            </a:extLst>
          </p:cNvPr>
          <p:cNvSpPr/>
          <p:nvPr/>
        </p:nvSpPr>
        <p:spPr>
          <a:xfrm>
            <a:off x="395278" y="507711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8465D8-F968-1B28-5A6F-362F804A35CC}"/>
              </a:ext>
            </a:extLst>
          </p:cNvPr>
          <p:cNvSpPr txBox="1"/>
          <p:nvPr/>
        </p:nvSpPr>
        <p:spPr>
          <a:xfrm>
            <a:off x="394423" y="2287606"/>
            <a:ext cx="10488065" cy="56323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en-GB" sz="2000" dirty="0">
              <a:solidFill>
                <a:schemeClr val="accent5">
                  <a:lumMod val="10000"/>
                </a:schemeClr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2016 Policy 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Precedes UCC Consulting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Under Review</a:t>
            </a:r>
          </a:p>
          <a:p>
            <a:pPr marL="342900" indent="-342900">
              <a:buFont typeface="Arial"/>
              <a:buChar char="•"/>
            </a:pPr>
            <a:endParaRPr lang="en-GB" sz="2000">
              <a:solidFill>
                <a:schemeClr val="accent5">
                  <a:lumMod val="10000"/>
                </a:schemeClr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Governance: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Institutional Risk</a:t>
            </a:r>
          </a:p>
          <a:p>
            <a:pPr marL="1257300" lvl="2" indent="-342900">
              <a:buFont typeface="Wingdings"/>
              <a:buChar char="§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cs typeface="Calibri"/>
              </a:rPr>
              <a:t>Working Time</a:t>
            </a:r>
          </a:p>
          <a:p>
            <a:pPr marL="1257300" lvl="2" indent="-342900">
              <a:buFont typeface="Wingdings"/>
              <a:buChar char="§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cs typeface="Calibri"/>
              </a:rPr>
              <a:t>Reputation</a:t>
            </a:r>
          </a:p>
          <a:p>
            <a:pPr marL="1257300" lvl="2" indent="-342900">
              <a:buFont typeface="Wingdings"/>
              <a:buChar char="§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cs typeface="Calibri"/>
              </a:rPr>
              <a:t>Conflicts of Interest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cs typeface="Calibri"/>
              </a:rPr>
              <a:t>Staff Member</a:t>
            </a:r>
          </a:p>
          <a:p>
            <a:pPr marL="1257300" lvl="2" indent="-342900">
              <a:buFont typeface="Wingdings"/>
              <a:buChar char="§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ea typeface="Calibri"/>
                <a:cs typeface="Calibri"/>
              </a:rPr>
              <a:t>Academic Staff</a:t>
            </a:r>
          </a:p>
          <a:p>
            <a:pPr marL="1257300" lvl="2" indent="-342900">
              <a:buFont typeface="Wingdings"/>
              <a:buChar char="§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ea typeface="Calibri"/>
                <a:cs typeface="Calibri"/>
              </a:rPr>
              <a:t>Head of School</a:t>
            </a:r>
          </a:p>
          <a:p>
            <a:pPr marL="1257300" lvl="2" indent="-342900">
              <a:buFont typeface="Wingdings"/>
              <a:buChar char="§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ea typeface="Calibri"/>
                <a:cs typeface="Calibri"/>
              </a:rPr>
              <a:t>Head of College</a:t>
            </a:r>
          </a:p>
          <a:p>
            <a:pPr marL="342900" indent="-342900">
              <a:buFont typeface="Arial"/>
              <a:buChar char="•"/>
            </a:pPr>
            <a:endParaRPr lang="en-GB" sz="2000">
              <a:solidFill>
                <a:srgbClr val="10040F"/>
              </a:solidFill>
              <a:latin typeface="Aptos" panose="02110004020202020204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GB" sz="2000">
              <a:solidFill>
                <a:srgbClr val="10040F"/>
              </a:solidFill>
              <a:latin typeface="Aptos" panose="02110004020202020204"/>
              <a:ea typeface="Calibri"/>
              <a:cs typeface="Calibri"/>
            </a:endParaRPr>
          </a:p>
          <a:p>
            <a:endParaRPr lang="en-GB" sz="2000" kern="100">
              <a:latin typeface="Calibri"/>
              <a:ea typeface="Calibri"/>
              <a:cs typeface="Times New Roman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GB" sz="2000" kern="100"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Picture 3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5EE79F10-46AF-FADB-94E9-5A3059568B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93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9EBE9-544C-B64C-A547-D1732220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1354138"/>
          </a:xfrm>
        </p:spPr>
        <p:txBody>
          <a:bodyPr/>
          <a:lstStyle/>
          <a:p>
            <a:r>
              <a:rPr lang="en-IE">
                <a:latin typeface="Bebas Neue"/>
              </a:rPr>
              <a:t>What is Consultancy</a:t>
            </a: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F62BFD32-25B3-C4DC-DFC4-BAE3C85C31C4}"/>
              </a:ext>
            </a:extLst>
          </p:cNvPr>
          <p:cNvSpPr/>
          <p:nvPr/>
        </p:nvSpPr>
        <p:spPr>
          <a:xfrm>
            <a:off x="339860" y="147493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C3C089-6B69-6FE7-30E5-5E4598C066B3}"/>
              </a:ext>
            </a:extLst>
          </p:cNvPr>
          <p:cNvSpPr txBox="1"/>
          <p:nvPr/>
        </p:nvSpPr>
        <p:spPr>
          <a:xfrm>
            <a:off x="321852" y="2041948"/>
            <a:ext cx="11104951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Consultancy is: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Application of existing expertise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No new knowledge is created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Facilities use (currently not at UCC)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sz="2000" dirty="0"/>
              <a:t>"</a:t>
            </a:r>
            <a:r>
              <a:rPr lang="en-US" sz="2000" i="1" dirty="0"/>
              <a:t>Ordinary professional activities are those commitments which extend an academic staff member's normal institutional responsibilities of teaching, research and service to serving public institutions, </a:t>
            </a:r>
            <a:r>
              <a:rPr lang="en-US" sz="2000" i="1" dirty="0" err="1"/>
              <a:t>organisations</a:t>
            </a:r>
            <a:r>
              <a:rPr lang="en-US" sz="2000" i="1" dirty="0"/>
              <a:t> and professional societies</a:t>
            </a:r>
            <a:r>
              <a:rPr lang="en-US" sz="2000" dirty="0"/>
              <a:t>"</a:t>
            </a:r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7" name="Picture 6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ABDB7B4D-DD94-E7F6-BD22-0A62D1F079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29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9EBE9-544C-B64C-A547-D1732220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2060719"/>
          </a:xfrm>
        </p:spPr>
        <p:txBody>
          <a:bodyPr>
            <a:noAutofit/>
          </a:bodyPr>
          <a:lstStyle/>
          <a:p>
            <a:r>
              <a:rPr lang="en-IE" sz="3200">
                <a:latin typeface="Bebas Neue"/>
                <a:ea typeface="+mj-lt"/>
                <a:cs typeface="+mj-lt"/>
              </a:rPr>
              <a:t>POLICY ON UNIVERSITY CONSULTANCY, DIRECTORSHIPS AND OTHER REMUNERATED ACADEMIC ACTIVITY EXTERNAL TO UNIVERSITY COLLEGE CORK</a:t>
            </a:r>
            <a:endParaRPr lang="en-US" sz="3200">
              <a:latin typeface="Bebas Neue"/>
            </a:endParaRP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F62BFD32-25B3-C4DC-DFC4-BAE3C85C31C4}"/>
              </a:ext>
            </a:extLst>
          </p:cNvPr>
          <p:cNvSpPr/>
          <p:nvPr/>
        </p:nvSpPr>
        <p:spPr>
          <a:xfrm>
            <a:off x="395278" y="507711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EF022D-414B-E73F-9E73-0FA2A86EEDA5}"/>
              </a:ext>
            </a:extLst>
          </p:cNvPr>
          <p:cNvSpPr txBox="1"/>
          <p:nvPr/>
        </p:nvSpPr>
        <p:spPr>
          <a:xfrm>
            <a:off x="394423" y="2287606"/>
            <a:ext cx="10488065" cy="47089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In the policy</a:t>
            </a:r>
            <a:endParaRPr lang="en-US" sz="2000" dirty="0">
              <a:solidFill>
                <a:schemeClr val="accent5">
                  <a:lumMod val="10000"/>
                </a:schemeClr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Scope of Policy:</a:t>
            </a:r>
          </a:p>
          <a:p>
            <a:pPr marL="342900" indent="-342900">
              <a:buFont typeface="Arial"/>
              <a:buChar char="•"/>
            </a:pPr>
            <a:endParaRPr lang="en-GB" sz="2000" dirty="0">
              <a:solidFill>
                <a:schemeClr val="accent5">
                  <a:lumMod val="10000"/>
                </a:schemeClr>
              </a:solidFill>
              <a:cs typeface="Calibri"/>
            </a:endParaRP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Private Consultancy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University Consultancy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Directorships of Public Sector Entities</a:t>
            </a:r>
          </a:p>
          <a:p>
            <a:pPr marL="800100" lvl="1" indent="-342900">
              <a:buFont typeface="Courier New"/>
              <a:buChar char="o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Remunerated External Academic Engagement</a:t>
            </a:r>
          </a:p>
          <a:p>
            <a:pPr marL="800100" lvl="1" indent="-342900">
              <a:buFont typeface="Courier New"/>
              <a:buChar char="o"/>
            </a:pPr>
            <a:endParaRPr lang="en-GB" sz="2000" dirty="0">
              <a:solidFill>
                <a:schemeClr val="accent5">
                  <a:lumMod val="10000"/>
                </a:schemeClr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cs typeface="Calibri"/>
              </a:rPr>
              <a:t>Payment to staff members</a:t>
            </a: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cs typeface="Calibri"/>
              </a:rPr>
              <a:t>Annual Return</a:t>
            </a:r>
          </a:p>
          <a:p>
            <a:pPr marL="342900" indent="-342900">
              <a:buFont typeface="Arial"/>
              <a:buChar char="•"/>
            </a:pPr>
            <a:r>
              <a:rPr lang="en-GB" sz="2000" dirty="0">
                <a:solidFill>
                  <a:schemeClr val="accent5">
                    <a:lumMod val="10000"/>
                  </a:schemeClr>
                </a:solidFill>
                <a:latin typeface="Aptos" panose="02110004020202020204"/>
                <a:ea typeface="Calibri"/>
                <a:cs typeface="Calibri"/>
              </a:rPr>
              <a:t>Management, Reporting and Disclosure</a:t>
            </a:r>
          </a:p>
          <a:p>
            <a:pPr marL="342900" indent="-342900">
              <a:buFont typeface="Arial"/>
              <a:buChar char="•"/>
            </a:pPr>
            <a:endParaRPr lang="en-GB" sz="2000">
              <a:solidFill>
                <a:srgbClr val="10040F"/>
              </a:solidFill>
              <a:latin typeface="Aptos" panose="02110004020202020204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GB" sz="2000">
              <a:solidFill>
                <a:srgbClr val="10040F"/>
              </a:solidFill>
              <a:latin typeface="Aptos" panose="02110004020202020204"/>
              <a:ea typeface="Calibri"/>
              <a:cs typeface="Calibri"/>
            </a:endParaRPr>
          </a:p>
          <a:p>
            <a:endParaRPr lang="en-GB" sz="2000" kern="100">
              <a:latin typeface="Calibri"/>
              <a:ea typeface="Calibri"/>
              <a:cs typeface="Times New Roman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GB" sz="2000" kern="100"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Picture 3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295FB9C6-FD1A-DC76-B7D6-DE8227164F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60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01885-47CE-4547-3FF6-3C7B75A0D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7CF3B-3B05-38A1-6201-4741D6C92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1354138"/>
          </a:xfrm>
        </p:spPr>
        <p:txBody>
          <a:bodyPr/>
          <a:lstStyle/>
          <a:p>
            <a:r>
              <a:rPr lang="en-IE" dirty="0">
                <a:latin typeface="Bebas Neue"/>
              </a:rPr>
              <a:t>What are we looking at?</a:t>
            </a: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25E86EB7-D28D-4E78-3E49-FE96C8CA11A2}"/>
              </a:ext>
            </a:extLst>
          </p:cNvPr>
          <p:cNvSpPr/>
          <p:nvPr/>
        </p:nvSpPr>
        <p:spPr>
          <a:xfrm>
            <a:off x="339860" y="147493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536CB7-CB17-D6C2-B231-E2EF7C3E6DBB}"/>
              </a:ext>
            </a:extLst>
          </p:cNvPr>
          <p:cNvSpPr txBox="1"/>
          <p:nvPr/>
        </p:nvSpPr>
        <p:spPr>
          <a:xfrm>
            <a:off x="321852" y="2041948"/>
            <a:ext cx="11104951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We want to understand the nature of each engagement: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Ensure field expertise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Capacity (Workload and delivery of duties)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20% of working time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Conflict of interest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Approvals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Insurance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Remuneration (Personal)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Annual Declaration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7" name="Picture 6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1FD19D8E-26F1-E304-1DA8-8B46EB4897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5E4C1-E45C-66FC-3131-6046DBD8C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1C974-43CA-3042-5AE2-6AD7959F7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754" y="310128"/>
            <a:ext cx="10656888" cy="1354138"/>
          </a:xfrm>
        </p:spPr>
        <p:txBody>
          <a:bodyPr/>
          <a:lstStyle/>
          <a:p>
            <a:r>
              <a:rPr lang="en-IE">
                <a:latin typeface="Bebas Neue"/>
              </a:rPr>
              <a:t>Private Consultancy </a:t>
            </a: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984519E1-AB4D-1B2D-8A4A-1AE1934902D6}"/>
              </a:ext>
            </a:extLst>
          </p:cNvPr>
          <p:cNvSpPr/>
          <p:nvPr/>
        </p:nvSpPr>
        <p:spPr>
          <a:xfrm>
            <a:off x="339860" y="147493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BB208E-E247-4554-B8F2-728F29A0EDB6}"/>
              </a:ext>
            </a:extLst>
          </p:cNvPr>
          <p:cNvSpPr txBox="1"/>
          <p:nvPr/>
        </p:nvSpPr>
        <p:spPr>
          <a:xfrm>
            <a:off x="339259" y="1998785"/>
            <a:ext cx="10127672" cy="48628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US" sz="2000" dirty="0">
                <a:cs typeface="Arial"/>
              </a:rPr>
              <a:t>Conducted by Academic in personal capacity with no use of UCC resources or name​</a:t>
            </a:r>
            <a:endParaRPr lang="en-US" dirty="0"/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US" sz="2000" dirty="0">
                <a:cs typeface="Arial"/>
              </a:rPr>
              <a:t>Related to Academic or Professional Experience​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US" sz="2000" dirty="0">
                <a:cs typeface="Arial"/>
              </a:rPr>
              <a:t>No affiliation to UCC – must be made clear to client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US" sz="2000" dirty="0">
                <a:cs typeface="Arial"/>
              </a:rPr>
              <a:t>If remunerated it may not be undertaken during working day​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US" sz="2000" dirty="0">
                <a:cs typeface="Arial"/>
              </a:rPr>
              <a:t>Directorships of Private companies are considered Private Consultancy​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IE" sz="2000" dirty="0">
                <a:cs typeface="Arial"/>
              </a:rPr>
              <a:t>Approval is required from Head of School (UCC Facilities)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IE" sz="2000" dirty="0">
                <a:cs typeface="Arial"/>
              </a:rPr>
              <a:t>Personal professional indemnity insurance recommended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IE" sz="2000" dirty="0">
                <a:cs typeface="Arial"/>
              </a:rPr>
              <a:t>Annual Declaration</a:t>
            </a:r>
          </a:p>
          <a:p>
            <a:pPr marL="228600">
              <a:lnSpc>
                <a:spcPct val="150000"/>
              </a:lnSpc>
              <a:buFont typeface=""/>
              <a:buChar char="•"/>
            </a:pPr>
            <a:r>
              <a:rPr lang="en-IE" sz="2000" dirty="0">
                <a:cs typeface="Arial"/>
              </a:rPr>
              <a:t>Income Tax Declaration</a:t>
            </a:r>
          </a:p>
          <a:p>
            <a:endParaRPr lang="en-IE" sz="2000" dirty="0">
              <a:cs typeface="Arial"/>
            </a:endParaRPr>
          </a:p>
          <a:p>
            <a:endParaRPr lang="en-IE" sz="2000" dirty="0">
              <a:cs typeface="Arial"/>
            </a:endParaRPr>
          </a:p>
        </p:txBody>
      </p:sp>
      <p:pic>
        <p:nvPicPr>
          <p:cNvPr id="6" name="Picture 5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3701270E-09CD-F710-1E68-75E211777B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422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78448-619C-0B29-6164-8312EF3F4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DFDC7-7B7A-5E2E-128A-FFBCE28C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1354138"/>
          </a:xfrm>
        </p:spPr>
        <p:txBody>
          <a:bodyPr/>
          <a:lstStyle/>
          <a:p>
            <a:r>
              <a:rPr lang="en-US">
                <a:latin typeface="Bebas Neue"/>
              </a:rPr>
              <a:t>University Consultancy</a:t>
            </a:r>
            <a:r>
              <a:rPr lang="en-US">
                <a:latin typeface="Aptos Display"/>
              </a:rPr>
              <a:t> </a:t>
            </a:r>
            <a:endParaRPr lang="en-US"/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8705AEFD-B466-AA19-A0C5-469E35F50A2E}"/>
              </a:ext>
            </a:extLst>
          </p:cNvPr>
          <p:cNvSpPr/>
          <p:nvPr/>
        </p:nvSpPr>
        <p:spPr>
          <a:xfrm>
            <a:off x="339860" y="147493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4128DD86-E84C-F32B-3A6E-68B8C194E7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580F7F-6B92-F7BD-FFFE-63D786C5F7A2}"/>
              </a:ext>
            </a:extLst>
          </p:cNvPr>
          <p:cNvSpPr txBox="1"/>
          <p:nvPr/>
        </p:nvSpPr>
        <p:spPr>
          <a:xfrm>
            <a:off x="343636" y="2038263"/>
            <a:ext cx="11083446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Managed by UCC Consulting​:  UCC's risk management, liability and indemnity insurance</a:t>
            </a:r>
          </a:p>
          <a:p>
            <a:pPr marL="228600" indent="-228600">
              <a:buFont typeface=""/>
              <a:buChar char="•"/>
            </a:pPr>
            <a:endParaRPr lang="en-US" sz="200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Conducted by Academic on behalf of University​</a:t>
            </a:r>
          </a:p>
          <a:p>
            <a:pPr marL="228600" indent="-228600">
              <a:buFont typeface=""/>
              <a:buChar char="•"/>
            </a:pPr>
            <a:endParaRPr lang="en-US" sz="200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Related to Academic or Professional Experience​</a:t>
            </a:r>
          </a:p>
          <a:p>
            <a:pPr marL="228600" indent="-228600">
              <a:buFont typeface=""/>
              <a:buChar char="•"/>
            </a:pPr>
            <a:endParaRPr lang="en-US" sz="200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Fees accrue to the University​</a:t>
            </a:r>
          </a:p>
          <a:p>
            <a:pPr marL="228600" indent="-228600">
              <a:buFont typeface=""/>
              <a:buChar char="•"/>
            </a:pPr>
            <a:endParaRPr lang="en-US" sz="200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May be conducted within 20% of working time​</a:t>
            </a:r>
          </a:p>
          <a:p>
            <a:pPr marL="228600" indent="-228600">
              <a:buFont typeface=""/>
              <a:buChar char="•"/>
            </a:pPr>
            <a:endParaRPr lang="en-US" sz="200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IE" sz="2000" dirty="0">
                <a:cs typeface="Arial"/>
              </a:rPr>
              <a:t>Sign off is required – Head of School and Head of College</a:t>
            </a:r>
          </a:p>
          <a:p>
            <a:endParaRPr lang="en-IE" sz="2000" dirty="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IE" sz="2000" dirty="0">
                <a:cs typeface="Arial"/>
              </a:rPr>
              <a:t>Annual Declaration</a:t>
            </a:r>
          </a:p>
        </p:txBody>
      </p:sp>
    </p:spTree>
    <p:extLst>
      <p:ext uri="{BB962C8B-B14F-4D97-AF65-F5344CB8AC3E}">
        <p14:creationId xmlns:p14="http://schemas.microsoft.com/office/powerpoint/2010/main" val="111389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7AB65-A0A9-8C01-5501-B933A094F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2DDE6-B9F6-ED45-0C9A-5BC853A7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1354138"/>
          </a:xfrm>
        </p:spPr>
        <p:txBody>
          <a:bodyPr/>
          <a:lstStyle/>
          <a:p>
            <a:r>
              <a:rPr lang="en-US">
                <a:latin typeface="Bebas Neue"/>
              </a:rPr>
              <a:t>Directorships of Public Sector Entities</a:t>
            </a: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5680A3F0-F8A6-2D27-D2B5-38A9DB2C9060}"/>
              </a:ext>
            </a:extLst>
          </p:cNvPr>
          <p:cNvSpPr/>
          <p:nvPr/>
        </p:nvSpPr>
        <p:spPr>
          <a:xfrm>
            <a:off x="339860" y="147493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3CCE2BAF-C3A4-D9B4-774F-E96A1A2FB2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B2FADC-55A7-138E-AE40-8C4E48276F68}"/>
              </a:ext>
            </a:extLst>
          </p:cNvPr>
          <p:cNvSpPr txBox="1"/>
          <p:nvPr/>
        </p:nvSpPr>
        <p:spPr>
          <a:xfrm>
            <a:off x="336813" y="2029297"/>
            <a:ext cx="11073675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Public Sector Pay Policy</a:t>
            </a:r>
          </a:p>
          <a:p>
            <a:endParaRPr lang="en-US" sz="2000" dirty="0">
              <a:cs typeface="Arial"/>
            </a:endParaRPr>
          </a:p>
          <a:p>
            <a:r>
              <a:rPr lang="en-US" sz="2000" dirty="0">
                <a:cs typeface="Arial"/>
              </a:rPr>
              <a:t>"</a:t>
            </a:r>
            <a:r>
              <a:rPr lang="en-US" sz="2000" i="1" dirty="0">
                <a:cs typeface="Arial"/>
              </a:rPr>
              <a:t>It is a requirement that </a:t>
            </a:r>
            <a:r>
              <a:rPr lang="en-US" sz="2000" b="1" i="1" dirty="0">
                <a:cs typeface="Arial"/>
              </a:rPr>
              <a:t>public servants</a:t>
            </a:r>
            <a:r>
              <a:rPr lang="en-US" sz="2000" i="1" dirty="0">
                <a:cs typeface="Arial"/>
              </a:rPr>
              <a:t> who sit on </a:t>
            </a:r>
            <a:r>
              <a:rPr lang="en-US" sz="2000" b="1" i="1" dirty="0">
                <a:cs typeface="Arial"/>
              </a:rPr>
              <a:t>state boards</a:t>
            </a:r>
            <a:r>
              <a:rPr lang="en-US" sz="2000" i="1" dirty="0">
                <a:cs typeface="Arial"/>
              </a:rPr>
              <a:t> in an ex officio capacity or </a:t>
            </a:r>
            <a:r>
              <a:rPr lang="en-US" sz="2000" b="1" i="1" dirty="0">
                <a:cs typeface="Arial"/>
              </a:rPr>
              <a:t>on behalf of</a:t>
            </a:r>
            <a:r>
              <a:rPr lang="en-US" sz="2000" i="1" dirty="0">
                <a:cs typeface="Arial"/>
              </a:rPr>
              <a:t> their parent Department/</a:t>
            </a:r>
            <a:r>
              <a:rPr lang="en-US" sz="2000" i="1" dirty="0" err="1">
                <a:cs typeface="Arial"/>
              </a:rPr>
              <a:t>organisation</a:t>
            </a:r>
            <a:r>
              <a:rPr lang="en-US" sz="2000" i="1" dirty="0">
                <a:cs typeface="Arial"/>
              </a:rPr>
              <a:t> or </a:t>
            </a:r>
            <a:r>
              <a:rPr lang="en-US" sz="2000" b="1" i="1" dirty="0">
                <a:cs typeface="Arial"/>
              </a:rPr>
              <a:t>who may be nominated to such board</a:t>
            </a:r>
            <a:r>
              <a:rPr lang="en-US" sz="2000" i="1" dirty="0">
                <a:cs typeface="Arial"/>
              </a:rPr>
              <a:t> positions independently of their public service employment, </a:t>
            </a:r>
            <a:r>
              <a:rPr lang="en-US" sz="2000" b="1" i="1" dirty="0">
                <a:cs typeface="Arial"/>
              </a:rPr>
              <a:t>should not be paid</a:t>
            </a:r>
            <a:r>
              <a:rPr lang="en-US" sz="2000" i="1" dirty="0">
                <a:cs typeface="Arial"/>
              </a:rPr>
              <a:t> remuneration in the form of board fees when serving in such a representational capacity</a:t>
            </a:r>
            <a:r>
              <a:rPr lang="en-US" sz="2000" dirty="0">
                <a:cs typeface="Arial"/>
              </a:rPr>
              <a:t>"​</a:t>
            </a:r>
            <a:endParaRPr lang="en-US"/>
          </a:p>
          <a:p>
            <a:pPr marL="228600" indent="-228600">
              <a:buFont typeface=""/>
              <a:buChar char="•"/>
            </a:pPr>
            <a:endParaRPr lang="en-US" sz="2000"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Directorships of State Boards should be signed off by Head of School​</a:t>
            </a: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Directorships of non-public sector companies, including public companies, private companies and family companies are dealt with as Private Consultancy</a:t>
            </a: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Approval?</a:t>
            </a: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Insurance</a:t>
            </a:r>
          </a:p>
          <a:p>
            <a:pPr marL="228600" indent="-228600">
              <a:buFont typeface=""/>
              <a:buChar char="•"/>
            </a:pPr>
            <a:r>
              <a:rPr lang="en-US" sz="2000" dirty="0">
                <a:cs typeface="Arial"/>
              </a:rPr>
              <a:t>Annual Declaration</a:t>
            </a:r>
          </a:p>
        </p:txBody>
      </p:sp>
    </p:spTree>
    <p:extLst>
      <p:ext uri="{BB962C8B-B14F-4D97-AF65-F5344CB8AC3E}">
        <p14:creationId xmlns:p14="http://schemas.microsoft.com/office/powerpoint/2010/main" val="1512259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078A3-DB11-DEFA-E437-5B35B24D3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B0AD-7B55-C787-9577-962B15607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72" y="116164"/>
            <a:ext cx="10656888" cy="1354138"/>
          </a:xfrm>
        </p:spPr>
        <p:txBody>
          <a:bodyPr/>
          <a:lstStyle/>
          <a:p>
            <a:r>
              <a:rPr lang="en-IE">
                <a:latin typeface="Bebas Neue"/>
              </a:rPr>
              <a:t>Remunerated External Academic Engagement</a:t>
            </a:r>
          </a:p>
        </p:txBody>
      </p:sp>
      <p:sp>
        <p:nvSpPr>
          <p:cNvPr id="23" name="!!Rectangle 11">
            <a:extLst>
              <a:ext uri="{FF2B5EF4-FFF2-40B4-BE49-F238E27FC236}">
                <a16:creationId xmlns:a16="http://schemas.microsoft.com/office/drawing/2014/main" id="{7D95D0C2-D97E-2298-D8A4-0AEDD3635995}"/>
              </a:ext>
            </a:extLst>
          </p:cNvPr>
          <p:cNvSpPr/>
          <p:nvPr/>
        </p:nvSpPr>
        <p:spPr>
          <a:xfrm>
            <a:off x="339860" y="147493"/>
            <a:ext cx="11079028" cy="168122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yellow and black rectangular sign&#10;&#10;AI-generated content may be incorrect.">
            <a:extLst>
              <a:ext uri="{FF2B5EF4-FFF2-40B4-BE49-F238E27FC236}">
                <a16:creationId xmlns:a16="http://schemas.microsoft.com/office/drawing/2014/main" id="{EF9458D7-4F89-F93A-8197-097D358774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819" y="4941472"/>
            <a:ext cx="2817181" cy="191652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DCAA4C26-02F3-4E81-4784-C331F254C0BD}"/>
              </a:ext>
            </a:extLst>
          </p:cNvPr>
          <p:cNvSpPr txBox="1"/>
          <p:nvPr/>
        </p:nvSpPr>
        <p:spPr>
          <a:xfrm>
            <a:off x="387933" y="1965026"/>
            <a:ext cx="11085052" cy="403187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/>
              <a:buChar char="•"/>
            </a:pPr>
            <a:r>
              <a:rPr lang="en-US" sz="2000" dirty="0">
                <a:cs typeface="Arial"/>
              </a:rPr>
              <a:t>"</a:t>
            </a:r>
            <a:r>
              <a:rPr lang="en-US" sz="2000" i="1" dirty="0">
                <a:cs typeface="Arial"/>
              </a:rPr>
              <a:t>Academic staff ordinarily engage in a number of external academic activities that are relevant to their field of academic/professional expertise and their interests in terms of their employment with the University, and which require the use of their university affiliation, as well as potential resources, and indemnity insurance.</a:t>
            </a:r>
            <a:r>
              <a:rPr lang="en-US" sz="2000" dirty="0">
                <a:cs typeface="Arial"/>
              </a:rPr>
              <a:t>"  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cs typeface="Arial"/>
              </a:rPr>
              <a:t>Examples: ​</a:t>
            </a:r>
            <a:endParaRPr lang="en-US" sz="2000" dirty="0"/>
          </a:p>
          <a:p>
            <a:pPr marL="685800" lvl="2" indent="-228600">
              <a:buFont typeface="Wingdings"/>
              <a:buChar char="§"/>
            </a:pPr>
            <a:r>
              <a:rPr lang="en-US" sz="2000" dirty="0">
                <a:cs typeface="Arial"/>
              </a:rPr>
              <a:t>Writing of books​</a:t>
            </a:r>
          </a:p>
          <a:p>
            <a:pPr marL="685800" lvl="2" indent="-228600">
              <a:buFont typeface="Wingdings"/>
              <a:buChar char="§"/>
            </a:pPr>
            <a:r>
              <a:rPr lang="en-US" sz="2000" dirty="0">
                <a:cs typeface="Arial"/>
              </a:rPr>
              <a:t>External examining​</a:t>
            </a:r>
          </a:p>
          <a:p>
            <a:pPr marL="685800" lvl="2" indent="-228600">
              <a:buFont typeface="Wingdings"/>
              <a:buChar char="§"/>
            </a:pPr>
            <a:r>
              <a:rPr lang="en-US" sz="2000" dirty="0">
                <a:cs typeface="Arial"/>
              </a:rPr>
              <a:t>Membership of academically related boards ​</a:t>
            </a:r>
          </a:p>
          <a:p>
            <a:pPr marL="685800" lvl="2" indent="-228600">
              <a:buFont typeface="Wingdings"/>
              <a:buChar char="§"/>
            </a:pPr>
            <a:r>
              <a:rPr lang="en-US" sz="2000" dirty="0">
                <a:cs typeface="Arial"/>
              </a:rPr>
              <a:t>EU reviewing ​</a:t>
            </a:r>
          </a:p>
          <a:p>
            <a:pPr marL="228600" lvl="1" indent="-228600">
              <a:buFont typeface="Arial"/>
              <a:buChar char="•"/>
            </a:pPr>
            <a:r>
              <a:rPr lang="en-US" sz="2000" dirty="0">
                <a:cs typeface="Arial"/>
              </a:rPr>
              <a:t>This policy only refers to remunerated engagements (other than travel or other direct expenses)</a:t>
            </a:r>
          </a:p>
          <a:p>
            <a:pPr marL="285750" lvl="1" indent="-285750">
              <a:buFont typeface="Arial"/>
              <a:buChar char="•"/>
            </a:pPr>
            <a:r>
              <a:rPr lang="en-US" sz="2000" dirty="0">
                <a:cs typeface="Arial"/>
              </a:rPr>
              <a:t>Sign off required by Head of School</a:t>
            </a:r>
          </a:p>
          <a:p>
            <a:pPr marL="285750" lvl="1" indent="-285750">
              <a:buFont typeface="Arial"/>
              <a:buChar char="•"/>
            </a:pPr>
            <a:r>
              <a:rPr lang="en-US" sz="2000" dirty="0">
                <a:cs typeface="Arial"/>
              </a:rPr>
              <a:t>Annual Declaration</a:t>
            </a:r>
          </a:p>
          <a:p>
            <a:pPr marL="0" lvl="1"/>
            <a:endParaRPr lang="en-US" sz="16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151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Custom 6">
      <a:dk1>
        <a:srgbClr val="5E5E5E"/>
      </a:dk1>
      <a:lt1>
        <a:srgbClr val="FEFFFF"/>
      </a:lt1>
      <a:dk2>
        <a:srgbClr val="5E5E5E"/>
      </a:dk2>
      <a:lt2>
        <a:srgbClr val="C0C0C0"/>
      </a:lt2>
      <a:accent1>
        <a:srgbClr val="A9A9A9"/>
      </a:accent1>
      <a:accent2>
        <a:srgbClr val="C0C0C0"/>
      </a:accent2>
      <a:accent3>
        <a:srgbClr val="424242"/>
      </a:accent3>
      <a:accent4>
        <a:srgbClr val="C0C0C0"/>
      </a:accent4>
      <a:accent5>
        <a:srgbClr val="EAEAEA"/>
      </a:accent5>
      <a:accent6>
        <a:srgbClr val="EAEAEA"/>
      </a:accent6>
      <a:hlink>
        <a:srgbClr val="797979"/>
      </a:hlink>
      <a:folHlink>
        <a:srgbClr val="F3B70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W_PPT_Template_1920x1080" id="{5B6EAC02-F5D6-C345-85E7-DCDC7885EC06}" vid="{0BE884A6-0212-9346-A2A5-0AFA74F5655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7867df6-a570-49e3-ac2f-d0a4c904017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138699033D0B489D67997A783FB6F6" ma:contentTypeVersion="17" ma:contentTypeDescription="Create a new document." ma:contentTypeScope="" ma:versionID="3a0ad01a5fee37c38e3c25b513950276">
  <xsd:schema xmlns:xsd="http://www.w3.org/2001/XMLSchema" xmlns:xs="http://www.w3.org/2001/XMLSchema" xmlns:p="http://schemas.microsoft.com/office/2006/metadata/properties" xmlns:ns3="d7867df6-a570-49e3-ac2f-d0a4c904017e" xmlns:ns4="472d893f-550f-439b-b06a-55fe03dc71bf" targetNamespace="http://schemas.microsoft.com/office/2006/metadata/properties" ma:root="true" ma:fieldsID="cd6ed5f664c7732ce4ad652de79c3506" ns3:_="" ns4:_="">
    <xsd:import namespace="d7867df6-a570-49e3-ac2f-d0a4c904017e"/>
    <xsd:import namespace="472d893f-550f-439b-b06a-55fe03dc71b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867df6-a570-49e3-ac2f-d0a4c90401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2d893f-550f-439b-b06a-55fe03dc71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0488FC-A65F-43EA-807E-79B146F9DF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7022C6-E72C-4EFC-BC65-905DF54F3B62}">
  <ds:schemaRefs>
    <ds:schemaRef ds:uri="http://schemas.openxmlformats.org/package/2006/metadata/core-properties"/>
    <ds:schemaRef ds:uri="http://purl.org/dc/dcmitype/"/>
    <ds:schemaRef ds:uri="http://www.w3.org/XML/1998/namespace"/>
    <ds:schemaRef ds:uri="472d893f-550f-439b-b06a-55fe03dc71bf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d7867df6-a570-49e3-ac2f-d0a4c904017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D8D6826-8771-4C2F-BCFB-CFD198FEE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867df6-a570-49e3-ac2f-d0a4c904017e"/>
    <ds:schemaRef ds:uri="472d893f-550f-439b-b06a-55fe03dc71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1679</Words>
  <Application>Microsoft Office PowerPoint</Application>
  <PresentationFormat>Widescreen</PresentationFormat>
  <Paragraphs>258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3" baseType="lpstr">
      <vt:lpstr>Aptos</vt:lpstr>
      <vt:lpstr>Aptos Display</vt:lpstr>
      <vt:lpstr>Arial</vt:lpstr>
      <vt:lpstr>Avenir Black</vt:lpstr>
      <vt:lpstr>Avenir Book</vt:lpstr>
      <vt:lpstr>Avenir Light</vt:lpstr>
      <vt:lpstr>Bebas Neue</vt:lpstr>
      <vt:lpstr>Bebas Neue Book</vt:lpstr>
      <vt:lpstr>Calibri</vt:lpstr>
      <vt:lpstr>Calibri Light</vt:lpstr>
      <vt:lpstr>Courier New</vt:lpstr>
      <vt:lpstr>Verdana</vt:lpstr>
      <vt:lpstr>Wingdings</vt:lpstr>
      <vt:lpstr>Office Theme</vt:lpstr>
      <vt:lpstr>Office Theme</vt:lpstr>
      <vt:lpstr>PowerPoint Presentation</vt:lpstr>
      <vt:lpstr>Introduction</vt:lpstr>
      <vt:lpstr>What is Consultancy</vt:lpstr>
      <vt:lpstr>POLICY ON UNIVERSITY CONSULTANCY, DIRECTORSHIPS AND OTHER REMUNERATED ACADEMIC ACTIVITY EXTERNAL TO UNIVERSITY COLLEGE CORK</vt:lpstr>
      <vt:lpstr>What are we looking at?</vt:lpstr>
      <vt:lpstr>Private Consultancy </vt:lpstr>
      <vt:lpstr>University Consultancy </vt:lpstr>
      <vt:lpstr>Directorships of Public Sector Entities</vt:lpstr>
      <vt:lpstr>Remunerated External Academic Engagement</vt:lpstr>
      <vt:lpstr>Questions?</vt:lpstr>
      <vt:lpstr> UCC Consulting</vt:lpstr>
      <vt:lpstr>Definition of University Consultancy</vt:lpstr>
      <vt:lpstr>“Application of existing expertise”</vt:lpstr>
      <vt:lpstr>Role of Managed Consultancy Unit</vt:lpstr>
      <vt:lpstr>Support to Academic Consultants </vt:lpstr>
      <vt:lpstr> Support to Academic Consultants (2) </vt:lpstr>
      <vt:lpstr>PowerPoint Presentation</vt:lpstr>
      <vt:lpstr>  Questions  Thank You</vt:lpstr>
    </vt:vector>
  </TitlesOfParts>
  <Company>University College Cork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Ruth Hargrove</dc:creator>
  <cp:lastModifiedBy>Mary Niamh Horgan (HR Employee &amp; Org Development Services)</cp:lastModifiedBy>
  <cp:revision>335</cp:revision>
  <dcterms:created xsi:type="dcterms:W3CDTF">2025-01-30T10:36:57Z</dcterms:created>
  <dcterms:modified xsi:type="dcterms:W3CDTF">2025-02-26T15:52:53Z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0x010100E0138699033D0B489D67997A783FB6F6</vt:lpwstr>
  </property>
</Properties>
</file>