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320" r:id="rId6"/>
    <p:sldId id="331" r:id="rId7"/>
    <p:sldId id="323" r:id="rId8"/>
    <p:sldId id="321" r:id="rId9"/>
    <p:sldId id="324" r:id="rId10"/>
    <p:sldId id="277" r:id="rId11"/>
    <p:sldId id="325" r:id="rId12"/>
    <p:sldId id="336" r:id="rId13"/>
    <p:sldId id="326" r:id="rId14"/>
    <p:sldId id="281" r:id="rId15"/>
    <p:sldId id="330" r:id="rId16"/>
    <p:sldId id="316" r:id="rId17"/>
    <p:sldId id="332" r:id="rId18"/>
    <p:sldId id="327" r:id="rId19"/>
    <p:sldId id="328" r:id="rId20"/>
    <p:sldId id="329" r:id="rId21"/>
    <p:sldId id="334" r:id="rId22"/>
  </p:sldIdLst>
  <p:sldSz cx="12192000" cy="6858000"/>
  <p:notesSz cx="6669088" cy="9872663"/>
  <p:embeddedFontLst>
    <p:embeddedFont>
      <p:font typeface="Fira Sans" panose="020B0503050000020004" pitchFamily="34" charset="0"/>
      <p:regular r:id="rId25"/>
      <p:bold r:id="rId26"/>
      <p:italic r:id="rId27"/>
      <p:boldItalic r:id="rId28"/>
    </p:embeddedFont>
    <p:embeddedFont>
      <p:font typeface="FiraGO" panose="020B0604020202020204" charset="0"/>
      <p:regular r:id="rId29"/>
      <p:bold r:id="rId30"/>
      <p:italic r:id="rId31"/>
      <p:boldItalic r:id="rId32"/>
    </p:embeddedFont>
    <p:embeddedFont>
      <p:font typeface="FiraGO Heavy" panose="020B0604020202020204" charset="0"/>
      <p:bold r:id="rId33"/>
      <p:italic r:id="rId34"/>
      <p:boldItalic r:id="rId35"/>
    </p:embeddedFont>
    <p:embeddedFont>
      <p:font typeface="Merriweather" panose="00000500000000000000" pitchFamily="2" charset="0"/>
      <p:regular r:id="rId36"/>
      <p:bold r:id="rId37"/>
      <p:italic r:id="rId38"/>
      <p:boldItalic r:id="rId39"/>
    </p:embeddedFont>
    <p:embeddedFont>
      <p:font typeface="Merriweather Black" panose="00000A00000000000000" pitchFamily="2" charset="0"/>
      <p:bold r:id="rId40"/>
      <p:italic r:id="rId41"/>
      <p:boldItalic r:id="rId42"/>
    </p:embeddedFont>
    <p:embeddedFont>
      <p:font typeface="Merriweather Light" panose="00000400000000000000" pitchFamily="2" charset="0"/>
      <p:regular r:id="rId43"/>
      <p:italic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140"/>
    <a:srgbClr val="D0D7CC"/>
    <a:srgbClr val="003C69"/>
    <a:srgbClr val="B0123B"/>
    <a:srgbClr val="53266A"/>
    <a:srgbClr val="5DA446"/>
    <a:srgbClr val="FFB100"/>
    <a:srgbClr val="CBC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79BFA2-1EE3-4822-8E26-D0B991B83B63}" v="6" dt="2025-04-28T09:51:53.2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78"/>
    <p:restoredTop sz="94694"/>
  </p:normalViewPr>
  <p:slideViewPr>
    <p:cSldViewPr snapToGrid="0">
      <p:cViewPr varScale="1">
        <p:scale>
          <a:sx n="106" d="100"/>
          <a:sy n="106" d="100"/>
        </p:scale>
        <p:origin x="6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6.xml"/><Relationship Id="rId41" Type="http://schemas.openxmlformats.org/officeDocument/2006/relationships/font" Target="fonts/font1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007D4D-C991-64FA-AA9D-243C6D61C9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F2AC3C-3BB9-68D2-06F8-E8CD9C1EC8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C73A47-62AF-6440-88A4-7F263925F7E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D765F3-8F6A-701F-E579-4714EDE7CD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720FA6-F42C-A202-4A48-95BE50762AA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23BD5F-7632-354A-8B8B-9F36B14DE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2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D081F-24EB-1A42-9C41-FF576235F031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1233488"/>
            <a:ext cx="5922962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51219"/>
            <a:ext cx="533527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7"/>
            <a:ext cx="2889938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54FCB-3A73-AE42-8FCF-C9A54D00E1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1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9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54FCB-3A73-AE42-8FCF-C9A54D00E1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48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3621970"/>
            <a:ext cx="11472659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4682563"/>
            <a:ext cx="11472658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C9677-C51E-7126-7BA7-BCE0A0A5B812}"/>
              </a:ext>
            </a:extLst>
          </p:cNvPr>
          <p:cNvSpPr/>
          <p:nvPr userDrawn="1"/>
        </p:nvSpPr>
        <p:spPr>
          <a:xfrm>
            <a:off x="358774" y="5882326"/>
            <a:ext cx="11472863" cy="615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BC6B96B-2FBD-5A46-B037-441E05B3365E}"/>
              </a:ext>
            </a:extLst>
          </p:cNvPr>
          <p:cNvSpPr txBox="1">
            <a:spLocks/>
          </p:cNvSpPr>
          <p:nvPr userDrawn="1"/>
        </p:nvSpPr>
        <p:spPr>
          <a:xfrm>
            <a:off x="452530" y="5883461"/>
            <a:ext cx="11285349" cy="614177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bg1"/>
                </a:solidFill>
                <a:latin typeface="Merriweather" panose="02060503050406030704" pitchFamily="18" charset="77"/>
                <a:ea typeface="+mj-ea"/>
                <a:cs typeface="+mj-cs"/>
              </a:defRPr>
            </a:lvl1pPr>
          </a:lstStyle>
          <a:p>
            <a:r>
              <a:rPr lang="en-GB" sz="2400" b="1" i="0">
                <a:solidFill>
                  <a:srgbClr val="FF0000"/>
                </a:solidFill>
                <a:latin typeface="FiraGO Heavy" panose="020B0503050000020004" pitchFamily="34" charset="0"/>
                <a:cs typeface="FiraGO Heavy" panose="020B0503050000020004" pitchFamily="34" charset="0"/>
              </a:rPr>
              <a:t>THIS IS WHERE YOUR PARTNER LOGOS CAN GO</a:t>
            </a:r>
            <a:endParaRPr lang="en-US" sz="2400" b="1" i="0">
              <a:solidFill>
                <a:srgbClr val="FF0000"/>
              </a:solidFill>
              <a:latin typeface="FiraGO Heavy" panose="020B0503050000020004" pitchFamily="34" charset="0"/>
              <a:cs typeface="FiraGO Heavy" panose="020B0503050000020004" pitchFamily="34" charset="0"/>
            </a:endParaRPr>
          </a:p>
        </p:txBody>
      </p:sp>
      <p:pic>
        <p:nvPicPr>
          <p:cNvPr id="6" name="Picture 5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B307C81A-1758-B2DF-7452-7251838E0D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0750" y="358775"/>
            <a:ext cx="1910684" cy="19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2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D815-46D4-C8CD-CDD9-060CD117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6" y="2405063"/>
            <a:ext cx="11099801" cy="4095127"/>
          </a:xfrm>
        </p:spPr>
        <p:txBody>
          <a:bodyPr lIns="0" anchor="ctr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F9D-4069-4A05-A99B-37932E11F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7" y="357809"/>
            <a:ext cx="9683915" cy="1025718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508735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D815-46D4-C8CD-CDD9-060CD1179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774" y="2405063"/>
            <a:ext cx="11472864" cy="4095128"/>
          </a:xfrm>
        </p:spPr>
        <p:txBody>
          <a:bodyPr lIns="0" anchor="ctr">
            <a:normAutofit/>
          </a:bodyPr>
          <a:lstStyle>
            <a:lvl1pPr>
              <a:defRPr sz="3000" b="0" i="0">
                <a:solidFill>
                  <a:schemeClr val="bg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F9D-4069-4A05-A99B-37932E11F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75" y="357809"/>
            <a:ext cx="11226767" cy="1903208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 b="1" i="0">
                <a:solidFill>
                  <a:srgbClr val="FFB100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883185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3C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523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F2C4-A831-E628-DE5C-17BEA6910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775" y="4649491"/>
            <a:ext cx="11472863" cy="867502"/>
          </a:xfrm>
        </p:spPr>
        <p:txBody>
          <a:bodyPr lIns="0" anchor="t">
            <a:normAutofit/>
          </a:bodyPr>
          <a:lstStyle>
            <a:lvl1pPr algn="l">
              <a:defRPr sz="4000"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621050-1B20-E74A-A5D9-A6221B8BE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776" y="5710084"/>
            <a:ext cx="11472862" cy="946438"/>
          </a:xfrm>
        </p:spPr>
        <p:txBody>
          <a:bodyPr lIns="0">
            <a:normAutofit/>
          </a:bodyPr>
          <a:lstStyle>
            <a:lvl1pPr marL="0" indent="0" algn="l">
              <a:lnSpc>
                <a:spcPts val="22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8C06D3AA-417F-2970-2E26-BD284A7F44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20750" y="358775"/>
            <a:ext cx="1910684" cy="19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42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F9D-4069-4A05-A99B-37932E11F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265" y="358775"/>
            <a:ext cx="9952038" cy="1023938"/>
          </a:xfrm>
        </p:spPr>
        <p:txBody>
          <a:bodyPr lIns="0" anchor="ctr"/>
          <a:lstStyle>
            <a:lvl1pPr marL="0" indent="0">
              <a:buNone/>
              <a:defRPr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F6EFCD-5BC6-59A6-D989-4E0BC08B2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264" y="1660635"/>
            <a:ext cx="11090373" cy="4837004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2338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F9D-4069-4A05-A99B-37932E11F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265" y="5475287"/>
            <a:ext cx="9952038" cy="1023938"/>
          </a:xfrm>
        </p:spPr>
        <p:txBody>
          <a:bodyPr lIns="0" anchor="ctr"/>
          <a:lstStyle>
            <a:lvl1pPr marL="0" indent="0">
              <a:buNone/>
              <a:defRPr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82CB290-4B30-30E4-DF5F-35B72F9F6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264" y="1392140"/>
            <a:ext cx="11090373" cy="3789460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B9DE4A-DC29-36E3-4B68-4E0953E7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264" y="468428"/>
            <a:ext cx="11090374" cy="824740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118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1CEC9-96F7-82FB-5D99-E3D73155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1784" y="2419210"/>
            <a:ext cx="9289854" cy="4078428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F9D-4069-4A05-A99B-37932E11F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2405062"/>
            <a:ext cx="1379766" cy="3995737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5988D79-D517-094A-12CB-8DAF2CB6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784" y="861849"/>
            <a:ext cx="9289854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1067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1CEC9-96F7-82FB-5D99-E3D73155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2419210"/>
            <a:ext cx="9289854" cy="4078428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F9D-4069-4A05-A99B-37932E11F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224630" y="2405062"/>
            <a:ext cx="1379766" cy="3995737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0F4EF81-0B2B-7744-BE1E-1B7EAA4A3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5" y="861849"/>
            <a:ext cx="9289854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4456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1CEC9-96F7-82FB-5D99-E3D73155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998" y="1602557"/>
            <a:ext cx="7388650" cy="4895081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04FAE976-46A6-6E63-6F1D-279D118541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7309" y="1602557"/>
            <a:ext cx="3308808" cy="4656842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D2EAD3-B3C8-1AAE-2E57-A22516283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998" y="424851"/>
            <a:ext cx="7388650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4854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1CEC9-96F7-82FB-5D99-E3D73155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5" y="1602557"/>
            <a:ext cx="7437192" cy="4895081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EC99F9D-4069-4A05-A99B-37932E11F6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276734" y="1602557"/>
            <a:ext cx="3308808" cy="4656842"/>
          </a:xfrm>
        </p:spPr>
        <p:txBody>
          <a:bodyPr lIns="0" anchor="ctr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Merriweather" panose="02060503050406030704" pitchFamily="18" charset="77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/>
              <a:t>Click to edit Master title style</a:t>
            </a:r>
            <a:endParaRPr lang="en-US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5" y="433932"/>
            <a:ext cx="7426682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3638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1CEC9-96F7-82FB-5D99-E3D731550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774" y="1602557"/>
            <a:ext cx="11472863" cy="4895081"/>
          </a:xfrm>
        </p:spPr>
        <p:txBody>
          <a:bodyPr lIns="0">
            <a:normAutofit/>
          </a:bodyPr>
          <a:lstStyle>
            <a:lvl1pPr marL="0" indent="0">
              <a:buNone/>
              <a:defRPr sz="3000" b="0" i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0F68-0050-F719-6CA5-F8A81267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4" y="433932"/>
            <a:ext cx="9549415" cy="894802"/>
          </a:xfrm>
        </p:spPr>
        <p:txBody>
          <a:bodyPr lIns="0" anchor="ctr">
            <a:normAutofit/>
          </a:bodyPr>
          <a:lstStyle>
            <a:lvl1pPr>
              <a:defRPr sz="2800" b="1" i="0">
                <a:latin typeface="Merriweather" panose="02060503050406030704" pitchFamily="18" charset="77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6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AA6381-1C78-A2B3-ECB4-7AEE306F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6A7D2-A07C-3968-9C1D-72048D8A5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00FFB-1CD3-4351-1EC9-B4C15750B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B7A5CE-843E-8C4D-8418-9B737471ED10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FE3C5-7808-84B2-E8F6-B4DAC5745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0			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AAD3F-2B66-857B-1FC9-1D28747C7C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F8E2AB-3347-4A4C-A2CF-3A230CBFF2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4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2" r:id="rId3"/>
    <p:sldLayoutId id="2147483651" r:id="rId4"/>
    <p:sldLayoutId id="2147483665" r:id="rId5"/>
    <p:sldLayoutId id="2147483666" r:id="rId6"/>
    <p:sldLayoutId id="2147483664" r:id="rId7"/>
    <p:sldLayoutId id="2147483683" r:id="rId8"/>
    <p:sldLayoutId id="2147483701" r:id="rId9"/>
    <p:sldLayoutId id="2147483690" r:id="rId10"/>
    <p:sldLayoutId id="214748368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226" userDrawn="1">
          <p15:clr>
            <a:srgbClr val="F26B43"/>
          </p15:clr>
        </p15:guide>
        <p15:guide id="4" pos="1431" userDrawn="1">
          <p15:clr>
            <a:srgbClr val="F26B43"/>
          </p15:clr>
        </p15:guide>
        <p15:guide id="5" pos="2635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5044" userDrawn="1">
          <p15:clr>
            <a:srgbClr val="F26B43"/>
          </p15:clr>
        </p15:guide>
        <p15:guide id="8" pos="6248" userDrawn="1">
          <p15:clr>
            <a:srgbClr val="F26B43"/>
          </p15:clr>
        </p15:guide>
        <p15:guide id="9" pos="7453" userDrawn="1">
          <p15:clr>
            <a:srgbClr val="F26B43"/>
          </p15:clr>
        </p15:guide>
        <p15:guide id="10" orient="horz" userDrawn="1">
          <p15:clr>
            <a:srgbClr val="F26B43"/>
          </p15:clr>
        </p15:guide>
        <p15:guide id="11" orient="horz" pos="4320" userDrawn="1">
          <p15:clr>
            <a:srgbClr val="F26B43"/>
          </p15:clr>
        </p15:guide>
        <p15:guide id="12" orient="horz" pos="226" userDrawn="1">
          <p15:clr>
            <a:srgbClr val="F26B43"/>
          </p15:clr>
        </p15:guide>
        <p15:guide id="13" orient="horz" pos="871" userDrawn="1">
          <p15:clr>
            <a:srgbClr val="F26B43"/>
          </p15:clr>
        </p15:guide>
        <p15:guide id="14" orient="horz" pos="1515" userDrawn="1">
          <p15:clr>
            <a:srgbClr val="F26B43"/>
          </p15:clr>
        </p15:guide>
        <p15:guide id="15" orient="horz" pos="2160" userDrawn="1">
          <p15:clr>
            <a:srgbClr val="F26B43"/>
          </p15:clr>
        </p15:guide>
        <p15:guide id="16" orient="horz" pos="2804" userDrawn="1">
          <p15:clr>
            <a:srgbClr val="F26B43"/>
          </p15:clr>
        </p15:guide>
        <p15:guide id="17" orient="horz" pos="3448" userDrawn="1">
          <p15:clr>
            <a:srgbClr val="F26B43"/>
          </p15:clr>
        </p15:guide>
        <p15:guide id="18" orient="horz" pos="409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993205-211A-BA4A-C32F-5D310E441C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" b="23"/>
          <a:stretch/>
        </p:blipFill>
        <p:spPr>
          <a:xfrm>
            <a:off x="1180" y="0"/>
            <a:ext cx="12190820" cy="4449548"/>
          </a:xfrm>
          <a:prstGeom prst="rect">
            <a:avLst/>
          </a:prstGeom>
        </p:spPr>
      </p:pic>
      <p:pic>
        <p:nvPicPr>
          <p:cNvPr id="4" name="Picture 3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E74772A4-8BFA-776E-30AF-37BDFDBA0B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240" y="358775"/>
            <a:ext cx="1910684" cy="1910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330A40-B99D-BF1B-E98B-1E7888860D52}"/>
              </a:ext>
            </a:extLst>
          </p:cNvPr>
          <p:cNvSpPr txBox="1"/>
          <p:nvPr/>
        </p:nvSpPr>
        <p:spPr>
          <a:xfrm>
            <a:off x="-365760" y="4424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287B5E-D498-CACC-6265-A24B553DA2B0}"/>
              </a:ext>
            </a:extLst>
          </p:cNvPr>
          <p:cNvSpPr txBox="1">
            <a:spLocks/>
          </p:cNvSpPr>
          <p:nvPr/>
        </p:nvSpPr>
        <p:spPr>
          <a:xfrm>
            <a:off x="358775" y="4808322"/>
            <a:ext cx="11472863" cy="12899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Merriweather Black" panose="02060503050406030704" pitchFamily="18" charset="77"/>
              </a:rPr>
              <a:t>Marketing and Communications: Practical Steps for Managers</a:t>
            </a:r>
          </a:p>
          <a:p>
            <a:r>
              <a:rPr lang="en-US" b="1" dirty="0">
                <a:solidFill>
                  <a:schemeClr val="bg1"/>
                </a:solidFill>
                <a:latin typeface="Merriweather Black" panose="02060503050406030704" pitchFamily="18" charset="77"/>
              </a:rPr>
              <a:t> </a:t>
            </a:r>
          </a:p>
          <a:p>
            <a:r>
              <a:rPr lang="en-US" sz="3200" dirty="0">
                <a:solidFill>
                  <a:schemeClr val="bg1"/>
                </a:solidFill>
                <a:latin typeface="Merriweather Light" panose="02060503050406030704" pitchFamily="18" charset="77"/>
              </a:rPr>
              <a:t>28 April 2025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CF32DA3-4911-D322-B1E7-E353836AC52E}"/>
              </a:ext>
            </a:extLst>
          </p:cNvPr>
          <p:cNvSpPr txBox="1">
            <a:spLocks/>
          </p:cNvSpPr>
          <p:nvPr/>
        </p:nvSpPr>
        <p:spPr>
          <a:xfrm>
            <a:off x="358775" y="6193291"/>
            <a:ext cx="11472863" cy="372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University College Cork</a:t>
            </a:r>
          </a:p>
        </p:txBody>
      </p:sp>
    </p:spTree>
    <p:extLst>
      <p:ext uri="{BB962C8B-B14F-4D97-AF65-F5344CB8AC3E}">
        <p14:creationId xmlns:p14="http://schemas.microsoft.com/office/powerpoint/2010/main" val="463083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5CFF8-EB3B-ED5F-4CFF-0B486ABE1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E3DECE-E2C3-7E04-4BA0-935D7DF8D4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3. Where we are going</a:t>
            </a:r>
            <a:endParaRPr lang="en-IE" dirty="0"/>
          </a:p>
        </p:txBody>
      </p:sp>
      <p:pic>
        <p:nvPicPr>
          <p:cNvPr id="2" name="Picture 1" descr="A building with a large stone building with a green lawn and a person walking&#10;&#10;Description automatically generated with medium confidence">
            <a:extLst>
              <a:ext uri="{FF2B5EF4-FFF2-40B4-BE49-F238E27FC236}">
                <a16:creationId xmlns:a16="http://schemas.microsoft.com/office/drawing/2014/main" id="{5736ADDA-C426-92A7-F15E-17851F75A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505" b="2694"/>
          <a:stretch/>
        </p:blipFill>
        <p:spPr>
          <a:xfrm>
            <a:off x="0" y="0"/>
            <a:ext cx="12192000" cy="4456090"/>
          </a:xfrm>
          <a:prstGeom prst="rect">
            <a:avLst/>
          </a:prstGeom>
        </p:spPr>
      </p:pic>
      <p:pic>
        <p:nvPicPr>
          <p:cNvPr id="3" name="Picture 2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478A8910-DEE0-C5D2-ABB0-A06207563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240" y="358775"/>
            <a:ext cx="1910684" cy="19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922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6C1C7-8D42-CBF4-144D-5EBCF229B63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Communications, Marketing and Recruitment Plan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FB1A5C-BDCA-4B56-9F8C-C8C14B4312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78"/>
          <a:stretch/>
        </p:blipFill>
        <p:spPr>
          <a:xfrm>
            <a:off x="219998" y="1522484"/>
            <a:ext cx="5497286" cy="52595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0574E2-246F-3360-ED83-704C4C7484CD}"/>
              </a:ext>
            </a:extLst>
          </p:cNvPr>
          <p:cNvSpPr txBox="1"/>
          <p:nvPr/>
        </p:nvSpPr>
        <p:spPr>
          <a:xfrm>
            <a:off x="5615189" y="1533465"/>
            <a:ext cx="6452315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7815" marR="511809" indent="-285750">
              <a:buClr>
                <a:srgbClr val="FFB100"/>
              </a:buClr>
              <a:buFont typeface="Arial" panose="020B0604020202020204" pitchFamily="34" charset="0"/>
              <a:buChar char="•"/>
              <a:tabLst>
                <a:tab pos="184785" algn="l"/>
              </a:tabLst>
            </a:pPr>
            <a:r>
              <a:rPr lang="en-US" sz="2000" b="1" dirty="0">
                <a:latin typeface="FiraGO" panose="020B0604020202020204" charset="0"/>
                <a:cs typeface="FiraGO" panose="020B0604020202020204" charset="0"/>
              </a:rPr>
              <a:t>Integrated approach: 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Integrating communication, marketing and recruitment both centrally and across the University</a:t>
            </a:r>
          </a:p>
          <a:p>
            <a:pPr marL="297815" marR="511809" indent="-28575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  <a:tabLst>
                <a:tab pos="184785" algn="l"/>
              </a:tabLst>
            </a:pPr>
            <a:endParaRPr lang="en-US" sz="2000" dirty="0">
              <a:latin typeface="FiraGO" panose="020B0604020202020204" charset="0"/>
              <a:cs typeface="FiraGO" panose="020B0604020202020204" charset="0"/>
            </a:endParaRPr>
          </a:p>
          <a:p>
            <a:pPr marL="297815" marR="511809" indent="-285750">
              <a:buClr>
                <a:srgbClr val="FFB100"/>
              </a:buClr>
              <a:buFont typeface="Arial" panose="020B0604020202020204" pitchFamily="34" charset="0"/>
              <a:buChar char="•"/>
              <a:tabLst>
                <a:tab pos="184785" algn="l"/>
              </a:tabLst>
            </a:pPr>
            <a:r>
              <a:rPr lang="en-US" sz="2000" b="1" dirty="0">
                <a:latin typeface="FiraGO" panose="020B0604020202020204" charset="0"/>
                <a:cs typeface="FiraGO" panose="020B0604020202020204" charset="0"/>
              </a:rPr>
              <a:t>One</a:t>
            </a:r>
            <a:r>
              <a:rPr lang="en-US" sz="2000" b="1" spc="-2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b="1" dirty="0">
                <a:latin typeface="FiraGO" panose="020B0604020202020204" charset="0"/>
                <a:cs typeface="FiraGO" panose="020B0604020202020204" charset="0"/>
              </a:rPr>
              <a:t>Team</a:t>
            </a:r>
            <a:r>
              <a:rPr lang="en-US" sz="2000" b="1" spc="-3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b="1" dirty="0">
                <a:latin typeface="FiraGO" panose="020B0604020202020204" charset="0"/>
                <a:cs typeface="FiraGO" panose="020B0604020202020204" charset="0"/>
              </a:rPr>
              <a:t>Approach:</a:t>
            </a:r>
            <a:r>
              <a:rPr lang="en-US" sz="2000" b="1" spc="-7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Harnessing</a:t>
            </a:r>
            <a:r>
              <a:rPr lang="en-US" sz="2000" spc="-4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the</a:t>
            </a:r>
            <a:r>
              <a:rPr lang="en-US" sz="2000" spc="-3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wealth</a:t>
            </a:r>
            <a:r>
              <a:rPr lang="en-US" sz="2000" spc="-3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of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expertise</a:t>
            </a:r>
            <a:r>
              <a:rPr lang="en-US" sz="2000" spc="-3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and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experience</a:t>
            </a:r>
            <a:r>
              <a:rPr lang="en-US" sz="2000" spc="-10" dirty="0">
                <a:latin typeface="FiraGO" panose="020B0604020202020204" charset="0"/>
                <a:cs typeface="FiraGO" panose="020B0604020202020204" charset="0"/>
              </a:rPr>
              <a:t> in CMR across the university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for</a:t>
            </a:r>
            <a:r>
              <a:rPr lang="en-US" sz="2000" spc="-1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the</a:t>
            </a:r>
            <a:r>
              <a:rPr lang="en-US" sz="2000" spc="-2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benefit</a:t>
            </a:r>
            <a:r>
              <a:rPr lang="en-US" sz="2000" spc="-2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of the</a:t>
            </a:r>
            <a:r>
              <a:rPr lang="en-US" sz="2000" spc="-2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University.</a:t>
            </a:r>
            <a:r>
              <a:rPr lang="en-US" sz="2000" spc="-110" dirty="0">
                <a:latin typeface="FiraGO" panose="020B0604020202020204" charset="0"/>
                <a:cs typeface="FiraGO" panose="020B0604020202020204" charset="0"/>
              </a:rPr>
              <a:t>  W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orking</a:t>
            </a:r>
            <a:r>
              <a:rPr lang="en-US" sz="2000" spc="-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together</a:t>
            </a:r>
            <a:r>
              <a:rPr lang="en-US" sz="2000" spc="-3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as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a</a:t>
            </a:r>
            <a:r>
              <a:rPr lang="en-US" sz="2000" spc="-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spc="-20" dirty="0">
                <a:latin typeface="FiraGO" panose="020B0604020202020204" charset="0"/>
                <a:cs typeface="FiraGO" panose="020B0604020202020204" charset="0"/>
              </a:rPr>
              <a:t>team.</a:t>
            </a:r>
            <a:endParaRPr lang="en-US" sz="2000" dirty="0">
              <a:latin typeface="FiraGO" panose="020B0604020202020204" charset="0"/>
              <a:cs typeface="FiraGO" panose="020B0604020202020204" charset="0"/>
            </a:endParaRPr>
          </a:p>
          <a:p>
            <a:pPr marL="297815" marR="511809" indent="-285750">
              <a:buClr>
                <a:srgbClr val="FFB100"/>
              </a:buClr>
              <a:buFont typeface="Arial" panose="020B0604020202020204" pitchFamily="34" charset="0"/>
              <a:buChar char="•"/>
              <a:tabLst>
                <a:tab pos="184785" algn="l"/>
              </a:tabLst>
            </a:pPr>
            <a:endParaRPr lang="en-US" sz="2000" dirty="0">
              <a:latin typeface="FiraGO" panose="020B0604020202020204" charset="0"/>
              <a:cs typeface="FiraGO" panose="020B0604020202020204" charset="0"/>
            </a:endParaRPr>
          </a:p>
          <a:p>
            <a:pPr marL="297815" marR="511809" indent="-28575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  <a:tabLst>
                <a:tab pos="184785" algn="l"/>
              </a:tabLst>
            </a:pPr>
            <a:r>
              <a:rPr lang="en-US" sz="2000" b="1" dirty="0">
                <a:latin typeface="FiraGO" panose="020B0604020202020204" charset="0"/>
                <a:cs typeface="FiraGO" panose="020B0604020202020204" charset="0"/>
              </a:rPr>
              <a:t>Strengthened</a:t>
            </a:r>
            <a:r>
              <a:rPr lang="en-US" sz="2000" b="1" spc="-55" dirty="0">
                <a:latin typeface="FiraGO" panose="020B0604020202020204" charset="0"/>
                <a:cs typeface="FiraGO" panose="020B0604020202020204" charset="0"/>
              </a:rPr>
              <a:t> professional leadership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is</a:t>
            </a:r>
            <a:r>
              <a:rPr lang="en-US" sz="2000" spc="-3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required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in</a:t>
            </a:r>
            <a:r>
              <a:rPr lang="en-US" sz="2000" spc="-3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key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areas</a:t>
            </a:r>
            <a:r>
              <a:rPr lang="en-US" sz="2000" spc="-4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e.g.</a:t>
            </a:r>
            <a:r>
              <a:rPr lang="en-US" sz="2000" spc="-3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web,</a:t>
            </a:r>
            <a:r>
              <a:rPr lang="en-US" sz="2000" spc="-4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spc="-10" dirty="0">
                <a:latin typeface="FiraGO" panose="020B0604020202020204" charset="0"/>
                <a:cs typeface="FiraGO" panose="020B0604020202020204" charset="0"/>
              </a:rPr>
              <a:t>social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media,</a:t>
            </a:r>
            <a:r>
              <a:rPr lang="en-US" sz="2000" spc="-1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student</a:t>
            </a:r>
            <a:r>
              <a:rPr lang="en-US" sz="2000" spc="-3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recruitment,  Internal comms, external comms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spc="-20" dirty="0">
                <a:latin typeface="FiraGO" panose="020B0604020202020204" charset="0"/>
                <a:cs typeface="FiraGO" panose="020B0604020202020204" charset="0"/>
              </a:rPr>
              <a:t>etc.</a:t>
            </a:r>
          </a:p>
          <a:p>
            <a:pPr marL="297815" marR="511809" indent="-28575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  <a:tabLst>
                <a:tab pos="184785" algn="l"/>
              </a:tabLst>
            </a:pPr>
            <a:endParaRPr lang="en-US" sz="2000" dirty="0">
              <a:latin typeface="FiraGO" panose="020B0604020202020204" charset="0"/>
              <a:cs typeface="FiraGO" panose="020B0604020202020204" charset="0"/>
            </a:endParaRPr>
          </a:p>
          <a:p>
            <a:pPr marL="298450" indent="-28575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  <a:tabLst>
                <a:tab pos="183515" algn="l"/>
              </a:tabLst>
            </a:pPr>
            <a:r>
              <a:rPr lang="en-US" sz="2000" b="1" dirty="0">
                <a:latin typeface="FiraGO" panose="020B0604020202020204" charset="0"/>
                <a:cs typeface="FiraGO" panose="020B0604020202020204" charset="0"/>
              </a:rPr>
              <a:t>Staff</a:t>
            </a:r>
            <a:r>
              <a:rPr lang="en-US" sz="2000" b="1" spc="-2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b="1" dirty="0">
                <a:latin typeface="FiraGO" panose="020B0604020202020204" charset="0"/>
                <a:cs typeface="FiraGO" panose="020B0604020202020204" charset="0"/>
              </a:rPr>
              <a:t>Development:</a:t>
            </a:r>
            <a:r>
              <a:rPr lang="en-US" sz="2000" b="1" spc="-4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A</a:t>
            </a:r>
            <a:r>
              <a:rPr lang="en-US" sz="2000" spc="-5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 err="1">
                <a:latin typeface="FiraGO" panose="020B0604020202020204" charset="0"/>
                <a:cs typeface="FiraGO" panose="020B0604020202020204" charset="0"/>
              </a:rPr>
              <a:t>programme</a:t>
            </a:r>
            <a:r>
              <a:rPr lang="en-US" sz="2000" spc="-3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of</a:t>
            </a:r>
            <a:r>
              <a:rPr lang="en-US" sz="2000" spc="-2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staff</a:t>
            </a:r>
            <a:r>
              <a:rPr lang="en-US" sz="2000" spc="-4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support</a:t>
            </a:r>
            <a:r>
              <a:rPr lang="en-US" sz="2000" spc="-4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spc="-25" dirty="0">
                <a:latin typeface="FiraGO" panose="020B0604020202020204" charset="0"/>
                <a:cs typeface="FiraGO" panose="020B0604020202020204" charset="0"/>
              </a:rPr>
              <a:t>and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development</a:t>
            </a:r>
            <a:r>
              <a:rPr lang="en-US" sz="2000" spc="-4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to</a:t>
            </a:r>
            <a:r>
              <a:rPr lang="en-US" sz="2000" spc="-6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 err="1">
                <a:latin typeface="FiraGO" panose="020B0604020202020204" charset="0"/>
                <a:cs typeface="FiraGO" panose="020B0604020202020204" charset="0"/>
              </a:rPr>
              <a:t>recognise</a:t>
            </a:r>
            <a:r>
              <a:rPr lang="en-US" sz="2000" spc="-4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and</a:t>
            </a:r>
            <a:r>
              <a:rPr lang="en-US" sz="2000" spc="-5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enhance</a:t>
            </a:r>
            <a:r>
              <a:rPr lang="en-US" sz="2000" spc="-7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our</a:t>
            </a:r>
            <a:r>
              <a:rPr lang="en-US" sz="2000" spc="-55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dirty="0">
                <a:latin typeface="FiraGO" panose="020B0604020202020204" charset="0"/>
                <a:cs typeface="FiraGO" panose="020B0604020202020204" charset="0"/>
              </a:rPr>
              <a:t>professional</a:t>
            </a:r>
            <a:r>
              <a:rPr lang="en-US" sz="2000" spc="-50" dirty="0">
                <a:latin typeface="FiraGO" panose="020B0604020202020204" charset="0"/>
                <a:cs typeface="FiraGO" panose="020B0604020202020204" charset="0"/>
              </a:rPr>
              <a:t> </a:t>
            </a:r>
            <a:r>
              <a:rPr lang="en-US" sz="2000" spc="-10" dirty="0">
                <a:latin typeface="FiraGO" panose="020B0604020202020204" charset="0"/>
                <a:cs typeface="FiraGO" panose="020B0604020202020204" charset="0"/>
              </a:rPr>
              <a:t>community</a:t>
            </a:r>
            <a:endParaRPr lang="en-US" sz="2000" dirty="0">
              <a:latin typeface="FiraGO" panose="020B0604020202020204" charset="0"/>
              <a:cs typeface="FiraG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394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1A8D30E-200C-8E19-5329-9E9A7FC290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Approved Brand Architecture</a:t>
            </a:r>
            <a:endParaRPr lang="en-IE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120A31-B2B1-EB5A-BD8B-93F8D5C2B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64" y="1759855"/>
            <a:ext cx="10340178" cy="46385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215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BCF719-F245-9212-6CE7-448643645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Visual Identity Standards in development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6FE0F-4F4D-6091-321C-9CCC1709A3A4}"/>
              </a:ext>
            </a:extLst>
          </p:cNvPr>
          <p:cNvSpPr txBox="1"/>
          <p:nvPr/>
        </p:nvSpPr>
        <p:spPr>
          <a:xfrm>
            <a:off x="176444" y="2039089"/>
            <a:ext cx="279518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000" b="1" dirty="0">
                <a:latin typeface="FiraGO" panose="020B0503050000020004" pitchFamily="34" charset="0"/>
                <a:cs typeface="FiraGO" panose="020B0503050000020004" pitchFamily="34" charset="0"/>
              </a:rPr>
              <a:t>Full version</a:t>
            </a: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endParaRPr lang="en-IE" sz="2000" b="1" dirty="0">
              <a:latin typeface="FiraGO" panose="020B0503050000020004" pitchFamily="34" charset="0"/>
              <a:cs typeface="FiraGO" panose="020B0503050000020004" pitchFamily="34" charset="0"/>
            </a:endParaRP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000" b="1" dirty="0">
                <a:latin typeface="FiraGO" panose="020B0503050000020004" pitchFamily="34" charset="0"/>
                <a:cs typeface="FiraGO" panose="020B0503050000020004" pitchFamily="34" charset="0"/>
              </a:rPr>
              <a:t>Short version</a:t>
            </a: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endParaRPr lang="en-IE" sz="2000" b="1" dirty="0">
              <a:latin typeface="FiraGO" panose="020B0503050000020004" pitchFamily="34" charset="0"/>
              <a:cs typeface="FiraGO" panose="020B0503050000020004" pitchFamily="34" charset="0"/>
            </a:endParaRP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000" b="1" dirty="0" err="1">
                <a:latin typeface="FiraGO" panose="020B0503050000020004" pitchFamily="34" charset="0"/>
                <a:cs typeface="FiraGO" panose="020B0503050000020004" pitchFamily="34" charset="0"/>
              </a:rPr>
              <a:t>Sharepoint</a:t>
            </a:r>
            <a:r>
              <a:rPr lang="en-IE" sz="2000" b="1" dirty="0">
                <a:latin typeface="FiraGO" panose="020B0503050000020004" pitchFamily="34" charset="0"/>
                <a:cs typeface="FiraGO" panose="020B0503050000020004" pitchFamily="34" charset="0"/>
              </a:rPr>
              <a:t>: </a:t>
            </a:r>
            <a:r>
              <a:rPr lang="en-IE" sz="2000" dirty="0">
                <a:latin typeface="FiraGO" panose="020B0503050000020004" pitchFamily="34" charset="0"/>
                <a:cs typeface="FiraGO" panose="020B0503050000020004" pitchFamily="34" charset="0"/>
              </a:rPr>
              <a:t>One stop shop for all resources, toolkits and templates</a:t>
            </a: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endParaRPr lang="en-IE" sz="2000" dirty="0">
              <a:latin typeface="FiraGO" panose="020B0503050000020004" pitchFamily="34" charset="0"/>
              <a:cs typeface="FiraGO" panose="020B0503050000020004" pitchFamily="34" charset="0"/>
            </a:endParaRP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000" b="1" dirty="0">
                <a:latin typeface="FiraGO" panose="020B0503050000020004" pitchFamily="34" charset="0"/>
                <a:cs typeface="FiraGO" panose="020B0503050000020004" pitchFamily="34" charset="0"/>
              </a:rPr>
              <a:t>Training</a:t>
            </a: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endParaRPr lang="en-IE" sz="2000" dirty="0">
              <a:latin typeface="FiraGO" panose="020B0503050000020004" pitchFamily="34" charset="0"/>
              <a:cs typeface="FiraGO" panose="020B0503050000020004" pitchFamily="34" charset="0"/>
            </a:endParaRPr>
          </a:p>
          <a:p>
            <a:pPr marL="285750" indent="-28575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000" dirty="0">
                <a:latin typeface="FiraGO" panose="020B0503050000020004" pitchFamily="34" charset="0"/>
                <a:cs typeface="FiraGO" panose="020B0503050000020004" pitchFamily="34" charset="0"/>
              </a:rPr>
              <a:t>Roll out from </a:t>
            </a:r>
            <a:r>
              <a:rPr lang="en-IE" sz="2000" b="1" dirty="0">
                <a:latin typeface="FiraGO" panose="020B0503050000020004" pitchFamily="34" charset="0"/>
                <a:cs typeface="FiraGO" panose="020B0503050000020004" pitchFamily="34" charset="0"/>
              </a:rPr>
              <a:t>June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1723AB-6712-D44A-352B-8E11BC9FA0D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1" b="391"/>
          <a:stretch/>
        </p:blipFill>
        <p:spPr>
          <a:xfrm>
            <a:off x="3034909" y="1628037"/>
            <a:ext cx="6579121" cy="4607757"/>
          </a:xfrm>
          <a:prstGeom prst="rect">
            <a:avLst/>
          </a:prstGeom>
          <a:ln w="6350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A95137-8976-F55A-65BF-BA2CC664D4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8" b="378"/>
          <a:stretch/>
        </p:blipFill>
        <p:spPr>
          <a:xfrm>
            <a:off x="9677315" y="1628037"/>
            <a:ext cx="2154154" cy="150868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6350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8847D5-6272-3277-0DAD-70F38A7F7DD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35" b="535"/>
          <a:stretch/>
        </p:blipFill>
        <p:spPr>
          <a:xfrm>
            <a:off x="9677315" y="3177573"/>
            <a:ext cx="2154154" cy="1508684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6350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E38961-69A4-46CE-2965-AC092FC666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424" b="424"/>
          <a:stretch/>
        </p:blipFill>
        <p:spPr>
          <a:xfrm>
            <a:off x="9677315" y="4727110"/>
            <a:ext cx="2154154" cy="1508684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6350"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4660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3BF755-D2F7-AE8F-B073-8C99884202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will it look like when complete?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3089A-5D60-1176-9720-7DD82FEFA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Single University brand – one Voice, One Identity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/>
              <a:t>Strategic direction clear, measured performance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/>
              <a:t>Our strengths clearly articulated and recognised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/>
              <a:t>Improved reputation and rankings 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/>
              <a:t>Stronger financial performance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/>
              <a:t>Sustainable and coherent brand</a:t>
            </a:r>
          </a:p>
          <a:p>
            <a:pPr>
              <a:buClr>
                <a:srgbClr val="FFB100"/>
              </a:buClr>
            </a:pPr>
            <a:endParaRPr lang="en-IE" sz="2500" dirty="0"/>
          </a:p>
          <a:p>
            <a:pPr>
              <a:buClr>
                <a:srgbClr val="FFB100"/>
              </a:buClr>
            </a:pPr>
            <a:r>
              <a:rPr lang="en-IE" sz="2500" b="1" dirty="0"/>
              <a:t>The University team will be</a:t>
            </a:r>
          </a:p>
          <a:p>
            <a:pPr>
              <a:buClr>
                <a:srgbClr val="FFB100"/>
              </a:buClr>
            </a:pPr>
            <a:r>
              <a:rPr lang="en-IE" sz="2500" dirty="0"/>
              <a:t>part of a shared vision, supported to deliver together, through professional leadership, taking pride in the University’s reputation</a:t>
            </a:r>
          </a:p>
        </p:txBody>
      </p:sp>
    </p:spTree>
    <p:extLst>
      <p:ext uri="{BB962C8B-B14F-4D97-AF65-F5344CB8AC3E}">
        <p14:creationId xmlns:p14="http://schemas.microsoft.com/office/powerpoint/2010/main" val="180080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AEE32-0E0D-00E5-4FB1-518D7C3CB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AE44B5-5893-E500-0F3C-D147E5196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4. How you can help</a:t>
            </a:r>
            <a:endParaRPr lang="en-IE" dirty="0"/>
          </a:p>
        </p:txBody>
      </p:sp>
      <p:pic>
        <p:nvPicPr>
          <p:cNvPr id="3" name="Picture 2" descr="A group of people walking in a grassy area&#10;&#10;Description automatically generated">
            <a:extLst>
              <a:ext uri="{FF2B5EF4-FFF2-40B4-BE49-F238E27FC236}">
                <a16:creationId xmlns:a16="http://schemas.microsoft.com/office/drawing/2014/main" id="{D08C9497-2D63-0435-666E-B22387C98A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624" b="29710"/>
          <a:stretch/>
        </p:blipFill>
        <p:spPr>
          <a:xfrm>
            <a:off x="-1" y="0"/>
            <a:ext cx="12191999" cy="4443211"/>
          </a:xfrm>
          <a:prstGeom prst="rect">
            <a:avLst/>
          </a:prstGeom>
        </p:spPr>
      </p:pic>
      <p:pic>
        <p:nvPicPr>
          <p:cNvPr id="4" name="Picture 3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765332B8-D315-14B5-B847-C4D29A28B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240" y="358775"/>
            <a:ext cx="1910684" cy="19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5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E4938C-B9E8-61F2-9761-0071CAA1ED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 Managers in your area …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2400F-A2CC-AEE4-5B0A-5A564DA89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buClr>
                <a:srgbClr val="FFB100"/>
              </a:buClr>
            </a:pPr>
            <a:r>
              <a:rPr lang="en-US" sz="2500" b="1" dirty="0"/>
              <a:t>Your buy-in and active support for this change is essential</a:t>
            </a:r>
          </a:p>
          <a:p>
            <a:pPr>
              <a:buClr>
                <a:srgbClr val="FFB100"/>
              </a:buClr>
            </a:pPr>
            <a:endParaRPr lang="en-US" sz="2500" dirty="0"/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b="1" dirty="0"/>
              <a:t>Cascade: </a:t>
            </a:r>
            <a:br>
              <a:rPr lang="en-US" sz="2500" b="1" dirty="0"/>
            </a:br>
            <a:r>
              <a:rPr lang="en-US" sz="2500" dirty="0"/>
              <a:t>Put the item on your management agenda to foster an interest in University reputation management – it is everyone’s responsibility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b="1" dirty="0"/>
              <a:t>Discuss what the new approach means for your area?</a:t>
            </a:r>
            <a:br>
              <a:rPr lang="en-US" sz="2500" b="1" dirty="0"/>
            </a:br>
            <a:r>
              <a:rPr lang="en-US" sz="2500" dirty="0"/>
              <a:t>Your identity, your messaging, your resourcing, your plans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/>
              <a:t>What activity needs </a:t>
            </a:r>
            <a:r>
              <a:rPr lang="en-US" sz="2500" dirty="0"/>
              <a:t>to be revised, stopped, refreshed?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b="1" dirty="0"/>
              <a:t>Communication</a:t>
            </a:r>
            <a:r>
              <a:rPr lang="en-US" sz="2500" dirty="0"/>
              <a:t>: </a:t>
            </a:r>
            <a:br>
              <a:rPr lang="en-US" sz="2500" dirty="0"/>
            </a:br>
            <a:r>
              <a:rPr lang="en-US" sz="2500" dirty="0"/>
              <a:t>Talk (and listen) to your Marketing, Communications and Recruitment colleagues</a:t>
            </a:r>
            <a:br>
              <a:rPr lang="en-US" sz="2500" dirty="0"/>
            </a:br>
            <a:r>
              <a:rPr lang="en-US" sz="2500" dirty="0"/>
              <a:t>Questions?  We can come and talk to you</a:t>
            </a:r>
          </a:p>
        </p:txBody>
      </p:sp>
    </p:spTree>
    <p:extLst>
      <p:ext uri="{BB962C8B-B14F-4D97-AF65-F5344CB8AC3E}">
        <p14:creationId xmlns:p14="http://schemas.microsoft.com/office/powerpoint/2010/main" val="1299700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A89391-0C4B-FF01-68F1-4323314E02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As University Managers …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C0F570-DB9C-9060-8ADF-DD9E40205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Engage with information, materials and training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Attend the marketing/communications/recruitment meetings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Champion the new approach across the University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Get involved centrally, where can you/your staff support? 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Provide feedback on the process</a:t>
            </a:r>
          </a:p>
          <a:p>
            <a:pPr>
              <a:buClr>
                <a:srgbClr val="FFB100"/>
              </a:buClr>
            </a:pPr>
            <a:endParaRPr lang="en-US" sz="2500" dirty="0"/>
          </a:p>
          <a:p>
            <a:pPr>
              <a:buClr>
                <a:srgbClr val="FFB100"/>
              </a:buClr>
            </a:pPr>
            <a:r>
              <a:rPr lang="en-US" sz="2500" dirty="0"/>
              <a:t>Think University, think global, think reputation!</a:t>
            </a:r>
          </a:p>
        </p:txBody>
      </p:sp>
    </p:spTree>
    <p:extLst>
      <p:ext uri="{BB962C8B-B14F-4D97-AF65-F5344CB8AC3E}">
        <p14:creationId xmlns:p14="http://schemas.microsoft.com/office/powerpoint/2010/main" val="1852192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D989C-BA75-75FB-4DE4-648C5644F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8D89B2-2AD5-0FBD-8110-5997BEF8A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4. Questions and Discussion</a:t>
            </a:r>
            <a:endParaRPr lang="en-IE" dirty="0"/>
          </a:p>
        </p:txBody>
      </p:sp>
      <p:pic>
        <p:nvPicPr>
          <p:cNvPr id="2" name="Picture 1" descr="A group of people wearing graduation gowns and standing in front of a castle&#10;&#10;Description automatically generated">
            <a:extLst>
              <a:ext uri="{FF2B5EF4-FFF2-40B4-BE49-F238E27FC236}">
                <a16:creationId xmlns:a16="http://schemas.microsoft.com/office/drawing/2014/main" id="{65D68397-CF85-3F06-BB59-9CE08109C0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732" b="19127"/>
          <a:stretch/>
        </p:blipFill>
        <p:spPr>
          <a:xfrm>
            <a:off x="0" y="120"/>
            <a:ext cx="12192000" cy="4481728"/>
          </a:xfrm>
          <a:prstGeom prst="rect">
            <a:avLst/>
          </a:prstGeom>
        </p:spPr>
      </p:pic>
      <p:pic>
        <p:nvPicPr>
          <p:cNvPr id="3" name="Picture 2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9EA87EF4-5F30-4F88-6211-2FFCA66C3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240" y="358775"/>
            <a:ext cx="1910684" cy="19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04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01583-1FD4-6D89-5840-0432CE498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/>
              <a:t>What we know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/>
              <a:t>How we are doing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dirty="0"/>
              <a:t>Where we are going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IE" dirty="0"/>
              <a:t>How you can help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en-IE" dirty="0"/>
              <a:t>Questions and Discussion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C9EF51C-A2EA-E9EE-816A-8327873E4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Aims and Content of Presentation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74754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C63951-4A6A-581D-CF95-87EA507C6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67794" y="1982709"/>
            <a:ext cx="8237833" cy="4514929"/>
          </a:xfrm>
        </p:spPr>
        <p:txBody>
          <a:bodyPr>
            <a:normAutofit/>
          </a:bodyPr>
          <a:lstStyle/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Media and Communications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Marketing and Brand Impact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Student Recruitment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International strategy and agent network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UNIC, Confucius Institute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Arts and Culture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Language Centre</a:t>
            </a:r>
          </a:p>
          <a:p>
            <a:pPr marL="457200" indent="-4572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University of Sanctuary</a:t>
            </a:r>
            <a:endParaRPr lang="en-IE" sz="25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A10CE2-13CA-E84E-4583-6F0E55C4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783" y="861849"/>
            <a:ext cx="9538599" cy="894802"/>
          </a:xfrm>
        </p:spPr>
        <p:txBody>
          <a:bodyPr/>
          <a:lstStyle/>
          <a:p>
            <a:r>
              <a:rPr lang="en-US" dirty="0"/>
              <a:t>Global Engagement –ambition and transformation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19040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8CED27-3276-B5FA-4093-CB57E812D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29" r="5779" b="8245"/>
          <a:stretch/>
        </p:blipFill>
        <p:spPr>
          <a:xfrm>
            <a:off x="0" y="12878"/>
            <a:ext cx="12190732" cy="444321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50196DF-E28E-368A-0926-E5B1C33339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1. What we know</a:t>
            </a:r>
            <a:endParaRPr lang="en-IE" dirty="0"/>
          </a:p>
        </p:txBody>
      </p:sp>
      <p:pic>
        <p:nvPicPr>
          <p:cNvPr id="3" name="Picture 2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77BDF4C2-A56B-0F56-2854-E8C4CF49B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240" y="358775"/>
            <a:ext cx="1910684" cy="19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692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729332-2D0C-3817-C48D-F7BE567D0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1784" y="1593411"/>
            <a:ext cx="9289854" cy="4904228"/>
          </a:xfrm>
        </p:spPr>
        <p:txBody>
          <a:bodyPr>
            <a:noAutofit/>
          </a:bodyPr>
          <a:lstStyle/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Brand is the external presentation of the University – how we show ourselves to the world. </a:t>
            </a:r>
            <a:r>
              <a:rPr lang="en-IE" sz="2500" dirty="0"/>
              <a:t>Consistency and quality matter. </a:t>
            </a: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/>
              <a:t>Our logo is a visual representation of this brand/who we are – linked to brand equity</a:t>
            </a:r>
            <a:endParaRPr lang="en-IE" sz="2500" dirty="0"/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/>
              <a:t>Consistent and clear brand management makes a </a:t>
            </a:r>
            <a:r>
              <a:rPr lang="en-IE" sz="2500" b="1" dirty="0"/>
              <a:t>major difference </a:t>
            </a:r>
            <a:r>
              <a:rPr lang="en-IE" sz="2500" dirty="0"/>
              <a:t>to university rankings as well as </a:t>
            </a:r>
            <a:r>
              <a:rPr lang="en-IE" sz="2500" b="1" dirty="0"/>
              <a:t>wider reputation</a:t>
            </a:r>
            <a:endParaRPr lang="en-US" sz="2500" dirty="0">
              <a:effectLst/>
              <a:ea typeface="Times New Roman" panose="02020603050405020304" pitchFamily="18" charset="0"/>
            </a:endParaRPr>
          </a:p>
          <a:p>
            <a:pPr marL="342900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effectLst/>
                <a:ea typeface="Times New Roman" panose="02020603050405020304" pitchFamily="18" charset="0"/>
              </a:rPr>
              <a:t>An integrated approach to communications, marketing and recruitment is essential to enhance global reputation and impact</a:t>
            </a:r>
            <a:endParaRPr lang="en-US" sz="2500" dirty="0">
              <a:ea typeface="Verdana"/>
            </a:endParaRPr>
          </a:p>
          <a:p>
            <a:pPr>
              <a:buClr>
                <a:srgbClr val="FFB100"/>
              </a:buClr>
            </a:pPr>
            <a:r>
              <a:rPr lang="en-US" sz="2500" b="1" dirty="0"/>
              <a:t>Key to a successful brand is</a:t>
            </a:r>
            <a:endParaRPr lang="en-IE" sz="2500" b="1" dirty="0">
              <a:ea typeface="Verdana"/>
            </a:endParaRPr>
          </a:p>
          <a:p>
            <a:pPr marL="800100" lvl="1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Leadership</a:t>
            </a:r>
            <a:endParaRPr lang="en-IE" sz="2500" dirty="0">
              <a:solidFill>
                <a:schemeClr val="tx1"/>
              </a:solidFill>
              <a:latin typeface="FiraGO" panose="020B0503050000020004" pitchFamily="34" charset="0"/>
              <a:ea typeface="Verdana"/>
              <a:cs typeface="FiraGO" panose="020B0503050000020004" pitchFamily="34" charset="0"/>
            </a:endParaRPr>
          </a:p>
          <a:p>
            <a:pPr marL="800100" lvl="1" indent="-342900"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IE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A unified and consistent approach to implementation</a:t>
            </a:r>
            <a:endParaRPr lang="en-IE" sz="2500" dirty="0">
              <a:solidFill>
                <a:schemeClr val="tx1"/>
              </a:solidFill>
              <a:latin typeface="FiraGO" panose="020B0503050000020004" pitchFamily="34" charset="0"/>
              <a:ea typeface="Verdana"/>
              <a:cs typeface="FiraGO" panose="020B0503050000020004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E5995C5-54AD-3216-77B7-CC8C557A6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409" y="608352"/>
            <a:ext cx="9289854" cy="894802"/>
          </a:xfrm>
        </p:spPr>
        <p:txBody>
          <a:bodyPr/>
          <a:lstStyle/>
          <a:p>
            <a:r>
              <a:rPr lang="en-US" dirty="0"/>
              <a:t>Brand and Reputation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6157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CC0F4-EE55-B657-A550-0C48DA42B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uilding with a castle in the background&#10;&#10;Description automatically generated">
            <a:extLst>
              <a:ext uri="{FF2B5EF4-FFF2-40B4-BE49-F238E27FC236}">
                <a16:creationId xmlns:a16="http://schemas.microsoft.com/office/drawing/2014/main" id="{E1E4D253-C7FB-03F0-E447-689D784DBC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55" b="19294"/>
          <a:stretch/>
        </p:blipFill>
        <p:spPr>
          <a:xfrm>
            <a:off x="0" y="0"/>
            <a:ext cx="12192000" cy="4456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CDFC78F-AC72-4334-544C-A00A765FF1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2. How we are doing</a:t>
            </a:r>
            <a:endParaRPr lang="en-IE" dirty="0"/>
          </a:p>
        </p:txBody>
      </p:sp>
      <p:pic>
        <p:nvPicPr>
          <p:cNvPr id="3" name="Picture 2" descr="A yellow rectangular sign with black text&#10;&#10;Description automatically generated">
            <a:extLst>
              <a:ext uri="{FF2B5EF4-FFF2-40B4-BE49-F238E27FC236}">
                <a16:creationId xmlns:a16="http://schemas.microsoft.com/office/drawing/2014/main" id="{8F11E837-F0A3-8A07-A648-4373A61EB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0240" y="358775"/>
            <a:ext cx="1910684" cy="191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315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9D4682-E952-0750-EE94-EA27341399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We are a diverse community from the inside 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DCB19B-0556-0365-B13F-B8DE75CD9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537" y="1382713"/>
            <a:ext cx="9454922" cy="52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77882-D0E2-AC0B-5D38-8DF56A9CD8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Our current brand architecture</a:t>
            </a:r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0F510D-1E7A-BFD1-8A7E-A297C976B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61" y="1502863"/>
            <a:ext cx="10514845" cy="51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9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D77882-D0E2-AC0B-5D38-8DF56A9CD8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Reviews and Observations</a:t>
            </a:r>
            <a:endParaRPr lang="en-IE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17004DFE-94D5-3512-9FA9-E168B3F4E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3890" y="1595276"/>
            <a:ext cx="11418915" cy="49039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rgbClr val="FFB100"/>
              </a:buClr>
            </a:pPr>
            <a:r>
              <a:rPr lang="en-US" sz="2500" b="1" dirty="0">
                <a:solidFill>
                  <a:schemeClr val="tx1"/>
                </a:solidFill>
              </a:rPr>
              <a:t>We have found</a:t>
            </a:r>
            <a:r>
              <a:rPr lang="en-US" sz="2500" dirty="0">
                <a:solidFill>
                  <a:schemeClr val="tx1"/>
                </a:solidFill>
              </a:rPr>
              <a:t>: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Fragmentation, duplication and confusion in our brand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Multiple logos, sub brands and identities – often dominant over UCC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Use of acronyms and terms that are not easily understood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 err="1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Externalising</a:t>
            </a: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 of our internal structures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Social media channel proliferation – diversifying voice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No clarity on our key strengths or messages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Reputation is suffering</a:t>
            </a:r>
          </a:p>
          <a:p>
            <a:pPr lvl="1">
              <a:lnSpc>
                <a:spcPct val="100000"/>
              </a:lnSpc>
              <a:buClr>
                <a:srgbClr val="FFB100"/>
              </a:buClr>
            </a:pPr>
            <a:endParaRPr lang="en-US" sz="2500" dirty="0">
              <a:solidFill>
                <a:schemeClr val="tx1"/>
              </a:solidFill>
              <a:latin typeface="FiraGO" panose="020B0503050000020004" pitchFamily="34" charset="0"/>
              <a:cs typeface="FiraGO" panose="020B0503050000020004" pitchFamily="34" charset="0"/>
            </a:endParaRPr>
          </a:p>
          <a:p>
            <a:pPr>
              <a:lnSpc>
                <a:spcPct val="100000"/>
              </a:lnSpc>
              <a:buClr>
                <a:srgbClr val="FFB100"/>
              </a:buClr>
            </a:pPr>
            <a:r>
              <a:rPr lang="en-US" sz="2500" b="1" dirty="0">
                <a:solidFill>
                  <a:schemeClr val="tx1"/>
                </a:solidFill>
              </a:rPr>
              <a:t>But:</a:t>
            </a:r>
          </a:p>
          <a:p>
            <a:pPr marL="800100" lvl="1" indent="-342900">
              <a:lnSpc>
                <a:spcPct val="100000"/>
              </a:lnSpc>
              <a:buClr>
                <a:srgbClr val="FFB100"/>
              </a:buClr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chemeClr val="tx1"/>
                </a:solidFill>
                <a:latin typeface="FiraGO" panose="020B0503050000020004" pitchFamily="34" charset="0"/>
                <a:cs typeface="FiraGO" panose="020B0503050000020004" pitchFamily="34" charset="0"/>
              </a:rPr>
              <a:t>We have a very positive story to tell, if we can tell it with one voice</a:t>
            </a:r>
          </a:p>
        </p:txBody>
      </p:sp>
    </p:spTree>
    <p:extLst>
      <p:ext uri="{BB962C8B-B14F-4D97-AF65-F5344CB8AC3E}">
        <p14:creationId xmlns:p14="http://schemas.microsoft.com/office/powerpoint/2010/main" val="3048180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5863046667F84CAABB5E5A560026E8" ma:contentTypeVersion="9" ma:contentTypeDescription="Create a new document." ma:contentTypeScope="" ma:versionID="5158a95f241c56b6c530b50ad0ffac4f">
  <xsd:schema xmlns:xsd="http://www.w3.org/2001/XMLSchema" xmlns:xs="http://www.w3.org/2001/XMLSchema" xmlns:p="http://schemas.microsoft.com/office/2006/metadata/properties" xmlns:ns2="efdb821b-3da3-4a62-b38f-75247654eaa3" xmlns:ns3="d9981dac-c29c-4ef3-b8c4-b1fd5091878d" targetNamespace="http://schemas.microsoft.com/office/2006/metadata/properties" ma:root="true" ma:fieldsID="b5674ad12d39a5afabc301e161c4d7ac" ns2:_="" ns3:_="">
    <xsd:import namespace="efdb821b-3da3-4a62-b38f-75247654eaa3"/>
    <xsd:import namespace="d9981dac-c29c-4ef3-b8c4-b1fd509187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db821b-3da3-4a62-b38f-75247654ea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981dac-c29c-4ef3-b8c4-b1fd5091878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A8DA54C-669D-4663-92A8-B884395282DE}">
  <ds:schemaRefs>
    <ds:schemaRef ds:uri="d9981dac-c29c-4ef3-b8c4-b1fd5091878d"/>
    <ds:schemaRef ds:uri="efdb821b-3da3-4a62-b38f-75247654eaa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B220B63-3E05-4087-A3CC-D1BEAE3C7A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ACDA28-BBE9-48B3-B45B-D4170BA598CA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d9981dac-c29c-4ef3-b8c4-b1fd5091878d"/>
    <ds:schemaRef ds:uri="efdb821b-3da3-4a62-b38f-75247654eaa3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2677</TotalTime>
  <Words>622</Words>
  <Application>Microsoft Office PowerPoint</Application>
  <PresentationFormat>Widescreen</PresentationFormat>
  <Paragraphs>92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Merriweather</vt:lpstr>
      <vt:lpstr>Arial</vt:lpstr>
      <vt:lpstr>Times New Roman</vt:lpstr>
      <vt:lpstr>FiraGO</vt:lpstr>
      <vt:lpstr>Aptos Display</vt:lpstr>
      <vt:lpstr>Verdana</vt:lpstr>
      <vt:lpstr>FiraGO Heavy</vt:lpstr>
      <vt:lpstr>Merriweather Black</vt:lpstr>
      <vt:lpstr>Aptos</vt:lpstr>
      <vt:lpstr>Merriweather Light</vt:lpstr>
      <vt:lpstr>Fira Sans</vt:lpstr>
      <vt:lpstr>Office Theme</vt:lpstr>
      <vt:lpstr>PowerPoint Presentation</vt:lpstr>
      <vt:lpstr>Aims and Content of Presentation</vt:lpstr>
      <vt:lpstr>Global Engagement –ambition and transformation</vt:lpstr>
      <vt:lpstr>1. What we know</vt:lpstr>
      <vt:lpstr>Brand and Reputation</vt:lpstr>
      <vt:lpstr>2. How we are doing</vt:lpstr>
      <vt:lpstr>PowerPoint Presentation</vt:lpstr>
      <vt:lpstr>PowerPoint Presentation</vt:lpstr>
      <vt:lpstr>PowerPoint Presentation</vt:lpstr>
      <vt:lpstr>3. Where we are going</vt:lpstr>
      <vt:lpstr>PowerPoint Presentation</vt:lpstr>
      <vt:lpstr>PowerPoint Presentation</vt:lpstr>
      <vt:lpstr>PowerPoint Presentation</vt:lpstr>
      <vt:lpstr>PowerPoint Presentation</vt:lpstr>
      <vt:lpstr>4. How you can help</vt:lpstr>
      <vt:lpstr>PowerPoint Presentation</vt:lpstr>
      <vt:lpstr>PowerPoint Presentation</vt:lpstr>
      <vt:lpstr>4. Questions and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Leahy Maharaj</dc:creator>
  <cp:lastModifiedBy>Ursula Kilkelly</cp:lastModifiedBy>
  <cp:revision>11</cp:revision>
  <cp:lastPrinted>2025-04-28T09:51:57Z</cp:lastPrinted>
  <dcterms:created xsi:type="dcterms:W3CDTF">2025-03-18T14:28:20Z</dcterms:created>
  <dcterms:modified xsi:type="dcterms:W3CDTF">2025-04-29T07:19:05Z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0x0101000D5863046667F84CAABB5E5A560026E8</vt:lpwstr>
  </property>
</Properties>
</file>