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3"/>
  </p:notesMasterIdLst>
  <p:sldIdLst>
    <p:sldId id="256" r:id="rId3"/>
    <p:sldId id="291" r:id="rId4"/>
    <p:sldId id="312" r:id="rId5"/>
    <p:sldId id="309" r:id="rId6"/>
    <p:sldId id="313" r:id="rId7"/>
    <p:sldId id="307" r:id="rId8"/>
    <p:sldId id="299" r:id="rId9"/>
    <p:sldId id="308" r:id="rId10"/>
    <p:sldId id="288" r:id="rId11"/>
    <p:sldId id="302" r:id="rId12"/>
    <p:sldId id="276" r:id="rId13"/>
    <p:sldId id="301" r:id="rId14"/>
    <p:sldId id="280" r:id="rId15"/>
    <p:sldId id="294" r:id="rId16"/>
    <p:sldId id="303" r:id="rId17"/>
    <p:sldId id="304" r:id="rId18"/>
    <p:sldId id="281" r:id="rId19"/>
    <p:sldId id="264" r:id="rId20"/>
    <p:sldId id="305" r:id="rId21"/>
    <p:sldId id="30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94629" autoAdjust="0"/>
  </p:normalViewPr>
  <p:slideViewPr>
    <p:cSldViewPr snapToGrid="0">
      <p:cViewPr varScale="1">
        <p:scale>
          <a:sx n="85" d="100"/>
          <a:sy n="85" d="100"/>
        </p:scale>
        <p:origin x="48" y="3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130147-CBC1-4151-823F-3AC7C30FCEAD}" type="datetimeFigureOut">
              <a:rPr lang="en-IE" smtClean="0"/>
              <a:t>23/04/2025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39092-ED43-45E6-A368-793B57E6CC88}" type="slidenum">
              <a:rPr lang="en-IE" smtClean="0"/>
              <a:t>‹#›</a:t>
            </a:fld>
            <a:endParaRPr lang="en-IE"/>
          </a:p>
        </p:txBody>
      </p:sp>
    </p:spTree>
    <p:extLst>
      <p:ext uri="{BB962C8B-B14F-4D97-AF65-F5344CB8AC3E}">
        <p14:creationId xmlns:p14="http://schemas.microsoft.com/office/powerpoint/2010/main" val="152861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8D39092-ED43-45E6-A368-793B57E6CC88}" type="slidenum">
              <a:rPr lang="en-IE" smtClean="0"/>
              <a:t>1</a:t>
            </a:fld>
            <a:endParaRPr lang="en-IE"/>
          </a:p>
        </p:txBody>
      </p:sp>
    </p:spTree>
    <p:extLst>
      <p:ext uri="{BB962C8B-B14F-4D97-AF65-F5344CB8AC3E}">
        <p14:creationId xmlns:p14="http://schemas.microsoft.com/office/powerpoint/2010/main" val="19051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C8D39092-ED43-45E6-A368-793B57E6CC88}" type="slidenum">
              <a:rPr lang="en-IE" smtClean="0"/>
              <a:t>11</a:t>
            </a:fld>
            <a:endParaRPr lang="en-IE"/>
          </a:p>
        </p:txBody>
      </p:sp>
    </p:spTree>
    <p:extLst>
      <p:ext uri="{BB962C8B-B14F-4D97-AF65-F5344CB8AC3E}">
        <p14:creationId xmlns:p14="http://schemas.microsoft.com/office/powerpoint/2010/main" val="1855532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EFB9-2087-4208-9949-6FC9A2B7E5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FE4B879E-330B-4307-BE60-28F89A275D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B5D9E0A-C0DC-49CA-962B-02C0C76D59B8}"/>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5" name="Footer Placeholder 4">
            <a:extLst>
              <a:ext uri="{FF2B5EF4-FFF2-40B4-BE49-F238E27FC236}">
                <a16:creationId xmlns:a16="http://schemas.microsoft.com/office/drawing/2014/main" id="{E78BFE42-A48E-40FA-BDBF-96BACB24502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A9AC8B4-A569-44F2-9F4E-45B6BCCACD51}"/>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573010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ADC6F-5A0A-4EDF-B6C7-F2DA1CBA1666}"/>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785AF34-3148-4E8D-AA32-FB18E4644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1CF8FD7-2F8B-4FB2-9FD1-0B23F6A2C86F}"/>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5" name="Footer Placeholder 4">
            <a:extLst>
              <a:ext uri="{FF2B5EF4-FFF2-40B4-BE49-F238E27FC236}">
                <a16:creationId xmlns:a16="http://schemas.microsoft.com/office/drawing/2014/main" id="{5031532B-2FC2-428B-A4CB-D26850322A9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D55E12E-C84C-4558-A3B6-6337149E517A}"/>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87785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2B7CB-AC43-4EE2-A127-A3A31623B5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AFD1040-4402-43E7-9480-E7DE5CDD3F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D0875A1-238B-4485-9F0A-303441E9A82D}"/>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5" name="Footer Placeholder 4">
            <a:extLst>
              <a:ext uri="{FF2B5EF4-FFF2-40B4-BE49-F238E27FC236}">
                <a16:creationId xmlns:a16="http://schemas.microsoft.com/office/drawing/2014/main" id="{0868D736-0565-4057-990A-35A6BBD2413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E097043-102A-45A5-B03F-0E822EB9A3B4}"/>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288259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4/23/2025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7124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4/23/2025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4972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4/23/2025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1545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4/23/2025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69026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4/23/2025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1421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4/23/2025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788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4/23/2025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50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4/23/2025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845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EE8B-4E9A-48DD-B62A-86E38CBCB44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BA91FE5-8EF9-494D-B69E-5E51D0B447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1C552C0-1D32-4304-9049-1703F34AF291}"/>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5" name="Footer Placeholder 4">
            <a:extLst>
              <a:ext uri="{FF2B5EF4-FFF2-40B4-BE49-F238E27FC236}">
                <a16:creationId xmlns:a16="http://schemas.microsoft.com/office/drawing/2014/main" id="{699BAC49-8B8A-4B42-98F0-C7A86B9DAB0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156A59B-6873-4D9D-8F0F-5109B8C9C3FE}"/>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323916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4/23/2025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2968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4/23/2025</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3953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4/23/2025</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180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4748-788F-4D90-A3AF-10B89D3D6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7D8C75D7-C2BC-4D0E-8113-6C314A1DB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6EAC70-EDB0-4D23-BCD5-421D2AA6043F}"/>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5" name="Footer Placeholder 4">
            <a:extLst>
              <a:ext uri="{FF2B5EF4-FFF2-40B4-BE49-F238E27FC236}">
                <a16:creationId xmlns:a16="http://schemas.microsoft.com/office/drawing/2014/main" id="{E9952D5A-FED1-450A-9038-2119F7F44B1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3E58372-5E14-4100-B955-DB709605092F}"/>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339728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617E-EBDD-4474-B982-01FFC79AD324}"/>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F264B7F-27E9-48ED-ABB2-8AE84930CC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AB1B3DB3-8374-4565-9F77-EFD79EF0A4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2B490D5-6BE6-47B6-AE52-82F2D76EFB79}"/>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6" name="Footer Placeholder 5">
            <a:extLst>
              <a:ext uri="{FF2B5EF4-FFF2-40B4-BE49-F238E27FC236}">
                <a16:creationId xmlns:a16="http://schemas.microsoft.com/office/drawing/2014/main" id="{B7E3A780-8BE2-4110-9332-F609B1C9535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1FFDE37-BEA1-4046-8C8C-F83DB8265AC2}"/>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72378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2BD5-7B90-4F28-8D15-4FC114BB69B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984BE8F7-08DC-4EDF-A96C-9F723A057F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40DF62-80B8-465F-9480-545FFA6936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6A90F79-1920-45A9-A8C6-9DD81AACC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DDC548-E351-4FBA-868C-5122002E6F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76651C20-4A64-4AD3-978A-340052EAA461}"/>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8" name="Footer Placeholder 7">
            <a:extLst>
              <a:ext uri="{FF2B5EF4-FFF2-40B4-BE49-F238E27FC236}">
                <a16:creationId xmlns:a16="http://schemas.microsoft.com/office/drawing/2014/main" id="{4DD97DA5-267D-41B1-8A24-AA12AD23A51B}"/>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F3012F1-7AB0-4BB5-9FB9-D77CF44C05A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64382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059AE-2782-43CB-B654-74027C865B4D}"/>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A0153849-6C0D-4CB3-8D85-3B82D4161DE8}"/>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4" name="Footer Placeholder 3">
            <a:extLst>
              <a:ext uri="{FF2B5EF4-FFF2-40B4-BE49-F238E27FC236}">
                <a16:creationId xmlns:a16="http://schemas.microsoft.com/office/drawing/2014/main" id="{1B0C7A18-D1C8-47AF-BEE3-29A711254791}"/>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AD5727C1-3042-4612-8FBD-587BDC42817A}"/>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754116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D20563-56B8-41B6-8BC5-49B3DA6C97BB}"/>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3" name="Footer Placeholder 2">
            <a:extLst>
              <a:ext uri="{FF2B5EF4-FFF2-40B4-BE49-F238E27FC236}">
                <a16:creationId xmlns:a16="http://schemas.microsoft.com/office/drawing/2014/main" id="{4C99039A-9141-4008-8D2F-5520D76C13C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CC1DFCB-617C-4756-B80F-54A97B4748B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151745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308A-D3AB-4865-BDB6-A2BD3E5DF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98DBDB07-0443-4474-A50A-CC13F30987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A0580BF-8D44-4DDF-A129-E32BBACB8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98C51-AC8E-457C-87BE-A1B8CCF8583F}"/>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6" name="Footer Placeholder 5">
            <a:extLst>
              <a:ext uri="{FF2B5EF4-FFF2-40B4-BE49-F238E27FC236}">
                <a16:creationId xmlns:a16="http://schemas.microsoft.com/office/drawing/2014/main" id="{BFD1A93C-93CE-4AA5-9A44-7CD997473E4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82C531C-CB15-44CF-8B64-80263A4D82B5}"/>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55990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E2FA-EC95-41AF-9F14-DD083D4A9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57018C09-E942-49DD-8BD5-1FCE1E8A4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B44CBF1-EBFD-4CAC-8C0B-B2B05B62DC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23E47E-8040-4366-BF19-8A23C0DF903A}"/>
              </a:ext>
            </a:extLst>
          </p:cNvPr>
          <p:cNvSpPr>
            <a:spLocks noGrp="1"/>
          </p:cNvSpPr>
          <p:nvPr>
            <p:ph type="dt" sz="half" idx="10"/>
          </p:nvPr>
        </p:nvSpPr>
        <p:spPr/>
        <p:txBody>
          <a:bodyPr/>
          <a:lstStyle/>
          <a:p>
            <a:fld id="{3958B351-6BDE-49D5-B1E7-7117E53A0445}" type="datetimeFigureOut">
              <a:rPr lang="en-IE" smtClean="0"/>
              <a:t>23/04/2025</a:t>
            </a:fld>
            <a:endParaRPr lang="en-IE"/>
          </a:p>
        </p:txBody>
      </p:sp>
      <p:sp>
        <p:nvSpPr>
          <p:cNvPr id="6" name="Footer Placeholder 5">
            <a:extLst>
              <a:ext uri="{FF2B5EF4-FFF2-40B4-BE49-F238E27FC236}">
                <a16:creationId xmlns:a16="http://schemas.microsoft.com/office/drawing/2014/main" id="{ED38D29E-34A7-4306-B1AD-C031BB4AA40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8DBB241-B126-4E95-AEC0-2BF7737D7D7C}"/>
              </a:ext>
            </a:extLst>
          </p:cNvPr>
          <p:cNvSpPr>
            <a:spLocks noGrp="1"/>
          </p:cNvSpPr>
          <p:nvPr>
            <p:ph type="sldNum" sz="quarter" idx="12"/>
          </p:nvPr>
        </p:nvSpPr>
        <p:spPr/>
        <p:txBody>
          <a:bodyPr/>
          <a:lstStyle/>
          <a:p>
            <a:fld id="{2042DD5A-5F66-416F-94DA-A426F28128A5}" type="slidenum">
              <a:rPr lang="en-IE" smtClean="0"/>
              <a:t>‹#›</a:t>
            </a:fld>
            <a:endParaRPr lang="en-IE"/>
          </a:p>
        </p:txBody>
      </p:sp>
    </p:spTree>
    <p:extLst>
      <p:ext uri="{BB962C8B-B14F-4D97-AF65-F5344CB8AC3E}">
        <p14:creationId xmlns:p14="http://schemas.microsoft.com/office/powerpoint/2010/main" val="205059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02CDF-BE6F-4342-913F-EC368D9F8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A0BEE22-0F70-41D9-9540-3D6F2BE6BE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E2018E9-6073-49F4-AE07-4BD6C713AF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8B351-6BDE-49D5-B1E7-7117E53A0445}" type="datetimeFigureOut">
              <a:rPr lang="en-IE" smtClean="0"/>
              <a:t>23/04/2025</a:t>
            </a:fld>
            <a:endParaRPr lang="en-IE"/>
          </a:p>
        </p:txBody>
      </p:sp>
      <p:sp>
        <p:nvSpPr>
          <p:cNvPr id="5" name="Footer Placeholder 4">
            <a:extLst>
              <a:ext uri="{FF2B5EF4-FFF2-40B4-BE49-F238E27FC236}">
                <a16:creationId xmlns:a16="http://schemas.microsoft.com/office/drawing/2014/main" id="{C5302074-DA61-4C98-905A-BDF639C2A9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FC2F86A0-2EB5-47A6-9BA2-78AEACE41F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2DD5A-5F66-416F-94DA-A426F28128A5}" type="slidenum">
              <a:rPr lang="en-IE" smtClean="0"/>
              <a:t>‹#›</a:t>
            </a:fld>
            <a:endParaRPr lang="en-IE"/>
          </a:p>
        </p:txBody>
      </p:sp>
    </p:spTree>
    <p:extLst>
      <p:ext uri="{BB962C8B-B14F-4D97-AF65-F5344CB8AC3E}">
        <p14:creationId xmlns:p14="http://schemas.microsoft.com/office/powerpoint/2010/main" val="6454725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4/23/2025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924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ucc.ie/en/hr/promotions/adminpromo/competencies/#about" TargetMode="Externa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ucc.ie/en/hr/academic-mentoring/" TargetMode="External"/><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my.corehr.com/pls/coreportal_uccp/" TargetMode="External"/><Relationship Id="rId2" Type="http://schemas.openxmlformats.org/officeDocument/2006/relationships/hyperlink" Target="https://www.ucc.ie/en/hr/promotions/adminpromo/" TargetMode="External"/><Relationship Id="rId1" Type="http://schemas.openxmlformats.org/officeDocument/2006/relationships/slideLayout" Target="../slideLayouts/slideLayout4.xml"/><Relationship Id="rId4" Type="http://schemas.openxmlformats.org/officeDocument/2006/relationships/hyperlink" Target="mailto:adminpromotions@ucc.i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ucc.ie/en/media/support/hr/adminpromo/AdminPromotionsKeyMessages2025220425.pdf"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DD3C80-7E23-42E9-AF6A-BAB2D6783017}"/>
              </a:ext>
            </a:extLst>
          </p:cNvPr>
          <p:cNvSpPr>
            <a:spLocks noGrp="1"/>
          </p:cNvSpPr>
          <p:nvPr>
            <p:ph type="ctrTitle"/>
          </p:nvPr>
        </p:nvSpPr>
        <p:spPr>
          <a:xfrm>
            <a:off x="5138287" y="3572386"/>
            <a:ext cx="6591837" cy="964531"/>
          </a:xfrm>
        </p:spPr>
        <p:txBody>
          <a:bodyPr>
            <a:noAutofit/>
          </a:bodyPr>
          <a:lstStyle/>
          <a:p>
            <a:pPr algn="l"/>
            <a:r>
              <a:rPr lang="en-IE" sz="2800" dirty="0">
                <a:solidFill>
                  <a:schemeClr val="accent4">
                    <a:lumMod val="60000"/>
                    <a:lumOff val="40000"/>
                  </a:schemeClr>
                </a:solidFill>
              </a:rPr>
              <a:t>A Briefing on the Interim Admin Promotion Scheme 2025</a:t>
            </a:r>
          </a:p>
        </p:txBody>
      </p:sp>
      <p:sp>
        <p:nvSpPr>
          <p:cNvPr id="3" name="Subtitle 2">
            <a:extLst>
              <a:ext uri="{FF2B5EF4-FFF2-40B4-BE49-F238E27FC236}">
                <a16:creationId xmlns:a16="http://schemas.microsoft.com/office/drawing/2014/main" id="{2036F39C-5AFD-4D39-BDFF-2D92B9AB9E28}"/>
              </a:ext>
            </a:extLst>
          </p:cNvPr>
          <p:cNvSpPr>
            <a:spLocks noGrp="1"/>
          </p:cNvSpPr>
          <p:nvPr>
            <p:ph type="subTitle" idx="1"/>
          </p:nvPr>
        </p:nvSpPr>
        <p:spPr>
          <a:xfrm>
            <a:off x="5138287" y="4556023"/>
            <a:ext cx="6465286" cy="1774126"/>
          </a:xfrm>
        </p:spPr>
        <p:txBody>
          <a:bodyPr>
            <a:normAutofit/>
          </a:bodyPr>
          <a:lstStyle/>
          <a:p>
            <a:pPr algn="l"/>
            <a:endParaRPr lang="en-IE" sz="2000" dirty="0">
              <a:solidFill>
                <a:srgbClr val="E7E6E6"/>
              </a:solidFill>
            </a:endParaRPr>
          </a:p>
          <a:p>
            <a:pPr algn="l"/>
            <a:r>
              <a:rPr lang="en-IE" sz="1900" dirty="0">
                <a:solidFill>
                  <a:srgbClr val="E7E6E6"/>
                </a:solidFill>
              </a:rPr>
              <a:t>Angela O’Donovan &amp; Tracy Eagles</a:t>
            </a:r>
          </a:p>
          <a:p>
            <a:pPr algn="l"/>
            <a:endParaRPr lang="en-IE" sz="1900" dirty="0">
              <a:solidFill>
                <a:srgbClr val="E7E6E6"/>
              </a:solidFill>
            </a:endParaRPr>
          </a:p>
          <a:p>
            <a:pPr algn="l"/>
            <a:r>
              <a:rPr lang="en-IE" sz="1900" dirty="0">
                <a:solidFill>
                  <a:srgbClr val="E7E6E6"/>
                </a:solidFill>
              </a:rPr>
              <a:t>People &amp; Culture Department                       </a:t>
            </a:r>
            <a:r>
              <a:rPr lang="en-IE" sz="1900" dirty="0">
                <a:solidFill>
                  <a:srgbClr val="00B0F0"/>
                </a:solidFill>
              </a:rPr>
              <a:t>23</a:t>
            </a:r>
            <a:r>
              <a:rPr lang="en-IE" sz="1900" baseline="30000" dirty="0">
                <a:solidFill>
                  <a:srgbClr val="00B0F0"/>
                </a:solidFill>
              </a:rPr>
              <a:t>rd</a:t>
            </a:r>
            <a:r>
              <a:rPr lang="en-IE" sz="1900" dirty="0">
                <a:solidFill>
                  <a:srgbClr val="00B0F0"/>
                </a:solidFill>
              </a:rPr>
              <a:t> April </a:t>
            </a:r>
            <a:r>
              <a:rPr lang="en-IE" sz="2100" dirty="0">
                <a:solidFill>
                  <a:srgbClr val="00B0F0"/>
                </a:solidFill>
              </a:rPr>
              <a:t>2025</a:t>
            </a:r>
            <a:endParaRPr lang="en-IE" sz="1800" dirty="0">
              <a:solidFill>
                <a:srgbClr val="00B0F0"/>
              </a:solidFill>
            </a:endParaRPr>
          </a:p>
          <a:p>
            <a:pPr algn="l"/>
            <a:endParaRPr lang="en-IE" sz="1700" dirty="0">
              <a:solidFill>
                <a:srgbClr val="E7E6E6"/>
              </a:solidFill>
            </a:endParaRPr>
          </a:p>
          <a:p>
            <a:pPr algn="l"/>
            <a:endParaRPr lang="en-IE" sz="2000" dirty="0">
              <a:solidFill>
                <a:srgbClr val="E7E6E6"/>
              </a:solidFill>
            </a:endParaRPr>
          </a:p>
        </p:txBody>
      </p:sp>
      <p:cxnSp>
        <p:nvCxnSpPr>
          <p:cNvPr id="23" name="Straight Connector 22">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73F53D4-F333-43EA-8F2A-3F8B68EB6EB5}"/>
              </a:ext>
            </a:extLst>
          </p:cNvPr>
          <p:cNvPicPr>
            <a:picLocks noChangeAspect="1"/>
          </p:cNvPicPr>
          <p:nvPr/>
        </p:nvPicPr>
        <p:blipFill>
          <a:blip r:embed="rId3">
            <a:extLst>
              <a:ext uri="{28A0092B-C50C-407E-A947-70E740481C1C}">
                <a14:useLocalDpi xmlns:a14="http://schemas.microsoft.com/office/drawing/2010/main" val="0"/>
              </a:ext>
            </a:extLst>
          </a:blip>
          <a:srcRect l="2386" r="2386"/>
          <a:stretch/>
        </p:blipFill>
        <p:spPr>
          <a:xfrm>
            <a:off x="391428" y="321733"/>
            <a:ext cx="3968120" cy="6250517"/>
          </a:xfrm>
          <a:prstGeom prst="rect">
            <a:avLst/>
          </a:prstGeom>
        </p:spPr>
      </p:pic>
      <p:pic>
        <p:nvPicPr>
          <p:cNvPr id="11" name="Picture 10">
            <a:extLst>
              <a:ext uri="{FF2B5EF4-FFF2-40B4-BE49-F238E27FC236}">
                <a16:creationId xmlns:a16="http://schemas.microsoft.com/office/drawing/2014/main" id="{8CC4D704-B905-4DFB-9AD2-FD56E62CA57A}"/>
              </a:ext>
            </a:extLst>
          </p:cNvPr>
          <p:cNvPicPr>
            <a:picLocks noChangeAspect="1"/>
          </p:cNvPicPr>
          <p:nvPr/>
        </p:nvPicPr>
        <p:blipFill>
          <a:blip r:embed="rId4">
            <a:extLst>
              <a:ext uri="{28A0092B-C50C-407E-A947-70E740481C1C}">
                <a14:useLocalDpi xmlns:a14="http://schemas.microsoft.com/office/drawing/2010/main" val="0"/>
              </a:ext>
            </a:extLst>
          </a:blip>
          <a:srcRect l="10473" r="10473"/>
          <a:stretch/>
        </p:blipFill>
        <p:spPr>
          <a:xfrm>
            <a:off x="4638955" y="321733"/>
            <a:ext cx="3539976" cy="2985818"/>
          </a:xfrm>
          <a:prstGeom prst="rect">
            <a:avLst/>
          </a:prstGeom>
        </p:spPr>
      </p:pic>
      <p:pic>
        <p:nvPicPr>
          <p:cNvPr id="4" name="Picture 3">
            <a:extLst>
              <a:ext uri="{FF2B5EF4-FFF2-40B4-BE49-F238E27FC236}">
                <a16:creationId xmlns:a16="http://schemas.microsoft.com/office/drawing/2014/main" id="{214173B5-6C22-4A65-B6DB-02D0DC05FC2C}"/>
              </a:ext>
            </a:extLst>
          </p:cNvPr>
          <p:cNvPicPr>
            <a:picLocks noChangeAspect="1"/>
          </p:cNvPicPr>
          <p:nvPr/>
        </p:nvPicPr>
        <p:blipFill rotWithShape="1">
          <a:blip r:embed="rId5">
            <a:extLst>
              <a:ext uri="{28A0092B-C50C-407E-A947-70E740481C1C}">
                <a14:useLocalDpi xmlns:a14="http://schemas.microsoft.com/office/drawing/2010/main" val="0"/>
              </a:ext>
            </a:extLst>
          </a:blip>
          <a:srcRect t="4926" r="-1" b="10834"/>
          <a:stretch/>
        </p:blipFill>
        <p:spPr>
          <a:xfrm>
            <a:off x="8348570" y="321734"/>
            <a:ext cx="3535590" cy="2985818"/>
          </a:xfrm>
          <a:prstGeom prst="rect">
            <a:avLst/>
          </a:prstGeom>
        </p:spPr>
      </p:pic>
    </p:spTree>
    <p:extLst>
      <p:ext uri="{BB962C8B-B14F-4D97-AF65-F5344CB8AC3E}">
        <p14:creationId xmlns:p14="http://schemas.microsoft.com/office/powerpoint/2010/main" val="685309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191F-6849-E533-5F06-97E07FC9104D}"/>
              </a:ext>
            </a:extLst>
          </p:cNvPr>
          <p:cNvSpPr>
            <a:spLocks noGrp="1"/>
          </p:cNvSpPr>
          <p:nvPr>
            <p:ph type="title"/>
          </p:nvPr>
        </p:nvSpPr>
        <p:spPr>
          <a:xfrm>
            <a:off x="1097280" y="538541"/>
            <a:ext cx="10058400" cy="1009767"/>
          </a:xfrm>
        </p:spPr>
        <p:txBody>
          <a:bodyPr>
            <a:normAutofit fontScale="90000"/>
          </a:bodyPr>
          <a:lstStyle/>
          <a:p>
            <a:r>
              <a:rPr lang="en-GB" dirty="0"/>
              <a:t>Competencies – current (non-revised)</a:t>
            </a:r>
            <a:br>
              <a:rPr lang="en-GB" dirty="0"/>
            </a:br>
            <a:r>
              <a:rPr lang="en-IE" sz="1600" dirty="0">
                <a:hlinkClick r:id="rId2"/>
              </a:rPr>
              <a:t>Competencies | University College Cork</a:t>
            </a:r>
            <a:endParaRPr lang="en-IE" dirty="0"/>
          </a:p>
        </p:txBody>
      </p:sp>
      <p:pic>
        <p:nvPicPr>
          <p:cNvPr id="4" name="Picture 3" descr="A screenshot of a computer&#10;&#10;Description automatically generated">
            <a:extLst>
              <a:ext uri="{FF2B5EF4-FFF2-40B4-BE49-F238E27FC236}">
                <a16:creationId xmlns:a16="http://schemas.microsoft.com/office/drawing/2014/main" id="{07064D41-8003-7588-16A0-F9410EFBB854}"/>
              </a:ext>
            </a:extLst>
          </p:cNvPr>
          <p:cNvPicPr>
            <a:picLocks noChangeAspect="1"/>
          </p:cNvPicPr>
          <p:nvPr/>
        </p:nvPicPr>
        <p:blipFill rotWithShape="1">
          <a:blip r:embed="rId3"/>
          <a:srcRect l="30344" t="16202" r="31402" b="8104"/>
          <a:stretch/>
        </p:blipFill>
        <p:spPr bwMode="auto">
          <a:xfrm>
            <a:off x="396053" y="1976347"/>
            <a:ext cx="3031545" cy="3999321"/>
          </a:xfrm>
          <a:prstGeom prst="rect">
            <a:avLst/>
          </a:prstGeom>
          <a:ln>
            <a:noFill/>
          </a:ln>
          <a:extLst>
            <a:ext uri="{53640926-AAD7-44D8-BBD7-CCE9431645EC}">
              <a14:shadowObscured xmlns:a14="http://schemas.microsoft.com/office/drawing/2010/main"/>
            </a:ext>
          </a:extLst>
        </p:spPr>
      </p:pic>
      <p:pic>
        <p:nvPicPr>
          <p:cNvPr id="5" name="Picture 4" descr="A screenshot of a computer&#10;&#10;Description automatically generated">
            <a:extLst>
              <a:ext uri="{FF2B5EF4-FFF2-40B4-BE49-F238E27FC236}">
                <a16:creationId xmlns:a16="http://schemas.microsoft.com/office/drawing/2014/main" id="{F748B34D-2C4D-C4F5-8C90-7D5A91AB945B}"/>
              </a:ext>
            </a:extLst>
          </p:cNvPr>
          <p:cNvPicPr>
            <a:picLocks noChangeAspect="1"/>
          </p:cNvPicPr>
          <p:nvPr/>
        </p:nvPicPr>
        <p:blipFill rotWithShape="1">
          <a:blip r:embed="rId4"/>
          <a:srcRect l="30592" t="17190" r="31072" b="5384"/>
          <a:stretch/>
        </p:blipFill>
        <p:spPr bwMode="auto">
          <a:xfrm>
            <a:off x="4061507" y="1976347"/>
            <a:ext cx="3085490" cy="4154619"/>
          </a:xfrm>
          <a:prstGeom prst="rect">
            <a:avLst/>
          </a:prstGeom>
          <a:ln>
            <a:noFill/>
          </a:ln>
          <a:extLst>
            <a:ext uri="{53640926-AAD7-44D8-BBD7-CCE9431645EC}">
              <a14:shadowObscured xmlns:a14="http://schemas.microsoft.com/office/drawing/2010/main"/>
            </a:ext>
          </a:extLst>
        </p:spPr>
      </p:pic>
      <p:pic>
        <p:nvPicPr>
          <p:cNvPr id="6" name="Picture 5" descr="A screenshot of a computer&#10;&#10;Description automatically generated">
            <a:extLst>
              <a:ext uri="{FF2B5EF4-FFF2-40B4-BE49-F238E27FC236}">
                <a16:creationId xmlns:a16="http://schemas.microsoft.com/office/drawing/2014/main" id="{3445C92A-A456-4A53-AA4E-D50826C560C0}"/>
              </a:ext>
            </a:extLst>
          </p:cNvPr>
          <p:cNvPicPr>
            <a:picLocks noChangeAspect="1"/>
          </p:cNvPicPr>
          <p:nvPr/>
        </p:nvPicPr>
        <p:blipFill rotWithShape="1">
          <a:blip r:embed="rId5"/>
          <a:srcRect l="29931" t="18675" r="30908" b="4520"/>
          <a:stretch/>
        </p:blipFill>
        <p:spPr bwMode="auto">
          <a:xfrm>
            <a:off x="7930538" y="2057963"/>
            <a:ext cx="3052269" cy="39913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459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1C26-635B-4718-9A80-6E9FFF8FF021}"/>
              </a:ext>
            </a:extLst>
          </p:cNvPr>
          <p:cNvSpPr>
            <a:spLocks noGrp="1"/>
          </p:cNvSpPr>
          <p:nvPr>
            <p:ph type="title"/>
          </p:nvPr>
        </p:nvSpPr>
        <p:spPr>
          <a:xfrm>
            <a:off x="306295" y="149494"/>
            <a:ext cx="10058400" cy="855001"/>
          </a:xfrm>
        </p:spPr>
        <p:txBody>
          <a:bodyPr anchor="b">
            <a:normAutofit/>
          </a:bodyPr>
          <a:lstStyle/>
          <a:p>
            <a:r>
              <a:rPr lang="en-IE" sz="3600" dirty="0"/>
              <a:t>Paperwork  - 1 Stage Process</a:t>
            </a:r>
          </a:p>
        </p:txBody>
      </p:sp>
      <p:pic>
        <p:nvPicPr>
          <p:cNvPr id="7" name="Picture 6" descr="A screenshot of a computer&#10;&#10;Description automatically generated">
            <a:extLst>
              <a:ext uri="{FF2B5EF4-FFF2-40B4-BE49-F238E27FC236}">
                <a16:creationId xmlns:a16="http://schemas.microsoft.com/office/drawing/2014/main" id="{F6B59C20-0727-069E-44B5-382418C6117D}"/>
              </a:ext>
            </a:extLst>
          </p:cNvPr>
          <p:cNvPicPr>
            <a:picLocks noChangeAspect="1"/>
          </p:cNvPicPr>
          <p:nvPr/>
        </p:nvPicPr>
        <p:blipFill rotWithShape="1">
          <a:blip r:embed="rId3"/>
          <a:srcRect r="51550"/>
          <a:stretch/>
        </p:blipFill>
        <p:spPr bwMode="auto">
          <a:xfrm>
            <a:off x="819150" y="1928903"/>
            <a:ext cx="3131344" cy="4035333"/>
          </a:xfrm>
          <a:prstGeom prst="rect">
            <a:avLst/>
          </a:prstGeom>
          <a:ln>
            <a:noFill/>
          </a:ln>
          <a:extLst>
            <a:ext uri="{53640926-AAD7-44D8-BBD7-CCE9431645EC}">
              <a14:shadowObscured xmlns:a14="http://schemas.microsoft.com/office/drawing/2010/main"/>
            </a:ext>
          </a:extLst>
        </p:spPr>
      </p:pic>
      <p:pic>
        <p:nvPicPr>
          <p:cNvPr id="8" name="Picture 7" descr="A computer screen with a computer screen and a computer screen&#10;&#10;Description automatically generated">
            <a:extLst>
              <a:ext uri="{FF2B5EF4-FFF2-40B4-BE49-F238E27FC236}">
                <a16:creationId xmlns:a16="http://schemas.microsoft.com/office/drawing/2014/main" id="{E9E6753A-852E-059B-53FE-853935174FC2}"/>
              </a:ext>
            </a:extLst>
          </p:cNvPr>
          <p:cNvPicPr>
            <a:picLocks noChangeAspect="1"/>
          </p:cNvPicPr>
          <p:nvPr/>
        </p:nvPicPr>
        <p:blipFill rotWithShape="1">
          <a:blip r:embed="rId4"/>
          <a:srcRect l="22427" t="13480" r="23652" b="6249"/>
          <a:stretch/>
        </p:blipFill>
        <p:spPr bwMode="auto">
          <a:xfrm>
            <a:off x="4792980" y="2021680"/>
            <a:ext cx="3497903" cy="3471545"/>
          </a:xfrm>
          <a:prstGeom prst="rect">
            <a:avLst/>
          </a:prstGeom>
          <a:ln>
            <a:noFill/>
          </a:ln>
          <a:extLst>
            <a:ext uri="{53640926-AAD7-44D8-BBD7-CCE9431645EC}">
              <a14:shadowObscured xmlns:a14="http://schemas.microsoft.com/office/drawing/2010/main"/>
            </a:ext>
          </a:extLst>
        </p:spPr>
      </p:pic>
      <p:pic>
        <p:nvPicPr>
          <p:cNvPr id="9" name="Picture 8" descr="A computer screen shot of a document&#10;&#10;Description automatically generated">
            <a:extLst>
              <a:ext uri="{FF2B5EF4-FFF2-40B4-BE49-F238E27FC236}">
                <a16:creationId xmlns:a16="http://schemas.microsoft.com/office/drawing/2014/main" id="{EAA418D6-1703-93F6-525B-52D416C703F8}"/>
              </a:ext>
            </a:extLst>
          </p:cNvPr>
          <p:cNvPicPr>
            <a:picLocks noChangeAspect="1"/>
          </p:cNvPicPr>
          <p:nvPr/>
        </p:nvPicPr>
        <p:blipFill rotWithShape="1">
          <a:blip r:embed="rId5"/>
          <a:srcRect l="24325" t="16944" r="24559" b="6867"/>
          <a:stretch/>
        </p:blipFill>
        <p:spPr bwMode="auto">
          <a:xfrm>
            <a:off x="8721248" y="2021680"/>
            <a:ext cx="3375685" cy="3354706"/>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9CBB20F8-1D2E-72C7-4213-A4410F64F5DB}"/>
              </a:ext>
            </a:extLst>
          </p:cNvPr>
          <p:cNvSpPr txBox="1"/>
          <p:nvPr/>
        </p:nvSpPr>
        <p:spPr>
          <a:xfrm>
            <a:off x="162683" y="5782552"/>
            <a:ext cx="4678589" cy="369332"/>
          </a:xfrm>
          <a:prstGeom prst="rect">
            <a:avLst/>
          </a:prstGeom>
          <a:noFill/>
        </p:spPr>
        <p:txBody>
          <a:bodyPr wrap="square" rtlCol="0">
            <a:spAutoFit/>
          </a:bodyPr>
          <a:lstStyle/>
          <a:p>
            <a:r>
              <a:rPr lang="en-GB" dirty="0"/>
              <a:t>Application Structured Template 5-6pages </a:t>
            </a:r>
            <a:endParaRPr lang="en-IE" dirty="0"/>
          </a:p>
        </p:txBody>
      </p:sp>
      <p:sp>
        <p:nvSpPr>
          <p:cNvPr id="11" name="TextBox 10">
            <a:extLst>
              <a:ext uri="{FF2B5EF4-FFF2-40B4-BE49-F238E27FC236}">
                <a16:creationId xmlns:a16="http://schemas.microsoft.com/office/drawing/2014/main" id="{2DC47DF2-6896-3132-C785-0A40FBF8BFEE}"/>
              </a:ext>
            </a:extLst>
          </p:cNvPr>
          <p:cNvSpPr txBox="1"/>
          <p:nvPr/>
        </p:nvSpPr>
        <p:spPr>
          <a:xfrm>
            <a:off x="7631030" y="1364509"/>
            <a:ext cx="3151037" cy="400110"/>
          </a:xfrm>
          <a:prstGeom prst="rect">
            <a:avLst/>
          </a:prstGeom>
          <a:noFill/>
        </p:spPr>
        <p:txBody>
          <a:bodyPr wrap="square" rtlCol="0">
            <a:spAutoFit/>
          </a:bodyPr>
          <a:lstStyle/>
          <a:p>
            <a:r>
              <a:rPr lang="en-GB" sz="2000" b="1" dirty="0">
                <a:solidFill>
                  <a:schemeClr val="accent3">
                    <a:lumMod val="75000"/>
                  </a:schemeClr>
                </a:solidFill>
              </a:rPr>
              <a:t>Optional </a:t>
            </a:r>
            <a:endParaRPr lang="en-IE" sz="2000" b="1" dirty="0">
              <a:solidFill>
                <a:schemeClr val="accent3">
                  <a:lumMod val="75000"/>
                </a:schemeClr>
              </a:solidFill>
            </a:endParaRPr>
          </a:p>
        </p:txBody>
      </p:sp>
      <p:sp>
        <p:nvSpPr>
          <p:cNvPr id="12" name="TextBox 11">
            <a:extLst>
              <a:ext uri="{FF2B5EF4-FFF2-40B4-BE49-F238E27FC236}">
                <a16:creationId xmlns:a16="http://schemas.microsoft.com/office/drawing/2014/main" id="{16D1A3EC-3235-3362-FFCD-3A2FBCD0D177}"/>
              </a:ext>
            </a:extLst>
          </p:cNvPr>
          <p:cNvSpPr txBox="1"/>
          <p:nvPr/>
        </p:nvSpPr>
        <p:spPr>
          <a:xfrm>
            <a:off x="4533665" y="5750286"/>
            <a:ext cx="4187584" cy="646331"/>
          </a:xfrm>
          <a:prstGeom prst="rect">
            <a:avLst/>
          </a:prstGeom>
          <a:noFill/>
        </p:spPr>
        <p:txBody>
          <a:bodyPr wrap="square" rtlCol="0">
            <a:spAutoFit/>
          </a:bodyPr>
          <a:lstStyle/>
          <a:p>
            <a:r>
              <a:rPr lang="en-GB" dirty="0"/>
              <a:t>Personal Circumstance Statement -Impact</a:t>
            </a:r>
            <a:endParaRPr lang="en-IE" dirty="0"/>
          </a:p>
        </p:txBody>
      </p:sp>
      <p:sp>
        <p:nvSpPr>
          <p:cNvPr id="13" name="TextBox 12">
            <a:extLst>
              <a:ext uri="{FF2B5EF4-FFF2-40B4-BE49-F238E27FC236}">
                <a16:creationId xmlns:a16="http://schemas.microsoft.com/office/drawing/2014/main" id="{3A051BB3-B611-CE96-6B6E-8FAB84731022}"/>
              </a:ext>
            </a:extLst>
          </p:cNvPr>
          <p:cNvSpPr txBox="1"/>
          <p:nvPr/>
        </p:nvSpPr>
        <p:spPr>
          <a:xfrm>
            <a:off x="8997719" y="5704119"/>
            <a:ext cx="2334108" cy="369332"/>
          </a:xfrm>
          <a:prstGeom prst="rect">
            <a:avLst/>
          </a:prstGeom>
          <a:noFill/>
        </p:spPr>
        <p:txBody>
          <a:bodyPr wrap="square" rtlCol="0">
            <a:spAutoFit/>
          </a:bodyPr>
          <a:lstStyle/>
          <a:p>
            <a:r>
              <a:rPr lang="en-GB" dirty="0"/>
              <a:t>Statutory Leave Form</a:t>
            </a:r>
            <a:endParaRPr lang="en-IE" dirty="0"/>
          </a:p>
        </p:txBody>
      </p:sp>
      <p:sp>
        <p:nvSpPr>
          <p:cNvPr id="15" name="TextBox 14">
            <a:extLst>
              <a:ext uri="{FF2B5EF4-FFF2-40B4-BE49-F238E27FC236}">
                <a16:creationId xmlns:a16="http://schemas.microsoft.com/office/drawing/2014/main" id="{9552B161-2B9F-3680-85EB-208BB17B18FC}"/>
              </a:ext>
            </a:extLst>
          </p:cNvPr>
          <p:cNvSpPr txBox="1"/>
          <p:nvPr/>
        </p:nvSpPr>
        <p:spPr>
          <a:xfrm>
            <a:off x="1477998" y="1420027"/>
            <a:ext cx="1730818" cy="400110"/>
          </a:xfrm>
          <a:prstGeom prst="rect">
            <a:avLst/>
          </a:prstGeom>
          <a:noFill/>
        </p:spPr>
        <p:txBody>
          <a:bodyPr wrap="square" rtlCol="0">
            <a:spAutoFit/>
          </a:bodyPr>
          <a:lstStyle/>
          <a:p>
            <a:r>
              <a:rPr lang="en-GB" sz="2000" b="1" dirty="0">
                <a:solidFill>
                  <a:srgbClr val="002060"/>
                </a:solidFill>
              </a:rPr>
              <a:t>Application </a:t>
            </a:r>
            <a:endParaRPr lang="en-IE" sz="2000" b="1" dirty="0">
              <a:solidFill>
                <a:srgbClr val="002060"/>
              </a:solidFill>
            </a:endParaRPr>
          </a:p>
        </p:txBody>
      </p:sp>
    </p:spTree>
    <p:extLst>
      <p:ext uri="{BB962C8B-B14F-4D97-AF65-F5344CB8AC3E}">
        <p14:creationId xmlns:p14="http://schemas.microsoft.com/office/powerpoint/2010/main" val="3823542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B59C20-0727-069E-44B5-382418C6117D}"/>
              </a:ext>
            </a:extLst>
          </p:cNvPr>
          <p:cNvPicPr>
            <a:picLocks noChangeAspect="1"/>
          </p:cNvPicPr>
          <p:nvPr/>
        </p:nvPicPr>
        <p:blipFill>
          <a:blip r:embed="rId2"/>
          <a:stretch>
            <a:fillRect/>
          </a:stretch>
        </p:blipFill>
        <p:spPr>
          <a:xfrm>
            <a:off x="1271753" y="120010"/>
            <a:ext cx="10143959" cy="6333884"/>
          </a:xfrm>
          <a:prstGeom prst="rect">
            <a:avLst/>
          </a:prstGeom>
        </p:spPr>
      </p:pic>
    </p:spTree>
    <p:extLst>
      <p:ext uri="{BB962C8B-B14F-4D97-AF65-F5344CB8AC3E}">
        <p14:creationId xmlns:p14="http://schemas.microsoft.com/office/powerpoint/2010/main" val="3808982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EB38-7E25-9F5E-2B01-A42737A3CE07}"/>
              </a:ext>
            </a:extLst>
          </p:cNvPr>
          <p:cNvSpPr>
            <a:spLocks noGrp="1"/>
          </p:cNvSpPr>
          <p:nvPr>
            <p:ph type="title"/>
          </p:nvPr>
        </p:nvSpPr>
        <p:spPr>
          <a:xfrm>
            <a:off x="1090543" y="557784"/>
            <a:ext cx="3505495" cy="1622321"/>
          </a:xfrm>
        </p:spPr>
        <p:txBody>
          <a:bodyPr vert="horz" lIns="91440" tIns="45720" rIns="91440" bIns="45720" rtlCol="0" anchor="ctr">
            <a:normAutofit/>
          </a:bodyPr>
          <a:lstStyle/>
          <a:p>
            <a:r>
              <a:rPr lang="en-US" b="1" kern="1200" dirty="0">
                <a:solidFill>
                  <a:srgbClr val="002060"/>
                </a:solidFill>
                <a:latin typeface="+mj-lt"/>
                <a:ea typeface="+mj-ea"/>
                <a:cs typeface="+mj-cs"/>
              </a:rPr>
              <a:t>Statutory Leave</a:t>
            </a:r>
            <a:endParaRPr lang="en-US" kern="1200" dirty="0">
              <a:solidFill>
                <a:srgbClr val="002060"/>
              </a:solidFill>
              <a:latin typeface="+mj-lt"/>
              <a:ea typeface="+mj-ea"/>
              <a:cs typeface="+mj-cs"/>
            </a:endParaRPr>
          </a:p>
        </p:txBody>
      </p:sp>
      <p:sp>
        <p:nvSpPr>
          <p:cNvPr id="5" name="Content Placeholder 4">
            <a:extLst>
              <a:ext uri="{FF2B5EF4-FFF2-40B4-BE49-F238E27FC236}">
                <a16:creationId xmlns:a16="http://schemas.microsoft.com/office/drawing/2014/main" id="{1DD2C20D-5E3C-521D-E907-A0BF4E48A132}"/>
              </a:ext>
            </a:extLst>
          </p:cNvPr>
          <p:cNvSpPr>
            <a:spLocks noGrp="1"/>
          </p:cNvSpPr>
          <p:nvPr>
            <p:ph idx="1"/>
          </p:nvPr>
        </p:nvSpPr>
        <p:spPr>
          <a:xfrm>
            <a:off x="649348" y="2255400"/>
            <a:ext cx="3505494" cy="3202608"/>
          </a:xfrm>
        </p:spPr>
        <p:txBody>
          <a:bodyPr vert="horz" lIns="91440" tIns="45720" rIns="91440" bIns="45720" rtlCol="0">
            <a:normAutofit/>
          </a:bodyPr>
          <a:lstStyle/>
          <a:p>
            <a:pPr marL="457200">
              <a:spcAft>
                <a:spcPts val="800"/>
              </a:spcAft>
            </a:pPr>
            <a:r>
              <a:rPr lang="en-US" sz="1400" dirty="0">
                <a:effectLst/>
              </a:rPr>
              <a:t>In this Scheme, “Statutory Leave” refers to maternity leave, paternity leave, parental or adoption leave, carer’s leave and/or any other protected leave which may be provided for in legislation enacted by the State from time to time. </a:t>
            </a:r>
            <a:endParaRPr lang="en-US" sz="1400" dirty="0"/>
          </a:p>
          <a:p>
            <a:pPr marL="457200">
              <a:spcAft>
                <a:spcPts val="800"/>
              </a:spcAft>
            </a:pPr>
            <a:r>
              <a:rPr lang="en-US" sz="1400" dirty="0">
                <a:effectLst/>
              </a:rPr>
              <a:t>In assessing a candidate’s merit relative to their opportunity to accrue that merit. </a:t>
            </a:r>
            <a:r>
              <a:rPr lang="en-US" sz="1400" dirty="0"/>
              <a:t>C</a:t>
            </a:r>
            <a:r>
              <a:rPr lang="en-US" sz="1400" dirty="0">
                <a:effectLst/>
              </a:rPr>
              <a:t>onsideration shall be given to the impact of Statutory Leave when assessing against the competency areas. Impact guided by the candidate.</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mputer screen shot of a document&#10;&#10;Description automatically generated">
            <a:extLst>
              <a:ext uri="{FF2B5EF4-FFF2-40B4-BE49-F238E27FC236}">
                <a16:creationId xmlns:a16="http://schemas.microsoft.com/office/drawing/2014/main" id="{9E6222B6-344A-35FA-B50B-721F0E513AB6}"/>
              </a:ext>
            </a:extLst>
          </p:cNvPr>
          <p:cNvPicPr>
            <a:picLocks noChangeAspect="1"/>
          </p:cNvPicPr>
          <p:nvPr/>
        </p:nvPicPr>
        <p:blipFill rotWithShape="1">
          <a:blip r:embed="rId2"/>
          <a:srcRect l="24325" t="16944" r="24559" b="6867"/>
          <a:stretch/>
        </p:blipFill>
        <p:spPr bwMode="auto">
          <a:xfrm>
            <a:off x="6096000" y="1293016"/>
            <a:ext cx="4519613" cy="44915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5533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7C57BF51-9CFA-CBE6-A104-52861A02DB63}"/>
              </a:ext>
            </a:extLst>
          </p:cNvPr>
          <p:cNvPicPr>
            <a:picLocks noChangeAspect="1"/>
          </p:cNvPicPr>
          <p:nvPr/>
        </p:nvPicPr>
        <p:blipFill rotWithShape="1">
          <a:blip r:embed="rId2"/>
          <a:srcRect l="3628" t="6801" r="4112" b="8603"/>
          <a:stretch/>
        </p:blipFill>
        <p:spPr bwMode="auto">
          <a:xfrm>
            <a:off x="1401762" y="478387"/>
            <a:ext cx="9913937" cy="60602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558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screen with a computer screen and a computer screen&#10;&#10;Description automatically generated with medium confidence">
            <a:extLst>
              <a:ext uri="{FF2B5EF4-FFF2-40B4-BE49-F238E27FC236}">
                <a16:creationId xmlns:a16="http://schemas.microsoft.com/office/drawing/2014/main" id="{AE4C160E-ABD4-2994-2FF1-DEFA64FED35E}"/>
              </a:ext>
            </a:extLst>
          </p:cNvPr>
          <p:cNvPicPr>
            <a:picLocks noChangeAspect="1"/>
          </p:cNvPicPr>
          <p:nvPr/>
        </p:nvPicPr>
        <p:blipFill rotWithShape="1">
          <a:blip r:embed="rId2"/>
          <a:srcRect l="14512" t="25477" r="7822" b="24555"/>
          <a:stretch/>
        </p:blipFill>
        <p:spPr bwMode="auto">
          <a:xfrm>
            <a:off x="1039505" y="938280"/>
            <a:ext cx="10284439" cy="44105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3927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screen with text&#10;&#10;Description automatically generated">
            <a:extLst>
              <a:ext uri="{FF2B5EF4-FFF2-40B4-BE49-F238E27FC236}">
                <a16:creationId xmlns:a16="http://schemas.microsoft.com/office/drawing/2014/main" id="{2A3D6BC8-F47E-6DB8-8C72-060A2DCE553B}"/>
              </a:ext>
            </a:extLst>
          </p:cNvPr>
          <p:cNvPicPr>
            <a:picLocks noChangeAspect="1"/>
          </p:cNvPicPr>
          <p:nvPr/>
        </p:nvPicPr>
        <p:blipFill rotWithShape="1">
          <a:blip r:embed="rId2"/>
          <a:srcRect l="14760" t="18057" r="9140" b="28886"/>
          <a:stretch/>
        </p:blipFill>
        <p:spPr bwMode="auto">
          <a:xfrm>
            <a:off x="1045209" y="484735"/>
            <a:ext cx="10420510" cy="48433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675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1932-7E0D-6F09-E2AD-06A499BEE60A}"/>
              </a:ext>
            </a:extLst>
          </p:cNvPr>
          <p:cNvSpPr>
            <a:spLocks noGrp="1"/>
          </p:cNvSpPr>
          <p:nvPr>
            <p:ph type="title"/>
          </p:nvPr>
        </p:nvSpPr>
        <p:spPr>
          <a:xfrm>
            <a:off x="838200" y="881229"/>
            <a:ext cx="10515600" cy="874644"/>
          </a:xfrm>
        </p:spPr>
        <p:txBody>
          <a:bodyPr>
            <a:normAutofit fontScale="90000"/>
          </a:bodyPr>
          <a:lstStyle/>
          <a:p>
            <a:r>
              <a:rPr lang="en-IE" b="1" dirty="0">
                <a:solidFill>
                  <a:srgbClr val="002060"/>
                </a:solidFill>
              </a:rPr>
              <a:t>Candidate Feedback</a:t>
            </a:r>
            <a:br>
              <a:rPr lang="en-IE" b="1" dirty="0">
                <a:solidFill>
                  <a:srgbClr val="002060"/>
                </a:solidFill>
              </a:rPr>
            </a:br>
            <a:endParaRPr lang="en-IE" dirty="0">
              <a:solidFill>
                <a:schemeClr val="accent4">
                  <a:lumMod val="50000"/>
                </a:schemeClr>
              </a:solidFill>
            </a:endParaRPr>
          </a:p>
        </p:txBody>
      </p:sp>
      <p:sp>
        <p:nvSpPr>
          <p:cNvPr id="3" name="Content Placeholder 2">
            <a:extLst>
              <a:ext uri="{FF2B5EF4-FFF2-40B4-BE49-F238E27FC236}">
                <a16:creationId xmlns:a16="http://schemas.microsoft.com/office/drawing/2014/main" id="{75AC840E-6698-7811-D60D-69DB6A59D63D}"/>
              </a:ext>
            </a:extLst>
          </p:cNvPr>
          <p:cNvSpPr>
            <a:spLocks noGrp="1"/>
          </p:cNvSpPr>
          <p:nvPr>
            <p:ph idx="1"/>
          </p:nvPr>
        </p:nvSpPr>
        <p:spPr/>
        <p:txBody>
          <a:bodyPr>
            <a:normAutofit/>
          </a:bodyPr>
          <a:lstStyle/>
          <a:p>
            <a:pPr marL="457200" lvl="1" indent="0">
              <a:buNone/>
            </a:pPr>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Unsuccessful applicants will have the option to avail of a feedback session. </a:t>
            </a:r>
          </a:p>
          <a:p>
            <a:r>
              <a:rPr lang="en-GB" sz="2000" dirty="0">
                <a:solidFill>
                  <a:srgbClr val="002060"/>
                </a:solidFill>
                <a:latin typeface="Calibri" panose="020F0502020204030204" pitchFamily="34" charset="0"/>
                <a:cs typeface="Calibri" panose="020F0502020204030204" pitchFamily="34" charset="0"/>
              </a:rPr>
              <a:t>Requests for in person feedback shall be submitted to the Secretary of the Board within 20 business days of results of the outcome of the candidate’s application being notified to the candidate.</a:t>
            </a:r>
          </a:p>
          <a:p>
            <a:endParaRPr lang="en-GB" sz="2000" dirty="0">
              <a:solidFill>
                <a:srgbClr val="002060"/>
              </a:solidFill>
              <a:latin typeface="Calibri" panose="020F0502020204030204" pitchFamily="34" charset="0"/>
              <a:cs typeface="Calibri" panose="020F0502020204030204" pitchFamily="34" charset="0"/>
            </a:endParaRPr>
          </a:p>
          <a:p>
            <a:pPr lvl="1">
              <a:buFont typeface="Wingdings" panose="05000000000000000000" pitchFamily="2" charset="2"/>
              <a:buChar char="§"/>
            </a:pPr>
            <a:r>
              <a:rPr lang="en-GB" sz="2000" dirty="0">
                <a:solidFill>
                  <a:schemeClr val="accent4">
                    <a:lumMod val="50000"/>
                  </a:schemeClr>
                </a:solidFill>
              </a:rPr>
              <a:t>Appeals Board for Board 1 is Board 2</a:t>
            </a:r>
          </a:p>
          <a:p>
            <a:pPr lvl="1">
              <a:buFont typeface="Wingdings" panose="05000000000000000000" pitchFamily="2" charset="2"/>
              <a:buChar char="§"/>
            </a:pPr>
            <a:r>
              <a:rPr lang="en-GB" sz="2000" dirty="0">
                <a:solidFill>
                  <a:schemeClr val="accent4">
                    <a:lumMod val="50000"/>
                  </a:schemeClr>
                </a:solidFill>
              </a:rPr>
              <a:t>Appeals Board for Board 2 is an appointed Appeals Board – appointed by the Chief People &amp; Culture Officer </a:t>
            </a:r>
            <a:endParaRPr lang="en-GB" sz="2400" dirty="0">
              <a:solidFill>
                <a:schemeClr val="accent4">
                  <a:lumMod val="50000"/>
                </a:schemeClr>
              </a:solidFill>
            </a:endParaRPr>
          </a:p>
          <a:p>
            <a:pPr marL="0" indent="0">
              <a:buNone/>
            </a:pPr>
            <a:endParaRPr lang="en-GB" sz="2000" dirty="0">
              <a:solidFill>
                <a:srgbClr val="002060"/>
              </a:solidFill>
              <a:latin typeface="Calibri" panose="020F0502020204030204" pitchFamily="34" charset="0"/>
              <a:cs typeface="Calibri" panose="020F0502020204030204" pitchFamily="34" charset="0"/>
            </a:endParaRPr>
          </a:p>
          <a:p>
            <a:r>
              <a:rPr lang="en-GB" sz="2000" dirty="0">
                <a:solidFill>
                  <a:srgbClr val="002060"/>
                </a:solidFill>
                <a:latin typeface="Calibri" panose="020F0502020204030204" pitchFamily="34" charset="0"/>
                <a:cs typeface="Calibri" panose="020F0502020204030204" pitchFamily="34" charset="0"/>
              </a:rPr>
              <a:t>Appeals must be submitted within 30 business days of the date of the candidate’s in-person feedback session. </a:t>
            </a:r>
            <a:endParaRPr lang="en-IE" sz="2000" dirty="0">
              <a:solidFill>
                <a:srgbClr val="002060"/>
              </a:solidFill>
              <a:latin typeface="Calibri" panose="020F0502020204030204" pitchFamily="34" charset="0"/>
              <a:cs typeface="Calibri" panose="020F0502020204030204" pitchFamily="34" charset="0"/>
            </a:endParaRPr>
          </a:p>
          <a:p>
            <a:endParaRPr lang="en-GB" sz="2400" dirty="0"/>
          </a:p>
          <a:p>
            <a:pPr marL="457200" lvl="1" indent="0">
              <a:buNone/>
            </a:pPr>
            <a:endParaRPr lang="en-GB" dirty="0"/>
          </a:p>
          <a:p>
            <a:pPr marL="457200" lvl="1" indent="0">
              <a:buNone/>
            </a:pPr>
            <a:endParaRPr lang="en-GB" dirty="0"/>
          </a:p>
          <a:p>
            <a:pPr marL="457200" lvl="1" indent="0">
              <a:buNone/>
            </a:pPr>
            <a:endParaRPr lang="en-GB" dirty="0"/>
          </a:p>
        </p:txBody>
      </p:sp>
    </p:spTree>
    <p:extLst>
      <p:ext uri="{BB962C8B-B14F-4D97-AF65-F5344CB8AC3E}">
        <p14:creationId xmlns:p14="http://schemas.microsoft.com/office/powerpoint/2010/main" val="1532791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57A27-F64F-4119-8978-8E5249C89F2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Supporting Guidelines</a:t>
            </a:r>
          </a:p>
        </p:txBody>
      </p:sp>
      <p:pic>
        <p:nvPicPr>
          <p:cNvPr id="3" name="Picture 2" descr="A screenshot of a computer&#10;&#10;Description automatically generated">
            <a:extLst>
              <a:ext uri="{FF2B5EF4-FFF2-40B4-BE49-F238E27FC236}">
                <a16:creationId xmlns:a16="http://schemas.microsoft.com/office/drawing/2014/main" id="{434C6A4B-A4EE-78E7-2A40-DE2B88385E1F}"/>
              </a:ext>
            </a:extLst>
          </p:cNvPr>
          <p:cNvPicPr>
            <a:picLocks noChangeAspect="1"/>
          </p:cNvPicPr>
          <p:nvPr/>
        </p:nvPicPr>
        <p:blipFill rotWithShape="1">
          <a:blip r:embed="rId2"/>
          <a:srcRect l="2411" t="12465" r="1950" b="6266"/>
          <a:stretch/>
        </p:blipFill>
        <p:spPr bwMode="auto">
          <a:xfrm>
            <a:off x="4777316" y="1504807"/>
            <a:ext cx="6780700" cy="384605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143351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368ED55-9158-E8FC-E1C2-9D373758CAE2}"/>
              </a:ext>
            </a:extLst>
          </p:cNvPr>
          <p:cNvPicPr>
            <a:picLocks noChangeAspect="1"/>
          </p:cNvPicPr>
          <p:nvPr/>
        </p:nvPicPr>
        <p:blipFill rotWithShape="1">
          <a:blip r:embed="rId2"/>
          <a:srcRect l="29767" t="19047" r="29909" b="5620"/>
          <a:stretch/>
        </p:blipFill>
        <p:spPr bwMode="auto">
          <a:xfrm>
            <a:off x="8358501" y="1941941"/>
            <a:ext cx="3465830" cy="431673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EF94D78-48DD-1881-9B12-D171C2AE052E}"/>
              </a:ext>
            </a:extLst>
          </p:cNvPr>
          <p:cNvSpPr txBox="1"/>
          <p:nvPr/>
        </p:nvSpPr>
        <p:spPr>
          <a:xfrm>
            <a:off x="1057110" y="1572609"/>
            <a:ext cx="6097190" cy="369332"/>
          </a:xfrm>
          <a:prstGeom prst="rect">
            <a:avLst/>
          </a:prstGeom>
          <a:noFill/>
        </p:spPr>
        <p:txBody>
          <a:bodyPr wrap="square">
            <a:spAutoFit/>
          </a:bodyPr>
          <a:lstStyle/>
          <a:p>
            <a:r>
              <a:rPr lang="en-GB" dirty="0">
                <a:hlinkClick r:id="rId3"/>
              </a:rPr>
              <a:t>Academic Mentoring | University College Cork</a:t>
            </a:r>
            <a:endParaRPr lang="en-IE" dirty="0"/>
          </a:p>
        </p:txBody>
      </p:sp>
      <p:sp>
        <p:nvSpPr>
          <p:cNvPr id="7" name="Title 1">
            <a:extLst>
              <a:ext uri="{FF2B5EF4-FFF2-40B4-BE49-F238E27FC236}">
                <a16:creationId xmlns:a16="http://schemas.microsoft.com/office/drawing/2014/main" id="{5928285E-7750-3187-F3EA-B91004CAE713}"/>
              </a:ext>
            </a:extLst>
          </p:cNvPr>
          <p:cNvSpPr>
            <a:spLocks noGrp="1"/>
          </p:cNvSpPr>
          <p:nvPr>
            <p:ph type="title"/>
          </p:nvPr>
        </p:nvSpPr>
        <p:spPr>
          <a:xfrm>
            <a:off x="861667" y="644371"/>
            <a:ext cx="10683334" cy="773652"/>
          </a:xfrm>
        </p:spPr>
        <p:txBody>
          <a:bodyPr>
            <a:noAutofit/>
          </a:bodyPr>
          <a:lstStyle/>
          <a:p>
            <a:r>
              <a:rPr lang="en-US" sz="3600" dirty="0">
                <a:solidFill>
                  <a:srgbClr val="002060"/>
                </a:solidFill>
              </a:rPr>
              <a:t>Admin Mentoring Panel will be set up akin to the Academic Mentoring Panel </a:t>
            </a:r>
            <a:r>
              <a:rPr lang="en-US" sz="1800" dirty="0">
                <a:solidFill>
                  <a:srgbClr val="002060"/>
                </a:solidFill>
              </a:rPr>
              <a:t>see below </a:t>
            </a:r>
            <a:endParaRPr lang="en-IE" sz="4000" dirty="0"/>
          </a:p>
        </p:txBody>
      </p:sp>
      <p:pic>
        <p:nvPicPr>
          <p:cNvPr id="2" name="Picture 1">
            <a:extLst>
              <a:ext uri="{FF2B5EF4-FFF2-40B4-BE49-F238E27FC236}">
                <a16:creationId xmlns:a16="http://schemas.microsoft.com/office/drawing/2014/main" id="{13A9C839-B401-57F6-7E0E-B790CA60D893}"/>
              </a:ext>
            </a:extLst>
          </p:cNvPr>
          <p:cNvPicPr>
            <a:picLocks noChangeAspect="1"/>
          </p:cNvPicPr>
          <p:nvPr/>
        </p:nvPicPr>
        <p:blipFill>
          <a:blip r:embed="rId4"/>
          <a:stretch>
            <a:fillRect/>
          </a:stretch>
        </p:blipFill>
        <p:spPr>
          <a:xfrm>
            <a:off x="946846" y="2586370"/>
            <a:ext cx="7291448" cy="3401863"/>
          </a:xfrm>
          <a:prstGeom prst="rect">
            <a:avLst/>
          </a:prstGeom>
        </p:spPr>
      </p:pic>
    </p:spTree>
    <p:extLst>
      <p:ext uri="{BB962C8B-B14F-4D97-AF65-F5344CB8AC3E}">
        <p14:creationId xmlns:p14="http://schemas.microsoft.com/office/powerpoint/2010/main" val="249245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32207" y="1057275"/>
            <a:ext cx="9519112" cy="685858"/>
          </a:xfrm>
        </p:spPr>
        <p:txBody>
          <a:bodyPr anchor="b">
            <a:normAutofit/>
          </a:bodyPr>
          <a:lstStyle/>
          <a:p>
            <a:r>
              <a:rPr lang="en-GB" sz="2800" b="1" dirty="0">
                <a:solidFill>
                  <a:srgbClr val="002060"/>
                </a:solidFill>
              </a:rPr>
              <a:t>Admin Promotions - Things to Note</a:t>
            </a:r>
            <a:endParaRPr lang="en-US" sz="2800" dirty="0">
              <a:solidFill>
                <a:srgbClr val="002060"/>
              </a:solidFill>
            </a:endParaRPr>
          </a:p>
        </p:txBody>
      </p:sp>
      <p:sp>
        <p:nvSpPr>
          <p:cNvPr id="6" name="Content Placeholder 2">
            <a:extLst>
              <a:ext uri="{FF2B5EF4-FFF2-40B4-BE49-F238E27FC236}">
                <a16:creationId xmlns:a16="http://schemas.microsoft.com/office/drawing/2014/main" id="{2F4282E8-D772-4D54-9A86-09166E4E7557}"/>
              </a:ext>
            </a:extLst>
          </p:cNvPr>
          <p:cNvSpPr>
            <a:spLocks noGrp="1"/>
          </p:cNvSpPr>
          <p:nvPr>
            <p:ph idx="1"/>
          </p:nvPr>
        </p:nvSpPr>
        <p:spPr>
          <a:xfrm>
            <a:off x="1097279" y="1825625"/>
            <a:ext cx="10515600" cy="3930046"/>
          </a:xfrm>
        </p:spPr>
        <p:txBody>
          <a:bodyPr>
            <a:normAutofit/>
          </a:bodyPr>
          <a:lstStyle/>
          <a:p>
            <a:pPr>
              <a:buFont typeface="Wingdings" panose="05000000000000000000" pitchFamily="2" charset="2"/>
              <a:buChar char="§"/>
            </a:pPr>
            <a:r>
              <a:rPr lang="en-IE" dirty="0"/>
              <a:t>Applications are invited on a ‘call-</a:t>
            </a:r>
            <a:r>
              <a:rPr lang="en-IE" dirty="0" err="1"/>
              <a:t>basis’</a:t>
            </a:r>
            <a:r>
              <a:rPr lang="en-IE" dirty="0"/>
              <a:t> with this call being the 1</a:t>
            </a:r>
            <a:r>
              <a:rPr lang="en-IE" baseline="30000" dirty="0"/>
              <a:t>st</a:t>
            </a:r>
            <a:r>
              <a:rPr lang="en-IE" dirty="0"/>
              <a:t> under the Interim Scheme approved by ULT  in November 2024.</a:t>
            </a:r>
          </a:p>
          <a:p>
            <a:pPr>
              <a:buFont typeface="Wingdings" panose="05000000000000000000" pitchFamily="2" charset="2"/>
              <a:buChar char="§"/>
            </a:pPr>
            <a:r>
              <a:rPr lang="en-IE" dirty="0"/>
              <a:t>Advance notice of a call issued week commencing 7</a:t>
            </a:r>
            <a:r>
              <a:rPr lang="en-IE" baseline="30000" dirty="0"/>
              <a:t>th</a:t>
            </a:r>
            <a:r>
              <a:rPr lang="en-IE" dirty="0"/>
              <a:t> April 2025 with the official call on Friday 11</a:t>
            </a:r>
            <a:r>
              <a:rPr lang="en-IE" baseline="30000" dirty="0"/>
              <a:t>th</a:t>
            </a:r>
            <a:r>
              <a:rPr lang="en-IE" dirty="0"/>
              <a:t> April 2025 opening the round for applications. Closing date for promotion up to Grade 6a: </a:t>
            </a:r>
            <a:r>
              <a:rPr lang="en-IE" b="1" dirty="0"/>
              <a:t>15</a:t>
            </a:r>
            <a:r>
              <a:rPr lang="en-IE" b="1" baseline="30000" dirty="0"/>
              <a:t>th</a:t>
            </a:r>
            <a:r>
              <a:rPr lang="en-IE" b="1" dirty="0"/>
              <a:t> May 2025.</a:t>
            </a:r>
            <a:endParaRPr lang="en-IE" dirty="0"/>
          </a:p>
          <a:p>
            <a:pPr>
              <a:buFont typeface="Wingdings" panose="05000000000000000000" pitchFamily="2" charset="2"/>
              <a:buChar char="§"/>
            </a:pPr>
            <a:r>
              <a:rPr lang="en-IE" dirty="0"/>
              <a:t>Principle of a ‘readiness to apply’ approach.</a:t>
            </a:r>
          </a:p>
          <a:p>
            <a:pPr>
              <a:buFont typeface="Wingdings" panose="05000000000000000000" pitchFamily="2" charset="2"/>
              <a:buChar char="§"/>
            </a:pPr>
            <a:r>
              <a:rPr lang="en-IE"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Candidates are asked to </a:t>
            </a:r>
            <a:r>
              <a:rPr lang="en-IE" sz="2000" b="1" dirty="0">
                <a:solidFill>
                  <a:srgbClr val="0070C0"/>
                </a:solidFill>
                <a:latin typeface="Calibri" panose="020F0502020204030204" pitchFamily="34" charset="0"/>
                <a:ea typeface="Calibri" panose="020F0502020204030204" pitchFamily="34" charset="0"/>
                <a:cs typeface="Calibri" panose="020F0502020204030204" pitchFamily="34" charset="0"/>
              </a:rPr>
              <a:t>a</a:t>
            </a:r>
            <a:r>
              <a:rPr lang="en-IE"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pply when ready to apply with cognisance of the competencies for promotion.</a:t>
            </a:r>
          </a:p>
          <a:p>
            <a:pPr>
              <a:buFont typeface="Wingdings" panose="05000000000000000000" pitchFamily="2" charset="2"/>
              <a:buChar char="§"/>
            </a:pPr>
            <a:endParaRPr lang="en-IE" dirty="0"/>
          </a:p>
        </p:txBody>
      </p:sp>
      <p:pic>
        <p:nvPicPr>
          <p:cNvPr id="5" name="Picture 4">
            <a:extLst>
              <a:ext uri="{FF2B5EF4-FFF2-40B4-BE49-F238E27FC236}">
                <a16:creationId xmlns:a16="http://schemas.microsoft.com/office/drawing/2014/main" id="{036B83BA-A4A4-33BA-3E40-FBDC8B370DD5}"/>
              </a:ext>
            </a:extLst>
          </p:cNvPr>
          <p:cNvPicPr>
            <a:picLocks noChangeAspect="1"/>
          </p:cNvPicPr>
          <p:nvPr/>
        </p:nvPicPr>
        <p:blipFill>
          <a:blip r:embed="rId2"/>
          <a:stretch>
            <a:fillRect/>
          </a:stretch>
        </p:blipFill>
        <p:spPr>
          <a:xfrm>
            <a:off x="9999316" y="487248"/>
            <a:ext cx="1360561" cy="975069"/>
          </a:xfrm>
          <a:prstGeom prst="rect">
            <a:avLst/>
          </a:prstGeom>
        </p:spPr>
      </p:pic>
      <p:sp>
        <p:nvSpPr>
          <p:cNvPr id="4" name="TextBox 3">
            <a:extLst>
              <a:ext uri="{FF2B5EF4-FFF2-40B4-BE49-F238E27FC236}">
                <a16:creationId xmlns:a16="http://schemas.microsoft.com/office/drawing/2014/main" id="{5F8746A7-6E21-C33A-D261-4541318E671C}"/>
              </a:ext>
            </a:extLst>
          </p:cNvPr>
          <p:cNvSpPr txBox="1"/>
          <p:nvPr/>
        </p:nvSpPr>
        <p:spPr>
          <a:xfrm>
            <a:off x="1032207" y="5189080"/>
            <a:ext cx="10767482" cy="875561"/>
          </a:xfrm>
          <a:prstGeom prst="rect">
            <a:avLst/>
          </a:prstGeom>
          <a:noFill/>
        </p:spPr>
        <p:txBody>
          <a:bodyPr wrap="square">
            <a:spAutoFit/>
          </a:bodyPr>
          <a:lstStyle/>
          <a:p>
            <a:pPr algn="just">
              <a:lnSpc>
                <a:spcPct val="107000"/>
              </a:lnSpc>
              <a:spcAft>
                <a:spcPts val="800"/>
              </a:spcAft>
            </a:pPr>
            <a:r>
              <a:rPr lang="en-IE" sz="1200" kern="100" dirty="0">
                <a:effectLst/>
                <a:latin typeface="Calibri" panose="020F0502020204030204" pitchFamily="34" charset="0"/>
                <a:ea typeface="Aptos" panose="020B0004020202020204" pitchFamily="34" charset="0"/>
                <a:cs typeface="Arial" panose="020B0604020202020204" pitchFamily="34" charset="0"/>
              </a:rPr>
              <a:t>Promotion to a higher grade is a recognition of strong performance and meaningful contribution in one’s current role. It is both a reward and an opportunity, acknowledging past achievements while signalling a step up to greater responsibility and expectation that comes with the higher grade. With promotion comes a clear opportunity to take on grade relevant duties, demonstrate enhanced leadership, and contribute strategically at a higher level. Promoted staff are encouraged to meet with their line manager to discuss opportunities for enhanced responsibilities and how best to support their continued growth and impact in the new grade.</a:t>
            </a:r>
            <a:endParaRPr lang="en-IE" sz="1200" kern="1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691035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79" y="714346"/>
            <a:ext cx="9796984" cy="685858"/>
          </a:xfrm>
        </p:spPr>
        <p:txBody>
          <a:bodyPr anchor="b">
            <a:normAutofit fontScale="90000"/>
          </a:bodyPr>
          <a:lstStyle/>
          <a:p>
            <a:r>
              <a:rPr lang="en-US" sz="3600" b="1" dirty="0">
                <a:solidFill>
                  <a:srgbClr val="002060"/>
                </a:solidFill>
              </a:rPr>
              <a:t>Documentation Relating to Promotion to Admin Promotions </a:t>
            </a:r>
          </a:p>
        </p:txBody>
      </p:sp>
      <p:sp>
        <p:nvSpPr>
          <p:cNvPr id="12" name="Content Placeholder 2">
            <a:extLst>
              <a:ext uri="{FF2B5EF4-FFF2-40B4-BE49-F238E27FC236}">
                <a16:creationId xmlns:a16="http://schemas.microsoft.com/office/drawing/2014/main" id="{D2AB4620-3ED6-4882-99BD-EEF43EACA714}"/>
              </a:ext>
            </a:extLst>
          </p:cNvPr>
          <p:cNvSpPr>
            <a:spLocks noGrp="1"/>
          </p:cNvSpPr>
          <p:nvPr>
            <p:ph idx="1"/>
          </p:nvPr>
        </p:nvSpPr>
        <p:spPr>
          <a:xfrm>
            <a:off x="1097278" y="2017160"/>
            <a:ext cx="10778701" cy="4080709"/>
          </a:xfrm>
        </p:spPr>
        <p:txBody>
          <a:bodyPr>
            <a:normAutofit fontScale="70000" lnSpcReduction="20000"/>
          </a:bodyPr>
          <a:lstStyle/>
          <a:p>
            <a:pPr marL="0" indent="0">
              <a:lnSpc>
                <a:spcPct val="107000"/>
              </a:lnSpc>
              <a:spcAft>
                <a:spcPts val="800"/>
              </a:spcAft>
              <a:buNone/>
            </a:pPr>
            <a:endParaRPr lang="en-IE" sz="1800" b="1" dirty="0">
              <a:solidFill>
                <a:schemeClr val="accent3">
                  <a:lumMod val="75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en-IE" sz="2900" dirty="0">
                <a:solidFill>
                  <a:srgbClr val="323130"/>
                </a:solidFill>
                <a:latin typeface="Calibri" panose="020F0502020204030204" pitchFamily="34" charset="0"/>
                <a:ea typeface="Times New Roman" panose="02020603050405020304" pitchFamily="18" charset="0"/>
                <a:cs typeface="Calibri" panose="020F0502020204030204" pitchFamily="34" charset="0"/>
              </a:rPr>
              <a:t>R</a:t>
            </a:r>
            <a:r>
              <a:rPr lang="en-IE" sz="29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elevant paperwork  will be located at</a:t>
            </a:r>
            <a:r>
              <a:rPr lang="en-GB" sz="2900" dirty="0">
                <a:hlinkClick r:id="rId2"/>
              </a:rPr>
              <a:t>Admin Promotions | University College Cork</a:t>
            </a:r>
            <a:r>
              <a:rPr lang="en-IE" sz="29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 or </a:t>
            </a:r>
            <a:r>
              <a:rPr lang="en-IE" sz="2900" b="0" i="0" dirty="0">
                <a:solidFill>
                  <a:srgbClr val="000000"/>
                </a:solidFill>
                <a:effectLst/>
                <a:latin typeface="Calibri" panose="020F0502020204030204" pitchFamily="34" charset="0"/>
                <a:hlinkClick r:id="rId3"/>
              </a:rPr>
              <a:t>https://my.corehr.com/pls/coreportal_uccp/</a:t>
            </a:r>
            <a:r>
              <a:rPr lang="en-IE" sz="2900" dirty="0">
                <a:solidFill>
                  <a:srgbClr val="242424"/>
                </a:solidFill>
                <a:latin typeface="Calibri" panose="020F0502020204030204" pitchFamily="34" charset="0"/>
              </a:rPr>
              <a:t> </a:t>
            </a:r>
          </a:p>
          <a:p>
            <a:pPr>
              <a:lnSpc>
                <a:spcPct val="107000"/>
              </a:lnSpc>
              <a:spcAft>
                <a:spcPts val="800"/>
              </a:spcAft>
            </a:pPr>
            <a:r>
              <a:rPr lang="en-IE" sz="2900" dirty="0">
                <a:solidFill>
                  <a:srgbClr val="323130"/>
                </a:solidFill>
                <a:effectLst/>
                <a:latin typeface="Calibri" panose="020F0502020204030204" pitchFamily="34" charset="0"/>
                <a:ea typeface="Times New Roman" panose="02020603050405020304" pitchFamily="18" charset="0"/>
                <a:cs typeface="Calibri" panose="020F0502020204030204" pitchFamily="34" charset="0"/>
              </a:rPr>
              <a:t>Applications for both stages will be made via Employee Self Service (ESS). </a:t>
            </a:r>
            <a:endParaRPr lang="en-IE" sz="29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2900" b="1" dirty="0">
                <a:solidFill>
                  <a:srgbClr val="002060"/>
                </a:solidFill>
                <a:latin typeface="Calibri" panose="020F0502020204030204" pitchFamily="34" charset="0"/>
                <a:ea typeface="Calibri" panose="020F0502020204030204" pitchFamily="34" charset="0"/>
                <a:cs typeface="Calibri" panose="020F0502020204030204" pitchFamily="34" charset="0"/>
              </a:rPr>
              <a:t>Dedicated mailbox: </a:t>
            </a:r>
            <a:r>
              <a:rPr lang="en-IE" sz="2900" b="1" dirty="0">
                <a:solidFill>
                  <a:srgbClr val="323130"/>
                </a:solidFill>
                <a:latin typeface="Calibri" panose="020F0502020204030204" pitchFamily="34" charset="0"/>
                <a:ea typeface="Calibri" panose="020F0502020204030204" pitchFamily="34" charset="0"/>
                <a:cs typeface="Calibri" panose="020F0502020204030204" pitchFamily="34" charset="0"/>
                <a:hlinkClick r:id="rId4"/>
              </a:rPr>
              <a:t>adminpromotions@ucc.ie</a:t>
            </a:r>
            <a:endParaRPr lang="en-IE" sz="2900" b="1" dirty="0">
              <a:solidFill>
                <a:srgbClr val="32313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2900" dirty="0">
                <a:effectLst/>
                <a:latin typeface="Calibri" panose="020F0502020204030204" pitchFamily="34" charset="0"/>
                <a:ea typeface="Calibri" panose="020F0502020204030204" pitchFamily="34" charset="0"/>
                <a:cs typeface="Arial" panose="020B0604020202020204" pitchFamily="34" charset="0"/>
              </a:rPr>
              <a:t>Email </a:t>
            </a:r>
            <a:r>
              <a:rPr lang="en-IE" sz="2900" b="1" dirty="0">
                <a:effectLst/>
                <a:latin typeface="Calibri" panose="020F0502020204030204" pitchFamily="34" charset="0"/>
                <a:ea typeface="Calibri" panose="020F0502020204030204" pitchFamily="34" charset="0"/>
                <a:cs typeface="Arial" panose="020B0604020202020204" pitchFamily="34" charset="0"/>
              </a:rPr>
              <a:t>w/c 7</a:t>
            </a:r>
            <a:r>
              <a:rPr lang="en-IE" sz="2900" b="1" baseline="30000" dirty="0">
                <a:effectLst/>
                <a:latin typeface="Calibri" panose="020F0502020204030204" pitchFamily="34" charset="0"/>
                <a:ea typeface="Calibri" panose="020F0502020204030204" pitchFamily="34" charset="0"/>
                <a:cs typeface="Arial" panose="020B0604020202020204" pitchFamily="34" charset="0"/>
              </a:rPr>
              <a:t>th</a:t>
            </a:r>
            <a:r>
              <a:rPr lang="en-IE" sz="2900" b="1" dirty="0">
                <a:effectLst/>
                <a:latin typeface="Calibri" panose="020F0502020204030204" pitchFamily="34" charset="0"/>
                <a:ea typeface="Calibri" panose="020F0502020204030204" pitchFamily="34" charset="0"/>
                <a:cs typeface="Arial" panose="020B0604020202020204" pitchFamily="34" charset="0"/>
              </a:rPr>
              <a:t> April 2025 </a:t>
            </a:r>
            <a:r>
              <a:rPr lang="en-IE" sz="2900" dirty="0">
                <a:effectLst/>
                <a:latin typeface="Calibri" panose="020F0502020204030204" pitchFamily="34" charset="0"/>
                <a:ea typeface="Calibri" panose="020F0502020204030204" pitchFamily="34" charset="0"/>
                <a:cs typeface="Arial" panose="020B0604020202020204" pitchFamily="34" charset="0"/>
              </a:rPr>
              <a:t>– Announcement issued </a:t>
            </a:r>
            <a:r>
              <a:rPr lang="en-IE" sz="2900" dirty="0">
                <a:latin typeface="Calibri" panose="020F0502020204030204" pitchFamily="34" charset="0"/>
                <a:ea typeface="Calibri" panose="020F0502020204030204" pitchFamily="34" charset="0"/>
                <a:cs typeface="Arial" panose="020B0604020202020204" pitchFamily="34" charset="0"/>
              </a:rPr>
              <a:t>launching the Interim Admin Promotions Scheme.</a:t>
            </a:r>
          </a:p>
          <a:p>
            <a:pPr>
              <a:lnSpc>
                <a:spcPct val="107000"/>
              </a:lnSpc>
              <a:spcAft>
                <a:spcPts val="800"/>
              </a:spcAft>
            </a:pPr>
            <a:r>
              <a:rPr lang="en-IE" sz="2900" dirty="0">
                <a:effectLst/>
                <a:latin typeface="Calibri" panose="020F0502020204030204" pitchFamily="34" charset="0"/>
                <a:ea typeface="Calibri" panose="020F0502020204030204" pitchFamily="34" charset="0"/>
                <a:cs typeface="Arial" panose="020B0604020202020204" pitchFamily="34" charset="0"/>
              </a:rPr>
              <a:t>Briefing for Staff – </a:t>
            </a:r>
            <a:r>
              <a:rPr lang="en-IE" sz="2900" i="1" dirty="0">
                <a:effectLst/>
                <a:latin typeface="Calibri" panose="020F0502020204030204" pitchFamily="34" charset="0"/>
                <a:ea typeface="Calibri" panose="020F0502020204030204" pitchFamily="34" charset="0"/>
                <a:cs typeface="Arial" panose="020B0604020202020204" pitchFamily="34" charset="0"/>
              </a:rPr>
              <a:t>recorded and available on Webpage also </a:t>
            </a:r>
            <a:r>
              <a:rPr lang="en-IE" sz="2900" dirty="0">
                <a:effectLst/>
                <a:latin typeface="Calibri" panose="020F0502020204030204" pitchFamily="34" charset="0"/>
                <a:ea typeface="Calibri" panose="020F0502020204030204" pitchFamily="34" charset="0"/>
                <a:cs typeface="Arial" panose="020B0604020202020204" pitchFamily="34" charset="0"/>
              </a:rPr>
              <a:t>– </a:t>
            </a:r>
            <a:r>
              <a:rPr lang="en-IE" sz="2900" b="1" dirty="0">
                <a:effectLst/>
                <a:latin typeface="Calibri" panose="020F0502020204030204" pitchFamily="34" charset="0"/>
                <a:ea typeface="Calibri" panose="020F0502020204030204" pitchFamily="34" charset="0"/>
                <a:cs typeface="Arial" panose="020B0604020202020204" pitchFamily="34" charset="0"/>
              </a:rPr>
              <a:t>23</a:t>
            </a:r>
            <a:r>
              <a:rPr lang="en-IE" sz="2900" b="1" baseline="30000" dirty="0">
                <a:effectLst/>
                <a:latin typeface="Calibri" panose="020F0502020204030204" pitchFamily="34" charset="0"/>
                <a:ea typeface="Calibri" panose="020F0502020204030204" pitchFamily="34" charset="0"/>
                <a:cs typeface="Arial" panose="020B0604020202020204" pitchFamily="34" charset="0"/>
              </a:rPr>
              <a:t>rd</a:t>
            </a:r>
            <a:r>
              <a:rPr lang="en-IE" sz="2900" b="1" dirty="0">
                <a:effectLst/>
                <a:latin typeface="Calibri" panose="020F0502020204030204" pitchFamily="34" charset="0"/>
                <a:ea typeface="Calibri" panose="020F0502020204030204" pitchFamily="34" charset="0"/>
                <a:cs typeface="Arial" panose="020B0604020202020204" pitchFamily="34" charset="0"/>
              </a:rPr>
              <a:t> April 2025</a:t>
            </a:r>
          </a:p>
          <a:p>
            <a:pPr>
              <a:lnSpc>
                <a:spcPct val="107000"/>
              </a:lnSpc>
              <a:spcAft>
                <a:spcPts val="800"/>
              </a:spcAft>
            </a:pPr>
            <a:r>
              <a:rPr lang="en-IE" sz="2900" dirty="0">
                <a:latin typeface="Calibri" panose="020F0502020204030204" pitchFamily="34" charset="0"/>
                <a:ea typeface="Calibri" panose="020F0502020204030204" pitchFamily="34" charset="0"/>
                <a:cs typeface="Arial" panose="020B0604020202020204" pitchFamily="34" charset="0"/>
              </a:rPr>
              <a:t>Closing Date for applications Board 1  (Grade SEA/Snr Library Ass up to Grade 6a)  - </a:t>
            </a:r>
            <a:r>
              <a:rPr lang="en-IE" sz="2900" b="1" dirty="0">
                <a:latin typeface="Calibri" panose="020F0502020204030204" pitchFamily="34" charset="0"/>
                <a:ea typeface="Calibri" panose="020F0502020204030204" pitchFamily="34" charset="0"/>
                <a:cs typeface="Arial" panose="020B0604020202020204" pitchFamily="34" charset="0"/>
              </a:rPr>
              <a:t>15</a:t>
            </a:r>
            <a:r>
              <a:rPr lang="en-IE" sz="2900" b="1" baseline="30000" dirty="0">
                <a:latin typeface="Calibri" panose="020F0502020204030204" pitchFamily="34" charset="0"/>
                <a:ea typeface="Calibri" panose="020F0502020204030204" pitchFamily="34" charset="0"/>
                <a:cs typeface="Arial" panose="020B0604020202020204" pitchFamily="34" charset="0"/>
              </a:rPr>
              <a:t>th</a:t>
            </a:r>
            <a:r>
              <a:rPr lang="en-IE" sz="2900" b="1" dirty="0">
                <a:latin typeface="Calibri" panose="020F0502020204030204" pitchFamily="34" charset="0"/>
                <a:ea typeface="Calibri" panose="020F0502020204030204" pitchFamily="34" charset="0"/>
                <a:cs typeface="Arial" panose="020B0604020202020204" pitchFamily="34" charset="0"/>
              </a:rPr>
              <a:t> May  2025</a:t>
            </a:r>
          </a:p>
          <a:p>
            <a:pPr>
              <a:lnSpc>
                <a:spcPct val="107000"/>
              </a:lnSpc>
              <a:spcAft>
                <a:spcPts val="800"/>
              </a:spcAft>
            </a:pPr>
            <a:r>
              <a:rPr lang="en-IE" sz="2900" dirty="0">
                <a:latin typeface="Calibri" panose="020F0502020204030204" pitchFamily="34" charset="0"/>
                <a:ea typeface="Calibri" panose="020F0502020204030204" pitchFamily="34" charset="0"/>
                <a:cs typeface="Arial" panose="020B0604020202020204" pitchFamily="34" charset="0"/>
              </a:rPr>
              <a:t>Launch of call for applications for Board 2 – </a:t>
            </a:r>
            <a:r>
              <a:rPr lang="en-IE" sz="2900" b="1" dirty="0">
                <a:latin typeface="Calibri" panose="020F0502020204030204" pitchFamily="34" charset="0"/>
                <a:ea typeface="Calibri" panose="020F0502020204030204" pitchFamily="34" charset="0"/>
                <a:cs typeface="Arial" panose="020B0604020202020204" pitchFamily="34" charset="0"/>
              </a:rPr>
              <a:t>September 2025</a:t>
            </a:r>
            <a:endParaRPr lang="en-GB" b="1" dirty="0"/>
          </a:p>
        </p:txBody>
      </p:sp>
    </p:spTree>
    <p:extLst>
      <p:ext uri="{BB962C8B-B14F-4D97-AF65-F5344CB8AC3E}">
        <p14:creationId xmlns:p14="http://schemas.microsoft.com/office/powerpoint/2010/main" val="110853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097280" y="286603"/>
            <a:ext cx="10058400" cy="1450757"/>
          </a:xfrm>
        </p:spPr>
        <p:txBody>
          <a:bodyPr anchor="b">
            <a:normAutofit/>
          </a:bodyPr>
          <a:lstStyle/>
          <a:p>
            <a:r>
              <a:rPr lang="en-GB" b="1"/>
              <a:t>Key Institutional Messages</a:t>
            </a:r>
            <a:endParaRPr lang="en-US"/>
          </a:p>
        </p:txBody>
      </p:sp>
      <p:sp>
        <p:nvSpPr>
          <p:cNvPr id="6" name="Content Placeholder 2">
            <a:extLst>
              <a:ext uri="{FF2B5EF4-FFF2-40B4-BE49-F238E27FC236}">
                <a16:creationId xmlns:a16="http://schemas.microsoft.com/office/drawing/2014/main" id="{2F4282E8-D772-4D54-9A86-09166E4E7557}"/>
              </a:ext>
            </a:extLst>
          </p:cNvPr>
          <p:cNvSpPr>
            <a:spLocks noGrp="1"/>
          </p:cNvSpPr>
          <p:nvPr>
            <p:ph sz="half" idx="1"/>
          </p:nvPr>
        </p:nvSpPr>
        <p:spPr>
          <a:xfrm>
            <a:off x="1097280" y="1907381"/>
            <a:ext cx="6346509" cy="4393406"/>
          </a:xfrm>
        </p:spPr>
        <p:txBody>
          <a:bodyPr>
            <a:normAutofit/>
          </a:bodyPr>
          <a:lstStyle/>
          <a:p>
            <a:pPr>
              <a:lnSpc>
                <a:spcPct val="100000"/>
              </a:lnSpc>
              <a:buFont typeface="Wingdings" panose="05000000000000000000" pitchFamily="2" charset="2"/>
              <a:buChar char="§"/>
            </a:pPr>
            <a:r>
              <a:rPr lang="en-GB" sz="1600" dirty="0"/>
              <a:t>You will find some key messages reflecting some important aspects to keep in mind right now:</a:t>
            </a:r>
          </a:p>
          <a:p>
            <a:pPr marL="0" indent="0">
              <a:lnSpc>
                <a:spcPct val="100000"/>
              </a:lnSpc>
              <a:buNone/>
            </a:pPr>
            <a:r>
              <a:rPr lang="en-IE" sz="1600" dirty="0">
                <a:hlinkClick r:id="rId2"/>
              </a:rPr>
              <a:t>AdminPromotionsKeyMessages2025220425.pdf</a:t>
            </a:r>
            <a:endParaRPr lang="en-GB" sz="1600" dirty="0"/>
          </a:p>
          <a:p>
            <a:pPr>
              <a:lnSpc>
                <a:spcPct val="100000"/>
              </a:lnSpc>
              <a:buFont typeface="Wingdings" panose="05000000000000000000" pitchFamily="2" charset="2"/>
              <a:buChar char="§"/>
            </a:pPr>
            <a:r>
              <a:rPr lang="en-IE" sz="1600" dirty="0"/>
              <a:t>These messages relate to:</a:t>
            </a:r>
          </a:p>
          <a:p>
            <a:pPr>
              <a:lnSpc>
                <a:spcPct val="100000"/>
              </a:lnSpc>
              <a:buFont typeface="Wingdings" panose="05000000000000000000" pitchFamily="2" charset="2"/>
              <a:buChar char="§"/>
            </a:pPr>
            <a:r>
              <a:rPr lang="en-GB" sz="1600" dirty="0"/>
              <a:t>Stepping Up to Greater Responsibility upon promotion</a:t>
            </a:r>
          </a:p>
          <a:p>
            <a:pPr>
              <a:lnSpc>
                <a:spcPct val="100000"/>
              </a:lnSpc>
              <a:buFont typeface="Wingdings" panose="05000000000000000000" pitchFamily="2" charset="2"/>
              <a:buChar char="§"/>
            </a:pPr>
            <a:r>
              <a:rPr lang="en-GB" sz="1600" dirty="0"/>
              <a:t>Confidence with Digital Tools and Change</a:t>
            </a:r>
          </a:p>
          <a:p>
            <a:pPr>
              <a:lnSpc>
                <a:spcPct val="100000"/>
              </a:lnSpc>
              <a:buFont typeface="Wingdings" panose="05000000000000000000" pitchFamily="2" charset="2"/>
              <a:buChar char="§"/>
            </a:pPr>
            <a:r>
              <a:rPr lang="en-IE" sz="1600" dirty="0"/>
              <a:t>Thinking Globally</a:t>
            </a:r>
            <a:endParaRPr lang="en-GB" sz="1600" dirty="0"/>
          </a:p>
          <a:p>
            <a:pPr>
              <a:lnSpc>
                <a:spcPct val="100000"/>
              </a:lnSpc>
              <a:buFont typeface="Wingdings" panose="05000000000000000000" pitchFamily="2" charset="2"/>
              <a:buChar char="§"/>
            </a:pPr>
            <a:r>
              <a:rPr lang="en-IE" sz="1600" dirty="0"/>
              <a:t>Empowering a Research-Intensive University</a:t>
            </a:r>
          </a:p>
          <a:p>
            <a:pPr>
              <a:lnSpc>
                <a:spcPct val="100000"/>
              </a:lnSpc>
              <a:buFont typeface="Wingdings" panose="05000000000000000000" pitchFamily="2" charset="2"/>
              <a:buChar char="§"/>
            </a:pPr>
            <a:r>
              <a:rPr lang="en-IE" sz="1600" dirty="0"/>
              <a:t>Operational Strength</a:t>
            </a:r>
          </a:p>
          <a:p>
            <a:pPr>
              <a:lnSpc>
                <a:spcPct val="100000"/>
              </a:lnSpc>
              <a:buFont typeface="Wingdings" panose="05000000000000000000" pitchFamily="2" charset="2"/>
              <a:buChar char="§"/>
            </a:pPr>
            <a:r>
              <a:rPr lang="en-IE" sz="1600" dirty="0"/>
              <a:t>Financial Awareness and Acumen</a:t>
            </a:r>
          </a:p>
          <a:p>
            <a:pPr>
              <a:lnSpc>
                <a:spcPct val="100000"/>
              </a:lnSpc>
              <a:buFont typeface="Wingdings" panose="05000000000000000000" pitchFamily="2" charset="2"/>
              <a:buChar char="§"/>
            </a:pPr>
            <a:r>
              <a:rPr lang="en-IE" sz="1600" dirty="0"/>
              <a:t>Values Led Behaviour</a:t>
            </a:r>
          </a:p>
        </p:txBody>
      </p:sp>
      <p:pic>
        <p:nvPicPr>
          <p:cNvPr id="7" name="Picture 6">
            <a:extLst>
              <a:ext uri="{FF2B5EF4-FFF2-40B4-BE49-F238E27FC236}">
                <a16:creationId xmlns:a16="http://schemas.microsoft.com/office/drawing/2014/main" id="{15D0615A-0130-FB56-D4AB-8B7BED71EE61}"/>
              </a:ext>
            </a:extLst>
          </p:cNvPr>
          <p:cNvPicPr>
            <a:picLocks noChangeAspect="1"/>
          </p:cNvPicPr>
          <p:nvPr/>
        </p:nvPicPr>
        <p:blipFill>
          <a:blip r:embed="rId3">
            <a:extLst>
              <a:ext uri="{28A0092B-C50C-407E-A947-70E740481C1C}">
                <a14:useLocalDpi xmlns:a14="http://schemas.microsoft.com/office/drawing/2010/main" val="0"/>
              </a:ext>
            </a:extLst>
          </a:blip>
          <a:srcRect l="157" r="1467" b="-3"/>
          <a:stretch/>
        </p:blipFill>
        <p:spPr>
          <a:xfrm>
            <a:off x="7966655" y="2563812"/>
            <a:ext cx="4046275" cy="3268769"/>
          </a:xfrm>
          <a:prstGeom prst="rect">
            <a:avLst/>
          </a:prstGeom>
          <a:noFill/>
        </p:spPr>
      </p:pic>
    </p:spTree>
    <p:extLst>
      <p:ext uri="{BB962C8B-B14F-4D97-AF65-F5344CB8AC3E}">
        <p14:creationId xmlns:p14="http://schemas.microsoft.com/office/powerpoint/2010/main" val="3696209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7CFB-35F3-4C89-6182-E5C8364086BE}"/>
              </a:ext>
            </a:extLst>
          </p:cNvPr>
          <p:cNvSpPr>
            <a:spLocks noGrp="1"/>
          </p:cNvSpPr>
          <p:nvPr>
            <p:ph type="title"/>
          </p:nvPr>
        </p:nvSpPr>
        <p:spPr>
          <a:xfrm>
            <a:off x="1097280" y="286603"/>
            <a:ext cx="2631758" cy="1450757"/>
          </a:xfrm>
        </p:spPr>
        <p:txBody>
          <a:bodyPr>
            <a:noAutofit/>
          </a:bodyPr>
          <a:lstStyle/>
          <a:p>
            <a:r>
              <a:rPr lang="en-GB" sz="2800" b="1" dirty="0">
                <a:solidFill>
                  <a:srgbClr val="002060"/>
                </a:solidFill>
              </a:rPr>
              <a:t>Number of  Promotions</a:t>
            </a:r>
            <a:endParaRPr lang="en-IE" sz="2800" dirty="0"/>
          </a:p>
        </p:txBody>
      </p:sp>
      <p:pic>
        <p:nvPicPr>
          <p:cNvPr id="9" name="Picture 8">
            <a:extLst>
              <a:ext uri="{FF2B5EF4-FFF2-40B4-BE49-F238E27FC236}">
                <a16:creationId xmlns:a16="http://schemas.microsoft.com/office/drawing/2014/main" id="{49532ADB-661F-E821-F14F-106A885836AE}"/>
              </a:ext>
            </a:extLst>
          </p:cNvPr>
          <p:cNvPicPr>
            <a:picLocks noChangeAspect="1"/>
          </p:cNvPicPr>
          <p:nvPr/>
        </p:nvPicPr>
        <p:blipFill>
          <a:blip r:embed="rId2"/>
          <a:stretch>
            <a:fillRect/>
          </a:stretch>
        </p:blipFill>
        <p:spPr>
          <a:xfrm>
            <a:off x="5059926" y="1042643"/>
            <a:ext cx="6455800" cy="4959264"/>
          </a:xfrm>
          <a:prstGeom prst="rect">
            <a:avLst/>
          </a:prstGeom>
        </p:spPr>
      </p:pic>
    </p:spTree>
    <p:extLst>
      <p:ext uri="{BB962C8B-B14F-4D97-AF65-F5344CB8AC3E}">
        <p14:creationId xmlns:p14="http://schemas.microsoft.com/office/powerpoint/2010/main" val="358977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54B4-4228-DE43-77E8-648ADE1772E3}"/>
              </a:ext>
            </a:extLst>
          </p:cNvPr>
          <p:cNvSpPr>
            <a:spLocks noGrp="1"/>
          </p:cNvSpPr>
          <p:nvPr>
            <p:ph type="title"/>
          </p:nvPr>
        </p:nvSpPr>
        <p:spPr/>
        <p:txBody>
          <a:bodyPr/>
          <a:lstStyle/>
          <a:p>
            <a:r>
              <a:rPr lang="en-GB" dirty="0"/>
              <a:t>A Very Important Message!</a:t>
            </a:r>
            <a:endParaRPr lang="en-IE" dirty="0"/>
          </a:p>
        </p:txBody>
      </p:sp>
      <p:sp>
        <p:nvSpPr>
          <p:cNvPr id="3" name="Content Placeholder 2">
            <a:extLst>
              <a:ext uri="{FF2B5EF4-FFF2-40B4-BE49-F238E27FC236}">
                <a16:creationId xmlns:a16="http://schemas.microsoft.com/office/drawing/2014/main" id="{2D30C5AB-85B1-CF29-EB92-8923B249D03E}"/>
              </a:ext>
            </a:extLst>
          </p:cNvPr>
          <p:cNvSpPr>
            <a:spLocks noGrp="1"/>
          </p:cNvSpPr>
          <p:nvPr>
            <p:ph sz="half" idx="1"/>
          </p:nvPr>
        </p:nvSpPr>
        <p:spPr>
          <a:xfrm>
            <a:off x="4497705" y="2185194"/>
            <a:ext cx="7060883" cy="3748193"/>
          </a:xfrm>
        </p:spPr>
        <p:txBody>
          <a:bodyPr>
            <a:normAutofit/>
          </a:bodyPr>
          <a:lstStyle/>
          <a:p>
            <a:r>
              <a:rPr lang="en-GB" dirty="0"/>
              <a:t>This is an </a:t>
            </a:r>
            <a:r>
              <a:rPr lang="en-GB" b="1" u="sng" dirty="0"/>
              <a:t>evidence- based</a:t>
            </a:r>
            <a:r>
              <a:rPr lang="en-GB" dirty="0"/>
              <a:t> promotion Scheme – there are </a:t>
            </a:r>
            <a:r>
              <a:rPr lang="en-GB" b="1" u="sng" dirty="0"/>
              <a:t>no interviews</a:t>
            </a:r>
            <a:r>
              <a:rPr lang="en-GB" dirty="0"/>
              <a:t>.  </a:t>
            </a:r>
          </a:p>
          <a:p>
            <a:endParaRPr lang="en-GB" dirty="0"/>
          </a:p>
          <a:p>
            <a:pPr marL="0" indent="0">
              <a:buNone/>
            </a:pPr>
            <a:r>
              <a:rPr lang="en-GB" dirty="0"/>
              <a:t>The decision regarding promotion will be based on the strength of evidence in your application.  Marks will be assigned by the relevant Administrative Promotions Board. </a:t>
            </a:r>
          </a:p>
          <a:p>
            <a:pPr marL="0" indent="0">
              <a:buNone/>
            </a:pPr>
            <a:endParaRPr lang="en-GB" dirty="0"/>
          </a:p>
          <a:p>
            <a:pPr marL="0" indent="0">
              <a:buNone/>
            </a:pPr>
            <a:r>
              <a:rPr lang="en-GB" sz="1800" b="1" i="1" dirty="0">
                <a:solidFill>
                  <a:srgbClr val="000000"/>
                </a:solidFill>
                <a:effectLst/>
                <a:latin typeface="Calibri" panose="020F0502020204030204" pitchFamily="34" charset="0"/>
                <a:cs typeface="Calibri" panose="020F0502020204030204" pitchFamily="34" charset="0"/>
              </a:rPr>
              <a:t>Strict word count limits: </a:t>
            </a:r>
            <a:r>
              <a:rPr lang="en-GB" sz="1800" b="0" i="1" dirty="0">
                <a:solidFill>
                  <a:srgbClr val="000000"/>
                </a:solidFill>
                <a:effectLst/>
                <a:latin typeface="Calibri" panose="020F0502020204030204" pitchFamily="34" charset="0"/>
                <a:cs typeface="Calibri" panose="020F0502020204030204" pitchFamily="34" charset="0"/>
              </a:rPr>
              <a:t>Please note the word count limits set out in the application. An application that exceeds these limits can be deemed void.</a:t>
            </a:r>
            <a:endParaRPr lang="en-GB" sz="1800" dirty="0">
              <a:latin typeface="Calibri" panose="020F0502020204030204" pitchFamily="34" charset="0"/>
              <a:cs typeface="Calibri" panose="020F0502020204030204" pitchFamily="34" charset="0"/>
            </a:endParaRPr>
          </a:p>
          <a:p>
            <a:endParaRPr lang="en-GB" dirty="0"/>
          </a:p>
          <a:p>
            <a:endParaRPr lang="en-IE" dirty="0"/>
          </a:p>
        </p:txBody>
      </p:sp>
      <p:pic>
        <p:nvPicPr>
          <p:cNvPr id="6" name="Picture 5">
            <a:extLst>
              <a:ext uri="{FF2B5EF4-FFF2-40B4-BE49-F238E27FC236}">
                <a16:creationId xmlns:a16="http://schemas.microsoft.com/office/drawing/2014/main" id="{72C81FB7-2C04-458D-FC57-F8DC34823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0" y="1914525"/>
            <a:ext cx="3213449" cy="4500562"/>
          </a:xfrm>
          <a:prstGeom prst="rect">
            <a:avLst/>
          </a:prstGeom>
        </p:spPr>
      </p:pic>
    </p:spTree>
    <p:extLst>
      <p:ext uri="{BB962C8B-B14F-4D97-AF65-F5344CB8AC3E}">
        <p14:creationId xmlns:p14="http://schemas.microsoft.com/office/powerpoint/2010/main" val="148472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C0EE-FE54-6395-5EF1-2EF685451358}"/>
              </a:ext>
            </a:extLst>
          </p:cNvPr>
          <p:cNvSpPr>
            <a:spLocks noGrp="1"/>
          </p:cNvSpPr>
          <p:nvPr>
            <p:ph type="title"/>
          </p:nvPr>
        </p:nvSpPr>
        <p:spPr/>
        <p:txBody>
          <a:bodyPr/>
          <a:lstStyle/>
          <a:p>
            <a:r>
              <a:rPr lang="en-GB" dirty="0"/>
              <a:t>2 Boards</a:t>
            </a:r>
            <a:endParaRPr lang="en-IE" dirty="0"/>
          </a:p>
        </p:txBody>
      </p:sp>
      <p:pic>
        <p:nvPicPr>
          <p:cNvPr id="5" name="Picture 4" descr="A screenshot of a computer&#10;&#10;Description automatically generated">
            <a:extLst>
              <a:ext uri="{FF2B5EF4-FFF2-40B4-BE49-F238E27FC236}">
                <a16:creationId xmlns:a16="http://schemas.microsoft.com/office/drawing/2014/main" id="{767C235C-F661-4236-3275-AF86E8446636}"/>
              </a:ext>
            </a:extLst>
          </p:cNvPr>
          <p:cNvPicPr>
            <a:picLocks noChangeAspect="1"/>
          </p:cNvPicPr>
          <p:nvPr/>
        </p:nvPicPr>
        <p:blipFill rotWithShape="1">
          <a:blip r:embed="rId2"/>
          <a:srcRect l="9070" t="34381" r="3452" b="23812"/>
          <a:stretch/>
        </p:blipFill>
        <p:spPr bwMode="auto">
          <a:xfrm>
            <a:off x="786586" y="2231072"/>
            <a:ext cx="10750570" cy="34252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9077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3493-7036-435C-AFDE-E1D5713A815E}"/>
              </a:ext>
            </a:extLst>
          </p:cNvPr>
          <p:cNvSpPr>
            <a:spLocks noGrp="1"/>
          </p:cNvSpPr>
          <p:nvPr>
            <p:ph type="title"/>
          </p:nvPr>
        </p:nvSpPr>
        <p:spPr>
          <a:xfrm>
            <a:off x="590551" y="163425"/>
            <a:ext cx="10058400" cy="812921"/>
          </a:xfrm>
        </p:spPr>
        <p:txBody>
          <a:bodyPr>
            <a:noAutofit/>
          </a:bodyPr>
          <a:lstStyle/>
          <a:p>
            <a:r>
              <a:rPr lang="en-IE" sz="2800" b="1" dirty="0">
                <a:solidFill>
                  <a:srgbClr val="002060"/>
                </a:solidFill>
              </a:rPr>
              <a:t>Promotion Boards</a:t>
            </a:r>
            <a:br>
              <a:rPr lang="en-IE" sz="2800" dirty="0">
                <a:solidFill>
                  <a:srgbClr val="002060"/>
                </a:solidFill>
              </a:rPr>
            </a:br>
            <a:endParaRPr lang="en-IE" sz="2800" dirty="0">
              <a:solidFill>
                <a:schemeClr val="tx2">
                  <a:lumMod val="75000"/>
                </a:schemeClr>
              </a:solidFill>
            </a:endParaRPr>
          </a:p>
        </p:txBody>
      </p:sp>
      <p:pic>
        <p:nvPicPr>
          <p:cNvPr id="4" name="Picture 3" descr="A screenshot of a computer&#10;&#10;Description automatically generated">
            <a:extLst>
              <a:ext uri="{FF2B5EF4-FFF2-40B4-BE49-F238E27FC236}">
                <a16:creationId xmlns:a16="http://schemas.microsoft.com/office/drawing/2014/main" id="{60E23ED2-3F78-0061-C2DE-423D12AE1151}"/>
              </a:ext>
            </a:extLst>
          </p:cNvPr>
          <p:cNvPicPr>
            <a:picLocks noChangeAspect="1"/>
          </p:cNvPicPr>
          <p:nvPr/>
        </p:nvPicPr>
        <p:blipFill rotWithShape="1">
          <a:blip r:embed="rId2"/>
          <a:srcRect l="25704" t="17118" r="23110" b="7927"/>
          <a:stretch/>
        </p:blipFill>
        <p:spPr bwMode="auto">
          <a:xfrm>
            <a:off x="4739858" y="79508"/>
            <a:ext cx="6861591" cy="6698983"/>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9E94BB2-00F7-43C3-35DD-417AD277BF1A}"/>
              </a:ext>
            </a:extLst>
          </p:cNvPr>
          <p:cNvSpPr txBox="1"/>
          <p:nvPr/>
        </p:nvSpPr>
        <p:spPr>
          <a:xfrm>
            <a:off x="590551" y="2413366"/>
            <a:ext cx="3386809" cy="646331"/>
          </a:xfrm>
          <a:prstGeom prst="rect">
            <a:avLst/>
          </a:prstGeom>
          <a:noFill/>
        </p:spPr>
        <p:txBody>
          <a:bodyPr wrap="square">
            <a:spAutoFit/>
          </a:bodyPr>
          <a:lstStyle/>
          <a:p>
            <a:r>
              <a:rPr lang="en-GB" b="1" dirty="0"/>
              <a:t>Boards will receive Scheme Training + EDIB Training</a:t>
            </a:r>
            <a:endParaRPr lang="en-IE" b="1" dirty="0"/>
          </a:p>
        </p:txBody>
      </p:sp>
    </p:spTree>
    <p:extLst>
      <p:ext uri="{BB962C8B-B14F-4D97-AF65-F5344CB8AC3E}">
        <p14:creationId xmlns:p14="http://schemas.microsoft.com/office/powerpoint/2010/main" val="1028511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F99E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C416666-9DF8-0835-E81F-83FA4F6EE58F}"/>
              </a:ext>
            </a:extLst>
          </p:cNvPr>
          <p:cNvPicPr>
            <a:picLocks noChangeAspect="1"/>
          </p:cNvPicPr>
          <p:nvPr/>
        </p:nvPicPr>
        <p:blipFill rotWithShape="1">
          <a:blip r:embed="rId2"/>
          <a:srcRect l="14768" t="11771" r="43960" b="20312"/>
          <a:stretch/>
        </p:blipFill>
        <p:spPr>
          <a:xfrm>
            <a:off x="670161" y="650497"/>
            <a:ext cx="5071821" cy="5571066"/>
          </a:xfrm>
          <a:prstGeom prst="rect">
            <a:avLst/>
          </a:prstGeom>
        </p:spPr>
      </p:pic>
      <p:sp>
        <p:nvSpPr>
          <p:cNvPr id="22" name="Rectangle 21">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F99E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0B285EC-AD9B-BDA8-0876-6D25EFFC7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034" y="1791835"/>
            <a:ext cx="5129784" cy="3274330"/>
          </a:xfrm>
          <a:prstGeom prst="rect">
            <a:avLst/>
          </a:prstGeom>
        </p:spPr>
      </p:pic>
    </p:spTree>
    <p:extLst>
      <p:ext uri="{BB962C8B-B14F-4D97-AF65-F5344CB8AC3E}">
        <p14:creationId xmlns:p14="http://schemas.microsoft.com/office/powerpoint/2010/main" val="383214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68DA-43BA-4508-8DE2-BA9BB7B2FA5B}"/>
              </a:ext>
            </a:extLst>
          </p:cNvPr>
          <p:cNvSpPr>
            <a:spLocks noGrp="1"/>
          </p:cNvSpPr>
          <p:nvPr>
            <p:ph type="title"/>
          </p:nvPr>
        </p:nvSpPr>
        <p:spPr>
          <a:xfrm>
            <a:off x="1150012" y="151216"/>
            <a:ext cx="10206500" cy="685858"/>
          </a:xfrm>
        </p:spPr>
        <p:txBody>
          <a:bodyPr anchor="b">
            <a:normAutofit/>
          </a:bodyPr>
          <a:lstStyle/>
          <a:p>
            <a:r>
              <a:rPr lang="en-IE" sz="2800" b="1" dirty="0">
                <a:solidFill>
                  <a:srgbClr val="002060"/>
                </a:solidFill>
              </a:rPr>
              <a:t>Candidate Eligibility Criteria </a:t>
            </a:r>
            <a:endParaRPr lang="en-US" sz="2800" dirty="0">
              <a:solidFill>
                <a:schemeClr val="accent3">
                  <a:lumMod val="75000"/>
                </a:schemeClr>
              </a:solidFill>
            </a:endParaRPr>
          </a:p>
        </p:txBody>
      </p:sp>
      <p:sp>
        <p:nvSpPr>
          <p:cNvPr id="7" name="Content Placeholder 2">
            <a:extLst>
              <a:ext uri="{FF2B5EF4-FFF2-40B4-BE49-F238E27FC236}">
                <a16:creationId xmlns:a16="http://schemas.microsoft.com/office/drawing/2014/main" id="{82030520-790A-4C54-BEFD-ABB0F24FC764}"/>
              </a:ext>
            </a:extLst>
          </p:cNvPr>
          <p:cNvSpPr>
            <a:spLocks noGrp="1"/>
          </p:cNvSpPr>
          <p:nvPr>
            <p:ph idx="1"/>
          </p:nvPr>
        </p:nvSpPr>
        <p:spPr>
          <a:xfrm>
            <a:off x="1150012" y="1116353"/>
            <a:ext cx="10664260" cy="4975907"/>
          </a:xfrm>
        </p:spPr>
        <p:txBody>
          <a:bodyPr>
            <a:normAutofit/>
          </a:bodyPr>
          <a:lstStyle/>
          <a:p>
            <a:pPr fontAlgn="base"/>
            <a:r>
              <a:rPr lang="en-IE" sz="18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As at the closing date for application for Promotion</a:t>
            </a:r>
            <a:endParaRPr lang="en-IE" sz="1800" dirty="0">
              <a:effectLst/>
              <a:latin typeface="Calibri" panose="020F0502020204030204" pitchFamily="34" charset="0"/>
              <a:ea typeface="Calibri" panose="020F0502020204030204" pitchFamily="34" charset="0"/>
              <a:cs typeface="Calibri" panose="020F0502020204030204" pitchFamily="34" charset="0"/>
            </a:endParaRPr>
          </a:p>
          <a:p>
            <a:pPr marL="0" indent="0" fontAlgn="base">
              <a:buNone/>
            </a:pPr>
            <a:endParaRPr lang="en-IE" sz="1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descr="A computer screen with text&#10;&#10;Description automatically generated">
            <a:extLst>
              <a:ext uri="{FF2B5EF4-FFF2-40B4-BE49-F238E27FC236}">
                <a16:creationId xmlns:a16="http://schemas.microsoft.com/office/drawing/2014/main" id="{3B10CCD9-3D58-4132-63E8-BBFBD17734B8}"/>
              </a:ext>
            </a:extLst>
          </p:cNvPr>
          <p:cNvPicPr>
            <a:picLocks noChangeAspect="1"/>
          </p:cNvPicPr>
          <p:nvPr/>
        </p:nvPicPr>
        <p:blipFill rotWithShape="1">
          <a:blip r:embed="rId2"/>
          <a:srcRect l="6844" t="24611" r="6337" b="13299"/>
          <a:stretch/>
        </p:blipFill>
        <p:spPr bwMode="auto">
          <a:xfrm>
            <a:off x="985705" y="2085733"/>
            <a:ext cx="8990018" cy="42858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0078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734</Words>
  <Application>Microsoft Office PowerPoint</Application>
  <PresentationFormat>Widescreen</PresentationFormat>
  <Paragraphs>69</Paragraphs>
  <Slides>20</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Aptos</vt:lpstr>
      <vt:lpstr>Arial</vt:lpstr>
      <vt:lpstr>Bookman Old Style</vt:lpstr>
      <vt:lpstr>Calibri</vt:lpstr>
      <vt:lpstr>Calibri Light</vt:lpstr>
      <vt:lpstr>Franklin Gothic Book</vt:lpstr>
      <vt:lpstr>Times New Roman</vt:lpstr>
      <vt:lpstr>Wingdings</vt:lpstr>
      <vt:lpstr>Office Theme</vt:lpstr>
      <vt:lpstr>1_RetrospectVTI</vt:lpstr>
      <vt:lpstr>A Briefing on the Interim Admin Promotion Scheme 2025</vt:lpstr>
      <vt:lpstr>Admin Promotions - Things to Note</vt:lpstr>
      <vt:lpstr>Key Institutional Messages</vt:lpstr>
      <vt:lpstr>Number of  Promotions</vt:lpstr>
      <vt:lpstr>A Very Important Message!</vt:lpstr>
      <vt:lpstr>2 Boards</vt:lpstr>
      <vt:lpstr>Promotion Boards </vt:lpstr>
      <vt:lpstr>PowerPoint Presentation</vt:lpstr>
      <vt:lpstr>Candidate Eligibility Criteria </vt:lpstr>
      <vt:lpstr>Competencies – current (non-revised) Competencies | University College Cork</vt:lpstr>
      <vt:lpstr>Paperwork  - 1 Stage Process</vt:lpstr>
      <vt:lpstr>PowerPoint Presentation</vt:lpstr>
      <vt:lpstr>Statutory Leave</vt:lpstr>
      <vt:lpstr>PowerPoint Presentation</vt:lpstr>
      <vt:lpstr>PowerPoint Presentation</vt:lpstr>
      <vt:lpstr>PowerPoint Presentation</vt:lpstr>
      <vt:lpstr>Candidate Feedback </vt:lpstr>
      <vt:lpstr>Supporting Guidelines</vt:lpstr>
      <vt:lpstr>Admin Mentoring Panel will be set up akin to the Academic Mentoring Panel see below </vt:lpstr>
      <vt:lpstr>Documentation Relating to Promotion to Admin Promotions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LPEB – PAMB Briefing</dc:title>
  <dc:creator>Angela Coholan</dc:creator>
  <cp:lastModifiedBy>Angela Coholan</cp:lastModifiedBy>
  <cp:revision>241</cp:revision>
  <dcterms:created xsi:type="dcterms:W3CDTF">2022-03-28T21:35:20Z</dcterms:created>
  <dcterms:modified xsi:type="dcterms:W3CDTF">2025-04-23T08:53:38Z</dcterms:modified>
</cp:coreProperties>
</file>