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sldIdLst>
    <p:sldId id="256" r:id="rId3"/>
    <p:sldId id="257" r:id="rId4"/>
    <p:sldId id="291" r:id="rId5"/>
    <p:sldId id="296" r:id="rId6"/>
    <p:sldId id="288" r:id="rId7"/>
    <p:sldId id="274" r:id="rId8"/>
    <p:sldId id="276" r:id="rId9"/>
    <p:sldId id="277" r:id="rId10"/>
    <p:sldId id="286" r:id="rId11"/>
    <p:sldId id="280" r:id="rId12"/>
    <p:sldId id="294" r:id="rId13"/>
    <p:sldId id="298" r:id="rId14"/>
    <p:sldId id="264" r:id="rId15"/>
    <p:sldId id="281" r:id="rId16"/>
    <p:sldId id="2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5" autoAdjust="0"/>
    <p:restoredTop sz="94629" autoAdjust="0"/>
  </p:normalViewPr>
  <p:slideViewPr>
    <p:cSldViewPr snapToGrid="0">
      <p:cViewPr varScale="1">
        <p:scale>
          <a:sx n="85" d="100"/>
          <a:sy n="85" d="100"/>
        </p:scale>
        <p:origin x="48" y="38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3EFB9-2087-4208-9949-6FC9A2B7E5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FE4B879E-330B-4307-BE60-28F89A275D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4B5D9E0A-C0DC-49CA-962B-02C0C76D59B8}"/>
              </a:ext>
            </a:extLst>
          </p:cNvPr>
          <p:cNvSpPr>
            <a:spLocks noGrp="1"/>
          </p:cNvSpPr>
          <p:nvPr>
            <p:ph type="dt" sz="half" idx="10"/>
          </p:nvPr>
        </p:nvSpPr>
        <p:spPr/>
        <p:txBody>
          <a:bodyPr/>
          <a:lstStyle/>
          <a:p>
            <a:fld id="{3958B351-6BDE-49D5-B1E7-7117E53A0445}" type="datetimeFigureOut">
              <a:rPr lang="en-IE" smtClean="0"/>
              <a:t>21/06/2024</a:t>
            </a:fld>
            <a:endParaRPr lang="en-IE"/>
          </a:p>
        </p:txBody>
      </p:sp>
      <p:sp>
        <p:nvSpPr>
          <p:cNvPr id="5" name="Footer Placeholder 4">
            <a:extLst>
              <a:ext uri="{FF2B5EF4-FFF2-40B4-BE49-F238E27FC236}">
                <a16:creationId xmlns:a16="http://schemas.microsoft.com/office/drawing/2014/main" id="{E78BFE42-A48E-40FA-BDBF-96BACB24502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A9AC8B4-A569-44F2-9F4E-45B6BCCACD51}"/>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2573010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ADC6F-5A0A-4EDF-B6C7-F2DA1CBA1666}"/>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785AF34-3148-4E8D-AA32-FB18E4644E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1CF8FD7-2F8B-4FB2-9FD1-0B23F6A2C86F}"/>
              </a:ext>
            </a:extLst>
          </p:cNvPr>
          <p:cNvSpPr>
            <a:spLocks noGrp="1"/>
          </p:cNvSpPr>
          <p:nvPr>
            <p:ph type="dt" sz="half" idx="10"/>
          </p:nvPr>
        </p:nvSpPr>
        <p:spPr/>
        <p:txBody>
          <a:bodyPr/>
          <a:lstStyle/>
          <a:p>
            <a:fld id="{3958B351-6BDE-49D5-B1E7-7117E53A0445}" type="datetimeFigureOut">
              <a:rPr lang="en-IE" smtClean="0"/>
              <a:t>21/06/2024</a:t>
            </a:fld>
            <a:endParaRPr lang="en-IE"/>
          </a:p>
        </p:txBody>
      </p:sp>
      <p:sp>
        <p:nvSpPr>
          <p:cNvPr id="5" name="Footer Placeholder 4">
            <a:extLst>
              <a:ext uri="{FF2B5EF4-FFF2-40B4-BE49-F238E27FC236}">
                <a16:creationId xmlns:a16="http://schemas.microsoft.com/office/drawing/2014/main" id="{5031532B-2FC2-428B-A4CB-D26850322A9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D55E12E-C84C-4558-A3B6-6337149E517A}"/>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1877857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12B7CB-AC43-4EE2-A127-A3A31623B5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2AFD1040-4402-43E7-9480-E7DE5CDD3F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D0875A1-238B-4485-9F0A-303441E9A82D}"/>
              </a:ext>
            </a:extLst>
          </p:cNvPr>
          <p:cNvSpPr>
            <a:spLocks noGrp="1"/>
          </p:cNvSpPr>
          <p:nvPr>
            <p:ph type="dt" sz="half" idx="10"/>
          </p:nvPr>
        </p:nvSpPr>
        <p:spPr/>
        <p:txBody>
          <a:bodyPr/>
          <a:lstStyle/>
          <a:p>
            <a:fld id="{3958B351-6BDE-49D5-B1E7-7117E53A0445}" type="datetimeFigureOut">
              <a:rPr lang="en-IE" smtClean="0"/>
              <a:t>21/06/2024</a:t>
            </a:fld>
            <a:endParaRPr lang="en-IE"/>
          </a:p>
        </p:txBody>
      </p:sp>
      <p:sp>
        <p:nvSpPr>
          <p:cNvPr id="5" name="Footer Placeholder 4">
            <a:extLst>
              <a:ext uri="{FF2B5EF4-FFF2-40B4-BE49-F238E27FC236}">
                <a16:creationId xmlns:a16="http://schemas.microsoft.com/office/drawing/2014/main" id="{0868D736-0565-4057-990A-35A6BBD2413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E097043-102A-45A5-B03F-0E822EB9A3B4}"/>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2288259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6/21/2024</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71244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6/21/2024</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64972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6/21/2024</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41545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6/21/2024</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69026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6/21/2024</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01421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6/21/2024</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27885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6/21/2024</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350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6/21/2024</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2845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FEE8B-4E9A-48DD-B62A-86E38CBCB44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BA91FE5-8EF9-494D-B69E-5E51D0B447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1C552C0-1D32-4304-9049-1703F34AF291}"/>
              </a:ext>
            </a:extLst>
          </p:cNvPr>
          <p:cNvSpPr>
            <a:spLocks noGrp="1"/>
          </p:cNvSpPr>
          <p:nvPr>
            <p:ph type="dt" sz="half" idx="10"/>
          </p:nvPr>
        </p:nvSpPr>
        <p:spPr/>
        <p:txBody>
          <a:bodyPr/>
          <a:lstStyle/>
          <a:p>
            <a:fld id="{3958B351-6BDE-49D5-B1E7-7117E53A0445}" type="datetimeFigureOut">
              <a:rPr lang="en-IE" smtClean="0"/>
              <a:t>21/06/2024</a:t>
            </a:fld>
            <a:endParaRPr lang="en-IE"/>
          </a:p>
        </p:txBody>
      </p:sp>
      <p:sp>
        <p:nvSpPr>
          <p:cNvPr id="5" name="Footer Placeholder 4">
            <a:extLst>
              <a:ext uri="{FF2B5EF4-FFF2-40B4-BE49-F238E27FC236}">
                <a16:creationId xmlns:a16="http://schemas.microsoft.com/office/drawing/2014/main" id="{699BAC49-8B8A-4B42-98F0-C7A86B9DAB0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156A59B-6873-4D9D-8F0F-5109B8C9C3FE}"/>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3239163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6/21/2024</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82968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6/21/2024</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3953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6/21/2024</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71806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4748-788F-4D90-A3AF-10B89D3D6B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7D8C75D7-C2BC-4D0E-8113-6C314A1DB7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6EAC70-EDB0-4D23-BCD5-421D2AA6043F}"/>
              </a:ext>
            </a:extLst>
          </p:cNvPr>
          <p:cNvSpPr>
            <a:spLocks noGrp="1"/>
          </p:cNvSpPr>
          <p:nvPr>
            <p:ph type="dt" sz="half" idx="10"/>
          </p:nvPr>
        </p:nvSpPr>
        <p:spPr/>
        <p:txBody>
          <a:bodyPr/>
          <a:lstStyle/>
          <a:p>
            <a:fld id="{3958B351-6BDE-49D5-B1E7-7117E53A0445}" type="datetimeFigureOut">
              <a:rPr lang="en-IE" smtClean="0"/>
              <a:t>21/06/2024</a:t>
            </a:fld>
            <a:endParaRPr lang="en-IE"/>
          </a:p>
        </p:txBody>
      </p:sp>
      <p:sp>
        <p:nvSpPr>
          <p:cNvPr id="5" name="Footer Placeholder 4">
            <a:extLst>
              <a:ext uri="{FF2B5EF4-FFF2-40B4-BE49-F238E27FC236}">
                <a16:creationId xmlns:a16="http://schemas.microsoft.com/office/drawing/2014/main" id="{E9952D5A-FED1-450A-9038-2119F7F44B1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3E58372-5E14-4100-B955-DB709605092F}"/>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3397282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7617E-EBDD-4474-B982-01FFC79AD32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F264B7F-27E9-48ED-ABB2-8AE84930CC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AB1B3DB3-8374-4565-9F77-EFD79EF0A4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72B490D5-6BE6-47B6-AE52-82F2D76EFB79}"/>
              </a:ext>
            </a:extLst>
          </p:cNvPr>
          <p:cNvSpPr>
            <a:spLocks noGrp="1"/>
          </p:cNvSpPr>
          <p:nvPr>
            <p:ph type="dt" sz="half" idx="10"/>
          </p:nvPr>
        </p:nvSpPr>
        <p:spPr/>
        <p:txBody>
          <a:bodyPr/>
          <a:lstStyle/>
          <a:p>
            <a:fld id="{3958B351-6BDE-49D5-B1E7-7117E53A0445}" type="datetimeFigureOut">
              <a:rPr lang="en-IE" smtClean="0"/>
              <a:t>21/06/2024</a:t>
            </a:fld>
            <a:endParaRPr lang="en-IE"/>
          </a:p>
        </p:txBody>
      </p:sp>
      <p:sp>
        <p:nvSpPr>
          <p:cNvPr id="6" name="Footer Placeholder 5">
            <a:extLst>
              <a:ext uri="{FF2B5EF4-FFF2-40B4-BE49-F238E27FC236}">
                <a16:creationId xmlns:a16="http://schemas.microsoft.com/office/drawing/2014/main" id="{B7E3A780-8BE2-4110-9332-F609B1C9535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1FFDE37-BEA1-4046-8C8C-F83DB8265AC2}"/>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1723784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2BD5-7B90-4F28-8D15-4FC114BB69B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984BE8F7-08DC-4EDF-A96C-9F723A057F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40DF62-80B8-465F-9480-545FFA6936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96A90F79-1920-45A9-A8C6-9DD81AACC5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DDC548-E351-4FBA-868C-5122002E6F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76651C20-4A64-4AD3-978A-340052EAA461}"/>
              </a:ext>
            </a:extLst>
          </p:cNvPr>
          <p:cNvSpPr>
            <a:spLocks noGrp="1"/>
          </p:cNvSpPr>
          <p:nvPr>
            <p:ph type="dt" sz="half" idx="10"/>
          </p:nvPr>
        </p:nvSpPr>
        <p:spPr/>
        <p:txBody>
          <a:bodyPr/>
          <a:lstStyle/>
          <a:p>
            <a:fld id="{3958B351-6BDE-49D5-B1E7-7117E53A0445}" type="datetimeFigureOut">
              <a:rPr lang="en-IE" smtClean="0"/>
              <a:t>21/06/2024</a:t>
            </a:fld>
            <a:endParaRPr lang="en-IE"/>
          </a:p>
        </p:txBody>
      </p:sp>
      <p:sp>
        <p:nvSpPr>
          <p:cNvPr id="8" name="Footer Placeholder 7">
            <a:extLst>
              <a:ext uri="{FF2B5EF4-FFF2-40B4-BE49-F238E27FC236}">
                <a16:creationId xmlns:a16="http://schemas.microsoft.com/office/drawing/2014/main" id="{4DD97DA5-267D-41B1-8A24-AA12AD23A51B}"/>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5F3012F1-7AB0-4BB5-9FB9-D77CF44C05A5}"/>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2643822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059AE-2782-43CB-B654-74027C865B4D}"/>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A0153849-6C0D-4CB3-8D85-3B82D4161DE8}"/>
              </a:ext>
            </a:extLst>
          </p:cNvPr>
          <p:cNvSpPr>
            <a:spLocks noGrp="1"/>
          </p:cNvSpPr>
          <p:nvPr>
            <p:ph type="dt" sz="half" idx="10"/>
          </p:nvPr>
        </p:nvSpPr>
        <p:spPr/>
        <p:txBody>
          <a:bodyPr/>
          <a:lstStyle/>
          <a:p>
            <a:fld id="{3958B351-6BDE-49D5-B1E7-7117E53A0445}" type="datetimeFigureOut">
              <a:rPr lang="en-IE" smtClean="0"/>
              <a:t>21/06/2024</a:t>
            </a:fld>
            <a:endParaRPr lang="en-IE"/>
          </a:p>
        </p:txBody>
      </p:sp>
      <p:sp>
        <p:nvSpPr>
          <p:cNvPr id="4" name="Footer Placeholder 3">
            <a:extLst>
              <a:ext uri="{FF2B5EF4-FFF2-40B4-BE49-F238E27FC236}">
                <a16:creationId xmlns:a16="http://schemas.microsoft.com/office/drawing/2014/main" id="{1B0C7A18-D1C8-47AF-BEE3-29A711254791}"/>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AD5727C1-3042-4612-8FBD-587BDC42817A}"/>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1754116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D20563-56B8-41B6-8BC5-49B3DA6C97BB}"/>
              </a:ext>
            </a:extLst>
          </p:cNvPr>
          <p:cNvSpPr>
            <a:spLocks noGrp="1"/>
          </p:cNvSpPr>
          <p:nvPr>
            <p:ph type="dt" sz="half" idx="10"/>
          </p:nvPr>
        </p:nvSpPr>
        <p:spPr/>
        <p:txBody>
          <a:bodyPr/>
          <a:lstStyle/>
          <a:p>
            <a:fld id="{3958B351-6BDE-49D5-B1E7-7117E53A0445}" type="datetimeFigureOut">
              <a:rPr lang="en-IE" smtClean="0"/>
              <a:t>21/06/2024</a:t>
            </a:fld>
            <a:endParaRPr lang="en-IE"/>
          </a:p>
        </p:txBody>
      </p:sp>
      <p:sp>
        <p:nvSpPr>
          <p:cNvPr id="3" name="Footer Placeholder 2">
            <a:extLst>
              <a:ext uri="{FF2B5EF4-FFF2-40B4-BE49-F238E27FC236}">
                <a16:creationId xmlns:a16="http://schemas.microsoft.com/office/drawing/2014/main" id="{4C99039A-9141-4008-8D2F-5520D76C13C8}"/>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CC1DFCB-617C-4756-B80F-54A97B4748B5}"/>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1517454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308A-D3AB-4865-BDB6-A2BD3E5DF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98DBDB07-0443-4474-A50A-CC13F30987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CA0580BF-8D44-4DDF-A129-E32BBACB8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98C51-AC8E-457C-87BE-A1B8CCF8583F}"/>
              </a:ext>
            </a:extLst>
          </p:cNvPr>
          <p:cNvSpPr>
            <a:spLocks noGrp="1"/>
          </p:cNvSpPr>
          <p:nvPr>
            <p:ph type="dt" sz="half" idx="10"/>
          </p:nvPr>
        </p:nvSpPr>
        <p:spPr/>
        <p:txBody>
          <a:bodyPr/>
          <a:lstStyle/>
          <a:p>
            <a:fld id="{3958B351-6BDE-49D5-B1E7-7117E53A0445}" type="datetimeFigureOut">
              <a:rPr lang="en-IE" smtClean="0"/>
              <a:t>21/06/2024</a:t>
            </a:fld>
            <a:endParaRPr lang="en-IE"/>
          </a:p>
        </p:txBody>
      </p:sp>
      <p:sp>
        <p:nvSpPr>
          <p:cNvPr id="6" name="Footer Placeholder 5">
            <a:extLst>
              <a:ext uri="{FF2B5EF4-FFF2-40B4-BE49-F238E27FC236}">
                <a16:creationId xmlns:a16="http://schemas.microsoft.com/office/drawing/2014/main" id="{BFD1A93C-93CE-4AA5-9A44-7CD997473E4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82C531C-CB15-44CF-8B64-80263A4D82B5}"/>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2559905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FE2FA-EC95-41AF-9F14-DD083D4A9D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57018C09-E942-49DD-8BD5-1FCE1E8A43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5B44CBF1-EBFD-4CAC-8C0B-B2B05B62DC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23E47E-8040-4366-BF19-8A23C0DF903A}"/>
              </a:ext>
            </a:extLst>
          </p:cNvPr>
          <p:cNvSpPr>
            <a:spLocks noGrp="1"/>
          </p:cNvSpPr>
          <p:nvPr>
            <p:ph type="dt" sz="half" idx="10"/>
          </p:nvPr>
        </p:nvSpPr>
        <p:spPr/>
        <p:txBody>
          <a:bodyPr/>
          <a:lstStyle/>
          <a:p>
            <a:fld id="{3958B351-6BDE-49D5-B1E7-7117E53A0445}" type="datetimeFigureOut">
              <a:rPr lang="en-IE" smtClean="0"/>
              <a:t>21/06/2024</a:t>
            </a:fld>
            <a:endParaRPr lang="en-IE"/>
          </a:p>
        </p:txBody>
      </p:sp>
      <p:sp>
        <p:nvSpPr>
          <p:cNvPr id="6" name="Footer Placeholder 5">
            <a:extLst>
              <a:ext uri="{FF2B5EF4-FFF2-40B4-BE49-F238E27FC236}">
                <a16:creationId xmlns:a16="http://schemas.microsoft.com/office/drawing/2014/main" id="{ED38D29E-34A7-4306-B1AD-C031BB4AA40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8DBB241-B126-4E95-AEC0-2BF7737D7D7C}"/>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2050590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202CDF-BE6F-4342-913F-EC368D9F8B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A0BEE22-0F70-41D9-9540-3D6F2BE6BE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E2018E9-6073-49F4-AE07-4BD6C713AF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58B351-6BDE-49D5-B1E7-7117E53A0445}" type="datetimeFigureOut">
              <a:rPr lang="en-IE" smtClean="0"/>
              <a:t>21/06/2024</a:t>
            </a:fld>
            <a:endParaRPr lang="en-IE"/>
          </a:p>
        </p:txBody>
      </p:sp>
      <p:sp>
        <p:nvSpPr>
          <p:cNvPr id="5" name="Footer Placeholder 4">
            <a:extLst>
              <a:ext uri="{FF2B5EF4-FFF2-40B4-BE49-F238E27FC236}">
                <a16:creationId xmlns:a16="http://schemas.microsoft.com/office/drawing/2014/main" id="{C5302074-DA61-4C98-905A-BDF639C2A9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FC2F86A0-2EB5-47A6-9BA2-78AEACE41F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2DD5A-5F66-416F-94DA-A426F28128A5}" type="slidenum">
              <a:rPr lang="en-IE" smtClean="0"/>
              <a:t>‹#›</a:t>
            </a:fld>
            <a:endParaRPr lang="en-IE"/>
          </a:p>
        </p:txBody>
      </p:sp>
    </p:spTree>
    <p:extLst>
      <p:ext uri="{BB962C8B-B14F-4D97-AF65-F5344CB8AC3E}">
        <p14:creationId xmlns:p14="http://schemas.microsoft.com/office/powerpoint/2010/main" val="6454725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6/21/2024</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9246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my.corehr.com/pls/coreportal_uccp/" TargetMode="External"/><Relationship Id="rId2" Type="http://schemas.openxmlformats.org/officeDocument/2006/relationships/hyperlink" Target="https://www.ucc.ie/en/hr/promotions/academic/prof-scale2/" TargetMode="External"/><Relationship Id="rId1" Type="http://schemas.openxmlformats.org/officeDocument/2006/relationships/slideLayout" Target="../slideLayouts/slideLayout4.xml"/><Relationship Id="rId4" Type="http://schemas.openxmlformats.org/officeDocument/2006/relationships/hyperlink" Target="mailto:ps2queries@ucc.i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ucc.ie/en/hr/promotions/academic/prof-scale2/" TargetMode="External"/><Relationship Id="rId1" Type="http://schemas.openxmlformats.org/officeDocument/2006/relationships/slideLayout" Target="../slideLayouts/slideLayout15.xml"/><Relationship Id="rId4" Type="http://schemas.openxmlformats.org/officeDocument/2006/relationships/hyperlink" Target="https://www.ucc.ie/en/media/support/ocla/statutesregulations/documents/RegulationonAcademicPromotiontoProfessorScale2.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13DAD0-A4B0-4817-8995-A0D346584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DD3C80-7E23-42E9-AF6A-BAB2D6783017}"/>
              </a:ext>
            </a:extLst>
          </p:cNvPr>
          <p:cNvSpPr>
            <a:spLocks noGrp="1"/>
          </p:cNvSpPr>
          <p:nvPr>
            <p:ph type="ctrTitle"/>
          </p:nvPr>
        </p:nvSpPr>
        <p:spPr>
          <a:xfrm>
            <a:off x="4835662" y="3572386"/>
            <a:ext cx="6333482" cy="964531"/>
          </a:xfrm>
        </p:spPr>
        <p:txBody>
          <a:bodyPr>
            <a:noAutofit/>
          </a:bodyPr>
          <a:lstStyle/>
          <a:p>
            <a:r>
              <a:rPr lang="en-IE" sz="2800" dirty="0">
                <a:solidFill>
                  <a:schemeClr val="accent4">
                    <a:lumMod val="60000"/>
                    <a:lumOff val="40000"/>
                  </a:schemeClr>
                </a:solidFill>
              </a:rPr>
              <a:t>Promotion to Professor Scale 2 Briefing</a:t>
            </a:r>
          </a:p>
        </p:txBody>
      </p:sp>
      <p:sp>
        <p:nvSpPr>
          <p:cNvPr id="3" name="Subtitle 2">
            <a:extLst>
              <a:ext uri="{FF2B5EF4-FFF2-40B4-BE49-F238E27FC236}">
                <a16:creationId xmlns:a16="http://schemas.microsoft.com/office/drawing/2014/main" id="{2036F39C-5AFD-4D39-BDFF-2D92B9AB9E28}"/>
              </a:ext>
            </a:extLst>
          </p:cNvPr>
          <p:cNvSpPr>
            <a:spLocks noGrp="1"/>
          </p:cNvSpPr>
          <p:nvPr>
            <p:ph type="subTitle" idx="1"/>
          </p:nvPr>
        </p:nvSpPr>
        <p:spPr>
          <a:xfrm>
            <a:off x="5138287" y="4556023"/>
            <a:ext cx="6465286" cy="1774126"/>
          </a:xfrm>
        </p:spPr>
        <p:txBody>
          <a:bodyPr>
            <a:normAutofit fontScale="85000" lnSpcReduction="10000"/>
          </a:bodyPr>
          <a:lstStyle/>
          <a:p>
            <a:pPr algn="l"/>
            <a:r>
              <a:rPr lang="en-IE" sz="1900" dirty="0">
                <a:solidFill>
                  <a:schemeClr val="bg1"/>
                </a:solidFill>
              </a:rPr>
              <a:t>Prof Stephen Byrne 	</a:t>
            </a:r>
            <a:r>
              <a:rPr lang="en-IE" sz="1900" dirty="0">
                <a:solidFill>
                  <a:schemeClr val="accent5">
                    <a:lumMod val="75000"/>
                  </a:schemeClr>
                </a:solidFill>
              </a:rPr>
              <a:t>			</a:t>
            </a:r>
          </a:p>
          <a:p>
            <a:pPr algn="l"/>
            <a:r>
              <a:rPr lang="en-IE" sz="1900" dirty="0">
                <a:solidFill>
                  <a:srgbClr val="E7E6E6"/>
                </a:solidFill>
              </a:rPr>
              <a:t>Deputy President &amp; Registrar</a:t>
            </a:r>
          </a:p>
          <a:p>
            <a:pPr algn="l"/>
            <a:endParaRPr lang="en-IE" sz="2000" dirty="0">
              <a:solidFill>
                <a:srgbClr val="E7E6E6"/>
              </a:solidFill>
            </a:endParaRPr>
          </a:p>
          <a:p>
            <a:pPr algn="l"/>
            <a:r>
              <a:rPr lang="en-IE" sz="1900" dirty="0">
                <a:solidFill>
                  <a:srgbClr val="E7E6E6"/>
                </a:solidFill>
              </a:rPr>
              <a:t>Angela O’Donovan</a:t>
            </a:r>
          </a:p>
          <a:p>
            <a:pPr algn="l"/>
            <a:r>
              <a:rPr lang="en-IE" sz="1900" dirty="0">
                <a:solidFill>
                  <a:srgbClr val="E7E6E6"/>
                </a:solidFill>
              </a:rPr>
              <a:t>Manager P&amp;C HR Strategy &amp; OD                                 </a:t>
            </a:r>
            <a:r>
              <a:rPr lang="en-IE" sz="1900" dirty="0">
                <a:solidFill>
                  <a:srgbClr val="0070C0"/>
                </a:solidFill>
              </a:rPr>
              <a:t>21</a:t>
            </a:r>
            <a:r>
              <a:rPr lang="en-IE" sz="1900" baseline="30000" dirty="0">
                <a:solidFill>
                  <a:srgbClr val="0070C0"/>
                </a:solidFill>
              </a:rPr>
              <a:t>st</a:t>
            </a:r>
            <a:r>
              <a:rPr lang="en-IE" sz="1900" dirty="0">
                <a:solidFill>
                  <a:srgbClr val="0070C0"/>
                </a:solidFill>
              </a:rPr>
              <a:t> &amp; 28</a:t>
            </a:r>
            <a:r>
              <a:rPr lang="en-IE" sz="1900" baseline="30000" dirty="0">
                <a:solidFill>
                  <a:srgbClr val="0070C0"/>
                </a:solidFill>
              </a:rPr>
              <a:t>th</a:t>
            </a:r>
            <a:r>
              <a:rPr lang="en-IE" sz="1900" dirty="0">
                <a:solidFill>
                  <a:srgbClr val="0070C0"/>
                </a:solidFill>
              </a:rPr>
              <a:t> </a:t>
            </a:r>
            <a:r>
              <a:rPr lang="en-IE" sz="2100" dirty="0">
                <a:solidFill>
                  <a:srgbClr val="0070C0"/>
                </a:solidFill>
              </a:rPr>
              <a:t>June 2024</a:t>
            </a:r>
            <a:endParaRPr lang="en-IE" sz="1800" dirty="0">
              <a:solidFill>
                <a:srgbClr val="0070C0"/>
              </a:solidFill>
            </a:endParaRPr>
          </a:p>
          <a:p>
            <a:pPr algn="l"/>
            <a:endParaRPr lang="en-IE" sz="1700" dirty="0">
              <a:solidFill>
                <a:srgbClr val="E7E6E6"/>
              </a:solidFill>
            </a:endParaRPr>
          </a:p>
          <a:p>
            <a:pPr algn="l"/>
            <a:endParaRPr lang="en-IE" sz="2000" dirty="0">
              <a:solidFill>
                <a:srgbClr val="E7E6E6"/>
              </a:solidFill>
            </a:endParaRPr>
          </a:p>
        </p:txBody>
      </p:sp>
      <p:cxnSp>
        <p:nvCxnSpPr>
          <p:cNvPr id="23" name="Straight Connector 22">
            <a:extLst>
              <a:ext uri="{FF2B5EF4-FFF2-40B4-BE49-F238E27FC236}">
                <a16:creationId xmlns:a16="http://schemas.microsoft.com/office/drawing/2014/main" id="{59F9672C-557D-4871-B58C-7874589D7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73F53D4-F333-43EA-8F2A-3F8B68EB6EB5}"/>
              </a:ext>
            </a:extLst>
          </p:cNvPr>
          <p:cNvPicPr>
            <a:picLocks noChangeAspect="1"/>
          </p:cNvPicPr>
          <p:nvPr/>
        </p:nvPicPr>
        <p:blipFill>
          <a:blip r:embed="rId2">
            <a:extLst>
              <a:ext uri="{28A0092B-C50C-407E-A947-70E740481C1C}">
                <a14:useLocalDpi xmlns:a14="http://schemas.microsoft.com/office/drawing/2010/main" val="0"/>
              </a:ext>
            </a:extLst>
          </a:blip>
          <a:srcRect l="2483" r="2483"/>
          <a:stretch/>
        </p:blipFill>
        <p:spPr>
          <a:xfrm>
            <a:off x="391428" y="321733"/>
            <a:ext cx="3968120" cy="6250517"/>
          </a:xfrm>
          <a:prstGeom prst="rect">
            <a:avLst/>
          </a:prstGeom>
        </p:spPr>
      </p:pic>
      <p:pic>
        <p:nvPicPr>
          <p:cNvPr id="11" name="Picture 10">
            <a:extLst>
              <a:ext uri="{FF2B5EF4-FFF2-40B4-BE49-F238E27FC236}">
                <a16:creationId xmlns:a16="http://schemas.microsoft.com/office/drawing/2014/main" id="{8CC4D704-B905-4DFB-9AD2-FD56E62CA57A}"/>
              </a:ext>
            </a:extLst>
          </p:cNvPr>
          <p:cNvPicPr>
            <a:picLocks noChangeAspect="1"/>
          </p:cNvPicPr>
          <p:nvPr/>
        </p:nvPicPr>
        <p:blipFill>
          <a:blip r:embed="rId3">
            <a:extLst>
              <a:ext uri="{28A0092B-C50C-407E-A947-70E740481C1C}">
                <a14:useLocalDpi xmlns:a14="http://schemas.microsoft.com/office/drawing/2010/main" val="0"/>
              </a:ext>
            </a:extLst>
          </a:blip>
          <a:srcRect l="29931" r="29931"/>
          <a:stretch/>
        </p:blipFill>
        <p:spPr>
          <a:xfrm>
            <a:off x="4638955" y="321733"/>
            <a:ext cx="3539976" cy="2985818"/>
          </a:xfrm>
          <a:prstGeom prst="rect">
            <a:avLst/>
          </a:prstGeom>
        </p:spPr>
      </p:pic>
      <p:pic>
        <p:nvPicPr>
          <p:cNvPr id="4" name="Picture 3">
            <a:extLst>
              <a:ext uri="{FF2B5EF4-FFF2-40B4-BE49-F238E27FC236}">
                <a16:creationId xmlns:a16="http://schemas.microsoft.com/office/drawing/2014/main" id="{214173B5-6C22-4A65-B6DB-02D0DC05FC2C}"/>
              </a:ext>
            </a:extLst>
          </p:cNvPr>
          <p:cNvPicPr>
            <a:picLocks noChangeAspect="1"/>
          </p:cNvPicPr>
          <p:nvPr/>
        </p:nvPicPr>
        <p:blipFill rotWithShape="1">
          <a:blip r:embed="rId4">
            <a:extLst>
              <a:ext uri="{28A0092B-C50C-407E-A947-70E740481C1C}">
                <a14:useLocalDpi xmlns:a14="http://schemas.microsoft.com/office/drawing/2010/main" val="0"/>
              </a:ext>
            </a:extLst>
          </a:blip>
          <a:srcRect t="4926" r="-1" b="10834"/>
          <a:stretch/>
        </p:blipFill>
        <p:spPr>
          <a:xfrm>
            <a:off x="8348570" y="321734"/>
            <a:ext cx="3535590" cy="2985818"/>
          </a:xfrm>
          <a:prstGeom prst="rect">
            <a:avLst/>
          </a:prstGeom>
        </p:spPr>
      </p:pic>
    </p:spTree>
    <p:extLst>
      <p:ext uri="{BB962C8B-B14F-4D97-AF65-F5344CB8AC3E}">
        <p14:creationId xmlns:p14="http://schemas.microsoft.com/office/powerpoint/2010/main" val="685309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8EB38-7E25-9F5E-2B01-A42737A3CE07}"/>
              </a:ext>
            </a:extLst>
          </p:cNvPr>
          <p:cNvSpPr>
            <a:spLocks noGrp="1"/>
          </p:cNvSpPr>
          <p:nvPr>
            <p:ph type="title"/>
          </p:nvPr>
        </p:nvSpPr>
        <p:spPr>
          <a:xfrm>
            <a:off x="1090543" y="557784"/>
            <a:ext cx="3505495" cy="1622321"/>
          </a:xfrm>
        </p:spPr>
        <p:txBody>
          <a:bodyPr vert="horz" lIns="91440" tIns="45720" rIns="91440" bIns="45720" rtlCol="0" anchor="ctr">
            <a:normAutofit/>
          </a:bodyPr>
          <a:lstStyle/>
          <a:p>
            <a:r>
              <a:rPr lang="en-US" b="1" kern="1200" dirty="0">
                <a:solidFill>
                  <a:srgbClr val="002060"/>
                </a:solidFill>
                <a:latin typeface="+mj-lt"/>
                <a:ea typeface="+mj-ea"/>
                <a:cs typeface="+mj-cs"/>
              </a:rPr>
              <a:t>Statutory Leave</a:t>
            </a:r>
            <a:endParaRPr lang="en-US" kern="1200" dirty="0">
              <a:solidFill>
                <a:srgbClr val="002060"/>
              </a:solidFill>
              <a:latin typeface="+mj-lt"/>
              <a:ea typeface="+mj-ea"/>
              <a:cs typeface="+mj-cs"/>
            </a:endParaRPr>
          </a:p>
        </p:txBody>
      </p:sp>
      <p:sp>
        <p:nvSpPr>
          <p:cNvPr id="5" name="Content Placeholder 4">
            <a:extLst>
              <a:ext uri="{FF2B5EF4-FFF2-40B4-BE49-F238E27FC236}">
                <a16:creationId xmlns:a16="http://schemas.microsoft.com/office/drawing/2014/main" id="{1DD2C20D-5E3C-521D-E907-A0BF4E48A132}"/>
              </a:ext>
            </a:extLst>
          </p:cNvPr>
          <p:cNvSpPr>
            <a:spLocks noGrp="1"/>
          </p:cNvSpPr>
          <p:nvPr>
            <p:ph idx="1"/>
          </p:nvPr>
        </p:nvSpPr>
        <p:spPr>
          <a:xfrm>
            <a:off x="648931" y="2036618"/>
            <a:ext cx="3505494" cy="4520046"/>
          </a:xfrm>
        </p:spPr>
        <p:txBody>
          <a:bodyPr vert="horz" lIns="91440" tIns="45720" rIns="91440" bIns="45720" rtlCol="0">
            <a:normAutofit lnSpcReduction="10000"/>
          </a:bodyPr>
          <a:lstStyle/>
          <a:p>
            <a:pPr marL="457200">
              <a:spcAft>
                <a:spcPts val="800"/>
              </a:spcAft>
            </a:pPr>
            <a:r>
              <a:rPr lang="en-US" sz="1400" dirty="0">
                <a:effectLst/>
              </a:rPr>
              <a:t>In this Scheme, “Statutory Leave” refers to maternity leave, paternity leave, parental or adoption leave, </a:t>
            </a:r>
            <a:r>
              <a:rPr lang="en-US" sz="1400" dirty="0" err="1">
                <a:effectLst/>
              </a:rPr>
              <a:t>carer’s</a:t>
            </a:r>
            <a:r>
              <a:rPr lang="en-US" sz="1400" dirty="0">
                <a:effectLst/>
              </a:rPr>
              <a:t> leave and/or any other protected leave which may be provided for in legislation enacted by the State from time to time. </a:t>
            </a:r>
            <a:endParaRPr lang="en-US" sz="1400" dirty="0"/>
          </a:p>
          <a:p>
            <a:pPr marL="457200">
              <a:spcAft>
                <a:spcPts val="800"/>
              </a:spcAft>
            </a:pPr>
            <a:r>
              <a:rPr lang="en-US" sz="1400" dirty="0">
                <a:effectLst/>
              </a:rPr>
              <a:t>In assessing a candidate’s merit relative to their opportunity to accrue that merit at shortlisting stage, consideration shall be given to the impact of Statutory Leave when assessing those essential criteria listed in </a:t>
            </a:r>
            <a:r>
              <a:rPr lang="en-US" sz="1400" b="1" dirty="0">
                <a:effectLst/>
              </a:rPr>
              <a:t>Appendix B </a:t>
            </a:r>
            <a:r>
              <a:rPr lang="en-US" sz="1400" dirty="0">
                <a:effectLst/>
              </a:rPr>
              <a:t>which are denoted with an asterisk *.</a:t>
            </a:r>
          </a:p>
          <a:p>
            <a:pPr marL="457200">
              <a:spcAft>
                <a:spcPts val="800"/>
              </a:spcAft>
            </a:pPr>
            <a:r>
              <a:rPr lang="en-US" sz="1400" dirty="0">
                <a:effectLst/>
              </a:rPr>
              <a:t>At full application stage, the impact of Statutory Leave will be considered when determining an appropriate score under those criteria listed in </a:t>
            </a:r>
            <a:r>
              <a:rPr lang="en-US" sz="1400" b="1" dirty="0">
                <a:effectLst/>
              </a:rPr>
              <a:t>Appendix C </a:t>
            </a:r>
            <a:r>
              <a:rPr lang="en-US" sz="1400" dirty="0">
                <a:effectLst/>
              </a:rPr>
              <a:t>which are denoted with an asterisk *.  </a:t>
            </a:r>
          </a:p>
          <a:p>
            <a:pPr marL="457200">
              <a:spcAft>
                <a:spcPts val="800"/>
              </a:spcAft>
            </a:pPr>
            <a:endParaRPr lang="en-US" sz="1100" dirty="0">
              <a:effectLst/>
            </a:endParaRP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 screen&#10;&#10;Description automatically generated">
            <a:extLst>
              <a:ext uri="{FF2B5EF4-FFF2-40B4-BE49-F238E27FC236}">
                <a16:creationId xmlns:a16="http://schemas.microsoft.com/office/drawing/2014/main" id="{E6FEA681-E114-A803-A8DA-C0C656FDAB6B}"/>
              </a:ext>
            </a:extLst>
          </p:cNvPr>
          <p:cNvPicPr>
            <a:picLocks noChangeAspect="1"/>
          </p:cNvPicPr>
          <p:nvPr/>
        </p:nvPicPr>
        <p:blipFill rotWithShape="1">
          <a:blip r:embed="rId2"/>
          <a:srcRect l="5109" t="14065" r="6446" b="7944"/>
          <a:stretch/>
        </p:blipFill>
        <p:spPr bwMode="auto">
          <a:xfrm>
            <a:off x="5123688" y="1368944"/>
            <a:ext cx="6584099" cy="38702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5533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04EA6384-2F1B-401D-12B8-CEA3F8730D75}"/>
              </a:ext>
            </a:extLst>
          </p:cNvPr>
          <p:cNvPicPr>
            <a:picLocks noChangeAspect="1"/>
          </p:cNvPicPr>
          <p:nvPr/>
        </p:nvPicPr>
        <p:blipFill rotWithShape="1">
          <a:blip r:embed="rId2"/>
          <a:srcRect l="5739" t="15744" r="7215" b="7101"/>
          <a:stretch/>
        </p:blipFill>
        <p:spPr bwMode="auto">
          <a:xfrm>
            <a:off x="483314" y="112261"/>
            <a:ext cx="11225371" cy="66334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558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1734CC9E-5031-B184-9AA8-49814EE3C4BF}"/>
              </a:ext>
            </a:extLst>
          </p:cNvPr>
          <p:cNvPicPr>
            <a:picLocks noChangeAspect="1"/>
          </p:cNvPicPr>
          <p:nvPr/>
        </p:nvPicPr>
        <p:blipFill rotWithShape="1">
          <a:blip r:embed="rId2"/>
          <a:srcRect l="10329" t="15065" r="11930" b="14163"/>
          <a:stretch/>
        </p:blipFill>
        <p:spPr bwMode="auto">
          <a:xfrm>
            <a:off x="811167" y="298977"/>
            <a:ext cx="10569666" cy="64135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19902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7A27-F64F-4119-8978-8E5249C89F2A}"/>
              </a:ext>
            </a:extLst>
          </p:cNvPr>
          <p:cNvSpPr>
            <a:spLocks noGrp="1"/>
          </p:cNvSpPr>
          <p:nvPr>
            <p:ph type="title"/>
          </p:nvPr>
        </p:nvSpPr>
        <p:spPr>
          <a:xfrm>
            <a:off x="990600" y="338328"/>
            <a:ext cx="10210800" cy="846236"/>
          </a:xfrm>
        </p:spPr>
        <p:txBody>
          <a:bodyPr vert="horz" lIns="91440" tIns="45720" rIns="91440" bIns="45720" rtlCol="0" anchor="b">
            <a:normAutofit/>
          </a:bodyPr>
          <a:lstStyle/>
          <a:p>
            <a:pPr algn="ctr"/>
            <a:r>
              <a:rPr lang="en-US" sz="5400" b="1">
                <a:solidFill>
                  <a:srgbClr val="002060"/>
                </a:solidFill>
              </a:rPr>
              <a:t>Supporting Guidelines</a:t>
            </a:r>
            <a:endParaRPr lang="en-US" sz="5400" b="1" dirty="0">
              <a:solidFill>
                <a:srgbClr val="002060"/>
              </a:solidFill>
            </a:endParaRPr>
          </a:p>
        </p:txBody>
      </p:sp>
      <p:sp>
        <p:nvSpPr>
          <p:cNvPr id="11" name="Rectangle 10">
            <a:extLst>
              <a:ext uri="{FF2B5EF4-FFF2-40B4-BE49-F238E27FC236}">
                <a16:creationId xmlns:a16="http://schemas.microsoft.com/office/drawing/2014/main" id="{70BDD0CE-06A4-404B-8A13-580229C1C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1750"/>
            <a:ext cx="12192000" cy="4716250"/>
          </a:xfrm>
          <a:prstGeom prst="rect">
            <a:avLst/>
          </a:prstGeom>
          <a:solidFill>
            <a:srgbClr val="3B5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6">
            <a:extLst>
              <a:ext uri="{FF2B5EF4-FFF2-40B4-BE49-F238E27FC236}">
                <a16:creationId xmlns:a16="http://schemas.microsoft.com/office/drawing/2014/main" id="{EE9899FA-8881-472C-AA59-D08A89CA8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application, Word&#10;&#10;Description automatically generated">
            <a:extLst>
              <a:ext uri="{FF2B5EF4-FFF2-40B4-BE49-F238E27FC236}">
                <a16:creationId xmlns:a16="http://schemas.microsoft.com/office/drawing/2014/main" id="{5800F4CF-A9D9-56B0-F96C-410BEF247CAE}"/>
              </a:ext>
            </a:extLst>
          </p:cNvPr>
          <p:cNvPicPr>
            <a:picLocks noChangeAspect="1"/>
          </p:cNvPicPr>
          <p:nvPr/>
        </p:nvPicPr>
        <p:blipFill rotWithShape="1">
          <a:blip r:embed="rId2"/>
          <a:srcRect l="25540" t="23630" r="25325" b="6883"/>
          <a:stretch/>
        </p:blipFill>
        <p:spPr bwMode="auto">
          <a:xfrm>
            <a:off x="1382723" y="2742397"/>
            <a:ext cx="3487185" cy="3291840"/>
          </a:xfrm>
          <a:prstGeom prst="rect">
            <a:avLst/>
          </a:prstGeom>
          <a:extLst>
            <a:ext uri="{53640926-AAD7-44D8-BBD7-CCE9431645EC}">
              <a14:shadowObscured xmlns:a14="http://schemas.microsoft.com/office/drawing/2010/main"/>
            </a:ext>
          </a:extLst>
        </p:spPr>
      </p:pic>
      <p:sp>
        <p:nvSpPr>
          <p:cNvPr id="15" name="Rounded Rectangle 16">
            <a:extLst>
              <a:ext uri="{FF2B5EF4-FFF2-40B4-BE49-F238E27FC236}">
                <a16:creationId xmlns:a16="http://schemas.microsoft.com/office/drawing/2014/main" id="{080B7D90-3DF1-4514-B26D-616BE3555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DA6F361-2F88-A1F7-C9AE-739A21200B88}"/>
              </a:ext>
            </a:extLst>
          </p:cNvPr>
          <p:cNvPicPr>
            <a:picLocks noChangeAspect="1"/>
          </p:cNvPicPr>
          <p:nvPr/>
        </p:nvPicPr>
        <p:blipFill>
          <a:blip r:embed="rId3"/>
          <a:stretch>
            <a:fillRect/>
          </a:stretch>
        </p:blipFill>
        <p:spPr>
          <a:xfrm>
            <a:off x="6277918" y="2611102"/>
            <a:ext cx="5567230" cy="3332497"/>
          </a:xfrm>
          <a:prstGeom prst="rect">
            <a:avLst/>
          </a:prstGeom>
        </p:spPr>
      </p:pic>
    </p:spTree>
    <p:extLst>
      <p:ext uri="{BB962C8B-B14F-4D97-AF65-F5344CB8AC3E}">
        <p14:creationId xmlns:p14="http://schemas.microsoft.com/office/powerpoint/2010/main" val="4143351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31932-7E0D-6F09-E2AD-06A499BEE60A}"/>
              </a:ext>
            </a:extLst>
          </p:cNvPr>
          <p:cNvSpPr>
            <a:spLocks noGrp="1"/>
          </p:cNvSpPr>
          <p:nvPr>
            <p:ph type="title"/>
          </p:nvPr>
        </p:nvSpPr>
        <p:spPr/>
        <p:txBody>
          <a:bodyPr/>
          <a:lstStyle/>
          <a:p>
            <a:r>
              <a:rPr lang="en-IE" b="1" dirty="0">
                <a:solidFill>
                  <a:srgbClr val="002060"/>
                </a:solidFill>
              </a:rPr>
              <a:t>Feedback</a:t>
            </a:r>
            <a:br>
              <a:rPr lang="en-IE" b="1" dirty="0">
                <a:solidFill>
                  <a:srgbClr val="002060"/>
                </a:solidFill>
              </a:rPr>
            </a:br>
            <a:r>
              <a:rPr lang="en-US" sz="2400" b="1" dirty="0">
                <a:solidFill>
                  <a:schemeClr val="accent4">
                    <a:lumMod val="50000"/>
                  </a:schemeClr>
                </a:solidFill>
              </a:rPr>
              <a:t>At Stage 2</a:t>
            </a:r>
            <a:endParaRPr lang="en-IE" dirty="0">
              <a:solidFill>
                <a:schemeClr val="accent4">
                  <a:lumMod val="50000"/>
                </a:schemeClr>
              </a:solidFill>
            </a:endParaRPr>
          </a:p>
        </p:txBody>
      </p:sp>
      <p:sp>
        <p:nvSpPr>
          <p:cNvPr id="3" name="Content Placeholder 2">
            <a:extLst>
              <a:ext uri="{FF2B5EF4-FFF2-40B4-BE49-F238E27FC236}">
                <a16:creationId xmlns:a16="http://schemas.microsoft.com/office/drawing/2014/main" id="{75AC840E-6698-7811-D60D-69DB6A59D63D}"/>
              </a:ext>
            </a:extLst>
          </p:cNvPr>
          <p:cNvSpPr>
            <a:spLocks noGrp="1"/>
          </p:cNvSpPr>
          <p:nvPr>
            <p:ph idx="1"/>
          </p:nvPr>
        </p:nvSpPr>
        <p:spPr/>
        <p:txBody>
          <a:bodyPr>
            <a:normAutofit lnSpcReduction="10000"/>
          </a:bodyPr>
          <a:lstStyle/>
          <a:p>
            <a:pPr marL="457200" lvl="1" indent="0">
              <a:buNone/>
            </a:pPr>
            <a:endParaRPr lang="en-GB" sz="2000" dirty="0">
              <a:solidFill>
                <a:srgbClr val="002060"/>
              </a:solidFill>
              <a:latin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cs typeface="Calibri" panose="020F0502020204030204" pitchFamily="34" charset="0"/>
              </a:rPr>
              <a:t>Unsuccessful applicants at </a:t>
            </a:r>
            <a:r>
              <a:rPr lang="en-GB" sz="2000" b="1" dirty="0">
                <a:solidFill>
                  <a:srgbClr val="002060"/>
                </a:solidFill>
                <a:latin typeface="Calibri" panose="020F0502020204030204" pitchFamily="34" charset="0"/>
                <a:cs typeface="Calibri" panose="020F0502020204030204" pitchFamily="34" charset="0"/>
              </a:rPr>
              <a:t>Stage 2 </a:t>
            </a:r>
            <a:r>
              <a:rPr lang="en-GB" sz="2000" dirty="0">
                <a:solidFill>
                  <a:srgbClr val="002060"/>
                </a:solidFill>
                <a:latin typeface="Calibri" panose="020F0502020204030204" pitchFamily="34" charset="0"/>
                <a:cs typeface="Calibri" panose="020F0502020204030204" pitchFamily="34" charset="0"/>
              </a:rPr>
              <a:t>have the option to avail of an in-person feedback session. </a:t>
            </a:r>
          </a:p>
          <a:p>
            <a:r>
              <a:rPr lang="en-GB" sz="2000" dirty="0">
                <a:solidFill>
                  <a:srgbClr val="002060"/>
                </a:solidFill>
                <a:latin typeface="Calibri" panose="020F0502020204030204" pitchFamily="34" charset="0"/>
                <a:cs typeface="Calibri" panose="020F0502020204030204" pitchFamily="34" charset="0"/>
              </a:rPr>
              <a:t>Requests for in person feedback (Stage 2) shall be submitted to the Secretary of the Professor Scale 2 Board within 20 business days of results of the outcome of the candidate’s full application being notified to the candidate.</a:t>
            </a:r>
          </a:p>
          <a:p>
            <a:endParaRPr lang="en-GB" sz="2000" dirty="0">
              <a:solidFill>
                <a:srgbClr val="002060"/>
              </a:solidFill>
              <a:latin typeface="Calibri" panose="020F0502020204030204" pitchFamily="34" charset="0"/>
              <a:cs typeface="Calibri" panose="020F0502020204030204" pitchFamily="34" charset="0"/>
            </a:endParaRPr>
          </a:p>
          <a:p>
            <a:pPr lvl="1">
              <a:buFont typeface="Wingdings" panose="05000000000000000000" pitchFamily="2" charset="2"/>
              <a:buChar char="§"/>
            </a:pPr>
            <a:r>
              <a:rPr lang="en-GB" sz="2000" dirty="0">
                <a:solidFill>
                  <a:schemeClr val="accent4">
                    <a:lumMod val="50000"/>
                  </a:schemeClr>
                </a:solidFill>
              </a:rPr>
              <a:t>Deputy President and Registrar (Chair of the Prof Scale 2 Board for the purposes of assessing applications under this Regulation), </a:t>
            </a:r>
          </a:p>
          <a:p>
            <a:pPr lvl="1">
              <a:buFont typeface="Wingdings" panose="05000000000000000000" pitchFamily="2" charset="2"/>
              <a:buChar char="§"/>
            </a:pPr>
            <a:r>
              <a:rPr lang="en-GB" sz="2000" dirty="0">
                <a:solidFill>
                  <a:schemeClr val="accent4">
                    <a:lumMod val="50000"/>
                  </a:schemeClr>
                </a:solidFill>
              </a:rPr>
              <a:t>Candidate’s Head of College and </a:t>
            </a:r>
          </a:p>
          <a:p>
            <a:pPr lvl="1">
              <a:buFont typeface="Wingdings" panose="05000000000000000000" pitchFamily="2" charset="2"/>
              <a:buChar char="§"/>
            </a:pPr>
            <a:r>
              <a:rPr lang="en-GB" sz="2000" dirty="0">
                <a:solidFill>
                  <a:schemeClr val="accent4">
                    <a:lumMod val="50000"/>
                  </a:schemeClr>
                </a:solidFill>
              </a:rPr>
              <a:t>Candidate’s Head of School (where applicable)</a:t>
            </a:r>
            <a:endParaRPr lang="en-GB" sz="2400" dirty="0">
              <a:solidFill>
                <a:schemeClr val="accent4">
                  <a:lumMod val="50000"/>
                </a:schemeClr>
              </a:solidFill>
            </a:endParaRPr>
          </a:p>
          <a:p>
            <a:pPr marL="0" indent="0">
              <a:buNone/>
            </a:pPr>
            <a:endParaRPr lang="en-GB" sz="2000" dirty="0">
              <a:solidFill>
                <a:srgbClr val="002060"/>
              </a:solidFill>
              <a:latin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cs typeface="Calibri" panose="020F0502020204030204" pitchFamily="34" charset="0"/>
              </a:rPr>
              <a:t>Appeals must be submitted within thirty business days of the date of the candidate’s in-person feedback session. </a:t>
            </a:r>
            <a:endParaRPr lang="en-IE" sz="2000" dirty="0">
              <a:solidFill>
                <a:srgbClr val="002060"/>
              </a:solidFill>
              <a:latin typeface="Calibri" panose="020F0502020204030204" pitchFamily="34" charset="0"/>
              <a:cs typeface="Calibri" panose="020F0502020204030204" pitchFamily="34" charset="0"/>
            </a:endParaRPr>
          </a:p>
          <a:p>
            <a:endParaRPr lang="en-GB" sz="2400" dirty="0"/>
          </a:p>
          <a:p>
            <a:pPr marL="457200" lvl="1" indent="0">
              <a:buNone/>
            </a:pPr>
            <a:endParaRPr lang="en-GB" dirty="0"/>
          </a:p>
          <a:p>
            <a:pPr marL="457200" lvl="1" indent="0">
              <a:buNone/>
            </a:pPr>
            <a:endParaRPr lang="en-GB" dirty="0"/>
          </a:p>
          <a:p>
            <a:pPr marL="457200" lvl="1" indent="0">
              <a:buNone/>
            </a:pPr>
            <a:endParaRPr lang="en-GB" dirty="0"/>
          </a:p>
        </p:txBody>
      </p:sp>
    </p:spTree>
    <p:extLst>
      <p:ext uri="{BB962C8B-B14F-4D97-AF65-F5344CB8AC3E}">
        <p14:creationId xmlns:p14="http://schemas.microsoft.com/office/powerpoint/2010/main" val="1532791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title"/>
          </p:nvPr>
        </p:nvSpPr>
        <p:spPr>
          <a:xfrm>
            <a:off x="1097279" y="714346"/>
            <a:ext cx="9796984" cy="685858"/>
          </a:xfrm>
        </p:spPr>
        <p:txBody>
          <a:bodyPr anchor="b">
            <a:normAutofit/>
          </a:bodyPr>
          <a:lstStyle/>
          <a:p>
            <a:r>
              <a:rPr lang="en-US" sz="3600" b="1" dirty="0">
                <a:solidFill>
                  <a:srgbClr val="002060"/>
                </a:solidFill>
              </a:rPr>
              <a:t>Making an Application </a:t>
            </a:r>
          </a:p>
        </p:txBody>
      </p:sp>
      <p:sp>
        <p:nvSpPr>
          <p:cNvPr id="12" name="Content Placeholder 2">
            <a:extLst>
              <a:ext uri="{FF2B5EF4-FFF2-40B4-BE49-F238E27FC236}">
                <a16:creationId xmlns:a16="http://schemas.microsoft.com/office/drawing/2014/main" id="{D2AB4620-3ED6-4882-99BD-EEF43EACA714}"/>
              </a:ext>
            </a:extLst>
          </p:cNvPr>
          <p:cNvSpPr>
            <a:spLocks noGrp="1"/>
          </p:cNvSpPr>
          <p:nvPr>
            <p:ph idx="1"/>
          </p:nvPr>
        </p:nvSpPr>
        <p:spPr>
          <a:xfrm>
            <a:off x="1097278" y="2017161"/>
            <a:ext cx="10778701" cy="3166310"/>
          </a:xfrm>
        </p:spPr>
        <p:txBody>
          <a:bodyPr>
            <a:normAutofit/>
          </a:bodyPr>
          <a:lstStyle/>
          <a:p>
            <a:pPr>
              <a:lnSpc>
                <a:spcPct val="107000"/>
              </a:lnSpc>
              <a:spcAft>
                <a:spcPts val="800"/>
              </a:spcAft>
            </a:pPr>
            <a:r>
              <a:rPr lang="en-IE" sz="1800" b="1" dirty="0">
                <a:solidFill>
                  <a:schemeClr val="accent3">
                    <a:lumMod val="75000"/>
                  </a:schemeClr>
                </a:solidFill>
                <a:effectLst/>
                <a:latin typeface="Calibri" panose="020F0502020204030204" pitchFamily="34" charset="0"/>
                <a:ea typeface="Times New Roman" panose="02020603050405020304" pitchFamily="18" charset="0"/>
                <a:cs typeface="Calibri" panose="020F0502020204030204" pitchFamily="34" charset="0"/>
              </a:rPr>
              <a:t>Ple</a:t>
            </a:r>
            <a:r>
              <a:rPr lang="en-IE" sz="1800" b="1" dirty="0">
                <a:solidFill>
                  <a:schemeClr val="accent3">
                    <a:lumMod val="75000"/>
                  </a:schemeClr>
                </a:solidFill>
                <a:latin typeface="Calibri" panose="020F0502020204030204" pitchFamily="34" charset="0"/>
                <a:ea typeface="Times New Roman" panose="02020603050405020304" pitchFamily="18" charset="0"/>
                <a:cs typeface="Calibri" panose="020F0502020204030204" pitchFamily="34" charset="0"/>
              </a:rPr>
              <a:t>ase note if you ‘submit’ you cannot ‘un-submit’</a:t>
            </a:r>
            <a:endParaRPr lang="en-IE" sz="1800" b="1" dirty="0">
              <a:solidFill>
                <a:schemeClr val="accent3">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IE" sz="1800"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Please note that the Regulation on Academic Promotions to Professor Scale 2 and relevant paperwork is located at </a:t>
            </a:r>
            <a:r>
              <a:rPr lang="en-GB" sz="1200" dirty="0">
                <a:hlinkClick r:id="rId2"/>
              </a:rPr>
              <a:t>Promotion to Professor (Scale 2) | University College Cork (ucc.ie)</a:t>
            </a:r>
            <a:r>
              <a:rPr lang="en-IE" sz="1800"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    or </a:t>
            </a:r>
            <a:r>
              <a:rPr lang="en-IE" sz="1400" b="0" i="0" dirty="0">
                <a:solidFill>
                  <a:srgbClr val="000000"/>
                </a:solidFill>
                <a:effectLst/>
                <a:latin typeface="Calibri" panose="020F0502020204030204" pitchFamily="34" charset="0"/>
                <a:hlinkClick r:id="rId3"/>
              </a:rPr>
              <a:t>https://my.corehr.com/pls/coreportal_uccp/</a:t>
            </a:r>
            <a:r>
              <a:rPr lang="en-IE" sz="1400" dirty="0">
                <a:solidFill>
                  <a:srgbClr val="242424"/>
                </a:solidFill>
                <a:latin typeface="Calibri" panose="020F0502020204030204" pitchFamily="34" charset="0"/>
              </a:rPr>
              <a:t> </a:t>
            </a:r>
            <a:r>
              <a:rPr lang="en-IE" sz="1800"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Applications for both stages will be made via Employee Self Service (ESS), where applicable. </a:t>
            </a:r>
            <a:endParaRPr lang="en-I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800" b="1" dirty="0">
                <a:solidFill>
                  <a:srgbClr val="002060"/>
                </a:solidFill>
                <a:latin typeface="Calibri" panose="020F0502020204030204" pitchFamily="34" charset="0"/>
                <a:ea typeface="Calibri" panose="020F0502020204030204" pitchFamily="34" charset="0"/>
                <a:cs typeface="Calibri" panose="020F0502020204030204" pitchFamily="34" charset="0"/>
              </a:rPr>
              <a:t>Dedicated mailbox: </a:t>
            </a:r>
            <a:r>
              <a:rPr lang="en-IE" sz="1800" b="1" dirty="0">
                <a:solidFill>
                  <a:srgbClr val="323130"/>
                </a:solidFill>
                <a:latin typeface="Calibri" panose="020F0502020204030204" pitchFamily="34" charset="0"/>
                <a:ea typeface="Calibri" panose="020F0502020204030204" pitchFamily="34" charset="0"/>
                <a:cs typeface="Calibri" panose="020F0502020204030204" pitchFamily="34" charset="0"/>
                <a:hlinkClick r:id="rId4"/>
              </a:rPr>
              <a:t>ps2queries@ucc.ie</a:t>
            </a:r>
            <a:endParaRPr lang="en-IE" sz="1800" b="1" dirty="0">
              <a:solidFill>
                <a:srgbClr val="32313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Apply when ready to apply with cognisance of the criteria for promotion and the two-year call for applications.</a:t>
            </a:r>
            <a:endParaRPr lang="en-IE" sz="18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873058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title"/>
          </p:nvPr>
        </p:nvSpPr>
        <p:spPr>
          <a:xfrm>
            <a:off x="1097279" y="651156"/>
            <a:ext cx="10346746" cy="1053980"/>
          </a:xfrm>
        </p:spPr>
        <p:txBody>
          <a:bodyPr anchor="b">
            <a:normAutofit/>
          </a:bodyPr>
          <a:lstStyle/>
          <a:p>
            <a:r>
              <a:rPr lang="en-US" sz="2400" b="1" dirty="0">
                <a:solidFill>
                  <a:srgbClr val="002060"/>
                </a:solidFill>
              </a:rPr>
              <a:t>Promotion to Professor Scale 2 under a Revised Scheme</a:t>
            </a:r>
            <a:br>
              <a:rPr lang="en-US" sz="2400" dirty="0">
                <a:solidFill>
                  <a:srgbClr val="002060"/>
                </a:solidFill>
              </a:rPr>
            </a:br>
            <a:r>
              <a:rPr lang="en-US" sz="1800" dirty="0">
                <a:solidFill>
                  <a:schemeClr val="tx2">
                    <a:lumMod val="75000"/>
                  </a:schemeClr>
                </a:solidFill>
              </a:rPr>
              <a:t>Introduction &amp; Governance Path</a:t>
            </a:r>
            <a:endParaRPr lang="en-US" sz="2400" dirty="0">
              <a:solidFill>
                <a:schemeClr val="tx2">
                  <a:lumMod val="75000"/>
                </a:schemeClr>
              </a:solidFill>
            </a:endParaRPr>
          </a:p>
        </p:txBody>
      </p:sp>
      <p:sp>
        <p:nvSpPr>
          <p:cNvPr id="3" name="Subtitle 2">
            <a:extLst>
              <a:ext uri="{FF2B5EF4-FFF2-40B4-BE49-F238E27FC236}">
                <a16:creationId xmlns:a16="http://schemas.microsoft.com/office/drawing/2014/main" id="{A8E9CFF2-3777-4FF4-A759-8491175B0B7C}"/>
              </a:ext>
            </a:extLst>
          </p:cNvPr>
          <p:cNvSpPr>
            <a:spLocks noGrp="1"/>
          </p:cNvSpPr>
          <p:nvPr>
            <p:ph sz="half" idx="2"/>
          </p:nvPr>
        </p:nvSpPr>
        <p:spPr>
          <a:xfrm>
            <a:off x="5946405" y="2120900"/>
            <a:ext cx="6008113" cy="3748194"/>
          </a:xfrm>
        </p:spPr>
        <p:txBody>
          <a:bodyPr>
            <a:normAutofit fontScale="92500" lnSpcReduction="20000"/>
          </a:bodyPr>
          <a:lstStyle/>
          <a:p>
            <a:pPr>
              <a:buFont typeface="Wingdings" panose="05000000000000000000" pitchFamily="2" charset="2"/>
              <a:buChar char="q"/>
            </a:pPr>
            <a:r>
              <a:rPr lang="en-US" sz="1700" b="1" dirty="0">
                <a:solidFill>
                  <a:schemeClr val="accent6">
                    <a:lumMod val="50000"/>
                  </a:schemeClr>
                </a:solidFill>
              </a:rPr>
              <a:t>Revision under UCC 2022 - Pillar 4 Actions: </a:t>
            </a:r>
            <a:r>
              <a:rPr lang="en-GB" sz="1700" b="1" i="0" u="none" strike="noStrike" dirty="0">
                <a:solidFill>
                  <a:srgbClr val="002060"/>
                </a:solidFill>
                <a:effectLst/>
                <a:latin typeface="Calibri" panose="020F0502020204030204" pitchFamily="34" charset="0"/>
              </a:rPr>
              <a:t>4.1.1- 4.1.3</a:t>
            </a:r>
          </a:p>
          <a:p>
            <a:pPr>
              <a:buFont typeface="Wingdings" panose="05000000000000000000" pitchFamily="2" charset="2"/>
              <a:buChar char="q"/>
            </a:pPr>
            <a:r>
              <a:rPr lang="en-GB" sz="1700" i="0" u="none" strike="noStrike" dirty="0">
                <a:solidFill>
                  <a:schemeClr val="tx1"/>
                </a:solidFill>
                <a:effectLst/>
                <a:latin typeface="Calibri" panose="020F0502020204030204" pitchFamily="34" charset="0"/>
              </a:rPr>
              <a:t>University Leadership Team: 5th March 2024</a:t>
            </a:r>
          </a:p>
          <a:p>
            <a:pPr>
              <a:buFont typeface="Wingdings" panose="05000000000000000000" pitchFamily="2" charset="2"/>
              <a:buChar char="q"/>
            </a:pPr>
            <a:r>
              <a:rPr lang="en-GB" sz="1700" i="0" u="none" strike="noStrike" dirty="0">
                <a:solidFill>
                  <a:schemeClr val="tx1"/>
                </a:solidFill>
                <a:effectLst/>
                <a:latin typeface="Calibri" panose="020F0502020204030204" pitchFamily="34" charset="0"/>
              </a:rPr>
              <a:t>Academic Council: 15th March 2024 &amp; 12th April 2024 (Special Sitting)</a:t>
            </a:r>
          </a:p>
          <a:p>
            <a:pPr>
              <a:buFont typeface="Wingdings" panose="05000000000000000000" pitchFamily="2" charset="2"/>
              <a:buChar char="q"/>
            </a:pPr>
            <a:r>
              <a:rPr lang="en-GB" sz="1700" i="0" u="none" strike="noStrike" dirty="0">
                <a:solidFill>
                  <a:schemeClr val="tx1"/>
                </a:solidFill>
                <a:effectLst/>
                <a:latin typeface="Calibri" panose="020F0502020204030204" pitchFamily="34" charset="0"/>
              </a:rPr>
              <a:t>Governing Authority Committee:  30th April 2024 (Approved) &amp; 18</a:t>
            </a:r>
            <a:r>
              <a:rPr lang="en-GB" sz="1700" i="0" u="none" strike="noStrike" baseline="30000" dirty="0">
                <a:solidFill>
                  <a:schemeClr val="tx1"/>
                </a:solidFill>
                <a:effectLst/>
                <a:latin typeface="Calibri" panose="020F0502020204030204" pitchFamily="34" charset="0"/>
              </a:rPr>
              <a:t>th</a:t>
            </a:r>
            <a:r>
              <a:rPr lang="en-GB" sz="1700" i="0" u="none" strike="noStrike" dirty="0">
                <a:solidFill>
                  <a:schemeClr val="tx1"/>
                </a:solidFill>
                <a:effectLst/>
                <a:latin typeface="Calibri" panose="020F0502020204030204" pitchFamily="34" charset="0"/>
              </a:rPr>
              <a:t> June 2024 (final noting).</a:t>
            </a:r>
            <a:endParaRPr lang="en-GB" sz="1700" b="1" i="0" u="none" strike="noStrike" dirty="0">
              <a:solidFill>
                <a:srgbClr val="002060"/>
              </a:solidFill>
              <a:effectLst/>
              <a:latin typeface="Calibri" panose="020F0502020204030204" pitchFamily="34" charset="0"/>
            </a:endParaRPr>
          </a:p>
          <a:p>
            <a:r>
              <a:rPr lang="en-GB" sz="1400" dirty="0">
                <a:hlinkClick r:id="rId2"/>
              </a:rPr>
              <a:t>Promotion to Professor (Scale 2) | University College Cork (ucc.ie)</a:t>
            </a:r>
            <a:endParaRPr lang="en-GB" sz="1600" i="0" u="none" strike="noStrike" dirty="0">
              <a:solidFill>
                <a:srgbClr val="002060"/>
              </a:solidFill>
              <a:effectLst/>
              <a:latin typeface="Calibri" panose="020F0502020204030204" pitchFamily="34" charset="0"/>
            </a:endParaRPr>
          </a:p>
          <a:p>
            <a:pPr algn="l"/>
            <a:r>
              <a:rPr lang="en-GB" b="1" i="0" dirty="0">
                <a:solidFill>
                  <a:srgbClr val="231F20"/>
                </a:solidFill>
                <a:effectLst/>
                <a:latin typeface="Roboto" panose="02000000000000000000" pitchFamily="2" charset="0"/>
              </a:rPr>
              <a:t>Briefings: </a:t>
            </a:r>
          </a:p>
          <a:p>
            <a:pPr marL="342900" indent="-342900" algn="l">
              <a:buFont typeface="+mj-lt"/>
              <a:buAutoNum type="arabicPeriod"/>
            </a:pPr>
            <a:r>
              <a:rPr lang="en-GB" sz="1500" b="0" i="0" dirty="0">
                <a:solidFill>
                  <a:srgbClr val="231F20"/>
                </a:solidFill>
                <a:effectLst/>
                <a:latin typeface="Roboto" panose="02000000000000000000" pitchFamily="2" charset="0"/>
              </a:rPr>
              <a:t>21 </a:t>
            </a:r>
            <a:r>
              <a:rPr lang="en-GB" sz="1500" b="0" i="0" baseline="30000" dirty="0" err="1">
                <a:solidFill>
                  <a:srgbClr val="231F20"/>
                </a:solidFill>
                <a:effectLst/>
                <a:latin typeface="Roboto" panose="02000000000000000000" pitchFamily="2" charset="0"/>
              </a:rPr>
              <a:t>st</a:t>
            </a:r>
            <a:r>
              <a:rPr lang="en-GB" sz="1500" b="0" i="0" dirty="0">
                <a:solidFill>
                  <a:srgbClr val="231F20"/>
                </a:solidFill>
                <a:effectLst/>
                <a:latin typeface="Roboto" panose="02000000000000000000" pitchFamily="2" charset="0"/>
              </a:rPr>
              <a:t> June 2024 10:00 - 11:00 Boole 2 (In person)</a:t>
            </a:r>
          </a:p>
          <a:p>
            <a:pPr marL="342900" indent="-342900" algn="l">
              <a:buFont typeface="+mj-lt"/>
              <a:buAutoNum type="arabicPeriod"/>
            </a:pPr>
            <a:r>
              <a:rPr lang="en-GB" sz="1500" b="0" i="0" dirty="0">
                <a:solidFill>
                  <a:srgbClr val="231F20"/>
                </a:solidFill>
                <a:effectLst/>
                <a:latin typeface="Roboto" panose="02000000000000000000" pitchFamily="2" charset="0"/>
              </a:rPr>
              <a:t>21 </a:t>
            </a:r>
            <a:r>
              <a:rPr lang="en-GB" sz="1500" b="0" i="0" baseline="30000" dirty="0" err="1">
                <a:solidFill>
                  <a:srgbClr val="231F20"/>
                </a:solidFill>
                <a:effectLst/>
                <a:latin typeface="Roboto" panose="02000000000000000000" pitchFamily="2" charset="0"/>
              </a:rPr>
              <a:t>st</a:t>
            </a:r>
            <a:r>
              <a:rPr lang="en-GB" sz="1500" b="0" i="0" dirty="0">
                <a:solidFill>
                  <a:srgbClr val="231F20"/>
                </a:solidFill>
                <a:effectLst/>
                <a:latin typeface="Roboto" panose="02000000000000000000" pitchFamily="2" charset="0"/>
              </a:rPr>
              <a:t> June 2024 14:00 - 15:00  Boole 2 (Blended)</a:t>
            </a:r>
          </a:p>
          <a:p>
            <a:pPr marL="342900" indent="-342900" algn="l">
              <a:buFont typeface="+mj-lt"/>
              <a:buAutoNum type="arabicPeriod"/>
            </a:pPr>
            <a:r>
              <a:rPr lang="en-GB" sz="1500" b="0" i="0" dirty="0">
                <a:solidFill>
                  <a:srgbClr val="231F20"/>
                </a:solidFill>
                <a:effectLst/>
                <a:latin typeface="Roboto" panose="02000000000000000000" pitchFamily="2" charset="0"/>
              </a:rPr>
              <a:t>28 </a:t>
            </a:r>
            <a:r>
              <a:rPr lang="en-GB" sz="1500" b="0" i="0" baseline="30000" dirty="0" err="1">
                <a:solidFill>
                  <a:srgbClr val="231F20"/>
                </a:solidFill>
                <a:effectLst/>
                <a:latin typeface="Roboto" panose="02000000000000000000" pitchFamily="2" charset="0"/>
              </a:rPr>
              <a:t>th</a:t>
            </a:r>
            <a:r>
              <a:rPr lang="en-GB" sz="1500" b="0" i="0" dirty="0">
                <a:solidFill>
                  <a:srgbClr val="231F20"/>
                </a:solidFill>
                <a:effectLst/>
                <a:latin typeface="Roboto" panose="02000000000000000000" pitchFamily="2" charset="0"/>
              </a:rPr>
              <a:t> June 2024 9:00 - 10:00 (online)</a:t>
            </a:r>
          </a:p>
          <a:p>
            <a:endParaRPr lang="en-US" dirty="0"/>
          </a:p>
          <a:p>
            <a:endParaRPr lang="en-US" dirty="0"/>
          </a:p>
        </p:txBody>
      </p:sp>
      <p:sp>
        <p:nvSpPr>
          <p:cNvPr id="11" name="TextBox 10">
            <a:extLst>
              <a:ext uri="{FF2B5EF4-FFF2-40B4-BE49-F238E27FC236}">
                <a16:creationId xmlns:a16="http://schemas.microsoft.com/office/drawing/2014/main" id="{A0B098AA-6DFE-40D2-8D44-70B5D39CC8AD}"/>
              </a:ext>
            </a:extLst>
          </p:cNvPr>
          <p:cNvSpPr txBox="1"/>
          <p:nvPr/>
        </p:nvSpPr>
        <p:spPr>
          <a:xfrm>
            <a:off x="1097279" y="292377"/>
            <a:ext cx="929696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Briefing Session – June 2024</a:t>
            </a:r>
            <a:endParaRPr kumimoji="0" lang="en-IE" sz="1800" b="0" i="0" u="none" strike="noStrike" kern="1200" cap="none" spc="0" normalizeH="0" baseline="0" noProof="0" dirty="0">
              <a:ln>
                <a:noFill/>
              </a:ln>
              <a:solidFill>
                <a:srgbClr val="000000"/>
              </a:solidFill>
              <a:effectLst/>
              <a:uLnTx/>
              <a:uFillTx/>
              <a:latin typeface="Franklin Gothic Book" panose="020F0502020204030204"/>
              <a:ea typeface="+mn-ea"/>
              <a:cs typeface="+mn-cs"/>
            </a:endParaRPr>
          </a:p>
        </p:txBody>
      </p:sp>
      <p:pic>
        <p:nvPicPr>
          <p:cNvPr id="14" name="Picture 13">
            <a:extLst>
              <a:ext uri="{FF2B5EF4-FFF2-40B4-BE49-F238E27FC236}">
                <a16:creationId xmlns:a16="http://schemas.microsoft.com/office/drawing/2014/main" id="{96C0E999-D1F1-454A-B4BD-57233719BB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4929" y="2120900"/>
            <a:ext cx="4514850" cy="3009417"/>
          </a:xfrm>
          <a:prstGeom prst="rect">
            <a:avLst/>
          </a:prstGeom>
        </p:spPr>
      </p:pic>
      <p:sp>
        <p:nvSpPr>
          <p:cNvPr id="4" name="TextBox 3">
            <a:extLst>
              <a:ext uri="{FF2B5EF4-FFF2-40B4-BE49-F238E27FC236}">
                <a16:creationId xmlns:a16="http://schemas.microsoft.com/office/drawing/2014/main" id="{9EF65B0D-3BB4-CB61-18C5-C4157FB2DE1C}"/>
              </a:ext>
            </a:extLst>
          </p:cNvPr>
          <p:cNvSpPr txBox="1"/>
          <p:nvPr/>
        </p:nvSpPr>
        <p:spPr>
          <a:xfrm>
            <a:off x="1219201" y="5329986"/>
            <a:ext cx="4580578" cy="646331"/>
          </a:xfrm>
          <a:prstGeom prst="rect">
            <a:avLst/>
          </a:prstGeom>
          <a:noFill/>
        </p:spPr>
        <p:txBody>
          <a:bodyPr wrap="square">
            <a:spAutoFit/>
          </a:bodyPr>
          <a:lstStyle/>
          <a:p>
            <a:r>
              <a:rPr lang="en-IE" sz="1200" dirty="0">
                <a:hlinkClick r:id="rId4"/>
              </a:rPr>
              <a:t>https://www.ucc.ie/en/media/support/ocla/statutesregulations/documents/RegulationonAcademicPromotiontoProfessorScale2.pdf</a:t>
            </a:r>
            <a:endParaRPr lang="en-IE" sz="1200" dirty="0"/>
          </a:p>
          <a:p>
            <a:endParaRPr lang="en-IE" sz="1200" dirty="0"/>
          </a:p>
        </p:txBody>
      </p:sp>
    </p:spTree>
    <p:extLst>
      <p:ext uri="{BB962C8B-B14F-4D97-AF65-F5344CB8AC3E}">
        <p14:creationId xmlns:p14="http://schemas.microsoft.com/office/powerpoint/2010/main" val="4043737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title"/>
          </p:nvPr>
        </p:nvSpPr>
        <p:spPr>
          <a:xfrm>
            <a:off x="1032207" y="1057275"/>
            <a:ext cx="9519112" cy="685858"/>
          </a:xfrm>
        </p:spPr>
        <p:txBody>
          <a:bodyPr anchor="b">
            <a:normAutofit/>
          </a:bodyPr>
          <a:lstStyle/>
          <a:p>
            <a:r>
              <a:rPr lang="en-GB" sz="2800" b="1" dirty="0">
                <a:solidFill>
                  <a:srgbClr val="002060"/>
                </a:solidFill>
              </a:rPr>
              <a:t>Promotion to Professor Scale 2  - Things to Note</a:t>
            </a:r>
            <a:endParaRPr lang="en-US" sz="2800" dirty="0">
              <a:solidFill>
                <a:srgbClr val="002060"/>
              </a:solidFill>
            </a:endParaRPr>
          </a:p>
        </p:txBody>
      </p:sp>
      <p:sp>
        <p:nvSpPr>
          <p:cNvPr id="6" name="Content Placeholder 2">
            <a:extLst>
              <a:ext uri="{FF2B5EF4-FFF2-40B4-BE49-F238E27FC236}">
                <a16:creationId xmlns:a16="http://schemas.microsoft.com/office/drawing/2014/main" id="{2F4282E8-D772-4D54-9A86-09166E4E7557}"/>
              </a:ext>
            </a:extLst>
          </p:cNvPr>
          <p:cNvSpPr>
            <a:spLocks noGrp="1"/>
          </p:cNvSpPr>
          <p:nvPr>
            <p:ph idx="1"/>
          </p:nvPr>
        </p:nvSpPr>
        <p:spPr>
          <a:xfrm>
            <a:off x="1097279" y="1825625"/>
            <a:ext cx="10515600" cy="3930046"/>
          </a:xfrm>
        </p:spPr>
        <p:txBody>
          <a:bodyPr>
            <a:normAutofit/>
          </a:bodyPr>
          <a:lstStyle/>
          <a:p>
            <a:pPr>
              <a:buFont typeface="Wingdings" panose="05000000000000000000" pitchFamily="2" charset="2"/>
              <a:buChar char="q"/>
            </a:pPr>
            <a:r>
              <a:rPr lang="en-IE" dirty="0"/>
              <a:t>Applications are invited on a ‘call-</a:t>
            </a:r>
            <a:r>
              <a:rPr lang="en-IE" dirty="0" err="1"/>
              <a:t>basis’</a:t>
            </a:r>
            <a:r>
              <a:rPr lang="en-IE" dirty="0"/>
              <a:t> with this call being the 1</a:t>
            </a:r>
            <a:r>
              <a:rPr lang="en-IE" baseline="30000" dirty="0"/>
              <a:t>st</a:t>
            </a:r>
            <a:r>
              <a:rPr lang="en-IE" dirty="0"/>
              <a:t> under the revised regulation approved by GA on the 30</a:t>
            </a:r>
            <a:r>
              <a:rPr lang="en-IE" baseline="30000" dirty="0"/>
              <a:t>th</a:t>
            </a:r>
            <a:r>
              <a:rPr lang="en-IE" dirty="0"/>
              <a:t> April 2023 (final noting 18</a:t>
            </a:r>
            <a:r>
              <a:rPr lang="en-IE" baseline="30000" dirty="0"/>
              <a:t>th</a:t>
            </a:r>
            <a:r>
              <a:rPr lang="en-IE" dirty="0"/>
              <a:t> June 2024).</a:t>
            </a:r>
          </a:p>
          <a:p>
            <a:pPr>
              <a:buFont typeface="Wingdings" panose="05000000000000000000" pitchFamily="2" charset="2"/>
              <a:buChar char="q"/>
            </a:pPr>
            <a:r>
              <a:rPr lang="en-IE" dirty="0"/>
              <a:t>Calls can be expected every two-years on a running cycle.</a:t>
            </a:r>
          </a:p>
          <a:p>
            <a:pPr marL="0" indent="0">
              <a:buNone/>
            </a:pPr>
            <a:r>
              <a:rPr lang="en-IE" b="1" dirty="0">
                <a:solidFill>
                  <a:srgbClr val="0070C0"/>
                </a:solidFill>
              </a:rPr>
              <a:t>First call under the revised scheme: </a:t>
            </a:r>
          </a:p>
          <a:p>
            <a:pPr>
              <a:buFont typeface="Wingdings" panose="05000000000000000000" pitchFamily="2" charset="2"/>
              <a:buChar char="q"/>
            </a:pPr>
            <a:r>
              <a:rPr lang="en-IE" dirty="0"/>
              <a:t>Advance notice of a call issued on the 18</a:t>
            </a:r>
            <a:r>
              <a:rPr lang="en-IE" baseline="30000" dirty="0"/>
              <a:t>th</a:t>
            </a:r>
            <a:r>
              <a:rPr lang="en-IE" dirty="0"/>
              <a:t> June 2024 with official call to issue and open up for applications on the </a:t>
            </a:r>
            <a:r>
              <a:rPr lang="en-IE" b="1" dirty="0"/>
              <a:t>28</a:t>
            </a:r>
            <a:r>
              <a:rPr lang="en-IE" b="1" baseline="30000" dirty="0"/>
              <a:t>th</a:t>
            </a:r>
            <a:r>
              <a:rPr lang="en-IE" b="1" dirty="0"/>
              <a:t> June 2024</a:t>
            </a:r>
            <a:r>
              <a:rPr lang="en-IE" dirty="0"/>
              <a:t>.  Closing date of Stage 1: </a:t>
            </a:r>
            <a:r>
              <a:rPr lang="en-IE" b="1" dirty="0"/>
              <a:t>2</a:t>
            </a:r>
            <a:r>
              <a:rPr lang="en-IE" b="1" baseline="30000" dirty="0"/>
              <a:t>nd</a:t>
            </a:r>
            <a:r>
              <a:rPr lang="en-IE" b="1" dirty="0"/>
              <a:t> September 2024 </a:t>
            </a:r>
            <a:r>
              <a:rPr lang="en-IE" dirty="0"/>
              <a:t>(</a:t>
            </a:r>
            <a:r>
              <a:rPr lang="en-IE" i="1" dirty="0"/>
              <a:t>cognisant of the holiday period</a:t>
            </a:r>
            <a:r>
              <a:rPr lang="en-IE" dirty="0"/>
              <a:t>). </a:t>
            </a:r>
          </a:p>
          <a:p>
            <a:pPr>
              <a:buFont typeface="Wingdings" panose="05000000000000000000" pitchFamily="2" charset="2"/>
              <a:buChar char="q"/>
            </a:pPr>
            <a:r>
              <a:rPr lang="en-IE" dirty="0"/>
              <a:t>All revised schemes run to date (PAMB and SL) encourage a ‘readiness to apply’ approach.</a:t>
            </a:r>
          </a:p>
        </p:txBody>
      </p:sp>
      <p:pic>
        <p:nvPicPr>
          <p:cNvPr id="5" name="Picture 4">
            <a:extLst>
              <a:ext uri="{FF2B5EF4-FFF2-40B4-BE49-F238E27FC236}">
                <a16:creationId xmlns:a16="http://schemas.microsoft.com/office/drawing/2014/main" id="{036B83BA-A4A4-33BA-3E40-FBDC8B370DD5}"/>
              </a:ext>
            </a:extLst>
          </p:cNvPr>
          <p:cNvPicPr>
            <a:picLocks noChangeAspect="1"/>
          </p:cNvPicPr>
          <p:nvPr/>
        </p:nvPicPr>
        <p:blipFill>
          <a:blip r:embed="rId2"/>
          <a:stretch>
            <a:fillRect/>
          </a:stretch>
        </p:blipFill>
        <p:spPr>
          <a:xfrm>
            <a:off x="9869517" y="2204898"/>
            <a:ext cx="1879307" cy="1346837"/>
          </a:xfrm>
          <a:prstGeom prst="rect">
            <a:avLst/>
          </a:prstGeom>
        </p:spPr>
      </p:pic>
    </p:spTree>
    <p:extLst>
      <p:ext uri="{BB962C8B-B14F-4D97-AF65-F5344CB8AC3E}">
        <p14:creationId xmlns:p14="http://schemas.microsoft.com/office/powerpoint/2010/main" val="1691035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673FC-89FF-1CD7-13A2-ECFCF46EF25F}"/>
              </a:ext>
            </a:extLst>
          </p:cNvPr>
          <p:cNvSpPr>
            <a:spLocks noGrp="1"/>
          </p:cNvSpPr>
          <p:nvPr>
            <p:ph type="title"/>
          </p:nvPr>
        </p:nvSpPr>
        <p:spPr>
          <a:xfrm>
            <a:off x="1207606" y="780606"/>
            <a:ext cx="8878843" cy="637836"/>
          </a:xfrm>
        </p:spPr>
        <p:txBody>
          <a:bodyPr>
            <a:normAutofit fontScale="90000"/>
          </a:bodyPr>
          <a:lstStyle/>
          <a:p>
            <a:r>
              <a:rPr lang="en-US" sz="2800" b="1" dirty="0">
                <a:solidFill>
                  <a:srgbClr val="002060"/>
                </a:solidFill>
              </a:rPr>
              <a:t>The Academic Rank of Promotion to Professor Scale 2</a:t>
            </a:r>
            <a:endParaRPr lang="en-IE" sz="2800" dirty="0">
              <a:solidFill>
                <a:srgbClr val="002060"/>
              </a:solidFill>
            </a:endParaRPr>
          </a:p>
        </p:txBody>
      </p:sp>
      <p:sp>
        <p:nvSpPr>
          <p:cNvPr id="3" name="Content Placeholder 2">
            <a:extLst>
              <a:ext uri="{FF2B5EF4-FFF2-40B4-BE49-F238E27FC236}">
                <a16:creationId xmlns:a16="http://schemas.microsoft.com/office/drawing/2014/main" id="{A3354E1C-DB93-F9BE-2C42-A643DC7D7804}"/>
              </a:ext>
            </a:extLst>
          </p:cNvPr>
          <p:cNvSpPr>
            <a:spLocks noGrp="1"/>
          </p:cNvSpPr>
          <p:nvPr>
            <p:ph sz="half" idx="1"/>
          </p:nvPr>
        </p:nvSpPr>
        <p:spPr>
          <a:xfrm>
            <a:off x="1207606" y="2010282"/>
            <a:ext cx="4888394" cy="3748194"/>
          </a:xfrm>
          <a:ln>
            <a:noFill/>
          </a:ln>
          <a:effectLst/>
          <a:scene3d>
            <a:camera prst="orthographicFront">
              <a:rot lat="0" lon="0" rev="0"/>
            </a:camera>
            <a:lightRig rig="chilly" dir="t">
              <a:rot lat="0" lon="0" rev="18480000"/>
            </a:lightRig>
          </a:scene3d>
          <a:sp3d prstMaterial="clear">
            <a:bevelT h="63500"/>
          </a:sp3d>
        </p:spPr>
        <p:style>
          <a:lnRef idx="2">
            <a:schemeClr val="accent2"/>
          </a:lnRef>
          <a:fillRef idx="1">
            <a:schemeClr val="lt1"/>
          </a:fillRef>
          <a:effectRef idx="0">
            <a:schemeClr val="accent2"/>
          </a:effectRef>
          <a:fontRef idx="minor">
            <a:schemeClr val="dk1"/>
          </a:fontRef>
        </p:style>
        <p:txBody>
          <a:bodyPr>
            <a:normAutofit lnSpcReduction="10000"/>
          </a:bodyPr>
          <a:lstStyle/>
          <a:p>
            <a:r>
              <a:rPr lang="en-GB" sz="1800" dirty="0"/>
              <a:t>It is expected that those at </a:t>
            </a:r>
            <a:r>
              <a:rPr lang="en-GB" sz="1800" b="1" dirty="0"/>
              <a:t>Professor (Scale 2) </a:t>
            </a:r>
            <a:r>
              <a:rPr lang="en-GB" sz="1800" dirty="0"/>
              <a:t>have extensive academic experience, which is demonstrated through significant contributions in research, learning and teaching, as well as in contribution to their discipline and the University.  </a:t>
            </a:r>
          </a:p>
          <a:p>
            <a:r>
              <a:rPr lang="en-GB" sz="1800" dirty="0"/>
              <a:t>It is also expected that those at Professor (Scale 2) level engage in the advancement of knowledge, having a well-established and impactful reputation in their discipline at a national and international level leading to peer-reviewable outputs. </a:t>
            </a:r>
          </a:p>
          <a:p>
            <a:endParaRPr lang="en-GB" dirty="0"/>
          </a:p>
          <a:p>
            <a:endParaRPr lang="en-IE" dirty="0"/>
          </a:p>
        </p:txBody>
      </p:sp>
      <p:sp>
        <p:nvSpPr>
          <p:cNvPr id="4" name="Content Placeholder 3">
            <a:extLst>
              <a:ext uri="{FF2B5EF4-FFF2-40B4-BE49-F238E27FC236}">
                <a16:creationId xmlns:a16="http://schemas.microsoft.com/office/drawing/2014/main" id="{6804628F-AB29-CE94-F1F6-DDB5584D04C2}"/>
              </a:ext>
            </a:extLst>
          </p:cNvPr>
          <p:cNvSpPr>
            <a:spLocks noGrp="1"/>
          </p:cNvSpPr>
          <p:nvPr>
            <p:ph sz="half" idx="2"/>
          </p:nvPr>
        </p:nvSpPr>
        <p:spPr>
          <a:xfrm>
            <a:off x="6588872" y="2010282"/>
            <a:ext cx="4639736" cy="3748194"/>
          </a:xfrm>
        </p:spPr>
        <p:txBody>
          <a:bodyPr>
            <a:normAutofit lnSpcReduction="10000"/>
          </a:bodyPr>
          <a:lstStyle/>
          <a:p>
            <a:r>
              <a:rPr lang="en-GB" sz="1700" b="1" dirty="0"/>
              <a:t>Full Professor </a:t>
            </a:r>
            <a:r>
              <a:rPr lang="en-GB" sz="1700" dirty="0"/>
              <a:t>represents academic achievement of the highest distinction.  In addition to the expectations set out for the level of Professor (Scale 2), above, it is expected that those at full Professor level carry significant academic leadership responsibilities both nationally and internationally. </a:t>
            </a:r>
          </a:p>
          <a:p>
            <a:r>
              <a:rPr lang="en-GB" sz="1700" dirty="0"/>
              <a:t>Full Professors are expected to have substantial academic experience, international reputation in their discipline, as well as being impactful in the advancement, application and dissemination of knowledge for the greater good of society and UCC. </a:t>
            </a:r>
          </a:p>
          <a:p>
            <a:endParaRPr lang="en-IE" dirty="0"/>
          </a:p>
        </p:txBody>
      </p:sp>
    </p:spTree>
    <p:extLst>
      <p:ext uri="{BB962C8B-B14F-4D97-AF65-F5344CB8AC3E}">
        <p14:creationId xmlns:p14="http://schemas.microsoft.com/office/powerpoint/2010/main" val="498998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title"/>
          </p:nvPr>
        </p:nvSpPr>
        <p:spPr>
          <a:xfrm>
            <a:off x="1150012" y="151216"/>
            <a:ext cx="10206500" cy="685858"/>
          </a:xfrm>
        </p:spPr>
        <p:txBody>
          <a:bodyPr anchor="b">
            <a:normAutofit/>
          </a:bodyPr>
          <a:lstStyle/>
          <a:p>
            <a:r>
              <a:rPr lang="en-IE" sz="2800" b="1" dirty="0">
                <a:solidFill>
                  <a:srgbClr val="002060"/>
                </a:solidFill>
              </a:rPr>
              <a:t>Eligibility Criteria </a:t>
            </a:r>
            <a:endParaRPr lang="en-US" sz="2800" dirty="0">
              <a:solidFill>
                <a:schemeClr val="accent3">
                  <a:lumMod val="75000"/>
                </a:schemeClr>
              </a:solidFill>
            </a:endParaRPr>
          </a:p>
        </p:txBody>
      </p:sp>
      <p:sp>
        <p:nvSpPr>
          <p:cNvPr id="7" name="Content Placeholder 2">
            <a:extLst>
              <a:ext uri="{FF2B5EF4-FFF2-40B4-BE49-F238E27FC236}">
                <a16:creationId xmlns:a16="http://schemas.microsoft.com/office/drawing/2014/main" id="{82030520-790A-4C54-BEFD-ABB0F24FC764}"/>
              </a:ext>
            </a:extLst>
          </p:cNvPr>
          <p:cNvSpPr>
            <a:spLocks noGrp="1"/>
          </p:cNvSpPr>
          <p:nvPr>
            <p:ph idx="1"/>
          </p:nvPr>
        </p:nvSpPr>
        <p:spPr>
          <a:xfrm>
            <a:off x="1150012" y="1116353"/>
            <a:ext cx="10664260" cy="4975907"/>
          </a:xfrm>
        </p:spPr>
        <p:txBody>
          <a:bodyPr>
            <a:normAutofit fontScale="85000" lnSpcReduction="10000"/>
          </a:bodyPr>
          <a:lstStyle/>
          <a:p>
            <a:pPr fontAlgn="base"/>
            <a:r>
              <a:rPr lang="en-IE" sz="18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As at the closing date for application for Promotion to Professor Scale 2 (Stage 1)</a:t>
            </a:r>
            <a:endParaRPr lang="en-GB" sz="1800" b="0" i="0" dirty="0">
              <a:solidFill>
                <a:schemeClr val="accent3">
                  <a:lumMod val="75000"/>
                </a:schemeClr>
              </a:solidFill>
              <a:effectLst/>
              <a:latin typeface="Calibri" panose="020F0502020204030204" pitchFamily="34" charset="0"/>
              <a:cs typeface="Calibri" panose="020F0502020204030204" pitchFamily="34" charset="0"/>
            </a:endParaRPr>
          </a:p>
          <a:p>
            <a:pPr fontAlgn="base"/>
            <a:endParaRPr lang="en-IE" sz="1800" dirty="0">
              <a:effectLst/>
              <a:latin typeface="Calibri" panose="020F0502020204030204" pitchFamily="34" charset="0"/>
              <a:ea typeface="Calibri" panose="020F0502020204030204" pitchFamily="34" charset="0"/>
              <a:cs typeface="Calibri" panose="020F0502020204030204" pitchFamily="34" charset="0"/>
            </a:endParaRPr>
          </a:p>
          <a:p>
            <a:pPr fontAlgn="base">
              <a:buFont typeface="Wingdings" panose="05000000000000000000" pitchFamily="2" charset="2"/>
              <a:buChar char="q"/>
            </a:pPr>
            <a:r>
              <a:rPr lang="en-IE" sz="1800" dirty="0">
                <a:latin typeface="Calibri" panose="020F0502020204030204" pitchFamily="34" charset="0"/>
                <a:ea typeface="Calibri" panose="020F0502020204030204" pitchFamily="34" charset="0"/>
                <a:cs typeface="Calibri" panose="020F0502020204030204" pitchFamily="34" charset="0"/>
              </a:rPr>
              <a:t> </a:t>
            </a:r>
            <a:r>
              <a:rPr lang="en-IE" sz="1800" dirty="0">
                <a:effectLst/>
                <a:latin typeface="Calibri" panose="020F0502020204030204" pitchFamily="34" charset="0"/>
                <a:ea typeface="Calibri" panose="020F0502020204030204" pitchFamily="34" charset="0"/>
                <a:cs typeface="Calibri" panose="020F0502020204030204" pitchFamily="34" charset="0"/>
              </a:rPr>
              <a:t>All Senior Lecturers</a:t>
            </a:r>
            <a:r>
              <a:rPr lang="en-IE" sz="1800" dirty="0">
                <a:latin typeface="Calibri" panose="020F0502020204030204" pitchFamily="34" charset="0"/>
                <a:ea typeface="Calibri" panose="020F0502020204030204" pitchFamily="34" charset="0"/>
                <a:cs typeface="Calibri" panose="020F0502020204030204" pitchFamily="34" charset="0"/>
              </a:rPr>
              <a:t> </a:t>
            </a:r>
            <a:r>
              <a:rPr lang="en-IE" sz="1800" dirty="0">
                <a:effectLst/>
                <a:latin typeface="Calibri" panose="020F0502020204030204" pitchFamily="34" charset="0"/>
                <a:ea typeface="Calibri" panose="020F0502020204030204" pitchFamily="34" charset="0"/>
                <a:cs typeface="Calibri" panose="020F0502020204030204" pitchFamily="34" charset="0"/>
              </a:rPr>
              <a:t>holding an appointment at UCC;</a:t>
            </a:r>
          </a:p>
          <a:p>
            <a:pPr fontAlgn="base">
              <a:buFont typeface="Wingdings" panose="05000000000000000000" pitchFamily="2" charset="2"/>
              <a:buChar char="q"/>
            </a:pPr>
            <a:r>
              <a:rPr lang="en-IE" sz="1800" dirty="0">
                <a:latin typeface="Calibri" panose="020F0502020204030204" pitchFamily="34" charset="0"/>
                <a:ea typeface="Calibri" panose="020F0502020204030204" pitchFamily="34" charset="0"/>
                <a:cs typeface="Calibri" panose="020F0502020204030204" pitchFamily="34" charset="0"/>
              </a:rPr>
              <a:t> </a:t>
            </a:r>
            <a:r>
              <a:rPr lang="en-IE" sz="1800" dirty="0">
                <a:effectLst/>
                <a:latin typeface="Calibri" panose="020F0502020204030204" pitchFamily="34" charset="0"/>
                <a:ea typeface="Calibri" panose="020F0502020204030204" pitchFamily="34" charset="0"/>
                <a:cs typeface="Calibri" panose="020F0502020204030204" pitchFamily="34" charset="0"/>
              </a:rPr>
              <a:t>Doctorate from a recognised institution (or equivalent evidence of high-level research achievement*);</a:t>
            </a:r>
          </a:p>
          <a:p>
            <a:pPr fontAlgn="base">
              <a:buFont typeface="Wingdings" panose="05000000000000000000" pitchFamily="2" charset="2"/>
              <a:buChar char="q"/>
            </a:pPr>
            <a:r>
              <a:rPr lang="en-IE" sz="1800" dirty="0">
                <a:effectLst/>
                <a:latin typeface="Calibri" panose="020F0502020204030204" pitchFamily="34" charset="0"/>
                <a:ea typeface="Calibri" panose="020F0502020204030204" pitchFamily="34" charset="0"/>
                <a:cs typeface="Calibri" panose="020F0502020204030204" pitchFamily="34" charset="0"/>
              </a:rPr>
              <a:t> Have at least five years continuous service as a Senior Lecturer, three of which are in UCC immediately prior to date of     application.</a:t>
            </a:r>
          </a:p>
          <a:p>
            <a:pPr marL="0" indent="0" fontAlgn="base">
              <a:buNone/>
            </a:pPr>
            <a:r>
              <a:rPr lang="en-IE" sz="1800" b="1" dirty="0">
                <a:latin typeface="Calibri" panose="020F0502020204030204" pitchFamily="34" charset="0"/>
                <a:ea typeface="Calibri" panose="020F0502020204030204" pitchFamily="34" charset="0"/>
                <a:cs typeface="Arial" panose="020B0604020202020204" pitchFamily="34" charset="0"/>
              </a:rPr>
              <a:t>    Note:</a:t>
            </a:r>
          </a:p>
          <a:p>
            <a:pPr fontAlgn="base">
              <a:buFont typeface="Wingdings" panose="05000000000000000000" pitchFamily="2" charset="2"/>
              <a:buChar char="q"/>
            </a:pPr>
            <a:r>
              <a:rPr lang="en-IE" sz="1800" dirty="0">
                <a:effectLst/>
                <a:latin typeface="Calibri" panose="020F0502020204030204" pitchFamily="34" charset="0"/>
                <a:ea typeface="Calibri" panose="020F0502020204030204" pitchFamily="34" charset="0"/>
                <a:cs typeface="Calibri" panose="020F0502020204030204" pitchFamily="34" charset="0"/>
              </a:rPr>
              <a:t>Period of Sabbatical Research Leave/ is counted as service (paid or unpaid).</a:t>
            </a:r>
          </a:p>
          <a:p>
            <a:pPr fontAlgn="base">
              <a:buFont typeface="Wingdings" panose="05000000000000000000" pitchFamily="2" charset="2"/>
              <a:buChar char="q"/>
            </a:pPr>
            <a:r>
              <a:rPr lang="en-IE" sz="1800" dirty="0">
                <a:effectLst/>
                <a:latin typeface="Calibri" panose="020F0502020204030204" pitchFamily="34" charset="0"/>
                <a:ea typeface="Calibri" panose="020F0502020204030204" pitchFamily="34" charset="0"/>
                <a:cs typeface="Calibri" panose="020F0502020204030204" pitchFamily="34" charset="0"/>
              </a:rPr>
              <a:t>Statutory Leave (Paid) is counted as service. Statutory Leave Form as part of the process can be used to reflect periods of paid and unpaid Statutory Leave.</a:t>
            </a:r>
          </a:p>
          <a:p>
            <a:pPr fontAlgn="base">
              <a:buFont typeface="Wingdings" panose="05000000000000000000" pitchFamily="2" charset="2"/>
              <a:buChar char="q"/>
            </a:pPr>
            <a:r>
              <a:rPr lang="en-IE" sz="1800" dirty="0">
                <a:effectLst/>
                <a:latin typeface="Calibri" panose="020F0502020204030204" pitchFamily="34" charset="0"/>
                <a:ea typeface="Calibri" panose="020F0502020204030204" pitchFamily="34" charset="0"/>
                <a:cs typeface="Calibri" panose="020F0502020204030204" pitchFamily="34" charset="0"/>
              </a:rPr>
              <a:t>Secondments – assessed for eligibility on a case-by-case basis.</a:t>
            </a:r>
          </a:p>
          <a:p>
            <a:pPr fontAlgn="base"/>
            <a:r>
              <a:rPr lang="en-GB"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t>
            </a:r>
            <a:r>
              <a:rPr lang="en-GB" sz="18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Please refer to the research criteria outlined in the scheme which reflects the standard expected at Prof Scale 2 grade.</a:t>
            </a:r>
          </a:p>
          <a:p>
            <a:pPr fontAlgn="base"/>
            <a:r>
              <a:rPr lang="en-GB"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Eligibility to partake in the scheme is confirmed by People &amp; Culture/Human Resources following the closing date for receipt of applications.</a:t>
            </a:r>
            <a:endParaRPr lang="en-IE" sz="1800" dirty="0">
              <a:effectLst/>
              <a:latin typeface="Calibri" panose="020F0502020204030204" pitchFamily="34" charset="0"/>
              <a:ea typeface="Calibri" panose="020F0502020204030204" pitchFamily="34" charset="0"/>
              <a:cs typeface="Calibri" panose="020F0502020204030204" pitchFamily="34" charset="0"/>
            </a:endParaRPr>
          </a:p>
          <a:p>
            <a:pPr marL="0" indent="0" fontAlgn="base">
              <a:buNone/>
            </a:pPr>
            <a:endParaRPr lang="en-IE" sz="1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0078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F3493-7036-435C-AFDE-E1D5713A815E}"/>
              </a:ext>
            </a:extLst>
          </p:cNvPr>
          <p:cNvSpPr>
            <a:spLocks noGrp="1"/>
          </p:cNvSpPr>
          <p:nvPr>
            <p:ph type="title"/>
          </p:nvPr>
        </p:nvSpPr>
        <p:spPr>
          <a:xfrm>
            <a:off x="1073939" y="797334"/>
            <a:ext cx="10058400" cy="812921"/>
          </a:xfrm>
        </p:spPr>
        <p:txBody>
          <a:bodyPr>
            <a:noAutofit/>
          </a:bodyPr>
          <a:lstStyle/>
          <a:p>
            <a:r>
              <a:rPr lang="en-IE" sz="2800" b="1" dirty="0">
                <a:solidFill>
                  <a:srgbClr val="002060"/>
                </a:solidFill>
              </a:rPr>
              <a:t>Professor Scale 2 Promotion Board</a:t>
            </a:r>
            <a:br>
              <a:rPr lang="en-IE" sz="2800" dirty="0">
                <a:solidFill>
                  <a:srgbClr val="002060"/>
                </a:solidFill>
              </a:rPr>
            </a:br>
            <a:r>
              <a:rPr lang="en-IE" sz="1800" dirty="0">
                <a:solidFill>
                  <a:schemeClr val="tx2">
                    <a:lumMod val="75000"/>
                  </a:schemeClr>
                </a:solidFill>
              </a:rPr>
              <a:t>Stage 1 (Shortlisting) &amp; Stage 2 (Full Application)  </a:t>
            </a:r>
            <a:endParaRPr lang="en-IE" sz="2800" dirty="0">
              <a:solidFill>
                <a:schemeClr val="tx2">
                  <a:lumMod val="75000"/>
                </a:schemeClr>
              </a:solidFill>
            </a:endParaRPr>
          </a:p>
        </p:txBody>
      </p:sp>
      <p:sp>
        <p:nvSpPr>
          <p:cNvPr id="11" name="TextBox 10">
            <a:extLst>
              <a:ext uri="{FF2B5EF4-FFF2-40B4-BE49-F238E27FC236}">
                <a16:creationId xmlns:a16="http://schemas.microsoft.com/office/drawing/2014/main" id="{3488F1D8-0471-A141-E783-AAF3DC3CA4B4}"/>
              </a:ext>
            </a:extLst>
          </p:cNvPr>
          <p:cNvSpPr txBox="1"/>
          <p:nvPr/>
        </p:nvSpPr>
        <p:spPr>
          <a:xfrm>
            <a:off x="1017841" y="5414335"/>
            <a:ext cx="10532770" cy="646331"/>
          </a:xfrm>
          <a:prstGeom prst="rect">
            <a:avLst/>
          </a:prstGeom>
          <a:noFill/>
        </p:spPr>
        <p:txBody>
          <a:bodyPr wrap="square">
            <a:spAutoFit/>
          </a:bodyPr>
          <a:lstStyle/>
          <a:p>
            <a:r>
              <a:rPr lang="en-GB" sz="1200" dirty="0"/>
              <a:t>Where College representation cannot be gained from the Professor/ Professor (Scale 2) cohort then the Deputy President &amp; Registrar will make recommendation to the President for approval for nomination of an appropriate Professor Scale 2 / Senior Lecturer of standing, who has held/or holds a Headship within the relevant College. </a:t>
            </a:r>
            <a:endParaRPr lang="en-IE" sz="1200" dirty="0"/>
          </a:p>
        </p:txBody>
      </p:sp>
      <p:sp>
        <p:nvSpPr>
          <p:cNvPr id="13" name="TextBox 12">
            <a:extLst>
              <a:ext uri="{FF2B5EF4-FFF2-40B4-BE49-F238E27FC236}">
                <a16:creationId xmlns:a16="http://schemas.microsoft.com/office/drawing/2014/main" id="{12AE6A87-C25D-F618-A7DB-AB66D0AECDF3}"/>
              </a:ext>
            </a:extLst>
          </p:cNvPr>
          <p:cNvSpPr txBox="1"/>
          <p:nvPr/>
        </p:nvSpPr>
        <p:spPr>
          <a:xfrm>
            <a:off x="1073939" y="1923881"/>
            <a:ext cx="10611308" cy="3108543"/>
          </a:xfrm>
          <a:prstGeom prst="rect">
            <a:avLst/>
          </a:prstGeom>
          <a:noFill/>
        </p:spPr>
        <p:txBody>
          <a:bodyPr wrap="square">
            <a:spAutoFit/>
          </a:bodyPr>
          <a:lstStyle/>
          <a:p>
            <a:pPr>
              <a:buFont typeface="Wingdings" panose="05000000000000000000" pitchFamily="2" charset="2"/>
              <a:buChar char="q"/>
            </a:pPr>
            <a:r>
              <a:rPr lang="en-IE" dirty="0"/>
              <a:t> Deputy President &amp; Registrar (Chair)</a:t>
            </a:r>
          </a:p>
          <a:p>
            <a:pPr>
              <a:buFont typeface="Wingdings" panose="05000000000000000000" pitchFamily="2" charset="2"/>
              <a:buChar char="q"/>
            </a:pPr>
            <a:r>
              <a:rPr lang="en-IE" dirty="0"/>
              <a:t> An academic nominee of the President (who may be internal or external to the University)</a:t>
            </a:r>
          </a:p>
          <a:p>
            <a:pPr>
              <a:buFont typeface="Wingdings" panose="05000000000000000000" pitchFamily="2" charset="2"/>
              <a:buChar char="q"/>
            </a:pPr>
            <a:r>
              <a:rPr lang="en-IE" dirty="0"/>
              <a:t> Eight academic members – Professors*, made up of two representatives from each of the four colleges.</a:t>
            </a:r>
          </a:p>
          <a:p>
            <a:pPr>
              <a:buFont typeface="Wingdings" panose="05000000000000000000" pitchFamily="2" charset="2"/>
              <a:buChar char="q"/>
            </a:pPr>
            <a:r>
              <a:rPr lang="en-IE" dirty="0"/>
              <a:t> Two independent international external academics, as nominated by the President, one from each  constituency pairing CACSSS/B&amp;L and SEFS/M&amp;H.</a:t>
            </a:r>
          </a:p>
          <a:p>
            <a:pPr>
              <a:buFont typeface="Wingdings" panose="05000000000000000000" pitchFamily="2" charset="2"/>
              <a:buChar char="q"/>
            </a:pPr>
            <a:endParaRPr lang="en-IE" dirty="0"/>
          </a:p>
          <a:p>
            <a:pPr>
              <a:buFont typeface="Wingdings" panose="05000000000000000000" pitchFamily="2" charset="2"/>
              <a:buChar char="q"/>
            </a:pPr>
            <a:r>
              <a:rPr lang="en-IE" dirty="0"/>
              <a:t> The regulation, in line with the other academic regulations, provides for process oversight by an External       </a:t>
            </a:r>
          </a:p>
          <a:p>
            <a:r>
              <a:rPr lang="en-IE" dirty="0"/>
              <a:t>     Senior Academic. </a:t>
            </a:r>
          </a:p>
          <a:p>
            <a:endParaRPr lang="en-IE" dirty="0"/>
          </a:p>
          <a:p>
            <a:r>
              <a:rPr lang="en-IE" sz="1600" dirty="0">
                <a:solidFill>
                  <a:srgbClr val="0070C0"/>
                </a:solidFill>
              </a:rPr>
              <a:t>The Board is in the process of being appointed, the membership of which will be posted on the P&amp;C/HR Webpage.</a:t>
            </a:r>
          </a:p>
          <a:p>
            <a:endParaRPr lang="en-IE" dirty="0"/>
          </a:p>
        </p:txBody>
      </p:sp>
    </p:spTree>
    <p:extLst>
      <p:ext uri="{BB962C8B-B14F-4D97-AF65-F5344CB8AC3E}">
        <p14:creationId xmlns:p14="http://schemas.microsoft.com/office/powerpoint/2010/main" val="3851487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01C26-635B-4718-9A80-6E9FFF8FF021}"/>
              </a:ext>
            </a:extLst>
          </p:cNvPr>
          <p:cNvSpPr>
            <a:spLocks noGrp="1"/>
          </p:cNvSpPr>
          <p:nvPr>
            <p:ph type="title"/>
          </p:nvPr>
        </p:nvSpPr>
        <p:spPr>
          <a:xfrm>
            <a:off x="1097280" y="286603"/>
            <a:ext cx="10058400" cy="1450757"/>
          </a:xfrm>
        </p:spPr>
        <p:txBody>
          <a:bodyPr anchor="b">
            <a:normAutofit/>
          </a:bodyPr>
          <a:lstStyle/>
          <a:p>
            <a:r>
              <a:rPr lang="en-IE" dirty="0"/>
              <a:t>Paperwork</a:t>
            </a:r>
          </a:p>
        </p:txBody>
      </p:sp>
      <p:sp>
        <p:nvSpPr>
          <p:cNvPr id="3" name="TextBox 2">
            <a:extLst>
              <a:ext uri="{FF2B5EF4-FFF2-40B4-BE49-F238E27FC236}">
                <a16:creationId xmlns:a16="http://schemas.microsoft.com/office/drawing/2014/main" id="{90F1126D-033F-06C8-1F6A-F26C858E9381}"/>
              </a:ext>
            </a:extLst>
          </p:cNvPr>
          <p:cNvSpPr txBox="1"/>
          <p:nvPr/>
        </p:nvSpPr>
        <p:spPr>
          <a:xfrm>
            <a:off x="330979" y="2620437"/>
            <a:ext cx="2763905" cy="307777"/>
          </a:xfrm>
          <a:prstGeom prst="rect">
            <a:avLst/>
          </a:prstGeom>
          <a:noFill/>
        </p:spPr>
        <p:txBody>
          <a:bodyPr wrap="square" rtlCol="0">
            <a:spAutoFit/>
          </a:bodyPr>
          <a:lstStyle/>
          <a:p>
            <a:r>
              <a:rPr lang="en-IE" sz="1400" dirty="0">
                <a:solidFill>
                  <a:srgbClr val="0070C0"/>
                </a:solidFill>
              </a:rPr>
              <a:t>Stage 1: </a:t>
            </a:r>
            <a:r>
              <a:rPr lang="en-IE" sz="1400" dirty="0"/>
              <a:t>Professor Scale 2 Board </a:t>
            </a:r>
          </a:p>
        </p:txBody>
      </p:sp>
      <p:sp>
        <p:nvSpPr>
          <p:cNvPr id="5" name="TextBox 4">
            <a:extLst>
              <a:ext uri="{FF2B5EF4-FFF2-40B4-BE49-F238E27FC236}">
                <a16:creationId xmlns:a16="http://schemas.microsoft.com/office/drawing/2014/main" id="{65DE4CA6-470F-B666-921E-A0D07952FD87}"/>
              </a:ext>
            </a:extLst>
          </p:cNvPr>
          <p:cNvSpPr txBox="1"/>
          <p:nvPr/>
        </p:nvSpPr>
        <p:spPr>
          <a:xfrm>
            <a:off x="330980" y="4185630"/>
            <a:ext cx="2763904" cy="307777"/>
          </a:xfrm>
          <a:prstGeom prst="rect">
            <a:avLst/>
          </a:prstGeom>
          <a:noFill/>
        </p:spPr>
        <p:txBody>
          <a:bodyPr wrap="square">
            <a:spAutoFit/>
          </a:bodyPr>
          <a:lstStyle/>
          <a:p>
            <a:r>
              <a:rPr lang="en-IE" sz="1400" dirty="0">
                <a:solidFill>
                  <a:srgbClr val="0070C0"/>
                </a:solidFill>
              </a:rPr>
              <a:t>Stage 2: </a:t>
            </a:r>
            <a:r>
              <a:rPr lang="en-IE" sz="1400" dirty="0"/>
              <a:t>Professor Scale 2 Board </a:t>
            </a:r>
          </a:p>
        </p:txBody>
      </p:sp>
      <p:pic>
        <p:nvPicPr>
          <p:cNvPr id="4" name="Picture 3" descr="A screenshot of a computer&#10;&#10;Description automatically generated">
            <a:extLst>
              <a:ext uri="{FF2B5EF4-FFF2-40B4-BE49-F238E27FC236}">
                <a16:creationId xmlns:a16="http://schemas.microsoft.com/office/drawing/2014/main" id="{B9A053E4-4C78-790B-0737-514CD5DF7EBA}"/>
              </a:ext>
            </a:extLst>
          </p:cNvPr>
          <p:cNvPicPr>
            <a:picLocks noChangeAspect="1"/>
          </p:cNvPicPr>
          <p:nvPr/>
        </p:nvPicPr>
        <p:blipFill rotWithShape="1">
          <a:blip r:embed="rId2"/>
          <a:srcRect l="28112" t="15480" r="4593" b="39214"/>
          <a:stretch/>
        </p:blipFill>
        <p:spPr bwMode="auto">
          <a:xfrm>
            <a:off x="2956101" y="1952215"/>
            <a:ext cx="9151589" cy="41063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23542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F650D-8480-3FBF-0720-948F8FF5A924}"/>
              </a:ext>
            </a:extLst>
          </p:cNvPr>
          <p:cNvSpPr>
            <a:spLocks noGrp="1"/>
          </p:cNvSpPr>
          <p:nvPr>
            <p:ph type="title"/>
          </p:nvPr>
        </p:nvSpPr>
        <p:spPr>
          <a:xfrm>
            <a:off x="460005" y="4830052"/>
            <a:ext cx="4824441" cy="347808"/>
          </a:xfrm>
        </p:spPr>
        <p:txBody>
          <a:bodyPr>
            <a:normAutofit fontScale="90000"/>
          </a:bodyPr>
          <a:lstStyle/>
          <a:p>
            <a:r>
              <a:rPr lang="en-US" sz="2200" b="1" dirty="0">
                <a:solidFill>
                  <a:srgbClr val="002060"/>
                </a:solidFill>
              </a:rPr>
              <a:t>Assessment Criteria under Three Broad Areas</a:t>
            </a:r>
            <a:br>
              <a:rPr lang="en-US" sz="4800" dirty="0">
                <a:solidFill>
                  <a:srgbClr val="002060"/>
                </a:solidFill>
              </a:rPr>
            </a:br>
            <a:r>
              <a:rPr lang="en-US" sz="1800" dirty="0">
                <a:solidFill>
                  <a:schemeClr val="accent3">
                    <a:lumMod val="75000"/>
                  </a:schemeClr>
                </a:solidFill>
              </a:rPr>
              <a:t>Criteria Areas, Sub-categories and associated marks at Stage 2.</a:t>
            </a:r>
            <a:br>
              <a:rPr lang="en-US" sz="1800" dirty="0">
                <a:solidFill>
                  <a:schemeClr val="accent3">
                    <a:lumMod val="75000"/>
                  </a:schemeClr>
                </a:solidFill>
              </a:rPr>
            </a:br>
            <a:br>
              <a:rPr lang="en-US" sz="1800" dirty="0">
                <a:solidFill>
                  <a:schemeClr val="accent3">
                    <a:lumMod val="75000"/>
                  </a:schemeClr>
                </a:solidFill>
              </a:rPr>
            </a:br>
            <a:br>
              <a:rPr lang="en-US" sz="1800" dirty="0">
                <a:solidFill>
                  <a:schemeClr val="accent3">
                    <a:lumMod val="75000"/>
                  </a:schemeClr>
                </a:solidFill>
              </a:rPr>
            </a:br>
            <a:br>
              <a:rPr lang="en-US" sz="1800" dirty="0">
                <a:solidFill>
                  <a:schemeClr val="accent3">
                    <a:lumMod val="75000"/>
                  </a:schemeClr>
                </a:solidFill>
              </a:rPr>
            </a:br>
            <a:r>
              <a:rPr lang="en-GB" sz="1800" u="sng" dirty="0">
                <a:solidFill>
                  <a:srgbClr val="002060"/>
                </a:solidFill>
              </a:rPr>
              <a:t>In order to be recommended for promotion:</a:t>
            </a:r>
            <a:br>
              <a:rPr lang="en-GB" sz="1800" u="sng" dirty="0">
                <a:solidFill>
                  <a:srgbClr val="002060"/>
                </a:solidFill>
              </a:rPr>
            </a:br>
            <a:br>
              <a:rPr lang="en-US" sz="1800" dirty="0">
                <a:solidFill>
                  <a:schemeClr val="accent3">
                    <a:lumMod val="75000"/>
                  </a:schemeClr>
                </a:solidFill>
              </a:rPr>
            </a:br>
            <a:r>
              <a:rPr lang="en-US" sz="1300" dirty="0">
                <a:solidFill>
                  <a:srgbClr val="0070C0"/>
                </a:solidFill>
              </a:rPr>
              <a:t>1125 out of 1500 marks </a:t>
            </a:r>
            <a:r>
              <a:rPr lang="en-US" sz="1300" dirty="0">
                <a:solidFill>
                  <a:srgbClr val="002060"/>
                </a:solidFill>
              </a:rPr>
              <a:t>in Leadership in Research &amp; Innovation</a:t>
            </a:r>
            <a:br>
              <a:rPr lang="en-US" sz="1300" dirty="0">
                <a:solidFill>
                  <a:srgbClr val="0070C0"/>
                </a:solidFill>
              </a:rPr>
            </a:br>
            <a:br>
              <a:rPr lang="en-US" sz="1300" dirty="0">
                <a:solidFill>
                  <a:srgbClr val="0070C0"/>
                </a:solidFill>
              </a:rPr>
            </a:br>
            <a:r>
              <a:rPr lang="en-US" sz="1300" dirty="0">
                <a:solidFill>
                  <a:srgbClr val="0070C0"/>
                </a:solidFill>
              </a:rPr>
              <a:t>675 out of 900 marks </a:t>
            </a:r>
            <a:r>
              <a:rPr lang="en-US" sz="1300" dirty="0">
                <a:solidFill>
                  <a:srgbClr val="002060"/>
                </a:solidFill>
              </a:rPr>
              <a:t>in Leadership in Learning &amp; Teaching</a:t>
            </a:r>
            <a:br>
              <a:rPr lang="en-US" sz="1300" dirty="0">
                <a:solidFill>
                  <a:srgbClr val="0070C0"/>
                </a:solidFill>
              </a:rPr>
            </a:br>
            <a:br>
              <a:rPr lang="en-US" sz="1300" dirty="0">
                <a:solidFill>
                  <a:srgbClr val="0070C0"/>
                </a:solidFill>
              </a:rPr>
            </a:br>
            <a:r>
              <a:rPr lang="en-US" sz="1300" dirty="0">
                <a:solidFill>
                  <a:srgbClr val="0070C0"/>
                </a:solidFill>
              </a:rPr>
              <a:t>450 out of 600 marks </a:t>
            </a:r>
            <a:r>
              <a:rPr lang="en-US" sz="1300" dirty="0">
                <a:solidFill>
                  <a:srgbClr val="002060"/>
                </a:solidFill>
              </a:rPr>
              <a:t>in Leadership in Contribution to Academic Citizenship and Engagement. </a:t>
            </a:r>
            <a:endParaRPr lang="en-IE" dirty="0">
              <a:solidFill>
                <a:srgbClr val="002060"/>
              </a:solidFill>
            </a:endParaRPr>
          </a:p>
        </p:txBody>
      </p:sp>
      <p:pic>
        <p:nvPicPr>
          <p:cNvPr id="7" name="Picture 6" descr="A screenshot of a computer&#10;&#10;Description automatically generated">
            <a:extLst>
              <a:ext uri="{FF2B5EF4-FFF2-40B4-BE49-F238E27FC236}">
                <a16:creationId xmlns:a16="http://schemas.microsoft.com/office/drawing/2014/main" id="{AF5A7E6A-69AC-1059-65EA-CAD868A5AF32}"/>
              </a:ext>
            </a:extLst>
          </p:cNvPr>
          <p:cNvPicPr>
            <a:picLocks noChangeAspect="1"/>
          </p:cNvPicPr>
          <p:nvPr/>
        </p:nvPicPr>
        <p:blipFill rotWithShape="1">
          <a:blip r:embed="rId2"/>
          <a:srcRect l="25180" t="10595" r="22723" b="9873"/>
          <a:stretch/>
        </p:blipFill>
        <p:spPr bwMode="auto">
          <a:xfrm>
            <a:off x="5435912" y="0"/>
            <a:ext cx="6756088" cy="68768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8008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BE670-8D1A-A9ED-FECE-B8563BA6CFE7}"/>
              </a:ext>
            </a:extLst>
          </p:cNvPr>
          <p:cNvSpPr>
            <a:spLocks noGrp="1"/>
          </p:cNvSpPr>
          <p:nvPr>
            <p:ph type="title"/>
          </p:nvPr>
        </p:nvSpPr>
        <p:spPr>
          <a:xfrm>
            <a:off x="1097280" y="286604"/>
            <a:ext cx="10058400" cy="773652"/>
          </a:xfrm>
        </p:spPr>
        <p:txBody>
          <a:bodyPr/>
          <a:lstStyle/>
          <a:p>
            <a:r>
              <a:rPr lang="en-US" sz="4400" dirty="0">
                <a:solidFill>
                  <a:srgbClr val="002060"/>
                </a:solidFill>
              </a:rPr>
              <a:t>Evidencing Criteria</a:t>
            </a:r>
            <a:endParaRPr lang="en-IE" dirty="0"/>
          </a:p>
        </p:txBody>
      </p:sp>
      <p:sp>
        <p:nvSpPr>
          <p:cNvPr id="3" name="Content Placeholder 2">
            <a:extLst>
              <a:ext uri="{FF2B5EF4-FFF2-40B4-BE49-F238E27FC236}">
                <a16:creationId xmlns:a16="http://schemas.microsoft.com/office/drawing/2014/main" id="{DA2E5EA2-5756-8AA0-B1F0-25E3250E74B8}"/>
              </a:ext>
            </a:extLst>
          </p:cNvPr>
          <p:cNvSpPr>
            <a:spLocks noGrp="1"/>
          </p:cNvSpPr>
          <p:nvPr>
            <p:ph idx="1"/>
          </p:nvPr>
        </p:nvSpPr>
        <p:spPr>
          <a:xfrm>
            <a:off x="1097280" y="1279038"/>
            <a:ext cx="10610406" cy="4852491"/>
          </a:xfrm>
        </p:spPr>
        <p:txBody>
          <a:bodyPr>
            <a:normAutofit lnSpcReduction="10000"/>
          </a:bodyPr>
          <a:lstStyle/>
          <a:p>
            <a:r>
              <a:rPr lang="en-GB" sz="1400" dirty="0">
                <a:solidFill>
                  <a:srgbClr val="002060"/>
                </a:solidFill>
              </a:rPr>
              <a:t>When making an application for promotion to Professor Scale 2, Applicants should supply supporting evidence demonstrating their level of achievement across the range of areas set out in the Regulation for Promotion to Prof Scale 2; </a:t>
            </a:r>
          </a:p>
          <a:p>
            <a:r>
              <a:rPr lang="en-GB" sz="1400" b="1" dirty="0">
                <a:solidFill>
                  <a:schemeClr val="accent3">
                    <a:lumMod val="50000"/>
                  </a:schemeClr>
                </a:solidFill>
              </a:rPr>
              <a:t>Applicants need to present a prima facie case for promotion to Professor Scale 2.</a:t>
            </a:r>
            <a:endParaRPr lang="en-GB" sz="1400" b="1" dirty="0">
              <a:solidFill>
                <a:srgbClr val="002060"/>
              </a:solidFill>
            </a:endParaRPr>
          </a:p>
          <a:p>
            <a:r>
              <a:rPr lang="en-GB" sz="1400" dirty="0">
                <a:solidFill>
                  <a:srgbClr val="002060"/>
                </a:solidFill>
              </a:rPr>
              <a:t>To establish a prima facie case for promotion to Professor Scale 2, candidates must satisfy all of the essential criteria as set out in Appendix B of the ‘Regulation on Academic Promotions to Professor Scale 2. </a:t>
            </a:r>
          </a:p>
          <a:p>
            <a:r>
              <a:rPr lang="en-GB" sz="1400" b="1" dirty="0">
                <a:solidFill>
                  <a:srgbClr val="002060"/>
                </a:solidFill>
              </a:rPr>
              <a:t>Evidence of meeting the criteria should be presented within the portfolio templates provided by  People &amp; Culture/HR.  Whilst indicative evidence e.g. letters of commendation, grant letters, publisher’s contracts etc are not submitted with the application, the Board may, where needed in consideration of an application, request submission of such evidence to aid in its deliberations. </a:t>
            </a:r>
          </a:p>
          <a:p>
            <a:r>
              <a:rPr lang="en-GB" sz="1400" b="1" dirty="0">
                <a:solidFill>
                  <a:srgbClr val="002060"/>
                </a:solidFill>
              </a:rPr>
              <a:t>It is recognised, however, at full application stage that not all the activities and responsibilities in each section listed in Appendix C will be fulfilled by every applicant. Applicants should therefore articulate, supported by appropriate evidence, where they consider their major and minor contributions lie in each of the three Criteria Categories set out in the application. </a:t>
            </a:r>
          </a:p>
          <a:p>
            <a:r>
              <a:rPr lang="en-GB" sz="1400" b="1" dirty="0">
                <a:solidFill>
                  <a:srgbClr val="002060"/>
                </a:solidFill>
              </a:rPr>
              <a:t>At Stage 2 (Invited Full Application) in addition to the Essential Criteria outlined in Appendix B, candidates for promotion to Professor (Scale 2) are required to evidence a prima facie case for promotion across the categories listed. Timeframe of evidence – last 5 years up to the point of application to Stage 1.</a:t>
            </a:r>
          </a:p>
          <a:p>
            <a:r>
              <a:rPr lang="en-GB" sz="1400" b="1" dirty="0">
                <a:solidFill>
                  <a:schemeClr val="accent3">
                    <a:lumMod val="50000"/>
                  </a:schemeClr>
                </a:solidFill>
              </a:rPr>
              <a:t>In order to be recommended for promotion, candidates must score a minimum of 1125 out of 1500 marks in Research and Innovation, 675 out of 900 marks in Learning and Teaching and 450 out of 600 marks in Contribution to Academic Citizenship and Engagement. </a:t>
            </a:r>
            <a:endParaRPr lang="en-IE" sz="1400" b="1" dirty="0">
              <a:solidFill>
                <a:schemeClr val="accent3">
                  <a:lumMod val="50000"/>
                </a:schemeClr>
              </a:solidFill>
            </a:endParaRPr>
          </a:p>
        </p:txBody>
      </p:sp>
    </p:spTree>
    <p:extLst>
      <p:ext uri="{BB962C8B-B14F-4D97-AF65-F5344CB8AC3E}">
        <p14:creationId xmlns:p14="http://schemas.microsoft.com/office/powerpoint/2010/main" val="9631285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docProps/app.xml><?xml version="1.0" encoding="utf-8"?>
<Properties xmlns="http://schemas.openxmlformats.org/officeDocument/2006/extended-properties" xmlns:vt="http://schemas.openxmlformats.org/officeDocument/2006/docPropsVTypes">
  <TotalTime>0</TotalTime>
  <Words>1617</Words>
  <Application>Microsoft Office PowerPoint</Application>
  <PresentationFormat>Widescreen</PresentationFormat>
  <Paragraphs>86</Paragraphs>
  <Slides>15</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Arial</vt:lpstr>
      <vt:lpstr>Bookman Old Style</vt:lpstr>
      <vt:lpstr>Calibri</vt:lpstr>
      <vt:lpstr>Calibri Light</vt:lpstr>
      <vt:lpstr>Franklin Gothic Book</vt:lpstr>
      <vt:lpstr>Roboto</vt:lpstr>
      <vt:lpstr>Times New Roman</vt:lpstr>
      <vt:lpstr>Wingdings</vt:lpstr>
      <vt:lpstr>Office Theme</vt:lpstr>
      <vt:lpstr>1_RetrospectVTI</vt:lpstr>
      <vt:lpstr>Promotion to Professor Scale 2 Briefing</vt:lpstr>
      <vt:lpstr>Promotion to Professor Scale 2 under a Revised Scheme Introduction &amp; Governance Path</vt:lpstr>
      <vt:lpstr>Promotion to Professor Scale 2  - Things to Note</vt:lpstr>
      <vt:lpstr>The Academic Rank of Promotion to Professor Scale 2</vt:lpstr>
      <vt:lpstr>Eligibility Criteria </vt:lpstr>
      <vt:lpstr>Professor Scale 2 Promotion Board Stage 1 (Shortlisting) &amp; Stage 2 (Full Application)  </vt:lpstr>
      <vt:lpstr>Paperwork</vt:lpstr>
      <vt:lpstr>Assessment Criteria under Three Broad Areas Criteria Areas, Sub-categories and associated marks at Stage 2.    In order to be recommended for promotion:  1125 out of 1500 marks in Leadership in Research &amp; Innovation  675 out of 900 marks in Leadership in Learning &amp; Teaching  450 out of 600 marks in Leadership in Contribution to Academic Citizenship and Engagement. </vt:lpstr>
      <vt:lpstr>Evidencing Criteria</vt:lpstr>
      <vt:lpstr>Statutory Leave</vt:lpstr>
      <vt:lpstr>PowerPoint Presentation</vt:lpstr>
      <vt:lpstr>PowerPoint Presentation</vt:lpstr>
      <vt:lpstr>Supporting Guidelines</vt:lpstr>
      <vt:lpstr>Feedback At Stage 2</vt:lpstr>
      <vt:lpstr>Making an Application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LPEB – PAMB Briefing</dc:title>
  <dc:creator>Angela Coholan</dc:creator>
  <cp:lastModifiedBy>Angela O'Donovan</cp:lastModifiedBy>
  <cp:revision>204</cp:revision>
  <dcterms:created xsi:type="dcterms:W3CDTF">2022-03-28T21:35:20Z</dcterms:created>
  <dcterms:modified xsi:type="dcterms:W3CDTF">2024-06-20T23:51:12Z</dcterms:modified>
</cp:coreProperties>
</file>