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sldIdLst>
    <p:sldId id="256" r:id="rId3"/>
    <p:sldId id="257" r:id="rId4"/>
    <p:sldId id="266" r:id="rId5"/>
    <p:sldId id="291" r:id="rId6"/>
    <p:sldId id="288" r:id="rId7"/>
    <p:sldId id="285" r:id="rId8"/>
    <p:sldId id="292" r:id="rId9"/>
    <p:sldId id="295" r:id="rId10"/>
    <p:sldId id="293" r:id="rId11"/>
    <p:sldId id="274" r:id="rId12"/>
    <p:sldId id="276" r:id="rId13"/>
    <p:sldId id="277" r:id="rId14"/>
    <p:sldId id="286" r:id="rId15"/>
    <p:sldId id="280" r:id="rId16"/>
    <p:sldId id="294" r:id="rId17"/>
    <p:sldId id="264" r:id="rId18"/>
    <p:sldId id="281" r:id="rId19"/>
    <p:sldId id="27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5" autoAdjust="0"/>
    <p:restoredTop sz="94660"/>
  </p:normalViewPr>
  <p:slideViewPr>
    <p:cSldViewPr snapToGrid="0">
      <p:cViewPr varScale="1">
        <p:scale>
          <a:sx n="85" d="100"/>
          <a:sy n="85" d="100"/>
        </p:scale>
        <p:origin x="48" y="22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3EFB9-2087-4208-9949-6FC9A2B7E5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FE4B879E-330B-4307-BE60-28F89A275D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4B5D9E0A-C0DC-49CA-962B-02C0C76D59B8}"/>
              </a:ext>
            </a:extLst>
          </p:cNvPr>
          <p:cNvSpPr>
            <a:spLocks noGrp="1"/>
          </p:cNvSpPr>
          <p:nvPr>
            <p:ph type="dt" sz="half" idx="10"/>
          </p:nvPr>
        </p:nvSpPr>
        <p:spPr/>
        <p:txBody>
          <a:bodyPr/>
          <a:lstStyle/>
          <a:p>
            <a:fld id="{3958B351-6BDE-49D5-B1E7-7117E53A0445}" type="datetimeFigureOut">
              <a:rPr lang="en-IE" smtClean="0"/>
              <a:t>31/01/2023</a:t>
            </a:fld>
            <a:endParaRPr lang="en-IE"/>
          </a:p>
        </p:txBody>
      </p:sp>
      <p:sp>
        <p:nvSpPr>
          <p:cNvPr id="5" name="Footer Placeholder 4">
            <a:extLst>
              <a:ext uri="{FF2B5EF4-FFF2-40B4-BE49-F238E27FC236}">
                <a16:creationId xmlns:a16="http://schemas.microsoft.com/office/drawing/2014/main" id="{E78BFE42-A48E-40FA-BDBF-96BACB24502F}"/>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FA9AC8B4-A569-44F2-9F4E-45B6BCCACD51}"/>
              </a:ext>
            </a:extLst>
          </p:cNvPr>
          <p:cNvSpPr>
            <a:spLocks noGrp="1"/>
          </p:cNvSpPr>
          <p:nvPr>
            <p:ph type="sldNum" sz="quarter" idx="12"/>
          </p:nvPr>
        </p:nvSpPr>
        <p:spPr/>
        <p:txBody>
          <a:bodyPr/>
          <a:lstStyle/>
          <a:p>
            <a:fld id="{2042DD5A-5F66-416F-94DA-A426F28128A5}" type="slidenum">
              <a:rPr lang="en-IE" smtClean="0"/>
              <a:t>‹#›</a:t>
            </a:fld>
            <a:endParaRPr lang="en-IE"/>
          </a:p>
        </p:txBody>
      </p:sp>
    </p:spTree>
    <p:extLst>
      <p:ext uri="{BB962C8B-B14F-4D97-AF65-F5344CB8AC3E}">
        <p14:creationId xmlns:p14="http://schemas.microsoft.com/office/powerpoint/2010/main" val="2573010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ADC6F-5A0A-4EDF-B6C7-F2DA1CBA1666}"/>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E785AF34-3148-4E8D-AA32-FB18E4644E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51CF8FD7-2F8B-4FB2-9FD1-0B23F6A2C86F}"/>
              </a:ext>
            </a:extLst>
          </p:cNvPr>
          <p:cNvSpPr>
            <a:spLocks noGrp="1"/>
          </p:cNvSpPr>
          <p:nvPr>
            <p:ph type="dt" sz="half" idx="10"/>
          </p:nvPr>
        </p:nvSpPr>
        <p:spPr/>
        <p:txBody>
          <a:bodyPr/>
          <a:lstStyle/>
          <a:p>
            <a:fld id="{3958B351-6BDE-49D5-B1E7-7117E53A0445}" type="datetimeFigureOut">
              <a:rPr lang="en-IE" smtClean="0"/>
              <a:t>31/01/2023</a:t>
            </a:fld>
            <a:endParaRPr lang="en-IE"/>
          </a:p>
        </p:txBody>
      </p:sp>
      <p:sp>
        <p:nvSpPr>
          <p:cNvPr id="5" name="Footer Placeholder 4">
            <a:extLst>
              <a:ext uri="{FF2B5EF4-FFF2-40B4-BE49-F238E27FC236}">
                <a16:creationId xmlns:a16="http://schemas.microsoft.com/office/drawing/2014/main" id="{5031532B-2FC2-428B-A4CB-D26850322A94}"/>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6D55E12E-C84C-4558-A3B6-6337149E517A}"/>
              </a:ext>
            </a:extLst>
          </p:cNvPr>
          <p:cNvSpPr>
            <a:spLocks noGrp="1"/>
          </p:cNvSpPr>
          <p:nvPr>
            <p:ph type="sldNum" sz="quarter" idx="12"/>
          </p:nvPr>
        </p:nvSpPr>
        <p:spPr/>
        <p:txBody>
          <a:bodyPr/>
          <a:lstStyle/>
          <a:p>
            <a:fld id="{2042DD5A-5F66-416F-94DA-A426F28128A5}" type="slidenum">
              <a:rPr lang="en-IE" smtClean="0"/>
              <a:t>‹#›</a:t>
            </a:fld>
            <a:endParaRPr lang="en-IE"/>
          </a:p>
        </p:txBody>
      </p:sp>
    </p:spTree>
    <p:extLst>
      <p:ext uri="{BB962C8B-B14F-4D97-AF65-F5344CB8AC3E}">
        <p14:creationId xmlns:p14="http://schemas.microsoft.com/office/powerpoint/2010/main" val="1877857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12B7CB-AC43-4EE2-A127-A3A31623B5E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2AFD1040-4402-43E7-9480-E7DE5CDD3F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5D0875A1-238B-4485-9F0A-303441E9A82D}"/>
              </a:ext>
            </a:extLst>
          </p:cNvPr>
          <p:cNvSpPr>
            <a:spLocks noGrp="1"/>
          </p:cNvSpPr>
          <p:nvPr>
            <p:ph type="dt" sz="half" idx="10"/>
          </p:nvPr>
        </p:nvSpPr>
        <p:spPr/>
        <p:txBody>
          <a:bodyPr/>
          <a:lstStyle/>
          <a:p>
            <a:fld id="{3958B351-6BDE-49D5-B1E7-7117E53A0445}" type="datetimeFigureOut">
              <a:rPr lang="en-IE" smtClean="0"/>
              <a:t>31/01/2023</a:t>
            </a:fld>
            <a:endParaRPr lang="en-IE"/>
          </a:p>
        </p:txBody>
      </p:sp>
      <p:sp>
        <p:nvSpPr>
          <p:cNvPr id="5" name="Footer Placeholder 4">
            <a:extLst>
              <a:ext uri="{FF2B5EF4-FFF2-40B4-BE49-F238E27FC236}">
                <a16:creationId xmlns:a16="http://schemas.microsoft.com/office/drawing/2014/main" id="{0868D736-0565-4057-990A-35A6BBD2413B}"/>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7E097043-102A-45A5-B03F-0E822EB9A3B4}"/>
              </a:ext>
            </a:extLst>
          </p:cNvPr>
          <p:cNvSpPr>
            <a:spLocks noGrp="1"/>
          </p:cNvSpPr>
          <p:nvPr>
            <p:ph type="sldNum" sz="quarter" idx="12"/>
          </p:nvPr>
        </p:nvSpPr>
        <p:spPr/>
        <p:txBody>
          <a:bodyPr/>
          <a:lstStyle/>
          <a:p>
            <a:fld id="{2042DD5A-5F66-416F-94DA-A426F28128A5}" type="slidenum">
              <a:rPr lang="en-IE" smtClean="0"/>
              <a:t>‹#›</a:t>
            </a:fld>
            <a:endParaRPr lang="en-IE"/>
          </a:p>
        </p:txBody>
      </p:sp>
    </p:spTree>
    <p:extLst>
      <p:ext uri="{BB962C8B-B14F-4D97-AF65-F5344CB8AC3E}">
        <p14:creationId xmlns:p14="http://schemas.microsoft.com/office/powerpoint/2010/main" val="22882598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1/31/2023</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71244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1/31/2023</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649724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1/31/2023</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415453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1/31/2023</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690261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1/31/2023</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014213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1/31/2023</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278855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1/31/2023</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3504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1/31/2023</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628457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FEE8B-4E9A-48DD-B62A-86E38CBCB442}"/>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8BA91FE5-8EF9-494D-B69E-5E51D0B447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11C552C0-1D32-4304-9049-1703F34AF291}"/>
              </a:ext>
            </a:extLst>
          </p:cNvPr>
          <p:cNvSpPr>
            <a:spLocks noGrp="1"/>
          </p:cNvSpPr>
          <p:nvPr>
            <p:ph type="dt" sz="half" idx="10"/>
          </p:nvPr>
        </p:nvSpPr>
        <p:spPr/>
        <p:txBody>
          <a:bodyPr/>
          <a:lstStyle/>
          <a:p>
            <a:fld id="{3958B351-6BDE-49D5-B1E7-7117E53A0445}" type="datetimeFigureOut">
              <a:rPr lang="en-IE" smtClean="0"/>
              <a:t>31/01/2023</a:t>
            </a:fld>
            <a:endParaRPr lang="en-IE"/>
          </a:p>
        </p:txBody>
      </p:sp>
      <p:sp>
        <p:nvSpPr>
          <p:cNvPr id="5" name="Footer Placeholder 4">
            <a:extLst>
              <a:ext uri="{FF2B5EF4-FFF2-40B4-BE49-F238E27FC236}">
                <a16:creationId xmlns:a16="http://schemas.microsoft.com/office/drawing/2014/main" id="{699BAC49-8B8A-4B42-98F0-C7A86B9DAB0B}"/>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156A59B-6873-4D9D-8F0F-5109B8C9C3FE}"/>
              </a:ext>
            </a:extLst>
          </p:cNvPr>
          <p:cNvSpPr>
            <a:spLocks noGrp="1"/>
          </p:cNvSpPr>
          <p:nvPr>
            <p:ph type="sldNum" sz="quarter" idx="12"/>
          </p:nvPr>
        </p:nvSpPr>
        <p:spPr/>
        <p:txBody>
          <a:bodyPr/>
          <a:lstStyle/>
          <a:p>
            <a:fld id="{2042DD5A-5F66-416F-94DA-A426F28128A5}" type="slidenum">
              <a:rPr lang="en-IE" smtClean="0"/>
              <a:t>‹#›</a:t>
            </a:fld>
            <a:endParaRPr lang="en-IE"/>
          </a:p>
        </p:txBody>
      </p:sp>
    </p:spTree>
    <p:extLst>
      <p:ext uri="{BB962C8B-B14F-4D97-AF65-F5344CB8AC3E}">
        <p14:creationId xmlns:p14="http://schemas.microsoft.com/office/powerpoint/2010/main" val="32391639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1/31/2023</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829682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1/31/2023</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739536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1/31/2023</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71806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D4748-788F-4D90-A3AF-10B89D3D6B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7D8C75D7-C2BC-4D0E-8113-6C314A1DB7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6EAC70-EDB0-4D23-BCD5-421D2AA6043F}"/>
              </a:ext>
            </a:extLst>
          </p:cNvPr>
          <p:cNvSpPr>
            <a:spLocks noGrp="1"/>
          </p:cNvSpPr>
          <p:nvPr>
            <p:ph type="dt" sz="half" idx="10"/>
          </p:nvPr>
        </p:nvSpPr>
        <p:spPr/>
        <p:txBody>
          <a:bodyPr/>
          <a:lstStyle/>
          <a:p>
            <a:fld id="{3958B351-6BDE-49D5-B1E7-7117E53A0445}" type="datetimeFigureOut">
              <a:rPr lang="en-IE" smtClean="0"/>
              <a:t>31/01/2023</a:t>
            </a:fld>
            <a:endParaRPr lang="en-IE"/>
          </a:p>
        </p:txBody>
      </p:sp>
      <p:sp>
        <p:nvSpPr>
          <p:cNvPr id="5" name="Footer Placeholder 4">
            <a:extLst>
              <a:ext uri="{FF2B5EF4-FFF2-40B4-BE49-F238E27FC236}">
                <a16:creationId xmlns:a16="http://schemas.microsoft.com/office/drawing/2014/main" id="{E9952D5A-FED1-450A-9038-2119F7F44B17}"/>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A3E58372-5E14-4100-B955-DB709605092F}"/>
              </a:ext>
            </a:extLst>
          </p:cNvPr>
          <p:cNvSpPr>
            <a:spLocks noGrp="1"/>
          </p:cNvSpPr>
          <p:nvPr>
            <p:ph type="sldNum" sz="quarter" idx="12"/>
          </p:nvPr>
        </p:nvSpPr>
        <p:spPr/>
        <p:txBody>
          <a:bodyPr/>
          <a:lstStyle/>
          <a:p>
            <a:fld id="{2042DD5A-5F66-416F-94DA-A426F28128A5}" type="slidenum">
              <a:rPr lang="en-IE" smtClean="0"/>
              <a:t>‹#›</a:t>
            </a:fld>
            <a:endParaRPr lang="en-IE"/>
          </a:p>
        </p:txBody>
      </p:sp>
    </p:spTree>
    <p:extLst>
      <p:ext uri="{BB962C8B-B14F-4D97-AF65-F5344CB8AC3E}">
        <p14:creationId xmlns:p14="http://schemas.microsoft.com/office/powerpoint/2010/main" val="3397282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7617E-EBDD-4474-B982-01FFC79AD324}"/>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CF264B7F-27E9-48ED-ABB2-8AE84930CC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AB1B3DB3-8374-4565-9F77-EFD79EF0A4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72B490D5-6BE6-47B6-AE52-82F2D76EFB79}"/>
              </a:ext>
            </a:extLst>
          </p:cNvPr>
          <p:cNvSpPr>
            <a:spLocks noGrp="1"/>
          </p:cNvSpPr>
          <p:nvPr>
            <p:ph type="dt" sz="half" idx="10"/>
          </p:nvPr>
        </p:nvSpPr>
        <p:spPr/>
        <p:txBody>
          <a:bodyPr/>
          <a:lstStyle/>
          <a:p>
            <a:fld id="{3958B351-6BDE-49D5-B1E7-7117E53A0445}" type="datetimeFigureOut">
              <a:rPr lang="en-IE" smtClean="0"/>
              <a:t>31/01/2023</a:t>
            </a:fld>
            <a:endParaRPr lang="en-IE"/>
          </a:p>
        </p:txBody>
      </p:sp>
      <p:sp>
        <p:nvSpPr>
          <p:cNvPr id="6" name="Footer Placeholder 5">
            <a:extLst>
              <a:ext uri="{FF2B5EF4-FFF2-40B4-BE49-F238E27FC236}">
                <a16:creationId xmlns:a16="http://schemas.microsoft.com/office/drawing/2014/main" id="{B7E3A780-8BE2-4110-9332-F609B1C95358}"/>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81FFDE37-BEA1-4046-8C8C-F83DB8265AC2}"/>
              </a:ext>
            </a:extLst>
          </p:cNvPr>
          <p:cNvSpPr>
            <a:spLocks noGrp="1"/>
          </p:cNvSpPr>
          <p:nvPr>
            <p:ph type="sldNum" sz="quarter" idx="12"/>
          </p:nvPr>
        </p:nvSpPr>
        <p:spPr/>
        <p:txBody>
          <a:bodyPr/>
          <a:lstStyle/>
          <a:p>
            <a:fld id="{2042DD5A-5F66-416F-94DA-A426F28128A5}" type="slidenum">
              <a:rPr lang="en-IE" smtClean="0"/>
              <a:t>‹#›</a:t>
            </a:fld>
            <a:endParaRPr lang="en-IE"/>
          </a:p>
        </p:txBody>
      </p:sp>
    </p:spTree>
    <p:extLst>
      <p:ext uri="{BB962C8B-B14F-4D97-AF65-F5344CB8AC3E}">
        <p14:creationId xmlns:p14="http://schemas.microsoft.com/office/powerpoint/2010/main" val="1723784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82BD5-7B90-4F28-8D15-4FC114BB69BA}"/>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984BE8F7-08DC-4EDF-A96C-9F723A057F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40DF62-80B8-465F-9480-545FFA6936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96A90F79-1920-45A9-A8C6-9DD81AACC5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DDC548-E351-4FBA-868C-5122002E6F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76651C20-4A64-4AD3-978A-340052EAA461}"/>
              </a:ext>
            </a:extLst>
          </p:cNvPr>
          <p:cNvSpPr>
            <a:spLocks noGrp="1"/>
          </p:cNvSpPr>
          <p:nvPr>
            <p:ph type="dt" sz="half" idx="10"/>
          </p:nvPr>
        </p:nvSpPr>
        <p:spPr/>
        <p:txBody>
          <a:bodyPr/>
          <a:lstStyle/>
          <a:p>
            <a:fld id="{3958B351-6BDE-49D5-B1E7-7117E53A0445}" type="datetimeFigureOut">
              <a:rPr lang="en-IE" smtClean="0"/>
              <a:t>31/01/2023</a:t>
            </a:fld>
            <a:endParaRPr lang="en-IE"/>
          </a:p>
        </p:txBody>
      </p:sp>
      <p:sp>
        <p:nvSpPr>
          <p:cNvPr id="8" name="Footer Placeholder 7">
            <a:extLst>
              <a:ext uri="{FF2B5EF4-FFF2-40B4-BE49-F238E27FC236}">
                <a16:creationId xmlns:a16="http://schemas.microsoft.com/office/drawing/2014/main" id="{4DD97DA5-267D-41B1-8A24-AA12AD23A51B}"/>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5F3012F1-7AB0-4BB5-9FB9-D77CF44C05A5}"/>
              </a:ext>
            </a:extLst>
          </p:cNvPr>
          <p:cNvSpPr>
            <a:spLocks noGrp="1"/>
          </p:cNvSpPr>
          <p:nvPr>
            <p:ph type="sldNum" sz="quarter" idx="12"/>
          </p:nvPr>
        </p:nvSpPr>
        <p:spPr/>
        <p:txBody>
          <a:bodyPr/>
          <a:lstStyle/>
          <a:p>
            <a:fld id="{2042DD5A-5F66-416F-94DA-A426F28128A5}" type="slidenum">
              <a:rPr lang="en-IE" smtClean="0"/>
              <a:t>‹#›</a:t>
            </a:fld>
            <a:endParaRPr lang="en-IE"/>
          </a:p>
        </p:txBody>
      </p:sp>
    </p:spTree>
    <p:extLst>
      <p:ext uri="{BB962C8B-B14F-4D97-AF65-F5344CB8AC3E}">
        <p14:creationId xmlns:p14="http://schemas.microsoft.com/office/powerpoint/2010/main" val="2643822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059AE-2782-43CB-B654-74027C865B4D}"/>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A0153849-6C0D-4CB3-8D85-3B82D4161DE8}"/>
              </a:ext>
            </a:extLst>
          </p:cNvPr>
          <p:cNvSpPr>
            <a:spLocks noGrp="1"/>
          </p:cNvSpPr>
          <p:nvPr>
            <p:ph type="dt" sz="half" idx="10"/>
          </p:nvPr>
        </p:nvSpPr>
        <p:spPr/>
        <p:txBody>
          <a:bodyPr/>
          <a:lstStyle/>
          <a:p>
            <a:fld id="{3958B351-6BDE-49D5-B1E7-7117E53A0445}" type="datetimeFigureOut">
              <a:rPr lang="en-IE" smtClean="0"/>
              <a:t>31/01/2023</a:t>
            </a:fld>
            <a:endParaRPr lang="en-IE"/>
          </a:p>
        </p:txBody>
      </p:sp>
      <p:sp>
        <p:nvSpPr>
          <p:cNvPr id="4" name="Footer Placeholder 3">
            <a:extLst>
              <a:ext uri="{FF2B5EF4-FFF2-40B4-BE49-F238E27FC236}">
                <a16:creationId xmlns:a16="http://schemas.microsoft.com/office/drawing/2014/main" id="{1B0C7A18-D1C8-47AF-BEE3-29A711254791}"/>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AD5727C1-3042-4612-8FBD-587BDC42817A}"/>
              </a:ext>
            </a:extLst>
          </p:cNvPr>
          <p:cNvSpPr>
            <a:spLocks noGrp="1"/>
          </p:cNvSpPr>
          <p:nvPr>
            <p:ph type="sldNum" sz="quarter" idx="12"/>
          </p:nvPr>
        </p:nvSpPr>
        <p:spPr/>
        <p:txBody>
          <a:bodyPr/>
          <a:lstStyle/>
          <a:p>
            <a:fld id="{2042DD5A-5F66-416F-94DA-A426F28128A5}" type="slidenum">
              <a:rPr lang="en-IE" smtClean="0"/>
              <a:t>‹#›</a:t>
            </a:fld>
            <a:endParaRPr lang="en-IE"/>
          </a:p>
        </p:txBody>
      </p:sp>
    </p:spTree>
    <p:extLst>
      <p:ext uri="{BB962C8B-B14F-4D97-AF65-F5344CB8AC3E}">
        <p14:creationId xmlns:p14="http://schemas.microsoft.com/office/powerpoint/2010/main" val="1754116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D20563-56B8-41B6-8BC5-49B3DA6C97BB}"/>
              </a:ext>
            </a:extLst>
          </p:cNvPr>
          <p:cNvSpPr>
            <a:spLocks noGrp="1"/>
          </p:cNvSpPr>
          <p:nvPr>
            <p:ph type="dt" sz="half" idx="10"/>
          </p:nvPr>
        </p:nvSpPr>
        <p:spPr/>
        <p:txBody>
          <a:bodyPr/>
          <a:lstStyle/>
          <a:p>
            <a:fld id="{3958B351-6BDE-49D5-B1E7-7117E53A0445}" type="datetimeFigureOut">
              <a:rPr lang="en-IE" smtClean="0"/>
              <a:t>31/01/2023</a:t>
            </a:fld>
            <a:endParaRPr lang="en-IE"/>
          </a:p>
        </p:txBody>
      </p:sp>
      <p:sp>
        <p:nvSpPr>
          <p:cNvPr id="3" name="Footer Placeholder 2">
            <a:extLst>
              <a:ext uri="{FF2B5EF4-FFF2-40B4-BE49-F238E27FC236}">
                <a16:creationId xmlns:a16="http://schemas.microsoft.com/office/drawing/2014/main" id="{4C99039A-9141-4008-8D2F-5520D76C13C8}"/>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6CC1DFCB-617C-4756-B80F-54A97B4748B5}"/>
              </a:ext>
            </a:extLst>
          </p:cNvPr>
          <p:cNvSpPr>
            <a:spLocks noGrp="1"/>
          </p:cNvSpPr>
          <p:nvPr>
            <p:ph type="sldNum" sz="quarter" idx="12"/>
          </p:nvPr>
        </p:nvSpPr>
        <p:spPr/>
        <p:txBody>
          <a:bodyPr/>
          <a:lstStyle/>
          <a:p>
            <a:fld id="{2042DD5A-5F66-416F-94DA-A426F28128A5}" type="slidenum">
              <a:rPr lang="en-IE" smtClean="0"/>
              <a:t>‹#›</a:t>
            </a:fld>
            <a:endParaRPr lang="en-IE"/>
          </a:p>
        </p:txBody>
      </p:sp>
    </p:spTree>
    <p:extLst>
      <p:ext uri="{BB962C8B-B14F-4D97-AF65-F5344CB8AC3E}">
        <p14:creationId xmlns:p14="http://schemas.microsoft.com/office/powerpoint/2010/main" val="1517454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6308A-D3AB-4865-BDB6-A2BD3E5DF8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98DBDB07-0443-4474-A50A-CC13F30987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CA0580BF-8D44-4DDF-A129-E32BBACB88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E98C51-AC8E-457C-87BE-A1B8CCF8583F}"/>
              </a:ext>
            </a:extLst>
          </p:cNvPr>
          <p:cNvSpPr>
            <a:spLocks noGrp="1"/>
          </p:cNvSpPr>
          <p:nvPr>
            <p:ph type="dt" sz="half" idx="10"/>
          </p:nvPr>
        </p:nvSpPr>
        <p:spPr/>
        <p:txBody>
          <a:bodyPr/>
          <a:lstStyle/>
          <a:p>
            <a:fld id="{3958B351-6BDE-49D5-B1E7-7117E53A0445}" type="datetimeFigureOut">
              <a:rPr lang="en-IE" smtClean="0"/>
              <a:t>31/01/2023</a:t>
            </a:fld>
            <a:endParaRPr lang="en-IE"/>
          </a:p>
        </p:txBody>
      </p:sp>
      <p:sp>
        <p:nvSpPr>
          <p:cNvPr id="6" name="Footer Placeholder 5">
            <a:extLst>
              <a:ext uri="{FF2B5EF4-FFF2-40B4-BE49-F238E27FC236}">
                <a16:creationId xmlns:a16="http://schemas.microsoft.com/office/drawing/2014/main" id="{BFD1A93C-93CE-4AA5-9A44-7CD997473E4C}"/>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D82C531C-CB15-44CF-8B64-80263A4D82B5}"/>
              </a:ext>
            </a:extLst>
          </p:cNvPr>
          <p:cNvSpPr>
            <a:spLocks noGrp="1"/>
          </p:cNvSpPr>
          <p:nvPr>
            <p:ph type="sldNum" sz="quarter" idx="12"/>
          </p:nvPr>
        </p:nvSpPr>
        <p:spPr/>
        <p:txBody>
          <a:bodyPr/>
          <a:lstStyle/>
          <a:p>
            <a:fld id="{2042DD5A-5F66-416F-94DA-A426F28128A5}" type="slidenum">
              <a:rPr lang="en-IE" smtClean="0"/>
              <a:t>‹#›</a:t>
            </a:fld>
            <a:endParaRPr lang="en-IE"/>
          </a:p>
        </p:txBody>
      </p:sp>
    </p:spTree>
    <p:extLst>
      <p:ext uri="{BB962C8B-B14F-4D97-AF65-F5344CB8AC3E}">
        <p14:creationId xmlns:p14="http://schemas.microsoft.com/office/powerpoint/2010/main" val="2559905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FE2FA-EC95-41AF-9F14-DD083D4A9D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57018C09-E942-49DD-8BD5-1FCE1E8A43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5B44CBF1-EBFD-4CAC-8C0B-B2B05B62DC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23E47E-8040-4366-BF19-8A23C0DF903A}"/>
              </a:ext>
            </a:extLst>
          </p:cNvPr>
          <p:cNvSpPr>
            <a:spLocks noGrp="1"/>
          </p:cNvSpPr>
          <p:nvPr>
            <p:ph type="dt" sz="half" idx="10"/>
          </p:nvPr>
        </p:nvSpPr>
        <p:spPr/>
        <p:txBody>
          <a:bodyPr/>
          <a:lstStyle/>
          <a:p>
            <a:fld id="{3958B351-6BDE-49D5-B1E7-7117E53A0445}" type="datetimeFigureOut">
              <a:rPr lang="en-IE" smtClean="0"/>
              <a:t>31/01/2023</a:t>
            </a:fld>
            <a:endParaRPr lang="en-IE"/>
          </a:p>
        </p:txBody>
      </p:sp>
      <p:sp>
        <p:nvSpPr>
          <p:cNvPr id="6" name="Footer Placeholder 5">
            <a:extLst>
              <a:ext uri="{FF2B5EF4-FFF2-40B4-BE49-F238E27FC236}">
                <a16:creationId xmlns:a16="http://schemas.microsoft.com/office/drawing/2014/main" id="{ED38D29E-34A7-4306-B1AD-C031BB4AA407}"/>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88DBB241-B126-4E95-AEC0-2BF7737D7D7C}"/>
              </a:ext>
            </a:extLst>
          </p:cNvPr>
          <p:cNvSpPr>
            <a:spLocks noGrp="1"/>
          </p:cNvSpPr>
          <p:nvPr>
            <p:ph type="sldNum" sz="quarter" idx="12"/>
          </p:nvPr>
        </p:nvSpPr>
        <p:spPr/>
        <p:txBody>
          <a:bodyPr/>
          <a:lstStyle/>
          <a:p>
            <a:fld id="{2042DD5A-5F66-416F-94DA-A426F28128A5}" type="slidenum">
              <a:rPr lang="en-IE" smtClean="0"/>
              <a:t>‹#›</a:t>
            </a:fld>
            <a:endParaRPr lang="en-IE"/>
          </a:p>
        </p:txBody>
      </p:sp>
    </p:spTree>
    <p:extLst>
      <p:ext uri="{BB962C8B-B14F-4D97-AF65-F5344CB8AC3E}">
        <p14:creationId xmlns:p14="http://schemas.microsoft.com/office/powerpoint/2010/main" val="2050590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202CDF-BE6F-4342-913F-EC368D9F8B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BA0BEE22-0F70-41D9-9540-3D6F2BE6BE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FE2018E9-6073-49F4-AE07-4BD6C713AF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58B351-6BDE-49D5-B1E7-7117E53A0445}" type="datetimeFigureOut">
              <a:rPr lang="en-IE" smtClean="0"/>
              <a:t>31/01/2023</a:t>
            </a:fld>
            <a:endParaRPr lang="en-IE"/>
          </a:p>
        </p:txBody>
      </p:sp>
      <p:sp>
        <p:nvSpPr>
          <p:cNvPr id="5" name="Footer Placeholder 4">
            <a:extLst>
              <a:ext uri="{FF2B5EF4-FFF2-40B4-BE49-F238E27FC236}">
                <a16:creationId xmlns:a16="http://schemas.microsoft.com/office/drawing/2014/main" id="{C5302074-DA61-4C98-905A-BDF639C2A9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FC2F86A0-2EB5-47A6-9BA2-78AEACE41F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42DD5A-5F66-416F-94DA-A426F28128A5}" type="slidenum">
              <a:rPr lang="en-IE" smtClean="0"/>
              <a:t>‹#›</a:t>
            </a:fld>
            <a:endParaRPr lang="en-IE"/>
          </a:p>
        </p:txBody>
      </p:sp>
    </p:spTree>
    <p:extLst>
      <p:ext uri="{BB962C8B-B14F-4D97-AF65-F5344CB8AC3E}">
        <p14:creationId xmlns:p14="http://schemas.microsoft.com/office/powerpoint/2010/main" val="6454725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1/31/2023</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19246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my.corehr.com/pls/coreportal_uccp/" TargetMode="External"/><Relationship Id="rId2" Type="http://schemas.openxmlformats.org/officeDocument/2006/relationships/hyperlink" Target="https://www.ucc.ie/en/hr/seniorlectureship/" TargetMode="External"/><Relationship Id="rId1" Type="http://schemas.openxmlformats.org/officeDocument/2006/relationships/slideLayout" Target="../slideLayouts/slideLayout4.xml"/><Relationship Id="rId4" Type="http://schemas.openxmlformats.org/officeDocument/2006/relationships/hyperlink" Target="mailto:slqueries@ucc.i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13DAD0-A4B0-4817-8995-A0D346584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3DD3C80-7E23-42E9-AF6A-BAB2D6783017}"/>
              </a:ext>
            </a:extLst>
          </p:cNvPr>
          <p:cNvSpPr>
            <a:spLocks noGrp="1"/>
          </p:cNvSpPr>
          <p:nvPr>
            <p:ph type="ctrTitle"/>
          </p:nvPr>
        </p:nvSpPr>
        <p:spPr>
          <a:xfrm>
            <a:off x="5021820" y="3572386"/>
            <a:ext cx="6465287" cy="964531"/>
          </a:xfrm>
        </p:spPr>
        <p:txBody>
          <a:bodyPr>
            <a:noAutofit/>
          </a:bodyPr>
          <a:lstStyle/>
          <a:p>
            <a:r>
              <a:rPr lang="en-IE" sz="3200" dirty="0">
                <a:solidFill>
                  <a:schemeClr val="accent4">
                    <a:lumMod val="60000"/>
                    <a:lumOff val="40000"/>
                  </a:schemeClr>
                </a:solidFill>
              </a:rPr>
              <a:t>Promotion to Senior Lecturer Briefing</a:t>
            </a:r>
          </a:p>
        </p:txBody>
      </p:sp>
      <p:sp>
        <p:nvSpPr>
          <p:cNvPr id="3" name="Subtitle 2">
            <a:extLst>
              <a:ext uri="{FF2B5EF4-FFF2-40B4-BE49-F238E27FC236}">
                <a16:creationId xmlns:a16="http://schemas.microsoft.com/office/drawing/2014/main" id="{2036F39C-5AFD-4D39-BDFF-2D92B9AB9E28}"/>
              </a:ext>
            </a:extLst>
          </p:cNvPr>
          <p:cNvSpPr>
            <a:spLocks noGrp="1"/>
          </p:cNvSpPr>
          <p:nvPr>
            <p:ph type="subTitle" idx="1"/>
          </p:nvPr>
        </p:nvSpPr>
        <p:spPr>
          <a:xfrm>
            <a:off x="5138287" y="4556023"/>
            <a:ext cx="6465286" cy="1774126"/>
          </a:xfrm>
        </p:spPr>
        <p:txBody>
          <a:bodyPr>
            <a:normAutofit fontScale="85000" lnSpcReduction="10000"/>
          </a:bodyPr>
          <a:lstStyle/>
          <a:p>
            <a:pPr algn="l"/>
            <a:r>
              <a:rPr lang="en-IE" sz="1900" dirty="0">
                <a:solidFill>
                  <a:schemeClr val="bg1"/>
                </a:solidFill>
              </a:rPr>
              <a:t>Prof Stephen Byrne 	</a:t>
            </a:r>
            <a:r>
              <a:rPr lang="en-IE" sz="1900" dirty="0">
                <a:solidFill>
                  <a:schemeClr val="accent5">
                    <a:lumMod val="75000"/>
                  </a:schemeClr>
                </a:solidFill>
              </a:rPr>
              <a:t>			</a:t>
            </a:r>
          </a:p>
          <a:p>
            <a:pPr algn="l"/>
            <a:r>
              <a:rPr lang="en-IE" sz="1900" dirty="0">
                <a:solidFill>
                  <a:srgbClr val="E7E6E6"/>
                </a:solidFill>
              </a:rPr>
              <a:t>Deputy President &amp; Registrar</a:t>
            </a:r>
          </a:p>
          <a:p>
            <a:pPr algn="l"/>
            <a:endParaRPr lang="en-IE" sz="2000" dirty="0">
              <a:solidFill>
                <a:srgbClr val="E7E6E6"/>
              </a:solidFill>
            </a:endParaRPr>
          </a:p>
          <a:p>
            <a:pPr algn="l"/>
            <a:r>
              <a:rPr lang="en-IE" sz="1900" dirty="0">
                <a:solidFill>
                  <a:srgbClr val="E7E6E6"/>
                </a:solidFill>
              </a:rPr>
              <a:t>Angela O’Donovan</a:t>
            </a:r>
          </a:p>
          <a:p>
            <a:pPr algn="l"/>
            <a:r>
              <a:rPr lang="en-IE" sz="1900" dirty="0">
                <a:solidFill>
                  <a:srgbClr val="E7E6E6"/>
                </a:solidFill>
              </a:rPr>
              <a:t>Manager HR Strategy &amp; OD                                 </a:t>
            </a:r>
            <a:r>
              <a:rPr lang="en-IE" sz="2100" dirty="0">
                <a:solidFill>
                  <a:srgbClr val="0070C0"/>
                </a:solidFill>
              </a:rPr>
              <a:t>31</a:t>
            </a:r>
            <a:r>
              <a:rPr lang="en-IE" sz="2100" baseline="30000" dirty="0">
                <a:solidFill>
                  <a:srgbClr val="0070C0"/>
                </a:solidFill>
              </a:rPr>
              <a:t>st</a:t>
            </a:r>
            <a:r>
              <a:rPr lang="en-IE" sz="2100" dirty="0">
                <a:solidFill>
                  <a:srgbClr val="0070C0"/>
                </a:solidFill>
              </a:rPr>
              <a:t> Jan &amp; 1</a:t>
            </a:r>
            <a:r>
              <a:rPr lang="en-IE" sz="2100" baseline="30000" dirty="0">
                <a:solidFill>
                  <a:srgbClr val="0070C0"/>
                </a:solidFill>
              </a:rPr>
              <a:t>st</a:t>
            </a:r>
            <a:r>
              <a:rPr lang="en-IE" sz="2100" dirty="0">
                <a:solidFill>
                  <a:srgbClr val="0070C0"/>
                </a:solidFill>
              </a:rPr>
              <a:t> Feb 2023</a:t>
            </a:r>
            <a:endParaRPr lang="en-IE" sz="1800" dirty="0">
              <a:solidFill>
                <a:srgbClr val="0070C0"/>
              </a:solidFill>
            </a:endParaRPr>
          </a:p>
          <a:p>
            <a:pPr algn="l"/>
            <a:endParaRPr lang="en-IE" sz="1700" dirty="0">
              <a:solidFill>
                <a:srgbClr val="E7E6E6"/>
              </a:solidFill>
            </a:endParaRPr>
          </a:p>
          <a:p>
            <a:pPr algn="l"/>
            <a:endParaRPr lang="en-IE" sz="2000" dirty="0">
              <a:solidFill>
                <a:srgbClr val="E7E6E6"/>
              </a:solidFill>
            </a:endParaRPr>
          </a:p>
        </p:txBody>
      </p:sp>
      <p:cxnSp>
        <p:nvCxnSpPr>
          <p:cNvPr id="23" name="Straight Connector 22">
            <a:extLst>
              <a:ext uri="{FF2B5EF4-FFF2-40B4-BE49-F238E27FC236}">
                <a16:creationId xmlns:a16="http://schemas.microsoft.com/office/drawing/2014/main" id="{59F9672C-557D-4871-B58C-7874589D7F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73F53D4-F333-43EA-8F2A-3F8B68EB6EB5}"/>
              </a:ext>
            </a:extLst>
          </p:cNvPr>
          <p:cNvPicPr>
            <a:picLocks noChangeAspect="1"/>
          </p:cNvPicPr>
          <p:nvPr/>
        </p:nvPicPr>
        <p:blipFill>
          <a:blip r:embed="rId2">
            <a:extLst>
              <a:ext uri="{28A0092B-C50C-407E-A947-70E740481C1C}">
                <a14:useLocalDpi xmlns:a14="http://schemas.microsoft.com/office/drawing/2010/main" val="0"/>
              </a:ext>
            </a:extLst>
          </a:blip>
          <a:srcRect t="2059" b="2059"/>
          <a:stretch/>
        </p:blipFill>
        <p:spPr>
          <a:xfrm>
            <a:off x="391428" y="321733"/>
            <a:ext cx="3968120" cy="6250517"/>
          </a:xfrm>
          <a:prstGeom prst="rect">
            <a:avLst/>
          </a:prstGeom>
        </p:spPr>
      </p:pic>
      <p:pic>
        <p:nvPicPr>
          <p:cNvPr id="11" name="Picture 10">
            <a:extLst>
              <a:ext uri="{FF2B5EF4-FFF2-40B4-BE49-F238E27FC236}">
                <a16:creationId xmlns:a16="http://schemas.microsoft.com/office/drawing/2014/main" id="{8CC4D704-B905-4DFB-9AD2-FD56E62CA57A}"/>
              </a:ext>
            </a:extLst>
          </p:cNvPr>
          <p:cNvPicPr>
            <a:picLocks noChangeAspect="1"/>
          </p:cNvPicPr>
          <p:nvPr/>
        </p:nvPicPr>
        <p:blipFill>
          <a:blip r:embed="rId3">
            <a:extLst>
              <a:ext uri="{28A0092B-C50C-407E-A947-70E740481C1C}">
                <a14:useLocalDpi xmlns:a14="http://schemas.microsoft.com/office/drawing/2010/main" val="0"/>
              </a:ext>
            </a:extLst>
          </a:blip>
          <a:srcRect l="16655" r="16655"/>
          <a:stretch/>
        </p:blipFill>
        <p:spPr>
          <a:xfrm>
            <a:off x="4638955" y="321733"/>
            <a:ext cx="3539976" cy="2985818"/>
          </a:xfrm>
          <a:prstGeom prst="rect">
            <a:avLst/>
          </a:prstGeom>
        </p:spPr>
      </p:pic>
      <p:pic>
        <p:nvPicPr>
          <p:cNvPr id="4" name="Picture 3">
            <a:extLst>
              <a:ext uri="{FF2B5EF4-FFF2-40B4-BE49-F238E27FC236}">
                <a16:creationId xmlns:a16="http://schemas.microsoft.com/office/drawing/2014/main" id="{214173B5-6C22-4A65-B6DB-02D0DC05FC2C}"/>
              </a:ext>
            </a:extLst>
          </p:cNvPr>
          <p:cNvPicPr>
            <a:picLocks noChangeAspect="1"/>
          </p:cNvPicPr>
          <p:nvPr/>
        </p:nvPicPr>
        <p:blipFill rotWithShape="1">
          <a:blip r:embed="rId4">
            <a:extLst>
              <a:ext uri="{28A0092B-C50C-407E-A947-70E740481C1C}">
                <a14:useLocalDpi xmlns:a14="http://schemas.microsoft.com/office/drawing/2010/main" val="0"/>
              </a:ext>
            </a:extLst>
          </a:blip>
          <a:srcRect t="4926" r="-1" b="10834"/>
          <a:stretch/>
        </p:blipFill>
        <p:spPr>
          <a:xfrm>
            <a:off x="8348570" y="321734"/>
            <a:ext cx="3535590" cy="2985818"/>
          </a:xfrm>
          <a:prstGeom prst="rect">
            <a:avLst/>
          </a:prstGeom>
        </p:spPr>
      </p:pic>
    </p:spTree>
    <p:extLst>
      <p:ext uri="{BB962C8B-B14F-4D97-AF65-F5344CB8AC3E}">
        <p14:creationId xmlns:p14="http://schemas.microsoft.com/office/powerpoint/2010/main" val="685309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F3493-7036-435C-AFDE-E1D5713A815E}"/>
              </a:ext>
            </a:extLst>
          </p:cNvPr>
          <p:cNvSpPr>
            <a:spLocks noGrp="1"/>
          </p:cNvSpPr>
          <p:nvPr>
            <p:ph type="title"/>
          </p:nvPr>
        </p:nvSpPr>
        <p:spPr>
          <a:xfrm>
            <a:off x="1097280" y="443678"/>
            <a:ext cx="10058400" cy="812921"/>
          </a:xfrm>
        </p:spPr>
        <p:txBody>
          <a:bodyPr/>
          <a:lstStyle/>
          <a:p>
            <a:r>
              <a:rPr lang="en-IE" dirty="0">
                <a:solidFill>
                  <a:srgbClr val="002060"/>
                </a:solidFill>
              </a:rPr>
              <a:t>SL Promotion Boards </a:t>
            </a:r>
          </a:p>
        </p:txBody>
      </p:sp>
      <p:sp>
        <p:nvSpPr>
          <p:cNvPr id="3" name="Content Placeholder 2">
            <a:extLst>
              <a:ext uri="{FF2B5EF4-FFF2-40B4-BE49-F238E27FC236}">
                <a16:creationId xmlns:a16="http://schemas.microsoft.com/office/drawing/2014/main" id="{140AD08F-0359-44E2-9919-85C08F6D606E}"/>
              </a:ext>
            </a:extLst>
          </p:cNvPr>
          <p:cNvSpPr>
            <a:spLocks noGrp="1"/>
          </p:cNvSpPr>
          <p:nvPr>
            <p:ph sz="half" idx="1"/>
          </p:nvPr>
        </p:nvSpPr>
        <p:spPr>
          <a:xfrm>
            <a:off x="1097280" y="1604797"/>
            <a:ext cx="4639736" cy="4448194"/>
          </a:xfrm>
        </p:spPr>
        <p:txBody>
          <a:bodyPr>
            <a:normAutofit fontScale="70000" lnSpcReduction="20000"/>
          </a:bodyPr>
          <a:lstStyle/>
          <a:p>
            <a:pPr marL="0" indent="0">
              <a:buNone/>
            </a:pPr>
            <a:r>
              <a:rPr lang="en-IE" sz="2300" b="1" u="sng" dirty="0">
                <a:solidFill>
                  <a:srgbClr val="002060"/>
                </a:solidFill>
              </a:rPr>
              <a:t>College Level Board    Stage 1 Expression of Interest</a:t>
            </a:r>
          </a:p>
          <a:p>
            <a:pPr>
              <a:buFont typeface="Wingdings" panose="05000000000000000000" pitchFamily="2" charset="2"/>
              <a:buChar char="§"/>
            </a:pPr>
            <a:r>
              <a:rPr lang="en-IE" dirty="0"/>
              <a:t>Head of College</a:t>
            </a:r>
          </a:p>
          <a:p>
            <a:pPr>
              <a:buFont typeface="Wingdings" panose="05000000000000000000" pitchFamily="2" charset="2"/>
              <a:buChar char="§"/>
            </a:pPr>
            <a:r>
              <a:rPr lang="en-IE" dirty="0"/>
              <a:t>School Heads</a:t>
            </a:r>
          </a:p>
          <a:p>
            <a:pPr>
              <a:buFont typeface="Wingdings" panose="05000000000000000000" pitchFamily="2" charset="2"/>
              <a:buChar char="§"/>
            </a:pPr>
            <a:r>
              <a:rPr lang="en-IE" dirty="0"/>
              <a:t>Research &amp; Innovation representative from the College*</a:t>
            </a:r>
          </a:p>
          <a:p>
            <a:pPr>
              <a:buFont typeface="Wingdings" panose="05000000000000000000" pitchFamily="2" charset="2"/>
              <a:buChar char="§"/>
            </a:pPr>
            <a:r>
              <a:rPr lang="en-IE" dirty="0"/>
              <a:t>Learning &amp; Teaching representative from the College*</a:t>
            </a:r>
          </a:p>
          <a:p>
            <a:pPr>
              <a:buFont typeface="Wingdings" panose="05000000000000000000" pitchFamily="2" charset="2"/>
              <a:buChar char="§"/>
            </a:pPr>
            <a:r>
              <a:rPr lang="en-IE" dirty="0"/>
              <a:t>SL Board member in attendance i.e. not a Board member –</a:t>
            </a:r>
            <a:r>
              <a:rPr lang="en-IE" i="1" dirty="0"/>
              <a:t>for consistency across the Colleges. </a:t>
            </a:r>
            <a:endParaRPr lang="en-IE" dirty="0"/>
          </a:p>
          <a:p>
            <a:pPr marL="0" indent="0">
              <a:buNone/>
            </a:pPr>
            <a:endParaRPr lang="en-IE" dirty="0"/>
          </a:p>
          <a:p>
            <a:pPr marL="0" indent="0">
              <a:buNone/>
            </a:pPr>
            <a:r>
              <a:rPr lang="en-IE" sz="2000" dirty="0"/>
              <a:t>Gender an Quorum requirements </a:t>
            </a:r>
          </a:p>
          <a:p>
            <a:pPr marL="0" indent="0">
              <a:buNone/>
            </a:pPr>
            <a:r>
              <a:rPr lang="en-IE" sz="2000" dirty="0"/>
              <a:t>Additional – None College Applicant/ ULT Representative provision</a:t>
            </a:r>
          </a:p>
          <a:p>
            <a:pPr marL="0" indent="0">
              <a:buNone/>
            </a:pPr>
            <a:r>
              <a:rPr lang="en-IE" sz="2000" dirty="0"/>
              <a:t>Independent from the SL Promotions Board</a:t>
            </a:r>
          </a:p>
          <a:p>
            <a:r>
              <a:rPr lang="en-IE" sz="1300" dirty="0"/>
              <a:t>*if none available R&amp;I and L&amp;T offices nomination.  </a:t>
            </a:r>
          </a:p>
          <a:p>
            <a:endParaRPr lang="en-IE" dirty="0"/>
          </a:p>
        </p:txBody>
      </p:sp>
      <p:sp>
        <p:nvSpPr>
          <p:cNvPr id="4" name="Content Placeholder 3">
            <a:extLst>
              <a:ext uri="{FF2B5EF4-FFF2-40B4-BE49-F238E27FC236}">
                <a16:creationId xmlns:a16="http://schemas.microsoft.com/office/drawing/2014/main" id="{06BF0A2B-58D8-4425-A4C4-3A003130AEDD}"/>
              </a:ext>
            </a:extLst>
          </p:cNvPr>
          <p:cNvSpPr>
            <a:spLocks noGrp="1"/>
          </p:cNvSpPr>
          <p:nvPr>
            <p:ph sz="half" idx="2"/>
          </p:nvPr>
        </p:nvSpPr>
        <p:spPr>
          <a:xfrm>
            <a:off x="6515944" y="1604796"/>
            <a:ext cx="4639736" cy="4184534"/>
          </a:xfrm>
        </p:spPr>
        <p:txBody>
          <a:bodyPr>
            <a:normAutofit fontScale="70000" lnSpcReduction="20000"/>
          </a:bodyPr>
          <a:lstStyle/>
          <a:p>
            <a:pPr marL="0" indent="0">
              <a:buNone/>
            </a:pPr>
            <a:r>
              <a:rPr lang="en-IE" sz="2300" b="1" u="sng" dirty="0">
                <a:solidFill>
                  <a:srgbClr val="002060"/>
                </a:solidFill>
              </a:rPr>
              <a:t>University Board                Stage 2 Full Application</a:t>
            </a:r>
          </a:p>
          <a:p>
            <a:pPr>
              <a:buFont typeface="Wingdings" panose="05000000000000000000" pitchFamily="2" charset="2"/>
              <a:buChar char="§"/>
            </a:pPr>
            <a:r>
              <a:rPr lang="en-IE" dirty="0"/>
              <a:t>Senior Lecturer Promotions Board </a:t>
            </a:r>
          </a:p>
          <a:p>
            <a:pPr>
              <a:buFont typeface="Wingdings" panose="05000000000000000000" pitchFamily="2" charset="2"/>
              <a:buChar char="§"/>
            </a:pPr>
            <a:r>
              <a:rPr lang="en-IE" dirty="0"/>
              <a:t>Chaired by the Deputy President and Registrar </a:t>
            </a:r>
          </a:p>
          <a:p>
            <a:pPr>
              <a:buFont typeface="Wingdings" panose="05000000000000000000" pitchFamily="2" charset="2"/>
              <a:buChar char="§"/>
            </a:pPr>
            <a:r>
              <a:rPr lang="en-IE" dirty="0"/>
              <a:t>An academic nominee of the President (internal or external to UCC)</a:t>
            </a:r>
          </a:p>
          <a:p>
            <a:pPr>
              <a:buFont typeface="Wingdings" panose="05000000000000000000" pitchFamily="2" charset="2"/>
              <a:buChar char="§"/>
            </a:pPr>
            <a:r>
              <a:rPr lang="en-IE" dirty="0"/>
              <a:t>Eight academic members (Prof, Prof Scale 2 and SL) made up of two representatives from each of four Colleges – AC determined following consultation with the Colleges. </a:t>
            </a:r>
          </a:p>
          <a:p>
            <a:pPr>
              <a:buFont typeface="Wingdings" panose="05000000000000000000" pitchFamily="2" charset="2"/>
              <a:buChar char="§"/>
            </a:pPr>
            <a:r>
              <a:rPr lang="en-IE" dirty="0"/>
              <a:t>Independent Senior Academic from outside of UCC to oversee the process at Full Application Stage.</a:t>
            </a:r>
            <a:endParaRPr lang="en-IE" sz="1500" dirty="0"/>
          </a:p>
          <a:p>
            <a:endParaRPr lang="en-IE" sz="1500" dirty="0"/>
          </a:p>
          <a:p>
            <a:r>
              <a:rPr lang="en-IE" sz="1500" dirty="0"/>
              <a:t>Gender an Quorum requirements </a:t>
            </a:r>
          </a:p>
          <a:p>
            <a:pPr marL="0" indent="0">
              <a:buNone/>
            </a:pPr>
            <a:endParaRPr lang="en-IE" sz="1500" dirty="0"/>
          </a:p>
        </p:txBody>
      </p:sp>
    </p:spTree>
    <p:extLst>
      <p:ext uri="{BB962C8B-B14F-4D97-AF65-F5344CB8AC3E}">
        <p14:creationId xmlns:p14="http://schemas.microsoft.com/office/powerpoint/2010/main" val="38514879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01C26-635B-4718-9A80-6E9FFF8FF021}"/>
              </a:ext>
            </a:extLst>
          </p:cNvPr>
          <p:cNvSpPr>
            <a:spLocks noGrp="1"/>
          </p:cNvSpPr>
          <p:nvPr>
            <p:ph type="title"/>
          </p:nvPr>
        </p:nvSpPr>
        <p:spPr>
          <a:xfrm>
            <a:off x="1097280" y="286603"/>
            <a:ext cx="10058400" cy="1450757"/>
          </a:xfrm>
        </p:spPr>
        <p:txBody>
          <a:bodyPr anchor="b">
            <a:normAutofit/>
          </a:bodyPr>
          <a:lstStyle/>
          <a:p>
            <a:r>
              <a:rPr lang="en-IE" dirty="0"/>
              <a:t>Paperwork</a:t>
            </a:r>
          </a:p>
        </p:txBody>
      </p:sp>
      <p:sp>
        <p:nvSpPr>
          <p:cNvPr id="3" name="TextBox 2">
            <a:extLst>
              <a:ext uri="{FF2B5EF4-FFF2-40B4-BE49-F238E27FC236}">
                <a16:creationId xmlns:a16="http://schemas.microsoft.com/office/drawing/2014/main" id="{90F1126D-033F-06C8-1F6A-F26C858E9381}"/>
              </a:ext>
            </a:extLst>
          </p:cNvPr>
          <p:cNvSpPr txBox="1"/>
          <p:nvPr/>
        </p:nvSpPr>
        <p:spPr>
          <a:xfrm>
            <a:off x="503391" y="2620437"/>
            <a:ext cx="2591493" cy="523220"/>
          </a:xfrm>
          <a:prstGeom prst="rect">
            <a:avLst/>
          </a:prstGeom>
          <a:noFill/>
        </p:spPr>
        <p:txBody>
          <a:bodyPr wrap="square" rtlCol="0">
            <a:spAutoFit/>
          </a:bodyPr>
          <a:lstStyle/>
          <a:p>
            <a:r>
              <a:rPr lang="en-IE" sz="1400" dirty="0">
                <a:solidFill>
                  <a:srgbClr val="0070C0"/>
                </a:solidFill>
              </a:rPr>
              <a:t>Stage 1: </a:t>
            </a:r>
            <a:r>
              <a:rPr lang="en-IE" sz="1400" dirty="0"/>
              <a:t>Expression of Interest to College Level Board</a:t>
            </a:r>
          </a:p>
        </p:txBody>
      </p:sp>
      <p:sp>
        <p:nvSpPr>
          <p:cNvPr id="5" name="TextBox 4">
            <a:extLst>
              <a:ext uri="{FF2B5EF4-FFF2-40B4-BE49-F238E27FC236}">
                <a16:creationId xmlns:a16="http://schemas.microsoft.com/office/drawing/2014/main" id="{65DE4CA6-470F-B666-921E-A0D07952FD87}"/>
              </a:ext>
            </a:extLst>
          </p:cNvPr>
          <p:cNvSpPr txBox="1"/>
          <p:nvPr/>
        </p:nvSpPr>
        <p:spPr>
          <a:xfrm>
            <a:off x="503391" y="3417216"/>
            <a:ext cx="2316134" cy="523220"/>
          </a:xfrm>
          <a:prstGeom prst="rect">
            <a:avLst/>
          </a:prstGeom>
          <a:noFill/>
        </p:spPr>
        <p:txBody>
          <a:bodyPr wrap="square">
            <a:spAutoFit/>
          </a:bodyPr>
          <a:lstStyle/>
          <a:p>
            <a:r>
              <a:rPr lang="en-IE" sz="1400" dirty="0">
                <a:solidFill>
                  <a:srgbClr val="0070C0"/>
                </a:solidFill>
              </a:rPr>
              <a:t>Stage 2: </a:t>
            </a:r>
            <a:r>
              <a:rPr lang="en-IE" sz="1400" dirty="0"/>
              <a:t>Full application to SL Promotions Board.</a:t>
            </a:r>
          </a:p>
        </p:txBody>
      </p:sp>
      <p:pic>
        <p:nvPicPr>
          <p:cNvPr id="10" name="Picture 9">
            <a:extLst>
              <a:ext uri="{FF2B5EF4-FFF2-40B4-BE49-F238E27FC236}">
                <a16:creationId xmlns:a16="http://schemas.microsoft.com/office/drawing/2014/main" id="{F3BD9CC0-2D38-B99E-C043-258EACBDCF21}"/>
              </a:ext>
            </a:extLst>
          </p:cNvPr>
          <p:cNvPicPr>
            <a:picLocks noChangeAspect="1"/>
          </p:cNvPicPr>
          <p:nvPr/>
        </p:nvPicPr>
        <p:blipFill rotWithShape="1">
          <a:blip r:embed="rId2"/>
          <a:srcRect l="15206" t="23933" r="10010" b="32314"/>
          <a:stretch/>
        </p:blipFill>
        <p:spPr bwMode="auto">
          <a:xfrm>
            <a:off x="2954924" y="2305369"/>
            <a:ext cx="8384064" cy="327013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235422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F650D-8480-3FBF-0720-948F8FF5A924}"/>
              </a:ext>
            </a:extLst>
          </p:cNvPr>
          <p:cNvSpPr>
            <a:spLocks noGrp="1"/>
          </p:cNvSpPr>
          <p:nvPr>
            <p:ph type="title"/>
          </p:nvPr>
        </p:nvSpPr>
        <p:spPr>
          <a:xfrm>
            <a:off x="443175" y="3060246"/>
            <a:ext cx="4334281" cy="2196153"/>
          </a:xfrm>
        </p:spPr>
        <p:txBody>
          <a:bodyPr>
            <a:normAutofit fontScale="90000"/>
          </a:bodyPr>
          <a:lstStyle/>
          <a:p>
            <a:r>
              <a:rPr lang="en-US" sz="2200" b="1" dirty="0">
                <a:solidFill>
                  <a:srgbClr val="002060"/>
                </a:solidFill>
              </a:rPr>
              <a:t>Assessment Criteria under Three Broad Areas</a:t>
            </a:r>
            <a:br>
              <a:rPr lang="en-US" sz="4800" dirty="0">
                <a:solidFill>
                  <a:srgbClr val="002060"/>
                </a:solidFill>
              </a:rPr>
            </a:br>
            <a:r>
              <a:rPr lang="en-US" sz="1800" dirty="0">
                <a:solidFill>
                  <a:schemeClr val="accent3">
                    <a:lumMod val="75000"/>
                  </a:schemeClr>
                </a:solidFill>
              </a:rPr>
              <a:t>Criteria Areas, Sub-categories and associated marks at Stage 2.</a:t>
            </a:r>
            <a:br>
              <a:rPr lang="en-US" sz="1800" dirty="0">
                <a:solidFill>
                  <a:schemeClr val="accent3">
                    <a:lumMod val="75000"/>
                  </a:schemeClr>
                </a:solidFill>
              </a:rPr>
            </a:br>
            <a:br>
              <a:rPr lang="en-US" sz="1800" dirty="0">
                <a:solidFill>
                  <a:schemeClr val="accent3">
                    <a:lumMod val="75000"/>
                  </a:schemeClr>
                </a:solidFill>
              </a:rPr>
            </a:br>
            <a:br>
              <a:rPr lang="en-US" sz="1800" dirty="0">
                <a:solidFill>
                  <a:schemeClr val="accent3">
                    <a:lumMod val="75000"/>
                  </a:schemeClr>
                </a:solidFill>
              </a:rPr>
            </a:br>
            <a:br>
              <a:rPr lang="en-US" sz="1800" dirty="0">
                <a:solidFill>
                  <a:schemeClr val="accent3">
                    <a:lumMod val="75000"/>
                  </a:schemeClr>
                </a:solidFill>
              </a:rPr>
            </a:br>
            <a:r>
              <a:rPr lang="en-US" sz="1800" u="sng" dirty="0">
                <a:solidFill>
                  <a:srgbClr val="002060"/>
                </a:solidFill>
              </a:rPr>
              <a:t>To be promoted candidates must score:</a:t>
            </a:r>
            <a:br>
              <a:rPr lang="en-US" sz="1800" dirty="0">
                <a:solidFill>
                  <a:schemeClr val="accent3">
                    <a:lumMod val="75000"/>
                  </a:schemeClr>
                </a:solidFill>
              </a:rPr>
            </a:br>
            <a:br>
              <a:rPr lang="en-US" sz="1800" dirty="0">
                <a:solidFill>
                  <a:schemeClr val="accent3">
                    <a:lumMod val="75000"/>
                  </a:schemeClr>
                </a:solidFill>
              </a:rPr>
            </a:br>
            <a:r>
              <a:rPr lang="en-US" sz="1600" dirty="0">
                <a:solidFill>
                  <a:srgbClr val="0070C0"/>
                </a:solidFill>
              </a:rPr>
              <a:t>900 out of 1500 marks </a:t>
            </a:r>
            <a:r>
              <a:rPr lang="en-US" sz="1600" dirty="0">
                <a:solidFill>
                  <a:srgbClr val="002060"/>
                </a:solidFill>
              </a:rPr>
              <a:t>in Research &amp; Innovation</a:t>
            </a:r>
            <a:br>
              <a:rPr lang="en-US" sz="1600" dirty="0">
                <a:solidFill>
                  <a:srgbClr val="0070C0"/>
                </a:solidFill>
              </a:rPr>
            </a:br>
            <a:br>
              <a:rPr lang="en-US" sz="1600" dirty="0">
                <a:solidFill>
                  <a:srgbClr val="0070C0"/>
                </a:solidFill>
              </a:rPr>
            </a:br>
            <a:r>
              <a:rPr lang="en-US" sz="1600" dirty="0">
                <a:solidFill>
                  <a:srgbClr val="0070C0"/>
                </a:solidFill>
              </a:rPr>
              <a:t>540 out of 900 marks </a:t>
            </a:r>
            <a:r>
              <a:rPr lang="en-US" sz="1600" dirty="0">
                <a:solidFill>
                  <a:srgbClr val="002060"/>
                </a:solidFill>
              </a:rPr>
              <a:t>in Learning &amp; Teaching</a:t>
            </a:r>
            <a:br>
              <a:rPr lang="en-US" sz="1600" dirty="0">
                <a:solidFill>
                  <a:srgbClr val="0070C0"/>
                </a:solidFill>
              </a:rPr>
            </a:br>
            <a:br>
              <a:rPr lang="en-US" sz="1600" dirty="0">
                <a:solidFill>
                  <a:srgbClr val="0070C0"/>
                </a:solidFill>
              </a:rPr>
            </a:br>
            <a:r>
              <a:rPr lang="en-US" sz="1600" dirty="0">
                <a:solidFill>
                  <a:srgbClr val="0070C0"/>
                </a:solidFill>
              </a:rPr>
              <a:t>360 out of 600 marks </a:t>
            </a:r>
            <a:r>
              <a:rPr lang="en-US" sz="1600" dirty="0">
                <a:solidFill>
                  <a:srgbClr val="002060"/>
                </a:solidFill>
              </a:rPr>
              <a:t>in Contribution to Academic Citizenship and Engagement. </a:t>
            </a:r>
            <a:endParaRPr lang="en-IE" dirty="0">
              <a:solidFill>
                <a:srgbClr val="002060"/>
              </a:solidFill>
            </a:endParaRPr>
          </a:p>
        </p:txBody>
      </p:sp>
      <p:pic>
        <p:nvPicPr>
          <p:cNvPr id="6" name="Picture 5" descr="Graphical user interface, table&#10;&#10;Description automatically generated">
            <a:extLst>
              <a:ext uri="{FF2B5EF4-FFF2-40B4-BE49-F238E27FC236}">
                <a16:creationId xmlns:a16="http://schemas.microsoft.com/office/drawing/2014/main" id="{3031C250-9431-933E-2C4E-9A77275E4CA0}"/>
              </a:ext>
            </a:extLst>
          </p:cNvPr>
          <p:cNvPicPr>
            <a:picLocks noChangeAspect="1"/>
          </p:cNvPicPr>
          <p:nvPr/>
        </p:nvPicPr>
        <p:blipFill rotWithShape="1">
          <a:blip r:embed="rId2"/>
          <a:srcRect l="22048" t="17623" r="24002" b="7234"/>
          <a:stretch/>
        </p:blipFill>
        <p:spPr bwMode="auto">
          <a:xfrm>
            <a:off x="4848287" y="39269"/>
            <a:ext cx="7343713" cy="681873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18008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BE670-8D1A-A9ED-FECE-B8563BA6CFE7}"/>
              </a:ext>
            </a:extLst>
          </p:cNvPr>
          <p:cNvSpPr>
            <a:spLocks noGrp="1"/>
          </p:cNvSpPr>
          <p:nvPr>
            <p:ph type="title"/>
          </p:nvPr>
        </p:nvSpPr>
        <p:spPr/>
        <p:txBody>
          <a:bodyPr/>
          <a:lstStyle/>
          <a:p>
            <a:r>
              <a:rPr lang="en-US" sz="4400" dirty="0">
                <a:solidFill>
                  <a:srgbClr val="002060"/>
                </a:solidFill>
              </a:rPr>
              <a:t>Evidencing Criteria</a:t>
            </a:r>
            <a:endParaRPr lang="en-IE" dirty="0"/>
          </a:p>
        </p:txBody>
      </p:sp>
      <p:sp>
        <p:nvSpPr>
          <p:cNvPr id="3" name="Content Placeholder 2">
            <a:extLst>
              <a:ext uri="{FF2B5EF4-FFF2-40B4-BE49-F238E27FC236}">
                <a16:creationId xmlns:a16="http://schemas.microsoft.com/office/drawing/2014/main" id="{DA2E5EA2-5756-8AA0-B1F0-25E3250E74B8}"/>
              </a:ext>
            </a:extLst>
          </p:cNvPr>
          <p:cNvSpPr>
            <a:spLocks noGrp="1"/>
          </p:cNvSpPr>
          <p:nvPr>
            <p:ph idx="1"/>
          </p:nvPr>
        </p:nvSpPr>
        <p:spPr>
          <a:xfrm>
            <a:off x="1097280" y="1958686"/>
            <a:ext cx="10058400" cy="4307031"/>
          </a:xfrm>
        </p:spPr>
        <p:txBody>
          <a:bodyPr>
            <a:normAutofit fontScale="70000" lnSpcReduction="20000"/>
          </a:bodyPr>
          <a:lstStyle/>
          <a:p>
            <a:r>
              <a:rPr lang="en-GB" sz="2000" dirty="0">
                <a:solidFill>
                  <a:srgbClr val="002060"/>
                </a:solidFill>
              </a:rPr>
              <a:t>When making an application for promotion to SL, Applicants should supply supporting evidence demonstrating their level of achievement across the range of areas set out in the Regulation for Promotion to SL; </a:t>
            </a:r>
          </a:p>
          <a:p>
            <a:r>
              <a:rPr lang="en-GB" sz="2000" b="1" dirty="0">
                <a:solidFill>
                  <a:schemeClr val="accent3">
                    <a:lumMod val="50000"/>
                  </a:schemeClr>
                </a:solidFill>
              </a:rPr>
              <a:t>Applicants need to present a prima facie case for promotion to SL</a:t>
            </a:r>
            <a:r>
              <a:rPr lang="en-GB" sz="2000" dirty="0">
                <a:solidFill>
                  <a:srgbClr val="002060"/>
                </a:solidFill>
              </a:rPr>
              <a:t>. </a:t>
            </a:r>
          </a:p>
          <a:p>
            <a:r>
              <a:rPr lang="en-GB" sz="2000" dirty="0">
                <a:solidFill>
                  <a:srgbClr val="002060"/>
                </a:solidFill>
              </a:rPr>
              <a:t>To establish a prima facie case for promotion to SL, candidates must satisfy all of the essential criteria as set out in Appendix B of the ‘Regulation on Academic Promotions to Senior Lectureships’. </a:t>
            </a:r>
          </a:p>
          <a:p>
            <a:r>
              <a:rPr lang="en-GB" sz="2100" b="1" dirty="0">
                <a:solidFill>
                  <a:srgbClr val="002060"/>
                </a:solidFill>
                <a:highlight>
                  <a:srgbClr val="C0C0C0"/>
                </a:highlight>
              </a:rPr>
              <a:t>Evidence of meeting the criteria should be presented within the portfolio templates provided by HR.  In compiling these portfolios candidates may wish to make reference to the indicative evidence as set out in Appendix C.  Whilst not submitted with the application, the Board may, where needed in consideration of an application, request submission of such evidence to aid in its deliberations. </a:t>
            </a:r>
          </a:p>
          <a:p>
            <a:r>
              <a:rPr lang="en-GB" sz="2100" b="1" dirty="0">
                <a:solidFill>
                  <a:srgbClr val="002060"/>
                </a:solidFill>
                <a:highlight>
                  <a:srgbClr val="C0C0C0"/>
                </a:highlight>
              </a:rPr>
              <a:t>It is recognised, however, at full application stage that not all the activities and responsibilities in each section listed in Appendix C will be fulfilled by every applicant. Applicants should therefore articulate, supported by appropriate evidence, where they consider their major and minor contributions lie in each of the three Criteria Categories set out in the application. </a:t>
            </a:r>
          </a:p>
          <a:p>
            <a:r>
              <a:rPr lang="en-GB" b="1" dirty="0">
                <a:solidFill>
                  <a:schemeClr val="accent3">
                    <a:lumMod val="50000"/>
                  </a:schemeClr>
                </a:solidFill>
              </a:rPr>
              <a:t>In order to be promoted to SL, successful candidates will be expected to achieve at least a 900 out </a:t>
            </a:r>
            <a:r>
              <a:rPr lang="en-GB" b="1" dirty="0" err="1">
                <a:solidFill>
                  <a:schemeClr val="accent3">
                    <a:lumMod val="50000"/>
                  </a:schemeClr>
                </a:solidFill>
              </a:rPr>
              <a:t>o</a:t>
            </a:r>
            <a:r>
              <a:rPr lang="en-GB" b="1" u="sng" dirty="0" err="1">
                <a:solidFill>
                  <a:schemeClr val="accent3">
                    <a:lumMod val="50000"/>
                  </a:schemeClr>
                </a:solidFill>
              </a:rPr>
              <a:t>good</a:t>
            </a:r>
            <a:r>
              <a:rPr lang="en-GB" b="1" u="sng" dirty="0">
                <a:solidFill>
                  <a:schemeClr val="accent3">
                    <a:lumMod val="50000"/>
                  </a:schemeClr>
                </a:solidFill>
              </a:rPr>
              <a:t>’</a:t>
            </a:r>
            <a:r>
              <a:rPr lang="en-GB" b="1" dirty="0">
                <a:solidFill>
                  <a:schemeClr val="accent3">
                    <a:lumMod val="50000"/>
                  </a:schemeClr>
                </a:solidFill>
              </a:rPr>
              <a:t> level of performance under all three criteria categories: Learning and Teaching, Research and Innovation, and Contribution to Academic Citizenship and Engagement. </a:t>
            </a:r>
            <a:endParaRPr lang="en-IE" b="1" dirty="0">
              <a:solidFill>
                <a:schemeClr val="accent3">
                  <a:lumMod val="50000"/>
                </a:schemeClr>
              </a:solidFill>
            </a:endParaRPr>
          </a:p>
        </p:txBody>
      </p:sp>
    </p:spTree>
    <p:extLst>
      <p:ext uri="{BB962C8B-B14F-4D97-AF65-F5344CB8AC3E}">
        <p14:creationId xmlns:p14="http://schemas.microsoft.com/office/powerpoint/2010/main" val="9631285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8EB38-7E25-9F5E-2B01-A42737A3CE07}"/>
              </a:ext>
            </a:extLst>
          </p:cNvPr>
          <p:cNvSpPr>
            <a:spLocks noGrp="1"/>
          </p:cNvSpPr>
          <p:nvPr>
            <p:ph type="title"/>
          </p:nvPr>
        </p:nvSpPr>
        <p:spPr>
          <a:xfrm>
            <a:off x="1090543" y="557784"/>
            <a:ext cx="3505495" cy="1622321"/>
          </a:xfrm>
        </p:spPr>
        <p:txBody>
          <a:bodyPr vert="horz" lIns="91440" tIns="45720" rIns="91440" bIns="45720" rtlCol="0" anchor="ctr">
            <a:normAutofit/>
          </a:bodyPr>
          <a:lstStyle/>
          <a:p>
            <a:r>
              <a:rPr lang="en-US" b="1" kern="1200" dirty="0">
                <a:solidFill>
                  <a:srgbClr val="002060"/>
                </a:solidFill>
                <a:latin typeface="+mj-lt"/>
                <a:ea typeface="+mj-ea"/>
                <a:cs typeface="+mj-cs"/>
              </a:rPr>
              <a:t>Statutory Leave</a:t>
            </a:r>
            <a:endParaRPr lang="en-US" kern="1200" dirty="0">
              <a:solidFill>
                <a:srgbClr val="002060"/>
              </a:solidFill>
              <a:latin typeface="+mj-lt"/>
              <a:ea typeface="+mj-ea"/>
              <a:cs typeface="+mj-cs"/>
            </a:endParaRPr>
          </a:p>
        </p:txBody>
      </p:sp>
      <p:sp>
        <p:nvSpPr>
          <p:cNvPr id="5" name="Content Placeholder 4">
            <a:extLst>
              <a:ext uri="{FF2B5EF4-FFF2-40B4-BE49-F238E27FC236}">
                <a16:creationId xmlns:a16="http://schemas.microsoft.com/office/drawing/2014/main" id="{1DD2C20D-5E3C-521D-E907-A0BF4E48A132}"/>
              </a:ext>
            </a:extLst>
          </p:cNvPr>
          <p:cNvSpPr>
            <a:spLocks noGrp="1"/>
          </p:cNvSpPr>
          <p:nvPr>
            <p:ph idx="1"/>
          </p:nvPr>
        </p:nvSpPr>
        <p:spPr>
          <a:xfrm>
            <a:off x="648931" y="2036618"/>
            <a:ext cx="3505494" cy="4520046"/>
          </a:xfrm>
        </p:spPr>
        <p:txBody>
          <a:bodyPr vert="horz" lIns="91440" tIns="45720" rIns="91440" bIns="45720" rtlCol="0">
            <a:normAutofit lnSpcReduction="10000"/>
          </a:bodyPr>
          <a:lstStyle/>
          <a:p>
            <a:pPr marL="457200">
              <a:spcAft>
                <a:spcPts val="800"/>
              </a:spcAft>
            </a:pPr>
            <a:r>
              <a:rPr lang="en-US" sz="1400" dirty="0">
                <a:effectLst/>
              </a:rPr>
              <a:t>In this Scheme, “Statutory Leave” refers to maternity leave, paternity leave, parental or adoption leave, </a:t>
            </a:r>
            <a:r>
              <a:rPr lang="en-US" sz="1400" dirty="0" err="1">
                <a:effectLst/>
              </a:rPr>
              <a:t>carer’s</a:t>
            </a:r>
            <a:r>
              <a:rPr lang="en-US" sz="1400" dirty="0">
                <a:effectLst/>
              </a:rPr>
              <a:t> leave and/or any other protected leave which may be provided for in legislation enacted by the State from time to time. </a:t>
            </a:r>
            <a:endParaRPr lang="en-US" sz="1400" dirty="0"/>
          </a:p>
          <a:p>
            <a:pPr marL="457200">
              <a:spcAft>
                <a:spcPts val="800"/>
              </a:spcAft>
            </a:pPr>
            <a:r>
              <a:rPr lang="en-US" sz="1400" dirty="0">
                <a:effectLst/>
              </a:rPr>
              <a:t>In assessing a candidate’s merit relative to their opportunity to accrue that merit at shortlisting stage, consideration shall be given to the impact of Statutory Leave when assessing those essential criteria listed in </a:t>
            </a:r>
            <a:r>
              <a:rPr lang="en-US" sz="1400" b="1" dirty="0">
                <a:effectLst/>
              </a:rPr>
              <a:t>Appendix B </a:t>
            </a:r>
            <a:r>
              <a:rPr lang="en-US" sz="1400" dirty="0">
                <a:effectLst/>
              </a:rPr>
              <a:t>which are denoted with an asterisk *.</a:t>
            </a:r>
          </a:p>
          <a:p>
            <a:pPr marL="457200">
              <a:spcAft>
                <a:spcPts val="800"/>
              </a:spcAft>
            </a:pPr>
            <a:r>
              <a:rPr lang="en-US" sz="1400" dirty="0">
                <a:effectLst/>
              </a:rPr>
              <a:t>At full application stage, the impact of Statutory Leave will be considered when determining an appropriate score under those criteria listed in </a:t>
            </a:r>
            <a:r>
              <a:rPr lang="en-US" sz="1400" b="1" dirty="0">
                <a:effectLst/>
              </a:rPr>
              <a:t>Appendix C </a:t>
            </a:r>
            <a:r>
              <a:rPr lang="en-US" sz="1400" dirty="0">
                <a:effectLst/>
              </a:rPr>
              <a:t>which are denoted with an asterisk *.  </a:t>
            </a:r>
          </a:p>
          <a:p>
            <a:pPr marL="457200">
              <a:spcAft>
                <a:spcPts val="800"/>
              </a:spcAft>
            </a:pPr>
            <a:endParaRPr lang="en-US" sz="1100" dirty="0">
              <a:effectLst/>
            </a:endParaRPr>
          </a:p>
        </p:txBody>
      </p:sp>
      <p:sp>
        <p:nvSpPr>
          <p:cNvPr id="12" name="Rectangle 1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raphical user interface, application, Word&#10;&#10;Description automatically generated">
            <a:extLst>
              <a:ext uri="{FF2B5EF4-FFF2-40B4-BE49-F238E27FC236}">
                <a16:creationId xmlns:a16="http://schemas.microsoft.com/office/drawing/2014/main" id="{6C0CBCE4-755F-CA26-3229-E53A078BA488}"/>
              </a:ext>
            </a:extLst>
          </p:cNvPr>
          <p:cNvPicPr>
            <a:picLocks noChangeAspect="1"/>
          </p:cNvPicPr>
          <p:nvPr/>
        </p:nvPicPr>
        <p:blipFill rotWithShape="1">
          <a:blip r:embed="rId2"/>
          <a:srcRect l="23103" t="16329" r="24467" b="13862"/>
          <a:stretch/>
        </p:blipFill>
        <p:spPr bwMode="auto">
          <a:xfrm>
            <a:off x="5467830" y="807593"/>
            <a:ext cx="5895394" cy="5239568"/>
          </a:xfrm>
          <a:prstGeom prst="rect">
            <a:avLst/>
          </a:prstGeom>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5055336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Graphical user interface, text, application, Word&#10;&#10;Description automatically generated">
            <a:extLst>
              <a:ext uri="{FF2B5EF4-FFF2-40B4-BE49-F238E27FC236}">
                <a16:creationId xmlns:a16="http://schemas.microsoft.com/office/drawing/2014/main" id="{AF9475C2-2979-7787-0050-A784CF69FA48}"/>
              </a:ext>
            </a:extLst>
          </p:cNvPr>
          <p:cNvPicPr>
            <a:picLocks noGrp="1" noChangeAspect="1"/>
          </p:cNvPicPr>
          <p:nvPr>
            <p:ph idx="1"/>
          </p:nvPr>
        </p:nvPicPr>
        <p:blipFill rotWithShape="1">
          <a:blip r:embed="rId2"/>
          <a:srcRect l="9306" t="10470" r="11423" b="7886"/>
          <a:stretch/>
        </p:blipFill>
        <p:spPr bwMode="auto">
          <a:xfrm>
            <a:off x="1403186" y="327472"/>
            <a:ext cx="9022859" cy="6203055"/>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4085588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57A27-F64F-4119-8978-8E5249C89F2A}"/>
              </a:ext>
            </a:extLst>
          </p:cNvPr>
          <p:cNvSpPr>
            <a:spLocks noGrp="1"/>
          </p:cNvSpPr>
          <p:nvPr>
            <p:ph type="title"/>
          </p:nvPr>
        </p:nvSpPr>
        <p:spPr>
          <a:xfrm>
            <a:off x="990600" y="338328"/>
            <a:ext cx="10210800" cy="846236"/>
          </a:xfrm>
        </p:spPr>
        <p:txBody>
          <a:bodyPr vert="horz" lIns="91440" tIns="45720" rIns="91440" bIns="45720" rtlCol="0" anchor="b">
            <a:normAutofit/>
          </a:bodyPr>
          <a:lstStyle/>
          <a:p>
            <a:pPr algn="ctr"/>
            <a:r>
              <a:rPr lang="en-US" sz="5400" b="1" dirty="0">
                <a:solidFill>
                  <a:srgbClr val="002060"/>
                </a:solidFill>
              </a:rPr>
              <a:t>Supporting Guidelines</a:t>
            </a:r>
          </a:p>
        </p:txBody>
      </p:sp>
      <p:sp>
        <p:nvSpPr>
          <p:cNvPr id="11" name="Rectangle 10">
            <a:extLst>
              <a:ext uri="{FF2B5EF4-FFF2-40B4-BE49-F238E27FC236}">
                <a16:creationId xmlns:a16="http://schemas.microsoft.com/office/drawing/2014/main" id="{70BDD0CE-06A4-404B-8A13-580229C1C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41750"/>
            <a:ext cx="12192000" cy="4716250"/>
          </a:xfrm>
          <a:prstGeom prst="rect">
            <a:avLst/>
          </a:prstGeom>
          <a:solidFill>
            <a:srgbClr val="3B53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26">
            <a:extLst>
              <a:ext uri="{FF2B5EF4-FFF2-40B4-BE49-F238E27FC236}">
                <a16:creationId xmlns:a16="http://schemas.microsoft.com/office/drawing/2014/main" id="{EE9899FA-8881-472C-AA59-D08A89CA8A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aphical user interface, application, Word&#10;&#10;Description automatically generated">
            <a:extLst>
              <a:ext uri="{FF2B5EF4-FFF2-40B4-BE49-F238E27FC236}">
                <a16:creationId xmlns:a16="http://schemas.microsoft.com/office/drawing/2014/main" id="{5800F4CF-A9D9-56B0-F96C-410BEF247CAE}"/>
              </a:ext>
            </a:extLst>
          </p:cNvPr>
          <p:cNvPicPr>
            <a:picLocks noChangeAspect="1"/>
          </p:cNvPicPr>
          <p:nvPr/>
        </p:nvPicPr>
        <p:blipFill rotWithShape="1">
          <a:blip r:embed="rId2"/>
          <a:srcRect l="25540" t="23630" r="25325" b="6883"/>
          <a:stretch/>
        </p:blipFill>
        <p:spPr bwMode="auto">
          <a:xfrm>
            <a:off x="1382723" y="2742397"/>
            <a:ext cx="3487185" cy="3291840"/>
          </a:xfrm>
          <a:prstGeom prst="rect">
            <a:avLst/>
          </a:prstGeom>
          <a:extLst>
            <a:ext uri="{53640926-AAD7-44D8-BBD7-CCE9431645EC}">
              <a14:shadowObscured xmlns:a14="http://schemas.microsoft.com/office/drawing/2010/main"/>
            </a:ext>
          </a:extLst>
        </p:spPr>
      </p:pic>
      <p:sp>
        <p:nvSpPr>
          <p:cNvPr id="15" name="Rounded Rectangle 16">
            <a:extLst>
              <a:ext uri="{FF2B5EF4-FFF2-40B4-BE49-F238E27FC236}">
                <a16:creationId xmlns:a16="http://schemas.microsoft.com/office/drawing/2014/main" id="{080B7D90-3DF1-4514-B26D-616BE3555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4749"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application, PowerPoint&#10;&#10;Description automatically generated">
            <a:extLst>
              <a:ext uri="{FF2B5EF4-FFF2-40B4-BE49-F238E27FC236}">
                <a16:creationId xmlns:a16="http://schemas.microsoft.com/office/drawing/2014/main" id="{59F7F5D7-4C48-C490-0EBF-83A33E79786B}"/>
              </a:ext>
            </a:extLst>
          </p:cNvPr>
          <p:cNvPicPr>
            <a:picLocks noChangeAspect="1"/>
          </p:cNvPicPr>
          <p:nvPr/>
        </p:nvPicPr>
        <p:blipFill rotWithShape="1">
          <a:blip r:embed="rId3"/>
          <a:srcRect l="8642" t="8351" r="13417" b="20843"/>
          <a:stretch/>
        </p:blipFill>
        <p:spPr bwMode="auto">
          <a:xfrm>
            <a:off x="6578516" y="2882445"/>
            <a:ext cx="4974336" cy="3016411"/>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41433514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31932-7E0D-6F09-E2AD-06A499BEE60A}"/>
              </a:ext>
            </a:extLst>
          </p:cNvPr>
          <p:cNvSpPr>
            <a:spLocks noGrp="1"/>
          </p:cNvSpPr>
          <p:nvPr>
            <p:ph type="title"/>
          </p:nvPr>
        </p:nvSpPr>
        <p:spPr/>
        <p:txBody>
          <a:bodyPr/>
          <a:lstStyle/>
          <a:p>
            <a:r>
              <a:rPr lang="en-IE" b="1" dirty="0">
                <a:solidFill>
                  <a:srgbClr val="002060"/>
                </a:solidFill>
              </a:rPr>
              <a:t>Feedback</a:t>
            </a:r>
            <a:br>
              <a:rPr lang="en-IE" b="1" dirty="0">
                <a:solidFill>
                  <a:srgbClr val="002060"/>
                </a:solidFill>
              </a:rPr>
            </a:br>
            <a:r>
              <a:rPr lang="en-US" sz="2400" b="1" dirty="0">
                <a:solidFill>
                  <a:schemeClr val="accent4">
                    <a:lumMod val="50000"/>
                  </a:schemeClr>
                </a:solidFill>
              </a:rPr>
              <a:t>At Stage 1 and Stage 2</a:t>
            </a:r>
            <a:endParaRPr lang="en-IE" dirty="0">
              <a:solidFill>
                <a:schemeClr val="accent4">
                  <a:lumMod val="50000"/>
                </a:schemeClr>
              </a:solidFill>
            </a:endParaRPr>
          </a:p>
        </p:txBody>
      </p:sp>
      <p:sp>
        <p:nvSpPr>
          <p:cNvPr id="3" name="Content Placeholder 2">
            <a:extLst>
              <a:ext uri="{FF2B5EF4-FFF2-40B4-BE49-F238E27FC236}">
                <a16:creationId xmlns:a16="http://schemas.microsoft.com/office/drawing/2014/main" id="{75AC840E-6698-7811-D60D-69DB6A59D63D}"/>
              </a:ext>
            </a:extLst>
          </p:cNvPr>
          <p:cNvSpPr>
            <a:spLocks noGrp="1"/>
          </p:cNvSpPr>
          <p:nvPr>
            <p:ph idx="1"/>
          </p:nvPr>
        </p:nvSpPr>
        <p:spPr/>
        <p:txBody>
          <a:bodyPr>
            <a:normAutofit fontScale="92500" lnSpcReduction="10000"/>
          </a:bodyPr>
          <a:lstStyle/>
          <a:p>
            <a:r>
              <a:rPr lang="en-GB" sz="2000" dirty="0">
                <a:solidFill>
                  <a:srgbClr val="002060"/>
                </a:solidFill>
                <a:latin typeface="Calibri" panose="020F0502020204030204" pitchFamily="34" charset="0"/>
                <a:cs typeface="Calibri" panose="020F0502020204030204" pitchFamily="34" charset="0"/>
              </a:rPr>
              <a:t>Unsuccessful applicants at </a:t>
            </a:r>
            <a:r>
              <a:rPr lang="en-GB" sz="2000" b="1" dirty="0">
                <a:solidFill>
                  <a:srgbClr val="002060"/>
                </a:solidFill>
                <a:latin typeface="Calibri" panose="020F0502020204030204" pitchFamily="34" charset="0"/>
                <a:cs typeface="Calibri" panose="020F0502020204030204" pitchFamily="34" charset="0"/>
              </a:rPr>
              <a:t>Stage 1 </a:t>
            </a:r>
            <a:r>
              <a:rPr lang="en-GB" sz="2000" dirty="0">
                <a:solidFill>
                  <a:srgbClr val="002060"/>
                </a:solidFill>
                <a:latin typeface="Calibri" panose="020F0502020204030204" pitchFamily="34" charset="0"/>
                <a:cs typeface="Calibri" panose="020F0502020204030204" pitchFamily="34" charset="0"/>
              </a:rPr>
              <a:t>receive written feedback from the </a:t>
            </a:r>
            <a:r>
              <a:rPr lang="en-GB" sz="2000" b="1" dirty="0">
                <a:solidFill>
                  <a:srgbClr val="002060"/>
                </a:solidFill>
                <a:latin typeface="Calibri" panose="020F0502020204030204" pitchFamily="34" charset="0"/>
                <a:cs typeface="Calibri" panose="020F0502020204030204" pitchFamily="34" charset="0"/>
              </a:rPr>
              <a:t>College Level Board </a:t>
            </a:r>
            <a:r>
              <a:rPr lang="en-GB" sz="2000" dirty="0">
                <a:solidFill>
                  <a:srgbClr val="002060"/>
                </a:solidFill>
                <a:latin typeface="Calibri" panose="020F0502020204030204" pitchFamily="34" charset="0"/>
                <a:cs typeface="Calibri" panose="020F0502020204030204" pitchFamily="34" charset="0"/>
              </a:rPr>
              <a:t>with the option of requesting an in-person feedback session with their:</a:t>
            </a:r>
          </a:p>
          <a:p>
            <a:pPr marL="457200" lvl="1" indent="0">
              <a:buNone/>
            </a:pPr>
            <a:endParaRPr lang="en-GB" sz="2000" dirty="0">
              <a:solidFill>
                <a:schemeClr val="accent4">
                  <a:lumMod val="50000"/>
                </a:schemeClr>
              </a:solidFill>
            </a:endParaRPr>
          </a:p>
          <a:p>
            <a:pPr lvl="1">
              <a:buFont typeface="Wingdings" panose="05000000000000000000" pitchFamily="2" charset="2"/>
              <a:buChar char="§"/>
            </a:pPr>
            <a:r>
              <a:rPr lang="en-GB" sz="2000" dirty="0">
                <a:solidFill>
                  <a:schemeClr val="accent4">
                    <a:lumMod val="50000"/>
                  </a:schemeClr>
                </a:solidFill>
              </a:rPr>
              <a:t>Head of College as Chair of the College Level Board and </a:t>
            </a:r>
          </a:p>
          <a:p>
            <a:pPr lvl="1">
              <a:buFont typeface="Wingdings" panose="05000000000000000000" pitchFamily="2" charset="2"/>
              <a:buChar char="§"/>
            </a:pPr>
            <a:r>
              <a:rPr lang="en-GB" sz="2000" dirty="0">
                <a:solidFill>
                  <a:schemeClr val="accent4">
                    <a:lumMod val="50000"/>
                  </a:schemeClr>
                </a:solidFill>
              </a:rPr>
              <a:t>Head of School.  </a:t>
            </a:r>
          </a:p>
          <a:p>
            <a:pPr marL="457200" lvl="1" indent="0">
              <a:buNone/>
            </a:pPr>
            <a:endParaRPr lang="en-GB" sz="2000" dirty="0">
              <a:solidFill>
                <a:srgbClr val="002060"/>
              </a:solidFill>
              <a:latin typeface="Calibri" panose="020F0502020204030204" pitchFamily="34" charset="0"/>
              <a:cs typeface="Calibri" panose="020F0502020204030204" pitchFamily="34" charset="0"/>
            </a:endParaRPr>
          </a:p>
          <a:p>
            <a:r>
              <a:rPr lang="en-GB" sz="2000" dirty="0">
                <a:solidFill>
                  <a:srgbClr val="002060"/>
                </a:solidFill>
                <a:latin typeface="Calibri" panose="020F0502020204030204" pitchFamily="34" charset="0"/>
                <a:cs typeface="Calibri" panose="020F0502020204030204" pitchFamily="34" charset="0"/>
              </a:rPr>
              <a:t>Unsuccessful applicants at </a:t>
            </a:r>
            <a:r>
              <a:rPr lang="en-GB" sz="2000" b="1" dirty="0">
                <a:solidFill>
                  <a:srgbClr val="002060"/>
                </a:solidFill>
                <a:latin typeface="Calibri" panose="020F0502020204030204" pitchFamily="34" charset="0"/>
                <a:cs typeface="Calibri" panose="020F0502020204030204" pitchFamily="34" charset="0"/>
              </a:rPr>
              <a:t>Stage 2 </a:t>
            </a:r>
            <a:r>
              <a:rPr lang="en-GB" sz="2000" dirty="0">
                <a:solidFill>
                  <a:srgbClr val="002060"/>
                </a:solidFill>
                <a:latin typeface="Calibri" panose="020F0502020204030204" pitchFamily="34" charset="0"/>
                <a:cs typeface="Calibri" panose="020F0502020204030204" pitchFamily="34" charset="0"/>
              </a:rPr>
              <a:t>have the option to avail of an in person feedback session. </a:t>
            </a:r>
          </a:p>
          <a:p>
            <a:r>
              <a:rPr lang="en-GB" sz="2000" dirty="0">
                <a:solidFill>
                  <a:srgbClr val="002060"/>
                </a:solidFill>
                <a:latin typeface="Calibri" panose="020F0502020204030204" pitchFamily="34" charset="0"/>
                <a:cs typeface="Calibri" panose="020F0502020204030204" pitchFamily="34" charset="0"/>
              </a:rPr>
              <a:t>Requests for in person feedback (Stage 2) shall be submitted to the Secretary of the SL Board within 20 business days of results of the outcome of the candidate’s full application being notified to the candidate.</a:t>
            </a:r>
            <a:endParaRPr lang="en-IE" sz="2000" dirty="0">
              <a:solidFill>
                <a:srgbClr val="002060"/>
              </a:solidFill>
              <a:latin typeface="Calibri" panose="020F0502020204030204" pitchFamily="34" charset="0"/>
              <a:cs typeface="Calibri" panose="020F0502020204030204" pitchFamily="34" charset="0"/>
            </a:endParaRPr>
          </a:p>
          <a:p>
            <a:endParaRPr lang="en-GB" sz="2400" dirty="0"/>
          </a:p>
          <a:p>
            <a:pPr lvl="1">
              <a:buFont typeface="Wingdings" panose="05000000000000000000" pitchFamily="2" charset="2"/>
              <a:buChar char="§"/>
            </a:pPr>
            <a:r>
              <a:rPr lang="en-GB" sz="1800" dirty="0">
                <a:solidFill>
                  <a:schemeClr val="accent4">
                    <a:lumMod val="50000"/>
                  </a:schemeClr>
                </a:solidFill>
              </a:rPr>
              <a:t>Deputy President and Registrar (Chair of the SL Board for the purposes of assessing applications under this Regulation), </a:t>
            </a:r>
          </a:p>
          <a:p>
            <a:pPr lvl="1">
              <a:buFont typeface="Wingdings" panose="05000000000000000000" pitchFamily="2" charset="2"/>
              <a:buChar char="§"/>
            </a:pPr>
            <a:r>
              <a:rPr lang="en-GB" sz="1800" dirty="0">
                <a:solidFill>
                  <a:schemeClr val="accent4">
                    <a:lumMod val="50000"/>
                  </a:schemeClr>
                </a:solidFill>
              </a:rPr>
              <a:t>their Head of College and </a:t>
            </a:r>
          </a:p>
          <a:p>
            <a:pPr lvl="1">
              <a:buFont typeface="Wingdings" panose="05000000000000000000" pitchFamily="2" charset="2"/>
              <a:buChar char="§"/>
            </a:pPr>
            <a:r>
              <a:rPr lang="en-GB" sz="1800" dirty="0">
                <a:solidFill>
                  <a:schemeClr val="accent4">
                    <a:lumMod val="50000"/>
                  </a:schemeClr>
                </a:solidFill>
              </a:rPr>
              <a:t>their Head of School.  </a:t>
            </a:r>
            <a:endParaRPr lang="en-GB" sz="2000" dirty="0">
              <a:solidFill>
                <a:schemeClr val="accent4">
                  <a:lumMod val="50000"/>
                </a:schemeClr>
              </a:solidFill>
            </a:endParaRPr>
          </a:p>
          <a:p>
            <a:pPr marL="457200" lvl="1" indent="0">
              <a:buNone/>
            </a:pPr>
            <a:endParaRPr lang="en-GB" dirty="0"/>
          </a:p>
          <a:p>
            <a:pPr marL="457200" lvl="1" indent="0">
              <a:buNone/>
            </a:pPr>
            <a:endParaRPr lang="en-GB" dirty="0"/>
          </a:p>
          <a:p>
            <a:pPr marL="457200" lvl="1" indent="0">
              <a:buNone/>
            </a:pPr>
            <a:endParaRPr lang="en-GB" dirty="0"/>
          </a:p>
          <a:p>
            <a:pPr marL="457200" lvl="1" indent="0">
              <a:buNone/>
            </a:pPr>
            <a:endParaRPr lang="en-GB" dirty="0"/>
          </a:p>
        </p:txBody>
      </p:sp>
    </p:spTree>
    <p:extLst>
      <p:ext uri="{BB962C8B-B14F-4D97-AF65-F5344CB8AC3E}">
        <p14:creationId xmlns:p14="http://schemas.microsoft.com/office/powerpoint/2010/main" val="15327911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D68DA-43BA-4508-8DE2-BA9BB7B2FA5B}"/>
              </a:ext>
            </a:extLst>
          </p:cNvPr>
          <p:cNvSpPr>
            <a:spLocks noGrp="1"/>
          </p:cNvSpPr>
          <p:nvPr>
            <p:ph type="title"/>
          </p:nvPr>
        </p:nvSpPr>
        <p:spPr>
          <a:xfrm>
            <a:off x="1097279" y="714346"/>
            <a:ext cx="9796984" cy="685858"/>
          </a:xfrm>
        </p:spPr>
        <p:txBody>
          <a:bodyPr anchor="b">
            <a:normAutofit/>
          </a:bodyPr>
          <a:lstStyle/>
          <a:p>
            <a:r>
              <a:rPr lang="en-US" sz="3600" b="1" dirty="0">
                <a:solidFill>
                  <a:srgbClr val="002060"/>
                </a:solidFill>
              </a:rPr>
              <a:t>Making an Application </a:t>
            </a:r>
          </a:p>
        </p:txBody>
      </p:sp>
      <p:sp>
        <p:nvSpPr>
          <p:cNvPr id="12" name="Content Placeholder 2">
            <a:extLst>
              <a:ext uri="{FF2B5EF4-FFF2-40B4-BE49-F238E27FC236}">
                <a16:creationId xmlns:a16="http://schemas.microsoft.com/office/drawing/2014/main" id="{D2AB4620-3ED6-4882-99BD-EEF43EACA714}"/>
              </a:ext>
            </a:extLst>
          </p:cNvPr>
          <p:cNvSpPr>
            <a:spLocks noGrp="1"/>
          </p:cNvSpPr>
          <p:nvPr>
            <p:ph idx="1"/>
          </p:nvPr>
        </p:nvSpPr>
        <p:spPr>
          <a:xfrm>
            <a:off x="1097279" y="2017161"/>
            <a:ext cx="10515600" cy="3783564"/>
          </a:xfrm>
        </p:spPr>
        <p:txBody>
          <a:bodyPr>
            <a:normAutofit/>
          </a:bodyPr>
          <a:lstStyle/>
          <a:p>
            <a:pPr>
              <a:lnSpc>
                <a:spcPct val="107000"/>
              </a:lnSpc>
              <a:spcAft>
                <a:spcPts val="800"/>
              </a:spcAft>
            </a:pPr>
            <a:r>
              <a:rPr lang="en-IE" sz="1800" b="1" dirty="0">
                <a:solidFill>
                  <a:schemeClr val="accent3">
                    <a:lumMod val="75000"/>
                  </a:schemeClr>
                </a:solidFill>
                <a:effectLst/>
                <a:latin typeface="Calibri" panose="020F0502020204030204" pitchFamily="34" charset="0"/>
                <a:ea typeface="Times New Roman" panose="02020603050405020304" pitchFamily="18" charset="0"/>
                <a:cs typeface="Calibri" panose="020F0502020204030204" pitchFamily="34" charset="0"/>
              </a:rPr>
              <a:t>Ple</a:t>
            </a:r>
            <a:r>
              <a:rPr lang="en-IE" sz="1800" b="1" dirty="0">
                <a:solidFill>
                  <a:schemeClr val="accent3">
                    <a:lumMod val="75000"/>
                  </a:schemeClr>
                </a:solidFill>
                <a:latin typeface="Calibri" panose="020F0502020204030204" pitchFamily="34" charset="0"/>
                <a:ea typeface="Times New Roman" panose="02020603050405020304" pitchFamily="18" charset="0"/>
                <a:cs typeface="Calibri" panose="020F0502020204030204" pitchFamily="34" charset="0"/>
              </a:rPr>
              <a:t>ase note if you ‘submit’ you cannot ‘un-submit’</a:t>
            </a:r>
            <a:endParaRPr lang="en-IE" sz="1800" b="1" dirty="0">
              <a:solidFill>
                <a:schemeClr val="accent3">
                  <a:lumMod val="75000"/>
                </a:schemeClr>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r>
              <a:rPr lang="en-IE" sz="1800" dirty="0">
                <a:solidFill>
                  <a:srgbClr val="323130"/>
                </a:solidFill>
                <a:effectLst/>
                <a:latin typeface="Calibri" panose="020F0502020204030204" pitchFamily="34" charset="0"/>
                <a:ea typeface="Times New Roman" panose="02020603050405020304" pitchFamily="18" charset="0"/>
                <a:cs typeface="Calibri" panose="020F0502020204030204" pitchFamily="34" charset="0"/>
              </a:rPr>
              <a:t>Please note that the Regulation on Academic Promotions to Senior Lectureships and relevant paperwork is located at </a:t>
            </a:r>
            <a:r>
              <a:rPr lang="en-GB" sz="1400" b="0" i="0" dirty="0">
                <a:effectLst/>
                <a:latin typeface="Calibri" panose="020F0502020204030204" pitchFamily="34" charset="0"/>
                <a:hlinkClick r:id="rId2"/>
              </a:rPr>
              <a:t>Promotion to Senior Lectureship | University College Cork (ucc.ie)</a:t>
            </a:r>
            <a:r>
              <a:rPr lang="en-IE" sz="1800" dirty="0">
                <a:solidFill>
                  <a:srgbClr val="323130"/>
                </a:solidFill>
                <a:effectLst/>
                <a:latin typeface="Calibri" panose="020F0502020204030204" pitchFamily="34" charset="0"/>
                <a:ea typeface="Times New Roman" panose="02020603050405020304" pitchFamily="18" charset="0"/>
                <a:cs typeface="Calibri" panose="020F0502020204030204" pitchFamily="34" charset="0"/>
              </a:rPr>
              <a:t>or </a:t>
            </a:r>
            <a:r>
              <a:rPr lang="en-IE" sz="1400" b="0" i="0" dirty="0">
                <a:solidFill>
                  <a:srgbClr val="000000"/>
                </a:solidFill>
                <a:effectLst/>
                <a:latin typeface="Calibri" panose="020F0502020204030204" pitchFamily="34" charset="0"/>
                <a:hlinkClick r:id="rId3"/>
              </a:rPr>
              <a:t>https://my.corehr.com/pls/coreportal_uccp/</a:t>
            </a:r>
            <a:r>
              <a:rPr lang="en-IE" sz="1400" dirty="0">
                <a:solidFill>
                  <a:srgbClr val="242424"/>
                </a:solidFill>
                <a:latin typeface="Calibri" panose="020F0502020204030204" pitchFamily="34" charset="0"/>
              </a:rPr>
              <a:t> </a:t>
            </a:r>
            <a:r>
              <a:rPr lang="en-IE" sz="1800" dirty="0">
                <a:solidFill>
                  <a:srgbClr val="323130"/>
                </a:solidFill>
                <a:effectLst/>
                <a:latin typeface="Calibri" panose="020F0502020204030204" pitchFamily="34" charset="0"/>
                <a:ea typeface="Times New Roman" panose="02020603050405020304" pitchFamily="18" charset="0"/>
                <a:cs typeface="Calibri" panose="020F0502020204030204" pitchFamily="34" charset="0"/>
              </a:rPr>
              <a:t>Applications for both stages will be made via Employee Self Service (ESS), where applicable. </a:t>
            </a:r>
            <a:endParaRPr lang="en-I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IE" sz="1800" b="1" dirty="0">
                <a:solidFill>
                  <a:srgbClr val="323130"/>
                </a:solidFill>
                <a:effectLst/>
                <a:latin typeface="Calibri" panose="020F0502020204030204" pitchFamily="34" charset="0"/>
                <a:ea typeface="Times New Roman" panose="02020603050405020304" pitchFamily="18" charset="0"/>
                <a:cs typeface="Calibri" panose="020F0502020204030204" pitchFamily="34" charset="0"/>
              </a:rPr>
              <a:t>Please note there is a separate application per College on ESS. Please ensure you apply for the relevant College. Where you have a joint appointment across the Colleges, please make contact so it can be clarified which College you will apply under.</a:t>
            </a:r>
          </a:p>
          <a:p>
            <a:pPr>
              <a:lnSpc>
                <a:spcPct val="107000"/>
              </a:lnSpc>
              <a:spcAft>
                <a:spcPts val="800"/>
              </a:spcAft>
            </a:pPr>
            <a:r>
              <a:rPr lang="en-IE" sz="1800" b="1" dirty="0">
                <a:solidFill>
                  <a:srgbClr val="323130"/>
                </a:solidFill>
                <a:latin typeface="Calibri" panose="020F0502020204030204" pitchFamily="34" charset="0"/>
                <a:ea typeface="Calibri" panose="020F0502020204030204" pitchFamily="34" charset="0"/>
                <a:cs typeface="Calibri" panose="020F0502020204030204" pitchFamily="34" charset="0"/>
              </a:rPr>
              <a:t>Dedicated mailbox for SL: </a:t>
            </a:r>
            <a:r>
              <a:rPr lang="en-IE" sz="1800" b="1" dirty="0">
                <a:solidFill>
                  <a:srgbClr val="323130"/>
                </a:solidFill>
                <a:latin typeface="Calibri" panose="020F0502020204030204" pitchFamily="34" charset="0"/>
                <a:ea typeface="Calibri" panose="020F0502020204030204" pitchFamily="34" charset="0"/>
                <a:cs typeface="Calibri" panose="020F0502020204030204" pitchFamily="34" charset="0"/>
                <a:hlinkClick r:id="rId4"/>
              </a:rPr>
              <a:t>slqueries@ucc.ie</a:t>
            </a:r>
            <a:r>
              <a:rPr lang="en-IE" sz="1800" b="1" dirty="0">
                <a:solidFill>
                  <a:srgbClr val="323130"/>
                </a:solidFill>
                <a:latin typeface="Calibri" panose="020F0502020204030204" pitchFamily="34" charset="0"/>
                <a:ea typeface="Calibri" panose="020F0502020204030204" pitchFamily="34" charset="0"/>
                <a:cs typeface="Calibri" panose="020F0502020204030204" pitchFamily="34" charset="0"/>
              </a:rPr>
              <a:t>  </a:t>
            </a:r>
          </a:p>
          <a:p>
            <a:pPr>
              <a:lnSpc>
                <a:spcPct val="107000"/>
              </a:lnSpc>
              <a:spcAft>
                <a:spcPts val="800"/>
              </a:spcAft>
            </a:pPr>
            <a:r>
              <a:rPr lang="en-IE" sz="18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Apply when ready to apply with cognisance of the deadlines set out for submission in the regulation!</a:t>
            </a:r>
            <a:endParaRPr lang="en-IE" sz="1800" dirty="0">
              <a:solidFill>
                <a:srgbClr val="0070C0"/>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en-IE" sz="18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2873058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D68DA-43BA-4508-8DE2-BA9BB7B2FA5B}"/>
              </a:ext>
            </a:extLst>
          </p:cNvPr>
          <p:cNvSpPr>
            <a:spLocks noGrp="1"/>
          </p:cNvSpPr>
          <p:nvPr>
            <p:ph type="title"/>
          </p:nvPr>
        </p:nvSpPr>
        <p:spPr>
          <a:xfrm>
            <a:off x="1097279" y="292376"/>
            <a:ext cx="9456421" cy="1450757"/>
          </a:xfrm>
        </p:spPr>
        <p:txBody>
          <a:bodyPr anchor="b">
            <a:normAutofit/>
          </a:bodyPr>
          <a:lstStyle/>
          <a:p>
            <a:r>
              <a:rPr lang="en-US" sz="2800" dirty="0">
                <a:solidFill>
                  <a:srgbClr val="002060"/>
                </a:solidFill>
              </a:rPr>
              <a:t>UCC 2022 Actions relating to Academic Progression &amp; Promotion.</a:t>
            </a:r>
          </a:p>
        </p:txBody>
      </p:sp>
      <p:sp>
        <p:nvSpPr>
          <p:cNvPr id="3" name="Subtitle 2">
            <a:extLst>
              <a:ext uri="{FF2B5EF4-FFF2-40B4-BE49-F238E27FC236}">
                <a16:creationId xmlns:a16="http://schemas.microsoft.com/office/drawing/2014/main" id="{A8E9CFF2-3777-4FF4-A759-8491175B0B7C}"/>
              </a:ext>
            </a:extLst>
          </p:cNvPr>
          <p:cNvSpPr>
            <a:spLocks noGrp="1"/>
          </p:cNvSpPr>
          <p:nvPr>
            <p:ph sz="half" idx="2"/>
          </p:nvPr>
        </p:nvSpPr>
        <p:spPr>
          <a:xfrm>
            <a:off x="6126480" y="2120900"/>
            <a:ext cx="5828038" cy="3748194"/>
          </a:xfrm>
        </p:spPr>
        <p:txBody>
          <a:bodyPr>
            <a:normAutofit fontScale="92500" lnSpcReduction="10000"/>
          </a:bodyPr>
          <a:lstStyle/>
          <a:p>
            <a:r>
              <a:rPr lang="en-US" sz="1600" b="1" dirty="0">
                <a:solidFill>
                  <a:schemeClr val="accent6">
                    <a:lumMod val="50000"/>
                  </a:schemeClr>
                </a:solidFill>
              </a:rPr>
              <a:t>Pillar 4 Actions:</a:t>
            </a:r>
          </a:p>
          <a:p>
            <a:r>
              <a:rPr lang="en-GB" sz="1600" b="1" i="0" u="none" strike="noStrike" dirty="0">
                <a:solidFill>
                  <a:srgbClr val="002060"/>
                </a:solidFill>
                <a:effectLst/>
                <a:latin typeface="Calibri" panose="020F0502020204030204" pitchFamily="34" charset="0"/>
              </a:rPr>
              <a:t>4.1.1 </a:t>
            </a:r>
            <a:r>
              <a:rPr lang="en-GB" sz="1600" i="0" u="none" strike="noStrike" dirty="0">
                <a:solidFill>
                  <a:srgbClr val="002060"/>
                </a:solidFill>
                <a:effectLst/>
                <a:latin typeface="Calibri" panose="020F0502020204030204" pitchFamily="34" charset="0"/>
              </a:rPr>
              <a:t>Conduct a rapid review of the architecture of the existing promotions schemes to ensure that they are aligned appropriately with UCC’s strategic goals and priorities, linked to performance. Streamline the processes for applicants and panel members alike.</a:t>
            </a:r>
            <a:r>
              <a:rPr lang="en-GB" sz="1600" dirty="0"/>
              <a:t> </a:t>
            </a:r>
            <a:endParaRPr lang="en-US" sz="1600" dirty="0"/>
          </a:p>
          <a:p>
            <a:r>
              <a:rPr lang="en-GB" sz="1600" b="1" i="0" u="none" strike="noStrike" dirty="0">
                <a:solidFill>
                  <a:srgbClr val="002060"/>
                </a:solidFill>
                <a:effectLst/>
                <a:latin typeface="Calibri" panose="020F0502020204030204" pitchFamily="34" charset="0"/>
              </a:rPr>
              <a:t>4.1.2: </a:t>
            </a:r>
            <a:r>
              <a:rPr lang="en-GB" sz="1600" i="0" u="none" strike="noStrike" dirty="0">
                <a:solidFill>
                  <a:srgbClr val="002060"/>
                </a:solidFill>
                <a:effectLst/>
                <a:latin typeface="Calibri" panose="020F0502020204030204" pitchFamily="34" charset="0"/>
              </a:rPr>
              <a:t>Develop a clear regular timetable for a new promotions system based on both competitive and threshold progression, for staff who demonstrate sustained excellence.</a:t>
            </a:r>
            <a:r>
              <a:rPr lang="en-GB" sz="1600" dirty="0"/>
              <a:t> </a:t>
            </a:r>
          </a:p>
          <a:p>
            <a:r>
              <a:rPr lang="en-GB" sz="1600" b="1" i="0" u="none" strike="noStrike" dirty="0">
                <a:solidFill>
                  <a:srgbClr val="002060"/>
                </a:solidFill>
                <a:effectLst/>
                <a:latin typeface="Calibri" panose="020F0502020204030204" pitchFamily="34" charset="0"/>
              </a:rPr>
              <a:t>4.1.3: </a:t>
            </a:r>
            <a:r>
              <a:rPr lang="en-GB" sz="1600" i="0" u="none" strike="noStrike" dirty="0">
                <a:solidFill>
                  <a:srgbClr val="002060"/>
                </a:solidFill>
                <a:effectLst/>
                <a:latin typeface="Calibri" panose="020F0502020204030204" pitchFamily="34" charset="0"/>
              </a:rPr>
              <a:t>UCC will establish a timeline and budgetary provision for a progression across the Bar programme.</a:t>
            </a:r>
          </a:p>
          <a:p>
            <a:r>
              <a:rPr lang="en-GB" sz="1400" b="1" i="1" u="none" strike="noStrike" dirty="0">
                <a:solidFill>
                  <a:schemeClr val="bg1">
                    <a:lumMod val="50000"/>
                  </a:schemeClr>
                </a:solidFill>
                <a:effectLst/>
                <a:latin typeface="Calibri" panose="020F0502020204030204" pitchFamily="34" charset="0"/>
              </a:rPr>
              <a:t>4.1.4: </a:t>
            </a:r>
            <a:r>
              <a:rPr lang="en-GB" sz="1400" i="1" u="none" strike="noStrike" dirty="0">
                <a:solidFill>
                  <a:schemeClr val="bg1">
                    <a:lumMod val="50000"/>
                  </a:schemeClr>
                </a:solidFill>
                <a:effectLst/>
                <a:latin typeface="Calibri" panose="020F0502020204030204" pitchFamily="34" charset="0"/>
              </a:rPr>
              <a:t>In tandem with promotional opportunities, we will review and implement provision of academic titles in line with national and international best practice.</a:t>
            </a:r>
            <a:r>
              <a:rPr lang="en-GB" sz="1400" i="1" dirty="0">
                <a:solidFill>
                  <a:schemeClr val="bg1">
                    <a:lumMod val="50000"/>
                  </a:schemeClr>
                </a:solidFill>
              </a:rPr>
              <a:t>  </a:t>
            </a:r>
          </a:p>
          <a:p>
            <a:endParaRPr lang="en-US" dirty="0"/>
          </a:p>
          <a:p>
            <a:endParaRPr lang="en-US" dirty="0"/>
          </a:p>
        </p:txBody>
      </p:sp>
      <p:pic>
        <p:nvPicPr>
          <p:cNvPr id="9" name="Picture 8">
            <a:extLst>
              <a:ext uri="{FF2B5EF4-FFF2-40B4-BE49-F238E27FC236}">
                <a16:creationId xmlns:a16="http://schemas.microsoft.com/office/drawing/2014/main" id="{DBD30126-41EC-4333-B154-8EF1BEB0B872}"/>
              </a:ext>
            </a:extLst>
          </p:cNvPr>
          <p:cNvPicPr>
            <a:picLocks noChangeAspect="1"/>
          </p:cNvPicPr>
          <p:nvPr/>
        </p:nvPicPr>
        <p:blipFill>
          <a:blip r:embed="rId2"/>
          <a:stretch>
            <a:fillRect/>
          </a:stretch>
        </p:blipFill>
        <p:spPr>
          <a:xfrm>
            <a:off x="10764739" y="214544"/>
            <a:ext cx="1427261" cy="1548723"/>
          </a:xfrm>
          <a:prstGeom prst="rect">
            <a:avLst/>
          </a:prstGeom>
        </p:spPr>
      </p:pic>
      <p:sp>
        <p:nvSpPr>
          <p:cNvPr id="11" name="TextBox 10">
            <a:extLst>
              <a:ext uri="{FF2B5EF4-FFF2-40B4-BE49-F238E27FC236}">
                <a16:creationId xmlns:a16="http://schemas.microsoft.com/office/drawing/2014/main" id="{A0B098AA-6DFE-40D2-8D44-70B5D39CC8AD}"/>
              </a:ext>
            </a:extLst>
          </p:cNvPr>
          <p:cNvSpPr txBox="1"/>
          <p:nvPr/>
        </p:nvSpPr>
        <p:spPr>
          <a:xfrm>
            <a:off x="1173739" y="380407"/>
            <a:ext cx="929696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UCC 2022 - Delivering a Connected University</a:t>
            </a:r>
            <a:r>
              <a:rPr kumimoji="0" lang="en-GB" sz="1800" b="0" i="0" u="none" strike="noStrike" kern="1200" cap="none" spc="0" normalizeH="0" baseline="0" noProof="0" dirty="0">
                <a:ln>
                  <a:noFill/>
                </a:ln>
                <a:solidFill>
                  <a:srgbClr val="000000"/>
                </a:solidFill>
                <a:effectLst/>
                <a:uLnTx/>
                <a:uFillTx/>
                <a:latin typeface="Franklin Gothic Book" panose="020F0502020204030204"/>
                <a:ea typeface="+mn-ea"/>
                <a:cs typeface="+mn-cs"/>
              </a:rPr>
              <a:t> </a:t>
            </a:r>
            <a:endParaRPr kumimoji="0" lang="en-IE" sz="1800" b="0" i="0" u="none" strike="noStrike" kern="1200" cap="none" spc="0" normalizeH="0" baseline="0" noProof="0" dirty="0">
              <a:ln>
                <a:noFill/>
              </a:ln>
              <a:solidFill>
                <a:srgbClr val="000000"/>
              </a:solidFill>
              <a:effectLst/>
              <a:uLnTx/>
              <a:uFillTx/>
              <a:latin typeface="Franklin Gothic Book" panose="020F0502020204030204"/>
              <a:ea typeface="+mn-ea"/>
              <a:cs typeface="+mn-cs"/>
            </a:endParaRPr>
          </a:p>
        </p:txBody>
      </p:sp>
      <p:pic>
        <p:nvPicPr>
          <p:cNvPr id="14" name="Picture 13">
            <a:extLst>
              <a:ext uri="{FF2B5EF4-FFF2-40B4-BE49-F238E27FC236}">
                <a16:creationId xmlns:a16="http://schemas.microsoft.com/office/drawing/2014/main" id="{96C0E999-D1F1-454A-B4BD-57233719BB4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07369" y="2372284"/>
            <a:ext cx="4514850" cy="3009417"/>
          </a:xfrm>
          <a:prstGeom prst="rect">
            <a:avLst/>
          </a:prstGeom>
        </p:spPr>
      </p:pic>
    </p:spTree>
    <p:extLst>
      <p:ext uri="{BB962C8B-B14F-4D97-AF65-F5344CB8AC3E}">
        <p14:creationId xmlns:p14="http://schemas.microsoft.com/office/powerpoint/2010/main" val="4043737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D68DA-43BA-4508-8DE2-BA9BB7B2FA5B}"/>
              </a:ext>
            </a:extLst>
          </p:cNvPr>
          <p:cNvSpPr>
            <a:spLocks noGrp="1"/>
          </p:cNvSpPr>
          <p:nvPr>
            <p:ph type="title"/>
          </p:nvPr>
        </p:nvSpPr>
        <p:spPr>
          <a:xfrm>
            <a:off x="1097279" y="1057275"/>
            <a:ext cx="10206500" cy="685858"/>
          </a:xfrm>
        </p:spPr>
        <p:txBody>
          <a:bodyPr anchor="b">
            <a:normAutofit fontScale="90000"/>
          </a:bodyPr>
          <a:lstStyle/>
          <a:p>
            <a:r>
              <a:rPr lang="en-US" sz="2800" b="1" dirty="0">
                <a:solidFill>
                  <a:srgbClr val="002060"/>
                </a:solidFill>
              </a:rPr>
              <a:t>The Revised Promotion &amp; Progression Processes:</a:t>
            </a:r>
            <a:br>
              <a:rPr lang="en-US" sz="2800" b="1" dirty="0">
                <a:solidFill>
                  <a:srgbClr val="002060"/>
                </a:solidFill>
              </a:rPr>
            </a:br>
            <a:r>
              <a:rPr lang="en-GB" sz="2800" b="1" dirty="0">
                <a:solidFill>
                  <a:schemeClr val="accent3">
                    <a:lumMod val="75000"/>
                  </a:schemeClr>
                </a:solidFill>
              </a:rPr>
              <a:t>Key Changes</a:t>
            </a:r>
            <a:endParaRPr lang="en-US" sz="2800" dirty="0">
              <a:solidFill>
                <a:schemeClr val="accent3">
                  <a:lumMod val="75000"/>
                </a:schemeClr>
              </a:solidFill>
            </a:endParaRPr>
          </a:p>
        </p:txBody>
      </p:sp>
      <p:sp>
        <p:nvSpPr>
          <p:cNvPr id="7" name="Content Placeholder 2">
            <a:extLst>
              <a:ext uri="{FF2B5EF4-FFF2-40B4-BE49-F238E27FC236}">
                <a16:creationId xmlns:a16="http://schemas.microsoft.com/office/drawing/2014/main" id="{82030520-790A-4C54-BEFD-ABB0F24FC764}"/>
              </a:ext>
            </a:extLst>
          </p:cNvPr>
          <p:cNvSpPr>
            <a:spLocks noGrp="1"/>
          </p:cNvSpPr>
          <p:nvPr>
            <p:ph idx="1"/>
          </p:nvPr>
        </p:nvSpPr>
        <p:spPr>
          <a:xfrm>
            <a:off x="1190625" y="2044700"/>
            <a:ext cx="10515600" cy="4319155"/>
          </a:xfrm>
        </p:spPr>
        <p:txBody>
          <a:bodyPr>
            <a:normAutofit fontScale="70000" lnSpcReduction="20000"/>
          </a:bodyPr>
          <a:lstStyle/>
          <a:p>
            <a:pPr marL="342900" lvl="0" indent="-342900" algn="just">
              <a:lnSpc>
                <a:spcPct val="107000"/>
              </a:lnSpc>
              <a:buFont typeface="Symbol" panose="05050102010706020507" pitchFamily="18" charset="2"/>
              <a:buChar char=""/>
            </a:pPr>
            <a:r>
              <a:rPr lang="en-IE" sz="22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Consistency in approach across progression &amp; promotion schemes;</a:t>
            </a:r>
            <a:endParaRPr lang="en-IE" sz="2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buFont typeface="Symbol" panose="05050102010706020507" pitchFamily="18" charset="2"/>
              <a:buChar char=""/>
            </a:pPr>
            <a:r>
              <a:rPr lang="en-IE" sz="22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Streamlined processes;</a:t>
            </a:r>
            <a:endParaRPr lang="en-IE" sz="2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buFont typeface="Symbol" panose="05050102010706020507" pitchFamily="18" charset="2"/>
              <a:buChar char=""/>
            </a:pPr>
            <a:r>
              <a:rPr lang="en-IE" sz="22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Clearer and more appropriate eligibility criteria, structured in a manner that aids the candidate in evidencing and the Board in marking;</a:t>
            </a:r>
            <a:endParaRPr lang="en-IE" sz="2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buFont typeface="Symbol" panose="05050102010706020507" pitchFamily="18" charset="2"/>
              <a:buChar char=""/>
            </a:pPr>
            <a:r>
              <a:rPr lang="en-IE" sz="22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Introduction of the 2 stage application process across the three schemes (Stage 1 – Expression of Interest Stage and Stage 2 Full Application Stage);</a:t>
            </a:r>
            <a:endParaRPr lang="en-IE" sz="2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buFont typeface="Symbol" panose="05050102010706020507" pitchFamily="18" charset="2"/>
              <a:buChar char=""/>
            </a:pPr>
            <a:r>
              <a:rPr lang="en-IE" sz="22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Devolution of Stage 1 of the schemes to Colleges;</a:t>
            </a:r>
            <a:endParaRPr lang="en-IE" sz="2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buFont typeface="Symbol" panose="05050102010706020507" pitchFamily="18" charset="2"/>
              <a:buChar char=""/>
            </a:pPr>
            <a:r>
              <a:rPr lang="en-IE" sz="22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Incorporation of </a:t>
            </a:r>
            <a:r>
              <a:rPr lang="en-IE" sz="2200" b="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disciplinary norms </a:t>
            </a:r>
            <a:r>
              <a:rPr lang="en-IE" sz="22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via College input into the process;</a:t>
            </a:r>
          </a:p>
          <a:p>
            <a:pPr marL="342900" lvl="0" indent="-342900" algn="just">
              <a:lnSpc>
                <a:spcPct val="107000"/>
              </a:lnSpc>
              <a:buFont typeface="Symbol" panose="05050102010706020507" pitchFamily="18" charset="2"/>
              <a:buChar char=""/>
            </a:pPr>
            <a:r>
              <a:rPr lang="en-IE" sz="2200" dirty="0">
                <a:effectLst/>
                <a:latin typeface="Calibri" panose="020F0502020204030204" pitchFamily="34" charset="0"/>
                <a:ea typeface="Calibri" panose="020F0502020204030204" pitchFamily="34" charset="0"/>
                <a:cs typeface="Arial" panose="020B0604020202020204" pitchFamily="34" charset="0"/>
              </a:rPr>
              <a:t>Removal of references</a:t>
            </a:r>
          </a:p>
          <a:p>
            <a:pPr marL="342900" lvl="0" indent="-342900" algn="just">
              <a:lnSpc>
                <a:spcPct val="107000"/>
              </a:lnSpc>
              <a:spcAft>
                <a:spcPts val="800"/>
              </a:spcAft>
              <a:buFont typeface="Symbol" panose="05050102010706020507" pitchFamily="18" charset="2"/>
              <a:buChar char=""/>
            </a:pPr>
            <a:r>
              <a:rPr lang="en-IE" sz="22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Enhanced College participation in PAMB &amp; promotion decision making inclusive of nomination of external reviewers;</a:t>
            </a:r>
          </a:p>
          <a:p>
            <a:pPr marL="342900" lvl="0" indent="-342900" algn="just">
              <a:lnSpc>
                <a:spcPct val="107000"/>
              </a:lnSpc>
              <a:buFont typeface="Symbol" panose="05050102010706020507" pitchFamily="18" charset="2"/>
              <a:buChar char=""/>
            </a:pPr>
            <a:r>
              <a:rPr lang="en-IE" sz="2200" dirty="0">
                <a:solidFill>
                  <a:srgbClr val="333333"/>
                </a:solidFill>
                <a:latin typeface="Calibri" panose="020F0502020204030204" pitchFamily="34" charset="0"/>
                <a:ea typeface="Calibri" panose="020F0502020204030204" pitchFamily="34" charset="0"/>
                <a:cs typeface="Calibri" panose="020F0502020204030204" pitchFamily="34" charset="0"/>
              </a:rPr>
              <a:t>C</a:t>
            </a:r>
            <a:r>
              <a:rPr lang="en-IE" sz="22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onsideration of Statutory Leave, Personal Circumstance/ COVID impact;</a:t>
            </a:r>
            <a:endParaRPr lang="en-IE" sz="2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spcAft>
                <a:spcPts val="800"/>
              </a:spcAft>
              <a:buFont typeface="Symbol" panose="05050102010706020507" pitchFamily="18" charset="2"/>
              <a:buChar char=""/>
            </a:pPr>
            <a:r>
              <a:rPr lang="en-IE" sz="22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Enhanced Feedback process. </a:t>
            </a:r>
          </a:p>
          <a:p>
            <a:pPr marL="342900" lvl="0" indent="-342900" algn="just">
              <a:lnSpc>
                <a:spcPct val="107000"/>
              </a:lnSpc>
              <a:spcAft>
                <a:spcPts val="800"/>
              </a:spcAft>
              <a:buFont typeface="Symbol" panose="05050102010706020507" pitchFamily="18" charset="2"/>
              <a:buChar char=""/>
            </a:pPr>
            <a:endParaRPr lang="en-IE"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spcAft>
                <a:spcPts val="800"/>
              </a:spcAft>
              <a:buFont typeface="Symbol" panose="05050102010706020507" pitchFamily="18" charset="2"/>
              <a:buChar char=""/>
            </a:pPr>
            <a:endParaRPr lang="en-IE" sz="1800" dirty="0">
              <a:effectLst/>
              <a:latin typeface="Calibri" panose="020F0502020204030204" pitchFamily="34" charset="0"/>
              <a:ea typeface="Calibri" panose="020F0502020204030204" pitchFamily="34" charset="0"/>
              <a:cs typeface="Arial" panose="020B0604020202020204" pitchFamily="34" charset="0"/>
            </a:endParaRPr>
          </a:p>
          <a:p>
            <a:endParaRPr lang="en-IE" dirty="0"/>
          </a:p>
        </p:txBody>
      </p:sp>
    </p:spTree>
    <p:extLst>
      <p:ext uri="{BB962C8B-B14F-4D97-AF65-F5344CB8AC3E}">
        <p14:creationId xmlns:p14="http://schemas.microsoft.com/office/powerpoint/2010/main" val="1271166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D68DA-43BA-4508-8DE2-BA9BB7B2FA5B}"/>
              </a:ext>
            </a:extLst>
          </p:cNvPr>
          <p:cNvSpPr>
            <a:spLocks noGrp="1"/>
          </p:cNvSpPr>
          <p:nvPr>
            <p:ph type="title"/>
          </p:nvPr>
        </p:nvSpPr>
        <p:spPr>
          <a:xfrm>
            <a:off x="1097279" y="1057275"/>
            <a:ext cx="9454039" cy="685858"/>
          </a:xfrm>
        </p:spPr>
        <p:txBody>
          <a:bodyPr anchor="b">
            <a:normAutofit/>
          </a:bodyPr>
          <a:lstStyle/>
          <a:p>
            <a:r>
              <a:rPr lang="en-GB" sz="2800" b="1" dirty="0">
                <a:solidFill>
                  <a:srgbClr val="002060"/>
                </a:solidFill>
              </a:rPr>
              <a:t>Promotion to SL  - Things to Note</a:t>
            </a:r>
            <a:endParaRPr lang="en-US" sz="2800" dirty="0">
              <a:solidFill>
                <a:srgbClr val="002060"/>
              </a:solidFill>
            </a:endParaRPr>
          </a:p>
        </p:txBody>
      </p:sp>
      <p:sp>
        <p:nvSpPr>
          <p:cNvPr id="6" name="Content Placeholder 2">
            <a:extLst>
              <a:ext uri="{FF2B5EF4-FFF2-40B4-BE49-F238E27FC236}">
                <a16:creationId xmlns:a16="http://schemas.microsoft.com/office/drawing/2014/main" id="{2F4282E8-D772-4D54-9A86-09166E4E7557}"/>
              </a:ext>
            </a:extLst>
          </p:cNvPr>
          <p:cNvSpPr>
            <a:spLocks noGrp="1"/>
          </p:cNvSpPr>
          <p:nvPr>
            <p:ph idx="1"/>
          </p:nvPr>
        </p:nvSpPr>
        <p:spPr>
          <a:xfrm>
            <a:off x="1097279" y="1825625"/>
            <a:ext cx="10515600" cy="4470400"/>
          </a:xfrm>
        </p:spPr>
        <p:txBody>
          <a:bodyPr>
            <a:normAutofit/>
          </a:bodyPr>
          <a:lstStyle/>
          <a:p>
            <a:pPr marL="0" lvl="0" indent="0">
              <a:lnSpc>
                <a:spcPct val="107000"/>
              </a:lnSpc>
              <a:buNone/>
            </a:pPr>
            <a:endParaRPr lang="en-IE" sz="1800" dirty="0">
              <a:latin typeface="Calibri" panose="020F0502020204030204" pitchFamily="34" charset="0"/>
              <a:ea typeface="Calibri" panose="020F0502020204030204" pitchFamily="34" charset="0"/>
              <a:cs typeface="Calibri" panose="020F0502020204030204" pitchFamily="34" charset="0"/>
            </a:endParaRPr>
          </a:p>
          <a:p>
            <a:r>
              <a:rPr lang="en-IE" dirty="0"/>
              <a:t>Rolling Call i.e. moving from a ‘call issued/event’ approach to on-going application period based on a readiness to apply.  New scheme launched 20</a:t>
            </a:r>
            <a:r>
              <a:rPr lang="en-IE" baseline="30000" dirty="0"/>
              <a:t>th</a:t>
            </a:r>
            <a:r>
              <a:rPr lang="en-IE" dirty="0"/>
              <a:t> Jan 2023;</a:t>
            </a:r>
          </a:p>
          <a:p>
            <a:r>
              <a:rPr lang="en-IE" dirty="0"/>
              <a:t>Published schedule of dates (3 years)  - 2 sittings of the SL Board (Stage 2) per year;</a:t>
            </a:r>
          </a:p>
          <a:p>
            <a:r>
              <a:rPr lang="en-IE" dirty="0"/>
              <a:t>Principle of last submission dates and readiness to make an application.</a:t>
            </a:r>
          </a:p>
        </p:txBody>
      </p:sp>
      <p:pic>
        <p:nvPicPr>
          <p:cNvPr id="5" name="Picture 4">
            <a:extLst>
              <a:ext uri="{FF2B5EF4-FFF2-40B4-BE49-F238E27FC236}">
                <a16:creationId xmlns:a16="http://schemas.microsoft.com/office/drawing/2014/main" id="{036B83BA-A4A4-33BA-3E40-FBDC8B370DD5}"/>
              </a:ext>
            </a:extLst>
          </p:cNvPr>
          <p:cNvPicPr>
            <a:picLocks noChangeAspect="1"/>
          </p:cNvPicPr>
          <p:nvPr/>
        </p:nvPicPr>
        <p:blipFill>
          <a:blip r:embed="rId2"/>
          <a:stretch>
            <a:fillRect/>
          </a:stretch>
        </p:blipFill>
        <p:spPr>
          <a:xfrm>
            <a:off x="3833306" y="4120361"/>
            <a:ext cx="3150915" cy="2258156"/>
          </a:xfrm>
          <a:prstGeom prst="rect">
            <a:avLst/>
          </a:prstGeom>
        </p:spPr>
      </p:pic>
    </p:spTree>
    <p:extLst>
      <p:ext uri="{BB962C8B-B14F-4D97-AF65-F5344CB8AC3E}">
        <p14:creationId xmlns:p14="http://schemas.microsoft.com/office/powerpoint/2010/main" val="1691035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D68DA-43BA-4508-8DE2-BA9BB7B2FA5B}"/>
              </a:ext>
            </a:extLst>
          </p:cNvPr>
          <p:cNvSpPr>
            <a:spLocks noGrp="1"/>
          </p:cNvSpPr>
          <p:nvPr>
            <p:ph type="title"/>
          </p:nvPr>
        </p:nvSpPr>
        <p:spPr>
          <a:xfrm>
            <a:off x="1150012" y="151216"/>
            <a:ext cx="10206500" cy="685858"/>
          </a:xfrm>
        </p:spPr>
        <p:txBody>
          <a:bodyPr anchor="b">
            <a:normAutofit/>
          </a:bodyPr>
          <a:lstStyle/>
          <a:p>
            <a:r>
              <a:rPr lang="en-IE" sz="2800" b="1" dirty="0">
                <a:solidFill>
                  <a:srgbClr val="002060"/>
                </a:solidFill>
              </a:rPr>
              <a:t>Eligibility Criteria </a:t>
            </a:r>
            <a:endParaRPr lang="en-US" sz="2800" dirty="0">
              <a:solidFill>
                <a:schemeClr val="accent3">
                  <a:lumMod val="75000"/>
                </a:schemeClr>
              </a:solidFill>
            </a:endParaRPr>
          </a:p>
        </p:txBody>
      </p:sp>
      <p:sp>
        <p:nvSpPr>
          <p:cNvPr id="7" name="Content Placeholder 2">
            <a:extLst>
              <a:ext uri="{FF2B5EF4-FFF2-40B4-BE49-F238E27FC236}">
                <a16:creationId xmlns:a16="http://schemas.microsoft.com/office/drawing/2014/main" id="{82030520-790A-4C54-BEFD-ABB0F24FC764}"/>
              </a:ext>
            </a:extLst>
          </p:cNvPr>
          <p:cNvSpPr>
            <a:spLocks noGrp="1"/>
          </p:cNvSpPr>
          <p:nvPr>
            <p:ph idx="1"/>
          </p:nvPr>
        </p:nvSpPr>
        <p:spPr>
          <a:xfrm>
            <a:off x="1150012" y="1413674"/>
            <a:ext cx="10556213" cy="4950181"/>
          </a:xfrm>
        </p:spPr>
        <p:txBody>
          <a:bodyPr>
            <a:normAutofit lnSpcReduction="10000"/>
          </a:bodyPr>
          <a:lstStyle/>
          <a:p>
            <a:pPr fontAlgn="base"/>
            <a:r>
              <a:rPr lang="en-IE" sz="1800" dirty="0">
                <a:solidFill>
                  <a:schemeClr val="accent3">
                    <a:lumMod val="75000"/>
                  </a:schemeClr>
                </a:solidFill>
                <a:effectLst/>
                <a:latin typeface="Calibri" panose="020F0502020204030204" pitchFamily="34" charset="0"/>
                <a:ea typeface="Calibri" panose="020F0502020204030204" pitchFamily="34" charset="0"/>
                <a:cs typeface="Calibri" panose="020F0502020204030204" pitchFamily="34" charset="0"/>
              </a:rPr>
              <a:t>As at the closing date for application (Stage 1)</a:t>
            </a:r>
            <a:endParaRPr lang="en-GB" sz="1800" b="0" i="0" dirty="0">
              <a:solidFill>
                <a:schemeClr val="accent3">
                  <a:lumMod val="75000"/>
                </a:schemeClr>
              </a:solidFill>
              <a:effectLst/>
              <a:latin typeface="Calibri" panose="020F0502020204030204" pitchFamily="34" charset="0"/>
              <a:cs typeface="Calibri" panose="020F0502020204030204" pitchFamily="34" charset="0"/>
            </a:endParaRPr>
          </a:p>
          <a:p>
            <a:pPr fontAlgn="base"/>
            <a:r>
              <a:rPr lang="en-IE" sz="1800" dirty="0">
                <a:effectLst/>
                <a:latin typeface="Calibri" panose="020F0502020204030204" pitchFamily="34" charset="0"/>
                <a:ea typeface="Calibri" panose="020F0502020204030204" pitchFamily="34" charset="0"/>
                <a:cs typeface="Calibri" panose="020F0502020204030204" pitchFamily="34" charset="0"/>
              </a:rPr>
              <a:t>- All Lecturers</a:t>
            </a:r>
            <a:r>
              <a:rPr lang="en-IE" sz="1800" dirty="0">
                <a:latin typeface="Calibri" panose="020F0502020204030204" pitchFamily="34" charset="0"/>
                <a:ea typeface="Calibri" panose="020F0502020204030204" pitchFamily="34" charset="0"/>
                <a:cs typeface="Calibri" panose="020F0502020204030204" pitchFamily="34" charset="0"/>
              </a:rPr>
              <a:t> </a:t>
            </a:r>
            <a:r>
              <a:rPr lang="en-IE" sz="1800" dirty="0">
                <a:effectLst/>
                <a:latin typeface="Calibri" panose="020F0502020204030204" pitchFamily="34" charset="0"/>
                <a:ea typeface="Calibri" panose="020F0502020204030204" pitchFamily="34" charset="0"/>
                <a:cs typeface="Calibri" panose="020F0502020204030204" pitchFamily="34" charset="0"/>
              </a:rPr>
              <a:t>holding a current appointment at UCC;</a:t>
            </a:r>
          </a:p>
          <a:p>
            <a:pPr fontAlgn="base"/>
            <a:r>
              <a:rPr lang="en-IE" sz="1800" dirty="0">
                <a:effectLst/>
                <a:latin typeface="Calibri" panose="020F0502020204030204" pitchFamily="34" charset="0"/>
                <a:ea typeface="Calibri" panose="020F0502020204030204" pitchFamily="34" charset="0"/>
                <a:cs typeface="Calibri" panose="020F0502020204030204" pitchFamily="34" charset="0"/>
              </a:rPr>
              <a:t>- Doctorate from a recognised institution (or equivalent evidence of high-level research achievement);</a:t>
            </a:r>
          </a:p>
          <a:p>
            <a:pPr fontAlgn="base"/>
            <a:r>
              <a:rPr lang="en-IE" sz="1800" dirty="0">
                <a:effectLst/>
                <a:latin typeface="Calibri" panose="020F0502020204030204" pitchFamily="34" charset="0"/>
                <a:ea typeface="Calibri" panose="020F0502020204030204" pitchFamily="34" charset="0"/>
                <a:cs typeface="Calibri" panose="020F0502020204030204" pitchFamily="34" charset="0"/>
              </a:rPr>
              <a:t>- Completed probation in post at UCC; </a:t>
            </a:r>
          </a:p>
          <a:p>
            <a:pPr fontAlgn="base"/>
            <a:r>
              <a:rPr lang="en-IE" sz="1800" dirty="0">
                <a:effectLst/>
                <a:latin typeface="Calibri" panose="020F0502020204030204" pitchFamily="34" charset="0"/>
                <a:ea typeface="Calibri" panose="020F0502020204030204" pitchFamily="34" charset="0"/>
                <a:cs typeface="Calibri" panose="020F0502020204030204" pitchFamily="34" charset="0"/>
              </a:rPr>
              <a:t>- Have at least three years continuous service as a Lecturer, two of which are in UCC.</a:t>
            </a:r>
          </a:p>
          <a:p>
            <a:pPr marL="0" indent="0" fontAlgn="base">
              <a:buNone/>
            </a:pPr>
            <a:r>
              <a:rPr lang="en-IE" sz="1800" b="1" dirty="0">
                <a:latin typeface="Calibri" panose="020F0502020204030204" pitchFamily="34" charset="0"/>
                <a:ea typeface="Calibri" panose="020F0502020204030204" pitchFamily="34" charset="0"/>
                <a:cs typeface="Arial" panose="020B0604020202020204" pitchFamily="34" charset="0"/>
              </a:rPr>
              <a:t>Note:</a:t>
            </a:r>
          </a:p>
          <a:p>
            <a:pPr fontAlgn="base"/>
            <a:r>
              <a:rPr lang="en-IE" sz="1800" dirty="0">
                <a:effectLst/>
                <a:latin typeface="Calibri" panose="020F0502020204030204" pitchFamily="34" charset="0"/>
                <a:ea typeface="Calibri" panose="020F0502020204030204" pitchFamily="34" charset="0"/>
                <a:cs typeface="Calibri" panose="020F0502020204030204" pitchFamily="34" charset="0"/>
              </a:rPr>
              <a:t>- Period of Sabbatical Research Leave is counted as service (paid or unpaid);</a:t>
            </a:r>
          </a:p>
          <a:p>
            <a:pPr fontAlgn="base"/>
            <a:r>
              <a:rPr lang="en-IE" sz="1800" dirty="0">
                <a:effectLst/>
                <a:latin typeface="Calibri" panose="020F0502020204030204" pitchFamily="34" charset="0"/>
                <a:ea typeface="Calibri" panose="020F0502020204030204" pitchFamily="34" charset="0"/>
                <a:cs typeface="Calibri" panose="020F0502020204030204" pitchFamily="34" charset="0"/>
              </a:rPr>
              <a:t>- Secondments – assessed for eligibility on a case by case basis.</a:t>
            </a:r>
          </a:p>
          <a:p>
            <a:pPr fontAlgn="base"/>
            <a:endParaRPr lang="en-IE" sz="1800" dirty="0">
              <a:effectLst/>
              <a:latin typeface="Calibri" panose="020F0502020204030204" pitchFamily="34" charset="0"/>
              <a:ea typeface="Calibri" panose="020F0502020204030204" pitchFamily="34" charset="0"/>
              <a:cs typeface="Calibri" panose="020F0502020204030204" pitchFamily="34" charset="0"/>
            </a:endParaRPr>
          </a:p>
          <a:p>
            <a:pPr fontAlgn="base"/>
            <a:r>
              <a:rPr lang="en-IE" sz="1800" b="1" dirty="0">
                <a:effectLst/>
                <a:latin typeface="Calibri" panose="020F0502020204030204" pitchFamily="34" charset="0"/>
                <a:ea typeface="Calibri" panose="020F0502020204030204" pitchFamily="34" charset="0"/>
                <a:cs typeface="Calibri" panose="020F0502020204030204" pitchFamily="34" charset="0"/>
              </a:rPr>
              <a:t>Waiting period for eligibility following an unsuccessful application at Stage 1:</a:t>
            </a:r>
          </a:p>
          <a:p>
            <a:pPr fontAlgn="base"/>
            <a:r>
              <a:rPr lang="en-IE" sz="1800" dirty="0">
                <a:effectLst/>
                <a:latin typeface="Calibri" panose="020F0502020204030204" pitchFamily="34" charset="0"/>
                <a:ea typeface="Calibri" panose="020F0502020204030204" pitchFamily="34" charset="0"/>
                <a:cs typeface="Calibri" panose="020F0502020204030204" pitchFamily="34" charset="0"/>
              </a:rPr>
              <a:t>- 12 month waiting period before re-submitting another application for promotion to SL.</a:t>
            </a:r>
          </a:p>
          <a:p>
            <a:pPr fontAlgn="base"/>
            <a:endParaRPr lang="en-IE" sz="1800" dirty="0">
              <a:effectLst/>
              <a:latin typeface="Calibri" panose="020F0502020204030204" pitchFamily="34" charset="0"/>
              <a:ea typeface="Calibri" panose="020F0502020204030204" pitchFamily="34" charset="0"/>
              <a:cs typeface="Calibri" panose="020F0502020204030204" pitchFamily="34" charset="0"/>
            </a:endParaRPr>
          </a:p>
          <a:p>
            <a:pPr marL="0" indent="0" fontAlgn="base">
              <a:buNone/>
            </a:pPr>
            <a:endParaRPr lang="en-IE" sz="1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0078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D68DA-43BA-4508-8DE2-BA9BB7B2FA5B}"/>
              </a:ext>
            </a:extLst>
          </p:cNvPr>
          <p:cNvSpPr>
            <a:spLocks noGrp="1"/>
          </p:cNvSpPr>
          <p:nvPr>
            <p:ph type="title" idx="4294967295"/>
          </p:nvPr>
        </p:nvSpPr>
        <p:spPr>
          <a:xfrm>
            <a:off x="1042984" y="133746"/>
            <a:ext cx="9453563" cy="658812"/>
          </a:xfrm>
        </p:spPr>
        <p:txBody>
          <a:bodyPr anchor="b">
            <a:normAutofit/>
          </a:bodyPr>
          <a:lstStyle/>
          <a:p>
            <a:r>
              <a:rPr lang="en-GB" sz="2800" b="1" dirty="0">
                <a:solidFill>
                  <a:srgbClr val="002060"/>
                </a:solidFill>
              </a:rPr>
              <a:t>Promotion to SL – A Two Stage Process</a:t>
            </a:r>
            <a:endParaRPr lang="en-US" sz="2800" dirty="0">
              <a:solidFill>
                <a:srgbClr val="002060"/>
              </a:solidFill>
            </a:endParaRPr>
          </a:p>
        </p:txBody>
      </p:sp>
      <p:sp>
        <p:nvSpPr>
          <p:cNvPr id="6" name="Content Placeholder 2">
            <a:extLst>
              <a:ext uri="{FF2B5EF4-FFF2-40B4-BE49-F238E27FC236}">
                <a16:creationId xmlns:a16="http://schemas.microsoft.com/office/drawing/2014/main" id="{2F4282E8-D772-4D54-9A86-09166E4E7557}"/>
              </a:ext>
            </a:extLst>
          </p:cNvPr>
          <p:cNvSpPr>
            <a:spLocks noGrp="1"/>
          </p:cNvSpPr>
          <p:nvPr>
            <p:ph idx="4294967295"/>
          </p:nvPr>
        </p:nvSpPr>
        <p:spPr>
          <a:xfrm>
            <a:off x="1676400" y="1825625"/>
            <a:ext cx="10515600" cy="4470400"/>
          </a:xfrm>
        </p:spPr>
        <p:txBody>
          <a:bodyPr>
            <a:normAutofit/>
          </a:bodyPr>
          <a:lstStyle/>
          <a:p>
            <a:pPr marL="0" lvl="0" indent="0">
              <a:lnSpc>
                <a:spcPct val="107000"/>
              </a:lnSpc>
              <a:buNone/>
            </a:pPr>
            <a:endParaRPr lang="en-IE" sz="1800" dirty="0">
              <a:latin typeface="Calibri" panose="020F0502020204030204" pitchFamily="34" charset="0"/>
              <a:ea typeface="Calibri" panose="020F0502020204030204" pitchFamily="34" charset="0"/>
              <a:cs typeface="Calibri" panose="020F0502020204030204" pitchFamily="34" charset="0"/>
            </a:endParaRPr>
          </a:p>
          <a:p>
            <a:endParaRPr lang="en-IE" dirty="0"/>
          </a:p>
        </p:txBody>
      </p:sp>
      <p:sp>
        <p:nvSpPr>
          <p:cNvPr id="7" name="Content Placeholder 2">
            <a:extLst>
              <a:ext uri="{FF2B5EF4-FFF2-40B4-BE49-F238E27FC236}">
                <a16:creationId xmlns:a16="http://schemas.microsoft.com/office/drawing/2014/main" id="{EB773C52-D5D2-4442-9E22-11297342D5B6}"/>
              </a:ext>
            </a:extLst>
          </p:cNvPr>
          <p:cNvSpPr txBox="1">
            <a:spLocks/>
          </p:cNvSpPr>
          <p:nvPr/>
        </p:nvSpPr>
        <p:spPr>
          <a:xfrm>
            <a:off x="1165532" y="838667"/>
            <a:ext cx="10515600" cy="5457358"/>
          </a:xfrm>
          <a:prstGeom prst="rect">
            <a:avLst/>
          </a:prstGeom>
        </p:spPr>
        <p:txBody>
          <a:bodyPr vert="horz" lIns="0" tIns="45720" rIns="0" bIns="45720" rtlCol="0">
            <a:normAutofit fontScale="77500" lnSpcReduction="20000"/>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107000"/>
              </a:lnSpc>
              <a:buFont typeface="Calibri" panose="020F0502020204030204" pitchFamily="34" charset="0"/>
              <a:buNone/>
            </a:pPr>
            <a:r>
              <a:rPr lang="en-IE" sz="2600"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Two application periods per year:  </a:t>
            </a:r>
            <a:r>
              <a:rPr lang="en-IE" sz="2600" i="1" dirty="0">
                <a:solidFill>
                  <a:srgbClr val="002060"/>
                </a:solidFill>
                <a:latin typeface="Calibri" panose="020F0502020204030204" pitchFamily="34" charset="0"/>
                <a:ea typeface="Calibri" panose="020F0502020204030204" pitchFamily="34" charset="0"/>
                <a:cs typeface="Calibri" panose="020F0502020204030204" pitchFamily="34" charset="0"/>
              </a:rPr>
              <a:t>cycles</a:t>
            </a:r>
            <a:endParaRPr lang="en-IE" sz="26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0" indent="0">
              <a:lnSpc>
                <a:spcPct val="107000"/>
              </a:lnSpc>
              <a:buFont typeface="Calibri" panose="020F0502020204030204" pitchFamily="34" charset="0"/>
              <a:buNone/>
            </a:pPr>
            <a:r>
              <a:rPr lang="en-IE" sz="2400" dirty="0">
                <a:latin typeface="Calibri" panose="020F0502020204030204" pitchFamily="34" charset="0"/>
                <a:ea typeface="Calibri" panose="020F0502020204030204" pitchFamily="34" charset="0"/>
                <a:cs typeface="Calibri" panose="020F0502020204030204" pitchFamily="34" charset="0"/>
              </a:rPr>
              <a:t>Apply any time, submitting your Stage 1 Expression of Interest application in recognition of the deadline for submitting a full application, if one was to be shortlisted. </a:t>
            </a:r>
          </a:p>
          <a:p>
            <a:pPr marL="0" indent="0">
              <a:lnSpc>
                <a:spcPct val="107000"/>
              </a:lnSpc>
              <a:buFont typeface="Calibri" panose="020F0502020204030204" pitchFamily="34" charset="0"/>
              <a:buNone/>
            </a:pPr>
            <a:r>
              <a:rPr lang="en-IE" sz="2400" dirty="0">
                <a:latin typeface="Calibri" panose="020F0502020204030204" pitchFamily="34" charset="0"/>
                <a:ea typeface="Calibri" panose="020F0502020204030204" pitchFamily="34" charset="0"/>
                <a:cs typeface="Calibri" panose="020F0502020204030204" pitchFamily="34" charset="0"/>
              </a:rPr>
              <a:t>Stage 2 (Full application) is by SL Promotions Board invite issued to successfully shortlisted candidates. </a:t>
            </a:r>
          </a:p>
          <a:p>
            <a:pPr marL="0" indent="0">
              <a:lnSpc>
                <a:spcPct val="107000"/>
              </a:lnSpc>
              <a:buFont typeface="Calibri" panose="020F0502020204030204" pitchFamily="34" charset="0"/>
              <a:buNone/>
            </a:pPr>
            <a:r>
              <a:rPr lang="en-IE" sz="2400" dirty="0">
                <a:latin typeface="Calibri" panose="020F0502020204030204" pitchFamily="34" charset="0"/>
                <a:ea typeface="Calibri" panose="020F0502020204030204" pitchFamily="34" charset="0"/>
                <a:cs typeface="Calibri" panose="020F0502020204030204" pitchFamily="34" charset="0"/>
              </a:rPr>
              <a:t>Apply to Stage 2 up to the 5pm on the last day of the cycle you wish to apply to (full application). Th</a:t>
            </a:r>
            <a:r>
              <a:rPr lang="en-IE" sz="2400" dirty="0"/>
              <a:t>e SL Board will meet twice a year to consider full applications submitted by shortlisted applicants within either the ‘June Cycle’ or November Cycle’ </a:t>
            </a:r>
          </a:p>
          <a:p>
            <a:r>
              <a:rPr lang="en-IE" sz="2600" b="1" dirty="0">
                <a:solidFill>
                  <a:srgbClr val="0070C0"/>
                </a:solidFill>
              </a:rPr>
              <a:t>June Cycle   </a:t>
            </a:r>
            <a:r>
              <a:rPr lang="en-IE" sz="2600" dirty="0"/>
              <a:t>- 1</a:t>
            </a:r>
            <a:r>
              <a:rPr lang="en-IE" sz="2600" baseline="30000" dirty="0"/>
              <a:t>st</a:t>
            </a:r>
            <a:r>
              <a:rPr lang="en-IE" sz="2600" dirty="0"/>
              <a:t> August to 31</a:t>
            </a:r>
            <a:r>
              <a:rPr lang="en-IE" sz="2600" baseline="30000" dirty="0"/>
              <a:t>st</a:t>
            </a:r>
            <a:r>
              <a:rPr lang="en-IE" sz="2600" dirty="0"/>
              <a:t> March                           </a:t>
            </a:r>
            <a:r>
              <a:rPr lang="en-IE" sz="2600" b="1" dirty="0">
                <a:solidFill>
                  <a:schemeClr val="accent3">
                    <a:lumMod val="75000"/>
                  </a:schemeClr>
                </a:solidFill>
              </a:rPr>
              <a:t>November Cycle </a:t>
            </a:r>
            <a:r>
              <a:rPr lang="en-IE" sz="2600" dirty="0"/>
              <a:t>– 1</a:t>
            </a:r>
            <a:r>
              <a:rPr lang="en-IE" sz="2600" baseline="30000" dirty="0"/>
              <a:t>st</a:t>
            </a:r>
            <a:r>
              <a:rPr lang="en-IE" sz="2600" dirty="0"/>
              <a:t> April to 31</a:t>
            </a:r>
            <a:r>
              <a:rPr lang="en-IE" sz="2600" baseline="30000" dirty="0"/>
              <a:t>st</a:t>
            </a:r>
            <a:r>
              <a:rPr lang="en-IE" sz="2600" dirty="0"/>
              <a:t> July. </a:t>
            </a:r>
          </a:p>
          <a:p>
            <a:endParaRPr lang="en-IE" dirty="0"/>
          </a:p>
          <a:p>
            <a:endParaRPr lang="en-IE" dirty="0"/>
          </a:p>
          <a:p>
            <a:endParaRPr lang="en-IE" dirty="0"/>
          </a:p>
          <a:p>
            <a:endParaRPr lang="en-IE" dirty="0"/>
          </a:p>
          <a:p>
            <a:r>
              <a:rPr lang="en-IE" dirty="0"/>
              <a:t> </a:t>
            </a:r>
          </a:p>
        </p:txBody>
      </p:sp>
      <p:pic>
        <p:nvPicPr>
          <p:cNvPr id="10" name="Picture 9">
            <a:extLst>
              <a:ext uri="{FF2B5EF4-FFF2-40B4-BE49-F238E27FC236}">
                <a16:creationId xmlns:a16="http://schemas.microsoft.com/office/drawing/2014/main" id="{429A1319-8D14-5176-EDFE-15B6720E8C50}"/>
              </a:ext>
            </a:extLst>
          </p:cNvPr>
          <p:cNvPicPr>
            <a:picLocks noChangeAspect="1"/>
          </p:cNvPicPr>
          <p:nvPr/>
        </p:nvPicPr>
        <p:blipFill>
          <a:blip r:embed="rId2"/>
          <a:stretch>
            <a:fillRect/>
          </a:stretch>
        </p:blipFill>
        <p:spPr>
          <a:xfrm>
            <a:off x="1378770" y="4361327"/>
            <a:ext cx="9257100" cy="1057755"/>
          </a:xfrm>
          <a:prstGeom prst="rect">
            <a:avLst/>
          </a:prstGeom>
        </p:spPr>
      </p:pic>
      <p:sp>
        <p:nvSpPr>
          <p:cNvPr id="11" name="TextBox 10">
            <a:extLst>
              <a:ext uri="{FF2B5EF4-FFF2-40B4-BE49-F238E27FC236}">
                <a16:creationId xmlns:a16="http://schemas.microsoft.com/office/drawing/2014/main" id="{4C63022C-F17B-23EF-BE8B-1F34FA4325EA}"/>
              </a:ext>
            </a:extLst>
          </p:cNvPr>
          <p:cNvSpPr txBox="1"/>
          <p:nvPr/>
        </p:nvSpPr>
        <p:spPr>
          <a:xfrm>
            <a:off x="6835390" y="4208927"/>
            <a:ext cx="1284648" cy="369332"/>
          </a:xfrm>
          <a:prstGeom prst="rect">
            <a:avLst/>
          </a:prstGeom>
          <a:noFill/>
        </p:spPr>
        <p:txBody>
          <a:bodyPr wrap="square" rtlCol="0">
            <a:spAutoFit/>
          </a:bodyPr>
          <a:lstStyle/>
          <a:p>
            <a:r>
              <a:rPr lang="en-IE" dirty="0"/>
              <a:t>June Cycle </a:t>
            </a:r>
          </a:p>
        </p:txBody>
      </p:sp>
      <p:sp>
        <p:nvSpPr>
          <p:cNvPr id="12" name="TextBox 11">
            <a:extLst>
              <a:ext uri="{FF2B5EF4-FFF2-40B4-BE49-F238E27FC236}">
                <a16:creationId xmlns:a16="http://schemas.microsoft.com/office/drawing/2014/main" id="{C387A032-2090-7E7E-F559-C0ACED2C8C63}"/>
              </a:ext>
            </a:extLst>
          </p:cNvPr>
          <p:cNvSpPr txBox="1"/>
          <p:nvPr/>
        </p:nvSpPr>
        <p:spPr>
          <a:xfrm>
            <a:off x="3652925" y="5386816"/>
            <a:ext cx="1956891" cy="369332"/>
          </a:xfrm>
          <a:prstGeom prst="rect">
            <a:avLst/>
          </a:prstGeom>
          <a:noFill/>
        </p:spPr>
        <p:txBody>
          <a:bodyPr wrap="square" rtlCol="0">
            <a:spAutoFit/>
          </a:bodyPr>
          <a:lstStyle/>
          <a:p>
            <a:r>
              <a:rPr lang="en-IE" dirty="0"/>
              <a:t>November  Cycle </a:t>
            </a:r>
          </a:p>
        </p:txBody>
      </p:sp>
      <p:cxnSp>
        <p:nvCxnSpPr>
          <p:cNvPr id="16" name="Straight Connector 15">
            <a:extLst>
              <a:ext uri="{FF2B5EF4-FFF2-40B4-BE49-F238E27FC236}">
                <a16:creationId xmlns:a16="http://schemas.microsoft.com/office/drawing/2014/main" id="{A26BC7FF-2DF1-ED87-3394-F2FBC419EC09}"/>
              </a:ext>
            </a:extLst>
          </p:cNvPr>
          <p:cNvCxnSpPr/>
          <p:nvPr/>
        </p:nvCxnSpPr>
        <p:spPr>
          <a:xfrm flipV="1">
            <a:off x="6905683" y="4628098"/>
            <a:ext cx="0" cy="3141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A4C0235-1AFD-07A1-1AE1-81682888168E}"/>
              </a:ext>
            </a:extLst>
          </p:cNvPr>
          <p:cNvCxnSpPr/>
          <p:nvPr/>
        </p:nvCxnSpPr>
        <p:spPr>
          <a:xfrm>
            <a:off x="6905683" y="4628098"/>
            <a:ext cx="339393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DD3B137-260C-68BD-23FF-2957D02D3AFD}"/>
              </a:ext>
            </a:extLst>
          </p:cNvPr>
          <p:cNvCxnSpPr/>
          <p:nvPr/>
        </p:nvCxnSpPr>
        <p:spPr>
          <a:xfrm flipV="1">
            <a:off x="3595892" y="4628098"/>
            <a:ext cx="0" cy="3141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F393E7F-D16F-3447-3DD2-F7281495F47A}"/>
              </a:ext>
            </a:extLst>
          </p:cNvPr>
          <p:cNvCxnSpPr/>
          <p:nvPr/>
        </p:nvCxnSpPr>
        <p:spPr>
          <a:xfrm>
            <a:off x="1378770" y="4667367"/>
            <a:ext cx="212736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73A3783-9D12-CD3E-7D1D-77445E4FF4CA}"/>
              </a:ext>
            </a:extLst>
          </p:cNvPr>
          <p:cNvSpPr txBox="1"/>
          <p:nvPr/>
        </p:nvSpPr>
        <p:spPr>
          <a:xfrm>
            <a:off x="1269143" y="4205817"/>
            <a:ext cx="1284648" cy="369332"/>
          </a:xfrm>
          <a:prstGeom prst="rect">
            <a:avLst/>
          </a:prstGeom>
          <a:noFill/>
        </p:spPr>
        <p:txBody>
          <a:bodyPr wrap="square" rtlCol="0">
            <a:spAutoFit/>
          </a:bodyPr>
          <a:lstStyle/>
          <a:p>
            <a:r>
              <a:rPr lang="en-IE" dirty="0"/>
              <a:t>June Cycle </a:t>
            </a:r>
          </a:p>
        </p:txBody>
      </p:sp>
    </p:spTree>
    <p:extLst>
      <p:ext uri="{BB962C8B-B14F-4D97-AF65-F5344CB8AC3E}">
        <p14:creationId xmlns:p14="http://schemas.microsoft.com/office/powerpoint/2010/main" val="86908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28E740D-5367-A41F-9ADD-98FF8EE0592A}"/>
              </a:ext>
            </a:extLst>
          </p:cNvPr>
          <p:cNvSpPr>
            <a:spLocks noGrp="1"/>
          </p:cNvSpPr>
          <p:nvPr>
            <p:ph type="title"/>
          </p:nvPr>
        </p:nvSpPr>
        <p:spPr>
          <a:xfrm>
            <a:off x="1097280" y="988906"/>
            <a:ext cx="10058400" cy="748454"/>
          </a:xfrm>
        </p:spPr>
        <p:txBody>
          <a:bodyPr>
            <a:normAutofit/>
          </a:bodyPr>
          <a:lstStyle/>
          <a:p>
            <a:r>
              <a:rPr lang="en-IE" sz="3600" b="1" dirty="0">
                <a:solidFill>
                  <a:srgbClr val="002060"/>
                </a:solidFill>
              </a:rPr>
              <a:t>Key Apply by Dates </a:t>
            </a:r>
          </a:p>
        </p:txBody>
      </p:sp>
      <p:sp>
        <p:nvSpPr>
          <p:cNvPr id="10" name="Text Placeholder 9">
            <a:extLst>
              <a:ext uri="{FF2B5EF4-FFF2-40B4-BE49-F238E27FC236}">
                <a16:creationId xmlns:a16="http://schemas.microsoft.com/office/drawing/2014/main" id="{CFF03B82-ED06-2437-D855-96AFF6F432FA}"/>
              </a:ext>
            </a:extLst>
          </p:cNvPr>
          <p:cNvSpPr>
            <a:spLocks noGrp="1"/>
          </p:cNvSpPr>
          <p:nvPr>
            <p:ph type="body" idx="1"/>
          </p:nvPr>
        </p:nvSpPr>
        <p:spPr/>
        <p:txBody>
          <a:bodyPr>
            <a:normAutofit lnSpcReduction="10000"/>
          </a:bodyPr>
          <a:lstStyle/>
          <a:p>
            <a:r>
              <a:rPr lang="en-IE" dirty="0"/>
              <a:t>Stage 1 Submission dates </a:t>
            </a:r>
          </a:p>
        </p:txBody>
      </p:sp>
      <p:sp>
        <p:nvSpPr>
          <p:cNvPr id="8" name="Content Placeholder 7">
            <a:extLst>
              <a:ext uri="{FF2B5EF4-FFF2-40B4-BE49-F238E27FC236}">
                <a16:creationId xmlns:a16="http://schemas.microsoft.com/office/drawing/2014/main" id="{135F7C6F-70AE-2D1B-D4DF-C15135700240}"/>
              </a:ext>
            </a:extLst>
          </p:cNvPr>
          <p:cNvSpPr>
            <a:spLocks noGrp="1"/>
          </p:cNvSpPr>
          <p:nvPr>
            <p:ph sz="half" idx="2"/>
          </p:nvPr>
        </p:nvSpPr>
        <p:spPr>
          <a:xfrm>
            <a:off x="1147768" y="2672173"/>
            <a:ext cx="4639736" cy="2910821"/>
          </a:xfrm>
        </p:spPr>
        <p:txBody>
          <a:bodyPr>
            <a:normAutofit fontScale="70000" lnSpcReduction="20000"/>
          </a:bodyPr>
          <a:lstStyle/>
          <a:p>
            <a:r>
              <a:rPr lang="en-IE" dirty="0"/>
              <a:t>Apply any time. </a:t>
            </a:r>
          </a:p>
          <a:p>
            <a:r>
              <a:rPr lang="en-IE" dirty="0"/>
              <a:t>Note application will fall within either the June or November cycle. </a:t>
            </a:r>
          </a:p>
          <a:p>
            <a:r>
              <a:rPr lang="en-IE" dirty="0"/>
              <a:t>Applications submitted with insufficient time before the end of a cycle may be deferred to a subsequent cycle. </a:t>
            </a:r>
          </a:p>
          <a:p>
            <a:r>
              <a:rPr lang="en-IE" b="1" dirty="0"/>
              <a:t>6.1. Closing Dates and Notifications – note Stage 2:</a:t>
            </a:r>
          </a:p>
          <a:p>
            <a:r>
              <a:rPr lang="en-IE" dirty="0"/>
              <a:t>If a candidate is notified of their shortlisting less than two months prior to the end of a cycle, the candidate may submit their full application within the cycle immediately following.   Subsequent cycle submission only by exception and via Director of HR permission. </a:t>
            </a:r>
          </a:p>
        </p:txBody>
      </p:sp>
      <p:sp>
        <p:nvSpPr>
          <p:cNvPr id="11" name="Text Placeholder 10">
            <a:extLst>
              <a:ext uri="{FF2B5EF4-FFF2-40B4-BE49-F238E27FC236}">
                <a16:creationId xmlns:a16="http://schemas.microsoft.com/office/drawing/2014/main" id="{BE1357B6-F801-EC6D-DA5A-A9FEC1D7A8C5}"/>
              </a:ext>
            </a:extLst>
          </p:cNvPr>
          <p:cNvSpPr>
            <a:spLocks noGrp="1"/>
          </p:cNvSpPr>
          <p:nvPr>
            <p:ph type="body" sz="quarter" idx="3"/>
          </p:nvPr>
        </p:nvSpPr>
        <p:spPr/>
        <p:txBody>
          <a:bodyPr>
            <a:normAutofit lnSpcReduction="10000"/>
          </a:bodyPr>
          <a:lstStyle/>
          <a:p>
            <a:r>
              <a:rPr lang="en-IE" dirty="0"/>
              <a:t>Stage 2 FULL Application Submission dates (</a:t>
            </a:r>
            <a:r>
              <a:rPr lang="en-IE" i="1" dirty="0"/>
              <a:t>BY INVITE ONLY) </a:t>
            </a:r>
            <a:endParaRPr lang="en-IE" dirty="0"/>
          </a:p>
        </p:txBody>
      </p:sp>
      <p:sp>
        <p:nvSpPr>
          <p:cNvPr id="12" name="Content Placeholder 11">
            <a:extLst>
              <a:ext uri="{FF2B5EF4-FFF2-40B4-BE49-F238E27FC236}">
                <a16:creationId xmlns:a16="http://schemas.microsoft.com/office/drawing/2014/main" id="{4245958D-6E1A-9207-F2CC-97A4C5211B10}"/>
              </a:ext>
            </a:extLst>
          </p:cNvPr>
          <p:cNvSpPr>
            <a:spLocks noGrp="1"/>
          </p:cNvSpPr>
          <p:nvPr>
            <p:ph sz="quarter" idx="4"/>
          </p:nvPr>
        </p:nvSpPr>
        <p:spPr/>
        <p:txBody>
          <a:bodyPr>
            <a:normAutofit fontScale="70000" lnSpcReduction="20000"/>
          </a:bodyPr>
          <a:lstStyle/>
          <a:p>
            <a:r>
              <a:rPr lang="en-IE" dirty="0"/>
              <a:t>31</a:t>
            </a:r>
            <a:r>
              <a:rPr lang="en-IE" baseline="30000" dirty="0"/>
              <a:t>st</a:t>
            </a:r>
            <a:r>
              <a:rPr lang="en-IE" dirty="0"/>
              <a:t> March 2023 </a:t>
            </a:r>
            <a:r>
              <a:rPr lang="en-IE" dirty="0">
                <a:solidFill>
                  <a:srgbClr val="0070C0"/>
                </a:solidFill>
              </a:rPr>
              <a:t>– June Cycle </a:t>
            </a:r>
          </a:p>
          <a:p>
            <a:r>
              <a:rPr lang="en-IE" dirty="0"/>
              <a:t>31</a:t>
            </a:r>
            <a:r>
              <a:rPr lang="en-IE" baseline="30000" dirty="0"/>
              <a:t>st</a:t>
            </a:r>
            <a:r>
              <a:rPr lang="en-IE" dirty="0"/>
              <a:t> July 2023 </a:t>
            </a:r>
            <a:r>
              <a:rPr lang="en-IE" dirty="0">
                <a:solidFill>
                  <a:schemeClr val="accent3">
                    <a:lumMod val="75000"/>
                  </a:schemeClr>
                </a:solidFill>
              </a:rPr>
              <a:t>– November Cycle </a:t>
            </a:r>
          </a:p>
          <a:p>
            <a:r>
              <a:rPr lang="en-IE" dirty="0"/>
              <a:t>31</a:t>
            </a:r>
            <a:r>
              <a:rPr lang="en-IE" baseline="30000" dirty="0"/>
              <a:t>st</a:t>
            </a:r>
            <a:r>
              <a:rPr lang="en-IE" dirty="0"/>
              <a:t> March 2024 </a:t>
            </a:r>
            <a:r>
              <a:rPr lang="en-IE" dirty="0">
                <a:solidFill>
                  <a:srgbClr val="0070C0"/>
                </a:solidFill>
              </a:rPr>
              <a:t>– June Cycle </a:t>
            </a:r>
          </a:p>
          <a:p>
            <a:r>
              <a:rPr lang="en-IE" dirty="0"/>
              <a:t>31</a:t>
            </a:r>
            <a:r>
              <a:rPr lang="en-IE" baseline="30000" dirty="0"/>
              <a:t>st</a:t>
            </a:r>
            <a:r>
              <a:rPr lang="en-IE" dirty="0"/>
              <a:t> July 2024 </a:t>
            </a:r>
            <a:r>
              <a:rPr lang="en-IE" dirty="0">
                <a:solidFill>
                  <a:schemeClr val="accent3">
                    <a:lumMod val="75000"/>
                  </a:schemeClr>
                </a:solidFill>
              </a:rPr>
              <a:t>– November Cycle </a:t>
            </a:r>
          </a:p>
          <a:p>
            <a:r>
              <a:rPr lang="en-IE" dirty="0"/>
              <a:t>31</a:t>
            </a:r>
            <a:r>
              <a:rPr lang="en-IE" baseline="30000" dirty="0"/>
              <a:t>st</a:t>
            </a:r>
            <a:r>
              <a:rPr lang="en-IE" dirty="0"/>
              <a:t> March 2025 </a:t>
            </a:r>
            <a:r>
              <a:rPr lang="en-IE" dirty="0">
                <a:solidFill>
                  <a:srgbClr val="0070C0"/>
                </a:solidFill>
              </a:rPr>
              <a:t>– June Cycle </a:t>
            </a:r>
          </a:p>
          <a:p>
            <a:r>
              <a:rPr lang="en-IE" dirty="0"/>
              <a:t>31</a:t>
            </a:r>
            <a:r>
              <a:rPr lang="en-IE" baseline="30000" dirty="0"/>
              <a:t>st</a:t>
            </a:r>
            <a:r>
              <a:rPr lang="en-IE" dirty="0"/>
              <a:t> July 2025 </a:t>
            </a:r>
            <a:r>
              <a:rPr lang="en-IE" dirty="0">
                <a:solidFill>
                  <a:schemeClr val="accent3">
                    <a:lumMod val="75000"/>
                  </a:schemeClr>
                </a:solidFill>
              </a:rPr>
              <a:t>– November Cycle </a:t>
            </a:r>
          </a:p>
        </p:txBody>
      </p:sp>
    </p:spTree>
    <p:extLst>
      <p:ext uri="{BB962C8B-B14F-4D97-AF65-F5344CB8AC3E}">
        <p14:creationId xmlns:p14="http://schemas.microsoft.com/office/powerpoint/2010/main" val="1401253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EF3EFA4-FF66-E852-0621-D6C09CDB2EBD}"/>
              </a:ext>
            </a:extLst>
          </p:cNvPr>
          <p:cNvSpPr>
            <a:spLocks noGrp="1"/>
          </p:cNvSpPr>
          <p:nvPr>
            <p:ph type="title"/>
          </p:nvPr>
        </p:nvSpPr>
        <p:spPr>
          <a:xfrm>
            <a:off x="1158988" y="785374"/>
            <a:ext cx="10058400" cy="867839"/>
          </a:xfrm>
        </p:spPr>
        <p:txBody>
          <a:bodyPr>
            <a:noAutofit/>
          </a:bodyPr>
          <a:lstStyle/>
          <a:p>
            <a:r>
              <a:rPr lang="en-IE" sz="2800" dirty="0">
                <a:solidFill>
                  <a:srgbClr val="002060"/>
                </a:solidFill>
              </a:rPr>
              <a:t>Working Example 1: application made in cycle 1 2023</a:t>
            </a:r>
          </a:p>
        </p:txBody>
      </p:sp>
      <p:sp>
        <p:nvSpPr>
          <p:cNvPr id="8" name="Content Placeholder 7">
            <a:extLst>
              <a:ext uri="{FF2B5EF4-FFF2-40B4-BE49-F238E27FC236}">
                <a16:creationId xmlns:a16="http://schemas.microsoft.com/office/drawing/2014/main" id="{E8837ADF-08C2-9752-3D80-049701CB635F}"/>
              </a:ext>
            </a:extLst>
          </p:cNvPr>
          <p:cNvSpPr>
            <a:spLocks noGrp="1"/>
          </p:cNvSpPr>
          <p:nvPr>
            <p:ph idx="1"/>
          </p:nvPr>
        </p:nvSpPr>
        <p:spPr>
          <a:xfrm>
            <a:off x="1119719" y="1548554"/>
            <a:ext cx="10058400" cy="3760891"/>
          </a:xfrm>
        </p:spPr>
        <p:txBody>
          <a:bodyPr>
            <a:normAutofit fontScale="85000" lnSpcReduction="10000"/>
          </a:bodyPr>
          <a:lstStyle/>
          <a:p>
            <a:endParaRPr lang="en-IE" dirty="0"/>
          </a:p>
          <a:p>
            <a:r>
              <a:rPr lang="en-IE" dirty="0" err="1"/>
              <a:t>Dr.</a:t>
            </a:r>
            <a:r>
              <a:rPr lang="en-IE" dirty="0"/>
              <a:t> Fitzpatrick makes an application on the 13</a:t>
            </a:r>
            <a:r>
              <a:rPr lang="en-IE" baseline="30000" dirty="0"/>
              <a:t>th</a:t>
            </a:r>
            <a:r>
              <a:rPr lang="en-IE" dirty="0"/>
              <a:t> February 2023, falling within the June Cycle. </a:t>
            </a:r>
            <a:r>
              <a:rPr lang="en-IE" dirty="0" err="1"/>
              <a:t>Dr.</a:t>
            </a:r>
            <a:r>
              <a:rPr lang="en-IE" dirty="0"/>
              <a:t> Fitzpatrick’s application is successfully shortlisted by the College Level Board at its meeting on the 8</a:t>
            </a:r>
            <a:r>
              <a:rPr lang="en-IE" baseline="30000" dirty="0"/>
              <a:t>th</a:t>
            </a:r>
            <a:r>
              <a:rPr lang="en-IE" dirty="0"/>
              <a:t> March 2023.  </a:t>
            </a:r>
          </a:p>
          <a:p>
            <a:r>
              <a:rPr lang="en-IE" dirty="0" err="1"/>
              <a:t>Dr.</a:t>
            </a:r>
            <a:r>
              <a:rPr lang="en-IE" dirty="0"/>
              <a:t> Fitzpatrick is invited by the SL Board to Stage 2 on the 10</a:t>
            </a:r>
            <a:r>
              <a:rPr lang="en-IE" baseline="30000" dirty="0"/>
              <a:t>th</a:t>
            </a:r>
            <a:r>
              <a:rPr lang="en-IE" dirty="0"/>
              <a:t> March to make a full application by the deadline – 31</a:t>
            </a:r>
            <a:r>
              <a:rPr lang="en-IE" baseline="30000" dirty="0"/>
              <a:t>st</a:t>
            </a:r>
            <a:r>
              <a:rPr lang="en-IE" dirty="0"/>
              <a:t> March 2023.</a:t>
            </a:r>
          </a:p>
          <a:p>
            <a:r>
              <a:rPr lang="en-IE" dirty="0" err="1"/>
              <a:t>Dr.</a:t>
            </a:r>
            <a:r>
              <a:rPr lang="en-IE" dirty="0"/>
              <a:t> Fitzpatrick submits an application on the 31</a:t>
            </a:r>
            <a:r>
              <a:rPr lang="en-IE" baseline="30000" dirty="0"/>
              <a:t>st</a:t>
            </a:r>
            <a:r>
              <a:rPr lang="en-IE" dirty="0"/>
              <a:t> March 2023 prior to the 5pm deadline. </a:t>
            </a:r>
          </a:p>
          <a:p>
            <a:pPr algn="just"/>
            <a:r>
              <a:rPr lang="en-IE" dirty="0"/>
              <a:t>As </a:t>
            </a:r>
            <a:r>
              <a:rPr lang="en-IE" dirty="0" err="1"/>
              <a:t>Dr.</a:t>
            </a:r>
            <a:r>
              <a:rPr lang="en-IE" dirty="0"/>
              <a:t> Fitzpatrick has been notified of the shortlisting outcome less than 2 months prior to the end of the cycle, </a:t>
            </a:r>
            <a:r>
              <a:rPr lang="en-IE" dirty="0" err="1"/>
              <a:t>Dr.</a:t>
            </a:r>
            <a:r>
              <a:rPr lang="en-IE" dirty="0"/>
              <a:t> Fitzpatrick could have chosen to submit the full application to the next SL Board sitting i.e. November 2023. </a:t>
            </a:r>
            <a:r>
              <a:rPr lang="en-IE" dirty="0" err="1"/>
              <a:t>Dr.</a:t>
            </a:r>
            <a:r>
              <a:rPr lang="en-IE" dirty="0"/>
              <a:t> Fitzpatrick decided to go ahead and submit to the June sitting of the SL Board in full knowledge of the notification period prior to application. In this example </a:t>
            </a:r>
            <a:r>
              <a:rPr lang="en-IE" dirty="0" err="1"/>
              <a:t>Dr.</a:t>
            </a:r>
            <a:r>
              <a:rPr lang="en-IE" dirty="0"/>
              <a:t> Fitzpatrick had three weeks from notification of shortlisting to the last submit by date within the June Cycle.  </a:t>
            </a:r>
          </a:p>
        </p:txBody>
      </p:sp>
    </p:spTree>
    <p:extLst>
      <p:ext uri="{BB962C8B-B14F-4D97-AF65-F5344CB8AC3E}">
        <p14:creationId xmlns:p14="http://schemas.microsoft.com/office/powerpoint/2010/main" val="1593925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EF3EFA4-FF66-E852-0621-D6C09CDB2EBD}"/>
              </a:ext>
            </a:extLst>
          </p:cNvPr>
          <p:cNvSpPr>
            <a:spLocks noGrp="1"/>
          </p:cNvSpPr>
          <p:nvPr>
            <p:ph type="title"/>
          </p:nvPr>
        </p:nvSpPr>
        <p:spPr>
          <a:xfrm>
            <a:off x="1181428" y="723666"/>
            <a:ext cx="10058400" cy="867839"/>
          </a:xfrm>
        </p:spPr>
        <p:txBody>
          <a:bodyPr>
            <a:noAutofit/>
          </a:bodyPr>
          <a:lstStyle/>
          <a:p>
            <a:r>
              <a:rPr lang="en-IE" sz="2800" dirty="0">
                <a:solidFill>
                  <a:srgbClr val="002060"/>
                </a:solidFill>
              </a:rPr>
              <a:t>Working Example 2: application made in cycle 2 2023</a:t>
            </a:r>
          </a:p>
        </p:txBody>
      </p:sp>
      <p:sp>
        <p:nvSpPr>
          <p:cNvPr id="8" name="Content Placeholder 7">
            <a:extLst>
              <a:ext uri="{FF2B5EF4-FFF2-40B4-BE49-F238E27FC236}">
                <a16:creationId xmlns:a16="http://schemas.microsoft.com/office/drawing/2014/main" id="{E8837ADF-08C2-9752-3D80-049701CB635F}"/>
              </a:ext>
            </a:extLst>
          </p:cNvPr>
          <p:cNvSpPr>
            <a:spLocks noGrp="1"/>
          </p:cNvSpPr>
          <p:nvPr>
            <p:ph idx="1"/>
          </p:nvPr>
        </p:nvSpPr>
        <p:spPr>
          <a:xfrm>
            <a:off x="1181427" y="1548554"/>
            <a:ext cx="9996691" cy="3842479"/>
          </a:xfrm>
        </p:spPr>
        <p:txBody>
          <a:bodyPr/>
          <a:lstStyle/>
          <a:p>
            <a:endParaRPr lang="en-IE" dirty="0"/>
          </a:p>
          <a:p>
            <a:r>
              <a:rPr lang="en-IE" dirty="0"/>
              <a:t>Dr Khan makes an application on the 3</a:t>
            </a:r>
            <a:r>
              <a:rPr lang="en-IE" baseline="30000" dirty="0"/>
              <a:t>rd</a:t>
            </a:r>
            <a:r>
              <a:rPr lang="en-IE" dirty="0"/>
              <a:t> April 2023, falling within the November Cycle.  </a:t>
            </a:r>
            <a:r>
              <a:rPr lang="en-IE" dirty="0" err="1"/>
              <a:t>Dr.</a:t>
            </a:r>
            <a:r>
              <a:rPr lang="en-IE" dirty="0"/>
              <a:t> Khan’s application is successfully shortlisted by the College Level Board at its meeting on the 30</a:t>
            </a:r>
            <a:r>
              <a:rPr lang="en-IE" baseline="30000" dirty="0"/>
              <a:t>th</a:t>
            </a:r>
            <a:r>
              <a:rPr lang="en-IE" dirty="0"/>
              <a:t>   May 2023.  </a:t>
            </a:r>
          </a:p>
          <a:p>
            <a:r>
              <a:rPr lang="en-IE" dirty="0" err="1"/>
              <a:t>Dr.</a:t>
            </a:r>
            <a:r>
              <a:rPr lang="en-IE" dirty="0"/>
              <a:t> Khan is invited by the SL Board to Stage 2 i.e. to make a full application by 31</a:t>
            </a:r>
            <a:r>
              <a:rPr lang="en-IE" baseline="30000" dirty="0"/>
              <a:t>st</a:t>
            </a:r>
            <a:r>
              <a:rPr lang="en-IE" dirty="0"/>
              <a:t> July 2023 for consideration at the November meeting of the SL Board.</a:t>
            </a:r>
          </a:p>
          <a:p>
            <a:r>
              <a:rPr lang="en-IE" dirty="0" err="1"/>
              <a:t>Dr.</a:t>
            </a:r>
            <a:r>
              <a:rPr lang="en-IE" dirty="0"/>
              <a:t> Khan submits an application on the 7</a:t>
            </a:r>
            <a:r>
              <a:rPr lang="en-IE" baseline="30000" dirty="0"/>
              <a:t>th</a:t>
            </a:r>
            <a:r>
              <a:rPr lang="en-IE" dirty="0"/>
              <a:t> July ahead of the 31</a:t>
            </a:r>
            <a:r>
              <a:rPr lang="en-IE" baseline="30000" dirty="0"/>
              <a:t>st</a:t>
            </a:r>
            <a:r>
              <a:rPr lang="en-IE" dirty="0"/>
              <a:t> July 2023 deadline for consideration by the November sitting of the SL Board. </a:t>
            </a:r>
          </a:p>
        </p:txBody>
      </p:sp>
    </p:spTree>
    <p:extLst>
      <p:ext uri="{BB962C8B-B14F-4D97-AF65-F5344CB8AC3E}">
        <p14:creationId xmlns:p14="http://schemas.microsoft.com/office/powerpoint/2010/main" val="16537990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RetrospectVTI">
  <a:themeElements>
    <a:clrScheme name="Custom 37">
      <a:dk1>
        <a:srgbClr val="000000"/>
      </a:dk1>
      <a:lt1>
        <a:srgbClr val="FFFFFF"/>
      </a:lt1>
      <a:dk2>
        <a:srgbClr val="4A5356"/>
      </a:dk2>
      <a:lt2>
        <a:srgbClr val="E8E3CE"/>
      </a:lt2>
      <a:accent1>
        <a:srgbClr val="9BA8B7"/>
      </a:accent1>
      <a:accent2>
        <a:srgbClr val="E6A02E"/>
      </a:accent2>
      <a:accent3>
        <a:srgbClr val="BF6A3B"/>
      </a:accent3>
      <a:accent4>
        <a:srgbClr val="92987A"/>
      </a:accent4>
      <a:accent5>
        <a:srgbClr val="857659"/>
      </a:accent5>
      <a:accent6>
        <a:srgbClr val="A0988C"/>
      </a:accent6>
      <a:hlink>
        <a:srgbClr val="00B0F0"/>
      </a:hlink>
      <a:folHlink>
        <a:srgbClr val="738F97"/>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WO.pptx" id="{769520F8-BFE5-4C8C-A7AA-375C025A91CE}" vid="{AEAFD717-D3C8-4034-8F7E-D5220B0CCEB8}"/>
    </a:ext>
  </a:extLst>
</a:theme>
</file>

<file path=docProps/app.xml><?xml version="1.0" encoding="utf-8"?>
<Properties xmlns="http://schemas.openxmlformats.org/officeDocument/2006/extended-properties" xmlns:vt="http://schemas.openxmlformats.org/officeDocument/2006/docPropsVTypes">
  <TotalTime>0</TotalTime>
  <Words>2000</Words>
  <Application>Microsoft Office PowerPoint</Application>
  <PresentationFormat>Widescreen</PresentationFormat>
  <Paragraphs>137</Paragraphs>
  <Slides>18</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18</vt:i4>
      </vt:variant>
    </vt:vector>
  </HeadingPairs>
  <TitlesOfParts>
    <vt:vector size="28" baseType="lpstr">
      <vt:lpstr>Arial</vt:lpstr>
      <vt:lpstr>Bookman Old Style</vt:lpstr>
      <vt:lpstr>Calibri</vt:lpstr>
      <vt:lpstr>Calibri Light</vt:lpstr>
      <vt:lpstr>Franklin Gothic Book</vt:lpstr>
      <vt:lpstr>Symbol</vt:lpstr>
      <vt:lpstr>Times New Roman</vt:lpstr>
      <vt:lpstr>Wingdings</vt:lpstr>
      <vt:lpstr>Office Theme</vt:lpstr>
      <vt:lpstr>1_RetrospectVTI</vt:lpstr>
      <vt:lpstr>Promotion to Senior Lecturer Briefing</vt:lpstr>
      <vt:lpstr>UCC 2022 Actions relating to Academic Progression &amp; Promotion.</vt:lpstr>
      <vt:lpstr>The Revised Promotion &amp; Progression Processes: Key Changes</vt:lpstr>
      <vt:lpstr>Promotion to SL  - Things to Note</vt:lpstr>
      <vt:lpstr>Eligibility Criteria </vt:lpstr>
      <vt:lpstr>Promotion to SL – A Two Stage Process</vt:lpstr>
      <vt:lpstr>Key Apply by Dates </vt:lpstr>
      <vt:lpstr>Working Example 1: application made in cycle 1 2023</vt:lpstr>
      <vt:lpstr>Working Example 2: application made in cycle 2 2023</vt:lpstr>
      <vt:lpstr>SL Promotion Boards </vt:lpstr>
      <vt:lpstr>Paperwork</vt:lpstr>
      <vt:lpstr>Assessment Criteria under Three Broad Areas Criteria Areas, Sub-categories and associated marks at Stage 2.    To be promoted candidates must score:  900 out of 1500 marks in Research &amp; Innovation  540 out of 900 marks in Learning &amp; Teaching  360 out of 600 marks in Contribution to Academic Citizenship and Engagement. </vt:lpstr>
      <vt:lpstr>Evidencing Criteria</vt:lpstr>
      <vt:lpstr>Statutory Leave</vt:lpstr>
      <vt:lpstr>PowerPoint Presentation</vt:lpstr>
      <vt:lpstr>Supporting Guidelines</vt:lpstr>
      <vt:lpstr>Feedback At Stage 1 and Stage 2</vt:lpstr>
      <vt:lpstr>Making an Application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LPEB – PAMB Briefing</dc:title>
  <dc:creator>Angela Coholan</dc:creator>
  <cp:lastModifiedBy>Angela Coholan</cp:lastModifiedBy>
  <cp:revision>144</cp:revision>
  <dcterms:created xsi:type="dcterms:W3CDTF">2022-03-28T21:35:20Z</dcterms:created>
  <dcterms:modified xsi:type="dcterms:W3CDTF">2023-01-31T12:40:53Z</dcterms:modified>
</cp:coreProperties>
</file>