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2" r:id="rId6"/>
  </p:sldMasterIdLst>
  <p:notesMasterIdLst>
    <p:notesMasterId r:id="rId29"/>
  </p:notesMasterIdLst>
  <p:sldIdLst>
    <p:sldId id="531" r:id="rId7"/>
    <p:sldId id="605" r:id="rId8"/>
    <p:sldId id="559" r:id="rId9"/>
    <p:sldId id="414" r:id="rId10"/>
    <p:sldId id="576" r:id="rId11"/>
    <p:sldId id="610" r:id="rId12"/>
    <p:sldId id="579" r:id="rId13"/>
    <p:sldId id="577" r:id="rId14"/>
    <p:sldId id="580" r:id="rId15"/>
    <p:sldId id="586" r:id="rId16"/>
    <p:sldId id="584" r:id="rId17"/>
    <p:sldId id="611" r:id="rId18"/>
    <p:sldId id="585" r:id="rId19"/>
    <p:sldId id="612" r:id="rId20"/>
    <p:sldId id="565" r:id="rId21"/>
    <p:sldId id="591" r:id="rId22"/>
    <p:sldId id="592" r:id="rId23"/>
    <p:sldId id="595" r:id="rId24"/>
    <p:sldId id="596" r:id="rId25"/>
    <p:sldId id="550" r:id="rId26"/>
    <p:sldId id="566" r:id="rId27"/>
    <p:sldId id="5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C94474-9503-4126-BD8B-E5F043B59F6D}">
          <p14:sldIdLst>
            <p14:sldId id="531"/>
            <p14:sldId id="605"/>
            <p14:sldId id="559"/>
            <p14:sldId id="414"/>
            <p14:sldId id="576"/>
            <p14:sldId id="610"/>
            <p14:sldId id="579"/>
            <p14:sldId id="577"/>
            <p14:sldId id="580"/>
            <p14:sldId id="586"/>
            <p14:sldId id="584"/>
            <p14:sldId id="611"/>
            <p14:sldId id="585"/>
            <p14:sldId id="612"/>
            <p14:sldId id="565"/>
          </p14:sldIdLst>
        </p14:section>
        <p14:section name="Untitled Section" id="{3DBD91E1-31F4-4FDB-898B-196E562B1B32}">
          <p14:sldIdLst>
            <p14:sldId id="591"/>
            <p14:sldId id="592"/>
            <p14:sldId id="595"/>
            <p14:sldId id="596"/>
            <p14:sldId id="550"/>
            <p14:sldId id="566"/>
            <p14:sldId id="5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68C41-BA00-4223-94A8-4B1735ACC079}" v="801" dt="2024-01-23T17:53:05.714"/>
    <p1510:client id="{864B4991-7D42-F313-7226-8D4B9CCD9456}" v="1170" dt="2024-01-22T14:29:14.320"/>
    <p1510:client id="{9914B319-EB8F-D6A0-18BE-7DA8EF8CD90E}" v="384" dt="2024-01-23T12:50:11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09:56:1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1338 343 5905,'0'0'0,"-4"-6"3072,0 0-695,-2-16-753,6 22-1624,-6 0 1129,0-4-281,4-2-312,2 0-224,0 6-312,0-19 120,0 15-120,4 0-80,0 4-296,-4 0 376,4 0-1120,0 0-1105,0 0-1848,0-4-2016,-4 4 6089,0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451A2-9727-48BB-AB22-7354A8BA0053}" type="datetimeFigureOut">
              <a:rPr lang="en-IE" smtClean="0"/>
              <a:t>25/11/2024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10CC0-D10D-4D60-A8BA-006F3D59048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275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26BDBEE-E682-4847-A271-B31A38095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9588"/>
            <a:ext cx="453390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CBD9453-8624-47C2-8D15-0C540C4E3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D4A42-3DBA-4F85-AAC2-B76C42DEE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806D3-4FA9-456C-9E24-566A841B9847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78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B33FD-48CA-4EDC-8D0D-71B30705668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6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42D5-B310-4C3B-8A7C-BDA9081E5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60607-385A-4483-B475-6D687AEC1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4BC-7C6F-47CE-B517-2439D285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6CFA-8F79-4EB3-BB8C-9D1492429352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685A7-8F37-4951-9485-E894800D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D5629-82BE-4586-8D4E-7DA8F12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362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A6B3-0FAC-4B63-8349-E1FD40D8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67E60-81E8-425A-8336-1A096FDF6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3C4EC-AE21-4069-BB55-B87AA9F0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9397F-B095-4FF7-A655-0B4CCA7DC857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0A2FD-0147-447C-8679-B0C2C519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5E21-DFE3-45C0-A932-79DA67D0A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056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6840A5-F883-4AD4-9636-7FF5C828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75F87-6589-4BE7-A015-5E010B395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AB8F-4A49-45D7-B70B-47002B25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9713B-C8B2-489D-B064-CD2BBFA0CB25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5508F-B8BC-4ACB-A6F0-493FC3C6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990C1-D0AD-426D-8D18-00FF818A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8837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3CC7-3762-424D-BC76-0E3D7204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8DAA3-B73A-45FE-BF9D-02C13B049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9971F-781F-42E5-ABDD-DD1252CD0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70DD0-F025-4B00-A39F-EDADB5F07374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8FCFD-059F-47D2-9E38-92FAB67F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AF83-DC7C-4607-9C03-DB8108B8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4191-ADD9-4CA1-9478-3F8CBA38BE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971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9FCF09A-5816-4F2F-9573-E2F30F0148E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847850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EED1AE9-E7F3-4D3F-83D1-161EA40088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25463"/>
            <a:ext cx="12588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5D64534-CDC9-45EC-8E0A-F8CA804DB00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38" y="3373438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622ECF7-A79F-4F66-ADFB-3FAB3367AE9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0652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398EE08-506F-40BA-9D02-BACB9CBAFD8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2387600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F7845AA-4A46-4F0C-8469-A0E695BB5D3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1847850"/>
            <a:ext cx="719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65B6E2B-3E03-438D-96D7-6907EBB741A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/>
          <a:stretch>
            <a:fillRect/>
          </a:stretch>
        </p:blipFill>
        <p:spPr bwMode="auto">
          <a:xfrm>
            <a:off x="371475" y="525463"/>
            <a:ext cx="3598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658F6F2-5D56-4B99-8DC9-9F1788CC654C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8" b="22058"/>
          <a:stretch>
            <a:fillRect/>
          </a:stretch>
        </p:blipFill>
        <p:spPr bwMode="auto">
          <a:xfrm>
            <a:off x="4297363" y="525463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79" y="4414001"/>
            <a:ext cx="7528883" cy="1185521"/>
          </a:xfrm>
        </p:spPr>
        <p:txBody>
          <a:bodyPr anchor="b"/>
          <a:lstStyle>
            <a:lvl1pPr algn="l">
              <a:defRPr sz="30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79" y="5684364"/>
            <a:ext cx="7528883" cy="928771"/>
          </a:xfrm>
        </p:spPr>
        <p:txBody>
          <a:bodyPr/>
          <a:lstStyle>
            <a:lvl1pPr marL="0" indent="0" algn="l">
              <a:buNone/>
              <a:defRPr sz="1600"/>
            </a:lvl1pPr>
            <a:lvl2pPr marL="342891" indent="0" algn="ctr">
              <a:buNone/>
              <a:defRPr sz="1467"/>
            </a:lvl2pPr>
            <a:lvl3pPr marL="685783" indent="0" algn="ctr">
              <a:buNone/>
              <a:defRPr sz="133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582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B8DBA1-CCEF-4CD8-A85E-EC9BAB0C00C0}"/>
              </a:ext>
            </a:extLst>
          </p:cNvPr>
          <p:cNvSpPr/>
          <p:nvPr/>
        </p:nvSpPr>
        <p:spPr>
          <a:xfrm rot="5400000">
            <a:off x="9059862" y="3117851"/>
            <a:ext cx="4221163" cy="1439862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05C7B-EE62-4232-8DD1-7CC376FA7AF8}"/>
              </a:ext>
            </a:extLst>
          </p:cNvPr>
          <p:cNvSpPr/>
          <p:nvPr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A1DBECF-6A25-46DF-8047-A4782BBC8E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727653"/>
            <a:ext cx="9096023" cy="42206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4BE074-13C7-4842-B4FE-B0D98037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38E46C9-001B-4219-9889-76E85D5DCB33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EAC759-755C-47CD-BA6D-49C74291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D7F69-93EE-4859-90A7-DC4B2F50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7B26A0-6635-4F34-B69E-376C10353D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682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BDB27B-1FF5-47E2-B5C8-52335D9C4CF7}"/>
              </a:ext>
            </a:extLst>
          </p:cNvPr>
          <p:cNvSpPr/>
          <p:nvPr userDrawn="1"/>
        </p:nvSpPr>
        <p:spPr>
          <a:xfrm rot="5400000">
            <a:off x="9059862" y="3117851"/>
            <a:ext cx="4221163" cy="1439862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7998D-F6CA-4B3B-8617-FA3AE5F7A619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B98F083-F3C9-4FB1-B9E8-83F8488C0E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727653"/>
            <a:ext cx="9096023" cy="42206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2D481B-4FD4-442A-AA9C-779768A8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1002BCA-959D-4289-B9A9-5F8C53878E10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89505F-B0F9-4D79-89FF-803DB415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A457F7-89FA-41BD-BD21-0AB1EA24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290E200-8FBA-4611-817A-EAB9C2C080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6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A393A0-C0EE-4E01-9D45-7A805EDA5B73}"/>
              </a:ext>
            </a:extLst>
          </p:cNvPr>
          <p:cNvSpPr/>
          <p:nvPr userDrawn="1"/>
        </p:nvSpPr>
        <p:spPr>
          <a:xfrm rot="5400000">
            <a:off x="9059862" y="3117851"/>
            <a:ext cx="4221163" cy="1439862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2854B6-F72D-4952-834D-44C1171AF107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D994E30-2B02-4D33-BF9B-8220C0B98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727653"/>
            <a:ext cx="9096023" cy="42206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6BD684-1DE3-47BE-9746-199BA676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CDCCE8-EDB6-46DB-9F0C-162C606A2F3C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930154-3925-48C4-9BB1-179705F4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95BB4C-D225-4BB2-A714-464642B7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0E635E-F903-4A61-82D2-37185CB1D5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9201E4-E715-4C23-AFE0-B63E694A43FC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671B638-9191-47D5-9F23-FF173665B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7652"/>
            <a:ext cx="7315200" cy="4215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415341" y="1727200"/>
            <a:ext cx="3451775" cy="4216400"/>
          </a:xfrm>
          <a:noFill/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B320DE-CDB3-4299-B85F-2F52AE9D0A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E94E5F-631F-446E-A3C4-3A6ADE75C340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C0D4DA-F012-4A78-B954-94DD801E5D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38267D-F359-4F8E-9811-BE78BEDC0E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389DA28-EFF5-4A34-B8B2-CB527D897A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BAA97C-5FAB-4A2E-BE4F-6550688F09D7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86747B7-862B-4FDD-B285-7A0F656CF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7652"/>
            <a:ext cx="7315200" cy="4215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460496" y="1727651"/>
            <a:ext cx="3406619" cy="4216400"/>
          </a:xfrm>
          <a:noFill/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BE2117-3956-48F8-86B7-BDD451CE80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259827-DF9C-4858-A7D0-E8A6A87A539D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317F47-4FED-468D-BAEE-FD1132E70A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998FE5-3EE0-48C9-9842-E30F2CBD52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AB0C8F-EF4D-489A-8F5B-8306420ADD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75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2E8C16-5668-490F-AD08-066FDCE1F7C8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EFBEFA0-F283-45E1-843F-BF106B9FB7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7652"/>
            <a:ext cx="7315200" cy="4215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415341" y="1727200"/>
            <a:ext cx="3451775" cy="4216400"/>
          </a:xfrm>
          <a:noFill/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B3F945-6E28-4713-ACDD-CBA723E166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12C999B-7409-4B6F-B058-7495044E73D8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137A6A-DA26-4D4D-AB77-ACCAC0AD56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7ACA16-8FE1-4F52-B29E-5AC9BCC4ED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2FCE55-AC66-44DF-BFAE-F5CBEA8EB7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3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B6B3-A89C-4C0F-A4CF-7FF8CE66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D0A4-55D6-4AAF-A88E-A31DF635C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29BD3-970F-4F01-9D00-0F43C75B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FA4B4-39A5-4026-9691-9C8FBA529F43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3FEEF-40C4-4CE4-A866-2586FCDE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66687-245B-48F0-8971-1698CEC9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613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9BE515E-CB39-40CB-924F-51F4ECA8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727200"/>
            <a:ext cx="35893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72E96A-D315-424F-B480-45A061C0BD7F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EDABF3F-A66B-4718-8E4A-CFE3628DE5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7651"/>
            <a:ext cx="7315200" cy="4199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C7A0D0-1E12-4065-BE4C-97529E6F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CCDBB0B-5608-464A-B25A-EB01E6F56876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E96380-6B83-498F-AC2A-30785F02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D30465-E666-4A81-B748-C7623917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38263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73AD0DC-BB33-4D7A-A28D-156936900C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425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D172CB-7D35-4B9F-894A-97ABAEEE7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63" y="3948113"/>
            <a:ext cx="27622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472611"/>
            <a:ext cx="8126507" cy="3475187"/>
          </a:xfrm>
          <a:solidFill>
            <a:srgbClr val="FFB500"/>
          </a:solidFill>
        </p:spPr>
        <p:txBody>
          <a:bodyPr anchor="t"/>
          <a:lstStyle>
            <a:lvl1pPr>
              <a:defRPr sz="4533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2329987"/>
            <a:ext cx="8126507" cy="1099015"/>
          </a:xfrm>
        </p:spPr>
        <p:txBody>
          <a:bodyPr/>
          <a:lstStyle>
            <a:lvl1pPr marL="0" indent="0">
              <a:buNone/>
              <a:defRPr sz="1867">
                <a:solidFill>
                  <a:schemeClr val="tx1"/>
                </a:solidFill>
              </a:defRPr>
            </a:lvl1pPr>
            <a:lvl2pPr marL="3428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DF9CC1-17A0-4FCE-B809-1BC6CDF1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A51A402-790E-48E8-B9B6-14EBC95FA325}" type="datetime1">
              <a:rPr lang="en-IE" smtClean="0"/>
              <a:t>25/11/2024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33EA9C-5DC2-4B49-A127-6569A51A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93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C7E51B-EC0B-47EC-8B10-7316ED5E0E20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80204F1-6B4C-4D19-9E38-5FE42D3113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869E6D6-026E-43DA-923D-CB5A592C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E7065A-7B3E-40A0-B715-3D5FF85AFD53}" type="datetime1">
              <a:rPr lang="en-IE" smtClean="0"/>
              <a:t>25/11/2024</a:t>
            </a:fld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475FD5E-2847-4418-B3A7-F715518B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2C48288-8D73-488B-B3E3-60B60887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B7F714A-CF2E-4BCF-A831-EFE62DE423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701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49437C-6342-42A5-81BB-1023D5996596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0F014-5D88-48E7-9AC7-173D8A3B57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8515" y="1760765"/>
            <a:ext cx="5272039" cy="776971"/>
          </a:xfrm>
          <a:solidFill>
            <a:srgbClr val="003C69"/>
          </a:solidFill>
        </p:spPr>
        <p:txBody>
          <a:bodyPr anchor="b"/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 marL="342891" indent="0">
              <a:buNone/>
              <a:defRPr sz="1467" b="1"/>
            </a:lvl2pPr>
            <a:lvl3pPr marL="685783" indent="0">
              <a:buNone/>
              <a:defRPr sz="133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18515" y="2710418"/>
            <a:ext cx="5272039" cy="358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23963" y="1771651"/>
            <a:ext cx="5272039" cy="776971"/>
          </a:xfrm>
          <a:solidFill>
            <a:srgbClr val="003C69"/>
          </a:solidFill>
        </p:spPr>
        <p:txBody>
          <a:bodyPr anchor="b"/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 marL="342891" indent="0">
              <a:buNone/>
              <a:defRPr sz="1467" b="1"/>
            </a:lvl2pPr>
            <a:lvl3pPr marL="685783" indent="0">
              <a:buNone/>
              <a:defRPr sz="133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6"/>
          </p:nvPr>
        </p:nvSpPr>
        <p:spPr>
          <a:xfrm>
            <a:off x="818519" y="2718022"/>
            <a:ext cx="5282924" cy="35845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2971297-4821-4942-8A48-C6BBE74B05C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7B9ADC6-8A7D-49A3-8044-4F532D1390D2}" type="datetime1">
              <a:rPr lang="en-IE" smtClean="0"/>
              <a:t>25/11/2024</a:t>
            </a:fld>
            <a:endParaRPr lang="en-GB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B10A583E-52AA-4AF8-9CB7-B3E533A3E7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0DE3E85-FCA5-4773-A601-DDB0F85FA10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D792FE-52CF-4AE0-954E-5B5E081A5C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913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7C141E-9EBC-4EF7-8463-6BCA9D04ACB6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340EB8D-9C84-44EB-B03E-85EDB67313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69FAE3C-7506-4BBF-BAEF-31FC82EF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D2D83B-B731-4C50-A0BB-44AD1945339E}" type="datetime1">
              <a:rPr lang="en-IE" smtClean="0"/>
              <a:t>25/11/2024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7EA24D9-B71B-4DFC-8954-66481272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194B748-CFB4-48D7-B325-0BCFA1B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F1E62A-B0F7-463A-BA3B-B35747927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908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BC74A9C-E277-4E6B-8109-3AC53B6224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4DB4C17-4A58-4D03-8EE8-589399EB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B12AC3C-B7AD-49DE-912C-142758026079}" type="datetime1">
              <a:rPr lang="en-IE" smtClean="0"/>
              <a:t>25/11/2024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D23B10A-899E-4E41-B3C6-C86EE026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A1A077F-2204-4EE2-AECE-15980D8A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CA3CE1-8E92-40A8-8B75-53EB415453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697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933A143E-C623-43DE-B71B-B6B2A44EE8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FFB500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2"/>
            <a:ext cx="6172200" cy="5403852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  <a:lvl6pPr>
              <a:defRPr sz="1467"/>
            </a:lvl6pPr>
            <a:lvl7pPr>
              <a:defRPr sz="1467"/>
            </a:lvl7pPr>
            <a:lvl8pPr>
              <a:defRPr sz="1467"/>
            </a:lvl8pPr>
            <a:lvl9pPr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67"/>
            </a:lvl2pPr>
            <a:lvl3pPr marL="685783" indent="0">
              <a:buNone/>
              <a:defRPr sz="933"/>
            </a:lvl3pPr>
            <a:lvl4pPr marL="1028674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9" indent="0">
              <a:buNone/>
              <a:defRPr sz="800"/>
            </a:lvl7pPr>
            <a:lvl8pPr marL="2400240" indent="0">
              <a:buNone/>
              <a:defRPr sz="800"/>
            </a:lvl8pPr>
            <a:lvl9pPr marL="27431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0F07EC1-EECD-4ABB-ABB5-1A0A61B6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8B5D11-B895-4B25-99C1-B13F43077998}" type="datetime1">
              <a:rPr lang="en-IE" smtClean="0"/>
              <a:t>25/11/2024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799EB6-46C5-4BD7-B74B-4F018C04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EBF88E-8887-4CB0-A83A-A768E1CE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B3F027D-D760-43A0-B673-E69F795E58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82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F265828-A86B-4CC6-B9EF-BC911831A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solidFill>
            <a:srgbClr val="FFB500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2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33"/>
            </a:lvl2pPr>
            <a:lvl3pPr marL="685783" indent="0">
              <a:buNone/>
              <a:defRPr sz="1867"/>
            </a:lvl3pPr>
            <a:lvl4pPr marL="1028674" indent="0">
              <a:buNone/>
              <a:defRPr sz="1467"/>
            </a:lvl4pPr>
            <a:lvl5pPr marL="1371566" indent="0">
              <a:buNone/>
              <a:defRPr sz="1467"/>
            </a:lvl5pPr>
            <a:lvl6pPr marL="1714457" indent="0">
              <a:buNone/>
              <a:defRPr sz="1467"/>
            </a:lvl6pPr>
            <a:lvl7pPr marL="2057349" indent="0">
              <a:buNone/>
              <a:defRPr sz="1467"/>
            </a:lvl7pPr>
            <a:lvl8pPr marL="2400240" indent="0">
              <a:buNone/>
              <a:defRPr sz="1467"/>
            </a:lvl8pPr>
            <a:lvl9pPr marL="2743131" indent="0">
              <a:buNone/>
              <a:defRPr sz="1467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67"/>
            </a:lvl2pPr>
            <a:lvl3pPr marL="685783" indent="0">
              <a:buNone/>
              <a:defRPr sz="933"/>
            </a:lvl3pPr>
            <a:lvl4pPr marL="1028674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9" indent="0">
              <a:buNone/>
              <a:defRPr sz="800"/>
            </a:lvl7pPr>
            <a:lvl8pPr marL="2400240" indent="0">
              <a:buNone/>
              <a:defRPr sz="800"/>
            </a:lvl8pPr>
            <a:lvl9pPr marL="27431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BA3D41D-1B51-48D5-9123-09023A1A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765682-215E-4ED2-87B2-A2FEC1A4B473}" type="datetime1">
              <a:rPr lang="en-IE" smtClean="0"/>
              <a:t>25/11/2024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E22D8F0-7D75-40BB-A4CF-A68AAA62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998082A-EFD0-4544-9027-88F39FB9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2819347-D358-4ACB-BB45-1DA80B8896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13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266690A-6247-44F6-B12E-7A873C148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734F80-5B14-44C9-AE15-85CDAF3A8651}"/>
              </a:ext>
            </a:extLst>
          </p:cNvPr>
          <p:cNvSpPr/>
          <p:nvPr userDrawn="1"/>
        </p:nvSpPr>
        <p:spPr>
          <a:xfrm>
            <a:off x="10447338" y="212725"/>
            <a:ext cx="1439862" cy="143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1825625"/>
            <a:ext cx="9096021" cy="41749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212727"/>
            <a:ext cx="9096023" cy="1440000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185D12-E02E-49F6-A5AD-8B125DF2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A5A2BD-05D9-4305-8059-98D3A4103224}" type="datetime1">
              <a:rPr lang="en-IE" smtClean="0"/>
              <a:t>25/11/2024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F38F3E1-3B08-4242-90AD-57024DF0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7FEEADA-57C8-41AF-B919-E700FEDA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77C860-8967-46C5-AC30-D258D0A8F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4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45918AE-6387-49F9-B9E4-660FF6D6AA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8" y="6042025"/>
            <a:ext cx="14398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564335"/>
          </a:xfrm>
          <a:solidFill>
            <a:srgbClr val="FFB500"/>
          </a:solidFill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5643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75EF07-0952-4804-BE27-74806FEB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E24661D-A390-4678-AFD0-828A29C64676}" type="datetime1">
              <a:rPr lang="en-IE" smtClean="0"/>
              <a:t>25/11/2024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7D53D1-7F3D-425A-A993-95C1062C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1EF1-1D4D-4F40-BFBB-B0E76670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975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4F1C97D-64D1-46DE-A21A-0D77BA63FB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51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CFDE-758D-42EE-83BA-74040A3B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31B07-3A3B-409D-9FE1-6C5EBA823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5722-A008-40D4-A8C7-90D95DCD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D5BB-0B5E-4D33-B50E-6685B447033C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2B9BB-1BDA-4AF2-8B3D-F5CD6BAD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F2FF8-D265-48D3-B4D4-17AB978D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4342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684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45">
            <a:extLst>
              <a:ext uri="{FF2B5EF4-FFF2-40B4-BE49-F238E27FC236}">
                <a16:creationId xmlns:a16="http://schemas.microsoft.com/office/drawing/2014/main" id="{BE9B6F78-DC41-494F-B2AD-8D0359C295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6738" y="554038"/>
            <a:ext cx="244475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599" cy="5113999"/>
          </a:xfrm>
          <a:prstGeom prst="rect">
            <a:avLst/>
          </a:prstGeom>
        </p:spPr>
        <p:txBody>
          <a:bodyPr lIns="91425" tIns="91425" rIns="91425" bIns="91425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Shape 47">
            <a:extLst>
              <a:ext uri="{FF2B5EF4-FFF2-40B4-BE49-F238E27FC236}">
                <a16:creationId xmlns:a16="http://schemas.microsoft.com/office/drawing/2014/main" id="{2F6BA511-3313-4234-A38C-CB8E1EBE082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329988" y="6251575"/>
            <a:ext cx="731837" cy="525463"/>
          </a:xfrm>
        </p:spPr>
        <p:txBody>
          <a:bodyPr lIns="91425" tIns="91425" rIns="91425" bIns="91425" anchorCtr="0">
            <a:noAutofit/>
          </a:bodyPr>
          <a:lstStyle>
            <a:lvl1pPr defTabSz="914400">
              <a:defRPr>
                <a:solidFill>
                  <a:schemeClr val="lt1"/>
                </a:solidFill>
              </a:defRPr>
            </a:lvl1pPr>
          </a:lstStyle>
          <a:p>
            <a:pPr>
              <a:defRPr/>
            </a:pPr>
            <a:fld id="{C28A226F-14E1-416D-8C13-06C92739B835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348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BE6B-485C-4DA6-81F5-9CDFCB18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0D2C3-1ABF-4F96-B36A-19880D1A0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6E9D6-1501-47A6-BA5D-EE285CCB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AA230-F1F1-407E-8302-D1039225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D36-AD63-4DEC-BCBF-8D8BAF8483DF}" type="datetime1">
              <a:rPr lang="en-IE" smtClean="0"/>
              <a:t>25/11/2024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E0390-7F18-4E01-A7D7-731EAB0C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C87DA-6181-4527-BABF-68F61419C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236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7A35-9BDE-4E77-9D47-7C33E695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06652-F770-474A-9B23-70EF92898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CCED9-237B-4E23-BDE9-858275DBF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49BC6-6D50-448C-8384-8181916D6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4E88C-D000-4DE8-8441-C1A624337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63C5CA-6A65-4554-858A-84399689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2840-99CB-485C-AF8B-CBD133C2F97B}" type="datetime1">
              <a:rPr lang="en-IE" smtClean="0"/>
              <a:t>25/11/2024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34F5F-C774-483F-8BEF-5CBEA60E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47F89-7ED2-4DFF-B7D7-6141891B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773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0271-538F-4660-B1A6-A14EE3EB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E9F1C-45CB-4072-92A3-362D694C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4D5D-8AEA-4EEB-9781-7CED56FB7294}" type="datetime1">
              <a:rPr lang="en-IE" smtClean="0"/>
              <a:t>25/11/2024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0B5E7-7B3C-4798-A918-678465E2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33285-C01C-44E6-BD38-E92A2B4FC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505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2FAE3-8ADB-45EF-91B9-65B68C8C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8519-F0AD-4469-A194-9EBCCBEC03EF}" type="datetime1">
              <a:rPr lang="en-IE" smtClean="0"/>
              <a:t>25/11/2024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7E0D4-37B0-4958-B540-15FF4013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E1B57-4844-4F37-A126-35C42D21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5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095D-DF6B-4063-8D5E-3D887820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A6F41-BC56-4BDC-9884-A2C6B496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ABBD0-D089-434C-A23F-F8A8322C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99552-CC23-42B6-AA40-E1363302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34370-0869-4D62-96B7-DEC43E7E899D}" type="datetime1">
              <a:rPr lang="en-IE" smtClean="0"/>
              <a:t>25/11/2024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09E5E-DA1B-4A51-8139-0C580024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5A22E-3EB7-4533-B560-404366DD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408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AB00-12F1-44AB-8A3A-72B974F3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99CAF-1942-4E45-97D9-47B40D364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E5511-2B8C-4CD2-896B-F4EEE3E7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29FEC-775D-4265-809E-1B413AEFB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667-5C3B-441C-A68C-82CA78955F5A}" type="datetime1">
              <a:rPr lang="en-IE" smtClean="0"/>
              <a:t>25/11/2024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04A0F-65ED-4EA8-A271-37B9F9DC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F96E3-C869-47F4-BB85-5B16D562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80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94DB0-F9C3-4DA4-A357-B370D9B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D35DF-F254-40E2-9D64-A4B8A343D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6DFE-45EB-4A4C-A8A0-90A61502D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FE6D1-684C-4B20-94F6-9C59281FBF96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7F596-D601-47F4-B643-90B9E4BE0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EA09F-3AAE-45B9-B074-D08522970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EECD-C2FB-41C3-9175-5FC4D5AAF2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030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0960DF-51FF-4190-B5BD-921D7778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DC7C5-2430-4356-A040-1344116AF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6E49C-5683-4966-8CB9-E4BE67752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C8F91-F66E-44EB-B282-CD830838A184}" type="datetime1">
              <a:rPr lang="en-IE" smtClean="0"/>
              <a:t>25/11/2024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C6C4-4105-4BF7-9B3C-E420A688B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3817-5BD9-48C0-A638-C3865638F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191-ADD9-4CA1-9478-3F8CBA38BE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59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DE319-FF74-4004-A3E0-0D6AB049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67863" cy="132556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B0AF4-E6D9-4838-A141-F6443EA7C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67863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29F2D-AAE2-4763-910D-53B8BA5AF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defTabSz="914377">
              <a:defRPr sz="933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1AB024-6050-42CC-8A8E-455DDC81C334}" type="datetime1">
              <a:rPr lang="en-IE" smtClean="0"/>
              <a:t>25/11/2024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D770E-DEC7-4445-A704-11E8AEB8A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defTabSz="914377">
              <a:defRPr sz="933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5327B-12DF-450D-82D2-04B178830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defTabSz="914377">
              <a:defRPr sz="933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B9AEB37-7E3F-4608-A61E-58FBB91440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3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93" r:id="rId18"/>
    <p:sldLayoutId id="2147483694" r:id="rId19"/>
  </p:sldLayoutIdLst>
  <p:hf hdr="0" ftr="0" dt="0"/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894D-DC00-4EFD-8F9D-F1265C532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44" y="4437146"/>
            <a:ext cx="8291239" cy="2103438"/>
          </a:xfrm>
        </p:spPr>
        <p:txBody>
          <a:bodyPr anchor="ctr" anchorCtr="0">
            <a:normAutofit fontScale="90000"/>
          </a:bodyPr>
          <a:lstStyle/>
          <a:p>
            <a:pPr algn="ctr" defTabSz="685783">
              <a:lnSpc>
                <a:spcPct val="113999"/>
              </a:lnSpc>
              <a:spcAft>
                <a:spcPts val="0"/>
              </a:spcAft>
              <a:defRPr/>
            </a:pPr>
            <a:r>
              <a:rPr lang="en-IE" sz="3050" spc="100">
                <a:latin typeface="Calibri"/>
                <a:cs typeface="Calibri"/>
              </a:rPr>
              <a:t>2023 Energy Management &amp; Performance Review </a:t>
            </a:r>
            <a:br>
              <a:rPr lang="en-IE" sz="3050" spc="100">
                <a:latin typeface="Calibri"/>
                <a:cs typeface="Calibri"/>
              </a:rPr>
            </a:br>
            <a:br>
              <a:rPr lang="en-IE" sz="3050" spc="100">
                <a:latin typeface="Calibri"/>
                <a:cs typeface="Calibri"/>
              </a:rPr>
            </a:br>
            <a:br>
              <a:rPr lang="en-GB" sz="2250" spc="100"/>
            </a:br>
            <a:endParaRPr lang="en-GB" sz="2250" spc="-100">
              <a:solidFill>
                <a:srgbClr val="529501"/>
              </a:solidFill>
              <a:cs typeface="Calibri"/>
            </a:endParaRPr>
          </a:p>
        </p:txBody>
      </p:sp>
      <p:pic>
        <p:nvPicPr>
          <p:cNvPr id="3" name="Picture 2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EA42EC9C-EE8E-4310-91A0-07BFB707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15940" b="2675"/>
          <a:stretch/>
        </p:blipFill>
        <p:spPr>
          <a:xfrm>
            <a:off x="4257964" y="508000"/>
            <a:ext cx="3833091" cy="3625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81CC1-6F6E-42A9-A5D7-3F2AD9266B2A}"/>
              </a:ext>
            </a:extLst>
          </p:cNvPr>
          <p:cNvSpPr/>
          <p:nvPr/>
        </p:nvSpPr>
        <p:spPr>
          <a:xfrm>
            <a:off x="8499107" y="173255"/>
            <a:ext cx="3334984" cy="3128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814F852-F925-46DF-8931-99A0734A3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48" y="317416"/>
            <a:ext cx="2924306" cy="29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4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43" y="150335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latin typeface="+mj-lt"/>
                <a:ea typeface="+mj-ea"/>
                <a:cs typeface="+mj-cs"/>
              </a:rPr>
              <a:t>UCC </a:t>
            </a:r>
            <a:r>
              <a:rPr lang="en-US" sz="3400"/>
              <a:t>Gas Performance</a:t>
            </a:r>
            <a:r>
              <a:rPr lang="en-US" sz="3400" kern="1200"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711A24A-A99C-C8D3-510C-6E12742F588F}"/>
              </a:ext>
            </a:extLst>
          </p:cNvPr>
          <p:cNvSpPr txBox="1">
            <a:spLocks/>
          </p:cNvSpPr>
          <p:nvPr/>
        </p:nvSpPr>
        <p:spPr>
          <a:xfrm>
            <a:off x="163345" y="2772572"/>
            <a:ext cx="4002851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Key points</a:t>
            </a:r>
            <a:endParaRPr lang="en-US" sz="2000">
              <a:cs typeface="Calibri"/>
            </a:endParaRPr>
          </a:p>
          <a:p>
            <a:pPr>
              <a:buFont typeface="Arial"/>
            </a:pPr>
            <a:r>
              <a:rPr lang="en-US" sz="2000"/>
              <a:t>No significant changes in campus activities throughout 2023.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>
              <a:buFont typeface="Arial"/>
            </a:pPr>
            <a:r>
              <a:rPr lang="en-US" sz="2000">
                <a:cs typeface="Calibri"/>
              </a:rPr>
              <a:t>5% less HDD than 2022.</a:t>
            </a:r>
          </a:p>
          <a:p>
            <a:pPr>
              <a:buFont typeface="Arial"/>
            </a:pPr>
            <a:endParaRPr lang="en-US" sz="2000"/>
          </a:p>
          <a:p>
            <a:pPr>
              <a:buFont typeface="Arial"/>
            </a:pPr>
            <a:r>
              <a:rPr lang="en-US" sz="2000"/>
              <a:t>When </a:t>
            </a:r>
            <a:r>
              <a:rPr lang="en-US" sz="2000" err="1"/>
              <a:t>normalised</a:t>
            </a:r>
            <a:r>
              <a:rPr lang="en-US" sz="2000"/>
              <a:t> gas use is 5% below 2018 baseline.</a:t>
            </a:r>
            <a:endParaRPr lang="en-US" sz="2000">
              <a:cs typeface="Calibri"/>
            </a:endParaRPr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260D0-14D4-1519-5861-C1F70D88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21" y="862542"/>
            <a:ext cx="7915157" cy="47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UCC Significant </a:t>
            </a:r>
            <a:r>
              <a:rPr lang="en-US" sz="2800"/>
              <a:t>Gas</a:t>
            </a:r>
            <a:r>
              <a:rPr lang="en-US" sz="2800" kern="1200">
                <a:latin typeface="+mj-lt"/>
                <a:ea typeface="+mj-ea"/>
                <a:cs typeface="+mj-cs"/>
              </a:rPr>
              <a:t> Users</a:t>
            </a:r>
            <a:r>
              <a:rPr lang="en-US" sz="2800"/>
              <a:t> Performance </a:t>
            </a:r>
            <a:endParaRPr lang="en-US" sz="2800" kern="1200"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4DBE0-F871-16E3-BBEC-0D9D9C437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cs typeface="Calibri"/>
              </a:rPr>
              <a:t>.</a:t>
            </a:r>
          </a:p>
          <a:p>
            <a:endParaRPr lang="en-US" sz="1600"/>
          </a:p>
          <a:p>
            <a:pPr marL="0" indent="0">
              <a:buNone/>
            </a:pPr>
            <a:endParaRPr lang="en-US" sz="1600">
              <a:cs typeface="Calibri"/>
            </a:endParaRPr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688" y="6356350"/>
            <a:ext cx="212140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52240-1048-8003-BF4E-925C5F8FD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614" y="818444"/>
            <a:ext cx="7823586" cy="5108223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EAF20C0-0629-284A-1580-D3FB16FAA0FC}"/>
              </a:ext>
            </a:extLst>
          </p:cNvPr>
          <p:cNvSpPr txBox="1">
            <a:spLocks/>
          </p:cNvSpPr>
          <p:nvPr/>
        </p:nvSpPr>
        <p:spPr>
          <a:xfrm>
            <a:off x="155434" y="2815867"/>
            <a:ext cx="3842926" cy="3815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Consumption Increases:</a:t>
            </a:r>
          </a:p>
          <a:p>
            <a:pPr marL="971550" lvl="1" indent="-285750">
              <a:buFont typeface="Arial"/>
              <a:buChar char="•"/>
            </a:pPr>
            <a:r>
              <a:rPr lang="en-US" sz="1400" b="1">
                <a:ea typeface="+mn-lt"/>
                <a:cs typeface="+mn-lt"/>
              </a:rPr>
              <a:t>Glucksman</a:t>
            </a:r>
            <a:r>
              <a:rPr lang="en-US" sz="1400">
                <a:ea typeface="+mn-lt"/>
                <a:cs typeface="+mn-lt"/>
              </a:rPr>
              <a:t> exhibition environmental controls and Café opening.</a:t>
            </a:r>
          </a:p>
          <a:p>
            <a:pPr marL="971550" lvl="1" indent="-285750">
              <a:buFont typeface="Arial"/>
              <a:buChar char="•"/>
            </a:pPr>
            <a:r>
              <a:rPr lang="en-US" sz="1400" b="1">
                <a:ea typeface="+mn-lt"/>
                <a:cs typeface="+mn-lt"/>
              </a:rPr>
              <a:t>Main Campus Steam  </a:t>
            </a:r>
            <a:r>
              <a:rPr lang="en-US" sz="1400">
                <a:ea typeface="+mn-lt"/>
                <a:cs typeface="+mn-lt"/>
              </a:rPr>
              <a:t>increase due to ventilation protocols.</a:t>
            </a:r>
          </a:p>
          <a:p>
            <a:pPr marL="971550" lvl="1" indent="-285750">
              <a:buFont typeface="Arial"/>
              <a:buChar char="•"/>
            </a:pPr>
            <a:r>
              <a:rPr lang="en-US" sz="1400" b="1">
                <a:ea typeface="+mn-lt"/>
                <a:cs typeface="+mn-lt"/>
              </a:rPr>
              <a:t>ERI</a:t>
            </a:r>
            <a:r>
              <a:rPr lang="en-US" sz="1400">
                <a:ea typeface="+mn-lt"/>
                <a:cs typeface="+mn-lt"/>
              </a:rPr>
              <a:t> - GSHP out of service.</a:t>
            </a:r>
          </a:p>
          <a:p>
            <a:pPr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Consumption Decreases:</a:t>
            </a:r>
          </a:p>
          <a:p>
            <a:pPr lvl="1" indent="0">
              <a:buNone/>
            </a:pPr>
            <a:endParaRPr lang="en-US" sz="1400">
              <a:ea typeface="Calibri"/>
              <a:cs typeface="Calibri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b="1">
                <a:ea typeface="Calibri"/>
                <a:cs typeface="Calibri"/>
              </a:rPr>
              <a:t>ORB </a:t>
            </a:r>
            <a:r>
              <a:rPr lang="en-US" sz="1400">
                <a:ea typeface="Calibri"/>
                <a:cs typeface="Calibri"/>
              </a:rPr>
              <a:t> – Heat pump shifted 280,000 kWh.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Calibri"/>
                <a:cs typeface="Calibri"/>
              </a:rPr>
              <a:t>Houses </a:t>
            </a:r>
            <a:r>
              <a:rPr lang="en-US" sz="1400">
                <a:ea typeface="Calibri"/>
                <a:cs typeface="Calibri"/>
              </a:rPr>
              <a:t>– Closer controls and time schedules.</a:t>
            </a:r>
          </a:p>
          <a:p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76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482922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UCC Significant </a:t>
            </a:r>
            <a:r>
              <a:rPr lang="en-US" sz="2800"/>
              <a:t>Gas</a:t>
            </a:r>
            <a:r>
              <a:rPr lang="en-US" sz="2800" kern="1200">
                <a:latin typeface="+mj-lt"/>
                <a:ea typeface="+mj-ea"/>
                <a:cs typeface="+mj-cs"/>
              </a:rPr>
              <a:t> Users</a:t>
            </a:r>
            <a:r>
              <a:rPr lang="en-US" sz="2800"/>
              <a:t> Performance </a:t>
            </a:r>
            <a:endParaRPr lang="en-US" sz="2800" kern="120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4DBE0-F871-16E3-BBEC-0D9D9C437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cs typeface="Calibri"/>
              </a:rPr>
              <a:t>.</a:t>
            </a:r>
          </a:p>
          <a:p>
            <a:endParaRPr lang="en-US" sz="1600"/>
          </a:p>
          <a:p>
            <a:pPr marL="0" indent="0">
              <a:buNone/>
            </a:pPr>
            <a:endParaRPr lang="en-US" sz="1600">
              <a:cs typeface="Calibri"/>
            </a:endParaRPr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688" y="6356350"/>
            <a:ext cx="212140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EAF20C0-0629-284A-1580-D3FB16FAA0FC}"/>
              </a:ext>
            </a:extLst>
          </p:cNvPr>
          <p:cNvSpPr txBox="1">
            <a:spLocks/>
          </p:cNvSpPr>
          <p:nvPr/>
        </p:nvSpPr>
        <p:spPr>
          <a:xfrm>
            <a:off x="90386" y="1840135"/>
            <a:ext cx="3842926" cy="38152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When </a:t>
            </a:r>
            <a:r>
              <a:rPr lang="en-US" sz="1400" dirty="0" err="1">
                <a:ea typeface="Calibri"/>
                <a:cs typeface="Calibri"/>
              </a:rPr>
              <a:t>normalised</a:t>
            </a:r>
            <a:r>
              <a:rPr lang="en-US" sz="1400" dirty="0">
                <a:ea typeface="Calibri"/>
                <a:cs typeface="Calibri"/>
              </a:rPr>
              <a:t> for weather gas use was 489,000 kWh or 2% above expected use.</a:t>
            </a:r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Increases</a:t>
            </a:r>
          </a:p>
          <a:p>
            <a:r>
              <a:rPr lang="en-US" sz="1400" dirty="0">
                <a:ea typeface="Calibri"/>
                <a:cs typeface="Calibri"/>
              </a:rPr>
              <a:t>Glucksman café &amp; added 110,000 kWh.</a:t>
            </a:r>
          </a:p>
          <a:p>
            <a:r>
              <a:rPr lang="en-US" sz="1400" dirty="0">
                <a:ea typeface="Calibri"/>
                <a:cs typeface="Calibri"/>
              </a:rPr>
              <a:t>Main Campus running hours increase.</a:t>
            </a:r>
          </a:p>
          <a:p>
            <a:r>
              <a:rPr lang="en-US" sz="1400" dirty="0" err="1">
                <a:ea typeface="Calibri"/>
                <a:cs typeface="Calibri"/>
              </a:rPr>
              <a:t>Deanrock</a:t>
            </a:r>
            <a:r>
              <a:rPr lang="en-US" sz="1400" dirty="0">
                <a:ea typeface="Calibri"/>
                <a:cs typeface="Calibri"/>
              </a:rPr>
              <a:t> added 85,000 kWh</a:t>
            </a:r>
          </a:p>
          <a:p>
            <a:endParaRPr lang="en-US" sz="14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Reductions </a:t>
            </a:r>
          </a:p>
          <a:p>
            <a:pPr>
              <a:buFont typeface="Arial"/>
              <a:buChar char="•"/>
            </a:pPr>
            <a:r>
              <a:rPr lang="en-US" sz="1400" dirty="0">
                <a:cs typeface="Calibri"/>
              </a:rPr>
              <a:t>Food Science Block A  120,000 kWh saving.</a:t>
            </a:r>
          </a:p>
          <a:p>
            <a:pPr>
              <a:buFont typeface="Arial"/>
              <a:buChar char="•"/>
            </a:pPr>
            <a:r>
              <a:rPr lang="en-US" sz="1400" dirty="0">
                <a:cs typeface="Calibri"/>
              </a:rPr>
              <a:t>Continuous management and </a:t>
            </a:r>
            <a:r>
              <a:rPr lang="en-US" sz="1400" dirty="0" err="1">
                <a:cs typeface="Calibri"/>
              </a:rPr>
              <a:t>optimisation</a:t>
            </a:r>
            <a:endParaRPr lang="en-US" dirty="0" err="1"/>
          </a:p>
          <a:p>
            <a:endParaRPr lang="en-US" sz="1400">
              <a:ea typeface="Calibri"/>
              <a:cs typeface="Calibri"/>
            </a:endParaRPr>
          </a:p>
          <a:p>
            <a:endParaRPr lang="en-US" sz="14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2470E-1B1E-09D5-75D6-66084DD4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1" y="687659"/>
            <a:ext cx="7716663" cy="50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4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UCC Significant Gas  Users 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711A24A-A99C-C8D3-510C-6E12742F588F}"/>
              </a:ext>
            </a:extLst>
          </p:cNvPr>
          <p:cNvSpPr txBox="1">
            <a:spLocks/>
          </p:cNvSpPr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200"/>
              <a:t>19 Buildings use 82% of our annual gas load.</a:t>
            </a:r>
          </a:p>
          <a:p>
            <a:endParaRPr lang="en-US" sz="2200"/>
          </a:p>
          <a:p>
            <a:r>
              <a:rPr lang="en-US" sz="2200"/>
              <a:t>Main Campus Steam dominates the demand.</a:t>
            </a:r>
          </a:p>
          <a:p>
            <a:endParaRPr lang="en-US" sz="2200"/>
          </a:p>
          <a:p>
            <a:r>
              <a:rPr lang="en-US" sz="2200"/>
              <a:t>84% of thermal load is now tracked via metering platform.</a:t>
            </a:r>
          </a:p>
          <a:p>
            <a:endParaRPr lang="en-US" sz="2200"/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5C72C-BF12-0327-A62F-AE9D297B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66" y="1772944"/>
            <a:ext cx="7820143" cy="44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6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3ED9A-B5C3-4E3C-7B97-98B634BC3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8800" y="63945"/>
            <a:ext cx="3660491" cy="213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AAB7B-397E-02E9-4EE4-7A480D3ED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66" y="63945"/>
            <a:ext cx="3602538" cy="2027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64DE7-72FF-45D2-DD99-8FAC2C3F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7" y="2434613"/>
            <a:ext cx="3799242" cy="187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9720C-906C-AFFD-6EA6-6192130B5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2" y="61416"/>
            <a:ext cx="3613910" cy="2096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793CD-6B4E-11AC-F4FF-9CF872C05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38" y="4780017"/>
            <a:ext cx="3551336" cy="20718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25F31-7EF0-001C-7B3A-55935383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0" y="6080760"/>
            <a:ext cx="699637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11" name="Content Placeholder 24">
            <a:extLst>
              <a:ext uri="{FF2B5EF4-FFF2-40B4-BE49-F238E27FC236}">
                <a16:creationId xmlns:a16="http://schemas.microsoft.com/office/drawing/2014/main" id="{65E0CFD8-0826-69AD-8948-DC06D5323FF1}"/>
              </a:ext>
            </a:extLst>
          </p:cNvPr>
          <p:cNvSpPr txBox="1">
            <a:spLocks/>
          </p:cNvSpPr>
          <p:nvPr/>
        </p:nvSpPr>
        <p:spPr>
          <a:xfrm>
            <a:off x="4485180" y="3190469"/>
            <a:ext cx="6868620" cy="2075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Accounts for 73% of our gas consumption.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Control &amp; system </a:t>
            </a:r>
            <a:r>
              <a:rPr lang="en-US" sz="2000" dirty="0" err="1">
                <a:solidFill>
                  <a:srgbClr val="FFFFFF"/>
                </a:solidFill>
                <a:cs typeface="Calibri"/>
              </a:rPr>
              <a:t>optimisations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 have delivered the most impact.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East Skid reductions achieved from ORB heat pump</a:t>
            </a:r>
          </a:p>
          <a:p>
            <a:endParaRPr lang="en-US"/>
          </a:p>
          <a:p>
            <a:endParaRPr lang="en-US" dirty="0"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6326F6-B129-5F6A-2AA2-740B7F4F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242095"/>
            <a:ext cx="6868620" cy="10168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Focus on the top 5 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1697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F7F0B1-CF77-C9B8-AD5C-94C8118D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3725"/>
            <a:ext cx="4614863" cy="4411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FE33CB-7E33-6A37-3B6B-C7D7F7BF9F5D}"/>
              </a:ext>
            </a:extLst>
          </p:cNvPr>
          <p:cNvSpPr txBox="1"/>
          <p:nvPr/>
        </p:nvSpPr>
        <p:spPr>
          <a:xfrm>
            <a:off x="838200" y="6045200"/>
            <a:ext cx="4614863" cy="230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  <a:cs typeface="Calibri"/>
              </a:rPr>
              <a:t> Lighting Upgrades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D1163-0B18-9DC2-C106-B31FCFAA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863725"/>
            <a:ext cx="3308350" cy="4411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F3AB8-030E-8939-B4EC-EADE587D36E7}"/>
              </a:ext>
            </a:extLst>
          </p:cNvPr>
          <p:cNvSpPr txBox="1"/>
          <p:nvPr/>
        </p:nvSpPr>
        <p:spPr>
          <a:xfrm>
            <a:off x="5524500" y="6045200"/>
            <a:ext cx="3308350" cy="230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  <a:cs typeface="Calibri"/>
              </a:rPr>
              <a:t>Communications </a:t>
            </a: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424CED-A403-1C19-DFA4-1BEAB55CA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75" y="1863725"/>
            <a:ext cx="2444750" cy="181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5E15A-8B2C-5A6A-2007-686491A7A0D0}"/>
              </a:ext>
            </a:extLst>
          </p:cNvPr>
          <p:cNvSpPr txBox="1"/>
          <p:nvPr/>
        </p:nvSpPr>
        <p:spPr>
          <a:xfrm>
            <a:off x="8905875" y="3449638"/>
            <a:ext cx="2444750" cy="230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  <a:cs typeface="Calibri"/>
              </a:rPr>
              <a:t>Food Science Boiler </a:t>
            </a:r>
            <a:endParaRPr lang="en-US" sz="110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77473-6138-9897-1659-6A3CA77AF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875" y="3751263"/>
            <a:ext cx="2444750" cy="1303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571442-D84E-DF67-FA2F-1D445DBE9011}"/>
              </a:ext>
            </a:extLst>
          </p:cNvPr>
          <p:cNvSpPr txBox="1"/>
          <p:nvPr/>
        </p:nvSpPr>
        <p:spPr>
          <a:xfrm>
            <a:off x="8905875" y="4826000"/>
            <a:ext cx="2444750" cy="230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  <a:cs typeface="Calibri"/>
              </a:rPr>
              <a:t>Metering </a:t>
            </a: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6180F-283B-7C04-43C0-4FF4512C1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5" y="5124450"/>
            <a:ext cx="2444750" cy="11509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5A721C-0732-BF8C-B282-D90004CAF7CB}"/>
              </a:ext>
            </a:extLst>
          </p:cNvPr>
          <p:cNvSpPr txBox="1"/>
          <p:nvPr/>
        </p:nvSpPr>
        <p:spPr>
          <a:xfrm>
            <a:off x="8905875" y="6045200"/>
            <a:ext cx="2444750" cy="2301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  <a:cs typeface="Calibri"/>
              </a:rPr>
              <a:t>Cooperage Controls</a:t>
            </a:r>
            <a:endParaRPr lang="en-US" sz="11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8916F-53BE-B26F-EE8B-596F065B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 Energy Projects Completed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EDBB0-8958-C73F-77C9-C6AF478E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4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69249-8ABC-5987-9041-67A9DE383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826" r="1" b="11018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DE234F-52D0-15C7-9592-AC89A86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External Lighting Project  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7735E-EEDA-F6D6-37E5-4F4521C1AB85}"/>
              </a:ext>
            </a:extLst>
          </p:cNvPr>
          <p:cNvSpPr txBox="1">
            <a:spLocks/>
          </p:cNvSpPr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sz="1400">
              <a:solidFill>
                <a:srgbClr val="FFFFFF"/>
              </a:solidFill>
            </a:endParaRPr>
          </a:p>
          <a:p>
            <a:pPr marL="0"/>
            <a:r>
              <a:rPr lang="en-US" sz="1400" b="1">
                <a:solidFill>
                  <a:srgbClr val="FFFFFF"/>
                </a:solidFill>
              </a:rPr>
              <a:t>Design: </a:t>
            </a:r>
          </a:p>
          <a:p>
            <a:pPr marL="285750"/>
            <a:r>
              <a:rPr lang="en-US" sz="1400">
                <a:solidFill>
                  <a:srgbClr val="FFFFFF"/>
                </a:solidFill>
              </a:rPr>
              <a:t>Replace existing external fittings with LED units, noting the dark sky / biodiversity goals of the University.</a:t>
            </a:r>
          </a:p>
          <a:p>
            <a:pPr marL="285750"/>
            <a:r>
              <a:rPr lang="en-US" sz="1400">
                <a:solidFill>
                  <a:srgbClr val="FFFFFF"/>
                </a:solidFill>
              </a:rPr>
              <a:t>Fitting of astronomical timeclocks.</a:t>
            </a:r>
          </a:p>
          <a:p>
            <a:pPr marL="0"/>
            <a:r>
              <a:rPr lang="en-US" sz="1400" b="1">
                <a:solidFill>
                  <a:srgbClr val="FFFFFF"/>
                </a:solidFill>
              </a:rPr>
              <a:t>Construction:</a:t>
            </a:r>
          </a:p>
          <a:p>
            <a:pPr marL="285750"/>
            <a:r>
              <a:rPr lang="en-US" sz="1400">
                <a:solidFill>
                  <a:srgbClr val="FFFFFF"/>
                </a:solidFill>
              </a:rPr>
              <a:t>All works undertaken by Eng Services Team.</a:t>
            </a:r>
          </a:p>
          <a:p>
            <a:pPr marL="0"/>
            <a:r>
              <a:rPr lang="en-US" sz="1400" b="1">
                <a:solidFill>
                  <a:srgbClr val="FFFFFF"/>
                </a:solidFill>
              </a:rPr>
              <a:t>Impact:</a:t>
            </a:r>
          </a:p>
          <a:p>
            <a:pPr marL="285750"/>
            <a:r>
              <a:rPr lang="en-US" sz="1400">
                <a:solidFill>
                  <a:srgbClr val="FFFFFF"/>
                </a:solidFill>
              </a:rPr>
              <a:t>Significant reduction in light pollution.</a:t>
            </a:r>
          </a:p>
          <a:p>
            <a:pPr marL="285750"/>
            <a:r>
              <a:rPr lang="en-US" sz="1400">
                <a:solidFill>
                  <a:srgbClr val="FFFFFF"/>
                </a:solidFill>
              </a:rPr>
              <a:t>Annual Energy savings of 44,000 kWh </a:t>
            </a:r>
          </a:p>
          <a:p>
            <a:pPr marL="285750"/>
            <a:endParaRPr lang="en-US" sz="1400">
              <a:solidFill>
                <a:srgbClr val="FFFFFF"/>
              </a:solidFill>
            </a:endParaRPr>
          </a:p>
          <a:p>
            <a:pPr marL="0"/>
            <a:r>
              <a:rPr lang="en-US" sz="1400">
                <a:solidFill>
                  <a:srgbClr val="FFFFFF"/>
                </a:solidFill>
              </a:rPr>
              <a:t>Design and construction activities managed by in house Electrical team.</a:t>
            </a:r>
          </a:p>
          <a:p>
            <a:pPr marL="0"/>
            <a:endParaRPr lang="en-US" sz="1400">
              <a:solidFill>
                <a:srgbClr val="FFFFFF"/>
              </a:solidFill>
            </a:endParaRPr>
          </a:p>
          <a:p>
            <a:pPr marL="742950" lvl="1"/>
            <a:endParaRPr lang="en-US" sz="1400">
              <a:solidFill>
                <a:srgbClr val="FFFFFF"/>
              </a:solidFill>
            </a:endParaRPr>
          </a:p>
          <a:p>
            <a:pPr marL="285750"/>
            <a:endParaRPr lang="en-US" sz="1400">
              <a:solidFill>
                <a:srgbClr val="FFFFFF"/>
              </a:solidFill>
            </a:endParaRPr>
          </a:p>
          <a:p>
            <a:pPr marL="285750"/>
            <a:endParaRPr lang="en-US" sz="1400">
              <a:solidFill>
                <a:srgbClr val="FFFFFF"/>
              </a:solidFill>
            </a:endParaRPr>
          </a:p>
          <a:p>
            <a:pPr marL="285750"/>
            <a:endParaRPr lang="en-US" sz="1400">
              <a:solidFill>
                <a:srgbClr val="FFFFFF"/>
              </a:solidFill>
            </a:endParaRPr>
          </a:p>
          <a:p>
            <a:pPr marL="0"/>
            <a:endParaRPr lang="en-US" sz="1400">
              <a:solidFill>
                <a:srgbClr val="FFFFFF"/>
              </a:solidFill>
            </a:endParaRPr>
          </a:p>
          <a:p>
            <a:pPr marL="285750"/>
            <a:endParaRPr lang="en-US" sz="1400">
              <a:solidFill>
                <a:srgbClr val="FFFFFF"/>
              </a:solidFill>
            </a:endParaRPr>
          </a:p>
          <a:p>
            <a:pPr marL="0"/>
            <a:endParaRPr lang="en-US" sz="1400">
              <a:solidFill>
                <a:srgbClr val="FFFFFF"/>
              </a:solidFill>
            </a:endParaRPr>
          </a:p>
          <a:p>
            <a:endParaRPr lang="en-US" sz="1400">
              <a:solidFill>
                <a:srgbClr val="FFFFFF"/>
              </a:solidFill>
            </a:endParaRPr>
          </a:p>
          <a:p>
            <a:pPr marL="0"/>
            <a:endParaRPr lang="en-US" sz="1400">
              <a:solidFill>
                <a:srgbClr val="FFFFFF"/>
              </a:solidFill>
            </a:endParaRPr>
          </a:p>
          <a:p>
            <a:endParaRPr lang="en-US" sz="1400">
              <a:solidFill>
                <a:srgbClr val="FFFFFF"/>
              </a:solidFill>
            </a:endParaRPr>
          </a:p>
          <a:p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D8740-B706-059C-80C6-12BA44D18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48F-653F-65DA-68A2-C6C143B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1EEECD-C2FB-41C3-9175-5FC4D5AAF25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6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E234F-52D0-15C7-9592-AC89A86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Food Science Boiler Block A  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7735E-EEDA-F6D6-37E5-4F4521C1AB85}"/>
              </a:ext>
            </a:extLst>
          </p:cNvPr>
          <p:cNvSpPr txBox="1">
            <a:spLocks/>
          </p:cNvSpPr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/>
              <a:t>Design: </a:t>
            </a:r>
            <a:endParaRPr lang="en-US" sz="1000" b="1" dirty="0">
              <a:cs typeface="Calibri" panose="020F0502020204030204"/>
            </a:endParaRPr>
          </a:p>
          <a:p>
            <a:pPr marL="285750"/>
            <a:r>
              <a:rPr lang="en-US" sz="1000" dirty="0"/>
              <a:t>Replace existing single 750 kW atmospheric boiler with 2 off 136 kW gas unit.</a:t>
            </a:r>
            <a:endParaRPr lang="en-US" sz="1000" dirty="0">
              <a:cs typeface="Calibri"/>
            </a:endParaRPr>
          </a:p>
          <a:p>
            <a:pPr marL="285750"/>
            <a:r>
              <a:rPr lang="en-US" sz="1000" dirty="0"/>
              <a:t>BMS upgrade.</a:t>
            </a:r>
            <a:endParaRPr lang="en-US" sz="1000" dirty="0">
              <a:cs typeface="Calibri"/>
            </a:endParaRPr>
          </a:p>
          <a:p>
            <a:pPr marL="285750"/>
            <a:r>
              <a:rPr lang="en-US" sz="1000" dirty="0"/>
              <a:t>Future Connection for Heat Pump.</a:t>
            </a:r>
            <a:endParaRPr lang="en-US" sz="1000" dirty="0">
              <a:cs typeface="Calibri"/>
            </a:endParaRPr>
          </a:p>
          <a:p>
            <a:pPr marL="0" indent="0">
              <a:buNone/>
            </a:pPr>
            <a:r>
              <a:rPr lang="en-US" sz="1000" b="1" dirty="0"/>
              <a:t>Construction:</a:t>
            </a:r>
            <a:endParaRPr lang="en-US" sz="1000" b="1" dirty="0">
              <a:cs typeface="Calibri" panose="020F0502020204030204"/>
            </a:endParaRPr>
          </a:p>
          <a:p>
            <a:pPr marL="285750"/>
            <a:r>
              <a:rPr lang="en-US" sz="1000" dirty="0"/>
              <a:t>Completed Autumn 2022</a:t>
            </a:r>
            <a:endParaRPr lang="en-US" sz="1000" dirty="0">
              <a:cs typeface="Calibri"/>
            </a:endParaRPr>
          </a:p>
          <a:p>
            <a:pPr marL="0" indent="0">
              <a:buNone/>
            </a:pPr>
            <a:r>
              <a:rPr lang="en-US" sz="1000" b="1" dirty="0"/>
              <a:t>Impact:</a:t>
            </a:r>
            <a:endParaRPr lang="en-US" sz="1000" b="1" dirty="0">
              <a:cs typeface="Calibri" panose="020F0502020204030204"/>
            </a:endParaRPr>
          </a:p>
          <a:p>
            <a:pPr marL="285750"/>
            <a:r>
              <a:rPr lang="en-US" sz="1000" dirty="0"/>
              <a:t>45%  reduction in  gas use (180,000 kWh </a:t>
            </a:r>
            <a:r>
              <a:rPr lang="en-US" sz="1000" dirty="0" err="1"/>
              <a:t>normalised</a:t>
            </a:r>
            <a:r>
              <a:rPr lang="en-US" sz="1000" dirty="0"/>
              <a:t>) </a:t>
            </a:r>
            <a:endParaRPr lang="en-US" sz="1000" dirty="0">
              <a:cs typeface="Calibri"/>
            </a:endParaRPr>
          </a:p>
          <a:p>
            <a:pPr marL="285750"/>
            <a:r>
              <a:rPr lang="en-US" sz="1000" dirty="0"/>
              <a:t>570 TCO2 avoided over 15 years at a cost of €964 per T</a:t>
            </a:r>
            <a:endParaRPr lang="en-US" sz="1000" dirty="0">
              <a:cs typeface="Calibri"/>
            </a:endParaRPr>
          </a:p>
          <a:p>
            <a:pPr marL="285750"/>
            <a:endParaRPr lang="en-US" sz="1000"/>
          </a:p>
          <a:p>
            <a:pPr marL="0" indent="0">
              <a:buNone/>
            </a:pPr>
            <a:r>
              <a:rPr lang="en-US" sz="1000" dirty="0"/>
              <a:t>Design by </a:t>
            </a:r>
            <a:r>
              <a:rPr lang="en-US" sz="1000" dirty="0" err="1"/>
              <a:t>Powertherm</a:t>
            </a:r>
            <a:r>
              <a:rPr lang="en-US" sz="1000" dirty="0"/>
              <a:t> under EEOS funds.</a:t>
            </a:r>
            <a:endParaRPr lang="en-US" sz="1000" dirty="0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1000" dirty="0"/>
              <a:t>Construction by Minor Works team</a:t>
            </a:r>
            <a:endParaRPr lang="en-US" sz="1000" dirty="0">
              <a:ea typeface="Calibri" panose="020F0502020204030204"/>
              <a:cs typeface="Calibri"/>
            </a:endParaRPr>
          </a:p>
          <a:p>
            <a:pPr marL="0"/>
            <a:endParaRPr lang="en-US" sz="1000"/>
          </a:p>
          <a:p>
            <a:pPr marL="742950" lvl="1"/>
            <a:endParaRPr lang="en-US" sz="1000"/>
          </a:p>
          <a:p>
            <a:pPr marL="285750"/>
            <a:endParaRPr lang="en-US" sz="1000"/>
          </a:p>
          <a:p>
            <a:pPr marL="285750"/>
            <a:endParaRPr lang="en-US" sz="1000"/>
          </a:p>
          <a:p>
            <a:pPr marL="285750"/>
            <a:endParaRPr lang="en-US" sz="1000"/>
          </a:p>
          <a:p>
            <a:pPr marL="0"/>
            <a:endParaRPr lang="en-US" sz="1000"/>
          </a:p>
          <a:p>
            <a:pPr marL="285750"/>
            <a:endParaRPr lang="en-US" sz="1000"/>
          </a:p>
          <a:p>
            <a:pPr marL="0"/>
            <a:endParaRPr lang="en-US" sz="1000"/>
          </a:p>
          <a:p>
            <a:endParaRPr lang="en-US" sz="1000"/>
          </a:p>
          <a:p>
            <a:pPr marL="0"/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48F-653F-65DA-68A2-C6C143B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1EEECD-C2FB-41C3-9175-5FC4D5AAF25A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40863-4EE2-54E3-CAD0-7FCC140A9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111" y="1528704"/>
            <a:ext cx="60960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CBCAF-3FD6-D2B8-500B-13C64534B059}"/>
              </a:ext>
            </a:extLst>
          </p:cNvPr>
          <p:cNvSpPr txBox="1"/>
          <p:nvPr/>
        </p:nvSpPr>
        <p:spPr>
          <a:xfrm>
            <a:off x="5770755" y="5594195"/>
            <a:ext cx="52131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solidFill>
                  <a:srgbClr val="FF0000"/>
                </a:solidFill>
                <a:ea typeface="Verdana"/>
              </a:rPr>
              <a:t>2023 Monthly gas use compared to 2018 baseline</a:t>
            </a:r>
          </a:p>
        </p:txBody>
      </p:sp>
    </p:spTree>
    <p:extLst>
      <p:ext uri="{BB962C8B-B14F-4D97-AF65-F5344CB8AC3E}">
        <p14:creationId xmlns:p14="http://schemas.microsoft.com/office/powerpoint/2010/main" val="3809932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E234F-52D0-15C7-9592-AC89A86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Controls Upgrade  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7735E-EEDA-F6D6-37E5-4F4521C1AB85}"/>
              </a:ext>
            </a:extLst>
          </p:cNvPr>
          <p:cNvSpPr txBox="1">
            <a:spLocks/>
          </p:cNvSpPr>
          <p:nvPr/>
        </p:nvSpPr>
        <p:spPr>
          <a:xfrm>
            <a:off x="301677" y="2760171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/>
              <a:t>Design: </a:t>
            </a:r>
            <a:endParaRPr lang="en-US"/>
          </a:p>
          <a:p>
            <a:pPr marL="57150"/>
            <a:r>
              <a:rPr lang="en-US" sz="1000"/>
              <a:t>Installation of Tridium Cloud Based BMS platform </a:t>
            </a:r>
          </a:p>
          <a:p>
            <a:pPr marL="0" indent="0">
              <a:buNone/>
            </a:pPr>
            <a:r>
              <a:rPr lang="en-US" sz="1000" b="1"/>
              <a:t>Construction:</a:t>
            </a:r>
            <a:endParaRPr lang="en-US" sz="1000" b="1">
              <a:ea typeface="Calibri" panose="020F0502020204030204"/>
              <a:cs typeface="Calibri" panose="020F0502020204030204"/>
            </a:endParaRPr>
          </a:p>
          <a:p>
            <a:pPr marL="285750"/>
            <a:r>
              <a:rPr lang="en-US" sz="1000"/>
              <a:t>Completed Spring 2023</a:t>
            </a:r>
          </a:p>
          <a:p>
            <a:pPr marL="0" indent="0">
              <a:buNone/>
            </a:pPr>
            <a:r>
              <a:rPr lang="en-US" sz="1000" b="1"/>
              <a:t>Impact:</a:t>
            </a:r>
            <a:endParaRPr lang="en-US" sz="1000" b="1">
              <a:ea typeface="Calibri" panose="020F0502020204030204"/>
              <a:cs typeface="Calibri" panose="020F0502020204030204"/>
            </a:endParaRPr>
          </a:p>
          <a:p>
            <a:pPr marL="285750"/>
            <a:r>
              <a:rPr lang="en-US" sz="1000"/>
              <a:t>Control and visibility of Ground Source Heat Pump</a:t>
            </a:r>
          </a:p>
          <a:p>
            <a:pPr marL="285750"/>
            <a:r>
              <a:rPr lang="en-US" sz="1000"/>
              <a:t>Continuous monitoring and </a:t>
            </a:r>
            <a:r>
              <a:rPr lang="en-US" sz="1000" err="1"/>
              <a:t>optimisation</a:t>
            </a:r>
            <a:r>
              <a:rPr lang="en-US" sz="1000"/>
              <a:t> of environmental conditions for Gallery.</a:t>
            </a:r>
            <a:endParaRPr lang="en-US" sz="1000">
              <a:ea typeface="Calibri"/>
              <a:cs typeface="Calibri"/>
            </a:endParaRPr>
          </a:p>
          <a:p>
            <a:pPr marL="285750"/>
            <a:r>
              <a:rPr lang="en-US" sz="1000"/>
              <a:t>Secure access and not connected to IT infrastructure.</a:t>
            </a:r>
          </a:p>
          <a:p>
            <a:pPr marL="285750"/>
            <a:r>
              <a:rPr lang="en-US" sz="1000"/>
              <a:t>Improved indoor environment.</a:t>
            </a:r>
          </a:p>
          <a:p>
            <a:pPr marL="285750"/>
            <a:endParaRPr lang="en-US" sz="1000"/>
          </a:p>
          <a:p>
            <a:pPr marL="0" indent="0">
              <a:buNone/>
            </a:pPr>
            <a:r>
              <a:rPr lang="en-US" sz="1000"/>
              <a:t>Design Internally</a:t>
            </a:r>
            <a:endParaRPr lang="en-US" sz="10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000"/>
              <a:t>Construction by Sygma Automation</a:t>
            </a:r>
            <a:endParaRPr lang="en-US" sz="1000">
              <a:ea typeface="Calibri" panose="020F0502020204030204"/>
              <a:cs typeface="Calibri" panose="020F0502020204030204"/>
            </a:endParaRPr>
          </a:p>
          <a:p>
            <a:pPr marL="0"/>
            <a:endParaRPr lang="en-US" sz="1000"/>
          </a:p>
          <a:p>
            <a:pPr marL="742950" lvl="1"/>
            <a:endParaRPr lang="en-US" sz="1000"/>
          </a:p>
          <a:p>
            <a:pPr marL="285750"/>
            <a:endParaRPr lang="en-US" sz="1000"/>
          </a:p>
          <a:p>
            <a:pPr marL="285750"/>
            <a:endParaRPr lang="en-US" sz="1000"/>
          </a:p>
          <a:p>
            <a:pPr marL="285750"/>
            <a:endParaRPr lang="en-US" sz="1000"/>
          </a:p>
          <a:p>
            <a:pPr marL="0"/>
            <a:endParaRPr lang="en-US" sz="1000"/>
          </a:p>
          <a:p>
            <a:pPr marL="285750"/>
            <a:endParaRPr lang="en-US" sz="1000"/>
          </a:p>
          <a:p>
            <a:pPr marL="0"/>
            <a:endParaRPr lang="en-US" sz="1000"/>
          </a:p>
          <a:p>
            <a:endParaRPr lang="en-US" sz="1000"/>
          </a:p>
          <a:p>
            <a:pPr marL="0"/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48F-653F-65DA-68A2-C6C143B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21EEECD-C2FB-41C3-9175-5FC4D5AAF25A}" type="slidenum">
              <a:rPr lang="en-US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534DB-606C-5703-6793-9FD1DA7B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49" y="725602"/>
            <a:ext cx="8171273" cy="4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3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61AF017-741B-4CC0-B7C2-C9B94E5B8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9E5C3-B8DC-4532-8C1F-4D5331C6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863975" y="-12"/>
            <a:ext cx="8328026" cy="68579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E234F-52D0-15C7-9592-AC89A86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337" y="469448"/>
            <a:ext cx="5256213" cy="539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HVAC Upgrade 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1FBD3-1ACA-4E5E-95C7-22B67944D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9" b="3303"/>
          <a:stretch/>
        </p:blipFill>
        <p:spPr>
          <a:xfrm>
            <a:off x="550862" y="802593"/>
            <a:ext cx="5256423" cy="25322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7735E-EEDA-F6D6-37E5-4F4521C1AB85}"/>
              </a:ext>
            </a:extLst>
          </p:cNvPr>
          <p:cNvSpPr txBox="1">
            <a:spLocks/>
          </p:cNvSpPr>
          <p:nvPr/>
        </p:nvSpPr>
        <p:spPr>
          <a:xfrm>
            <a:off x="6279856" y="1156089"/>
            <a:ext cx="5256214" cy="427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>
                <a:solidFill>
                  <a:schemeClr val="tx1">
                    <a:alpha val="60000"/>
                  </a:schemeClr>
                </a:solidFill>
              </a:rPr>
              <a:t>Design: </a:t>
            </a:r>
            <a:endParaRPr lang="en-US" sz="1700">
              <a:solidFill>
                <a:srgbClr val="000000">
                  <a:alpha val="60000"/>
                </a:srgbClr>
              </a:solidFill>
              <a:ea typeface="Calibri" panose="020F0502020204030204"/>
              <a:cs typeface="Calibri" panose="020F0502020204030204"/>
            </a:endParaRPr>
          </a:p>
          <a:p>
            <a:pPr marL="0"/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Presence and CO2 control for ORB HVAC Units including installation of VAV flow boxes to supply tempered air when required at the right location and volume.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b="1">
                <a:solidFill>
                  <a:schemeClr val="tx1">
                    <a:alpha val="60000"/>
                  </a:schemeClr>
                </a:solidFill>
              </a:rPr>
              <a:t>Construction:</a:t>
            </a:r>
            <a:endParaRPr lang="en-US" sz="1700" b="1">
              <a:solidFill>
                <a:srgbClr val="000000">
                  <a:alpha val="60000"/>
                </a:srgbClr>
              </a:solidFill>
              <a:ea typeface="Calibri" panose="020F0502020204030204"/>
              <a:cs typeface="Calibri" panose="020F0502020204030204"/>
            </a:endParaRPr>
          </a:p>
          <a:p>
            <a:pPr marL="285750"/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Completed Summer 2023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b="1">
                <a:solidFill>
                  <a:schemeClr val="tx1">
                    <a:alpha val="60000"/>
                  </a:schemeClr>
                </a:solidFill>
              </a:rPr>
              <a:t>Impact:</a:t>
            </a:r>
            <a:endParaRPr lang="en-US" sz="1700" b="1">
              <a:solidFill>
                <a:srgbClr val="000000">
                  <a:alpha val="60000"/>
                </a:srgbClr>
              </a:solidFill>
              <a:ea typeface="Calibri" panose="020F0502020204030204"/>
              <a:cs typeface="Calibri" panose="020F0502020204030204"/>
            </a:endParaRPr>
          </a:p>
          <a:p>
            <a:pPr marL="285750"/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Improved indoor environment.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pPr marL="285750"/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Reduced heating load.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pPr marL="285750"/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22,000 kWh reduction.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/>
              <a:cs typeface="Calibri"/>
            </a:endParaRPr>
          </a:p>
          <a:p>
            <a:pPr marL="28575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Design by </a:t>
            </a:r>
            <a:r>
              <a:rPr lang="en-US" sz="1700" err="1">
                <a:solidFill>
                  <a:schemeClr val="tx1">
                    <a:alpha val="60000"/>
                  </a:schemeClr>
                </a:solidFill>
              </a:rPr>
              <a:t>Powertherm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 under EEOS funds.</a:t>
            </a:r>
            <a:endParaRPr lang="en-US" sz="1700">
              <a:solidFill>
                <a:schemeClr val="tx1">
                  <a:alpha val="6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742950" lvl="1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28575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28575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28575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28575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pPr marL="0"/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endParaRPr lang="en-US" sz="1700">
              <a:solidFill>
                <a:schemeClr val="tx1">
                  <a:alpha val="60000"/>
                </a:schemeClr>
              </a:solidFill>
            </a:endParaRPr>
          </a:p>
          <a:p>
            <a:endParaRPr lang="en-US" sz="17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050A3-20E5-9476-910F-146936E0B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8" b="-85"/>
          <a:stretch/>
        </p:blipFill>
        <p:spPr>
          <a:xfrm>
            <a:off x="550862" y="3631293"/>
            <a:ext cx="5256000" cy="268075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48F-653F-65DA-68A2-C6C143B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9033635" y="3148837"/>
            <a:ext cx="5768976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221EEECD-C2FB-41C3-9175-5FC4D5AAF25A}" type="slidenum">
              <a:rPr lang="en-US" sz="1000"/>
              <a:pPr algn="ctr">
                <a:spcAft>
                  <a:spcPts val="600"/>
                </a:spcAft>
                <a:defRPr/>
              </a:pPr>
              <a:t>19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37933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AF8B-9557-ACA1-C8F8-FD778F49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Annual Energy Management Meeting Agenda 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AB6BB2-E6A9-AD8A-6E95-A4367FBDA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351" y="1975260"/>
            <a:ext cx="9288168" cy="3001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A4553-EF18-09F7-8AC2-7514942B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B26A0-6635-4F34-B69E-376C10353D8E}" type="slidenum">
              <a:rPr lang="en-GB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76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9BB8A-31A3-4B5C-8F69-F407EB8C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>
                <a:cs typeface="Calibri Light"/>
              </a:rPr>
              <a:t>2023 Audits / Non Conformities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903A4-79B5-4A50-93AC-8522C926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>
                <a:cs typeface="Calibri"/>
              </a:rPr>
              <a:t>Technical Audits completed in </a:t>
            </a:r>
            <a:endParaRPr lang="en-US" sz="1700"/>
          </a:p>
          <a:p>
            <a:pPr lvl="2"/>
            <a:r>
              <a:rPr lang="en-US" sz="1700">
                <a:cs typeface="Calibri"/>
              </a:rPr>
              <a:t>Pharmacy </a:t>
            </a:r>
          </a:p>
          <a:p>
            <a:pPr marL="914400" lvl="2" indent="0">
              <a:buNone/>
            </a:pPr>
            <a:endParaRPr lang="en-US" sz="1700">
              <a:cs typeface="Calibri"/>
            </a:endParaRPr>
          </a:p>
          <a:p>
            <a:pPr marL="0" indent="0">
              <a:buNone/>
            </a:pPr>
            <a:r>
              <a:rPr lang="en-US" sz="1700">
                <a:cs typeface="Calibri"/>
              </a:rPr>
              <a:t>Internal Audits</a:t>
            </a:r>
          </a:p>
          <a:p>
            <a:pPr lvl="2"/>
            <a:r>
              <a:rPr lang="en-US" sz="1700">
                <a:cs typeface="Calibri"/>
              </a:rPr>
              <a:t>Operational Controls. - 2 NC's noted.</a:t>
            </a:r>
          </a:p>
          <a:p>
            <a:pPr lvl="3"/>
            <a:endParaRPr lang="en-US" sz="1700">
              <a:cs typeface="Calibri"/>
            </a:endParaRPr>
          </a:p>
          <a:p>
            <a:pPr lvl="2"/>
            <a:r>
              <a:rPr lang="en-US" sz="1700">
                <a:cs typeface="Calibri"/>
              </a:rPr>
              <a:t>System Audits – 10 OFI's noted.</a:t>
            </a:r>
          </a:p>
          <a:p>
            <a:pPr lvl="3"/>
            <a:r>
              <a:rPr lang="en-US" sz="1700">
                <a:cs typeface="Calibri"/>
              </a:rPr>
              <a:t>7 closed.</a:t>
            </a:r>
          </a:p>
          <a:p>
            <a:pPr lvl="3"/>
            <a:r>
              <a:rPr lang="en-US" sz="1700">
                <a:cs typeface="Calibri"/>
              </a:rPr>
              <a:t>3  in progress.</a:t>
            </a:r>
          </a:p>
          <a:p>
            <a:pPr lvl="3"/>
            <a:endParaRPr lang="en-US" sz="1700">
              <a:cs typeface="Calibri"/>
            </a:endParaRPr>
          </a:p>
          <a:p>
            <a:pPr lvl="3"/>
            <a:endParaRPr lang="en-US" sz="1700">
              <a:cs typeface="Calibri"/>
            </a:endParaRPr>
          </a:p>
          <a:p>
            <a:pPr lvl="2"/>
            <a:endParaRPr lang="en-US" sz="1700">
              <a:cs typeface="Calibri"/>
            </a:endParaRPr>
          </a:p>
          <a:p>
            <a:pPr marL="914400" lvl="2" indent="0">
              <a:buNone/>
            </a:pPr>
            <a:endParaRPr lang="en-US" sz="170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  <a:p>
            <a:pPr lvl="1"/>
            <a:endParaRPr lang="en-US" sz="1700">
              <a:cs typeface="Calibri"/>
            </a:endParaRPr>
          </a:p>
          <a:p>
            <a:endParaRPr lang="en-US" sz="1700">
              <a:cs typeface="Calibri"/>
            </a:endParaRPr>
          </a:p>
          <a:p>
            <a:pPr lvl="1"/>
            <a:endParaRPr lang="en-US" sz="1700">
              <a:cs typeface="Calibri"/>
            </a:endParaRPr>
          </a:p>
          <a:p>
            <a:pPr lvl="1"/>
            <a:endParaRPr lang="en-US" sz="1700">
              <a:cs typeface="Calibri"/>
            </a:endParaRPr>
          </a:p>
        </p:txBody>
      </p:sp>
      <p:pic>
        <p:nvPicPr>
          <p:cNvPr id="5" name="Picture 4" descr="Windmill turbine at night against Milky Way">
            <a:extLst>
              <a:ext uri="{FF2B5EF4-FFF2-40B4-BE49-F238E27FC236}">
                <a16:creationId xmlns:a16="http://schemas.microsoft.com/office/drawing/2014/main" id="{2DD13DDD-F434-4FC8-85AC-C1B583045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I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I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4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BB8A-31A3-4B5C-8F69-F407EB8C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>
                <a:cs typeface="Calibri Light"/>
              </a:rPr>
              <a:t>Resources &amp; Effectiveness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903A4-79B5-4A50-93AC-8522C926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71132"/>
            <a:ext cx="6586489" cy="378541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400" dirty="0">
                <a:cs typeface="Calibri"/>
              </a:rPr>
              <a:t> Resources</a:t>
            </a:r>
          </a:p>
          <a:p>
            <a:pPr lvl="1"/>
            <a:r>
              <a:rPr lang="en-US" sz="1900" dirty="0">
                <a:cs typeface="Calibri"/>
              </a:rPr>
              <a:t>Energy conservation projects continue to be supported and funded.</a:t>
            </a:r>
          </a:p>
          <a:p>
            <a:pPr lvl="1"/>
            <a:r>
              <a:rPr lang="en-US" sz="1900" dirty="0">
                <a:cs typeface="Calibri"/>
              </a:rPr>
              <a:t>Devolved Grant - Used to replace EOL equipment with more energy efficient systems.</a:t>
            </a:r>
          </a:p>
          <a:p>
            <a:pPr lvl="1"/>
            <a:r>
              <a:rPr lang="en-US" sz="1900" dirty="0">
                <a:cs typeface="Calibri"/>
              </a:rPr>
              <a:t>Continue to use grant aid / pathfinder programs and other innovative ways of funding projects.</a:t>
            </a:r>
          </a:p>
          <a:p>
            <a:pPr lvl="2"/>
            <a:r>
              <a:rPr lang="en-US" sz="1500" dirty="0">
                <a:cs typeface="Calibri"/>
              </a:rPr>
              <a:t>Pathfinder €3.3 for Enterprise.</a:t>
            </a:r>
          </a:p>
          <a:p>
            <a:pPr lvl="2"/>
            <a:r>
              <a:rPr lang="en-US" sz="1500" dirty="0">
                <a:cs typeface="Calibri"/>
              </a:rPr>
              <a:t>SEAI SSRH €105,000 grant aid.</a:t>
            </a:r>
          </a:p>
          <a:p>
            <a:pPr lvl="2"/>
            <a:r>
              <a:rPr lang="en-US" sz="1500" dirty="0">
                <a:cs typeface="Calibri"/>
              </a:rPr>
              <a:t>Pathfinder 3 – Block B Retrofit – stage 1 approved.</a:t>
            </a:r>
            <a:endParaRPr lang="en-US" sz="1900" dirty="0">
              <a:cs typeface="Calibri"/>
            </a:endParaRPr>
          </a:p>
          <a:p>
            <a:pPr lvl="1"/>
            <a:r>
              <a:rPr lang="en-US" sz="1900" dirty="0">
                <a:cs typeface="Calibri"/>
              </a:rPr>
              <a:t>BMS Foreperson Handover</a:t>
            </a:r>
          </a:p>
          <a:p>
            <a:pPr lvl="1"/>
            <a:r>
              <a:rPr lang="en-US" sz="1900" dirty="0">
                <a:cs typeface="Calibri"/>
              </a:rPr>
              <a:t>Personnel Resources 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Calibri"/>
              </a:rPr>
              <a:t> Effectiveness</a:t>
            </a:r>
          </a:p>
          <a:p>
            <a:pPr marL="971550" lvl="1" indent="-285750">
              <a:buFont typeface="Arial"/>
              <a:buChar char="•"/>
            </a:pPr>
            <a:r>
              <a:rPr lang="en-US" sz="1900" dirty="0">
                <a:cs typeface="Calibri"/>
              </a:rPr>
              <a:t>Continuous Improvement in Energy Performance.</a:t>
            </a:r>
          </a:p>
          <a:p>
            <a:pPr marL="971550" lvl="1" indent="-285750">
              <a:buFont typeface="Arial"/>
              <a:buChar char="•"/>
            </a:pPr>
            <a:r>
              <a:rPr lang="en-US" sz="1900" dirty="0">
                <a:cs typeface="Calibri"/>
              </a:rPr>
              <a:t>24% reduction in absolute energy use.(2006-2008 baseline).</a:t>
            </a:r>
          </a:p>
          <a:p>
            <a:pPr marL="971550" lvl="1" indent="-285750">
              <a:buFont typeface="Arial"/>
              <a:buChar char="•"/>
            </a:pPr>
            <a:r>
              <a:rPr lang="en-US" sz="1900" dirty="0">
                <a:cs typeface="Calibri"/>
              </a:rPr>
              <a:t>21% reduction in CO2 emissions (2016-18 baseline)</a:t>
            </a:r>
          </a:p>
          <a:p>
            <a:pPr marL="971550" lvl="1" indent="-285750">
              <a:buFont typeface="Arial"/>
              <a:buChar char="•"/>
            </a:pPr>
            <a:endParaRPr lang="en-US" sz="1900">
              <a:cs typeface="Calibri"/>
            </a:endParaRPr>
          </a:p>
          <a:p>
            <a:pPr marL="0" indent="0">
              <a:buNone/>
            </a:pPr>
            <a:endParaRPr lang="en-US" sz="1900">
              <a:cs typeface="Calibri"/>
            </a:endParaRPr>
          </a:p>
          <a:p>
            <a:pPr lvl="1"/>
            <a:endParaRPr lang="en-US" sz="1900">
              <a:cs typeface="Calibri"/>
            </a:endParaRPr>
          </a:p>
          <a:p>
            <a:pPr lvl="1"/>
            <a:endParaRPr lang="en-US" sz="1900">
              <a:cs typeface="Calibri"/>
            </a:endParaRPr>
          </a:p>
        </p:txBody>
      </p:sp>
      <p:pic>
        <p:nvPicPr>
          <p:cNvPr id="5" name="Picture 4" descr="Windmill turbine at night against Milky Way">
            <a:extLst>
              <a:ext uri="{FF2B5EF4-FFF2-40B4-BE49-F238E27FC236}">
                <a16:creationId xmlns:a16="http://schemas.microsoft.com/office/drawing/2014/main" id="{2DD13DDD-F434-4FC8-85AC-C1B583045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21" r="-10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3CD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4191-ADD9-4CA1-9478-3F8CBA38BEA7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2174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E234F-52D0-15C7-9592-AC89A86B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UCC Progress to 2030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A7735E-EEDA-F6D6-37E5-4F4521C1AB85}"/>
              </a:ext>
            </a:extLst>
          </p:cNvPr>
          <p:cNvSpPr txBox="1">
            <a:spLocks/>
          </p:cNvSpPr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/>
              <a:t>Key Points</a:t>
            </a:r>
            <a:endParaRPr lang="en-US" sz="1700" dirty="0">
              <a:cs typeface="Calibri" panose="020F0502020204030204"/>
            </a:endParaRPr>
          </a:p>
          <a:p>
            <a:pPr marL="285750"/>
            <a:r>
              <a:rPr lang="en-US" sz="1700" dirty="0"/>
              <a:t>21% reduction in CO2 emissions against baseline 2016-18.</a:t>
            </a:r>
            <a:endParaRPr lang="en-US" sz="1700" dirty="0">
              <a:cs typeface="Calibri"/>
            </a:endParaRPr>
          </a:p>
          <a:p>
            <a:pPr marL="285750"/>
            <a:r>
              <a:rPr lang="en-US" sz="1700" dirty="0"/>
              <a:t>2030 Projects:</a:t>
            </a:r>
            <a:endParaRPr lang="en-US" sz="1700" dirty="0">
              <a:cs typeface="Calibri"/>
            </a:endParaRPr>
          </a:p>
          <a:p>
            <a:pPr marL="742950" lvl="1"/>
            <a:r>
              <a:rPr lang="en-US" sz="1700" dirty="0"/>
              <a:t>2 complete.</a:t>
            </a:r>
            <a:endParaRPr lang="en-US" sz="1700" dirty="0">
              <a:cs typeface="Calibri"/>
            </a:endParaRPr>
          </a:p>
          <a:p>
            <a:pPr marL="742950" lvl="1"/>
            <a:r>
              <a:rPr lang="en-US" sz="1700" dirty="0">
                <a:cs typeface="Calibri"/>
              </a:rPr>
              <a:t>5 in construction.</a:t>
            </a:r>
          </a:p>
          <a:p>
            <a:pPr marL="742950" lvl="1"/>
            <a:r>
              <a:rPr lang="en-US" sz="1700" dirty="0">
                <a:cs typeface="Calibri"/>
              </a:rPr>
              <a:t>2 in design.</a:t>
            </a:r>
          </a:p>
          <a:p>
            <a:pPr marL="742950" lvl="1"/>
            <a:r>
              <a:rPr lang="en-US" sz="1700" dirty="0">
                <a:cs typeface="Calibri"/>
              </a:rPr>
              <a:t>3 scoped.</a:t>
            </a:r>
          </a:p>
          <a:p>
            <a:pPr marL="742950" lvl="1"/>
            <a:r>
              <a:rPr lang="en-US" sz="1700" dirty="0">
                <a:cs typeface="Calibri"/>
              </a:rPr>
              <a:t>8 at concept stage.</a:t>
            </a:r>
          </a:p>
          <a:p>
            <a:pPr marL="742950" lvl="1"/>
            <a:r>
              <a:rPr lang="en-US" sz="1700" dirty="0">
                <a:cs typeface="Calibri"/>
              </a:rPr>
              <a:t>5 yet to start.</a:t>
            </a:r>
          </a:p>
          <a:p>
            <a:pPr marL="742950" lvl="1"/>
            <a:endParaRPr lang="en-US" sz="1700">
              <a:cs typeface="Calibri" panose="020F0502020204030204"/>
            </a:endParaRPr>
          </a:p>
          <a:p>
            <a:pPr marL="285750"/>
            <a:endParaRPr lang="en-US" sz="1700">
              <a:cs typeface="Calibri" panose="020F0502020204030204"/>
            </a:endParaRPr>
          </a:p>
          <a:p>
            <a:pPr marL="285750"/>
            <a:endParaRPr lang="en-US" sz="1700">
              <a:cs typeface="Calibri" panose="020F0502020204030204"/>
            </a:endParaRPr>
          </a:p>
          <a:p>
            <a:pPr marL="285750"/>
            <a:endParaRPr lang="en-US" sz="1700">
              <a:cs typeface="Calibri" panose="020F0502020204030204"/>
            </a:endParaRPr>
          </a:p>
          <a:p>
            <a:pPr marL="0"/>
            <a:endParaRPr lang="en-US" sz="1700">
              <a:cs typeface="Calibri" panose="020F0502020204030204"/>
            </a:endParaRPr>
          </a:p>
          <a:p>
            <a:pPr marL="285750"/>
            <a:endParaRPr lang="en-US" sz="1700">
              <a:cs typeface="Calibri" panose="020F0502020204030204"/>
            </a:endParaRPr>
          </a:p>
          <a:p>
            <a:pPr marL="0"/>
            <a:endParaRPr lang="en-US" sz="1700">
              <a:cs typeface="Calibri" panose="020F0502020204030204"/>
            </a:endParaRPr>
          </a:p>
          <a:p>
            <a:endParaRPr lang="en-US" sz="1700">
              <a:cs typeface="Calibri" panose="020F0502020204030204"/>
            </a:endParaRPr>
          </a:p>
          <a:p>
            <a:pPr marL="0"/>
            <a:endParaRPr lang="en-US" sz="1700">
              <a:cs typeface="Calibri" panose="020F0502020204030204"/>
            </a:endParaRPr>
          </a:p>
          <a:p>
            <a:endParaRPr lang="en-US" sz="1700">
              <a:cs typeface="Calibri" panose="020F0502020204030204"/>
            </a:endParaRPr>
          </a:p>
          <a:p>
            <a:endParaRPr lang="en-US" sz="1700">
              <a:cs typeface="Calibri" panose="020F0502020204030204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0EF6AD2-5231-2FB9-ABAE-E46114DDD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41611"/>
            <a:ext cx="6903720" cy="43747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6248F-653F-65DA-68A2-C6C143BD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21EEECD-C2FB-41C3-9175-5FC4D5AAF25A}" type="slidenum">
              <a:rPr lang="en-US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9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F8320-6AAA-23FE-9C64-27CDC432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5" y="637309"/>
            <a:ext cx="3505494" cy="59491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en-US" sz="3200" b="1">
              <a:cs typeface="Calibri"/>
            </a:endParaRPr>
          </a:p>
          <a:p>
            <a:pPr marL="0" indent="0">
              <a:buNone/>
            </a:pPr>
            <a:r>
              <a:rPr lang="en-US" sz="3200" b="1">
                <a:cs typeface="Calibri"/>
              </a:rPr>
              <a:t>Context /Interested Parties</a:t>
            </a:r>
          </a:p>
          <a:p>
            <a:pPr marL="0" indent="0">
              <a:buNone/>
            </a:pPr>
            <a:r>
              <a:rPr lang="en-US" sz="2000">
                <a:cs typeface="Calibri"/>
              </a:rPr>
              <a:t>Approved Sept 2023 meeting.</a:t>
            </a:r>
          </a:p>
          <a:p>
            <a:pPr marL="0" indent="0">
              <a:buNone/>
            </a:pPr>
            <a:endParaRPr lang="en-US" sz="3200" b="1">
              <a:cs typeface="Calibri"/>
            </a:endParaRPr>
          </a:p>
          <a:p>
            <a:pPr marL="0" indent="0">
              <a:buNone/>
            </a:pPr>
            <a:r>
              <a:rPr lang="en-US" sz="3200" b="1">
                <a:cs typeface="Calibri"/>
              </a:rPr>
              <a:t>Scope of Energy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3200" b="1">
                <a:cs typeface="Calibri"/>
              </a:rPr>
              <a:t> Management System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 sz="2000" err="1">
                <a:cs typeface="Calibri"/>
              </a:rPr>
              <a:t>EnMS</a:t>
            </a:r>
            <a:r>
              <a:rPr lang="en-US" sz="2000">
                <a:cs typeface="Calibri"/>
              </a:rPr>
              <a:t> applies to 64 % of 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2000">
                <a:cs typeface="Calibri"/>
              </a:rPr>
              <a:t>UCC's Energy Load.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TNI and Arena (27% ) </a:t>
            </a:r>
            <a:endParaRPr lang="en-US"/>
          </a:p>
          <a:p>
            <a:pPr marL="0" indent="0">
              <a:buNone/>
            </a:pPr>
            <a:r>
              <a:rPr lang="en-US" sz="2000">
                <a:cs typeface="Calibri"/>
              </a:rPr>
              <a:t>operating certified </a:t>
            </a:r>
            <a:r>
              <a:rPr lang="en-US" sz="2000" err="1">
                <a:cs typeface="Calibri"/>
              </a:rPr>
              <a:t>EnMS</a:t>
            </a:r>
            <a:r>
              <a:rPr lang="en-US" sz="2000">
                <a:cs typeface="Calibri"/>
              </a:rPr>
              <a:t> systems.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CAUL / IMI ( 9%) </a:t>
            </a:r>
          </a:p>
          <a:p>
            <a:pPr marL="0" indent="0">
              <a:buNone/>
            </a:pPr>
            <a:r>
              <a:rPr lang="en-US" sz="2000">
                <a:cs typeface="Calibri"/>
              </a:rPr>
              <a:t>managed locally and remains a risk.</a:t>
            </a: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D7670-8193-B775-7E34-E7DD8E75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IE">
                <a:solidFill>
                  <a:srgbClr val="303030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IE">
              <a:solidFill>
                <a:srgbClr val="30303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437E1-485E-C081-DB3E-BCBF40F5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080" y="1328559"/>
            <a:ext cx="6154210" cy="39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6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90F3-6621-481B-8A93-C1394E92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648" y="-40768"/>
            <a:ext cx="6977421" cy="1676603"/>
          </a:xfrm>
        </p:spPr>
        <p:txBody>
          <a:bodyPr>
            <a:normAutofit/>
          </a:bodyPr>
          <a:lstStyle/>
          <a:p>
            <a:r>
              <a:rPr lang="en-IE" b="1">
                <a:latin typeface="Calibri"/>
                <a:cs typeface="Calibri"/>
              </a:rPr>
              <a:t>2023 Energy Performance Statement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653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4C0F37D8-45A1-40E1-9DC3-4B86E87F5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7" r="14688" b="-2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1398-BDD7-438E-A2D0-F9A9B03AA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ts val="600"/>
              </a:spcBef>
              <a:spcAft>
                <a:spcPct val="0"/>
              </a:spcAft>
              <a:buSzPct val="70000"/>
              <a:buNone/>
              <a:defRPr/>
            </a:pPr>
            <a:endParaRPr lang="en-IE" sz="2000">
              <a:cs typeface="Arial"/>
            </a:endParaRP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FD13B"/>
              </a:buClr>
              <a:buSzPct val="70000"/>
              <a:defRPr/>
            </a:pPr>
            <a:endParaRPr lang="en-IE" sz="2000">
              <a:cs typeface="Arial"/>
            </a:endParaRPr>
          </a:p>
          <a:p>
            <a:endParaRPr lang="en-IE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401B0-8C03-4F7B-A7B1-20F0C72955CC}"/>
              </a:ext>
            </a:extLst>
          </p:cNvPr>
          <p:cNvSpPr/>
          <p:nvPr/>
        </p:nvSpPr>
        <p:spPr>
          <a:xfrm>
            <a:off x="581025" y="2190750"/>
            <a:ext cx="486727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C45C0BAD-994B-4FC7-9642-BDD060E54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583286"/>
              </p:ext>
            </p:extLst>
          </p:nvPr>
        </p:nvGraphicFramePr>
        <p:xfrm>
          <a:off x="4846745" y="1659844"/>
          <a:ext cx="6645955" cy="2771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669">
                  <a:extLst>
                    <a:ext uri="{9D8B030D-6E8A-4147-A177-3AD203B41FA5}">
                      <a16:colId xmlns:a16="http://schemas.microsoft.com/office/drawing/2014/main" val="2805605704"/>
                    </a:ext>
                  </a:extLst>
                </a:gridCol>
                <a:gridCol w="1482217">
                  <a:extLst>
                    <a:ext uri="{9D8B030D-6E8A-4147-A177-3AD203B41FA5}">
                      <a16:colId xmlns:a16="http://schemas.microsoft.com/office/drawing/2014/main" val="1168947012"/>
                    </a:ext>
                  </a:extLst>
                </a:gridCol>
                <a:gridCol w="1167569">
                  <a:extLst>
                    <a:ext uri="{9D8B030D-6E8A-4147-A177-3AD203B41FA5}">
                      <a16:colId xmlns:a16="http://schemas.microsoft.com/office/drawing/2014/main" val="3446417770"/>
                    </a:ext>
                  </a:extLst>
                </a:gridCol>
                <a:gridCol w="2029500">
                  <a:extLst>
                    <a:ext uri="{9D8B030D-6E8A-4147-A177-3AD203B41FA5}">
                      <a16:colId xmlns:a16="http://schemas.microsoft.com/office/drawing/2014/main" val="1662419829"/>
                    </a:ext>
                  </a:extLst>
                </a:gridCol>
              </a:tblGrid>
              <a:tr h="877454">
                <a:tc>
                  <a:txBody>
                    <a:bodyPr/>
                    <a:lstStyle/>
                    <a:p>
                      <a:r>
                        <a:rPr lang="en-IE"/>
                        <a:t>Scope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IE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IE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/>
                        <a:t>2018 Baseline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267505"/>
                  </a:ext>
                </a:extLst>
              </a:tr>
              <a:tr h="631338"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Electrical 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18.16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19.12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20.14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92917"/>
                  </a:ext>
                </a:extLst>
              </a:tr>
              <a:tr h="631338"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Gas GWh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18.7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23.05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84134"/>
                  </a:ext>
                </a:extLst>
              </a:tr>
              <a:tr h="631338">
                <a:tc>
                  <a:txBody>
                    <a:bodyPr/>
                    <a:lstStyle/>
                    <a:p>
                      <a:pPr algn="ctr"/>
                      <a:r>
                        <a:rPr lang="en-IE"/>
                        <a:t>Total GWh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36.46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37.82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/>
                        <a:t>43.19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7254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61927FA-0858-4174-9717-CB79D4C3A9DD}"/>
              </a:ext>
            </a:extLst>
          </p:cNvPr>
          <p:cNvSpPr txBox="1"/>
          <p:nvPr/>
        </p:nvSpPr>
        <p:spPr>
          <a:xfrm>
            <a:off x="4849109" y="4812679"/>
            <a:ext cx="665228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IE"/>
          </a:p>
          <a:p>
            <a:r>
              <a:rPr lang="en-IE">
                <a:cs typeface="Calibri"/>
              </a:rPr>
              <a:t>16 % Energy Reduction on 2018 Baseline. ( 7% when normalised)</a:t>
            </a:r>
            <a:endParaRPr lang="en-IE">
              <a:ea typeface="Calibri" panose="020F0502020204030204"/>
              <a:cs typeface="Calibri"/>
            </a:endParaRPr>
          </a:p>
          <a:p>
            <a:endParaRPr lang="en-IE">
              <a:cs typeface="Calibri"/>
            </a:endParaRPr>
          </a:p>
          <a:p>
            <a:r>
              <a:rPr lang="en-IE">
                <a:cs typeface="Calibri"/>
              </a:rPr>
              <a:t>4 % Energy Reduction on 2022.</a:t>
            </a:r>
            <a:endParaRPr lang="en-IE">
              <a:ea typeface="Calibri" panose="020F0502020204030204"/>
              <a:cs typeface="Calibri"/>
            </a:endParaRPr>
          </a:p>
          <a:p>
            <a:endParaRPr lang="en-IE">
              <a:cs typeface="Calibri"/>
            </a:endParaRPr>
          </a:p>
          <a:p>
            <a:endParaRPr lang="en-IE">
              <a:cs typeface="Calibri"/>
            </a:endParaRPr>
          </a:p>
          <a:p>
            <a:endParaRPr lang="en-IE">
              <a:cs typeface="Calibri"/>
            </a:endParaRPr>
          </a:p>
          <a:p>
            <a:endParaRPr lang="en-IE"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4191-ADD9-4CA1-9478-3F8CBA38BEA7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823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UCC Electrical Performance 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711A24A-A99C-C8D3-510C-6E12742F588F}"/>
              </a:ext>
            </a:extLst>
          </p:cNvPr>
          <p:cNvSpPr txBox="1">
            <a:spLocks/>
          </p:cNvSpPr>
          <p:nvPr/>
        </p:nvSpPr>
        <p:spPr>
          <a:xfrm>
            <a:off x="339306" y="2557423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Key points</a:t>
            </a:r>
            <a:endParaRPr lang="en-US"/>
          </a:p>
          <a:p>
            <a:r>
              <a:rPr lang="en-US" sz="2000">
                <a:ea typeface="Calibri"/>
                <a:cs typeface="Calibri"/>
              </a:rPr>
              <a:t>No significant changes in campus activities throughout 2023.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r>
              <a:rPr lang="en-US" sz="2000"/>
              <a:t>Electrical consumption showed a notable decrease, down by 5.5 % compared to the 2022 levels and 11% compared to the baseline of 2018.</a:t>
            </a:r>
            <a:endParaRPr lang="en-US" sz="2000"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Lowest annual electrical energy use since 2008. </a:t>
            </a:r>
            <a:r>
              <a:rPr lang="en-US" sz="1000">
                <a:ea typeface="Calibri"/>
                <a:cs typeface="Calibri"/>
              </a:rPr>
              <a:t>(COVID excluded)</a:t>
            </a:r>
          </a:p>
          <a:p>
            <a:endParaRPr lang="en-US" sz="2000"/>
          </a:p>
          <a:p>
            <a:endParaRPr lang="en-US" sz="2000"/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1BD996-6259-2275-DA1E-983E5738A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5594" y="1282023"/>
            <a:ext cx="7143750" cy="4286250"/>
          </a:xfrm>
        </p:spPr>
      </p:pic>
    </p:spTree>
    <p:extLst>
      <p:ext uri="{BB962C8B-B14F-4D97-AF65-F5344CB8AC3E}">
        <p14:creationId xmlns:p14="http://schemas.microsoft.com/office/powerpoint/2010/main" val="400404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839AE-1EE2-FAC6-5363-A7BA56627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8E9A137-B6A9-87EE-3A74-5946F5643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78F8B-4915-5E8D-9455-4DBA1642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UCC Significant Electrical Users</a:t>
            </a:r>
            <a:r>
              <a:rPr lang="en-US" sz="3800"/>
              <a:t> Performance </a:t>
            </a:r>
            <a:endParaRPr lang="en-US" sz="3800" kern="1200"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AD02FCEA-6AE2-95E1-5C36-1B2CEB84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B89725-FBE5-74B7-AF3B-ACA20EEE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34" y="2815867"/>
            <a:ext cx="3842926" cy="3815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>
                <a:ea typeface="+mn-lt"/>
                <a:cs typeface="+mn-lt"/>
              </a:rPr>
              <a:t>When compared to the 2018 baseline:</a:t>
            </a:r>
          </a:p>
          <a:p>
            <a:pPr marL="0" indent="0">
              <a:buNone/>
            </a:pPr>
            <a:endParaRPr lang="en-US" sz="1400">
              <a:ea typeface="+mn-lt"/>
              <a:cs typeface="+mn-lt"/>
            </a:endParaRP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Boole</a:t>
            </a:r>
            <a:r>
              <a:rPr lang="en-US" sz="1400">
                <a:ea typeface="+mn-lt"/>
                <a:cs typeface="+mn-lt"/>
              </a:rPr>
              <a:t> up 200,000 kWh.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Kane</a:t>
            </a:r>
            <a:r>
              <a:rPr lang="en-US" sz="1400">
                <a:ea typeface="+mn-lt"/>
                <a:cs typeface="+mn-lt"/>
              </a:rPr>
              <a:t> up 190,000 kWh.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Hub</a:t>
            </a:r>
            <a:r>
              <a:rPr lang="en-US" sz="1400">
                <a:ea typeface="+mn-lt"/>
                <a:cs typeface="+mn-lt"/>
              </a:rPr>
              <a:t> building added 180,000 kWh</a:t>
            </a:r>
          </a:p>
          <a:p>
            <a:pPr lvl="1" indent="0">
              <a:buNone/>
            </a:pPr>
            <a:endParaRPr lang="en-US" sz="1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>
                <a:ea typeface="Calibri"/>
                <a:cs typeface="Calibri"/>
              </a:rPr>
              <a:t>Despite the addition of these loads our overall electrical consumption is down 1,980,000 kWh from the baseline period.</a:t>
            </a:r>
          </a:p>
          <a:p>
            <a:endParaRPr lang="en-US" sz="20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BF1BC-8939-E3D6-4C83-C715A040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26652-65C3-1469-9429-BFA4A897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905" y="357481"/>
            <a:ext cx="7520411" cy="49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UCC Significant Electrical Users</a:t>
            </a:r>
            <a:r>
              <a:rPr lang="en-US" sz="3800"/>
              <a:t> Performance </a:t>
            </a:r>
            <a:endParaRPr lang="en-US" sz="3800" kern="1200"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4DBE0-F871-16E3-BBEC-0D9D9C437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34" y="2815867"/>
            <a:ext cx="3842926" cy="3815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Consumption Increases: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Glucksman</a:t>
            </a:r>
            <a:r>
              <a:rPr lang="en-US" sz="1400">
                <a:ea typeface="+mn-lt"/>
                <a:cs typeface="+mn-lt"/>
              </a:rPr>
              <a:t> exhibition environmental controls and Café opening.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Cooperage </a:t>
            </a:r>
            <a:r>
              <a:rPr lang="en-US" sz="1400">
                <a:ea typeface="+mn-lt"/>
                <a:cs typeface="+mn-lt"/>
              </a:rPr>
              <a:t>increase due to research activities.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+mn-lt"/>
                <a:cs typeface="+mn-lt"/>
              </a:rPr>
              <a:t>Kane</a:t>
            </a:r>
            <a:r>
              <a:rPr lang="en-US" sz="1400">
                <a:ea typeface="+mn-lt"/>
                <a:cs typeface="+mn-lt"/>
              </a:rPr>
              <a:t> increase due to ULV </a:t>
            </a:r>
          </a:p>
          <a:p>
            <a:pPr>
              <a:buFont typeface="Arial"/>
            </a:pPr>
            <a:r>
              <a:rPr lang="en-US" sz="1400">
                <a:ea typeface="+mn-lt"/>
                <a:cs typeface="+mn-lt"/>
              </a:rPr>
              <a:t>Consumption Decreases: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Calibri"/>
                <a:cs typeface="Calibri"/>
              </a:rPr>
              <a:t>Boole</a:t>
            </a:r>
            <a:r>
              <a:rPr lang="en-US" sz="1400">
                <a:ea typeface="Calibri"/>
                <a:cs typeface="Calibri"/>
              </a:rPr>
              <a:t> Ventilation Controls and reduced Christmas space openings.</a:t>
            </a:r>
          </a:p>
          <a:p>
            <a:pPr marL="971550" lvl="1" indent="-285750">
              <a:buFont typeface="Arial"/>
            </a:pPr>
            <a:r>
              <a:rPr lang="en-US" sz="1400" b="1">
                <a:ea typeface="Calibri"/>
                <a:cs typeface="Calibri"/>
              </a:rPr>
              <a:t>Food Science</a:t>
            </a:r>
            <a:r>
              <a:rPr lang="en-US" sz="1400">
                <a:ea typeface="Calibri"/>
                <a:cs typeface="Calibri"/>
              </a:rPr>
              <a:t> – Reduced processing.</a:t>
            </a:r>
          </a:p>
          <a:p>
            <a:endParaRPr lang="en-US" sz="20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51399-C9FF-B35A-BF4D-8C52025E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16" y="442147"/>
            <a:ext cx="7285226" cy="47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4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04" y="680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UCC Significant Electrical Users 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711A24A-A99C-C8D3-510C-6E12742F588F}"/>
              </a:ext>
            </a:extLst>
          </p:cNvPr>
          <p:cNvSpPr txBox="1">
            <a:spLocks/>
          </p:cNvSpPr>
          <p:nvPr/>
        </p:nvSpPr>
        <p:spPr>
          <a:xfrm>
            <a:off x="327868" y="2789890"/>
            <a:ext cx="3614853" cy="38939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/>
              <a:t>14 buildings account for 85% of our annual electrical load.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/>
            <a:endParaRPr lang="en-US" sz="2000">
              <a:ea typeface="Calibri"/>
              <a:cs typeface="Calibri"/>
            </a:endParaRPr>
          </a:p>
          <a:p>
            <a:pPr marL="0"/>
            <a:r>
              <a:rPr lang="en-US" sz="2000"/>
              <a:t>94% of the electrical load is now actively monitored through real time metering platforms.</a:t>
            </a:r>
            <a:endParaRPr lang="en-US"/>
          </a:p>
          <a:p>
            <a:pPr marL="0"/>
            <a:endParaRPr lang="en-US" sz="2000">
              <a:ea typeface="Calibri"/>
              <a:cs typeface="Calibri"/>
            </a:endParaRPr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A81D08-34EA-6214-A564-8ACE282E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769" y="649110"/>
            <a:ext cx="8098091" cy="55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72E249F-09BC-B9B4-FC37-B925E703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0" y="366320"/>
            <a:ext cx="3228294" cy="1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C1598-091E-4E6A-D284-78227E7A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08" y="349624"/>
            <a:ext cx="3251032" cy="1541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EF412-C120-390B-A2FA-CBA046ECE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674" y="346167"/>
            <a:ext cx="3306362" cy="1547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22271F-5A04-42E7-671B-A339B12CE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1" y="2663585"/>
            <a:ext cx="3228290" cy="1539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0AD7FE-15CD-F596-D891-471EFC0A3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89" y="4954229"/>
            <a:ext cx="3225770" cy="15352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7491C-141B-6BDC-9516-FB3A331B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242095"/>
            <a:ext cx="6868620" cy="10168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Focus on the top 5 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F53CC4B-05E0-F689-FF32-D15DE501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3190469"/>
            <a:ext cx="6868620" cy="20758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Accounts for 60% of electrical consumption.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Building services account for 30-50% of the electrical  load with the remaining 50-70% consumed by the activities within the building.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Electrical trends going in the right trajectory but the continued increase in research activity and growth poses a significant risk to energy reduction programs.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A7A96-7786-DE18-AC8F-4F1198EB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7110" y="6356350"/>
            <a:ext cx="120669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AB704191-ADD9-4CA1-9478-3F8CBA38BEA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A7EF620-0790-3045-2E39-72C94A3FDB8F}"/>
                  </a:ext>
                </a:extLst>
              </p14:cNvPr>
              <p14:cNvContentPartPr/>
              <p14:nvPr/>
            </p14:nvContentPartPr>
            <p14:xfrm>
              <a:off x="8658866" y="5657467"/>
              <a:ext cx="10440" cy="29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A7EF620-0790-3045-2E39-72C94A3FDB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49866" y="5648357"/>
                <a:ext cx="28080" cy="477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2534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CC Branded Template Traditional Ratio">
  <a:themeElements>
    <a:clrScheme name="UC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C69"/>
      </a:accent1>
      <a:accent2>
        <a:srgbClr val="CE222C"/>
      </a:accent2>
      <a:accent3>
        <a:srgbClr val="BBBCBC"/>
      </a:accent3>
      <a:accent4>
        <a:srgbClr val="FFB500"/>
      </a:accent4>
      <a:accent5>
        <a:srgbClr val="69B3E7"/>
      </a:accent5>
      <a:accent6>
        <a:srgbClr val="74AA50"/>
      </a:accent6>
      <a:hlink>
        <a:srgbClr val="C6893F"/>
      </a:hlink>
      <a:folHlink>
        <a:srgbClr val="7566DC"/>
      </a:folHlink>
    </a:clrScheme>
    <a:fontScheme name="UCC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DD1016B-A062-47D3-A514-FD961C1035A9}" vid="{FB26B872-2414-4D25-9954-24645543141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7ACFEC197F5343A63F26F72B2BAB67" ma:contentTypeVersion="14" ma:contentTypeDescription="Create a new document." ma:contentTypeScope="" ma:versionID="f7cfc7fe0714cb9f795ff68411899eb7">
  <xsd:schema xmlns:xsd="http://www.w3.org/2001/XMLSchema" xmlns:xs="http://www.w3.org/2001/XMLSchema" xmlns:p="http://schemas.microsoft.com/office/2006/metadata/properties" xmlns:ns3="bbcb7b64-6de8-4ed1-81fe-5e09c6fb67ad" xmlns:ns4="c0e1ee63-e7db-4ec9-8fd3-22d771cf9ac5" targetNamespace="http://schemas.microsoft.com/office/2006/metadata/properties" ma:root="true" ma:fieldsID="47630d5baaa206d55f699b05d33f4e7d" ns3:_="" ns4:_="">
    <xsd:import namespace="bbcb7b64-6de8-4ed1-81fe-5e09c6fb67ad"/>
    <xsd:import namespace="c0e1ee63-e7db-4ec9-8fd3-22d771cf9a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b7b64-6de8-4ed1-81fe-5e09c6fb67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1ee63-e7db-4ec9-8fd3-22d771cf9a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D30FE7-BA99-4B7B-A089-DA6225FCFA96}">
  <ds:schemaRefs>
    <ds:schemaRef ds:uri="bbcb7b64-6de8-4ed1-81fe-5e09c6fb67ad"/>
    <ds:schemaRef ds:uri="c0e1ee63-e7db-4ec9-8fd3-22d771cf9a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7F039E-3234-478A-8FA8-9CC33A96EC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7CD53A-0C31-40DF-A906-0D7575C606AE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1025</Words>
  <Application>Microsoft Office PowerPoint</Application>
  <PresentationFormat>Widescreen</PresentationFormat>
  <Paragraphs>296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1_Office Theme</vt:lpstr>
      <vt:lpstr>UCC Branded Template Traditional Ratio</vt:lpstr>
      <vt:lpstr>2023 Energy Management &amp; Performance Review    </vt:lpstr>
      <vt:lpstr>Annual Energy Management Meeting Agenda </vt:lpstr>
      <vt:lpstr>PowerPoint Presentation</vt:lpstr>
      <vt:lpstr>2023 Energy Performance Statement</vt:lpstr>
      <vt:lpstr>UCC Electrical Performance </vt:lpstr>
      <vt:lpstr>UCC Significant Electrical Users Performance </vt:lpstr>
      <vt:lpstr>UCC Significant Electrical Users Performance </vt:lpstr>
      <vt:lpstr>UCC Significant Electrical Users </vt:lpstr>
      <vt:lpstr>Focus on the top 5 </vt:lpstr>
      <vt:lpstr>UCC Gas Performance </vt:lpstr>
      <vt:lpstr>UCC Significant Gas Users Performance </vt:lpstr>
      <vt:lpstr>UCC Significant Gas Users Performance </vt:lpstr>
      <vt:lpstr>UCC Significant Gas  Users </vt:lpstr>
      <vt:lpstr>Focus on the top 5 </vt:lpstr>
      <vt:lpstr>22 Energy Projects Completed </vt:lpstr>
      <vt:lpstr>External Lighting Project  </vt:lpstr>
      <vt:lpstr>Food Science Boiler Block A  </vt:lpstr>
      <vt:lpstr>Controls Upgrade  </vt:lpstr>
      <vt:lpstr>HVAC Upgrade  </vt:lpstr>
      <vt:lpstr>2023 Audits / Non Conformities</vt:lpstr>
      <vt:lpstr>Resources &amp; Effectiveness </vt:lpstr>
      <vt:lpstr>UCC Progress to 2030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Performance</dc:title>
  <dc:creator>Mehigan, Pat</dc:creator>
  <cp:lastModifiedBy>Oliver Cunningham</cp:lastModifiedBy>
  <cp:revision>111</cp:revision>
  <dcterms:created xsi:type="dcterms:W3CDTF">2020-11-08T21:55:39Z</dcterms:created>
  <dcterms:modified xsi:type="dcterms:W3CDTF">2024-11-25T11:22:01Z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0x010100A47ACFEC197F5343A63F26F72B2BAB67</vt:lpwstr>
  </property>
</Properties>
</file>