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notesSlides/notesSlide54.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notesSlides/notesSlide55.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notesSlides/notesSlide56.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269" r:id="rId11"/>
    <p:sldId id="270" r:id="rId12"/>
    <p:sldId id="271" r:id="rId13"/>
    <p:sldId id="272" r:id="rId14"/>
    <p:sldId id="273" r:id="rId15"/>
    <p:sldId id="275" r:id="rId16"/>
    <p:sldId id="276" r:id="rId17"/>
    <p:sldId id="277" r:id="rId18"/>
    <p:sldId id="265" r:id="rId19"/>
    <p:sldId id="311" r:id="rId20"/>
    <p:sldId id="312" r:id="rId21"/>
    <p:sldId id="280" r:id="rId22"/>
    <p:sldId id="282" r:id="rId23"/>
    <p:sldId id="283" r:id="rId24"/>
    <p:sldId id="299" r:id="rId25"/>
    <p:sldId id="284" r:id="rId26"/>
    <p:sldId id="304" r:id="rId27"/>
    <p:sldId id="301" r:id="rId28"/>
    <p:sldId id="294" r:id="rId29"/>
    <p:sldId id="295" r:id="rId30"/>
    <p:sldId id="296" r:id="rId31"/>
    <p:sldId id="305" r:id="rId32"/>
    <p:sldId id="300" r:id="rId33"/>
    <p:sldId id="306" r:id="rId34"/>
    <p:sldId id="285" r:id="rId35"/>
    <p:sldId id="286" r:id="rId36"/>
    <p:sldId id="330" r:id="rId37"/>
    <p:sldId id="313" r:id="rId38"/>
    <p:sldId id="314" r:id="rId39"/>
    <p:sldId id="315" r:id="rId40"/>
    <p:sldId id="316" r:id="rId41"/>
    <p:sldId id="266" r:id="rId42"/>
    <p:sldId id="279" r:id="rId43"/>
    <p:sldId id="317" r:id="rId44"/>
    <p:sldId id="281" r:id="rId45"/>
    <p:sldId id="318" r:id="rId46"/>
    <p:sldId id="287" r:id="rId47"/>
    <p:sldId id="332" r:id="rId48"/>
    <p:sldId id="333" r:id="rId49"/>
    <p:sldId id="319" r:id="rId50"/>
    <p:sldId id="320" r:id="rId51"/>
    <p:sldId id="321" r:id="rId52"/>
    <p:sldId id="322" r:id="rId53"/>
    <p:sldId id="323" r:id="rId54"/>
    <p:sldId id="324" r:id="rId55"/>
    <p:sldId id="325" r:id="rId56"/>
    <p:sldId id="326" r:id="rId57"/>
    <p:sldId id="327" r:id="rId58"/>
    <p:sldId id="328" r:id="rId59"/>
    <p:sldId id="274" r:id="rId60"/>
    <p:sldId id="329" r:id="rId61"/>
    <p:sldId id="331" r:id="rId62"/>
    <p:sldId id="307" r:id="rId63"/>
    <p:sldId id="310" r:id="rId64"/>
    <p:sldId id="308" r:id="rId65"/>
    <p:sldId id="309" r:id="rId66"/>
    <p:sldId id="288" r:id="rId67"/>
    <p:sldId id="289" r:id="rId68"/>
    <p:sldId id="290" r:id="rId69"/>
    <p:sldId id="291" r:id="rId70"/>
    <p:sldId id="292" r:id="rId71"/>
    <p:sldId id="293" r:id="rId72"/>
    <p:sldId id="297" r:id="rId73"/>
    <p:sldId id="267" r:id="rId74"/>
    <p:sldId id="268" r:id="rId75"/>
    <p:sldId id="302" r:id="rId76"/>
    <p:sldId id="298" r:id="rId77"/>
  </p:sldIdLst>
  <p:sldSz cx="9144000" cy="6858000" type="screen4x3"/>
  <p:notesSz cx="6858000" cy="9144000"/>
  <p:embeddedFontLst>
    <p:embeddedFont>
      <p:font typeface="Calibri" panose="020F0502020204030204" pitchFamily="34" charset="0"/>
      <p:regular r:id="rId79"/>
      <p:bold r:id="rId80"/>
      <p:italic r:id="rId81"/>
      <p:boldItalic r:id="rId82"/>
    </p:embeddedFont>
    <p:embeddedFont>
      <p:font typeface="Source Sans Pro" panose="020B0503030403020204" pitchFamily="34"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7" roundtripDataSignature="AMtx7mgtlh+Fbx3nuzdIm9h6KdwKfybx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rs Lorenz"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A56EFC-B208-4FC3-B058-2EC6FE317B92}">
  <a:tblStyle styleId="{DBA56EFC-B208-4FC3-B058-2EC6FE317B9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6F6"/>
          </a:solidFill>
        </a:fill>
      </a:tcStyle>
    </a:wholeTbl>
    <a:band1H>
      <a:tcTxStyle/>
      <a:tcStyle>
        <a:tcBdr/>
        <a:fill>
          <a:solidFill>
            <a:srgbClr val="CCECEC"/>
          </a:solidFill>
        </a:fill>
      </a:tcStyle>
    </a:band1H>
    <a:band2H>
      <a:tcTxStyle/>
      <a:tcStyle>
        <a:tcBdr/>
      </a:tcStyle>
    </a:band2H>
    <a:band1V>
      <a:tcTxStyle/>
      <a:tcStyle>
        <a:tcBdr/>
        <a:fill>
          <a:solidFill>
            <a:srgbClr val="CCECE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102BB1D-3557-4C3C-9E25-7BFCE073777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80"/>
    <p:restoredTop sz="94715"/>
  </p:normalViewPr>
  <p:slideViewPr>
    <p:cSldViewPr snapToGrid="0">
      <p:cViewPr>
        <p:scale>
          <a:sx n="75" d="100"/>
          <a:sy n="75" d="100"/>
        </p:scale>
        <p:origin x="78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customschemas.google.com/relationships/presentationmetadata" Target="metadata"/><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4:56:53.345"/>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15:25.579"/>
    </inkml:context>
    <inkml:brush xml:id="br0">
      <inkml:brushProperty name="width" value="0.35" units="cm"/>
      <inkml:brushProperty name="height" value="0.35" units="cm"/>
      <inkml:brushProperty name="color" value="#AE198D"/>
      <inkml:brushProperty name="ignorePressure" value="1"/>
      <inkml:brushProperty name="inkEffects" value="galaxy"/>
      <inkml:brushProperty name="anchorX" value="4574.27734"/>
      <inkml:brushProperty name="anchorY" value="2336.2356"/>
      <inkml:brushProperty name="scaleFactor" value="0.5"/>
    </inkml:brush>
  </inkml:definitions>
  <inkml:trace contextRef="#ctx0" brushRef="#br0">2214 27,'0'0,"-12"0,-10 0,-15 0,-9 0,0 0,-7 0,-5 5,1 0,-5 4,8 0,2-2,3-1,2-2,0-2,6-1,4-1,5 0,4 0,3 0,1-1,1 1,0 5,-4-1,0 1,-1-1,-18 9,-4-2,1 0,3-3,-2-2,4-3,5-1,5-1,4 3,-24 15,-4 9,-13 14,0 1,-1-1,9-8,0-5,11-4,8-6,12-2,6-5,5 10,1-2,1 6,-6 1,4 1,4-1,5 18,-1 4,4 0,-2 5,3 0,-4 8,2 4,2-6,-2-4,2-3,-3 2,1 2,3-5,1-7,3-6,1-6,1-1,1 8,0-2,1 7,-1-3,0-2,10-5,5 1,4 1,-1-2,6 2,1-2,-4-3,-5 2,0 3,-4-2,0-2,-2-3,2-2,3 7,2-1,7-1,-2-2,1-2,-1-2,-4 3,5-2,0 1,2-2,4-1,-4-1,-1-6,-1 0,0 4,4-3,-4 0,5-4,-6 0,1-3,-2-4,1 2,0-3,0 3,5-2,2-2,-1-2,-1-2,0-1,3-2,4 5,4 0,-1-1,-1 9,0-1,3-1,2-2,-3-3,-3-2,-3-2,2-2,1 0,0 5,2-1,-3 1,3-2,-2 0,-3-1,-3-2,3 1,-2-1,-1 0,12 0,0-1,3 1,-3 0,-4 0,-4 0,-4 0,-3 0,-2 0,4 0,0 0,0 0,-2 0,5-9,-1-1,3-4,0 1,-2 2,-2 4,-1 2,-3-3,-1 2,5-3,-1-4,9-4,0 2,-1-2,1-6,3 3,-7-1,1-1,2 0,-2 5,-3-1,-6-1,-3 0,-1-2,-1-1,1-5,-5-2,6 1,-4 0,-4-3,-3-8,0-5,-3 1,3-10,-2 4,2 3,-1 7,-2 5,-3-5,-1 3,-2 3,-2-12,0 2,0-2,-1-1,1 4,0-5,-1 0,1 4,0 4,-4 1,-1-2,0 4,2-2,0 3,1 3,1-7,1 3,0-4,-5 3,0 4,-9-3,1 4,-4 1,2 3,-1 1,-2 3,4-5,-2 6,3-5,-1 1,-2 0,-2 1,-2-9,-1 1,3 0,-1 2,5 3,3 2,0-3,-3 6,3 0,-3-3,-6 5,-3-4,2-10,-5-5,5 1,0 6,0 5,-1 3,0 7,5 1,-6 1,0 3,3-1,0 4,0 2,-5 4,-1 1,-1 3,-5 0,2 2,-5-1,30 5,0-3,0 0,1 1,-1-1,1 1,0 0,-2 1,-26 21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15:30.828"/>
    </inkml:context>
    <inkml:brush xml:id="br0">
      <inkml:brushProperty name="width" value="0.35" units="cm"/>
      <inkml:brushProperty name="height" value="0.35" units="cm"/>
      <inkml:brushProperty name="color" value="#AE198D"/>
      <inkml:brushProperty name="ignorePressure" value="1"/>
      <inkml:brushProperty name="inkEffects" value="galaxy"/>
      <inkml:brushProperty name="anchorX" value="5509.97607"/>
      <inkml:brushProperty name="anchorY" value="3159.5415"/>
      <inkml:brushProperty name="scaleFactor" value="0.5"/>
    </inkml:brush>
  </inkml:definitions>
  <inkml:trace contextRef="#ctx0" brushRef="#br0">1061 222,'0'0,"-4"0,-6 0,-4 0,-14 0,-3 0,-6 5,-5 5,2 4,3 0,-15 7,8 2,3-3,5-4,4-5,0 1,-16 6,0 2,7 3,5-3,5 5,8 0,3 0,-3 1,5-1,-2-1,-9 15,-1 8,-1-3,-4-4,6-5,7 0,2-7,6-3,5-3,-1 0,3-1,-3-4,1 1,2 4,2 2,2 1,2 1,0-1,1 0,0 5,1-1,-1 4,0 4,0 0,5 11,0-3,0 8,-1-5,-1 13,4 1,3-7,9 3,9 7,3-3,-4-6,-1-9,-2-7,-6-8,-5-4,0-4,6 4,2-1,-2 4,5 4,-4 0,6 3,0-2,14 2,-4 2,4-2,-3-9,-4-2,-2-4,-4-1,4 0,-2-1,-1-4,-6 1,-1 0,-1 1,-5 2,6-4,0 1,-2 5,5-3,5 0,-4 1,1 1,7 0,0 1,5 0,-2 1,-3-1,8 1,1-5,-1 0,1-5,10 0,-3-2,-4-4,-5 2,-6-2,-5 3,2-2,-2 3,-1-2,-2-2,4-2,-1 2,0-2,-1 0,2-3,5 0,3-2,5 0,6-1,2-1,6-3,4-1,-5-5,7 1,-8-3,3-3,-7 1,2-2,-2 3,-6 4,0 2,-2-2,1-2,-4 1,-5-8,-3 2,-9-2,7-7,-1 4,5-11,-1 1,-7-1,-1 1,2-2,4 1,1 6,-6-6,-2 5,-1 1,-1 6,4-8,6 0,-5-1,0-8,3-9,-1 1,-6-7,-5 4,-7-4,5-8,-3-6,2-8,-3-7,-2-1,-4 6,3 2,-2 6,-2 8,-1 9,-2 9,0 8,-11 1,-6 3,1 3,1-4,-2 6,-2-3,-6-13,-11-10,-3-8,-3-3,5 2,4 12,-1-1,6 2,-2 1,1 0,-4-15,-4 5,0 5,-7-3,-3 7,-12-8,-15 1,-10 4,1 3,-9 5,-2 6,-7 0,4 8,8 3,-3 7,15 2,13 4,13-1,6-1,4 1,-5 4,3 2,-6 3,-15 2,-16 1,5 1,-2 0,6-4,6 0,10 9,10 6,-1 10,1 5,3-3,5-4,3-1,4-5,2-3,-3 0,1-2,5 3,1-2,1-2,5 2,4-1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06:02.04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06:02.679"/>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06:07.312"/>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06:10.643"/>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06:19.093"/>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06:19.49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06:14.043"/>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06:14.458"/>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4:56:54.009"/>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06:14.790"/>
    </inkml:context>
    <inkml:brush xml:id="br0">
      <inkml:brushProperty name="width" value="0.05" units="cm"/>
      <inkml:brushProperty name="height" value="0.05" units="cm"/>
      <inkml:brushProperty name="ignorePressure" value="1"/>
    </inkml:brush>
  </inkml:definitions>
  <inkml:trace contextRef="#ctx0" brushRef="#br0">1 0,'0'0</inkml:trace>
  <inkml:trace contextRef="#ctx0" brushRef="#br0" timeOffset="1">1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06:31.555"/>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06:32.21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06:33.400"/>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4:56:54.71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4:56:55.143"/>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4:57:03.278"/>
    </inkml:context>
    <inkml:brush xml:id="br0">
      <inkml:brushProperty name="width" value="0.05" units="cm"/>
      <inkml:brushProperty name="height" value="0.05" units="cm"/>
      <inkml:brushProperty name="ignorePressure" value="1"/>
    </inkml:brush>
  </inkml:definitions>
  <inkml:trace contextRef="#ctx0" brushRef="#br0">0 1,'15'1,"0"1,0 0,-1 1,1 1,2 1,25 6,41 5,1-4,1-4,58-2,-7-8,125-18,-35 2,29 9,-200 8,166-9,64-1,713 12,-981 0,0 1,0 1,0 0,0 1,9 4,-2-1,0-1,11 1,7-3,1-2,7-3,48 3,-22 9,-51-7,1 0,8-1,-14-3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13:19.378"/>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1810.00378"/>
      <inkml:brushProperty name="anchorY" value="833.04242"/>
      <inkml:brushProperty name="scaleFactor" value="0.5"/>
    </inkml:brush>
  </inkml:definitions>
  <inkml:trace contextRef="#ctx0" brushRef="#br0">527 0,'0'0,"-4"0,-6 0,0 5,2 9,1 10,2 4,-12 35,-8 15,-9-1,-2 2,20-55,1-2,-8 9,-29 35,-2-12,0-11,7-9,7-10,10-5,10-2,18-11,0-3,1 0,-1 0,1 0,0 0,0 0,0 1,0 0,-5 61,5 46,2-1,0-3,1-9,9-18,1-13,-2-16,-1-11,2-9,7 14,3 1,7 18,2 6,1-4,-2 5,-1 1,-2-10,4 10,-1 0,4 1,13 10,0-5,-3-15,6-3,4-1,6-9,-1-2,0-11,11-2,2-5,-10-2,-6-3,-9-5,1 3,-1 0,-10 1,10 0,1 4,-3 6,5-5,-5-1,-4-7,0-2,0-5,1-4,2-4,2-3,5-2,-3-2,-4 1,-6-1,-5-5,-5 1,3-15,8-3,0-9,-2-1,2-4,1 1,-2 2,-2 3,-4 3,-3 7,-2 1,-2 1,9-9,4-2,1-5,2 0,7-8,6-7,3-12,-6 4,-5 4,-8 0,-10 7,-4 11,-7 5,-7 6,-4 3,-3-8,-1-1,-2-19,-5-9,0 2,-5-4,-3-3,-3 3,1 3,-1-2,-2-2,4 3,-6 11,3 9,-11-16,-5-15,-10-21,-5 1,-3 0,5 4,5 9,6 10,5 2,9 12,2 13,-3 3,0 7,-11-1,-19-3,-10 1,-8 2,-8 6,-6-2,-19 1,6 6,-1 0,15 5,17 5,10-2,13 4,9 2,6 2,-1 1,3 2,1 1,1 0,-28 5,0 6,-9-1,5 4,2-3,-1 4,-3 1,1-2,3-2,6 0,-48 2,-25 3,1 2,4 2,25-3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13:32.692"/>
    </inkml:context>
    <inkml:brush xml:id="br0">
      <inkml:brushProperty name="width" value="0.1" units="cm"/>
      <inkml:brushProperty name="height" value="0.1" units="cm"/>
      <inkml:brushProperty name="color" value="#AE198D"/>
      <inkml:brushProperty name="ignorePressure" value="1"/>
      <inkml:brushProperty name="inkEffects" value="galaxy"/>
      <inkml:brushProperty name="anchorX" value="3174.28516"/>
      <inkml:brushProperty name="anchorY" value="1213.97742"/>
      <inkml:brushProperty name="scaleFactor" value="0.5"/>
    </inkml:brush>
  </inkml:definitions>
  <inkml:trace contextRef="#ctx0" brushRef="#br0">2966 170,'0'0,"-28"-4,-25-2,-19-8,1 0,-4-3,0 2,11 4,-4 3,5-2,0 3,3 1,4 3,3 1,7 0,3 7,-4-1,-5 1,-2 0,-13 7,0 5,2 3,-1 3,-1-3,9-1,-1-3,-5-5,1 1,-11 1,-11 3,-6-2,-5-3,2-3,15-3,6-3,4 4,12-1,9-1,10 0,12 3,-5-1,3 13,-9 4,0 0,-7 13,2-3,2 4,5-2,4-2,8-3,7-2,6-3,5 0,4 3,-4 4,2 10,-5 4,0-1,2 0,-4-4,2 5,-4 4,2 7,2 6,2-6,-2-7,1-9,2-1,1-1,1 5,-3 8,1 1,0 0,1-4,1-3,2-5,0 3,1-3,0-4,0-5,0-3,1 2,-1 3,0 0,5-3,0-1,0-3,-1-1,-1 3,8 4,4-4,5 12,2-6,2 7,0-1,-4-4,0-4,4-8,6 2,1 3,-1-5,0-1,7 4,4-1,-2 0,-2-5,10 8,-2 0,1 0,0-1,11-2,9 4,5-1,3 4,-3-6,-6-2,-10-7,-1-5,2-6,-2 1,3-3,4 4,7-3,4 0,1 2,-3-1,3-1,0-3,-4-1,-11-1,0-1,-10-1,-6-1,-3 1,-5 0,-4-1,3 1,-3 0,-2 0,4 0,-1-5,12-4,9-1,-1-3,4 1,-4-7,-6 3,-8-3,0-10,-4-11,-25 24,0 1,-2 0,2-4,28-60,-1-24,-6 2,-7-7,-3 11,-1 7,-5 12,-3 11,-4 14,2 6,-1 8,2 2,0 5,2 2,-1 3,3-3,2-12,3-6,-2 2,1 3,-3 1,-4 0,-3-5,-3-2,-2-15,-2 4,0-3,-1 2,-4-6,-1 8,2 47,1 0,-1 1,-4-11,-11-25,1 2,-10-7,-5-19,-2 3,-9-3,3-10,2-5,-1-4,4-4,3 8,9 5,2 14,6 8,6 17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15:16.965"/>
    </inkml:context>
    <inkml:brush xml:id="br0">
      <inkml:brushProperty name="width" value="0.35" units="cm"/>
      <inkml:brushProperty name="height" value="0.35" units="cm"/>
      <inkml:brushProperty name="color" value="#AE198D"/>
      <inkml:brushProperty name="ignorePressure" value="1"/>
      <inkml:brushProperty name="inkEffects" value="galaxy"/>
      <inkml:brushProperty name="anchorX" value="4298.86816"/>
      <inkml:brushProperty name="anchorY" value="2229.93604"/>
      <inkml:brushProperty name="scaleFactor" value="0.5"/>
    </inkml:brush>
  </inkml:definitions>
  <inkml:trace contextRef="#ctx0" brushRef="#br0">1 1,'0'0,"0"0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1T05:15:20.568"/>
    </inkml:context>
    <inkml:brush xml:id="br0">
      <inkml:brushProperty name="width" value="0.35" units="cm"/>
      <inkml:brushProperty name="height" value="0.35" units="cm"/>
      <inkml:brushProperty name="color" value="#AE198D"/>
      <inkml:brushProperty name="ignorePressure" value="1"/>
      <inkml:brushProperty name="inkEffects" value="galaxy"/>
      <inkml:brushProperty name="anchorX" value="3452.20117"/>
      <inkml:brushProperty name="anchorY" value="1383.26941"/>
      <inkml:brushProperty name="scaleFactor" value="0.5"/>
    </inkml:brush>
  </inkml:definitions>
  <inkml:trace contextRef="#ctx0" brushRef="#br0">1578 218,'0'0,"-12"0,-18 0,-13 0,-8 0,-21 0,-7 0,-23 4,10 1,2 0,2 4,4-1,9-2,9-1,12-2,1-1,8-1,2 4,6-1,9 6,21-5,1-1,1 0,0 0,0 0,0 2,-31 35,1-2,-3 9,7 2,-6 5,2 0,1 4,-1 3,7-1,6 2,3-2,6-4,5 6,-2-7,3-2,2-8,1-7,2-6,1-5,1 2,5 3,4 3,6 14,4 3,-3 7,-2 5,0-2,6 2,-2-9,2 7,-4-9,0-6,-3-4,1-10,-3 3,2-3,2 2,3-2,-3-2,-3-3,10 3,-2-2,6-1,6-2,-4-1,4-1,-1-5,-2 3,3 0,4 6,-2 0,8 1,-2-2,-2 3,1 0,-4-2,7 8,-3-5,-3-2,-3 6,-4-5,-2 3,-2-8,4 4,-1-3,-1 0,0 4,8-1,4-1,14 8,26 8,-2 0,3-3,4-5,-8-9,8-4,-7-7,-6-6,6-5,-1-3,-9 2,-6-1,-7-1,-8 0,-8-1,-6-1,-5-1,-3 5,8 0,5 0,-1-2,18 0,7-1,7-6,8 0,11-6,-3-3,3 0,-3 2,-13-2,1-1,-12-4,-14-2,-6-1,-7-2,0-5,-8-1,13-18,-2-1,-1-2,-2-6,-2 5,-4 2,4-4,-7 6,0-9,-7 6,0 0,-4 6,0 6,2-9,-2 4,1-6,-2-11,-3 0,2-9,-3-16,-1-22,-2-1,-3 3,0 12,-7 9,0 11,-5 11,-4 2,-3 10,1 3,-2 7,4 5,-11-4,4-1,-7-4,0-11,-1-1,-3-1,1 2,-13-13,1-2,-8 1,-10-5,-1 4,1 10,3 10,-11 1,-3-3,-11 6,-1-1,-4 7,-7-1,7 10,8-2,6 4,-6 2,-7 1,0 6,-17 6,2 5,4 4,7 3,6 2,11 1,14 0,12 0,11 0,7-1,0 5,-2 10,-8 4,1 0,1 1,3-4,9-4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ee3f95140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6ee3f95140_0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ee3f95140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g6ee3f95140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ee3f9514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6ee3f95140_0_1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ee3f95140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6ee3f95140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ee3f9514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6ee3f95140_0_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ee3f9514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6ee3f95140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6ee3f95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6ee3f9514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ee3f95140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6ee3f95140_0_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1097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ee3f95140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6ee3f95140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ee3f9514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6ee3f95140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6ee3f9514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g6ee3f95140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6ee3f95140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6ee3f95140_0_3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ee3f95140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6ee3f95140_0_3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2118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6ee3f95140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6ee3f95140_0_3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6ee3f95140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g6ee3f95140_0_2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6ee3f95140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6ee3f95140_0_2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6ee3f95140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g6ee3f95140_0_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ee3f95140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6ee3f95140_0_2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230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efa3314d1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efa3314d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ee3f95140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6ee3f95140_0_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5521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9661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53e3244b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953e3244b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53e3244b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953e3244b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72298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53e3244b6_0_2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953e3244b6_0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5b5194e32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5b5194e3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5b5194e32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5b5194e3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81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5b5194e32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5b5194e3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518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5b5194e32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5b5194e3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00928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5b5194e32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5b5194e3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565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efa3314d1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efa3314d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6ee3f95140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6ee3f95140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878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82775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53e3244b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953e3244b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81325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53e3244b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953e3244b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67899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953e3244b6_0_2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953e3244b6_0_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5b5194e32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5b5194e3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566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5b5194e32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5b5194e3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879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5b5194e32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5b5194e3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37957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5b5194e32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5b5194e3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39462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5b5194e32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5b5194e3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601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efa3314d1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efa3314d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5b5194e32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5b5194e3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9214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53e3244b6_1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953e3244b6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53e3244b6_0_2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953e3244b6_0_2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6ee3f95140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6ee3f95140_0_2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10775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ee3f95140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t>[African=192, Arab=166, Asia &amp; Pac=164, Eur &amp; N. Am=1374, Lat. Am &amp; Car=209]</a:t>
            </a:r>
          </a:p>
        </p:txBody>
      </p:sp>
      <p:sp>
        <p:nvSpPr>
          <p:cNvPr id="321" name="Google Shape;321;g6ee3f95140_0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6200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6ee3f95140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t>[African=192, Arab=164, Asia &amp; Pac=166, Eur &amp; N. Am=1360, Lat. Am &amp; Car=209]</a:t>
            </a:r>
            <a:endParaRPr dirty="0"/>
          </a:p>
        </p:txBody>
      </p:sp>
      <p:sp>
        <p:nvSpPr>
          <p:cNvPr id="328" name="Google Shape;328;g6ee3f95140_0_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43112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6ee3f95140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n=2113</a:t>
            </a:r>
            <a:br>
              <a:rPr lang="en-GB" dirty="0"/>
            </a:br>
            <a:r>
              <a:rPr lang="en-GB" sz="1100" dirty="0"/>
              <a:t>[African=187, Arab=163, Asia &amp; Pac=162, Eur &amp; N. Am=1319, Lat. Am &amp; Car=204]</a:t>
            </a:r>
            <a:endParaRPr dirty="0"/>
          </a:p>
        </p:txBody>
      </p:sp>
      <p:sp>
        <p:nvSpPr>
          <p:cNvPr id="335" name="Google Shape;335;g6ee3f95140_0_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0940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ee3f95140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g6ee3f95140_0_2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6322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6ee3f95140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n=2047</a:t>
            </a:r>
            <a:br>
              <a:rPr lang="en-GB" dirty="0"/>
            </a:br>
            <a:r>
              <a:rPr lang="en-GB" sz="1100" dirty="0"/>
              <a:t>[African=184, Arab=159, Asia &amp; Pac=156, Eur &amp; N. Am=1274, Lat. Am &amp; Car=197]</a:t>
            </a:r>
            <a:endParaRPr dirty="0"/>
          </a:p>
        </p:txBody>
      </p:sp>
      <p:sp>
        <p:nvSpPr>
          <p:cNvPr id="349" name="Google Shape;349;g6ee3f95140_0_2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5682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ee3f95140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g6ee3f95140_0_3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efa3314d1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efa3314d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ee3f95140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6ee3f95140_0_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0421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13573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ee3f95140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g6ee3f95140_0_3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19731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ee3f9514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6ee3f95140_0_1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1"/>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11"/>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14325" algn="l">
              <a:spcBef>
                <a:spcPts val="360"/>
              </a:spcBef>
              <a:spcAft>
                <a:spcPts val="0"/>
              </a:spcAft>
              <a:buSzPts val="1350"/>
              <a:buChar char="●"/>
              <a:defRPr/>
            </a:lvl3pPr>
            <a:lvl4pPr marL="1828800" lvl="3" indent="-320039" algn="l">
              <a:spcBef>
                <a:spcPts val="360"/>
              </a:spcBef>
              <a:spcAft>
                <a:spcPts val="0"/>
              </a:spcAft>
              <a:buSzPts val="1440"/>
              <a:buChar char="–"/>
              <a:defRPr/>
            </a:lvl4pPr>
            <a:lvl5pPr marL="2286000" lvl="4" indent="-302895" algn="l">
              <a:spcBef>
                <a:spcPts val="360"/>
              </a:spcBef>
              <a:spcAft>
                <a:spcPts val="0"/>
              </a:spcAft>
              <a:buSzPts val="11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1"/>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a:spcBef>
                <a:spcPts val="0"/>
              </a:spcBef>
              <a:spcAft>
                <a:spcPts val="0"/>
              </a:spcAft>
              <a:buNone/>
              <a:defRPr sz="2600" b="1">
                <a:solidFill>
                  <a:schemeClr val="lt1"/>
                </a:solidFill>
                <a:latin typeface="Arial"/>
                <a:ea typeface="Arial"/>
                <a:cs typeface="Arial"/>
                <a:sym typeface="Arial"/>
              </a:defRPr>
            </a:lvl1pPr>
            <a:lvl2pPr marL="0" marR="0" lvl="1" indent="0" algn="l">
              <a:spcBef>
                <a:spcPts val="0"/>
              </a:spcBef>
              <a:spcAft>
                <a:spcPts val="0"/>
              </a:spcAft>
              <a:buNone/>
              <a:defRPr sz="2600" b="1">
                <a:solidFill>
                  <a:schemeClr val="lt1"/>
                </a:solidFill>
                <a:latin typeface="Arial"/>
                <a:ea typeface="Arial"/>
                <a:cs typeface="Arial"/>
                <a:sym typeface="Arial"/>
              </a:defRPr>
            </a:lvl2pPr>
            <a:lvl3pPr marL="0" marR="0" lvl="2" indent="0" algn="l">
              <a:spcBef>
                <a:spcPts val="0"/>
              </a:spcBef>
              <a:spcAft>
                <a:spcPts val="0"/>
              </a:spcAft>
              <a:buNone/>
              <a:defRPr sz="2600" b="1">
                <a:solidFill>
                  <a:schemeClr val="lt1"/>
                </a:solidFill>
                <a:latin typeface="Arial"/>
                <a:ea typeface="Arial"/>
                <a:cs typeface="Arial"/>
                <a:sym typeface="Arial"/>
              </a:defRPr>
            </a:lvl3pPr>
            <a:lvl4pPr marL="0" marR="0" lvl="3" indent="0" algn="l">
              <a:spcBef>
                <a:spcPts val="0"/>
              </a:spcBef>
              <a:spcAft>
                <a:spcPts val="0"/>
              </a:spcAft>
              <a:buNone/>
              <a:defRPr sz="2600" b="1">
                <a:solidFill>
                  <a:schemeClr val="lt1"/>
                </a:solidFill>
                <a:latin typeface="Arial"/>
                <a:ea typeface="Arial"/>
                <a:cs typeface="Arial"/>
                <a:sym typeface="Arial"/>
              </a:defRPr>
            </a:lvl4pPr>
            <a:lvl5pPr marL="0" marR="0" lvl="4" indent="0" algn="l">
              <a:spcBef>
                <a:spcPts val="0"/>
              </a:spcBef>
              <a:spcAft>
                <a:spcPts val="0"/>
              </a:spcAft>
              <a:buNone/>
              <a:defRPr sz="2600" b="1">
                <a:solidFill>
                  <a:schemeClr val="lt1"/>
                </a:solidFill>
                <a:latin typeface="Arial"/>
                <a:ea typeface="Arial"/>
                <a:cs typeface="Arial"/>
                <a:sym typeface="Arial"/>
              </a:defRPr>
            </a:lvl5pPr>
            <a:lvl6pPr marL="0" marR="0" lvl="5" indent="0" algn="l">
              <a:spcBef>
                <a:spcPts val="0"/>
              </a:spcBef>
              <a:spcAft>
                <a:spcPts val="0"/>
              </a:spcAft>
              <a:buNone/>
              <a:defRPr sz="2600" b="1">
                <a:solidFill>
                  <a:schemeClr val="lt1"/>
                </a:solidFill>
                <a:latin typeface="Arial"/>
                <a:ea typeface="Arial"/>
                <a:cs typeface="Arial"/>
                <a:sym typeface="Arial"/>
              </a:defRPr>
            </a:lvl6pPr>
            <a:lvl7pPr marL="0" marR="0" lvl="6" indent="0" algn="l">
              <a:spcBef>
                <a:spcPts val="0"/>
              </a:spcBef>
              <a:spcAft>
                <a:spcPts val="0"/>
              </a:spcAft>
              <a:buNone/>
              <a:defRPr sz="2600" b="1">
                <a:solidFill>
                  <a:schemeClr val="lt1"/>
                </a:solidFill>
                <a:latin typeface="Arial"/>
                <a:ea typeface="Arial"/>
                <a:cs typeface="Arial"/>
                <a:sym typeface="Arial"/>
              </a:defRPr>
            </a:lvl7pPr>
            <a:lvl8pPr marL="0" marR="0" lvl="7" indent="0" algn="l">
              <a:spcBef>
                <a:spcPts val="0"/>
              </a:spcBef>
              <a:spcAft>
                <a:spcPts val="0"/>
              </a:spcAft>
              <a:buNone/>
              <a:defRPr sz="2600" b="1">
                <a:solidFill>
                  <a:schemeClr val="lt1"/>
                </a:solidFill>
                <a:latin typeface="Arial"/>
                <a:ea typeface="Arial"/>
                <a:cs typeface="Arial"/>
                <a:sym typeface="Arial"/>
              </a:defRPr>
            </a:lvl8pPr>
            <a:lvl9pPr marL="0" marR="0" lvl="8" indent="0" algn="l">
              <a:spcBef>
                <a:spcPts val="0"/>
              </a:spcBef>
              <a:spcAft>
                <a:spcPts val="0"/>
              </a:spcAft>
              <a:buNone/>
              <a:defRPr sz="2600" b="1">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20"/>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3" name="Google Shape;83;p20"/>
          <p:cNvSpPr txBox="1">
            <a:spLocks noGrp="1"/>
          </p:cNvSpPr>
          <p:nvPr>
            <p:ph type="body" idx="1"/>
          </p:nvPr>
        </p:nvSpPr>
        <p:spPr>
          <a:xfrm rot="5400000">
            <a:off x="2822575" y="377825"/>
            <a:ext cx="3724275" cy="769302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14325" algn="l">
              <a:spcBef>
                <a:spcPts val="360"/>
              </a:spcBef>
              <a:spcAft>
                <a:spcPts val="0"/>
              </a:spcAft>
              <a:buSzPts val="1350"/>
              <a:buChar char="●"/>
              <a:defRPr/>
            </a:lvl3pPr>
            <a:lvl4pPr marL="1828800" lvl="3" indent="-320039" algn="l">
              <a:spcBef>
                <a:spcPts val="360"/>
              </a:spcBef>
              <a:spcAft>
                <a:spcPts val="0"/>
              </a:spcAft>
              <a:buSzPts val="1440"/>
              <a:buChar char="–"/>
              <a:defRPr/>
            </a:lvl4pPr>
            <a:lvl5pPr marL="2286000" lvl="4" indent="-302895" algn="l">
              <a:spcBef>
                <a:spcPts val="360"/>
              </a:spcBef>
              <a:spcAft>
                <a:spcPts val="0"/>
              </a:spcAft>
              <a:buSzPts val="11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0"/>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0"/>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0"/>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a:spcBef>
                <a:spcPts val="0"/>
              </a:spcBef>
              <a:spcAft>
                <a:spcPts val="0"/>
              </a:spcAft>
              <a:buNone/>
              <a:defRPr sz="2600" b="1">
                <a:solidFill>
                  <a:schemeClr val="lt1"/>
                </a:solidFill>
                <a:latin typeface="Arial"/>
                <a:ea typeface="Arial"/>
                <a:cs typeface="Arial"/>
                <a:sym typeface="Arial"/>
              </a:defRPr>
            </a:lvl1pPr>
            <a:lvl2pPr marL="0" marR="0" lvl="1" indent="0" algn="l">
              <a:spcBef>
                <a:spcPts val="0"/>
              </a:spcBef>
              <a:spcAft>
                <a:spcPts val="0"/>
              </a:spcAft>
              <a:buNone/>
              <a:defRPr sz="2600" b="1">
                <a:solidFill>
                  <a:schemeClr val="lt1"/>
                </a:solidFill>
                <a:latin typeface="Arial"/>
                <a:ea typeface="Arial"/>
                <a:cs typeface="Arial"/>
                <a:sym typeface="Arial"/>
              </a:defRPr>
            </a:lvl2pPr>
            <a:lvl3pPr marL="0" marR="0" lvl="2" indent="0" algn="l">
              <a:spcBef>
                <a:spcPts val="0"/>
              </a:spcBef>
              <a:spcAft>
                <a:spcPts val="0"/>
              </a:spcAft>
              <a:buNone/>
              <a:defRPr sz="2600" b="1">
                <a:solidFill>
                  <a:schemeClr val="lt1"/>
                </a:solidFill>
                <a:latin typeface="Arial"/>
                <a:ea typeface="Arial"/>
                <a:cs typeface="Arial"/>
                <a:sym typeface="Arial"/>
              </a:defRPr>
            </a:lvl3pPr>
            <a:lvl4pPr marL="0" marR="0" lvl="3" indent="0" algn="l">
              <a:spcBef>
                <a:spcPts val="0"/>
              </a:spcBef>
              <a:spcAft>
                <a:spcPts val="0"/>
              </a:spcAft>
              <a:buNone/>
              <a:defRPr sz="2600" b="1">
                <a:solidFill>
                  <a:schemeClr val="lt1"/>
                </a:solidFill>
                <a:latin typeface="Arial"/>
                <a:ea typeface="Arial"/>
                <a:cs typeface="Arial"/>
                <a:sym typeface="Arial"/>
              </a:defRPr>
            </a:lvl4pPr>
            <a:lvl5pPr marL="0" marR="0" lvl="4" indent="0" algn="l">
              <a:spcBef>
                <a:spcPts val="0"/>
              </a:spcBef>
              <a:spcAft>
                <a:spcPts val="0"/>
              </a:spcAft>
              <a:buNone/>
              <a:defRPr sz="2600" b="1">
                <a:solidFill>
                  <a:schemeClr val="lt1"/>
                </a:solidFill>
                <a:latin typeface="Arial"/>
                <a:ea typeface="Arial"/>
                <a:cs typeface="Arial"/>
                <a:sym typeface="Arial"/>
              </a:defRPr>
            </a:lvl5pPr>
            <a:lvl6pPr marL="0" marR="0" lvl="5" indent="0" algn="l">
              <a:spcBef>
                <a:spcPts val="0"/>
              </a:spcBef>
              <a:spcAft>
                <a:spcPts val="0"/>
              </a:spcAft>
              <a:buNone/>
              <a:defRPr sz="2600" b="1">
                <a:solidFill>
                  <a:schemeClr val="lt1"/>
                </a:solidFill>
                <a:latin typeface="Arial"/>
                <a:ea typeface="Arial"/>
                <a:cs typeface="Arial"/>
                <a:sym typeface="Arial"/>
              </a:defRPr>
            </a:lvl6pPr>
            <a:lvl7pPr marL="0" marR="0" lvl="6" indent="0" algn="l">
              <a:spcBef>
                <a:spcPts val="0"/>
              </a:spcBef>
              <a:spcAft>
                <a:spcPts val="0"/>
              </a:spcAft>
              <a:buNone/>
              <a:defRPr sz="2600" b="1">
                <a:solidFill>
                  <a:schemeClr val="lt1"/>
                </a:solidFill>
                <a:latin typeface="Arial"/>
                <a:ea typeface="Arial"/>
                <a:cs typeface="Arial"/>
                <a:sym typeface="Arial"/>
              </a:defRPr>
            </a:lvl7pPr>
            <a:lvl8pPr marL="0" marR="0" lvl="7" indent="0" algn="l">
              <a:spcBef>
                <a:spcPts val="0"/>
              </a:spcBef>
              <a:spcAft>
                <a:spcPts val="0"/>
              </a:spcAft>
              <a:buNone/>
              <a:defRPr sz="2600" b="1">
                <a:solidFill>
                  <a:schemeClr val="lt1"/>
                </a:solidFill>
                <a:latin typeface="Arial"/>
                <a:ea typeface="Arial"/>
                <a:cs typeface="Arial"/>
                <a:sym typeface="Arial"/>
              </a:defRPr>
            </a:lvl8pPr>
            <a:lvl9pPr marL="0" marR="0" lvl="8" indent="0" algn="l">
              <a:spcBef>
                <a:spcPts val="0"/>
              </a:spcBef>
              <a:spcAft>
                <a:spcPts val="0"/>
              </a:spcAft>
              <a:buNone/>
              <a:defRPr sz="2600" b="1">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21"/>
          <p:cNvSpPr>
            <a:spLocks noGrp="1"/>
          </p:cNvSpPr>
          <p:nvPr>
            <p:ph type="title"/>
          </p:nvPr>
        </p:nvSpPr>
        <p:spPr>
          <a:xfrm>
            <a:off x="6705600" y="762000"/>
            <a:ext cx="1981200" cy="5324475"/>
          </a:xfrm>
          <a:prstGeom prst="roundRect">
            <a:avLst>
              <a:gd name="adj" fmla="val 21667"/>
            </a:avLst>
          </a:prstGeom>
          <a:noFill/>
          <a:ln>
            <a:noFill/>
          </a:ln>
        </p:spPr>
        <p:txBody>
          <a:bodyPr spcFirstLastPara="1" wrap="square" lIns="91425" tIns="45700" rIns="91425" bIns="45700" anchor="b" anchorCtr="0">
            <a:noAutofit/>
          </a:bodyPr>
          <a:lstStyle>
            <a:lvl1pPr lvl="0">
              <a:spcBef>
                <a:spcPts val="0"/>
              </a:spcBef>
              <a:spcAft>
                <a:spcPts val="0"/>
              </a:spcAft>
              <a:buNone/>
              <a:defRPr/>
            </a:lvl1pPr>
          </a:lstStyle>
          <a:p>
            <a:endParaRPr/>
          </a:p>
        </p:txBody>
      </p:sp>
      <p:sp>
        <p:nvSpPr>
          <p:cNvPr id="89" name="Google Shape;89;p21"/>
          <p:cNvSpPr txBox="1"/>
          <p:nvPr/>
        </p:nvSpPr>
        <p:spPr>
          <a:xfrm rot="5400000">
            <a:off x="5159690" y="2559365"/>
            <a:ext cx="5073019" cy="172974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GB" sz="3600" b="1" i="0" u="none" strike="noStrike" cap="none">
                <a:solidFill>
                  <a:schemeClr val="dk2"/>
                </a:solidFill>
                <a:latin typeface="Arial"/>
                <a:ea typeface="Arial"/>
                <a:cs typeface="Arial"/>
                <a:sym typeface="Arial"/>
              </a:rPr>
              <a:t>Click to edit Master title style</a:t>
            </a:r>
            <a:endParaRPr sz="3600" b="1" i="0" u="none" strike="noStrike" cap="none">
              <a:solidFill>
                <a:schemeClr val="dk2"/>
              </a:solidFill>
              <a:latin typeface="Arial"/>
              <a:ea typeface="Arial"/>
              <a:cs typeface="Arial"/>
              <a:sym typeface="Arial"/>
            </a:endParaRPr>
          </a:p>
        </p:txBody>
      </p:sp>
      <p:sp>
        <p:nvSpPr>
          <p:cNvPr id="90" name="Google Shape;90;p21"/>
          <p:cNvSpPr txBox="1">
            <a:spLocks noGrp="1"/>
          </p:cNvSpPr>
          <p:nvPr>
            <p:ph type="body" idx="1"/>
          </p:nvPr>
        </p:nvSpPr>
        <p:spPr>
          <a:xfrm rot="5400000">
            <a:off x="995363" y="528637"/>
            <a:ext cx="5324475" cy="57912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14325" algn="l">
              <a:spcBef>
                <a:spcPts val="360"/>
              </a:spcBef>
              <a:spcAft>
                <a:spcPts val="0"/>
              </a:spcAft>
              <a:buSzPts val="1350"/>
              <a:buChar char="●"/>
              <a:defRPr/>
            </a:lvl3pPr>
            <a:lvl4pPr marL="1828800" lvl="3" indent="-320039" algn="l">
              <a:spcBef>
                <a:spcPts val="360"/>
              </a:spcBef>
              <a:spcAft>
                <a:spcPts val="0"/>
              </a:spcAft>
              <a:buSzPts val="1440"/>
              <a:buChar char="–"/>
              <a:defRPr/>
            </a:lvl4pPr>
            <a:lvl5pPr marL="2286000" lvl="4" indent="-302895" algn="l">
              <a:spcBef>
                <a:spcPts val="360"/>
              </a:spcBef>
              <a:spcAft>
                <a:spcPts val="0"/>
              </a:spcAft>
              <a:buSzPts val="11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1"/>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1"/>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1"/>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a:spcBef>
                <a:spcPts val="0"/>
              </a:spcBef>
              <a:spcAft>
                <a:spcPts val="0"/>
              </a:spcAft>
              <a:buNone/>
              <a:defRPr sz="2600" b="1">
                <a:solidFill>
                  <a:schemeClr val="lt1"/>
                </a:solidFill>
                <a:latin typeface="Arial"/>
                <a:ea typeface="Arial"/>
                <a:cs typeface="Arial"/>
                <a:sym typeface="Arial"/>
              </a:defRPr>
            </a:lvl1pPr>
            <a:lvl2pPr marL="0" marR="0" lvl="1" indent="0" algn="l">
              <a:spcBef>
                <a:spcPts val="0"/>
              </a:spcBef>
              <a:spcAft>
                <a:spcPts val="0"/>
              </a:spcAft>
              <a:buNone/>
              <a:defRPr sz="2600" b="1">
                <a:solidFill>
                  <a:schemeClr val="lt1"/>
                </a:solidFill>
                <a:latin typeface="Arial"/>
                <a:ea typeface="Arial"/>
                <a:cs typeface="Arial"/>
                <a:sym typeface="Arial"/>
              </a:defRPr>
            </a:lvl2pPr>
            <a:lvl3pPr marL="0" marR="0" lvl="2" indent="0" algn="l">
              <a:spcBef>
                <a:spcPts val="0"/>
              </a:spcBef>
              <a:spcAft>
                <a:spcPts val="0"/>
              </a:spcAft>
              <a:buNone/>
              <a:defRPr sz="2600" b="1">
                <a:solidFill>
                  <a:schemeClr val="lt1"/>
                </a:solidFill>
                <a:latin typeface="Arial"/>
                <a:ea typeface="Arial"/>
                <a:cs typeface="Arial"/>
                <a:sym typeface="Arial"/>
              </a:defRPr>
            </a:lvl3pPr>
            <a:lvl4pPr marL="0" marR="0" lvl="3" indent="0" algn="l">
              <a:spcBef>
                <a:spcPts val="0"/>
              </a:spcBef>
              <a:spcAft>
                <a:spcPts val="0"/>
              </a:spcAft>
              <a:buNone/>
              <a:defRPr sz="2600" b="1">
                <a:solidFill>
                  <a:schemeClr val="lt1"/>
                </a:solidFill>
                <a:latin typeface="Arial"/>
                <a:ea typeface="Arial"/>
                <a:cs typeface="Arial"/>
                <a:sym typeface="Arial"/>
              </a:defRPr>
            </a:lvl4pPr>
            <a:lvl5pPr marL="0" marR="0" lvl="4" indent="0" algn="l">
              <a:spcBef>
                <a:spcPts val="0"/>
              </a:spcBef>
              <a:spcAft>
                <a:spcPts val="0"/>
              </a:spcAft>
              <a:buNone/>
              <a:defRPr sz="2600" b="1">
                <a:solidFill>
                  <a:schemeClr val="lt1"/>
                </a:solidFill>
                <a:latin typeface="Arial"/>
                <a:ea typeface="Arial"/>
                <a:cs typeface="Arial"/>
                <a:sym typeface="Arial"/>
              </a:defRPr>
            </a:lvl5pPr>
            <a:lvl6pPr marL="0" marR="0" lvl="5" indent="0" algn="l">
              <a:spcBef>
                <a:spcPts val="0"/>
              </a:spcBef>
              <a:spcAft>
                <a:spcPts val="0"/>
              </a:spcAft>
              <a:buNone/>
              <a:defRPr sz="2600" b="1">
                <a:solidFill>
                  <a:schemeClr val="lt1"/>
                </a:solidFill>
                <a:latin typeface="Arial"/>
                <a:ea typeface="Arial"/>
                <a:cs typeface="Arial"/>
                <a:sym typeface="Arial"/>
              </a:defRPr>
            </a:lvl6pPr>
            <a:lvl7pPr marL="0" marR="0" lvl="6" indent="0" algn="l">
              <a:spcBef>
                <a:spcPts val="0"/>
              </a:spcBef>
              <a:spcAft>
                <a:spcPts val="0"/>
              </a:spcAft>
              <a:buNone/>
              <a:defRPr sz="2600" b="1">
                <a:solidFill>
                  <a:schemeClr val="lt1"/>
                </a:solidFill>
                <a:latin typeface="Arial"/>
                <a:ea typeface="Arial"/>
                <a:cs typeface="Arial"/>
                <a:sym typeface="Arial"/>
              </a:defRPr>
            </a:lvl7pPr>
            <a:lvl8pPr marL="0" marR="0" lvl="7" indent="0" algn="l">
              <a:spcBef>
                <a:spcPts val="0"/>
              </a:spcBef>
              <a:spcAft>
                <a:spcPts val="0"/>
              </a:spcAft>
              <a:buNone/>
              <a:defRPr sz="2600" b="1">
                <a:solidFill>
                  <a:schemeClr val="lt1"/>
                </a:solidFill>
                <a:latin typeface="Arial"/>
                <a:ea typeface="Arial"/>
                <a:cs typeface="Arial"/>
                <a:sym typeface="Arial"/>
              </a:defRPr>
            </a:lvl8pPr>
            <a:lvl9pPr marL="0" marR="0" lvl="8" indent="0" algn="l">
              <a:spcBef>
                <a:spcPts val="0"/>
              </a:spcBef>
              <a:spcAft>
                <a:spcPts val="0"/>
              </a:spcAft>
              <a:buNone/>
              <a:defRPr sz="2600" b="1">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4"/>
        <p:cNvGrpSpPr/>
        <p:nvPr/>
      </p:nvGrpSpPr>
      <p:grpSpPr>
        <a:xfrm>
          <a:off x="0" y="0"/>
          <a:ext cx="0" cy="0"/>
          <a:chOff x="0" y="0"/>
          <a:chExt cx="0" cy="0"/>
        </a:xfrm>
      </p:grpSpPr>
      <p:grpSp>
        <p:nvGrpSpPr>
          <p:cNvPr id="25" name="Google Shape;25;p12"/>
          <p:cNvGrpSpPr/>
          <p:nvPr/>
        </p:nvGrpSpPr>
        <p:grpSpPr>
          <a:xfrm>
            <a:off x="0" y="0"/>
            <a:ext cx="5867400" cy="6858000"/>
            <a:chOff x="0" y="0"/>
            <a:chExt cx="3696" cy="4320"/>
          </a:xfrm>
        </p:grpSpPr>
        <p:sp>
          <p:nvSpPr>
            <p:cNvPr id="26" name="Google Shape;26;p12"/>
            <p:cNvSpPr/>
            <p:nvPr/>
          </p:nvSpPr>
          <p:spPr>
            <a:xfrm>
              <a:off x="0" y="0"/>
              <a:ext cx="2880" cy="432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7" name="Google Shape;27;p12"/>
            <p:cNvSpPr/>
            <p:nvPr/>
          </p:nvSpPr>
          <p:spPr>
            <a:xfrm>
              <a:off x="432" y="624"/>
              <a:ext cx="3264" cy="120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grpSp>
      <p:grpSp>
        <p:nvGrpSpPr>
          <p:cNvPr id="28" name="Google Shape;28;p12"/>
          <p:cNvGrpSpPr/>
          <p:nvPr/>
        </p:nvGrpSpPr>
        <p:grpSpPr>
          <a:xfrm>
            <a:off x="3632200" y="4889500"/>
            <a:ext cx="4876800" cy="319088"/>
            <a:chOff x="2288" y="3080"/>
            <a:chExt cx="3072" cy="201"/>
          </a:xfrm>
        </p:grpSpPr>
        <p:sp>
          <p:nvSpPr>
            <p:cNvPr id="29" name="Google Shape;29;p12"/>
            <p:cNvSpPr/>
            <p:nvPr/>
          </p:nvSpPr>
          <p:spPr>
            <a:xfrm flipH="1">
              <a:off x="2288" y="3080"/>
              <a:ext cx="2914" cy="2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30;p12"/>
            <p:cNvSpPr/>
            <p:nvPr/>
          </p:nvSpPr>
          <p:spPr>
            <a:xfrm>
              <a:off x="5196" y="3080"/>
              <a:ext cx="164" cy="201"/>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1" name="Google Shape;31;p12"/>
          <p:cNvSpPr txBox="1">
            <a:spLocks noGrp="1"/>
          </p:cNvSpPr>
          <p:nvPr>
            <p:ph type="subTitle" idx="1"/>
          </p:nvPr>
        </p:nvSpPr>
        <p:spPr>
          <a:xfrm>
            <a:off x="4673600" y="2927350"/>
            <a:ext cx="4013200" cy="1822450"/>
          </a:xfrm>
          <a:prstGeom prst="rect">
            <a:avLst/>
          </a:prstGeom>
          <a:noFill/>
          <a:ln>
            <a:noFill/>
          </a:ln>
        </p:spPr>
        <p:txBody>
          <a:bodyPr spcFirstLastPara="1" wrap="square" lIns="91425" tIns="45700" rIns="91425" bIns="45700" anchor="b" anchorCtr="0">
            <a:noAutofit/>
          </a:bodyPr>
          <a:lstStyle>
            <a:lvl1pPr lvl="0" algn="l">
              <a:spcBef>
                <a:spcPts val="560"/>
              </a:spcBef>
              <a:spcAft>
                <a:spcPts val="0"/>
              </a:spcAft>
              <a:buSzPts val="2100"/>
              <a:buFont typeface="Noto Sans Symbols"/>
              <a:buNone/>
              <a:defRPr>
                <a:solidFill>
                  <a:schemeClr val="dk2"/>
                </a:solidFill>
              </a:defRPr>
            </a:lvl1pPr>
            <a:lvl2pPr lvl="1" algn="l">
              <a:spcBef>
                <a:spcPts val="360"/>
              </a:spcBef>
              <a:spcAft>
                <a:spcPts val="0"/>
              </a:spcAft>
              <a:buSzPts val="1350"/>
              <a:buChar char="–"/>
              <a:defRPr/>
            </a:lvl2pPr>
            <a:lvl3pPr lvl="2" algn="l">
              <a:spcBef>
                <a:spcPts val="360"/>
              </a:spcBef>
              <a:spcAft>
                <a:spcPts val="0"/>
              </a:spcAft>
              <a:buSzPts val="1350"/>
              <a:buChar char="●"/>
              <a:defRPr/>
            </a:lvl3pPr>
            <a:lvl4pPr lvl="3" algn="l">
              <a:spcBef>
                <a:spcPts val="360"/>
              </a:spcBef>
              <a:spcAft>
                <a:spcPts val="0"/>
              </a:spcAft>
              <a:buSzPts val="1440"/>
              <a:buChar char="–"/>
              <a:defRPr/>
            </a:lvl4pPr>
            <a:lvl5pPr lvl="4" algn="l">
              <a:spcBef>
                <a:spcPts val="360"/>
              </a:spcBef>
              <a:spcAft>
                <a:spcPts val="0"/>
              </a:spcAft>
              <a:buSzPts val="117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32" name="Google Shape;32;p12"/>
          <p:cNvSpPr>
            <a:spLocks noGrp="1"/>
          </p:cNvSpPr>
          <p:nvPr>
            <p:ph type="ctrTitle"/>
          </p:nvPr>
        </p:nvSpPr>
        <p:spPr>
          <a:xfrm>
            <a:off x="685800" y="990600"/>
            <a:ext cx="8229600" cy="1905000"/>
          </a:xfrm>
          <a:prstGeom prst="roundRect">
            <a:avLst>
              <a:gd name="adj" fmla="val 50000"/>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12"/>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76200" y="6248400"/>
            <a:ext cx="587375" cy="488950"/>
          </a:xfrm>
          <a:prstGeom prst="rect">
            <a:avLst/>
          </a:prstGeom>
          <a:noFill/>
          <a:ln>
            <a:noFill/>
          </a:ln>
        </p:spPr>
        <p:txBody>
          <a:bodyPr spcFirstLastPara="1" wrap="square" lIns="91425" tIns="45700" rIns="91425" bIns="45700" anchor="b" anchorCtr="0">
            <a:noAutofit/>
          </a:bodyPr>
          <a:lstStyle>
            <a:lvl1pPr marL="0" marR="0" lvl="0" indent="0" algn="l">
              <a:spcBef>
                <a:spcPts val="0"/>
              </a:spcBef>
              <a:spcAft>
                <a:spcPts val="0"/>
              </a:spcAft>
              <a:buNone/>
              <a:defRPr sz="2600" b="1">
                <a:solidFill>
                  <a:schemeClr val="lt1"/>
                </a:solidFill>
                <a:latin typeface="Arial"/>
                <a:ea typeface="Arial"/>
                <a:cs typeface="Arial"/>
                <a:sym typeface="Arial"/>
              </a:defRPr>
            </a:lvl1pPr>
            <a:lvl2pPr marL="0" marR="0" lvl="1" indent="0" algn="l">
              <a:spcBef>
                <a:spcPts val="0"/>
              </a:spcBef>
              <a:spcAft>
                <a:spcPts val="0"/>
              </a:spcAft>
              <a:buNone/>
              <a:defRPr sz="2600" b="1">
                <a:solidFill>
                  <a:schemeClr val="lt1"/>
                </a:solidFill>
                <a:latin typeface="Arial"/>
                <a:ea typeface="Arial"/>
                <a:cs typeface="Arial"/>
                <a:sym typeface="Arial"/>
              </a:defRPr>
            </a:lvl2pPr>
            <a:lvl3pPr marL="0" marR="0" lvl="2" indent="0" algn="l">
              <a:spcBef>
                <a:spcPts val="0"/>
              </a:spcBef>
              <a:spcAft>
                <a:spcPts val="0"/>
              </a:spcAft>
              <a:buNone/>
              <a:defRPr sz="2600" b="1">
                <a:solidFill>
                  <a:schemeClr val="lt1"/>
                </a:solidFill>
                <a:latin typeface="Arial"/>
                <a:ea typeface="Arial"/>
                <a:cs typeface="Arial"/>
                <a:sym typeface="Arial"/>
              </a:defRPr>
            </a:lvl3pPr>
            <a:lvl4pPr marL="0" marR="0" lvl="3" indent="0" algn="l">
              <a:spcBef>
                <a:spcPts val="0"/>
              </a:spcBef>
              <a:spcAft>
                <a:spcPts val="0"/>
              </a:spcAft>
              <a:buNone/>
              <a:defRPr sz="2600" b="1">
                <a:solidFill>
                  <a:schemeClr val="lt1"/>
                </a:solidFill>
                <a:latin typeface="Arial"/>
                <a:ea typeface="Arial"/>
                <a:cs typeface="Arial"/>
                <a:sym typeface="Arial"/>
              </a:defRPr>
            </a:lvl4pPr>
            <a:lvl5pPr marL="0" marR="0" lvl="4" indent="0" algn="l">
              <a:spcBef>
                <a:spcPts val="0"/>
              </a:spcBef>
              <a:spcAft>
                <a:spcPts val="0"/>
              </a:spcAft>
              <a:buNone/>
              <a:defRPr sz="2600" b="1">
                <a:solidFill>
                  <a:schemeClr val="lt1"/>
                </a:solidFill>
                <a:latin typeface="Arial"/>
                <a:ea typeface="Arial"/>
                <a:cs typeface="Arial"/>
                <a:sym typeface="Arial"/>
              </a:defRPr>
            </a:lvl5pPr>
            <a:lvl6pPr marL="0" marR="0" lvl="5" indent="0" algn="l">
              <a:spcBef>
                <a:spcPts val="0"/>
              </a:spcBef>
              <a:spcAft>
                <a:spcPts val="0"/>
              </a:spcAft>
              <a:buNone/>
              <a:defRPr sz="2600" b="1">
                <a:solidFill>
                  <a:schemeClr val="lt1"/>
                </a:solidFill>
                <a:latin typeface="Arial"/>
                <a:ea typeface="Arial"/>
                <a:cs typeface="Arial"/>
                <a:sym typeface="Arial"/>
              </a:defRPr>
            </a:lvl6pPr>
            <a:lvl7pPr marL="0" marR="0" lvl="6" indent="0" algn="l">
              <a:spcBef>
                <a:spcPts val="0"/>
              </a:spcBef>
              <a:spcAft>
                <a:spcPts val="0"/>
              </a:spcAft>
              <a:buNone/>
              <a:defRPr sz="2600" b="1">
                <a:solidFill>
                  <a:schemeClr val="lt1"/>
                </a:solidFill>
                <a:latin typeface="Arial"/>
                <a:ea typeface="Arial"/>
                <a:cs typeface="Arial"/>
                <a:sym typeface="Arial"/>
              </a:defRPr>
            </a:lvl7pPr>
            <a:lvl8pPr marL="0" marR="0" lvl="7" indent="0" algn="l">
              <a:spcBef>
                <a:spcPts val="0"/>
              </a:spcBef>
              <a:spcAft>
                <a:spcPts val="0"/>
              </a:spcAft>
              <a:buNone/>
              <a:defRPr sz="2600" b="1">
                <a:solidFill>
                  <a:schemeClr val="lt1"/>
                </a:solidFill>
                <a:latin typeface="Arial"/>
                <a:ea typeface="Arial"/>
                <a:cs typeface="Arial"/>
                <a:sym typeface="Arial"/>
              </a:defRPr>
            </a:lvl8pPr>
            <a:lvl9pPr marL="0" marR="0" lvl="8" indent="0" algn="l">
              <a:spcBef>
                <a:spcPts val="0"/>
              </a:spcBef>
              <a:spcAft>
                <a:spcPts val="0"/>
              </a:spcAft>
              <a:buNone/>
              <a:defRPr sz="2600" b="1">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3"/>
          <p:cNvSpPr>
            <a:spLocks noGrp="1"/>
          </p:cNvSpPr>
          <p:nvPr>
            <p:ph type="title"/>
          </p:nvPr>
        </p:nvSpPr>
        <p:spPr>
          <a:xfrm>
            <a:off x="623888" y="1709738"/>
            <a:ext cx="7886700" cy="2852737"/>
          </a:xfrm>
          <a:prstGeom prst="roundRect">
            <a:avLst>
              <a:gd name="adj" fmla="val 21667"/>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1800"/>
              <a:buNone/>
              <a:defRPr sz="2400"/>
            </a:lvl1pPr>
            <a:lvl2pPr marL="914400" lvl="1" indent="-228600" algn="l">
              <a:spcBef>
                <a:spcPts val="400"/>
              </a:spcBef>
              <a:spcAft>
                <a:spcPts val="0"/>
              </a:spcAft>
              <a:buSzPts val="1500"/>
              <a:buFont typeface="Arial"/>
              <a:buNone/>
              <a:defRPr sz="2000"/>
            </a:lvl2pPr>
            <a:lvl3pPr marL="1371600" lvl="2" indent="-228600" algn="l">
              <a:spcBef>
                <a:spcPts val="360"/>
              </a:spcBef>
              <a:spcAft>
                <a:spcPts val="0"/>
              </a:spcAft>
              <a:buSzPts val="1350"/>
              <a:buNone/>
              <a:defRPr sz="1800"/>
            </a:lvl3pPr>
            <a:lvl4pPr marL="1828800" lvl="3" indent="-228600" algn="l">
              <a:spcBef>
                <a:spcPts val="320"/>
              </a:spcBef>
              <a:spcAft>
                <a:spcPts val="0"/>
              </a:spcAft>
              <a:buSzPts val="1280"/>
              <a:buFont typeface="Arial"/>
              <a:buNone/>
              <a:defRPr sz="1600"/>
            </a:lvl4pPr>
            <a:lvl5pPr marL="2286000" lvl="4" indent="-228600" algn="l">
              <a:spcBef>
                <a:spcPts val="320"/>
              </a:spcBef>
              <a:spcAft>
                <a:spcPts val="0"/>
              </a:spcAft>
              <a:buSzPts val="104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9" name="Google Shape;39;p13"/>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a:spcBef>
                <a:spcPts val="0"/>
              </a:spcBef>
              <a:spcAft>
                <a:spcPts val="0"/>
              </a:spcAft>
              <a:buNone/>
              <a:defRPr sz="2600" b="1">
                <a:solidFill>
                  <a:schemeClr val="lt1"/>
                </a:solidFill>
                <a:latin typeface="Arial"/>
                <a:ea typeface="Arial"/>
                <a:cs typeface="Arial"/>
                <a:sym typeface="Arial"/>
              </a:defRPr>
            </a:lvl1pPr>
            <a:lvl2pPr marL="0" marR="0" lvl="1" indent="0" algn="l">
              <a:spcBef>
                <a:spcPts val="0"/>
              </a:spcBef>
              <a:spcAft>
                <a:spcPts val="0"/>
              </a:spcAft>
              <a:buNone/>
              <a:defRPr sz="2600" b="1">
                <a:solidFill>
                  <a:schemeClr val="lt1"/>
                </a:solidFill>
                <a:latin typeface="Arial"/>
                <a:ea typeface="Arial"/>
                <a:cs typeface="Arial"/>
                <a:sym typeface="Arial"/>
              </a:defRPr>
            </a:lvl2pPr>
            <a:lvl3pPr marL="0" marR="0" lvl="2" indent="0" algn="l">
              <a:spcBef>
                <a:spcPts val="0"/>
              </a:spcBef>
              <a:spcAft>
                <a:spcPts val="0"/>
              </a:spcAft>
              <a:buNone/>
              <a:defRPr sz="2600" b="1">
                <a:solidFill>
                  <a:schemeClr val="lt1"/>
                </a:solidFill>
                <a:latin typeface="Arial"/>
                <a:ea typeface="Arial"/>
                <a:cs typeface="Arial"/>
                <a:sym typeface="Arial"/>
              </a:defRPr>
            </a:lvl3pPr>
            <a:lvl4pPr marL="0" marR="0" lvl="3" indent="0" algn="l">
              <a:spcBef>
                <a:spcPts val="0"/>
              </a:spcBef>
              <a:spcAft>
                <a:spcPts val="0"/>
              </a:spcAft>
              <a:buNone/>
              <a:defRPr sz="2600" b="1">
                <a:solidFill>
                  <a:schemeClr val="lt1"/>
                </a:solidFill>
                <a:latin typeface="Arial"/>
                <a:ea typeface="Arial"/>
                <a:cs typeface="Arial"/>
                <a:sym typeface="Arial"/>
              </a:defRPr>
            </a:lvl4pPr>
            <a:lvl5pPr marL="0" marR="0" lvl="4" indent="0" algn="l">
              <a:spcBef>
                <a:spcPts val="0"/>
              </a:spcBef>
              <a:spcAft>
                <a:spcPts val="0"/>
              </a:spcAft>
              <a:buNone/>
              <a:defRPr sz="2600" b="1">
                <a:solidFill>
                  <a:schemeClr val="lt1"/>
                </a:solidFill>
                <a:latin typeface="Arial"/>
                <a:ea typeface="Arial"/>
                <a:cs typeface="Arial"/>
                <a:sym typeface="Arial"/>
              </a:defRPr>
            </a:lvl5pPr>
            <a:lvl6pPr marL="0" marR="0" lvl="5" indent="0" algn="l">
              <a:spcBef>
                <a:spcPts val="0"/>
              </a:spcBef>
              <a:spcAft>
                <a:spcPts val="0"/>
              </a:spcAft>
              <a:buNone/>
              <a:defRPr sz="2600" b="1">
                <a:solidFill>
                  <a:schemeClr val="lt1"/>
                </a:solidFill>
                <a:latin typeface="Arial"/>
                <a:ea typeface="Arial"/>
                <a:cs typeface="Arial"/>
                <a:sym typeface="Arial"/>
              </a:defRPr>
            </a:lvl6pPr>
            <a:lvl7pPr marL="0" marR="0" lvl="6" indent="0" algn="l">
              <a:spcBef>
                <a:spcPts val="0"/>
              </a:spcBef>
              <a:spcAft>
                <a:spcPts val="0"/>
              </a:spcAft>
              <a:buNone/>
              <a:defRPr sz="2600" b="1">
                <a:solidFill>
                  <a:schemeClr val="lt1"/>
                </a:solidFill>
                <a:latin typeface="Arial"/>
                <a:ea typeface="Arial"/>
                <a:cs typeface="Arial"/>
                <a:sym typeface="Arial"/>
              </a:defRPr>
            </a:lvl7pPr>
            <a:lvl8pPr marL="0" marR="0" lvl="7" indent="0" algn="l">
              <a:spcBef>
                <a:spcPts val="0"/>
              </a:spcBef>
              <a:spcAft>
                <a:spcPts val="0"/>
              </a:spcAft>
              <a:buNone/>
              <a:defRPr sz="2600" b="1">
                <a:solidFill>
                  <a:schemeClr val="lt1"/>
                </a:solidFill>
                <a:latin typeface="Arial"/>
                <a:ea typeface="Arial"/>
                <a:cs typeface="Arial"/>
                <a:sym typeface="Arial"/>
              </a:defRPr>
            </a:lvl8pPr>
            <a:lvl9pPr marL="0" marR="0" lvl="8" indent="0" algn="l">
              <a:spcBef>
                <a:spcPts val="0"/>
              </a:spcBef>
              <a:spcAft>
                <a:spcPts val="0"/>
              </a:spcAft>
              <a:buNone/>
              <a:defRPr sz="2600" b="1">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4"/>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838200" y="2362200"/>
            <a:ext cx="3770313" cy="372427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14325" algn="l">
              <a:spcBef>
                <a:spcPts val="360"/>
              </a:spcBef>
              <a:spcAft>
                <a:spcPts val="0"/>
              </a:spcAft>
              <a:buSzPts val="1350"/>
              <a:buChar char="●"/>
              <a:defRPr/>
            </a:lvl3pPr>
            <a:lvl4pPr marL="1828800" lvl="3" indent="-320039" algn="l">
              <a:spcBef>
                <a:spcPts val="360"/>
              </a:spcBef>
              <a:spcAft>
                <a:spcPts val="0"/>
              </a:spcAft>
              <a:buSzPts val="1440"/>
              <a:buChar char="–"/>
              <a:defRPr/>
            </a:lvl4pPr>
            <a:lvl5pPr marL="2286000" lvl="4" indent="-302895" algn="l">
              <a:spcBef>
                <a:spcPts val="360"/>
              </a:spcBef>
              <a:spcAft>
                <a:spcPts val="0"/>
              </a:spcAft>
              <a:buSzPts val="11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4"/>
          <p:cNvSpPr txBox="1">
            <a:spLocks noGrp="1"/>
          </p:cNvSpPr>
          <p:nvPr>
            <p:ph type="body" idx="2"/>
          </p:nvPr>
        </p:nvSpPr>
        <p:spPr>
          <a:xfrm>
            <a:off x="4760913" y="2362200"/>
            <a:ext cx="3770312" cy="372427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14325" algn="l">
              <a:spcBef>
                <a:spcPts val="360"/>
              </a:spcBef>
              <a:spcAft>
                <a:spcPts val="0"/>
              </a:spcAft>
              <a:buSzPts val="1350"/>
              <a:buChar char="●"/>
              <a:defRPr/>
            </a:lvl3pPr>
            <a:lvl4pPr marL="1828800" lvl="3" indent="-320039" algn="l">
              <a:spcBef>
                <a:spcPts val="360"/>
              </a:spcBef>
              <a:spcAft>
                <a:spcPts val="0"/>
              </a:spcAft>
              <a:buSzPts val="1440"/>
              <a:buChar char="–"/>
              <a:defRPr/>
            </a:lvl4pPr>
            <a:lvl5pPr marL="2286000" lvl="4" indent="-302895" algn="l">
              <a:spcBef>
                <a:spcPts val="360"/>
              </a:spcBef>
              <a:spcAft>
                <a:spcPts val="0"/>
              </a:spcAft>
              <a:buSzPts val="11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a:spcBef>
                <a:spcPts val="0"/>
              </a:spcBef>
              <a:spcAft>
                <a:spcPts val="0"/>
              </a:spcAft>
              <a:buNone/>
              <a:defRPr sz="2600" b="1">
                <a:solidFill>
                  <a:schemeClr val="lt1"/>
                </a:solidFill>
                <a:latin typeface="Arial"/>
                <a:ea typeface="Arial"/>
                <a:cs typeface="Arial"/>
                <a:sym typeface="Arial"/>
              </a:defRPr>
            </a:lvl1pPr>
            <a:lvl2pPr marL="0" marR="0" lvl="1" indent="0" algn="l">
              <a:spcBef>
                <a:spcPts val="0"/>
              </a:spcBef>
              <a:spcAft>
                <a:spcPts val="0"/>
              </a:spcAft>
              <a:buNone/>
              <a:defRPr sz="2600" b="1">
                <a:solidFill>
                  <a:schemeClr val="lt1"/>
                </a:solidFill>
                <a:latin typeface="Arial"/>
                <a:ea typeface="Arial"/>
                <a:cs typeface="Arial"/>
                <a:sym typeface="Arial"/>
              </a:defRPr>
            </a:lvl2pPr>
            <a:lvl3pPr marL="0" marR="0" lvl="2" indent="0" algn="l">
              <a:spcBef>
                <a:spcPts val="0"/>
              </a:spcBef>
              <a:spcAft>
                <a:spcPts val="0"/>
              </a:spcAft>
              <a:buNone/>
              <a:defRPr sz="2600" b="1">
                <a:solidFill>
                  <a:schemeClr val="lt1"/>
                </a:solidFill>
                <a:latin typeface="Arial"/>
                <a:ea typeface="Arial"/>
                <a:cs typeface="Arial"/>
                <a:sym typeface="Arial"/>
              </a:defRPr>
            </a:lvl3pPr>
            <a:lvl4pPr marL="0" marR="0" lvl="3" indent="0" algn="l">
              <a:spcBef>
                <a:spcPts val="0"/>
              </a:spcBef>
              <a:spcAft>
                <a:spcPts val="0"/>
              </a:spcAft>
              <a:buNone/>
              <a:defRPr sz="2600" b="1">
                <a:solidFill>
                  <a:schemeClr val="lt1"/>
                </a:solidFill>
                <a:latin typeface="Arial"/>
                <a:ea typeface="Arial"/>
                <a:cs typeface="Arial"/>
                <a:sym typeface="Arial"/>
              </a:defRPr>
            </a:lvl4pPr>
            <a:lvl5pPr marL="0" marR="0" lvl="4" indent="0" algn="l">
              <a:spcBef>
                <a:spcPts val="0"/>
              </a:spcBef>
              <a:spcAft>
                <a:spcPts val="0"/>
              </a:spcAft>
              <a:buNone/>
              <a:defRPr sz="2600" b="1">
                <a:solidFill>
                  <a:schemeClr val="lt1"/>
                </a:solidFill>
                <a:latin typeface="Arial"/>
                <a:ea typeface="Arial"/>
                <a:cs typeface="Arial"/>
                <a:sym typeface="Arial"/>
              </a:defRPr>
            </a:lvl5pPr>
            <a:lvl6pPr marL="0" marR="0" lvl="5" indent="0" algn="l">
              <a:spcBef>
                <a:spcPts val="0"/>
              </a:spcBef>
              <a:spcAft>
                <a:spcPts val="0"/>
              </a:spcAft>
              <a:buNone/>
              <a:defRPr sz="2600" b="1">
                <a:solidFill>
                  <a:schemeClr val="lt1"/>
                </a:solidFill>
                <a:latin typeface="Arial"/>
                <a:ea typeface="Arial"/>
                <a:cs typeface="Arial"/>
                <a:sym typeface="Arial"/>
              </a:defRPr>
            </a:lvl6pPr>
            <a:lvl7pPr marL="0" marR="0" lvl="6" indent="0" algn="l">
              <a:spcBef>
                <a:spcPts val="0"/>
              </a:spcBef>
              <a:spcAft>
                <a:spcPts val="0"/>
              </a:spcAft>
              <a:buNone/>
              <a:defRPr sz="2600" b="1">
                <a:solidFill>
                  <a:schemeClr val="lt1"/>
                </a:solidFill>
                <a:latin typeface="Arial"/>
                <a:ea typeface="Arial"/>
                <a:cs typeface="Arial"/>
                <a:sym typeface="Arial"/>
              </a:defRPr>
            </a:lvl7pPr>
            <a:lvl8pPr marL="0" marR="0" lvl="7" indent="0" algn="l">
              <a:spcBef>
                <a:spcPts val="0"/>
              </a:spcBef>
              <a:spcAft>
                <a:spcPts val="0"/>
              </a:spcAft>
              <a:buNone/>
              <a:defRPr sz="2600" b="1">
                <a:solidFill>
                  <a:schemeClr val="lt1"/>
                </a:solidFill>
                <a:latin typeface="Arial"/>
                <a:ea typeface="Arial"/>
                <a:cs typeface="Arial"/>
                <a:sym typeface="Arial"/>
              </a:defRPr>
            </a:lvl8pPr>
            <a:lvl9pPr marL="0" marR="0" lvl="8" indent="0" algn="l">
              <a:spcBef>
                <a:spcPts val="0"/>
              </a:spcBef>
              <a:spcAft>
                <a:spcPts val="0"/>
              </a:spcAft>
              <a:buNone/>
              <a:defRPr sz="2600" b="1">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5"/>
          <p:cNvSpPr>
            <a:spLocks noGrp="1"/>
          </p:cNvSpPr>
          <p:nvPr>
            <p:ph type="title"/>
          </p:nvPr>
        </p:nvSpPr>
        <p:spPr>
          <a:xfrm>
            <a:off x="630238" y="365125"/>
            <a:ext cx="7886700" cy="1325563"/>
          </a:xfrm>
          <a:prstGeom prst="roundRect">
            <a:avLst>
              <a:gd name="adj" fmla="val 21667"/>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Font typeface="Arial"/>
              <a:buNone/>
              <a:defRPr sz="2000" b="1"/>
            </a:lvl2pPr>
            <a:lvl3pPr marL="1371600" lvl="2" indent="-228600" algn="l">
              <a:spcBef>
                <a:spcPts val="360"/>
              </a:spcBef>
              <a:spcAft>
                <a:spcPts val="0"/>
              </a:spcAft>
              <a:buSzPts val="1350"/>
              <a:buNone/>
              <a:defRPr sz="1800" b="1"/>
            </a:lvl3pPr>
            <a:lvl4pPr marL="1828800" lvl="3" indent="-228600" algn="l">
              <a:spcBef>
                <a:spcPts val="320"/>
              </a:spcBef>
              <a:spcAft>
                <a:spcPts val="0"/>
              </a:spcAft>
              <a:buSzPts val="1280"/>
              <a:buFont typeface="Arial"/>
              <a:buNone/>
              <a:defRPr sz="1600" b="1"/>
            </a:lvl4pPr>
            <a:lvl5pPr marL="2286000" lvl="4" indent="-228600" algn="l">
              <a:spcBef>
                <a:spcPts val="320"/>
              </a:spcBef>
              <a:spcAft>
                <a:spcPts val="0"/>
              </a:spcAft>
              <a:buSzPts val="104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5"/>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14325" algn="l">
              <a:spcBef>
                <a:spcPts val="360"/>
              </a:spcBef>
              <a:spcAft>
                <a:spcPts val="0"/>
              </a:spcAft>
              <a:buSzPts val="1350"/>
              <a:buChar char="●"/>
              <a:defRPr/>
            </a:lvl3pPr>
            <a:lvl4pPr marL="1828800" lvl="3" indent="-320039" algn="l">
              <a:spcBef>
                <a:spcPts val="360"/>
              </a:spcBef>
              <a:spcAft>
                <a:spcPts val="0"/>
              </a:spcAft>
              <a:buSzPts val="1440"/>
              <a:buChar char="–"/>
              <a:defRPr/>
            </a:lvl4pPr>
            <a:lvl5pPr marL="2286000" lvl="4" indent="-302895" algn="l">
              <a:spcBef>
                <a:spcPts val="360"/>
              </a:spcBef>
              <a:spcAft>
                <a:spcPts val="0"/>
              </a:spcAft>
              <a:buSzPts val="11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5"/>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Font typeface="Arial"/>
              <a:buNone/>
              <a:defRPr sz="2000" b="1"/>
            </a:lvl2pPr>
            <a:lvl3pPr marL="1371600" lvl="2" indent="-228600" algn="l">
              <a:spcBef>
                <a:spcPts val="360"/>
              </a:spcBef>
              <a:spcAft>
                <a:spcPts val="0"/>
              </a:spcAft>
              <a:buSzPts val="1350"/>
              <a:buNone/>
              <a:defRPr sz="1800" b="1"/>
            </a:lvl3pPr>
            <a:lvl4pPr marL="1828800" lvl="3" indent="-228600" algn="l">
              <a:spcBef>
                <a:spcPts val="320"/>
              </a:spcBef>
              <a:spcAft>
                <a:spcPts val="0"/>
              </a:spcAft>
              <a:buSzPts val="1280"/>
              <a:buFont typeface="Arial"/>
              <a:buNone/>
              <a:defRPr sz="1600" b="1"/>
            </a:lvl4pPr>
            <a:lvl5pPr marL="2286000" lvl="4" indent="-228600" algn="l">
              <a:spcBef>
                <a:spcPts val="320"/>
              </a:spcBef>
              <a:spcAft>
                <a:spcPts val="0"/>
              </a:spcAft>
              <a:buSzPts val="104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5"/>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14325" algn="l">
              <a:spcBef>
                <a:spcPts val="360"/>
              </a:spcBef>
              <a:spcAft>
                <a:spcPts val="0"/>
              </a:spcAft>
              <a:buSzPts val="1350"/>
              <a:buChar char="●"/>
              <a:defRPr/>
            </a:lvl3pPr>
            <a:lvl4pPr marL="1828800" lvl="3" indent="-320039" algn="l">
              <a:spcBef>
                <a:spcPts val="360"/>
              </a:spcBef>
              <a:spcAft>
                <a:spcPts val="0"/>
              </a:spcAft>
              <a:buSzPts val="1440"/>
              <a:buChar char="–"/>
              <a:defRPr/>
            </a:lvl4pPr>
            <a:lvl5pPr marL="2286000" lvl="4" indent="-302895" algn="l">
              <a:spcBef>
                <a:spcPts val="360"/>
              </a:spcBef>
              <a:spcAft>
                <a:spcPts val="0"/>
              </a:spcAft>
              <a:buSzPts val="117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5"/>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a:spcBef>
                <a:spcPts val="0"/>
              </a:spcBef>
              <a:spcAft>
                <a:spcPts val="0"/>
              </a:spcAft>
              <a:buNone/>
              <a:defRPr sz="2600" b="1">
                <a:solidFill>
                  <a:schemeClr val="lt1"/>
                </a:solidFill>
                <a:latin typeface="Arial"/>
                <a:ea typeface="Arial"/>
                <a:cs typeface="Arial"/>
                <a:sym typeface="Arial"/>
              </a:defRPr>
            </a:lvl1pPr>
            <a:lvl2pPr marL="0" marR="0" lvl="1" indent="0" algn="l">
              <a:spcBef>
                <a:spcPts val="0"/>
              </a:spcBef>
              <a:spcAft>
                <a:spcPts val="0"/>
              </a:spcAft>
              <a:buNone/>
              <a:defRPr sz="2600" b="1">
                <a:solidFill>
                  <a:schemeClr val="lt1"/>
                </a:solidFill>
                <a:latin typeface="Arial"/>
                <a:ea typeface="Arial"/>
                <a:cs typeface="Arial"/>
                <a:sym typeface="Arial"/>
              </a:defRPr>
            </a:lvl2pPr>
            <a:lvl3pPr marL="0" marR="0" lvl="2" indent="0" algn="l">
              <a:spcBef>
                <a:spcPts val="0"/>
              </a:spcBef>
              <a:spcAft>
                <a:spcPts val="0"/>
              </a:spcAft>
              <a:buNone/>
              <a:defRPr sz="2600" b="1">
                <a:solidFill>
                  <a:schemeClr val="lt1"/>
                </a:solidFill>
                <a:latin typeface="Arial"/>
                <a:ea typeface="Arial"/>
                <a:cs typeface="Arial"/>
                <a:sym typeface="Arial"/>
              </a:defRPr>
            </a:lvl3pPr>
            <a:lvl4pPr marL="0" marR="0" lvl="3" indent="0" algn="l">
              <a:spcBef>
                <a:spcPts val="0"/>
              </a:spcBef>
              <a:spcAft>
                <a:spcPts val="0"/>
              </a:spcAft>
              <a:buNone/>
              <a:defRPr sz="2600" b="1">
                <a:solidFill>
                  <a:schemeClr val="lt1"/>
                </a:solidFill>
                <a:latin typeface="Arial"/>
                <a:ea typeface="Arial"/>
                <a:cs typeface="Arial"/>
                <a:sym typeface="Arial"/>
              </a:defRPr>
            </a:lvl4pPr>
            <a:lvl5pPr marL="0" marR="0" lvl="4" indent="0" algn="l">
              <a:spcBef>
                <a:spcPts val="0"/>
              </a:spcBef>
              <a:spcAft>
                <a:spcPts val="0"/>
              </a:spcAft>
              <a:buNone/>
              <a:defRPr sz="2600" b="1">
                <a:solidFill>
                  <a:schemeClr val="lt1"/>
                </a:solidFill>
                <a:latin typeface="Arial"/>
                <a:ea typeface="Arial"/>
                <a:cs typeface="Arial"/>
                <a:sym typeface="Arial"/>
              </a:defRPr>
            </a:lvl5pPr>
            <a:lvl6pPr marL="0" marR="0" lvl="5" indent="0" algn="l">
              <a:spcBef>
                <a:spcPts val="0"/>
              </a:spcBef>
              <a:spcAft>
                <a:spcPts val="0"/>
              </a:spcAft>
              <a:buNone/>
              <a:defRPr sz="2600" b="1">
                <a:solidFill>
                  <a:schemeClr val="lt1"/>
                </a:solidFill>
                <a:latin typeface="Arial"/>
                <a:ea typeface="Arial"/>
                <a:cs typeface="Arial"/>
                <a:sym typeface="Arial"/>
              </a:defRPr>
            </a:lvl6pPr>
            <a:lvl7pPr marL="0" marR="0" lvl="6" indent="0" algn="l">
              <a:spcBef>
                <a:spcPts val="0"/>
              </a:spcBef>
              <a:spcAft>
                <a:spcPts val="0"/>
              </a:spcAft>
              <a:buNone/>
              <a:defRPr sz="2600" b="1">
                <a:solidFill>
                  <a:schemeClr val="lt1"/>
                </a:solidFill>
                <a:latin typeface="Arial"/>
                <a:ea typeface="Arial"/>
                <a:cs typeface="Arial"/>
                <a:sym typeface="Arial"/>
              </a:defRPr>
            </a:lvl7pPr>
            <a:lvl8pPr marL="0" marR="0" lvl="7" indent="0" algn="l">
              <a:spcBef>
                <a:spcPts val="0"/>
              </a:spcBef>
              <a:spcAft>
                <a:spcPts val="0"/>
              </a:spcAft>
              <a:buNone/>
              <a:defRPr sz="2600" b="1">
                <a:solidFill>
                  <a:schemeClr val="lt1"/>
                </a:solidFill>
                <a:latin typeface="Arial"/>
                <a:ea typeface="Arial"/>
                <a:cs typeface="Arial"/>
                <a:sym typeface="Arial"/>
              </a:defRPr>
            </a:lvl8pPr>
            <a:lvl9pPr marL="0" marR="0" lvl="8" indent="0" algn="l">
              <a:spcBef>
                <a:spcPts val="0"/>
              </a:spcBef>
              <a:spcAft>
                <a:spcPts val="0"/>
              </a:spcAft>
              <a:buNone/>
              <a:defRPr sz="2600" b="1">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6"/>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16"/>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6"/>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a:spcBef>
                <a:spcPts val="0"/>
              </a:spcBef>
              <a:spcAft>
                <a:spcPts val="0"/>
              </a:spcAft>
              <a:buNone/>
              <a:defRPr sz="2600" b="1">
                <a:solidFill>
                  <a:schemeClr val="lt1"/>
                </a:solidFill>
                <a:latin typeface="Arial"/>
                <a:ea typeface="Arial"/>
                <a:cs typeface="Arial"/>
                <a:sym typeface="Arial"/>
              </a:defRPr>
            </a:lvl1pPr>
            <a:lvl2pPr marL="0" marR="0" lvl="1" indent="0" algn="l">
              <a:spcBef>
                <a:spcPts val="0"/>
              </a:spcBef>
              <a:spcAft>
                <a:spcPts val="0"/>
              </a:spcAft>
              <a:buNone/>
              <a:defRPr sz="2600" b="1">
                <a:solidFill>
                  <a:schemeClr val="lt1"/>
                </a:solidFill>
                <a:latin typeface="Arial"/>
                <a:ea typeface="Arial"/>
                <a:cs typeface="Arial"/>
                <a:sym typeface="Arial"/>
              </a:defRPr>
            </a:lvl2pPr>
            <a:lvl3pPr marL="0" marR="0" lvl="2" indent="0" algn="l">
              <a:spcBef>
                <a:spcPts val="0"/>
              </a:spcBef>
              <a:spcAft>
                <a:spcPts val="0"/>
              </a:spcAft>
              <a:buNone/>
              <a:defRPr sz="2600" b="1">
                <a:solidFill>
                  <a:schemeClr val="lt1"/>
                </a:solidFill>
                <a:latin typeface="Arial"/>
                <a:ea typeface="Arial"/>
                <a:cs typeface="Arial"/>
                <a:sym typeface="Arial"/>
              </a:defRPr>
            </a:lvl3pPr>
            <a:lvl4pPr marL="0" marR="0" lvl="3" indent="0" algn="l">
              <a:spcBef>
                <a:spcPts val="0"/>
              </a:spcBef>
              <a:spcAft>
                <a:spcPts val="0"/>
              </a:spcAft>
              <a:buNone/>
              <a:defRPr sz="2600" b="1">
                <a:solidFill>
                  <a:schemeClr val="lt1"/>
                </a:solidFill>
                <a:latin typeface="Arial"/>
                <a:ea typeface="Arial"/>
                <a:cs typeface="Arial"/>
                <a:sym typeface="Arial"/>
              </a:defRPr>
            </a:lvl4pPr>
            <a:lvl5pPr marL="0" marR="0" lvl="4" indent="0" algn="l">
              <a:spcBef>
                <a:spcPts val="0"/>
              </a:spcBef>
              <a:spcAft>
                <a:spcPts val="0"/>
              </a:spcAft>
              <a:buNone/>
              <a:defRPr sz="2600" b="1">
                <a:solidFill>
                  <a:schemeClr val="lt1"/>
                </a:solidFill>
                <a:latin typeface="Arial"/>
                <a:ea typeface="Arial"/>
                <a:cs typeface="Arial"/>
                <a:sym typeface="Arial"/>
              </a:defRPr>
            </a:lvl5pPr>
            <a:lvl6pPr marL="0" marR="0" lvl="5" indent="0" algn="l">
              <a:spcBef>
                <a:spcPts val="0"/>
              </a:spcBef>
              <a:spcAft>
                <a:spcPts val="0"/>
              </a:spcAft>
              <a:buNone/>
              <a:defRPr sz="2600" b="1">
                <a:solidFill>
                  <a:schemeClr val="lt1"/>
                </a:solidFill>
                <a:latin typeface="Arial"/>
                <a:ea typeface="Arial"/>
                <a:cs typeface="Arial"/>
                <a:sym typeface="Arial"/>
              </a:defRPr>
            </a:lvl6pPr>
            <a:lvl7pPr marL="0" marR="0" lvl="6" indent="0" algn="l">
              <a:spcBef>
                <a:spcPts val="0"/>
              </a:spcBef>
              <a:spcAft>
                <a:spcPts val="0"/>
              </a:spcAft>
              <a:buNone/>
              <a:defRPr sz="2600" b="1">
                <a:solidFill>
                  <a:schemeClr val="lt1"/>
                </a:solidFill>
                <a:latin typeface="Arial"/>
                <a:ea typeface="Arial"/>
                <a:cs typeface="Arial"/>
                <a:sym typeface="Arial"/>
              </a:defRPr>
            </a:lvl7pPr>
            <a:lvl8pPr marL="0" marR="0" lvl="7" indent="0" algn="l">
              <a:spcBef>
                <a:spcPts val="0"/>
              </a:spcBef>
              <a:spcAft>
                <a:spcPts val="0"/>
              </a:spcAft>
              <a:buNone/>
              <a:defRPr sz="2600" b="1">
                <a:solidFill>
                  <a:schemeClr val="lt1"/>
                </a:solidFill>
                <a:latin typeface="Arial"/>
                <a:ea typeface="Arial"/>
                <a:cs typeface="Arial"/>
                <a:sym typeface="Arial"/>
              </a:defRPr>
            </a:lvl8pPr>
            <a:lvl9pPr marL="0" marR="0" lvl="8" indent="0" algn="l">
              <a:spcBef>
                <a:spcPts val="0"/>
              </a:spcBef>
              <a:spcAft>
                <a:spcPts val="0"/>
              </a:spcAft>
              <a:buNone/>
              <a:defRPr sz="2600" b="1">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7"/>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a:spcBef>
                <a:spcPts val="0"/>
              </a:spcBef>
              <a:spcAft>
                <a:spcPts val="0"/>
              </a:spcAft>
              <a:buNone/>
              <a:defRPr sz="2600" b="1">
                <a:solidFill>
                  <a:schemeClr val="lt1"/>
                </a:solidFill>
                <a:latin typeface="Arial"/>
                <a:ea typeface="Arial"/>
                <a:cs typeface="Arial"/>
                <a:sym typeface="Arial"/>
              </a:defRPr>
            </a:lvl1pPr>
            <a:lvl2pPr marL="0" marR="0" lvl="1" indent="0" algn="l">
              <a:spcBef>
                <a:spcPts val="0"/>
              </a:spcBef>
              <a:spcAft>
                <a:spcPts val="0"/>
              </a:spcAft>
              <a:buNone/>
              <a:defRPr sz="2600" b="1">
                <a:solidFill>
                  <a:schemeClr val="lt1"/>
                </a:solidFill>
                <a:latin typeface="Arial"/>
                <a:ea typeface="Arial"/>
                <a:cs typeface="Arial"/>
                <a:sym typeface="Arial"/>
              </a:defRPr>
            </a:lvl2pPr>
            <a:lvl3pPr marL="0" marR="0" lvl="2" indent="0" algn="l">
              <a:spcBef>
                <a:spcPts val="0"/>
              </a:spcBef>
              <a:spcAft>
                <a:spcPts val="0"/>
              </a:spcAft>
              <a:buNone/>
              <a:defRPr sz="2600" b="1">
                <a:solidFill>
                  <a:schemeClr val="lt1"/>
                </a:solidFill>
                <a:latin typeface="Arial"/>
                <a:ea typeface="Arial"/>
                <a:cs typeface="Arial"/>
                <a:sym typeface="Arial"/>
              </a:defRPr>
            </a:lvl3pPr>
            <a:lvl4pPr marL="0" marR="0" lvl="3" indent="0" algn="l">
              <a:spcBef>
                <a:spcPts val="0"/>
              </a:spcBef>
              <a:spcAft>
                <a:spcPts val="0"/>
              </a:spcAft>
              <a:buNone/>
              <a:defRPr sz="2600" b="1">
                <a:solidFill>
                  <a:schemeClr val="lt1"/>
                </a:solidFill>
                <a:latin typeface="Arial"/>
                <a:ea typeface="Arial"/>
                <a:cs typeface="Arial"/>
                <a:sym typeface="Arial"/>
              </a:defRPr>
            </a:lvl4pPr>
            <a:lvl5pPr marL="0" marR="0" lvl="4" indent="0" algn="l">
              <a:spcBef>
                <a:spcPts val="0"/>
              </a:spcBef>
              <a:spcAft>
                <a:spcPts val="0"/>
              </a:spcAft>
              <a:buNone/>
              <a:defRPr sz="2600" b="1">
                <a:solidFill>
                  <a:schemeClr val="lt1"/>
                </a:solidFill>
                <a:latin typeface="Arial"/>
                <a:ea typeface="Arial"/>
                <a:cs typeface="Arial"/>
                <a:sym typeface="Arial"/>
              </a:defRPr>
            </a:lvl5pPr>
            <a:lvl6pPr marL="0" marR="0" lvl="5" indent="0" algn="l">
              <a:spcBef>
                <a:spcPts val="0"/>
              </a:spcBef>
              <a:spcAft>
                <a:spcPts val="0"/>
              </a:spcAft>
              <a:buNone/>
              <a:defRPr sz="2600" b="1">
                <a:solidFill>
                  <a:schemeClr val="lt1"/>
                </a:solidFill>
                <a:latin typeface="Arial"/>
                <a:ea typeface="Arial"/>
                <a:cs typeface="Arial"/>
                <a:sym typeface="Arial"/>
              </a:defRPr>
            </a:lvl6pPr>
            <a:lvl7pPr marL="0" marR="0" lvl="6" indent="0" algn="l">
              <a:spcBef>
                <a:spcPts val="0"/>
              </a:spcBef>
              <a:spcAft>
                <a:spcPts val="0"/>
              </a:spcAft>
              <a:buNone/>
              <a:defRPr sz="2600" b="1">
                <a:solidFill>
                  <a:schemeClr val="lt1"/>
                </a:solidFill>
                <a:latin typeface="Arial"/>
                <a:ea typeface="Arial"/>
                <a:cs typeface="Arial"/>
                <a:sym typeface="Arial"/>
              </a:defRPr>
            </a:lvl7pPr>
            <a:lvl8pPr marL="0" marR="0" lvl="7" indent="0" algn="l">
              <a:spcBef>
                <a:spcPts val="0"/>
              </a:spcBef>
              <a:spcAft>
                <a:spcPts val="0"/>
              </a:spcAft>
              <a:buNone/>
              <a:defRPr sz="2600" b="1">
                <a:solidFill>
                  <a:schemeClr val="lt1"/>
                </a:solidFill>
                <a:latin typeface="Arial"/>
                <a:ea typeface="Arial"/>
                <a:cs typeface="Arial"/>
                <a:sym typeface="Arial"/>
              </a:defRPr>
            </a:lvl8pPr>
            <a:lvl9pPr marL="0" marR="0" lvl="8" indent="0" algn="l">
              <a:spcBef>
                <a:spcPts val="0"/>
              </a:spcBef>
              <a:spcAft>
                <a:spcPts val="0"/>
              </a:spcAft>
              <a:buNone/>
              <a:defRPr sz="2600" b="1">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8"/>
          <p:cNvSpPr>
            <a:spLocks noGrp="1"/>
          </p:cNvSpPr>
          <p:nvPr>
            <p:ph type="title"/>
          </p:nvPr>
        </p:nvSpPr>
        <p:spPr>
          <a:xfrm>
            <a:off x="630238" y="457200"/>
            <a:ext cx="2949575" cy="1600200"/>
          </a:xfrm>
          <a:prstGeom prst="roundRect">
            <a:avLst>
              <a:gd name="adj" fmla="val 21667"/>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9" name="Google Shape;69;p18"/>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SzPts val="2400"/>
              <a:buChar char="●"/>
              <a:defRPr sz="3200"/>
            </a:lvl1pPr>
            <a:lvl2pPr marL="914400" lvl="1" indent="-361950" algn="l">
              <a:spcBef>
                <a:spcPts val="560"/>
              </a:spcBef>
              <a:spcAft>
                <a:spcPts val="0"/>
              </a:spcAft>
              <a:buSzPts val="2100"/>
              <a:buFont typeface="Arial"/>
              <a:buChar char="–"/>
              <a:defRPr sz="2800"/>
            </a:lvl2pPr>
            <a:lvl3pPr marL="1371600" lvl="2" indent="-342900" algn="l">
              <a:spcBef>
                <a:spcPts val="480"/>
              </a:spcBef>
              <a:spcAft>
                <a:spcPts val="0"/>
              </a:spcAft>
              <a:buSzPts val="1800"/>
              <a:buChar char="●"/>
              <a:defRPr sz="2400"/>
            </a:lvl3pPr>
            <a:lvl4pPr marL="1828800" lvl="3" indent="-330200" algn="l">
              <a:spcBef>
                <a:spcPts val="400"/>
              </a:spcBef>
              <a:spcAft>
                <a:spcPts val="0"/>
              </a:spcAft>
              <a:buSzPts val="1600"/>
              <a:buFont typeface="Arial"/>
              <a:buChar char="–"/>
              <a:defRPr sz="2000"/>
            </a:lvl4pPr>
            <a:lvl5pPr marL="2286000" lvl="4" indent="-311150" algn="l">
              <a:spcBef>
                <a:spcPts val="400"/>
              </a:spcBef>
              <a:spcAft>
                <a:spcPts val="0"/>
              </a:spcAft>
              <a:buSzPts val="13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18"/>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200"/>
              <a:buNone/>
              <a:defRPr sz="1600"/>
            </a:lvl1pPr>
            <a:lvl2pPr marL="914400" lvl="1" indent="-228600" algn="l">
              <a:spcBef>
                <a:spcPts val="280"/>
              </a:spcBef>
              <a:spcAft>
                <a:spcPts val="0"/>
              </a:spcAft>
              <a:buSzPts val="1050"/>
              <a:buFont typeface="Arial"/>
              <a:buNone/>
              <a:defRPr sz="1400"/>
            </a:lvl2pPr>
            <a:lvl3pPr marL="1371600" lvl="2" indent="-228600" algn="l">
              <a:spcBef>
                <a:spcPts val="240"/>
              </a:spcBef>
              <a:spcAft>
                <a:spcPts val="0"/>
              </a:spcAft>
              <a:buSzPts val="900"/>
              <a:buNone/>
              <a:defRPr sz="1200"/>
            </a:lvl3pPr>
            <a:lvl4pPr marL="1828800" lvl="3" indent="-228600" algn="l">
              <a:spcBef>
                <a:spcPts val="200"/>
              </a:spcBef>
              <a:spcAft>
                <a:spcPts val="0"/>
              </a:spcAft>
              <a:buSzPts val="800"/>
              <a:buFont typeface="Arial"/>
              <a:buNone/>
              <a:defRPr sz="1000"/>
            </a:lvl4pPr>
            <a:lvl5pPr marL="2286000" lvl="4" indent="-228600" algn="l">
              <a:spcBef>
                <a:spcPts val="200"/>
              </a:spcBef>
              <a:spcAft>
                <a:spcPts val="0"/>
              </a:spcAft>
              <a:buSzPts val="65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8"/>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a:spcBef>
                <a:spcPts val="0"/>
              </a:spcBef>
              <a:spcAft>
                <a:spcPts val="0"/>
              </a:spcAft>
              <a:buNone/>
              <a:defRPr sz="2600" b="1">
                <a:solidFill>
                  <a:schemeClr val="lt1"/>
                </a:solidFill>
                <a:latin typeface="Arial"/>
                <a:ea typeface="Arial"/>
                <a:cs typeface="Arial"/>
                <a:sym typeface="Arial"/>
              </a:defRPr>
            </a:lvl1pPr>
            <a:lvl2pPr marL="0" marR="0" lvl="1" indent="0" algn="l">
              <a:spcBef>
                <a:spcPts val="0"/>
              </a:spcBef>
              <a:spcAft>
                <a:spcPts val="0"/>
              </a:spcAft>
              <a:buNone/>
              <a:defRPr sz="2600" b="1">
                <a:solidFill>
                  <a:schemeClr val="lt1"/>
                </a:solidFill>
                <a:latin typeface="Arial"/>
                <a:ea typeface="Arial"/>
                <a:cs typeface="Arial"/>
                <a:sym typeface="Arial"/>
              </a:defRPr>
            </a:lvl2pPr>
            <a:lvl3pPr marL="0" marR="0" lvl="2" indent="0" algn="l">
              <a:spcBef>
                <a:spcPts val="0"/>
              </a:spcBef>
              <a:spcAft>
                <a:spcPts val="0"/>
              </a:spcAft>
              <a:buNone/>
              <a:defRPr sz="2600" b="1">
                <a:solidFill>
                  <a:schemeClr val="lt1"/>
                </a:solidFill>
                <a:latin typeface="Arial"/>
                <a:ea typeface="Arial"/>
                <a:cs typeface="Arial"/>
                <a:sym typeface="Arial"/>
              </a:defRPr>
            </a:lvl3pPr>
            <a:lvl4pPr marL="0" marR="0" lvl="3" indent="0" algn="l">
              <a:spcBef>
                <a:spcPts val="0"/>
              </a:spcBef>
              <a:spcAft>
                <a:spcPts val="0"/>
              </a:spcAft>
              <a:buNone/>
              <a:defRPr sz="2600" b="1">
                <a:solidFill>
                  <a:schemeClr val="lt1"/>
                </a:solidFill>
                <a:latin typeface="Arial"/>
                <a:ea typeface="Arial"/>
                <a:cs typeface="Arial"/>
                <a:sym typeface="Arial"/>
              </a:defRPr>
            </a:lvl4pPr>
            <a:lvl5pPr marL="0" marR="0" lvl="4" indent="0" algn="l">
              <a:spcBef>
                <a:spcPts val="0"/>
              </a:spcBef>
              <a:spcAft>
                <a:spcPts val="0"/>
              </a:spcAft>
              <a:buNone/>
              <a:defRPr sz="2600" b="1">
                <a:solidFill>
                  <a:schemeClr val="lt1"/>
                </a:solidFill>
                <a:latin typeface="Arial"/>
                <a:ea typeface="Arial"/>
                <a:cs typeface="Arial"/>
                <a:sym typeface="Arial"/>
              </a:defRPr>
            </a:lvl5pPr>
            <a:lvl6pPr marL="0" marR="0" lvl="5" indent="0" algn="l">
              <a:spcBef>
                <a:spcPts val="0"/>
              </a:spcBef>
              <a:spcAft>
                <a:spcPts val="0"/>
              </a:spcAft>
              <a:buNone/>
              <a:defRPr sz="2600" b="1">
                <a:solidFill>
                  <a:schemeClr val="lt1"/>
                </a:solidFill>
                <a:latin typeface="Arial"/>
                <a:ea typeface="Arial"/>
                <a:cs typeface="Arial"/>
                <a:sym typeface="Arial"/>
              </a:defRPr>
            </a:lvl6pPr>
            <a:lvl7pPr marL="0" marR="0" lvl="6" indent="0" algn="l">
              <a:spcBef>
                <a:spcPts val="0"/>
              </a:spcBef>
              <a:spcAft>
                <a:spcPts val="0"/>
              </a:spcAft>
              <a:buNone/>
              <a:defRPr sz="2600" b="1">
                <a:solidFill>
                  <a:schemeClr val="lt1"/>
                </a:solidFill>
                <a:latin typeface="Arial"/>
                <a:ea typeface="Arial"/>
                <a:cs typeface="Arial"/>
                <a:sym typeface="Arial"/>
              </a:defRPr>
            </a:lvl7pPr>
            <a:lvl8pPr marL="0" marR="0" lvl="7" indent="0" algn="l">
              <a:spcBef>
                <a:spcPts val="0"/>
              </a:spcBef>
              <a:spcAft>
                <a:spcPts val="0"/>
              </a:spcAft>
              <a:buNone/>
              <a:defRPr sz="2600" b="1">
                <a:solidFill>
                  <a:schemeClr val="lt1"/>
                </a:solidFill>
                <a:latin typeface="Arial"/>
                <a:ea typeface="Arial"/>
                <a:cs typeface="Arial"/>
                <a:sym typeface="Arial"/>
              </a:defRPr>
            </a:lvl8pPr>
            <a:lvl9pPr marL="0" marR="0" lvl="8" indent="0" algn="l">
              <a:spcBef>
                <a:spcPts val="0"/>
              </a:spcBef>
              <a:spcAft>
                <a:spcPts val="0"/>
              </a:spcAft>
              <a:buNone/>
              <a:defRPr sz="2600" b="1">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9"/>
          <p:cNvSpPr>
            <a:spLocks noGrp="1"/>
          </p:cNvSpPr>
          <p:nvPr>
            <p:ph type="title"/>
          </p:nvPr>
        </p:nvSpPr>
        <p:spPr>
          <a:xfrm>
            <a:off x="630238" y="457200"/>
            <a:ext cx="2949575" cy="1600200"/>
          </a:xfrm>
          <a:prstGeom prst="roundRect">
            <a:avLst>
              <a:gd name="adj" fmla="val 21667"/>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19"/>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24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1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18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6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3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200"/>
              <a:buNone/>
              <a:defRPr sz="1600"/>
            </a:lvl1pPr>
            <a:lvl2pPr marL="914400" lvl="1" indent="-228600" algn="l">
              <a:spcBef>
                <a:spcPts val="280"/>
              </a:spcBef>
              <a:spcAft>
                <a:spcPts val="0"/>
              </a:spcAft>
              <a:buSzPts val="1050"/>
              <a:buFont typeface="Arial"/>
              <a:buNone/>
              <a:defRPr sz="1400"/>
            </a:lvl2pPr>
            <a:lvl3pPr marL="1371600" lvl="2" indent="-228600" algn="l">
              <a:spcBef>
                <a:spcPts val="240"/>
              </a:spcBef>
              <a:spcAft>
                <a:spcPts val="0"/>
              </a:spcAft>
              <a:buSzPts val="900"/>
              <a:buNone/>
              <a:defRPr sz="1200"/>
            </a:lvl3pPr>
            <a:lvl4pPr marL="1828800" lvl="3" indent="-228600" algn="l">
              <a:spcBef>
                <a:spcPts val="200"/>
              </a:spcBef>
              <a:spcAft>
                <a:spcPts val="0"/>
              </a:spcAft>
              <a:buSzPts val="800"/>
              <a:buFont typeface="Arial"/>
              <a:buNone/>
              <a:defRPr sz="1000"/>
            </a:lvl4pPr>
            <a:lvl5pPr marL="2286000" lvl="4" indent="-228600" algn="l">
              <a:spcBef>
                <a:spcPts val="200"/>
              </a:spcBef>
              <a:spcAft>
                <a:spcPts val="0"/>
              </a:spcAft>
              <a:buSzPts val="65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9"/>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9"/>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a:spcBef>
                <a:spcPts val="0"/>
              </a:spcBef>
              <a:spcAft>
                <a:spcPts val="0"/>
              </a:spcAft>
              <a:buNone/>
              <a:defRPr sz="2600" b="1">
                <a:solidFill>
                  <a:schemeClr val="lt1"/>
                </a:solidFill>
                <a:latin typeface="Arial"/>
                <a:ea typeface="Arial"/>
                <a:cs typeface="Arial"/>
                <a:sym typeface="Arial"/>
              </a:defRPr>
            </a:lvl1pPr>
            <a:lvl2pPr marL="0" marR="0" lvl="1" indent="0" algn="l">
              <a:spcBef>
                <a:spcPts val="0"/>
              </a:spcBef>
              <a:spcAft>
                <a:spcPts val="0"/>
              </a:spcAft>
              <a:buNone/>
              <a:defRPr sz="2600" b="1">
                <a:solidFill>
                  <a:schemeClr val="lt1"/>
                </a:solidFill>
                <a:latin typeface="Arial"/>
                <a:ea typeface="Arial"/>
                <a:cs typeface="Arial"/>
                <a:sym typeface="Arial"/>
              </a:defRPr>
            </a:lvl2pPr>
            <a:lvl3pPr marL="0" marR="0" lvl="2" indent="0" algn="l">
              <a:spcBef>
                <a:spcPts val="0"/>
              </a:spcBef>
              <a:spcAft>
                <a:spcPts val="0"/>
              </a:spcAft>
              <a:buNone/>
              <a:defRPr sz="2600" b="1">
                <a:solidFill>
                  <a:schemeClr val="lt1"/>
                </a:solidFill>
                <a:latin typeface="Arial"/>
                <a:ea typeface="Arial"/>
                <a:cs typeface="Arial"/>
                <a:sym typeface="Arial"/>
              </a:defRPr>
            </a:lvl3pPr>
            <a:lvl4pPr marL="0" marR="0" lvl="3" indent="0" algn="l">
              <a:spcBef>
                <a:spcPts val="0"/>
              </a:spcBef>
              <a:spcAft>
                <a:spcPts val="0"/>
              </a:spcAft>
              <a:buNone/>
              <a:defRPr sz="2600" b="1">
                <a:solidFill>
                  <a:schemeClr val="lt1"/>
                </a:solidFill>
                <a:latin typeface="Arial"/>
                <a:ea typeface="Arial"/>
                <a:cs typeface="Arial"/>
                <a:sym typeface="Arial"/>
              </a:defRPr>
            </a:lvl4pPr>
            <a:lvl5pPr marL="0" marR="0" lvl="4" indent="0" algn="l">
              <a:spcBef>
                <a:spcPts val="0"/>
              </a:spcBef>
              <a:spcAft>
                <a:spcPts val="0"/>
              </a:spcAft>
              <a:buNone/>
              <a:defRPr sz="2600" b="1">
                <a:solidFill>
                  <a:schemeClr val="lt1"/>
                </a:solidFill>
                <a:latin typeface="Arial"/>
                <a:ea typeface="Arial"/>
                <a:cs typeface="Arial"/>
                <a:sym typeface="Arial"/>
              </a:defRPr>
            </a:lvl5pPr>
            <a:lvl6pPr marL="0" marR="0" lvl="5" indent="0" algn="l">
              <a:spcBef>
                <a:spcPts val="0"/>
              </a:spcBef>
              <a:spcAft>
                <a:spcPts val="0"/>
              </a:spcAft>
              <a:buNone/>
              <a:defRPr sz="2600" b="1">
                <a:solidFill>
                  <a:schemeClr val="lt1"/>
                </a:solidFill>
                <a:latin typeface="Arial"/>
                <a:ea typeface="Arial"/>
                <a:cs typeface="Arial"/>
                <a:sym typeface="Arial"/>
              </a:defRPr>
            </a:lvl6pPr>
            <a:lvl7pPr marL="0" marR="0" lvl="6" indent="0" algn="l">
              <a:spcBef>
                <a:spcPts val="0"/>
              </a:spcBef>
              <a:spcAft>
                <a:spcPts val="0"/>
              </a:spcAft>
              <a:buNone/>
              <a:defRPr sz="2600" b="1">
                <a:solidFill>
                  <a:schemeClr val="lt1"/>
                </a:solidFill>
                <a:latin typeface="Arial"/>
                <a:ea typeface="Arial"/>
                <a:cs typeface="Arial"/>
                <a:sym typeface="Arial"/>
              </a:defRPr>
            </a:lvl7pPr>
            <a:lvl8pPr marL="0" marR="0" lvl="7" indent="0" algn="l">
              <a:spcBef>
                <a:spcPts val="0"/>
              </a:spcBef>
              <a:spcAft>
                <a:spcPts val="0"/>
              </a:spcAft>
              <a:buNone/>
              <a:defRPr sz="2600" b="1">
                <a:solidFill>
                  <a:schemeClr val="lt1"/>
                </a:solidFill>
                <a:latin typeface="Arial"/>
                <a:ea typeface="Arial"/>
                <a:cs typeface="Arial"/>
                <a:sym typeface="Arial"/>
              </a:defRPr>
            </a:lvl8pPr>
            <a:lvl9pPr marL="0" marR="0" lvl="8" indent="0" algn="l">
              <a:spcBef>
                <a:spcPts val="0"/>
              </a:spcBef>
              <a:spcAft>
                <a:spcPts val="0"/>
              </a:spcAft>
              <a:buNone/>
              <a:defRPr sz="2600" b="1">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0"/>
          <p:cNvGrpSpPr/>
          <p:nvPr/>
        </p:nvGrpSpPr>
        <p:grpSpPr>
          <a:xfrm>
            <a:off x="0" y="0"/>
            <a:ext cx="7620000" cy="6858000"/>
            <a:chOff x="0" y="0"/>
            <a:chExt cx="4800" cy="4320"/>
          </a:xfrm>
        </p:grpSpPr>
        <p:grpSp>
          <p:nvGrpSpPr>
            <p:cNvPr id="7" name="Google Shape;7;p10"/>
            <p:cNvGrpSpPr/>
            <p:nvPr/>
          </p:nvGrpSpPr>
          <p:grpSpPr>
            <a:xfrm>
              <a:off x="0" y="0"/>
              <a:ext cx="2016" cy="4320"/>
              <a:chOff x="0" y="0"/>
              <a:chExt cx="2016" cy="4320"/>
            </a:xfrm>
          </p:grpSpPr>
          <p:sp>
            <p:nvSpPr>
              <p:cNvPr id="8" name="Google Shape;8;p10"/>
              <p:cNvSpPr/>
              <p:nvPr/>
            </p:nvSpPr>
            <p:spPr>
              <a:xfrm>
                <a:off x="0" y="0"/>
                <a:ext cx="480" cy="432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9" name="Google Shape;9;p10"/>
              <p:cNvSpPr/>
              <p:nvPr/>
            </p:nvSpPr>
            <p:spPr>
              <a:xfrm>
                <a:off x="288" y="0"/>
                <a:ext cx="1728" cy="735"/>
              </a:xfrm>
              <a:custGeom>
                <a:avLst/>
                <a:gdLst/>
                <a:ahLst/>
                <a:cxnLst/>
                <a:rect l="l" t="t" r="r" b="b"/>
                <a:pathLst>
                  <a:path w="1728" h="735" extrusionOk="0">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 name="Google Shape;10;p10"/>
            <p:cNvGrpSpPr/>
            <p:nvPr/>
          </p:nvGrpSpPr>
          <p:grpSpPr>
            <a:xfrm>
              <a:off x="144" y="1248"/>
              <a:ext cx="4656" cy="201"/>
              <a:chOff x="144" y="1248"/>
              <a:chExt cx="4656" cy="201"/>
            </a:xfrm>
          </p:grpSpPr>
          <p:sp>
            <p:nvSpPr>
              <p:cNvPr id="11" name="Google Shape;11;p10"/>
              <p:cNvSpPr/>
              <p:nvPr/>
            </p:nvSpPr>
            <p:spPr>
              <a:xfrm>
                <a:off x="384" y="1248"/>
                <a:ext cx="4416" cy="2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dk1"/>
                  </a:solidFill>
                  <a:latin typeface="Arial"/>
                  <a:ea typeface="Arial"/>
                  <a:cs typeface="Arial"/>
                  <a:sym typeface="Arial"/>
                </a:endParaRPr>
              </a:p>
            </p:txBody>
          </p:sp>
          <p:sp>
            <p:nvSpPr>
              <p:cNvPr id="12" name="Google Shape;12;p10"/>
              <p:cNvSpPr/>
              <p:nvPr/>
            </p:nvSpPr>
            <p:spPr>
              <a:xfrm flipH="1">
                <a:off x="144" y="1248"/>
                <a:ext cx="248" cy="201"/>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dk1"/>
                  </a:solidFill>
                  <a:latin typeface="Arial"/>
                  <a:ea typeface="Arial"/>
                  <a:cs typeface="Arial"/>
                  <a:sym typeface="Arial"/>
                </a:endParaRPr>
              </a:p>
            </p:txBody>
          </p:sp>
        </p:grpSp>
      </p:grpSp>
      <p:sp>
        <p:nvSpPr>
          <p:cNvPr id="13" name="Google Shape;13;p10"/>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14" name="Google Shape;14;p10"/>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chemeClr val="dk1"/>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rtl="0">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rtl="0">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rtl="0">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 name="Google Shape;15;p10"/>
          <p:cNvSpPr txBox="1">
            <a:spLocks noGrp="1"/>
          </p:cNvSpPr>
          <p:nvPr>
            <p:ph type="dt" idx="10"/>
          </p:nvPr>
        </p:nvSpPr>
        <p:spPr>
          <a:xfrm>
            <a:off x="2438400" y="6248400"/>
            <a:ext cx="2130425" cy="474663"/>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0"/>
          <p:cNvSpPr txBox="1">
            <a:spLocks noGrp="1"/>
          </p:cNvSpPr>
          <p:nvPr>
            <p:ph type="ftr" idx="11"/>
          </p:nvPr>
        </p:nvSpPr>
        <p:spPr>
          <a:xfrm>
            <a:off x="5791200" y="6248400"/>
            <a:ext cx="2897188" cy="474663"/>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10"/>
          <p:cNvSpPr txBox="1">
            <a:spLocks noGrp="1"/>
          </p:cNvSpPr>
          <p:nvPr>
            <p:ph type="sldNum" idx="12"/>
          </p:nvPr>
        </p:nvSpPr>
        <p:spPr>
          <a:xfrm>
            <a:off x="84138" y="6242050"/>
            <a:ext cx="587375" cy="488950"/>
          </a:xfrm>
          <a:prstGeom prst="rect">
            <a:avLst/>
          </a:prstGeom>
          <a:noFill/>
          <a:ln>
            <a:noFill/>
          </a:ln>
        </p:spPr>
        <p:txBody>
          <a:bodyPr spcFirstLastPara="1" wrap="square" lIns="91425" tIns="45700" rIns="91425" bIns="45700" anchor="b" anchorCtr="1">
            <a:noAutofit/>
          </a:bodyPr>
          <a:lstStyle>
            <a:lvl1pPr marL="0" marR="0" lvl="0" indent="0" algn="l" rtl="0">
              <a:spcBef>
                <a:spcPts val="0"/>
              </a:spcBef>
              <a:spcAft>
                <a:spcPts val="0"/>
              </a:spcAft>
              <a:buNone/>
              <a:defRPr sz="2600" b="1" u="none">
                <a:solidFill>
                  <a:schemeClr val="lt1"/>
                </a:solidFill>
                <a:latin typeface="Arial"/>
                <a:ea typeface="Arial"/>
                <a:cs typeface="Arial"/>
                <a:sym typeface="Arial"/>
              </a:defRPr>
            </a:lvl1pPr>
            <a:lvl2pPr marL="0" marR="0" lvl="1" indent="0" algn="l" rtl="0">
              <a:spcBef>
                <a:spcPts val="0"/>
              </a:spcBef>
              <a:spcAft>
                <a:spcPts val="0"/>
              </a:spcAft>
              <a:buNone/>
              <a:defRPr sz="2600" b="1" u="none">
                <a:solidFill>
                  <a:schemeClr val="lt1"/>
                </a:solidFill>
                <a:latin typeface="Arial"/>
                <a:ea typeface="Arial"/>
                <a:cs typeface="Arial"/>
                <a:sym typeface="Arial"/>
              </a:defRPr>
            </a:lvl2pPr>
            <a:lvl3pPr marL="0" marR="0" lvl="2" indent="0" algn="l" rtl="0">
              <a:spcBef>
                <a:spcPts val="0"/>
              </a:spcBef>
              <a:spcAft>
                <a:spcPts val="0"/>
              </a:spcAft>
              <a:buNone/>
              <a:defRPr sz="2600" b="1" u="none">
                <a:solidFill>
                  <a:schemeClr val="lt1"/>
                </a:solidFill>
                <a:latin typeface="Arial"/>
                <a:ea typeface="Arial"/>
                <a:cs typeface="Arial"/>
                <a:sym typeface="Arial"/>
              </a:defRPr>
            </a:lvl3pPr>
            <a:lvl4pPr marL="0" marR="0" lvl="3" indent="0" algn="l" rtl="0">
              <a:spcBef>
                <a:spcPts val="0"/>
              </a:spcBef>
              <a:spcAft>
                <a:spcPts val="0"/>
              </a:spcAft>
              <a:buNone/>
              <a:defRPr sz="2600" b="1" u="none">
                <a:solidFill>
                  <a:schemeClr val="lt1"/>
                </a:solidFill>
                <a:latin typeface="Arial"/>
                <a:ea typeface="Arial"/>
                <a:cs typeface="Arial"/>
                <a:sym typeface="Arial"/>
              </a:defRPr>
            </a:lvl4pPr>
            <a:lvl5pPr marL="0" marR="0" lvl="4" indent="0" algn="l" rtl="0">
              <a:spcBef>
                <a:spcPts val="0"/>
              </a:spcBef>
              <a:spcAft>
                <a:spcPts val="0"/>
              </a:spcAft>
              <a:buNone/>
              <a:defRPr sz="2600" b="1" u="none">
                <a:solidFill>
                  <a:schemeClr val="lt1"/>
                </a:solidFill>
                <a:latin typeface="Arial"/>
                <a:ea typeface="Arial"/>
                <a:cs typeface="Arial"/>
                <a:sym typeface="Arial"/>
              </a:defRPr>
            </a:lvl5pPr>
            <a:lvl6pPr marL="0" marR="0" lvl="5" indent="0" algn="l" rtl="0">
              <a:spcBef>
                <a:spcPts val="0"/>
              </a:spcBef>
              <a:spcAft>
                <a:spcPts val="0"/>
              </a:spcAft>
              <a:buNone/>
              <a:defRPr sz="2600" b="1" u="none">
                <a:solidFill>
                  <a:schemeClr val="lt1"/>
                </a:solidFill>
                <a:latin typeface="Arial"/>
                <a:ea typeface="Arial"/>
                <a:cs typeface="Arial"/>
                <a:sym typeface="Arial"/>
              </a:defRPr>
            </a:lvl6pPr>
            <a:lvl7pPr marL="0" marR="0" lvl="6" indent="0" algn="l" rtl="0">
              <a:spcBef>
                <a:spcPts val="0"/>
              </a:spcBef>
              <a:spcAft>
                <a:spcPts val="0"/>
              </a:spcAft>
              <a:buNone/>
              <a:defRPr sz="2600" b="1" u="none">
                <a:solidFill>
                  <a:schemeClr val="lt1"/>
                </a:solidFill>
                <a:latin typeface="Arial"/>
                <a:ea typeface="Arial"/>
                <a:cs typeface="Arial"/>
                <a:sym typeface="Arial"/>
              </a:defRPr>
            </a:lvl7pPr>
            <a:lvl8pPr marL="0" marR="0" lvl="7" indent="0" algn="l" rtl="0">
              <a:spcBef>
                <a:spcPts val="0"/>
              </a:spcBef>
              <a:spcAft>
                <a:spcPts val="0"/>
              </a:spcAft>
              <a:buNone/>
              <a:defRPr sz="2600" b="1" u="none">
                <a:solidFill>
                  <a:schemeClr val="lt1"/>
                </a:solidFill>
                <a:latin typeface="Arial"/>
                <a:ea typeface="Arial"/>
                <a:cs typeface="Arial"/>
                <a:sym typeface="Arial"/>
              </a:defRPr>
            </a:lvl8pPr>
            <a:lvl9pPr marL="0" marR="0" lvl="8" indent="0" algn="l" rtl="0">
              <a:spcBef>
                <a:spcPts val="0"/>
              </a:spcBef>
              <a:spcAft>
                <a:spcPts val="0"/>
              </a:spcAft>
              <a:buNone/>
              <a:defRPr sz="2600" b="1"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e.jensen@icorsa.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8.png"/><Relationship Id="rId7" Type="http://schemas.openxmlformats.org/officeDocument/2006/relationships/customXml" Target="../ink/ink3.xm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29.png"/><Relationship Id="rId10" Type="http://schemas.openxmlformats.org/officeDocument/2006/relationships/image" Target="../media/image30.png"/><Relationship Id="rId4" Type="http://schemas.openxmlformats.org/officeDocument/2006/relationships/customXml" Target="../ink/ink1.xml"/><Relationship Id="rId9" Type="http://schemas.openxmlformats.org/officeDocument/2006/relationships/customXml" Target="../ink/ink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customXml" Target="../ink/ink10.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customXml" Target="../ink/ink7.xm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34.png"/><Relationship Id="rId14" Type="http://schemas.openxmlformats.org/officeDocument/2006/relationships/customXml" Target="../ink/ink11.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60.png"/><Relationship Id="rId7" Type="http://schemas.openxmlformats.org/officeDocument/2006/relationships/image" Target="../media/image280.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ustomXml" Target="../ink/ink12.xml"/><Relationship Id="rId4" Type="http://schemas.openxmlformats.org/officeDocument/2006/relationships/image" Target="../media/image61.png"/><Relationship Id="rId9" Type="http://schemas.openxmlformats.org/officeDocument/2006/relationships/customXml" Target="../ink/ink14.xml"/></Relationships>
</file>

<file path=ppt/slides/_rels/slide67.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image" Target="../media/image62.png"/><Relationship Id="rId7" Type="http://schemas.openxmlformats.org/officeDocument/2006/relationships/image" Target="../media/image280.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ustomXml" Target="../ink/ink15.xml"/><Relationship Id="rId4" Type="http://schemas.openxmlformats.org/officeDocument/2006/relationships/image" Target="../media/image63.png"/><Relationship Id="rId9" Type="http://schemas.openxmlformats.org/officeDocument/2006/relationships/customXml" Target="../ink/ink17.xml"/></Relationships>
</file>

<file path=ppt/slides/_rels/slide68.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64.png"/><Relationship Id="rId7" Type="http://schemas.openxmlformats.org/officeDocument/2006/relationships/image" Target="../media/image280.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ustomXml" Target="../ink/ink18.xml"/><Relationship Id="rId4" Type="http://schemas.openxmlformats.org/officeDocument/2006/relationships/image" Target="../media/image65.png"/><Relationship Id="rId9" Type="http://schemas.openxmlformats.org/officeDocument/2006/relationships/customXml" Target="../ink/ink20.xml"/></Relationships>
</file>

<file path=ppt/slides/_rels/slide69.xml.rels><?xml version="1.0" encoding="UTF-8" standalone="yes"?>
<Relationships xmlns="http://schemas.openxmlformats.org/package/2006/relationships"><Relationship Id="rId8" Type="http://schemas.openxmlformats.org/officeDocument/2006/relationships/customXml" Target="../ink/ink22.xml"/><Relationship Id="rId3" Type="http://schemas.openxmlformats.org/officeDocument/2006/relationships/image" Target="../media/image66.png"/><Relationship Id="rId7" Type="http://schemas.openxmlformats.org/officeDocument/2006/relationships/image" Target="../media/image280.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ustomXml" Target="../ink/ink21.xml"/><Relationship Id="rId4" Type="http://schemas.openxmlformats.org/officeDocument/2006/relationships/image" Target="../media/image67.png"/><Relationship Id="rId9" Type="http://schemas.openxmlformats.org/officeDocument/2006/relationships/customXml" Target="../ink/ink2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72.xml.rels><?xml version="1.0" encoding="UTF-8" standalone="yes"?>
<Relationships xmlns="http://schemas.openxmlformats.org/package/2006/relationships"><Relationship Id="rId3" Type="http://schemas.openxmlformats.org/officeDocument/2006/relationships/hyperlink" Target="http://www.rring.eu/newsletters/"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www.rring.eu/newsletters/"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72.jpg"/><Relationship Id="rId5" Type="http://schemas.openxmlformats.org/officeDocument/2006/relationships/image" Target="../media/image5.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p:cNvPicPr preferRelativeResize="0"/>
          <p:nvPr/>
        </p:nvPicPr>
        <p:blipFill rotWithShape="1">
          <a:blip r:embed="rId3">
            <a:alphaModFix/>
          </a:blip>
          <a:srcRect/>
          <a:stretch/>
        </p:blipFill>
        <p:spPr>
          <a:xfrm>
            <a:off x="3401433" y="2815500"/>
            <a:ext cx="3351327" cy="2119734"/>
          </a:xfrm>
          <a:prstGeom prst="rect">
            <a:avLst/>
          </a:prstGeom>
          <a:noFill/>
          <a:ln>
            <a:noFill/>
          </a:ln>
        </p:spPr>
      </p:pic>
      <p:pic>
        <p:nvPicPr>
          <p:cNvPr id="99" name="Google Shape;99;p1"/>
          <p:cNvPicPr preferRelativeResize="0"/>
          <p:nvPr/>
        </p:nvPicPr>
        <p:blipFill rotWithShape="1">
          <a:blip r:embed="rId4">
            <a:alphaModFix/>
          </a:blip>
          <a:srcRect/>
          <a:stretch/>
        </p:blipFill>
        <p:spPr>
          <a:xfrm>
            <a:off x="943950" y="4860505"/>
            <a:ext cx="8043296" cy="2119733"/>
          </a:xfrm>
          <a:prstGeom prst="rect">
            <a:avLst/>
          </a:prstGeom>
          <a:noFill/>
          <a:ln>
            <a:noFill/>
          </a:ln>
        </p:spPr>
      </p:pic>
      <p:sp>
        <p:nvSpPr>
          <p:cNvPr id="100" name="Google Shape;100;p1"/>
          <p:cNvSpPr txBox="1"/>
          <p:nvPr/>
        </p:nvSpPr>
        <p:spPr>
          <a:xfrm>
            <a:off x="3203848" y="657348"/>
            <a:ext cx="5665881" cy="119337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400"/>
              <a:buFont typeface="Arial"/>
              <a:buNone/>
            </a:pPr>
            <a:r>
              <a:rPr lang="en-GB" sz="2400" b="1" dirty="0" err="1">
                <a:solidFill>
                  <a:schemeClr val="dk1"/>
                </a:solidFill>
                <a:latin typeface="Arial"/>
                <a:ea typeface="Arial"/>
                <a:cs typeface="Arial"/>
                <a:sym typeface="Arial"/>
              </a:rPr>
              <a:t>Dr.</a:t>
            </a:r>
            <a:r>
              <a:rPr lang="en-GB" sz="2400" b="1" dirty="0">
                <a:solidFill>
                  <a:schemeClr val="dk1"/>
                </a:solidFill>
                <a:latin typeface="Arial"/>
                <a:ea typeface="Arial"/>
                <a:cs typeface="Arial"/>
                <a:sym typeface="Arial"/>
              </a:rPr>
              <a:t> Eric Jensen </a:t>
            </a:r>
            <a:r>
              <a:rPr lang="en-GB" sz="2400" dirty="0">
                <a:solidFill>
                  <a:schemeClr val="dk1"/>
                </a:solidFill>
                <a:latin typeface="Arial"/>
                <a:ea typeface="Arial"/>
                <a:cs typeface="Arial"/>
                <a:sym typeface="Arial"/>
              </a:rPr>
              <a:t>– </a:t>
            </a:r>
            <a:r>
              <a:rPr lang="en-GB" sz="2400" u="sng" dirty="0" err="1">
                <a:solidFill>
                  <a:schemeClr val="dk1"/>
                </a:solidFill>
                <a:latin typeface="Arial"/>
                <a:ea typeface="Arial"/>
                <a:cs typeface="Arial"/>
                <a:sym typeface="Arial"/>
              </a:rPr>
              <a:t>e.jensen@icorsa.org</a:t>
            </a:r>
            <a:br>
              <a:rPr lang="en-GB" sz="2400" dirty="0">
                <a:solidFill>
                  <a:schemeClr val="dk1"/>
                </a:solidFill>
                <a:latin typeface="Arial"/>
                <a:ea typeface="Arial"/>
                <a:cs typeface="Arial"/>
                <a:sym typeface="Arial"/>
              </a:rPr>
            </a:br>
            <a:r>
              <a:rPr lang="en-GB" sz="2400" dirty="0">
                <a:solidFill>
                  <a:schemeClr val="dk1"/>
                </a:solidFill>
                <a:latin typeface="Arial"/>
                <a:ea typeface="Arial"/>
                <a:cs typeface="Arial"/>
                <a:sym typeface="Arial"/>
              </a:rPr>
              <a:t>Senior Research Fellow and director of </a:t>
            </a:r>
            <a:r>
              <a:rPr lang="en-GB" sz="2400" dirty="0" err="1">
                <a:solidFill>
                  <a:schemeClr val="dk1"/>
                </a:solidFill>
                <a:latin typeface="Arial"/>
                <a:ea typeface="Arial"/>
                <a:cs typeface="Arial"/>
                <a:sym typeface="Arial"/>
              </a:rPr>
              <a:t>ICoRSA</a:t>
            </a:r>
            <a:r>
              <a:rPr lang="en-GB" sz="2400" dirty="0">
                <a:solidFill>
                  <a:schemeClr val="dk1"/>
                </a:solidFill>
                <a:latin typeface="Arial"/>
                <a:ea typeface="Arial"/>
                <a:cs typeface="Arial"/>
                <a:sym typeface="Arial"/>
              </a:rPr>
              <a:t> Policy Research Unit</a:t>
            </a:r>
            <a:endParaRPr dirty="0"/>
          </a:p>
        </p:txBody>
      </p:sp>
      <p:sp>
        <p:nvSpPr>
          <p:cNvPr id="101" name="Google Shape;101;p1"/>
          <p:cNvSpPr txBox="1"/>
          <p:nvPr/>
        </p:nvSpPr>
        <p:spPr>
          <a:xfrm>
            <a:off x="943950" y="2397300"/>
            <a:ext cx="3209400" cy="83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t>@</a:t>
            </a:r>
            <a:r>
              <a:rPr lang="en-GB" sz="2400" b="1" dirty="0" err="1"/>
              <a:t>JensenWarwick</a:t>
            </a:r>
            <a:endParaRPr sz="2400" b="1" dirty="0"/>
          </a:p>
        </p:txBody>
      </p:sp>
      <p:pic>
        <p:nvPicPr>
          <p:cNvPr id="3" name="Picture 2" descr="Logo&#10;&#10;Description automatically generated">
            <a:extLst>
              <a:ext uri="{FF2B5EF4-FFF2-40B4-BE49-F238E27FC236}">
                <a16:creationId xmlns:a16="http://schemas.microsoft.com/office/drawing/2014/main" id="{9BBEE82C-E4A5-4374-BB8A-EF54547685C0}"/>
              </a:ext>
            </a:extLst>
          </p:cNvPr>
          <p:cNvPicPr>
            <a:picLocks noChangeAspect="1"/>
          </p:cNvPicPr>
          <p:nvPr/>
        </p:nvPicPr>
        <p:blipFill>
          <a:blip r:embed="rId5"/>
          <a:stretch>
            <a:fillRect/>
          </a:stretch>
        </p:blipFill>
        <p:spPr>
          <a:xfrm>
            <a:off x="6867340" y="5015106"/>
            <a:ext cx="1332710" cy="429178"/>
          </a:xfrm>
          <a:prstGeom prst="rect">
            <a:avLst/>
          </a:prstGeom>
        </p:spPr>
      </p:pic>
      <p:pic>
        <p:nvPicPr>
          <p:cNvPr id="5" name="Picture 4" descr="Logo&#10;&#10;Description automatically generated">
            <a:extLst>
              <a:ext uri="{FF2B5EF4-FFF2-40B4-BE49-F238E27FC236}">
                <a16:creationId xmlns:a16="http://schemas.microsoft.com/office/drawing/2014/main" id="{98C424A3-C972-444C-9CF0-CBF1EF914F91}"/>
              </a:ext>
            </a:extLst>
          </p:cNvPr>
          <p:cNvPicPr>
            <a:picLocks noChangeAspect="1"/>
          </p:cNvPicPr>
          <p:nvPr/>
        </p:nvPicPr>
        <p:blipFill>
          <a:blip r:embed="rId5"/>
          <a:stretch>
            <a:fillRect/>
          </a:stretch>
        </p:blipFill>
        <p:spPr>
          <a:xfrm>
            <a:off x="1005446" y="770494"/>
            <a:ext cx="2042369" cy="6577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6ee3f95140_0_155"/>
          <p:cNvSpPr txBox="1">
            <a:spLocks noGrp="1"/>
          </p:cNvSpPr>
          <p:nvPr>
            <p:ph type="body" idx="1"/>
          </p:nvPr>
        </p:nvSpPr>
        <p:spPr>
          <a:xfrm>
            <a:off x="877725" y="2362200"/>
            <a:ext cx="8086800" cy="403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b="1"/>
              <a:t>Diverse &amp; inclusive</a:t>
            </a:r>
            <a:endParaRPr sz="2000" b="1"/>
          </a:p>
          <a:p>
            <a:pPr marL="342900" lvl="0" indent="-384175" algn="l" rtl="0">
              <a:spcBef>
                <a:spcPts val="0"/>
              </a:spcBef>
              <a:spcAft>
                <a:spcPts val="0"/>
              </a:spcAft>
              <a:buSzPts val="2000"/>
              <a:buChar char="●"/>
            </a:pPr>
            <a:r>
              <a:rPr lang="en-GB" sz="2000" i="1"/>
              <a:t>Involve early a wide range of actors and publics in R&amp;I practice, deliberation, and decision-making to yield more useful and higher quality knowledge. This strengths democracy and broadens sources of expertise, disciplines and perspectives.</a:t>
            </a:r>
            <a:endParaRPr sz="2000" i="1"/>
          </a:p>
          <a:p>
            <a:pPr marL="0" lvl="0" indent="0" algn="l" rtl="0">
              <a:spcBef>
                <a:spcPts val="0"/>
              </a:spcBef>
              <a:spcAft>
                <a:spcPts val="0"/>
              </a:spcAft>
              <a:buNone/>
            </a:pPr>
            <a:endParaRPr sz="2000"/>
          </a:p>
          <a:p>
            <a:pPr marL="0" lvl="0" indent="0" algn="l" rtl="0">
              <a:spcBef>
                <a:spcPts val="0"/>
              </a:spcBef>
              <a:spcAft>
                <a:spcPts val="0"/>
              </a:spcAft>
              <a:buNone/>
            </a:pPr>
            <a:r>
              <a:rPr lang="en-GB" sz="2000" b="1"/>
              <a:t>Anticipative &amp; reflective</a:t>
            </a:r>
            <a:endParaRPr sz="2000" b="1"/>
          </a:p>
          <a:p>
            <a:pPr marL="342900" lvl="0" indent="-384175" algn="l" rtl="0">
              <a:spcBef>
                <a:spcPts val="0"/>
              </a:spcBef>
              <a:spcAft>
                <a:spcPts val="0"/>
              </a:spcAft>
              <a:buSzPts val="2000"/>
              <a:buChar char="●"/>
            </a:pPr>
            <a:r>
              <a:rPr lang="en-GB" sz="2000" i="1"/>
              <a:t>Envision impacts and reflect on the underlying assumptions, values, and purposes to better understand how R&amp;I shapes the future. This yields to valuable insights and increase our capacity to act on what we know.</a:t>
            </a:r>
            <a:endParaRPr sz="2000" i="1"/>
          </a:p>
          <a:p>
            <a:pPr marL="0" lvl="0" indent="0" algn="l" rtl="0">
              <a:spcBef>
                <a:spcPts val="0"/>
              </a:spcBef>
              <a:spcAft>
                <a:spcPts val="0"/>
              </a:spcAft>
              <a:buNone/>
            </a:pPr>
            <a:endParaRPr sz="2000"/>
          </a:p>
          <a:p>
            <a:pPr marL="0" lvl="0" indent="0" algn="l" rtl="0">
              <a:spcBef>
                <a:spcPts val="0"/>
              </a:spcBef>
              <a:spcAft>
                <a:spcPts val="0"/>
              </a:spcAft>
              <a:buNone/>
            </a:pPr>
            <a:r>
              <a:rPr lang="en-GB" sz="2000"/>
              <a:t>As summarized by RRI Tools: </a:t>
            </a:r>
            <a:r>
              <a:rPr lang="en-GB" sz="2000" b="1"/>
              <a:t>rri-tools.eu/about-rri</a:t>
            </a:r>
            <a:endParaRPr sz="2000" b="1"/>
          </a:p>
        </p:txBody>
      </p:sp>
      <p:sp>
        <p:nvSpPr>
          <p:cNvPr id="192" name="Google Shape;192;g6ee3f95140_0_155"/>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3000" dirty="0"/>
              <a:t>Defining RRI:</a:t>
            </a:r>
            <a:br>
              <a:rPr lang="en-GB" sz="3000" dirty="0"/>
            </a:br>
            <a:r>
              <a:rPr lang="en-GB" sz="3000" dirty="0"/>
              <a:t>Process Dimensions of Socially Responsible Research/Innovation (1/2)</a:t>
            </a:r>
            <a:endParaRPr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6ee3f95140_0_166"/>
          <p:cNvSpPr txBox="1">
            <a:spLocks noGrp="1"/>
          </p:cNvSpPr>
          <p:nvPr>
            <p:ph type="body" idx="1"/>
          </p:nvPr>
        </p:nvSpPr>
        <p:spPr>
          <a:xfrm>
            <a:off x="851525" y="2362200"/>
            <a:ext cx="8113200" cy="403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b="1"/>
              <a:t>Open &amp; transparent</a:t>
            </a:r>
            <a:endParaRPr sz="2000" b="1"/>
          </a:p>
          <a:p>
            <a:pPr marL="342900" lvl="0" indent="-384175" algn="l" rtl="0">
              <a:spcBef>
                <a:spcPts val="0"/>
              </a:spcBef>
              <a:spcAft>
                <a:spcPts val="0"/>
              </a:spcAft>
              <a:buSzPts val="2000"/>
              <a:buChar char="●"/>
            </a:pPr>
            <a:r>
              <a:rPr lang="en-GB" sz="2000" i="1"/>
              <a:t>Communicate in a balanced, meaningful way methods, results, conclusions, and implications to enable public scrutiny and dialogue. This benefits the visibility and understanding of R&amp;I.</a:t>
            </a:r>
            <a:endParaRPr sz="2000" i="1"/>
          </a:p>
          <a:p>
            <a:pPr marL="0" lvl="0" indent="0" algn="l" rtl="0">
              <a:spcBef>
                <a:spcPts val="0"/>
              </a:spcBef>
              <a:spcAft>
                <a:spcPts val="0"/>
              </a:spcAft>
              <a:buNone/>
            </a:pPr>
            <a:endParaRPr sz="2000"/>
          </a:p>
          <a:p>
            <a:pPr marL="0" lvl="0" indent="0" algn="l" rtl="0">
              <a:spcBef>
                <a:spcPts val="0"/>
              </a:spcBef>
              <a:spcAft>
                <a:spcPts val="0"/>
              </a:spcAft>
              <a:buNone/>
            </a:pPr>
            <a:r>
              <a:rPr lang="en-GB" sz="2000" b="1"/>
              <a:t>Responsive &amp; adaptive to change</a:t>
            </a:r>
            <a:endParaRPr sz="2000" b="1"/>
          </a:p>
          <a:p>
            <a:pPr marL="342900" lvl="0" indent="-384175" algn="l" rtl="0">
              <a:spcBef>
                <a:spcPts val="0"/>
              </a:spcBef>
              <a:spcAft>
                <a:spcPts val="0"/>
              </a:spcAft>
              <a:buSzPts val="2000"/>
              <a:buChar char="●"/>
            </a:pPr>
            <a:r>
              <a:rPr lang="en-GB" sz="2000" i="1"/>
              <a:t>Be able to modify modes of thought and behaviour, overarching organizational structures, in response to changing circumstances, knowledge, and perspectives. This aligns action with the needs expressed by stakeholders and publics.</a:t>
            </a:r>
            <a:endParaRPr sz="2000" i="1"/>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r>
              <a:rPr lang="en-GB" sz="2000"/>
              <a:t>As summarized by RRI Tools: </a:t>
            </a:r>
            <a:r>
              <a:rPr lang="en-GB" sz="2000" b="1"/>
              <a:t>rri-tools.eu/about-rri</a:t>
            </a:r>
            <a:endParaRPr sz="2000" b="1"/>
          </a:p>
        </p:txBody>
      </p:sp>
      <p:sp>
        <p:nvSpPr>
          <p:cNvPr id="198" name="Google Shape;198;g6ee3f95140_0_166"/>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lvl="2" algn="ctr"/>
            <a:r>
              <a:rPr lang="en-GB" sz="3000" dirty="0"/>
              <a:t>Defining RRI:</a:t>
            </a:r>
            <a:br>
              <a:rPr lang="en-GB" sz="3000" dirty="0"/>
            </a:br>
            <a:r>
              <a:rPr lang="en-GB" sz="3000" dirty="0"/>
              <a:t>Process Dimensions of Socially Responsible Research/Innovation (2/2)</a:t>
            </a:r>
            <a:endParaRPr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6ee3f95140_0_174"/>
          <p:cNvSpPr txBox="1">
            <a:spLocks noGrp="1"/>
          </p:cNvSpPr>
          <p:nvPr>
            <p:ph type="body" idx="1"/>
          </p:nvPr>
        </p:nvSpPr>
        <p:spPr>
          <a:xfrm>
            <a:off x="851525" y="2362200"/>
            <a:ext cx="8113200" cy="403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a:t>The survey further integrates and addresses all six RRI policy keys:</a:t>
            </a:r>
            <a:endParaRPr sz="2000"/>
          </a:p>
          <a:p>
            <a:pPr marL="0" lvl="0" indent="0" algn="l" rtl="0">
              <a:spcBef>
                <a:spcPts val="0"/>
              </a:spcBef>
              <a:spcAft>
                <a:spcPts val="0"/>
              </a:spcAft>
              <a:buNone/>
            </a:pPr>
            <a:endParaRPr sz="2000" b="1"/>
          </a:p>
          <a:p>
            <a:pPr marL="457200" lvl="0" indent="-355600" algn="l" rtl="0">
              <a:spcBef>
                <a:spcPts val="0"/>
              </a:spcBef>
              <a:spcAft>
                <a:spcPts val="0"/>
              </a:spcAft>
              <a:buSzPts val="2000"/>
              <a:buChar char="●"/>
            </a:pPr>
            <a:r>
              <a:rPr lang="en-GB" sz="2000" b="1"/>
              <a:t>Ethics</a:t>
            </a:r>
            <a:endParaRPr sz="2000" b="1"/>
          </a:p>
          <a:p>
            <a:pPr marL="457200" lvl="0" indent="-355600" algn="l" rtl="0">
              <a:spcBef>
                <a:spcPts val="0"/>
              </a:spcBef>
              <a:spcAft>
                <a:spcPts val="0"/>
              </a:spcAft>
              <a:buSzPts val="2000"/>
              <a:buChar char="●"/>
            </a:pPr>
            <a:r>
              <a:rPr lang="en-GB" sz="2000" b="1"/>
              <a:t>Gender Equality</a:t>
            </a:r>
            <a:endParaRPr sz="2000" b="1"/>
          </a:p>
          <a:p>
            <a:pPr marL="457200" lvl="0" indent="-355600" algn="l" rtl="0">
              <a:spcBef>
                <a:spcPts val="0"/>
              </a:spcBef>
              <a:spcAft>
                <a:spcPts val="0"/>
              </a:spcAft>
              <a:buSzPts val="2000"/>
              <a:buChar char="●"/>
            </a:pPr>
            <a:r>
              <a:rPr lang="en-GB" sz="2000" b="1"/>
              <a:t>Governance</a:t>
            </a:r>
            <a:endParaRPr sz="2000" b="1"/>
          </a:p>
          <a:p>
            <a:pPr marL="457200" lvl="0" indent="-355600" algn="l" rtl="0">
              <a:spcBef>
                <a:spcPts val="0"/>
              </a:spcBef>
              <a:spcAft>
                <a:spcPts val="0"/>
              </a:spcAft>
              <a:buSzPts val="2000"/>
              <a:buChar char="●"/>
            </a:pPr>
            <a:r>
              <a:rPr lang="en-GB" sz="2000" b="1"/>
              <a:t>Open Access</a:t>
            </a:r>
            <a:endParaRPr sz="2000" b="1"/>
          </a:p>
          <a:p>
            <a:pPr marL="457200" lvl="0" indent="-355600" algn="l" rtl="0">
              <a:spcBef>
                <a:spcPts val="0"/>
              </a:spcBef>
              <a:spcAft>
                <a:spcPts val="0"/>
              </a:spcAft>
              <a:buSzPts val="2000"/>
              <a:buChar char="●"/>
            </a:pPr>
            <a:r>
              <a:rPr lang="en-GB" sz="2000" b="1"/>
              <a:t>Public Engagement</a:t>
            </a:r>
            <a:endParaRPr sz="2000" b="1"/>
          </a:p>
          <a:p>
            <a:pPr marL="457200" lvl="0" indent="-355600" algn="l" rtl="0">
              <a:spcBef>
                <a:spcPts val="0"/>
              </a:spcBef>
              <a:spcAft>
                <a:spcPts val="0"/>
              </a:spcAft>
              <a:buSzPts val="2000"/>
              <a:buChar char="●"/>
            </a:pPr>
            <a:r>
              <a:rPr lang="en-GB" sz="2000" b="1"/>
              <a:t>Science Education</a:t>
            </a:r>
            <a:endParaRPr sz="2000" b="1"/>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r>
              <a:rPr lang="en-GB" sz="2000"/>
              <a:t>As summarized by RRI Tools: </a:t>
            </a:r>
            <a:r>
              <a:rPr lang="en-GB" sz="2000" b="1"/>
              <a:t>rri-tools.eu/about-rri</a:t>
            </a:r>
            <a:endParaRPr sz="2000" b="1"/>
          </a:p>
        </p:txBody>
      </p:sp>
      <p:sp>
        <p:nvSpPr>
          <p:cNvPr id="204" name="Google Shape;204;g6ee3f95140_0_174"/>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3000" dirty="0"/>
              <a:t>Defining RRI:</a:t>
            </a:r>
            <a:br>
              <a:rPr lang="en-GB" sz="3000" dirty="0"/>
            </a:br>
            <a:r>
              <a:rPr lang="en-GB" sz="3000" dirty="0"/>
              <a:t>EU RRI Policy Keys</a:t>
            </a:r>
            <a:endParaRPr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6"/>
          <p:cNvSpPr txBox="1">
            <a:spLocks noGrp="1"/>
          </p:cNvSpPr>
          <p:nvPr>
            <p:ph type="body" idx="1"/>
          </p:nvPr>
        </p:nvSpPr>
        <p:spPr>
          <a:xfrm>
            <a:off x="762000" y="2362200"/>
            <a:ext cx="8202613" cy="37242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Char char="●"/>
            </a:pPr>
            <a:r>
              <a:rPr lang="en-GB" sz="2400"/>
              <a:t>Surveys </a:t>
            </a:r>
            <a:endParaRPr/>
          </a:p>
          <a:p>
            <a:pPr marL="742950" lvl="1" indent="-285750" algn="l" rtl="0">
              <a:spcBef>
                <a:spcPts val="320"/>
              </a:spcBef>
              <a:spcAft>
                <a:spcPts val="0"/>
              </a:spcAft>
              <a:buSzPts val="1200"/>
              <a:buFont typeface="Arial"/>
              <a:buChar char="–"/>
            </a:pPr>
            <a:r>
              <a:rPr lang="en-GB" sz="1600"/>
              <a:t>Development of a survey, then two rounds of in-depth pilot testing and refinement </a:t>
            </a:r>
            <a:endParaRPr/>
          </a:p>
        </p:txBody>
      </p:sp>
      <p:sp>
        <p:nvSpPr>
          <p:cNvPr id="210" name="Google Shape;210;p6"/>
          <p:cNvSpPr>
            <a:spLocks noGrp="1"/>
          </p:cNvSpPr>
          <p:nvPr>
            <p:ph type="title"/>
          </p:nvPr>
        </p:nvSpPr>
        <p:spPr>
          <a:xfrm>
            <a:off x="762000" y="764704"/>
            <a:ext cx="777044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3000"/>
              <a:t>Global Survey of Researchers and Innovators</a:t>
            </a:r>
            <a:endParaRPr sz="3000"/>
          </a:p>
        </p:txBody>
      </p:sp>
      <p:pic>
        <p:nvPicPr>
          <p:cNvPr id="211" name="Google Shape;211;p6" descr="A screenshot of a cell phone&#10;&#10;Description automatically generated"/>
          <p:cNvPicPr preferRelativeResize="0"/>
          <p:nvPr/>
        </p:nvPicPr>
        <p:blipFill rotWithShape="1">
          <a:blip r:embed="rId3">
            <a:alphaModFix/>
          </a:blip>
          <a:srcRect/>
          <a:stretch/>
        </p:blipFill>
        <p:spPr>
          <a:xfrm>
            <a:off x="2699792" y="3272051"/>
            <a:ext cx="5976664" cy="35323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6ee3f95140_0_83"/>
          <p:cNvSpPr txBox="1">
            <a:spLocks noGrp="1"/>
          </p:cNvSpPr>
          <p:nvPr>
            <p:ph type="body" idx="1"/>
          </p:nvPr>
        </p:nvSpPr>
        <p:spPr>
          <a:xfrm>
            <a:off x="762000" y="2362200"/>
            <a:ext cx="8202600" cy="403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dirty="0"/>
          </a:p>
          <a:p>
            <a:pPr marL="342900" lvl="0" indent="-384175" algn="l" rtl="0">
              <a:spcBef>
                <a:spcPts val="0"/>
              </a:spcBef>
              <a:spcAft>
                <a:spcPts val="0"/>
              </a:spcAft>
              <a:buSzPts val="2000"/>
              <a:buChar char="●"/>
            </a:pPr>
            <a:r>
              <a:rPr lang="en-GB" sz="2000" dirty="0"/>
              <a:t>The survey was open from </a:t>
            </a:r>
            <a:r>
              <a:rPr lang="en-GB" sz="2000" b="1" dirty="0"/>
              <a:t>1 October 2019</a:t>
            </a:r>
            <a:r>
              <a:rPr lang="en-GB" sz="2000" dirty="0"/>
              <a:t> to </a:t>
            </a:r>
            <a:r>
              <a:rPr lang="en-GB" sz="2000" b="1" dirty="0"/>
              <a:t>20 December 2019</a:t>
            </a:r>
            <a:endParaRPr sz="2000" b="1" dirty="0"/>
          </a:p>
        </p:txBody>
      </p:sp>
      <p:sp>
        <p:nvSpPr>
          <p:cNvPr id="217" name="Google Shape;217;g6ee3f95140_0_83"/>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3000"/>
              <a:t>Survey Design</a:t>
            </a:r>
            <a:br>
              <a:rPr lang="en-GB" sz="3000"/>
            </a:br>
            <a:r>
              <a:rPr lang="en-GB" sz="3000"/>
              <a:t>Good Practice and Timeline</a:t>
            </a:r>
            <a:endParaRPr sz="3000"/>
          </a:p>
        </p:txBody>
      </p:sp>
      <p:pic>
        <p:nvPicPr>
          <p:cNvPr id="4" name="Google Shape;224;p8" descr="A screenshot of a cell phone&#10;&#10;Description automatically generated">
            <a:extLst>
              <a:ext uri="{FF2B5EF4-FFF2-40B4-BE49-F238E27FC236}">
                <a16:creationId xmlns:a16="http://schemas.microsoft.com/office/drawing/2014/main" id="{4A5A2A61-FACD-4850-9B6E-76F2D5F0D7A6}"/>
              </a:ext>
            </a:extLst>
          </p:cNvPr>
          <p:cNvPicPr preferRelativeResize="0"/>
          <p:nvPr/>
        </p:nvPicPr>
        <p:blipFill rotWithShape="1">
          <a:blip r:embed="rId3">
            <a:alphaModFix/>
          </a:blip>
          <a:srcRect l="4072" r="5429"/>
          <a:stretch/>
        </p:blipFill>
        <p:spPr>
          <a:xfrm>
            <a:off x="1283335" y="3429000"/>
            <a:ext cx="7401976" cy="265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6ee3f95140_0_89"/>
          <p:cNvSpPr txBox="1">
            <a:spLocks noGrp="1"/>
          </p:cNvSpPr>
          <p:nvPr>
            <p:ph type="body" idx="1"/>
          </p:nvPr>
        </p:nvSpPr>
        <p:spPr>
          <a:xfrm>
            <a:off x="910475" y="2362200"/>
            <a:ext cx="8054100" cy="3724200"/>
          </a:xfrm>
          <a:prstGeom prst="rect">
            <a:avLst/>
          </a:prstGeom>
          <a:noFill/>
          <a:ln>
            <a:noFill/>
          </a:ln>
        </p:spPr>
        <p:txBody>
          <a:bodyPr spcFirstLastPara="1" wrap="square" lIns="91425" tIns="45700" rIns="91425" bIns="45700" anchor="t" anchorCtr="0">
            <a:noAutofit/>
          </a:bodyPr>
          <a:lstStyle/>
          <a:p>
            <a:pPr marL="342900" lvl="0" indent="-381000" algn="l" rtl="0">
              <a:spcBef>
                <a:spcPts val="0"/>
              </a:spcBef>
              <a:spcAft>
                <a:spcPts val="0"/>
              </a:spcAft>
              <a:buSzPts val="2400"/>
              <a:buChar char="●"/>
            </a:pPr>
            <a:r>
              <a:rPr lang="en-GB" sz="2400"/>
              <a:t>Age</a:t>
            </a:r>
            <a:endParaRPr sz="2400"/>
          </a:p>
          <a:p>
            <a:pPr marL="342900" lvl="0" indent="-381000" algn="l" rtl="0">
              <a:spcBef>
                <a:spcPts val="0"/>
              </a:spcBef>
              <a:spcAft>
                <a:spcPts val="0"/>
              </a:spcAft>
              <a:buSzPts val="2400"/>
              <a:buChar char="●"/>
            </a:pPr>
            <a:r>
              <a:rPr lang="en-GB" sz="2400"/>
              <a:t>Gender</a:t>
            </a:r>
            <a:endParaRPr sz="2400"/>
          </a:p>
          <a:p>
            <a:pPr marL="342900" lvl="0" indent="-381000" algn="l" rtl="0">
              <a:spcBef>
                <a:spcPts val="0"/>
              </a:spcBef>
              <a:spcAft>
                <a:spcPts val="0"/>
              </a:spcAft>
              <a:buSzPts val="2400"/>
              <a:buChar char="●"/>
            </a:pPr>
            <a:r>
              <a:rPr lang="en-GB" sz="2400"/>
              <a:t>Nationality</a:t>
            </a:r>
            <a:endParaRPr sz="2400"/>
          </a:p>
          <a:p>
            <a:pPr marL="342900" lvl="0" indent="-381000" algn="l" rtl="0">
              <a:spcBef>
                <a:spcPts val="0"/>
              </a:spcBef>
              <a:spcAft>
                <a:spcPts val="0"/>
              </a:spcAft>
              <a:buSzPts val="2400"/>
              <a:buChar char="●"/>
            </a:pPr>
            <a:r>
              <a:rPr lang="en-GB" sz="2400"/>
              <a:t>Native Language</a:t>
            </a:r>
            <a:endParaRPr sz="2400"/>
          </a:p>
          <a:p>
            <a:pPr marL="342900" lvl="0" indent="-381000" algn="l" rtl="0">
              <a:spcBef>
                <a:spcPts val="0"/>
              </a:spcBef>
              <a:spcAft>
                <a:spcPts val="0"/>
              </a:spcAft>
              <a:buSzPts val="2400"/>
              <a:buChar char="●"/>
            </a:pPr>
            <a:r>
              <a:rPr lang="en-GB" sz="2400"/>
              <a:t>Level of Education &amp; Subject of Schooling</a:t>
            </a:r>
            <a:endParaRPr sz="2400"/>
          </a:p>
          <a:p>
            <a:pPr marL="342900" lvl="0" indent="-381000" algn="l" rtl="0">
              <a:spcBef>
                <a:spcPts val="0"/>
              </a:spcBef>
              <a:spcAft>
                <a:spcPts val="0"/>
              </a:spcAft>
              <a:buSzPts val="2400"/>
              <a:buChar char="●"/>
            </a:pPr>
            <a:r>
              <a:rPr lang="en-GB" sz="2400"/>
              <a:t>Location of Schooling &amp; Professional Career</a:t>
            </a:r>
            <a:endParaRPr sz="2400"/>
          </a:p>
          <a:p>
            <a:pPr marL="342900" lvl="0" indent="-381000" algn="l" rtl="0">
              <a:spcBef>
                <a:spcPts val="0"/>
              </a:spcBef>
              <a:spcAft>
                <a:spcPts val="0"/>
              </a:spcAft>
              <a:buSzPts val="2400"/>
              <a:buChar char="●"/>
            </a:pPr>
            <a:r>
              <a:rPr lang="en-GB" sz="2400"/>
              <a:t>Time in current position of career</a:t>
            </a:r>
            <a:endParaRPr sz="2400"/>
          </a:p>
        </p:txBody>
      </p:sp>
      <p:sp>
        <p:nvSpPr>
          <p:cNvPr id="230" name="Google Shape;230;g6ee3f95140_0_89"/>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3000"/>
              <a:t>Variables Covered</a:t>
            </a:r>
            <a:br>
              <a:rPr lang="en-GB" sz="3000"/>
            </a:br>
            <a:r>
              <a:rPr lang="en-GB" sz="3000"/>
              <a:t>Demographic Information</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6ee3f95140_0_94"/>
          <p:cNvSpPr txBox="1">
            <a:spLocks noGrp="1"/>
          </p:cNvSpPr>
          <p:nvPr>
            <p:ph type="body" idx="1"/>
          </p:nvPr>
        </p:nvSpPr>
        <p:spPr>
          <a:xfrm>
            <a:off x="884275" y="2362200"/>
            <a:ext cx="8080200" cy="3724200"/>
          </a:xfrm>
          <a:prstGeom prst="rect">
            <a:avLst/>
          </a:prstGeom>
          <a:noFill/>
          <a:ln>
            <a:noFill/>
          </a:ln>
        </p:spPr>
        <p:txBody>
          <a:bodyPr spcFirstLastPara="1" wrap="square" lIns="91425" tIns="45700" rIns="91425" bIns="45700" anchor="t" anchorCtr="0">
            <a:noAutofit/>
          </a:bodyPr>
          <a:lstStyle/>
          <a:p>
            <a:pPr marL="342900" lvl="0" indent="-381000">
              <a:spcBef>
                <a:spcPts val="0"/>
              </a:spcBef>
              <a:buSzPts val="2400"/>
            </a:pPr>
            <a:r>
              <a:rPr lang="en-GB" sz="2400" dirty="0"/>
              <a:t>General Science, tech and innovation fields :</a:t>
            </a:r>
            <a:endParaRPr sz="2400" dirty="0"/>
          </a:p>
          <a:p>
            <a:pPr marL="742950" lvl="1" indent="-314325" algn="l" rtl="0">
              <a:spcBef>
                <a:spcPts val="0"/>
              </a:spcBef>
              <a:spcAft>
                <a:spcPts val="0"/>
              </a:spcAft>
              <a:buSzPts val="1800"/>
              <a:buChar char="–"/>
            </a:pPr>
            <a:r>
              <a:rPr lang="en-GB" sz="1800" dirty="0"/>
              <a:t>Natural sciences, mathematics and statistics</a:t>
            </a:r>
            <a:endParaRPr sz="1800" dirty="0"/>
          </a:p>
          <a:p>
            <a:pPr marL="742950" lvl="1" indent="-314325" algn="l" rtl="0">
              <a:spcBef>
                <a:spcPts val="0"/>
              </a:spcBef>
              <a:spcAft>
                <a:spcPts val="0"/>
              </a:spcAft>
              <a:buSzPts val="1800"/>
              <a:buChar char="–"/>
            </a:pPr>
            <a:r>
              <a:rPr lang="en-GB" sz="1800" dirty="0"/>
              <a:t>Engineering and technology</a:t>
            </a:r>
            <a:endParaRPr sz="1800" dirty="0"/>
          </a:p>
          <a:p>
            <a:pPr marL="742950" lvl="1" indent="-314325" algn="l" rtl="0">
              <a:spcBef>
                <a:spcPts val="0"/>
              </a:spcBef>
              <a:spcAft>
                <a:spcPts val="0"/>
              </a:spcAft>
              <a:buSzPts val="1800"/>
              <a:buChar char="–"/>
            </a:pPr>
            <a:r>
              <a:rPr lang="en-GB" sz="1800" dirty="0"/>
              <a:t>Medical and health sciences</a:t>
            </a:r>
            <a:endParaRPr sz="1800" dirty="0"/>
          </a:p>
          <a:p>
            <a:pPr marL="742950" lvl="1" indent="-314325" algn="l" rtl="0">
              <a:spcBef>
                <a:spcPts val="0"/>
              </a:spcBef>
              <a:spcAft>
                <a:spcPts val="0"/>
              </a:spcAft>
              <a:buSzPts val="1800"/>
              <a:buChar char="–"/>
            </a:pPr>
            <a:r>
              <a:rPr lang="en-GB" sz="1800" dirty="0"/>
              <a:t>Agricultural sciences</a:t>
            </a:r>
            <a:endParaRPr sz="1800" dirty="0"/>
          </a:p>
          <a:p>
            <a:pPr marL="742950" lvl="1" indent="-314325" algn="l" rtl="0">
              <a:spcBef>
                <a:spcPts val="0"/>
              </a:spcBef>
              <a:spcAft>
                <a:spcPts val="0"/>
              </a:spcAft>
              <a:buSzPts val="1800"/>
              <a:buChar char="–"/>
            </a:pPr>
            <a:r>
              <a:rPr lang="en-GB" sz="1800" dirty="0"/>
              <a:t>Social sciences</a:t>
            </a:r>
            <a:endParaRPr sz="1800" dirty="0"/>
          </a:p>
          <a:p>
            <a:pPr marL="742950" lvl="1" indent="-314325" algn="l" rtl="0">
              <a:spcBef>
                <a:spcPts val="0"/>
              </a:spcBef>
              <a:spcAft>
                <a:spcPts val="0"/>
              </a:spcAft>
              <a:buSzPts val="1800"/>
              <a:buChar char="–"/>
            </a:pPr>
            <a:r>
              <a:rPr lang="en-GB" sz="1800" dirty="0"/>
              <a:t>Humanities</a:t>
            </a:r>
            <a:endParaRPr sz="1800" dirty="0"/>
          </a:p>
          <a:p>
            <a:pPr marL="342900" lvl="0" indent="-371475" algn="l" rtl="0">
              <a:spcBef>
                <a:spcPts val="0"/>
              </a:spcBef>
              <a:spcAft>
                <a:spcPts val="0"/>
              </a:spcAft>
              <a:buSzPts val="1800"/>
              <a:buChar char="●"/>
            </a:pPr>
            <a:r>
              <a:rPr lang="en-GB" sz="1800" dirty="0"/>
              <a:t>Respondents could further indicate sub-fields for each STI field</a:t>
            </a:r>
            <a:br>
              <a:rPr lang="en-GB" sz="1800" dirty="0"/>
            </a:br>
            <a:r>
              <a:rPr lang="en-GB" sz="1800" dirty="0"/>
              <a:t>e.g.: Mathematics, Computer and information sciences, Physical sciences, Chemical sciences, etc.</a:t>
            </a:r>
            <a:endParaRPr sz="1800" dirty="0"/>
          </a:p>
          <a:p>
            <a:pPr marL="342900" lvl="0" indent="-409575" algn="l" rtl="0">
              <a:spcBef>
                <a:spcPts val="0"/>
              </a:spcBef>
              <a:spcAft>
                <a:spcPts val="0"/>
              </a:spcAft>
              <a:buSzPts val="2400"/>
              <a:buChar char="●"/>
            </a:pPr>
            <a:r>
              <a:rPr lang="en-GB" sz="2400" dirty="0"/>
              <a:t>Work Sector, e.g. University/college, government agency, industry / commercial, etc.</a:t>
            </a:r>
            <a:endParaRPr sz="2400" dirty="0"/>
          </a:p>
        </p:txBody>
      </p:sp>
      <p:sp>
        <p:nvSpPr>
          <p:cNvPr id="236" name="Google Shape;236;g6ee3f95140_0_94"/>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3000" dirty="0"/>
              <a:t>Variables Covered in Survey</a:t>
            </a:r>
            <a:br>
              <a:rPr lang="en-GB" sz="3000" dirty="0"/>
            </a:br>
            <a:endParaRPr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6ee3f95140_0_0"/>
          <p:cNvSpPr txBox="1">
            <a:spLocks noGrp="1"/>
          </p:cNvSpPr>
          <p:nvPr>
            <p:ph type="body" idx="1"/>
          </p:nvPr>
        </p:nvSpPr>
        <p:spPr>
          <a:xfrm>
            <a:off x="762000" y="2362200"/>
            <a:ext cx="8202600" cy="3724200"/>
          </a:xfrm>
          <a:prstGeom prst="rect">
            <a:avLst/>
          </a:prstGeom>
          <a:noFill/>
          <a:ln>
            <a:noFill/>
          </a:ln>
        </p:spPr>
        <p:txBody>
          <a:bodyPr spcFirstLastPara="1" wrap="square" lIns="91425" tIns="45700" rIns="91425" bIns="45700" anchor="t" anchorCtr="0">
            <a:noAutofit/>
          </a:bodyPr>
          <a:lstStyle/>
          <a:p>
            <a:pPr marL="342900" lvl="0" indent="-409575" algn="l" rtl="0">
              <a:spcBef>
                <a:spcPts val="0"/>
              </a:spcBef>
              <a:spcAft>
                <a:spcPts val="0"/>
              </a:spcAft>
              <a:buSzPts val="2400"/>
              <a:buChar char="●"/>
            </a:pPr>
            <a:r>
              <a:rPr lang="en-GB" sz="2400" b="1" dirty="0"/>
              <a:t>2198 responses</a:t>
            </a:r>
            <a:r>
              <a:rPr lang="en-GB" sz="2400" dirty="0"/>
              <a:t> with a completion rate of 70% or more</a:t>
            </a:r>
            <a:endParaRPr sz="2400" dirty="0"/>
          </a:p>
          <a:p>
            <a:pPr marL="342900" lvl="0" indent="-409575" algn="l" rtl="0">
              <a:spcBef>
                <a:spcPts val="0"/>
              </a:spcBef>
              <a:spcAft>
                <a:spcPts val="0"/>
              </a:spcAft>
              <a:buSzPts val="2400"/>
              <a:buChar char="●"/>
            </a:pPr>
            <a:r>
              <a:rPr lang="en-GB" sz="2400" b="1" dirty="0"/>
              <a:t>539 responses</a:t>
            </a:r>
            <a:r>
              <a:rPr lang="en-GB" sz="2400" dirty="0"/>
              <a:t> with a completion rate of 5+% (less than 70%)</a:t>
            </a:r>
            <a:endParaRPr sz="2400" dirty="0"/>
          </a:p>
          <a:p>
            <a:pPr marL="342900" lvl="0" indent="-409575" algn="l" rtl="0">
              <a:spcBef>
                <a:spcPts val="0"/>
              </a:spcBef>
              <a:spcAft>
                <a:spcPts val="0"/>
              </a:spcAft>
              <a:buSzPts val="2400"/>
              <a:buChar char="●"/>
            </a:pPr>
            <a:r>
              <a:rPr lang="en-GB" sz="2400" dirty="0"/>
              <a:t>Respondents on average took </a:t>
            </a:r>
            <a:r>
              <a:rPr lang="en-GB" sz="2400" b="1" dirty="0"/>
              <a:t>33 minutes </a:t>
            </a:r>
            <a:r>
              <a:rPr lang="en-GB" sz="2400" dirty="0"/>
              <a:t>to complete the survey</a:t>
            </a:r>
            <a:endParaRPr sz="2400" dirty="0"/>
          </a:p>
        </p:txBody>
      </p:sp>
      <p:sp>
        <p:nvSpPr>
          <p:cNvPr id="242" name="Google Shape;242;g6ee3f95140_0_0"/>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2400" dirty="0"/>
              <a:t>Global Survey of Researchers:</a:t>
            </a:r>
            <a:br>
              <a:rPr lang="en-GB" sz="2400" dirty="0"/>
            </a:br>
            <a:r>
              <a:rPr lang="en-GB" sz="2400" dirty="0"/>
              <a:t>Sample Overview</a:t>
            </a:r>
            <a:endParaRPr dirty="0"/>
          </a:p>
        </p:txBody>
      </p:sp>
      <p:pic>
        <p:nvPicPr>
          <p:cNvPr id="243" name="Google Shape;243;g6ee3f95140_0_0"/>
          <p:cNvPicPr preferRelativeResize="0"/>
          <p:nvPr/>
        </p:nvPicPr>
        <p:blipFill>
          <a:blip r:embed="rId3">
            <a:alphaModFix/>
          </a:blip>
          <a:stretch>
            <a:fillRect/>
          </a:stretch>
        </p:blipFill>
        <p:spPr>
          <a:xfrm>
            <a:off x="3389025" y="4043275"/>
            <a:ext cx="5754975" cy="2814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6ee3f95140_0_144"/>
          <p:cNvSpPr txBox="1">
            <a:spLocks noGrp="1"/>
          </p:cNvSpPr>
          <p:nvPr>
            <p:ph type="body" idx="1"/>
          </p:nvPr>
        </p:nvSpPr>
        <p:spPr>
          <a:xfrm>
            <a:off x="877725" y="2362200"/>
            <a:ext cx="8086800" cy="3724200"/>
          </a:xfrm>
          <a:prstGeom prst="rect">
            <a:avLst/>
          </a:prstGeom>
          <a:noFill/>
          <a:ln>
            <a:noFill/>
          </a:ln>
        </p:spPr>
        <p:txBody>
          <a:bodyPr spcFirstLastPara="1" wrap="square" lIns="91425" tIns="45700" rIns="91425" bIns="45700" anchor="t" anchorCtr="0">
            <a:noAutofit/>
          </a:bodyPr>
          <a:lstStyle/>
          <a:p>
            <a:pPr marL="342900" lvl="0" indent="-409575" algn="l" rtl="0">
              <a:spcBef>
                <a:spcPts val="0"/>
              </a:spcBef>
              <a:spcAft>
                <a:spcPts val="0"/>
              </a:spcAft>
              <a:buSzPts val="2400"/>
              <a:buFont typeface="Arial"/>
              <a:buChar char="●"/>
            </a:pPr>
            <a:r>
              <a:rPr lang="en-GB" sz="2400"/>
              <a:t>European and North American States</a:t>
            </a:r>
            <a:endParaRPr sz="2400"/>
          </a:p>
          <a:p>
            <a:pPr marL="342900" lvl="0" indent="-409575" algn="l" rtl="0">
              <a:spcBef>
                <a:spcPts val="0"/>
              </a:spcBef>
              <a:spcAft>
                <a:spcPts val="0"/>
              </a:spcAft>
              <a:buSzPts val="2400"/>
              <a:buFont typeface="Arial"/>
              <a:buChar char="●"/>
            </a:pPr>
            <a:r>
              <a:rPr lang="en-GB" sz="2400"/>
              <a:t>Latin-American and Caribbean States</a:t>
            </a:r>
            <a:endParaRPr sz="2400"/>
          </a:p>
          <a:p>
            <a:pPr marL="342900" lvl="0" indent="-409575" algn="l" rtl="0">
              <a:spcBef>
                <a:spcPts val="0"/>
              </a:spcBef>
              <a:spcAft>
                <a:spcPts val="0"/>
              </a:spcAft>
              <a:buSzPts val="2400"/>
              <a:buFont typeface="Arial"/>
              <a:buChar char="●"/>
            </a:pPr>
            <a:r>
              <a:rPr lang="en-GB" sz="2400"/>
              <a:t>Asian and Pacific States</a:t>
            </a:r>
            <a:endParaRPr sz="2400"/>
          </a:p>
          <a:p>
            <a:pPr marL="342900" lvl="0" indent="-409575" algn="l" rtl="0">
              <a:spcBef>
                <a:spcPts val="0"/>
              </a:spcBef>
              <a:spcAft>
                <a:spcPts val="0"/>
              </a:spcAft>
              <a:buSzPts val="2400"/>
              <a:buFont typeface="Arial"/>
              <a:buChar char="●"/>
            </a:pPr>
            <a:r>
              <a:rPr lang="en-GB" sz="2400"/>
              <a:t>African States</a:t>
            </a:r>
            <a:endParaRPr sz="2400"/>
          </a:p>
          <a:p>
            <a:pPr marL="342900" lvl="0" indent="-409575" algn="l" rtl="0">
              <a:spcBef>
                <a:spcPts val="0"/>
              </a:spcBef>
              <a:spcAft>
                <a:spcPts val="0"/>
              </a:spcAft>
              <a:buSzPts val="2400"/>
              <a:buFont typeface="Arial"/>
              <a:buChar char="●"/>
            </a:pPr>
            <a:r>
              <a:rPr lang="en-GB" sz="2400"/>
              <a:t>Arab States</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GB" sz="2400"/>
              <a:t>Defined following the UNESCO regions of the world</a:t>
            </a:r>
            <a:endParaRPr sz="2400"/>
          </a:p>
        </p:txBody>
      </p:sp>
      <p:sp>
        <p:nvSpPr>
          <p:cNvPr id="167" name="Google Shape;167;g6ee3f95140_0_144"/>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3000" dirty="0"/>
              <a:t>The Five RRING World Regions for Analysis</a:t>
            </a:r>
            <a:endParaRPr sz="3000" dirty="0"/>
          </a:p>
        </p:txBody>
      </p:sp>
    </p:spTree>
    <p:extLst>
      <p:ext uri="{BB962C8B-B14F-4D97-AF65-F5344CB8AC3E}">
        <p14:creationId xmlns:p14="http://schemas.microsoft.com/office/powerpoint/2010/main" val="3869291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a:spLocks noGrp="1"/>
          </p:cNvSpPr>
          <p:nvPr>
            <p:ph type="title"/>
          </p:nvPr>
        </p:nvSpPr>
        <p:spPr>
          <a:xfrm>
            <a:off x="1049074" y="883920"/>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400"/>
              <a:buNone/>
            </a:pPr>
            <a:r>
              <a:rPr lang="en-GB" sz="3200" dirty="0"/>
              <a:t>Open-ended responses about specific steps to implement socially responsible research</a:t>
            </a:r>
            <a:endParaRPr sz="4400" dirty="0"/>
          </a:p>
        </p:txBody>
      </p:sp>
      <p:sp>
        <p:nvSpPr>
          <p:cNvPr id="112" name="Google Shape;112;p7"/>
          <p:cNvSpPr txBox="1">
            <a:spLocks noGrp="1"/>
          </p:cNvSpPr>
          <p:nvPr>
            <p:ph type="body" idx="1"/>
          </p:nvPr>
        </p:nvSpPr>
        <p:spPr>
          <a:xfrm>
            <a:off x="762000" y="2577683"/>
            <a:ext cx="7924800" cy="1702633"/>
          </a:xfrm>
          <a:prstGeom prst="rect">
            <a:avLst/>
          </a:prstGeom>
          <a:noFill/>
          <a:ln>
            <a:noFill/>
          </a:ln>
        </p:spPr>
        <p:txBody>
          <a:bodyPr spcFirstLastPara="1" wrap="square" lIns="91425" tIns="45700" rIns="91425" bIns="45700" anchor="t" anchorCtr="0">
            <a:noAutofit/>
          </a:bodyPr>
          <a:lstStyle/>
          <a:p>
            <a:pPr marL="142875" lvl="0" indent="0" algn="l" rtl="0">
              <a:lnSpc>
                <a:spcPct val="100000"/>
              </a:lnSpc>
              <a:spcBef>
                <a:spcPts val="360"/>
              </a:spcBef>
              <a:spcAft>
                <a:spcPts val="0"/>
              </a:spcAft>
              <a:buSzPts val="1350"/>
              <a:buNone/>
            </a:pPr>
            <a:r>
              <a:rPr lang="en-GB" sz="2400" dirty="0"/>
              <a:t>Content analysis: </a:t>
            </a:r>
            <a:r>
              <a:rPr lang="en-GB" sz="2400" b="1" dirty="0"/>
              <a:t>method for analysing open-ended data</a:t>
            </a:r>
            <a:r>
              <a:rPr lang="en-GB" sz="2400" dirty="0"/>
              <a:t> on the </a:t>
            </a:r>
            <a:r>
              <a:rPr lang="en-GB" sz="2400" b="1" dirty="0"/>
              <a:t>steps taken by respondents to address the different dimensions of social responsibility</a:t>
            </a:r>
            <a:r>
              <a:rPr lang="en-GB" sz="2400" dirty="0"/>
              <a:t>. </a:t>
            </a:r>
            <a:endParaRPr sz="2400" dirty="0"/>
          </a:p>
        </p:txBody>
      </p:sp>
      <p:pic>
        <p:nvPicPr>
          <p:cNvPr id="3" name="Grafik 2">
            <a:extLst>
              <a:ext uri="{FF2B5EF4-FFF2-40B4-BE49-F238E27FC236}">
                <a16:creationId xmlns:a16="http://schemas.microsoft.com/office/drawing/2014/main" id="{4293135F-4983-474F-B74A-60BAC1D61B85}"/>
              </a:ext>
            </a:extLst>
          </p:cNvPr>
          <p:cNvPicPr>
            <a:picLocks noChangeAspect="1"/>
          </p:cNvPicPr>
          <p:nvPr/>
        </p:nvPicPr>
        <p:blipFill>
          <a:blip r:embed="rId3"/>
          <a:stretch>
            <a:fillRect/>
          </a:stretch>
        </p:blipFill>
        <p:spPr>
          <a:xfrm>
            <a:off x="4345577" y="4021510"/>
            <a:ext cx="4628298" cy="2613208"/>
          </a:xfrm>
          <a:prstGeom prst="rect">
            <a:avLst/>
          </a:prstGeom>
        </p:spPr>
      </p:pic>
      <p:sp>
        <p:nvSpPr>
          <p:cNvPr id="4" name="Textfeld 3">
            <a:extLst>
              <a:ext uri="{FF2B5EF4-FFF2-40B4-BE49-F238E27FC236}">
                <a16:creationId xmlns:a16="http://schemas.microsoft.com/office/drawing/2014/main" id="{82AD7559-20E5-43B8-96D9-1A2D54096CC7}"/>
              </a:ext>
            </a:extLst>
          </p:cNvPr>
          <p:cNvSpPr txBox="1"/>
          <p:nvPr/>
        </p:nvSpPr>
        <p:spPr>
          <a:xfrm>
            <a:off x="932833" y="4035088"/>
            <a:ext cx="3584047" cy="19389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142875" indent="0">
              <a:spcBef>
                <a:spcPts val="360"/>
              </a:spcBef>
              <a:buClr>
                <a:schemeClr val="dk1"/>
              </a:buClr>
              <a:buSzPts val="1350"/>
              <a:buFont typeface="Noto Sans Symbols"/>
              <a:buNone/>
              <a:defRPr sz="2400">
                <a:solidFill>
                  <a:schemeClr val="dk1"/>
                </a:solidFill>
              </a:defRPr>
            </a:lvl1pPr>
            <a:lvl2pPr marL="914400" indent="-314325">
              <a:spcBef>
                <a:spcPts val="360"/>
              </a:spcBef>
              <a:buClr>
                <a:schemeClr val="dk1"/>
              </a:buClr>
              <a:buSzPts val="1350"/>
              <a:buChar char="–"/>
              <a:defRPr sz="2400">
                <a:solidFill>
                  <a:schemeClr val="dk1"/>
                </a:solidFill>
              </a:defRPr>
            </a:lvl2pPr>
            <a:lvl3pPr marL="1371600" indent="-314325">
              <a:spcBef>
                <a:spcPts val="360"/>
              </a:spcBef>
              <a:buClr>
                <a:schemeClr val="dk1"/>
              </a:buClr>
              <a:buSzPts val="1350"/>
              <a:buFont typeface="Noto Sans Symbols"/>
              <a:buChar char="●"/>
              <a:defRPr sz="2000">
                <a:solidFill>
                  <a:schemeClr val="dk1"/>
                </a:solidFill>
              </a:defRPr>
            </a:lvl3pPr>
            <a:lvl4pPr marL="1828800" indent="-320039">
              <a:spcBef>
                <a:spcPts val="360"/>
              </a:spcBef>
              <a:buClr>
                <a:schemeClr val="dk1"/>
              </a:buClr>
              <a:buSzPts val="1440"/>
              <a:buChar char="–"/>
              <a:defRPr sz="1800">
                <a:solidFill>
                  <a:schemeClr val="dk1"/>
                </a:solidFill>
              </a:defRPr>
            </a:lvl4pPr>
            <a:lvl5pPr marL="2286000" indent="-302895">
              <a:spcBef>
                <a:spcPts val="360"/>
              </a:spcBef>
              <a:buClr>
                <a:schemeClr val="dk1"/>
              </a:buClr>
              <a:buSzPts val="1170"/>
              <a:buFont typeface="Noto Sans Symbols"/>
              <a:buChar char="●"/>
              <a:defRPr sz="1800">
                <a:solidFill>
                  <a:schemeClr val="dk1"/>
                </a:solidFill>
              </a:defRPr>
            </a:lvl5pPr>
            <a:lvl6pPr marL="2743200" indent="-342900">
              <a:lnSpc>
                <a:spcPct val="90000"/>
              </a:lnSpc>
              <a:spcBef>
                <a:spcPts val="500"/>
              </a:spcBef>
              <a:buClr>
                <a:schemeClr val="dk1"/>
              </a:buClr>
              <a:buSzPts val="1800"/>
              <a:buChar char="•"/>
              <a:defRPr sz="1800">
                <a:solidFill>
                  <a:schemeClr val="dk1"/>
                </a:solidFill>
              </a:defRPr>
            </a:lvl6pPr>
            <a:lvl7pPr marL="3200400" indent="-342900">
              <a:lnSpc>
                <a:spcPct val="90000"/>
              </a:lnSpc>
              <a:spcBef>
                <a:spcPts val="500"/>
              </a:spcBef>
              <a:buClr>
                <a:schemeClr val="dk1"/>
              </a:buClr>
              <a:buSzPts val="1800"/>
              <a:buChar char="•"/>
              <a:defRPr sz="1800">
                <a:solidFill>
                  <a:schemeClr val="dk1"/>
                </a:solidFill>
              </a:defRPr>
            </a:lvl7pPr>
            <a:lvl8pPr marL="3657600" indent="-342900">
              <a:lnSpc>
                <a:spcPct val="90000"/>
              </a:lnSpc>
              <a:spcBef>
                <a:spcPts val="500"/>
              </a:spcBef>
              <a:buClr>
                <a:schemeClr val="dk1"/>
              </a:buClr>
              <a:buSzPts val="1800"/>
              <a:buChar char="•"/>
              <a:defRPr sz="1800">
                <a:solidFill>
                  <a:schemeClr val="dk1"/>
                </a:solidFill>
              </a:defRPr>
            </a:lvl8pPr>
            <a:lvl9pPr marL="4114800" indent="-342900">
              <a:lnSpc>
                <a:spcPct val="90000"/>
              </a:lnSpc>
              <a:spcBef>
                <a:spcPts val="500"/>
              </a:spcBef>
              <a:buClr>
                <a:schemeClr val="dk1"/>
              </a:buClr>
              <a:buSzPts val="1800"/>
              <a:buChar char="•"/>
              <a:defRPr sz="1800">
                <a:solidFill>
                  <a:schemeClr val="dk1"/>
                </a:solidFill>
              </a:defRPr>
            </a:lvl9pPr>
          </a:lstStyle>
          <a:p>
            <a:r>
              <a:rPr lang="en-US" dirty="0"/>
              <a:t>All open-ended responses were analyzed by two independent coders (analysts) to ensure reliability.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6ee3f95140_0_101"/>
          <p:cNvSpPr>
            <a:spLocks noGrp="1"/>
          </p:cNvSpPr>
          <p:nvPr>
            <p:ph type="title"/>
          </p:nvPr>
        </p:nvSpPr>
        <p:spPr>
          <a:xfrm>
            <a:off x="794666" y="766607"/>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GB"/>
              <a:t>Professional Background</a:t>
            </a:r>
            <a:endParaRPr/>
          </a:p>
        </p:txBody>
      </p:sp>
      <p:sp>
        <p:nvSpPr>
          <p:cNvPr id="107" name="Google Shape;107;g6ee3f95140_0_101"/>
          <p:cNvSpPr txBox="1"/>
          <p:nvPr/>
        </p:nvSpPr>
        <p:spPr>
          <a:xfrm>
            <a:off x="961400" y="2454575"/>
            <a:ext cx="7924800" cy="257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GB" sz="3000" u="sng" dirty="0">
                <a:solidFill>
                  <a:schemeClr val="hlink"/>
                </a:solidFill>
                <a:latin typeface="Arial"/>
                <a:ea typeface="Arial"/>
                <a:cs typeface="Arial"/>
                <a:sym typeface="Arial"/>
                <a:hlinkClick r:id="rId3"/>
              </a:rPr>
              <a:t>e.jensen@icorsa.org</a:t>
            </a:r>
            <a:endParaRPr sz="30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2400"/>
              <a:buFont typeface="Arial"/>
              <a:buNone/>
            </a:pPr>
            <a:br>
              <a:rPr lang="en-GB" sz="3000" dirty="0">
                <a:solidFill>
                  <a:schemeClr val="dk1"/>
                </a:solidFill>
                <a:latin typeface="Arial"/>
                <a:ea typeface="Arial"/>
                <a:cs typeface="Arial"/>
                <a:sym typeface="Arial"/>
              </a:rPr>
            </a:br>
            <a:r>
              <a:rPr lang="en-GB" sz="3000" dirty="0">
                <a:solidFill>
                  <a:schemeClr val="dk1"/>
                </a:solidFill>
                <a:latin typeface="Arial"/>
                <a:ea typeface="Arial"/>
                <a:cs typeface="Arial"/>
                <a:sym typeface="Arial"/>
              </a:rPr>
              <a:t>Senior Research Fellow and director of </a:t>
            </a:r>
            <a:r>
              <a:rPr lang="en-GB" sz="3000" dirty="0" err="1">
                <a:solidFill>
                  <a:schemeClr val="dk1"/>
                </a:solidFill>
                <a:latin typeface="Arial"/>
                <a:ea typeface="Arial"/>
                <a:cs typeface="Arial"/>
                <a:sym typeface="Arial"/>
              </a:rPr>
              <a:t>ICoRSA</a:t>
            </a:r>
            <a:r>
              <a:rPr lang="en-GB" sz="3000" dirty="0">
                <a:solidFill>
                  <a:schemeClr val="dk1"/>
                </a:solidFill>
                <a:latin typeface="Arial"/>
                <a:ea typeface="Arial"/>
                <a:cs typeface="Arial"/>
                <a:sym typeface="Arial"/>
              </a:rPr>
              <a:t> Policy Research Unit</a:t>
            </a:r>
            <a:endParaRPr sz="3000" dirty="0">
              <a:solidFill>
                <a:schemeClr val="dk1"/>
              </a:solidFill>
              <a:latin typeface="Arial"/>
              <a:ea typeface="Arial"/>
              <a:cs typeface="Arial"/>
              <a:sym typeface="Arial"/>
            </a:endParaRPr>
          </a:p>
          <a:p>
            <a:pPr marL="457200" marR="0" lvl="0" indent="-419100" algn="l" rtl="0">
              <a:spcBef>
                <a:spcPts val="0"/>
              </a:spcBef>
              <a:spcAft>
                <a:spcPts val="0"/>
              </a:spcAft>
              <a:buClr>
                <a:schemeClr val="dk1"/>
              </a:buClr>
              <a:buSzPts val="3000"/>
              <a:buChar char="-"/>
            </a:pPr>
            <a:r>
              <a:rPr lang="en-GB" sz="3000" dirty="0">
                <a:solidFill>
                  <a:schemeClr val="dk1"/>
                </a:solidFill>
              </a:rPr>
              <a:t>RRING.eu</a:t>
            </a:r>
            <a:endParaRPr sz="3000" dirty="0">
              <a:solidFill>
                <a:schemeClr val="dk1"/>
              </a:solidFill>
            </a:endParaRPr>
          </a:p>
          <a:p>
            <a:pPr marL="457200" marR="0" lvl="0" indent="-419100" algn="l" rtl="0">
              <a:spcBef>
                <a:spcPts val="0"/>
              </a:spcBef>
              <a:spcAft>
                <a:spcPts val="0"/>
              </a:spcAft>
              <a:buClr>
                <a:schemeClr val="dk1"/>
              </a:buClr>
              <a:buSzPts val="3000"/>
              <a:buChar char="-"/>
            </a:pPr>
            <a:r>
              <a:rPr lang="en-GB" sz="3000" dirty="0">
                <a:solidFill>
                  <a:schemeClr val="dk1"/>
                </a:solidFill>
              </a:rPr>
              <a:t>GRRIP.eu</a:t>
            </a:r>
          </a:p>
          <a:p>
            <a:pPr marL="457200" lvl="0" indent="-419100">
              <a:buClr>
                <a:schemeClr val="dk1"/>
              </a:buClr>
              <a:buSzPts val="3000"/>
              <a:buChar char="-"/>
            </a:pPr>
            <a:r>
              <a:rPr lang="en-GB" sz="3000" dirty="0">
                <a:solidFill>
                  <a:schemeClr val="dk1"/>
                </a:solidFill>
              </a:rPr>
              <a:t>MUSICA-project.eu</a:t>
            </a:r>
            <a:endParaRPr sz="3000" dirty="0">
              <a:solidFill>
                <a:schemeClr val="dk1"/>
              </a:solidFill>
            </a:endParaRPr>
          </a:p>
          <a:p>
            <a:pPr marL="0" marR="0" lvl="0" indent="0" algn="l" rtl="0">
              <a:spcBef>
                <a:spcPts val="0"/>
              </a:spcBef>
              <a:spcAft>
                <a:spcPts val="0"/>
              </a:spcAft>
              <a:buNone/>
            </a:pPr>
            <a:endParaRPr sz="3000" dirty="0">
              <a:solidFill>
                <a:schemeClr val="dk1"/>
              </a:solidFill>
            </a:endParaRPr>
          </a:p>
        </p:txBody>
      </p:sp>
      <p:sp>
        <p:nvSpPr>
          <p:cNvPr id="108" name="Google Shape;108;g6ee3f95140_0_101"/>
          <p:cNvSpPr txBox="1">
            <a:spLocks noGrp="1"/>
          </p:cNvSpPr>
          <p:nvPr>
            <p:ph type="sldNum" idx="12"/>
          </p:nvPr>
        </p:nvSpPr>
        <p:spPr>
          <a:xfrm>
            <a:off x="8100392" y="6356350"/>
            <a:ext cx="5865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D9E"/>
                </a:solidFill>
                <a:latin typeface="Arial"/>
                <a:ea typeface="Arial"/>
                <a:cs typeface="Arial"/>
                <a:sym typeface="Arial"/>
              </a:rPr>
              <a:t>2</a:t>
            </a:fld>
            <a:endParaRPr sz="1200">
              <a:solidFill>
                <a:srgbClr val="888D9E"/>
              </a:solidFill>
              <a:latin typeface="Arial"/>
              <a:ea typeface="Arial"/>
              <a:cs typeface="Arial"/>
              <a:sym typeface="Arial"/>
            </a:endParaRPr>
          </a:p>
        </p:txBody>
      </p:sp>
      <p:sp>
        <p:nvSpPr>
          <p:cNvPr id="110" name="Google Shape;110;g6ee3f95140_0_101"/>
          <p:cNvSpPr txBox="1"/>
          <p:nvPr/>
        </p:nvSpPr>
        <p:spPr>
          <a:xfrm>
            <a:off x="961400" y="5845825"/>
            <a:ext cx="3209400" cy="83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t>@JensenWarwick</a:t>
            </a:r>
            <a:endParaRPr sz="2400" b="1"/>
          </a:p>
        </p:txBody>
      </p:sp>
      <p:pic>
        <p:nvPicPr>
          <p:cNvPr id="3" name="Picture 2" descr="Logo&#10;&#10;Description automatically generated">
            <a:extLst>
              <a:ext uri="{FF2B5EF4-FFF2-40B4-BE49-F238E27FC236}">
                <a16:creationId xmlns:a16="http://schemas.microsoft.com/office/drawing/2014/main" id="{510C6792-6D16-41FA-9988-5C49F46B7E81}"/>
              </a:ext>
            </a:extLst>
          </p:cNvPr>
          <p:cNvPicPr>
            <a:picLocks noChangeAspect="1"/>
          </p:cNvPicPr>
          <p:nvPr/>
        </p:nvPicPr>
        <p:blipFill>
          <a:blip r:embed="rId4"/>
          <a:stretch>
            <a:fillRect/>
          </a:stretch>
        </p:blipFill>
        <p:spPr>
          <a:xfrm>
            <a:off x="5449606" y="2454575"/>
            <a:ext cx="2482952" cy="7995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GB" sz="3200"/>
              <a:t>Content Analysis</a:t>
            </a:r>
            <a:endParaRPr sz="4400"/>
          </a:p>
        </p:txBody>
      </p:sp>
      <p:sp>
        <p:nvSpPr>
          <p:cNvPr id="118" name="Google Shape;118;p22"/>
          <p:cNvSpPr txBox="1">
            <a:spLocks noGrp="1"/>
          </p:cNvSpPr>
          <p:nvPr>
            <p:ph type="body" idx="1"/>
          </p:nvPr>
        </p:nvSpPr>
        <p:spPr>
          <a:xfrm>
            <a:off x="890400" y="2561501"/>
            <a:ext cx="7668000" cy="3636000"/>
          </a:xfrm>
          <a:prstGeom prst="rect">
            <a:avLst/>
          </a:prstGeom>
          <a:noFill/>
          <a:ln>
            <a:noFill/>
          </a:ln>
        </p:spPr>
        <p:txBody>
          <a:bodyPr spcFirstLastPara="1" wrap="square" lIns="91425" tIns="45700" rIns="91425" bIns="45700" anchor="t" anchorCtr="0">
            <a:noAutofit/>
          </a:bodyPr>
          <a:lstStyle/>
          <a:p>
            <a:pPr marL="142875" lvl="0" indent="0" algn="l" rtl="0">
              <a:lnSpc>
                <a:spcPct val="100000"/>
              </a:lnSpc>
              <a:spcBef>
                <a:spcPts val="360"/>
              </a:spcBef>
              <a:spcAft>
                <a:spcPts val="0"/>
              </a:spcAft>
              <a:buSzPts val="1350"/>
              <a:buNone/>
            </a:pPr>
            <a:r>
              <a:rPr lang="en-GB" sz="2400" dirty="0"/>
              <a:t>The content analysis included:</a:t>
            </a:r>
            <a:endParaRPr lang="en-GB" sz="3600" dirty="0"/>
          </a:p>
          <a:p>
            <a:pPr marL="142875" lvl="0" indent="0" algn="l" rtl="0">
              <a:lnSpc>
                <a:spcPct val="100000"/>
              </a:lnSpc>
              <a:spcBef>
                <a:spcPts val="360"/>
              </a:spcBef>
              <a:spcAft>
                <a:spcPts val="0"/>
              </a:spcAft>
              <a:buSzPts val="1350"/>
              <a:buNone/>
            </a:pPr>
            <a:endParaRPr sz="1200" dirty="0"/>
          </a:p>
          <a:p>
            <a:pPr marL="457200" lvl="0" indent="-314325" algn="l" rtl="0">
              <a:lnSpc>
                <a:spcPct val="100000"/>
              </a:lnSpc>
              <a:spcBef>
                <a:spcPts val="360"/>
              </a:spcBef>
              <a:spcAft>
                <a:spcPts val="0"/>
              </a:spcAft>
              <a:buSzPts val="1350"/>
              <a:buChar char="●"/>
            </a:pPr>
            <a:r>
              <a:rPr lang="en-GB" sz="2000" dirty="0"/>
              <a:t>A </a:t>
            </a:r>
            <a:r>
              <a:rPr lang="en-GB" sz="2000" b="1" dirty="0"/>
              <a:t>coding guide for each open-ended question</a:t>
            </a:r>
            <a:r>
              <a:rPr lang="en-GB" sz="2000" dirty="0"/>
              <a:t>, providing analysts with detailed descriptions on how to categorise certain responses</a:t>
            </a:r>
            <a:endParaRPr sz="3200" dirty="0"/>
          </a:p>
          <a:p>
            <a:pPr marL="457200" lvl="0" indent="-314325" algn="l" rtl="0">
              <a:lnSpc>
                <a:spcPct val="100000"/>
              </a:lnSpc>
              <a:spcBef>
                <a:spcPts val="360"/>
              </a:spcBef>
              <a:spcAft>
                <a:spcPts val="0"/>
              </a:spcAft>
              <a:buSzPts val="1350"/>
              <a:buChar char="●"/>
            </a:pPr>
            <a:r>
              <a:rPr lang="en-GB" sz="2000" b="1" dirty="0"/>
              <a:t>Calculating inter-coder reliability</a:t>
            </a:r>
            <a:r>
              <a:rPr lang="en-GB" sz="2000" dirty="0"/>
              <a:t> as a measure of agreement between analysts for each open-ended question</a:t>
            </a:r>
            <a:endParaRPr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6ee3f95140_0_49"/>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lvl="2" algn="ctr"/>
            <a:r>
              <a:rPr lang="en-GB" sz="3000" dirty="0"/>
              <a:t>Sample Profile by</a:t>
            </a:r>
            <a:br>
              <a:rPr lang="en-GB" sz="3000" dirty="0"/>
            </a:br>
            <a:r>
              <a:rPr lang="en-GB" sz="3000" dirty="0"/>
              <a:t>UNESCO World Regions</a:t>
            </a:r>
            <a:endParaRPr sz="3000" dirty="0"/>
          </a:p>
        </p:txBody>
      </p:sp>
      <p:graphicFrame>
        <p:nvGraphicFramePr>
          <p:cNvPr id="262" name="Google Shape;262;g6ee3f95140_0_49"/>
          <p:cNvGraphicFramePr/>
          <p:nvPr>
            <p:extLst>
              <p:ext uri="{D42A27DB-BD31-4B8C-83A1-F6EECF244321}">
                <p14:modId xmlns:p14="http://schemas.microsoft.com/office/powerpoint/2010/main" val="2558588226"/>
              </p:ext>
            </p:extLst>
          </p:nvPr>
        </p:nvGraphicFramePr>
        <p:xfrm>
          <a:off x="1032493" y="3119718"/>
          <a:ext cx="7858958" cy="3133036"/>
        </p:xfrm>
        <a:graphic>
          <a:graphicData uri="http://schemas.openxmlformats.org/drawingml/2006/table">
            <a:tbl>
              <a:tblPr>
                <a:noFill/>
                <a:tableStyleId>{F102BB1D-3557-4C3C-9E25-7BFCE073777A}</a:tableStyleId>
              </a:tblPr>
              <a:tblGrid>
                <a:gridCol w="2831783">
                  <a:extLst>
                    <a:ext uri="{9D8B030D-6E8A-4147-A177-3AD203B41FA5}">
                      <a16:colId xmlns:a16="http://schemas.microsoft.com/office/drawing/2014/main" val="20000"/>
                    </a:ext>
                  </a:extLst>
                </a:gridCol>
                <a:gridCol w="1265698">
                  <a:extLst>
                    <a:ext uri="{9D8B030D-6E8A-4147-A177-3AD203B41FA5}">
                      <a16:colId xmlns:a16="http://schemas.microsoft.com/office/drawing/2014/main" val="20001"/>
                    </a:ext>
                  </a:extLst>
                </a:gridCol>
                <a:gridCol w="816136">
                  <a:extLst>
                    <a:ext uri="{9D8B030D-6E8A-4147-A177-3AD203B41FA5}">
                      <a16:colId xmlns:a16="http://schemas.microsoft.com/office/drawing/2014/main" val="20002"/>
                    </a:ext>
                  </a:extLst>
                </a:gridCol>
                <a:gridCol w="943864">
                  <a:extLst>
                    <a:ext uri="{9D8B030D-6E8A-4147-A177-3AD203B41FA5}">
                      <a16:colId xmlns:a16="http://schemas.microsoft.com/office/drawing/2014/main" val="20003"/>
                    </a:ext>
                  </a:extLst>
                </a:gridCol>
                <a:gridCol w="872684">
                  <a:extLst>
                    <a:ext uri="{9D8B030D-6E8A-4147-A177-3AD203B41FA5}">
                      <a16:colId xmlns:a16="http://schemas.microsoft.com/office/drawing/2014/main" val="20004"/>
                    </a:ext>
                  </a:extLst>
                </a:gridCol>
                <a:gridCol w="1128793">
                  <a:extLst>
                    <a:ext uri="{9D8B030D-6E8A-4147-A177-3AD203B41FA5}">
                      <a16:colId xmlns:a16="http://schemas.microsoft.com/office/drawing/2014/main" val="20005"/>
                    </a:ext>
                  </a:extLst>
                </a:gridCol>
              </a:tblGrid>
              <a:tr h="650883">
                <a:tc>
                  <a:txBody>
                    <a:bodyPr/>
                    <a:lstStyle/>
                    <a:p>
                      <a:pPr marL="0" lvl="0" indent="0" algn="ctr" rtl="0">
                        <a:spcBef>
                          <a:spcPts val="0"/>
                        </a:spcBef>
                        <a:spcAft>
                          <a:spcPts val="0"/>
                        </a:spcAft>
                        <a:buNone/>
                      </a:pPr>
                      <a:r>
                        <a:rPr lang="en-GB" sz="1400" b="1" dirty="0"/>
                        <a:t>Region</a:t>
                      </a:r>
                      <a:endParaRPr sz="1400" b="1" dirty="0"/>
                    </a:p>
                  </a:txBody>
                  <a:tcPr marL="91425" marR="91425" marT="18000" marB="18000">
                    <a:solidFill>
                      <a:schemeClr val="bg1">
                        <a:lumMod val="85000"/>
                      </a:schemeClr>
                    </a:solidFill>
                  </a:tcPr>
                </a:tc>
                <a:tc>
                  <a:txBody>
                    <a:bodyPr/>
                    <a:lstStyle/>
                    <a:p>
                      <a:pPr marL="0" lvl="0" indent="0" algn="ctr" rtl="0">
                        <a:spcBef>
                          <a:spcPts val="0"/>
                        </a:spcBef>
                        <a:spcAft>
                          <a:spcPts val="0"/>
                        </a:spcAft>
                        <a:buNone/>
                      </a:pPr>
                      <a:r>
                        <a:rPr lang="en-GB" sz="1400" b="1" dirty="0"/>
                        <a:t>Total sample size*</a:t>
                      </a:r>
                      <a:endParaRPr sz="1400" b="1" dirty="0"/>
                    </a:p>
                  </a:txBody>
                  <a:tcPr marL="91425" marR="91425" marT="18000" marB="18000">
                    <a:solidFill>
                      <a:schemeClr val="bg1">
                        <a:lumMod val="85000"/>
                      </a:schemeClr>
                    </a:solidFill>
                  </a:tcPr>
                </a:tc>
                <a:tc>
                  <a:txBody>
                    <a:bodyPr/>
                    <a:lstStyle/>
                    <a:p>
                      <a:pPr marL="0" lvl="0" indent="0" algn="ctr" rtl="0">
                        <a:spcBef>
                          <a:spcPts val="0"/>
                        </a:spcBef>
                        <a:spcAft>
                          <a:spcPts val="0"/>
                        </a:spcAft>
                        <a:buNone/>
                      </a:pPr>
                      <a:r>
                        <a:rPr lang="en-GB" sz="1400" b="1" dirty="0"/>
                        <a:t>Men</a:t>
                      </a:r>
                      <a:endParaRPr sz="1400" b="1" dirty="0"/>
                    </a:p>
                  </a:txBody>
                  <a:tcPr marL="91425" marR="91425" marT="18000" marB="18000">
                    <a:solidFill>
                      <a:schemeClr val="bg1">
                        <a:lumMod val="85000"/>
                      </a:schemeClr>
                    </a:solidFill>
                  </a:tcPr>
                </a:tc>
                <a:tc>
                  <a:txBody>
                    <a:bodyPr/>
                    <a:lstStyle/>
                    <a:p>
                      <a:pPr marL="0" lvl="0" indent="0" algn="ctr" rtl="0">
                        <a:spcBef>
                          <a:spcPts val="0"/>
                        </a:spcBef>
                        <a:spcAft>
                          <a:spcPts val="0"/>
                        </a:spcAft>
                        <a:buNone/>
                      </a:pPr>
                      <a:r>
                        <a:rPr lang="en-GB" sz="1400" b="1" dirty="0"/>
                        <a:t>Women</a:t>
                      </a:r>
                      <a:endParaRPr sz="1400" b="1" dirty="0"/>
                    </a:p>
                  </a:txBody>
                  <a:tcPr marL="91425" marR="91425" marT="18000" marB="18000">
                    <a:solidFill>
                      <a:schemeClr val="bg1">
                        <a:lumMod val="85000"/>
                      </a:schemeClr>
                    </a:solidFill>
                  </a:tcPr>
                </a:tc>
                <a:tc>
                  <a:txBody>
                    <a:bodyPr/>
                    <a:lstStyle/>
                    <a:p>
                      <a:pPr marL="0" lvl="0" indent="0" algn="ctr" rtl="0">
                        <a:spcBef>
                          <a:spcPts val="0"/>
                        </a:spcBef>
                        <a:spcAft>
                          <a:spcPts val="0"/>
                        </a:spcAft>
                        <a:buNone/>
                      </a:pPr>
                      <a:r>
                        <a:rPr lang="en-GB" sz="1400" b="1" dirty="0"/>
                        <a:t>Non-binary</a:t>
                      </a:r>
                      <a:endParaRPr sz="1400" b="1" dirty="0"/>
                    </a:p>
                  </a:txBody>
                  <a:tcPr marL="91425" marR="91425" marT="18000" marB="18000">
                    <a:solidFill>
                      <a:schemeClr val="bg1">
                        <a:lumMod val="85000"/>
                      </a:schemeClr>
                    </a:solidFill>
                  </a:tcPr>
                </a:tc>
                <a:tc>
                  <a:txBody>
                    <a:bodyPr/>
                    <a:lstStyle/>
                    <a:p>
                      <a:pPr marL="0" lvl="0" indent="0" algn="ctr" rtl="0">
                        <a:spcBef>
                          <a:spcPts val="0"/>
                        </a:spcBef>
                        <a:spcAft>
                          <a:spcPts val="0"/>
                        </a:spcAft>
                        <a:buNone/>
                      </a:pPr>
                      <a:r>
                        <a:rPr lang="en-GB" sz="1400" b="1" dirty="0">
                          <a:solidFill>
                            <a:schemeClr val="bg1">
                              <a:lumMod val="65000"/>
                            </a:schemeClr>
                          </a:solidFill>
                        </a:rPr>
                        <a:t>Prefer not to say</a:t>
                      </a:r>
                      <a:endParaRPr sz="1400" b="1" dirty="0">
                        <a:solidFill>
                          <a:schemeClr val="bg1">
                            <a:lumMod val="65000"/>
                          </a:schemeClr>
                        </a:solidFill>
                      </a:endParaRPr>
                    </a:p>
                  </a:txBody>
                  <a:tcPr marL="91425" marR="91425" marT="18000" marB="18000">
                    <a:solidFill>
                      <a:schemeClr val="bg1">
                        <a:lumMod val="85000"/>
                      </a:schemeClr>
                    </a:solidFill>
                  </a:tcPr>
                </a:tc>
                <a:extLst>
                  <a:ext uri="{0D108BD9-81ED-4DB2-BD59-A6C34878D82A}">
                    <a16:rowId xmlns:a16="http://schemas.microsoft.com/office/drawing/2014/main" val="10000"/>
                  </a:ext>
                </a:extLst>
              </a:tr>
              <a:tr h="350761">
                <a:tc>
                  <a:txBody>
                    <a:bodyPr/>
                    <a:lstStyle/>
                    <a:p>
                      <a:pPr marL="0" lvl="0" indent="0" algn="l" rtl="0">
                        <a:spcBef>
                          <a:spcPts val="0"/>
                        </a:spcBef>
                        <a:spcAft>
                          <a:spcPts val="0"/>
                        </a:spcAft>
                        <a:buNone/>
                      </a:pPr>
                      <a:r>
                        <a:rPr lang="en-GB" sz="1800" dirty="0"/>
                        <a:t>African States</a:t>
                      </a:r>
                      <a:endParaRPr sz="1800" dirty="0"/>
                    </a:p>
                  </a:txBody>
                  <a:tcPr marL="91425" marR="91425" marT="18000" marB="18000"/>
                </a:tc>
                <a:tc>
                  <a:txBody>
                    <a:bodyPr/>
                    <a:lstStyle/>
                    <a:p>
                      <a:pPr marL="0" lvl="0" indent="0" algn="ctr" rtl="0">
                        <a:spcBef>
                          <a:spcPts val="0"/>
                        </a:spcBef>
                        <a:spcAft>
                          <a:spcPts val="0"/>
                        </a:spcAft>
                        <a:buNone/>
                      </a:pPr>
                      <a:r>
                        <a:rPr lang="en-GB" sz="1800" dirty="0"/>
                        <a:t>239</a:t>
                      </a:r>
                      <a:endParaRPr sz="1800" dirty="0"/>
                    </a:p>
                  </a:txBody>
                  <a:tcPr marL="91425" marR="91425" marT="18000" marB="18000"/>
                </a:tc>
                <a:tc>
                  <a:txBody>
                    <a:bodyPr/>
                    <a:lstStyle/>
                    <a:p>
                      <a:pPr marL="0" lvl="0" indent="0" algn="ctr" rtl="0">
                        <a:spcBef>
                          <a:spcPts val="0"/>
                        </a:spcBef>
                        <a:spcAft>
                          <a:spcPts val="0"/>
                        </a:spcAft>
                        <a:buNone/>
                      </a:pPr>
                      <a:r>
                        <a:rPr lang="en-GB" sz="1800" dirty="0"/>
                        <a:t>133</a:t>
                      </a:r>
                      <a:endParaRPr sz="1800" dirty="0"/>
                    </a:p>
                  </a:txBody>
                  <a:tcPr marL="91425" marR="91425" marT="18000" marB="18000"/>
                </a:tc>
                <a:tc>
                  <a:txBody>
                    <a:bodyPr/>
                    <a:lstStyle/>
                    <a:p>
                      <a:pPr marL="0" lvl="0" indent="0" algn="ctr" rtl="0">
                        <a:spcBef>
                          <a:spcPts val="0"/>
                        </a:spcBef>
                        <a:spcAft>
                          <a:spcPts val="0"/>
                        </a:spcAft>
                        <a:buNone/>
                      </a:pPr>
                      <a:r>
                        <a:rPr lang="en-GB" sz="1800" dirty="0"/>
                        <a:t>87</a:t>
                      </a:r>
                      <a:endParaRPr sz="1800" dirty="0"/>
                    </a:p>
                  </a:txBody>
                  <a:tcPr marL="91425" marR="91425" marT="18000" marB="18000"/>
                </a:tc>
                <a:tc>
                  <a:txBody>
                    <a:bodyPr/>
                    <a:lstStyle/>
                    <a:p>
                      <a:pPr marL="0" lvl="0" indent="0" algn="ctr" rtl="0">
                        <a:spcBef>
                          <a:spcPts val="0"/>
                        </a:spcBef>
                        <a:spcAft>
                          <a:spcPts val="0"/>
                        </a:spcAft>
                        <a:buNone/>
                      </a:pPr>
                      <a:r>
                        <a:rPr lang="en-GB" sz="1800" dirty="0"/>
                        <a:t>0</a:t>
                      </a:r>
                      <a:endParaRPr sz="1800" dirty="0"/>
                    </a:p>
                  </a:txBody>
                  <a:tcPr marL="91425" marR="91425" marT="18000" marB="18000"/>
                </a:tc>
                <a:tc>
                  <a:txBody>
                    <a:bodyPr/>
                    <a:lstStyle/>
                    <a:p>
                      <a:pPr marL="0" lvl="0" indent="0" algn="ctr" rtl="0">
                        <a:spcBef>
                          <a:spcPts val="0"/>
                        </a:spcBef>
                        <a:spcAft>
                          <a:spcPts val="0"/>
                        </a:spcAft>
                        <a:buNone/>
                      </a:pPr>
                      <a:r>
                        <a:rPr lang="en-GB" sz="1800" dirty="0">
                          <a:solidFill>
                            <a:schemeClr val="bg1">
                              <a:lumMod val="65000"/>
                            </a:schemeClr>
                          </a:solidFill>
                        </a:rPr>
                        <a:t>5</a:t>
                      </a:r>
                      <a:endParaRPr sz="1800" dirty="0">
                        <a:solidFill>
                          <a:schemeClr val="bg1">
                            <a:lumMod val="65000"/>
                          </a:schemeClr>
                        </a:solidFill>
                      </a:endParaRPr>
                    </a:p>
                  </a:txBody>
                  <a:tcPr marL="91425" marR="91425" marT="18000" marB="18000"/>
                </a:tc>
                <a:extLst>
                  <a:ext uri="{0D108BD9-81ED-4DB2-BD59-A6C34878D82A}">
                    <a16:rowId xmlns:a16="http://schemas.microsoft.com/office/drawing/2014/main" val="10001"/>
                  </a:ext>
                </a:extLst>
              </a:tr>
              <a:tr h="350761">
                <a:tc>
                  <a:txBody>
                    <a:bodyPr/>
                    <a:lstStyle/>
                    <a:p>
                      <a:pPr marL="0" lvl="0" indent="0" algn="l" rtl="0">
                        <a:spcBef>
                          <a:spcPts val="0"/>
                        </a:spcBef>
                        <a:spcAft>
                          <a:spcPts val="0"/>
                        </a:spcAft>
                        <a:buNone/>
                      </a:pPr>
                      <a:r>
                        <a:rPr lang="en-GB" sz="1800" dirty="0"/>
                        <a:t>Arab States</a:t>
                      </a:r>
                      <a:endParaRPr sz="1800" dirty="0"/>
                    </a:p>
                  </a:txBody>
                  <a:tcPr marL="91425" marR="91425" marT="18000" marB="18000"/>
                </a:tc>
                <a:tc>
                  <a:txBody>
                    <a:bodyPr/>
                    <a:lstStyle/>
                    <a:p>
                      <a:pPr marL="0" lvl="0" indent="0" algn="ctr" rtl="0">
                        <a:spcBef>
                          <a:spcPts val="0"/>
                        </a:spcBef>
                        <a:spcAft>
                          <a:spcPts val="0"/>
                        </a:spcAft>
                        <a:buNone/>
                      </a:pPr>
                      <a:r>
                        <a:rPr lang="en-GB" sz="1800" dirty="0"/>
                        <a:t>237</a:t>
                      </a:r>
                      <a:endParaRPr sz="1800" dirty="0"/>
                    </a:p>
                  </a:txBody>
                  <a:tcPr marL="91425" marR="91425" marT="18000" marB="18000"/>
                </a:tc>
                <a:tc>
                  <a:txBody>
                    <a:bodyPr/>
                    <a:lstStyle/>
                    <a:p>
                      <a:pPr marL="0" lvl="0" indent="0" algn="ctr" rtl="0">
                        <a:spcBef>
                          <a:spcPts val="0"/>
                        </a:spcBef>
                        <a:spcAft>
                          <a:spcPts val="0"/>
                        </a:spcAft>
                        <a:buNone/>
                      </a:pPr>
                      <a:r>
                        <a:rPr lang="en-GB" sz="1800"/>
                        <a:t>116</a:t>
                      </a:r>
                      <a:endParaRPr sz="1800"/>
                    </a:p>
                  </a:txBody>
                  <a:tcPr marL="91425" marR="91425" marT="18000" marB="18000"/>
                </a:tc>
                <a:tc>
                  <a:txBody>
                    <a:bodyPr/>
                    <a:lstStyle/>
                    <a:p>
                      <a:pPr marL="0" lvl="0" indent="0" algn="ctr" rtl="0">
                        <a:spcBef>
                          <a:spcPts val="0"/>
                        </a:spcBef>
                        <a:spcAft>
                          <a:spcPts val="0"/>
                        </a:spcAft>
                        <a:buNone/>
                      </a:pPr>
                      <a:r>
                        <a:rPr lang="en-GB" sz="1800" dirty="0"/>
                        <a:t>89</a:t>
                      </a:r>
                      <a:endParaRPr sz="1800" dirty="0"/>
                    </a:p>
                  </a:txBody>
                  <a:tcPr marL="91425" marR="91425" marT="18000" marB="18000"/>
                </a:tc>
                <a:tc>
                  <a:txBody>
                    <a:bodyPr/>
                    <a:lstStyle/>
                    <a:p>
                      <a:pPr marL="0" lvl="0" indent="0" algn="ctr" rtl="0">
                        <a:spcBef>
                          <a:spcPts val="0"/>
                        </a:spcBef>
                        <a:spcAft>
                          <a:spcPts val="0"/>
                        </a:spcAft>
                        <a:buNone/>
                      </a:pPr>
                      <a:r>
                        <a:rPr lang="en-GB" sz="1800" dirty="0"/>
                        <a:t>0</a:t>
                      </a:r>
                      <a:endParaRPr sz="1800" dirty="0"/>
                    </a:p>
                  </a:txBody>
                  <a:tcPr marL="91425" marR="91425" marT="18000" marB="18000"/>
                </a:tc>
                <a:tc>
                  <a:txBody>
                    <a:bodyPr/>
                    <a:lstStyle/>
                    <a:p>
                      <a:pPr marL="0" lvl="0" indent="0" algn="ctr" rtl="0">
                        <a:spcBef>
                          <a:spcPts val="0"/>
                        </a:spcBef>
                        <a:spcAft>
                          <a:spcPts val="0"/>
                        </a:spcAft>
                        <a:buNone/>
                      </a:pPr>
                      <a:r>
                        <a:rPr lang="en-GB" sz="1800" dirty="0">
                          <a:solidFill>
                            <a:schemeClr val="bg1">
                              <a:lumMod val="65000"/>
                            </a:schemeClr>
                          </a:solidFill>
                        </a:rPr>
                        <a:t>0</a:t>
                      </a:r>
                      <a:endParaRPr sz="1800" dirty="0">
                        <a:solidFill>
                          <a:schemeClr val="bg1">
                            <a:lumMod val="65000"/>
                          </a:schemeClr>
                        </a:solidFill>
                      </a:endParaRPr>
                    </a:p>
                  </a:txBody>
                  <a:tcPr marL="91425" marR="91425" marT="18000" marB="18000"/>
                </a:tc>
                <a:extLst>
                  <a:ext uri="{0D108BD9-81ED-4DB2-BD59-A6C34878D82A}">
                    <a16:rowId xmlns:a16="http://schemas.microsoft.com/office/drawing/2014/main" val="10002"/>
                  </a:ext>
                </a:extLst>
              </a:tr>
              <a:tr h="350761">
                <a:tc>
                  <a:txBody>
                    <a:bodyPr/>
                    <a:lstStyle/>
                    <a:p>
                      <a:pPr marL="0" lvl="0" indent="0" algn="l" rtl="0">
                        <a:spcBef>
                          <a:spcPts val="0"/>
                        </a:spcBef>
                        <a:spcAft>
                          <a:spcPts val="0"/>
                        </a:spcAft>
                        <a:buNone/>
                      </a:pPr>
                      <a:r>
                        <a:rPr lang="en-GB" sz="1800"/>
                        <a:t>Asian and Pacific States</a:t>
                      </a:r>
                      <a:endParaRPr sz="1800"/>
                    </a:p>
                  </a:txBody>
                  <a:tcPr marL="91425" marR="91425" marT="18000" marB="18000"/>
                </a:tc>
                <a:tc>
                  <a:txBody>
                    <a:bodyPr/>
                    <a:lstStyle/>
                    <a:p>
                      <a:pPr marL="0" lvl="0" indent="0" algn="ctr" rtl="0">
                        <a:spcBef>
                          <a:spcPts val="0"/>
                        </a:spcBef>
                        <a:spcAft>
                          <a:spcPts val="0"/>
                        </a:spcAft>
                        <a:buNone/>
                      </a:pPr>
                      <a:r>
                        <a:rPr lang="en-GB" sz="1800" dirty="0"/>
                        <a:t>231</a:t>
                      </a:r>
                      <a:endParaRPr sz="1800" dirty="0"/>
                    </a:p>
                  </a:txBody>
                  <a:tcPr marL="91425" marR="91425" marT="18000" marB="18000"/>
                </a:tc>
                <a:tc>
                  <a:txBody>
                    <a:bodyPr/>
                    <a:lstStyle/>
                    <a:p>
                      <a:pPr marL="0" lvl="0" indent="0" algn="ctr" rtl="0">
                        <a:spcBef>
                          <a:spcPts val="0"/>
                        </a:spcBef>
                        <a:spcAft>
                          <a:spcPts val="0"/>
                        </a:spcAft>
                        <a:buNone/>
                      </a:pPr>
                      <a:r>
                        <a:rPr lang="en-GB" sz="1800" dirty="0"/>
                        <a:t>107</a:t>
                      </a:r>
                      <a:endParaRPr sz="1800" dirty="0"/>
                    </a:p>
                  </a:txBody>
                  <a:tcPr marL="91425" marR="91425" marT="18000" marB="18000"/>
                </a:tc>
                <a:tc>
                  <a:txBody>
                    <a:bodyPr/>
                    <a:lstStyle/>
                    <a:p>
                      <a:pPr marL="0" lvl="0" indent="0" algn="ctr" rtl="0">
                        <a:spcBef>
                          <a:spcPts val="0"/>
                        </a:spcBef>
                        <a:spcAft>
                          <a:spcPts val="0"/>
                        </a:spcAft>
                        <a:buNone/>
                      </a:pPr>
                      <a:r>
                        <a:rPr lang="en-GB" sz="1800" dirty="0"/>
                        <a:t>89</a:t>
                      </a:r>
                      <a:endParaRPr sz="1800" dirty="0"/>
                    </a:p>
                  </a:txBody>
                  <a:tcPr marL="91425" marR="91425" marT="18000" marB="18000"/>
                </a:tc>
                <a:tc>
                  <a:txBody>
                    <a:bodyPr/>
                    <a:lstStyle/>
                    <a:p>
                      <a:pPr marL="0" lvl="0" indent="0" algn="ctr" rtl="0">
                        <a:spcBef>
                          <a:spcPts val="0"/>
                        </a:spcBef>
                        <a:spcAft>
                          <a:spcPts val="0"/>
                        </a:spcAft>
                        <a:buNone/>
                      </a:pPr>
                      <a:r>
                        <a:rPr lang="en-GB" sz="1800" dirty="0"/>
                        <a:t>0</a:t>
                      </a:r>
                      <a:endParaRPr sz="1800" dirty="0"/>
                    </a:p>
                  </a:txBody>
                  <a:tcPr marL="91425" marR="91425" marT="18000" marB="18000"/>
                </a:tc>
                <a:tc>
                  <a:txBody>
                    <a:bodyPr/>
                    <a:lstStyle/>
                    <a:p>
                      <a:pPr marL="0" lvl="0" indent="0" algn="ctr" rtl="0">
                        <a:spcBef>
                          <a:spcPts val="0"/>
                        </a:spcBef>
                        <a:spcAft>
                          <a:spcPts val="0"/>
                        </a:spcAft>
                        <a:buNone/>
                      </a:pPr>
                      <a:r>
                        <a:rPr lang="en-GB" sz="1800" dirty="0">
                          <a:solidFill>
                            <a:schemeClr val="bg1">
                              <a:lumMod val="65000"/>
                            </a:schemeClr>
                          </a:solidFill>
                        </a:rPr>
                        <a:t>8</a:t>
                      </a:r>
                      <a:endParaRPr sz="1800" dirty="0">
                        <a:solidFill>
                          <a:schemeClr val="bg1">
                            <a:lumMod val="65000"/>
                          </a:schemeClr>
                        </a:solidFill>
                      </a:endParaRPr>
                    </a:p>
                  </a:txBody>
                  <a:tcPr marL="91425" marR="91425" marT="18000" marB="18000"/>
                </a:tc>
                <a:extLst>
                  <a:ext uri="{0D108BD9-81ED-4DB2-BD59-A6C34878D82A}">
                    <a16:rowId xmlns:a16="http://schemas.microsoft.com/office/drawing/2014/main" val="10003"/>
                  </a:ext>
                </a:extLst>
              </a:tr>
              <a:tr h="650883">
                <a:tc>
                  <a:txBody>
                    <a:bodyPr/>
                    <a:lstStyle/>
                    <a:p>
                      <a:pPr marL="0" lvl="0" indent="0" algn="l" rtl="0">
                        <a:spcBef>
                          <a:spcPts val="0"/>
                        </a:spcBef>
                        <a:spcAft>
                          <a:spcPts val="0"/>
                        </a:spcAft>
                        <a:buNone/>
                      </a:pPr>
                      <a:r>
                        <a:rPr lang="en-GB" sz="1800" dirty="0"/>
                        <a:t>European and North American States</a:t>
                      </a:r>
                      <a:endParaRPr sz="1800" dirty="0"/>
                    </a:p>
                  </a:txBody>
                  <a:tcPr marL="91425" marR="91425" marT="18000" marB="18000"/>
                </a:tc>
                <a:tc>
                  <a:txBody>
                    <a:bodyPr/>
                    <a:lstStyle/>
                    <a:p>
                      <a:pPr marL="0" lvl="0" indent="0" algn="ctr" rtl="0">
                        <a:spcBef>
                          <a:spcPts val="0"/>
                        </a:spcBef>
                        <a:spcAft>
                          <a:spcPts val="0"/>
                        </a:spcAft>
                        <a:buNone/>
                      </a:pPr>
                      <a:r>
                        <a:rPr lang="en-GB" sz="1800" dirty="0"/>
                        <a:t>1958</a:t>
                      </a:r>
                      <a:endParaRPr sz="1800" dirty="0"/>
                    </a:p>
                  </a:txBody>
                  <a:tcPr marL="91425" marR="91425" marT="18000" marB="18000"/>
                </a:tc>
                <a:tc>
                  <a:txBody>
                    <a:bodyPr/>
                    <a:lstStyle/>
                    <a:p>
                      <a:pPr marL="0" lvl="0" indent="0" algn="ctr" rtl="0">
                        <a:spcBef>
                          <a:spcPts val="0"/>
                        </a:spcBef>
                        <a:spcAft>
                          <a:spcPts val="0"/>
                        </a:spcAft>
                        <a:buNone/>
                      </a:pPr>
                      <a:r>
                        <a:rPr lang="en-GB" sz="1800" dirty="0"/>
                        <a:t>769</a:t>
                      </a:r>
                      <a:endParaRPr sz="1800" dirty="0"/>
                    </a:p>
                  </a:txBody>
                  <a:tcPr marL="91425" marR="91425" marT="18000" marB="18000"/>
                </a:tc>
                <a:tc>
                  <a:txBody>
                    <a:bodyPr/>
                    <a:lstStyle/>
                    <a:p>
                      <a:pPr marL="0" lvl="0" indent="0" algn="ctr" rtl="0">
                        <a:spcBef>
                          <a:spcPts val="0"/>
                        </a:spcBef>
                        <a:spcAft>
                          <a:spcPts val="0"/>
                        </a:spcAft>
                        <a:buNone/>
                      </a:pPr>
                      <a:r>
                        <a:rPr lang="en-GB" sz="1800" dirty="0"/>
                        <a:t>901</a:t>
                      </a:r>
                      <a:endParaRPr sz="1800" dirty="0"/>
                    </a:p>
                  </a:txBody>
                  <a:tcPr marL="91425" marR="91425" marT="18000" marB="18000"/>
                </a:tc>
                <a:tc>
                  <a:txBody>
                    <a:bodyPr/>
                    <a:lstStyle/>
                    <a:p>
                      <a:pPr marL="0" lvl="0" indent="0" algn="ctr" rtl="0">
                        <a:spcBef>
                          <a:spcPts val="0"/>
                        </a:spcBef>
                        <a:spcAft>
                          <a:spcPts val="0"/>
                        </a:spcAft>
                        <a:buNone/>
                      </a:pPr>
                      <a:r>
                        <a:rPr lang="en-GB" sz="1800" dirty="0"/>
                        <a:t>5</a:t>
                      </a:r>
                      <a:endParaRPr sz="1800" dirty="0"/>
                    </a:p>
                  </a:txBody>
                  <a:tcPr marL="91425" marR="91425" marT="18000" marB="18000"/>
                </a:tc>
                <a:tc>
                  <a:txBody>
                    <a:bodyPr/>
                    <a:lstStyle/>
                    <a:p>
                      <a:pPr marL="0" lvl="0" indent="0" algn="ctr" rtl="0">
                        <a:spcBef>
                          <a:spcPts val="0"/>
                        </a:spcBef>
                        <a:spcAft>
                          <a:spcPts val="0"/>
                        </a:spcAft>
                        <a:buNone/>
                      </a:pPr>
                      <a:r>
                        <a:rPr lang="en-GB" sz="1800" dirty="0">
                          <a:solidFill>
                            <a:schemeClr val="bg1">
                              <a:lumMod val="65000"/>
                            </a:schemeClr>
                          </a:solidFill>
                        </a:rPr>
                        <a:t>38</a:t>
                      </a:r>
                      <a:endParaRPr sz="1800" dirty="0">
                        <a:solidFill>
                          <a:schemeClr val="bg1">
                            <a:lumMod val="65000"/>
                          </a:schemeClr>
                        </a:solidFill>
                      </a:endParaRPr>
                    </a:p>
                  </a:txBody>
                  <a:tcPr marL="91425" marR="91425" marT="18000" marB="18000"/>
                </a:tc>
                <a:extLst>
                  <a:ext uri="{0D108BD9-81ED-4DB2-BD59-A6C34878D82A}">
                    <a16:rowId xmlns:a16="http://schemas.microsoft.com/office/drawing/2014/main" val="10004"/>
                  </a:ext>
                </a:extLst>
              </a:tr>
              <a:tr h="778987">
                <a:tc>
                  <a:txBody>
                    <a:bodyPr/>
                    <a:lstStyle/>
                    <a:p>
                      <a:pPr marL="0" lvl="0" indent="0" algn="l" rtl="0">
                        <a:spcBef>
                          <a:spcPts val="0"/>
                        </a:spcBef>
                        <a:spcAft>
                          <a:spcPts val="0"/>
                        </a:spcAft>
                        <a:buNone/>
                      </a:pPr>
                      <a:r>
                        <a:rPr lang="en-GB" sz="1800"/>
                        <a:t>Latin-American and Caribbean States</a:t>
                      </a:r>
                      <a:endParaRPr sz="1800"/>
                    </a:p>
                  </a:txBody>
                  <a:tcPr marL="91425" marR="91425" marT="18000" marB="18000"/>
                </a:tc>
                <a:tc>
                  <a:txBody>
                    <a:bodyPr/>
                    <a:lstStyle/>
                    <a:p>
                      <a:pPr marL="0" lvl="0" indent="0" algn="ctr" rtl="0">
                        <a:spcBef>
                          <a:spcPts val="0"/>
                        </a:spcBef>
                        <a:spcAft>
                          <a:spcPts val="0"/>
                        </a:spcAft>
                        <a:buNone/>
                      </a:pPr>
                      <a:r>
                        <a:rPr lang="en-GB" sz="1800" dirty="0"/>
                        <a:t>258</a:t>
                      </a:r>
                      <a:endParaRPr sz="1800" dirty="0"/>
                    </a:p>
                  </a:txBody>
                  <a:tcPr marL="91425" marR="91425" marT="18000" marB="18000"/>
                </a:tc>
                <a:tc>
                  <a:txBody>
                    <a:bodyPr/>
                    <a:lstStyle/>
                    <a:p>
                      <a:pPr marL="0" lvl="0" indent="0" algn="ctr" rtl="0">
                        <a:spcBef>
                          <a:spcPts val="0"/>
                        </a:spcBef>
                        <a:spcAft>
                          <a:spcPts val="0"/>
                        </a:spcAft>
                        <a:buNone/>
                      </a:pPr>
                      <a:r>
                        <a:rPr lang="en-GB" sz="1800"/>
                        <a:t>126</a:t>
                      </a:r>
                      <a:endParaRPr sz="1800"/>
                    </a:p>
                  </a:txBody>
                  <a:tcPr marL="91425" marR="91425" marT="18000" marB="18000"/>
                </a:tc>
                <a:tc>
                  <a:txBody>
                    <a:bodyPr/>
                    <a:lstStyle/>
                    <a:p>
                      <a:pPr marL="0" lvl="0" indent="0" algn="ctr" rtl="0">
                        <a:spcBef>
                          <a:spcPts val="0"/>
                        </a:spcBef>
                        <a:spcAft>
                          <a:spcPts val="0"/>
                        </a:spcAft>
                        <a:buNone/>
                      </a:pPr>
                      <a:r>
                        <a:rPr lang="en-GB" sz="1800" dirty="0"/>
                        <a:t>104</a:t>
                      </a:r>
                      <a:endParaRPr sz="1800" dirty="0"/>
                    </a:p>
                  </a:txBody>
                  <a:tcPr marL="91425" marR="91425" marT="18000" marB="18000"/>
                </a:tc>
                <a:tc>
                  <a:txBody>
                    <a:bodyPr/>
                    <a:lstStyle/>
                    <a:p>
                      <a:pPr marL="0" lvl="0" indent="0" algn="ctr" rtl="0">
                        <a:spcBef>
                          <a:spcPts val="0"/>
                        </a:spcBef>
                        <a:spcAft>
                          <a:spcPts val="0"/>
                        </a:spcAft>
                        <a:buNone/>
                      </a:pPr>
                      <a:r>
                        <a:rPr lang="en-GB" sz="1800" dirty="0"/>
                        <a:t>2</a:t>
                      </a:r>
                      <a:endParaRPr sz="1800" dirty="0"/>
                    </a:p>
                  </a:txBody>
                  <a:tcPr marL="91425" marR="91425" marT="18000" marB="18000"/>
                </a:tc>
                <a:tc>
                  <a:txBody>
                    <a:bodyPr/>
                    <a:lstStyle/>
                    <a:p>
                      <a:pPr marL="0" lvl="0" indent="0" algn="ctr" rtl="0">
                        <a:spcBef>
                          <a:spcPts val="0"/>
                        </a:spcBef>
                        <a:spcAft>
                          <a:spcPts val="0"/>
                        </a:spcAft>
                        <a:buNone/>
                      </a:pPr>
                      <a:r>
                        <a:rPr lang="en-GB" sz="1800" dirty="0">
                          <a:solidFill>
                            <a:schemeClr val="bg1">
                              <a:lumMod val="65000"/>
                            </a:schemeClr>
                          </a:solidFill>
                        </a:rPr>
                        <a:t>3</a:t>
                      </a:r>
                      <a:endParaRPr sz="1800" dirty="0">
                        <a:solidFill>
                          <a:schemeClr val="bg1">
                            <a:lumMod val="65000"/>
                          </a:schemeClr>
                        </a:solidFill>
                      </a:endParaRPr>
                    </a:p>
                  </a:txBody>
                  <a:tcPr marL="91425" marR="91425" marT="18000" marB="18000"/>
                </a:tc>
                <a:extLst>
                  <a:ext uri="{0D108BD9-81ED-4DB2-BD59-A6C34878D82A}">
                    <a16:rowId xmlns:a16="http://schemas.microsoft.com/office/drawing/2014/main" val="10005"/>
                  </a:ext>
                </a:extLst>
              </a:tr>
            </a:tbl>
          </a:graphicData>
        </a:graphic>
      </p:graphicFrame>
      <p:sp>
        <p:nvSpPr>
          <p:cNvPr id="263" name="Google Shape;263;g6ee3f95140_0_49"/>
          <p:cNvSpPr txBox="1"/>
          <p:nvPr/>
        </p:nvSpPr>
        <p:spPr>
          <a:xfrm>
            <a:off x="919750" y="6379850"/>
            <a:ext cx="72708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t>*n=3048, includes completion rates &lt;5% and responses not answering the gender question</a:t>
            </a:r>
            <a:endParaRPr sz="1200"/>
          </a:p>
        </p:txBody>
      </p:sp>
      <p:sp>
        <p:nvSpPr>
          <p:cNvPr id="5" name="Google Shape;254;g6ee3f95140_0_18">
            <a:extLst>
              <a:ext uri="{FF2B5EF4-FFF2-40B4-BE49-F238E27FC236}">
                <a16:creationId xmlns:a16="http://schemas.microsoft.com/office/drawing/2014/main" id="{B8A05F5D-BCA5-C541-9D5C-A934943567A1}"/>
              </a:ext>
            </a:extLst>
          </p:cNvPr>
          <p:cNvSpPr txBox="1">
            <a:spLocks noGrp="1"/>
          </p:cNvSpPr>
          <p:nvPr>
            <p:ph type="body" idx="1"/>
          </p:nvPr>
        </p:nvSpPr>
        <p:spPr>
          <a:xfrm>
            <a:off x="690880" y="2362200"/>
            <a:ext cx="8273720" cy="757518"/>
          </a:xfrm>
          <a:prstGeom prst="rect">
            <a:avLst/>
          </a:prstGeom>
          <a:noFill/>
          <a:ln>
            <a:noFill/>
          </a:ln>
        </p:spPr>
        <p:txBody>
          <a:bodyPr spcFirstLastPara="1" wrap="square" lIns="91425" tIns="45700" rIns="91425" bIns="45700" anchor="t" anchorCtr="0">
            <a:noAutofit/>
          </a:bodyPr>
          <a:lstStyle/>
          <a:p>
            <a:pPr marL="342900" lvl="0" indent="-371475" algn="l" rtl="0">
              <a:spcBef>
                <a:spcPts val="0"/>
              </a:spcBef>
              <a:spcAft>
                <a:spcPts val="0"/>
              </a:spcAft>
              <a:buSzPts val="1800"/>
              <a:buChar char="●"/>
            </a:pPr>
            <a:r>
              <a:rPr lang="en-GB" sz="1800" dirty="0"/>
              <a:t>For this analysis, results from India are displayed separately, although India data remains part of the UNESCO world region “Asian and Pacific States”.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6ee3f95140_0_61"/>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lvl="2" algn="ctr"/>
            <a:r>
              <a:rPr lang="en-GB" sz="3000" dirty="0"/>
              <a:t>Sample Profile: Age</a:t>
            </a:r>
            <a:endParaRPr sz="3000" dirty="0"/>
          </a:p>
        </p:txBody>
      </p:sp>
      <p:sp>
        <p:nvSpPr>
          <p:cNvPr id="275" name="Google Shape;275;g6ee3f95140_0_61"/>
          <p:cNvSpPr txBox="1"/>
          <p:nvPr/>
        </p:nvSpPr>
        <p:spPr>
          <a:xfrm>
            <a:off x="1383384" y="5774625"/>
            <a:ext cx="6736800" cy="9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dirty="0"/>
              <a:t>In what year were you born?</a:t>
            </a:r>
            <a:endParaRPr i="1" dirty="0"/>
          </a:p>
          <a:p>
            <a:pPr marL="0" lvl="0" indent="0" algn="l" rtl="0">
              <a:spcBef>
                <a:spcPts val="0"/>
              </a:spcBef>
              <a:spcAft>
                <a:spcPts val="0"/>
              </a:spcAft>
              <a:buNone/>
            </a:pPr>
            <a:r>
              <a:rPr lang="de-DE" i="1" dirty="0" err="1"/>
              <a:t>n</a:t>
            </a:r>
            <a:r>
              <a:rPr lang="de-DE" i="1" dirty="0"/>
              <a:t>=2428</a:t>
            </a:r>
            <a:endParaRPr i="1" dirty="0"/>
          </a:p>
          <a:p>
            <a:pPr marL="0" lvl="0" indent="0" algn="l" rtl="0">
              <a:spcBef>
                <a:spcPts val="0"/>
              </a:spcBef>
              <a:spcAft>
                <a:spcPts val="0"/>
              </a:spcAft>
              <a:buNone/>
            </a:pPr>
            <a:r>
              <a:rPr lang="en-GB" sz="1200" dirty="0"/>
              <a:t>[African=204, Arab=188, Asia &amp; Pac=171, Eur &amp; N. Am=1543, Lat. Am &amp; Car=231, India=91]</a:t>
            </a:r>
            <a:endParaRPr sz="1200" dirty="0"/>
          </a:p>
        </p:txBody>
      </p:sp>
      <p:pic>
        <p:nvPicPr>
          <p:cNvPr id="7" name="Picture 6" descr="A screenshot of a cell phone&#10;&#10;Description automatically generated">
            <a:extLst>
              <a:ext uri="{FF2B5EF4-FFF2-40B4-BE49-F238E27FC236}">
                <a16:creationId xmlns:a16="http://schemas.microsoft.com/office/drawing/2014/main" id="{7B5F5FF5-D615-7F4A-9437-704175036F18}"/>
              </a:ext>
            </a:extLst>
          </p:cNvPr>
          <p:cNvPicPr>
            <a:picLocks noChangeAspect="1"/>
          </p:cNvPicPr>
          <p:nvPr/>
        </p:nvPicPr>
        <p:blipFill rotWithShape="1">
          <a:blip r:embed="rId3"/>
          <a:srcRect t="11031" b="23765"/>
          <a:stretch/>
        </p:blipFill>
        <p:spPr>
          <a:xfrm>
            <a:off x="758408" y="3824802"/>
            <a:ext cx="8320205" cy="1737798"/>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09FDE342-9D1B-7247-936F-BFAE8E3532CB}"/>
              </a:ext>
            </a:extLst>
          </p:cNvPr>
          <p:cNvPicPr>
            <a:picLocks noChangeAspect="1"/>
          </p:cNvPicPr>
          <p:nvPr/>
        </p:nvPicPr>
        <p:blipFill rotWithShape="1">
          <a:blip r:embed="rId4"/>
          <a:srcRect l="20877" t="67267" b="2385"/>
          <a:stretch/>
        </p:blipFill>
        <p:spPr>
          <a:xfrm>
            <a:off x="1115699" y="3057998"/>
            <a:ext cx="7770300" cy="554779"/>
          </a:xfrm>
          <a:prstGeom prst="rect">
            <a:avLst/>
          </a:prstGeom>
        </p:spPr>
      </p:pic>
      <p:sp>
        <p:nvSpPr>
          <p:cNvPr id="15" name="Google Shape;275;g6ee3f95140_0_61">
            <a:extLst>
              <a:ext uri="{FF2B5EF4-FFF2-40B4-BE49-F238E27FC236}">
                <a16:creationId xmlns:a16="http://schemas.microsoft.com/office/drawing/2014/main" id="{49DAF213-70B0-3042-8E2E-FD9914A746FA}"/>
              </a:ext>
            </a:extLst>
          </p:cNvPr>
          <p:cNvSpPr txBox="1"/>
          <p:nvPr/>
        </p:nvSpPr>
        <p:spPr>
          <a:xfrm>
            <a:off x="1555026" y="2528864"/>
            <a:ext cx="6736800" cy="3325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dirty="0"/>
              <a:t>Distribution of 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6ee3f95140_0_306"/>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lvl="2" algn="ctr"/>
            <a:r>
              <a:rPr lang="en-GB" sz="3000" dirty="0"/>
              <a:t>Sample Profile:</a:t>
            </a:r>
            <a:br>
              <a:rPr lang="en-GB" sz="3000" dirty="0"/>
            </a:br>
            <a:r>
              <a:rPr lang="en-GB" sz="3000" dirty="0"/>
              <a:t>Highest Degree</a:t>
            </a:r>
            <a:endParaRPr sz="3000" dirty="0"/>
          </a:p>
        </p:txBody>
      </p:sp>
      <p:sp>
        <p:nvSpPr>
          <p:cNvPr id="282" name="Google Shape;282;g6ee3f95140_0_306"/>
          <p:cNvSpPr txBox="1"/>
          <p:nvPr/>
        </p:nvSpPr>
        <p:spPr>
          <a:xfrm>
            <a:off x="1028375" y="5912825"/>
            <a:ext cx="7382100" cy="9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i="1" dirty="0"/>
              <a:t>Which general subject area(s) do you hold degrees in (at or above the bachelor’s level)?</a:t>
            </a:r>
            <a:endParaRPr i="1" dirty="0"/>
          </a:p>
          <a:p>
            <a:pPr marL="0" lvl="0" indent="0" algn="l" rtl="0">
              <a:spcBef>
                <a:spcPts val="0"/>
              </a:spcBef>
              <a:spcAft>
                <a:spcPts val="0"/>
              </a:spcAft>
              <a:buNone/>
            </a:pPr>
            <a:r>
              <a:rPr lang="en-GB" i="1" dirty="0"/>
              <a:t>n=2630</a:t>
            </a:r>
            <a:br>
              <a:rPr lang="en-GB" dirty="0"/>
            </a:br>
            <a:r>
              <a:rPr lang="en-GB" sz="1200" dirty="0"/>
              <a:t>[African=222, Arab=201, Asia &amp; Pac=198, Eur &amp; N. Am=1678, Lat. Am &amp; Car=231, India=100]</a:t>
            </a:r>
            <a:endParaRPr sz="1200" dirty="0"/>
          </a:p>
          <a:p>
            <a:pPr marL="0" lvl="0" indent="0" algn="l" rtl="0">
              <a:spcBef>
                <a:spcPts val="0"/>
              </a:spcBef>
              <a:spcAft>
                <a:spcPts val="0"/>
              </a:spcAft>
              <a:buNone/>
            </a:pPr>
            <a:endParaRPr dirty="0"/>
          </a:p>
        </p:txBody>
      </p:sp>
      <p:sp>
        <p:nvSpPr>
          <p:cNvPr id="9" name="Google Shape;275;g6ee3f95140_0_61">
            <a:extLst>
              <a:ext uri="{FF2B5EF4-FFF2-40B4-BE49-F238E27FC236}">
                <a16:creationId xmlns:a16="http://schemas.microsoft.com/office/drawing/2014/main" id="{1FC7A52F-4A92-3F4B-BA3A-40A218791AFE}"/>
              </a:ext>
            </a:extLst>
          </p:cNvPr>
          <p:cNvSpPr txBox="1"/>
          <p:nvPr/>
        </p:nvSpPr>
        <p:spPr>
          <a:xfrm>
            <a:off x="1563492" y="2472923"/>
            <a:ext cx="6736800" cy="3325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dirty="0"/>
              <a:t>Highest level of formal education completed</a:t>
            </a:r>
          </a:p>
        </p:txBody>
      </p:sp>
      <p:pic>
        <p:nvPicPr>
          <p:cNvPr id="5" name="Picture 4" descr="A screenshot of a cell phone&#10;&#10;Description automatically generated">
            <a:extLst>
              <a:ext uri="{FF2B5EF4-FFF2-40B4-BE49-F238E27FC236}">
                <a16:creationId xmlns:a16="http://schemas.microsoft.com/office/drawing/2014/main" id="{F3A005F2-FFE5-4A4E-A3A5-EC05CE26E95C}"/>
              </a:ext>
            </a:extLst>
          </p:cNvPr>
          <p:cNvPicPr>
            <a:picLocks noChangeAspect="1"/>
          </p:cNvPicPr>
          <p:nvPr/>
        </p:nvPicPr>
        <p:blipFill rotWithShape="1">
          <a:blip r:embed="rId3"/>
          <a:srcRect l="37231" t="77851" r="11826" b="1"/>
          <a:stretch/>
        </p:blipFill>
        <p:spPr>
          <a:xfrm>
            <a:off x="1129109" y="3095897"/>
            <a:ext cx="7024292" cy="400836"/>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7C6F1E1D-0F72-034C-B22A-D81ABF9EB867}"/>
              </a:ext>
            </a:extLst>
          </p:cNvPr>
          <p:cNvPicPr>
            <a:picLocks noChangeAspect="1"/>
          </p:cNvPicPr>
          <p:nvPr/>
        </p:nvPicPr>
        <p:blipFill rotWithShape="1">
          <a:blip r:embed="rId4"/>
          <a:srcRect t="11413"/>
          <a:stretch/>
        </p:blipFill>
        <p:spPr>
          <a:xfrm>
            <a:off x="0" y="3669438"/>
            <a:ext cx="9144000" cy="201344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6ee3f95140_0_337"/>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lvl="2" algn="ctr"/>
            <a:r>
              <a:rPr lang="en-GB" sz="3000" dirty="0"/>
              <a:t>Sample Profile:</a:t>
            </a:r>
            <a:br>
              <a:rPr lang="en-GB" sz="3000" dirty="0"/>
            </a:br>
            <a:r>
              <a:rPr lang="en-GB" sz="3000" dirty="0"/>
              <a:t>Subject Area of Degree(s)</a:t>
            </a:r>
            <a:endParaRPr sz="3000" dirty="0"/>
          </a:p>
        </p:txBody>
      </p:sp>
      <p:sp>
        <p:nvSpPr>
          <p:cNvPr id="289" name="Google Shape;289;g6ee3f95140_0_337"/>
          <p:cNvSpPr txBox="1"/>
          <p:nvPr/>
        </p:nvSpPr>
        <p:spPr>
          <a:xfrm>
            <a:off x="1391850" y="5072875"/>
            <a:ext cx="6645300" cy="11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i="1" dirty="0"/>
              <a:t>Which general subject area(s) do you hold degrees in</a:t>
            </a:r>
          </a:p>
          <a:p>
            <a:pPr marL="0" lvl="0" indent="0" algn="l" rtl="0">
              <a:spcBef>
                <a:spcPts val="0"/>
              </a:spcBef>
              <a:spcAft>
                <a:spcPts val="0"/>
              </a:spcAft>
              <a:buNone/>
            </a:pPr>
            <a:r>
              <a:rPr lang="en-GB" sz="2000" i="1" dirty="0"/>
              <a:t>(at or above the bachelor’s level)?</a:t>
            </a:r>
          </a:p>
          <a:p>
            <a:pPr marL="0" lvl="0" indent="0" algn="l" rtl="0">
              <a:spcBef>
                <a:spcPts val="0"/>
              </a:spcBef>
              <a:spcAft>
                <a:spcPts val="0"/>
              </a:spcAft>
              <a:buNone/>
            </a:pPr>
            <a:endParaRPr i="1" dirty="0"/>
          </a:p>
          <a:p>
            <a:pPr marL="0" lvl="0" indent="0" algn="l" rtl="0">
              <a:spcBef>
                <a:spcPts val="0"/>
              </a:spcBef>
              <a:spcAft>
                <a:spcPts val="0"/>
              </a:spcAft>
              <a:buNone/>
            </a:pPr>
            <a:r>
              <a:rPr lang="en-GB" i="1" dirty="0"/>
              <a:t>f</a:t>
            </a:r>
            <a:r>
              <a:rPr lang="en-GB" dirty="0"/>
              <a:t>=135</a:t>
            </a:r>
            <a:br>
              <a:rPr lang="en-GB" dirty="0"/>
            </a:br>
            <a:r>
              <a:rPr lang="en-GB" sz="1200" dirty="0"/>
              <a:t>This question allowed multiple choices for the same respondent</a:t>
            </a:r>
            <a:endParaRPr sz="1200" dirty="0"/>
          </a:p>
        </p:txBody>
      </p:sp>
      <p:pic>
        <p:nvPicPr>
          <p:cNvPr id="4" name="Picture 3" descr="A screenshot of a cell phone&#10;&#10;Description automatically generated">
            <a:extLst>
              <a:ext uri="{FF2B5EF4-FFF2-40B4-BE49-F238E27FC236}">
                <a16:creationId xmlns:a16="http://schemas.microsoft.com/office/drawing/2014/main" id="{F92B3576-0B0D-9C43-AA43-05483CDAB0C0}"/>
              </a:ext>
            </a:extLst>
          </p:cNvPr>
          <p:cNvPicPr>
            <a:picLocks noChangeAspect="1"/>
          </p:cNvPicPr>
          <p:nvPr/>
        </p:nvPicPr>
        <p:blipFill rotWithShape="1">
          <a:blip r:embed="rId3"/>
          <a:srcRect t="13127"/>
          <a:stretch/>
        </p:blipFill>
        <p:spPr>
          <a:xfrm>
            <a:off x="37241" y="2374639"/>
            <a:ext cx="9028874" cy="2698236"/>
          </a:xfrm>
          <a:prstGeom prst="rect">
            <a:avLst/>
          </a:prstGeom>
        </p:spPr>
      </p:pic>
    </p:spTree>
    <p:extLst>
      <p:ext uri="{BB962C8B-B14F-4D97-AF65-F5344CB8AC3E}">
        <p14:creationId xmlns:p14="http://schemas.microsoft.com/office/powerpoint/2010/main" val="1644515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4098" name="Picture 2" descr="Transparent Microwave Clipart - Global Icon Png, Png Download ...">
            <a:extLst>
              <a:ext uri="{FF2B5EF4-FFF2-40B4-BE49-F238E27FC236}">
                <a16:creationId xmlns:a16="http://schemas.microsoft.com/office/drawing/2014/main" id="{B382A831-CE08-4993-9014-2A7909BC7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724" y="0"/>
            <a:ext cx="1341948" cy="1404364"/>
          </a:xfrm>
          <a:prstGeom prst="rect">
            <a:avLst/>
          </a:prstGeom>
          <a:noFill/>
          <a:extLst>
            <a:ext uri="{909E8E84-426E-40DD-AFC4-6F175D3DCCD1}">
              <a14:hiddenFill xmlns:a14="http://schemas.microsoft.com/office/drawing/2010/main">
                <a:solidFill>
                  <a:srgbClr val="FFFFFF"/>
                </a:solidFill>
              </a14:hiddenFill>
            </a:ext>
          </a:extLst>
        </p:spPr>
      </p:pic>
      <p:sp>
        <p:nvSpPr>
          <p:cNvPr id="288" name="Google Shape;288;g6ee3f95140_0_337"/>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br>
              <a:rPr lang="en-GB" sz="3000" dirty="0"/>
            </a:br>
            <a:r>
              <a:rPr lang="en-GB" sz="3000" dirty="0"/>
              <a:t>Sample Profile:</a:t>
            </a:r>
            <a:br>
              <a:rPr lang="en-GB" sz="3000" dirty="0"/>
            </a:br>
            <a:r>
              <a:rPr lang="en-GB" sz="3000" dirty="0"/>
              <a:t>Subject Area of Degree(s) – Worldwide</a:t>
            </a:r>
            <a:endParaRPr sz="3000" dirty="0"/>
          </a:p>
        </p:txBody>
      </p:sp>
      <p:sp>
        <p:nvSpPr>
          <p:cNvPr id="289" name="Google Shape;289;g6ee3f95140_0_337"/>
          <p:cNvSpPr txBox="1"/>
          <p:nvPr/>
        </p:nvSpPr>
        <p:spPr>
          <a:xfrm>
            <a:off x="1425715" y="5401733"/>
            <a:ext cx="6786951" cy="12630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i="1" dirty="0"/>
              <a:t>Which general subject area(s) do you hold degrees in</a:t>
            </a:r>
          </a:p>
          <a:p>
            <a:pPr marL="0" lvl="0" indent="0" algn="l" rtl="0">
              <a:spcBef>
                <a:spcPts val="0"/>
              </a:spcBef>
              <a:spcAft>
                <a:spcPts val="0"/>
              </a:spcAft>
              <a:buNone/>
            </a:pPr>
            <a:r>
              <a:rPr lang="en-GB" sz="2000" i="1" dirty="0"/>
              <a:t>(at or above the bachelor’s level)?</a:t>
            </a:r>
            <a:endParaRPr sz="2000" i="1" dirty="0"/>
          </a:p>
          <a:p>
            <a:pPr marL="0" lvl="0" indent="0" algn="l" rtl="0">
              <a:spcBef>
                <a:spcPts val="0"/>
              </a:spcBef>
              <a:spcAft>
                <a:spcPts val="0"/>
              </a:spcAft>
              <a:buNone/>
            </a:pPr>
            <a:endParaRPr i="1" dirty="0"/>
          </a:p>
          <a:p>
            <a:pPr marL="0" lvl="0" indent="0" algn="l" rtl="0">
              <a:spcBef>
                <a:spcPts val="0"/>
              </a:spcBef>
              <a:spcAft>
                <a:spcPts val="0"/>
              </a:spcAft>
              <a:buNone/>
            </a:pPr>
            <a:r>
              <a:rPr lang="en-GB" i="1" dirty="0"/>
              <a:t>f</a:t>
            </a:r>
            <a:r>
              <a:rPr lang="en-GB" dirty="0"/>
              <a:t>=3512</a:t>
            </a:r>
            <a:br>
              <a:rPr lang="en-GB" dirty="0"/>
            </a:br>
            <a:r>
              <a:rPr lang="en-GB" sz="1200" dirty="0"/>
              <a:t>This question allowed multiple choices for the same respondent</a:t>
            </a:r>
            <a:endParaRPr sz="1200" dirty="0"/>
          </a:p>
        </p:txBody>
      </p:sp>
      <p:pic>
        <p:nvPicPr>
          <p:cNvPr id="3" name="Picture 2" descr="A screenshot of a cell phone&#10;&#10;Description automatically generated">
            <a:extLst>
              <a:ext uri="{FF2B5EF4-FFF2-40B4-BE49-F238E27FC236}">
                <a16:creationId xmlns:a16="http://schemas.microsoft.com/office/drawing/2014/main" id="{5FABBACF-2B3F-364D-8D76-C9D02BF64ECE}"/>
              </a:ext>
            </a:extLst>
          </p:cNvPr>
          <p:cNvPicPr>
            <a:picLocks noChangeAspect="1"/>
          </p:cNvPicPr>
          <p:nvPr/>
        </p:nvPicPr>
        <p:blipFill rotWithShape="1">
          <a:blip r:embed="rId4"/>
          <a:srcRect t="12198"/>
          <a:stretch/>
        </p:blipFill>
        <p:spPr>
          <a:xfrm>
            <a:off x="143933" y="2456085"/>
            <a:ext cx="8868740" cy="288638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DGs Poster">
            <a:extLst>
              <a:ext uri="{FF2B5EF4-FFF2-40B4-BE49-F238E27FC236}">
                <a16:creationId xmlns:a16="http://schemas.microsoft.com/office/drawing/2014/main" id="{4A20BC80-1B4D-4F41-B511-C130E5B25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34" y="1158361"/>
            <a:ext cx="8479898" cy="503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356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218F-5451-451B-8DA9-ADCC32B95FDA}"/>
              </a:ext>
            </a:extLst>
          </p:cNvPr>
          <p:cNvSpPr>
            <a:spLocks noGrp="1"/>
          </p:cNvSpPr>
          <p:nvPr>
            <p:ph type="title"/>
          </p:nvPr>
        </p:nvSpPr>
        <p:spPr/>
        <p:txBody>
          <a:bodyPr/>
          <a:lstStyle/>
          <a:p>
            <a:r>
              <a:rPr lang="en-GB" dirty="0"/>
              <a:t>Overall findings: Attitudes about SDGs</a:t>
            </a:r>
          </a:p>
        </p:txBody>
      </p:sp>
      <p:sp>
        <p:nvSpPr>
          <p:cNvPr id="3" name="Text Placeholder 2">
            <a:extLst>
              <a:ext uri="{FF2B5EF4-FFF2-40B4-BE49-F238E27FC236}">
                <a16:creationId xmlns:a16="http://schemas.microsoft.com/office/drawing/2014/main" id="{6084A465-5362-4951-A637-F8AB072A9329}"/>
              </a:ext>
            </a:extLst>
          </p:cNvPr>
          <p:cNvSpPr>
            <a:spLocks noGrp="1"/>
          </p:cNvSpPr>
          <p:nvPr>
            <p:ph type="body" idx="1"/>
          </p:nvPr>
        </p:nvSpPr>
        <p:spPr>
          <a:xfrm>
            <a:off x="770464" y="2362200"/>
            <a:ext cx="8144933" cy="2294467"/>
          </a:xfrm>
        </p:spPr>
        <p:txBody>
          <a:bodyPr/>
          <a:lstStyle/>
          <a:p>
            <a:r>
              <a:rPr lang="en-GB" dirty="0"/>
              <a:t>Respondents indicate relatively high levels of familiarity with the SDGs across world regions.</a:t>
            </a:r>
          </a:p>
          <a:p>
            <a:r>
              <a:rPr lang="en-GB" dirty="0"/>
              <a:t>Attitudes about the SDGs are generally positive across world regions.</a:t>
            </a:r>
          </a:p>
        </p:txBody>
      </p:sp>
      <p:pic>
        <p:nvPicPr>
          <p:cNvPr id="4" name="Picture 2" descr="SDGs Poster">
            <a:extLst>
              <a:ext uri="{FF2B5EF4-FFF2-40B4-BE49-F238E27FC236}">
                <a16:creationId xmlns:a16="http://schemas.microsoft.com/office/drawing/2014/main" id="{32132CCD-4E20-44BF-BF5A-EC7AAAF4A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499" y="3945955"/>
            <a:ext cx="4415898" cy="262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830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6ee3f95140_0_270"/>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3000"/>
              <a:t>Results</a:t>
            </a:r>
            <a:br>
              <a:rPr lang="en-GB" sz="3000"/>
            </a:br>
            <a:r>
              <a:rPr lang="en-GB" sz="3000"/>
              <a:t>SDG Familiarity</a:t>
            </a:r>
            <a:endParaRPr sz="3000"/>
          </a:p>
        </p:txBody>
      </p:sp>
      <p:sp>
        <p:nvSpPr>
          <p:cNvPr id="359" name="Google Shape;359;g6ee3f95140_0_270"/>
          <p:cNvSpPr txBox="1"/>
          <p:nvPr/>
        </p:nvSpPr>
        <p:spPr>
          <a:xfrm>
            <a:off x="973667" y="4776159"/>
            <a:ext cx="7941733" cy="131713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i="1" dirty="0"/>
              <a:t>How familiar are you with the UN Sustainable Development Goals?</a:t>
            </a:r>
            <a:endParaRPr sz="2400" i="1" dirty="0"/>
          </a:p>
          <a:p>
            <a:pPr marL="0" lvl="0" indent="0" algn="l" rtl="0">
              <a:spcBef>
                <a:spcPts val="0"/>
              </a:spcBef>
              <a:spcAft>
                <a:spcPts val="0"/>
              </a:spcAft>
              <a:buNone/>
            </a:pPr>
            <a:r>
              <a:rPr lang="en-GB" dirty="0"/>
              <a:t>n=2089</a:t>
            </a:r>
            <a:br>
              <a:rPr lang="en-GB" dirty="0"/>
            </a:br>
            <a:r>
              <a:rPr lang="en-GB" sz="1200" dirty="0"/>
              <a:t>[African=187, Arab=155, Asia &amp; Pac=156, Eur &amp; N. Am=1316, Lat. Am &amp; Car=200, India=75]</a:t>
            </a:r>
            <a:endParaRPr sz="1200" dirty="0"/>
          </a:p>
          <a:p>
            <a:pPr marL="457200" lvl="0" indent="-317500" algn="l" rtl="0">
              <a:spcBef>
                <a:spcPts val="0"/>
              </a:spcBef>
              <a:spcAft>
                <a:spcPts val="0"/>
              </a:spcAft>
              <a:buSzPts val="1400"/>
              <a:buChar char="●"/>
            </a:pPr>
            <a:r>
              <a:rPr lang="en-GB" dirty="0"/>
              <a:t>Overall lowest familiarity with UN SDGs in the US</a:t>
            </a:r>
            <a:endParaRPr dirty="0"/>
          </a:p>
          <a:p>
            <a:pPr marL="457200" lvl="0" indent="-317500" algn="l" rtl="0">
              <a:spcBef>
                <a:spcPts val="0"/>
              </a:spcBef>
              <a:spcAft>
                <a:spcPts val="0"/>
              </a:spcAft>
              <a:buSzPts val="1400"/>
              <a:buChar char="●"/>
            </a:pPr>
            <a:r>
              <a:rPr lang="en-GB" dirty="0"/>
              <a:t>41% of Latin American respondents are not at all familiar with the SDGs</a:t>
            </a:r>
            <a:endParaRPr dirty="0"/>
          </a:p>
        </p:txBody>
      </p:sp>
      <p:pic>
        <p:nvPicPr>
          <p:cNvPr id="3" name="Picture 2" descr="A screenshot of a cell phone&#10;&#10;Description automatically generated">
            <a:extLst>
              <a:ext uri="{FF2B5EF4-FFF2-40B4-BE49-F238E27FC236}">
                <a16:creationId xmlns:a16="http://schemas.microsoft.com/office/drawing/2014/main" id="{A9377881-377F-FC4E-B735-95A1E9AFD7E5}"/>
              </a:ext>
            </a:extLst>
          </p:cNvPr>
          <p:cNvPicPr>
            <a:picLocks noChangeAspect="1"/>
          </p:cNvPicPr>
          <p:nvPr/>
        </p:nvPicPr>
        <p:blipFill rotWithShape="1">
          <a:blip r:embed="rId3"/>
          <a:srcRect t="11681" b="22572"/>
          <a:stretch/>
        </p:blipFill>
        <p:spPr>
          <a:xfrm>
            <a:off x="0" y="2876563"/>
            <a:ext cx="9144000" cy="1925721"/>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7BF0D2DE-30B8-7540-9AFB-60F838B1262A}"/>
              </a:ext>
            </a:extLst>
          </p:cNvPr>
          <p:cNvPicPr>
            <a:picLocks noChangeAspect="1"/>
          </p:cNvPicPr>
          <p:nvPr/>
        </p:nvPicPr>
        <p:blipFill rotWithShape="1">
          <a:blip r:embed="rId4"/>
          <a:srcRect t="69213" r="12646"/>
          <a:stretch/>
        </p:blipFill>
        <p:spPr>
          <a:xfrm>
            <a:off x="762000" y="2226065"/>
            <a:ext cx="7967133" cy="650498"/>
          </a:xfrm>
          <a:prstGeom prst="rect">
            <a:avLst/>
          </a:prstGeom>
        </p:spPr>
      </p:pic>
      <p:pic>
        <p:nvPicPr>
          <p:cNvPr id="9" name="Picture 2" descr="SDGs Poster">
            <a:extLst>
              <a:ext uri="{FF2B5EF4-FFF2-40B4-BE49-F238E27FC236}">
                <a16:creationId xmlns:a16="http://schemas.microsoft.com/office/drawing/2014/main" id="{3A76B3E0-10F8-42E5-BA75-6F3C0133D4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024" y="88678"/>
            <a:ext cx="2771509" cy="16469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6ee3f95140_0_286"/>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3000"/>
              <a:t>Results</a:t>
            </a:r>
            <a:br>
              <a:rPr lang="en-GB" sz="3000"/>
            </a:br>
            <a:r>
              <a:rPr lang="en-GB" sz="3000"/>
              <a:t>Views on SDGs</a:t>
            </a:r>
            <a:endParaRPr sz="3000"/>
          </a:p>
        </p:txBody>
      </p:sp>
      <p:sp>
        <p:nvSpPr>
          <p:cNvPr id="366" name="Google Shape;366;g6ee3f95140_0_286"/>
          <p:cNvSpPr txBox="1"/>
          <p:nvPr/>
        </p:nvSpPr>
        <p:spPr>
          <a:xfrm>
            <a:off x="1391850" y="5235597"/>
            <a:ext cx="6360300" cy="3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t>Global</a:t>
            </a:r>
            <a:r>
              <a:rPr lang="en-GB" dirty="0"/>
              <a:t>- Top to bottom: n=1501; 1496; 1496; 1493; 1492; 1497</a:t>
            </a:r>
            <a:endParaRPr sz="1200" dirty="0"/>
          </a:p>
        </p:txBody>
      </p:sp>
      <p:pic>
        <p:nvPicPr>
          <p:cNvPr id="367" name="Google Shape;367;g6ee3f95140_0_286"/>
          <p:cNvPicPr preferRelativeResize="0"/>
          <p:nvPr/>
        </p:nvPicPr>
        <p:blipFill>
          <a:blip r:embed="rId3"/>
          <a:srcRect/>
          <a:stretch/>
        </p:blipFill>
        <p:spPr>
          <a:xfrm>
            <a:off x="282716" y="2507101"/>
            <a:ext cx="8708883" cy="2522099"/>
          </a:xfrm>
          <a:prstGeom prst="rect">
            <a:avLst/>
          </a:prstGeom>
          <a:noFill/>
          <a:ln>
            <a:noFill/>
          </a:ln>
        </p:spPr>
      </p:pic>
      <p:sp>
        <p:nvSpPr>
          <p:cNvPr id="370" name="Google Shape;370;g6ee3f95140_0_286"/>
          <p:cNvSpPr txBox="1"/>
          <p:nvPr/>
        </p:nvSpPr>
        <p:spPr>
          <a:xfrm>
            <a:off x="762000" y="1951950"/>
            <a:ext cx="7152900" cy="2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FFFFFF"/>
                </a:solidFill>
              </a:rPr>
              <a:t>Only displayed if respondent was at least “somewhat familiar” with the SDGs</a:t>
            </a:r>
            <a:endParaRPr b="1">
              <a:solidFill>
                <a:srgbClr val="FFFFFF"/>
              </a:solidFill>
            </a:endParaRPr>
          </a:p>
        </p:txBody>
      </p:sp>
      <p:pic>
        <p:nvPicPr>
          <p:cNvPr id="9" name="Picture 2" descr="SDGs Poster">
            <a:extLst>
              <a:ext uri="{FF2B5EF4-FFF2-40B4-BE49-F238E27FC236}">
                <a16:creationId xmlns:a16="http://schemas.microsoft.com/office/drawing/2014/main" id="{D80BBC5C-2F21-4EED-9F90-F28FF184F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4526" y="88678"/>
            <a:ext cx="3061008" cy="1819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4"/>
        <p:cNvGrpSpPr/>
        <p:nvPr/>
      </p:nvGrpSpPr>
      <p:grpSpPr>
        <a:xfrm>
          <a:off x="0" y="0"/>
          <a:ext cx="0" cy="0"/>
          <a:chOff x="0" y="0"/>
          <a:chExt cx="0" cy="0"/>
        </a:xfrm>
      </p:grpSpPr>
      <p:sp>
        <p:nvSpPr>
          <p:cNvPr id="115" name="Google Shape;115;g6efa3314d1_0_22"/>
          <p:cNvSpPr>
            <a:spLocks noGrp="1"/>
          </p:cNvSpPr>
          <p:nvPr>
            <p:ph type="title"/>
          </p:nvPr>
        </p:nvSpPr>
        <p:spPr>
          <a:xfrm>
            <a:off x="762000" y="762000"/>
            <a:ext cx="7924800" cy="1143000"/>
          </a:xfrm>
          <a:prstGeom prst="roundRect">
            <a:avLst>
              <a:gd name="adj" fmla="val 16667"/>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pic>
        <p:nvPicPr>
          <p:cNvPr id="117" name="Google Shape;117;g6efa3314d1_0_22"/>
          <p:cNvPicPr preferRelativeResize="0"/>
          <p:nvPr/>
        </p:nvPicPr>
        <p:blipFill rotWithShape="1">
          <a:blip r:embed="rId3">
            <a:alphaModFix/>
          </a:blip>
          <a:srcRect l="-1" r="366" b="21310"/>
          <a:stretch/>
        </p:blipFill>
        <p:spPr>
          <a:xfrm>
            <a:off x="0" y="0"/>
            <a:ext cx="9022080" cy="5344160"/>
          </a:xfrm>
          <a:prstGeom prst="rect">
            <a:avLst/>
          </a:prstGeom>
          <a:noFill/>
          <a:ln>
            <a:noFill/>
          </a:ln>
        </p:spPr>
      </p:pic>
      <p:pic>
        <p:nvPicPr>
          <p:cNvPr id="1026" name="Picture 2" descr="Science Communication cover">
            <a:extLst>
              <a:ext uri="{FF2B5EF4-FFF2-40B4-BE49-F238E27FC236}">
                <a16:creationId xmlns:a16="http://schemas.microsoft.com/office/drawing/2014/main" id="{B91B618E-4F2A-42F3-887F-A87A3DD560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670" y="4531360"/>
            <a:ext cx="1662614" cy="24569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6ee3f95140_0_326"/>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3000"/>
              <a:t>Results</a:t>
            </a:r>
            <a:br>
              <a:rPr lang="en-GB" sz="3000"/>
            </a:br>
            <a:r>
              <a:rPr lang="en-GB" sz="3000"/>
              <a:t>Views on SDGs</a:t>
            </a:r>
            <a:endParaRPr sz="3000"/>
          </a:p>
        </p:txBody>
      </p:sp>
      <p:sp>
        <p:nvSpPr>
          <p:cNvPr id="376" name="Google Shape;376;g6ee3f95140_0_326"/>
          <p:cNvSpPr txBox="1"/>
          <p:nvPr/>
        </p:nvSpPr>
        <p:spPr>
          <a:xfrm>
            <a:off x="2172000" y="5896796"/>
            <a:ext cx="6360300" cy="3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t>Global</a:t>
            </a:r>
            <a:r>
              <a:rPr lang="en-GB" dirty="0"/>
              <a:t> -</a:t>
            </a:r>
            <a:r>
              <a:rPr lang="en-GB" b="1" dirty="0"/>
              <a:t> </a:t>
            </a:r>
            <a:r>
              <a:rPr lang="en-GB" dirty="0"/>
              <a:t>Top to bottom: n=1493; 1493; 1491; 1491; 1494; 1491</a:t>
            </a:r>
            <a:endParaRPr sz="1200" dirty="0"/>
          </a:p>
          <a:p>
            <a:pPr marL="0" lvl="0" indent="0" algn="l" rtl="0">
              <a:spcBef>
                <a:spcPts val="0"/>
              </a:spcBef>
              <a:spcAft>
                <a:spcPts val="0"/>
              </a:spcAft>
              <a:buNone/>
            </a:pPr>
            <a:endParaRPr dirty="0"/>
          </a:p>
        </p:txBody>
      </p:sp>
      <p:pic>
        <p:nvPicPr>
          <p:cNvPr id="377" name="Google Shape;377;g6ee3f95140_0_326"/>
          <p:cNvPicPr preferRelativeResize="0"/>
          <p:nvPr/>
        </p:nvPicPr>
        <p:blipFill>
          <a:blip r:embed="rId3"/>
          <a:srcRect/>
          <a:stretch/>
        </p:blipFill>
        <p:spPr>
          <a:xfrm>
            <a:off x="469656" y="2408200"/>
            <a:ext cx="6289877" cy="1778151"/>
          </a:xfrm>
          <a:prstGeom prst="rect">
            <a:avLst/>
          </a:prstGeom>
          <a:noFill/>
          <a:ln>
            <a:noFill/>
          </a:ln>
        </p:spPr>
      </p:pic>
      <p:sp>
        <p:nvSpPr>
          <p:cNvPr id="380" name="Google Shape;380;g6ee3f95140_0_326"/>
          <p:cNvSpPr txBox="1"/>
          <p:nvPr/>
        </p:nvSpPr>
        <p:spPr>
          <a:xfrm>
            <a:off x="762000" y="1951950"/>
            <a:ext cx="7152900" cy="2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FFFFFF"/>
                </a:solidFill>
              </a:rPr>
              <a:t>Only displayed if respondent was at least “somewhat familiar” with the SDGs</a:t>
            </a:r>
            <a:endParaRPr b="1">
              <a:solidFill>
                <a:srgbClr val="FFFFFF"/>
              </a:solidFill>
            </a:endParaRPr>
          </a:p>
        </p:txBody>
      </p:sp>
      <p:pic>
        <p:nvPicPr>
          <p:cNvPr id="9" name="Picture 2" descr="SDGs Poster">
            <a:extLst>
              <a:ext uri="{FF2B5EF4-FFF2-40B4-BE49-F238E27FC236}">
                <a16:creationId xmlns:a16="http://schemas.microsoft.com/office/drawing/2014/main" id="{7959484C-F9C0-4BD0-8235-3D3DF9DAF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88678"/>
            <a:ext cx="2887134" cy="1715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7F20-7F91-458C-88E0-38C7236DBFF8}"/>
              </a:ext>
            </a:extLst>
          </p:cNvPr>
          <p:cNvSpPr>
            <a:spLocks noGrp="1"/>
          </p:cNvSpPr>
          <p:nvPr>
            <p:ph type="title"/>
          </p:nvPr>
        </p:nvSpPr>
        <p:spPr>
          <a:xfrm>
            <a:off x="846666" y="736113"/>
            <a:ext cx="7924800" cy="1143000"/>
          </a:xfrm>
        </p:spPr>
        <p:txBody>
          <a:bodyPr/>
          <a:lstStyle/>
          <a:p>
            <a:r>
              <a:rPr lang="en-GB" dirty="0"/>
              <a:t>Alignment: RRI and SDGs</a:t>
            </a:r>
          </a:p>
        </p:txBody>
      </p:sp>
      <p:pic>
        <p:nvPicPr>
          <p:cNvPr id="3" name="Picture 2" descr="SDGs Poster">
            <a:extLst>
              <a:ext uri="{FF2B5EF4-FFF2-40B4-BE49-F238E27FC236}">
                <a16:creationId xmlns:a16="http://schemas.microsoft.com/office/drawing/2014/main" id="{12E5FEA2-FD8B-4170-B252-6760E3E28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2139" y="2594812"/>
            <a:ext cx="3432500" cy="20397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ponsible research &amp; Innovation – reducing the distance between science  and society - Multi-act">
            <a:extLst>
              <a:ext uri="{FF2B5EF4-FFF2-40B4-BE49-F238E27FC236}">
                <a16:creationId xmlns:a16="http://schemas.microsoft.com/office/drawing/2014/main" id="{147D69D0-87DC-42BB-BD87-8B9557089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672" y="2433109"/>
            <a:ext cx="2673191" cy="232515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7C4C0BC-3425-4844-9CB7-9AB025319076}"/>
                  </a:ext>
                </a:extLst>
              </p14:cNvPr>
              <p14:cNvContentPartPr/>
              <p14:nvPr/>
            </p14:nvContentPartPr>
            <p14:xfrm>
              <a:off x="2700320" y="3166321"/>
              <a:ext cx="360" cy="360"/>
            </p14:xfrm>
          </p:contentPart>
        </mc:Choice>
        <mc:Fallback>
          <p:pic>
            <p:nvPicPr>
              <p:cNvPr id="4" name="Ink 3">
                <a:extLst>
                  <a:ext uri="{FF2B5EF4-FFF2-40B4-BE49-F238E27FC236}">
                    <a16:creationId xmlns:a16="http://schemas.microsoft.com/office/drawing/2014/main" id="{87C4C0BC-3425-4844-9CB7-9AB025319076}"/>
                  </a:ext>
                </a:extLst>
              </p:cNvPr>
              <p:cNvPicPr/>
              <p:nvPr/>
            </p:nvPicPr>
            <p:blipFill>
              <a:blip r:embed="rId5"/>
              <a:stretch>
                <a:fillRect/>
              </a:stretch>
            </p:blipFill>
            <p:spPr>
              <a:xfrm>
                <a:off x="2691320" y="315732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732EC0E-68A1-4E1E-92BA-FCE22217CC60}"/>
                  </a:ext>
                </a:extLst>
              </p14:cNvPr>
              <p14:cNvContentPartPr/>
              <p14:nvPr/>
            </p14:nvContentPartPr>
            <p14:xfrm>
              <a:off x="2886800" y="3462601"/>
              <a:ext cx="360" cy="360"/>
            </p14:xfrm>
          </p:contentPart>
        </mc:Choice>
        <mc:Fallback>
          <p:pic>
            <p:nvPicPr>
              <p:cNvPr id="5" name="Ink 4">
                <a:extLst>
                  <a:ext uri="{FF2B5EF4-FFF2-40B4-BE49-F238E27FC236}">
                    <a16:creationId xmlns:a16="http://schemas.microsoft.com/office/drawing/2014/main" id="{5732EC0E-68A1-4E1E-92BA-FCE22217CC60}"/>
                  </a:ext>
                </a:extLst>
              </p:cNvPr>
              <p:cNvPicPr/>
              <p:nvPr/>
            </p:nvPicPr>
            <p:blipFill>
              <a:blip r:embed="rId5"/>
              <a:stretch>
                <a:fillRect/>
              </a:stretch>
            </p:blipFill>
            <p:spPr>
              <a:xfrm>
                <a:off x="2877800" y="345360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EBC660A2-AAEA-4527-80DD-FC255B9CA2E8}"/>
                  </a:ext>
                </a:extLst>
              </p14:cNvPr>
              <p14:cNvContentPartPr/>
              <p14:nvPr/>
            </p14:nvContentPartPr>
            <p14:xfrm>
              <a:off x="3784280" y="3403561"/>
              <a:ext cx="360" cy="360"/>
            </p14:xfrm>
          </p:contentPart>
        </mc:Choice>
        <mc:Fallback>
          <p:pic>
            <p:nvPicPr>
              <p:cNvPr id="6" name="Ink 5">
                <a:extLst>
                  <a:ext uri="{FF2B5EF4-FFF2-40B4-BE49-F238E27FC236}">
                    <a16:creationId xmlns:a16="http://schemas.microsoft.com/office/drawing/2014/main" id="{EBC660A2-AAEA-4527-80DD-FC255B9CA2E8}"/>
                  </a:ext>
                </a:extLst>
              </p:cNvPr>
              <p:cNvPicPr/>
              <p:nvPr/>
            </p:nvPicPr>
            <p:blipFill>
              <a:blip r:embed="rId5"/>
              <a:stretch>
                <a:fillRect/>
              </a:stretch>
            </p:blipFill>
            <p:spPr>
              <a:xfrm>
                <a:off x="3775280" y="339456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BB3B23B9-8F3C-4368-BA82-CD1E029C5997}"/>
                  </a:ext>
                </a:extLst>
              </p14:cNvPr>
              <p14:cNvContentPartPr/>
              <p14:nvPr/>
            </p14:nvContentPartPr>
            <p14:xfrm>
              <a:off x="4749440" y="3479161"/>
              <a:ext cx="360" cy="360"/>
            </p14:xfrm>
          </p:contentPart>
        </mc:Choice>
        <mc:Fallback>
          <p:pic>
            <p:nvPicPr>
              <p:cNvPr id="7" name="Ink 6">
                <a:extLst>
                  <a:ext uri="{FF2B5EF4-FFF2-40B4-BE49-F238E27FC236}">
                    <a16:creationId xmlns:a16="http://schemas.microsoft.com/office/drawing/2014/main" id="{BB3B23B9-8F3C-4368-BA82-CD1E029C5997}"/>
                  </a:ext>
                </a:extLst>
              </p:cNvPr>
              <p:cNvPicPr/>
              <p:nvPr/>
            </p:nvPicPr>
            <p:blipFill>
              <a:blip r:embed="rId5"/>
              <a:stretch>
                <a:fillRect/>
              </a:stretch>
            </p:blipFill>
            <p:spPr>
              <a:xfrm>
                <a:off x="4740440" y="347016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4C192E25-3D9B-4B4F-BEE0-70EEA0396DC5}"/>
                  </a:ext>
                </a:extLst>
              </p14:cNvPr>
              <p14:cNvContentPartPr/>
              <p14:nvPr/>
            </p14:nvContentPartPr>
            <p14:xfrm>
              <a:off x="4012880" y="3403201"/>
              <a:ext cx="1286640" cy="25920"/>
            </p14:xfrm>
          </p:contentPart>
        </mc:Choice>
        <mc:Fallback>
          <p:pic>
            <p:nvPicPr>
              <p:cNvPr id="10" name="Ink 9">
                <a:extLst>
                  <a:ext uri="{FF2B5EF4-FFF2-40B4-BE49-F238E27FC236}">
                    <a16:creationId xmlns:a16="http://schemas.microsoft.com/office/drawing/2014/main" id="{4C192E25-3D9B-4B4F-BEE0-70EEA0396DC5}"/>
                  </a:ext>
                </a:extLst>
              </p:cNvPr>
              <p:cNvPicPr/>
              <p:nvPr/>
            </p:nvPicPr>
            <p:blipFill>
              <a:blip r:embed="rId10"/>
              <a:stretch>
                <a:fillRect/>
              </a:stretch>
            </p:blipFill>
            <p:spPr>
              <a:xfrm>
                <a:off x="4003880" y="3394201"/>
                <a:ext cx="1304280" cy="43560"/>
              </a:xfrm>
              <a:prstGeom prst="rect">
                <a:avLst/>
              </a:prstGeom>
            </p:spPr>
          </p:pic>
        </mc:Fallback>
      </mc:AlternateContent>
      <p:sp>
        <p:nvSpPr>
          <p:cNvPr id="8" name="TextBox 7">
            <a:extLst>
              <a:ext uri="{FF2B5EF4-FFF2-40B4-BE49-F238E27FC236}">
                <a16:creationId xmlns:a16="http://schemas.microsoft.com/office/drawing/2014/main" id="{538F19BD-FF98-4205-B5DD-E686833C4039}"/>
              </a:ext>
            </a:extLst>
          </p:cNvPr>
          <p:cNvSpPr txBox="1"/>
          <p:nvPr/>
        </p:nvSpPr>
        <p:spPr>
          <a:xfrm>
            <a:off x="1258200" y="4750160"/>
            <a:ext cx="6982479"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t>What are the connections between RRI and SDGs?</a:t>
            </a:r>
          </a:p>
          <a:p>
            <a:pPr marL="285750" indent="-285750">
              <a:buFont typeface="Arial" panose="020B0604020202020204" pitchFamily="34" charset="0"/>
              <a:buChar char="•"/>
            </a:pPr>
            <a:r>
              <a:rPr lang="en-GB" sz="2400" dirty="0"/>
              <a:t>Can RRI be integrated within SDGs to establish a more </a:t>
            </a:r>
            <a:r>
              <a:rPr lang="en-GB" sz="2400" b="1" dirty="0"/>
              <a:t>global</a:t>
            </a:r>
            <a:r>
              <a:rPr lang="en-GB" sz="2400" dirty="0"/>
              <a:t> framework?</a:t>
            </a:r>
          </a:p>
        </p:txBody>
      </p:sp>
    </p:spTree>
    <p:extLst>
      <p:ext uri="{BB962C8B-B14F-4D97-AF65-F5344CB8AC3E}">
        <p14:creationId xmlns:p14="http://schemas.microsoft.com/office/powerpoint/2010/main" val="2089090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218F-5451-451B-8DA9-ADCC32B95FDA}"/>
              </a:ext>
            </a:extLst>
          </p:cNvPr>
          <p:cNvSpPr>
            <a:spLocks noGrp="1"/>
          </p:cNvSpPr>
          <p:nvPr>
            <p:ph type="title"/>
          </p:nvPr>
        </p:nvSpPr>
        <p:spPr/>
        <p:txBody>
          <a:bodyPr/>
          <a:lstStyle/>
          <a:p>
            <a:r>
              <a:rPr lang="en-GB" sz="2400" dirty="0"/>
              <a:t>Overall findings: </a:t>
            </a:r>
            <a:br>
              <a:rPr lang="en-GB" sz="2400" dirty="0"/>
            </a:br>
            <a:r>
              <a:rPr lang="en-GB" sz="2400" dirty="0"/>
              <a:t>Attitudes about socially responsible research/innovation</a:t>
            </a:r>
          </a:p>
        </p:txBody>
      </p:sp>
      <p:sp>
        <p:nvSpPr>
          <p:cNvPr id="3" name="Text Placeholder 2">
            <a:extLst>
              <a:ext uri="{FF2B5EF4-FFF2-40B4-BE49-F238E27FC236}">
                <a16:creationId xmlns:a16="http://schemas.microsoft.com/office/drawing/2014/main" id="{6084A465-5362-4951-A637-F8AB072A9329}"/>
              </a:ext>
            </a:extLst>
          </p:cNvPr>
          <p:cNvSpPr>
            <a:spLocks noGrp="1"/>
          </p:cNvSpPr>
          <p:nvPr>
            <p:ph type="body" idx="1"/>
          </p:nvPr>
        </p:nvSpPr>
        <p:spPr/>
        <p:txBody>
          <a:bodyPr/>
          <a:lstStyle/>
          <a:p>
            <a:r>
              <a:rPr lang="en-GB" dirty="0"/>
              <a:t>Uniformly high ‘in principle’ agreement to wide range of socially responsible research/innovation (RRI) concepts</a:t>
            </a:r>
          </a:p>
          <a:p>
            <a:r>
              <a:rPr lang="en-GB" dirty="0"/>
              <a:t>Indicates general attitudinal support, although specific way this translates into practice varies dramatically.</a:t>
            </a:r>
          </a:p>
        </p:txBody>
      </p:sp>
    </p:spTree>
    <p:extLst>
      <p:ext uri="{BB962C8B-B14F-4D97-AF65-F5344CB8AC3E}">
        <p14:creationId xmlns:p14="http://schemas.microsoft.com/office/powerpoint/2010/main" val="1062108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DGs Poster">
            <a:extLst>
              <a:ext uri="{FF2B5EF4-FFF2-40B4-BE49-F238E27FC236}">
                <a16:creationId xmlns:a16="http://schemas.microsoft.com/office/drawing/2014/main" id="{4A20BC80-1B4D-4F41-B511-C130E5B25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732" y="2516831"/>
            <a:ext cx="6193899" cy="36807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0CD080E-E1C5-4789-9E5D-24A37484444D}"/>
              </a:ext>
            </a:extLst>
          </p:cNvPr>
          <p:cNvPicPr>
            <a:picLocks noChangeAspect="1"/>
          </p:cNvPicPr>
          <p:nvPr/>
        </p:nvPicPr>
        <p:blipFill>
          <a:blip r:embed="rId3"/>
          <a:stretch>
            <a:fillRect/>
          </a:stretch>
        </p:blipFill>
        <p:spPr>
          <a:xfrm>
            <a:off x="946575" y="660400"/>
            <a:ext cx="8041321" cy="1298561"/>
          </a:xfrm>
          <a:prstGeom prst="rect">
            <a:avLst/>
          </a:prstGeom>
        </p:spPr>
      </p:pic>
      <mc:AlternateContent xmlns:mc="http://schemas.openxmlformats.org/markup-compatibility/2006">
        <mc:Choice xmlns:p14="http://schemas.microsoft.com/office/powerpoint/2010/main" xmlns:aink="http://schemas.microsoft.com/office/drawing/2016/ink" Requires="p14 aink">
          <p:contentPart p14:bwMode="auto" r:id="rId4">
            <p14:nvContentPartPr>
              <p14:cNvPr id="6" name="Ink 5">
                <a:extLst>
                  <a:ext uri="{FF2B5EF4-FFF2-40B4-BE49-F238E27FC236}">
                    <a16:creationId xmlns:a16="http://schemas.microsoft.com/office/drawing/2014/main" id="{5ECB080B-BE25-4ABC-936B-F33314730501}"/>
                  </a:ext>
                </a:extLst>
              </p14:cNvPr>
              <p14:cNvContentPartPr/>
              <p14:nvPr/>
            </p14:nvContentPartPr>
            <p14:xfrm>
              <a:off x="6871280" y="3140547"/>
              <a:ext cx="1021680" cy="1119600"/>
            </p14:xfrm>
          </p:contentPart>
        </mc:Choice>
        <mc:Fallback>
          <p:pic>
            <p:nvPicPr>
              <p:cNvPr id="6" name="Ink 5">
                <a:extLst>
                  <a:ext uri="{FF2B5EF4-FFF2-40B4-BE49-F238E27FC236}">
                    <a16:creationId xmlns:a16="http://schemas.microsoft.com/office/drawing/2014/main" id="{5ECB080B-BE25-4ABC-936B-F33314730501}"/>
                  </a:ext>
                </a:extLst>
              </p:cNvPr>
              <p:cNvPicPr/>
              <p:nvPr/>
            </p:nvPicPr>
            <p:blipFill>
              <a:blip r:embed="rId5"/>
              <a:stretch>
                <a:fillRect/>
              </a:stretch>
            </p:blipFill>
            <p:spPr>
              <a:xfrm>
                <a:off x="6853640" y="3122547"/>
                <a:ext cx="1057320" cy="1155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7" name="Ink 6">
                <a:extLst>
                  <a:ext uri="{FF2B5EF4-FFF2-40B4-BE49-F238E27FC236}">
                    <a16:creationId xmlns:a16="http://schemas.microsoft.com/office/drawing/2014/main" id="{CBBAA540-DFBD-4F83-B7D7-FF121F76CFDF}"/>
                  </a:ext>
                </a:extLst>
              </p14:cNvPr>
              <p14:cNvContentPartPr/>
              <p14:nvPr/>
            </p14:nvContentPartPr>
            <p14:xfrm>
              <a:off x="5731160" y="4171947"/>
              <a:ext cx="1136520" cy="1111680"/>
            </p14:xfrm>
          </p:contentPart>
        </mc:Choice>
        <mc:Fallback>
          <p:pic>
            <p:nvPicPr>
              <p:cNvPr id="7" name="Ink 6">
                <a:extLst>
                  <a:ext uri="{FF2B5EF4-FFF2-40B4-BE49-F238E27FC236}">
                    <a16:creationId xmlns:a16="http://schemas.microsoft.com/office/drawing/2014/main" id="{CBBAA540-DFBD-4F83-B7D7-FF121F76CFDF}"/>
                  </a:ext>
                </a:extLst>
              </p:cNvPr>
              <p:cNvPicPr/>
              <p:nvPr/>
            </p:nvPicPr>
            <p:blipFill>
              <a:blip r:embed="rId7"/>
              <a:stretch>
                <a:fillRect/>
              </a:stretch>
            </p:blipFill>
            <p:spPr>
              <a:xfrm>
                <a:off x="5713520" y="4154307"/>
                <a:ext cx="1172160" cy="1147320"/>
              </a:xfrm>
              <a:prstGeom prst="rect">
                <a:avLst/>
              </a:prstGeom>
            </p:spPr>
          </p:pic>
        </mc:Fallback>
      </mc:AlternateContent>
      <p:sp>
        <p:nvSpPr>
          <p:cNvPr id="8" name="TextBox 7">
            <a:extLst>
              <a:ext uri="{FF2B5EF4-FFF2-40B4-BE49-F238E27FC236}">
                <a16:creationId xmlns:a16="http://schemas.microsoft.com/office/drawing/2014/main" id="{D79BF710-66CD-4EDA-903C-A606185703E1}"/>
              </a:ext>
            </a:extLst>
          </p:cNvPr>
          <p:cNvSpPr txBox="1"/>
          <p:nvPr/>
        </p:nvSpPr>
        <p:spPr>
          <a:xfrm>
            <a:off x="803632" y="3429000"/>
            <a:ext cx="2174439" cy="2246769"/>
          </a:xfrm>
          <a:prstGeom prst="rect">
            <a:avLst/>
          </a:prstGeom>
          <a:noFill/>
        </p:spPr>
        <p:txBody>
          <a:bodyPr wrap="square" rtlCol="0">
            <a:spAutoFit/>
          </a:bodyPr>
          <a:lstStyle/>
          <a:p>
            <a:r>
              <a:rPr lang="en-GB" sz="2800" i="1" dirty="0"/>
              <a:t>Direct mapping of </a:t>
            </a:r>
            <a:r>
              <a:rPr lang="en-GB" sz="2800" b="1" i="1" dirty="0"/>
              <a:t>some</a:t>
            </a:r>
            <a:r>
              <a:rPr lang="en-GB" sz="2800" i="1" dirty="0"/>
              <a:t> RRI dimensions onto SDGs</a:t>
            </a:r>
          </a:p>
        </p:txBody>
      </p:sp>
      <mc:AlternateContent xmlns:mc="http://schemas.openxmlformats.org/markup-compatibility/2006">
        <mc:Choice xmlns:p14="http://schemas.microsoft.com/office/powerpoint/2010/main" xmlns:aink="http://schemas.microsoft.com/office/drawing/2016/ink" Requires="p14 aink">
          <p:contentPart p14:bwMode="auto" r:id="rId8">
            <p14:nvContentPartPr>
              <p14:cNvPr id="9" name="Ink 8">
                <a:extLst>
                  <a:ext uri="{FF2B5EF4-FFF2-40B4-BE49-F238E27FC236}">
                    <a16:creationId xmlns:a16="http://schemas.microsoft.com/office/drawing/2014/main" id="{ADF10ABD-05AA-402A-9359-DD09A220FF27}"/>
                  </a:ext>
                </a:extLst>
              </p14:cNvPr>
              <p14:cNvContentPartPr/>
              <p14:nvPr/>
            </p14:nvContentPartPr>
            <p14:xfrm>
              <a:off x="7221920" y="5096427"/>
              <a:ext cx="360" cy="360"/>
            </p14:xfrm>
          </p:contentPart>
        </mc:Choice>
        <mc:Fallback>
          <p:pic>
            <p:nvPicPr>
              <p:cNvPr id="9" name="Ink 8">
                <a:extLst>
                  <a:ext uri="{FF2B5EF4-FFF2-40B4-BE49-F238E27FC236}">
                    <a16:creationId xmlns:a16="http://schemas.microsoft.com/office/drawing/2014/main" id="{ADF10ABD-05AA-402A-9359-DD09A220FF27}"/>
                  </a:ext>
                </a:extLst>
              </p:cNvPr>
              <p:cNvPicPr/>
              <p:nvPr/>
            </p:nvPicPr>
            <p:blipFill>
              <a:blip r:embed="rId9"/>
              <a:stretch>
                <a:fillRect/>
              </a:stretch>
            </p:blipFill>
            <p:spPr>
              <a:xfrm>
                <a:off x="7159280" y="5033787"/>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10" name="Ink 9">
                <a:extLst>
                  <a:ext uri="{FF2B5EF4-FFF2-40B4-BE49-F238E27FC236}">
                    <a16:creationId xmlns:a16="http://schemas.microsoft.com/office/drawing/2014/main" id="{D5C803BC-F17A-492F-AAF4-4955BA689819}"/>
                  </a:ext>
                </a:extLst>
              </p14:cNvPr>
              <p14:cNvContentPartPr/>
              <p14:nvPr/>
            </p14:nvContentPartPr>
            <p14:xfrm>
              <a:off x="6628640" y="5018307"/>
              <a:ext cx="1415520" cy="1229760"/>
            </p14:xfrm>
          </p:contentPart>
        </mc:Choice>
        <mc:Fallback>
          <p:pic>
            <p:nvPicPr>
              <p:cNvPr id="10" name="Ink 9">
                <a:extLst>
                  <a:ext uri="{FF2B5EF4-FFF2-40B4-BE49-F238E27FC236}">
                    <a16:creationId xmlns:a16="http://schemas.microsoft.com/office/drawing/2014/main" id="{D5C803BC-F17A-492F-AAF4-4955BA689819}"/>
                  </a:ext>
                </a:extLst>
              </p:cNvPr>
              <p:cNvPicPr/>
              <p:nvPr/>
            </p:nvPicPr>
            <p:blipFill>
              <a:blip r:embed="rId11"/>
              <a:stretch>
                <a:fillRect/>
              </a:stretch>
            </p:blipFill>
            <p:spPr>
              <a:xfrm>
                <a:off x="6566000" y="4955667"/>
                <a:ext cx="1541160" cy="1355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11" name="Ink 10">
                <a:extLst>
                  <a:ext uri="{FF2B5EF4-FFF2-40B4-BE49-F238E27FC236}">
                    <a16:creationId xmlns:a16="http://schemas.microsoft.com/office/drawing/2014/main" id="{2F5D572F-E4E4-4942-A68D-7CA83E89AEFF}"/>
                  </a:ext>
                </a:extLst>
              </p14:cNvPr>
              <p14:cNvContentPartPr/>
              <p14:nvPr/>
            </p14:nvContentPartPr>
            <p14:xfrm>
              <a:off x="5730800" y="4147107"/>
              <a:ext cx="1102320" cy="1001160"/>
            </p14:xfrm>
          </p:contentPart>
        </mc:Choice>
        <mc:Fallback>
          <p:pic>
            <p:nvPicPr>
              <p:cNvPr id="11" name="Ink 10">
                <a:extLst>
                  <a:ext uri="{FF2B5EF4-FFF2-40B4-BE49-F238E27FC236}">
                    <a16:creationId xmlns:a16="http://schemas.microsoft.com/office/drawing/2014/main" id="{2F5D572F-E4E4-4942-A68D-7CA83E89AEFF}"/>
                  </a:ext>
                </a:extLst>
              </p:cNvPr>
              <p:cNvPicPr/>
              <p:nvPr/>
            </p:nvPicPr>
            <p:blipFill>
              <a:blip r:embed="rId13"/>
              <a:stretch>
                <a:fillRect/>
              </a:stretch>
            </p:blipFill>
            <p:spPr>
              <a:xfrm>
                <a:off x="5668160" y="4084107"/>
                <a:ext cx="1227960" cy="1126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
            <p14:nvContentPartPr>
              <p14:cNvPr id="12" name="Ink 11">
                <a:extLst>
                  <a:ext uri="{FF2B5EF4-FFF2-40B4-BE49-F238E27FC236}">
                    <a16:creationId xmlns:a16="http://schemas.microsoft.com/office/drawing/2014/main" id="{FC242E6F-7BA7-4BD0-96E0-E11E41217D58}"/>
                  </a:ext>
                </a:extLst>
              </p14:cNvPr>
              <p14:cNvContentPartPr/>
              <p14:nvPr/>
            </p14:nvContentPartPr>
            <p14:xfrm>
              <a:off x="6882440" y="3136947"/>
              <a:ext cx="1271520" cy="1130400"/>
            </p14:xfrm>
          </p:contentPart>
        </mc:Choice>
        <mc:Fallback>
          <p:pic>
            <p:nvPicPr>
              <p:cNvPr id="12" name="Ink 11">
                <a:extLst>
                  <a:ext uri="{FF2B5EF4-FFF2-40B4-BE49-F238E27FC236}">
                    <a16:creationId xmlns:a16="http://schemas.microsoft.com/office/drawing/2014/main" id="{FC242E6F-7BA7-4BD0-96E0-E11E41217D58}"/>
                  </a:ext>
                </a:extLst>
              </p:cNvPr>
              <p:cNvPicPr/>
              <p:nvPr/>
            </p:nvPicPr>
            <p:blipFill>
              <a:blip r:embed="rId15"/>
              <a:stretch>
                <a:fillRect/>
              </a:stretch>
            </p:blipFill>
            <p:spPr>
              <a:xfrm>
                <a:off x="6819800" y="3073947"/>
                <a:ext cx="1397160" cy="1256040"/>
              </a:xfrm>
              <a:prstGeom prst="rect">
                <a:avLst/>
              </a:prstGeom>
            </p:spPr>
          </p:pic>
        </mc:Fallback>
      </mc:AlternateContent>
    </p:spTree>
    <p:extLst>
      <p:ext uri="{BB962C8B-B14F-4D97-AF65-F5344CB8AC3E}">
        <p14:creationId xmlns:p14="http://schemas.microsoft.com/office/powerpoint/2010/main" val="3954399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6ee3f95140_0_295"/>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3000"/>
              <a:t>Results</a:t>
            </a:r>
            <a:br>
              <a:rPr lang="en-GB" sz="3000"/>
            </a:br>
            <a:r>
              <a:rPr lang="en-GB" sz="3000"/>
              <a:t>Diverse &amp; Inclusive: Diverse Range</a:t>
            </a:r>
            <a:endParaRPr sz="3000"/>
          </a:p>
        </p:txBody>
      </p:sp>
      <p:sp>
        <p:nvSpPr>
          <p:cNvPr id="296" name="Google Shape;296;g6ee3f95140_0_295"/>
          <p:cNvSpPr txBox="1"/>
          <p:nvPr/>
        </p:nvSpPr>
        <p:spPr>
          <a:xfrm>
            <a:off x="762000" y="5057084"/>
            <a:ext cx="8094133" cy="135712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i="1" dirty="0"/>
              <a:t>'It is important to involve individuals/organizations with a diverse range of perspectives and expertise when planning my research and innovation work.'</a:t>
            </a:r>
            <a:endParaRPr lang="en-DE" sz="1800" i="1" dirty="0"/>
          </a:p>
          <a:p>
            <a:pPr marL="0" lvl="0" indent="0" algn="l" rtl="0">
              <a:spcBef>
                <a:spcPts val="0"/>
              </a:spcBef>
              <a:spcAft>
                <a:spcPts val="0"/>
              </a:spcAft>
              <a:buNone/>
            </a:pPr>
            <a:r>
              <a:rPr lang="en-GB" dirty="0"/>
              <a:t>n=2194</a:t>
            </a:r>
            <a:br>
              <a:rPr lang="en-GB" dirty="0"/>
            </a:br>
            <a:r>
              <a:rPr lang="en-GB" sz="1200" dirty="0"/>
              <a:t>[African=195, Arab=164, Asia &amp; Pac=168, Eur &amp; N. Am=1377, Lat. Am &amp; Car=208, India=82]</a:t>
            </a:r>
            <a:endParaRPr lang="en-DE" sz="1200" dirty="0"/>
          </a:p>
          <a:p>
            <a:pPr marL="457200" lvl="0" indent="-317500" algn="l" rtl="0">
              <a:spcBef>
                <a:spcPts val="0"/>
              </a:spcBef>
              <a:spcAft>
                <a:spcPts val="0"/>
              </a:spcAft>
              <a:buSzPts val="1400"/>
              <a:buChar char="●"/>
            </a:pPr>
            <a:r>
              <a:rPr lang="en-GB" dirty="0"/>
              <a:t>Mostly similar distribution of agreement</a:t>
            </a:r>
            <a:endParaRPr dirty="0"/>
          </a:p>
          <a:p>
            <a:pPr marL="457200" lvl="0" indent="-317500" algn="l" rtl="0">
              <a:spcBef>
                <a:spcPts val="0"/>
              </a:spcBef>
              <a:spcAft>
                <a:spcPts val="0"/>
              </a:spcAft>
              <a:buSzPts val="1400"/>
              <a:buChar char="●"/>
            </a:pPr>
            <a:r>
              <a:rPr lang="en-GB" dirty="0"/>
              <a:t>India leading slightly with 55% strongly agreeing</a:t>
            </a:r>
            <a:endParaRPr lang="en-DE" dirty="0"/>
          </a:p>
        </p:txBody>
      </p:sp>
      <p:pic>
        <p:nvPicPr>
          <p:cNvPr id="297" name="Google Shape;297;g6ee3f95140_0_295"/>
          <p:cNvPicPr preferRelativeResize="0"/>
          <p:nvPr/>
        </p:nvPicPr>
        <p:blipFill rotWithShape="1">
          <a:blip r:embed="rId3"/>
          <a:srcRect t="76899" r="24063" b="413"/>
          <a:stretch/>
        </p:blipFill>
        <p:spPr>
          <a:xfrm>
            <a:off x="1719567" y="2319867"/>
            <a:ext cx="6103633" cy="635000"/>
          </a:xfrm>
          <a:prstGeom prst="rect">
            <a:avLst/>
          </a:prstGeom>
          <a:noFill/>
          <a:ln>
            <a:noFill/>
          </a:ln>
        </p:spPr>
      </p:pic>
      <p:pic>
        <p:nvPicPr>
          <p:cNvPr id="11" name="Picture 10" descr="A screenshot of a cell phone&#10;&#10;Description automatically generated">
            <a:extLst>
              <a:ext uri="{FF2B5EF4-FFF2-40B4-BE49-F238E27FC236}">
                <a16:creationId xmlns:a16="http://schemas.microsoft.com/office/drawing/2014/main" id="{2BBA70E4-C286-6946-BC74-3118EC9AC4BD}"/>
              </a:ext>
            </a:extLst>
          </p:cNvPr>
          <p:cNvPicPr>
            <a:picLocks noChangeAspect="1"/>
          </p:cNvPicPr>
          <p:nvPr/>
        </p:nvPicPr>
        <p:blipFill rotWithShape="1">
          <a:blip r:embed="rId4"/>
          <a:srcRect t="22410" b="18872"/>
          <a:stretch/>
        </p:blipFill>
        <p:spPr>
          <a:xfrm>
            <a:off x="0" y="3016620"/>
            <a:ext cx="9059162" cy="1978711"/>
          </a:xfrm>
          <a:prstGeom prst="rect">
            <a:avLst/>
          </a:prstGeom>
        </p:spPr>
      </p:pic>
    </p:spTree>
    <p:extLst>
      <p:ext uri="{BB962C8B-B14F-4D97-AF65-F5344CB8AC3E}">
        <p14:creationId xmlns:p14="http://schemas.microsoft.com/office/powerpoint/2010/main" val="3046817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6ee3f95140_0_189"/>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3000"/>
              <a:t>Results</a:t>
            </a:r>
            <a:br>
              <a:rPr lang="en-GB" sz="3000"/>
            </a:br>
            <a:r>
              <a:rPr lang="en-GB" sz="3000"/>
              <a:t>Diverse &amp; Inclusive: Gender</a:t>
            </a:r>
            <a:endParaRPr sz="3000"/>
          </a:p>
        </p:txBody>
      </p:sp>
      <p:sp>
        <p:nvSpPr>
          <p:cNvPr id="303" name="Google Shape;303;g6ee3f95140_0_189"/>
          <p:cNvSpPr txBox="1"/>
          <p:nvPr/>
        </p:nvSpPr>
        <p:spPr>
          <a:xfrm>
            <a:off x="950294" y="4811945"/>
            <a:ext cx="8017933" cy="16425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i="1" dirty="0"/>
              <a:t>'It is important to promote gender equality in my research and innovation work.'</a:t>
            </a:r>
            <a:endParaRPr sz="2000" i="1" dirty="0"/>
          </a:p>
          <a:p>
            <a:pPr marL="0" lvl="0" indent="0" algn="l" rtl="0">
              <a:spcBef>
                <a:spcPts val="0"/>
              </a:spcBef>
              <a:spcAft>
                <a:spcPts val="0"/>
              </a:spcAft>
              <a:buNone/>
            </a:pPr>
            <a:r>
              <a:rPr lang="en-GB" dirty="0"/>
              <a:t>n=2132</a:t>
            </a:r>
            <a:br>
              <a:rPr lang="en-GB" dirty="0"/>
            </a:br>
            <a:r>
              <a:rPr lang="en-GB" sz="1200" dirty="0"/>
              <a:t>[African=192, Arab=159, Asia &amp; Pac=161, Eur &amp; N. Am=1333, Lat. Am &amp; Car=204, India=83]</a:t>
            </a:r>
            <a:endParaRPr sz="1200" dirty="0"/>
          </a:p>
          <a:p>
            <a:pPr marL="457200" lvl="0" indent="-317500" algn="l" rtl="0">
              <a:spcBef>
                <a:spcPts val="0"/>
              </a:spcBef>
              <a:spcAft>
                <a:spcPts val="0"/>
              </a:spcAft>
              <a:buSzPts val="1400"/>
              <a:buChar char="●"/>
            </a:pPr>
            <a:r>
              <a:rPr lang="en-GB" dirty="0"/>
              <a:t>Mostly similar distribution of agreement</a:t>
            </a:r>
            <a:endParaRPr dirty="0"/>
          </a:p>
          <a:p>
            <a:pPr marL="457200" lvl="0" indent="-317500" algn="l" rtl="0">
              <a:spcBef>
                <a:spcPts val="0"/>
              </a:spcBef>
              <a:spcAft>
                <a:spcPts val="0"/>
              </a:spcAft>
              <a:buSzPts val="1400"/>
              <a:buChar char="●"/>
            </a:pPr>
            <a:r>
              <a:rPr lang="en-GB" dirty="0"/>
              <a:t>Latin America leading slightly with 60% strongly agreeing</a:t>
            </a:r>
            <a:endParaRPr dirty="0"/>
          </a:p>
          <a:p>
            <a:pPr marL="457200" lvl="0" indent="-317500" algn="l" rtl="0">
              <a:spcBef>
                <a:spcPts val="0"/>
              </a:spcBef>
              <a:spcAft>
                <a:spcPts val="0"/>
              </a:spcAft>
              <a:buSzPts val="1400"/>
              <a:buChar char="●"/>
            </a:pPr>
            <a:r>
              <a:rPr lang="en-GB" dirty="0"/>
              <a:t>Most neutral views in Europe and North America (15%)</a:t>
            </a:r>
            <a:endParaRPr dirty="0"/>
          </a:p>
        </p:txBody>
      </p:sp>
      <p:pic>
        <p:nvPicPr>
          <p:cNvPr id="7" name="Google Shape;297;g6ee3f95140_0_295">
            <a:extLst>
              <a:ext uri="{FF2B5EF4-FFF2-40B4-BE49-F238E27FC236}">
                <a16:creationId xmlns:a16="http://schemas.microsoft.com/office/drawing/2014/main" id="{070F5DC5-D50E-AD40-9125-AF59218514F6}"/>
              </a:ext>
            </a:extLst>
          </p:cNvPr>
          <p:cNvPicPr preferRelativeResize="0"/>
          <p:nvPr/>
        </p:nvPicPr>
        <p:blipFill rotWithShape="1">
          <a:blip r:embed="rId3"/>
          <a:srcRect t="75418" r="28283" b="3137"/>
          <a:stretch/>
        </p:blipFill>
        <p:spPr>
          <a:xfrm>
            <a:off x="1704539" y="2139187"/>
            <a:ext cx="5883499" cy="635000"/>
          </a:xfrm>
          <a:prstGeom prst="rect">
            <a:avLst/>
          </a:prstGeom>
          <a:noFill/>
          <a:ln>
            <a:noFill/>
          </a:ln>
        </p:spPr>
      </p:pic>
      <p:pic>
        <p:nvPicPr>
          <p:cNvPr id="5" name="Picture 4" descr="A screenshot of a cell phone&#10;&#10;Description automatically generated">
            <a:extLst>
              <a:ext uri="{FF2B5EF4-FFF2-40B4-BE49-F238E27FC236}">
                <a16:creationId xmlns:a16="http://schemas.microsoft.com/office/drawing/2014/main" id="{CCD9E218-BA65-4D46-BCE2-4442ACA3FB2F}"/>
              </a:ext>
            </a:extLst>
          </p:cNvPr>
          <p:cNvPicPr>
            <a:picLocks noChangeAspect="1"/>
          </p:cNvPicPr>
          <p:nvPr/>
        </p:nvPicPr>
        <p:blipFill rotWithShape="1">
          <a:blip r:embed="rId4"/>
          <a:srcRect t="17636" b="21825"/>
          <a:stretch/>
        </p:blipFill>
        <p:spPr>
          <a:xfrm>
            <a:off x="46973" y="2844799"/>
            <a:ext cx="9065187" cy="1896534"/>
          </a:xfrm>
          <a:prstGeom prst="rect">
            <a:avLst/>
          </a:prstGeom>
        </p:spPr>
      </p:pic>
    </p:spTree>
    <p:extLst>
      <p:ext uri="{BB962C8B-B14F-4D97-AF65-F5344CB8AC3E}">
        <p14:creationId xmlns:p14="http://schemas.microsoft.com/office/powerpoint/2010/main" val="2518174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484D72-E55F-4A0A-8AE1-6ACD47967523}"/>
              </a:ext>
            </a:extLst>
          </p:cNvPr>
          <p:cNvSpPr txBox="1"/>
          <p:nvPr/>
        </p:nvSpPr>
        <p:spPr>
          <a:xfrm>
            <a:off x="862149" y="2398106"/>
            <a:ext cx="8064137" cy="4278094"/>
          </a:xfrm>
          <a:prstGeom prst="rect">
            <a:avLst/>
          </a:prstGeom>
          <a:noFill/>
        </p:spPr>
        <p:txBody>
          <a:bodyPr wrap="square" rtlCol="0">
            <a:spAutoFit/>
          </a:bodyPr>
          <a:lstStyle/>
          <a:p>
            <a:r>
              <a:rPr lang="en-GB" sz="1600" b="1" dirty="0">
                <a:solidFill>
                  <a:schemeClr val="bg1"/>
                </a:solidFill>
                <a:highlight>
                  <a:srgbClr val="FF0000"/>
                </a:highlight>
              </a:rPr>
              <a:t>5.1</a:t>
            </a:r>
            <a:r>
              <a:rPr lang="en-GB" sz="1600" dirty="0">
                <a:solidFill>
                  <a:schemeClr val="bg1"/>
                </a:solidFill>
                <a:highlight>
                  <a:srgbClr val="FF0000"/>
                </a:highlight>
              </a:rPr>
              <a:t> End all forms of discrimination against all women and girls everywhere</a:t>
            </a:r>
          </a:p>
          <a:p>
            <a:r>
              <a:rPr lang="en-GB" sz="1600" b="1" dirty="0"/>
              <a:t>5.2</a:t>
            </a:r>
            <a:r>
              <a:rPr lang="en-GB" sz="1600" dirty="0"/>
              <a:t> Eliminate all forms of violence against all women and girls </a:t>
            </a:r>
          </a:p>
          <a:p>
            <a:r>
              <a:rPr lang="en-GB" sz="1600" b="1" dirty="0"/>
              <a:t>5.3</a:t>
            </a:r>
            <a:r>
              <a:rPr lang="en-GB" sz="1600" dirty="0"/>
              <a:t> Eliminate all harmful practices, such as child, early and forced marriage and female genital mutilation</a:t>
            </a:r>
          </a:p>
          <a:p>
            <a:r>
              <a:rPr lang="en-GB" sz="1600" dirty="0">
                <a:solidFill>
                  <a:schemeClr val="bg1"/>
                </a:solidFill>
                <a:highlight>
                  <a:srgbClr val="FF0000"/>
                </a:highlight>
              </a:rPr>
              <a:t>5.4 Recognize and value unpaid care and domestic work through the provision of public services, infrastructure and social protection policies and the promotion of shared responsibility within the household and the family as nationally appropriate</a:t>
            </a:r>
          </a:p>
          <a:p>
            <a:r>
              <a:rPr lang="en-GB" sz="1600" dirty="0">
                <a:solidFill>
                  <a:schemeClr val="bg1"/>
                </a:solidFill>
                <a:highlight>
                  <a:srgbClr val="FF0000"/>
                </a:highlight>
              </a:rPr>
              <a:t>5.5 Ensure women’s full and effective participation and equal opportunities for leadership at all levels of decision-making in political, economic and public life</a:t>
            </a:r>
          </a:p>
          <a:p>
            <a:r>
              <a:rPr lang="en-GB" sz="1600" b="1" dirty="0"/>
              <a:t>5.6</a:t>
            </a:r>
            <a:r>
              <a:rPr lang="en-GB" sz="1600" dirty="0"/>
              <a:t> Ensure universal access to sexual and reproductive health and reproductive rights </a:t>
            </a:r>
            <a:r>
              <a:rPr lang="en-GB" sz="1600" dirty="0">
                <a:solidFill>
                  <a:schemeClr val="bg1"/>
                </a:solidFill>
                <a:highlight>
                  <a:srgbClr val="FF0000"/>
                </a:highlight>
              </a:rPr>
              <a:t>5.A Undertake reforms to give women equal rights to economic resources</a:t>
            </a:r>
            <a:r>
              <a:rPr lang="en-GB" sz="1600" dirty="0"/>
              <a:t>, as well as access to ownership and control over land and other forms of property, financial services, inheritance and natural resources, in accordance with national laws</a:t>
            </a:r>
          </a:p>
          <a:p>
            <a:r>
              <a:rPr lang="en-GB" sz="1600" b="1" dirty="0"/>
              <a:t>5.B</a:t>
            </a:r>
            <a:r>
              <a:rPr lang="en-GB" sz="1600" dirty="0"/>
              <a:t> Enhance the use of enabling technology, in particular information and communications technology, to promote the empowerment of women</a:t>
            </a:r>
          </a:p>
          <a:p>
            <a:r>
              <a:rPr lang="en-GB" sz="1600" dirty="0">
                <a:solidFill>
                  <a:schemeClr val="bg1"/>
                </a:solidFill>
                <a:highlight>
                  <a:srgbClr val="FF0000"/>
                </a:highlight>
              </a:rPr>
              <a:t>5.C Adopt and strengthen sound policies and enforceable legislation for the promotion of gender equality and the empowerment of all women and girls at all levels</a:t>
            </a:r>
          </a:p>
        </p:txBody>
      </p:sp>
      <p:pic>
        <p:nvPicPr>
          <p:cNvPr id="4" name="Picture 3" descr="Shape&#10;&#10;Description automatically generated">
            <a:extLst>
              <a:ext uri="{FF2B5EF4-FFF2-40B4-BE49-F238E27FC236}">
                <a16:creationId xmlns:a16="http://schemas.microsoft.com/office/drawing/2014/main" id="{0EC92FEC-11CC-4B58-BB14-5960392461D8}"/>
              </a:ext>
            </a:extLst>
          </p:cNvPr>
          <p:cNvPicPr>
            <a:picLocks noChangeAspect="1"/>
          </p:cNvPicPr>
          <p:nvPr/>
        </p:nvPicPr>
        <p:blipFill>
          <a:blip r:embed="rId2"/>
          <a:stretch>
            <a:fillRect/>
          </a:stretch>
        </p:blipFill>
        <p:spPr>
          <a:xfrm>
            <a:off x="450176" y="181800"/>
            <a:ext cx="8591992" cy="1714588"/>
          </a:xfrm>
          <a:prstGeom prst="rect">
            <a:avLst/>
          </a:prstGeom>
        </p:spPr>
      </p:pic>
      <p:sp>
        <p:nvSpPr>
          <p:cNvPr id="5" name="TextBox 4">
            <a:extLst>
              <a:ext uri="{FF2B5EF4-FFF2-40B4-BE49-F238E27FC236}">
                <a16:creationId xmlns:a16="http://schemas.microsoft.com/office/drawing/2014/main" id="{C5282F62-DB25-47A9-9D53-18E36CEF7BCD}"/>
              </a:ext>
            </a:extLst>
          </p:cNvPr>
          <p:cNvSpPr txBox="1"/>
          <p:nvPr/>
        </p:nvSpPr>
        <p:spPr>
          <a:xfrm>
            <a:off x="2011680" y="1854860"/>
            <a:ext cx="1802675" cy="584775"/>
          </a:xfrm>
          <a:prstGeom prst="rect">
            <a:avLst/>
          </a:prstGeom>
          <a:noFill/>
        </p:spPr>
        <p:txBody>
          <a:bodyPr wrap="square" rtlCol="0">
            <a:spAutoFit/>
          </a:bodyPr>
          <a:lstStyle/>
          <a:p>
            <a:r>
              <a:rPr lang="en-GB" sz="3200" b="1" dirty="0">
                <a:solidFill>
                  <a:schemeClr val="bg1"/>
                </a:solidFill>
                <a:effectLst>
                  <a:outerShdw blurRad="38100" dist="38100" dir="2700000" algn="tl">
                    <a:srgbClr val="000000">
                      <a:alpha val="43137"/>
                    </a:srgbClr>
                  </a:outerShdw>
                </a:effectLst>
              </a:rPr>
              <a:t>Targets</a:t>
            </a:r>
          </a:p>
        </p:txBody>
      </p:sp>
    </p:spTree>
    <p:extLst>
      <p:ext uri="{BB962C8B-B14F-4D97-AF65-F5344CB8AC3E}">
        <p14:creationId xmlns:p14="http://schemas.microsoft.com/office/powerpoint/2010/main" val="1250681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a:spLocks noGrp="1"/>
          </p:cNvSpPr>
          <p:nvPr>
            <p:ph type="title"/>
          </p:nvPr>
        </p:nvSpPr>
        <p:spPr>
          <a:xfrm>
            <a:off x="762000" y="762000"/>
            <a:ext cx="8225246" cy="1143000"/>
          </a:xfrm>
          <a:prstGeom prst="roundRect">
            <a:avLst>
              <a:gd name="adj" fmla="val 21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GB" sz="3000" dirty="0"/>
              <a:t>Gender Equality Analysis (Global Survey)</a:t>
            </a:r>
            <a:endParaRPr sz="3000" dirty="0"/>
          </a:p>
        </p:txBody>
      </p:sp>
      <p:sp>
        <p:nvSpPr>
          <p:cNvPr id="4" name="Sprechblase: rechteckig 3">
            <a:extLst>
              <a:ext uri="{FF2B5EF4-FFF2-40B4-BE49-F238E27FC236}">
                <a16:creationId xmlns:a16="http://schemas.microsoft.com/office/drawing/2014/main" id="{30024A6C-A96A-4141-9EDE-BFF15EF5E034}"/>
              </a:ext>
            </a:extLst>
          </p:cNvPr>
          <p:cNvSpPr/>
          <p:nvPr/>
        </p:nvSpPr>
        <p:spPr>
          <a:xfrm>
            <a:off x="1329158" y="3044791"/>
            <a:ext cx="3067043" cy="3067496"/>
          </a:xfrm>
          <a:prstGeom prst="wedgeRectCallout">
            <a:avLst>
              <a:gd name="adj1" fmla="val -49721"/>
              <a:gd name="adj2" fmla="val 67957"/>
            </a:avLst>
          </a:prstGeom>
          <a:solidFill>
            <a:schemeClr val="bg1"/>
          </a:solidFill>
          <a:ln w="285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875">
              <a:spcBef>
                <a:spcPts val="360"/>
              </a:spcBef>
              <a:buClr>
                <a:schemeClr val="dk1"/>
              </a:buClr>
              <a:buSzPts val="1350"/>
            </a:pPr>
            <a:r>
              <a:rPr lang="en-US" sz="2400" i="1" dirty="0">
                <a:solidFill>
                  <a:schemeClr val="dk1"/>
                </a:solidFill>
                <a:latin typeface="Arial"/>
                <a:cs typeface="Arial"/>
              </a:rPr>
              <a:t>Follow-up question</a:t>
            </a:r>
            <a:br>
              <a:rPr lang="en-US" dirty="0">
                <a:solidFill>
                  <a:schemeClr val="dk1"/>
                </a:solidFill>
                <a:latin typeface="Arial"/>
                <a:cs typeface="Arial"/>
              </a:rPr>
            </a:br>
            <a:r>
              <a:rPr lang="en-US" sz="2400" dirty="0">
                <a:solidFill>
                  <a:schemeClr val="dk1"/>
                </a:solidFill>
                <a:latin typeface="Arial"/>
                <a:cs typeface="Arial"/>
              </a:rPr>
              <a:t>“Please list the steps you have taken to promote gender equality in your research and innovation work.”</a:t>
            </a:r>
          </a:p>
        </p:txBody>
      </p:sp>
      <p:grpSp>
        <p:nvGrpSpPr>
          <p:cNvPr id="9" name="Gruppieren 8">
            <a:extLst>
              <a:ext uri="{FF2B5EF4-FFF2-40B4-BE49-F238E27FC236}">
                <a16:creationId xmlns:a16="http://schemas.microsoft.com/office/drawing/2014/main" id="{BEC301C7-A9B2-44EE-848F-B18AC0BDA95F}"/>
              </a:ext>
            </a:extLst>
          </p:cNvPr>
          <p:cNvGrpSpPr/>
          <p:nvPr/>
        </p:nvGrpSpPr>
        <p:grpSpPr>
          <a:xfrm>
            <a:off x="2509284" y="6194864"/>
            <a:ext cx="6634716" cy="207403"/>
            <a:chOff x="228600" y="1981200"/>
            <a:chExt cx="7391400" cy="319088"/>
          </a:xfrm>
        </p:grpSpPr>
        <p:sp>
          <p:nvSpPr>
            <p:cNvPr id="10" name="Google Shape;11;p10">
              <a:extLst>
                <a:ext uri="{FF2B5EF4-FFF2-40B4-BE49-F238E27FC236}">
                  <a16:creationId xmlns:a16="http://schemas.microsoft.com/office/drawing/2014/main" id="{7685A296-4B28-4CC9-A17C-0A0194666023}"/>
                </a:ext>
              </a:extLst>
            </p:cNvPr>
            <p:cNvSpPr/>
            <p:nvPr/>
          </p:nvSpPr>
          <p:spPr>
            <a:xfrm>
              <a:off x="609600" y="1981200"/>
              <a:ext cx="7010400" cy="3175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2;p10">
              <a:extLst>
                <a:ext uri="{FF2B5EF4-FFF2-40B4-BE49-F238E27FC236}">
                  <a16:creationId xmlns:a16="http://schemas.microsoft.com/office/drawing/2014/main" id="{3597BFCB-CA8C-4A9E-ADC7-536C8834C3B6}"/>
                </a:ext>
              </a:extLst>
            </p:cNvPr>
            <p:cNvSpPr/>
            <p:nvPr/>
          </p:nvSpPr>
          <p:spPr>
            <a:xfrm flipH="1">
              <a:off x="228600" y="1981200"/>
              <a:ext cx="393700" cy="319088"/>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2" name="Gruppieren 11">
            <a:extLst>
              <a:ext uri="{FF2B5EF4-FFF2-40B4-BE49-F238E27FC236}">
                <a16:creationId xmlns:a16="http://schemas.microsoft.com/office/drawing/2014/main" id="{C8990682-F9AD-4110-BFD8-0291D072AD63}"/>
              </a:ext>
            </a:extLst>
          </p:cNvPr>
          <p:cNvGrpSpPr/>
          <p:nvPr/>
        </p:nvGrpSpPr>
        <p:grpSpPr>
          <a:xfrm>
            <a:off x="3806455" y="6496120"/>
            <a:ext cx="5351717" cy="208439"/>
            <a:chOff x="228600" y="1981200"/>
            <a:chExt cx="7391400" cy="319088"/>
          </a:xfrm>
        </p:grpSpPr>
        <p:sp>
          <p:nvSpPr>
            <p:cNvPr id="13" name="Google Shape;11;p10">
              <a:extLst>
                <a:ext uri="{FF2B5EF4-FFF2-40B4-BE49-F238E27FC236}">
                  <a16:creationId xmlns:a16="http://schemas.microsoft.com/office/drawing/2014/main" id="{EDE9DDE0-6177-4622-88FE-88D8AADF5104}"/>
                </a:ext>
              </a:extLst>
            </p:cNvPr>
            <p:cNvSpPr/>
            <p:nvPr/>
          </p:nvSpPr>
          <p:spPr>
            <a:xfrm>
              <a:off x="609600" y="1981200"/>
              <a:ext cx="7010400" cy="3175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2;p10">
              <a:extLst>
                <a:ext uri="{FF2B5EF4-FFF2-40B4-BE49-F238E27FC236}">
                  <a16:creationId xmlns:a16="http://schemas.microsoft.com/office/drawing/2014/main" id="{594F0108-A5F3-479F-A701-1C20973ECE17}"/>
                </a:ext>
              </a:extLst>
            </p:cNvPr>
            <p:cNvSpPr/>
            <p:nvPr/>
          </p:nvSpPr>
          <p:spPr>
            <a:xfrm flipH="1">
              <a:off x="228600" y="1981200"/>
              <a:ext cx="393700" cy="319088"/>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3" name="Grafik 2">
            <a:extLst>
              <a:ext uri="{FF2B5EF4-FFF2-40B4-BE49-F238E27FC236}">
                <a16:creationId xmlns:a16="http://schemas.microsoft.com/office/drawing/2014/main" id="{1FFE3B02-5405-4704-8405-7880DCE46FD5}"/>
              </a:ext>
            </a:extLst>
          </p:cNvPr>
          <p:cNvPicPr>
            <a:picLocks noChangeAspect="1"/>
          </p:cNvPicPr>
          <p:nvPr/>
        </p:nvPicPr>
        <p:blipFill>
          <a:blip r:embed="rId3">
            <a:duotone>
              <a:schemeClr val="accent2">
                <a:shade val="45000"/>
                <a:satMod val="135000"/>
              </a:schemeClr>
              <a:prstClr val="white"/>
            </a:duotone>
          </a:blip>
          <a:stretch>
            <a:fillRect/>
          </a:stretch>
        </p:blipFill>
        <p:spPr>
          <a:xfrm>
            <a:off x="5096545" y="2650865"/>
            <a:ext cx="2861474" cy="3429000"/>
          </a:xfrm>
          <a:prstGeom prst="rect">
            <a:avLst/>
          </a:prstGeom>
        </p:spPr>
      </p:pic>
      <p:sp>
        <p:nvSpPr>
          <p:cNvPr id="2" name="TextBox 1">
            <a:extLst>
              <a:ext uri="{FF2B5EF4-FFF2-40B4-BE49-F238E27FC236}">
                <a16:creationId xmlns:a16="http://schemas.microsoft.com/office/drawing/2014/main" id="{94176A46-11FF-4C05-A0FD-64C8B81867E6}"/>
              </a:ext>
            </a:extLst>
          </p:cNvPr>
          <p:cNvSpPr txBox="1"/>
          <p:nvPr/>
        </p:nvSpPr>
        <p:spPr>
          <a:xfrm>
            <a:off x="888274" y="2377440"/>
            <a:ext cx="8098972" cy="584775"/>
          </a:xfrm>
          <a:prstGeom prst="rect">
            <a:avLst/>
          </a:prstGeom>
          <a:noFill/>
        </p:spPr>
        <p:txBody>
          <a:bodyPr wrap="square" rtlCol="0">
            <a:spAutoFit/>
          </a:bodyPr>
          <a:lstStyle/>
          <a:p>
            <a:r>
              <a:rPr lang="en-GB" sz="1600" b="1" u="sng" dirty="0"/>
              <a:t>Bottom line</a:t>
            </a:r>
            <a:r>
              <a:rPr lang="en-GB" sz="1600" b="1" dirty="0"/>
              <a:t>: Partial overlap with SDGs (focusing on professional research practices/policies)</a:t>
            </a:r>
          </a:p>
        </p:txBody>
      </p:sp>
    </p:spTree>
    <p:extLst>
      <p:ext uri="{BB962C8B-B14F-4D97-AF65-F5344CB8AC3E}">
        <p14:creationId xmlns:p14="http://schemas.microsoft.com/office/powerpoint/2010/main" val="2155274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953e3244b6_0_0"/>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GB"/>
              <a:t>Gender Equality</a:t>
            </a:r>
            <a:endParaRPr/>
          </a:p>
          <a:p>
            <a:pPr marL="0" lvl="0" indent="0" algn="l" rtl="0">
              <a:lnSpc>
                <a:spcPct val="90000"/>
              </a:lnSpc>
              <a:spcBef>
                <a:spcPts val="0"/>
              </a:spcBef>
              <a:spcAft>
                <a:spcPts val="0"/>
              </a:spcAft>
              <a:buSzPts val="1400"/>
              <a:buNone/>
            </a:pPr>
            <a:r>
              <a:rPr lang="en-GB"/>
              <a:t>Response Categories</a:t>
            </a:r>
            <a:endParaRPr/>
          </a:p>
        </p:txBody>
      </p:sp>
      <p:sp>
        <p:nvSpPr>
          <p:cNvPr id="124" name="Google Shape;124;g953e3244b6_0_0"/>
          <p:cNvSpPr txBox="1">
            <a:spLocks noGrp="1"/>
          </p:cNvSpPr>
          <p:nvPr>
            <p:ph type="body" idx="1"/>
          </p:nvPr>
        </p:nvSpPr>
        <p:spPr>
          <a:xfrm>
            <a:off x="1068514" y="2480645"/>
            <a:ext cx="7762079" cy="414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rgbClr val="000000"/>
              </a:buClr>
              <a:buSzPts val="1350"/>
              <a:buFont typeface="Arial"/>
              <a:buNone/>
            </a:pPr>
            <a:r>
              <a:rPr lang="en-GB" sz="2000" b="1" dirty="0"/>
              <a:t>GE1</a:t>
            </a:r>
            <a:r>
              <a:rPr lang="en-GB" sz="2000" dirty="0"/>
              <a:t> – Non-specific, vague, platitude or virtue signalling (</a:t>
            </a:r>
            <a:r>
              <a:rPr lang="en-GB" sz="2000" b="1" dirty="0"/>
              <a:t>18% of participants</a:t>
            </a:r>
            <a:r>
              <a:rPr lang="en-GB" sz="2000" dirty="0"/>
              <a:t>)</a:t>
            </a:r>
            <a:endParaRPr sz="2000" dirty="0"/>
          </a:p>
          <a:p>
            <a:pPr marL="0" lvl="0" indent="0" algn="l" rtl="0">
              <a:lnSpc>
                <a:spcPct val="100000"/>
              </a:lnSpc>
              <a:spcBef>
                <a:spcPts val="360"/>
              </a:spcBef>
              <a:spcAft>
                <a:spcPts val="0"/>
              </a:spcAft>
              <a:buSzPts val="1350"/>
              <a:buNone/>
            </a:pPr>
            <a:r>
              <a:rPr lang="en-GB" sz="2000" i="1" dirty="0"/>
              <a:t>Responses suggesting they promote or support gender equality without mentioning any practical steps.</a:t>
            </a:r>
            <a:endParaRPr sz="2000" i="1" dirty="0"/>
          </a:p>
          <a:p>
            <a:pPr marL="0" lvl="0" indent="0" algn="l" rtl="0">
              <a:lnSpc>
                <a:spcPct val="100000"/>
              </a:lnSpc>
              <a:spcBef>
                <a:spcPts val="360"/>
              </a:spcBef>
              <a:spcAft>
                <a:spcPts val="0"/>
              </a:spcAft>
              <a:buSzPts val="1350"/>
              <a:buNone/>
            </a:pPr>
            <a:r>
              <a:rPr lang="en-GB" sz="2000" dirty="0"/>
              <a:t>Example: “Working on promoting gender in my work.”</a:t>
            </a:r>
            <a:endParaRPr sz="2000" dirty="0"/>
          </a:p>
          <a:p>
            <a:pPr marL="0" lvl="0" indent="0" algn="l" rtl="0">
              <a:lnSpc>
                <a:spcPct val="100000"/>
              </a:lnSpc>
              <a:spcBef>
                <a:spcPts val="360"/>
              </a:spcBef>
              <a:spcAft>
                <a:spcPts val="0"/>
              </a:spcAft>
              <a:buSzPts val="1350"/>
              <a:buNone/>
            </a:pPr>
            <a:endParaRPr sz="2000" dirty="0"/>
          </a:p>
          <a:p>
            <a:pPr marL="0" lvl="0" indent="0" algn="l" rtl="0">
              <a:lnSpc>
                <a:spcPct val="100000"/>
              </a:lnSpc>
              <a:spcBef>
                <a:spcPts val="360"/>
              </a:spcBef>
              <a:spcAft>
                <a:spcPts val="0"/>
              </a:spcAft>
              <a:buClr>
                <a:srgbClr val="000000"/>
              </a:buClr>
              <a:buSzPts val="1350"/>
              <a:buFont typeface="Arial"/>
              <a:buNone/>
            </a:pPr>
            <a:r>
              <a:rPr lang="en-GB" sz="2000" b="1" dirty="0"/>
              <a:t>GE2</a:t>
            </a:r>
            <a:r>
              <a:rPr lang="en-GB" sz="2000" dirty="0"/>
              <a:t> – Gender equality in R&amp;I, within academic environment (</a:t>
            </a:r>
            <a:r>
              <a:rPr lang="en-GB" sz="2000" b="1" dirty="0"/>
              <a:t>81% of participants</a:t>
            </a:r>
            <a:r>
              <a:rPr lang="en-GB" sz="2000" dirty="0"/>
              <a:t>)</a:t>
            </a:r>
            <a:endParaRPr sz="2000" dirty="0"/>
          </a:p>
          <a:p>
            <a:pPr marL="0" lvl="0" indent="0" algn="l" rtl="0">
              <a:lnSpc>
                <a:spcPct val="100000"/>
              </a:lnSpc>
              <a:spcBef>
                <a:spcPts val="360"/>
              </a:spcBef>
              <a:spcAft>
                <a:spcPts val="0"/>
              </a:spcAft>
              <a:buSzPts val="1350"/>
              <a:buNone/>
            </a:pPr>
            <a:r>
              <a:rPr lang="en-GB" sz="2000" i="1" dirty="0"/>
              <a:t>Responses indicating they take practical steps to promote gender equality in R&amp;I activities.</a:t>
            </a:r>
            <a:endParaRPr sz="2000" i="1" dirty="0"/>
          </a:p>
          <a:p>
            <a:pPr marL="0" lvl="0" indent="0" algn="l" rtl="0">
              <a:lnSpc>
                <a:spcPct val="100000"/>
              </a:lnSpc>
              <a:spcBef>
                <a:spcPts val="360"/>
              </a:spcBef>
              <a:spcAft>
                <a:spcPts val="0"/>
              </a:spcAft>
              <a:buSzPts val="1350"/>
              <a:buNone/>
            </a:pPr>
            <a:r>
              <a:rPr lang="en-GB" sz="2000" i="1" dirty="0"/>
              <a:t>This category has two subcategories:</a:t>
            </a:r>
            <a:endParaRPr sz="2000" i="1" dirty="0"/>
          </a:p>
          <a:p>
            <a:pPr marL="0" lvl="0" indent="0" algn="l" rtl="0">
              <a:lnSpc>
                <a:spcPct val="100000"/>
              </a:lnSpc>
              <a:spcBef>
                <a:spcPts val="360"/>
              </a:spcBef>
              <a:spcAft>
                <a:spcPts val="0"/>
              </a:spcAft>
              <a:buSzPts val="1350"/>
              <a:buNone/>
            </a:pPr>
            <a:endParaRPr sz="1400" i="1" dirty="0"/>
          </a:p>
        </p:txBody>
      </p:sp>
      <p:pic>
        <p:nvPicPr>
          <p:cNvPr id="2" name="Grafik 1">
            <a:extLst>
              <a:ext uri="{FF2B5EF4-FFF2-40B4-BE49-F238E27FC236}">
                <a16:creationId xmlns:a16="http://schemas.microsoft.com/office/drawing/2014/main" id="{C6014FF6-FC82-46A9-97C1-3B3528F31155}"/>
              </a:ext>
            </a:extLst>
          </p:cNvPr>
          <p:cNvPicPr>
            <a:picLocks noChangeAspect="1"/>
          </p:cNvPicPr>
          <p:nvPr/>
        </p:nvPicPr>
        <p:blipFill>
          <a:blip r:embed="rId3">
            <a:duotone>
              <a:schemeClr val="accent2">
                <a:shade val="45000"/>
                <a:satMod val="135000"/>
              </a:schemeClr>
              <a:prstClr val="white"/>
            </a:duotone>
          </a:blip>
          <a:stretch>
            <a:fillRect/>
          </a:stretch>
        </p:blipFill>
        <p:spPr>
          <a:xfrm>
            <a:off x="7842622" y="186355"/>
            <a:ext cx="1078755" cy="129270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953e3244b6_0_0"/>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GB"/>
              <a:t>Gender Equality</a:t>
            </a:r>
            <a:endParaRPr/>
          </a:p>
          <a:p>
            <a:pPr marL="0" lvl="0" indent="0" algn="l" rtl="0">
              <a:lnSpc>
                <a:spcPct val="90000"/>
              </a:lnSpc>
              <a:spcBef>
                <a:spcPts val="0"/>
              </a:spcBef>
              <a:spcAft>
                <a:spcPts val="0"/>
              </a:spcAft>
              <a:buSzPts val="1400"/>
              <a:buNone/>
            </a:pPr>
            <a:r>
              <a:rPr lang="en-GB"/>
              <a:t>Response Categories</a:t>
            </a:r>
            <a:endParaRPr/>
          </a:p>
        </p:txBody>
      </p:sp>
      <p:sp>
        <p:nvSpPr>
          <p:cNvPr id="124" name="Google Shape;124;g953e3244b6_0_0"/>
          <p:cNvSpPr txBox="1">
            <a:spLocks noGrp="1"/>
          </p:cNvSpPr>
          <p:nvPr>
            <p:ph type="body" idx="1"/>
          </p:nvPr>
        </p:nvSpPr>
        <p:spPr>
          <a:xfrm>
            <a:off x="762000" y="2264888"/>
            <a:ext cx="7920000" cy="43698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350"/>
              <a:buNone/>
            </a:pPr>
            <a:r>
              <a:rPr lang="en-GB" sz="2000" i="1" dirty="0"/>
              <a:t>Specific steps to enhance gender equality in R&amp;I work </a:t>
            </a:r>
          </a:p>
          <a:p>
            <a:pPr marL="446088" lvl="0" indent="0" algn="l" rtl="0">
              <a:lnSpc>
                <a:spcPct val="100000"/>
              </a:lnSpc>
              <a:spcBef>
                <a:spcPts val="360"/>
              </a:spcBef>
              <a:spcAft>
                <a:spcPts val="0"/>
              </a:spcAft>
              <a:buSzPts val="1350"/>
              <a:buNone/>
            </a:pPr>
            <a:endParaRPr sz="1600" i="1" dirty="0"/>
          </a:p>
          <a:p>
            <a:pPr marL="446088" lvl="0" indent="0" algn="l" rtl="0">
              <a:lnSpc>
                <a:spcPct val="100000"/>
              </a:lnSpc>
              <a:spcBef>
                <a:spcPts val="360"/>
              </a:spcBef>
              <a:spcAft>
                <a:spcPts val="0"/>
              </a:spcAft>
              <a:buClr>
                <a:srgbClr val="000000"/>
              </a:buClr>
              <a:buSzPts val="1350"/>
              <a:buFont typeface="Arial"/>
              <a:buNone/>
            </a:pPr>
            <a:r>
              <a:rPr lang="en-GB" sz="1800" b="1" dirty="0"/>
              <a:t>GE2.1.1</a:t>
            </a:r>
            <a:r>
              <a:rPr lang="en-GB" sz="1800" dirty="0"/>
              <a:t> – Gender equality in R&amp;I, within academic environment (general) (</a:t>
            </a:r>
            <a:r>
              <a:rPr lang="en-GB" sz="1800" b="1" dirty="0"/>
              <a:t>30% of participants</a:t>
            </a:r>
            <a:r>
              <a:rPr lang="en-GB" sz="1800" dirty="0"/>
              <a:t>)</a:t>
            </a:r>
            <a:endParaRPr sz="1800" dirty="0"/>
          </a:p>
          <a:p>
            <a:pPr marL="446088" lvl="0" indent="0" algn="l" rtl="0">
              <a:lnSpc>
                <a:spcPct val="100000"/>
              </a:lnSpc>
              <a:spcBef>
                <a:spcPts val="360"/>
              </a:spcBef>
              <a:spcAft>
                <a:spcPts val="0"/>
              </a:spcAft>
              <a:buSzPts val="1350"/>
              <a:buNone/>
            </a:pPr>
            <a:r>
              <a:rPr lang="en-GB" sz="1800" i="1" dirty="0"/>
              <a:t>Responses about promoting gender equality without providing specific steps.</a:t>
            </a:r>
            <a:endParaRPr sz="1800" i="1" dirty="0"/>
          </a:p>
          <a:p>
            <a:pPr marL="446088" lvl="0" indent="0" algn="l" rtl="0">
              <a:lnSpc>
                <a:spcPct val="100000"/>
              </a:lnSpc>
              <a:spcBef>
                <a:spcPts val="360"/>
              </a:spcBef>
              <a:spcAft>
                <a:spcPts val="0"/>
              </a:spcAft>
              <a:buSzPts val="1350"/>
              <a:buNone/>
            </a:pPr>
            <a:r>
              <a:rPr lang="en-GB" sz="1800" dirty="0"/>
              <a:t>Example: “My research topic has a gender element.”</a:t>
            </a:r>
            <a:endParaRPr sz="1800" dirty="0"/>
          </a:p>
          <a:p>
            <a:pPr marL="446088" lvl="0" indent="0" algn="l" rtl="0">
              <a:lnSpc>
                <a:spcPct val="100000"/>
              </a:lnSpc>
              <a:spcBef>
                <a:spcPts val="360"/>
              </a:spcBef>
              <a:spcAft>
                <a:spcPts val="0"/>
              </a:spcAft>
              <a:buSzPts val="1350"/>
              <a:buNone/>
            </a:pPr>
            <a:endParaRPr sz="1400" dirty="0"/>
          </a:p>
          <a:p>
            <a:pPr marL="446088" lvl="0" indent="0" algn="l" rtl="0">
              <a:lnSpc>
                <a:spcPct val="100000"/>
              </a:lnSpc>
              <a:spcBef>
                <a:spcPts val="360"/>
              </a:spcBef>
              <a:spcAft>
                <a:spcPts val="0"/>
              </a:spcAft>
              <a:buClr>
                <a:srgbClr val="000000"/>
              </a:buClr>
              <a:buSzPts val="1350"/>
              <a:buFont typeface="Arial"/>
              <a:buNone/>
            </a:pPr>
            <a:r>
              <a:rPr lang="en-GB" sz="1800" b="1" dirty="0"/>
              <a:t>GE2.1.2</a:t>
            </a:r>
            <a:r>
              <a:rPr lang="en-GB" sz="1800" dirty="0"/>
              <a:t> – Gender equality in R&amp;I, within academic environment (specific) (</a:t>
            </a:r>
            <a:r>
              <a:rPr lang="en-GB" sz="1800" b="1" dirty="0"/>
              <a:t>51% of participants</a:t>
            </a:r>
            <a:r>
              <a:rPr lang="en-GB" sz="1800" dirty="0"/>
              <a:t>)</a:t>
            </a:r>
            <a:endParaRPr sz="1800" dirty="0"/>
          </a:p>
          <a:p>
            <a:pPr marL="446088" lvl="0" indent="0" algn="l" rtl="0">
              <a:lnSpc>
                <a:spcPct val="100000"/>
              </a:lnSpc>
              <a:spcBef>
                <a:spcPts val="360"/>
              </a:spcBef>
              <a:spcAft>
                <a:spcPts val="0"/>
              </a:spcAft>
              <a:buSzPts val="1350"/>
              <a:buNone/>
            </a:pPr>
            <a:r>
              <a:rPr lang="en-GB" sz="1800" i="1" dirty="0"/>
              <a:t>Responses indicating specific steps taken to ensure gender equality.</a:t>
            </a:r>
            <a:endParaRPr sz="1800" i="1" dirty="0"/>
          </a:p>
          <a:p>
            <a:pPr marL="446088" lvl="0" indent="0" algn="l" rtl="0">
              <a:lnSpc>
                <a:spcPct val="100000"/>
              </a:lnSpc>
              <a:spcBef>
                <a:spcPts val="360"/>
              </a:spcBef>
              <a:spcAft>
                <a:spcPts val="0"/>
              </a:spcAft>
              <a:buClr>
                <a:srgbClr val="000000"/>
              </a:buClr>
              <a:buSzPts val="1350"/>
              <a:buFont typeface="Arial"/>
              <a:buNone/>
            </a:pPr>
            <a:r>
              <a:rPr lang="en-GB" sz="1800" dirty="0"/>
              <a:t>Example: “I have sought to promote gender equality in hiring office admin staff, encouraging and promoting fellow women colleagues work in front of the higher management.”</a:t>
            </a:r>
            <a:endParaRPr sz="1800" dirty="0"/>
          </a:p>
        </p:txBody>
      </p:sp>
      <p:pic>
        <p:nvPicPr>
          <p:cNvPr id="2" name="Grafik 1">
            <a:extLst>
              <a:ext uri="{FF2B5EF4-FFF2-40B4-BE49-F238E27FC236}">
                <a16:creationId xmlns:a16="http://schemas.microsoft.com/office/drawing/2014/main" id="{779D38ED-B50E-4B82-B4E0-3D858A6CB411}"/>
              </a:ext>
            </a:extLst>
          </p:cNvPr>
          <p:cNvPicPr>
            <a:picLocks noChangeAspect="1"/>
          </p:cNvPicPr>
          <p:nvPr/>
        </p:nvPicPr>
        <p:blipFill>
          <a:blip r:embed="rId3">
            <a:duotone>
              <a:schemeClr val="accent2">
                <a:shade val="45000"/>
                <a:satMod val="135000"/>
              </a:schemeClr>
              <a:prstClr val="white"/>
            </a:duotone>
          </a:blip>
          <a:stretch>
            <a:fillRect/>
          </a:stretch>
        </p:blipFill>
        <p:spPr>
          <a:xfrm>
            <a:off x="7842622" y="186355"/>
            <a:ext cx="1078755" cy="1292708"/>
          </a:xfrm>
          <a:prstGeom prst="rect">
            <a:avLst/>
          </a:prstGeom>
        </p:spPr>
      </p:pic>
    </p:spTree>
    <p:extLst>
      <p:ext uri="{BB962C8B-B14F-4D97-AF65-F5344CB8AC3E}">
        <p14:creationId xmlns:p14="http://schemas.microsoft.com/office/powerpoint/2010/main" val="113557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6efa3314d1_0_17"/>
          <p:cNvSpPr>
            <a:spLocks noGrp="1"/>
          </p:cNvSpPr>
          <p:nvPr>
            <p:ph type="title"/>
          </p:nvPr>
        </p:nvSpPr>
        <p:spPr>
          <a:xfrm>
            <a:off x="762000" y="762000"/>
            <a:ext cx="7924800" cy="1143000"/>
          </a:xfrm>
          <a:prstGeom prst="roundRect">
            <a:avLst>
              <a:gd name="adj" fmla="val 16667"/>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23" name="Google Shape;123;g6efa3314d1_0_17"/>
          <p:cNvSpPr txBox="1">
            <a:spLocks noGrp="1"/>
          </p:cNvSpPr>
          <p:nvPr>
            <p:ph type="body" idx="1"/>
          </p:nvPr>
        </p:nvSpPr>
        <p:spPr>
          <a:xfrm>
            <a:off x="838200" y="2362200"/>
            <a:ext cx="7692900" cy="3724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24" name="Google Shape;124;g6efa3314d1_0_17"/>
          <p:cNvPicPr preferRelativeResize="0"/>
          <p:nvPr/>
        </p:nvPicPr>
        <p:blipFill>
          <a:blip r:embed="rId3">
            <a:alphaModFix/>
          </a:blip>
          <a:stretch>
            <a:fillRect/>
          </a:stretch>
        </p:blipFill>
        <p:spPr>
          <a:xfrm>
            <a:off x="76200" y="76200"/>
            <a:ext cx="8973075" cy="67297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953e3244b6_0_267"/>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GB"/>
              <a:t>Gender Equality</a:t>
            </a:r>
            <a:endParaRPr/>
          </a:p>
          <a:p>
            <a:pPr marL="0" lvl="0" indent="0" algn="l" rtl="0">
              <a:lnSpc>
                <a:spcPct val="90000"/>
              </a:lnSpc>
              <a:spcBef>
                <a:spcPts val="0"/>
              </a:spcBef>
              <a:spcAft>
                <a:spcPts val="0"/>
              </a:spcAft>
              <a:buSzPts val="1400"/>
              <a:buNone/>
            </a:pPr>
            <a:r>
              <a:rPr lang="en-GB"/>
              <a:t>Overview of steps taken</a:t>
            </a:r>
            <a:endParaRPr/>
          </a:p>
        </p:txBody>
      </p:sp>
      <p:pic>
        <p:nvPicPr>
          <p:cNvPr id="3" name="Grafik 2">
            <a:extLst>
              <a:ext uri="{FF2B5EF4-FFF2-40B4-BE49-F238E27FC236}">
                <a16:creationId xmlns:a16="http://schemas.microsoft.com/office/drawing/2014/main" id="{21F34479-334E-41DF-A9A5-CC83934368F1}"/>
              </a:ext>
            </a:extLst>
          </p:cNvPr>
          <p:cNvPicPr>
            <a:picLocks/>
          </p:cNvPicPr>
          <p:nvPr/>
        </p:nvPicPr>
        <p:blipFill rotWithShape="1">
          <a:blip r:embed="rId3"/>
          <a:srcRect t="5564" b="73608"/>
          <a:stretch/>
        </p:blipFill>
        <p:spPr>
          <a:xfrm>
            <a:off x="850605" y="2315839"/>
            <a:ext cx="8112641" cy="4500000"/>
          </a:xfrm>
          <a:prstGeom prst="rect">
            <a:avLst/>
          </a:prstGeom>
        </p:spPr>
      </p:pic>
      <p:pic>
        <p:nvPicPr>
          <p:cNvPr id="2" name="Grafik 1">
            <a:extLst>
              <a:ext uri="{FF2B5EF4-FFF2-40B4-BE49-F238E27FC236}">
                <a16:creationId xmlns:a16="http://schemas.microsoft.com/office/drawing/2014/main" id="{696BB7F3-80B2-4698-B231-3D51B9D884CD}"/>
              </a:ext>
            </a:extLst>
          </p:cNvPr>
          <p:cNvPicPr>
            <a:picLocks noChangeAspect="1"/>
          </p:cNvPicPr>
          <p:nvPr/>
        </p:nvPicPr>
        <p:blipFill>
          <a:blip r:embed="rId4">
            <a:duotone>
              <a:schemeClr val="accent2">
                <a:shade val="45000"/>
                <a:satMod val="135000"/>
              </a:schemeClr>
              <a:prstClr val="white"/>
            </a:duotone>
          </a:blip>
          <a:stretch>
            <a:fillRect/>
          </a:stretch>
        </p:blipFill>
        <p:spPr>
          <a:xfrm>
            <a:off x="7842622" y="186355"/>
            <a:ext cx="1078755" cy="129270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95b5194e32_0_152"/>
          <p:cNvSpPr>
            <a:spLocks noGrp="1"/>
          </p:cNvSpPr>
          <p:nvPr>
            <p:ph type="title"/>
          </p:nvPr>
        </p:nvSpPr>
        <p:spPr>
          <a:xfrm>
            <a:off x="762000" y="762000"/>
            <a:ext cx="7924800" cy="1143000"/>
          </a:xfrm>
          <a:prstGeom prst="roundRect">
            <a:avLst>
              <a:gd name="adj" fmla="val 16667"/>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GB"/>
              <a:t>Gender Equality</a:t>
            </a:r>
            <a:endParaRPr/>
          </a:p>
          <a:p>
            <a:pPr marL="0" lvl="0" indent="0" algn="l" rtl="0">
              <a:spcBef>
                <a:spcPts val="0"/>
              </a:spcBef>
              <a:spcAft>
                <a:spcPts val="0"/>
              </a:spcAft>
              <a:buNone/>
            </a:pPr>
            <a:r>
              <a:rPr lang="en-GB"/>
              <a:t>Response Categories</a:t>
            </a:r>
            <a:endParaRPr/>
          </a:p>
        </p:txBody>
      </p:sp>
      <p:sp>
        <p:nvSpPr>
          <p:cNvPr id="148" name="Google Shape;148;g95b5194e32_0_152"/>
          <p:cNvSpPr txBox="1">
            <a:spLocks noGrp="1"/>
          </p:cNvSpPr>
          <p:nvPr>
            <p:ph type="body" idx="1"/>
          </p:nvPr>
        </p:nvSpPr>
        <p:spPr>
          <a:xfrm>
            <a:off x="216000" y="2360426"/>
            <a:ext cx="8640000" cy="4210499"/>
          </a:xfrm>
          <a:prstGeom prst="rect">
            <a:avLst/>
          </a:prstGeom>
        </p:spPr>
        <p:txBody>
          <a:bodyPr spcFirstLastPara="1" wrap="square" lIns="91425" tIns="45700" rIns="91425" bIns="45700" anchor="t" anchorCtr="0">
            <a:noAutofit/>
          </a:bodyPr>
          <a:lstStyle/>
          <a:p>
            <a:pPr marL="989013" lvl="0" indent="0" algn="l" rtl="0">
              <a:lnSpc>
                <a:spcPct val="100000"/>
              </a:lnSpc>
              <a:spcBef>
                <a:spcPts val="360"/>
              </a:spcBef>
              <a:spcAft>
                <a:spcPts val="0"/>
              </a:spcAft>
              <a:buClr>
                <a:srgbClr val="000000"/>
              </a:buClr>
              <a:buSzPts val="1350"/>
              <a:buFont typeface="Arial"/>
              <a:buNone/>
            </a:pPr>
            <a:endParaRPr lang="en-GB" sz="1400" b="1" dirty="0"/>
          </a:p>
          <a:p>
            <a:pPr marL="989013" lvl="0" indent="0" algn="l" rtl="0">
              <a:lnSpc>
                <a:spcPct val="100000"/>
              </a:lnSpc>
              <a:spcBef>
                <a:spcPts val="360"/>
              </a:spcBef>
              <a:spcAft>
                <a:spcPts val="0"/>
              </a:spcAft>
              <a:buClr>
                <a:srgbClr val="000000"/>
              </a:buClr>
              <a:buSzPts val="1350"/>
              <a:buFont typeface="Arial"/>
              <a:buNone/>
            </a:pPr>
            <a:r>
              <a:rPr lang="en-GB" sz="1800" b="1" dirty="0"/>
              <a:t>GE2.2.1</a:t>
            </a:r>
            <a:r>
              <a:rPr lang="en-GB" sz="1800" dirty="0"/>
              <a:t> - </a:t>
            </a:r>
            <a:r>
              <a:rPr lang="en-US" sz="1800" dirty="0"/>
              <a:t>Supporting female researchers’ publications, co-authorship, academic citations (</a:t>
            </a:r>
            <a:r>
              <a:rPr lang="en-US" sz="1800" b="1" dirty="0"/>
              <a:t>2% of participants</a:t>
            </a:r>
            <a:r>
              <a:rPr lang="en-US" sz="1800" dirty="0"/>
              <a:t>)</a:t>
            </a:r>
          </a:p>
          <a:p>
            <a:pPr marL="989013" lvl="0" indent="0" algn="l" rtl="0">
              <a:lnSpc>
                <a:spcPct val="100000"/>
              </a:lnSpc>
              <a:spcBef>
                <a:spcPts val="360"/>
              </a:spcBef>
              <a:spcAft>
                <a:spcPts val="0"/>
              </a:spcAft>
              <a:buSzPts val="1350"/>
              <a:buNone/>
            </a:pPr>
            <a:r>
              <a:rPr lang="en-US" sz="1800" i="1" dirty="0"/>
              <a:t>For example collaboration with female research partners and publication of a shared report.</a:t>
            </a:r>
          </a:p>
          <a:p>
            <a:pPr marL="989013" lvl="0" indent="0" algn="l" rtl="0">
              <a:lnSpc>
                <a:spcPct val="100000"/>
              </a:lnSpc>
              <a:spcBef>
                <a:spcPts val="360"/>
              </a:spcBef>
              <a:spcAft>
                <a:spcPts val="0"/>
              </a:spcAft>
              <a:buSzPts val="1350"/>
              <a:buNone/>
            </a:pPr>
            <a:r>
              <a:rPr lang="en-US" sz="1800" dirty="0"/>
              <a:t>Example: “Balance between women’s and men’s visibility in publications.”</a:t>
            </a:r>
          </a:p>
          <a:p>
            <a:pPr marL="989013" lvl="0" indent="0" algn="l" rtl="0">
              <a:spcBef>
                <a:spcPts val="360"/>
              </a:spcBef>
              <a:spcAft>
                <a:spcPts val="0"/>
              </a:spcAft>
              <a:buNone/>
            </a:pPr>
            <a:endParaRPr lang="en-GB" sz="1400" b="1" dirty="0"/>
          </a:p>
          <a:p>
            <a:pPr marL="989013" lvl="0" indent="0" algn="l" rtl="0">
              <a:lnSpc>
                <a:spcPct val="100000"/>
              </a:lnSpc>
              <a:spcBef>
                <a:spcPts val="360"/>
              </a:spcBef>
              <a:spcAft>
                <a:spcPts val="0"/>
              </a:spcAft>
              <a:buClr>
                <a:srgbClr val="000000"/>
              </a:buClr>
              <a:buSzPts val="1350"/>
              <a:buFont typeface="Arial"/>
              <a:buNone/>
            </a:pPr>
            <a:r>
              <a:rPr lang="en-GB" sz="1800" b="1" dirty="0"/>
              <a:t>GE2.2.2</a:t>
            </a:r>
            <a:r>
              <a:rPr lang="en-GB" sz="1800" dirty="0"/>
              <a:t> – </a:t>
            </a:r>
            <a:r>
              <a:rPr lang="en-US" sz="1800" dirty="0"/>
              <a:t>Integrating gender equality in research</a:t>
            </a:r>
            <a:br>
              <a:rPr lang="en-US" sz="1800" dirty="0"/>
            </a:br>
            <a:r>
              <a:rPr lang="en-US" sz="1800" dirty="0"/>
              <a:t>participant selection (</a:t>
            </a:r>
            <a:r>
              <a:rPr lang="en-US" sz="1800" b="1" dirty="0"/>
              <a:t>5% of participants</a:t>
            </a:r>
            <a:r>
              <a:rPr lang="en-US" sz="1800" dirty="0"/>
              <a:t>)</a:t>
            </a:r>
          </a:p>
          <a:p>
            <a:pPr marL="989013" lvl="0" indent="0" algn="l" rtl="0">
              <a:lnSpc>
                <a:spcPct val="100000"/>
              </a:lnSpc>
              <a:spcBef>
                <a:spcPts val="360"/>
              </a:spcBef>
              <a:spcAft>
                <a:spcPts val="0"/>
              </a:spcAft>
              <a:buSzPts val="1350"/>
              <a:buNone/>
            </a:pPr>
            <a:r>
              <a:rPr lang="en-US" sz="1800" i="1" dirty="0"/>
              <a:t>Selection processes and mechanisms such as</a:t>
            </a:r>
            <a:br>
              <a:rPr lang="en-US" sz="1800" i="1" dirty="0"/>
            </a:br>
            <a:r>
              <a:rPr lang="en-US" sz="1800" i="1" dirty="0"/>
              <a:t>representative samples.</a:t>
            </a:r>
          </a:p>
          <a:p>
            <a:pPr marL="989013" lvl="0" indent="0" algn="l" rtl="0">
              <a:lnSpc>
                <a:spcPct val="100000"/>
              </a:lnSpc>
              <a:spcBef>
                <a:spcPts val="360"/>
              </a:spcBef>
              <a:spcAft>
                <a:spcPts val="0"/>
              </a:spcAft>
              <a:buSzPts val="1350"/>
              <a:buNone/>
            </a:pPr>
            <a:r>
              <a:rPr lang="en-US" sz="1800" dirty="0"/>
              <a:t>Example: “Equal selection of the research</a:t>
            </a:r>
            <a:br>
              <a:rPr lang="en-US" sz="1800" dirty="0"/>
            </a:br>
            <a:r>
              <a:rPr lang="en-US" sz="1800" dirty="0"/>
              <a:t>participants by gender.”</a:t>
            </a:r>
            <a:endParaRPr sz="1800" dirty="0"/>
          </a:p>
        </p:txBody>
      </p:sp>
      <p:pic>
        <p:nvPicPr>
          <p:cNvPr id="5" name="Grafik 4">
            <a:extLst>
              <a:ext uri="{FF2B5EF4-FFF2-40B4-BE49-F238E27FC236}">
                <a16:creationId xmlns:a16="http://schemas.microsoft.com/office/drawing/2014/main" id="{5575A54A-C7B1-4FAB-BD1F-1B79461AE43C}"/>
              </a:ext>
            </a:extLst>
          </p:cNvPr>
          <p:cNvPicPr>
            <a:picLocks noChangeAspect="1"/>
          </p:cNvPicPr>
          <p:nvPr/>
        </p:nvPicPr>
        <p:blipFill rotWithShape="1">
          <a:blip r:embed="rId3">
            <a:clrChange>
              <a:clrFrom>
                <a:srgbClr val="FFFEFE"/>
              </a:clrFrom>
              <a:clrTo>
                <a:srgbClr val="FFFEFE">
                  <a:alpha val="0"/>
                </a:srgbClr>
              </a:clrTo>
            </a:clrChange>
          </a:blip>
          <a:srcRect l="17546" t="11112" r="18712" b="56015"/>
          <a:stretch/>
        </p:blipFill>
        <p:spPr>
          <a:xfrm>
            <a:off x="5972492" y="4312419"/>
            <a:ext cx="3403839" cy="2482850"/>
          </a:xfrm>
          <a:prstGeom prst="rect">
            <a:avLst/>
          </a:prstGeom>
        </p:spPr>
      </p:pic>
      <p:pic>
        <p:nvPicPr>
          <p:cNvPr id="6" name="Grafik 5">
            <a:extLst>
              <a:ext uri="{FF2B5EF4-FFF2-40B4-BE49-F238E27FC236}">
                <a16:creationId xmlns:a16="http://schemas.microsoft.com/office/drawing/2014/main" id="{6BE53ACB-84FE-46E9-A47E-B19ED69787C4}"/>
              </a:ext>
            </a:extLst>
          </p:cNvPr>
          <p:cNvPicPr>
            <a:picLocks noChangeAspect="1"/>
          </p:cNvPicPr>
          <p:nvPr/>
        </p:nvPicPr>
        <p:blipFill>
          <a:blip r:embed="rId4">
            <a:duotone>
              <a:schemeClr val="accent2">
                <a:shade val="45000"/>
                <a:satMod val="135000"/>
              </a:schemeClr>
              <a:prstClr val="white"/>
            </a:duotone>
          </a:blip>
          <a:stretch>
            <a:fillRect/>
          </a:stretch>
        </p:blipFill>
        <p:spPr>
          <a:xfrm>
            <a:off x="7842622" y="186355"/>
            <a:ext cx="1078755" cy="129270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95b5194e32_0_152"/>
          <p:cNvSpPr>
            <a:spLocks noGrp="1"/>
          </p:cNvSpPr>
          <p:nvPr>
            <p:ph type="title"/>
          </p:nvPr>
        </p:nvSpPr>
        <p:spPr>
          <a:xfrm>
            <a:off x="762000" y="762000"/>
            <a:ext cx="7924800" cy="1143000"/>
          </a:xfrm>
          <a:prstGeom prst="roundRect">
            <a:avLst>
              <a:gd name="adj" fmla="val 16667"/>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GB"/>
              <a:t>Gender Equality</a:t>
            </a:r>
            <a:endParaRPr/>
          </a:p>
          <a:p>
            <a:pPr marL="0" lvl="0" indent="0" algn="l" rtl="0">
              <a:spcBef>
                <a:spcPts val="0"/>
              </a:spcBef>
              <a:spcAft>
                <a:spcPts val="0"/>
              </a:spcAft>
              <a:buNone/>
            </a:pPr>
            <a:r>
              <a:rPr lang="en-GB"/>
              <a:t>Response Categories</a:t>
            </a:r>
            <a:endParaRPr/>
          </a:p>
        </p:txBody>
      </p:sp>
      <p:sp>
        <p:nvSpPr>
          <p:cNvPr id="148" name="Google Shape;148;g95b5194e32_0_152"/>
          <p:cNvSpPr txBox="1">
            <a:spLocks noGrp="1"/>
          </p:cNvSpPr>
          <p:nvPr>
            <p:ph type="body" idx="1"/>
          </p:nvPr>
        </p:nvSpPr>
        <p:spPr>
          <a:xfrm>
            <a:off x="216000" y="2361600"/>
            <a:ext cx="8604000" cy="4212000"/>
          </a:xfrm>
          <a:prstGeom prst="rect">
            <a:avLst/>
          </a:prstGeom>
        </p:spPr>
        <p:txBody>
          <a:bodyPr spcFirstLastPara="1" wrap="square" lIns="91425" tIns="45700" rIns="91425" bIns="45700" anchor="t" anchorCtr="0">
            <a:noAutofit/>
          </a:bodyPr>
          <a:lstStyle/>
          <a:p>
            <a:pPr marL="989013" lvl="0" indent="0" algn="l" rtl="0">
              <a:lnSpc>
                <a:spcPct val="100000"/>
              </a:lnSpc>
              <a:spcBef>
                <a:spcPts val="360"/>
              </a:spcBef>
              <a:spcAft>
                <a:spcPts val="0"/>
              </a:spcAft>
              <a:buClr>
                <a:srgbClr val="000000"/>
              </a:buClr>
              <a:buSzPts val="1350"/>
              <a:buFont typeface="Arial"/>
              <a:buNone/>
            </a:pPr>
            <a:endParaRPr lang="en-GB" sz="1400" b="1" dirty="0"/>
          </a:p>
          <a:p>
            <a:pPr marL="989013" lvl="0" indent="0" algn="l" rtl="0">
              <a:lnSpc>
                <a:spcPct val="100000"/>
              </a:lnSpc>
              <a:spcBef>
                <a:spcPts val="360"/>
              </a:spcBef>
              <a:spcAft>
                <a:spcPts val="0"/>
              </a:spcAft>
              <a:buClr>
                <a:srgbClr val="000000"/>
              </a:buClr>
              <a:buSzPts val="1350"/>
              <a:buFont typeface="Arial"/>
              <a:buNone/>
            </a:pPr>
            <a:r>
              <a:rPr lang="en-GB" sz="1800" b="1" dirty="0"/>
              <a:t>GE2.2.3</a:t>
            </a:r>
            <a:r>
              <a:rPr lang="en-GB" sz="1800" dirty="0"/>
              <a:t> - </a:t>
            </a:r>
            <a:r>
              <a:rPr lang="en-US" sz="1800" dirty="0"/>
              <a:t>Fostering gender equality in R&amp;I teams (</a:t>
            </a:r>
            <a:r>
              <a:rPr lang="en-US" sz="1800" b="1" dirty="0"/>
              <a:t>24% of participants</a:t>
            </a:r>
            <a:r>
              <a:rPr lang="en-US" sz="1800" dirty="0"/>
              <a:t>)</a:t>
            </a:r>
          </a:p>
          <a:p>
            <a:pPr marL="989013" lvl="0" indent="0" algn="l" rtl="0">
              <a:lnSpc>
                <a:spcPct val="100000"/>
              </a:lnSpc>
              <a:spcBef>
                <a:spcPts val="360"/>
              </a:spcBef>
              <a:spcAft>
                <a:spcPts val="0"/>
              </a:spcAft>
              <a:buSzPts val="1350"/>
              <a:buNone/>
            </a:pPr>
            <a:r>
              <a:rPr lang="en-US" sz="1800" i="1" dirty="0"/>
              <a:t>Ensuring parity between men and women, and diverse gender representation in research teams.</a:t>
            </a:r>
          </a:p>
          <a:p>
            <a:pPr marL="989013" lvl="0" indent="0" algn="l" rtl="0">
              <a:lnSpc>
                <a:spcPct val="100000"/>
              </a:lnSpc>
              <a:spcBef>
                <a:spcPts val="360"/>
              </a:spcBef>
              <a:spcAft>
                <a:spcPts val="0"/>
              </a:spcAft>
              <a:buSzPts val="1350"/>
              <a:buNone/>
            </a:pPr>
            <a:r>
              <a:rPr lang="en-US" sz="1800" dirty="0"/>
              <a:t>Example: “I make sure my research team represents women and men equally.”</a:t>
            </a:r>
          </a:p>
          <a:p>
            <a:pPr marL="989013" lvl="0" indent="0" algn="l" rtl="0">
              <a:spcBef>
                <a:spcPts val="360"/>
              </a:spcBef>
              <a:spcAft>
                <a:spcPts val="0"/>
              </a:spcAft>
              <a:buNone/>
            </a:pPr>
            <a:endParaRPr lang="en-GB" sz="1400" b="1" dirty="0"/>
          </a:p>
          <a:p>
            <a:pPr marL="989013" lvl="0" indent="0" algn="l" rtl="0">
              <a:lnSpc>
                <a:spcPct val="100000"/>
              </a:lnSpc>
              <a:spcBef>
                <a:spcPts val="360"/>
              </a:spcBef>
              <a:spcAft>
                <a:spcPts val="0"/>
              </a:spcAft>
              <a:buSzPts val="1350"/>
              <a:buNone/>
            </a:pPr>
            <a:r>
              <a:rPr lang="en-GB" sz="1800" b="1" dirty="0"/>
              <a:t>GE2.2.4</a:t>
            </a:r>
            <a:r>
              <a:rPr lang="en-GB" sz="1800" dirty="0"/>
              <a:t> – </a:t>
            </a:r>
            <a:r>
              <a:rPr lang="en-US" sz="1800" dirty="0"/>
              <a:t>Integrating gender as a substantive dimension/focus of R&amp;I content/practice (</a:t>
            </a:r>
            <a:r>
              <a:rPr lang="en-US" sz="1800" b="1" dirty="0"/>
              <a:t>13% of participants</a:t>
            </a:r>
            <a:r>
              <a:rPr lang="en-US" sz="1800" dirty="0"/>
              <a:t>)</a:t>
            </a:r>
          </a:p>
          <a:p>
            <a:pPr marL="989013" lvl="0" indent="0" algn="l" rtl="0">
              <a:lnSpc>
                <a:spcPct val="100000"/>
              </a:lnSpc>
              <a:spcBef>
                <a:spcPts val="360"/>
              </a:spcBef>
              <a:spcAft>
                <a:spcPts val="0"/>
              </a:spcAft>
              <a:buSzPts val="1350"/>
              <a:buNone/>
            </a:pPr>
            <a:r>
              <a:rPr lang="en-US" sz="1800" i="1" dirty="0"/>
              <a:t>R&amp;I focuses on addressing gender equality issues, e.g. pay gap.</a:t>
            </a:r>
          </a:p>
          <a:p>
            <a:pPr marL="989013" lvl="0" indent="0" algn="l" rtl="0">
              <a:lnSpc>
                <a:spcPct val="100000"/>
              </a:lnSpc>
              <a:spcBef>
                <a:spcPts val="360"/>
              </a:spcBef>
              <a:spcAft>
                <a:spcPts val="0"/>
              </a:spcAft>
              <a:buSzPts val="1350"/>
              <a:buNone/>
            </a:pPr>
            <a:r>
              <a:rPr lang="en-US" sz="1800" dirty="0"/>
              <a:t>Example: “My current research is focusing on discrimination against women working in the technology industry.”</a:t>
            </a:r>
          </a:p>
          <a:p>
            <a:pPr marL="989013" lvl="0" indent="0" algn="l" rtl="0">
              <a:lnSpc>
                <a:spcPct val="100000"/>
              </a:lnSpc>
              <a:spcBef>
                <a:spcPts val="360"/>
              </a:spcBef>
              <a:spcAft>
                <a:spcPts val="0"/>
              </a:spcAft>
              <a:buSzPts val="1350"/>
              <a:buNone/>
            </a:pPr>
            <a:endParaRPr lang="en-US" sz="1800" dirty="0"/>
          </a:p>
          <a:p>
            <a:pPr marL="989013" lvl="0" indent="0" algn="l" rtl="0">
              <a:spcBef>
                <a:spcPts val="360"/>
              </a:spcBef>
              <a:spcAft>
                <a:spcPts val="0"/>
              </a:spcAft>
              <a:buNone/>
            </a:pPr>
            <a:endParaRPr lang="en-US" sz="1800" dirty="0"/>
          </a:p>
        </p:txBody>
      </p:sp>
      <p:pic>
        <p:nvPicPr>
          <p:cNvPr id="2" name="Grafik 1">
            <a:extLst>
              <a:ext uri="{FF2B5EF4-FFF2-40B4-BE49-F238E27FC236}">
                <a16:creationId xmlns:a16="http://schemas.microsoft.com/office/drawing/2014/main" id="{3B827E14-D699-4A95-AAAE-07E9A90C29E4}"/>
              </a:ext>
            </a:extLst>
          </p:cNvPr>
          <p:cNvPicPr>
            <a:picLocks noChangeAspect="1"/>
          </p:cNvPicPr>
          <p:nvPr/>
        </p:nvPicPr>
        <p:blipFill>
          <a:blip r:embed="rId3">
            <a:duotone>
              <a:schemeClr val="accent2">
                <a:shade val="45000"/>
                <a:satMod val="135000"/>
              </a:schemeClr>
              <a:prstClr val="white"/>
            </a:duotone>
          </a:blip>
          <a:stretch>
            <a:fillRect/>
          </a:stretch>
        </p:blipFill>
        <p:spPr>
          <a:xfrm>
            <a:off x="7842622" y="186355"/>
            <a:ext cx="1078755" cy="1292708"/>
          </a:xfrm>
          <a:prstGeom prst="rect">
            <a:avLst/>
          </a:prstGeom>
        </p:spPr>
      </p:pic>
    </p:spTree>
    <p:extLst>
      <p:ext uri="{BB962C8B-B14F-4D97-AF65-F5344CB8AC3E}">
        <p14:creationId xmlns:p14="http://schemas.microsoft.com/office/powerpoint/2010/main" val="4208718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95b5194e32_0_152"/>
          <p:cNvSpPr>
            <a:spLocks noGrp="1"/>
          </p:cNvSpPr>
          <p:nvPr>
            <p:ph type="title"/>
          </p:nvPr>
        </p:nvSpPr>
        <p:spPr>
          <a:xfrm>
            <a:off x="762000" y="762000"/>
            <a:ext cx="7924800" cy="1143000"/>
          </a:xfrm>
          <a:prstGeom prst="roundRect">
            <a:avLst>
              <a:gd name="adj" fmla="val 16667"/>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GB"/>
              <a:t>Gender Equality</a:t>
            </a:r>
            <a:endParaRPr/>
          </a:p>
          <a:p>
            <a:pPr marL="0" lvl="0" indent="0" algn="l" rtl="0">
              <a:spcBef>
                <a:spcPts val="0"/>
              </a:spcBef>
              <a:spcAft>
                <a:spcPts val="0"/>
              </a:spcAft>
              <a:buNone/>
            </a:pPr>
            <a:r>
              <a:rPr lang="en-GB"/>
              <a:t>Response Categories</a:t>
            </a:r>
            <a:endParaRPr/>
          </a:p>
        </p:txBody>
      </p:sp>
      <p:sp>
        <p:nvSpPr>
          <p:cNvPr id="148" name="Google Shape;148;g95b5194e32_0_152"/>
          <p:cNvSpPr txBox="1">
            <a:spLocks noGrp="1"/>
          </p:cNvSpPr>
          <p:nvPr>
            <p:ph type="body" idx="1"/>
          </p:nvPr>
        </p:nvSpPr>
        <p:spPr>
          <a:xfrm>
            <a:off x="215999" y="2361600"/>
            <a:ext cx="7418177" cy="4212000"/>
          </a:xfrm>
          <a:prstGeom prst="rect">
            <a:avLst/>
          </a:prstGeom>
        </p:spPr>
        <p:txBody>
          <a:bodyPr spcFirstLastPara="1" wrap="square" lIns="91425" tIns="45700" rIns="91425" bIns="45700" anchor="t" anchorCtr="0">
            <a:noAutofit/>
          </a:bodyPr>
          <a:lstStyle/>
          <a:p>
            <a:pPr marL="989013" lvl="0" indent="0" algn="l" rtl="0">
              <a:lnSpc>
                <a:spcPct val="100000"/>
              </a:lnSpc>
              <a:spcBef>
                <a:spcPts val="360"/>
              </a:spcBef>
              <a:spcAft>
                <a:spcPts val="0"/>
              </a:spcAft>
              <a:buClr>
                <a:srgbClr val="000000"/>
              </a:buClr>
              <a:buSzPts val="1350"/>
              <a:buFont typeface="Arial"/>
              <a:buNone/>
            </a:pPr>
            <a:endParaRPr lang="en-GB" sz="1400" b="1" dirty="0"/>
          </a:p>
          <a:p>
            <a:pPr marL="989013" lvl="0" indent="0" algn="l" rtl="0">
              <a:lnSpc>
                <a:spcPct val="100000"/>
              </a:lnSpc>
              <a:spcBef>
                <a:spcPts val="360"/>
              </a:spcBef>
              <a:spcAft>
                <a:spcPts val="0"/>
              </a:spcAft>
              <a:buSzPts val="1350"/>
              <a:buNone/>
            </a:pPr>
            <a:r>
              <a:rPr lang="en-GB" sz="1800" b="1" dirty="0"/>
              <a:t>GE2.2.5</a:t>
            </a:r>
            <a:r>
              <a:rPr lang="en-GB" sz="1800" dirty="0"/>
              <a:t> - </a:t>
            </a:r>
            <a:r>
              <a:rPr lang="en-US" sz="1800" dirty="0"/>
              <a:t>Promotion/mentorship of female researchers (</a:t>
            </a:r>
            <a:r>
              <a:rPr lang="en-US" sz="1800" b="1" dirty="0"/>
              <a:t>11% of participants</a:t>
            </a:r>
            <a:r>
              <a:rPr lang="en-US" sz="1800" dirty="0"/>
              <a:t>)</a:t>
            </a:r>
          </a:p>
          <a:p>
            <a:pPr marL="989013" lvl="0" indent="0" algn="l" rtl="0">
              <a:lnSpc>
                <a:spcPct val="100000"/>
              </a:lnSpc>
              <a:spcBef>
                <a:spcPts val="360"/>
              </a:spcBef>
              <a:spcAft>
                <a:spcPts val="0"/>
              </a:spcAft>
              <a:buSzPts val="1350"/>
              <a:buNone/>
            </a:pPr>
            <a:r>
              <a:rPr lang="en-US" sz="1800" dirty="0"/>
              <a:t>Example: “I encouraged a female colleague to undertake a PhD, I will be on her supervisory panel in a mentoring role.”</a:t>
            </a:r>
            <a:endParaRPr lang="en-US" sz="1800" b="1" dirty="0"/>
          </a:p>
          <a:p>
            <a:pPr marL="989013" lvl="0" indent="0" algn="l" rtl="0">
              <a:spcBef>
                <a:spcPts val="360"/>
              </a:spcBef>
              <a:spcAft>
                <a:spcPts val="0"/>
              </a:spcAft>
              <a:buNone/>
            </a:pPr>
            <a:endParaRPr lang="en-GB" sz="1400" b="1" dirty="0"/>
          </a:p>
          <a:p>
            <a:pPr marL="989013" lvl="0" indent="0" algn="l" rtl="0">
              <a:lnSpc>
                <a:spcPct val="100000"/>
              </a:lnSpc>
              <a:spcBef>
                <a:spcPts val="360"/>
              </a:spcBef>
              <a:spcAft>
                <a:spcPts val="0"/>
              </a:spcAft>
              <a:buSzPts val="1350"/>
              <a:buNone/>
            </a:pPr>
            <a:r>
              <a:rPr lang="en-GB" sz="1800" b="1" dirty="0"/>
              <a:t>GE2.2.6</a:t>
            </a:r>
            <a:r>
              <a:rPr lang="en-GB" sz="1800" dirty="0"/>
              <a:t> – </a:t>
            </a:r>
            <a:r>
              <a:rPr lang="en-US" sz="1800" dirty="0"/>
              <a:t>Promoting women in R&amp;I </a:t>
            </a:r>
            <a:br>
              <a:rPr lang="en-US" sz="1800" dirty="0"/>
            </a:br>
            <a:r>
              <a:rPr lang="en-US" sz="1800" dirty="0"/>
              <a:t>decision-making roles and senior positions</a:t>
            </a:r>
            <a:br>
              <a:rPr lang="en-US" sz="1800" dirty="0"/>
            </a:br>
            <a:r>
              <a:rPr lang="en-US" sz="1800" dirty="0"/>
              <a:t>(</a:t>
            </a:r>
            <a:r>
              <a:rPr lang="en-US" sz="1800" b="1" dirty="0"/>
              <a:t>6% of participants</a:t>
            </a:r>
            <a:r>
              <a:rPr lang="en-US" sz="1800" dirty="0"/>
              <a:t>)</a:t>
            </a:r>
          </a:p>
          <a:p>
            <a:pPr marL="989013" lvl="0" indent="0" algn="l" rtl="0">
              <a:lnSpc>
                <a:spcPct val="100000"/>
              </a:lnSpc>
              <a:spcBef>
                <a:spcPts val="360"/>
              </a:spcBef>
              <a:spcAft>
                <a:spcPts val="0"/>
              </a:spcAft>
              <a:buSzPts val="1350"/>
              <a:buNone/>
            </a:pPr>
            <a:r>
              <a:rPr lang="en-US" sz="1800" dirty="0"/>
              <a:t>Example: “Drafted unprecedented number of </a:t>
            </a:r>
            <a:br>
              <a:rPr lang="en-US" sz="1800" dirty="0"/>
            </a:br>
            <a:r>
              <a:rPr lang="en-US" sz="1800" dirty="0"/>
              <a:t>women to selection panels of scientific grant</a:t>
            </a:r>
            <a:br>
              <a:rPr lang="en-US" sz="1800" dirty="0"/>
            </a:br>
            <a:r>
              <a:rPr lang="en-US" sz="1800" dirty="0"/>
              <a:t>applications.”</a:t>
            </a:r>
          </a:p>
          <a:p>
            <a:pPr marL="989013" lvl="0" indent="0" algn="l" rtl="0">
              <a:spcBef>
                <a:spcPts val="360"/>
              </a:spcBef>
              <a:spcAft>
                <a:spcPts val="0"/>
              </a:spcAft>
              <a:buNone/>
            </a:pPr>
            <a:endParaRPr lang="en-US" sz="1800" dirty="0"/>
          </a:p>
        </p:txBody>
      </p:sp>
      <p:pic>
        <p:nvPicPr>
          <p:cNvPr id="3" name="Grafik 2">
            <a:extLst>
              <a:ext uri="{FF2B5EF4-FFF2-40B4-BE49-F238E27FC236}">
                <a16:creationId xmlns:a16="http://schemas.microsoft.com/office/drawing/2014/main" id="{45412CCB-0642-4893-8A91-D5CF7704E4B1}"/>
              </a:ext>
            </a:extLst>
          </p:cNvPr>
          <p:cNvPicPr>
            <a:picLocks noChangeAspect="1"/>
          </p:cNvPicPr>
          <p:nvPr/>
        </p:nvPicPr>
        <p:blipFill>
          <a:blip r:embed="rId3"/>
          <a:stretch>
            <a:fillRect/>
          </a:stretch>
        </p:blipFill>
        <p:spPr>
          <a:xfrm>
            <a:off x="6101514" y="3864942"/>
            <a:ext cx="2879651" cy="2879651"/>
          </a:xfrm>
          <a:prstGeom prst="rect">
            <a:avLst/>
          </a:prstGeom>
        </p:spPr>
      </p:pic>
      <p:pic>
        <p:nvPicPr>
          <p:cNvPr id="4" name="Grafik 3">
            <a:extLst>
              <a:ext uri="{FF2B5EF4-FFF2-40B4-BE49-F238E27FC236}">
                <a16:creationId xmlns:a16="http://schemas.microsoft.com/office/drawing/2014/main" id="{B0806338-A84A-4425-BB04-A6B9EA5E61B9}"/>
              </a:ext>
            </a:extLst>
          </p:cNvPr>
          <p:cNvPicPr>
            <a:picLocks noChangeAspect="1"/>
          </p:cNvPicPr>
          <p:nvPr/>
        </p:nvPicPr>
        <p:blipFill>
          <a:blip r:embed="rId4">
            <a:duotone>
              <a:schemeClr val="accent2">
                <a:shade val="45000"/>
                <a:satMod val="135000"/>
              </a:schemeClr>
              <a:prstClr val="white"/>
            </a:duotone>
          </a:blip>
          <a:stretch>
            <a:fillRect/>
          </a:stretch>
        </p:blipFill>
        <p:spPr>
          <a:xfrm>
            <a:off x="7842622" y="186355"/>
            <a:ext cx="1078755" cy="1292708"/>
          </a:xfrm>
          <a:prstGeom prst="rect">
            <a:avLst/>
          </a:prstGeom>
        </p:spPr>
      </p:pic>
    </p:spTree>
    <p:extLst>
      <p:ext uri="{BB962C8B-B14F-4D97-AF65-F5344CB8AC3E}">
        <p14:creationId xmlns:p14="http://schemas.microsoft.com/office/powerpoint/2010/main" val="3205168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95b5194e32_0_152"/>
          <p:cNvSpPr>
            <a:spLocks noGrp="1"/>
          </p:cNvSpPr>
          <p:nvPr>
            <p:ph type="title"/>
          </p:nvPr>
        </p:nvSpPr>
        <p:spPr>
          <a:xfrm>
            <a:off x="762000" y="762000"/>
            <a:ext cx="7924800" cy="1143000"/>
          </a:xfrm>
          <a:prstGeom prst="roundRect">
            <a:avLst>
              <a:gd name="adj" fmla="val 16667"/>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GB"/>
              <a:t>Gender Equality</a:t>
            </a:r>
            <a:endParaRPr/>
          </a:p>
          <a:p>
            <a:pPr marL="0" lvl="0" indent="0" algn="l" rtl="0">
              <a:spcBef>
                <a:spcPts val="0"/>
              </a:spcBef>
              <a:spcAft>
                <a:spcPts val="0"/>
              </a:spcAft>
              <a:buNone/>
            </a:pPr>
            <a:r>
              <a:rPr lang="en-GB"/>
              <a:t>Response Categories</a:t>
            </a:r>
            <a:endParaRPr/>
          </a:p>
        </p:txBody>
      </p:sp>
      <p:sp>
        <p:nvSpPr>
          <p:cNvPr id="148" name="Google Shape;148;g95b5194e32_0_152"/>
          <p:cNvSpPr txBox="1">
            <a:spLocks noGrp="1"/>
          </p:cNvSpPr>
          <p:nvPr>
            <p:ph type="body" idx="1"/>
          </p:nvPr>
        </p:nvSpPr>
        <p:spPr>
          <a:xfrm>
            <a:off x="216000" y="2361600"/>
            <a:ext cx="8604000" cy="4212000"/>
          </a:xfrm>
          <a:prstGeom prst="rect">
            <a:avLst/>
          </a:prstGeom>
        </p:spPr>
        <p:txBody>
          <a:bodyPr spcFirstLastPara="1" wrap="square" lIns="91425" tIns="45700" rIns="91425" bIns="45700" anchor="t" anchorCtr="0">
            <a:noAutofit/>
          </a:bodyPr>
          <a:lstStyle/>
          <a:p>
            <a:pPr marL="989013" lvl="0" indent="0" algn="l" rtl="0">
              <a:lnSpc>
                <a:spcPct val="100000"/>
              </a:lnSpc>
              <a:spcBef>
                <a:spcPts val="360"/>
              </a:spcBef>
              <a:spcAft>
                <a:spcPts val="0"/>
              </a:spcAft>
              <a:buSzPts val="1350"/>
              <a:buNone/>
            </a:pPr>
            <a:r>
              <a:rPr lang="en-GB" sz="1800" b="1" dirty="0"/>
              <a:t>GE2.2.7</a:t>
            </a:r>
            <a:r>
              <a:rPr lang="en-GB" sz="1800" dirty="0"/>
              <a:t> - </a:t>
            </a:r>
            <a:r>
              <a:rPr lang="en-US" sz="1800" dirty="0"/>
              <a:t>Ensuring gender equality in process of recruitment and selection of R&amp;I staff (</a:t>
            </a:r>
            <a:r>
              <a:rPr lang="en-US" sz="1800" b="1" dirty="0"/>
              <a:t>8% of participants</a:t>
            </a:r>
            <a:r>
              <a:rPr lang="en-US" sz="1800" dirty="0"/>
              <a:t>)</a:t>
            </a:r>
          </a:p>
          <a:p>
            <a:pPr marL="989013" lvl="0" indent="0" algn="l" rtl="0">
              <a:lnSpc>
                <a:spcPct val="100000"/>
              </a:lnSpc>
              <a:spcBef>
                <a:spcPts val="360"/>
              </a:spcBef>
              <a:spcAft>
                <a:spcPts val="0"/>
              </a:spcAft>
              <a:buSzPts val="1350"/>
              <a:buNone/>
            </a:pPr>
            <a:r>
              <a:rPr lang="en-US" sz="1800" i="1" dirty="0"/>
              <a:t>Efforts making recruitment in R&amp;I contexts fairer for, or less discriminatory against women.</a:t>
            </a:r>
          </a:p>
          <a:p>
            <a:pPr marL="989013" lvl="0" indent="0" algn="l" rtl="0">
              <a:lnSpc>
                <a:spcPct val="100000"/>
              </a:lnSpc>
              <a:spcBef>
                <a:spcPts val="360"/>
              </a:spcBef>
              <a:spcAft>
                <a:spcPts val="0"/>
              </a:spcAft>
              <a:buSzPts val="1350"/>
              <a:buNone/>
            </a:pPr>
            <a:r>
              <a:rPr lang="en-US" sz="1800" dirty="0"/>
              <a:t>Example: “When hiring ensure that both men and women have equal opportunity.”</a:t>
            </a:r>
          </a:p>
          <a:p>
            <a:pPr marL="989013" lvl="0" indent="0" algn="l" rtl="0">
              <a:spcBef>
                <a:spcPts val="360"/>
              </a:spcBef>
              <a:spcAft>
                <a:spcPts val="0"/>
              </a:spcAft>
              <a:buNone/>
            </a:pPr>
            <a:endParaRPr lang="en-GB" sz="1400" b="1" dirty="0"/>
          </a:p>
          <a:p>
            <a:pPr marL="989013" lvl="0" indent="0" algn="l" rtl="0">
              <a:lnSpc>
                <a:spcPct val="100000"/>
              </a:lnSpc>
              <a:spcBef>
                <a:spcPts val="360"/>
              </a:spcBef>
              <a:spcAft>
                <a:spcPts val="0"/>
              </a:spcAft>
              <a:buSzPts val="1350"/>
              <a:buNone/>
            </a:pPr>
            <a:r>
              <a:rPr lang="en-GB" sz="1800" b="1" dirty="0"/>
              <a:t>GE2.2.8</a:t>
            </a:r>
            <a:r>
              <a:rPr lang="en-GB" sz="1800" dirty="0"/>
              <a:t> – </a:t>
            </a:r>
            <a:r>
              <a:rPr lang="en-US" sz="1800" dirty="0"/>
              <a:t>Promoting gender equality through delivering or attending training (</a:t>
            </a:r>
            <a:r>
              <a:rPr lang="en-US" sz="1800" b="1" dirty="0"/>
              <a:t>8% of participants</a:t>
            </a:r>
            <a:r>
              <a:rPr lang="en-US" sz="1800" dirty="0"/>
              <a:t>)</a:t>
            </a:r>
          </a:p>
          <a:p>
            <a:pPr marL="989013" lvl="0" indent="0" algn="l" rtl="0">
              <a:lnSpc>
                <a:spcPct val="100000"/>
              </a:lnSpc>
              <a:spcBef>
                <a:spcPts val="360"/>
              </a:spcBef>
              <a:spcAft>
                <a:spcPts val="0"/>
              </a:spcAft>
              <a:buSzPts val="1350"/>
              <a:buNone/>
            </a:pPr>
            <a:r>
              <a:rPr lang="en-US" sz="1800" dirty="0"/>
              <a:t>Example: “Promote gender equality in public lecture.”</a:t>
            </a:r>
          </a:p>
          <a:p>
            <a:pPr marL="989013" lvl="0" indent="0" algn="l" rtl="0">
              <a:lnSpc>
                <a:spcPct val="100000"/>
              </a:lnSpc>
              <a:spcBef>
                <a:spcPts val="360"/>
              </a:spcBef>
              <a:spcAft>
                <a:spcPts val="0"/>
              </a:spcAft>
              <a:buSzPts val="1350"/>
              <a:buNone/>
            </a:pPr>
            <a:endParaRPr lang="en-US" sz="1400" dirty="0"/>
          </a:p>
          <a:p>
            <a:pPr marL="989013" lvl="0" indent="0" algn="l" rtl="0">
              <a:lnSpc>
                <a:spcPct val="100000"/>
              </a:lnSpc>
              <a:spcBef>
                <a:spcPts val="360"/>
              </a:spcBef>
              <a:spcAft>
                <a:spcPts val="0"/>
              </a:spcAft>
              <a:buSzPts val="1350"/>
              <a:buNone/>
            </a:pPr>
            <a:r>
              <a:rPr lang="en-GB" sz="1800" b="1" dirty="0"/>
              <a:t>GE2.2.9</a:t>
            </a:r>
            <a:r>
              <a:rPr lang="en-GB" sz="1800" dirty="0"/>
              <a:t> - </a:t>
            </a:r>
            <a:r>
              <a:rPr lang="en-US" sz="1800" dirty="0"/>
              <a:t>Participation in or engagement with equality committees </a:t>
            </a:r>
            <a:r>
              <a:rPr lang="en-US" sz="1800" b="1" dirty="0"/>
              <a:t>(3% of participants)</a:t>
            </a:r>
          </a:p>
          <a:p>
            <a:pPr marL="989013" lvl="0" indent="0" algn="l" rtl="0">
              <a:lnSpc>
                <a:spcPct val="100000"/>
              </a:lnSpc>
              <a:spcBef>
                <a:spcPts val="360"/>
              </a:spcBef>
              <a:spcAft>
                <a:spcPts val="0"/>
              </a:spcAft>
              <a:buSzPts val="1350"/>
              <a:buNone/>
            </a:pPr>
            <a:r>
              <a:rPr lang="en-US" sz="1800" dirty="0"/>
              <a:t>Example: “Meet and discuss issues with Equality committee.”</a:t>
            </a:r>
          </a:p>
          <a:p>
            <a:pPr marL="989013" lvl="0" indent="0" algn="l" rtl="0">
              <a:lnSpc>
                <a:spcPct val="100000"/>
              </a:lnSpc>
              <a:spcBef>
                <a:spcPts val="360"/>
              </a:spcBef>
              <a:spcAft>
                <a:spcPts val="0"/>
              </a:spcAft>
              <a:buSzPts val="1350"/>
              <a:buNone/>
            </a:pPr>
            <a:endParaRPr lang="en-US" sz="1800" dirty="0"/>
          </a:p>
          <a:p>
            <a:pPr marL="989013" lvl="0" indent="0" algn="l" rtl="0">
              <a:lnSpc>
                <a:spcPct val="100000"/>
              </a:lnSpc>
              <a:spcBef>
                <a:spcPts val="360"/>
              </a:spcBef>
              <a:spcAft>
                <a:spcPts val="0"/>
              </a:spcAft>
              <a:buSzPts val="1350"/>
              <a:buNone/>
            </a:pPr>
            <a:endParaRPr lang="en-US" sz="1800" dirty="0"/>
          </a:p>
          <a:p>
            <a:pPr marL="989013" lvl="0" indent="0" algn="l" rtl="0">
              <a:spcBef>
                <a:spcPts val="360"/>
              </a:spcBef>
              <a:spcAft>
                <a:spcPts val="0"/>
              </a:spcAft>
              <a:buNone/>
            </a:pPr>
            <a:endParaRPr lang="en-US" sz="1800" dirty="0"/>
          </a:p>
        </p:txBody>
      </p:sp>
      <p:pic>
        <p:nvPicPr>
          <p:cNvPr id="2" name="Grafik 1">
            <a:extLst>
              <a:ext uri="{FF2B5EF4-FFF2-40B4-BE49-F238E27FC236}">
                <a16:creationId xmlns:a16="http://schemas.microsoft.com/office/drawing/2014/main" id="{C481B40E-D8CF-4320-97C1-5045666BBA4C}"/>
              </a:ext>
            </a:extLst>
          </p:cNvPr>
          <p:cNvPicPr>
            <a:picLocks noChangeAspect="1"/>
          </p:cNvPicPr>
          <p:nvPr/>
        </p:nvPicPr>
        <p:blipFill>
          <a:blip r:embed="rId3">
            <a:duotone>
              <a:schemeClr val="accent2">
                <a:shade val="45000"/>
                <a:satMod val="135000"/>
              </a:schemeClr>
              <a:prstClr val="white"/>
            </a:duotone>
          </a:blip>
          <a:stretch>
            <a:fillRect/>
          </a:stretch>
        </p:blipFill>
        <p:spPr>
          <a:xfrm>
            <a:off x="7842622" y="186355"/>
            <a:ext cx="1078755" cy="1292708"/>
          </a:xfrm>
          <a:prstGeom prst="rect">
            <a:avLst/>
          </a:prstGeom>
        </p:spPr>
      </p:pic>
    </p:spTree>
    <p:extLst>
      <p:ext uri="{BB962C8B-B14F-4D97-AF65-F5344CB8AC3E}">
        <p14:creationId xmlns:p14="http://schemas.microsoft.com/office/powerpoint/2010/main" val="1067411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Grafik 2">
            <a:extLst>
              <a:ext uri="{FF2B5EF4-FFF2-40B4-BE49-F238E27FC236}">
                <a16:creationId xmlns:a16="http://schemas.microsoft.com/office/drawing/2014/main" id="{94A0A9D4-5D91-412A-9C5A-EB5BFD3C47AA}"/>
              </a:ext>
            </a:extLst>
          </p:cNvPr>
          <p:cNvPicPr>
            <a:picLocks noChangeAspect="1"/>
          </p:cNvPicPr>
          <p:nvPr/>
        </p:nvPicPr>
        <p:blipFill>
          <a:blip r:embed="rId3"/>
          <a:stretch>
            <a:fillRect/>
          </a:stretch>
        </p:blipFill>
        <p:spPr>
          <a:xfrm>
            <a:off x="6414929" y="2552732"/>
            <a:ext cx="2544801" cy="2142723"/>
          </a:xfrm>
          <a:prstGeom prst="rect">
            <a:avLst/>
          </a:prstGeom>
        </p:spPr>
      </p:pic>
      <p:sp>
        <p:nvSpPr>
          <p:cNvPr id="147" name="Google Shape;147;g95b5194e32_0_152"/>
          <p:cNvSpPr>
            <a:spLocks noGrp="1"/>
          </p:cNvSpPr>
          <p:nvPr>
            <p:ph type="title"/>
          </p:nvPr>
        </p:nvSpPr>
        <p:spPr>
          <a:xfrm>
            <a:off x="762000" y="762000"/>
            <a:ext cx="7924800" cy="1143000"/>
          </a:xfrm>
          <a:prstGeom prst="roundRect">
            <a:avLst>
              <a:gd name="adj" fmla="val 16667"/>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GB"/>
              <a:t>Gender Equality</a:t>
            </a:r>
            <a:endParaRPr/>
          </a:p>
          <a:p>
            <a:pPr marL="0" lvl="0" indent="0" algn="l" rtl="0">
              <a:spcBef>
                <a:spcPts val="0"/>
              </a:spcBef>
              <a:spcAft>
                <a:spcPts val="0"/>
              </a:spcAft>
              <a:buNone/>
            </a:pPr>
            <a:r>
              <a:rPr lang="en-GB"/>
              <a:t>Response Categories</a:t>
            </a:r>
            <a:endParaRPr/>
          </a:p>
        </p:txBody>
      </p:sp>
      <p:sp>
        <p:nvSpPr>
          <p:cNvPr id="148" name="Google Shape;148;g95b5194e32_0_152"/>
          <p:cNvSpPr txBox="1">
            <a:spLocks noGrp="1"/>
          </p:cNvSpPr>
          <p:nvPr>
            <p:ph type="body" idx="1"/>
          </p:nvPr>
        </p:nvSpPr>
        <p:spPr>
          <a:xfrm>
            <a:off x="216000" y="4456227"/>
            <a:ext cx="8811042" cy="2142723"/>
          </a:xfrm>
          <a:prstGeom prst="rect">
            <a:avLst/>
          </a:prstGeom>
        </p:spPr>
        <p:txBody>
          <a:bodyPr spcFirstLastPara="1" wrap="square" lIns="91425" tIns="45700" rIns="91425" bIns="45700" anchor="t" anchorCtr="0">
            <a:noAutofit/>
          </a:bodyPr>
          <a:lstStyle/>
          <a:p>
            <a:pPr marL="989013" lvl="0" indent="0" algn="l" rtl="0">
              <a:lnSpc>
                <a:spcPct val="100000"/>
              </a:lnSpc>
              <a:spcBef>
                <a:spcPts val="360"/>
              </a:spcBef>
              <a:spcAft>
                <a:spcPts val="0"/>
              </a:spcAft>
              <a:buSzPts val="1350"/>
              <a:buNone/>
            </a:pPr>
            <a:r>
              <a:rPr lang="en-GB" sz="1800" b="1" dirty="0"/>
              <a:t>GE2.2.11</a:t>
            </a:r>
            <a:r>
              <a:rPr lang="en-GB" sz="1800" dirty="0"/>
              <a:t> – </a:t>
            </a:r>
            <a:r>
              <a:rPr lang="en-US" sz="1800" dirty="0"/>
              <a:t>Other gender equality promotion </a:t>
            </a:r>
            <a:br>
              <a:rPr lang="en-US" sz="1800" dirty="0"/>
            </a:br>
            <a:r>
              <a:rPr lang="en-US" sz="1800" dirty="0"/>
              <a:t>step taken </a:t>
            </a:r>
            <a:r>
              <a:rPr lang="en-US" sz="1800" b="1" dirty="0"/>
              <a:t>(27% of participants)</a:t>
            </a:r>
          </a:p>
          <a:p>
            <a:pPr marL="989013" lvl="0" indent="0" algn="l" rtl="0">
              <a:lnSpc>
                <a:spcPct val="100000"/>
              </a:lnSpc>
              <a:spcBef>
                <a:spcPts val="360"/>
              </a:spcBef>
              <a:spcAft>
                <a:spcPts val="0"/>
              </a:spcAft>
              <a:buSzPts val="1350"/>
              <a:buNone/>
            </a:pPr>
            <a:r>
              <a:rPr lang="en-US" sz="1800" i="1" dirty="0"/>
              <a:t>Steps which do not belong to any of the above categories.</a:t>
            </a:r>
          </a:p>
          <a:p>
            <a:pPr marL="989013" lvl="0" indent="0" algn="l" rtl="0">
              <a:lnSpc>
                <a:spcPct val="100000"/>
              </a:lnSpc>
              <a:spcBef>
                <a:spcPts val="360"/>
              </a:spcBef>
              <a:spcAft>
                <a:spcPts val="0"/>
              </a:spcAft>
              <a:buSzPts val="1350"/>
              <a:buNone/>
            </a:pPr>
            <a:r>
              <a:rPr lang="en-US" sz="1800" dirty="0"/>
              <a:t>Example: “We use gender neutral language in our reports and in general.”</a:t>
            </a:r>
          </a:p>
          <a:p>
            <a:pPr marL="989013" lvl="0" indent="0" algn="l" rtl="0">
              <a:lnSpc>
                <a:spcPct val="100000"/>
              </a:lnSpc>
              <a:spcBef>
                <a:spcPts val="360"/>
              </a:spcBef>
              <a:spcAft>
                <a:spcPts val="0"/>
              </a:spcAft>
              <a:buSzPts val="1350"/>
              <a:buNone/>
            </a:pPr>
            <a:endParaRPr lang="en-US" sz="1400" dirty="0"/>
          </a:p>
          <a:p>
            <a:pPr marL="627063" lvl="0" indent="0" algn="l" rtl="0">
              <a:lnSpc>
                <a:spcPct val="100000"/>
              </a:lnSpc>
              <a:spcBef>
                <a:spcPts val="360"/>
              </a:spcBef>
              <a:spcAft>
                <a:spcPts val="0"/>
              </a:spcAft>
              <a:buSzPts val="1350"/>
              <a:buNone/>
            </a:pPr>
            <a:r>
              <a:rPr lang="en-GB" sz="2000" b="1" dirty="0"/>
              <a:t>GE3</a:t>
            </a:r>
            <a:r>
              <a:rPr lang="en-GB" sz="2000" dirty="0"/>
              <a:t> – Unclear/ Uncertain (</a:t>
            </a:r>
            <a:r>
              <a:rPr lang="en-GB" sz="2000" b="1" dirty="0"/>
              <a:t>2% of participants</a:t>
            </a:r>
            <a:r>
              <a:rPr lang="en-US" sz="2000" b="1" dirty="0"/>
              <a:t>)</a:t>
            </a:r>
            <a:endParaRPr lang="en-US" sz="2000" dirty="0"/>
          </a:p>
        </p:txBody>
      </p:sp>
      <p:sp>
        <p:nvSpPr>
          <p:cNvPr id="6" name="Google Shape;148;g95b5194e32_0_152">
            <a:extLst>
              <a:ext uri="{FF2B5EF4-FFF2-40B4-BE49-F238E27FC236}">
                <a16:creationId xmlns:a16="http://schemas.microsoft.com/office/drawing/2014/main" id="{5D37FCB2-0D0D-4807-A73F-BC29D3033135}"/>
              </a:ext>
            </a:extLst>
          </p:cNvPr>
          <p:cNvSpPr txBox="1">
            <a:spLocks/>
          </p:cNvSpPr>
          <p:nvPr/>
        </p:nvSpPr>
        <p:spPr>
          <a:xfrm>
            <a:off x="215999" y="2310351"/>
            <a:ext cx="6014679" cy="205961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14325" algn="l" rtl="0">
              <a:lnSpc>
                <a:spcPct val="100000"/>
              </a:lnSpc>
              <a:spcBef>
                <a:spcPts val="360"/>
              </a:spcBef>
              <a:spcAft>
                <a:spcPts val="0"/>
              </a:spcAft>
              <a:buClr>
                <a:schemeClr val="dk1"/>
              </a:buClr>
              <a:buSzPts val="1350"/>
              <a:buFont typeface="Noto Sans Symbols"/>
              <a:buChar char="●"/>
              <a:defRPr sz="2800" b="0" i="0" u="none" strike="noStrike" cap="none">
                <a:solidFill>
                  <a:schemeClr val="dk1"/>
                </a:solidFill>
                <a:latin typeface="Arial"/>
                <a:ea typeface="Arial"/>
                <a:cs typeface="Arial"/>
                <a:sym typeface="Arial"/>
              </a:defRPr>
            </a:lvl1pPr>
            <a:lvl2pPr marL="914400" marR="0" lvl="1" indent="-314325" algn="l" rtl="0">
              <a:lnSpc>
                <a:spcPct val="100000"/>
              </a:lnSpc>
              <a:spcBef>
                <a:spcPts val="360"/>
              </a:spcBef>
              <a:spcAft>
                <a:spcPts val="0"/>
              </a:spcAft>
              <a:buClr>
                <a:schemeClr val="dk1"/>
              </a:buClr>
              <a:buSzPts val="1350"/>
              <a:buFont typeface="Arial"/>
              <a:buChar char="–"/>
              <a:defRPr sz="2400" b="0" i="0" u="none" strike="noStrike" cap="none">
                <a:solidFill>
                  <a:schemeClr val="dk1"/>
                </a:solidFill>
                <a:latin typeface="Arial"/>
                <a:ea typeface="Arial"/>
                <a:cs typeface="Arial"/>
                <a:sym typeface="Arial"/>
              </a:defRPr>
            </a:lvl2pPr>
            <a:lvl3pPr marL="1371600" marR="0" lvl="2" indent="-314325" algn="l" rtl="0">
              <a:lnSpc>
                <a:spcPct val="100000"/>
              </a:lnSpc>
              <a:spcBef>
                <a:spcPts val="360"/>
              </a:spcBef>
              <a:spcAft>
                <a:spcPts val="0"/>
              </a:spcAft>
              <a:buClr>
                <a:schemeClr val="dk1"/>
              </a:buClr>
              <a:buSzPts val="135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rtl="0">
              <a:lnSpc>
                <a:spcPct val="100000"/>
              </a:lnSpc>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rtl="0">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989013" indent="0">
              <a:buFont typeface="Noto Sans Symbols"/>
              <a:buNone/>
            </a:pPr>
            <a:endParaRPr lang="en-GB" sz="1400" b="1" dirty="0"/>
          </a:p>
          <a:p>
            <a:pPr marL="989013" indent="0">
              <a:buFont typeface="Noto Sans Symbols"/>
              <a:buNone/>
            </a:pPr>
            <a:r>
              <a:rPr lang="en-GB" sz="1800" b="1" dirty="0"/>
              <a:t>GE2.2.10</a:t>
            </a:r>
            <a:r>
              <a:rPr lang="en-GB" sz="1800" dirty="0"/>
              <a:t> – </a:t>
            </a:r>
            <a:r>
              <a:rPr lang="en-US" sz="1800" dirty="0"/>
              <a:t>Compliance with rules, regulations, and legal obligations </a:t>
            </a:r>
            <a:r>
              <a:rPr lang="en-US" sz="1800" b="1" dirty="0"/>
              <a:t>(3% of participants)</a:t>
            </a:r>
          </a:p>
          <a:p>
            <a:pPr marL="989013" indent="0">
              <a:buFont typeface="Noto Sans Symbols"/>
              <a:buNone/>
            </a:pPr>
            <a:r>
              <a:rPr lang="en-US" sz="1800" dirty="0"/>
              <a:t>Example: “Signed up to provisions of my university and EU policies on gender balance and equality.”</a:t>
            </a:r>
          </a:p>
        </p:txBody>
      </p:sp>
      <p:pic>
        <p:nvPicPr>
          <p:cNvPr id="4" name="Grafik 3">
            <a:extLst>
              <a:ext uri="{FF2B5EF4-FFF2-40B4-BE49-F238E27FC236}">
                <a16:creationId xmlns:a16="http://schemas.microsoft.com/office/drawing/2014/main" id="{829E02CA-12E5-44FF-91F8-66EBFD2467BB}"/>
              </a:ext>
            </a:extLst>
          </p:cNvPr>
          <p:cNvPicPr>
            <a:picLocks noChangeAspect="1"/>
          </p:cNvPicPr>
          <p:nvPr/>
        </p:nvPicPr>
        <p:blipFill>
          <a:blip r:embed="rId4">
            <a:duotone>
              <a:schemeClr val="accent2">
                <a:shade val="45000"/>
                <a:satMod val="135000"/>
              </a:schemeClr>
              <a:prstClr val="white"/>
            </a:duotone>
          </a:blip>
          <a:stretch>
            <a:fillRect/>
          </a:stretch>
        </p:blipFill>
        <p:spPr>
          <a:xfrm>
            <a:off x="7842622" y="186355"/>
            <a:ext cx="1078755" cy="1292708"/>
          </a:xfrm>
          <a:prstGeom prst="rect">
            <a:avLst/>
          </a:prstGeom>
        </p:spPr>
      </p:pic>
    </p:spTree>
    <p:extLst>
      <p:ext uri="{BB962C8B-B14F-4D97-AF65-F5344CB8AC3E}">
        <p14:creationId xmlns:p14="http://schemas.microsoft.com/office/powerpoint/2010/main" val="3838051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6ee3f95140_0_203"/>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3000" dirty="0"/>
              <a:t>Results</a:t>
            </a:r>
            <a:br>
              <a:rPr lang="en-GB" sz="3000" dirty="0"/>
            </a:br>
            <a:r>
              <a:rPr lang="en-GB" sz="3000" dirty="0"/>
              <a:t>Diverse &amp; Inclusive: Ethnic Minorities</a:t>
            </a:r>
            <a:endParaRPr sz="3000" dirty="0"/>
          </a:p>
        </p:txBody>
      </p:sp>
      <p:sp>
        <p:nvSpPr>
          <p:cNvPr id="310" name="Google Shape;310;g6ee3f95140_0_203"/>
          <p:cNvSpPr txBox="1"/>
          <p:nvPr/>
        </p:nvSpPr>
        <p:spPr>
          <a:xfrm>
            <a:off x="1307184" y="5088466"/>
            <a:ext cx="6854700" cy="14542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i="1" dirty="0"/>
              <a:t>'It is important to include ethnic minorities in my research and innovation work.'</a:t>
            </a:r>
            <a:endParaRPr sz="2000" i="1" dirty="0"/>
          </a:p>
          <a:p>
            <a:pPr marL="0" lvl="0" indent="0" algn="l" rtl="0">
              <a:spcBef>
                <a:spcPts val="0"/>
              </a:spcBef>
              <a:spcAft>
                <a:spcPts val="0"/>
              </a:spcAft>
              <a:buNone/>
            </a:pPr>
            <a:r>
              <a:rPr lang="en-GB" dirty="0"/>
              <a:t>n=2039</a:t>
            </a:r>
            <a:br>
              <a:rPr lang="en-GB" dirty="0"/>
            </a:br>
            <a:r>
              <a:rPr lang="en-GB" sz="1200" dirty="0"/>
              <a:t>[African=188, Arab=142, Asia &amp; Pac=154, Eur &amp; N. Am=1278, Lat. Am &amp; Car=197, India=80]</a:t>
            </a:r>
            <a:endParaRPr sz="1200" dirty="0"/>
          </a:p>
          <a:p>
            <a:pPr marL="457200" lvl="0" indent="-317500" algn="l" rtl="0">
              <a:spcBef>
                <a:spcPts val="0"/>
              </a:spcBef>
              <a:spcAft>
                <a:spcPts val="0"/>
              </a:spcAft>
              <a:buSzPts val="1400"/>
              <a:buChar char="●"/>
            </a:pPr>
            <a:r>
              <a:rPr lang="en-GB" dirty="0"/>
              <a:t>Overall sentiment leaning heavily on agreement</a:t>
            </a:r>
            <a:endParaRPr dirty="0"/>
          </a:p>
          <a:p>
            <a:pPr marL="457200" lvl="0" indent="-317500" algn="l" rtl="0">
              <a:spcBef>
                <a:spcPts val="0"/>
              </a:spcBef>
              <a:spcAft>
                <a:spcPts val="0"/>
              </a:spcAft>
              <a:buSzPts val="1400"/>
              <a:buChar char="●"/>
            </a:pPr>
            <a:r>
              <a:rPr lang="en-GB" dirty="0"/>
              <a:t>Latin America and Caribbean slightly with 42% strongly agreeing</a:t>
            </a:r>
            <a:endParaRPr dirty="0"/>
          </a:p>
          <a:p>
            <a:pPr marL="457200" lvl="0" indent="-317500" algn="l" rtl="0">
              <a:spcBef>
                <a:spcPts val="0"/>
              </a:spcBef>
              <a:spcAft>
                <a:spcPts val="0"/>
              </a:spcAft>
              <a:buSzPts val="1400"/>
              <a:buChar char="●"/>
            </a:pPr>
            <a:r>
              <a:rPr lang="en-GB" dirty="0"/>
              <a:t>Comparatively high percentages indicating a neutral view (13%-22%)</a:t>
            </a:r>
            <a:endParaRPr sz="1200" dirty="0"/>
          </a:p>
        </p:txBody>
      </p:sp>
      <p:pic>
        <p:nvPicPr>
          <p:cNvPr id="5" name="Picture 4" descr="A screenshot of a cell phone&#10;&#10;Description automatically generated">
            <a:extLst>
              <a:ext uri="{FF2B5EF4-FFF2-40B4-BE49-F238E27FC236}">
                <a16:creationId xmlns:a16="http://schemas.microsoft.com/office/drawing/2014/main" id="{01D03A55-409B-4A40-B961-F8A3E04E9664}"/>
              </a:ext>
            </a:extLst>
          </p:cNvPr>
          <p:cNvPicPr>
            <a:picLocks noChangeAspect="1"/>
          </p:cNvPicPr>
          <p:nvPr/>
        </p:nvPicPr>
        <p:blipFill rotWithShape="1">
          <a:blip r:embed="rId3"/>
          <a:srcRect t="17636" b="20683"/>
          <a:stretch/>
        </p:blipFill>
        <p:spPr>
          <a:xfrm>
            <a:off x="102430" y="3163297"/>
            <a:ext cx="9031656" cy="1925169"/>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89284975-7FA2-324A-8BAE-BC87EC789C0E}"/>
              </a:ext>
            </a:extLst>
          </p:cNvPr>
          <p:cNvPicPr>
            <a:picLocks noChangeAspect="1"/>
          </p:cNvPicPr>
          <p:nvPr/>
        </p:nvPicPr>
        <p:blipFill rotWithShape="1">
          <a:blip r:embed="rId4"/>
          <a:srcRect t="70308" r="24436"/>
          <a:stretch/>
        </p:blipFill>
        <p:spPr>
          <a:xfrm>
            <a:off x="1160768" y="2311399"/>
            <a:ext cx="7791020" cy="795867"/>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8EF75FC6-1554-4E54-BDBE-5504583E8860}"/>
              </a:ext>
            </a:extLst>
          </p:cNvPr>
          <p:cNvPicPr>
            <a:picLocks noChangeAspect="1"/>
          </p:cNvPicPr>
          <p:nvPr/>
        </p:nvPicPr>
        <p:blipFill>
          <a:blip r:embed="rId5"/>
          <a:stretch>
            <a:fillRect/>
          </a:stretch>
        </p:blipFill>
        <p:spPr>
          <a:xfrm>
            <a:off x="5495109" y="43545"/>
            <a:ext cx="3648891" cy="982716"/>
          </a:xfrm>
          <a:prstGeom prst="rect">
            <a:avLst/>
          </a:prstGeom>
        </p:spPr>
      </p:pic>
    </p:spTree>
    <p:extLst>
      <p:ext uri="{BB962C8B-B14F-4D97-AF65-F5344CB8AC3E}">
        <p14:creationId xmlns:p14="http://schemas.microsoft.com/office/powerpoint/2010/main" val="777674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596A5-6514-48FC-B48A-18857199FA7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82B2449-3C31-4D4D-9E2F-252757B79AA2}"/>
              </a:ext>
            </a:extLst>
          </p:cNvPr>
          <p:cNvSpPr>
            <a:spLocks noGrp="1"/>
          </p:cNvSpPr>
          <p:nvPr>
            <p:ph type="body" idx="1"/>
          </p:nvPr>
        </p:nvSpPr>
        <p:spPr/>
        <p:txBody>
          <a:bodyPr/>
          <a:lstStyle/>
          <a:p>
            <a:pPr marL="142875" indent="0">
              <a:buNone/>
            </a:pPr>
            <a:r>
              <a:rPr lang="en-GB" dirty="0"/>
              <a:t>Targets:</a:t>
            </a:r>
          </a:p>
          <a:p>
            <a:r>
              <a:rPr lang="en-GB" sz="1600" b="1" dirty="0"/>
              <a:t>10.1</a:t>
            </a:r>
            <a:r>
              <a:rPr lang="en-GB" sz="1600" dirty="0"/>
              <a:t> By 2030, progressively achieve and sustain income growth of the bottom 40 per cent of the population at a rate higher than the national average</a:t>
            </a:r>
          </a:p>
          <a:p>
            <a:r>
              <a:rPr lang="en-GB" sz="1600" b="1" dirty="0"/>
              <a:t>10.2</a:t>
            </a:r>
            <a:r>
              <a:rPr lang="en-GB" sz="1600" dirty="0"/>
              <a:t> By 2030, empower and promote the social, economic and political inclusion of all, irrespective of age, sex, disability, race, ethnicity, origin, religion or economic or other status</a:t>
            </a:r>
          </a:p>
          <a:p>
            <a:r>
              <a:rPr lang="en-GB" sz="1600" b="1" dirty="0"/>
              <a:t>10.3</a:t>
            </a:r>
            <a:r>
              <a:rPr lang="en-GB" sz="1600" dirty="0"/>
              <a:t> Ensure equal opportunity and reduce inequalities of outcome, including by eliminating discriminatory laws, policies and practices and promoting appropriate legislation, policies and action in this regard</a:t>
            </a:r>
          </a:p>
          <a:p>
            <a:r>
              <a:rPr lang="en-GB" sz="1600" b="1" dirty="0"/>
              <a:t>10.4</a:t>
            </a:r>
            <a:r>
              <a:rPr lang="en-GB" sz="1600" dirty="0"/>
              <a:t> Adopt policies, especially fiscal, wage and social protection policies, and progressively achieve greater equality</a:t>
            </a:r>
          </a:p>
          <a:p>
            <a:r>
              <a:rPr lang="en-GB" sz="1600" b="1" dirty="0"/>
              <a:t>10.5</a:t>
            </a:r>
            <a:r>
              <a:rPr lang="en-GB" sz="1600" dirty="0"/>
              <a:t> Improve the regulation and monitoring of global financial markets and institutions and strengthen the implementation of such regulations</a:t>
            </a:r>
          </a:p>
        </p:txBody>
      </p:sp>
      <p:pic>
        <p:nvPicPr>
          <p:cNvPr id="4" name="Picture 3" descr="Graphical user interface, application&#10;&#10;Description automatically generated">
            <a:extLst>
              <a:ext uri="{FF2B5EF4-FFF2-40B4-BE49-F238E27FC236}">
                <a16:creationId xmlns:a16="http://schemas.microsoft.com/office/drawing/2014/main" id="{5AC69BA0-B2DC-4F94-8525-34CE13C6A77D}"/>
              </a:ext>
            </a:extLst>
          </p:cNvPr>
          <p:cNvPicPr>
            <a:picLocks noChangeAspect="1"/>
          </p:cNvPicPr>
          <p:nvPr/>
        </p:nvPicPr>
        <p:blipFill>
          <a:blip r:embed="rId2"/>
          <a:stretch>
            <a:fillRect/>
          </a:stretch>
        </p:blipFill>
        <p:spPr>
          <a:xfrm>
            <a:off x="1223250" y="140017"/>
            <a:ext cx="6553503" cy="1764983"/>
          </a:xfrm>
          <a:prstGeom prst="rect">
            <a:avLst/>
          </a:prstGeom>
        </p:spPr>
      </p:pic>
    </p:spTree>
    <p:extLst>
      <p:ext uri="{BB962C8B-B14F-4D97-AF65-F5344CB8AC3E}">
        <p14:creationId xmlns:p14="http://schemas.microsoft.com/office/powerpoint/2010/main" val="2157530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596A5-6514-48FC-B48A-18857199FA7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82B2449-3C31-4D4D-9E2F-252757B79AA2}"/>
              </a:ext>
            </a:extLst>
          </p:cNvPr>
          <p:cNvSpPr>
            <a:spLocks noGrp="1"/>
          </p:cNvSpPr>
          <p:nvPr>
            <p:ph type="body" idx="1"/>
          </p:nvPr>
        </p:nvSpPr>
        <p:spPr/>
        <p:txBody>
          <a:bodyPr/>
          <a:lstStyle/>
          <a:p>
            <a:pPr marL="142875" indent="0">
              <a:buNone/>
            </a:pPr>
            <a:r>
              <a:rPr lang="en-GB" dirty="0"/>
              <a:t>Targets:</a:t>
            </a:r>
          </a:p>
          <a:p>
            <a:r>
              <a:rPr lang="en-GB" sz="1400" dirty="0"/>
              <a:t>10.6 Ensure enhanced representation and voice for developing countries in decision-making in global international economic and financial institutions in order to deliver more effective, credible, accountable and legitimate institutions</a:t>
            </a:r>
          </a:p>
          <a:p>
            <a:r>
              <a:rPr lang="en-GB" sz="1400" dirty="0"/>
              <a:t>10.7 Facilitate orderly, safe, regular and responsible migration and mobility of people, including through the implementation of planned and well-managed migration policies</a:t>
            </a:r>
          </a:p>
          <a:p>
            <a:r>
              <a:rPr lang="en-GB" sz="1400" dirty="0"/>
              <a:t>10.A Implement the principle of special and differential treatment for developing countries, in particular least developed countries, in accordance with World Trade Organization agreements</a:t>
            </a:r>
          </a:p>
          <a:p>
            <a:r>
              <a:rPr lang="en-GB" sz="1400" dirty="0"/>
              <a:t>10.B Encourage official development assistance and financial flows, including foreign direct investment, to States where the need is greatest, in particular least developed countries, African countries, small island developing States and landlocked developing countries, in accordance with their national plans and programmes</a:t>
            </a:r>
          </a:p>
          <a:p>
            <a:r>
              <a:rPr lang="en-GB" sz="1400" dirty="0"/>
              <a:t>10.C By 2030, reduce to less than 3 per cent the transaction costs of migrant remittances and eliminate remittance corridors with costs higher than 5 per cent</a:t>
            </a:r>
            <a:endParaRPr lang="en-GB" dirty="0"/>
          </a:p>
        </p:txBody>
      </p:sp>
      <p:pic>
        <p:nvPicPr>
          <p:cNvPr id="4" name="Picture 3" descr="Graphical user interface, application&#10;&#10;Description automatically generated">
            <a:extLst>
              <a:ext uri="{FF2B5EF4-FFF2-40B4-BE49-F238E27FC236}">
                <a16:creationId xmlns:a16="http://schemas.microsoft.com/office/drawing/2014/main" id="{5AC69BA0-B2DC-4F94-8525-34CE13C6A77D}"/>
              </a:ext>
            </a:extLst>
          </p:cNvPr>
          <p:cNvPicPr>
            <a:picLocks noChangeAspect="1"/>
          </p:cNvPicPr>
          <p:nvPr/>
        </p:nvPicPr>
        <p:blipFill>
          <a:blip r:embed="rId2"/>
          <a:stretch>
            <a:fillRect/>
          </a:stretch>
        </p:blipFill>
        <p:spPr>
          <a:xfrm>
            <a:off x="1223250" y="140017"/>
            <a:ext cx="6553503" cy="1764983"/>
          </a:xfrm>
          <a:prstGeom prst="rect">
            <a:avLst/>
          </a:prstGeom>
        </p:spPr>
      </p:pic>
    </p:spTree>
    <p:extLst>
      <p:ext uri="{BB962C8B-B14F-4D97-AF65-F5344CB8AC3E}">
        <p14:creationId xmlns:p14="http://schemas.microsoft.com/office/powerpoint/2010/main" val="3276087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a:spLocks noGrp="1"/>
          </p:cNvSpPr>
          <p:nvPr>
            <p:ph type="title"/>
          </p:nvPr>
        </p:nvSpPr>
        <p:spPr>
          <a:xfrm>
            <a:off x="762000" y="762000"/>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GB" sz="3200" dirty="0"/>
              <a:t>Ethnic diversity inclusion in R&amp;I</a:t>
            </a:r>
            <a:endParaRPr sz="4400" dirty="0"/>
          </a:p>
        </p:txBody>
      </p:sp>
      <p:grpSp>
        <p:nvGrpSpPr>
          <p:cNvPr id="13" name="Gruppieren 12">
            <a:extLst>
              <a:ext uri="{FF2B5EF4-FFF2-40B4-BE49-F238E27FC236}">
                <a16:creationId xmlns:a16="http://schemas.microsoft.com/office/drawing/2014/main" id="{42646542-3674-4FD4-8F9E-471545CD9FDC}"/>
              </a:ext>
            </a:extLst>
          </p:cNvPr>
          <p:cNvGrpSpPr/>
          <p:nvPr/>
        </p:nvGrpSpPr>
        <p:grpSpPr>
          <a:xfrm>
            <a:off x="1752600" y="6194864"/>
            <a:ext cx="7391400" cy="209481"/>
            <a:chOff x="228600" y="1981200"/>
            <a:chExt cx="7391400" cy="319088"/>
          </a:xfrm>
        </p:grpSpPr>
        <p:sp>
          <p:nvSpPr>
            <p:cNvPr id="9" name="Google Shape;11;p10">
              <a:extLst>
                <a:ext uri="{FF2B5EF4-FFF2-40B4-BE49-F238E27FC236}">
                  <a16:creationId xmlns:a16="http://schemas.microsoft.com/office/drawing/2014/main" id="{6CFD60F7-C57F-417C-A305-03C9DBDDF3E0}"/>
                </a:ext>
              </a:extLst>
            </p:cNvPr>
            <p:cNvSpPr/>
            <p:nvPr/>
          </p:nvSpPr>
          <p:spPr>
            <a:xfrm>
              <a:off x="609600" y="1981200"/>
              <a:ext cx="7010400" cy="3175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2;p10">
              <a:extLst>
                <a:ext uri="{FF2B5EF4-FFF2-40B4-BE49-F238E27FC236}">
                  <a16:creationId xmlns:a16="http://schemas.microsoft.com/office/drawing/2014/main" id="{AB01F5CA-5D32-443D-A754-A3D75F678F21}"/>
                </a:ext>
              </a:extLst>
            </p:cNvPr>
            <p:cNvSpPr/>
            <p:nvPr/>
          </p:nvSpPr>
          <p:spPr>
            <a:xfrm flipH="1">
              <a:off x="228600" y="1981200"/>
              <a:ext cx="393700" cy="319088"/>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7" name="Gruppieren 16">
            <a:extLst>
              <a:ext uri="{FF2B5EF4-FFF2-40B4-BE49-F238E27FC236}">
                <a16:creationId xmlns:a16="http://schemas.microsoft.com/office/drawing/2014/main" id="{751E208F-3DD0-421C-B117-5A1F1132DEA6}"/>
              </a:ext>
            </a:extLst>
          </p:cNvPr>
          <p:cNvGrpSpPr/>
          <p:nvPr/>
        </p:nvGrpSpPr>
        <p:grpSpPr>
          <a:xfrm>
            <a:off x="3265672" y="6445166"/>
            <a:ext cx="5878328" cy="208438"/>
            <a:chOff x="228600" y="1981200"/>
            <a:chExt cx="7391400" cy="319088"/>
          </a:xfrm>
        </p:grpSpPr>
        <p:sp>
          <p:nvSpPr>
            <p:cNvPr id="18" name="Google Shape;11;p10">
              <a:extLst>
                <a:ext uri="{FF2B5EF4-FFF2-40B4-BE49-F238E27FC236}">
                  <a16:creationId xmlns:a16="http://schemas.microsoft.com/office/drawing/2014/main" id="{61835545-C00B-4569-BB43-5C472A1DFEDA}"/>
                </a:ext>
              </a:extLst>
            </p:cNvPr>
            <p:cNvSpPr/>
            <p:nvPr/>
          </p:nvSpPr>
          <p:spPr>
            <a:xfrm>
              <a:off x="609600" y="1981200"/>
              <a:ext cx="7010400" cy="3175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12;p10">
              <a:extLst>
                <a:ext uri="{FF2B5EF4-FFF2-40B4-BE49-F238E27FC236}">
                  <a16:creationId xmlns:a16="http://schemas.microsoft.com/office/drawing/2014/main" id="{9D1B556B-8E18-4C5A-82D1-5A89943F679C}"/>
                </a:ext>
              </a:extLst>
            </p:cNvPr>
            <p:cNvSpPr/>
            <p:nvPr/>
          </p:nvSpPr>
          <p:spPr>
            <a:xfrm flipH="1">
              <a:off x="228600" y="1981200"/>
              <a:ext cx="393700" cy="319088"/>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4" name="Grafik 3">
            <a:extLst>
              <a:ext uri="{FF2B5EF4-FFF2-40B4-BE49-F238E27FC236}">
                <a16:creationId xmlns:a16="http://schemas.microsoft.com/office/drawing/2014/main" id="{AE2E460B-BC1D-451A-8903-29FFC0AE97B0}"/>
              </a:ext>
            </a:extLst>
          </p:cNvPr>
          <p:cNvPicPr>
            <a:picLocks noChangeAspect="1"/>
          </p:cNvPicPr>
          <p:nvPr/>
        </p:nvPicPr>
        <p:blipFill>
          <a:blip r:embed="rId3"/>
          <a:stretch>
            <a:fillRect/>
          </a:stretch>
        </p:blipFill>
        <p:spPr>
          <a:xfrm>
            <a:off x="4096640" y="4501145"/>
            <a:ext cx="4494467" cy="2356855"/>
          </a:xfrm>
          <a:prstGeom prst="rect">
            <a:avLst/>
          </a:prstGeom>
        </p:spPr>
      </p:pic>
      <p:sp>
        <p:nvSpPr>
          <p:cNvPr id="15" name="Sprechblase: rechteckig 14">
            <a:extLst>
              <a:ext uri="{FF2B5EF4-FFF2-40B4-BE49-F238E27FC236}">
                <a16:creationId xmlns:a16="http://schemas.microsoft.com/office/drawing/2014/main" id="{2C39A3BE-5001-4844-9B1F-A130BAFD1D1E}"/>
              </a:ext>
            </a:extLst>
          </p:cNvPr>
          <p:cNvSpPr/>
          <p:nvPr/>
        </p:nvSpPr>
        <p:spPr>
          <a:xfrm>
            <a:off x="1014746" y="2436211"/>
            <a:ext cx="7735851" cy="1859501"/>
          </a:xfrm>
          <a:prstGeom prst="wedgeRectCallout">
            <a:avLst>
              <a:gd name="adj1" fmla="val -32192"/>
              <a:gd name="adj2" fmla="val 83112"/>
            </a:avLst>
          </a:prstGeom>
          <a:solidFill>
            <a:schemeClr val="bg1"/>
          </a:solidFill>
          <a:ln w="285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875">
              <a:spcBef>
                <a:spcPts val="360"/>
              </a:spcBef>
              <a:spcAft>
                <a:spcPts val="600"/>
              </a:spcAft>
              <a:buClr>
                <a:schemeClr val="dk1"/>
              </a:buClr>
              <a:buSzPts val="1350"/>
            </a:pPr>
            <a:r>
              <a:rPr lang="en-US" sz="2400" i="1" dirty="0">
                <a:solidFill>
                  <a:schemeClr val="dk1"/>
                </a:solidFill>
                <a:cs typeface="Arial"/>
              </a:rPr>
              <a:t>Follow-up question</a:t>
            </a:r>
            <a:endParaRPr lang="en-US" dirty="0">
              <a:solidFill>
                <a:schemeClr val="dk1"/>
              </a:solidFill>
              <a:latin typeface="Arial"/>
              <a:cs typeface="Arial"/>
            </a:endParaRPr>
          </a:p>
          <a:p>
            <a:pPr marL="142875">
              <a:spcBef>
                <a:spcPts val="360"/>
              </a:spcBef>
              <a:buClr>
                <a:schemeClr val="dk1"/>
              </a:buClr>
              <a:buSzPts val="1350"/>
            </a:pPr>
            <a:r>
              <a:rPr lang="en-US" sz="2400" dirty="0">
                <a:solidFill>
                  <a:schemeClr val="dk1"/>
                </a:solidFill>
                <a:latin typeface="Arial"/>
                <a:cs typeface="Arial"/>
              </a:rPr>
              <a:t>“Please list the steps you have taken to include ethnic minorities in your research and innovation work.”</a:t>
            </a:r>
          </a:p>
        </p:txBody>
      </p:sp>
      <p:pic>
        <p:nvPicPr>
          <p:cNvPr id="12" name="Picture 11" descr="Graphical user interface, application&#10;&#10;Description automatically generated">
            <a:extLst>
              <a:ext uri="{FF2B5EF4-FFF2-40B4-BE49-F238E27FC236}">
                <a16:creationId xmlns:a16="http://schemas.microsoft.com/office/drawing/2014/main" id="{17D6302C-6282-4EFF-BE0A-C4F643DBF547}"/>
              </a:ext>
            </a:extLst>
          </p:cNvPr>
          <p:cNvPicPr>
            <a:picLocks noChangeAspect="1"/>
          </p:cNvPicPr>
          <p:nvPr/>
        </p:nvPicPr>
        <p:blipFill>
          <a:blip r:embed="rId4"/>
          <a:stretch>
            <a:fillRect/>
          </a:stretch>
        </p:blipFill>
        <p:spPr>
          <a:xfrm>
            <a:off x="4480256" y="80578"/>
            <a:ext cx="4567950" cy="1230236"/>
          </a:xfrm>
          <a:prstGeom prst="rect">
            <a:avLst/>
          </a:prstGeom>
        </p:spPr>
      </p:pic>
    </p:spTree>
    <p:extLst>
      <p:ext uri="{BB962C8B-B14F-4D97-AF65-F5344CB8AC3E}">
        <p14:creationId xmlns:p14="http://schemas.microsoft.com/office/powerpoint/2010/main" val="3512156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6efa3314d1_0_7"/>
          <p:cNvSpPr>
            <a:spLocks noGrp="1"/>
          </p:cNvSpPr>
          <p:nvPr>
            <p:ph type="title"/>
          </p:nvPr>
        </p:nvSpPr>
        <p:spPr>
          <a:xfrm>
            <a:off x="762000" y="762000"/>
            <a:ext cx="7924800" cy="1143000"/>
          </a:xfrm>
          <a:prstGeom prst="roundRect">
            <a:avLst>
              <a:gd name="adj" fmla="val 16667"/>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30" name="Google Shape;130;g6efa3314d1_0_7"/>
          <p:cNvSpPr txBox="1">
            <a:spLocks noGrp="1"/>
          </p:cNvSpPr>
          <p:nvPr>
            <p:ph type="body" idx="1"/>
          </p:nvPr>
        </p:nvSpPr>
        <p:spPr>
          <a:xfrm>
            <a:off x="838200" y="2362200"/>
            <a:ext cx="7692900" cy="3724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31" name="Google Shape;131;g6efa3314d1_0_7"/>
          <p:cNvPicPr preferRelativeResize="0"/>
          <p:nvPr/>
        </p:nvPicPr>
        <p:blipFill>
          <a:blip r:embed="rId3">
            <a:alphaModFix/>
          </a:blip>
          <a:stretch>
            <a:fillRect/>
          </a:stretch>
        </p:blipFill>
        <p:spPr>
          <a:xfrm>
            <a:off x="152400" y="76200"/>
            <a:ext cx="8973075" cy="672979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953e3244b6_0_0"/>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de-DE" dirty="0" err="1"/>
              <a:t>Ethnic</a:t>
            </a:r>
            <a:r>
              <a:rPr lang="de-DE" dirty="0"/>
              <a:t> </a:t>
            </a:r>
            <a:r>
              <a:rPr lang="de-DE" dirty="0" err="1"/>
              <a:t>Minorities</a:t>
            </a:r>
            <a:endParaRPr dirty="0"/>
          </a:p>
          <a:p>
            <a:pPr marL="0" lvl="0" indent="0" algn="l" rtl="0">
              <a:lnSpc>
                <a:spcPct val="90000"/>
              </a:lnSpc>
              <a:spcBef>
                <a:spcPts val="0"/>
              </a:spcBef>
              <a:spcAft>
                <a:spcPts val="0"/>
              </a:spcAft>
              <a:buSzPts val="1400"/>
              <a:buNone/>
            </a:pPr>
            <a:r>
              <a:rPr lang="en-GB" dirty="0"/>
              <a:t>Response Categories</a:t>
            </a:r>
            <a:endParaRPr dirty="0"/>
          </a:p>
        </p:txBody>
      </p:sp>
      <p:sp>
        <p:nvSpPr>
          <p:cNvPr id="124" name="Google Shape;124;g953e3244b6_0_0"/>
          <p:cNvSpPr txBox="1">
            <a:spLocks noGrp="1"/>
          </p:cNvSpPr>
          <p:nvPr>
            <p:ph type="body" idx="1"/>
          </p:nvPr>
        </p:nvSpPr>
        <p:spPr>
          <a:xfrm>
            <a:off x="1068514" y="2480645"/>
            <a:ext cx="7762079" cy="414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350"/>
              <a:buNone/>
            </a:pPr>
            <a:r>
              <a:rPr lang="en-US" sz="2000" b="1" dirty="0"/>
              <a:t>EM1</a:t>
            </a:r>
            <a:r>
              <a:rPr lang="en-US" sz="2000" dirty="0"/>
              <a:t> – Non-specific, vague, platitude or virtue signaling (</a:t>
            </a:r>
            <a:r>
              <a:rPr lang="en-US" sz="2000" b="1" dirty="0"/>
              <a:t>18% of participants</a:t>
            </a:r>
            <a:r>
              <a:rPr lang="en-US" sz="2000" dirty="0"/>
              <a:t>)</a:t>
            </a:r>
          </a:p>
          <a:p>
            <a:pPr marL="0" lvl="0" indent="0" algn="l" rtl="0">
              <a:lnSpc>
                <a:spcPct val="100000"/>
              </a:lnSpc>
              <a:spcBef>
                <a:spcPts val="360"/>
              </a:spcBef>
              <a:spcAft>
                <a:spcPts val="0"/>
              </a:spcAft>
              <a:buSzPts val="1350"/>
              <a:buNone/>
            </a:pPr>
            <a:r>
              <a:rPr lang="en-US" sz="2000" i="1" dirty="0"/>
              <a:t>Responses suggesting they promote or support racial/ethnic equality without mentioning any practical steps.</a:t>
            </a:r>
          </a:p>
          <a:p>
            <a:pPr marL="0" lvl="0" indent="0" algn="l" rtl="0">
              <a:lnSpc>
                <a:spcPct val="100000"/>
              </a:lnSpc>
              <a:spcBef>
                <a:spcPts val="360"/>
              </a:spcBef>
              <a:spcAft>
                <a:spcPts val="0"/>
              </a:spcAft>
              <a:buSzPts val="1350"/>
              <a:buNone/>
            </a:pPr>
            <a:r>
              <a:rPr lang="en-US" sz="2000" dirty="0"/>
              <a:t>Example: “Racial/ethnic equality is my entire focus.”</a:t>
            </a:r>
          </a:p>
          <a:p>
            <a:pPr marL="0" lvl="0" indent="0" algn="l" rtl="0">
              <a:lnSpc>
                <a:spcPct val="100000"/>
              </a:lnSpc>
              <a:spcBef>
                <a:spcPts val="360"/>
              </a:spcBef>
              <a:spcAft>
                <a:spcPts val="0"/>
              </a:spcAft>
              <a:buSzPts val="1350"/>
              <a:buNone/>
            </a:pPr>
            <a:endParaRPr lang="en-US" sz="2000" dirty="0"/>
          </a:p>
          <a:p>
            <a:pPr marL="0" lvl="0" indent="0" algn="l" rtl="0">
              <a:lnSpc>
                <a:spcPct val="100000"/>
              </a:lnSpc>
              <a:spcBef>
                <a:spcPts val="360"/>
              </a:spcBef>
              <a:spcAft>
                <a:spcPts val="0"/>
              </a:spcAft>
              <a:buSzPts val="1350"/>
              <a:buNone/>
            </a:pPr>
            <a:r>
              <a:rPr lang="en-US" sz="2000" b="1" dirty="0"/>
              <a:t>EM2</a:t>
            </a:r>
            <a:r>
              <a:rPr lang="en-US" sz="2000" dirty="0"/>
              <a:t> – Racial/ethnic equality in R&amp;I, within academic environment (</a:t>
            </a:r>
            <a:r>
              <a:rPr lang="en-US" sz="2000" b="1" dirty="0"/>
              <a:t>78% of participants</a:t>
            </a:r>
            <a:r>
              <a:rPr lang="en-US" sz="2000" dirty="0"/>
              <a:t>)</a:t>
            </a:r>
          </a:p>
          <a:p>
            <a:pPr marL="0" lvl="0" indent="0" algn="l" rtl="0">
              <a:lnSpc>
                <a:spcPct val="100000"/>
              </a:lnSpc>
              <a:spcBef>
                <a:spcPts val="360"/>
              </a:spcBef>
              <a:spcAft>
                <a:spcPts val="0"/>
              </a:spcAft>
              <a:buSzPts val="1350"/>
              <a:buNone/>
            </a:pPr>
            <a:r>
              <a:rPr lang="en-US" sz="2000" i="1" dirty="0"/>
              <a:t>Responses indicating they take practical steps to promote or support racial/ethnic equality in R&amp;I activities.</a:t>
            </a:r>
          </a:p>
          <a:p>
            <a:pPr marL="0" lvl="0" indent="0" algn="l" rtl="0">
              <a:lnSpc>
                <a:spcPct val="100000"/>
              </a:lnSpc>
              <a:spcBef>
                <a:spcPts val="360"/>
              </a:spcBef>
              <a:spcAft>
                <a:spcPts val="0"/>
              </a:spcAft>
              <a:buSzPts val="1350"/>
              <a:buNone/>
            </a:pPr>
            <a:r>
              <a:rPr lang="en-US" sz="2000" i="1" dirty="0"/>
              <a:t>This category has two subcategories:</a:t>
            </a:r>
          </a:p>
        </p:txBody>
      </p:sp>
      <p:pic>
        <p:nvPicPr>
          <p:cNvPr id="2" name="Grafik 1">
            <a:extLst>
              <a:ext uri="{FF2B5EF4-FFF2-40B4-BE49-F238E27FC236}">
                <a16:creationId xmlns:a16="http://schemas.microsoft.com/office/drawing/2014/main" id="{5086AF5C-7546-4594-876D-1256194BB00C}"/>
              </a:ext>
            </a:extLst>
          </p:cNvPr>
          <p:cNvPicPr>
            <a:picLocks noChangeAspect="1"/>
          </p:cNvPicPr>
          <p:nvPr/>
        </p:nvPicPr>
        <p:blipFill>
          <a:blip r:embed="rId3"/>
          <a:stretch>
            <a:fillRect/>
          </a:stretch>
        </p:blipFill>
        <p:spPr>
          <a:xfrm>
            <a:off x="6985590" y="228655"/>
            <a:ext cx="1935126" cy="1014761"/>
          </a:xfrm>
          <a:prstGeom prst="rect">
            <a:avLst/>
          </a:prstGeom>
        </p:spPr>
      </p:pic>
    </p:spTree>
    <p:extLst>
      <p:ext uri="{BB962C8B-B14F-4D97-AF65-F5344CB8AC3E}">
        <p14:creationId xmlns:p14="http://schemas.microsoft.com/office/powerpoint/2010/main" val="3047732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953e3244b6_0_0"/>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GB" dirty="0"/>
              <a:t>Ethnic Minorities</a:t>
            </a:r>
            <a:br>
              <a:rPr lang="en-GB" dirty="0"/>
            </a:br>
            <a:r>
              <a:rPr lang="en-GB" dirty="0"/>
              <a:t>Response Categories</a:t>
            </a:r>
            <a:endParaRPr dirty="0"/>
          </a:p>
        </p:txBody>
      </p:sp>
      <p:sp>
        <p:nvSpPr>
          <p:cNvPr id="124" name="Google Shape;124;g953e3244b6_0_0"/>
          <p:cNvSpPr txBox="1">
            <a:spLocks noGrp="1"/>
          </p:cNvSpPr>
          <p:nvPr>
            <p:ph type="body" idx="1"/>
          </p:nvPr>
        </p:nvSpPr>
        <p:spPr>
          <a:xfrm>
            <a:off x="761999" y="2264888"/>
            <a:ext cx="8094921" cy="43698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350"/>
              <a:buNone/>
            </a:pPr>
            <a:r>
              <a:rPr lang="en-GB" sz="2000" i="1" dirty="0"/>
              <a:t>Specific steps to enhance gender equality in R&amp;I work </a:t>
            </a:r>
          </a:p>
          <a:p>
            <a:pPr marL="446088" lvl="0" indent="0" algn="l" rtl="0">
              <a:lnSpc>
                <a:spcPct val="100000"/>
              </a:lnSpc>
              <a:spcBef>
                <a:spcPts val="360"/>
              </a:spcBef>
              <a:spcAft>
                <a:spcPts val="0"/>
              </a:spcAft>
              <a:buSzPts val="1350"/>
              <a:buNone/>
            </a:pPr>
            <a:endParaRPr sz="1400" i="1" dirty="0"/>
          </a:p>
          <a:p>
            <a:pPr marL="446088" lvl="0" indent="0" algn="l" rtl="0">
              <a:lnSpc>
                <a:spcPct val="100000"/>
              </a:lnSpc>
              <a:spcBef>
                <a:spcPts val="360"/>
              </a:spcBef>
              <a:spcAft>
                <a:spcPts val="0"/>
              </a:spcAft>
              <a:buSzPts val="1350"/>
              <a:buNone/>
            </a:pPr>
            <a:r>
              <a:rPr lang="en-US" sz="2000" b="1" dirty="0"/>
              <a:t>EM2.1.1</a:t>
            </a:r>
            <a:r>
              <a:rPr lang="en-US" sz="2000" dirty="0"/>
              <a:t> – Racial/ethnic equality within the R&amp;I environment (general) (</a:t>
            </a:r>
            <a:r>
              <a:rPr lang="en-US" sz="2000" b="1" dirty="0"/>
              <a:t>44% of participants</a:t>
            </a:r>
            <a:r>
              <a:rPr lang="en-US" sz="2000" dirty="0"/>
              <a:t>)</a:t>
            </a:r>
          </a:p>
          <a:p>
            <a:pPr marL="446088" lvl="0" indent="0" algn="l" rtl="0">
              <a:lnSpc>
                <a:spcPct val="100000"/>
              </a:lnSpc>
              <a:spcBef>
                <a:spcPts val="360"/>
              </a:spcBef>
              <a:spcAft>
                <a:spcPts val="0"/>
              </a:spcAft>
              <a:buSzPts val="1350"/>
              <a:buNone/>
            </a:pPr>
            <a:r>
              <a:rPr lang="en-US" sz="1800" i="1" dirty="0"/>
              <a:t>Responses about promoting racial/ethnic equality without providing specific steps.</a:t>
            </a:r>
          </a:p>
          <a:p>
            <a:pPr marL="446088" lvl="0" indent="0" algn="l" rtl="0">
              <a:lnSpc>
                <a:spcPct val="100000"/>
              </a:lnSpc>
              <a:spcBef>
                <a:spcPts val="360"/>
              </a:spcBef>
              <a:spcAft>
                <a:spcPts val="0"/>
              </a:spcAft>
              <a:buSzPts val="1350"/>
              <a:buNone/>
            </a:pPr>
            <a:r>
              <a:rPr lang="en-US" sz="1800" dirty="0"/>
              <a:t>Example: “I involved various ethnic minorities in a new European project.”</a:t>
            </a:r>
          </a:p>
          <a:p>
            <a:pPr marL="446088" lvl="0" indent="0" algn="l" rtl="0">
              <a:lnSpc>
                <a:spcPct val="100000"/>
              </a:lnSpc>
              <a:spcBef>
                <a:spcPts val="360"/>
              </a:spcBef>
              <a:spcAft>
                <a:spcPts val="0"/>
              </a:spcAft>
              <a:buSzPts val="1350"/>
              <a:buNone/>
            </a:pPr>
            <a:endParaRPr lang="en-US" sz="1400" dirty="0"/>
          </a:p>
          <a:p>
            <a:pPr marL="446088" lvl="0" indent="0" algn="l" rtl="0">
              <a:lnSpc>
                <a:spcPct val="100000"/>
              </a:lnSpc>
              <a:spcBef>
                <a:spcPts val="360"/>
              </a:spcBef>
              <a:spcAft>
                <a:spcPts val="0"/>
              </a:spcAft>
              <a:buSzPts val="1350"/>
              <a:buNone/>
            </a:pPr>
            <a:r>
              <a:rPr lang="en-US" sz="2000" b="1" dirty="0"/>
              <a:t>EM2.1.2</a:t>
            </a:r>
            <a:r>
              <a:rPr lang="en-US" sz="2000" dirty="0"/>
              <a:t> – Racial/ethnic equality within the R&amp;I environment (specific) (</a:t>
            </a:r>
            <a:r>
              <a:rPr lang="en-US" sz="2000" b="1" dirty="0"/>
              <a:t>34% of participants</a:t>
            </a:r>
            <a:r>
              <a:rPr lang="en-US" sz="2000" dirty="0"/>
              <a:t>)</a:t>
            </a:r>
          </a:p>
          <a:p>
            <a:pPr marL="446088" lvl="0" indent="0" algn="l" rtl="0">
              <a:lnSpc>
                <a:spcPct val="100000"/>
              </a:lnSpc>
              <a:spcBef>
                <a:spcPts val="360"/>
              </a:spcBef>
              <a:spcAft>
                <a:spcPts val="0"/>
              </a:spcAft>
              <a:buSzPts val="1350"/>
              <a:buNone/>
            </a:pPr>
            <a:r>
              <a:rPr lang="en-US" sz="1800" i="1" dirty="0"/>
              <a:t>Responses indicating specific steps taken to ensure gender equality.</a:t>
            </a:r>
          </a:p>
          <a:p>
            <a:pPr marL="446088" lvl="0" indent="0" algn="l" rtl="0">
              <a:lnSpc>
                <a:spcPct val="100000"/>
              </a:lnSpc>
              <a:spcBef>
                <a:spcPts val="360"/>
              </a:spcBef>
              <a:spcAft>
                <a:spcPts val="0"/>
              </a:spcAft>
              <a:buSzPts val="1350"/>
              <a:buNone/>
            </a:pPr>
            <a:r>
              <a:rPr lang="en-US" sz="1800" dirty="0"/>
              <a:t>Example: “Identify gaps and areas where ethnic minorities are underrepresented in the organization, research and learn best practices on racial/ethnic equality.”</a:t>
            </a:r>
          </a:p>
        </p:txBody>
      </p:sp>
      <p:pic>
        <p:nvPicPr>
          <p:cNvPr id="2" name="Grafik 1">
            <a:extLst>
              <a:ext uri="{FF2B5EF4-FFF2-40B4-BE49-F238E27FC236}">
                <a16:creationId xmlns:a16="http://schemas.microsoft.com/office/drawing/2014/main" id="{68CA6286-371B-4CB9-9517-F8A5144B7A1B}"/>
              </a:ext>
            </a:extLst>
          </p:cNvPr>
          <p:cNvPicPr>
            <a:picLocks noChangeAspect="1"/>
          </p:cNvPicPr>
          <p:nvPr/>
        </p:nvPicPr>
        <p:blipFill>
          <a:blip r:embed="rId3"/>
          <a:stretch>
            <a:fillRect/>
          </a:stretch>
        </p:blipFill>
        <p:spPr>
          <a:xfrm>
            <a:off x="6985590" y="228655"/>
            <a:ext cx="1935126" cy="1014761"/>
          </a:xfrm>
          <a:prstGeom prst="rect">
            <a:avLst/>
          </a:prstGeom>
        </p:spPr>
      </p:pic>
    </p:spTree>
    <p:extLst>
      <p:ext uri="{BB962C8B-B14F-4D97-AF65-F5344CB8AC3E}">
        <p14:creationId xmlns:p14="http://schemas.microsoft.com/office/powerpoint/2010/main" val="1036017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953e3244b6_0_287"/>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GB"/>
              <a:t>Ethnic Minorities</a:t>
            </a:r>
            <a:endParaRPr/>
          </a:p>
          <a:p>
            <a:pPr marL="0" lvl="0" indent="0" algn="l" rtl="0">
              <a:lnSpc>
                <a:spcPct val="90000"/>
              </a:lnSpc>
              <a:spcBef>
                <a:spcPts val="0"/>
              </a:spcBef>
              <a:spcAft>
                <a:spcPts val="0"/>
              </a:spcAft>
              <a:buSzPts val="1400"/>
              <a:buNone/>
            </a:pPr>
            <a:r>
              <a:rPr lang="en-GB"/>
              <a:t>Overview of steps taken</a:t>
            </a:r>
            <a:endParaRPr/>
          </a:p>
        </p:txBody>
      </p:sp>
      <p:pic>
        <p:nvPicPr>
          <p:cNvPr id="190" name="Google Shape;190;g953e3244b6_0_287"/>
          <p:cNvPicPr preferRelativeResize="0"/>
          <p:nvPr/>
        </p:nvPicPr>
        <p:blipFill rotWithShape="1">
          <a:blip r:embed="rId3">
            <a:alphaModFix/>
          </a:blip>
          <a:srcRect/>
          <a:stretch/>
        </p:blipFill>
        <p:spPr>
          <a:xfrm>
            <a:off x="945225" y="2347525"/>
            <a:ext cx="8029792" cy="4510475"/>
          </a:xfrm>
          <a:prstGeom prst="rect">
            <a:avLst/>
          </a:prstGeom>
          <a:noFill/>
          <a:ln>
            <a:noFill/>
          </a:ln>
        </p:spPr>
      </p:pic>
      <p:pic>
        <p:nvPicPr>
          <p:cNvPr id="2" name="Grafik 1">
            <a:extLst>
              <a:ext uri="{FF2B5EF4-FFF2-40B4-BE49-F238E27FC236}">
                <a16:creationId xmlns:a16="http://schemas.microsoft.com/office/drawing/2014/main" id="{9B388A68-5217-4926-93C0-DE3764D16E59}"/>
              </a:ext>
            </a:extLst>
          </p:cNvPr>
          <p:cNvPicPr>
            <a:picLocks noChangeAspect="1"/>
          </p:cNvPicPr>
          <p:nvPr/>
        </p:nvPicPr>
        <p:blipFill>
          <a:blip r:embed="rId4"/>
          <a:stretch>
            <a:fillRect/>
          </a:stretch>
        </p:blipFill>
        <p:spPr>
          <a:xfrm>
            <a:off x="6985590" y="228655"/>
            <a:ext cx="1935126" cy="101476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Grafik 2">
            <a:extLst>
              <a:ext uri="{FF2B5EF4-FFF2-40B4-BE49-F238E27FC236}">
                <a16:creationId xmlns:a16="http://schemas.microsoft.com/office/drawing/2014/main" id="{21D15AFF-E316-4351-BCF9-6CCFC4718FBB}"/>
              </a:ext>
            </a:extLst>
          </p:cNvPr>
          <p:cNvPicPr>
            <a:picLocks noChangeAspect="1"/>
          </p:cNvPicPr>
          <p:nvPr/>
        </p:nvPicPr>
        <p:blipFill rotWithShape="1">
          <a:blip r:embed="rId3"/>
          <a:srcRect t="9339" r="7645" b="24820"/>
          <a:stretch/>
        </p:blipFill>
        <p:spPr>
          <a:xfrm>
            <a:off x="6305108" y="4805926"/>
            <a:ext cx="2848605" cy="2030818"/>
          </a:xfrm>
          <a:prstGeom prst="rect">
            <a:avLst/>
          </a:prstGeom>
        </p:spPr>
      </p:pic>
      <p:sp>
        <p:nvSpPr>
          <p:cNvPr id="147" name="Google Shape;147;g95b5194e32_0_152"/>
          <p:cNvSpPr>
            <a:spLocks noGrp="1"/>
          </p:cNvSpPr>
          <p:nvPr>
            <p:ph type="title"/>
          </p:nvPr>
        </p:nvSpPr>
        <p:spPr>
          <a:xfrm>
            <a:off x="762000" y="762000"/>
            <a:ext cx="7924800" cy="1143000"/>
          </a:xfrm>
          <a:prstGeom prst="roundRect">
            <a:avLst>
              <a:gd name="adj" fmla="val 16667"/>
            </a:avLst>
          </a:prstGeom>
        </p:spPr>
        <p:txBody>
          <a:bodyPr spcFirstLastPara="1" wrap="square" lIns="91425" tIns="45700" rIns="91425" bIns="45700" anchor="b" anchorCtr="0">
            <a:noAutofit/>
          </a:bodyPr>
          <a:lstStyle/>
          <a:p>
            <a:pPr marL="0" lvl="0" indent="0" algn="l" rtl="0">
              <a:spcBef>
                <a:spcPts val="0"/>
              </a:spcBef>
              <a:spcAft>
                <a:spcPts val="0"/>
              </a:spcAft>
              <a:buNone/>
            </a:pPr>
            <a:r>
              <a:rPr lang="de-DE" dirty="0" err="1"/>
              <a:t>Ethnic</a:t>
            </a:r>
            <a:r>
              <a:rPr lang="de-DE" dirty="0"/>
              <a:t> </a:t>
            </a:r>
            <a:r>
              <a:rPr lang="de-DE" dirty="0" err="1"/>
              <a:t>Minorities</a:t>
            </a:r>
            <a:endParaRPr dirty="0"/>
          </a:p>
          <a:p>
            <a:pPr marL="0" lvl="0" indent="0" algn="l" rtl="0">
              <a:spcBef>
                <a:spcPts val="0"/>
              </a:spcBef>
              <a:spcAft>
                <a:spcPts val="0"/>
              </a:spcAft>
              <a:buNone/>
            </a:pPr>
            <a:r>
              <a:rPr lang="en-GB" dirty="0"/>
              <a:t>Response Categories</a:t>
            </a:r>
            <a:endParaRPr dirty="0"/>
          </a:p>
        </p:txBody>
      </p:sp>
      <p:sp>
        <p:nvSpPr>
          <p:cNvPr id="148" name="Google Shape;148;g95b5194e32_0_152"/>
          <p:cNvSpPr txBox="1">
            <a:spLocks noGrp="1"/>
          </p:cNvSpPr>
          <p:nvPr>
            <p:ph type="body" idx="1"/>
          </p:nvPr>
        </p:nvSpPr>
        <p:spPr>
          <a:xfrm>
            <a:off x="46800" y="2052074"/>
            <a:ext cx="8873916" cy="4210499"/>
          </a:xfrm>
          <a:prstGeom prst="rect">
            <a:avLst/>
          </a:prstGeom>
        </p:spPr>
        <p:txBody>
          <a:bodyPr spcFirstLastPara="1" wrap="square" lIns="91425" tIns="45700" rIns="91425" bIns="45700" anchor="t" anchorCtr="0">
            <a:noAutofit/>
          </a:bodyPr>
          <a:lstStyle/>
          <a:p>
            <a:pPr marL="989013" lvl="0" indent="0" algn="l" rtl="0">
              <a:lnSpc>
                <a:spcPct val="100000"/>
              </a:lnSpc>
              <a:spcBef>
                <a:spcPts val="360"/>
              </a:spcBef>
              <a:spcAft>
                <a:spcPts val="0"/>
              </a:spcAft>
              <a:buClr>
                <a:srgbClr val="000000"/>
              </a:buClr>
              <a:buSzPts val="1350"/>
              <a:buFont typeface="Arial"/>
              <a:buNone/>
            </a:pPr>
            <a:endParaRPr lang="en-GB" sz="1400" b="1" dirty="0"/>
          </a:p>
          <a:p>
            <a:pPr marL="989013" lvl="0" indent="0" algn="l" rtl="0">
              <a:lnSpc>
                <a:spcPct val="100000"/>
              </a:lnSpc>
              <a:spcBef>
                <a:spcPts val="360"/>
              </a:spcBef>
              <a:spcAft>
                <a:spcPts val="0"/>
              </a:spcAft>
              <a:buSzPts val="1350"/>
              <a:buNone/>
            </a:pPr>
            <a:r>
              <a:rPr lang="en-GB" sz="2000" b="1" dirty="0"/>
              <a:t>EM2.2.1</a:t>
            </a:r>
            <a:r>
              <a:rPr lang="en-GB" sz="2000" dirty="0"/>
              <a:t> - </a:t>
            </a:r>
            <a:r>
              <a:rPr lang="en-US" sz="2000" dirty="0"/>
              <a:t>Supporting racial/ethnic minority researchers’ publications, co-authorship, academic citations (</a:t>
            </a:r>
            <a:r>
              <a:rPr lang="en-US" sz="2000" b="1" dirty="0"/>
              <a:t>2% of participants</a:t>
            </a:r>
            <a:r>
              <a:rPr lang="en-US" sz="2000" dirty="0"/>
              <a:t>)</a:t>
            </a:r>
          </a:p>
          <a:p>
            <a:pPr marL="989013" lvl="0" indent="0" algn="l" rtl="0">
              <a:lnSpc>
                <a:spcPct val="100000"/>
              </a:lnSpc>
              <a:spcBef>
                <a:spcPts val="360"/>
              </a:spcBef>
              <a:spcAft>
                <a:spcPts val="0"/>
              </a:spcAft>
              <a:buSzPts val="1350"/>
              <a:buNone/>
            </a:pPr>
            <a:r>
              <a:rPr lang="en-US" sz="1800" i="1" dirty="0"/>
              <a:t>For example collaborating with researchers from ethnic minority group and publication of a shared report.</a:t>
            </a:r>
          </a:p>
          <a:p>
            <a:pPr marL="989013" lvl="0" indent="0" algn="l" rtl="0">
              <a:lnSpc>
                <a:spcPct val="100000"/>
              </a:lnSpc>
              <a:spcBef>
                <a:spcPts val="360"/>
              </a:spcBef>
              <a:spcAft>
                <a:spcPts val="0"/>
              </a:spcAft>
              <a:buSzPts val="1350"/>
              <a:buNone/>
            </a:pPr>
            <a:r>
              <a:rPr lang="en-US" sz="1800" dirty="0"/>
              <a:t>Example: “I encouraged ethnic minority researchers to co-author two of my papers.”</a:t>
            </a:r>
          </a:p>
          <a:p>
            <a:pPr marL="989013" lvl="0" indent="0" algn="l" rtl="0">
              <a:spcBef>
                <a:spcPts val="360"/>
              </a:spcBef>
              <a:spcAft>
                <a:spcPts val="0"/>
              </a:spcAft>
              <a:buNone/>
            </a:pPr>
            <a:endParaRPr lang="en-GB" sz="1400" b="1" dirty="0"/>
          </a:p>
          <a:p>
            <a:pPr marL="989013" lvl="0" indent="0" algn="l" rtl="0">
              <a:lnSpc>
                <a:spcPct val="100000"/>
              </a:lnSpc>
              <a:spcBef>
                <a:spcPts val="360"/>
              </a:spcBef>
              <a:spcAft>
                <a:spcPts val="0"/>
              </a:spcAft>
              <a:buSzPts val="1350"/>
              <a:buNone/>
            </a:pPr>
            <a:r>
              <a:rPr lang="en-GB" sz="2000" b="1" dirty="0"/>
              <a:t>EM2.2.2</a:t>
            </a:r>
            <a:r>
              <a:rPr lang="en-GB" sz="2000" dirty="0"/>
              <a:t> – </a:t>
            </a:r>
            <a:r>
              <a:rPr lang="en-US" sz="2000" dirty="0"/>
              <a:t>Integrating racial/ethnic equality in</a:t>
            </a:r>
            <a:br>
              <a:rPr lang="en-US" sz="2000" dirty="0"/>
            </a:br>
            <a:r>
              <a:rPr lang="en-US" sz="2000" dirty="0"/>
              <a:t>research participant selection (</a:t>
            </a:r>
            <a:r>
              <a:rPr lang="en-US" sz="2000" b="1" dirty="0"/>
              <a:t>16% of participants</a:t>
            </a:r>
            <a:r>
              <a:rPr lang="en-US" sz="2000" dirty="0"/>
              <a:t>).</a:t>
            </a:r>
          </a:p>
          <a:p>
            <a:pPr marL="989013" lvl="0" indent="0" algn="l" rtl="0">
              <a:lnSpc>
                <a:spcPct val="100000"/>
              </a:lnSpc>
              <a:spcBef>
                <a:spcPts val="360"/>
              </a:spcBef>
              <a:spcAft>
                <a:spcPts val="0"/>
              </a:spcAft>
              <a:buSzPts val="1350"/>
              <a:buNone/>
            </a:pPr>
            <a:r>
              <a:rPr lang="en-US" sz="1800" i="1" dirty="0"/>
              <a:t>Selection processes and mechanisms such as </a:t>
            </a:r>
            <a:br>
              <a:rPr lang="en-US" sz="1800" i="1" dirty="0"/>
            </a:br>
            <a:r>
              <a:rPr lang="en-US" sz="1800" i="1" dirty="0"/>
              <a:t>representative samples.</a:t>
            </a:r>
          </a:p>
          <a:p>
            <a:pPr marL="989013" lvl="0" indent="0" algn="l" rtl="0">
              <a:lnSpc>
                <a:spcPct val="100000"/>
              </a:lnSpc>
              <a:spcBef>
                <a:spcPts val="360"/>
              </a:spcBef>
              <a:spcAft>
                <a:spcPts val="0"/>
              </a:spcAft>
              <a:buSzPts val="1350"/>
              <a:buNone/>
            </a:pPr>
            <a:r>
              <a:rPr lang="en-US" sz="1800" dirty="0"/>
              <a:t>Example: “Ensuring the representation of minority</a:t>
            </a:r>
            <a:br>
              <a:rPr lang="en-US" sz="1800" dirty="0"/>
            </a:br>
            <a:r>
              <a:rPr lang="en-US" sz="1800" dirty="0"/>
              <a:t>research participants in the community.”</a:t>
            </a:r>
          </a:p>
        </p:txBody>
      </p:sp>
      <p:pic>
        <p:nvPicPr>
          <p:cNvPr id="2" name="Grafik 1">
            <a:extLst>
              <a:ext uri="{FF2B5EF4-FFF2-40B4-BE49-F238E27FC236}">
                <a16:creationId xmlns:a16="http://schemas.microsoft.com/office/drawing/2014/main" id="{D715EEB4-0A53-4C0E-AC74-770CCE5F8262}"/>
              </a:ext>
            </a:extLst>
          </p:cNvPr>
          <p:cNvPicPr>
            <a:picLocks noChangeAspect="1"/>
          </p:cNvPicPr>
          <p:nvPr/>
        </p:nvPicPr>
        <p:blipFill>
          <a:blip r:embed="rId4"/>
          <a:stretch>
            <a:fillRect/>
          </a:stretch>
        </p:blipFill>
        <p:spPr>
          <a:xfrm>
            <a:off x="6985590" y="228655"/>
            <a:ext cx="1935126" cy="1014761"/>
          </a:xfrm>
          <a:prstGeom prst="rect">
            <a:avLst/>
          </a:prstGeom>
        </p:spPr>
      </p:pic>
    </p:spTree>
    <p:extLst>
      <p:ext uri="{BB962C8B-B14F-4D97-AF65-F5344CB8AC3E}">
        <p14:creationId xmlns:p14="http://schemas.microsoft.com/office/powerpoint/2010/main" val="4258377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95b5194e32_0_152"/>
          <p:cNvSpPr>
            <a:spLocks noGrp="1"/>
          </p:cNvSpPr>
          <p:nvPr>
            <p:ph type="title"/>
          </p:nvPr>
        </p:nvSpPr>
        <p:spPr>
          <a:xfrm>
            <a:off x="762000" y="762000"/>
            <a:ext cx="7924800" cy="1143000"/>
          </a:xfrm>
          <a:prstGeom prst="roundRect">
            <a:avLst>
              <a:gd name="adj" fmla="val 16667"/>
            </a:avLst>
          </a:prstGeom>
        </p:spPr>
        <p:txBody>
          <a:bodyPr spcFirstLastPara="1" wrap="square" lIns="91425" tIns="45700" rIns="91425" bIns="45700" anchor="b" anchorCtr="0">
            <a:noAutofit/>
          </a:bodyPr>
          <a:lstStyle/>
          <a:p>
            <a:pPr marL="0" lvl="0" indent="0" algn="l" rtl="0">
              <a:spcBef>
                <a:spcPts val="0"/>
              </a:spcBef>
              <a:spcAft>
                <a:spcPts val="0"/>
              </a:spcAft>
              <a:buNone/>
            </a:pPr>
            <a:r>
              <a:rPr lang="de-DE" dirty="0" err="1"/>
              <a:t>Ethnic</a:t>
            </a:r>
            <a:r>
              <a:rPr lang="de-DE" dirty="0"/>
              <a:t> </a:t>
            </a:r>
            <a:r>
              <a:rPr lang="de-DE" dirty="0" err="1"/>
              <a:t>Minorities</a:t>
            </a:r>
            <a:endParaRPr dirty="0"/>
          </a:p>
          <a:p>
            <a:pPr marL="0" lvl="0" indent="0" algn="l" rtl="0">
              <a:spcBef>
                <a:spcPts val="0"/>
              </a:spcBef>
              <a:spcAft>
                <a:spcPts val="0"/>
              </a:spcAft>
              <a:buNone/>
            </a:pPr>
            <a:r>
              <a:rPr lang="en-GB" dirty="0"/>
              <a:t>Response Categories</a:t>
            </a:r>
            <a:endParaRPr dirty="0"/>
          </a:p>
        </p:txBody>
      </p:sp>
      <p:sp>
        <p:nvSpPr>
          <p:cNvPr id="148" name="Google Shape;148;g95b5194e32_0_152"/>
          <p:cNvSpPr txBox="1">
            <a:spLocks noGrp="1"/>
          </p:cNvSpPr>
          <p:nvPr>
            <p:ph type="body" idx="1"/>
          </p:nvPr>
        </p:nvSpPr>
        <p:spPr>
          <a:xfrm>
            <a:off x="216000" y="2360426"/>
            <a:ext cx="8640000" cy="4210499"/>
          </a:xfrm>
          <a:prstGeom prst="rect">
            <a:avLst/>
          </a:prstGeom>
        </p:spPr>
        <p:txBody>
          <a:bodyPr spcFirstLastPara="1" wrap="square" lIns="91425" tIns="45700" rIns="91425" bIns="45700" anchor="t" anchorCtr="0">
            <a:noAutofit/>
          </a:bodyPr>
          <a:lstStyle/>
          <a:p>
            <a:pPr marL="989013" lvl="0" indent="0" algn="l" rtl="0">
              <a:lnSpc>
                <a:spcPct val="100000"/>
              </a:lnSpc>
              <a:spcBef>
                <a:spcPts val="360"/>
              </a:spcBef>
              <a:spcAft>
                <a:spcPts val="0"/>
              </a:spcAft>
              <a:buClr>
                <a:srgbClr val="000000"/>
              </a:buClr>
              <a:buSzPts val="1350"/>
              <a:buFont typeface="Arial"/>
              <a:buNone/>
            </a:pPr>
            <a:endParaRPr lang="en-GB" sz="1400" b="1" dirty="0"/>
          </a:p>
          <a:p>
            <a:pPr marL="989013" lvl="0" indent="0" algn="l" rtl="0">
              <a:lnSpc>
                <a:spcPct val="100000"/>
              </a:lnSpc>
              <a:spcBef>
                <a:spcPts val="360"/>
              </a:spcBef>
              <a:spcAft>
                <a:spcPts val="0"/>
              </a:spcAft>
              <a:buSzPts val="1350"/>
              <a:buNone/>
            </a:pPr>
            <a:r>
              <a:rPr lang="en-GB" sz="2000" b="1" dirty="0"/>
              <a:t>EM2.2.3</a:t>
            </a:r>
            <a:r>
              <a:rPr lang="en-GB" sz="2000" dirty="0"/>
              <a:t> - </a:t>
            </a:r>
            <a:r>
              <a:rPr lang="en-US" sz="2000" dirty="0"/>
              <a:t>Fostering racial/ethnic equality in R&amp;I teams </a:t>
            </a:r>
            <a:r>
              <a:rPr lang="en-US" sz="2000" b="1" dirty="0"/>
              <a:t>(15% of participants)</a:t>
            </a:r>
          </a:p>
          <a:p>
            <a:pPr marL="989013" lvl="0" indent="0" algn="l" rtl="0">
              <a:lnSpc>
                <a:spcPct val="100000"/>
              </a:lnSpc>
              <a:spcBef>
                <a:spcPts val="360"/>
              </a:spcBef>
              <a:spcAft>
                <a:spcPts val="0"/>
              </a:spcAft>
              <a:buSzPts val="1350"/>
              <a:buNone/>
            </a:pPr>
            <a:r>
              <a:rPr lang="en-US" sz="1800" i="1" dirty="0"/>
              <a:t>Ensuring the representation of ethnic minorities in research teams, and diverse racial representation in collaborations.</a:t>
            </a:r>
          </a:p>
          <a:p>
            <a:pPr marL="989013" lvl="0" indent="0" algn="l" rtl="0">
              <a:lnSpc>
                <a:spcPct val="100000"/>
              </a:lnSpc>
              <a:spcBef>
                <a:spcPts val="360"/>
              </a:spcBef>
              <a:spcAft>
                <a:spcPts val="0"/>
              </a:spcAft>
              <a:buSzPts val="1350"/>
              <a:buNone/>
            </a:pPr>
            <a:r>
              <a:rPr lang="en-US" sz="1800" dirty="0"/>
              <a:t>Example: ““I make sure that races/ethnicities are appropriately represented in my working groups.”</a:t>
            </a:r>
          </a:p>
          <a:p>
            <a:pPr marL="989013" lvl="0" indent="0" algn="l" rtl="0">
              <a:spcBef>
                <a:spcPts val="360"/>
              </a:spcBef>
              <a:spcAft>
                <a:spcPts val="0"/>
              </a:spcAft>
              <a:buNone/>
            </a:pPr>
            <a:endParaRPr lang="en-GB" sz="1400" b="1" dirty="0"/>
          </a:p>
          <a:p>
            <a:pPr marL="989013" lvl="0" indent="0" algn="l" rtl="0">
              <a:lnSpc>
                <a:spcPct val="100000"/>
              </a:lnSpc>
              <a:spcBef>
                <a:spcPts val="360"/>
              </a:spcBef>
              <a:spcAft>
                <a:spcPts val="0"/>
              </a:spcAft>
              <a:buSzPts val="1350"/>
              <a:buNone/>
            </a:pPr>
            <a:r>
              <a:rPr lang="en-GB" sz="2000" b="1" dirty="0"/>
              <a:t>EM2.2.4</a:t>
            </a:r>
            <a:r>
              <a:rPr lang="en-GB" sz="2000" dirty="0"/>
              <a:t> – </a:t>
            </a:r>
            <a:r>
              <a:rPr lang="en-US" sz="2000" dirty="0"/>
              <a:t>Integrating race/ethnicity as a substantive dimension/focus of R&amp;I content/practice </a:t>
            </a:r>
            <a:r>
              <a:rPr lang="en-US" sz="2000" b="1" dirty="0"/>
              <a:t>(18% of participants)</a:t>
            </a:r>
          </a:p>
          <a:p>
            <a:pPr marL="989013" lvl="0" indent="0" algn="l" rtl="0">
              <a:lnSpc>
                <a:spcPct val="100000"/>
              </a:lnSpc>
              <a:spcBef>
                <a:spcPts val="360"/>
              </a:spcBef>
              <a:spcAft>
                <a:spcPts val="0"/>
              </a:spcAft>
              <a:buSzPts val="1350"/>
              <a:buNone/>
            </a:pPr>
            <a:r>
              <a:rPr lang="en-US" sz="1800" i="1" dirty="0"/>
              <a:t>Addressing race/ethnicity issues in research, e.g. xenophobia</a:t>
            </a:r>
          </a:p>
          <a:p>
            <a:pPr marL="989013" lvl="0" indent="0" algn="l" rtl="0">
              <a:lnSpc>
                <a:spcPct val="100000"/>
              </a:lnSpc>
              <a:spcBef>
                <a:spcPts val="360"/>
              </a:spcBef>
              <a:spcAft>
                <a:spcPts val="0"/>
              </a:spcAft>
              <a:buSzPts val="1350"/>
              <a:buNone/>
            </a:pPr>
            <a:r>
              <a:rPr lang="en-US" sz="1800" dirty="0"/>
              <a:t>Example: “Research I am working on focuses on integrating indigenous people’s needs and concerns in forest fire and haze management strategies.”</a:t>
            </a:r>
          </a:p>
        </p:txBody>
      </p:sp>
      <p:pic>
        <p:nvPicPr>
          <p:cNvPr id="2" name="Grafik 1">
            <a:extLst>
              <a:ext uri="{FF2B5EF4-FFF2-40B4-BE49-F238E27FC236}">
                <a16:creationId xmlns:a16="http://schemas.microsoft.com/office/drawing/2014/main" id="{B05705E9-0506-4A5F-8AA2-E42111BFEF35}"/>
              </a:ext>
            </a:extLst>
          </p:cNvPr>
          <p:cNvPicPr>
            <a:picLocks noChangeAspect="1"/>
          </p:cNvPicPr>
          <p:nvPr/>
        </p:nvPicPr>
        <p:blipFill>
          <a:blip r:embed="rId3"/>
          <a:stretch>
            <a:fillRect/>
          </a:stretch>
        </p:blipFill>
        <p:spPr>
          <a:xfrm>
            <a:off x="6985590" y="228655"/>
            <a:ext cx="1935126" cy="1014761"/>
          </a:xfrm>
          <a:prstGeom prst="rect">
            <a:avLst/>
          </a:prstGeom>
        </p:spPr>
      </p:pic>
    </p:spTree>
    <p:extLst>
      <p:ext uri="{BB962C8B-B14F-4D97-AF65-F5344CB8AC3E}">
        <p14:creationId xmlns:p14="http://schemas.microsoft.com/office/powerpoint/2010/main" val="4152883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95b5194e32_0_152"/>
          <p:cNvSpPr>
            <a:spLocks noGrp="1"/>
          </p:cNvSpPr>
          <p:nvPr>
            <p:ph type="title"/>
          </p:nvPr>
        </p:nvSpPr>
        <p:spPr>
          <a:xfrm>
            <a:off x="762000" y="762000"/>
            <a:ext cx="7924800" cy="1143000"/>
          </a:xfrm>
          <a:prstGeom prst="roundRect">
            <a:avLst>
              <a:gd name="adj" fmla="val 16667"/>
            </a:avLst>
          </a:prstGeom>
        </p:spPr>
        <p:txBody>
          <a:bodyPr spcFirstLastPara="1" wrap="square" lIns="91425" tIns="45700" rIns="91425" bIns="45700" anchor="b" anchorCtr="0">
            <a:noAutofit/>
          </a:bodyPr>
          <a:lstStyle/>
          <a:p>
            <a:pPr marL="0" lvl="0" indent="0" algn="l" rtl="0">
              <a:spcBef>
                <a:spcPts val="0"/>
              </a:spcBef>
              <a:spcAft>
                <a:spcPts val="0"/>
              </a:spcAft>
              <a:buNone/>
            </a:pPr>
            <a:r>
              <a:rPr lang="de-DE" dirty="0" err="1"/>
              <a:t>Ethnic</a:t>
            </a:r>
            <a:r>
              <a:rPr lang="de-DE" dirty="0"/>
              <a:t> </a:t>
            </a:r>
            <a:r>
              <a:rPr lang="de-DE" dirty="0" err="1"/>
              <a:t>Minorities</a:t>
            </a:r>
            <a:endParaRPr dirty="0"/>
          </a:p>
          <a:p>
            <a:pPr marL="0" lvl="0" indent="0" algn="l" rtl="0">
              <a:spcBef>
                <a:spcPts val="0"/>
              </a:spcBef>
              <a:spcAft>
                <a:spcPts val="0"/>
              </a:spcAft>
              <a:buNone/>
            </a:pPr>
            <a:r>
              <a:rPr lang="en-GB" dirty="0"/>
              <a:t>Response Categories</a:t>
            </a:r>
            <a:endParaRPr dirty="0"/>
          </a:p>
        </p:txBody>
      </p:sp>
      <p:sp>
        <p:nvSpPr>
          <p:cNvPr id="148" name="Google Shape;148;g95b5194e32_0_152"/>
          <p:cNvSpPr txBox="1">
            <a:spLocks noGrp="1"/>
          </p:cNvSpPr>
          <p:nvPr>
            <p:ph type="body" idx="1"/>
          </p:nvPr>
        </p:nvSpPr>
        <p:spPr>
          <a:xfrm>
            <a:off x="0" y="2360426"/>
            <a:ext cx="8640000" cy="4210499"/>
          </a:xfrm>
          <a:prstGeom prst="rect">
            <a:avLst/>
          </a:prstGeom>
        </p:spPr>
        <p:txBody>
          <a:bodyPr spcFirstLastPara="1" wrap="square" lIns="91425" tIns="45700" rIns="91425" bIns="45700" anchor="t" anchorCtr="0">
            <a:noAutofit/>
          </a:bodyPr>
          <a:lstStyle/>
          <a:p>
            <a:pPr marL="989013" lvl="0" indent="0" algn="l" rtl="0">
              <a:lnSpc>
                <a:spcPct val="100000"/>
              </a:lnSpc>
              <a:spcBef>
                <a:spcPts val="360"/>
              </a:spcBef>
              <a:spcAft>
                <a:spcPts val="0"/>
              </a:spcAft>
              <a:buClr>
                <a:srgbClr val="000000"/>
              </a:buClr>
              <a:buSzPts val="1350"/>
              <a:buFont typeface="Arial"/>
              <a:buNone/>
            </a:pPr>
            <a:endParaRPr lang="en-GB" sz="1400" b="1" dirty="0"/>
          </a:p>
          <a:p>
            <a:pPr marL="989013" lvl="0" indent="0" algn="l" rtl="0">
              <a:lnSpc>
                <a:spcPct val="100000"/>
              </a:lnSpc>
              <a:spcBef>
                <a:spcPts val="360"/>
              </a:spcBef>
              <a:spcAft>
                <a:spcPts val="0"/>
              </a:spcAft>
              <a:buSzPts val="1350"/>
              <a:buNone/>
            </a:pPr>
            <a:r>
              <a:rPr lang="en-GB" sz="2000" b="1" dirty="0"/>
              <a:t>EM2.2.5</a:t>
            </a:r>
            <a:r>
              <a:rPr lang="en-GB" sz="2000" dirty="0"/>
              <a:t> - </a:t>
            </a:r>
            <a:r>
              <a:rPr lang="en-US" sz="2000" dirty="0"/>
              <a:t>Promotion/mentorship of ethnic</a:t>
            </a:r>
            <a:br>
              <a:rPr lang="en-US" sz="2000" dirty="0"/>
            </a:br>
            <a:r>
              <a:rPr lang="en-US" sz="2000" dirty="0"/>
              <a:t>minority researchers/innovators</a:t>
            </a:r>
            <a:br>
              <a:rPr lang="en-US" sz="2000" dirty="0"/>
            </a:br>
            <a:r>
              <a:rPr lang="en-US" sz="2000" b="1" dirty="0"/>
              <a:t>(10% of participants)</a:t>
            </a:r>
          </a:p>
          <a:p>
            <a:pPr marL="989013" lvl="0" indent="0" algn="l" rtl="0">
              <a:lnSpc>
                <a:spcPct val="100000"/>
              </a:lnSpc>
              <a:spcBef>
                <a:spcPts val="360"/>
              </a:spcBef>
              <a:spcAft>
                <a:spcPts val="0"/>
              </a:spcAft>
              <a:buSzPts val="1350"/>
              <a:buNone/>
            </a:pPr>
            <a:r>
              <a:rPr lang="en-US" sz="1800" dirty="0"/>
              <a:t>Example: “Support ethnic minority researchers</a:t>
            </a:r>
            <a:br>
              <a:rPr lang="en-US" sz="1800" dirty="0"/>
            </a:br>
            <a:r>
              <a:rPr lang="en-US" sz="1800" dirty="0"/>
              <a:t>to secure funding and industry linkages.”</a:t>
            </a:r>
          </a:p>
          <a:p>
            <a:pPr marL="989013" lvl="0" indent="0" algn="l" rtl="0">
              <a:spcBef>
                <a:spcPts val="360"/>
              </a:spcBef>
              <a:spcAft>
                <a:spcPts val="0"/>
              </a:spcAft>
              <a:buNone/>
            </a:pPr>
            <a:endParaRPr lang="en-GB" sz="1400" b="1" dirty="0"/>
          </a:p>
          <a:p>
            <a:pPr marL="989013" lvl="0" indent="0" algn="l" rtl="0">
              <a:spcBef>
                <a:spcPts val="360"/>
              </a:spcBef>
              <a:spcAft>
                <a:spcPts val="0"/>
              </a:spcAft>
              <a:buNone/>
            </a:pPr>
            <a:endParaRPr lang="en-GB" sz="1400" b="1" dirty="0"/>
          </a:p>
          <a:p>
            <a:pPr marL="989013" lvl="0" indent="0" algn="l" rtl="0">
              <a:lnSpc>
                <a:spcPct val="100000"/>
              </a:lnSpc>
              <a:spcBef>
                <a:spcPts val="360"/>
              </a:spcBef>
              <a:spcAft>
                <a:spcPts val="0"/>
              </a:spcAft>
              <a:buSzPts val="1350"/>
              <a:buNone/>
            </a:pPr>
            <a:r>
              <a:rPr lang="en-GB" sz="2000" b="1" dirty="0"/>
              <a:t>EM2.2.6</a:t>
            </a:r>
            <a:r>
              <a:rPr lang="en-GB" sz="2000" dirty="0"/>
              <a:t> – </a:t>
            </a:r>
            <a:r>
              <a:rPr lang="en-US" sz="2000" dirty="0"/>
              <a:t>Promoting ethnic minorities in R&amp;I decision-making roles and senior positions </a:t>
            </a:r>
            <a:r>
              <a:rPr lang="en-US" sz="2000" b="1" dirty="0"/>
              <a:t>(1% of participants)</a:t>
            </a:r>
          </a:p>
          <a:p>
            <a:pPr marL="989013" lvl="0" indent="0" algn="l" rtl="0">
              <a:lnSpc>
                <a:spcPct val="100000"/>
              </a:lnSpc>
              <a:spcBef>
                <a:spcPts val="360"/>
              </a:spcBef>
              <a:spcAft>
                <a:spcPts val="0"/>
              </a:spcAft>
              <a:buSzPts val="1350"/>
              <a:buNone/>
            </a:pPr>
            <a:r>
              <a:rPr lang="en-US" sz="1800" dirty="0"/>
              <a:t>Example: “We promote staff according to certain diversity quotas, which include ethnic minorities.”</a:t>
            </a:r>
          </a:p>
        </p:txBody>
      </p:sp>
      <p:pic>
        <p:nvPicPr>
          <p:cNvPr id="2" name="Grafik 1">
            <a:extLst>
              <a:ext uri="{FF2B5EF4-FFF2-40B4-BE49-F238E27FC236}">
                <a16:creationId xmlns:a16="http://schemas.microsoft.com/office/drawing/2014/main" id="{2935A733-4248-4FA9-9D76-22787D5449F5}"/>
              </a:ext>
            </a:extLst>
          </p:cNvPr>
          <p:cNvPicPr>
            <a:picLocks noChangeAspect="1"/>
          </p:cNvPicPr>
          <p:nvPr/>
        </p:nvPicPr>
        <p:blipFill>
          <a:blip r:embed="rId3"/>
          <a:stretch>
            <a:fillRect/>
          </a:stretch>
        </p:blipFill>
        <p:spPr>
          <a:xfrm>
            <a:off x="6985590" y="228655"/>
            <a:ext cx="1935126" cy="1014761"/>
          </a:xfrm>
          <a:prstGeom prst="rect">
            <a:avLst/>
          </a:prstGeom>
        </p:spPr>
      </p:pic>
      <p:grpSp>
        <p:nvGrpSpPr>
          <p:cNvPr id="8" name="Gruppieren 7">
            <a:extLst>
              <a:ext uri="{FF2B5EF4-FFF2-40B4-BE49-F238E27FC236}">
                <a16:creationId xmlns:a16="http://schemas.microsoft.com/office/drawing/2014/main" id="{B59E0163-301D-49D8-8401-8F3CD505E8ED}"/>
              </a:ext>
            </a:extLst>
          </p:cNvPr>
          <p:cNvGrpSpPr/>
          <p:nvPr/>
        </p:nvGrpSpPr>
        <p:grpSpPr>
          <a:xfrm flipV="1">
            <a:off x="4646425" y="4278204"/>
            <a:ext cx="4508204" cy="187469"/>
            <a:chOff x="228600" y="1981200"/>
            <a:chExt cx="7391400" cy="319088"/>
          </a:xfrm>
        </p:grpSpPr>
        <p:sp>
          <p:nvSpPr>
            <p:cNvPr id="9" name="Google Shape;11;p10">
              <a:extLst>
                <a:ext uri="{FF2B5EF4-FFF2-40B4-BE49-F238E27FC236}">
                  <a16:creationId xmlns:a16="http://schemas.microsoft.com/office/drawing/2014/main" id="{1A1A09AB-7598-47F5-AE27-3B76A91ED0FF}"/>
                </a:ext>
              </a:extLst>
            </p:cNvPr>
            <p:cNvSpPr/>
            <p:nvPr/>
          </p:nvSpPr>
          <p:spPr>
            <a:xfrm>
              <a:off x="609600" y="1981200"/>
              <a:ext cx="7010400" cy="3175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 name="Google Shape;12;p10">
              <a:extLst>
                <a:ext uri="{FF2B5EF4-FFF2-40B4-BE49-F238E27FC236}">
                  <a16:creationId xmlns:a16="http://schemas.microsoft.com/office/drawing/2014/main" id="{AC2B13F2-245E-409E-A2A5-475B2D243DCA}"/>
                </a:ext>
              </a:extLst>
            </p:cNvPr>
            <p:cNvSpPr/>
            <p:nvPr/>
          </p:nvSpPr>
          <p:spPr>
            <a:xfrm flipH="1">
              <a:off x="228600" y="1981200"/>
              <a:ext cx="393700" cy="319088"/>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5" name="Grafik 4">
            <a:extLst>
              <a:ext uri="{FF2B5EF4-FFF2-40B4-BE49-F238E27FC236}">
                <a16:creationId xmlns:a16="http://schemas.microsoft.com/office/drawing/2014/main" id="{0EFB313A-E7B1-4E49-B648-E838ED57774E}"/>
              </a:ext>
            </a:extLst>
          </p:cNvPr>
          <p:cNvPicPr>
            <a:picLocks noChangeAspect="1"/>
          </p:cNvPicPr>
          <p:nvPr/>
        </p:nvPicPr>
        <p:blipFill>
          <a:blip r:embed="rId4"/>
          <a:stretch>
            <a:fillRect/>
          </a:stretch>
        </p:blipFill>
        <p:spPr>
          <a:xfrm>
            <a:off x="5953463" y="2360426"/>
            <a:ext cx="3322551" cy="2211574"/>
          </a:xfrm>
          <a:prstGeom prst="rect">
            <a:avLst/>
          </a:prstGeom>
        </p:spPr>
      </p:pic>
    </p:spTree>
    <p:extLst>
      <p:ext uri="{BB962C8B-B14F-4D97-AF65-F5344CB8AC3E}">
        <p14:creationId xmlns:p14="http://schemas.microsoft.com/office/powerpoint/2010/main" val="38500848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95b5194e32_0_152"/>
          <p:cNvSpPr>
            <a:spLocks noGrp="1"/>
          </p:cNvSpPr>
          <p:nvPr>
            <p:ph type="title"/>
          </p:nvPr>
        </p:nvSpPr>
        <p:spPr>
          <a:xfrm>
            <a:off x="762000" y="762000"/>
            <a:ext cx="7924800" cy="1143000"/>
          </a:xfrm>
          <a:prstGeom prst="roundRect">
            <a:avLst>
              <a:gd name="adj" fmla="val 16667"/>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GB" dirty="0"/>
              <a:t>Ethnic Minorities</a:t>
            </a:r>
            <a:br>
              <a:rPr lang="en-GB" dirty="0"/>
            </a:br>
            <a:r>
              <a:rPr lang="en-GB" dirty="0"/>
              <a:t>Response Categories</a:t>
            </a:r>
            <a:endParaRPr dirty="0"/>
          </a:p>
        </p:txBody>
      </p:sp>
      <p:sp>
        <p:nvSpPr>
          <p:cNvPr id="148" name="Google Shape;148;g95b5194e32_0_152"/>
          <p:cNvSpPr txBox="1">
            <a:spLocks noGrp="1"/>
          </p:cNvSpPr>
          <p:nvPr>
            <p:ph type="body" idx="1"/>
          </p:nvPr>
        </p:nvSpPr>
        <p:spPr>
          <a:xfrm>
            <a:off x="-143838" y="2095929"/>
            <a:ext cx="8609420" cy="4218143"/>
          </a:xfrm>
          <a:prstGeom prst="rect">
            <a:avLst/>
          </a:prstGeom>
        </p:spPr>
        <p:txBody>
          <a:bodyPr spcFirstLastPara="1" wrap="square" lIns="91425" tIns="45700" rIns="91425" bIns="45700" anchor="t" anchorCtr="0">
            <a:noAutofit/>
          </a:bodyPr>
          <a:lstStyle/>
          <a:p>
            <a:pPr marL="989013" lvl="0" indent="0" algn="l" rtl="0">
              <a:lnSpc>
                <a:spcPct val="100000"/>
              </a:lnSpc>
              <a:spcBef>
                <a:spcPts val="360"/>
              </a:spcBef>
              <a:spcAft>
                <a:spcPts val="0"/>
              </a:spcAft>
              <a:buClr>
                <a:srgbClr val="000000"/>
              </a:buClr>
              <a:buSzPts val="1350"/>
              <a:buFont typeface="Arial"/>
              <a:buNone/>
            </a:pPr>
            <a:endParaRPr lang="en-GB" sz="1400" b="1" dirty="0"/>
          </a:p>
          <a:p>
            <a:pPr marL="989013" lvl="0" indent="0" algn="l" rtl="0">
              <a:lnSpc>
                <a:spcPct val="100000"/>
              </a:lnSpc>
              <a:spcBef>
                <a:spcPts val="360"/>
              </a:spcBef>
              <a:spcAft>
                <a:spcPts val="0"/>
              </a:spcAft>
              <a:buSzPts val="1350"/>
              <a:buNone/>
            </a:pPr>
            <a:r>
              <a:rPr lang="en-GB" sz="2000" b="1" dirty="0"/>
              <a:t>EM2.2.7</a:t>
            </a:r>
            <a:r>
              <a:rPr lang="en-GB" sz="2000" dirty="0"/>
              <a:t> - </a:t>
            </a:r>
            <a:r>
              <a:rPr lang="en-US" sz="2000" dirty="0"/>
              <a:t>Ensuring racial/ethnic equality in process of recruitment and selection of R&amp;I staff </a:t>
            </a:r>
            <a:r>
              <a:rPr lang="en-US" sz="2000" b="1" dirty="0"/>
              <a:t>(9% of participants)</a:t>
            </a:r>
          </a:p>
          <a:p>
            <a:pPr marL="989013" lvl="0" indent="0" algn="l" rtl="0">
              <a:lnSpc>
                <a:spcPct val="100000"/>
              </a:lnSpc>
              <a:spcBef>
                <a:spcPts val="360"/>
              </a:spcBef>
              <a:spcAft>
                <a:spcPts val="0"/>
              </a:spcAft>
              <a:buSzPts val="1350"/>
              <a:buNone/>
            </a:pPr>
            <a:r>
              <a:rPr lang="en-US" sz="1800" i="1" dirty="0"/>
              <a:t>Efforts making recruitment in R&amp;I contexts fairer for, or less discriminatory against ethnic minorities.</a:t>
            </a:r>
          </a:p>
          <a:p>
            <a:pPr marL="989013" lvl="0" indent="0" algn="l" rtl="0">
              <a:lnSpc>
                <a:spcPct val="100000"/>
              </a:lnSpc>
              <a:spcBef>
                <a:spcPts val="360"/>
              </a:spcBef>
              <a:spcAft>
                <a:spcPts val="0"/>
              </a:spcAft>
              <a:buSzPts val="1350"/>
              <a:buNone/>
            </a:pPr>
            <a:r>
              <a:rPr lang="en-US" sz="1800" dirty="0"/>
              <a:t>Example: “I intentionally hire people from different ethnic groups in all roles in my research center.”</a:t>
            </a:r>
          </a:p>
          <a:p>
            <a:pPr marL="989013" lvl="0" indent="0" algn="l" rtl="0">
              <a:spcBef>
                <a:spcPts val="360"/>
              </a:spcBef>
              <a:spcAft>
                <a:spcPts val="0"/>
              </a:spcAft>
              <a:buNone/>
            </a:pPr>
            <a:endParaRPr lang="en-GB" sz="1400" b="1" dirty="0"/>
          </a:p>
          <a:p>
            <a:pPr marL="989013" lvl="0" indent="0" algn="l" rtl="0">
              <a:lnSpc>
                <a:spcPct val="100000"/>
              </a:lnSpc>
              <a:spcBef>
                <a:spcPts val="360"/>
              </a:spcBef>
              <a:spcAft>
                <a:spcPts val="0"/>
              </a:spcAft>
              <a:buSzPts val="1350"/>
              <a:buNone/>
            </a:pPr>
            <a:r>
              <a:rPr lang="en-GB" sz="2000" b="1" dirty="0"/>
              <a:t>EM2.2.8</a:t>
            </a:r>
            <a:r>
              <a:rPr lang="en-GB" sz="2000" dirty="0"/>
              <a:t> – </a:t>
            </a:r>
            <a:r>
              <a:rPr lang="en-US" sz="2000" dirty="0"/>
              <a:t>Promoting racial/ethnic equality through</a:t>
            </a:r>
            <a:br>
              <a:rPr lang="en-US" sz="2000" dirty="0"/>
            </a:br>
            <a:r>
              <a:rPr lang="en-US" sz="2000" dirty="0"/>
              <a:t>delivering or attending training </a:t>
            </a:r>
            <a:r>
              <a:rPr lang="en-US" sz="2000" b="1" dirty="0"/>
              <a:t>(3% of participants)</a:t>
            </a:r>
          </a:p>
          <a:p>
            <a:pPr marL="989013" lvl="0" indent="0" algn="l" rtl="0">
              <a:lnSpc>
                <a:spcPct val="100000"/>
              </a:lnSpc>
              <a:spcBef>
                <a:spcPts val="360"/>
              </a:spcBef>
              <a:spcAft>
                <a:spcPts val="0"/>
              </a:spcAft>
              <a:buSzPts val="1350"/>
              <a:buNone/>
            </a:pPr>
            <a:r>
              <a:rPr lang="en-US" sz="1800" dirty="0"/>
              <a:t>Example: “I joined a course on diversity in</a:t>
            </a:r>
            <a:br>
              <a:rPr lang="en-US" sz="1800" dirty="0"/>
            </a:br>
            <a:r>
              <a:rPr lang="en-US" sz="1800" dirty="0"/>
              <a:t>research and innovation.”</a:t>
            </a:r>
          </a:p>
        </p:txBody>
      </p:sp>
      <p:pic>
        <p:nvPicPr>
          <p:cNvPr id="2" name="Grafik 1">
            <a:extLst>
              <a:ext uri="{FF2B5EF4-FFF2-40B4-BE49-F238E27FC236}">
                <a16:creationId xmlns:a16="http://schemas.microsoft.com/office/drawing/2014/main" id="{806A1BF8-BB95-447F-82B4-7E717D7CD5F5}"/>
              </a:ext>
            </a:extLst>
          </p:cNvPr>
          <p:cNvPicPr>
            <a:picLocks noChangeAspect="1"/>
          </p:cNvPicPr>
          <p:nvPr/>
        </p:nvPicPr>
        <p:blipFill>
          <a:blip r:embed="rId3"/>
          <a:stretch>
            <a:fillRect/>
          </a:stretch>
        </p:blipFill>
        <p:spPr>
          <a:xfrm>
            <a:off x="6985590" y="228655"/>
            <a:ext cx="1935126" cy="1014761"/>
          </a:xfrm>
          <a:prstGeom prst="rect">
            <a:avLst/>
          </a:prstGeom>
        </p:spPr>
      </p:pic>
      <p:pic>
        <p:nvPicPr>
          <p:cNvPr id="5" name="Grafik 4">
            <a:extLst>
              <a:ext uri="{FF2B5EF4-FFF2-40B4-BE49-F238E27FC236}">
                <a16:creationId xmlns:a16="http://schemas.microsoft.com/office/drawing/2014/main" id="{65763ADC-5D4C-4197-B630-CA7A39D2D8B5}"/>
              </a:ext>
            </a:extLst>
          </p:cNvPr>
          <p:cNvPicPr>
            <a:picLocks noChangeAspect="1"/>
          </p:cNvPicPr>
          <p:nvPr/>
        </p:nvPicPr>
        <p:blipFill>
          <a:blip r:embed="rId4"/>
          <a:stretch>
            <a:fillRect/>
          </a:stretch>
        </p:blipFill>
        <p:spPr>
          <a:xfrm>
            <a:off x="6833204" y="4825443"/>
            <a:ext cx="2310796" cy="2032557"/>
          </a:xfrm>
          <a:prstGeom prst="rect">
            <a:avLst/>
          </a:prstGeom>
        </p:spPr>
      </p:pic>
    </p:spTree>
    <p:extLst>
      <p:ext uri="{BB962C8B-B14F-4D97-AF65-F5344CB8AC3E}">
        <p14:creationId xmlns:p14="http://schemas.microsoft.com/office/powerpoint/2010/main" val="41812182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95b5194e32_0_152"/>
          <p:cNvSpPr>
            <a:spLocks noGrp="1"/>
          </p:cNvSpPr>
          <p:nvPr>
            <p:ph type="title"/>
          </p:nvPr>
        </p:nvSpPr>
        <p:spPr>
          <a:xfrm>
            <a:off x="762000" y="762000"/>
            <a:ext cx="7924800" cy="1143000"/>
          </a:xfrm>
          <a:prstGeom prst="roundRect">
            <a:avLst>
              <a:gd name="adj" fmla="val 16667"/>
            </a:avLst>
          </a:prstGeom>
        </p:spPr>
        <p:txBody>
          <a:bodyPr spcFirstLastPara="1" wrap="square" lIns="91425" tIns="45700" rIns="91425" bIns="45700" anchor="b" anchorCtr="0">
            <a:noAutofit/>
          </a:bodyPr>
          <a:lstStyle/>
          <a:p>
            <a:pPr marL="0" lvl="0" indent="0" algn="l" rtl="0">
              <a:spcBef>
                <a:spcPts val="0"/>
              </a:spcBef>
              <a:spcAft>
                <a:spcPts val="0"/>
              </a:spcAft>
              <a:buNone/>
            </a:pPr>
            <a:r>
              <a:rPr lang="de-DE" dirty="0" err="1"/>
              <a:t>Ethnic</a:t>
            </a:r>
            <a:r>
              <a:rPr lang="de-DE" dirty="0"/>
              <a:t> </a:t>
            </a:r>
            <a:r>
              <a:rPr lang="de-DE" dirty="0" err="1"/>
              <a:t>Minorities</a:t>
            </a:r>
            <a:endParaRPr dirty="0"/>
          </a:p>
          <a:p>
            <a:pPr marL="0" lvl="0" indent="0" algn="l" rtl="0">
              <a:spcBef>
                <a:spcPts val="0"/>
              </a:spcBef>
              <a:spcAft>
                <a:spcPts val="0"/>
              </a:spcAft>
              <a:buNone/>
            </a:pPr>
            <a:r>
              <a:rPr lang="en-GB" dirty="0"/>
              <a:t>Response Categories</a:t>
            </a:r>
            <a:endParaRPr dirty="0"/>
          </a:p>
        </p:txBody>
      </p:sp>
      <p:sp>
        <p:nvSpPr>
          <p:cNvPr id="148" name="Google Shape;148;g95b5194e32_0_152"/>
          <p:cNvSpPr txBox="1">
            <a:spLocks noGrp="1"/>
          </p:cNvSpPr>
          <p:nvPr>
            <p:ph type="body" idx="1"/>
          </p:nvPr>
        </p:nvSpPr>
        <p:spPr>
          <a:xfrm>
            <a:off x="216000" y="2360426"/>
            <a:ext cx="8640000" cy="4210499"/>
          </a:xfrm>
          <a:prstGeom prst="rect">
            <a:avLst/>
          </a:prstGeom>
        </p:spPr>
        <p:txBody>
          <a:bodyPr spcFirstLastPara="1" wrap="square" lIns="91425" tIns="45700" rIns="91425" bIns="45700" anchor="t" anchorCtr="0">
            <a:noAutofit/>
          </a:bodyPr>
          <a:lstStyle/>
          <a:p>
            <a:pPr marL="989013" lvl="0" indent="0" algn="l" rtl="0">
              <a:lnSpc>
                <a:spcPct val="100000"/>
              </a:lnSpc>
              <a:spcBef>
                <a:spcPts val="360"/>
              </a:spcBef>
              <a:spcAft>
                <a:spcPts val="0"/>
              </a:spcAft>
              <a:buSzPts val="1350"/>
              <a:buNone/>
            </a:pPr>
            <a:r>
              <a:rPr lang="en-GB" sz="1800" b="1" dirty="0"/>
              <a:t>EM2.2.9</a:t>
            </a:r>
            <a:r>
              <a:rPr lang="en-GB" sz="1800" dirty="0"/>
              <a:t> - </a:t>
            </a:r>
            <a:r>
              <a:rPr lang="en-US" sz="1800" dirty="0"/>
              <a:t>Participation in or engagement with equality committees </a:t>
            </a:r>
            <a:r>
              <a:rPr lang="en-US" sz="1800" b="1" dirty="0"/>
              <a:t>(1% of participants)</a:t>
            </a:r>
          </a:p>
          <a:p>
            <a:pPr marL="989013" lvl="0" indent="0" algn="l" rtl="0">
              <a:lnSpc>
                <a:spcPct val="100000"/>
              </a:lnSpc>
              <a:spcBef>
                <a:spcPts val="360"/>
              </a:spcBef>
              <a:spcAft>
                <a:spcPts val="0"/>
              </a:spcAft>
              <a:buSzPts val="1350"/>
              <a:buNone/>
            </a:pPr>
            <a:r>
              <a:rPr lang="en-US" sz="1800" dirty="0"/>
              <a:t>Example: “Participation in institutional committees tasked with promoting racial/ethnic equality/inclusivity.”</a:t>
            </a:r>
          </a:p>
          <a:p>
            <a:pPr marL="989013" lvl="0" indent="0" algn="l" rtl="0">
              <a:spcBef>
                <a:spcPts val="360"/>
              </a:spcBef>
              <a:spcAft>
                <a:spcPts val="0"/>
              </a:spcAft>
              <a:buNone/>
            </a:pPr>
            <a:endParaRPr lang="en-GB" sz="1400" b="1" dirty="0"/>
          </a:p>
          <a:p>
            <a:pPr marL="989013" lvl="0" indent="0" algn="l" rtl="0">
              <a:lnSpc>
                <a:spcPct val="100000"/>
              </a:lnSpc>
              <a:spcBef>
                <a:spcPts val="360"/>
              </a:spcBef>
              <a:spcAft>
                <a:spcPts val="0"/>
              </a:spcAft>
              <a:buSzPts val="1350"/>
              <a:buNone/>
            </a:pPr>
            <a:r>
              <a:rPr lang="en-GB" sz="1800" b="1" dirty="0"/>
              <a:t>EM2.2.10</a:t>
            </a:r>
            <a:r>
              <a:rPr lang="en-GB" sz="1800" dirty="0"/>
              <a:t> – </a:t>
            </a:r>
            <a:r>
              <a:rPr lang="en-US" sz="1800" dirty="0"/>
              <a:t>Compliance with rules, regulations, and legal obligations </a:t>
            </a:r>
            <a:r>
              <a:rPr lang="en-US" sz="1800" b="1" dirty="0"/>
              <a:t>(2% of participants)</a:t>
            </a:r>
          </a:p>
          <a:p>
            <a:pPr marL="989013" lvl="0" indent="0" algn="l" rtl="0">
              <a:lnSpc>
                <a:spcPct val="100000"/>
              </a:lnSpc>
              <a:spcBef>
                <a:spcPts val="360"/>
              </a:spcBef>
              <a:spcAft>
                <a:spcPts val="0"/>
              </a:spcAft>
              <a:buSzPts val="1350"/>
              <a:buNone/>
            </a:pPr>
            <a:r>
              <a:rPr lang="en-US" sz="1800" dirty="0"/>
              <a:t>Example: “My department follows the institution’s rules on ethnic diversity when hiring new staff.”</a:t>
            </a:r>
          </a:p>
          <a:p>
            <a:pPr marL="989013" lvl="0" indent="0" algn="l" rtl="0">
              <a:lnSpc>
                <a:spcPct val="100000"/>
              </a:lnSpc>
              <a:spcBef>
                <a:spcPts val="360"/>
              </a:spcBef>
              <a:spcAft>
                <a:spcPts val="0"/>
              </a:spcAft>
              <a:buSzPts val="1350"/>
              <a:buNone/>
            </a:pPr>
            <a:endParaRPr lang="en-US" sz="1400" dirty="0"/>
          </a:p>
          <a:p>
            <a:pPr marL="989013" lvl="0" indent="0" algn="l" rtl="0">
              <a:lnSpc>
                <a:spcPct val="100000"/>
              </a:lnSpc>
              <a:spcBef>
                <a:spcPts val="360"/>
              </a:spcBef>
              <a:spcAft>
                <a:spcPts val="0"/>
              </a:spcAft>
              <a:buSzPts val="1350"/>
              <a:buNone/>
            </a:pPr>
            <a:r>
              <a:rPr lang="en-GB" sz="1800" b="1" dirty="0"/>
              <a:t>EM2.2.11</a:t>
            </a:r>
            <a:r>
              <a:rPr lang="en-GB" sz="1800" dirty="0"/>
              <a:t> - </a:t>
            </a:r>
            <a:r>
              <a:rPr lang="en-US" sz="1800" dirty="0"/>
              <a:t>Other racial/ethnic equality promotion step taken (15% of participants)</a:t>
            </a:r>
          </a:p>
          <a:p>
            <a:pPr marL="989013" lvl="0" indent="0" algn="l" rtl="0">
              <a:lnSpc>
                <a:spcPct val="100000"/>
              </a:lnSpc>
              <a:spcBef>
                <a:spcPts val="360"/>
              </a:spcBef>
              <a:spcAft>
                <a:spcPts val="0"/>
              </a:spcAft>
              <a:buSzPts val="1350"/>
              <a:buNone/>
            </a:pPr>
            <a:r>
              <a:rPr lang="en-US" sz="1800" i="1" dirty="0"/>
              <a:t>This category was usually used for cases which had sufficient information to be coded for EM2 but insufficient information to code more precisely.</a:t>
            </a:r>
          </a:p>
          <a:p>
            <a:pPr marL="989013" lvl="0" indent="0" algn="l" rtl="0">
              <a:lnSpc>
                <a:spcPct val="100000"/>
              </a:lnSpc>
              <a:spcBef>
                <a:spcPts val="360"/>
              </a:spcBef>
              <a:spcAft>
                <a:spcPts val="0"/>
              </a:spcAft>
              <a:buSzPts val="1350"/>
              <a:buNone/>
            </a:pPr>
            <a:endParaRPr lang="en-US" sz="1800" dirty="0"/>
          </a:p>
        </p:txBody>
      </p:sp>
      <p:pic>
        <p:nvPicPr>
          <p:cNvPr id="2" name="Grafik 1">
            <a:extLst>
              <a:ext uri="{FF2B5EF4-FFF2-40B4-BE49-F238E27FC236}">
                <a16:creationId xmlns:a16="http://schemas.microsoft.com/office/drawing/2014/main" id="{9E856A31-5A97-42DF-BEEE-C8A756C80317}"/>
              </a:ext>
            </a:extLst>
          </p:cNvPr>
          <p:cNvPicPr>
            <a:picLocks noChangeAspect="1"/>
          </p:cNvPicPr>
          <p:nvPr/>
        </p:nvPicPr>
        <p:blipFill>
          <a:blip r:embed="rId3"/>
          <a:stretch>
            <a:fillRect/>
          </a:stretch>
        </p:blipFill>
        <p:spPr>
          <a:xfrm>
            <a:off x="6985590" y="228655"/>
            <a:ext cx="1935126" cy="1014761"/>
          </a:xfrm>
          <a:prstGeom prst="rect">
            <a:avLst/>
          </a:prstGeom>
        </p:spPr>
      </p:pic>
    </p:spTree>
    <p:extLst>
      <p:ext uri="{BB962C8B-B14F-4D97-AF65-F5344CB8AC3E}">
        <p14:creationId xmlns:p14="http://schemas.microsoft.com/office/powerpoint/2010/main" val="39952939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95b5194e32_0_152"/>
          <p:cNvSpPr>
            <a:spLocks noGrp="1"/>
          </p:cNvSpPr>
          <p:nvPr>
            <p:ph type="title"/>
          </p:nvPr>
        </p:nvSpPr>
        <p:spPr>
          <a:xfrm>
            <a:off x="762000" y="762000"/>
            <a:ext cx="7924800" cy="1143000"/>
          </a:xfrm>
          <a:prstGeom prst="roundRect">
            <a:avLst>
              <a:gd name="adj" fmla="val 16667"/>
            </a:avLst>
          </a:prstGeom>
        </p:spPr>
        <p:txBody>
          <a:bodyPr spcFirstLastPara="1" wrap="square" lIns="91425" tIns="45700" rIns="91425" bIns="45700" anchor="b" anchorCtr="0">
            <a:noAutofit/>
          </a:bodyPr>
          <a:lstStyle/>
          <a:p>
            <a:pPr marL="0" lvl="0" indent="0" algn="l" rtl="0">
              <a:spcBef>
                <a:spcPts val="0"/>
              </a:spcBef>
              <a:spcAft>
                <a:spcPts val="0"/>
              </a:spcAft>
              <a:buNone/>
            </a:pPr>
            <a:r>
              <a:rPr lang="de-DE" dirty="0" err="1"/>
              <a:t>Ethnic</a:t>
            </a:r>
            <a:r>
              <a:rPr lang="de-DE" dirty="0"/>
              <a:t> </a:t>
            </a:r>
            <a:r>
              <a:rPr lang="de-DE" dirty="0" err="1"/>
              <a:t>Minorities</a:t>
            </a:r>
            <a:endParaRPr dirty="0"/>
          </a:p>
          <a:p>
            <a:pPr marL="0" lvl="0" indent="0" algn="l" rtl="0">
              <a:spcBef>
                <a:spcPts val="0"/>
              </a:spcBef>
              <a:spcAft>
                <a:spcPts val="0"/>
              </a:spcAft>
              <a:buNone/>
            </a:pPr>
            <a:r>
              <a:rPr lang="en-GB" dirty="0"/>
              <a:t>Response Categories</a:t>
            </a:r>
            <a:endParaRPr dirty="0"/>
          </a:p>
        </p:txBody>
      </p:sp>
      <p:sp>
        <p:nvSpPr>
          <p:cNvPr id="148" name="Google Shape;148;g95b5194e32_0_152"/>
          <p:cNvSpPr txBox="1">
            <a:spLocks noGrp="1"/>
          </p:cNvSpPr>
          <p:nvPr>
            <p:ph type="body" idx="1"/>
          </p:nvPr>
        </p:nvSpPr>
        <p:spPr>
          <a:xfrm>
            <a:off x="215999" y="2360426"/>
            <a:ext cx="8715349" cy="4210499"/>
          </a:xfrm>
          <a:prstGeom prst="rect">
            <a:avLst/>
          </a:prstGeom>
        </p:spPr>
        <p:txBody>
          <a:bodyPr spcFirstLastPara="1" wrap="square" lIns="91425" tIns="45700" rIns="91425" bIns="45700" anchor="t" anchorCtr="0">
            <a:noAutofit/>
          </a:bodyPr>
          <a:lstStyle/>
          <a:p>
            <a:pPr marL="989013" lvl="0" indent="0" algn="l" rtl="0">
              <a:lnSpc>
                <a:spcPct val="100000"/>
              </a:lnSpc>
              <a:spcBef>
                <a:spcPts val="360"/>
              </a:spcBef>
              <a:spcAft>
                <a:spcPts val="0"/>
              </a:spcAft>
              <a:buSzPts val="1350"/>
              <a:buNone/>
            </a:pPr>
            <a:endParaRPr lang="en-US" sz="1800" dirty="0"/>
          </a:p>
          <a:p>
            <a:pPr marL="627063" lvl="0" indent="0" algn="l" rtl="0">
              <a:lnSpc>
                <a:spcPct val="100000"/>
              </a:lnSpc>
              <a:spcBef>
                <a:spcPts val="360"/>
              </a:spcBef>
              <a:spcAft>
                <a:spcPts val="0"/>
              </a:spcAft>
              <a:buClr>
                <a:srgbClr val="000000"/>
              </a:buClr>
              <a:buSzPts val="1350"/>
              <a:buFont typeface="Arial"/>
              <a:buNone/>
            </a:pPr>
            <a:r>
              <a:rPr lang="en-US" sz="1800" b="1" dirty="0"/>
              <a:t>EM3</a:t>
            </a:r>
            <a:r>
              <a:rPr lang="en-US" sz="1800" dirty="0"/>
              <a:t> – Downplaying, </a:t>
            </a:r>
            <a:r>
              <a:rPr lang="en-US" sz="1800" dirty="0" err="1"/>
              <a:t>minimising</a:t>
            </a:r>
            <a:r>
              <a:rPr lang="en-US" sz="1800" dirty="0"/>
              <a:t> and excusing ethnic diversity issues in R&amp;I </a:t>
            </a:r>
            <a:r>
              <a:rPr lang="en-US" sz="1800" b="1" dirty="0"/>
              <a:t>(6% of participants)</a:t>
            </a:r>
          </a:p>
          <a:p>
            <a:pPr marL="627063" lvl="0" indent="0" algn="l" rtl="0">
              <a:lnSpc>
                <a:spcPct val="100000"/>
              </a:lnSpc>
              <a:spcBef>
                <a:spcPts val="360"/>
              </a:spcBef>
              <a:spcAft>
                <a:spcPts val="0"/>
              </a:spcAft>
              <a:buClr>
                <a:srgbClr val="000000"/>
              </a:buClr>
              <a:buSzPts val="1350"/>
              <a:buFont typeface="Arial"/>
              <a:buNone/>
            </a:pPr>
            <a:r>
              <a:rPr lang="en-US" sz="1800" i="1" dirty="0"/>
              <a:t>Responses downplaying the necessity to address ethnic issues, or attributing a lower priority to them.</a:t>
            </a:r>
          </a:p>
          <a:p>
            <a:pPr marL="627063" lvl="0" indent="0" algn="l" rtl="0">
              <a:lnSpc>
                <a:spcPct val="100000"/>
              </a:lnSpc>
              <a:spcBef>
                <a:spcPts val="360"/>
              </a:spcBef>
              <a:spcAft>
                <a:spcPts val="0"/>
              </a:spcAft>
              <a:buClr>
                <a:srgbClr val="000000"/>
              </a:buClr>
              <a:buSzPts val="1350"/>
              <a:buFont typeface="Arial"/>
              <a:buNone/>
            </a:pPr>
            <a:r>
              <a:rPr lang="en-US" sz="1800" dirty="0"/>
              <a:t>Example: “I agree it’s important but not at all costs.”</a:t>
            </a:r>
          </a:p>
          <a:p>
            <a:pPr marL="989013" lvl="0" indent="0" algn="l" rtl="0">
              <a:spcBef>
                <a:spcPts val="360"/>
              </a:spcBef>
              <a:spcAft>
                <a:spcPts val="0"/>
              </a:spcAft>
              <a:buNone/>
            </a:pPr>
            <a:endParaRPr lang="en-GB" sz="1400" b="1" dirty="0"/>
          </a:p>
        </p:txBody>
      </p:sp>
      <p:pic>
        <p:nvPicPr>
          <p:cNvPr id="2" name="Grafik 1">
            <a:extLst>
              <a:ext uri="{FF2B5EF4-FFF2-40B4-BE49-F238E27FC236}">
                <a16:creationId xmlns:a16="http://schemas.microsoft.com/office/drawing/2014/main" id="{542E3FD6-0A0C-47C1-8F02-A1228B29EA84}"/>
              </a:ext>
            </a:extLst>
          </p:cNvPr>
          <p:cNvPicPr>
            <a:picLocks noChangeAspect="1"/>
          </p:cNvPicPr>
          <p:nvPr/>
        </p:nvPicPr>
        <p:blipFill>
          <a:blip r:embed="rId3"/>
          <a:stretch>
            <a:fillRect/>
          </a:stretch>
        </p:blipFill>
        <p:spPr>
          <a:xfrm>
            <a:off x="6985590" y="228655"/>
            <a:ext cx="1935126" cy="1014761"/>
          </a:xfrm>
          <a:prstGeom prst="rect">
            <a:avLst/>
          </a:prstGeom>
        </p:spPr>
      </p:pic>
    </p:spTree>
    <p:extLst>
      <p:ext uri="{BB962C8B-B14F-4D97-AF65-F5344CB8AC3E}">
        <p14:creationId xmlns:p14="http://schemas.microsoft.com/office/powerpoint/2010/main" val="3414178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953e3244b6_1_2"/>
          <p:cNvSpPr>
            <a:spLocks noGrp="1"/>
          </p:cNvSpPr>
          <p:nvPr>
            <p:ph type="title"/>
          </p:nvPr>
        </p:nvSpPr>
        <p:spPr>
          <a:xfrm>
            <a:off x="762000" y="762000"/>
            <a:ext cx="83196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GB" sz="3100"/>
              <a:t>Apparent differences between steps taken for Ethnic Minorities &amp; Gender Equality</a:t>
            </a:r>
            <a:endParaRPr sz="3100"/>
          </a:p>
        </p:txBody>
      </p:sp>
      <p:sp>
        <p:nvSpPr>
          <p:cNvPr id="196" name="Google Shape;196;g953e3244b6_1_2"/>
          <p:cNvSpPr txBox="1">
            <a:spLocks noGrp="1"/>
          </p:cNvSpPr>
          <p:nvPr>
            <p:ph type="body" idx="1"/>
          </p:nvPr>
        </p:nvSpPr>
        <p:spPr>
          <a:xfrm>
            <a:off x="877950" y="2462425"/>
            <a:ext cx="7692900" cy="4395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350"/>
              <a:buNone/>
            </a:pPr>
            <a:r>
              <a:rPr lang="en-GB" sz="2400" dirty="0"/>
              <a:t>Specific steps were indicated more frequently for Gender Equality than for Ethnic Diversity </a:t>
            </a:r>
            <a:r>
              <a:rPr lang="en-GB" sz="2400" b="1" dirty="0"/>
              <a:t>(51% vs 34%)</a:t>
            </a:r>
            <a:r>
              <a:rPr lang="en-GB" sz="2400" dirty="0"/>
              <a:t>.</a:t>
            </a:r>
            <a:endParaRPr sz="2400" dirty="0"/>
          </a:p>
          <a:p>
            <a:pPr marL="0" lvl="0" indent="0" algn="l" rtl="0">
              <a:lnSpc>
                <a:spcPct val="100000"/>
              </a:lnSpc>
              <a:spcBef>
                <a:spcPts val="360"/>
              </a:spcBef>
              <a:spcAft>
                <a:spcPts val="0"/>
              </a:spcAft>
              <a:buSzPts val="1350"/>
              <a:buNone/>
            </a:pPr>
            <a:endParaRPr sz="2400" dirty="0"/>
          </a:p>
          <a:p>
            <a:pPr marL="0" lvl="0" indent="0" algn="l" rtl="0">
              <a:lnSpc>
                <a:spcPct val="100000"/>
              </a:lnSpc>
              <a:spcBef>
                <a:spcPts val="360"/>
              </a:spcBef>
              <a:spcAft>
                <a:spcPts val="0"/>
              </a:spcAft>
              <a:buSzPts val="1350"/>
              <a:buNone/>
            </a:pPr>
            <a:r>
              <a:rPr lang="en-GB" sz="2400" dirty="0"/>
              <a:t>The proportion of virtue-signalling responses or platitudes was identical for both variables </a:t>
            </a:r>
            <a:r>
              <a:rPr lang="en-GB" sz="2400" b="1" dirty="0"/>
              <a:t>(18% each)</a:t>
            </a:r>
            <a:r>
              <a:rPr lang="en-GB" sz="2400" dirty="0"/>
              <a:t>.</a:t>
            </a:r>
            <a:endParaRP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6efa3314d1_0_12"/>
          <p:cNvSpPr>
            <a:spLocks noGrp="1"/>
          </p:cNvSpPr>
          <p:nvPr>
            <p:ph type="title"/>
          </p:nvPr>
        </p:nvSpPr>
        <p:spPr>
          <a:xfrm>
            <a:off x="762000" y="762000"/>
            <a:ext cx="7924800" cy="1143000"/>
          </a:xfrm>
          <a:prstGeom prst="roundRect">
            <a:avLst>
              <a:gd name="adj" fmla="val 16667"/>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37" name="Google Shape;137;g6efa3314d1_0_12"/>
          <p:cNvSpPr txBox="1">
            <a:spLocks noGrp="1"/>
          </p:cNvSpPr>
          <p:nvPr>
            <p:ph type="body" idx="1"/>
          </p:nvPr>
        </p:nvSpPr>
        <p:spPr>
          <a:xfrm>
            <a:off x="838200" y="2362200"/>
            <a:ext cx="7692900" cy="37242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38" name="Google Shape;138;g6efa3314d1_0_12"/>
          <p:cNvPicPr preferRelativeResize="0"/>
          <p:nvPr/>
        </p:nvPicPr>
        <p:blipFill rotWithShape="1">
          <a:blip r:embed="rId3">
            <a:alphaModFix/>
          </a:blip>
          <a:srcRect l="8960"/>
          <a:stretch/>
        </p:blipFill>
        <p:spPr>
          <a:xfrm>
            <a:off x="60960" y="-1"/>
            <a:ext cx="8882744" cy="685800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953e3244b6_0_299"/>
          <p:cNvSpPr>
            <a:spLocks noGrp="1"/>
          </p:cNvSpPr>
          <p:nvPr>
            <p:ph type="title"/>
          </p:nvPr>
        </p:nvSpPr>
        <p:spPr>
          <a:xfrm>
            <a:off x="762000" y="762000"/>
            <a:ext cx="83196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GB" sz="3100" dirty="0"/>
              <a:t>Comparison: steps taken for Ethnic Minorities &amp; Gender Equality</a:t>
            </a:r>
            <a:endParaRPr sz="3100" dirty="0"/>
          </a:p>
        </p:txBody>
      </p:sp>
      <p:sp>
        <p:nvSpPr>
          <p:cNvPr id="202" name="Google Shape;202;g953e3244b6_0_299"/>
          <p:cNvSpPr txBox="1">
            <a:spLocks noGrp="1"/>
          </p:cNvSpPr>
          <p:nvPr>
            <p:ph type="body" idx="1"/>
          </p:nvPr>
        </p:nvSpPr>
        <p:spPr>
          <a:xfrm>
            <a:off x="867676" y="2147641"/>
            <a:ext cx="4693510" cy="4395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350"/>
              <a:buNone/>
            </a:pPr>
            <a:endParaRPr lang="en-GB" sz="1800" dirty="0"/>
          </a:p>
          <a:p>
            <a:pPr marL="0" lvl="0" indent="0" algn="l" rtl="0">
              <a:lnSpc>
                <a:spcPct val="100000"/>
              </a:lnSpc>
              <a:spcBef>
                <a:spcPts val="360"/>
              </a:spcBef>
              <a:spcAft>
                <a:spcPts val="0"/>
              </a:spcAft>
              <a:buSzPts val="1350"/>
              <a:buNone/>
            </a:pPr>
            <a:r>
              <a:rPr lang="en-GB" sz="2400" dirty="0"/>
              <a:t>Steps focusing on </a:t>
            </a:r>
            <a:r>
              <a:rPr lang="en-GB" sz="2400" b="1" dirty="0"/>
              <a:t>research participant</a:t>
            </a:r>
            <a:r>
              <a:rPr lang="en-GB" sz="2400" dirty="0"/>
              <a:t> selection (outward):</a:t>
            </a:r>
            <a:endParaRPr sz="2400" dirty="0"/>
          </a:p>
          <a:p>
            <a:pPr marL="457200" lvl="0" indent="-314325" algn="l" rtl="0">
              <a:lnSpc>
                <a:spcPct val="100000"/>
              </a:lnSpc>
              <a:spcBef>
                <a:spcPts val="360"/>
              </a:spcBef>
              <a:spcAft>
                <a:spcPts val="0"/>
              </a:spcAft>
              <a:buSzPts val="1350"/>
              <a:buChar char="-"/>
            </a:pPr>
            <a:r>
              <a:rPr lang="en-GB" sz="2400" dirty="0"/>
              <a:t>Ethnic Diversity (</a:t>
            </a:r>
            <a:r>
              <a:rPr lang="en-GB" sz="2400" b="1" dirty="0"/>
              <a:t>16%</a:t>
            </a:r>
            <a:r>
              <a:rPr lang="en-GB" sz="2400" dirty="0"/>
              <a:t>) </a:t>
            </a:r>
            <a:endParaRPr sz="2400" dirty="0"/>
          </a:p>
          <a:p>
            <a:pPr marL="457200" lvl="0" indent="-314325" algn="l" rtl="0">
              <a:lnSpc>
                <a:spcPct val="100000"/>
              </a:lnSpc>
              <a:spcBef>
                <a:spcPts val="0"/>
              </a:spcBef>
              <a:spcAft>
                <a:spcPts val="0"/>
              </a:spcAft>
              <a:buSzPts val="1350"/>
              <a:buChar char="-"/>
            </a:pPr>
            <a:r>
              <a:rPr lang="en-GB" sz="2400" dirty="0"/>
              <a:t>Gender Equality (</a:t>
            </a:r>
            <a:r>
              <a:rPr lang="en-GB" sz="2400" b="1" dirty="0"/>
              <a:t>5%</a:t>
            </a:r>
            <a:r>
              <a:rPr lang="en-GB" sz="2400" dirty="0"/>
              <a:t>)</a:t>
            </a:r>
            <a:endParaRPr sz="2400" dirty="0"/>
          </a:p>
          <a:p>
            <a:pPr marL="0" lvl="0" indent="0" algn="l" rtl="0">
              <a:lnSpc>
                <a:spcPct val="100000"/>
              </a:lnSpc>
              <a:spcBef>
                <a:spcPts val="360"/>
              </a:spcBef>
              <a:spcAft>
                <a:spcPts val="0"/>
              </a:spcAft>
              <a:buSzPts val="1350"/>
              <a:buNone/>
            </a:pPr>
            <a:endParaRPr sz="1050" dirty="0"/>
          </a:p>
          <a:p>
            <a:pPr marL="0" lvl="0" indent="0" algn="l" rtl="0">
              <a:lnSpc>
                <a:spcPct val="100000"/>
              </a:lnSpc>
              <a:spcBef>
                <a:spcPts val="360"/>
              </a:spcBef>
              <a:spcAft>
                <a:spcPts val="0"/>
              </a:spcAft>
              <a:buSzPts val="1350"/>
              <a:buNone/>
            </a:pPr>
            <a:r>
              <a:rPr lang="en-GB" sz="2400" dirty="0"/>
              <a:t>Steps focusing on</a:t>
            </a:r>
            <a:br>
              <a:rPr lang="en-GB" sz="2400" dirty="0"/>
            </a:br>
            <a:r>
              <a:rPr lang="en-GB" sz="2400" b="1" dirty="0"/>
              <a:t>workforce</a:t>
            </a:r>
            <a:r>
              <a:rPr lang="en-GB" sz="2400" dirty="0"/>
              <a:t> composition (inward):</a:t>
            </a:r>
            <a:endParaRPr sz="2400" dirty="0"/>
          </a:p>
          <a:p>
            <a:pPr marL="457200" lvl="0" indent="-314325" algn="l" rtl="0">
              <a:lnSpc>
                <a:spcPct val="100000"/>
              </a:lnSpc>
              <a:spcBef>
                <a:spcPts val="360"/>
              </a:spcBef>
              <a:spcAft>
                <a:spcPts val="0"/>
              </a:spcAft>
              <a:buSzPts val="1350"/>
              <a:buChar char="-"/>
            </a:pPr>
            <a:r>
              <a:rPr lang="en-GB" sz="2400" dirty="0"/>
              <a:t>Ethnic Diversity (</a:t>
            </a:r>
            <a:r>
              <a:rPr lang="en-GB" sz="2400" b="1" dirty="0"/>
              <a:t>15%</a:t>
            </a:r>
            <a:r>
              <a:rPr lang="en-GB" sz="2400" dirty="0"/>
              <a:t>)</a:t>
            </a:r>
            <a:endParaRPr sz="2400" dirty="0"/>
          </a:p>
          <a:p>
            <a:pPr marL="457200" lvl="0" indent="-314325" algn="l" rtl="0">
              <a:lnSpc>
                <a:spcPct val="100000"/>
              </a:lnSpc>
              <a:spcBef>
                <a:spcPts val="0"/>
              </a:spcBef>
              <a:spcAft>
                <a:spcPts val="0"/>
              </a:spcAft>
              <a:buSzPts val="1350"/>
              <a:buChar char="-"/>
            </a:pPr>
            <a:r>
              <a:rPr lang="en-GB" sz="2400" dirty="0"/>
              <a:t>Gender Equality (</a:t>
            </a:r>
            <a:r>
              <a:rPr lang="en-GB" sz="2400" b="1" dirty="0"/>
              <a:t>24%</a:t>
            </a:r>
            <a:r>
              <a:rPr lang="en-GB" sz="2400" dirty="0"/>
              <a:t>)</a:t>
            </a:r>
            <a:endParaRPr sz="2400" dirty="0"/>
          </a:p>
        </p:txBody>
      </p:sp>
      <p:pic>
        <p:nvPicPr>
          <p:cNvPr id="2" name="Grafik 1">
            <a:extLst>
              <a:ext uri="{FF2B5EF4-FFF2-40B4-BE49-F238E27FC236}">
                <a16:creationId xmlns:a16="http://schemas.microsoft.com/office/drawing/2014/main" id="{1BD26E1A-177F-40C0-AE92-D0B3F2460B10}"/>
              </a:ext>
            </a:extLst>
          </p:cNvPr>
          <p:cNvPicPr>
            <a:picLocks noChangeAspect="1"/>
          </p:cNvPicPr>
          <p:nvPr/>
        </p:nvPicPr>
        <p:blipFill>
          <a:blip r:embed="rId3"/>
          <a:stretch>
            <a:fillRect/>
          </a:stretch>
        </p:blipFill>
        <p:spPr>
          <a:xfrm>
            <a:off x="5006861" y="2643180"/>
            <a:ext cx="3940134" cy="340452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1F68-D0B2-42FB-8698-0B67B547884A}"/>
              </a:ext>
            </a:extLst>
          </p:cNvPr>
          <p:cNvSpPr>
            <a:spLocks noGrp="1"/>
          </p:cNvSpPr>
          <p:nvPr>
            <p:ph type="title"/>
          </p:nvPr>
        </p:nvSpPr>
        <p:spPr/>
        <p:txBody>
          <a:bodyPr/>
          <a:lstStyle/>
          <a:p>
            <a:r>
              <a:rPr lang="en-GB" dirty="0"/>
              <a:t>Preliminary conclusions: </a:t>
            </a:r>
            <a:br>
              <a:rPr lang="en-GB" dirty="0"/>
            </a:br>
            <a:r>
              <a:rPr lang="en-GB" dirty="0"/>
              <a:t>Direct mapping RRI/SDGs</a:t>
            </a:r>
          </a:p>
        </p:txBody>
      </p:sp>
      <p:sp>
        <p:nvSpPr>
          <p:cNvPr id="3" name="Text Placeholder 2">
            <a:extLst>
              <a:ext uri="{FF2B5EF4-FFF2-40B4-BE49-F238E27FC236}">
                <a16:creationId xmlns:a16="http://schemas.microsoft.com/office/drawing/2014/main" id="{078C5829-8D06-4B7B-9C79-A6569C96DE8D}"/>
              </a:ext>
            </a:extLst>
          </p:cNvPr>
          <p:cNvSpPr>
            <a:spLocks noGrp="1"/>
          </p:cNvSpPr>
          <p:nvPr>
            <p:ph type="body" idx="1"/>
          </p:nvPr>
        </p:nvSpPr>
        <p:spPr/>
        <p:txBody>
          <a:bodyPr/>
          <a:lstStyle/>
          <a:p>
            <a:r>
              <a:rPr lang="en-GB" dirty="0"/>
              <a:t>SDGs </a:t>
            </a:r>
            <a:r>
              <a:rPr lang="en-GB" b="1" dirty="0"/>
              <a:t>more comprehensive </a:t>
            </a:r>
            <a:r>
              <a:rPr lang="en-GB" dirty="0"/>
              <a:t>in principle and practice than RRI</a:t>
            </a:r>
          </a:p>
          <a:p>
            <a:r>
              <a:rPr lang="en-GB" dirty="0"/>
              <a:t>This should mean that directly mapped RRI dimensions </a:t>
            </a:r>
            <a:r>
              <a:rPr lang="en-GB" b="1" dirty="0"/>
              <a:t>can</a:t>
            </a:r>
            <a:r>
              <a:rPr lang="en-GB" dirty="0"/>
              <a:t> be folded into the SDG framework</a:t>
            </a:r>
          </a:p>
          <a:p>
            <a:r>
              <a:rPr lang="en-GB" dirty="0"/>
              <a:t>Ideally, this will be an opportunity to </a:t>
            </a:r>
            <a:r>
              <a:rPr lang="en-GB" b="1" dirty="0"/>
              <a:t>enrich</a:t>
            </a:r>
            <a:r>
              <a:rPr lang="en-GB" dirty="0"/>
              <a:t> the relatively thin and insufficiently impact-oriented conceptualisations within RRI </a:t>
            </a:r>
          </a:p>
        </p:txBody>
      </p:sp>
      <p:pic>
        <p:nvPicPr>
          <p:cNvPr id="4" name="Picture 3" descr="Shape&#10;&#10;Description automatically generated">
            <a:extLst>
              <a:ext uri="{FF2B5EF4-FFF2-40B4-BE49-F238E27FC236}">
                <a16:creationId xmlns:a16="http://schemas.microsoft.com/office/drawing/2014/main" id="{1995A5E9-B9F7-4321-B91A-E74F665969ED}"/>
              </a:ext>
            </a:extLst>
          </p:cNvPr>
          <p:cNvPicPr>
            <a:picLocks noChangeAspect="1"/>
          </p:cNvPicPr>
          <p:nvPr/>
        </p:nvPicPr>
        <p:blipFill>
          <a:blip r:embed="rId2"/>
          <a:stretch>
            <a:fillRect/>
          </a:stretch>
        </p:blipFill>
        <p:spPr>
          <a:xfrm>
            <a:off x="4905547" y="-74286"/>
            <a:ext cx="4238453" cy="845811"/>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46AA912B-D560-4CBA-B6C6-A2C3C8EB65AE}"/>
              </a:ext>
            </a:extLst>
          </p:cNvPr>
          <p:cNvPicPr>
            <a:picLocks noChangeAspect="1"/>
          </p:cNvPicPr>
          <p:nvPr/>
        </p:nvPicPr>
        <p:blipFill>
          <a:blip r:embed="rId3"/>
          <a:stretch>
            <a:fillRect/>
          </a:stretch>
        </p:blipFill>
        <p:spPr>
          <a:xfrm>
            <a:off x="422062" y="2311343"/>
            <a:ext cx="4567950" cy="1230236"/>
          </a:xfrm>
          <a:prstGeom prst="rect">
            <a:avLst/>
          </a:prstGeom>
        </p:spPr>
      </p:pic>
    </p:spTree>
    <p:extLst>
      <p:ext uri="{BB962C8B-B14F-4D97-AF65-F5344CB8AC3E}">
        <p14:creationId xmlns:p14="http://schemas.microsoft.com/office/powerpoint/2010/main" val="37925838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DGs Poster">
            <a:extLst>
              <a:ext uri="{FF2B5EF4-FFF2-40B4-BE49-F238E27FC236}">
                <a16:creationId xmlns:a16="http://schemas.microsoft.com/office/drawing/2014/main" id="{4A20BC80-1B4D-4F41-B511-C130E5B25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897" y="2342660"/>
            <a:ext cx="3256765" cy="1935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0CD080E-E1C5-4789-9E5D-24A37484444D}"/>
              </a:ext>
            </a:extLst>
          </p:cNvPr>
          <p:cNvPicPr>
            <a:picLocks noChangeAspect="1"/>
          </p:cNvPicPr>
          <p:nvPr/>
        </p:nvPicPr>
        <p:blipFill>
          <a:blip r:embed="rId3"/>
          <a:stretch>
            <a:fillRect/>
          </a:stretch>
        </p:blipFill>
        <p:spPr>
          <a:xfrm>
            <a:off x="946575" y="660400"/>
            <a:ext cx="8041321" cy="1298561"/>
          </a:xfrm>
          <a:prstGeom prst="rect">
            <a:avLst/>
          </a:prstGeom>
        </p:spPr>
      </p:pic>
      <p:sp>
        <p:nvSpPr>
          <p:cNvPr id="8" name="TextBox 7">
            <a:extLst>
              <a:ext uri="{FF2B5EF4-FFF2-40B4-BE49-F238E27FC236}">
                <a16:creationId xmlns:a16="http://schemas.microsoft.com/office/drawing/2014/main" id="{D79BF710-66CD-4EDA-903C-A606185703E1}"/>
              </a:ext>
            </a:extLst>
          </p:cNvPr>
          <p:cNvSpPr txBox="1"/>
          <p:nvPr/>
        </p:nvSpPr>
        <p:spPr>
          <a:xfrm>
            <a:off x="946575" y="3152503"/>
            <a:ext cx="2506501" cy="2677656"/>
          </a:xfrm>
          <a:prstGeom prst="rect">
            <a:avLst/>
          </a:prstGeom>
          <a:noFill/>
          <a:ln>
            <a:solidFill>
              <a:schemeClr val="tx1">
                <a:lumMod val="50000"/>
              </a:schemeClr>
            </a:solidFill>
          </a:ln>
        </p:spPr>
        <p:txBody>
          <a:bodyPr wrap="square" rtlCol="0">
            <a:spAutoFit/>
          </a:bodyPr>
          <a:lstStyle/>
          <a:p>
            <a:pPr algn="ctr"/>
            <a:r>
              <a:rPr lang="en-GB" sz="2400" i="1" dirty="0"/>
              <a:t>Most RRI dimensions = </a:t>
            </a:r>
            <a:r>
              <a:rPr lang="en-GB" sz="2400" b="1" i="1" dirty="0"/>
              <a:t>Underpinning factors </a:t>
            </a:r>
            <a:r>
              <a:rPr lang="en-GB" sz="2400" i="1" dirty="0"/>
              <a:t>that enable successful delivery of SDGs</a:t>
            </a:r>
          </a:p>
        </p:txBody>
      </p:sp>
      <p:pic>
        <p:nvPicPr>
          <p:cNvPr id="1026" name="Picture 2" descr="how bricks are produced">
            <a:extLst>
              <a:ext uri="{FF2B5EF4-FFF2-40B4-BE49-F238E27FC236}">
                <a16:creationId xmlns:a16="http://schemas.microsoft.com/office/drawing/2014/main" id="{D2697364-59FE-48C7-A619-28240509F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811" y="4290744"/>
            <a:ext cx="3896937" cy="248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9446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DGs Poster">
            <a:extLst>
              <a:ext uri="{FF2B5EF4-FFF2-40B4-BE49-F238E27FC236}">
                <a16:creationId xmlns:a16="http://schemas.microsoft.com/office/drawing/2014/main" id="{4A20BC80-1B4D-4F41-B511-C130E5B25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897" y="2342660"/>
            <a:ext cx="3256765" cy="1935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0CD080E-E1C5-4789-9E5D-24A37484444D}"/>
              </a:ext>
            </a:extLst>
          </p:cNvPr>
          <p:cNvPicPr>
            <a:picLocks noChangeAspect="1"/>
          </p:cNvPicPr>
          <p:nvPr/>
        </p:nvPicPr>
        <p:blipFill>
          <a:blip r:embed="rId3"/>
          <a:stretch>
            <a:fillRect/>
          </a:stretch>
        </p:blipFill>
        <p:spPr>
          <a:xfrm>
            <a:off x="946575" y="660400"/>
            <a:ext cx="8041321" cy="1298561"/>
          </a:xfrm>
          <a:prstGeom prst="rect">
            <a:avLst/>
          </a:prstGeom>
        </p:spPr>
      </p:pic>
      <p:sp>
        <p:nvSpPr>
          <p:cNvPr id="8" name="TextBox 7">
            <a:extLst>
              <a:ext uri="{FF2B5EF4-FFF2-40B4-BE49-F238E27FC236}">
                <a16:creationId xmlns:a16="http://schemas.microsoft.com/office/drawing/2014/main" id="{D79BF710-66CD-4EDA-903C-A606185703E1}"/>
              </a:ext>
            </a:extLst>
          </p:cNvPr>
          <p:cNvSpPr txBox="1"/>
          <p:nvPr/>
        </p:nvSpPr>
        <p:spPr>
          <a:xfrm>
            <a:off x="946575" y="3072265"/>
            <a:ext cx="2643179" cy="3046988"/>
          </a:xfrm>
          <a:prstGeom prst="rect">
            <a:avLst/>
          </a:prstGeom>
          <a:noFill/>
          <a:ln>
            <a:solidFill>
              <a:schemeClr val="tx1">
                <a:lumMod val="50000"/>
              </a:schemeClr>
            </a:solidFill>
          </a:ln>
        </p:spPr>
        <p:txBody>
          <a:bodyPr wrap="square" rtlCol="0">
            <a:spAutoFit/>
          </a:bodyPr>
          <a:lstStyle/>
          <a:p>
            <a:pPr algn="ctr"/>
            <a:r>
              <a:rPr lang="en-GB" sz="2400" i="1" dirty="0"/>
              <a:t>RRI contributes to </a:t>
            </a:r>
            <a:r>
              <a:rPr lang="en-GB" sz="2400" b="1" i="1" dirty="0"/>
              <a:t>effectiveness</a:t>
            </a:r>
            <a:r>
              <a:rPr lang="en-GB" sz="2400" i="1" dirty="0"/>
              <a:t> and </a:t>
            </a:r>
            <a:r>
              <a:rPr lang="en-GB" sz="2400" b="1" i="1" dirty="0"/>
              <a:t>sustainability</a:t>
            </a:r>
            <a:r>
              <a:rPr lang="en-GB" sz="2400" i="1" dirty="0"/>
              <a:t> of research and innovation, which in turn contributes to SDGs</a:t>
            </a:r>
          </a:p>
        </p:txBody>
      </p:sp>
      <p:pic>
        <p:nvPicPr>
          <p:cNvPr id="1026" name="Picture 2" descr="how bricks are produced">
            <a:extLst>
              <a:ext uri="{FF2B5EF4-FFF2-40B4-BE49-F238E27FC236}">
                <a16:creationId xmlns:a16="http://schemas.microsoft.com/office/drawing/2014/main" id="{D2697364-59FE-48C7-A619-28240509F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811" y="4290744"/>
            <a:ext cx="3896937" cy="248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589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8EE0CCB-4E5F-406C-9D2D-A7DF7194F1C0}"/>
              </a:ext>
            </a:extLst>
          </p:cNvPr>
          <p:cNvPicPr>
            <a:picLocks noChangeAspect="1"/>
          </p:cNvPicPr>
          <p:nvPr/>
        </p:nvPicPr>
        <p:blipFill>
          <a:blip r:embed="rId2"/>
          <a:stretch>
            <a:fillRect/>
          </a:stretch>
        </p:blipFill>
        <p:spPr>
          <a:xfrm>
            <a:off x="0" y="2429042"/>
            <a:ext cx="9144000" cy="2406316"/>
          </a:xfrm>
          <a:prstGeom prst="rect">
            <a:avLst/>
          </a:prstGeom>
        </p:spPr>
      </p:pic>
      <p:pic>
        <p:nvPicPr>
          <p:cNvPr id="4" name="Picture 3">
            <a:extLst>
              <a:ext uri="{FF2B5EF4-FFF2-40B4-BE49-F238E27FC236}">
                <a16:creationId xmlns:a16="http://schemas.microsoft.com/office/drawing/2014/main" id="{2F3E634E-311A-4D60-A38B-E49BDD4F4EDA}"/>
              </a:ext>
            </a:extLst>
          </p:cNvPr>
          <p:cNvPicPr>
            <a:picLocks noChangeAspect="1"/>
          </p:cNvPicPr>
          <p:nvPr/>
        </p:nvPicPr>
        <p:blipFill>
          <a:blip r:embed="rId3"/>
          <a:stretch>
            <a:fillRect/>
          </a:stretch>
        </p:blipFill>
        <p:spPr>
          <a:xfrm>
            <a:off x="946575" y="660400"/>
            <a:ext cx="8041321" cy="1298561"/>
          </a:xfrm>
          <a:prstGeom prst="rect">
            <a:avLst/>
          </a:prstGeom>
        </p:spPr>
      </p:pic>
    </p:spTree>
    <p:extLst>
      <p:ext uri="{BB962C8B-B14F-4D97-AF65-F5344CB8AC3E}">
        <p14:creationId xmlns:p14="http://schemas.microsoft.com/office/powerpoint/2010/main" val="10564568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8EE0CCB-4E5F-406C-9D2D-A7DF7194F1C0}"/>
              </a:ext>
            </a:extLst>
          </p:cNvPr>
          <p:cNvPicPr>
            <a:picLocks noChangeAspect="1"/>
          </p:cNvPicPr>
          <p:nvPr/>
        </p:nvPicPr>
        <p:blipFill>
          <a:blip r:embed="rId2"/>
          <a:stretch>
            <a:fillRect/>
          </a:stretch>
        </p:blipFill>
        <p:spPr>
          <a:xfrm>
            <a:off x="0" y="5646375"/>
            <a:ext cx="4604175" cy="1211625"/>
          </a:xfrm>
          <a:prstGeom prst="rect">
            <a:avLst/>
          </a:prstGeom>
        </p:spPr>
      </p:pic>
      <p:pic>
        <p:nvPicPr>
          <p:cNvPr id="4" name="Picture 3">
            <a:extLst>
              <a:ext uri="{FF2B5EF4-FFF2-40B4-BE49-F238E27FC236}">
                <a16:creationId xmlns:a16="http://schemas.microsoft.com/office/drawing/2014/main" id="{2F3E634E-311A-4D60-A38B-E49BDD4F4EDA}"/>
              </a:ext>
            </a:extLst>
          </p:cNvPr>
          <p:cNvPicPr>
            <a:picLocks noChangeAspect="1"/>
          </p:cNvPicPr>
          <p:nvPr/>
        </p:nvPicPr>
        <p:blipFill>
          <a:blip r:embed="rId3"/>
          <a:stretch>
            <a:fillRect/>
          </a:stretch>
        </p:blipFill>
        <p:spPr>
          <a:xfrm>
            <a:off x="946575" y="660400"/>
            <a:ext cx="8041321" cy="1298561"/>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E62DFCE4-492D-41B3-A964-82078DA5B9E2}"/>
              </a:ext>
            </a:extLst>
          </p:cNvPr>
          <p:cNvPicPr>
            <a:picLocks noChangeAspect="1"/>
          </p:cNvPicPr>
          <p:nvPr/>
        </p:nvPicPr>
        <p:blipFill>
          <a:blip r:embed="rId4"/>
          <a:stretch>
            <a:fillRect/>
          </a:stretch>
        </p:blipFill>
        <p:spPr>
          <a:xfrm>
            <a:off x="36910" y="1958961"/>
            <a:ext cx="9070179" cy="3580508"/>
          </a:xfrm>
          <a:prstGeom prst="rect">
            <a:avLst/>
          </a:prstGeom>
        </p:spPr>
      </p:pic>
    </p:spTree>
    <p:extLst>
      <p:ext uri="{BB962C8B-B14F-4D97-AF65-F5344CB8AC3E}">
        <p14:creationId xmlns:p14="http://schemas.microsoft.com/office/powerpoint/2010/main" val="25902747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6ee3f95140_0_261"/>
          <p:cNvSpPr>
            <a:spLocks noGrp="1"/>
          </p:cNvSpPr>
          <p:nvPr>
            <p:ph type="title"/>
          </p:nvPr>
        </p:nvSpPr>
        <p:spPr>
          <a:xfrm>
            <a:off x="762000" y="9425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3000" dirty="0">
                <a:solidFill>
                  <a:schemeClr val="accent4"/>
                </a:solidFill>
              </a:rPr>
              <a:t>Results – Researchers’ views on socially responsible research dimensions</a:t>
            </a:r>
            <a:br>
              <a:rPr lang="en-GB" sz="3000" dirty="0"/>
            </a:br>
            <a:r>
              <a:rPr lang="en-GB" sz="3000" i="1" dirty="0"/>
              <a:t>Anticipative &amp; Reflective:</a:t>
            </a:r>
            <a:br>
              <a:rPr lang="en-GB" sz="3000" i="1" dirty="0"/>
            </a:br>
            <a:r>
              <a:rPr lang="en-GB" sz="3000" i="1" dirty="0"/>
              <a:t>Societal Concerns</a:t>
            </a:r>
            <a:endParaRPr sz="3000" i="1" dirty="0"/>
          </a:p>
        </p:txBody>
      </p:sp>
      <p:sp>
        <p:nvSpPr>
          <p:cNvPr id="317" name="Google Shape;317;g6ee3f95140_0_261"/>
          <p:cNvSpPr txBox="1"/>
          <p:nvPr/>
        </p:nvSpPr>
        <p:spPr>
          <a:xfrm>
            <a:off x="765465" y="4835604"/>
            <a:ext cx="8241705" cy="162602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i="1" dirty="0"/>
              <a:t>'It is important to ensure that the way I do my research and innovation work does not cause concerns for society.'</a:t>
            </a:r>
            <a:endParaRPr sz="1800" i="1" dirty="0"/>
          </a:p>
          <a:p>
            <a:pPr marL="0" lvl="0" indent="0" algn="l" rtl="0">
              <a:spcBef>
                <a:spcPts val="0"/>
              </a:spcBef>
              <a:spcAft>
                <a:spcPts val="0"/>
              </a:spcAft>
              <a:buNone/>
            </a:pPr>
            <a:r>
              <a:rPr lang="en-GB" dirty="0"/>
              <a:t>n=2113</a:t>
            </a:r>
            <a:br>
              <a:rPr lang="en-GB" dirty="0"/>
            </a:br>
            <a:r>
              <a:rPr lang="en-GB" sz="1200" dirty="0"/>
              <a:t>[African=196, Arab=155, Asia &amp; Pac=163, Eur &amp; N. Am=1314, Lat. Am &amp; Car=205]</a:t>
            </a:r>
            <a:endParaRPr sz="1200" dirty="0"/>
          </a:p>
          <a:p>
            <a:pPr marL="457200" lvl="0" indent="-317500" algn="l" rtl="0">
              <a:spcBef>
                <a:spcPts val="0"/>
              </a:spcBef>
              <a:spcAft>
                <a:spcPts val="0"/>
              </a:spcAft>
              <a:buSzPts val="1400"/>
              <a:buChar char="●"/>
            </a:pPr>
            <a:r>
              <a:rPr lang="en-GB" dirty="0"/>
              <a:t>Overall sentiment leaning heavily on agreement</a:t>
            </a:r>
            <a:endParaRPr dirty="0"/>
          </a:p>
          <a:p>
            <a:pPr marL="457200" lvl="0" indent="-317500" algn="l" rtl="0">
              <a:spcBef>
                <a:spcPts val="0"/>
              </a:spcBef>
              <a:spcAft>
                <a:spcPts val="0"/>
              </a:spcAft>
              <a:buSzPts val="1400"/>
              <a:buChar char="●"/>
            </a:pPr>
            <a:r>
              <a:rPr lang="en-GB" dirty="0"/>
              <a:t>Africa has highest combined “strongly agree” and “agree” percentage (83%)</a:t>
            </a:r>
            <a:endParaRPr dirty="0"/>
          </a:p>
          <a:p>
            <a:pPr marL="457200" lvl="0" indent="-317500" algn="l" rtl="0">
              <a:spcBef>
                <a:spcPts val="0"/>
              </a:spcBef>
              <a:spcAft>
                <a:spcPts val="0"/>
              </a:spcAft>
              <a:buSzPts val="1400"/>
              <a:buChar char="●"/>
            </a:pPr>
            <a:r>
              <a:rPr lang="en-GB" dirty="0"/>
              <a:t>Overall distribution of agreement is similar across regions</a:t>
            </a:r>
            <a:endParaRPr dirty="0"/>
          </a:p>
        </p:txBody>
      </p:sp>
      <p:pic>
        <p:nvPicPr>
          <p:cNvPr id="5" name="Picture 4" descr="A screenshot of a cell phone&#10;&#10;Description automatically generated">
            <a:extLst>
              <a:ext uri="{FF2B5EF4-FFF2-40B4-BE49-F238E27FC236}">
                <a16:creationId xmlns:a16="http://schemas.microsoft.com/office/drawing/2014/main" id="{2DCFE59E-E8C6-6345-AB2D-03ABCED16A26}"/>
              </a:ext>
            </a:extLst>
          </p:cNvPr>
          <p:cNvPicPr>
            <a:picLocks noChangeAspect="1"/>
          </p:cNvPicPr>
          <p:nvPr/>
        </p:nvPicPr>
        <p:blipFill rotWithShape="1">
          <a:blip r:embed="rId3"/>
          <a:srcRect t="67996" r="27430" b="-3577"/>
          <a:stretch/>
        </p:blipFill>
        <p:spPr>
          <a:xfrm>
            <a:off x="1095434" y="2085504"/>
            <a:ext cx="7103432" cy="905436"/>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D1B1C83B-B9B6-1C43-9770-57C10EC4E410}"/>
              </a:ext>
            </a:extLst>
          </p:cNvPr>
          <p:cNvPicPr>
            <a:picLocks noChangeAspect="1"/>
          </p:cNvPicPr>
          <p:nvPr/>
        </p:nvPicPr>
        <p:blipFill rotWithShape="1">
          <a:blip r:embed="rId4"/>
          <a:srcRect t="18017" b="21825"/>
          <a:stretch/>
        </p:blipFill>
        <p:spPr>
          <a:xfrm>
            <a:off x="136829" y="2945012"/>
            <a:ext cx="8870341" cy="1844098"/>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68E2615D-DBA7-4DAA-B44D-BACB1D784581}"/>
                  </a:ext>
                </a:extLst>
              </p14:cNvPr>
              <p14:cNvContentPartPr/>
              <p14:nvPr/>
            </p14:nvContentPartPr>
            <p14:xfrm>
              <a:off x="5071280" y="2556813"/>
              <a:ext cx="360" cy="360"/>
            </p14:xfrm>
          </p:contentPart>
        </mc:Choice>
        <mc:Fallback xmlns="">
          <p:pic>
            <p:nvPicPr>
              <p:cNvPr id="2" name="Ink 1">
                <a:extLst>
                  <a:ext uri="{FF2B5EF4-FFF2-40B4-BE49-F238E27FC236}">
                    <a16:creationId xmlns:a16="http://schemas.microsoft.com/office/drawing/2014/main" id="{68E2615D-DBA7-4DAA-B44D-BACB1D784581}"/>
                  </a:ext>
                </a:extLst>
              </p:cNvPr>
              <p:cNvPicPr/>
              <p:nvPr/>
            </p:nvPicPr>
            <p:blipFill>
              <a:blip r:embed="rId7"/>
              <a:stretch>
                <a:fillRect/>
              </a:stretch>
            </p:blipFill>
            <p:spPr>
              <a:xfrm>
                <a:off x="5062280" y="254781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A906F624-9D18-40DA-AF2B-5048D26F73EC}"/>
                  </a:ext>
                </a:extLst>
              </p14:cNvPr>
              <p14:cNvContentPartPr/>
              <p14:nvPr/>
            </p14:nvContentPartPr>
            <p14:xfrm>
              <a:off x="5215280" y="2438013"/>
              <a:ext cx="360" cy="360"/>
            </p14:xfrm>
          </p:contentPart>
        </mc:Choice>
        <mc:Fallback xmlns="">
          <p:pic>
            <p:nvPicPr>
              <p:cNvPr id="3" name="Ink 2">
                <a:extLst>
                  <a:ext uri="{FF2B5EF4-FFF2-40B4-BE49-F238E27FC236}">
                    <a16:creationId xmlns:a16="http://schemas.microsoft.com/office/drawing/2014/main" id="{A906F624-9D18-40DA-AF2B-5048D26F73EC}"/>
                  </a:ext>
                </a:extLst>
              </p:cNvPr>
              <p:cNvPicPr/>
              <p:nvPr/>
            </p:nvPicPr>
            <p:blipFill>
              <a:blip r:embed="rId7"/>
              <a:stretch>
                <a:fillRect/>
              </a:stretch>
            </p:blipFill>
            <p:spPr>
              <a:xfrm>
                <a:off x="5206280" y="242937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8302D733-4200-4BC8-AFFC-A1E93E0F171F}"/>
                  </a:ext>
                </a:extLst>
              </p14:cNvPr>
              <p14:cNvContentPartPr/>
              <p14:nvPr/>
            </p14:nvContentPartPr>
            <p14:xfrm>
              <a:off x="5181440" y="2657973"/>
              <a:ext cx="360" cy="360"/>
            </p14:xfrm>
          </p:contentPart>
        </mc:Choice>
        <mc:Fallback xmlns="">
          <p:pic>
            <p:nvPicPr>
              <p:cNvPr id="4" name="Ink 3">
                <a:extLst>
                  <a:ext uri="{FF2B5EF4-FFF2-40B4-BE49-F238E27FC236}">
                    <a16:creationId xmlns:a16="http://schemas.microsoft.com/office/drawing/2014/main" id="{8302D733-4200-4BC8-AFFC-A1E93E0F171F}"/>
                  </a:ext>
                </a:extLst>
              </p:cNvPr>
              <p:cNvPicPr/>
              <p:nvPr/>
            </p:nvPicPr>
            <p:blipFill>
              <a:blip r:embed="rId7"/>
              <a:stretch>
                <a:fillRect/>
              </a:stretch>
            </p:blipFill>
            <p:spPr>
              <a:xfrm>
                <a:off x="5172800" y="2648973"/>
                <a:ext cx="18000" cy="18000"/>
              </a:xfrm>
              <a:prstGeom prst="rect">
                <a:avLst/>
              </a:prstGeom>
            </p:spPr>
          </p:pic>
        </mc:Fallback>
      </mc:AlternateContent>
    </p:spTree>
    <p:extLst>
      <p:ext uri="{BB962C8B-B14F-4D97-AF65-F5344CB8AC3E}">
        <p14:creationId xmlns:p14="http://schemas.microsoft.com/office/powerpoint/2010/main" val="21995324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6ee3f95140_0_223"/>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lvl="2" algn="ctr"/>
            <a:r>
              <a:rPr lang="en-GB" sz="3000" dirty="0">
                <a:solidFill>
                  <a:schemeClr val="accent4"/>
                </a:solidFill>
              </a:rPr>
              <a:t>Results – Researchers’ views on socially responsible research dimensions</a:t>
            </a:r>
            <a:br>
              <a:rPr lang="en-GB" sz="3000" dirty="0"/>
            </a:br>
            <a:r>
              <a:rPr lang="en-GB" sz="3000" i="1" dirty="0"/>
              <a:t>Open and Transparent:</a:t>
            </a:r>
            <a:endParaRPr sz="3000" i="1" dirty="0"/>
          </a:p>
          <a:p>
            <a:pPr marL="0" lvl="2" indent="0" algn="ctr" rtl="0">
              <a:lnSpc>
                <a:spcPct val="90000"/>
              </a:lnSpc>
              <a:spcBef>
                <a:spcPts val="0"/>
              </a:spcBef>
              <a:spcAft>
                <a:spcPts val="0"/>
              </a:spcAft>
              <a:buNone/>
            </a:pPr>
            <a:r>
              <a:rPr lang="en-GB" sz="3000" i="1" dirty="0"/>
              <a:t>R&amp;I Methods and Processes</a:t>
            </a:r>
            <a:endParaRPr sz="3000" i="1" dirty="0"/>
          </a:p>
        </p:txBody>
      </p:sp>
      <p:sp>
        <p:nvSpPr>
          <p:cNvPr id="324" name="Google Shape;324;g6ee3f95140_0_223"/>
          <p:cNvSpPr txBox="1"/>
          <p:nvPr/>
        </p:nvSpPr>
        <p:spPr>
          <a:xfrm>
            <a:off x="1069339" y="5044868"/>
            <a:ext cx="7726317" cy="14430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i="1" dirty="0"/>
              <a:t>'It is important to make my research and innovation methods/processes open and transparent.'</a:t>
            </a:r>
            <a:endParaRPr sz="2000" i="1" dirty="0"/>
          </a:p>
          <a:p>
            <a:pPr marL="0" lvl="0" indent="0" algn="l" rtl="0">
              <a:spcBef>
                <a:spcPts val="0"/>
              </a:spcBef>
              <a:spcAft>
                <a:spcPts val="0"/>
              </a:spcAft>
              <a:buNone/>
            </a:pPr>
            <a:br>
              <a:rPr lang="en-GB" dirty="0"/>
            </a:br>
            <a:r>
              <a:rPr lang="en-GB" dirty="0"/>
              <a:t>Overall sentiment leaning heavily on agreement</a:t>
            </a:r>
            <a:endParaRPr dirty="0"/>
          </a:p>
          <a:p>
            <a:pPr marL="457200" lvl="0" indent="-317500" algn="l" rtl="0">
              <a:spcBef>
                <a:spcPts val="0"/>
              </a:spcBef>
              <a:spcAft>
                <a:spcPts val="0"/>
              </a:spcAft>
              <a:buSzPts val="1400"/>
              <a:buChar char="●"/>
            </a:pPr>
            <a:r>
              <a:rPr lang="en-GB" dirty="0"/>
              <a:t>Latin America leading slightly with 60% strongly agreeing</a:t>
            </a:r>
          </a:p>
          <a:p>
            <a:pPr marL="139700" lvl="0" algn="r">
              <a:buSzPts val="1400"/>
            </a:pPr>
            <a:r>
              <a:rPr lang="en-GB" dirty="0"/>
              <a:t>n=2194</a:t>
            </a:r>
            <a:endParaRPr dirty="0"/>
          </a:p>
        </p:txBody>
      </p:sp>
      <p:pic>
        <p:nvPicPr>
          <p:cNvPr id="3" name="Picture 2" descr="A screenshot of a cell phone&#10;&#10;Description automatically generated">
            <a:extLst>
              <a:ext uri="{FF2B5EF4-FFF2-40B4-BE49-F238E27FC236}">
                <a16:creationId xmlns:a16="http://schemas.microsoft.com/office/drawing/2014/main" id="{E413AD43-AB63-ED46-AFA5-38F633D93593}"/>
              </a:ext>
            </a:extLst>
          </p:cNvPr>
          <p:cNvPicPr>
            <a:picLocks noChangeAspect="1"/>
          </p:cNvPicPr>
          <p:nvPr/>
        </p:nvPicPr>
        <p:blipFill rotWithShape="1">
          <a:blip r:embed="rId3"/>
          <a:srcRect t="17636" b="22206"/>
          <a:stretch/>
        </p:blipFill>
        <p:spPr>
          <a:xfrm>
            <a:off x="79359" y="2981291"/>
            <a:ext cx="9076908" cy="1887041"/>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E7EF3BCD-6639-F246-BA0F-EF752FB5C700}"/>
              </a:ext>
            </a:extLst>
          </p:cNvPr>
          <p:cNvPicPr>
            <a:picLocks noChangeAspect="1"/>
          </p:cNvPicPr>
          <p:nvPr/>
        </p:nvPicPr>
        <p:blipFill rotWithShape="1">
          <a:blip r:embed="rId4"/>
          <a:srcRect t="71349" r="26070" b="-1"/>
          <a:stretch/>
        </p:blipFill>
        <p:spPr>
          <a:xfrm>
            <a:off x="1059308" y="2156038"/>
            <a:ext cx="7830371" cy="788922"/>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01348310-BD1F-4FD1-A739-A8FCDD4403C6}"/>
                  </a:ext>
                </a:extLst>
              </p14:cNvPr>
              <p14:cNvContentPartPr/>
              <p14:nvPr/>
            </p14:nvContentPartPr>
            <p14:xfrm>
              <a:off x="5130680" y="2522787"/>
              <a:ext cx="360" cy="360"/>
            </p14:xfrm>
          </p:contentPart>
        </mc:Choice>
        <mc:Fallback xmlns="">
          <p:pic>
            <p:nvPicPr>
              <p:cNvPr id="2" name="Ink 1">
                <a:extLst>
                  <a:ext uri="{FF2B5EF4-FFF2-40B4-BE49-F238E27FC236}">
                    <a16:creationId xmlns:a16="http://schemas.microsoft.com/office/drawing/2014/main" id="{01348310-BD1F-4FD1-A739-A8FCDD4403C6}"/>
                  </a:ext>
                </a:extLst>
              </p:cNvPr>
              <p:cNvPicPr/>
              <p:nvPr/>
            </p:nvPicPr>
            <p:blipFill>
              <a:blip r:embed="rId7"/>
              <a:stretch>
                <a:fillRect/>
              </a:stretch>
            </p:blipFill>
            <p:spPr>
              <a:xfrm>
                <a:off x="5122040" y="25137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D7223CFA-729D-4848-B510-16CA6D17961D}"/>
                  </a:ext>
                </a:extLst>
              </p14:cNvPr>
              <p14:cNvContentPartPr/>
              <p14:nvPr/>
            </p14:nvContentPartPr>
            <p14:xfrm>
              <a:off x="4639640" y="2472027"/>
              <a:ext cx="360" cy="360"/>
            </p14:xfrm>
          </p:contentPart>
        </mc:Choice>
        <mc:Fallback xmlns="">
          <p:pic>
            <p:nvPicPr>
              <p:cNvPr id="4" name="Ink 3">
                <a:extLst>
                  <a:ext uri="{FF2B5EF4-FFF2-40B4-BE49-F238E27FC236}">
                    <a16:creationId xmlns:a16="http://schemas.microsoft.com/office/drawing/2014/main" id="{D7223CFA-729D-4848-B510-16CA6D17961D}"/>
                  </a:ext>
                </a:extLst>
              </p:cNvPr>
              <p:cNvPicPr/>
              <p:nvPr/>
            </p:nvPicPr>
            <p:blipFill>
              <a:blip r:embed="rId7"/>
              <a:stretch>
                <a:fillRect/>
              </a:stretch>
            </p:blipFill>
            <p:spPr>
              <a:xfrm>
                <a:off x="4631000" y="24630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CF3A3308-3657-4CC3-A6E2-4F7A2912F73B}"/>
                  </a:ext>
                </a:extLst>
              </p14:cNvPr>
              <p14:cNvContentPartPr/>
              <p14:nvPr/>
            </p14:nvContentPartPr>
            <p14:xfrm>
              <a:off x="3581240" y="3157827"/>
              <a:ext cx="360" cy="360"/>
            </p14:xfrm>
          </p:contentPart>
        </mc:Choice>
        <mc:Fallback xmlns="">
          <p:pic>
            <p:nvPicPr>
              <p:cNvPr id="8" name="Ink 7">
                <a:extLst>
                  <a:ext uri="{FF2B5EF4-FFF2-40B4-BE49-F238E27FC236}">
                    <a16:creationId xmlns:a16="http://schemas.microsoft.com/office/drawing/2014/main" id="{CF3A3308-3657-4CC3-A6E2-4F7A2912F73B}"/>
                  </a:ext>
                </a:extLst>
              </p:cNvPr>
              <p:cNvPicPr/>
              <p:nvPr/>
            </p:nvPicPr>
            <p:blipFill>
              <a:blip r:embed="rId7"/>
              <a:stretch>
                <a:fillRect/>
              </a:stretch>
            </p:blipFill>
            <p:spPr>
              <a:xfrm>
                <a:off x="3572240" y="3148827"/>
                <a:ext cx="18000" cy="18000"/>
              </a:xfrm>
              <a:prstGeom prst="rect">
                <a:avLst/>
              </a:prstGeom>
            </p:spPr>
          </p:pic>
        </mc:Fallback>
      </mc:AlternateContent>
    </p:spTree>
    <p:extLst>
      <p:ext uri="{BB962C8B-B14F-4D97-AF65-F5344CB8AC3E}">
        <p14:creationId xmlns:p14="http://schemas.microsoft.com/office/powerpoint/2010/main" val="9384779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6ee3f95140_0_229"/>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lvl="2" algn="ctr"/>
            <a:r>
              <a:rPr lang="en-GB" sz="3000" dirty="0">
                <a:solidFill>
                  <a:schemeClr val="accent4"/>
                </a:solidFill>
              </a:rPr>
              <a:t>Results – Researchers’ views on socially responsible research dimensions</a:t>
            </a:r>
            <a:br>
              <a:rPr lang="en-GB" sz="3000" dirty="0"/>
            </a:br>
            <a:r>
              <a:rPr lang="en-GB" sz="3000" i="1" dirty="0"/>
              <a:t>Open and Transparent:</a:t>
            </a:r>
            <a:endParaRPr sz="3000" i="1" dirty="0"/>
          </a:p>
          <a:p>
            <a:pPr marL="0" lvl="2" indent="0" algn="ctr" rtl="0">
              <a:lnSpc>
                <a:spcPct val="90000"/>
              </a:lnSpc>
              <a:spcBef>
                <a:spcPts val="0"/>
              </a:spcBef>
              <a:spcAft>
                <a:spcPts val="0"/>
              </a:spcAft>
              <a:buNone/>
            </a:pPr>
            <a:r>
              <a:rPr lang="en-GB" sz="3000" i="1" dirty="0"/>
              <a:t>Public Accessibility</a:t>
            </a:r>
            <a:endParaRPr sz="3000" i="1" dirty="0"/>
          </a:p>
        </p:txBody>
      </p:sp>
      <p:sp>
        <p:nvSpPr>
          <p:cNvPr id="331" name="Google Shape;331;g6ee3f95140_0_229"/>
          <p:cNvSpPr txBox="1"/>
          <p:nvPr/>
        </p:nvSpPr>
        <p:spPr>
          <a:xfrm>
            <a:off x="1106699" y="4972665"/>
            <a:ext cx="7627997" cy="152392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i="1" dirty="0"/>
              <a:t>'It is important to make the results of my research and innovations work accessible to as wide a public as possible.'</a:t>
            </a:r>
            <a:endParaRPr sz="1800" i="1" dirty="0"/>
          </a:p>
          <a:p>
            <a:pPr marL="457200" lvl="0" indent="-317500" algn="l" rtl="0">
              <a:spcBef>
                <a:spcPts val="0"/>
              </a:spcBef>
              <a:spcAft>
                <a:spcPts val="0"/>
              </a:spcAft>
              <a:buSzPts val="1400"/>
              <a:buChar char="●"/>
            </a:pPr>
            <a:r>
              <a:rPr lang="en-GB" dirty="0"/>
              <a:t>Overall sentiment leaning heavily on agreement</a:t>
            </a:r>
            <a:endParaRPr dirty="0"/>
          </a:p>
          <a:p>
            <a:pPr marL="457200" lvl="0" indent="-317500" algn="l" rtl="0">
              <a:spcBef>
                <a:spcPts val="0"/>
              </a:spcBef>
              <a:spcAft>
                <a:spcPts val="0"/>
              </a:spcAft>
              <a:buSzPts val="1400"/>
              <a:buChar char="●"/>
            </a:pPr>
            <a:r>
              <a:rPr lang="en-GB" dirty="0"/>
              <a:t>Highest combined disagreement to the statement across African regions</a:t>
            </a:r>
            <a:endParaRPr dirty="0"/>
          </a:p>
          <a:p>
            <a:pPr marL="457200" lvl="0" indent="-317500" algn="l" rtl="0">
              <a:spcBef>
                <a:spcPts val="0"/>
              </a:spcBef>
              <a:spcAft>
                <a:spcPts val="0"/>
              </a:spcAft>
              <a:buSzPts val="1400"/>
              <a:buChar char="●"/>
            </a:pPr>
            <a:r>
              <a:rPr lang="en-GB" dirty="0"/>
              <a:t>Overall distribution of agreement is similar across regions</a:t>
            </a:r>
          </a:p>
          <a:p>
            <a:pPr marL="139700" algn="r">
              <a:buSzPts val="1400"/>
            </a:pPr>
            <a:r>
              <a:rPr lang="en-GB" dirty="0"/>
              <a:t>n=2175</a:t>
            </a:r>
            <a:endParaRPr lang="en-GB" sz="1200" dirty="0"/>
          </a:p>
        </p:txBody>
      </p:sp>
      <p:pic>
        <p:nvPicPr>
          <p:cNvPr id="4" name="Picture 3" descr="A screenshot of a cell phone&#10;&#10;Description automatically generated">
            <a:extLst>
              <a:ext uri="{FF2B5EF4-FFF2-40B4-BE49-F238E27FC236}">
                <a16:creationId xmlns:a16="http://schemas.microsoft.com/office/drawing/2014/main" id="{863B66BC-BC85-A24B-BC7D-01A08D4C4C5D}"/>
              </a:ext>
            </a:extLst>
          </p:cNvPr>
          <p:cNvPicPr>
            <a:picLocks noChangeAspect="1"/>
          </p:cNvPicPr>
          <p:nvPr/>
        </p:nvPicPr>
        <p:blipFill rotWithShape="1">
          <a:blip r:embed="rId3"/>
          <a:srcRect t="18028" b="20363"/>
          <a:stretch/>
        </p:blipFill>
        <p:spPr>
          <a:xfrm>
            <a:off x="0" y="2984207"/>
            <a:ext cx="9184930" cy="1955502"/>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78325D6F-5150-8D49-BD13-7FDBCABAB0BA}"/>
              </a:ext>
            </a:extLst>
          </p:cNvPr>
          <p:cNvPicPr>
            <a:picLocks noChangeAspect="1"/>
          </p:cNvPicPr>
          <p:nvPr/>
        </p:nvPicPr>
        <p:blipFill rotWithShape="1">
          <a:blip r:embed="rId4"/>
          <a:srcRect t="69947" r="29664"/>
          <a:stretch/>
        </p:blipFill>
        <p:spPr>
          <a:xfrm>
            <a:off x="1025300" y="2162953"/>
            <a:ext cx="7797542" cy="866167"/>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96108E60-9B63-4353-843B-A25151DC7C2E}"/>
                  </a:ext>
                </a:extLst>
              </p14:cNvPr>
              <p14:cNvContentPartPr/>
              <p14:nvPr/>
            </p14:nvContentPartPr>
            <p14:xfrm>
              <a:off x="5172800" y="2268480"/>
              <a:ext cx="360" cy="360"/>
            </p14:xfrm>
          </p:contentPart>
        </mc:Choice>
        <mc:Fallback xmlns="">
          <p:pic>
            <p:nvPicPr>
              <p:cNvPr id="2" name="Ink 1">
                <a:extLst>
                  <a:ext uri="{FF2B5EF4-FFF2-40B4-BE49-F238E27FC236}">
                    <a16:creationId xmlns:a16="http://schemas.microsoft.com/office/drawing/2014/main" id="{96108E60-9B63-4353-843B-A25151DC7C2E}"/>
                  </a:ext>
                </a:extLst>
              </p:cNvPr>
              <p:cNvPicPr/>
              <p:nvPr/>
            </p:nvPicPr>
            <p:blipFill>
              <a:blip r:embed="rId7"/>
              <a:stretch>
                <a:fillRect/>
              </a:stretch>
            </p:blipFill>
            <p:spPr>
              <a:xfrm>
                <a:off x="5164160" y="2259480"/>
                <a:ext cx="18000" cy="18000"/>
              </a:xfrm>
              <a:prstGeom prst="rect">
                <a:avLst/>
              </a:prstGeom>
            </p:spPr>
          </p:pic>
        </mc:Fallback>
      </mc:AlternateContent>
      <p:grpSp>
        <p:nvGrpSpPr>
          <p:cNvPr id="9" name="Group 8">
            <a:extLst>
              <a:ext uri="{FF2B5EF4-FFF2-40B4-BE49-F238E27FC236}">
                <a16:creationId xmlns:a16="http://schemas.microsoft.com/office/drawing/2014/main" id="{36507F07-0892-4982-BDB0-4B126678EE28}"/>
              </a:ext>
            </a:extLst>
          </p:cNvPr>
          <p:cNvGrpSpPr/>
          <p:nvPr/>
        </p:nvGrpSpPr>
        <p:grpSpPr>
          <a:xfrm>
            <a:off x="5181440" y="2573400"/>
            <a:ext cx="360" cy="360"/>
            <a:chOff x="5181440" y="2573400"/>
            <a:chExt cx="360" cy="360"/>
          </a:xfrm>
        </p:grpSpPr>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D50E0209-6AB5-45F4-BE53-C8C2E208206D}"/>
                    </a:ext>
                  </a:extLst>
                </p14:cNvPr>
                <p14:cNvContentPartPr/>
                <p14:nvPr/>
              </p14:nvContentPartPr>
              <p14:xfrm>
                <a:off x="5181440" y="2573400"/>
                <a:ext cx="360" cy="360"/>
              </p14:xfrm>
            </p:contentPart>
          </mc:Choice>
          <mc:Fallback xmlns="">
            <p:pic>
              <p:nvPicPr>
                <p:cNvPr id="3" name="Ink 2">
                  <a:extLst>
                    <a:ext uri="{FF2B5EF4-FFF2-40B4-BE49-F238E27FC236}">
                      <a16:creationId xmlns:a16="http://schemas.microsoft.com/office/drawing/2014/main" id="{D50E0209-6AB5-45F4-BE53-C8C2E208206D}"/>
                    </a:ext>
                  </a:extLst>
                </p:cNvPr>
                <p:cNvPicPr/>
                <p:nvPr/>
              </p:nvPicPr>
              <p:blipFill>
                <a:blip r:embed="rId7"/>
                <a:stretch>
                  <a:fillRect/>
                </a:stretch>
              </p:blipFill>
              <p:spPr>
                <a:xfrm>
                  <a:off x="5172800" y="25644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F9829CAB-B9DE-4270-8F38-4D721464783E}"/>
                    </a:ext>
                  </a:extLst>
                </p14:cNvPr>
                <p14:cNvContentPartPr/>
                <p14:nvPr/>
              </p14:nvContentPartPr>
              <p14:xfrm>
                <a:off x="5181440" y="2573400"/>
                <a:ext cx="360" cy="360"/>
              </p14:xfrm>
            </p:contentPart>
          </mc:Choice>
          <mc:Fallback xmlns="">
            <p:pic>
              <p:nvPicPr>
                <p:cNvPr id="6" name="Ink 5">
                  <a:extLst>
                    <a:ext uri="{FF2B5EF4-FFF2-40B4-BE49-F238E27FC236}">
                      <a16:creationId xmlns:a16="http://schemas.microsoft.com/office/drawing/2014/main" id="{F9829CAB-B9DE-4270-8F38-4D721464783E}"/>
                    </a:ext>
                  </a:extLst>
                </p:cNvPr>
                <p:cNvPicPr/>
                <p:nvPr/>
              </p:nvPicPr>
              <p:blipFill>
                <a:blip r:embed="rId7"/>
                <a:stretch>
                  <a:fillRect/>
                </a:stretch>
              </p:blipFill>
              <p:spPr>
                <a:xfrm>
                  <a:off x="5172800" y="2564400"/>
                  <a:ext cx="18000" cy="18000"/>
                </a:xfrm>
                <a:prstGeom prst="rect">
                  <a:avLst/>
                </a:prstGeom>
              </p:spPr>
            </p:pic>
          </mc:Fallback>
        </mc:AlternateContent>
      </p:grpSp>
    </p:spTree>
    <p:extLst>
      <p:ext uri="{BB962C8B-B14F-4D97-AF65-F5344CB8AC3E}">
        <p14:creationId xmlns:p14="http://schemas.microsoft.com/office/powerpoint/2010/main" val="35637507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6ee3f95140_0_239"/>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lvl="2" algn="ctr"/>
            <a:r>
              <a:rPr lang="en-GB" sz="3000" dirty="0">
                <a:solidFill>
                  <a:schemeClr val="accent4"/>
                </a:solidFill>
              </a:rPr>
              <a:t>Results – Researchers’ views on socially responsible research dimensions</a:t>
            </a:r>
            <a:br>
              <a:rPr lang="en-GB" sz="3000" dirty="0"/>
            </a:br>
            <a:r>
              <a:rPr lang="en-GB" sz="3000" i="1" dirty="0"/>
              <a:t>Open and Transparent:</a:t>
            </a:r>
            <a:endParaRPr sz="3000" i="1" dirty="0"/>
          </a:p>
          <a:p>
            <a:pPr marL="0" lvl="2" indent="0" algn="ctr" rtl="0">
              <a:lnSpc>
                <a:spcPct val="90000"/>
              </a:lnSpc>
              <a:spcBef>
                <a:spcPts val="0"/>
              </a:spcBef>
              <a:spcAft>
                <a:spcPts val="0"/>
              </a:spcAft>
              <a:buNone/>
            </a:pPr>
            <a:r>
              <a:rPr lang="en-GB" sz="3000" i="1" dirty="0"/>
              <a:t>Open Data</a:t>
            </a:r>
            <a:endParaRPr sz="3000" i="1" dirty="0"/>
          </a:p>
        </p:txBody>
      </p:sp>
      <p:sp>
        <p:nvSpPr>
          <p:cNvPr id="338" name="Google Shape;338;g6ee3f95140_0_239"/>
          <p:cNvSpPr txBox="1"/>
          <p:nvPr/>
        </p:nvSpPr>
        <p:spPr>
          <a:xfrm>
            <a:off x="1243804" y="5104264"/>
            <a:ext cx="7097100" cy="158827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i="1" dirty="0"/>
              <a:t>'It is important to make data from my research and innovation activities freely available to the public.'</a:t>
            </a:r>
            <a:endParaRPr sz="1200" dirty="0"/>
          </a:p>
          <a:p>
            <a:pPr marL="457200" lvl="0" indent="-317500" algn="l" rtl="0">
              <a:spcBef>
                <a:spcPts val="0"/>
              </a:spcBef>
              <a:spcAft>
                <a:spcPts val="0"/>
              </a:spcAft>
              <a:buSzPts val="1400"/>
              <a:buChar char="●"/>
            </a:pPr>
            <a:r>
              <a:rPr lang="en-GB" dirty="0"/>
              <a:t>Overall sentiment leaning heavily on agreement</a:t>
            </a:r>
            <a:endParaRPr dirty="0"/>
          </a:p>
          <a:p>
            <a:pPr marL="457200" lvl="0" indent="-317500" algn="l" rtl="0">
              <a:spcBef>
                <a:spcPts val="0"/>
              </a:spcBef>
              <a:spcAft>
                <a:spcPts val="0"/>
              </a:spcAft>
              <a:buSzPts val="1400"/>
              <a:buChar char="●"/>
            </a:pPr>
            <a:r>
              <a:rPr lang="en-GB" dirty="0"/>
              <a:t>Highest combined disagreement to the statement across African regions</a:t>
            </a:r>
            <a:endParaRPr dirty="0"/>
          </a:p>
          <a:p>
            <a:pPr marL="457200" lvl="0" indent="-317500" algn="l" rtl="0">
              <a:spcBef>
                <a:spcPts val="0"/>
              </a:spcBef>
              <a:spcAft>
                <a:spcPts val="0"/>
              </a:spcAft>
              <a:buSzPts val="1400"/>
              <a:buChar char="●"/>
            </a:pPr>
            <a:r>
              <a:rPr lang="en-GB" dirty="0"/>
              <a:t>Overall distribution of agreement is very similar across regions</a:t>
            </a:r>
            <a:endParaRPr sz="1200" dirty="0"/>
          </a:p>
        </p:txBody>
      </p:sp>
      <p:pic>
        <p:nvPicPr>
          <p:cNvPr id="4" name="Picture 3" descr="A screenshot of a cell phone&#10;&#10;Description automatically generated">
            <a:extLst>
              <a:ext uri="{FF2B5EF4-FFF2-40B4-BE49-F238E27FC236}">
                <a16:creationId xmlns:a16="http://schemas.microsoft.com/office/drawing/2014/main" id="{F7A9C417-542C-6941-BCA8-E6D11C2EA0E5}"/>
              </a:ext>
            </a:extLst>
          </p:cNvPr>
          <p:cNvPicPr>
            <a:picLocks noChangeAspect="1"/>
          </p:cNvPicPr>
          <p:nvPr/>
        </p:nvPicPr>
        <p:blipFill rotWithShape="1">
          <a:blip r:embed="rId3"/>
          <a:srcRect t="71127" r="30947"/>
          <a:stretch/>
        </p:blipFill>
        <p:spPr>
          <a:xfrm>
            <a:off x="872899" y="2171441"/>
            <a:ext cx="8271101" cy="8991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ED161C90-765E-ED4C-82A5-40E8864DA44A}"/>
              </a:ext>
            </a:extLst>
          </p:cNvPr>
          <p:cNvPicPr>
            <a:picLocks noChangeAspect="1"/>
          </p:cNvPicPr>
          <p:nvPr/>
        </p:nvPicPr>
        <p:blipFill rotWithShape="1">
          <a:blip r:embed="rId4"/>
          <a:srcRect t="17963" b="21683"/>
          <a:stretch/>
        </p:blipFill>
        <p:spPr>
          <a:xfrm>
            <a:off x="0" y="3075975"/>
            <a:ext cx="9144000" cy="1907176"/>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9877D634-3B12-43E2-9757-466D5383F6AC}"/>
                  </a:ext>
                </a:extLst>
              </p14:cNvPr>
              <p14:cNvContentPartPr/>
              <p14:nvPr/>
            </p14:nvContentPartPr>
            <p14:xfrm>
              <a:off x="4080920" y="2683560"/>
              <a:ext cx="360" cy="360"/>
            </p14:xfrm>
          </p:contentPart>
        </mc:Choice>
        <mc:Fallback xmlns="">
          <p:pic>
            <p:nvPicPr>
              <p:cNvPr id="2" name="Ink 1">
                <a:extLst>
                  <a:ext uri="{FF2B5EF4-FFF2-40B4-BE49-F238E27FC236}">
                    <a16:creationId xmlns:a16="http://schemas.microsoft.com/office/drawing/2014/main" id="{9877D634-3B12-43E2-9757-466D5383F6AC}"/>
                  </a:ext>
                </a:extLst>
              </p:cNvPr>
              <p:cNvPicPr/>
              <p:nvPr/>
            </p:nvPicPr>
            <p:blipFill>
              <a:blip r:embed="rId7"/>
              <a:stretch>
                <a:fillRect/>
              </a:stretch>
            </p:blipFill>
            <p:spPr>
              <a:xfrm>
                <a:off x="4071920" y="2674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CFB8BE6D-F916-4905-A8B3-F2DDB0C1B924}"/>
                  </a:ext>
                </a:extLst>
              </p14:cNvPr>
              <p14:cNvContentPartPr/>
              <p14:nvPr/>
            </p14:nvContentPartPr>
            <p14:xfrm>
              <a:off x="4512560" y="2556480"/>
              <a:ext cx="360" cy="360"/>
            </p14:xfrm>
          </p:contentPart>
        </mc:Choice>
        <mc:Fallback xmlns="">
          <p:pic>
            <p:nvPicPr>
              <p:cNvPr id="3" name="Ink 2">
                <a:extLst>
                  <a:ext uri="{FF2B5EF4-FFF2-40B4-BE49-F238E27FC236}">
                    <a16:creationId xmlns:a16="http://schemas.microsoft.com/office/drawing/2014/main" id="{CFB8BE6D-F916-4905-A8B3-F2DDB0C1B924}"/>
                  </a:ext>
                </a:extLst>
              </p:cNvPr>
              <p:cNvPicPr/>
              <p:nvPr/>
            </p:nvPicPr>
            <p:blipFill>
              <a:blip r:embed="rId7"/>
              <a:stretch>
                <a:fillRect/>
              </a:stretch>
            </p:blipFill>
            <p:spPr>
              <a:xfrm>
                <a:off x="4503560" y="25474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E7927119-D8D9-44CC-8685-8E25B32F4559}"/>
                  </a:ext>
                </a:extLst>
              </p14:cNvPr>
              <p14:cNvContentPartPr/>
              <p14:nvPr/>
            </p14:nvContentPartPr>
            <p14:xfrm>
              <a:off x="5240480" y="2497440"/>
              <a:ext cx="360" cy="360"/>
            </p14:xfrm>
          </p:contentPart>
        </mc:Choice>
        <mc:Fallback xmlns="">
          <p:pic>
            <p:nvPicPr>
              <p:cNvPr id="5" name="Ink 4">
                <a:extLst>
                  <a:ext uri="{FF2B5EF4-FFF2-40B4-BE49-F238E27FC236}">
                    <a16:creationId xmlns:a16="http://schemas.microsoft.com/office/drawing/2014/main" id="{E7927119-D8D9-44CC-8685-8E25B32F4559}"/>
                  </a:ext>
                </a:extLst>
              </p:cNvPr>
              <p:cNvPicPr/>
              <p:nvPr/>
            </p:nvPicPr>
            <p:blipFill>
              <a:blip r:embed="rId7"/>
              <a:stretch>
                <a:fillRect/>
              </a:stretch>
            </p:blipFill>
            <p:spPr>
              <a:xfrm>
                <a:off x="5231840" y="2488440"/>
                <a:ext cx="18000" cy="18000"/>
              </a:xfrm>
              <a:prstGeom prst="rect">
                <a:avLst/>
              </a:prstGeom>
            </p:spPr>
          </p:pic>
        </mc:Fallback>
      </mc:AlternateContent>
    </p:spTree>
    <p:extLst>
      <p:ext uri="{BB962C8B-B14F-4D97-AF65-F5344CB8AC3E}">
        <p14:creationId xmlns:p14="http://schemas.microsoft.com/office/powerpoint/2010/main" val="426259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6ee3f95140_0_110"/>
          <p:cNvSpPr>
            <a:spLocks noGrp="1"/>
          </p:cNvSpPr>
          <p:nvPr>
            <p:ph type="title"/>
          </p:nvPr>
        </p:nvSpPr>
        <p:spPr>
          <a:xfrm>
            <a:off x="762091" y="832107"/>
            <a:ext cx="7924800" cy="1143000"/>
          </a:xfrm>
          <a:prstGeom prst="roundRect">
            <a:avLst>
              <a:gd name="adj" fmla="val 21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GB" sz="3000"/>
              <a:t>ICoRSA – International Consortium of Research Staff Associations</a:t>
            </a:r>
            <a:endParaRPr sz="3000"/>
          </a:p>
        </p:txBody>
      </p:sp>
      <p:sp>
        <p:nvSpPr>
          <p:cNvPr id="144" name="Google Shape;144;g6ee3f95140_0_110"/>
          <p:cNvSpPr txBox="1">
            <a:spLocks noGrp="1"/>
          </p:cNvSpPr>
          <p:nvPr>
            <p:ph type="sldNum" idx="12"/>
          </p:nvPr>
        </p:nvSpPr>
        <p:spPr>
          <a:xfrm>
            <a:off x="8100392" y="6356350"/>
            <a:ext cx="5865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1200">
                <a:solidFill>
                  <a:srgbClr val="888D9E"/>
                </a:solidFill>
                <a:latin typeface="Arial"/>
                <a:ea typeface="Arial"/>
                <a:cs typeface="Arial"/>
                <a:sym typeface="Arial"/>
              </a:rPr>
              <a:t>7</a:t>
            </a:fld>
            <a:endParaRPr sz="1200">
              <a:solidFill>
                <a:srgbClr val="888D9E"/>
              </a:solidFill>
              <a:latin typeface="Arial"/>
              <a:ea typeface="Arial"/>
              <a:cs typeface="Arial"/>
              <a:sym typeface="Arial"/>
            </a:endParaRPr>
          </a:p>
        </p:txBody>
      </p:sp>
      <p:pic>
        <p:nvPicPr>
          <p:cNvPr id="145" name="Google Shape;145;g6ee3f95140_0_110"/>
          <p:cNvPicPr preferRelativeResize="0"/>
          <p:nvPr/>
        </p:nvPicPr>
        <p:blipFill>
          <a:blip r:embed="rId3">
            <a:alphaModFix/>
          </a:blip>
          <a:stretch>
            <a:fillRect/>
          </a:stretch>
        </p:blipFill>
        <p:spPr>
          <a:xfrm>
            <a:off x="1586900" y="3011744"/>
            <a:ext cx="6359850" cy="1926126"/>
          </a:xfrm>
          <a:prstGeom prst="rect">
            <a:avLst/>
          </a:prstGeom>
          <a:noFill/>
          <a:ln>
            <a:noFill/>
          </a:ln>
        </p:spPr>
      </p:pic>
      <p:sp>
        <p:nvSpPr>
          <p:cNvPr id="146" name="Google Shape;146;g6ee3f95140_0_110"/>
          <p:cNvSpPr txBox="1"/>
          <p:nvPr/>
        </p:nvSpPr>
        <p:spPr>
          <a:xfrm>
            <a:off x="1739100" y="5423526"/>
            <a:ext cx="5665800" cy="976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800" b="1">
                <a:solidFill>
                  <a:schemeClr val="dk1"/>
                </a:solidFill>
              </a:rPr>
              <a:t>icorsa.org</a:t>
            </a:r>
            <a:endParaRPr sz="4800" b="1">
              <a:solidFill>
                <a:schemeClr val="dk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6ee3f95140_0_247"/>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lvl="2" algn="ctr"/>
            <a:r>
              <a:rPr lang="en-GB" sz="3000" dirty="0">
                <a:solidFill>
                  <a:schemeClr val="accent4"/>
                </a:solidFill>
              </a:rPr>
              <a:t>Results – Researchers’ views on socially responsible research dimensions</a:t>
            </a:r>
            <a:br>
              <a:rPr lang="en-GB" sz="3000" dirty="0"/>
            </a:br>
            <a:r>
              <a:rPr lang="en-GB" sz="3000" i="1" dirty="0"/>
              <a:t>Responsive &amp; Adaptive:</a:t>
            </a:r>
            <a:endParaRPr sz="3000" i="1" dirty="0"/>
          </a:p>
          <a:p>
            <a:pPr marL="0" lvl="2" indent="0" algn="ctr" rtl="0">
              <a:lnSpc>
                <a:spcPct val="90000"/>
              </a:lnSpc>
              <a:spcBef>
                <a:spcPts val="0"/>
              </a:spcBef>
              <a:spcAft>
                <a:spcPts val="0"/>
              </a:spcAft>
              <a:buNone/>
            </a:pPr>
            <a:r>
              <a:rPr lang="en-GB" sz="3000" i="1" dirty="0"/>
              <a:t>Societal Needs</a:t>
            </a:r>
            <a:endParaRPr sz="3000" i="1" dirty="0"/>
          </a:p>
        </p:txBody>
      </p:sp>
      <p:sp>
        <p:nvSpPr>
          <p:cNvPr id="345" name="Google Shape;345;g6ee3f95140_0_247"/>
          <p:cNvSpPr txBox="1"/>
          <p:nvPr/>
        </p:nvSpPr>
        <p:spPr>
          <a:xfrm>
            <a:off x="762000" y="4897510"/>
            <a:ext cx="8042366" cy="137709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i="1" dirty="0"/>
              <a:t>'Research and innovation should address societal needs.'</a:t>
            </a:r>
            <a:endParaRPr sz="2400" i="1" dirty="0"/>
          </a:p>
          <a:p>
            <a:pPr marL="0" lvl="0" indent="0" algn="l" rtl="0">
              <a:spcBef>
                <a:spcPts val="0"/>
              </a:spcBef>
              <a:spcAft>
                <a:spcPts val="0"/>
              </a:spcAft>
              <a:buNone/>
            </a:pPr>
            <a:r>
              <a:rPr lang="en-GB" dirty="0"/>
              <a:t>n=2224</a:t>
            </a:r>
            <a:br>
              <a:rPr lang="en-GB" dirty="0"/>
            </a:br>
            <a:r>
              <a:rPr lang="en-GB" sz="1200" dirty="0"/>
              <a:t>[African=193, Arab=164, Asia &amp; Pac=171, Eur &amp; N. Am=1400, Lat. Am &amp; Car=210, India=86]</a:t>
            </a:r>
            <a:endParaRPr sz="1200" dirty="0"/>
          </a:p>
          <a:p>
            <a:pPr marL="457200" lvl="0" indent="-317500" algn="l" rtl="0">
              <a:spcBef>
                <a:spcPts val="0"/>
              </a:spcBef>
              <a:spcAft>
                <a:spcPts val="0"/>
              </a:spcAft>
              <a:buSzPts val="1400"/>
              <a:buChar char="●"/>
            </a:pPr>
            <a:r>
              <a:rPr lang="en-GB" sz="1600" dirty="0"/>
              <a:t>Overall sentiment leaning heavily on agreement</a:t>
            </a:r>
            <a:endParaRPr sz="1600" dirty="0"/>
          </a:p>
          <a:p>
            <a:pPr marL="457200" lvl="0" indent="-317500" algn="l" rtl="0">
              <a:spcBef>
                <a:spcPts val="0"/>
              </a:spcBef>
              <a:spcAft>
                <a:spcPts val="0"/>
              </a:spcAft>
              <a:buSzPts val="1400"/>
              <a:buChar char="●"/>
            </a:pPr>
            <a:r>
              <a:rPr lang="en-GB" sz="1600" dirty="0"/>
              <a:t>Highest combined disagreement to the statement across Latin American regions</a:t>
            </a:r>
            <a:endParaRPr sz="1600" dirty="0"/>
          </a:p>
          <a:p>
            <a:pPr marL="457200" lvl="0" indent="-317500" algn="l" rtl="0">
              <a:spcBef>
                <a:spcPts val="0"/>
              </a:spcBef>
              <a:spcAft>
                <a:spcPts val="0"/>
              </a:spcAft>
              <a:buSzPts val="1400"/>
              <a:buChar char="●"/>
            </a:pPr>
            <a:r>
              <a:rPr lang="en-GB" sz="1600" dirty="0"/>
              <a:t>India leading with 66% strongly agreeing</a:t>
            </a:r>
            <a:endParaRPr dirty="0"/>
          </a:p>
        </p:txBody>
      </p:sp>
      <p:pic>
        <p:nvPicPr>
          <p:cNvPr id="3" name="Picture 2" descr="A screenshot of a cell phone&#10;&#10;Description automatically generated">
            <a:extLst>
              <a:ext uri="{FF2B5EF4-FFF2-40B4-BE49-F238E27FC236}">
                <a16:creationId xmlns:a16="http://schemas.microsoft.com/office/drawing/2014/main" id="{21B7FCD6-7D21-7B4E-A1CE-064BA8C787BA}"/>
              </a:ext>
            </a:extLst>
          </p:cNvPr>
          <p:cNvPicPr>
            <a:picLocks noChangeAspect="1"/>
          </p:cNvPicPr>
          <p:nvPr/>
        </p:nvPicPr>
        <p:blipFill rotWithShape="1">
          <a:blip r:embed="rId3"/>
          <a:srcRect t="11681" b="23910"/>
          <a:stretch/>
        </p:blipFill>
        <p:spPr>
          <a:xfrm>
            <a:off x="0" y="2926079"/>
            <a:ext cx="9117430" cy="1881051"/>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55ECA41F-7783-5B47-B02D-C3FD341E0B51}"/>
              </a:ext>
            </a:extLst>
          </p:cNvPr>
          <p:cNvPicPr>
            <a:picLocks noChangeAspect="1"/>
          </p:cNvPicPr>
          <p:nvPr/>
        </p:nvPicPr>
        <p:blipFill rotWithShape="1">
          <a:blip r:embed="rId4"/>
          <a:srcRect t="63316" r="19492" b="826"/>
          <a:stretch/>
        </p:blipFill>
        <p:spPr>
          <a:xfrm>
            <a:off x="1064973" y="2112174"/>
            <a:ext cx="7888182" cy="813906"/>
          </a:xfrm>
          <a:prstGeom prst="rect">
            <a:avLst/>
          </a:prstGeom>
        </p:spPr>
      </p:pic>
    </p:spTree>
    <p:extLst>
      <p:ext uri="{BB962C8B-B14F-4D97-AF65-F5344CB8AC3E}">
        <p14:creationId xmlns:p14="http://schemas.microsoft.com/office/powerpoint/2010/main" val="31402733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6ee3f95140_0_278"/>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lvl="2" algn="ctr"/>
            <a:r>
              <a:rPr lang="en-GB" sz="3000" dirty="0">
                <a:solidFill>
                  <a:schemeClr val="accent4"/>
                </a:solidFill>
              </a:rPr>
              <a:t>Results – Researchers’ views on socially responsible research dimensions</a:t>
            </a:r>
            <a:br>
              <a:rPr lang="en-GB" sz="3000" dirty="0"/>
            </a:br>
            <a:r>
              <a:rPr lang="en-GB" sz="3000" i="1" dirty="0"/>
              <a:t>Ethics</a:t>
            </a:r>
            <a:endParaRPr sz="3000" i="1" dirty="0"/>
          </a:p>
        </p:txBody>
      </p:sp>
      <p:sp>
        <p:nvSpPr>
          <p:cNvPr id="352" name="Google Shape;352;g6ee3f95140_0_278"/>
          <p:cNvSpPr txBox="1"/>
          <p:nvPr/>
        </p:nvSpPr>
        <p:spPr>
          <a:xfrm>
            <a:off x="761999" y="4915797"/>
            <a:ext cx="8129451" cy="152854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i="1" dirty="0"/>
              <a:t>'Ethical principles guide my research and innovation work.'</a:t>
            </a:r>
            <a:endParaRPr sz="2000" i="1" dirty="0"/>
          </a:p>
          <a:p>
            <a:pPr marL="0" lvl="0" indent="0" algn="l" rtl="0">
              <a:spcBef>
                <a:spcPts val="0"/>
              </a:spcBef>
              <a:spcAft>
                <a:spcPts val="0"/>
              </a:spcAft>
              <a:buNone/>
            </a:pPr>
            <a:endParaRPr sz="1200" dirty="0"/>
          </a:p>
          <a:p>
            <a:pPr marL="457200" lvl="0" indent="-317500" algn="l" rtl="0">
              <a:spcBef>
                <a:spcPts val="0"/>
              </a:spcBef>
              <a:spcAft>
                <a:spcPts val="0"/>
              </a:spcAft>
              <a:buSzPts val="1400"/>
              <a:buChar char="●"/>
            </a:pPr>
            <a:r>
              <a:rPr lang="en-GB" sz="1800" dirty="0"/>
              <a:t>Overall sentiment leaning heavily on strong agreement</a:t>
            </a:r>
            <a:endParaRPr sz="1800" dirty="0"/>
          </a:p>
          <a:p>
            <a:pPr marL="457200" lvl="0" indent="-317500" algn="l" rtl="0">
              <a:spcBef>
                <a:spcPts val="0"/>
              </a:spcBef>
              <a:spcAft>
                <a:spcPts val="0"/>
              </a:spcAft>
              <a:buSzPts val="1400"/>
              <a:buChar char="●"/>
            </a:pPr>
            <a:r>
              <a:rPr lang="en-GB" sz="1800" dirty="0"/>
              <a:t>Arab States leading with 65% strongly agreeing</a:t>
            </a:r>
            <a:endParaRPr sz="1600" dirty="0"/>
          </a:p>
        </p:txBody>
      </p:sp>
      <p:pic>
        <p:nvPicPr>
          <p:cNvPr id="3" name="Picture 2" descr="A screenshot of a cell phone&#10;&#10;Description automatically generated">
            <a:extLst>
              <a:ext uri="{FF2B5EF4-FFF2-40B4-BE49-F238E27FC236}">
                <a16:creationId xmlns:a16="http://schemas.microsoft.com/office/drawing/2014/main" id="{6AC5A6DF-E103-6846-B5A9-FD70A87B9207}"/>
              </a:ext>
            </a:extLst>
          </p:cNvPr>
          <p:cNvPicPr>
            <a:picLocks noChangeAspect="1"/>
          </p:cNvPicPr>
          <p:nvPr/>
        </p:nvPicPr>
        <p:blipFill rotWithShape="1">
          <a:blip r:embed="rId3"/>
          <a:srcRect t="68811" r="27290" b="-3096"/>
          <a:stretch/>
        </p:blipFill>
        <p:spPr>
          <a:xfrm>
            <a:off x="1056264" y="2238766"/>
            <a:ext cx="6746616" cy="736956"/>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AD8830AD-483B-474A-967D-A45A8BB827C6}"/>
              </a:ext>
            </a:extLst>
          </p:cNvPr>
          <p:cNvPicPr>
            <a:picLocks noChangeAspect="1"/>
          </p:cNvPicPr>
          <p:nvPr/>
        </p:nvPicPr>
        <p:blipFill rotWithShape="1">
          <a:blip r:embed="rId4"/>
          <a:srcRect t="11681" b="23464"/>
          <a:stretch/>
        </p:blipFill>
        <p:spPr>
          <a:xfrm>
            <a:off x="17417" y="2975722"/>
            <a:ext cx="9126583" cy="1895978"/>
          </a:xfrm>
          <a:prstGeom prst="rect">
            <a:avLst/>
          </a:prstGeom>
        </p:spPr>
      </p:pic>
    </p:spTree>
    <p:extLst>
      <p:ext uri="{BB962C8B-B14F-4D97-AF65-F5344CB8AC3E}">
        <p14:creationId xmlns:p14="http://schemas.microsoft.com/office/powerpoint/2010/main" val="33066327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6ee3f95140_0_344"/>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lvl="2" algn="ctr"/>
            <a:r>
              <a:rPr lang="en-GB" sz="3000" dirty="0"/>
              <a:t>Next Steps: </a:t>
            </a:r>
            <a:r>
              <a:rPr lang="en-GB" sz="3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1"/>
                  </a:ext>
                </a:extLst>
              </a:rPr>
              <a:t>Connecting the dots between RRI and SDGs</a:t>
            </a:r>
            <a:endParaRPr sz="3000" dirty="0"/>
          </a:p>
        </p:txBody>
      </p:sp>
      <p:sp>
        <p:nvSpPr>
          <p:cNvPr id="386" name="Google Shape;386;g6ee3f95140_0_344"/>
          <p:cNvSpPr txBox="1">
            <a:spLocks noGrp="1"/>
          </p:cNvSpPr>
          <p:nvPr>
            <p:ph type="body" idx="1"/>
          </p:nvPr>
        </p:nvSpPr>
        <p:spPr>
          <a:xfrm>
            <a:off x="903925" y="2362200"/>
            <a:ext cx="8060700" cy="4155300"/>
          </a:xfrm>
          <a:prstGeom prst="rect">
            <a:avLst/>
          </a:prstGeom>
          <a:solidFill>
            <a:schemeClr val="accent6">
              <a:lumMod val="20000"/>
              <a:lumOff val="80000"/>
            </a:schemeClr>
          </a:solidFill>
          <a:ln>
            <a:solidFill>
              <a:schemeClr val="accent2">
                <a:lumMod val="20000"/>
                <a:lumOff val="80000"/>
              </a:schemeClr>
            </a:solidFill>
          </a:ln>
        </p:spPr>
        <p:txBody>
          <a:bodyPr spcFirstLastPara="1" wrap="square" lIns="91425" tIns="45700" rIns="91425" bIns="45700" anchor="t" anchorCtr="0">
            <a:noAutofit/>
          </a:bodyPr>
          <a:lstStyle/>
          <a:p>
            <a:pPr marL="0" indent="0">
              <a:spcBef>
                <a:spcPts val="0"/>
              </a:spcBef>
              <a:buNone/>
            </a:pPr>
            <a:r>
              <a:rPr lang="en-GB" sz="2400" u="sng"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1 - Qualitative data from the survey research</a:t>
            </a:r>
            <a:r>
              <a:rPr lang="en-GB" sz="24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p>
          <a:p>
            <a:pPr lvl="1" indent="-342900">
              <a:spcBef>
                <a:spcPts val="0"/>
              </a:spcBef>
              <a:buSzPts val="1800"/>
            </a:pPr>
            <a:r>
              <a:rPr lang="en-GB" sz="2000" b="1" dirty="0"/>
              <a:t>Quantitative part: </a:t>
            </a:r>
            <a:r>
              <a:rPr lang="en-GB" sz="2000" dirty="0"/>
              <a:t>Have you taken any steps in the last 12 months to support this concept?</a:t>
            </a:r>
          </a:p>
          <a:p>
            <a:pPr lvl="1" indent="-342900">
              <a:spcBef>
                <a:spcPts val="0"/>
              </a:spcBef>
              <a:buSzPts val="1800"/>
            </a:pPr>
            <a:r>
              <a:rPr lang="en-GB" sz="2000" b="1" dirty="0"/>
              <a:t>Qualitative part: </a:t>
            </a:r>
            <a:r>
              <a:rPr lang="en-GB" sz="2000" dirty="0"/>
              <a:t>If yes, </a:t>
            </a:r>
            <a:r>
              <a:rPr lang="en-GB" sz="2000" i="1" dirty="0"/>
              <a:t>which steps have you taken?</a:t>
            </a:r>
          </a:p>
          <a:p>
            <a:pPr marL="571500" lvl="1" indent="0">
              <a:spcBef>
                <a:spcPts val="0"/>
              </a:spcBef>
              <a:buSzPts val="1800"/>
              <a:buNone/>
            </a:pPr>
            <a:endParaRPr lang="en-GB" sz="2000" i="1"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0" indent="0">
              <a:spcBef>
                <a:spcPts val="0"/>
              </a:spcBef>
              <a:buNone/>
            </a:pPr>
            <a:r>
              <a:rPr lang="en-GB" sz="2400" u="sng"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1"/>
                  </a:ext>
                </a:extLst>
              </a:rPr>
              <a:t>2 - Qualitative interview data</a:t>
            </a:r>
            <a:endParaRPr lang="en-GB" sz="1600" i="1"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0" lvl="0" indent="0" algn="ctr" rtl="0">
              <a:spcBef>
                <a:spcPts val="0"/>
              </a:spcBef>
              <a:spcAft>
                <a:spcPts val="0"/>
              </a:spcAft>
              <a:buNone/>
            </a:pPr>
            <a:endParaRPr lang="en-GB" sz="1800" i="1"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0" lvl="0" indent="0" algn="ctr" rtl="0">
              <a:spcBef>
                <a:spcPts val="0"/>
              </a:spcBef>
              <a:spcAft>
                <a:spcPts val="0"/>
              </a:spcAft>
              <a:buNone/>
            </a:pPr>
            <a:r>
              <a:rPr lang="en-GB" sz="1800" i="1"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p>
          <a:p>
            <a:pPr marL="0" lvl="0" indent="0" algn="ctr" rtl="0">
              <a:spcBef>
                <a:spcPts val="0"/>
              </a:spcBef>
              <a:spcAft>
                <a:spcPts val="0"/>
              </a:spcAft>
              <a:buNone/>
            </a:pPr>
            <a:r>
              <a:rPr lang="en-GB" sz="1800" i="1"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Follow us to be notified when our research findings are published!</a:t>
            </a:r>
            <a:endParaRPr sz="1800" i="1" dirty="0"/>
          </a:p>
          <a:p>
            <a:pPr marL="0" lvl="0" indent="0" algn="l" rtl="0">
              <a:spcBef>
                <a:spcPts val="0"/>
              </a:spcBef>
              <a:spcAft>
                <a:spcPts val="0"/>
              </a:spcAft>
              <a:buNone/>
            </a:pPr>
            <a:endParaRPr sz="1800" dirty="0"/>
          </a:p>
          <a:p>
            <a:pPr marL="0" lvl="0" indent="0" algn="ctr" rtl="0">
              <a:spcBef>
                <a:spcPts val="0"/>
              </a:spcBef>
              <a:spcAft>
                <a:spcPts val="0"/>
              </a:spcAft>
              <a:buNone/>
            </a:pPr>
            <a:r>
              <a:rPr lang="en-GB" b="1" u="sng" dirty="0">
                <a:hlinkClick r:id="rId3"/>
              </a:rPr>
              <a:t>rring.eu/newsletters</a:t>
            </a:r>
            <a:r>
              <a:rPr lang="en-GB" b="1" dirty="0"/>
              <a:t>   |   @RRING_PROJECT</a:t>
            </a:r>
            <a:endParaRPr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6ee3f95140_0_124"/>
          <p:cNvSpPr txBox="1">
            <a:spLocks noGrp="1"/>
          </p:cNvSpPr>
          <p:nvPr>
            <p:ph type="body" idx="1"/>
          </p:nvPr>
        </p:nvSpPr>
        <p:spPr>
          <a:xfrm>
            <a:off x="1016000" y="2362200"/>
            <a:ext cx="7948600" cy="3724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GB" sz="3200" b="1" dirty="0"/>
              <a:t>Qualitative Interviews research </a:t>
            </a:r>
            <a:endParaRPr dirty="0"/>
          </a:p>
          <a:p>
            <a:pPr marL="342900" lvl="0" indent="-342900" algn="l" rtl="0">
              <a:spcBef>
                <a:spcPts val="480"/>
              </a:spcBef>
              <a:spcAft>
                <a:spcPts val="0"/>
              </a:spcAft>
              <a:buSzPts val="1800"/>
              <a:buChar char="●"/>
            </a:pPr>
            <a:r>
              <a:rPr lang="en-GB" sz="2400" dirty="0"/>
              <a:t>113 full-length interviews</a:t>
            </a:r>
            <a:endParaRPr dirty="0"/>
          </a:p>
          <a:p>
            <a:pPr marL="742950" lvl="1" indent="-285750" algn="l" rtl="0">
              <a:spcBef>
                <a:spcPts val="400"/>
              </a:spcBef>
              <a:spcAft>
                <a:spcPts val="0"/>
              </a:spcAft>
              <a:buSzPts val="1500"/>
              <a:buFont typeface="Arial"/>
              <a:buChar char="–"/>
            </a:pPr>
            <a:r>
              <a:rPr lang="en-GB" sz="2000" dirty="0"/>
              <a:t>Conducted by a combination of project partners and subcontractors across the five geographical world regions</a:t>
            </a:r>
            <a:endParaRPr dirty="0"/>
          </a:p>
          <a:p>
            <a:pPr marL="342900" lvl="0" indent="-342900" algn="l" rtl="0">
              <a:spcBef>
                <a:spcPts val="480"/>
              </a:spcBef>
              <a:spcAft>
                <a:spcPts val="0"/>
              </a:spcAft>
              <a:buSzPts val="1800"/>
              <a:buChar char="●"/>
            </a:pPr>
            <a:r>
              <a:rPr lang="en-GB" sz="2400" dirty="0"/>
              <a:t>Qualitative content analysis completed and write-up underway</a:t>
            </a:r>
            <a:endParaRPr dirty="0"/>
          </a:p>
        </p:txBody>
      </p:sp>
      <p:sp>
        <p:nvSpPr>
          <p:cNvPr id="179" name="Google Shape;179;g6ee3f95140_0_124"/>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dirty="0">
                <a:solidFill>
                  <a:schemeClr val="accent4"/>
                </a:solidFill>
              </a:rPr>
              <a:t>Connecting the dots between RRI and SDGs</a:t>
            </a:r>
            <a:endParaRPr sz="4800" dirty="0">
              <a:solidFill>
                <a:schemeClr val="accent4"/>
              </a:solidFill>
            </a:endParaRPr>
          </a:p>
        </p:txBody>
      </p:sp>
    </p:spTree>
    <p:extLst>
      <p:ext uri="{BB962C8B-B14F-4D97-AF65-F5344CB8AC3E}">
        <p14:creationId xmlns:p14="http://schemas.microsoft.com/office/powerpoint/2010/main" val="11644537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body" idx="1"/>
          </p:nvPr>
        </p:nvSpPr>
        <p:spPr>
          <a:xfrm>
            <a:off x="762001" y="6090017"/>
            <a:ext cx="7770440" cy="72590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050"/>
              <a:buNone/>
            </a:pPr>
            <a:r>
              <a:rPr lang="en-GB" sz="1400" b="1"/>
              <a:t>=</a:t>
            </a:r>
            <a:r>
              <a:rPr lang="en-GB" sz="1400"/>
              <a:t>Country-wise distribution of interviews conducted with details</a:t>
            </a:r>
            <a:endParaRPr/>
          </a:p>
        </p:txBody>
      </p:sp>
      <p:sp>
        <p:nvSpPr>
          <p:cNvPr id="185" name="Google Shape;185;p5"/>
          <p:cNvSpPr>
            <a:spLocks noGrp="1"/>
          </p:cNvSpPr>
          <p:nvPr>
            <p:ph type="title"/>
          </p:nvPr>
        </p:nvSpPr>
        <p:spPr>
          <a:xfrm>
            <a:off x="762001" y="520864"/>
            <a:ext cx="7770440" cy="1143000"/>
          </a:xfrm>
          <a:prstGeom prst="roundRect">
            <a:avLst>
              <a:gd name="adj" fmla="val 21667"/>
            </a:avLst>
          </a:prstGeom>
          <a:noFill/>
          <a:ln>
            <a:noFill/>
          </a:ln>
        </p:spPr>
        <p:txBody>
          <a:bodyPr spcFirstLastPara="1" wrap="square" lIns="91425" tIns="45700" rIns="91425" bIns="45700" anchor="b" anchorCtr="0">
            <a:noAutofit/>
          </a:bodyPr>
          <a:lstStyle/>
          <a:p>
            <a:pPr lvl="2" algn="ctr"/>
            <a:br>
              <a:rPr lang="en-GB" sz="3000" dirty="0"/>
            </a:br>
            <a:r>
              <a:rPr lang="en-GB" sz="3200" dirty="0">
                <a:solidFill>
                  <a:schemeClr val="accent4"/>
                </a:solidFill>
              </a:rPr>
              <a:t>Connecting the dots between RRI and SDGs</a:t>
            </a:r>
            <a:br>
              <a:rPr lang="en-GB" sz="3200" dirty="0"/>
            </a:br>
            <a:r>
              <a:rPr lang="en-GB" sz="3000" i="1" dirty="0"/>
              <a:t>Qualitative Interviews (global)</a:t>
            </a:r>
            <a:endParaRPr sz="3000" i="1" dirty="0"/>
          </a:p>
        </p:txBody>
      </p:sp>
      <p:graphicFrame>
        <p:nvGraphicFramePr>
          <p:cNvPr id="186" name="Google Shape;186;p5"/>
          <p:cNvGraphicFramePr/>
          <p:nvPr>
            <p:extLst>
              <p:ext uri="{D42A27DB-BD31-4B8C-83A1-F6EECF244321}">
                <p14:modId xmlns:p14="http://schemas.microsoft.com/office/powerpoint/2010/main" val="3714121264"/>
              </p:ext>
            </p:extLst>
          </p:nvPr>
        </p:nvGraphicFramePr>
        <p:xfrm>
          <a:off x="89755" y="1721853"/>
          <a:ext cx="8964489" cy="5075714"/>
        </p:xfrm>
        <a:graphic>
          <a:graphicData uri="http://schemas.openxmlformats.org/drawingml/2006/table">
            <a:tbl>
              <a:tblPr firstRow="1" firstCol="1" bandRow="1">
                <a:noFill/>
                <a:tableStyleId>{DBA56EFC-B208-4FC3-B058-2EC6FE317B92}</a:tableStyleId>
              </a:tblPr>
              <a:tblGrid>
                <a:gridCol w="1088929">
                  <a:extLst>
                    <a:ext uri="{9D8B030D-6E8A-4147-A177-3AD203B41FA5}">
                      <a16:colId xmlns:a16="http://schemas.microsoft.com/office/drawing/2014/main" val="20000"/>
                    </a:ext>
                  </a:extLst>
                </a:gridCol>
                <a:gridCol w="1088929">
                  <a:extLst>
                    <a:ext uri="{9D8B030D-6E8A-4147-A177-3AD203B41FA5}">
                      <a16:colId xmlns:a16="http://schemas.microsoft.com/office/drawing/2014/main" val="20001"/>
                    </a:ext>
                  </a:extLst>
                </a:gridCol>
                <a:gridCol w="786509">
                  <a:extLst>
                    <a:ext uri="{9D8B030D-6E8A-4147-A177-3AD203B41FA5}">
                      <a16:colId xmlns:a16="http://schemas.microsoft.com/office/drawing/2014/main" val="20002"/>
                    </a:ext>
                  </a:extLst>
                </a:gridCol>
                <a:gridCol w="750345">
                  <a:extLst>
                    <a:ext uri="{9D8B030D-6E8A-4147-A177-3AD203B41FA5}">
                      <a16:colId xmlns:a16="http://schemas.microsoft.com/office/drawing/2014/main" val="20003"/>
                    </a:ext>
                  </a:extLst>
                </a:gridCol>
                <a:gridCol w="624255">
                  <a:extLst>
                    <a:ext uri="{9D8B030D-6E8A-4147-A177-3AD203B41FA5}">
                      <a16:colId xmlns:a16="http://schemas.microsoft.com/office/drawing/2014/main" val="20004"/>
                    </a:ext>
                  </a:extLst>
                </a:gridCol>
                <a:gridCol w="625137">
                  <a:extLst>
                    <a:ext uri="{9D8B030D-6E8A-4147-A177-3AD203B41FA5}">
                      <a16:colId xmlns:a16="http://schemas.microsoft.com/office/drawing/2014/main" val="20005"/>
                    </a:ext>
                  </a:extLst>
                </a:gridCol>
                <a:gridCol w="697685">
                  <a:extLst>
                    <a:ext uri="{9D8B030D-6E8A-4147-A177-3AD203B41FA5}">
                      <a16:colId xmlns:a16="http://schemas.microsoft.com/office/drawing/2014/main" val="20006"/>
                    </a:ext>
                  </a:extLst>
                </a:gridCol>
                <a:gridCol w="551736">
                  <a:extLst>
                    <a:ext uri="{9D8B030D-6E8A-4147-A177-3AD203B41FA5}">
                      <a16:colId xmlns:a16="http://schemas.microsoft.com/office/drawing/2014/main" val="20007"/>
                    </a:ext>
                  </a:extLst>
                </a:gridCol>
                <a:gridCol w="750345">
                  <a:extLst>
                    <a:ext uri="{9D8B030D-6E8A-4147-A177-3AD203B41FA5}">
                      <a16:colId xmlns:a16="http://schemas.microsoft.com/office/drawing/2014/main" val="20008"/>
                    </a:ext>
                  </a:extLst>
                </a:gridCol>
                <a:gridCol w="750345">
                  <a:extLst>
                    <a:ext uri="{9D8B030D-6E8A-4147-A177-3AD203B41FA5}">
                      <a16:colId xmlns:a16="http://schemas.microsoft.com/office/drawing/2014/main" val="20009"/>
                    </a:ext>
                  </a:extLst>
                </a:gridCol>
                <a:gridCol w="625137">
                  <a:extLst>
                    <a:ext uri="{9D8B030D-6E8A-4147-A177-3AD203B41FA5}">
                      <a16:colId xmlns:a16="http://schemas.microsoft.com/office/drawing/2014/main" val="20010"/>
                    </a:ext>
                  </a:extLst>
                </a:gridCol>
                <a:gridCol w="625137">
                  <a:extLst>
                    <a:ext uri="{9D8B030D-6E8A-4147-A177-3AD203B41FA5}">
                      <a16:colId xmlns:a16="http://schemas.microsoft.com/office/drawing/2014/main" val="20011"/>
                    </a:ext>
                  </a:extLst>
                </a:gridCol>
              </a:tblGrid>
              <a:tr h="215078">
                <a:tc rowSpan="2">
                  <a:txBody>
                    <a:bodyPr/>
                    <a:lstStyle/>
                    <a:p>
                      <a:pPr marL="0" marR="0" lvl="0" indent="0" algn="l" rtl="0">
                        <a:spcBef>
                          <a:spcPts val="0"/>
                        </a:spcBef>
                        <a:spcAft>
                          <a:spcPts val="0"/>
                        </a:spcAft>
                        <a:buNone/>
                      </a:pPr>
                      <a:r>
                        <a:rPr lang="en-GB" sz="1400" u="none" strike="noStrike" cap="none" dirty="0"/>
                        <a:t>Region</a:t>
                      </a:r>
                      <a:endParaRPr sz="2400" u="none" strike="noStrike" cap="none" dirty="0">
                        <a:latin typeface="Times New Roman"/>
                        <a:ea typeface="Times New Roman"/>
                        <a:cs typeface="Times New Roman"/>
                        <a:sym typeface="Times New Roman"/>
                      </a:endParaRPr>
                    </a:p>
                  </a:txBody>
                  <a:tcPr marL="65875" marR="65875" marT="0" marB="0"/>
                </a:tc>
                <a:tc rowSpan="2">
                  <a:txBody>
                    <a:bodyPr/>
                    <a:lstStyle/>
                    <a:p>
                      <a:pPr marL="0" marR="0" lvl="0" indent="0" algn="l" rtl="0">
                        <a:spcBef>
                          <a:spcPts val="0"/>
                        </a:spcBef>
                        <a:spcAft>
                          <a:spcPts val="0"/>
                        </a:spcAft>
                        <a:buNone/>
                      </a:pPr>
                      <a:r>
                        <a:rPr lang="en-GB" sz="1400" u="none" strike="noStrike" cap="none"/>
                        <a:t>Country</a:t>
                      </a:r>
                      <a:endParaRPr sz="2400" u="none" strike="noStrike" cap="none">
                        <a:latin typeface="Times New Roman"/>
                        <a:ea typeface="Times New Roman"/>
                        <a:cs typeface="Times New Roman"/>
                        <a:sym typeface="Times New Roman"/>
                      </a:endParaRPr>
                    </a:p>
                  </a:txBody>
                  <a:tcPr marL="65875" marR="65875" marT="0" marB="0"/>
                </a:tc>
                <a:tc rowSpan="2">
                  <a:txBody>
                    <a:bodyPr/>
                    <a:lstStyle/>
                    <a:p>
                      <a:pPr marL="0" marR="0" lvl="0" indent="0" algn="l" rtl="0">
                        <a:spcBef>
                          <a:spcPts val="0"/>
                        </a:spcBef>
                        <a:spcAft>
                          <a:spcPts val="0"/>
                        </a:spcAft>
                        <a:buNone/>
                      </a:pPr>
                      <a:r>
                        <a:rPr lang="en-GB" sz="2400" u="none" strike="noStrike" cap="none" dirty="0">
                          <a:latin typeface="Times New Roman"/>
                          <a:ea typeface="Times New Roman"/>
                          <a:cs typeface="Times New Roman"/>
                          <a:sym typeface="Times New Roman"/>
                        </a:rPr>
                        <a:t>n</a:t>
                      </a:r>
                      <a:endParaRPr sz="2400" u="none" strike="noStrike" cap="none" dirty="0">
                        <a:latin typeface="Times New Roman"/>
                        <a:ea typeface="Times New Roman"/>
                        <a:cs typeface="Times New Roman"/>
                        <a:sym typeface="Times New Roman"/>
                      </a:endParaRPr>
                    </a:p>
                  </a:txBody>
                  <a:tcPr marL="65875" marR="65875" marT="0" marB="0"/>
                </a:tc>
                <a:tc gridSpan="4">
                  <a:txBody>
                    <a:bodyPr/>
                    <a:lstStyle/>
                    <a:p>
                      <a:pPr marL="0" marR="0" lvl="0" indent="0" algn="l" rtl="0">
                        <a:spcBef>
                          <a:spcPts val="0"/>
                        </a:spcBef>
                        <a:spcAft>
                          <a:spcPts val="0"/>
                        </a:spcAft>
                        <a:buNone/>
                      </a:pPr>
                      <a:r>
                        <a:rPr lang="en-GB" sz="1400" u="none" strike="noStrike" cap="none"/>
                        <a:t>Domain coverage</a:t>
                      </a:r>
                      <a:endParaRPr sz="2400" u="none" strike="noStrike" cap="none">
                        <a:latin typeface="Times New Roman"/>
                        <a:ea typeface="Times New Roman"/>
                        <a:cs typeface="Times New Roman"/>
                        <a:sym typeface="Times New Roman"/>
                      </a:endParaRPr>
                    </a:p>
                  </a:txBody>
                  <a:tcPr marL="65875" marR="65875" marT="0" marB="0"/>
                </a:tc>
                <a:tc hMerge="1">
                  <a:txBody>
                    <a:bodyPr/>
                    <a:lstStyle/>
                    <a:p>
                      <a:endParaRPr lang="en-DE"/>
                    </a:p>
                  </a:txBody>
                  <a:tcPr/>
                </a:tc>
                <a:tc hMerge="1">
                  <a:txBody>
                    <a:bodyPr/>
                    <a:lstStyle/>
                    <a:p>
                      <a:endParaRPr lang="en-DE"/>
                    </a:p>
                  </a:txBody>
                  <a:tcPr/>
                </a:tc>
                <a:tc hMerge="1">
                  <a:txBody>
                    <a:bodyPr/>
                    <a:lstStyle/>
                    <a:p>
                      <a:endParaRPr lang="en-DE"/>
                    </a:p>
                  </a:txBody>
                  <a:tcPr/>
                </a:tc>
                <a:tc gridSpan="5">
                  <a:txBody>
                    <a:bodyPr/>
                    <a:lstStyle/>
                    <a:p>
                      <a:pPr marL="0" marR="0" lvl="0" indent="0" algn="l" rtl="0">
                        <a:spcBef>
                          <a:spcPts val="0"/>
                        </a:spcBef>
                        <a:spcAft>
                          <a:spcPts val="0"/>
                        </a:spcAft>
                        <a:buNone/>
                      </a:pPr>
                      <a:r>
                        <a:rPr lang="en-GB" sz="1400" u="none" strike="noStrike" cap="none"/>
                        <a:t>Stakeholder type coverage</a:t>
                      </a:r>
                      <a:endParaRPr sz="2400" u="none" strike="noStrike" cap="none">
                        <a:latin typeface="Times New Roman"/>
                        <a:ea typeface="Times New Roman"/>
                        <a:cs typeface="Times New Roman"/>
                        <a:sym typeface="Times New Roman"/>
                      </a:endParaRPr>
                    </a:p>
                  </a:txBody>
                  <a:tcPr marL="65875" marR="65875" marT="0" marB="0"/>
                </a:tc>
                <a:tc hMerge="1">
                  <a:txBody>
                    <a:bodyPr/>
                    <a:lstStyle/>
                    <a:p>
                      <a:endParaRPr lang="en-DE"/>
                    </a:p>
                  </a:txBody>
                  <a:tcPr/>
                </a:tc>
                <a:tc hMerge="1">
                  <a:txBody>
                    <a:bodyPr/>
                    <a:lstStyle/>
                    <a:p>
                      <a:endParaRPr lang="en-DE"/>
                    </a:p>
                  </a:txBody>
                  <a:tcPr/>
                </a:tc>
                <a:tc hMerge="1">
                  <a:txBody>
                    <a:bodyPr/>
                    <a:lstStyle/>
                    <a:p>
                      <a:endParaRPr lang="en-DE"/>
                    </a:p>
                  </a:txBody>
                  <a:tcPr/>
                </a:tc>
                <a:tc hMerge="1">
                  <a:txBody>
                    <a:bodyPr/>
                    <a:lstStyle/>
                    <a:p>
                      <a:endParaRPr lang="en-DE"/>
                    </a:p>
                  </a:txBody>
                  <a:tcPr/>
                </a:tc>
                <a:extLst>
                  <a:ext uri="{0D108BD9-81ED-4DB2-BD59-A6C34878D82A}">
                    <a16:rowId xmlns:a16="http://schemas.microsoft.com/office/drawing/2014/main" val="10000"/>
                  </a:ext>
                </a:extLst>
              </a:tr>
              <a:tr h="522012">
                <a:tc vMerge="1">
                  <a:txBody>
                    <a:bodyPr/>
                    <a:lstStyle/>
                    <a:p>
                      <a:endParaRPr lang="en-DE"/>
                    </a:p>
                  </a:txBody>
                  <a:tcPr/>
                </a:tc>
                <a:tc vMerge="1">
                  <a:txBody>
                    <a:bodyPr/>
                    <a:lstStyle/>
                    <a:p>
                      <a:endParaRPr lang="en-DE"/>
                    </a:p>
                  </a:txBody>
                  <a:tcPr/>
                </a:tc>
                <a:tc vMerge="1">
                  <a:txBody>
                    <a:bodyPr/>
                    <a:lstStyle/>
                    <a:p>
                      <a:endParaRPr lang="en-DE"/>
                    </a:p>
                  </a:txBody>
                  <a:tcPr/>
                </a:tc>
                <a:tc>
                  <a:txBody>
                    <a:bodyPr/>
                    <a:lstStyle/>
                    <a:p>
                      <a:pPr marL="0" marR="0" lvl="0" indent="0" algn="l" rtl="0">
                        <a:spcBef>
                          <a:spcPts val="0"/>
                        </a:spcBef>
                        <a:spcAft>
                          <a:spcPts val="0"/>
                        </a:spcAft>
                        <a:buNone/>
                      </a:pPr>
                      <a:r>
                        <a:rPr lang="en-GB" sz="1200" u="none" strike="noStrike" cap="none" dirty="0"/>
                        <a:t>Energy</a:t>
                      </a:r>
                      <a:endParaRPr sz="2000" u="none" strike="noStrike" cap="none" dirty="0">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dirty="0"/>
                        <a:t>Waste</a:t>
                      </a:r>
                      <a:endParaRPr sz="2000" u="none" strike="noStrike" cap="none" dirty="0">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ICT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dirty="0"/>
                        <a:t>Bioeconomy</a:t>
                      </a:r>
                      <a:endParaRPr sz="2000" u="none" strike="noStrike" cap="none" dirty="0">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dirty="0"/>
                        <a:t>RPO</a:t>
                      </a:r>
                      <a:endParaRPr sz="2000" u="none" strike="noStrike" cap="none" dirty="0">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dirty="0"/>
                        <a:t>RFO</a:t>
                      </a:r>
                      <a:endParaRPr sz="2000" u="none" strike="noStrike" cap="none" dirty="0">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dirty="0"/>
                        <a:t>Industry</a:t>
                      </a:r>
                      <a:endParaRPr sz="2000" u="none" strike="noStrike" cap="none" dirty="0">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dirty="0"/>
                        <a:t>CSO</a:t>
                      </a:r>
                      <a:endParaRPr sz="2000" u="none" strike="noStrike" cap="none" dirty="0">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dirty="0"/>
                        <a:t>Policy bodies</a:t>
                      </a:r>
                      <a:endParaRPr sz="2000" u="none" strike="noStrike" cap="none" dirty="0">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01"/>
                  </a:ext>
                </a:extLst>
              </a:tr>
              <a:tr h="175215">
                <a:tc rowSpan="4">
                  <a:txBody>
                    <a:bodyPr/>
                    <a:lstStyle/>
                    <a:p>
                      <a:pPr marL="0" marR="0" lvl="0" indent="0" algn="l" rtl="0">
                        <a:spcBef>
                          <a:spcPts val="0"/>
                        </a:spcBef>
                        <a:spcAft>
                          <a:spcPts val="0"/>
                        </a:spcAft>
                        <a:buNone/>
                      </a:pPr>
                      <a:r>
                        <a:rPr lang="en-GB" sz="1600" u="none" strike="noStrike" cap="none"/>
                        <a:t>Europe and North America</a:t>
                      </a:r>
                      <a:endParaRPr sz="28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UK</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8</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02"/>
                  </a:ext>
                </a:extLst>
              </a:tr>
              <a:tr h="175215">
                <a:tc vMerge="1">
                  <a:txBody>
                    <a:bodyPr/>
                    <a:lstStyle/>
                    <a:p>
                      <a:endParaRPr lang="en-DE"/>
                    </a:p>
                  </a:txBody>
                  <a:tcPr/>
                </a:tc>
                <a:tc>
                  <a:txBody>
                    <a:bodyPr/>
                    <a:lstStyle/>
                    <a:p>
                      <a:pPr marL="0" marR="0" lvl="0" indent="0" algn="l" rtl="0">
                        <a:spcBef>
                          <a:spcPts val="0"/>
                        </a:spcBef>
                        <a:spcAft>
                          <a:spcPts val="0"/>
                        </a:spcAft>
                        <a:buNone/>
                      </a:pPr>
                      <a:r>
                        <a:rPr lang="en-GB" sz="1200" u="none" strike="noStrike" cap="none"/>
                        <a:t>Italy</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5</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03"/>
                  </a:ext>
                </a:extLst>
              </a:tr>
              <a:tr h="205934">
                <a:tc vMerge="1">
                  <a:txBody>
                    <a:bodyPr/>
                    <a:lstStyle/>
                    <a:p>
                      <a:endParaRPr lang="en-DE"/>
                    </a:p>
                  </a:txBody>
                  <a:tcPr/>
                </a:tc>
                <a:tc>
                  <a:txBody>
                    <a:bodyPr/>
                    <a:lstStyle/>
                    <a:p>
                      <a:pPr marL="0" marR="0" lvl="0" indent="0" algn="l" rtl="0">
                        <a:spcBef>
                          <a:spcPts val="0"/>
                        </a:spcBef>
                        <a:spcAft>
                          <a:spcPts val="0"/>
                        </a:spcAft>
                        <a:buNone/>
                      </a:pPr>
                      <a:r>
                        <a:rPr lang="en-GB" sz="1200" u="none" strike="noStrike" cap="none"/>
                        <a:t>USA</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5</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endParaRPr sz="2000" u="none" strike="noStrike" cap="none">
                        <a:latin typeface="Calibri"/>
                        <a:ea typeface="Calibri"/>
                        <a:cs typeface="Calibri"/>
                        <a:sym typeface="Calibri"/>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04"/>
                  </a:ext>
                </a:extLst>
              </a:tr>
              <a:tr h="205934">
                <a:tc vMerge="1">
                  <a:txBody>
                    <a:bodyPr/>
                    <a:lstStyle/>
                    <a:p>
                      <a:endParaRPr lang="en-DE"/>
                    </a:p>
                  </a:txBody>
                  <a:tcPr/>
                </a:tc>
                <a:tc>
                  <a:txBody>
                    <a:bodyPr/>
                    <a:lstStyle/>
                    <a:p>
                      <a:pPr marL="0" marR="0" lvl="0" indent="0" algn="l" rtl="0">
                        <a:spcBef>
                          <a:spcPts val="0"/>
                        </a:spcBef>
                        <a:spcAft>
                          <a:spcPts val="0"/>
                        </a:spcAft>
                        <a:buNone/>
                      </a:pPr>
                      <a:r>
                        <a:rPr lang="en-GB" sz="1200" u="none" strike="noStrike" cap="none"/>
                        <a:t>Serbia</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6</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endParaRPr sz="2000" u="none" strike="noStrike" cap="none">
                        <a:latin typeface="Calibri"/>
                        <a:ea typeface="Calibri"/>
                        <a:cs typeface="Calibri"/>
                        <a:sym typeface="Calibri"/>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endParaRPr sz="2000" u="none" strike="noStrike" cap="none">
                        <a:latin typeface="Calibri"/>
                        <a:ea typeface="Calibri"/>
                        <a:cs typeface="Calibri"/>
                        <a:sym typeface="Calibri"/>
                      </a:endParaRPr>
                    </a:p>
                  </a:txBody>
                  <a:tcPr marL="65875" marR="65875" marT="0" marB="0"/>
                </a:tc>
                <a:extLst>
                  <a:ext uri="{0D108BD9-81ED-4DB2-BD59-A6C34878D82A}">
                    <a16:rowId xmlns:a16="http://schemas.microsoft.com/office/drawing/2014/main" val="10005"/>
                  </a:ext>
                </a:extLst>
              </a:tr>
              <a:tr h="175215">
                <a:tc rowSpan="3">
                  <a:txBody>
                    <a:bodyPr/>
                    <a:lstStyle/>
                    <a:p>
                      <a:pPr marL="0" marR="0" lvl="0" indent="0" algn="l" rtl="0">
                        <a:spcBef>
                          <a:spcPts val="0"/>
                        </a:spcBef>
                        <a:spcAft>
                          <a:spcPts val="0"/>
                        </a:spcAft>
                        <a:buNone/>
                      </a:pPr>
                      <a:r>
                        <a:rPr lang="en-GB" sz="1600" u="none" strike="noStrike" cap="none"/>
                        <a:t>Sub-Saharan Africa</a:t>
                      </a:r>
                      <a:endParaRPr sz="28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Botswana</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3</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06"/>
                  </a:ext>
                </a:extLst>
              </a:tr>
              <a:tr h="175215">
                <a:tc vMerge="1">
                  <a:txBody>
                    <a:bodyPr/>
                    <a:lstStyle/>
                    <a:p>
                      <a:endParaRPr lang="en-DE"/>
                    </a:p>
                  </a:txBody>
                  <a:tcPr/>
                </a:tc>
                <a:tc>
                  <a:txBody>
                    <a:bodyPr/>
                    <a:lstStyle/>
                    <a:p>
                      <a:pPr marL="0" marR="0" lvl="0" indent="0" algn="l" rtl="0">
                        <a:spcBef>
                          <a:spcPts val="0"/>
                        </a:spcBef>
                        <a:spcAft>
                          <a:spcPts val="0"/>
                        </a:spcAft>
                        <a:buNone/>
                      </a:pPr>
                      <a:r>
                        <a:rPr lang="en-GB" sz="1200" u="none" strike="noStrike" cap="none"/>
                        <a:t>Malawi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8</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07"/>
                  </a:ext>
                </a:extLst>
              </a:tr>
              <a:tr h="205934">
                <a:tc vMerge="1">
                  <a:txBody>
                    <a:bodyPr/>
                    <a:lstStyle/>
                    <a:p>
                      <a:endParaRPr lang="en-DE"/>
                    </a:p>
                  </a:txBody>
                  <a:tcPr/>
                </a:tc>
                <a:tc>
                  <a:txBody>
                    <a:bodyPr/>
                    <a:lstStyle/>
                    <a:p>
                      <a:pPr marL="0" marR="0" lvl="0" indent="0" algn="l" rtl="0">
                        <a:spcBef>
                          <a:spcPts val="0"/>
                        </a:spcBef>
                        <a:spcAft>
                          <a:spcPts val="0"/>
                        </a:spcAft>
                        <a:buNone/>
                      </a:pPr>
                      <a:r>
                        <a:rPr lang="en-GB" sz="1200" u="none" strike="noStrike" cap="none"/>
                        <a:t>South Africa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10</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endParaRPr sz="2000" u="none" strike="noStrike" cap="none">
                        <a:latin typeface="Calibri"/>
                        <a:ea typeface="Calibri"/>
                        <a:cs typeface="Calibri"/>
                        <a:sym typeface="Calibri"/>
                      </a:endParaRPr>
                    </a:p>
                  </a:txBody>
                  <a:tcPr marL="65875" marR="65875" marT="0" marB="0" anchor="b"/>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08"/>
                  </a:ext>
                </a:extLst>
              </a:tr>
              <a:tr h="193344">
                <a:tc rowSpan="3">
                  <a:txBody>
                    <a:bodyPr/>
                    <a:lstStyle/>
                    <a:p>
                      <a:pPr marL="0" marR="0" lvl="0" indent="0" algn="l" rtl="0">
                        <a:spcBef>
                          <a:spcPts val="0"/>
                        </a:spcBef>
                        <a:spcAft>
                          <a:spcPts val="0"/>
                        </a:spcAft>
                        <a:buNone/>
                      </a:pPr>
                      <a:r>
                        <a:rPr lang="en-GB" sz="1600" u="none" strike="noStrike" cap="none"/>
                        <a:t>Asia</a:t>
                      </a:r>
                      <a:endParaRPr sz="28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India</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6</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09"/>
                  </a:ext>
                </a:extLst>
              </a:tr>
              <a:tr h="175215">
                <a:tc vMerge="1">
                  <a:txBody>
                    <a:bodyPr/>
                    <a:lstStyle/>
                    <a:p>
                      <a:endParaRPr lang="en-DE"/>
                    </a:p>
                  </a:txBody>
                  <a:tcPr/>
                </a:tc>
                <a:tc>
                  <a:txBody>
                    <a:bodyPr/>
                    <a:lstStyle/>
                    <a:p>
                      <a:pPr marL="0" marR="0" lvl="0" indent="0" algn="l" rtl="0">
                        <a:spcBef>
                          <a:spcPts val="0"/>
                        </a:spcBef>
                        <a:spcAft>
                          <a:spcPts val="0"/>
                        </a:spcAft>
                        <a:buNone/>
                      </a:pPr>
                      <a:r>
                        <a:rPr lang="en-GB" sz="1200" u="none" strike="noStrike" cap="none"/>
                        <a:t>Singapore</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2</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10"/>
                  </a:ext>
                </a:extLst>
              </a:tr>
              <a:tr h="175215">
                <a:tc vMerge="1">
                  <a:txBody>
                    <a:bodyPr/>
                    <a:lstStyle/>
                    <a:p>
                      <a:endParaRPr lang="en-DE"/>
                    </a:p>
                  </a:txBody>
                  <a:tcPr/>
                </a:tc>
                <a:tc>
                  <a:txBody>
                    <a:bodyPr/>
                    <a:lstStyle/>
                    <a:p>
                      <a:pPr marL="0" marR="0" lvl="0" indent="0" algn="l" rtl="0">
                        <a:spcBef>
                          <a:spcPts val="0"/>
                        </a:spcBef>
                        <a:spcAft>
                          <a:spcPts val="0"/>
                        </a:spcAft>
                        <a:buNone/>
                      </a:pPr>
                      <a:r>
                        <a:rPr lang="en-GB" sz="1200" u="none" strike="noStrike" cap="none"/>
                        <a:t>Japan</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5</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11"/>
                  </a:ext>
                </a:extLst>
              </a:tr>
              <a:tr h="175215">
                <a:tc rowSpan="3">
                  <a:txBody>
                    <a:bodyPr/>
                    <a:lstStyle/>
                    <a:p>
                      <a:pPr marL="0" marR="0" lvl="0" indent="0" algn="l" rtl="0">
                        <a:spcBef>
                          <a:spcPts val="0"/>
                        </a:spcBef>
                        <a:spcAft>
                          <a:spcPts val="0"/>
                        </a:spcAft>
                        <a:buNone/>
                      </a:pPr>
                      <a:r>
                        <a:rPr lang="en-GB" sz="1600" u="none" strike="noStrike" cap="none"/>
                        <a:t>Latin America and the Caribbean</a:t>
                      </a:r>
                      <a:endParaRPr sz="28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Uruguay</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5</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12"/>
                  </a:ext>
                </a:extLst>
              </a:tr>
              <a:tr h="205934">
                <a:tc vMerge="1">
                  <a:txBody>
                    <a:bodyPr/>
                    <a:lstStyle/>
                    <a:p>
                      <a:endParaRPr lang="en-DE"/>
                    </a:p>
                  </a:txBody>
                  <a:tcPr/>
                </a:tc>
                <a:tc>
                  <a:txBody>
                    <a:bodyPr/>
                    <a:lstStyle/>
                    <a:p>
                      <a:pPr marL="0" marR="0" lvl="0" indent="0" algn="l" rtl="0">
                        <a:spcBef>
                          <a:spcPts val="0"/>
                        </a:spcBef>
                        <a:spcAft>
                          <a:spcPts val="0"/>
                        </a:spcAft>
                        <a:buNone/>
                      </a:pPr>
                      <a:r>
                        <a:rPr lang="en-GB" sz="1200" u="none" strike="noStrike" cap="none"/>
                        <a:t>Bolivia</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9</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endParaRPr sz="2000" u="none" strike="noStrike" cap="none">
                        <a:latin typeface="Calibri"/>
                        <a:ea typeface="Calibri"/>
                        <a:cs typeface="Calibri"/>
                        <a:sym typeface="Calibri"/>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13"/>
                  </a:ext>
                </a:extLst>
              </a:tr>
              <a:tr h="175215">
                <a:tc vMerge="1">
                  <a:txBody>
                    <a:bodyPr/>
                    <a:lstStyle/>
                    <a:p>
                      <a:endParaRPr lang="en-DE"/>
                    </a:p>
                  </a:txBody>
                  <a:tcPr/>
                </a:tc>
                <a:tc>
                  <a:txBody>
                    <a:bodyPr/>
                    <a:lstStyle/>
                    <a:p>
                      <a:pPr marL="0" marR="0" lvl="0" indent="0" algn="l" rtl="0">
                        <a:spcBef>
                          <a:spcPts val="0"/>
                        </a:spcBef>
                        <a:spcAft>
                          <a:spcPts val="0"/>
                        </a:spcAft>
                        <a:buNone/>
                      </a:pPr>
                      <a:r>
                        <a:rPr lang="en-GB" sz="1200" u="none" strike="noStrike" cap="none"/>
                        <a:t>Brazil</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7</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14"/>
                  </a:ext>
                </a:extLst>
              </a:tr>
              <a:tr h="175215">
                <a:tc rowSpan="4">
                  <a:txBody>
                    <a:bodyPr/>
                    <a:lstStyle/>
                    <a:p>
                      <a:pPr marL="0" marR="0" lvl="0" indent="0" algn="l" rtl="0">
                        <a:spcBef>
                          <a:spcPts val="0"/>
                        </a:spcBef>
                        <a:spcAft>
                          <a:spcPts val="0"/>
                        </a:spcAft>
                        <a:buNone/>
                      </a:pPr>
                      <a:r>
                        <a:rPr lang="en-GB" sz="1600" u="none" strike="noStrike" cap="none" dirty="0"/>
                        <a:t>Arab World</a:t>
                      </a:r>
                      <a:endParaRPr sz="2800" u="none" strike="noStrike" cap="none" dirty="0">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Egypt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10</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15"/>
                  </a:ext>
                </a:extLst>
              </a:tr>
              <a:tr h="205934">
                <a:tc vMerge="1">
                  <a:txBody>
                    <a:bodyPr/>
                    <a:lstStyle/>
                    <a:p>
                      <a:endParaRPr lang="en-DE"/>
                    </a:p>
                  </a:txBody>
                  <a:tcPr/>
                </a:tc>
                <a:tc>
                  <a:txBody>
                    <a:bodyPr/>
                    <a:lstStyle/>
                    <a:p>
                      <a:pPr marL="0" marR="0" lvl="0" indent="0" algn="l" rtl="0">
                        <a:spcBef>
                          <a:spcPts val="0"/>
                        </a:spcBef>
                        <a:spcAft>
                          <a:spcPts val="0"/>
                        </a:spcAft>
                        <a:buNone/>
                      </a:pPr>
                      <a:r>
                        <a:rPr lang="en-GB" sz="1200" u="none" strike="noStrike" cap="none"/>
                        <a:t>Morocco</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11</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endParaRPr sz="2000" u="none" strike="noStrike" cap="none">
                        <a:latin typeface="Calibri"/>
                        <a:ea typeface="Calibri"/>
                        <a:cs typeface="Calibri"/>
                        <a:sym typeface="Calibri"/>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16"/>
                  </a:ext>
                </a:extLst>
              </a:tr>
              <a:tr h="154450">
                <a:tc vMerge="1">
                  <a:txBody>
                    <a:bodyPr/>
                    <a:lstStyle/>
                    <a:p>
                      <a:endParaRPr lang="en-DE"/>
                    </a:p>
                  </a:txBody>
                  <a:tcPr/>
                </a:tc>
                <a:tc>
                  <a:txBody>
                    <a:bodyPr/>
                    <a:lstStyle/>
                    <a:p>
                      <a:pPr marL="0" marR="0" lvl="0" indent="0" algn="l" rtl="0">
                        <a:spcBef>
                          <a:spcPts val="0"/>
                        </a:spcBef>
                        <a:spcAft>
                          <a:spcPts val="0"/>
                        </a:spcAft>
                        <a:buNone/>
                      </a:pPr>
                      <a:r>
                        <a:rPr lang="en-GB" sz="1200" u="none" strike="noStrike" cap="none"/>
                        <a:t>Israel</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a:t>5</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 </a:t>
                      </a:r>
                      <a:endParaRPr sz="2000" u="none" strike="noStrike" cap="none">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17"/>
                  </a:ext>
                </a:extLst>
              </a:tr>
              <a:tr h="175215">
                <a:tc vMerge="1">
                  <a:txBody>
                    <a:bodyPr/>
                    <a:lstStyle/>
                    <a:p>
                      <a:endParaRPr lang="en-DE"/>
                    </a:p>
                  </a:txBody>
                  <a:tcPr/>
                </a:tc>
                <a:tc>
                  <a:txBody>
                    <a:bodyPr/>
                    <a:lstStyle/>
                    <a:p>
                      <a:pPr marL="0" marR="0" lvl="0" indent="0" algn="l" rtl="0">
                        <a:spcBef>
                          <a:spcPts val="0"/>
                        </a:spcBef>
                        <a:spcAft>
                          <a:spcPts val="0"/>
                        </a:spcAft>
                        <a:buNone/>
                      </a:pPr>
                      <a:r>
                        <a:rPr lang="en-GB" sz="1200" u="none" strike="noStrike" cap="none"/>
                        <a:t>Jordan</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ctr" rtl="0">
                        <a:spcBef>
                          <a:spcPts val="0"/>
                        </a:spcBef>
                        <a:spcAft>
                          <a:spcPts val="0"/>
                        </a:spcAft>
                        <a:buNone/>
                      </a:pPr>
                      <a:r>
                        <a:rPr lang="en-GB" sz="1200" u="none" strike="noStrike" cap="none" dirty="0"/>
                        <a:t>8</a:t>
                      </a:r>
                      <a:endParaRPr sz="2000" u="none" strike="noStrike" cap="none" dirty="0">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a:t>✔</a:t>
                      </a:r>
                      <a:endParaRPr sz="2000" u="none" strike="noStrike" cap="none">
                        <a:latin typeface="Times New Roman"/>
                        <a:ea typeface="Times New Roman"/>
                        <a:cs typeface="Times New Roman"/>
                        <a:sym typeface="Times New Roman"/>
                      </a:endParaRPr>
                    </a:p>
                  </a:txBody>
                  <a:tcPr marL="65875" marR="65875" marT="0" marB="0"/>
                </a:tc>
                <a:tc>
                  <a:txBody>
                    <a:bodyPr/>
                    <a:lstStyle/>
                    <a:p>
                      <a:pPr marL="0" marR="0" lvl="0" indent="0" algn="l" rtl="0">
                        <a:spcBef>
                          <a:spcPts val="0"/>
                        </a:spcBef>
                        <a:spcAft>
                          <a:spcPts val="0"/>
                        </a:spcAft>
                        <a:buNone/>
                      </a:pPr>
                      <a:r>
                        <a:rPr lang="en-GB" sz="1200" u="none" strike="noStrike" cap="none" dirty="0"/>
                        <a:t> </a:t>
                      </a:r>
                      <a:endParaRPr sz="2000" u="none" strike="noStrike" cap="none" dirty="0">
                        <a:latin typeface="Times New Roman"/>
                        <a:ea typeface="Times New Roman"/>
                        <a:cs typeface="Times New Roman"/>
                        <a:sym typeface="Times New Roman"/>
                      </a:endParaRPr>
                    </a:p>
                  </a:txBody>
                  <a:tcPr marL="65875" marR="65875" marT="0" marB="0"/>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935247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6ee3f95140_0_344"/>
          <p:cNvSpPr>
            <a:spLocks noGrp="1"/>
          </p:cNvSpPr>
          <p:nvPr>
            <p:ph type="title"/>
          </p:nvPr>
        </p:nvSpPr>
        <p:spPr>
          <a:xfrm>
            <a:off x="762000" y="764704"/>
            <a:ext cx="7770300" cy="1143000"/>
          </a:xfrm>
          <a:prstGeom prst="roundRect">
            <a:avLst>
              <a:gd name="adj" fmla="val 21667"/>
            </a:avLst>
          </a:prstGeom>
          <a:noFill/>
          <a:ln>
            <a:noFill/>
          </a:ln>
        </p:spPr>
        <p:txBody>
          <a:bodyPr spcFirstLastPara="1" wrap="square" lIns="91425" tIns="45700" rIns="91425" bIns="45700" anchor="b" anchorCtr="0">
            <a:noAutofit/>
          </a:bodyPr>
          <a:lstStyle/>
          <a:p>
            <a:pPr marL="0" lvl="2" indent="0" algn="ctr" rtl="0">
              <a:lnSpc>
                <a:spcPct val="90000"/>
              </a:lnSpc>
              <a:spcBef>
                <a:spcPts val="0"/>
              </a:spcBef>
              <a:spcAft>
                <a:spcPts val="0"/>
              </a:spcAft>
              <a:buNone/>
            </a:pPr>
            <a:r>
              <a:rPr lang="en-GB" sz="3000" i="1" dirty="0"/>
              <a:t>Stay tuned! </a:t>
            </a:r>
            <a:br>
              <a:rPr lang="en-GB" sz="3000" i="1" dirty="0"/>
            </a:br>
            <a:r>
              <a:rPr lang="en-GB" sz="3000" i="1" dirty="0"/>
              <a:t>Project finishes end of April 2021</a:t>
            </a:r>
            <a:endParaRPr sz="3000" i="1" dirty="0"/>
          </a:p>
        </p:txBody>
      </p:sp>
      <p:sp>
        <p:nvSpPr>
          <p:cNvPr id="386" name="Google Shape;386;g6ee3f95140_0_344"/>
          <p:cNvSpPr txBox="1">
            <a:spLocks noGrp="1"/>
          </p:cNvSpPr>
          <p:nvPr>
            <p:ph type="body" idx="1"/>
          </p:nvPr>
        </p:nvSpPr>
        <p:spPr>
          <a:xfrm>
            <a:off x="762000" y="2353491"/>
            <a:ext cx="8060700" cy="4155300"/>
          </a:xfrm>
          <a:prstGeom prst="rect">
            <a:avLst/>
          </a:prstGeom>
          <a:solidFill>
            <a:schemeClr val="accent6">
              <a:lumMod val="20000"/>
              <a:lumOff val="80000"/>
            </a:schemeClr>
          </a:solidFill>
          <a:ln>
            <a:solidFill>
              <a:schemeClr val="accent2">
                <a:lumMod val="20000"/>
                <a:lumOff val="80000"/>
              </a:schemeClr>
            </a:solidFill>
          </a:ln>
        </p:spPr>
        <p:txBody>
          <a:bodyPr spcFirstLastPara="1" wrap="square" lIns="91425" tIns="45700" rIns="91425" bIns="45700" anchor="t" anchorCtr="0">
            <a:noAutofit/>
          </a:bodyPr>
          <a:lstStyle/>
          <a:p>
            <a:pPr marL="0" lvl="0" indent="0" algn="l" rtl="0">
              <a:spcBef>
                <a:spcPts val="0"/>
              </a:spcBef>
              <a:spcAft>
                <a:spcPts val="0"/>
              </a:spcAft>
              <a:buNone/>
            </a:pPr>
            <a:endParaRPr lang="en-GB" sz="2000"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1"/>
                </a:ext>
              </a:extLst>
            </a:endParaRPr>
          </a:p>
          <a:p>
            <a:pPr marL="0" lvl="0" indent="0" algn="ctr">
              <a:spcBef>
                <a:spcPts val="0"/>
              </a:spcBef>
              <a:buNone/>
            </a:pPr>
            <a:r>
              <a:rPr lang="en-GB" sz="4000"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1"/>
                  </a:ext>
                </a:extLst>
              </a:rPr>
              <a:t>Follow us to be notified when our research findings are published!</a:t>
            </a:r>
            <a:endParaRPr lang="en-GB" sz="4000" i="1" dirty="0"/>
          </a:p>
          <a:p>
            <a:pPr marL="0" lvl="0" indent="0">
              <a:spcBef>
                <a:spcPts val="0"/>
              </a:spcBef>
              <a:buNone/>
            </a:pPr>
            <a:endParaRPr lang="en-GB" sz="4000" dirty="0"/>
          </a:p>
          <a:p>
            <a:pPr marL="0" lvl="0" indent="0" algn="ctr">
              <a:spcBef>
                <a:spcPts val="0"/>
              </a:spcBef>
              <a:buNone/>
            </a:pPr>
            <a:r>
              <a:rPr lang="en-GB" sz="4000" b="1" u="sng" dirty="0">
                <a:hlinkClick r:id="rId3"/>
              </a:rPr>
              <a:t>rring.eu/newsletters</a:t>
            </a:r>
            <a:endParaRPr lang="en-GB" sz="4000" b="1" u="sng" dirty="0"/>
          </a:p>
          <a:p>
            <a:pPr marL="0" lvl="0" indent="0" algn="ctr">
              <a:spcBef>
                <a:spcPts val="0"/>
              </a:spcBef>
              <a:buNone/>
            </a:pPr>
            <a:endParaRPr lang="en-GB" sz="4000" b="1" u="sng" dirty="0"/>
          </a:p>
          <a:p>
            <a:pPr marL="0" lvl="0" indent="0" algn="ctr">
              <a:spcBef>
                <a:spcPts val="0"/>
              </a:spcBef>
              <a:buNone/>
            </a:pPr>
            <a:r>
              <a:rPr lang="en-GB" sz="4000" b="1" dirty="0"/>
              <a:t> @RRING_PROJECT</a:t>
            </a:r>
            <a:endParaRPr lang="en-GB" sz="4800" b="1" dirty="0"/>
          </a:p>
          <a:p>
            <a:pPr marL="0" lvl="0" indent="0" algn="ctr" rtl="0">
              <a:spcBef>
                <a:spcPts val="0"/>
              </a:spcBef>
              <a:spcAft>
                <a:spcPts val="0"/>
              </a:spcAft>
              <a:buNone/>
            </a:pPr>
            <a:endParaRPr b="1" dirty="0"/>
          </a:p>
        </p:txBody>
      </p:sp>
    </p:spTree>
    <p:extLst>
      <p:ext uri="{BB962C8B-B14F-4D97-AF65-F5344CB8AC3E}">
        <p14:creationId xmlns:p14="http://schemas.microsoft.com/office/powerpoint/2010/main" val="37738727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9"/>
          <p:cNvPicPr preferRelativeResize="0"/>
          <p:nvPr/>
        </p:nvPicPr>
        <p:blipFill rotWithShape="1">
          <a:blip r:embed="rId3">
            <a:alphaModFix/>
          </a:blip>
          <a:srcRect/>
          <a:stretch/>
        </p:blipFill>
        <p:spPr>
          <a:xfrm>
            <a:off x="2457290" y="2617729"/>
            <a:ext cx="4229420" cy="2736304"/>
          </a:xfrm>
          <a:prstGeom prst="rect">
            <a:avLst/>
          </a:prstGeom>
          <a:noFill/>
          <a:ln>
            <a:noFill/>
          </a:ln>
        </p:spPr>
      </p:pic>
      <p:pic>
        <p:nvPicPr>
          <p:cNvPr id="392" name="Google Shape;392;p9"/>
          <p:cNvPicPr preferRelativeResize="0"/>
          <p:nvPr/>
        </p:nvPicPr>
        <p:blipFill rotWithShape="1">
          <a:blip r:embed="rId4">
            <a:alphaModFix/>
          </a:blip>
          <a:srcRect/>
          <a:stretch/>
        </p:blipFill>
        <p:spPr>
          <a:xfrm>
            <a:off x="1181100" y="5345113"/>
            <a:ext cx="7007225" cy="1635125"/>
          </a:xfrm>
          <a:prstGeom prst="rect">
            <a:avLst/>
          </a:prstGeom>
          <a:noFill/>
          <a:ln>
            <a:noFill/>
          </a:ln>
        </p:spPr>
      </p:pic>
      <p:sp>
        <p:nvSpPr>
          <p:cNvPr id="393" name="Google Shape;393;p9"/>
          <p:cNvSpPr txBox="1"/>
          <p:nvPr/>
        </p:nvSpPr>
        <p:spPr>
          <a:xfrm>
            <a:off x="3498488" y="738628"/>
            <a:ext cx="5665881" cy="119337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400"/>
              <a:buFont typeface="Arial"/>
              <a:buNone/>
            </a:pPr>
            <a:r>
              <a:rPr lang="en-GB" sz="2400" b="1" dirty="0" err="1">
                <a:solidFill>
                  <a:schemeClr val="dk1"/>
                </a:solidFill>
                <a:latin typeface="Arial"/>
                <a:ea typeface="Arial"/>
                <a:cs typeface="Arial"/>
                <a:sym typeface="Arial"/>
              </a:rPr>
              <a:t>Dr.</a:t>
            </a:r>
            <a:r>
              <a:rPr lang="en-GB" sz="2400" b="1" dirty="0">
                <a:solidFill>
                  <a:schemeClr val="dk1"/>
                </a:solidFill>
                <a:latin typeface="Arial"/>
                <a:ea typeface="Arial"/>
                <a:cs typeface="Arial"/>
                <a:sym typeface="Arial"/>
              </a:rPr>
              <a:t> Eric Jensen </a:t>
            </a:r>
            <a:r>
              <a:rPr lang="en-GB" sz="2400" dirty="0">
                <a:solidFill>
                  <a:schemeClr val="dk1"/>
                </a:solidFill>
                <a:latin typeface="Arial"/>
                <a:ea typeface="Arial"/>
                <a:cs typeface="Arial"/>
                <a:sym typeface="Arial"/>
              </a:rPr>
              <a:t>– </a:t>
            </a:r>
            <a:r>
              <a:rPr lang="en-GB" sz="2400" u="sng" dirty="0">
                <a:solidFill>
                  <a:schemeClr val="dk1"/>
                </a:solidFill>
                <a:latin typeface="Arial"/>
                <a:ea typeface="Arial"/>
                <a:cs typeface="Arial"/>
                <a:sym typeface="Arial"/>
              </a:rPr>
              <a:t>e.jensen@icorsa.org</a:t>
            </a:r>
            <a:br>
              <a:rPr lang="en-GB" sz="2400" dirty="0">
                <a:solidFill>
                  <a:schemeClr val="dk1"/>
                </a:solidFill>
                <a:latin typeface="Arial"/>
                <a:ea typeface="Arial"/>
                <a:cs typeface="Arial"/>
                <a:sym typeface="Arial"/>
              </a:rPr>
            </a:br>
            <a:r>
              <a:rPr lang="en-GB" sz="2400" dirty="0">
                <a:solidFill>
                  <a:schemeClr val="dk1"/>
                </a:solidFill>
                <a:latin typeface="Arial"/>
                <a:ea typeface="Arial"/>
                <a:cs typeface="Arial"/>
                <a:sym typeface="Arial"/>
              </a:rPr>
              <a:t>Senior Research Fellow and director of </a:t>
            </a:r>
            <a:r>
              <a:rPr lang="en-GB" sz="2400" dirty="0" err="1">
                <a:solidFill>
                  <a:schemeClr val="dk1"/>
                </a:solidFill>
                <a:latin typeface="Arial"/>
                <a:ea typeface="Arial"/>
                <a:cs typeface="Arial"/>
                <a:sym typeface="Arial"/>
              </a:rPr>
              <a:t>ICoRSA</a:t>
            </a:r>
            <a:r>
              <a:rPr lang="en-GB" sz="2400" dirty="0">
                <a:solidFill>
                  <a:schemeClr val="dk1"/>
                </a:solidFill>
                <a:latin typeface="Arial"/>
                <a:ea typeface="Arial"/>
                <a:cs typeface="Arial"/>
                <a:sym typeface="Arial"/>
              </a:rPr>
              <a:t> Policy Research Unit</a:t>
            </a:r>
            <a:endParaRPr dirty="0"/>
          </a:p>
        </p:txBody>
      </p:sp>
      <p:sp>
        <p:nvSpPr>
          <p:cNvPr id="394" name="Google Shape;394;p9"/>
          <p:cNvSpPr txBox="1"/>
          <p:nvPr/>
        </p:nvSpPr>
        <p:spPr>
          <a:xfrm>
            <a:off x="374990" y="2548459"/>
            <a:ext cx="3209400" cy="83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t>@</a:t>
            </a:r>
            <a:r>
              <a:rPr lang="en-GB" sz="2400" b="1" dirty="0" err="1"/>
              <a:t>JensenWarwick</a:t>
            </a:r>
            <a:endParaRPr sz="2400" b="1" dirty="0"/>
          </a:p>
        </p:txBody>
      </p:sp>
      <p:pic>
        <p:nvPicPr>
          <p:cNvPr id="6" name="Picture 2" descr="Science Communication cover">
            <a:extLst>
              <a:ext uri="{FF2B5EF4-FFF2-40B4-BE49-F238E27FC236}">
                <a16:creationId xmlns:a16="http://schemas.microsoft.com/office/drawing/2014/main" id="{E2F62C5E-C9FD-49E2-8044-CE076DEACE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9514"/>
            <a:ext cx="1662614" cy="24569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 up of a device&#10;&#10;Description automatically generated">
            <a:extLst>
              <a:ext uri="{FF2B5EF4-FFF2-40B4-BE49-F238E27FC236}">
                <a16:creationId xmlns:a16="http://schemas.microsoft.com/office/drawing/2014/main" id="{9091B137-8B9C-45C7-AC49-9F14AE217DAD}"/>
              </a:ext>
            </a:extLst>
          </p:cNvPr>
          <p:cNvPicPr>
            <a:picLocks noChangeAspect="1"/>
          </p:cNvPicPr>
          <p:nvPr/>
        </p:nvPicPr>
        <p:blipFill>
          <a:blip r:embed="rId6"/>
          <a:stretch>
            <a:fillRect/>
          </a:stretch>
        </p:blipFill>
        <p:spPr>
          <a:xfrm>
            <a:off x="1662614" y="69514"/>
            <a:ext cx="1738425" cy="245697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
          <p:cNvSpPr>
            <a:spLocks noGrp="1"/>
          </p:cNvSpPr>
          <p:nvPr>
            <p:ph type="ctrTitle"/>
          </p:nvPr>
        </p:nvSpPr>
        <p:spPr>
          <a:xfrm>
            <a:off x="498475" y="1019175"/>
            <a:ext cx="8229600" cy="1905000"/>
          </a:xfrm>
          <a:prstGeom prst="roundRect">
            <a:avLst>
              <a:gd name="adj" fmla="val 50000"/>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a:t>RRING project</a:t>
            </a:r>
            <a:br>
              <a:rPr lang="en-GB"/>
            </a:br>
            <a:r>
              <a:rPr lang="en-GB"/>
              <a:t>(rring.eu)</a:t>
            </a:r>
            <a:endParaRPr/>
          </a:p>
        </p:txBody>
      </p:sp>
      <p:sp>
        <p:nvSpPr>
          <p:cNvPr id="152" name="Google Shape;152;p3"/>
          <p:cNvSpPr txBox="1">
            <a:spLocks noGrp="1"/>
          </p:cNvSpPr>
          <p:nvPr>
            <p:ph type="subTitle" idx="1"/>
          </p:nvPr>
        </p:nvSpPr>
        <p:spPr>
          <a:xfrm>
            <a:off x="4572000" y="2924175"/>
            <a:ext cx="4321200" cy="3716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100"/>
              <a:buNone/>
            </a:pPr>
            <a:endParaRPr/>
          </a:p>
          <a:p>
            <a:pPr marL="0" lvl="0" indent="0" algn="l" rtl="0">
              <a:spcBef>
                <a:spcPts val="560"/>
              </a:spcBef>
              <a:spcAft>
                <a:spcPts val="0"/>
              </a:spcAft>
              <a:buSzPts val="2100"/>
              <a:buNone/>
            </a:pPr>
            <a:endParaRPr/>
          </a:p>
          <a:p>
            <a:pPr marL="0" lvl="0" indent="0" algn="l" rtl="0">
              <a:spcBef>
                <a:spcPts val="560"/>
              </a:spcBef>
              <a:spcAft>
                <a:spcPts val="0"/>
              </a:spcAft>
              <a:buSzPts val="2100"/>
              <a:buNone/>
            </a:pPr>
            <a:endParaRPr/>
          </a:p>
          <a:p>
            <a:pPr marL="0" lvl="0" indent="0" algn="l" rtl="0">
              <a:spcBef>
                <a:spcPts val="560"/>
              </a:spcBef>
              <a:spcAft>
                <a:spcPts val="0"/>
              </a:spcAft>
              <a:buSzPts val="2100"/>
              <a:buNone/>
            </a:pPr>
            <a:endParaRPr/>
          </a:p>
          <a:p>
            <a:pPr marL="0" lvl="0" indent="0" algn="l" rtl="0">
              <a:spcBef>
                <a:spcPts val="560"/>
              </a:spcBef>
              <a:spcAft>
                <a:spcPts val="0"/>
              </a:spcAft>
              <a:buSzPts val="2100"/>
              <a:buNone/>
            </a:pPr>
            <a:r>
              <a:rPr lang="en-GB"/>
              <a:t> </a:t>
            </a:r>
            <a:endParaRPr/>
          </a:p>
          <a:p>
            <a:pPr marL="0" lvl="0" indent="0" algn="l" rtl="0">
              <a:spcBef>
                <a:spcPts val="560"/>
              </a:spcBef>
              <a:spcAft>
                <a:spcPts val="0"/>
              </a:spcAft>
              <a:buSzPts val="2100"/>
              <a:buNone/>
            </a:pPr>
            <a:endParaRPr/>
          </a:p>
          <a:p>
            <a:pPr marL="0" lvl="0" indent="0" algn="l" rtl="0">
              <a:spcBef>
                <a:spcPts val="560"/>
              </a:spcBef>
              <a:spcAft>
                <a:spcPts val="0"/>
              </a:spcAft>
              <a:buSzPts val="2100"/>
              <a:buNone/>
            </a:pPr>
            <a:r>
              <a:rPr lang="en-GB"/>
              <a:t>Dr Eric Jensen, ICoRSA</a:t>
            </a:r>
            <a:endParaRPr/>
          </a:p>
          <a:p>
            <a:pPr marL="0" lvl="0" indent="0" algn="l" rtl="0">
              <a:spcBef>
                <a:spcPts val="560"/>
              </a:spcBef>
              <a:spcAft>
                <a:spcPts val="0"/>
              </a:spcAft>
              <a:buSzPts val="2100"/>
              <a:buNone/>
            </a:pPr>
            <a:r>
              <a:rPr lang="en-GB"/>
              <a:t>e.jensen@icorsa.org</a:t>
            </a:r>
            <a:endParaRPr/>
          </a:p>
          <a:p>
            <a:pPr marL="0" lvl="0" indent="0" algn="l" rtl="0">
              <a:spcBef>
                <a:spcPts val="560"/>
              </a:spcBef>
              <a:spcAft>
                <a:spcPts val="0"/>
              </a:spcAft>
              <a:buSzPts val="2100"/>
              <a:buNone/>
            </a:pPr>
            <a:endParaRPr/>
          </a:p>
          <a:p>
            <a:pPr marL="0" lvl="0" indent="0" algn="l" rtl="0">
              <a:spcBef>
                <a:spcPts val="560"/>
              </a:spcBef>
              <a:spcAft>
                <a:spcPts val="0"/>
              </a:spcAft>
              <a:buSzPts val="2100"/>
              <a:buNone/>
            </a:pPr>
            <a:endParaRPr/>
          </a:p>
          <a:p>
            <a:pPr marL="0" lvl="0" indent="0" algn="l" rtl="0">
              <a:spcBef>
                <a:spcPts val="560"/>
              </a:spcBef>
              <a:spcAft>
                <a:spcPts val="0"/>
              </a:spcAft>
              <a:buSzPts val="2100"/>
              <a:buNone/>
            </a:pPr>
            <a:endParaRPr/>
          </a:p>
          <a:p>
            <a:pPr marL="0" lvl="0" indent="0" algn="l" rtl="0">
              <a:spcBef>
                <a:spcPts val="560"/>
              </a:spcBef>
              <a:spcAft>
                <a:spcPts val="0"/>
              </a:spcAft>
              <a:buSzPts val="2100"/>
              <a:buNone/>
            </a:pPr>
            <a:endParaRPr/>
          </a:p>
        </p:txBody>
      </p:sp>
      <p:pic>
        <p:nvPicPr>
          <p:cNvPr id="153" name="Google Shape;153;p3"/>
          <p:cNvPicPr preferRelativeResize="0"/>
          <p:nvPr/>
        </p:nvPicPr>
        <p:blipFill rotWithShape="1">
          <a:blip r:embed="rId3">
            <a:alphaModFix/>
          </a:blip>
          <a:srcRect/>
          <a:stretch/>
        </p:blipFill>
        <p:spPr>
          <a:xfrm>
            <a:off x="0" y="2996952"/>
            <a:ext cx="4506976" cy="2841873"/>
          </a:xfrm>
          <a:prstGeom prst="rect">
            <a:avLst/>
          </a:prstGeom>
          <a:solidFill>
            <a:schemeClr val="lt1"/>
          </a:solidFill>
          <a:ln>
            <a:noFill/>
          </a:ln>
        </p:spPr>
      </p:pic>
      <p:pic>
        <p:nvPicPr>
          <p:cNvPr id="154" name="Google Shape;154;p3"/>
          <p:cNvPicPr preferRelativeResize="0"/>
          <p:nvPr/>
        </p:nvPicPr>
        <p:blipFill rotWithShape="1">
          <a:blip r:embed="rId4">
            <a:alphaModFix/>
          </a:blip>
          <a:srcRect/>
          <a:stretch/>
        </p:blipFill>
        <p:spPr>
          <a:xfrm>
            <a:off x="7239000" y="5538788"/>
            <a:ext cx="1905000" cy="1323975"/>
          </a:xfrm>
          <a:prstGeom prst="rect">
            <a:avLst/>
          </a:prstGeom>
          <a:noFill/>
          <a:ln>
            <a:noFill/>
          </a:ln>
        </p:spPr>
      </p:pic>
      <p:sp>
        <p:nvSpPr>
          <p:cNvPr id="155" name="Google Shape;155;p3"/>
          <p:cNvSpPr/>
          <p:nvPr/>
        </p:nvSpPr>
        <p:spPr>
          <a:xfrm>
            <a:off x="35496" y="5911602"/>
            <a:ext cx="4572000" cy="738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rgbClr val="EEEEEE"/>
                </a:solidFill>
                <a:latin typeface="Source Sans Pro"/>
                <a:ea typeface="Source Sans Pro"/>
                <a:cs typeface="Source Sans Pro"/>
                <a:sym typeface="Source Sans Pro"/>
              </a:rPr>
              <a:t>This project has received funding from the European Union’s Horizon 2020 research and innovation programme under grant agreement No 788503.</a:t>
            </a:r>
            <a:endParaRPr sz="1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
          <p:cNvSpPr txBox="1">
            <a:spLocks noGrp="1"/>
          </p:cNvSpPr>
          <p:nvPr>
            <p:ph type="body" idx="1"/>
          </p:nvPr>
        </p:nvSpPr>
        <p:spPr>
          <a:xfrm>
            <a:off x="877725" y="2362200"/>
            <a:ext cx="8086800" cy="3724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b="1" dirty="0"/>
              <a:t>Overall aim:</a:t>
            </a:r>
            <a:endParaRPr sz="1800" b="1" dirty="0"/>
          </a:p>
          <a:p>
            <a:pPr marL="342900" lvl="0" indent="-371475" algn="l" rtl="0">
              <a:spcBef>
                <a:spcPts val="0"/>
              </a:spcBef>
              <a:spcAft>
                <a:spcPts val="0"/>
              </a:spcAft>
              <a:buSzPts val="1800"/>
              <a:buFont typeface="Arial"/>
              <a:buChar char="●"/>
            </a:pPr>
            <a:r>
              <a:rPr lang="en-GB" sz="1800" dirty="0"/>
              <a:t>Bring socially responsible research and innovation (RRI) into the linked up global world to promote mutual learning and collaboration </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GB" sz="1800" b="1" dirty="0"/>
              <a:t>Achieved by:</a:t>
            </a:r>
            <a:endParaRPr sz="1800" b="1" dirty="0"/>
          </a:p>
          <a:p>
            <a:pPr marL="342900" lvl="0" indent="-371475" algn="l" rtl="0">
              <a:spcBef>
                <a:spcPts val="0"/>
              </a:spcBef>
              <a:spcAft>
                <a:spcPts val="0"/>
              </a:spcAft>
              <a:buSzPts val="1800"/>
              <a:buFont typeface="Arial"/>
              <a:buChar char="●"/>
            </a:pPr>
            <a:r>
              <a:rPr lang="en-GB" sz="1800" dirty="0"/>
              <a:t>Forming a global RRING community network</a:t>
            </a:r>
            <a:endParaRPr sz="1800" dirty="0"/>
          </a:p>
          <a:p>
            <a:pPr marL="342900" lvl="0" indent="-371475" algn="l" rtl="0">
              <a:spcBef>
                <a:spcPts val="0"/>
              </a:spcBef>
              <a:spcAft>
                <a:spcPts val="0"/>
              </a:spcAft>
              <a:buSzPts val="1800"/>
              <a:buFont typeface="Arial"/>
              <a:buChar char="●"/>
            </a:pPr>
            <a:r>
              <a:rPr lang="en-GB" sz="1800" dirty="0"/>
              <a:t>Developing and mobilising a global Open Access RRI knowledge base</a:t>
            </a:r>
            <a:endParaRPr sz="1800" dirty="0"/>
          </a:p>
          <a:p>
            <a:pPr marL="342900" lvl="0" indent="-371475" algn="l" rtl="0">
              <a:spcBef>
                <a:spcPts val="0"/>
              </a:spcBef>
              <a:spcAft>
                <a:spcPts val="0"/>
              </a:spcAft>
              <a:buSzPts val="1800"/>
              <a:buFont typeface="Arial"/>
              <a:buChar char="●"/>
            </a:pPr>
            <a:r>
              <a:rPr lang="en-GB" sz="1800" dirty="0"/>
              <a:t>Align RRI to the Sustainable Development Goals (SDGs) as a global common denominator</a:t>
            </a:r>
            <a:endParaRPr sz="1800" dirty="0"/>
          </a:p>
          <a:p>
            <a:pPr marL="342900" lvl="0" indent="-371475" algn="l" rtl="0">
              <a:spcBef>
                <a:spcPts val="0"/>
              </a:spcBef>
              <a:spcAft>
                <a:spcPts val="0"/>
              </a:spcAft>
              <a:buSzPts val="1800"/>
              <a:buFont typeface="Arial"/>
              <a:buChar char="●"/>
            </a:pPr>
            <a:r>
              <a:rPr lang="en-GB" sz="1800" dirty="0"/>
              <a:t>Bottom-up approach, learning from best practices in RRI</a:t>
            </a:r>
            <a:endParaRPr sz="1800" dirty="0"/>
          </a:p>
          <a:p>
            <a:pPr marL="0" lvl="0" indent="0" algn="l" rtl="0">
              <a:spcBef>
                <a:spcPts val="0"/>
              </a:spcBef>
              <a:spcAft>
                <a:spcPts val="0"/>
              </a:spcAft>
              <a:buNone/>
            </a:pPr>
            <a:endParaRPr sz="1800" dirty="0"/>
          </a:p>
          <a:p>
            <a:pPr marL="0" lvl="0" indent="0" algn="ctr" rtl="0">
              <a:spcBef>
                <a:spcPts val="0"/>
              </a:spcBef>
              <a:spcAft>
                <a:spcPts val="0"/>
              </a:spcAft>
              <a:buNone/>
            </a:pPr>
            <a:r>
              <a:rPr lang="en-GB" sz="2400" b="1" dirty="0"/>
              <a:t>RRING acknowledges that each region of the world is advancing its own agenda on socially responsible research and innovation.</a:t>
            </a:r>
            <a:endParaRPr sz="2400" b="1" dirty="0"/>
          </a:p>
        </p:txBody>
      </p:sp>
      <p:pic>
        <p:nvPicPr>
          <p:cNvPr id="4" name="Google Shape;153;p3">
            <a:extLst>
              <a:ext uri="{FF2B5EF4-FFF2-40B4-BE49-F238E27FC236}">
                <a16:creationId xmlns:a16="http://schemas.microsoft.com/office/drawing/2014/main" id="{BCCA5DC0-C3B5-4560-B147-CCFED0B01D9E}"/>
              </a:ext>
            </a:extLst>
          </p:cNvPr>
          <p:cNvPicPr preferRelativeResize="0"/>
          <p:nvPr/>
        </p:nvPicPr>
        <p:blipFill rotWithShape="1">
          <a:blip r:embed="rId3">
            <a:alphaModFix/>
          </a:blip>
          <a:srcRect/>
          <a:stretch/>
        </p:blipFill>
        <p:spPr>
          <a:xfrm>
            <a:off x="3350477" y="209004"/>
            <a:ext cx="2815192" cy="1776549"/>
          </a:xfrm>
          <a:prstGeom prst="rect">
            <a:avLst/>
          </a:prstGeom>
          <a:solidFill>
            <a:schemeClr val="lt1"/>
          </a:solidFill>
          <a:ln>
            <a:noFill/>
          </a:ln>
        </p:spPr>
      </p:pic>
    </p:spTree>
  </p:cSld>
  <p:clrMapOvr>
    <a:masterClrMapping/>
  </p:clrMapOvr>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4779</Words>
  <Application>Microsoft Office PowerPoint</Application>
  <PresentationFormat>On-screen Show (4:3)</PresentationFormat>
  <Paragraphs>666</Paragraphs>
  <Slides>76</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Source Sans Pro</vt:lpstr>
      <vt:lpstr>Arial</vt:lpstr>
      <vt:lpstr>Noto Sans Symbols</vt:lpstr>
      <vt:lpstr>Times New Roman</vt:lpstr>
      <vt:lpstr>Calibri</vt:lpstr>
      <vt:lpstr>Capsules</vt:lpstr>
      <vt:lpstr>PowerPoint Presentation</vt:lpstr>
      <vt:lpstr>Professional Background</vt:lpstr>
      <vt:lpstr>PowerPoint Presentation</vt:lpstr>
      <vt:lpstr>PowerPoint Presentation</vt:lpstr>
      <vt:lpstr>PowerPoint Presentation</vt:lpstr>
      <vt:lpstr>PowerPoint Presentation</vt:lpstr>
      <vt:lpstr>ICoRSA – International Consortium of Research Staff Associations</vt:lpstr>
      <vt:lpstr>RRING project (rring.eu)</vt:lpstr>
      <vt:lpstr>PowerPoint Presentation</vt:lpstr>
      <vt:lpstr>Defining RRI: Process Dimensions of Socially Responsible Research/Innovation (1/2)</vt:lpstr>
      <vt:lpstr>Defining RRI: Process Dimensions of Socially Responsible Research/Innovation (2/2)</vt:lpstr>
      <vt:lpstr>Defining RRI: EU RRI Policy Keys</vt:lpstr>
      <vt:lpstr>Global Survey of Researchers and Innovators</vt:lpstr>
      <vt:lpstr>Survey Design Good Practice and Timeline</vt:lpstr>
      <vt:lpstr>Variables Covered Demographic Information</vt:lpstr>
      <vt:lpstr>Variables Covered in Survey </vt:lpstr>
      <vt:lpstr>Global Survey of Researchers: Sample Overview</vt:lpstr>
      <vt:lpstr>The Five RRING World Regions for Analysis</vt:lpstr>
      <vt:lpstr>Open-ended responses about specific steps to implement socially responsible research</vt:lpstr>
      <vt:lpstr>Content Analysis</vt:lpstr>
      <vt:lpstr>Sample Profile by UNESCO World Regions</vt:lpstr>
      <vt:lpstr>Sample Profile: Age</vt:lpstr>
      <vt:lpstr>Sample Profile: Highest Degree</vt:lpstr>
      <vt:lpstr>Sample Profile: Subject Area of Degree(s)</vt:lpstr>
      <vt:lpstr> Sample Profile: Subject Area of Degree(s) – Worldwide</vt:lpstr>
      <vt:lpstr>PowerPoint Presentation</vt:lpstr>
      <vt:lpstr>Overall findings: Attitudes about SDGs</vt:lpstr>
      <vt:lpstr>Results SDG Familiarity</vt:lpstr>
      <vt:lpstr>Results Views on SDGs</vt:lpstr>
      <vt:lpstr>Results Views on SDGs</vt:lpstr>
      <vt:lpstr>Alignment: RRI and SDGs</vt:lpstr>
      <vt:lpstr>Overall findings:  Attitudes about socially responsible research/innovation</vt:lpstr>
      <vt:lpstr>PowerPoint Presentation</vt:lpstr>
      <vt:lpstr>Results Diverse &amp; Inclusive: Diverse Range</vt:lpstr>
      <vt:lpstr>Results Diverse &amp; Inclusive: Gender</vt:lpstr>
      <vt:lpstr>PowerPoint Presentation</vt:lpstr>
      <vt:lpstr>Gender Equality Analysis (Global Survey)</vt:lpstr>
      <vt:lpstr>Gender Equality Response Categories</vt:lpstr>
      <vt:lpstr>Gender Equality Response Categories</vt:lpstr>
      <vt:lpstr>Gender Equality Overview of steps taken</vt:lpstr>
      <vt:lpstr>Gender Equality Response Categories</vt:lpstr>
      <vt:lpstr>Gender Equality Response Categories</vt:lpstr>
      <vt:lpstr>Gender Equality Response Categories</vt:lpstr>
      <vt:lpstr>Gender Equality Response Categories</vt:lpstr>
      <vt:lpstr>Gender Equality Response Categories</vt:lpstr>
      <vt:lpstr>Results Diverse &amp; Inclusive: Ethnic Minorities</vt:lpstr>
      <vt:lpstr>PowerPoint Presentation</vt:lpstr>
      <vt:lpstr>PowerPoint Presentation</vt:lpstr>
      <vt:lpstr>Ethnic diversity inclusion in R&amp;I</vt:lpstr>
      <vt:lpstr>Ethnic Minorities Response Categories</vt:lpstr>
      <vt:lpstr>Ethnic Minorities Response Categories</vt:lpstr>
      <vt:lpstr>Ethnic Minorities Overview of steps taken</vt:lpstr>
      <vt:lpstr>Ethnic Minorities Response Categories</vt:lpstr>
      <vt:lpstr>Ethnic Minorities Response Categories</vt:lpstr>
      <vt:lpstr>Ethnic Minorities Response Categories</vt:lpstr>
      <vt:lpstr>Ethnic Minorities Response Categories</vt:lpstr>
      <vt:lpstr>Ethnic Minorities Response Categories</vt:lpstr>
      <vt:lpstr>Ethnic Minorities Response Categories</vt:lpstr>
      <vt:lpstr>Apparent differences between steps taken for Ethnic Minorities &amp; Gender Equality</vt:lpstr>
      <vt:lpstr>Comparison: steps taken for Ethnic Minorities &amp; Gender Equality</vt:lpstr>
      <vt:lpstr>Preliminary conclusions:  Direct mapping RRI/SDGs</vt:lpstr>
      <vt:lpstr>PowerPoint Presentation</vt:lpstr>
      <vt:lpstr>PowerPoint Presentation</vt:lpstr>
      <vt:lpstr>PowerPoint Presentation</vt:lpstr>
      <vt:lpstr>PowerPoint Presentation</vt:lpstr>
      <vt:lpstr>Results – Researchers’ views on socially responsible research dimensions Anticipative &amp; Reflective: Societal Concerns</vt:lpstr>
      <vt:lpstr>Results – Researchers’ views on socially responsible research dimensions Open and Transparent: R&amp;I Methods and Processes</vt:lpstr>
      <vt:lpstr>Results – Researchers’ views on socially responsible research dimensions Open and Transparent: Public Accessibility</vt:lpstr>
      <vt:lpstr>Results – Researchers’ views on socially responsible research dimensions Open and Transparent: Open Data</vt:lpstr>
      <vt:lpstr>Results – Researchers’ views on socially responsible research dimensions Responsive &amp; Adaptive: Societal Needs</vt:lpstr>
      <vt:lpstr>Results – Researchers’ views on socially responsible research dimensions Ethics</vt:lpstr>
      <vt:lpstr>Next Steps: Connecting the dots between RRI and SDGs</vt:lpstr>
      <vt:lpstr>Connecting the dots between RRI and SDGs</vt:lpstr>
      <vt:lpstr> Connecting the dots between RRI and SDGs Qualitative Interviews (global)</vt:lpstr>
      <vt:lpstr>Stay tuned!  Project finishes end of April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Jensen, Eric</dc:creator>
  <cp:lastModifiedBy>Jensen, Eric</cp:lastModifiedBy>
  <cp:revision>76</cp:revision>
  <dcterms:created xsi:type="dcterms:W3CDTF">2020-01-29T09:18:40Z</dcterms:created>
  <dcterms:modified xsi:type="dcterms:W3CDTF">2020-12-01T08:30:31Z</dcterms:modified>
</cp:coreProperties>
</file>