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2" r:id="rId4"/>
    <p:sldMasterId id="2147483936" r:id="rId5"/>
  </p:sldMasterIdLst>
  <p:notesMasterIdLst>
    <p:notesMasterId r:id="rId22"/>
  </p:notesMasterIdLst>
  <p:handoutMasterIdLst>
    <p:handoutMasterId r:id="rId23"/>
  </p:handoutMasterIdLst>
  <p:sldIdLst>
    <p:sldId id="291" r:id="rId6"/>
    <p:sldId id="621" r:id="rId7"/>
    <p:sldId id="616" r:id="rId8"/>
    <p:sldId id="559" r:id="rId9"/>
    <p:sldId id="617" r:id="rId10"/>
    <p:sldId id="619" r:id="rId11"/>
    <p:sldId id="480" r:id="rId12"/>
    <p:sldId id="618" r:id="rId13"/>
    <p:sldId id="262" r:id="rId14"/>
    <p:sldId id="612" r:id="rId15"/>
    <p:sldId id="620" r:id="rId16"/>
    <p:sldId id="611" r:id="rId17"/>
    <p:sldId id="587" r:id="rId18"/>
    <p:sldId id="304" r:id="rId19"/>
    <p:sldId id="614" r:id="rId20"/>
    <p:sldId id="615" r:id="rId21"/>
  </p:sldIdLst>
  <p:sldSz cx="9144000" cy="5143500" type="screen16x9"/>
  <p:notesSz cx="6950075" cy="92360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2" userDrawn="1">
          <p15:clr>
            <a:srgbClr val="A4A3A4"/>
          </p15:clr>
        </p15:guide>
        <p15:guide id="2" pos="2808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883" userDrawn="1">
          <p15:clr>
            <a:srgbClr val="A4A3A4"/>
          </p15:clr>
        </p15:guide>
        <p15:guide id="6" pos="3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riam Wiemers" initials="MW" lastIdx="12" clrIdx="6">
    <p:extLst>
      <p:ext uri="{19B8F6BF-5375-455C-9EA6-DF929625EA0E}">
        <p15:presenceInfo xmlns:p15="http://schemas.microsoft.com/office/powerpoint/2012/main" userId="S::miriam.wiemers@welthungerhilfe.de::c13f9d05-c2a8-4376-9856-0a2132f57279" providerId="AD"/>
      </p:ext>
    </p:extLst>
  </p:cmAuthor>
  <p:cmAuthor id="1" name="Klaus von Grebmer" initials="KvG" lastIdx="9" clrIdx="0"/>
  <p:cmAuthor id="2" name="Klaus von Grebmer" initials="KvG [2]" lastIdx="1" clrIdx="1"/>
  <p:cmAuthor id="3" name="Jill Bernstein" initials="JB" lastIdx="8" clrIdx="2"/>
  <p:cmAuthor id="4" name="Falik, Jamed (IFPRI)" initials="FJ(" lastIdx="55" clrIdx="3"/>
  <p:cmAuthor id="5" name="Dirk Ebach" initials="DE" lastIdx="80" clrIdx="4">
    <p:extLst>
      <p:ext uri="{19B8F6BF-5375-455C-9EA6-DF929625EA0E}">
        <p15:presenceInfo xmlns:p15="http://schemas.microsoft.com/office/powerpoint/2012/main" userId="S::Dirk.Ebach@welthungerhilfe.de::36eea502-259b-4f95-b781-ca873340954a" providerId="AD"/>
      </p:ext>
    </p:extLst>
  </p:cmAuthor>
  <p:cmAuthor id="6" name="Bettina Ide" initials="BI" lastIdx="20" clrIdx="5">
    <p:extLst>
      <p:ext uri="{19B8F6BF-5375-455C-9EA6-DF929625EA0E}">
        <p15:presenceInfo xmlns:p15="http://schemas.microsoft.com/office/powerpoint/2012/main" userId="S::bettina.ide@welthungerhilfe.de::17e613fc-c966-436f-9cef-c31ab2732d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A2F"/>
    <a:srgbClr val="FCE7D1"/>
    <a:srgbClr val="CCE0B8"/>
    <a:srgbClr val="E88300"/>
    <a:srgbClr val="E9E9E9"/>
    <a:srgbClr val="4FA830"/>
    <a:srgbClr val="000000"/>
    <a:srgbClr val="FFFFFF"/>
    <a:srgbClr val="AAD18E"/>
    <a:srgbClr val="E2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59C9B-655C-BDD1-CE24-BB4AFAD0DFC3}" v="13" dt="2020-10-15T09:02:31.648"/>
    <p1510:client id="{2CE6DC31-97F6-41C2-9AAF-5F299F0E6FC6}" v="1680" dt="2020-10-09T08:57:16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4"/>
      </p:cViewPr>
      <p:guideLst>
        <p:guide orient="horz" pos="2652"/>
        <p:guide pos="2808"/>
        <p:guide orient="horz" pos="3108"/>
        <p:guide pos="2880"/>
        <p:guide pos="2883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VOS\Documents\IFPRI-MTID\Avian%20flu\Results_April13th_CentralScenario%20(1)+%20smaller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7051982414998"/>
          <c:y val="2.7466444753835709E-2"/>
          <c:w val="0.76115283636786291"/>
          <c:h val="0.64613005087031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PivotPoverty!$K$37</c:f>
              <c:strCache>
                <c:ptCount val="1"/>
                <c:pt idx="0">
                  <c:v>Increase no. of poor (millions)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4D-4581-A460-60DDA014A06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4D-4581-A460-60DDA014A0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PivotPoverty!$J$38:$J$40</c:f>
              <c:strCache>
                <c:ptCount val="3"/>
                <c:pt idx="0">
                  <c:v>World</c:v>
                </c:pt>
                <c:pt idx="1">
                  <c:v>Sub-Saharan Africa</c:v>
                </c:pt>
                <c:pt idx="2">
                  <c:v>South Asia</c:v>
                </c:pt>
              </c:strCache>
            </c:strRef>
          </c:cat>
          <c:val>
            <c:numRef>
              <c:f>PivotPoverty!$K$38:$K$40</c:f>
              <c:numCache>
                <c:formatCode>General</c:formatCode>
                <c:ptCount val="3"/>
                <c:pt idx="0">
                  <c:v>148</c:v>
                </c:pt>
                <c:pt idx="1">
                  <c:v>79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4D-4581-A460-60DDA014A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087128"/>
        <c:axId val="449089096"/>
      </c:barChart>
      <c:lineChart>
        <c:grouping val="stacked"/>
        <c:varyColors val="0"/>
        <c:ser>
          <c:idx val="1"/>
          <c:order val="1"/>
          <c:tx>
            <c:strRef>
              <c:f>PivotPoverty!$L$37</c:f>
              <c:strCache>
                <c:ptCount val="1"/>
                <c:pt idx="0">
                  <c:v>% increase poverty (RHS)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3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1"/>
            <c:marker>
              <c:symbol val="triangle"/>
              <c:size val="13"/>
              <c:spPr>
                <a:solidFill>
                  <a:srgbClr val="C0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D4D-4581-A460-60DDA014A064}"/>
              </c:ext>
            </c:extLst>
          </c:dPt>
          <c:dPt>
            <c:idx val="2"/>
            <c:marker>
              <c:symbol val="triangle"/>
              <c:size val="13"/>
              <c:spPr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D4D-4581-A460-60DDA014A064}"/>
              </c:ext>
            </c:extLst>
          </c:dPt>
          <c:dLbls>
            <c:dLbl>
              <c:idx val="0"/>
              <c:layout>
                <c:manualLayout>
                  <c:x val="2.1582733812949641E-2"/>
                  <c:y val="-1.82965284905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4D-4581-A460-60DDA014A0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PivotPoverty!$J$38:$J$40</c:f>
              <c:strCache>
                <c:ptCount val="3"/>
                <c:pt idx="0">
                  <c:v>World</c:v>
                </c:pt>
                <c:pt idx="1">
                  <c:v>Sub-Saharan Africa</c:v>
                </c:pt>
                <c:pt idx="2">
                  <c:v>South Asia</c:v>
                </c:pt>
              </c:strCache>
            </c:strRef>
          </c:cat>
          <c:val>
            <c:numRef>
              <c:f>PivotPoverty!$L$38:$L$40</c:f>
              <c:numCache>
                <c:formatCode>General</c:formatCode>
                <c:ptCount val="3"/>
                <c:pt idx="0">
                  <c:v>0.2</c:v>
                </c:pt>
                <c:pt idx="1">
                  <c:v>0.23</c:v>
                </c:pt>
                <c:pt idx="2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4D-4581-A460-60DDA014A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091720"/>
        <c:axId val="449091392"/>
      </c:lineChart>
      <c:catAx>
        <c:axId val="44908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9089096"/>
        <c:crosses val="autoZero"/>
        <c:auto val="1"/>
        <c:lblAlgn val="ctr"/>
        <c:lblOffset val="100"/>
        <c:noMultiLvlLbl val="0"/>
      </c:catAx>
      <c:valAx>
        <c:axId val="449089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9087128"/>
        <c:crosses val="autoZero"/>
        <c:crossBetween val="between"/>
        <c:majorUnit val="40"/>
      </c:valAx>
      <c:valAx>
        <c:axId val="449091392"/>
        <c:scaling>
          <c:orientation val="minMax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9091720"/>
        <c:crosses val="max"/>
        <c:crossBetween val="between"/>
        <c:majorUnit val="5.000000000000001E-2"/>
      </c:valAx>
      <c:catAx>
        <c:axId val="449091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9091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4BAB-7FE0-417D-9EAA-1A55F717BAA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5EC6-9D91-4226-BFC8-925A8D79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9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19E88A8-89E7-4495-8C21-A5429D0494E6}" type="datetime1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BCAD98B-175F-454F-8C52-98F46F825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 eaLnBrk="1" fontAlgn="t" latinLnBrk="0" hangingPunct="1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 eaLnBrk="1" fontAlgn="t" latinLnBrk="0" hangingPunct="1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87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 eaLnBrk="1" fontAlgn="t" latinLnBrk="0" hangingPunct="1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4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0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INADEQUATE FOOD SUPPLY: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 of population that is undernourished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CHILD UNDERNUTRITION: 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 of children under 5 years old suffering from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WASTING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(low weight-for-height)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 of children under 5 years old suffering from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STUNTING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(low height-for-age)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rtl="0" eaLnBrk="1" fontAlgn="auto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CHILD MORTALITY: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Percentage of children who die before the age of 5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standardized scores for the four indicators are aggregated to calculate the GHI score for each country.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Increase in GHI scores = hunger situation is worsening; decrease = improved situation</a:t>
            </a:r>
            <a:endParaRPr lang="en-I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7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4649-B8E6-4FAE-863C-F02A0EB001B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13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2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0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AAD18E"/>
              </a:buClr>
              <a:buSzPct val="55000"/>
              <a:buFont typeface="Arial" panose="020B0604020202020204" pitchFamily="34" charset="0"/>
              <a:buNone/>
              <a:tabLst/>
              <a:defRPr/>
            </a:pPr>
            <a:endParaRPr lang="de-DE" sz="1200" b="0" i="0" noProof="0"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AD98B-175F-454F-8C52-98F46F825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9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 eaLnBrk="1" fontAlgn="t" latinLnBrk="0" hangingPunct="1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D98B-175F-454F-8C52-98F46F825A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19C05F-A747-489A-8A46-D63F042B648C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0930A9-E83D-48C9-91FA-4D62B58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52F54-86B8-4661-894B-2E9A6471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12A1-5166-4751-9AE7-96A616BCD613}" type="datetime1">
              <a:rPr lang="de-DE" smtClean="0"/>
              <a:t>07.12.2020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64176-88DE-482E-82B2-AC2DDF43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2D98A-DF37-4556-BFDF-EF6D7FE3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07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0B24-4066-4451-BB33-BC45EDE3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8372-19C1-4DC1-BA18-4BCB8B542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95CCF-55EB-4D54-AADC-D117088F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6D30A-95B6-48E2-914F-80035D4A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4FF4-4FAA-4F6F-9A1D-3C82D2641688}" type="datetime1">
              <a:rPr lang="de-DE" smtClean="0"/>
              <a:t>07.12.2020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86DEC-C820-4D78-95D7-88489E3D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A4C39-93E1-40EC-B665-D2FFAB5F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47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B4BD-81F4-4A01-9343-256A11A1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61F2F-A3B9-4FE9-9F7A-BFC1DC023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28C77-86EA-47A2-8063-1DC0957D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83B8-5998-4D8F-BF05-C5F4E387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225B-2943-4F74-B74B-1E23A61DAC45}" type="datetime1">
              <a:rPr lang="de-DE" smtClean="0"/>
              <a:t>07.12.2020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C0FE-3615-4DAE-8191-D9131FD2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BB51-8F5C-43AF-B090-BF40076C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57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ECE7-059D-40DC-A8B8-5D479556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B0823-5BF0-41DF-B0C6-CBE763B8C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A87F-A1C0-43EF-BC9B-754D9917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2B49-329E-4D52-9EE9-384B084998EC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17F85-A11D-4E16-A66E-2A68EBF5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8A6AC-C2AD-4D33-A3B1-0BF6BC34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62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ED8648-F75E-48AF-9BBE-2B96C1647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1BC38-73BE-46D5-A3E5-00D828401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7A7C-334D-46F3-A62E-26617A06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0116-8E95-41AB-BE27-7B0EA6ACDA8A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1FA2C-82F1-456E-8AE7-292B04EE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98BAF-05DA-4B34-8071-E86F5C49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05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19C05F-A747-489A-8A46-D63F042B648C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0930A9-E83D-48C9-91FA-4D62B58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0FDB05B-E2C9-4C92-AC40-ABD1B627A39A}" type="datetime1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DA1902F-375B-E746-8150-A5E8E384F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1525"/>
            <a:ext cx="8229600" cy="569353"/>
          </a:xfrm>
          <a:ln w="38100">
            <a:noFill/>
            <a:prstDash val="dash"/>
          </a:ln>
        </p:spPr>
        <p:txBody>
          <a:bodyPr>
            <a:normAutofit/>
          </a:bodyPr>
          <a:lstStyle>
            <a:lvl1pPr>
              <a:defRPr sz="21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1F19675-F3F7-4F0A-9295-C7EEABC840E8}" type="datetime1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BDA1902F-375B-E746-8150-A5E8E384F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3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CE4C-448A-4B7D-8C77-DE48D5C52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D5690-8742-4118-BE6E-827AC0406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F59D-3FE7-401B-920C-A22B8FFA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236-9372-46C0-B615-AB76B4EFFF01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A342F-AB49-4959-ADE1-92EA215A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94B88-46D4-4B6F-8724-202C5D84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8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79AF-FE54-4262-A268-3F12E61F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24D1-4E83-466E-B8C3-7CCA8E18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0D1D-8424-41FB-BDD9-ECC63567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965B-7ABB-43EE-9790-133B1C225195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C073-7D4E-4271-B86B-56A74519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25513-4D8E-4995-A6D7-1BE0079A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54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3F4F-0336-4484-9676-41D7FB40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EB630-163F-4C52-84CF-F351F74BF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A05A-DCC0-42E2-B862-A50AA058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F499-A600-4E12-81A9-780AE77FEC20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79C2E-C8F7-4C18-9786-12E4D5E9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9634-FFF3-4C0A-944A-EA44E75C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86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F47A-3FDC-4804-8E13-C6D3D143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10DC-3FF9-4E83-BA38-7752C4225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31A42-6CD1-4BF8-A8B8-6ED9BF545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10CD-722B-4D85-B115-FCB806F8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2C07-B739-4BAB-8DB2-8D6891B39028}" type="datetime1">
              <a:rPr lang="de-DE" smtClean="0"/>
              <a:t>07.12.2020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EEED5-65BE-46AC-B664-DD42528D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D70B4-6E2E-4CB9-8BD4-6061B1D9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0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E692-84AC-4B04-B59F-A6DA2DE0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D8E3-905F-4A4F-B2CC-55A136B0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02D6E-D111-416D-8E32-F986C6070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B5531-48E0-4B0C-8E94-A7D2E4F99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407E3-180E-4953-9CEE-835CED3C8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DF83B-F0EC-490B-9662-9EFF4315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0B2C-6324-4DFC-84DD-B0DC09C34556}" type="datetime1">
              <a:rPr lang="de-DE" smtClean="0"/>
              <a:t>07.12.2020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B3BF7-496A-40A5-86B9-A0044461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FED9E-08A1-45A4-BEEA-0577EAA0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6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D0AA-CD13-44A5-BB7B-F73BDFCB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884A8-F209-4CE0-80F0-F535B8D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FC73-E925-418F-BD10-6CE6D6F3A1E4}" type="datetime1">
              <a:rPr lang="de-DE" smtClean="0"/>
              <a:t>07.12.2020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A6169-B3B3-4855-A1F5-526608B6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4A155-0BBD-4479-8764-26AD4EC6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18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8650" y="53715"/>
            <a:ext cx="7886700" cy="994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0" y="266125"/>
            <a:ext cx="8877300" cy="569353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Sample text here</a:t>
            </a:r>
          </a:p>
        </p:txBody>
      </p:sp>
    </p:spTree>
    <p:extLst>
      <p:ext uri="{BB962C8B-B14F-4D97-AF65-F5344CB8AC3E}">
        <p14:creationId xmlns:p14="http://schemas.microsoft.com/office/powerpoint/2010/main" val="7337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11669F-156E-4371-929F-3D023201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759F0-E928-4585-87C4-07F753771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20554-0140-4703-80BB-8D3320EA2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5D8A-7821-4A08-9F2E-EF035FF24374}" type="datetime1">
              <a:rPr lang="de-DE" smtClean="0"/>
              <a:t>07.12.2020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EE912-9DFC-4362-BC2C-4432D67D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4FF63-950F-423B-AC92-AEF577D2B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2650-7362-45D7-9A31-B7B9B327C06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5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rALLe6hEGo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D347DA-23B1-4828-A74B-D9D3E27985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b="16032"/>
          <a:stretch/>
        </p:blipFill>
        <p:spPr>
          <a:xfrm>
            <a:off x="1" y="289963"/>
            <a:ext cx="9144000" cy="4927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14" y="215620"/>
            <a:ext cx="895559" cy="302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85" y="215620"/>
            <a:ext cx="688891" cy="398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A62CD-A2DD-4266-9140-08A547235F7E}"/>
              </a:ext>
            </a:extLst>
          </p:cNvPr>
          <p:cNvSpPr txBox="1"/>
          <p:nvPr/>
        </p:nvSpPr>
        <p:spPr>
          <a:xfrm>
            <a:off x="0" y="1"/>
            <a:ext cx="9144000" cy="19851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5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HUNGER INDEX</a:t>
            </a:r>
          </a:p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DECADE TO ZERO HUNGER</a:t>
            </a:r>
          </a:p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HEALTH AND SUSTAINABLE FOOD SYSTEMS</a:t>
            </a:r>
            <a:endParaRPr lang="de-DE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BAF1-D1CD-49AA-9F4A-0CB1AA741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25" y="313380"/>
            <a:ext cx="688891" cy="39877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93980A7-B9D3-4278-9416-7B6081E762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85" y="318547"/>
            <a:ext cx="2145142" cy="3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83636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algn="r"/>
            <a:fld id="{BDA1902F-375B-E746-8150-A5E8E384F30F}" type="slidenum">
              <a:rPr lang="en-US" sz="1200"/>
              <a:pPr algn="r"/>
              <a:t>10</a:t>
            </a:fld>
            <a:endParaRPr 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D3565F-C7E5-42E8-B96F-B0B5BB3B5601}"/>
              </a:ext>
            </a:extLst>
          </p:cNvPr>
          <p:cNvSpPr/>
          <p:nvPr/>
        </p:nvSpPr>
        <p:spPr>
          <a:xfrm>
            <a:off x="161596" y="327183"/>
            <a:ext cx="5072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Impact on </a:t>
            </a:r>
          </a:p>
          <a:p>
            <a:r>
              <a:rPr lang="en-US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Global Poverty</a:t>
            </a:r>
            <a:endParaRPr lang="en-US" spc="-15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spc="-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Source: IFPRI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8F00FC8-9EAA-4A09-A7F8-62938E6D5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515164"/>
              </p:ext>
            </p:extLst>
          </p:nvPr>
        </p:nvGraphicFramePr>
        <p:xfrm>
          <a:off x="2997956" y="327183"/>
          <a:ext cx="5850440" cy="464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0309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E72B670-FC9F-1446-B368-DBE9F846A127}"/>
              </a:ext>
            </a:extLst>
          </p:cNvPr>
          <p:cNvGrpSpPr/>
          <p:nvPr/>
        </p:nvGrpSpPr>
        <p:grpSpPr>
          <a:xfrm>
            <a:off x="427540" y="887142"/>
            <a:ext cx="1336876" cy="4376706"/>
            <a:chOff x="570053" y="1182856"/>
            <a:chExt cx="1782501" cy="58356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6FF29C-E677-344E-89D9-EF3940BD659A}"/>
                </a:ext>
              </a:extLst>
            </p:cNvPr>
            <p:cNvSpPr txBox="1"/>
            <p:nvPr/>
          </p:nvSpPr>
          <p:spPr>
            <a:xfrm>
              <a:off x="570053" y="2586481"/>
              <a:ext cx="1782501" cy="443198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Impact" panose="020B0806030902050204" pitchFamily="34" charset="0"/>
                </a:rPr>
                <a:t>54m </a:t>
              </a:r>
            </a:p>
            <a:p>
              <a:pPr algn="ctr"/>
              <a:endParaRPr lang="en-US" sz="2100" dirty="0">
                <a:latin typeface="Avenir Light" panose="020B0402020203020204" pitchFamily="34" charset="77"/>
              </a:endParaRP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Wasted </a:t>
              </a: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(very thin)</a:t>
              </a: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Children </a:t>
              </a: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under 5 years old</a:t>
              </a:r>
            </a:p>
            <a:p>
              <a:pPr algn="ctr"/>
              <a:endParaRPr lang="en-US" sz="2100" dirty="0">
                <a:latin typeface="Avenir Light" panose="020B0402020203020204" pitchFamily="34" charset="7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A5BE3B-05BC-3146-BDBE-45F8D6DF8C65}"/>
                </a:ext>
              </a:extLst>
            </p:cNvPr>
            <p:cNvSpPr txBox="1"/>
            <p:nvPr/>
          </p:nvSpPr>
          <p:spPr>
            <a:xfrm>
              <a:off x="1098457" y="1182856"/>
              <a:ext cx="104772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latin typeface="Impact" panose="020B0806030902050204" pitchFamily="34" charset="0"/>
                </a:defRPr>
              </a:lvl1pPr>
            </a:lstStyle>
            <a:p>
              <a:r>
                <a:rPr lang="en-US" sz="2400" dirty="0"/>
                <a:t>2010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29945-3BF5-C94B-A60C-E4A3428E8CCF}"/>
              </a:ext>
            </a:extLst>
          </p:cNvPr>
          <p:cNvGrpSpPr/>
          <p:nvPr/>
        </p:nvGrpSpPr>
        <p:grpSpPr>
          <a:xfrm>
            <a:off x="1897380" y="887143"/>
            <a:ext cx="5318349" cy="4288873"/>
            <a:chOff x="2529840" y="1182857"/>
            <a:chExt cx="7091132" cy="57184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3632E8-73EA-1D49-953F-02B9A8420E41}"/>
                </a:ext>
              </a:extLst>
            </p:cNvPr>
            <p:cNvSpPr txBox="1"/>
            <p:nvPr/>
          </p:nvSpPr>
          <p:spPr>
            <a:xfrm>
              <a:off x="8060899" y="3454257"/>
              <a:ext cx="1560073" cy="3447097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Impact" panose="020B0806030902050204" pitchFamily="34" charset="0"/>
                </a:rPr>
                <a:t>47m </a:t>
              </a:r>
            </a:p>
            <a:p>
              <a:pPr algn="ctr"/>
              <a:endParaRPr lang="en-US" sz="1800" dirty="0">
                <a:latin typeface="Avenir Light" panose="020B0402020203020204" pitchFamily="34" charset="77"/>
              </a:endParaRPr>
            </a:p>
            <a:p>
              <a:pPr algn="ctr"/>
              <a:r>
                <a:rPr lang="en-US" sz="1800" dirty="0">
                  <a:latin typeface="Avenir Light" panose="020B0402020203020204" pitchFamily="34" charset="77"/>
                </a:rPr>
                <a:t>Wasted </a:t>
              </a:r>
            </a:p>
            <a:p>
              <a:pPr algn="ctr"/>
              <a:r>
                <a:rPr lang="en-US" sz="1800" dirty="0">
                  <a:latin typeface="Avenir Light" panose="020B0402020203020204" pitchFamily="34" charset="77"/>
                </a:rPr>
                <a:t>(very thin)</a:t>
              </a:r>
            </a:p>
            <a:p>
              <a:pPr algn="ctr"/>
              <a:r>
                <a:rPr lang="en-US" sz="1800" dirty="0">
                  <a:latin typeface="Avenir Light" panose="020B0402020203020204" pitchFamily="34" charset="77"/>
                </a:rPr>
                <a:t>Children </a:t>
              </a:r>
            </a:p>
            <a:p>
              <a:pPr algn="ctr"/>
              <a:r>
                <a:rPr lang="en-US" sz="1800" dirty="0">
                  <a:latin typeface="Avenir Light" panose="020B0402020203020204" pitchFamily="34" charset="77"/>
                </a:rPr>
                <a:t>under 5 years old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A31D88-A300-0544-9CA6-3C5668627EDC}"/>
                </a:ext>
              </a:extLst>
            </p:cNvPr>
            <p:cNvSpPr txBox="1"/>
            <p:nvPr/>
          </p:nvSpPr>
          <p:spPr>
            <a:xfrm>
              <a:off x="8345448" y="1182857"/>
              <a:ext cx="10498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latin typeface="Impact" panose="020B0806030902050204" pitchFamily="34" charset="0"/>
                </a:defRPr>
              </a:lvl1pPr>
            </a:lstStyle>
            <a:p>
              <a:r>
                <a:rPr lang="en-US" sz="2400" dirty="0"/>
                <a:t>2019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E50795-D041-254B-9BFA-59A8BB72857E}"/>
                </a:ext>
              </a:extLst>
            </p:cNvPr>
            <p:cNvCxnSpPr>
              <a:cxnSpLocks/>
            </p:cNvCxnSpPr>
            <p:nvPr/>
          </p:nvCxnSpPr>
          <p:spPr>
            <a:xfrm>
              <a:off x="2529840" y="2586481"/>
              <a:ext cx="5531059" cy="867776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C2FB3C-FD52-F649-96D2-BE8C0926B5D6}"/>
                </a:ext>
              </a:extLst>
            </p:cNvPr>
            <p:cNvSpPr txBox="1"/>
            <p:nvPr/>
          </p:nvSpPr>
          <p:spPr>
            <a:xfrm>
              <a:off x="4712224" y="2392680"/>
              <a:ext cx="11161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000">
                  <a:latin typeface="Avenir Light" panose="020B0402020203020204" pitchFamily="34" charset="77"/>
                </a:defRPr>
              </a:lvl1pPr>
            </a:lstStyle>
            <a:p>
              <a:r>
                <a:rPr lang="en-US" sz="1500"/>
                <a:t>9 years</a:t>
              </a:r>
              <a:endParaRPr lang="en-US" sz="15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CA49B3-E966-2640-B32C-FA3E19760807}"/>
              </a:ext>
            </a:extLst>
          </p:cNvPr>
          <p:cNvGrpSpPr/>
          <p:nvPr/>
        </p:nvGrpSpPr>
        <p:grpSpPr>
          <a:xfrm>
            <a:off x="6269614" y="887221"/>
            <a:ext cx="2492566" cy="4376627"/>
            <a:chOff x="8359485" y="1182961"/>
            <a:chExt cx="3323422" cy="58355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1DCA2D-83AF-5646-A3CC-89BB1B38706F}"/>
                </a:ext>
              </a:extLst>
            </p:cNvPr>
            <p:cNvSpPr txBox="1"/>
            <p:nvPr/>
          </p:nvSpPr>
          <p:spPr>
            <a:xfrm>
              <a:off x="9900405" y="2586481"/>
              <a:ext cx="1782502" cy="443198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latin typeface="Impact" panose="020B0806030902050204" pitchFamily="34" charset="0"/>
                </a:rPr>
                <a:t>54m</a:t>
              </a:r>
              <a:r>
                <a:rPr lang="en-US" sz="2100" dirty="0">
                  <a:latin typeface="Avenir Light" panose="020B0402020203020204" pitchFamily="34" charset="77"/>
                </a:rPr>
                <a:t> </a:t>
              </a:r>
            </a:p>
            <a:p>
              <a:pPr algn="ctr"/>
              <a:endParaRPr lang="en-US" sz="2100" dirty="0">
                <a:latin typeface="Avenir Light" panose="020B0402020203020204" pitchFamily="34" charset="77"/>
              </a:endParaRP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Wasted </a:t>
              </a: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(very thin)</a:t>
              </a: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Children </a:t>
              </a:r>
            </a:p>
            <a:p>
              <a:pPr algn="ctr"/>
              <a:r>
                <a:rPr lang="en-US" sz="2100" dirty="0">
                  <a:latin typeface="Avenir Light" panose="020B0402020203020204" pitchFamily="34" charset="77"/>
                </a:rPr>
                <a:t>under 5 years old</a:t>
              </a:r>
            </a:p>
            <a:p>
              <a:pPr algn="ctr"/>
              <a:endParaRPr lang="en-US" sz="2100" dirty="0">
                <a:latin typeface="Avenir Light" panose="020B0402020203020204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566A12-CAAB-AA46-ACDC-C4E589418B51}"/>
                </a:ext>
              </a:extLst>
            </p:cNvPr>
            <p:cNvSpPr txBox="1"/>
            <p:nvPr/>
          </p:nvSpPr>
          <p:spPr>
            <a:xfrm>
              <a:off x="10272924" y="1182961"/>
              <a:ext cx="109688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latin typeface="Impact" panose="020B0806030902050204" pitchFamily="34" charset="0"/>
                </a:defRPr>
              </a:lvl1pPr>
            </a:lstStyle>
            <a:p>
              <a:r>
                <a:rPr lang="en-US" sz="2400" dirty="0"/>
                <a:t>2020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7559F32-B375-7241-A6DF-5AF5C7F3C9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0972" y="2646832"/>
              <a:ext cx="218474" cy="756911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223E3B-F8B6-0C46-BB13-B95D14729116}"/>
                </a:ext>
              </a:extLst>
            </p:cNvPr>
            <p:cNvSpPr txBox="1"/>
            <p:nvPr/>
          </p:nvSpPr>
          <p:spPr>
            <a:xfrm>
              <a:off x="8359485" y="2703442"/>
              <a:ext cx="13704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Avenir Light" panose="020B0402020203020204" pitchFamily="34" charset="77"/>
                </a:rPr>
                <a:t>9 months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F0EAEC-0EE6-9A47-8E17-3A2A7A28ABCF}"/>
              </a:ext>
            </a:extLst>
          </p:cNvPr>
          <p:cNvSpPr txBox="1"/>
          <p:nvPr/>
        </p:nvSpPr>
        <p:spPr>
          <a:xfrm>
            <a:off x="2219569" y="230112"/>
            <a:ext cx="5354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Light" panose="020B0402020203020204" pitchFamily="34" charset="77"/>
              </a:rPr>
              <a:t>COVID 19 is turning back the clock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26561-6654-A448-9BBB-317D79D0475F}"/>
              </a:ext>
            </a:extLst>
          </p:cNvPr>
          <p:cNvSpPr txBox="1"/>
          <p:nvPr/>
        </p:nvSpPr>
        <p:spPr>
          <a:xfrm>
            <a:off x="3587708" y="4797971"/>
            <a:ext cx="1901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Avenir Light" panose="020B0402020203020204" pitchFamily="34" charset="77"/>
              </a:rPr>
              <a:t>Headey et al. Lancet 2020</a:t>
            </a:r>
          </a:p>
        </p:txBody>
      </p:sp>
    </p:spTree>
    <p:extLst>
      <p:ext uri="{BB962C8B-B14F-4D97-AF65-F5344CB8AC3E}">
        <p14:creationId xmlns:p14="http://schemas.microsoft.com/office/powerpoint/2010/main" val="7799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algn="r"/>
            <a:fld id="{BDA1902F-375B-E746-8150-A5E8E384F30F}" type="slidenum">
              <a:rPr lang="en-US" sz="1200"/>
              <a:pPr algn="r"/>
              <a:t>12</a:t>
            </a:fld>
            <a:endParaRPr lang="en-US" sz="12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4359F2-B30A-41B5-BC1E-5DFB51FA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13920"/>
              </p:ext>
            </p:extLst>
          </p:nvPr>
        </p:nvGraphicFramePr>
        <p:xfrm>
          <a:off x="4263950" y="1394460"/>
          <a:ext cx="4578499" cy="360196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57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1966">
                <a:tc>
                  <a:txBody>
                    <a:bodyPr/>
                    <a:lstStyle/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558235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IE" sz="13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Our current global food system is posing health hazards to humans and the environment and has a big part to play in the rise of emerging infectious diseases such as covid-19. 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558235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300" b="0" i="0" kern="1200" noProof="0" dirty="0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The huge increase in intensive livestock production has caused an immense loss of biodiversity and contributes to the rise of emerging infectious diseases such as COVID-19. </a:t>
                      </a: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558235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300" b="0" i="0" kern="1200" noProof="0" dirty="0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Land use change, intensive agriculture, large-scale livestock production, and other practices have led to </a:t>
                      </a:r>
                      <a:r>
                        <a:rPr lang="en-US" sz="1300" b="0" i="0" kern="1200" noProof="0" dirty="0" err="1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agroecological</a:t>
                      </a:r>
                      <a:r>
                        <a:rPr lang="en-US" sz="1300" b="0" i="0" kern="1200" noProof="0" dirty="0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 degradation, destroyed habitats, and contributed to climate change. </a:t>
                      </a:r>
                    </a:p>
                    <a:p>
                      <a:pPr marL="342900" marR="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558235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n-US" sz="1300" b="0" i="0" kern="1200" noProof="0" dirty="0" smtClean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Our </a:t>
                      </a:r>
                      <a:r>
                        <a:rPr lang="en-US" sz="1300" b="0" i="0" kern="1200" noProof="0" dirty="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Arial"/>
                        </a:rPr>
                        <a:t>food systems contribute 21–37 percent of total net human-caused greenhouse gas emissions and account for 70 percent of freshwater use. </a:t>
                      </a:r>
                      <a:endParaRPr lang="en-US" sz="1300" b="0" i="0" kern="1200" noProof="0" dirty="0" smtClean="0">
                        <a:solidFill>
                          <a:schemeClr val="dk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ADF8F81-9F31-4811-B8FC-FCB8A1C3962E}"/>
              </a:ext>
            </a:extLst>
          </p:cNvPr>
          <p:cNvSpPr/>
          <p:nvPr/>
        </p:nvSpPr>
        <p:spPr>
          <a:xfrm>
            <a:off x="0" y="326"/>
            <a:ext cx="9144000" cy="1340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48B5B0-379E-40CC-A0CB-6991C8509510}"/>
              </a:ext>
            </a:extLst>
          </p:cNvPr>
          <p:cNvSpPr txBox="1">
            <a:spLocks/>
          </p:cNvSpPr>
          <p:nvPr/>
        </p:nvSpPr>
        <p:spPr>
          <a:xfrm>
            <a:off x="506335" y="456626"/>
            <a:ext cx="7993380" cy="56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HEALTH, ZERO HUNGER</a:t>
            </a:r>
          </a:p>
          <a:p>
            <a:endParaRPr lang="en-US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Essay by </a:t>
            </a:r>
            <a:r>
              <a:rPr lang="en-US" sz="1400" spc="-15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Robyn Alders, Osman Dar, Richard </a:t>
            </a:r>
            <a:r>
              <a:rPr lang="en-US" sz="1400" spc="-15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Kock</a:t>
            </a:r>
            <a:r>
              <a:rPr lang="en-US" sz="1400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400" spc="-15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Francesco </a:t>
            </a:r>
            <a:r>
              <a:rPr lang="en-US" sz="1400" spc="-15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Rampa</a:t>
            </a:r>
            <a:r>
              <a:rPr lang="en-US" sz="1400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 , </a:t>
            </a:r>
            <a:r>
              <a:rPr lang="en-US" sz="1400" spc="-15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Chatham </a:t>
            </a:r>
            <a:r>
              <a:rPr lang="en-US" sz="1400" spc="-1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House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Aft>
                <a:spcPts val="0"/>
              </a:spcAft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8B91F5CA-2069-4D53-8DC5-FC3713311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5" y="1363423"/>
            <a:ext cx="3601966" cy="36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64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4309533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39553" y="911766"/>
            <a:ext cx="4069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 IS </a:t>
            </a:r>
            <a:r>
              <a:rPr lang="en-US" sz="3600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sz="36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ONE HEALTH?</a:t>
            </a:r>
          </a:p>
          <a:p>
            <a:endParaRPr lang="en-US" sz="3600" spc="-15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algn="r"/>
            <a:fld id="{BDA1902F-375B-E746-8150-A5E8E384F30F}" type="slidenum">
              <a:rPr lang="en-US" sz="1200"/>
              <a:pPr algn="r"/>
              <a:t>13</a:t>
            </a:fld>
            <a:endParaRPr lang="en-US" sz="12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4359F2-B30A-41B5-BC1E-5DFB51FA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08738"/>
              </p:ext>
            </p:extLst>
          </p:nvPr>
        </p:nvGraphicFramePr>
        <p:xfrm>
          <a:off x="4595909" y="326043"/>
          <a:ext cx="4167717" cy="43977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67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776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400" b="0" i="0" kern="1200" noProof="0" dirty="0">
                        <a:solidFill>
                          <a:schemeClr val="dk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algn="ctr"/>
                      <a:r>
                        <a:rPr lang="en-IE" sz="4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NEW TERM</a:t>
                      </a:r>
                    </a:p>
                    <a:p>
                      <a:pPr algn="ctr"/>
                      <a:endParaRPr lang="en-IE" sz="4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E" sz="5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BUT </a:t>
                      </a:r>
                    </a:p>
                    <a:p>
                      <a:pPr algn="ctr"/>
                      <a:endParaRPr lang="en-IE" sz="4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E" sz="4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OLD CONCEPT</a:t>
                      </a:r>
                    </a:p>
                    <a:p>
                      <a:endParaRPr lang="en-IE" sz="135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52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 flipV="1">
            <a:off x="1" y="0"/>
            <a:ext cx="849356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AAD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896835" y="2347296"/>
            <a:ext cx="4572000" cy="4489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100"/>
              </a:lnSpc>
            </a:pPr>
            <a:r>
              <a:rPr lang="en-US" sz="2000">
                <a:solidFill>
                  <a:srgbClr val="AAD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RECOMMENDATIONS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7117" y="-25999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9A1D00D-7244-4A22-A53C-7782D0CB9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algn="r"/>
            <a:fld id="{BDA1902F-375B-E746-8150-A5E8E384F30F}" type="slidenum">
              <a:rPr lang="en-US" sz="1200"/>
              <a:pPr algn="r"/>
              <a:t>14</a:t>
            </a:fld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303998" y="330044"/>
            <a:ext cx="7605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1. Make </a:t>
            </a:r>
            <a:r>
              <a:rPr lang="en-US" sz="1500" b="1" dirty="0"/>
              <a:t>food systems work better for people and the planet</a:t>
            </a:r>
            <a:endParaRPr lang="en-I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Support smallholder farmers in improving sustainability, diversification and market access</a:t>
            </a:r>
            <a:endParaRPr lang="en-I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Strengthen local and regional food markets </a:t>
            </a:r>
            <a:endParaRPr lang="en-I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Price food not only according to its weight and volume, promote sound biosecurity practices</a:t>
            </a:r>
            <a:endParaRPr lang="en-I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Promote, develop, and implement circular food </a:t>
            </a:r>
            <a:r>
              <a:rPr lang="en-US" sz="1500" dirty="0" smtClean="0"/>
              <a:t>economies</a:t>
            </a:r>
          </a:p>
          <a:p>
            <a:pPr lvl="0"/>
            <a:endParaRPr lang="en-IE" sz="1500" dirty="0"/>
          </a:p>
          <a:p>
            <a:r>
              <a:rPr lang="en-US" sz="1500" b="1" dirty="0" smtClean="0"/>
              <a:t>2. Improve </a:t>
            </a:r>
            <a:r>
              <a:rPr lang="en-US" sz="1500" b="1" dirty="0"/>
              <a:t>how food systems are governed</a:t>
            </a:r>
            <a:endParaRPr lang="en-IE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/>
              <a:t>Hold food system actors legally accountable for respecting human rights and protecting the environment</a:t>
            </a:r>
            <a:endParaRPr lang="en-IE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/>
              <a:t>Ensure security of land tenure</a:t>
            </a:r>
            <a:endParaRPr lang="en-IE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/>
              <a:t>Strengthen and incentivize local and participatory </a:t>
            </a:r>
            <a:r>
              <a:rPr lang="en-US" sz="1500" dirty="0" smtClean="0"/>
              <a:t>governance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IE" sz="1500" dirty="0"/>
          </a:p>
          <a:p>
            <a:r>
              <a:rPr lang="en-US" sz="1500" b="1" dirty="0" smtClean="0"/>
              <a:t>3. Strengthen </a:t>
            </a:r>
            <a:r>
              <a:rPr lang="en-US" sz="1500" b="1" dirty="0"/>
              <a:t>international cooperation and regulations</a:t>
            </a:r>
            <a:endParaRPr lang="en-IE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/>
              <a:t>Reduce trade inequities, such as nontariff barriers, align trade and development policies</a:t>
            </a:r>
            <a:endParaRPr lang="en-IE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/>
              <a:t>Strengthen existing human rights-based multilateral mechanisms and international standards </a:t>
            </a:r>
            <a:endParaRPr lang="en-IE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/>
              <a:t>Reinforce commitments to equitable and sustainable development, use opportunities such as UN Food Systems Summit</a:t>
            </a:r>
            <a:endParaRPr lang="en-IE" sz="1500" dirty="0"/>
          </a:p>
        </p:txBody>
      </p:sp>
    </p:spTree>
    <p:extLst>
      <p:ext uri="{BB962C8B-B14F-4D97-AF65-F5344CB8AC3E}">
        <p14:creationId xmlns:p14="http://schemas.microsoft.com/office/powerpoint/2010/main" val="13618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0"/>
            <a:ext cx="3189247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39553" y="911766"/>
            <a:ext cx="40699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2021</a:t>
            </a:r>
            <a:endParaRPr lang="en-US" sz="3600" spc="-15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sz="28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OPPORTUNITIES</a:t>
            </a:r>
            <a:endParaRPr lang="en-US" sz="3600" b="1" spc="-15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  <a:p>
            <a:endParaRPr lang="en-US" sz="3600" spc="-15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4359F2-B30A-41B5-BC1E-5DFB51FA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7406"/>
              </p:ext>
            </p:extLst>
          </p:nvPr>
        </p:nvGraphicFramePr>
        <p:xfrm>
          <a:off x="3731941" y="326043"/>
          <a:ext cx="5031685" cy="43977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3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776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100" b="0" i="0" kern="1200" noProof="0" dirty="0">
                        <a:solidFill>
                          <a:schemeClr val="dk1"/>
                        </a:solidFill>
                        <a:latin typeface="Arial"/>
                        <a:ea typeface="ＭＳ Ｐゴシック"/>
                        <a:cs typeface="Arial"/>
                      </a:endParaRP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2030 </a:t>
                      </a:r>
                      <a:r>
                        <a:rPr lang="en-IE" sz="3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Agri</a:t>
                      </a:r>
                      <a:r>
                        <a:rPr lang="en-IE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-Food Strategy</a:t>
                      </a:r>
                    </a:p>
                    <a:p>
                      <a:pPr marL="342900" indent="-34290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European Green Deal</a:t>
                      </a:r>
                    </a:p>
                    <a:p>
                      <a:pPr marL="342900" indent="-34290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AU-EU Summit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COP-26</a:t>
                      </a:r>
                    </a:p>
                    <a:p>
                      <a:pPr marL="342900" indent="-34290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E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Nutrition for Growth</a:t>
                      </a:r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3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Food Systems Summit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254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ruit&#10;&#10;Description automatically generated">
            <a:extLst>
              <a:ext uri="{FF2B5EF4-FFF2-40B4-BE49-F238E27FC236}">
                <a16:creationId xmlns:a16="http://schemas.microsoft.com/office/drawing/2014/main" id="{27061E1F-E2CD-4AA4-A865-2320917585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3" r="19365" b="-2"/>
          <a:stretch/>
        </p:blipFill>
        <p:spPr>
          <a:xfrm>
            <a:off x="20" y="10"/>
            <a:ext cx="5038072" cy="51434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276297" y="1125205"/>
            <a:ext cx="36662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chemeClr val="bg1"/>
                </a:solidFill>
              </a:rPr>
              <a:t>A </a:t>
            </a:r>
            <a:r>
              <a:rPr lang="en-US" sz="2600" i="1" dirty="0">
                <a:solidFill>
                  <a:schemeClr val="bg1"/>
                </a:solidFill>
              </a:rPr>
              <a:t>crisis can bring out the best and the worst in us. We can choose a different future. </a:t>
            </a:r>
            <a:r>
              <a:rPr lang="en-US" sz="2600" i="1" dirty="0" smtClean="0">
                <a:solidFill>
                  <a:schemeClr val="bg1"/>
                </a:solidFill>
              </a:rPr>
              <a:t>The </a:t>
            </a:r>
            <a:r>
              <a:rPr lang="en-US" sz="2600" i="1" dirty="0">
                <a:solidFill>
                  <a:schemeClr val="bg1"/>
                </a:solidFill>
              </a:rPr>
              <a:t>future is not </a:t>
            </a:r>
            <a:r>
              <a:rPr lang="en-US" sz="2600" i="1" dirty="0" smtClean="0">
                <a:solidFill>
                  <a:schemeClr val="bg1"/>
                </a:solidFill>
              </a:rPr>
              <a:t>written…</a:t>
            </a:r>
          </a:p>
          <a:p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060" y="4096342"/>
            <a:ext cx="5004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chemeClr val="bg1"/>
              </a:solidFill>
            </a:endParaRPr>
          </a:p>
          <a:p>
            <a:pPr algn="r"/>
            <a:r>
              <a:rPr lang="en-US" sz="1200" dirty="0" err="1" smtClean="0">
                <a:solidFill>
                  <a:schemeClr val="bg1"/>
                </a:solidFill>
              </a:rPr>
              <a:t>Dr</a:t>
            </a:r>
            <a:r>
              <a:rPr lang="en-US" sz="1200" dirty="0" smtClean="0">
                <a:solidFill>
                  <a:schemeClr val="bg1"/>
                </a:solidFill>
              </a:rPr>
              <a:t> Mike Ryan, Executive Director WHO Emergencies </a:t>
            </a:r>
            <a:r>
              <a:rPr lang="en-US" sz="1200" dirty="0" err="1" smtClean="0">
                <a:solidFill>
                  <a:schemeClr val="bg1"/>
                </a:solidFill>
              </a:rPr>
              <a:t>Programme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 16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October 2020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IE" sz="2600" dirty="0" smtClean="0">
                <a:solidFill>
                  <a:schemeClr val="bg1"/>
                </a:solidFill>
              </a:rPr>
              <a:t> </a:t>
            </a:r>
            <a:endParaRPr lang="en-IE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14" y="215620"/>
            <a:ext cx="895559" cy="302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85" y="215620"/>
            <a:ext cx="688891" cy="3987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9A62CD-A2DD-4266-9140-08A547235F7E}"/>
              </a:ext>
            </a:extLst>
          </p:cNvPr>
          <p:cNvSpPr txBox="1"/>
          <p:nvPr/>
        </p:nvSpPr>
        <p:spPr>
          <a:xfrm>
            <a:off x="0" y="1"/>
            <a:ext cx="9144000" cy="19851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HUNGER INDEX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DECADE TO ZERO HUNGER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HEALTH AND SUSTAINABLE FOOD SYSTEMS</a:t>
            </a:r>
            <a:endParaRPr 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BAF1-D1CD-49AA-9F4A-0CB1AA7410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25" y="313380"/>
            <a:ext cx="688891" cy="39877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93980A7-B9D3-4278-9416-7B6081E76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85" y="318547"/>
            <a:ext cx="2145142" cy="393604"/>
          </a:xfrm>
          <a:prstGeom prst="rect">
            <a:avLst/>
          </a:prstGeom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329" y="2065785"/>
            <a:ext cx="5434473" cy="36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6907"/>
            <a:ext cx="9240644" cy="539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27" y="-1"/>
            <a:ext cx="7685624" cy="51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89719" y="3422813"/>
            <a:ext cx="3058226" cy="611067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900" b="1" spc="-150">
                <a:solidFill>
                  <a:schemeClr val="bg1">
                    <a:lumMod val="95000"/>
                  </a:schemeClr>
                </a:solidFill>
              </a:rPr>
              <a:t>COMPONENTS</a:t>
            </a:r>
            <a:endParaRPr lang="en-US" sz="2900" b="1" spc="-3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E355A8F-A884-41BC-A191-B2A69BD7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891" y="4785435"/>
            <a:ext cx="2133600" cy="273844"/>
          </a:xfrm>
        </p:spPr>
        <p:txBody>
          <a:bodyPr/>
          <a:lstStyle/>
          <a:p>
            <a:fld id="{BDA1902F-375B-E746-8150-A5E8E384F30F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/>
              <a:t>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0436" y="641107"/>
            <a:ext cx="3196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GHI MEASURES </a:t>
            </a:r>
            <a:r>
              <a:rPr lang="en-US" sz="6000" b="1" spc="-15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THREE</a:t>
            </a:r>
            <a:endParaRPr lang="en-US" b="1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131" y="1859975"/>
            <a:ext cx="2592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5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DIMENSIONS</a:t>
            </a:r>
            <a:endParaRPr lang="en-US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760" y="2528017"/>
            <a:ext cx="27238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spc="-15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FOUR</a:t>
            </a:r>
            <a:endParaRPr lang="en-US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209" y="3947033"/>
            <a:ext cx="262604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spc="-15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  <a:ea typeface="Arial" charset="0"/>
                <a:cs typeface="Arial" charset="0"/>
              </a:rPr>
              <a:t>OF HUNGER</a:t>
            </a:r>
            <a:endParaRPr lang="en-US" sz="3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9618" y="234514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EC04-FCD7-4EE0-8CCD-5C7FE3028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455" y="576973"/>
            <a:ext cx="4106336" cy="37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50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93953" y="3714872"/>
            <a:ext cx="199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rade Gothic LT Std" charset="0"/>
                <a:cs typeface="Arial" panose="020B0604020202020204" pitchFamily="34" charset="0"/>
              </a:rPr>
              <a:t>HEALTHY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612993" y="3725327"/>
            <a:ext cx="1818657" cy="662864"/>
            <a:chOff x="737800" y="3151113"/>
            <a:chExt cx="1583951" cy="662863"/>
          </a:xfrm>
        </p:grpSpPr>
        <p:sp>
          <p:nvSpPr>
            <p:cNvPr id="46" name="TextBox 45"/>
            <p:cNvSpPr txBox="1"/>
            <p:nvPr/>
          </p:nvSpPr>
          <p:spPr>
            <a:xfrm>
              <a:off x="737800" y="3151113"/>
              <a:ext cx="158395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rade Gothic LT Std" charset="0"/>
                  <a:cs typeface="Arial" panose="020B0604020202020204" pitchFamily="34" charset="0"/>
                </a:rPr>
                <a:t>WASTED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7800" y="3536977"/>
              <a:ext cx="15839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rade Gothic LT Std" charset="0"/>
                  <a:cs typeface="Arial" panose="020B0604020202020204" pitchFamily="34" charset="0"/>
                </a:rPr>
                <a:t>Low weight-for-height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30468" y="3721992"/>
            <a:ext cx="1991332" cy="641963"/>
            <a:chOff x="1009707" y="3003681"/>
            <a:chExt cx="1583951" cy="776945"/>
          </a:xfrm>
        </p:grpSpPr>
        <p:sp>
          <p:nvSpPr>
            <p:cNvPr id="49" name="TextBox 48"/>
            <p:cNvSpPr txBox="1"/>
            <p:nvPr/>
          </p:nvSpPr>
          <p:spPr>
            <a:xfrm>
              <a:off x="1009707" y="3003681"/>
              <a:ext cx="1583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rade Gothic LT Std" charset="0"/>
                  <a:cs typeface="Arial" panose="020B0604020202020204" pitchFamily="34" charset="0"/>
                </a:rPr>
                <a:t>STUNTED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13968" y="3445384"/>
              <a:ext cx="1579690" cy="33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Trade Gothic LT Std" charset="0"/>
                  <a:cs typeface="Arial" panose="020B0604020202020204" pitchFamily="34" charset="0"/>
                </a:rPr>
                <a:t>Low height-for-age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4710148"/>
            <a:ext cx="9141727" cy="43335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791361" y="3381929"/>
            <a:ext cx="7461923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1"/>
          <a:stretch/>
        </p:blipFill>
        <p:spPr>
          <a:xfrm>
            <a:off x="4176945" y="1733229"/>
            <a:ext cx="695445" cy="16560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8D8D36-82A0-4768-A811-C0B9A4A5CF15}"/>
              </a:ext>
            </a:extLst>
          </p:cNvPr>
          <p:cNvCxnSpPr>
            <a:cxnSpLocks/>
          </p:cNvCxnSpPr>
          <p:nvPr/>
        </p:nvCxnSpPr>
        <p:spPr>
          <a:xfrm>
            <a:off x="791360" y="1306007"/>
            <a:ext cx="7461923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CA42FD8-AC34-4CA1-AB96-8D9D5DEA1D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8"/>
          <a:stretch/>
        </p:blipFill>
        <p:spPr>
          <a:xfrm>
            <a:off x="6630116" y="2140357"/>
            <a:ext cx="792036" cy="125371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5578011-80C5-4C9F-9E49-A0E59EA5B635}"/>
              </a:ext>
            </a:extLst>
          </p:cNvPr>
          <p:cNvSpPr/>
          <p:nvPr/>
        </p:nvSpPr>
        <p:spPr>
          <a:xfrm>
            <a:off x="-2273" y="-14055"/>
            <a:ext cx="9144000" cy="70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B96072F-80CD-4205-9362-FFD9EE26A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72545"/>
            <a:ext cx="7145868" cy="569353"/>
          </a:xfrm>
        </p:spPr>
        <p:txBody>
          <a:bodyPr>
            <a:no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UNDERNOURISHMENT IN CHILDREN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4C5435B0-F14A-4FDB-8E64-939000AB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algn="r"/>
            <a:fld id="{BDA1902F-375B-E746-8150-A5E8E384F30F}" type="slidenum">
              <a:rPr lang="en-US" sz="1200"/>
              <a:pPr algn="r"/>
              <a:t>5</a:t>
            </a:fld>
            <a:endParaRPr lang="en-US" sz="1200"/>
          </a:p>
        </p:txBody>
      </p:sp>
      <p:pic>
        <p:nvPicPr>
          <p:cNvPr id="136" name="Picture 135">
            <a:extLst>
              <a:ext uri="{FF2B5EF4-FFF2-40B4-BE49-F238E27FC236}">
                <a16:creationId xmlns:a16="http://schemas.microsoft.com/office/drawing/2014/main" id="{8D9F53DA-552A-4C29-ADA6-8DD6CEDB1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6"/>
          <a:stretch/>
        </p:blipFill>
        <p:spPr>
          <a:xfrm>
            <a:off x="1424194" y="1768158"/>
            <a:ext cx="929298" cy="161645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5AD0EB0-29AD-48FC-80AA-C4C37667B0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2"/>
          <a:stretch/>
        </p:blipFill>
        <p:spPr>
          <a:xfrm>
            <a:off x="1528695" y="1316893"/>
            <a:ext cx="733922" cy="50754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CBCE8775-7390-4EE2-A449-AD04C2C60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2"/>
          <a:stretch/>
        </p:blipFill>
        <p:spPr>
          <a:xfrm>
            <a:off x="4174953" y="1314054"/>
            <a:ext cx="683407" cy="47261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0A021B6-62BF-41A5-A3A7-5A0A451F59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2"/>
          <a:stretch/>
        </p:blipFill>
        <p:spPr>
          <a:xfrm>
            <a:off x="6684430" y="1715239"/>
            <a:ext cx="683407" cy="47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-14868"/>
            <a:ext cx="9144000" cy="1112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GHI SEVERITY SCALE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7E902A7C-2F43-4D6C-A473-26AD8B5B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891" y="4785435"/>
            <a:ext cx="2133600" cy="273844"/>
          </a:xfrm>
        </p:spPr>
        <p:txBody>
          <a:bodyPr/>
          <a:lstStyle/>
          <a:p>
            <a:fld id="{BDA1902F-375B-E746-8150-A5E8E384F30F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/>
              <a:t>6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6375" y="1955107"/>
            <a:ext cx="8180425" cy="1015662"/>
            <a:chOff x="524401" y="2049376"/>
            <a:chExt cx="8180425" cy="1015662"/>
          </a:xfrm>
        </p:grpSpPr>
        <p:sp>
          <p:nvSpPr>
            <p:cNvPr id="11" name="Rectangle 10"/>
            <p:cNvSpPr/>
            <p:nvPr/>
          </p:nvSpPr>
          <p:spPr>
            <a:xfrm>
              <a:off x="3285490" y="2049376"/>
              <a:ext cx="1920240" cy="738663"/>
            </a:xfrm>
            <a:prstGeom prst="rect">
              <a:avLst/>
            </a:prstGeom>
            <a:solidFill>
              <a:srgbClr val="FCE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3260" y="2049376"/>
              <a:ext cx="1280160" cy="738663"/>
            </a:xfrm>
            <a:prstGeom prst="rect">
              <a:avLst/>
            </a:prstGeom>
            <a:solidFill>
              <a:srgbClr val="4F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84374" y="2049376"/>
              <a:ext cx="1280160" cy="738663"/>
            </a:xfrm>
            <a:prstGeom prst="rect">
              <a:avLst/>
            </a:prstGeom>
            <a:solidFill>
              <a:srgbClr val="CCE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21605" y="2049376"/>
              <a:ext cx="1920240" cy="738663"/>
            </a:xfrm>
            <a:prstGeom prst="rect">
              <a:avLst/>
            </a:prstGeom>
            <a:solidFill>
              <a:srgbClr val="E8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57719" y="2049376"/>
              <a:ext cx="1547107" cy="743128"/>
            </a:xfrm>
            <a:prstGeom prst="rect">
              <a:avLst/>
            </a:prstGeom>
            <a:solidFill>
              <a:srgbClr val="AA0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13461" y="220236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≤ 9.9</a:t>
              </a:r>
            </a:p>
            <a:p>
              <a:pPr algn="ctr"/>
              <a:r>
                <a:rPr lang="en-US" sz="1400" i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low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24269" y="2202360"/>
              <a:ext cx="1400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10.0-19.9</a:t>
              </a:r>
            </a:p>
            <a:p>
              <a:pPr algn="ctr"/>
              <a:r>
                <a:rPr lang="en-US" sz="1400" i="1">
                  <a:latin typeface="Arial" charset="0"/>
                  <a:ea typeface="Arial" charset="0"/>
                  <a:cs typeface="Arial" charset="0"/>
                </a:rPr>
                <a:t>moderate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5424" y="2202360"/>
              <a:ext cx="1400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20.0-34.9</a:t>
              </a:r>
            </a:p>
            <a:p>
              <a:pPr algn="ctr"/>
              <a:r>
                <a:rPr lang="en-US" sz="1400" i="1">
                  <a:latin typeface="Arial" charset="0"/>
                  <a:ea typeface="Arial" charset="0"/>
                  <a:cs typeface="Arial" charset="0"/>
                </a:rPr>
                <a:t>serious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1539" y="2202360"/>
              <a:ext cx="1400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35.0-49.9</a:t>
              </a:r>
            </a:p>
            <a:p>
              <a:pPr algn="ctr"/>
              <a:r>
                <a:rPr lang="en-US" sz="1400" i="1">
                  <a:latin typeface="Arial" charset="0"/>
                  <a:ea typeface="Arial" charset="0"/>
                  <a:cs typeface="Arial" charset="0"/>
                </a:rPr>
                <a:t>alarming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82511" y="2202360"/>
              <a:ext cx="14975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≥ 50.0</a:t>
              </a:r>
            </a:p>
            <a:p>
              <a:pPr algn="ctr"/>
              <a:r>
                <a:rPr lang="en-US" sz="1200" i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extremely alarming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524401" y="2788039"/>
              <a:ext cx="298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5595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82309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85891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35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22692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50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81660" y="3627294"/>
            <a:ext cx="798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ea typeface="Trade Gothic LT Std" charset="0"/>
                <a:cs typeface="Arial" panose="020B0604020202020204" pitchFamily="34" charset="0"/>
              </a:rPr>
              <a:t>The minimum score is zero and the maximum score is 100. </a:t>
            </a:r>
          </a:p>
          <a:p>
            <a:pPr algn="ctr"/>
            <a:r>
              <a:rPr lang="en-US" sz="1400">
                <a:latin typeface="Arial" panose="020B0604020202020204" pitchFamily="34" charset="0"/>
                <a:ea typeface="Trade Gothic LT Std" charset="0"/>
                <a:cs typeface="Arial" panose="020B0604020202020204" pitchFamily="34" charset="0"/>
              </a:rPr>
              <a:t>In practice, neither of these extremes is reached.</a:t>
            </a:r>
          </a:p>
        </p:txBody>
      </p:sp>
    </p:spTree>
    <p:extLst>
      <p:ext uri="{BB962C8B-B14F-4D97-AF65-F5344CB8AC3E}">
        <p14:creationId xmlns:p14="http://schemas.microsoft.com/office/powerpoint/2010/main" val="38601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B7524912-E43D-400D-BCD6-22BAB505CA0F}"/>
              </a:ext>
            </a:extLst>
          </p:cNvPr>
          <p:cNvGrpSpPr/>
          <p:nvPr/>
        </p:nvGrpSpPr>
        <p:grpSpPr>
          <a:xfrm>
            <a:off x="506375" y="1955107"/>
            <a:ext cx="8180425" cy="1015662"/>
            <a:chOff x="524401" y="2049376"/>
            <a:chExt cx="8180425" cy="101566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0FF80BF-074D-4012-BE8B-112904A627DB}"/>
                </a:ext>
              </a:extLst>
            </p:cNvPr>
            <p:cNvSpPr/>
            <p:nvPr/>
          </p:nvSpPr>
          <p:spPr>
            <a:xfrm>
              <a:off x="3285490" y="2049376"/>
              <a:ext cx="1920240" cy="738663"/>
            </a:xfrm>
            <a:prstGeom prst="rect">
              <a:avLst/>
            </a:prstGeom>
            <a:solidFill>
              <a:srgbClr val="FCE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F99548E-4A6D-4131-9095-18BE1C2B3926}"/>
                </a:ext>
              </a:extLst>
            </p:cNvPr>
            <p:cNvSpPr/>
            <p:nvPr/>
          </p:nvSpPr>
          <p:spPr>
            <a:xfrm>
              <a:off x="683260" y="2049376"/>
              <a:ext cx="1280160" cy="738663"/>
            </a:xfrm>
            <a:prstGeom prst="rect">
              <a:avLst/>
            </a:prstGeom>
            <a:solidFill>
              <a:srgbClr val="4FA8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8951238-464A-491A-9E25-254422CFE46F}"/>
                </a:ext>
              </a:extLst>
            </p:cNvPr>
            <p:cNvSpPr/>
            <p:nvPr/>
          </p:nvSpPr>
          <p:spPr>
            <a:xfrm>
              <a:off x="1984374" y="2049376"/>
              <a:ext cx="1280160" cy="738663"/>
            </a:xfrm>
            <a:prstGeom prst="rect">
              <a:avLst/>
            </a:prstGeom>
            <a:solidFill>
              <a:srgbClr val="CCE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DC7CBB0-EB59-4082-8C06-25A585131843}"/>
                </a:ext>
              </a:extLst>
            </p:cNvPr>
            <p:cNvSpPr/>
            <p:nvPr/>
          </p:nvSpPr>
          <p:spPr>
            <a:xfrm>
              <a:off x="5221605" y="2049376"/>
              <a:ext cx="1920240" cy="738663"/>
            </a:xfrm>
            <a:prstGeom prst="rect">
              <a:avLst/>
            </a:prstGeom>
            <a:solidFill>
              <a:srgbClr val="E8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8063809-8F05-4C40-A982-6B9D951EBCC3}"/>
                </a:ext>
              </a:extLst>
            </p:cNvPr>
            <p:cNvSpPr/>
            <p:nvPr/>
          </p:nvSpPr>
          <p:spPr>
            <a:xfrm>
              <a:off x="7157719" y="2049376"/>
              <a:ext cx="1547107" cy="743128"/>
            </a:xfrm>
            <a:prstGeom prst="rect">
              <a:avLst/>
            </a:prstGeom>
            <a:solidFill>
              <a:srgbClr val="AA0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EAECD2B-DF79-4977-AA89-79B94840809B}"/>
                </a:ext>
              </a:extLst>
            </p:cNvPr>
            <p:cNvSpPr txBox="1"/>
            <p:nvPr/>
          </p:nvSpPr>
          <p:spPr>
            <a:xfrm>
              <a:off x="1013461" y="220236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≤ 9.9</a:t>
              </a:r>
            </a:p>
            <a:p>
              <a:pPr algn="ctr"/>
              <a:r>
                <a:rPr lang="en-US" sz="1400" i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low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DCB544-A80C-41CE-B5F9-EB3AE1A1A38D}"/>
                </a:ext>
              </a:extLst>
            </p:cNvPr>
            <p:cNvSpPr txBox="1"/>
            <p:nvPr/>
          </p:nvSpPr>
          <p:spPr>
            <a:xfrm>
              <a:off x="1924269" y="2202360"/>
              <a:ext cx="1400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10.0-19.9</a:t>
              </a:r>
            </a:p>
            <a:p>
              <a:pPr algn="ctr"/>
              <a:r>
                <a:rPr lang="en-US" sz="1400" i="1">
                  <a:latin typeface="Arial" charset="0"/>
                  <a:ea typeface="Arial" charset="0"/>
                  <a:cs typeface="Arial" charset="0"/>
                </a:rPr>
                <a:t>moderate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5B5FD2D-5E0C-423E-83C3-2628373D7754}"/>
                </a:ext>
              </a:extLst>
            </p:cNvPr>
            <p:cNvSpPr txBox="1"/>
            <p:nvPr/>
          </p:nvSpPr>
          <p:spPr>
            <a:xfrm>
              <a:off x="3545424" y="2202360"/>
              <a:ext cx="1400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20.0-34.9</a:t>
              </a:r>
            </a:p>
            <a:p>
              <a:pPr algn="ctr"/>
              <a:r>
                <a:rPr lang="en-US" sz="1400" i="1">
                  <a:latin typeface="Arial" charset="0"/>
                  <a:ea typeface="Arial" charset="0"/>
                  <a:cs typeface="Arial" charset="0"/>
                </a:rPr>
                <a:t>serious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EDC15D2-1048-4A6F-B3DF-9005DA4A403F}"/>
                </a:ext>
              </a:extLst>
            </p:cNvPr>
            <p:cNvSpPr txBox="1"/>
            <p:nvPr/>
          </p:nvSpPr>
          <p:spPr>
            <a:xfrm>
              <a:off x="5481539" y="2202360"/>
              <a:ext cx="1400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Arial" charset="0"/>
                  <a:cs typeface="Arial" charset="0"/>
                </a:rPr>
                <a:t>35.0-49.9</a:t>
              </a:r>
            </a:p>
            <a:p>
              <a:pPr algn="ctr"/>
              <a:r>
                <a:rPr lang="en-US" sz="1400" i="1">
                  <a:latin typeface="Arial" charset="0"/>
                  <a:ea typeface="Arial" charset="0"/>
                  <a:cs typeface="Arial" charset="0"/>
                </a:rPr>
                <a:t>alarming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F21DF29-3C9F-498C-BDC3-80440FC01212}"/>
                </a:ext>
              </a:extLst>
            </p:cNvPr>
            <p:cNvSpPr txBox="1"/>
            <p:nvPr/>
          </p:nvSpPr>
          <p:spPr>
            <a:xfrm>
              <a:off x="7182511" y="2202360"/>
              <a:ext cx="14975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≥ 50.0</a:t>
              </a:r>
            </a:p>
            <a:p>
              <a:pPr algn="ctr"/>
              <a:r>
                <a:rPr lang="en-US" sz="1200" i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extremely alarming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1A4E5CD-45F3-48AF-8ABB-C868752C4AC7}"/>
                </a:ext>
              </a:extLst>
            </p:cNvPr>
            <p:cNvSpPr txBox="1"/>
            <p:nvPr/>
          </p:nvSpPr>
          <p:spPr>
            <a:xfrm flipH="1">
              <a:off x="524401" y="2788039"/>
              <a:ext cx="298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1D54A5-3D79-4DB3-A961-62E55630F5D7}"/>
                </a:ext>
              </a:extLst>
            </p:cNvPr>
            <p:cNvSpPr txBox="1"/>
            <p:nvPr/>
          </p:nvSpPr>
          <p:spPr>
            <a:xfrm>
              <a:off x="1715595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623B9EE-F743-45D4-A03E-52A0D08DF5B8}"/>
                </a:ext>
              </a:extLst>
            </p:cNvPr>
            <p:cNvSpPr txBox="1"/>
            <p:nvPr/>
          </p:nvSpPr>
          <p:spPr>
            <a:xfrm>
              <a:off x="2982309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20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17A528C-67AB-4E3B-A8E4-0F57DCB534F9}"/>
                </a:ext>
              </a:extLst>
            </p:cNvPr>
            <p:cNvSpPr txBox="1"/>
            <p:nvPr/>
          </p:nvSpPr>
          <p:spPr>
            <a:xfrm>
              <a:off x="4985891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35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D9CD7CC-0FC1-4093-BCC4-05394EE1B066}"/>
                </a:ext>
              </a:extLst>
            </p:cNvPr>
            <p:cNvSpPr txBox="1"/>
            <p:nvPr/>
          </p:nvSpPr>
          <p:spPr>
            <a:xfrm>
              <a:off x="6922692" y="2788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50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-11815" y="-3739"/>
            <a:ext cx="9144000" cy="1112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964" y="291525"/>
            <a:ext cx="8504517" cy="605751"/>
          </a:xfrm>
        </p:spPr>
        <p:txBody>
          <a:bodyPr>
            <a:noAutofit/>
          </a:bodyPr>
          <a:lstStyle/>
          <a:p>
            <a:r>
              <a:rPr lang="en-US"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NUMBER OF COUNTRIES IN EACH LEVEL OF GHI SEVERITY SCALE</a:t>
            </a: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365EE9B7-B263-4D46-966C-96B42909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3891" y="4785435"/>
            <a:ext cx="2133600" cy="273844"/>
          </a:xfrm>
        </p:spPr>
        <p:txBody>
          <a:bodyPr/>
          <a:lstStyle/>
          <a:p>
            <a:fld id="{BDA1902F-375B-E746-8150-A5E8E384F30F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/>
              <a:t>7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43999" y="3027190"/>
            <a:ext cx="1583951" cy="704625"/>
            <a:chOff x="543999" y="3027190"/>
            <a:chExt cx="1583951" cy="704625"/>
          </a:xfrm>
        </p:grpSpPr>
        <p:sp>
          <p:nvSpPr>
            <p:cNvPr id="54" name="TextBox 53"/>
            <p:cNvSpPr txBox="1"/>
            <p:nvPr/>
          </p:nvSpPr>
          <p:spPr>
            <a:xfrm>
              <a:off x="543999" y="3027190"/>
              <a:ext cx="1583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4FA8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48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35865" y="3454816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4FA8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countries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830902" y="3027190"/>
            <a:ext cx="1583951" cy="704625"/>
            <a:chOff x="1830902" y="3012031"/>
            <a:chExt cx="1583951" cy="704625"/>
          </a:xfrm>
        </p:grpSpPr>
        <p:sp>
          <p:nvSpPr>
            <p:cNvPr id="56" name="TextBox 55"/>
            <p:cNvSpPr txBox="1"/>
            <p:nvPr/>
          </p:nvSpPr>
          <p:spPr>
            <a:xfrm>
              <a:off x="1830902" y="3012031"/>
              <a:ext cx="1583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CCE0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26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22768" y="3439657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CCE0B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countries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14853" y="3027190"/>
            <a:ext cx="1583951" cy="704625"/>
            <a:chOff x="3414853" y="3000235"/>
            <a:chExt cx="1583951" cy="704625"/>
          </a:xfrm>
        </p:grpSpPr>
        <p:sp>
          <p:nvSpPr>
            <p:cNvPr id="58" name="TextBox 57"/>
            <p:cNvSpPr txBox="1"/>
            <p:nvPr/>
          </p:nvSpPr>
          <p:spPr>
            <a:xfrm>
              <a:off x="3414853" y="3000235"/>
              <a:ext cx="1583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CE7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40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06719" y="3427861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FCE7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countries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331200" y="3027190"/>
            <a:ext cx="1583951" cy="704624"/>
            <a:chOff x="5331200" y="2934124"/>
            <a:chExt cx="1583951" cy="704624"/>
          </a:xfrm>
        </p:grpSpPr>
        <p:sp>
          <p:nvSpPr>
            <p:cNvPr id="60" name="TextBox 59"/>
            <p:cNvSpPr txBox="1"/>
            <p:nvPr/>
          </p:nvSpPr>
          <p:spPr>
            <a:xfrm>
              <a:off x="5331200" y="2934124"/>
              <a:ext cx="1583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E88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19859" y="3361749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E88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countries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102849" y="3027190"/>
            <a:ext cx="1583951" cy="723274"/>
            <a:chOff x="7102849" y="2937219"/>
            <a:chExt cx="1583951" cy="723274"/>
          </a:xfrm>
        </p:grpSpPr>
        <p:sp>
          <p:nvSpPr>
            <p:cNvPr id="62" name="TextBox 61"/>
            <p:cNvSpPr txBox="1"/>
            <p:nvPr/>
          </p:nvSpPr>
          <p:spPr>
            <a:xfrm>
              <a:off x="7102849" y="2937219"/>
              <a:ext cx="1583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AA0A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91508" y="3383494"/>
              <a:ext cx="8066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AA0A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Arial" charset="0"/>
                  <a:cs typeface="Arial" charset="0"/>
                </a:rPr>
                <a:t>countries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7672CE-A294-49AF-9E57-D08C2C17B87F}"/>
              </a:ext>
            </a:extLst>
          </p:cNvPr>
          <p:cNvSpPr/>
          <p:nvPr/>
        </p:nvSpPr>
        <p:spPr>
          <a:xfrm>
            <a:off x="543999" y="4135224"/>
            <a:ext cx="823411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Note: Of the tallies of countries listed, 1 was provisionally categorized as </a:t>
            </a:r>
            <a:r>
              <a:rPr lang="en-US" sz="800" i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, 9 were provisionally categorized as </a:t>
            </a:r>
            <a:r>
              <a:rPr lang="en-US" sz="800" i="1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, and 8 were provisionally categorized as </a:t>
            </a:r>
            <a:r>
              <a:rPr lang="en-US" sz="800" i="1">
                <a:latin typeface="Arial" panose="020B0604020202020204" pitchFamily="34" charset="0"/>
                <a:cs typeface="Arial" panose="020B0604020202020204" pitchFamily="34" charset="0"/>
              </a:rPr>
              <a:t>alarming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CAE92D-B74E-43D4-A29A-FF14B6B32BF9}"/>
              </a:ext>
            </a:extLst>
          </p:cNvPr>
          <p:cNvSpPr/>
          <p:nvPr/>
        </p:nvSpPr>
        <p:spPr>
          <a:xfrm>
            <a:off x="0" y="1"/>
            <a:ext cx="9144000" cy="11121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4FF07F-98E1-40F5-B60F-295BD92000C4}"/>
              </a:ext>
            </a:extLst>
          </p:cNvPr>
          <p:cNvSpPr txBox="1">
            <a:spLocks/>
          </p:cNvSpPr>
          <p:nvPr/>
        </p:nvSpPr>
        <p:spPr>
          <a:xfrm>
            <a:off x="457200" y="244865"/>
            <a:ext cx="8229600" cy="60575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AND REGIONAL SCORES</a:t>
            </a:r>
          </a:p>
          <a:p>
            <a:pPr algn="r"/>
            <a:r>
              <a:rPr lang="de-DE" sz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WITH CONTRIBUTIONS BY COMPONENTS</a:t>
            </a:r>
            <a:endParaRPr lang="en-US" sz="15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11586E9-6BF4-4449-88D9-B4C2AE8F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algn="r"/>
            <a:fld id="{BDA1902F-375B-E746-8150-A5E8E384F30F}" type="slidenum">
              <a:rPr lang="en-US" sz="1200"/>
              <a:pPr algn="r"/>
              <a:t>8</a:t>
            </a:fld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91274-8303-4D9A-B83F-35FFDFC24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0" b="25375"/>
          <a:stretch/>
        </p:blipFill>
        <p:spPr>
          <a:xfrm>
            <a:off x="141102" y="1630680"/>
            <a:ext cx="8861795" cy="26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11976" y="2069744"/>
            <a:ext cx="4166985" cy="94303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HUNGER INDEX 2020 BY SEVERITY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DA1902F-375B-E746-8150-A5E8E384F30F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66C9EB0-1EC8-4F52-86DD-D71B7F5E5444}"/>
              </a:ext>
            </a:extLst>
          </p:cNvPr>
          <p:cNvSpPr txBox="1">
            <a:spLocks/>
          </p:cNvSpPr>
          <p:nvPr/>
        </p:nvSpPr>
        <p:spPr>
          <a:xfrm>
            <a:off x="6572250" y="48815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DA1902F-375B-E746-8150-A5E8E384F30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50082-B38D-4AD7-A3D5-167CB1A9CC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012" r="1094" b="7558"/>
          <a:stretch/>
        </p:blipFill>
        <p:spPr>
          <a:xfrm>
            <a:off x="1380067" y="1762"/>
            <a:ext cx="7763933" cy="51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3FC8F810D71A44867829DFAF3B4D9B" ma:contentTypeVersion="13" ma:contentTypeDescription="Create a new document." ma:contentTypeScope="" ma:versionID="14d15638bedc14bab00f5afa5787fad0">
  <xsd:schema xmlns:xsd="http://www.w3.org/2001/XMLSchema" xmlns:xs="http://www.w3.org/2001/XMLSchema" xmlns:p="http://schemas.microsoft.com/office/2006/metadata/properties" xmlns:ns3="1dd055da-8023-484e-8562-4be468d6924b" xmlns:ns4="45526d6f-6331-4070-9abc-7a3c3de40941" targetNamespace="http://schemas.microsoft.com/office/2006/metadata/properties" ma:root="true" ma:fieldsID="2b4eecaa670c2c89c02f309d9a66ed9f" ns3:_="" ns4:_="">
    <xsd:import namespace="1dd055da-8023-484e-8562-4be468d6924b"/>
    <xsd:import namespace="45526d6f-6331-4070-9abc-7a3c3de409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055da-8023-484e-8562-4be468d692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6d6f-6331-4070-9abc-7a3c3de40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d055da-8023-484e-8562-4be468d6924b">
      <UserInfo>
        <DisplayName>Connell Foley</DisplayName>
        <AccountId>15</AccountId>
        <AccountType/>
      </UserInfo>
      <UserInfo>
        <DisplayName>Lewis Quigley</DisplayName>
        <AccountId>107</AccountId>
        <AccountType/>
      </UserInfo>
      <UserInfo>
        <DisplayName>Jessica Worsdale</DisplayName>
        <AccountId>89</AccountId>
        <AccountType/>
      </UserInfo>
      <UserInfo>
        <DisplayName>Michael Doorly</DisplayName>
        <AccountId>70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7DBF28-B356-458B-9162-AE943EA31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055da-8023-484e-8562-4be468d6924b"/>
    <ds:schemaRef ds:uri="45526d6f-6331-4070-9abc-7a3c3de40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2D0656-3AC4-4C34-B06E-73A9A71BBA24}">
  <ds:schemaRefs>
    <ds:schemaRef ds:uri="45526d6f-6331-4070-9abc-7a3c3de40941"/>
    <ds:schemaRef ds:uri="http://purl.org/dc/terms/"/>
    <ds:schemaRef ds:uri="1dd055da-8023-484e-8562-4be468d6924b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BB6B6A-EDD1-4D40-8B61-9E4A1E0510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694</Words>
  <Application>Microsoft Office PowerPoint</Application>
  <PresentationFormat>On-screen Show (16:9)</PresentationFormat>
  <Paragraphs>176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Arial Narrow</vt:lpstr>
      <vt:lpstr>Avenir Light</vt:lpstr>
      <vt:lpstr>Calibri</vt:lpstr>
      <vt:lpstr>Calibri Light</vt:lpstr>
      <vt:lpstr>Impact</vt:lpstr>
      <vt:lpstr>Trade Gothic LT Std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COMPONENTS</vt:lpstr>
      <vt:lpstr>UNDERNOURISHMENT IN CHILDREN</vt:lpstr>
      <vt:lpstr>GHI SEVERITY SCALE</vt:lpstr>
      <vt:lpstr>NUMBER OF COUNTRIES IN EACH LEVEL OF GHI SEVERITY SCALE</vt:lpstr>
      <vt:lpstr>PowerPoint Presentation</vt:lpstr>
      <vt:lpstr> GLOBAL HUNGER INDEX 2020 BY SEVERITY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Dirk Ebach</dc:creator>
  <cp:lastModifiedBy>Olive Towey</cp:lastModifiedBy>
  <cp:revision>38</cp:revision>
  <dcterms:created xsi:type="dcterms:W3CDTF">2020-10-06T04:50:28Z</dcterms:created>
  <dcterms:modified xsi:type="dcterms:W3CDTF">2020-12-07T15:15:47Z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0x010100613FC8F810D71A44867829DFAF3B4D9B</vt:lpwstr>
  </property>
</Properties>
</file>