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0" r:id="rId6"/>
    <p:sldId id="262" r:id="rId7"/>
    <p:sldId id="259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hyperlink" Target="https://outlook.office365.com/owa/calendar/UCCCareerServiceGraduateRecruitment@uccireland.onmicrosoft.com/bookings/" TargetMode="External"/><Relationship Id="rId1" Type="http://schemas.openxmlformats.org/officeDocument/2006/relationships/hyperlink" Target="https://forms.gle/53b4bseH8xMr3r579" TargetMode="Externa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forms.gle/53b4bseH8xMr3r579" TargetMode="External"/><Relationship Id="rId7" Type="http://schemas.openxmlformats.org/officeDocument/2006/relationships/image" Target="../media/image13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hyperlink" Target="https://outlook.office365.com/owa/calendar/UCCCareerServiceGraduateRecruitment@uccireland.onmicrosoft.com/bookings/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30F225-8EFF-43FA-9A1B-140FC6A0FBD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28DC8B-5945-498C-B7DA-28DEC3453404}">
      <dgm:prSet/>
      <dgm:spPr/>
      <dgm:t>
        <a:bodyPr/>
        <a:lstStyle/>
        <a:p>
          <a:pPr>
            <a:lnSpc>
              <a:spcPct val="100000"/>
            </a:lnSpc>
          </a:pPr>
          <a:r>
            <a:rPr lang="en-IE" dirty="0"/>
            <a:t>We can promote your own recruitment events across our Social media channels, events calendars, connect platform and weekly event bulk emails to students: </a:t>
          </a:r>
          <a:r>
            <a:rPr lang="en-IE" dirty="0">
              <a:hlinkClick xmlns:r="http://schemas.openxmlformats.org/officeDocument/2006/relationships" r:id="rId1"/>
            </a:rPr>
            <a:t>Employer Event Promotion</a:t>
          </a:r>
          <a:endParaRPr lang="en-US" dirty="0"/>
        </a:p>
      </dgm:t>
    </dgm:pt>
    <dgm:pt modelId="{BE7B0CB2-3F80-44BD-A470-8E15A3D00D5A}" type="parTrans" cxnId="{C35FBAED-A8DC-47C9-B5BA-7F857B106D23}">
      <dgm:prSet/>
      <dgm:spPr/>
      <dgm:t>
        <a:bodyPr/>
        <a:lstStyle/>
        <a:p>
          <a:endParaRPr lang="en-US"/>
        </a:p>
      </dgm:t>
    </dgm:pt>
    <dgm:pt modelId="{C21AC6F7-4F9A-4E47-BF42-0F22782B3B2B}" type="sibTrans" cxnId="{C35FBAED-A8DC-47C9-B5BA-7F857B106D23}">
      <dgm:prSet/>
      <dgm:spPr/>
      <dgm:t>
        <a:bodyPr/>
        <a:lstStyle/>
        <a:p>
          <a:endParaRPr lang="en-US"/>
        </a:p>
      </dgm:t>
    </dgm:pt>
    <dgm:pt modelId="{041F0BF8-2769-492C-B0EF-A79BDA98E907}">
      <dgm:prSet/>
      <dgm:spPr/>
      <dgm:t>
        <a:bodyPr/>
        <a:lstStyle/>
        <a:p>
          <a:pPr>
            <a:lnSpc>
              <a:spcPct val="100000"/>
            </a:lnSpc>
          </a:pPr>
          <a:r>
            <a:rPr lang="en-IE" dirty="0"/>
            <a:t>Social Media promotion- Summer Internships, Graduate programmes closing dates, events etc. You can submit promotional material here: </a:t>
          </a:r>
          <a:r>
            <a:rPr lang="en-IE" dirty="0">
              <a:hlinkClick xmlns:r="http://schemas.openxmlformats.org/officeDocument/2006/relationships" r:id="rId1"/>
            </a:rPr>
            <a:t>Social Media Promotion</a:t>
          </a:r>
          <a:endParaRPr lang="en-US" dirty="0"/>
        </a:p>
      </dgm:t>
    </dgm:pt>
    <dgm:pt modelId="{63867E55-8615-4612-8420-17981F28EF43}" type="parTrans" cxnId="{19378185-D6E1-432B-9323-80656B0CD2A7}">
      <dgm:prSet/>
      <dgm:spPr/>
      <dgm:t>
        <a:bodyPr/>
        <a:lstStyle/>
        <a:p>
          <a:endParaRPr lang="en-US"/>
        </a:p>
      </dgm:t>
    </dgm:pt>
    <dgm:pt modelId="{365F84EF-450B-4076-B478-A5490B140D3E}" type="sibTrans" cxnId="{19378185-D6E1-432B-9323-80656B0CD2A7}">
      <dgm:prSet/>
      <dgm:spPr/>
      <dgm:t>
        <a:bodyPr/>
        <a:lstStyle/>
        <a:p>
          <a:endParaRPr lang="en-US"/>
        </a:p>
      </dgm:t>
    </dgm:pt>
    <dgm:pt modelId="{6D86C142-00E3-48EB-8780-0DFA51CA2BE9}">
      <dgm:prSet/>
      <dgm:spPr/>
      <dgm:t>
        <a:bodyPr/>
        <a:lstStyle/>
        <a:p>
          <a:pPr>
            <a:lnSpc>
              <a:spcPct val="100000"/>
            </a:lnSpc>
          </a:pPr>
          <a:r>
            <a:rPr lang="en-IE" dirty="0"/>
            <a:t>Bespoke events &amp; promotional stands on campus: We can facilitate once off employer led campus engagement events. </a:t>
          </a:r>
          <a:endParaRPr lang="en-US" dirty="0"/>
        </a:p>
      </dgm:t>
    </dgm:pt>
    <dgm:pt modelId="{050FB78B-ECF3-4637-8A0B-29DB449F6A2E}" type="parTrans" cxnId="{DE5B480F-B3D7-413E-AC1D-A05DFD1C0F8C}">
      <dgm:prSet/>
      <dgm:spPr/>
      <dgm:t>
        <a:bodyPr/>
        <a:lstStyle/>
        <a:p>
          <a:endParaRPr lang="en-US"/>
        </a:p>
      </dgm:t>
    </dgm:pt>
    <dgm:pt modelId="{0EE0C5B4-14F1-4694-B0CD-EF73200EAEDC}" type="sibTrans" cxnId="{DE5B480F-B3D7-413E-AC1D-A05DFD1C0F8C}">
      <dgm:prSet/>
      <dgm:spPr/>
      <dgm:t>
        <a:bodyPr/>
        <a:lstStyle/>
        <a:p>
          <a:endParaRPr lang="en-US"/>
        </a:p>
      </dgm:t>
    </dgm:pt>
    <dgm:pt modelId="{6B709E8F-C398-4BA8-B499-21F6C53EBB5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For</a:t>
          </a:r>
          <a:r>
            <a:rPr lang="en-US" baseline="0" dirty="0"/>
            <a:t> more information arrange a meeting with our Team here: </a:t>
          </a:r>
          <a:r>
            <a:rPr lang="en-IE" dirty="0">
              <a:hlinkClick xmlns:r="http://schemas.openxmlformats.org/officeDocument/2006/relationships" r:id="rId2"/>
            </a:rPr>
            <a:t>Click Link to book meeting</a:t>
          </a:r>
          <a:r>
            <a:rPr lang="en-US" baseline="0" dirty="0"/>
            <a:t> </a:t>
          </a:r>
          <a:endParaRPr lang="en-US" dirty="0"/>
        </a:p>
      </dgm:t>
    </dgm:pt>
    <dgm:pt modelId="{7E2066AD-F045-465D-B3DC-69DE29011B57}" type="parTrans" cxnId="{8B7C9A08-7CD6-4FB3-9755-0EF77F8E5BD3}">
      <dgm:prSet/>
      <dgm:spPr/>
      <dgm:t>
        <a:bodyPr/>
        <a:lstStyle/>
        <a:p>
          <a:endParaRPr lang="en-US"/>
        </a:p>
      </dgm:t>
    </dgm:pt>
    <dgm:pt modelId="{74834A1A-62CD-49D5-9484-BE2244B2F43B}" type="sibTrans" cxnId="{8B7C9A08-7CD6-4FB3-9755-0EF77F8E5BD3}">
      <dgm:prSet/>
      <dgm:spPr/>
      <dgm:t>
        <a:bodyPr/>
        <a:lstStyle/>
        <a:p>
          <a:endParaRPr lang="en-US"/>
        </a:p>
      </dgm:t>
    </dgm:pt>
    <dgm:pt modelId="{4FF3B7CA-5A39-4BE8-9468-0B6D9B4E50F5}" type="pres">
      <dgm:prSet presAssocID="{1430F225-8EFF-43FA-9A1B-140FC6A0FBDA}" presName="root" presStyleCnt="0">
        <dgm:presLayoutVars>
          <dgm:dir/>
          <dgm:resizeHandles val="exact"/>
        </dgm:presLayoutVars>
      </dgm:prSet>
      <dgm:spPr/>
    </dgm:pt>
    <dgm:pt modelId="{357978B9-71F9-42C8-A28B-103A66799B34}" type="pres">
      <dgm:prSet presAssocID="{2028DC8B-5945-498C-B7DA-28DEC3453404}" presName="compNode" presStyleCnt="0"/>
      <dgm:spPr/>
    </dgm:pt>
    <dgm:pt modelId="{A15BDE1F-2B68-483A-B62A-9D53247F249A}" type="pres">
      <dgm:prSet presAssocID="{2028DC8B-5945-498C-B7DA-28DEC3453404}" presName="bgRect" presStyleLbl="bgShp" presStyleIdx="0" presStyleCnt="4"/>
      <dgm:spPr/>
    </dgm:pt>
    <dgm:pt modelId="{1FD0FE44-A259-4CE3-B059-6784824683D8}" type="pres">
      <dgm:prSet presAssocID="{2028DC8B-5945-498C-B7DA-28DEC3453404}" presName="iconRect" presStyleLbl="node1" presStyleIdx="0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0C6F558F-656D-41E4-99DB-4A648212BA09}" type="pres">
      <dgm:prSet presAssocID="{2028DC8B-5945-498C-B7DA-28DEC3453404}" presName="spaceRect" presStyleCnt="0"/>
      <dgm:spPr/>
    </dgm:pt>
    <dgm:pt modelId="{A67C6149-BC6B-4CD5-A924-0DBED653DEAF}" type="pres">
      <dgm:prSet presAssocID="{2028DC8B-5945-498C-B7DA-28DEC3453404}" presName="parTx" presStyleLbl="revTx" presStyleIdx="0" presStyleCnt="4">
        <dgm:presLayoutVars>
          <dgm:chMax val="0"/>
          <dgm:chPref val="0"/>
        </dgm:presLayoutVars>
      </dgm:prSet>
      <dgm:spPr/>
    </dgm:pt>
    <dgm:pt modelId="{08BCFA09-F0D3-4BA7-9F39-223C73AE67A8}" type="pres">
      <dgm:prSet presAssocID="{C21AC6F7-4F9A-4E47-BF42-0F22782B3B2B}" presName="sibTrans" presStyleCnt="0"/>
      <dgm:spPr/>
    </dgm:pt>
    <dgm:pt modelId="{CB8B6389-A801-472C-8636-0C2CE1949880}" type="pres">
      <dgm:prSet presAssocID="{041F0BF8-2769-492C-B0EF-A79BDA98E907}" presName="compNode" presStyleCnt="0"/>
      <dgm:spPr/>
    </dgm:pt>
    <dgm:pt modelId="{8F119A2B-DA08-47A2-81FD-3D43BB5E8B21}" type="pres">
      <dgm:prSet presAssocID="{041F0BF8-2769-492C-B0EF-A79BDA98E907}" presName="bgRect" presStyleLbl="bgShp" presStyleIdx="1" presStyleCnt="4"/>
      <dgm:spPr/>
    </dgm:pt>
    <dgm:pt modelId="{D42331DA-15DC-48C3-B64E-BAC2F4E7AC39}" type="pres">
      <dgm:prSet presAssocID="{041F0BF8-2769-492C-B0EF-A79BDA98E907}" presName="iconRect" presStyleLbl="node1" presStyleIdx="1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5895393A-5FFB-43F0-94D2-98C0077598AE}" type="pres">
      <dgm:prSet presAssocID="{041F0BF8-2769-492C-B0EF-A79BDA98E907}" presName="spaceRect" presStyleCnt="0"/>
      <dgm:spPr/>
    </dgm:pt>
    <dgm:pt modelId="{EB7E7095-06B8-4193-A99D-66B128515310}" type="pres">
      <dgm:prSet presAssocID="{041F0BF8-2769-492C-B0EF-A79BDA98E907}" presName="parTx" presStyleLbl="revTx" presStyleIdx="1" presStyleCnt="4">
        <dgm:presLayoutVars>
          <dgm:chMax val="0"/>
          <dgm:chPref val="0"/>
        </dgm:presLayoutVars>
      </dgm:prSet>
      <dgm:spPr/>
    </dgm:pt>
    <dgm:pt modelId="{0FF1BF6E-6260-47FC-8D82-17F3A1C7A483}" type="pres">
      <dgm:prSet presAssocID="{365F84EF-450B-4076-B478-A5490B140D3E}" presName="sibTrans" presStyleCnt="0"/>
      <dgm:spPr/>
    </dgm:pt>
    <dgm:pt modelId="{EA6DC3AC-EAE0-477E-BD63-977E16B6E019}" type="pres">
      <dgm:prSet presAssocID="{6D86C142-00E3-48EB-8780-0DFA51CA2BE9}" presName="compNode" presStyleCnt="0"/>
      <dgm:spPr/>
    </dgm:pt>
    <dgm:pt modelId="{8A07C5B6-695D-4BB2-8B6E-99C70AE7B1C5}" type="pres">
      <dgm:prSet presAssocID="{6D86C142-00E3-48EB-8780-0DFA51CA2BE9}" presName="bgRect" presStyleLbl="bgShp" presStyleIdx="2" presStyleCnt="4"/>
      <dgm:spPr/>
    </dgm:pt>
    <dgm:pt modelId="{AABF55A6-A30F-4E4D-B6F0-EBF4C7D9720D}" type="pres">
      <dgm:prSet presAssocID="{6D86C142-00E3-48EB-8780-0DFA51CA2BE9}" presName="iconRect" presStyleLbl="node1" presStyleIdx="2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B92C9B2C-2EBC-4F11-9A9A-D8BC0D8AE53D}" type="pres">
      <dgm:prSet presAssocID="{6D86C142-00E3-48EB-8780-0DFA51CA2BE9}" presName="spaceRect" presStyleCnt="0"/>
      <dgm:spPr/>
    </dgm:pt>
    <dgm:pt modelId="{CA34DF7E-AA57-4DD6-AD65-AB1FAE90AD98}" type="pres">
      <dgm:prSet presAssocID="{6D86C142-00E3-48EB-8780-0DFA51CA2BE9}" presName="parTx" presStyleLbl="revTx" presStyleIdx="2" presStyleCnt="4">
        <dgm:presLayoutVars>
          <dgm:chMax val="0"/>
          <dgm:chPref val="0"/>
        </dgm:presLayoutVars>
      </dgm:prSet>
      <dgm:spPr/>
    </dgm:pt>
    <dgm:pt modelId="{A309628A-CE90-4E4F-ADE7-83DCA6EC905A}" type="pres">
      <dgm:prSet presAssocID="{0EE0C5B4-14F1-4694-B0CD-EF73200EAEDC}" presName="sibTrans" presStyleCnt="0"/>
      <dgm:spPr/>
    </dgm:pt>
    <dgm:pt modelId="{9319F814-0428-4192-B208-730455A02536}" type="pres">
      <dgm:prSet presAssocID="{6B709E8F-C398-4BA8-B499-21F6C53EBB52}" presName="compNode" presStyleCnt="0"/>
      <dgm:spPr/>
    </dgm:pt>
    <dgm:pt modelId="{9A709750-0EA6-4279-87B3-5B5184931886}" type="pres">
      <dgm:prSet presAssocID="{6B709E8F-C398-4BA8-B499-21F6C53EBB52}" presName="bgRect" presStyleLbl="bgShp" presStyleIdx="3" presStyleCnt="4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E82E5209-469E-403A-A9B2-97549F32930A}" type="pres">
      <dgm:prSet presAssocID="{6B709E8F-C398-4BA8-B499-21F6C53EBB52}" presName="iconRect" presStyleLbl="node1" presStyleIdx="3" presStyleCnt="4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re"/>
        </a:ext>
      </dgm:extLst>
    </dgm:pt>
    <dgm:pt modelId="{9DDBB5CC-78D7-457F-9955-0E83BB7CE8C3}" type="pres">
      <dgm:prSet presAssocID="{6B709E8F-C398-4BA8-B499-21F6C53EBB52}" presName="spaceRect" presStyleCnt="0"/>
      <dgm:spPr/>
    </dgm:pt>
    <dgm:pt modelId="{E2E3AAFD-44A9-4CCC-B996-704C18BE847C}" type="pres">
      <dgm:prSet presAssocID="{6B709E8F-C398-4BA8-B499-21F6C53EBB5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7DC0201-0414-4695-B937-F10959B412CC}" type="presOf" srcId="{2028DC8B-5945-498C-B7DA-28DEC3453404}" destId="{A67C6149-BC6B-4CD5-A924-0DBED653DEAF}" srcOrd="0" destOrd="0" presId="urn:microsoft.com/office/officeart/2018/2/layout/IconVerticalSolidList"/>
    <dgm:cxn modelId="{8B7C9A08-7CD6-4FB3-9755-0EF77F8E5BD3}" srcId="{1430F225-8EFF-43FA-9A1B-140FC6A0FBDA}" destId="{6B709E8F-C398-4BA8-B499-21F6C53EBB52}" srcOrd="3" destOrd="0" parTransId="{7E2066AD-F045-465D-B3DC-69DE29011B57}" sibTransId="{74834A1A-62CD-49D5-9484-BE2244B2F43B}"/>
    <dgm:cxn modelId="{DE5B480F-B3D7-413E-AC1D-A05DFD1C0F8C}" srcId="{1430F225-8EFF-43FA-9A1B-140FC6A0FBDA}" destId="{6D86C142-00E3-48EB-8780-0DFA51CA2BE9}" srcOrd="2" destOrd="0" parTransId="{050FB78B-ECF3-4637-8A0B-29DB449F6A2E}" sibTransId="{0EE0C5B4-14F1-4694-B0CD-EF73200EAEDC}"/>
    <dgm:cxn modelId="{3B6E1361-7D7D-4873-95E2-C52A283975FF}" type="presOf" srcId="{6B709E8F-C398-4BA8-B499-21F6C53EBB52}" destId="{E2E3AAFD-44A9-4CCC-B996-704C18BE847C}" srcOrd="0" destOrd="0" presId="urn:microsoft.com/office/officeart/2018/2/layout/IconVerticalSolidList"/>
    <dgm:cxn modelId="{EDB8BA66-4B18-479C-88C5-F35E52EF248F}" type="presOf" srcId="{1430F225-8EFF-43FA-9A1B-140FC6A0FBDA}" destId="{4FF3B7CA-5A39-4BE8-9468-0B6D9B4E50F5}" srcOrd="0" destOrd="0" presId="urn:microsoft.com/office/officeart/2018/2/layout/IconVerticalSolidList"/>
    <dgm:cxn modelId="{19378185-D6E1-432B-9323-80656B0CD2A7}" srcId="{1430F225-8EFF-43FA-9A1B-140FC6A0FBDA}" destId="{041F0BF8-2769-492C-B0EF-A79BDA98E907}" srcOrd="1" destOrd="0" parTransId="{63867E55-8615-4612-8420-17981F28EF43}" sibTransId="{365F84EF-450B-4076-B478-A5490B140D3E}"/>
    <dgm:cxn modelId="{D3C15B88-EBC2-4BA4-BA57-53ECFFCF4B04}" type="presOf" srcId="{041F0BF8-2769-492C-B0EF-A79BDA98E907}" destId="{EB7E7095-06B8-4193-A99D-66B128515310}" srcOrd="0" destOrd="0" presId="urn:microsoft.com/office/officeart/2018/2/layout/IconVerticalSolidList"/>
    <dgm:cxn modelId="{769AF7AE-B700-4687-8143-81397D288560}" type="presOf" srcId="{6D86C142-00E3-48EB-8780-0DFA51CA2BE9}" destId="{CA34DF7E-AA57-4DD6-AD65-AB1FAE90AD98}" srcOrd="0" destOrd="0" presId="urn:microsoft.com/office/officeart/2018/2/layout/IconVerticalSolidList"/>
    <dgm:cxn modelId="{C35FBAED-A8DC-47C9-B5BA-7F857B106D23}" srcId="{1430F225-8EFF-43FA-9A1B-140FC6A0FBDA}" destId="{2028DC8B-5945-498C-B7DA-28DEC3453404}" srcOrd="0" destOrd="0" parTransId="{BE7B0CB2-3F80-44BD-A470-8E15A3D00D5A}" sibTransId="{C21AC6F7-4F9A-4E47-BF42-0F22782B3B2B}"/>
    <dgm:cxn modelId="{9073A06A-F9CA-47C5-A37A-F63C8EADE3A3}" type="presParOf" srcId="{4FF3B7CA-5A39-4BE8-9468-0B6D9B4E50F5}" destId="{357978B9-71F9-42C8-A28B-103A66799B34}" srcOrd="0" destOrd="0" presId="urn:microsoft.com/office/officeart/2018/2/layout/IconVerticalSolidList"/>
    <dgm:cxn modelId="{7F5D58AE-F949-4B33-AB3C-7220B5FA7029}" type="presParOf" srcId="{357978B9-71F9-42C8-A28B-103A66799B34}" destId="{A15BDE1F-2B68-483A-B62A-9D53247F249A}" srcOrd="0" destOrd="0" presId="urn:microsoft.com/office/officeart/2018/2/layout/IconVerticalSolidList"/>
    <dgm:cxn modelId="{1E0B3D2A-1D77-47BB-9A55-EC322450AB8D}" type="presParOf" srcId="{357978B9-71F9-42C8-A28B-103A66799B34}" destId="{1FD0FE44-A259-4CE3-B059-6784824683D8}" srcOrd="1" destOrd="0" presId="urn:microsoft.com/office/officeart/2018/2/layout/IconVerticalSolidList"/>
    <dgm:cxn modelId="{5F8B9F6B-1C07-4C45-84C3-7C5B9732645B}" type="presParOf" srcId="{357978B9-71F9-42C8-A28B-103A66799B34}" destId="{0C6F558F-656D-41E4-99DB-4A648212BA09}" srcOrd="2" destOrd="0" presId="urn:microsoft.com/office/officeart/2018/2/layout/IconVerticalSolidList"/>
    <dgm:cxn modelId="{818BF337-BC2A-4ADA-8AAF-3A2FE11DB84D}" type="presParOf" srcId="{357978B9-71F9-42C8-A28B-103A66799B34}" destId="{A67C6149-BC6B-4CD5-A924-0DBED653DEAF}" srcOrd="3" destOrd="0" presId="urn:microsoft.com/office/officeart/2018/2/layout/IconVerticalSolidList"/>
    <dgm:cxn modelId="{B379B140-98F8-475B-BC65-9769EDBB4982}" type="presParOf" srcId="{4FF3B7CA-5A39-4BE8-9468-0B6D9B4E50F5}" destId="{08BCFA09-F0D3-4BA7-9F39-223C73AE67A8}" srcOrd="1" destOrd="0" presId="urn:microsoft.com/office/officeart/2018/2/layout/IconVerticalSolidList"/>
    <dgm:cxn modelId="{4601FA1D-BDA5-421E-B002-61E9EA6AD145}" type="presParOf" srcId="{4FF3B7CA-5A39-4BE8-9468-0B6D9B4E50F5}" destId="{CB8B6389-A801-472C-8636-0C2CE1949880}" srcOrd="2" destOrd="0" presId="urn:microsoft.com/office/officeart/2018/2/layout/IconVerticalSolidList"/>
    <dgm:cxn modelId="{31F470CE-30C4-416D-9B87-FEC96F413ACC}" type="presParOf" srcId="{CB8B6389-A801-472C-8636-0C2CE1949880}" destId="{8F119A2B-DA08-47A2-81FD-3D43BB5E8B21}" srcOrd="0" destOrd="0" presId="urn:microsoft.com/office/officeart/2018/2/layout/IconVerticalSolidList"/>
    <dgm:cxn modelId="{57305622-4D5D-4894-BE0F-D799CAD550D9}" type="presParOf" srcId="{CB8B6389-A801-472C-8636-0C2CE1949880}" destId="{D42331DA-15DC-48C3-B64E-BAC2F4E7AC39}" srcOrd="1" destOrd="0" presId="urn:microsoft.com/office/officeart/2018/2/layout/IconVerticalSolidList"/>
    <dgm:cxn modelId="{CCCE55CD-1AB9-4B5F-A099-434809695204}" type="presParOf" srcId="{CB8B6389-A801-472C-8636-0C2CE1949880}" destId="{5895393A-5FFB-43F0-94D2-98C0077598AE}" srcOrd="2" destOrd="0" presId="urn:microsoft.com/office/officeart/2018/2/layout/IconVerticalSolidList"/>
    <dgm:cxn modelId="{385514B5-6ADB-4B07-AF63-C65120D65B44}" type="presParOf" srcId="{CB8B6389-A801-472C-8636-0C2CE1949880}" destId="{EB7E7095-06B8-4193-A99D-66B128515310}" srcOrd="3" destOrd="0" presId="urn:microsoft.com/office/officeart/2018/2/layout/IconVerticalSolidList"/>
    <dgm:cxn modelId="{5E8D10C7-F72C-491F-8DDE-FEB4BC290442}" type="presParOf" srcId="{4FF3B7CA-5A39-4BE8-9468-0B6D9B4E50F5}" destId="{0FF1BF6E-6260-47FC-8D82-17F3A1C7A483}" srcOrd="3" destOrd="0" presId="urn:microsoft.com/office/officeart/2018/2/layout/IconVerticalSolidList"/>
    <dgm:cxn modelId="{6498C398-E197-43C8-8212-7BA3B422F308}" type="presParOf" srcId="{4FF3B7CA-5A39-4BE8-9468-0B6D9B4E50F5}" destId="{EA6DC3AC-EAE0-477E-BD63-977E16B6E019}" srcOrd="4" destOrd="0" presId="urn:microsoft.com/office/officeart/2018/2/layout/IconVerticalSolidList"/>
    <dgm:cxn modelId="{9CBCF5EE-CA4A-4A77-BEEB-D30CA9206FF5}" type="presParOf" srcId="{EA6DC3AC-EAE0-477E-BD63-977E16B6E019}" destId="{8A07C5B6-695D-4BB2-8B6E-99C70AE7B1C5}" srcOrd="0" destOrd="0" presId="urn:microsoft.com/office/officeart/2018/2/layout/IconVerticalSolidList"/>
    <dgm:cxn modelId="{A6276B09-3AFE-4EDE-B2FE-E10D37B0FCA4}" type="presParOf" srcId="{EA6DC3AC-EAE0-477E-BD63-977E16B6E019}" destId="{AABF55A6-A30F-4E4D-B6F0-EBF4C7D9720D}" srcOrd="1" destOrd="0" presId="urn:microsoft.com/office/officeart/2018/2/layout/IconVerticalSolidList"/>
    <dgm:cxn modelId="{F05E563A-4FBD-4B83-9D15-1AEE5E48B5E5}" type="presParOf" srcId="{EA6DC3AC-EAE0-477E-BD63-977E16B6E019}" destId="{B92C9B2C-2EBC-4F11-9A9A-D8BC0D8AE53D}" srcOrd="2" destOrd="0" presId="urn:microsoft.com/office/officeart/2018/2/layout/IconVerticalSolidList"/>
    <dgm:cxn modelId="{24059D6E-431C-4BB3-96E8-61302ADA88BE}" type="presParOf" srcId="{EA6DC3AC-EAE0-477E-BD63-977E16B6E019}" destId="{CA34DF7E-AA57-4DD6-AD65-AB1FAE90AD98}" srcOrd="3" destOrd="0" presId="urn:microsoft.com/office/officeart/2018/2/layout/IconVerticalSolidList"/>
    <dgm:cxn modelId="{B0CFD36A-FB5A-4BF2-B0D0-42868B7275C6}" type="presParOf" srcId="{4FF3B7CA-5A39-4BE8-9468-0B6D9B4E50F5}" destId="{A309628A-CE90-4E4F-ADE7-83DCA6EC905A}" srcOrd="5" destOrd="0" presId="urn:microsoft.com/office/officeart/2018/2/layout/IconVerticalSolidList"/>
    <dgm:cxn modelId="{F4CE7CDF-31A7-4EC9-B741-71686DD3633E}" type="presParOf" srcId="{4FF3B7CA-5A39-4BE8-9468-0B6D9B4E50F5}" destId="{9319F814-0428-4192-B208-730455A02536}" srcOrd="6" destOrd="0" presId="urn:microsoft.com/office/officeart/2018/2/layout/IconVerticalSolidList"/>
    <dgm:cxn modelId="{4BEADF41-C62F-49C8-8058-4A1B4A5EDC8F}" type="presParOf" srcId="{9319F814-0428-4192-B208-730455A02536}" destId="{9A709750-0EA6-4279-87B3-5B5184931886}" srcOrd="0" destOrd="0" presId="urn:microsoft.com/office/officeart/2018/2/layout/IconVerticalSolidList"/>
    <dgm:cxn modelId="{23F992C7-6FD9-43A0-8B1A-9FF0853619C7}" type="presParOf" srcId="{9319F814-0428-4192-B208-730455A02536}" destId="{E82E5209-469E-403A-A9B2-97549F32930A}" srcOrd="1" destOrd="0" presId="urn:microsoft.com/office/officeart/2018/2/layout/IconVerticalSolidList"/>
    <dgm:cxn modelId="{8C8381E4-9DBF-44E3-A194-072D61FB3845}" type="presParOf" srcId="{9319F814-0428-4192-B208-730455A02536}" destId="{9DDBB5CC-78D7-457F-9955-0E83BB7CE8C3}" srcOrd="2" destOrd="0" presId="urn:microsoft.com/office/officeart/2018/2/layout/IconVerticalSolidList"/>
    <dgm:cxn modelId="{7538272F-6615-4C95-ACEC-23F9CD81C36A}" type="presParOf" srcId="{9319F814-0428-4192-B208-730455A02536}" destId="{E2E3AAFD-44A9-4CCC-B996-704C18BE847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BDE1F-2B68-483A-B62A-9D53247F249A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D0FE44-A259-4CE3-B059-6784824683D8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7C6149-BC6B-4CD5-A924-0DBED653DEAF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/>
            <a:t>We can promote your own recruitment events across our Social media channels, events calendars, connect platform and weekly event bulk emails to students: </a:t>
          </a:r>
          <a:r>
            <a:rPr lang="en-IE" sz="1800" kern="1200" dirty="0">
              <a:hlinkClick xmlns:r="http://schemas.openxmlformats.org/officeDocument/2006/relationships" r:id="rId3"/>
            </a:rPr>
            <a:t>Employer Event Promotion</a:t>
          </a:r>
          <a:endParaRPr lang="en-US" sz="1800" kern="1200" dirty="0"/>
        </a:p>
      </dsp:txBody>
      <dsp:txXfrm>
        <a:off x="1057183" y="1805"/>
        <a:ext cx="9458416" cy="915310"/>
      </dsp:txXfrm>
    </dsp:sp>
    <dsp:sp modelId="{8F119A2B-DA08-47A2-81FD-3D43BB5E8B21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2331DA-15DC-48C3-B64E-BAC2F4E7AC39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7E7095-06B8-4193-A99D-66B128515310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/>
            <a:t>Social Media promotion- Summer Internships, Graduate programmes closing dates, events etc. You can submit promotional material here: </a:t>
          </a:r>
          <a:r>
            <a:rPr lang="en-IE" sz="1800" kern="1200" dirty="0">
              <a:hlinkClick xmlns:r="http://schemas.openxmlformats.org/officeDocument/2006/relationships" r:id="rId3"/>
            </a:rPr>
            <a:t>Social Media Promotion</a:t>
          </a:r>
          <a:endParaRPr lang="en-US" sz="1800" kern="1200" dirty="0"/>
        </a:p>
      </dsp:txBody>
      <dsp:txXfrm>
        <a:off x="1057183" y="1145944"/>
        <a:ext cx="9458416" cy="915310"/>
      </dsp:txXfrm>
    </dsp:sp>
    <dsp:sp modelId="{8A07C5B6-695D-4BB2-8B6E-99C70AE7B1C5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BF55A6-A30F-4E4D-B6F0-EBF4C7D9720D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4DF7E-AA57-4DD6-AD65-AB1FAE90AD98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800" kern="1200" dirty="0"/>
            <a:t>Bespoke events &amp; promotional stands on campus: We can facilitate once off employer led campus engagement events. </a:t>
          </a:r>
          <a:endParaRPr lang="en-US" sz="1800" kern="1200" dirty="0"/>
        </a:p>
      </dsp:txBody>
      <dsp:txXfrm>
        <a:off x="1057183" y="2290082"/>
        <a:ext cx="9458416" cy="915310"/>
      </dsp:txXfrm>
    </dsp:sp>
    <dsp:sp modelId="{9A709750-0EA6-4279-87B3-5B5184931886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2E5209-469E-403A-A9B2-97549F32930A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3AAFD-44A9-4CCC-B996-704C18BE847C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For</a:t>
          </a:r>
          <a:r>
            <a:rPr lang="en-US" sz="1800" kern="1200" baseline="0" dirty="0"/>
            <a:t> more information arrange a meeting with our Team here: </a:t>
          </a:r>
          <a:r>
            <a:rPr lang="en-IE" sz="1800" kern="1200" dirty="0">
              <a:hlinkClick xmlns:r="http://schemas.openxmlformats.org/officeDocument/2006/relationships" r:id="rId10"/>
            </a:rPr>
            <a:t>Click Link to book meeting</a:t>
          </a:r>
          <a:r>
            <a:rPr lang="en-US" sz="1800" kern="1200" baseline="0" dirty="0"/>
            <a:t> </a:t>
          </a:r>
          <a:endParaRPr lang="en-US" sz="1800" kern="1200" dirty="0"/>
        </a:p>
      </dsp:txBody>
      <dsp:txXfrm>
        <a:off x="1057183" y="3434221"/>
        <a:ext cx="9458416" cy="91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B7035-DD0C-37BD-35C5-4E6446FCB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1A4805-8401-BC20-BEE4-4806F593F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9252B-1EB6-3E22-C9B0-65174516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5BC3-2D9A-4397-9A6F-BDEBBA6E629F}" type="datetimeFigureOut">
              <a:rPr lang="en-IE" smtClean="0"/>
              <a:t>06/11/2023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B1E64-F0D2-9334-DF24-A34364A56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D65CB-E4B9-23B9-B4EC-BDCDC680A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7216-8F23-413E-A1F4-C9EA064EBD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32497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20A2B-9D72-7F55-2B5E-6F7B6B60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DB3C9A-AA64-CC4E-D82D-511C9CDDFF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E7A4A-D7F7-07C3-999E-6674DD05B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5BC3-2D9A-4397-9A6F-BDEBBA6E629F}" type="datetimeFigureOut">
              <a:rPr lang="en-IE" smtClean="0"/>
              <a:t>06/11/2023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69D2D-C36B-1478-D49E-796E29409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A3FDA-E991-491C-7674-E2F3BD922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7216-8F23-413E-A1F4-C9EA064EBD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3062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474FCB-0F66-5042-9893-BDBF57C7F3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25AF17-749C-8DB1-7E13-9D8AA75D1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3D7B3-46F7-628A-F46A-CB19FD5D4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5BC3-2D9A-4397-9A6F-BDEBBA6E629F}" type="datetimeFigureOut">
              <a:rPr lang="en-IE" smtClean="0"/>
              <a:t>06/11/2023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4C615-A638-519A-8DED-23CA62617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0BB24-C2C3-423D-0B9D-636C341AA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7216-8F23-413E-A1F4-C9EA064EBD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68780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B554C-BE6A-8554-2C99-B847AEE35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2FAA8-14C2-8E49-0450-06ABE2708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9660F-25EE-FB47-551C-8FD4599DF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5BC3-2D9A-4397-9A6F-BDEBBA6E629F}" type="datetimeFigureOut">
              <a:rPr lang="en-IE" smtClean="0"/>
              <a:t>06/11/2023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B1A01-9B16-E39D-0E32-98A6C7DCF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3FA25-D80F-59BB-2BB3-20496CBBE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7216-8F23-413E-A1F4-C9EA064EBD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63205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CD194-5D80-711C-02C7-19A96516B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004C0-77FC-8135-A89D-A023C2301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C44D8-DB43-183F-C570-E3BFD2BC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5BC3-2D9A-4397-9A6F-BDEBBA6E629F}" type="datetimeFigureOut">
              <a:rPr lang="en-IE" smtClean="0"/>
              <a:t>06/11/2023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D3B5F-0E07-B88C-C7C6-39086A990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C3AAB-D1F2-E44C-7B3E-C8D758F44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7216-8F23-413E-A1F4-C9EA064EBD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9545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90E60-64FF-5012-55A7-98D005396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F2DE6-0D73-29D0-9AE1-E188C01386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6C702-7E69-3FC9-D31A-C0A2FBFD1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054F8C-70B4-903C-15A5-DE32A6F5B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5BC3-2D9A-4397-9A6F-BDEBBA6E629F}" type="datetimeFigureOut">
              <a:rPr lang="en-IE" smtClean="0"/>
              <a:t>06/11/2023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00D017-8CE1-F6C0-9656-4DF41AD65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3FD0E-051D-8258-10DC-1B2B08803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7216-8F23-413E-A1F4-C9EA064EBD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94429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8AC95-B14E-6768-E4E5-E6D6861AA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492D73-CF95-FCEF-E320-CC6DD237A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7329A-1F2F-1694-325D-CFD27D469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9772D3-333C-16B3-6EDF-C324524A87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BBA6BB-8C14-0A35-F154-46D84F846B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3E5D78-E2ED-89C4-DC4A-D97AC19D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5BC3-2D9A-4397-9A6F-BDEBBA6E629F}" type="datetimeFigureOut">
              <a:rPr lang="en-IE" smtClean="0"/>
              <a:t>06/11/2023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C24497-4DA7-8389-7BAA-85B87D3E6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4261DE-EB46-D220-9A52-CF320DC8E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7216-8F23-413E-A1F4-C9EA064EBD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00333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D232A-BBD2-5BF6-B29F-D674E9578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28EC63-E00E-70DC-9147-5AE44E1D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5BC3-2D9A-4397-9A6F-BDEBBA6E629F}" type="datetimeFigureOut">
              <a:rPr lang="en-IE" smtClean="0"/>
              <a:t>06/11/2023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83DD62-D01A-2B3D-C269-061C9CCDA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A1E04C-85D3-DDD3-892F-C329FE1BC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7216-8F23-413E-A1F4-C9EA064EBD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38324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F8F7E4-4940-D8A1-1430-6DD77170A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5BC3-2D9A-4397-9A6F-BDEBBA6E629F}" type="datetimeFigureOut">
              <a:rPr lang="en-IE" smtClean="0"/>
              <a:t>06/11/2023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9A1F85-EA18-F589-5278-E1D3F1D72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B9463-ABE9-16D0-1C4A-30F764967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7216-8F23-413E-A1F4-C9EA064EBD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1186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D0C7-9C82-0E1C-772E-092ABB39E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84636-418F-02E5-F2DF-1A0D059EE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FDB715-9E77-DB46-FFF1-A767C7313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7C128E-DBF4-EF34-D5F6-629CC14F5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5BC3-2D9A-4397-9A6F-BDEBBA6E629F}" type="datetimeFigureOut">
              <a:rPr lang="en-IE" smtClean="0"/>
              <a:t>06/11/2023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999F0C-C276-ADC7-3D20-9AF063504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438F0-1454-3410-9DD5-40C9C8C41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7216-8F23-413E-A1F4-C9EA064EBD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92377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F4613-4692-3978-5B0D-3A9CAF346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BCAC0D-9508-9322-17A0-C2FB6D9974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554C37-ED15-7939-010B-D9B7EC40C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4AC3A-D531-42B7-D0B7-2724B0FF3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5BC3-2D9A-4397-9A6F-BDEBBA6E629F}" type="datetimeFigureOut">
              <a:rPr lang="en-IE" smtClean="0"/>
              <a:t>06/11/2023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06B512-9FFF-6ABF-6EAD-924FE1CF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CFDEA4-F6EA-04BA-DA70-4CAFB1F56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7216-8F23-413E-A1F4-C9EA064EBD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00184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34F68E-BEA7-5EE4-2EB9-EEA3458F2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39316-A13D-5148-C4A8-B868FDAA8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51BBB-724E-5E7E-1E9D-0F02D126F1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E5BC3-2D9A-4397-9A6F-BDEBBA6E629F}" type="datetimeFigureOut">
              <a:rPr lang="en-IE" smtClean="0"/>
              <a:t>06/11/2023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76187-77AB-3C14-D2F5-C8F3D5D792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F2476-95D7-EB0D-CB7E-E405C5FBD7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97216-8F23-413E-A1F4-C9EA064EBD2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947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rms.office.com/e/dvAtEEdnwq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careersconnect.ucc.ie/unauth/employer/logi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utlook.office365.com/owa/calendar/InstagramTakeover@uccireland.onmicrosoft.com/bookings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instagram.com/ucccareer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utlook.office365.com/owa/calendar/UCCCareerServiceGraduateRecruitment@uccireland.onmicrosoft.com/bookings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raduaterecruitment@ucc.i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smiling with his eyes closed&#10;&#10;Description automatically generated">
            <a:extLst>
              <a:ext uri="{FF2B5EF4-FFF2-40B4-BE49-F238E27FC236}">
                <a16:creationId xmlns:a16="http://schemas.microsoft.com/office/drawing/2014/main" id="{BC0CE5D8-EF56-BA6D-D207-90086FC80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232" y="962530"/>
            <a:ext cx="7658410" cy="5105300"/>
          </a:xfrm>
          <a:prstGeom prst="rect">
            <a:avLst/>
          </a:prstGeom>
        </p:spPr>
      </p:pic>
      <p:pic>
        <p:nvPicPr>
          <p:cNvPr id="7" name="Picture 6" descr="A black and white logo">
            <a:extLst>
              <a:ext uri="{FF2B5EF4-FFF2-40B4-BE49-F238E27FC236}">
                <a16:creationId xmlns:a16="http://schemas.microsoft.com/office/drawing/2014/main" id="{B323C529-B679-355D-9413-2086635A6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58" y="799203"/>
            <a:ext cx="3966730" cy="9817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666222-391B-28EF-2892-A894D006C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731" y="2026137"/>
            <a:ext cx="6988815" cy="2708796"/>
          </a:xfrm>
        </p:spPr>
        <p:txBody>
          <a:bodyPr anchor="b">
            <a:normAutofit/>
          </a:bodyPr>
          <a:lstStyle/>
          <a:p>
            <a:pPr algn="l"/>
            <a:r>
              <a:rPr lang="en-IE" sz="5600" b="1" dirty="0">
                <a:latin typeface="Gotham"/>
              </a:rPr>
              <a:t>Graduate Recruitment</a:t>
            </a:r>
            <a:br>
              <a:rPr lang="en-IE" sz="5600" b="1" dirty="0">
                <a:latin typeface="Gotham"/>
              </a:rPr>
            </a:br>
            <a:r>
              <a:rPr lang="en-IE" sz="5600" b="1" dirty="0">
                <a:latin typeface="Gotham"/>
              </a:rPr>
              <a:t>2023-24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DD14A0-C990-9323-341F-AA8501E03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707" y="5142305"/>
            <a:ext cx="7861894" cy="753165"/>
          </a:xfrm>
        </p:spPr>
        <p:txBody>
          <a:bodyPr anchor="t">
            <a:normAutofit/>
          </a:bodyPr>
          <a:lstStyle/>
          <a:p>
            <a:pPr algn="l"/>
            <a:r>
              <a:rPr lang="en-IE" dirty="0"/>
              <a:t>Employer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250302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FF680-F1D4-0AA5-7FDA-B2EAF25BF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u="sng" dirty="0">
                <a:latin typeface="Gotham"/>
              </a:rPr>
              <a:t>Semester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0B543-0F0C-635A-3E95-1025A170AE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48225" cy="4351338"/>
          </a:xfrm>
        </p:spPr>
        <p:txBody>
          <a:bodyPr/>
          <a:lstStyle/>
          <a:p>
            <a:r>
              <a:rPr lang="en-IE" dirty="0"/>
              <a:t>SEFS PhD Fair – The Hub Atrium – Friday 15</a:t>
            </a:r>
            <a:r>
              <a:rPr lang="en-IE" baseline="30000" dirty="0"/>
              <a:t>th</a:t>
            </a:r>
            <a:r>
              <a:rPr lang="en-IE" dirty="0"/>
              <a:t> September</a:t>
            </a:r>
          </a:p>
          <a:p>
            <a:r>
              <a:rPr lang="en-IE" dirty="0"/>
              <a:t>Graduate Recruitment Festival Hub Atrium 3</a:t>
            </a:r>
            <a:r>
              <a:rPr lang="en-IE" baseline="30000" dirty="0"/>
              <a:t>rd</a:t>
            </a:r>
            <a:r>
              <a:rPr lang="en-IE" dirty="0"/>
              <a:t> - 5</a:t>
            </a:r>
            <a:r>
              <a:rPr lang="en-IE" baseline="30000" dirty="0"/>
              <a:t>th</a:t>
            </a:r>
            <a:r>
              <a:rPr lang="en-IE" dirty="0"/>
              <a:t> October</a:t>
            </a:r>
          </a:p>
          <a:p>
            <a:r>
              <a:rPr lang="en-IE" dirty="0"/>
              <a:t>Volunteering Fair – 16</a:t>
            </a:r>
            <a:r>
              <a:rPr lang="en-IE" baseline="30000" dirty="0"/>
              <a:t>th</a:t>
            </a:r>
            <a:r>
              <a:rPr lang="en-IE" dirty="0"/>
              <a:t> November 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FB2991-4624-A234-56EC-36A37CD5AE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dirty="0"/>
              <a:t>Summer / Internship Fair – 19</a:t>
            </a:r>
            <a:r>
              <a:rPr lang="en-IE" baseline="30000" dirty="0"/>
              <a:t>th</a:t>
            </a:r>
            <a:r>
              <a:rPr lang="en-IE" dirty="0"/>
              <a:t> January</a:t>
            </a:r>
          </a:p>
          <a:p>
            <a:r>
              <a:rPr lang="en-IE" dirty="0"/>
              <a:t>Green Jobs roadshow - Green Week March 2024</a:t>
            </a:r>
          </a:p>
          <a:p>
            <a:r>
              <a:rPr lang="en-IE" dirty="0"/>
              <a:t>On Campus Employer events – stands, employer skills workshops</a:t>
            </a:r>
          </a:p>
          <a:p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DA9AED-FFFD-A514-FF55-8E6D23F64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7177"/>
            <a:ext cx="12192000" cy="1309446"/>
          </a:xfrm>
          <a:prstGeom prst="rect">
            <a:avLst/>
          </a:prstGeom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6BC3BAE1-2F2C-441C-2DE0-E1AFE660E05D}"/>
              </a:ext>
            </a:extLst>
          </p:cNvPr>
          <p:cNvSpPr/>
          <p:nvPr/>
        </p:nvSpPr>
        <p:spPr>
          <a:xfrm rot="10800000">
            <a:off x="9760449" y="0"/>
            <a:ext cx="2431551" cy="2291137"/>
          </a:xfrm>
          <a:prstGeom prst="rt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F74E63-2DEF-FB03-9CA0-A81C6474701D}"/>
              </a:ext>
            </a:extLst>
          </p:cNvPr>
          <p:cNvSpPr txBox="1"/>
          <p:nvPr/>
        </p:nvSpPr>
        <p:spPr>
          <a:xfrm>
            <a:off x="6641306" y="603995"/>
            <a:ext cx="39504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4400" b="1" u="sng" dirty="0">
                <a:latin typeface="Gotham"/>
              </a:rPr>
              <a:t>Semester Two</a:t>
            </a:r>
            <a:r>
              <a:rPr lang="en-IE" b="1" u="sng" dirty="0">
                <a:latin typeface="Gotham"/>
              </a:rPr>
              <a:t>: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94143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FF680-F1D4-0AA5-7FDA-B2EAF25BF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5424" y="365125"/>
            <a:ext cx="491490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IE" b="1" dirty="0">
                <a:latin typeface="Gotham"/>
              </a:rPr>
              <a:t>Graduate Recruitment Festival 2024</a:t>
            </a:r>
          </a:p>
        </p:txBody>
      </p:sp>
      <p:pic>
        <p:nvPicPr>
          <p:cNvPr id="6" name="Content Placeholder 5" descr="A group of people in a room&#10;&#10;Description automatically generated">
            <a:extLst>
              <a:ext uri="{FF2B5EF4-FFF2-40B4-BE49-F238E27FC236}">
                <a16:creationId xmlns:a16="http://schemas.microsoft.com/office/drawing/2014/main" id="{AFB7B193-BE67-6941-2E4B-31188612F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9" y="278793"/>
            <a:ext cx="4377540" cy="5274186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DA9AED-FFFD-A514-FF55-8E6D23F64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7177"/>
            <a:ext cx="12192000" cy="1309446"/>
          </a:xfrm>
          <a:prstGeom prst="rect">
            <a:avLst/>
          </a:prstGeom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6BC3BAE1-2F2C-441C-2DE0-E1AFE660E05D}"/>
              </a:ext>
            </a:extLst>
          </p:cNvPr>
          <p:cNvSpPr/>
          <p:nvPr/>
        </p:nvSpPr>
        <p:spPr>
          <a:xfrm rot="10800000">
            <a:off x="9760449" y="0"/>
            <a:ext cx="2431551" cy="2291137"/>
          </a:xfrm>
          <a:prstGeom prst="rtTriangl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C6BB15-EF42-74C1-FA26-746EAE565800}"/>
              </a:ext>
            </a:extLst>
          </p:cNvPr>
          <p:cNvSpPr txBox="1"/>
          <p:nvPr/>
        </p:nvSpPr>
        <p:spPr>
          <a:xfrm>
            <a:off x="5219700" y="2025414"/>
            <a:ext cx="62865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i="0" dirty="0">
                <a:effectLst/>
              </a:rPr>
              <a:t>Attend our recruitment fairs to meet with our students face to face to promote your graduate positions, internships and other opportunities and build company brand awareness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2023’s event was one of the largest Graduate recruitment events in Ireland. This year is expected to be bigger.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Upwards of 3000 students attended the fair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Over 125 employers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0" i="0" dirty="0">
                <a:effectLst/>
              </a:rPr>
              <a:t>Open to all students - Mainly final year Undergraduate and Postgraduate students from a wide range of disciplines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r>
              <a:rPr lang="en-IE" sz="3200" b="1" dirty="0">
                <a:hlinkClick r:id="rId4"/>
              </a:rPr>
              <a:t>Register your interest here</a:t>
            </a:r>
            <a:endParaRPr lang="en-IE" sz="3200" b="1" dirty="0"/>
          </a:p>
        </p:txBody>
      </p:sp>
    </p:spTree>
    <p:extLst>
      <p:ext uri="{BB962C8B-B14F-4D97-AF65-F5344CB8AC3E}">
        <p14:creationId xmlns:p14="http://schemas.microsoft.com/office/powerpoint/2010/main" val="3460673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9DBC8-8B1B-FE40-BD17-CC0905013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652" y="384174"/>
            <a:ext cx="8739273" cy="1325563"/>
          </a:xfrm>
        </p:spPr>
        <p:txBody>
          <a:bodyPr/>
          <a:lstStyle/>
          <a:p>
            <a:r>
              <a:rPr lang="en-IE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Advertising Graduate Opportunities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09225-D20D-A83C-05B5-8298C648D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505" y="1709737"/>
            <a:ext cx="10342620" cy="4182746"/>
          </a:xfrm>
        </p:spPr>
        <p:txBody>
          <a:bodyPr/>
          <a:lstStyle/>
          <a:p>
            <a:pPr marL="0" indent="0">
              <a:buNone/>
            </a:pPr>
            <a:br>
              <a:rPr lang="en-IE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IE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most effective way to advertise roles to our students is via our </a:t>
            </a:r>
            <a:r>
              <a:rPr lang="en-IE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Careers Portal called ‘Connect’</a:t>
            </a:r>
            <a:r>
              <a:rPr lang="en-IE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 Roles that require less than 1 year of experience can be posted on the portal and students receive regular email updates about jobs that they are interested in. </a:t>
            </a:r>
          </a:p>
          <a:p>
            <a:pPr marL="0" indent="0">
              <a:buNone/>
            </a:pPr>
            <a:r>
              <a:rPr lang="en-IE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Connect is open to current students and those who have graduated within the past 12 months (roles that require more than 1 years’ experience can be forwarded to our colleagues in the Alumni office for inclusion on their jobs board). </a:t>
            </a:r>
          </a:p>
          <a:p>
            <a:pPr marL="0" indent="0">
              <a:buNone/>
            </a:pPr>
            <a:r>
              <a:rPr lang="en-IE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 tooltip="https://careersconnect.ucc.ie/unauth/employer/login"/>
              </a:rPr>
              <a:t>You can register an account here</a:t>
            </a:r>
            <a:r>
              <a:rPr lang="en-IE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advertise vacancies free of charge. </a:t>
            </a:r>
            <a:endParaRPr lang="en-IE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ACC311-899B-7F07-E1D8-CBCAE9357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2777"/>
            <a:ext cx="11966460" cy="1285223"/>
          </a:xfrm>
          <a:prstGeom prst="rect">
            <a:avLst/>
          </a:prstGeom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6A7A919F-9EEF-3EA3-B184-FB5B0B715373}"/>
              </a:ext>
            </a:extLst>
          </p:cNvPr>
          <p:cNvSpPr/>
          <p:nvPr/>
        </p:nvSpPr>
        <p:spPr>
          <a:xfrm rot="10800000">
            <a:off x="9977120" y="0"/>
            <a:ext cx="2214880" cy="1889760"/>
          </a:xfrm>
          <a:prstGeom prst="rtTriangl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8" name="Picture 7" descr="A blue square with white dots&#10;&#10;Description automatically generated">
            <a:extLst>
              <a:ext uri="{FF2B5EF4-FFF2-40B4-BE49-F238E27FC236}">
                <a16:creationId xmlns:a16="http://schemas.microsoft.com/office/drawing/2014/main" id="{D224F2CA-DCE3-5656-533E-9E07B99358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77" y="322905"/>
            <a:ext cx="1285223" cy="128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21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451A30-466B-4996-9BA5-CD6ABCC6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E626198E-1549-B211-0D79-E0F624ADC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84" y="757147"/>
            <a:ext cx="3628136" cy="1163569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CDC51DE-3E28-83B5-93F5-93750E0F6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84" y="1920715"/>
            <a:ext cx="10568432" cy="4180137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IE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an Instagram Takeover you can provide the same information that would be delivered in a presentation but also include more interactive elements.</a:t>
            </a:r>
          </a:p>
          <a:p>
            <a:pPr marL="0" indent="0">
              <a:buNone/>
            </a:pPr>
            <a:r>
              <a:rPr lang="en-IE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successful Instagram takeover can attract up to 500 views in a 24hr period. Once we have a day and time selected, we will contact you the day before the takeover to give you the login details. You then have up to 3 hours to either share pre-recorded content, record live content or use a combination of both. The takeover will be live on our story for 24 hours. You can book an Instagram Takeover slot here: </a:t>
            </a:r>
            <a:r>
              <a:rPr lang="en-I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Book Instagram Takeover</a:t>
            </a:r>
            <a:endParaRPr lang="en-I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E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Depending on the message you are hoping to share, we suggest the following in terms of content: </a:t>
            </a:r>
            <a:endParaRPr lang="en-I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E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Recent participants speaking out their experience, what they like etc. </a:t>
            </a:r>
            <a:endParaRPr lang="en-I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E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Information about the application process</a:t>
            </a:r>
            <a:endParaRPr lang="en-I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E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Information about the day-to day culture and life working with/ for your organization</a:t>
            </a:r>
            <a:endParaRPr lang="en-I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E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Q&amp;A box (it is also good to have some preprepared answers to FAQs just in case there are not a lot of live questions coming in)</a:t>
            </a:r>
            <a:endParaRPr lang="en-I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E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don’t want to limit you with too many suggestions so are open to whatever you feel will work best. There is currently a few takeover on our highlights section @</a:t>
            </a:r>
            <a:r>
              <a:rPr lang="en-IE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ucccareers</a:t>
            </a:r>
            <a:r>
              <a:rPr lang="en-IE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if you would like to get a feel for what others have done in the past. </a:t>
            </a:r>
            <a:endParaRPr lang="en-US" sz="2000" dirty="0"/>
          </a:p>
        </p:txBody>
      </p:sp>
      <p:pic>
        <p:nvPicPr>
          <p:cNvPr id="10" name="Picture 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BCE354F4-DC71-BB9F-300A-B801BDEEB0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586" y="857521"/>
            <a:ext cx="2870348" cy="71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32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39097-8F7E-CA2E-1DA1-650C1D240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66965" cy="1325563"/>
          </a:xfrm>
        </p:spPr>
        <p:txBody>
          <a:bodyPr>
            <a:normAutofit fontScale="90000"/>
          </a:bodyPr>
          <a:lstStyle/>
          <a:p>
            <a:r>
              <a:rPr lang="en-IE" b="1" dirty="0">
                <a:latin typeface="Gotham"/>
              </a:rPr>
              <a:t>Employer Engagement opportunities outside of Fairs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96550F7-68A3-D9E1-49A0-D29C466A77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280600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close up of a logo">
            <a:extLst>
              <a:ext uri="{FF2B5EF4-FFF2-40B4-BE49-F238E27FC236}">
                <a16:creationId xmlns:a16="http://schemas.microsoft.com/office/drawing/2014/main" id="{1625D53A-C4DC-93A8-10AF-582FEAAF05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65" y="365125"/>
            <a:ext cx="3948635" cy="1253229"/>
          </a:xfrm>
          <a:prstGeom prst="rect">
            <a:avLst/>
          </a:prstGeom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8BE8D671-FE71-9BEF-71DE-DD9BCAF6E014}"/>
              </a:ext>
            </a:extLst>
          </p:cNvPr>
          <p:cNvSpPr/>
          <p:nvPr/>
        </p:nvSpPr>
        <p:spPr>
          <a:xfrm rot="8100481">
            <a:off x="10669200" y="5913984"/>
            <a:ext cx="2330394" cy="1157781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99088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53FFA-9C53-D2E0-ECCB-395CB5C17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9" y="856180"/>
            <a:ext cx="4828417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IE" b="1" dirty="0">
                <a:latin typeface="Gotham"/>
              </a:rPr>
              <a:t>Work placement</a:t>
            </a:r>
            <a:endParaRPr lang="en-US" sz="4000" b="1" dirty="0">
              <a:latin typeface="Gotham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C114B5-5F60-E024-21D7-8B6A90B6B2B7}"/>
              </a:ext>
            </a:extLst>
          </p:cNvPr>
          <p:cNvSpPr txBox="1"/>
          <p:nvPr/>
        </p:nvSpPr>
        <p:spPr>
          <a:xfrm>
            <a:off x="590719" y="2495550"/>
            <a:ext cx="4559425" cy="3814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D529340-35FA-730A-BD61-5D9AF57046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579389"/>
              </p:ext>
            </p:extLst>
          </p:nvPr>
        </p:nvGraphicFramePr>
        <p:xfrm>
          <a:off x="6795100" y="856180"/>
          <a:ext cx="3778250" cy="534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777942" imgH="5346465" progId="AcroExch.Document.DC">
                  <p:embed/>
                </p:oleObj>
              </mc:Choice>
              <mc:Fallback>
                <p:oleObj name="Acrobat Document" r:id="rId2" imgW="3777942" imgH="5346465" progId="AcroExch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D529340-35FA-730A-BD61-5D9AF57046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795100" y="856180"/>
                        <a:ext cx="3778250" cy="534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404AE7E-CE8E-CE34-18F4-82AECE5200A1}"/>
              </a:ext>
            </a:extLst>
          </p:cNvPr>
          <p:cNvSpPr txBox="1"/>
          <p:nvPr/>
        </p:nvSpPr>
        <p:spPr>
          <a:xfrm>
            <a:off x="665085" y="2564200"/>
            <a:ext cx="438316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/>
              <a:t>The UCC Career Service also manages numerous work placements across the College of Business &amp; Law, College of Arts &amp; Humanities and Science, Engineering &amp; Food Science.</a:t>
            </a:r>
          </a:p>
          <a:p>
            <a:endParaRPr lang="en-IE" dirty="0"/>
          </a:p>
          <a:p>
            <a:r>
              <a:rPr lang="en-IE" dirty="0"/>
              <a:t>Please click the image for more information about the different programs we manage and relevant contacts.</a:t>
            </a:r>
          </a:p>
        </p:txBody>
      </p: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E1239650-1C5E-9E53-FB3C-D0CF0B9F5D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5" y="5872490"/>
            <a:ext cx="2870348" cy="71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42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15C3FE-830A-9014-5E85-01DCEE7D2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278478"/>
            <a:ext cx="6251110" cy="1783080"/>
          </a:xfrm>
        </p:spPr>
        <p:txBody>
          <a:bodyPr anchor="b">
            <a:normAutofit/>
          </a:bodyPr>
          <a:lstStyle/>
          <a:p>
            <a:r>
              <a:rPr lang="en-IE" sz="5400" b="1" dirty="0">
                <a:latin typeface="Gotham"/>
              </a:rPr>
              <a:t>For more information:</a:t>
            </a:r>
          </a:p>
        </p:txBody>
      </p:sp>
      <p:pic>
        <p:nvPicPr>
          <p:cNvPr id="6" name="Picture 5" descr="A picture containing human face, smile, cartoon, person">
            <a:extLst>
              <a:ext uri="{FF2B5EF4-FFF2-40B4-BE49-F238E27FC236}">
                <a16:creationId xmlns:a16="http://schemas.microsoft.com/office/drawing/2014/main" id="{4A85E693-DC0B-4EF5-A40C-4A1872EC44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0" r="-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9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4C9FA-E979-1390-DA47-845C1BA3D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400" b="1" dirty="0">
                <a:effectLst/>
                <a:latin typeface="Gotham"/>
                <a:ea typeface="Calibri" panose="020F0502020204030204" pitchFamily="34" charset="0"/>
                <a:cs typeface="Times New Roman" panose="02020603050405020304" pitchFamily="18" charset="0"/>
              </a:rPr>
              <a:t>If you wish to discuss any of the content outlined here, </a:t>
            </a:r>
            <a:r>
              <a:rPr lang="en-IE" sz="2400" b="1" dirty="0">
                <a:latin typeface="Gotham"/>
                <a:ea typeface="Calibri" panose="020F0502020204030204" pitchFamily="34" charset="0"/>
                <a:cs typeface="Times New Roman" panose="02020603050405020304" pitchFamily="18" charset="0"/>
              </a:rPr>
              <a:t>you can arrange a meeting with the Graduate Recruitment Officer using this link: </a:t>
            </a:r>
            <a:r>
              <a:rPr lang="en-IE" sz="2400" b="1" u="sng" dirty="0">
                <a:solidFill>
                  <a:srgbClr val="0563C1"/>
                </a:solidFill>
                <a:effectLst/>
                <a:latin typeface="Gotham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Click this Link to book Employer Meeting</a:t>
            </a:r>
            <a:endParaRPr lang="en-IE" sz="2400" b="1" u="sng" dirty="0">
              <a:solidFill>
                <a:srgbClr val="0563C1"/>
              </a:solidFill>
              <a:effectLst/>
              <a:latin typeface="Gotha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E" sz="2400" b="1" dirty="0">
              <a:latin typeface="Gotham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E" sz="2400" b="1" dirty="0">
                <a:effectLst/>
                <a:latin typeface="Gotham"/>
                <a:ea typeface="Calibri" panose="020F0502020204030204" pitchFamily="34" charset="0"/>
                <a:cs typeface="Times New Roman" panose="02020603050405020304" pitchFamily="18" charset="0"/>
              </a:rPr>
              <a:t>Otherwise please email: </a:t>
            </a:r>
            <a:r>
              <a:rPr lang="en-IE" sz="2400" b="1" dirty="0">
                <a:effectLst/>
                <a:latin typeface="Gotham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Graduaterecruitment</a:t>
            </a:r>
            <a:r>
              <a:rPr lang="en-IE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@ucc.ie</a:t>
            </a:r>
            <a:r>
              <a:rPr lang="en-IE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E" sz="2200" dirty="0"/>
          </a:p>
        </p:txBody>
      </p:sp>
    </p:spTree>
    <p:extLst>
      <p:ext uri="{BB962C8B-B14F-4D97-AF65-F5344CB8AC3E}">
        <p14:creationId xmlns:p14="http://schemas.microsoft.com/office/powerpoint/2010/main" val="3901937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4205</TotalTime>
  <Words>684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Gotham</vt:lpstr>
      <vt:lpstr>Symbol</vt:lpstr>
      <vt:lpstr>Office Theme</vt:lpstr>
      <vt:lpstr>Acrobat Document</vt:lpstr>
      <vt:lpstr>Graduate Recruitment 2023-24</vt:lpstr>
      <vt:lpstr>Semester One</vt:lpstr>
      <vt:lpstr>Graduate Recruitment Festival 2024</vt:lpstr>
      <vt:lpstr>Advertising Graduate Opportunities</vt:lpstr>
      <vt:lpstr>PowerPoint Presentation</vt:lpstr>
      <vt:lpstr>Employer Engagement opportunities outside of Fairs</vt:lpstr>
      <vt:lpstr>Work placement</vt:lpstr>
      <vt:lpstr>For more information:</vt:lpstr>
    </vt:vector>
  </TitlesOfParts>
  <Company>University College Cork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Graduate Recruitment  2023-24</dc:title>
  <dc:creator>David Jones (Careers Service)</dc:creator>
  <cp:lastModifiedBy>David Jones (Careers Service)</cp:lastModifiedBy>
  <cp:revision>3</cp:revision>
  <dcterms:created xsi:type="dcterms:W3CDTF">2023-07-03T14:33:34Z</dcterms:created>
  <dcterms:modified xsi:type="dcterms:W3CDTF">2023-11-06T15:33:43Z</dcterms:modified>
</cp:coreProperties>
</file>