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53574"/>
            <a:ext cx="12191999" cy="240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" y="1396"/>
            <a:ext cx="12191998" cy="4456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9432" y="348926"/>
            <a:ext cx="11493135" cy="1027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812" y="1708150"/>
            <a:ext cx="11174374" cy="2130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3196" y="1506093"/>
            <a:ext cx="10925606" cy="4366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b.murphy@ucc.i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c.ie/en/international/goabroadwithucc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international/goabroadwithucc/frequentlyaskedquestionsfaq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b.murphy@ucc.ie" TargetMode="External"/><Relationship Id="rId2" Type="http://schemas.openxmlformats.org/officeDocument/2006/relationships/hyperlink" Target="mailto:studyabroad@ucc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c.ie/en/international/goabroadwithucc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international/goabroadwithucc/uccpartneruniversities/#additional-information" TargetMode="External"/><Relationship Id="rId2" Type="http://schemas.openxmlformats.org/officeDocument/2006/relationships/hyperlink" Target="https://www.ucc.ie/en/international/goabroadwithucc/uccpartneruniversiti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c.ie/en/international/goabroadwithucc/howdoiapply/#minimum-grade-requiremen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eg.ucc.ie/curriculum/calendar/liv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b.murphy@ucc.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399" y="4467373"/>
            <a:ext cx="6840855" cy="112331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255"/>
              </a:spcBef>
            </a:pPr>
            <a:r>
              <a:rPr sz="4000" b="1" spc="-5" dirty="0">
                <a:solidFill>
                  <a:srgbClr val="FFFFFF"/>
                </a:solidFill>
                <a:latin typeface="Lucida Bright"/>
                <a:cs typeface="Lucida Bright"/>
              </a:rPr>
              <a:t>Study </a:t>
            </a:r>
            <a:r>
              <a:rPr sz="4000" b="1" spc="-10" dirty="0">
                <a:solidFill>
                  <a:srgbClr val="FFFFFF"/>
                </a:solidFill>
                <a:latin typeface="Lucida Bright"/>
                <a:cs typeface="Lucida Bright"/>
              </a:rPr>
              <a:t>abroad</a:t>
            </a:r>
            <a:endParaRPr sz="4000">
              <a:latin typeface="Lucida Bright"/>
              <a:cs typeface="Lucida Bright"/>
            </a:endParaRPr>
          </a:p>
          <a:p>
            <a:pPr marL="38100">
              <a:lnSpc>
                <a:spcPct val="100000"/>
              </a:lnSpc>
              <a:spcBef>
                <a:spcPts val="525"/>
              </a:spcBef>
            </a:pP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Calibri"/>
                <a:cs typeface="Calibri"/>
              </a:rPr>
              <a:t>semester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Calibri"/>
                <a:cs typeface="Calibri"/>
              </a:rPr>
              <a:t>abroad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800" b="1" spc="52" baseline="25462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r>
              <a:rPr sz="1800" b="1" spc="127" baseline="254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229" dirty="0">
                <a:solidFill>
                  <a:srgbClr val="FFFFFF"/>
                </a:solidFill>
                <a:latin typeface="Calibri"/>
                <a:cs typeface="Calibri"/>
              </a:rPr>
              <a:t>UCC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Calibri"/>
                <a:cs typeface="Calibri"/>
              </a:rPr>
              <a:t>degree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612470"/>
            <a:ext cx="7593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Lucida Bright"/>
                <a:cs typeface="Lucida Bright"/>
              </a:rPr>
              <a:t>Erasmus+ Programme=Studying in</a:t>
            </a:r>
            <a:r>
              <a:rPr sz="2800" b="1" spc="10" dirty="0">
                <a:latin typeface="Lucida Bright"/>
                <a:cs typeface="Lucida Bright"/>
              </a:rPr>
              <a:t> </a:t>
            </a:r>
            <a:r>
              <a:rPr sz="2800" b="1" spc="-10" dirty="0">
                <a:latin typeface="Lucida Bright"/>
                <a:cs typeface="Lucida Bright"/>
              </a:rPr>
              <a:t>Europe</a:t>
            </a:r>
            <a:endParaRPr sz="2800">
              <a:latin typeface="Lucida Bright"/>
              <a:cs typeface="Lucida Br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081" y="2407411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80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081" y="2407411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80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081" y="2820670"/>
            <a:ext cx="2672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05"/>
              </a:spcBef>
            </a:pPr>
            <a:r>
              <a:rPr sz="4400" b="1" spc="195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0014" y="2407411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0014" y="2407411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60014" y="2812542"/>
            <a:ext cx="2672080" cy="7658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2865" marR="55244" algn="ctr">
              <a:lnSpc>
                <a:spcPct val="101899"/>
              </a:lnSpc>
              <a:spcBef>
                <a:spcPts val="60"/>
              </a:spcBef>
            </a:pP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EU 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eligible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Erasmus 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8921" y="2407411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8921" y="2407411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8921" y="2812542"/>
            <a:ext cx="2672080" cy="7658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43535" marR="336550" algn="ctr">
              <a:lnSpc>
                <a:spcPct val="101899"/>
              </a:lnSpc>
              <a:spcBef>
                <a:spcPts val="60"/>
              </a:spcBef>
            </a:pP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approx. 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€330-€385</a:t>
            </a:r>
            <a:r>
              <a:rPr sz="16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per  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(depending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on  country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destination)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37955" y="2407411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37955" y="2407411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37955" y="2812542"/>
            <a:ext cx="2672080" cy="7658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12725" marR="203200" indent="-1270" algn="ctr">
              <a:lnSpc>
                <a:spcPct val="101899"/>
              </a:lnSpc>
              <a:spcBef>
                <a:spcPts val="60"/>
              </a:spcBef>
            </a:pP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Students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charged 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tuition/registration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fees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at  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host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institution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1081" y="4277588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80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081" y="4277588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80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1081" y="4682997"/>
            <a:ext cx="2672080" cy="7658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70815" marR="164465" algn="ctr">
              <a:lnSpc>
                <a:spcPct val="101899"/>
              </a:lnSpc>
              <a:spcBef>
                <a:spcPts val="60"/>
              </a:spcBef>
            </a:pPr>
            <a:r>
              <a:rPr sz="1600" spc="100" dirty="0">
                <a:solidFill>
                  <a:srgbClr val="FFFFFF"/>
                </a:solidFill>
                <a:latin typeface="Calibri"/>
                <a:cs typeface="Calibri"/>
              </a:rPr>
              <a:t>SUSI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possible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additional  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Erasmus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funding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€250</a:t>
            </a:r>
            <a:r>
              <a:rPr sz="16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per  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60014" y="4277588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60014" y="4277588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60014" y="4682997"/>
            <a:ext cx="2672080" cy="7658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5095" marR="118110" algn="ctr">
              <a:lnSpc>
                <a:spcPct val="101899"/>
              </a:lnSpc>
              <a:spcBef>
                <a:spcPts val="6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Travel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Grant 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calculated  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distance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(once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off  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payment)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8921" y="4277588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8921" y="4277588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98921" y="4472178"/>
            <a:ext cx="2672080" cy="1188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Travel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Grant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€309</a:t>
            </a:r>
            <a:r>
              <a:rPr sz="1600" spc="-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endParaRPr sz="1600">
              <a:latin typeface="Calibri"/>
              <a:cs typeface="Calibri"/>
            </a:endParaRPr>
          </a:p>
          <a:p>
            <a:pPr marR="34290" algn="ctr">
              <a:lnSpc>
                <a:spcPct val="100000"/>
              </a:lnSpc>
              <a:spcBef>
                <a:spcPts val="35"/>
              </a:spcBef>
            </a:pP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partner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cities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720"/>
              </a:spcBef>
            </a:pP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(some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may be</a:t>
            </a:r>
            <a:r>
              <a:rPr sz="1600" spc="-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€395)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Koc,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Turkey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€1,188)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037955" y="4277588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37955" y="4277588"/>
            <a:ext cx="2672080" cy="1603375"/>
          </a:xfrm>
          <a:custGeom>
            <a:avLst/>
            <a:gdLst/>
            <a:ahLst/>
            <a:cxnLst/>
            <a:rect l="l" t="t" r="r" b="b"/>
            <a:pathLst>
              <a:path w="2672079" h="1603375">
                <a:moveTo>
                  <a:pt x="0" y="1602994"/>
                </a:moveTo>
                <a:lnTo>
                  <a:pt x="2671699" y="1602994"/>
                </a:lnTo>
                <a:lnTo>
                  <a:pt x="2671699" y="0"/>
                </a:lnTo>
                <a:lnTo>
                  <a:pt x="0" y="0"/>
                </a:lnTo>
                <a:lnTo>
                  <a:pt x="0" y="160299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37955" y="4495545"/>
            <a:ext cx="2672080" cy="11366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2555" marR="113030" indent="-635" algn="ctr">
              <a:lnSpc>
                <a:spcPct val="101699"/>
              </a:lnSpc>
              <a:spcBef>
                <a:spcPts val="60"/>
              </a:spcBef>
            </a:pPr>
            <a:r>
              <a:rPr sz="1800" b="1" spc="120" dirty="0">
                <a:solidFill>
                  <a:srgbClr val="FFFFFF"/>
                </a:solidFill>
                <a:latin typeface="Calibri"/>
                <a:cs typeface="Calibri"/>
              </a:rPr>
              <a:t>Erasmus  </a:t>
            </a:r>
            <a:r>
              <a:rPr sz="1800" b="1" spc="75" dirty="0">
                <a:solidFill>
                  <a:srgbClr val="FFFFFF"/>
                </a:solidFill>
                <a:latin typeface="Calibri"/>
                <a:cs typeface="Calibri"/>
              </a:rPr>
              <a:t>documentation  </a:t>
            </a: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sz="1800" b="1" spc="135" dirty="0">
                <a:solidFill>
                  <a:srgbClr val="FFFFFF"/>
                </a:solidFill>
                <a:latin typeface="Calibri"/>
                <a:cs typeface="Calibri"/>
              </a:rPr>
              <a:t>sessions</a:t>
            </a:r>
            <a:r>
              <a:rPr sz="18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1800" b="1" spc="60" dirty="0">
                <a:solidFill>
                  <a:srgbClr val="FFFFFF"/>
                </a:solidFill>
                <a:latin typeface="Calibri"/>
                <a:cs typeface="Calibri"/>
              </a:rPr>
              <a:t>March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2B4C9D-014D-5193-7CCC-FB86193D0A87}"/>
              </a:ext>
            </a:extLst>
          </p:cNvPr>
          <p:cNvSpPr txBox="1"/>
          <p:nvPr/>
        </p:nvSpPr>
        <p:spPr>
          <a:xfrm>
            <a:off x="304800" y="6400800"/>
            <a:ext cx="407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Financial information is subject to change</a:t>
            </a:r>
            <a:endParaRPr lang="en-I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617042"/>
            <a:ext cx="4337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Lucida Bright"/>
                <a:cs typeface="Lucida Bright"/>
              </a:rPr>
              <a:t>Cost of </a:t>
            </a:r>
            <a:r>
              <a:rPr sz="2800" b="1" spc="-10" dirty="0">
                <a:latin typeface="Lucida Bright"/>
                <a:cs typeface="Lucida Bright"/>
              </a:rPr>
              <a:t>studying</a:t>
            </a:r>
            <a:r>
              <a:rPr sz="2800" b="1" spc="-20" dirty="0">
                <a:latin typeface="Lucida Bright"/>
                <a:cs typeface="Lucida Bright"/>
              </a:rPr>
              <a:t> </a:t>
            </a:r>
            <a:r>
              <a:rPr sz="2800" b="1" spc="-10" dirty="0">
                <a:latin typeface="Lucida Bright"/>
                <a:cs typeface="Lucida Bright"/>
              </a:rPr>
              <a:t>abroad</a:t>
            </a:r>
            <a:endParaRPr sz="2800">
              <a:latin typeface="Lucida Bright"/>
              <a:cs typeface="Lucida Br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511" y="1440028"/>
            <a:ext cx="11167110" cy="3775393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b="1" dirty="0">
                <a:latin typeface="Aptos" panose="020B0004020202020204" pitchFamily="34" charset="0"/>
              </a:rPr>
              <a:t>Tuition Fees at host university</a:t>
            </a:r>
          </a:p>
          <a:p>
            <a:pPr marL="298450" indent="-285750">
              <a:lnSpc>
                <a:spcPct val="100000"/>
              </a:lnSpc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dirty="0">
                <a:latin typeface="Aptos" panose="020B0004020202020204" pitchFamily="34" charset="0"/>
              </a:rPr>
              <a:t>You are not paying tuition fees to the host university</a:t>
            </a:r>
            <a:endParaRPr lang="en-US" dirty="0">
              <a:latin typeface="Aptos" panose="020B00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Y</a:t>
            </a:r>
            <a:r>
              <a:rPr dirty="0">
                <a:latin typeface="Aptos" panose="020B0004020202020204" pitchFamily="34" charset="0"/>
              </a:rPr>
              <a:t>ou must pay your normal UCC fees</a:t>
            </a:r>
            <a:r>
              <a:rPr lang="en-US" dirty="0">
                <a:latin typeface="Aptos" panose="020B0004020202020204" pitchFamily="34" charset="0"/>
              </a:rPr>
              <a:t> (when registering for 3</a:t>
            </a:r>
            <a:r>
              <a:rPr lang="en-US" baseline="30000" dirty="0">
                <a:latin typeface="Aptos" panose="020B0004020202020204" pitchFamily="34" charset="0"/>
              </a:rPr>
              <a:t>rd</a:t>
            </a:r>
            <a:r>
              <a:rPr lang="en-US" dirty="0">
                <a:latin typeface="Aptos" panose="020B0004020202020204" pitchFamily="34" charset="0"/>
              </a:rPr>
              <a:t> year)</a:t>
            </a:r>
            <a:endParaRPr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>
              <a:latin typeface="Aptos" panose="020B00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latin typeface="Aptos" panose="020B0004020202020204" pitchFamily="34" charset="0"/>
              </a:rPr>
              <a:t>All other expenses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>
                <a:latin typeface="Aptos" panose="020B0004020202020204" pitchFamily="34" charset="0"/>
              </a:rPr>
              <a:t>Students are responsible for all other costs such as insurance, flights, visa’s, housing, orientations, meal plans etc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>
              <a:latin typeface="Aptos" panose="020B00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latin typeface="Aptos" panose="020B0004020202020204" pitchFamily="34" charset="0"/>
              </a:rPr>
              <a:t>Outside the EU</a:t>
            </a: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>
                <a:latin typeface="Aptos" panose="020B0004020202020204" pitchFamily="34" charset="0"/>
              </a:rPr>
              <a:t>No funding or scholarships available for </a:t>
            </a:r>
            <a:r>
              <a:rPr lang="en-US" dirty="0">
                <a:latin typeface="Aptos" panose="020B0004020202020204" pitchFamily="34" charset="0"/>
              </a:rPr>
              <a:t>students studying </a:t>
            </a:r>
            <a:r>
              <a:rPr dirty="0">
                <a:latin typeface="Aptos" panose="020B0004020202020204" pitchFamily="34" charset="0"/>
              </a:rPr>
              <a:t>outside the EU</a:t>
            </a: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>
                <a:latin typeface="Aptos" panose="020B0004020202020204" pitchFamily="34" charset="0"/>
              </a:rPr>
              <a:t>Host university will request evidence of finances for visa paperwork (March/April)</a:t>
            </a:r>
            <a:endParaRPr lang="en-US" dirty="0">
              <a:latin typeface="Aptos" panose="020B0004020202020204" pitchFamily="34" charset="0"/>
            </a:endParaRP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IE" dirty="0">
                <a:latin typeface="Aptos" panose="020B0004020202020204" pitchFamily="34" charset="0"/>
              </a:rPr>
              <a:t>Email </a:t>
            </a:r>
            <a:r>
              <a:rPr lang="en-IE" dirty="0">
                <a:latin typeface="Aptos" panose="020B0004020202020204" pitchFamily="34" charset="0"/>
                <a:hlinkClick r:id="rId2"/>
              </a:rPr>
              <a:t>mb.murphy@ucc.ie</a:t>
            </a:r>
            <a:r>
              <a:rPr lang="en-IE" dirty="0">
                <a:latin typeface="Aptos" panose="020B0004020202020204" pitchFamily="34" charset="0"/>
              </a:rPr>
              <a:t> if you have any questions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511" y="5334000"/>
            <a:ext cx="9981489" cy="142859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latin typeface="Calibri"/>
                <a:cs typeface="Calibri"/>
              </a:rPr>
              <a:t>Example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45" dirty="0">
                <a:latin typeface="Calibri"/>
                <a:cs typeface="Calibri"/>
              </a:rPr>
              <a:t>of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110" dirty="0">
                <a:latin typeface="Calibri"/>
                <a:cs typeface="Calibri"/>
              </a:rPr>
              <a:t>finances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55" dirty="0">
                <a:latin typeface="Calibri"/>
                <a:cs typeface="Calibri"/>
              </a:rPr>
              <a:t>required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55" dirty="0">
                <a:latin typeface="Calibri"/>
                <a:cs typeface="Calibri"/>
              </a:rPr>
              <a:t>by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85" dirty="0">
                <a:latin typeface="Calibri"/>
                <a:cs typeface="Calibri"/>
              </a:rPr>
              <a:t>host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60" dirty="0">
                <a:latin typeface="Calibri"/>
                <a:cs typeface="Calibri"/>
              </a:rPr>
              <a:t>university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FF0000"/>
                </a:solidFill>
                <a:latin typeface="Calibri"/>
                <a:cs typeface="Calibri"/>
              </a:rPr>
              <a:t>(subject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FF0000"/>
                </a:solidFill>
                <a:latin typeface="Calibri"/>
                <a:cs typeface="Calibri"/>
              </a:rPr>
              <a:t>change)</a:t>
            </a:r>
            <a:endParaRPr sz="1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spc="105" dirty="0">
                <a:latin typeface="Calibri"/>
                <a:cs typeface="Calibri"/>
              </a:rPr>
              <a:t>Francis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30" dirty="0">
                <a:latin typeface="Calibri"/>
                <a:cs typeface="Calibri"/>
              </a:rPr>
              <a:t>Marion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45" dirty="0">
                <a:latin typeface="Calibri"/>
                <a:cs typeface="Calibri"/>
              </a:rPr>
              <a:t>University,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85" dirty="0">
                <a:latin typeface="Calibri"/>
                <a:cs typeface="Calibri"/>
              </a:rPr>
              <a:t>South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95" dirty="0">
                <a:latin typeface="Calibri"/>
                <a:cs typeface="Calibri"/>
              </a:rPr>
              <a:t>Carolina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$12,000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semester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estimated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cost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living)</a:t>
            </a:r>
            <a:endParaRPr sz="1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spc="80" dirty="0">
                <a:latin typeface="Calibri"/>
                <a:cs typeface="Calibri"/>
              </a:rPr>
              <a:t>Suffolk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45" dirty="0">
                <a:latin typeface="Calibri"/>
                <a:cs typeface="Calibri"/>
              </a:rPr>
              <a:t>University,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Boston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40" dirty="0">
                <a:latin typeface="Calibri"/>
                <a:cs typeface="Calibri"/>
              </a:rPr>
              <a:t>($</a:t>
            </a:r>
            <a:r>
              <a:rPr lang="en-US" spc="40" dirty="0">
                <a:latin typeface="Calibri"/>
                <a:cs typeface="Calibri"/>
              </a:rPr>
              <a:t>22</a:t>
            </a:r>
            <a:r>
              <a:rPr sz="1800" spc="40" dirty="0">
                <a:latin typeface="Calibri"/>
                <a:cs typeface="Calibri"/>
              </a:rPr>
              <a:t>,000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semester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estimated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cost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living)</a:t>
            </a:r>
            <a:endParaRPr sz="1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spc="120" dirty="0">
                <a:latin typeface="Calibri"/>
                <a:cs typeface="Calibri"/>
              </a:rPr>
              <a:t>Canada: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$20,635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full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academic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year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(visa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requirement)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FF0000"/>
                </a:solidFill>
                <a:latin typeface="Calibri"/>
                <a:cs typeface="Calibri"/>
              </a:rPr>
              <a:t>(Subject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FF0000"/>
                </a:solidFill>
                <a:latin typeface="Calibri"/>
                <a:cs typeface="Calibri"/>
              </a:rPr>
              <a:t>change)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617042"/>
            <a:ext cx="2931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Lucida Bright"/>
                <a:cs typeface="Lucida Bright"/>
              </a:rPr>
              <a:t>How </a:t>
            </a:r>
            <a:r>
              <a:rPr sz="2800" b="1" spc="-15" dirty="0">
                <a:latin typeface="Lucida Bright"/>
                <a:cs typeface="Lucida Bright"/>
              </a:rPr>
              <a:t>do </a:t>
            </a:r>
            <a:r>
              <a:rPr sz="2800" b="1" spc="-5" dirty="0">
                <a:latin typeface="Lucida Bright"/>
                <a:cs typeface="Lucida Bright"/>
              </a:rPr>
              <a:t>I</a:t>
            </a:r>
            <a:r>
              <a:rPr sz="2800" b="1" spc="-40" dirty="0">
                <a:latin typeface="Lucida Bright"/>
                <a:cs typeface="Lucida Bright"/>
              </a:rPr>
              <a:t> </a:t>
            </a:r>
            <a:r>
              <a:rPr sz="2800" b="1" spc="-15" dirty="0">
                <a:latin typeface="Lucida Bright"/>
                <a:cs typeface="Lucida Bright"/>
              </a:rPr>
              <a:t>apply?</a:t>
            </a:r>
            <a:endParaRPr sz="2800">
              <a:latin typeface="Lucida Bright"/>
              <a:cs typeface="Lucida Br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524000"/>
            <a:ext cx="11557000" cy="518282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b="1" dirty="0">
                <a:highlight>
                  <a:srgbClr val="FFFF00"/>
                </a:highlight>
                <a:latin typeface="Aptos" panose="020B0004020202020204" pitchFamily="34" charset="0"/>
              </a:rPr>
              <a:t>Step 1- Research</a:t>
            </a: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>
                <a:latin typeface="Aptos" panose="020B0004020202020204" pitchFamily="34" charset="0"/>
              </a:rPr>
              <a:t>Go to the Go abroad with UCC website</a:t>
            </a: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>
                <a:latin typeface="Aptos" panose="020B0004020202020204" pitchFamily="34" charset="0"/>
              </a:rPr>
              <a:t>https://</a:t>
            </a:r>
            <a:r>
              <a:rPr dirty="0">
                <a:latin typeface="Aptos" panose="020B0004020202020204" pitchFamily="34" charset="0"/>
                <a:hlinkClick r:id="rId2"/>
              </a:rPr>
              <a:t>www.ucc.ie/en/international/goabroadwithucc/</a:t>
            </a:r>
            <a:endParaRPr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Aptos" panose="020B00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highlight>
                  <a:srgbClr val="FFFF00"/>
                </a:highlight>
                <a:latin typeface="Aptos" panose="020B0004020202020204" pitchFamily="34" charset="0"/>
              </a:rPr>
              <a:t>Step 2- Apply</a:t>
            </a: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>
                <a:latin typeface="Aptos" panose="020B0004020202020204" pitchFamily="34" charset="0"/>
              </a:rPr>
              <a:t>Complete the online application (available on our website</a:t>
            </a:r>
            <a:r>
              <a:rPr lang="en-US" dirty="0">
                <a:latin typeface="Aptos" panose="020B0004020202020204" pitchFamily="34" charset="0"/>
              </a:rPr>
              <a:t> in </a:t>
            </a:r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semester 1 of your 2</a:t>
            </a:r>
            <a:r>
              <a:rPr lang="en-US" b="1" baseline="30000" dirty="0">
                <a:solidFill>
                  <a:srgbClr val="FF0000"/>
                </a:solidFill>
                <a:latin typeface="Aptos" panose="020B0004020202020204" pitchFamily="34" charset="0"/>
              </a:rPr>
              <a:t>nd</a:t>
            </a:r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 year</a:t>
            </a:r>
            <a:r>
              <a:rPr dirty="0">
                <a:latin typeface="Aptos" panose="020B0004020202020204" pitchFamily="34" charset="0"/>
              </a:rPr>
              <a:t>)</a:t>
            </a:r>
            <a:endParaRPr lang="en-US" dirty="0">
              <a:latin typeface="Aptos" panose="020B00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IE" dirty="0">
                <a:latin typeface="Aptos" panose="020B0004020202020204" pitchFamily="34" charset="0"/>
              </a:rPr>
              <a:t>Some students will be applying to their departments directly and not the International Office</a:t>
            </a: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IE" dirty="0">
                <a:latin typeface="Aptos" panose="020B0004020202020204" pitchFamily="34" charset="0"/>
              </a:rPr>
              <a:t>Information on application process will be provided in those information sessions</a:t>
            </a:r>
            <a:endParaRPr dirty="0">
              <a:latin typeface="Aptos" panose="020B00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dirty="0">
                <a:latin typeface="Aptos" panose="020B0004020202020204" pitchFamily="34" charset="0"/>
              </a:rPr>
              <a:t>No late applications accepted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Aptos" panose="020B00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highlight>
                  <a:srgbClr val="FFFF00"/>
                </a:highlight>
                <a:latin typeface="Aptos" panose="020B0004020202020204" pitchFamily="34" charset="0"/>
              </a:rPr>
              <a:t>Step 3- Result</a:t>
            </a: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>
                <a:latin typeface="Aptos" panose="020B0004020202020204" pitchFamily="34" charset="0"/>
              </a:rPr>
              <a:t>Wait for an email notification on the outcome of your application</a:t>
            </a:r>
            <a:endParaRPr lang="en-US" dirty="0">
              <a:latin typeface="Aptos" panose="020B00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>
                <a:latin typeface="Aptos" panose="020B0004020202020204" pitchFamily="34" charset="0"/>
              </a:rPr>
              <a:t>This will be </a:t>
            </a:r>
            <a:r>
              <a:rPr b="1" dirty="0">
                <a:solidFill>
                  <a:srgbClr val="FF0000"/>
                </a:solidFill>
                <a:latin typeface="Aptos" panose="020B0004020202020204" pitchFamily="34" charset="0"/>
              </a:rPr>
              <a:t>AFTER </a:t>
            </a:r>
            <a:r>
              <a:rPr lang="en-US" dirty="0">
                <a:latin typeface="Aptos" panose="020B0004020202020204" pitchFamily="34" charset="0"/>
              </a:rPr>
              <a:t>your semester 1 of </a:t>
            </a:r>
            <a:r>
              <a:rPr dirty="0">
                <a:latin typeface="Aptos" panose="020B0004020202020204" pitchFamily="34" charset="0"/>
              </a:rPr>
              <a:t>2nd year</a:t>
            </a:r>
            <a:r>
              <a:rPr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dirty="0">
                <a:latin typeface="Aptos" panose="020B0004020202020204" pitchFamily="34" charset="0"/>
              </a:rPr>
              <a:t>results are released (mid-late February)</a:t>
            </a: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>
                <a:latin typeface="Aptos" panose="020B0004020202020204" pitchFamily="34" charset="0"/>
              </a:rPr>
              <a:t>Notification to all students will take place from late February to early March</a:t>
            </a:r>
            <a:endParaRPr lang="en-US" dirty="0">
              <a:latin typeface="Aptos" panose="020B00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IE" dirty="0">
                <a:latin typeface="Aptos" panose="020B0004020202020204" pitchFamily="34" charset="0"/>
              </a:rPr>
              <a:t>Please note, unfortunetly not all students will be offered a place due to various factors which will be communicated to you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838200"/>
            <a:ext cx="948222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5" dirty="0">
                <a:latin typeface="Lucida Bright"/>
                <a:cs typeface="Lucida Bright"/>
              </a:rPr>
              <a:t>If I am offered a place studying abroad- </a:t>
            </a:r>
            <a:r>
              <a:rPr sz="2000" b="1" spc="-5" dirty="0">
                <a:latin typeface="Lucida Bright"/>
                <a:cs typeface="Lucida Bright"/>
              </a:rPr>
              <a:t>What </a:t>
            </a:r>
            <a:r>
              <a:rPr sz="2000" b="1" spc="-10" dirty="0">
                <a:latin typeface="Lucida Bright"/>
                <a:cs typeface="Lucida Bright"/>
              </a:rPr>
              <a:t>happens</a:t>
            </a:r>
            <a:r>
              <a:rPr sz="2000" b="1" spc="-45" dirty="0">
                <a:latin typeface="Lucida Bright"/>
                <a:cs typeface="Lucida Bright"/>
              </a:rPr>
              <a:t> </a:t>
            </a:r>
            <a:r>
              <a:rPr sz="2000" b="1" dirty="0">
                <a:latin typeface="Lucida Bright"/>
                <a:cs typeface="Lucida Bright"/>
              </a:rPr>
              <a:t>next?</a:t>
            </a:r>
            <a:endParaRPr sz="2000" dirty="0">
              <a:latin typeface="Lucida Bright"/>
              <a:cs typeface="Lucida Br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926" y="1519198"/>
            <a:ext cx="11536274" cy="466961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2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You will be nominated to the host university by UCC’s International Office</a:t>
            </a:r>
          </a:p>
          <a:p>
            <a:pPr marL="298450" indent="-285750">
              <a:lnSpc>
                <a:spcPct val="100000"/>
              </a:lnSpc>
              <a:spcBef>
                <a:spcPts val="42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Receive application instructions from the host university</a:t>
            </a:r>
          </a:p>
          <a:p>
            <a:pPr marL="298450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Attend </a:t>
            </a:r>
            <a:r>
              <a:rPr sz="1400" b="1" dirty="0">
                <a:solidFill>
                  <a:srgbClr val="FF0000"/>
                </a:solidFill>
                <a:latin typeface="Aptos" panose="020B0004020202020204" pitchFamily="34" charset="0"/>
              </a:rPr>
              <a:t>MANDATORY</a:t>
            </a:r>
            <a:r>
              <a:rPr sz="1400" dirty="0">
                <a:latin typeface="Aptos" panose="020B0004020202020204" pitchFamily="34" charset="0"/>
              </a:rPr>
              <a:t> information sessions hosted by UCC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Aptos" panose="020B0004020202020204" pitchFamily="34" charset="0"/>
            </a:endParaRPr>
          </a:p>
          <a:p>
            <a:pPr marL="12700" marR="4559935">
              <a:lnSpc>
                <a:spcPct val="122500"/>
              </a:lnSpc>
              <a:spcBef>
                <a:spcPts val="5"/>
              </a:spcBef>
            </a:pPr>
            <a:r>
              <a:rPr sz="1400" b="1" dirty="0">
                <a:highlight>
                  <a:srgbClr val="FFFF00"/>
                </a:highlight>
                <a:latin typeface="Aptos" panose="020B0004020202020204" pitchFamily="34" charset="0"/>
              </a:rPr>
              <a:t>Host University application  </a:t>
            </a:r>
            <a:endParaRPr lang="en-US" sz="1400" b="1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pPr marL="12700" marR="4559935">
              <a:lnSpc>
                <a:spcPct val="122500"/>
              </a:lnSpc>
              <a:spcBef>
                <a:spcPts val="5"/>
              </a:spcBef>
            </a:pPr>
            <a:r>
              <a:rPr sz="1400" dirty="0">
                <a:latin typeface="Aptos" panose="020B0004020202020204" pitchFamily="34" charset="0"/>
              </a:rPr>
              <a:t>Examples of supporting documents:</a:t>
            </a: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Wingdings"/>
              <a:buChar char="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UCC Transcript of Records</a:t>
            </a: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Wingdings"/>
              <a:buChar char="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Erasmus Learning Agreement / Study Plan (Module Selection Form)</a:t>
            </a: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Wingdings"/>
              <a:buChar char="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Copy of Passport (must be in date for your study abroad period- if expiring, renew NOW!</a:t>
            </a: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Wingdings"/>
              <a:buChar char="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Copy of European Health Insurance Card</a:t>
            </a: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Wingdings"/>
              <a:buChar char="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Reference Letter / Nomination Letter</a:t>
            </a: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Wingdings"/>
              <a:buChar char="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US and Canada: Proof of finances paperwork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1400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en-IE" sz="1400" b="1" dirty="0">
                <a:highlight>
                  <a:srgbClr val="FFFF00"/>
                </a:highlight>
                <a:latin typeface="Aptos" panose="020B0004020202020204" pitchFamily="34" charset="0"/>
              </a:rPr>
              <a:t>When do I apply to the host university?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en-IE" sz="1400" dirty="0">
                <a:latin typeface="Aptos" panose="020B0004020202020204" pitchFamily="34" charset="0"/>
              </a:rPr>
              <a:t>When you get application instructions from the host university (March/April)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IE" sz="1400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en-IE" sz="1400" b="1" dirty="0">
                <a:highlight>
                  <a:srgbClr val="FFFF00"/>
                </a:highlight>
                <a:latin typeface="Aptos" panose="020B0004020202020204" pitchFamily="34" charset="0"/>
              </a:rPr>
              <a:t>When do I apply for my visa (if I need one)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en-IE" sz="1400" dirty="0">
                <a:latin typeface="Aptos" panose="020B0004020202020204" pitchFamily="34" charset="0"/>
              </a:rPr>
              <a:t>When you have received your official acceptance from the host university, they will provide you with the relevant visa paperwork.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en-IE" sz="1400" dirty="0">
                <a:latin typeface="Aptos" panose="020B0004020202020204" pitchFamily="34" charset="0"/>
              </a:rPr>
              <a:t>Please be mindful of visa application/appointment obligations if you are going abroad during the summer (J1’s etc)</a:t>
            </a:r>
            <a:endParaRPr sz="14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0E8633-08E0-74BC-0A69-74C9986A1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3841"/>
            <a:ext cx="4953000" cy="495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7442DA-B892-9EA3-2B4E-A08BCDE0A698}"/>
              </a:ext>
            </a:extLst>
          </p:cNvPr>
          <p:cNvSpPr txBox="1"/>
          <p:nvPr/>
        </p:nvSpPr>
        <p:spPr>
          <a:xfrm>
            <a:off x="685801" y="1676400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https://www.ucc.ie/en/international/goabroadwithucc/frequentlyaskedquestionsfaq/</a:t>
            </a:r>
            <a:endParaRPr lang="en-IE" dirty="0"/>
          </a:p>
          <a:p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869CD-BF45-227D-7EB4-3D312EDC538F}"/>
              </a:ext>
            </a:extLst>
          </p:cNvPr>
          <p:cNvSpPr txBox="1"/>
          <p:nvPr/>
        </p:nvSpPr>
        <p:spPr>
          <a:xfrm>
            <a:off x="477245" y="609600"/>
            <a:ext cx="5217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Check out our FAQ section</a:t>
            </a:r>
            <a:endParaRPr lang="en-IE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542CB7-AD03-338E-40BA-3A28BAE7E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720" y="2608873"/>
            <a:ext cx="2483893" cy="33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0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612470"/>
            <a:ext cx="4792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Lucida Bright"/>
                <a:cs typeface="Lucida Bright"/>
              </a:rPr>
              <a:t>Study Abroad </a:t>
            </a:r>
            <a:r>
              <a:rPr sz="2800" b="1" spc="-5" dirty="0">
                <a:latin typeface="Lucida Bright"/>
                <a:cs typeface="Lucida Bright"/>
              </a:rPr>
              <a:t>canvas</a:t>
            </a:r>
            <a:r>
              <a:rPr sz="2800" b="1" spc="25" dirty="0">
                <a:latin typeface="Lucida Bright"/>
                <a:cs typeface="Lucida Bright"/>
              </a:rPr>
              <a:t> </a:t>
            </a:r>
            <a:r>
              <a:rPr sz="2800" b="1" spc="-15" dirty="0">
                <a:latin typeface="Lucida Bright"/>
                <a:cs typeface="Lucida Bright"/>
              </a:rPr>
              <a:t>page</a:t>
            </a:r>
            <a:endParaRPr sz="2800">
              <a:latin typeface="Lucida Bright"/>
              <a:cs typeface="Lucida Br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910" y="1691004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80">
                <a:moveTo>
                  <a:pt x="10975162" y="0"/>
                </a:moveTo>
                <a:lnTo>
                  <a:pt x="102374" y="0"/>
                </a:lnTo>
                <a:lnTo>
                  <a:pt x="62525" y="8046"/>
                </a:lnTo>
                <a:lnTo>
                  <a:pt x="29984" y="29987"/>
                </a:lnTo>
                <a:lnTo>
                  <a:pt x="8045" y="62525"/>
                </a:lnTo>
                <a:lnTo>
                  <a:pt x="0" y="102362"/>
                </a:lnTo>
                <a:lnTo>
                  <a:pt x="0" y="511810"/>
                </a:lnTo>
                <a:lnTo>
                  <a:pt x="8045" y="551646"/>
                </a:lnTo>
                <a:lnTo>
                  <a:pt x="29984" y="584184"/>
                </a:lnTo>
                <a:lnTo>
                  <a:pt x="62525" y="606125"/>
                </a:lnTo>
                <a:lnTo>
                  <a:pt x="102374" y="614172"/>
                </a:lnTo>
                <a:lnTo>
                  <a:pt x="10975162" y="614172"/>
                </a:lnTo>
                <a:lnTo>
                  <a:pt x="11014998" y="606125"/>
                </a:lnTo>
                <a:lnTo>
                  <a:pt x="11047536" y="584184"/>
                </a:lnTo>
                <a:lnTo>
                  <a:pt x="11069477" y="551646"/>
                </a:lnTo>
                <a:lnTo>
                  <a:pt x="11077524" y="511810"/>
                </a:lnTo>
                <a:lnTo>
                  <a:pt x="11077524" y="102362"/>
                </a:lnTo>
                <a:lnTo>
                  <a:pt x="11069477" y="62525"/>
                </a:lnTo>
                <a:lnTo>
                  <a:pt x="11047536" y="29987"/>
                </a:lnTo>
                <a:lnTo>
                  <a:pt x="11014998" y="8046"/>
                </a:lnTo>
                <a:lnTo>
                  <a:pt x="10975162" y="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910" y="1691004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80">
                <a:moveTo>
                  <a:pt x="0" y="102362"/>
                </a:moveTo>
                <a:lnTo>
                  <a:pt x="8045" y="62525"/>
                </a:lnTo>
                <a:lnTo>
                  <a:pt x="29984" y="29987"/>
                </a:lnTo>
                <a:lnTo>
                  <a:pt x="62525" y="8046"/>
                </a:lnTo>
                <a:lnTo>
                  <a:pt x="102374" y="0"/>
                </a:lnTo>
                <a:lnTo>
                  <a:pt x="10975162" y="0"/>
                </a:lnTo>
                <a:lnTo>
                  <a:pt x="11014998" y="8046"/>
                </a:lnTo>
                <a:lnTo>
                  <a:pt x="11047536" y="29987"/>
                </a:lnTo>
                <a:lnTo>
                  <a:pt x="11069477" y="62525"/>
                </a:lnTo>
                <a:lnTo>
                  <a:pt x="11077524" y="102362"/>
                </a:lnTo>
                <a:lnTo>
                  <a:pt x="11077524" y="511810"/>
                </a:lnTo>
                <a:lnTo>
                  <a:pt x="11069477" y="551646"/>
                </a:lnTo>
                <a:lnTo>
                  <a:pt x="11047536" y="584184"/>
                </a:lnTo>
                <a:lnTo>
                  <a:pt x="11014998" y="606125"/>
                </a:lnTo>
                <a:lnTo>
                  <a:pt x="10975162" y="614172"/>
                </a:lnTo>
                <a:lnTo>
                  <a:pt x="102374" y="614172"/>
                </a:lnTo>
                <a:lnTo>
                  <a:pt x="62525" y="606125"/>
                </a:lnTo>
                <a:lnTo>
                  <a:pt x="29984" y="584184"/>
                </a:lnTo>
                <a:lnTo>
                  <a:pt x="8045" y="551646"/>
                </a:lnTo>
                <a:lnTo>
                  <a:pt x="0" y="511810"/>
                </a:lnTo>
                <a:lnTo>
                  <a:pt x="0" y="102362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910" y="2377185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80">
                <a:moveTo>
                  <a:pt x="10975162" y="0"/>
                </a:moveTo>
                <a:lnTo>
                  <a:pt x="102374" y="0"/>
                </a:lnTo>
                <a:lnTo>
                  <a:pt x="62525" y="8048"/>
                </a:lnTo>
                <a:lnTo>
                  <a:pt x="29984" y="30003"/>
                </a:lnTo>
                <a:lnTo>
                  <a:pt x="8045" y="62579"/>
                </a:lnTo>
                <a:lnTo>
                  <a:pt x="0" y="102488"/>
                </a:lnTo>
                <a:lnTo>
                  <a:pt x="0" y="511937"/>
                </a:lnTo>
                <a:lnTo>
                  <a:pt x="8045" y="551773"/>
                </a:lnTo>
                <a:lnTo>
                  <a:pt x="29984" y="584311"/>
                </a:lnTo>
                <a:lnTo>
                  <a:pt x="62525" y="606252"/>
                </a:lnTo>
                <a:lnTo>
                  <a:pt x="102374" y="614299"/>
                </a:lnTo>
                <a:lnTo>
                  <a:pt x="10975162" y="614299"/>
                </a:lnTo>
                <a:lnTo>
                  <a:pt x="11014998" y="606252"/>
                </a:lnTo>
                <a:lnTo>
                  <a:pt x="11047536" y="584311"/>
                </a:lnTo>
                <a:lnTo>
                  <a:pt x="11069477" y="551773"/>
                </a:lnTo>
                <a:lnTo>
                  <a:pt x="11077524" y="511937"/>
                </a:lnTo>
                <a:lnTo>
                  <a:pt x="11077524" y="102488"/>
                </a:lnTo>
                <a:lnTo>
                  <a:pt x="11069477" y="62579"/>
                </a:lnTo>
                <a:lnTo>
                  <a:pt x="11047536" y="30003"/>
                </a:lnTo>
                <a:lnTo>
                  <a:pt x="11014998" y="8048"/>
                </a:lnTo>
                <a:lnTo>
                  <a:pt x="10975162" y="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910" y="2377185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80">
                <a:moveTo>
                  <a:pt x="0" y="102488"/>
                </a:moveTo>
                <a:lnTo>
                  <a:pt x="8045" y="62579"/>
                </a:lnTo>
                <a:lnTo>
                  <a:pt x="29984" y="30003"/>
                </a:lnTo>
                <a:lnTo>
                  <a:pt x="62525" y="8048"/>
                </a:lnTo>
                <a:lnTo>
                  <a:pt x="102374" y="0"/>
                </a:lnTo>
                <a:lnTo>
                  <a:pt x="10975162" y="0"/>
                </a:lnTo>
                <a:lnTo>
                  <a:pt x="11014998" y="8048"/>
                </a:lnTo>
                <a:lnTo>
                  <a:pt x="11047536" y="30003"/>
                </a:lnTo>
                <a:lnTo>
                  <a:pt x="11069477" y="62579"/>
                </a:lnTo>
                <a:lnTo>
                  <a:pt x="11077524" y="102488"/>
                </a:lnTo>
                <a:lnTo>
                  <a:pt x="11077524" y="511937"/>
                </a:lnTo>
                <a:lnTo>
                  <a:pt x="11069477" y="551773"/>
                </a:lnTo>
                <a:lnTo>
                  <a:pt x="11047536" y="584311"/>
                </a:lnTo>
                <a:lnTo>
                  <a:pt x="11014998" y="606252"/>
                </a:lnTo>
                <a:lnTo>
                  <a:pt x="10975162" y="614299"/>
                </a:lnTo>
                <a:lnTo>
                  <a:pt x="102374" y="614299"/>
                </a:lnTo>
                <a:lnTo>
                  <a:pt x="62525" y="606252"/>
                </a:lnTo>
                <a:lnTo>
                  <a:pt x="29984" y="584311"/>
                </a:lnTo>
                <a:lnTo>
                  <a:pt x="8045" y="551773"/>
                </a:lnTo>
                <a:lnTo>
                  <a:pt x="0" y="511937"/>
                </a:lnTo>
                <a:lnTo>
                  <a:pt x="0" y="10248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910" y="3063494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79">
                <a:moveTo>
                  <a:pt x="10975162" y="0"/>
                </a:moveTo>
                <a:lnTo>
                  <a:pt x="102374" y="0"/>
                </a:lnTo>
                <a:lnTo>
                  <a:pt x="62525" y="8046"/>
                </a:lnTo>
                <a:lnTo>
                  <a:pt x="29984" y="29987"/>
                </a:lnTo>
                <a:lnTo>
                  <a:pt x="8045" y="62525"/>
                </a:lnTo>
                <a:lnTo>
                  <a:pt x="0" y="102361"/>
                </a:lnTo>
                <a:lnTo>
                  <a:pt x="0" y="511809"/>
                </a:lnTo>
                <a:lnTo>
                  <a:pt x="8045" y="551719"/>
                </a:lnTo>
                <a:lnTo>
                  <a:pt x="29984" y="584295"/>
                </a:lnTo>
                <a:lnTo>
                  <a:pt x="62525" y="606250"/>
                </a:lnTo>
                <a:lnTo>
                  <a:pt x="102374" y="614298"/>
                </a:lnTo>
                <a:lnTo>
                  <a:pt x="10975162" y="614298"/>
                </a:lnTo>
                <a:lnTo>
                  <a:pt x="11014998" y="606250"/>
                </a:lnTo>
                <a:lnTo>
                  <a:pt x="11047536" y="584295"/>
                </a:lnTo>
                <a:lnTo>
                  <a:pt x="11069477" y="551719"/>
                </a:lnTo>
                <a:lnTo>
                  <a:pt x="11077524" y="511809"/>
                </a:lnTo>
                <a:lnTo>
                  <a:pt x="11077524" y="102361"/>
                </a:lnTo>
                <a:lnTo>
                  <a:pt x="11069477" y="62525"/>
                </a:lnTo>
                <a:lnTo>
                  <a:pt x="11047536" y="29987"/>
                </a:lnTo>
                <a:lnTo>
                  <a:pt x="11014998" y="8046"/>
                </a:lnTo>
                <a:lnTo>
                  <a:pt x="10975162" y="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910" y="3063494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79">
                <a:moveTo>
                  <a:pt x="0" y="102361"/>
                </a:moveTo>
                <a:lnTo>
                  <a:pt x="8045" y="62525"/>
                </a:lnTo>
                <a:lnTo>
                  <a:pt x="29984" y="29987"/>
                </a:lnTo>
                <a:lnTo>
                  <a:pt x="62525" y="8046"/>
                </a:lnTo>
                <a:lnTo>
                  <a:pt x="102374" y="0"/>
                </a:lnTo>
                <a:lnTo>
                  <a:pt x="10975162" y="0"/>
                </a:lnTo>
                <a:lnTo>
                  <a:pt x="11014998" y="8046"/>
                </a:lnTo>
                <a:lnTo>
                  <a:pt x="11047536" y="29987"/>
                </a:lnTo>
                <a:lnTo>
                  <a:pt x="11069477" y="62525"/>
                </a:lnTo>
                <a:lnTo>
                  <a:pt x="11077524" y="102361"/>
                </a:lnTo>
                <a:lnTo>
                  <a:pt x="11077524" y="511809"/>
                </a:lnTo>
                <a:lnTo>
                  <a:pt x="11069477" y="551719"/>
                </a:lnTo>
                <a:lnTo>
                  <a:pt x="11047536" y="584295"/>
                </a:lnTo>
                <a:lnTo>
                  <a:pt x="11014998" y="606250"/>
                </a:lnTo>
                <a:lnTo>
                  <a:pt x="10975162" y="614298"/>
                </a:lnTo>
                <a:lnTo>
                  <a:pt x="102374" y="614298"/>
                </a:lnTo>
                <a:lnTo>
                  <a:pt x="62525" y="606250"/>
                </a:lnTo>
                <a:lnTo>
                  <a:pt x="29984" y="584295"/>
                </a:lnTo>
                <a:lnTo>
                  <a:pt x="8045" y="551719"/>
                </a:lnTo>
                <a:lnTo>
                  <a:pt x="0" y="511809"/>
                </a:lnTo>
                <a:lnTo>
                  <a:pt x="0" y="10236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910" y="3749675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79">
                <a:moveTo>
                  <a:pt x="10975162" y="0"/>
                </a:moveTo>
                <a:lnTo>
                  <a:pt x="102374" y="0"/>
                </a:lnTo>
                <a:lnTo>
                  <a:pt x="62525" y="8048"/>
                </a:lnTo>
                <a:lnTo>
                  <a:pt x="29984" y="30003"/>
                </a:lnTo>
                <a:lnTo>
                  <a:pt x="8045" y="62579"/>
                </a:lnTo>
                <a:lnTo>
                  <a:pt x="0" y="102488"/>
                </a:lnTo>
                <a:lnTo>
                  <a:pt x="0" y="511937"/>
                </a:lnTo>
                <a:lnTo>
                  <a:pt x="8045" y="551773"/>
                </a:lnTo>
                <a:lnTo>
                  <a:pt x="29984" y="584311"/>
                </a:lnTo>
                <a:lnTo>
                  <a:pt x="62525" y="606252"/>
                </a:lnTo>
                <a:lnTo>
                  <a:pt x="102374" y="614299"/>
                </a:lnTo>
                <a:lnTo>
                  <a:pt x="10975162" y="614299"/>
                </a:lnTo>
                <a:lnTo>
                  <a:pt x="11014998" y="606252"/>
                </a:lnTo>
                <a:lnTo>
                  <a:pt x="11047536" y="584311"/>
                </a:lnTo>
                <a:lnTo>
                  <a:pt x="11069477" y="551773"/>
                </a:lnTo>
                <a:lnTo>
                  <a:pt x="11077524" y="511937"/>
                </a:lnTo>
                <a:lnTo>
                  <a:pt x="11077524" y="102488"/>
                </a:lnTo>
                <a:lnTo>
                  <a:pt x="11069477" y="62579"/>
                </a:lnTo>
                <a:lnTo>
                  <a:pt x="11047536" y="30003"/>
                </a:lnTo>
                <a:lnTo>
                  <a:pt x="11014998" y="8048"/>
                </a:lnTo>
                <a:lnTo>
                  <a:pt x="10975162" y="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910" y="3749675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79">
                <a:moveTo>
                  <a:pt x="0" y="102488"/>
                </a:moveTo>
                <a:lnTo>
                  <a:pt x="8045" y="62579"/>
                </a:lnTo>
                <a:lnTo>
                  <a:pt x="29984" y="30003"/>
                </a:lnTo>
                <a:lnTo>
                  <a:pt x="62525" y="8048"/>
                </a:lnTo>
                <a:lnTo>
                  <a:pt x="102374" y="0"/>
                </a:lnTo>
                <a:lnTo>
                  <a:pt x="10975162" y="0"/>
                </a:lnTo>
                <a:lnTo>
                  <a:pt x="11014998" y="8048"/>
                </a:lnTo>
                <a:lnTo>
                  <a:pt x="11047536" y="30003"/>
                </a:lnTo>
                <a:lnTo>
                  <a:pt x="11069477" y="62579"/>
                </a:lnTo>
                <a:lnTo>
                  <a:pt x="11077524" y="102488"/>
                </a:lnTo>
                <a:lnTo>
                  <a:pt x="11077524" y="511937"/>
                </a:lnTo>
                <a:lnTo>
                  <a:pt x="11069477" y="551773"/>
                </a:lnTo>
                <a:lnTo>
                  <a:pt x="11047536" y="584311"/>
                </a:lnTo>
                <a:lnTo>
                  <a:pt x="11014998" y="606252"/>
                </a:lnTo>
                <a:lnTo>
                  <a:pt x="10975162" y="614299"/>
                </a:lnTo>
                <a:lnTo>
                  <a:pt x="102374" y="614299"/>
                </a:lnTo>
                <a:lnTo>
                  <a:pt x="62525" y="606252"/>
                </a:lnTo>
                <a:lnTo>
                  <a:pt x="29984" y="584311"/>
                </a:lnTo>
                <a:lnTo>
                  <a:pt x="8045" y="551773"/>
                </a:lnTo>
                <a:lnTo>
                  <a:pt x="0" y="511937"/>
                </a:lnTo>
                <a:lnTo>
                  <a:pt x="0" y="10248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910" y="4435983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79">
                <a:moveTo>
                  <a:pt x="10975162" y="0"/>
                </a:moveTo>
                <a:lnTo>
                  <a:pt x="102374" y="0"/>
                </a:lnTo>
                <a:lnTo>
                  <a:pt x="62525" y="8046"/>
                </a:lnTo>
                <a:lnTo>
                  <a:pt x="29984" y="29987"/>
                </a:lnTo>
                <a:lnTo>
                  <a:pt x="8045" y="62525"/>
                </a:lnTo>
                <a:lnTo>
                  <a:pt x="0" y="102362"/>
                </a:lnTo>
                <a:lnTo>
                  <a:pt x="0" y="511810"/>
                </a:lnTo>
                <a:lnTo>
                  <a:pt x="8045" y="551719"/>
                </a:lnTo>
                <a:lnTo>
                  <a:pt x="29984" y="584295"/>
                </a:lnTo>
                <a:lnTo>
                  <a:pt x="62525" y="606250"/>
                </a:lnTo>
                <a:lnTo>
                  <a:pt x="102374" y="614299"/>
                </a:lnTo>
                <a:lnTo>
                  <a:pt x="10975162" y="614299"/>
                </a:lnTo>
                <a:lnTo>
                  <a:pt x="11014998" y="606250"/>
                </a:lnTo>
                <a:lnTo>
                  <a:pt x="11047536" y="584295"/>
                </a:lnTo>
                <a:lnTo>
                  <a:pt x="11069477" y="551719"/>
                </a:lnTo>
                <a:lnTo>
                  <a:pt x="11077524" y="511810"/>
                </a:lnTo>
                <a:lnTo>
                  <a:pt x="11077524" y="102362"/>
                </a:lnTo>
                <a:lnTo>
                  <a:pt x="11069477" y="62525"/>
                </a:lnTo>
                <a:lnTo>
                  <a:pt x="11047536" y="29987"/>
                </a:lnTo>
                <a:lnTo>
                  <a:pt x="11014998" y="8046"/>
                </a:lnTo>
                <a:lnTo>
                  <a:pt x="10975162" y="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910" y="4435983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79">
                <a:moveTo>
                  <a:pt x="0" y="102362"/>
                </a:moveTo>
                <a:lnTo>
                  <a:pt x="8045" y="62525"/>
                </a:lnTo>
                <a:lnTo>
                  <a:pt x="29984" y="29987"/>
                </a:lnTo>
                <a:lnTo>
                  <a:pt x="62525" y="8046"/>
                </a:lnTo>
                <a:lnTo>
                  <a:pt x="102374" y="0"/>
                </a:lnTo>
                <a:lnTo>
                  <a:pt x="10975162" y="0"/>
                </a:lnTo>
                <a:lnTo>
                  <a:pt x="11014998" y="8046"/>
                </a:lnTo>
                <a:lnTo>
                  <a:pt x="11047536" y="29987"/>
                </a:lnTo>
                <a:lnTo>
                  <a:pt x="11069477" y="62525"/>
                </a:lnTo>
                <a:lnTo>
                  <a:pt x="11077524" y="102362"/>
                </a:lnTo>
                <a:lnTo>
                  <a:pt x="11077524" y="511810"/>
                </a:lnTo>
                <a:lnTo>
                  <a:pt x="11069477" y="551719"/>
                </a:lnTo>
                <a:lnTo>
                  <a:pt x="11047536" y="584295"/>
                </a:lnTo>
                <a:lnTo>
                  <a:pt x="11014998" y="606250"/>
                </a:lnTo>
                <a:lnTo>
                  <a:pt x="10975162" y="614299"/>
                </a:lnTo>
                <a:lnTo>
                  <a:pt x="102374" y="614299"/>
                </a:lnTo>
                <a:lnTo>
                  <a:pt x="62525" y="606250"/>
                </a:lnTo>
                <a:lnTo>
                  <a:pt x="29984" y="584295"/>
                </a:lnTo>
                <a:lnTo>
                  <a:pt x="8045" y="551719"/>
                </a:lnTo>
                <a:lnTo>
                  <a:pt x="0" y="511810"/>
                </a:lnTo>
                <a:lnTo>
                  <a:pt x="0" y="102362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910" y="5122290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79">
                <a:moveTo>
                  <a:pt x="10975162" y="0"/>
                </a:moveTo>
                <a:lnTo>
                  <a:pt x="102374" y="0"/>
                </a:lnTo>
                <a:lnTo>
                  <a:pt x="62525" y="8028"/>
                </a:lnTo>
                <a:lnTo>
                  <a:pt x="29984" y="29940"/>
                </a:lnTo>
                <a:lnTo>
                  <a:pt x="8045" y="62472"/>
                </a:lnTo>
                <a:lnTo>
                  <a:pt x="0" y="102361"/>
                </a:lnTo>
                <a:lnTo>
                  <a:pt x="0" y="511809"/>
                </a:lnTo>
                <a:lnTo>
                  <a:pt x="8045" y="551659"/>
                </a:lnTo>
                <a:lnTo>
                  <a:pt x="29984" y="584199"/>
                </a:lnTo>
                <a:lnTo>
                  <a:pt x="62525" y="606139"/>
                </a:lnTo>
                <a:lnTo>
                  <a:pt x="102374" y="614184"/>
                </a:lnTo>
                <a:lnTo>
                  <a:pt x="10975162" y="614184"/>
                </a:lnTo>
                <a:lnTo>
                  <a:pt x="11014998" y="606139"/>
                </a:lnTo>
                <a:lnTo>
                  <a:pt x="11047536" y="584199"/>
                </a:lnTo>
                <a:lnTo>
                  <a:pt x="11069477" y="551659"/>
                </a:lnTo>
                <a:lnTo>
                  <a:pt x="11077524" y="511809"/>
                </a:lnTo>
                <a:lnTo>
                  <a:pt x="11077524" y="102361"/>
                </a:lnTo>
                <a:lnTo>
                  <a:pt x="11069477" y="62472"/>
                </a:lnTo>
                <a:lnTo>
                  <a:pt x="11047536" y="29940"/>
                </a:lnTo>
                <a:lnTo>
                  <a:pt x="11014998" y="8028"/>
                </a:lnTo>
                <a:lnTo>
                  <a:pt x="10975162" y="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910" y="5122290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79">
                <a:moveTo>
                  <a:pt x="0" y="102361"/>
                </a:moveTo>
                <a:lnTo>
                  <a:pt x="8045" y="62472"/>
                </a:lnTo>
                <a:lnTo>
                  <a:pt x="29984" y="29940"/>
                </a:lnTo>
                <a:lnTo>
                  <a:pt x="62525" y="8028"/>
                </a:lnTo>
                <a:lnTo>
                  <a:pt x="102374" y="0"/>
                </a:lnTo>
                <a:lnTo>
                  <a:pt x="10975162" y="0"/>
                </a:lnTo>
                <a:lnTo>
                  <a:pt x="11014998" y="8028"/>
                </a:lnTo>
                <a:lnTo>
                  <a:pt x="11047536" y="29940"/>
                </a:lnTo>
                <a:lnTo>
                  <a:pt x="11069477" y="62472"/>
                </a:lnTo>
                <a:lnTo>
                  <a:pt x="11077524" y="102361"/>
                </a:lnTo>
                <a:lnTo>
                  <a:pt x="11077524" y="511809"/>
                </a:lnTo>
                <a:lnTo>
                  <a:pt x="11069477" y="551659"/>
                </a:lnTo>
                <a:lnTo>
                  <a:pt x="11047536" y="584199"/>
                </a:lnTo>
                <a:lnTo>
                  <a:pt x="11014998" y="606139"/>
                </a:lnTo>
                <a:lnTo>
                  <a:pt x="10975162" y="614184"/>
                </a:lnTo>
                <a:lnTo>
                  <a:pt x="102374" y="614184"/>
                </a:lnTo>
                <a:lnTo>
                  <a:pt x="62525" y="606139"/>
                </a:lnTo>
                <a:lnTo>
                  <a:pt x="29984" y="584199"/>
                </a:lnTo>
                <a:lnTo>
                  <a:pt x="8045" y="551659"/>
                </a:lnTo>
                <a:lnTo>
                  <a:pt x="0" y="511809"/>
                </a:lnTo>
                <a:lnTo>
                  <a:pt x="0" y="10236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910" y="5808484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79">
                <a:moveTo>
                  <a:pt x="10975162" y="0"/>
                </a:moveTo>
                <a:lnTo>
                  <a:pt x="102374" y="0"/>
                </a:lnTo>
                <a:lnTo>
                  <a:pt x="62525" y="8045"/>
                </a:lnTo>
                <a:lnTo>
                  <a:pt x="29984" y="29984"/>
                </a:lnTo>
                <a:lnTo>
                  <a:pt x="8045" y="62525"/>
                </a:lnTo>
                <a:lnTo>
                  <a:pt x="0" y="102374"/>
                </a:lnTo>
                <a:lnTo>
                  <a:pt x="0" y="511860"/>
                </a:lnTo>
                <a:lnTo>
                  <a:pt x="8045" y="551717"/>
                </a:lnTo>
                <a:lnTo>
                  <a:pt x="29984" y="584261"/>
                </a:lnTo>
                <a:lnTo>
                  <a:pt x="62525" y="606202"/>
                </a:lnTo>
                <a:lnTo>
                  <a:pt x="102374" y="614248"/>
                </a:lnTo>
                <a:lnTo>
                  <a:pt x="10975162" y="614248"/>
                </a:lnTo>
                <a:lnTo>
                  <a:pt x="11014998" y="606202"/>
                </a:lnTo>
                <a:lnTo>
                  <a:pt x="11047536" y="584261"/>
                </a:lnTo>
                <a:lnTo>
                  <a:pt x="11069477" y="551717"/>
                </a:lnTo>
                <a:lnTo>
                  <a:pt x="11077524" y="511860"/>
                </a:lnTo>
                <a:lnTo>
                  <a:pt x="11077524" y="102374"/>
                </a:lnTo>
                <a:lnTo>
                  <a:pt x="11069477" y="62525"/>
                </a:lnTo>
                <a:lnTo>
                  <a:pt x="11047536" y="29984"/>
                </a:lnTo>
                <a:lnTo>
                  <a:pt x="11014998" y="8045"/>
                </a:lnTo>
                <a:lnTo>
                  <a:pt x="10975162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910" y="5808484"/>
            <a:ext cx="11077575" cy="614680"/>
          </a:xfrm>
          <a:custGeom>
            <a:avLst/>
            <a:gdLst/>
            <a:ahLst/>
            <a:cxnLst/>
            <a:rect l="l" t="t" r="r" b="b"/>
            <a:pathLst>
              <a:path w="11077575" h="614679">
                <a:moveTo>
                  <a:pt x="0" y="102374"/>
                </a:moveTo>
                <a:lnTo>
                  <a:pt x="8045" y="62525"/>
                </a:lnTo>
                <a:lnTo>
                  <a:pt x="29984" y="29984"/>
                </a:lnTo>
                <a:lnTo>
                  <a:pt x="62525" y="8045"/>
                </a:lnTo>
                <a:lnTo>
                  <a:pt x="102374" y="0"/>
                </a:lnTo>
                <a:lnTo>
                  <a:pt x="10975162" y="0"/>
                </a:lnTo>
                <a:lnTo>
                  <a:pt x="11014998" y="8045"/>
                </a:lnTo>
                <a:lnTo>
                  <a:pt x="11047536" y="29984"/>
                </a:lnTo>
                <a:lnTo>
                  <a:pt x="11069477" y="62525"/>
                </a:lnTo>
                <a:lnTo>
                  <a:pt x="11077524" y="102374"/>
                </a:lnTo>
                <a:lnTo>
                  <a:pt x="11077524" y="511860"/>
                </a:lnTo>
                <a:lnTo>
                  <a:pt x="11069477" y="551717"/>
                </a:lnTo>
                <a:lnTo>
                  <a:pt x="11047536" y="584261"/>
                </a:lnTo>
                <a:lnTo>
                  <a:pt x="11014998" y="606202"/>
                </a:lnTo>
                <a:lnTo>
                  <a:pt x="10975162" y="614248"/>
                </a:lnTo>
                <a:lnTo>
                  <a:pt x="102374" y="614248"/>
                </a:lnTo>
                <a:lnTo>
                  <a:pt x="62525" y="606202"/>
                </a:lnTo>
                <a:lnTo>
                  <a:pt x="29984" y="584261"/>
                </a:lnTo>
                <a:lnTo>
                  <a:pt x="8045" y="551717"/>
                </a:lnTo>
                <a:lnTo>
                  <a:pt x="0" y="511860"/>
                </a:lnTo>
                <a:lnTo>
                  <a:pt x="0" y="102374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6432" y="1755393"/>
            <a:ext cx="7180580" cy="4524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65" dirty="0">
                <a:solidFill>
                  <a:srgbClr val="FFFFFF"/>
                </a:solidFill>
                <a:latin typeface="Calibri"/>
                <a:cs typeface="Calibri"/>
              </a:rPr>
              <a:t>Application </a:t>
            </a:r>
            <a:r>
              <a:rPr sz="2500" spc="75" dirty="0">
                <a:solidFill>
                  <a:srgbClr val="FFFFFF"/>
                </a:solidFill>
                <a:latin typeface="Calibri"/>
                <a:cs typeface="Calibri"/>
              </a:rPr>
              <a:t>procedures, </a:t>
            </a:r>
            <a:r>
              <a:rPr sz="2500" spc="85" dirty="0">
                <a:solidFill>
                  <a:srgbClr val="FFFFFF"/>
                </a:solidFill>
                <a:latin typeface="Calibri"/>
                <a:cs typeface="Calibri"/>
              </a:rPr>
              <a:t>Accommodation 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Calibri"/>
                <a:cs typeface="Calibri"/>
              </a:rPr>
              <a:t>Living,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Finance,</a:t>
            </a:r>
            <a:r>
              <a:rPr sz="2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50" dirty="0">
                <a:solidFill>
                  <a:srgbClr val="FFFFFF"/>
                </a:solidFill>
                <a:latin typeface="Calibri"/>
                <a:cs typeface="Calibri"/>
              </a:rPr>
              <a:t>Wellbeing,</a:t>
            </a:r>
            <a:endParaRPr sz="2500" dirty="0">
              <a:latin typeface="Calibri"/>
              <a:cs typeface="Calibri"/>
            </a:endParaRPr>
          </a:p>
          <a:p>
            <a:pPr marL="12700" marR="2680335">
              <a:lnSpc>
                <a:spcPts val="5410"/>
              </a:lnSpc>
              <a:spcBef>
                <a:spcPts val="575"/>
              </a:spcBef>
            </a:pP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Visa 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40" dirty="0">
                <a:solidFill>
                  <a:srgbClr val="FFFFFF"/>
                </a:solidFill>
                <a:latin typeface="Calibri"/>
                <a:cs typeface="Calibri"/>
              </a:rPr>
              <a:t>Immigration,</a:t>
            </a:r>
            <a:r>
              <a:rPr sz="2500" spc="-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Calibri"/>
                <a:cs typeface="Calibri"/>
              </a:rPr>
              <a:t>Insurance,  </a:t>
            </a:r>
            <a:r>
              <a:rPr sz="2500" spc="40" dirty="0">
                <a:solidFill>
                  <a:srgbClr val="FFFFFF"/>
                </a:solidFill>
                <a:latin typeface="Calibri"/>
                <a:cs typeface="Calibri"/>
              </a:rPr>
              <a:t>Pre-departure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500" spc="65" dirty="0">
                <a:solidFill>
                  <a:srgbClr val="FFFFFF"/>
                </a:solidFill>
                <a:latin typeface="Calibri"/>
                <a:cs typeface="Calibri"/>
              </a:rPr>
              <a:t>Survival</a:t>
            </a:r>
            <a:r>
              <a:rPr sz="2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Calibri"/>
                <a:cs typeface="Calibri"/>
              </a:rPr>
              <a:t>tips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30" dirty="0">
                <a:solidFill>
                  <a:srgbClr val="FFFFFF"/>
                </a:solidFill>
                <a:latin typeface="Calibri"/>
                <a:cs typeface="Calibri"/>
              </a:rPr>
              <a:t>returned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90" dirty="0">
                <a:solidFill>
                  <a:srgbClr val="FFFFFF"/>
                </a:solidFill>
                <a:latin typeface="Calibri"/>
                <a:cs typeface="Calibri"/>
              </a:rPr>
              <a:t>UCC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500" spc="85" dirty="0">
                <a:solidFill>
                  <a:srgbClr val="FFFFFF"/>
                </a:solidFill>
                <a:latin typeface="Calibri"/>
                <a:cs typeface="Calibri"/>
              </a:rPr>
              <a:t>..and</a:t>
            </a:r>
            <a:r>
              <a:rPr sz="2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more!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500" b="1" spc="125" dirty="0">
                <a:solidFill>
                  <a:srgbClr val="FFC000"/>
                </a:solidFill>
                <a:latin typeface="Calibri"/>
                <a:cs typeface="Calibri"/>
              </a:rPr>
              <a:t>Link</a:t>
            </a:r>
            <a:r>
              <a:rPr sz="2500" b="1" spc="-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500" b="1" spc="80" dirty="0">
                <a:solidFill>
                  <a:srgbClr val="FFC000"/>
                </a:solidFill>
                <a:latin typeface="Calibri"/>
                <a:cs typeface="Calibri"/>
              </a:rPr>
              <a:t>will</a:t>
            </a:r>
            <a:r>
              <a:rPr sz="2500" b="1" spc="-5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500" b="1" spc="120" dirty="0">
                <a:solidFill>
                  <a:srgbClr val="FFC000"/>
                </a:solidFill>
                <a:latin typeface="Calibri"/>
                <a:cs typeface="Calibri"/>
              </a:rPr>
              <a:t>be</a:t>
            </a:r>
            <a:r>
              <a:rPr sz="2500" b="1" spc="-6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500" b="1" spc="120" dirty="0">
                <a:solidFill>
                  <a:srgbClr val="FFC000"/>
                </a:solidFill>
                <a:latin typeface="Calibri"/>
                <a:cs typeface="Calibri"/>
              </a:rPr>
              <a:t>emailed</a:t>
            </a:r>
            <a:r>
              <a:rPr sz="2500" b="1" spc="-6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500" b="1" spc="50" dirty="0">
                <a:solidFill>
                  <a:srgbClr val="FFC000"/>
                </a:solidFill>
                <a:latin typeface="Calibri"/>
                <a:cs typeface="Calibri"/>
              </a:rPr>
              <a:t>to</a:t>
            </a:r>
            <a:r>
              <a:rPr sz="2500" b="1" spc="-6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500" b="1" spc="125" dirty="0">
                <a:solidFill>
                  <a:srgbClr val="FFC000"/>
                </a:solidFill>
                <a:latin typeface="Calibri"/>
                <a:cs typeface="Calibri"/>
              </a:rPr>
              <a:t>students</a:t>
            </a:r>
            <a:endParaRPr sz="25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573" y="617042"/>
            <a:ext cx="1397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Lucida Bright"/>
                <a:cs typeface="Lucida Bright"/>
              </a:rPr>
              <a:t>C</a:t>
            </a:r>
            <a:r>
              <a:rPr sz="2800" b="1" spc="-5" dirty="0">
                <a:solidFill>
                  <a:srgbClr val="FFFFFF"/>
                </a:solidFill>
                <a:latin typeface="Lucida Bright"/>
                <a:cs typeface="Lucida Bright"/>
              </a:rPr>
              <a:t>ont</a:t>
            </a:r>
            <a:r>
              <a:rPr sz="2800" b="1" dirty="0">
                <a:solidFill>
                  <a:srgbClr val="FFFFFF"/>
                </a:solidFill>
                <a:latin typeface="Lucida Bright"/>
                <a:cs typeface="Lucida Bright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Lucida Bright"/>
                <a:cs typeface="Lucida Bright"/>
              </a:rPr>
              <a:t>ct</a:t>
            </a:r>
            <a:endParaRPr sz="2800">
              <a:latin typeface="Lucida Bright"/>
              <a:cs typeface="Lucida Br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246" y="1629536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7027900" y="0"/>
                </a:moveTo>
                <a:lnTo>
                  <a:pt x="122847" y="0"/>
                </a:lnTo>
                <a:lnTo>
                  <a:pt x="75030" y="9651"/>
                </a:lnTo>
                <a:lnTo>
                  <a:pt x="35982" y="35972"/>
                </a:lnTo>
                <a:lnTo>
                  <a:pt x="9654" y="75009"/>
                </a:lnTo>
                <a:lnTo>
                  <a:pt x="0" y="122809"/>
                </a:lnTo>
                <a:lnTo>
                  <a:pt x="0" y="614299"/>
                </a:lnTo>
                <a:lnTo>
                  <a:pt x="9654" y="662098"/>
                </a:lnTo>
                <a:lnTo>
                  <a:pt x="35982" y="701135"/>
                </a:lnTo>
                <a:lnTo>
                  <a:pt x="75030" y="727456"/>
                </a:lnTo>
                <a:lnTo>
                  <a:pt x="122847" y="737108"/>
                </a:lnTo>
                <a:lnTo>
                  <a:pt x="7027900" y="737108"/>
                </a:lnTo>
                <a:lnTo>
                  <a:pt x="7075773" y="727456"/>
                </a:lnTo>
                <a:lnTo>
                  <a:pt x="7114847" y="701135"/>
                </a:lnTo>
                <a:lnTo>
                  <a:pt x="7141182" y="662098"/>
                </a:lnTo>
                <a:lnTo>
                  <a:pt x="7150836" y="614299"/>
                </a:lnTo>
                <a:lnTo>
                  <a:pt x="7150836" y="122809"/>
                </a:lnTo>
                <a:lnTo>
                  <a:pt x="7141182" y="75009"/>
                </a:lnTo>
                <a:lnTo>
                  <a:pt x="7114847" y="35972"/>
                </a:lnTo>
                <a:lnTo>
                  <a:pt x="7075773" y="9651"/>
                </a:lnTo>
                <a:lnTo>
                  <a:pt x="7027900" y="0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246" y="1629536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0" y="122809"/>
                </a:moveTo>
                <a:lnTo>
                  <a:pt x="9654" y="75009"/>
                </a:lnTo>
                <a:lnTo>
                  <a:pt x="35982" y="35972"/>
                </a:lnTo>
                <a:lnTo>
                  <a:pt x="75030" y="9651"/>
                </a:lnTo>
                <a:lnTo>
                  <a:pt x="122847" y="0"/>
                </a:lnTo>
                <a:lnTo>
                  <a:pt x="7027900" y="0"/>
                </a:lnTo>
                <a:lnTo>
                  <a:pt x="7075773" y="9651"/>
                </a:lnTo>
                <a:lnTo>
                  <a:pt x="7114847" y="35972"/>
                </a:lnTo>
                <a:lnTo>
                  <a:pt x="7141182" y="75009"/>
                </a:lnTo>
                <a:lnTo>
                  <a:pt x="7150836" y="122809"/>
                </a:lnTo>
                <a:lnTo>
                  <a:pt x="7150836" y="614299"/>
                </a:lnTo>
                <a:lnTo>
                  <a:pt x="7141182" y="662098"/>
                </a:lnTo>
                <a:lnTo>
                  <a:pt x="7114847" y="701135"/>
                </a:lnTo>
                <a:lnTo>
                  <a:pt x="7075773" y="727456"/>
                </a:lnTo>
                <a:lnTo>
                  <a:pt x="7027900" y="737108"/>
                </a:lnTo>
                <a:lnTo>
                  <a:pt x="122847" y="737108"/>
                </a:lnTo>
                <a:lnTo>
                  <a:pt x="75030" y="727456"/>
                </a:lnTo>
                <a:lnTo>
                  <a:pt x="35982" y="701135"/>
                </a:lnTo>
                <a:lnTo>
                  <a:pt x="9654" y="662098"/>
                </a:lnTo>
                <a:lnTo>
                  <a:pt x="0" y="614299"/>
                </a:lnTo>
                <a:lnTo>
                  <a:pt x="0" y="12280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246" y="2453004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7027900" y="0"/>
                </a:moveTo>
                <a:lnTo>
                  <a:pt x="122847" y="0"/>
                </a:lnTo>
                <a:lnTo>
                  <a:pt x="75030" y="9653"/>
                </a:lnTo>
                <a:lnTo>
                  <a:pt x="35982" y="35988"/>
                </a:lnTo>
                <a:lnTo>
                  <a:pt x="9654" y="75062"/>
                </a:lnTo>
                <a:lnTo>
                  <a:pt x="0" y="122936"/>
                </a:lnTo>
                <a:lnTo>
                  <a:pt x="0" y="614299"/>
                </a:lnTo>
                <a:lnTo>
                  <a:pt x="9654" y="662098"/>
                </a:lnTo>
                <a:lnTo>
                  <a:pt x="35982" y="701135"/>
                </a:lnTo>
                <a:lnTo>
                  <a:pt x="75030" y="727456"/>
                </a:lnTo>
                <a:lnTo>
                  <a:pt x="122847" y="737108"/>
                </a:lnTo>
                <a:lnTo>
                  <a:pt x="7027900" y="737108"/>
                </a:lnTo>
                <a:lnTo>
                  <a:pt x="7075773" y="727456"/>
                </a:lnTo>
                <a:lnTo>
                  <a:pt x="7114847" y="701135"/>
                </a:lnTo>
                <a:lnTo>
                  <a:pt x="7141182" y="662098"/>
                </a:lnTo>
                <a:lnTo>
                  <a:pt x="7150836" y="614299"/>
                </a:lnTo>
                <a:lnTo>
                  <a:pt x="7150836" y="122936"/>
                </a:lnTo>
                <a:lnTo>
                  <a:pt x="7141182" y="75062"/>
                </a:lnTo>
                <a:lnTo>
                  <a:pt x="7114847" y="35988"/>
                </a:lnTo>
                <a:lnTo>
                  <a:pt x="7075773" y="9653"/>
                </a:lnTo>
                <a:lnTo>
                  <a:pt x="702790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246" y="2453004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0" y="122936"/>
                </a:moveTo>
                <a:lnTo>
                  <a:pt x="9654" y="75062"/>
                </a:lnTo>
                <a:lnTo>
                  <a:pt x="35982" y="35988"/>
                </a:lnTo>
                <a:lnTo>
                  <a:pt x="75030" y="9653"/>
                </a:lnTo>
                <a:lnTo>
                  <a:pt x="122847" y="0"/>
                </a:lnTo>
                <a:lnTo>
                  <a:pt x="7027900" y="0"/>
                </a:lnTo>
                <a:lnTo>
                  <a:pt x="7075773" y="9653"/>
                </a:lnTo>
                <a:lnTo>
                  <a:pt x="7114847" y="35988"/>
                </a:lnTo>
                <a:lnTo>
                  <a:pt x="7141182" y="75062"/>
                </a:lnTo>
                <a:lnTo>
                  <a:pt x="7150836" y="122936"/>
                </a:lnTo>
                <a:lnTo>
                  <a:pt x="7150836" y="614299"/>
                </a:lnTo>
                <a:lnTo>
                  <a:pt x="7141182" y="662098"/>
                </a:lnTo>
                <a:lnTo>
                  <a:pt x="7114847" y="701135"/>
                </a:lnTo>
                <a:lnTo>
                  <a:pt x="7075773" y="727456"/>
                </a:lnTo>
                <a:lnTo>
                  <a:pt x="7027900" y="737108"/>
                </a:lnTo>
                <a:lnTo>
                  <a:pt x="122847" y="737108"/>
                </a:lnTo>
                <a:lnTo>
                  <a:pt x="75030" y="727456"/>
                </a:lnTo>
                <a:lnTo>
                  <a:pt x="35982" y="701135"/>
                </a:lnTo>
                <a:lnTo>
                  <a:pt x="9654" y="662098"/>
                </a:lnTo>
                <a:lnTo>
                  <a:pt x="0" y="614299"/>
                </a:lnTo>
                <a:lnTo>
                  <a:pt x="0" y="12293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246" y="3276600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7027900" y="0"/>
                </a:moveTo>
                <a:lnTo>
                  <a:pt x="122847" y="0"/>
                </a:lnTo>
                <a:lnTo>
                  <a:pt x="75030" y="9651"/>
                </a:lnTo>
                <a:lnTo>
                  <a:pt x="35982" y="35972"/>
                </a:lnTo>
                <a:lnTo>
                  <a:pt x="9654" y="75009"/>
                </a:lnTo>
                <a:lnTo>
                  <a:pt x="0" y="122809"/>
                </a:lnTo>
                <a:lnTo>
                  <a:pt x="0" y="614172"/>
                </a:lnTo>
                <a:lnTo>
                  <a:pt x="9654" y="662045"/>
                </a:lnTo>
                <a:lnTo>
                  <a:pt x="35982" y="701119"/>
                </a:lnTo>
                <a:lnTo>
                  <a:pt x="75030" y="727454"/>
                </a:lnTo>
                <a:lnTo>
                  <a:pt x="122847" y="737107"/>
                </a:lnTo>
                <a:lnTo>
                  <a:pt x="7027900" y="737107"/>
                </a:lnTo>
                <a:lnTo>
                  <a:pt x="7075773" y="727454"/>
                </a:lnTo>
                <a:lnTo>
                  <a:pt x="7114847" y="701119"/>
                </a:lnTo>
                <a:lnTo>
                  <a:pt x="7141182" y="662045"/>
                </a:lnTo>
                <a:lnTo>
                  <a:pt x="7150836" y="614172"/>
                </a:lnTo>
                <a:lnTo>
                  <a:pt x="7150836" y="122809"/>
                </a:lnTo>
                <a:lnTo>
                  <a:pt x="7141182" y="75009"/>
                </a:lnTo>
                <a:lnTo>
                  <a:pt x="7114847" y="35972"/>
                </a:lnTo>
                <a:lnTo>
                  <a:pt x="7075773" y="9651"/>
                </a:lnTo>
                <a:lnTo>
                  <a:pt x="702790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246" y="3276600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0" y="122809"/>
                </a:moveTo>
                <a:lnTo>
                  <a:pt x="9654" y="75009"/>
                </a:lnTo>
                <a:lnTo>
                  <a:pt x="35982" y="35972"/>
                </a:lnTo>
                <a:lnTo>
                  <a:pt x="75030" y="9651"/>
                </a:lnTo>
                <a:lnTo>
                  <a:pt x="122847" y="0"/>
                </a:lnTo>
                <a:lnTo>
                  <a:pt x="7027900" y="0"/>
                </a:lnTo>
                <a:lnTo>
                  <a:pt x="7075773" y="9651"/>
                </a:lnTo>
                <a:lnTo>
                  <a:pt x="7114847" y="35972"/>
                </a:lnTo>
                <a:lnTo>
                  <a:pt x="7141182" y="75009"/>
                </a:lnTo>
                <a:lnTo>
                  <a:pt x="7150836" y="122809"/>
                </a:lnTo>
                <a:lnTo>
                  <a:pt x="7150836" y="614172"/>
                </a:lnTo>
                <a:lnTo>
                  <a:pt x="7141182" y="662045"/>
                </a:lnTo>
                <a:lnTo>
                  <a:pt x="7114847" y="701119"/>
                </a:lnTo>
                <a:lnTo>
                  <a:pt x="7075773" y="727454"/>
                </a:lnTo>
                <a:lnTo>
                  <a:pt x="7027900" y="737107"/>
                </a:lnTo>
                <a:lnTo>
                  <a:pt x="122847" y="737107"/>
                </a:lnTo>
                <a:lnTo>
                  <a:pt x="75030" y="727454"/>
                </a:lnTo>
                <a:lnTo>
                  <a:pt x="35982" y="701119"/>
                </a:lnTo>
                <a:lnTo>
                  <a:pt x="9654" y="662045"/>
                </a:lnTo>
                <a:lnTo>
                  <a:pt x="0" y="614172"/>
                </a:lnTo>
                <a:lnTo>
                  <a:pt x="0" y="12280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8812" y="1708150"/>
            <a:ext cx="5513070" cy="2030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Erasmus</a:t>
            </a:r>
            <a:r>
              <a:rPr spc="-75" dirty="0"/>
              <a:t> </a:t>
            </a:r>
            <a:r>
              <a:rPr spc="105" dirty="0"/>
              <a:t>partners(Europe)</a:t>
            </a:r>
          </a:p>
          <a:p>
            <a:pPr marL="12700" marR="5080">
              <a:lnSpc>
                <a:spcPct val="180100"/>
              </a:lnSpc>
            </a:pPr>
            <a:r>
              <a:rPr b="0" spc="145" dirty="0">
                <a:latin typeface="Calibri"/>
                <a:cs typeface="Calibri"/>
              </a:rPr>
              <a:t>Clare </a:t>
            </a:r>
            <a:r>
              <a:rPr b="0" dirty="0">
                <a:latin typeface="Calibri"/>
                <a:cs typeface="Calibri"/>
              </a:rPr>
              <a:t>Murphy </a:t>
            </a:r>
            <a:r>
              <a:rPr b="0" spc="-120" dirty="0">
                <a:latin typeface="Calibri"/>
                <a:cs typeface="Calibri"/>
              </a:rPr>
              <a:t>&amp; </a:t>
            </a:r>
            <a:r>
              <a:rPr b="0" spc="85" dirty="0">
                <a:latin typeface="Calibri"/>
                <a:cs typeface="Calibri"/>
              </a:rPr>
              <a:t>Joanne</a:t>
            </a:r>
            <a:r>
              <a:rPr b="0" spc="-360" dirty="0">
                <a:latin typeface="Calibri"/>
                <a:cs typeface="Calibri"/>
              </a:rPr>
              <a:t> </a:t>
            </a:r>
            <a:r>
              <a:rPr b="0" spc="65" dirty="0">
                <a:latin typeface="Calibri"/>
                <a:cs typeface="Calibri"/>
              </a:rPr>
              <a:t>Heffernan  </a:t>
            </a:r>
            <a:r>
              <a:rPr b="0" spc="110" dirty="0">
                <a:latin typeface="Calibri"/>
                <a:cs typeface="Calibri"/>
              </a:rPr>
              <a:t>Email: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spc="14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studyabroad@ucc.ie</a:t>
            </a:r>
          </a:p>
        </p:txBody>
      </p:sp>
      <p:sp>
        <p:nvSpPr>
          <p:cNvPr id="10" name="object 10"/>
          <p:cNvSpPr/>
          <p:nvPr/>
        </p:nvSpPr>
        <p:spPr>
          <a:xfrm>
            <a:off x="371246" y="4100067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7027900" y="0"/>
                </a:moveTo>
                <a:lnTo>
                  <a:pt x="122847" y="0"/>
                </a:lnTo>
                <a:lnTo>
                  <a:pt x="75030" y="9651"/>
                </a:lnTo>
                <a:lnTo>
                  <a:pt x="35982" y="35972"/>
                </a:lnTo>
                <a:lnTo>
                  <a:pt x="9654" y="75009"/>
                </a:lnTo>
                <a:lnTo>
                  <a:pt x="0" y="122808"/>
                </a:lnTo>
                <a:lnTo>
                  <a:pt x="0" y="614298"/>
                </a:lnTo>
                <a:lnTo>
                  <a:pt x="9654" y="662098"/>
                </a:lnTo>
                <a:lnTo>
                  <a:pt x="35982" y="701135"/>
                </a:lnTo>
                <a:lnTo>
                  <a:pt x="75030" y="727455"/>
                </a:lnTo>
                <a:lnTo>
                  <a:pt x="122847" y="737107"/>
                </a:lnTo>
                <a:lnTo>
                  <a:pt x="7027900" y="737107"/>
                </a:lnTo>
                <a:lnTo>
                  <a:pt x="7075773" y="727455"/>
                </a:lnTo>
                <a:lnTo>
                  <a:pt x="7114847" y="701135"/>
                </a:lnTo>
                <a:lnTo>
                  <a:pt x="7141182" y="662098"/>
                </a:lnTo>
                <a:lnTo>
                  <a:pt x="7150836" y="614298"/>
                </a:lnTo>
                <a:lnTo>
                  <a:pt x="7150836" y="122808"/>
                </a:lnTo>
                <a:lnTo>
                  <a:pt x="7141182" y="75009"/>
                </a:lnTo>
                <a:lnTo>
                  <a:pt x="7114847" y="35972"/>
                </a:lnTo>
                <a:lnTo>
                  <a:pt x="7075773" y="9651"/>
                </a:lnTo>
                <a:lnTo>
                  <a:pt x="7027900" y="0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246" y="4100067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0" y="122808"/>
                </a:moveTo>
                <a:lnTo>
                  <a:pt x="9654" y="75009"/>
                </a:lnTo>
                <a:lnTo>
                  <a:pt x="35982" y="35972"/>
                </a:lnTo>
                <a:lnTo>
                  <a:pt x="75030" y="9651"/>
                </a:lnTo>
                <a:lnTo>
                  <a:pt x="122847" y="0"/>
                </a:lnTo>
                <a:lnTo>
                  <a:pt x="7027900" y="0"/>
                </a:lnTo>
                <a:lnTo>
                  <a:pt x="7075773" y="9651"/>
                </a:lnTo>
                <a:lnTo>
                  <a:pt x="7114847" y="35972"/>
                </a:lnTo>
                <a:lnTo>
                  <a:pt x="7141182" y="75009"/>
                </a:lnTo>
                <a:lnTo>
                  <a:pt x="7150836" y="122808"/>
                </a:lnTo>
                <a:lnTo>
                  <a:pt x="7150836" y="614298"/>
                </a:lnTo>
                <a:lnTo>
                  <a:pt x="7141182" y="662098"/>
                </a:lnTo>
                <a:lnTo>
                  <a:pt x="7114847" y="701135"/>
                </a:lnTo>
                <a:lnTo>
                  <a:pt x="7075773" y="727455"/>
                </a:lnTo>
                <a:lnTo>
                  <a:pt x="7027900" y="737107"/>
                </a:lnTo>
                <a:lnTo>
                  <a:pt x="122847" y="737107"/>
                </a:lnTo>
                <a:lnTo>
                  <a:pt x="75030" y="727455"/>
                </a:lnTo>
                <a:lnTo>
                  <a:pt x="35982" y="701135"/>
                </a:lnTo>
                <a:lnTo>
                  <a:pt x="9654" y="662098"/>
                </a:lnTo>
                <a:lnTo>
                  <a:pt x="0" y="614298"/>
                </a:lnTo>
                <a:lnTo>
                  <a:pt x="0" y="122808"/>
                </a:lnTo>
                <a:close/>
              </a:path>
            </a:pathLst>
          </a:custGeom>
          <a:ln w="19050">
            <a:solidFill>
              <a:srgbClr val="F1CF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8812" y="4179189"/>
            <a:ext cx="40322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25" dirty="0">
                <a:solidFill>
                  <a:srgbClr val="FFFFFF"/>
                </a:solidFill>
                <a:latin typeface="Calibri"/>
                <a:cs typeface="Calibri"/>
              </a:rPr>
              <a:t>non-European</a:t>
            </a:r>
            <a:r>
              <a:rPr sz="30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13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1246" y="4923535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7027900" y="0"/>
                </a:moveTo>
                <a:lnTo>
                  <a:pt x="122847" y="0"/>
                </a:lnTo>
                <a:lnTo>
                  <a:pt x="75030" y="9652"/>
                </a:lnTo>
                <a:lnTo>
                  <a:pt x="35982" y="35972"/>
                </a:lnTo>
                <a:lnTo>
                  <a:pt x="9654" y="75009"/>
                </a:lnTo>
                <a:lnTo>
                  <a:pt x="0" y="122808"/>
                </a:lnTo>
                <a:lnTo>
                  <a:pt x="0" y="614298"/>
                </a:lnTo>
                <a:lnTo>
                  <a:pt x="9654" y="662100"/>
                </a:lnTo>
                <a:lnTo>
                  <a:pt x="35982" y="701141"/>
                </a:lnTo>
                <a:lnTo>
                  <a:pt x="75030" y="727466"/>
                </a:lnTo>
                <a:lnTo>
                  <a:pt x="122847" y="737120"/>
                </a:lnTo>
                <a:lnTo>
                  <a:pt x="7027900" y="737120"/>
                </a:lnTo>
                <a:lnTo>
                  <a:pt x="7075773" y="727466"/>
                </a:lnTo>
                <a:lnTo>
                  <a:pt x="7114847" y="701141"/>
                </a:lnTo>
                <a:lnTo>
                  <a:pt x="7141182" y="662100"/>
                </a:lnTo>
                <a:lnTo>
                  <a:pt x="7150836" y="614298"/>
                </a:lnTo>
                <a:lnTo>
                  <a:pt x="7150836" y="122808"/>
                </a:lnTo>
                <a:lnTo>
                  <a:pt x="7141182" y="75009"/>
                </a:lnTo>
                <a:lnTo>
                  <a:pt x="7114847" y="35972"/>
                </a:lnTo>
                <a:lnTo>
                  <a:pt x="7075773" y="9652"/>
                </a:lnTo>
                <a:lnTo>
                  <a:pt x="702790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246" y="4923535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0" y="122808"/>
                </a:moveTo>
                <a:lnTo>
                  <a:pt x="9654" y="75009"/>
                </a:lnTo>
                <a:lnTo>
                  <a:pt x="35982" y="35972"/>
                </a:lnTo>
                <a:lnTo>
                  <a:pt x="75030" y="9652"/>
                </a:lnTo>
                <a:lnTo>
                  <a:pt x="122847" y="0"/>
                </a:lnTo>
                <a:lnTo>
                  <a:pt x="7027900" y="0"/>
                </a:lnTo>
                <a:lnTo>
                  <a:pt x="7075773" y="9651"/>
                </a:lnTo>
                <a:lnTo>
                  <a:pt x="7114847" y="35972"/>
                </a:lnTo>
                <a:lnTo>
                  <a:pt x="7141182" y="75009"/>
                </a:lnTo>
                <a:lnTo>
                  <a:pt x="7150836" y="122808"/>
                </a:lnTo>
                <a:lnTo>
                  <a:pt x="7150836" y="614298"/>
                </a:lnTo>
                <a:lnTo>
                  <a:pt x="7141182" y="662100"/>
                </a:lnTo>
                <a:lnTo>
                  <a:pt x="7114847" y="701141"/>
                </a:lnTo>
                <a:lnTo>
                  <a:pt x="7075773" y="727466"/>
                </a:lnTo>
                <a:lnTo>
                  <a:pt x="7027900" y="737120"/>
                </a:lnTo>
                <a:lnTo>
                  <a:pt x="122847" y="737120"/>
                </a:lnTo>
                <a:lnTo>
                  <a:pt x="75030" y="727466"/>
                </a:lnTo>
                <a:lnTo>
                  <a:pt x="35982" y="701141"/>
                </a:lnTo>
                <a:lnTo>
                  <a:pt x="9654" y="662100"/>
                </a:lnTo>
                <a:lnTo>
                  <a:pt x="0" y="614298"/>
                </a:lnTo>
                <a:lnTo>
                  <a:pt x="0" y="12280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246" y="5747054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7027900" y="0"/>
                </a:moveTo>
                <a:lnTo>
                  <a:pt x="122847" y="0"/>
                </a:lnTo>
                <a:lnTo>
                  <a:pt x="75030" y="9654"/>
                </a:lnTo>
                <a:lnTo>
                  <a:pt x="35982" y="35982"/>
                </a:lnTo>
                <a:lnTo>
                  <a:pt x="9654" y="75030"/>
                </a:lnTo>
                <a:lnTo>
                  <a:pt x="0" y="122847"/>
                </a:lnTo>
                <a:lnTo>
                  <a:pt x="0" y="614248"/>
                </a:lnTo>
                <a:lnTo>
                  <a:pt x="9654" y="662069"/>
                </a:lnTo>
                <a:lnTo>
                  <a:pt x="35982" y="701117"/>
                </a:lnTo>
                <a:lnTo>
                  <a:pt x="75030" y="727442"/>
                </a:lnTo>
                <a:lnTo>
                  <a:pt x="122847" y="737095"/>
                </a:lnTo>
                <a:lnTo>
                  <a:pt x="7027900" y="737095"/>
                </a:lnTo>
                <a:lnTo>
                  <a:pt x="7075773" y="727442"/>
                </a:lnTo>
                <a:lnTo>
                  <a:pt x="7114847" y="701117"/>
                </a:lnTo>
                <a:lnTo>
                  <a:pt x="7141182" y="662069"/>
                </a:lnTo>
                <a:lnTo>
                  <a:pt x="7150836" y="614248"/>
                </a:lnTo>
                <a:lnTo>
                  <a:pt x="7150836" y="122847"/>
                </a:lnTo>
                <a:lnTo>
                  <a:pt x="7141182" y="75030"/>
                </a:lnTo>
                <a:lnTo>
                  <a:pt x="7114847" y="35982"/>
                </a:lnTo>
                <a:lnTo>
                  <a:pt x="7075773" y="9654"/>
                </a:lnTo>
                <a:lnTo>
                  <a:pt x="702790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246" y="5747054"/>
            <a:ext cx="7151370" cy="737235"/>
          </a:xfrm>
          <a:custGeom>
            <a:avLst/>
            <a:gdLst/>
            <a:ahLst/>
            <a:cxnLst/>
            <a:rect l="l" t="t" r="r" b="b"/>
            <a:pathLst>
              <a:path w="7151370" h="737235">
                <a:moveTo>
                  <a:pt x="0" y="122847"/>
                </a:moveTo>
                <a:lnTo>
                  <a:pt x="9654" y="75030"/>
                </a:lnTo>
                <a:lnTo>
                  <a:pt x="35982" y="35982"/>
                </a:lnTo>
                <a:lnTo>
                  <a:pt x="75030" y="9654"/>
                </a:lnTo>
                <a:lnTo>
                  <a:pt x="122847" y="0"/>
                </a:lnTo>
                <a:lnTo>
                  <a:pt x="7027900" y="0"/>
                </a:lnTo>
                <a:lnTo>
                  <a:pt x="7075773" y="9654"/>
                </a:lnTo>
                <a:lnTo>
                  <a:pt x="7114847" y="35982"/>
                </a:lnTo>
                <a:lnTo>
                  <a:pt x="7141182" y="75030"/>
                </a:lnTo>
                <a:lnTo>
                  <a:pt x="7150836" y="122847"/>
                </a:lnTo>
                <a:lnTo>
                  <a:pt x="7150836" y="614248"/>
                </a:lnTo>
                <a:lnTo>
                  <a:pt x="7141182" y="662069"/>
                </a:lnTo>
                <a:lnTo>
                  <a:pt x="7114847" y="701117"/>
                </a:lnTo>
                <a:lnTo>
                  <a:pt x="7075773" y="727442"/>
                </a:lnTo>
                <a:lnTo>
                  <a:pt x="7027900" y="737095"/>
                </a:lnTo>
                <a:lnTo>
                  <a:pt x="122847" y="737095"/>
                </a:lnTo>
                <a:lnTo>
                  <a:pt x="75030" y="727442"/>
                </a:lnTo>
                <a:lnTo>
                  <a:pt x="35982" y="701117"/>
                </a:lnTo>
                <a:lnTo>
                  <a:pt x="9654" y="662069"/>
                </a:lnTo>
                <a:lnTo>
                  <a:pt x="0" y="614248"/>
                </a:lnTo>
                <a:lnTo>
                  <a:pt x="0" y="12284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8812" y="5002783"/>
            <a:ext cx="454533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5" dirty="0">
                <a:solidFill>
                  <a:srgbClr val="FFFFFF"/>
                </a:solidFill>
                <a:latin typeface="Calibri"/>
                <a:cs typeface="Calibri"/>
              </a:rPr>
              <a:t>Mary-Bríd</a:t>
            </a:r>
            <a:r>
              <a:rPr sz="3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Murphy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85"/>
              </a:spcBef>
            </a:pPr>
            <a:r>
              <a:rPr sz="3000" spc="11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3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140" dirty="0">
                <a:solidFill>
                  <a:srgbClr val="FFC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mb.murphy@ucc.ie</a:t>
            </a:r>
            <a:endParaRPr sz="3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70797" y="5065014"/>
            <a:ext cx="28213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3020" indent="-1270" algn="ctr">
              <a:lnSpc>
                <a:spcPct val="100000"/>
              </a:lnSpc>
              <a:spcBef>
                <a:spcPts val="100"/>
              </a:spcBef>
            </a:pPr>
            <a:r>
              <a:rPr sz="2000" b="1" spc="65" dirty="0">
                <a:latin typeface="Calibri"/>
                <a:cs typeface="Calibri"/>
              </a:rPr>
              <a:t>International </a:t>
            </a:r>
            <a:r>
              <a:rPr sz="2000" b="1" spc="100" dirty="0">
                <a:latin typeface="Calibri"/>
                <a:cs typeface="Calibri"/>
              </a:rPr>
              <a:t>Office  </a:t>
            </a:r>
            <a:r>
              <a:rPr sz="2000" spc="70" dirty="0">
                <a:latin typeface="Calibri"/>
                <a:cs typeface="Calibri"/>
              </a:rPr>
              <a:t>Roseleigh, </a:t>
            </a:r>
            <a:r>
              <a:rPr sz="2000" spc="35" dirty="0">
                <a:latin typeface="Calibri"/>
                <a:cs typeface="Calibri"/>
              </a:rPr>
              <a:t>Western</a:t>
            </a:r>
            <a:r>
              <a:rPr sz="2000" spc="-229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Road  </a:t>
            </a:r>
            <a:r>
              <a:rPr sz="2000" spc="35" dirty="0">
                <a:latin typeface="Calibri"/>
                <a:cs typeface="Calibri"/>
              </a:rPr>
              <a:t>Monday-Friday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45" dirty="0">
                <a:latin typeface="Calibri"/>
                <a:cs typeface="Calibri"/>
              </a:rPr>
              <a:t>(9am-1pm </a:t>
            </a:r>
            <a:r>
              <a:rPr sz="2000" spc="70" dirty="0">
                <a:latin typeface="Calibri"/>
                <a:cs typeface="Calibri"/>
              </a:rPr>
              <a:t>and</a:t>
            </a:r>
            <a:r>
              <a:rPr sz="2000" spc="-19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2pm-5pm)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02495" y="1839086"/>
            <a:ext cx="2019807" cy="3097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612470"/>
            <a:ext cx="4841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ptos" panose="020B0004020202020204" pitchFamily="34" charset="0"/>
                <a:cs typeface="Lucida Bright"/>
              </a:rPr>
              <a:t>Study Abroad</a:t>
            </a:r>
            <a:r>
              <a:rPr sz="2800" b="1" spc="5" dirty="0">
                <a:latin typeface="Aptos" panose="020B0004020202020204" pitchFamily="34" charset="0"/>
                <a:cs typeface="Lucida Bright"/>
              </a:rPr>
              <a:t> </a:t>
            </a:r>
            <a:r>
              <a:rPr sz="2800" b="1" spc="-5" dirty="0">
                <a:latin typeface="Aptos" panose="020B0004020202020204" pitchFamily="34" charset="0"/>
                <a:cs typeface="Lucida Bright"/>
              </a:rPr>
              <a:t>Introduction</a:t>
            </a:r>
            <a:endParaRPr sz="2800" dirty="0">
              <a:latin typeface="Aptos" panose="020B0004020202020204" pitchFamily="34" charset="0"/>
              <a:cs typeface="Lucida Br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7212" y="1614550"/>
            <a:ext cx="8529955" cy="879475"/>
          </a:xfrm>
          <a:custGeom>
            <a:avLst/>
            <a:gdLst/>
            <a:ahLst/>
            <a:cxnLst/>
            <a:rect l="l" t="t" r="r" b="b"/>
            <a:pathLst>
              <a:path w="8529955" h="879475">
                <a:moveTo>
                  <a:pt x="8441753" y="0"/>
                </a:moveTo>
                <a:lnTo>
                  <a:pt x="87922" y="0"/>
                </a:lnTo>
                <a:lnTo>
                  <a:pt x="53701" y="6891"/>
                </a:lnTo>
                <a:lnTo>
                  <a:pt x="25754" y="25701"/>
                </a:lnTo>
                <a:lnTo>
                  <a:pt x="6910" y="53631"/>
                </a:lnTo>
                <a:lnTo>
                  <a:pt x="0" y="87884"/>
                </a:lnTo>
                <a:lnTo>
                  <a:pt x="0" y="791210"/>
                </a:lnTo>
                <a:lnTo>
                  <a:pt x="6910" y="825482"/>
                </a:lnTo>
                <a:lnTo>
                  <a:pt x="25754" y="853455"/>
                </a:lnTo>
                <a:lnTo>
                  <a:pt x="53701" y="872309"/>
                </a:lnTo>
                <a:lnTo>
                  <a:pt x="87922" y="879221"/>
                </a:lnTo>
                <a:lnTo>
                  <a:pt x="8441753" y="879221"/>
                </a:lnTo>
                <a:lnTo>
                  <a:pt x="8476025" y="872309"/>
                </a:lnTo>
                <a:lnTo>
                  <a:pt x="8503999" y="853455"/>
                </a:lnTo>
                <a:lnTo>
                  <a:pt x="8522852" y="825482"/>
                </a:lnTo>
                <a:lnTo>
                  <a:pt x="8529764" y="791210"/>
                </a:lnTo>
                <a:lnTo>
                  <a:pt x="8529764" y="87884"/>
                </a:lnTo>
                <a:lnTo>
                  <a:pt x="8522852" y="53631"/>
                </a:lnTo>
                <a:lnTo>
                  <a:pt x="8503999" y="25701"/>
                </a:lnTo>
                <a:lnTo>
                  <a:pt x="8476025" y="6891"/>
                </a:lnTo>
                <a:lnTo>
                  <a:pt x="8441753" y="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212" y="1614550"/>
            <a:ext cx="8529955" cy="879475"/>
          </a:xfrm>
          <a:custGeom>
            <a:avLst/>
            <a:gdLst/>
            <a:ahLst/>
            <a:cxnLst/>
            <a:rect l="l" t="t" r="r" b="b"/>
            <a:pathLst>
              <a:path w="8529955" h="879475">
                <a:moveTo>
                  <a:pt x="0" y="87884"/>
                </a:moveTo>
                <a:lnTo>
                  <a:pt x="6910" y="53631"/>
                </a:lnTo>
                <a:lnTo>
                  <a:pt x="25754" y="25701"/>
                </a:lnTo>
                <a:lnTo>
                  <a:pt x="53701" y="6891"/>
                </a:lnTo>
                <a:lnTo>
                  <a:pt x="87922" y="0"/>
                </a:lnTo>
                <a:lnTo>
                  <a:pt x="8441753" y="0"/>
                </a:lnTo>
                <a:lnTo>
                  <a:pt x="8476025" y="6891"/>
                </a:lnTo>
                <a:lnTo>
                  <a:pt x="8503999" y="25701"/>
                </a:lnTo>
                <a:lnTo>
                  <a:pt x="8522852" y="53631"/>
                </a:lnTo>
                <a:lnTo>
                  <a:pt x="8529764" y="87884"/>
                </a:lnTo>
                <a:lnTo>
                  <a:pt x="8529764" y="791210"/>
                </a:lnTo>
                <a:lnTo>
                  <a:pt x="8522852" y="825482"/>
                </a:lnTo>
                <a:lnTo>
                  <a:pt x="8503999" y="853455"/>
                </a:lnTo>
                <a:lnTo>
                  <a:pt x="8476025" y="872309"/>
                </a:lnTo>
                <a:lnTo>
                  <a:pt x="8441753" y="879221"/>
                </a:lnTo>
                <a:lnTo>
                  <a:pt x="87922" y="879221"/>
                </a:lnTo>
                <a:lnTo>
                  <a:pt x="53701" y="872309"/>
                </a:lnTo>
                <a:lnTo>
                  <a:pt x="25754" y="853455"/>
                </a:lnTo>
                <a:lnTo>
                  <a:pt x="6910" y="825482"/>
                </a:lnTo>
                <a:lnTo>
                  <a:pt x="0" y="791210"/>
                </a:lnTo>
                <a:lnTo>
                  <a:pt x="0" y="8788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4168" y="2615819"/>
            <a:ext cx="8529955" cy="879475"/>
          </a:xfrm>
          <a:custGeom>
            <a:avLst/>
            <a:gdLst/>
            <a:ahLst/>
            <a:cxnLst/>
            <a:rect l="l" t="t" r="r" b="b"/>
            <a:pathLst>
              <a:path w="8529955" h="879475">
                <a:moveTo>
                  <a:pt x="8441829" y="0"/>
                </a:moveTo>
                <a:lnTo>
                  <a:pt x="87896" y="0"/>
                </a:lnTo>
                <a:lnTo>
                  <a:pt x="53690" y="6911"/>
                </a:lnTo>
                <a:lnTo>
                  <a:pt x="25750" y="25765"/>
                </a:lnTo>
                <a:lnTo>
                  <a:pt x="6909" y="53738"/>
                </a:lnTo>
                <a:lnTo>
                  <a:pt x="0" y="88010"/>
                </a:lnTo>
                <a:lnTo>
                  <a:pt x="0" y="791336"/>
                </a:lnTo>
                <a:lnTo>
                  <a:pt x="6909" y="825609"/>
                </a:lnTo>
                <a:lnTo>
                  <a:pt x="25750" y="853582"/>
                </a:lnTo>
                <a:lnTo>
                  <a:pt x="53690" y="872436"/>
                </a:lnTo>
                <a:lnTo>
                  <a:pt x="87896" y="879347"/>
                </a:lnTo>
                <a:lnTo>
                  <a:pt x="8441829" y="879347"/>
                </a:lnTo>
                <a:lnTo>
                  <a:pt x="8476028" y="872436"/>
                </a:lnTo>
                <a:lnTo>
                  <a:pt x="8503964" y="853582"/>
                </a:lnTo>
                <a:lnTo>
                  <a:pt x="8522804" y="825609"/>
                </a:lnTo>
                <a:lnTo>
                  <a:pt x="8529713" y="791336"/>
                </a:lnTo>
                <a:lnTo>
                  <a:pt x="8529713" y="88010"/>
                </a:lnTo>
                <a:lnTo>
                  <a:pt x="8522804" y="53738"/>
                </a:lnTo>
                <a:lnTo>
                  <a:pt x="8503964" y="25765"/>
                </a:lnTo>
                <a:lnTo>
                  <a:pt x="8476028" y="6911"/>
                </a:lnTo>
                <a:lnTo>
                  <a:pt x="8441829" y="0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4168" y="2615819"/>
            <a:ext cx="8529955" cy="879475"/>
          </a:xfrm>
          <a:custGeom>
            <a:avLst/>
            <a:gdLst/>
            <a:ahLst/>
            <a:cxnLst/>
            <a:rect l="l" t="t" r="r" b="b"/>
            <a:pathLst>
              <a:path w="8529955" h="879475">
                <a:moveTo>
                  <a:pt x="0" y="88010"/>
                </a:moveTo>
                <a:lnTo>
                  <a:pt x="6909" y="53738"/>
                </a:lnTo>
                <a:lnTo>
                  <a:pt x="25750" y="25765"/>
                </a:lnTo>
                <a:lnTo>
                  <a:pt x="53690" y="6911"/>
                </a:lnTo>
                <a:lnTo>
                  <a:pt x="87896" y="0"/>
                </a:lnTo>
                <a:lnTo>
                  <a:pt x="8441829" y="0"/>
                </a:lnTo>
                <a:lnTo>
                  <a:pt x="8476028" y="6911"/>
                </a:lnTo>
                <a:lnTo>
                  <a:pt x="8503964" y="25765"/>
                </a:lnTo>
                <a:lnTo>
                  <a:pt x="8522804" y="53738"/>
                </a:lnTo>
                <a:lnTo>
                  <a:pt x="8529713" y="88010"/>
                </a:lnTo>
                <a:lnTo>
                  <a:pt x="8529713" y="791336"/>
                </a:lnTo>
                <a:lnTo>
                  <a:pt x="8522804" y="825609"/>
                </a:lnTo>
                <a:lnTo>
                  <a:pt x="8503964" y="853582"/>
                </a:lnTo>
                <a:lnTo>
                  <a:pt x="8476028" y="872436"/>
                </a:lnTo>
                <a:lnTo>
                  <a:pt x="8441829" y="879347"/>
                </a:lnTo>
                <a:lnTo>
                  <a:pt x="87896" y="879347"/>
                </a:lnTo>
                <a:lnTo>
                  <a:pt x="53690" y="872436"/>
                </a:lnTo>
                <a:lnTo>
                  <a:pt x="25750" y="853582"/>
                </a:lnTo>
                <a:lnTo>
                  <a:pt x="6909" y="825609"/>
                </a:lnTo>
                <a:lnTo>
                  <a:pt x="0" y="791336"/>
                </a:lnTo>
                <a:lnTo>
                  <a:pt x="0" y="8801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1085" y="3617214"/>
            <a:ext cx="8529955" cy="879475"/>
          </a:xfrm>
          <a:custGeom>
            <a:avLst/>
            <a:gdLst/>
            <a:ahLst/>
            <a:cxnLst/>
            <a:rect l="l" t="t" r="r" b="b"/>
            <a:pathLst>
              <a:path w="8529955" h="879475">
                <a:moveTo>
                  <a:pt x="8441817" y="0"/>
                </a:moveTo>
                <a:lnTo>
                  <a:pt x="88011" y="0"/>
                </a:lnTo>
                <a:lnTo>
                  <a:pt x="53738" y="6909"/>
                </a:lnTo>
                <a:lnTo>
                  <a:pt x="25765" y="25749"/>
                </a:lnTo>
                <a:lnTo>
                  <a:pt x="6911" y="53685"/>
                </a:lnTo>
                <a:lnTo>
                  <a:pt x="0" y="87884"/>
                </a:lnTo>
                <a:lnTo>
                  <a:pt x="0" y="791337"/>
                </a:lnTo>
                <a:lnTo>
                  <a:pt x="6911" y="825535"/>
                </a:lnTo>
                <a:lnTo>
                  <a:pt x="25765" y="853471"/>
                </a:lnTo>
                <a:lnTo>
                  <a:pt x="53738" y="872311"/>
                </a:lnTo>
                <a:lnTo>
                  <a:pt x="88011" y="879221"/>
                </a:lnTo>
                <a:lnTo>
                  <a:pt x="8441817" y="879221"/>
                </a:lnTo>
                <a:lnTo>
                  <a:pt x="8476089" y="872311"/>
                </a:lnTo>
                <a:lnTo>
                  <a:pt x="8504062" y="853471"/>
                </a:lnTo>
                <a:lnTo>
                  <a:pt x="8522916" y="825535"/>
                </a:lnTo>
                <a:lnTo>
                  <a:pt x="8529828" y="791337"/>
                </a:lnTo>
                <a:lnTo>
                  <a:pt x="8529828" y="87884"/>
                </a:lnTo>
                <a:lnTo>
                  <a:pt x="8522916" y="53685"/>
                </a:lnTo>
                <a:lnTo>
                  <a:pt x="8504062" y="25749"/>
                </a:lnTo>
                <a:lnTo>
                  <a:pt x="8476089" y="6909"/>
                </a:lnTo>
                <a:lnTo>
                  <a:pt x="8441817" y="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1085" y="3617214"/>
            <a:ext cx="8529955" cy="879475"/>
          </a:xfrm>
          <a:custGeom>
            <a:avLst/>
            <a:gdLst/>
            <a:ahLst/>
            <a:cxnLst/>
            <a:rect l="l" t="t" r="r" b="b"/>
            <a:pathLst>
              <a:path w="8529955" h="879475">
                <a:moveTo>
                  <a:pt x="0" y="87884"/>
                </a:moveTo>
                <a:lnTo>
                  <a:pt x="6911" y="53685"/>
                </a:lnTo>
                <a:lnTo>
                  <a:pt x="25765" y="25749"/>
                </a:lnTo>
                <a:lnTo>
                  <a:pt x="53738" y="6909"/>
                </a:lnTo>
                <a:lnTo>
                  <a:pt x="88011" y="0"/>
                </a:lnTo>
                <a:lnTo>
                  <a:pt x="8441817" y="0"/>
                </a:lnTo>
                <a:lnTo>
                  <a:pt x="8476089" y="6909"/>
                </a:lnTo>
                <a:lnTo>
                  <a:pt x="8504062" y="25749"/>
                </a:lnTo>
                <a:lnTo>
                  <a:pt x="8522916" y="53685"/>
                </a:lnTo>
                <a:lnTo>
                  <a:pt x="8529828" y="87884"/>
                </a:lnTo>
                <a:lnTo>
                  <a:pt x="8529828" y="791337"/>
                </a:lnTo>
                <a:lnTo>
                  <a:pt x="8522916" y="825535"/>
                </a:lnTo>
                <a:lnTo>
                  <a:pt x="8504062" y="853471"/>
                </a:lnTo>
                <a:lnTo>
                  <a:pt x="8476089" y="872311"/>
                </a:lnTo>
                <a:lnTo>
                  <a:pt x="8441817" y="879221"/>
                </a:lnTo>
                <a:lnTo>
                  <a:pt x="88011" y="879221"/>
                </a:lnTo>
                <a:lnTo>
                  <a:pt x="53738" y="872311"/>
                </a:lnTo>
                <a:lnTo>
                  <a:pt x="25765" y="853471"/>
                </a:lnTo>
                <a:lnTo>
                  <a:pt x="6911" y="825535"/>
                </a:lnTo>
                <a:lnTo>
                  <a:pt x="0" y="791337"/>
                </a:lnTo>
                <a:lnTo>
                  <a:pt x="0" y="8788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8117" y="4618609"/>
            <a:ext cx="8529955" cy="879475"/>
          </a:xfrm>
          <a:custGeom>
            <a:avLst/>
            <a:gdLst/>
            <a:ahLst/>
            <a:cxnLst/>
            <a:rect l="l" t="t" r="r" b="b"/>
            <a:pathLst>
              <a:path w="8529955" h="879475">
                <a:moveTo>
                  <a:pt x="8441816" y="0"/>
                </a:moveTo>
                <a:lnTo>
                  <a:pt x="87883" y="0"/>
                </a:lnTo>
                <a:lnTo>
                  <a:pt x="53685" y="6909"/>
                </a:lnTo>
                <a:lnTo>
                  <a:pt x="25749" y="25749"/>
                </a:lnTo>
                <a:lnTo>
                  <a:pt x="6909" y="53685"/>
                </a:lnTo>
                <a:lnTo>
                  <a:pt x="0" y="87884"/>
                </a:lnTo>
                <a:lnTo>
                  <a:pt x="0" y="791337"/>
                </a:lnTo>
                <a:lnTo>
                  <a:pt x="6909" y="825535"/>
                </a:lnTo>
                <a:lnTo>
                  <a:pt x="25749" y="853471"/>
                </a:lnTo>
                <a:lnTo>
                  <a:pt x="53685" y="872311"/>
                </a:lnTo>
                <a:lnTo>
                  <a:pt x="87883" y="879221"/>
                </a:lnTo>
                <a:lnTo>
                  <a:pt x="8441816" y="879221"/>
                </a:lnTo>
                <a:lnTo>
                  <a:pt x="8476015" y="872311"/>
                </a:lnTo>
                <a:lnTo>
                  <a:pt x="8503951" y="853471"/>
                </a:lnTo>
                <a:lnTo>
                  <a:pt x="8522791" y="825535"/>
                </a:lnTo>
                <a:lnTo>
                  <a:pt x="8529701" y="791337"/>
                </a:lnTo>
                <a:lnTo>
                  <a:pt x="8529701" y="87884"/>
                </a:lnTo>
                <a:lnTo>
                  <a:pt x="8522791" y="53685"/>
                </a:lnTo>
                <a:lnTo>
                  <a:pt x="8503951" y="25749"/>
                </a:lnTo>
                <a:lnTo>
                  <a:pt x="8476015" y="6909"/>
                </a:lnTo>
                <a:lnTo>
                  <a:pt x="8441816" y="0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8117" y="4618609"/>
            <a:ext cx="8529955" cy="879475"/>
          </a:xfrm>
          <a:custGeom>
            <a:avLst/>
            <a:gdLst/>
            <a:ahLst/>
            <a:cxnLst/>
            <a:rect l="l" t="t" r="r" b="b"/>
            <a:pathLst>
              <a:path w="8529955" h="879475">
                <a:moveTo>
                  <a:pt x="0" y="87884"/>
                </a:moveTo>
                <a:lnTo>
                  <a:pt x="6909" y="53685"/>
                </a:lnTo>
                <a:lnTo>
                  <a:pt x="25749" y="25749"/>
                </a:lnTo>
                <a:lnTo>
                  <a:pt x="53685" y="6909"/>
                </a:lnTo>
                <a:lnTo>
                  <a:pt x="87883" y="0"/>
                </a:lnTo>
                <a:lnTo>
                  <a:pt x="8441816" y="0"/>
                </a:lnTo>
                <a:lnTo>
                  <a:pt x="8476015" y="6909"/>
                </a:lnTo>
                <a:lnTo>
                  <a:pt x="8503951" y="25749"/>
                </a:lnTo>
                <a:lnTo>
                  <a:pt x="8522791" y="53685"/>
                </a:lnTo>
                <a:lnTo>
                  <a:pt x="8529701" y="87884"/>
                </a:lnTo>
                <a:lnTo>
                  <a:pt x="8529701" y="791337"/>
                </a:lnTo>
                <a:lnTo>
                  <a:pt x="8522791" y="825535"/>
                </a:lnTo>
                <a:lnTo>
                  <a:pt x="8503951" y="853471"/>
                </a:lnTo>
                <a:lnTo>
                  <a:pt x="8476015" y="872311"/>
                </a:lnTo>
                <a:lnTo>
                  <a:pt x="8441816" y="879221"/>
                </a:lnTo>
                <a:lnTo>
                  <a:pt x="87883" y="879221"/>
                </a:lnTo>
                <a:lnTo>
                  <a:pt x="53685" y="872311"/>
                </a:lnTo>
                <a:lnTo>
                  <a:pt x="25749" y="853471"/>
                </a:lnTo>
                <a:lnTo>
                  <a:pt x="6909" y="825535"/>
                </a:lnTo>
                <a:lnTo>
                  <a:pt x="0" y="791337"/>
                </a:lnTo>
                <a:lnTo>
                  <a:pt x="0" y="8788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5023" y="5619965"/>
            <a:ext cx="8529955" cy="879475"/>
          </a:xfrm>
          <a:custGeom>
            <a:avLst/>
            <a:gdLst/>
            <a:ahLst/>
            <a:cxnLst/>
            <a:rect l="l" t="t" r="r" b="b"/>
            <a:pathLst>
              <a:path w="8529955" h="879475">
                <a:moveTo>
                  <a:pt x="8441817" y="0"/>
                </a:moveTo>
                <a:lnTo>
                  <a:pt x="88010" y="0"/>
                </a:lnTo>
                <a:lnTo>
                  <a:pt x="53738" y="6910"/>
                </a:lnTo>
                <a:lnTo>
                  <a:pt x="25765" y="25755"/>
                </a:lnTo>
                <a:lnTo>
                  <a:pt x="6911" y="53706"/>
                </a:lnTo>
                <a:lnTo>
                  <a:pt x="0" y="87934"/>
                </a:lnTo>
                <a:lnTo>
                  <a:pt x="0" y="791324"/>
                </a:lnTo>
                <a:lnTo>
                  <a:pt x="6911" y="825552"/>
                </a:lnTo>
                <a:lnTo>
                  <a:pt x="25765" y="853503"/>
                </a:lnTo>
                <a:lnTo>
                  <a:pt x="53738" y="872348"/>
                </a:lnTo>
                <a:lnTo>
                  <a:pt x="88010" y="879259"/>
                </a:lnTo>
                <a:lnTo>
                  <a:pt x="8441817" y="879259"/>
                </a:lnTo>
                <a:lnTo>
                  <a:pt x="8476069" y="872348"/>
                </a:lnTo>
                <a:lnTo>
                  <a:pt x="8503999" y="853503"/>
                </a:lnTo>
                <a:lnTo>
                  <a:pt x="8522809" y="825552"/>
                </a:lnTo>
                <a:lnTo>
                  <a:pt x="8529701" y="791324"/>
                </a:lnTo>
                <a:lnTo>
                  <a:pt x="8529701" y="87934"/>
                </a:lnTo>
                <a:lnTo>
                  <a:pt x="8522809" y="53706"/>
                </a:lnTo>
                <a:lnTo>
                  <a:pt x="8503999" y="25755"/>
                </a:lnTo>
                <a:lnTo>
                  <a:pt x="8476069" y="6910"/>
                </a:lnTo>
                <a:lnTo>
                  <a:pt x="8441817" y="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5023" y="5619965"/>
            <a:ext cx="8529955" cy="879475"/>
          </a:xfrm>
          <a:custGeom>
            <a:avLst/>
            <a:gdLst/>
            <a:ahLst/>
            <a:cxnLst/>
            <a:rect l="l" t="t" r="r" b="b"/>
            <a:pathLst>
              <a:path w="8529955" h="879475">
                <a:moveTo>
                  <a:pt x="0" y="87934"/>
                </a:moveTo>
                <a:lnTo>
                  <a:pt x="6911" y="53706"/>
                </a:lnTo>
                <a:lnTo>
                  <a:pt x="25765" y="25755"/>
                </a:lnTo>
                <a:lnTo>
                  <a:pt x="53738" y="6910"/>
                </a:lnTo>
                <a:lnTo>
                  <a:pt x="88010" y="0"/>
                </a:lnTo>
                <a:lnTo>
                  <a:pt x="8441817" y="0"/>
                </a:lnTo>
                <a:lnTo>
                  <a:pt x="8476069" y="6910"/>
                </a:lnTo>
                <a:lnTo>
                  <a:pt x="8503999" y="25755"/>
                </a:lnTo>
                <a:lnTo>
                  <a:pt x="8522809" y="53706"/>
                </a:lnTo>
                <a:lnTo>
                  <a:pt x="8529701" y="87934"/>
                </a:lnTo>
                <a:lnTo>
                  <a:pt x="8529701" y="791324"/>
                </a:lnTo>
                <a:lnTo>
                  <a:pt x="8522809" y="825552"/>
                </a:lnTo>
                <a:lnTo>
                  <a:pt x="8503999" y="853503"/>
                </a:lnTo>
                <a:lnTo>
                  <a:pt x="8476069" y="872348"/>
                </a:lnTo>
                <a:lnTo>
                  <a:pt x="8441817" y="879259"/>
                </a:lnTo>
                <a:lnTo>
                  <a:pt x="88010" y="879259"/>
                </a:lnTo>
                <a:lnTo>
                  <a:pt x="53738" y="872348"/>
                </a:lnTo>
                <a:lnTo>
                  <a:pt x="25765" y="853503"/>
                </a:lnTo>
                <a:lnTo>
                  <a:pt x="6911" y="825552"/>
                </a:lnTo>
                <a:lnTo>
                  <a:pt x="0" y="791324"/>
                </a:lnTo>
                <a:lnTo>
                  <a:pt x="0" y="8793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7858" y="1828545"/>
            <a:ext cx="10619741" cy="45711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chemeClr val="bg1"/>
                </a:solidFill>
                <a:latin typeface="Aptos" panose="020B0004020202020204" pitchFamily="34" charset="0"/>
              </a:rPr>
              <a:t>EU &amp; Non-EU Exchange programme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649605">
              <a:lnSpc>
                <a:spcPts val="2645"/>
              </a:lnSpc>
            </a:pPr>
            <a:r>
              <a:rPr sz="2800" dirty="0">
                <a:solidFill>
                  <a:schemeClr val="bg1"/>
                </a:solidFill>
                <a:latin typeface="Aptos" panose="020B0004020202020204" pitchFamily="34" charset="0"/>
              </a:rPr>
              <a:t>Spend a semester or academic year abroad at one of</a:t>
            </a:r>
          </a:p>
          <a:p>
            <a:pPr marL="649605">
              <a:lnSpc>
                <a:spcPts val="2645"/>
              </a:lnSpc>
            </a:pPr>
            <a:r>
              <a:rPr sz="2800" dirty="0">
                <a:solidFill>
                  <a:schemeClr val="bg1"/>
                </a:solidFill>
                <a:latin typeface="Aptos" panose="020B0004020202020204" pitchFamily="34" charset="0"/>
              </a:rPr>
              <a:t>UCC’s partner institutions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128651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chemeClr val="bg1"/>
                </a:solidFill>
                <a:latin typeface="Aptos" panose="020B0004020202020204" pitchFamily="34" charset="0"/>
              </a:rPr>
              <a:t>Study similar subjects abroad</a:t>
            </a:r>
          </a:p>
          <a:p>
            <a:pPr marL="574040" algn="ctr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574040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                  </a:t>
            </a:r>
            <a:r>
              <a:rPr sz="2800" dirty="0">
                <a:solidFill>
                  <a:schemeClr val="bg1"/>
                </a:solidFill>
                <a:latin typeface="Aptos" panose="020B0004020202020204" pitchFamily="34" charset="0"/>
              </a:rPr>
              <a:t>Sit normal examinations abroad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560955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560955">
              <a:lnSpc>
                <a:spcPct val="100000"/>
              </a:lnSpc>
            </a:pPr>
            <a:r>
              <a:rPr sz="2800" dirty="0">
                <a:solidFill>
                  <a:schemeClr val="bg1"/>
                </a:solidFill>
                <a:latin typeface="Aptos" panose="020B0004020202020204" pitchFamily="34" charset="0"/>
              </a:rPr>
              <a:t>Full recognition – not a gap year</a:t>
            </a: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/semester</a:t>
            </a:r>
            <a:endParaRPr sz="2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15477" y="2256789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571500" y="314325"/>
                </a:moveTo>
                <a:lnTo>
                  <a:pt x="0" y="314325"/>
                </a:lnTo>
                <a:lnTo>
                  <a:pt x="285750" y="571500"/>
                </a:lnTo>
                <a:lnTo>
                  <a:pt x="571500" y="314325"/>
                </a:lnTo>
                <a:close/>
              </a:path>
              <a:path w="571500" h="571500">
                <a:moveTo>
                  <a:pt x="442849" y="0"/>
                </a:moveTo>
                <a:lnTo>
                  <a:pt x="128524" y="0"/>
                </a:lnTo>
                <a:lnTo>
                  <a:pt x="128524" y="314325"/>
                </a:lnTo>
                <a:lnTo>
                  <a:pt x="442849" y="314325"/>
                </a:lnTo>
                <a:lnTo>
                  <a:pt x="442849" y="0"/>
                </a:lnTo>
                <a:close/>
              </a:path>
            </a:pathLst>
          </a:custGeom>
          <a:solidFill>
            <a:srgbClr val="CCD2D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15477" y="2256789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314325"/>
                </a:moveTo>
                <a:lnTo>
                  <a:pt x="128524" y="314325"/>
                </a:lnTo>
                <a:lnTo>
                  <a:pt x="128524" y="0"/>
                </a:lnTo>
                <a:lnTo>
                  <a:pt x="442849" y="0"/>
                </a:lnTo>
                <a:lnTo>
                  <a:pt x="442849" y="314325"/>
                </a:lnTo>
                <a:lnTo>
                  <a:pt x="571500" y="314325"/>
                </a:lnTo>
                <a:lnTo>
                  <a:pt x="285750" y="571500"/>
                </a:lnTo>
                <a:lnTo>
                  <a:pt x="0" y="314325"/>
                </a:lnTo>
                <a:close/>
              </a:path>
            </a:pathLst>
          </a:custGeom>
          <a:ln w="19050">
            <a:solidFill>
              <a:srgbClr val="CCD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52381" y="3258184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571500" y="314325"/>
                </a:moveTo>
                <a:lnTo>
                  <a:pt x="0" y="314325"/>
                </a:lnTo>
                <a:lnTo>
                  <a:pt x="285750" y="571500"/>
                </a:lnTo>
                <a:lnTo>
                  <a:pt x="571500" y="314325"/>
                </a:lnTo>
                <a:close/>
              </a:path>
              <a:path w="571500" h="571500">
                <a:moveTo>
                  <a:pt x="442975" y="0"/>
                </a:moveTo>
                <a:lnTo>
                  <a:pt x="128650" y="0"/>
                </a:lnTo>
                <a:lnTo>
                  <a:pt x="128650" y="314325"/>
                </a:lnTo>
                <a:lnTo>
                  <a:pt x="442975" y="314325"/>
                </a:lnTo>
                <a:lnTo>
                  <a:pt x="442975" y="0"/>
                </a:lnTo>
                <a:close/>
              </a:path>
            </a:pathLst>
          </a:custGeom>
          <a:solidFill>
            <a:srgbClr val="CCD2D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52381" y="3258184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314325"/>
                </a:moveTo>
                <a:lnTo>
                  <a:pt x="128650" y="314325"/>
                </a:lnTo>
                <a:lnTo>
                  <a:pt x="128650" y="0"/>
                </a:lnTo>
                <a:lnTo>
                  <a:pt x="442975" y="0"/>
                </a:lnTo>
                <a:lnTo>
                  <a:pt x="442975" y="314325"/>
                </a:lnTo>
                <a:lnTo>
                  <a:pt x="571500" y="314325"/>
                </a:lnTo>
                <a:lnTo>
                  <a:pt x="285750" y="571500"/>
                </a:lnTo>
                <a:lnTo>
                  <a:pt x="0" y="314325"/>
                </a:lnTo>
                <a:close/>
              </a:path>
            </a:pathLst>
          </a:custGeom>
          <a:ln w="19050">
            <a:solidFill>
              <a:srgbClr val="CCD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89286" y="4244975"/>
            <a:ext cx="572135" cy="571500"/>
          </a:xfrm>
          <a:custGeom>
            <a:avLst/>
            <a:gdLst/>
            <a:ahLst/>
            <a:cxnLst/>
            <a:rect l="l" t="t" r="r" b="b"/>
            <a:pathLst>
              <a:path w="572134" h="571500">
                <a:moveTo>
                  <a:pt x="571627" y="314325"/>
                </a:moveTo>
                <a:lnTo>
                  <a:pt x="0" y="314325"/>
                </a:lnTo>
                <a:lnTo>
                  <a:pt x="285877" y="571500"/>
                </a:lnTo>
                <a:lnTo>
                  <a:pt x="571627" y="314325"/>
                </a:lnTo>
                <a:close/>
              </a:path>
              <a:path w="572134" h="571500">
                <a:moveTo>
                  <a:pt x="442976" y="0"/>
                </a:moveTo>
                <a:lnTo>
                  <a:pt x="128651" y="0"/>
                </a:lnTo>
                <a:lnTo>
                  <a:pt x="128651" y="314325"/>
                </a:lnTo>
                <a:lnTo>
                  <a:pt x="442976" y="314325"/>
                </a:lnTo>
                <a:lnTo>
                  <a:pt x="442976" y="0"/>
                </a:lnTo>
                <a:close/>
              </a:path>
            </a:pathLst>
          </a:custGeom>
          <a:solidFill>
            <a:srgbClr val="CCD2D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89286" y="4244975"/>
            <a:ext cx="572135" cy="571500"/>
          </a:xfrm>
          <a:custGeom>
            <a:avLst/>
            <a:gdLst/>
            <a:ahLst/>
            <a:cxnLst/>
            <a:rect l="l" t="t" r="r" b="b"/>
            <a:pathLst>
              <a:path w="572134" h="571500">
                <a:moveTo>
                  <a:pt x="0" y="314325"/>
                </a:moveTo>
                <a:lnTo>
                  <a:pt x="128651" y="314325"/>
                </a:lnTo>
                <a:lnTo>
                  <a:pt x="128651" y="0"/>
                </a:lnTo>
                <a:lnTo>
                  <a:pt x="442976" y="0"/>
                </a:lnTo>
                <a:lnTo>
                  <a:pt x="442976" y="314325"/>
                </a:lnTo>
                <a:lnTo>
                  <a:pt x="571627" y="314325"/>
                </a:lnTo>
                <a:lnTo>
                  <a:pt x="285877" y="571500"/>
                </a:lnTo>
                <a:lnTo>
                  <a:pt x="0" y="314325"/>
                </a:lnTo>
                <a:close/>
              </a:path>
            </a:pathLst>
          </a:custGeom>
          <a:ln w="19050">
            <a:solidFill>
              <a:srgbClr val="CCD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26318" y="5256021"/>
            <a:ext cx="571500" cy="572135"/>
          </a:xfrm>
          <a:custGeom>
            <a:avLst/>
            <a:gdLst/>
            <a:ahLst/>
            <a:cxnLst/>
            <a:rect l="l" t="t" r="r" b="b"/>
            <a:pathLst>
              <a:path w="571500" h="572135">
                <a:moveTo>
                  <a:pt x="571500" y="314324"/>
                </a:moveTo>
                <a:lnTo>
                  <a:pt x="0" y="314324"/>
                </a:lnTo>
                <a:lnTo>
                  <a:pt x="285750" y="571550"/>
                </a:lnTo>
                <a:lnTo>
                  <a:pt x="571500" y="314324"/>
                </a:lnTo>
                <a:close/>
              </a:path>
              <a:path w="571500" h="572135">
                <a:moveTo>
                  <a:pt x="442975" y="0"/>
                </a:moveTo>
                <a:lnTo>
                  <a:pt x="128524" y="0"/>
                </a:lnTo>
                <a:lnTo>
                  <a:pt x="128524" y="314324"/>
                </a:lnTo>
                <a:lnTo>
                  <a:pt x="442975" y="314324"/>
                </a:lnTo>
                <a:lnTo>
                  <a:pt x="442975" y="0"/>
                </a:lnTo>
                <a:close/>
              </a:path>
            </a:pathLst>
          </a:custGeom>
          <a:solidFill>
            <a:srgbClr val="CCD2D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26318" y="5256021"/>
            <a:ext cx="571500" cy="572135"/>
          </a:xfrm>
          <a:custGeom>
            <a:avLst/>
            <a:gdLst/>
            <a:ahLst/>
            <a:cxnLst/>
            <a:rect l="l" t="t" r="r" b="b"/>
            <a:pathLst>
              <a:path w="571500" h="572135">
                <a:moveTo>
                  <a:pt x="0" y="314324"/>
                </a:moveTo>
                <a:lnTo>
                  <a:pt x="128524" y="314324"/>
                </a:lnTo>
                <a:lnTo>
                  <a:pt x="128524" y="0"/>
                </a:lnTo>
                <a:lnTo>
                  <a:pt x="442975" y="0"/>
                </a:lnTo>
                <a:lnTo>
                  <a:pt x="442975" y="314324"/>
                </a:lnTo>
                <a:lnTo>
                  <a:pt x="571500" y="314324"/>
                </a:lnTo>
                <a:lnTo>
                  <a:pt x="285750" y="571550"/>
                </a:lnTo>
                <a:lnTo>
                  <a:pt x="0" y="314324"/>
                </a:lnTo>
                <a:close/>
              </a:path>
            </a:pathLst>
          </a:custGeom>
          <a:ln w="19050">
            <a:solidFill>
              <a:srgbClr val="CCD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612470"/>
            <a:ext cx="5977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Lucida Bright"/>
                <a:cs typeface="Lucida Bright"/>
              </a:rPr>
              <a:t>GO ABROAD </a:t>
            </a:r>
            <a:r>
              <a:rPr sz="2800" b="1" spc="-10" dirty="0">
                <a:latin typeface="Lucida Bright"/>
                <a:cs typeface="Lucida Bright"/>
              </a:rPr>
              <a:t>WITH </a:t>
            </a:r>
            <a:r>
              <a:rPr sz="2800" b="1" spc="-20" dirty="0">
                <a:latin typeface="Lucida Bright"/>
                <a:cs typeface="Lucida Bright"/>
              </a:rPr>
              <a:t>UCC</a:t>
            </a:r>
            <a:r>
              <a:rPr sz="2800" b="1" spc="15" dirty="0">
                <a:latin typeface="Lucida Bright"/>
                <a:cs typeface="Lucida Bright"/>
              </a:rPr>
              <a:t> </a:t>
            </a:r>
            <a:r>
              <a:rPr sz="2800" b="1" spc="-10" dirty="0">
                <a:latin typeface="Lucida Bright"/>
                <a:cs typeface="Lucida Bright"/>
              </a:rPr>
              <a:t>WEBSITE</a:t>
            </a:r>
            <a:endParaRPr sz="2800">
              <a:latin typeface="Lucida Bright"/>
              <a:cs typeface="Lucida Br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92284" y="3448734"/>
            <a:ext cx="1981200" cy="1981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02809" y="1762826"/>
            <a:ext cx="2018664" cy="487045"/>
          </a:xfrm>
          <a:custGeom>
            <a:avLst/>
            <a:gdLst/>
            <a:ahLst/>
            <a:cxnLst/>
            <a:rect l="l" t="t" r="r" b="b"/>
            <a:pathLst>
              <a:path w="2018665" h="487044">
                <a:moveTo>
                  <a:pt x="1855845" y="0"/>
                </a:moveTo>
                <a:lnTo>
                  <a:pt x="162564" y="0"/>
                </a:lnTo>
                <a:lnTo>
                  <a:pt x="125292" y="5925"/>
                </a:lnTo>
                <a:lnTo>
                  <a:pt x="91076" y="22803"/>
                </a:lnTo>
                <a:lnTo>
                  <a:pt x="60892" y="49285"/>
                </a:lnTo>
                <a:lnTo>
                  <a:pt x="35716" y="84025"/>
                </a:lnTo>
                <a:lnTo>
                  <a:pt x="16524" y="125675"/>
                </a:lnTo>
                <a:lnTo>
                  <a:pt x="4293" y="172887"/>
                </a:lnTo>
                <a:lnTo>
                  <a:pt x="0" y="224314"/>
                </a:lnTo>
                <a:lnTo>
                  <a:pt x="0" y="486637"/>
                </a:lnTo>
                <a:lnTo>
                  <a:pt x="2018385" y="486637"/>
                </a:lnTo>
                <a:lnTo>
                  <a:pt x="2018385" y="224314"/>
                </a:lnTo>
                <a:lnTo>
                  <a:pt x="2014088" y="172887"/>
                </a:lnTo>
                <a:lnTo>
                  <a:pt x="2001852" y="125675"/>
                </a:lnTo>
                <a:lnTo>
                  <a:pt x="1982654" y="84025"/>
                </a:lnTo>
                <a:lnTo>
                  <a:pt x="1957476" y="49285"/>
                </a:lnTo>
                <a:lnTo>
                  <a:pt x="1927295" y="22803"/>
                </a:lnTo>
                <a:lnTo>
                  <a:pt x="1893092" y="5925"/>
                </a:lnTo>
                <a:lnTo>
                  <a:pt x="1855845" y="0"/>
                </a:lnTo>
                <a:close/>
              </a:path>
            </a:pathLst>
          </a:custGeom>
          <a:solidFill>
            <a:srgbClr val="EB7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1962" y="2221975"/>
            <a:ext cx="3100705" cy="4276090"/>
          </a:xfrm>
          <a:custGeom>
            <a:avLst/>
            <a:gdLst/>
            <a:ahLst/>
            <a:cxnLst/>
            <a:rect l="l" t="t" r="r" b="b"/>
            <a:pathLst>
              <a:path w="3100704" h="4276090">
                <a:moveTo>
                  <a:pt x="2760039" y="0"/>
                </a:moveTo>
                <a:lnTo>
                  <a:pt x="340632" y="0"/>
                </a:lnTo>
                <a:lnTo>
                  <a:pt x="295683" y="4031"/>
                </a:lnTo>
                <a:lnTo>
                  <a:pt x="252079" y="15962"/>
                </a:lnTo>
                <a:lnTo>
                  <a:pt x="210255" y="35547"/>
                </a:lnTo>
                <a:lnTo>
                  <a:pt x="170646" y="62542"/>
                </a:lnTo>
                <a:lnTo>
                  <a:pt x="133687" y="96700"/>
                </a:lnTo>
                <a:lnTo>
                  <a:pt x="99812" y="137778"/>
                </a:lnTo>
                <a:lnTo>
                  <a:pt x="74013" y="177534"/>
                </a:lnTo>
                <a:lnTo>
                  <a:pt x="51871" y="220483"/>
                </a:lnTo>
                <a:lnTo>
                  <a:pt x="33500" y="266246"/>
                </a:lnTo>
                <a:lnTo>
                  <a:pt x="19014" y="314443"/>
                </a:lnTo>
                <a:lnTo>
                  <a:pt x="8526" y="364694"/>
                </a:lnTo>
                <a:lnTo>
                  <a:pt x="2150" y="416619"/>
                </a:lnTo>
                <a:lnTo>
                  <a:pt x="0" y="469839"/>
                </a:lnTo>
                <a:lnTo>
                  <a:pt x="0" y="3806239"/>
                </a:lnTo>
                <a:lnTo>
                  <a:pt x="2150" y="3859469"/>
                </a:lnTo>
                <a:lnTo>
                  <a:pt x="8527" y="3911434"/>
                </a:lnTo>
                <a:lnTo>
                  <a:pt x="19015" y="3961715"/>
                </a:lnTo>
                <a:lnTo>
                  <a:pt x="33501" y="4009933"/>
                </a:lnTo>
                <a:lnTo>
                  <a:pt x="51872" y="4055701"/>
                </a:lnTo>
                <a:lnTo>
                  <a:pt x="74014" y="4098630"/>
                </a:lnTo>
                <a:lnTo>
                  <a:pt x="99813" y="4138332"/>
                </a:lnTo>
                <a:lnTo>
                  <a:pt x="133688" y="4179352"/>
                </a:lnTo>
                <a:lnTo>
                  <a:pt x="170647" y="4213473"/>
                </a:lnTo>
                <a:lnTo>
                  <a:pt x="210256" y="4240444"/>
                </a:lnTo>
                <a:lnTo>
                  <a:pt x="252080" y="4260017"/>
                </a:lnTo>
                <a:lnTo>
                  <a:pt x="295683" y="4271944"/>
                </a:lnTo>
                <a:lnTo>
                  <a:pt x="340632" y="4275974"/>
                </a:lnTo>
                <a:lnTo>
                  <a:pt x="2760039" y="4275974"/>
                </a:lnTo>
                <a:lnTo>
                  <a:pt x="2804988" y="4271944"/>
                </a:lnTo>
                <a:lnTo>
                  <a:pt x="2848607" y="4260017"/>
                </a:lnTo>
                <a:lnTo>
                  <a:pt x="2890449" y="4240444"/>
                </a:lnTo>
                <a:lnTo>
                  <a:pt x="2930066" y="4213473"/>
                </a:lnTo>
                <a:lnTo>
                  <a:pt x="2967011" y="4179352"/>
                </a:lnTo>
                <a:lnTo>
                  <a:pt x="3000834" y="4138332"/>
                </a:lnTo>
                <a:lnTo>
                  <a:pt x="3026624" y="4098566"/>
                </a:lnTo>
                <a:lnTo>
                  <a:pt x="3040128" y="4072362"/>
                </a:lnTo>
                <a:lnTo>
                  <a:pt x="340632" y="4072362"/>
                </a:lnTo>
                <a:lnTo>
                  <a:pt x="301775" y="4066949"/>
                </a:lnTo>
                <a:lnTo>
                  <a:pt x="265568" y="4051425"/>
                </a:lnTo>
                <a:lnTo>
                  <a:pt x="232789" y="4026868"/>
                </a:lnTo>
                <a:lnTo>
                  <a:pt x="204221" y="3994353"/>
                </a:lnTo>
                <a:lnTo>
                  <a:pt x="180642" y="3954956"/>
                </a:lnTo>
                <a:lnTo>
                  <a:pt x="162834" y="3909754"/>
                </a:lnTo>
                <a:lnTo>
                  <a:pt x="151577" y="3859823"/>
                </a:lnTo>
                <a:lnTo>
                  <a:pt x="147652" y="3806239"/>
                </a:lnTo>
                <a:lnTo>
                  <a:pt x="147651" y="469839"/>
                </a:lnTo>
                <a:lnTo>
                  <a:pt x="151577" y="416260"/>
                </a:lnTo>
                <a:lnTo>
                  <a:pt x="162834" y="366322"/>
                </a:lnTo>
                <a:lnTo>
                  <a:pt x="180642" y="321104"/>
                </a:lnTo>
                <a:lnTo>
                  <a:pt x="204220" y="281687"/>
                </a:lnTo>
                <a:lnTo>
                  <a:pt x="232789" y="249149"/>
                </a:lnTo>
                <a:lnTo>
                  <a:pt x="265567" y="224571"/>
                </a:lnTo>
                <a:lnTo>
                  <a:pt x="301775" y="209033"/>
                </a:lnTo>
                <a:lnTo>
                  <a:pt x="340632" y="203613"/>
                </a:lnTo>
                <a:lnTo>
                  <a:pt x="3040065" y="203613"/>
                </a:lnTo>
                <a:lnTo>
                  <a:pt x="3026624" y="177534"/>
                </a:lnTo>
                <a:lnTo>
                  <a:pt x="3000834" y="137778"/>
                </a:lnTo>
                <a:lnTo>
                  <a:pt x="2966967" y="96700"/>
                </a:lnTo>
                <a:lnTo>
                  <a:pt x="2930011" y="62542"/>
                </a:lnTo>
                <a:lnTo>
                  <a:pt x="2890403" y="35547"/>
                </a:lnTo>
                <a:lnTo>
                  <a:pt x="2848579" y="15962"/>
                </a:lnTo>
                <a:lnTo>
                  <a:pt x="2804979" y="4031"/>
                </a:lnTo>
                <a:lnTo>
                  <a:pt x="2760039" y="0"/>
                </a:lnTo>
                <a:close/>
              </a:path>
              <a:path w="3100704" h="4276090">
                <a:moveTo>
                  <a:pt x="3040065" y="203613"/>
                </a:moveTo>
                <a:lnTo>
                  <a:pt x="2760039" y="203613"/>
                </a:lnTo>
                <a:lnTo>
                  <a:pt x="2798886" y="209033"/>
                </a:lnTo>
                <a:lnTo>
                  <a:pt x="2835085" y="224571"/>
                </a:lnTo>
                <a:lnTo>
                  <a:pt x="2867855" y="249149"/>
                </a:lnTo>
                <a:lnTo>
                  <a:pt x="2896416" y="281687"/>
                </a:lnTo>
                <a:lnTo>
                  <a:pt x="2919989" y="321104"/>
                </a:lnTo>
                <a:lnTo>
                  <a:pt x="2937792" y="366322"/>
                </a:lnTo>
                <a:lnTo>
                  <a:pt x="2949045" y="416260"/>
                </a:lnTo>
                <a:lnTo>
                  <a:pt x="2952970" y="469839"/>
                </a:lnTo>
                <a:lnTo>
                  <a:pt x="2952971" y="3806239"/>
                </a:lnTo>
                <a:lnTo>
                  <a:pt x="2949046" y="3859823"/>
                </a:lnTo>
                <a:lnTo>
                  <a:pt x="2937792" y="3909754"/>
                </a:lnTo>
                <a:lnTo>
                  <a:pt x="2919989" y="3954956"/>
                </a:lnTo>
                <a:lnTo>
                  <a:pt x="2896417" y="3994353"/>
                </a:lnTo>
                <a:lnTo>
                  <a:pt x="2867856" y="4026868"/>
                </a:lnTo>
                <a:lnTo>
                  <a:pt x="2835086" y="4051425"/>
                </a:lnTo>
                <a:lnTo>
                  <a:pt x="2798887" y="4066949"/>
                </a:lnTo>
                <a:lnTo>
                  <a:pt x="2760039" y="4072362"/>
                </a:lnTo>
                <a:lnTo>
                  <a:pt x="3040128" y="4072362"/>
                </a:lnTo>
                <a:lnTo>
                  <a:pt x="3067126" y="4009848"/>
                </a:lnTo>
                <a:lnTo>
                  <a:pt x="3081609" y="3961651"/>
                </a:lnTo>
                <a:lnTo>
                  <a:pt x="3092096" y="3911399"/>
                </a:lnTo>
                <a:lnTo>
                  <a:pt x="3098472" y="3859469"/>
                </a:lnTo>
                <a:lnTo>
                  <a:pt x="3100622" y="3806239"/>
                </a:lnTo>
                <a:lnTo>
                  <a:pt x="3100622" y="469839"/>
                </a:lnTo>
                <a:lnTo>
                  <a:pt x="3098471" y="416619"/>
                </a:lnTo>
                <a:lnTo>
                  <a:pt x="3092096" y="364694"/>
                </a:lnTo>
                <a:lnTo>
                  <a:pt x="3081609" y="314443"/>
                </a:lnTo>
                <a:lnTo>
                  <a:pt x="3067125" y="266246"/>
                </a:lnTo>
                <a:lnTo>
                  <a:pt x="3048759" y="220483"/>
                </a:lnTo>
                <a:lnTo>
                  <a:pt x="3040065" y="203613"/>
                </a:lnTo>
                <a:close/>
              </a:path>
            </a:pathLst>
          </a:custGeom>
          <a:solidFill>
            <a:srgbClr val="EB7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21777" y="1922493"/>
            <a:ext cx="200025" cy="354330"/>
          </a:xfrm>
          <a:custGeom>
            <a:avLst/>
            <a:gdLst/>
            <a:ahLst/>
            <a:cxnLst/>
            <a:rect l="l" t="t" r="r" b="b"/>
            <a:pathLst>
              <a:path w="200025" h="354330">
                <a:moveTo>
                  <a:pt x="48872" y="241112"/>
                </a:moveTo>
                <a:lnTo>
                  <a:pt x="0" y="241112"/>
                </a:lnTo>
                <a:lnTo>
                  <a:pt x="1716" y="267076"/>
                </a:lnTo>
                <a:lnTo>
                  <a:pt x="15448" y="309140"/>
                </a:lnTo>
                <a:lnTo>
                  <a:pt x="42468" y="337672"/>
                </a:lnTo>
                <a:lnTo>
                  <a:pt x="82112" y="351973"/>
                </a:lnTo>
                <a:lnTo>
                  <a:pt x="106752" y="353779"/>
                </a:lnTo>
                <a:lnTo>
                  <a:pt x="108819" y="353779"/>
                </a:lnTo>
                <a:lnTo>
                  <a:pt x="112215" y="353270"/>
                </a:lnTo>
                <a:lnTo>
                  <a:pt x="117235" y="352761"/>
                </a:lnTo>
                <a:lnTo>
                  <a:pt x="118268" y="352761"/>
                </a:lnTo>
                <a:lnTo>
                  <a:pt x="122107" y="352082"/>
                </a:lnTo>
                <a:lnTo>
                  <a:pt x="161235" y="334944"/>
                </a:lnTo>
                <a:lnTo>
                  <a:pt x="188994" y="301009"/>
                </a:lnTo>
                <a:lnTo>
                  <a:pt x="190977" y="295918"/>
                </a:lnTo>
                <a:lnTo>
                  <a:pt x="88590" y="295918"/>
                </a:lnTo>
                <a:lnTo>
                  <a:pt x="80765" y="293882"/>
                </a:lnTo>
                <a:lnTo>
                  <a:pt x="52859" y="265557"/>
                </a:lnTo>
                <a:lnTo>
                  <a:pt x="48984" y="243997"/>
                </a:lnTo>
                <a:lnTo>
                  <a:pt x="48872" y="241112"/>
                </a:lnTo>
                <a:close/>
              </a:path>
              <a:path w="200025" h="354330">
                <a:moveTo>
                  <a:pt x="95530" y="0"/>
                </a:moveTo>
                <a:lnTo>
                  <a:pt x="57159" y="6871"/>
                </a:lnTo>
                <a:lnTo>
                  <a:pt x="20948" y="36960"/>
                </a:lnTo>
                <a:lnTo>
                  <a:pt x="6478" y="73958"/>
                </a:lnTo>
                <a:lnTo>
                  <a:pt x="3691" y="101976"/>
                </a:lnTo>
                <a:lnTo>
                  <a:pt x="4353" y="117944"/>
                </a:lnTo>
                <a:lnTo>
                  <a:pt x="14174" y="155764"/>
                </a:lnTo>
                <a:lnTo>
                  <a:pt x="41342" y="186137"/>
                </a:lnTo>
                <a:lnTo>
                  <a:pt x="82980" y="203444"/>
                </a:lnTo>
                <a:lnTo>
                  <a:pt x="106309" y="210910"/>
                </a:lnTo>
                <a:lnTo>
                  <a:pt x="132000" y="220751"/>
                </a:lnTo>
                <a:lnTo>
                  <a:pt x="136725" y="222957"/>
                </a:lnTo>
                <a:lnTo>
                  <a:pt x="141007" y="226690"/>
                </a:lnTo>
                <a:lnTo>
                  <a:pt x="144846" y="231950"/>
                </a:lnTo>
                <a:lnTo>
                  <a:pt x="148537" y="236870"/>
                </a:lnTo>
                <a:lnTo>
                  <a:pt x="150191" y="243997"/>
                </a:lnTo>
                <a:lnTo>
                  <a:pt x="150309" y="254687"/>
                </a:lnTo>
                <a:lnTo>
                  <a:pt x="146982" y="272725"/>
                </a:lnTo>
                <a:lnTo>
                  <a:pt x="136983" y="285610"/>
                </a:lnTo>
                <a:lnTo>
                  <a:pt x="120285" y="293341"/>
                </a:lnTo>
                <a:lnTo>
                  <a:pt x="96859" y="295918"/>
                </a:lnTo>
                <a:lnTo>
                  <a:pt x="190977" y="295918"/>
                </a:lnTo>
                <a:lnTo>
                  <a:pt x="193730" y="288856"/>
                </a:lnTo>
                <a:lnTo>
                  <a:pt x="197096" y="275302"/>
                </a:lnTo>
                <a:lnTo>
                  <a:pt x="199105" y="260350"/>
                </a:lnTo>
                <a:lnTo>
                  <a:pt x="199751" y="244506"/>
                </a:lnTo>
                <a:lnTo>
                  <a:pt x="199678" y="241112"/>
                </a:lnTo>
                <a:lnTo>
                  <a:pt x="192390" y="197675"/>
                </a:lnTo>
                <a:lnTo>
                  <a:pt x="162548" y="165165"/>
                </a:lnTo>
                <a:lnTo>
                  <a:pt x="128309" y="151183"/>
                </a:lnTo>
                <a:lnTo>
                  <a:pt x="104537" y="142699"/>
                </a:lnTo>
                <a:lnTo>
                  <a:pt x="61545" y="125776"/>
                </a:lnTo>
                <a:lnTo>
                  <a:pt x="50644" y="96546"/>
                </a:lnTo>
                <a:lnTo>
                  <a:pt x="51447" y="87774"/>
                </a:lnTo>
                <a:lnTo>
                  <a:pt x="84689" y="58830"/>
                </a:lnTo>
                <a:lnTo>
                  <a:pt x="92577" y="58199"/>
                </a:lnTo>
                <a:lnTo>
                  <a:pt x="182283" y="58199"/>
                </a:lnTo>
                <a:lnTo>
                  <a:pt x="179839" y="52112"/>
                </a:lnTo>
                <a:lnTo>
                  <a:pt x="150108" y="15347"/>
                </a:lnTo>
                <a:lnTo>
                  <a:pt x="108406" y="607"/>
                </a:lnTo>
                <a:lnTo>
                  <a:pt x="95530" y="0"/>
                </a:lnTo>
                <a:close/>
              </a:path>
              <a:path w="200025" h="354330">
                <a:moveTo>
                  <a:pt x="182283" y="58199"/>
                </a:moveTo>
                <a:lnTo>
                  <a:pt x="92577" y="58199"/>
                </a:lnTo>
                <a:lnTo>
                  <a:pt x="113532" y="61317"/>
                </a:lnTo>
                <a:lnTo>
                  <a:pt x="128992" y="70670"/>
                </a:lnTo>
                <a:lnTo>
                  <a:pt x="138942" y="86260"/>
                </a:lnTo>
                <a:lnTo>
                  <a:pt x="143369" y="108085"/>
                </a:lnTo>
                <a:lnTo>
                  <a:pt x="192094" y="108085"/>
                </a:lnTo>
                <a:lnTo>
                  <a:pt x="186336" y="70416"/>
                </a:lnTo>
                <a:lnTo>
                  <a:pt x="183434" y="61065"/>
                </a:lnTo>
                <a:lnTo>
                  <a:pt x="182283" y="5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56247" y="1922663"/>
            <a:ext cx="218440" cy="354330"/>
          </a:xfrm>
          <a:custGeom>
            <a:avLst/>
            <a:gdLst/>
            <a:ahLst/>
            <a:cxnLst/>
            <a:rect l="l" t="t" r="r" b="b"/>
            <a:pathLst>
              <a:path w="218440" h="354330">
                <a:moveTo>
                  <a:pt x="113248" y="0"/>
                </a:moveTo>
                <a:lnTo>
                  <a:pt x="104537" y="0"/>
                </a:lnTo>
                <a:lnTo>
                  <a:pt x="96711" y="1018"/>
                </a:lnTo>
                <a:lnTo>
                  <a:pt x="89476" y="3393"/>
                </a:lnTo>
                <a:lnTo>
                  <a:pt x="81503" y="5429"/>
                </a:lnTo>
                <a:lnTo>
                  <a:pt x="48577" y="26088"/>
                </a:lnTo>
                <a:lnTo>
                  <a:pt x="20062" y="69080"/>
                </a:lnTo>
                <a:lnTo>
                  <a:pt x="7834" y="108103"/>
                </a:lnTo>
                <a:lnTo>
                  <a:pt x="1310" y="150419"/>
                </a:lnTo>
                <a:lnTo>
                  <a:pt x="738" y="170696"/>
                </a:lnTo>
                <a:lnTo>
                  <a:pt x="0" y="180537"/>
                </a:lnTo>
                <a:lnTo>
                  <a:pt x="2367" y="220266"/>
                </a:lnTo>
                <a:lnTo>
                  <a:pt x="11837" y="267110"/>
                </a:lnTo>
                <a:lnTo>
                  <a:pt x="32944" y="311402"/>
                </a:lnTo>
                <a:lnTo>
                  <a:pt x="68939" y="343765"/>
                </a:lnTo>
                <a:lnTo>
                  <a:pt x="113248" y="354288"/>
                </a:lnTo>
                <a:lnTo>
                  <a:pt x="127280" y="353238"/>
                </a:lnTo>
                <a:lnTo>
                  <a:pt x="164779" y="337490"/>
                </a:lnTo>
                <a:lnTo>
                  <a:pt x="193079" y="306780"/>
                </a:lnTo>
                <a:lnTo>
                  <a:pt x="200573" y="293034"/>
                </a:lnTo>
                <a:lnTo>
                  <a:pt x="111329" y="293034"/>
                </a:lnTo>
                <a:lnTo>
                  <a:pt x="102188" y="292053"/>
                </a:lnTo>
                <a:lnTo>
                  <a:pt x="67402" y="259416"/>
                </a:lnTo>
                <a:lnTo>
                  <a:pt x="54095" y="210570"/>
                </a:lnTo>
                <a:lnTo>
                  <a:pt x="52416" y="184100"/>
                </a:lnTo>
                <a:lnTo>
                  <a:pt x="51678" y="181216"/>
                </a:lnTo>
                <a:lnTo>
                  <a:pt x="55793" y="131373"/>
                </a:lnTo>
                <a:lnTo>
                  <a:pt x="68215" y="93492"/>
                </a:lnTo>
                <a:lnTo>
                  <a:pt x="101083" y="63427"/>
                </a:lnTo>
                <a:lnTo>
                  <a:pt x="115315" y="61423"/>
                </a:lnTo>
                <a:lnTo>
                  <a:pt x="203208" y="61423"/>
                </a:lnTo>
                <a:lnTo>
                  <a:pt x="201987" y="58538"/>
                </a:lnTo>
                <a:lnTo>
                  <a:pt x="176863" y="24799"/>
                </a:lnTo>
                <a:lnTo>
                  <a:pt x="141468" y="4029"/>
                </a:lnTo>
                <a:lnTo>
                  <a:pt x="127836" y="1012"/>
                </a:lnTo>
                <a:lnTo>
                  <a:pt x="113248" y="0"/>
                </a:lnTo>
                <a:close/>
              </a:path>
              <a:path w="218440" h="354330">
                <a:moveTo>
                  <a:pt x="217933" y="229914"/>
                </a:moveTo>
                <a:lnTo>
                  <a:pt x="166846" y="229914"/>
                </a:lnTo>
                <a:lnTo>
                  <a:pt x="159562" y="257600"/>
                </a:lnTo>
                <a:lnTo>
                  <a:pt x="147891" y="277317"/>
                </a:lnTo>
                <a:lnTo>
                  <a:pt x="131818" y="289113"/>
                </a:lnTo>
                <a:lnTo>
                  <a:pt x="111329" y="293034"/>
                </a:lnTo>
                <a:lnTo>
                  <a:pt x="200573" y="293034"/>
                </a:lnTo>
                <a:lnTo>
                  <a:pt x="206368" y="278972"/>
                </a:lnTo>
                <a:lnTo>
                  <a:pt x="211307" y="263510"/>
                </a:lnTo>
                <a:lnTo>
                  <a:pt x="215167" y="247157"/>
                </a:lnTo>
                <a:lnTo>
                  <a:pt x="217933" y="229914"/>
                </a:lnTo>
                <a:close/>
              </a:path>
              <a:path w="218440" h="354330">
                <a:moveTo>
                  <a:pt x="203208" y="61423"/>
                </a:moveTo>
                <a:lnTo>
                  <a:pt x="115315" y="61423"/>
                </a:lnTo>
                <a:lnTo>
                  <a:pt x="134060" y="65079"/>
                </a:lnTo>
                <a:lnTo>
                  <a:pt x="148888" y="76037"/>
                </a:lnTo>
                <a:lnTo>
                  <a:pt x="159812" y="94280"/>
                </a:lnTo>
                <a:lnTo>
                  <a:pt x="166846" y="119792"/>
                </a:lnTo>
                <a:lnTo>
                  <a:pt x="217933" y="119792"/>
                </a:lnTo>
                <a:lnTo>
                  <a:pt x="216023" y="103469"/>
                </a:lnTo>
                <a:lnTo>
                  <a:pt x="212729" y="87829"/>
                </a:lnTo>
                <a:lnTo>
                  <a:pt x="208050" y="72858"/>
                </a:lnTo>
                <a:lnTo>
                  <a:pt x="203208" y="614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00574" y="1931656"/>
            <a:ext cx="231775" cy="335915"/>
          </a:xfrm>
          <a:custGeom>
            <a:avLst/>
            <a:gdLst/>
            <a:ahLst/>
            <a:cxnLst/>
            <a:rect l="l" t="t" r="r" b="b"/>
            <a:pathLst>
              <a:path w="231775" h="335914">
                <a:moveTo>
                  <a:pt x="145190" y="0"/>
                </a:moveTo>
                <a:lnTo>
                  <a:pt x="86253" y="0"/>
                </a:lnTo>
                <a:lnTo>
                  <a:pt x="0" y="335793"/>
                </a:lnTo>
                <a:lnTo>
                  <a:pt x="53523" y="335793"/>
                </a:lnTo>
                <a:lnTo>
                  <a:pt x="70749" y="266564"/>
                </a:lnTo>
                <a:lnTo>
                  <a:pt x="213466" y="266564"/>
                </a:lnTo>
                <a:lnTo>
                  <a:pt x="198820" y="209382"/>
                </a:lnTo>
                <a:lnTo>
                  <a:pt x="145928" y="209382"/>
                </a:lnTo>
                <a:lnTo>
                  <a:pt x="145890" y="209213"/>
                </a:lnTo>
                <a:lnTo>
                  <a:pt x="84038" y="209213"/>
                </a:lnTo>
                <a:lnTo>
                  <a:pt x="115537" y="75506"/>
                </a:lnTo>
                <a:lnTo>
                  <a:pt x="164530" y="75506"/>
                </a:lnTo>
                <a:lnTo>
                  <a:pt x="145190" y="0"/>
                </a:lnTo>
                <a:close/>
              </a:path>
              <a:path w="231775" h="335914">
                <a:moveTo>
                  <a:pt x="213466" y="266564"/>
                </a:moveTo>
                <a:lnTo>
                  <a:pt x="160571" y="266564"/>
                </a:lnTo>
                <a:lnTo>
                  <a:pt x="175705" y="335793"/>
                </a:lnTo>
                <a:lnTo>
                  <a:pt x="231197" y="335793"/>
                </a:lnTo>
                <a:lnTo>
                  <a:pt x="213466" y="266564"/>
                </a:lnTo>
                <a:close/>
              </a:path>
              <a:path w="231775" h="335914">
                <a:moveTo>
                  <a:pt x="164530" y="75506"/>
                </a:moveTo>
                <a:lnTo>
                  <a:pt x="115537" y="75506"/>
                </a:lnTo>
                <a:lnTo>
                  <a:pt x="145928" y="209382"/>
                </a:lnTo>
                <a:lnTo>
                  <a:pt x="145928" y="209213"/>
                </a:lnTo>
                <a:lnTo>
                  <a:pt x="198776" y="209213"/>
                </a:lnTo>
                <a:lnTo>
                  <a:pt x="164530" y="75506"/>
                </a:lnTo>
                <a:close/>
              </a:path>
              <a:path w="231775" h="335914">
                <a:moveTo>
                  <a:pt x="198776" y="209213"/>
                </a:moveTo>
                <a:lnTo>
                  <a:pt x="145928" y="209213"/>
                </a:lnTo>
                <a:lnTo>
                  <a:pt x="145928" y="209382"/>
                </a:lnTo>
                <a:lnTo>
                  <a:pt x="198820" y="209382"/>
                </a:lnTo>
                <a:lnTo>
                  <a:pt x="198776" y="209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8931" y="1931656"/>
            <a:ext cx="198755" cy="335915"/>
          </a:xfrm>
          <a:custGeom>
            <a:avLst/>
            <a:gdLst/>
            <a:ahLst/>
            <a:cxnLst/>
            <a:rect l="l" t="t" r="r" b="b"/>
            <a:pathLst>
              <a:path w="198754" h="335914">
                <a:moveTo>
                  <a:pt x="53646" y="0"/>
                </a:moveTo>
                <a:lnTo>
                  <a:pt x="0" y="0"/>
                </a:lnTo>
                <a:lnTo>
                  <a:pt x="0" y="335793"/>
                </a:lnTo>
                <a:lnTo>
                  <a:pt x="47617" y="335793"/>
                </a:lnTo>
                <a:lnTo>
                  <a:pt x="48355" y="96546"/>
                </a:lnTo>
                <a:lnTo>
                  <a:pt x="93558" y="96546"/>
                </a:lnTo>
                <a:lnTo>
                  <a:pt x="53646" y="0"/>
                </a:lnTo>
                <a:close/>
              </a:path>
              <a:path w="198754" h="335914">
                <a:moveTo>
                  <a:pt x="93558" y="96546"/>
                </a:moveTo>
                <a:lnTo>
                  <a:pt x="48355" y="96546"/>
                </a:lnTo>
                <a:lnTo>
                  <a:pt x="147651" y="335793"/>
                </a:lnTo>
                <a:lnTo>
                  <a:pt x="198468" y="335793"/>
                </a:lnTo>
                <a:lnTo>
                  <a:pt x="198468" y="233646"/>
                </a:lnTo>
                <a:lnTo>
                  <a:pt x="150235" y="233646"/>
                </a:lnTo>
                <a:lnTo>
                  <a:pt x="93558" y="96546"/>
                </a:lnTo>
                <a:close/>
              </a:path>
              <a:path w="198754" h="335914">
                <a:moveTo>
                  <a:pt x="198468" y="0"/>
                </a:moveTo>
                <a:lnTo>
                  <a:pt x="150973" y="0"/>
                </a:lnTo>
                <a:lnTo>
                  <a:pt x="150235" y="233646"/>
                </a:lnTo>
                <a:lnTo>
                  <a:pt x="198468" y="233646"/>
                </a:lnTo>
                <a:lnTo>
                  <a:pt x="198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21818" y="1931656"/>
            <a:ext cx="236854" cy="335915"/>
          </a:xfrm>
          <a:custGeom>
            <a:avLst/>
            <a:gdLst/>
            <a:ahLst/>
            <a:cxnLst/>
            <a:rect l="l" t="t" r="r" b="b"/>
            <a:pathLst>
              <a:path w="236854" h="335914">
                <a:moveTo>
                  <a:pt x="74810" y="0"/>
                </a:moveTo>
                <a:lnTo>
                  <a:pt x="0" y="0"/>
                </a:lnTo>
                <a:lnTo>
                  <a:pt x="0" y="335793"/>
                </a:lnTo>
                <a:lnTo>
                  <a:pt x="47617" y="335793"/>
                </a:lnTo>
                <a:lnTo>
                  <a:pt x="47617" y="55654"/>
                </a:lnTo>
                <a:lnTo>
                  <a:pt x="48355" y="54636"/>
                </a:lnTo>
                <a:lnTo>
                  <a:pt x="83820" y="54636"/>
                </a:lnTo>
                <a:lnTo>
                  <a:pt x="74810" y="0"/>
                </a:lnTo>
                <a:close/>
              </a:path>
              <a:path w="236854" h="335914">
                <a:moveTo>
                  <a:pt x="83820" y="54636"/>
                </a:moveTo>
                <a:lnTo>
                  <a:pt x="48355" y="54636"/>
                </a:lnTo>
                <a:lnTo>
                  <a:pt x="92774" y="335793"/>
                </a:lnTo>
                <a:lnTo>
                  <a:pt x="142976" y="335793"/>
                </a:lnTo>
                <a:lnTo>
                  <a:pt x="154377" y="264867"/>
                </a:lnTo>
                <a:lnTo>
                  <a:pt x="118490" y="264867"/>
                </a:lnTo>
                <a:lnTo>
                  <a:pt x="83820" y="54636"/>
                </a:lnTo>
                <a:close/>
              </a:path>
              <a:path w="236854" h="335914">
                <a:moveTo>
                  <a:pt x="236488" y="54636"/>
                </a:moveTo>
                <a:lnTo>
                  <a:pt x="188747" y="54636"/>
                </a:lnTo>
                <a:lnTo>
                  <a:pt x="188748" y="335793"/>
                </a:lnTo>
                <a:lnTo>
                  <a:pt x="236488" y="335793"/>
                </a:lnTo>
                <a:lnTo>
                  <a:pt x="236488" y="54636"/>
                </a:lnTo>
                <a:close/>
              </a:path>
              <a:path w="236854" h="335914">
                <a:moveTo>
                  <a:pt x="236488" y="0"/>
                </a:moveTo>
                <a:lnTo>
                  <a:pt x="162908" y="0"/>
                </a:lnTo>
                <a:lnTo>
                  <a:pt x="118490" y="264867"/>
                </a:lnTo>
                <a:lnTo>
                  <a:pt x="154377" y="264867"/>
                </a:lnTo>
                <a:lnTo>
                  <a:pt x="188009" y="55654"/>
                </a:lnTo>
                <a:lnTo>
                  <a:pt x="188747" y="54636"/>
                </a:lnTo>
                <a:lnTo>
                  <a:pt x="236488" y="54636"/>
                </a:lnTo>
                <a:lnTo>
                  <a:pt x="236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99158" y="2238297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564" y="0"/>
                </a:lnTo>
              </a:path>
            </a:pathLst>
          </a:custGeom>
          <a:ln w="588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24073" y="212051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39"/>
                </a:lnTo>
              </a:path>
            </a:pathLst>
          </a:custGeom>
          <a:ln w="498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99158" y="2091800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691" y="0"/>
                </a:lnTo>
              </a:path>
            </a:pathLst>
          </a:custGeom>
          <a:ln w="57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99158" y="1990945"/>
            <a:ext cx="50165" cy="72390"/>
          </a:xfrm>
          <a:custGeom>
            <a:avLst/>
            <a:gdLst/>
            <a:ahLst/>
            <a:cxnLst/>
            <a:rect l="l" t="t" r="r" b="b"/>
            <a:pathLst>
              <a:path w="50165" h="72389">
                <a:moveTo>
                  <a:pt x="0" y="72144"/>
                </a:moveTo>
                <a:lnTo>
                  <a:pt x="49832" y="72144"/>
                </a:lnTo>
                <a:lnTo>
                  <a:pt x="49832" y="0"/>
                </a:lnTo>
                <a:lnTo>
                  <a:pt x="0" y="0"/>
                </a:lnTo>
                <a:lnTo>
                  <a:pt x="0" y="72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99158" y="196149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150" y="0"/>
                </a:lnTo>
              </a:path>
            </a:pathLst>
          </a:custGeom>
          <a:ln w="588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02004" y="2664835"/>
            <a:ext cx="760730" cy="95885"/>
          </a:xfrm>
          <a:custGeom>
            <a:avLst/>
            <a:gdLst/>
            <a:ahLst/>
            <a:cxnLst/>
            <a:rect l="l" t="t" r="r" b="b"/>
            <a:pathLst>
              <a:path w="760729" h="95885">
                <a:moveTo>
                  <a:pt x="725707" y="0"/>
                </a:moveTo>
                <a:lnTo>
                  <a:pt x="34698" y="0"/>
                </a:lnTo>
                <a:lnTo>
                  <a:pt x="21178" y="3754"/>
                </a:lnTo>
                <a:lnTo>
                  <a:pt x="10151" y="13998"/>
                </a:lnTo>
                <a:lnTo>
                  <a:pt x="2722" y="29205"/>
                </a:lnTo>
                <a:lnTo>
                  <a:pt x="0" y="47849"/>
                </a:lnTo>
                <a:lnTo>
                  <a:pt x="2722" y="66492"/>
                </a:lnTo>
                <a:lnTo>
                  <a:pt x="10151" y="81700"/>
                </a:lnTo>
                <a:lnTo>
                  <a:pt x="21178" y="91944"/>
                </a:lnTo>
                <a:lnTo>
                  <a:pt x="34698" y="95698"/>
                </a:lnTo>
                <a:lnTo>
                  <a:pt x="725707" y="95698"/>
                </a:lnTo>
                <a:lnTo>
                  <a:pt x="739227" y="91944"/>
                </a:lnTo>
                <a:lnTo>
                  <a:pt x="750254" y="81700"/>
                </a:lnTo>
                <a:lnTo>
                  <a:pt x="757683" y="66492"/>
                </a:lnTo>
                <a:lnTo>
                  <a:pt x="760405" y="47849"/>
                </a:lnTo>
                <a:lnTo>
                  <a:pt x="757683" y="29205"/>
                </a:lnTo>
                <a:lnTo>
                  <a:pt x="750254" y="13998"/>
                </a:lnTo>
                <a:lnTo>
                  <a:pt x="739226" y="3754"/>
                </a:lnTo>
                <a:lnTo>
                  <a:pt x="725707" y="0"/>
                </a:lnTo>
                <a:close/>
              </a:path>
            </a:pathLst>
          </a:custGeom>
          <a:solidFill>
            <a:srgbClr val="EB7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02004" y="2670774"/>
            <a:ext cx="69850" cy="1049020"/>
          </a:xfrm>
          <a:custGeom>
            <a:avLst/>
            <a:gdLst/>
            <a:ahLst/>
            <a:cxnLst/>
            <a:rect l="l" t="t" r="r" b="b"/>
            <a:pathLst>
              <a:path w="69850" h="1049020">
                <a:moveTo>
                  <a:pt x="34698" y="0"/>
                </a:moveTo>
                <a:lnTo>
                  <a:pt x="21178" y="3754"/>
                </a:lnTo>
                <a:lnTo>
                  <a:pt x="10151" y="13998"/>
                </a:lnTo>
                <a:lnTo>
                  <a:pt x="2722" y="29205"/>
                </a:lnTo>
                <a:lnTo>
                  <a:pt x="0" y="47849"/>
                </a:lnTo>
                <a:lnTo>
                  <a:pt x="0" y="1000762"/>
                </a:lnTo>
                <a:lnTo>
                  <a:pt x="2722" y="1019405"/>
                </a:lnTo>
                <a:lnTo>
                  <a:pt x="10151" y="1034613"/>
                </a:lnTo>
                <a:lnTo>
                  <a:pt x="21178" y="1044857"/>
                </a:lnTo>
                <a:lnTo>
                  <a:pt x="34698" y="1048611"/>
                </a:lnTo>
                <a:lnTo>
                  <a:pt x="48217" y="1044857"/>
                </a:lnTo>
                <a:lnTo>
                  <a:pt x="59245" y="1034613"/>
                </a:lnTo>
                <a:lnTo>
                  <a:pt x="66674" y="1019405"/>
                </a:lnTo>
                <a:lnTo>
                  <a:pt x="69396" y="1000762"/>
                </a:lnTo>
                <a:lnTo>
                  <a:pt x="69396" y="47849"/>
                </a:lnTo>
                <a:lnTo>
                  <a:pt x="66673" y="29205"/>
                </a:lnTo>
                <a:lnTo>
                  <a:pt x="59245" y="13998"/>
                </a:lnTo>
                <a:lnTo>
                  <a:pt x="48217" y="3754"/>
                </a:lnTo>
                <a:lnTo>
                  <a:pt x="34698" y="0"/>
                </a:lnTo>
                <a:close/>
              </a:path>
            </a:pathLst>
          </a:custGeom>
          <a:solidFill>
            <a:srgbClr val="EB7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15823" y="2664835"/>
            <a:ext cx="760730" cy="95885"/>
          </a:xfrm>
          <a:custGeom>
            <a:avLst/>
            <a:gdLst/>
            <a:ahLst/>
            <a:cxnLst/>
            <a:rect l="l" t="t" r="r" b="b"/>
            <a:pathLst>
              <a:path w="760729" h="95885">
                <a:moveTo>
                  <a:pt x="725707" y="0"/>
                </a:moveTo>
                <a:lnTo>
                  <a:pt x="34698" y="0"/>
                </a:lnTo>
                <a:lnTo>
                  <a:pt x="21178" y="3754"/>
                </a:lnTo>
                <a:lnTo>
                  <a:pt x="10151" y="13998"/>
                </a:lnTo>
                <a:lnTo>
                  <a:pt x="2722" y="29205"/>
                </a:lnTo>
                <a:lnTo>
                  <a:pt x="0" y="47849"/>
                </a:lnTo>
                <a:lnTo>
                  <a:pt x="2722" y="66492"/>
                </a:lnTo>
                <a:lnTo>
                  <a:pt x="10151" y="81700"/>
                </a:lnTo>
                <a:lnTo>
                  <a:pt x="21178" y="91944"/>
                </a:lnTo>
                <a:lnTo>
                  <a:pt x="34698" y="95698"/>
                </a:lnTo>
                <a:lnTo>
                  <a:pt x="725707" y="95698"/>
                </a:lnTo>
                <a:lnTo>
                  <a:pt x="739227" y="91944"/>
                </a:lnTo>
                <a:lnTo>
                  <a:pt x="750254" y="81700"/>
                </a:lnTo>
                <a:lnTo>
                  <a:pt x="757683" y="66492"/>
                </a:lnTo>
                <a:lnTo>
                  <a:pt x="760405" y="47849"/>
                </a:lnTo>
                <a:lnTo>
                  <a:pt x="757683" y="29205"/>
                </a:lnTo>
                <a:lnTo>
                  <a:pt x="750254" y="13998"/>
                </a:lnTo>
                <a:lnTo>
                  <a:pt x="739226" y="3754"/>
                </a:lnTo>
                <a:lnTo>
                  <a:pt x="725707" y="0"/>
                </a:lnTo>
                <a:close/>
              </a:path>
            </a:pathLst>
          </a:custGeom>
          <a:solidFill>
            <a:srgbClr val="EB7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06833" y="2670774"/>
            <a:ext cx="69850" cy="1049020"/>
          </a:xfrm>
          <a:custGeom>
            <a:avLst/>
            <a:gdLst/>
            <a:ahLst/>
            <a:cxnLst/>
            <a:rect l="l" t="t" r="r" b="b"/>
            <a:pathLst>
              <a:path w="69850" h="1049020">
                <a:moveTo>
                  <a:pt x="34698" y="0"/>
                </a:moveTo>
                <a:lnTo>
                  <a:pt x="21178" y="3754"/>
                </a:lnTo>
                <a:lnTo>
                  <a:pt x="10151" y="13998"/>
                </a:lnTo>
                <a:lnTo>
                  <a:pt x="2722" y="29205"/>
                </a:lnTo>
                <a:lnTo>
                  <a:pt x="0" y="47849"/>
                </a:lnTo>
                <a:lnTo>
                  <a:pt x="0" y="1000762"/>
                </a:lnTo>
                <a:lnTo>
                  <a:pt x="2722" y="1019405"/>
                </a:lnTo>
                <a:lnTo>
                  <a:pt x="10151" y="1034613"/>
                </a:lnTo>
                <a:lnTo>
                  <a:pt x="21178" y="1044857"/>
                </a:lnTo>
                <a:lnTo>
                  <a:pt x="34698" y="1048611"/>
                </a:lnTo>
                <a:lnTo>
                  <a:pt x="48217" y="1044857"/>
                </a:lnTo>
                <a:lnTo>
                  <a:pt x="59245" y="1034613"/>
                </a:lnTo>
                <a:lnTo>
                  <a:pt x="66674" y="1019405"/>
                </a:lnTo>
                <a:lnTo>
                  <a:pt x="69396" y="1000762"/>
                </a:lnTo>
                <a:lnTo>
                  <a:pt x="69396" y="47849"/>
                </a:lnTo>
                <a:lnTo>
                  <a:pt x="66673" y="29205"/>
                </a:lnTo>
                <a:lnTo>
                  <a:pt x="59245" y="13998"/>
                </a:lnTo>
                <a:lnTo>
                  <a:pt x="48217" y="3754"/>
                </a:lnTo>
                <a:lnTo>
                  <a:pt x="34698" y="0"/>
                </a:lnTo>
                <a:close/>
              </a:path>
            </a:pathLst>
          </a:custGeom>
          <a:solidFill>
            <a:srgbClr val="EB7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02004" y="5969574"/>
            <a:ext cx="760730" cy="95885"/>
          </a:xfrm>
          <a:custGeom>
            <a:avLst/>
            <a:gdLst/>
            <a:ahLst/>
            <a:cxnLst/>
            <a:rect l="l" t="t" r="r" b="b"/>
            <a:pathLst>
              <a:path w="760729" h="95885">
                <a:moveTo>
                  <a:pt x="725707" y="0"/>
                </a:moveTo>
                <a:lnTo>
                  <a:pt x="34698" y="0"/>
                </a:lnTo>
                <a:lnTo>
                  <a:pt x="21178" y="3754"/>
                </a:lnTo>
                <a:lnTo>
                  <a:pt x="10151" y="13998"/>
                </a:lnTo>
                <a:lnTo>
                  <a:pt x="2722" y="29205"/>
                </a:lnTo>
                <a:lnTo>
                  <a:pt x="0" y="47849"/>
                </a:lnTo>
                <a:lnTo>
                  <a:pt x="2722" y="66492"/>
                </a:lnTo>
                <a:lnTo>
                  <a:pt x="10151" y="81700"/>
                </a:lnTo>
                <a:lnTo>
                  <a:pt x="21178" y="91944"/>
                </a:lnTo>
                <a:lnTo>
                  <a:pt x="34698" y="95698"/>
                </a:lnTo>
                <a:lnTo>
                  <a:pt x="725707" y="95698"/>
                </a:lnTo>
                <a:lnTo>
                  <a:pt x="739227" y="91944"/>
                </a:lnTo>
                <a:lnTo>
                  <a:pt x="750254" y="81700"/>
                </a:lnTo>
                <a:lnTo>
                  <a:pt x="757683" y="66492"/>
                </a:lnTo>
                <a:lnTo>
                  <a:pt x="760405" y="47849"/>
                </a:lnTo>
                <a:lnTo>
                  <a:pt x="757683" y="29205"/>
                </a:lnTo>
                <a:lnTo>
                  <a:pt x="750254" y="13998"/>
                </a:lnTo>
                <a:lnTo>
                  <a:pt x="739226" y="3754"/>
                </a:lnTo>
                <a:lnTo>
                  <a:pt x="725707" y="0"/>
                </a:lnTo>
                <a:close/>
              </a:path>
            </a:pathLst>
          </a:custGeom>
          <a:solidFill>
            <a:srgbClr val="EB7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02004" y="5010553"/>
            <a:ext cx="69850" cy="1049020"/>
          </a:xfrm>
          <a:custGeom>
            <a:avLst/>
            <a:gdLst/>
            <a:ahLst/>
            <a:cxnLst/>
            <a:rect l="l" t="t" r="r" b="b"/>
            <a:pathLst>
              <a:path w="69850" h="1049020">
                <a:moveTo>
                  <a:pt x="34698" y="0"/>
                </a:moveTo>
                <a:lnTo>
                  <a:pt x="21178" y="3754"/>
                </a:lnTo>
                <a:lnTo>
                  <a:pt x="10151" y="13998"/>
                </a:lnTo>
                <a:lnTo>
                  <a:pt x="2722" y="29205"/>
                </a:lnTo>
                <a:lnTo>
                  <a:pt x="0" y="47849"/>
                </a:lnTo>
                <a:lnTo>
                  <a:pt x="0" y="1000762"/>
                </a:lnTo>
                <a:lnTo>
                  <a:pt x="2722" y="1019405"/>
                </a:lnTo>
                <a:lnTo>
                  <a:pt x="10151" y="1034613"/>
                </a:lnTo>
                <a:lnTo>
                  <a:pt x="21178" y="1044857"/>
                </a:lnTo>
                <a:lnTo>
                  <a:pt x="34698" y="1048611"/>
                </a:lnTo>
                <a:lnTo>
                  <a:pt x="48217" y="1044857"/>
                </a:lnTo>
                <a:lnTo>
                  <a:pt x="59245" y="1034613"/>
                </a:lnTo>
                <a:lnTo>
                  <a:pt x="66674" y="1019405"/>
                </a:lnTo>
                <a:lnTo>
                  <a:pt x="69396" y="1000762"/>
                </a:lnTo>
                <a:lnTo>
                  <a:pt x="69396" y="47849"/>
                </a:lnTo>
                <a:lnTo>
                  <a:pt x="66673" y="29205"/>
                </a:lnTo>
                <a:lnTo>
                  <a:pt x="59245" y="13998"/>
                </a:lnTo>
                <a:lnTo>
                  <a:pt x="48217" y="3754"/>
                </a:lnTo>
                <a:lnTo>
                  <a:pt x="34698" y="0"/>
                </a:lnTo>
                <a:close/>
              </a:path>
            </a:pathLst>
          </a:custGeom>
          <a:solidFill>
            <a:srgbClr val="EB7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15824" y="5969574"/>
            <a:ext cx="760730" cy="95885"/>
          </a:xfrm>
          <a:custGeom>
            <a:avLst/>
            <a:gdLst/>
            <a:ahLst/>
            <a:cxnLst/>
            <a:rect l="l" t="t" r="r" b="b"/>
            <a:pathLst>
              <a:path w="760729" h="95885">
                <a:moveTo>
                  <a:pt x="725707" y="0"/>
                </a:moveTo>
                <a:lnTo>
                  <a:pt x="34698" y="0"/>
                </a:lnTo>
                <a:lnTo>
                  <a:pt x="21178" y="3754"/>
                </a:lnTo>
                <a:lnTo>
                  <a:pt x="10151" y="13998"/>
                </a:lnTo>
                <a:lnTo>
                  <a:pt x="2722" y="29205"/>
                </a:lnTo>
                <a:lnTo>
                  <a:pt x="0" y="47849"/>
                </a:lnTo>
                <a:lnTo>
                  <a:pt x="2722" y="66492"/>
                </a:lnTo>
                <a:lnTo>
                  <a:pt x="10151" y="81700"/>
                </a:lnTo>
                <a:lnTo>
                  <a:pt x="21178" y="91944"/>
                </a:lnTo>
                <a:lnTo>
                  <a:pt x="34698" y="95698"/>
                </a:lnTo>
                <a:lnTo>
                  <a:pt x="725707" y="95698"/>
                </a:lnTo>
                <a:lnTo>
                  <a:pt x="739227" y="91944"/>
                </a:lnTo>
                <a:lnTo>
                  <a:pt x="750254" y="81700"/>
                </a:lnTo>
                <a:lnTo>
                  <a:pt x="757683" y="66492"/>
                </a:lnTo>
                <a:lnTo>
                  <a:pt x="760405" y="47849"/>
                </a:lnTo>
                <a:lnTo>
                  <a:pt x="757683" y="29205"/>
                </a:lnTo>
                <a:lnTo>
                  <a:pt x="750254" y="13998"/>
                </a:lnTo>
                <a:lnTo>
                  <a:pt x="739226" y="3754"/>
                </a:lnTo>
                <a:lnTo>
                  <a:pt x="725707" y="0"/>
                </a:lnTo>
                <a:close/>
              </a:path>
            </a:pathLst>
          </a:custGeom>
          <a:solidFill>
            <a:srgbClr val="EB7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06833" y="5010553"/>
            <a:ext cx="69850" cy="1049020"/>
          </a:xfrm>
          <a:custGeom>
            <a:avLst/>
            <a:gdLst/>
            <a:ahLst/>
            <a:cxnLst/>
            <a:rect l="l" t="t" r="r" b="b"/>
            <a:pathLst>
              <a:path w="69850" h="1049020">
                <a:moveTo>
                  <a:pt x="34698" y="0"/>
                </a:moveTo>
                <a:lnTo>
                  <a:pt x="21178" y="3754"/>
                </a:lnTo>
                <a:lnTo>
                  <a:pt x="10151" y="13998"/>
                </a:lnTo>
                <a:lnTo>
                  <a:pt x="2722" y="29205"/>
                </a:lnTo>
                <a:lnTo>
                  <a:pt x="0" y="47849"/>
                </a:lnTo>
                <a:lnTo>
                  <a:pt x="0" y="1000762"/>
                </a:lnTo>
                <a:lnTo>
                  <a:pt x="2722" y="1019405"/>
                </a:lnTo>
                <a:lnTo>
                  <a:pt x="10151" y="1034613"/>
                </a:lnTo>
                <a:lnTo>
                  <a:pt x="21178" y="1044857"/>
                </a:lnTo>
                <a:lnTo>
                  <a:pt x="34698" y="1048611"/>
                </a:lnTo>
                <a:lnTo>
                  <a:pt x="48217" y="1044857"/>
                </a:lnTo>
                <a:lnTo>
                  <a:pt x="59245" y="1034613"/>
                </a:lnTo>
                <a:lnTo>
                  <a:pt x="66674" y="1019405"/>
                </a:lnTo>
                <a:lnTo>
                  <a:pt x="69396" y="1000762"/>
                </a:lnTo>
                <a:lnTo>
                  <a:pt x="69396" y="47849"/>
                </a:lnTo>
                <a:lnTo>
                  <a:pt x="66673" y="29205"/>
                </a:lnTo>
                <a:lnTo>
                  <a:pt x="59245" y="13998"/>
                </a:lnTo>
                <a:lnTo>
                  <a:pt x="48217" y="3754"/>
                </a:lnTo>
                <a:lnTo>
                  <a:pt x="34698" y="0"/>
                </a:lnTo>
                <a:close/>
              </a:path>
            </a:pathLst>
          </a:custGeom>
          <a:solidFill>
            <a:srgbClr val="EB7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7C0065-E0AB-643A-3A5C-3872198F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85" y="2175882"/>
            <a:ext cx="7787861" cy="36541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615518"/>
            <a:ext cx="324993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ptos" panose="020B0004020202020204" pitchFamily="34" charset="0"/>
              </a:rPr>
              <a:t>Things to consider</a:t>
            </a:r>
            <a:endParaRPr sz="2000">
              <a:latin typeface="Aptos" panose="020B00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5517" y="1626235"/>
            <a:ext cx="1073150" cy="1073150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536447" y="0"/>
                </a:moveTo>
                <a:lnTo>
                  <a:pt x="487617" y="2193"/>
                </a:lnTo>
                <a:lnTo>
                  <a:pt x="440015" y="8646"/>
                </a:lnTo>
                <a:lnTo>
                  <a:pt x="393832" y="19170"/>
                </a:lnTo>
                <a:lnTo>
                  <a:pt x="349256" y="33575"/>
                </a:lnTo>
                <a:lnTo>
                  <a:pt x="306477" y="51671"/>
                </a:lnTo>
                <a:lnTo>
                  <a:pt x="265683" y="73269"/>
                </a:lnTo>
                <a:lnTo>
                  <a:pt x="227066" y="98179"/>
                </a:lnTo>
                <a:lnTo>
                  <a:pt x="190813" y="126212"/>
                </a:lnTo>
                <a:lnTo>
                  <a:pt x="157114" y="157178"/>
                </a:lnTo>
                <a:lnTo>
                  <a:pt x="126159" y="190887"/>
                </a:lnTo>
                <a:lnTo>
                  <a:pt x="98137" y="227150"/>
                </a:lnTo>
                <a:lnTo>
                  <a:pt x="73236" y="265778"/>
                </a:lnTo>
                <a:lnTo>
                  <a:pt x="51647" y="306580"/>
                </a:lnTo>
                <a:lnTo>
                  <a:pt x="33559" y="349367"/>
                </a:lnTo>
                <a:lnTo>
                  <a:pt x="19161" y="393949"/>
                </a:lnTo>
                <a:lnTo>
                  <a:pt x="8642" y="440138"/>
                </a:lnTo>
                <a:lnTo>
                  <a:pt x="2192" y="487743"/>
                </a:lnTo>
                <a:lnTo>
                  <a:pt x="0" y="536575"/>
                </a:lnTo>
                <a:lnTo>
                  <a:pt x="2192" y="585405"/>
                </a:lnTo>
                <a:lnTo>
                  <a:pt x="8642" y="633007"/>
                </a:lnTo>
                <a:lnTo>
                  <a:pt x="19161" y="679190"/>
                </a:lnTo>
                <a:lnTo>
                  <a:pt x="33559" y="723766"/>
                </a:lnTo>
                <a:lnTo>
                  <a:pt x="51647" y="766545"/>
                </a:lnTo>
                <a:lnTo>
                  <a:pt x="73236" y="807338"/>
                </a:lnTo>
                <a:lnTo>
                  <a:pt x="98137" y="845956"/>
                </a:lnTo>
                <a:lnTo>
                  <a:pt x="126159" y="882209"/>
                </a:lnTo>
                <a:lnTo>
                  <a:pt x="157114" y="915908"/>
                </a:lnTo>
                <a:lnTo>
                  <a:pt x="190813" y="946863"/>
                </a:lnTo>
                <a:lnTo>
                  <a:pt x="227066" y="974885"/>
                </a:lnTo>
                <a:lnTo>
                  <a:pt x="265684" y="999786"/>
                </a:lnTo>
                <a:lnTo>
                  <a:pt x="306477" y="1021375"/>
                </a:lnTo>
                <a:lnTo>
                  <a:pt x="349256" y="1039463"/>
                </a:lnTo>
                <a:lnTo>
                  <a:pt x="393832" y="1053861"/>
                </a:lnTo>
                <a:lnTo>
                  <a:pt x="440015" y="1064380"/>
                </a:lnTo>
                <a:lnTo>
                  <a:pt x="487617" y="1070830"/>
                </a:lnTo>
                <a:lnTo>
                  <a:pt x="536447" y="1073023"/>
                </a:lnTo>
                <a:lnTo>
                  <a:pt x="585278" y="1070830"/>
                </a:lnTo>
                <a:lnTo>
                  <a:pt x="632880" y="1064380"/>
                </a:lnTo>
                <a:lnTo>
                  <a:pt x="679063" y="1053861"/>
                </a:lnTo>
                <a:lnTo>
                  <a:pt x="723639" y="1039463"/>
                </a:lnTo>
                <a:lnTo>
                  <a:pt x="766418" y="1021375"/>
                </a:lnTo>
                <a:lnTo>
                  <a:pt x="807212" y="999786"/>
                </a:lnTo>
                <a:lnTo>
                  <a:pt x="845829" y="974885"/>
                </a:lnTo>
                <a:lnTo>
                  <a:pt x="882082" y="946863"/>
                </a:lnTo>
                <a:lnTo>
                  <a:pt x="915781" y="915908"/>
                </a:lnTo>
                <a:lnTo>
                  <a:pt x="946736" y="882209"/>
                </a:lnTo>
                <a:lnTo>
                  <a:pt x="974758" y="845956"/>
                </a:lnTo>
                <a:lnTo>
                  <a:pt x="999659" y="807338"/>
                </a:lnTo>
                <a:lnTo>
                  <a:pt x="1021248" y="766545"/>
                </a:lnTo>
                <a:lnTo>
                  <a:pt x="1039336" y="723766"/>
                </a:lnTo>
                <a:lnTo>
                  <a:pt x="1053734" y="679190"/>
                </a:lnTo>
                <a:lnTo>
                  <a:pt x="1064253" y="633007"/>
                </a:lnTo>
                <a:lnTo>
                  <a:pt x="1070703" y="585405"/>
                </a:lnTo>
                <a:lnTo>
                  <a:pt x="1072895" y="536575"/>
                </a:lnTo>
                <a:lnTo>
                  <a:pt x="1070703" y="487743"/>
                </a:lnTo>
                <a:lnTo>
                  <a:pt x="1064253" y="440138"/>
                </a:lnTo>
                <a:lnTo>
                  <a:pt x="1053734" y="393949"/>
                </a:lnTo>
                <a:lnTo>
                  <a:pt x="1039336" y="349367"/>
                </a:lnTo>
                <a:lnTo>
                  <a:pt x="1021248" y="306580"/>
                </a:lnTo>
                <a:lnTo>
                  <a:pt x="999659" y="265778"/>
                </a:lnTo>
                <a:lnTo>
                  <a:pt x="974758" y="227150"/>
                </a:lnTo>
                <a:lnTo>
                  <a:pt x="946736" y="190887"/>
                </a:lnTo>
                <a:lnTo>
                  <a:pt x="915781" y="157178"/>
                </a:lnTo>
                <a:lnTo>
                  <a:pt x="882082" y="126212"/>
                </a:lnTo>
                <a:lnTo>
                  <a:pt x="845829" y="98179"/>
                </a:lnTo>
                <a:lnTo>
                  <a:pt x="807212" y="73269"/>
                </a:lnTo>
                <a:lnTo>
                  <a:pt x="766418" y="51671"/>
                </a:lnTo>
                <a:lnTo>
                  <a:pt x="723639" y="33575"/>
                </a:lnTo>
                <a:lnTo>
                  <a:pt x="679063" y="19170"/>
                </a:lnTo>
                <a:lnTo>
                  <a:pt x="632880" y="8646"/>
                </a:lnTo>
                <a:lnTo>
                  <a:pt x="585278" y="2193"/>
                </a:lnTo>
                <a:lnTo>
                  <a:pt x="536447" y="0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04770" y="1842363"/>
            <a:ext cx="622935" cy="622935"/>
          </a:xfrm>
          <a:custGeom>
            <a:avLst/>
            <a:gdLst/>
            <a:ahLst/>
            <a:cxnLst/>
            <a:rect l="l" t="t" r="r" b="b"/>
            <a:pathLst>
              <a:path w="622935" h="622935">
                <a:moveTo>
                  <a:pt x="0" y="622325"/>
                </a:moveTo>
                <a:lnTo>
                  <a:pt x="622325" y="622325"/>
                </a:lnTo>
                <a:lnTo>
                  <a:pt x="622325" y="0"/>
                </a:lnTo>
                <a:lnTo>
                  <a:pt x="0" y="0"/>
                </a:lnTo>
                <a:lnTo>
                  <a:pt x="0" y="6223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2623" y="1793187"/>
            <a:ext cx="3162459" cy="114403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b="1" u="sng" dirty="0">
                <a:latin typeface="Aptos" panose="020B0004020202020204" pitchFamily="34" charset="0"/>
              </a:rPr>
              <a:t>One semester or Full Academic Year</a:t>
            </a:r>
          </a:p>
          <a:p>
            <a:pPr marL="12700" marR="289560">
              <a:lnSpc>
                <a:spcPct val="101699"/>
              </a:lnSpc>
              <a:spcBef>
                <a:spcPts val="515"/>
              </a:spcBef>
            </a:pPr>
            <a:r>
              <a:rPr lang="en-US" sz="1200" dirty="0">
                <a:latin typeface="Aptos" panose="020B0004020202020204" pitchFamily="34" charset="0"/>
              </a:rPr>
              <a:t>International </a:t>
            </a:r>
            <a:r>
              <a:rPr lang="en-IE" sz="1200" dirty="0">
                <a:latin typeface="Aptos" panose="020B0004020202020204" pitchFamily="34" charset="0"/>
              </a:rPr>
              <a:t>pathway- mandatory year abroad</a:t>
            </a:r>
          </a:p>
          <a:p>
            <a:pPr marL="12700" marR="289560">
              <a:lnSpc>
                <a:spcPct val="101699"/>
              </a:lnSpc>
              <a:spcBef>
                <a:spcPts val="515"/>
              </a:spcBef>
            </a:pPr>
            <a:r>
              <a:rPr lang="en-IE" sz="1200" dirty="0">
                <a:solidFill>
                  <a:srgbClr val="FF0000"/>
                </a:solidFill>
                <a:latin typeface="Aptos" panose="020B0004020202020204" pitchFamily="34" charset="0"/>
              </a:rPr>
              <a:t>Not all UCC degree programmes offer study abroad as an option</a:t>
            </a:r>
            <a:endParaRPr sz="1200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52134" y="1616963"/>
            <a:ext cx="1073150" cy="1073150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536447" y="0"/>
                </a:moveTo>
                <a:lnTo>
                  <a:pt x="487617" y="2193"/>
                </a:lnTo>
                <a:lnTo>
                  <a:pt x="440015" y="8646"/>
                </a:lnTo>
                <a:lnTo>
                  <a:pt x="393832" y="19170"/>
                </a:lnTo>
                <a:lnTo>
                  <a:pt x="349256" y="33575"/>
                </a:lnTo>
                <a:lnTo>
                  <a:pt x="306477" y="51671"/>
                </a:lnTo>
                <a:lnTo>
                  <a:pt x="265684" y="73269"/>
                </a:lnTo>
                <a:lnTo>
                  <a:pt x="227066" y="98179"/>
                </a:lnTo>
                <a:lnTo>
                  <a:pt x="190813" y="126212"/>
                </a:lnTo>
                <a:lnTo>
                  <a:pt x="157114" y="157178"/>
                </a:lnTo>
                <a:lnTo>
                  <a:pt x="126159" y="190887"/>
                </a:lnTo>
                <a:lnTo>
                  <a:pt x="98137" y="227150"/>
                </a:lnTo>
                <a:lnTo>
                  <a:pt x="73236" y="265778"/>
                </a:lnTo>
                <a:lnTo>
                  <a:pt x="51647" y="306580"/>
                </a:lnTo>
                <a:lnTo>
                  <a:pt x="33559" y="349367"/>
                </a:lnTo>
                <a:lnTo>
                  <a:pt x="19161" y="393949"/>
                </a:lnTo>
                <a:lnTo>
                  <a:pt x="8642" y="440138"/>
                </a:lnTo>
                <a:lnTo>
                  <a:pt x="2192" y="487743"/>
                </a:lnTo>
                <a:lnTo>
                  <a:pt x="0" y="536575"/>
                </a:lnTo>
                <a:lnTo>
                  <a:pt x="2192" y="585405"/>
                </a:lnTo>
                <a:lnTo>
                  <a:pt x="8642" y="633007"/>
                </a:lnTo>
                <a:lnTo>
                  <a:pt x="19161" y="679190"/>
                </a:lnTo>
                <a:lnTo>
                  <a:pt x="33559" y="723766"/>
                </a:lnTo>
                <a:lnTo>
                  <a:pt x="51647" y="766545"/>
                </a:lnTo>
                <a:lnTo>
                  <a:pt x="73236" y="807338"/>
                </a:lnTo>
                <a:lnTo>
                  <a:pt x="98137" y="845956"/>
                </a:lnTo>
                <a:lnTo>
                  <a:pt x="126159" y="882209"/>
                </a:lnTo>
                <a:lnTo>
                  <a:pt x="157114" y="915908"/>
                </a:lnTo>
                <a:lnTo>
                  <a:pt x="190813" y="946863"/>
                </a:lnTo>
                <a:lnTo>
                  <a:pt x="227066" y="974885"/>
                </a:lnTo>
                <a:lnTo>
                  <a:pt x="265684" y="999786"/>
                </a:lnTo>
                <a:lnTo>
                  <a:pt x="306477" y="1021375"/>
                </a:lnTo>
                <a:lnTo>
                  <a:pt x="349256" y="1039463"/>
                </a:lnTo>
                <a:lnTo>
                  <a:pt x="393832" y="1053861"/>
                </a:lnTo>
                <a:lnTo>
                  <a:pt x="440015" y="1064380"/>
                </a:lnTo>
                <a:lnTo>
                  <a:pt x="487617" y="1070830"/>
                </a:lnTo>
                <a:lnTo>
                  <a:pt x="536447" y="1073023"/>
                </a:lnTo>
                <a:lnTo>
                  <a:pt x="585279" y="1070830"/>
                </a:lnTo>
                <a:lnTo>
                  <a:pt x="632884" y="1064380"/>
                </a:lnTo>
                <a:lnTo>
                  <a:pt x="679073" y="1053861"/>
                </a:lnTo>
                <a:lnTo>
                  <a:pt x="723655" y="1039463"/>
                </a:lnTo>
                <a:lnTo>
                  <a:pt x="766442" y="1021375"/>
                </a:lnTo>
                <a:lnTo>
                  <a:pt x="807244" y="999786"/>
                </a:lnTo>
                <a:lnTo>
                  <a:pt x="845872" y="974885"/>
                </a:lnTo>
                <a:lnTo>
                  <a:pt x="882135" y="946863"/>
                </a:lnTo>
                <a:lnTo>
                  <a:pt x="915844" y="915908"/>
                </a:lnTo>
                <a:lnTo>
                  <a:pt x="946810" y="882209"/>
                </a:lnTo>
                <a:lnTo>
                  <a:pt x="974843" y="845956"/>
                </a:lnTo>
                <a:lnTo>
                  <a:pt x="999753" y="807338"/>
                </a:lnTo>
                <a:lnTo>
                  <a:pt x="1021351" y="766545"/>
                </a:lnTo>
                <a:lnTo>
                  <a:pt x="1039447" y="723766"/>
                </a:lnTo>
                <a:lnTo>
                  <a:pt x="1053852" y="679190"/>
                </a:lnTo>
                <a:lnTo>
                  <a:pt x="1064376" y="633007"/>
                </a:lnTo>
                <a:lnTo>
                  <a:pt x="1070829" y="585405"/>
                </a:lnTo>
                <a:lnTo>
                  <a:pt x="1073022" y="536575"/>
                </a:lnTo>
                <a:lnTo>
                  <a:pt x="1070829" y="487743"/>
                </a:lnTo>
                <a:lnTo>
                  <a:pt x="1064376" y="440138"/>
                </a:lnTo>
                <a:lnTo>
                  <a:pt x="1053852" y="393949"/>
                </a:lnTo>
                <a:lnTo>
                  <a:pt x="1039447" y="349367"/>
                </a:lnTo>
                <a:lnTo>
                  <a:pt x="1021351" y="306580"/>
                </a:lnTo>
                <a:lnTo>
                  <a:pt x="999753" y="265778"/>
                </a:lnTo>
                <a:lnTo>
                  <a:pt x="974843" y="227150"/>
                </a:lnTo>
                <a:lnTo>
                  <a:pt x="946810" y="190887"/>
                </a:lnTo>
                <a:lnTo>
                  <a:pt x="915844" y="157178"/>
                </a:lnTo>
                <a:lnTo>
                  <a:pt x="882135" y="126212"/>
                </a:lnTo>
                <a:lnTo>
                  <a:pt x="845872" y="98179"/>
                </a:lnTo>
                <a:lnTo>
                  <a:pt x="807244" y="73269"/>
                </a:lnTo>
                <a:lnTo>
                  <a:pt x="766442" y="51671"/>
                </a:lnTo>
                <a:lnTo>
                  <a:pt x="723655" y="33575"/>
                </a:lnTo>
                <a:lnTo>
                  <a:pt x="679073" y="19170"/>
                </a:lnTo>
                <a:lnTo>
                  <a:pt x="632884" y="8646"/>
                </a:lnTo>
                <a:lnTo>
                  <a:pt x="585279" y="2193"/>
                </a:lnTo>
                <a:lnTo>
                  <a:pt x="536447" y="0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77432" y="1842363"/>
            <a:ext cx="622935" cy="622935"/>
          </a:xfrm>
          <a:custGeom>
            <a:avLst/>
            <a:gdLst/>
            <a:ahLst/>
            <a:cxnLst/>
            <a:rect l="l" t="t" r="r" b="b"/>
            <a:pathLst>
              <a:path w="622934" h="622935">
                <a:moveTo>
                  <a:pt x="0" y="622325"/>
                </a:moveTo>
                <a:lnTo>
                  <a:pt x="622325" y="622325"/>
                </a:lnTo>
                <a:lnTo>
                  <a:pt x="622325" y="0"/>
                </a:lnTo>
                <a:lnTo>
                  <a:pt x="0" y="0"/>
                </a:lnTo>
                <a:lnTo>
                  <a:pt x="0" y="6223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3342" y="1751837"/>
            <a:ext cx="3758057" cy="891526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b="1" u="sng" dirty="0">
                <a:latin typeface="Aptos" panose="020B0004020202020204" pitchFamily="34" charset="0"/>
              </a:rPr>
              <a:t>Exchange availability</a:t>
            </a:r>
          </a:p>
          <a:p>
            <a:pPr marL="12700" marR="5080">
              <a:lnSpc>
                <a:spcPct val="101699"/>
              </a:lnSpc>
              <a:spcBef>
                <a:spcPts val="515"/>
              </a:spcBef>
            </a:pPr>
            <a:r>
              <a:rPr sz="1200" dirty="0">
                <a:latin typeface="Aptos" panose="020B0004020202020204" pitchFamily="34" charset="0"/>
              </a:rPr>
              <a:t>We have</a:t>
            </a:r>
            <a:r>
              <a:rPr lang="en-US" sz="1200" dirty="0">
                <a:latin typeface="Aptos" panose="020B0004020202020204" pitchFamily="34" charset="0"/>
              </a:rPr>
              <a:t> a</a:t>
            </a:r>
            <a:r>
              <a:rPr sz="1200" dirty="0">
                <a:latin typeface="Aptos" panose="020B0004020202020204" pitchFamily="34" charset="0"/>
              </a:rPr>
              <a:t> limited </a:t>
            </a:r>
            <a:r>
              <a:rPr lang="en-US" sz="1200" dirty="0">
                <a:latin typeface="Aptos" panose="020B0004020202020204" pitchFamily="34" charset="0"/>
              </a:rPr>
              <a:t>number of </a:t>
            </a:r>
            <a:r>
              <a:rPr sz="1200" dirty="0">
                <a:latin typeface="Aptos" panose="020B0004020202020204" pitchFamily="34" charset="0"/>
              </a:rPr>
              <a:t>places at each </a:t>
            </a:r>
            <a:r>
              <a:rPr lang="en-US" sz="1200" dirty="0">
                <a:latin typeface="Aptos" panose="020B0004020202020204" pitchFamily="34" charset="0"/>
              </a:rPr>
              <a:t>partner </a:t>
            </a:r>
            <a:r>
              <a:rPr sz="1200" dirty="0">
                <a:latin typeface="Aptos" panose="020B0004020202020204" pitchFamily="34" charset="0"/>
              </a:rPr>
              <a:t>university</a:t>
            </a:r>
            <a:r>
              <a:rPr lang="en-US" sz="1200" dirty="0">
                <a:latin typeface="Aptos" panose="020B0004020202020204" pitchFamily="34" charset="0"/>
              </a:rPr>
              <a:t>. Students should consider a number of different partner universities</a:t>
            </a:r>
            <a:endParaRPr sz="1200" dirty="0">
              <a:latin typeface="Aptos" panose="020B00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79473" y="3520313"/>
            <a:ext cx="1073150" cy="1073150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536447" y="0"/>
                </a:moveTo>
                <a:lnTo>
                  <a:pt x="487617" y="2193"/>
                </a:lnTo>
                <a:lnTo>
                  <a:pt x="440015" y="8646"/>
                </a:lnTo>
                <a:lnTo>
                  <a:pt x="393832" y="19170"/>
                </a:lnTo>
                <a:lnTo>
                  <a:pt x="349256" y="33575"/>
                </a:lnTo>
                <a:lnTo>
                  <a:pt x="306477" y="51671"/>
                </a:lnTo>
                <a:lnTo>
                  <a:pt x="265683" y="73269"/>
                </a:lnTo>
                <a:lnTo>
                  <a:pt x="227066" y="98179"/>
                </a:lnTo>
                <a:lnTo>
                  <a:pt x="190813" y="126212"/>
                </a:lnTo>
                <a:lnTo>
                  <a:pt x="157114" y="157178"/>
                </a:lnTo>
                <a:lnTo>
                  <a:pt x="126159" y="190887"/>
                </a:lnTo>
                <a:lnTo>
                  <a:pt x="98137" y="227150"/>
                </a:lnTo>
                <a:lnTo>
                  <a:pt x="73236" y="265778"/>
                </a:lnTo>
                <a:lnTo>
                  <a:pt x="51647" y="306580"/>
                </a:lnTo>
                <a:lnTo>
                  <a:pt x="33559" y="349367"/>
                </a:lnTo>
                <a:lnTo>
                  <a:pt x="19161" y="393949"/>
                </a:lnTo>
                <a:lnTo>
                  <a:pt x="8642" y="440138"/>
                </a:lnTo>
                <a:lnTo>
                  <a:pt x="2192" y="487743"/>
                </a:lnTo>
                <a:lnTo>
                  <a:pt x="0" y="536575"/>
                </a:lnTo>
                <a:lnTo>
                  <a:pt x="2192" y="585405"/>
                </a:lnTo>
                <a:lnTo>
                  <a:pt x="8642" y="633007"/>
                </a:lnTo>
                <a:lnTo>
                  <a:pt x="19161" y="679190"/>
                </a:lnTo>
                <a:lnTo>
                  <a:pt x="33559" y="723766"/>
                </a:lnTo>
                <a:lnTo>
                  <a:pt x="51647" y="766545"/>
                </a:lnTo>
                <a:lnTo>
                  <a:pt x="73236" y="807339"/>
                </a:lnTo>
                <a:lnTo>
                  <a:pt x="98137" y="845956"/>
                </a:lnTo>
                <a:lnTo>
                  <a:pt x="126159" y="882209"/>
                </a:lnTo>
                <a:lnTo>
                  <a:pt x="157114" y="915908"/>
                </a:lnTo>
                <a:lnTo>
                  <a:pt x="190813" y="946863"/>
                </a:lnTo>
                <a:lnTo>
                  <a:pt x="227066" y="974885"/>
                </a:lnTo>
                <a:lnTo>
                  <a:pt x="265683" y="999786"/>
                </a:lnTo>
                <a:lnTo>
                  <a:pt x="306477" y="1021375"/>
                </a:lnTo>
                <a:lnTo>
                  <a:pt x="349256" y="1039463"/>
                </a:lnTo>
                <a:lnTo>
                  <a:pt x="393832" y="1053861"/>
                </a:lnTo>
                <a:lnTo>
                  <a:pt x="440015" y="1064380"/>
                </a:lnTo>
                <a:lnTo>
                  <a:pt x="487617" y="1070830"/>
                </a:lnTo>
                <a:lnTo>
                  <a:pt x="536447" y="1073023"/>
                </a:lnTo>
                <a:lnTo>
                  <a:pt x="585278" y="1070830"/>
                </a:lnTo>
                <a:lnTo>
                  <a:pt x="632880" y="1064380"/>
                </a:lnTo>
                <a:lnTo>
                  <a:pt x="679063" y="1053861"/>
                </a:lnTo>
                <a:lnTo>
                  <a:pt x="723639" y="1039463"/>
                </a:lnTo>
                <a:lnTo>
                  <a:pt x="766418" y="1021375"/>
                </a:lnTo>
                <a:lnTo>
                  <a:pt x="807212" y="999786"/>
                </a:lnTo>
                <a:lnTo>
                  <a:pt x="845829" y="974885"/>
                </a:lnTo>
                <a:lnTo>
                  <a:pt x="882082" y="946863"/>
                </a:lnTo>
                <a:lnTo>
                  <a:pt x="915781" y="915908"/>
                </a:lnTo>
                <a:lnTo>
                  <a:pt x="946736" y="882209"/>
                </a:lnTo>
                <a:lnTo>
                  <a:pt x="974758" y="845956"/>
                </a:lnTo>
                <a:lnTo>
                  <a:pt x="999659" y="807339"/>
                </a:lnTo>
                <a:lnTo>
                  <a:pt x="1021248" y="766545"/>
                </a:lnTo>
                <a:lnTo>
                  <a:pt x="1039336" y="723766"/>
                </a:lnTo>
                <a:lnTo>
                  <a:pt x="1053734" y="679190"/>
                </a:lnTo>
                <a:lnTo>
                  <a:pt x="1064253" y="633007"/>
                </a:lnTo>
                <a:lnTo>
                  <a:pt x="1070703" y="585405"/>
                </a:lnTo>
                <a:lnTo>
                  <a:pt x="1072895" y="536575"/>
                </a:lnTo>
                <a:lnTo>
                  <a:pt x="1070703" y="487743"/>
                </a:lnTo>
                <a:lnTo>
                  <a:pt x="1064253" y="440138"/>
                </a:lnTo>
                <a:lnTo>
                  <a:pt x="1053734" y="393949"/>
                </a:lnTo>
                <a:lnTo>
                  <a:pt x="1039336" y="349367"/>
                </a:lnTo>
                <a:lnTo>
                  <a:pt x="1021248" y="306580"/>
                </a:lnTo>
                <a:lnTo>
                  <a:pt x="999659" y="265778"/>
                </a:lnTo>
                <a:lnTo>
                  <a:pt x="974758" y="227150"/>
                </a:lnTo>
                <a:lnTo>
                  <a:pt x="946736" y="190887"/>
                </a:lnTo>
                <a:lnTo>
                  <a:pt x="915781" y="157178"/>
                </a:lnTo>
                <a:lnTo>
                  <a:pt x="882082" y="126212"/>
                </a:lnTo>
                <a:lnTo>
                  <a:pt x="845829" y="98179"/>
                </a:lnTo>
                <a:lnTo>
                  <a:pt x="807212" y="73269"/>
                </a:lnTo>
                <a:lnTo>
                  <a:pt x="766418" y="51671"/>
                </a:lnTo>
                <a:lnTo>
                  <a:pt x="723639" y="33575"/>
                </a:lnTo>
                <a:lnTo>
                  <a:pt x="679063" y="19170"/>
                </a:lnTo>
                <a:lnTo>
                  <a:pt x="632880" y="8646"/>
                </a:lnTo>
                <a:lnTo>
                  <a:pt x="585278" y="2193"/>
                </a:lnTo>
                <a:lnTo>
                  <a:pt x="536447" y="0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22129" y="3878525"/>
            <a:ext cx="384810" cy="359410"/>
          </a:xfrm>
          <a:custGeom>
            <a:avLst/>
            <a:gdLst/>
            <a:ahLst/>
            <a:cxnLst/>
            <a:rect l="l" t="t" r="r" b="b"/>
            <a:pathLst>
              <a:path w="384810" h="359410">
                <a:moveTo>
                  <a:pt x="288418" y="320641"/>
                </a:moveTo>
                <a:lnTo>
                  <a:pt x="96139" y="320641"/>
                </a:lnTo>
                <a:lnTo>
                  <a:pt x="96139" y="359118"/>
                </a:lnTo>
                <a:lnTo>
                  <a:pt x="288418" y="359118"/>
                </a:lnTo>
                <a:lnTo>
                  <a:pt x="288418" y="320641"/>
                </a:lnTo>
                <a:close/>
              </a:path>
              <a:path w="384810" h="359410">
                <a:moveTo>
                  <a:pt x="230734" y="282164"/>
                </a:moveTo>
                <a:lnTo>
                  <a:pt x="153823" y="282164"/>
                </a:lnTo>
                <a:lnTo>
                  <a:pt x="153823" y="320641"/>
                </a:lnTo>
                <a:lnTo>
                  <a:pt x="230734" y="320641"/>
                </a:lnTo>
                <a:lnTo>
                  <a:pt x="230734" y="282164"/>
                </a:lnTo>
                <a:close/>
              </a:path>
              <a:path w="384810" h="359410">
                <a:moveTo>
                  <a:pt x="358920" y="0"/>
                </a:moveTo>
                <a:lnTo>
                  <a:pt x="25637" y="0"/>
                </a:lnTo>
                <a:lnTo>
                  <a:pt x="15682" y="2024"/>
                </a:lnTo>
                <a:lnTo>
                  <a:pt x="7530" y="7535"/>
                </a:lnTo>
                <a:lnTo>
                  <a:pt x="2022" y="15691"/>
                </a:lnTo>
                <a:lnTo>
                  <a:pt x="0" y="25651"/>
                </a:lnTo>
                <a:lnTo>
                  <a:pt x="0" y="256512"/>
                </a:lnTo>
                <a:lnTo>
                  <a:pt x="2023" y="266472"/>
                </a:lnTo>
                <a:lnTo>
                  <a:pt x="7530" y="274629"/>
                </a:lnTo>
                <a:lnTo>
                  <a:pt x="15682" y="280140"/>
                </a:lnTo>
                <a:lnTo>
                  <a:pt x="25637" y="282164"/>
                </a:lnTo>
                <a:lnTo>
                  <a:pt x="358920" y="282164"/>
                </a:lnTo>
                <a:lnTo>
                  <a:pt x="368875" y="280140"/>
                </a:lnTo>
                <a:lnTo>
                  <a:pt x="377027" y="274629"/>
                </a:lnTo>
                <a:lnTo>
                  <a:pt x="382534" y="266472"/>
                </a:lnTo>
                <a:lnTo>
                  <a:pt x="384557" y="256512"/>
                </a:lnTo>
                <a:lnTo>
                  <a:pt x="384557" y="243687"/>
                </a:lnTo>
                <a:lnTo>
                  <a:pt x="38455" y="243687"/>
                </a:lnTo>
                <a:lnTo>
                  <a:pt x="38455" y="38476"/>
                </a:lnTo>
                <a:lnTo>
                  <a:pt x="384557" y="38476"/>
                </a:lnTo>
                <a:lnTo>
                  <a:pt x="384557" y="25651"/>
                </a:lnTo>
                <a:lnTo>
                  <a:pt x="382534" y="15691"/>
                </a:lnTo>
                <a:lnTo>
                  <a:pt x="377026" y="7535"/>
                </a:lnTo>
                <a:lnTo>
                  <a:pt x="368875" y="2024"/>
                </a:lnTo>
                <a:lnTo>
                  <a:pt x="358920" y="0"/>
                </a:lnTo>
                <a:close/>
              </a:path>
              <a:path w="384810" h="359410">
                <a:moveTo>
                  <a:pt x="384557" y="38476"/>
                </a:moveTo>
                <a:lnTo>
                  <a:pt x="346102" y="38476"/>
                </a:lnTo>
                <a:lnTo>
                  <a:pt x="346102" y="243687"/>
                </a:lnTo>
                <a:lnTo>
                  <a:pt x="384557" y="243687"/>
                </a:lnTo>
                <a:lnTo>
                  <a:pt x="384557" y="38476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60585" y="3917002"/>
            <a:ext cx="307975" cy="205740"/>
          </a:xfrm>
          <a:custGeom>
            <a:avLst/>
            <a:gdLst/>
            <a:ahLst/>
            <a:cxnLst/>
            <a:rect l="l" t="t" r="r" b="b"/>
            <a:pathLst>
              <a:path w="307975" h="205739">
                <a:moveTo>
                  <a:pt x="307646" y="205210"/>
                </a:moveTo>
                <a:lnTo>
                  <a:pt x="0" y="205210"/>
                </a:lnTo>
                <a:lnTo>
                  <a:pt x="0" y="0"/>
                </a:lnTo>
                <a:lnTo>
                  <a:pt x="307646" y="0"/>
                </a:lnTo>
                <a:lnTo>
                  <a:pt x="307646" y="205210"/>
                </a:lnTo>
                <a:close/>
              </a:path>
            </a:pathLst>
          </a:custGeom>
          <a:ln w="7480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22129" y="3878525"/>
            <a:ext cx="384810" cy="359410"/>
          </a:xfrm>
          <a:custGeom>
            <a:avLst/>
            <a:gdLst/>
            <a:ahLst/>
            <a:cxnLst/>
            <a:rect l="l" t="t" r="r" b="b"/>
            <a:pathLst>
              <a:path w="384810" h="359410">
                <a:moveTo>
                  <a:pt x="358920" y="0"/>
                </a:moveTo>
                <a:lnTo>
                  <a:pt x="25637" y="0"/>
                </a:lnTo>
                <a:lnTo>
                  <a:pt x="15682" y="2024"/>
                </a:lnTo>
                <a:lnTo>
                  <a:pt x="7530" y="7535"/>
                </a:lnTo>
                <a:lnTo>
                  <a:pt x="2022" y="15691"/>
                </a:lnTo>
                <a:lnTo>
                  <a:pt x="0" y="25651"/>
                </a:lnTo>
                <a:lnTo>
                  <a:pt x="0" y="256512"/>
                </a:lnTo>
                <a:lnTo>
                  <a:pt x="2023" y="266472"/>
                </a:lnTo>
                <a:lnTo>
                  <a:pt x="7530" y="274629"/>
                </a:lnTo>
                <a:lnTo>
                  <a:pt x="15682" y="280140"/>
                </a:lnTo>
                <a:lnTo>
                  <a:pt x="25637" y="282164"/>
                </a:lnTo>
                <a:lnTo>
                  <a:pt x="153823" y="282164"/>
                </a:lnTo>
                <a:lnTo>
                  <a:pt x="153823" y="320641"/>
                </a:lnTo>
                <a:lnTo>
                  <a:pt x="96139" y="320641"/>
                </a:lnTo>
                <a:lnTo>
                  <a:pt x="96139" y="359118"/>
                </a:lnTo>
                <a:lnTo>
                  <a:pt x="288418" y="359118"/>
                </a:lnTo>
                <a:lnTo>
                  <a:pt x="288418" y="320641"/>
                </a:lnTo>
                <a:lnTo>
                  <a:pt x="230734" y="320641"/>
                </a:lnTo>
                <a:lnTo>
                  <a:pt x="230734" y="282164"/>
                </a:lnTo>
                <a:lnTo>
                  <a:pt x="358920" y="282164"/>
                </a:lnTo>
                <a:lnTo>
                  <a:pt x="368875" y="280140"/>
                </a:lnTo>
                <a:lnTo>
                  <a:pt x="377027" y="274629"/>
                </a:lnTo>
                <a:lnTo>
                  <a:pt x="382534" y="266472"/>
                </a:lnTo>
                <a:lnTo>
                  <a:pt x="384557" y="256512"/>
                </a:lnTo>
                <a:lnTo>
                  <a:pt x="384557" y="25651"/>
                </a:lnTo>
                <a:lnTo>
                  <a:pt x="382534" y="15691"/>
                </a:lnTo>
                <a:lnTo>
                  <a:pt x="377026" y="7535"/>
                </a:lnTo>
                <a:lnTo>
                  <a:pt x="368875" y="2024"/>
                </a:lnTo>
                <a:lnTo>
                  <a:pt x="358920" y="0"/>
                </a:lnTo>
                <a:close/>
              </a:path>
            </a:pathLst>
          </a:custGeom>
          <a:ln w="7479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32324" y="3878525"/>
            <a:ext cx="179705" cy="359410"/>
          </a:xfrm>
          <a:custGeom>
            <a:avLst/>
            <a:gdLst/>
            <a:ahLst/>
            <a:cxnLst/>
            <a:rect l="l" t="t" r="r" b="b"/>
            <a:pathLst>
              <a:path w="179705" h="359410">
                <a:moveTo>
                  <a:pt x="153823" y="0"/>
                </a:moveTo>
                <a:lnTo>
                  <a:pt x="25637" y="0"/>
                </a:lnTo>
                <a:lnTo>
                  <a:pt x="15682" y="2024"/>
                </a:lnTo>
                <a:lnTo>
                  <a:pt x="7530" y="7535"/>
                </a:lnTo>
                <a:lnTo>
                  <a:pt x="2022" y="15691"/>
                </a:lnTo>
                <a:lnTo>
                  <a:pt x="0" y="25651"/>
                </a:lnTo>
                <a:lnTo>
                  <a:pt x="0" y="333466"/>
                </a:lnTo>
                <a:lnTo>
                  <a:pt x="2023" y="343426"/>
                </a:lnTo>
                <a:lnTo>
                  <a:pt x="7531" y="351583"/>
                </a:lnTo>
                <a:lnTo>
                  <a:pt x="15682" y="357094"/>
                </a:lnTo>
                <a:lnTo>
                  <a:pt x="25637" y="359118"/>
                </a:lnTo>
                <a:lnTo>
                  <a:pt x="153823" y="359118"/>
                </a:lnTo>
                <a:lnTo>
                  <a:pt x="163777" y="357094"/>
                </a:lnTo>
                <a:lnTo>
                  <a:pt x="171929" y="351583"/>
                </a:lnTo>
                <a:lnTo>
                  <a:pt x="177437" y="343426"/>
                </a:lnTo>
                <a:lnTo>
                  <a:pt x="179460" y="333466"/>
                </a:lnTo>
                <a:lnTo>
                  <a:pt x="179460" y="320641"/>
                </a:lnTo>
                <a:lnTo>
                  <a:pt x="89730" y="320641"/>
                </a:lnTo>
                <a:lnTo>
                  <a:pt x="82129" y="319168"/>
                </a:lnTo>
                <a:lnTo>
                  <a:pt x="76030" y="315110"/>
                </a:lnTo>
                <a:lnTo>
                  <a:pt x="71974" y="309007"/>
                </a:lnTo>
                <a:lnTo>
                  <a:pt x="70502" y="301402"/>
                </a:lnTo>
                <a:lnTo>
                  <a:pt x="71974" y="293797"/>
                </a:lnTo>
                <a:lnTo>
                  <a:pt x="76030" y="287695"/>
                </a:lnTo>
                <a:lnTo>
                  <a:pt x="82129" y="283637"/>
                </a:lnTo>
                <a:lnTo>
                  <a:pt x="89730" y="282164"/>
                </a:lnTo>
                <a:lnTo>
                  <a:pt x="179460" y="282164"/>
                </a:lnTo>
                <a:lnTo>
                  <a:pt x="179460" y="128256"/>
                </a:lnTo>
                <a:lnTo>
                  <a:pt x="25637" y="128256"/>
                </a:lnTo>
                <a:lnTo>
                  <a:pt x="25637" y="89779"/>
                </a:lnTo>
                <a:lnTo>
                  <a:pt x="179460" y="89779"/>
                </a:lnTo>
                <a:lnTo>
                  <a:pt x="179460" y="64128"/>
                </a:lnTo>
                <a:lnTo>
                  <a:pt x="25637" y="64128"/>
                </a:lnTo>
                <a:lnTo>
                  <a:pt x="25637" y="25651"/>
                </a:lnTo>
                <a:lnTo>
                  <a:pt x="179460" y="25651"/>
                </a:lnTo>
                <a:lnTo>
                  <a:pt x="177437" y="15691"/>
                </a:lnTo>
                <a:lnTo>
                  <a:pt x="171929" y="7535"/>
                </a:lnTo>
                <a:lnTo>
                  <a:pt x="163777" y="2024"/>
                </a:lnTo>
                <a:lnTo>
                  <a:pt x="153823" y="0"/>
                </a:lnTo>
                <a:close/>
              </a:path>
              <a:path w="179705" h="359410">
                <a:moveTo>
                  <a:pt x="179460" y="282164"/>
                </a:moveTo>
                <a:lnTo>
                  <a:pt x="89730" y="282164"/>
                </a:lnTo>
                <a:lnTo>
                  <a:pt x="97331" y="283637"/>
                </a:lnTo>
                <a:lnTo>
                  <a:pt x="103430" y="287695"/>
                </a:lnTo>
                <a:lnTo>
                  <a:pt x="107485" y="293797"/>
                </a:lnTo>
                <a:lnTo>
                  <a:pt x="108958" y="301402"/>
                </a:lnTo>
                <a:lnTo>
                  <a:pt x="107486" y="309007"/>
                </a:lnTo>
                <a:lnTo>
                  <a:pt x="103430" y="315110"/>
                </a:lnTo>
                <a:lnTo>
                  <a:pt x="97331" y="319168"/>
                </a:lnTo>
                <a:lnTo>
                  <a:pt x="89730" y="320641"/>
                </a:lnTo>
                <a:lnTo>
                  <a:pt x="179460" y="320641"/>
                </a:lnTo>
                <a:lnTo>
                  <a:pt x="179460" y="282164"/>
                </a:lnTo>
                <a:close/>
              </a:path>
              <a:path w="179705" h="359410">
                <a:moveTo>
                  <a:pt x="179460" y="89779"/>
                </a:moveTo>
                <a:lnTo>
                  <a:pt x="153823" y="89779"/>
                </a:lnTo>
                <a:lnTo>
                  <a:pt x="153823" y="128256"/>
                </a:lnTo>
                <a:lnTo>
                  <a:pt x="179460" y="128256"/>
                </a:lnTo>
                <a:lnTo>
                  <a:pt x="179460" y="89779"/>
                </a:lnTo>
                <a:close/>
              </a:path>
              <a:path w="179705" h="359410">
                <a:moveTo>
                  <a:pt x="179460" y="25651"/>
                </a:moveTo>
                <a:lnTo>
                  <a:pt x="153823" y="25651"/>
                </a:lnTo>
                <a:lnTo>
                  <a:pt x="153823" y="64128"/>
                </a:lnTo>
                <a:lnTo>
                  <a:pt x="179460" y="64128"/>
                </a:lnTo>
                <a:lnTo>
                  <a:pt x="179460" y="25651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57961" y="3904177"/>
            <a:ext cx="128270" cy="38735"/>
          </a:xfrm>
          <a:custGeom>
            <a:avLst/>
            <a:gdLst/>
            <a:ahLst/>
            <a:cxnLst/>
            <a:rect l="l" t="t" r="r" b="b"/>
            <a:pathLst>
              <a:path w="128269" h="38735">
                <a:moveTo>
                  <a:pt x="128185" y="38476"/>
                </a:moveTo>
                <a:lnTo>
                  <a:pt x="0" y="38476"/>
                </a:lnTo>
                <a:lnTo>
                  <a:pt x="0" y="0"/>
                </a:lnTo>
                <a:lnTo>
                  <a:pt x="128185" y="0"/>
                </a:lnTo>
                <a:lnTo>
                  <a:pt x="128185" y="38476"/>
                </a:lnTo>
                <a:close/>
              </a:path>
            </a:pathLst>
          </a:custGeom>
          <a:ln w="7481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57961" y="3968305"/>
            <a:ext cx="128270" cy="38735"/>
          </a:xfrm>
          <a:custGeom>
            <a:avLst/>
            <a:gdLst/>
            <a:ahLst/>
            <a:cxnLst/>
            <a:rect l="l" t="t" r="r" b="b"/>
            <a:pathLst>
              <a:path w="128269" h="38735">
                <a:moveTo>
                  <a:pt x="128185" y="38476"/>
                </a:moveTo>
                <a:lnTo>
                  <a:pt x="0" y="38476"/>
                </a:lnTo>
                <a:lnTo>
                  <a:pt x="0" y="0"/>
                </a:lnTo>
                <a:lnTo>
                  <a:pt x="128185" y="0"/>
                </a:lnTo>
                <a:lnTo>
                  <a:pt x="128185" y="38476"/>
                </a:lnTo>
                <a:close/>
              </a:path>
            </a:pathLst>
          </a:custGeom>
          <a:ln w="7481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02826" y="416068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227" y="38476"/>
                </a:moveTo>
                <a:lnTo>
                  <a:pt x="11626" y="37004"/>
                </a:lnTo>
                <a:lnTo>
                  <a:pt x="5528" y="32945"/>
                </a:lnTo>
                <a:lnTo>
                  <a:pt x="1472" y="26843"/>
                </a:lnTo>
                <a:lnTo>
                  <a:pt x="0" y="19238"/>
                </a:lnTo>
                <a:lnTo>
                  <a:pt x="1472" y="11633"/>
                </a:lnTo>
                <a:lnTo>
                  <a:pt x="5528" y="5531"/>
                </a:lnTo>
                <a:lnTo>
                  <a:pt x="11626" y="1472"/>
                </a:lnTo>
                <a:lnTo>
                  <a:pt x="19227" y="0"/>
                </a:lnTo>
                <a:lnTo>
                  <a:pt x="26828" y="1472"/>
                </a:lnTo>
                <a:lnTo>
                  <a:pt x="32927" y="5531"/>
                </a:lnTo>
                <a:lnTo>
                  <a:pt x="36983" y="11633"/>
                </a:lnTo>
                <a:lnTo>
                  <a:pt x="38455" y="19238"/>
                </a:lnTo>
                <a:lnTo>
                  <a:pt x="36983" y="26843"/>
                </a:lnTo>
                <a:lnTo>
                  <a:pt x="32927" y="32945"/>
                </a:lnTo>
                <a:lnTo>
                  <a:pt x="26828" y="37004"/>
                </a:lnTo>
                <a:lnTo>
                  <a:pt x="19227" y="38476"/>
                </a:lnTo>
                <a:close/>
              </a:path>
            </a:pathLst>
          </a:custGeom>
          <a:ln w="7479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32324" y="3878525"/>
            <a:ext cx="179705" cy="359410"/>
          </a:xfrm>
          <a:custGeom>
            <a:avLst/>
            <a:gdLst/>
            <a:ahLst/>
            <a:cxnLst/>
            <a:rect l="l" t="t" r="r" b="b"/>
            <a:pathLst>
              <a:path w="179705" h="359410">
                <a:moveTo>
                  <a:pt x="153823" y="0"/>
                </a:moveTo>
                <a:lnTo>
                  <a:pt x="25637" y="0"/>
                </a:lnTo>
                <a:lnTo>
                  <a:pt x="15682" y="2024"/>
                </a:lnTo>
                <a:lnTo>
                  <a:pt x="7530" y="7535"/>
                </a:lnTo>
                <a:lnTo>
                  <a:pt x="2022" y="15691"/>
                </a:lnTo>
                <a:lnTo>
                  <a:pt x="0" y="25651"/>
                </a:lnTo>
                <a:lnTo>
                  <a:pt x="0" y="333466"/>
                </a:lnTo>
                <a:lnTo>
                  <a:pt x="2023" y="343426"/>
                </a:lnTo>
                <a:lnTo>
                  <a:pt x="7531" y="351583"/>
                </a:lnTo>
                <a:lnTo>
                  <a:pt x="15682" y="357094"/>
                </a:lnTo>
                <a:lnTo>
                  <a:pt x="25637" y="359118"/>
                </a:lnTo>
                <a:lnTo>
                  <a:pt x="153823" y="359118"/>
                </a:lnTo>
                <a:lnTo>
                  <a:pt x="163777" y="357094"/>
                </a:lnTo>
                <a:lnTo>
                  <a:pt x="171929" y="351583"/>
                </a:lnTo>
                <a:lnTo>
                  <a:pt x="177437" y="343426"/>
                </a:lnTo>
                <a:lnTo>
                  <a:pt x="179460" y="333466"/>
                </a:lnTo>
                <a:lnTo>
                  <a:pt x="179460" y="25651"/>
                </a:lnTo>
                <a:lnTo>
                  <a:pt x="177437" y="15691"/>
                </a:lnTo>
                <a:lnTo>
                  <a:pt x="171929" y="7535"/>
                </a:lnTo>
                <a:lnTo>
                  <a:pt x="163777" y="2024"/>
                </a:lnTo>
                <a:lnTo>
                  <a:pt x="153823" y="0"/>
                </a:lnTo>
                <a:close/>
              </a:path>
            </a:pathLst>
          </a:custGeom>
          <a:ln w="7478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04770" y="3745712"/>
            <a:ext cx="622935" cy="622935"/>
          </a:xfrm>
          <a:custGeom>
            <a:avLst/>
            <a:gdLst/>
            <a:ahLst/>
            <a:cxnLst/>
            <a:rect l="l" t="t" r="r" b="b"/>
            <a:pathLst>
              <a:path w="622935" h="622935">
                <a:moveTo>
                  <a:pt x="0" y="622325"/>
                </a:moveTo>
                <a:lnTo>
                  <a:pt x="622325" y="622325"/>
                </a:lnTo>
                <a:lnTo>
                  <a:pt x="622325" y="0"/>
                </a:lnTo>
                <a:lnTo>
                  <a:pt x="0" y="0"/>
                </a:lnTo>
                <a:lnTo>
                  <a:pt x="0" y="6223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70047" y="3655568"/>
            <a:ext cx="2068195" cy="70314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b="1" u="sng" dirty="0">
                <a:latin typeface="Aptos" panose="020B0004020202020204" pitchFamily="34" charset="0"/>
              </a:rPr>
              <a:t>Host university</a:t>
            </a:r>
          </a:p>
          <a:p>
            <a:pPr marL="12700" marR="5080">
              <a:lnSpc>
                <a:spcPct val="101699"/>
              </a:lnSpc>
              <a:spcBef>
                <a:spcPts val="515"/>
              </a:spcBef>
            </a:pPr>
            <a:r>
              <a:rPr sz="1200" dirty="0">
                <a:latin typeface="Aptos" panose="020B0004020202020204" pitchFamily="34" charset="0"/>
              </a:rPr>
              <a:t>Campus, modules, language of  instruction, city, country</a:t>
            </a:r>
          </a:p>
        </p:txBody>
      </p:sp>
      <p:sp>
        <p:nvSpPr>
          <p:cNvPr id="24" name="object 24"/>
          <p:cNvSpPr/>
          <p:nvPr/>
        </p:nvSpPr>
        <p:spPr>
          <a:xfrm>
            <a:off x="6152134" y="3520313"/>
            <a:ext cx="1073150" cy="1073150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536447" y="0"/>
                </a:moveTo>
                <a:lnTo>
                  <a:pt x="487617" y="2193"/>
                </a:lnTo>
                <a:lnTo>
                  <a:pt x="440015" y="8646"/>
                </a:lnTo>
                <a:lnTo>
                  <a:pt x="393832" y="19170"/>
                </a:lnTo>
                <a:lnTo>
                  <a:pt x="349256" y="33575"/>
                </a:lnTo>
                <a:lnTo>
                  <a:pt x="306477" y="51671"/>
                </a:lnTo>
                <a:lnTo>
                  <a:pt x="265684" y="73269"/>
                </a:lnTo>
                <a:lnTo>
                  <a:pt x="227066" y="98179"/>
                </a:lnTo>
                <a:lnTo>
                  <a:pt x="190813" y="126212"/>
                </a:lnTo>
                <a:lnTo>
                  <a:pt x="157114" y="157178"/>
                </a:lnTo>
                <a:lnTo>
                  <a:pt x="126159" y="190887"/>
                </a:lnTo>
                <a:lnTo>
                  <a:pt x="98137" y="227150"/>
                </a:lnTo>
                <a:lnTo>
                  <a:pt x="73236" y="265778"/>
                </a:lnTo>
                <a:lnTo>
                  <a:pt x="51647" y="306580"/>
                </a:lnTo>
                <a:lnTo>
                  <a:pt x="33559" y="349367"/>
                </a:lnTo>
                <a:lnTo>
                  <a:pt x="19161" y="393949"/>
                </a:lnTo>
                <a:lnTo>
                  <a:pt x="8642" y="440138"/>
                </a:lnTo>
                <a:lnTo>
                  <a:pt x="2192" y="487743"/>
                </a:lnTo>
                <a:lnTo>
                  <a:pt x="0" y="536575"/>
                </a:lnTo>
                <a:lnTo>
                  <a:pt x="2192" y="585405"/>
                </a:lnTo>
                <a:lnTo>
                  <a:pt x="8642" y="633007"/>
                </a:lnTo>
                <a:lnTo>
                  <a:pt x="19161" y="679190"/>
                </a:lnTo>
                <a:lnTo>
                  <a:pt x="33559" y="723766"/>
                </a:lnTo>
                <a:lnTo>
                  <a:pt x="51647" y="766545"/>
                </a:lnTo>
                <a:lnTo>
                  <a:pt x="73236" y="807339"/>
                </a:lnTo>
                <a:lnTo>
                  <a:pt x="98137" y="845956"/>
                </a:lnTo>
                <a:lnTo>
                  <a:pt x="126159" y="882209"/>
                </a:lnTo>
                <a:lnTo>
                  <a:pt x="157114" y="915908"/>
                </a:lnTo>
                <a:lnTo>
                  <a:pt x="190813" y="946863"/>
                </a:lnTo>
                <a:lnTo>
                  <a:pt x="227066" y="974885"/>
                </a:lnTo>
                <a:lnTo>
                  <a:pt x="265684" y="999786"/>
                </a:lnTo>
                <a:lnTo>
                  <a:pt x="306477" y="1021375"/>
                </a:lnTo>
                <a:lnTo>
                  <a:pt x="349256" y="1039463"/>
                </a:lnTo>
                <a:lnTo>
                  <a:pt x="393832" y="1053861"/>
                </a:lnTo>
                <a:lnTo>
                  <a:pt x="440015" y="1064380"/>
                </a:lnTo>
                <a:lnTo>
                  <a:pt x="487617" y="1070830"/>
                </a:lnTo>
                <a:lnTo>
                  <a:pt x="536447" y="1073023"/>
                </a:lnTo>
                <a:lnTo>
                  <a:pt x="585279" y="1070830"/>
                </a:lnTo>
                <a:lnTo>
                  <a:pt x="632884" y="1064380"/>
                </a:lnTo>
                <a:lnTo>
                  <a:pt x="679073" y="1053861"/>
                </a:lnTo>
                <a:lnTo>
                  <a:pt x="723655" y="1039463"/>
                </a:lnTo>
                <a:lnTo>
                  <a:pt x="766442" y="1021375"/>
                </a:lnTo>
                <a:lnTo>
                  <a:pt x="807244" y="999786"/>
                </a:lnTo>
                <a:lnTo>
                  <a:pt x="845872" y="974885"/>
                </a:lnTo>
                <a:lnTo>
                  <a:pt x="882135" y="946863"/>
                </a:lnTo>
                <a:lnTo>
                  <a:pt x="915844" y="915908"/>
                </a:lnTo>
                <a:lnTo>
                  <a:pt x="946810" y="882209"/>
                </a:lnTo>
                <a:lnTo>
                  <a:pt x="974843" y="845956"/>
                </a:lnTo>
                <a:lnTo>
                  <a:pt x="999753" y="807339"/>
                </a:lnTo>
                <a:lnTo>
                  <a:pt x="1021351" y="766545"/>
                </a:lnTo>
                <a:lnTo>
                  <a:pt x="1039447" y="723766"/>
                </a:lnTo>
                <a:lnTo>
                  <a:pt x="1053852" y="679190"/>
                </a:lnTo>
                <a:lnTo>
                  <a:pt x="1064376" y="633007"/>
                </a:lnTo>
                <a:lnTo>
                  <a:pt x="1070829" y="585405"/>
                </a:lnTo>
                <a:lnTo>
                  <a:pt x="1073022" y="536575"/>
                </a:lnTo>
                <a:lnTo>
                  <a:pt x="1070829" y="487743"/>
                </a:lnTo>
                <a:lnTo>
                  <a:pt x="1064376" y="440138"/>
                </a:lnTo>
                <a:lnTo>
                  <a:pt x="1053852" y="393949"/>
                </a:lnTo>
                <a:lnTo>
                  <a:pt x="1039447" y="349367"/>
                </a:lnTo>
                <a:lnTo>
                  <a:pt x="1021351" y="306580"/>
                </a:lnTo>
                <a:lnTo>
                  <a:pt x="999753" y="265778"/>
                </a:lnTo>
                <a:lnTo>
                  <a:pt x="974843" y="227150"/>
                </a:lnTo>
                <a:lnTo>
                  <a:pt x="946810" y="190887"/>
                </a:lnTo>
                <a:lnTo>
                  <a:pt x="915844" y="157178"/>
                </a:lnTo>
                <a:lnTo>
                  <a:pt x="882135" y="126212"/>
                </a:lnTo>
                <a:lnTo>
                  <a:pt x="845872" y="98179"/>
                </a:lnTo>
                <a:lnTo>
                  <a:pt x="807244" y="73269"/>
                </a:lnTo>
                <a:lnTo>
                  <a:pt x="766442" y="51671"/>
                </a:lnTo>
                <a:lnTo>
                  <a:pt x="723655" y="33575"/>
                </a:lnTo>
                <a:lnTo>
                  <a:pt x="679073" y="19170"/>
                </a:lnTo>
                <a:lnTo>
                  <a:pt x="632884" y="8646"/>
                </a:lnTo>
                <a:lnTo>
                  <a:pt x="585279" y="2193"/>
                </a:lnTo>
                <a:lnTo>
                  <a:pt x="536447" y="0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 sz="1200" dirty="0">
              <a:latin typeface="Aptos" panose="020B00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07608" y="4006782"/>
            <a:ext cx="564515" cy="256540"/>
          </a:xfrm>
          <a:custGeom>
            <a:avLst/>
            <a:gdLst/>
            <a:ahLst/>
            <a:cxnLst/>
            <a:rect l="l" t="t" r="r" b="b"/>
            <a:pathLst>
              <a:path w="564515" h="256539">
                <a:moveTo>
                  <a:pt x="564018" y="0"/>
                </a:moveTo>
                <a:lnTo>
                  <a:pt x="0" y="0"/>
                </a:lnTo>
                <a:lnTo>
                  <a:pt x="0" y="256512"/>
                </a:lnTo>
                <a:lnTo>
                  <a:pt x="564018" y="256512"/>
                </a:lnTo>
                <a:lnTo>
                  <a:pt x="564018" y="218036"/>
                </a:lnTo>
                <a:lnTo>
                  <a:pt x="64093" y="218036"/>
                </a:lnTo>
                <a:lnTo>
                  <a:pt x="38455" y="192384"/>
                </a:lnTo>
                <a:lnTo>
                  <a:pt x="38455" y="64128"/>
                </a:lnTo>
                <a:lnTo>
                  <a:pt x="64093" y="38476"/>
                </a:lnTo>
                <a:lnTo>
                  <a:pt x="564018" y="38476"/>
                </a:lnTo>
                <a:lnTo>
                  <a:pt x="564018" y="0"/>
                </a:lnTo>
                <a:close/>
              </a:path>
              <a:path w="564515" h="256539">
                <a:moveTo>
                  <a:pt x="564018" y="38476"/>
                </a:moveTo>
                <a:lnTo>
                  <a:pt x="506334" y="38476"/>
                </a:lnTo>
                <a:lnTo>
                  <a:pt x="525562" y="57715"/>
                </a:lnTo>
                <a:lnTo>
                  <a:pt x="525562" y="198797"/>
                </a:lnTo>
                <a:lnTo>
                  <a:pt x="506334" y="218036"/>
                </a:lnTo>
                <a:lnTo>
                  <a:pt x="564018" y="218036"/>
                </a:lnTo>
                <a:lnTo>
                  <a:pt x="564018" y="38476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46064" y="4045259"/>
            <a:ext cx="487680" cy="179705"/>
          </a:xfrm>
          <a:custGeom>
            <a:avLst/>
            <a:gdLst/>
            <a:ahLst/>
            <a:cxnLst/>
            <a:rect l="l" t="t" r="r" b="b"/>
            <a:pathLst>
              <a:path w="487679" h="179704">
                <a:moveTo>
                  <a:pt x="487106" y="160320"/>
                </a:moveTo>
                <a:lnTo>
                  <a:pt x="467878" y="179559"/>
                </a:lnTo>
                <a:lnTo>
                  <a:pt x="25637" y="179559"/>
                </a:lnTo>
                <a:lnTo>
                  <a:pt x="0" y="153907"/>
                </a:lnTo>
                <a:lnTo>
                  <a:pt x="0" y="25651"/>
                </a:lnTo>
                <a:lnTo>
                  <a:pt x="25637" y="0"/>
                </a:lnTo>
                <a:lnTo>
                  <a:pt x="467878" y="0"/>
                </a:lnTo>
                <a:lnTo>
                  <a:pt x="487106" y="19238"/>
                </a:lnTo>
                <a:lnTo>
                  <a:pt x="487106" y="160320"/>
                </a:lnTo>
                <a:close/>
              </a:path>
            </a:pathLst>
          </a:custGeom>
          <a:ln w="7481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07608" y="4006782"/>
            <a:ext cx="564515" cy="256540"/>
          </a:xfrm>
          <a:custGeom>
            <a:avLst/>
            <a:gdLst/>
            <a:ahLst/>
            <a:cxnLst/>
            <a:rect l="l" t="t" r="r" b="b"/>
            <a:pathLst>
              <a:path w="564515" h="256539">
                <a:moveTo>
                  <a:pt x="0" y="0"/>
                </a:moveTo>
                <a:lnTo>
                  <a:pt x="0" y="256512"/>
                </a:lnTo>
                <a:lnTo>
                  <a:pt x="564018" y="256512"/>
                </a:lnTo>
                <a:lnTo>
                  <a:pt x="564018" y="0"/>
                </a:lnTo>
                <a:lnTo>
                  <a:pt x="0" y="0"/>
                </a:lnTo>
                <a:close/>
              </a:path>
            </a:pathLst>
          </a:custGeom>
          <a:ln w="7480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34604" y="4067170"/>
            <a:ext cx="110027" cy="13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10157" y="411580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9227" y="0"/>
                </a:moveTo>
                <a:lnTo>
                  <a:pt x="11744" y="1512"/>
                </a:lnTo>
                <a:lnTo>
                  <a:pt x="5632" y="5635"/>
                </a:lnTo>
                <a:lnTo>
                  <a:pt x="1511" y="11750"/>
                </a:lnTo>
                <a:lnTo>
                  <a:pt x="0" y="19238"/>
                </a:lnTo>
                <a:lnTo>
                  <a:pt x="1511" y="26726"/>
                </a:lnTo>
                <a:lnTo>
                  <a:pt x="5632" y="32841"/>
                </a:lnTo>
                <a:lnTo>
                  <a:pt x="11744" y="36964"/>
                </a:lnTo>
                <a:lnTo>
                  <a:pt x="19227" y="38476"/>
                </a:lnTo>
                <a:lnTo>
                  <a:pt x="26711" y="36964"/>
                </a:lnTo>
                <a:lnTo>
                  <a:pt x="32823" y="32841"/>
                </a:lnTo>
                <a:lnTo>
                  <a:pt x="36944" y="26726"/>
                </a:lnTo>
                <a:lnTo>
                  <a:pt x="38455" y="19238"/>
                </a:lnTo>
                <a:lnTo>
                  <a:pt x="36944" y="11750"/>
                </a:lnTo>
                <a:lnTo>
                  <a:pt x="32823" y="5635"/>
                </a:lnTo>
                <a:lnTo>
                  <a:pt x="26711" y="1512"/>
                </a:lnTo>
                <a:lnTo>
                  <a:pt x="19227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10157" y="411580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55" y="19238"/>
                </a:moveTo>
                <a:lnTo>
                  <a:pt x="36944" y="26726"/>
                </a:lnTo>
                <a:lnTo>
                  <a:pt x="32823" y="32841"/>
                </a:lnTo>
                <a:lnTo>
                  <a:pt x="26711" y="36964"/>
                </a:lnTo>
                <a:lnTo>
                  <a:pt x="19227" y="38476"/>
                </a:lnTo>
                <a:lnTo>
                  <a:pt x="11744" y="36964"/>
                </a:lnTo>
                <a:lnTo>
                  <a:pt x="5632" y="32841"/>
                </a:lnTo>
                <a:lnTo>
                  <a:pt x="1511" y="26726"/>
                </a:lnTo>
                <a:lnTo>
                  <a:pt x="0" y="19238"/>
                </a:lnTo>
                <a:lnTo>
                  <a:pt x="1511" y="11750"/>
                </a:lnTo>
                <a:lnTo>
                  <a:pt x="5632" y="5635"/>
                </a:lnTo>
                <a:lnTo>
                  <a:pt x="11744" y="1512"/>
                </a:lnTo>
                <a:lnTo>
                  <a:pt x="19227" y="0"/>
                </a:lnTo>
                <a:lnTo>
                  <a:pt x="26711" y="1512"/>
                </a:lnTo>
                <a:lnTo>
                  <a:pt x="32823" y="5635"/>
                </a:lnTo>
                <a:lnTo>
                  <a:pt x="36944" y="11750"/>
                </a:lnTo>
                <a:lnTo>
                  <a:pt x="38455" y="19238"/>
                </a:lnTo>
                <a:close/>
              </a:path>
            </a:pathLst>
          </a:custGeom>
          <a:ln w="7479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30622" y="411580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9227" y="0"/>
                </a:moveTo>
                <a:lnTo>
                  <a:pt x="11744" y="1512"/>
                </a:lnTo>
                <a:lnTo>
                  <a:pt x="5632" y="5635"/>
                </a:lnTo>
                <a:lnTo>
                  <a:pt x="1511" y="11750"/>
                </a:lnTo>
                <a:lnTo>
                  <a:pt x="0" y="19238"/>
                </a:lnTo>
                <a:lnTo>
                  <a:pt x="1511" y="26726"/>
                </a:lnTo>
                <a:lnTo>
                  <a:pt x="5632" y="32841"/>
                </a:lnTo>
                <a:lnTo>
                  <a:pt x="11744" y="36964"/>
                </a:lnTo>
                <a:lnTo>
                  <a:pt x="19227" y="38476"/>
                </a:lnTo>
                <a:lnTo>
                  <a:pt x="26711" y="36964"/>
                </a:lnTo>
                <a:lnTo>
                  <a:pt x="32823" y="32841"/>
                </a:lnTo>
                <a:lnTo>
                  <a:pt x="36944" y="26726"/>
                </a:lnTo>
                <a:lnTo>
                  <a:pt x="38455" y="19238"/>
                </a:lnTo>
                <a:lnTo>
                  <a:pt x="36944" y="11750"/>
                </a:lnTo>
                <a:lnTo>
                  <a:pt x="32823" y="5635"/>
                </a:lnTo>
                <a:lnTo>
                  <a:pt x="26711" y="1512"/>
                </a:lnTo>
                <a:lnTo>
                  <a:pt x="19227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30622" y="411580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55" y="19238"/>
                </a:moveTo>
                <a:lnTo>
                  <a:pt x="36944" y="26726"/>
                </a:lnTo>
                <a:lnTo>
                  <a:pt x="32823" y="32841"/>
                </a:lnTo>
                <a:lnTo>
                  <a:pt x="26711" y="36964"/>
                </a:lnTo>
                <a:lnTo>
                  <a:pt x="19227" y="38476"/>
                </a:lnTo>
                <a:lnTo>
                  <a:pt x="11744" y="36964"/>
                </a:lnTo>
                <a:lnTo>
                  <a:pt x="5632" y="32841"/>
                </a:lnTo>
                <a:lnTo>
                  <a:pt x="1511" y="26726"/>
                </a:lnTo>
                <a:lnTo>
                  <a:pt x="0" y="19238"/>
                </a:lnTo>
                <a:lnTo>
                  <a:pt x="1511" y="11750"/>
                </a:lnTo>
                <a:lnTo>
                  <a:pt x="5632" y="5635"/>
                </a:lnTo>
                <a:lnTo>
                  <a:pt x="11744" y="1512"/>
                </a:lnTo>
                <a:lnTo>
                  <a:pt x="19227" y="0"/>
                </a:lnTo>
                <a:lnTo>
                  <a:pt x="26711" y="1512"/>
                </a:lnTo>
                <a:lnTo>
                  <a:pt x="32823" y="5635"/>
                </a:lnTo>
                <a:lnTo>
                  <a:pt x="36944" y="11750"/>
                </a:lnTo>
                <a:lnTo>
                  <a:pt x="38455" y="19238"/>
                </a:lnTo>
                <a:close/>
              </a:path>
            </a:pathLst>
          </a:custGeom>
          <a:ln w="7479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80674" y="3832353"/>
            <a:ext cx="372110" cy="141605"/>
          </a:xfrm>
          <a:custGeom>
            <a:avLst/>
            <a:gdLst/>
            <a:ahLst/>
            <a:cxnLst/>
            <a:rect l="l" t="t" r="r" b="b"/>
            <a:pathLst>
              <a:path w="372109" h="141604">
                <a:moveTo>
                  <a:pt x="344820" y="0"/>
                </a:moveTo>
                <a:lnTo>
                  <a:pt x="0" y="141082"/>
                </a:lnTo>
                <a:lnTo>
                  <a:pt x="197406" y="101963"/>
                </a:lnTo>
                <a:lnTo>
                  <a:pt x="323669" y="50661"/>
                </a:lnTo>
                <a:lnTo>
                  <a:pt x="365073" y="50661"/>
                </a:lnTo>
                <a:lnTo>
                  <a:pt x="344820" y="0"/>
                </a:lnTo>
                <a:close/>
              </a:path>
              <a:path w="372109" h="141604">
                <a:moveTo>
                  <a:pt x="365073" y="50661"/>
                </a:moveTo>
                <a:lnTo>
                  <a:pt x="323669" y="50661"/>
                </a:lnTo>
                <a:lnTo>
                  <a:pt x="333283" y="75030"/>
                </a:lnTo>
                <a:lnTo>
                  <a:pt x="371739" y="67334"/>
                </a:lnTo>
                <a:lnTo>
                  <a:pt x="365073" y="50661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80674" y="3832353"/>
            <a:ext cx="372110" cy="141605"/>
          </a:xfrm>
          <a:custGeom>
            <a:avLst/>
            <a:gdLst/>
            <a:ahLst/>
            <a:cxnLst/>
            <a:rect l="l" t="t" r="r" b="b"/>
            <a:pathLst>
              <a:path w="372109" h="141604">
                <a:moveTo>
                  <a:pt x="323669" y="50661"/>
                </a:moveTo>
                <a:lnTo>
                  <a:pt x="333283" y="75030"/>
                </a:lnTo>
                <a:lnTo>
                  <a:pt x="371739" y="67334"/>
                </a:lnTo>
                <a:lnTo>
                  <a:pt x="344820" y="0"/>
                </a:lnTo>
                <a:lnTo>
                  <a:pt x="0" y="141082"/>
                </a:lnTo>
                <a:lnTo>
                  <a:pt x="197406" y="101963"/>
                </a:lnTo>
                <a:lnTo>
                  <a:pt x="323669" y="50661"/>
                </a:lnTo>
                <a:close/>
              </a:path>
            </a:pathLst>
          </a:custGeom>
          <a:ln w="7481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74250" y="3915720"/>
            <a:ext cx="341630" cy="65405"/>
          </a:xfrm>
          <a:custGeom>
            <a:avLst/>
            <a:gdLst/>
            <a:ahLst/>
            <a:cxnLst/>
            <a:rect l="l" t="t" r="r" b="b"/>
            <a:pathLst>
              <a:path w="341629" h="65404">
                <a:moveTo>
                  <a:pt x="328796" y="0"/>
                </a:moveTo>
                <a:lnTo>
                  <a:pt x="0" y="65410"/>
                </a:lnTo>
                <a:lnTo>
                  <a:pt x="196765" y="65410"/>
                </a:lnTo>
                <a:lnTo>
                  <a:pt x="298032" y="45531"/>
                </a:lnTo>
                <a:lnTo>
                  <a:pt x="337719" y="45531"/>
                </a:lnTo>
                <a:lnTo>
                  <a:pt x="328796" y="0"/>
                </a:lnTo>
                <a:close/>
              </a:path>
              <a:path w="341629" h="65404">
                <a:moveTo>
                  <a:pt x="337719" y="45531"/>
                </a:moveTo>
                <a:lnTo>
                  <a:pt x="298032" y="45531"/>
                </a:lnTo>
                <a:lnTo>
                  <a:pt x="302518" y="65410"/>
                </a:lnTo>
                <a:lnTo>
                  <a:pt x="341615" y="65410"/>
                </a:lnTo>
                <a:lnTo>
                  <a:pt x="337719" y="45531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74250" y="3915720"/>
            <a:ext cx="341630" cy="65405"/>
          </a:xfrm>
          <a:custGeom>
            <a:avLst/>
            <a:gdLst/>
            <a:ahLst/>
            <a:cxnLst/>
            <a:rect l="l" t="t" r="r" b="b"/>
            <a:pathLst>
              <a:path w="341629" h="65404">
                <a:moveTo>
                  <a:pt x="196765" y="65410"/>
                </a:moveTo>
                <a:lnTo>
                  <a:pt x="298032" y="45531"/>
                </a:lnTo>
                <a:lnTo>
                  <a:pt x="302518" y="65410"/>
                </a:lnTo>
                <a:lnTo>
                  <a:pt x="341615" y="65410"/>
                </a:lnTo>
                <a:lnTo>
                  <a:pt x="328796" y="0"/>
                </a:lnTo>
                <a:lnTo>
                  <a:pt x="0" y="65410"/>
                </a:lnTo>
                <a:lnTo>
                  <a:pt x="196765" y="65410"/>
                </a:lnTo>
                <a:close/>
              </a:path>
            </a:pathLst>
          </a:custGeom>
          <a:ln w="7481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377432" y="3745712"/>
            <a:ext cx="622935" cy="622935"/>
          </a:xfrm>
          <a:custGeom>
            <a:avLst/>
            <a:gdLst/>
            <a:ahLst/>
            <a:cxnLst/>
            <a:rect l="l" t="t" r="r" b="b"/>
            <a:pathLst>
              <a:path w="622934" h="622935">
                <a:moveTo>
                  <a:pt x="0" y="622325"/>
                </a:moveTo>
                <a:lnTo>
                  <a:pt x="622325" y="622325"/>
                </a:lnTo>
                <a:lnTo>
                  <a:pt x="622325" y="0"/>
                </a:lnTo>
                <a:lnTo>
                  <a:pt x="0" y="0"/>
                </a:lnTo>
                <a:lnTo>
                  <a:pt x="0" y="6223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43342" y="3663103"/>
            <a:ext cx="1853057" cy="764312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b="1" u="sng" dirty="0">
                <a:latin typeface="Aptos" panose="020B0004020202020204" pitchFamily="34" charset="0"/>
              </a:rPr>
              <a:t>Cost</a:t>
            </a:r>
          </a:p>
          <a:p>
            <a:pPr marL="184150" indent="-171450">
              <a:lnSpc>
                <a:spcPct val="100000"/>
              </a:lnSpc>
              <a:spcBef>
                <a:spcPts val="540"/>
              </a:spcBef>
              <a:buFont typeface="Wingdings" panose="05000000000000000000" pitchFamily="2" charset="2"/>
              <a:buChar char="q"/>
            </a:pPr>
            <a:r>
              <a:rPr sz="1200" dirty="0">
                <a:latin typeface="Aptos" panose="020B0004020202020204" pitchFamily="34" charset="0"/>
              </a:rPr>
              <a:t>E</a:t>
            </a:r>
            <a:r>
              <a:rPr lang="en-US" sz="1200" dirty="0">
                <a:latin typeface="Aptos" panose="020B0004020202020204" pitchFamily="34" charset="0"/>
              </a:rPr>
              <a:t>urope</a:t>
            </a:r>
          </a:p>
          <a:p>
            <a:pPr marL="184150" indent="-171450">
              <a:lnSpc>
                <a:spcPct val="100000"/>
              </a:lnSpc>
              <a:spcBef>
                <a:spcPts val="540"/>
              </a:spcBef>
              <a:buFont typeface="Wingdings" panose="05000000000000000000" pitchFamily="2" charset="2"/>
              <a:buChar char="q"/>
            </a:pPr>
            <a:r>
              <a:rPr sz="1200" dirty="0">
                <a:latin typeface="Aptos" panose="020B0004020202020204" pitchFamily="34" charset="0"/>
              </a:rPr>
              <a:t>outside the EU</a:t>
            </a:r>
          </a:p>
        </p:txBody>
      </p:sp>
      <p:sp>
        <p:nvSpPr>
          <p:cNvPr id="39" name="object 39"/>
          <p:cNvSpPr/>
          <p:nvPr/>
        </p:nvSpPr>
        <p:spPr>
          <a:xfrm>
            <a:off x="1879473" y="5423789"/>
            <a:ext cx="1073150" cy="1073150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536447" y="0"/>
                </a:moveTo>
                <a:lnTo>
                  <a:pt x="487617" y="2192"/>
                </a:lnTo>
                <a:lnTo>
                  <a:pt x="440015" y="8642"/>
                </a:lnTo>
                <a:lnTo>
                  <a:pt x="393832" y="19161"/>
                </a:lnTo>
                <a:lnTo>
                  <a:pt x="349256" y="33559"/>
                </a:lnTo>
                <a:lnTo>
                  <a:pt x="306477" y="51647"/>
                </a:lnTo>
                <a:lnTo>
                  <a:pt x="265683" y="73236"/>
                </a:lnTo>
                <a:lnTo>
                  <a:pt x="227066" y="98137"/>
                </a:lnTo>
                <a:lnTo>
                  <a:pt x="190813" y="126159"/>
                </a:lnTo>
                <a:lnTo>
                  <a:pt x="157114" y="157114"/>
                </a:lnTo>
                <a:lnTo>
                  <a:pt x="126159" y="190813"/>
                </a:lnTo>
                <a:lnTo>
                  <a:pt x="98137" y="227066"/>
                </a:lnTo>
                <a:lnTo>
                  <a:pt x="73236" y="265684"/>
                </a:lnTo>
                <a:lnTo>
                  <a:pt x="51647" y="306477"/>
                </a:lnTo>
                <a:lnTo>
                  <a:pt x="33559" y="349256"/>
                </a:lnTo>
                <a:lnTo>
                  <a:pt x="19161" y="393832"/>
                </a:lnTo>
                <a:lnTo>
                  <a:pt x="8642" y="440015"/>
                </a:lnTo>
                <a:lnTo>
                  <a:pt x="2192" y="487617"/>
                </a:lnTo>
                <a:lnTo>
                  <a:pt x="0" y="536448"/>
                </a:lnTo>
                <a:lnTo>
                  <a:pt x="2192" y="585278"/>
                </a:lnTo>
                <a:lnTo>
                  <a:pt x="8642" y="632881"/>
                </a:lnTo>
                <a:lnTo>
                  <a:pt x="19161" y="679066"/>
                </a:lnTo>
                <a:lnTo>
                  <a:pt x="33559" y="723644"/>
                </a:lnTo>
                <a:lnTo>
                  <a:pt x="51647" y="766426"/>
                </a:lnTo>
                <a:lnTo>
                  <a:pt x="73236" y="807221"/>
                </a:lnTo>
                <a:lnTo>
                  <a:pt x="98137" y="845842"/>
                </a:lnTo>
                <a:lnTo>
                  <a:pt x="126159" y="882098"/>
                </a:lnTo>
                <a:lnTo>
                  <a:pt x="157114" y="915800"/>
                </a:lnTo>
                <a:lnTo>
                  <a:pt x="190813" y="946758"/>
                </a:lnTo>
                <a:lnTo>
                  <a:pt x="227066" y="974784"/>
                </a:lnTo>
                <a:lnTo>
                  <a:pt x="265683" y="999687"/>
                </a:lnTo>
                <a:lnTo>
                  <a:pt x="306477" y="1021279"/>
                </a:lnTo>
                <a:lnTo>
                  <a:pt x="349256" y="1039369"/>
                </a:lnTo>
                <a:lnTo>
                  <a:pt x="393832" y="1053770"/>
                </a:lnTo>
                <a:lnTo>
                  <a:pt x="440015" y="1064290"/>
                </a:lnTo>
                <a:lnTo>
                  <a:pt x="487617" y="1070741"/>
                </a:lnTo>
                <a:lnTo>
                  <a:pt x="536447" y="1072934"/>
                </a:lnTo>
                <a:lnTo>
                  <a:pt x="585278" y="1070741"/>
                </a:lnTo>
                <a:lnTo>
                  <a:pt x="632880" y="1064290"/>
                </a:lnTo>
                <a:lnTo>
                  <a:pt x="679063" y="1053770"/>
                </a:lnTo>
                <a:lnTo>
                  <a:pt x="723639" y="1039369"/>
                </a:lnTo>
                <a:lnTo>
                  <a:pt x="766418" y="1021279"/>
                </a:lnTo>
                <a:lnTo>
                  <a:pt x="807212" y="999687"/>
                </a:lnTo>
                <a:lnTo>
                  <a:pt x="845829" y="974784"/>
                </a:lnTo>
                <a:lnTo>
                  <a:pt x="882082" y="946758"/>
                </a:lnTo>
                <a:lnTo>
                  <a:pt x="915781" y="915800"/>
                </a:lnTo>
                <a:lnTo>
                  <a:pt x="946736" y="882098"/>
                </a:lnTo>
                <a:lnTo>
                  <a:pt x="974758" y="845842"/>
                </a:lnTo>
                <a:lnTo>
                  <a:pt x="999659" y="807221"/>
                </a:lnTo>
                <a:lnTo>
                  <a:pt x="1021248" y="766426"/>
                </a:lnTo>
                <a:lnTo>
                  <a:pt x="1039336" y="723644"/>
                </a:lnTo>
                <a:lnTo>
                  <a:pt x="1053734" y="679066"/>
                </a:lnTo>
                <a:lnTo>
                  <a:pt x="1064253" y="632881"/>
                </a:lnTo>
                <a:lnTo>
                  <a:pt x="1070703" y="585278"/>
                </a:lnTo>
                <a:lnTo>
                  <a:pt x="1072895" y="536448"/>
                </a:lnTo>
                <a:lnTo>
                  <a:pt x="1070703" y="487617"/>
                </a:lnTo>
                <a:lnTo>
                  <a:pt x="1064253" y="440015"/>
                </a:lnTo>
                <a:lnTo>
                  <a:pt x="1053734" y="393832"/>
                </a:lnTo>
                <a:lnTo>
                  <a:pt x="1039336" y="349256"/>
                </a:lnTo>
                <a:lnTo>
                  <a:pt x="1021248" y="306477"/>
                </a:lnTo>
                <a:lnTo>
                  <a:pt x="999659" y="265684"/>
                </a:lnTo>
                <a:lnTo>
                  <a:pt x="974758" y="227066"/>
                </a:lnTo>
                <a:lnTo>
                  <a:pt x="946736" y="190813"/>
                </a:lnTo>
                <a:lnTo>
                  <a:pt x="915781" y="157114"/>
                </a:lnTo>
                <a:lnTo>
                  <a:pt x="882082" y="126159"/>
                </a:lnTo>
                <a:lnTo>
                  <a:pt x="845829" y="98137"/>
                </a:lnTo>
                <a:lnTo>
                  <a:pt x="807212" y="73236"/>
                </a:lnTo>
                <a:lnTo>
                  <a:pt x="766418" y="51647"/>
                </a:lnTo>
                <a:lnTo>
                  <a:pt x="723639" y="33559"/>
                </a:lnTo>
                <a:lnTo>
                  <a:pt x="679063" y="19161"/>
                </a:lnTo>
                <a:lnTo>
                  <a:pt x="632880" y="8642"/>
                </a:lnTo>
                <a:lnTo>
                  <a:pt x="585278" y="2192"/>
                </a:lnTo>
                <a:lnTo>
                  <a:pt x="536447" y="0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73468" y="5717759"/>
            <a:ext cx="487045" cy="487680"/>
          </a:xfrm>
          <a:custGeom>
            <a:avLst/>
            <a:gdLst/>
            <a:ahLst/>
            <a:cxnLst/>
            <a:rect l="l" t="t" r="r" b="b"/>
            <a:pathLst>
              <a:path w="487044" h="487679">
                <a:moveTo>
                  <a:pt x="243488" y="0"/>
                </a:moveTo>
                <a:lnTo>
                  <a:pt x="194379" y="4947"/>
                </a:lnTo>
                <a:lnTo>
                  <a:pt x="148651" y="19138"/>
                </a:lnTo>
                <a:lnTo>
                  <a:pt x="107278" y="41595"/>
                </a:lnTo>
                <a:lnTo>
                  <a:pt x="71238" y="71342"/>
                </a:lnTo>
                <a:lnTo>
                  <a:pt x="41508" y="107402"/>
                </a:lnTo>
                <a:lnTo>
                  <a:pt x="19063" y="148797"/>
                </a:lnTo>
                <a:lnTo>
                  <a:pt x="4880" y="194551"/>
                </a:lnTo>
                <a:lnTo>
                  <a:pt x="64" y="242404"/>
                </a:lnTo>
                <a:lnTo>
                  <a:pt x="0" y="244328"/>
                </a:lnTo>
                <a:lnTo>
                  <a:pt x="4880" y="292823"/>
                </a:lnTo>
                <a:lnTo>
                  <a:pt x="19063" y="338577"/>
                </a:lnTo>
                <a:lnTo>
                  <a:pt x="41508" y="379972"/>
                </a:lnTo>
                <a:lnTo>
                  <a:pt x="71238" y="416031"/>
                </a:lnTo>
                <a:lnTo>
                  <a:pt x="107278" y="445778"/>
                </a:lnTo>
                <a:lnTo>
                  <a:pt x="148651" y="468236"/>
                </a:lnTo>
                <a:lnTo>
                  <a:pt x="194380" y="482427"/>
                </a:lnTo>
                <a:lnTo>
                  <a:pt x="243488" y="487374"/>
                </a:lnTo>
                <a:lnTo>
                  <a:pt x="292597" y="482427"/>
                </a:lnTo>
                <a:lnTo>
                  <a:pt x="338326" y="468236"/>
                </a:lnTo>
                <a:lnTo>
                  <a:pt x="353869" y="459799"/>
                </a:lnTo>
                <a:lnTo>
                  <a:pt x="244129" y="459799"/>
                </a:lnTo>
                <a:lnTo>
                  <a:pt x="194083" y="454727"/>
                </a:lnTo>
                <a:lnTo>
                  <a:pt x="148106" y="438773"/>
                </a:lnTo>
                <a:lnTo>
                  <a:pt x="107522" y="413307"/>
                </a:lnTo>
                <a:lnTo>
                  <a:pt x="73653" y="379697"/>
                </a:lnTo>
                <a:lnTo>
                  <a:pt x="47823" y="339311"/>
                </a:lnTo>
                <a:lnTo>
                  <a:pt x="31355" y="293518"/>
                </a:lnTo>
                <a:lnTo>
                  <a:pt x="25647" y="244328"/>
                </a:lnTo>
                <a:lnTo>
                  <a:pt x="25694" y="242404"/>
                </a:lnTo>
                <a:lnTo>
                  <a:pt x="29556" y="202003"/>
                </a:lnTo>
                <a:lnTo>
                  <a:pt x="40954" y="163206"/>
                </a:lnTo>
                <a:lnTo>
                  <a:pt x="59101" y="127715"/>
                </a:lnTo>
                <a:lnTo>
                  <a:pt x="83256" y="96192"/>
                </a:lnTo>
                <a:lnTo>
                  <a:pt x="362381" y="96192"/>
                </a:lnTo>
                <a:lnTo>
                  <a:pt x="361419" y="94268"/>
                </a:lnTo>
                <a:lnTo>
                  <a:pt x="356933" y="91062"/>
                </a:lnTo>
                <a:lnTo>
                  <a:pt x="344114" y="83366"/>
                </a:lnTo>
                <a:lnTo>
                  <a:pt x="262716" y="83366"/>
                </a:lnTo>
                <a:lnTo>
                  <a:pt x="256307" y="76953"/>
                </a:lnTo>
                <a:lnTo>
                  <a:pt x="233233" y="76953"/>
                </a:lnTo>
                <a:lnTo>
                  <a:pt x="230670" y="74388"/>
                </a:lnTo>
                <a:lnTo>
                  <a:pt x="230670" y="52585"/>
                </a:lnTo>
                <a:lnTo>
                  <a:pt x="231311" y="50661"/>
                </a:lnTo>
                <a:lnTo>
                  <a:pt x="233233" y="49378"/>
                </a:lnTo>
                <a:lnTo>
                  <a:pt x="274253" y="32064"/>
                </a:lnTo>
                <a:lnTo>
                  <a:pt x="362139" y="32064"/>
                </a:lnTo>
                <a:lnTo>
                  <a:pt x="338326" y="19138"/>
                </a:lnTo>
                <a:lnTo>
                  <a:pt x="292597" y="4947"/>
                </a:lnTo>
                <a:lnTo>
                  <a:pt x="243488" y="0"/>
                </a:lnTo>
                <a:close/>
              </a:path>
              <a:path w="487044" h="487679">
                <a:moveTo>
                  <a:pt x="212652" y="176352"/>
                </a:moveTo>
                <a:lnTo>
                  <a:pt x="139658" y="176352"/>
                </a:lnTo>
                <a:lnTo>
                  <a:pt x="147349" y="178917"/>
                </a:lnTo>
                <a:lnTo>
                  <a:pt x="148631" y="180200"/>
                </a:lnTo>
                <a:lnTo>
                  <a:pt x="170422" y="223166"/>
                </a:lnTo>
                <a:lnTo>
                  <a:pt x="172986" y="227655"/>
                </a:lnTo>
                <a:lnTo>
                  <a:pt x="176832" y="231502"/>
                </a:lnTo>
                <a:lnTo>
                  <a:pt x="181318" y="232785"/>
                </a:lnTo>
                <a:lnTo>
                  <a:pt x="211442" y="243046"/>
                </a:lnTo>
                <a:lnTo>
                  <a:pt x="212724" y="244328"/>
                </a:lnTo>
                <a:lnTo>
                  <a:pt x="213365" y="245611"/>
                </a:lnTo>
                <a:lnTo>
                  <a:pt x="215287" y="248817"/>
                </a:lnTo>
                <a:lnTo>
                  <a:pt x="217210" y="253306"/>
                </a:lnTo>
                <a:lnTo>
                  <a:pt x="221697" y="255871"/>
                </a:lnTo>
                <a:lnTo>
                  <a:pt x="236438" y="255871"/>
                </a:lnTo>
                <a:lnTo>
                  <a:pt x="238361" y="257154"/>
                </a:lnTo>
                <a:lnTo>
                  <a:pt x="239643" y="258436"/>
                </a:lnTo>
                <a:lnTo>
                  <a:pt x="247975" y="270621"/>
                </a:lnTo>
                <a:lnTo>
                  <a:pt x="249898" y="273186"/>
                </a:lnTo>
                <a:lnTo>
                  <a:pt x="252461" y="275110"/>
                </a:lnTo>
                <a:lnTo>
                  <a:pt x="255666" y="275751"/>
                </a:lnTo>
                <a:lnTo>
                  <a:pt x="269125" y="278957"/>
                </a:lnTo>
                <a:lnTo>
                  <a:pt x="272971" y="279599"/>
                </a:lnTo>
                <a:lnTo>
                  <a:pt x="274894" y="284088"/>
                </a:lnTo>
                <a:lnTo>
                  <a:pt x="273612" y="287294"/>
                </a:lnTo>
                <a:lnTo>
                  <a:pt x="272010" y="289128"/>
                </a:lnTo>
                <a:lnTo>
                  <a:pt x="268485" y="294268"/>
                </a:lnTo>
                <a:lnTo>
                  <a:pt x="264959" y="302174"/>
                </a:lnTo>
                <a:lnTo>
                  <a:pt x="263357" y="312304"/>
                </a:lnTo>
                <a:lnTo>
                  <a:pt x="269366" y="338827"/>
                </a:lnTo>
                <a:lnTo>
                  <a:pt x="282585" y="356633"/>
                </a:lnTo>
                <a:lnTo>
                  <a:pt x="295804" y="368306"/>
                </a:lnTo>
                <a:lnTo>
                  <a:pt x="301813" y="376432"/>
                </a:lnTo>
                <a:lnTo>
                  <a:pt x="299650" y="419478"/>
                </a:lnTo>
                <a:lnTo>
                  <a:pt x="283426" y="456011"/>
                </a:lnTo>
                <a:lnTo>
                  <a:pt x="244129" y="459799"/>
                </a:lnTo>
                <a:lnTo>
                  <a:pt x="353869" y="459799"/>
                </a:lnTo>
                <a:lnTo>
                  <a:pt x="379698" y="445778"/>
                </a:lnTo>
                <a:lnTo>
                  <a:pt x="325527" y="445691"/>
                </a:lnTo>
                <a:lnTo>
                  <a:pt x="337515" y="435300"/>
                </a:lnTo>
                <a:lnTo>
                  <a:pt x="371674" y="404007"/>
                </a:lnTo>
                <a:lnTo>
                  <a:pt x="384493" y="371943"/>
                </a:lnTo>
                <a:lnTo>
                  <a:pt x="391503" y="369528"/>
                </a:lnTo>
                <a:lnTo>
                  <a:pt x="406925" y="361763"/>
                </a:lnTo>
                <a:lnTo>
                  <a:pt x="422348" y="347865"/>
                </a:lnTo>
                <a:lnTo>
                  <a:pt x="429358" y="327054"/>
                </a:lnTo>
                <a:lnTo>
                  <a:pt x="422348" y="312575"/>
                </a:lnTo>
                <a:lnTo>
                  <a:pt x="406925" y="302605"/>
                </a:lnTo>
                <a:lnTo>
                  <a:pt x="391503" y="296843"/>
                </a:lnTo>
                <a:lnTo>
                  <a:pt x="384493" y="294989"/>
                </a:lnTo>
                <a:lnTo>
                  <a:pt x="373647" y="278426"/>
                </a:lnTo>
                <a:lnTo>
                  <a:pt x="359535" y="269338"/>
                </a:lnTo>
                <a:lnTo>
                  <a:pt x="275535" y="269338"/>
                </a:lnTo>
                <a:lnTo>
                  <a:pt x="262716" y="262925"/>
                </a:lnTo>
                <a:lnTo>
                  <a:pt x="262716" y="239839"/>
                </a:lnTo>
                <a:lnTo>
                  <a:pt x="260152" y="237274"/>
                </a:lnTo>
                <a:lnTo>
                  <a:pt x="243488" y="237274"/>
                </a:lnTo>
                <a:lnTo>
                  <a:pt x="243488" y="220601"/>
                </a:lnTo>
                <a:lnTo>
                  <a:pt x="217210" y="220601"/>
                </a:lnTo>
                <a:lnTo>
                  <a:pt x="208237" y="218036"/>
                </a:lnTo>
                <a:lnTo>
                  <a:pt x="205032" y="210981"/>
                </a:lnTo>
                <a:lnTo>
                  <a:pt x="198666" y="202064"/>
                </a:lnTo>
                <a:lnTo>
                  <a:pt x="198623" y="198156"/>
                </a:lnTo>
                <a:lnTo>
                  <a:pt x="203630" y="182514"/>
                </a:lnTo>
                <a:lnTo>
                  <a:pt x="212652" y="176352"/>
                </a:lnTo>
                <a:close/>
              </a:path>
              <a:path w="487044" h="487679">
                <a:moveTo>
                  <a:pt x="368046" y="35270"/>
                </a:moveTo>
                <a:lnTo>
                  <a:pt x="307581" y="35270"/>
                </a:lnTo>
                <a:lnTo>
                  <a:pt x="349909" y="53469"/>
                </a:lnTo>
                <a:lnTo>
                  <a:pt x="387056" y="79756"/>
                </a:lnTo>
                <a:lnTo>
                  <a:pt x="417901" y="113026"/>
                </a:lnTo>
                <a:lnTo>
                  <a:pt x="441322" y="152173"/>
                </a:lnTo>
                <a:lnTo>
                  <a:pt x="456197" y="196095"/>
                </a:lnTo>
                <a:lnTo>
                  <a:pt x="461264" y="242404"/>
                </a:lnTo>
                <a:lnTo>
                  <a:pt x="461325" y="244328"/>
                </a:lnTo>
                <a:lnTo>
                  <a:pt x="454903" y="296523"/>
                </a:lnTo>
                <a:lnTo>
                  <a:pt x="436465" y="344712"/>
                </a:lnTo>
                <a:lnTo>
                  <a:pt x="407689" y="386683"/>
                </a:lnTo>
                <a:lnTo>
                  <a:pt x="370177" y="420865"/>
                </a:lnTo>
                <a:lnTo>
                  <a:pt x="325527" y="445691"/>
                </a:lnTo>
                <a:lnTo>
                  <a:pt x="379805" y="445691"/>
                </a:lnTo>
                <a:lnTo>
                  <a:pt x="415738" y="416031"/>
                </a:lnTo>
                <a:lnTo>
                  <a:pt x="445469" y="379972"/>
                </a:lnTo>
                <a:lnTo>
                  <a:pt x="467914" y="338577"/>
                </a:lnTo>
                <a:lnTo>
                  <a:pt x="482097" y="292823"/>
                </a:lnTo>
                <a:lnTo>
                  <a:pt x="486977" y="244328"/>
                </a:lnTo>
                <a:lnTo>
                  <a:pt x="486913" y="242404"/>
                </a:lnTo>
                <a:lnTo>
                  <a:pt x="482097" y="194551"/>
                </a:lnTo>
                <a:lnTo>
                  <a:pt x="467914" y="148797"/>
                </a:lnTo>
                <a:lnTo>
                  <a:pt x="445469" y="107402"/>
                </a:lnTo>
                <a:lnTo>
                  <a:pt x="415738" y="71342"/>
                </a:lnTo>
                <a:lnTo>
                  <a:pt x="379698" y="41595"/>
                </a:lnTo>
                <a:lnTo>
                  <a:pt x="368046" y="35270"/>
                </a:lnTo>
                <a:close/>
              </a:path>
              <a:path w="487044" h="487679">
                <a:moveTo>
                  <a:pt x="307581" y="256512"/>
                </a:moveTo>
                <a:lnTo>
                  <a:pt x="299600" y="258516"/>
                </a:lnTo>
                <a:lnTo>
                  <a:pt x="288914" y="262925"/>
                </a:lnTo>
                <a:lnTo>
                  <a:pt x="279551" y="267334"/>
                </a:lnTo>
                <a:lnTo>
                  <a:pt x="275535" y="269338"/>
                </a:lnTo>
                <a:lnTo>
                  <a:pt x="359535" y="269338"/>
                </a:lnTo>
                <a:lnTo>
                  <a:pt x="354930" y="266372"/>
                </a:lnTo>
                <a:lnTo>
                  <a:pt x="331766" y="259007"/>
                </a:lnTo>
                <a:lnTo>
                  <a:pt x="307581" y="256512"/>
                </a:lnTo>
                <a:close/>
              </a:path>
              <a:path w="487044" h="487679">
                <a:moveTo>
                  <a:pt x="240925" y="211623"/>
                </a:moveTo>
                <a:lnTo>
                  <a:pt x="230670" y="211623"/>
                </a:lnTo>
                <a:lnTo>
                  <a:pt x="223619" y="216112"/>
                </a:lnTo>
                <a:lnTo>
                  <a:pt x="217210" y="220601"/>
                </a:lnTo>
                <a:lnTo>
                  <a:pt x="243488" y="220601"/>
                </a:lnTo>
                <a:lnTo>
                  <a:pt x="243488" y="214188"/>
                </a:lnTo>
                <a:lnTo>
                  <a:pt x="240925" y="211623"/>
                </a:lnTo>
                <a:close/>
              </a:path>
              <a:path w="487044" h="487679">
                <a:moveTo>
                  <a:pt x="362381" y="96192"/>
                </a:moveTo>
                <a:lnTo>
                  <a:pt x="83256" y="96192"/>
                </a:lnTo>
                <a:lnTo>
                  <a:pt x="89024" y="99398"/>
                </a:lnTo>
                <a:lnTo>
                  <a:pt x="94793" y="104529"/>
                </a:lnTo>
                <a:lnTo>
                  <a:pt x="96074" y="109018"/>
                </a:lnTo>
                <a:lnTo>
                  <a:pt x="96112" y="152173"/>
                </a:lnTo>
                <a:lnTo>
                  <a:pt x="96715" y="155190"/>
                </a:lnTo>
                <a:lnTo>
                  <a:pt x="98638" y="157114"/>
                </a:lnTo>
                <a:lnTo>
                  <a:pt x="140940" y="211623"/>
                </a:lnTo>
                <a:lnTo>
                  <a:pt x="146067" y="206492"/>
                </a:lnTo>
                <a:lnTo>
                  <a:pt x="146708" y="203286"/>
                </a:lnTo>
                <a:lnTo>
                  <a:pt x="145426" y="200721"/>
                </a:lnTo>
                <a:lnTo>
                  <a:pt x="137735" y="187895"/>
                </a:lnTo>
                <a:lnTo>
                  <a:pt x="134530" y="182765"/>
                </a:lnTo>
                <a:lnTo>
                  <a:pt x="139658" y="176352"/>
                </a:lnTo>
                <a:lnTo>
                  <a:pt x="212652" y="176352"/>
                </a:lnTo>
                <a:lnTo>
                  <a:pt x="214646" y="174989"/>
                </a:lnTo>
                <a:lnTo>
                  <a:pt x="225662" y="172635"/>
                </a:lnTo>
                <a:lnTo>
                  <a:pt x="230670" y="172504"/>
                </a:lnTo>
                <a:lnTo>
                  <a:pt x="274409" y="172504"/>
                </a:lnTo>
                <a:lnTo>
                  <a:pt x="274894" y="169939"/>
                </a:lnTo>
                <a:lnTo>
                  <a:pt x="299249" y="137234"/>
                </a:lnTo>
                <a:lnTo>
                  <a:pt x="304377" y="134669"/>
                </a:lnTo>
                <a:lnTo>
                  <a:pt x="330655" y="134669"/>
                </a:lnTo>
                <a:lnTo>
                  <a:pt x="333218" y="132104"/>
                </a:lnTo>
                <a:lnTo>
                  <a:pt x="333218" y="121843"/>
                </a:lnTo>
                <a:lnTo>
                  <a:pt x="327450" y="116072"/>
                </a:lnTo>
                <a:lnTo>
                  <a:pt x="330014" y="109018"/>
                </a:lnTo>
                <a:lnTo>
                  <a:pt x="361814" y="109018"/>
                </a:lnTo>
                <a:lnTo>
                  <a:pt x="362701" y="105170"/>
                </a:lnTo>
                <a:lnTo>
                  <a:pt x="363983" y="99398"/>
                </a:lnTo>
                <a:lnTo>
                  <a:pt x="362381" y="96192"/>
                </a:lnTo>
                <a:close/>
              </a:path>
              <a:path w="487044" h="487679">
                <a:moveTo>
                  <a:pt x="274409" y="172504"/>
                </a:moveTo>
                <a:lnTo>
                  <a:pt x="247975" y="172504"/>
                </a:lnTo>
                <a:lnTo>
                  <a:pt x="250538" y="174428"/>
                </a:lnTo>
                <a:lnTo>
                  <a:pt x="251179" y="177635"/>
                </a:lnTo>
                <a:lnTo>
                  <a:pt x="255025" y="193667"/>
                </a:lnTo>
                <a:lnTo>
                  <a:pt x="255666" y="196232"/>
                </a:lnTo>
                <a:lnTo>
                  <a:pt x="258230" y="198797"/>
                </a:lnTo>
                <a:lnTo>
                  <a:pt x="267203" y="198797"/>
                </a:lnTo>
                <a:lnTo>
                  <a:pt x="269766" y="196873"/>
                </a:lnTo>
                <a:lnTo>
                  <a:pt x="270407" y="193667"/>
                </a:lnTo>
                <a:lnTo>
                  <a:pt x="274409" y="172504"/>
                </a:lnTo>
                <a:close/>
              </a:path>
              <a:path w="487044" h="487679">
                <a:moveTo>
                  <a:pt x="361814" y="109018"/>
                </a:moveTo>
                <a:lnTo>
                  <a:pt x="343473" y="109018"/>
                </a:lnTo>
                <a:lnTo>
                  <a:pt x="346037" y="111583"/>
                </a:lnTo>
                <a:lnTo>
                  <a:pt x="346037" y="119278"/>
                </a:lnTo>
                <a:lnTo>
                  <a:pt x="348601" y="121843"/>
                </a:lnTo>
                <a:lnTo>
                  <a:pt x="358856" y="121843"/>
                </a:lnTo>
                <a:lnTo>
                  <a:pt x="361814" y="109018"/>
                </a:lnTo>
                <a:close/>
              </a:path>
              <a:path w="487044" h="487679">
                <a:moveTo>
                  <a:pt x="301813" y="57715"/>
                </a:moveTo>
                <a:lnTo>
                  <a:pt x="281303" y="57715"/>
                </a:lnTo>
                <a:lnTo>
                  <a:pt x="275535" y="63486"/>
                </a:lnTo>
                <a:lnTo>
                  <a:pt x="275535" y="80801"/>
                </a:lnTo>
                <a:lnTo>
                  <a:pt x="272971" y="83366"/>
                </a:lnTo>
                <a:lnTo>
                  <a:pt x="344114" y="83366"/>
                </a:lnTo>
                <a:lnTo>
                  <a:pt x="302454" y="58356"/>
                </a:lnTo>
                <a:lnTo>
                  <a:pt x="301813" y="57715"/>
                </a:lnTo>
                <a:close/>
              </a:path>
              <a:path w="487044" h="487679">
                <a:moveTo>
                  <a:pt x="362139" y="32064"/>
                </a:moveTo>
                <a:lnTo>
                  <a:pt x="274253" y="32064"/>
                </a:lnTo>
                <a:lnTo>
                  <a:pt x="280662" y="42965"/>
                </a:lnTo>
                <a:lnTo>
                  <a:pt x="281944" y="44248"/>
                </a:lnTo>
                <a:lnTo>
                  <a:pt x="283226" y="44889"/>
                </a:lnTo>
                <a:lnTo>
                  <a:pt x="305017" y="44889"/>
                </a:lnTo>
                <a:lnTo>
                  <a:pt x="307581" y="42324"/>
                </a:lnTo>
                <a:lnTo>
                  <a:pt x="307581" y="35270"/>
                </a:lnTo>
                <a:lnTo>
                  <a:pt x="368046" y="35270"/>
                </a:lnTo>
                <a:lnTo>
                  <a:pt x="362139" y="32064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73403" y="5717759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80" h="487679">
                <a:moveTo>
                  <a:pt x="243553" y="0"/>
                </a:moveTo>
                <a:lnTo>
                  <a:pt x="194444" y="4947"/>
                </a:lnTo>
                <a:lnTo>
                  <a:pt x="148715" y="19138"/>
                </a:lnTo>
                <a:lnTo>
                  <a:pt x="107343" y="41595"/>
                </a:lnTo>
                <a:lnTo>
                  <a:pt x="71303" y="71342"/>
                </a:lnTo>
                <a:lnTo>
                  <a:pt x="41572" y="107402"/>
                </a:lnTo>
                <a:lnTo>
                  <a:pt x="19127" y="148797"/>
                </a:lnTo>
                <a:lnTo>
                  <a:pt x="4944" y="194551"/>
                </a:lnTo>
                <a:lnTo>
                  <a:pt x="0" y="243687"/>
                </a:lnTo>
                <a:lnTo>
                  <a:pt x="4944" y="292823"/>
                </a:lnTo>
                <a:lnTo>
                  <a:pt x="19127" y="338577"/>
                </a:lnTo>
                <a:lnTo>
                  <a:pt x="41572" y="379972"/>
                </a:lnTo>
                <a:lnTo>
                  <a:pt x="71303" y="416031"/>
                </a:lnTo>
                <a:lnTo>
                  <a:pt x="107343" y="445778"/>
                </a:lnTo>
                <a:lnTo>
                  <a:pt x="148715" y="468236"/>
                </a:lnTo>
                <a:lnTo>
                  <a:pt x="194444" y="482427"/>
                </a:lnTo>
                <a:lnTo>
                  <a:pt x="243553" y="487374"/>
                </a:lnTo>
                <a:lnTo>
                  <a:pt x="292662" y="482427"/>
                </a:lnTo>
                <a:lnTo>
                  <a:pt x="338390" y="468236"/>
                </a:lnTo>
                <a:lnTo>
                  <a:pt x="379763" y="445778"/>
                </a:lnTo>
                <a:lnTo>
                  <a:pt x="415803" y="416031"/>
                </a:lnTo>
                <a:lnTo>
                  <a:pt x="445533" y="379972"/>
                </a:lnTo>
                <a:lnTo>
                  <a:pt x="467978" y="338577"/>
                </a:lnTo>
                <a:lnTo>
                  <a:pt x="482161" y="292823"/>
                </a:lnTo>
                <a:lnTo>
                  <a:pt x="487106" y="243687"/>
                </a:lnTo>
                <a:lnTo>
                  <a:pt x="482161" y="194551"/>
                </a:lnTo>
                <a:lnTo>
                  <a:pt x="467978" y="148797"/>
                </a:lnTo>
                <a:lnTo>
                  <a:pt x="445533" y="107402"/>
                </a:lnTo>
                <a:lnTo>
                  <a:pt x="415803" y="71342"/>
                </a:lnTo>
                <a:lnTo>
                  <a:pt x="379763" y="41595"/>
                </a:lnTo>
                <a:lnTo>
                  <a:pt x="338390" y="19138"/>
                </a:lnTo>
                <a:lnTo>
                  <a:pt x="292661" y="4947"/>
                </a:lnTo>
                <a:lnTo>
                  <a:pt x="243553" y="0"/>
                </a:lnTo>
                <a:close/>
              </a:path>
            </a:pathLst>
          </a:custGeom>
          <a:ln w="7479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199040" y="5813951"/>
            <a:ext cx="276860" cy="363855"/>
          </a:xfrm>
          <a:custGeom>
            <a:avLst/>
            <a:gdLst/>
            <a:ahLst/>
            <a:cxnLst/>
            <a:rect l="l" t="t" r="r" b="b"/>
            <a:pathLst>
              <a:path w="276860" h="363854">
                <a:moveTo>
                  <a:pt x="0" y="147494"/>
                </a:moveTo>
                <a:lnTo>
                  <a:pt x="3965" y="105871"/>
                </a:lnTo>
                <a:lnTo>
                  <a:pt x="15382" y="67014"/>
                </a:lnTo>
                <a:lnTo>
                  <a:pt x="33528" y="31523"/>
                </a:lnTo>
                <a:lnTo>
                  <a:pt x="57683" y="0"/>
                </a:lnTo>
                <a:lnTo>
                  <a:pt x="63452" y="3206"/>
                </a:lnTo>
                <a:lnTo>
                  <a:pt x="69220" y="8336"/>
                </a:lnTo>
                <a:lnTo>
                  <a:pt x="70502" y="12825"/>
                </a:lnTo>
                <a:lnTo>
                  <a:pt x="70502" y="53226"/>
                </a:lnTo>
                <a:lnTo>
                  <a:pt x="70502" y="55791"/>
                </a:lnTo>
                <a:lnTo>
                  <a:pt x="71143" y="58997"/>
                </a:lnTo>
                <a:lnTo>
                  <a:pt x="73065" y="60921"/>
                </a:lnTo>
                <a:lnTo>
                  <a:pt x="115367" y="115430"/>
                </a:lnTo>
                <a:lnTo>
                  <a:pt x="118571" y="112224"/>
                </a:lnTo>
                <a:lnTo>
                  <a:pt x="120494" y="110300"/>
                </a:lnTo>
                <a:lnTo>
                  <a:pt x="121135" y="107094"/>
                </a:lnTo>
                <a:lnTo>
                  <a:pt x="119853" y="104529"/>
                </a:lnTo>
                <a:lnTo>
                  <a:pt x="112162" y="91703"/>
                </a:lnTo>
                <a:lnTo>
                  <a:pt x="108958" y="86573"/>
                </a:lnTo>
                <a:lnTo>
                  <a:pt x="114085" y="80160"/>
                </a:lnTo>
                <a:lnTo>
                  <a:pt x="119853" y="82084"/>
                </a:lnTo>
                <a:lnTo>
                  <a:pt x="121776" y="82725"/>
                </a:lnTo>
                <a:lnTo>
                  <a:pt x="123058" y="84007"/>
                </a:lnTo>
                <a:lnTo>
                  <a:pt x="123699" y="85290"/>
                </a:lnTo>
                <a:lnTo>
                  <a:pt x="144850" y="126973"/>
                </a:lnTo>
                <a:lnTo>
                  <a:pt x="147413" y="131462"/>
                </a:lnTo>
                <a:lnTo>
                  <a:pt x="151259" y="135310"/>
                </a:lnTo>
                <a:lnTo>
                  <a:pt x="155745" y="136593"/>
                </a:lnTo>
                <a:lnTo>
                  <a:pt x="183946" y="146212"/>
                </a:lnTo>
                <a:lnTo>
                  <a:pt x="185869" y="146853"/>
                </a:lnTo>
                <a:lnTo>
                  <a:pt x="187151" y="148136"/>
                </a:lnTo>
                <a:lnTo>
                  <a:pt x="187792" y="149418"/>
                </a:lnTo>
                <a:lnTo>
                  <a:pt x="189715" y="152625"/>
                </a:lnTo>
                <a:lnTo>
                  <a:pt x="191638" y="157114"/>
                </a:lnTo>
                <a:lnTo>
                  <a:pt x="196124" y="159679"/>
                </a:lnTo>
                <a:lnTo>
                  <a:pt x="201251" y="159679"/>
                </a:lnTo>
                <a:lnTo>
                  <a:pt x="208943" y="159679"/>
                </a:lnTo>
                <a:lnTo>
                  <a:pt x="210865" y="159679"/>
                </a:lnTo>
                <a:lnTo>
                  <a:pt x="212788" y="160961"/>
                </a:lnTo>
                <a:lnTo>
                  <a:pt x="214070" y="162244"/>
                </a:lnTo>
                <a:lnTo>
                  <a:pt x="222402" y="174428"/>
                </a:lnTo>
                <a:lnTo>
                  <a:pt x="224325" y="176993"/>
                </a:lnTo>
                <a:lnTo>
                  <a:pt x="226889" y="178917"/>
                </a:lnTo>
                <a:lnTo>
                  <a:pt x="230093" y="179559"/>
                </a:lnTo>
                <a:lnTo>
                  <a:pt x="243553" y="182765"/>
                </a:lnTo>
                <a:lnTo>
                  <a:pt x="247398" y="183406"/>
                </a:lnTo>
                <a:lnTo>
                  <a:pt x="249321" y="187895"/>
                </a:lnTo>
                <a:lnTo>
                  <a:pt x="248039" y="191102"/>
                </a:lnTo>
                <a:lnTo>
                  <a:pt x="246437" y="192935"/>
                </a:lnTo>
                <a:lnTo>
                  <a:pt x="242912" y="198076"/>
                </a:lnTo>
                <a:lnTo>
                  <a:pt x="239387" y="205981"/>
                </a:lnTo>
                <a:lnTo>
                  <a:pt x="237784" y="216112"/>
                </a:lnTo>
                <a:lnTo>
                  <a:pt x="243793" y="242635"/>
                </a:lnTo>
                <a:lnTo>
                  <a:pt x="257012" y="260440"/>
                </a:lnTo>
                <a:lnTo>
                  <a:pt x="270232" y="272114"/>
                </a:lnTo>
                <a:lnTo>
                  <a:pt x="276240" y="280240"/>
                </a:lnTo>
                <a:lnTo>
                  <a:pt x="274077" y="323286"/>
                </a:lnTo>
                <a:lnTo>
                  <a:pt x="257854" y="359819"/>
                </a:lnTo>
                <a:lnTo>
                  <a:pt x="218557" y="363607"/>
                </a:lnTo>
                <a:lnTo>
                  <a:pt x="168510" y="358534"/>
                </a:lnTo>
                <a:lnTo>
                  <a:pt x="122533" y="342581"/>
                </a:lnTo>
                <a:lnTo>
                  <a:pt x="81949" y="317115"/>
                </a:lnTo>
                <a:lnTo>
                  <a:pt x="48080" y="283504"/>
                </a:lnTo>
                <a:lnTo>
                  <a:pt x="22251" y="243118"/>
                </a:lnTo>
                <a:lnTo>
                  <a:pt x="5783" y="197326"/>
                </a:lnTo>
                <a:lnTo>
                  <a:pt x="0" y="147494"/>
                </a:lnTo>
                <a:close/>
              </a:path>
            </a:pathLst>
          </a:custGeom>
          <a:ln w="7479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72092" y="5749823"/>
            <a:ext cx="262890" cy="414020"/>
          </a:xfrm>
          <a:custGeom>
            <a:avLst/>
            <a:gdLst/>
            <a:ahLst/>
            <a:cxnLst/>
            <a:rect l="l" t="t" r="r" b="b"/>
            <a:pathLst>
              <a:path w="262889" h="414020">
                <a:moveTo>
                  <a:pt x="126904" y="413627"/>
                </a:moveTo>
                <a:lnTo>
                  <a:pt x="164308" y="380530"/>
                </a:lnTo>
                <a:lnTo>
                  <a:pt x="185399" y="343176"/>
                </a:lnTo>
                <a:lnTo>
                  <a:pt x="185869" y="339879"/>
                </a:lnTo>
                <a:lnTo>
                  <a:pt x="192879" y="337464"/>
                </a:lnTo>
                <a:lnTo>
                  <a:pt x="208302" y="329699"/>
                </a:lnTo>
                <a:lnTo>
                  <a:pt x="223724" y="315801"/>
                </a:lnTo>
                <a:lnTo>
                  <a:pt x="230734" y="294989"/>
                </a:lnTo>
                <a:lnTo>
                  <a:pt x="223724" y="280510"/>
                </a:lnTo>
                <a:lnTo>
                  <a:pt x="208302" y="270541"/>
                </a:lnTo>
                <a:lnTo>
                  <a:pt x="192879" y="264779"/>
                </a:lnTo>
                <a:lnTo>
                  <a:pt x="185869" y="262925"/>
                </a:lnTo>
                <a:lnTo>
                  <a:pt x="175023" y="246362"/>
                </a:lnTo>
                <a:lnTo>
                  <a:pt x="156306" y="234308"/>
                </a:lnTo>
                <a:lnTo>
                  <a:pt x="133143" y="226943"/>
                </a:lnTo>
                <a:lnTo>
                  <a:pt x="108958" y="224448"/>
                </a:lnTo>
                <a:lnTo>
                  <a:pt x="100976" y="226452"/>
                </a:lnTo>
                <a:lnTo>
                  <a:pt x="90290" y="230861"/>
                </a:lnTo>
                <a:lnTo>
                  <a:pt x="80927" y="235270"/>
                </a:lnTo>
                <a:lnTo>
                  <a:pt x="76911" y="237274"/>
                </a:lnTo>
                <a:lnTo>
                  <a:pt x="64092" y="230861"/>
                </a:lnTo>
                <a:lnTo>
                  <a:pt x="64092" y="211623"/>
                </a:lnTo>
                <a:lnTo>
                  <a:pt x="64092" y="207775"/>
                </a:lnTo>
                <a:lnTo>
                  <a:pt x="61529" y="205210"/>
                </a:lnTo>
                <a:lnTo>
                  <a:pt x="57683" y="205210"/>
                </a:lnTo>
                <a:lnTo>
                  <a:pt x="44865" y="205210"/>
                </a:lnTo>
                <a:lnTo>
                  <a:pt x="44865" y="185971"/>
                </a:lnTo>
                <a:lnTo>
                  <a:pt x="44865" y="182124"/>
                </a:lnTo>
                <a:lnTo>
                  <a:pt x="42301" y="179559"/>
                </a:lnTo>
                <a:lnTo>
                  <a:pt x="38455" y="179559"/>
                </a:lnTo>
                <a:lnTo>
                  <a:pt x="32046" y="179559"/>
                </a:lnTo>
                <a:lnTo>
                  <a:pt x="24996" y="184048"/>
                </a:lnTo>
                <a:lnTo>
                  <a:pt x="18586" y="188537"/>
                </a:lnTo>
                <a:lnTo>
                  <a:pt x="9613" y="185971"/>
                </a:lnTo>
                <a:lnTo>
                  <a:pt x="6409" y="178917"/>
                </a:lnTo>
                <a:lnTo>
                  <a:pt x="0" y="169939"/>
                </a:lnTo>
                <a:lnTo>
                  <a:pt x="0" y="166092"/>
                </a:lnTo>
                <a:lnTo>
                  <a:pt x="5007" y="150450"/>
                </a:lnTo>
                <a:lnTo>
                  <a:pt x="16023" y="142925"/>
                </a:lnTo>
                <a:lnTo>
                  <a:pt x="27039" y="140571"/>
                </a:lnTo>
                <a:lnTo>
                  <a:pt x="32046" y="140440"/>
                </a:lnTo>
                <a:lnTo>
                  <a:pt x="46146" y="140440"/>
                </a:lnTo>
                <a:lnTo>
                  <a:pt x="49351" y="140440"/>
                </a:lnTo>
                <a:lnTo>
                  <a:pt x="51915" y="142364"/>
                </a:lnTo>
                <a:lnTo>
                  <a:pt x="52556" y="145571"/>
                </a:lnTo>
                <a:lnTo>
                  <a:pt x="56401" y="161603"/>
                </a:lnTo>
                <a:lnTo>
                  <a:pt x="57042" y="164168"/>
                </a:lnTo>
                <a:lnTo>
                  <a:pt x="59606" y="166733"/>
                </a:lnTo>
                <a:lnTo>
                  <a:pt x="62811" y="166733"/>
                </a:lnTo>
                <a:lnTo>
                  <a:pt x="65374" y="166733"/>
                </a:lnTo>
                <a:lnTo>
                  <a:pt x="68579" y="166733"/>
                </a:lnTo>
                <a:lnTo>
                  <a:pt x="71143" y="164809"/>
                </a:lnTo>
                <a:lnTo>
                  <a:pt x="71784" y="161603"/>
                </a:lnTo>
                <a:lnTo>
                  <a:pt x="76270" y="137875"/>
                </a:lnTo>
                <a:lnTo>
                  <a:pt x="76911" y="135951"/>
                </a:lnTo>
                <a:lnTo>
                  <a:pt x="100625" y="105170"/>
                </a:lnTo>
                <a:lnTo>
                  <a:pt x="105753" y="102605"/>
                </a:lnTo>
                <a:lnTo>
                  <a:pt x="111521" y="102605"/>
                </a:lnTo>
                <a:lnTo>
                  <a:pt x="128185" y="102605"/>
                </a:lnTo>
                <a:lnTo>
                  <a:pt x="132031" y="102605"/>
                </a:lnTo>
                <a:lnTo>
                  <a:pt x="134595" y="100040"/>
                </a:lnTo>
                <a:lnTo>
                  <a:pt x="134595" y="96192"/>
                </a:lnTo>
                <a:lnTo>
                  <a:pt x="134595" y="89779"/>
                </a:lnTo>
                <a:lnTo>
                  <a:pt x="132672" y="87855"/>
                </a:lnTo>
                <a:lnTo>
                  <a:pt x="128826" y="84007"/>
                </a:lnTo>
                <a:lnTo>
                  <a:pt x="131390" y="76953"/>
                </a:lnTo>
                <a:lnTo>
                  <a:pt x="137158" y="76953"/>
                </a:lnTo>
                <a:lnTo>
                  <a:pt x="141004" y="76953"/>
                </a:lnTo>
                <a:lnTo>
                  <a:pt x="144850" y="76953"/>
                </a:lnTo>
                <a:lnTo>
                  <a:pt x="147413" y="79519"/>
                </a:lnTo>
                <a:lnTo>
                  <a:pt x="147413" y="83366"/>
                </a:lnTo>
                <a:lnTo>
                  <a:pt x="147413" y="87214"/>
                </a:lnTo>
                <a:lnTo>
                  <a:pt x="149977" y="89779"/>
                </a:lnTo>
                <a:lnTo>
                  <a:pt x="153823" y="89779"/>
                </a:lnTo>
                <a:lnTo>
                  <a:pt x="160232" y="89779"/>
                </a:lnTo>
                <a:lnTo>
                  <a:pt x="164077" y="73106"/>
                </a:lnTo>
                <a:lnTo>
                  <a:pt x="165359" y="67334"/>
                </a:lnTo>
                <a:lnTo>
                  <a:pt x="162796" y="62204"/>
                </a:lnTo>
                <a:lnTo>
                  <a:pt x="158309" y="58997"/>
                </a:lnTo>
                <a:lnTo>
                  <a:pt x="103830" y="26292"/>
                </a:lnTo>
                <a:lnTo>
                  <a:pt x="103189" y="25651"/>
                </a:lnTo>
                <a:lnTo>
                  <a:pt x="101907" y="25651"/>
                </a:lnTo>
                <a:lnTo>
                  <a:pt x="100625" y="25651"/>
                </a:lnTo>
                <a:lnTo>
                  <a:pt x="89730" y="25651"/>
                </a:lnTo>
                <a:lnTo>
                  <a:pt x="82679" y="25651"/>
                </a:lnTo>
                <a:lnTo>
                  <a:pt x="76911" y="31422"/>
                </a:lnTo>
                <a:lnTo>
                  <a:pt x="76911" y="38476"/>
                </a:lnTo>
                <a:lnTo>
                  <a:pt x="76911" y="44889"/>
                </a:lnTo>
                <a:lnTo>
                  <a:pt x="76911" y="48737"/>
                </a:lnTo>
                <a:lnTo>
                  <a:pt x="74347" y="51302"/>
                </a:lnTo>
                <a:lnTo>
                  <a:pt x="70502" y="51302"/>
                </a:lnTo>
                <a:lnTo>
                  <a:pt x="64092" y="51302"/>
                </a:lnTo>
                <a:lnTo>
                  <a:pt x="57683" y="44889"/>
                </a:lnTo>
                <a:lnTo>
                  <a:pt x="38455" y="44889"/>
                </a:lnTo>
                <a:lnTo>
                  <a:pt x="34610" y="44889"/>
                </a:lnTo>
                <a:lnTo>
                  <a:pt x="32046" y="42324"/>
                </a:lnTo>
                <a:lnTo>
                  <a:pt x="32046" y="38476"/>
                </a:lnTo>
                <a:lnTo>
                  <a:pt x="32046" y="22444"/>
                </a:lnTo>
                <a:lnTo>
                  <a:pt x="32046" y="20521"/>
                </a:lnTo>
                <a:lnTo>
                  <a:pt x="32687" y="18597"/>
                </a:lnTo>
                <a:lnTo>
                  <a:pt x="34610" y="17314"/>
                </a:lnTo>
                <a:lnTo>
                  <a:pt x="75629" y="0"/>
                </a:lnTo>
                <a:lnTo>
                  <a:pt x="82038" y="10901"/>
                </a:lnTo>
                <a:lnTo>
                  <a:pt x="83320" y="12184"/>
                </a:lnTo>
                <a:lnTo>
                  <a:pt x="84602" y="12825"/>
                </a:lnTo>
                <a:lnTo>
                  <a:pt x="86525" y="12825"/>
                </a:lnTo>
                <a:lnTo>
                  <a:pt x="102548" y="12825"/>
                </a:lnTo>
                <a:lnTo>
                  <a:pt x="106394" y="12825"/>
                </a:lnTo>
                <a:lnTo>
                  <a:pt x="108958" y="10260"/>
                </a:lnTo>
                <a:lnTo>
                  <a:pt x="108958" y="6412"/>
                </a:lnTo>
                <a:lnTo>
                  <a:pt x="108958" y="3206"/>
                </a:lnTo>
                <a:lnTo>
                  <a:pt x="151286" y="21405"/>
                </a:lnTo>
                <a:lnTo>
                  <a:pt x="188433" y="47692"/>
                </a:lnTo>
                <a:lnTo>
                  <a:pt x="219278" y="80961"/>
                </a:lnTo>
                <a:lnTo>
                  <a:pt x="242698" y="120109"/>
                </a:lnTo>
                <a:lnTo>
                  <a:pt x="257573" y="164031"/>
                </a:lnTo>
                <a:lnTo>
                  <a:pt x="262781" y="211623"/>
                </a:lnTo>
                <a:lnTo>
                  <a:pt x="256279" y="264459"/>
                </a:lnTo>
                <a:lnTo>
                  <a:pt x="237841" y="312648"/>
                </a:lnTo>
                <a:lnTo>
                  <a:pt x="209066" y="354618"/>
                </a:lnTo>
                <a:lnTo>
                  <a:pt x="171553" y="388801"/>
                </a:lnTo>
                <a:lnTo>
                  <a:pt x="126904" y="413627"/>
                </a:lnTo>
                <a:close/>
              </a:path>
            </a:pathLst>
          </a:custGeom>
          <a:ln w="7478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33621" y="5923610"/>
            <a:ext cx="66675" cy="23495"/>
          </a:xfrm>
          <a:custGeom>
            <a:avLst/>
            <a:gdLst/>
            <a:ahLst/>
            <a:cxnLst/>
            <a:rect l="l" t="t" r="r" b="b"/>
            <a:pathLst>
              <a:path w="66675" h="23495">
                <a:moveTo>
                  <a:pt x="28841" y="0"/>
                </a:moveTo>
                <a:lnTo>
                  <a:pt x="26919" y="0"/>
                </a:lnTo>
                <a:lnTo>
                  <a:pt x="24355" y="641"/>
                </a:lnTo>
                <a:lnTo>
                  <a:pt x="2563" y="5771"/>
                </a:lnTo>
                <a:lnTo>
                  <a:pt x="640" y="7054"/>
                </a:lnTo>
                <a:lnTo>
                  <a:pt x="0" y="9619"/>
                </a:lnTo>
                <a:lnTo>
                  <a:pt x="2563" y="12184"/>
                </a:lnTo>
                <a:lnTo>
                  <a:pt x="35251" y="12184"/>
                </a:lnTo>
                <a:lnTo>
                  <a:pt x="36532" y="12825"/>
                </a:lnTo>
                <a:lnTo>
                  <a:pt x="58965" y="21803"/>
                </a:lnTo>
                <a:lnTo>
                  <a:pt x="62811" y="23086"/>
                </a:lnTo>
                <a:lnTo>
                  <a:pt x="66656" y="20521"/>
                </a:lnTo>
                <a:lnTo>
                  <a:pt x="66656" y="14108"/>
                </a:lnTo>
                <a:lnTo>
                  <a:pt x="64733" y="11543"/>
                </a:lnTo>
                <a:lnTo>
                  <a:pt x="62170" y="10901"/>
                </a:lnTo>
                <a:lnTo>
                  <a:pt x="31405" y="641"/>
                </a:lnTo>
                <a:lnTo>
                  <a:pt x="288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33621" y="5923610"/>
            <a:ext cx="66675" cy="23495"/>
          </a:xfrm>
          <a:custGeom>
            <a:avLst/>
            <a:gdLst/>
            <a:ahLst/>
            <a:cxnLst/>
            <a:rect l="l" t="t" r="r" b="b"/>
            <a:pathLst>
              <a:path w="66675" h="23495">
                <a:moveTo>
                  <a:pt x="62170" y="10901"/>
                </a:moveTo>
                <a:lnTo>
                  <a:pt x="31405" y="641"/>
                </a:lnTo>
                <a:lnTo>
                  <a:pt x="28841" y="0"/>
                </a:lnTo>
                <a:lnTo>
                  <a:pt x="26919" y="0"/>
                </a:lnTo>
                <a:lnTo>
                  <a:pt x="24355" y="641"/>
                </a:lnTo>
                <a:lnTo>
                  <a:pt x="2563" y="5771"/>
                </a:lnTo>
                <a:lnTo>
                  <a:pt x="640" y="7054"/>
                </a:lnTo>
                <a:lnTo>
                  <a:pt x="0" y="9619"/>
                </a:lnTo>
                <a:lnTo>
                  <a:pt x="2563" y="12184"/>
                </a:lnTo>
                <a:lnTo>
                  <a:pt x="32046" y="12184"/>
                </a:lnTo>
                <a:lnTo>
                  <a:pt x="33969" y="12184"/>
                </a:lnTo>
                <a:lnTo>
                  <a:pt x="35251" y="12184"/>
                </a:lnTo>
                <a:lnTo>
                  <a:pt x="36532" y="12825"/>
                </a:lnTo>
                <a:lnTo>
                  <a:pt x="58965" y="21803"/>
                </a:lnTo>
                <a:lnTo>
                  <a:pt x="62811" y="23086"/>
                </a:lnTo>
                <a:lnTo>
                  <a:pt x="66656" y="20521"/>
                </a:lnTo>
                <a:lnTo>
                  <a:pt x="66656" y="16673"/>
                </a:lnTo>
                <a:lnTo>
                  <a:pt x="66656" y="14108"/>
                </a:lnTo>
                <a:lnTo>
                  <a:pt x="64733" y="11543"/>
                </a:lnTo>
                <a:lnTo>
                  <a:pt x="62170" y="10901"/>
                </a:lnTo>
                <a:close/>
              </a:path>
            </a:pathLst>
          </a:custGeom>
          <a:ln w="7481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104770" y="5649074"/>
            <a:ext cx="622935" cy="622935"/>
          </a:xfrm>
          <a:custGeom>
            <a:avLst/>
            <a:gdLst/>
            <a:ahLst/>
            <a:cxnLst/>
            <a:rect l="l" t="t" r="r" b="b"/>
            <a:pathLst>
              <a:path w="622935" h="622935">
                <a:moveTo>
                  <a:pt x="0" y="622325"/>
                </a:moveTo>
                <a:lnTo>
                  <a:pt x="622325" y="622325"/>
                </a:lnTo>
                <a:lnTo>
                  <a:pt x="622325" y="0"/>
                </a:lnTo>
                <a:lnTo>
                  <a:pt x="0" y="0"/>
                </a:lnTo>
                <a:lnTo>
                  <a:pt x="0" y="6223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36897" y="5649074"/>
            <a:ext cx="2879049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latin typeface="Aptos" panose="020B0004020202020204" pitchFamily="34" charset="0"/>
              </a:rPr>
              <a:t>Adapting abroad</a:t>
            </a:r>
            <a:endParaRPr lang="en-US" sz="1200" b="1" u="sng" dirty="0">
              <a:latin typeface="Aptos" panose="020B00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ptos" panose="020B0004020202020204" pitchFamily="34" charset="0"/>
              </a:rPr>
              <a:t>Willing to step outside your comfort zone so you can grow, learn from new cultures, and build confidence in a completely new environment</a:t>
            </a:r>
            <a:endParaRPr sz="1200" dirty="0">
              <a:latin typeface="Aptos" panose="020B0004020202020204" pitchFamily="34" charset="0"/>
            </a:endParaRPr>
          </a:p>
        </p:txBody>
      </p:sp>
      <p:pic>
        <p:nvPicPr>
          <p:cNvPr id="49" name="Graphic 48" descr="Address Book outline">
            <a:extLst>
              <a:ext uri="{FF2B5EF4-FFF2-40B4-BE49-F238E27FC236}">
                <a16:creationId xmlns:a16="http://schemas.microsoft.com/office/drawing/2014/main" id="{B79501CB-B250-0D91-456A-CFC05510C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6954" y="1809127"/>
            <a:ext cx="751284" cy="707365"/>
          </a:xfrm>
          <a:prstGeom prst="rect">
            <a:avLst/>
          </a:prstGeom>
        </p:spPr>
      </p:pic>
      <p:pic>
        <p:nvPicPr>
          <p:cNvPr id="51" name="Graphic 50" descr="Users outline">
            <a:extLst>
              <a:ext uri="{FF2B5EF4-FFF2-40B4-BE49-F238E27FC236}">
                <a16:creationId xmlns:a16="http://schemas.microsoft.com/office/drawing/2014/main" id="{7EA39A66-AEFD-51B9-2DC6-A5348DA89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5026" y="1787784"/>
            <a:ext cx="728708" cy="728708"/>
          </a:xfrm>
          <a:prstGeom prst="rect">
            <a:avLst/>
          </a:prstGeom>
        </p:spPr>
      </p:pic>
      <p:sp>
        <p:nvSpPr>
          <p:cNvPr id="52" name="object 24">
            <a:extLst>
              <a:ext uri="{FF2B5EF4-FFF2-40B4-BE49-F238E27FC236}">
                <a16:creationId xmlns:a16="http://schemas.microsoft.com/office/drawing/2014/main" id="{0D002473-0B80-B45B-4AEA-A01D2B9514FE}"/>
              </a:ext>
            </a:extLst>
          </p:cNvPr>
          <p:cNvSpPr/>
          <p:nvPr/>
        </p:nvSpPr>
        <p:spPr>
          <a:xfrm>
            <a:off x="6208056" y="5423789"/>
            <a:ext cx="1073150" cy="1073150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536447" y="0"/>
                </a:moveTo>
                <a:lnTo>
                  <a:pt x="487617" y="2193"/>
                </a:lnTo>
                <a:lnTo>
                  <a:pt x="440015" y="8646"/>
                </a:lnTo>
                <a:lnTo>
                  <a:pt x="393832" y="19170"/>
                </a:lnTo>
                <a:lnTo>
                  <a:pt x="349256" y="33575"/>
                </a:lnTo>
                <a:lnTo>
                  <a:pt x="306477" y="51671"/>
                </a:lnTo>
                <a:lnTo>
                  <a:pt x="265684" y="73269"/>
                </a:lnTo>
                <a:lnTo>
                  <a:pt x="227066" y="98179"/>
                </a:lnTo>
                <a:lnTo>
                  <a:pt x="190813" y="126212"/>
                </a:lnTo>
                <a:lnTo>
                  <a:pt x="157114" y="157178"/>
                </a:lnTo>
                <a:lnTo>
                  <a:pt x="126159" y="190887"/>
                </a:lnTo>
                <a:lnTo>
                  <a:pt x="98137" y="227150"/>
                </a:lnTo>
                <a:lnTo>
                  <a:pt x="73236" y="265778"/>
                </a:lnTo>
                <a:lnTo>
                  <a:pt x="51647" y="306580"/>
                </a:lnTo>
                <a:lnTo>
                  <a:pt x="33559" y="349367"/>
                </a:lnTo>
                <a:lnTo>
                  <a:pt x="19161" y="393949"/>
                </a:lnTo>
                <a:lnTo>
                  <a:pt x="8642" y="440138"/>
                </a:lnTo>
                <a:lnTo>
                  <a:pt x="2192" y="487743"/>
                </a:lnTo>
                <a:lnTo>
                  <a:pt x="0" y="536575"/>
                </a:lnTo>
                <a:lnTo>
                  <a:pt x="2192" y="585405"/>
                </a:lnTo>
                <a:lnTo>
                  <a:pt x="8642" y="633007"/>
                </a:lnTo>
                <a:lnTo>
                  <a:pt x="19161" y="679190"/>
                </a:lnTo>
                <a:lnTo>
                  <a:pt x="33559" y="723766"/>
                </a:lnTo>
                <a:lnTo>
                  <a:pt x="51647" y="766545"/>
                </a:lnTo>
                <a:lnTo>
                  <a:pt x="73236" y="807339"/>
                </a:lnTo>
                <a:lnTo>
                  <a:pt x="98137" y="845956"/>
                </a:lnTo>
                <a:lnTo>
                  <a:pt x="126159" y="882209"/>
                </a:lnTo>
                <a:lnTo>
                  <a:pt x="157114" y="915908"/>
                </a:lnTo>
                <a:lnTo>
                  <a:pt x="190813" y="946863"/>
                </a:lnTo>
                <a:lnTo>
                  <a:pt x="227066" y="974885"/>
                </a:lnTo>
                <a:lnTo>
                  <a:pt x="265684" y="999786"/>
                </a:lnTo>
                <a:lnTo>
                  <a:pt x="306477" y="1021375"/>
                </a:lnTo>
                <a:lnTo>
                  <a:pt x="349256" y="1039463"/>
                </a:lnTo>
                <a:lnTo>
                  <a:pt x="393832" y="1053861"/>
                </a:lnTo>
                <a:lnTo>
                  <a:pt x="440015" y="1064380"/>
                </a:lnTo>
                <a:lnTo>
                  <a:pt x="487617" y="1070830"/>
                </a:lnTo>
                <a:lnTo>
                  <a:pt x="536447" y="1073023"/>
                </a:lnTo>
                <a:lnTo>
                  <a:pt x="585279" y="1070830"/>
                </a:lnTo>
                <a:lnTo>
                  <a:pt x="632884" y="1064380"/>
                </a:lnTo>
                <a:lnTo>
                  <a:pt x="679073" y="1053861"/>
                </a:lnTo>
                <a:lnTo>
                  <a:pt x="723655" y="1039463"/>
                </a:lnTo>
                <a:lnTo>
                  <a:pt x="766442" y="1021375"/>
                </a:lnTo>
                <a:lnTo>
                  <a:pt x="807244" y="999786"/>
                </a:lnTo>
                <a:lnTo>
                  <a:pt x="845872" y="974885"/>
                </a:lnTo>
                <a:lnTo>
                  <a:pt x="882135" y="946863"/>
                </a:lnTo>
                <a:lnTo>
                  <a:pt x="915844" y="915908"/>
                </a:lnTo>
                <a:lnTo>
                  <a:pt x="946810" y="882209"/>
                </a:lnTo>
                <a:lnTo>
                  <a:pt x="974843" y="845956"/>
                </a:lnTo>
                <a:lnTo>
                  <a:pt x="999753" y="807339"/>
                </a:lnTo>
                <a:lnTo>
                  <a:pt x="1021351" y="766545"/>
                </a:lnTo>
                <a:lnTo>
                  <a:pt x="1039447" y="723766"/>
                </a:lnTo>
                <a:lnTo>
                  <a:pt x="1053852" y="679190"/>
                </a:lnTo>
                <a:lnTo>
                  <a:pt x="1064376" y="633007"/>
                </a:lnTo>
                <a:lnTo>
                  <a:pt x="1070829" y="585405"/>
                </a:lnTo>
                <a:lnTo>
                  <a:pt x="1073022" y="536575"/>
                </a:lnTo>
                <a:lnTo>
                  <a:pt x="1070829" y="487743"/>
                </a:lnTo>
                <a:lnTo>
                  <a:pt x="1064376" y="440138"/>
                </a:lnTo>
                <a:lnTo>
                  <a:pt x="1053852" y="393949"/>
                </a:lnTo>
                <a:lnTo>
                  <a:pt x="1039447" y="349367"/>
                </a:lnTo>
                <a:lnTo>
                  <a:pt x="1021351" y="306580"/>
                </a:lnTo>
                <a:lnTo>
                  <a:pt x="999753" y="265778"/>
                </a:lnTo>
                <a:lnTo>
                  <a:pt x="974843" y="227150"/>
                </a:lnTo>
                <a:lnTo>
                  <a:pt x="946810" y="190887"/>
                </a:lnTo>
                <a:lnTo>
                  <a:pt x="915844" y="157178"/>
                </a:lnTo>
                <a:lnTo>
                  <a:pt x="882135" y="126212"/>
                </a:lnTo>
                <a:lnTo>
                  <a:pt x="845872" y="98179"/>
                </a:lnTo>
                <a:lnTo>
                  <a:pt x="807244" y="73269"/>
                </a:lnTo>
                <a:lnTo>
                  <a:pt x="766442" y="51671"/>
                </a:lnTo>
                <a:lnTo>
                  <a:pt x="723655" y="33575"/>
                </a:lnTo>
                <a:lnTo>
                  <a:pt x="679073" y="19170"/>
                </a:lnTo>
                <a:lnTo>
                  <a:pt x="632884" y="8646"/>
                </a:lnTo>
                <a:lnTo>
                  <a:pt x="585279" y="2193"/>
                </a:lnTo>
                <a:lnTo>
                  <a:pt x="536447" y="0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53" name="object 37">
            <a:extLst>
              <a:ext uri="{FF2B5EF4-FFF2-40B4-BE49-F238E27FC236}">
                <a16:creationId xmlns:a16="http://schemas.microsoft.com/office/drawing/2014/main" id="{307B4C7E-D179-51CC-DD45-CD7AA8258587}"/>
              </a:ext>
            </a:extLst>
          </p:cNvPr>
          <p:cNvSpPr/>
          <p:nvPr/>
        </p:nvSpPr>
        <p:spPr>
          <a:xfrm>
            <a:off x="6433163" y="5633747"/>
            <a:ext cx="622935" cy="622935"/>
          </a:xfrm>
          <a:custGeom>
            <a:avLst/>
            <a:gdLst/>
            <a:ahLst/>
            <a:cxnLst/>
            <a:rect l="l" t="t" r="r" b="b"/>
            <a:pathLst>
              <a:path w="622934" h="622935">
                <a:moveTo>
                  <a:pt x="0" y="622325"/>
                </a:moveTo>
                <a:lnTo>
                  <a:pt x="622325" y="622325"/>
                </a:lnTo>
                <a:lnTo>
                  <a:pt x="622325" y="0"/>
                </a:lnTo>
                <a:lnTo>
                  <a:pt x="0" y="0"/>
                </a:lnTo>
                <a:lnTo>
                  <a:pt x="0" y="6223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00">
              <a:latin typeface="Aptos" panose="020B00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33270C-804E-D51F-A290-BFA0BCD51C5D}"/>
              </a:ext>
            </a:extLst>
          </p:cNvPr>
          <p:cNvSpPr txBox="1"/>
          <p:nvPr/>
        </p:nvSpPr>
        <p:spPr>
          <a:xfrm>
            <a:off x="7417370" y="5633747"/>
            <a:ext cx="3758057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sz="1200" b="1" u="sng" dirty="0">
                <a:latin typeface="Aptos" panose="020B0004020202020204" pitchFamily="34" charset="0"/>
              </a:rPr>
              <a:t>Positive attitude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ptos" panose="020B0004020202020204" pitchFamily="34" charset="0"/>
              </a:rPr>
              <a:t>staying optimistic helps you remain motivated, confident, and resilient throughout the journey</a:t>
            </a:r>
            <a:endParaRPr lang="en-IE" sz="1200" dirty="0">
              <a:latin typeface="Aptos" panose="020B0004020202020204" pitchFamily="34" charset="0"/>
            </a:endParaRPr>
          </a:p>
        </p:txBody>
      </p:sp>
      <p:pic>
        <p:nvPicPr>
          <p:cNvPr id="57" name="Graphic 56" descr="Smiling with hearts face outline outline">
            <a:extLst>
              <a:ext uri="{FF2B5EF4-FFF2-40B4-BE49-F238E27FC236}">
                <a16:creationId xmlns:a16="http://schemas.microsoft.com/office/drawing/2014/main" id="{A2DE1DD1-898C-AA19-2364-2E08E6F82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7014" y="5567598"/>
            <a:ext cx="755231" cy="7552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617042"/>
            <a:ext cx="528066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latin typeface="Aptos" panose="020B0004020202020204" pitchFamily="34" charset="0"/>
              </a:rPr>
              <a:t>What steps do I need to take?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053" y="1480442"/>
            <a:ext cx="539750" cy="21326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0"/>
              </a:lnSpc>
            </a:pPr>
            <a:r>
              <a:rPr sz="1400" dirty="0">
                <a:latin typeface="Aptos" panose="020B0004020202020204" pitchFamily="34" charset="0"/>
              </a:rPr>
              <a:t>Step 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2477" y="1693706"/>
            <a:ext cx="10778490" cy="1963358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92100" indent="-228600">
              <a:lnSpc>
                <a:spcPct val="100000"/>
              </a:lnSpc>
              <a:spcBef>
                <a:spcPts val="550"/>
              </a:spcBef>
              <a:buFont typeface="Wingdings"/>
              <a:buChar char=""/>
              <a:tabLst>
                <a:tab pos="292100" algn="l"/>
              </a:tabLst>
            </a:pPr>
            <a:r>
              <a:rPr sz="1400" dirty="0">
                <a:latin typeface="Aptos" panose="020B0004020202020204" pitchFamily="34" charset="0"/>
              </a:rPr>
              <a:t>Attend study abroad information sessions (1st semester of your 2nd year)</a:t>
            </a:r>
            <a:endParaRPr lang="en-US" sz="1400" dirty="0">
              <a:latin typeface="Aptos" panose="020B0004020202020204" pitchFamily="34" charset="0"/>
            </a:endParaRPr>
          </a:p>
          <a:p>
            <a:pPr marL="292100" indent="-228600">
              <a:spcBef>
                <a:spcPts val="550"/>
              </a:spcBef>
              <a:buFont typeface="Wingdings"/>
              <a:buChar char=""/>
              <a:tabLst>
                <a:tab pos="292100" algn="l"/>
              </a:tabLst>
            </a:pPr>
            <a:r>
              <a:rPr lang="en-IE" sz="1400" dirty="0">
                <a:latin typeface="Aptos" panose="020B0004020202020204" pitchFamily="34" charset="0"/>
              </a:rPr>
              <a:t>Information Sessions will be announced on our website </a:t>
            </a:r>
            <a:r>
              <a:rPr lang="en-US" sz="1400" dirty="0">
                <a:latin typeface="Aptos" panose="020B0004020202020204" pitchFamily="34" charset="0"/>
                <a:hlinkClick r:id="rId2"/>
              </a:rPr>
              <a:t>https://www.ucc.ie/en/international/goabroadwithucc/</a:t>
            </a:r>
            <a:r>
              <a:rPr lang="en-US" sz="1400" dirty="0">
                <a:latin typeface="Aptos" panose="020B0004020202020204" pitchFamily="34" charset="0"/>
              </a:rPr>
              <a:t> or via email if we are presenting directly to your degree </a:t>
            </a:r>
            <a:r>
              <a:rPr lang="en-US" sz="1400" dirty="0" err="1">
                <a:latin typeface="Aptos" panose="020B0004020202020204" pitchFamily="34" charset="0"/>
              </a:rPr>
              <a:t>programme</a:t>
            </a:r>
            <a:endParaRPr lang="en-US" sz="1400" dirty="0">
              <a:latin typeface="Aptos" panose="020B0004020202020204" pitchFamily="34" charset="0"/>
            </a:endParaRPr>
          </a:p>
          <a:p>
            <a:pPr marL="292100" indent="-228600">
              <a:spcBef>
                <a:spcPts val="550"/>
              </a:spcBef>
              <a:buFont typeface="Wingdings"/>
              <a:buChar char=""/>
              <a:tabLst>
                <a:tab pos="292100" algn="l"/>
              </a:tabLst>
            </a:pPr>
            <a:r>
              <a:rPr lang="en-US" sz="1400" dirty="0">
                <a:latin typeface="Aptos" panose="020B0004020202020204" pitchFamily="34" charset="0"/>
              </a:rPr>
              <a:t>If you cannot attend/miss the session, please contact the International Office</a:t>
            </a:r>
          </a:p>
          <a:p>
            <a:pPr marL="292100" indent="-228600">
              <a:spcBef>
                <a:spcPts val="550"/>
              </a:spcBef>
              <a:buFont typeface="Wingdings"/>
              <a:buChar char=""/>
              <a:tabLst>
                <a:tab pos="292100" algn="l"/>
              </a:tabLst>
            </a:pPr>
            <a:r>
              <a:rPr lang="en-US" sz="1400" dirty="0">
                <a:latin typeface="Aptos" panose="020B0004020202020204" pitchFamily="34" charset="0"/>
              </a:rPr>
              <a:t>Check our website for updates: </a:t>
            </a:r>
            <a:r>
              <a:rPr lang="en-US" sz="1400" dirty="0">
                <a:latin typeface="Aptos" panose="020B0004020202020204" pitchFamily="34" charset="0"/>
                <a:hlinkClick r:id="rId2"/>
              </a:rPr>
              <a:t>https://www.ucc.ie/en/international/goabroadwithucc/</a:t>
            </a:r>
            <a:endParaRPr lang="en-US" sz="1400" dirty="0">
              <a:latin typeface="Aptos" panose="020B0004020202020204" pitchFamily="34" charset="0"/>
            </a:endParaRPr>
          </a:p>
          <a:p>
            <a:pPr marL="292100" indent="-228600">
              <a:spcBef>
                <a:spcPts val="550"/>
              </a:spcBef>
              <a:buFont typeface="Wingdings"/>
              <a:buChar char=""/>
              <a:tabLst>
                <a:tab pos="292100" algn="l"/>
              </a:tabLst>
            </a:pPr>
            <a:endParaRPr lang="en-US" sz="1400" dirty="0">
              <a:latin typeface="Aptos" panose="020B0004020202020204" pitchFamily="34" charset="0"/>
            </a:endParaRPr>
          </a:p>
          <a:p>
            <a:pPr marL="292100" indent="-228600">
              <a:spcBef>
                <a:spcPts val="550"/>
              </a:spcBef>
              <a:buFont typeface="Wingdings"/>
              <a:buChar char=""/>
              <a:tabLst>
                <a:tab pos="292100" algn="l"/>
              </a:tabLst>
            </a:pP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802" y="3194939"/>
            <a:ext cx="539750" cy="21326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0"/>
              </a:lnSpc>
            </a:pPr>
            <a:r>
              <a:rPr sz="1400" dirty="0">
                <a:latin typeface="Aptos" panose="020B0004020202020204" pitchFamily="34" charset="0"/>
              </a:rPr>
              <a:t>Step 2</a:t>
            </a:r>
            <a:endParaRPr sz="1400">
              <a:latin typeface="Aptos" panose="020B00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318" y="3402726"/>
            <a:ext cx="8933282" cy="116313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50"/>
              </a:spcBef>
              <a:buFont typeface="Wingdings"/>
              <a:buChar char="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Submit a study abroad application</a:t>
            </a:r>
            <a:r>
              <a:rPr lang="en-US" sz="1400" dirty="0">
                <a:latin typeface="Aptos" panose="020B0004020202020204" pitchFamily="34" charset="0"/>
              </a:rPr>
              <a:t>- </a:t>
            </a:r>
            <a:r>
              <a:rPr lang="en-US" sz="1400" dirty="0">
                <a:latin typeface="Aptos" panose="020B0004020202020204" pitchFamily="34" charset="0"/>
                <a:hlinkClick r:id="rId2"/>
              </a:rPr>
              <a:t>https://www.ucc.ie/en/international/goabroadwithucc/</a:t>
            </a:r>
            <a:endParaRPr lang="en-US" sz="1400" dirty="0">
              <a:latin typeface="Aptos" panose="020B00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50"/>
              </a:spcBef>
              <a:buFont typeface="Wingdings"/>
              <a:buChar char="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Students will either be applying to the International Office </a:t>
            </a:r>
            <a:r>
              <a:rPr sz="1400" b="1" dirty="0">
                <a:solidFill>
                  <a:srgbClr val="FF0000"/>
                </a:solidFill>
                <a:latin typeface="Aptos" panose="020B0004020202020204" pitchFamily="34" charset="0"/>
              </a:rPr>
              <a:t>OR</a:t>
            </a:r>
            <a:r>
              <a:rPr sz="1400" dirty="0">
                <a:latin typeface="Aptos" panose="020B0004020202020204" pitchFamily="34" charset="0"/>
              </a:rPr>
              <a:t> their academic coordinator</a:t>
            </a:r>
            <a:endParaRPr lang="en-US" sz="1400" dirty="0">
              <a:latin typeface="Aptos" panose="020B00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50"/>
              </a:spcBef>
              <a:buFont typeface="Wingdings"/>
              <a:buChar char=""/>
              <a:tabLst>
                <a:tab pos="241300" algn="l"/>
              </a:tabLst>
            </a:pPr>
            <a:r>
              <a:rPr sz="1400" dirty="0">
                <a:latin typeface="Aptos" panose="020B0004020202020204" pitchFamily="34" charset="0"/>
              </a:rPr>
              <a:t>Details provided at information sessions  </a:t>
            </a:r>
            <a:endParaRPr lang="en-US" sz="1400" dirty="0">
              <a:latin typeface="Aptos" panose="020B00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50"/>
              </a:spcBef>
              <a:buFont typeface="Wingdings"/>
              <a:buChar char=""/>
              <a:tabLst>
                <a:tab pos="241300" algn="l"/>
              </a:tabLst>
            </a:pPr>
            <a:r>
              <a:rPr lang="en-US" sz="1400" dirty="0">
                <a:latin typeface="Aptos" panose="020B0004020202020204" pitchFamily="34" charset="0"/>
              </a:rPr>
              <a:t>Application deadlines will vary depending on your degree </a:t>
            </a:r>
            <a:r>
              <a:rPr lang="en-US" sz="1400" dirty="0" err="1">
                <a:latin typeface="Aptos" panose="020B0004020202020204" pitchFamily="34" charset="0"/>
              </a:rPr>
              <a:t>programme</a:t>
            </a:r>
            <a:endParaRPr sz="1400" dirty="0">
              <a:latin typeface="Aptos" panose="020B00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2802" y="4917059"/>
            <a:ext cx="539750" cy="21326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sz="1400" dirty="0">
                <a:latin typeface="Aptos" panose="020B0004020202020204" pitchFamily="34" charset="0"/>
              </a:rPr>
              <a:t>Step 3</a:t>
            </a:r>
            <a:endParaRPr sz="1400">
              <a:latin typeface="Aptos" panose="020B00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0318" y="5127832"/>
            <a:ext cx="1061148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66700" algn="l"/>
              </a:tabLst>
            </a:pPr>
            <a:r>
              <a:rPr sz="1400" dirty="0">
                <a:latin typeface="Aptos" panose="020B0004020202020204" pitchFamily="34" charset="0"/>
              </a:rPr>
              <a:t>Your application will be reviewed by the International Office and your UCC department </a:t>
            </a:r>
            <a:endParaRPr lang="en-US" sz="1400" dirty="0">
              <a:latin typeface="Aptos" panose="020B0004020202020204" pitchFamily="34" charset="0"/>
            </a:endParaRPr>
          </a:p>
          <a:p>
            <a:pPr marL="266700" indent="-2286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66700" algn="l"/>
              </a:tabLst>
            </a:pPr>
            <a:r>
              <a:rPr lang="en-IE" sz="1400" dirty="0">
                <a:latin typeface="Aptos" panose="020B0004020202020204" pitchFamily="34" charset="0"/>
              </a:rPr>
              <a:t>If you have applied to the International Office, your application is reviewed </a:t>
            </a:r>
            <a:r>
              <a:rPr lang="en-IE" sz="1400" b="1" dirty="0">
                <a:latin typeface="Aptos" panose="020B0004020202020204" pitchFamily="34" charset="0"/>
              </a:rPr>
              <a:t>after your</a:t>
            </a:r>
            <a:r>
              <a:rPr sz="1400" b="1" dirty="0">
                <a:latin typeface="Aptos" panose="020B0004020202020204" pitchFamily="34" charset="0"/>
              </a:rPr>
              <a:t> 1st semester of 2nd year results </a:t>
            </a:r>
            <a:r>
              <a:rPr sz="1400" dirty="0">
                <a:latin typeface="Aptos" panose="020B0004020202020204" pitchFamily="34" charset="0"/>
              </a:rPr>
              <a:t>are</a:t>
            </a:r>
            <a:r>
              <a:rPr lang="en-US" sz="1400" dirty="0">
                <a:latin typeface="Aptos" panose="020B0004020202020204" pitchFamily="34" charset="0"/>
              </a:rPr>
              <a:t> released</a:t>
            </a:r>
            <a:endParaRPr sz="1400" dirty="0">
              <a:latin typeface="Aptos" panose="020B00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802" y="5938075"/>
            <a:ext cx="539750" cy="21326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sz="1400" dirty="0">
                <a:latin typeface="Aptos" panose="020B0004020202020204" pitchFamily="34" charset="0"/>
              </a:rPr>
              <a:t>Step 4</a:t>
            </a:r>
            <a:endParaRPr sz="1400">
              <a:latin typeface="Aptos" panose="020B00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0318" y="6203999"/>
            <a:ext cx="77140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ptos" panose="020B0004020202020204" pitchFamily="34" charset="0"/>
              </a:rPr>
              <a:t>Notification to all students about the outcome of </a:t>
            </a:r>
            <a:r>
              <a:rPr sz="1400">
                <a:latin typeface="Aptos" panose="020B0004020202020204" pitchFamily="34" charset="0"/>
              </a:rPr>
              <a:t>their application</a:t>
            </a:r>
            <a:r>
              <a:rPr lang="en-US" sz="1400" dirty="0">
                <a:latin typeface="Aptos" panose="020B0004020202020204" pitchFamily="34" charset="0"/>
              </a:rPr>
              <a:t> (</a:t>
            </a:r>
            <a:r>
              <a:rPr lang="en-US" sz="1400">
                <a:latin typeface="Aptos" panose="020B0004020202020204" pitchFamily="34" charset="0"/>
              </a:rPr>
              <a:t>mid-late February</a:t>
            </a:r>
            <a:r>
              <a:rPr lang="en-US" sz="1400" dirty="0">
                <a:latin typeface="Aptos" panose="020B0004020202020204" pitchFamily="34" charset="0"/>
              </a:rPr>
              <a:t>)</a:t>
            </a:r>
            <a:endParaRPr sz="14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617042"/>
            <a:ext cx="4485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Aptos" panose="020B0004020202020204" pitchFamily="34" charset="0"/>
                <a:cs typeface="Lucida Bright"/>
              </a:rPr>
              <a:t>UCC </a:t>
            </a:r>
            <a:r>
              <a:rPr sz="2800" b="1" spc="-5" dirty="0">
                <a:latin typeface="Aptos" panose="020B0004020202020204" pitchFamily="34" charset="0"/>
                <a:cs typeface="Lucida Bright"/>
              </a:rPr>
              <a:t>Partner</a:t>
            </a:r>
            <a:r>
              <a:rPr sz="2800" b="1" spc="20" dirty="0">
                <a:latin typeface="Aptos" panose="020B0004020202020204" pitchFamily="34" charset="0"/>
                <a:cs typeface="Lucida Bright"/>
              </a:rPr>
              <a:t> </a:t>
            </a:r>
            <a:r>
              <a:rPr sz="2800" b="1" spc="-5" dirty="0">
                <a:latin typeface="Aptos" panose="020B0004020202020204" pitchFamily="34" charset="0"/>
                <a:cs typeface="Lucida Bright"/>
              </a:rPr>
              <a:t>Universities</a:t>
            </a:r>
            <a:endParaRPr sz="2800" dirty="0">
              <a:latin typeface="Aptos" panose="020B0004020202020204" pitchFamily="34" charset="0"/>
              <a:cs typeface="Lucida Br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524000"/>
            <a:ext cx="11430000" cy="5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600" b="1" dirty="0">
                <a:latin typeface="Aptos" panose="020B0004020202020204" pitchFamily="34" charset="0"/>
              </a:rPr>
              <a:t>When reviewing UCC’s partner universities: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Check if the partner institution has an exchange agreement with your specific degree </a:t>
            </a:r>
            <a:r>
              <a:rPr lang="en-US" sz="1600" dirty="0" err="1">
                <a:latin typeface="Aptos" panose="020B0004020202020204" pitchFamily="34" charset="0"/>
              </a:rPr>
              <a:t>programme</a:t>
            </a:r>
            <a:r>
              <a:rPr lang="en-US" sz="1600" dirty="0">
                <a:latin typeface="Aptos" panose="020B0004020202020204" pitchFamily="34" charset="0"/>
              </a:rPr>
              <a:t> or subject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If the university operates under a “university-wide agreement,” you must ensure that it offers modules that are suitable for your UCC degree.</a:t>
            </a:r>
          </a:p>
          <a:p>
            <a:pPr marL="12700">
              <a:spcBef>
                <a:spcPts val="100"/>
              </a:spcBef>
              <a:tabLst>
                <a:tab pos="240665" algn="l"/>
                <a:tab pos="241300" algn="l"/>
              </a:tabLst>
            </a:pPr>
            <a:endParaRPr sz="1600" dirty="0">
              <a:latin typeface="Aptos" panose="020B0004020202020204" pitchFamily="34" charset="0"/>
            </a:endParaRPr>
          </a:p>
          <a:p>
            <a:pPr marL="12700">
              <a:tabLst>
                <a:tab pos="240665" algn="l"/>
                <a:tab pos="241300" algn="l"/>
              </a:tabLst>
            </a:pPr>
            <a:r>
              <a:rPr sz="1600" b="1" dirty="0">
                <a:latin typeface="Aptos" panose="020B0004020202020204" pitchFamily="34" charset="0"/>
              </a:rPr>
              <a:t>Full list of partner</a:t>
            </a:r>
            <a:r>
              <a:rPr lang="en-US" sz="1600" b="1" dirty="0">
                <a:latin typeface="Aptos" panose="020B0004020202020204" pitchFamily="34" charset="0"/>
              </a:rPr>
              <a:t> universities</a:t>
            </a:r>
            <a:r>
              <a:rPr sz="1600" b="1" dirty="0">
                <a:latin typeface="Aptos" panose="020B0004020202020204" pitchFamily="34" charset="0"/>
              </a:rPr>
              <a:t>: </a:t>
            </a:r>
            <a:r>
              <a:rPr sz="1600" dirty="0">
                <a:latin typeface="Aptos" panose="020B0004020202020204" pitchFamily="34" charset="0"/>
                <a:hlinkClick r:id="rId2"/>
              </a:rPr>
              <a:t>https://www.ucc.ie/en/international/goabroadwithucc/uccpartneruniversities/</a:t>
            </a:r>
            <a:endParaRPr lang="en-US" sz="1600" dirty="0">
              <a:latin typeface="Aptos" panose="020B0004020202020204" pitchFamily="34" charset="0"/>
            </a:endParaRPr>
          </a:p>
          <a:p>
            <a:pPr marL="12700">
              <a:tabLst>
                <a:tab pos="240665" algn="l"/>
                <a:tab pos="241300" algn="l"/>
              </a:tabLst>
            </a:pPr>
            <a:endParaRPr sz="1600" dirty="0">
              <a:latin typeface="Aptos" panose="020B0004020202020204" pitchFamily="34" charset="0"/>
            </a:endParaRPr>
          </a:p>
          <a:p>
            <a:r>
              <a:rPr lang="en-US" sz="1600" b="1" dirty="0">
                <a:highlight>
                  <a:srgbClr val="FFFF00"/>
                </a:highlight>
                <a:latin typeface="Aptos" panose="020B0004020202020204" pitchFamily="34" charset="0"/>
              </a:rPr>
              <a:t>What you need to know!</a:t>
            </a:r>
          </a:p>
          <a:p>
            <a:endParaRPr lang="en-US" sz="1600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The list of partner universities and available modules may </a:t>
            </a: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change</a:t>
            </a:r>
            <a:r>
              <a:rPr lang="en-US" sz="1600" dirty="0">
                <a:latin typeface="Aptos" panose="020B0004020202020204" pitchFamily="34" charset="0"/>
              </a:rPr>
              <a:t> at any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Placement at a specific university </a:t>
            </a: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cannot be guaranteed </a:t>
            </a:r>
            <a:r>
              <a:rPr lang="en-US" sz="1600" dirty="0">
                <a:latin typeface="Aptos" panose="020B0004020202020204" pitchFamily="34" charset="0"/>
              </a:rPr>
              <a:t>for any student.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Each partner university has a </a:t>
            </a: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limited number </a:t>
            </a:r>
            <a:r>
              <a:rPr lang="en-US" sz="1600" dirty="0">
                <a:latin typeface="Aptos" panose="020B0004020202020204" pitchFamily="34" charset="0"/>
              </a:rPr>
              <a:t>of exchange places.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Places at high-demand (popular) universities are </a:t>
            </a: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highly competitive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You must include several </a:t>
            </a: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partner university choices </a:t>
            </a:r>
            <a:r>
              <a:rPr lang="en-US" sz="1600" dirty="0">
                <a:latin typeface="Aptos" panose="020B0004020202020204" pitchFamily="34" charset="0"/>
              </a:rPr>
              <a:t>in your application, as we cannot guarantee your top preference due to demand, academic results, and availability.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Studying a language at UCC: </a:t>
            </a:r>
            <a:r>
              <a:rPr lang="en-US" sz="1600" dirty="0">
                <a:latin typeface="Aptos" panose="020B0004020202020204" pitchFamily="34" charset="0"/>
              </a:rPr>
              <a:t>If you are studying a language as part of your degree, you are required to complete your year abroad in a </a:t>
            </a: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country </a:t>
            </a:r>
            <a:r>
              <a:rPr lang="en-US" sz="1600" dirty="0">
                <a:latin typeface="Aptos" panose="020B0004020202020204" pitchFamily="34" charset="0"/>
              </a:rPr>
              <a:t>where that language is spoken.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You can </a:t>
            </a: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only</a:t>
            </a:r>
            <a:r>
              <a:rPr lang="en-US" sz="1600" dirty="0">
                <a:latin typeface="Aptos" panose="020B0004020202020204" pitchFamily="34" charset="0"/>
              </a:rPr>
              <a:t> study at UCC’s exchange partner universities (no exceptions)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BComm students: </a:t>
            </a:r>
            <a:r>
              <a:rPr lang="en-US" sz="1600" dirty="0">
                <a:latin typeface="Aptos" panose="020B0004020202020204" pitchFamily="34" charset="0"/>
              </a:rPr>
              <a:t>There is a cap on the number of BComm students who can study abroad each year. Please see the link for more details: </a:t>
            </a:r>
            <a:r>
              <a:rPr lang="en-US" sz="1600" dirty="0">
                <a:latin typeface="Aptos" panose="020B0004020202020204" pitchFamily="34" charset="0"/>
                <a:hlinkClick r:id="rId3"/>
              </a:rPr>
              <a:t>https://www.ucc.ie/en/international/goabroadwithucc/uccpartneruniversities/#additional-information</a:t>
            </a:r>
            <a:endParaRPr lang="en-US" sz="1600" dirty="0">
              <a:latin typeface="Aptos" panose="020B0004020202020204" pitchFamily="34" charset="0"/>
            </a:endParaRPr>
          </a:p>
          <a:p>
            <a:pPr marL="12700">
              <a:spcBef>
                <a:spcPts val="770"/>
              </a:spcBef>
              <a:tabLst>
                <a:tab pos="241300" algn="l"/>
              </a:tabLst>
            </a:pPr>
            <a:endParaRPr lang="en-US" sz="1600" dirty="0">
              <a:latin typeface="Aptos" panose="020B0004020202020204" pitchFamily="34" charset="0"/>
            </a:endParaRPr>
          </a:p>
          <a:p>
            <a:pPr marL="12700">
              <a:spcBef>
                <a:spcPts val="770"/>
              </a:spcBef>
              <a:tabLst>
                <a:tab pos="241300" algn="l"/>
              </a:tabLst>
            </a:pPr>
            <a:endParaRPr lang="en-IE" sz="16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2" y="617042"/>
            <a:ext cx="932982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latin typeface="Lucida Bright"/>
                <a:cs typeface="Lucida Bright"/>
              </a:rPr>
              <a:t>Minimu</a:t>
            </a:r>
            <a:r>
              <a:rPr lang="en-US" sz="2800" spc="-10" dirty="0">
                <a:latin typeface="Lucida Bright"/>
                <a:cs typeface="Lucida Bright"/>
              </a:rPr>
              <a:t>m </a:t>
            </a:r>
            <a:r>
              <a:rPr sz="2800" b="1" spc="-10" dirty="0">
                <a:latin typeface="Lucida Bright"/>
                <a:cs typeface="Lucida Bright"/>
              </a:rPr>
              <a:t>Grade</a:t>
            </a:r>
            <a:r>
              <a:rPr lang="en-US" sz="2800" spc="-25" dirty="0">
                <a:latin typeface="Lucida Bright"/>
                <a:cs typeface="Lucida Bright"/>
              </a:rPr>
              <a:t> </a:t>
            </a:r>
            <a:r>
              <a:rPr sz="2800" b="1" dirty="0">
                <a:latin typeface="Lucida Bright"/>
                <a:cs typeface="Lucida Bright"/>
              </a:rPr>
              <a:t>Requirements</a:t>
            </a:r>
            <a:endParaRPr sz="2800" dirty="0">
              <a:latin typeface="Lucida Bright"/>
              <a:cs typeface="Lucida Br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672" y="1559433"/>
            <a:ext cx="11000105" cy="527176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01600" marR="146685">
              <a:spcBef>
                <a:spcPts val="780"/>
              </a:spcBef>
            </a:pPr>
            <a:r>
              <a:rPr lang="en-US" dirty="0">
                <a:latin typeface="Aptos" panose="020B0004020202020204" pitchFamily="34" charset="0"/>
              </a:rPr>
              <a:t>For some degree </a:t>
            </a:r>
            <a:r>
              <a:rPr lang="en-US" dirty="0" err="1">
                <a:latin typeface="Aptos" panose="020B0004020202020204" pitchFamily="34" charset="0"/>
              </a:rPr>
              <a:t>programmes</a:t>
            </a:r>
            <a:r>
              <a:rPr lang="en-US" dirty="0">
                <a:latin typeface="Aptos" panose="020B0004020202020204" pitchFamily="34" charset="0"/>
              </a:rPr>
              <a:t>, your department may have set </a:t>
            </a:r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minimum grade requirements</a:t>
            </a:r>
            <a:r>
              <a:rPr lang="en-US" dirty="0">
                <a:latin typeface="Aptos" panose="020B0004020202020204" pitchFamily="34" charset="0"/>
              </a:rPr>
              <a:t> to ensure that applicants have the academic foundation and skills needed to succeed in a foreign education system, helping them handle the coursework, adapt to different teaching styles, and meet the standards expected in their chosen field of study.</a:t>
            </a:r>
          </a:p>
          <a:p>
            <a:pPr marL="101600" marR="146685">
              <a:lnSpc>
                <a:spcPct val="70000"/>
              </a:lnSpc>
              <a:spcBef>
                <a:spcPts val="780"/>
              </a:spcBef>
            </a:pPr>
            <a:endParaRPr lang="en-IE" dirty="0">
              <a:latin typeface="Aptos" panose="020B0004020202020204" pitchFamily="34" charset="0"/>
            </a:endParaRPr>
          </a:p>
          <a:p>
            <a:pPr marL="101600" marR="146685" algn="ctr">
              <a:lnSpc>
                <a:spcPct val="70000"/>
              </a:lnSpc>
              <a:spcBef>
                <a:spcPts val="780"/>
              </a:spcBef>
            </a:pPr>
            <a:r>
              <a:rPr lang="en-IE" b="1" dirty="0">
                <a:highlight>
                  <a:srgbClr val="FFFF00"/>
                </a:highlight>
                <a:latin typeface="Aptos" panose="020B0004020202020204" pitchFamily="34" charset="0"/>
              </a:rPr>
              <a:t>It is important to review this now in 1</a:t>
            </a:r>
            <a:r>
              <a:rPr lang="en-IE" b="1" baseline="30000" dirty="0">
                <a:highlight>
                  <a:srgbClr val="FFFF00"/>
                </a:highlight>
                <a:latin typeface="Aptos" panose="020B0004020202020204" pitchFamily="34" charset="0"/>
              </a:rPr>
              <a:t>st</a:t>
            </a:r>
            <a:r>
              <a:rPr lang="en-IE" b="1" dirty="0">
                <a:highlight>
                  <a:srgbClr val="FFFF00"/>
                </a:highlight>
                <a:latin typeface="Aptos" panose="020B0004020202020204" pitchFamily="34" charset="0"/>
              </a:rPr>
              <a:t> year</a:t>
            </a:r>
          </a:p>
          <a:p>
            <a:pPr marL="101600" marR="146685">
              <a:lnSpc>
                <a:spcPct val="70000"/>
              </a:lnSpc>
              <a:spcBef>
                <a:spcPts val="780"/>
              </a:spcBef>
            </a:pPr>
            <a:endParaRPr lang="en-IE" dirty="0">
              <a:latin typeface="Aptos" panose="020B0004020202020204" pitchFamily="34" charset="0"/>
            </a:endParaRPr>
          </a:p>
          <a:p>
            <a:pPr marL="101600" marR="146685">
              <a:lnSpc>
                <a:spcPct val="70000"/>
              </a:lnSpc>
              <a:spcBef>
                <a:spcPts val="780"/>
              </a:spcBef>
            </a:pPr>
            <a:r>
              <a:rPr lang="en-IE" b="1" dirty="0">
                <a:solidFill>
                  <a:srgbClr val="FF0000"/>
                </a:solidFill>
                <a:latin typeface="Aptos" panose="020B0004020202020204" pitchFamily="34" charset="0"/>
              </a:rPr>
              <a:t>Click here for further information about minimum grade requirements  </a:t>
            </a:r>
            <a:r>
              <a:rPr lang="en-IE" dirty="0">
                <a:latin typeface="Aptos" panose="020B0004020202020204" pitchFamily="34" charset="0"/>
                <a:hlinkClick r:id="rId2"/>
              </a:rPr>
              <a:t>https://www.ucc.ie/en/international/goabroadwithucc/howdoiapply/#minimum-grade-requirements</a:t>
            </a:r>
            <a:endParaRPr lang="en-IE" dirty="0">
              <a:latin typeface="Aptos" panose="020B0004020202020204" pitchFamily="34" charset="0"/>
            </a:endParaRPr>
          </a:p>
          <a:p>
            <a:pPr marL="101600" marR="146685">
              <a:lnSpc>
                <a:spcPct val="70000"/>
              </a:lnSpc>
              <a:spcBef>
                <a:spcPts val="780"/>
              </a:spcBef>
            </a:pPr>
            <a:endParaRPr lang="en-IE" dirty="0">
              <a:latin typeface="Aptos" panose="020B0004020202020204" pitchFamily="34" charset="0"/>
            </a:endParaRPr>
          </a:p>
          <a:p>
            <a:pPr marL="101600" marR="146685">
              <a:lnSpc>
                <a:spcPct val="70000"/>
              </a:lnSpc>
              <a:spcBef>
                <a:spcPts val="780"/>
              </a:spcBef>
            </a:pPr>
            <a:r>
              <a:rPr lang="en-US" b="1" dirty="0">
                <a:latin typeface="Aptos" panose="020B0004020202020204" pitchFamily="34" charset="0"/>
              </a:rPr>
              <a:t>For example:</a:t>
            </a:r>
          </a:p>
          <a:p>
            <a:pPr marL="101600" marR="146685">
              <a:lnSpc>
                <a:spcPct val="70000"/>
              </a:lnSpc>
              <a:spcBef>
                <a:spcPts val="780"/>
              </a:spcBef>
            </a:pPr>
            <a:r>
              <a:rPr lang="en-US" b="1" dirty="0">
                <a:latin typeface="Aptos" panose="020B0004020202020204" pitchFamily="34" charset="0"/>
              </a:rPr>
              <a:t>Applying to study outside of the EU </a:t>
            </a:r>
            <a:r>
              <a:rPr lang="en-US" dirty="0">
                <a:latin typeface="Aptos" panose="020B0004020202020204" pitchFamily="34" charset="0"/>
              </a:rPr>
              <a:t>(Australia, Canada, USA and Singapore)</a:t>
            </a:r>
          </a:p>
          <a:p>
            <a:pPr marL="101600" marR="146685">
              <a:lnSpc>
                <a:spcPct val="70000"/>
              </a:lnSpc>
              <a:spcBef>
                <a:spcPts val="780"/>
              </a:spcBef>
            </a:pPr>
            <a:r>
              <a:rPr lang="en-US" i="1" dirty="0">
                <a:latin typeface="Aptos" panose="020B0004020202020204" pitchFamily="34" charset="0"/>
              </a:rPr>
              <a:t>*</a:t>
            </a:r>
            <a:r>
              <a:rPr lang="en-US" sz="1600" i="1" dirty="0">
                <a:latin typeface="Aptos" panose="020B0004020202020204" pitchFamily="34" charset="0"/>
              </a:rPr>
              <a:t>Your department may have additional or requirements subject to higher grades (Physics, School of BEES </a:t>
            </a:r>
            <a:r>
              <a:rPr lang="en-US" sz="1600" i="1" dirty="0" err="1">
                <a:latin typeface="Aptos" panose="020B0004020202020204" pitchFamily="34" charset="0"/>
              </a:rPr>
              <a:t>etc</a:t>
            </a:r>
            <a:r>
              <a:rPr lang="en-US" sz="1600" i="1" dirty="0">
                <a:latin typeface="Aptos" panose="020B0004020202020204" pitchFamily="34" charset="0"/>
              </a:rPr>
              <a:t>)</a:t>
            </a:r>
          </a:p>
          <a:p>
            <a:pPr marL="101600" marR="146685">
              <a:lnSpc>
                <a:spcPct val="70000"/>
              </a:lnSpc>
              <a:spcBef>
                <a:spcPts val="780"/>
              </a:spcBef>
            </a:pPr>
            <a:endParaRPr lang="en-US" i="1" dirty="0">
              <a:latin typeface="Aptos" panose="020B0004020202020204" pitchFamily="34" charset="0"/>
            </a:endParaRPr>
          </a:p>
          <a:p>
            <a:pPr marL="101600" marR="146685">
              <a:lnSpc>
                <a:spcPct val="70000"/>
              </a:lnSpc>
              <a:spcBef>
                <a:spcPts val="780"/>
              </a:spcBef>
            </a:pPr>
            <a:r>
              <a:rPr lang="en-US" b="1" dirty="0">
                <a:latin typeface="Aptos" panose="020B0004020202020204" pitchFamily="34" charset="0"/>
              </a:rPr>
              <a:t>Students must achieve a minimum of:</a:t>
            </a:r>
          </a:p>
          <a:p>
            <a:pPr marL="387350" marR="146685" indent="-285750">
              <a:lnSpc>
                <a:spcPct val="70000"/>
              </a:lnSpc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60% grade average in 1st year and</a:t>
            </a:r>
          </a:p>
          <a:p>
            <a:pPr marL="387350" marR="146685" indent="-285750">
              <a:lnSpc>
                <a:spcPct val="70000"/>
              </a:lnSpc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60% grade average in 1st semester of 2nd year </a:t>
            </a:r>
          </a:p>
          <a:p>
            <a:pPr marL="101600" marR="146685">
              <a:lnSpc>
                <a:spcPct val="70000"/>
              </a:lnSpc>
              <a:spcBef>
                <a:spcPts val="780"/>
              </a:spcBef>
            </a:pPr>
            <a:endParaRPr lang="en-US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617042"/>
            <a:ext cx="15297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Lucida Bright"/>
                <a:cs typeface="Lucida Bright"/>
              </a:rPr>
              <a:t>Mo</a:t>
            </a:r>
            <a:r>
              <a:rPr sz="2800" b="1" spc="-30" dirty="0">
                <a:latin typeface="Lucida Bright"/>
                <a:cs typeface="Lucida Bright"/>
              </a:rPr>
              <a:t>d</a:t>
            </a:r>
            <a:r>
              <a:rPr sz="2800" b="1" spc="-5" dirty="0">
                <a:latin typeface="Lucida Bright"/>
                <a:cs typeface="Lucida Bright"/>
              </a:rPr>
              <a:t>ules</a:t>
            </a:r>
            <a:r>
              <a:rPr lang="en-US" sz="2800" b="1" spc="-5" dirty="0">
                <a:latin typeface="Lucida Bright"/>
                <a:cs typeface="Lucida Bright"/>
              </a:rPr>
              <a:t> </a:t>
            </a:r>
            <a:endParaRPr sz="2800" dirty="0">
              <a:latin typeface="Lucida Bright"/>
              <a:cs typeface="Lucida Br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33196" y="1828800"/>
            <a:ext cx="11177803" cy="4485843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880"/>
              </a:spcBef>
              <a:tabLst>
                <a:tab pos="427990" algn="l"/>
                <a:tab pos="428625" algn="l"/>
              </a:tabLst>
            </a:pPr>
            <a:r>
              <a:rPr dirty="0">
                <a:latin typeface="Aptos" panose="020B0004020202020204" pitchFamily="34" charset="0"/>
              </a:rPr>
              <a:t>While abroad, you are ‘replacing’ your UCC modules that your classmates back home are taking.</a:t>
            </a:r>
          </a:p>
          <a:p>
            <a:pPr marL="199390">
              <a:lnSpc>
                <a:spcPct val="100000"/>
              </a:lnSpc>
              <a:spcBef>
                <a:spcPts val="780"/>
              </a:spcBef>
            </a:pPr>
            <a:r>
              <a:rPr i="1" dirty="0">
                <a:latin typeface="Aptos" panose="020B0004020202020204" pitchFamily="34" charset="0"/>
              </a:rPr>
              <a:t>*This is only relevant to students that will be missing 3rd year modules at UCC while abroad.</a:t>
            </a:r>
          </a:p>
          <a:p>
            <a:pPr marL="123189">
              <a:lnSpc>
                <a:spcPct val="100000"/>
              </a:lnSpc>
              <a:spcBef>
                <a:spcPts val="15"/>
              </a:spcBef>
            </a:pPr>
            <a:endParaRPr dirty="0">
              <a:latin typeface="Aptos" panose="020B0004020202020204" pitchFamily="34" charset="0"/>
            </a:endParaRPr>
          </a:p>
          <a:p>
            <a:pPr marL="199390">
              <a:lnSpc>
                <a:spcPct val="100000"/>
              </a:lnSpc>
              <a:spcBef>
                <a:spcPts val="5"/>
              </a:spcBef>
              <a:tabLst>
                <a:tab pos="427990" algn="l"/>
                <a:tab pos="428625" algn="l"/>
              </a:tabLst>
            </a:pPr>
            <a:r>
              <a:rPr dirty="0">
                <a:latin typeface="Aptos" panose="020B0004020202020204" pitchFamily="34" charset="0"/>
              </a:rPr>
              <a:t>It is extremely important that you research the module offerings for the universities you are interested in.</a:t>
            </a:r>
          </a:p>
          <a:p>
            <a:pPr marL="123189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dirty="0">
              <a:latin typeface="Aptos" panose="020B0004020202020204" pitchFamily="34" charset="0"/>
            </a:endParaRPr>
          </a:p>
          <a:p>
            <a:pPr marL="500379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ptos" panose="020B0004020202020204" pitchFamily="34" charset="0"/>
              </a:rPr>
              <a:t>Go to UCC Programme Calendar: </a:t>
            </a:r>
            <a:r>
              <a:rPr dirty="0">
                <a:latin typeface="Aptos" panose="020B0004020202020204" pitchFamily="34" charset="0"/>
                <a:hlinkClick r:id="rId2"/>
              </a:rPr>
              <a:t>https://reg.ucc.ie/curriculum/calendar/live/</a:t>
            </a:r>
            <a:endParaRPr dirty="0">
              <a:latin typeface="Aptos" panose="020B0004020202020204" pitchFamily="34" charset="0"/>
            </a:endParaRPr>
          </a:p>
          <a:p>
            <a:pPr marL="49784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>
                <a:latin typeface="Aptos" panose="020B0004020202020204" pitchFamily="34" charset="0"/>
              </a:rPr>
              <a:t>Search for your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dirty="0">
                <a:latin typeface="Aptos" panose="020B0004020202020204" pitchFamily="34" charset="0"/>
              </a:rPr>
              <a:t>degree and click on the relevant one</a:t>
            </a:r>
          </a:p>
          <a:p>
            <a:pPr marL="497840" indent="-28702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>
                <a:latin typeface="Aptos" panose="020B0004020202020204" pitchFamily="34" charset="0"/>
              </a:rPr>
              <a:t>Click on Programme requirements</a:t>
            </a:r>
          </a:p>
          <a:p>
            <a:pPr marL="49784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98475" algn="l"/>
                <a:tab pos="499109" algn="l"/>
              </a:tabLst>
            </a:pPr>
            <a:r>
              <a:rPr dirty="0">
                <a:latin typeface="Aptos" panose="020B0004020202020204" pitchFamily="34" charset="0"/>
              </a:rPr>
              <a:t>Check what modules you should be taking during 3rd year</a:t>
            </a:r>
          </a:p>
          <a:p>
            <a:pPr marL="123189">
              <a:lnSpc>
                <a:spcPct val="100000"/>
              </a:lnSpc>
            </a:pPr>
            <a:endParaRPr dirty="0">
              <a:latin typeface="Aptos" panose="020B0004020202020204" pitchFamily="34" charset="0"/>
            </a:endParaRPr>
          </a:p>
          <a:p>
            <a:pPr marL="123189">
              <a:lnSpc>
                <a:spcPct val="100000"/>
              </a:lnSpc>
              <a:spcBef>
                <a:spcPts val="30"/>
              </a:spcBef>
            </a:pPr>
            <a:endParaRPr dirty="0">
              <a:latin typeface="Aptos" panose="020B0004020202020204" pitchFamily="34" charset="0"/>
            </a:endParaRPr>
          </a:p>
          <a:p>
            <a:pPr marL="497204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ptos" panose="020B0004020202020204" pitchFamily="34" charset="0"/>
              </a:rPr>
              <a:t>You will need to ensure that the universities you plan on applying for offer these modules. </a:t>
            </a:r>
            <a:endParaRPr lang="en-US" dirty="0">
              <a:latin typeface="Aptos" panose="020B0004020202020204" pitchFamily="34" charset="0"/>
            </a:endParaRPr>
          </a:p>
          <a:p>
            <a:pPr marL="497204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ptos" panose="020B0004020202020204" pitchFamily="34" charset="0"/>
              </a:rPr>
              <a:t>You </a:t>
            </a:r>
            <a:r>
              <a:rPr lang="en-US" dirty="0">
                <a:latin typeface="Aptos" panose="020B0004020202020204" pitchFamily="34" charset="0"/>
              </a:rPr>
              <a:t>will </a:t>
            </a:r>
            <a:r>
              <a:rPr dirty="0">
                <a:latin typeface="Aptos" panose="020B0004020202020204" pitchFamily="34" charset="0"/>
              </a:rPr>
              <a:t>need to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dirty="0">
                <a:latin typeface="Aptos" panose="020B0004020202020204" pitchFamily="34" charset="0"/>
              </a:rPr>
              <a:t>speak with your academic coordinator about your modules</a:t>
            </a:r>
            <a:r>
              <a:rPr lang="en-US" dirty="0">
                <a:latin typeface="Aptos" panose="020B0004020202020204" pitchFamily="34" charset="0"/>
              </a:rPr>
              <a:t> in </a:t>
            </a:r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semester 1 of your 2</a:t>
            </a:r>
            <a:r>
              <a:rPr lang="en-US" b="1" baseline="30000" dirty="0">
                <a:solidFill>
                  <a:srgbClr val="FF0000"/>
                </a:solidFill>
                <a:latin typeface="Aptos" panose="020B0004020202020204" pitchFamily="34" charset="0"/>
              </a:rPr>
              <a:t>nd</a:t>
            </a:r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 year </a:t>
            </a:r>
          </a:p>
          <a:p>
            <a:pPr marL="211454">
              <a:lnSpc>
                <a:spcPct val="100000"/>
              </a:lnSpc>
            </a:pPr>
            <a:endParaRPr lang="en-IE" dirty="0">
              <a:latin typeface="Aptos" panose="020B0004020202020204" pitchFamily="34" charset="0"/>
            </a:endParaRPr>
          </a:p>
          <a:p>
            <a:pPr marL="211454">
              <a:lnSpc>
                <a:spcPct val="100000"/>
              </a:lnSpc>
            </a:pPr>
            <a:r>
              <a:rPr lang="en-IE" b="1" dirty="0">
                <a:latin typeface="Aptos" panose="020B0004020202020204" pitchFamily="34" charset="0"/>
              </a:rPr>
              <a:t>Mandatory year abroad: </a:t>
            </a:r>
            <a:r>
              <a:rPr lang="en-IE" dirty="0">
                <a:latin typeface="Aptos" panose="020B0004020202020204" pitchFamily="34" charset="0"/>
              </a:rPr>
              <a:t>Your coordinator will speak with you about their academic requirements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617042"/>
            <a:ext cx="7947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Lucida Bright"/>
                <a:cs typeface="Lucida Bright"/>
              </a:rPr>
              <a:t>University of California </a:t>
            </a:r>
            <a:r>
              <a:rPr sz="2800" b="1" spc="-10" dirty="0">
                <a:latin typeface="Lucida Bright"/>
                <a:cs typeface="Lucida Bright"/>
              </a:rPr>
              <a:t>system </a:t>
            </a:r>
            <a:r>
              <a:rPr sz="2800" b="1" dirty="0">
                <a:latin typeface="Lucida Bright"/>
                <a:cs typeface="Lucida Bright"/>
              </a:rPr>
              <a:t>(9</a:t>
            </a:r>
            <a:r>
              <a:rPr sz="2800" b="1" spc="50" dirty="0">
                <a:latin typeface="Lucida Bright"/>
                <a:cs typeface="Lucida Bright"/>
              </a:rPr>
              <a:t> </a:t>
            </a:r>
            <a:r>
              <a:rPr sz="2800" b="1" spc="-5" dirty="0">
                <a:latin typeface="Lucida Bright"/>
                <a:cs typeface="Lucida Bright"/>
              </a:rPr>
              <a:t>locations)</a:t>
            </a:r>
            <a:endParaRPr sz="2800">
              <a:latin typeface="Lucida Bright"/>
              <a:cs typeface="Lucida Br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599057"/>
            <a:ext cx="11275237" cy="42569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>
                <a:latin typeface="Aptos" panose="020B0004020202020204" pitchFamily="34" charset="0"/>
              </a:rPr>
              <a:t>Only students of high honours standard (</a:t>
            </a:r>
            <a:r>
              <a:rPr b="1" dirty="0">
                <a:solidFill>
                  <a:srgbClr val="FF0000"/>
                </a:solidFill>
                <a:latin typeface="Aptos" panose="020B0004020202020204" pitchFamily="34" charset="0"/>
              </a:rPr>
              <a:t>1.1 - first class honours</a:t>
            </a:r>
            <a:r>
              <a:rPr dirty="0">
                <a:latin typeface="Aptos" panose="020B0004020202020204" pitchFamily="34" charset="0"/>
              </a:rPr>
              <a:t>) are selected to participate in </a:t>
            </a:r>
            <a:r>
              <a:rPr lang="en-US" dirty="0">
                <a:latin typeface="Aptos" panose="020B0004020202020204" pitchFamily="34" charset="0"/>
              </a:rPr>
              <a:t>this</a:t>
            </a:r>
            <a:r>
              <a:rPr dirty="0">
                <a:latin typeface="Aptos" panose="020B0004020202020204" pitchFamily="34" charset="0"/>
              </a:rPr>
              <a:t> programme.</a:t>
            </a: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>
                <a:latin typeface="Aptos" panose="020B0004020202020204" pitchFamily="34" charset="0"/>
              </a:rPr>
              <a:t>Your UCC grades from 1st year will be reviewed.</a:t>
            </a: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>
                <a:latin typeface="Aptos" panose="020B0004020202020204" pitchFamily="34" charset="0"/>
              </a:rPr>
              <a:t>One semester only (depending on the circumstances, a full year maybe possible)</a:t>
            </a:r>
            <a:endParaRPr lang="en-US" dirty="0">
              <a:latin typeface="Aptos" panose="020B00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IE" dirty="0">
                <a:latin typeface="Aptos" panose="020B0004020202020204" pitchFamily="34" charset="0"/>
              </a:rPr>
              <a:t>Limited UCC subject areas available (email </a:t>
            </a:r>
            <a:r>
              <a:rPr lang="en-IE" dirty="0">
                <a:latin typeface="Aptos" panose="020B0004020202020204" pitchFamily="34" charset="0"/>
                <a:hlinkClick r:id="rId2"/>
              </a:rPr>
              <a:t>mb.murphy@ucc.ie</a:t>
            </a:r>
            <a:r>
              <a:rPr lang="en-IE" dirty="0">
                <a:latin typeface="Aptos" panose="020B0004020202020204" pitchFamily="34" charset="0"/>
              </a:rPr>
              <a:t> to check)</a:t>
            </a:r>
            <a:endParaRPr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dirty="0">
              <a:latin typeface="Aptos" panose="020B00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Step 1: </a:t>
            </a:r>
            <a:r>
              <a:rPr b="1" dirty="0">
                <a:solidFill>
                  <a:srgbClr val="FF0000"/>
                </a:solidFill>
                <a:latin typeface="Aptos" panose="020B0004020202020204" pitchFamily="34" charset="0"/>
              </a:rPr>
              <a:t>UCC Application</a:t>
            </a:r>
            <a:endParaRPr lang="en-US" b="1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dirty="0">
                <a:latin typeface="Aptos" panose="020B0004020202020204" pitchFamily="34" charset="0"/>
              </a:rPr>
              <a:t>Deadline to apply to the UCC International Office: </a:t>
            </a:r>
            <a:r>
              <a:rPr b="1" dirty="0">
                <a:solidFill>
                  <a:srgbClr val="FF0000"/>
                </a:solidFill>
                <a:latin typeface="Aptos" panose="020B0004020202020204" pitchFamily="34" charset="0"/>
              </a:rPr>
              <a:t>early December</a:t>
            </a:r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 each year</a:t>
            </a:r>
            <a:endParaRPr b="1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SzPct val="95000"/>
              <a:buFont typeface="Wingdings"/>
              <a:buChar char=""/>
              <a:tabLst>
                <a:tab pos="241300" algn="l"/>
              </a:tabLst>
            </a:pPr>
            <a:r>
              <a:rPr dirty="0">
                <a:latin typeface="Aptos" panose="020B0004020202020204" pitchFamily="34" charset="0"/>
              </a:rPr>
              <a:t>Online form</a:t>
            </a: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SzPct val="95000"/>
              <a:buFont typeface="Wingdings"/>
              <a:buChar char=""/>
              <a:tabLst>
                <a:tab pos="241300" algn="l"/>
              </a:tabLst>
            </a:pPr>
            <a:r>
              <a:rPr dirty="0">
                <a:latin typeface="Aptos" panose="020B0004020202020204" pitchFamily="34" charset="0"/>
              </a:rPr>
              <a:t>Statement of support from academic coordinator (or lecturer)</a:t>
            </a: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SzPct val="95000"/>
              <a:buFont typeface="Wingdings"/>
              <a:buChar char=""/>
              <a:tabLst>
                <a:tab pos="241300" algn="l"/>
              </a:tabLst>
            </a:pPr>
            <a:r>
              <a:rPr dirty="0">
                <a:latin typeface="Aptos" panose="020B0004020202020204" pitchFamily="34" charset="0"/>
              </a:rPr>
              <a:t>Personal statement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IE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en-IE" b="1" dirty="0">
                <a:solidFill>
                  <a:srgbClr val="FF0000"/>
                </a:solidFill>
                <a:latin typeface="Aptos" panose="020B0004020202020204" pitchFamily="34" charset="0"/>
              </a:rPr>
              <a:t>Step 2: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en-IE" dirty="0">
                <a:latin typeface="Aptos" panose="020B0004020202020204" pitchFamily="34" charset="0"/>
              </a:rPr>
              <a:t>If successful, the UCC International Office will provide further details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1727</Words>
  <Application>Microsoft Office PowerPoint</Application>
  <PresentationFormat>Widescreen</PresentationFormat>
  <Paragraphs>189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Lucida Bright</vt:lpstr>
      <vt:lpstr>Wingdings</vt:lpstr>
      <vt:lpstr>Office Theme</vt:lpstr>
      <vt:lpstr>PowerPoint Presentation</vt:lpstr>
      <vt:lpstr>Study Abroad Introduction</vt:lpstr>
      <vt:lpstr>GO ABROAD WITH UCC WEBSITE</vt:lpstr>
      <vt:lpstr>Things to consider</vt:lpstr>
      <vt:lpstr>What steps do I need to take?</vt:lpstr>
      <vt:lpstr>UCC Partner Universities</vt:lpstr>
      <vt:lpstr>Minimum Grade Requirements</vt:lpstr>
      <vt:lpstr>Modules </vt:lpstr>
      <vt:lpstr>University of California system (9 locations)</vt:lpstr>
      <vt:lpstr>Erasmus+ Programme=Studying in Europe</vt:lpstr>
      <vt:lpstr>Cost of studying abroad</vt:lpstr>
      <vt:lpstr>How do I apply?</vt:lpstr>
      <vt:lpstr>If I am offered a place studying abroad- What happens next?</vt:lpstr>
      <vt:lpstr>PowerPoint Presentation</vt:lpstr>
      <vt:lpstr>Study Abroad canvas page</vt:lpstr>
      <vt:lpstr>Erasmus partners(Europe) Clare Murphy &amp; Joanne Heffernan  Email: studyabroad@ucc.ie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Jonathan Leahy Maharaj</dc:creator>
  <cp:lastModifiedBy>Mary-Brid Murphy</cp:lastModifiedBy>
  <cp:revision>3</cp:revision>
  <dcterms:created xsi:type="dcterms:W3CDTF">2026-03-02T16:30:14Z</dcterms:created>
  <dcterms:modified xsi:type="dcterms:W3CDTF">2026-03-03T16:32:26Z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2026-03-02T00:00:00Z</vt:filetime>
  </property>
</Properties>
</file>