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62" r:id="rId6"/>
    <p:sldId id="288" r:id="rId7"/>
    <p:sldId id="295" r:id="rId8"/>
    <p:sldId id="294" r:id="rId9"/>
    <p:sldId id="282" r:id="rId10"/>
    <p:sldId id="302" r:id="rId11"/>
    <p:sldId id="300" r:id="rId12"/>
    <p:sldId id="29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orient="horz" pos="1174">
          <p15:clr>
            <a:srgbClr val="A4A3A4"/>
          </p15:clr>
        </p15:guide>
        <p15:guide id="3" orient="horz" pos="2589">
          <p15:clr>
            <a:srgbClr val="A4A3A4"/>
          </p15:clr>
        </p15:guide>
        <p15:guide id="4" orient="horz" pos="3547">
          <p15:clr>
            <a:srgbClr val="A4A3A4"/>
          </p15:clr>
        </p15:guide>
        <p15:guide id="5" orient="horz" pos="1767">
          <p15:clr>
            <a:srgbClr val="A4A3A4"/>
          </p15:clr>
        </p15:guide>
        <p15:guide id="6" orient="horz" pos="2277">
          <p15:clr>
            <a:srgbClr val="A4A3A4"/>
          </p15:clr>
        </p15:guide>
        <p15:guide id="7" orient="horz" pos="2539">
          <p15:clr>
            <a:srgbClr val="A4A3A4"/>
          </p15:clr>
        </p15:guide>
        <p15:guide id="8" orient="horz" pos="1162">
          <p15:clr>
            <a:srgbClr val="A4A3A4"/>
          </p15:clr>
        </p15:guide>
        <p15:guide id="9" pos="3511">
          <p15:clr>
            <a:srgbClr val="A4A3A4"/>
          </p15:clr>
        </p15:guide>
        <p15:guide id="10" pos="5591">
          <p15:clr>
            <a:srgbClr val="A4A3A4"/>
          </p15:clr>
        </p15:guide>
        <p15:guide id="11" pos="2754">
          <p15:clr>
            <a:srgbClr val="A4A3A4"/>
          </p15:clr>
        </p15:guide>
        <p15:guide id="12" pos="5579">
          <p15:clr>
            <a:srgbClr val="A4A3A4"/>
          </p15:clr>
        </p15:guide>
        <p15:guide id="13" pos="5469">
          <p15:clr>
            <a:srgbClr val="A4A3A4"/>
          </p15:clr>
        </p15:guide>
        <p15:guide id="14" pos="4080">
          <p15:clr>
            <a:srgbClr val="A4A3A4"/>
          </p15:clr>
        </p15:guide>
        <p15:guide id="15" pos="115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80"/>
    <a:srgbClr val="0086AA"/>
    <a:srgbClr val="CCDAEC"/>
    <a:srgbClr val="E6EDF6"/>
    <a:srgbClr val="FF61BB"/>
    <a:srgbClr val="2DB52D"/>
    <a:srgbClr val="33D600"/>
    <a:srgbClr val="33CC33"/>
    <a:srgbClr val="66FF66"/>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9292" autoAdjust="0"/>
    <p:restoredTop sz="68717" autoAdjust="0"/>
  </p:normalViewPr>
  <p:slideViewPr>
    <p:cSldViewPr snapToGrid="0">
      <p:cViewPr varScale="1">
        <p:scale>
          <a:sx n="68" d="100"/>
          <a:sy n="68" d="100"/>
        </p:scale>
        <p:origin x="792" y="78"/>
      </p:cViewPr>
      <p:guideLst>
        <p:guide orient="horz" pos="2448"/>
        <p:guide orient="horz" pos="1174"/>
        <p:guide orient="horz" pos="2589"/>
        <p:guide orient="horz" pos="3547"/>
        <p:guide orient="horz" pos="1767"/>
        <p:guide orient="horz" pos="2277"/>
        <p:guide orient="horz" pos="2539"/>
        <p:guide orient="horz" pos="1162"/>
        <p:guide pos="3511"/>
        <p:guide pos="5591"/>
        <p:guide pos="2754"/>
        <p:guide pos="5579"/>
        <p:guide pos="5469"/>
        <p:guide pos="4080"/>
        <p:guide pos="1150"/>
      </p:guideLst>
    </p:cSldViewPr>
  </p:slideViewPr>
  <p:notesTextViewPr>
    <p:cViewPr>
      <p:scale>
        <a:sx n="1" d="1"/>
        <a:sy n="1" d="1"/>
      </p:scale>
      <p:origin x="0" y="0"/>
    </p:cViewPr>
  </p:notesTextViewPr>
  <p:sorterViewPr>
    <p:cViewPr>
      <p:scale>
        <a:sx n="66" d="100"/>
        <a:sy n="66" d="100"/>
      </p:scale>
      <p:origin x="0" y="1152"/>
    </p:cViewPr>
  </p:sorterViewPr>
  <p:notesViewPr>
    <p:cSldViewPr snapToGrid="0">
      <p:cViewPr>
        <p:scale>
          <a:sx n="100" d="100"/>
          <a:sy n="100" d="100"/>
        </p:scale>
        <p:origin x="-780" y="11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EF5B6BD-F7AD-654D-AD99-39DF10247C83}" type="datetimeFigureOut">
              <a:rPr lang="en-US" smtClean="0"/>
              <a:t>6/26/2015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8B98F4-8FBD-324A-9E83-E4463A9E25FB}" type="slidenum">
              <a:rPr lang="en-US" smtClean="0"/>
              <a:t>‹#›</a:t>
            </a:fld>
            <a:endParaRPr lang="en-US"/>
          </a:p>
        </p:txBody>
      </p:sp>
    </p:spTree>
    <p:extLst>
      <p:ext uri="{BB962C8B-B14F-4D97-AF65-F5344CB8AC3E}">
        <p14:creationId xmlns:p14="http://schemas.microsoft.com/office/powerpoint/2010/main" val="854365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938D9-45DC-0F46-B22B-0D1952079373}" type="datetimeFigureOut">
              <a:rPr lang="en-US" smtClean="0"/>
              <a:t>6/26/2015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45623D-A92E-9446-84FF-B04C6A99AC54}" type="slidenum">
              <a:rPr lang="en-US" smtClean="0"/>
              <a:t>‹#›</a:t>
            </a:fld>
            <a:endParaRPr lang="en-US"/>
          </a:p>
        </p:txBody>
      </p:sp>
    </p:spTree>
    <p:extLst>
      <p:ext uri="{BB962C8B-B14F-4D97-AF65-F5344CB8AC3E}">
        <p14:creationId xmlns:p14="http://schemas.microsoft.com/office/powerpoint/2010/main" val="22062153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745623D-A92E-9446-84FF-B04C6A99AC54}" type="slidenum">
              <a:rPr lang="en-US" smtClean="0"/>
              <a:t>1</a:t>
            </a:fld>
            <a:endParaRPr lang="en-US"/>
          </a:p>
        </p:txBody>
      </p:sp>
    </p:spTree>
    <p:extLst>
      <p:ext uri="{BB962C8B-B14F-4D97-AF65-F5344CB8AC3E}">
        <p14:creationId xmlns:p14="http://schemas.microsoft.com/office/powerpoint/2010/main" val="803617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745623D-A92E-9446-84FF-B04C6A99AC54}" type="slidenum">
              <a:rPr lang="en-US" smtClean="0"/>
              <a:t>10</a:t>
            </a:fld>
            <a:endParaRPr lang="en-US"/>
          </a:p>
        </p:txBody>
      </p:sp>
    </p:spTree>
    <p:extLst>
      <p:ext uri="{BB962C8B-B14F-4D97-AF65-F5344CB8AC3E}">
        <p14:creationId xmlns:p14="http://schemas.microsoft.com/office/powerpoint/2010/main" val="2645553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745623D-A92E-9446-84FF-B04C6A99AC54}" type="slidenum">
              <a:rPr lang="en-US" smtClean="0"/>
              <a:t>2</a:t>
            </a:fld>
            <a:endParaRPr lang="en-US"/>
          </a:p>
        </p:txBody>
      </p:sp>
    </p:spTree>
    <p:extLst>
      <p:ext uri="{BB962C8B-B14F-4D97-AF65-F5344CB8AC3E}">
        <p14:creationId xmlns:p14="http://schemas.microsoft.com/office/powerpoint/2010/main" val="200070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txBox="1">
            <a:spLocks noGrp="1" noChangeArrowheads="1"/>
          </p:cNvSpPr>
          <p:nvPr/>
        </p:nvSpPr>
        <p:spPr bwMode="auto">
          <a:xfrm>
            <a:off x="3884364" y="8687389"/>
            <a:ext cx="2972016" cy="455138"/>
          </a:xfrm>
          <a:prstGeom prst="rect">
            <a:avLst/>
          </a:prstGeom>
          <a:noFill/>
          <a:ln w="9525">
            <a:noFill/>
            <a:miter lim="800000"/>
            <a:headEnd/>
            <a:tailEnd/>
          </a:ln>
        </p:spPr>
        <p:txBody>
          <a:bodyPr lIns="91209" tIns="45604" rIns="91209" bIns="45604" anchor="b"/>
          <a:lstStyle/>
          <a:p>
            <a:pPr algn="r" defTabSz="922338"/>
            <a:fld id="{05FFF114-547D-4AFD-B904-E2E05DA8B857}" type="slidenum">
              <a:rPr lang="en-IE" sz="1200"/>
              <a:pPr algn="r" defTabSz="922338"/>
              <a:t>3</a:t>
            </a:fld>
            <a:endParaRPr lang="en-IE" sz="1200"/>
          </a:p>
        </p:txBody>
      </p:sp>
      <p:sp>
        <p:nvSpPr>
          <p:cNvPr id="95234" name="Rectangle 7"/>
          <p:cNvSpPr txBox="1">
            <a:spLocks noGrp="1" noChangeArrowheads="1"/>
          </p:cNvSpPr>
          <p:nvPr/>
        </p:nvSpPr>
        <p:spPr bwMode="auto">
          <a:xfrm>
            <a:off x="3884364" y="8687389"/>
            <a:ext cx="2972016" cy="455138"/>
          </a:xfrm>
          <a:prstGeom prst="rect">
            <a:avLst/>
          </a:prstGeom>
          <a:noFill/>
          <a:ln w="9525">
            <a:noFill/>
            <a:miter lim="800000"/>
            <a:headEnd/>
            <a:tailEnd/>
          </a:ln>
        </p:spPr>
        <p:txBody>
          <a:bodyPr lIns="90420" tIns="45210" rIns="90420" bIns="45210" anchor="b"/>
          <a:lstStyle/>
          <a:p>
            <a:pPr algn="r" defTabSz="912813"/>
            <a:fld id="{0A48F892-5A40-4BF8-A045-6B4E2B0F1526}" type="slidenum">
              <a:rPr lang="en-GB" sz="1200">
                <a:solidFill>
                  <a:srgbClr val="000000"/>
                </a:solidFill>
                <a:ea typeface="ＭＳ Ｐゴシック"/>
                <a:cs typeface="ＭＳ Ｐゴシック"/>
              </a:rPr>
              <a:pPr algn="r" defTabSz="912813"/>
              <a:t>3</a:t>
            </a:fld>
            <a:endParaRPr lang="en-GB" sz="1200">
              <a:solidFill>
                <a:srgbClr val="000000"/>
              </a:solidFill>
              <a:ea typeface="ＭＳ Ｐゴシック"/>
              <a:cs typeface="ＭＳ Ｐゴシック"/>
            </a:endParaRPr>
          </a:p>
        </p:txBody>
      </p:sp>
      <p:sp>
        <p:nvSpPr>
          <p:cNvPr id="95235" name="Rectangle 7"/>
          <p:cNvSpPr txBox="1">
            <a:spLocks noGrp="1" noChangeArrowheads="1"/>
          </p:cNvSpPr>
          <p:nvPr/>
        </p:nvSpPr>
        <p:spPr bwMode="auto">
          <a:xfrm>
            <a:off x="3884364" y="8688863"/>
            <a:ext cx="2972016" cy="453665"/>
          </a:xfrm>
          <a:prstGeom prst="rect">
            <a:avLst/>
          </a:prstGeom>
          <a:noFill/>
          <a:ln w="9525">
            <a:noFill/>
            <a:miter lim="800000"/>
            <a:headEnd/>
            <a:tailEnd/>
          </a:ln>
        </p:spPr>
        <p:txBody>
          <a:bodyPr lIns="90404" tIns="45202" rIns="90404" bIns="45202" anchor="b"/>
          <a:lstStyle/>
          <a:p>
            <a:pPr algn="r" defTabSz="808038"/>
            <a:fld id="{DE8C214A-4243-4FB3-9300-B2B96602D7B3}" type="slidenum">
              <a:rPr lang="en-GB" sz="1200">
                <a:solidFill>
                  <a:srgbClr val="000000"/>
                </a:solidFill>
                <a:ea typeface="ＭＳ Ｐゴシック"/>
                <a:cs typeface="ＭＳ Ｐゴシック"/>
              </a:rPr>
              <a:pPr algn="r" defTabSz="808038"/>
              <a:t>3</a:t>
            </a:fld>
            <a:endParaRPr lang="en-GB" sz="1200">
              <a:solidFill>
                <a:srgbClr val="000000"/>
              </a:solidFill>
              <a:ea typeface="ＭＳ Ｐゴシック"/>
              <a:cs typeface="ＭＳ Ｐゴシック"/>
            </a:endParaRPr>
          </a:p>
        </p:txBody>
      </p:sp>
      <p:sp>
        <p:nvSpPr>
          <p:cNvPr id="9523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7" name="Rectangle 3"/>
          <p:cNvSpPr>
            <a:spLocks noGrp="1" noChangeArrowheads="1"/>
          </p:cNvSpPr>
          <p:nvPr>
            <p:ph type="body" idx="1"/>
          </p:nvPr>
        </p:nvSpPr>
        <p:spPr bwMode="auto">
          <a:xfrm>
            <a:off x="685800" y="4343400"/>
            <a:ext cx="5619750" cy="4114800"/>
          </a:xfrm>
          <a:noFill/>
        </p:spPr>
        <p:txBody>
          <a:bodyPr wrap="square" lIns="90404" tIns="45202" rIns="90404" bIns="45202" numCol="1" anchor="t" anchorCtr="0" compatLnSpc="1">
            <a:prstTxWarp prst="textNoShape">
              <a:avLst/>
            </a:prstTxWarp>
          </a:bodyPr>
          <a:lstStyle/>
          <a:p>
            <a:pPr eaLnBrk="1" hangingPunct="1">
              <a:spcBef>
                <a:spcPts val="100"/>
              </a:spcBef>
              <a:spcAft>
                <a:spcPts val="100"/>
              </a:spcAft>
            </a:pPr>
            <a:endParaRPr lang="en-GB" sz="1000" dirty="0" smtClean="0"/>
          </a:p>
        </p:txBody>
      </p:sp>
    </p:spTree>
    <p:extLst>
      <p:ext uri="{BB962C8B-B14F-4D97-AF65-F5344CB8AC3E}">
        <p14:creationId xmlns:p14="http://schemas.microsoft.com/office/powerpoint/2010/main" val="1596664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745623D-A92E-9446-84FF-B04C6A99AC54}" type="slidenum">
              <a:rPr lang="en-US" smtClean="0"/>
              <a:t>4</a:t>
            </a:fld>
            <a:endParaRPr lang="en-US"/>
          </a:p>
        </p:txBody>
      </p:sp>
    </p:spTree>
    <p:extLst>
      <p:ext uri="{BB962C8B-B14F-4D97-AF65-F5344CB8AC3E}">
        <p14:creationId xmlns:p14="http://schemas.microsoft.com/office/powerpoint/2010/main" val="373861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745623D-A92E-9446-84FF-B04C6A99AC54}" type="slidenum">
              <a:rPr lang="en-US" smtClean="0"/>
              <a:t>5</a:t>
            </a:fld>
            <a:endParaRPr lang="en-US"/>
          </a:p>
        </p:txBody>
      </p:sp>
    </p:spTree>
    <p:extLst>
      <p:ext uri="{BB962C8B-B14F-4D97-AF65-F5344CB8AC3E}">
        <p14:creationId xmlns:p14="http://schemas.microsoft.com/office/powerpoint/2010/main" val="27177191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745623D-A92E-9446-84FF-B04C6A99AC54}" type="slidenum">
              <a:rPr lang="en-US" smtClean="0"/>
              <a:t>6</a:t>
            </a:fld>
            <a:endParaRPr lang="en-US"/>
          </a:p>
        </p:txBody>
      </p:sp>
    </p:spTree>
    <p:extLst>
      <p:ext uri="{BB962C8B-B14F-4D97-AF65-F5344CB8AC3E}">
        <p14:creationId xmlns:p14="http://schemas.microsoft.com/office/powerpoint/2010/main" val="3170861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tabLst>
                <a:tab pos="457149" algn="l"/>
              </a:tabLst>
            </a:pPr>
            <a:endParaRPr lang="en-IE" sz="600" dirty="0" smtClean="0">
              <a:solidFill>
                <a:srgbClr val="0070C0"/>
              </a:solidFill>
            </a:endParaRPr>
          </a:p>
        </p:txBody>
      </p:sp>
      <p:sp>
        <p:nvSpPr>
          <p:cNvPr id="4" name="Slide Number Placeholder 3"/>
          <p:cNvSpPr>
            <a:spLocks noGrp="1"/>
          </p:cNvSpPr>
          <p:nvPr>
            <p:ph type="sldNum" sz="quarter" idx="10"/>
          </p:nvPr>
        </p:nvSpPr>
        <p:spPr/>
        <p:txBody>
          <a:bodyPr/>
          <a:lstStyle/>
          <a:p>
            <a:fld id="{1745623D-A92E-9446-84FF-B04C6A99AC54}"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85552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745623D-A92E-9446-84FF-B04C6A99AC54}" type="slidenum">
              <a:rPr lang="en-US" smtClean="0"/>
              <a:t>8</a:t>
            </a:fld>
            <a:endParaRPr lang="en-US"/>
          </a:p>
        </p:txBody>
      </p:sp>
    </p:spTree>
    <p:extLst>
      <p:ext uri="{BB962C8B-B14F-4D97-AF65-F5344CB8AC3E}">
        <p14:creationId xmlns:p14="http://schemas.microsoft.com/office/powerpoint/2010/main" val="1730705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1745623D-A92E-9446-84FF-B04C6A99AC54}" type="slidenum">
              <a:rPr lang="en-US" smtClean="0"/>
              <a:t>9</a:t>
            </a:fld>
            <a:endParaRPr lang="en-US"/>
          </a:p>
        </p:txBody>
      </p:sp>
    </p:spTree>
    <p:extLst>
      <p:ext uri="{BB962C8B-B14F-4D97-AF65-F5344CB8AC3E}">
        <p14:creationId xmlns:p14="http://schemas.microsoft.com/office/powerpoint/2010/main" val="3316629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92697"/>
            <a:ext cx="3744416" cy="2592288"/>
          </a:xfrm>
        </p:spPr>
        <p:txBody>
          <a:bodyPr anchor="t"/>
          <a:lstStyle>
            <a:lvl1pPr>
              <a:lnSpc>
                <a:spcPts val="4200"/>
              </a:lnSpc>
              <a:defRPr sz="4000">
                <a:solidFill>
                  <a:schemeClr val="bg1"/>
                </a:solidFill>
              </a:defRPr>
            </a:lvl1pPr>
          </a:lstStyle>
          <a:p>
            <a:r>
              <a:rPr lang="en-US" dirty="0" smtClean="0"/>
              <a:t>Click to edit Master title style</a:t>
            </a:r>
            <a:endParaRPr lang="en-IE" dirty="0"/>
          </a:p>
        </p:txBody>
      </p:sp>
      <p:sp>
        <p:nvSpPr>
          <p:cNvPr id="3" name="Subtitle 2"/>
          <p:cNvSpPr>
            <a:spLocks noGrp="1"/>
          </p:cNvSpPr>
          <p:nvPr>
            <p:ph type="subTitle" idx="1"/>
          </p:nvPr>
        </p:nvSpPr>
        <p:spPr>
          <a:xfrm>
            <a:off x="467544" y="3356992"/>
            <a:ext cx="3744416" cy="1224136"/>
          </a:xfrm>
        </p:spPr>
        <p:txBody>
          <a:bodyPr>
            <a:normAutofit/>
          </a:bodyPr>
          <a:lstStyle>
            <a:lvl1pPr marL="0" indent="0" algn="l">
              <a:lnSpc>
                <a:spcPts val="2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IE" dirty="0"/>
          </a:p>
        </p:txBody>
      </p:sp>
      <p:sp>
        <p:nvSpPr>
          <p:cNvPr id="8" name="Text Placeholder 7"/>
          <p:cNvSpPr>
            <a:spLocks noGrp="1"/>
          </p:cNvSpPr>
          <p:nvPr>
            <p:ph type="body" sz="quarter" idx="13"/>
          </p:nvPr>
        </p:nvSpPr>
        <p:spPr>
          <a:xfrm>
            <a:off x="7020000" y="1196753"/>
            <a:ext cx="1800000" cy="1368152"/>
          </a:xfrm>
        </p:spPr>
        <p:txBody>
          <a:bodyPr>
            <a:noAutofit/>
          </a:bodyPr>
          <a:lstStyle>
            <a:lvl1pPr marL="0" indent="0">
              <a:buNone/>
              <a:defRPr sz="1400" b="1">
                <a:solidFill>
                  <a:srgbClr val="0086AA"/>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a:p>
            <a:pPr lvl="0"/>
            <a:r>
              <a:rPr lang="en-US" dirty="0" smtClean="0"/>
              <a:t>Second level</a:t>
            </a:r>
          </a:p>
        </p:txBody>
      </p:sp>
      <p:sp>
        <p:nvSpPr>
          <p:cNvPr id="11" name="Text Placeholder 7"/>
          <p:cNvSpPr>
            <a:spLocks noGrp="1"/>
          </p:cNvSpPr>
          <p:nvPr>
            <p:ph type="body" sz="quarter" idx="14"/>
          </p:nvPr>
        </p:nvSpPr>
        <p:spPr>
          <a:xfrm>
            <a:off x="7020000" y="692696"/>
            <a:ext cx="1800000" cy="360040"/>
          </a:xfrm>
        </p:spPr>
        <p:txBody>
          <a:bodyPr>
            <a:noAutofit/>
          </a:bodyPr>
          <a:lstStyle>
            <a:lvl1pPr marL="0" indent="0">
              <a:buNone/>
              <a:defRPr sz="1400" b="1">
                <a:solidFill>
                  <a:srgbClr val="005480"/>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spTree>
    <p:extLst>
      <p:ext uri="{BB962C8B-B14F-4D97-AF65-F5344CB8AC3E}">
        <p14:creationId xmlns:p14="http://schemas.microsoft.com/office/powerpoint/2010/main" val="883523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4601"/>
            <a:ext cx="8229600" cy="1143000"/>
          </a:xfrm>
        </p:spPr>
        <p:txBody>
          <a:bodyPr/>
          <a:lstStyle>
            <a:lvl1pPr>
              <a:defRPr>
                <a:solidFill>
                  <a:srgbClr val="005480"/>
                </a:solidFill>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745332"/>
            <a:ext cx="4038600" cy="3771900"/>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745332"/>
            <a:ext cx="4038600" cy="3771900"/>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5" name="Date Placeholder 4"/>
          <p:cNvSpPr>
            <a:spLocks noGrp="1"/>
          </p:cNvSpPr>
          <p:nvPr>
            <p:ph type="dt" sz="half" idx="10"/>
          </p:nvPr>
        </p:nvSpPr>
        <p:spPr/>
        <p:txBody>
          <a:bodyPr/>
          <a:lstStyle>
            <a:lvl1pPr>
              <a:defRPr>
                <a:solidFill>
                  <a:schemeClr val="bg1"/>
                </a:solidFill>
              </a:defRPr>
            </a:lvl1pPr>
          </a:lstStyle>
          <a:p>
            <a:fld id="{D64679D0-DDC4-477B-B502-E6CB37F71032}" type="datetimeFigureOut">
              <a:rPr lang="en-IE" smtClean="0"/>
              <a:pPr/>
              <a:t>26/06/2015</a:t>
            </a:fld>
            <a:endParaRPr lang="en-IE"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IE"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C404E6EC-A479-4EE9-988C-A274C91429B5}" type="slidenum">
              <a:rPr lang="en-IE" smtClean="0"/>
              <a:pPr/>
              <a:t>‹#›</a:t>
            </a:fld>
            <a:endParaRPr lang="en-IE" dirty="0"/>
          </a:p>
        </p:txBody>
      </p:sp>
    </p:spTree>
    <p:extLst>
      <p:ext uri="{BB962C8B-B14F-4D97-AF65-F5344CB8AC3E}">
        <p14:creationId xmlns:p14="http://schemas.microsoft.com/office/powerpoint/2010/main" val="414980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0621"/>
            <a:ext cx="8229600" cy="1143000"/>
          </a:xfrm>
        </p:spPr>
        <p:txBody>
          <a:bodyPr/>
          <a:lstStyle>
            <a:lvl1pPr>
              <a:defRPr>
                <a:solidFill>
                  <a:schemeClr val="bg1"/>
                </a:solidFill>
              </a:defRPr>
            </a:lvl1pPr>
          </a:lstStyle>
          <a:p>
            <a:r>
              <a:rPr lang="en-US" dirty="0" smtClean="0"/>
              <a:t>Click to edit Master title style</a:t>
            </a:r>
            <a:endParaRPr lang="en-IE" dirty="0"/>
          </a:p>
        </p:txBody>
      </p:sp>
      <p:sp>
        <p:nvSpPr>
          <p:cNvPr id="3" name="Text Placeholder 2"/>
          <p:cNvSpPr>
            <a:spLocks noGrp="1"/>
          </p:cNvSpPr>
          <p:nvPr>
            <p:ph type="body" idx="1"/>
          </p:nvPr>
        </p:nvSpPr>
        <p:spPr>
          <a:xfrm>
            <a:off x="457200" y="1700807"/>
            <a:ext cx="4040188" cy="75600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29288"/>
            <a:ext cx="4040188" cy="3456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5" name="Text Placeholder 4"/>
          <p:cNvSpPr>
            <a:spLocks noGrp="1"/>
          </p:cNvSpPr>
          <p:nvPr>
            <p:ph type="body" sz="quarter" idx="3"/>
          </p:nvPr>
        </p:nvSpPr>
        <p:spPr>
          <a:xfrm>
            <a:off x="4645029" y="1700807"/>
            <a:ext cx="4041775" cy="756000"/>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529288"/>
            <a:ext cx="4041775" cy="34560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D64679D0-DDC4-477B-B502-E6CB37F71032}" type="datetimeFigureOut">
              <a:rPr lang="en-IE" smtClean="0"/>
              <a:t>26/06/2015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404E6EC-A479-4EE9-988C-A274C91429B5}" type="slidenum">
              <a:rPr lang="en-IE" smtClean="0"/>
              <a:t>‹#›</a:t>
            </a:fld>
            <a:endParaRPr lang="en-IE"/>
          </a:p>
        </p:txBody>
      </p:sp>
    </p:spTree>
    <p:extLst>
      <p:ext uri="{BB962C8B-B14F-4D97-AF65-F5344CB8AC3E}">
        <p14:creationId xmlns:p14="http://schemas.microsoft.com/office/powerpoint/2010/main" val="2547586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60621"/>
            <a:ext cx="8229600" cy="1143000"/>
          </a:xfrm>
        </p:spPr>
        <p:txBody>
          <a:bodyPr/>
          <a:lstStyle>
            <a:lvl1pPr>
              <a:defRPr>
                <a:solidFill>
                  <a:srgbClr val="005480"/>
                </a:solidFill>
              </a:defRPr>
            </a:lvl1pPr>
          </a:lstStyle>
          <a:p>
            <a:r>
              <a:rPr lang="en-US" dirty="0" smtClean="0"/>
              <a:t>Click to edit Master title style</a:t>
            </a:r>
            <a:endParaRPr lang="en-IE" dirty="0"/>
          </a:p>
        </p:txBody>
      </p:sp>
      <p:sp>
        <p:nvSpPr>
          <p:cNvPr id="3" name="Text Placeholder 2"/>
          <p:cNvSpPr>
            <a:spLocks noGrp="1"/>
          </p:cNvSpPr>
          <p:nvPr>
            <p:ph type="body" idx="1"/>
          </p:nvPr>
        </p:nvSpPr>
        <p:spPr>
          <a:xfrm>
            <a:off x="457200" y="1700807"/>
            <a:ext cx="4040188" cy="756000"/>
          </a:xfr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529288"/>
            <a:ext cx="4040188" cy="3456000"/>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5" name="Text Placeholder 4"/>
          <p:cNvSpPr>
            <a:spLocks noGrp="1"/>
          </p:cNvSpPr>
          <p:nvPr>
            <p:ph type="body" sz="quarter" idx="3"/>
          </p:nvPr>
        </p:nvSpPr>
        <p:spPr>
          <a:xfrm>
            <a:off x="4645029" y="1700807"/>
            <a:ext cx="4041775" cy="756000"/>
          </a:xfrm>
        </p:spPr>
        <p:txBody>
          <a:bodyPr anchor="t"/>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529288"/>
            <a:ext cx="4041775" cy="3456000"/>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D64679D0-DDC4-477B-B502-E6CB37F71032}" type="datetimeFigureOut">
              <a:rPr lang="en-IE" smtClean="0"/>
              <a:t>26/06/2015</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C404E6EC-A479-4EE9-988C-A274C91429B5}" type="slidenum">
              <a:rPr lang="en-IE" smtClean="0"/>
              <a:t>‹#›</a:t>
            </a:fld>
            <a:endParaRPr lang="en-IE"/>
          </a:p>
        </p:txBody>
      </p:sp>
    </p:spTree>
    <p:extLst>
      <p:ext uri="{BB962C8B-B14F-4D97-AF65-F5344CB8AC3E}">
        <p14:creationId xmlns:p14="http://schemas.microsoft.com/office/powerpoint/2010/main" val="2881009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lvl1pPr>
              <a:defRPr>
                <a:solidFill>
                  <a:schemeClr val="bg1"/>
                </a:solidFill>
              </a:defRPr>
            </a:lvl1pPr>
          </a:lstStyle>
          <a:p>
            <a:r>
              <a:rPr lang="en-US" dirty="0" smtClean="0"/>
              <a:t>Click to edit Master title style</a:t>
            </a:r>
            <a:endParaRPr lang="en-IE" dirty="0"/>
          </a:p>
        </p:txBody>
      </p:sp>
      <p:sp>
        <p:nvSpPr>
          <p:cNvPr id="3" name="Date Placeholder 2"/>
          <p:cNvSpPr>
            <a:spLocks noGrp="1"/>
          </p:cNvSpPr>
          <p:nvPr>
            <p:ph type="dt" sz="half" idx="10"/>
          </p:nvPr>
        </p:nvSpPr>
        <p:spPr/>
        <p:txBody>
          <a:bodyPr/>
          <a:lstStyle/>
          <a:p>
            <a:fld id="{D64679D0-DDC4-477B-B502-E6CB37F71032}" type="datetimeFigureOut">
              <a:rPr lang="en-IE" smtClean="0"/>
              <a:t>26/06/2015</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C404E6EC-A479-4EE9-988C-A274C91429B5}" type="slidenum">
              <a:rPr lang="en-IE" smtClean="0"/>
              <a:t>‹#›</a:t>
            </a:fld>
            <a:endParaRPr lang="en-IE"/>
          </a:p>
        </p:txBody>
      </p:sp>
    </p:spTree>
    <p:extLst>
      <p:ext uri="{BB962C8B-B14F-4D97-AF65-F5344CB8AC3E}">
        <p14:creationId xmlns:p14="http://schemas.microsoft.com/office/powerpoint/2010/main" val="13886211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679D0-DDC4-477B-B502-E6CB37F71032}" type="datetimeFigureOut">
              <a:rPr lang="en-IE" smtClean="0"/>
              <a:t>26/06/2015</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C404E6EC-A479-4EE9-988C-A274C91429B5}" type="slidenum">
              <a:rPr lang="en-IE" smtClean="0"/>
              <a:t>‹#›</a:t>
            </a:fld>
            <a:endParaRPr lang="en-IE"/>
          </a:p>
        </p:txBody>
      </p:sp>
    </p:spTree>
    <p:extLst>
      <p:ext uri="{BB962C8B-B14F-4D97-AF65-F5344CB8AC3E}">
        <p14:creationId xmlns:p14="http://schemas.microsoft.com/office/powerpoint/2010/main" val="3888257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1"/>
            <a:ext cx="3008313" cy="1162051"/>
          </a:xfrm>
        </p:spPr>
        <p:txBody>
          <a:bodyPr anchor="t"/>
          <a:lstStyle>
            <a:lvl1pPr algn="l">
              <a:defRPr sz="2800" b="1"/>
            </a:lvl1pPr>
          </a:lstStyle>
          <a:p>
            <a:r>
              <a:rPr lang="en-US" dirty="0" smtClean="0"/>
              <a:t>Click to edit Master title style</a:t>
            </a:r>
            <a:endParaRPr lang="en-IE" dirty="0"/>
          </a:p>
        </p:txBody>
      </p:sp>
      <p:sp>
        <p:nvSpPr>
          <p:cNvPr id="3" name="Content Placeholder 2"/>
          <p:cNvSpPr>
            <a:spLocks noGrp="1"/>
          </p:cNvSpPr>
          <p:nvPr>
            <p:ph idx="1"/>
          </p:nvPr>
        </p:nvSpPr>
        <p:spPr>
          <a:xfrm>
            <a:off x="3575050" y="273052"/>
            <a:ext cx="5111750"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Text Placeholder 3"/>
          <p:cNvSpPr>
            <a:spLocks noGrp="1"/>
          </p:cNvSpPr>
          <p:nvPr>
            <p:ph type="body" sz="half" idx="2"/>
          </p:nvPr>
        </p:nvSpPr>
        <p:spPr>
          <a:xfrm>
            <a:off x="457204" y="1435102"/>
            <a:ext cx="3008313" cy="4691063"/>
          </a:xfrm>
        </p:spPr>
        <p:txBody>
          <a:bodyPr>
            <a:normAutofit/>
          </a:bodyPr>
          <a:lstStyle>
            <a:lvl1pPr marL="0" indent="0">
              <a:buNone/>
              <a:defRPr sz="1600">
                <a:solidFill>
                  <a:srgbClr val="0086A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4679D0-DDC4-477B-B502-E6CB37F71032}" type="datetimeFigureOut">
              <a:rPr lang="en-IE" smtClean="0"/>
              <a:t>26/06/2015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404E6EC-A479-4EE9-988C-A274C91429B5}" type="slidenum">
              <a:rPr lang="en-IE" smtClean="0"/>
              <a:t>‹#›</a:t>
            </a:fld>
            <a:endParaRPr lang="en-IE"/>
          </a:p>
        </p:txBody>
      </p:sp>
    </p:spTree>
    <p:extLst>
      <p:ext uri="{BB962C8B-B14F-4D97-AF65-F5344CB8AC3E}">
        <p14:creationId xmlns:p14="http://schemas.microsoft.com/office/powerpoint/2010/main" val="488262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2204" y="4649688"/>
            <a:ext cx="6372000" cy="566738"/>
          </a:xfrm>
        </p:spPr>
        <p:txBody>
          <a:bodyPr anchor="b"/>
          <a:lstStyle>
            <a:lvl1pPr algn="l">
              <a:defRPr sz="3200" b="1"/>
            </a:lvl1pPr>
          </a:lstStyle>
          <a:p>
            <a:r>
              <a:rPr lang="en-US" dirty="0" smtClean="0"/>
              <a:t>Click to edit Master title style</a:t>
            </a:r>
            <a:endParaRPr lang="en-IE" dirty="0"/>
          </a:p>
        </p:txBody>
      </p:sp>
      <p:sp>
        <p:nvSpPr>
          <p:cNvPr id="3" name="Picture Placeholder 2"/>
          <p:cNvSpPr>
            <a:spLocks noGrp="1"/>
          </p:cNvSpPr>
          <p:nvPr>
            <p:ph type="pic" idx="1"/>
          </p:nvPr>
        </p:nvSpPr>
        <p:spPr>
          <a:xfrm>
            <a:off x="492204" y="681335"/>
            <a:ext cx="8328268" cy="38963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492204" y="5216426"/>
            <a:ext cx="6372000" cy="804862"/>
          </a:xfrm>
        </p:spPr>
        <p:txBody>
          <a:bodyPr>
            <a:normAutofit/>
          </a:bodyPr>
          <a:lstStyle>
            <a:lvl1pPr marL="0" indent="0">
              <a:buNone/>
              <a:defRPr sz="2400">
                <a:solidFill>
                  <a:srgbClr val="0086A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4679D0-DDC4-477B-B502-E6CB37F71032}" type="datetimeFigureOut">
              <a:rPr lang="en-IE" smtClean="0"/>
              <a:t>26/06/2015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404E6EC-A479-4EE9-988C-A274C91429B5}" type="slidenum">
              <a:rPr lang="en-IE" smtClean="0"/>
              <a:t>‹#›</a:t>
            </a:fld>
            <a:endParaRPr lang="en-IE"/>
          </a:p>
        </p:txBody>
      </p:sp>
    </p:spTree>
    <p:extLst>
      <p:ext uri="{BB962C8B-B14F-4D97-AF65-F5344CB8AC3E}">
        <p14:creationId xmlns:p14="http://schemas.microsoft.com/office/powerpoint/2010/main" val="1050927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with Caption">
    <p:spTree>
      <p:nvGrpSpPr>
        <p:cNvPr id="1" name=""/>
        <p:cNvGrpSpPr/>
        <p:nvPr/>
      </p:nvGrpSpPr>
      <p:grpSpPr>
        <a:xfrm>
          <a:off x="0" y="0"/>
          <a:ext cx="0" cy="0"/>
          <a:chOff x="0" y="0"/>
          <a:chExt cx="0" cy="0"/>
        </a:xfrm>
      </p:grpSpPr>
      <p:sp>
        <p:nvSpPr>
          <p:cNvPr id="10" name="Rounded Rectangle 9"/>
          <p:cNvSpPr/>
          <p:nvPr userDrawn="1"/>
        </p:nvSpPr>
        <p:spPr>
          <a:xfrm>
            <a:off x="539552" y="692696"/>
            <a:ext cx="8280920" cy="3888432"/>
          </a:xfrm>
          <a:prstGeom prst="roundRect">
            <a:avLst>
              <a:gd name="adj" fmla="val 7362"/>
            </a:avLst>
          </a:prstGeom>
          <a:gradFill flip="none" rotWithShape="1">
            <a:gsLst>
              <a:gs pos="0">
                <a:schemeClr val="bg1">
                  <a:lumMod val="75000"/>
                </a:schemeClr>
              </a:gs>
              <a:gs pos="50000">
                <a:schemeClr val="bg1">
                  <a:lumMod val="95000"/>
                </a:schemeClr>
              </a:gs>
              <a:gs pos="100000">
                <a:schemeClr val="bg1">
                  <a:lumMod val="8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p:cNvSpPr>
            <a:spLocks noGrp="1"/>
          </p:cNvSpPr>
          <p:nvPr>
            <p:ph type="title"/>
          </p:nvPr>
        </p:nvSpPr>
        <p:spPr>
          <a:xfrm>
            <a:off x="492204" y="4649688"/>
            <a:ext cx="6372000" cy="566738"/>
          </a:xfrm>
        </p:spPr>
        <p:txBody>
          <a:bodyPr anchor="b"/>
          <a:lstStyle>
            <a:lvl1pPr algn="l">
              <a:defRPr sz="3200" b="1"/>
            </a:lvl1pPr>
          </a:lstStyle>
          <a:p>
            <a:r>
              <a:rPr lang="en-US" dirty="0" smtClean="0"/>
              <a:t>Click to edit Master title style</a:t>
            </a:r>
            <a:endParaRPr lang="en-IE" dirty="0"/>
          </a:p>
        </p:txBody>
      </p:sp>
      <p:sp>
        <p:nvSpPr>
          <p:cNvPr id="4" name="Text Placeholder 3"/>
          <p:cNvSpPr>
            <a:spLocks noGrp="1"/>
          </p:cNvSpPr>
          <p:nvPr>
            <p:ph type="body" sz="half" idx="2"/>
          </p:nvPr>
        </p:nvSpPr>
        <p:spPr>
          <a:xfrm>
            <a:off x="492204" y="5216426"/>
            <a:ext cx="6372000" cy="804862"/>
          </a:xfrm>
        </p:spPr>
        <p:txBody>
          <a:bodyPr>
            <a:normAutofit/>
          </a:bodyPr>
          <a:lstStyle>
            <a:lvl1pPr marL="0" indent="0">
              <a:buNone/>
              <a:defRPr sz="2400">
                <a:solidFill>
                  <a:srgbClr val="0086AA"/>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64679D0-DDC4-477B-B502-E6CB37F71032}" type="datetimeFigureOut">
              <a:rPr lang="en-IE" smtClean="0"/>
              <a:t>26/06/2015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404E6EC-A479-4EE9-988C-A274C91429B5}" type="slidenum">
              <a:rPr lang="en-IE" smtClean="0"/>
              <a:t>‹#›</a:t>
            </a:fld>
            <a:endParaRPr lang="en-IE"/>
          </a:p>
        </p:txBody>
      </p:sp>
      <p:sp>
        <p:nvSpPr>
          <p:cNvPr id="9" name="Chart Placeholder 8"/>
          <p:cNvSpPr>
            <a:spLocks noGrp="1"/>
          </p:cNvSpPr>
          <p:nvPr>
            <p:ph type="chart" sz="quarter" idx="13"/>
          </p:nvPr>
        </p:nvSpPr>
        <p:spPr>
          <a:xfrm>
            <a:off x="501100" y="692695"/>
            <a:ext cx="8280598" cy="3744417"/>
          </a:xfrm>
        </p:spPr>
        <p:txBody>
          <a:bodyPr/>
          <a:lstStyle>
            <a:lvl1pPr marL="0" indent="0">
              <a:buNone/>
              <a:defRPr/>
            </a:lvl1pPr>
          </a:lstStyle>
          <a:p>
            <a:endParaRPr lang="en-IE" dirty="0"/>
          </a:p>
        </p:txBody>
      </p:sp>
      <p:sp>
        <p:nvSpPr>
          <p:cNvPr id="8" name="Content Placeholder 7"/>
          <p:cNvSpPr>
            <a:spLocks noGrp="1"/>
          </p:cNvSpPr>
          <p:nvPr>
            <p:ph sz="quarter" idx="14" hasCustomPrompt="1"/>
          </p:nvPr>
        </p:nvSpPr>
        <p:spPr>
          <a:xfrm>
            <a:off x="7020271" y="4652963"/>
            <a:ext cx="1728441" cy="1368425"/>
          </a:xfrm>
        </p:spPr>
        <p:txBody>
          <a:bodyPr>
            <a:noAutofit/>
          </a:bodyPr>
          <a:lstStyle>
            <a:lvl1pPr marL="0" indent="0">
              <a:buNone/>
              <a:defRPr sz="1200" b="1">
                <a:solidFill>
                  <a:schemeClr val="tx1">
                    <a:lumMod val="50000"/>
                    <a:lumOff val="50000"/>
                  </a:schemeClr>
                </a:solidFill>
              </a:defRPr>
            </a:lvl1pPr>
            <a:lvl2pPr marL="457200" indent="0">
              <a:buNone/>
              <a:defRPr sz="1200" b="1">
                <a:solidFill>
                  <a:schemeClr val="tx1">
                    <a:lumMod val="50000"/>
                    <a:lumOff val="50000"/>
                  </a:schemeClr>
                </a:solidFill>
              </a:defRPr>
            </a:lvl2pPr>
            <a:lvl3pPr marL="914400" indent="0">
              <a:buNone/>
              <a:defRPr sz="1200" b="1">
                <a:solidFill>
                  <a:schemeClr val="tx1">
                    <a:lumMod val="50000"/>
                    <a:lumOff val="50000"/>
                  </a:schemeClr>
                </a:solidFill>
              </a:defRPr>
            </a:lvl3pPr>
            <a:lvl4pPr marL="1371600" indent="0">
              <a:buNone/>
              <a:defRPr sz="1200" b="1">
                <a:solidFill>
                  <a:schemeClr val="tx1">
                    <a:lumMod val="50000"/>
                    <a:lumOff val="50000"/>
                  </a:schemeClr>
                </a:solidFill>
              </a:defRPr>
            </a:lvl4pPr>
            <a:lvl5pPr marL="1828800" indent="0">
              <a:buNone/>
              <a:defRPr sz="1200" b="1">
                <a:solidFill>
                  <a:schemeClr val="tx1">
                    <a:lumMod val="50000"/>
                    <a:lumOff val="50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3060067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92697"/>
            <a:ext cx="3744416" cy="2592288"/>
          </a:xfrm>
        </p:spPr>
        <p:txBody>
          <a:bodyPr anchor="t"/>
          <a:lstStyle>
            <a:lvl1pPr>
              <a:lnSpc>
                <a:spcPts val="4200"/>
              </a:lnSpc>
              <a:defRPr sz="4000">
                <a:solidFill>
                  <a:schemeClr val="bg1"/>
                </a:solidFill>
              </a:defRPr>
            </a:lvl1pPr>
          </a:lstStyle>
          <a:p>
            <a:r>
              <a:rPr lang="en-US" dirty="0" smtClean="0"/>
              <a:t>Click to edit Master title style</a:t>
            </a:r>
            <a:endParaRPr lang="en-IE" dirty="0"/>
          </a:p>
        </p:txBody>
      </p:sp>
      <p:sp>
        <p:nvSpPr>
          <p:cNvPr id="3" name="Subtitle 2"/>
          <p:cNvSpPr>
            <a:spLocks noGrp="1"/>
          </p:cNvSpPr>
          <p:nvPr>
            <p:ph type="subTitle" idx="1"/>
          </p:nvPr>
        </p:nvSpPr>
        <p:spPr>
          <a:xfrm>
            <a:off x="467544" y="3356992"/>
            <a:ext cx="3744416" cy="1224136"/>
          </a:xfrm>
        </p:spPr>
        <p:txBody>
          <a:bodyPr>
            <a:normAutofit/>
          </a:bodyPr>
          <a:lstStyle>
            <a:lvl1pPr marL="0" indent="0" algn="l">
              <a:lnSpc>
                <a:spcPts val="2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IE" dirty="0"/>
          </a:p>
        </p:txBody>
      </p:sp>
      <p:sp>
        <p:nvSpPr>
          <p:cNvPr id="8" name="Text Placeholder 7"/>
          <p:cNvSpPr>
            <a:spLocks noGrp="1"/>
          </p:cNvSpPr>
          <p:nvPr>
            <p:ph type="body" sz="quarter" idx="13"/>
          </p:nvPr>
        </p:nvSpPr>
        <p:spPr>
          <a:xfrm>
            <a:off x="7020000" y="1196753"/>
            <a:ext cx="1800000" cy="1368152"/>
          </a:xfrm>
        </p:spPr>
        <p:txBody>
          <a:bodyPr>
            <a:noAutofit/>
          </a:bodyPr>
          <a:lstStyle>
            <a:lvl1pPr marL="0" indent="0">
              <a:buNone/>
              <a:defRPr sz="1400" b="1">
                <a:solidFill>
                  <a:srgbClr val="0086AA"/>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a:p>
            <a:pPr lvl="0"/>
            <a:r>
              <a:rPr lang="en-US" dirty="0" smtClean="0"/>
              <a:t>Second level</a:t>
            </a:r>
          </a:p>
        </p:txBody>
      </p:sp>
      <p:sp>
        <p:nvSpPr>
          <p:cNvPr id="11" name="Text Placeholder 7"/>
          <p:cNvSpPr>
            <a:spLocks noGrp="1"/>
          </p:cNvSpPr>
          <p:nvPr>
            <p:ph type="body" sz="quarter" idx="14"/>
          </p:nvPr>
        </p:nvSpPr>
        <p:spPr>
          <a:xfrm>
            <a:off x="7020000" y="692696"/>
            <a:ext cx="1800000" cy="360040"/>
          </a:xfrm>
        </p:spPr>
        <p:txBody>
          <a:bodyPr>
            <a:noAutofit/>
          </a:bodyPr>
          <a:lstStyle>
            <a:lvl1pPr marL="0" indent="0">
              <a:buNone/>
              <a:defRPr sz="1400" b="1">
                <a:solidFill>
                  <a:srgbClr val="005480"/>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567" y="6165304"/>
            <a:ext cx="2181225" cy="304800"/>
          </a:xfrm>
          <a:prstGeom prst="rect">
            <a:avLst/>
          </a:prstGeom>
        </p:spPr>
      </p:pic>
    </p:spTree>
    <p:extLst>
      <p:ext uri="{BB962C8B-B14F-4D97-AF65-F5344CB8AC3E}">
        <p14:creationId xmlns:p14="http://schemas.microsoft.com/office/powerpoint/2010/main" val="3028271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92697"/>
            <a:ext cx="3744416" cy="2592288"/>
          </a:xfrm>
        </p:spPr>
        <p:txBody>
          <a:bodyPr anchor="t"/>
          <a:lstStyle>
            <a:lvl1pPr>
              <a:lnSpc>
                <a:spcPts val="4200"/>
              </a:lnSpc>
              <a:defRPr sz="4000">
                <a:solidFill>
                  <a:schemeClr val="bg1"/>
                </a:solidFill>
              </a:defRPr>
            </a:lvl1pPr>
          </a:lstStyle>
          <a:p>
            <a:r>
              <a:rPr lang="en-US" dirty="0" smtClean="0"/>
              <a:t>Click to edit Master title style</a:t>
            </a:r>
            <a:endParaRPr lang="en-IE" dirty="0"/>
          </a:p>
        </p:txBody>
      </p:sp>
      <p:sp>
        <p:nvSpPr>
          <p:cNvPr id="3" name="Subtitle 2"/>
          <p:cNvSpPr>
            <a:spLocks noGrp="1"/>
          </p:cNvSpPr>
          <p:nvPr>
            <p:ph type="subTitle" idx="1"/>
          </p:nvPr>
        </p:nvSpPr>
        <p:spPr>
          <a:xfrm>
            <a:off x="467544" y="3356992"/>
            <a:ext cx="3744416" cy="1224136"/>
          </a:xfrm>
        </p:spPr>
        <p:txBody>
          <a:bodyPr>
            <a:normAutofit/>
          </a:bodyPr>
          <a:lstStyle>
            <a:lvl1pPr marL="0" indent="0" algn="l">
              <a:lnSpc>
                <a:spcPts val="2000"/>
              </a:lnSpc>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IE" dirty="0"/>
          </a:p>
        </p:txBody>
      </p:sp>
      <p:sp>
        <p:nvSpPr>
          <p:cNvPr id="8" name="Text Placeholder 7"/>
          <p:cNvSpPr>
            <a:spLocks noGrp="1"/>
          </p:cNvSpPr>
          <p:nvPr>
            <p:ph type="body" sz="quarter" idx="13"/>
          </p:nvPr>
        </p:nvSpPr>
        <p:spPr>
          <a:xfrm>
            <a:off x="7020000" y="1196753"/>
            <a:ext cx="1800000" cy="1368152"/>
          </a:xfrm>
        </p:spPr>
        <p:txBody>
          <a:bodyPr>
            <a:noAutofit/>
          </a:bodyPr>
          <a:lstStyle>
            <a:lvl1pPr marL="0" indent="0">
              <a:buNone/>
              <a:defRPr sz="1400" b="1">
                <a:solidFill>
                  <a:srgbClr val="005480"/>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a:p>
            <a:pPr lvl="0"/>
            <a:r>
              <a:rPr lang="en-US" dirty="0" smtClean="0"/>
              <a:t>Second level</a:t>
            </a:r>
          </a:p>
        </p:txBody>
      </p:sp>
      <p:sp>
        <p:nvSpPr>
          <p:cNvPr id="11" name="Text Placeholder 7"/>
          <p:cNvSpPr>
            <a:spLocks noGrp="1"/>
          </p:cNvSpPr>
          <p:nvPr>
            <p:ph type="body" sz="quarter" idx="14"/>
          </p:nvPr>
        </p:nvSpPr>
        <p:spPr>
          <a:xfrm>
            <a:off x="7020000" y="692696"/>
            <a:ext cx="1800000" cy="360040"/>
          </a:xfrm>
        </p:spPr>
        <p:txBody>
          <a:bodyPr>
            <a:noAutofit/>
          </a:bodyPr>
          <a:lstStyle>
            <a:lvl1pPr marL="0" indent="0">
              <a:buNone/>
              <a:defRPr sz="1400" b="1">
                <a:solidFill>
                  <a:schemeClr val="tx1">
                    <a:lumMod val="65000"/>
                    <a:lumOff val="35000"/>
                  </a:schemeClr>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smtClean="0"/>
              <a:t>Click to 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8567" y="6165304"/>
            <a:ext cx="2181225" cy="304800"/>
          </a:xfrm>
          <a:prstGeom prst="rect">
            <a:avLst/>
          </a:prstGeom>
        </p:spPr>
      </p:pic>
    </p:spTree>
    <p:extLst>
      <p:ext uri="{BB962C8B-B14F-4D97-AF65-F5344CB8AC3E}">
        <p14:creationId xmlns:p14="http://schemas.microsoft.com/office/powerpoint/2010/main" val="56569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
    <p:spTree>
      <p:nvGrpSpPr>
        <p:cNvPr id="1" name=""/>
        <p:cNvGrpSpPr/>
        <p:nvPr/>
      </p:nvGrpSpPr>
      <p:grpSpPr>
        <a:xfrm>
          <a:off x="0" y="0"/>
          <a:ext cx="0" cy="0"/>
          <a:chOff x="0" y="0"/>
          <a:chExt cx="0" cy="0"/>
        </a:xfrm>
      </p:grpSpPr>
      <p:sp>
        <p:nvSpPr>
          <p:cNvPr id="2" name="Title 1"/>
          <p:cNvSpPr>
            <a:spLocks noGrp="1"/>
          </p:cNvSpPr>
          <p:nvPr>
            <p:ph type="ctrTitle"/>
          </p:nvPr>
        </p:nvSpPr>
        <p:spPr>
          <a:xfrm>
            <a:off x="467544" y="548680"/>
            <a:ext cx="8208912" cy="3051773"/>
          </a:xfrm>
        </p:spPr>
        <p:txBody>
          <a:bodyPr anchor="t"/>
          <a:lstStyle>
            <a:lvl1pPr>
              <a:defRPr sz="4800"/>
            </a:lvl1pPr>
          </a:lstStyle>
          <a:p>
            <a:r>
              <a:rPr lang="en-US" dirty="0" smtClean="0"/>
              <a:t>Click to edit Master title style</a:t>
            </a:r>
            <a:endParaRPr lang="en-IE" dirty="0"/>
          </a:p>
        </p:txBody>
      </p:sp>
      <p:sp>
        <p:nvSpPr>
          <p:cNvPr id="3" name="Subtitle 2"/>
          <p:cNvSpPr>
            <a:spLocks noGrp="1"/>
          </p:cNvSpPr>
          <p:nvPr>
            <p:ph type="subTitle" idx="1"/>
          </p:nvPr>
        </p:nvSpPr>
        <p:spPr>
          <a:xfrm>
            <a:off x="467544" y="3886200"/>
            <a:ext cx="8208912" cy="1752600"/>
          </a:xfrm>
        </p:spPr>
        <p:txBody>
          <a:bodyPr>
            <a:normAutofit/>
          </a:bodyPr>
          <a:lstStyle>
            <a:lvl1pPr marL="0" indent="0" algn="l">
              <a:buNone/>
              <a:defRPr sz="2800">
                <a:solidFill>
                  <a:srgbClr val="0086A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IE" dirty="0"/>
          </a:p>
        </p:txBody>
      </p:sp>
      <p:sp>
        <p:nvSpPr>
          <p:cNvPr id="4" name="Date Placeholder 3"/>
          <p:cNvSpPr>
            <a:spLocks noGrp="1"/>
          </p:cNvSpPr>
          <p:nvPr>
            <p:ph type="dt" sz="half" idx="10"/>
          </p:nvPr>
        </p:nvSpPr>
        <p:spPr/>
        <p:txBody>
          <a:bodyPr/>
          <a:lstStyle/>
          <a:p>
            <a:fld id="{D64679D0-DDC4-477B-B502-E6CB37F71032}" type="datetimeFigureOut">
              <a:rPr lang="en-IE" smtClean="0"/>
              <a:t>26/06/2015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404E6EC-A479-4EE9-988C-A274C91429B5}" type="slidenum">
              <a:rPr lang="en-IE" smtClean="0"/>
              <a:t>‹#›</a:t>
            </a:fld>
            <a:endParaRPr lang="en-IE"/>
          </a:p>
        </p:txBody>
      </p:sp>
    </p:spTree>
    <p:extLst>
      <p:ext uri="{BB962C8B-B14F-4D97-AF65-F5344CB8AC3E}">
        <p14:creationId xmlns:p14="http://schemas.microsoft.com/office/powerpoint/2010/main" val="53743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4762872" cy="1786210"/>
          </a:xfrm>
        </p:spPr>
        <p:txBody>
          <a:bodyPr anchor="t"/>
          <a:lstStyle>
            <a:lvl1pPr>
              <a:defRPr sz="3600">
                <a:solidFill>
                  <a:schemeClr val="bg1"/>
                </a:solidFill>
              </a:defRPr>
            </a:lvl1pPr>
          </a:lstStyle>
          <a:p>
            <a:r>
              <a:rPr lang="en-US" dirty="0" smtClean="0"/>
              <a:t>Click to edit Master title style</a:t>
            </a:r>
            <a:endParaRPr lang="en-IE" dirty="0"/>
          </a:p>
        </p:txBody>
      </p:sp>
      <p:sp>
        <p:nvSpPr>
          <p:cNvPr id="3" name="Content Placeholder 2"/>
          <p:cNvSpPr>
            <a:spLocks noGrp="1"/>
          </p:cNvSpPr>
          <p:nvPr>
            <p:ph idx="1"/>
          </p:nvPr>
        </p:nvSpPr>
        <p:spPr>
          <a:xfrm>
            <a:off x="457200" y="3428999"/>
            <a:ext cx="6419056" cy="2520281"/>
          </a:xfrm>
        </p:spPr>
        <p:txBody>
          <a:bodyPr>
            <a:noAutofit/>
          </a:bodyPr>
          <a:lstStyle>
            <a:lvl1pPr marL="0" indent="0">
              <a:spcAft>
                <a:spcPts val="1200"/>
              </a:spcAft>
              <a:buNone/>
              <a:defRPr sz="2400"/>
            </a:lvl1pPr>
            <a:lvl2pPr marL="457200" indent="0">
              <a:spcAft>
                <a:spcPts val="1200"/>
              </a:spcAft>
              <a:buNone/>
              <a:defRPr sz="2400"/>
            </a:lvl2pPr>
            <a:lvl3pPr marL="914400" indent="0">
              <a:spcAft>
                <a:spcPts val="1200"/>
              </a:spcAft>
              <a:buNone/>
              <a:defRPr sz="2400"/>
            </a:lvl3pPr>
            <a:lvl4pPr marL="1371600" indent="0">
              <a:spcAft>
                <a:spcPts val="1200"/>
              </a:spcAft>
              <a:buNone/>
              <a:defRPr sz="2400"/>
            </a:lvl4pPr>
            <a:lvl5pPr marL="1828800" indent="0">
              <a:spcAft>
                <a:spcPts val="1200"/>
              </a:spcAft>
              <a:buNone/>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D64679D0-DDC4-477B-B502-E6CB37F71032}" type="datetimeFigureOut">
              <a:rPr lang="en-IE" smtClean="0"/>
              <a:t>26/06/2015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404E6EC-A479-4EE9-988C-A274C91429B5}" type="slidenum">
              <a:rPr lang="en-IE" smtClean="0"/>
              <a:t>‹#›</a:t>
            </a:fld>
            <a:endParaRPr lang="en-IE"/>
          </a:p>
        </p:txBody>
      </p:sp>
    </p:spTree>
    <p:extLst>
      <p:ext uri="{BB962C8B-B14F-4D97-AF65-F5344CB8AC3E}">
        <p14:creationId xmlns:p14="http://schemas.microsoft.com/office/powerpoint/2010/main" val="10848815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3"/>
            <a:ext cx="8291264" cy="1080121"/>
          </a:xfrm>
        </p:spPr>
        <p:txBody>
          <a:bodyPr anchor="ctr"/>
          <a:lstStyle>
            <a:lvl1pPr>
              <a:defRPr>
                <a:solidFill>
                  <a:srgbClr val="005480"/>
                </a:solidFill>
              </a:defRPr>
            </a:lvl1pPr>
          </a:lstStyle>
          <a:p>
            <a:r>
              <a:rPr lang="en-US" dirty="0" smtClean="0"/>
              <a:t>Click to edit Master title style</a:t>
            </a:r>
            <a:endParaRPr lang="en-IE" dirty="0"/>
          </a:p>
        </p:txBody>
      </p:sp>
      <p:sp>
        <p:nvSpPr>
          <p:cNvPr id="3" name="Content Placeholder 2"/>
          <p:cNvSpPr>
            <a:spLocks noGrp="1"/>
          </p:cNvSpPr>
          <p:nvPr>
            <p:ph idx="1"/>
          </p:nvPr>
        </p:nvSpPr>
        <p:spPr>
          <a:xfrm>
            <a:off x="457200" y="2348879"/>
            <a:ext cx="6419056" cy="3600401"/>
          </a:xfrm>
        </p:spPr>
        <p:txBody>
          <a:bodyPr>
            <a:noAutofit/>
          </a:bodyPr>
          <a:lstStyle>
            <a:lvl1pPr marL="0" indent="0">
              <a:spcAft>
                <a:spcPts val="1200"/>
              </a:spcAft>
              <a:buNone/>
              <a:defRPr sz="2400">
                <a:solidFill>
                  <a:schemeClr val="bg1"/>
                </a:solidFill>
              </a:defRPr>
            </a:lvl1pPr>
            <a:lvl2pPr marL="457200" indent="0">
              <a:spcAft>
                <a:spcPts val="1200"/>
              </a:spcAft>
              <a:buNone/>
              <a:defRPr sz="2400">
                <a:solidFill>
                  <a:schemeClr val="bg1"/>
                </a:solidFill>
              </a:defRPr>
            </a:lvl2pPr>
            <a:lvl3pPr marL="914400" indent="0">
              <a:spcAft>
                <a:spcPts val="1200"/>
              </a:spcAft>
              <a:buNone/>
              <a:defRPr sz="2400">
                <a:solidFill>
                  <a:schemeClr val="bg1"/>
                </a:solidFill>
              </a:defRPr>
            </a:lvl3pPr>
            <a:lvl4pPr marL="1371600" indent="0">
              <a:spcAft>
                <a:spcPts val="1200"/>
              </a:spcAft>
              <a:buNone/>
              <a:defRPr sz="2400">
                <a:solidFill>
                  <a:schemeClr val="bg1"/>
                </a:solidFill>
              </a:defRPr>
            </a:lvl4pPr>
            <a:lvl5pPr marL="1828800" indent="0">
              <a:spcAft>
                <a:spcPts val="1200"/>
              </a:spcAft>
              <a:buNone/>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lvl1pPr>
              <a:defRPr>
                <a:solidFill>
                  <a:schemeClr val="bg1"/>
                </a:solidFill>
              </a:defRPr>
            </a:lvl1pPr>
          </a:lstStyle>
          <a:p>
            <a:fld id="{D64679D0-DDC4-477B-B502-E6CB37F71032}" type="datetimeFigureOut">
              <a:rPr lang="en-IE" smtClean="0"/>
              <a:pPr/>
              <a:t>26/06/2015</a:t>
            </a:fld>
            <a:endParaRPr lang="en-IE"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IE"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404E6EC-A479-4EE9-988C-A274C91429B5}" type="slidenum">
              <a:rPr lang="en-IE" smtClean="0"/>
              <a:pPr/>
              <a:t>‹#›</a:t>
            </a:fld>
            <a:endParaRPr lang="en-IE" dirty="0"/>
          </a:p>
        </p:txBody>
      </p:sp>
    </p:spTree>
    <p:extLst>
      <p:ext uri="{BB962C8B-B14F-4D97-AF65-F5344CB8AC3E}">
        <p14:creationId xmlns:p14="http://schemas.microsoft.com/office/powerpoint/2010/main" val="4081806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3"/>
            <a:ext cx="8291264" cy="1080121"/>
          </a:xfrm>
        </p:spPr>
        <p:txBody>
          <a:bodyPr anchor="ctr"/>
          <a:lstStyle>
            <a:lvl1pPr>
              <a:defRPr>
                <a:solidFill>
                  <a:schemeClr val="bg1"/>
                </a:solidFill>
              </a:defRPr>
            </a:lvl1pPr>
          </a:lstStyle>
          <a:p>
            <a:r>
              <a:rPr lang="en-US" dirty="0" smtClean="0"/>
              <a:t>Click to edit Master title style</a:t>
            </a:r>
            <a:endParaRPr lang="en-IE" dirty="0"/>
          </a:p>
        </p:txBody>
      </p:sp>
      <p:sp>
        <p:nvSpPr>
          <p:cNvPr id="3" name="Content Placeholder 2"/>
          <p:cNvSpPr>
            <a:spLocks noGrp="1"/>
          </p:cNvSpPr>
          <p:nvPr>
            <p:ph idx="1"/>
          </p:nvPr>
        </p:nvSpPr>
        <p:spPr>
          <a:xfrm>
            <a:off x="457200" y="2348879"/>
            <a:ext cx="6419056" cy="3600401"/>
          </a:xfrm>
        </p:spPr>
        <p:txBody>
          <a:bodyPr>
            <a:noAutofit/>
          </a:bodyPr>
          <a:lstStyle>
            <a:lvl1pPr marL="0" indent="0">
              <a:spcAft>
                <a:spcPts val="1200"/>
              </a:spcAft>
              <a:buNone/>
              <a:defRPr sz="2400">
                <a:solidFill>
                  <a:srgbClr val="005480"/>
                </a:solidFill>
              </a:defRPr>
            </a:lvl1pPr>
            <a:lvl2pPr marL="457200" indent="0">
              <a:spcAft>
                <a:spcPts val="1200"/>
              </a:spcAft>
              <a:buNone/>
              <a:defRPr sz="2400">
                <a:solidFill>
                  <a:srgbClr val="0086AA"/>
                </a:solidFill>
              </a:defRPr>
            </a:lvl2pPr>
            <a:lvl3pPr marL="914400" indent="0">
              <a:spcAft>
                <a:spcPts val="1200"/>
              </a:spcAft>
              <a:buNone/>
              <a:defRPr sz="2400">
                <a:solidFill>
                  <a:srgbClr val="0086AA"/>
                </a:solidFill>
              </a:defRPr>
            </a:lvl3pPr>
            <a:lvl4pPr marL="1371600" indent="0">
              <a:spcAft>
                <a:spcPts val="1200"/>
              </a:spcAft>
              <a:buNone/>
              <a:defRPr sz="2400">
                <a:solidFill>
                  <a:srgbClr val="0086AA"/>
                </a:solidFill>
              </a:defRPr>
            </a:lvl4pPr>
            <a:lvl5pPr marL="1828800" indent="0">
              <a:spcAft>
                <a:spcPts val="1200"/>
              </a:spcAft>
              <a:buNone/>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D64679D0-DDC4-477B-B502-E6CB37F71032}" type="datetimeFigureOut">
              <a:rPr lang="en-IE" smtClean="0"/>
              <a:t>26/06/2015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404E6EC-A479-4EE9-988C-A274C91429B5}" type="slidenum">
              <a:rPr lang="en-IE" smtClean="0"/>
              <a:t>‹#›</a:t>
            </a:fld>
            <a:endParaRPr lang="en-IE"/>
          </a:p>
        </p:txBody>
      </p:sp>
    </p:spTree>
    <p:extLst>
      <p:ext uri="{BB962C8B-B14F-4D97-AF65-F5344CB8AC3E}">
        <p14:creationId xmlns:p14="http://schemas.microsoft.com/office/powerpoint/2010/main" val="103199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2" y="620689"/>
            <a:ext cx="7954143" cy="2664295"/>
          </a:xfrm>
        </p:spPr>
        <p:txBody>
          <a:bodyPr anchor="t"/>
          <a:lstStyle>
            <a:lvl1pPr algn="l">
              <a:defRPr sz="4000" b="1" cap="none"/>
            </a:lvl1pPr>
          </a:lstStyle>
          <a:p>
            <a:r>
              <a:rPr lang="en-US" dirty="0" smtClean="0"/>
              <a:t>Click to edit master title style</a:t>
            </a:r>
            <a:endParaRPr lang="en-IE" dirty="0"/>
          </a:p>
        </p:txBody>
      </p:sp>
      <p:sp>
        <p:nvSpPr>
          <p:cNvPr id="3" name="Text Placeholder 2"/>
          <p:cNvSpPr>
            <a:spLocks noGrp="1"/>
          </p:cNvSpPr>
          <p:nvPr>
            <p:ph type="body" idx="1"/>
          </p:nvPr>
        </p:nvSpPr>
        <p:spPr>
          <a:xfrm>
            <a:off x="722313" y="3501008"/>
            <a:ext cx="7954143" cy="1500187"/>
          </a:xfrm>
        </p:spPr>
        <p:txBody>
          <a:bodyPr anchor="t">
            <a:normAutofit/>
          </a:bodyPr>
          <a:lstStyle>
            <a:lvl1pPr marL="0" indent="0">
              <a:buNone/>
              <a:defRPr sz="2400">
                <a:solidFill>
                  <a:srgbClr val="0086AA"/>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64679D0-DDC4-477B-B502-E6CB37F71032}" type="datetimeFigureOut">
              <a:rPr lang="en-IE" smtClean="0"/>
              <a:t>26/06/2015</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404E6EC-A479-4EE9-988C-A274C91429B5}" type="slidenum">
              <a:rPr lang="en-IE" smtClean="0"/>
              <a:t>‹#›</a:t>
            </a:fld>
            <a:endParaRPr lang="en-IE"/>
          </a:p>
        </p:txBody>
      </p:sp>
    </p:spTree>
    <p:extLst>
      <p:ext uri="{BB962C8B-B14F-4D97-AF65-F5344CB8AC3E}">
        <p14:creationId xmlns:p14="http://schemas.microsoft.com/office/powerpoint/2010/main" val="494877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74601"/>
            <a:ext cx="8229600" cy="1143000"/>
          </a:xfrm>
        </p:spPr>
        <p:txBody>
          <a:bodyPr/>
          <a:lstStyle>
            <a:lvl1pPr>
              <a:defRPr>
                <a:solidFill>
                  <a:schemeClr val="bg1"/>
                </a:solidFill>
              </a:defRPr>
            </a:lvl1pPr>
          </a:lstStyle>
          <a:p>
            <a:r>
              <a:rPr lang="en-US" dirty="0" smtClean="0"/>
              <a:t>Click to edit Master title style</a:t>
            </a:r>
            <a:endParaRPr lang="en-IE" dirty="0"/>
          </a:p>
        </p:txBody>
      </p:sp>
      <p:sp>
        <p:nvSpPr>
          <p:cNvPr id="3" name="Content Placeholder 2"/>
          <p:cNvSpPr>
            <a:spLocks noGrp="1"/>
          </p:cNvSpPr>
          <p:nvPr>
            <p:ph sz="half" idx="1"/>
          </p:nvPr>
        </p:nvSpPr>
        <p:spPr>
          <a:xfrm>
            <a:off x="457200" y="1745332"/>
            <a:ext cx="4038600" cy="37719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Content Placeholder 3"/>
          <p:cNvSpPr>
            <a:spLocks noGrp="1"/>
          </p:cNvSpPr>
          <p:nvPr>
            <p:ph sz="half" idx="2"/>
          </p:nvPr>
        </p:nvSpPr>
        <p:spPr>
          <a:xfrm>
            <a:off x="4648200" y="1745332"/>
            <a:ext cx="4038600" cy="37719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5" name="Date Placeholder 4"/>
          <p:cNvSpPr>
            <a:spLocks noGrp="1"/>
          </p:cNvSpPr>
          <p:nvPr>
            <p:ph type="dt" sz="half" idx="10"/>
          </p:nvPr>
        </p:nvSpPr>
        <p:spPr/>
        <p:txBody>
          <a:bodyPr/>
          <a:lstStyle/>
          <a:p>
            <a:fld id="{D64679D0-DDC4-477B-B502-E6CB37F71032}" type="datetimeFigureOut">
              <a:rPr lang="en-IE" smtClean="0"/>
              <a:t>26/06/2015</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C404E6EC-A479-4EE9-988C-A274C91429B5}" type="slidenum">
              <a:rPr lang="en-IE" smtClean="0"/>
              <a:t>‹#›</a:t>
            </a:fld>
            <a:endParaRPr lang="en-IE"/>
          </a:p>
        </p:txBody>
      </p:sp>
    </p:spTree>
    <p:extLst>
      <p:ext uri="{BB962C8B-B14F-4D97-AF65-F5344CB8AC3E}">
        <p14:creationId xmlns:p14="http://schemas.microsoft.com/office/powerpoint/2010/main" val="21195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57200" y="1600201"/>
            <a:ext cx="8229600" cy="434908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
        <p:nvSpPr>
          <p:cNvPr id="4" name="Date Placeholder 3"/>
          <p:cNvSpPr>
            <a:spLocks noGrp="1"/>
          </p:cNvSpPr>
          <p:nvPr>
            <p:ph type="dt" sz="half" idx="2"/>
          </p:nvPr>
        </p:nvSpPr>
        <p:spPr>
          <a:xfrm>
            <a:off x="457200" y="6126663"/>
            <a:ext cx="1800000" cy="365125"/>
          </a:xfrm>
          <a:prstGeom prst="rect">
            <a:avLst/>
          </a:prstGeom>
        </p:spPr>
        <p:txBody>
          <a:bodyPr vert="horz" lIns="91440" tIns="45720" rIns="91440" bIns="45720" rtlCol="0" anchor="ctr"/>
          <a:lstStyle>
            <a:lvl1pPr algn="l">
              <a:defRPr sz="1200">
                <a:solidFill>
                  <a:srgbClr val="005480"/>
                </a:solidFill>
              </a:defRPr>
            </a:lvl1pPr>
          </a:lstStyle>
          <a:p>
            <a:fld id="{D64679D0-DDC4-477B-B502-E6CB37F71032}" type="datetimeFigureOut">
              <a:rPr lang="en-IE" smtClean="0"/>
              <a:pPr/>
              <a:t>26/06/2015</a:t>
            </a:fld>
            <a:endParaRPr lang="en-IE" dirty="0"/>
          </a:p>
        </p:txBody>
      </p:sp>
      <p:sp>
        <p:nvSpPr>
          <p:cNvPr id="5" name="Footer Placeholder 4"/>
          <p:cNvSpPr>
            <a:spLocks noGrp="1"/>
          </p:cNvSpPr>
          <p:nvPr>
            <p:ph type="ftr" sz="quarter" idx="3"/>
          </p:nvPr>
        </p:nvSpPr>
        <p:spPr>
          <a:xfrm>
            <a:off x="2412040" y="6126663"/>
            <a:ext cx="2520000" cy="365125"/>
          </a:xfrm>
          <a:prstGeom prst="rect">
            <a:avLst/>
          </a:prstGeom>
        </p:spPr>
        <p:txBody>
          <a:bodyPr vert="horz" lIns="91440" tIns="45720" rIns="91440" bIns="45720" rtlCol="0" anchor="ctr"/>
          <a:lstStyle>
            <a:lvl1pPr algn="ctr">
              <a:defRPr sz="1200">
                <a:solidFill>
                  <a:srgbClr val="005480"/>
                </a:solidFill>
              </a:defRPr>
            </a:lvl1pPr>
          </a:lstStyle>
          <a:p>
            <a:endParaRPr lang="en-IE" dirty="0"/>
          </a:p>
        </p:txBody>
      </p:sp>
      <p:sp>
        <p:nvSpPr>
          <p:cNvPr id="6" name="Slide Number Placeholder 5"/>
          <p:cNvSpPr>
            <a:spLocks noGrp="1"/>
          </p:cNvSpPr>
          <p:nvPr>
            <p:ph type="sldNum" sz="quarter" idx="4"/>
          </p:nvPr>
        </p:nvSpPr>
        <p:spPr>
          <a:xfrm>
            <a:off x="5076256" y="6126663"/>
            <a:ext cx="1800000" cy="365125"/>
          </a:xfrm>
          <a:prstGeom prst="rect">
            <a:avLst/>
          </a:prstGeom>
        </p:spPr>
        <p:txBody>
          <a:bodyPr vert="horz" lIns="91440" tIns="45720" rIns="91440" bIns="45720" rtlCol="0" anchor="ctr"/>
          <a:lstStyle>
            <a:lvl1pPr algn="r">
              <a:defRPr sz="1200">
                <a:solidFill>
                  <a:srgbClr val="005480"/>
                </a:solidFill>
              </a:defRPr>
            </a:lvl1pPr>
          </a:lstStyle>
          <a:p>
            <a:fld id="{C404E6EC-A479-4EE9-988C-A274C91429B5}" type="slidenum">
              <a:rPr lang="en-IE" smtClean="0"/>
              <a:pPr/>
              <a:t>‹#›</a:t>
            </a:fld>
            <a:endParaRPr lang="en-IE" dirty="0"/>
          </a:p>
        </p:txBody>
      </p:sp>
    </p:spTree>
    <p:extLst>
      <p:ext uri="{BB962C8B-B14F-4D97-AF65-F5344CB8AC3E}">
        <p14:creationId xmlns:p14="http://schemas.microsoft.com/office/powerpoint/2010/main" val="2484460085"/>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59" r:id="rId4"/>
    <p:sldLayoutId id="2147483650" r:id="rId5"/>
    <p:sldLayoutId id="2147483664" r:id="rId6"/>
    <p:sldLayoutId id="2147483665" r:id="rId7"/>
    <p:sldLayoutId id="2147483651" r:id="rId8"/>
    <p:sldLayoutId id="2147483652" r:id="rId9"/>
    <p:sldLayoutId id="2147483666" r:id="rId10"/>
    <p:sldLayoutId id="2147483653" r:id="rId11"/>
    <p:sldLayoutId id="2147483667" r:id="rId12"/>
    <p:sldLayoutId id="2147483654" r:id="rId13"/>
    <p:sldLayoutId id="2147483655" r:id="rId14"/>
    <p:sldLayoutId id="2147483656" r:id="rId15"/>
    <p:sldLayoutId id="2147483657" r:id="rId16"/>
    <p:sldLayoutId id="2147483670" r:id="rId17"/>
  </p:sldLayoutIdLst>
  <p:txStyles>
    <p:titleStyle>
      <a:lvl1pPr algn="l" defTabSz="914400" rtl="0" eaLnBrk="1" latinLnBrk="0" hangingPunct="1">
        <a:spcBef>
          <a:spcPct val="0"/>
        </a:spcBef>
        <a:buNone/>
        <a:defRPr sz="4000" b="1" kern="1200">
          <a:solidFill>
            <a:srgbClr val="00548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548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3200" kern="1200">
          <a:solidFill>
            <a:srgbClr val="00548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3200" kern="1200">
          <a:solidFill>
            <a:srgbClr val="0086A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3200" kern="1200">
          <a:solidFill>
            <a:srgbClr val="0086AA"/>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3200" kern="1200">
          <a:solidFill>
            <a:srgbClr val="0086AA"/>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3071" y="670528"/>
            <a:ext cx="4208929" cy="2592288"/>
          </a:xfrm>
        </p:spPr>
        <p:txBody>
          <a:bodyPr/>
          <a:lstStyle/>
          <a:p>
            <a:r>
              <a:rPr lang="en-IE" altLang="en-US" sz="3000" dirty="0"/>
              <a:t>The mortgage that’s right for you</a:t>
            </a:r>
          </a:p>
        </p:txBody>
      </p:sp>
      <p:sp>
        <p:nvSpPr>
          <p:cNvPr id="3" name="Subtitle 2"/>
          <p:cNvSpPr>
            <a:spLocks noGrp="1"/>
          </p:cNvSpPr>
          <p:nvPr>
            <p:ph type="subTitle" idx="1"/>
          </p:nvPr>
        </p:nvSpPr>
        <p:spPr>
          <a:xfrm>
            <a:off x="378188" y="3240741"/>
            <a:ext cx="3884530" cy="995082"/>
          </a:xfrm>
        </p:spPr>
        <p:txBody>
          <a:bodyPr>
            <a:normAutofit/>
          </a:bodyPr>
          <a:lstStyle/>
          <a:p>
            <a:r>
              <a:rPr lang="en-IE" altLang="en-US" sz="2400" dirty="0" smtClean="0"/>
              <a:t>Marcelle McAuliffe</a:t>
            </a:r>
          </a:p>
          <a:p>
            <a:r>
              <a:rPr lang="en-IE" sz="2400" dirty="0" smtClean="0">
                <a:solidFill>
                  <a:srgbClr val="053C59"/>
                </a:solidFill>
                <a:ea typeface="ＭＳ Ｐゴシック"/>
                <a:cs typeface="ＭＳ Ｐゴシック"/>
              </a:rPr>
              <a:t>Bank of Ireland UCC</a:t>
            </a:r>
            <a:endParaRPr lang="en-IE" sz="2400" dirty="0">
              <a:solidFill>
                <a:srgbClr val="053C59"/>
              </a:solidFill>
              <a:ea typeface="ＭＳ Ｐゴシック"/>
              <a:cs typeface="ＭＳ Ｐゴシック"/>
            </a:endParaRPr>
          </a:p>
        </p:txBody>
      </p:sp>
      <p:sp>
        <p:nvSpPr>
          <p:cNvPr id="5" name="Text Placeholder 4"/>
          <p:cNvSpPr>
            <a:spLocks noGrp="1"/>
          </p:cNvSpPr>
          <p:nvPr>
            <p:ph type="body" sz="quarter" idx="14"/>
          </p:nvPr>
        </p:nvSpPr>
        <p:spPr>
          <a:xfrm>
            <a:off x="5634318" y="692695"/>
            <a:ext cx="3185683" cy="1889139"/>
          </a:xfrm>
        </p:spPr>
        <p:txBody>
          <a:bodyPr/>
          <a:lstStyle/>
          <a:p>
            <a:pPr algn="r">
              <a:defRPr/>
            </a:pPr>
            <a:endParaRPr lang="en-IE" sz="1800" dirty="0">
              <a:solidFill>
                <a:schemeClr val="accent4">
                  <a:lumMod val="50000"/>
                  <a:lumOff val="50000"/>
                </a:schemeClr>
              </a:solidFill>
            </a:endParaRPr>
          </a:p>
          <a:p>
            <a:pPr algn="r">
              <a:defRPr/>
            </a:pPr>
            <a:endParaRPr lang="en-IE" sz="1800" dirty="0">
              <a:solidFill>
                <a:schemeClr val="accent4">
                  <a:lumMod val="50000"/>
                  <a:lumOff val="50000"/>
                </a:schemeClr>
              </a:solidFill>
            </a:endParaRPr>
          </a:p>
          <a:p>
            <a:pPr algn="r"/>
            <a:endParaRPr lang="en-IE" sz="1800" dirty="0"/>
          </a:p>
          <a:p>
            <a:pPr algn="r"/>
            <a:endParaRPr lang="en-IE" sz="1800" dirty="0"/>
          </a:p>
        </p:txBody>
      </p:sp>
    </p:spTree>
    <p:extLst>
      <p:ext uri="{BB962C8B-B14F-4D97-AF65-F5344CB8AC3E}">
        <p14:creationId xmlns:p14="http://schemas.microsoft.com/office/powerpoint/2010/main" val="23215481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8" name="Picture 7" descr="beach-07.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6"/>
            <a:ext cx="9144000" cy="6857464"/>
          </a:xfrm>
          <a:prstGeom prst="rect">
            <a:avLst/>
          </a:prstGeom>
        </p:spPr>
      </p:pic>
      <p:sp>
        <p:nvSpPr>
          <p:cNvPr id="12" name="TextBox 11"/>
          <p:cNvSpPr txBox="1"/>
          <p:nvPr/>
        </p:nvSpPr>
        <p:spPr>
          <a:xfrm>
            <a:off x="467544" y="693823"/>
            <a:ext cx="4176464" cy="424732"/>
          </a:xfrm>
          <a:prstGeom prst="rect">
            <a:avLst/>
          </a:prstGeom>
          <a:noFill/>
        </p:spPr>
        <p:txBody>
          <a:bodyPr wrap="square" rtlCol="0">
            <a:spAutoFit/>
          </a:bodyPr>
          <a:lstStyle/>
          <a:p>
            <a:pPr>
              <a:lnSpc>
                <a:spcPct val="90000"/>
              </a:lnSpc>
            </a:pPr>
            <a:r>
              <a:rPr lang="en-IE" sz="2400" b="1" dirty="0">
                <a:solidFill>
                  <a:schemeClr val="bg1"/>
                </a:solidFill>
                <a:latin typeface="Arial "/>
                <a:cs typeface="Arial "/>
              </a:rPr>
              <a:t>Thank you</a:t>
            </a:r>
          </a:p>
        </p:txBody>
      </p:sp>
      <p:sp>
        <p:nvSpPr>
          <p:cNvPr id="9" name="Content Placeholder 2"/>
          <p:cNvSpPr>
            <a:spLocks/>
          </p:cNvSpPr>
          <p:nvPr/>
        </p:nvSpPr>
        <p:spPr bwMode="auto">
          <a:xfrm>
            <a:off x="323850" y="6064621"/>
            <a:ext cx="5243231" cy="516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3" pitchFamily="18" charset="2"/>
              <a:buChar char=""/>
              <a:defRPr sz="22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a:buNone/>
            </a:pPr>
            <a:r>
              <a:rPr lang="en-IE" altLang="en-US" sz="1400" dirty="0">
                <a:solidFill>
                  <a:schemeClr val="bg1"/>
                </a:solidFill>
                <a:latin typeface="+mn-lt"/>
              </a:rPr>
              <a:t>Bank of Ireland Mortgage Bank trading as Bank of Ireland Mortgages and The Mortgage Store is regulated by the Central Bank of Ireland.</a:t>
            </a:r>
          </a:p>
        </p:txBody>
      </p:sp>
    </p:spTree>
    <p:extLst>
      <p:ext uri="{BB962C8B-B14F-4D97-AF65-F5344CB8AC3E}">
        <p14:creationId xmlns:p14="http://schemas.microsoft.com/office/powerpoint/2010/main" val="42931496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2400" dirty="0" smtClean="0"/>
              <a:t>This is what I’ll be talking about this evening</a:t>
            </a:r>
            <a:endParaRPr lang="en-IE" sz="2400" dirty="0"/>
          </a:p>
        </p:txBody>
      </p:sp>
      <p:pic>
        <p:nvPicPr>
          <p:cNvPr id="14" name="Picture 13" descr="house_slide-07-0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3" name="Content Placeholder 2"/>
          <p:cNvSpPr>
            <a:spLocks noGrp="1"/>
          </p:cNvSpPr>
          <p:nvPr>
            <p:ph idx="1"/>
          </p:nvPr>
        </p:nvSpPr>
        <p:spPr>
          <a:xfrm>
            <a:off x="457199" y="2708920"/>
            <a:ext cx="7091266" cy="3600401"/>
          </a:xfrm>
        </p:spPr>
        <p:txBody>
          <a:bodyPr/>
          <a:lstStyle/>
          <a:p>
            <a:pPr marL="457200" indent="-457200">
              <a:buFont typeface="Arial" panose="020B0604020202020204" pitchFamily="34" charset="0"/>
              <a:buChar char="•"/>
            </a:pPr>
            <a:r>
              <a:rPr lang="en-IE" sz="2000" dirty="0"/>
              <a:t>What Bank of Ireland looks for when assessing a mortgage application</a:t>
            </a:r>
          </a:p>
          <a:p>
            <a:pPr marL="457200" indent="-457200">
              <a:buFont typeface="Arial" panose="020B0604020202020204" pitchFamily="34" charset="0"/>
              <a:buChar char="•"/>
            </a:pPr>
            <a:r>
              <a:rPr lang="en-IE" sz="2000" dirty="0"/>
              <a:t>The </a:t>
            </a:r>
            <a:r>
              <a:rPr lang="en-IE" sz="2000" dirty="0" smtClean="0"/>
              <a:t>key </a:t>
            </a:r>
            <a:r>
              <a:rPr lang="en-IE" sz="2000" dirty="0"/>
              <a:t>steps to a mortgage application</a:t>
            </a:r>
          </a:p>
          <a:p>
            <a:pPr marL="457200" indent="-457200">
              <a:buFont typeface="Arial" panose="020B0604020202020204" pitchFamily="34" charset="0"/>
              <a:buChar char="•"/>
            </a:pPr>
            <a:r>
              <a:rPr lang="en-IE" sz="2000" dirty="0"/>
              <a:t>The cost of a mortgage and how much can you borrow</a:t>
            </a:r>
          </a:p>
          <a:p>
            <a:pPr marL="457200" indent="-457200">
              <a:buFont typeface="Arial" panose="020B0604020202020204" pitchFamily="34" charset="0"/>
              <a:buChar char="•"/>
            </a:pPr>
            <a:r>
              <a:rPr lang="en-IE" sz="2000" dirty="0"/>
              <a:t>The Mortgage offering from Bank of Ireland</a:t>
            </a:r>
          </a:p>
        </p:txBody>
      </p:sp>
      <p:sp>
        <p:nvSpPr>
          <p:cNvPr id="12" name="TextBox 11"/>
          <p:cNvSpPr txBox="1"/>
          <p:nvPr/>
        </p:nvSpPr>
        <p:spPr>
          <a:xfrm>
            <a:off x="467544" y="764704"/>
            <a:ext cx="4176464" cy="830997"/>
          </a:xfrm>
          <a:prstGeom prst="rect">
            <a:avLst/>
          </a:prstGeom>
          <a:noFill/>
        </p:spPr>
        <p:txBody>
          <a:bodyPr wrap="square" rtlCol="0">
            <a:spAutoFit/>
          </a:bodyPr>
          <a:lstStyle/>
          <a:p>
            <a:r>
              <a:rPr lang="en-US" sz="2400" b="1" dirty="0" smtClean="0">
                <a:solidFill>
                  <a:srgbClr val="FFFFFF"/>
                </a:solidFill>
                <a:latin typeface="Arial"/>
                <a:cs typeface="Arial"/>
              </a:rPr>
              <a:t>This is what I’ll be talking about today</a:t>
            </a:r>
            <a:endParaRPr lang="en-US" sz="2400" b="1" dirty="0">
              <a:solidFill>
                <a:srgbClr val="FFFFFF"/>
              </a:solidFill>
              <a:latin typeface="Arial"/>
              <a:cs typeface="Arial"/>
            </a:endParaRPr>
          </a:p>
        </p:txBody>
      </p:sp>
      <p:sp>
        <p:nvSpPr>
          <p:cNvPr id="6" name="Slide Number Placeholder 2"/>
          <p:cNvSpPr>
            <a:spLocks noGrp="1"/>
          </p:cNvSpPr>
          <p:nvPr>
            <p:ph type="sldNum" sz="quarter" idx="11"/>
          </p:nvPr>
        </p:nvSpPr>
        <p:spPr>
          <a:xfrm>
            <a:off x="8412163" y="6492875"/>
            <a:ext cx="406400" cy="365125"/>
          </a:xfrm>
          <a:noFill/>
          <a:ln>
            <a:miter lim="800000"/>
            <a:headEnd/>
            <a:tailEnd/>
          </a:ln>
        </p:spPr>
        <p:txBody>
          <a:bodyPr/>
          <a:lstStyle/>
          <a:p>
            <a:pPr fontAlgn="base">
              <a:spcBef>
                <a:spcPct val="0"/>
              </a:spcBef>
              <a:spcAft>
                <a:spcPct val="0"/>
              </a:spcAft>
            </a:pPr>
            <a:fld id="{AB6B9449-C4EB-4E61-A2B8-595F31DA181F}" type="slidenum">
              <a:rPr lang="en-IE" smtClean="0">
                <a:latin typeface="Century" pitchFamily="18" charset="0"/>
                <a:ea typeface="ＭＳ Ｐゴシック"/>
                <a:cs typeface="ＭＳ Ｐゴシック"/>
              </a:rPr>
              <a:pPr fontAlgn="base">
                <a:spcBef>
                  <a:spcPct val="0"/>
                </a:spcBef>
                <a:spcAft>
                  <a:spcPct val="0"/>
                </a:spcAft>
              </a:pPr>
              <a:t>2</a:t>
            </a:fld>
            <a:endParaRPr lang="en-IE" dirty="0" smtClean="0">
              <a:latin typeface="Century" pitchFamily="18" charset="0"/>
              <a:ea typeface="ＭＳ Ｐゴシック"/>
              <a:cs typeface="ＭＳ Ｐゴシック"/>
            </a:endParaRPr>
          </a:p>
        </p:txBody>
      </p:sp>
    </p:spTree>
    <p:extLst>
      <p:ext uri="{BB962C8B-B14F-4D97-AF65-F5344CB8AC3E}">
        <p14:creationId xmlns:p14="http://schemas.microsoft.com/office/powerpoint/2010/main" val="323367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Slide Number Placeholder 2"/>
          <p:cNvSpPr>
            <a:spLocks noGrp="1"/>
          </p:cNvSpPr>
          <p:nvPr>
            <p:ph type="sldNum" sz="quarter" idx="11"/>
          </p:nvPr>
        </p:nvSpPr>
        <p:spPr>
          <a:xfrm>
            <a:off x="8412163" y="6492875"/>
            <a:ext cx="406400" cy="365125"/>
          </a:xfrm>
          <a:noFill/>
          <a:ln>
            <a:miter lim="800000"/>
            <a:headEnd/>
            <a:tailEnd/>
          </a:ln>
        </p:spPr>
        <p:txBody>
          <a:bodyPr/>
          <a:lstStyle/>
          <a:p>
            <a:pPr fontAlgn="base">
              <a:spcBef>
                <a:spcPct val="0"/>
              </a:spcBef>
              <a:spcAft>
                <a:spcPct val="0"/>
              </a:spcAft>
            </a:pPr>
            <a:fld id="{AB6B9449-C4EB-4E61-A2B8-595F31DA181F}" type="slidenum">
              <a:rPr lang="en-IE" smtClean="0">
                <a:latin typeface="Century" pitchFamily="18" charset="0"/>
                <a:ea typeface="ＭＳ Ｐゴシック"/>
                <a:cs typeface="ＭＳ Ｐゴシック"/>
              </a:rPr>
              <a:pPr fontAlgn="base">
                <a:spcBef>
                  <a:spcPct val="0"/>
                </a:spcBef>
                <a:spcAft>
                  <a:spcPct val="0"/>
                </a:spcAft>
              </a:pPr>
              <a:t>3</a:t>
            </a:fld>
            <a:endParaRPr lang="en-IE" dirty="0" smtClean="0">
              <a:latin typeface="Century" pitchFamily="18" charset="0"/>
              <a:ea typeface="ＭＳ Ｐゴシック"/>
              <a:cs typeface="ＭＳ Ｐゴシック"/>
            </a:endParaRPr>
          </a:p>
        </p:txBody>
      </p:sp>
      <p:sp>
        <p:nvSpPr>
          <p:cNvPr id="34" name="Title 1"/>
          <p:cNvSpPr txBox="1">
            <a:spLocks/>
          </p:cNvSpPr>
          <p:nvPr/>
        </p:nvSpPr>
        <p:spPr bwMode="auto">
          <a:xfrm>
            <a:off x="253348" y="135945"/>
            <a:ext cx="8378068" cy="368300"/>
          </a:xfrm>
          <a:prstGeom prst="rect">
            <a:avLst/>
          </a:prstGeom>
          <a:noFill/>
          <a:ln w="9525">
            <a:noFill/>
            <a:miter lim="800000"/>
            <a:headEnd/>
            <a:tailEnd/>
          </a:ln>
        </p:spPr>
        <p:txBody>
          <a:bodyPr lIns="91432" tIns="45716" rIns="91432" bIns="45716" anchor="ctr"/>
          <a:lstStyle/>
          <a:p>
            <a:r>
              <a:rPr lang="en-IE" sz="2400" b="1" kern="0" dirty="0">
                <a:solidFill>
                  <a:srgbClr val="0070C0"/>
                </a:solidFill>
                <a:latin typeface="Arial" pitchFamily="34" charset="0"/>
                <a:ea typeface="ＭＳ Ｐゴシック" charset="-128"/>
                <a:cs typeface="Arial" pitchFamily="34" charset="0"/>
              </a:rPr>
              <a:t>Preparing to take on your mortgage</a:t>
            </a:r>
          </a:p>
        </p:txBody>
      </p:sp>
      <p:sp>
        <p:nvSpPr>
          <p:cNvPr id="25" name="Content Placeholder 2"/>
          <p:cNvSpPr>
            <a:spLocks/>
          </p:cNvSpPr>
          <p:nvPr/>
        </p:nvSpPr>
        <p:spPr bwMode="auto">
          <a:xfrm>
            <a:off x="333375" y="861548"/>
            <a:ext cx="84153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r>
              <a:rPr lang="en-IE" sz="1600" b="1">
                <a:solidFill>
                  <a:srgbClr val="0070C0"/>
                </a:solidFill>
                <a:latin typeface="Arial" charset="0"/>
                <a:cs typeface="Arial" charset="0"/>
              </a:rPr>
              <a:t>Two key things to consider before you apply for a mortgage</a:t>
            </a:r>
          </a:p>
        </p:txBody>
      </p:sp>
      <p:sp>
        <p:nvSpPr>
          <p:cNvPr id="26" name="Content Placeholder 2"/>
          <p:cNvSpPr>
            <a:spLocks/>
          </p:cNvSpPr>
          <p:nvPr/>
        </p:nvSpPr>
        <p:spPr bwMode="auto">
          <a:xfrm>
            <a:off x="298450" y="1324445"/>
            <a:ext cx="4703856"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lnSpc>
                <a:spcPct val="110000"/>
              </a:lnSpc>
              <a:spcBef>
                <a:spcPct val="30000"/>
              </a:spcBef>
              <a:spcAft>
                <a:spcPct val="30000"/>
              </a:spcAft>
              <a:defRPr/>
            </a:pPr>
            <a:r>
              <a:rPr lang="en-IE" sz="1600" b="1" dirty="0">
                <a:solidFill>
                  <a:srgbClr val="005480"/>
                </a:solidFill>
                <a:cs typeface="Arial" charset="0"/>
              </a:rPr>
              <a:t>1. Your track record </a:t>
            </a:r>
          </a:p>
          <a:p>
            <a:pPr marL="285750" indent="-285750" fontAlgn="base">
              <a:lnSpc>
                <a:spcPct val="110000"/>
              </a:lnSpc>
              <a:spcBef>
                <a:spcPct val="30000"/>
              </a:spcBef>
              <a:spcAft>
                <a:spcPct val="30000"/>
              </a:spcAft>
              <a:buFont typeface="Arial" pitchFamily="34" charset="0"/>
              <a:buChar char="•"/>
              <a:defRPr/>
            </a:pPr>
            <a:r>
              <a:rPr lang="en-IE" sz="1600" b="1" dirty="0">
                <a:solidFill>
                  <a:srgbClr val="005480"/>
                </a:solidFill>
                <a:cs typeface="Arial" charset="0"/>
              </a:rPr>
              <a:t>Regular savings is key</a:t>
            </a:r>
            <a:r>
              <a:rPr lang="en-IE" sz="1600" dirty="0">
                <a:solidFill>
                  <a:srgbClr val="005480"/>
                </a:solidFill>
                <a:cs typeface="Arial" charset="0"/>
              </a:rPr>
              <a:t>: Show how you have built up your deposit by saving regularly</a:t>
            </a:r>
          </a:p>
          <a:p>
            <a:pPr marL="285750" indent="-285750" fontAlgn="base">
              <a:lnSpc>
                <a:spcPct val="110000"/>
              </a:lnSpc>
              <a:spcBef>
                <a:spcPct val="30000"/>
              </a:spcBef>
              <a:spcAft>
                <a:spcPct val="30000"/>
              </a:spcAft>
              <a:buFont typeface="Arial" pitchFamily="34" charset="0"/>
              <a:buChar char="•"/>
              <a:defRPr/>
            </a:pPr>
            <a:r>
              <a:rPr lang="en-IE" sz="1600" b="1" dirty="0">
                <a:solidFill>
                  <a:srgbClr val="005480"/>
                </a:solidFill>
                <a:cs typeface="Arial" charset="0"/>
              </a:rPr>
              <a:t>Rent paid</a:t>
            </a:r>
            <a:r>
              <a:rPr lang="en-IE" sz="1600" dirty="0">
                <a:solidFill>
                  <a:srgbClr val="005480"/>
                </a:solidFill>
                <a:cs typeface="Arial" charset="0"/>
              </a:rPr>
              <a:t>: Be able to show a record (through your bank account) of rent paid on a regular basis</a:t>
            </a:r>
          </a:p>
          <a:p>
            <a:pPr marL="285750" indent="-285750" fontAlgn="base">
              <a:lnSpc>
                <a:spcPct val="110000"/>
              </a:lnSpc>
              <a:spcBef>
                <a:spcPct val="30000"/>
              </a:spcBef>
              <a:spcAft>
                <a:spcPct val="30000"/>
              </a:spcAft>
              <a:buFont typeface="Arial" pitchFamily="34" charset="0"/>
              <a:buChar char="•"/>
              <a:defRPr/>
            </a:pPr>
            <a:r>
              <a:rPr lang="en-IE" sz="1600" b="1" dirty="0">
                <a:solidFill>
                  <a:srgbClr val="005480"/>
                </a:solidFill>
                <a:cs typeface="Arial" charset="0"/>
              </a:rPr>
              <a:t>Day to day finances</a:t>
            </a:r>
            <a:r>
              <a:rPr lang="en-IE" sz="1600" dirty="0">
                <a:solidFill>
                  <a:srgbClr val="005480"/>
                </a:solidFill>
                <a:cs typeface="Arial" charset="0"/>
              </a:rPr>
              <a:t>: Show how you have managed your day to day finances for a period of time, i.e. </a:t>
            </a:r>
          </a:p>
          <a:p>
            <a:pPr marL="742950" lvl="1" indent="-285750" fontAlgn="base">
              <a:spcBef>
                <a:spcPts val="400"/>
              </a:spcBef>
              <a:buFont typeface="Arial" pitchFamily="34" charset="0"/>
              <a:buChar char="•"/>
              <a:defRPr/>
            </a:pPr>
            <a:r>
              <a:rPr lang="en-IE" sz="1600" dirty="0">
                <a:solidFill>
                  <a:srgbClr val="005480"/>
                </a:solidFill>
                <a:cs typeface="Arial" charset="0"/>
              </a:rPr>
              <a:t>Your current account operates in credit or within its overdraft</a:t>
            </a:r>
          </a:p>
          <a:p>
            <a:pPr marL="742950" lvl="1" indent="-285750" fontAlgn="base">
              <a:spcBef>
                <a:spcPts val="400"/>
              </a:spcBef>
              <a:buFont typeface="Arial" pitchFamily="34" charset="0"/>
              <a:buChar char="•"/>
              <a:defRPr/>
            </a:pPr>
            <a:r>
              <a:rPr lang="en-IE" sz="1600" dirty="0">
                <a:solidFill>
                  <a:srgbClr val="005480"/>
                </a:solidFill>
                <a:cs typeface="Arial" charset="0"/>
              </a:rPr>
              <a:t>You pay as many bills as possibly by direct debit to avoid missing payments</a:t>
            </a:r>
          </a:p>
        </p:txBody>
      </p:sp>
      <p:sp>
        <p:nvSpPr>
          <p:cNvPr id="27" name="Content Placeholder 2"/>
          <p:cNvSpPr>
            <a:spLocks/>
          </p:cNvSpPr>
          <p:nvPr/>
        </p:nvSpPr>
        <p:spPr bwMode="auto">
          <a:xfrm>
            <a:off x="5435600" y="1353020"/>
            <a:ext cx="316865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lnSpc>
                <a:spcPct val="110000"/>
              </a:lnSpc>
              <a:spcBef>
                <a:spcPct val="30000"/>
              </a:spcBef>
              <a:spcAft>
                <a:spcPct val="30000"/>
              </a:spcAft>
              <a:defRPr/>
            </a:pPr>
            <a:r>
              <a:rPr lang="en-IE" sz="1600" b="1" dirty="0">
                <a:solidFill>
                  <a:srgbClr val="005480"/>
                </a:solidFill>
                <a:cs typeface="Arial" charset="0"/>
              </a:rPr>
              <a:t>2. If you can afford the mortgage</a:t>
            </a:r>
          </a:p>
          <a:p>
            <a:pPr marL="285750" indent="-285750" fontAlgn="base">
              <a:lnSpc>
                <a:spcPct val="110000"/>
              </a:lnSpc>
              <a:spcBef>
                <a:spcPct val="30000"/>
              </a:spcBef>
              <a:spcAft>
                <a:spcPct val="30000"/>
              </a:spcAft>
              <a:buFont typeface="Arial" pitchFamily="34" charset="0"/>
              <a:buChar char="•"/>
              <a:defRPr/>
            </a:pPr>
            <a:r>
              <a:rPr lang="en-IE" sz="1600" dirty="0">
                <a:solidFill>
                  <a:srgbClr val="005480"/>
                </a:solidFill>
                <a:cs typeface="Arial" charset="0"/>
              </a:rPr>
              <a:t>Remember additional costs such as legal and valuation fees</a:t>
            </a:r>
          </a:p>
          <a:p>
            <a:pPr marL="285750" indent="-285750" fontAlgn="base">
              <a:lnSpc>
                <a:spcPct val="110000"/>
              </a:lnSpc>
              <a:spcBef>
                <a:spcPct val="30000"/>
              </a:spcBef>
              <a:spcAft>
                <a:spcPct val="30000"/>
              </a:spcAft>
              <a:buFont typeface="Arial" pitchFamily="34" charset="0"/>
              <a:buChar char="•"/>
              <a:defRPr/>
            </a:pPr>
            <a:r>
              <a:rPr lang="en-IE" sz="1600" dirty="0">
                <a:solidFill>
                  <a:srgbClr val="005480"/>
                </a:solidFill>
                <a:cs typeface="Arial" charset="0"/>
              </a:rPr>
              <a:t>Have you other borrowings? Existing debt will reduce the amount you can borrow</a:t>
            </a:r>
          </a:p>
          <a:p>
            <a:pPr marL="285750" indent="-285750" fontAlgn="base">
              <a:lnSpc>
                <a:spcPct val="110000"/>
              </a:lnSpc>
              <a:spcBef>
                <a:spcPct val="30000"/>
              </a:spcBef>
              <a:spcAft>
                <a:spcPct val="30000"/>
              </a:spcAft>
              <a:buFont typeface="Arial" pitchFamily="34" charset="0"/>
              <a:buChar char="•"/>
              <a:defRPr/>
            </a:pPr>
            <a:r>
              <a:rPr lang="en-IE" sz="1600" dirty="0">
                <a:solidFill>
                  <a:srgbClr val="005480"/>
                </a:solidFill>
                <a:cs typeface="Arial" charset="0"/>
              </a:rPr>
              <a:t>Will you have money left each month to live comfortably after you have paid your mortgage?</a:t>
            </a:r>
          </a:p>
          <a:p>
            <a:pPr marL="285750" indent="-285750" fontAlgn="base">
              <a:lnSpc>
                <a:spcPct val="110000"/>
              </a:lnSpc>
              <a:spcBef>
                <a:spcPct val="30000"/>
              </a:spcBef>
              <a:spcAft>
                <a:spcPct val="30000"/>
              </a:spcAft>
              <a:buFont typeface="Arial" pitchFamily="34" charset="0"/>
              <a:buChar char="•"/>
              <a:defRPr/>
            </a:pPr>
            <a:r>
              <a:rPr lang="en-IE" sz="1600" dirty="0">
                <a:solidFill>
                  <a:srgbClr val="005480"/>
                </a:solidFill>
                <a:cs typeface="Arial" charset="0"/>
              </a:rPr>
              <a:t>… even if rates increase?</a:t>
            </a:r>
          </a:p>
        </p:txBody>
      </p:sp>
      <p:cxnSp>
        <p:nvCxnSpPr>
          <p:cNvPr id="28" name="Straight Connector 27"/>
          <p:cNvCxnSpPr/>
          <p:nvPr/>
        </p:nvCxnSpPr>
        <p:spPr>
          <a:xfrm>
            <a:off x="5148263" y="1353020"/>
            <a:ext cx="0" cy="3140075"/>
          </a:xfrm>
          <a:prstGeom prst="line">
            <a:avLst/>
          </a:prstGeom>
          <a:noFill/>
          <a:ln w="9525" cap="flat" cmpd="sng" algn="ctr">
            <a:solidFill>
              <a:srgbClr val="053C59">
                <a:shade val="95000"/>
                <a:satMod val="105000"/>
              </a:srgbClr>
            </a:solidFill>
            <a:prstDash val="solid"/>
          </a:ln>
          <a:effectLst/>
        </p:spPr>
      </p:cxnSp>
      <p:sp>
        <p:nvSpPr>
          <p:cNvPr id="29" name="Rectangle 1"/>
          <p:cNvSpPr>
            <a:spLocks noChangeArrowheads="1"/>
          </p:cNvSpPr>
          <p:nvPr/>
        </p:nvSpPr>
        <p:spPr bwMode="auto">
          <a:xfrm>
            <a:off x="2285999" y="5022109"/>
            <a:ext cx="6392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IE" sz="1600" b="1" dirty="0">
                <a:solidFill>
                  <a:srgbClr val="0070C0"/>
                </a:solidFill>
                <a:latin typeface="Arial" charset="0"/>
                <a:cs typeface="Arial" charset="0"/>
              </a:rPr>
              <a:t>We are keen to see that you can afford to take on a mortgage and still have enough money left to enjoy your new home.</a:t>
            </a:r>
            <a:endParaRPr lang="en-IE" dirty="0">
              <a:solidFill>
                <a:srgbClr val="053C59"/>
              </a:solidFill>
              <a:latin typeface="Arial" charset="0"/>
              <a:cs typeface="Arial"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782" y="5093170"/>
            <a:ext cx="1553889" cy="1186606"/>
          </a:xfrm>
          <a:prstGeom prst="rect">
            <a:avLst/>
          </a:prstGeom>
        </p:spPr>
      </p:pic>
    </p:spTree>
    <p:extLst>
      <p:ext uri="{BB962C8B-B14F-4D97-AF65-F5344CB8AC3E}">
        <p14:creationId xmlns:p14="http://schemas.microsoft.com/office/powerpoint/2010/main" val="11399825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lain_gry_slid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a:noFill/>
        </p:spPr>
      </p:pic>
      <p:sp>
        <p:nvSpPr>
          <p:cNvPr id="14" name="TextBox 13"/>
          <p:cNvSpPr txBox="1"/>
          <p:nvPr/>
        </p:nvSpPr>
        <p:spPr>
          <a:xfrm>
            <a:off x="198602" y="681487"/>
            <a:ext cx="7869633" cy="461665"/>
          </a:xfrm>
          <a:prstGeom prst="rect">
            <a:avLst/>
          </a:prstGeom>
          <a:noFill/>
        </p:spPr>
        <p:txBody>
          <a:bodyPr wrap="square" rtlCol="0">
            <a:spAutoFit/>
          </a:bodyPr>
          <a:lstStyle/>
          <a:p>
            <a:r>
              <a:rPr lang="en-IE" sz="2400" b="1" dirty="0">
                <a:solidFill>
                  <a:srgbClr val="FFFFFF"/>
                </a:solidFill>
                <a:latin typeface="Arial"/>
                <a:cs typeface="Arial"/>
              </a:rPr>
              <a:t>5 key steps to the Mortgage Process</a:t>
            </a:r>
          </a:p>
        </p:txBody>
      </p:sp>
      <p:sp>
        <p:nvSpPr>
          <p:cNvPr id="7" name="Slide Number Placeholder 2"/>
          <p:cNvSpPr>
            <a:spLocks noGrp="1"/>
          </p:cNvSpPr>
          <p:nvPr>
            <p:ph type="sldNum" sz="quarter" idx="11"/>
          </p:nvPr>
        </p:nvSpPr>
        <p:spPr>
          <a:xfrm>
            <a:off x="8412163" y="6492875"/>
            <a:ext cx="406400" cy="365125"/>
          </a:xfrm>
          <a:noFill/>
          <a:ln>
            <a:miter lim="800000"/>
            <a:headEnd/>
            <a:tailEnd/>
          </a:ln>
        </p:spPr>
        <p:txBody>
          <a:bodyPr/>
          <a:lstStyle/>
          <a:p>
            <a:pPr fontAlgn="base">
              <a:spcBef>
                <a:spcPct val="0"/>
              </a:spcBef>
              <a:spcAft>
                <a:spcPct val="0"/>
              </a:spcAft>
            </a:pPr>
            <a:fld id="{AB6B9449-C4EB-4E61-A2B8-595F31DA181F}" type="slidenum">
              <a:rPr lang="en-IE" smtClean="0">
                <a:latin typeface="Century" pitchFamily="18" charset="0"/>
                <a:ea typeface="ＭＳ Ｐゴシック"/>
                <a:cs typeface="ＭＳ Ｐゴシック"/>
              </a:rPr>
              <a:pPr fontAlgn="base">
                <a:spcBef>
                  <a:spcPct val="0"/>
                </a:spcBef>
                <a:spcAft>
                  <a:spcPct val="0"/>
                </a:spcAft>
              </a:pPr>
              <a:t>4</a:t>
            </a:fld>
            <a:endParaRPr lang="en-IE" dirty="0" smtClean="0">
              <a:latin typeface="Century" pitchFamily="18" charset="0"/>
              <a:ea typeface="ＭＳ Ｐゴシック"/>
              <a:cs typeface="ＭＳ Ｐゴシック"/>
            </a:endParaRPr>
          </a:p>
        </p:txBody>
      </p:sp>
      <p:sp>
        <p:nvSpPr>
          <p:cNvPr id="26" name="TextBox 1"/>
          <p:cNvSpPr txBox="1">
            <a:spLocks noChangeArrowheads="1"/>
          </p:cNvSpPr>
          <p:nvPr/>
        </p:nvSpPr>
        <p:spPr bwMode="auto">
          <a:xfrm>
            <a:off x="1861014" y="1780895"/>
            <a:ext cx="500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3" pitchFamily="18" charset="2"/>
              <a:buChar char=""/>
              <a:defRPr sz="22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IE" altLang="en-US" sz="1800" b="1" i="0" u="none" strike="noStrike" kern="0" cap="none" spc="0" normalizeH="0" baseline="0" noProof="0" smtClean="0">
                <a:ln>
                  <a:noFill/>
                </a:ln>
                <a:solidFill>
                  <a:srgbClr val="053C59"/>
                </a:solidFill>
                <a:effectLst/>
                <a:uLnTx/>
                <a:uFillTx/>
                <a:latin typeface="Arial" charset="0"/>
                <a:cs typeface="Arial" charset="0"/>
              </a:rPr>
              <a:t>Step 1: Complete Mortgage Application</a:t>
            </a:r>
          </a:p>
        </p:txBody>
      </p:sp>
      <p:sp>
        <p:nvSpPr>
          <p:cNvPr id="27" name="TextBox 6"/>
          <p:cNvSpPr txBox="1">
            <a:spLocks noChangeArrowheads="1"/>
          </p:cNvSpPr>
          <p:nvPr/>
        </p:nvSpPr>
        <p:spPr bwMode="auto">
          <a:xfrm>
            <a:off x="1861014" y="2601632"/>
            <a:ext cx="4105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3" pitchFamily="18" charset="2"/>
              <a:buChar char=""/>
              <a:defRPr sz="22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IE" altLang="en-US" sz="1800" b="1" i="0" u="none" strike="noStrike" kern="0" cap="none" spc="0" normalizeH="0" baseline="0" noProof="0" smtClean="0">
                <a:ln>
                  <a:noFill/>
                </a:ln>
                <a:solidFill>
                  <a:srgbClr val="053C59"/>
                </a:solidFill>
                <a:effectLst/>
                <a:uLnTx/>
                <a:uFillTx/>
                <a:latin typeface="Arial" charset="0"/>
                <a:cs typeface="Arial" charset="0"/>
              </a:rPr>
              <a:t>Step 2: Offer Letter issues</a:t>
            </a:r>
          </a:p>
        </p:txBody>
      </p:sp>
      <p:sp>
        <p:nvSpPr>
          <p:cNvPr id="28" name="TextBox 7"/>
          <p:cNvSpPr txBox="1">
            <a:spLocks noChangeArrowheads="1"/>
          </p:cNvSpPr>
          <p:nvPr/>
        </p:nvSpPr>
        <p:spPr bwMode="auto">
          <a:xfrm>
            <a:off x="1861014" y="3411257"/>
            <a:ext cx="4570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3" pitchFamily="18" charset="2"/>
              <a:buChar char=""/>
              <a:defRPr sz="22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IE" altLang="en-US" sz="1800" b="1" i="0" u="none" strike="noStrike" kern="0" cap="none" spc="0" normalizeH="0" baseline="0" noProof="0" smtClean="0">
                <a:ln>
                  <a:noFill/>
                </a:ln>
                <a:solidFill>
                  <a:srgbClr val="053C59"/>
                </a:solidFill>
                <a:effectLst/>
                <a:uLnTx/>
                <a:uFillTx/>
                <a:latin typeface="Arial" charset="0"/>
                <a:cs typeface="Arial" charset="0"/>
              </a:rPr>
              <a:t>Step 3: Providing the documentation</a:t>
            </a:r>
          </a:p>
        </p:txBody>
      </p:sp>
      <p:sp>
        <p:nvSpPr>
          <p:cNvPr id="29" name="TextBox 8"/>
          <p:cNvSpPr txBox="1">
            <a:spLocks noChangeArrowheads="1"/>
          </p:cNvSpPr>
          <p:nvPr/>
        </p:nvSpPr>
        <p:spPr bwMode="auto">
          <a:xfrm>
            <a:off x="1861014" y="4260570"/>
            <a:ext cx="500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3" pitchFamily="18" charset="2"/>
              <a:buChar char=""/>
              <a:defRPr sz="22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IE" altLang="en-US" sz="1800" b="1" i="0" u="none" strike="noStrike" kern="0" cap="none" spc="0" normalizeH="0" baseline="0" noProof="0" smtClean="0">
                <a:ln>
                  <a:noFill/>
                </a:ln>
                <a:solidFill>
                  <a:srgbClr val="053C59"/>
                </a:solidFill>
                <a:effectLst/>
                <a:uLnTx/>
                <a:uFillTx/>
                <a:latin typeface="Arial" charset="0"/>
                <a:cs typeface="Arial" charset="0"/>
              </a:rPr>
              <a:t>Step 4: Home Insurance &amp; Life Assurance</a:t>
            </a:r>
          </a:p>
        </p:txBody>
      </p:sp>
      <p:sp>
        <p:nvSpPr>
          <p:cNvPr id="30" name="TextBox 9"/>
          <p:cNvSpPr txBox="1">
            <a:spLocks noChangeArrowheads="1"/>
          </p:cNvSpPr>
          <p:nvPr/>
        </p:nvSpPr>
        <p:spPr bwMode="auto">
          <a:xfrm>
            <a:off x="1861014" y="5155920"/>
            <a:ext cx="5003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Wingdings 3" pitchFamily="18" charset="2"/>
              <a:buChar char=""/>
              <a:defRPr sz="22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IE" altLang="en-US" sz="1800" b="1" i="0" u="none" strike="noStrike" kern="0" cap="none" spc="0" normalizeH="0" baseline="0" noProof="0" smtClean="0">
                <a:ln>
                  <a:noFill/>
                </a:ln>
                <a:solidFill>
                  <a:srgbClr val="053C59"/>
                </a:solidFill>
                <a:effectLst/>
                <a:uLnTx/>
                <a:uFillTx/>
                <a:latin typeface="Arial" charset="0"/>
                <a:cs typeface="Arial" charset="0"/>
              </a:rPr>
              <a:t>Step 5: Getting the funds – and your keys…</a:t>
            </a:r>
          </a:p>
        </p:txBody>
      </p:sp>
      <p:sp>
        <p:nvSpPr>
          <p:cNvPr id="31" name="Down Arrow 30"/>
          <p:cNvSpPr/>
          <p:nvPr/>
        </p:nvSpPr>
        <p:spPr>
          <a:xfrm>
            <a:off x="4147014" y="2214282"/>
            <a:ext cx="341312" cy="284163"/>
          </a:xfrm>
          <a:prstGeom prst="downArrow">
            <a:avLst/>
          </a:prstGeom>
          <a:solidFill>
            <a:srgbClr val="00B0F0"/>
          </a:solidFill>
          <a:ln w="12700" cap="flat" cmpd="sng" algn="ctr">
            <a:solidFill>
              <a:srgbClr val="0070C0"/>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Arial"/>
              <a:cs typeface="Arial"/>
            </a:endParaRPr>
          </a:p>
        </p:txBody>
      </p:sp>
      <p:sp>
        <p:nvSpPr>
          <p:cNvPr id="32" name="Down Arrow 31"/>
          <p:cNvSpPr/>
          <p:nvPr/>
        </p:nvSpPr>
        <p:spPr>
          <a:xfrm>
            <a:off x="4143839" y="3079470"/>
            <a:ext cx="344487" cy="285750"/>
          </a:xfrm>
          <a:prstGeom prst="downArrow">
            <a:avLst/>
          </a:prstGeom>
          <a:solidFill>
            <a:srgbClr val="00B0F0"/>
          </a:solidFill>
          <a:ln w="12700" cap="flat" cmpd="sng" algn="ctr">
            <a:solidFill>
              <a:srgbClr val="0070C0"/>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Arial"/>
              <a:cs typeface="Arial"/>
            </a:endParaRPr>
          </a:p>
        </p:txBody>
      </p:sp>
      <p:sp>
        <p:nvSpPr>
          <p:cNvPr id="33" name="Down Arrow 32"/>
          <p:cNvSpPr/>
          <p:nvPr/>
        </p:nvSpPr>
        <p:spPr>
          <a:xfrm>
            <a:off x="4180351" y="3922432"/>
            <a:ext cx="307975" cy="285750"/>
          </a:xfrm>
          <a:prstGeom prst="downArrow">
            <a:avLst/>
          </a:prstGeom>
          <a:solidFill>
            <a:srgbClr val="00B0F0"/>
          </a:solidFill>
          <a:ln w="12700" cap="flat" cmpd="sng" algn="ctr">
            <a:solidFill>
              <a:srgbClr val="0070C0"/>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Arial"/>
              <a:cs typeface="Arial"/>
            </a:endParaRPr>
          </a:p>
        </p:txBody>
      </p:sp>
      <p:sp>
        <p:nvSpPr>
          <p:cNvPr id="34" name="Down Arrow 33"/>
          <p:cNvSpPr/>
          <p:nvPr/>
        </p:nvSpPr>
        <p:spPr>
          <a:xfrm>
            <a:off x="4180351" y="4732057"/>
            <a:ext cx="307975" cy="285750"/>
          </a:xfrm>
          <a:prstGeom prst="downArrow">
            <a:avLst/>
          </a:prstGeom>
          <a:solidFill>
            <a:srgbClr val="00B0F0"/>
          </a:solidFill>
          <a:ln w="12700" cap="flat" cmpd="sng" algn="ctr">
            <a:solidFill>
              <a:srgbClr val="0070C0"/>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a:ln>
                <a:noFill/>
              </a:ln>
              <a:solidFill>
                <a:srgbClr val="FFFFFF"/>
              </a:solidFill>
              <a:effectLst/>
              <a:uLnTx/>
              <a:uFillTx/>
              <a:latin typeface="Arial"/>
              <a:cs typeface="Arial"/>
            </a:endParaRPr>
          </a:p>
        </p:txBody>
      </p:sp>
      <p:pic>
        <p:nvPicPr>
          <p:cNvPr id="35" name="Picture 8" descr="C:\Documents and Settings\a497258\Local Settings\Temp\Temporary Internet Files\Content.IE5\1OMLCVX6\MC90043259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361" y="5490159"/>
            <a:ext cx="1120498" cy="1121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ounded Rectangle 35"/>
          <p:cNvSpPr/>
          <p:nvPr/>
        </p:nvSpPr>
        <p:spPr>
          <a:xfrm>
            <a:off x="1861014" y="1780895"/>
            <a:ext cx="5003800" cy="368300"/>
          </a:xfrm>
          <a:prstGeom prst="roundRect">
            <a:avLst/>
          </a:prstGeom>
          <a:noFill/>
          <a:ln w="6350" cap="flat" cmpd="sng" algn="ctr">
            <a:solidFill>
              <a:srgbClr val="00B0CA"/>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a:ln>
                <a:noFill/>
              </a:ln>
              <a:solidFill>
                <a:srgbClr val="053C59"/>
              </a:solidFill>
              <a:effectLst/>
              <a:uLnTx/>
              <a:uFillTx/>
              <a:latin typeface="Arial"/>
              <a:cs typeface="Arial"/>
            </a:endParaRPr>
          </a:p>
        </p:txBody>
      </p:sp>
      <p:sp>
        <p:nvSpPr>
          <p:cNvPr id="37" name="Rounded Rectangle 36"/>
          <p:cNvSpPr/>
          <p:nvPr/>
        </p:nvSpPr>
        <p:spPr>
          <a:xfrm>
            <a:off x="1861014" y="2573057"/>
            <a:ext cx="5003800" cy="368300"/>
          </a:xfrm>
          <a:prstGeom prst="roundRect">
            <a:avLst/>
          </a:prstGeom>
          <a:noFill/>
          <a:ln w="6350" cap="flat" cmpd="sng" algn="ctr">
            <a:solidFill>
              <a:srgbClr val="00B0CA"/>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a:ln>
                <a:noFill/>
              </a:ln>
              <a:solidFill>
                <a:srgbClr val="053C59"/>
              </a:solidFill>
              <a:effectLst/>
              <a:uLnTx/>
              <a:uFillTx/>
              <a:latin typeface="Arial"/>
              <a:cs typeface="Arial"/>
            </a:endParaRPr>
          </a:p>
        </p:txBody>
      </p:sp>
      <p:sp>
        <p:nvSpPr>
          <p:cNvPr id="38" name="Rounded Rectangle 37"/>
          <p:cNvSpPr/>
          <p:nvPr/>
        </p:nvSpPr>
        <p:spPr>
          <a:xfrm>
            <a:off x="1861014" y="3428720"/>
            <a:ext cx="5003800" cy="368300"/>
          </a:xfrm>
          <a:prstGeom prst="roundRect">
            <a:avLst/>
          </a:prstGeom>
          <a:noFill/>
          <a:ln w="6350" cap="flat" cmpd="sng" algn="ctr">
            <a:solidFill>
              <a:srgbClr val="00B0CA"/>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a:ln>
                <a:noFill/>
              </a:ln>
              <a:solidFill>
                <a:srgbClr val="053C59"/>
              </a:solidFill>
              <a:effectLst/>
              <a:uLnTx/>
              <a:uFillTx/>
              <a:latin typeface="Arial"/>
              <a:cs typeface="Arial"/>
            </a:endParaRPr>
          </a:p>
        </p:txBody>
      </p:sp>
      <p:sp>
        <p:nvSpPr>
          <p:cNvPr id="39" name="Rounded Rectangle 38"/>
          <p:cNvSpPr/>
          <p:nvPr/>
        </p:nvSpPr>
        <p:spPr>
          <a:xfrm>
            <a:off x="1861014" y="4285970"/>
            <a:ext cx="5003800" cy="368300"/>
          </a:xfrm>
          <a:prstGeom prst="roundRect">
            <a:avLst/>
          </a:prstGeom>
          <a:noFill/>
          <a:ln w="6350" cap="flat" cmpd="sng" algn="ctr">
            <a:solidFill>
              <a:srgbClr val="00B0CA"/>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a:ln>
                <a:noFill/>
              </a:ln>
              <a:solidFill>
                <a:srgbClr val="053C59"/>
              </a:solidFill>
              <a:effectLst/>
              <a:uLnTx/>
              <a:uFillTx/>
              <a:latin typeface="Arial"/>
              <a:cs typeface="Arial"/>
            </a:endParaRPr>
          </a:p>
        </p:txBody>
      </p:sp>
      <p:sp>
        <p:nvSpPr>
          <p:cNvPr id="40" name="Rounded Rectangle 39"/>
          <p:cNvSpPr/>
          <p:nvPr/>
        </p:nvSpPr>
        <p:spPr>
          <a:xfrm>
            <a:off x="1861014" y="5141632"/>
            <a:ext cx="5003800" cy="368300"/>
          </a:xfrm>
          <a:prstGeom prst="roundRect">
            <a:avLst/>
          </a:prstGeom>
          <a:noFill/>
          <a:ln w="6350" cap="flat" cmpd="sng" algn="ctr">
            <a:solidFill>
              <a:srgbClr val="00B0CA"/>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IE" sz="1800" b="0" i="0" u="none" strike="noStrike" kern="0" cap="none" spc="0" normalizeH="0" baseline="0" noProof="0">
              <a:ln>
                <a:noFill/>
              </a:ln>
              <a:solidFill>
                <a:srgbClr val="053C59"/>
              </a:solidFill>
              <a:effectLst/>
              <a:uLnTx/>
              <a:uFillTx/>
              <a:latin typeface="Arial"/>
              <a:cs typeface="Arial"/>
            </a:endParaRPr>
          </a:p>
        </p:txBody>
      </p:sp>
    </p:spTree>
    <p:extLst>
      <p:ext uri="{BB962C8B-B14F-4D97-AF65-F5344CB8AC3E}">
        <p14:creationId xmlns:p14="http://schemas.microsoft.com/office/powerpoint/2010/main" val="46127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TextBox 11"/>
          <p:cNvSpPr txBox="1">
            <a:spLocks noChangeArrowheads="1"/>
          </p:cNvSpPr>
          <p:nvPr/>
        </p:nvSpPr>
        <p:spPr bwMode="auto">
          <a:xfrm>
            <a:off x="355600" y="230485"/>
            <a:ext cx="7434902" cy="461665"/>
          </a:xfrm>
          <a:prstGeom prst="rect">
            <a:avLst/>
          </a:prstGeom>
          <a:noFill/>
          <a:ln w="9525">
            <a:noFill/>
            <a:miter lim="800000"/>
            <a:headEnd/>
            <a:tailEnd/>
          </a:ln>
        </p:spPr>
        <p:txBody>
          <a:bodyPr wrap="square">
            <a:spAutoFit/>
          </a:bodyPr>
          <a:lstStyle/>
          <a:p>
            <a:r>
              <a:rPr lang="en-IE" sz="2400" b="1" dirty="0">
                <a:solidFill>
                  <a:srgbClr val="0070C0"/>
                </a:solidFill>
              </a:rPr>
              <a:t>What will a mortgage </a:t>
            </a:r>
            <a:r>
              <a:rPr lang="en-IE" sz="2400" b="1" dirty="0" smtClean="0">
                <a:solidFill>
                  <a:srgbClr val="0070C0"/>
                </a:solidFill>
              </a:rPr>
              <a:t>cost and how much can I borrow?</a:t>
            </a:r>
            <a:endParaRPr lang="en-IE" sz="2400" b="1" dirty="0">
              <a:solidFill>
                <a:srgbClr val="0070C0"/>
              </a:solidFill>
            </a:endParaRPr>
          </a:p>
        </p:txBody>
      </p:sp>
      <p:sp>
        <p:nvSpPr>
          <p:cNvPr id="12" name="Slide Number Placeholder 2"/>
          <p:cNvSpPr>
            <a:spLocks noGrp="1"/>
          </p:cNvSpPr>
          <p:nvPr>
            <p:ph type="sldNum" sz="quarter" idx="11"/>
          </p:nvPr>
        </p:nvSpPr>
        <p:spPr>
          <a:xfrm>
            <a:off x="8412163" y="6492875"/>
            <a:ext cx="406400" cy="365125"/>
          </a:xfrm>
          <a:noFill/>
          <a:ln>
            <a:miter lim="800000"/>
            <a:headEnd/>
            <a:tailEnd/>
          </a:ln>
        </p:spPr>
        <p:txBody>
          <a:bodyPr/>
          <a:lstStyle/>
          <a:p>
            <a:pPr fontAlgn="base">
              <a:spcBef>
                <a:spcPct val="0"/>
              </a:spcBef>
              <a:spcAft>
                <a:spcPct val="0"/>
              </a:spcAft>
            </a:pPr>
            <a:fld id="{AB6B9449-C4EB-4E61-A2B8-595F31DA181F}" type="slidenum">
              <a:rPr lang="en-IE" smtClean="0">
                <a:latin typeface="Century" pitchFamily="18" charset="0"/>
                <a:ea typeface="ＭＳ Ｐゴシック"/>
                <a:cs typeface="ＭＳ Ｐゴシック"/>
              </a:rPr>
              <a:pPr fontAlgn="base">
                <a:spcBef>
                  <a:spcPct val="0"/>
                </a:spcBef>
                <a:spcAft>
                  <a:spcPct val="0"/>
                </a:spcAft>
              </a:pPr>
              <a:t>5</a:t>
            </a:fld>
            <a:endParaRPr lang="en-IE" dirty="0" smtClean="0">
              <a:latin typeface="Century" pitchFamily="18" charset="0"/>
              <a:ea typeface="ＭＳ Ｐゴシック"/>
              <a:cs typeface="ＭＳ Ｐゴシック"/>
            </a:endParaRPr>
          </a:p>
        </p:txBody>
      </p:sp>
      <p:sp>
        <p:nvSpPr>
          <p:cNvPr id="9" name="Content Placeholder 2"/>
          <p:cNvSpPr>
            <a:spLocks/>
          </p:cNvSpPr>
          <p:nvPr/>
        </p:nvSpPr>
        <p:spPr bwMode="auto">
          <a:xfrm>
            <a:off x="333375" y="890587"/>
            <a:ext cx="61833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3" pitchFamily="18" charset="2"/>
              <a:buChar char=""/>
              <a:defRPr sz="22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eaLnBrk="1" hangingPunct="1">
              <a:lnSpc>
                <a:spcPct val="110000"/>
              </a:lnSpc>
              <a:spcBef>
                <a:spcPct val="30000"/>
              </a:spcBef>
              <a:spcAft>
                <a:spcPct val="30000"/>
              </a:spcAft>
              <a:buFontTx/>
              <a:buNone/>
            </a:pPr>
            <a:r>
              <a:rPr lang="en-IE" altLang="en-US" sz="1600" b="1" dirty="0">
                <a:solidFill>
                  <a:srgbClr val="0070C0"/>
                </a:solidFill>
              </a:rPr>
              <a:t>Mortgage monthly repayment examples </a:t>
            </a:r>
          </a:p>
        </p:txBody>
      </p:sp>
      <p:sp>
        <p:nvSpPr>
          <p:cNvPr id="10" name="Rectangle 156"/>
          <p:cNvSpPr>
            <a:spLocks noChangeArrowheads="1"/>
          </p:cNvSpPr>
          <p:nvPr/>
        </p:nvSpPr>
        <p:spPr bwMode="auto">
          <a:xfrm>
            <a:off x="395288" y="2787277"/>
            <a:ext cx="6489606"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3" pitchFamily="18" charset="2"/>
              <a:buChar char=""/>
              <a:defRPr sz="22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eaLnBrk="1" hangingPunct="1">
              <a:spcBef>
                <a:spcPct val="0"/>
              </a:spcBef>
              <a:buFontTx/>
              <a:buNone/>
            </a:pPr>
            <a:r>
              <a:rPr lang="en-IE" altLang="en-US" sz="1600" dirty="0"/>
              <a:t>Above repayments are based on our highest variable rate of 4.50% </a:t>
            </a:r>
            <a:r>
              <a:rPr lang="en-IE" altLang="en-US" sz="1300" dirty="0"/>
              <a:t>(4.6% Annual percentage Rate (APR) for Loan to Value (LTV) </a:t>
            </a:r>
            <a:r>
              <a:rPr lang="en-IE" altLang="en-US" sz="1300" dirty="0" smtClean="0"/>
              <a:t>over 80%)</a:t>
            </a:r>
            <a:r>
              <a:rPr lang="en-IE" altLang="en-US" sz="1500" dirty="0" smtClean="0"/>
              <a:t>.  </a:t>
            </a:r>
          </a:p>
          <a:p>
            <a:pPr eaLnBrk="1" hangingPunct="1">
              <a:spcBef>
                <a:spcPts val="600"/>
              </a:spcBef>
              <a:buNone/>
            </a:pPr>
            <a:r>
              <a:rPr lang="en-IE" sz="1600" b="1" dirty="0" smtClean="0">
                <a:solidFill>
                  <a:srgbClr val="FF0000"/>
                </a:solidFill>
              </a:rPr>
              <a:t>Repayments are even lower </a:t>
            </a:r>
            <a:r>
              <a:rPr lang="en-IE" sz="1600" b="1" dirty="0">
                <a:solidFill>
                  <a:srgbClr val="FF0000"/>
                </a:solidFill>
              </a:rPr>
              <a:t>with </a:t>
            </a:r>
            <a:r>
              <a:rPr lang="en-IE" sz="1600" b="1" dirty="0" smtClean="0">
                <a:solidFill>
                  <a:srgbClr val="FF0000"/>
                </a:solidFill>
              </a:rPr>
              <a:t>our </a:t>
            </a:r>
            <a:r>
              <a:rPr lang="en-IE" sz="1600" b="1" dirty="0">
                <a:solidFill>
                  <a:srgbClr val="FF0000"/>
                </a:solidFill>
              </a:rPr>
              <a:t>fixed rate options </a:t>
            </a:r>
            <a:endParaRPr lang="en-IE" sz="1600" b="1" dirty="0" smtClean="0">
              <a:solidFill>
                <a:srgbClr val="FF0000"/>
              </a:solidFill>
            </a:endParaRPr>
          </a:p>
          <a:p>
            <a:pPr eaLnBrk="1" hangingPunct="1">
              <a:spcBef>
                <a:spcPts val="600"/>
              </a:spcBef>
              <a:buNone/>
            </a:pPr>
            <a:r>
              <a:rPr lang="en-IE" sz="1200" b="1" dirty="0" smtClean="0">
                <a:solidFill>
                  <a:srgbClr val="FF0000"/>
                </a:solidFill>
              </a:rPr>
              <a:t>and </a:t>
            </a:r>
            <a:r>
              <a:rPr lang="en-IE" sz="1200" b="1" dirty="0">
                <a:solidFill>
                  <a:srgbClr val="FF0000"/>
                </a:solidFill>
              </a:rPr>
              <a:t>for </a:t>
            </a:r>
            <a:r>
              <a:rPr lang="en-IE" sz="1200" b="1" dirty="0" smtClean="0">
                <a:solidFill>
                  <a:srgbClr val="FF0000"/>
                </a:solidFill>
              </a:rPr>
              <a:t>mortgages with </a:t>
            </a:r>
            <a:r>
              <a:rPr lang="en-IE" sz="1200" b="1" dirty="0">
                <a:solidFill>
                  <a:srgbClr val="FF0000"/>
                </a:solidFill>
              </a:rPr>
              <a:t>lower </a:t>
            </a:r>
            <a:r>
              <a:rPr lang="en-IE" sz="1200" b="1" dirty="0" smtClean="0">
                <a:solidFill>
                  <a:srgbClr val="FF0000"/>
                </a:solidFill>
              </a:rPr>
              <a:t>LTV </a:t>
            </a:r>
            <a:endParaRPr lang="en-IE" sz="1200" dirty="0">
              <a:solidFill>
                <a:srgbClr val="FF0000"/>
              </a:solidFill>
            </a:endParaRPr>
          </a:p>
        </p:txBody>
      </p:sp>
      <p:sp>
        <p:nvSpPr>
          <p:cNvPr id="11" name="Rectangle 10"/>
          <p:cNvSpPr/>
          <p:nvPr/>
        </p:nvSpPr>
        <p:spPr>
          <a:xfrm>
            <a:off x="395288" y="4178111"/>
            <a:ext cx="5040312" cy="1697901"/>
          </a:xfrm>
          <a:prstGeom prst="rect">
            <a:avLst/>
          </a:prstGeom>
        </p:spPr>
        <p:txBody>
          <a:bodyPr>
            <a:spAutoFit/>
          </a:bodyPr>
          <a:lstStyle/>
          <a:p>
            <a:pPr>
              <a:spcBef>
                <a:spcPts val="60"/>
              </a:spcBef>
              <a:spcAft>
                <a:spcPts val="60"/>
              </a:spcAft>
              <a:buClr>
                <a:srgbClr val="336699"/>
              </a:buClr>
              <a:defRPr/>
            </a:pPr>
            <a:r>
              <a:rPr lang="en-IE" sz="1600" b="1" dirty="0" smtClean="0">
                <a:solidFill>
                  <a:srgbClr val="005480"/>
                </a:solidFill>
              </a:rPr>
              <a:t>Factors </a:t>
            </a:r>
            <a:r>
              <a:rPr lang="en-IE" sz="1600" b="1" dirty="0">
                <a:solidFill>
                  <a:srgbClr val="005480"/>
                </a:solidFill>
              </a:rPr>
              <a:t>that can influence the amount </a:t>
            </a:r>
            <a:r>
              <a:rPr lang="en-IE" sz="1600" b="1" dirty="0" smtClean="0">
                <a:solidFill>
                  <a:srgbClr val="005480"/>
                </a:solidFill>
              </a:rPr>
              <a:t>you can </a:t>
            </a:r>
            <a:r>
              <a:rPr lang="en-IE" sz="1600" b="1" dirty="0">
                <a:solidFill>
                  <a:srgbClr val="005480"/>
                </a:solidFill>
              </a:rPr>
              <a:t>borrow</a:t>
            </a:r>
          </a:p>
          <a:p>
            <a:pPr marL="171450" indent="-171450">
              <a:spcBef>
                <a:spcPts val="60"/>
              </a:spcBef>
              <a:spcAft>
                <a:spcPts val="60"/>
              </a:spcAft>
              <a:buFont typeface="Arial" pitchFamily="34" charset="0"/>
              <a:buChar char="•"/>
              <a:defRPr/>
            </a:pPr>
            <a:r>
              <a:rPr lang="en-IE" sz="1600" dirty="0">
                <a:solidFill>
                  <a:srgbClr val="005480"/>
                </a:solidFill>
              </a:rPr>
              <a:t>Level of regular dependable income</a:t>
            </a:r>
          </a:p>
          <a:p>
            <a:pPr marL="171450" indent="-171450">
              <a:spcBef>
                <a:spcPts val="60"/>
              </a:spcBef>
              <a:spcAft>
                <a:spcPts val="60"/>
              </a:spcAft>
              <a:buFont typeface="Arial" pitchFamily="34" charset="0"/>
              <a:buChar char="•"/>
              <a:defRPr/>
            </a:pPr>
            <a:r>
              <a:rPr lang="en-IE" sz="1600" dirty="0">
                <a:solidFill>
                  <a:srgbClr val="005480"/>
                </a:solidFill>
              </a:rPr>
              <a:t>History of regular savings and/or rent payments</a:t>
            </a:r>
          </a:p>
          <a:p>
            <a:pPr marL="171450" indent="-171450">
              <a:spcBef>
                <a:spcPts val="60"/>
              </a:spcBef>
              <a:spcAft>
                <a:spcPts val="60"/>
              </a:spcAft>
              <a:buFont typeface="Arial" pitchFamily="34" charset="0"/>
              <a:buChar char="•"/>
              <a:defRPr/>
            </a:pPr>
            <a:r>
              <a:rPr lang="en-IE" sz="1600" dirty="0">
                <a:solidFill>
                  <a:srgbClr val="005480"/>
                </a:solidFill>
              </a:rPr>
              <a:t>Financial track record and other financial commitments</a:t>
            </a:r>
          </a:p>
          <a:p>
            <a:pPr marL="171450" indent="-171450">
              <a:spcBef>
                <a:spcPts val="60"/>
              </a:spcBef>
              <a:spcAft>
                <a:spcPts val="60"/>
              </a:spcAft>
              <a:buFont typeface="Arial" pitchFamily="34" charset="0"/>
              <a:buChar char="•"/>
              <a:defRPr/>
            </a:pPr>
            <a:r>
              <a:rPr lang="en-IE" sz="1600" dirty="0">
                <a:solidFill>
                  <a:srgbClr val="005480"/>
                </a:solidFill>
              </a:rPr>
              <a:t>Deposit saved</a:t>
            </a:r>
          </a:p>
          <a:p>
            <a:pPr marL="171450" indent="-171450">
              <a:spcBef>
                <a:spcPts val="60"/>
              </a:spcBef>
              <a:spcAft>
                <a:spcPts val="60"/>
              </a:spcAft>
              <a:buFont typeface="Arial" pitchFamily="34" charset="0"/>
              <a:buChar char="•"/>
              <a:defRPr/>
            </a:pPr>
            <a:r>
              <a:rPr lang="en-IE" sz="1600" dirty="0">
                <a:solidFill>
                  <a:srgbClr val="005480"/>
                </a:solidFill>
              </a:rPr>
              <a:t>The cost or type of property sought.</a:t>
            </a:r>
          </a:p>
        </p:txBody>
      </p:sp>
      <p:sp>
        <p:nvSpPr>
          <p:cNvPr id="13" name="Rectangle 1"/>
          <p:cNvSpPr>
            <a:spLocks noChangeArrowheads="1"/>
          </p:cNvSpPr>
          <p:nvPr/>
        </p:nvSpPr>
        <p:spPr bwMode="auto">
          <a:xfrm>
            <a:off x="6091518" y="4139673"/>
            <a:ext cx="286039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Wingdings 3" pitchFamily="18" charset="2"/>
              <a:buChar char=""/>
              <a:defRPr sz="22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eaLnBrk="1" hangingPunct="1">
              <a:spcBef>
                <a:spcPct val="0"/>
              </a:spcBef>
              <a:buFontTx/>
              <a:buNone/>
            </a:pPr>
            <a:r>
              <a:rPr lang="en-IE" altLang="en-US" sz="1600" dirty="0" smtClean="0">
                <a:solidFill>
                  <a:srgbClr val="005480"/>
                </a:solidFill>
                <a:latin typeface="+mn-lt"/>
              </a:rPr>
              <a:t>Remember to allow for additional </a:t>
            </a:r>
            <a:r>
              <a:rPr lang="en-IE" altLang="en-US" sz="1600" dirty="0">
                <a:solidFill>
                  <a:srgbClr val="005480"/>
                </a:solidFill>
                <a:latin typeface="+mn-lt"/>
              </a:rPr>
              <a:t>costs such as legal fees, valuation and surveyors costs, life and fire cover, stamp duty, </a:t>
            </a:r>
            <a:r>
              <a:rPr lang="en-IE" altLang="en-US" sz="1600" dirty="0" smtClean="0">
                <a:solidFill>
                  <a:srgbClr val="005480"/>
                </a:solidFill>
                <a:latin typeface="+mn-lt"/>
              </a:rPr>
              <a:t>etc., </a:t>
            </a:r>
            <a:r>
              <a:rPr lang="en-IE" altLang="en-US" sz="1600" dirty="0">
                <a:solidFill>
                  <a:srgbClr val="005480"/>
                </a:solidFill>
                <a:latin typeface="+mn-lt"/>
              </a:rPr>
              <a:t>and that variable rates can increase. </a:t>
            </a:r>
          </a:p>
        </p:txBody>
      </p:sp>
      <p:pic>
        <p:nvPicPr>
          <p:cNvPr id="15" name="Picture 14" descr="Speech Bubble_Hero_Blk.psd"/>
          <p:cNvPicPr>
            <a:picLocks noChangeAspect="1"/>
          </p:cNvPicPr>
          <p:nvPr/>
        </p:nvPicPr>
        <p:blipFill>
          <a:blip r:embed="rId3" cstate="print">
            <a:alphaModFix amt="22000"/>
            <a:extLst>
              <a:ext uri="{28A0092B-C50C-407E-A947-70E740481C1C}">
                <a14:useLocalDpi xmlns:a14="http://schemas.microsoft.com/office/drawing/2010/main" val="0"/>
              </a:ext>
            </a:extLst>
          </a:blip>
          <a:stretch>
            <a:fillRect/>
          </a:stretch>
        </p:blipFill>
        <p:spPr>
          <a:xfrm>
            <a:off x="6562162" y="1037106"/>
            <a:ext cx="2365594" cy="2357245"/>
          </a:xfrm>
          <a:prstGeom prst="rect">
            <a:avLst/>
          </a:prstGeom>
        </p:spPr>
      </p:pic>
      <p:sp>
        <p:nvSpPr>
          <p:cNvPr id="16" name="TextBox 15"/>
          <p:cNvSpPr txBox="1"/>
          <p:nvPr/>
        </p:nvSpPr>
        <p:spPr>
          <a:xfrm>
            <a:off x="6562162" y="1296551"/>
            <a:ext cx="2389751" cy="1369606"/>
          </a:xfrm>
          <a:prstGeom prst="rect">
            <a:avLst/>
          </a:prstGeom>
          <a:noFill/>
        </p:spPr>
        <p:txBody>
          <a:bodyPr wrap="square" rtlCol="0">
            <a:spAutoFit/>
          </a:bodyPr>
          <a:lstStyle/>
          <a:p>
            <a:pPr>
              <a:tabLst>
                <a:tab pos="1428750" algn="ctr"/>
              </a:tabLst>
            </a:pPr>
            <a:r>
              <a:rPr lang="en-IE" sz="1600" b="1" dirty="0">
                <a:solidFill>
                  <a:schemeClr val="tx1">
                    <a:lumMod val="65000"/>
                    <a:lumOff val="35000"/>
                  </a:schemeClr>
                </a:solidFill>
                <a:latin typeface="Arial"/>
                <a:cs typeface="Arial"/>
              </a:rPr>
              <a:t>Average monthly rent in ROI: €960.00 </a:t>
            </a:r>
          </a:p>
          <a:p>
            <a:pPr>
              <a:tabLst>
                <a:tab pos="1428750" algn="ctr"/>
              </a:tabLst>
            </a:pPr>
            <a:r>
              <a:rPr lang="en-IE" sz="1600" dirty="0">
                <a:solidFill>
                  <a:schemeClr val="tx1">
                    <a:lumMod val="65000"/>
                    <a:lumOff val="35000"/>
                  </a:schemeClr>
                </a:solidFill>
                <a:latin typeface="Arial"/>
                <a:cs typeface="Arial"/>
              </a:rPr>
              <a:t>(+8.2% in </a:t>
            </a:r>
            <a:r>
              <a:rPr lang="en-IE" sz="1600" dirty="0" smtClean="0">
                <a:solidFill>
                  <a:schemeClr val="tx1">
                    <a:lumMod val="65000"/>
                    <a:lumOff val="35000"/>
                  </a:schemeClr>
                </a:solidFill>
                <a:latin typeface="Arial"/>
                <a:cs typeface="Arial"/>
              </a:rPr>
              <a:t>previous </a:t>
            </a:r>
            <a:r>
              <a:rPr lang="en-IE" sz="1600" dirty="0">
                <a:solidFill>
                  <a:schemeClr val="tx1">
                    <a:lumMod val="65000"/>
                    <a:lumOff val="35000"/>
                  </a:schemeClr>
                </a:solidFill>
                <a:latin typeface="Arial"/>
                <a:cs typeface="Arial"/>
              </a:rPr>
              <a:t>12 months)</a:t>
            </a:r>
          </a:p>
          <a:p>
            <a:pPr>
              <a:tabLst>
                <a:tab pos="1428750" algn="ctr"/>
              </a:tabLst>
            </a:pPr>
            <a:endParaRPr lang="en-IE" sz="600" b="1" dirty="0">
              <a:solidFill>
                <a:schemeClr val="tx1">
                  <a:lumMod val="75000"/>
                  <a:lumOff val="25000"/>
                </a:schemeClr>
              </a:solidFill>
              <a:latin typeface="Arial"/>
              <a:cs typeface="Arial"/>
            </a:endParaRPr>
          </a:p>
          <a:p>
            <a:pPr>
              <a:tabLst>
                <a:tab pos="1428750" algn="ctr"/>
              </a:tabLst>
            </a:pPr>
            <a:r>
              <a:rPr lang="en-IE" sz="1300" dirty="0">
                <a:solidFill>
                  <a:schemeClr val="tx1">
                    <a:lumMod val="75000"/>
                    <a:lumOff val="25000"/>
                  </a:schemeClr>
                </a:solidFill>
                <a:latin typeface="Arial"/>
                <a:cs typeface="Arial"/>
              </a:rPr>
              <a:t>Daft.ie </a:t>
            </a:r>
            <a:r>
              <a:rPr lang="en-IE" sz="1300" dirty="0" smtClean="0">
                <a:solidFill>
                  <a:schemeClr val="tx1">
                    <a:lumMod val="75000"/>
                    <a:lumOff val="25000"/>
                  </a:schemeClr>
                </a:solidFill>
                <a:latin typeface="Arial"/>
                <a:cs typeface="Arial"/>
              </a:rPr>
              <a:t>Q1 </a:t>
            </a:r>
            <a:r>
              <a:rPr lang="en-IE" sz="1300" dirty="0">
                <a:solidFill>
                  <a:schemeClr val="tx1">
                    <a:lumMod val="75000"/>
                    <a:lumOff val="25000"/>
                  </a:schemeClr>
                </a:solidFill>
                <a:latin typeface="Arial"/>
                <a:cs typeface="Arial"/>
              </a:rPr>
              <a:t>2015 </a:t>
            </a:r>
          </a:p>
        </p:txBody>
      </p:sp>
      <p:graphicFrame>
        <p:nvGraphicFramePr>
          <p:cNvPr id="17" name="Table 16"/>
          <p:cNvGraphicFramePr>
            <a:graphicFrameLocks noGrp="1"/>
          </p:cNvGraphicFramePr>
          <p:nvPr>
            <p:extLst>
              <p:ext uri="{D42A27DB-BD31-4B8C-83A1-F6EECF244321}">
                <p14:modId xmlns:p14="http://schemas.microsoft.com/office/powerpoint/2010/main" val="1658470061"/>
              </p:ext>
            </p:extLst>
          </p:nvPr>
        </p:nvGraphicFramePr>
        <p:xfrm>
          <a:off x="395287" y="1318185"/>
          <a:ext cx="6007338" cy="1294000"/>
        </p:xfrm>
        <a:graphic>
          <a:graphicData uri="http://schemas.openxmlformats.org/drawingml/2006/table">
            <a:tbl>
              <a:tblPr/>
              <a:tblGrid>
                <a:gridCol w="2002446"/>
                <a:gridCol w="2002446"/>
                <a:gridCol w="2002446"/>
              </a:tblGrid>
              <a:tr h="3069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a:ln>
                            <a:noFill/>
                          </a:ln>
                          <a:solidFill>
                            <a:srgbClr val="FFFFFF"/>
                          </a:solidFill>
                          <a:effectLst/>
                          <a:latin typeface="Arial Narrow" charset="0"/>
                          <a:ea typeface="ＭＳ Ｐゴシック" charset="0"/>
                          <a:cs typeface="Arial" charset="0"/>
                        </a:rPr>
                        <a:t>Mortgage Amount</a:t>
                      </a:r>
                    </a:p>
                  </a:txBody>
                  <a:tcPr marL="79659" marR="79659" marT="39830" marB="398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a:ln>
                            <a:noFill/>
                          </a:ln>
                          <a:solidFill>
                            <a:srgbClr val="FFFFFF"/>
                          </a:solidFill>
                          <a:effectLst/>
                          <a:latin typeface="Arial Narrow" charset="0"/>
                          <a:ea typeface="ＭＳ Ｐゴシック" charset="0"/>
                          <a:cs typeface="Arial" charset="0"/>
                        </a:rPr>
                        <a:t>35 years</a:t>
                      </a:r>
                    </a:p>
                  </a:txBody>
                  <a:tcPr marL="79659" marR="79659" marT="39830" marB="398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1" i="0" u="none" strike="noStrike" cap="none" normalizeH="0" baseline="0" dirty="0">
                          <a:ln>
                            <a:noFill/>
                          </a:ln>
                          <a:solidFill>
                            <a:srgbClr val="FFFFFF"/>
                          </a:solidFill>
                          <a:effectLst/>
                          <a:latin typeface="Arial Narrow" charset="0"/>
                          <a:ea typeface="ＭＳ Ｐゴシック" charset="0"/>
                          <a:cs typeface="Arial" charset="0"/>
                        </a:rPr>
                        <a:t>30 years</a:t>
                      </a:r>
                    </a:p>
                  </a:txBody>
                  <a:tcPr marL="79659" marR="79659" marT="39830" marB="398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069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0" i="0" u="none" strike="noStrike" cap="none" normalizeH="0" baseline="0" dirty="0" smtClean="0">
                          <a:ln>
                            <a:noFill/>
                          </a:ln>
                          <a:solidFill>
                            <a:srgbClr val="053C59"/>
                          </a:solidFill>
                          <a:effectLst/>
                          <a:latin typeface="Arial Narrow" charset="0"/>
                          <a:ea typeface="ＭＳ Ｐゴシック" charset="0"/>
                          <a:cs typeface="Arial" charset="0"/>
                        </a:rPr>
                        <a:t>€100,000</a:t>
                      </a:r>
                      <a:endParaRPr kumimoji="0" lang="en-IE" sz="1600" b="0" i="0" u="none" strike="noStrike" cap="none" normalizeH="0" baseline="0" dirty="0">
                        <a:ln>
                          <a:noFill/>
                        </a:ln>
                        <a:solidFill>
                          <a:srgbClr val="053C59"/>
                        </a:solidFill>
                        <a:effectLst/>
                        <a:latin typeface="Arial Narrow" charset="0"/>
                        <a:ea typeface="ＭＳ Ｐゴシック" charset="0"/>
                        <a:cs typeface="Arial" charset="0"/>
                      </a:endParaRPr>
                    </a:p>
                  </a:txBody>
                  <a:tcPr marL="79659" marR="79659" marT="39830" marB="398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E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0" i="0" u="none" strike="noStrike" cap="none" normalizeH="0" baseline="0" dirty="0" smtClean="0">
                          <a:ln>
                            <a:noFill/>
                          </a:ln>
                          <a:solidFill>
                            <a:srgbClr val="053C59"/>
                          </a:solidFill>
                          <a:effectLst/>
                          <a:latin typeface="Arial Narrow" charset="0"/>
                          <a:ea typeface="ＭＳ Ｐゴシック" charset="0"/>
                          <a:cs typeface="Arial" charset="0"/>
                        </a:rPr>
                        <a:t>€474</a:t>
                      </a:r>
                      <a:endParaRPr kumimoji="0" lang="en-IE" sz="1600" b="0" i="0" u="none" strike="noStrike" cap="none" normalizeH="0" baseline="0" dirty="0">
                        <a:ln>
                          <a:noFill/>
                        </a:ln>
                        <a:solidFill>
                          <a:srgbClr val="053C59"/>
                        </a:solidFill>
                        <a:effectLst/>
                        <a:latin typeface="Arial Narrow" charset="0"/>
                        <a:ea typeface="ＭＳ Ｐゴシック" charset="0"/>
                        <a:cs typeface="Arial" charset="0"/>
                      </a:endParaRPr>
                    </a:p>
                  </a:txBody>
                  <a:tcPr marL="79659" marR="79659" marT="39830" marB="398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E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0" i="0" u="none" strike="noStrike" cap="none" normalizeH="0" baseline="0" dirty="0" smtClean="0">
                          <a:ln>
                            <a:noFill/>
                          </a:ln>
                          <a:solidFill>
                            <a:srgbClr val="053C59"/>
                          </a:solidFill>
                          <a:effectLst/>
                          <a:latin typeface="Arial Narrow" charset="0"/>
                          <a:ea typeface="ＭＳ Ｐゴシック" charset="0"/>
                          <a:cs typeface="Arial" charset="0"/>
                        </a:rPr>
                        <a:t>€508</a:t>
                      </a:r>
                      <a:endParaRPr kumimoji="0" lang="en-IE" sz="1600" b="0" i="0" u="none" strike="noStrike" cap="none" normalizeH="0" baseline="0" dirty="0">
                        <a:ln>
                          <a:noFill/>
                        </a:ln>
                        <a:solidFill>
                          <a:srgbClr val="053C59"/>
                        </a:solidFill>
                        <a:effectLst/>
                        <a:latin typeface="Arial Narrow" charset="0"/>
                        <a:ea typeface="ＭＳ Ｐゴシック" charset="0"/>
                        <a:cs typeface="Arial" charset="0"/>
                      </a:endParaRPr>
                    </a:p>
                  </a:txBody>
                  <a:tcPr marL="79659" marR="79659" marT="39830" marB="398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ED1"/>
                    </a:solidFill>
                  </a:tcPr>
                </a:tc>
              </a:tr>
              <a:tr h="3069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0" i="0" u="none" strike="noStrike" cap="none" normalizeH="0" baseline="0" dirty="0" smtClean="0">
                          <a:ln>
                            <a:noFill/>
                          </a:ln>
                          <a:solidFill>
                            <a:srgbClr val="053C59"/>
                          </a:solidFill>
                          <a:effectLst/>
                          <a:latin typeface="Arial Narrow" charset="0"/>
                          <a:ea typeface="ＭＳ Ｐゴシック" charset="0"/>
                          <a:cs typeface="Arial" charset="0"/>
                        </a:rPr>
                        <a:t>€150,000</a:t>
                      </a:r>
                      <a:endParaRPr kumimoji="0" lang="en-IE" sz="1600" b="0" i="0" u="none" strike="noStrike" cap="none" normalizeH="0" baseline="0" dirty="0">
                        <a:ln>
                          <a:noFill/>
                        </a:ln>
                        <a:solidFill>
                          <a:srgbClr val="053C59"/>
                        </a:solidFill>
                        <a:effectLst/>
                        <a:latin typeface="Arial Narrow" charset="0"/>
                        <a:ea typeface="ＭＳ Ｐゴシック" charset="0"/>
                        <a:cs typeface="Arial" charset="0"/>
                      </a:endParaRPr>
                    </a:p>
                  </a:txBody>
                  <a:tcPr marL="79659" marR="79659" marT="39830" marB="398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0" i="0" u="none" strike="noStrike" cap="none" normalizeH="0" baseline="0" dirty="0" smtClean="0">
                          <a:ln>
                            <a:noFill/>
                          </a:ln>
                          <a:solidFill>
                            <a:srgbClr val="053C59"/>
                          </a:solidFill>
                          <a:effectLst/>
                          <a:latin typeface="Arial Narrow" charset="0"/>
                          <a:ea typeface="ＭＳ Ｐゴシック" charset="0"/>
                          <a:cs typeface="Arial" charset="0"/>
                        </a:rPr>
                        <a:t>€708</a:t>
                      </a:r>
                      <a:endParaRPr kumimoji="0" lang="en-IE" sz="1600" b="0" i="0" u="none" strike="noStrike" cap="none" normalizeH="0" baseline="0" dirty="0">
                        <a:ln>
                          <a:noFill/>
                        </a:ln>
                        <a:solidFill>
                          <a:srgbClr val="053C59"/>
                        </a:solidFill>
                        <a:effectLst/>
                        <a:latin typeface="Arial Narrow" charset="0"/>
                        <a:ea typeface="ＭＳ Ｐゴシック" charset="0"/>
                        <a:cs typeface="Arial" charset="0"/>
                      </a:endParaRPr>
                    </a:p>
                  </a:txBody>
                  <a:tcPr marL="79659" marR="79659" marT="39830" marB="398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0" i="0" u="none" strike="noStrike" cap="none" normalizeH="0" baseline="0" dirty="0" smtClean="0">
                          <a:ln>
                            <a:noFill/>
                          </a:ln>
                          <a:solidFill>
                            <a:srgbClr val="053C59"/>
                          </a:solidFill>
                          <a:effectLst/>
                          <a:latin typeface="Arial Narrow" charset="0"/>
                          <a:ea typeface="ＭＳ Ｐゴシック" charset="0"/>
                          <a:cs typeface="Arial" charset="0"/>
                        </a:rPr>
                        <a:t>€759</a:t>
                      </a:r>
                      <a:endParaRPr kumimoji="0" lang="en-IE" sz="1600" b="0" i="0" u="none" strike="noStrike" cap="none" normalizeH="0" baseline="0" dirty="0">
                        <a:ln>
                          <a:noFill/>
                        </a:ln>
                        <a:solidFill>
                          <a:srgbClr val="053C59"/>
                        </a:solidFill>
                        <a:effectLst/>
                        <a:latin typeface="Arial Narrow" charset="0"/>
                        <a:ea typeface="ＭＳ Ｐゴシック" charset="0"/>
                        <a:cs typeface="Arial" charset="0"/>
                      </a:endParaRPr>
                    </a:p>
                  </a:txBody>
                  <a:tcPr marL="79659" marR="79659" marT="39830" marB="398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8EA"/>
                    </a:solidFill>
                  </a:tcPr>
                </a:tc>
              </a:tr>
              <a:tr h="3069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0" i="0" u="none" strike="noStrike" cap="none" normalizeH="0" baseline="0" dirty="0" smtClean="0">
                          <a:ln>
                            <a:noFill/>
                          </a:ln>
                          <a:solidFill>
                            <a:srgbClr val="053C59"/>
                          </a:solidFill>
                          <a:effectLst/>
                          <a:latin typeface="Arial Narrow" charset="0"/>
                          <a:ea typeface="ＭＳ Ｐゴシック" charset="0"/>
                          <a:cs typeface="Arial" charset="0"/>
                        </a:rPr>
                        <a:t>€200,000</a:t>
                      </a:r>
                      <a:endParaRPr kumimoji="0" lang="en-IE" sz="1600" b="0" i="0" u="none" strike="noStrike" cap="none" normalizeH="0" baseline="0" dirty="0">
                        <a:ln>
                          <a:noFill/>
                        </a:ln>
                        <a:solidFill>
                          <a:srgbClr val="053C59"/>
                        </a:solidFill>
                        <a:effectLst/>
                        <a:latin typeface="Arial Narrow" charset="0"/>
                        <a:ea typeface="ＭＳ Ｐゴシック" charset="0"/>
                        <a:cs typeface="Arial" charset="0"/>
                      </a:endParaRPr>
                    </a:p>
                  </a:txBody>
                  <a:tcPr marL="79659" marR="79659" marT="39830" marB="398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E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0" i="0" u="none" strike="noStrike" cap="none" normalizeH="0" baseline="0" dirty="0" smtClean="0">
                          <a:ln>
                            <a:noFill/>
                          </a:ln>
                          <a:solidFill>
                            <a:srgbClr val="053C59"/>
                          </a:solidFill>
                          <a:effectLst/>
                          <a:latin typeface="Arial Narrow" charset="0"/>
                          <a:ea typeface="ＭＳ Ｐゴシック" charset="0"/>
                          <a:cs typeface="Arial" charset="0"/>
                        </a:rPr>
                        <a:t>€944</a:t>
                      </a:r>
                      <a:endParaRPr kumimoji="0" lang="en-IE" sz="1600" b="0" i="0" u="none" strike="noStrike" cap="none" normalizeH="0" baseline="0" dirty="0">
                        <a:ln>
                          <a:noFill/>
                        </a:ln>
                        <a:solidFill>
                          <a:srgbClr val="053C59"/>
                        </a:solidFill>
                        <a:effectLst/>
                        <a:latin typeface="Arial Narrow" charset="0"/>
                        <a:ea typeface="ＭＳ Ｐゴシック" charset="0"/>
                        <a:cs typeface="Arial" charset="0"/>
                      </a:endParaRPr>
                    </a:p>
                  </a:txBody>
                  <a:tcPr marL="79659" marR="79659" marT="39830" marB="398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E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IE" sz="1600" b="0" i="0" u="none" strike="noStrike" cap="none" normalizeH="0" baseline="0" dirty="0" smtClean="0">
                          <a:ln>
                            <a:noFill/>
                          </a:ln>
                          <a:solidFill>
                            <a:srgbClr val="053C59"/>
                          </a:solidFill>
                          <a:effectLst/>
                          <a:latin typeface="Arial Narrow" charset="0"/>
                          <a:ea typeface="ＭＳ Ｐゴシック" charset="0"/>
                          <a:cs typeface="Arial" charset="0"/>
                        </a:rPr>
                        <a:t>€1,011</a:t>
                      </a:r>
                      <a:endParaRPr kumimoji="0" lang="en-IE" sz="1600" b="0" i="0" u="none" strike="noStrike" cap="none" normalizeH="0" baseline="0" dirty="0">
                        <a:ln>
                          <a:noFill/>
                        </a:ln>
                        <a:solidFill>
                          <a:srgbClr val="053C59"/>
                        </a:solidFill>
                        <a:effectLst/>
                        <a:latin typeface="Arial Narrow" charset="0"/>
                        <a:ea typeface="ＭＳ Ｐゴシック" charset="0"/>
                        <a:cs typeface="Arial" charset="0"/>
                      </a:endParaRPr>
                    </a:p>
                  </a:txBody>
                  <a:tcPr marL="79659" marR="79659" marT="39830" marB="3983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CED1"/>
                    </a:solidFill>
                  </a:tcPr>
                </a:tc>
              </a:tr>
            </a:tbl>
          </a:graphicData>
        </a:graphic>
      </p:graphicFrame>
      <p:sp>
        <p:nvSpPr>
          <p:cNvPr id="14" name="Rectangle 144"/>
          <p:cNvSpPr>
            <a:spLocks noChangeArrowheads="1"/>
          </p:cNvSpPr>
          <p:nvPr/>
        </p:nvSpPr>
        <p:spPr bwMode="auto">
          <a:xfrm>
            <a:off x="341313" y="6016338"/>
            <a:ext cx="60309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spcAft>
                <a:spcPct val="20000"/>
              </a:spcAft>
              <a:buClr>
                <a:srgbClr val="336699"/>
              </a:buClr>
              <a:buFont typeface="Wingdings 3" pitchFamily="18" charset="2"/>
              <a:buNone/>
            </a:pPr>
            <a:r>
              <a:rPr lang="en-IE" sz="1600" b="1" dirty="0">
                <a:solidFill>
                  <a:srgbClr val="0070C0"/>
                </a:solidFill>
              </a:rPr>
              <a:t>Ask a Bank of Ireland Mortgage Adviser how much you can borrow for your mortgage</a:t>
            </a:r>
          </a:p>
        </p:txBody>
      </p:sp>
    </p:spTree>
    <p:extLst>
      <p:ext uri="{BB962C8B-B14F-4D97-AF65-F5344CB8AC3E}">
        <p14:creationId xmlns:p14="http://schemas.microsoft.com/office/powerpoint/2010/main" val="1444954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mortgage.png"/>
          <p:cNvPicPr>
            <a:picLocks noChangeAspect="1"/>
          </p:cNvPicPr>
          <p:nvPr/>
        </p:nvPicPr>
        <p:blipFill rotWithShape="1">
          <a:blip r:embed="rId3" cstate="print">
            <a:duotone>
              <a:schemeClr val="accent1">
                <a:shade val="45000"/>
                <a:satMod val="135000"/>
              </a:schemeClr>
              <a:prstClr val="white"/>
            </a:duotone>
            <a:alphaModFix amt="60000"/>
            <a:extLst>
              <a:ext uri="{28A0092B-C50C-407E-A947-70E740481C1C}">
                <a14:useLocalDpi xmlns:a14="http://schemas.microsoft.com/office/drawing/2010/main" val="0"/>
              </a:ext>
            </a:extLst>
          </a:blip>
          <a:srcRect t="24184" b="55325"/>
          <a:stretch/>
        </p:blipFill>
        <p:spPr>
          <a:xfrm>
            <a:off x="-1020105" y="1496783"/>
            <a:ext cx="4746977" cy="1693334"/>
          </a:xfrm>
          <a:prstGeom prst="rect">
            <a:avLst/>
          </a:prstGeom>
          <a:ln>
            <a:noFill/>
          </a:ln>
          <a:effectLst>
            <a:outerShdw blurRad="292100" dist="139700" dir="2700000" algn="tl" rotWithShape="0">
              <a:srgbClr val="333333">
                <a:alpha val="65000"/>
              </a:srgbClr>
            </a:outerShdw>
          </a:effectLst>
        </p:spPr>
      </p:pic>
      <p:pic>
        <p:nvPicPr>
          <p:cNvPr id="34" name="Picture 33" descr="mortgage.png"/>
          <p:cNvPicPr>
            <a:picLocks noChangeAspect="1"/>
          </p:cNvPicPr>
          <p:nvPr/>
        </p:nvPicPr>
        <p:blipFill rotWithShape="1">
          <a:blip r:embed="rId3" cstate="print">
            <a:duotone>
              <a:schemeClr val="accent1">
                <a:shade val="45000"/>
                <a:satMod val="135000"/>
              </a:schemeClr>
              <a:prstClr val="white"/>
            </a:duotone>
            <a:alphaModFix amt="60000"/>
            <a:extLst>
              <a:ext uri="{28A0092B-C50C-407E-A947-70E740481C1C}">
                <a14:useLocalDpi xmlns:a14="http://schemas.microsoft.com/office/drawing/2010/main" val="0"/>
              </a:ext>
            </a:extLst>
          </a:blip>
          <a:srcRect t="1849" b="77660"/>
          <a:stretch/>
        </p:blipFill>
        <p:spPr>
          <a:xfrm>
            <a:off x="5814297" y="1496783"/>
            <a:ext cx="4746977" cy="1693334"/>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401780" y="404663"/>
            <a:ext cx="4890656" cy="1080121"/>
          </a:xfrm>
        </p:spPr>
        <p:txBody>
          <a:bodyPr/>
          <a:lstStyle/>
          <a:p>
            <a:r>
              <a:rPr lang="en-IE" sz="2400" dirty="0" smtClean="0">
                <a:solidFill>
                  <a:srgbClr val="0070C0"/>
                </a:solidFill>
              </a:rPr>
              <a:t>We have a mortgage to suit every need…</a:t>
            </a:r>
            <a:endParaRPr lang="en-IE" sz="2400" dirty="0">
              <a:solidFill>
                <a:srgbClr val="0070C0"/>
              </a:solidFill>
            </a:endParaRPr>
          </a:p>
        </p:txBody>
      </p:sp>
      <p:pic>
        <p:nvPicPr>
          <p:cNvPr id="32" name="Picture 31" descr="mortgage.png"/>
          <p:cNvPicPr>
            <a:picLocks noChangeAspect="1"/>
          </p:cNvPicPr>
          <p:nvPr/>
        </p:nvPicPr>
        <p:blipFill rotWithShape="1">
          <a:blip r:embed="rId3" cstate="print">
            <a:duotone>
              <a:schemeClr val="accent1">
                <a:shade val="45000"/>
                <a:satMod val="135000"/>
              </a:schemeClr>
              <a:prstClr val="white"/>
            </a:duotone>
            <a:alphaModFix amt="60000"/>
            <a:extLst>
              <a:ext uri="{28A0092B-C50C-407E-A947-70E740481C1C}">
                <a14:useLocalDpi xmlns:a14="http://schemas.microsoft.com/office/drawing/2010/main" val="0"/>
              </a:ext>
            </a:extLst>
          </a:blip>
          <a:srcRect t="46178" b="33331"/>
          <a:stretch/>
        </p:blipFill>
        <p:spPr>
          <a:xfrm>
            <a:off x="1365958" y="1496783"/>
            <a:ext cx="4746977" cy="1693334"/>
          </a:xfrm>
          <a:prstGeom prst="rect">
            <a:avLst/>
          </a:prstGeom>
          <a:ln>
            <a:noFill/>
          </a:ln>
          <a:effectLst>
            <a:outerShdw blurRad="292100" dist="139700" dir="2700000" algn="tl" rotWithShape="0">
              <a:srgbClr val="333333">
                <a:alpha val="65000"/>
              </a:srgbClr>
            </a:outerShdw>
          </a:effectLst>
        </p:spPr>
      </p:pic>
      <p:pic>
        <p:nvPicPr>
          <p:cNvPr id="33" name="Picture 32" descr="mortgage.png"/>
          <p:cNvPicPr>
            <a:picLocks noChangeAspect="1"/>
          </p:cNvPicPr>
          <p:nvPr/>
        </p:nvPicPr>
        <p:blipFill rotWithShape="1">
          <a:blip r:embed="rId3" cstate="print">
            <a:duotone>
              <a:schemeClr val="accent1">
                <a:shade val="45000"/>
                <a:satMod val="135000"/>
              </a:schemeClr>
              <a:prstClr val="white"/>
            </a:duotone>
            <a:alphaModFix amt="60000"/>
            <a:extLst>
              <a:ext uri="{28A0092B-C50C-407E-A947-70E740481C1C}">
                <a14:useLocalDpi xmlns:a14="http://schemas.microsoft.com/office/drawing/2010/main" val="0"/>
              </a:ext>
            </a:extLst>
          </a:blip>
          <a:srcRect t="68316" b="11193"/>
          <a:stretch/>
        </p:blipFill>
        <p:spPr>
          <a:xfrm>
            <a:off x="3651554" y="1496783"/>
            <a:ext cx="4746977" cy="169333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38545" y="3113426"/>
            <a:ext cx="2454849" cy="400110"/>
          </a:xfrm>
          <a:prstGeom prst="rect">
            <a:avLst/>
          </a:prstGeom>
          <a:noFill/>
        </p:spPr>
        <p:txBody>
          <a:bodyPr wrap="square" rtlCol="0">
            <a:spAutoFit/>
          </a:bodyPr>
          <a:lstStyle/>
          <a:p>
            <a:pPr algn="ctr"/>
            <a:r>
              <a:rPr lang="en-US" sz="2000" b="1" dirty="0" smtClean="0">
                <a:solidFill>
                  <a:prstClr val="white"/>
                </a:solidFill>
                <a:latin typeface="Arial"/>
                <a:cs typeface="Arial"/>
              </a:rPr>
              <a:t>First Time Buyer</a:t>
            </a:r>
            <a:endParaRPr lang="en-US" sz="2000" b="1" dirty="0">
              <a:solidFill>
                <a:prstClr val="white"/>
              </a:solidFill>
              <a:latin typeface="Arial"/>
              <a:cs typeface="Arial"/>
            </a:endParaRPr>
          </a:p>
        </p:txBody>
      </p:sp>
      <p:sp>
        <p:nvSpPr>
          <p:cNvPr id="26" name="TextBox 25"/>
          <p:cNvSpPr txBox="1"/>
          <p:nvPr/>
        </p:nvSpPr>
        <p:spPr>
          <a:xfrm>
            <a:off x="2634959" y="3138975"/>
            <a:ext cx="1895476" cy="400110"/>
          </a:xfrm>
          <a:prstGeom prst="rect">
            <a:avLst/>
          </a:prstGeom>
          <a:noFill/>
        </p:spPr>
        <p:txBody>
          <a:bodyPr wrap="square" rtlCol="0">
            <a:spAutoFit/>
          </a:bodyPr>
          <a:lstStyle/>
          <a:p>
            <a:pPr algn="ctr"/>
            <a:r>
              <a:rPr lang="en-US" sz="2000" b="1" dirty="0" smtClean="0">
                <a:solidFill>
                  <a:srgbClr val="FFFFFF"/>
                </a:solidFill>
                <a:latin typeface="Arial"/>
                <a:cs typeface="Arial"/>
              </a:rPr>
              <a:t>Mover</a:t>
            </a:r>
            <a:endParaRPr lang="en-US" sz="2000" b="1" dirty="0">
              <a:solidFill>
                <a:srgbClr val="FFFFFF"/>
              </a:solidFill>
              <a:latin typeface="Arial"/>
              <a:cs typeface="Arial"/>
            </a:endParaRPr>
          </a:p>
        </p:txBody>
      </p:sp>
      <p:sp>
        <p:nvSpPr>
          <p:cNvPr id="27" name="TextBox 26"/>
          <p:cNvSpPr txBox="1"/>
          <p:nvPr/>
        </p:nvSpPr>
        <p:spPr>
          <a:xfrm>
            <a:off x="4738255" y="3145023"/>
            <a:ext cx="2268329" cy="400110"/>
          </a:xfrm>
          <a:prstGeom prst="rect">
            <a:avLst/>
          </a:prstGeom>
          <a:noFill/>
        </p:spPr>
        <p:txBody>
          <a:bodyPr wrap="square" rtlCol="0">
            <a:spAutoFit/>
          </a:bodyPr>
          <a:lstStyle/>
          <a:p>
            <a:pPr algn="ctr"/>
            <a:r>
              <a:rPr lang="en-US" sz="2000" b="1" dirty="0" smtClean="0">
                <a:solidFill>
                  <a:srgbClr val="FFFFFF"/>
                </a:solidFill>
                <a:latin typeface="Arial"/>
                <a:cs typeface="Arial"/>
              </a:rPr>
              <a:t>Equity Release</a:t>
            </a:r>
            <a:endParaRPr lang="en-US" sz="2000" b="1" dirty="0">
              <a:solidFill>
                <a:srgbClr val="FFFFFF"/>
              </a:solidFill>
              <a:latin typeface="Arial"/>
              <a:cs typeface="Arial"/>
            </a:endParaRPr>
          </a:p>
        </p:txBody>
      </p:sp>
      <p:sp>
        <p:nvSpPr>
          <p:cNvPr id="29" name="TextBox 28"/>
          <p:cNvSpPr txBox="1"/>
          <p:nvPr/>
        </p:nvSpPr>
        <p:spPr>
          <a:xfrm>
            <a:off x="7131279" y="3127751"/>
            <a:ext cx="1782233" cy="400110"/>
          </a:xfrm>
          <a:prstGeom prst="rect">
            <a:avLst/>
          </a:prstGeom>
          <a:noFill/>
        </p:spPr>
        <p:txBody>
          <a:bodyPr wrap="square" rtlCol="0">
            <a:spAutoFit/>
          </a:bodyPr>
          <a:lstStyle/>
          <a:p>
            <a:pPr algn="ctr"/>
            <a:r>
              <a:rPr lang="en-US" sz="2000" b="1" dirty="0" smtClean="0">
                <a:solidFill>
                  <a:srgbClr val="FFFFFF"/>
                </a:solidFill>
                <a:latin typeface="Arial"/>
                <a:cs typeface="Arial"/>
              </a:rPr>
              <a:t>Buy To Let</a:t>
            </a:r>
            <a:endParaRPr lang="en-US" sz="2000" b="1" dirty="0">
              <a:solidFill>
                <a:srgbClr val="FFFFFF"/>
              </a:solidFill>
              <a:latin typeface="Arial"/>
              <a:cs typeface="Arial"/>
            </a:endParaRPr>
          </a:p>
        </p:txBody>
      </p:sp>
      <p:sp>
        <p:nvSpPr>
          <p:cNvPr id="14" name="Slide Number Placeholder 2"/>
          <p:cNvSpPr>
            <a:spLocks noGrp="1"/>
          </p:cNvSpPr>
          <p:nvPr>
            <p:ph type="sldNum" sz="quarter" idx="11"/>
          </p:nvPr>
        </p:nvSpPr>
        <p:spPr>
          <a:xfrm>
            <a:off x="8412163" y="6492875"/>
            <a:ext cx="406400" cy="365125"/>
          </a:xfrm>
          <a:noFill/>
          <a:ln>
            <a:miter lim="800000"/>
            <a:headEnd/>
            <a:tailEnd/>
          </a:ln>
        </p:spPr>
        <p:txBody>
          <a:bodyPr/>
          <a:lstStyle/>
          <a:p>
            <a:pPr fontAlgn="base">
              <a:spcBef>
                <a:spcPct val="0"/>
              </a:spcBef>
              <a:spcAft>
                <a:spcPct val="0"/>
              </a:spcAft>
            </a:pPr>
            <a:fld id="{AB6B9449-C4EB-4E61-A2B8-595F31DA181F}" type="slidenum">
              <a:rPr lang="en-IE" smtClean="0">
                <a:latin typeface="Century" pitchFamily="18" charset="0"/>
                <a:ea typeface="ＭＳ Ｐゴシック"/>
                <a:cs typeface="ＭＳ Ｐゴシック"/>
              </a:rPr>
              <a:pPr fontAlgn="base">
                <a:spcBef>
                  <a:spcPct val="0"/>
                </a:spcBef>
                <a:spcAft>
                  <a:spcPct val="0"/>
                </a:spcAft>
              </a:pPr>
              <a:t>6</a:t>
            </a:fld>
            <a:endParaRPr lang="en-IE" dirty="0" smtClean="0">
              <a:latin typeface="Century" pitchFamily="18" charset="0"/>
              <a:ea typeface="ＭＳ Ｐゴシック"/>
              <a:cs typeface="ＭＳ Ｐゴシック"/>
            </a:endParaRPr>
          </a:p>
        </p:txBody>
      </p:sp>
      <p:sp>
        <p:nvSpPr>
          <p:cNvPr id="4" name="Rectangle 3"/>
          <p:cNvSpPr/>
          <p:nvPr/>
        </p:nvSpPr>
        <p:spPr>
          <a:xfrm>
            <a:off x="138545" y="3514297"/>
            <a:ext cx="2272146" cy="1374735"/>
          </a:xfrm>
          <a:prstGeom prst="rect">
            <a:avLst/>
          </a:prstGeom>
        </p:spPr>
        <p:txBody>
          <a:bodyPr wrap="square">
            <a:spAutoFit/>
          </a:bodyPr>
          <a:lstStyle/>
          <a:p>
            <a:pPr marL="179388" indent="-179388">
              <a:spcBef>
                <a:spcPts val="200"/>
              </a:spcBef>
              <a:spcAft>
                <a:spcPts val="200"/>
              </a:spcAft>
              <a:buFont typeface="Arial" panose="020B0604020202020204" pitchFamily="34" charset="0"/>
              <a:buChar char="•"/>
            </a:pPr>
            <a:r>
              <a:rPr lang="en-IE" altLang="en-US" sz="1600" dirty="0">
                <a:solidFill>
                  <a:schemeClr val="bg1"/>
                </a:solidFill>
              </a:rPr>
              <a:t>Choice of competitive fixed / variable rates</a:t>
            </a:r>
          </a:p>
          <a:p>
            <a:pPr marL="179388" indent="-179388">
              <a:spcBef>
                <a:spcPts val="200"/>
              </a:spcBef>
              <a:spcAft>
                <a:spcPts val="200"/>
              </a:spcAft>
              <a:buFont typeface="Arial" panose="020B0604020202020204" pitchFamily="34" charset="0"/>
              <a:buChar char="•"/>
            </a:pPr>
            <a:r>
              <a:rPr lang="en-IE" altLang="en-US" sz="1600" dirty="0">
                <a:solidFill>
                  <a:schemeClr val="bg1"/>
                </a:solidFill>
              </a:rPr>
              <a:t>LTV (Loan to Value) up to 90</a:t>
            </a:r>
            <a:r>
              <a:rPr lang="en-IE" altLang="en-US" sz="1600" dirty="0" smtClean="0">
                <a:solidFill>
                  <a:schemeClr val="bg1"/>
                </a:solidFill>
              </a:rPr>
              <a:t>%* </a:t>
            </a:r>
            <a:r>
              <a:rPr lang="en-IE" altLang="en-US" sz="1600" dirty="0">
                <a:solidFill>
                  <a:schemeClr val="bg1"/>
                </a:solidFill>
              </a:rPr>
              <a:t>with terms up to 35 years </a:t>
            </a:r>
          </a:p>
        </p:txBody>
      </p:sp>
      <p:sp>
        <p:nvSpPr>
          <p:cNvPr id="5" name="Rectangle 4"/>
          <p:cNvSpPr/>
          <p:nvPr/>
        </p:nvSpPr>
        <p:spPr>
          <a:xfrm>
            <a:off x="2690379" y="3514297"/>
            <a:ext cx="2144861" cy="1374735"/>
          </a:xfrm>
          <a:prstGeom prst="rect">
            <a:avLst/>
          </a:prstGeom>
        </p:spPr>
        <p:txBody>
          <a:bodyPr wrap="square">
            <a:spAutoFit/>
          </a:bodyPr>
          <a:lstStyle/>
          <a:p>
            <a:pPr marL="179388" indent="-179388">
              <a:spcBef>
                <a:spcPts val="200"/>
              </a:spcBef>
              <a:spcAft>
                <a:spcPts val="200"/>
              </a:spcAft>
              <a:buFont typeface="Arial" panose="020B0604020202020204" pitchFamily="34" charset="0"/>
              <a:buChar char="•"/>
            </a:pPr>
            <a:r>
              <a:rPr lang="en-GB" altLang="en-US" sz="1600" dirty="0" smtClean="0">
                <a:solidFill>
                  <a:schemeClr val="bg1"/>
                </a:solidFill>
              </a:rPr>
              <a:t>LTV </a:t>
            </a:r>
            <a:r>
              <a:rPr lang="en-GB" altLang="en-US" sz="1600" dirty="0">
                <a:solidFill>
                  <a:schemeClr val="bg1"/>
                </a:solidFill>
              </a:rPr>
              <a:t>up to </a:t>
            </a:r>
            <a:r>
              <a:rPr lang="en-GB" altLang="en-US" sz="1600" dirty="0" smtClean="0">
                <a:solidFill>
                  <a:schemeClr val="bg1"/>
                </a:solidFill>
              </a:rPr>
              <a:t>80%*</a:t>
            </a:r>
            <a:endParaRPr lang="en-GB" altLang="en-US" sz="1600" dirty="0">
              <a:solidFill>
                <a:schemeClr val="bg1"/>
              </a:solidFill>
            </a:endParaRPr>
          </a:p>
          <a:p>
            <a:pPr marL="179388" indent="-179388">
              <a:spcBef>
                <a:spcPts val="200"/>
              </a:spcBef>
              <a:spcAft>
                <a:spcPts val="200"/>
              </a:spcAft>
              <a:buFont typeface="Arial" panose="020B0604020202020204" pitchFamily="34" charset="0"/>
              <a:buChar char="•"/>
            </a:pPr>
            <a:r>
              <a:rPr lang="en-GB" altLang="en-US" sz="1600" dirty="0">
                <a:solidFill>
                  <a:schemeClr val="bg1"/>
                </a:solidFill>
              </a:rPr>
              <a:t>Negative Equity </a:t>
            </a:r>
            <a:r>
              <a:rPr lang="en-GB" altLang="en-US" sz="1600" dirty="0" smtClean="0">
                <a:solidFill>
                  <a:schemeClr val="bg1"/>
                </a:solidFill>
              </a:rPr>
              <a:t>solution and Starter </a:t>
            </a:r>
            <a:r>
              <a:rPr lang="en-GB" altLang="en-US" sz="1600" dirty="0">
                <a:solidFill>
                  <a:schemeClr val="bg1"/>
                </a:solidFill>
              </a:rPr>
              <a:t>(5 year) Tracker for Mover </a:t>
            </a:r>
            <a:r>
              <a:rPr lang="en-GB" altLang="en-US" sz="1600" dirty="0" smtClean="0">
                <a:solidFill>
                  <a:schemeClr val="bg1"/>
                </a:solidFill>
              </a:rPr>
              <a:t>**</a:t>
            </a:r>
            <a:endParaRPr lang="en-GB" altLang="en-US" sz="1600" dirty="0">
              <a:solidFill>
                <a:schemeClr val="bg1"/>
              </a:solidFill>
            </a:endParaRPr>
          </a:p>
        </p:txBody>
      </p:sp>
      <p:sp>
        <p:nvSpPr>
          <p:cNvPr id="6" name="Rectangle 5"/>
          <p:cNvSpPr/>
          <p:nvPr/>
        </p:nvSpPr>
        <p:spPr>
          <a:xfrm>
            <a:off x="5010500" y="3514297"/>
            <a:ext cx="1819792" cy="830997"/>
          </a:xfrm>
          <a:prstGeom prst="rect">
            <a:avLst/>
          </a:prstGeom>
        </p:spPr>
        <p:txBody>
          <a:bodyPr wrap="square">
            <a:spAutoFit/>
          </a:bodyPr>
          <a:lstStyle/>
          <a:p>
            <a:pPr marL="179388" indent="-179388">
              <a:buFont typeface="Arial" panose="020B0604020202020204" pitchFamily="34" charset="0"/>
              <a:buChar char="•"/>
            </a:pPr>
            <a:r>
              <a:rPr lang="en-IE" sz="1600" kern="0" dirty="0">
                <a:solidFill>
                  <a:schemeClr val="bg1"/>
                </a:solidFill>
              </a:rPr>
              <a:t>Borrow from €</a:t>
            </a:r>
            <a:r>
              <a:rPr lang="en-IE" sz="1600" kern="0" dirty="0" smtClean="0">
                <a:solidFill>
                  <a:schemeClr val="bg1"/>
                </a:solidFill>
              </a:rPr>
              <a:t>10,000 </a:t>
            </a:r>
            <a:r>
              <a:rPr lang="en-IE" sz="1600" kern="0" dirty="0">
                <a:solidFill>
                  <a:schemeClr val="bg1"/>
                </a:solidFill>
              </a:rPr>
              <a:t>up to </a:t>
            </a:r>
            <a:r>
              <a:rPr lang="en-IE" sz="1600" kern="0" dirty="0" smtClean="0">
                <a:solidFill>
                  <a:schemeClr val="bg1"/>
                </a:solidFill>
              </a:rPr>
              <a:t>80</a:t>
            </a:r>
            <a:r>
              <a:rPr lang="en-IE" sz="1600" kern="0" dirty="0">
                <a:solidFill>
                  <a:schemeClr val="bg1"/>
                </a:solidFill>
              </a:rPr>
              <a:t>% </a:t>
            </a:r>
            <a:r>
              <a:rPr lang="en-IE" sz="1600" kern="0" dirty="0" smtClean="0">
                <a:solidFill>
                  <a:schemeClr val="bg1"/>
                </a:solidFill>
              </a:rPr>
              <a:t>LTV*</a:t>
            </a:r>
            <a:endParaRPr lang="en-IE" sz="1600" dirty="0">
              <a:solidFill>
                <a:schemeClr val="bg1"/>
              </a:solidFill>
            </a:endParaRPr>
          </a:p>
        </p:txBody>
      </p:sp>
      <p:sp>
        <p:nvSpPr>
          <p:cNvPr id="7" name="Rectangle 6"/>
          <p:cNvSpPr/>
          <p:nvPr/>
        </p:nvSpPr>
        <p:spPr>
          <a:xfrm>
            <a:off x="7006584" y="3559502"/>
            <a:ext cx="2026580" cy="1672253"/>
          </a:xfrm>
          <a:prstGeom prst="rect">
            <a:avLst/>
          </a:prstGeom>
        </p:spPr>
        <p:txBody>
          <a:bodyPr wrap="square">
            <a:spAutoFit/>
          </a:bodyPr>
          <a:lstStyle/>
          <a:p>
            <a:pPr marL="179388" indent="-179388">
              <a:spcBef>
                <a:spcPts val="200"/>
              </a:spcBef>
              <a:spcAft>
                <a:spcPts val="200"/>
              </a:spcAft>
              <a:buFont typeface="Arial" panose="020B0604020202020204" pitchFamily="34" charset="0"/>
              <a:buChar char="•"/>
              <a:defRPr/>
            </a:pPr>
            <a:r>
              <a:rPr lang="en-GB" altLang="en-US" sz="1600" dirty="0">
                <a:solidFill>
                  <a:schemeClr val="bg1"/>
                </a:solidFill>
              </a:rPr>
              <a:t>LTV up to </a:t>
            </a:r>
            <a:r>
              <a:rPr lang="en-GB" altLang="en-US" sz="1600" dirty="0" smtClean="0">
                <a:solidFill>
                  <a:schemeClr val="bg1"/>
                </a:solidFill>
              </a:rPr>
              <a:t>70%*</a:t>
            </a:r>
            <a:endParaRPr lang="en-GB" altLang="en-US" sz="1600" dirty="0">
              <a:solidFill>
                <a:schemeClr val="bg1"/>
              </a:solidFill>
            </a:endParaRPr>
          </a:p>
          <a:p>
            <a:pPr marL="179388" indent="-179388">
              <a:spcBef>
                <a:spcPts val="200"/>
              </a:spcBef>
              <a:spcAft>
                <a:spcPts val="200"/>
              </a:spcAft>
              <a:buFont typeface="Arial" panose="020B0604020202020204" pitchFamily="34" charset="0"/>
              <a:buChar char="•"/>
              <a:defRPr/>
            </a:pPr>
            <a:r>
              <a:rPr lang="en-IE" sz="1600" kern="0" dirty="0" smtClean="0">
                <a:solidFill>
                  <a:schemeClr val="bg1"/>
                </a:solidFill>
              </a:rPr>
              <a:t>25 year terms </a:t>
            </a:r>
            <a:endParaRPr lang="en-IE" sz="1600" kern="0" dirty="0">
              <a:solidFill>
                <a:schemeClr val="bg1"/>
              </a:solidFill>
            </a:endParaRPr>
          </a:p>
          <a:p>
            <a:pPr marL="179388" indent="-179388">
              <a:spcBef>
                <a:spcPts val="200"/>
              </a:spcBef>
              <a:spcAft>
                <a:spcPts val="200"/>
              </a:spcAft>
              <a:buFont typeface="Arial" panose="020B0604020202020204" pitchFamily="34" charset="0"/>
              <a:buChar char="•"/>
              <a:defRPr/>
            </a:pPr>
            <a:r>
              <a:rPr lang="en-IE" sz="1600" kern="0" dirty="0" smtClean="0">
                <a:solidFill>
                  <a:schemeClr val="bg1"/>
                </a:solidFill>
              </a:rPr>
              <a:t>1 year and 5 year Interest-only options  (depending on LTV) </a:t>
            </a:r>
            <a:endParaRPr lang="en-IE" sz="1600" kern="0" dirty="0">
              <a:solidFill>
                <a:schemeClr val="bg1"/>
              </a:solidFill>
            </a:endParaRPr>
          </a:p>
        </p:txBody>
      </p:sp>
      <p:sp>
        <p:nvSpPr>
          <p:cNvPr id="19" name="Rectangle 7"/>
          <p:cNvSpPr>
            <a:spLocks noChangeArrowheads="1"/>
          </p:cNvSpPr>
          <p:nvPr/>
        </p:nvSpPr>
        <p:spPr bwMode="auto">
          <a:xfrm>
            <a:off x="323849" y="5325939"/>
            <a:ext cx="6506443"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Font typeface="Wingdings 3" pitchFamily="18" charset="2"/>
              <a:buChar char=""/>
              <a:defRPr sz="22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eaLnBrk="1" hangingPunct="1">
              <a:spcBef>
                <a:spcPct val="0"/>
              </a:spcBef>
              <a:spcAft>
                <a:spcPts val="600"/>
              </a:spcAft>
              <a:buFontTx/>
              <a:buNone/>
            </a:pPr>
            <a:r>
              <a:rPr lang="en-IE" altLang="en-US" sz="1200" dirty="0">
                <a:solidFill>
                  <a:schemeClr val="bg1"/>
                </a:solidFill>
              </a:rPr>
              <a:t>* Maximum mortgage is generally 3.5 times gross annual income and 80% of the property value (90% of the property value up to €220,000 for First Time Buyers, 70% of the full property value for Buy to Let) but these limits may vary. </a:t>
            </a:r>
          </a:p>
          <a:p>
            <a:pPr eaLnBrk="1" hangingPunct="1">
              <a:spcBef>
                <a:spcPct val="0"/>
              </a:spcBef>
              <a:spcAft>
                <a:spcPts val="600"/>
              </a:spcAft>
              <a:buFontTx/>
              <a:buNone/>
            </a:pPr>
            <a:r>
              <a:rPr lang="en-IE" altLang="en-US" sz="1200" dirty="0" smtClean="0">
                <a:solidFill>
                  <a:schemeClr val="bg1"/>
                </a:solidFill>
              </a:rPr>
              <a:t>** Our Negative equity and Starter (5 year) Tracker for Mover features are for existing Bank of Ireland mortgage customers only.</a:t>
            </a:r>
          </a:p>
          <a:p>
            <a:pPr eaLnBrk="1" hangingPunct="1">
              <a:spcBef>
                <a:spcPct val="0"/>
              </a:spcBef>
              <a:spcAft>
                <a:spcPts val="600"/>
              </a:spcAft>
              <a:buFontTx/>
              <a:buNone/>
            </a:pPr>
            <a:r>
              <a:rPr lang="en-IE" altLang="en-US" sz="1200" dirty="0" smtClean="0">
                <a:solidFill>
                  <a:schemeClr val="bg1"/>
                </a:solidFill>
              </a:rPr>
              <a:t>There </a:t>
            </a:r>
            <a:r>
              <a:rPr lang="en-IE" altLang="en-US" sz="1200" dirty="0">
                <a:solidFill>
                  <a:schemeClr val="bg1"/>
                </a:solidFill>
              </a:rPr>
              <a:t>are lending criteria and terms and conditions, and security and insurance are required. In general mortgage terms up to maximum age 70 are available. </a:t>
            </a:r>
          </a:p>
        </p:txBody>
      </p:sp>
    </p:spTree>
    <p:extLst>
      <p:ext uri="{BB962C8B-B14F-4D97-AF65-F5344CB8AC3E}">
        <p14:creationId xmlns:p14="http://schemas.microsoft.com/office/powerpoint/2010/main" val="3426166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lain_gry_slid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a:noFill/>
        </p:spPr>
      </p:pic>
      <p:sp>
        <p:nvSpPr>
          <p:cNvPr id="2" name="Rectangle 1"/>
          <p:cNvSpPr/>
          <p:nvPr/>
        </p:nvSpPr>
        <p:spPr>
          <a:xfrm>
            <a:off x="6002952" y="1582574"/>
            <a:ext cx="2979684" cy="4478149"/>
          </a:xfrm>
          <a:prstGeom prst="rect">
            <a:avLst/>
          </a:prstGeom>
        </p:spPr>
        <p:txBody>
          <a:bodyPr wrap="square">
            <a:spAutoFit/>
          </a:bodyPr>
          <a:lstStyle/>
          <a:p>
            <a:pPr marL="171450" indent="-171450">
              <a:spcBef>
                <a:spcPts val="600"/>
              </a:spcBef>
              <a:buFont typeface="Arial" panose="020B0604020202020204" pitchFamily="34" charset="0"/>
              <a:buChar char="•"/>
            </a:pPr>
            <a:r>
              <a:rPr lang="en-IE" sz="1600" dirty="0" smtClean="0">
                <a:solidFill>
                  <a:srgbClr val="0070C0"/>
                </a:solidFill>
              </a:rPr>
              <a:t>More than 250 branches </a:t>
            </a:r>
            <a:endParaRPr lang="en-IE" sz="1600" dirty="0">
              <a:solidFill>
                <a:srgbClr val="0070C0"/>
              </a:solidFill>
            </a:endParaRPr>
          </a:p>
          <a:p>
            <a:pPr marL="171450" indent="-171450">
              <a:spcBef>
                <a:spcPts val="600"/>
              </a:spcBef>
              <a:buFont typeface="Arial" panose="020B0604020202020204" pitchFamily="34" charset="0"/>
              <a:buChar char="•"/>
            </a:pPr>
            <a:r>
              <a:rPr lang="en-IE" sz="1600" dirty="0">
                <a:solidFill>
                  <a:srgbClr val="0070C0"/>
                </a:solidFill>
              </a:rPr>
              <a:t>Mobile mortgage managers </a:t>
            </a:r>
            <a:endParaRPr lang="en-IE" sz="1600" dirty="0" smtClean="0">
              <a:solidFill>
                <a:srgbClr val="0070C0"/>
              </a:solidFill>
            </a:endParaRPr>
          </a:p>
          <a:p>
            <a:pPr marL="171450" indent="-171450">
              <a:spcBef>
                <a:spcPts val="600"/>
              </a:spcBef>
              <a:buFont typeface="Arial" panose="020B0604020202020204" pitchFamily="34" charset="0"/>
              <a:buChar char="•"/>
            </a:pPr>
            <a:r>
              <a:rPr lang="en-IE" sz="1600" dirty="0" smtClean="0">
                <a:solidFill>
                  <a:srgbClr val="0070C0"/>
                </a:solidFill>
                <a:ea typeface="Calibri"/>
              </a:rPr>
              <a:t>House Hunter </a:t>
            </a:r>
            <a:r>
              <a:rPr lang="en-IE" sz="1600" dirty="0">
                <a:solidFill>
                  <a:srgbClr val="0070C0"/>
                </a:solidFill>
                <a:ea typeface="Calibri"/>
              </a:rPr>
              <a:t>approval</a:t>
            </a:r>
          </a:p>
          <a:p>
            <a:pPr marL="171450" indent="-171450">
              <a:spcBef>
                <a:spcPts val="600"/>
              </a:spcBef>
              <a:buFont typeface="Arial" panose="020B0604020202020204" pitchFamily="34" charset="0"/>
              <a:buChar char="•"/>
            </a:pPr>
            <a:r>
              <a:rPr lang="en-IE" sz="1600" dirty="0" smtClean="0">
                <a:solidFill>
                  <a:srgbClr val="0070C0"/>
                </a:solidFill>
                <a:ea typeface="Calibri"/>
                <a:cs typeface="Calibri"/>
              </a:rPr>
              <a:t>Real </a:t>
            </a:r>
            <a:r>
              <a:rPr lang="en-IE" sz="1600" dirty="0">
                <a:solidFill>
                  <a:srgbClr val="0070C0"/>
                </a:solidFill>
                <a:ea typeface="Calibri"/>
                <a:cs typeface="Calibri"/>
              </a:rPr>
              <a:t>approval in 24 hours – not just approval in principle</a:t>
            </a:r>
          </a:p>
          <a:p>
            <a:pPr marL="171450" indent="-171450">
              <a:spcAft>
                <a:spcPts val="0"/>
              </a:spcAft>
              <a:buFont typeface="Arial" panose="020B0604020202020204" pitchFamily="34" charset="0"/>
              <a:buChar char="•"/>
            </a:pPr>
            <a:r>
              <a:rPr lang="en-IE" sz="1600" dirty="0" smtClean="0">
                <a:solidFill>
                  <a:srgbClr val="0070C0"/>
                </a:solidFill>
                <a:ea typeface="Calibri"/>
              </a:rPr>
              <a:t>Approvals </a:t>
            </a:r>
            <a:r>
              <a:rPr lang="en-IE" sz="1600" dirty="0">
                <a:solidFill>
                  <a:srgbClr val="0070C0"/>
                </a:solidFill>
                <a:ea typeface="Calibri"/>
              </a:rPr>
              <a:t>last </a:t>
            </a:r>
            <a:r>
              <a:rPr lang="en-IE" sz="1600" dirty="0" smtClean="0">
                <a:solidFill>
                  <a:srgbClr val="0070C0"/>
                </a:solidFill>
                <a:ea typeface="Calibri"/>
              </a:rPr>
              <a:t>12 months – (</a:t>
            </a:r>
            <a:r>
              <a:rPr lang="en-IE" sz="1400" dirty="0" smtClean="0">
                <a:solidFill>
                  <a:srgbClr val="0070C0"/>
                </a:solidFill>
                <a:ea typeface="Calibri"/>
              </a:rPr>
              <a:t>based </a:t>
            </a:r>
            <a:r>
              <a:rPr lang="en-IE" sz="1400" dirty="0">
                <a:solidFill>
                  <a:srgbClr val="0070C0"/>
                </a:solidFill>
                <a:ea typeface="Calibri"/>
              </a:rPr>
              <a:t>on House Hunter mortgage approval lasting 6 </a:t>
            </a:r>
            <a:r>
              <a:rPr lang="en-IE" sz="1400" dirty="0" err="1" smtClean="0">
                <a:solidFill>
                  <a:srgbClr val="0070C0"/>
                </a:solidFill>
                <a:ea typeface="Calibri"/>
              </a:rPr>
              <a:t>mths</a:t>
            </a:r>
            <a:r>
              <a:rPr lang="en-IE" sz="1400" dirty="0" smtClean="0">
                <a:solidFill>
                  <a:srgbClr val="0070C0"/>
                </a:solidFill>
                <a:ea typeface="Calibri"/>
              </a:rPr>
              <a:t> </a:t>
            </a:r>
            <a:r>
              <a:rPr lang="en-IE" sz="1400" dirty="0">
                <a:solidFill>
                  <a:srgbClr val="0070C0"/>
                </a:solidFill>
                <a:ea typeface="Calibri"/>
              </a:rPr>
              <a:t>and mortgage offer for a suitable property lasting a further 6 </a:t>
            </a:r>
            <a:r>
              <a:rPr lang="en-IE" sz="1400" dirty="0" err="1" smtClean="0">
                <a:solidFill>
                  <a:srgbClr val="0070C0"/>
                </a:solidFill>
                <a:ea typeface="Calibri"/>
              </a:rPr>
              <a:t>mths</a:t>
            </a:r>
            <a:r>
              <a:rPr lang="en-IE" sz="1400" dirty="0" smtClean="0">
                <a:solidFill>
                  <a:srgbClr val="0070C0"/>
                </a:solidFill>
                <a:ea typeface="Calibri"/>
              </a:rPr>
              <a:t>)</a:t>
            </a:r>
            <a:endParaRPr lang="en-IE" sz="1400" dirty="0">
              <a:solidFill>
                <a:srgbClr val="0070C0"/>
              </a:solidFill>
              <a:ea typeface="Calibri"/>
            </a:endParaRPr>
          </a:p>
          <a:p>
            <a:pPr marL="171450" indent="-171450">
              <a:spcBef>
                <a:spcPts val="600"/>
              </a:spcBef>
              <a:spcAft>
                <a:spcPts val="0"/>
              </a:spcAft>
              <a:buFont typeface="Arial" panose="020B0604020202020204" pitchFamily="34" charset="0"/>
              <a:buChar char="•"/>
            </a:pPr>
            <a:r>
              <a:rPr lang="en-IE" sz="1600" dirty="0">
                <a:solidFill>
                  <a:srgbClr val="0070C0"/>
                </a:solidFill>
                <a:ea typeface="Calibri"/>
              </a:rPr>
              <a:t>Solutions for </a:t>
            </a:r>
            <a:r>
              <a:rPr lang="en-IE" sz="1600" dirty="0" smtClean="0">
                <a:solidFill>
                  <a:srgbClr val="0070C0"/>
                </a:solidFill>
                <a:ea typeface="Calibri"/>
              </a:rPr>
              <a:t>Movers </a:t>
            </a:r>
            <a:r>
              <a:rPr lang="en-IE" sz="1600" dirty="0">
                <a:solidFill>
                  <a:srgbClr val="0070C0"/>
                </a:solidFill>
                <a:ea typeface="Calibri"/>
              </a:rPr>
              <a:t>with a tracker </a:t>
            </a:r>
            <a:r>
              <a:rPr lang="en-IE" sz="1600" dirty="0" smtClean="0">
                <a:solidFill>
                  <a:srgbClr val="0070C0"/>
                </a:solidFill>
                <a:ea typeface="Calibri"/>
              </a:rPr>
              <a:t>or </a:t>
            </a:r>
            <a:r>
              <a:rPr lang="en-IE" sz="1600" dirty="0">
                <a:solidFill>
                  <a:srgbClr val="0070C0"/>
                </a:solidFill>
                <a:ea typeface="Calibri"/>
              </a:rPr>
              <a:t>in negative </a:t>
            </a:r>
            <a:r>
              <a:rPr lang="en-IE" sz="1600" dirty="0" smtClean="0">
                <a:solidFill>
                  <a:srgbClr val="0070C0"/>
                </a:solidFill>
                <a:ea typeface="Calibri"/>
              </a:rPr>
              <a:t>equity* </a:t>
            </a:r>
            <a:endParaRPr lang="en-IE" sz="1600" dirty="0">
              <a:solidFill>
                <a:srgbClr val="0070C0"/>
              </a:solidFill>
              <a:ea typeface="Calibri"/>
            </a:endParaRPr>
          </a:p>
          <a:p>
            <a:pPr marL="171450" indent="-171450">
              <a:spcBef>
                <a:spcPts val="600"/>
              </a:spcBef>
              <a:spcAft>
                <a:spcPts val="0"/>
              </a:spcAft>
              <a:buFont typeface="Arial" panose="020B0604020202020204" pitchFamily="34" charset="0"/>
              <a:buChar char="•"/>
            </a:pPr>
            <a:r>
              <a:rPr lang="en-IE" sz="1600" dirty="0" smtClean="0">
                <a:solidFill>
                  <a:srgbClr val="0070C0"/>
                </a:solidFill>
                <a:ea typeface="Calibri"/>
              </a:rPr>
              <a:t>Flexi-options in the life of the mortgage</a:t>
            </a:r>
          </a:p>
          <a:p>
            <a:pPr marL="441325" lvl="1" indent="-171450">
              <a:buFont typeface="Arial" panose="020B0604020202020204" pitchFamily="34" charset="0"/>
              <a:buChar char="•"/>
            </a:pPr>
            <a:r>
              <a:rPr lang="en-IE" sz="1400" dirty="0" smtClean="0">
                <a:solidFill>
                  <a:srgbClr val="0070C0"/>
                </a:solidFill>
                <a:ea typeface="Calibri"/>
              </a:rPr>
              <a:t>P</a:t>
            </a:r>
            <a:r>
              <a:rPr lang="en-IE" sz="1400" dirty="0" smtClean="0">
                <a:solidFill>
                  <a:srgbClr val="0070C0"/>
                </a:solidFill>
              </a:rPr>
              <a:t>ayment holidays, skip </a:t>
            </a:r>
            <a:r>
              <a:rPr lang="en-IE" sz="1400" dirty="0">
                <a:solidFill>
                  <a:srgbClr val="0070C0"/>
                </a:solidFill>
              </a:rPr>
              <a:t>a month (or 2</a:t>
            </a:r>
            <a:r>
              <a:rPr lang="en-IE" sz="1400" dirty="0" smtClean="0">
                <a:solidFill>
                  <a:srgbClr val="0070C0"/>
                </a:solidFill>
              </a:rPr>
              <a:t>), Overpayments, Twin </a:t>
            </a:r>
            <a:r>
              <a:rPr lang="en-IE" sz="1400" dirty="0">
                <a:solidFill>
                  <a:srgbClr val="0070C0"/>
                </a:solidFill>
              </a:rPr>
              <a:t>rate </a:t>
            </a:r>
            <a:r>
              <a:rPr lang="en-IE" sz="1400" dirty="0" smtClean="0">
                <a:solidFill>
                  <a:srgbClr val="0070C0"/>
                </a:solidFill>
              </a:rPr>
              <a:t>option, change repayment date</a:t>
            </a:r>
            <a:endParaRPr lang="en-IE" sz="1400" dirty="0">
              <a:solidFill>
                <a:srgbClr val="0070C0"/>
              </a:solidFill>
            </a:endParaRPr>
          </a:p>
        </p:txBody>
      </p:sp>
      <p:sp>
        <p:nvSpPr>
          <p:cNvPr id="14" name="TextBox 13"/>
          <p:cNvSpPr txBox="1"/>
          <p:nvPr/>
        </p:nvSpPr>
        <p:spPr>
          <a:xfrm>
            <a:off x="236449" y="707789"/>
            <a:ext cx="7643527" cy="461665"/>
          </a:xfrm>
          <a:prstGeom prst="rect">
            <a:avLst/>
          </a:prstGeom>
          <a:noFill/>
        </p:spPr>
        <p:txBody>
          <a:bodyPr wrap="square" rtlCol="0">
            <a:spAutoFit/>
          </a:bodyPr>
          <a:lstStyle/>
          <a:p>
            <a:r>
              <a:rPr lang="en-US" sz="2400" b="1" dirty="0" smtClean="0">
                <a:solidFill>
                  <a:srgbClr val="FFFFFF"/>
                </a:solidFill>
                <a:latin typeface="Arial"/>
                <a:cs typeface="Arial"/>
              </a:rPr>
              <a:t>… and a mortgage offering </a:t>
            </a:r>
            <a:r>
              <a:rPr lang="en-US" sz="2400" b="1" dirty="0">
                <a:solidFill>
                  <a:srgbClr val="FFFFFF"/>
                </a:solidFill>
                <a:latin typeface="Arial"/>
                <a:cs typeface="Arial"/>
              </a:rPr>
              <a:t>that’s second to </a:t>
            </a:r>
            <a:r>
              <a:rPr lang="en-US" sz="2400" b="1" dirty="0" smtClean="0">
                <a:solidFill>
                  <a:srgbClr val="FFFFFF"/>
                </a:solidFill>
                <a:latin typeface="Arial"/>
                <a:cs typeface="Arial"/>
              </a:rPr>
              <a:t>none</a:t>
            </a:r>
            <a:endParaRPr lang="en-US" sz="2400" b="1" dirty="0">
              <a:solidFill>
                <a:srgbClr val="FFFFFF"/>
              </a:solidFill>
              <a:latin typeface="Arial"/>
              <a:cs typeface="Arial"/>
            </a:endParaRPr>
          </a:p>
        </p:txBody>
      </p:sp>
      <p:sp>
        <p:nvSpPr>
          <p:cNvPr id="7" name="Slide Number Placeholder 1"/>
          <p:cNvSpPr>
            <a:spLocks noGrp="1"/>
          </p:cNvSpPr>
          <p:nvPr>
            <p:ph type="sldNum" sz="quarter" idx="11"/>
          </p:nvPr>
        </p:nvSpPr>
        <p:spPr>
          <a:xfrm>
            <a:off x="8532813" y="6570663"/>
            <a:ext cx="503237" cy="287337"/>
          </a:xfrm>
          <a:ln>
            <a:miter lim="800000"/>
            <a:headEnd/>
            <a:tailEnd/>
          </a:ln>
        </p:spPr>
        <p:txBody>
          <a:bodyPr/>
          <a:lstStyle/>
          <a:p>
            <a:pPr fontAlgn="base">
              <a:spcBef>
                <a:spcPct val="0"/>
              </a:spcBef>
              <a:spcAft>
                <a:spcPct val="0"/>
              </a:spcAft>
              <a:defRPr/>
            </a:pPr>
            <a:fld id="{50A3A3A1-D61F-493A-9553-2865726496BA}" type="slidenum">
              <a:rPr lang="en-GB" smtClean="0">
                <a:ea typeface="ＭＳ Ｐゴシック"/>
                <a:cs typeface="ＭＳ Ｐゴシック"/>
              </a:rPr>
              <a:pPr fontAlgn="base">
                <a:spcBef>
                  <a:spcPct val="0"/>
                </a:spcBef>
                <a:spcAft>
                  <a:spcPct val="0"/>
                </a:spcAft>
                <a:defRPr/>
              </a:pPr>
              <a:t>7</a:t>
            </a:fld>
            <a:endParaRPr lang="en-GB" smtClean="0">
              <a:ea typeface="ＭＳ Ｐゴシック"/>
              <a:cs typeface="ＭＳ Ｐゴシック"/>
            </a:endParaRPr>
          </a:p>
        </p:txBody>
      </p:sp>
      <p:sp>
        <p:nvSpPr>
          <p:cNvPr id="3" name="Rectangle 2"/>
          <p:cNvSpPr/>
          <p:nvPr/>
        </p:nvSpPr>
        <p:spPr>
          <a:xfrm>
            <a:off x="159814" y="1588767"/>
            <a:ext cx="2840562" cy="4478149"/>
          </a:xfrm>
          <a:prstGeom prst="rect">
            <a:avLst/>
          </a:prstGeom>
        </p:spPr>
        <p:txBody>
          <a:bodyPr wrap="square">
            <a:spAutoFit/>
          </a:bodyPr>
          <a:lstStyle/>
          <a:p>
            <a:pPr marL="171450" indent="-171450">
              <a:spcBef>
                <a:spcPts val="600"/>
              </a:spcBef>
              <a:spcAft>
                <a:spcPts val="600"/>
              </a:spcAft>
              <a:buFont typeface="Arial" panose="020B0604020202020204" pitchFamily="34" charset="0"/>
              <a:buChar char="•"/>
              <a:tabLst>
                <a:tab pos="457200" algn="l"/>
              </a:tabLst>
            </a:pPr>
            <a:r>
              <a:rPr lang="en-IE" sz="1600" b="1" dirty="0" smtClean="0">
                <a:solidFill>
                  <a:srgbClr val="005EA4"/>
                </a:solidFill>
                <a:ea typeface="Calibri"/>
                <a:cs typeface="Calibri"/>
              </a:rPr>
              <a:t>New 2% Cashback offer </a:t>
            </a:r>
            <a:r>
              <a:rPr lang="en-IE" sz="1600" dirty="0" smtClean="0">
                <a:solidFill>
                  <a:srgbClr val="005EA4"/>
                </a:solidFill>
                <a:ea typeface="Calibri"/>
                <a:cs typeface="Calibri"/>
              </a:rPr>
              <a:t>for all mortgage segments</a:t>
            </a:r>
          </a:p>
          <a:p>
            <a:pPr marL="171450" indent="-171450">
              <a:spcBef>
                <a:spcPts val="600"/>
              </a:spcBef>
              <a:spcAft>
                <a:spcPts val="600"/>
              </a:spcAft>
              <a:buFont typeface="Arial" panose="020B0604020202020204" pitchFamily="34" charset="0"/>
              <a:buChar char="•"/>
              <a:tabLst>
                <a:tab pos="457200" algn="l"/>
              </a:tabLst>
            </a:pPr>
            <a:r>
              <a:rPr lang="en-IE" sz="1600" dirty="0" smtClean="0">
                <a:solidFill>
                  <a:srgbClr val="005EA4"/>
                </a:solidFill>
                <a:ea typeface="Calibri"/>
                <a:cs typeface="Calibri"/>
              </a:rPr>
              <a:t>Best 3-year fixed </a:t>
            </a:r>
            <a:r>
              <a:rPr lang="en-IE" sz="1600" dirty="0">
                <a:solidFill>
                  <a:srgbClr val="005EA4"/>
                </a:solidFill>
                <a:ea typeface="Calibri"/>
                <a:cs typeface="Calibri"/>
              </a:rPr>
              <a:t>rate 3.6% (LTV up to 80%)</a:t>
            </a:r>
          </a:p>
          <a:p>
            <a:pPr marL="171450" indent="-171450">
              <a:spcBef>
                <a:spcPts val="600"/>
              </a:spcBef>
              <a:spcAft>
                <a:spcPts val="600"/>
              </a:spcAft>
              <a:buFont typeface="Arial" panose="020B0604020202020204" pitchFamily="34" charset="0"/>
              <a:buChar char="•"/>
              <a:tabLst>
                <a:tab pos="457200" algn="l"/>
              </a:tabLst>
            </a:pPr>
            <a:r>
              <a:rPr lang="en-IE" sz="1600" dirty="0" smtClean="0">
                <a:solidFill>
                  <a:srgbClr val="005EA4"/>
                </a:solidFill>
                <a:ea typeface="Calibri"/>
                <a:cs typeface="Calibri"/>
              </a:rPr>
              <a:t>Only 10 year fixed </a:t>
            </a:r>
            <a:r>
              <a:rPr lang="en-IE" sz="1600" dirty="0">
                <a:solidFill>
                  <a:srgbClr val="005EA4"/>
                </a:solidFill>
                <a:ea typeface="Calibri"/>
                <a:cs typeface="Calibri"/>
              </a:rPr>
              <a:t>from 4.2%</a:t>
            </a:r>
          </a:p>
          <a:p>
            <a:pPr marL="171450" indent="-171450">
              <a:spcBef>
                <a:spcPts val="600"/>
              </a:spcBef>
              <a:spcAft>
                <a:spcPts val="600"/>
              </a:spcAft>
              <a:buFont typeface="Arial" panose="020B0604020202020204" pitchFamily="34" charset="0"/>
              <a:buChar char="•"/>
              <a:tabLst>
                <a:tab pos="457200" algn="l"/>
              </a:tabLst>
            </a:pPr>
            <a:r>
              <a:rPr lang="en-IE" sz="1600" dirty="0" smtClean="0">
                <a:solidFill>
                  <a:srgbClr val="005EA4"/>
                </a:solidFill>
                <a:ea typeface="Calibri"/>
                <a:cs typeface="Calibri"/>
              </a:rPr>
              <a:t>All rate options available to new and existing customers </a:t>
            </a:r>
          </a:p>
          <a:p>
            <a:pPr marL="171450" indent="-171450">
              <a:spcBef>
                <a:spcPts val="600"/>
              </a:spcBef>
              <a:spcAft>
                <a:spcPts val="600"/>
              </a:spcAft>
              <a:buFont typeface="Arial" panose="020B0604020202020204" pitchFamily="34" charset="0"/>
              <a:buChar char="•"/>
              <a:tabLst>
                <a:tab pos="457200" algn="l"/>
              </a:tabLst>
            </a:pPr>
            <a:r>
              <a:rPr lang="en-IE" sz="1600" dirty="0" smtClean="0">
                <a:solidFill>
                  <a:srgbClr val="005EA4"/>
                </a:solidFill>
                <a:ea typeface="Calibri"/>
                <a:cs typeface="Calibri"/>
              </a:rPr>
              <a:t>A great package for </a:t>
            </a:r>
            <a:r>
              <a:rPr lang="en-IE" sz="1600" dirty="0">
                <a:solidFill>
                  <a:srgbClr val="005EA4"/>
                </a:solidFill>
                <a:ea typeface="Calibri"/>
                <a:cs typeface="Calibri"/>
              </a:rPr>
              <a:t>investors </a:t>
            </a:r>
            <a:endParaRPr lang="en-IE" sz="1600" dirty="0" smtClean="0">
              <a:solidFill>
                <a:srgbClr val="005EA4"/>
              </a:solidFill>
              <a:ea typeface="Calibri"/>
              <a:cs typeface="Calibri"/>
            </a:endParaRPr>
          </a:p>
          <a:p>
            <a:pPr marL="360363" lvl="1" indent="-171450">
              <a:buFont typeface="Arial" panose="020B0604020202020204" pitchFamily="34" charset="0"/>
              <a:buChar char="•"/>
            </a:pPr>
            <a:r>
              <a:rPr lang="en-IE" sz="1600" dirty="0" smtClean="0">
                <a:solidFill>
                  <a:srgbClr val="005EA4"/>
                </a:solidFill>
                <a:ea typeface="Calibri"/>
                <a:cs typeface="Calibri"/>
              </a:rPr>
              <a:t>2</a:t>
            </a:r>
            <a:r>
              <a:rPr lang="en-IE" sz="1600" dirty="0">
                <a:solidFill>
                  <a:srgbClr val="005EA4"/>
                </a:solidFill>
                <a:ea typeface="Calibri"/>
                <a:cs typeface="Calibri"/>
              </a:rPr>
              <a:t>% Cashback </a:t>
            </a:r>
            <a:endParaRPr lang="en-IE" sz="1600" dirty="0" smtClean="0">
              <a:solidFill>
                <a:srgbClr val="005EA4"/>
              </a:solidFill>
              <a:ea typeface="Calibri"/>
              <a:cs typeface="Calibri"/>
            </a:endParaRPr>
          </a:p>
          <a:p>
            <a:pPr marL="360363" lvl="1" indent="-171450">
              <a:buFont typeface="Arial" panose="020B0604020202020204" pitchFamily="34" charset="0"/>
              <a:buChar char="•"/>
            </a:pPr>
            <a:r>
              <a:rPr lang="en-IE" sz="1600" dirty="0" smtClean="0">
                <a:solidFill>
                  <a:srgbClr val="005EA4"/>
                </a:solidFill>
                <a:ea typeface="Calibri"/>
                <a:cs typeface="Calibri"/>
              </a:rPr>
              <a:t>Lowest Buy to Let fixed </a:t>
            </a:r>
            <a:r>
              <a:rPr lang="en-IE" sz="1600" dirty="0">
                <a:solidFill>
                  <a:srgbClr val="005EA4"/>
                </a:solidFill>
                <a:ea typeface="Calibri"/>
                <a:cs typeface="Calibri"/>
              </a:rPr>
              <a:t>rates (lowest variable up to 50% LTV) </a:t>
            </a:r>
            <a:endParaRPr lang="en-IE" sz="1600" dirty="0" smtClean="0">
              <a:solidFill>
                <a:srgbClr val="005EA4"/>
              </a:solidFill>
              <a:ea typeface="Calibri"/>
              <a:cs typeface="Calibri"/>
            </a:endParaRPr>
          </a:p>
          <a:p>
            <a:pPr marL="360363" lvl="1" indent="-171450">
              <a:buFont typeface="Arial" panose="020B0604020202020204" pitchFamily="34" charset="0"/>
              <a:buChar char="•"/>
            </a:pPr>
            <a:r>
              <a:rPr lang="en-IE" sz="1600" dirty="0" smtClean="0">
                <a:solidFill>
                  <a:srgbClr val="005EA4"/>
                </a:solidFill>
                <a:ea typeface="Calibri"/>
                <a:cs typeface="Calibri"/>
              </a:rPr>
              <a:t>Interest-only </a:t>
            </a:r>
            <a:r>
              <a:rPr lang="en-IE" sz="1600" dirty="0">
                <a:solidFill>
                  <a:srgbClr val="005EA4"/>
                </a:solidFill>
                <a:ea typeface="Calibri"/>
                <a:cs typeface="Calibri"/>
              </a:rPr>
              <a:t>options 5 year (up to 50% LTV) and 1 year (over 50% LTV</a:t>
            </a:r>
            <a:r>
              <a:rPr lang="en-IE" sz="1600" dirty="0" smtClean="0">
                <a:solidFill>
                  <a:srgbClr val="005EA4"/>
                </a:solidFill>
                <a:ea typeface="Calibri"/>
                <a:cs typeface="Calibri"/>
              </a:rPr>
              <a:t>)</a:t>
            </a:r>
            <a:endParaRPr lang="en-IE" sz="1600" dirty="0">
              <a:solidFill>
                <a:srgbClr val="005EA4"/>
              </a:solidFill>
              <a:ea typeface="Calibri"/>
              <a:cs typeface="Calibri"/>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9757" y="3612194"/>
            <a:ext cx="1112243" cy="1112243"/>
          </a:xfrm>
          <a:prstGeom prst="rect">
            <a:avLst/>
          </a:prstGeom>
          <a:ln w="28575">
            <a:solidFill>
              <a:schemeClr val="bg1"/>
            </a:solidFill>
          </a:ln>
        </p:spPr>
      </p:pic>
      <p:sp>
        <p:nvSpPr>
          <p:cNvPr id="4" name="Rectangle 3"/>
          <p:cNvSpPr/>
          <p:nvPr/>
        </p:nvSpPr>
        <p:spPr>
          <a:xfrm>
            <a:off x="5592300" y="6538067"/>
            <a:ext cx="2144754" cy="276999"/>
          </a:xfrm>
          <a:prstGeom prst="rect">
            <a:avLst/>
          </a:prstGeom>
        </p:spPr>
        <p:txBody>
          <a:bodyPr wrap="none">
            <a:spAutoFit/>
          </a:bodyPr>
          <a:lstStyle/>
          <a:p>
            <a:r>
              <a:rPr lang="en-IE" sz="1200" dirty="0" smtClean="0">
                <a:solidFill>
                  <a:srgbClr val="005EA4"/>
                </a:solidFill>
                <a:ea typeface="Calibri"/>
              </a:rPr>
              <a:t>* </a:t>
            </a:r>
            <a:r>
              <a:rPr lang="en-IE" sz="1200" dirty="0" err="1" smtClean="0">
                <a:solidFill>
                  <a:srgbClr val="005EA4"/>
                </a:solidFill>
                <a:ea typeface="Calibri"/>
              </a:rPr>
              <a:t>BoI</a:t>
            </a:r>
            <a:r>
              <a:rPr lang="en-IE" sz="1200" dirty="0" smtClean="0">
                <a:solidFill>
                  <a:srgbClr val="005EA4"/>
                </a:solidFill>
                <a:ea typeface="Calibri"/>
              </a:rPr>
              <a:t> Mortgage Customers only</a:t>
            </a:r>
            <a:endParaRPr lang="en-IE" sz="1200" dirty="0">
              <a:solidFill>
                <a:prstClr val="black"/>
              </a:solidFill>
            </a:endParaRPr>
          </a:p>
        </p:txBody>
      </p:sp>
      <p:sp>
        <p:nvSpPr>
          <p:cNvPr id="13" name="Rectangle 12"/>
          <p:cNvSpPr/>
          <p:nvPr/>
        </p:nvSpPr>
        <p:spPr>
          <a:xfrm>
            <a:off x="2" y="6220213"/>
            <a:ext cx="3000374" cy="646331"/>
          </a:xfrm>
          <a:prstGeom prst="rect">
            <a:avLst/>
          </a:prstGeom>
        </p:spPr>
        <p:txBody>
          <a:bodyPr wrap="square">
            <a:spAutoFit/>
          </a:bodyPr>
          <a:lstStyle/>
          <a:p>
            <a:r>
              <a:rPr lang="en-IE" sz="1200" dirty="0" smtClean="0">
                <a:solidFill>
                  <a:srgbClr val="0070C0"/>
                </a:solidFill>
              </a:rPr>
              <a:t>Offer on drawdowns from 3</a:t>
            </a:r>
            <a:r>
              <a:rPr lang="en-IE" sz="1200" baseline="30000" dirty="0" smtClean="0">
                <a:solidFill>
                  <a:srgbClr val="0070C0"/>
                </a:solidFill>
              </a:rPr>
              <a:t>rd</a:t>
            </a:r>
            <a:r>
              <a:rPr lang="en-IE" sz="1200" dirty="0" smtClean="0">
                <a:solidFill>
                  <a:srgbClr val="0070C0"/>
                </a:solidFill>
              </a:rPr>
              <a:t> June to 31</a:t>
            </a:r>
            <a:r>
              <a:rPr lang="en-IE" sz="1200" baseline="30000" dirty="0" smtClean="0">
                <a:solidFill>
                  <a:srgbClr val="0070C0"/>
                </a:solidFill>
              </a:rPr>
              <a:t>st</a:t>
            </a:r>
            <a:r>
              <a:rPr lang="en-IE" sz="1200" dirty="0" smtClean="0">
                <a:solidFill>
                  <a:srgbClr val="0070C0"/>
                </a:solidFill>
              </a:rPr>
              <a:t> Dec 2015. The Bank may seek refund if the mortgage is repaid within 5 years. </a:t>
            </a:r>
            <a:endParaRPr lang="en-IE" sz="1200" dirty="0">
              <a:solidFill>
                <a:srgbClr val="0070C0"/>
              </a:solidFill>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8462" y="1656002"/>
            <a:ext cx="1654037" cy="177272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6150" y="4331704"/>
            <a:ext cx="1803731" cy="137932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1539" y="5460094"/>
            <a:ext cx="2290761" cy="121647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Group 5"/>
          <p:cNvGrpSpPr/>
          <p:nvPr/>
        </p:nvGrpSpPr>
        <p:grpSpPr>
          <a:xfrm>
            <a:off x="4432035" y="2595018"/>
            <a:ext cx="1160265" cy="1479169"/>
            <a:chOff x="4432035" y="2595018"/>
            <a:chExt cx="1160265" cy="1479169"/>
          </a:xfrm>
        </p:grpSpPr>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32035" y="2595018"/>
              <a:ext cx="1160265" cy="147916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4566692" y="3232920"/>
              <a:ext cx="38472" cy="92333"/>
            </a:xfrm>
            <a:prstGeom prst="rect">
              <a:avLst/>
            </a:prstGeom>
            <a:noFill/>
          </p:spPr>
          <p:txBody>
            <a:bodyPr wrap="none" lIns="0" tIns="0" rIns="0" bIns="0" rtlCol="0">
              <a:spAutoFit/>
            </a:bodyPr>
            <a:lstStyle/>
            <a:p>
              <a:r>
                <a:rPr lang="en-IE" sz="600" dirty="0" smtClean="0">
                  <a:solidFill>
                    <a:srgbClr val="4F81BD">
                      <a:lumMod val="40000"/>
                      <a:lumOff val="60000"/>
                    </a:srgbClr>
                  </a:solidFill>
                </a:rPr>
                <a:t>2</a:t>
              </a:r>
              <a:endParaRPr lang="en-IE" sz="600" dirty="0">
                <a:solidFill>
                  <a:srgbClr val="4F81BD">
                    <a:lumMod val="40000"/>
                    <a:lumOff val="60000"/>
                  </a:srgbClr>
                </a:solidFill>
              </a:endParaRPr>
            </a:p>
          </p:txBody>
        </p:sp>
      </p:grpSp>
    </p:spTree>
    <p:extLst>
      <p:ext uri="{BB962C8B-B14F-4D97-AF65-F5344CB8AC3E}">
        <p14:creationId xmlns:p14="http://schemas.microsoft.com/office/powerpoint/2010/main" val="2171655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lain_gry_slide-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7464"/>
          </a:xfrm>
          <a:prstGeom prst="rect">
            <a:avLst/>
          </a:prstGeom>
          <a:noFill/>
        </p:spPr>
      </p:pic>
      <p:sp>
        <p:nvSpPr>
          <p:cNvPr id="14" name="TextBox 13"/>
          <p:cNvSpPr txBox="1"/>
          <p:nvPr/>
        </p:nvSpPr>
        <p:spPr>
          <a:xfrm>
            <a:off x="198602" y="708381"/>
            <a:ext cx="7869633" cy="461665"/>
          </a:xfrm>
          <a:prstGeom prst="rect">
            <a:avLst/>
          </a:prstGeom>
          <a:noFill/>
        </p:spPr>
        <p:txBody>
          <a:bodyPr wrap="square" rtlCol="0">
            <a:spAutoFit/>
          </a:bodyPr>
          <a:lstStyle/>
          <a:p>
            <a:r>
              <a:rPr lang="en-IE" sz="2400" b="1" dirty="0">
                <a:solidFill>
                  <a:srgbClr val="FFFFFF"/>
                </a:solidFill>
                <a:latin typeface="Arial"/>
                <a:cs typeface="Arial"/>
              </a:rPr>
              <a:t>Next Steps</a:t>
            </a:r>
            <a:endParaRPr lang="en-US" sz="2400" b="1" dirty="0">
              <a:solidFill>
                <a:srgbClr val="FFFFFF"/>
              </a:solidFill>
              <a:latin typeface="Arial"/>
              <a:cs typeface="Arial"/>
            </a:endParaRPr>
          </a:p>
        </p:txBody>
      </p:sp>
      <p:sp>
        <p:nvSpPr>
          <p:cNvPr id="7" name="Slide Number Placeholder 2"/>
          <p:cNvSpPr>
            <a:spLocks noGrp="1"/>
          </p:cNvSpPr>
          <p:nvPr>
            <p:ph type="sldNum" sz="quarter" idx="11"/>
          </p:nvPr>
        </p:nvSpPr>
        <p:spPr>
          <a:xfrm>
            <a:off x="8412163" y="6492875"/>
            <a:ext cx="406400" cy="365125"/>
          </a:xfrm>
          <a:noFill/>
          <a:ln>
            <a:miter lim="800000"/>
            <a:headEnd/>
            <a:tailEnd/>
          </a:ln>
        </p:spPr>
        <p:txBody>
          <a:bodyPr/>
          <a:lstStyle/>
          <a:p>
            <a:pPr fontAlgn="base">
              <a:spcBef>
                <a:spcPct val="0"/>
              </a:spcBef>
              <a:spcAft>
                <a:spcPct val="0"/>
              </a:spcAft>
            </a:pPr>
            <a:fld id="{AB6B9449-C4EB-4E61-A2B8-595F31DA181F}" type="slidenum">
              <a:rPr lang="en-IE" smtClean="0">
                <a:latin typeface="Century" pitchFamily="18" charset="0"/>
                <a:ea typeface="ＭＳ Ｐゴシック"/>
                <a:cs typeface="ＭＳ Ｐゴシック"/>
              </a:rPr>
              <a:pPr fontAlgn="base">
                <a:spcBef>
                  <a:spcPct val="0"/>
                </a:spcBef>
                <a:spcAft>
                  <a:spcPct val="0"/>
                </a:spcAft>
              </a:pPr>
              <a:t>8</a:t>
            </a:fld>
            <a:endParaRPr lang="en-IE" dirty="0" smtClean="0">
              <a:latin typeface="Century" pitchFamily="18" charset="0"/>
              <a:ea typeface="ＭＳ Ｐゴシック"/>
              <a:cs typeface="ＭＳ Ｐゴシック"/>
            </a:endParaRPr>
          </a:p>
        </p:txBody>
      </p:sp>
      <p:sp>
        <p:nvSpPr>
          <p:cNvPr id="9" name="Content Placeholder 2"/>
          <p:cNvSpPr>
            <a:spLocks/>
          </p:cNvSpPr>
          <p:nvPr/>
        </p:nvSpPr>
        <p:spPr bwMode="auto">
          <a:xfrm>
            <a:off x="468313" y="1963271"/>
            <a:ext cx="5300475" cy="3337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buFont typeface="Tahoma" pitchFamily="34" charset="0"/>
              <a:buNone/>
            </a:pPr>
            <a:r>
              <a:rPr lang="en-IE" dirty="0">
                <a:solidFill>
                  <a:srgbClr val="005480"/>
                </a:solidFill>
              </a:rPr>
              <a:t>Talk to us today – we have qualified mortgage advisers here who can answer any </a:t>
            </a:r>
            <a:r>
              <a:rPr lang="en-IE" dirty="0" smtClean="0">
                <a:solidFill>
                  <a:srgbClr val="005480"/>
                </a:solidFill>
              </a:rPr>
              <a:t>questions</a:t>
            </a:r>
            <a:endParaRPr lang="en-IE" dirty="0">
              <a:solidFill>
                <a:srgbClr val="005480"/>
              </a:solidFill>
            </a:endParaRPr>
          </a:p>
          <a:p>
            <a:pPr>
              <a:spcBef>
                <a:spcPct val="20000"/>
              </a:spcBef>
              <a:buFont typeface="Tahoma" pitchFamily="34" charset="0"/>
              <a:buNone/>
            </a:pPr>
            <a:endParaRPr lang="en-IE" dirty="0">
              <a:solidFill>
                <a:srgbClr val="005480"/>
              </a:solidFill>
            </a:endParaRPr>
          </a:p>
          <a:p>
            <a:pPr>
              <a:spcBef>
                <a:spcPct val="20000"/>
              </a:spcBef>
              <a:buFont typeface="Tahoma" pitchFamily="34" charset="0"/>
              <a:buNone/>
            </a:pPr>
            <a:r>
              <a:rPr lang="en-IE" dirty="0">
                <a:solidFill>
                  <a:srgbClr val="005480"/>
                </a:solidFill>
              </a:rPr>
              <a:t>Or ask for an appointment with a mortgage adviser in any of our branches</a:t>
            </a:r>
          </a:p>
          <a:p>
            <a:pPr>
              <a:spcBef>
                <a:spcPct val="20000"/>
              </a:spcBef>
              <a:buFont typeface="Tahoma" pitchFamily="34" charset="0"/>
              <a:buNone/>
            </a:pPr>
            <a:endParaRPr lang="en-IE" dirty="0">
              <a:solidFill>
                <a:srgbClr val="005480"/>
              </a:solidFill>
            </a:endParaRPr>
          </a:p>
          <a:p>
            <a:pPr>
              <a:spcBef>
                <a:spcPct val="20000"/>
              </a:spcBef>
              <a:buFont typeface="Tahoma" pitchFamily="34" charset="0"/>
              <a:buNone/>
            </a:pPr>
            <a:r>
              <a:rPr lang="en-IE" dirty="0" smtClean="0">
                <a:solidFill>
                  <a:srgbClr val="005480"/>
                </a:solidFill>
              </a:rPr>
              <a:t>We’d be delighted to help you every step on the road to your new home!</a:t>
            </a:r>
          </a:p>
          <a:p>
            <a:pPr>
              <a:spcBef>
                <a:spcPct val="20000"/>
              </a:spcBef>
              <a:buFont typeface="Tahoma" pitchFamily="34" charset="0"/>
              <a:buNone/>
            </a:pPr>
            <a:endParaRPr lang="en-IE" dirty="0">
              <a:solidFill>
                <a:srgbClr val="005480"/>
              </a:solidFill>
            </a:endParaRPr>
          </a:p>
          <a:p>
            <a:pPr>
              <a:spcBef>
                <a:spcPct val="20000"/>
              </a:spcBef>
              <a:buFont typeface="Tahoma" pitchFamily="34" charset="0"/>
              <a:buNone/>
            </a:pPr>
            <a:endParaRPr lang="en-IE" dirty="0" smtClean="0">
              <a:solidFill>
                <a:srgbClr val="005480"/>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2541" y="1978322"/>
            <a:ext cx="2084294" cy="1870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539066"/>
            <a:ext cx="3172372" cy="807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17916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9" name="TextBox 11"/>
          <p:cNvSpPr txBox="1">
            <a:spLocks noChangeArrowheads="1"/>
          </p:cNvSpPr>
          <p:nvPr/>
        </p:nvSpPr>
        <p:spPr bwMode="auto">
          <a:xfrm>
            <a:off x="355600" y="230485"/>
            <a:ext cx="8388350" cy="461665"/>
          </a:xfrm>
          <a:prstGeom prst="rect">
            <a:avLst/>
          </a:prstGeom>
          <a:noFill/>
          <a:ln w="9525">
            <a:noFill/>
            <a:miter lim="800000"/>
            <a:headEnd/>
            <a:tailEnd/>
          </a:ln>
        </p:spPr>
        <p:txBody>
          <a:bodyPr wrap="square">
            <a:spAutoFit/>
          </a:bodyPr>
          <a:lstStyle/>
          <a:p>
            <a:r>
              <a:rPr lang="en-IE" sz="2400" b="1" dirty="0">
                <a:solidFill>
                  <a:srgbClr val="0070C0"/>
                </a:solidFill>
              </a:rPr>
              <a:t>Legal information</a:t>
            </a:r>
          </a:p>
        </p:txBody>
      </p:sp>
      <p:sp>
        <p:nvSpPr>
          <p:cNvPr id="12" name="Slide Number Placeholder 2"/>
          <p:cNvSpPr>
            <a:spLocks noGrp="1"/>
          </p:cNvSpPr>
          <p:nvPr>
            <p:ph type="sldNum" sz="quarter" idx="11"/>
          </p:nvPr>
        </p:nvSpPr>
        <p:spPr>
          <a:xfrm>
            <a:off x="8412163" y="6492875"/>
            <a:ext cx="406400" cy="365125"/>
          </a:xfrm>
          <a:noFill/>
          <a:ln>
            <a:miter lim="800000"/>
            <a:headEnd/>
            <a:tailEnd/>
          </a:ln>
        </p:spPr>
        <p:txBody>
          <a:bodyPr/>
          <a:lstStyle/>
          <a:p>
            <a:pPr fontAlgn="base">
              <a:spcBef>
                <a:spcPct val="0"/>
              </a:spcBef>
              <a:spcAft>
                <a:spcPct val="0"/>
              </a:spcAft>
            </a:pPr>
            <a:fld id="{AB6B9449-C4EB-4E61-A2B8-595F31DA181F}" type="slidenum">
              <a:rPr lang="en-IE" smtClean="0">
                <a:latin typeface="Century" pitchFamily="18" charset="0"/>
                <a:ea typeface="ＭＳ Ｐゴシック"/>
                <a:cs typeface="ＭＳ Ｐゴシック"/>
              </a:rPr>
              <a:pPr fontAlgn="base">
                <a:spcBef>
                  <a:spcPct val="0"/>
                </a:spcBef>
                <a:spcAft>
                  <a:spcPct val="0"/>
                </a:spcAft>
              </a:pPr>
              <a:t>9</a:t>
            </a:fld>
            <a:endParaRPr lang="en-IE" dirty="0" smtClean="0">
              <a:latin typeface="Century" pitchFamily="18" charset="0"/>
              <a:ea typeface="ＭＳ Ｐゴシック"/>
              <a:cs typeface="ＭＳ Ｐゴシック"/>
            </a:endParaRPr>
          </a:p>
        </p:txBody>
      </p:sp>
      <p:sp>
        <p:nvSpPr>
          <p:cNvPr id="9" name="Content Placeholder 2"/>
          <p:cNvSpPr>
            <a:spLocks/>
          </p:cNvSpPr>
          <p:nvPr/>
        </p:nvSpPr>
        <p:spPr bwMode="auto">
          <a:xfrm>
            <a:off x="395288" y="749770"/>
            <a:ext cx="84978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3" pitchFamily="18" charset="2"/>
              <a:buChar char=""/>
              <a:defRPr sz="22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eaLnBrk="1" hangingPunct="1">
              <a:buFont typeface="Tahoma" pitchFamily="34" charset="0"/>
              <a:buNone/>
            </a:pPr>
            <a:r>
              <a:rPr lang="en-IE" altLang="en-US" sz="1000" b="1" dirty="0">
                <a:solidFill>
                  <a:schemeClr val="tx1">
                    <a:lumMod val="75000"/>
                    <a:lumOff val="25000"/>
                  </a:schemeClr>
                </a:solidFill>
              </a:rPr>
              <a:t>Warning: If you do not keep up your repayments you may lose your home.</a:t>
            </a:r>
          </a:p>
          <a:p>
            <a:pPr eaLnBrk="1" hangingPunct="1">
              <a:buFont typeface="Tahoma" pitchFamily="34" charset="0"/>
              <a:buNone/>
            </a:pPr>
            <a:r>
              <a:rPr lang="en-GB" altLang="en-US" sz="1000" b="1" dirty="0">
                <a:solidFill>
                  <a:schemeClr val="tx1">
                    <a:lumMod val="75000"/>
                    <a:lumOff val="25000"/>
                  </a:schemeClr>
                </a:solidFill>
              </a:rPr>
              <a:t>Warning: You may have to pay charges if you pay off a fixed–rate loan early.</a:t>
            </a:r>
          </a:p>
          <a:p>
            <a:pPr eaLnBrk="1" hangingPunct="1">
              <a:buFont typeface="Tahoma" pitchFamily="34" charset="0"/>
              <a:buNone/>
            </a:pPr>
            <a:r>
              <a:rPr lang="en-GB" altLang="en-US" sz="1000" b="1" dirty="0">
                <a:solidFill>
                  <a:schemeClr val="tx1">
                    <a:lumMod val="75000"/>
                    <a:lumOff val="25000"/>
                  </a:schemeClr>
                </a:solidFill>
              </a:rPr>
              <a:t>Warning: If you do not meet the repayments on your loan, your account will go into arrears. This may affect your credit rating, which may limit your ability to access credit in the future.</a:t>
            </a:r>
          </a:p>
          <a:p>
            <a:pPr eaLnBrk="1" hangingPunct="1">
              <a:buFont typeface="Tahoma" pitchFamily="34" charset="0"/>
              <a:buNone/>
            </a:pPr>
            <a:r>
              <a:rPr lang="en-GB" altLang="en-US" sz="1000" b="1" dirty="0">
                <a:solidFill>
                  <a:schemeClr val="tx1">
                    <a:lumMod val="75000"/>
                    <a:lumOff val="25000"/>
                  </a:schemeClr>
                </a:solidFill>
              </a:rPr>
              <a:t>Warning: The cost of your monthly repayments may increase.</a:t>
            </a:r>
          </a:p>
          <a:p>
            <a:pPr eaLnBrk="1" hangingPunct="1">
              <a:buFont typeface="Tahoma" pitchFamily="34" charset="0"/>
              <a:buNone/>
            </a:pPr>
            <a:r>
              <a:rPr lang="en-GB" altLang="en-US" sz="1000" b="1" dirty="0">
                <a:solidFill>
                  <a:schemeClr val="tx1">
                    <a:lumMod val="75000"/>
                    <a:lumOff val="25000"/>
                  </a:schemeClr>
                </a:solidFill>
              </a:rPr>
              <a:t>Warning: The entire amount that you have borrowed will still be outstanding at the end of the interest-only period.</a:t>
            </a:r>
            <a:endParaRPr lang="en-GB" altLang="en-US" sz="1000" dirty="0">
              <a:solidFill>
                <a:schemeClr val="tx1">
                  <a:lumMod val="75000"/>
                  <a:lumOff val="25000"/>
                </a:schemeClr>
              </a:solidFill>
            </a:endParaRPr>
          </a:p>
        </p:txBody>
      </p:sp>
      <p:sp>
        <p:nvSpPr>
          <p:cNvPr id="10" name="Rectangle 5"/>
          <p:cNvSpPr>
            <a:spLocks noChangeArrowheads="1"/>
          </p:cNvSpPr>
          <p:nvPr/>
        </p:nvSpPr>
        <p:spPr bwMode="auto">
          <a:xfrm>
            <a:off x="395288" y="749770"/>
            <a:ext cx="8424862" cy="11525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Wingdings 3" pitchFamily="18" charset="2"/>
              <a:buChar char=""/>
              <a:defRPr sz="22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eaLnBrk="1" hangingPunct="1">
              <a:spcBef>
                <a:spcPct val="0"/>
              </a:spcBef>
              <a:buFontTx/>
              <a:buNone/>
            </a:pPr>
            <a:endParaRPr lang="en-IE" altLang="en-US" sz="1000">
              <a:solidFill>
                <a:schemeClr val="tx1">
                  <a:lumMod val="75000"/>
                  <a:lumOff val="25000"/>
                </a:schemeClr>
              </a:solidFill>
            </a:endParaRPr>
          </a:p>
        </p:txBody>
      </p:sp>
      <p:sp>
        <p:nvSpPr>
          <p:cNvPr id="17" name="Line 6"/>
          <p:cNvSpPr>
            <a:spLocks noChangeShapeType="1"/>
          </p:cNvSpPr>
          <p:nvPr/>
        </p:nvSpPr>
        <p:spPr bwMode="auto">
          <a:xfrm>
            <a:off x="395288" y="965670"/>
            <a:ext cx="8424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solidFill>
                <a:schemeClr val="tx1">
                  <a:lumMod val="75000"/>
                  <a:lumOff val="25000"/>
                </a:schemeClr>
              </a:solidFill>
            </a:endParaRPr>
          </a:p>
        </p:txBody>
      </p:sp>
      <p:sp>
        <p:nvSpPr>
          <p:cNvPr id="18" name="Line 7"/>
          <p:cNvSpPr>
            <a:spLocks noChangeShapeType="1"/>
          </p:cNvSpPr>
          <p:nvPr/>
        </p:nvSpPr>
        <p:spPr bwMode="auto">
          <a:xfrm>
            <a:off x="395288" y="1468907"/>
            <a:ext cx="8424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solidFill>
                <a:schemeClr val="tx1">
                  <a:lumMod val="75000"/>
                  <a:lumOff val="25000"/>
                </a:schemeClr>
              </a:solidFill>
            </a:endParaRPr>
          </a:p>
        </p:txBody>
      </p:sp>
      <p:sp>
        <p:nvSpPr>
          <p:cNvPr id="19" name="Line 8"/>
          <p:cNvSpPr>
            <a:spLocks noChangeShapeType="1"/>
          </p:cNvSpPr>
          <p:nvPr/>
        </p:nvSpPr>
        <p:spPr bwMode="auto">
          <a:xfrm>
            <a:off x="395288" y="1684807"/>
            <a:ext cx="8424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solidFill>
                <a:schemeClr val="tx1">
                  <a:lumMod val="75000"/>
                  <a:lumOff val="25000"/>
                </a:schemeClr>
              </a:solidFill>
            </a:endParaRPr>
          </a:p>
        </p:txBody>
      </p:sp>
      <mc:AlternateContent xmlns:mc="http://schemas.openxmlformats.org/markup-compatibility/2006" xmlns:a14="http://schemas.microsoft.com/office/drawing/2010/main">
        <mc:Choice Requires="a14">
          <p:sp>
            <p:nvSpPr>
              <p:cNvPr id="20" name="Content Placeholder 2"/>
              <p:cNvSpPr>
                <a:spLocks/>
              </p:cNvSpPr>
              <p:nvPr/>
            </p:nvSpPr>
            <p:spPr bwMode="auto">
              <a:xfrm>
                <a:off x="4643438" y="1941048"/>
                <a:ext cx="4176712" cy="39608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buFont typeface="Wingdings 3" pitchFamily="18" charset="2"/>
                  <a:buChar char=""/>
                  <a:defRPr sz="22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eaLnBrk="1" hangingPunct="1">
                  <a:spcBef>
                    <a:spcPct val="0"/>
                  </a:spcBef>
                  <a:buNone/>
                  <a:defRPr/>
                </a:pPr>
                <a:r>
                  <a:rPr lang="en-IE" altLang="en-US" sz="1000" dirty="0" smtClean="0">
                    <a:solidFill>
                      <a:schemeClr val="tx1">
                        <a:lumMod val="75000"/>
                        <a:lumOff val="25000"/>
                      </a:schemeClr>
                    </a:solidFill>
                    <a:latin typeface="+mn-lt"/>
                  </a:rPr>
                  <a:t>This is how the funding fee compensation is calculated – it is equal to “C” where: C = A x (R%-R1%) x D ÷ 365, and</a:t>
                </a:r>
              </a:p>
              <a:p>
                <a:pPr eaLnBrk="1" hangingPunct="1">
                  <a:spcBef>
                    <a:spcPct val="0"/>
                  </a:spcBef>
                  <a:buFont typeface="Wingdings 3" pitchFamily="18" charset="2"/>
                  <a:buNone/>
                  <a:defRPr/>
                </a:pPr>
                <a:r>
                  <a:rPr lang="en-GB" altLang="en-US" sz="1000" dirty="0" smtClean="0">
                    <a:solidFill>
                      <a:schemeClr val="tx1">
                        <a:lumMod val="75000"/>
                        <a:lumOff val="25000"/>
                      </a:schemeClr>
                    </a:solidFill>
                    <a:latin typeface="+mn-lt"/>
                  </a:rPr>
                  <a:t>“A” = the amount repaid early (or the amount which is changed from the fixed rate to a new rate) averaged from the date of early repayment (or rate change) to the</a:t>
                </a:r>
                <a:endParaRPr lang="en-IE" altLang="en-US" sz="1000" dirty="0" smtClean="0">
                  <a:solidFill>
                    <a:schemeClr val="tx1">
                      <a:lumMod val="75000"/>
                      <a:lumOff val="25000"/>
                    </a:schemeClr>
                  </a:solidFill>
                  <a:latin typeface="+mn-lt"/>
                </a:endParaRPr>
              </a:p>
              <a:p>
                <a:pPr eaLnBrk="1" hangingPunct="1">
                  <a:spcBef>
                    <a:spcPct val="0"/>
                  </a:spcBef>
                  <a:buFont typeface="Wingdings 3" pitchFamily="18" charset="2"/>
                  <a:buNone/>
                  <a:defRPr/>
                </a:pPr>
                <a:r>
                  <a:rPr lang="en-GB" altLang="en-US" sz="1000" dirty="0" smtClean="0">
                    <a:solidFill>
                      <a:schemeClr val="tx1">
                        <a:lumMod val="75000"/>
                        <a:lumOff val="25000"/>
                      </a:schemeClr>
                    </a:solidFill>
                    <a:latin typeface="+mn-lt"/>
                  </a:rPr>
                  <a:t>end </a:t>
                </a:r>
                <a:r>
                  <a:rPr lang="en-GB" altLang="en-US" sz="1000" dirty="0">
                    <a:solidFill>
                      <a:schemeClr val="tx1">
                        <a:lumMod val="75000"/>
                        <a:lumOff val="25000"/>
                      </a:schemeClr>
                    </a:solidFill>
                    <a:latin typeface="+mn-lt"/>
                  </a:rPr>
                  <a:t>of the fixed rate period to allow for scheduled repayments (if there are any) and interest charges.</a:t>
                </a:r>
              </a:p>
              <a:p>
                <a:pPr eaLnBrk="1" hangingPunct="1">
                  <a:spcBef>
                    <a:spcPct val="0"/>
                  </a:spcBef>
                  <a:buFontTx/>
                  <a:buNone/>
                  <a:defRPr/>
                </a:pPr>
                <a:r>
                  <a:rPr lang="en-GB" altLang="en-US" sz="1000" dirty="0" smtClean="0">
                    <a:solidFill>
                      <a:schemeClr val="tx1">
                        <a:lumMod val="75000"/>
                        <a:lumOff val="25000"/>
                      </a:schemeClr>
                    </a:solidFill>
                    <a:latin typeface="+mn-lt"/>
                  </a:rPr>
                  <a:t>“R%” = the annual percentage interest rate which was the cost to us of funding an amount equal to “A” for the originally intended fixed rate period.</a:t>
                </a:r>
              </a:p>
              <a:p>
                <a:pPr eaLnBrk="1" hangingPunct="1">
                  <a:spcBef>
                    <a:spcPct val="0"/>
                  </a:spcBef>
                  <a:buFontTx/>
                  <a:buNone/>
                  <a:defRPr/>
                </a:pPr>
                <a:r>
                  <a:rPr lang="en-GB" altLang="en-US" sz="1000" dirty="0" smtClean="0">
                    <a:solidFill>
                      <a:schemeClr val="tx1">
                        <a:lumMod val="75000"/>
                        <a:lumOff val="25000"/>
                      </a:schemeClr>
                    </a:solidFill>
                    <a:latin typeface="+mn-lt"/>
                  </a:rPr>
                  <a:t>“R1%”= the annual percentage interest rate available to us for a deposit of an amount equal to “A” for a period equal to “D”.</a:t>
                </a:r>
              </a:p>
              <a:p>
                <a:pPr eaLnBrk="1" hangingPunct="1">
                  <a:spcBef>
                    <a:spcPct val="0"/>
                  </a:spcBef>
                  <a:buFontTx/>
                  <a:buNone/>
                  <a:defRPr/>
                </a:pPr>
                <a:r>
                  <a:rPr lang="en-GB" altLang="en-US" sz="1000" dirty="0" smtClean="0">
                    <a:solidFill>
                      <a:schemeClr val="tx1">
                        <a:lumMod val="75000"/>
                        <a:lumOff val="25000"/>
                      </a:schemeClr>
                    </a:solidFill>
                    <a:latin typeface="+mn-lt"/>
                  </a:rPr>
                  <a:t>“D” = the number of days from the date of early repayment (or rate change) to the end of the fixed period.</a:t>
                </a:r>
              </a:p>
              <a:p>
                <a:pPr eaLnBrk="1" hangingPunct="1">
                  <a:spcBef>
                    <a:spcPct val="0"/>
                  </a:spcBef>
                  <a:buFontTx/>
                  <a:buNone/>
                  <a:defRPr/>
                </a:pPr>
                <a:r>
                  <a:rPr lang="en-GB" altLang="en-US" sz="1000" dirty="0" smtClean="0">
                    <a:solidFill>
                      <a:schemeClr val="tx1">
                        <a:lumMod val="75000"/>
                        <a:lumOff val="25000"/>
                      </a:schemeClr>
                    </a:solidFill>
                    <a:latin typeface="+mn-lt"/>
                  </a:rPr>
                  <a:t>Here is a worked example: “Amount” = €250,000, “R” = 5 %, “R1” = 3%, “D” = 2 years or 730 days. </a:t>
                </a:r>
              </a:p>
              <a:p>
                <a:pPr eaLnBrk="1" hangingPunct="1">
                  <a:spcBef>
                    <a:spcPct val="0"/>
                  </a:spcBef>
                  <a:buFontTx/>
                  <a:buNone/>
                  <a:defRPr/>
                </a:pPr>
                <a:r>
                  <a:rPr lang="en-GB" altLang="en-US" sz="1000" dirty="0" smtClean="0">
                    <a:solidFill>
                      <a:schemeClr val="tx1">
                        <a:lumMod val="75000"/>
                        <a:lumOff val="25000"/>
                      </a:schemeClr>
                    </a:solidFill>
                    <a:latin typeface="+mn-lt"/>
                  </a:rPr>
                  <a:t>C = 250,000 x (5%-3%) x 730 ÷ 365</a:t>
                </a:r>
              </a:p>
              <a:p>
                <a:pPr eaLnBrk="1" hangingPunct="1">
                  <a:spcBef>
                    <a:spcPct val="0"/>
                  </a:spcBef>
                  <a:buFontTx/>
                  <a:buNone/>
                  <a:defRPr/>
                </a:pPr>
                <a:r>
                  <a:rPr lang="en-GB" altLang="en-US" sz="1000" dirty="0" smtClean="0">
                    <a:solidFill>
                      <a:schemeClr val="tx1">
                        <a:lumMod val="75000"/>
                        <a:lumOff val="25000"/>
                      </a:schemeClr>
                    </a:solidFill>
                    <a:latin typeface="+mn-lt"/>
                  </a:rPr>
                  <a:t>So, C = 250,000 x 2% x 730 </a:t>
                </a:r>
                <a14:m>
                  <m:oMath xmlns:m="http://schemas.openxmlformats.org/officeDocument/2006/math">
                    <m:r>
                      <a:rPr lang="en-GB" altLang="en-US" sz="1000" i="1" smtClean="0">
                        <a:solidFill>
                          <a:schemeClr val="tx1">
                            <a:lumMod val="75000"/>
                            <a:lumOff val="25000"/>
                          </a:schemeClr>
                        </a:solidFill>
                        <a:latin typeface="Cambria Math"/>
                      </a:rPr>
                      <m:t>÷</m:t>
                    </m:r>
                    <m:r>
                      <a:rPr lang="en-IE" altLang="en-US" sz="1000" b="0" i="1" smtClean="0">
                        <a:solidFill>
                          <a:schemeClr val="tx1">
                            <a:lumMod val="75000"/>
                            <a:lumOff val="25000"/>
                          </a:schemeClr>
                        </a:solidFill>
                        <a:latin typeface="Cambria Math"/>
                      </a:rPr>
                      <m:t> </m:t>
                    </m:r>
                  </m:oMath>
                </a14:m>
                <a:r>
                  <a:rPr lang="en-GB" altLang="en-US" sz="1000" dirty="0" smtClean="0">
                    <a:solidFill>
                      <a:schemeClr val="tx1">
                        <a:lumMod val="75000"/>
                        <a:lumOff val="25000"/>
                      </a:schemeClr>
                    </a:solidFill>
                    <a:latin typeface="+mn-lt"/>
                  </a:rPr>
                  <a:t>365,    </a:t>
                </a:r>
              </a:p>
              <a:p>
                <a:pPr eaLnBrk="1" hangingPunct="1">
                  <a:spcBef>
                    <a:spcPct val="0"/>
                  </a:spcBef>
                  <a:buFontTx/>
                  <a:buNone/>
                  <a:defRPr/>
                </a:pPr>
                <a:r>
                  <a:rPr lang="en-GB" altLang="en-US" sz="1000" dirty="0" smtClean="0">
                    <a:solidFill>
                      <a:schemeClr val="tx1">
                        <a:lumMod val="75000"/>
                        <a:lumOff val="25000"/>
                      </a:schemeClr>
                    </a:solidFill>
                    <a:latin typeface="+mn-lt"/>
                  </a:rPr>
                  <a:t>C = €10,000</a:t>
                </a:r>
              </a:p>
              <a:p>
                <a:pPr eaLnBrk="1" hangingPunct="1">
                  <a:spcBef>
                    <a:spcPct val="0"/>
                  </a:spcBef>
                  <a:buFont typeface="Wingdings 3" pitchFamily="18" charset="2"/>
                  <a:buNone/>
                  <a:defRPr/>
                </a:pPr>
                <a:endParaRPr lang="en-IE" sz="1000" dirty="0" smtClean="0">
                  <a:solidFill>
                    <a:schemeClr val="tx1">
                      <a:lumMod val="75000"/>
                      <a:lumOff val="25000"/>
                    </a:schemeClr>
                  </a:solidFill>
                  <a:latin typeface="+mn-lt"/>
                </a:endParaRPr>
              </a:p>
              <a:p>
                <a:pPr eaLnBrk="1" hangingPunct="1">
                  <a:spcBef>
                    <a:spcPct val="0"/>
                  </a:spcBef>
                  <a:buFont typeface="Wingdings 3" pitchFamily="18" charset="2"/>
                  <a:buNone/>
                  <a:defRPr/>
                </a:pPr>
                <a:r>
                  <a:rPr lang="en-IE" sz="1000" dirty="0" smtClean="0">
                    <a:solidFill>
                      <a:schemeClr val="tx1">
                        <a:lumMod val="75000"/>
                        <a:lumOff val="25000"/>
                      </a:schemeClr>
                    </a:solidFill>
                    <a:latin typeface="+mn-lt"/>
                  </a:rPr>
                  <a:t>A </a:t>
                </a:r>
                <a:r>
                  <a:rPr lang="en-IE" sz="1000" dirty="0">
                    <a:solidFill>
                      <a:schemeClr val="tx1">
                        <a:lumMod val="75000"/>
                        <a:lumOff val="25000"/>
                      </a:schemeClr>
                    </a:solidFill>
                    <a:latin typeface="+mn-lt"/>
                  </a:rPr>
                  <a:t>typical variable rate mortgage of €100,000 over 20 years costs €623.20 per month (Annual Percentage Rate (APR) 4.4%). The cost of your monthly repayments may increase. A 1% interest rate rise will increase this repayment to €677.55 (APR 5.4%). This is an increase of €54.35 per month. Information correct as at 1st </a:t>
                </a:r>
                <a:r>
                  <a:rPr lang="en-IE" sz="1000" dirty="0" smtClean="0">
                    <a:solidFill>
                      <a:schemeClr val="tx1">
                        <a:lumMod val="75000"/>
                        <a:lumOff val="25000"/>
                      </a:schemeClr>
                    </a:solidFill>
                    <a:latin typeface="+mn-lt"/>
                  </a:rPr>
                  <a:t>June 2015.</a:t>
                </a:r>
                <a:endParaRPr lang="en-IE" sz="1000" dirty="0">
                  <a:solidFill>
                    <a:schemeClr val="tx1">
                      <a:lumMod val="75000"/>
                      <a:lumOff val="25000"/>
                    </a:schemeClr>
                  </a:solidFill>
                  <a:latin typeface="+mn-lt"/>
                </a:endParaRPr>
              </a:p>
            </p:txBody>
          </p:sp>
        </mc:Choice>
        <mc:Fallback xmlns="">
          <p:sp>
            <p:nvSpPr>
              <p:cNvPr id="20" name="Content Placeholder 2"/>
              <p:cNvSpPr>
                <a:spLocks noRot="1" noChangeAspect="1" noMove="1" noResize="1" noEditPoints="1" noAdjustHandles="1" noChangeArrowheads="1" noChangeShapeType="1" noTextEdit="1"/>
              </p:cNvSpPr>
              <p:nvPr/>
            </p:nvSpPr>
            <p:spPr bwMode="auto">
              <a:xfrm>
                <a:off x="4643438" y="1941048"/>
                <a:ext cx="4176712" cy="3960813"/>
              </a:xfrm>
              <a:prstGeom prst="rect">
                <a:avLst/>
              </a:prstGeom>
              <a:blipFill rotWithShape="1">
                <a:blip r:embed="rId3"/>
                <a:stretch>
                  <a:fillRect r="-2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IE">
                    <a:noFill/>
                  </a:rPr>
                  <a:t> </a:t>
                </a:r>
              </a:p>
            </p:txBody>
          </p:sp>
        </mc:Fallback>
      </mc:AlternateContent>
      <p:sp>
        <p:nvSpPr>
          <p:cNvPr id="21" name="Content Placeholder 2"/>
          <p:cNvSpPr>
            <a:spLocks/>
          </p:cNvSpPr>
          <p:nvPr/>
        </p:nvSpPr>
        <p:spPr bwMode="auto">
          <a:xfrm>
            <a:off x="395288" y="1941048"/>
            <a:ext cx="41767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Wingdings 3" pitchFamily="18" charset="2"/>
              <a:buChar char=""/>
              <a:defRPr sz="22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a:solidFill>
                  <a:schemeClr val="tx1"/>
                </a:solidFill>
                <a:latin typeface="Arial" charset="0"/>
                <a:cs typeface="Arial" charset="0"/>
              </a:defRPr>
            </a:lvl3pPr>
            <a:lvl4pPr marL="1600200" indent="-228600" eaLnBrk="0" hangingPunct="0">
              <a:spcBef>
                <a:spcPct val="20000"/>
              </a:spcBef>
              <a:buChar char="–"/>
              <a:defRPr sz="1600">
                <a:solidFill>
                  <a:schemeClr val="tx1"/>
                </a:solidFill>
                <a:latin typeface="Arial" charset="0"/>
                <a:cs typeface="Arial" charset="0"/>
              </a:defRPr>
            </a:lvl4pPr>
            <a:lvl5pPr marL="2057400" indent="-228600" eaLnBrk="0" hangingPunct="0">
              <a:spcBef>
                <a:spcPct val="20000"/>
              </a:spcBef>
              <a:buChar char="»"/>
              <a:defRPr sz="1400">
                <a:solidFill>
                  <a:schemeClr val="tx1"/>
                </a:solidFill>
                <a:latin typeface="Arial" charset="0"/>
                <a:cs typeface="Arial" charset="0"/>
              </a:defRPr>
            </a:lvl5pPr>
            <a:lvl6pPr marL="2514600" indent="-228600" eaLnBrk="0" fontAlgn="base" hangingPunct="0">
              <a:spcBef>
                <a:spcPct val="20000"/>
              </a:spcBef>
              <a:spcAft>
                <a:spcPct val="0"/>
              </a:spcAft>
              <a:buChar char="»"/>
              <a:defRPr sz="1400">
                <a:solidFill>
                  <a:schemeClr val="tx1"/>
                </a:solidFill>
                <a:latin typeface="Arial" charset="0"/>
                <a:cs typeface="Arial" charset="0"/>
              </a:defRPr>
            </a:lvl6pPr>
            <a:lvl7pPr marL="2971800" indent="-228600" eaLnBrk="0" fontAlgn="base" hangingPunct="0">
              <a:spcBef>
                <a:spcPct val="20000"/>
              </a:spcBef>
              <a:spcAft>
                <a:spcPct val="0"/>
              </a:spcAft>
              <a:buChar char="»"/>
              <a:defRPr sz="1400">
                <a:solidFill>
                  <a:schemeClr val="tx1"/>
                </a:solidFill>
                <a:latin typeface="Arial" charset="0"/>
                <a:cs typeface="Arial" charset="0"/>
              </a:defRPr>
            </a:lvl7pPr>
            <a:lvl8pPr marL="3429000" indent="-228600" eaLnBrk="0" fontAlgn="base" hangingPunct="0">
              <a:spcBef>
                <a:spcPct val="20000"/>
              </a:spcBef>
              <a:spcAft>
                <a:spcPct val="0"/>
              </a:spcAft>
              <a:buChar char="»"/>
              <a:defRPr sz="1400">
                <a:solidFill>
                  <a:schemeClr val="tx1"/>
                </a:solidFill>
                <a:latin typeface="Arial" charset="0"/>
                <a:cs typeface="Arial" charset="0"/>
              </a:defRPr>
            </a:lvl8pPr>
            <a:lvl9pPr marL="3886200" indent="-228600" eaLnBrk="0" fontAlgn="base" hangingPunct="0">
              <a:spcBef>
                <a:spcPct val="20000"/>
              </a:spcBef>
              <a:spcAft>
                <a:spcPct val="0"/>
              </a:spcAft>
              <a:buChar char="»"/>
              <a:defRPr sz="1400">
                <a:solidFill>
                  <a:schemeClr val="tx1"/>
                </a:solidFill>
                <a:latin typeface="Arial" charset="0"/>
                <a:cs typeface="Arial" charset="0"/>
              </a:defRPr>
            </a:lvl9pPr>
          </a:lstStyle>
          <a:p>
            <a:pPr eaLnBrk="1" hangingPunct="1">
              <a:spcBef>
                <a:spcPct val="0"/>
              </a:spcBef>
              <a:buFontTx/>
              <a:buNone/>
              <a:defRPr/>
            </a:pPr>
            <a:r>
              <a:rPr lang="en-GB" altLang="en-US" sz="1000" b="1" dirty="0" smtClean="0">
                <a:solidFill>
                  <a:schemeClr val="tx1">
                    <a:lumMod val="75000"/>
                    <a:lumOff val="25000"/>
                  </a:schemeClr>
                </a:solidFill>
                <a:latin typeface="+mn-lt"/>
              </a:rPr>
              <a:t>Valuation</a:t>
            </a:r>
          </a:p>
          <a:p>
            <a:pPr eaLnBrk="1" hangingPunct="1">
              <a:spcBef>
                <a:spcPct val="0"/>
              </a:spcBef>
              <a:buFontTx/>
              <a:buNone/>
              <a:defRPr/>
            </a:pPr>
            <a:r>
              <a:rPr lang="en-GB" altLang="en-US" sz="1000" dirty="0" smtClean="0">
                <a:solidFill>
                  <a:schemeClr val="tx1">
                    <a:lumMod val="75000"/>
                    <a:lumOff val="25000"/>
                  </a:schemeClr>
                </a:solidFill>
                <a:latin typeface="+mn-lt"/>
              </a:rPr>
              <a:t>The Bank requires that you arrange a valuation of the property (or properties) offered as security, carried out by a </a:t>
            </a:r>
            <a:r>
              <a:rPr lang="en-GB" altLang="en-US" sz="1000" dirty="0" err="1" smtClean="0">
                <a:solidFill>
                  <a:schemeClr val="tx1">
                    <a:lumMod val="75000"/>
                    <a:lumOff val="25000"/>
                  </a:schemeClr>
                </a:solidFill>
                <a:latin typeface="+mn-lt"/>
              </a:rPr>
              <a:t>valuer</a:t>
            </a:r>
            <a:r>
              <a:rPr lang="en-GB" altLang="en-US" sz="1000" dirty="0" smtClean="0">
                <a:solidFill>
                  <a:schemeClr val="tx1">
                    <a:lumMod val="75000"/>
                    <a:lumOff val="25000"/>
                  </a:schemeClr>
                </a:solidFill>
                <a:latin typeface="+mn-lt"/>
              </a:rPr>
              <a:t> acceptable to the Bank. You will need to pay the valuation fee direct to the </a:t>
            </a:r>
            <a:r>
              <a:rPr lang="en-GB" altLang="en-US" sz="1000" dirty="0" err="1" smtClean="0">
                <a:solidFill>
                  <a:schemeClr val="tx1">
                    <a:lumMod val="75000"/>
                    <a:lumOff val="25000"/>
                  </a:schemeClr>
                </a:solidFill>
                <a:latin typeface="+mn-lt"/>
              </a:rPr>
              <a:t>valuer</a:t>
            </a:r>
            <a:r>
              <a:rPr lang="en-GB" altLang="en-US" sz="1000" dirty="0" smtClean="0">
                <a:solidFill>
                  <a:schemeClr val="tx1">
                    <a:lumMod val="75000"/>
                    <a:lumOff val="25000"/>
                  </a:schemeClr>
                </a:solidFill>
                <a:latin typeface="+mn-lt"/>
              </a:rPr>
              <a:t>. You need to agree that fee with the </a:t>
            </a:r>
            <a:r>
              <a:rPr lang="en-GB" altLang="en-US" sz="1000" dirty="0" err="1" smtClean="0">
                <a:solidFill>
                  <a:schemeClr val="tx1">
                    <a:lumMod val="75000"/>
                    <a:lumOff val="25000"/>
                  </a:schemeClr>
                </a:solidFill>
                <a:latin typeface="+mn-lt"/>
              </a:rPr>
              <a:t>valuer</a:t>
            </a:r>
            <a:r>
              <a:rPr lang="en-GB" altLang="en-US" sz="1000" dirty="0" smtClean="0">
                <a:solidFill>
                  <a:schemeClr val="tx1">
                    <a:lumMod val="75000"/>
                    <a:lumOff val="25000"/>
                  </a:schemeClr>
                </a:solidFill>
                <a:latin typeface="+mn-lt"/>
              </a:rPr>
              <a:t> (you should expect to pay a fee of €150 to €250 plus VAT but this can vary). If we withdraw the loan offer we may refund this fee. </a:t>
            </a:r>
          </a:p>
          <a:p>
            <a:pPr eaLnBrk="1" hangingPunct="1">
              <a:spcBef>
                <a:spcPct val="0"/>
              </a:spcBef>
              <a:buFontTx/>
              <a:buNone/>
              <a:defRPr/>
            </a:pPr>
            <a:r>
              <a:rPr lang="en-GB" altLang="en-US" sz="1000" b="1" dirty="0" smtClean="0">
                <a:solidFill>
                  <a:schemeClr val="tx1">
                    <a:lumMod val="75000"/>
                    <a:lumOff val="25000"/>
                  </a:schemeClr>
                </a:solidFill>
                <a:latin typeface="+mn-lt"/>
              </a:rPr>
              <a:t>Legal fees</a:t>
            </a:r>
          </a:p>
          <a:p>
            <a:pPr eaLnBrk="1" hangingPunct="1">
              <a:spcBef>
                <a:spcPct val="0"/>
              </a:spcBef>
              <a:buFontTx/>
              <a:buNone/>
              <a:defRPr/>
            </a:pPr>
            <a:r>
              <a:rPr lang="en-GB" altLang="en-US" sz="1000" dirty="0" smtClean="0">
                <a:solidFill>
                  <a:schemeClr val="tx1">
                    <a:lumMod val="75000"/>
                    <a:lumOff val="25000"/>
                  </a:schemeClr>
                </a:solidFill>
                <a:latin typeface="+mn-lt"/>
              </a:rPr>
              <a:t>You will need to pay legal fees to your own solicitor, which you need to agree with him or her as part of your own arrangement. This does not include costs associated with the Bank’s legal investigation of title for the purpose of the Mortgage. </a:t>
            </a:r>
          </a:p>
          <a:p>
            <a:pPr eaLnBrk="1" hangingPunct="1">
              <a:spcBef>
                <a:spcPct val="0"/>
              </a:spcBef>
              <a:buFontTx/>
              <a:buNone/>
              <a:defRPr/>
            </a:pPr>
            <a:r>
              <a:rPr lang="en-GB" altLang="en-US" sz="1000" b="1" dirty="0" smtClean="0">
                <a:solidFill>
                  <a:schemeClr val="tx1">
                    <a:lumMod val="75000"/>
                    <a:lumOff val="25000"/>
                  </a:schemeClr>
                </a:solidFill>
                <a:latin typeface="+mn-lt"/>
              </a:rPr>
              <a:t>Arrears - Interest Surcharge</a:t>
            </a:r>
          </a:p>
          <a:p>
            <a:pPr eaLnBrk="1" hangingPunct="1">
              <a:spcBef>
                <a:spcPct val="0"/>
              </a:spcBef>
              <a:buFontTx/>
              <a:buNone/>
              <a:defRPr/>
            </a:pPr>
            <a:r>
              <a:rPr lang="en-GB" altLang="en-US" sz="1000" dirty="0" smtClean="0">
                <a:solidFill>
                  <a:schemeClr val="tx1">
                    <a:lumMod val="75000"/>
                    <a:lumOff val="25000"/>
                  </a:schemeClr>
                </a:solidFill>
                <a:latin typeface="+mn-lt"/>
              </a:rPr>
              <a:t>If you do not pay us a repayment instalment or other sum of money by the date you are due to pay it, we may charge you a default interest rate of 0.5% per month or part of a month (which is 6% per year) on the unpaid sum. This default interest is added to normal interest. We do not charge borrowers default interest when they are in a Mortgage Arrears Resolution Process under the Central Bank’s Code of Conduct on Mortgage Arrears and are co-operating reasonably and honestly with us.</a:t>
            </a:r>
          </a:p>
          <a:p>
            <a:pPr eaLnBrk="1" hangingPunct="1">
              <a:spcBef>
                <a:spcPct val="0"/>
              </a:spcBef>
              <a:buFontTx/>
              <a:buNone/>
              <a:defRPr/>
            </a:pPr>
            <a:r>
              <a:rPr lang="en-IE" altLang="en-US" sz="1000" b="1" dirty="0" smtClean="0">
                <a:solidFill>
                  <a:schemeClr val="tx1">
                    <a:lumMod val="75000"/>
                    <a:lumOff val="25000"/>
                  </a:schemeClr>
                </a:solidFill>
                <a:latin typeface="+mn-lt"/>
              </a:rPr>
              <a:t>Repaying your Mortgage early</a:t>
            </a:r>
          </a:p>
          <a:p>
            <a:pPr eaLnBrk="1" hangingPunct="1">
              <a:spcBef>
                <a:spcPct val="0"/>
              </a:spcBef>
              <a:buFont typeface="Wingdings 3" pitchFamily="18" charset="2"/>
              <a:buNone/>
              <a:defRPr/>
            </a:pPr>
            <a:r>
              <a:rPr lang="en-IE" altLang="en-US" sz="1000" dirty="0" smtClean="0">
                <a:solidFill>
                  <a:schemeClr val="tx1">
                    <a:lumMod val="75000"/>
                    <a:lumOff val="25000"/>
                  </a:schemeClr>
                </a:solidFill>
                <a:latin typeface="+mn-lt"/>
              </a:rPr>
              <a:t>If you repay your Mortgage early when you are on a variable rate of interest, we charge no redemption fee. If you repay your Mortgage early when you are on a fixed rate of interest, or change to another rate within your fixed rate period, you may have to pay an additional funding fee. </a:t>
            </a:r>
          </a:p>
          <a:p>
            <a:pPr eaLnBrk="1" hangingPunct="1">
              <a:spcBef>
                <a:spcPct val="0"/>
              </a:spcBef>
              <a:buFont typeface="Wingdings 3" pitchFamily="18" charset="2"/>
              <a:buNone/>
              <a:defRPr/>
            </a:pPr>
            <a:r>
              <a:rPr lang="en-IE" altLang="en-US" sz="1000" dirty="0" smtClean="0">
                <a:solidFill>
                  <a:schemeClr val="tx1">
                    <a:lumMod val="75000"/>
                    <a:lumOff val="25000"/>
                  </a:schemeClr>
                </a:solidFill>
                <a:latin typeface="+mn-lt"/>
              </a:rPr>
              <a:t>This funding fee is compensation for the additional interest expense that the bank may incur as a result of a customer breaking their fixed rate contract. If there is no additional interest expense incurred by the Bank no compensation will be required. </a:t>
            </a:r>
          </a:p>
        </p:txBody>
      </p:sp>
      <p:sp>
        <p:nvSpPr>
          <p:cNvPr id="22" name="Line 6"/>
          <p:cNvSpPr>
            <a:spLocks noChangeShapeType="1"/>
          </p:cNvSpPr>
          <p:nvPr/>
        </p:nvSpPr>
        <p:spPr bwMode="auto">
          <a:xfrm>
            <a:off x="395288" y="1181570"/>
            <a:ext cx="84248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E">
              <a:solidFill>
                <a:schemeClr val="tx1">
                  <a:lumMod val="75000"/>
                  <a:lumOff val="25000"/>
                </a:schemeClr>
              </a:solidFill>
            </a:endParaRPr>
          </a:p>
        </p:txBody>
      </p:sp>
    </p:spTree>
    <p:extLst>
      <p:ext uri="{BB962C8B-B14F-4D97-AF65-F5344CB8AC3E}">
        <p14:creationId xmlns:p14="http://schemas.microsoft.com/office/powerpoint/2010/main" val="2754423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1AF6A6C4464D4FB44EB3CB7953605B" ma:contentTypeVersion="0" ma:contentTypeDescription="Create a new document." ma:contentTypeScope="" ma:versionID="88305b0e7fbabecabeb25fc45a94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DEEC7F8-9BF6-4B88-A847-CA9FAE222504}">
  <ds:schemaRefs>
    <ds:schemaRef ds:uri="http://schemas.microsoft.com/sharepoint/v3/contenttype/forms"/>
  </ds:schemaRefs>
</ds:datastoreItem>
</file>

<file path=customXml/itemProps2.xml><?xml version="1.0" encoding="utf-8"?>
<ds:datastoreItem xmlns:ds="http://schemas.openxmlformats.org/officeDocument/2006/customXml" ds:itemID="{A4F06528-71C2-439A-AF15-31C190A8B89C}">
  <ds:schemaRefs>
    <ds:schemaRef ds:uri="http://schemas.microsoft.com/office/2006/documentManagement/types"/>
    <ds:schemaRef ds:uri="http://purl.org/dc/elements/1.1/"/>
    <ds:schemaRef ds:uri="http://purl.org/dc/terms/"/>
    <ds:schemaRef ds:uri="http://purl.org/dc/dcmitype/"/>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1C86CE2-8298-4843-87A1-DD61175F2F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2641</TotalTime>
  <Words>1746</Words>
  <Application>Microsoft Office PowerPoint</Application>
  <PresentationFormat>On-screen Show (4:3)</PresentationFormat>
  <Paragraphs>151</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ＭＳ Ｐゴシック</vt:lpstr>
      <vt:lpstr>Arial</vt:lpstr>
      <vt:lpstr>Arial </vt:lpstr>
      <vt:lpstr>Arial Narrow</vt:lpstr>
      <vt:lpstr>Calibri</vt:lpstr>
      <vt:lpstr>Cambria Math</vt:lpstr>
      <vt:lpstr>Century</vt:lpstr>
      <vt:lpstr>Tahoma</vt:lpstr>
      <vt:lpstr>Wingdings 3</vt:lpstr>
      <vt:lpstr>Office Theme</vt:lpstr>
      <vt:lpstr>The mortgage that’s right for you</vt:lpstr>
      <vt:lpstr>This is what I’ll be talking about this evening</vt:lpstr>
      <vt:lpstr>PowerPoint Presentation</vt:lpstr>
      <vt:lpstr>PowerPoint Presentation</vt:lpstr>
      <vt:lpstr>PowerPoint Presentation</vt:lpstr>
      <vt:lpstr>We have a mortgage to suit every need…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Anja Coyne</dc:creator>
  <cp:lastModifiedBy>Allen, Andrew</cp:lastModifiedBy>
  <cp:revision>245</cp:revision>
  <dcterms:created xsi:type="dcterms:W3CDTF">2014-02-25T21:43:19Z</dcterms:created>
  <dcterms:modified xsi:type="dcterms:W3CDTF">2015-06-26T15:04:26Z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0x010100A61AF6A6C4464D4FB44EB3CB7953605B</vt:lpwstr>
  </property>
</Properties>
</file>