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2" r:id="rId2"/>
    <p:sldId id="380" r:id="rId3"/>
    <p:sldId id="384" r:id="rId4"/>
    <p:sldId id="423" r:id="rId5"/>
    <p:sldId id="424" r:id="rId6"/>
    <p:sldId id="425" r:id="rId7"/>
    <p:sldId id="426" r:id="rId8"/>
    <p:sldId id="410" r:id="rId9"/>
    <p:sldId id="418" r:id="rId10"/>
    <p:sldId id="387" r:id="rId11"/>
    <p:sldId id="420" r:id="rId12"/>
    <p:sldId id="412" r:id="rId13"/>
    <p:sldId id="413" r:id="rId14"/>
    <p:sldId id="414" r:id="rId15"/>
    <p:sldId id="415" r:id="rId16"/>
    <p:sldId id="416" r:id="rId17"/>
    <p:sldId id="417" r:id="rId18"/>
    <p:sldId id="377" r:id="rId19"/>
    <p:sldId id="376" r:id="rId20"/>
    <p:sldId id="378" r:id="rId21"/>
    <p:sldId id="262" r:id="rId22"/>
    <p:sldId id="36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A6BFC381-9DBC-9B47-9D16-E651729A1C82}">
          <p14:sldIdLst/>
        </p14:section>
        <p14:section name="Titles and Dividers" id="{1E7DD9E6-8846-8448-AF36-6CA7C36D3FBC}">
          <p14:sldIdLst>
            <p14:sldId id="332"/>
          </p14:sldIdLst>
        </p14:section>
        <p14:section name="Content" id="{380C3243-BEFC-A549-B533-A4F0BFEA40A1}">
          <p14:sldIdLst>
            <p14:sldId id="380"/>
            <p14:sldId id="384"/>
            <p14:sldId id="423"/>
            <p14:sldId id="424"/>
            <p14:sldId id="425"/>
            <p14:sldId id="426"/>
            <p14:sldId id="410"/>
            <p14:sldId id="418"/>
            <p14:sldId id="387"/>
            <p14:sldId id="420"/>
            <p14:sldId id="412"/>
            <p14:sldId id="413"/>
            <p14:sldId id="414"/>
            <p14:sldId id="415"/>
            <p14:sldId id="416"/>
            <p14:sldId id="417"/>
            <p14:sldId id="377"/>
            <p14:sldId id="376"/>
            <p14:sldId id="378"/>
          </p14:sldIdLst>
        </p14:section>
        <p14:section name="Example slides" id="{6F4BDC45-F9AA-BE40-B27C-BCB372411A4C}">
          <p14:sldIdLst>
            <p14:sldId id="262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4096">
          <p15:clr>
            <a:srgbClr val="A4A3A4"/>
          </p15:clr>
        </p15:guide>
        <p15:guide id="3" orient="horz" pos="3688">
          <p15:clr>
            <a:srgbClr val="A4A3A4"/>
          </p15:clr>
        </p15:guide>
        <p15:guide id="4" orient="horz" pos="760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pos="232">
          <p15:clr>
            <a:srgbClr val="A4A3A4"/>
          </p15:clr>
        </p15:guide>
        <p15:guide id="7" pos="5530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2F2F2"/>
    <a:srgbClr val="FFFFFF"/>
    <a:srgbClr val="007A3E"/>
    <a:srgbClr val="0000FF"/>
    <a:srgbClr val="191919"/>
    <a:srgbClr val="009FDB"/>
    <a:srgbClr val="CF2A2A"/>
    <a:srgbClr val="4CA90C"/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73" autoAdjust="0"/>
  </p:normalViewPr>
  <p:slideViewPr>
    <p:cSldViewPr snapToGrid="0">
      <p:cViewPr varScale="1">
        <p:scale>
          <a:sx n="87" d="100"/>
          <a:sy n="87" d="100"/>
        </p:scale>
        <p:origin x="2304" y="90"/>
      </p:cViewPr>
      <p:guideLst>
        <p:guide orient="horz" pos="232"/>
        <p:guide orient="horz" pos="4096"/>
        <p:guide orient="horz" pos="3688"/>
        <p:guide orient="horz" pos="760"/>
        <p:guide orient="horz" pos="488"/>
        <p:guide pos="232"/>
        <p:guide pos="55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78" y="4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11\AppData\Local\Temp\7zO4F2484F1\A_2017.12.04_15.24.12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8174145729681"/>
          <c:y val="2.3916267542329867E-2"/>
          <c:w val="0.85363465191862131"/>
          <c:h val="0.776694799357688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'A_2017.12.04_15.24.12'!$M$1</c:f>
              <c:strCache>
                <c:ptCount val="1"/>
                <c:pt idx="0">
                  <c:v>DL_bitrate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yVal>
            <c:numRef>
              <c:f>'A_2017.12.04_15.24.12'!$M$2:$M$234</c:f>
              <c:numCache>
                <c:formatCode>General</c:formatCode>
                <c:ptCount val="233"/>
                <c:pt idx="0">
                  <c:v>3176</c:v>
                </c:pt>
                <c:pt idx="1">
                  <c:v>603</c:v>
                </c:pt>
                <c:pt idx="2">
                  <c:v>603</c:v>
                </c:pt>
                <c:pt idx="3">
                  <c:v>1330</c:v>
                </c:pt>
                <c:pt idx="4">
                  <c:v>1140</c:v>
                </c:pt>
                <c:pt idx="5">
                  <c:v>883</c:v>
                </c:pt>
                <c:pt idx="6">
                  <c:v>682</c:v>
                </c:pt>
                <c:pt idx="7">
                  <c:v>22</c:v>
                </c:pt>
                <c:pt idx="8">
                  <c:v>1822</c:v>
                </c:pt>
                <c:pt idx="9">
                  <c:v>1274</c:v>
                </c:pt>
                <c:pt idx="10">
                  <c:v>1286</c:v>
                </c:pt>
                <c:pt idx="11">
                  <c:v>1219</c:v>
                </c:pt>
                <c:pt idx="12">
                  <c:v>1375</c:v>
                </c:pt>
                <c:pt idx="13">
                  <c:v>1286</c:v>
                </c:pt>
                <c:pt idx="14">
                  <c:v>2740</c:v>
                </c:pt>
                <c:pt idx="15">
                  <c:v>637</c:v>
                </c:pt>
                <c:pt idx="16">
                  <c:v>1017</c:v>
                </c:pt>
                <c:pt idx="17">
                  <c:v>1006</c:v>
                </c:pt>
                <c:pt idx="18">
                  <c:v>2281</c:v>
                </c:pt>
                <c:pt idx="19">
                  <c:v>4395</c:v>
                </c:pt>
                <c:pt idx="20">
                  <c:v>4674</c:v>
                </c:pt>
                <c:pt idx="21">
                  <c:v>3612</c:v>
                </c:pt>
                <c:pt idx="22">
                  <c:v>5379</c:v>
                </c:pt>
                <c:pt idx="23">
                  <c:v>7705</c:v>
                </c:pt>
                <c:pt idx="24">
                  <c:v>525</c:v>
                </c:pt>
                <c:pt idx="25">
                  <c:v>1107</c:v>
                </c:pt>
                <c:pt idx="26">
                  <c:v>939</c:v>
                </c:pt>
                <c:pt idx="27">
                  <c:v>873</c:v>
                </c:pt>
                <c:pt idx="28">
                  <c:v>872</c:v>
                </c:pt>
                <c:pt idx="29">
                  <c:v>1219</c:v>
                </c:pt>
                <c:pt idx="30">
                  <c:v>1453</c:v>
                </c:pt>
                <c:pt idx="31">
                  <c:v>536</c:v>
                </c:pt>
                <c:pt idx="32">
                  <c:v>369</c:v>
                </c:pt>
                <c:pt idx="33">
                  <c:v>849</c:v>
                </c:pt>
                <c:pt idx="34">
                  <c:v>4596</c:v>
                </c:pt>
                <c:pt idx="35">
                  <c:v>1733</c:v>
                </c:pt>
                <c:pt idx="36">
                  <c:v>1308</c:v>
                </c:pt>
                <c:pt idx="37">
                  <c:v>2227</c:v>
                </c:pt>
                <c:pt idx="38">
                  <c:v>2337</c:v>
                </c:pt>
                <c:pt idx="39">
                  <c:v>861</c:v>
                </c:pt>
                <c:pt idx="40">
                  <c:v>2986</c:v>
                </c:pt>
                <c:pt idx="41">
                  <c:v>1958</c:v>
                </c:pt>
                <c:pt idx="42">
                  <c:v>1252</c:v>
                </c:pt>
                <c:pt idx="43">
                  <c:v>1298</c:v>
                </c:pt>
                <c:pt idx="44">
                  <c:v>1028</c:v>
                </c:pt>
                <c:pt idx="45">
                  <c:v>693</c:v>
                </c:pt>
                <c:pt idx="46">
                  <c:v>4484</c:v>
                </c:pt>
                <c:pt idx="47">
                  <c:v>939</c:v>
                </c:pt>
                <c:pt idx="48">
                  <c:v>2136</c:v>
                </c:pt>
                <c:pt idx="49">
                  <c:v>626</c:v>
                </c:pt>
                <c:pt idx="50">
                  <c:v>2013</c:v>
                </c:pt>
                <c:pt idx="51">
                  <c:v>3947</c:v>
                </c:pt>
                <c:pt idx="52">
                  <c:v>2997</c:v>
                </c:pt>
                <c:pt idx="53">
                  <c:v>3658</c:v>
                </c:pt>
                <c:pt idx="54">
                  <c:v>3489</c:v>
                </c:pt>
                <c:pt idx="55">
                  <c:v>2527</c:v>
                </c:pt>
                <c:pt idx="56">
                  <c:v>1890</c:v>
                </c:pt>
                <c:pt idx="57">
                  <c:v>1778</c:v>
                </c:pt>
                <c:pt idx="58">
                  <c:v>111</c:v>
                </c:pt>
                <c:pt idx="59">
                  <c:v>1263</c:v>
                </c:pt>
                <c:pt idx="60">
                  <c:v>480</c:v>
                </c:pt>
                <c:pt idx="61">
                  <c:v>961</c:v>
                </c:pt>
                <c:pt idx="62">
                  <c:v>726</c:v>
                </c:pt>
                <c:pt idx="63">
                  <c:v>849</c:v>
                </c:pt>
                <c:pt idx="64">
                  <c:v>939</c:v>
                </c:pt>
                <c:pt idx="65">
                  <c:v>1140</c:v>
                </c:pt>
                <c:pt idx="66">
                  <c:v>279</c:v>
                </c:pt>
                <c:pt idx="67">
                  <c:v>838</c:v>
                </c:pt>
                <c:pt idx="68">
                  <c:v>648</c:v>
                </c:pt>
                <c:pt idx="69">
                  <c:v>1062</c:v>
                </c:pt>
                <c:pt idx="70">
                  <c:v>1006</c:v>
                </c:pt>
                <c:pt idx="71">
                  <c:v>548</c:v>
                </c:pt>
                <c:pt idx="72">
                  <c:v>1196</c:v>
                </c:pt>
                <c:pt idx="73">
                  <c:v>1051</c:v>
                </c:pt>
                <c:pt idx="74">
                  <c:v>715</c:v>
                </c:pt>
                <c:pt idx="75">
                  <c:v>1476</c:v>
                </c:pt>
                <c:pt idx="76">
                  <c:v>570</c:v>
                </c:pt>
                <c:pt idx="77">
                  <c:v>961</c:v>
                </c:pt>
                <c:pt idx="78">
                  <c:v>950</c:v>
                </c:pt>
                <c:pt idx="79">
                  <c:v>1073</c:v>
                </c:pt>
                <c:pt idx="80">
                  <c:v>1163</c:v>
                </c:pt>
                <c:pt idx="81">
                  <c:v>928</c:v>
                </c:pt>
                <c:pt idx="82">
                  <c:v>615</c:v>
                </c:pt>
                <c:pt idx="83">
                  <c:v>905</c:v>
                </c:pt>
                <c:pt idx="84">
                  <c:v>234</c:v>
                </c:pt>
                <c:pt idx="85">
                  <c:v>212</c:v>
                </c:pt>
                <c:pt idx="86">
                  <c:v>1252</c:v>
                </c:pt>
                <c:pt idx="87">
                  <c:v>279</c:v>
                </c:pt>
                <c:pt idx="88">
                  <c:v>436</c:v>
                </c:pt>
                <c:pt idx="89">
                  <c:v>257</c:v>
                </c:pt>
                <c:pt idx="90">
                  <c:v>313</c:v>
                </c:pt>
                <c:pt idx="91">
                  <c:v>324</c:v>
                </c:pt>
                <c:pt idx="92">
                  <c:v>100</c:v>
                </c:pt>
                <c:pt idx="93">
                  <c:v>123</c:v>
                </c:pt>
                <c:pt idx="94">
                  <c:v>402</c:v>
                </c:pt>
                <c:pt idx="95">
                  <c:v>22</c:v>
                </c:pt>
                <c:pt idx="96">
                  <c:v>335</c:v>
                </c:pt>
                <c:pt idx="97">
                  <c:v>525</c:v>
                </c:pt>
                <c:pt idx="98">
                  <c:v>447</c:v>
                </c:pt>
                <c:pt idx="99">
                  <c:v>794</c:v>
                </c:pt>
                <c:pt idx="100">
                  <c:v>212</c:v>
                </c:pt>
                <c:pt idx="101">
                  <c:v>1342</c:v>
                </c:pt>
                <c:pt idx="102">
                  <c:v>827</c:v>
                </c:pt>
                <c:pt idx="103">
                  <c:v>671</c:v>
                </c:pt>
                <c:pt idx="104">
                  <c:v>167</c:v>
                </c:pt>
                <c:pt idx="105">
                  <c:v>1163</c:v>
                </c:pt>
                <c:pt idx="106">
                  <c:v>615</c:v>
                </c:pt>
                <c:pt idx="107">
                  <c:v>1140</c:v>
                </c:pt>
                <c:pt idx="108">
                  <c:v>1466</c:v>
                </c:pt>
                <c:pt idx="109">
                  <c:v>1772</c:v>
                </c:pt>
                <c:pt idx="110">
                  <c:v>2527</c:v>
                </c:pt>
                <c:pt idx="111">
                  <c:v>5088</c:v>
                </c:pt>
                <c:pt idx="112">
                  <c:v>3914</c:v>
                </c:pt>
                <c:pt idx="113">
                  <c:v>2672</c:v>
                </c:pt>
                <c:pt idx="114">
                  <c:v>3220</c:v>
                </c:pt>
                <c:pt idx="115">
                  <c:v>4954</c:v>
                </c:pt>
                <c:pt idx="116">
                  <c:v>4171</c:v>
                </c:pt>
                <c:pt idx="117">
                  <c:v>3690</c:v>
                </c:pt>
                <c:pt idx="118">
                  <c:v>2963</c:v>
                </c:pt>
                <c:pt idx="119">
                  <c:v>3064</c:v>
                </c:pt>
                <c:pt idx="120">
                  <c:v>2974</c:v>
                </c:pt>
                <c:pt idx="121">
                  <c:v>2898</c:v>
                </c:pt>
                <c:pt idx="122">
                  <c:v>3377</c:v>
                </c:pt>
                <c:pt idx="123">
                  <c:v>1811</c:v>
                </c:pt>
                <c:pt idx="124">
                  <c:v>973</c:v>
                </c:pt>
                <c:pt idx="125">
                  <c:v>1062</c:v>
                </c:pt>
                <c:pt idx="126">
                  <c:v>1822</c:v>
                </c:pt>
                <c:pt idx="127">
                  <c:v>0</c:v>
                </c:pt>
                <c:pt idx="128">
                  <c:v>1140</c:v>
                </c:pt>
                <c:pt idx="129">
                  <c:v>782</c:v>
                </c:pt>
                <c:pt idx="130">
                  <c:v>469</c:v>
                </c:pt>
                <c:pt idx="131">
                  <c:v>771</c:v>
                </c:pt>
                <c:pt idx="132">
                  <c:v>1096</c:v>
                </c:pt>
                <c:pt idx="133">
                  <c:v>1487</c:v>
                </c:pt>
                <c:pt idx="134">
                  <c:v>1677</c:v>
                </c:pt>
                <c:pt idx="135">
                  <c:v>0</c:v>
                </c:pt>
                <c:pt idx="136">
                  <c:v>0</c:v>
                </c:pt>
                <c:pt idx="137">
                  <c:v>939</c:v>
                </c:pt>
                <c:pt idx="138">
                  <c:v>581</c:v>
                </c:pt>
                <c:pt idx="139">
                  <c:v>335</c:v>
                </c:pt>
                <c:pt idx="140">
                  <c:v>134</c:v>
                </c:pt>
                <c:pt idx="141">
                  <c:v>391</c:v>
                </c:pt>
                <c:pt idx="142">
                  <c:v>1332</c:v>
                </c:pt>
                <c:pt idx="143">
                  <c:v>1361</c:v>
                </c:pt>
                <c:pt idx="144">
                  <c:v>0</c:v>
                </c:pt>
                <c:pt idx="145">
                  <c:v>3388</c:v>
                </c:pt>
                <c:pt idx="146">
                  <c:v>3388</c:v>
                </c:pt>
                <c:pt idx="147">
                  <c:v>357</c:v>
                </c:pt>
                <c:pt idx="148">
                  <c:v>246</c:v>
                </c:pt>
                <c:pt idx="149">
                  <c:v>167</c:v>
                </c:pt>
                <c:pt idx="150">
                  <c:v>123</c:v>
                </c:pt>
                <c:pt idx="151">
                  <c:v>67</c:v>
                </c:pt>
                <c:pt idx="152">
                  <c:v>145</c:v>
                </c:pt>
                <c:pt idx="153">
                  <c:v>157</c:v>
                </c:pt>
                <c:pt idx="154">
                  <c:v>514</c:v>
                </c:pt>
                <c:pt idx="155">
                  <c:v>1051</c:v>
                </c:pt>
                <c:pt idx="156">
                  <c:v>123</c:v>
                </c:pt>
                <c:pt idx="157">
                  <c:v>0</c:v>
                </c:pt>
                <c:pt idx="158">
                  <c:v>78</c:v>
                </c:pt>
                <c:pt idx="159">
                  <c:v>749</c:v>
                </c:pt>
                <c:pt idx="160">
                  <c:v>44</c:v>
                </c:pt>
                <c:pt idx="161">
                  <c:v>369</c:v>
                </c:pt>
                <c:pt idx="162">
                  <c:v>514</c:v>
                </c:pt>
                <c:pt idx="163">
                  <c:v>313</c:v>
                </c:pt>
                <c:pt idx="164">
                  <c:v>301</c:v>
                </c:pt>
                <c:pt idx="165">
                  <c:v>257</c:v>
                </c:pt>
                <c:pt idx="166">
                  <c:v>190</c:v>
                </c:pt>
                <c:pt idx="167">
                  <c:v>693</c:v>
                </c:pt>
                <c:pt idx="168">
                  <c:v>424</c:v>
                </c:pt>
                <c:pt idx="169">
                  <c:v>391</c:v>
                </c:pt>
                <c:pt idx="170">
                  <c:v>548</c:v>
                </c:pt>
                <c:pt idx="171">
                  <c:v>178</c:v>
                </c:pt>
                <c:pt idx="172">
                  <c:v>346</c:v>
                </c:pt>
                <c:pt idx="173">
                  <c:v>548</c:v>
                </c:pt>
                <c:pt idx="174">
                  <c:v>760</c:v>
                </c:pt>
                <c:pt idx="175">
                  <c:v>861</c:v>
                </c:pt>
                <c:pt idx="176">
                  <c:v>1934</c:v>
                </c:pt>
                <c:pt idx="177">
                  <c:v>0</c:v>
                </c:pt>
                <c:pt idx="178">
                  <c:v>704</c:v>
                </c:pt>
                <c:pt idx="179">
                  <c:v>3265</c:v>
                </c:pt>
                <c:pt idx="180">
                  <c:v>4540</c:v>
                </c:pt>
                <c:pt idx="181">
                  <c:v>3030</c:v>
                </c:pt>
                <c:pt idx="182">
                  <c:v>3030</c:v>
                </c:pt>
                <c:pt idx="183">
                  <c:v>3355</c:v>
                </c:pt>
                <c:pt idx="184">
                  <c:v>4708</c:v>
                </c:pt>
                <c:pt idx="185">
                  <c:v>6050</c:v>
                </c:pt>
                <c:pt idx="186">
                  <c:v>4540</c:v>
                </c:pt>
                <c:pt idx="187">
                  <c:v>4540</c:v>
                </c:pt>
                <c:pt idx="188">
                  <c:v>3947</c:v>
                </c:pt>
                <c:pt idx="189">
                  <c:v>2147</c:v>
                </c:pt>
                <c:pt idx="190">
                  <c:v>1934</c:v>
                </c:pt>
                <c:pt idx="191">
                  <c:v>1845</c:v>
                </c:pt>
                <c:pt idx="192">
                  <c:v>302</c:v>
                </c:pt>
                <c:pt idx="193">
                  <c:v>536</c:v>
                </c:pt>
                <c:pt idx="194">
                  <c:v>704</c:v>
                </c:pt>
                <c:pt idx="195">
                  <c:v>704</c:v>
                </c:pt>
                <c:pt idx="196">
                  <c:v>771</c:v>
                </c:pt>
                <c:pt idx="197">
                  <c:v>693</c:v>
                </c:pt>
                <c:pt idx="198">
                  <c:v>44</c:v>
                </c:pt>
                <c:pt idx="199">
                  <c:v>1299</c:v>
                </c:pt>
                <c:pt idx="200">
                  <c:v>1041</c:v>
                </c:pt>
                <c:pt idx="201">
                  <c:v>648</c:v>
                </c:pt>
                <c:pt idx="202">
                  <c:v>536</c:v>
                </c:pt>
                <c:pt idx="203">
                  <c:v>603</c:v>
                </c:pt>
                <c:pt idx="204">
                  <c:v>559</c:v>
                </c:pt>
                <c:pt idx="205">
                  <c:v>480</c:v>
                </c:pt>
                <c:pt idx="206">
                  <c:v>659</c:v>
                </c:pt>
                <c:pt idx="207">
                  <c:v>111</c:v>
                </c:pt>
                <c:pt idx="208">
                  <c:v>301</c:v>
                </c:pt>
                <c:pt idx="209">
                  <c:v>89</c:v>
                </c:pt>
                <c:pt idx="210">
                  <c:v>301</c:v>
                </c:pt>
                <c:pt idx="211">
                  <c:v>134</c:v>
                </c:pt>
                <c:pt idx="212">
                  <c:v>257</c:v>
                </c:pt>
                <c:pt idx="213">
                  <c:v>55</c:v>
                </c:pt>
                <c:pt idx="214">
                  <c:v>234</c:v>
                </c:pt>
                <c:pt idx="215">
                  <c:v>2270</c:v>
                </c:pt>
                <c:pt idx="216">
                  <c:v>2315</c:v>
                </c:pt>
                <c:pt idx="217">
                  <c:v>1722</c:v>
                </c:pt>
                <c:pt idx="218">
                  <c:v>424</c:v>
                </c:pt>
                <c:pt idx="219">
                  <c:v>503</c:v>
                </c:pt>
                <c:pt idx="220">
                  <c:v>268</c:v>
                </c:pt>
                <c:pt idx="221">
                  <c:v>89</c:v>
                </c:pt>
                <c:pt idx="222">
                  <c:v>89</c:v>
                </c:pt>
                <c:pt idx="223">
                  <c:v>100</c:v>
                </c:pt>
                <c:pt idx="224">
                  <c:v>615</c:v>
                </c:pt>
                <c:pt idx="225">
                  <c:v>1386</c:v>
                </c:pt>
                <c:pt idx="226">
                  <c:v>2102</c:v>
                </c:pt>
                <c:pt idx="227">
                  <c:v>794</c:v>
                </c:pt>
                <c:pt idx="228">
                  <c:v>894</c:v>
                </c:pt>
                <c:pt idx="229">
                  <c:v>2080</c:v>
                </c:pt>
                <c:pt idx="230">
                  <c:v>771</c:v>
                </c:pt>
                <c:pt idx="231">
                  <c:v>1565</c:v>
                </c:pt>
                <c:pt idx="232">
                  <c:v>335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5F5-4208-8DF9-4D81B74EB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919240"/>
        <c:axId val="291192824"/>
      </c:scatterChart>
      <c:valAx>
        <c:axId val="231919240"/>
        <c:scaling>
          <c:orientation val="minMax"/>
          <c:max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92824"/>
        <c:crosses val="autoZero"/>
        <c:crossBetween val="midCat"/>
        <c:majorUnit val="10"/>
        <c:minorUnit val="10"/>
      </c:valAx>
      <c:valAx>
        <c:axId val="291192824"/>
        <c:scaling>
          <c:orientation val="minMax"/>
          <c:max val="8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Throughput (Kbps)</a:t>
                </a:r>
              </a:p>
            </c:rich>
          </c:tx>
          <c:layout>
            <c:manualLayout>
              <c:xMode val="edge"/>
              <c:yMode val="edge"/>
              <c:x val="0"/>
              <c:y val="0.2503672871944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19240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5829C-7C6A-DF41-92FC-FE30E34D6DBD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A37F-B7DA-9E4D-A068-4D61982E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7A9F4-9AF1-BE4F-A500-2756F848843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D9196-B747-C840-B910-EBFFFCF7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2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7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4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7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77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82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8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53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5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5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39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9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2"/>
                </a:solidFill>
              </a:rPr>
              <a:t>© 2018 AT&amp;T Intellectual</a:t>
            </a:r>
            <a:r>
              <a:rPr lang="en-US" sz="600" baseline="0" dirty="0">
                <a:solidFill>
                  <a:schemeClr val="tx2"/>
                </a:solidFill>
              </a:rPr>
              <a:t> Property. All rights reserved.</a:t>
            </a:r>
            <a:r>
              <a:rPr lang="en-US" sz="600" dirty="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395" y="594859"/>
            <a:ext cx="420846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95" y="939800"/>
            <a:ext cx="8408988" cy="151176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4395" y="2459736"/>
            <a:ext cx="8412480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395" y="3474720"/>
            <a:ext cx="420846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50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43000"/>
            <a:ext cx="52508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43000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89" y="6260304"/>
            <a:ext cx="1081851" cy="5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11620" y="1139825"/>
            <a:ext cx="296566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8300" y="1206500"/>
            <a:ext cx="5246913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168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07301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515539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5892800" y="1139825"/>
            <a:ext cx="28844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57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54355" y="1118312"/>
            <a:ext cx="4022933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77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841" y="1117915"/>
            <a:ext cx="8412163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228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206500"/>
            <a:ext cx="9144000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add. Globe logo should sit on top of picture.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500"/>
            <a:ext cx="4581144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206500"/>
            <a:ext cx="4571999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add. Globe logo should sit on top of picture.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368300" y="3520578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5841" y="1206500"/>
            <a:ext cx="2133600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5571"/>
            <a:ext cx="601980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65841" y="3721100"/>
            <a:ext cx="2133600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57488" y="3632261"/>
            <a:ext cx="601980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866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368300" y="2690205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368300" y="4365061"/>
            <a:ext cx="8408988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8300" y="1209839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2757488" y="1146867"/>
            <a:ext cx="601980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68300" y="2868174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2757488" y="2778377"/>
            <a:ext cx="601980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68300" y="4546625"/>
            <a:ext cx="2133600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2757488" y="4465964"/>
            <a:ext cx="601980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2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756150" y="1209839"/>
            <a:ext cx="402113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3709988"/>
            <a:ext cx="402336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3709988"/>
            <a:ext cx="4023360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7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5" y="6251053"/>
            <a:ext cx="1081851" cy="500703"/>
          </a:xfrm>
          <a:prstGeom prst="rect">
            <a:avLst/>
          </a:prstGeom>
        </p:spPr>
      </p:pic>
      <p:pic>
        <p:nvPicPr>
          <p:cNvPr id="16" name="Picture 15" descr="att_hz_lkp_rgb_p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tx2"/>
                </a:solidFill>
                <a:latin typeface="+mj-lt"/>
              </a:rPr>
              <a:t>© 2018 AT&amp;T Intellectual</a:t>
            </a:r>
            <a:r>
              <a:rPr lang="en-US" sz="600" baseline="0">
                <a:solidFill>
                  <a:schemeClr val="tx2"/>
                </a:solidFill>
                <a:latin typeface="+mj-lt"/>
              </a:rPr>
              <a:t> Property. All rights reserved.</a:t>
            </a:r>
            <a:r>
              <a:rPr lang="en-US" sz="600">
                <a:solidFill>
                  <a:schemeClr val="tx2"/>
                </a:solidFill>
                <a:latin typeface="+mj-lt"/>
              </a:rPr>
              <a:t> AT&amp;T, Globe logo, Mobilizing Your World and DIRECTV are registered trademarks and service marks of AT&amp;T Intellectual Property and/or AT&amp;T affiliated companies.</a:t>
            </a:r>
            <a:r>
              <a:rPr lang="en-US" sz="600" baseline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600">
                <a:solidFill>
                  <a:schemeClr val="tx2"/>
                </a:solidFill>
                <a:latin typeface="+mj-lt"/>
              </a:rPr>
              <a:t>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04288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8576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12864" y="0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304288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08576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12864" y="1719596"/>
            <a:ext cx="2231136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4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type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4904" y="4577715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904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9" y="6239169"/>
            <a:ext cx="1011767" cy="449674"/>
          </a:xfrm>
          <a:prstGeom prst="rect">
            <a:avLst/>
          </a:prstGeom>
        </p:spPr>
      </p:pic>
      <p:pic>
        <p:nvPicPr>
          <p:cNvPr id="17" name="Picture Placeholder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60" y="6343825"/>
            <a:ext cx="590296" cy="3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88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07991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38847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3298049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6226210" y="1208088"/>
            <a:ext cx="2551078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3692707"/>
            <a:ext cx="2554876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026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76349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5175" y="1209675"/>
            <a:ext cx="0" cy="4652786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66065" y="1208088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65125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255998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4750554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6931743" y="1208088"/>
            <a:ext cx="1845545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5125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3684587"/>
            <a:ext cx="1827590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537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5125" y="1118870"/>
            <a:ext cx="8408988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4602"/>
            <a:ext cx="4023360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157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107991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38847" y="2686646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125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295981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226838" y="2623098"/>
            <a:ext cx="2554876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659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76349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1207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766065" y="2690650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68300" y="1117981"/>
            <a:ext cx="8408988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365125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2559983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4754841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949698" y="2623098"/>
            <a:ext cx="1827590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748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46625" y="1769549"/>
            <a:ext cx="4030663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2624602"/>
            <a:ext cx="4023360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2623098"/>
            <a:ext cx="4023360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819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07991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38847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95982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26838" y="1769549"/>
            <a:ext cx="2554876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3295981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6226838" y="2623098"/>
            <a:ext cx="2554876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92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76349" y="1791167"/>
            <a:ext cx="0" cy="4073058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0" y="1769456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66065" y="1780312"/>
            <a:ext cx="0" cy="408391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8300" y="1210471"/>
            <a:ext cx="8412163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8300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559983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750554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943268" y="1769549"/>
            <a:ext cx="1838445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68300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2559983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4750554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6943268" y="2623098"/>
            <a:ext cx="1827590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498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299" y="1139825"/>
            <a:ext cx="595861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0326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6495544" y="1206500"/>
            <a:ext cx="2281744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8300" y="1206500"/>
            <a:ext cx="595471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646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74396" y="6329843"/>
            <a:ext cx="4427624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chemeClr val="tx2"/>
                </a:solidFill>
              </a:rPr>
              <a:t>© 2018 AT&amp;T Intellectual</a:t>
            </a:r>
            <a:r>
              <a:rPr lang="en-US" sz="600" baseline="0">
                <a:solidFill>
                  <a:schemeClr val="tx2"/>
                </a:solidFill>
              </a:rPr>
              <a:t> Property. All rights reserved.</a:t>
            </a:r>
            <a:r>
              <a:rPr lang="en-US" sz="60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6" y="3657600"/>
            <a:ext cx="8408988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74196" y="4581144"/>
            <a:ext cx="8412480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5303520"/>
            <a:ext cx="6490521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863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7099" y="1458409"/>
            <a:ext cx="4011890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765398" y="1458409"/>
            <a:ext cx="4011890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145" y="3217928"/>
            <a:ext cx="1905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9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7099" y="1142211"/>
            <a:ext cx="4011861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468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72292" y="1142211"/>
            <a:ext cx="4004996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4941096" y="1587384"/>
            <a:ext cx="365760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993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4040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498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632700" y="6078714"/>
            <a:ext cx="15113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" name="Picture 1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2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632700" y="6078714"/>
            <a:ext cx="15113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3"/>
            <a:ext cx="4821858" cy="2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4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85100" y="6078714"/>
            <a:ext cx="1358900" cy="779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2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11667" y="0"/>
            <a:ext cx="3050724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85100" y="6078714"/>
            <a:ext cx="1358900" cy="779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6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3262391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47000" y="6078714"/>
            <a:ext cx="13970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9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3262391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7747000" y="6078714"/>
            <a:ext cx="1397000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161071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5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196" y="1642532"/>
            <a:ext cx="8408988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4196" y="3608389"/>
            <a:ext cx="420846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46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370"/>
            <a:ext cx="8408988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89" y="6260304"/>
            <a:ext cx="1081851" cy="5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68300" y="1139629"/>
            <a:ext cx="8408988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>
                <a:latin typeface="+mj-lt"/>
              </a:defRPr>
            </a:lvl1pPr>
            <a:lvl2pPr>
              <a:defRPr b="1">
                <a:solidFill>
                  <a:schemeClr val="tx1"/>
                </a:solidFill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89" y="6260304"/>
            <a:ext cx="1081851" cy="5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0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681032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9" y="6239169"/>
            <a:ext cx="1011767" cy="4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2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8300" y="1139825"/>
            <a:ext cx="40962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71786" y="1206500"/>
            <a:ext cx="4107089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9" y="6239169"/>
            <a:ext cx="1011767" cy="4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6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0" y="1210028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41" y="522779"/>
            <a:ext cx="8408988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65841" y="1139546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4753928" y="1139825"/>
            <a:ext cx="402336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9" y="6239169"/>
            <a:ext cx="1011767" cy="4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t_hz_lkp_rgb_pos.png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6098580"/>
            <a:ext cx="1308100" cy="759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768" y="6398261"/>
            <a:ext cx="220607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000"/>
              </a:lnSpc>
              <a:defRPr sz="800" b="0">
                <a:solidFill>
                  <a:schemeClr val="tx2"/>
                </a:solidFill>
                <a:latin typeface="ATT Aleck Sans" panose="020B0503020203020204"/>
                <a:cs typeface="ATT Aleck Sans" panose="020B0503020203020204"/>
              </a:defRPr>
            </a:lvl1pPr>
          </a:lstStyle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300" y="226831"/>
            <a:ext cx="8408988" cy="1827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+mn-lt"/>
                <a:cs typeface="ATT Aleck Sans" panose="020B0503020203020204" pitchFamily="34" charset="0"/>
              </a:rPr>
              <a:t>Throughput Prediction from Radio Network Measurements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522779"/>
            <a:ext cx="8408988" cy="3422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139001"/>
            <a:ext cx="8408988" cy="480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321786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717" r:id="rId3"/>
    <p:sldLayoutId id="2147483728" r:id="rId4"/>
    <p:sldLayoutId id="2147483650" r:id="rId5"/>
    <p:sldLayoutId id="2147483701" r:id="rId6"/>
    <p:sldLayoutId id="2147483691" r:id="rId7"/>
    <p:sldLayoutId id="2147483731" r:id="rId8"/>
    <p:sldLayoutId id="2147483698" r:id="rId9"/>
    <p:sldLayoutId id="2147483695" r:id="rId10"/>
    <p:sldLayoutId id="2147483732" r:id="rId11"/>
    <p:sldLayoutId id="2147483699" r:id="rId12"/>
    <p:sldLayoutId id="2147483700" r:id="rId13"/>
    <p:sldLayoutId id="2147483702" r:id="rId14"/>
    <p:sldLayoutId id="2147483679" r:id="rId15"/>
    <p:sldLayoutId id="2147483697" r:id="rId16"/>
    <p:sldLayoutId id="2147483689" r:id="rId17"/>
    <p:sldLayoutId id="2147483703" r:id="rId18"/>
    <p:sldLayoutId id="2147483707" r:id="rId19"/>
    <p:sldLayoutId id="2147483713" r:id="rId20"/>
    <p:sldLayoutId id="2147483714" r:id="rId21"/>
    <p:sldLayoutId id="2147483704" r:id="rId22"/>
    <p:sldLayoutId id="2147483705" r:id="rId23"/>
    <p:sldLayoutId id="2147483706" r:id="rId24"/>
    <p:sldLayoutId id="2147483712" r:id="rId25"/>
    <p:sldLayoutId id="2147483710" r:id="rId26"/>
    <p:sldLayoutId id="2147483711" r:id="rId27"/>
    <p:sldLayoutId id="2147483723" r:id="rId28"/>
    <p:sldLayoutId id="2147483733" r:id="rId29"/>
    <p:sldLayoutId id="2147483696" r:id="rId30"/>
    <p:sldLayoutId id="2147483654" r:id="rId31"/>
    <p:sldLayoutId id="2147483655" r:id="rId32"/>
    <p:sldLayoutId id="2147483660" r:id="rId33"/>
    <p:sldLayoutId id="2147483737" r:id="rId34"/>
    <p:sldLayoutId id="2147483734" r:id="rId35"/>
    <p:sldLayoutId id="2147483738" r:id="rId36"/>
    <p:sldLayoutId id="2147483736" r:id="rId37"/>
    <p:sldLayoutId id="2147483739" r:id="rId38"/>
  </p:sldLayoutIdLst>
  <p:hf hdr="0" ftr="0" dt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sz="1800" kern="1200">
          <a:solidFill>
            <a:schemeClr val="tx2"/>
          </a:solidFill>
          <a:latin typeface="+mn-lt"/>
          <a:ea typeface="+mj-ea"/>
          <a:cs typeface="ATT Aleck Sans" panose="020B0503020203020204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ATT Aleck Sans" panose="020B0503020203020204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/>
        </a:defRPr>
      </a:lvl2pPr>
      <a:lvl3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/>
        </a:defRPr>
      </a:lvl3pPr>
      <a:lvl4pPr marL="457200" indent="-2317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/>
        </a:defRPr>
      </a:lvl4pPr>
      <a:lvl5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>
          <a:solidFill>
            <a:schemeClr val="tx2"/>
          </a:solidFill>
          <a:latin typeface="+mn-lt"/>
          <a:ea typeface="+mn-ea"/>
          <a:cs typeface="ATT Aleck Sans" panose="020B0503020203020204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73" userDrawn="1">
          <p15:clr>
            <a:srgbClr val="F26B43"/>
          </p15:clr>
        </p15:guide>
        <p15:guide id="4" orient="horz" pos="743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  <p15:guide id="6" orient="horz" pos="4091" userDrawn="1">
          <p15:clr>
            <a:srgbClr val="F26B43"/>
          </p15:clr>
        </p15:guide>
        <p15:guide id="7" pos="231" userDrawn="1">
          <p15:clr>
            <a:srgbClr val="F26B43"/>
          </p15:clr>
        </p15:guide>
        <p15:guide id="8" pos="55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google/ExoPlaye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title="Title slide option 4"/>
          <p:cNvSpPr>
            <a:spLocks noGrp="1"/>
          </p:cNvSpPr>
          <p:nvPr>
            <p:ph type="title"/>
          </p:nvPr>
        </p:nvSpPr>
        <p:spPr>
          <a:xfrm>
            <a:off x="374904" y="1045969"/>
            <a:ext cx="8408988" cy="1517904"/>
          </a:xfrm>
        </p:spPr>
        <p:txBody>
          <a:bodyPr/>
          <a:lstStyle/>
          <a:p>
            <a:pPr algn="ctr"/>
            <a:r>
              <a:rPr lang="en-IE" sz="4000" dirty="0">
                <a:solidFill>
                  <a:schemeClr val="tx2"/>
                </a:solidFill>
                <a:cs typeface="Calibri"/>
              </a:rPr>
              <a:t>Empowering Video Players in Cellular: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IE" sz="4000" dirty="0">
                <a:solidFill>
                  <a:schemeClr val="tx2"/>
                </a:solidFill>
                <a:cs typeface="Calibri"/>
              </a:rPr>
              <a:t>Throughput Prediction from Radio Network Measurements</a:t>
            </a:r>
            <a:endParaRPr lang="en-IE" dirty="0">
              <a:solidFill>
                <a:schemeClr val="tx2"/>
              </a:solidFill>
            </a:endParaRPr>
          </a:p>
          <a:p>
            <a:pPr algn="ctr"/>
            <a:endParaRPr lang="en-IE" sz="4000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3"/>
          </p:nvPr>
        </p:nvSpPr>
        <p:spPr>
          <a:xfrm>
            <a:off x="374904" y="2919830"/>
            <a:ext cx="8412480" cy="4572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IE" sz="2800" dirty="0">
                <a:solidFill>
                  <a:schemeClr val="tx2"/>
                </a:solidFill>
              </a:rPr>
              <a:t>MMSYS’19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 Placeholder 4" title="Presenter name and date"/>
          <p:cNvSpPr>
            <a:spLocks noGrp="1"/>
          </p:cNvSpPr>
          <p:nvPr>
            <p:ph type="body" sz="quarter" idx="13"/>
          </p:nvPr>
        </p:nvSpPr>
        <p:spPr>
          <a:xfrm>
            <a:off x="374904" y="3454109"/>
            <a:ext cx="8408988" cy="1904102"/>
          </a:xfrm>
        </p:spPr>
        <p:txBody>
          <a:bodyPr/>
          <a:lstStyle/>
          <a:p>
            <a:r>
              <a:rPr lang="en-US" dirty="0"/>
              <a:t>Darijo Raca*, Ahmed H. Zahran, Cormac J. </a:t>
            </a:r>
            <a:r>
              <a:rPr lang="en-US" dirty="0" err="1"/>
              <a:t>Sreenan</a:t>
            </a:r>
            <a:endParaRPr lang="en-US" dirty="0"/>
          </a:p>
          <a:p>
            <a:r>
              <a:rPr lang="en-US" b="1" dirty="0"/>
              <a:t>University College Cork, Ireland</a:t>
            </a:r>
          </a:p>
          <a:p>
            <a:r>
              <a:rPr lang="en-IE" dirty="0"/>
              <a:t>Rakesh K. Sinha, Emir </a:t>
            </a:r>
            <a:r>
              <a:rPr lang="en-IE" dirty="0" err="1"/>
              <a:t>Halepovic</a:t>
            </a:r>
            <a:r>
              <a:rPr lang="en-IE" dirty="0"/>
              <a:t>, </a:t>
            </a:r>
            <a:r>
              <a:rPr lang="en-IE" dirty="0" err="1"/>
              <a:t>Rittwik</a:t>
            </a:r>
            <a:r>
              <a:rPr lang="en-IE" dirty="0"/>
              <a:t> Jana, Vijay Gopalakrishnan, </a:t>
            </a:r>
            <a:r>
              <a:rPr lang="en-IE" dirty="0" err="1"/>
              <a:t>Balagangadhar</a:t>
            </a:r>
            <a:r>
              <a:rPr lang="en-IE" dirty="0"/>
              <a:t> </a:t>
            </a:r>
            <a:r>
              <a:rPr lang="en-IE" dirty="0" err="1"/>
              <a:t>Bathula</a:t>
            </a:r>
            <a:r>
              <a:rPr lang="en-IE" dirty="0"/>
              <a:t>, Matteo </a:t>
            </a:r>
            <a:r>
              <a:rPr lang="en-IE" dirty="0" err="1"/>
              <a:t>Varvello</a:t>
            </a:r>
            <a:r>
              <a:rPr lang="en-IE" baseline="30000" dirty="0" err="1"/>
              <a:t>Ϯ</a:t>
            </a:r>
            <a:endParaRPr lang="en-IE" baseline="30000" dirty="0"/>
          </a:p>
          <a:p>
            <a:r>
              <a:rPr lang="en-IE" b="1" dirty="0"/>
              <a:t>AT&amp;T Labs – Research  </a:t>
            </a:r>
            <a:r>
              <a:rPr lang="en-IE" baseline="30000" dirty="0" err="1"/>
              <a:t>Ϯ</a:t>
            </a:r>
            <a:r>
              <a:rPr lang="en-IE" b="1" dirty="0" err="1"/>
              <a:t>Brave</a:t>
            </a:r>
            <a:r>
              <a:rPr lang="en-IE" b="1" dirty="0"/>
              <a:t> Software</a:t>
            </a:r>
            <a:endParaRPr lang="en-IE" baseline="30000" dirty="0"/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4905" y="5477855"/>
            <a:ext cx="8408988" cy="7400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IE" sz="1200" dirty="0">
                <a:solidFill>
                  <a:schemeClr val="tx2"/>
                </a:solidFill>
              </a:rPr>
              <a:t>This publication has emanated from research conducted with the financial support of Science Foundation Ireland (SFI) under Grant Number 13/IA/1892.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All presented information does neither reflect nor imply an actual business case for AT&amp;T and associated companies.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They are generalized data used to assess performance of the algorithms only.</a:t>
            </a:r>
            <a:endParaRPr lang="en-I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3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10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Throughput Prediction via ML 1/2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DCFCDF-5BFA-4A5B-A115-CFA922FEB153}"/>
              </a:ext>
            </a:extLst>
          </p:cNvPr>
          <p:cNvSpPr txBox="1"/>
          <p:nvPr/>
        </p:nvSpPr>
        <p:spPr>
          <a:xfrm>
            <a:off x="366768" y="1098957"/>
            <a:ext cx="8332226" cy="48891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What streaming algorithm needs?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Predicted average throughput for the decision for next streaming quality (in addition to buffer application state…) 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Methodology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Use historical data (past throughput, channel information) as input to Machine Learning algorithm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Algorithm outputs predicted throughput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ML algorithm: </a:t>
            </a:r>
            <a:r>
              <a:rPr lang="en-GB" sz="2200" i="1" dirty="0">
                <a:solidFill>
                  <a:schemeClr val="tx2"/>
                </a:solidFill>
              </a:rPr>
              <a:t>Random Forest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How to represent history of each metric?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007A3E"/>
                </a:solidFill>
              </a:rPr>
              <a:t>Quantile</a:t>
            </a:r>
            <a:r>
              <a:rPr lang="en-GB" sz="2200" dirty="0">
                <a:solidFill>
                  <a:schemeClr val="tx2"/>
                </a:solidFill>
              </a:rPr>
              <a:t> approach: estimate distribution of historical data by </a:t>
            </a:r>
            <a:r>
              <a:rPr lang="en-GB" sz="2200" i="1" dirty="0">
                <a:solidFill>
                  <a:schemeClr val="tx2"/>
                </a:solidFill>
              </a:rPr>
              <a:t>percentiles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C00000"/>
                </a:solidFill>
              </a:rPr>
              <a:t>Raw</a:t>
            </a:r>
            <a:r>
              <a:rPr lang="en-GB" sz="2200" dirty="0">
                <a:solidFill>
                  <a:schemeClr val="tx2"/>
                </a:solidFill>
              </a:rPr>
              <a:t> approach: use samples directly as input</a:t>
            </a:r>
          </a:p>
        </p:txBody>
      </p:sp>
    </p:spTree>
    <p:extLst>
      <p:ext uri="{BB962C8B-B14F-4D97-AF65-F5344CB8AC3E}">
        <p14:creationId xmlns:p14="http://schemas.microsoft.com/office/powerpoint/2010/main" val="361669394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11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Throughput Prediction via ML 2/2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DCFCDF-5BFA-4A5B-A115-CFA922FEB153}"/>
              </a:ext>
            </a:extLst>
          </p:cNvPr>
          <p:cNvSpPr txBox="1"/>
          <p:nvPr/>
        </p:nvSpPr>
        <p:spPr>
          <a:xfrm>
            <a:off x="366768" y="1098957"/>
            <a:ext cx="8332226" cy="48891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Notation: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 err="1">
                <a:solidFill>
                  <a:schemeClr val="tx2"/>
                </a:solidFill>
              </a:rPr>
              <a:t>Fx</a:t>
            </a:r>
            <a:r>
              <a:rPr lang="en-GB" sz="2200" dirty="0">
                <a:solidFill>
                  <a:schemeClr val="tx2"/>
                </a:solidFill>
              </a:rPr>
              <a:t> – average throughput over x seconds in future (horizon)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Px – past y seconds of historical data (history)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Accuracy metrics: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2"/>
                </a:solidFill>
              </a:rPr>
              <a:t>Ratio of the difference between actual and predicted throughput and actual throughput (percent error)</a:t>
            </a:r>
            <a:endParaRPr lang="en-GB" sz="2200" b="0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Data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We use publicly available 4G dataset (over 150 traces)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Dataset provides channel information collected through OS API: CQI, RSRP, RSRQ, SNR, RSRP and RSRQ from neighbouring  base stations  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Five mobility patterns: </a:t>
            </a:r>
            <a:r>
              <a:rPr lang="en-GB" sz="2200" i="1" dirty="0">
                <a:solidFill>
                  <a:schemeClr val="tx2"/>
                </a:solidFill>
              </a:rPr>
              <a:t>static</a:t>
            </a:r>
            <a:r>
              <a:rPr lang="en-GB" sz="2200" dirty="0">
                <a:solidFill>
                  <a:schemeClr val="tx2"/>
                </a:solidFill>
              </a:rPr>
              <a:t>, </a:t>
            </a:r>
            <a:r>
              <a:rPr lang="en-GB" sz="2200" i="1" dirty="0">
                <a:solidFill>
                  <a:schemeClr val="tx2"/>
                </a:solidFill>
              </a:rPr>
              <a:t>pedestrian</a:t>
            </a:r>
            <a:r>
              <a:rPr lang="en-GB" sz="2200" dirty="0">
                <a:solidFill>
                  <a:schemeClr val="tx2"/>
                </a:solidFill>
              </a:rPr>
              <a:t>, </a:t>
            </a:r>
            <a:r>
              <a:rPr lang="en-GB" sz="2200" i="1" dirty="0">
                <a:solidFill>
                  <a:schemeClr val="tx2"/>
                </a:solidFill>
              </a:rPr>
              <a:t>bus</a:t>
            </a:r>
            <a:r>
              <a:rPr lang="en-GB" sz="2200" dirty="0">
                <a:solidFill>
                  <a:schemeClr val="tx2"/>
                </a:solidFill>
              </a:rPr>
              <a:t>, </a:t>
            </a:r>
            <a:r>
              <a:rPr lang="en-GB" sz="2200" i="1" dirty="0">
                <a:solidFill>
                  <a:schemeClr val="tx2"/>
                </a:solidFill>
              </a:rPr>
              <a:t>car</a:t>
            </a:r>
            <a:r>
              <a:rPr lang="en-GB" sz="2200" dirty="0">
                <a:solidFill>
                  <a:schemeClr val="tx2"/>
                </a:solidFill>
              </a:rPr>
              <a:t> and </a:t>
            </a:r>
            <a:r>
              <a:rPr lang="en-GB" sz="2200" i="1" dirty="0">
                <a:solidFill>
                  <a:schemeClr val="tx2"/>
                </a:solidFill>
              </a:rPr>
              <a:t>highway</a:t>
            </a:r>
          </a:p>
        </p:txBody>
      </p:sp>
    </p:spTree>
    <p:extLst>
      <p:ext uri="{BB962C8B-B14F-4D97-AF65-F5344CB8AC3E}">
        <p14:creationId xmlns:p14="http://schemas.microsoft.com/office/powerpoint/2010/main" val="50802124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DCFCDF-5BFA-4A5B-A115-CFA922FEB153}"/>
              </a:ext>
            </a:extLst>
          </p:cNvPr>
          <p:cNvSpPr txBox="1"/>
          <p:nvPr/>
        </p:nvSpPr>
        <p:spPr>
          <a:xfrm>
            <a:off x="366768" y="1098957"/>
            <a:ext cx="8332226" cy="48891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rgbClr val="007A3E"/>
                </a:solidFill>
              </a:rPr>
              <a:t>Quantile</a:t>
            </a:r>
            <a:r>
              <a:rPr lang="en-GB" sz="2200" i="1" dirty="0">
                <a:solidFill>
                  <a:schemeClr val="tx2"/>
                </a:solidFill>
              </a:rPr>
              <a:t> achieves higher prediction accuracy than </a:t>
            </a:r>
            <a:r>
              <a:rPr lang="en-GB" sz="2200" i="1" dirty="0">
                <a:solidFill>
                  <a:srgbClr val="C00000"/>
                </a:solidFill>
              </a:rPr>
              <a:t>raw</a:t>
            </a:r>
            <a:r>
              <a:rPr lang="en-GB" sz="2200" i="1" dirty="0">
                <a:solidFill>
                  <a:schemeClr val="tx2"/>
                </a:solidFill>
              </a:rPr>
              <a:t> approach across all scenarios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chemeClr val="tx2"/>
                </a:solidFill>
              </a:rPr>
              <a:t>Prediction accuracy improves with increasing horizon and history window</a:t>
            </a: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2AE77C0-01A0-458E-9F76-8FF65765B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33" y="1242879"/>
            <a:ext cx="5191760" cy="4132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12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Throughput Prediction -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5C6755-64EC-491C-BBA5-04A423272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75" y="1573981"/>
            <a:ext cx="3664625" cy="275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B8BE8D-8755-413D-8F29-5E913E810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226" y="1573981"/>
            <a:ext cx="3664625" cy="27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0487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DCFCDF-5BFA-4A5B-A115-CFA922FEB153}"/>
              </a:ext>
            </a:extLst>
          </p:cNvPr>
          <p:cNvSpPr txBox="1"/>
          <p:nvPr/>
        </p:nvSpPr>
        <p:spPr>
          <a:xfrm>
            <a:off x="366768" y="1098957"/>
            <a:ext cx="8332226" cy="32084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buSzPct val="150000"/>
            </a:pPr>
            <a:r>
              <a:rPr lang="en-GB" sz="2400" b="1" dirty="0">
                <a:solidFill>
                  <a:schemeClr val="tx2"/>
                </a:solidFill>
              </a:rPr>
              <a:t>Testbed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chemeClr val="tx2"/>
                </a:solidFill>
              </a:rPr>
              <a:t>iVID</a:t>
            </a:r>
            <a:r>
              <a:rPr lang="en-GB" sz="2200" dirty="0">
                <a:solidFill>
                  <a:schemeClr val="tx2"/>
                </a:solidFill>
              </a:rPr>
              <a:t> Video dataset, ten bitrates: 235 – 4300 kbps, 4- and 8-second chunks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</a:rPr>
              <a:t>Evaluated </a:t>
            </a:r>
            <a:r>
              <a:rPr lang="en-GB" sz="2200" b="1" dirty="0">
                <a:solidFill>
                  <a:schemeClr val="tx2"/>
                </a:solidFill>
              </a:rPr>
              <a:t>horizon</a:t>
            </a:r>
            <a:r>
              <a:rPr lang="en-GB" sz="2200" dirty="0">
                <a:solidFill>
                  <a:schemeClr val="tx2"/>
                </a:solidFill>
              </a:rPr>
              <a:t>: 12 – 32 seconds, </a:t>
            </a:r>
            <a:r>
              <a:rPr lang="en-GB" sz="2200" b="1" dirty="0">
                <a:solidFill>
                  <a:schemeClr val="tx2"/>
                </a:solidFill>
              </a:rPr>
              <a:t>history</a:t>
            </a:r>
            <a:r>
              <a:rPr lang="en-GB" sz="2200" dirty="0">
                <a:solidFill>
                  <a:schemeClr val="tx2"/>
                </a:solidFill>
              </a:rPr>
              <a:t> window: 20-seconds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</a:rPr>
              <a:t>Bandwidth traces characteristics: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0E2F152-5630-4E78-90AD-266C226C4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1098957"/>
            <a:ext cx="4907280" cy="18557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13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Video Player with Throughput Prediction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231033-FD88-4B0B-BDA3-EB6EF1426DCD}"/>
              </a:ext>
            </a:extLst>
          </p:cNvPr>
          <p:cNvSpPr txBox="1"/>
          <p:nvPr/>
        </p:nvSpPr>
        <p:spPr>
          <a:xfrm>
            <a:off x="366768" y="5484721"/>
            <a:ext cx="8375035" cy="8640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IE" sz="800" dirty="0">
                <a:solidFill>
                  <a:schemeClr val="tx2"/>
                </a:solidFill>
              </a:rPr>
              <a:t>2. A.H. Zahran, D. Raca, C.J. </a:t>
            </a:r>
            <a:r>
              <a:rPr lang="en-IE" sz="800" dirty="0" err="1">
                <a:solidFill>
                  <a:schemeClr val="tx2"/>
                </a:solidFill>
              </a:rPr>
              <a:t>Sreenan</a:t>
            </a:r>
            <a:r>
              <a:rPr lang="en-IE" sz="800" dirty="0">
                <a:solidFill>
                  <a:schemeClr val="tx2"/>
                </a:solidFill>
              </a:rPr>
              <a:t>. ARBITER+: Adaptive Rate-Based </a:t>
            </a:r>
            <a:r>
              <a:rPr lang="en-IE" sz="800" dirty="0" err="1">
                <a:solidFill>
                  <a:schemeClr val="tx2"/>
                </a:solidFill>
              </a:rPr>
              <a:t>InTElligent</a:t>
            </a:r>
            <a:r>
              <a:rPr lang="en-IE" sz="800" dirty="0">
                <a:solidFill>
                  <a:schemeClr val="tx2"/>
                </a:solidFill>
              </a:rPr>
              <a:t> HTTP </a:t>
            </a:r>
            <a:r>
              <a:rPr lang="en-IE" sz="800" dirty="0" err="1">
                <a:solidFill>
                  <a:schemeClr val="tx2"/>
                </a:solidFill>
              </a:rPr>
              <a:t>StReaming</a:t>
            </a:r>
            <a:r>
              <a:rPr lang="en-IE" sz="800" dirty="0">
                <a:solidFill>
                  <a:schemeClr val="tx2"/>
                </a:solidFill>
              </a:rPr>
              <a:t> Algorithm for Mobile Networks. IEEE Transactions on Mobile Computing. April 2018</a:t>
            </a:r>
          </a:p>
          <a:p>
            <a:r>
              <a:rPr lang="en-IE" sz="800" dirty="0">
                <a:solidFill>
                  <a:schemeClr val="tx2"/>
                </a:solidFill>
              </a:rPr>
              <a:t>3. </a:t>
            </a:r>
            <a:r>
              <a:rPr lang="en-US" sz="800" dirty="0">
                <a:solidFill>
                  <a:schemeClr val="tx2"/>
                </a:solidFill>
              </a:rPr>
              <a:t>Kevin Spiteri, Ramesh </a:t>
            </a:r>
            <a:r>
              <a:rPr lang="en-US" sz="800" dirty="0" err="1">
                <a:solidFill>
                  <a:schemeClr val="tx2"/>
                </a:solidFill>
              </a:rPr>
              <a:t>Sitaraman</a:t>
            </a:r>
            <a:r>
              <a:rPr lang="en-US" sz="800" dirty="0">
                <a:solidFill>
                  <a:schemeClr val="tx2"/>
                </a:solidFill>
              </a:rPr>
              <a:t>, and Daniel </a:t>
            </a:r>
            <a:r>
              <a:rPr lang="en-US" sz="800" dirty="0" err="1">
                <a:solidFill>
                  <a:schemeClr val="tx2"/>
                </a:solidFill>
              </a:rPr>
              <a:t>Sparacio</a:t>
            </a:r>
            <a:r>
              <a:rPr lang="en-US" sz="800" dirty="0">
                <a:solidFill>
                  <a:schemeClr val="tx2"/>
                </a:solidFill>
              </a:rPr>
              <a:t>. 2018. From theory to practice: improving bitrate adaptation in the DASH reference player. In Proceedings of the 9th ACM Multimedia Systems Conference (</a:t>
            </a:r>
            <a:r>
              <a:rPr lang="en-US" sz="800" dirty="0" err="1">
                <a:solidFill>
                  <a:schemeClr val="tx2"/>
                </a:solidFill>
              </a:rPr>
              <a:t>MMSys</a:t>
            </a:r>
            <a:r>
              <a:rPr lang="en-US" sz="800" dirty="0">
                <a:solidFill>
                  <a:schemeClr val="tx2"/>
                </a:solidFill>
              </a:rPr>
              <a:t> '18)</a:t>
            </a:r>
            <a:endParaRPr lang="en-IE" sz="800" dirty="0">
              <a:solidFill>
                <a:schemeClr val="tx2"/>
              </a:solidFill>
            </a:endParaRPr>
          </a:p>
          <a:p>
            <a:r>
              <a:rPr lang="en-IE" sz="800" dirty="0">
                <a:solidFill>
                  <a:schemeClr val="tx2"/>
                </a:solidFill>
              </a:rPr>
              <a:t>4. Exo: Google default implementation in </a:t>
            </a:r>
            <a:r>
              <a:rPr lang="en-IE" sz="800" dirty="0" err="1">
                <a:solidFill>
                  <a:schemeClr val="tx2"/>
                </a:solidFill>
              </a:rPr>
              <a:t>ExoPlayer</a:t>
            </a:r>
            <a:r>
              <a:rPr lang="en-IE" sz="800" dirty="0">
                <a:solidFill>
                  <a:schemeClr val="tx2"/>
                </a:solidFill>
              </a:rPr>
              <a:t> library: </a:t>
            </a:r>
            <a:r>
              <a:rPr lang="en-IE" sz="800" dirty="0">
                <a:solidFill>
                  <a:schemeClr val="tx2"/>
                </a:solidFill>
                <a:hlinkClick r:id="rId4"/>
              </a:rPr>
              <a:t>https://github.com/google/ExoPlayer</a:t>
            </a:r>
            <a:endParaRPr lang="en-IE" sz="800" dirty="0">
              <a:solidFill>
                <a:schemeClr val="tx2"/>
              </a:solidFill>
            </a:endParaRPr>
          </a:p>
          <a:p>
            <a:r>
              <a:rPr lang="en-IE" sz="800" dirty="0">
                <a:solidFill>
                  <a:schemeClr val="tx2"/>
                </a:solidFill>
              </a:rPr>
              <a:t>5. Jason J. Quinlan, Ahmed H. Zahran, and Cormac J. </a:t>
            </a:r>
            <a:r>
              <a:rPr lang="en-IE" sz="800" dirty="0" err="1">
                <a:solidFill>
                  <a:schemeClr val="tx2"/>
                </a:solidFill>
              </a:rPr>
              <a:t>Sreenan</a:t>
            </a:r>
            <a:r>
              <a:rPr lang="en-IE" sz="800" dirty="0">
                <a:solidFill>
                  <a:schemeClr val="tx2"/>
                </a:solidFill>
              </a:rPr>
              <a:t>. 2016. Datasets for AVC (H.264) and HEVC (H.265) evaluation of dynamic adaptive streaming over HTTP (DASH). In Proceedings of the 7th International Conference on Multimedia Systems (</a:t>
            </a:r>
            <a:r>
              <a:rPr lang="en-IE" sz="800" dirty="0" err="1">
                <a:solidFill>
                  <a:schemeClr val="tx2"/>
                </a:solidFill>
              </a:rPr>
              <a:t>MMSys</a:t>
            </a:r>
            <a:r>
              <a:rPr lang="en-IE" sz="800" dirty="0">
                <a:solidFill>
                  <a:schemeClr val="tx2"/>
                </a:solidFill>
              </a:rPr>
              <a:t> '16)</a:t>
            </a:r>
          </a:p>
          <a:p>
            <a:endParaRPr lang="en-IE" sz="800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FF00EE2-E7D5-4E36-8F0E-8D35532F3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99275"/>
              </p:ext>
            </p:extLst>
          </p:nvPr>
        </p:nvGraphicFramePr>
        <p:xfrm>
          <a:off x="2009510" y="4447624"/>
          <a:ext cx="489929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097">
                  <a:extLst>
                    <a:ext uri="{9D8B030D-6E8A-4147-A177-3AD203B41FA5}">
                      <a16:colId xmlns:a16="http://schemas.microsoft.com/office/drawing/2014/main" xmlns="" val="240140134"/>
                    </a:ext>
                  </a:extLst>
                </a:gridCol>
                <a:gridCol w="1633097">
                  <a:extLst>
                    <a:ext uri="{9D8B030D-6E8A-4147-A177-3AD203B41FA5}">
                      <a16:colId xmlns:a16="http://schemas.microsoft.com/office/drawing/2014/main" xmlns="" val="2612359000"/>
                    </a:ext>
                  </a:extLst>
                </a:gridCol>
                <a:gridCol w="1633097">
                  <a:extLst>
                    <a:ext uri="{9D8B030D-6E8A-4147-A177-3AD203B41FA5}">
                      <a16:colId xmlns:a16="http://schemas.microsoft.com/office/drawing/2014/main" xmlns="" val="21963173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solidFill>
                            <a:schemeClr val="tx2"/>
                          </a:solidFill>
                        </a:rPr>
                        <a:t>Avg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 (kbps)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Std (min – max, kbps)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0034692"/>
                  </a:ext>
                </a:extLst>
              </a:tr>
              <a:tr h="18740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Low-variable traces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1656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1591 - 1166</a:t>
                      </a:r>
                      <a:endParaRPr lang="en-GB" sz="12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8142663"/>
                  </a:ext>
                </a:extLst>
              </a:tr>
              <a:tr h="18740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High-variable traces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4451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2"/>
                          </a:solidFill>
                        </a:rPr>
                        <a:t>4010 - 6447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556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6307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14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dirty="0"/>
              <a:t>Video Player with Throughput Prediction</a:t>
            </a:r>
            <a:endParaRPr lang="en-US" sz="3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0C8127C-B1D1-49AB-8612-3792F9D62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16846"/>
              </p:ext>
            </p:extLst>
          </p:nvPr>
        </p:nvGraphicFramePr>
        <p:xfrm>
          <a:off x="1184036" y="1444846"/>
          <a:ext cx="6333318" cy="366665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56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6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0053">
                <a:tc gridSpan="2">
                  <a:txBody>
                    <a:bodyPr/>
                    <a:lstStyle/>
                    <a:p>
                      <a:pPr algn="ctr"/>
                      <a:r>
                        <a:rPr lang="en-IE" sz="2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EVALUATION METRICS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baseline="0">
                        <a:latin typeface="ATT Aleck Sans" panose="020B0503020203020204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053">
                <a:tc>
                  <a:txBody>
                    <a:bodyPr/>
                    <a:lstStyle/>
                    <a:p>
                      <a:r>
                        <a:rPr lang="en-IE" sz="2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Metric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Summary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053">
                <a:tc>
                  <a:txBody>
                    <a:bodyPr/>
                    <a:lstStyle/>
                    <a:p>
                      <a:r>
                        <a:rPr lang="en-IE" sz="2000" b="1" i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Bitrate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Average bitrate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352">
                <a:tc>
                  <a:txBody>
                    <a:bodyPr/>
                    <a:lstStyle/>
                    <a:p>
                      <a:r>
                        <a:rPr lang="en-IE" sz="2000" b="1" i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Stability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Measure of quality level changes</a:t>
                      </a:r>
                      <a:endParaRPr lang="en-IE" sz="2000" baseline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053">
                <a:tc>
                  <a:txBody>
                    <a:bodyPr/>
                    <a:lstStyle/>
                    <a:p>
                      <a:r>
                        <a:rPr lang="en-IE" sz="2000" b="1" i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Stalls</a:t>
                      </a:r>
                      <a:r>
                        <a:rPr lang="en-IE" sz="2000" b="1" i="1" baseline="-25000" dirty="0" err="1">
                          <a:solidFill>
                            <a:schemeClr val="tx2"/>
                          </a:solidFill>
                          <a:latin typeface="+mn-lt"/>
                        </a:rPr>
                        <a:t>num</a:t>
                      </a:r>
                      <a:endParaRPr lang="en-IE" sz="2000" b="1" i="1" baseline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Average number of stalls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053">
                <a:tc>
                  <a:txBody>
                    <a:bodyPr/>
                    <a:lstStyle/>
                    <a:p>
                      <a:r>
                        <a:rPr lang="en-IE" sz="20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Stalls</a:t>
                      </a:r>
                      <a:r>
                        <a:rPr lang="en-IE" sz="2000" b="1" baseline="-25000" dirty="0" err="1">
                          <a:solidFill>
                            <a:schemeClr val="tx2"/>
                          </a:solidFill>
                          <a:latin typeface="+mn-lt"/>
                        </a:rPr>
                        <a:t>dur</a:t>
                      </a:r>
                      <a:endParaRPr lang="en-IE" sz="2000" b="1" baseline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baseline="0">
                          <a:solidFill>
                            <a:schemeClr val="tx2"/>
                          </a:solidFill>
                          <a:latin typeface="+mn-lt"/>
                        </a:rPr>
                        <a:t>Average stall duration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5352">
                <a:tc>
                  <a:txBody>
                    <a:bodyPr/>
                    <a:lstStyle/>
                    <a:p>
                      <a:r>
                        <a:rPr lang="en-IE" sz="20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QoE</a:t>
                      </a:r>
                      <a:endParaRPr lang="en-IE" sz="2000" b="1" baseline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Geometric mean of Clay</a:t>
                      </a:r>
                      <a:r>
                        <a:rPr lang="en-IE" sz="2000" baseline="30000" dirty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  <a:r>
                        <a:rPr lang="en-IE" sz="2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and Yao</a:t>
                      </a:r>
                      <a:r>
                        <a:rPr lang="en-IE" sz="2000" baseline="30000" dirty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r>
                        <a:rPr lang="en-IE" sz="2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Video </a:t>
                      </a:r>
                      <a:r>
                        <a:rPr lang="en-IE" sz="20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QoE</a:t>
                      </a:r>
                      <a:r>
                        <a:rPr lang="en-IE" sz="20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Models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66F51BF-32C9-47EA-83A3-1D54027A0F43}"/>
              </a:ext>
            </a:extLst>
          </p:cNvPr>
          <p:cNvSpPr/>
          <p:nvPr/>
        </p:nvSpPr>
        <p:spPr>
          <a:xfrm>
            <a:off x="988685" y="5597586"/>
            <a:ext cx="693506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000000"/>
              </a:buClr>
            </a:pPr>
            <a:r>
              <a:rPr lang="en-IE" sz="800" dirty="0">
                <a:solidFill>
                  <a:srgbClr val="000000"/>
                </a:solidFill>
              </a:rPr>
              <a:t>6. J. De </a:t>
            </a:r>
            <a:r>
              <a:rPr lang="en-IE" sz="800" dirty="0" err="1">
                <a:solidFill>
                  <a:srgbClr val="000000"/>
                </a:solidFill>
              </a:rPr>
              <a:t>Vriendt</a:t>
            </a:r>
            <a:r>
              <a:rPr lang="en-IE" sz="800" dirty="0">
                <a:solidFill>
                  <a:srgbClr val="000000"/>
                </a:solidFill>
              </a:rPr>
              <a:t>, D. De </a:t>
            </a:r>
            <a:r>
              <a:rPr lang="en-IE" sz="800" dirty="0" err="1">
                <a:solidFill>
                  <a:srgbClr val="000000"/>
                </a:solidFill>
              </a:rPr>
              <a:t>Vleeschauwer</a:t>
            </a:r>
            <a:r>
              <a:rPr lang="en-IE" sz="800" dirty="0">
                <a:solidFill>
                  <a:srgbClr val="000000"/>
                </a:solidFill>
              </a:rPr>
              <a:t>, and D. Robinson. 2013. ‘Model for estimating </a:t>
            </a:r>
            <a:r>
              <a:rPr lang="en-IE" sz="800" dirty="0" err="1">
                <a:solidFill>
                  <a:srgbClr val="000000"/>
                </a:solidFill>
              </a:rPr>
              <a:t>QoE</a:t>
            </a:r>
            <a:r>
              <a:rPr lang="en-IE" sz="800" dirty="0">
                <a:solidFill>
                  <a:srgbClr val="000000"/>
                </a:solidFill>
              </a:rPr>
              <a:t> of video delivered using HTTP adaptive streaming’. In 2013 IFIP/IEEE International Symposium on Integrated Network Management (IM 2013)</a:t>
            </a:r>
          </a:p>
          <a:p>
            <a:pPr marL="0" lvl="2">
              <a:spcAft>
                <a:spcPts val="800"/>
              </a:spcAft>
              <a:buClr>
                <a:srgbClr val="000000"/>
              </a:buClr>
            </a:pPr>
            <a:r>
              <a:rPr lang="en-IE" sz="800" dirty="0">
                <a:solidFill>
                  <a:srgbClr val="000000"/>
                </a:solidFill>
              </a:rPr>
              <a:t>7. Y. Liu, S. Dey, F. </a:t>
            </a:r>
            <a:r>
              <a:rPr lang="en-IE" sz="800" dirty="0" err="1">
                <a:solidFill>
                  <a:srgbClr val="000000"/>
                </a:solidFill>
              </a:rPr>
              <a:t>Ulupinar</a:t>
            </a:r>
            <a:r>
              <a:rPr lang="en-IE" sz="800" dirty="0">
                <a:solidFill>
                  <a:srgbClr val="000000"/>
                </a:solidFill>
              </a:rPr>
              <a:t>, M. </a:t>
            </a:r>
            <a:r>
              <a:rPr lang="en-IE" sz="800" dirty="0" err="1">
                <a:solidFill>
                  <a:srgbClr val="000000"/>
                </a:solidFill>
              </a:rPr>
              <a:t>Luby</a:t>
            </a:r>
            <a:r>
              <a:rPr lang="en-IE" sz="800" dirty="0">
                <a:solidFill>
                  <a:srgbClr val="000000"/>
                </a:solidFill>
              </a:rPr>
              <a:t>, and Y. Mao,. 2015 ‘Deriving and Validating User Experience Model for DASH Video Streaming’. IEEE Transactions on Broadcasting</a:t>
            </a:r>
          </a:p>
          <a:p>
            <a:pPr marL="228600" lvl="2" indent="-228600">
              <a:spcAft>
                <a:spcPts val="800"/>
              </a:spcAft>
              <a:buClr>
                <a:srgbClr val="000000"/>
              </a:buClr>
              <a:buAutoNum type="arabicPeriod" startAt="3"/>
            </a:pP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1001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DCFCDF-5BFA-4A5B-A115-CFA922FEB153}"/>
              </a:ext>
            </a:extLst>
          </p:cNvPr>
          <p:cNvSpPr txBox="1"/>
          <p:nvPr/>
        </p:nvSpPr>
        <p:spPr>
          <a:xfrm>
            <a:off x="366768" y="1098957"/>
            <a:ext cx="8332226" cy="4937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buSzPct val="150000"/>
            </a:pPr>
            <a:r>
              <a:rPr lang="en-GB" sz="2400" b="1" dirty="0">
                <a:solidFill>
                  <a:schemeClr val="tx2"/>
                </a:solidFill>
              </a:rPr>
              <a:t>Results</a:t>
            </a: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15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dirty="0"/>
              <a:t>Video Player with Throughput Prediction</a:t>
            </a:r>
            <a:endParaRPr lang="en-US" sz="36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DD6AB0E-99B5-44B1-AF79-7D042762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71" y="1859271"/>
            <a:ext cx="4202329" cy="2651778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169CB32-D1E3-48C5-A008-C40F8D84D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59271"/>
            <a:ext cx="4247250" cy="2680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961CB0-B125-435C-A672-3F9E32AD4963}"/>
              </a:ext>
            </a:extLst>
          </p:cNvPr>
          <p:cNvSpPr txBox="1"/>
          <p:nvPr/>
        </p:nvSpPr>
        <p:spPr>
          <a:xfrm>
            <a:off x="477071" y="4653280"/>
            <a:ext cx="4622800" cy="2644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ARBITER+, 4-second chunk duration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2D530E-5E6F-4779-A94E-A8E22F02B87D}"/>
              </a:ext>
            </a:extLst>
          </p:cNvPr>
          <p:cNvSpPr txBox="1"/>
          <p:nvPr/>
        </p:nvSpPr>
        <p:spPr>
          <a:xfrm>
            <a:off x="4937681" y="4648725"/>
            <a:ext cx="3881569" cy="2644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BOLA-E, 4-second chunk duration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9FC6897-DB96-4809-ACFE-3DB995760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000" y="1576709"/>
            <a:ext cx="6780000" cy="1762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48005A-4877-4A5E-BED4-43FB93C8D8F9}"/>
              </a:ext>
            </a:extLst>
          </p:cNvPr>
          <p:cNvSpPr txBox="1"/>
          <p:nvPr/>
        </p:nvSpPr>
        <p:spPr>
          <a:xfrm>
            <a:off x="330552" y="5063150"/>
            <a:ext cx="8332226" cy="13634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</a:rPr>
              <a:t>Prediction enables all algorithms to reduce/eliminate stalls, improve switching stability and average stability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</a:rPr>
              <a:t>Overall, </a:t>
            </a:r>
            <a:r>
              <a:rPr lang="en-US" sz="2200" i="1" dirty="0" err="1">
                <a:solidFill>
                  <a:schemeClr val="tx2"/>
                </a:solidFill>
              </a:rPr>
              <a:t>QoE</a:t>
            </a:r>
            <a:r>
              <a:rPr lang="en-US" sz="2200" i="1" dirty="0">
                <a:solidFill>
                  <a:schemeClr val="tx2"/>
                </a:solidFill>
              </a:rPr>
              <a:t> improves by 8% - 27%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</a:rPr>
              <a:t>Similar conclusion holds for 8-second chunks</a:t>
            </a:r>
            <a:endParaRPr lang="en-GB" sz="2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8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DCFCDF-5BFA-4A5B-A115-CFA922FEB153}"/>
              </a:ext>
            </a:extLst>
          </p:cNvPr>
          <p:cNvSpPr txBox="1"/>
          <p:nvPr/>
        </p:nvSpPr>
        <p:spPr>
          <a:xfrm>
            <a:off x="366768" y="1098957"/>
            <a:ext cx="8332226" cy="27835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Prediction engine implemented in real device as a part of </a:t>
            </a:r>
            <a:r>
              <a:rPr lang="en-GB" sz="2400" dirty="0" err="1">
                <a:solidFill>
                  <a:schemeClr val="tx2"/>
                </a:solidFill>
              </a:rPr>
              <a:t>ExoPlayer</a:t>
            </a:r>
            <a:endParaRPr lang="en-GB" sz="2400" dirty="0">
              <a:solidFill>
                <a:schemeClr val="tx2"/>
              </a:solidFill>
            </a:endParaRP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Android telephony class -&gt; channel measurement collection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Weka ML framework-&gt; Random Forest model running on device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Methodology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Two phones running concurrently (</a:t>
            </a:r>
            <a:r>
              <a:rPr lang="en-GB" sz="2200" dirty="0" err="1">
                <a:solidFill>
                  <a:schemeClr val="tx2"/>
                </a:solidFill>
              </a:rPr>
              <a:t>ExoPlayer</a:t>
            </a:r>
            <a:r>
              <a:rPr lang="en-GB" sz="2200" dirty="0">
                <a:solidFill>
                  <a:schemeClr val="tx2"/>
                </a:solidFill>
              </a:rPr>
              <a:t> default algorithm)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56 tests (static and mobile)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Horizon: 20-seconds, History: 20-seconds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endParaRPr lang="en-GB" sz="2200" dirty="0">
              <a:solidFill>
                <a:schemeClr val="tx2"/>
              </a:solidFill>
            </a:endParaRPr>
          </a:p>
          <a:p>
            <a:pPr marL="800100" lvl="1" indent="-342900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16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Real Time Prediction</a:t>
            </a:r>
          </a:p>
        </p:txBody>
      </p: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3ADD801A-D467-4C80-90EE-09792887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69" y="4024274"/>
            <a:ext cx="3757680" cy="2232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60D47F-8DEA-4923-A00B-933E343FE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521" y="4280529"/>
            <a:ext cx="3757679" cy="13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0376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DCFCDF-5BFA-4A5B-A115-CFA922FEB153}"/>
              </a:ext>
            </a:extLst>
          </p:cNvPr>
          <p:cNvSpPr txBox="1"/>
          <p:nvPr/>
        </p:nvSpPr>
        <p:spPr>
          <a:xfrm>
            <a:off x="366768" y="4612145"/>
            <a:ext cx="8332226" cy="7828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Prediction improves all </a:t>
            </a:r>
            <a:r>
              <a:rPr lang="en-US" sz="2400" dirty="0" err="1">
                <a:solidFill>
                  <a:schemeClr val="tx2"/>
                </a:solidFill>
              </a:rPr>
              <a:t>QoE</a:t>
            </a:r>
            <a:r>
              <a:rPr lang="en-US" sz="2400" dirty="0">
                <a:solidFill>
                  <a:schemeClr val="tx2"/>
                </a:solidFill>
              </a:rPr>
              <a:t> metrics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Overall, </a:t>
            </a:r>
            <a:r>
              <a:rPr lang="en-US" sz="2400" dirty="0" err="1">
                <a:solidFill>
                  <a:schemeClr val="tx2"/>
                </a:solidFill>
              </a:rPr>
              <a:t>QoE</a:t>
            </a:r>
            <a:r>
              <a:rPr lang="en-US" sz="2400" dirty="0">
                <a:solidFill>
                  <a:schemeClr val="tx2"/>
                </a:solidFill>
              </a:rPr>
              <a:t> improves by 11%</a:t>
            </a:r>
            <a:endParaRPr lang="en-GB" sz="2400" b="1" dirty="0">
              <a:solidFill>
                <a:schemeClr val="tx2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17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Real Time Prediction - Results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31592AE-857F-4E31-AE3C-4BCB9FECC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90" y="1303435"/>
            <a:ext cx="6270019" cy="31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2951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18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7" name="Content Placeholder 6" title="Text box"/>
          <p:cNvSpPr>
            <a:spLocks noGrp="1"/>
          </p:cNvSpPr>
          <p:nvPr>
            <p:ph sz="quarter" idx="12"/>
          </p:nvPr>
        </p:nvSpPr>
        <p:spPr>
          <a:xfrm>
            <a:off x="368300" y="1139629"/>
            <a:ext cx="8408988" cy="5195592"/>
          </a:xfrm>
        </p:spPr>
        <p:txBody>
          <a:bodyPr/>
          <a:lstStyle/>
          <a:p>
            <a:pPr marL="342900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We present a thorough quantitative study of throughput prediction in a real cellular network</a:t>
            </a:r>
          </a:p>
          <a:p>
            <a:pPr marL="342900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We combine machine learning techniques with radio channel metrics</a:t>
            </a:r>
          </a:p>
          <a:p>
            <a:pPr marL="342900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We introduce novel quantile abstraction technique allowing us to achieve low throughput prediction errors</a:t>
            </a:r>
          </a:p>
          <a:p>
            <a:pPr marL="342900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Having more accurate predictions allow us to improve performance of three adaptation algorithms. </a:t>
            </a:r>
          </a:p>
          <a:p>
            <a:pPr marL="342900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Prediction reduces stalls by up to 85%, and bitrate switching by up to 40%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1800" dirty="0"/>
          </a:p>
          <a:p>
            <a:pPr marL="225425" lvl="3" indent="0"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1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19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7" name="Content Placeholder 6" title="Text box"/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Design adaptation algorithms to take advantage of highly accurate throughput predictor</a:t>
            </a:r>
          </a:p>
          <a:p>
            <a:pPr marL="342900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Possible model improvement by deriving optimal high-level features</a:t>
            </a:r>
          </a:p>
          <a:p>
            <a:pPr marL="342900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Enhancing model with network metrics</a:t>
            </a:r>
          </a:p>
          <a:p>
            <a:pPr marL="342900" lvl="1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Device vs. in network prediction</a:t>
            </a:r>
          </a:p>
          <a:p>
            <a:pPr lvl="1"/>
            <a:endParaRPr lang="en-US" sz="1800" dirty="0"/>
          </a:p>
          <a:p>
            <a:pPr marL="225425" lvl="3" indent="0"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2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2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Mobile Environment</a:t>
            </a:r>
          </a:p>
        </p:txBody>
      </p:sp>
      <p:graphicFrame>
        <p:nvGraphicFramePr>
          <p:cNvPr id="35" name="Char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892377"/>
              </p:ext>
            </p:extLst>
          </p:nvPr>
        </p:nvGraphicFramePr>
        <p:xfrm>
          <a:off x="91439" y="2238965"/>
          <a:ext cx="5623965" cy="284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8E9F1C-0927-4F93-B170-8047B5F6F737}"/>
              </a:ext>
            </a:extLst>
          </p:cNvPr>
          <p:cNvSpPr txBox="1"/>
          <p:nvPr/>
        </p:nvSpPr>
        <p:spPr>
          <a:xfrm>
            <a:off x="366767" y="1118166"/>
            <a:ext cx="8332226" cy="8875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3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Highly challenging environment: frequent throughput variations</a:t>
            </a:r>
          </a:p>
          <a:p>
            <a:pPr marL="342900" indent="-342900">
              <a:buSzPct val="13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Negative impact on user Quality of Experience (</a:t>
            </a:r>
            <a:r>
              <a:rPr lang="en-GB" sz="2400" dirty="0" err="1">
                <a:solidFill>
                  <a:schemeClr val="tx2"/>
                </a:solidFill>
              </a:rPr>
              <a:t>QoE</a:t>
            </a:r>
            <a:r>
              <a:rPr lang="en-GB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D23D5A-2E56-45C2-8258-0C6ADCEA6D2B}"/>
              </a:ext>
            </a:extLst>
          </p:cNvPr>
          <p:cNvSpPr txBox="1"/>
          <p:nvPr/>
        </p:nvSpPr>
        <p:spPr>
          <a:xfrm>
            <a:off x="6800905" y="2115873"/>
            <a:ext cx="1609670" cy="3385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buSzPct val="131000"/>
            </a:pPr>
            <a:r>
              <a:rPr lang="en-GB" dirty="0">
                <a:solidFill>
                  <a:schemeClr val="tx2"/>
                </a:solidFill>
              </a:rPr>
              <a:t>Low Quality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AEFA69-677B-4D5D-A81C-F85B9B17D83F}"/>
              </a:ext>
            </a:extLst>
          </p:cNvPr>
          <p:cNvSpPr txBox="1"/>
          <p:nvPr/>
        </p:nvSpPr>
        <p:spPr>
          <a:xfrm>
            <a:off x="6800905" y="4009038"/>
            <a:ext cx="1609670" cy="3385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buSzPct val="131000"/>
            </a:pPr>
            <a:r>
              <a:rPr lang="en-GB" dirty="0">
                <a:solidFill>
                  <a:schemeClr val="tx2"/>
                </a:solidFill>
              </a:rPr>
              <a:t>Re-Buffering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94BF7E-EAFF-49D4-978E-4CC9FD096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182" y="4506969"/>
            <a:ext cx="2700811" cy="1522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695853-E425-4BD9-84AF-99E8938B8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182" y="2454401"/>
            <a:ext cx="2695170" cy="15070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3C0AEA5-A670-4B76-8B97-FC301AD65270}"/>
              </a:ext>
            </a:extLst>
          </p:cNvPr>
          <p:cNvSpPr/>
          <p:nvPr/>
        </p:nvSpPr>
        <p:spPr>
          <a:xfrm>
            <a:off x="445007" y="592208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spcAft>
                <a:spcPts val="800"/>
              </a:spcAft>
              <a:buClr>
                <a:srgbClr val="000000"/>
              </a:buClr>
            </a:pPr>
            <a:r>
              <a:rPr lang="en-IE" sz="800" dirty="0">
                <a:solidFill>
                  <a:srgbClr val="000000"/>
                </a:solidFill>
              </a:rPr>
              <a:t>1. Big Buck Bunny (https://peach.blender.org/)</a:t>
            </a:r>
          </a:p>
        </p:txBody>
      </p:sp>
    </p:spTree>
    <p:extLst>
      <p:ext uri="{BB962C8B-B14F-4D97-AF65-F5344CB8AC3E}">
        <p14:creationId xmlns:p14="http://schemas.microsoft.com/office/powerpoint/2010/main" val="420574265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20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 title="Text box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 algn="ctr"/>
            <a:endParaRPr lang="en-US" sz="2400" dirty="0"/>
          </a:p>
          <a:p>
            <a:pPr lvl="1" algn="ctr"/>
            <a:endParaRPr lang="en-US" sz="2400" dirty="0"/>
          </a:p>
          <a:p>
            <a:pPr lvl="1" algn="ctr"/>
            <a:endParaRPr lang="en-US" sz="2400" dirty="0"/>
          </a:p>
          <a:p>
            <a:pPr lvl="1" algn="ctr"/>
            <a:endParaRPr lang="en-US" sz="2400" dirty="0"/>
          </a:p>
          <a:p>
            <a:pPr lvl="1" algn="ctr"/>
            <a:r>
              <a:rPr lang="en-US" sz="3600" dirty="0">
                <a:solidFill>
                  <a:schemeClr val="tx2"/>
                </a:solidFill>
              </a:rPr>
              <a:t>Questions?</a:t>
            </a:r>
          </a:p>
          <a:p>
            <a:pPr lvl="1" algn="ctr"/>
            <a:r>
              <a:rPr lang="en-US" sz="1800" dirty="0">
                <a:solidFill>
                  <a:schemeClr val="tx2"/>
                </a:solidFill>
              </a:rPr>
              <a:t>Darijo Raca</a:t>
            </a:r>
          </a:p>
          <a:p>
            <a:pPr lvl="1" algn="ctr"/>
            <a:r>
              <a:rPr lang="en-US" dirty="0">
                <a:solidFill>
                  <a:schemeClr val="tx2"/>
                </a:solidFill>
              </a:rPr>
              <a:t>d.raca@cs.ucc.ie 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endParaRPr lang="en-US" sz="2400" dirty="0"/>
          </a:p>
          <a:p>
            <a:pPr lvl="1"/>
            <a:endParaRPr lang="en-US" sz="1800" dirty="0"/>
          </a:p>
          <a:p>
            <a:pPr marL="225425" lvl="3" indent="0"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lvl="1">
              <a:buClr>
                <a:srgbClr val="000000"/>
              </a:buClr>
            </a:pPr>
            <a:endParaRPr lang="en-US" sz="1600" dirty="0">
              <a:solidFill>
                <a:srgbClr val="009FDB"/>
              </a:solidFill>
            </a:endParaRP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6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42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1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3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Background: Adaptive Streaming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920185" y="1531512"/>
            <a:ext cx="5303627" cy="49373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1919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sz="2800" b="1" dirty="0">
                <a:solidFill>
                  <a:schemeClr val="tx2"/>
                </a:solidFill>
              </a:rPr>
              <a:t>ADAPT TO NETWORK CONDITIONS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1920185" y="4693465"/>
            <a:ext cx="4665989" cy="493734"/>
          </a:xfrm>
          <a:prstGeom prst="wedgeRoundRectCallout">
            <a:avLst>
              <a:gd name="adj1" fmla="val -20942"/>
              <a:gd name="adj2" fmla="val -72772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sz="2800" b="1" dirty="0">
                <a:solidFill>
                  <a:schemeClr val="tx2"/>
                </a:solidFill>
              </a:rPr>
              <a:t>GOAL: MAXIMIZE USER </a:t>
            </a:r>
            <a:r>
              <a:rPr lang="en-IE" sz="2800" b="1" dirty="0" err="1">
                <a:solidFill>
                  <a:schemeClr val="tx2"/>
                </a:solidFill>
              </a:rPr>
              <a:t>QoE</a:t>
            </a:r>
            <a:endParaRPr lang="en-IE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13" y="2258291"/>
            <a:ext cx="6130648" cy="21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40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4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Motivation 1/2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3A03A7-6142-486F-9A9C-604329E5EA19}"/>
              </a:ext>
            </a:extLst>
          </p:cNvPr>
          <p:cNvSpPr txBox="1"/>
          <p:nvPr/>
        </p:nvSpPr>
        <p:spPr>
          <a:xfrm>
            <a:off x="366768" y="1098959"/>
            <a:ext cx="8332226" cy="15121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31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Most of the algorithms rely on bandwidth estimate (arithmetic, harmonic or EWMA)</a:t>
            </a:r>
          </a:p>
          <a:p>
            <a:pPr marL="342900" indent="-342900">
              <a:buSzPct val="131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Idea:</a:t>
            </a:r>
            <a:r>
              <a:rPr lang="en-GB" sz="2400" dirty="0">
                <a:solidFill>
                  <a:schemeClr val="tx2"/>
                </a:solidFill>
              </a:rPr>
              <a:t> Improve accuracy of Estimator</a:t>
            </a:r>
          </a:p>
          <a:p>
            <a:pPr marL="800100" lvl="1" indent="-342900">
              <a:buSzPct val="13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Leverage additional information about channel (SNR, CQI…)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24D7A7ED-D53A-4C65-A33F-0F090F3B503F}"/>
              </a:ext>
            </a:extLst>
          </p:cNvPr>
          <p:cNvGrpSpPr/>
          <p:nvPr/>
        </p:nvGrpSpPr>
        <p:grpSpPr>
          <a:xfrm>
            <a:off x="1266773" y="3284855"/>
            <a:ext cx="6532215" cy="1666875"/>
            <a:chOff x="587375" y="2837815"/>
            <a:chExt cx="6532215" cy="166687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3A994072-AE35-4A06-8798-E5A8DEAA0D3A}"/>
                </a:ext>
              </a:extLst>
            </p:cNvPr>
            <p:cNvSpPr txBox="1"/>
            <p:nvPr/>
          </p:nvSpPr>
          <p:spPr>
            <a:xfrm>
              <a:off x="4129740" y="3848933"/>
              <a:ext cx="1827212" cy="430887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Download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8" name="Picture 15" descr="A picture containing furniture, seat&#10;&#10;Description generated with high confidence">
              <a:extLst>
                <a:ext uri="{FF2B5EF4-FFF2-40B4-BE49-F238E27FC236}">
                  <a16:creationId xmlns:a16="http://schemas.microsoft.com/office/drawing/2014/main" xmlns="" id="{74CDA582-6C02-4BC7-8C89-BA81D567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4665" y="2837815"/>
              <a:ext cx="1304925" cy="1666875"/>
            </a:xfrm>
            <a:prstGeom prst="rect">
              <a:avLst/>
            </a:prstGeom>
          </p:spPr>
        </p:pic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xmlns="" id="{784471E3-ACE8-4BDD-B062-98E0AEDC10CD}"/>
                </a:ext>
              </a:extLst>
            </p:cNvPr>
            <p:cNvCxnSpPr/>
            <p:nvPr/>
          </p:nvCxnSpPr>
          <p:spPr>
            <a:xfrm flipV="1">
              <a:off x="3845559" y="3826528"/>
              <a:ext cx="2337435" cy="2032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BB474531-676C-40CF-9BE8-88FF34B38EC3}"/>
                </a:ext>
              </a:extLst>
            </p:cNvPr>
            <p:cNvSpPr txBox="1"/>
            <p:nvPr/>
          </p:nvSpPr>
          <p:spPr>
            <a:xfrm>
              <a:off x="4733307" y="3406020"/>
              <a:ext cx="1827212" cy="430887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Request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xmlns="" id="{AA63421B-2A01-4059-BDB0-D2840C1AA0BF}"/>
                </a:ext>
              </a:extLst>
            </p:cNvPr>
            <p:cNvCxnSpPr/>
            <p:nvPr/>
          </p:nvCxnSpPr>
          <p:spPr>
            <a:xfrm flipH="1" flipV="1">
              <a:off x="3832860" y="4223403"/>
              <a:ext cx="2198687" cy="127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16326685-BC68-4A96-80CF-E5209D701730}"/>
                </a:ext>
              </a:extLst>
            </p:cNvPr>
            <p:cNvSpPr/>
            <p:nvPr/>
          </p:nvSpPr>
          <p:spPr>
            <a:xfrm>
              <a:off x="587375" y="3774759"/>
              <a:ext cx="3245485" cy="55594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HAS Video Player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74357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5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Motivation 1/2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3A03A7-6142-486F-9A9C-604329E5EA19}"/>
              </a:ext>
            </a:extLst>
          </p:cNvPr>
          <p:cNvSpPr txBox="1"/>
          <p:nvPr/>
        </p:nvSpPr>
        <p:spPr>
          <a:xfrm>
            <a:off x="366768" y="1098959"/>
            <a:ext cx="8332226" cy="15121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31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Most of the algorithms rely on bandwidth estimate (arithmetic, harmonic or EWMA)</a:t>
            </a:r>
          </a:p>
          <a:p>
            <a:pPr marL="342900" indent="-342900">
              <a:buSzPct val="131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Idea:</a:t>
            </a:r>
            <a:r>
              <a:rPr lang="en-GB" sz="2400" dirty="0">
                <a:solidFill>
                  <a:schemeClr val="tx2"/>
                </a:solidFill>
              </a:rPr>
              <a:t> Improve accuracy of Estimator</a:t>
            </a:r>
          </a:p>
          <a:p>
            <a:pPr marL="800100" lvl="1" indent="-342900">
              <a:buSzPct val="13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Leverage additional information about channel (SNR, CQI…)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1DA1AB-FB19-43A4-A773-1D5632C4F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44" y="2751317"/>
            <a:ext cx="7205474" cy="32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42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6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Motivation 1/2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3A03A7-6142-486F-9A9C-604329E5EA19}"/>
              </a:ext>
            </a:extLst>
          </p:cNvPr>
          <p:cNvSpPr txBox="1"/>
          <p:nvPr/>
        </p:nvSpPr>
        <p:spPr>
          <a:xfrm>
            <a:off x="366768" y="1098959"/>
            <a:ext cx="8332226" cy="15121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31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Most of the algorithms rely on bandwidth estimate (arithmetic, harmonic or EWMA)</a:t>
            </a:r>
          </a:p>
          <a:p>
            <a:pPr marL="342900" indent="-342900">
              <a:buSzPct val="131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Idea:</a:t>
            </a:r>
            <a:r>
              <a:rPr lang="en-GB" sz="2400" dirty="0">
                <a:solidFill>
                  <a:schemeClr val="tx2"/>
                </a:solidFill>
              </a:rPr>
              <a:t> Improve accuracy of Estimator</a:t>
            </a:r>
          </a:p>
          <a:p>
            <a:pPr marL="800100" lvl="1" indent="-342900">
              <a:buSzPct val="13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Leverage additional information about channel (SNR, CQI…)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84D7C9-2519-4AA0-806B-2D51E51A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38" y="2751317"/>
            <a:ext cx="7364606" cy="31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472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7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Motivation 1/2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3A03A7-6142-486F-9A9C-604329E5EA19}"/>
              </a:ext>
            </a:extLst>
          </p:cNvPr>
          <p:cNvSpPr txBox="1"/>
          <p:nvPr/>
        </p:nvSpPr>
        <p:spPr>
          <a:xfrm>
            <a:off x="366768" y="1098959"/>
            <a:ext cx="8332226" cy="15121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31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Most of the algorithms rely on bandwidth estimate (arithmetic, harmonic or EWMA)</a:t>
            </a:r>
          </a:p>
          <a:p>
            <a:pPr marL="342900" indent="-342900">
              <a:buSzPct val="131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Idea:</a:t>
            </a:r>
            <a:r>
              <a:rPr lang="en-GB" sz="2400" dirty="0">
                <a:solidFill>
                  <a:schemeClr val="tx2"/>
                </a:solidFill>
              </a:rPr>
              <a:t> Improve accuracy of Estimator</a:t>
            </a:r>
          </a:p>
          <a:p>
            <a:pPr marL="800100" lvl="1" indent="-342900">
              <a:buSzPct val="131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Leverage additional information about channel (SNR, CQI…)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667FFC-7A6C-423F-9F88-4B0722B25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34" y="2683864"/>
            <a:ext cx="5931732" cy="364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349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C68C6340-23E1-4479-B2B1-4716308C2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3" y="2744675"/>
            <a:ext cx="5914535" cy="34312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8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Motivation 2/2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3A03A7-6142-486F-9A9C-604329E5EA19}"/>
              </a:ext>
            </a:extLst>
          </p:cNvPr>
          <p:cNvSpPr txBox="1"/>
          <p:nvPr/>
        </p:nvSpPr>
        <p:spPr>
          <a:xfrm>
            <a:off x="366768" y="1098958"/>
            <a:ext cx="8332226" cy="17347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Idea:</a:t>
            </a:r>
            <a:r>
              <a:rPr lang="en-GB" sz="2400" dirty="0">
                <a:solidFill>
                  <a:schemeClr val="tx2"/>
                </a:solidFill>
              </a:rPr>
              <a:t> improve accuracy of Estimator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Leverage additional information about channel characteristics (SNR, CQI…)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Use machine learning approach to predict future throughput values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4C8B27-D536-47DC-8DEB-E162A99DBB32}"/>
              </a:ext>
            </a:extLst>
          </p:cNvPr>
          <p:cNvSpPr/>
          <p:nvPr/>
        </p:nvSpPr>
        <p:spPr>
          <a:xfrm>
            <a:off x="5773667" y="3104427"/>
            <a:ext cx="323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</a:rPr>
              <a:t>Green Player starts at a higher quality (with prediction) </a:t>
            </a:r>
          </a:p>
          <a:p>
            <a:pPr marL="285750" indent="-285750">
              <a:buFont typeface="Calibri" panose="020F0502020204030204" pitchFamily="34" charset="0"/>
              <a:buChar char="X"/>
            </a:pPr>
            <a:r>
              <a:rPr lang="en-US" sz="1600" dirty="0">
                <a:solidFill>
                  <a:srgbClr val="0000FF"/>
                </a:solidFill>
              </a:rPr>
              <a:t>Blue Player starts with lower bitrate (relies on classical </a:t>
            </a:r>
            <a:r>
              <a:rPr lang="en-US" sz="1600" dirty="0" err="1">
                <a:solidFill>
                  <a:srgbClr val="0000FF"/>
                </a:solidFill>
              </a:rPr>
              <a:t>bw</a:t>
            </a:r>
            <a:r>
              <a:rPr lang="en-US" sz="1600" dirty="0">
                <a:solidFill>
                  <a:srgbClr val="0000FF"/>
                </a:solidFill>
              </a:rPr>
              <a:t> estimation)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</a:rPr>
              <a:t>Green Player recognizes the level of drop in bandwidth more accurately</a:t>
            </a:r>
          </a:p>
          <a:p>
            <a:pPr marL="742950" lvl="1" indent="-285750">
              <a:buSzPct val="9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B050"/>
                </a:solidFill>
              </a:rPr>
              <a:t>switches to the lowest quality quickly.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</a:rPr>
              <a:t>Buffer underrun is cut by 90% compared to </a:t>
            </a:r>
            <a:r>
              <a:rPr lang="en-US" sz="1600" dirty="0">
                <a:solidFill>
                  <a:srgbClr val="0000FF"/>
                </a:solidFill>
              </a:rPr>
              <a:t>blue player</a:t>
            </a:r>
            <a:endParaRPr lang="en-US" sz="1600" b="0" i="0" dirty="0">
              <a:solidFill>
                <a:srgbClr val="0000FF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16B923-9831-4049-B0F0-6892585326DE}"/>
              </a:ext>
            </a:extLst>
          </p:cNvPr>
          <p:cNvSpPr txBox="1"/>
          <p:nvPr/>
        </p:nvSpPr>
        <p:spPr>
          <a:xfrm>
            <a:off x="4407720" y="3185160"/>
            <a:ext cx="1097280" cy="2438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Video Stall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78BA280-E467-404D-981D-076B3EB739C4}"/>
              </a:ext>
            </a:extLst>
          </p:cNvPr>
          <p:cNvCxnSpPr>
            <a:stCxn id="3" idx="2"/>
          </p:cNvCxnSpPr>
          <p:nvPr/>
        </p:nvCxnSpPr>
        <p:spPr>
          <a:xfrm flipH="1">
            <a:off x="4572000" y="3429000"/>
            <a:ext cx="384360" cy="411480"/>
          </a:xfrm>
          <a:prstGeom prst="straightConnector1">
            <a:avLst/>
          </a:prstGeom>
          <a:ln w="28575" cmpd="sng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1621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9</a:t>
            </a:fld>
            <a:r>
              <a:rPr lang="en-US"/>
              <a:t> </a:t>
            </a:r>
          </a:p>
        </p:txBody>
      </p:sp>
      <p:sp>
        <p:nvSpPr>
          <p:cNvPr id="6" name="Title 5" title="Agenda slide"/>
          <p:cNvSpPr>
            <a:spLocks noGrp="1"/>
          </p:cNvSpPr>
          <p:nvPr>
            <p:ph type="title"/>
          </p:nvPr>
        </p:nvSpPr>
        <p:spPr>
          <a:xfrm>
            <a:off x="368300" y="465029"/>
            <a:ext cx="8408988" cy="493734"/>
          </a:xfrm>
        </p:spPr>
        <p:txBody>
          <a:bodyPr/>
          <a:lstStyle/>
          <a:p>
            <a:r>
              <a:rPr lang="en-US" sz="3600" dirty="0"/>
              <a:t>Related 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3A03A7-6142-486F-9A9C-604329E5EA19}"/>
              </a:ext>
            </a:extLst>
          </p:cNvPr>
          <p:cNvSpPr txBox="1"/>
          <p:nvPr/>
        </p:nvSpPr>
        <p:spPr>
          <a:xfrm>
            <a:off x="366768" y="1098957"/>
            <a:ext cx="8332226" cy="52940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Throughput prediction</a:t>
            </a:r>
            <a:endParaRPr lang="en-GB" sz="2400" dirty="0">
              <a:solidFill>
                <a:schemeClr val="tx2"/>
              </a:solidFill>
            </a:endParaRP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Non-machine learning approaches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Improving TCP performances in cellular networks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Active and passive measurements for throughput prediction (sending short packets and using CQI values respectively)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Machine learning approaches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Improving TCP performance over short horizons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endParaRPr lang="en-GB" sz="2200" dirty="0">
              <a:solidFill>
                <a:schemeClr val="tx2"/>
              </a:solidFill>
            </a:endParaRPr>
          </a:p>
          <a:p>
            <a:pPr marL="342900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tx2"/>
                </a:solidFill>
              </a:rPr>
              <a:t>Application specific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Non-machine learning approaches</a:t>
            </a:r>
            <a:endParaRPr lang="en-GB" sz="2200" b="1" dirty="0">
              <a:solidFill>
                <a:schemeClr val="tx2"/>
              </a:solidFill>
            </a:endParaRP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Design of prediction-aware HAS algorithms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Combination of physical-and application-level information for HAS algorithm design</a:t>
            </a:r>
          </a:p>
          <a:p>
            <a:pPr marL="800100" lvl="1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Machine learning approaches </a:t>
            </a:r>
          </a:p>
          <a:p>
            <a:pPr marL="1257300" lvl="2" indent="-342900">
              <a:buSzPct val="80000"/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2"/>
                </a:solidFill>
              </a:rPr>
              <a:t>Use of reinforcement learning approach for HAS algorithm </a:t>
            </a:r>
          </a:p>
        </p:txBody>
      </p:sp>
    </p:spTree>
    <p:extLst>
      <p:ext uri="{BB962C8B-B14F-4D97-AF65-F5344CB8AC3E}">
        <p14:creationId xmlns:p14="http://schemas.microsoft.com/office/powerpoint/2010/main" val="3593785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tt_ext_std_globe_att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standard_template.potx" id="{A4D5AF50-C68A-41BC-A5C3-A5ED8D106E46}" vid="{289B3EF0-B6CF-41BB-8D2B-F3B501C42A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1244</Words>
  <Application>Microsoft Office PowerPoint</Application>
  <PresentationFormat>On-screen Show (4:3)</PresentationFormat>
  <Paragraphs>236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ATT Aleck Sans</vt:lpstr>
      <vt:lpstr>Calibri</vt:lpstr>
      <vt:lpstr>Cambria Math</vt:lpstr>
      <vt:lpstr>Courier New</vt:lpstr>
      <vt:lpstr>Lucida Grande</vt:lpstr>
      <vt:lpstr>Wingdings</vt:lpstr>
      <vt:lpstr>att_ext_std_globe_att</vt:lpstr>
      <vt:lpstr>Empowering Video Players in Cellular: Throughput Prediction from Radio Network Measurements </vt:lpstr>
      <vt:lpstr>Mobile Environment</vt:lpstr>
      <vt:lpstr>Background: Adaptive Streaming</vt:lpstr>
      <vt:lpstr>Motivation 1/2</vt:lpstr>
      <vt:lpstr>Motivation 1/2</vt:lpstr>
      <vt:lpstr>Motivation 1/2</vt:lpstr>
      <vt:lpstr>Motivation 1/2</vt:lpstr>
      <vt:lpstr>Motivation 2/2</vt:lpstr>
      <vt:lpstr>Related Work</vt:lpstr>
      <vt:lpstr>Throughput Prediction via ML 1/2</vt:lpstr>
      <vt:lpstr>Throughput Prediction via ML 2/2</vt:lpstr>
      <vt:lpstr>Throughput Prediction - Results</vt:lpstr>
      <vt:lpstr>Video Player with Throughput Prediction</vt:lpstr>
      <vt:lpstr>Video Player with Throughput Prediction</vt:lpstr>
      <vt:lpstr>Video Player with Throughput Prediction</vt:lpstr>
      <vt:lpstr>Real Time Prediction</vt:lpstr>
      <vt:lpstr>Real Time Prediction - Results</vt:lpstr>
      <vt:lpstr>Conclusion</vt:lpstr>
      <vt:lpstr>Future 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begin</dc:title>
  <dc:creator>Rittwik Jana</dc:creator>
  <cp:keywords/>
  <cp:lastModifiedBy>Mary Noonan</cp:lastModifiedBy>
  <cp:revision>70</cp:revision>
  <dcterms:modified xsi:type="dcterms:W3CDTF">2019-07-24T10:19:37Z</dcterms:modified>
</cp:coreProperties>
</file>