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5" r:id="rId2"/>
    <p:sldId id="492" r:id="rId3"/>
    <p:sldId id="493" r:id="rId4"/>
    <p:sldId id="501" r:id="rId5"/>
    <p:sldId id="494" r:id="rId6"/>
    <p:sldId id="496" r:id="rId7"/>
    <p:sldId id="497" r:id="rId8"/>
    <p:sldId id="498" r:id="rId9"/>
    <p:sldId id="499" r:id="rId10"/>
    <p:sldId id="500" r:id="rId11"/>
    <p:sldId id="502" r:id="rId12"/>
    <p:sldId id="266" r:id="rId13"/>
  </p:sldIdLst>
  <p:sldSz cx="10080625" cy="7559675"/>
  <p:notesSz cx="7772400" cy="10058400"/>
  <p:defaultTextStyle>
    <a:defPPr>
      <a:defRPr lang="en-I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HG Mincho Light J" charset="0"/>
        <a:cs typeface="HG Mincho Light J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HG Mincho Light J" charset="0"/>
        <a:cs typeface="HG Mincho Light J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HG Mincho Light J" charset="0"/>
        <a:cs typeface="HG Mincho Light J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HG Mincho Light J" charset="0"/>
        <a:cs typeface="HG Mincho Light J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HG Mincho Light J" charset="0"/>
        <a:cs typeface="HG Mincho Light J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HG Mincho Light J" charset="0"/>
        <a:cs typeface="HG Mincho Light J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HG Mincho Light J" charset="0"/>
        <a:cs typeface="HG Mincho Light J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HG Mincho Light J" charset="0"/>
        <a:cs typeface="HG Mincho Light J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HG Mincho Light J" charset="0"/>
        <a:cs typeface="HG Mincho Light J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i, Yusuf" initials="SY" lastIdx="1" clrIdx="0">
    <p:extLst>
      <p:ext uri="{19B8F6BF-5375-455C-9EA6-DF929625EA0E}">
        <p15:presenceInfo xmlns:p15="http://schemas.microsoft.com/office/powerpoint/2012/main" userId="S::Yusuf.Sani@dellteam.com::d5227cc3-6d10-493a-aee9-c0d4cf74e5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05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727" autoAdjust="0"/>
  </p:normalViewPr>
  <p:slideViewPr>
    <p:cSldViewPr>
      <p:cViewPr varScale="1">
        <p:scale>
          <a:sx n="55" d="100"/>
          <a:sy n="55" d="100"/>
        </p:scale>
        <p:origin x="21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D43EBB6-5097-4F26-8BC2-98C856E27D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E59A85B-6FED-43B7-AD04-27FCE7E78C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B96A3-A5D1-4C55-A5D9-8894B565CF4E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04E594D-AA25-4234-A3FD-286EC58136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3381DFD-AE7D-4AA0-997B-1385CBA520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C6F60-9554-45D1-B285-EB79D20C0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97274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</p:spTree>
    <p:extLst>
      <p:ext uri="{BB962C8B-B14F-4D97-AF65-F5344CB8AC3E}">
        <p14:creationId xmlns:p14="http://schemas.microsoft.com/office/powerpoint/2010/main" val="7569159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-109" charset="0"/>
        <a:ea typeface="ＭＳ Ｐゴシック" pitchFamily="-109" charset="-128"/>
        <a:cs typeface="ＭＳ Ｐゴシック" pitchFamily="-109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-109" charset="0"/>
        <a:ea typeface="ＭＳ Ｐゴシック" pitchFamily="-109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-109" charset="0"/>
        <a:ea typeface="ＭＳ Ｐゴシック" pitchFamily="-109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-109" charset="0"/>
        <a:ea typeface="ＭＳ Ｐゴシック" pitchFamily="-109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630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022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34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155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407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905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307975" y="1168400"/>
            <a:ext cx="8540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HG Mincho Light J" charset="0"/>
                <a:cs typeface="HG Mincho Light J" charset="0"/>
              </a:defRPr>
            </a:lvl1pPr>
            <a:lvl2pPr marL="37931725" indent="-37474525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HG Mincho Light J" charset="0"/>
                <a:cs typeface="HG Mincho Light J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HG Mincho Light J" charset="0"/>
                <a:cs typeface="HG Mincho Light J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HG Mincho Light J" charset="0"/>
                <a:cs typeface="HG Mincho Light J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HG Mincho Light J" charset="0"/>
                <a:cs typeface="HG Mincho Light J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HG Mincho Light J" charset="0"/>
                <a:cs typeface="HG Mincho Light J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HG Mincho Light J" charset="0"/>
                <a:cs typeface="HG Mincho Light J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HG Mincho Light J" charset="0"/>
                <a:cs typeface="HG Mincho Light J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HG Mincho Light J" charset="0"/>
                <a:cs typeface="HG Mincho Light J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42925" y="3649663"/>
            <a:ext cx="3205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HG Mincho Light J" charset="0"/>
                <a:cs typeface="HG Mincho Light J" charset="0"/>
              </a:defRPr>
            </a:lvl1pPr>
            <a:lvl2pPr marL="37931725" indent="-37474525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HG Mincho Light J" charset="0"/>
                <a:cs typeface="HG Mincho Light J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HG Mincho Light J" charset="0"/>
                <a:cs typeface="HG Mincho Light J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HG Mincho Light J" charset="0"/>
                <a:cs typeface="HG Mincho Light J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HG Mincho Light J" charset="0"/>
                <a:cs typeface="HG Mincho Light J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HG Mincho Light J" charset="0"/>
                <a:cs typeface="HG Mincho Light J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HG Mincho Light J" charset="0"/>
                <a:cs typeface="HG Mincho Light J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HG Mincho Light J" charset="0"/>
                <a:cs typeface="HG Mincho Light J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HG Mincho Light J" charset="0"/>
                <a:cs typeface="HG Mincho Light J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066800" y="1141413"/>
            <a:ext cx="4822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HG Mincho Light J" charset="0"/>
                <a:cs typeface="HG Mincho Light J" charset="0"/>
              </a:defRPr>
            </a:lvl1pPr>
            <a:lvl2pPr marL="37931725" indent="-37474525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HG Mincho Light J" charset="0"/>
                <a:cs typeface="HG Mincho Light J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HG Mincho Light J" charset="0"/>
                <a:cs typeface="HG Mincho Light J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HG Mincho Light J" charset="0"/>
                <a:cs typeface="HG Mincho Light J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HG Mincho Light J" charset="0"/>
                <a:cs typeface="HG Mincho Light J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HG Mincho Light J" charset="0"/>
                <a:cs typeface="HG Mincho Light J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HG Mincho Light J" charset="0"/>
                <a:cs typeface="HG Mincho Light J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HG Mincho Light J" charset="0"/>
                <a:cs typeface="HG Mincho Light J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HG Mincho Light J" charset="0"/>
                <a:cs typeface="HG Mincho Light J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" name="Line 9"/>
          <p:cNvSpPr>
            <a:spLocks noChangeShapeType="1"/>
          </p:cNvSpPr>
          <p:nvPr/>
        </p:nvSpPr>
        <p:spPr bwMode="auto">
          <a:xfrm>
            <a:off x="352425" y="1622425"/>
            <a:ext cx="1588" cy="5313363"/>
          </a:xfrm>
          <a:prstGeom prst="line">
            <a:avLst/>
          </a:prstGeom>
          <a:noFill/>
          <a:ln w="36000">
            <a:solidFill>
              <a:srgbClr val="305D7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dirty="0"/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262063" y="377825"/>
            <a:ext cx="80264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the title text format</a:t>
            </a:r>
          </a:p>
        </p:txBody>
      </p:sp>
      <p:sp>
        <p:nvSpPr>
          <p:cNvPr id="103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2063" y="1735138"/>
            <a:ext cx="80264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the outline text format</a:t>
            </a:r>
          </a:p>
          <a:p>
            <a:pPr lvl="1"/>
            <a:r>
              <a:rPr lang="en-US" altLang="en-US" dirty="0"/>
              <a:t>Second Outline Level</a:t>
            </a:r>
          </a:p>
          <a:p>
            <a:pPr lvl="2"/>
            <a:r>
              <a:rPr lang="en-US" altLang="en-US" dirty="0"/>
              <a:t>Third Outline Level</a:t>
            </a:r>
          </a:p>
          <a:p>
            <a:pPr lvl="3"/>
            <a:r>
              <a:rPr lang="en-US" altLang="en-US" dirty="0"/>
              <a:t>Fourth Outline Level</a:t>
            </a:r>
          </a:p>
          <a:p>
            <a:pPr lvl="4"/>
            <a:r>
              <a:rPr lang="en-US" altLang="en-US" dirty="0"/>
              <a:t>Fifth Outline Level</a:t>
            </a:r>
          </a:p>
          <a:p>
            <a:pPr lvl="4"/>
            <a:r>
              <a:rPr lang="en-US" altLang="en-US" dirty="0"/>
              <a:t>Sixth Outline Level</a:t>
            </a:r>
          </a:p>
          <a:p>
            <a:pPr lvl="4"/>
            <a:r>
              <a:rPr lang="en-US" altLang="en-US" dirty="0"/>
              <a:t>Seventh Outline Level</a:t>
            </a:r>
          </a:p>
          <a:p>
            <a:pPr lvl="4"/>
            <a:r>
              <a:rPr lang="en-US" altLang="en-US" dirty="0"/>
              <a:t>Eighth Outline Level</a:t>
            </a:r>
          </a:p>
          <a:p>
            <a:pPr lvl="4"/>
            <a:r>
              <a:rPr lang="en-US" altLang="en-US" dirty="0"/>
              <a:t>Ninth Outline Level</a:t>
            </a:r>
          </a:p>
        </p:txBody>
      </p:sp>
      <p:sp>
        <p:nvSpPr>
          <p:cNvPr id="1034" name="Line 8"/>
          <p:cNvSpPr>
            <a:spLocks noChangeShapeType="1"/>
          </p:cNvSpPr>
          <p:nvPr/>
        </p:nvSpPr>
        <p:spPr bwMode="auto">
          <a:xfrm>
            <a:off x="714375" y="1282700"/>
            <a:ext cx="8634413" cy="1588"/>
          </a:xfrm>
          <a:prstGeom prst="line">
            <a:avLst/>
          </a:prstGeom>
          <a:noFill/>
          <a:ln w="36000">
            <a:solidFill>
              <a:srgbClr val="305D7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2" y="1125537"/>
            <a:ext cx="987010" cy="454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2" y="6944417"/>
            <a:ext cx="1329366" cy="615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509" y="6944417"/>
            <a:ext cx="1055908" cy="4837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hf hdr="0" ft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Nimbus Roman No9 L" pitchFamily="16" charset="0"/>
          <a:ea typeface="HG Mincho Light J" charset="0"/>
          <a:cs typeface="HG Mincho Light J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Nimbus Roman No9 L" pitchFamily="16" charset="0"/>
          <a:ea typeface="HG Mincho Light J" charset="0"/>
          <a:cs typeface="HG Mincho Light J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Nimbus Roman No9 L" pitchFamily="16" charset="0"/>
          <a:ea typeface="HG Mincho Light J" charset="0"/>
          <a:cs typeface="HG Mincho Light J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Nimbus Roman No9 L" pitchFamily="16" charset="0"/>
          <a:ea typeface="HG Mincho Light J" charset="0"/>
          <a:cs typeface="HG Mincho Light J" charset="0"/>
        </a:defRPr>
      </a:lvl5pPr>
      <a:lvl6pPr marL="1897063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-109" charset="0"/>
        </a:defRPr>
      </a:lvl6pPr>
      <a:lvl7pPr marL="2354263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-109" charset="0"/>
        </a:defRPr>
      </a:lvl7pPr>
      <a:lvl8pPr marL="2811463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-109" charset="0"/>
        </a:defRPr>
      </a:lvl8pPr>
      <a:lvl9pPr marL="3268663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-109" charset="0"/>
        </a:defRPr>
      </a:lvl9pPr>
    </p:titleStyle>
    <p:bodyStyle>
      <a:lvl1pPr marL="431800" indent="-323850" algn="l" defTabSz="449263" rtl="0" eaLnBrk="1" fontAlgn="base" hangingPunct="1">
        <a:spcBef>
          <a:spcPct val="0"/>
        </a:spcBef>
        <a:spcAft>
          <a:spcPts val="1413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49263" rtl="0" eaLnBrk="1" fontAlgn="base" hangingPunct="1">
        <a:spcBef>
          <a:spcPct val="0"/>
        </a:spcBef>
        <a:spcAft>
          <a:spcPts val="1125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5400" indent="-215900" algn="l" defTabSz="449263" rtl="0" eaLnBrk="1" fontAlgn="base" hangingPunct="1"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7200" indent="-215900" algn="l" defTabSz="449263" rtl="0" eaLnBrk="1" fontAlgn="base" hangingPunct="1">
        <a:spcBef>
          <a:spcPct val="0"/>
        </a:spcBef>
        <a:spcAft>
          <a:spcPts val="563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9000" indent="-215900" algn="l" defTabSz="449263" rtl="0" eaLnBrk="1" fontAlgn="base" hangingPunct="1"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6200" indent="-215900" algn="l" defTabSz="449263" rtl="0" eaLnBrk="1" fontAlgn="base" hangingPunct="1"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3400" indent="-215900" algn="l" defTabSz="449263" rtl="0" eaLnBrk="1" fontAlgn="base" hangingPunct="1"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30600" indent="-215900" algn="l" defTabSz="449263" rtl="0" eaLnBrk="1" fontAlgn="base" hangingPunct="1"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7800" indent="-215900" algn="l" defTabSz="449263" rtl="0" eaLnBrk="1" fontAlgn="base" hangingPunct="1"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c.ie/en/misl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5CB6FA-4999-5C46-8077-F6CFB66CD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372EB4C-BDC6-0D4D-9DBB-1A096802A853}"/>
              </a:ext>
            </a:extLst>
          </p:cNvPr>
          <p:cNvSpPr/>
          <p:nvPr/>
        </p:nvSpPr>
        <p:spPr>
          <a:xfrm>
            <a:off x="1007543" y="2699717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indent="0" algn="ctr">
              <a:buNone/>
            </a:pPr>
            <a:r>
              <a:rPr lang="en-US" sz="2800" dirty="0"/>
              <a:t>SMASH: a Supervised Machine Learning Approach to Adaptive Video Streaming over HTTP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FA1054B-E0CD-FC44-A032-B1071D68153B}"/>
              </a:ext>
            </a:extLst>
          </p:cNvPr>
          <p:cNvSpPr/>
          <p:nvPr/>
        </p:nvSpPr>
        <p:spPr>
          <a:xfrm>
            <a:off x="1468783" y="4859957"/>
            <a:ext cx="7915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7950" indent="0" algn="ctr">
              <a:buNone/>
            </a:pPr>
            <a:r>
              <a:rPr lang="en-US" dirty="0"/>
              <a:t>Yusuf Sani, </a:t>
            </a:r>
            <a:r>
              <a:rPr lang="en-GB" dirty="0" err="1"/>
              <a:t>Darijo</a:t>
            </a:r>
            <a:r>
              <a:rPr lang="en-GB" dirty="0"/>
              <a:t> </a:t>
            </a:r>
            <a:r>
              <a:rPr lang="en-GB" dirty="0" err="1"/>
              <a:t>Raca</a:t>
            </a:r>
            <a:r>
              <a:rPr lang="en-GB" dirty="0"/>
              <a:t>, Jason J. Quinlan, Cormac J. </a:t>
            </a:r>
            <a:r>
              <a:rPr lang="en-GB" dirty="0" err="1"/>
              <a:t>Sreenan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FDE8984-0475-4CA8-A7B8-B642CD6CF6A3}"/>
              </a:ext>
            </a:extLst>
          </p:cNvPr>
          <p:cNvSpPr/>
          <p:nvPr/>
        </p:nvSpPr>
        <p:spPr>
          <a:xfrm>
            <a:off x="2087984" y="5450536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School of Computer Science and Information Technology University College Cork, Cork, Ireland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25370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5E7BA4-0B58-44B4-B0E3-8F722DF85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8AE58C-EE12-481C-A502-1C75D5FE2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present a Supervised Machine learning approach to Adaptive Streaming over HTTP (SMASH). </a:t>
            </a:r>
          </a:p>
          <a:p>
            <a:r>
              <a:rPr lang="en-US" dirty="0"/>
              <a:t>The results validate our hypothesis, that is, the best way to </a:t>
            </a:r>
            <a:r>
              <a:rPr lang="en-US" dirty="0" err="1"/>
              <a:t>generalise</a:t>
            </a:r>
            <a:r>
              <a:rPr lang="en-US" dirty="0"/>
              <a:t> the performance of an ABR algorithm is for a predictive model to learn the method of streaming from many high performing ABR schemes.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381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5428EF-B447-45B6-A6EF-06C9BCF0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B9AC63-162E-4310-8A21-F4896295D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2300" indent="-514350">
              <a:buFont typeface="+mj-lt"/>
              <a:buAutoNum type="arabicPeriod"/>
            </a:pPr>
            <a:r>
              <a:rPr lang="en-US" sz="2000" dirty="0"/>
              <a:t>T. Huang, R. Johari, N. McKeown, M. </a:t>
            </a:r>
            <a:r>
              <a:rPr lang="en-US" sz="2000" dirty="0" err="1"/>
              <a:t>Trunnell</a:t>
            </a:r>
            <a:r>
              <a:rPr lang="en-US" sz="2000" dirty="0"/>
              <a:t>, and M. Watson, “A Buffer-based Approach to Rate Adaptation: Evidence from a Large Video Streaming Service,” in 2014 ACM Conference on SIGCOMM</a:t>
            </a:r>
          </a:p>
          <a:p>
            <a:pPr marL="622300" indent="-514350">
              <a:buFont typeface="+mj-lt"/>
              <a:buAutoNum type="arabicPeriod"/>
            </a:pPr>
            <a:r>
              <a:rPr lang="en-GB" sz="2000" dirty="0"/>
              <a:t>A. H. Zahran, D. </a:t>
            </a:r>
            <a:r>
              <a:rPr lang="en-GB" sz="2000" dirty="0" err="1"/>
              <a:t>Raca</a:t>
            </a:r>
            <a:r>
              <a:rPr lang="en-GB" sz="2000" dirty="0"/>
              <a:t>, and C. J. </a:t>
            </a:r>
            <a:r>
              <a:rPr lang="en-GB" sz="2000" dirty="0" err="1"/>
              <a:t>Sreenan</a:t>
            </a:r>
            <a:r>
              <a:rPr lang="en-GB" sz="2000" dirty="0"/>
              <a:t>, “ARBITER+: Adaptive </a:t>
            </a:r>
            <a:r>
              <a:rPr lang="en-GB" sz="2000" dirty="0" err="1"/>
              <a:t>RateBased</a:t>
            </a:r>
            <a:r>
              <a:rPr lang="en-GB" sz="2000" dirty="0"/>
              <a:t> </a:t>
            </a:r>
            <a:r>
              <a:rPr lang="en-GB" sz="2000" dirty="0" err="1"/>
              <a:t>InTElligent</a:t>
            </a:r>
            <a:r>
              <a:rPr lang="en-GB" sz="2000" dirty="0"/>
              <a:t> HTTP </a:t>
            </a:r>
            <a:r>
              <a:rPr lang="en-GB" sz="2000" dirty="0" err="1"/>
              <a:t>StReaming</a:t>
            </a:r>
            <a:r>
              <a:rPr lang="en-GB" sz="2000" dirty="0"/>
              <a:t> Algorithm for Mobile Networks,” IEEE Transactions on Mobile Computing</a:t>
            </a:r>
          </a:p>
          <a:p>
            <a:pPr marL="622300" indent="-514350">
              <a:buFont typeface="+mj-lt"/>
              <a:buAutoNum type="arabicPeriod"/>
            </a:pPr>
            <a:r>
              <a:rPr lang="en-US" sz="2000" dirty="0"/>
              <a:t>H. Mao, R. Netravali, and M. Alizadeh, “Neural Adaptive Video Streaming with </a:t>
            </a:r>
            <a:r>
              <a:rPr lang="en-US" sz="2000" dirty="0" err="1"/>
              <a:t>Pensieve</a:t>
            </a:r>
            <a:r>
              <a:rPr lang="en-US" sz="2000" dirty="0"/>
              <a:t>,” in Proceedings of the Conference of the ACM Special Interest Group on Data Communication.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89909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ED1A92-7554-2540-A131-601C66C5A6EC}"/>
              </a:ext>
            </a:extLst>
          </p:cNvPr>
          <p:cNvSpPr txBox="1"/>
          <p:nvPr/>
        </p:nvSpPr>
        <p:spPr>
          <a:xfrm>
            <a:off x="3663172" y="2123653"/>
            <a:ext cx="27542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Thank you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DC25CCF-DF2B-40A1-BFB0-758C1E39565B}"/>
              </a:ext>
            </a:extLst>
          </p:cNvPr>
          <p:cNvSpPr/>
          <p:nvPr/>
        </p:nvSpPr>
        <p:spPr>
          <a:xfrm>
            <a:off x="1079872" y="4931965"/>
            <a:ext cx="80951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This publication has emanated from research conducted with the financial support of Science Foundation Ireland under Grant 13/IA/1892, acknowledges the support of SFI Grant 13/RC/2077 and also SFI Grant  18/IF/6354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4F21FA9-CE3F-44FA-8E0E-CAAB9B066FC2}"/>
              </a:ext>
            </a:extLst>
          </p:cNvPr>
          <p:cNvSpPr/>
          <p:nvPr/>
        </p:nvSpPr>
        <p:spPr>
          <a:xfrm>
            <a:off x="1743508" y="3929487"/>
            <a:ext cx="67678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400" dirty="0">
              <a:latin typeface="Arial" panose="020B0604020202020204" pitchFamily="34" charset="0"/>
            </a:endParaRPr>
          </a:p>
          <a:p>
            <a:pPr algn="ctr"/>
            <a:r>
              <a:rPr lang="en-GB" sz="1400" dirty="0">
                <a:latin typeface="Arial" panose="020B0604020202020204" pitchFamily="34" charset="0"/>
              </a:rPr>
              <a:t>Yusuf Sani, </a:t>
            </a:r>
            <a:r>
              <a:rPr lang="en-GB" sz="1400" dirty="0" err="1">
                <a:latin typeface="Arial" panose="020B0604020202020204" pitchFamily="34" charset="0"/>
              </a:rPr>
              <a:t>Darijo</a:t>
            </a:r>
            <a:r>
              <a:rPr lang="en-GB" sz="1400" dirty="0">
                <a:latin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</a:rPr>
              <a:t>Raca</a:t>
            </a:r>
            <a:r>
              <a:rPr lang="en-GB" sz="1400" dirty="0">
                <a:latin typeface="Arial" panose="020B0604020202020204" pitchFamily="34" charset="0"/>
              </a:rPr>
              <a:t>, Jason J. Quinlan, Cormac J. </a:t>
            </a:r>
            <a:r>
              <a:rPr lang="en-GB" sz="1400" dirty="0" err="1">
                <a:latin typeface="Arial" panose="020B0604020202020204" pitchFamily="34" charset="0"/>
              </a:rPr>
              <a:t>SreenanSchool</a:t>
            </a:r>
            <a:r>
              <a:rPr lang="en-GB" sz="1400" dirty="0">
                <a:latin typeface="Arial" panose="020B0604020202020204" pitchFamily="34" charset="0"/>
              </a:rPr>
              <a:t> of Computer</a:t>
            </a:r>
          </a:p>
          <a:p>
            <a:pPr algn="ctr"/>
            <a:r>
              <a:rPr lang="en-US" sz="1600" dirty="0"/>
              <a:t>Mobile and Internet Systems Laboratory (</a:t>
            </a:r>
            <a:r>
              <a:rPr lang="en-GB" sz="1600" dirty="0">
                <a:hlinkClick r:id="rId2"/>
              </a:rPr>
              <a:t>https://www.ucc.ie/en/misl/</a:t>
            </a:r>
            <a:r>
              <a:rPr lang="en-GB" sz="1600" dirty="0"/>
              <a:t>)</a:t>
            </a:r>
            <a:endParaRPr lang="en-US" sz="1600" dirty="0"/>
          </a:p>
          <a:p>
            <a:pPr algn="ctr"/>
            <a:r>
              <a:rPr lang="en-GB" sz="1400" dirty="0">
                <a:latin typeface="Arial" panose="020B0604020202020204" pitchFamily="34" charset="0"/>
              </a:rPr>
              <a:t> Science and Information </a:t>
            </a:r>
            <a:r>
              <a:rPr lang="en-GB" sz="1400" dirty="0" err="1">
                <a:latin typeface="Arial" panose="020B0604020202020204" pitchFamily="34" charset="0"/>
              </a:rPr>
              <a:t>TechnologyUniversity</a:t>
            </a:r>
            <a:r>
              <a:rPr lang="en-GB" sz="1400" dirty="0">
                <a:latin typeface="Arial" panose="020B0604020202020204" pitchFamily="34" charset="0"/>
              </a:rPr>
              <a:t> College Cork, Cork, Ireland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</a:rPr>
              <a:t> {ys8, </a:t>
            </a:r>
            <a:r>
              <a:rPr lang="en-GB" sz="1400" dirty="0" err="1">
                <a:latin typeface="Arial" panose="020B0604020202020204" pitchFamily="34" charset="0"/>
              </a:rPr>
              <a:t>d.raca</a:t>
            </a:r>
            <a:r>
              <a:rPr lang="en-GB" sz="1400" dirty="0">
                <a:latin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</a:rPr>
              <a:t>j.quinlan</a:t>
            </a:r>
            <a:r>
              <a:rPr lang="en-GB" sz="1400" dirty="0">
                <a:latin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</a:rPr>
              <a:t>cjs</a:t>
            </a:r>
            <a:r>
              <a:rPr lang="en-GB" sz="1400" dirty="0">
                <a:latin typeface="Arial" panose="020B0604020202020204" pitchFamily="34" charset="0"/>
              </a:rPr>
              <a:t>}@cs.ucc.ie}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57584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45D59A-F7C5-4EFC-82E3-53C1B5A7C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5EF114-838C-4E56-834E-8E136C003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Motivation</a:t>
            </a:r>
          </a:p>
          <a:p>
            <a:r>
              <a:rPr lang="en-GB" dirty="0"/>
              <a:t>Data Generation</a:t>
            </a:r>
          </a:p>
          <a:p>
            <a:r>
              <a:rPr lang="en-GB" dirty="0"/>
              <a:t>Feature Selection</a:t>
            </a:r>
          </a:p>
          <a:p>
            <a:r>
              <a:rPr lang="en-GB" dirty="0"/>
              <a:t>Model Training</a:t>
            </a:r>
          </a:p>
          <a:p>
            <a:r>
              <a:rPr lang="en-GB" dirty="0"/>
              <a:t>Performance Evaluation</a:t>
            </a:r>
          </a:p>
          <a:p>
            <a:r>
              <a:rPr lang="en-GB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16356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AB0741-088E-4951-9F59-67C884F5E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6D2EA98D-7553-4594-9F9B-A7106598E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0818" y="4431875"/>
            <a:ext cx="2927648" cy="219573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41F68E0-1CB6-43C5-AC0A-4D07FEBAF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312" y="2051645"/>
            <a:ext cx="4308661" cy="1587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DF05290-9F45-4CF1-9F93-5EF64944B625}"/>
              </a:ext>
            </a:extLst>
          </p:cNvPr>
          <p:cNvSpPr/>
          <p:nvPr/>
        </p:nvSpPr>
        <p:spPr>
          <a:xfrm>
            <a:off x="710263" y="4431875"/>
            <a:ext cx="4536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Adaptive Bitrate Selection (ABR) </a:t>
            </a:r>
          </a:p>
          <a:p>
            <a:pPr algn="ctr"/>
            <a:r>
              <a:rPr lang="en-US" b="1" dirty="0">
                <a:latin typeface="+mn-lt"/>
              </a:rPr>
              <a:t>Algorithms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AFB307-567F-4C68-B1C8-EA1CE754D299}"/>
              </a:ext>
            </a:extLst>
          </p:cNvPr>
          <p:cNvSpPr/>
          <p:nvPr/>
        </p:nvSpPr>
        <p:spPr>
          <a:xfrm>
            <a:off x="468721" y="2429896"/>
            <a:ext cx="4308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HTTP-based Adaptive </a:t>
            </a:r>
          </a:p>
          <a:p>
            <a:pPr algn="ctr"/>
            <a:r>
              <a:rPr lang="en-US" b="1" dirty="0">
                <a:latin typeface="+mn-lt"/>
              </a:rPr>
              <a:t>Streaming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E77AA84-6AE6-4F96-BABD-2B4A6E96CC0A}"/>
              </a:ext>
            </a:extLst>
          </p:cNvPr>
          <p:cNvSpPr/>
          <p:nvPr/>
        </p:nvSpPr>
        <p:spPr>
          <a:xfrm>
            <a:off x="710263" y="5796614"/>
            <a:ext cx="4906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</a:rPr>
              <a:t>Heuristic based: </a:t>
            </a:r>
            <a:r>
              <a:rPr lang="en-GB" dirty="0">
                <a:latin typeface="+mn-lt"/>
              </a:rPr>
              <a:t>BBA-2[1], Arbiter+[2] </a:t>
            </a:r>
            <a:endParaRPr lang="en-US" dirty="0">
              <a:latin typeface="+mn-lt"/>
            </a:endParaRPr>
          </a:p>
          <a:p>
            <a:pPr algn="ctr"/>
            <a:r>
              <a:rPr lang="en-US" dirty="0">
                <a:latin typeface="+mn-lt"/>
              </a:rPr>
              <a:t>Machine Learning-based: </a:t>
            </a:r>
            <a:r>
              <a:rPr lang="en-GB" dirty="0">
                <a:latin typeface="+mn-lt"/>
              </a:rPr>
              <a:t>Pensive[3]</a:t>
            </a:r>
            <a:r>
              <a:rPr lang="en-US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0118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0708DE-DD4F-4159-B834-C1A0AE732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8143FA-A642-497D-B614-00DD6848B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872" y="1735138"/>
            <a:ext cx="8424935" cy="5127625"/>
          </a:xfrm>
        </p:spPr>
        <p:txBody>
          <a:bodyPr/>
          <a:lstStyle/>
          <a:p>
            <a:r>
              <a:rPr lang="en-US" dirty="0"/>
              <a:t>Heuristic-based approach is based on a fixed set of rules the </a:t>
            </a:r>
            <a:r>
              <a:rPr lang="en-US" i="1" dirty="0"/>
              <a:t>do not generalized well</a:t>
            </a:r>
            <a:r>
              <a:rPr lang="en-US" dirty="0"/>
              <a:t>.</a:t>
            </a:r>
          </a:p>
          <a:p>
            <a:r>
              <a:rPr lang="en-US" dirty="0"/>
              <a:t>The first group  ML-based ABRs dynamically reconfigure the parameters </a:t>
            </a:r>
            <a:r>
              <a:rPr lang="en-US" i="1" dirty="0"/>
              <a:t>of an existing algorithms</a:t>
            </a:r>
            <a:r>
              <a:rPr lang="en-US" dirty="0"/>
              <a:t>. </a:t>
            </a:r>
          </a:p>
          <a:p>
            <a:r>
              <a:rPr lang="en-US" dirty="0"/>
              <a:t>The second set of schemes rely on trained predictive ABR, </a:t>
            </a:r>
            <a:r>
              <a:rPr lang="en-US" i="1" dirty="0"/>
              <a:t>however a several studies have  found them to be sensitive to: reward function, network traces, video representation used in training.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9102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1B5AE1-806A-421F-B01C-A7CC232E9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Hypothesis/Methodology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0EB0A3-29A7-4148-AE14-47936502E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" indent="0">
              <a:buNone/>
            </a:pPr>
            <a:endParaRPr lang="en-IE" dirty="0"/>
          </a:p>
          <a:p>
            <a:r>
              <a:rPr lang="en-US" dirty="0"/>
              <a:t>A simple and effective ABR module can be built  by training a predictive model, using  a large collection data generated from streaming several state-of-the-art ABRs, with each of the ABR  used, </a:t>
            </a:r>
            <a:r>
              <a:rPr lang="en-US" dirty="0" err="1"/>
              <a:t>optimised</a:t>
            </a:r>
            <a:r>
              <a:rPr lang="en-US" dirty="0"/>
              <a:t> to serve a specific streaming context.</a:t>
            </a:r>
            <a:r>
              <a:rPr lang="en-IE" dirty="0"/>
              <a:t> </a:t>
            </a:r>
          </a:p>
          <a:p>
            <a:r>
              <a:rPr lang="en-US" dirty="0"/>
              <a:t>Empirical experiments based on heterogeneous wireless technology network traces</a:t>
            </a:r>
          </a:p>
          <a:p>
            <a:endParaRPr lang="en-IE" dirty="0"/>
          </a:p>
          <a:p>
            <a:pPr marL="1079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85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DC231E-0726-4A0F-82DB-585093749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Generation</a:t>
            </a: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F6D60A0E-5A7D-4665-B261-BDBB168C98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62405"/>
              </p:ext>
            </p:extLst>
          </p:nvPr>
        </p:nvGraphicFramePr>
        <p:xfrm>
          <a:off x="5399435" y="3607962"/>
          <a:ext cx="432047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114">
                  <a:extLst>
                    <a:ext uri="{9D8B030D-6E8A-4147-A177-3AD203B41FA5}">
                      <a16:colId xmlns:a16="http://schemas.microsoft.com/office/drawing/2014/main" xmlns="" val="1135586781"/>
                    </a:ext>
                  </a:extLst>
                </a:gridCol>
                <a:gridCol w="1245114">
                  <a:extLst>
                    <a:ext uri="{9D8B030D-6E8A-4147-A177-3AD203B41FA5}">
                      <a16:colId xmlns:a16="http://schemas.microsoft.com/office/drawing/2014/main" xmlns="" val="2951104816"/>
                    </a:ext>
                  </a:extLst>
                </a:gridCol>
                <a:gridCol w="1830251">
                  <a:extLst>
                    <a:ext uri="{9D8B030D-6E8A-4147-A177-3AD203B41FA5}">
                      <a16:colId xmlns:a16="http://schemas.microsoft.com/office/drawing/2014/main" xmlns="" val="24554826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Rate Base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Buffer Base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Hybrid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7893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Minimum 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BBA-2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Arbiter+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981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Median 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Elastic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Conventional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9305394"/>
                  </a:ext>
                </a:extLst>
              </a:tr>
              <a:tr h="212099">
                <a:tc>
                  <a:txBody>
                    <a:bodyPr/>
                    <a:lstStyle/>
                    <a:p>
                      <a:r>
                        <a:rPr lang="en-GB" dirty="0" err="1"/>
                        <a:t>Exoplayer</a:t>
                      </a:r>
                      <a:r>
                        <a:rPr lang="en-GB" dirty="0"/>
                        <a:t> Default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Logistic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529411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39976FC-1046-4500-80B4-197318E87A15}"/>
              </a:ext>
            </a:extLst>
          </p:cNvPr>
          <p:cNvSpPr/>
          <p:nvPr/>
        </p:nvSpPr>
        <p:spPr>
          <a:xfrm>
            <a:off x="4498818" y="3549006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58952476-3FED-4872-BA97-2F41DB8B8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06724"/>
              </p:ext>
            </p:extLst>
          </p:nvPr>
        </p:nvGraphicFramePr>
        <p:xfrm>
          <a:off x="447820" y="3609102"/>
          <a:ext cx="4872378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126">
                  <a:extLst>
                    <a:ext uri="{9D8B030D-6E8A-4147-A177-3AD203B41FA5}">
                      <a16:colId xmlns:a16="http://schemas.microsoft.com/office/drawing/2014/main" xmlns="" val="4280360608"/>
                    </a:ext>
                  </a:extLst>
                </a:gridCol>
                <a:gridCol w="1624126">
                  <a:extLst>
                    <a:ext uri="{9D8B030D-6E8A-4147-A177-3AD203B41FA5}">
                      <a16:colId xmlns:a16="http://schemas.microsoft.com/office/drawing/2014/main" xmlns="" val="1455470459"/>
                    </a:ext>
                  </a:extLst>
                </a:gridCol>
                <a:gridCol w="1624126">
                  <a:extLst>
                    <a:ext uri="{9D8B030D-6E8A-4147-A177-3AD203B41FA5}">
                      <a16:colId xmlns:a16="http://schemas.microsoft.com/office/drawing/2014/main" xmlns="" val="1973962710"/>
                    </a:ext>
                  </a:extLst>
                </a:gridCol>
              </a:tblGrid>
              <a:tr h="547727">
                <a:tc>
                  <a:txBody>
                    <a:bodyPr/>
                    <a:lstStyle/>
                    <a:p>
                      <a:r>
                        <a:rPr lang="en-US" dirty="0"/>
                        <a:t>Technology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Traces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976004"/>
                  </a:ext>
                </a:extLst>
              </a:tr>
              <a:tr h="1017207">
                <a:tc>
                  <a:txBody>
                    <a:bodyPr/>
                    <a:lstStyle/>
                    <a:p>
                      <a:r>
                        <a:rPr lang="en-US" dirty="0"/>
                        <a:t>3G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Static, Pedestrian, Bus, Car, Tram, Train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2098138"/>
                  </a:ext>
                </a:extLst>
              </a:tr>
              <a:tr h="782467">
                <a:tc>
                  <a:txBody>
                    <a:bodyPr/>
                    <a:lstStyle/>
                    <a:p>
                      <a:r>
                        <a:rPr lang="en-US" dirty="0"/>
                        <a:t>4G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Static, Pedestrian, Bus, Car, Train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0086074"/>
                  </a:ext>
                </a:extLst>
              </a:tr>
              <a:tr h="547727">
                <a:tc>
                  <a:txBody>
                    <a:bodyPr/>
                    <a:lstStyle/>
                    <a:p>
                      <a:r>
                        <a:rPr lang="en-US" dirty="0" err="1"/>
                        <a:t>WiFi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Pedestrian, Static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2947104"/>
                  </a:ext>
                </a:extLst>
              </a:tr>
            </a:tbl>
          </a:graphicData>
        </a:graphic>
      </p:graphicFrame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xmlns="" id="{1FEA06BE-9F5C-4F2B-9BA3-32C2EAAE1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21821" y="1391393"/>
            <a:ext cx="8236981" cy="195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60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0197A1-00E4-4972-8E4D-CBDBEB9FB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 Selection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4F8606B-A3DF-4B14-9002-FF8C483AB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3808" y="1857271"/>
            <a:ext cx="5544616" cy="254204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E9DEED7-168F-482F-BD9C-6E0E24A6C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864" y="4996918"/>
            <a:ext cx="5760320" cy="23743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BC33A1-646A-444F-9974-258C253675A0}"/>
              </a:ext>
            </a:extLst>
          </p:cNvPr>
          <p:cNvSpPr/>
          <p:nvPr/>
        </p:nvSpPr>
        <p:spPr>
          <a:xfrm>
            <a:off x="1555870" y="1375572"/>
            <a:ext cx="3512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Features correlation matrix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3692D5-5650-4200-80F3-2E029C5636F1}"/>
              </a:ext>
            </a:extLst>
          </p:cNvPr>
          <p:cNvSpPr/>
          <p:nvPr/>
        </p:nvSpPr>
        <p:spPr>
          <a:xfrm>
            <a:off x="3024088" y="4486311"/>
            <a:ext cx="3344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Mutual Information score</a:t>
            </a: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xmlns="" id="{65557829-4170-4D4F-8E1D-0458BE8E022D}"/>
              </a:ext>
            </a:extLst>
          </p:cNvPr>
          <p:cNvSpPr/>
          <p:nvPr/>
        </p:nvSpPr>
        <p:spPr bwMode="auto">
          <a:xfrm rot="10800000">
            <a:off x="6768184" y="1375572"/>
            <a:ext cx="3096664" cy="3844425"/>
          </a:xfrm>
          <a:prstGeom prst="teardrop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-10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A5A28D3-CCB5-4840-A566-F484423B858D}"/>
              </a:ext>
            </a:extLst>
          </p:cNvPr>
          <p:cNvSpPr txBox="1"/>
          <p:nvPr/>
        </p:nvSpPr>
        <p:spPr>
          <a:xfrm>
            <a:off x="6984368" y="2051645"/>
            <a:ext cx="2664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Rep_Level_1</a:t>
            </a:r>
          </a:p>
          <a:p>
            <a:r>
              <a:rPr lang="en-GB" dirty="0"/>
              <a:t>Avg_Rep_Level_5 </a:t>
            </a:r>
          </a:p>
          <a:p>
            <a:r>
              <a:rPr lang="en-GB" dirty="0" err="1"/>
              <a:t>Del_rate</a:t>
            </a:r>
            <a:endParaRPr lang="en-GB" dirty="0"/>
          </a:p>
          <a:p>
            <a:r>
              <a:rPr lang="en-GB" dirty="0"/>
              <a:t>Act_rate_1</a:t>
            </a:r>
          </a:p>
          <a:p>
            <a:r>
              <a:rPr lang="en-GB" dirty="0"/>
              <a:t>Act_rate_2</a:t>
            </a:r>
          </a:p>
          <a:p>
            <a:r>
              <a:rPr lang="en-GB" dirty="0" err="1"/>
              <a:t>Byte_size</a:t>
            </a:r>
            <a:endParaRPr lang="en-GB" dirty="0"/>
          </a:p>
          <a:p>
            <a:r>
              <a:rPr lang="en-GB" dirty="0" err="1"/>
              <a:t>Buffer_Level</a:t>
            </a:r>
            <a:endParaRPr lang="en-GB" dirty="0"/>
          </a:p>
          <a:p>
            <a:r>
              <a:rPr lang="en-GB" dirty="0" err="1"/>
              <a:t>Avg_throughput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65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F7B413-FF64-4773-A80B-1382FCCDD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Selection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A81A6C6-3D6D-40D6-AEBD-CE7D64A7A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69278" y="4017657"/>
            <a:ext cx="3877272" cy="355681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6CC772C-8125-4338-8D74-D6498D8AE05B}"/>
              </a:ext>
            </a:extLst>
          </p:cNvPr>
          <p:cNvSpPr/>
          <p:nvPr/>
        </p:nvSpPr>
        <p:spPr>
          <a:xfrm>
            <a:off x="792656" y="1763613"/>
            <a:ext cx="51845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Logistic Regression (LR)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Quadratic Discriminant Analysis (QDA)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K-Nearest </a:t>
            </a:r>
            <a:r>
              <a:rPr lang="en-GB" sz="2000" dirty="0" err="1">
                <a:latin typeface="+mn-lt"/>
              </a:rPr>
              <a:t>Neighbors</a:t>
            </a:r>
            <a:r>
              <a:rPr lang="en-GB" sz="2000" dirty="0">
                <a:latin typeface="+mn-lt"/>
              </a:rPr>
              <a:t> (KNN)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Decision Tree Classifier (DTC)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Gaussian Naive Bayes (NB)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Ada Boost Classifier (ADO)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Random Forest Classifier (RFC)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Multi-layered perceptron (NN)</a:t>
            </a: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xmlns="" id="{EE43B861-3B87-4541-AD0A-B90965513127}"/>
              </a:ext>
            </a:extLst>
          </p:cNvPr>
          <p:cNvSpPr/>
          <p:nvPr/>
        </p:nvSpPr>
        <p:spPr bwMode="auto">
          <a:xfrm>
            <a:off x="6696496" y="1763613"/>
            <a:ext cx="2304256" cy="1994520"/>
          </a:xfrm>
          <a:prstGeom prst="irregularSeal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-109" charset="0"/>
              </a:rPr>
              <a:t>RFC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455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D8721F-9CC7-4417-96D7-D1462ABD3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021DBC3-AECB-4D54-A6B6-6AC85BEF8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5943" y="2189184"/>
            <a:ext cx="2868738" cy="27555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C1F34B-8187-422E-BCCD-4BDBAA71B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46" y="2195661"/>
            <a:ext cx="2868738" cy="2755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91F5DC7-0533-495F-8E76-913197838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799" y="2195661"/>
            <a:ext cx="2868738" cy="27555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229E00D-1A4B-4BE0-8009-CF00B819DB89}"/>
              </a:ext>
            </a:extLst>
          </p:cNvPr>
          <p:cNvSpPr txBox="1"/>
          <p:nvPr/>
        </p:nvSpPr>
        <p:spPr>
          <a:xfrm>
            <a:off x="7992640" y="4951224"/>
            <a:ext cx="735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Wifi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F930DF2-F289-480F-9940-A46FE34CA93C}"/>
              </a:ext>
            </a:extLst>
          </p:cNvPr>
          <p:cNvSpPr txBox="1"/>
          <p:nvPr/>
        </p:nvSpPr>
        <p:spPr>
          <a:xfrm>
            <a:off x="5029041" y="485525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3g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81394BE-39F9-4F63-8E5B-CD3F40E73DEA}"/>
              </a:ext>
            </a:extLst>
          </p:cNvPr>
          <p:cNvSpPr txBox="1"/>
          <p:nvPr/>
        </p:nvSpPr>
        <p:spPr>
          <a:xfrm>
            <a:off x="1893683" y="495122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4g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891EEFB-EAAC-4365-9746-5985C33F63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6124" y="1523438"/>
            <a:ext cx="7068376" cy="565133"/>
          </a:xfrm>
          <a:prstGeom prst="rect">
            <a:avLst/>
          </a:prstGeom>
        </p:spPr>
      </p:pic>
      <p:sp>
        <p:nvSpPr>
          <p:cNvPr id="3" name="Explosion: 8 Points 2">
            <a:extLst>
              <a:ext uri="{FF2B5EF4-FFF2-40B4-BE49-F238E27FC236}">
                <a16:creationId xmlns:a16="http://schemas.microsoft.com/office/drawing/2014/main" xmlns="" id="{E41E835F-EE0D-4168-9C88-27E37BBD250D}"/>
              </a:ext>
            </a:extLst>
          </p:cNvPr>
          <p:cNvSpPr/>
          <p:nvPr/>
        </p:nvSpPr>
        <p:spPr bwMode="auto">
          <a:xfrm>
            <a:off x="3605943" y="5086083"/>
            <a:ext cx="4386697" cy="2473591"/>
          </a:xfrm>
          <a:prstGeom prst="irregularSeal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SMASH </a:t>
            </a:r>
            <a:r>
              <a:rPr lang="en-US" sz="1800" dirty="0"/>
              <a:t>outperforming the state-of-the-art players</a:t>
            </a:r>
            <a:r>
              <a:rPr lang="en-US" dirty="0"/>
              <a:t>.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648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imbus Roman No9 L"/>
        <a:ea typeface="HG Mincho Light J"/>
        <a:cs typeface="HG Mincho Light J"/>
      </a:majorFont>
      <a:minorFont>
        <a:latin typeface="Nimbus Roman No9 L"/>
        <a:ea typeface="HG Mincho Light J"/>
        <a:cs typeface="HG Mincho Light J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lenad" id="{B0719934-C2D9-B04C-AFB8-34C6C89D6AD0}" vid="{62A3BF80-3F78-284E-A75C-4144021CFCA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5753</TotalTime>
  <Words>579</Words>
  <Application>Microsoft Office PowerPoint</Application>
  <PresentationFormat>Custom</PresentationFormat>
  <Paragraphs>96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HG Mincho Light J</vt:lpstr>
      <vt:lpstr>Nimbus Roman No9 L</vt:lpstr>
      <vt:lpstr>StarSymbol</vt:lpstr>
      <vt:lpstr>Times New Roman</vt:lpstr>
      <vt:lpstr>Office Theme</vt:lpstr>
      <vt:lpstr>PowerPoint Presentation</vt:lpstr>
      <vt:lpstr>Outline</vt:lpstr>
      <vt:lpstr>Introduction</vt:lpstr>
      <vt:lpstr>Motivation</vt:lpstr>
      <vt:lpstr>Hypothesis/Methodology </vt:lpstr>
      <vt:lpstr>Data Generation</vt:lpstr>
      <vt:lpstr>Feature Selection</vt:lpstr>
      <vt:lpstr>Model Selection</vt:lpstr>
      <vt:lpstr>Result</vt:lpstr>
      <vt:lpstr>Conclusion</vt:lpstr>
      <vt:lpstr>Refence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Sani, Yusuf</dc:creator>
  <cp:lastModifiedBy>Mary Noonan</cp:lastModifiedBy>
  <cp:revision>81</cp:revision>
  <dcterms:created xsi:type="dcterms:W3CDTF">2019-07-11T12:45:45Z</dcterms:created>
  <dcterms:modified xsi:type="dcterms:W3CDTF">2020-06-16T09:29:56Z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7cb76b2-10b8-4fe1-93d4-2202842406cd_Enabled">
    <vt:lpwstr>True</vt:lpwstr>
  </property>
  <property fmtid="{D5CDD505-2E9C-101B-9397-08002B2CF9AE}" pid="3" name="MSIP_Label_17cb76b2-10b8-4fe1-93d4-2202842406cd_SiteId">
    <vt:lpwstr>945c199a-83a2-4e80-9f8c-5a91be5752dd</vt:lpwstr>
  </property>
  <property fmtid="{D5CDD505-2E9C-101B-9397-08002B2CF9AE}" pid="4" name="MSIP_Label_17cb76b2-10b8-4fe1-93d4-2202842406cd_Owner">
    <vt:lpwstr>Yusuf.Sani@dellteam.com</vt:lpwstr>
  </property>
  <property fmtid="{D5CDD505-2E9C-101B-9397-08002B2CF9AE}" pid="5" name="MSIP_Label_17cb76b2-10b8-4fe1-93d4-2202842406cd_SetDate">
    <vt:lpwstr>2020-05-03T18:47:49.8579667Z</vt:lpwstr>
  </property>
  <property fmtid="{D5CDD505-2E9C-101B-9397-08002B2CF9AE}" pid="6" name="MSIP_Label_17cb76b2-10b8-4fe1-93d4-2202842406cd_Name">
    <vt:lpwstr>External Public</vt:lpwstr>
  </property>
  <property fmtid="{D5CDD505-2E9C-101B-9397-08002B2CF9AE}" pid="7" name="MSIP_Label_17cb76b2-10b8-4fe1-93d4-2202842406cd_Application">
    <vt:lpwstr>Microsoft Azure Information Protection</vt:lpwstr>
  </property>
  <property fmtid="{D5CDD505-2E9C-101B-9397-08002B2CF9AE}" pid="8" name="MSIP_Label_17cb76b2-10b8-4fe1-93d4-2202842406cd_ActionId">
    <vt:lpwstr>7ad90ffa-f8e1-41ee-9989-3fae792d6975</vt:lpwstr>
  </property>
  <property fmtid="{D5CDD505-2E9C-101B-9397-08002B2CF9AE}" pid="9" name="MSIP_Label_17cb76b2-10b8-4fe1-93d4-2202842406cd_Extended_MSFT_Method">
    <vt:lpwstr>Manual</vt:lpwstr>
  </property>
  <property fmtid="{D5CDD505-2E9C-101B-9397-08002B2CF9AE}" pid="10" name="aiplabel">
    <vt:lpwstr>External Public</vt:lpwstr>
  </property>
</Properties>
</file>