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9" r:id="rId1"/>
  </p:sldMasterIdLst>
  <p:notesMasterIdLst>
    <p:notesMasterId r:id="rId3"/>
  </p:notesMasterIdLst>
  <p:sldIdLst>
    <p:sldId id="258" r:id="rId2"/>
  </p:sldIdLst>
  <p:sldSz cx="30265688" cy="42800588"/>
  <p:notesSz cx="6881813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000000"/>
          </p15:clr>
        </p15:guide>
        <p15:guide id="2" pos="2168" userDrawn="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300"/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5C10C-692B-4FA6-96B8-412B82AA6CB9}">
  <a:tblStyle styleId="{3B45C10C-692B-4FA6-96B8-412B82AA6C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79"/>
    <p:restoredTop sz="96208"/>
  </p:normalViewPr>
  <p:slideViewPr>
    <p:cSldViewPr snapToGrid="0">
      <p:cViewPr>
        <p:scale>
          <a:sx n="27" d="100"/>
          <a:sy n="27" d="100"/>
        </p:scale>
        <p:origin x="1960" y="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1336" y="184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81813" cy="92964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431" tIns="46203" rIns="92431" bIns="4620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1C1C1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81813" cy="92964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431" tIns="46203" rIns="92431" bIns="4620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1C1C1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81813" cy="92964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431" tIns="46203" rIns="92431" bIns="4620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1C1C1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81813" cy="92964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431" tIns="46203" rIns="92431" bIns="4620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1C1C1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81813" cy="92964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431" tIns="46203" rIns="92431" bIns="4620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1C1C1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81813" cy="92964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431" tIns="46203" rIns="92431" bIns="4620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1C1C1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81813" cy="92964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431" tIns="46203" rIns="92431" bIns="4620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1C1C1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81813" cy="92964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431" tIns="46203" rIns="92431" bIns="4620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1C1C1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81813" cy="92964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431" tIns="46203" rIns="92431" bIns="4620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1C1C1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81813" cy="92964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431" tIns="46203" rIns="92431" bIns="4620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1C1C1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n"/>
          <p:cNvSpPr/>
          <p:nvPr/>
        </p:nvSpPr>
        <p:spPr>
          <a:xfrm>
            <a:off x="0" y="0"/>
            <a:ext cx="6881813" cy="92964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431" tIns="46203" rIns="92431" bIns="4620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1C1C1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14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70643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n"/>
          <p:cNvSpPr txBox="1">
            <a:spLocks noGrp="1"/>
          </p:cNvSpPr>
          <p:nvPr>
            <p:ph type="body" idx="1"/>
          </p:nvPr>
        </p:nvSpPr>
        <p:spPr>
          <a:xfrm>
            <a:off x="688181" y="4415790"/>
            <a:ext cx="5486334" cy="416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3777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9800" y="706438"/>
            <a:ext cx="24622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" name="Google Shape;28;p1:notes"/>
          <p:cNvSpPr/>
          <p:nvPr/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ctr" anchorCtr="0">
            <a:noAutofit/>
          </a:bodyPr>
          <a:lstStyle/>
          <a:p>
            <a:endParaRPr sz="1200">
              <a:solidFill>
                <a:srgbClr val="1C1C1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8181" y="4415790"/>
            <a:ext cx="5486334" cy="41640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204452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2270125" y="13296900"/>
            <a:ext cx="25714325" cy="915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3025" tIns="203025" rIns="203025" bIns="2030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4540250" y="24255413"/>
            <a:ext cx="21174075" cy="1091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3025" tIns="203025" rIns="203025" bIns="203025" anchor="t" anchorCtr="0"/>
          <a:lstStyle>
            <a:lvl1pPr marL="457200" lvl="0" indent="-228600" algn="ctr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27633613" y="40693975"/>
            <a:ext cx="1108075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2270125" y="13296900"/>
            <a:ext cx="25714325" cy="915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3025" tIns="203025" rIns="203025" bIns="2030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4540250" y="24255413"/>
            <a:ext cx="21174075" cy="1091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3025" tIns="203025" rIns="203025" bIns="2030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SzPts val="1400"/>
              <a:buNone/>
              <a:defRPr sz="128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ts val="1400"/>
              <a:buNone/>
              <a:defRPr sz="110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27633613" y="40693975"/>
            <a:ext cx="1108075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00"/>
              <a:buFont typeface="Gill Sans"/>
              <a:buNone/>
              <a:defRPr sz="1200" b="0" i="0" u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00"/>
              <a:buFont typeface="Gill Sans"/>
              <a:buNone/>
              <a:defRPr sz="1200" b="0" i="0" u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00"/>
              <a:buFont typeface="Gill Sans"/>
              <a:buNone/>
              <a:defRPr sz="1200" b="0" i="0" u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00"/>
              <a:buFont typeface="Gill Sans"/>
              <a:buNone/>
              <a:defRPr sz="1200" b="0" i="0" u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00"/>
              <a:buFont typeface="Gill Sans"/>
              <a:buNone/>
              <a:defRPr sz="1200" b="0" i="0" u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00"/>
              <a:buFont typeface="Gill Sans"/>
              <a:buNone/>
              <a:defRPr sz="1200" b="0" i="0" u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00"/>
              <a:buFont typeface="Gill Sans"/>
              <a:buNone/>
              <a:defRPr sz="1200" b="0" i="0" u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00"/>
              <a:buFont typeface="Gill Sans"/>
              <a:buNone/>
              <a:defRPr sz="1200" b="0" i="0" u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00"/>
              <a:buFont typeface="Gill Sans"/>
              <a:buNone/>
              <a:defRPr sz="1200" b="0" i="0" u="none">
                <a:solidFill>
                  <a:srgbClr val="1C1C1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4">
            <a:extLst>
              <a:ext uri="{FF2B5EF4-FFF2-40B4-BE49-F238E27FC236}">
                <a16:creationId xmlns:a16="http://schemas.microsoft.com/office/drawing/2014/main" xmlns="" id="{6628A11C-6499-124A-AE91-C86861F7EC32}"/>
              </a:ext>
            </a:extLst>
          </p:cNvPr>
          <p:cNvSpPr>
            <a:spLocks/>
          </p:cNvSpPr>
          <p:nvPr/>
        </p:nvSpPr>
        <p:spPr bwMode="auto">
          <a:xfrm>
            <a:off x="495300" y="356858"/>
            <a:ext cx="29275088" cy="4389313"/>
          </a:xfrm>
          <a:prstGeom prst="roundRect">
            <a:avLst>
              <a:gd name="adj" fmla="val 12403"/>
            </a:avLst>
          </a:prstGeom>
          <a:gradFill>
            <a:gsLst>
              <a:gs pos="0">
                <a:srgbClr val="FFFEFD"/>
              </a:gs>
              <a:gs pos="100000">
                <a:srgbClr val="BBDCE9"/>
              </a:gs>
            </a:gsLst>
            <a:lin ang="5400000" scaled="1"/>
          </a:gradFill>
          <a:ln w="50800" cap="flat">
            <a:solidFill>
              <a:srgbClr val="6B6B6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endParaRPr lang="en-IE" sz="1400" b="1" dirty="0">
              <a:latin typeface="Helvetica" pitchFamily="2" charset="0"/>
            </a:endParaRPr>
          </a:p>
          <a:p>
            <a:pPr algn="ctr"/>
            <a:r>
              <a:rPr lang="en-IE" sz="8000" b="1" dirty="0" err="1">
                <a:latin typeface="+mn-lt"/>
              </a:rPr>
              <a:t>goDASH</a:t>
            </a:r>
            <a:r>
              <a:rPr lang="en-IE" sz="8000" b="1" dirty="0">
                <a:latin typeface="+mn-lt"/>
              </a:rPr>
              <a:t> - GO accelerated HAS </a:t>
            </a:r>
          </a:p>
          <a:p>
            <a:pPr algn="ctr"/>
            <a:r>
              <a:rPr lang="en-IE" sz="8000" b="1" dirty="0">
                <a:latin typeface="+mn-lt"/>
              </a:rPr>
              <a:t>framework for rapid prototyping</a:t>
            </a:r>
          </a:p>
          <a:p>
            <a:pPr algn="ctr"/>
            <a:r>
              <a:rPr lang="en-US" sz="6000" dirty="0">
                <a:latin typeface="+mn-lt"/>
              </a:rPr>
              <a:t>Darijo Raca, </a:t>
            </a:r>
            <a:r>
              <a:rPr lang="en-US" sz="6000" dirty="0" err="1">
                <a:latin typeface="+mn-lt"/>
              </a:rPr>
              <a:t>Maëlle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Manifacier</a:t>
            </a:r>
            <a:r>
              <a:rPr lang="en-US" sz="6000" dirty="0">
                <a:latin typeface="+mn-lt"/>
              </a:rPr>
              <a:t>, Jason J. Quinlan</a:t>
            </a:r>
            <a:endParaRPr lang="en-IE" sz="6000" dirty="0">
              <a:latin typeface="+mn-lt"/>
            </a:endParaRPr>
          </a:p>
        </p:txBody>
      </p:sp>
      <p:sp>
        <p:nvSpPr>
          <p:cNvPr id="30" name="AutoShape 10">
            <a:extLst>
              <a:ext uri="{FF2B5EF4-FFF2-40B4-BE49-F238E27FC236}">
                <a16:creationId xmlns:a16="http://schemas.microsoft.com/office/drawing/2014/main" xmlns="" id="{3713475A-FF0B-F44E-AD8A-E6D60588E08F}"/>
              </a:ext>
            </a:extLst>
          </p:cNvPr>
          <p:cNvSpPr>
            <a:spLocks/>
          </p:cNvSpPr>
          <p:nvPr/>
        </p:nvSpPr>
        <p:spPr bwMode="auto">
          <a:xfrm>
            <a:off x="495300" y="5104125"/>
            <a:ext cx="14401800" cy="31029423"/>
          </a:xfrm>
          <a:prstGeom prst="roundRect">
            <a:avLst>
              <a:gd name="adj" fmla="val 3060"/>
            </a:avLst>
          </a:prstGeom>
          <a:noFill/>
          <a:ln w="50800" cap="flat">
            <a:solidFill>
              <a:srgbClr val="6B6B6B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AutoShape 10">
            <a:extLst>
              <a:ext uri="{FF2B5EF4-FFF2-40B4-BE49-F238E27FC236}">
                <a16:creationId xmlns:a16="http://schemas.microsoft.com/office/drawing/2014/main" xmlns="" id="{E844FECD-713D-6A41-9E89-E264A95545D8}"/>
              </a:ext>
            </a:extLst>
          </p:cNvPr>
          <p:cNvSpPr>
            <a:spLocks/>
          </p:cNvSpPr>
          <p:nvPr/>
        </p:nvSpPr>
        <p:spPr bwMode="auto">
          <a:xfrm>
            <a:off x="15289212" y="5136070"/>
            <a:ext cx="14401800" cy="30997478"/>
          </a:xfrm>
          <a:prstGeom prst="roundRect">
            <a:avLst>
              <a:gd name="adj" fmla="val 3060"/>
            </a:avLst>
          </a:prstGeom>
          <a:noFill/>
          <a:ln w="50800" cap="flat">
            <a:solidFill>
              <a:srgbClr val="6B6B6B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4" name="AutoShape 5">
            <a:extLst>
              <a:ext uri="{FF2B5EF4-FFF2-40B4-BE49-F238E27FC236}">
                <a16:creationId xmlns:a16="http://schemas.microsoft.com/office/drawing/2014/main" xmlns="" id="{17D3BC45-6738-254E-BDEB-5539BA962DF5}"/>
              </a:ext>
            </a:extLst>
          </p:cNvPr>
          <p:cNvSpPr>
            <a:spLocks/>
          </p:cNvSpPr>
          <p:nvPr/>
        </p:nvSpPr>
        <p:spPr bwMode="auto">
          <a:xfrm>
            <a:off x="396000" y="40494488"/>
            <a:ext cx="29374388" cy="2200611"/>
          </a:xfrm>
          <a:prstGeom prst="roundRect">
            <a:avLst>
              <a:gd name="adj" fmla="val 22699"/>
            </a:avLst>
          </a:prstGeom>
          <a:noFill/>
          <a:ln w="50800" cap="flat">
            <a:solidFill>
              <a:srgbClr val="6B6B6B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Google Shape;34;p3">
            <a:extLst>
              <a:ext uri="{FF2B5EF4-FFF2-40B4-BE49-F238E27FC236}">
                <a16:creationId xmlns:a16="http://schemas.microsoft.com/office/drawing/2014/main" xmlns="" id="{C9C4CB73-B14E-9C42-B57A-53D7867D00AC}"/>
              </a:ext>
            </a:extLst>
          </p:cNvPr>
          <p:cNvSpPr txBox="1"/>
          <p:nvPr/>
        </p:nvSpPr>
        <p:spPr>
          <a:xfrm>
            <a:off x="1081485" y="40723958"/>
            <a:ext cx="11228388" cy="30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1000"/>
              </a:lnSpc>
              <a:buSzPts val="2800"/>
            </a:pPr>
            <a:r>
              <a:rPr lang="en-US" sz="2400" dirty="0">
                <a:latin typeface="+mn-lt"/>
              </a:rPr>
              <a:t>j.quinlan@</a:t>
            </a:r>
            <a:r>
              <a:rPr lang="en-US" sz="2400" b="0" i="0" u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cs.ucc.ie </a:t>
            </a:r>
            <a:r>
              <a:rPr lang="en-IE" sz="2400" dirty="0">
                <a:latin typeface="+mn-lt"/>
              </a:rPr>
              <a:t>Computer Science &amp; Information Technology</a:t>
            </a:r>
            <a:r>
              <a:rPr lang="en-US" sz="2400" b="0" i="0" u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, UCC, Ireland</a:t>
            </a:r>
            <a:br>
              <a:rPr lang="en-US" sz="2400" b="0" i="0" u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n-US" sz="2400" b="0" i="0" u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/>
            </a:r>
            <a:br>
              <a:rPr lang="en-US" sz="2400" b="0" i="0" u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endParaRPr sz="2400" dirty="0">
              <a:latin typeface="+mn-lt"/>
            </a:endParaRPr>
          </a:p>
        </p:txBody>
      </p:sp>
      <p:pic>
        <p:nvPicPr>
          <p:cNvPr id="51" name="Google Shape;35;p3">
            <a:extLst>
              <a:ext uri="{FF2B5EF4-FFF2-40B4-BE49-F238E27FC236}">
                <a16:creationId xmlns:a16="http://schemas.microsoft.com/office/drawing/2014/main" xmlns="" id="{523D57B3-A7DE-944F-A77E-240A89507B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45595" y="40862110"/>
            <a:ext cx="2786062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6;p3">
            <a:extLst>
              <a:ext uri="{FF2B5EF4-FFF2-40B4-BE49-F238E27FC236}">
                <a16:creationId xmlns:a16="http://schemas.microsoft.com/office/drawing/2014/main" xmlns="" id="{32C26B55-3629-054D-B69D-350CF7CFE5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6664" y="40884387"/>
            <a:ext cx="4140200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;p3">
            <a:extLst>
              <a:ext uri="{FF2B5EF4-FFF2-40B4-BE49-F238E27FC236}">
                <a16:creationId xmlns:a16="http://schemas.microsoft.com/office/drawing/2014/main" xmlns="" id="{3CAD16CF-B27E-D840-8E08-2A2367338C8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42890" y="40838207"/>
            <a:ext cx="2493962" cy="14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AutoShape 10">
            <a:extLst>
              <a:ext uri="{FF2B5EF4-FFF2-40B4-BE49-F238E27FC236}">
                <a16:creationId xmlns:a16="http://schemas.microsoft.com/office/drawing/2014/main" xmlns="" id="{4E5C45CA-499F-F941-A0D7-CD5EBD52909E}"/>
              </a:ext>
            </a:extLst>
          </p:cNvPr>
          <p:cNvSpPr>
            <a:spLocks/>
          </p:cNvSpPr>
          <p:nvPr/>
        </p:nvSpPr>
        <p:spPr bwMode="auto">
          <a:xfrm>
            <a:off x="890020" y="5526669"/>
            <a:ext cx="13612359" cy="11032613"/>
          </a:xfrm>
          <a:prstGeom prst="roundRect">
            <a:avLst>
              <a:gd name="adj" fmla="val 3060"/>
            </a:avLst>
          </a:prstGeom>
          <a:noFill/>
          <a:ln w="50800" cap="flat">
            <a:solidFill>
              <a:srgbClr val="6B6B6B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" name="AutoShape 4">
            <a:extLst>
              <a:ext uri="{FF2B5EF4-FFF2-40B4-BE49-F238E27FC236}">
                <a16:creationId xmlns:a16="http://schemas.microsoft.com/office/drawing/2014/main" xmlns="" id="{10C90864-1D14-0348-AF40-F553E78B9322}"/>
              </a:ext>
            </a:extLst>
          </p:cNvPr>
          <p:cNvSpPr>
            <a:spLocks/>
          </p:cNvSpPr>
          <p:nvPr/>
        </p:nvSpPr>
        <p:spPr bwMode="auto">
          <a:xfrm>
            <a:off x="890020" y="5526669"/>
            <a:ext cx="13612360" cy="1570817"/>
          </a:xfrm>
          <a:prstGeom prst="roundRect">
            <a:avLst>
              <a:gd name="adj" fmla="val 12403"/>
            </a:avLst>
          </a:prstGeom>
          <a:gradFill rotWithShape="0">
            <a:gsLst>
              <a:gs pos="0">
                <a:srgbClr val="FFFEFD"/>
              </a:gs>
              <a:gs pos="100000">
                <a:srgbClr val="BBDCE9"/>
              </a:gs>
            </a:gsLst>
            <a:lin ang="5400000" scaled="1"/>
          </a:gradFill>
          <a:ln w="50800" cap="flat">
            <a:solidFill>
              <a:srgbClr val="6B6B6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lvl="0" algn="ctr">
              <a:spcBef>
                <a:spcPts val="1800"/>
              </a:spcBef>
              <a:buSzPts val="6400"/>
            </a:pPr>
            <a:r>
              <a:rPr lang="en-US" sz="8400" dirty="0">
                <a:latin typeface="+mn-lt"/>
              </a:rPr>
              <a:t>Summary</a:t>
            </a:r>
          </a:p>
        </p:txBody>
      </p:sp>
      <p:sp>
        <p:nvSpPr>
          <p:cNvPr id="56" name="AutoShape 4">
            <a:extLst>
              <a:ext uri="{FF2B5EF4-FFF2-40B4-BE49-F238E27FC236}">
                <a16:creationId xmlns:a16="http://schemas.microsoft.com/office/drawing/2014/main" xmlns="" id="{A839D5C9-5C28-104B-9BF1-BD37C839609C}"/>
              </a:ext>
            </a:extLst>
          </p:cNvPr>
          <p:cNvSpPr>
            <a:spLocks/>
          </p:cNvSpPr>
          <p:nvPr/>
        </p:nvSpPr>
        <p:spPr bwMode="auto">
          <a:xfrm>
            <a:off x="909692" y="16811181"/>
            <a:ext cx="13612360" cy="1570817"/>
          </a:xfrm>
          <a:prstGeom prst="roundRect">
            <a:avLst>
              <a:gd name="adj" fmla="val 12403"/>
            </a:avLst>
          </a:prstGeom>
          <a:gradFill rotWithShape="0">
            <a:gsLst>
              <a:gs pos="0">
                <a:srgbClr val="FFFEFD"/>
              </a:gs>
              <a:gs pos="100000">
                <a:srgbClr val="BBDCE9"/>
              </a:gs>
            </a:gsLst>
            <a:lin ang="5400000" scaled="1"/>
          </a:gradFill>
          <a:ln w="50800" cap="flat">
            <a:solidFill>
              <a:srgbClr val="6B6B6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lvl="0" algn="ctr">
              <a:spcBef>
                <a:spcPts val="1800"/>
              </a:spcBef>
              <a:buSzPts val="6400"/>
            </a:pPr>
            <a:r>
              <a:rPr lang="en-US" sz="8400" dirty="0" err="1">
                <a:latin typeface="+mn-lt"/>
              </a:rPr>
              <a:t>goDASH</a:t>
            </a:r>
            <a:endParaRPr lang="en-US" sz="84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BF4ADC-BAEE-9243-B808-CB8F9D3E02F8}"/>
              </a:ext>
            </a:extLst>
          </p:cNvPr>
          <p:cNvSpPr/>
          <p:nvPr/>
        </p:nvSpPr>
        <p:spPr>
          <a:xfrm>
            <a:off x="1411194" y="39418416"/>
            <a:ext cx="27407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dirty="0">
                <a:latin typeface="+mn-lt"/>
              </a:rPr>
              <a:t>Further information and build instructions for </a:t>
            </a:r>
            <a:r>
              <a:rPr lang="en-IE" sz="4000" dirty="0" err="1">
                <a:latin typeface="+mn-lt"/>
              </a:rPr>
              <a:t>goDASH</a:t>
            </a:r>
            <a:r>
              <a:rPr lang="en-IE" sz="4000" dirty="0">
                <a:latin typeface="+mn-lt"/>
              </a:rPr>
              <a:t>/</a:t>
            </a:r>
            <a:r>
              <a:rPr lang="en-IE" sz="4000" dirty="0" err="1">
                <a:latin typeface="+mn-lt"/>
              </a:rPr>
              <a:t>goDASHbed</a:t>
            </a:r>
            <a:r>
              <a:rPr lang="en-IE" sz="4000" dirty="0">
                <a:latin typeface="+mn-lt"/>
              </a:rPr>
              <a:t> are available at </a:t>
            </a:r>
            <a:r>
              <a:rPr lang="en-US" sz="4000" b="1" dirty="0">
                <a:solidFill>
                  <a:srgbClr val="6666FF"/>
                </a:solidFill>
                <a:latin typeface="+mn-lt"/>
                <a:ea typeface="Gill Sans"/>
                <a:cs typeface="Gill Sans"/>
                <a:sym typeface="Gill Sans"/>
              </a:rPr>
              <a:t>http://cs1dev.ucc.ie/</a:t>
            </a:r>
            <a:r>
              <a:rPr lang="en-US" sz="4000" b="1" dirty="0" err="1">
                <a:solidFill>
                  <a:srgbClr val="6666FF"/>
                </a:solidFill>
                <a:latin typeface="+mn-lt"/>
                <a:ea typeface="Gill Sans"/>
                <a:cs typeface="Gill Sans"/>
                <a:sym typeface="Gill Sans"/>
              </a:rPr>
              <a:t>misl</a:t>
            </a:r>
            <a:r>
              <a:rPr lang="en-US" sz="4000" b="1" dirty="0">
                <a:solidFill>
                  <a:srgbClr val="6666FF"/>
                </a:solidFill>
                <a:latin typeface="+mn-lt"/>
                <a:ea typeface="Gill Sans"/>
                <a:cs typeface="Gill Sans"/>
                <a:sym typeface="Gill Sans"/>
              </a:rPr>
              <a:t>/</a:t>
            </a:r>
            <a:r>
              <a:rPr lang="en-US" sz="4000" b="1" dirty="0" err="1">
                <a:solidFill>
                  <a:srgbClr val="6666FF"/>
                </a:solidFill>
                <a:latin typeface="+mn-lt"/>
                <a:ea typeface="Gill Sans"/>
                <a:cs typeface="Gill Sans"/>
                <a:sym typeface="Gill Sans"/>
              </a:rPr>
              <a:t>goDASH</a:t>
            </a:r>
            <a:r>
              <a:rPr lang="en-US" sz="4000" b="1" dirty="0">
                <a:solidFill>
                  <a:srgbClr val="6666FF"/>
                </a:solidFill>
                <a:latin typeface="+mn-lt"/>
                <a:ea typeface="Gill Sans"/>
                <a:cs typeface="Gill Sans"/>
                <a:sym typeface="Gill Sans"/>
              </a:rPr>
              <a:t>/</a:t>
            </a:r>
            <a:endParaRPr lang="en-IE" sz="4000" dirty="0">
              <a:latin typeface="+mn-lt"/>
            </a:endParaRPr>
          </a:p>
        </p:txBody>
      </p:sp>
      <p:sp>
        <p:nvSpPr>
          <p:cNvPr id="19" name="Google Shape;31;p3">
            <a:extLst>
              <a:ext uri="{FF2B5EF4-FFF2-40B4-BE49-F238E27FC236}">
                <a16:creationId xmlns:a16="http://schemas.microsoft.com/office/drawing/2014/main" xmlns="" id="{72195F12-1122-1147-95FC-12FA966EAEE1}"/>
              </a:ext>
            </a:extLst>
          </p:cNvPr>
          <p:cNvSpPr txBox="1"/>
          <p:nvPr/>
        </p:nvSpPr>
        <p:spPr>
          <a:xfrm>
            <a:off x="1081485" y="6948222"/>
            <a:ext cx="13330140" cy="961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2400"/>
              </a:spcBef>
            </a:pPr>
            <a:r>
              <a:rPr lang="en-IE" sz="4000" dirty="0">
                <a:latin typeface="+mn-lt"/>
              </a:rPr>
              <a:t>A </a:t>
            </a:r>
            <a:r>
              <a:rPr lang="en-IE" sz="4000" dirty="0">
                <a:latin typeface="Arial" panose="020B0604020202020204" pitchFamily="34" charset="0"/>
              </a:rPr>
              <a:t>modular, dynamic and easily configurable </a:t>
            </a:r>
            <a:r>
              <a:rPr lang="en-IE" sz="4000" dirty="0">
                <a:latin typeface="+mn-lt"/>
              </a:rPr>
              <a:t>infrastructure for headless streaming of HTTP Adaptive Streaming (HAS) video content, implemented in </a:t>
            </a:r>
            <a:r>
              <a:rPr lang="en-IE" sz="4000" i="1" dirty="0" err="1">
                <a:latin typeface="+mn-lt"/>
              </a:rPr>
              <a:t>golang</a:t>
            </a:r>
            <a:r>
              <a:rPr lang="en-IE" sz="4000" dirty="0">
                <a:latin typeface="+mn-lt"/>
              </a:rPr>
              <a:t>, an open-source programming language supported by Google.</a:t>
            </a:r>
          </a:p>
          <a:p>
            <a:pPr>
              <a:spcBef>
                <a:spcPts val="2400"/>
              </a:spcBef>
            </a:pPr>
            <a:r>
              <a:rPr lang="en-IE" sz="4000" b="1" dirty="0">
                <a:latin typeface="+mn-lt"/>
              </a:rPr>
              <a:t>Contribution: </a:t>
            </a:r>
            <a:r>
              <a:rPr lang="en-IE" sz="4000" i="1" dirty="0" err="1">
                <a:latin typeface="+mn-lt"/>
              </a:rPr>
              <a:t>goDASH</a:t>
            </a:r>
            <a:r>
              <a:rPr lang="en-IE" sz="4000" dirty="0">
                <a:latin typeface="+mn-lt"/>
              </a:rPr>
              <a:t> has the ability to stream HAS content without decoding actual video (headless player). This results in low memory requirements and the ability to run multiple players in a large-scale-based evaluation setup. </a:t>
            </a:r>
            <a:r>
              <a:rPr lang="en-IE" sz="4000" i="1" dirty="0" err="1">
                <a:latin typeface="+mn-lt"/>
              </a:rPr>
              <a:t>goDASH</a:t>
            </a:r>
            <a:r>
              <a:rPr lang="en-IE" sz="4000" dirty="0">
                <a:latin typeface="+mn-lt"/>
              </a:rPr>
              <a:t> comes complete with numerous state-of-the-art HAS algorithms.</a:t>
            </a:r>
          </a:p>
          <a:p>
            <a:pPr>
              <a:spcBef>
                <a:spcPts val="2400"/>
              </a:spcBef>
            </a:pPr>
            <a:r>
              <a:rPr lang="en-IE" sz="4000" i="1" dirty="0" err="1">
                <a:latin typeface="+mn-lt"/>
              </a:rPr>
              <a:t>goDASH</a:t>
            </a:r>
            <a:r>
              <a:rPr lang="en-IE" sz="4000" dirty="0">
                <a:latin typeface="+mn-lt"/>
              </a:rPr>
              <a:t> supports two transportation protocols TCP and QUIC. The QUIC protocol is a relatively new protocol with the promise of performance improvement over the widely used TCP.</a:t>
            </a:r>
          </a:p>
        </p:txBody>
      </p:sp>
      <p:sp>
        <p:nvSpPr>
          <p:cNvPr id="39" name="Google Shape;31;p3">
            <a:extLst>
              <a:ext uri="{FF2B5EF4-FFF2-40B4-BE49-F238E27FC236}">
                <a16:creationId xmlns:a16="http://schemas.microsoft.com/office/drawing/2014/main" xmlns="" id="{170C3C86-91F0-464F-B2AC-EC1DD4B55C2F}"/>
              </a:ext>
            </a:extLst>
          </p:cNvPr>
          <p:cNvSpPr txBox="1"/>
          <p:nvPr/>
        </p:nvSpPr>
        <p:spPr>
          <a:xfrm>
            <a:off x="866204" y="18550238"/>
            <a:ext cx="13655848" cy="1761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IE" sz="4400" dirty="0">
                <a:latin typeface="+mn-lt"/>
              </a:rPr>
              <a:t>Open-Source Real-Time headless HAS video streaming, with options such as: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4400" dirty="0">
                <a:latin typeface="Arial" panose="020B0604020202020204" pitchFamily="34" charset="0"/>
              </a:rPr>
              <a:t>Inbuilt adaptation algorithms such as - </a:t>
            </a:r>
            <a:r>
              <a:rPr lang="en-IE" sz="4400" i="1" dirty="0">
                <a:solidFill>
                  <a:srgbClr val="7030A0"/>
                </a:solidFill>
                <a:latin typeface="Arial" panose="020B0604020202020204" pitchFamily="34" charset="0"/>
              </a:rPr>
              <a:t>Hybrid</a:t>
            </a:r>
            <a:r>
              <a:rPr lang="en-IE" sz="4400" dirty="0">
                <a:latin typeface="Arial" panose="020B0604020202020204" pitchFamily="34" charset="0"/>
              </a:rPr>
              <a:t>: Arbiter+ [7] and Elastic [6], </a:t>
            </a:r>
            <a:r>
              <a:rPr lang="en-IE" sz="4400" i="1" dirty="0">
                <a:solidFill>
                  <a:srgbClr val="7030A0"/>
                </a:solidFill>
                <a:latin typeface="Arial" panose="020B0604020202020204" pitchFamily="34" charset="0"/>
              </a:rPr>
              <a:t>Buffer</a:t>
            </a:r>
            <a:r>
              <a:rPr lang="en-IE" sz="44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IE" sz="4400" i="1" dirty="0">
                <a:solidFill>
                  <a:srgbClr val="7030A0"/>
                </a:solidFill>
                <a:latin typeface="Arial" panose="020B0604020202020204" pitchFamily="34" charset="0"/>
              </a:rPr>
              <a:t>Based</a:t>
            </a:r>
            <a:r>
              <a:rPr lang="en-IE" sz="4400" dirty="0">
                <a:latin typeface="Arial" panose="020B0604020202020204" pitchFamily="34" charset="0"/>
              </a:rPr>
              <a:t>: Logistic [3] and BBA [4], and </a:t>
            </a:r>
            <a:r>
              <a:rPr lang="en-IE" sz="4400" i="1" dirty="0">
                <a:solidFill>
                  <a:srgbClr val="7030A0"/>
                </a:solidFill>
                <a:latin typeface="Arial" panose="020B0604020202020204" pitchFamily="34" charset="0"/>
              </a:rPr>
              <a:t>Rate</a:t>
            </a:r>
            <a:r>
              <a:rPr lang="en-IE" sz="44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IE" sz="4400" i="1" dirty="0">
                <a:solidFill>
                  <a:srgbClr val="7030A0"/>
                </a:solidFill>
                <a:latin typeface="Arial" panose="020B0604020202020204" pitchFamily="34" charset="0"/>
              </a:rPr>
              <a:t>Based</a:t>
            </a:r>
            <a:r>
              <a:rPr lang="en-IE" sz="4400" dirty="0">
                <a:latin typeface="Arial" panose="020B0604020202020204" pitchFamily="34" charset="0"/>
              </a:rPr>
              <a:t>: Conventional [19], Average,  Progressive, Geometric and Exponential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4400" dirty="0">
                <a:latin typeface="Arial" panose="020B0604020202020204" pitchFamily="34" charset="0"/>
              </a:rPr>
              <a:t>Video codec support: H264, H265, VP9 and AV1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4400" dirty="0">
                <a:latin typeface="Arial" panose="020B0604020202020204" pitchFamily="34" charset="0"/>
              </a:rPr>
              <a:t>Supported DASH profiles: full, main, live, </a:t>
            </a:r>
            <a:r>
              <a:rPr lang="en-IE" sz="4400" dirty="0" err="1">
                <a:latin typeface="Arial" panose="020B0604020202020204" pitchFamily="34" charset="0"/>
              </a:rPr>
              <a:t>full_byte_range</a:t>
            </a:r>
            <a:r>
              <a:rPr lang="en-IE" sz="4400" dirty="0">
                <a:latin typeface="Arial" panose="020B0604020202020204" pitchFamily="34" charset="0"/>
              </a:rPr>
              <a:t> and </a:t>
            </a:r>
            <a:r>
              <a:rPr lang="en-IE" sz="4400" dirty="0" err="1">
                <a:latin typeface="Arial" panose="020B0604020202020204" pitchFamily="34" charset="0"/>
              </a:rPr>
              <a:t>main_byte_range</a:t>
            </a:r>
            <a:endParaRPr lang="en-IE" sz="4400" dirty="0">
              <a:latin typeface="Arial" panose="020B0604020202020204" pitchFamily="34" charset="0"/>
            </a:endParaRP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4400" dirty="0">
                <a:latin typeface="Arial" panose="020B0604020202020204" pitchFamily="34" charset="0"/>
              </a:rPr>
              <a:t>Header information extraction for all segments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4400" dirty="0">
                <a:latin typeface="Arial" panose="020B0604020202020204" pitchFamily="34" charset="0"/>
              </a:rPr>
              <a:t>Video streaming using the TCP/QUIC protocols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4400" dirty="0">
                <a:latin typeface="Arial" panose="020B0604020202020204" pitchFamily="34" charset="0"/>
              </a:rPr>
              <a:t>Configuration file input selection option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4400" dirty="0">
                <a:latin typeface="Arial" panose="020B0604020202020204" pitchFamily="34" charset="0"/>
              </a:rPr>
              <a:t>Debug/Logging to output files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4400" dirty="0">
                <a:latin typeface="Arial" panose="020B0604020202020204" pitchFamily="34" charset="0"/>
              </a:rPr>
              <a:t>Other options include: maximum stream buffer in seconds, initial number of segments to download before stream starts (start up phase), maximum height resolution to stream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4400" i="1" dirty="0" err="1">
                <a:latin typeface="Arial" panose="020B0604020202020204" pitchFamily="34" charset="0"/>
              </a:rPr>
              <a:t>goDASH</a:t>
            </a:r>
            <a:r>
              <a:rPr lang="en-IE" sz="4400" dirty="0">
                <a:latin typeface="Arial" panose="020B0604020202020204" pitchFamily="34" charset="0"/>
              </a:rPr>
              <a:t> comes complete with its own testbed framework, known as </a:t>
            </a:r>
            <a:r>
              <a:rPr lang="en-IE" sz="4400" i="1" dirty="0" err="1">
                <a:latin typeface="Arial" panose="020B0604020202020204" pitchFamily="34" charset="0"/>
              </a:rPr>
              <a:t>goDASHbed</a:t>
            </a:r>
            <a:r>
              <a:rPr lang="en-IE" sz="4400" dirty="0">
                <a:latin typeface="Arial" panose="020B0604020202020204" pitchFamily="34" charset="0"/>
              </a:rPr>
              <a:t>. This framework uses the Mininet virtual environment to serve video content locally (which allows setting security certificates), including set up of https certs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4400" dirty="0">
                <a:latin typeface="Arial" panose="020B0604020202020204" pitchFamily="34" charset="0"/>
              </a:rPr>
              <a:t>Support for experiments with heterogeneous traffic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IE" sz="4400" dirty="0">
              <a:latin typeface="+mn-lt"/>
            </a:endParaRPr>
          </a:p>
        </p:txBody>
      </p:sp>
      <p:sp>
        <p:nvSpPr>
          <p:cNvPr id="47" name="Google Shape;34;p3">
            <a:extLst>
              <a:ext uri="{FF2B5EF4-FFF2-40B4-BE49-F238E27FC236}">
                <a16:creationId xmlns:a16="http://schemas.microsoft.com/office/drawing/2014/main" xmlns="" id="{55DAB2CC-16FD-8D46-9C3A-9742569CF4EA}"/>
              </a:ext>
            </a:extLst>
          </p:cNvPr>
          <p:cNvSpPr txBox="1"/>
          <p:nvPr/>
        </p:nvSpPr>
        <p:spPr>
          <a:xfrm>
            <a:off x="1067988" y="41205196"/>
            <a:ext cx="13282018" cy="138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1000"/>
              </a:lnSpc>
              <a:buSzPts val="2200"/>
            </a:pPr>
            <a:r>
              <a:rPr lang="en-US" sz="3200" dirty="0">
                <a:latin typeface="+mn-lt"/>
              </a:rPr>
              <a:t>This publication has emanated from research conducted with the </a:t>
            </a:r>
          </a:p>
          <a:p>
            <a:pPr lvl="0">
              <a:lnSpc>
                <a:spcPct val="91000"/>
              </a:lnSpc>
              <a:buSzPts val="2200"/>
            </a:pPr>
            <a:r>
              <a:rPr lang="en-US" sz="3200" dirty="0">
                <a:latin typeface="+mn-lt"/>
              </a:rPr>
              <a:t>financial support of Science Foundation Ireland under Grant 13/IA/1892, </a:t>
            </a:r>
          </a:p>
          <a:p>
            <a:pPr lvl="0">
              <a:lnSpc>
                <a:spcPct val="91000"/>
              </a:lnSpc>
              <a:buSzPts val="2200"/>
            </a:pPr>
            <a:r>
              <a:rPr lang="en-US" sz="3200" dirty="0">
                <a:latin typeface="+mn-lt"/>
              </a:rPr>
              <a:t>and acknowledges the support of SFI Grant 13/RC/2077</a:t>
            </a:r>
            <a:r>
              <a:rPr lang="en-US" sz="3200" b="0" i="0" u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/>
            </a:r>
            <a:br>
              <a:rPr lang="en-US" sz="3200" b="0" i="0" u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endParaRPr sz="3200" dirty="0">
              <a:latin typeface="+mn-lt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33525D6-15F1-784E-AF8B-61C0E9614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2052" y="40563116"/>
            <a:ext cx="4567638" cy="1985281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775827E-F479-9D48-B263-9A4C82631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185" y="36537579"/>
            <a:ext cx="14683581" cy="2628938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93A6CF66-9188-4947-BD8A-4A4535690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63308" y="36600497"/>
            <a:ext cx="12925320" cy="2565820"/>
          </a:xfrm>
          <a:prstGeom prst="rect">
            <a:avLst/>
          </a:prstGeom>
        </p:spPr>
      </p:pic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7AA44A44-445D-A64D-9AA1-F1CCBDAA98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32979" y="7292235"/>
            <a:ext cx="13858784" cy="11591760"/>
          </a:xfrm>
          <a:prstGeom prst="rect">
            <a:avLst/>
          </a:prstGeom>
        </p:spPr>
      </p:pic>
      <p:pic>
        <p:nvPicPr>
          <p:cNvPr id="15" name="Picture 14" descr="A screenshot of text&#10;&#10;Description automatically generated">
            <a:extLst>
              <a:ext uri="{FF2B5EF4-FFF2-40B4-BE49-F238E27FC236}">
                <a16:creationId xmlns:a16="http://schemas.microsoft.com/office/drawing/2014/main" xmlns="" id="{35A7766A-78B6-F746-9C83-A5FB1C04B6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43497" y="21155066"/>
            <a:ext cx="13748266" cy="13524353"/>
          </a:xfrm>
          <a:prstGeom prst="rect">
            <a:avLst/>
          </a:prstGeom>
        </p:spPr>
      </p:pic>
      <p:sp>
        <p:nvSpPr>
          <p:cNvPr id="38" name="AutoShape 4">
            <a:extLst>
              <a:ext uri="{FF2B5EF4-FFF2-40B4-BE49-F238E27FC236}">
                <a16:creationId xmlns:a16="http://schemas.microsoft.com/office/drawing/2014/main" xmlns="" id="{1080C651-2709-8A4F-8F8D-414CED567B4E}"/>
              </a:ext>
            </a:extLst>
          </p:cNvPr>
          <p:cNvSpPr>
            <a:spLocks/>
          </p:cNvSpPr>
          <p:nvPr/>
        </p:nvSpPr>
        <p:spPr bwMode="auto">
          <a:xfrm>
            <a:off x="15660976" y="5526669"/>
            <a:ext cx="13612360" cy="1570817"/>
          </a:xfrm>
          <a:prstGeom prst="roundRect">
            <a:avLst>
              <a:gd name="adj" fmla="val 12403"/>
            </a:avLst>
          </a:prstGeom>
          <a:gradFill rotWithShape="0">
            <a:gsLst>
              <a:gs pos="0">
                <a:srgbClr val="FFFEFD"/>
              </a:gs>
              <a:gs pos="100000">
                <a:srgbClr val="BBDCE9"/>
              </a:gs>
            </a:gsLst>
            <a:lin ang="5400000" scaled="1"/>
          </a:gradFill>
          <a:ln w="50800" cap="flat">
            <a:solidFill>
              <a:srgbClr val="6B6B6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lvl="0" algn="ctr">
              <a:spcBef>
                <a:spcPts val="1800"/>
              </a:spcBef>
              <a:buSzPts val="6400"/>
            </a:pPr>
            <a:r>
              <a:rPr lang="en-US" sz="8400" dirty="0">
                <a:latin typeface="+mn-lt"/>
              </a:rPr>
              <a:t>Example Configuration File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xmlns="" id="{9E93D2CF-6B82-054E-88E2-B3F062626589}"/>
              </a:ext>
            </a:extLst>
          </p:cNvPr>
          <p:cNvSpPr>
            <a:spLocks/>
          </p:cNvSpPr>
          <p:nvPr/>
        </p:nvSpPr>
        <p:spPr bwMode="auto">
          <a:xfrm>
            <a:off x="15660976" y="19389299"/>
            <a:ext cx="13612360" cy="1570817"/>
          </a:xfrm>
          <a:prstGeom prst="roundRect">
            <a:avLst>
              <a:gd name="adj" fmla="val 12403"/>
            </a:avLst>
          </a:prstGeom>
          <a:gradFill rotWithShape="0">
            <a:gsLst>
              <a:gs pos="0">
                <a:srgbClr val="FFFEFD"/>
              </a:gs>
              <a:gs pos="100000">
                <a:srgbClr val="BBDCE9"/>
              </a:gs>
            </a:gsLst>
            <a:lin ang="5400000" scaled="1"/>
          </a:gradFill>
          <a:ln w="50800" cap="flat">
            <a:solidFill>
              <a:srgbClr val="6B6B6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lvl="0" algn="ctr">
              <a:spcBef>
                <a:spcPts val="1800"/>
              </a:spcBef>
              <a:buSzPts val="6400"/>
            </a:pPr>
            <a:r>
              <a:rPr lang="en-US" sz="8400" dirty="0">
                <a:latin typeface="+mn-lt"/>
              </a:rPr>
              <a:t>Trace Output Format</a:t>
            </a:r>
          </a:p>
        </p:txBody>
      </p:sp>
      <p:sp>
        <p:nvSpPr>
          <p:cNvPr id="42" name="Google Shape;31;p3">
            <a:extLst>
              <a:ext uri="{FF2B5EF4-FFF2-40B4-BE49-F238E27FC236}">
                <a16:creationId xmlns:a16="http://schemas.microsoft.com/office/drawing/2014/main" xmlns="" id="{3F82F9C6-C88B-D645-B3CC-F93C5D8F613F}"/>
              </a:ext>
            </a:extLst>
          </p:cNvPr>
          <p:cNvSpPr txBox="1"/>
          <p:nvPr/>
        </p:nvSpPr>
        <p:spPr>
          <a:xfrm>
            <a:off x="17673956" y="34993782"/>
            <a:ext cx="9576830" cy="67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IE" sz="4400" dirty="0">
                <a:latin typeface="+mn-lt"/>
              </a:rPr>
              <a:t>Sample </a:t>
            </a:r>
            <a:r>
              <a:rPr lang="en-IE" sz="4400" i="1" dirty="0" err="1">
                <a:latin typeface="+mn-lt"/>
              </a:rPr>
              <a:t>goDASH</a:t>
            </a:r>
            <a:r>
              <a:rPr lang="en-IE" sz="4400" dirty="0">
                <a:latin typeface="+mn-lt"/>
              </a:rPr>
              <a:t> output shown below</a:t>
            </a:r>
            <a:endParaRPr lang="en-IE" sz="4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0811296"/>
      </p:ext>
    </p:extLst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7749</TotalTime>
  <Words>366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Gill Sans</vt:lpstr>
      <vt:lpstr>Helvetica</vt:lpstr>
      <vt:lpstr>POI_THEME_TEMPLATE_DESIGN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misl_yusuf</dc:creator>
  <cp:lastModifiedBy>Mary Noonan</cp:lastModifiedBy>
  <cp:revision>54</cp:revision>
  <cp:lastPrinted>2019-06-19T05:35:22Z</cp:lastPrinted>
  <dcterms:modified xsi:type="dcterms:W3CDTF">2020-05-28T08:22:14Z</dcterms:modified>
</cp:coreProperties>
</file>