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34" r:id="rId5"/>
  </p:sldMasterIdLst>
  <p:notesMasterIdLst>
    <p:notesMasterId r:id="rId102"/>
  </p:notesMasterIdLst>
  <p:handoutMasterIdLst>
    <p:handoutMasterId r:id="rId103"/>
  </p:handoutMasterIdLst>
  <p:sldIdLst>
    <p:sldId id="256" r:id="rId6"/>
    <p:sldId id="258" r:id="rId7"/>
    <p:sldId id="282" r:id="rId8"/>
    <p:sldId id="279" r:id="rId9"/>
    <p:sldId id="277" r:id="rId10"/>
    <p:sldId id="4191" r:id="rId11"/>
    <p:sldId id="260" r:id="rId12"/>
    <p:sldId id="261" r:id="rId13"/>
    <p:sldId id="4154" r:id="rId14"/>
    <p:sldId id="4157" r:id="rId15"/>
    <p:sldId id="4155" r:id="rId16"/>
    <p:sldId id="4156" r:id="rId17"/>
    <p:sldId id="4158" r:id="rId18"/>
    <p:sldId id="262" r:id="rId19"/>
    <p:sldId id="4098" r:id="rId20"/>
    <p:sldId id="4096" r:id="rId21"/>
    <p:sldId id="4097" r:id="rId22"/>
    <p:sldId id="4148" r:id="rId23"/>
    <p:sldId id="4150" r:id="rId24"/>
    <p:sldId id="4127" r:id="rId25"/>
    <p:sldId id="4151" r:id="rId26"/>
    <p:sldId id="4152" r:id="rId27"/>
    <p:sldId id="4153" r:id="rId28"/>
    <p:sldId id="4180" r:id="rId29"/>
    <p:sldId id="263" r:id="rId30"/>
    <p:sldId id="264" r:id="rId31"/>
    <p:sldId id="4197" r:id="rId32"/>
    <p:sldId id="4198" r:id="rId33"/>
    <p:sldId id="4199" r:id="rId34"/>
    <p:sldId id="4200" r:id="rId35"/>
    <p:sldId id="4201" r:id="rId36"/>
    <p:sldId id="4202" r:id="rId37"/>
    <p:sldId id="4203" r:id="rId38"/>
    <p:sldId id="283" r:id="rId39"/>
    <p:sldId id="287" r:id="rId40"/>
    <p:sldId id="285" r:id="rId41"/>
    <p:sldId id="4204" r:id="rId42"/>
    <p:sldId id="4205" r:id="rId43"/>
    <p:sldId id="266" r:id="rId44"/>
    <p:sldId id="4206" r:id="rId45"/>
    <p:sldId id="259" r:id="rId46"/>
    <p:sldId id="4207" r:id="rId47"/>
    <p:sldId id="280" r:id="rId48"/>
    <p:sldId id="268" r:id="rId49"/>
    <p:sldId id="4192" r:id="rId50"/>
    <p:sldId id="269" r:id="rId51"/>
    <p:sldId id="773" r:id="rId52"/>
    <p:sldId id="774" r:id="rId53"/>
    <p:sldId id="273" r:id="rId54"/>
    <p:sldId id="274" r:id="rId55"/>
    <p:sldId id="775" r:id="rId56"/>
    <p:sldId id="776" r:id="rId57"/>
    <p:sldId id="409" r:id="rId58"/>
    <p:sldId id="421" r:id="rId59"/>
    <p:sldId id="419" r:id="rId60"/>
    <p:sldId id="422" r:id="rId61"/>
    <p:sldId id="271" r:id="rId62"/>
    <p:sldId id="284" r:id="rId63"/>
    <p:sldId id="758" r:id="rId64"/>
    <p:sldId id="763" r:id="rId65"/>
    <p:sldId id="764" r:id="rId66"/>
    <p:sldId id="765" r:id="rId67"/>
    <p:sldId id="759" r:id="rId68"/>
    <p:sldId id="275" r:id="rId69"/>
    <p:sldId id="4159" r:id="rId70"/>
    <p:sldId id="4160" r:id="rId71"/>
    <p:sldId id="4161" r:id="rId72"/>
    <p:sldId id="4162" r:id="rId73"/>
    <p:sldId id="4163" r:id="rId74"/>
    <p:sldId id="4164" r:id="rId75"/>
    <p:sldId id="4165" r:id="rId76"/>
    <p:sldId id="4195" r:id="rId77"/>
    <p:sldId id="4194" r:id="rId78"/>
    <p:sldId id="4167" r:id="rId79"/>
    <p:sldId id="4196" r:id="rId80"/>
    <p:sldId id="4169" r:id="rId81"/>
    <p:sldId id="766" r:id="rId82"/>
    <p:sldId id="767" r:id="rId83"/>
    <p:sldId id="768" r:id="rId84"/>
    <p:sldId id="769" r:id="rId85"/>
    <p:sldId id="770" r:id="rId86"/>
    <p:sldId id="771" r:id="rId87"/>
    <p:sldId id="772" r:id="rId88"/>
    <p:sldId id="281" r:id="rId89"/>
    <p:sldId id="257" r:id="rId90"/>
    <p:sldId id="4181" r:id="rId91"/>
    <p:sldId id="4183" r:id="rId92"/>
    <p:sldId id="4184" r:id="rId93"/>
    <p:sldId id="4185" r:id="rId94"/>
    <p:sldId id="4186" r:id="rId95"/>
    <p:sldId id="4187" r:id="rId96"/>
    <p:sldId id="4188" r:id="rId97"/>
    <p:sldId id="4189" r:id="rId98"/>
    <p:sldId id="4190" r:id="rId99"/>
    <p:sldId id="278" r:id="rId100"/>
    <p:sldId id="4193" r:id="rId101"/>
  </p:sldIdLst>
  <p:sldSz cx="12192000" cy="6858000"/>
  <p:notesSz cx="6858000" cy="9144000"/>
  <p:custDataLst>
    <p:tags r:id="rId1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73C960-FC3B-4D36-90D5-5B7F1F6D5626}">
          <p14:sldIdLst>
            <p14:sldId id="256"/>
          </p14:sldIdLst>
        </p14:section>
        <p14:section name="Introduction BOG" id="{C6739566-0DCA-43C8-AE98-9CA73E5D787C}">
          <p14:sldIdLst>
            <p14:sldId id="258"/>
            <p14:sldId id="282"/>
            <p14:sldId id="279"/>
          </p14:sldIdLst>
        </p14:section>
        <p14:section name="Opening Keynote" id="{77EC8A33-275F-4B9B-B2DA-9CCE99BB85B0}">
          <p14:sldIdLst>
            <p14:sldId id="277"/>
            <p14:sldId id="4191"/>
          </p14:sldIdLst>
        </p14:section>
        <p14:section name="Session 1: Climate Action" id="{B12357E8-E56A-4222-8C5B-41CB6981A985}">
          <p14:sldIdLst>
            <p14:sldId id="260"/>
            <p14:sldId id="261"/>
            <p14:sldId id="4154"/>
            <p14:sldId id="4157"/>
            <p14:sldId id="4155"/>
            <p14:sldId id="4156"/>
            <p14:sldId id="4158"/>
            <p14:sldId id="262"/>
            <p14:sldId id="4098"/>
            <p14:sldId id="4096"/>
            <p14:sldId id="4097"/>
            <p14:sldId id="4148"/>
            <p14:sldId id="4150"/>
            <p14:sldId id="4127"/>
            <p14:sldId id="4151"/>
            <p14:sldId id="4152"/>
            <p14:sldId id="4153"/>
            <p14:sldId id="4180"/>
            <p14:sldId id="263"/>
            <p14:sldId id="264"/>
            <p14:sldId id="4197"/>
            <p14:sldId id="4198"/>
            <p14:sldId id="4199"/>
            <p14:sldId id="4200"/>
            <p14:sldId id="4201"/>
            <p14:sldId id="4202"/>
            <p14:sldId id="4203"/>
            <p14:sldId id="283"/>
            <p14:sldId id="287"/>
            <p14:sldId id="285"/>
            <p14:sldId id="4204"/>
            <p14:sldId id="4205"/>
            <p14:sldId id="266"/>
            <p14:sldId id="4206"/>
            <p14:sldId id="259"/>
            <p14:sldId id="4207"/>
          </p14:sldIdLst>
        </p14:section>
        <p14:section name="Session 1 Panel Discussion" id="{DC36B2F0-CBBA-4E78-94B4-7EE75C49ECC4}">
          <p14:sldIdLst>
            <p14:sldId id="280"/>
          </p14:sldIdLst>
        </p14:section>
        <p14:section name="Break" id="{09E4916A-C90B-4B36-93A0-8601393437B4}">
          <p14:sldIdLst>
            <p14:sldId id="268"/>
            <p14:sldId id="4192"/>
          </p14:sldIdLst>
        </p14:section>
        <p14:section name="Session 2: Energy Security" id="{8AD6282A-0879-4FD8-914D-B7071DBBC322}">
          <p14:sldIdLst>
            <p14:sldId id="269"/>
            <p14:sldId id="773"/>
            <p14:sldId id="774"/>
            <p14:sldId id="273"/>
            <p14:sldId id="274"/>
            <p14:sldId id="775"/>
            <p14:sldId id="776"/>
            <p14:sldId id="409"/>
            <p14:sldId id="421"/>
            <p14:sldId id="419"/>
            <p14:sldId id="422"/>
            <p14:sldId id="271"/>
            <p14:sldId id="284"/>
            <p14:sldId id="758"/>
            <p14:sldId id="763"/>
            <p14:sldId id="764"/>
            <p14:sldId id="765"/>
            <p14:sldId id="759"/>
            <p14:sldId id="275"/>
            <p14:sldId id="4159"/>
            <p14:sldId id="4160"/>
            <p14:sldId id="4161"/>
            <p14:sldId id="4162"/>
            <p14:sldId id="4163"/>
            <p14:sldId id="4164"/>
            <p14:sldId id="4165"/>
            <p14:sldId id="4195"/>
            <p14:sldId id="4194"/>
            <p14:sldId id="4167"/>
            <p14:sldId id="4196"/>
            <p14:sldId id="4169"/>
            <p14:sldId id="766"/>
            <p14:sldId id="767"/>
            <p14:sldId id="768"/>
            <p14:sldId id="769"/>
            <p14:sldId id="770"/>
            <p14:sldId id="771"/>
            <p14:sldId id="772"/>
          </p14:sldIdLst>
        </p14:section>
        <p14:section name="Session 2 Panel Discussion" id="{915A6ED9-B6A2-44D5-9A34-7337854D8174}">
          <p14:sldIdLst>
            <p14:sldId id="281"/>
          </p14:sldIdLst>
        </p14:section>
        <p14:section name="Poster Pitches and Feedback Survey" id="{B108ADA0-A3C9-4EE1-90FA-92338970FAD2}">
          <p14:sldIdLst>
            <p14:sldId id="257"/>
            <p14:sldId id="4181"/>
            <p14:sldId id="4183"/>
            <p14:sldId id="4184"/>
            <p14:sldId id="4185"/>
            <p14:sldId id="4186"/>
            <p14:sldId id="4187"/>
            <p14:sldId id="4188"/>
            <p14:sldId id="4189"/>
            <p14:sldId id="4190"/>
          </p14:sldIdLst>
        </p14:section>
        <p14:section name="Closing Keynote" id="{1CEC53CB-95CC-49B7-9688-5B1EFEF29B4A}">
          <p14:sldIdLst>
            <p14:sldId id="278"/>
            <p14:sldId id="4193"/>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E6531-E5D6-88FE-E3A6-5A7609E457E2}" name="Aisling Murphy" initials="AM" userId="S::AislingM@ucc.ie::f890800b-9cef-4b79-8d46-356a9e27d228" providerId="AD"/>
  <p188:author id="{94F0F332-CDDE-9A7C-46FB-8A8C8DB5576F}" name="Brian O'Gallachoir" initials="BO" userId="S::b.ogallachoir@ucc.ie::13b5602f-abf2-4cff-9866-4cc9f0119323" providerId="AD"/>
  <p188:author id="{48D5EC47-26CD-7C0E-9535-1C9C59ECBB3B}" name="Yazan Oudeh" initials="YO" userId="S::Yazan.Oudeh@ucc.ie::78f514a9-83c6-4b1f-bbbf-d0d510f90a1e" providerId="AD"/>
  <p188:author id="{39795468-12BC-AA05-C08A-7E53AF95208E}" name="Tomas Mac Uidhir" initials="TM" userId="S::tomas.macuidhir@ucc.ie::bcbb4c8c-b877-4624-9a73-2fcf1cf8f808" providerId="AD"/>
  <p188:author id="{7975EA9A-8CF0-3660-9621-1C2A5DCEF9EE}" name="Hannah E. Daly" initials="HD" userId="S::h.daly@ucc.ie::524ee022-a37e-4c78-862e-198b12713a70" providerId="AD"/>
  <p188:author id="{EB78FECE-3FDF-8EE7-8EB4-69E7D8B502A4}" name="Fionn Rogan" initials="FR" userId="S::f.rogan@ucc.ie::94375801-7432-4349-8a3a-8ea9020841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100"/>
    <a:srgbClr val="003C69"/>
    <a:srgbClr val="F8CBAD"/>
    <a:srgbClr val="B0123B"/>
    <a:srgbClr val="53266A"/>
    <a:srgbClr val="5DA446"/>
    <a:srgbClr val="CBC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5E26C-BD85-9D9A-ED88-7CE658E96595}" v="172" dt="2025-12-14T19:35:56.544"/>
    <p1510:client id="{D267D266-424A-F965-24CE-488CA0087E1C}" v="43" dt="2025-12-16T08:52:37.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handoutMaster" Target="handoutMasters/handoutMaster1.xml"/><Relationship Id="rId108"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6/11/relationships/changesInfo" Target="changesInfos/changesInfo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O'Gallachoir" userId="S::b.ogallachoir@ucc.ie::13b5602f-abf2-4cff-9866-4cc9f0119323" providerId="AD" clId="Web-{D267D266-424A-F965-24CE-488CA0087E1C}"/>
    <pc:docChg chg="modSld">
      <pc:chgData name="Brian O'Gallachoir" userId="S::b.ogallachoir@ucc.ie::13b5602f-abf2-4cff-9866-4cc9f0119323" providerId="AD" clId="Web-{D267D266-424A-F965-24CE-488CA0087E1C}" dt="2025-12-16T08:52:37.042" v="10"/>
      <pc:docMkLst>
        <pc:docMk/>
      </pc:docMkLst>
      <pc:sldChg chg="delSp modSp delAnim">
        <pc:chgData name="Brian O'Gallachoir" userId="S::b.ogallachoir@ucc.ie::13b5602f-abf2-4cff-9866-4cc9f0119323" providerId="AD" clId="Web-{D267D266-424A-F965-24CE-488CA0087E1C}" dt="2025-12-16T08:52:29.323" v="8"/>
        <pc:sldMkLst>
          <pc:docMk/>
          <pc:sldMk cId="735599944" sldId="4155"/>
        </pc:sldMkLst>
        <pc:spChg chg="del">
          <ac:chgData name="Brian O'Gallachoir" userId="S::b.ogallachoir@ucc.ie::13b5602f-abf2-4cff-9866-4cc9f0119323" providerId="AD" clId="Web-{D267D266-424A-F965-24CE-488CA0087E1C}" dt="2025-12-16T08:52:29.323" v="8"/>
          <ac:spMkLst>
            <pc:docMk/>
            <pc:sldMk cId="735599944" sldId="4155"/>
            <ac:spMk id="5" creationId="{7FE40FD3-4D7C-C28B-7FFD-43AFFEB0FB2F}"/>
          </ac:spMkLst>
        </pc:spChg>
        <pc:spChg chg="del">
          <ac:chgData name="Brian O'Gallachoir" userId="S::b.ogallachoir@ucc.ie::13b5602f-abf2-4cff-9866-4cc9f0119323" providerId="AD" clId="Web-{D267D266-424A-F965-24CE-488CA0087E1C}" dt="2025-12-16T08:52:21.370" v="0"/>
          <ac:spMkLst>
            <pc:docMk/>
            <pc:sldMk cId="735599944" sldId="4155"/>
            <ac:spMk id="6" creationId="{798A9D1A-87DE-CE05-2836-60C16C1ADF1C}"/>
          </ac:spMkLst>
        </pc:spChg>
        <pc:spChg chg="del">
          <ac:chgData name="Brian O'Gallachoir" userId="S::b.ogallachoir@ucc.ie::13b5602f-abf2-4cff-9866-4cc9f0119323" providerId="AD" clId="Web-{D267D266-424A-F965-24CE-488CA0087E1C}" dt="2025-12-16T08:52:22.276" v="1"/>
          <ac:spMkLst>
            <pc:docMk/>
            <pc:sldMk cId="735599944" sldId="4155"/>
            <ac:spMk id="7" creationId="{3302EEE1-F56B-9CB1-681F-E8CD1416E2B8}"/>
          </ac:spMkLst>
        </pc:spChg>
        <pc:spChg chg="del">
          <ac:chgData name="Brian O'Gallachoir" userId="S::b.ogallachoir@ucc.ie::13b5602f-abf2-4cff-9866-4cc9f0119323" providerId="AD" clId="Web-{D267D266-424A-F965-24CE-488CA0087E1C}" dt="2025-12-16T08:52:23.042" v="2"/>
          <ac:spMkLst>
            <pc:docMk/>
            <pc:sldMk cId="735599944" sldId="4155"/>
            <ac:spMk id="8" creationId="{66815F68-8047-792F-FC99-507D1A4C396F}"/>
          </ac:spMkLst>
        </pc:spChg>
        <pc:spChg chg="del">
          <ac:chgData name="Brian O'Gallachoir" userId="S::b.ogallachoir@ucc.ie::13b5602f-abf2-4cff-9866-4cc9f0119323" providerId="AD" clId="Web-{D267D266-424A-F965-24CE-488CA0087E1C}" dt="2025-12-16T08:52:23.948" v="3"/>
          <ac:spMkLst>
            <pc:docMk/>
            <pc:sldMk cId="735599944" sldId="4155"/>
            <ac:spMk id="9" creationId="{D41227B3-EBFC-F092-66B5-B5ECEA0FDFDC}"/>
          </ac:spMkLst>
        </pc:spChg>
        <pc:graphicFrameChg chg="mod modGraphic">
          <ac:chgData name="Brian O'Gallachoir" userId="S::b.ogallachoir@ucc.ie::13b5602f-abf2-4cff-9866-4cc9f0119323" providerId="AD" clId="Web-{D267D266-424A-F965-24CE-488CA0087E1C}" dt="2025-12-16T08:52:27.636" v="7"/>
          <ac:graphicFrameMkLst>
            <pc:docMk/>
            <pc:sldMk cId="735599944" sldId="4155"/>
            <ac:graphicFrameMk id="4" creationId="{833950E0-3A0D-AF5E-D1BC-2F65C682E6FE}"/>
          </ac:graphicFrameMkLst>
        </pc:graphicFrameChg>
      </pc:sldChg>
      <pc:sldChg chg="delSp delAnim">
        <pc:chgData name="Brian O'Gallachoir" userId="S::b.ogallachoir@ucc.ie::13b5602f-abf2-4cff-9866-4cc9f0119323" providerId="AD" clId="Web-{D267D266-424A-F965-24CE-488CA0087E1C}" dt="2025-12-16T08:52:37.042" v="10"/>
        <pc:sldMkLst>
          <pc:docMk/>
          <pc:sldMk cId="1174157196" sldId="4156"/>
        </pc:sldMkLst>
        <pc:spChg chg="del">
          <ac:chgData name="Brian O'Gallachoir" userId="S::b.ogallachoir@ucc.ie::13b5602f-abf2-4cff-9866-4cc9f0119323" providerId="AD" clId="Web-{D267D266-424A-F965-24CE-488CA0087E1C}" dt="2025-12-16T08:52:35.933" v="9"/>
          <ac:spMkLst>
            <pc:docMk/>
            <pc:sldMk cId="1174157196" sldId="4156"/>
            <ac:spMk id="7" creationId="{86673B8D-3605-C2DB-5486-968D65D2DB5D}"/>
          </ac:spMkLst>
        </pc:spChg>
        <pc:spChg chg="del">
          <ac:chgData name="Brian O'Gallachoir" userId="S::b.ogallachoir@ucc.ie::13b5602f-abf2-4cff-9866-4cc9f0119323" providerId="AD" clId="Web-{D267D266-424A-F965-24CE-488CA0087E1C}" dt="2025-12-16T08:52:37.042" v="10"/>
          <ac:spMkLst>
            <pc:docMk/>
            <pc:sldMk cId="1174157196" sldId="4156"/>
            <ac:spMk id="8" creationId="{817D1EFF-ED9E-DCBA-E276-F09626D7E06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ccireland.sharepoint.com/sites/GHGTrackingDataResults/Shared%20Documents/General/Carbon%20Budgets%20versus%20GHG%20Emissions%20Nov%20202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uccireland.sharepoint.com/sites/GHGTrackingDataResults/Shared%20Documents/General/Carbon%20Budgets%20versus%20GHG%20Emissions%20Nov%20202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uccireland.sharepoint.com/sites/GHGTrackingDataResults/Shared%20Documents/General/Carbon%20Budgets%20versus%20GHG%20Emissions%20Nov%202025.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uccireland-my.sharepoint.com/personal/tomas_macuidhir_ucc_ie/Documents/PhD%20Stuff/Postdoc/CAMG/MACC/Report%20Files/Explaining%20Measures%20with%20iMAC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ccireland-my.sharepoint.com/personal/tomas_macuidhir_ucc_ie/Documents/PhD%20Stuff/Postdoc/CAMG/MACC/Report%20Files/Explaining%20Measures%20with%20iMACC.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uccireland-my.sharepoint.com/personal/yazan_oudeh_ucc_ie/Documents/Desktop/EPMG/GHG/GHG.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26213638899281E-2"/>
          <c:y val="2.7836468463611558E-2"/>
          <c:w val="0.87632618840021048"/>
          <c:h val="0.87559034398373436"/>
        </c:manualLayout>
      </c:layout>
      <c:areaChart>
        <c:grouping val="standard"/>
        <c:varyColors val="0"/>
        <c:ser>
          <c:idx val="0"/>
          <c:order val="0"/>
          <c:spPr>
            <a:noFill/>
            <a:ln>
              <a:noFill/>
            </a:ln>
            <a:effectLst/>
          </c:spPr>
          <c:dPt>
            <c:idx val="0"/>
            <c:bubble3D val="0"/>
            <c:spPr>
              <a:noFill/>
              <a:ln>
                <a:noFill/>
              </a:ln>
              <a:effectLst/>
            </c:spPr>
            <c:extLst>
              <c:ext xmlns:c16="http://schemas.microsoft.com/office/drawing/2014/chart" uri="{C3380CC4-5D6E-409C-BE32-E72D297353CC}">
                <c16:uniqueId val="{00000001-93D1-4A08-A344-4561ACBB1F2B}"/>
              </c:ext>
            </c:extLst>
          </c:dPt>
          <c:cat>
            <c:numRef>
              <c:f>'NEW Summary 1990-2020 GHG AR5'!$AZ$31:$AZ$43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'NEW Summary 1990-2020 GHG AR5'!$BA$31:$BA$43</c:f>
              <c:numCache>
                <c:formatCode>#,##0.0</c:formatCode>
                <c:ptCount val="13"/>
                <c:pt idx="0">
                  <c:v>65.768654147506922</c:v>
                </c:pt>
                <c:pt idx="1">
                  <c:v>64.028263316840423</c:v>
                </c:pt>
                <c:pt idx="2">
                  <c:v>62.762366515006825</c:v>
                </c:pt>
                <c:pt idx="3">
                  <c:v>65.099999999999994</c:v>
                </c:pt>
                <c:pt idx="4">
                  <c:v>64</c:v>
                </c:pt>
                <c:pt idx="5">
                  <c:v>59.9</c:v>
                </c:pt>
                <c:pt idx="6">
                  <c:v>55.1</c:v>
                </c:pt>
                <c:pt idx="7">
                  <c:v>50.7</c:v>
                </c:pt>
                <c:pt idx="8">
                  <c:v>46.7</c:v>
                </c:pt>
                <c:pt idx="9">
                  <c:v>43.2</c:v>
                </c:pt>
                <c:pt idx="10">
                  <c:v>40</c:v>
                </c:pt>
                <c:pt idx="11">
                  <c:v>36.299999999999997</c:v>
                </c:pt>
                <c:pt idx="12">
                  <c:v>33.4</c:v>
                </c:pt>
              </c:numCache>
            </c:numRef>
          </c:val>
          <c:extLst>
            <c:ext xmlns:c16="http://schemas.microsoft.com/office/drawing/2014/chart" uri="{C3380CC4-5D6E-409C-BE32-E72D297353CC}">
              <c16:uniqueId val="{00000002-93D1-4A08-A344-4561ACBB1F2B}"/>
            </c:ext>
          </c:extLst>
        </c:ser>
        <c:ser>
          <c:idx val="1"/>
          <c:order val="1"/>
          <c:spPr>
            <a:noFill/>
            <a:ln>
              <a:noFill/>
            </a:ln>
            <a:effectLst/>
          </c:spPr>
          <c:dPt>
            <c:idx val="0"/>
            <c:bubble3D val="0"/>
            <c:spPr>
              <a:noFill/>
              <a:ln>
                <a:noFill/>
              </a:ln>
              <a:effectLst/>
            </c:spPr>
            <c:extLst>
              <c:ext xmlns:c16="http://schemas.microsoft.com/office/drawing/2014/chart" uri="{C3380CC4-5D6E-409C-BE32-E72D297353CC}">
                <c16:uniqueId val="{00000004-93D1-4A08-A344-4561ACBB1F2B}"/>
              </c:ext>
            </c:extLst>
          </c:dPt>
          <c:cat>
            <c:numRef>
              <c:f>'NEW Summary 1990-2020 GHG AR5'!$AZ$31:$AZ$43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'NEW Summary 1990-2020 GHG AR5'!$BB$31:$BB$43</c:f>
              <c:numCache>
                <c:formatCode>General</c:formatCode>
                <c:ptCount val="13"/>
                <c:pt idx="3" formatCode="#,##0.0">
                  <c:v>65.099999999999994</c:v>
                </c:pt>
                <c:pt idx="4" formatCode="#,##0.0">
                  <c:v>64</c:v>
                </c:pt>
                <c:pt idx="5" formatCode="#,##0.0">
                  <c:v>59.9</c:v>
                </c:pt>
                <c:pt idx="6" formatCode="#,##0.0">
                  <c:v>55.1</c:v>
                </c:pt>
                <c:pt idx="7" formatCode="#,##0.0">
                  <c:v>50.7</c:v>
                </c:pt>
                <c:pt idx="8" formatCode="#,##0.0">
                  <c:v>46.7</c:v>
                </c:pt>
                <c:pt idx="9" formatCode="#,##0.0">
                  <c:v>43.2</c:v>
                </c:pt>
                <c:pt idx="10" formatCode="#,##0.0">
                  <c:v>40</c:v>
                </c:pt>
                <c:pt idx="11" formatCode="#,##0.0">
                  <c:v>36.299999999999997</c:v>
                </c:pt>
                <c:pt idx="12" formatCode="#,##0.0">
                  <c:v>33.4</c:v>
                </c:pt>
              </c:numCache>
            </c:numRef>
          </c:val>
          <c:extLst>
            <c:ext xmlns:c16="http://schemas.microsoft.com/office/drawing/2014/chart" uri="{C3380CC4-5D6E-409C-BE32-E72D297353CC}">
              <c16:uniqueId val="{00000005-93D1-4A08-A344-4561ACBB1F2B}"/>
            </c:ext>
          </c:extLst>
        </c:ser>
        <c:ser>
          <c:idx val="2"/>
          <c:order val="2"/>
          <c:spPr>
            <a:noFill/>
            <a:ln>
              <a:noFill/>
            </a:ln>
            <a:effectLst/>
          </c:spPr>
          <c:cat>
            <c:numRef>
              <c:f>'NEW Summary 1990-2020 GHG AR5'!$AZ$31:$AZ$43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'NEW Summary 1990-2020 GHG AR5'!$BC$31:$BC$43</c:f>
              <c:numCache>
                <c:formatCode>General</c:formatCode>
                <c:ptCount val="13"/>
                <c:pt idx="8" formatCode="#,##0.0">
                  <c:v>46.7</c:v>
                </c:pt>
                <c:pt idx="9" formatCode="#,##0.0">
                  <c:v>43.2</c:v>
                </c:pt>
                <c:pt idx="10" formatCode="#,##0.0">
                  <c:v>40</c:v>
                </c:pt>
                <c:pt idx="11" formatCode="#,##0.0">
                  <c:v>36.299999999999997</c:v>
                </c:pt>
                <c:pt idx="12" formatCode="#,##0.0">
                  <c:v>33.4</c:v>
                </c:pt>
              </c:numCache>
            </c:numRef>
          </c:val>
          <c:extLst>
            <c:ext xmlns:c16="http://schemas.microsoft.com/office/drawing/2014/chart" uri="{C3380CC4-5D6E-409C-BE32-E72D297353CC}">
              <c16:uniqueId val="{00000006-93D1-4A08-A344-4561ACBB1F2B}"/>
            </c:ext>
          </c:extLst>
        </c:ser>
        <c:dLbls>
          <c:showLegendKey val="0"/>
          <c:showVal val="0"/>
          <c:showCatName val="0"/>
          <c:showSerName val="0"/>
          <c:showPercent val="0"/>
          <c:showBubbleSize val="0"/>
        </c:dLbls>
        <c:axId val="817279768"/>
        <c:axId val="817283704"/>
      </c:areaChart>
      <c:lineChart>
        <c:grouping val="standard"/>
        <c:varyColors val="0"/>
        <c:ser>
          <c:idx val="3"/>
          <c:order val="3"/>
          <c:tx>
            <c:strRef>
              <c:f>'NEW Summary 1990-2020 GHG AR5'!$BD$30</c:f>
              <c:strCache>
                <c:ptCount val="1"/>
                <c:pt idx="0">
                  <c:v>Data Points</c:v>
                </c:pt>
              </c:strCache>
            </c:strRef>
          </c:tx>
          <c:spPr>
            <a:ln w="28575" cap="rnd">
              <a:solidFill>
                <a:schemeClr val="accent4"/>
              </a:solidFill>
              <a:round/>
            </a:ln>
            <a:effectLst/>
          </c:spPr>
          <c:marker>
            <c:symbol val="none"/>
          </c:marker>
          <c:dPt>
            <c:idx val="0"/>
            <c:marker>
              <c:symbol val="none"/>
            </c:marker>
            <c:bubble3D val="0"/>
            <c:extLst>
              <c:ext xmlns:c16="http://schemas.microsoft.com/office/drawing/2014/chart" uri="{C3380CC4-5D6E-409C-BE32-E72D297353CC}">
                <c16:uniqueId val="{00000007-93D1-4A08-A344-4561ACBB1F2B}"/>
              </c:ext>
            </c:extLst>
          </c:dPt>
          <c:dPt>
            <c:idx val="3"/>
            <c:marker>
              <c:symbol val="none"/>
            </c:marker>
            <c:bubble3D val="0"/>
            <c:extLst>
              <c:ext xmlns:c16="http://schemas.microsoft.com/office/drawing/2014/chart" uri="{C3380CC4-5D6E-409C-BE32-E72D297353CC}">
                <c16:uniqueId val="{00000008-93D1-4A08-A344-4561ACBB1F2B}"/>
              </c:ext>
            </c:extLst>
          </c:dPt>
          <c:dPt>
            <c:idx val="12"/>
            <c:marker>
              <c:symbol val="none"/>
            </c:marker>
            <c:bubble3D val="0"/>
            <c:extLst>
              <c:ext xmlns:c16="http://schemas.microsoft.com/office/drawing/2014/chart" uri="{C3380CC4-5D6E-409C-BE32-E72D297353CC}">
                <c16:uniqueId val="{00000009-93D1-4A08-A344-4561ACBB1F2B}"/>
              </c:ext>
            </c:extLst>
          </c:dPt>
          <c:val>
            <c:numRef>
              <c:f>'NEW Summary 1990-2020 GHG AR5'!$BD$31:$BD$43</c:f>
              <c:numCache>
                <c:formatCode>#,##0.0</c:formatCode>
                <c:ptCount val="13"/>
                <c:pt idx="0">
                  <c:v>65.768654147506922</c:v>
                </c:pt>
                <c:pt idx="1">
                  <c:v>64.028263316840423</c:v>
                </c:pt>
                <c:pt idx="2">
                  <c:v>62.762366515006825</c:v>
                </c:pt>
                <c:pt idx="3">
                  <c:v>65.099999999999994</c:v>
                </c:pt>
                <c:pt idx="4">
                  <c:v>64</c:v>
                </c:pt>
                <c:pt idx="5">
                  <c:v>59.9</c:v>
                </c:pt>
                <c:pt idx="6">
                  <c:v>55.1</c:v>
                </c:pt>
                <c:pt idx="7">
                  <c:v>50.7</c:v>
                </c:pt>
                <c:pt idx="8">
                  <c:v>46.7</c:v>
                </c:pt>
                <c:pt idx="9">
                  <c:v>43.2</c:v>
                </c:pt>
                <c:pt idx="10">
                  <c:v>40</c:v>
                </c:pt>
                <c:pt idx="11">
                  <c:v>36.299999999999997</c:v>
                </c:pt>
                <c:pt idx="12">
                  <c:v>33.4</c:v>
                </c:pt>
              </c:numCache>
            </c:numRef>
          </c:val>
          <c:smooth val="0"/>
          <c:extLst>
            <c:ext xmlns:c16="http://schemas.microsoft.com/office/drawing/2014/chart" uri="{C3380CC4-5D6E-409C-BE32-E72D297353CC}">
              <c16:uniqueId val="{0000000A-93D1-4A08-A344-4561ACBB1F2B}"/>
            </c:ext>
          </c:extLst>
        </c:ser>
        <c:ser>
          <c:idx val="4"/>
          <c:order val="4"/>
          <c:spPr>
            <a:ln w="152400" cap="rnd">
              <a:noFill/>
              <a:round/>
            </a:ln>
            <a:effectLst/>
          </c:spPr>
          <c:marker>
            <c:symbol val="circle"/>
            <c:size val="5"/>
            <c:spPr>
              <a:solidFill>
                <a:schemeClr val="accent5"/>
              </a:solidFill>
              <a:ln w="9525">
                <a:solidFill>
                  <a:schemeClr val="accent5"/>
                </a:solidFill>
              </a:ln>
              <a:effectLst/>
            </c:spPr>
          </c:marker>
          <c:dPt>
            <c:idx val="0"/>
            <c:marker>
              <c:symbol val="dash"/>
              <c:size val="15"/>
              <c:spPr>
                <a:solidFill>
                  <a:srgbClr val="EE8716"/>
                </a:solidFill>
                <a:ln w="9525">
                  <a:noFill/>
                </a:ln>
                <a:effectLst/>
              </c:spPr>
            </c:marker>
            <c:bubble3D val="0"/>
            <c:extLst>
              <c:ext xmlns:c16="http://schemas.microsoft.com/office/drawing/2014/chart" uri="{C3380CC4-5D6E-409C-BE32-E72D297353CC}">
                <c16:uniqueId val="{0000000B-93D1-4A08-A344-4561ACBB1F2B}"/>
              </c:ext>
            </c:extLst>
          </c:dPt>
          <c:dPt>
            <c:idx val="3"/>
            <c:marker>
              <c:symbol val="dash"/>
              <c:size val="15"/>
              <c:spPr>
                <a:noFill/>
                <a:ln w="9525">
                  <a:noFill/>
                </a:ln>
                <a:effectLst/>
              </c:spPr>
            </c:marker>
            <c:bubble3D val="0"/>
            <c:spPr>
              <a:ln w="152400" cap="rnd">
                <a:noFill/>
                <a:round/>
              </a:ln>
              <a:effectLst/>
            </c:spPr>
            <c:extLst>
              <c:ext xmlns:c16="http://schemas.microsoft.com/office/drawing/2014/chart" uri="{C3380CC4-5D6E-409C-BE32-E72D297353CC}">
                <c16:uniqueId val="{0000000D-93D1-4A08-A344-4561ACBB1F2B}"/>
              </c:ext>
            </c:extLst>
          </c:dPt>
          <c:dPt>
            <c:idx val="4"/>
            <c:marker>
              <c:symbol val="dash"/>
              <c:size val="14"/>
              <c:spPr>
                <a:noFill/>
                <a:ln w="9525">
                  <a:noFill/>
                  <a:bevel/>
                </a:ln>
                <a:effectLst/>
              </c:spPr>
            </c:marker>
            <c:bubble3D val="0"/>
            <c:spPr>
              <a:ln w="152400" cap="rnd">
                <a:noFill/>
                <a:round/>
              </a:ln>
              <a:effectLst/>
            </c:spPr>
            <c:extLst>
              <c:ext xmlns:c16="http://schemas.microsoft.com/office/drawing/2014/chart" uri="{C3380CC4-5D6E-409C-BE32-E72D297353CC}">
                <c16:uniqueId val="{0000000F-93D1-4A08-A344-4561ACBB1F2B}"/>
              </c:ext>
            </c:extLst>
          </c:dPt>
          <c:dPt>
            <c:idx val="5"/>
            <c:marker>
              <c:symbol val="dash"/>
              <c:size val="14"/>
              <c:spPr>
                <a:noFill/>
                <a:ln w="9525">
                  <a:noFill/>
                </a:ln>
                <a:effectLst/>
              </c:spPr>
            </c:marker>
            <c:bubble3D val="0"/>
            <c:spPr>
              <a:ln w="152400" cap="rnd">
                <a:noFill/>
                <a:round/>
              </a:ln>
              <a:effectLst/>
            </c:spPr>
            <c:extLst>
              <c:ext xmlns:c16="http://schemas.microsoft.com/office/drawing/2014/chart" uri="{C3380CC4-5D6E-409C-BE32-E72D297353CC}">
                <c16:uniqueId val="{00000011-93D1-4A08-A344-4561ACBB1F2B}"/>
              </c:ext>
            </c:extLst>
          </c:dPt>
          <c:dPt>
            <c:idx val="6"/>
            <c:marker>
              <c:symbol val="circle"/>
              <c:size val="5"/>
              <c:spPr>
                <a:noFill/>
                <a:ln w="9525">
                  <a:noFill/>
                </a:ln>
                <a:effectLst/>
              </c:spPr>
            </c:marker>
            <c:bubble3D val="0"/>
            <c:spPr>
              <a:ln w="152400" cap="rnd">
                <a:noFill/>
                <a:round/>
              </a:ln>
              <a:effectLst/>
            </c:spPr>
            <c:extLst>
              <c:ext xmlns:c16="http://schemas.microsoft.com/office/drawing/2014/chart" uri="{C3380CC4-5D6E-409C-BE32-E72D297353CC}">
                <c16:uniqueId val="{00000013-93D1-4A08-A344-4561ACBB1F2B}"/>
              </c:ext>
            </c:extLst>
          </c:dPt>
          <c:dPt>
            <c:idx val="7"/>
            <c:marker>
              <c:symbol val="circle"/>
              <c:size val="5"/>
              <c:spPr>
                <a:noFill/>
                <a:ln w="9525">
                  <a:noFill/>
                </a:ln>
                <a:effectLst/>
              </c:spPr>
            </c:marker>
            <c:bubble3D val="0"/>
            <c:spPr>
              <a:ln w="152400" cap="rnd">
                <a:noFill/>
                <a:round/>
              </a:ln>
              <a:effectLst/>
            </c:spPr>
            <c:extLst>
              <c:ext xmlns:c16="http://schemas.microsoft.com/office/drawing/2014/chart" uri="{C3380CC4-5D6E-409C-BE32-E72D297353CC}">
                <c16:uniqueId val="{00000015-93D1-4A08-A344-4561ACBB1F2B}"/>
              </c:ext>
            </c:extLst>
          </c:dPt>
          <c:dPt>
            <c:idx val="12"/>
            <c:marker>
              <c:symbol val="dash"/>
              <c:size val="15"/>
              <c:spPr>
                <a:solidFill>
                  <a:srgbClr val="FF0000"/>
                </a:solidFill>
                <a:ln w="9525">
                  <a:noFill/>
                </a:ln>
                <a:effectLst/>
              </c:spPr>
            </c:marker>
            <c:bubble3D val="0"/>
            <c:extLst>
              <c:ext xmlns:c16="http://schemas.microsoft.com/office/drawing/2014/chart" uri="{C3380CC4-5D6E-409C-BE32-E72D297353CC}">
                <c16:uniqueId val="{00000016-93D1-4A08-A344-4561ACBB1F2B}"/>
              </c:ext>
            </c:extLst>
          </c:dPt>
          <c:cat>
            <c:numRef>
              <c:f>'NEW Summary 1990-2020 GHG AR5'!$AZ$31:$AZ$43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'NEW Summary 1990-2020 GHG AR5'!$BE$31:$BE$43</c:f>
              <c:numCache>
                <c:formatCode>General</c:formatCode>
                <c:ptCount val="13"/>
                <c:pt idx="0" formatCode="#,##0.0">
                  <c:v>65.768654147506922</c:v>
                </c:pt>
                <c:pt idx="3" formatCode="0.0">
                  <c:v>64.406570514908182</c:v>
                </c:pt>
                <c:pt idx="4" formatCode="0.0">
                  <c:v>62.518450180232222</c:v>
                </c:pt>
                <c:pt idx="5" formatCode="0.0">
                  <c:v>58.73980062237581</c:v>
                </c:pt>
                <c:pt idx="6" formatCode="0.0">
                  <c:v>57.646200706185837</c:v>
                </c:pt>
                <c:pt idx="12">
                  <c:v>33.4</c:v>
                </c:pt>
              </c:numCache>
            </c:numRef>
          </c:val>
          <c:smooth val="0"/>
          <c:extLst>
            <c:ext xmlns:c16="http://schemas.microsoft.com/office/drawing/2014/chart" uri="{C3380CC4-5D6E-409C-BE32-E72D297353CC}">
              <c16:uniqueId val="{00000017-93D1-4A08-A344-4561ACBB1F2B}"/>
            </c:ext>
          </c:extLst>
        </c:ser>
        <c:dLbls>
          <c:showLegendKey val="0"/>
          <c:showVal val="0"/>
          <c:showCatName val="0"/>
          <c:showSerName val="0"/>
          <c:showPercent val="0"/>
          <c:showBubbleSize val="0"/>
        </c:dLbls>
        <c:marker val="1"/>
        <c:smooth val="0"/>
        <c:axId val="817279768"/>
        <c:axId val="817283704"/>
      </c:lineChart>
      <c:catAx>
        <c:axId val="817279768"/>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83704"/>
        <c:crosses val="autoZero"/>
        <c:auto val="1"/>
        <c:lblAlgn val="ctr"/>
        <c:lblOffset val="100"/>
        <c:noMultiLvlLbl val="0"/>
      </c:catAx>
      <c:valAx>
        <c:axId val="817283704"/>
        <c:scaling>
          <c:orientation val="minMax"/>
          <c:max val="71"/>
          <c:min val="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IE"/>
                  <a:t>Greenhouse gas emissions (Mt CO2eq)</a:t>
                </a:r>
              </a:p>
            </c:rich>
          </c:tx>
          <c:layout>
            <c:manualLayout>
              <c:xMode val="edge"/>
              <c:yMode val="edge"/>
              <c:x val="1.3206275884278779E-2"/>
              <c:y val="0.2132973546972813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797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26213638899281E-2"/>
          <c:y val="4.716209448089962E-2"/>
          <c:w val="0.87632618840021048"/>
          <c:h val="0.87944129110235159"/>
        </c:manualLayout>
      </c:layout>
      <c:areaChart>
        <c:grouping val="standard"/>
        <c:varyColors val="0"/>
        <c:ser>
          <c:idx val="0"/>
          <c:order val="0"/>
          <c:spPr>
            <a:solidFill>
              <a:srgbClr val="BA97FF"/>
            </a:solidFill>
            <a:ln>
              <a:noFill/>
            </a:ln>
            <a:effectLst/>
          </c:spPr>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AR5'!$BA$34:$BA$38</c:f>
              <c:numCache>
                <c:formatCode>#,##0.0</c:formatCode>
                <c:ptCount val="5"/>
                <c:pt idx="0">
                  <c:v>65.099999999999994</c:v>
                </c:pt>
                <c:pt idx="1">
                  <c:v>64</c:v>
                </c:pt>
                <c:pt idx="2">
                  <c:v>59.9</c:v>
                </c:pt>
                <c:pt idx="3">
                  <c:v>55.1</c:v>
                </c:pt>
                <c:pt idx="4">
                  <c:v>50.7</c:v>
                </c:pt>
              </c:numCache>
              <c:extLst/>
            </c:numRef>
          </c:val>
          <c:extLst>
            <c:ext xmlns:c16="http://schemas.microsoft.com/office/drawing/2014/chart" uri="{C3380CC4-5D6E-409C-BE32-E72D297353CC}">
              <c16:uniqueId val="{00000000-66B1-4BA5-8EA9-54558BFE2734}"/>
            </c:ext>
          </c:extLst>
        </c:ser>
        <c:ser>
          <c:idx val="1"/>
          <c:order val="1"/>
          <c:spPr>
            <a:solidFill>
              <a:srgbClr val="F8CBAD"/>
            </a:solidFill>
            <a:ln>
              <a:noFill/>
            </a:ln>
            <a:effectLst/>
          </c:spPr>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AR5'!$BB$34:$BB$38</c:f>
              <c:numCache>
                <c:formatCode>#,##0.0</c:formatCode>
                <c:ptCount val="5"/>
                <c:pt idx="0">
                  <c:v>65.099999999999994</c:v>
                </c:pt>
                <c:pt idx="1">
                  <c:v>64</c:v>
                </c:pt>
                <c:pt idx="2">
                  <c:v>59.9</c:v>
                </c:pt>
                <c:pt idx="3">
                  <c:v>55.1</c:v>
                </c:pt>
                <c:pt idx="4">
                  <c:v>50.7</c:v>
                </c:pt>
              </c:numCache>
              <c:extLst/>
            </c:numRef>
          </c:val>
          <c:extLst>
            <c:ext xmlns:c16="http://schemas.microsoft.com/office/drawing/2014/chart" uri="{C3380CC4-5D6E-409C-BE32-E72D297353CC}">
              <c16:uniqueId val="{00000001-66B1-4BA5-8EA9-54558BFE2734}"/>
            </c:ext>
          </c:extLst>
        </c:ser>
        <c:ser>
          <c:idx val="2"/>
          <c:order val="2"/>
          <c:spPr>
            <a:solidFill>
              <a:srgbClr val="BEE395"/>
            </a:solidFill>
            <a:ln>
              <a:noFill/>
            </a:ln>
            <a:effectLst/>
          </c:spPr>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AR5'!$BC$34:$BC$38</c:f>
              <c:numCache>
                <c:formatCode>General</c:formatCode>
                <c:ptCount val="5"/>
              </c:numCache>
              <c:extLst/>
            </c:numRef>
          </c:val>
          <c:extLst>
            <c:ext xmlns:c16="http://schemas.microsoft.com/office/drawing/2014/chart" uri="{C3380CC4-5D6E-409C-BE32-E72D297353CC}">
              <c16:uniqueId val="{00000002-66B1-4BA5-8EA9-54558BFE2734}"/>
            </c:ext>
          </c:extLst>
        </c:ser>
        <c:dLbls>
          <c:showLegendKey val="0"/>
          <c:showVal val="0"/>
          <c:showCatName val="0"/>
          <c:showSerName val="0"/>
          <c:showPercent val="0"/>
          <c:showBubbleSize val="0"/>
        </c:dLbls>
        <c:axId val="817279768"/>
        <c:axId val="817283704"/>
      </c:areaChart>
      <c:lineChart>
        <c:grouping val="standard"/>
        <c:varyColors val="0"/>
        <c:ser>
          <c:idx val="3"/>
          <c:order val="3"/>
          <c:tx>
            <c:strRef>
              <c:f>'NEW Summary 1990-2020 GHG AR5'!$BD$30</c:f>
              <c:strCache>
                <c:ptCount val="1"/>
                <c:pt idx="0">
                  <c:v>Data Points</c:v>
                </c:pt>
              </c:strCache>
            </c:strRef>
          </c:tx>
          <c:spPr>
            <a:ln w="28575" cap="rnd">
              <a:solidFill>
                <a:schemeClr val="accent4"/>
              </a:solidFill>
              <a:round/>
            </a:ln>
            <a:effectLst/>
          </c:spPr>
          <c:marker>
            <c:symbol val="circle"/>
            <c:size val="5"/>
            <c:spPr>
              <a:noFill/>
              <a:ln w="9525">
                <a:noFill/>
              </a:ln>
              <a:effectLst/>
            </c:spPr>
          </c:marker>
          <c:dPt>
            <c:idx val="0"/>
            <c:marker>
              <c:symbol val="circle"/>
              <c:size val="4"/>
              <c:spPr>
                <a:noFill/>
                <a:ln w="9525">
                  <a:noFill/>
                </a:ln>
                <a:effectLst/>
              </c:spPr>
            </c:marker>
            <c:bubble3D val="0"/>
            <c:extLst>
              <c:ext xmlns:c16="http://schemas.microsoft.com/office/drawing/2014/chart" uri="{C3380CC4-5D6E-409C-BE32-E72D297353CC}">
                <c16:uniqueId val="{00000003-66B1-4BA5-8EA9-54558BFE2734}"/>
              </c:ext>
            </c:extLst>
          </c:dPt>
          <c:cat>
            <c:strLit>
              <c:ptCount val="5"/>
              <c:pt idx="0">
                <c:v>2021</c:v>
              </c:pt>
              <c:pt idx="1">
                <c:v>2022</c:v>
              </c:pt>
              <c:pt idx="2">
                <c:v>2023</c:v>
              </c:pt>
              <c:pt idx="3">
                <c:v>2024</c:v>
              </c:pt>
              <c:pt idx="4">
                <c:v>2025</c:v>
              </c:pt>
              <c:extLst>
                <c:ext xmlns:c15="http://schemas.microsoft.com/office/drawing/2012/chart" uri="{02D57815-91ED-43cb-92C2-25804820EDAC}">
                  <c15:autoCat val="1"/>
                </c:ext>
              </c:extLst>
            </c:strLit>
          </c:cat>
          <c:val>
            <c:numRef>
              <c:f>'NEW Summary 1990-2020 GHG AR5'!$BD$34:$BD$38</c:f>
              <c:numCache>
                <c:formatCode>#,##0.0</c:formatCode>
                <c:ptCount val="5"/>
                <c:pt idx="0">
                  <c:v>65.099999999999994</c:v>
                </c:pt>
                <c:pt idx="1">
                  <c:v>64</c:v>
                </c:pt>
                <c:pt idx="2">
                  <c:v>59.9</c:v>
                </c:pt>
                <c:pt idx="3">
                  <c:v>55.1</c:v>
                </c:pt>
                <c:pt idx="4">
                  <c:v>50.7</c:v>
                </c:pt>
              </c:numCache>
              <c:extLst/>
            </c:numRef>
          </c:val>
          <c:smooth val="0"/>
          <c:extLst>
            <c:ext xmlns:c16="http://schemas.microsoft.com/office/drawing/2014/chart" uri="{C3380CC4-5D6E-409C-BE32-E72D297353CC}">
              <c16:uniqueId val="{00000004-66B1-4BA5-8EA9-54558BFE2734}"/>
            </c:ext>
          </c:extLst>
        </c:ser>
        <c:dLbls>
          <c:showLegendKey val="0"/>
          <c:showVal val="0"/>
          <c:showCatName val="0"/>
          <c:showSerName val="0"/>
          <c:showPercent val="0"/>
          <c:showBubbleSize val="0"/>
        </c:dLbls>
        <c:marker val="1"/>
        <c:smooth val="0"/>
        <c:axId val="817279768"/>
        <c:axId val="817283704"/>
      </c:lineChart>
      <c:catAx>
        <c:axId val="817279768"/>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83704"/>
        <c:crosses val="autoZero"/>
        <c:auto val="1"/>
        <c:lblAlgn val="ctr"/>
        <c:lblOffset val="100"/>
        <c:noMultiLvlLbl val="0"/>
      </c:catAx>
      <c:valAx>
        <c:axId val="817283704"/>
        <c:scaling>
          <c:orientation val="minMax"/>
          <c:max val="71"/>
          <c:min val="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IE"/>
                  <a:t>Greenhouse gas emissions (Mt CO2eq)</a:t>
                </a:r>
              </a:p>
            </c:rich>
          </c:tx>
          <c:layout>
            <c:manualLayout>
              <c:xMode val="edge"/>
              <c:yMode val="edge"/>
              <c:x val="1.3206275884278779E-2"/>
              <c:y val="0.2132973546972813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797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26213638899281E-2"/>
          <c:y val="4.7196328103823293E-2"/>
          <c:w val="0.87632618840021048"/>
          <c:h val="0.81122328222826068"/>
        </c:manualLayout>
      </c:layout>
      <c:areaChart>
        <c:grouping val="standard"/>
        <c:varyColors val="0"/>
        <c:ser>
          <c:idx val="1"/>
          <c:order val="1"/>
          <c:spPr>
            <a:solidFill>
              <a:srgbClr val="F8CBAD"/>
            </a:solidFill>
            <a:ln>
              <a:noFill/>
            </a:ln>
            <a:effectLst/>
          </c:spPr>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AR5'!$BB$34:$BB$38</c:f>
              <c:numCache>
                <c:formatCode>#,##0.0</c:formatCode>
                <c:ptCount val="5"/>
                <c:pt idx="0">
                  <c:v>65.099999999999994</c:v>
                </c:pt>
                <c:pt idx="1">
                  <c:v>64</c:v>
                </c:pt>
                <c:pt idx="2">
                  <c:v>59.9</c:v>
                </c:pt>
                <c:pt idx="3">
                  <c:v>55.1</c:v>
                </c:pt>
                <c:pt idx="4">
                  <c:v>50.7</c:v>
                </c:pt>
              </c:numCache>
              <c:extLst/>
            </c:numRef>
          </c:val>
          <c:extLst>
            <c:ext xmlns:c16="http://schemas.microsoft.com/office/drawing/2014/chart" uri="{C3380CC4-5D6E-409C-BE32-E72D297353CC}">
              <c16:uniqueId val="{00000000-7160-4B38-A3DA-C996A3EA2890}"/>
            </c:ext>
          </c:extLst>
        </c:ser>
        <c:ser>
          <c:idx val="2"/>
          <c:order val="2"/>
          <c:spPr>
            <a:solidFill>
              <a:srgbClr val="BEE395"/>
            </a:solidFill>
            <a:ln>
              <a:noFill/>
            </a:ln>
            <a:effectLst/>
          </c:spPr>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AR5'!$BC$34:$BC$38</c:f>
              <c:numCache>
                <c:formatCode>General</c:formatCode>
                <c:ptCount val="5"/>
              </c:numCache>
              <c:extLst/>
            </c:numRef>
          </c:val>
          <c:extLst>
            <c:ext xmlns:c16="http://schemas.microsoft.com/office/drawing/2014/chart" uri="{C3380CC4-5D6E-409C-BE32-E72D297353CC}">
              <c16:uniqueId val="{00000001-7160-4B38-A3DA-C996A3EA2890}"/>
            </c:ext>
          </c:extLst>
        </c:ser>
        <c:dLbls>
          <c:showLegendKey val="0"/>
          <c:showVal val="0"/>
          <c:showCatName val="0"/>
          <c:showSerName val="0"/>
          <c:showPercent val="0"/>
          <c:showBubbleSize val="0"/>
        </c:dLbls>
        <c:axId val="817279768"/>
        <c:axId val="817283704"/>
        <c:extLst>
          <c:ext xmlns:c15="http://schemas.microsoft.com/office/drawing/2012/chart" uri="{02D57815-91ED-43cb-92C2-25804820EDAC}">
            <c15:filteredAreaSeries>
              <c15:ser>
                <c:idx val="0"/>
                <c:order val="0"/>
                <c:spPr>
                  <a:solidFill>
                    <a:srgbClr val="BA97FF"/>
                  </a:solidFill>
                  <a:ln>
                    <a:noFill/>
                  </a:ln>
                  <a:effectLst/>
                </c:spPr>
                <c:cat>
                  <c:numRef>
                    <c:extLst>
                      <c:ext uri="{02D57815-91ED-43cb-92C2-25804820EDAC}">
                        <c15:formulaRef>
                          <c15:sqref>'NEW Summary 1990-2020 GHG AR5'!$AZ$34:$AZ$38</c15:sqref>
                        </c15:formulaRef>
                      </c:ext>
                    </c:extLst>
                    <c:numCache>
                      <c:formatCode>General</c:formatCode>
                      <c:ptCount val="5"/>
                      <c:pt idx="0">
                        <c:v>2021</c:v>
                      </c:pt>
                      <c:pt idx="1">
                        <c:v>2022</c:v>
                      </c:pt>
                      <c:pt idx="2">
                        <c:v>2023</c:v>
                      </c:pt>
                      <c:pt idx="3">
                        <c:v>2024</c:v>
                      </c:pt>
                      <c:pt idx="4">
                        <c:v>2025</c:v>
                      </c:pt>
                    </c:numCache>
                  </c:numRef>
                </c:cat>
                <c:val>
                  <c:numRef>
                    <c:extLst>
                      <c:ext uri="{02D57815-91ED-43cb-92C2-25804820EDAC}">
                        <c15:formulaRef>
                          <c15:sqref>'NEW Summary 1990-2020 GHG AR5'!$BA$34:$BA$38</c15:sqref>
                        </c15:formulaRef>
                      </c:ext>
                    </c:extLst>
                    <c:numCache>
                      <c:formatCode>#,##0.0</c:formatCode>
                      <c:ptCount val="5"/>
                      <c:pt idx="0">
                        <c:v>65.099999999999994</c:v>
                      </c:pt>
                      <c:pt idx="1">
                        <c:v>64</c:v>
                      </c:pt>
                      <c:pt idx="2">
                        <c:v>59.9</c:v>
                      </c:pt>
                      <c:pt idx="3">
                        <c:v>55.1</c:v>
                      </c:pt>
                      <c:pt idx="4">
                        <c:v>50.7</c:v>
                      </c:pt>
                    </c:numCache>
                  </c:numRef>
                </c:val>
                <c:extLst>
                  <c:ext xmlns:c16="http://schemas.microsoft.com/office/drawing/2014/chart" uri="{C3380CC4-5D6E-409C-BE32-E72D297353CC}">
                    <c16:uniqueId val="{0000000B-7160-4B38-A3DA-C996A3EA2890}"/>
                  </c:ext>
                </c:extLst>
              </c15:ser>
            </c15:filteredAreaSeries>
          </c:ext>
        </c:extLst>
      </c:areaChart>
      <c:lineChart>
        <c:grouping val="standard"/>
        <c:varyColors val="0"/>
        <c:ser>
          <c:idx val="3"/>
          <c:order val="3"/>
          <c:tx>
            <c:strRef>
              <c:f>'NEW Summary 1990-2020 GHG AR5'!$BD$30</c:f>
              <c:strCache>
                <c:ptCount val="1"/>
                <c:pt idx="0">
                  <c:v>Data Points</c:v>
                </c:pt>
              </c:strCache>
            </c:strRef>
          </c:tx>
          <c:spPr>
            <a:ln w="28575" cap="rnd">
              <a:solidFill>
                <a:schemeClr val="accent4"/>
              </a:solidFill>
              <a:round/>
            </a:ln>
            <a:effectLst/>
          </c:spPr>
          <c:marker>
            <c:symbol val="circle"/>
            <c:size val="5"/>
            <c:spPr>
              <a:noFill/>
              <a:ln w="9525">
                <a:noFill/>
              </a:ln>
              <a:effectLst/>
            </c:spPr>
          </c:marker>
          <c:dPt>
            <c:idx val="0"/>
            <c:marker>
              <c:symbol val="circle"/>
              <c:size val="4"/>
              <c:spPr>
                <a:noFill/>
                <a:ln w="9525">
                  <a:noFill/>
                </a:ln>
                <a:effectLst/>
              </c:spPr>
            </c:marker>
            <c:bubble3D val="0"/>
            <c:extLst>
              <c:ext xmlns:c16="http://schemas.microsoft.com/office/drawing/2014/chart" uri="{C3380CC4-5D6E-409C-BE32-E72D297353CC}">
                <c16:uniqueId val="{00000002-7160-4B38-A3DA-C996A3EA2890}"/>
              </c:ext>
            </c:extLst>
          </c:dPt>
          <c:cat>
            <c:strLit>
              <c:ptCount val="5"/>
              <c:pt idx="0">
                <c:v>2021</c:v>
              </c:pt>
              <c:pt idx="1">
                <c:v>2022</c:v>
              </c:pt>
              <c:pt idx="2">
                <c:v>2023</c:v>
              </c:pt>
              <c:pt idx="3">
                <c:v>2024</c:v>
              </c:pt>
              <c:pt idx="4">
                <c:v>2025</c:v>
              </c:pt>
              <c:extLst>
                <c:ext xmlns:c15="http://schemas.microsoft.com/office/drawing/2012/chart" uri="{02D57815-91ED-43cb-92C2-25804820EDAC}">
                  <c15:autoCat val="1"/>
                </c:ext>
              </c:extLst>
            </c:strLit>
          </c:cat>
          <c:val>
            <c:numRef>
              <c:f>'NEW Summary 1990-2020 GHG AR5'!$BD$34:$BD$38</c:f>
              <c:numCache>
                <c:formatCode>#,##0.0</c:formatCode>
                <c:ptCount val="5"/>
                <c:pt idx="0">
                  <c:v>65.099999999999994</c:v>
                </c:pt>
                <c:pt idx="1">
                  <c:v>64</c:v>
                </c:pt>
                <c:pt idx="2">
                  <c:v>59.9</c:v>
                </c:pt>
                <c:pt idx="3">
                  <c:v>55.1</c:v>
                </c:pt>
                <c:pt idx="4">
                  <c:v>50.7</c:v>
                </c:pt>
              </c:numCache>
              <c:extLst/>
            </c:numRef>
          </c:val>
          <c:smooth val="0"/>
          <c:extLst>
            <c:ext xmlns:c16="http://schemas.microsoft.com/office/drawing/2014/chart" uri="{C3380CC4-5D6E-409C-BE32-E72D297353CC}">
              <c16:uniqueId val="{00000003-7160-4B38-A3DA-C996A3EA2890}"/>
            </c:ext>
          </c:extLst>
        </c:ser>
        <c:ser>
          <c:idx val="4"/>
          <c:order val="4"/>
          <c:spPr>
            <a:ln w="152400" cap="rnd">
              <a:noFill/>
              <a:round/>
            </a:ln>
            <a:effectLst/>
          </c:spPr>
          <c:marker>
            <c:symbol val="diamond"/>
            <c:size val="16"/>
            <c:spPr>
              <a:solidFill>
                <a:srgbClr val="00B050"/>
              </a:solidFill>
              <a:ln w="9525">
                <a:solidFill>
                  <a:schemeClr val="accent5"/>
                </a:solidFill>
              </a:ln>
              <a:effectLst/>
            </c:spPr>
          </c:marker>
          <c:dPt>
            <c:idx val="0"/>
            <c:marker>
              <c:symbol val="diamond"/>
              <c:size val="16"/>
              <c:spPr>
                <a:solidFill>
                  <a:srgbClr val="00B050"/>
                </a:solidFill>
                <a:ln w="9525">
                  <a:solidFill>
                    <a:schemeClr val="accent5"/>
                  </a:solidFill>
                </a:ln>
                <a:effectLst/>
              </c:spPr>
            </c:marker>
            <c:bubble3D val="0"/>
            <c:extLst>
              <c:ext xmlns:c16="http://schemas.microsoft.com/office/drawing/2014/chart" uri="{C3380CC4-5D6E-409C-BE32-E72D297353CC}">
                <c16:uniqueId val="{00000004-7160-4B38-A3DA-C996A3EA2890}"/>
              </c:ext>
            </c:extLst>
          </c:dPt>
          <c:dPt>
            <c:idx val="1"/>
            <c:marker>
              <c:symbol val="diamond"/>
              <c:size val="16"/>
              <c:spPr>
                <a:solidFill>
                  <a:srgbClr val="00B050"/>
                </a:solidFill>
                <a:ln w="9525">
                  <a:solidFill>
                    <a:schemeClr val="accent5"/>
                  </a:solidFill>
                </a:ln>
                <a:effectLst/>
              </c:spPr>
            </c:marker>
            <c:bubble3D val="0"/>
            <c:extLst>
              <c:ext xmlns:c16="http://schemas.microsoft.com/office/drawing/2014/chart" uri="{C3380CC4-5D6E-409C-BE32-E72D297353CC}">
                <c16:uniqueId val="{00000005-7160-4B38-A3DA-C996A3EA2890}"/>
              </c:ext>
            </c:extLst>
          </c:dPt>
          <c:dPt>
            <c:idx val="2"/>
            <c:marker>
              <c:symbol val="diamond"/>
              <c:size val="16"/>
              <c:spPr>
                <a:solidFill>
                  <a:srgbClr val="00B050"/>
                </a:solidFill>
                <a:ln w="9525">
                  <a:solidFill>
                    <a:schemeClr val="accent5"/>
                  </a:solidFill>
                </a:ln>
                <a:effectLst/>
              </c:spPr>
            </c:marker>
            <c:bubble3D val="0"/>
            <c:spPr>
              <a:ln w="152400" cap="rnd">
                <a:noFill/>
                <a:round/>
              </a:ln>
              <a:effectLst/>
            </c:spPr>
            <c:extLst>
              <c:ext xmlns:c16="http://schemas.microsoft.com/office/drawing/2014/chart" uri="{C3380CC4-5D6E-409C-BE32-E72D297353CC}">
                <c16:uniqueId val="{00000007-7160-4B38-A3DA-C996A3EA2890}"/>
              </c:ext>
            </c:extLst>
          </c:dPt>
          <c:dPt>
            <c:idx val="3"/>
            <c:marker>
              <c:symbol val="diamond"/>
              <c:size val="16"/>
              <c:spPr>
                <a:solidFill>
                  <a:srgbClr val="00B050"/>
                </a:solidFill>
                <a:ln w="9525">
                  <a:solidFill>
                    <a:schemeClr val="accent5"/>
                  </a:solidFill>
                </a:ln>
                <a:effectLst/>
              </c:spPr>
            </c:marker>
            <c:bubble3D val="0"/>
            <c:extLst>
              <c:ext xmlns:c16="http://schemas.microsoft.com/office/drawing/2014/chart" uri="{C3380CC4-5D6E-409C-BE32-E72D297353CC}">
                <c16:uniqueId val="{00000008-7160-4B38-A3DA-C996A3EA2890}"/>
              </c:ext>
            </c:extLst>
          </c:dPt>
          <c:dPt>
            <c:idx val="4"/>
            <c:marker>
              <c:symbol val="diamond"/>
              <c:size val="16"/>
              <c:spPr>
                <a:solidFill>
                  <a:srgbClr val="00B050"/>
                </a:solidFill>
                <a:ln w="9525">
                  <a:solidFill>
                    <a:schemeClr val="accent5"/>
                  </a:solidFill>
                </a:ln>
                <a:effectLst/>
              </c:spPr>
            </c:marker>
            <c:bubble3D val="0"/>
            <c:extLst>
              <c:ext xmlns:c16="http://schemas.microsoft.com/office/drawing/2014/chart" uri="{C3380CC4-5D6E-409C-BE32-E72D297353CC}">
                <c16:uniqueId val="{00000009-7160-4B38-A3DA-C996A3EA2890}"/>
              </c:ext>
            </c:extLst>
          </c:dPt>
          <c:cat>
            <c:numRef>
              <c:f>'NEW Summary 1990-2020 GHG AR5'!$AZ$34:$AZ$38</c:f>
              <c:numCache>
                <c:formatCode>General</c:formatCode>
                <c:ptCount val="5"/>
                <c:pt idx="0">
                  <c:v>2021</c:v>
                </c:pt>
                <c:pt idx="1">
                  <c:v>2022</c:v>
                </c:pt>
                <c:pt idx="2">
                  <c:v>2023</c:v>
                </c:pt>
                <c:pt idx="3">
                  <c:v>2024</c:v>
                </c:pt>
                <c:pt idx="4">
                  <c:v>2025</c:v>
                </c:pt>
              </c:numCache>
              <c:extLst/>
            </c:numRef>
          </c:cat>
          <c:val>
            <c:numRef>
              <c:f>'NEW Summary 1990-2020 GHG AR5'!$BE$34:$BE$38</c:f>
              <c:numCache>
                <c:formatCode>0.0</c:formatCode>
                <c:ptCount val="5"/>
                <c:pt idx="0">
                  <c:v>64.406570514908182</c:v>
                </c:pt>
                <c:pt idx="1">
                  <c:v>62.518450180232222</c:v>
                </c:pt>
                <c:pt idx="2">
                  <c:v>58.73980062237581</c:v>
                </c:pt>
                <c:pt idx="3">
                  <c:v>57.646200706185837</c:v>
                </c:pt>
              </c:numCache>
              <c:extLst/>
            </c:numRef>
          </c:val>
          <c:smooth val="0"/>
          <c:extLst>
            <c:ext xmlns:c16="http://schemas.microsoft.com/office/drawing/2014/chart" uri="{C3380CC4-5D6E-409C-BE32-E72D297353CC}">
              <c16:uniqueId val="{0000000A-7160-4B38-A3DA-C996A3EA2890}"/>
            </c:ext>
          </c:extLst>
        </c:ser>
        <c:dLbls>
          <c:showLegendKey val="0"/>
          <c:showVal val="0"/>
          <c:showCatName val="0"/>
          <c:showSerName val="0"/>
          <c:showPercent val="0"/>
          <c:showBubbleSize val="0"/>
        </c:dLbls>
        <c:marker val="1"/>
        <c:smooth val="0"/>
        <c:axId val="817279768"/>
        <c:axId val="817283704"/>
      </c:lineChart>
      <c:catAx>
        <c:axId val="817279768"/>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83704"/>
        <c:crosses val="autoZero"/>
        <c:auto val="1"/>
        <c:lblAlgn val="ctr"/>
        <c:lblOffset val="100"/>
        <c:noMultiLvlLbl val="0"/>
      </c:catAx>
      <c:valAx>
        <c:axId val="817283704"/>
        <c:scaling>
          <c:orientation val="minMax"/>
          <c:max val="71"/>
          <c:min val="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IE"/>
                  <a:t>Greenhouse gas emissions (Mt CO2eq)</a:t>
                </a:r>
              </a:p>
            </c:rich>
          </c:tx>
          <c:layout>
            <c:manualLayout>
              <c:xMode val="edge"/>
              <c:yMode val="edge"/>
              <c:x val="1.3206275884278779E-2"/>
              <c:y val="0.2132973546972813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172797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85225620639903E-2"/>
          <c:y val="3.5954677815517935E-2"/>
          <c:w val="0.87294663800406036"/>
          <c:h val="0.92809064436896416"/>
        </c:manualLayout>
      </c:layout>
      <c:areaChart>
        <c:grouping val="standard"/>
        <c:varyColors val="0"/>
        <c:ser>
          <c:idx val="0"/>
          <c:order val="0"/>
          <c:tx>
            <c:strRef>
              <c:f>'300Mt'!$B$10</c:f>
              <c:strCache>
                <c:ptCount val="1"/>
                <c:pt idx="0">
                  <c:v>All</c:v>
                </c:pt>
              </c:strCache>
            </c:strRef>
          </c:tx>
          <c:spPr>
            <a:noFill/>
            <a:ln>
              <a:noFill/>
            </a:ln>
            <a:effectLst/>
          </c:spPr>
          <c:cat>
            <c:numRef>
              <c:f>'300Mt'!$C$15:$AG$15</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'300Mt'!$C$10:$AG$10</c:f>
              <c:numCache>
                <c:formatCode>General</c:formatCode>
                <c:ptCount val="31"/>
                <c:pt idx="0">
                  <c:v>35127.599999999999</c:v>
                </c:pt>
                <c:pt idx="1">
                  <c:v>36917.800000000003</c:v>
                </c:pt>
                <c:pt idx="2">
                  <c:v>36235.599999999999</c:v>
                </c:pt>
                <c:pt idx="3">
                  <c:v>31843.200000000001</c:v>
                </c:pt>
                <c:pt idx="4">
                  <c:v>30710.9</c:v>
                </c:pt>
                <c:pt idx="5">
                  <c:v>29486.2</c:v>
                </c:pt>
                <c:pt idx="6">
                  <c:v>27275.5</c:v>
                </c:pt>
                <c:pt idx="7">
                  <c:v>25527.3</c:v>
                </c:pt>
                <c:pt idx="8">
                  <c:v>23078.800000000003</c:v>
                </c:pt>
                <c:pt idx="9">
                  <c:v>18713.800000000003</c:v>
                </c:pt>
                <c:pt idx="10">
                  <c:v>14411.8</c:v>
                </c:pt>
                <c:pt idx="11">
                  <c:v>10497.599999999999</c:v>
                </c:pt>
                <c:pt idx="12">
                  <c:v>9003.2000000000007</c:v>
                </c:pt>
                <c:pt idx="13">
                  <c:v>7321.7000000000007</c:v>
                </c:pt>
                <c:pt idx="14">
                  <c:v>5854</c:v>
                </c:pt>
                <c:pt idx="15">
                  <c:v>2571.6000000000004</c:v>
                </c:pt>
                <c:pt idx="16">
                  <c:v>1713.8000000000002</c:v>
                </c:pt>
                <c:pt idx="17">
                  <c:v>1019.2</c:v>
                </c:pt>
                <c:pt idx="18">
                  <c:v>409.49999999999994</c:v>
                </c:pt>
                <c:pt idx="19">
                  <c:v>34.590000000000032</c:v>
                </c:pt>
                <c:pt idx="20">
                  <c:v>-211.65999999999997</c:v>
                </c:pt>
                <c:pt idx="21">
                  <c:v>-543.72</c:v>
                </c:pt>
                <c:pt idx="22">
                  <c:v>-914.55993176000004</c:v>
                </c:pt>
                <c:pt idx="23">
                  <c:v>-1129.509922688</c:v>
                </c:pt>
                <c:pt idx="24">
                  <c:v>-1243.3699079599999</c:v>
                </c:pt>
                <c:pt idx="25">
                  <c:v>-1324.4898022000002</c:v>
                </c:pt>
                <c:pt idx="26">
                  <c:v>-1383.44978956</c:v>
                </c:pt>
                <c:pt idx="27">
                  <c:v>-1428.76977306</c:v>
                </c:pt>
                <c:pt idx="28">
                  <c:v>-1458.6697794200002</c:v>
                </c:pt>
                <c:pt idx="29">
                  <c:v>-1491.2997915200001</c:v>
                </c:pt>
                <c:pt idx="30">
                  <c:v>-1493.0357801</c:v>
                </c:pt>
              </c:numCache>
            </c:numRef>
          </c:val>
          <c:extLst>
            <c:ext xmlns:c16="http://schemas.microsoft.com/office/drawing/2014/chart" uri="{C3380CC4-5D6E-409C-BE32-E72D297353CC}">
              <c16:uniqueId val="{00000000-94E9-4B28-9B5C-D7EFFFA9AD95}"/>
            </c:ext>
          </c:extLst>
        </c:ser>
        <c:dLbls>
          <c:showLegendKey val="0"/>
          <c:showVal val="0"/>
          <c:showCatName val="0"/>
          <c:showSerName val="0"/>
          <c:showPercent val="0"/>
          <c:showBubbleSize val="0"/>
        </c:dLbls>
        <c:axId val="723584832"/>
        <c:axId val="723586632"/>
      </c:areaChart>
      <c:lineChart>
        <c:grouping val="standard"/>
        <c:varyColors val="0"/>
        <c:ser>
          <c:idx val="1"/>
          <c:order val="1"/>
          <c:tx>
            <c:strRef>
              <c:f>'300Mt'!$B$11</c:f>
              <c:strCache>
                <c:ptCount val="1"/>
                <c:pt idx="0">
                  <c:v>All</c:v>
                </c:pt>
              </c:strCache>
            </c:strRef>
          </c:tx>
          <c:spPr>
            <a:ln w="28575" cap="rnd">
              <a:solidFill>
                <a:srgbClr val="B0123B"/>
              </a:solidFill>
              <a:prstDash val="sysDash"/>
              <a:round/>
            </a:ln>
            <a:effectLst/>
          </c:spPr>
          <c:marker>
            <c:symbol val="none"/>
          </c:marker>
          <c:val>
            <c:numRef>
              <c:f>'300Mt'!$C$11:$AG$11</c:f>
              <c:numCache>
                <c:formatCode>General</c:formatCode>
                <c:ptCount val="31"/>
                <c:pt idx="0">
                  <c:v>35127.599999999999</c:v>
                </c:pt>
                <c:pt idx="1">
                  <c:v>36917.800000000003</c:v>
                </c:pt>
                <c:pt idx="2">
                  <c:v>36235.599999999999</c:v>
                </c:pt>
                <c:pt idx="3">
                  <c:v>36480.400000000001</c:v>
                </c:pt>
                <c:pt idx="4">
                  <c:v>36626.400000000001</c:v>
                </c:pt>
                <c:pt idx="5">
                  <c:v>37140.6</c:v>
                </c:pt>
                <c:pt idx="6">
                  <c:v>39028.199999999997</c:v>
                </c:pt>
                <c:pt idx="7">
                  <c:v>38442.9</c:v>
                </c:pt>
                <c:pt idx="8">
                  <c:v>38494.5</c:v>
                </c:pt>
                <c:pt idx="9">
                  <c:v>38405.800000000003</c:v>
                </c:pt>
                <c:pt idx="10">
                  <c:v>38651.5</c:v>
                </c:pt>
                <c:pt idx="11">
                  <c:v>39129.9</c:v>
                </c:pt>
                <c:pt idx="12">
                  <c:v>38909.4</c:v>
                </c:pt>
                <c:pt idx="13">
                  <c:v>39204.9</c:v>
                </c:pt>
                <c:pt idx="14">
                  <c:v>39129</c:v>
                </c:pt>
                <c:pt idx="15">
                  <c:v>38915.800000000003</c:v>
                </c:pt>
                <c:pt idx="16">
                  <c:v>39348.1</c:v>
                </c:pt>
                <c:pt idx="17">
                  <c:v>39665.1</c:v>
                </c:pt>
                <c:pt idx="18">
                  <c:v>40188.9</c:v>
                </c:pt>
                <c:pt idx="19">
                  <c:v>40859</c:v>
                </c:pt>
                <c:pt idx="20">
                  <c:v>40644.1</c:v>
                </c:pt>
                <c:pt idx="21">
                  <c:v>41074.400000000001</c:v>
                </c:pt>
                <c:pt idx="22">
                  <c:v>41790.300000000003</c:v>
                </c:pt>
                <c:pt idx="23">
                  <c:v>42260.800000000003</c:v>
                </c:pt>
                <c:pt idx="24">
                  <c:v>42419</c:v>
                </c:pt>
                <c:pt idx="25">
                  <c:v>43150.3</c:v>
                </c:pt>
                <c:pt idx="26">
                  <c:v>43509.7</c:v>
                </c:pt>
                <c:pt idx="27">
                  <c:v>44355.1</c:v>
                </c:pt>
                <c:pt idx="28">
                  <c:v>44953.5</c:v>
                </c:pt>
                <c:pt idx="29">
                  <c:v>45125.9</c:v>
                </c:pt>
                <c:pt idx="30">
                  <c:v>45235.3</c:v>
                </c:pt>
              </c:numCache>
            </c:numRef>
          </c:val>
          <c:smooth val="0"/>
          <c:extLst>
            <c:ext xmlns:c16="http://schemas.microsoft.com/office/drawing/2014/chart" uri="{C3380CC4-5D6E-409C-BE32-E72D297353CC}">
              <c16:uniqueId val="{00000001-94E9-4B28-9B5C-D7EFFFA9AD95}"/>
            </c:ext>
          </c:extLst>
        </c:ser>
        <c:dLbls>
          <c:showLegendKey val="0"/>
          <c:showVal val="0"/>
          <c:showCatName val="0"/>
          <c:showSerName val="0"/>
          <c:showPercent val="0"/>
          <c:showBubbleSize val="0"/>
        </c:dLbls>
        <c:marker val="1"/>
        <c:smooth val="0"/>
        <c:axId val="723584832"/>
        <c:axId val="723586632"/>
      </c:lineChart>
      <c:catAx>
        <c:axId val="7235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23586632"/>
        <c:crosses val="autoZero"/>
        <c:auto val="1"/>
        <c:lblAlgn val="ctr"/>
        <c:lblOffset val="300"/>
        <c:noMultiLvlLbl val="0"/>
      </c:catAx>
      <c:valAx>
        <c:axId val="723586632"/>
        <c:scaling>
          <c:orientation val="minMax"/>
        </c:scaling>
        <c:delete val="0"/>
        <c:axPos val="l"/>
        <c:numFmt formatCode="0,\ &quot;Mt&quot;"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358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85225620639903E-2"/>
          <c:y val="3.5954677815517935E-2"/>
          <c:w val="0.87294663800406036"/>
          <c:h val="0.92809064436896416"/>
        </c:manualLayout>
      </c:layout>
      <c:areaChart>
        <c:grouping val="standard"/>
        <c:varyColors val="0"/>
        <c:ser>
          <c:idx val="0"/>
          <c:order val="0"/>
          <c:tx>
            <c:strRef>
              <c:f>'300Mt'!$B$10</c:f>
              <c:strCache>
                <c:ptCount val="1"/>
                <c:pt idx="0">
                  <c:v>All</c:v>
                </c:pt>
              </c:strCache>
            </c:strRef>
          </c:tx>
          <c:spPr>
            <a:solidFill>
              <a:schemeClr val="tx1">
                <a:lumMod val="85000"/>
                <a:lumOff val="15000"/>
              </a:schemeClr>
            </a:solidFill>
            <a:ln>
              <a:solidFill>
                <a:schemeClr val="tx1"/>
              </a:solidFill>
            </a:ln>
            <a:effectLst/>
          </c:spPr>
          <c:cat>
            <c:numRef>
              <c:f>'300Mt'!$C$15:$AG$15</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'300Mt'!$C$10:$AG$10</c:f>
              <c:numCache>
                <c:formatCode>General</c:formatCode>
                <c:ptCount val="31"/>
                <c:pt idx="0">
                  <c:v>35127.599999999999</c:v>
                </c:pt>
                <c:pt idx="1">
                  <c:v>36917.800000000003</c:v>
                </c:pt>
                <c:pt idx="2">
                  <c:v>36235.599999999999</c:v>
                </c:pt>
                <c:pt idx="3">
                  <c:v>31843.200000000001</c:v>
                </c:pt>
                <c:pt idx="4">
                  <c:v>30710.9</c:v>
                </c:pt>
                <c:pt idx="5">
                  <c:v>29486.2</c:v>
                </c:pt>
                <c:pt idx="6">
                  <c:v>27275.5</c:v>
                </c:pt>
                <c:pt idx="7">
                  <c:v>25527.3</c:v>
                </c:pt>
                <c:pt idx="8">
                  <c:v>23078.800000000003</c:v>
                </c:pt>
                <c:pt idx="9">
                  <c:v>18713.800000000003</c:v>
                </c:pt>
                <c:pt idx="10">
                  <c:v>14411.8</c:v>
                </c:pt>
                <c:pt idx="11">
                  <c:v>10497.599999999999</c:v>
                </c:pt>
                <c:pt idx="12">
                  <c:v>9003.2000000000007</c:v>
                </c:pt>
                <c:pt idx="13">
                  <c:v>7321.7000000000007</c:v>
                </c:pt>
                <c:pt idx="14">
                  <c:v>5854</c:v>
                </c:pt>
                <c:pt idx="15">
                  <c:v>2571.6000000000004</c:v>
                </c:pt>
                <c:pt idx="16">
                  <c:v>1713.8000000000002</c:v>
                </c:pt>
                <c:pt idx="17">
                  <c:v>1019.2</c:v>
                </c:pt>
                <c:pt idx="18">
                  <c:v>409.49999999999994</c:v>
                </c:pt>
                <c:pt idx="19">
                  <c:v>34.590000000000032</c:v>
                </c:pt>
                <c:pt idx="20">
                  <c:v>-211.65999999999997</c:v>
                </c:pt>
                <c:pt idx="21">
                  <c:v>-543.72</c:v>
                </c:pt>
                <c:pt idx="22">
                  <c:v>-914.55993176000004</c:v>
                </c:pt>
                <c:pt idx="23">
                  <c:v>-1129.509922688</c:v>
                </c:pt>
                <c:pt idx="24">
                  <c:v>-1243.3699079599999</c:v>
                </c:pt>
                <c:pt idx="25">
                  <c:v>-1324.4898022000002</c:v>
                </c:pt>
                <c:pt idx="26">
                  <c:v>-1383.44978956</c:v>
                </c:pt>
                <c:pt idx="27">
                  <c:v>-1428.76977306</c:v>
                </c:pt>
                <c:pt idx="28">
                  <c:v>-1458.6697794200002</c:v>
                </c:pt>
                <c:pt idx="29">
                  <c:v>-1491.2997915200001</c:v>
                </c:pt>
                <c:pt idx="30">
                  <c:v>-1493.0357801</c:v>
                </c:pt>
              </c:numCache>
            </c:numRef>
          </c:val>
          <c:extLst>
            <c:ext xmlns:c16="http://schemas.microsoft.com/office/drawing/2014/chart" uri="{C3380CC4-5D6E-409C-BE32-E72D297353CC}">
              <c16:uniqueId val="{00000000-94E9-4B28-9B5C-D7EFFFA9AD95}"/>
            </c:ext>
          </c:extLst>
        </c:ser>
        <c:dLbls>
          <c:showLegendKey val="0"/>
          <c:showVal val="0"/>
          <c:showCatName val="0"/>
          <c:showSerName val="0"/>
          <c:showPercent val="0"/>
          <c:showBubbleSize val="0"/>
        </c:dLbls>
        <c:axId val="723584832"/>
        <c:axId val="723586632"/>
      </c:areaChart>
      <c:lineChart>
        <c:grouping val="standard"/>
        <c:varyColors val="0"/>
        <c:ser>
          <c:idx val="1"/>
          <c:order val="1"/>
          <c:tx>
            <c:strRef>
              <c:f>'300Mt'!$B$11</c:f>
              <c:strCache>
                <c:ptCount val="1"/>
                <c:pt idx="0">
                  <c:v>All</c:v>
                </c:pt>
              </c:strCache>
            </c:strRef>
          </c:tx>
          <c:spPr>
            <a:ln w="28575" cap="rnd">
              <a:solidFill>
                <a:srgbClr val="B0123B"/>
              </a:solidFill>
              <a:prstDash val="sysDash"/>
              <a:round/>
            </a:ln>
            <a:effectLst/>
          </c:spPr>
          <c:marker>
            <c:symbol val="none"/>
          </c:marker>
          <c:val>
            <c:numRef>
              <c:f>'300Mt'!$C$11:$AG$11</c:f>
              <c:numCache>
                <c:formatCode>General</c:formatCode>
                <c:ptCount val="31"/>
                <c:pt idx="0">
                  <c:v>35127.599999999999</c:v>
                </c:pt>
                <c:pt idx="1">
                  <c:v>36917.800000000003</c:v>
                </c:pt>
                <c:pt idx="2">
                  <c:v>36235.599999999999</c:v>
                </c:pt>
                <c:pt idx="3">
                  <c:v>36480.400000000001</c:v>
                </c:pt>
                <c:pt idx="4">
                  <c:v>36626.400000000001</c:v>
                </c:pt>
                <c:pt idx="5">
                  <c:v>37140.6</c:v>
                </c:pt>
                <c:pt idx="6">
                  <c:v>39028.199999999997</c:v>
                </c:pt>
                <c:pt idx="7">
                  <c:v>38442.9</c:v>
                </c:pt>
                <c:pt idx="8">
                  <c:v>38494.5</c:v>
                </c:pt>
                <c:pt idx="9">
                  <c:v>38405.800000000003</c:v>
                </c:pt>
                <c:pt idx="10">
                  <c:v>38651.5</c:v>
                </c:pt>
                <c:pt idx="11">
                  <c:v>39129.9</c:v>
                </c:pt>
                <c:pt idx="12">
                  <c:v>38909.4</c:v>
                </c:pt>
                <c:pt idx="13">
                  <c:v>39204.9</c:v>
                </c:pt>
                <c:pt idx="14">
                  <c:v>39129</c:v>
                </c:pt>
                <c:pt idx="15">
                  <c:v>38915.800000000003</c:v>
                </c:pt>
                <c:pt idx="16">
                  <c:v>39348.1</c:v>
                </c:pt>
                <c:pt idx="17">
                  <c:v>39665.1</c:v>
                </c:pt>
                <c:pt idx="18">
                  <c:v>40188.9</c:v>
                </c:pt>
                <c:pt idx="19">
                  <c:v>40859</c:v>
                </c:pt>
                <c:pt idx="20">
                  <c:v>40644.1</c:v>
                </c:pt>
                <c:pt idx="21">
                  <c:v>41074.400000000001</c:v>
                </c:pt>
                <c:pt idx="22">
                  <c:v>41790.300000000003</c:v>
                </c:pt>
                <c:pt idx="23">
                  <c:v>42260.800000000003</c:v>
                </c:pt>
                <c:pt idx="24">
                  <c:v>42419</c:v>
                </c:pt>
                <c:pt idx="25">
                  <c:v>43150.3</c:v>
                </c:pt>
                <c:pt idx="26">
                  <c:v>43509.7</c:v>
                </c:pt>
                <c:pt idx="27">
                  <c:v>44355.1</c:v>
                </c:pt>
                <c:pt idx="28">
                  <c:v>44953.5</c:v>
                </c:pt>
                <c:pt idx="29">
                  <c:v>45125.9</c:v>
                </c:pt>
                <c:pt idx="30">
                  <c:v>45235.3</c:v>
                </c:pt>
              </c:numCache>
            </c:numRef>
          </c:val>
          <c:smooth val="0"/>
          <c:extLst>
            <c:ext xmlns:c16="http://schemas.microsoft.com/office/drawing/2014/chart" uri="{C3380CC4-5D6E-409C-BE32-E72D297353CC}">
              <c16:uniqueId val="{00000001-94E9-4B28-9B5C-D7EFFFA9AD95}"/>
            </c:ext>
          </c:extLst>
        </c:ser>
        <c:dLbls>
          <c:showLegendKey val="0"/>
          <c:showVal val="0"/>
          <c:showCatName val="0"/>
          <c:showSerName val="0"/>
          <c:showPercent val="0"/>
          <c:showBubbleSize val="0"/>
        </c:dLbls>
        <c:marker val="1"/>
        <c:smooth val="0"/>
        <c:axId val="723584832"/>
        <c:axId val="723586632"/>
      </c:lineChart>
      <c:catAx>
        <c:axId val="7235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23586632"/>
        <c:crosses val="autoZero"/>
        <c:auto val="1"/>
        <c:lblAlgn val="ctr"/>
        <c:lblOffset val="300"/>
        <c:noMultiLvlLbl val="0"/>
      </c:catAx>
      <c:valAx>
        <c:axId val="723586632"/>
        <c:scaling>
          <c:orientation val="minMax"/>
        </c:scaling>
        <c:delete val="0"/>
        <c:axPos val="l"/>
        <c:numFmt formatCode="0,\ &quot;Mt&quot;"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358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12654303881187E-2"/>
          <c:y val="9.6780955045362202E-2"/>
          <c:w val="0.60819578870859115"/>
          <c:h val="0.79326375523152548"/>
        </c:manualLayout>
      </c:layout>
      <c:lineChart>
        <c:grouping val="standard"/>
        <c:varyColors val="0"/>
        <c:ser>
          <c:idx val="3"/>
          <c:order val="0"/>
          <c:tx>
            <c:strRef>
              <c:f>'Annual Trajectories'!$A$7</c:f>
              <c:strCache>
                <c:ptCount val="1"/>
                <c:pt idx="0">
                  <c:v>Carbon budget compatible (to 2035)</c:v>
                </c:pt>
              </c:strCache>
            </c:strRef>
          </c:tx>
          <c:spPr>
            <a:ln w="28575" cap="rnd">
              <a:solidFill>
                <a:schemeClr val="accent6">
                  <a:lumMod val="75000"/>
                </a:schemeClr>
              </a:solidFill>
              <a:round/>
            </a:ln>
            <a:effectLst/>
          </c:spPr>
          <c:marker>
            <c:symbol val="none"/>
          </c:marker>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Trajectories'!$AF$7:$AU$7</c:f>
              <c:numCache>
                <c:formatCode>0</c:formatCode>
                <c:ptCount val="16"/>
                <c:pt idx="1">
                  <c:v>64.406570514908182</c:v>
                </c:pt>
                <c:pt idx="2">
                  <c:v>62.518450180232229</c:v>
                </c:pt>
                <c:pt idx="3">
                  <c:v>58.73980062237581</c:v>
                </c:pt>
                <c:pt idx="4">
                  <c:v>57.646200706185759</c:v>
                </c:pt>
                <c:pt idx="5">
                  <c:v>53.09215085039709</c:v>
                </c:pt>
                <c:pt idx="6">
                  <c:v>48.897870933215721</c:v>
                </c:pt>
                <c:pt idx="7">
                  <c:v>45.034939129491683</c:v>
                </c:pt>
                <c:pt idx="8">
                  <c:v>41.477178938261844</c:v>
                </c:pt>
                <c:pt idx="9">
                  <c:v>38.200481802139159</c:v>
                </c:pt>
                <c:pt idx="10">
                  <c:v>35.182643739770164</c:v>
                </c:pt>
                <c:pt idx="11">
                  <c:v>32.403214884328321</c:v>
                </c:pt>
                <c:pt idx="12">
                  <c:v>29.843360908466384</c:v>
                </c:pt>
                <c:pt idx="13">
                  <c:v>27.485735396697539</c:v>
                </c:pt>
                <c:pt idx="14">
                  <c:v>25.314362300358436</c:v>
                </c:pt>
                <c:pt idx="15">
                  <c:v>23.314527678630121</c:v>
                </c:pt>
              </c:numCache>
            </c:numRef>
          </c:val>
          <c:smooth val="1"/>
          <c:extLst>
            <c:ext xmlns:c16="http://schemas.microsoft.com/office/drawing/2014/chart" uri="{C3380CC4-5D6E-409C-BE32-E72D297353CC}">
              <c16:uniqueId val="{00000000-1F7C-BD43-BD28-CA40970943B5}"/>
            </c:ext>
          </c:extLst>
        </c:ser>
        <c:ser>
          <c:idx val="5"/>
          <c:order val="1"/>
          <c:tx>
            <c:strRef>
              <c:f>'Annual Trajectories'!$A$9</c:f>
              <c:strCache>
                <c:ptCount val="1"/>
                <c:pt idx="0">
                  <c:v>2 years of go-slow (-3.5% pa until 2026)</c:v>
                </c:pt>
              </c:strCache>
            </c:strRef>
          </c:tx>
          <c:spPr>
            <a:ln w="28575" cap="rnd">
              <a:solidFill>
                <a:srgbClr val="FFC000"/>
              </a:solidFill>
              <a:round/>
            </a:ln>
            <a:effectLst/>
          </c:spPr>
          <c:marker>
            <c:symbol val="none"/>
          </c:marker>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Trajectories'!$AF$9:$AU$9</c:f>
              <c:numCache>
                <c:formatCode>0</c:formatCode>
                <c:ptCount val="16"/>
                <c:pt idx="1">
                  <c:v>64.406570514908182</c:v>
                </c:pt>
                <c:pt idx="2">
                  <c:v>62.518450180232229</c:v>
                </c:pt>
                <c:pt idx="3">
                  <c:v>58.73980062237581</c:v>
                </c:pt>
                <c:pt idx="4">
                  <c:v>57.646200706185759</c:v>
                </c:pt>
                <c:pt idx="5">
                  <c:v>55.628583681469259</c:v>
                </c:pt>
                <c:pt idx="6">
                  <c:v>53.681583252617834</c:v>
                </c:pt>
                <c:pt idx="7">
                  <c:v>48.206061760850815</c:v>
                </c:pt>
                <c:pt idx="8">
                  <c:v>43.289043461244034</c:v>
                </c:pt>
                <c:pt idx="9">
                  <c:v>38.873561028197145</c:v>
                </c:pt>
                <c:pt idx="10">
                  <c:v>34.908457803321035</c:v>
                </c:pt>
                <c:pt idx="11">
                  <c:v>31.347795107382289</c:v>
                </c:pt>
                <c:pt idx="12">
                  <c:v>28.150320006429297</c:v>
                </c:pt>
                <c:pt idx="13">
                  <c:v>25.27898736577351</c:v>
                </c:pt>
                <c:pt idx="14">
                  <c:v>22.700530654464611</c:v>
                </c:pt>
                <c:pt idx="15">
                  <c:v>20.38507652770922</c:v>
                </c:pt>
              </c:numCache>
            </c:numRef>
          </c:val>
          <c:smooth val="1"/>
          <c:extLst>
            <c:ext xmlns:c16="http://schemas.microsoft.com/office/drawing/2014/chart" uri="{C3380CC4-5D6E-409C-BE32-E72D297353CC}">
              <c16:uniqueId val="{00000001-1F7C-BD43-BD28-CA40970943B5}"/>
            </c:ext>
          </c:extLst>
        </c:ser>
        <c:ser>
          <c:idx val="6"/>
          <c:order val="2"/>
          <c:tx>
            <c:strRef>
              <c:f>'Annual Trajectories'!$A$10</c:f>
              <c:strCache>
                <c:ptCount val="1"/>
                <c:pt idx="0">
                  <c:v>4 years of go-slow (-3.5% pa until 2028)</c:v>
                </c:pt>
              </c:strCache>
            </c:strRef>
          </c:tx>
          <c:spPr>
            <a:ln w="28575" cap="rnd">
              <a:solidFill>
                <a:schemeClr val="accent2"/>
              </a:solidFill>
              <a:round/>
            </a:ln>
            <a:effectLst/>
          </c:spPr>
          <c:marker>
            <c:symbol val="none"/>
          </c:marker>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Trajectories'!$AF$10:$AU$10</c:f>
              <c:numCache>
                <c:formatCode>0</c:formatCode>
                <c:ptCount val="16"/>
                <c:pt idx="1">
                  <c:v>64.406570514908182</c:v>
                </c:pt>
                <c:pt idx="2">
                  <c:v>62.518450180232229</c:v>
                </c:pt>
                <c:pt idx="3">
                  <c:v>58.73980062237581</c:v>
                </c:pt>
                <c:pt idx="4">
                  <c:v>57.646200706185759</c:v>
                </c:pt>
                <c:pt idx="5">
                  <c:v>55.628583681469259</c:v>
                </c:pt>
                <c:pt idx="6">
                  <c:v>53.681583252617834</c:v>
                </c:pt>
                <c:pt idx="7">
                  <c:v>51.802727838776207</c:v>
                </c:pt>
                <c:pt idx="8">
                  <c:v>49.989632364419037</c:v>
                </c:pt>
                <c:pt idx="9">
                  <c:v>42.49118750975618</c:v>
                </c:pt>
                <c:pt idx="10">
                  <c:v>36.117509383292756</c:v>
                </c:pt>
                <c:pt idx="11">
                  <c:v>30.699882975798843</c:v>
                </c:pt>
                <c:pt idx="12">
                  <c:v>26.094900529429015</c:v>
                </c:pt>
                <c:pt idx="13">
                  <c:v>22.180665450014661</c:v>
                </c:pt>
                <c:pt idx="14">
                  <c:v>18.853565632512463</c:v>
                </c:pt>
                <c:pt idx="15">
                  <c:v>16.025530787635592</c:v>
                </c:pt>
              </c:numCache>
            </c:numRef>
          </c:val>
          <c:smooth val="1"/>
          <c:extLst>
            <c:ext xmlns:c16="http://schemas.microsoft.com/office/drawing/2014/chart" uri="{C3380CC4-5D6E-409C-BE32-E72D297353CC}">
              <c16:uniqueId val="{00000002-1F7C-BD43-BD28-CA40970943B5}"/>
            </c:ext>
          </c:extLst>
        </c:ser>
        <c:ser>
          <c:idx val="7"/>
          <c:order val="3"/>
          <c:tx>
            <c:strRef>
              <c:f>'Annual Trajectories'!$A$11</c:f>
              <c:strCache>
                <c:ptCount val="1"/>
                <c:pt idx="0">
                  <c:v>6 years of go-slow (-3.5% pa until 2030)</c:v>
                </c:pt>
              </c:strCache>
            </c:strRef>
          </c:tx>
          <c:spPr>
            <a:ln w="28575" cap="rnd">
              <a:solidFill>
                <a:srgbClr val="FF0000"/>
              </a:solidFill>
              <a:round/>
            </a:ln>
            <a:effectLst/>
          </c:spPr>
          <c:marker>
            <c:symbol val="none"/>
          </c:marker>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Trajectories'!$AF$11:$AU$11</c:f>
              <c:numCache>
                <c:formatCode>0</c:formatCode>
                <c:ptCount val="16"/>
                <c:pt idx="1">
                  <c:v>64.406570514908182</c:v>
                </c:pt>
                <c:pt idx="2">
                  <c:v>62.518450180232229</c:v>
                </c:pt>
                <c:pt idx="3">
                  <c:v>58.73980062237581</c:v>
                </c:pt>
                <c:pt idx="4">
                  <c:v>57.646200706185759</c:v>
                </c:pt>
                <c:pt idx="5">
                  <c:v>55.628583681469259</c:v>
                </c:pt>
                <c:pt idx="6">
                  <c:v>53.681583252617834</c:v>
                </c:pt>
                <c:pt idx="7">
                  <c:v>51.802727838776207</c:v>
                </c:pt>
                <c:pt idx="8">
                  <c:v>49.989632364419037</c:v>
                </c:pt>
                <c:pt idx="9">
                  <c:v>48.239995231664366</c:v>
                </c:pt>
                <c:pt idx="10">
                  <c:v>46.55159539855611</c:v>
                </c:pt>
                <c:pt idx="11">
                  <c:v>33.517148686960397</c:v>
                </c:pt>
                <c:pt idx="12">
                  <c:v>24.132347054611486</c:v>
                </c:pt>
                <c:pt idx="13">
                  <c:v>17.37528987932027</c:v>
                </c:pt>
                <c:pt idx="14">
                  <c:v>12.510208713110595</c:v>
                </c:pt>
                <c:pt idx="15">
                  <c:v>9.0073502734396289</c:v>
                </c:pt>
              </c:numCache>
            </c:numRef>
          </c:val>
          <c:smooth val="0"/>
          <c:extLst>
            <c:ext xmlns:c16="http://schemas.microsoft.com/office/drawing/2014/chart" uri="{C3380CC4-5D6E-409C-BE32-E72D297353CC}">
              <c16:uniqueId val="{00000003-1F7C-BD43-BD28-CA40970943B5}"/>
            </c:ext>
          </c:extLst>
        </c:ser>
        <c:ser>
          <c:idx val="8"/>
          <c:order val="4"/>
          <c:tx>
            <c:strRef>
              <c:f>'Annual Trajectories'!$A$12</c:f>
              <c:strCache>
                <c:ptCount val="1"/>
                <c:pt idx="0">
                  <c:v>8 years of go-slow (-3.5% pa until 2032)</c:v>
                </c:pt>
              </c:strCache>
            </c:strRef>
          </c:tx>
          <c:spPr>
            <a:ln w="28575" cap="rnd">
              <a:solidFill>
                <a:srgbClr val="C00000"/>
              </a:solidFill>
              <a:round/>
            </a:ln>
            <a:effectLst/>
          </c:spPr>
          <c:marker>
            <c:symbol val="none"/>
          </c:marker>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Trajectories'!$AF$12:$AU$12</c:f>
              <c:numCache>
                <c:formatCode>0</c:formatCode>
                <c:ptCount val="16"/>
                <c:pt idx="1">
                  <c:v>64.406570514908182</c:v>
                </c:pt>
                <c:pt idx="2">
                  <c:v>62.518450180232229</c:v>
                </c:pt>
                <c:pt idx="3">
                  <c:v>58.73980062237581</c:v>
                </c:pt>
                <c:pt idx="4">
                  <c:v>57.646200706185759</c:v>
                </c:pt>
                <c:pt idx="5">
                  <c:v>55.628583681469259</c:v>
                </c:pt>
                <c:pt idx="6">
                  <c:v>53.681583252617834</c:v>
                </c:pt>
                <c:pt idx="7">
                  <c:v>51.802727838776207</c:v>
                </c:pt>
                <c:pt idx="8">
                  <c:v>49.989632364419037</c:v>
                </c:pt>
                <c:pt idx="9">
                  <c:v>48.239995231664366</c:v>
                </c:pt>
                <c:pt idx="10">
                  <c:v>46.55159539855611</c:v>
                </c:pt>
                <c:pt idx="11">
                  <c:v>44.922289559606646</c:v>
                </c:pt>
                <c:pt idx="12">
                  <c:v>43.35000942502041</c:v>
                </c:pt>
                <c:pt idx="13">
                  <c:v>6.5025014137530626</c:v>
                </c:pt>
                <c:pt idx="14">
                  <c:v>0.97537521206295952</c:v>
                </c:pt>
                <c:pt idx="15">
                  <c:v>0.14630628180944394</c:v>
                </c:pt>
              </c:numCache>
            </c:numRef>
          </c:val>
          <c:smooth val="0"/>
          <c:extLst>
            <c:ext xmlns:c16="http://schemas.microsoft.com/office/drawing/2014/chart" uri="{C3380CC4-5D6E-409C-BE32-E72D297353CC}">
              <c16:uniqueId val="{00000004-1F7C-BD43-BD28-CA40970943B5}"/>
            </c:ext>
          </c:extLst>
        </c:ser>
        <c:ser>
          <c:idx val="1"/>
          <c:order val="5"/>
          <c:tx>
            <c:strRef>
              <c:f>'Annual Trajectories'!$A$5</c:f>
              <c:strCache>
                <c:ptCount val="1"/>
                <c:pt idx="0">
                  <c:v>WAM</c:v>
                </c:pt>
              </c:strCache>
            </c:strRef>
          </c:tx>
          <c:spPr>
            <a:ln w="28575" cap="rnd">
              <a:solidFill>
                <a:schemeClr val="accent1"/>
              </a:solidFill>
              <a:round/>
            </a:ln>
            <a:effectLst/>
          </c:spPr>
          <c:marker>
            <c:symbol val="none"/>
          </c:marker>
          <c:dLbls>
            <c:dLbl>
              <c:idx val="15"/>
              <c:layout>
                <c:manualLayout>
                  <c:x val="-2.2475889078478815E-3"/>
                  <c:y val="2.918643166456601E-3"/>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accent4">
                            <a:lumMod val="50000"/>
                          </a:schemeClr>
                        </a:solidFill>
                        <a:latin typeface="+mn-lt"/>
                        <a:ea typeface="+mn-ea"/>
                        <a:cs typeface="+mn-cs"/>
                      </a:defRPr>
                    </a:pPr>
                    <a:r>
                      <a:rPr lang="en-US" b="1">
                        <a:solidFill>
                          <a:schemeClr val="accent4">
                            <a:lumMod val="50000"/>
                          </a:schemeClr>
                        </a:solidFill>
                      </a:rPr>
                      <a:t>Additional Policies (WAM)</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F7C-BD43-BD28-CA40970943B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Trajectories'!$AF$5:$AU$5</c:f>
              <c:numCache>
                <c:formatCode>0</c:formatCode>
                <c:ptCount val="16"/>
                <c:pt idx="1">
                  <c:v>64.406570514908182</c:v>
                </c:pt>
                <c:pt idx="2">
                  <c:v>62.518450180232229</c:v>
                </c:pt>
                <c:pt idx="3">
                  <c:v>58.73980062237581</c:v>
                </c:pt>
                <c:pt idx="4">
                  <c:v>57.646200706185759</c:v>
                </c:pt>
                <c:pt idx="5">
                  <c:v>58.469095293295915</c:v>
                </c:pt>
                <c:pt idx="6">
                  <c:v>57.232763174647609</c:v>
                </c:pt>
                <c:pt idx="7">
                  <c:v>55.220311356308564</c:v>
                </c:pt>
                <c:pt idx="8">
                  <c:v>53.997472508718317</c:v>
                </c:pt>
                <c:pt idx="9">
                  <c:v>52.654314053892755</c:v>
                </c:pt>
                <c:pt idx="10">
                  <c:v>50.570800485452835</c:v>
                </c:pt>
                <c:pt idx="11">
                  <c:v>51.508040942647405</c:v>
                </c:pt>
                <c:pt idx="12">
                  <c:v>50.419640633746774</c:v>
                </c:pt>
                <c:pt idx="13">
                  <c:v>49.169652638041249</c:v>
                </c:pt>
                <c:pt idx="14">
                  <c:v>50.393040106385222</c:v>
                </c:pt>
                <c:pt idx="15">
                  <c:v>49.399969755655377</c:v>
                </c:pt>
              </c:numCache>
            </c:numRef>
          </c:val>
          <c:smooth val="0"/>
          <c:extLst>
            <c:ext xmlns:c16="http://schemas.microsoft.com/office/drawing/2014/chart" uri="{C3380CC4-5D6E-409C-BE32-E72D297353CC}">
              <c16:uniqueId val="{00000005-1F7C-BD43-BD28-CA40970943B5}"/>
            </c:ext>
          </c:extLst>
        </c:ser>
        <c:ser>
          <c:idx val="0"/>
          <c:order val="6"/>
          <c:tx>
            <c:strRef>
              <c:f>'Annual Trajectories'!$A$4</c:f>
              <c:strCache>
                <c:ptCount val="1"/>
                <c:pt idx="0">
                  <c:v>WEM</c:v>
                </c:pt>
              </c:strCache>
            </c:strRef>
          </c:tx>
          <c:spPr>
            <a:ln w="28575" cap="rnd">
              <a:solidFill>
                <a:schemeClr val="tx2"/>
              </a:solidFill>
              <a:round/>
            </a:ln>
            <a:effectLst/>
          </c:spPr>
          <c:marker>
            <c:symbol val="none"/>
          </c:marker>
          <c:dLbls>
            <c:dLbl>
              <c:idx val="15"/>
              <c:layout>
                <c:manualLayout>
                  <c:x val="-1.0191669844791919E-3"/>
                  <c:y val="-5.8372863329133095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r>
                      <a:rPr lang="en-US" b="1"/>
                      <a:t>Existin</a:t>
                    </a:r>
                    <a:r>
                      <a:rPr lang="en-US" b="1" baseline="0"/>
                      <a:t>g Policies (WAM)</a:t>
                    </a:r>
                    <a:endParaRPr lang="en-US" b="1"/>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F7C-BD43-BD28-CA40970943B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'Annual Trajectories'!$AF$3:$AU$3</c:f>
              <c:numCache>
                <c:formatCode>General</c:formatCode>
                <c:ptCount val="1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numCache>
            </c:numRef>
          </c:cat>
          <c:val>
            <c:numRef>
              <c:f>'Annual Trajectories'!$AF$4:$AU$4</c:f>
              <c:numCache>
                <c:formatCode>0</c:formatCode>
                <c:ptCount val="16"/>
                <c:pt idx="0">
                  <c:v>62.226926059000235</c:v>
                </c:pt>
                <c:pt idx="1">
                  <c:v>64.406570514908182</c:v>
                </c:pt>
                <c:pt idx="2">
                  <c:v>62.518450180232229</c:v>
                </c:pt>
                <c:pt idx="3">
                  <c:v>58.73980062237581</c:v>
                </c:pt>
                <c:pt idx="4">
                  <c:v>57.646200706185759</c:v>
                </c:pt>
                <c:pt idx="5">
                  <c:v>61.170087640648063</c:v>
                </c:pt>
                <c:pt idx="6">
                  <c:v>61.015286103664586</c:v>
                </c:pt>
                <c:pt idx="7">
                  <c:v>60.064898537498152</c:v>
                </c:pt>
                <c:pt idx="8">
                  <c:v>59.904470968072033</c:v>
                </c:pt>
                <c:pt idx="9">
                  <c:v>60.264202959607807</c:v>
                </c:pt>
                <c:pt idx="10">
                  <c:v>59.837422841468396</c:v>
                </c:pt>
                <c:pt idx="11">
                  <c:v>60.361298364518021</c:v>
                </c:pt>
                <c:pt idx="12">
                  <c:v>59.05836444574426</c:v>
                </c:pt>
                <c:pt idx="13">
                  <c:v>57.8313431672576</c:v>
                </c:pt>
                <c:pt idx="14">
                  <c:v>58.988933688582676</c:v>
                </c:pt>
                <c:pt idx="15">
                  <c:v>58.212404337380896</c:v>
                </c:pt>
              </c:numCache>
            </c:numRef>
          </c:val>
          <c:smooth val="0"/>
          <c:extLst>
            <c:ext xmlns:c16="http://schemas.microsoft.com/office/drawing/2014/chart" uri="{C3380CC4-5D6E-409C-BE32-E72D297353CC}">
              <c16:uniqueId val="{00000006-1F7C-BD43-BD28-CA40970943B5}"/>
            </c:ext>
          </c:extLst>
        </c:ser>
        <c:dLbls>
          <c:showLegendKey val="0"/>
          <c:showVal val="0"/>
          <c:showCatName val="0"/>
          <c:showSerName val="0"/>
          <c:showPercent val="0"/>
          <c:showBubbleSize val="0"/>
        </c:dLbls>
        <c:smooth val="0"/>
        <c:axId val="772413631"/>
        <c:axId val="772426111"/>
      </c:lineChart>
      <c:catAx>
        <c:axId val="7724136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2426111"/>
        <c:crosses val="autoZero"/>
        <c:auto val="1"/>
        <c:lblAlgn val="ctr"/>
        <c:lblOffset val="100"/>
        <c:tickMarkSkip val="5"/>
        <c:noMultiLvlLbl val="0"/>
      </c:catAx>
      <c:valAx>
        <c:axId val="772426111"/>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IE"/>
                  <a:t>MtCO2e</a:t>
                </a:r>
              </a:p>
            </c:rich>
          </c:tx>
          <c:layout>
            <c:manualLayout>
              <c:xMode val="edge"/>
              <c:yMode val="edge"/>
              <c:x val="6.1911613400726685E-3"/>
              <c:y val="3.9886195866141762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2413631"/>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7A09E-D489-B347-AF77-811102AF56CD}"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GB"/>
        </a:p>
      </dgm:t>
    </dgm:pt>
    <dgm:pt modelId="{1236FCF8-377D-CF42-AA2A-69D25EE3EF50}">
      <dgm:prSet phldrT="[Text]"/>
      <dgm:spPr/>
      <dgm:t>
        <a:bodyPr/>
        <a:lstStyle/>
        <a:p>
          <a:r>
            <a:rPr lang="en-GB"/>
            <a:t>Non-technical factors</a:t>
          </a:r>
        </a:p>
      </dgm:t>
    </dgm:pt>
    <dgm:pt modelId="{50F76629-A7BD-A04D-9806-4D220F80AF22}" type="parTrans" cxnId="{6DE30DCA-B31C-514C-814C-2AFAA696D949}">
      <dgm:prSet/>
      <dgm:spPr/>
      <dgm:t>
        <a:bodyPr/>
        <a:lstStyle/>
        <a:p>
          <a:endParaRPr lang="en-GB"/>
        </a:p>
      </dgm:t>
    </dgm:pt>
    <dgm:pt modelId="{193EEC51-06B7-A844-914D-C837734F85ED}" type="sibTrans" cxnId="{6DE30DCA-B31C-514C-814C-2AFAA696D949}">
      <dgm:prSet/>
      <dgm:spPr/>
      <dgm:t>
        <a:bodyPr/>
        <a:lstStyle/>
        <a:p>
          <a:endParaRPr lang="en-GB"/>
        </a:p>
      </dgm:t>
    </dgm:pt>
    <dgm:pt modelId="{65934DCD-475A-CC43-8228-91E5A2F0F293}">
      <dgm:prSet phldrT="[Text]"/>
      <dgm:spPr/>
      <dgm:t>
        <a:bodyPr/>
        <a:lstStyle/>
        <a:p>
          <a:r>
            <a:rPr lang="en-GB" u="sng"/>
            <a:t>Workshop</a:t>
          </a:r>
        </a:p>
        <a:p>
          <a:r>
            <a:rPr lang="en-GB"/>
            <a:t>&amp; </a:t>
          </a:r>
        </a:p>
        <a:p>
          <a:r>
            <a:rPr lang="en-GB"/>
            <a:t>Innovation Journeys </a:t>
          </a:r>
          <a:r>
            <a:rPr lang="en-GB" u="sng"/>
            <a:t>Framework</a:t>
          </a:r>
          <a:r>
            <a:rPr lang="en-GB" b="1" u="none"/>
            <a:t>*</a:t>
          </a:r>
          <a:r>
            <a:rPr lang="en-GB"/>
            <a:t> </a:t>
          </a:r>
        </a:p>
      </dgm:t>
    </dgm:pt>
    <dgm:pt modelId="{FC3FD56F-AF8D-BC4D-9212-D5681893DC85}" type="parTrans" cxnId="{4FA6F383-C5CF-634E-B160-325A7924BFFD}">
      <dgm:prSet/>
      <dgm:spPr/>
      <dgm:t>
        <a:bodyPr/>
        <a:lstStyle/>
        <a:p>
          <a:endParaRPr lang="en-GB"/>
        </a:p>
      </dgm:t>
    </dgm:pt>
    <dgm:pt modelId="{8B1DAE29-42DC-B549-98B7-C5D72C04F696}" type="sibTrans" cxnId="{4FA6F383-C5CF-634E-B160-325A7924BFFD}">
      <dgm:prSet/>
      <dgm:spPr/>
      <dgm:t>
        <a:bodyPr/>
        <a:lstStyle/>
        <a:p>
          <a:endParaRPr lang="en-GB"/>
        </a:p>
      </dgm:t>
    </dgm:pt>
    <dgm:pt modelId="{28B2DB80-D886-5F44-A89E-A6F2A064049C}">
      <dgm:prSet/>
      <dgm:spPr/>
      <dgm:t>
        <a:bodyPr/>
        <a:lstStyle/>
        <a:p>
          <a:r>
            <a:rPr lang="en-GB"/>
            <a:t>District Heating System Readiness</a:t>
          </a:r>
        </a:p>
      </dgm:t>
    </dgm:pt>
    <dgm:pt modelId="{B3728FB2-CB80-0547-B96C-157C3CB485BD}" type="parTrans" cxnId="{2F4CF70A-2205-5449-96C2-8BFDC7309D3E}">
      <dgm:prSet/>
      <dgm:spPr/>
      <dgm:t>
        <a:bodyPr/>
        <a:lstStyle/>
        <a:p>
          <a:endParaRPr lang="en-GB"/>
        </a:p>
      </dgm:t>
    </dgm:pt>
    <dgm:pt modelId="{C3718B1A-615F-B647-B982-56440656075C}" type="sibTrans" cxnId="{2F4CF70A-2205-5449-96C2-8BFDC7309D3E}">
      <dgm:prSet/>
      <dgm:spPr/>
      <dgm:t>
        <a:bodyPr/>
        <a:lstStyle/>
        <a:p>
          <a:endParaRPr lang="en-GB"/>
        </a:p>
      </dgm:t>
    </dgm:pt>
    <dgm:pt modelId="{6857BE38-D98C-4049-8C90-D6AA211D5216}" type="pres">
      <dgm:prSet presAssocID="{B617A09E-D489-B347-AF77-811102AF56CD}" presName="Name0" presStyleCnt="0">
        <dgm:presLayoutVars>
          <dgm:dir/>
          <dgm:animOne val="branch"/>
          <dgm:animLvl val="lvl"/>
        </dgm:presLayoutVars>
      </dgm:prSet>
      <dgm:spPr/>
    </dgm:pt>
    <dgm:pt modelId="{FEA9A911-5618-EC44-930A-CDF03962F95C}" type="pres">
      <dgm:prSet presAssocID="{1236FCF8-377D-CF42-AA2A-69D25EE3EF50}" presName="chaos" presStyleCnt="0"/>
      <dgm:spPr/>
    </dgm:pt>
    <dgm:pt modelId="{3D3C083F-F107-2147-A105-F829F574F527}" type="pres">
      <dgm:prSet presAssocID="{1236FCF8-377D-CF42-AA2A-69D25EE3EF50}" presName="parTx1" presStyleLbl="revTx" presStyleIdx="0" presStyleCnt="2"/>
      <dgm:spPr/>
    </dgm:pt>
    <dgm:pt modelId="{60AF2623-D630-5D41-9A43-FF9FA15A9CD6}" type="pres">
      <dgm:prSet presAssocID="{1236FCF8-377D-CF42-AA2A-69D25EE3EF50}" presName="c1" presStyleLbl="node1" presStyleIdx="0" presStyleCnt="19"/>
      <dgm:spPr/>
    </dgm:pt>
    <dgm:pt modelId="{74C34CD7-7346-D54B-A7AE-A05F4BE1A290}" type="pres">
      <dgm:prSet presAssocID="{1236FCF8-377D-CF42-AA2A-69D25EE3EF50}" presName="c2" presStyleLbl="node1" presStyleIdx="1" presStyleCnt="19"/>
      <dgm:spPr/>
    </dgm:pt>
    <dgm:pt modelId="{363C1662-487E-FA42-8903-987BF621B1A8}" type="pres">
      <dgm:prSet presAssocID="{1236FCF8-377D-CF42-AA2A-69D25EE3EF50}" presName="c3" presStyleLbl="node1" presStyleIdx="2" presStyleCnt="19"/>
      <dgm:spPr/>
    </dgm:pt>
    <dgm:pt modelId="{FE0A014D-1028-A54D-AC0D-6ED44FD1F9D3}" type="pres">
      <dgm:prSet presAssocID="{1236FCF8-377D-CF42-AA2A-69D25EE3EF50}" presName="c4" presStyleLbl="node1" presStyleIdx="3" presStyleCnt="19"/>
      <dgm:spPr/>
    </dgm:pt>
    <dgm:pt modelId="{FFE6AC33-088F-C647-BF1B-28277363CBBF}" type="pres">
      <dgm:prSet presAssocID="{1236FCF8-377D-CF42-AA2A-69D25EE3EF50}" presName="c5" presStyleLbl="node1" presStyleIdx="4" presStyleCnt="19"/>
      <dgm:spPr/>
    </dgm:pt>
    <dgm:pt modelId="{294F1D01-07B3-1245-8197-685B08D68014}" type="pres">
      <dgm:prSet presAssocID="{1236FCF8-377D-CF42-AA2A-69D25EE3EF50}" presName="c6" presStyleLbl="node1" presStyleIdx="5" presStyleCnt="19"/>
      <dgm:spPr/>
    </dgm:pt>
    <dgm:pt modelId="{E376BEDB-46F4-6E48-9ACA-E09F7187CA00}" type="pres">
      <dgm:prSet presAssocID="{1236FCF8-377D-CF42-AA2A-69D25EE3EF50}" presName="c7" presStyleLbl="node1" presStyleIdx="6" presStyleCnt="19"/>
      <dgm:spPr/>
    </dgm:pt>
    <dgm:pt modelId="{0C6B979D-D41F-8143-8218-BADC1DD62F76}" type="pres">
      <dgm:prSet presAssocID="{1236FCF8-377D-CF42-AA2A-69D25EE3EF50}" presName="c8" presStyleLbl="node1" presStyleIdx="7" presStyleCnt="19"/>
      <dgm:spPr/>
    </dgm:pt>
    <dgm:pt modelId="{E06F18E8-CA58-6D43-8BF9-CA7B3322FF69}" type="pres">
      <dgm:prSet presAssocID="{1236FCF8-377D-CF42-AA2A-69D25EE3EF50}" presName="c9" presStyleLbl="node1" presStyleIdx="8" presStyleCnt="19"/>
      <dgm:spPr/>
    </dgm:pt>
    <dgm:pt modelId="{2D22F41D-1EA7-2348-9D7A-BFEF19CFF7F4}" type="pres">
      <dgm:prSet presAssocID="{1236FCF8-377D-CF42-AA2A-69D25EE3EF50}" presName="c10" presStyleLbl="node1" presStyleIdx="9" presStyleCnt="19"/>
      <dgm:spPr/>
    </dgm:pt>
    <dgm:pt modelId="{447C1892-6FD5-4F44-A6BA-37D940936094}" type="pres">
      <dgm:prSet presAssocID="{1236FCF8-377D-CF42-AA2A-69D25EE3EF50}" presName="c11" presStyleLbl="node1" presStyleIdx="10" presStyleCnt="19"/>
      <dgm:spPr/>
    </dgm:pt>
    <dgm:pt modelId="{4B6A777A-8687-D342-9BAE-DD53C9430369}" type="pres">
      <dgm:prSet presAssocID="{1236FCF8-377D-CF42-AA2A-69D25EE3EF50}" presName="c12" presStyleLbl="node1" presStyleIdx="11" presStyleCnt="19"/>
      <dgm:spPr/>
    </dgm:pt>
    <dgm:pt modelId="{716DE3E6-EA38-294C-9B96-D057317EF5BF}" type="pres">
      <dgm:prSet presAssocID="{1236FCF8-377D-CF42-AA2A-69D25EE3EF50}" presName="c13" presStyleLbl="node1" presStyleIdx="12" presStyleCnt="19"/>
      <dgm:spPr/>
    </dgm:pt>
    <dgm:pt modelId="{666D5233-0BB7-AC49-8385-AEA70F5BEC18}" type="pres">
      <dgm:prSet presAssocID="{1236FCF8-377D-CF42-AA2A-69D25EE3EF50}" presName="c14" presStyleLbl="node1" presStyleIdx="13" presStyleCnt="19"/>
      <dgm:spPr/>
    </dgm:pt>
    <dgm:pt modelId="{9494C964-4327-4F42-81E2-8737F51BDA06}" type="pres">
      <dgm:prSet presAssocID="{1236FCF8-377D-CF42-AA2A-69D25EE3EF50}" presName="c15" presStyleLbl="node1" presStyleIdx="14" presStyleCnt="19"/>
      <dgm:spPr/>
    </dgm:pt>
    <dgm:pt modelId="{6BCD092C-8472-5B42-92C8-FDA5CE7B36BA}" type="pres">
      <dgm:prSet presAssocID="{1236FCF8-377D-CF42-AA2A-69D25EE3EF50}" presName="c16" presStyleLbl="node1" presStyleIdx="15" presStyleCnt="19"/>
      <dgm:spPr/>
    </dgm:pt>
    <dgm:pt modelId="{5369E762-DB29-524A-8713-634C50973FAD}" type="pres">
      <dgm:prSet presAssocID="{1236FCF8-377D-CF42-AA2A-69D25EE3EF50}" presName="c17" presStyleLbl="node1" presStyleIdx="16" presStyleCnt="19"/>
      <dgm:spPr/>
    </dgm:pt>
    <dgm:pt modelId="{E3A014A4-F2EE-CF47-A05D-795409BD4220}" type="pres">
      <dgm:prSet presAssocID="{1236FCF8-377D-CF42-AA2A-69D25EE3EF50}" presName="c18" presStyleLbl="node1" presStyleIdx="17" presStyleCnt="19"/>
      <dgm:spPr/>
    </dgm:pt>
    <dgm:pt modelId="{ECCFB7CA-0C81-694E-84DA-9D1C9AB2AF51}" type="pres">
      <dgm:prSet presAssocID="{193EEC51-06B7-A844-914D-C837734F85ED}" presName="chevronComposite1" presStyleCnt="0"/>
      <dgm:spPr/>
    </dgm:pt>
    <dgm:pt modelId="{D66A96FA-E0C2-4B41-A6F8-0E3CE422170A}" type="pres">
      <dgm:prSet presAssocID="{193EEC51-06B7-A844-914D-C837734F85ED}" presName="chevron1" presStyleLbl="sibTrans2D1" presStyleIdx="0" presStyleCnt="2"/>
      <dgm:spPr/>
    </dgm:pt>
    <dgm:pt modelId="{DCE91A93-8F94-5347-98BF-B3B32389D270}" type="pres">
      <dgm:prSet presAssocID="{193EEC51-06B7-A844-914D-C837734F85ED}" presName="spChevron1" presStyleCnt="0"/>
      <dgm:spPr/>
    </dgm:pt>
    <dgm:pt modelId="{BB723FCC-DF07-BE49-B5F7-49A19E4D9B22}" type="pres">
      <dgm:prSet presAssocID="{65934DCD-475A-CC43-8228-91E5A2F0F293}" presName="middle" presStyleCnt="0"/>
      <dgm:spPr/>
    </dgm:pt>
    <dgm:pt modelId="{D96796DC-8FF6-4D4E-843D-0CD18A415A29}" type="pres">
      <dgm:prSet presAssocID="{65934DCD-475A-CC43-8228-91E5A2F0F293}" presName="parTxMid" presStyleLbl="revTx" presStyleIdx="1" presStyleCnt="2"/>
      <dgm:spPr/>
    </dgm:pt>
    <dgm:pt modelId="{43EA5257-3AFB-8746-8F3C-5F1DCCD182FC}" type="pres">
      <dgm:prSet presAssocID="{65934DCD-475A-CC43-8228-91E5A2F0F293}" presName="spMid" presStyleCnt="0"/>
      <dgm:spPr/>
    </dgm:pt>
    <dgm:pt modelId="{312506C5-F8E4-D141-9928-5DC4AA731C19}" type="pres">
      <dgm:prSet presAssocID="{8B1DAE29-42DC-B549-98B7-C5D72C04F696}" presName="chevronComposite1" presStyleCnt="0"/>
      <dgm:spPr/>
    </dgm:pt>
    <dgm:pt modelId="{1033CD4B-02F4-784D-97F9-22E4B191AB76}" type="pres">
      <dgm:prSet presAssocID="{8B1DAE29-42DC-B549-98B7-C5D72C04F696}" presName="chevron1" presStyleLbl="sibTrans2D1" presStyleIdx="1" presStyleCnt="2"/>
      <dgm:spPr/>
    </dgm:pt>
    <dgm:pt modelId="{557CC0A8-D4FB-DC46-893D-5812FACA7DA8}" type="pres">
      <dgm:prSet presAssocID="{8B1DAE29-42DC-B549-98B7-C5D72C04F696}" presName="spChevron1" presStyleCnt="0"/>
      <dgm:spPr/>
    </dgm:pt>
    <dgm:pt modelId="{9CC0E9BC-D6C7-3D47-A470-9D5C86D805C3}" type="pres">
      <dgm:prSet presAssocID="{28B2DB80-D886-5F44-A89E-A6F2A064049C}" presName="last" presStyleCnt="0"/>
      <dgm:spPr/>
    </dgm:pt>
    <dgm:pt modelId="{905FB1C4-924E-B743-96F1-D06573AE8694}" type="pres">
      <dgm:prSet presAssocID="{28B2DB80-D886-5F44-A89E-A6F2A064049C}" presName="circleTx" presStyleLbl="node1" presStyleIdx="18" presStyleCnt="19"/>
      <dgm:spPr/>
    </dgm:pt>
    <dgm:pt modelId="{AA5BC6A7-DDA6-A147-B9B9-49391AF31D05}" type="pres">
      <dgm:prSet presAssocID="{28B2DB80-D886-5F44-A89E-A6F2A064049C}" presName="spN" presStyleCnt="0"/>
      <dgm:spPr/>
    </dgm:pt>
  </dgm:ptLst>
  <dgm:cxnLst>
    <dgm:cxn modelId="{2F4CF70A-2205-5449-96C2-8BFDC7309D3E}" srcId="{B617A09E-D489-B347-AF77-811102AF56CD}" destId="{28B2DB80-D886-5F44-A89E-A6F2A064049C}" srcOrd="2" destOrd="0" parTransId="{B3728FB2-CB80-0547-B96C-157C3CB485BD}" sibTransId="{C3718B1A-615F-B647-B982-56440656075C}"/>
    <dgm:cxn modelId="{4263780D-8BBD-A64C-B731-8795E628124C}" type="presOf" srcId="{1236FCF8-377D-CF42-AA2A-69D25EE3EF50}" destId="{3D3C083F-F107-2147-A105-F829F574F527}" srcOrd="0" destOrd="0" presId="urn:microsoft.com/office/officeart/2009/3/layout/RandomtoResultProcess"/>
    <dgm:cxn modelId="{8BB0E437-9039-8642-8B98-29021081DFF8}" type="presOf" srcId="{B617A09E-D489-B347-AF77-811102AF56CD}" destId="{6857BE38-D98C-4049-8C90-D6AA211D5216}" srcOrd="0" destOrd="0" presId="urn:microsoft.com/office/officeart/2009/3/layout/RandomtoResultProcess"/>
    <dgm:cxn modelId="{8B140939-1987-E749-8422-8EB6EFAC2126}" type="presOf" srcId="{28B2DB80-D886-5F44-A89E-A6F2A064049C}" destId="{905FB1C4-924E-B743-96F1-D06573AE8694}" srcOrd="0" destOrd="0" presId="urn:microsoft.com/office/officeart/2009/3/layout/RandomtoResultProcess"/>
    <dgm:cxn modelId="{4FA6F383-C5CF-634E-B160-325A7924BFFD}" srcId="{B617A09E-D489-B347-AF77-811102AF56CD}" destId="{65934DCD-475A-CC43-8228-91E5A2F0F293}" srcOrd="1" destOrd="0" parTransId="{FC3FD56F-AF8D-BC4D-9212-D5681893DC85}" sibTransId="{8B1DAE29-42DC-B549-98B7-C5D72C04F696}"/>
    <dgm:cxn modelId="{4D5429C3-4111-9348-8249-2C4BDB271F7E}" type="presOf" srcId="{65934DCD-475A-CC43-8228-91E5A2F0F293}" destId="{D96796DC-8FF6-4D4E-843D-0CD18A415A29}" srcOrd="0" destOrd="0" presId="urn:microsoft.com/office/officeart/2009/3/layout/RandomtoResultProcess"/>
    <dgm:cxn modelId="{6DE30DCA-B31C-514C-814C-2AFAA696D949}" srcId="{B617A09E-D489-B347-AF77-811102AF56CD}" destId="{1236FCF8-377D-CF42-AA2A-69D25EE3EF50}" srcOrd="0" destOrd="0" parTransId="{50F76629-A7BD-A04D-9806-4D220F80AF22}" sibTransId="{193EEC51-06B7-A844-914D-C837734F85ED}"/>
    <dgm:cxn modelId="{07B77A22-D884-4D4B-8CC1-28D76311206B}" type="presParOf" srcId="{6857BE38-D98C-4049-8C90-D6AA211D5216}" destId="{FEA9A911-5618-EC44-930A-CDF03962F95C}" srcOrd="0" destOrd="0" presId="urn:microsoft.com/office/officeart/2009/3/layout/RandomtoResultProcess"/>
    <dgm:cxn modelId="{4FE2AD90-8E70-AF46-A2CF-4B98AE4FAEF1}" type="presParOf" srcId="{FEA9A911-5618-EC44-930A-CDF03962F95C}" destId="{3D3C083F-F107-2147-A105-F829F574F527}" srcOrd="0" destOrd="0" presId="urn:microsoft.com/office/officeart/2009/3/layout/RandomtoResultProcess"/>
    <dgm:cxn modelId="{54F0880B-CCE5-AD42-9C2A-60E2FA6025AA}" type="presParOf" srcId="{FEA9A911-5618-EC44-930A-CDF03962F95C}" destId="{60AF2623-D630-5D41-9A43-FF9FA15A9CD6}" srcOrd="1" destOrd="0" presId="urn:microsoft.com/office/officeart/2009/3/layout/RandomtoResultProcess"/>
    <dgm:cxn modelId="{AB618F9A-5395-0240-882D-2B950AA64820}" type="presParOf" srcId="{FEA9A911-5618-EC44-930A-CDF03962F95C}" destId="{74C34CD7-7346-D54B-A7AE-A05F4BE1A290}" srcOrd="2" destOrd="0" presId="urn:microsoft.com/office/officeart/2009/3/layout/RandomtoResultProcess"/>
    <dgm:cxn modelId="{3DE8AAAC-9CCE-9848-BBEC-99E970F17F68}" type="presParOf" srcId="{FEA9A911-5618-EC44-930A-CDF03962F95C}" destId="{363C1662-487E-FA42-8903-987BF621B1A8}" srcOrd="3" destOrd="0" presId="urn:microsoft.com/office/officeart/2009/3/layout/RandomtoResultProcess"/>
    <dgm:cxn modelId="{8C083484-0F74-8042-8A92-81B0A0C47E79}" type="presParOf" srcId="{FEA9A911-5618-EC44-930A-CDF03962F95C}" destId="{FE0A014D-1028-A54D-AC0D-6ED44FD1F9D3}" srcOrd="4" destOrd="0" presId="urn:microsoft.com/office/officeart/2009/3/layout/RandomtoResultProcess"/>
    <dgm:cxn modelId="{36F3415A-4510-224C-923F-0FD2602D9558}" type="presParOf" srcId="{FEA9A911-5618-EC44-930A-CDF03962F95C}" destId="{FFE6AC33-088F-C647-BF1B-28277363CBBF}" srcOrd="5" destOrd="0" presId="urn:microsoft.com/office/officeart/2009/3/layout/RandomtoResultProcess"/>
    <dgm:cxn modelId="{E9F1455A-3BD4-E648-84FA-E9048F674C58}" type="presParOf" srcId="{FEA9A911-5618-EC44-930A-CDF03962F95C}" destId="{294F1D01-07B3-1245-8197-685B08D68014}" srcOrd="6" destOrd="0" presId="urn:microsoft.com/office/officeart/2009/3/layout/RandomtoResultProcess"/>
    <dgm:cxn modelId="{604A110B-329B-B04D-AD56-339E0A9DE34F}" type="presParOf" srcId="{FEA9A911-5618-EC44-930A-CDF03962F95C}" destId="{E376BEDB-46F4-6E48-9ACA-E09F7187CA00}" srcOrd="7" destOrd="0" presId="urn:microsoft.com/office/officeart/2009/3/layout/RandomtoResultProcess"/>
    <dgm:cxn modelId="{4DDE0B37-EB35-9E45-AAFC-1C5A4EA0E586}" type="presParOf" srcId="{FEA9A911-5618-EC44-930A-CDF03962F95C}" destId="{0C6B979D-D41F-8143-8218-BADC1DD62F76}" srcOrd="8" destOrd="0" presId="urn:microsoft.com/office/officeart/2009/3/layout/RandomtoResultProcess"/>
    <dgm:cxn modelId="{7B3D364E-AC61-9446-A852-77168BBD0AB4}" type="presParOf" srcId="{FEA9A911-5618-EC44-930A-CDF03962F95C}" destId="{E06F18E8-CA58-6D43-8BF9-CA7B3322FF69}" srcOrd="9" destOrd="0" presId="urn:microsoft.com/office/officeart/2009/3/layout/RandomtoResultProcess"/>
    <dgm:cxn modelId="{BB732BDC-6144-A340-9A5C-BDD782FB9D3B}" type="presParOf" srcId="{FEA9A911-5618-EC44-930A-CDF03962F95C}" destId="{2D22F41D-1EA7-2348-9D7A-BFEF19CFF7F4}" srcOrd="10" destOrd="0" presId="urn:microsoft.com/office/officeart/2009/3/layout/RandomtoResultProcess"/>
    <dgm:cxn modelId="{0E4A9C9D-BCC4-0C4E-98E6-E857DC8CF2BD}" type="presParOf" srcId="{FEA9A911-5618-EC44-930A-CDF03962F95C}" destId="{447C1892-6FD5-4F44-A6BA-37D940936094}" srcOrd="11" destOrd="0" presId="urn:microsoft.com/office/officeart/2009/3/layout/RandomtoResultProcess"/>
    <dgm:cxn modelId="{2F520384-4BAA-4845-A6B7-FA64D72F6244}" type="presParOf" srcId="{FEA9A911-5618-EC44-930A-CDF03962F95C}" destId="{4B6A777A-8687-D342-9BAE-DD53C9430369}" srcOrd="12" destOrd="0" presId="urn:microsoft.com/office/officeart/2009/3/layout/RandomtoResultProcess"/>
    <dgm:cxn modelId="{E08B107B-C42B-5A4B-94DB-4B110D232562}" type="presParOf" srcId="{FEA9A911-5618-EC44-930A-CDF03962F95C}" destId="{716DE3E6-EA38-294C-9B96-D057317EF5BF}" srcOrd="13" destOrd="0" presId="urn:microsoft.com/office/officeart/2009/3/layout/RandomtoResultProcess"/>
    <dgm:cxn modelId="{0BC13BCF-1576-F54E-9BC3-47C3C37277E5}" type="presParOf" srcId="{FEA9A911-5618-EC44-930A-CDF03962F95C}" destId="{666D5233-0BB7-AC49-8385-AEA70F5BEC18}" srcOrd="14" destOrd="0" presId="urn:microsoft.com/office/officeart/2009/3/layout/RandomtoResultProcess"/>
    <dgm:cxn modelId="{D3C128D0-D0F7-2447-88EE-EA97FDA20FF7}" type="presParOf" srcId="{FEA9A911-5618-EC44-930A-CDF03962F95C}" destId="{9494C964-4327-4F42-81E2-8737F51BDA06}" srcOrd="15" destOrd="0" presId="urn:microsoft.com/office/officeart/2009/3/layout/RandomtoResultProcess"/>
    <dgm:cxn modelId="{B37D6B2D-AD99-BD4E-AD5A-E5F6A5A1E1C8}" type="presParOf" srcId="{FEA9A911-5618-EC44-930A-CDF03962F95C}" destId="{6BCD092C-8472-5B42-92C8-FDA5CE7B36BA}" srcOrd="16" destOrd="0" presId="urn:microsoft.com/office/officeart/2009/3/layout/RandomtoResultProcess"/>
    <dgm:cxn modelId="{00B436A7-A0BD-924C-8D85-65E21441BD79}" type="presParOf" srcId="{FEA9A911-5618-EC44-930A-CDF03962F95C}" destId="{5369E762-DB29-524A-8713-634C50973FAD}" srcOrd="17" destOrd="0" presId="urn:microsoft.com/office/officeart/2009/3/layout/RandomtoResultProcess"/>
    <dgm:cxn modelId="{F21B0CED-1488-D94E-8F38-FBE017D2C97A}" type="presParOf" srcId="{FEA9A911-5618-EC44-930A-CDF03962F95C}" destId="{E3A014A4-F2EE-CF47-A05D-795409BD4220}" srcOrd="18" destOrd="0" presId="urn:microsoft.com/office/officeart/2009/3/layout/RandomtoResultProcess"/>
    <dgm:cxn modelId="{9392F8B2-F753-B84B-96A0-322E83D84F67}" type="presParOf" srcId="{6857BE38-D98C-4049-8C90-D6AA211D5216}" destId="{ECCFB7CA-0C81-694E-84DA-9D1C9AB2AF51}" srcOrd="1" destOrd="0" presId="urn:microsoft.com/office/officeart/2009/3/layout/RandomtoResultProcess"/>
    <dgm:cxn modelId="{2BC129DA-4496-364E-A50A-1197382CE5E8}" type="presParOf" srcId="{ECCFB7CA-0C81-694E-84DA-9D1C9AB2AF51}" destId="{D66A96FA-E0C2-4B41-A6F8-0E3CE422170A}" srcOrd="0" destOrd="0" presId="urn:microsoft.com/office/officeart/2009/3/layout/RandomtoResultProcess"/>
    <dgm:cxn modelId="{B21158A8-427B-B445-97B1-A19DFAF55F12}" type="presParOf" srcId="{ECCFB7CA-0C81-694E-84DA-9D1C9AB2AF51}" destId="{DCE91A93-8F94-5347-98BF-B3B32389D270}" srcOrd="1" destOrd="0" presId="urn:microsoft.com/office/officeart/2009/3/layout/RandomtoResultProcess"/>
    <dgm:cxn modelId="{EFE2BD4E-6D8E-8F48-A968-0DED2917954B}" type="presParOf" srcId="{6857BE38-D98C-4049-8C90-D6AA211D5216}" destId="{BB723FCC-DF07-BE49-B5F7-49A19E4D9B22}" srcOrd="2" destOrd="0" presId="urn:microsoft.com/office/officeart/2009/3/layout/RandomtoResultProcess"/>
    <dgm:cxn modelId="{286BF90B-FA1A-6748-A953-949E7082B618}" type="presParOf" srcId="{BB723FCC-DF07-BE49-B5F7-49A19E4D9B22}" destId="{D96796DC-8FF6-4D4E-843D-0CD18A415A29}" srcOrd="0" destOrd="0" presId="urn:microsoft.com/office/officeart/2009/3/layout/RandomtoResultProcess"/>
    <dgm:cxn modelId="{77C5F688-013A-9C4C-984F-013F216D467B}" type="presParOf" srcId="{BB723FCC-DF07-BE49-B5F7-49A19E4D9B22}" destId="{43EA5257-3AFB-8746-8F3C-5F1DCCD182FC}" srcOrd="1" destOrd="0" presId="urn:microsoft.com/office/officeart/2009/3/layout/RandomtoResultProcess"/>
    <dgm:cxn modelId="{45B6F440-F6B2-0C4A-A6AC-8DB724781AF2}" type="presParOf" srcId="{6857BE38-D98C-4049-8C90-D6AA211D5216}" destId="{312506C5-F8E4-D141-9928-5DC4AA731C19}" srcOrd="3" destOrd="0" presId="urn:microsoft.com/office/officeart/2009/3/layout/RandomtoResultProcess"/>
    <dgm:cxn modelId="{E64E2FF6-B1C6-2A4E-A97D-B757E7AB2584}" type="presParOf" srcId="{312506C5-F8E4-D141-9928-5DC4AA731C19}" destId="{1033CD4B-02F4-784D-97F9-22E4B191AB76}" srcOrd="0" destOrd="0" presId="urn:microsoft.com/office/officeart/2009/3/layout/RandomtoResultProcess"/>
    <dgm:cxn modelId="{13FF52EB-F956-EF4B-89EF-0127B5EFA77E}" type="presParOf" srcId="{312506C5-F8E4-D141-9928-5DC4AA731C19}" destId="{557CC0A8-D4FB-DC46-893D-5812FACA7DA8}" srcOrd="1" destOrd="0" presId="urn:microsoft.com/office/officeart/2009/3/layout/RandomtoResultProcess"/>
    <dgm:cxn modelId="{7DF19394-28F1-A34C-8968-0502486859F2}" type="presParOf" srcId="{6857BE38-D98C-4049-8C90-D6AA211D5216}" destId="{9CC0E9BC-D6C7-3D47-A470-9D5C86D805C3}" srcOrd="4" destOrd="0" presId="urn:microsoft.com/office/officeart/2009/3/layout/RandomtoResultProcess"/>
    <dgm:cxn modelId="{D7788080-D230-BF46-A0F8-C612D5EDFD50}" type="presParOf" srcId="{9CC0E9BC-D6C7-3D47-A470-9D5C86D805C3}" destId="{905FB1C4-924E-B743-96F1-D06573AE8694}" srcOrd="0" destOrd="0" presId="urn:microsoft.com/office/officeart/2009/3/layout/RandomtoResultProcess"/>
    <dgm:cxn modelId="{43109295-3486-9F4C-8F24-6F23B5EA82A1}" type="presParOf" srcId="{9CC0E9BC-D6C7-3D47-A470-9D5C86D805C3}" destId="{AA5BC6A7-DDA6-A147-B9B9-49391AF31D05}"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B7D31-5647-AC4A-A00B-BDB3D3253393}"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GB"/>
        </a:p>
      </dgm:t>
    </dgm:pt>
    <dgm:pt modelId="{F8E20147-69B3-C343-B70D-D5956A9FA0ED}">
      <dgm:prSet phldrT="[Text]" custT="1"/>
      <dgm:spPr/>
      <dgm:t>
        <a:bodyPr/>
        <a:lstStyle/>
        <a:p>
          <a:r>
            <a:rPr lang="en-GB" sz="1600"/>
            <a:t>Technology Journey</a:t>
          </a:r>
        </a:p>
      </dgm:t>
    </dgm:pt>
    <dgm:pt modelId="{55CA24C4-112C-7C4E-AD92-83E9764917BC}" type="parTrans" cxnId="{B4EFBE4F-8A30-504E-B24F-3A4A603DE67F}">
      <dgm:prSet/>
      <dgm:spPr/>
      <dgm:t>
        <a:bodyPr/>
        <a:lstStyle/>
        <a:p>
          <a:endParaRPr lang="en-GB" sz="2400"/>
        </a:p>
      </dgm:t>
    </dgm:pt>
    <dgm:pt modelId="{145C4325-7300-004D-944A-8A471008F96D}" type="sibTrans" cxnId="{B4EFBE4F-8A30-504E-B24F-3A4A603DE67F}">
      <dgm:prSet/>
      <dgm:spPr/>
      <dgm:t>
        <a:bodyPr/>
        <a:lstStyle/>
        <a:p>
          <a:endParaRPr lang="en-GB" sz="2400"/>
        </a:p>
      </dgm:t>
    </dgm:pt>
    <dgm:pt modelId="{DA5B499A-8EDC-B444-AFDA-0BA6A7E29D37}">
      <dgm:prSet phldrT="[Text]" custT="1"/>
      <dgm:spPr/>
      <dgm:t>
        <a:bodyPr/>
        <a:lstStyle/>
        <a:p>
          <a:r>
            <a:rPr lang="en-GB" sz="1400"/>
            <a:t>Invention</a:t>
          </a:r>
        </a:p>
      </dgm:t>
    </dgm:pt>
    <dgm:pt modelId="{7C21E9BD-D1FD-2F42-B483-D64948D1D116}" type="parTrans" cxnId="{82A279FD-5B45-0A4B-B4F0-FEDC2C22AD35}">
      <dgm:prSet/>
      <dgm:spPr/>
      <dgm:t>
        <a:bodyPr/>
        <a:lstStyle/>
        <a:p>
          <a:endParaRPr lang="en-GB" sz="2400"/>
        </a:p>
      </dgm:t>
    </dgm:pt>
    <dgm:pt modelId="{C7B708F4-E5AD-8847-BE3D-A26E68A63D4C}" type="sibTrans" cxnId="{82A279FD-5B45-0A4B-B4F0-FEDC2C22AD35}">
      <dgm:prSet/>
      <dgm:spPr/>
      <dgm:t>
        <a:bodyPr/>
        <a:lstStyle/>
        <a:p>
          <a:endParaRPr lang="en-GB" sz="2400"/>
        </a:p>
      </dgm:t>
    </dgm:pt>
    <dgm:pt modelId="{B44694A5-CB49-1A40-B142-AC948C5E713D}">
      <dgm:prSet phldrT="[Text]" custT="1"/>
      <dgm:spPr/>
      <dgm:t>
        <a:bodyPr/>
        <a:lstStyle/>
        <a:p>
          <a:r>
            <a:rPr lang="en-GB" sz="1400"/>
            <a:t>Development</a:t>
          </a:r>
        </a:p>
      </dgm:t>
    </dgm:pt>
    <dgm:pt modelId="{7F3B50F3-67C1-4743-8FD6-A15FBCE0F5CE}" type="parTrans" cxnId="{2F067479-7754-564E-BCE5-E52914327711}">
      <dgm:prSet/>
      <dgm:spPr/>
      <dgm:t>
        <a:bodyPr/>
        <a:lstStyle/>
        <a:p>
          <a:endParaRPr lang="en-GB" sz="2400"/>
        </a:p>
      </dgm:t>
    </dgm:pt>
    <dgm:pt modelId="{BA3314CE-CB43-3E4B-928D-61D1EA7FEA88}" type="sibTrans" cxnId="{2F067479-7754-564E-BCE5-E52914327711}">
      <dgm:prSet/>
      <dgm:spPr/>
      <dgm:t>
        <a:bodyPr/>
        <a:lstStyle/>
        <a:p>
          <a:endParaRPr lang="en-GB" sz="2400"/>
        </a:p>
      </dgm:t>
    </dgm:pt>
    <dgm:pt modelId="{5592B3F5-5A3A-CD44-9EE1-1D5ED4D7B283}">
      <dgm:prSet phldrT="[Text]" custT="1"/>
      <dgm:spPr/>
      <dgm:t>
        <a:bodyPr/>
        <a:lstStyle/>
        <a:p>
          <a:r>
            <a:rPr lang="en-GB" sz="1600"/>
            <a:t>User Demand &amp; Practices</a:t>
          </a:r>
        </a:p>
      </dgm:t>
    </dgm:pt>
    <dgm:pt modelId="{F2041CF1-0566-1A40-AEC2-1E1968B7FC2B}" type="parTrans" cxnId="{B7FC7E3E-3877-2B45-99F9-AB2A471646B5}">
      <dgm:prSet/>
      <dgm:spPr/>
      <dgm:t>
        <a:bodyPr/>
        <a:lstStyle/>
        <a:p>
          <a:endParaRPr lang="en-GB" sz="2400"/>
        </a:p>
      </dgm:t>
    </dgm:pt>
    <dgm:pt modelId="{D31D39DC-EDD1-B44C-9981-BF0F33E43867}" type="sibTrans" cxnId="{B7FC7E3E-3877-2B45-99F9-AB2A471646B5}">
      <dgm:prSet/>
      <dgm:spPr/>
      <dgm:t>
        <a:bodyPr/>
        <a:lstStyle/>
        <a:p>
          <a:endParaRPr lang="en-GB" sz="2400"/>
        </a:p>
      </dgm:t>
    </dgm:pt>
    <dgm:pt modelId="{0C773DEA-202D-5243-8720-7D6C9D2DC19F}">
      <dgm:prSet phldrT="[Text]" custT="1"/>
      <dgm:spPr/>
      <dgm:t>
        <a:bodyPr/>
        <a:lstStyle/>
        <a:p>
          <a:pPr>
            <a:buFont typeface="Arial" panose="020B0604020202020204" pitchFamily="34" charset="0"/>
            <a:buChar char="•"/>
          </a:pPr>
          <a:r>
            <a:rPr lang="en-IE" sz="1200"/>
            <a:t>Demand poorly understood</a:t>
          </a:r>
          <a:endParaRPr lang="en-GB" sz="1200"/>
        </a:p>
      </dgm:t>
    </dgm:pt>
    <dgm:pt modelId="{02FC0EB4-E61F-A04F-A492-03720FE1F98A}" type="parTrans" cxnId="{77107BD4-F9BB-9B4E-8887-F76F2479BBE3}">
      <dgm:prSet/>
      <dgm:spPr/>
      <dgm:t>
        <a:bodyPr/>
        <a:lstStyle/>
        <a:p>
          <a:endParaRPr lang="en-GB" sz="2400"/>
        </a:p>
      </dgm:t>
    </dgm:pt>
    <dgm:pt modelId="{4DDA16B0-44C0-4A4E-BF6E-D2D55FD68B45}" type="sibTrans" cxnId="{77107BD4-F9BB-9B4E-8887-F76F2479BBE3}">
      <dgm:prSet/>
      <dgm:spPr/>
      <dgm:t>
        <a:bodyPr/>
        <a:lstStyle/>
        <a:p>
          <a:endParaRPr lang="en-GB" sz="2400"/>
        </a:p>
      </dgm:t>
    </dgm:pt>
    <dgm:pt modelId="{986281C3-5CF9-2B45-9D27-81CDB0A1168E}">
      <dgm:prSet phldrT="[Text]" custT="1"/>
      <dgm:spPr/>
      <dgm:t>
        <a:bodyPr/>
        <a:lstStyle/>
        <a:p>
          <a:pPr>
            <a:buFont typeface="Arial" panose="020B0604020202020204" pitchFamily="34" charset="0"/>
            <a:buChar char="•"/>
          </a:pPr>
          <a:r>
            <a:rPr lang="en-IE" sz="1200"/>
            <a:t>Potential market defined</a:t>
          </a:r>
          <a:endParaRPr lang="en-GB" sz="1200"/>
        </a:p>
      </dgm:t>
    </dgm:pt>
    <dgm:pt modelId="{53080C46-F5BF-994C-B54E-706FAD1067DF}" type="parTrans" cxnId="{652A01D8-D9AE-F546-A2EE-D4CB47FC4F7B}">
      <dgm:prSet/>
      <dgm:spPr/>
      <dgm:t>
        <a:bodyPr/>
        <a:lstStyle/>
        <a:p>
          <a:endParaRPr lang="en-GB" sz="2400"/>
        </a:p>
      </dgm:t>
    </dgm:pt>
    <dgm:pt modelId="{0A31A82B-CBD5-184D-910C-A65BADCE7E8A}" type="sibTrans" cxnId="{652A01D8-D9AE-F546-A2EE-D4CB47FC4F7B}">
      <dgm:prSet/>
      <dgm:spPr/>
      <dgm:t>
        <a:bodyPr/>
        <a:lstStyle/>
        <a:p>
          <a:endParaRPr lang="en-GB" sz="2400"/>
        </a:p>
      </dgm:t>
    </dgm:pt>
    <dgm:pt modelId="{3A1A3402-F2F8-6847-A1BB-7B5290790F10}">
      <dgm:prSet phldrT="[Text]" custT="1"/>
      <dgm:spPr/>
      <dgm:t>
        <a:bodyPr/>
        <a:lstStyle/>
        <a:p>
          <a:r>
            <a:rPr lang="en-GB" sz="1600"/>
            <a:t>Organisation &amp; Supply Chain</a:t>
          </a:r>
        </a:p>
      </dgm:t>
    </dgm:pt>
    <dgm:pt modelId="{7AB3DEA0-CAE7-7D41-A7BD-B6A6A0F2A944}" type="parTrans" cxnId="{68C4863D-82C7-F141-B685-962FBF7393ED}">
      <dgm:prSet/>
      <dgm:spPr/>
      <dgm:t>
        <a:bodyPr/>
        <a:lstStyle/>
        <a:p>
          <a:endParaRPr lang="en-GB" sz="2400"/>
        </a:p>
      </dgm:t>
    </dgm:pt>
    <dgm:pt modelId="{D131BA03-1A39-0744-BBA3-6B36CF514078}" type="sibTrans" cxnId="{68C4863D-82C7-F141-B685-962FBF7393ED}">
      <dgm:prSet/>
      <dgm:spPr/>
      <dgm:t>
        <a:bodyPr/>
        <a:lstStyle/>
        <a:p>
          <a:endParaRPr lang="en-GB" sz="2400"/>
        </a:p>
      </dgm:t>
    </dgm:pt>
    <dgm:pt modelId="{B3D95C66-2E2E-7441-B0C3-BC9E94E1248E}">
      <dgm:prSet phldrT="[Text]" custT="1"/>
      <dgm:spPr/>
      <dgm:t>
        <a:bodyPr/>
        <a:lstStyle/>
        <a:p>
          <a:r>
            <a:rPr lang="en-GB" sz="1200"/>
            <a:t>One or two individuals</a:t>
          </a:r>
        </a:p>
      </dgm:t>
    </dgm:pt>
    <dgm:pt modelId="{D926440C-66C5-2F4B-A8FB-B1398D233B1C}" type="parTrans" cxnId="{F552E879-8185-D940-8894-B420FD9FF4B1}">
      <dgm:prSet/>
      <dgm:spPr/>
      <dgm:t>
        <a:bodyPr/>
        <a:lstStyle/>
        <a:p>
          <a:endParaRPr lang="en-GB" sz="2400"/>
        </a:p>
      </dgm:t>
    </dgm:pt>
    <dgm:pt modelId="{D8DA1513-2809-8848-9FCB-192FA1DBD829}" type="sibTrans" cxnId="{F552E879-8185-D940-8894-B420FD9FF4B1}">
      <dgm:prSet/>
      <dgm:spPr/>
      <dgm:t>
        <a:bodyPr/>
        <a:lstStyle/>
        <a:p>
          <a:endParaRPr lang="en-GB" sz="2400"/>
        </a:p>
      </dgm:t>
    </dgm:pt>
    <dgm:pt modelId="{D5AC3119-0584-EA40-9974-777ED2F3AA44}">
      <dgm:prSet phldrT="[Text]" custT="1"/>
      <dgm:spPr/>
      <dgm:t>
        <a:bodyPr/>
        <a:lstStyle/>
        <a:p>
          <a:r>
            <a:rPr lang="en-GB" sz="1200"/>
            <a:t>Venture or new unit</a:t>
          </a:r>
        </a:p>
      </dgm:t>
    </dgm:pt>
    <dgm:pt modelId="{8B928691-8A66-6341-9B0E-73F90B5F1C97}" type="parTrans" cxnId="{87080428-A904-5F4D-B0B0-BF771E841162}">
      <dgm:prSet/>
      <dgm:spPr/>
      <dgm:t>
        <a:bodyPr/>
        <a:lstStyle/>
        <a:p>
          <a:endParaRPr lang="en-GB" sz="2400"/>
        </a:p>
      </dgm:t>
    </dgm:pt>
    <dgm:pt modelId="{DDC582AD-C8F5-7442-8D18-7E26DE8FE9D1}" type="sibTrans" cxnId="{87080428-A904-5F4D-B0B0-BF771E841162}">
      <dgm:prSet/>
      <dgm:spPr/>
      <dgm:t>
        <a:bodyPr/>
        <a:lstStyle/>
        <a:p>
          <a:endParaRPr lang="en-GB" sz="2400"/>
        </a:p>
      </dgm:t>
    </dgm:pt>
    <dgm:pt modelId="{DB555879-A52D-A442-B633-8E28318A07F0}">
      <dgm:prSet phldrT="[Text]" custT="1"/>
      <dgm:spPr/>
      <dgm:t>
        <a:bodyPr/>
        <a:lstStyle/>
        <a:p>
          <a:r>
            <a:rPr lang="en-GB" sz="1400"/>
            <a:t>Demonstration</a:t>
          </a:r>
        </a:p>
      </dgm:t>
    </dgm:pt>
    <dgm:pt modelId="{11B5E237-2E71-064B-8A02-D256A77BC371}" type="parTrans" cxnId="{2FC4C11B-E67B-AF42-8E61-34CB638317D3}">
      <dgm:prSet/>
      <dgm:spPr/>
      <dgm:t>
        <a:bodyPr/>
        <a:lstStyle/>
        <a:p>
          <a:endParaRPr lang="en-GB" sz="2400"/>
        </a:p>
      </dgm:t>
    </dgm:pt>
    <dgm:pt modelId="{0D5753CC-13A2-9047-B8C8-091D7E8FC4B0}" type="sibTrans" cxnId="{2FC4C11B-E67B-AF42-8E61-34CB638317D3}">
      <dgm:prSet/>
      <dgm:spPr/>
      <dgm:t>
        <a:bodyPr/>
        <a:lstStyle/>
        <a:p>
          <a:endParaRPr lang="en-GB" sz="2400"/>
        </a:p>
      </dgm:t>
    </dgm:pt>
    <dgm:pt modelId="{BA8665A2-5800-9B46-B6AB-3283D11CDA14}">
      <dgm:prSet phldrT="[Text]" custT="1"/>
      <dgm:spPr/>
      <dgm:t>
        <a:bodyPr/>
        <a:lstStyle/>
        <a:p>
          <a:r>
            <a:rPr lang="en-GB" sz="1400"/>
            <a:t>Commercialisation</a:t>
          </a:r>
        </a:p>
      </dgm:t>
    </dgm:pt>
    <dgm:pt modelId="{107EB23F-51F1-E449-BBB1-BCCB1C666A59}" type="parTrans" cxnId="{BCCDD24D-B1BD-954D-A063-85BEBF093069}">
      <dgm:prSet/>
      <dgm:spPr/>
      <dgm:t>
        <a:bodyPr/>
        <a:lstStyle/>
        <a:p>
          <a:endParaRPr lang="en-GB" sz="2400"/>
        </a:p>
      </dgm:t>
    </dgm:pt>
    <dgm:pt modelId="{01FF0D64-3F83-C747-A1A4-0C7E6BB1856E}" type="sibTrans" cxnId="{BCCDD24D-B1BD-954D-A063-85BEBF093069}">
      <dgm:prSet/>
      <dgm:spPr/>
      <dgm:t>
        <a:bodyPr/>
        <a:lstStyle/>
        <a:p>
          <a:endParaRPr lang="en-GB" sz="2400"/>
        </a:p>
      </dgm:t>
    </dgm:pt>
    <dgm:pt modelId="{B064AF0C-65C7-4546-91C8-24EB0F2356B2}">
      <dgm:prSet phldrT="[Text]" custT="1"/>
      <dgm:spPr/>
      <dgm:t>
        <a:bodyPr/>
        <a:lstStyle/>
        <a:p>
          <a:r>
            <a:rPr lang="en-GB" sz="1400"/>
            <a:t>Deployment</a:t>
          </a:r>
        </a:p>
      </dgm:t>
    </dgm:pt>
    <dgm:pt modelId="{835FA2E9-0B2C-1A41-92C9-B86CF5772046}" type="parTrans" cxnId="{CAF45512-4679-7049-8355-07E3C6CBBB9C}">
      <dgm:prSet/>
      <dgm:spPr/>
      <dgm:t>
        <a:bodyPr/>
        <a:lstStyle/>
        <a:p>
          <a:endParaRPr lang="en-GB" sz="2400"/>
        </a:p>
      </dgm:t>
    </dgm:pt>
    <dgm:pt modelId="{1FD5EBB7-4421-584B-A376-64EF66ABA720}" type="sibTrans" cxnId="{CAF45512-4679-7049-8355-07E3C6CBBB9C}">
      <dgm:prSet/>
      <dgm:spPr/>
      <dgm:t>
        <a:bodyPr/>
        <a:lstStyle/>
        <a:p>
          <a:endParaRPr lang="en-GB" sz="2400"/>
        </a:p>
      </dgm:t>
    </dgm:pt>
    <dgm:pt modelId="{78B92E83-D575-3941-9355-D0C0DE9DB356}">
      <dgm:prSet phldrT="[Text]" custT="1"/>
      <dgm:spPr/>
      <dgm:t>
        <a:bodyPr/>
        <a:lstStyle/>
        <a:p>
          <a:r>
            <a:rPr lang="en-GB" sz="1400"/>
            <a:t>Wide Diffusion</a:t>
          </a:r>
        </a:p>
      </dgm:t>
    </dgm:pt>
    <dgm:pt modelId="{BF7AE770-B8D6-134B-AE47-492BDC65139E}" type="parTrans" cxnId="{131F9D7B-AB26-9346-89CB-84B587D1CDD6}">
      <dgm:prSet/>
      <dgm:spPr/>
      <dgm:t>
        <a:bodyPr/>
        <a:lstStyle/>
        <a:p>
          <a:endParaRPr lang="en-GB" sz="2400"/>
        </a:p>
      </dgm:t>
    </dgm:pt>
    <dgm:pt modelId="{D54A2BA6-582A-8E4C-973F-945A93B19B71}" type="sibTrans" cxnId="{131F9D7B-AB26-9346-89CB-84B587D1CDD6}">
      <dgm:prSet/>
      <dgm:spPr/>
      <dgm:t>
        <a:bodyPr/>
        <a:lstStyle/>
        <a:p>
          <a:endParaRPr lang="en-GB" sz="2400"/>
        </a:p>
      </dgm:t>
    </dgm:pt>
    <dgm:pt modelId="{23FF2C14-8020-424A-A032-B658167AF86A}">
      <dgm:prSet phldrT="[Text]" custT="1"/>
      <dgm:spPr/>
      <dgm:t>
        <a:bodyPr/>
        <a:lstStyle/>
        <a:p>
          <a:r>
            <a:rPr lang="en-GB" sz="1600"/>
            <a:t>Finances</a:t>
          </a:r>
        </a:p>
      </dgm:t>
    </dgm:pt>
    <dgm:pt modelId="{5F1C36B6-91E3-2045-9FB9-353583CB4525}" type="parTrans" cxnId="{93D1C829-1B33-8A4D-9A99-0633211038C2}">
      <dgm:prSet/>
      <dgm:spPr/>
      <dgm:t>
        <a:bodyPr/>
        <a:lstStyle/>
        <a:p>
          <a:endParaRPr lang="en-GB" sz="2400"/>
        </a:p>
      </dgm:t>
    </dgm:pt>
    <dgm:pt modelId="{FC0F52F8-9B21-2C44-8037-72E059FD8AD0}" type="sibTrans" cxnId="{93D1C829-1B33-8A4D-9A99-0633211038C2}">
      <dgm:prSet/>
      <dgm:spPr/>
      <dgm:t>
        <a:bodyPr/>
        <a:lstStyle/>
        <a:p>
          <a:endParaRPr lang="en-GB" sz="2400"/>
        </a:p>
      </dgm:t>
    </dgm:pt>
    <dgm:pt modelId="{F099D88D-8057-D74B-B887-197AFEA8C4FB}">
      <dgm:prSet phldrT="[Text]" custT="1"/>
      <dgm:spPr/>
      <dgm:t>
        <a:bodyPr/>
        <a:lstStyle/>
        <a:p>
          <a:r>
            <a:rPr lang="en-GB" sz="1600"/>
            <a:t>Regulatory Environment</a:t>
          </a:r>
        </a:p>
      </dgm:t>
    </dgm:pt>
    <dgm:pt modelId="{69115CBC-5CBE-134B-BD2A-0BF8A03A7A90}" type="parTrans" cxnId="{27E00222-25AB-EC41-87B9-DC61BD6776FD}">
      <dgm:prSet/>
      <dgm:spPr/>
      <dgm:t>
        <a:bodyPr/>
        <a:lstStyle/>
        <a:p>
          <a:endParaRPr lang="en-GB" sz="2400"/>
        </a:p>
      </dgm:t>
    </dgm:pt>
    <dgm:pt modelId="{DC757511-2BE4-AA4B-B39E-E960B4B98D44}" type="sibTrans" cxnId="{27E00222-25AB-EC41-87B9-DC61BD6776FD}">
      <dgm:prSet/>
      <dgm:spPr/>
      <dgm:t>
        <a:bodyPr/>
        <a:lstStyle/>
        <a:p>
          <a:endParaRPr lang="en-GB" sz="2400"/>
        </a:p>
      </dgm:t>
    </dgm:pt>
    <dgm:pt modelId="{B73334D4-10E6-3F41-A8A4-E752DEACB965}">
      <dgm:prSet phldrT="[Text]" custT="1"/>
      <dgm:spPr/>
      <dgm:t>
        <a:bodyPr/>
        <a:lstStyle/>
        <a:p>
          <a:r>
            <a:rPr lang="en-GB" sz="1600"/>
            <a:t>Institutionalisation</a:t>
          </a:r>
        </a:p>
      </dgm:t>
    </dgm:pt>
    <dgm:pt modelId="{1152C405-4A5A-4949-ABA7-DC251C933C73}" type="parTrans" cxnId="{46B20EF8-ECC4-3B48-A278-5603D2E57C79}">
      <dgm:prSet/>
      <dgm:spPr/>
      <dgm:t>
        <a:bodyPr/>
        <a:lstStyle/>
        <a:p>
          <a:endParaRPr lang="en-GB" sz="2400"/>
        </a:p>
      </dgm:t>
    </dgm:pt>
    <dgm:pt modelId="{A1743863-0D23-1741-9F46-AD1AF9ABFA76}" type="sibTrans" cxnId="{46B20EF8-ECC4-3B48-A278-5603D2E57C79}">
      <dgm:prSet/>
      <dgm:spPr/>
      <dgm:t>
        <a:bodyPr/>
        <a:lstStyle/>
        <a:p>
          <a:endParaRPr lang="en-GB" sz="2400"/>
        </a:p>
      </dgm:t>
    </dgm:pt>
    <dgm:pt modelId="{03165DEB-9702-4A4F-8A70-B34751B176C5}">
      <dgm:prSet phldrT="[Text]" custT="1"/>
      <dgm:spPr/>
      <dgm:t>
        <a:bodyPr/>
        <a:lstStyle/>
        <a:p>
          <a:pPr>
            <a:buFont typeface="Arial" panose="020B0604020202020204" pitchFamily="34" charset="0"/>
            <a:buChar char="•"/>
          </a:pPr>
          <a:r>
            <a:rPr lang="en-GB" sz="1200"/>
            <a:t>Demand created in first niche markets</a:t>
          </a:r>
        </a:p>
      </dgm:t>
    </dgm:pt>
    <dgm:pt modelId="{6DDE90FC-1AE1-C44C-810B-72B454A58BF3}" type="parTrans" cxnId="{494AAB24-8D03-504E-9ED7-641846DC2A72}">
      <dgm:prSet/>
      <dgm:spPr/>
      <dgm:t>
        <a:bodyPr/>
        <a:lstStyle/>
        <a:p>
          <a:endParaRPr lang="en-GB"/>
        </a:p>
      </dgm:t>
    </dgm:pt>
    <dgm:pt modelId="{CCF7F103-6682-E543-884C-1DE222F996A5}" type="sibTrans" cxnId="{494AAB24-8D03-504E-9ED7-641846DC2A72}">
      <dgm:prSet/>
      <dgm:spPr/>
      <dgm:t>
        <a:bodyPr/>
        <a:lstStyle/>
        <a:p>
          <a:endParaRPr lang="en-GB"/>
        </a:p>
      </dgm:t>
    </dgm:pt>
    <dgm:pt modelId="{E8BA6A88-6422-564A-A1C8-BCAF60CEBAD9}">
      <dgm:prSet phldrT="[Text]" custT="1"/>
      <dgm:spPr/>
      <dgm:t>
        <a:bodyPr/>
        <a:lstStyle/>
        <a:p>
          <a:pPr>
            <a:buFont typeface="Arial" panose="020B0604020202020204" pitchFamily="34" charset="0"/>
            <a:buChar char="•"/>
          </a:pPr>
          <a:r>
            <a:rPr lang="en-GB" sz="1200"/>
            <a:t>Niche markets &amp; practices established</a:t>
          </a:r>
        </a:p>
      </dgm:t>
    </dgm:pt>
    <dgm:pt modelId="{D8794105-1603-8B43-A960-34E233F88DC9}" type="parTrans" cxnId="{11B2801A-3938-4247-84E7-57460426CFFC}">
      <dgm:prSet/>
      <dgm:spPr/>
      <dgm:t>
        <a:bodyPr/>
        <a:lstStyle/>
        <a:p>
          <a:endParaRPr lang="en-GB"/>
        </a:p>
      </dgm:t>
    </dgm:pt>
    <dgm:pt modelId="{B62AC62B-127E-E944-AA15-B3DA51852C18}" type="sibTrans" cxnId="{11B2801A-3938-4247-84E7-57460426CFFC}">
      <dgm:prSet/>
      <dgm:spPr/>
      <dgm:t>
        <a:bodyPr/>
        <a:lstStyle/>
        <a:p>
          <a:endParaRPr lang="en-GB"/>
        </a:p>
      </dgm:t>
    </dgm:pt>
    <dgm:pt modelId="{C98B76C4-9294-6840-BE77-9B4DFBA8D67C}">
      <dgm:prSet phldrT="[Text]" custT="1"/>
      <dgm:spPr/>
      <dgm:t>
        <a:bodyPr/>
        <a:lstStyle/>
        <a:p>
          <a:pPr>
            <a:buFont typeface="Arial" panose="020B0604020202020204" pitchFamily="34" charset="0"/>
            <a:buChar char="•"/>
          </a:pPr>
          <a:r>
            <a:rPr lang="en-GB" sz="1200"/>
            <a:t>Expanding beyond niche market, new practices expanding</a:t>
          </a:r>
        </a:p>
      </dgm:t>
    </dgm:pt>
    <dgm:pt modelId="{31EFFBFA-1D84-4246-8BEB-D1879A3B6D0E}" type="parTrans" cxnId="{E8594CD3-92A5-914B-ADA3-1FED7C6FABFE}">
      <dgm:prSet/>
      <dgm:spPr/>
      <dgm:t>
        <a:bodyPr/>
        <a:lstStyle/>
        <a:p>
          <a:endParaRPr lang="en-GB"/>
        </a:p>
      </dgm:t>
    </dgm:pt>
    <dgm:pt modelId="{410D8595-9008-E24D-947B-D2A5C47747C8}" type="sibTrans" cxnId="{E8594CD3-92A5-914B-ADA3-1FED7C6FABFE}">
      <dgm:prSet/>
      <dgm:spPr/>
      <dgm:t>
        <a:bodyPr/>
        <a:lstStyle/>
        <a:p>
          <a:endParaRPr lang="en-GB"/>
        </a:p>
      </dgm:t>
    </dgm:pt>
    <dgm:pt modelId="{F5DE0EC1-2419-A944-8BEB-E5A447829687}">
      <dgm:prSet phldrT="[Text]" custT="1"/>
      <dgm:spPr/>
      <dgm:t>
        <a:bodyPr/>
        <a:lstStyle/>
        <a:p>
          <a:pPr>
            <a:buFont typeface="Arial" panose="020B0604020202020204" pitchFamily="34" charset="0"/>
            <a:buChar char="•"/>
          </a:pPr>
          <a:r>
            <a:rPr lang="en-GB" sz="1200"/>
            <a:t>Well defined user demand &amp; practices established</a:t>
          </a:r>
        </a:p>
      </dgm:t>
    </dgm:pt>
    <dgm:pt modelId="{AF0B2E1D-9AE4-6C40-BC13-008A1EBC6659}" type="parTrans" cxnId="{BB21F549-CCCE-1845-A71B-41BFC8787651}">
      <dgm:prSet/>
      <dgm:spPr/>
      <dgm:t>
        <a:bodyPr/>
        <a:lstStyle/>
        <a:p>
          <a:endParaRPr lang="en-GB"/>
        </a:p>
      </dgm:t>
    </dgm:pt>
    <dgm:pt modelId="{0D20A529-01B7-C844-B2D0-29F5F649F7BF}" type="sibTrans" cxnId="{BB21F549-CCCE-1845-A71B-41BFC8787651}">
      <dgm:prSet/>
      <dgm:spPr/>
      <dgm:t>
        <a:bodyPr/>
        <a:lstStyle/>
        <a:p>
          <a:endParaRPr lang="en-GB"/>
        </a:p>
      </dgm:t>
    </dgm:pt>
    <dgm:pt modelId="{2ED18E88-F025-D441-87D7-03B688F6BE2A}">
      <dgm:prSet phldrT="[Text]" custT="1"/>
      <dgm:spPr/>
      <dgm:t>
        <a:bodyPr/>
        <a:lstStyle/>
        <a:p>
          <a:r>
            <a:rPr lang="en-GB" sz="1200"/>
            <a:t>First outsiders/entrepreneurs</a:t>
          </a:r>
        </a:p>
      </dgm:t>
    </dgm:pt>
    <dgm:pt modelId="{B1DD2DD0-8E0F-9D4C-B15E-E008F5F303D3}" type="parTrans" cxnId="{4BF8F47D-2250-6E4A-8FF9-3B246E6A232A}">
      <dgm:prSet/>
      <dgm:spPr/>
      <dgm:t>
        <a:bodyPr/>
        <a:lstStyle/>
        <a:p>
          <a:endParaRPr lang="en-GB"/>
        </a:p>
      </dgm:t>
    </dgm:pt>
    <dgm:pt modelId="{12BA8D0E-61EB-C447-B8AD-70EFEED7A7B9}" type="sibTrans" cxnId="{4BF8F47D-2250-6E4A-8FF9-3B246E6A232A}">
      <dgm:prSet/>
      <dgm:spPr/>
      <dgm:t>
        <a:bodyPr/>
        <a:lstStyle/>
        <a:p>
          <a:endParaRPr lang="en-GB"/>
        </a:p>
      </dgm:t>
    </dgm:pt>
    <dgm:pt modelId="{67500DFF-7EB2-FA43-A135-B84712617223}">
      <dgm:prSet phldrT="[Text]" custT="1"/>
      <dgm:spPr/>
      <dgm:t>
        <a:bodyPr/>
        <a:lstStyle/>
        <a:p>
          <a:r>
            <a:rPr lang="en-GB" sz="1200"/>
            <a:t>Recruit/train specialists, develop supply chain</a:t>
          </a:r>
        </a:p>
      </dgm:t>
    </dgm:pt>
    <dgm:pt modelId="{401F1C9A-628A-534C-A78A-734436EE247B}" type="parTrans" cxnId="{73BD8808-0D99-6F4E-94FE-6EBE7CA6D1CA}">
      <dgm:prSet/>
      <dgm:spPr/>
      <dgm:t>
        <a:bodyPr/>
        <a:lstStyle/>
        <a:p>
          <a:endParaRPr lang="en-GB"/>
        </a:p>
      </dgm:t>
    </dgm:pt>
    <dgm:pt modelId="{9735F0FE-384F-A549-BB89-37BBAD913857}" type="sibTrans" cxnId="{73BD8808-0D99-6F4E-94FE-6EBE7CA6D1CA}">
      <dgm:prSet/>
      <dgm:spPr/>
      <dgm:t>
        <a:bodyPr/>
        <a:lstStyle/>
        <a:p>
          <a:endParaRPr lang="en-GB"/>
        </a:p>
      </dgm:t>
    </dgm:pt>
    <dgm:pt modelId="{83390703-55F2-AE47-A045-2A28AF2A5FD2}">
      <dgm:prSet phldrT="[Text]" custT="1"/>
      <dgm:spPr/>
      <dgm:t>
        <a:bodyPr/>
        <a:lstStyle/>
        <a:p>
          <a:r>
            <a:rPr lang="en-GB" sz="1200"/>
            <a:t>Grow operational staff &amp; production capacity</a:t>
          </a:r>
        </a:p>
      </dgm:t>
    </dgm:pt>
    <dgm:pt modelId="{AFFCF4B4-FE20-BA4E-83B4-F8570D8917A8}" type="parTrans" cxnId="{C082F4F4-0FAD-614F-9EF1-B745877153B9}">
      <dgm:prSet/>
      <dgm:spPr/>
      <dgm:t>
        <a:bodyPr/>
        <a:lstStyle/>
        <a:p>
          <a:endParaRPr lang="en-GB"/>
        </a:p>
      </dgm:t>
    </dgm:pt>
    <dgm:pt modelId="{1023C1E5-9498-1D4C-BA1A-BA0D94648143}" type="sibTrans" cxnId="{C082F4F4-0FAD-614F-9EF1-B745877153B9}">
      <dgm:prSet/>
      <dgm:spPr/>
      <dgm:t>
        <a:bodyPr/>
        <a:lstStyle/>
        <a:p>
          <a:endParaRPr lang="en-GB"/>
        </a:p>
      </dgm:t>
    </dgm:pt>
    <dgm:pt modelId="{F3242973-282E-874B-809A-E73E95E71711}">
      <dgm:prSet phldrT="[Text]" custT="1"/>
      <dgm:spPr/>
      <dgm:t>
        <a:bodyPr/>
        <a:lstStyle/>
        <a:p>
          <a:r>
            <a:rPr lang="en-GB" sz="1200"/>
            <a:t>Mature company or independent division</a:t>
          </a:r>
        </a:p>
      </dgm:t>
    </dgm:pt>
    <dgm:pt modelId="{4D0C9BEF-6D46-DC40-8E60-518C0153742E}" type="parTrans" cxnId="{1DEAB8C6-D5E5-6B46-81CF-4F7BB3F82E45}">
      <dgm:prSet/>
      <dgm:spPr/>
      <dgm:t>
        <a:bodyPr/>
        <a:lstStyle/>
        <a:p>
          <a:endParaRPr lang="en-GB"/>
        </a:p>
      </dgm:t>
    </dgm:pt>
    <dgm:pt modelId="{5B87E76D-CD20-474D-A937-41AB6FD2ADAA}" type="sibTrans" cxnId="{1DEAB8C6-D5E5-6B46-81CF-4F7BB3F82E45}">
      <dgm:prSet/>
      <dgm:spPr/>
      <dgm:t>
        <a:bodyPr/>
        <a:lstStyle/>
        <a:p>
          <a:endParaRPr lang="en-GB"/>
        </a:p>
      </dgm:t>
    </dgm:pt>
    <dgm:pt modelId="{2422DC53-9C77-C94E-A912-146CA0751438}">
      <dgm:prSet phldrT="[Text]" custT="1"/>
      <dgm:spPr/>
      <dgm:t>
        <a:bodyPr/>
        <a:lstStyle/>
        <a:p>
          <a:r>
            <a:rPr lang="en-GB" sz="1200"/>
            <a:t>Speculative public/ internal funding</a:t>
          </a:r>
        </a:p>
      </dgm:t>
    </dgm:pt>
    <dgm:pt modelId="{B4E6023D-B41A-0E4D-A8F9-F6A4A58C146C}" type="parTrans" cxnId="{CCA3A8AD-1C20-3141-9689-27C9D2D22905}">
      <dgm:prSet/>
      <dgm:spPr/>
      <dgm:t>
        <a:bodyPr/>
        <a:lstStyle/>
        <a:p>
          <a:endParaRPr lang="en-GB"/>
        </a:p>
      </dgm:t>
    </dgm:pt>
    <dgm:pt modelId="{2FD3ABD3-6204-E44B-A164-24E8162FD6B4}" type="sibTrans" cxnId="{CCA3A8AD-1C20-3141-9689-27C9D2D22905}">
      <dgm:prSet/>
      <dgm:spPr/>
      <dgm:t>
        <a:bodyPr/>
        <a:lstStyle/>
        <a:p>
          <a:endParaRPr lang="en-GB"/>
        </a:p>
      </dgm:t>
    </dgm:pt>
    <dgm:pt modelId="{55FF3ABD-F644-A84B-80D7-A855CA60CDF9}">
      <dgm:prSet phldrT="[Text]" custT="1"/>
      <dgm:spPr/>
      <dgm:t>
        <a:bodyPr/>
        <a:lstStyle/>
        <a:p>
          <a:r>
            <a:rPr lang="en-GB" sz="1200"/>
            <a:t>Targeted internal funds/project specific public grants</a:t>
          </a:r>
        </a:p>
      </dgm:t>
    </dgm:pt>
    <dgm:pt modelId="{E6800E3C-074F-7544-805A-5D398CA7B064}" type="parTrans" cxnId="{B80E8034-E228-974C-B1BD-70643F16FB67}">
      <dgm:prSet/>
      <dgm:spPr/>
      <dgm:t>
        <a:bodyPr/>
        <a:lstStyle/>
        <a:p>
          <a:endParaRPr lang="en-GB"/>
        </a:p>
      </dgm:t>
    </dgm:pt>
    <dgm:pt modelId="{7BDBFE88-2C1E-FB44-AF5C-4504FF1896FA}" type="sibTrans" cxnId="{B80E8034-E228-974C-B1BD-70643F16FB67}">
      <dgm:prSet/>
      <dgm:spPr/>
      <dgm:t>
        <a:bodyPr/>
        <a:lstStyle/>
        <a:p>
          <a:endParaRPr lang="en-GB"/>
        </a:p>
      </dgm:t>
    </dgm:pt>
    <dgm:pt modelId="{FF3934B3-74C9-A44F-BF5A-DE083BFDCE92}">
      <dgm:prSet phldrT="[Text]" custT="1"/>
      <dgm:spPr/>
      <dgm:t>
        <a:bodyPr/>
        <a:lstStyle/>
        <a:p>
          <a:r>
            <a:rPr lang="en-GB" sz="1200"/>
            <a:t>Targeted internal funds, project grants, angel or VC investors</a:t>
          </a:r>
        </a:p>
      </dgm:t>
    </dgm:pt>
    <dgm:pt modelId="{BBBE0E9D-5D81-2742-AD8D-6DC25F73DB46}" type="parTrans" cxnId="{00490806-9B0D-1E4B-9908-EBB82F71B9DD}">
      <dgm:prSet/>
      <dgm:spPr/>
      <dgm:t>
        <a:bodyPr/>
        <a:lstStyle/>
        <a:p>
          <a:endParaRPr lang="en-GB"/>
        </a:p>
      </dgm:t>
    </dgm:pt>
    <dgm:pt modelId="{16DD4261-0AB2-A44D-B2B5-E8F84D54F2CF}" type="sibTrans" cxnId="{00490806-9B0D-1E4B-9908-EBB82F71B9DD}">
      <dgm:prSet/>
      <dgm:spPr/>
      <dgm:t>
        <a:bodyPr/>
        <a:lstStyle/>
        <a:p>
          <a:endParaRPr lang="en-GB"/>
        </a:p>
      </dgm:t>
    </dgm:pt>
    <dgm:pt modelId="{90B4F900-2A91-934B-ABC0-7EF53E6A96FF}">
      <dgm:prSet phldrT="[Text]" custT="1"/>
      <dgm:spPr/>
      <dgm:t>
        <a:bodyPr/>
        <a:lstStyle/>
        <a:p>
          <a:r>
            <a:rPr lang="en-GB" sz="1200"/>
            <a:t>1st sales, internal funds, project grants, angel/VC investor</a:t>
          </a:r>
        </a:p>
      </dgm:t>
    </dgm:pt>
    <dgm:pt modelId="{7D41DAF6-525A-BB46-A1F5-7C064B6E4597}" type="parTrans" cxnId="{FF46053A-2309-EE4C-9F9F-E6C0BBC20B8F}">
      <dgm:prSet/>
      <dgm:spPr/>
      <dgm:t>
        <a:bodyPr/>
        <a:lstStyle/>
        <a:p>
          <a:endParaRPr lang="en-GB"/>
        </a:p>
      </dgm:t>
    </dgm:pt>
    <dgm:pt modelId="{7910B693-7DE2-FF4F-99BC-03BA70C134B9}" type="sibTrans" cxnId="{FF46053A-2309-EE4C-9F9F-E6C0BBC20B8F}">
      <dgm:prSet/>
      <dgm:spPr/>
      <dgm:t>
        <a:bodyPr/>
        <a:lstStyle/>
        <a:p>
          <a:endParaRPr lang="en-GB"/>
        </a:p>
      </dgm:t>
    </dgm:pt>
    <dgm:pt modelId="{5EC5E860-E575-1C4F-B276-532740242104}">
      <dgm:prSet phldrT="[Text]" custT="1"/>
      <dgm:spPr/>
      <dgm:t>
        <a:bodyPr/>
        <a:lstStyle/>
        <a:p>
          <a:r>
            <a:rPr lang="en-GB" sz="1200"/>
            <a:t>First profits, first commercial debt and equity investment</a:t>
          </a:r>
        </a:p>
      </dgm:t>
    </dgm:pt>
    <dgm:pt modelId="{3F1126D3-4829-5A47-9C37-8F5356EEE805}" type="parTrans" cxnId="{BC812422-C04D-364F-93A9-58D61BB023F9}">
      <dgm:prSet/>
      <dgm:spPr/>
      <dgm:t>
        <a:bodyPr/>
        <a:lstStyle/>
        <a:p>
          <a:endParaRPr lang="en-GB"/>
        </a:p>
      </dgm:t>
    </dgm:pt>
    <dgm:pt modelId="{30C1955A-1CCF-AA4E-BFB0-E7BC823FDA43}" type="sibTrans" cxnId="{BC812422-C04D-364F-93A9-58D61BB023F9}">
      <dgm:prSet/>
      <dgm:spPr/>
      <dgm:t>
        <a:bodyPr/>
        <a:lstStyle/>
        <a:p>
          <a:endParaRPr lang="en-GB"/>
        </a:p>
      </dgm:t>
    </dgm:pt>
    <dgm:pt modelId="{03551657-B190-5142-BD08-FA9A9FC481CE}">
      <dgm:prSet phldrT="[Text]" custT="1"/>
      <dgm:spPr/>
      <dgm:t>
        <a:bodyPr/>
        <a:lstStyle/>
        <a:p>
          <a:r>
            <a:rPr lang="en-GB" sz="1200"/>
            <a:t>Neutral or negative</a:t>
          </a:r>
        </a:p>
      </dgm:t>
    </dgm:pt>
    <dgm:pt modelId="{296E9C4E-7C63-8A45-B109-0EE0DB135B65}" type="parTrans" cxnId="{9F69F128-C3CB-B94B-8EAD-8FDAC514D4C2}">
      <dgm:prSet/>
      <dgm:spPr/>
      <dgm:t>
        <a:bodyPr/>
        <a:lstStyle/>
        <a:p>
          <a:endParaRPr lang="en-GB"/>
        </a:p>
      </dgm:t>
    </dgm:pt>
    <dgm:pt modelId="{BE88C6F8-7694-CC46-B55F-8395A305B6DE}" type="sibTrans" cxnId="{9F69F128-C3CB-B94B-8EAD-8FDAC514D4C2}">
      <dgm:prSet/>
      <dgm:spPr/>
      <dgm:t>
        <a:bodyPr/>
        <a:lstStyle/>
        <a:p>
          <a:endParaRPr lang="en-GB"/>
        </a:p>
      </dgm:t>
    </dgm:pt>
    <dgm:pt modelId="{CEB115CF-864D-B147-8354-56A5A82C62A2}">
      <dgm:prSet phldrT="[Text]" custT="1"/>
      <dgm:spPr/>
      <dgm:t>
        <a:bodyPr/>
        <a:lstStyle/>
        <a:p>
          <a:r>
            <a:rPr lang="en-GB" sz="1200"/>
            <a:t>Neutral or negative</a:t>
          </a:r>
        </a:p>
      </dgm:t>
    </dgm:pt>
    <dgm:pt modelId="{3E77F7D3-3F20-034F-BD78-B8A70187F755}" type="parTrans" cxnId="{05C94F6A-AEA3-574E-AAC9-DB3D4E84BE40}">
      <dgm:prSet/>
      <dgm:spPr/>
      <dgm:t>
        <a:bodyPr/>
        <a:lstStyle/>
        <a:p>
          <a:endParaRPr lang="en-GB"/>
        </a:p>
      </dgm:t>
    </dgm:pt>
    <dgm:pt modelId="{9DC06386-02B9-BA4A-B454-95BB99A1A418}" type="sibTrans" cxnId="{05C94F6A-AEA3-574E-AAC9-DB3D4E84BE40}">
      <dgm:prSet/>
      <dgm:spPr/>
      <dgm:t>
        <a:bodyPr/>
        <a:lstStyle/>
        <a:p>
          <a:endParaRPr lang="en-GB"/>
        </a:p>
      </dgm:t>
    </dgm:pt>
    <dgm:pt modelId="{DFD7FE27-07CE-6041-B96D-3A6F05B3EF7F}">
      <dgm:prSet phldrT="[Text]" custT="1"/>
      <dgm:spPr/>
      <dgm:t>
        <a:bodyPr/>
        <a:lstStyle/>
        <a:p>
          <a:r>
            <a:rPr lang="en-GB" sz="1200"/>
            <a:t>Neutral regulation, minor amendments to mitigate negative aspects</a:t>
          </a:r>
        </a:p>
      </dgm:t>
    </dgm:pt>
    <dgm:pt modelId="{36B5EC7C-318F-9943-BF9D-D967B6921BB4}" type="parTrans" cxnId="{CE718E05-0D87-0B4F-8766-F028423B11A4}">
      <dgm:prSet/>
      <dgm:spPr/>
      <dgm:t>
        <a:bodyPr/>
        <a:lstStyle/>
        <a:p>
          <a:endParaRPr lang="en-GB"/>
        </a:p>
      </dgm:t>
    </dgm:pt>
    <dgm:pt modelId="{9FF43168-9F31-2543-A7AE-C34419151740}" type="sibTrans" cxnId="{CE718E05-0D87-0B4F-8766-F028423B11A4}">
      <dgm:prSet/>
      <dgm:spPr/>
      <dgm:t>
        <a:bodyPr/>
        <a:lstStyle/>
        <a:p>
          <a:endParaRPr lang="en-GB"/>
        </a:p>
      </dgm:t>
    </dgm:pt>
    <dgm:pt modelId="{69A2FB24-D8EB-324C-8BE5-951C63EF66A4}">
      <dgm:prSet phldrT="[Text]" custT="1"/>
      <dgm:spPr/>
      <dgm:t>
        <a:bodyPr/>
        <a:lstStyle/>
        <a:p>
          <a:r>
            <a:rPr lang="en-GB" sz="1200"/>
            <a:t>Targeted positive additions or amendments</a:t>
          </a:r>
        </a:p>
      </dgm:t>
    </dgm:pt>
    <dgm:pt modelId="{70FB5ABF-A711-B149-A052-078992CB2CF4}" type="parTrans" cxnId="{C8A42510-2A62-9D43-884A-CE459794599E}">
      <dgm:prSet/>
      <dgm:spPr/>
      <dgm:t>
        <a:bodyPr/>
        <a:lstStyle/>
        <a:p>
          <a:endParaRPr lang="en-GB"/>
        </a:p>
      </dgm:t>
    </dgm:pt>
    <dgm:pt modelId="{4D171FA9-F38C-2344-8768-E7048A972B35}" type="sibTrans" cxnId="{C8A42510-2A62-9D43-884A-CE459794599E}">
      <dgm:prSet/>
      <dgm:spPr/>
      <dgm:t>
        <a:bodyPr/>
        <a:lstStyle/>
        <a:p>
          <a:endParaRPr lang="en-GB"/>
        </a:p>
      </dgm:t>
    </dgm:pt>
    <dgm:pt modelId="{92434AAD-FEFD-6C4E-8280-61332DC64C61}">
      <dgm:prSet phldrT="[Text]" custT="1"/>
      <dgm:spPr/>
      <dgm:t>
        <a:bodyPr/>
        <a:lstStyle/>
        <a:p>
          <a:r>
            <a:rPr lang="en-GB" sz="1200"/>
            <a:t>Broad positive additions, amendments or removals</a:t>
          </a:r>
        </a:p>
      </dgm:t>
    </dgm:pt>
    <dgm:pt modelId="{DE3D2F23-8133-AA44-AD03-18917CAC3302}" type="parTrans" cxnId="{170AA885-9405-D946-9D17-A63F9A618C9B}">
      <dgm:prSet/>
      <dgm:spPr/>
      <dgm:t>
        <a:bodyPr/>
        <a:lstStyle/>
        <a:p>
          <a:endParaRPr lang="en-GB"/>
        </a:p>
      </dgm:t>
    </dgm:pt>
    <dgm:pt modelId="{1E837BC8-4CBE-7E4B-9A1B-47E65400E760}" type="sibTrans" cxnId="{170AA885-9405-D946-9D17-A63F9A618C9B}">
      <dgm:prSet/>
      <dgm:spPr/>
      <dgm:t>
        <a:bodyPr/>
        <a:lstStyle/>
        <a:p>
          <a:endParaRPr lang="en-GB"/>
        </a:p>
      </dgm:t>
    </dgm:pt>
    <dgm:pt modelId="{76AE63B8-E76C-0241-9517-84264404F767}">
      <dgm:prSet phldrT="[Text]" custT="1"/>
      <dgm:spPr/>
      <dgm:t>
        <a:bodyPr/>
        <a:lstStyle/>
        <a:p>
          <a:r>
            <a:rPr lang="en-GB" sz="1200"/>
            <a:t>Fully adapted regulatory environmental &amp; market structure</a:t>
          </a:r>
        </a:p>
      </dgm:t>
    </dgm:pt>
    <dgm:pt modelId="{0B97FE7C-2044-0E4F-AC89-FD4C3843A2F3}" type="parTrans" cxnId="{3BA97A46-0CEA-1B4C-8D60-A92EAA1C96D0}">
      <dgm:prSet/>
      <dgm:spPr/>
      <dgm:t>
        <a:bodyPr/>
        <a:lstStyle/>
        <a:p>
          <a:endParaRPr lang="en-GB"/>
        </a:p>
      </dgm:t>
    </dgm:pt>
    <dgm:pt modelId="{0768E0E0-EEF5-614D-982C-FF369FEE9C89}" type="sibTrans" cxnId="{3BA97A46-0CEA-1B4C-8D60-A92EAA1C96D0}">
      <dgm:prSet/>
      <dgm:spPr/>
      <dgm:t>
        <a:bodyPr/>
        <a:lstStyle/>
        <a:p>
          <a:endParaRPr lang="en-GB"/>
        </a:p>
      </dgm:t>
    </dgm:pt>
    <dgm:pt modelId="{9F6A3CF2-BCA5-2749-8FD8-4F663A851175}">
      <dgm:prSet phldrT="[Text]" custT="1"/>
      <dgm:spPr/>
      <dgm:t>
        <a:bodyPr/>
        <a:lstStyle/>
        <a:p>
          <a:r>
            <a:rPr lang="en-GB" sz="1200"/>
            <a:t>Research teams, lone visionaries</a:t>
          </a:r>
        </a:p>
      </dgm:t>
    </dgm:pt>
    <dgm:pt modelId="{A2C2612F-2263-1A43-9538-2097DCD41060}" type="parTrans" cxnId="{D163EECB-B071-3E44-88F7-65D3237BD5CD}">
      <dgm:prSet/>
      <dgm:spPr/>
      <dgm:t>
        <a:bodyPr/>
        <a:lstStyle/>
        <a:p>
          <a:endParaRPr lang="en-GB"/>
        </a:p>
      </dgm:t>
    </dgm:pt>
    <dgm:pt modelId="{EBCB2FD7-888A-954E-A116-4E4073A60F6F}" type="sibTrans" cxnId="{D163EECB-B071-3E44-88F7-65D3237BD5CD}">
      <dgm:prSet/>
      <dgm:spPr/>
      <dgm:t>
        <a:bodyPr/>
        <a:lstStyle/>
        <a:p>
          <a:endParaRPr lang="en-GB"/>
        </a:p>
      </dgm:t>
    </dgm:pt>
    <dgm:pt modelId="{EF24F9C2-D126-4349-BF58-A8BC423CB837}">
      <dgm:prSet phldrT="[Text]" custT="1"/>
      <dgm:spPr/>
      <dgm:t>
        <a:bodyPr/>
        <a:lstStyle/>
        <a:p>
          <a:r>
            <a:rPr lang="en-GB" sz="1200"/>
            <a:t>Specialist technology institutions</a:t>
          </a:r>
        </a:p>
      </dgm:t>
    </dgm:pt>
    <dgm:pt modelId="{78F22F99-CC1E-8443-88A3-AABCA86A7474}" type="parTrans" cxnId="{F614054C-8828-2841-B66C-A5D59639D9ED}">
      <dgm:prSet/>
      <dgm:spPr/>
      <dgm:t>
        <a:bodyPr/>
        <a:lstStyle/>
        <a:p>
          <a:endParaRPr lang="en-GB"/>
        </a:p>
      </dgm:t>
    </dgm:pt>
    <dgm:pt modelId="{FB88F3EF-AC75-3F44-9A3A-66ED2BD240D6}" type="sibTrans" cxnId="{F614054C-8828-2841-B66C-A5D59639D9ED}">
      <dgm:prSet/>
      <dgm:spPr/>
      <dgm:t>
        <a:bodyPr/>
        <a:lstStyle/>
        <a:p>
          <a:endParaRPr lang="en-GB"/>
        </a:p>
      </dgm:t>
    </dgm:pt>
    <dgm:pt modelId="{7D3E2102-AF00-CF46-A452-72499B2F673B}">
      <dgm:prSet phldrT="[Text]" custT="1"/>
      <dgm:spPr/>
      <dgm:t>
        <a:bodyPr/>
        <a:lstStyle/>
        <a:p>
          <a:r>
            <a:rPr lang="en-GB" sz="1200"/>
            <a:t>1st technology associations, new civil service experts</a:t>
          </a:r>
        </a:p>
      </dgm:t>
    </dgm:pt>
    <dgm:pt modelId="{96892283-993F-A340-882E-754B92B2F4C9}" type="parTrans" cxnId="{45B02BC4-111A-A24C-B1EF-22D44C681EFB}">
      <dgm:prSet/>
      <dgm:spPr/>
      <dgm:t>
        <a:bodyPr/>
        <a:lstStyle/>
        <a:p>
          <a:endParaRPr lang="en-GB"/>
        </a:p>
      </dgm:t>
    </dgm:pt>
    <dgm:pt modelId="{1F71572B-F72A-E54D-9237-4876B3B92B2F}" type="sibTrans" cxnId="{45B02BC4-111A-A24C-B1EF-22D44C681EFB}">
      <dgm:prSet/>
      <dgm:spPr/>
      <dgm:t>
        <a:bodyPr/>
        <a:lstStyle/>
        <a:p>
          <a:endParaRPr lang="en-GB"/>
        </a:p>
      </dgm:t>
    </dgm:pt>
    <dgm:pt modelId="{D959D8D6-E890-394E-BF04-81CC4F9867A4}">
      <dgm:prSet phldrT="[Text]" custT="1"/>
      <dgm:spPr/>
      <dgm:t>
        <a:bodyPr/>
        <a:lstStyle/>
        <a:p>
          <a:r>
            <a:rPr lang="en-GB" sz="1200"/>
            <a:t>Growing associations, dedicated government units</a:t>
          </a:r>
        </a:p>
      </dgm:t>
    </dgm:pt>
    <dgm:pt modelId="{A0A35584-75AB-B446-980B-BE45DD127237}" type="parTrans" cxnId="{B26E4740-A2DA-C94A-8078-DAE6F420B906}">
      <dgm:prSet/>
      <dgm:spPr/>
      <dgm:t>
        <a:bodyPr/>
        <a:lstStyle/>
        <a:p>
          <a:endParaRPr lang="en-GB"/>
        </a:p>
      </dgm:t>
    </dgm:pt>
    <dgm:pt modelId="{3D78B598-EB21-3D4E-B4F4-EA0913F8CB3A}" type="sibTrans" cxnId="{B26E4740-A2DA-C94A-8078-DAE6F420B906}">
      <dgm:prSet/>
      <dgm:spPr/>
      <dgm:t>
        <a:bodyPr/>
        <a:lstStyle/>
        <a:p>
          <a:endParaRPr lang="en-GB"/>
        </a:p>
      </dgm:t>
    </dgm:pt>
    <dgm:pt modelId="{4B4F9A9C-0AB1-FE41-8BAC-95EE3636269E}">
      <dgm:prSet phldrT="[Text]" custT="1"/>
      <dgm:spPr/>
      <dgm:t>
        <a:bodyPr/>
        <a:lstStyle/>
        <a:p>
          <a:r>
            <a:rPr lang="en-GB" sz="1600"/>
            <a:t>Infrastructure</a:t>
          </a:r>
        </a:p>
      </dgm:t>
    </dgm:pt>
    <dgm:pt modelId="{D73EDCED-A5A1-6449-9A7C-C1E670E07E02}" type="parTrans" cxnId="{A6D38AFE-EE6F-AA41-9CDE-BF8E67106E67}">
      <dgm:prSet/>
      <dgm:spPr/>
      <dgm:t>
        <a:bodyPr/>
        <a:lstStyle/>
        <a:p>
          <a:endParaRPr lang="en-GB"/>
        </a:p>
      </dgm:t>
    </dgm:pt>
    <dgm:pt modelId="{8A3C8CF5-5E25-AA44-A461-E090C047AC0D}" type="sibTrans" cxnId="{A6D38AFE-EE6F-AA41-9CDE-BF8E67106E67}">
      <dgm:prSet/>
      <dgm:spPr/>
      <dgm:t>
        <a:bodyPr/>
        <a:lstStyle/>
        <a:p>
          <a:endParaRPr lang="en-GB"/>
        </a:p>
      </dgm:t>
    </dgm:pt>
    <dgm:pt modelId="{1457AA9A-C44E-0441-A15F-DB1F38181B12}">
      <dgm:prSet phldrT="[Text]" custT="1"/>
      <dgm:spPr/>
      <dgm:t>
        <a:bodyPr/>
        <a:lstStyle/>
        <a:p>
          <a:r>
            <a:rPr lang="en-GB" sz="1200"/>
            <a:t>Established associations, new governance responsibilities</a:t>
          </a:r>
        </a:p>
      </dgm:t>
    </dgm:pt>
    <dgm:pt modelId="{9D731A50-82C7-FD43-B8AA-2FBB8C7D662C}" type="parTrans" cxnId="{0C9CE8FC-CDB7-C843-BF69-6F2AC2DC050A}">
      <dgm:prSet/>
      <dgm:spPr/>
      <dgm:t>
        <a:bodyPr/>
        <a:lstStyle/>
        <a:p>
          <a:endParaRPr lang="en-GB"/>
        </a:p>
      </dgm:t>
    </dgm:pt>
    <dgm:pt modelId="{D33F7C74-A9DA-2246-B70F-12B56C643F72}" type="sibTrans" cxnId="{0C9CE8FC-CDB7-C843-BF69-6F2AC2DC050A}">
      <dgm:prSet/>
      <dgm:spPr/>
      <dgm:t>
        <a:bodyPr/>
        <a:lstStyle/>
        <a:p>
          <a:endParaRPr lang="en-GB"/>
        </a:p>
      </dgm:t>
    </dgm:pt>
    <dgm:pt modelId="{D51975FD-68F1-AA47-AE95-682BA47759C2}">
      <dgm:prSet phldrT="[Text]" custT="1"/>
      <dgm:spPr/>
      <dgm:t>
        <a:bodyPr/>
        <a:lstStyle/>
        <a:p>
          <a:r>
            <a:rPr lang="en-GB" sz="1200"/>
            <a:t>Established associated, integrated governance responsibilities</a:t>
          </a:r>
        </a:p>
      </dgm:t>
    </dgm:pt>
    <dgm:pt modelId="{6A4A23B2-B4DC-704F-AF44-AA7BA2591B75}" type="parTrans" cxnId="{426F15E1-082C-7D4C-B586-42F0A89752C9}">
      <dgm:prSet/>
      <dgm:spPr/>
      <dgm:t>
        <a:bodyPr/>
        <a:lstStyle/>
        <a:p>
          <a:endParaRPr lang="en-GB"/>
        </a:p>
      </dgm:t>
    </dgm:pt>
    <dgm:pt modelId="{65044178-5176-E44E-B3CC-5849C2A54DF6}" type="sibTrans" cxnId="{426F15E1-082C-7D4C-B586-42F0A89752C9}">
      <dgm:prSet/>
      <dgm:spPr/>
      <dgm:t>
        <a:bodyPr/>
        <a:lstStyle/>
        <a:p>
          <a:endParaRPr lang="en-GB"/>
        </a:p>
      </dgm:t>
    </dgm:pt>
    <dgm:pt modelId="{301FD05F-EB93-104B-88AF-39BA769C233B}">
      <dgm:prSet phldrT="[Text]" custT="1"/>
      <dgm:spPr/>
      <dgm:t>
        <a:bodyPr/>
        <a:lstStyle/>
        <a:p>
          <a:r>
            <a:rPr lang="en-GB" sz="1200"/>
            <a:t>Negative or neutral physical infrastructure</a:t>
          </a:r>
        </a:p>
      </dgm:t>
    </dgm:pt>
    <dgm:pt modelId="{91BABC22-5B86-B34A-8E1C-9546042E350F}" type="parTrans" cxnId="{04BFD943-0CC1-574A-89D9-1EE7C0FC753D}">
      <dgm:prSet/>
      <dgm:spPr/>
      <dgm:t>
        <a:bodyPr/>
        <a:lstStyle/>
        <a:p>
          <a:endParaRPr lang="en-GB"/>
        </a:p>
      </dgm:t>
    </dgm:pt>
    <dgm:pt modelId="{43BFC893-1188-0544-B872-54EF50CDEDC4}" type="sibTrans" cxnId="{04BFD943-0CC1-574A-89D9-1EE7C0FC753D}">
      <dgm:prSet/>
      <dgm:spPr/>
      <dgm:t>
        <a:bodyPr/>
        <a:lstStyle/>
        <a:p>
          <a:endParaRPr lang="en-GB"/>
        </a:p>
      </dgm:t>
    </dgm:pt>
    <dgm:pt modelId="{42FEC56C-41F8-6847-B7DE-F9AB4A8B49E6}">
      <dgm:prSet phldrT="[Text]" custT="1"/>
      <dgm:spPr/>
      <dgm:t>
        <a:bodyPr/>
        <a:lstStyle/>
        <a:p>
          <a:r>
            <a:rPr lang="en-GB" sz="1200"/>
            <a:t>Infrastructure implications identified</a:t>
          </a:r>
        </a:p>
      </dgm:t>
    </dgm:pt>
    <dgm:pt modelId="{FBF45F80-6F9E-8342-8171-48E19263388A}" type="parTrans" cxnId="{02092622-E071-784B-A4A8-6BB1B3142BF4}">
      <dgm:prSet/>
      <dgm:spPr/>
      <dgm:t>
        <a:bodyPr/>
        <a:lstStyle/>
        <a:p>
          <a:endParaRPr lang="en-GB"/>
        </a:p>
      </dgm:t>
    </dgm:pt>
    <dgm:pt modelId="{20AFABD1-4470-7540-8C9D-B79E31846AD3}" type="sibTrans" cxnId="{02092622-E071-784B-A4A8-6BB1B3142BF4}">
      <dgm:prSet/>
      <dgm:spPr/>
      <dgm:t>
        <a:bodyPr/>
        <a:lstStyle/>
        <a:p>
          <a:endParaRPr lang="en-GB"/>
        </a:p>
      </dgm:t>
    </dgm:pt>
    <dgm:pt modelId="{E3FF6E9D-1FBF-6149-9A8D-5BFC01042F78}">
      <dgm:prSet phldrT="[Text]" custT="1"/>
      <dgm:spPr/>
      <dgm:t>
        <a:bodyPr/>
        <a:lstStyle/>
        <a:p>
          <a:r>
            <a:rPr lang="en-GB" sz="1200"/>
            <a:t>1st moves away from negative physical infrastructure</a:t>
          </a:r>
        </a:p>
      </dgm:t>
    </dgm:pt>
    <dgm:pt modelId="{B9899FA0-8D47-EE4B-AAA2-72335EC021B5}" type="parTrans" cxnId="{0565B0BD-6AC2-AC4C-BBF5-6312A388BC47}">
      <dgm:prSet/>
      <dgm:spPr/>
      <dgm:t>
        <a:bodyPr/>
        <a:lstStyle/>
        <a:p>
          <a:endParaRPr lang="en-GB"/>
        </a:p>
      </dgm:t>
    </dgm:pt>
    <dgm:pt modelId="{E063B051-4744-0547-A1BA-DBAA40BAECAB}" type="sibTrans" cxnId="{0565B0BD-6AC2-AC4C-BBF5-6312A388BC47}">
      <dgm:prSet/>
      <dgm:spPr/>
      <dgm:t>
        <a:bodyPr/>
        <a:lstStyle/>
        <a:p>
          <a:endParaRPr lang="en-GB"/>
        </a:p>
      </dgm:t>
    </dgm:pt>
    <dgm:pt modelId="{FED5DDA7-AEF4-0149-98DD-2619ACF8914C}">
      <dgm:prSet phldrT="[Text]" custT="1"/>
      <dgm:spPr/>
      <dgm:t>
        <a:bodyPr/>
        <a:lstStyle/>
        <a:p>
          <a:r>
            <a:rPr lang="en-GB" sz="1200"/>
            <a:t>Piggybacking on existing/first investments in new infrastructure</a:t>
          </a:r>
        </a:p>
      </dgm:t>
    </dgm:pt>
    <dgm:pt modelId="{859228CE-DEA0-6C4A-969B-881706ED5562}" type="parTrans" cxnId="{1B76E5FD-51FA-984A-BE84-12BA91079B9E}">
      <dgm:prSet/>
      <dgm:spPr/>
      <dgm:t>
        <a:bodyPr/>
        <a:lstStyle/>
        <a:p>
          <a:endParaRPr lang="en-GB"/>
        </a:p>
      </dgm:t>
    </dgm:pt>
    <dgm:pt modelId="{D4ED298B-9BA8-2E4A-B314-472844966D63}" type="sibTrans" cxnId="{1B76E5FD-51FA-984A-BE84-12BA91079B9E}">
      <dgm:prSet/>
      <dgm:spPr/>
      <dgm:t>
        <a:bodyPr/>
        <a:lstStyle/>
        <a:p>
          <a:endParaRPr lang="en-GB"/>
        </a:p>
      </dgm:t>
    </dgm:pt>
    <dgm:pt modelId="{FA8EC89F-351A-0C49-B147-F48CCA5E76FD}">
      <dgm:prSet phldrT="[Text]" custT="1"/>
      <dgm:spPr/>
      <dgm:t>
        <a:bodyPr/>
        <a:lstStyle/>
        <a:p>
          <a:r>
            <a:rPr lang="en-GB" sz="1200"/>
            <a:t>Broad repurposing of existing/installation of new infrastructure</a:t>
          </a:r>
        </a:p>
      </dgm:t>
    </dgm:pt>
    <dgm:pt modelId="{126AC487-9DC9-6540-ADFC-82AAC8D348F3}" type="parTrans" cxnId="{2604CF6E-289F-8542-B672-1984EC010A96}">
      <dgm:prSet/>
      <dgm:spPr/>
      <dgm:t>
        <a:bodyPr/>
        <a:lstStyle/>
        <a:p>
          <a:endParaRPr lang="en-GB"/>
        </a:p>
      </dgm:t>
    </dgm:pt>
    <dgm:pt modelId="{893B9B20-A321-6141-BFD3-5724B3D4D459}" type="sibTrans" cxnId="{2604CF6E-289F-8542-B672-1984EC010A96}">
      <dgm:prSet/>
      <dgm:spPr/>
      <dgm:t>
        <a:bodyPr/>
        <a:lstStyle/>
        <a:p>
          <a:endParaRPr lang="en-GB"/>
        </a:p>
      </dgm:t>
    </dgm:pt>
    <dgm:pt modelId="{9BD26CE7-5E5C-6242-A067-93A75B8404D5}">
      <dgm:prSet phldrT="[Text]" custT="1"/>
      <dgm:spPr/>
      <dgm:t>
        <a:bodyPr/>
        <a:lstStyle/>
        <a:p>
          <a:r>
            <a:rPr lang="en-GB" sz="1200"/>
            <a:t>Physical infrastructure fully repurposed, replaced or supplemented</a:t>
          </a:r>
        </a:p>
      </dgm:t>
    </dgm:pt>
    <dgm:pt modelId="{FE070BE0-DD40-AE4C-A4A9-7267B70444E9}" type="parTrans" cxnId="{99A909C7-09B4-AE40-8EB1-8B930055359D}">
      <dgm:prSet/>
      <dgm:spPr/>
      <dgm:t>
        <a:bodyPr/>
        <a:lstStyle/>
        <a:p>
          <a:endParaRPr lang="en-GB"/>
        </a:p>
      </dgm:t>
    </dgm:pt>
    <dgm:pt modelId="{DF0C9AA5-1EEC-D54B-AD46-D20ECF8901E8}" type="sibTrans" cxnId="{99A909C7-09B4-AE40-8EB1-8B930055359D}">
      <dgm:prSet/>
      <dgm:spPr/>
      <dgm:t>
        <a:bodyPr/>
        <a:lstStyle/>
        <a:p>
          <a:endParaRPr lang="en-GB"/>
        </a:p>
      </dgm:t>
    </dgm:pt>
    <dgm:pt modelId="{81416762-5C0A-6D41-94EE-8208FF29868D}">
      <dgm:prSet phldrT="[Text]" custT="1"/>
      <dgm:spPr/>
      <dgm:t>
        <a:bodyPr/>
        <a:lstStyle/>
        <a:p>
          <a:pPr>
            <a:buNone/>
          </a:pPr>
          <a:r>
            <a:rPr lang="en-IE" sz="1200"/>
            <a:t>Balance sheet, commercial equity &amp; lenders</a:t>
          </a:r>
          <a:endParaRPr lang="en-GB" sz="1200"/>
        </a:p>
      </dgm:t>
    </dgm:pt>
    <dgm:pt modelId="{00456ED4-12EA-734D-BFB6-8C83E35F945D}" type="parTrans" cxnId="{37E797CF-BF02-C74B-931A-BB2DD582F185}">
      <dgm:prSet/>
      <dgm:spPr/>
      <dgm:t>
        <a:bodyPr/>
        <a:lstStyle/>
        <a:p>
          <a:endParaRPr lang="en-GB"/>
        </a:p>
      </dgm:t>
    </dgm:pt>
    <dgm:pt modelId="{F1DE68BA-BA32-F341-971F-FAC5476D697B}" type="sibTrans" cxnId="{37E797CF-BF02-C74B-931A-BB2DD582F185}">
      <dgm:prSet/>
      <dgm:spPr/>
      <dgm:t>
        <a:bodyPr/>
        <a:lstStyle/>
        <a:p>
          <a:endParaRPr lang="en-GB"/>
        </a:p>
      </dgm:t>
    </dgm:pt>
    <dgm:pt modelId="{08F46BA6-18CC-4044-96A7-FC0D37C32E18}" type="pres">
      <dgm:prSet presAssocID="{C7AB7D31-5647-AC4A-A00B-BDB3D3253393}" presName="Name0" presStyleCnt="0">
        <dgm:presLayoutVars>
          <dgm:chPref val="3"/>
          <dgm:dir/>
          <dgm:animLvl val="lvl"/>
          <dgm:resizeHandles/>
        </dgm:presLayoutVars>
      </dgm:prSet>
      <dgm:spPr/>
    </dgm:pt>
    <dgm:pt modelId="{561C28ED-185B-7446-AD14-0077AAD22D66}" type="pres">
      <dgm:prSet presAssocID="{F8E20147-69B3-C343-B70D-D5956A9FA0ED}" presName="horFlow" presStyleCnt="0"/>
      <dgm:spPr/>
    </dgm:pt>
    <dgm:pt modelId="{DA53941C-4E21-F746-94EE-BABF2BB4F25F}" type="pres">
      <dgm:prSet presAssocID="{F8E20147-69B3-C343-B70D-D5956A9FA0ED}" presName="bigChev" presStyleLbl="node1" presStyleIdx="0" presStyleCnt="7"/>
      <dgm:spPr/>
    </dgm:pt>
    <dgm:pt modelId="{E082F763-9854-6346-A0D1-348D67834A30}" type="pres">
      <dgm:prSet presAssocID="{7C21E9BD-D1FD-2F42-B483-D64948D1D116}" presName="parTrans" presStyleCnt="0"/>
      <dgm:spPr/>
    </dgm:pt>
    <dgm:pt modelId="{FAAF2140-F56C-C74F-B808-008F97920654}" type="pres">
      <dgm:prSet presAssocID="{DA5B499A-8EDC-B444-AFDA-0BA6A7E29D37}" presName="node" presStyleLbl="alignAccFollowNode1" presStyleIdx="0" presStyleCnt="42" custScaleX="89078" custLinFactNeighborX="-4999">
        <dgm:presLayoutVars>
          <dgm:bulletEnabled val="1"/>
        </dgm:presLayoutVars>
      </dgm:prSet>
      <dgm:spPr/>
    </dgm:pt>
    <dgm:pt modelId="{C5EFE23E-DCF5-3B45-BB2B-29778CFF89B7}" type="pres">
      <dgm:prSet presAssocID="{C7B708F4-E5AD-8847-BE3D-A26E68A63D4C}" presName="sibTrans" presStyleCnt="0"/>
      <dgm:spPr/>
    </dgm:pt>
    <dgm:pt modelId="{E2C80A48-D0E0-B444-B6B4-7A9E0FBFE561}" type="pres">
      <dgm:prSet presAssocID="{B44694A5-CB49-1A40-B142-AC948C5E713D}" presName="node" presStyleLbl="alignAccFollowNode1" presStyleIdx="1" presStyleCnt="42" custScaleX="114392" custLinFactNeighborX="-9998">
        <dgm:presLayoutVars>
          <dgm:bulletEnabled val="1"/>
        </dgm:presLayoutVars>
      </dgm:prSet>
      <dgm:spPr/>
    </dgm:pt>
    <dgm:pt modelId="{4F472CD4-7C5B-544D-A977-C9DFC9B5952B}" type="pres">
      <dgm:prSet presAssocID="{BA3314CE-CB43-3E4B-928D-61D1EA7FEA88}" presName="sibTrans" presStyleCnt="0"/>
      <dgm:spPr/>
    </dgm:pt>
    <dgm:pt modelId="{AE7F3560-D0A6-044C-8586-360A1639F8F3}" type="pres">
      <dgm:prSet presAssocID="{DB555879-A52D-A442-B633-8E28318A07F0}" presName="node" presStyleLbl="alignAccFollowNode1" presStyleIdx="2" presStyleCnt="42" custScaleX="110458" custLinFactNeighborX="-19996">
        <dgm:presLayoutVars>
          <dgm:bulletEnabled val="1"/>
        </dgm:presLayoutVars>
      </dgm:prSet>
      <dgm:spPr/>
    </dgm:pt>
    <dgm:pt modelId="{74D7D13D-C43B-C14D-9894-16C5BC15243F}" type="pres">
      <dgm:prSet presAssocID="{0D5753CC-13A2-9047-B8C8-091D7E8FC4B0}" presName="sibTrans" presStyleCnt="0"/>
      <dgm:spPr/>
    </dgm:pt>
    <dgm:pt modelId="{A4C31B09-728F-6843-A169-95F8F5099383}" type="pres">
      <dgm:prSet presAssocID="{BA8665A2-5800-9B46-B6AB-3283D11CDA14}" presName="node" presStyleLbl="alignAccFollowNode1" presStyleIdx="3" presStyleCnt="42" custScaleX="124744" custLinFactNeighborX="-24995">
        <dgm:presLayoutVars>
          <dgm:bulletEnabled val="1"/>
        </dgm:presLayoutVars>
      </dgm:prSet>
      <dgm:spPr/>
    </dgm:pt>
    <dgm:pt modelId="{B703DD16-F0E0-6348-B27C-1FBC4CFC6F49}" type="pres">
      <dgm:prSet presAssocID="{01FF0D64-3F83-C747-A1A4-0C7E6BB1856E}" presName="sibTrans" presStyleCnt="0"/>
      <dgm:spPr/>
    </dgm:pt>
    <dgm:pt modelId="{F4DFD1F3-1249-D940-B413-AD779777225E}" type="pres">
      <dgm:prSet presAssocID="{B064AF0C-65C7-4546-91C8-24EB0F2356B2}" presName="node" presStyleLbl="alignAccFollowNode1" presStyleIdx="4" presStyleCnt="42" custScaleX="102692" custLinFactNeighborX="-34993">
        <dgm:presLayoutVars>
          <dgm:bulletEnabled val="1"/>
        </dgm:presLayoutVars>
      </dgm:prSet>
      <dgm:spPr/>
    </dgm:pt>
    <dgm:pt modelId="{9AC5FEAB-7A31-874C-A999-3BA3A2670D5B}" type="pres">
      <dgm:prSet presAssocID="{1FD5EBB7-4421-584B-A376-64EF66ABA720}" presName="sibTrans" presStyleCnt="0"/>
      <dgm:spPr/>
    </dgm:pt>
    <dgm:pt modelId="{484987EB-E691-1845-9793-65CD1A7DBD7A}" type="pres">
      <dgm:prSet presAssocID="{78B92E83-D575-3941-9355-D0C0DE9DB356}" presName="node" presStyleLbl="alignAccFollowNode1" presStyleIdx="5" presStyleCnt="42" custLinFactNeighborX="-44364">
        <dgm:presLayoutVars>
          <dgm:bulletEnabled val="1"/>
        </dgm:presLayoutVars>
      </dgm:prSet>
      <dgm:spPr/>
    </dgm:pt>
    <dgm:pt modelId="{E2BB8AE3-65E7-294D-B31E-6EBD8494133D}" type="pres">
      <dgm:prSet presAssocID="{F8E20147-69B3-C343-B70D-D5956A9FA0ED}" presName="vSp" presStyleCnt="0"/>
      <dgm:spPr/>
    </dgm:pt>
    <dgm:pt modelId="{AFDA8FB9-D85B-554C-AE68-2B8F0B26897B}" type="pres">
      <dgm:prSet presAssocID="{3A1A3402-F2F8-6847-A1BB-7B5290790F10}" presName="horFlow" presStyleCnt="0"/>
      <dgm:spPr/>
    </dgm:pt>
    <dgm:pt modelId="{64CD22B4-3A86-C546-BEF7-6F52A2D9A7F3}" type="pres">
      <dgm:prSet presAssocID="{3A1A3402-F2F8-6847-A1BB-7B5290790F10}" presName="bigChev" presStyleLbl="node1" presStyleIdx="1" presStyleCnt="7"/>
      <dgm:spPr/>
    </dgm:pt>
    <dgm:pt modelId="{DAC3494D-FF90-B649-8986-1D8DFBE35EC3}" type="pres">
      <dgm:prSet presAssocID="{D926440C-66C5-2F4B-A8FB-B1398D233B1C}" presName="parTrans" presStyleCnt="0"/>
      <dgm:spPr/>
    </dgm:pt>
    <dgm:pt modelId="{60EB148C-2D75-754B-B831-59DBE1D1186F}" type="pres">
      <dgm:prSet presAssocID="{B3D95C66-2E2E-7441-B0C3-BC9E94E1248E}" presName="node" presStyleLbl="alignAccFollowNode1" presStyleIdx="6" presStyleCnt="42">
        <dgm:presLayoutVars>
          <dgm:bulletEnabled val="1"/>
        </dgm:presLayoutVars>
      </dgm:prSet>
      <dgm:spPr/>
    </dgm:pt>
    <dgm:pt modelId="{6B06DB0D-E398-8841-B8AA-6ABE5ED360D3}" type="pres">
      <dgm:prSet presAssocID="{D8DA1513-2809-8848-9FCB-192FA1DBD829}" presName="sibTrans" presStyleCnt="0"/>
      <dgm:spPr/>
    </dgm:pt>
    <dgm:pt modelId="{5173BBAF-23B3-004B-9FAA-976815A82211}" type="pres">
      <dgm:prSet presAssocID="{D5AC3119-0584-EA40-9974-777ED2F3AA44}" presName="node" presStyleLbl="alignAccFollowNode1" presStyleIdx="7" presStyleCnt="42" custLinFactNeighborX="4999">
        <dgm:presLayoutVars>
          <dgm:bulletEnabled val="1"/>
        </dgm:presLayoutVars>
      </dgm:prSet>
      <dgm:spPr/>
    </dgm:pt>
    <dgm:pt modelId="{6FC1B65D-BF7D-2E46-BB1A-B4CF621CDA13}" type="pres">
      <dgm:prSet presAssocID="{DDC582AD-C8F5-7442-8D18-7E26DE8FE9D1}" presName="sibTrans" presStyleCnt="0"/>
      <dgm:spPr/>
    </dgm:pt>
    <dgm:pt modelId="{75CB8A73-8E36-AF41-A9CD-596BE68BB897}" type="pres">
      <dgm:prSet presAssocID="{2ED18E88-F025-D441-87D7-03B688F6BE2A}" presName="node" presStyleLbl="alignAccFollowNode1" presStyleIdx="8" presStyleCnt="42" custLinFactNeighborX="4999">
        <dgm:presLayoutVars>
          <dgm:bulletEnabled val="1"/>
        </dgm:presLayoutVars>
      </dgm:prSet>
      <dgm:spPr/>
    </dgm:pt>
    <dgm:pt modelId="{64D7E96A-F0E6-3043-AC4F-FCE871540DCA}" type="pres">
      <dgm:prSet presAssocID="{12BA8D0E-61EB-C447-B8AD-70EFEED7A7B9}" presName="sibTrans" presStyleCnt="0"/>
      <dgm:spPr/>
    </dgm:pt>
    <dgm:pt modelId="{EB3373C7-1380-D54A-9A10-8320B0171F04}" type="pres">
      <dgm:prSet presAssocID="{67500DFF-7EB2-FA43-A135-B84712617223}" presName="node" presStyleLbl="alignAccFollowNode1" presStyleIdx="9" presStyleCnt="42" custLinFactNeighborX="9998">
        <dgm:presLayoutVars>
          <dgm:bulletEnabled val="1"/>
        </dgm:presLayoutVars>
      </dgm:prSet>
      <dgm:spPr/>
    </dgm:pt>
    <dgm:pt modelId="{B13FC51A-CECA-E642-91C4-BC9C83F3C33A}" type="pres">
      <dgm:prSet presAssocID="{9735F0FE-384F-A549-BB89-37BBAD913857}" presName="sibTrans" presStyleCnt="0"/>
      <dgm:spPr/>
    </dgm:pt>
    <dgm:pt modelId="{29357572-C5D0-8B41-9C1F-01C1A43957BB}" type="pres">
      <dgm:prSet presAssocID="{83390703-55F2-AE47-A045-2A28AF2A5FD2}" presName="node" presStyleLbl="alignAccFollowNode1" presStyleIdx="10" presStyleCnt="42" custScaleX="118668" custLinFactNeighborX="28937">
        <dgm:presLayoutVars>
          <dgm:bulletEnabled val="1"/>
        </dgm:presLayoutVars>
      </dgm:prSet>
      <dgm:spPr/>
    </dgm:pt>
    <dgm:pt modelId="{1AC629B2-6848-CA43-99EC-8B604E554BF1}" type="pres">
      <dgm:prSet presAssocID="{1023C1E5-9498-1D4C-BA1A-BA0D94648143}" presName="sibTrans" presStyleCnt="0"/>
      <dgm:spPr/>
    </dgm:pt>
    <dgm:pt modelId="{31180950-85A4-9644-9D8F-3DCDB81E9C17}" type="pres">
      <dgm:prSet presAssocID="{F3242973-282E-874B-809A-E73E95E71711}" presName="node" presStyleLbl="alignAccFollowNode1" presStyleIdx="11" presStyleCnt="42" custLinFactNeighborX="80240">
        <dgm:presLayoutVars>
          <dgm:bulletEnabled val="1"/>
        </dgm:presLayoutVars>
      </dgm:prSet>
      <dgm:spPr/>
    </dgm:pt>
    <dgm:pt modelId="{AF710EDD-E7AE-384C-AA8D-1700C67620EE}" type="pres">
      <dgm:prSet presAssocID="{3A1A3402-F2F8-6847-A1BB-7B5290790F10}" presName="vSp" presStyleCnt="0"/>
      <dgm:spPr/>
    </dgm:pt>
    <dgm:pt modelId="{51EF2D5D-D694-7540-A8FF-E59497F8A2B4}" type="pres">
      <dgm:prSet presAssocID="{5592B3F5-5A3A-CD44-9EE1-1D5ED4D7B283}" presName="horFlow" presStyleCnt="0"/>
      <dgm:spPr/>
    </dgm:pt>
    <dgm:pt modelId="{710EA062-0579-1544-9B72-7D3C5650E0DC}" type="pres">
      <dgm:prSet presAssocID="{5592B3F5-5A3A-CD44-9EE1-1D5ED4D7B283}" presName="bigChev" presStyleLbl="node1" presStyleIdx="2" presStyleCnt="7"/>
      <dgm:spPr/>
    </dgm:pt>
    <dgm:pt modelId="{5ADD0721-667F-734A-B33F-1101249994DD}" type="pres">
      <dgm:prSet presAssocID="{02FC0EB4-E61F-A04F-A492-03720FE1F98A}" presName="parTrans" presStyleCnt="0"/>
      <dgm:spPr/>
    </dgm:pt>
    <dgm:pt modelId="{AD71ABF5-F1EA-264B-AA37-8725F1956B17}" type="pres">
      <dgm:prSet presAssocID="{0C773DEA-202D-5243-8720-7D6C9D2DC19F}" presName="node" presStyleLbl="alignAccFollowNode1" presStyleIdx="12" presStyleCnt="42">
        <dgm:presLayoutVars>
          <dgm:bulletEnabled val="1"/>
        </dgm:presLayoutVars>
      </dgm:prSet>
      <dgm:spPr/>
    </dgm:pt>
    <dgm:pt modelId="{9F03CD9E-8D06-3549-888A-62A3BD45F6FF}" type="pres">
      <dgm:prSet presAssocID="{4DDA16B0-44C0-4A4E-BF6E-D2D55FD68B45}" presName="sibTrans" presStyleCnt="0"/>
      <dgm:spPr/>
    </dgm:pt>
    <dgm:pt modelId="{5DC72ADA-EA54-454D-B315-7B4FB264D389}" type="pres">
      <dgm:prSet presAssocID="{986281C3-5CF9-2B45-9D27-81CDB0A1168E}" presName="node" presStyleLbl="alignAccFollowNode1" presStyleIdx="13" presStyleCnt="42" custScaleX="94478">
        <dgm:presLayoutVars>
          <dgm:bulletEnabled val="1"/>
        </dgm:presLayoutVars>
      </dgm:prSet>
      <dgm:spPr/>
    </dgm:pt>
    <dgm:pt modelId="{6162F73A-F0AD-E645-AF56-12BA27D99C9B}" type="pres">
      <dgm:prSet presAssocID="{0A31A82B-CBD5-184D-910C-A65BADCE7E8A}" presName="sibTrans" presStyleCnt="0"/>
      <dgm:spPr/>
    </dgm:pt>
    <dgm:pt modelId="{F7542DDA-711F-EA44-9F89-2DB60E5B7EA3}" type="pres">
      <dgm:prSet presAssocID="{03165DEB-9702-4A4F-8A70-B34751B176C5}" presName="node" presStyleLbl="alignAccFollowNode1" presStyleIdx="14" presStyleCnt="42" custScaleX="116164">
        <dgm:presLayoutVars>
          <dgm:bulletEnabled val="1"/>
        </dgm:presLayoutVars>
      </dgm:prSet>
      <dgm:spPr/>
    </dgm:pt>
    <dgm:pt modelId="{8D4EC349-1080-9849-BE88-98E974C6C849}" type="pres">
      <dgm:prSet presAssocID="{CCF7F103-6682-E543-884C-1DE222F996A5}" presName="sibTrans" presStyleCnt="0"/>
      <dgm:spPr/>
    </dgm:pt>
    <dgm:pt modelId="{FF842109-906D-F642-A19A-973872B2021D}" type="pres">
      <dgm:prSet presAssocID="{E8BA6A88-6422-564A-A1C8-BCAF60CEBAD9}" presName="node" presStyleLbl="alignAccFollowNode1" presStyleIdx="15" presStyleCnt="42" custScaleX="103510">
        <dgm:presLayoutVars>
          <dgm:bulletEnabled val="1"/>
        </dgm:presLayoutVars>
      </dgm:prSet>
      <dgm:spPr/>
    </dgm:pt>
    <dgm:pt modelId="{8DF1E5B9-AFB1-9648-93F9-8DF666F6442E}" type="pres">
      <dgm:prSet presAssocID="{B62AC62B-127E-E944-AA15-B3DA51852C18}" presName="sibTrans" presStyleCnt="0"/>
      <dgm:spPr/>
    </dgm:pt>
    <dgm:pt modelId="{F5739637-E852-C94B-A2D9-DC50570A3E15}" type="pres">
      <dgm:prSet presAssocID="{C98B76C4-9294-6840-BE77-9B4DFBA8D67C}" presName="node" presStyleLbl="alignAccFollowNode1" presStyleIdx="16" presStyleCnt="42" custScaleX="115785">
        <dgm:presLayoutVars>
          <dgm:bulletEnabled val="1"/>
        </dgm:presLayoutVars>
      </dgm:prSet>
      <dgm:spPr/>
    </dgm:pt>
    <dgm:pt modelId="{D9E88261-EEEB-714B-B44D-348CB3C31BC8}" type="pres">
      <dgm:prSet presAssocID="{410D8595-9008-E24D-947B-D2A5C47747C8}" presName="sibTrans" presStyleCnt="0"/>
      <dgm:spPr/>
    </dgm:pt>
    <dgm:pt modelId="{E4B14317-2F66-9648-90F5-12FC6EB47EA4}" type="pres">
      <dgm:prSet presAssocID="{F5DE0EC1-2419-A944-8BEB-E5A447829687}" presName="node" presStyleLbl="alignAccFollowNode1" presStyleIdx="17" presStyleCnt="42" custLinFactNeighborX="19996">
        <dgm:presLayoutVars>
          <dgm:bulletEnabled val="1"/>
        </dgm:presLayoutVars>
      </dgm:prSet>
      <dgm:spPr/>
    </dgm:pt>
    <dgm:pt modelId="{2BACC8E3-FF01-BD43-9027-EAC234FA4FB6}" type="pres">
      <dgm:prSet presAssocID="{5592B3F5-5A3A-CD44-9EE1-1D5ED4D7B283}" presName="vSp" presStyleCnt="0"/>
      <dgm:spPr/>
    </dgm:pt>
    <dgm:pt modelId="{939CC408-9D86-BF4F-B0EA-6805EFD29CAF}" type="pres">
      <dgm:prSet presAssocID="{23FF2C14-8020-424A-A032-B658167AF86A}" presName="horFlow" presStyleCnt="0"/>
      <dgm:spPr/>
    </dgm:pt>
    <dgm:pt modelId="{450EAE19-137A-D244-B54D-33077166D667}" type="pres">
      <dgm:prSet presAssocID="{23FF2C14-8020-424A-A032-B658167AF86A}" presName="bigChev" presStyleLbl="node1" presStyleIdx="3" presStyleCnt="7"/>
      <dgm:spPr/>
    </dgm:pt>
    <dgm:pt modelId="{304E58EA-F764-474A-A2BB-6442C0CA0844}" type="pres">
      <dgm:prSet presAssocID="{B4E6023D-B41A-0E4D-A8F9-F6A4A58C146C}" presName="parTrans" presStyleCnt="0"/>
      <dgm:spPr/>
    </dgm:pt>
    <dgm:pt modelId="{B57D04BC-1DBC-1945-A769-FDC55083587B}" type="pres">
      <dgm:prSet presAssocID="{2422DC53-9C77-C94E-A912-146CA0751438}" presName="node" presStyleLbl="alignAccFollowNode1" presStyleIdx="18" presStyleCnt="42" custScaleX="97201" custLinFactNeighborX="-4999">
        <dgm:presLayoutVars>
          <dgm:bulletEnabled val="1"/>
        </dgm:presLayoutVars>
      </dgm:prSet>
      <dgm:spPr/>
    </dgm:pt>
    <dgm:pt modelId="{56AEA6ED-A2EF-DA4E-A11E-B76FC6F17358}" type="pres">
      <dgm:prSet presAssocID="{2FD3ABD3-6204-E44B-A164-24E8162FD6B4}" presName="sibTrans" presStyleCnt="0"/>
      <dgm:spPr/>
    </dgm:pt>
    <dgm:pt modelId="{1ED5ECF4-AF20-C145-8811-84FC3A3BC74E}" type="pres">
      <dgm:prSet presAssocID="{55FF3ABD-F644-A84B-80D7-A855CA60CDF9}" presName="node" presStyleLbl="alignAccFollowNode1" presStyleIdx="19" presStyleCnt="42" custScaleX="106274" custLinFactNeighborX="-19996">
        <dgm:presLayoutVars>
          <dgm:bulletEnabled val="1"/>
        </dgm:presLayoutVars>
      </dgm:prSet>
      <dgm:spPr/>
    </dgm:pt>
    <dgm:pt modelId="{1EFB493D-796D-324D-A2FE-FDE1841656F7}" type="pres">
      <dgm:prSet presAssocID="{7BDBFE88-2C1E-FB44-AF5C-4504FF1896FA}" presName="sibTrans" presStyleCnt="0"/>
      <dgm:spPr/>
    </dgm:pt>
    <dgm:pt modelId="{C4C2831B-BEFB-6640-9F35-36E0FA2591EE}" type="pres">
      <dgm:prSet presAssocID="{FF3934B3-74C9-A44F-BF5A-DE083BFDCE92}" presName="node" presStyleLbl="alignAccFollowNode1" presStyleIdx="20" presStyleCnt="42" custScaleX="114552" custLinFactNeighborX="-21310">
        <dgm:presLayoutVars>
          <dgm:bulletEnabled val="1"/>
        </dgm:presLayoutVars>
      </dgm:prSet>
      <dgm:spPr/>
    </dgm:pt>
    <dgm:pt modelId="{15CF08EF-A523-554C-AD75-400ABC82A3F7}" type="pres">
      <dgm:prSet presAssocID="{16DD4261-0AB2-A44D-B2B5-E8F84D54F2CF}" presName="sibTrans" presStyleCnt="0"/>
      <dgm:spPr/>
    </dgm:pt>
    <dgm:pt modelId="{6AF885BF-6855-D74B-A9B2-BFF7EA69DFCB}" type="pres">
      <dgm:prSet presAssocID="{90B4F900-2A91-934B-ABC0-7EF53E6A96FF}" presName="node" presStyleLbl="alignAccFollowNode1" presStyleIdx="21" presStyleCnt="42" custScaleX="107577" custLinFactNeighborX="-26310">
        <dgm:presLayoutVars>
          <dgm:bulletEnabled val="1"/>
        </dgm:presLayoutVars>
      </dgm:prSet>
      <dgm:spPr/>
    </dgm:pt>
    <dgm:pt modelId="{85967E80-6CF2-EF44-970E-DABA57E46F6D}" type="pres">
      <dgm:prSet presAssocID="{7910B693-7DE2-FF4F-99BC-03BA70C134B9}" presName="sibTrans" presStyleCnt="0"/>
      <dgm:spPr/>
    </dgm:pt>
    <dgm:pt modelId="{DD72A321-5CC6-CE48-82C2-00FC4A258682}" type="pres">
      <dgm:prSet presAssocID="{5EC5E860-E575-1C4F-B276-532740242104}" presName="node" presStyleLbl="alignAccFollowNode1" presStyleIdx="22" presStyleCnt="42" custLinFactNeighborX="-21311">
        <dgm:presLayoutVars>
          <dgm:bulletEnabled val="1"/>
        </dgm:presLayoutVars>
      </dgm:prSet>
      <dgm:spPr/>
    </dgm:pt>
    <dgm:pt modelId="{65257401-5B62-134E-A9C0-2928616292AB}" type="pres">
      <dgm:prSet presAssocID="{30C1955A-1CCF-AA4E-BFB0-E7BC823FDA43}" presName="sibTrans" presStyleCnt="0"/>
      <dgm:spPr/>
    </dgm:pt>
    <dgm:pt modelId="{5718DE30-84EB-8246-ABE0-10E94AEAA9FC}" type="pres">
      <dgm:prSet presAssocID="{81416762-5C0A-6D41-94EE-8208FF29868D}" presName="node" presStyleLbl="alignAccFollowNode1" presStyleIdx="23" presStyleCnt="42" custLinFactNeighborX="18681">
        <dgm:presLayoutVars>
          <dgm:bulletEnabled val="1"/>
        </dgm:presLayoutVars>
      </dgm:prSet>
      <dgm:spPr/>
    </dgm:pt>
    <dgm:pt modelId="{C614FCDB-091A-1342-AE30-17E88255284F}" type="pres">
      <dgm:prSet presAssocID="{23FF2C14-8020-424A-A032-B658167AF86A}" presName="vSp" presStyleCnt="0"/>
      <dgm:spPr/>
    </dgm:pt>
    <dgm:pt modelId="{5D5F54F3-F869-DE4D-B0DD-A8A068494C05}" type="pres">
      <dgm:prSet presAssocID="{F099D88D-8057-D74B-B887-197AFEA8C4FB}" presName="horFlow" presStyleCnt="0"/>
      <dgm:spPr/>
    </dgm:pt>
    <dgm:pt modelId="{2A99CC75-529D-CE4A-9452-AE510B7D036C}" type="pres">
      <dgm:prSet presAssocID="{F099D88D-8057-D74B-B887-197AFEA8C4FB}" presName="bigChev" presStyleLbl="node1" presStyleIdx="4" presStyleCnt="7"/>
      <dgm:spPr/>
    </dgm:pt>
    <dgm:pt modelId="{EE8C5069-9E60-F44E-9082-EE82E11B3FA1}" type="pres">
      <dgm:prSet presAssocID="{296E9C4E-7C63-8A45-B109-0EE0DB135B65}" presName="parTrans" presStyleCnt="0"/>
      <dgm:spPr/>
    </dgm:pt>
    <dgm:pt modelId="{5E5A6422-EBEB-A54E-88CB-0BCFA4433B3E}" type="pres">
      <dgm:prSet presAssocID="{03551657-B190-5142-BD08-FA9A9FC481CE}" presName="node" presStyleLbl="alignAccFollowNode1" presStyleIdx="24" presStyleCnt="42">
        <dgm:presLayoutVars>
          <dgm:bulletEnabled val="1"/>
        </dgm:presLayoutVars>
      </dgm:prSet>
      <dgm:spPr/>
    </dgm:pt>
    <dgm:pt modelId="{3EAF1ECE-CD4A-D740-8C44-E4524BF0BE42}" type="pres">
      <dgm:prSet presAssocID="{BE88C6F8-7694-CC46-B55F-8395A305B6DE}" presName="sibTrans" presStyleCnt="0"/>
      <dgm:spPr/>
    </dgm:pt>
    <dgm:pt modelId="{23AFD39D-E855-3D44-86E0-A3BF5169C3F6}" type="pres">
      <dgm:prSet presAssocID="{CEB115CF-864D-B147-8354-56A5A82C62A2}" presName="node" presStyleLbl="alignAccFollowNode1" presStyleIdx="25" presStyleCnt="42">
        <dgm:presLayoutVars>
          <dgm:bulletEnabled val="1"/>
        </dgm:presLayoutVars>
      </dgm:prSet>
      <dgm:spPr/>
    </dgm:pt>
    <dgm:pt modelId="{E081940F-98CC-AA4F-B6E4-597CC8BEF5BF}" type="pres">
      <dgm:prSet presAssocID="{9DC06386-02B9-BA4A-B454-95BB99A1A418}" presName="sibTrans" presStyleCnt="0"/>
      <dgm:spPr/>
    </dgm:pt>
    <dgm:pt modelId="{D70281C3-997F-B54E-AD62-C4A215410100}" type="pres">
      <dgm:prSet presAssocID="{DFD7FE27-07CE-6041-B96D-3A6F05B3EF7F}" presName="node" presStyleLbl="alignAccFollowNode1" presStyleIdx="26" presStyleCnt="42" custScaleX="113911">
        <dgm:presLayoutVars>
          <dgm:bulletEnabled val="1"/>
        </dgm:presLayoutVars>
      </dgm:prSet>
      <dgm:spPr/>
    </dgm:pt>
    <dgm:pt modelId="{2916BCC9-96E5-DD4E-BD28-AA52E5DC4443}" type="pres">
      <dgm:prSet presAssocID="{9FF43168-9F31-2543-A7AE-C34419151740}" presName="sibTrans" presStyleCnt="0"/>
      <dgm:spPr/>
    </dgm:pt>
    <dgm:pt modelId="{BBAE32EB-3685-A648-A69E-440D9A7EA7DA}" type="pres">
      <dgm:prSet presAssocID="{69A2FB24-D8EB-324C-8BE5-951C63EF66A4}" presName="node" presStyleLbl="alignAccFollowNode1" presStyleIdx="27" presStyleCnt="42" custLinFactNeighborX="-6057" custLinFactNeighborY="-2210">
        <dgm:presLayoutVars>
          <dgm:bulletEnabled val="1"/>
        </dgm:presLayoutVars>
      </dgm:prSet>
      <dgm:spPr/>
    </dgm:pt>
    <dgm:pt modelId="{69913B7E-EFC6-5845-AB2C-0FC18FA54B2D}" type="pres">
      <dgm:prSet presAssocID="{4D171FA9-F38C-2344-8768-E7048A972B35}" presName="sibTrans" presStyleCnt="0"/>
      <dgm:spPr/>
    </dgm:pt>
    <dgm:pt modelId="{117B3D6E-167D-224E-B567-173E5FD4B008}" type="pres">
      <dgm:prSet presAssocID="{92434AAD-FEFD-6C4E-8280-61332DC64C61}" presName="node" presStyleLbl="alignAccFollowNode1" presStyleIdx="28" presStyleCnt="42" custLinFactNeighborX="3941" custLinFactNeighborY="-2210">
        <dgm:presLayoutVars>
          <dgm:bulletEnabled val="1"/>
        </dgm:presLayoutVars>
      </dgm:prSet>
      <dgm:spPr/>
    </dgm:pt>
    <dgm:pt modelId="{6A2D71F6-0CA0-E24A-B945-B85D938F81D6}" type="pres">
      <dgm:prSet presAssocID="{1E837BC8-4CBE-7E4B-9A1B-47E65400E760}" presName="sibTrans" presStyleCnt="0"/>
      <dgm:spPr/>
    </dgm:pt>
    <dgm:pt modelId="{D290181D-AD4B-9B48-A691-0174D7C786B4}" type="pres">
      <dgm:prSet presAssocID="{76AE63B8-E76C-0241-9517-84264404F767}" presName="node" presStyleLbl="alignAccFollowNode1" presStyleIdx="29" presStyleCnt="42" custScaleX="120563" custLinFactNeighborX="-1858" custLinFactNeighborY="-2210">
        <dgm:presLayoutVars>
          <dgm:bulletEnabled val="1"/>
        </dgm:presLayoutVars>
      </dgm:prSet>
      <dgm:spPr/>
    </dgm:pt>
    <dgm:pt modelId="{A72686C9-F70E-AC4E-BE77-2C241FA6475E}" type="pres">
      <dgm:prSet presAssocID="{F099D88D-8057-D74B-B887-197AFEA8C4FB}" presName="vSp" presStyleCnt="0"/>
      <dgm:spPr/>
    </dgm:pt>
    <dgm:pt modelId="{C75BD6E0-59E3-3341-B50E-3DA26C5AD097}" type="pres">
      <dgm:prSet presAssocID="{B73334D4-10E6-3F41-A8A4-E752DEACB965}" presName="horFlow" presStyleCnt="0"/>
      <dgm:spPr/>
    </dgm:pt>
    <dgm:pt modelId="{95D9E7C3-5373-2249-AF20-7F96AA6BCFD6}" type="pres">
      <dgm:prSet presAssocID="{B73334D4-10E6-3F41-A8A4-E752DEACB965}" presName="bigChev" presStyleLbl="node1" presStyleIdx="5" presStyleCnt="7"/>
      <dgm:spPr/>
    </dgm:pt>
    <dgm:pt modelId="{EC8A3307-59CD-114D-8EAD-D076FED18B75}" type="pres">
      <dgm:prSet presAssocID="{A2C2612F-2263-1A43-9538-2097DCD41060}" presName="parTrans" presStyleCnt="0"/>
      <dgm:spPr/>
    </dgm:pt>
    <dgm:pt modelId="{58A3B1FA-AD5E-F247-A184-F258BAF4FA8D}" type="pres">
      <dgm:prSet presAssocID="{9F6A3CF2-BCA5-2749-8FD8-4F663A851175}" presName="node" presStyleLbl="alignAccFollowNode1" presStyleIdx="30" presStyleCnt="42">
        <dgm:presLayoutVars>
          <dgm:bulletEnabled val="1"/>
        </dgm:presLayoutVars>
      </dgm:prSet>
      <dgm:spPr/>
    </dgm:pt>
    <dgm:pt modelId="{88675085-6C55-8743-915E-45A86E898309}" type="pres">
      <dgm:prSet presAssocID="{EBCB2FD7-888A-954E-A116-4E4073A60F6F}" presName="sibTrans" presStyleCnt="0"/>
      <dgm:spPr/>
    </dgm:pt>
    <dgm:pt modelId="{73354AC3-4D16-0A4F-BCB9-15B3805BC4A7}" type="pres">
      <dgm:prSet presAssocID="{EF24F9C2-D126-4349-BF58-A8BC423CB837}" presName="node" presStyleLbl="alignAccFollowNode1" presStyleIdx="31" presStyleCnt="42" custScaleX="88710">
        <dgm:presLayoutVars>
          <dgm:bulletEnabled val="1"/>
        </dgm:presLayoutVars>
      </dgm:prSet>
      <dgm:spPr/>
    </dgm:pt>
    <dgm:pt modelId="{CC5F6E32-5ED5-D54B-82DE-27F8033093AD}" type="pres">
      <dgm:prSet presAssocID="{FB88F3EF-AC75-3F44-9A3A-66ED2BD240D6}" presName="sibTrans" presStyleCnt="0"/>
      <dgm:spPr/>
    </dgm:pt>
    <dgm:pt modelId="{EA875084-6F09-5B4A-9ED7-C0D698D23625}" type="pres">
      <dgm:prSet presAssocID="{7D3E2102-AF00-CF46-A452-72499B2F673B}" presName="node" presStyleLbl="alignAccFollowNode1" presStyleIdx="32" presStyleCnt="42">
        <dgm:presLayoutVars>
          <dgm:bulletEnabled val="1"/>
        </dgm:presLayoutVars>
      </dgm:prSet>
      <dgm:spPr/>
    </dgm:pt>
    <dgm:pt modelId="{D617C3AA-87B6-AD40-8103-92C1175CDF4F}" type="pres">
      <dgm:prSet presAssocID="{1F71572B-F72A-E54D-9237-4876B3B92B2F}" presName="sibTrans" presStyleCnt="0"/>
      <dgm:spPr/>
    </dgm:pt>
    <dgm:pt modelId="{850B3C79-8968-7342-A56A-44CA67FEBB2C}" type="pres">
      <dgm:prSet presAssocID="{D959D8D6-E890-394E-BF04-81CC4F9867A4}" presName="node" presStyleLbl="alignAccFollowNode1" presStyleIdx="33" presStyleCnt="42" custScaleX="103992" custLinFactNeighborX="39992">
        <dgm:presLayoutVars>
          <dgm:bulletEnabled val="1"/>
        </dgm:presLayoutVars>
      </dgm:prSet>
      <dgm:spPr/>
    </dgm:pt>
    <dgm:pt modelId="{3BFBF83A-B144-314B-8F8B-3BD2C8832C23}" type="pres">
      <dgm:prSet presAssocID="{3D78B598-EB21-3D4E-B4F4-EA0913F8CB3A}" presName="sibTrans" presStyleCnt="0"/>
      <dgm:spPr/>
    </dgm:pt>
    <dgm:pt modelId="{25A30831-4B30-F140-A9D2-3A61B1AE54D4}" type="pres">
      <dgm:prSet presAssocID="{1457AA9A-C44E-0441-A15F-DB1F38181B12}" presName="node" presStyleLbl="alignAccFollowNode1" presStyleIdx="34" presStyleCnt="42" custScaleX="101104" custLinFactNeighborX="69986">
        <dgm:presLayoutVars>
          <dgm:bulletEnabled val="1"/>
        </dgm:presLayoutVars>
      </dgm:prSet>
      <dgm:spPr/>
    </dgm:pt>
    <dgm:pt modelId="{27C2E824-77EA-B749-8300-B406713EDC6A}" type="pres">
      <dgm:prSet presAssocID="{D33F7C74-A9DA-2246-B70F-12B56C643F72}" presName="sibTrans" presStyleCnt="0"/>
      <dgm:spPr/>
    </dgm:pt>
    <dgm:pt modelId="{3381964A-0631-894A-B237-0E9945E73DDD}" type="pres">
      <dgm:prSet presAssocID="{D51975FD-68F1-AA47-AE95-682BA47759C2}" presName="node" presStyleLbl="alignAccFollowNode1" presStyleIdx="35" presStyleCnt="42" custScaleX="128190" custLinFactNeighborX="83669">
        <dgm:presLayoutVars>
          <dgm:bulletEnabled val="1"/>
        </dgm:presLayoutVars>
      </dgm:prSet>
      <dgm:spPr/>
    </dgm:pt>
    <dgm:pt modelId="{B1D92E89-3C8D-9541-A0D2-17D846D8C4D9}" type="pres">
      <dgm:prSet presAssocID="{B73334D4-10E6-3F41-A8A4-E752DEACB965}" presName="vSp" presStyleCnt="0"/>
      <dgm:spPr/>
    </dgm:pt>
    <dgm:pt modelId="{059EAAAC-F178-A040-BA84-5C21BC0B4093}" type="pres">
      <dgm:prSet presAssocID="{4B4F9A9C-0AB1-FE41-8BAC-95EE3636269E}" presName="horFlow" presStyleCnt="0"/>
      <dgm:spPr/>
    </dgm:pt>
    <dgm:pt modelId="{2AD4905E-1BEE-3D4E-BD54-8DAF725CA685}" type="pres">
      <dgm:prSet presAssocID="{4B4F9A9C-0AB1-FE41-8BAC-95EE3636269E}" presName="bigChev" presStyleLbl="node1" presStyleIdx="6" presStyleCnt="7"/>
      <dgm:spPr/>
    </dgm:pt>
    <dgm:pt modelId="{97607895-E2EC-2F44-B100-BE81A9CCFAE7}" type="pres">
      <dgm:prSet presAssocID="{91BABC22-5B86-B34A-8E1C-9546042E350F}" presName="parTrans" presStyleCnt="0"/>
      <dgm:spPr/>
    </dgm:pt>
    <dgm:pt modelId="{C3F330E9-7B4F-C24A-9B33-09065D519715}" type="pres">
      <dgm:prSet presAssocID="{301FD05F-EB93-104B-88AF-39BA769C233B}" presName="node" presStyleLbl="alignAccFollowNode1" presStyleIdx="36" presStyleCnt="42" custScaleX="94396">
        <dgm:presLayoutVars>
          <dgm:bulletEnabled val="1"/>
        </dgm:presLayoutVars>
      </dgm:prSet>
      <dgm:spPr/>
    </dgm:pt>
    <dgm:pt modelId="{A483671C-17BB-D541-A6B7-29EE65003DE9}" type="pres">
      <dgm:prSet presAssocID="{43BFC893-1188-0544-B872-54EF50CDEDC4}" presName="sibTrans" presStyleCnt="0"/>
      <dgm:spPr/>
    </dgm:pt>
    <dgm:pt modelId="{3C277C84-66CD-C440-A013-58C7257F89E1}" type="pres">
      <dgm:prSet presAssocID="{42FEC56C-41F8-6847-B7DE-F9AB4A8B49E6}" presName="node" presStyleLbl="alignAccFollowNode1" presStyleIdx="37" presStyleCnt="42" custScaleX="95880" custLinFactNeighborX="-9998">
        <dgm:presLayoutVars>
          <dgm:bulletEnabled val="1"/>
        </dgm:presLayoutVars>
      </dgm:prSet>
      <dgm:spPr/>
    </dgm:pt>
    <dgm:pt modelId="{2DBBBDE7-EAD2-534C-9966-45A9765240CF}" type="pres">
      <dgm:prSet presAssocID="{20AFABD1-4470-7540-8C9D-B79E31846AD3}" presName="sibTrans" presStyleCnt="0"/>
      <dgm:spPr/>
    </dgm:pt>
    <dgm:pt modelId="{5EFD06B0-2FC7-D743-AB4C-CCF790846DF4}" type="pres">
      <dgm:prSet presAssocID="{E3FF6E9D-1FBF-6149-9A8D-5BFC01042F78}" presName="node" presStyleLbl="alignAccFollowNode1" presStyleIdx="38" presStyleCnt="42" custScaleX="102770" custLinFactNeighborX="-29994">
        <dgm:presLayoutVars>
          <dgm:bulletEnabled val="1"/>
        </dgm:presLayoutVars>
      </dgm:prSet>
      <dgm:spPr/>
    </dgm:pt>
    <dgm:pt modelId="{53BB53A0-FF89-2C4B-893E-439327DE38B0}" type="pres">
      <dgm:prSet presAssocID="{E063B051-4744-0547-A1BA-DBAA40BAECAB}" presName="sibTrans" presStyleCnt="0"/>
      <dgm:spPr/>
    </dgm:pt>
    <dgm:pt modelId="{DFF600D7-A8F1-F04F-B632-160636F4B73C}" type="pres">
      <dgm:prSet presAssocID="{FED5DDA7-AEF4-0149-98DD-2619ACF8914C}" presName="node" presStyleLbl="alignAccFollowNode1" presStyleIdx="39" presStyleCnt="42" custScaleX="110188" custLinFactNeighborX="-44991">
        <dgm:presLayoutVars>
          <dgm:bulletEnabled val="1"/>
        </dgm:presLayoutVars>
      </dgm:prSet>
      <dgm:spPr/>
    </dgm:pt>
    <dgm:pt modelId="{2CE15649-07E7-5744-AB76-D78BAC1DB6D8}" type="pres">
      <dgm:prSet presAssocID="{D4ED298B-9BA8-2E4A-B314-472844966D63}" presName="sibTrans" presStyleCnt="0"/>
      <dgm:spPr/>
    </dgm:pt>
    <dgm:pt modelId="{D1D98285-DDA1-024F-BC75-0198632E96CA}" type="pres">
      <dgm:prSet presAssocID="{FA8EC89F-351A-0C49-B147-F48CCA5E76FD}" presName="node" presStyleLbl="alignAccFollowNode1" presStyleIdx="40" presStyleCnt="42" custScaleX="116826" custLinFactNeighborX="-39992">
        <dgm:presLayoutVars>
          <dgm:bulletEnabled val="1"/>
        </dgm:presLayoutVars>
      </dgm:prSet>
      <dgm:spPr/>
    </dgm:pt>
    <dgm:pt modelId="{5719D62A-5AEA-8B46-854E-E8D101A44B41}" type="pres">
      <dgm:prSet presAssocID="{893B9B20-A321-6141-BFD3-5724B3D4D459}" presName="sibTrans" presStyleCnt="0"/>
      <dgm:spPr/>
    </dgm:pt>
    <dgm:pt modelId="{C7528F23-FD39-5F41-ABC3-CC5E847BD2F2}" type="pres">
      <dgm:prSet presAssocID="{9BD26CE7-5E5C-6242-A067-93A75B8404D5}" presName="node" presStyleLbl="alignAccFollowNode1" presStyleIdx="41" presStyleCnt="42" custScaleX="118878" custLinFactNeighborX="-29994">
        <dgm:presLayoutVars>
          <dgm:bulletEnabled val="1"/>
        </dgm:presLayoutVars>
      </dgm:prSet>
      <dgm:spPr/>
    </dgm:pt>
  </dgm:ptLst>
  <dgm:cxnLst>
    <dgm:cxn modelId="{CE718E05-0D87-0B4F-8766-F028423B11A4}" srcId="{F099D88D-8057-D74B-B887-197AFEA8C4FB}" destId="{DFD7FE27-07CE-6041-B96D-3A6F05B3EF7F}" srcOrd="2" destOrd="0" parTransId="{36B5EC7C-318F-9943-BF9D-D967B6921BB4}" sibTransId="{9FF43168-9F31-2543-A7AE-C34419151740}"/>
    <dgm:cxn modelId="{8C28E705-61CE-4242-BBFE-85E47D2A163D}" type="presOf" srcId="{0C773DEA-202D-5243-8720-7D6C9D2DC19F}" destId="{AD71ABF5-F1EA-264B-AA37-8725F1956B17}" srcOrd="0" destOrd="0" presId="urn:microsoft.com/office/officeart/2005/8/layout/lProcess3"/>
    <dgm:cxn modelId="{00490806-9B0D-1E4B-9908-EBB82F71B9DD}" srcId="{23FF2C14-8020-424A-A032-B658167AF86A}" destId="{FF3934B3-74C9-A44F-BF5A-DE083BFDCE92}" srcOrd="2" destOrd="0" parTransId="{BBBE0E9D-5D81-2742-AD8D-6DC25F73DB46}" sibTransId="{16DD4261-0AB2-A44D-B2B5-E8F84D54F2CF}"/>
    <dgm:cxn modelId="{73BD8808-0D99-6F4E-94FE-6EBE7CA6D1CA}" srcId="{3A1A3402-F2F8-6847-A1BB-7B5290790F10}" destId="{67500DFF-7EB2-FA43-A135-B84712617223}" srcOrd="3" destOrd="0" parTransId="{401F1C9A-628A-534C-A78A-734436EE247B}" sibTransId="{9735F0FE-384F-A549-BB89-37BBAD913857}"/>
    <dgm:cxn modelId="{625FFA0A-7A50-4946-8404-697BAE9DE6EB}" type="presOf" srcId="{E8BA6A88-6422-564A-A1C8-BCAF60CEBAD9}" destId="{FF842109-906D-F642-A19A-973872B2021D}" srcOrd="0" destOrd="0" presId="urn:microsoft.com/office/officeart/2005/8/layout/lProcess3"/>
    <dgm:cxn modelId="{41A4F60D-53BA-C444-8F09-2D75A0295922}" type="presOf" srcId="{EF24F9C2-D126-4349-BF58-A8BC423CB837}" destId="{73354AC3-4D16-0A4F-BCB9-15B3805BC4A7}" srcOrd="0" destOrd="0" presId="urn:microsoft.com/office/officeart/2005/8/layout/lProcess3"/>
    <dgm:cxn modelId="{C8A42510-2A62-9D43-884A-CE459794599E}" srcId="{F099D88D-8057-D74B-B887-197AFEA8C4FB}" destId="{69A2FB24-D8EB-324C-8BE5-951C63EF66A4}" srcOrd="3" destOrd="0" parTransId="{70FB5ABF-A711-B149-A052-078992CB2CF4}" sibTransId="{4D171FA9-F38C-2344-8768-E7048A972B35}"/>
    <dgm:cxn modelId="{CAF45512-4679-7049-8355-07E3C6CBBB9C}" srcId="{F8E20147-69B3-C343-B70D-D5956A9FA0ED}" destId="{B064AF0C-65C7-4546-91C8-24EB0F2356B2}" srcOrd="4" destOrd="0" parTransId="{835FA2E9-0B2C-1A41-92C9-B86CF5772046}" sibTransId="{1FD5EBB7-4421-584B-A376-64EF66ABA720}"/>
    <dgm:cxn modelId="{553D0C15-0763-B944-80F5-1A32CA829A59}" type="presOf" srcId="{42FEC56C-41F8-6847-B7DE-F9AB4A8B49E6}" destId="{3C277C84-66CD-C440-A013-58C7257F89E1}" srcOrd="0" destOrd="0" presId="urn:microsoft.com/office/officeart/2005/8/layout/lProcess3"/>
    <dgm:cxn modelId="{E2D37B16-E248-3741-918F-30082039D8E2}" type="presOf" srcId="{3A1A3402-F2F8-6847-A1BB-7B5290790F10}" destId="{64CD22B4-3A86-C546-BEF7-6F52A2D9A7F3}" srcOrd="0" destOrd="0" presId="urn:microsoft.com/office/officeart/2005/8/layout/lProcess3"/>
    <dgm:cxn modelId="{11B2801A-3938-4247-84E7-57460426CFFC}" srcId="{5592B3F5-5A3A-CD44-9EE1-1D5ED4D7B283}" destId="{E8BA6A88-6422-564A-A1C8-BCAF60CEBAD9}" srcOrd="3" destOrd="0" parTransId="{D8794105-1603-8B43-A960-34E233F88DC9}" sibTransId="{B62AC62B-127E-E944-AA15-B3DA51852C18}"/>
    <dgm:cxn modelId="{2FC4C11B-E67B-AF42-8E61-34CB638317D3}" srcId="{F8E20147-69B3-C343-B70D-D5956A9FA0ED}" destId="{DB555879-A52D-A442-B633-8E28318A07F0}" srcOrd="2" destOrd="0" parTransId="{11B5E237-2E71-064B-8A02-D256A77BC371}" sibTransId="{0D5753CC-13A2-9047-B8C8-091D7E8FC4B0}"/>
    <dgm:cxn modelId="{9096C61D-866C-754B-9080-A1A5260329C7}" type="presOf" srcId="{92434AAD-FEFD-6C4E-8280-61332DC64C61}" destId="{117B3D6E-167D-224E-B567-173E5FD4B008}" srcOrd="0" destOrd="0" presId="urn:microsoft.com/office/officeart/2005/8/layout/lProcess3"/>
    <dgm:cxn modelId="{27E00222-25AB-EC41-87B9-DC61BD6776FD}" srcId="{C7AB7D31-5647-AC4A-A00B-BDB3D3253393}" destId="{F099D88D-8057-D74B-B887-197AFEA8C4FB}" srcOrd="4" destOrd="0" parTransId="{69115CBC-5CBE-134B-BD2A-0BF8A03A7A90}" sibTransId="{DC757511-2BE4-AA4B-B39E-E960B4B98D44}"/>
    <dgm:cxn modelId="{BC812422-C04D-364F-93A9-58D61BB023F9}" srcId="{23FF2C14-8020-424A-A032-B658167AF86A}" destId="{5EC5E860-E575-1C4F-B276-532740242104}" srcOrd="4" destOrd="0" parTransId="{3F1126D3-4829-5A47-9C37-8F5356EEE805}" sibTransId="{30C1955A-1CCF-AA4E-BFB0-E7BC823FDA43}"/>
    <dgm:cxn modelId="{02092622-E071-784B-A4A8-6BB1B3142BF4}" srcId="{4B4F9A9C-0AB1-FE41-8BAC-95EE3636269E}" destId="{42FEC56C-41F8-6847-B7DE-F9AB4A8B49E6}" srcOrd="1" destOrd="0" parTransId="{FBF45F80-6F9E-8342-8171-48E19263388A}" sibTransId="{20AFABD1-4470-7540-8C9D-B79E31846AD3}"/>
    <dgm:cxn modelId="{494AAB24-8D03-504E-9ED7-641846DC2A72}" srcId="{5592B3F5-5A3A-CD44-9EE1-1D5ED4D7B283}" destId="{03165DEB-9702-4A4F-8A70-B34751B176C5}" srcOrd="2" destOrd="0" parTransId="{6DDE90FC-1AE1-C44C-810B-72B454A58BF3}" sibTransId="{CCF7F103-6682-E543-884C-1DE222F996A5}"/>
    <dgm:cxn modelId="{87080428-A904-5F4D-B0B0-BF771E841162}" srcId="{3A1A3402-F2F8-6847-A1BB-7B5290790F10}" destId="{D5AC3119-0584-EA40-9974-777ED2F3AA44}" srcOrd="1" destOrd="0" parTransId="{8B928691-8A66-6341-9B0E-73F90B5F1C97}" sibTransId="{DDC582AD-C8F5-7442-8D18-7E26DE8FE9D1}"/>
    <dgm:cxn modelId="{9F69F128-C3CB-B94B-8EAD-8FDAC514D4C2}" srcId="{F099D88D-8057-D74B-B887-197AFEA8C4FB}" destId="{03551657-B190-5142-BD08-FA9A9FC481CE}" srcOrd="0" destOrd="0" parTransId="{296E9C4E-7C63-8A45-B109-0EE0DB135B65}" sibTransId="{BE88C6F8-7694-CC46-B55F-8395A305B6DE}"/>
    <dgm:cxn modelId="{93D1C829-1B33-8A4D-9A99-0633211038C2}" srcId="{C7AB7D31-5647-AC4A-A00B-BDB3D3253393}" destId="{23FF2C14-8020-424A-A032-B658167AF86A}" srcOrd="3" destOrd="0" parTransId="{5F1C36B6-91E3-2045-9FB9-353583CB4525}" sibTransId="{FC0F52F8-9B21-2C44-8037-72E059FD8AD0}"/>
    <dgm:cxn modelId="{1547CC2A-98ED-5644-B043-D708373C5AAD}" type="presOf" srcId="{BA8665A2-5800-9B46-B6AB-3283D11CDA14}" destId="{A4C31B09-728F-6843-A169-95F8F5099383}" srcOrd="0" destOrd="0" presId="urn:microsoft.com/office/officeart/2005/8/layout/lProcess3"/>
    <dgm:cxn modelId="{E1D8C52B-937F-0246-8EA5-885B58053286}" type="presOf" srcId="{23FF2C14-8020-424A-A032-B658167AF86A}" destId="{450EAE19-137A-D244-B54D-33077166D667}" srcOrd="0" destOrd="0" presId="urn:microsoft.com/office/officeart/2005/8/layout/lProcess3"/>
    <dgm:cxn modelId="{B80E8034-E228-974C-B1BD-70643F16FB67}" srcId="{23FF2C14-8020-424A-A032-B658167AF86A}" destId="{55FF3ABD-F644-A84B-80D7-A855CA60CDF9}" srcOrd="1" destOrd="0" parTransId="{E6800E3C-074F-7544-805A-5D398CA7B064}" sibTransId="{7BDBFE88-2C1E-FB44-AF5C-4504FF1896FA}"/>
    <dgm:cxn modelId="{0E792739-6713-1645-BC64-5002F6D67B96}" type="presOf" srcId="{67500DFF-7EB2-FA43-A135-B84712617223}" destId="{EB3373C7-1380-D54A-9A10-8320B0171F04}" srcOrd="0" destOrd="0" presId="urn:microsoft.com/office/officeart/2005/8/layout/lProcess3"/>
    <dgm:cxn modelId="{77219239-9AB8-A540-AC39-8784148E3D9A}" type="presOf" srcId="{4B4F9A9C-0AB1-FE41-8BAC-95EE3636269E}" destId="{2AD4905E-1BEE-3D4E-BD54-8DAF725CA685}" srcOrd="0" destOrd="0" presId="urn:microsoft.com/office/officeart/2005/8/layout/lProcess3"/>
    <dgm:cxn modelId="{FF46053A-2309-EE4C-9F9F-E6C0BBC20B8F}" srcId="{23FF2C14-8020-424A-A032-B658167AF86A}" destId="{90B4F900-2A91-934B-ABC0-7EF53E6A96FF}" srcOrd="3" destOrd="0" parTransId="{7D41DAF6-525A-BB46-A1F5-7C064B6E4597}" sibTransId="{7910B693-7DE2-FF4F-99BC-03BA70C134B9}"/>
    <dgm:cxn modelId="{68C4863D-82C7-F141-B685-962FBF7393ED}" srcId="{C7AB7D31-5647-AC4A-A00B-BDB3D3253393}" destId="{3A1A3402-F2F8-6847-A1BB-7B5290790F10}" srcOrd="1" destOrd="0" parTransId="{7AB3DEA0-CAE7-7D41-A7BD-B6A6A0F2A944}" sibTransId="{D131BA03-1A39-0744-BBA3-6B36CF514078}"/>
    <dgm:cxn modelId="{B7FC7E3E-3877-2B45-99F9-AB2A471646B5}" srcId="{C7AB7D31-5647-AC4A-A00B-BDB3D3253393}" destId="{5592B3F5-5A3A-CD44-9EE1-1D5ED4D7B283}" srcOrd="2" destOrd="0" parTransId="{F2041CF1-0566-1A40-AEC2-1E1968B7FC2B}" sibTransId="{D31D39DC-EDD1-B44C-9981-BF0F33E43867}"/>
    <dgm:cxn modelId="{B26E4740-A2DA-C94A-8078-DAE6F420B906}" srcId="{B73334D4-10E6-3F41-A8A4-E752DEACB965}" destId="{D959D8D6-E890-394E-BF04-81CC4F9867A4}" srcOrd="3" destOrd="0" parTransId="{A0A35584-75AB-B446-980B-BE45DD127237}" sibTransId="{3D78B598-EB21-3D4E-B4F4-EA0913F8CB3A}"/>
    <dgm:cxn modelId="{0266CD5E-8E04-3748-8EE3-BD77D4EF43D8}" type="presOf" srcId="{DFD7FE27-07CE-6041-B96D-3A6F05B3EF7F}" destId="{D70281C3-997F-B54E-AD62-C4A215410100}" srcOrd="0" destOrd="0" presId="urn:microsoft.com/office/officeart/2005/8/layout/lProcess3"/>
    <dgm:cxn modelId="{04BFD943-0CC1-574A-89D9-1EE7C0FC753D}" srcId="{4B4F9A9C-0AB1-FE41-8BAC-95EE3636269E}" destId="{301FD05F-EB93-104B-88AF-39BA769C233B}" srcOrd="0" destOrd="0" parTransId="{91BABC22-5B86-B34A-8E1C-9546042E350F}" sibTransId="{43BFC893-1188-0544-B872-54EF50CDEDC4}"/>
    <dgm:cxn modelId="{3BA97A46-0CEA-1B4C-8D60-A92EAA1C96D0}" srcId="{F099D88D-8057-D74B-B887-197AFEA8C4FB}" destId="{76AE63B8-E76C-0241-9517-84264404F767}" srcOrd="5" destOrd="0" parTransId="{0B97FE7C-2044-0E4F-AC89-FD4C3843A2F3}" sibTransId="{0768E0E0-EEF5-614D-982C-FF369FEE9C89}"/>
    <dgm:cxn modelId="{BB21F549-CCCE-1845-A71B-41BFC8787651}" srcId="{5592B3F5-5A3A-CD44-9EE1-1D5ED4D7B283}" destId="{F5DE0EC1-2419-A944-8BEB-E5A447829687}" srcOrd="5" destOrd="0" parTransId="{AF0B2E1D-9AE4-6C40-BC13-008A1EBC6659}" sibTransId="{0D20A529-01B7-C844-B2D0-29F5F649F7BF}"/>
    <dgm:cxn modelId="{E876496A-8271-E542-B988-A99CB5FC47E4}" type="presOf" srcId="{986281C3-5CF9-2B45-9D27-81CDB0A1168E}" destId="{5DC72ADA-EA54-454D-B315-7B4FB264D389}" srcOrd="0" destOrd="0" presId="urn:microsoft.com/office/officeart/2005/8/layout/lProcess3"/>
    <dgm:cxn modelId="{05C94F6A-AEA3-574E-AAC9-DB3D4E84BE40}" srcId="{F099D88D-8057-D74B-B887-197AFEA8C4FB}" destId="{CEB115CF-864D-B147-8354-56A5A82C62A2}" srcOrd="1" destOrd="0" parTransId="{3E77F7D3-3F20-034F-BD78-B8A70187F755}" sibTransId="{9DC06386-02B9-BA4A-B454-95BB99A1A418}"/>
    <dgm:cxn modelId="{D4BEDD6A-3966-AD4B-890B-1D009576227C}" type="presOf" srcId="{D5AC3119-0584-EA40-9974-777ED2F3AA44}" destId="{5173BBAF-23B3-004B-9FAA-976815A82211}" srcOrd="0" destOrd="0" presId="urn:microsoft.com/office/officeart/2005/8/layout/lProcess3"/>
    <dgm:cxn modelId="{F614054C-8828-2841-B66C-A5D59639D9ED}" srcId="{B73334D4-10E6-3F41-A8A4-E752DEACB965}" destId="{EF24F9C2-D126-4349-BF58-A8BC423CB837}" srcOrd="1" destOrd="0" parTransId="{78F22F99-CC1E-8443-88A3-AABCA86A7474}" sibTransId="{FB88F3EF-AC75-3F44-9A3A-66ED2BD240D6}"/>
    <dgm:cxn modelId="{F6667E6C-3DBE-E34A-9C9A-3D73D42A5220}" type="presOf" srcId="{DB555879-A52D-A442-B633-8E28318A07F0}" destId="{AE7F3560-D0A6-044C-8586-360A1639F8F3}" srcOrd="0" destOrd="0" presId="urn:microsoft.com/office/officeart/2005/8/layout/lProcess3"/>
    <dgm:cxn modelId="{BCCDD24D-B1BD-954D-A063-85BEBF093069}" srcId="{F8E20147-69B3-C343-B70D-D5956A9FA0ED}" destId="{BA8665A2-5800-9B46-B6AB-3283D11CDA14}" srcOrd="3" destOrd="0" parTransId="{107EB23F-51F1-E449-BBB1-BCCB1C666A59}" sibTransId="{01FF0D64-3F83-C747-A1A4-0C7E6BB1856E}"/>
    <dgm:cxn modelId="{2604CF6E-289F-8542-B672-1984EC010A96}" srcId="{4B4F9A9C-0AB1-FE41-8BAC-95EE3636269E}" destId="{FA8EC89F-351A-0C49-B147-F48CCA5E76FD}" srcOrd="4" destOrd="0" parTransId="{126AC487-9DC9-6540-ADFC-82AAC8D348F3}" sibTransId="{893B9B20-A321-6141-BFD3-5724B3D4D459}"/>
    <dgm:cxn modelId="{B4EFBE4F-8A30-504E-B24F-3A4A603DE67F}" srcId="{C7AB7D31-5647-AC4A-A00B-BDB3D3253393}" destId="{F8E20147-69B3-C343-B70D-D5956A9FA0ED}" srcOrd="0" destOrd="0" parTransId="{55CA24C4-112C-7C4E-AD92-83E9764917BC}" sibTransId="{145C4325-7300-004D-944A-8A471008F96D}"/>
    <dgm:cxn modelId="{85D27470-5288-1847-A21E-704CBCC0057F}" type="presOf" srcId="{B064AF0C-65C7-4546-91C8-24EB0F2356B2}" destId="{F4DFD1F3-1249-D940-B413-AD779777225E}" srcOrd="0" destOrd="0" presId="urn:microsoft.com/office/officeart/2005/8/layout/lProcess3"/>
    <dgm:cxn modelId="{80366257-8F79-D940-A510-4A868D9DEF31}" type="presOf" srcId="{03551657-B190-5142-BD08-FA9A9FC481CE}" destId="{5E5A6422-EBEB-A54E-88CB-0BCFA4433B3E}" srcOrd="0" destOrd="0" presId="urn:microsoft.com/office/officeart/2005/8/layout/lProcess3"/>
    <dgm:cxn modelId="{8EDFFD77-0BE7-3741-947D-A38407CDEF46}" type="presOf" srcId="{B3D95C66-2E2E-7441-B0C3-BC9E94E1248E}" destId="{60EB148C-2D75-754B-B831-59DBE1D1186F}" srcOrd="0" destOrd="0" presId="urn:microsoft.com/office/officeart/2005/8/layout/lProcess3"/>
    <dgm:cxn modelId="{2F067479-7754-564E-BCE5-E52914327711}" srcId="{F8E20147-69B3-C343-B70D-D5956A9FA0ED}" destId="{B44694A5-CB49-1A40-B142-AC948C5E713D}" srcOrd="1" destOrd="0" parTransId="{7F3B50F3-67C1-4743-8FD6-A15FBCE0F5CE}" sibTransId="{BA3314CE-CB43-3E4B-928D-61D1EA7FEA88}"/>
    <dgm:cxn modelId="{F552E879-8185-D940-8894-B420FD9FF4B1}" srcId="{3A1A3402-F2F8-6847-A1BB-7B5290790F10}" destId="{B3D95C66-2E2E-7441-B0C3-BC9E94E1248E}" srcOrd="0" destOrd="0" parTransId="{D926440C-66C5-2F4B-A8FB-B1398D233B1C}" sibTransId="{D8DA1513-2809-8848-9FCB-192FA1DBD829}"/>
    <dgm:cxn modelId="{131F9D7B-AB26-9346-89CB-84B587D1CDD6}" srcId="{F8E20147-69B3-C343-B70D-D5956A9FA0ED}" destId="{78B92E83-D575-3941-9355-D0C0DE9DB356}" srcOrd="5" destOrd="0" parTransId="{BF7AE770-B8D6-134B-AE47-492BDC65139E}" sibTransId="{D54A2BA6-582A-8E4C-973F-945A93B19B71}"/>
    <dgm:cxn modelId="{4BF8F47D-2250-6E4A-8FF9-3B246E6A232A}" srcId="{3A1A3402-F2F8-6847-A1BB-7B5290790F10}" destId="{2ED18E88-F025-D441-87D7-03B688F6BE2A}" srcOrd="2" destOrd="0" parTransId="{B1DD2DD0-8E0F-9D4C-B15E-E008F5F303D3}" sibTransId="{12BA8D0E-61EB-C447-B8AD-70EFEED7A7B9}"/>
    <dgm:cxn modelId="{B6750780-D3C0-F14C-8A49-B977AB8D141D}" type="presOf" srcId="{5EC5E860-E575-1C4F-B276-532740242104}" destId="{DD72A321-5CC6-CE48-82C2-00FC4A258682}" srcOrd="0" destOrd="0" presId="urn:microsoft.com/office/officeart/2005/8/layout/lProcess3"/>
    <dgm:cxn modelId="{C7102481-D6FB-4645-ADA1-CC7DD4AF44AD}" type="presOf" srcId="{69A2FB24-D8EB-324C-8BE5-951C63EF66A4}" destId="{BBAE32EB-3685-A648-A69E-440D9A7EA7DA}" srcOrd="0" destOrd="0" presId="urn:microsoft.com/office/officeart/2005/8/layout/lProcess3"/>
    <dgm:cxn modelId="{472A4983-2F33-2C4F-BD50-CE7170AECD4C}" type="presOf" srcId="{78B92E83-D575-3941-9355-D0C0DE9DB356}" destId="{484987EB-E691-1845-9793-65CD1A7DBD7A}" srcOrd="0" destOrd="0" presId="urn:microsoft.com/office/officeart/2005/8/layout/lProcess3"/>
    <dgm:cxn modelId="{03A47084-D290-0C4D-A77F-5BA90E816F59}" type="presOf" srcId="{C98B76C4-9294-6840-BE77-9B4DFBA8D67C}" destId="{F5739637-E852-C94B-A2D9-DC50570A3E15}" srcOrd="0" destOrd="0" presId="urn:microsoft.com/office/officeart/2005/8/layout/lProcess3"/>
    <dgm:cxn modelId="{170AA885-9405-D946-9D17-A63F9A618C9B}" srcId="{F099D88D-8057-D74B-B887-197AFEA8C4FB}" destId="{92434AAD-FEFD-6C4E-8280-61332DC64C61}" srcOrd="4" destOrd="0" parTransId="{DE3D2F23-8133-AA44-AD03-18917CAC3302}" sibTransId="{1E837BC8-4CBE-7E4B-9A1B-47E65400E760}"/>
    <dgm:cxn modelId="{C6548A98-3544-B54D-A583-87A742A544AF}" type="presOf" srcId="{301FD05F-EB93-104B-88AF-39BA769C233B}" destId="{C3F330E9-7B4F-C24A-9B33-09065D519715}" srcOrd="0" destOrd="0" presId="urn:microsoft.com/office/officeart/2005/8/layout/lProcess3"/>
    <dgm:cxn modelId="{1621EF9B-86E6-FD4D-9DFD-E75E37F35C6C}" type="presOf" srcId="{E3FF6E9D-1FBF-6149-9A8D-5BFC01042F78}" destId="{5EFD06B0-2FC7-D743-AB4C-CCF790846DF4}" srcOrd="0" destOrd="0" presId="urn:microsoft.com/office/officeart/2005/8/layout/lProcess3"/>
    <dgm:cxn modelId="{5C6F829D-5FFD-9941-A623-49471D3AC1D9}" type="presOf" srcId="{B73334D4-10E6-3F41-A8A4-E752DEACB965}" destId="{95D9E7C3-5373-2249-AF20-7F96AA6BCFD6}" srcOrd="0" destOrd="0" presId="urn:microsoft.com/office/officeart/2005/8/layout/lProcess3"/>
    <dgm:cxn modelId="{6D1A5F9F-44E0-5E49-97D1-A4D243DF4A63}" type="presOf" srcId="{DA5B499A-8EDC-B444-AFDA-0BA6A7E29D37}" destId="{FAAF2140-F56C-C74F-B808-008F97920654}" srcOrd="0" destOrd="0" presId="urn:microsoft.com/office/officeart/2005/8/layout/lProcess3"/>
    <dgm:cxn modelId="{A5A7FF9F-D2C4-7648-A002-15201481B154}" type="presOf" srcId="{90B4F900-2A91-934B-ABC0-7EF53E6A96FF}" destId="{6AF885BF-6855-D74B-A9B2-BFF7EA69DFCB}" srcOrd="0" destOrd="0" presId="urn:microsoft.com/office/officeart/2005/8/layout/lProcess3"/>
    <dgm:cxn modelId="{E874E4A2-8D2C-6E49-A313-8048C42030BF}" type="presOf" srcId="{5592B3F5-5A3A-CD44-9EE1-1D5ED4D7B283}" destId="{710EA062-0579-1544-9B72-7D3C5650E0DC}" srcOrd="0" destOrd="0" presId="urn:microsoft.com/office/officeart/2005/8/layout/lProcess3"/>
    <dgm:cxn modelId="{B2599BA5-7396-4743-B24E-B50A39DED4C5}" type="presOf" srcId="{55FF3ABD-F644-A84B-80D7-A855CA60CDF9}" destId="{1ED5ECF4-AF20-C145-8811-84FC3A3BC74E}" srcOrd="0" destOrd="0" presId="urn:microsoft.com/office/officeart/2005/8/layout/lProcess3"/>
    <dgm:cxn modelId="{5B4D76AA-2AAD-8F45-9683-CBF0E719FC9F}" type="presOf" srcId="{CEB115CF-864D-B147-8354-56A5A82C62A2}" destId="{23AFD39D-E855-3D44-86E0-A3BF5169C3F6}" srcOrd="0" destOrd="0" presId="urn:microsoft.com/office/officeart/2005/8/layout/lProcess3"/>
    <dgm:cxn modelId="{CCA3A8AD-1C20-3141-9689-27C9D2D22905}" srcId="{23FF2C14-8020-424A-A032-B658167AF86A}" destId="{2422DC53-9C77-C94E-A912-146CA0751438}" srcOrd="0" destOrd="0" parTransId="{B4E6023D-B41A-0E4D-A8F9-F6A4A58C146C}" sibTransId="{2FD3ABD3-6204-E44B-A164-24E8162FD6B4}"/>
    <dgm:cxn modelId="{337AC9B0-D21B-EC43-98D4-0B3302BB2E3A}" type="presOf" srcId="{F8E20147-69B3-C343-B70D-D5956A9FA0ED}" destId="{DA53941C-4E21-F746-94EE-BABF2BB4F25F}" srcOrd="0" destOrd="0" presId="urn:microsoft.com/office/officeart/2005/8/layout/lProcess3"/>
    <dgm:cxn modelId="{026707BB-D13A-2D40-8439-8314A70ABB66}" type="presOf" srcId="{9BD26CE7-5E5C-6242-A067-93A75B8404D5}" destId="{C7528F23-FD39-5F41-ABC3-CC5E847BD2F2}" srcOrd="0" destOrd="0" presId="urn:microsoft.com/office/officeart/2005/8/layout/lProcess3"/>
    <dgm:cxn modelId="{47C10ABD-06E6-F34C-9B52-DCF84858B966}" type="presOf" srcId="{1457AA9A-C44E-0441-A15F-DB1F38181B12}" destId="{25A30831-4B30-F140-A9D2-3A61B1AE54D4}" srcOrd="0" destOrd="0" presId="urn:microsoft.com/office/officeart/2005/8/layout/lProcess3"/>
    <dgm:cxn modelId="{0565B0BD-6AC2-AC4C-BBF5-6312A388BC47}" srcId="{4B4F9A9C-0AB1-FE41-8BAC-95EE3636269E}" destId="{E3FF6E9D-1FBF-6149-9A8D-5BFC01042F78}" srcOrd="2" destOrd="0" parTransId="{B9899FA0-8D47-EE4B-AAA2-72335EC021B5}" sibTransId="{E063B051-4744-0547-A1BA-DBAA40BAECAB}"/>
    <dgm:cxn modelId="{0EDEA8C0-11B2-2741-BAB5-F64B8A96CBE6}" type="presOf" srcId="{2422DC53-9C77-C94E-A912-146CA0751438}" destId="{B57D04BC-1DBC-1945-A769-FDC55083587B}" srcOrd="0" destOrd="0" presId="urn:microsoft.com/office/officeart/2005/8/layout/lProcess3"/>
    <dgm:cxn modelId="{45B02BC4-111A-A24C-B1EF-22D44C681EFB}" srcId="{B73334D4-10E6-3F41-A8A4-E752DEACB965}" destId="{7D3E2102-AF00-CF46-A452-72499B2F673B}" srcOrd="2" destOrd="0" parTransId="{96892283-993F-A340-882E-754B92B2F4C9}" sibTransId="{1F71572B-F72A-E54D-9237-4876B3B92B2F}"/>
    <dgm:cxn modelId="{1DEAB8C6-D5E5-6B46-81CF-4F7BB3F82E45}" srcId="{3A1A3402-F2F8-6847-A1BB-7B5290790F10}" destId="{F3242973-282E-874B-809A-E73E95E71711}" srcOrd="5" destOrd="0" parTransId="{4D0C9BEF-6D46-DC40-8E60-518C0153742E}" sibTransId="{5B87E76D-CD20-474D-A937-41AB6FD2ADAA}"/>
    <dgm:cxn modelId="{99A909C7-09B4-AE40-8EB1-8B930055359D}" srcId="{4B4F9A9C-0AB1-FE41-8BAC-95EE3636269E}" destId="{9BD26CE7-5E5C-6242-A067-93A75B8404D5}" srcOrd="5" destOrd="0" parTransId="{FE070BE0-DD40-AE4C-A4A9-7267B70444E9}" sibTransId="{DF0C9AA5-1EEC-D54B-AD46-D20ECF8901E8}"/>
    <dgm:cxn modelId="{E08575C7-B6F4-D140-97F2-CBD47BD4AAD8}" type="presOf" srcId="{03165DEB-9702-4A4F-8A70-B34751B176C5}" destId="{F7542DDA-711F-EA44-9F89-2DB60E5B7EA3}" srcOrd="0" destOrd="0" presId="urn:microsoft.com/office/officeart/2005/8/layout/lProcess3"/>
    <dgm:cxn modelId="{D163EECB-B071-3E44-88F7-65D3237BD5CD}" srcId="{B73334D4-10E6-3F41-A8A4-E752DEACB965}" destId="{9F6A3CF2-BCA5-2749-8FD8-4F663A851175}" srcOrd="0" destOrd="0" parTransId="{A2C2612F-2263-1A43-9538-2097DCD41060}" sibTransId="{EBCB2FD7-888A-954E-A116-4E4073A60F6F}"/>
    <dgm:cxn modelId="{37E797CF-BF02-C74B-931A-BB2DD582F185}" srcId="{23FF2C14-8020-424A-A032-B658167AF86A}" destId="{81416762-5C0A-6D41-94EE-8208FF29868D}" srcOrd="5" destOrd="0" parTransId="{00456ED4-12EA-734D-BFB6-8C83E35F945D}" sibTransId="{F1DE68BA-BA32-F341-971F-FAC5476D697B}"/>
    <dgm:cxn modelId="{E03DADCF-505E-F24C-A31D-EA60F9B0E601}" type="presOf" srcId="{9F6A3CF2-BCA5-2749-8FD8-4F663A851175}" destId="{58A3B1FA-AD5E-F247-A184-F258BAF4FA8D}" srcOrd="0" destOrd="0" presId="urn:microsoft.com/office/officeart/2005/8/layout/lProcess3"/>
    <dgm:cxn modelId="{970D54D0-A617-0241-8898-123808D7794F}" type="presOf" srcId="{B44694A5-CB49-1A40-B142-AC948C5E713D}" destId="{E2C80A48-D0E0-B444-B6B4-7A9E0FBFE561}" srcOrd="0" destOrd="0" presId="urn:microsoft.com/office/officeart/2005/8/layout/lProcess3"/>
    <dgm:cxn modelId="{7E6B8AD2-F631-B44F-8542-A3BEF36AAE67}" type="presOf" srcId="{D959D8D6-E890-394E-BF04-81CC4F9867A4}" destId="{850B3C79-8968-7342-A56A-44CA67FEBB2C}" srcOrd="0" destOrd="0" presId="urn:microsoft.com/office/officeart/2005/8/layout/lProcess3"/>
    <dgm:cxn modelId="{E8594CD3-92A5-914B-ADA3-1FED7C6FABFE}" srcId="{5592B3F5-5A3A-CD44-9EE1-1D5ED4D7B283}" destId="{C98B76C4-9294-6840-BE77-9B4DFBA8D67C}" srcOrd="4" destOrd="0" parTransId="{31EFFBFA-1D84-4246-8BEB-D1879A3B6D0E}" sibTransId="{410D8595-9008-E24D-947B-D2A5C47747C8}"/>
    <dgm:cxn modelId="{72C36BD4-0C7F-3045-A0AE-03890D18B0C7}" type="presOf" srcId="{FA8EC89F-351A-0C49-B147-F48CCA5E76FD}" destId="{D1D98285-DDA1-024F-BC75-0198632E96CA}" srcOrd="0" destOrd="0" presId="urn:microsoft.com/office/officeart/2005/8/layout/lProcess3"/>
    <dgm:cxn modelId="{77107BD4-F9BB-9B4E-8887-F76F2479BBE3}" srcId="{5592B3F5-5A3A-CD44-9EE1-1D5ED4D7B283}" destId="{0C773DEA-202D-5243-8720-7D6C9D2DC19F}" srcOrd="0" destOrd="0" parTransId="{02FC0EB4-E61F-A04F-A492-03720FE1F98A}" sibTransId="{4DDA16B0-44C0-4A4E-BF6E-D2D55FD68B45}"/>
    <dgm:cxn modelId="{652A01D8-D9AE-F546-A2EE-D4CB47FC4F7B}" srcId="{5592B3F5-5A3A-CD44-9EE1-1D5ED4D7B283}" destId="{986281C3-5CF9-2B45-9D27-81CDB0A1168E}" srcOrd="1" destOrd="0" parTransId="{53080C46-F5BF-994C-B54E-706FAD1067DF}" sibTransId="{0A31A82B-CBD5-184D-910C-A65BADCE7E8A}"/>
    <dgm:cxn modelId="{E4785DD9-4DA3-0C4C-BC76-BDDD2AB61DB8}" type="presOf" srcId="{2ED18E88-F025-D441-87D7-03B688F6BE2A}" destId="{75CB8A73-8E36-AF41-A9CD-596BE68BB897}" srcOrd="0" destOrd="0" presId="urn:microsoft.com/office/officeart/2005/8/layout/lProcess3"/>
    <dgm:cxn modelId="{85BFC0DA-EBC9-BB47-861E-597FA5B14D3B}" type="presOf" srcId="{76AE63B8-E76C-0241-9517-84264404F767}" destId="{D290181D-AD4B-9B48-A691-0174D7C786B4}" srcOrd="0" destOrd="0" presId="urn:microsoft.com/office/officeart/2005/8/layout/lProcess3"/>
    <dgm:cxn modelId="{B6B0EDDA-5553-1143-A210-65E12CC760C1}" type="presOf" srcId="{FED5DDA7-AEF4-0149-98DD-2619ACF8914C}" destId="{DFF600D7-A8F1-F04F-B632-160636F4B73C}" srcOrd="0" destOrd="0" presId="urn:microsoft.com/office/officeart/2005/8/layout/lProcess3"/>
    <dgm:cxn modelId="{8FEB1EDB-38C0-DB4C-A7FA-1C226A606A44}" type="presOf" srcId="{F099D88D-8057-D74B-B887-197AFEA8C4FB}" destId="{2A99CC75-529D-CE4A-9452-AE510B7D036C}" srcOrd="0" destOrd="0" presId="urn:microsoft.com/office/officeart/2005/8/layout/lProcess3"/>
    <dgm:cxn modelId="{426F15E1-082C-7D4C-B586-42F0A89752C9}" srcId="{B73334D4-10E6-3F41-A8A4-E752DEACB965}" destId="{D51975FD-68F1-AA47-AE95-682BA47759C2}" srcOrd="5" destOrd="0" parTransId="{6A4A23B2-B4DC-704F-AF44-AA7BA2591B75}" sibTransId="{65044178-5176-E44E-B3CC-5849C2A54DF6}"/>
    <dgm:cxn modelId="{7852CDED-D464-EB49-920D-EA4755F1F133}" type="presOf" srcId="{7D3E2102-AF00-CF46-A452-72499B2F673B}" destId="{EA875084-6F09-5B4A-9ED7-C0D698D23625}" srcOrd="0" destOrd="0" presId="urn:microsoft.com/office/officeart/2005/8/layout/lProcess3"/>
    <dgm:cxn modelId="{53CA65EE-4917-324C-846F-B9A1BEFE4805}" type="presOf" srcId="{F5DE0EC1-2419-A944-8BEB-E5A447829687}" destId="{E4B14317-2F66-9648-90F5-12FC6EB47EA4}" srcOrd="0" destOrd="0" presId="urn:microsoft.com/office/officeart/2005/8/layout/lProcess3"/>
    <dgm:cxn modelId="{07E012F1-296D-1B44-86FE-B3EE6577B7D2}" type="presOf" srcId="{F3242973-282E-874B-809A-E73E95E71711}" destId="{31180950-85A4-9644-9D8F-3DCDB81E9C17}" srcOrd="0" destOrd="0" presId="urn:microsoft.com/office/officeart/2005/8/layout/lProcess3"/>
    <dgm:cxn modelId="{C082F4F4-0FAD-614F-9EF1-B745877153B9}" srcId="{3A1A3402-F2F8-6847-A1BB-7B5290790F10}" destId="{83390703-55F2-AE47-A045-2A28AF2A5FD2}" srcOrd="4" destOrd="0" parTransId="{AFFCF4B4-FE20-BA4E-83B4-F8570D8917A8}" sibTransId="{1023C1E5-9498-1D4C-BA1A-BA0D94648143}"/>
    <dgm:cxn modelId="{5C35C7F5-3CE5-984E-ACF5-0BB17EF17A45}" type="presOf" srcId="{81416762-5C0A-6D41-94EE-8208FF29868D}" destId="{5718DE30-84EB-8246-ABE0-10E94AEAA9FC}" srcOrd="0" destOrd="0" presId="urn:microsoft.com/office/officeart/2005/8/layout/lProcess3"/>
    <dgm:cxn modelId="{46B20EF8-ECC4-3B48-A278-5603D2E57C79}" srcId="{C7AB7D31-5647-AC4A-A00B-BDB3D3253393}" destId="{B73334D4-10E6-3F41-A8A4-E752DEACB965}" srcOrd="5" destOrd="0" parTransId="{1152C405-4A5A-4949-ABA7-DC251C933C73}" sibTransId="{A1743863-0D23-1741-9F46-AD1AF9ABFA76}"/>
    <dgm:cxn modelId="{1E4AA4F8-60A5-8D4A-89FE-8B18F7EE8FFF}" type="presOf" srcId="{C7AB7D31-5647-AC4A-A00B-BDB3D3253393}" destId="{08F46BA6-18CC-4044-96A7-FC0D37C32E18}" srcOrd="0" destOrd="0" presId="urn:microsoft.com/office/officeart/2005/8/layout/lProcess3"/>
    <dgm:cxn modelId="{AE22DAFB-0C88-B140-9A67-A264E8089E34}" type="presOf" srcId="{83390703-55F2-AE47-A045-2A28AF2A5FD2}" destId="{29357572-C5D0-8B41-9C1F-01C1A43957BB}" srcOrd="0" destOrd="0" presId="urn:microsoft.com/office/officeart/2005/8/layout/lProcess3"/>
    <dgm:cxn modelId="{0C9CE8FC-CDB7-C843-BF69-6F2AC2DC050A}" srcId="{B73334D4-10E6-3F41-A8A4-E752DEACB965}" destId="{1457AA9A-C44E-0441-A15F-DB1F38181B12}" srcOrd="4" destOrd="0" parTransId="{9D731A50-82C7-FD43-B8AA-2FBB8C7D662C}" sibTransId="{D33F7C74-A9DA-2246-B70F-12B56C643F72}"/>
    <dgm:cxn modelId="{82A279FD-5B45-0A4B-B4F0-FEDC2C22AD35}" srcId="{F8E20147-69B3-C343-B70D-D5956A9FA0ED}" destId="{DA5B499A-8EDC-B444-AFDA-0BA6A7E29D37}" srcOrd="0" destOrd="0" parTransId="{7C21E9BD-D1FD-2F42-B483-D64948D1D116}" sibTransId="{C7B708F4-E5AD-8847-BE3D-A26E68A63D4C}"/>
    <dgm:cxn modelId="{1B76E5FD-51FA-984A-BE84-12BA91079B9E}" srcId="{4B4F9A9C-0AB1-FE41-8BAC-95EE3636269E}" destId="{FED5DDA7-AEF4-0149-98DD-2619ACF8914C}" srcOrd="3" destOrd="0" parTransId="{859228CE-DEA0-6C4A-969B-881706ED5562}" sibTransId="{D4ED298B-9BA8-2E4A-B314-472844966D63}"/>
    <dgm:cxn modelId="{A6D38AFE-EE6F-AA41-9CDE-BF8E67106E67}" srcId="{C7AB7D31-5647-AC4A-A00B-BDB3D3253393}" destId="{4B4F9A9C-0AB1-FE41-8BAC-95EE3636269E}" srcOrd="6" destOrd="0" parTransId="{D73EDCED-A5A1-6449-9A7C-C1E670E07E02}" sibTransId="{8A3C8CF5-5E25-AA44-A461-E090C047AC0D}"/>
    <dgm:cxn modelId="{F0240EFF-B6D0-4B40-B3F3-45728F5530E8}" type="presOf" srcId="{FF3934B3-74C9-A44F-BF5A-DE083BFDCE92}" destId="{C4C2831B-BEFB-6640-9F35-36E0FA2591EE}" srcOrd="0" destOrd="0" presId="urn:microsoft.com/office/officeart/2005/8/layout/lProcess3"/>
    <dgm:cxn modelId="{6FFBB1FF-6E4C-DB4F-BEA0-E1C2734DE508}" type="presOf" srcId="{D51975FD-68F1-AA47-AE95-682BA47759C2}" destId="{3381964A-0631-894A-B237-0E9945E73DDD}" srcOrd="0" destOrd="0" presId="urn:microsoft.com/office/officeart/2005/8/layout/lProcess3"/>
    <dgm:cxn modelId="{C90BE20C-E0AE-9B42-8D77-70C3BFA1E9E8}" type="presParOf" srcId="{08F46BA6-18CC-4044-96A7-FC0D37C32E18}" destId="{561C28ED-185B-7446-AD14-0077AAD22D66}" srcOrd="0" destOrd="0" presId="urn:microsoft.com/office/officeart/2005/8/layout/lProcess3"/>
    <dgm:cxn modelId="{DEB565B9-7FA1-7C43-B4ED-ACD1DA4FF7E5}" type="presParOf" srcId="{561C28ED-185B-7446-AD14-0077AAD22D66}" destId="{DA53941C-4E21-F746-94EE-BABF2BB4F25F}" srcOrd="0" destOrd="0" presId="urn:microsoft.com/office/officeart/2005/8/layout/lProcess3"/>
    <dgm:cxn modelId="{C1B4DCFF-BF78-FB41-B458-2756E5318F5F}" type="presParOf" srcId="{561C28ED-185B-7446-AD14-0077AAD22D66}" destId="{E082F763-9854-6346-A0D1-348D67834A30}" srcOrd="1" destOrd="0" presId="urn:microsoft.com/office/officeart/2005/8/layout/lProcess3"/>
    <dgm:cxn modelId="{6193B21B-4B61-8846-AF67-0D161C2227EB}" type="presParOf" srcId="{561C28ED-185B-7446-AD14-0077AAD22D66}" destId="{FAAF2140-F56C-C74F-B808-008F97920654}" srcOrd="2" destOrd="0" presId="urn:microsoft.com/office/officeart/2005/8/layout/lProcess3"/>
    <dgm:cxn modelId="{DB3C0F86-661D-3249-AC25-6EA5DD754319}" type="presParOf" srcId="{561C28ED-185B-7446-AD14-0077AAD22D66}" destId="{C5EFE23E-DCF5-3B45-BB2B-29778CFF89B7}" srcOrd="3" destOrd="0" presId="urn:microsoft.com/office/officeart/2005/8/layout/lProcess3"/>
    <dgm:cxn modelId="{AB7680A7-DB90-0D4A-84B7-109C16DD609F}" type="presParOf" srcId="{561C28ED-185B-7446-AD14-0077AAD22D66}" destId="{E2C80A48-D0E0-B444-B6B4-7A9E0FBFE561}" srcOrd="4" destOrd="0" presId="urn:microsoft.com/office/officeart/2005/8/layout/lProcess3"/>
    <dgm:cxn modelId="{4DF21496-BBDF-C444-8DBB-4BB0244E8A0C}" type="presParOf" srcId="{561C28ED-185B-7446-AD14-0077AAD22D66}" destId="{4F472CD4-7C5B-544D-A977-C9DFC9B5952B}" srcOrd="5" destOrd="0" presId="urn:microsoft.com/office/officeart/2005/8/layout/lProcess3"/>
    <dgm:cxn modelId="{77B4C426-2746-314B-AF02-AE82DA80820F}" type="presParOf" srcId="{561C28ED-185B-7446-AD14-0077AAD22D66}" destId="{AE7F3560-D0A6-044C-8586-360A1639F8F3}" srcOrd="6" destOrd="0" presId="urn:microsoft.com/office/officeart/2005/8/layout/lProcess3"/>
    <dgm:cxn modelId="{CABB037C-7565-2C41-AC73-D173FFD3B10F}" type="presParOf" srcId="{561C28ED-185B-7446-AD14-0077AAD22D66}" destId="{74D7D13D-C43B-C14D-9894-16C5BC15243F}" srcOrd="7" destOrd="0" presId="urn:microsoft.com/office/officeart/2005/8/layout/lProcess3"/>
    <dgm:cxn modelId="{ED99839B-F44F-2D43-BA63-B8F68807D893}" type="presParOf" srcId="{561C28ED-185B-7446-AD14-0077AAD22D66}" destId="{A4C31B09-728F-6843-A169-95F8F5099383}" srcOrd="8" destOrd="0" presId="urn:microsoft.com/office/officeart/2005/8/layout/lProcess3"/>
    <dgm:cxn modelId="{B3B35982-FB67-7641-917B-20BD967915A6}" type="presParOf" srcId="{561C28ED-185B-7446-AD14-0077AAD22D66}" destId="{B703DD16-F0E0-6348-B27C-1FBC4CFC6F49}" srcOrd="9" destOrd="0" presId="urn:microsoft.com/office/officeart/2005/8/layout/lProcess3"/>
    <dgm:cxn modelId="{1490E405-5C54-3249-83D0-500DA06508A5}" type="presParOf" srcId="{561C28ED-185B-7446-AD14-0077AAD22D66}" destId="{F4DFD1F3-1249-D940-B413-AD779777225E}" srcOrd="10" destOrd="0" presId="urn:microsoft.com/office/officeart/2005/8/layout/lProcess3"/>
    <dgm:cxn modelId="{FDC85B9E-FFB1-C242-B4AC-60B8C0FB5B72}" type="presParOf" srcId="{561C28ED-185B-7446-AD14-0077AAD22D66}" destId="{9AC5FEAB-7A31-874C-A999-3BA3A2670D5B}" srcOrd="11" destOrd="0" presId="urn:microsoft.com/office/officeart/2005/8/layout/lProcess3"/>
    <dgm:cxn modelId="{BA0308B1-4F21-184C-A7E8-A17F0EFAFCFE}" type="presParOf" srcId="{561C28ED-185B-7446-AD14-0077AAD22D66}" destId="{484987EB-E691-1845-9793-65CD1A7DBD7A}" srcOrd="12" destOrd="0" presId="urn:microsoft.com/office/officeart/2005/8/layout/lProcess3"/>
    <dgm:cxn modelId="{88AE95D6-D67D-F940-904F-5825F02001F9}" type="presParOf" srcId="{08F46BA6-18CC-4044-96A7-FC0D37C32E18}" destId="{E2BB8AE3-65E7-294D-B31E-6EBD8494133D}" srcOrd="1" destOrd="0" presId="urn:microsoft.com/office/officeart/2005/8/layout/lProcess3"/>
    <dgm:cxn modelId="{7A1B3AA5-20A2-4A4D-B256-A2931B1909BA}" type="presParOf" srcId="{08F46BA6-18CC-4044-96A7-FC0D37C32E18}" destId="{AFDA8FB9-D85B-554C-AE68-2B8F0B26897B}" srcOrd="2" destOrd="0" presId="urn:microsoft.com/office/officeart/2005/8/layout/lProcess3"/>
    <dgm:cxn modelId="{57AC7AA4-C6B3-A84C-8AE0-361AEC8E799F}" type="presParOf" srcId="{AFDA8FB9-D85B-554C-AE68-2B8F0B26897B}" destId="{64CD22B4-3A86-C546-BEF7-6F52A2D9A7F3}" srcOrd="0" destOrd="0" presId="urn:microsoft.com/office/officeart/2005/8/layout/lProcess3"/>
    <dgm:cxn modelId="{6983CDDA-7CDA-9847-852D-03006114227D}" type="presParOf" srcId="{AFDA8FB9-D85B-554C-AE68-2B8F0B26897B}" destId="{DAC3494D-FF90-B649-8986-1D8DFBE35EC3}" srcOrd="1" destOrd="0" presId="urn:microsoft.com/office/officeart/2005/8/layout/lProcess3"/>
    <dgm:cxn modelId="{2E402F13-2A8C-A543-8105-C2B4EF51AA92}" type="presParOf" srcId="{AFDA8FB9-D85B-554C-AE68-2B8F0B26897B}" destId="{60EB148C-2D75-754B-B831-59DBE1D1186F}" srcOrd="2" destOrd="0" presId="urn:microsoft.com/office/officeart/2005/8/layout/lProcess3"/>
    <dgm:cxn modelId="{C049563A-3A8A-7741-8D4B-890ED8F57D73}" type="presParOf" srcId="{AFDA8FB9-D85B-554C-AE68-2B8F0B26897B}" destId="{6B06DB0D-E398-8841-B8AA-6ABE5ED360D3}" srcOrd="3" destOrd="0" presId="urn:microsoft.com/office/officeart/2005/8/layout/lProcess3"/>
    <dgm:cxn modelId="{A6254686-CCA1-D047-B850-B0E961DEFB7C}" type="presParOf" srcId="{AFDA8FB9-D85B-554C-AE68-2B8F0B26897B}" destId="{5173BBAF-23B3-004B-9FAA-976815A82211}" srcOrd="4" destOrd="0" presId="urn:microsoft.com/office/officeart/2005/8/layout/lProcess3"/>
    <dgm:cxn modelId="{7585EA33-A764-5340-BDAA-D92E27ED2752}" type="presParOf" srcId="{AFDA8FB9-D85B-554C-AE68-2B8F0B26897B}" destId="{6FC1B65D-BF7D-2E46-BB1A-B4CF621CDA13}" srcOrd="5" destOrd="0" presId="urn:microsoft.com/office/officeart/2005/8/layout/lProcess3"/>
    <dgm:cxn modelId="{21E21C3E-D427-194C-8173-8EF51A415F2B}" type="presParOf" srcId="{AFDA8FB9-D85B-554C-AE68-2B8F0B26897B}" destId="{75CB8A73-8E36-AF41-A9CD-596BE68BB897}" srcOrd="6" destOrd="0" presId="urn:microsoft.com/office/officeart/2005/8/layout/lProcess3"/>
    <dgm:cxn modelId="{6BFC6A9F-BB11-DF4F-A905-2313CBE80187}" type="presParOf" srcId="{AFDA8FB9-D85B-554C-AE68-2B8F0B26897B}" destId="{64D7E96A-F0E6-3043-AC4F-FCE871540DCA}" srcOrd="7" destOrd="0" presId="urn:microsoft.com/office/officeart/2005/8/layout/lProcess3"/>
    <dgm:cxn modelId="{7A16A624-218E-384D-9052-54C56021A22E}" type="presParOf" srcId="{AFDA8FB9-D85B-554C-AE68-2B8F0B26897B}" destId="{EB3373C7-1380-D54A-9A10-8320B0171F04}" srcOrd="8" destOrd="0" presId="urn:microsoft.com/office/officeart/2005/8/layout/lProcess3"/>
    <dgm:cxn modelId="{EEB6FFE2-7991-7040-AC47-55330AA92BCF}" type="presParOf" srcId="{AFDA8FB9-D85B-554C-AE68-2B8F0B26897B}" destId="{B13FC51A-CECA-E642-91C4-BC9C83F3C33A}" srcOrd="9" destOrd="0" presId="urn:microsoft.com/office/officeart/2005/8/layout/lProcess3"/>
    <dgm:cxn modelId="{1EA35871-8FC5-1B42-8A73-754E3C0C8248}" type="presParOf" srcId="{AFDA8FB9-D85B-554C-AE68-2B8F0B26897B}" destId="{29357572-C5D0-8B41-9C1F-01C1A43957BB}" srcOrd="10" destOrd="0" presId="urn:microsoft.com/office/officeart/2005/8/layout/lProcess3"/>
    <dgm:cxn modelId="{45BC77D2-2BA2-0E41-BF32-DB07CF902D67}" type="presParOf" srcId="{AFDA8FB9-D85B-554C-AE68-2B8F0B26897B}" destId="{1AC629B2-6848-CA43-99EC-8B604E554BF1}" srcOrd="11" destOrd="0" presId="urn:microsoft.com/office/officeart/2005/8/layout/lProcess3"/>
    <dgm:cxn modelId="{C057EAEA-D17A-C44F-886B-124D9D28EC64}" type="presParOf" srcId="{AFDA8FB9-D85B-554C-AE68-2B8F0B26897B}" destId="{31180950-85A4-9644-9D8F-3DCDB81E9C17}" srcOrd="12" destOrd="0" presId="urn:microsoft.com/office/officeart/2005/8/layout/lProcess3"/>
    <dgm:cxn modelId="{3330246D-F22E-5B43-AFD6-2DB47E253BFE}" type="presParOf" srcId="{08F46BA6-18CC-4044-96A7-FC0D37C32E18}" destId="{AF710EDD-E7AE-384C-AA8D-1700C67620EE}" srcOrd="3" destOrd="0" presId="urn:microsoft.com/office/officeart/2005/8/layout/lProcess3"/>
    <dgm:cxn modelId="{3E2EF029-A75F-D640-93BD-A63A8DB1646A}" type="presParOf" srcId="{08F46BA6-18CC-4044-96A7-FC0D37C32E18}" destId="{51EF2D5D-D694-7540-A8FF-E59497F8A2B4}" srcOrd="4" destOrd="0" presId="urn:microsoft.com/office/officeart/2005/8/layout/lProcess3"/>
    <dgm:cxn modelId="{DD758FE8-857D-C246-8931-C97840AEBC7E}" type="presParOf" srcId="{51EF2D5D-D694-7540-A8FF-E59497F8A2B4}" destId="{710EA062-0579-1544-9B72-7D3C5650E0DC}" srcOrd="0" destOrd="0" presId="urn:microsoft.com/office/officeart/2005/8/layout/lProcess3"/>
    <dgm:cxn modelId="{B011F107-261B-9940-A5C0-86EEA35E36F9}" type="presParOf" srcId="{51EF2D5D-D694-7540-A8FF-E59497F8A2B4}" destId="{5ADD0721-667F-734A-B33F-1101249994DD}" srcOrd="1" destOrd="0" presId="urn:microsoft.com/office/officeart/2005/8/layout/lProcess3"/>
    <dgm:cxn modelId="{78236068-2D57-B047-88CC-015EA1FA2495}" type="presParOf" srcId="{51EF2D5D-D694-7540-A8FF-E59497F8A2B4}" destId="{AD71ABF5-F1EA-264B-AA37-8725F1956B17}" srcOrd="2" destOrd="0" presId="urn:microsoft.com/office/officeart/2005/8/layout/lProcess3"/>
    <dgm:cxn modelId="{4A667ADF-B69E-0944-B23E-112AC2399F22}" type="presParOf" srcId="{51EF2D5D-D694-7540-A8FF-E59497F8A2B4}" destId="{9F03CD9E-8D06-3549-888A-62A3BD45F6FF}" srcOrd="3" destOrd="0" presId="urn:microsoft.com/office/officeart/2005/8/layout/lProcess3"/>
    <dgm:cxn modelId="{D8125E06-F550-8F4E-8459-66CDE4812DA9}" type="presParOf" srcId="{51EF2D5D-D694-7540-A8FF-E59497F8A2B4}" destId="{5DC72ADA-EA54-454D-B315-7B4FB264D389}" srcOrd="4" destOrd="0" presId="urn:microsoft.com/office/officeart/2005/8/layout/lProcess3"/>
    <dgm:cxn modelId="{7F8C3D94-5012-1B48-BAEF-F9C3E18691EC}" type="presParOf" srcId="{51EF2D5D-D694-7540-A8FF-E59497F8A2B4}" destId="{6162F73A-F0AD-E645-AF56-12BA27D99C9B}" srcOrd="5" destOrd="0" presId="urn:microsoft.com/office/officeart/2005/8/layout/lProcess3"/>
    <dgm:cxn modelId="{BCB66C2E-1908-D146-8157-BE65AD5AEBF5}" type="presParOf" srcId="{51EF2D5D-D694-7540-A8FF-E59497F8A2B4}" destId="{F7542DDA-711F-EA44-9F89-2DB60E5B7EA3}" srcOrd="6" destOrd="0" presId="urn:microsoft.com/office/officeart/2005/8/layout/lProcess3"/>
    <dgm:cxn modelId="{1F70B72A-F168-FE47-B9CC-D90D2B399C1A}" type="presParOf" srcId="{51EF2D5D-D694-7540-A8FF-E59497F8A2B4}" destId="{8D4EC349-1080-9849-BE88-98E974C6C849}" srcOrd="7" destOrd="0" presId="urn:microsoft.com/office/officeart/2005/8/layout/lProcess3"/>
    <dgm:cxn modelId="{2723BFCC-D5E3-A346-B3F1-CBB797833B97}" type="presParOf" srcId="{51EF2D5D-D694-7540-A8FF-E59497F8A2B4}" destId="{FF842109-906D-F642-A19A-973872B2021D}" srcOrd="8" destOrd="0" presId="urn:microsoft.com/office/officeart/2005/8/layout/lProcess3"/>
    <dgm:cxn modelId="{4F25DFA1-C516-014B-9330-B09A3356E011}" type="presParOf" srcId="{51EF2D5D-D694-7540-A8FF-E59497F8A2B4}" destId="{8DF1E5B9-AFB1-9648-93F9-8DF666F6442E}" srcOrd="9" destOrd="0" presId="urn:microsoft.com/office/officeart/2005/8/layout/lProcess3"/>
    <dgm:cxn modelId="{7ED810CB-467C-F34E-82BC-78339EBB2F18}" type="presParOf" srcId="{51EF2D5D-D694-7540-A8FF-E59497F8A2B4}" destId="{F5739637-E852-C94B-A2D9-DC50570A3E15}" srcOrd="10" destOrd="0" presId="urn:microsoft.com/office/officeart/2005/8/layout/lProcess3"/>
    <dgm:cxn modelId="{C5CF9AFF-3CEB-9C4E-9804-32C31CBC1D39}" type="presParOf" srcId="{51EF2D5D-D694-7540-A8FF-E59497F8A2B4}" destId="{D9E88261-EEEB-714B-B44D-348CB3C31BC8}" srcOrd="11" destOrd="0" presId="urn:microsoft.com/office/officeart/2005/8/layout/lProcess3"/>
    <dgm:cxn modelId="{D348874D-DFCA-B248-8397-FF75BBF831C5}" type="presParOf" srcId="{51EF2D5D-D694-7540-A8FF-E59497F8A2B4}" destId="{E4B14317-2F66-9648-90F5-12FC6EB47EA4}" srcOrd="12" destOrd="0" presId="urn:microsoft.com/office/officeart/2005/8/layout/lProcess3"/>
    <dgm:cxn modelId="{879F05E6-F8DA-7F4E-B3A5-F4CC600FD124}" type="presParOf" srcId="{08F46BA6-18CC-4044-96A7-FC0D37C32E18}" destId="{2BACC8E3-FF01-BD43-9027-EAC234FA4FB6}" srcOrd="5" destOrd="0" presId="urn:microsoft.com/office/officeart/2005/8/layout/lProcess3"/>
    <dgm:cxn modelId="{AA144D3B-2081-E645-BA72-D6BD1C614D58}" type="presParOf" srcId="{08F46BA6-18CC-4044-96A7-FC0D37C32E18}" destId="{939CC408-9D86-BF4F-B0EA-6805EFD29CAF}" srcOrd="6" destOrd="0" presId="urn:microsoft.com/office/officeart/2005/8/layout/lProcess3"/>
    <dgm:cxn modelId="{227B55A4-FDF9-2C4B-B9A2-AFA475BD6910}" type="presParOf" srcId="{939CC408-9D86-BF4F-B0EA-6805EFD29CAF}" destId="{450EAE19-137A-D244-B54D-33077166D667}" srcOrd="0" destOrd="0" presId="urn:microsoft.com/office/officeart/2005/8/layout/lProcess3"/>
    <dgm:cxn modelId="{B97E4CCB-E92B-0D4C-87DA-71A577E75346}" type="presParOf" srcId="{939CC408-9D86-BF4F-B0EA-6805EFD29CAF}" destId="{304E58EA-F764-474A-A2BB-6442C0CA0844}" srcOrd="1" destOrd="0" presId="urn:microsoft.com/office/officeart/2005/8/layout/lProcess3"/>
    <dgm:cxn modelId="{8EFBAC68-F0B0-0041-84EB-8BF98388FB29}" type="presParOf" srcId="{939CC408-9D86-BF4F-B0EA-6805EFD29CAF}" destId="{B57D04BC-1DBC-1945-A769-FDC55083587B}" srcOrd="2" destOrd="0" presId="urn:microsoft.com/office/officeart/2005/8/layout/lProcess3"/>
    <dgm:cxn modelId="{74E1F630-5641-A34D-BB65-1AAAD4A1BD95}" type="presParOf" srcId="{939CC408-9D86-BF4F-B0EA-6805EFD29CAF}" destId="{56AEA6ED-A2EF-DA4E-A11E-B76FC6F17358}" srcOrd="3" destOrd="0" presId="urn:microsoft.com/office/officeart/2005/8/layout/lProcess3"/>
    <dgm:cxn modelId="{5504E70D-1CDC-684D-8749-AC6F9C6CFAC0}" type="presParOf" srcId="{939CC408-9D86-BF4F-B0EA-6805EFD29CAF}" destId="{1ED5ECF4-AF20-C145-8811-84FC3A3BC74E}" srcOrd="4" destOrd="0" presId="urn:microsoft.com/office/officeart/2005/8/layout/lProcess3"/>
    <dgm:cxn modelId="{084FA953-6237-E14F-9CDD-4AE8C99A8C21}" type="presParOf" srcId="{939CC408-9D86-BF4F-B0EA-6805EFD29CAF}" destId="{1EFB493D-796D-324D-A2FE-FDE1841656F7}" srcOrd="5" destOrd="0" presId="urn:microsoft.com/office/officeart/2005/8/layout/lProcess3"/>
    <dgm:cxn modelId="{0FAB5D0C-3562-6E49-ACFA-4D3B4EB17BFD}" type="presParOf" srcId="{939CC408-9D86-BF4F-B0EA-6805EFD29CAF}" destId="{C4C2831B-BEFB-6640-9F35-36E0FA2591EE}" srcOrd="6" destOrd="0" presId="urn:microsoft.com/office/officeart/2005/8/layout/lProcess3"/>
    <dgm:cxn modelId="{2640D17F-76AB-BA47-AC43-4A314C932E76}" type="presParOf" srcId="{939CC408-9D86-BF4F-B0EA-6805EFD29CAF}" destId="{15CF08EF-A523-554C-AD75-400ABC82A3F7}" srcOrd="7" destOrd="0" presId="urn:microsoft.com/office/officeart/2005/8/layout/lProcess3"/>
    <dgm:cxn modelId="{DD7FF0CC-CAC4-D34A-9BCD-D7101E45C714}" type="presParOf" srcId="{939CC408-9D86-BF4F-B0EA-6805EFD29CAF}" destId="{6AF885BF-6855-D74B-A9B2-BFF7EA69DFCB}" srcOrd="8" destOrd="0" presId="urn:microsoft.com/office/officeart/2005/8/layout/lProcess3"/>
    <dgm:cxn modelId="{FC2DFD0B-C116-9B4F-BD01-6677DBA1765D}" type="presParOf" srcId="{939CC408-9D86-BF4F-B0EA-6805EFD29CAF}" destId="{85967E80-6CF2-EF44-970E-DABA57E46F6D}" srcOrd="9" destOrd="0" presId="urn:microsoft.com/office/officeart/2005/8/layout/lProcess3"/>
    <dgm:cxn modelId="{399CB654-D47A-C64D-B529-D16A917AA7F2}" type="presParOf" srcId="{939CC408-9D86-BF4F-B0EA-6805EFD29CAF}" destId="{DD72A321-5CC6-CE48-82C2-00FC4A258682}" srcOrd="10" destOrd="0" presId="urn:microsoft.com/office/officeart/2005/8/layout/lProcess3"/>
    <dgm:cxn modelId="{9E98A863-3A55-5041-A205-1DA458146B33}" type="presParOf" srcId="{939CC408-9D86-BF4F-B0EA-6805EFD29CAF}" destId="{65257401-5B62-134E-A9C0-2928616292AB}" srcOrd="11" destOrd="0" presId="urn:microsoft.com/office/officeart/2005/8/layout/lProcess3"/>
    <dgm:cxn modelId="{3C737A0D-82A0-AB4C-9F83-AEBF866E96DB}" type="presParOf" srcId="{939CC408-9D86-BF4F-B0EA-6805EFD29CAF}" destId="{5718DE30-84EB-8246-ABE0-10E94AEAA9FC}" srcOrd="12" destOrd="0" presId="urn:microsoft.com/office/officeart/2005/8/layout/lProcess3"/>
    <dgm:cxn modelId="{D95F2A52-5A85-EA44-9F74-87F2692801CD}" type="presParOf" srcId="{08F46BA6-18CC-4044-96A7-FC0D37C32E18}" destId="{C614FCDB-091A-1342-AE30-17E88255284F}" srcOrd="7" destOrd="0" presId="urn:microsoft.com/office/officeart/2005/8/layout/lProcess3"/>
    <dgm:cxn modelId="{4D3DA50B-3A7B-154F-AB65-90382269B50D}" type="presParOf" srcId="{08F46BA6-18CC-4044-96A7-FC0D37C32E18}" destId="{5D5F54F3-F869-DE4D-B0DD-A8A068494C05}" srcOrd="8" destOrd="0" presId="urn:microsoft.com/office/officeart/2005/8/layout/lProcess3"/>
    <dgm:cxn modelId="{A93605BB-C07A-F745-9E96-A4E0C156E889}" type="presParOf" srcId="{5D5F54F3-F869-DE4D-B0DD-A8A068494C05}" destId="{2A99CC75-529D-CE4A-9452-AE510B7D036C}" srcOrd="0" destOrd="0" presId="urn:microsoft.com/office/officeart/2005/8/layout/lProcess3"/>
    <dgm:cxn modelId="{840CBADC-9487-1A40-9EB2-0030EA78509B}" type="presParOf" srcId="{5D5F54F3-F869-DE4D-B0DD-A8A068494C05}" destId="{EE8C5069-9E60-F44E-9082-EE82E11B3FA1}" srcOrd="1" destOrd="0" presId="urn:microsoft.com/office/officeart/2005/8/layout/lProcess3"/>
    <dgm:cxn modelId="{214E72A3-0E93-A148-A311-BF955F9DDC56}" type="presParOf" srcId="{5D5F54F3-F869-DE4D-B0DD-A8A068494C05}" destId="{5E5A6422-EBEB-A54E-88CB-0BCFA4433B3E}" srcOrd="2" destOrd="0" presId="urn:microsoft.com/office/officeart/2005/8/layout/lProcess3"/>
    <dgm:cxn modelId="{373DA76A-8995-1C4D-90A1-94F1033C47C8}" type="presParOf" srcId="{5D5F54F3-F869-DE4D-B0DD-A8A068494C05}" destId="{3EAF1ECE-CD4A-D740-8C44-E4524BF0BE42}" srcOrd="3" destOrd="0" presId="urn:microsoft.com/office/officeart/2005/8/layout/lProcess3"/>
    <dgm:cxn modelId="{B00DB3C8-FD9A-F541-A0A0-3C0DA28F50F6}" type="presParOf" srcId="{5D5F54F3-F869-DE4D-B0DD-A8A068494C05}" destId="{23AFD39D-E855-3D44-86E0-A3BF5169C3F6}" srcOrd="4" destOrd="0" presId="urn:microsoft.com/office/officeart/2005/8/layout/lProcess3"/>
    <dgm:cxn modelId="{3A6055CA-BFC3-A942-A476-D40EA2BE5753}" type="presParOf" srcId="{5D5F54F3-F869-DE4D-B0DD-A8A068494C05}" destId="{E081940F-98CC-AA4F-B6E4-597CC8BEF5BF}" srcOrd="5" destOrd="0" presId="urn:microsoft.com/office/officeart/2005/8/layout/lProcess3"/>
    <dgm:cxn modelId="{123DB9CD-2497-AE4D-9631-493C842424E1}" type="presParOf" srcId="{5D5F54F3-F869-DE4D-B0DD-A8A068494C05}" destId="{D70281C3-997F-B54E-AD62-C4A215410100}" srcOrd="6" destOrd="0" presId="urn:microsoft.com/office/officeart/2005/8/layout/lProcess3"/>
    <dgm:cxn modelId="{8A5DC36F-610A-F84B-9C12-4AB3F8452B1F}" type="presParOf" srcId="{5D5F54F3-F869-DE4D-B0DD-A8A068494C05}" destId="{2916BCC9-96E5-DD4E-BD28-AA52E5DC4443}" srcOrd="7" destOrd="0" presId="urn:microsoft.com/office/officeart/2005/8/layout/lProcess3"/>
    <dgm:cxn modelId="{2F649BDD-097C-8F42-8E7B-297513CE1301}" type="presParOf" srcId="{5D5F54F3-F869-DE4D-B0DD-A8A068494C05}" destId="{BBAE32EB-3685-A648-A69E-440D9A7EA7DA}" srcOrd="8" destOrd="0" presId="urn:microsoft.com/office/officeart/2005/8/layout/lProcess3"/>
    <dgm:cxn modelId="{CB366081-52E7-6449-9373-C51142CA2603}" type="presParOf" srcId="{5D5F54F3-F869-DE4D-B0DD-A8A068494C05}" destId="{69913B7E-EFC6-5845-AB2C-0FC18FA54B2D}" srcOrd="9" destOrd="0" presId="urn:microsoft.com/office/officeart/2005/8/layout/lProcess3"/>
    <dgm:cxn modelId="{A14BEAE3-DC10-5249-9035-3BF4738042A2}" type="presParOf" srcId="{5D5F54F3-F869-DE4D-B0DD-A8A068494C05}" destId="{117B3D6E-167D-224E-B567-173E5FD4B008}" srcOrd="10" destOrd="0" presId="urn:microsoft.com/office/officeart/2005/8/layout/lProcess3"/>
    <dgm:cxn modelId="{E35C163A-3A47-0D45-B3A1-48B1AAFFA4F4}" type="presParOf" srcId="{5D5F54F3-F869-DE4D-B0DD-A8A068494C05}" destId="{6A2D71F6-0CA0-E24A-B945-B85D938F81D6}" srcOrd="11" destOrd="0" presId="urn:microsoft.com/office/officeart/2005/8/layout/lProcess3"/>
    <dgm:cxn modelId="{E0E2CEB2-2518-B242-A944-0C55459E2CFB}" type="presParOf" srcId="{5D5F54F3-F869-DE4D-B0DD-A8A068494C05}" destId="{D290181D-AD4B-9B48-A691-0174D7C786B4}" srcOrd="12" destOrd="0" presId="urn:microsoft.com/office/officeart/2005/8/layout/lProcess3"/>
    <dgm:cxn modelId="{8AA3CECC-F170-6748-8452-64F77B0B8080}" type="presParOf" srcId="{08F46BA6-18CC-4044-96A7-FC0D37C32E18}" destId="{A72686C9-F70E-AC4E-BE77-2C241FA6475E}" srcOrd="9" destOrd="0" presId="urn:microsoft.com/office/officeart/2005/8/layout/lProcess3"/>
    <dgm:cxn modelId="{84D40571-1CC3-D34B-AF8C-69461852A6A8}" type="presParOf" srcId="{08F46BA6-18CC-4044-96A7-FC0D37C32E18}" destId="{C75BD6E0-59E3-3341-B50E-3DA26C5AD097}" srcOrd="10" destOrd="0" presId="urn:microsoft.com/office/officeart/2005/8/layout/lProcess3"/>
    <dgm:cxn modelId="{BD4D11B1-5039-CA4D-AD0B-293EE5C640F1}" type="presParOf" srcId="{C75BD6E0-59E3-3341-B50E-3DA26C5AD097}" destId="{95D9E7C3-5373-2249-AF20-7F96AA6BCFD6}" srcOrd="0" destOrd="0" presId="urn:microsoft.com/office/officeart/2005/8/layout/lProcess3"/>
    <dgm:cxn modelId="{D7B4D679-3413-7641-A821-74353FD6B544}" type="presParOf" srcId="{C75BD6E0-59E3-3341-B50E-3DA26C5AD097}" destId="{EC8A3307-59CD-114D-8EAD-D076FED18B75}" srcOrd="1" destOrd="0" presId="urn:microsoft.com/office/officeart/2005/8/layout/lProcess3"/>
    <dgm:cxn modelId="{41C0C5B2-93B7-A942-A439-FDA9E1843B77}" type="presParOf" srcId="{C75BD6E0-59E3-3341-B50E-3DA26C5AD097}" destId="{58A3B1FA-AD5E-F247-A184-F258BAF4FA8D}" srcOrd="2" destOrd="0" presId="urn:microsoft.com/office/officeart/2005/8/layout/lProcess3"/>
    <dgm:cxn modelId="{8E34C7E6-9DA9-5D4B-866F-3050C72054EB}" type="presParOf" srcId="{C75BD6E0-59E3-3341-B50E-3DA26C5AD097}" destId="{88675085-6C55-8743-915E-45A86E898309}" srcOrd="3" destOrd="0" presId="urn:microsoft.com/office/officeart/2005/8/layout/lProcess3"/>
    <dgm:cxn modelId="{B1CF099B-3D5A-734C-95A5-93DA4616F9EB}" type="presParOf" srcId="{C75BD6E0-59E3-3341-B50E-3DA26C5AD097}" destId="{73354AC3-4D16-0A4F-BCB9-15B3805BC4A7}" srcOrd="4" destOrd="0" presId="urn:microsoft.com/office/officeart/2005/8/layout/lProcess3"/>
    <dgm:cxn modelId="{BA7D5E24-DF94-6249-B402-509B498EA65A}" type="presParOf" srcId="{C75BD6E0-59E3-3341-B50E-3DA26C5AD097}" destId="{CC5F6E32-5ED5-D54B-82DE-27F8033093AD}" srcOrd="5" destOrd="0" presId="urn:microsoft.com/office/officeart/2005/8/layout/lProcess3"/>
    <dgm:cxn modelId="{708EB20A-4718-6547-B9E2-A66A5C9F92AE}" type="presParOf" srcId="{C75BD6E0-59E3-3341-B50E-3DA26C5AD097}" destId="{EA875084-6F09-5B4A-9ED7-C0D698D23625}" srcOrd="6" destOrd="0" presId="urn:microsoft.com/office/officeart/2005/8/layout/lProcess3"/>
    <dgm:cxn modelId="{060525D0-77FA-C440-992D-DC8E640C746B}" type="presParOf" srcId="{C75BD6E0-59E3-3341-B50E-3DA26C5AD097}" destId="{D617C3AA-87B6-AD40-8103-92C1175CDF4F}" srcOrd="7" destOrd="0" presId="urn:microsoft.com/office/officeart/2005/8/layout/lProcess3"/>
    <dgm:cxn modelId="{AB316DEF-099F-5C4B-9C9C-C229B58E99A0}" type="presParOf" srcId="{C75BD6E0-59E3-3341-B50E-3DA26C5AD097}" destId="{850B3C79-8968-7342-A56A-44CA67FEBB2C}" srcOrd="8" destOrd="0" presId="urn:microsoft.com/office/officeart/2005/8/layout/lProcess3"/>
    <dgm:cxn modelId="{5133B9E5-EF8A-7745-8D12-C4E1141EA2FA}" type="presParOf" srcId="{C75BD6E0-59E3-3341-B50E-3DA26C5AD097}" destId="{3BFBF83A-B144-314B-8F8B-3BD2C8832C23}" srcOrd="9" destOrd="0" presId="urn:microsoft.com/office/officeart/2005/8/layout/lProcess3"/>
    <dgm:cxn modelId="{BB274606-5F45-784E-AF6E-3947827F11B0}" type="presParOf" srcId="{C75BD6E0-59E3-3341-B50E-3DA26C5AD097}" destId="{25A30831-4B30-F140-A9D2-3A61B1AE54D4}" srcOrd="10" destOrd="0" presId="urn:microsoft.com/office/officeart/2005/8/layout/lProcess3"/>
    <dgm:cxn modelId="{C2A7E58D-B24D-5E40-800F-4C018D38BCB9}" type="presParOf" srcId="{C75BD6E0-59E3-3341-B50E-3DA26C5AD097}" destId="{27C2E824-77EA-B749-8300-B406713EDC6A}" srcOrd="11" destOrd="0" presId="urn:microsoft.com/office/officeart/2005/8/layout/lProcess3"/>
    <dgm:cxn modelId="{3F289BFE-59CA-054C-9A98-F30D22E0C513}" type="presParOf" srcId="{C75BD6E0-59E3-3341-B50E-3DA26C5AD097}" destId="{3381964A-0631-894A-B237-0E9945E73DDD}" srcOrd="12" destOrd="0" presId="urn:microsoft.com/office/officeart/2005/8/layout/lProcess3"/>
    <dgm:cxn modelId="{3BD4C805-E4B1-3143-962C-6A2CDEC87042}" type="presParOf" srcId="{08F46BA6-18CC-4044-96A7-FC0D37C32E18}" destId="{B1D92E89-3C8D-9541-A0D2-17D846D8C4D9}" srcOrd="11" destOrd="0" presId="urn:microsoft.com/office/officeart/2005/8/layout/lProcess3"/>
    <dgm:cxn modelId="{F8E40E79-D9E7-3F48-8B3F-EB165513ABDD}" type="presParOf" srcId="{08F46BA6-18CC-4044-96A7-FC0D37C32E18}" destId="{059EAAAC-F178-A040-BA84-5C21BC0B4093}" srcOrd="12" destOrd="0" presId="urn:microsoft.com/office/officeart/2005/8/layout/lProcess3"/>
    <dgm:cxn modelId="{8A59CF6C-4451-C541-B9FF-5E334627DFC4}" type="presParOf" srcId="{059EAAAC-F178-A040-BA84-5C21BC0B4093}" destId="{2AD4905E-1BEE-3D4E-BD54-8DAF725CA685}" srcOrd="0" destOrd="0" presId="urn:microsoft.com/office/officeart/2005/8/layout/lProcess3"/>
    <dgm:cxn modelId="{2CBDE9FC-0842-3D44-A935-4E8159B41F19}" type="presParOf" srcId="{059EAAAC-F178-A040-BA84-5C21BC0B4093}" destId="{97607895-E2EC-2F44-B100-BE81A9CCFAE7}" srcOrd="1" destOrd="0" presId="urn:microsoft.com/office/officeart/2005/8/layout/lProcess3"/>
    <dgm:cxn modelId="{F42638B9-633B-FE47-90E6-41BA575D783F}" type="presParOf" srcId="{059EAAAC-F178-A040-BA84-5C21BC0B4093}" destId="{C3F330E9-7B4F-C24A-9B33-09065D519715}" srcOrd="2" destOrd="0" presId="urn:microsoft.com/office/officeart/2005/8/layout/lProcess3"/>
    <dgm:cxn modelId="{D4BE482C-FB63-1840-9FB5-9703F3563FEB}" type="presParOf" srcId="{059EAAAC-F178-A040-BA84-5C21BC0B4093}" destId="{A483671C-17BB-D541-A6B7-29EE65003DE9}" srcOrd="3" destOrd="0" presId="urn:microsoft.com/office/officeart/2005/8/layout/lProcess3"/>
    <dgm:cxn modelId="{015CBB75-D862-A14A-BA76-AC4C18D18789}" type="presParOf" srcId="{059EAAAC-F178-A040-BA84-5C21BC0B4093}" destId="{3C277C84-66CD-C440-A013-58C7257F89E1}" srcOrd="4" destOrd="0" presId="urn:microsoft.com/office/officeart/2005/8/layout/lProcess3"/>
    <dgm:cxn modelId="{85013080-ACE5-CD47-92C4-6E343E08CCE4}" type="presParOf" srcId="{059EAAAC-F178-A040-BA84-5C21BC0B4093}" destId="{2DBBBDE7-EAD2-534C-9966-45A9765240CF}" srcOrd="5" destOrd="0" presId="urn:microsoft.com/office/officeart/2005/8/layout/lProcess3"/>
    <dgm:cxn modelId="{5BD6FFCF-9D17-3D46-847A-CEABDA665604}" type="presParOf" srcId="{059EAAAC-F178-A040-BA84-5C21BC0B4093}" destId="{5EFD06B0-2FC7-D743-AB4C-CCF790846DF4}" srcOrd="6" destOrd="0" presId="urn:microsoft.com/office/officeart/2005/8/layout/lProcess3"/>
    <dgm:cxn modelId="{09056E43-EB1D-D242-88C5-4261B433BA92}" type="presParOf" srcId="{059EAAAC-F178-A040-BA84-5C21BC0B4093}" destId="{53BB53A0-FF89-2C4B-893E-439327DE38B0}" srcOrd="7" destOrd="0" presId="urn:microsoft.com/office/officeart/2005/8/layout/lProcess3"/>
    <dgm:cxn modelId="{B25ED51A-A4A3-8A4E-9257-5D6E7746C6EB}" type="presParOf" srcId="{059EAAAC-F178-A040-BA84-5C21BC0B4093}" destId="{DFF600D7-A8F1-F04F-B632-160636F4B73C}" srcOrd="8" destOrd="0" presId="urn:microsoft.com/office/officeart/2005/8/layout/lProcess3"/>
    <dgm:cxn modelId="{F3344725-1C8E-0440-ABAB-7CE7DA1BE63A}" type="presParOf" srcId="{059EAAAC-F178-A040-BA84-5C21BC0B4093}" destId="{2CE15649-07E7-5744-AB76-D78BAC1DB6D8}" srcOrd="9" destOrd="0" presId="urn:microsoft.com/office/officeart/2005/8/layout/lProcess3"/>
    <dgm:cxn modelId="{136B3D0E-94B7-074A-B38D-2A8FBFC00B80}" type="presParOf" srcId="{059EAAAC-F178-A040-BA84-5C21BC0B4093}" destId="{D1D98285-DDA1-024F-BC75-0198632E96CA}" srcOrd="10" destOrd="0" presId="urn:microsoft.com/office/officeart/2005/8/layout/lProcess3"/>
    <dgm:cxn modelId="{B180915F-3C11-FC4C-9E33-AF1F661A4000}" type="presParOf" srcId="{059EAAAC-F178-A040-BA84-5C21BC0B4093}" destId="{5719D62A-5AEA-8B46-854E-E8D101A44B41}" srcOrd="11" destOrd="0" presId="urn:microsoft.com/office/officeart/2005/8/layout/lProcess3"/>
    <dgm:cxn modelId="{D5C7095F-C6D9-4C43-94D3-26656ED799E0}" type="presParOf" srcId="{059EAAAC-F178-A040-BA84-5C21BC0B4093}" destId="{C7528F23-FD39-5F41-ABC3-CC5E847BD2F2}" srcOrd="1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AB7D31-5647-AC4A-A00B-BDB3D3253393}"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GB"/>
        </a:p>
      </dgm:t>
    </dgm:pt>
    <dgm:pt modelId="{F8E20147-69B3-C343-B70D-D5956A9FA0ED}">
      <dgm:prSet phldrT="[Text]" custT="1"/>
      <dgm:spPr/>
      <dgm:t>
        <a:bodyPr/>
        <a:lstStyle/>
        <a:p>
          <a:r>
            <a:rPr lang="en-GB" sz="1600"/>
            <a:t>Technology Journey</a:t>
          </a:r>
        </a:p>
      </dgm:t>
    </dgm:pt>
    <dgm:pt modelId="{55CA24C4-112C-7C4E-AD92-83E9764917BC}" type="parTrans" cxnId="{B4EFBE4F-8A30-504E-B24F-3A4A603DE67F}">
      <dgm:prSet/>
      <dgm:spPr/>
      <dgm:t>
        <a:bodyPr/>
        <a:lstStyle/>
        <a:p>
          <a:endParaRPr lang="en-GB" sz="2400"/>
        </a:p>
      </dgm:t>
    </dgm:pt>
    <dgm:pt modelId="{145C4325-7300-004D-944A-8A471008F96D}" type="sibTrans" cxnId="{B4EFBE4F-8A30-504E-B24F-3A4A603DE67F}">
      <dgm:prSet/>
      <dgm:spPr/>
      <dgm:t>
        <a:bodyPr/>
        <a:lstStyle/>
        <a:p>
          <a:endParaRPr lang="en-GB" sz="2400"/>
        </a:p>
      </dgm:t>
    </dgm:pt>
    <dgm:pt modelId="{DA5B499A-8EDC-B444-AFDA-0BA6A7E29D37}">
      <dgm:prSet phldrT="[Text]" custT="1"/>
      <dgm:spPr/>
      <dgm:t>
        <a:bodyPr/>
        <a:lstStyle/>
        <a:p>
          <a:r>
            <a:rPr lang="en-GB" sz="1400"/>
            <a:t>Invention</a:t>
          </a:r>
        </a:p>
      </dgm:t>
    </dgm:pt>
    <dgm:pt modelId="{7C21E9BD-D1FD-2F42-B483-D64948D1D116}" type="parTrans" cxnId="{82A279FD-5B45-0A4B-B4F0-FEDC2C22AD35}">
      <dgm:prSet/>
      <dgm:spPr/>
      <dgm:t>
        <a:bodyPr/>
        <a:lstStyle/>
        <a:p>
          <a:endParaRPr lang="en-GB" sz="2400"/>
        </a:p>
      </dgm:t>
    </dgm:pt>
    <dgm:pt modelId="{C7B708F4-E5AD-8847-BE3D-A26E68A63D4C}" type="sibTrans" cxnId="{82A279FD-5B45-0A4B-B4F0-FEDC2C22AD35}">
      <dgm:prSet/>
      <dgm:spPr/>
      <dgm:t>
        <a:bodyPr/>
        <a:lstStyle/>
        <a:p>
          <a:endParaRPr lang="en-GB" sz="2400"/>
        </a:p>
      </dgm:t>
    </dgm:pt>
    <dgm:pt modelId="{B44694A5-CB49-1A40-B142-AC948C5E713D}">
      <dgm:prSet phldrT="[Text]" custT="1"/>
      <dgm:spPr/>
      <dgm:t>
        <a:bodyPr/>
        <a:lstStyle/>
        <a:p>
          <a:r>
            <a:rPr lang="en-GB" sz="1400"/>
            <a:t>Development</a:t>
          </a:r>
        </a:p>
      </dgm:t>
    </dgm:pt>
    <dgm:pt modelId="{7F3B50F3-67C1-4743-8FD6-A15FBCE0F5CE}" type="parTrans" cxnId="{2F067479-7754-564E-BCE5-E52914327711}">
      <dgm:prSet/>
      <dgm:spPr/>
      <dgm:t>
        <a:bodyPr/>
        <a:lstStyle/>
        <a:p>
          <a:endParaRPr lang="en-GB" sz="2400"/>
        </a:p>
      </dgm:t>
    </dgm:pt>
    <dgm:pt modelId="{BA3314CE-CB43-3E4B-928D-61D1EA7FEA88}" type="sibTrans" cxnId="{2F067479-7754-564E-BCE5-E52914327711}">
      <dgm:prSet/>
      <dgm:spPr/>
      <dgm:t>
        <a:bodyPr/>
        <a:lstStyle/>
        <a:p>
          <a:endParaRPr lang="en-GB" sz="2400"/>
        </a:p>
      </dgm:t>
    </dgm:pt>
    <dgm:pt modelId="{5592B3F5-5A3A-CD44-9EE1-1D5ED4D7B283}">
      <dgm:prSet phldrT="[Text]" custT="1"/>
      <dgm:spPr/>
      <dgm:t>
        <a:bodyPr/>
        <a:lstStyle/>
        <a:p>
          <a:r>
            <a:rPr lang="en-GB" sz="1600"/>
            <a:t>User Demand &amp; Practices</a:t>
          </a:r>
        </a:p>
      </dgm:t>
    </dgm:pt>
    <dgm:pt modelId="{F2041CF1-0566-1A40-AEC2-1E1968B7FC2B}" type="parTrans" cxnId="{B7FC7E3E-3877-2B45-99F9-AB2A471646B5}">
      <dgm:prSet/>
      <dgm:spPr/>
      <dgm:t>
        <a:bodyPr/>
        <a:lstStyle/>
        <a:p>
          <a:endParaRPr lang="en-GB" sz="2400"/>
        </a:p>
      </dgm:t>
    </dgm:pt>
    <dgm:pt modelId="{D31D39DC-EDD1-B44C-9981-BF0F33E43867}" type="sibTrans" cxnId="{B7FC7E3E-3877-2B45-99F9-AB2A471646B5}">
      <dgm:prSet/>
      <dgm:spPr/>
      <dgm:t>
        <a:bodyPr/>
        <a:lstStyle/>
        <a:p>
          <a:endParaRPr lang="en-GB" sz="2400"/>
        </a:p>
      </dgm:t>
    </dgm:pt>
    <dgm:pt modelId="{0C773DEA-202D-5243-8720-7D6C9D2DC19F}">
      <dgm:prSet phldrT="[Text]" custT="1"/>
      <dgm:spPr/>
      <dgm:t>
        <a:bodyPr/>
        <a:lstStyle/>
        <a:p>
          <a:pPr>
            <a:buFont typeface="Arial" panose="020B0604020202020204" pitchFamily="34" charset="0"/>
            <a:buChar char="•"/>
          </a:pPr>
          <a:r>
            <a:rPr lang="en-IE" sz="1200"/>
            <a:t>Demand poorly understood</a:t>
          </a:r>
          <a:endParaRPr lang="en-GB" sz="1200"/>
        </a:p>
      </dgm:t>
    </dgm:pt>
    <dgm:pt modelId="{02FC0EB4-E61F-A04F-A492-03720FE1F98A}" type="parTrans" cxnId="{77107BD4-F9BB-9B4E-8887-F76F2479BBE3}">
      <dgm:prSet/>
      <dgm:spPr/>
      <dgm:t>
        <a:bodyPr/>
        <a:lstStyle/>
        <a:p>
          <a:endParaRPr lang="en-GB" sz="2400"/>
        </a:p>
      </dgm:t>
    </dgm:pt>
    <dgm:pt modelId="{4DDA16B0-44C0-4A4E-BF6E-D2D55FD68B45}" type="sibTrans" cxnId="{77107BD4-F9BB-9B4E-8887-F76F2479BBE3}">
      <dgm:prSet/>
      <dgm:spPr/>
      <dgm:t>
        <a:bodyPr/>
        <a:lstStyle/>
        <a:p>
          <a:endParaRPr lang="en-GB" sz="2400"/>
        </a:p>
      </dgm:t>
    </dgm:pt>
    <dgm:pt modelId="{986281C3-5CF9-2B45-9D27-81CDB0A1168E}">
      <dgm:prSet phldrT="[Text]" custT="1"/>
      <dgm:spPr/>
      <dgm:t>
        <a:bodyPr/>
        <a:lstStyle/>
        <a:p>
          <a:pPr>
            <a:buFont typeface="Arial" panose="020B0604020202020204" pitchFamily="34" charset="0"/>
            <a:buChar char="•"/>
          </a:pPr>
          <a:r>
            <a:rPr lang="en-IE" sz="1200"/>
            <a:t>Potential market defined</a:t>
          </a:r>
          <a:endParaRPr lang="en-GB" sz="1200"/>
        </a:p>
      </dgm:t>
    </dgm:pt>
    <dgm:pt modelId="{53080C46-F5BF-994C-B54E-706FAD1067DF}" type="parTrans" cxnId="{652A01D8-D9AE-F546-A2EE-D4CB47FC4F7B}">
      <dgm:prSet/>
      <dgm:spPr/>
      <dgm:t>
        <a:bodyPr/>
        <a:lstStyle/>
        <a:p>
          <a:endParaRPr lang="en-GB" sz="2400"/>
        </a:p>
      </dgm:t>
    </dgm:pt>
    <dgm:pt modelId="{0A31A82B-CBD5-184D-910C-A65BADCE7E8A}" type="sibTrans" cxnId="{652A01D8-D9AE-F546-A2EE-D4CB47FC4F7B}">
      <dgm:prSet/>
      <dgm:spPr/>
      <dgm:t>
        <a:bodyPr/>
        <a:lstStyle/>
        <a:p>
          <a:endParaRPr lang="en-GB" sz="2400"/>
        </a:p>
      </dgm:t>
    </dgm:pt>
    <dgm:pt modelId="{3A1A3402-F2F8-6847-A1BB-7B5290790F10}">
      <dgm:prSet phldrT="[Text]" custT="1"/>
      <dgm:spPr/>
      <dgm:t>
        <a:bodyPr/>
        <a:lstStyle/>
        <a:p>
          <a:r>
            <a:rPr lang="en-GB" sz="1600"/>
            <a:t>Organisation &amp; Supply Chain</a:t>
          </a:r>
        </a:p>
      </dgm:t>
    </dgm:pt>
    <dgm:pt modelId="{7AB3DEA0-CAE7-7D41-A7BD-B6A6A0F2A944}" type="parTrans" cxnId="{68C4863D-82C7-F141-B685-962FBF7393ED}">
      <dgm:prSet/>
      <dgm:spPr/>
      <dgm:t>
        <a:bodyPr/>
        <a:lstStyle/>
        <a:p>
          <a:endParaRPr lang="en-GB" sz="2400"/>
        </a:p>
      </dgm:t>
    </dgm:pt>
    <dgm:pt modelId="{D131BA03-1A39-0744-BBA3-6B36CF514078}" type="sibTrans" cxnId="{68C4863D-82C7-F141-B685-962FBF7393ED}">
      <dgm:prSet/>
      <dgm:spPr/>
      <dgm:t>
        <a:bodyPr/>
        <a:lstStyle/>
        <a:p>
          <a:endParaRPr lang="en-GB" sz="2400"/>
        </a:p>
      </dgm:t>
    </dgm:pt>
    <dgm:pt modelId="{B3D95C66-2E2E-7441-B0C3-BC9E94E1248E}">
      <dgm:prSet phldrT="[Text]" custT="1"/>
      <dgm:spPr/>
      <dgm:t>
        <a:bodyPr/>
        <a:lstStyle/>
        <a:p>
          <a:r>
            <a:rPr lang="en-GB" sz="1200"/>
            <a:t>One or two individuals</a:t>
          </a:r>
        </a:p>
      </dgm:t>
    </dgm:pt>
    <dgm:pt modelId="{D926440C-66C5-2F4B-A8FB-B1398D233B1C}" type="parTrans" cxnId="{F552E879-8185-D940-8894-B420FD9FF4B1}">
      <dgm:prSet/>
      <dgm:spPr/>
      <dgm:t>
        <a:bodyPr/>
        <a:lstStyle/>
        <a:p>
          <a:endParaRPr lang="en-GB" sz="2400"/>
        </a:p>
      </dgm:t>
    </dgm:pt>
    <dgm:pt modelId="{D8DA1513-2809-8848-9FCB-192FA1DBD829}" type="sibTrans" cxnId="{F552E879-8185-D940-8894-B420FD9FF4B1}">
      <dgm:prSet/>
      <dgm:spPr/>
      <dgm:t>
        <a:bodyPr/>
        <a:lstStyle/>
        <a:p>
          <a:endParaRPr lang="en-GB" sz="2400"/>
        </a:p>
      </dgm:t>
    </dgm:pt>
    <dgm:pt modelId="{D5AC3119-0584-EA40-9974-777ED2F3AA44}">
      <dgm:prSet phldrT="[Text]" custT="1"/>
      <dgm:spPr/>
      <dgm:t>
        <a:bodyPr/>
        <a:lstStyle/>
        <a:p>
          <a:r>
            <a:rPr lang="en-GB" sz="1200"/>
            <a:t>Venture or new unit</a:t>
          </a:r>
        </a:p>
      </dgm:t>
    </dgm:pt>
    <dgm:pt modelId="{8B928691-8A66-6341-9B0E-73F90B5F1C97}" type="parTrans" cxnId="{87080428-A904-5F4D-B0B0-BF771E841162}">
      <dgm:prSet/>
      <dgm:spPr/>
      <dgm:t>
        <a:bodyPr/>
        <a:lstStyle/>
        <a:p>
          <a:endParaRPr lang="en-GB" sz="2400"/>
        </a:p>
      </dgm:t>
    </dgm:pt>
    <dgm:pt modelId="{DDC582AD-C8F5-7442-8D18-7E26DE8FE9D1}" type="sibTrans" cxnId="{87080428-A904-5F4D-B0B0-BF771E841162}">
      <dgm:prSet/>
      <dgm:spPr/>
      <dgm:t>
        <a:bodyPr/>
        <a:lstStyle/>
        <a:p>
          <a:endParaRPr lang="en-GB" sz="2400"/>
        </a:p>
      </dgm:t>
    </dgm:pt>
    <dgm:pt modelId="{DB555879-A52D-A442-B633-8E28318A07F0}">
      <dgm:prSet phldrT="[Text]" custT="1"/>
      <dgm:spPr/>
      <dgm:t>
        <a:bodyPr/>
        <a:lstStyle/>
        <a:p>
          <a:r>
            <a:rPr lang="en-GB" sz="1400"/>
            <a:t>Demonstration</a:t>
          </a:r>
        </a:p>
      </dgm:t>
    </dgm:pt>
    <dgm:pt modelId="{11B5E237-2E71-064B-8A02-D256A77BC371}" type="parTrans" cxnId="{2FC4C11B-E67B-AF42-8E61-34CB638317D3}">
      <dgm:prSet/>
      <dgm:spPr/>
      <dgm:t>
        <a:bodyPr/>
        <a:lstStyle/>
        <a:p>
          <a:endParaRPr lang="en-GB" sz="2400"/>
        </a:p>
      </dgm:t>
    </dgm:pt>
    <dgm:pt modelId="{0D5753CC-13A2-9047-B8C8-091D7E8FC4B0}" type="sibTrans" cxnId="{2FC4C11B-E67B-AF42-8E61-34CB638317D3}">
      <dgm:prSet/>
      <dgm:spPr/>
      <dgm:t>
        <a:bodyPr/>
        <a:lstStyle/>
        <a:p>
          <a:endParaRPr lang="en-GB" sz="2400"/>
        </a:p>
      </dgm:t>
    </dgm:pt>
    <dgm:pt modelId="{BA8665A2-5800-9B46-B6AB-3283D11CDA14}">
      <dgm:prSet phldrT="[Text]" custT="1"/>
      <dgm:spPr/>
      <dgm:t>
        <a:bodyPr/>
        <a:lstStyle/>
        <a:p>
          <a:r>
            <a:rPr lang="en-GB" sz="1400"/>
            <a:t>Commercialisation</a:t>
          </a:r>
        </a:p>
      </dgm:t>
    </dgm:pt>
    <dgm:pt modelId="{107EB23F-51F1-E449-BBB1-BCCB1C666A59}" type="parTrans" cxnId="{BCCDD24D-B1BD-954D-A063-85BEBF093069}">
      <dgm:prSet/>
      <dgm:spPr/>
      <dgm:t>
        <a:bodyPr/>
        <a:lstStyle/>
        <a:p>
          <a:endParaRPr lang="en-GB" sz="2400"/>
        </a:p>
      </dgm:t>
    </dgm:pt>
    <dgm:pt modelId="{01FF0D64-3F83-C747-A1A4-0C7E6BB1856E}" type="sibTrans" cxnId="{BCCDD24D-B1BD-954D-A063-85BEBF093069}">
      <dgm:prSet/>
      <dgm:spPr/>
      <dgm:t>
        <a:bodyPr/>
        <a:lstStyle/>
        <a:p>
          <a:endParaRPr lang="en-GB" sz="2400"/>
        </a:p>
      </dgm:t>
    </dgm:pt>
    <dgm:pt modelId="{B064AF0C-65C7-4546-91C8-24EB0F2356B2}">
      <dgm:prSet phldrT="[Text]" custT="1"/>
      <dgm:spPr/>
      <dgm:t>
        <a:bodyPr/>
        <a:lstStyle/>
        <a:p>
          <a:r>
            <a:rPr lang="en-GB" sz="1400"/>
            <a:t>Deployment</a:t>
          </a:r>
        </a:p>
      </dgm:t>
    </dgm:pt>
    <dgm:pt modelId="{835FA2E9-0B2C-1A41-92C9-B86CF5772046}" type="parTrans" cxnId="{CAF45512-4679-7049-8355-07E3C6CBBB9C}">
      <dgm:prSet/>
      <dgm:spPr/>
      <dgm:t>
        <a:bodyPr/>
        <a:lstStyle/>
        <a:p>
          <a:endParaRPr lang="en-GB" sz="2400"/>
        </a:p>
      </dgm:t>
    </dgm:pt>
    <dgm:pt modelId="{1FD5EBB7-4421-584B-A376-64EF66ABA720}" type="sibTrans" cxnId="{CAF45512-4679-7049-8355-07E3C6CBBB9C}">
      <dgm:prSet/>
      <dgm:spPr/>
      <dgm:t>
        <a:bodyPr/>
        <a:lstStyle/>
        <a:p>
          <a:endParaRPr lang="en-GB" sz="2400"/>
        </a:p>
      </dgm:t>
    </dgm:pt>
    <dgm:pt modelId="{78B92E83-D575-3941-9355-D0C0DE9DB356}">
      <dgm:prSet phldrT="[Text]" custT="1"/>
      <dgm:spPr/>
      <dgm:t>
        <a:bodyPr/>
        <a:lstStyle/>
        <a:p>
          <a:r>
            <a:rPr lang="en-GB" sz="1400"/>
            <a:t>Wide Diffusion</a:t>
          </a:r>
        </a:p>
      </dgm:t>
    </dgm:pt>
    <dgm:pt modelId="{BF7AE770-B8D6-134B-AE47-492BDC65139E}" type="parTrans" cxnId="{131F9D7B-AB26-9346-89CB-84B587D1CDD6}">
      <dgm:prSet/>
      <dgm:spPr/>
      <dgm:t>
        <a:bodyPr/>
        <a:lstStyle/>
        <a:p>
          <a:endParaRPr lang="en-GB" sz="2400"/>
        </a:p>
      </dgm:t>
    </dgm:pt>
    <dgm:pt modelId="{D54A2BA6-582A-8E4C-973F-945A93B19B71}" type="sibTrans" cxnId="{131F9D7B-AB26-9346-89CB-84B587D1CDD6}">
      <dgm:prSet/>
      <dgm:spPr/>
      <dgm:t>
        <a:bodyPr/>
        <a:lstStyle/>
        <a:p>
          <a:endParaRPr lang="en-GB" sz="2400"/>
        </a:p>
      </dgm:t>
    </dgm:pt>
    <dgm:pt modelId="{23FF2C14-8020-424A-A032-B658167AF86A}">
      <dgm:prSet phldrT="[Text]" custT="1"/>
      <dgm:spPr/>
      <dgm:t>
        <a:bodyPr/>
        <a:lstStyle/>
        <a:p>
          <a:r>
            <a:rPr lang="en-GB" sz="1600"/>
            <a:t>Finances</a:t>
          </a:r>
        </a:p>
      </dgm:t>
    </dgm:pt>
    <dgm:pt modelId="{5F1C36B6-91E3-2045-9FB9-353583CB4525}" type="parTrans" cxnId="{93D1C829-1B33-8A4D-9A99-0633211038C2}">
      <dgm:prSet/>
      <dgm:spPr/>
      <dgm:t>
        <a:bodyPr/>
        <a:lstStyle/>
        <a:p>
          <a:endParaRPr lang="en-GB" sz="2400"/>
        </a:p>
      </dgm:t>
    </dgm:pt>
    <dgm:pt modelId="{FC0F52F8-9B21-2C44-8037-72E059FD8AD0}" type="sibTrans" cxnId="{93D1C829-1B33-8A4D-9A99-0633211038C2}">
      <dgm:prSet/>
      <dgm:spPr/>
      <dgm:t>
        <a:bodyPr/>
        <a:lstStyle/>
        <a:p>
          <a:endParaRPr lang="en-GB" sz="2400"/>
        </a:p>
      </dgm:t>
    </dgm:pt>
    <dgm:pt modelId="{F099D88D-8057-D74B-B887-197AFEA8C4FB}">
      <dgm:prSet phldrT="[Text]" custT="1"/>
      <dgm:spPr/>
      <dgm:t>
        <a:bodyPr/>
        <a:lstStyle/>
        <a:p>
          <a:r>
            <a:rPr lang="en-GB" sz="1600"/>
            <a:t>Regulatory Environment</a:t>
          </a:r>
        </a:p>
      </dgm:t>
    </dgm:pt>
    <dgm:pt modelId="{69115CBC-5CBE-134B-BD2A-0BF8A03A7A90}" type="parTrans" cxnId="{27E00222-25AB-EC41-87B9-DC61BD6776FD}">
      <dgm:prSet/>
      <dgm:spPr/>
      <dgm:t>
        <a:bodyPr/>
        <a:lstStyle/>
        <a:p>
          <a:endParaRPr lang="en-GB" sz="2400"/>
        </a:p>
      </dgm:t>
    </dgm:pt>
    <dgm:pt modelId="{DC757511-2BE4-AA4B-B39E-E960B4B98D44}" type="sibTrans" cxnId="{27E00222-25AB-EC41-87B9-DC61BD6776FD}">
      <dgm:prSet/>
      <dgm:spPr/>
      <dgm:t>
        <a:bodyPr/>
        <a:lstStyle/>
        <a:p>
          <a:endParaRPr lang="en-GB" sz="2400"/>
        </a:p>
      </dgm:t>
    </dgm:pt>
    <dgm:pt modelId="{B73334D4-10E6-3F41-A8A4-E752DEACB965}">
      <dgm:prSet phldrT="[Text]" custT="1"/>
      <dgm:spPr/>
      <dgm:t>
        <a:bodyPr/>
        <a:lstStyle/>
        <a:p>
          <a:r>
            <a:rPr lang="en-GB" sz="1600"/>
            <a:t>Institutionalisation</a:t>
          </a:r>
        </a:p>
      </dgm:t>
    </dgm:pt>
    <dgm:pt modelId="{1152C405-4A5A-4949-ABA7-DC251C933C73}" type="parTrans" cxnId="{46B20EF8-ECC4-3B48-A278-5603D2E57C79}">
      <dgm:prSet/>
      <dgm:spPr/>
      <dgm:t>
        <a:bodyPr/>
        <a:lstStyle/>
        <a:p>
          <a:endParaRPr lang="en-GB" sz="2400"/>
        </a:p>
      </dgm:t>
    </dgm:pt>
    <dgm:pt modelId="{A1743863-0D23-1741-9F46-AD1AF9ABFA76}" type="sibTrans" cxnId="{46B20EF8-ECC4-3B48-A278-5603D2E57C79}">
      <dgm:prSet/>
      <dgm:spPr/>
      <dgm:t>
        <a:bodyPr/>
        <a:lstStyle/>
        <a:p>
          <a:endParaRPr lang="en-GB" sz="2400"/>
        </a:p>
      </dgm:t>
    </dgm:pt>
    <dgm:pt modelId="{03165DEB-9702-4A4F-8A70-B34751B176C5}">
      <dgm:prSet phldrT="[Text]" custT="1"/>
      <dgm:spPr/>
      <dgm:t>
        <a:bodyPr/>
        <a:lstStyle/>
        <a:p>
          <a:pPr>
            <a:buFont typeface="Arial" panose="020B0604020202020204" pitchFamily="34" charset="0"/>
            <a:buChar char="•"/>
          </a:pPr>
          <a:r>
            <a:rPr lang="en-GB" sz="1200"/>
            <a:t>Demand created in first niche markets</a:t>
          </a:r>
        </a:p>
      </dgm:t>
    </dgm:pt>
    <dgm:pt modelId="{6DDE90FC-1AE1-C44C-810B-72B454A58BF3}" type="parTrans" cxnId="{494AAB24-8D03-504E-9ED7-641846DC2A72}">
      <dgm:prSet/>
      <dgm:spPr/>
      <dgm:t>
        <a:bodyPr/>
        <a:lstStyle/>
        <a:p>
          <a:endParaRPr lang="en-GB"/>
        </a:p>
      </dgm:t>
    </dgm:pt>
    <dgm:pt modelId="{CCF7F103-6682-E543-884C-1DE222F996A5}" type="sibTrans" cxnId="{494AAB24-8D03-504E-9ED7-641846DC2A72}">
      <dgm:prSet/>
      <dgm:spPr/>
      <dgm:t>
        <a:bodyPr/>
        <a:lstStyle/>
        <a:p>
          <a:endParaRPr lang="en-GB"/>
        </a:p>
      </dgm:t>
    </dgm:pt>
    <dgm:pt modelId="{E8BA6A88-6422-564A-A1C8-BCAF60CEBAD9}">
      <dgm:prSet phldrT="[Text]" custT="1"/>
      <dgm:spPr/>
      <dgm:t>
        <a:bodyPr/>
        <a:lstStyle/>
        <a:p>
          <a:pPr>
            <a:buFont typeface="Arial" panose="020B0604020202020204" pitchFamily="34" charset="0"/>
            <a:buChar char="•"/>
          </a:pPr>
          <a:r>
            <a:rPr lang="en-GB" sz="1200"/>
            <a:t>Niche markets &amp; practices established</a:t>
          </a:r>
        </a:p>
      </dgm:t>
    </dgm:pt>
    <dgm:pt modelId="{D8794105-1603-8B43-A960-34E233F88DC9}" type="parTrans" cxnId="{11B2801A-3938-4247-84E7-57460426CFFC}">
      <dgm:prSet/>
      <dgm:spPr/>
      <dgm:t>
        <a:bodyPr/>
        <a:lstStyle/>
        <a:p>
          <a:endParaRPr lang="en-GB"/>
        </a:p>
      </dgm:t>
    </dgm:pt>
    <dgm:pt modelId="{B62AC62B-127E-E944-AA15-B3DA51852C18}" type="sibTrans" cxnId="{11B2801A-3938-4247-84E7-57460426CFFC}">
      <dgm:prSet/>
      <dgm:spPr/>
      <dgm:t>
        <a:bodyPr/>
        <a:lstStyle/>
        <a:p>
          <a:endParaRPr lang="en-GB"/>
        </a:p>
      </dgm:t>
    </dgm:pt>
    <dgm:pt modelId="{C98B76C4-9294-6840-BE77-9B4DFBA8D67C}">
      <dgm:prSet phldrT="[Text]" custT="1"/>
      <dgm:spPr/>
      <dgm:t>
        <a:bodyPr/>
        <a:lstStyle/>
        <a:p>
          <a:pPr>
            <a:buFont typeface="Arial" panose="020B0604020202020204" pitchFamily="34" charset="0"/>
            <a:buChar char="•"/>
          </a:pPr>
          <a:r>
            <a:rPr lang="en-GB" sz="1200"/>
            <a:t>Expanding beyond niche market, new practices expanding</a:t>
          </a:r>
        </a:p>
      </dgm:t>
    </dgm:pt>
    <dgm:pt modelId="{31EFFBFA-1D84-4246-8BEB-D1879A3B6D0E}" type="parTrans" cxnId="{E8594CD3-92A5-914B-ADA3-1FED7C6FABFE}">
      <dgm:prSet/>
      <dgm:spPr/>
      <dgm:t>
        <a:bodyPr/>
        <a:lstStyle/>
        <a:p>
          <a:endParaRPr lang="en-GB"/>
        </a:p>
      </dgm:t>
    </dgm:pt>
    <dgm:pt modelId="{410D8595-9008-E24D-947B-D2A5C47747C8}" type="sibTrans" cxnId="{E8594CD3-92A5-914B-ADA3-1FED7C6FABFE}">
      <dgm:prSet/>
      <dgm:spPr/>
      <dgm:t>
        <a:bodyPr/>
        <a:lstStyle/>
        <a:p>
          <a:endParaRPr lang="en-GB"/>
        </a:p>
      </dgm:t>
    </dgm:pt>
    <dgm:pt modelId="{F5DE0EC1-2419-A944-8BEB-E5A447829687}">
      <dgm:prSet phldrT="[Text]" custT="1"/>
      <dgm:spPr/>
      <dgm:t>
        <a:bodyPr/>
        <a:lstStyle/>
        <a:p>
          <a:pPr>
            <a:buFont typeface="Arial" panose="020B0604020202020204" pitchFamily="34" charset="0"/>
            <a:buChar char="•"/>
          </a:pPr>
          <a:r>
            <a:rPr lang="en-GB" sz="1200"/>
            <a:t>Well defined user demand &amp; practices established</a:t>
          </a:r>
        </a:p>
      </dgm:t>
    </dgm:pt>
    <dgm:pt modelId="{AF0B2E1D-9AE4-6C40-BC13-008A1EBC6659}" type="parTrans" cxnId="{BB21F549-CCCE-1845-A71B-41BFC8787651}">
      <dgm:prSet/>
      <dgm:spPr/>
      <dgm:t>
        <a:bodyPr/>
        <a:lstStyle/>
        <a:p>
          <a:endParaRPr lang="en-GB"/>
        </a:p>
      </dgm:t>
    </dgm:pt>
    <dgm:pt modelId="{0D20A529-01B7-C844-B2D0-29F5F649F7BF}" type="sibTrans" cxnId="{BB21F549-CCCE-1845-A71B-41BFC8787651}">
      <dgm:prSet/>
      <dgm:spPr/>
      <dgm:t>
        <a:bodyPr/>
        <a:lstStyle/>
        <a:p>
          <a:endParaRPr lang="en-GB"/>
        </a:p>
      </dgm:t>
    </dgm:pt>
    <dgm:pt modelId="{2ED18E88-F025-D441-87D7-03B688F6BE2A}">
      <dgm:prSet phldrT="[Text]" custT="1"/>
      <dgm:spPr/>
      <dgm:t>
        <a:bodyPr/>
        <a:lstStyle/>
        <a:p>
          <a:r>
            <a:rPr lang="en-GB" sz="1200"/>
            <a:t>First outsiders/entrepreneurs</a:t>
          </a:r>
        </a:p>
      </dgm:t>
    </dgm:pt>
    <dgm:pt modelId="{B1DD2DD0-8E0F-9D4C-B15E-E008F5F303D3}" type="parTrans" cxnId="{4BF8F47D-2250-6E4A-8FF9-3B246E6A232A}">
      <dgm:prSet/>
      <dgm:spPr/>
      <dgm:t>
        <a:bodyPr/>
        <a:lstStyle/>
        <a:p>
          <a:endParaRPr lang="en-GB"/>
        </a:p>
      </dgm:t>
    </dgm:pt>
    <dgm:pt modelId="{12BA8D0E-61EB-C447-B8AD-70EFEED7A7B9}" type="sibTrans" cxnId="{4BF8F47D-2250-6E4A-8FF9-3B246E6A232A}">
      <dgm:prSet/>
      <dgm:spPr/>
      <dgm:t>
        <a:bodyPr/>
        <a:lstStyle/>
        <a:p>
          <a:endParaRPr lang="en-GB"/>
        </a:p>
      </dgm:t>
    </dgm:pt>
    <dgm:pt modelId="{67500DFF-7EB2-FA43-A135-B84712617223}">
      <dgm:prSet phldrT="[Text]" custT="1"/>
      <dgm:spPr/>
      <dgm:t>
        <a:bodyPr/>
        <a:lstStyle/>
        <a:p>
          <a:r>
            <a:rPr lang="en-GB" sz="1200"/>
            <a:t>Recruit/train specialists, develop supply chain</a:t>
          </a:r>
        </a:p>
      </dgm:t>
    </dgm:pt>
    <dgm:pt modelId="{401F1C9A-628A-534C-A78A-734436EE247B}" type="parTrans" cxnId="{73BD8808-0D99-6F4E-94FE-6EBE7CA6D1CA}">
      <dgm:prSet/>
      <dgm:spPr/>
      <dgm:t>
        <a:bodyPr/>
        <a:lstStyle/>
        <a:p>
          <a:endParaRPr lang="en-GB"/>
        </a:p>
      </dgm:t>
    </dgm:pt>
    <dgm:pt modelId="{9735F0FE-384F-A549-BB89-37BBAD913857}" type="sibTrans" cxnId="{73BD8808-0D99-6F4E-94FE-6EBE7CA6D1CA}">
      <dgm:prSet/>
      <dgm:spPr/>
      <dgm:t>
        <a:bodyPr/>
        <a:lstStyle/>
        <a:p>
          <a:endParaRPr lang="en-GB"/>
        </a:p>
      </dgm:t>
    </dgm:pt>
    <dgm:pt modelId="{83390703-55F2-AE47-A045-2A28AF2A5FD2}">
      <dgm:prSet phldrT="[Text]" custT="1"/>
      <dgm:spPr/>
      <dgm:t>
        <a:bodyPr/>
        <a:lstStyle/>
        <a:p>
          <a:r>
            <a:rPr lang="en-GB" sz="1200"/>
            <a:t>Grow operational staff &amp; production capacity</a:t>
          </a:r>
        </a:p>
      </dgm:t>
    </dgm:pt>
    <dgm:pt modelId="{AFFCF4B4-FE20-BA4E-83B4-F8570D8917A8}" type="parTrans" cxnId="{C082F4F4-0FAD-614F-9EF1-B745877153B9}">
      <dgm:prSet/>
      <dgm:spPr/>
      <dgm:t>
        <a:bodyPr/>
        <a:lstStyle/>
        <a:p>
          <a:endParaRPr lang="en-GB"/>
        </a:p>
      </dgm:t>
    </dgm:pt>
    <dgm:pt modelId="{1023C1E5-9498-1D4C-BA1A-BA0D94648143}" type="sibTrans" cxnId="{C082F4F4-0FAD-614F-9EF1-B745877153B9}">
      <dgm:prSet/>
      <dgm:spPr/>
      <dgm:t>
        <a:bodyPr/>
        <a:lstStyle/>
        <a:p>
          <a:endParaRPr lang="en-GB"/>
        </a:p>
      </dgm:t>
    </dgm:pt>
    <dgm:pt modelId="{F3242973-282E-874B-809A-E73E95E71711}">
      <dgm:prSet phldrT="[Text]" custT="1"/>
      <dgm:spPr/>
      <dgm:t>
        <a:bodyPr/>
        <a:lstStyle/>
        <a:p>
          <a:r>
            <a:rPr lang="en-GB" sz="1200"/>
            <a:t>Mature company or independent division</a:t>
          </a:r>
        </a:p>
      </dgm:t>
    </dgm:pt>
    <dgm:pt modelId="{4D0C9BEF-6D46-DC40-8E60-518C0153742E}" type="parTrans" cxnId="{1DEAB8C6-D5E5-6B46-81CF-4F7BB3F82E45}">
      <dgm:prSet/>
      <dgm:spPr/>
      <dgm:t>
        <a:bodyPr/>
        <a:lstStyle/>
        <a:p>
          <a:endParaRPr lang="en-GB"/>
        </a:p>
      </dgm:t>
    </dgm:pt>
    <dgm:pt modelId="{5B87E76D-CD20-474D-A937-41AB6FD2ADAA}" type="sibTrans" cxnId="{1DEAB8C6-D5E5-6B46-81CF-4F7BB3F82E45}">
      <dgm:prSet/>
      <dgm:spPr/>
      <dgm:t>
        <a:bodyPr/>
        <a:lstStyle/>
        <a:p>
          <a:endParaRPr lang="en-GB"/>
        </a:p>
      </dgm:t>
    </dgm:pt>
    <dgm:pt modelId="{2422DC53-9C77-C94E-A912-146CA0751438}">
      <dgm:prSet phldrT="[Text]" custT="1"/>
      <dgm:spPr/>
      <dgm:t>
        <a:bodyPr/>
        <a:lstStyle/>
        <a:p>
          <a:r>
            <a:rPr lang="en-GB" sz="1200"/>
            <a:t>Speculative public/ internal funding</a:t>
          </a:r>
        </a:p>
      </dgm:t>
    </dgm:pt>
    <dgm:pt modelId="{B4E6023D-B41A-0E4D-A8F9-F6A4A58C146C}" type="parTrans" cxnId="{CCA3A8AD-1C20-3141-9689-27C9D2D22905}">
      <dgm:prSet/>
      <dgm:spPr/>
      <dgm:t>
        <a:bodyPr/>
        <a:lstStyle/>
        <a:p>
          <a:endParaRPr lang="en-GB"/>
        </a:p>
      </dgm:t>
    </dgm:pt>
    <dgm:pt modelId="{2FD3ABD3-6204-E44B-A164-24E8162FD6B4}" type="sibTrans" cxnId="{CCA3A8AD-1C20-3141-9689-27C9D2D22905}">
      <dgm:prSet/>
      <dgm:spPr/>
      <dgm:t>
        <a:bodyPr/>
        <a:lstStyle/>
        <a:p>
          <a:endParaRPr lang="en-GB"/>
        </a:p>
      </dgm:t>
    </dgm:pt>
    <dgm:pt modelId="{55FF3ABD-F644-A84B-80D7-A855CA60CDF9}">
      <dgm:prSet phldrT="[Text]" custT="1"/>
      <dgm:spPr/>
      <dgm:t>
        <a:bodyPr/>
        <a:lstStyle/>
        <a:p>
          <a:r>
            <a:rPr lang="en-GB" sz="1200"/>
            <a:t>Targeted internal funds/project specific public grants</a:t>
          </a:r>
        </a:p>
      </dgm:t>
    </dgm:pt>
    <dgm:pt modelId="{E6800E3C-074F-7544-805A-5D398CA7B064}" type="parTrans" cxnId="{B80E8034-E228-974C-B1BD-70643F16FB67}">
      <dgm:prSet/>
      <dgm:spPr/>
      <dgm:t>
        <a:bodyPr/>
        <a:lstStyle/>
        <a:p>
          <a:endParaRPr lang="en-GB"/>
        </a:p>
      </dgm:t>
    </dgm:pt>
    <dgm:pt modelId="{7BDBFE88-2C1E-FB44-AF5C-4504FF1896FA}" type="sibTrans" cxnId="{B80E8034-E228-974C-B1BD-70643F16FB67}">
      <dgm:prSet/>
      <dgm:spPr/>
      <dgm:t>
        <a:bodyPr/>
        <a:lstStyle/>
        <a:p>
          <a:endParaRPr lang="en-GB"/>
        </a:p>
      </dgm:t>
    </dgm:pt>
    <dgm:pt modelId="{FF3934B3-74C9-A44F-BF5A-DE083BFDCE92}">
      <dgm:prSet phldrT="[Text]" custT="1"/>
      <dgm:spPr/>
      <dgm:t>
        <a:bodyPr/>
        <a:lstStyle/>
        <a:p>
          <a:r>
            <a:rPr lang="en-GB" sz="1200"/>
            <a:t>Targeted internal funds, project grants, angel or VC investors</a:t>
          </a:r>
        </a:p>
      </dgm:t>
    </dgm:pt>
    <dgm:pt modelId="{BBBE0E9D-5D81-2742-AD8D-6DC25F73DB46}" type="parTrans" cxnId="{00490806-9B0D-1E4B-9908-EBB82F71B9DD}">
      <dgm:prSet/>
      <dgm:spPr/>
      <dgm:t>
        <a:bodyPr/>
        <a:lstStyle/>
        <a:p>
          <a:endParaRPr lang="en-GB"/>
        </a:p>
      </dgm:t>
    </dgm:pt>
    <dgm:pt modelId="{16DD4261-0AB2-A44D-B2B5-E8F84D54F2CF}" type="sibTrans" cxnId="{00490806-9B0D-1E4B-9908-EBB82F71B9DD}">
      <dgm:prSet/>
      <dgm:spPr/>
      <dgm:t>
        <a:bodyPr/>
        <a:lstStyle/>
        <a:p>
          <a:endParaRPr lang="en-GB"/>
        </a:p>
      </dgm:t>
    </dgm:pt>
    <dgm:pt modelId="{90B4F900-2A91-934B-ABC0-7EF53E6A96FF}">
      <dgm:prSet phldrT="[Text]" custT="1"/>
      <dgm:spPr/>
      <dgm:t>
        <a:bodyPr/>
        <a:lstStyle/>
        <a:p>
          <a:r>
            <a:rPr lang="en-GB" sz="1200"/>
            <a:t>1st sales, internal funds, project grants, angel/VC investor</a:t>
          </a:r>
        </a:p>
      </dgm:t>
    </dgm:pt>
    <dgm:pt modelId="{7D41DAF6-525A-BB46-A1F5-7C064B6E4597}" type="parTrans" cxnId="{FF46053A-2309-EE4C-9F9F-E6C0BBC20B8F}">
      <dgm:prSet/>
      <dgm:spPr/>
      <dgm:t>
        <a:bodyPr/>
        <a:lstStyle/>
        <a:p>
          <a:endParaRPr lang="en-GB"/>
        </a:p>
      </dgm:t>
    </dgm:pt>
    <dgm:pt modelId="{7910B693-7DE2-FF4F-99BC-03BA70C134B9}" type="sibTrans" cxnId="{FF46053A-2309-EE4C-9F9F-E6C0BBC20B8F}">
      <dgm:prSet/>
      <dgm:spPr/>
      <dgm:t>
        <a:bodyPr/>
        <a:lstStyle/>
        <a:p>
          <a:endParaRPr lang="en-GB"/>
        </a:p>
      </dgm:t>
    </dgm:pt>
    <dgm:pt modelId="{5EC5E860-E575-1C4F-B276-532740242104}">
      <dgm:prSet phldrT="[Text]" custT="1"/>
      <dgm:spPr/>
      <dgm:t>
        <a:bodyPr/>
        <a:lstStyle/>
        <a:p>
          <a:r>
            <a:rPr lang="en-GB" sz="1200"/>
            <a:t>First profits, first commercial debt and equity investment</a:t>
          </a:r>
        </a:p>
      </dgm:t>
    </dgm:pt>
    <dgm:pt modelId="{3F1126D3-4829-5A47-9C37-8F5356EEE805}" type="parTrans" cxnId="{BC812422-C04D-364F-93A9-58D61BB023F9}">
      <dgm:prSet/>
      <dgm:spPr/>
      <dgm:t>
        <a:bodyPr/>
        <a:lstStyle/>
        <a:p>
          <a:endParaRPr lang="en-GB"/>
        </a:p>
      </dgm:t>
    </dgm:pt>
    <dgm:pt modelId="{30C1955A-1CCF-AA4E-BFB0-E7BC823FDA43}" type="sibTrans" cxnId="{BC812422-C04D-364F-93A9-58D61BB023F9}">
      <dgm:prSet/>
      <dgm:spPr/>
      <dgm:t>
        <a:bodyPr/>
        <a:lstStyle/>
        <a:p>
          <a:endParaRPr lang="en-GB"/>
        </a:p>
      </dgm:t>
    </dgm:pt>
    <dgm:pt modelId="{03551657-B190-5142-BD08-FA9A9FC481CE}">
      <dgm:prSet phldrT="[Text]" custT="1"/>
      <dgm:spPr/>
      <dgm:t>
        <a:bodyPr/>
        <a:lstStyle/>
        <a:p>
          <a:r>
            <a:rPr lang="en-GB" sz="1200"/>
            <a:t>Neutral or negative</a:t>
          </a:r>
        </a:p>
      </dgm:t>
    </dgm:pt>
    <dgm:pt modelId="{296E9C4E-7C63-8A45-B109-0EE0DB135B65}" type="parTrans" cxnId="{9F69F128-C3CB-B94B-8EAD-8FDAC514D4C2}">
      <dgm:prSet/>
      <dgm:spPr/>
      <dgm:t>
        <a:bodyPr/>
        <a:lstStyle/>
        <a:p>
          <a:endParaRPr lang="en-GB"/>
        </a:p>
      </dgm:t>
    </dgm:pt>
    <dgm:pt modelId="{BE88C6F8-7694-CC46-B55F-8395A305B6DE}" type="sibTrans" cxnId="{9F69F128-C3CB-B94B-8EAD-8FDAC514D4C2}">
      <dgm:prSet/>
      <dgm:spPr/>
      <dgm:t>
        <a:bodyPr/>
        <a:lstStyle/>
        <a:p>
          <a:endParaRPr lang="en-GB"/>
        </a:p>
      </dgm:t>
    </dgm:pt>
    <dgm:pt modelId="{CEB115CF-864D-B147-8354-56A5A82C62A2}">
      <dgm:prSet phldrT="[Text]" custT="1"/>
      <dgm:spPr/>
      <dgm:t>
        <a:bodyPr/>
        <a:lstStyle/>
        <a:p>
          <a:r>
            <a:rPr lang="en-GB" sz="1200"/>
            <a:t>Neutral or negative</a:t>
          </a:r>
        </a:p>
      </dgm:t>
    </dgm:pt>
    <dgm:pt modelId="{3E77F7D3-3F20-034F-BD78-B8A70187F755}" type="parTrans" cxnId="{05C94F6A-AEA3-574E-AAC9-DB3D4E84BE40}">
      <dgm:prSet/>
      <dgm:spPr/>
      <dgm:t>
        <a:bodyPr/>
        <a:lstStyle/>
        <a:p>
          <a:endParaRPr lang="en-GB"/>
        </a:p>
      </dgm:t>
    </dgm:pt>
    <dgm:pt modelId="{9DC06386-02B9-BA4A-B454-95BB99A1A418}" type="sibTrans" cxnId="{05C94F6A-AEA3-574E-AAC9-DB3D4E84BE40}">
      <dgm:prSet/>
      <dgm:spPr/>
      <dgm:t>
        <a:bodyPr/>
        <a:lstStyle/>
        <a:p>
          <a:endParaRPr lang="en-GB"/>
        </a:p>
      </dgm:t>
    </dgm:pt>
    <dgm:pt modelId="{DFD7FE27-07CE-6041-B96D-3A6F05B3EF7F}">
      <dgm:prSet phldrT="[Text]" custT="1"/>
      <dgm:spPr/>
      <dgm:t>
        <a:bodyPr/>
        <a:lstStyle/>
        <a:p>
          <a:r>
            <a:rPr lang="en-GB" sz="1200"/>
            <a:t>Neutral regulation, minor amendments to mitigate negative aspects</a:t>
          </a:r>
        </a:p>
      </dgm:t>
    </dgm:pt>
    <dgm:pt modelId="{36B5EC7C-318F-9943-BF9D-D967B6921BB4}" type="parTrans" cxnId="{CE718E05-0D87-0B4F-8766-F028423B11A4}">
      <dgm:prSet/>
      <dgm:spPr/>
      <dgm:t>
        <a:bodyPr/>
        <a:lstStyle/>
        <a:p>
          <a:endParaRPr lang="en-GB"/>
        </a:p>
      </dgm:t>
    </dgm:pt>
    <dgm:pt modelId="{9FF43168-9F31-2543-A7AE-C34419151740}" type="sibTrans" cxnId="{CE718E05-0D87-0B4F-8766-F028423B11A4}">
      <dgm:prSet/>
      <dgm:spPr/>
      <dgm:t>
        <a:bodyPr/>
        <a:lstStyle/>
        <a:p>
          <a:endParaRPr lang="en-GB"/>
        </a:p>
      </dgm:t>
    </dgm:pt>
    <dgm:pt modelId="{69A2FB24-D8EB-324C-8BE5-951C63EF66A4}">
      <dgm:prSet phldrT="[Text]" custT="1"/>
      <dgm:spPr/>
      <dgm:t>
        <a:bodyPr/>
        <a:lstStyle/>
        <a:p>
          <a:r>
            <a:rPr lang="en-GB" sz="1200"/>
            <a:t>Targeted positive additions or amendments</a:t>
          </a:r>
        </a:p>
      </dgm:t>
    </dgm:pt>
    <dgm:pt modelId="{70FB5ABF-A711-B149-A052-078992CB2CF4}" type="parTrans" cxnId="{C8A42510-2A62-9D43-884A-CE459794599E}">
      <dgm:prSet/>
      <dgm:spPr/>
      <dgm:t>
        <a:bodyPr/>
        <a:lstStyle/>
        <a:p>
          <a:endParaRPr lang="en-GB"/>
        </a:p>
      </dgm:t>
    </dgm:pt>
    <dgm:pt modelId="{4D171FA9-F38C-2344-8768-E7048A972B35}" type="sibTrans" cxnId="{C8A42510-2A62-9D43-884A-CE459794599E}">
      <dgm:prSet/>
      <dgm:spPr/>
      <dgm:t>
        <a:bodyPr/>
        <a:lstStyle/>
        <a:p>
          <a:endParaRPr lang="en-GB"/>
        </a:p>
      </dgm:t>
    </dgm:pt>
    <dgm:pt modelId="{92434AAD-FEFD-6C4E-8280-61332DC64C61}">
      <dgm:prSet phldrT="[Text]" custT="1"/>
      <dgm:spPr/>
      <dgm:t>
        <a:bodyPr/>
        <a:lstStyle/>
        <a:p>
          <a:r>
            <a:rPr lang="en-GB" sz="1200"/>
            <a:t>Broad positive additions, amendments or removals</a:t>
          </a:r>
        </a:p>
      </dgm:t>
    </dgm:pt>
    <dgm:pt modelId="{DE3D2F23-8133-AA44-AD03-18917CAC3302}" type="parTrans" cxnId="{170AA885-9405-D946-9D17-A63F9A618C9B}">
      <dgm:prSet/>
      <dgm:spPr/>
      <dgm:t>
        <a:bodyPr/>
        <a:lstStyle/>
        <a:p>
          <a:endParaRPr lang="en-GB"/>
        </a:p>
      </dgm:t>
    </dgm:pt>
    <dgm:pt modelId="{1E837BC8-4CBE-7E4B-9A1B-47E65400E760}" type="sibTrans" cxnId="{170AA885-9405-D946-9D17-A63F9A618C9B}">
      <dgm:prSet/>
      <dgm:spPr/>
      <dgm:t>
        <a:bodyPr/>
        <a:lstStyle/>
        <a:p>
          <a:endParaRPr lang="en-GB"/>
        </a:p>
      </dgm:t>
    </dgm:pt>
    <dgm:pt modelId="{76AE63B8-E76C-0241-9517-84264404F767}">
      <dgm:prSet phldrT="[Text]" custT="1"/>
      <dgm:spPr/>
      <dgm:t>
        <a:bodyPr/>
        <a:lstStyle/>
        <a:p>
          <a:r>
            <a:rPr lang="en-GB" sz="1200"/>
            <a:t>Fully adapted regulatory environmental &amp; market structure</a:t>
          </a:r>
        </a:p>
      </dgm:t>
    </dgm:pt>
    <dgm:pt modelId="{0B97FE7C-2044-0E4F-AC89-FD4C3843A2F3}" type="parTrans" cxnId="{3BA97A46-0CEA-1B4C-8D60-A92EAA1C96D0}">
      <dgm:prSet/>
      <dgm:spPr/>
      <dgm:t>
        <a:bodyPr/>
        <a:lstStyle/>
        <a:p>
          <a:endParaRPr lang="en-GB"/>
        </a:p>
      </dgm:t>
    </dgm:pt>
    <dgm:pt modelId="{0768E0E0-EEF5-614D-982C-FF369FEE9C89}" type="sibTrans" cxnId="{3BA97A46-0CEA-1B4C-8D60-A92EAA1C96D0}">
      <dgm:prSet/>
      <dgm:spPr/>
      <dgm:t>
        <a:bodyPr/>
        <a:lstStyle/>
        <a:p>
          <a:endParaRPr lang="en-GB"/>
        </a:p>
      </dgm:t>
    </dgm:pt>
    <dgm:pt modelId="{9F6A3CF2-BCA5-2749-8FD8-4F663A851175}">
      <dgm:prSet phldrT="[Text]" custT="1"/>
      <dgm:spPr/>
      <dgm:t>
        <a:bodyPr/>
        <a:lstStyle/>
        <a:p>
          <a:r>
            <a:rPr lang="en-GB" sz="1200"/>
            <a:t>Research teams, lone visionaries</a:t>
          </a:r>
        </a:p>
      </dgm:t>
    </dgm:pt>
    <dgm:pt modelId="{A2C2612F-2263-1A43-9538-2097DCD41060}" type="parTrans" cxnId="{D163EECB-B071-3E44-88F7-65D3237BD5CD}">
      <dgm:prSet/>
      <dgm:spPr/>
      <dgm:t>
        <a:bodyPr/>
        <a:lstStyle/>
        <a:p>
          <a:endParaRPr lang="en-GB"/>
        </a:p>
      </dgm:t>
    </dgm:pt>
    <dgm:pt modelId="{EBCB2FD7-888A-954E-A116-4E4073A60F6F}" type="sibTrans" cxnId="{D163EECB-B071-3E44-88F7-65D3237BD5CD}">
      <dgm:prSet/>
      <dgm:spPr/>
      <dgm:t>
        <a:bodyPr/>
        <a:lstStyle/>
        <a:p>
          <a:endParaRPr lang="en-GB"/>
        </a:p>
      </dgm:t>
    </dgm:pt>
    <dgm:pt modelId="{EF24F9C2-D126-4349-BF58-A8BC423CB837}">
      <dgm:prSet phldrT="[Text]" custT="1"/>
      <dgm:spPr/>
      <dgm:t>
        <a:bodyPr/>
        <a:lstStyle/>
        <a:p>
          <a:r>
            <a:rPr lang="en-GB" sz="1200"/>
            <a:t>Specialist technology institutions</a:t>
          </a:r>
        </a:p>
      </dgm:t>
    </dgm:pt>
    <dgm:pt modelId="{78F22F99-CC1E-8443-88A3-AABCA86A7474}" type="parTrans" cxnId="{F614054C-8828-2841-B66C-A5D59639D9ED}">
      <dgm:prSet/>
      <dgm:spPr/>
      <dgm:t>
        <a:bodyPr/>
        <a:lstStyle/>
        <a:p>
          <a:endParaRPr lang="en-GB"/>
        </a:p>
      </dgm:t>
    </dgm:pt>
    <dgm:pt modelId="{FB88F3EF-AC75-3F44-9A3A-66ED2BD240D6}" type="sibTrans" cxnId="{F614054C-8828-2841-B66C-A5D59639D9ED}">
      <dgm:prSet/>
      <dgm:spPr/>
      <dgm:t>
        <a:bodyPr/>
        <a:lstStyle/>
        <a:p>
          <a:endParaRPr lang="en-GB"/>
        </a:p>
      </dgm:t>
    </dgm:pt>
    <dgm:pt modelId="{7D3E2102-AF00-CF46-A452-72499B2F673B}">
      <dgm:prSet phldrT="[Text]" custT="1"/>
      <dgm:spPr/>
      <dgm:t>
        <a:bodyPr/>
        <a:lstStyle/>
        <a:p>
          <a:r>
            <a:rPr lang="en-GB" sz="1200"/>
            <a:t>1st technology associations, new civil service experts</a:t>
          </a:r>
        </a:p>
      </dgm:t>
    </dgm:pt>
    <dgm:pt modelId="{96892283-993F-A340-882E-754B92B2F4C9}" type="parTrans" cxnId="{45B02BC4-111A-A24C-B1EF-22D44C681EFB}">
      <dgm:prSet/>
      <dgm:spPr/>
      <dgm:t>
        <a:bodyPr/>
        <a:lstStyle/>
        <a:p>
          <a:endParaRPr lang="en-GB"/>
        </a:p>
      </dgm:t>
    </dgm:pt>
    <dgm:pt modelId="{1F71572B-F72A-E54D-9237-4876B3B92B2F}" type="sibTrans" cxnId="{45B02BC4-111A-A24C-B1EF-22D44C681EFB}">
      <dgm:prSet/>
      <dgm:spPr/>
      <dgm:t>
        <a:bodyPr/>
        <a:lstStyle/>
        <a:p>
          <a:endParaRPr lang="en-GB"/>
        </a:p>
      </dgm:t>
    </dgm:pt>
    <dgm:pt modelId="{D959D8D6-E890-394E-BF04-81CC4F9867A4}">
      <dgm:prSet phldrT="[Text]" custT="1"/>
      <dgm:spPr/>
      <dgm:t>
        <a:bodyPr/>
        <a:lstStyle/>
        <a:p>
          <a:r>
            <a:rPr lang="en-GB" sz="1200"/>
            <a:t>Growing associations, dedicated government units</a:t>
          </a:r>
        </a:p>
      </dgm:t>
    </dgm:pt>
    <dgm:pt modelId="{A0A35584-75AB-B446-980B-BE45DD127237}" type="parTrans" cxnId="{B26E4740-A2DA-C94A-8078-DAE6F420B906}">
      <dgm:prSet/>
      <dgm:spPr/>
      <dgm:t>
        <a:bodyPr/>
        <a:lstStyle/>
        <a:p>
          <a:endParaRPr lang="en-GB"/>
        </a:p>
      </dgm:t>
    </dgm:pt>
    <dgm:pt modelId="{3D78B598-EB21-3D4E-B4F4-EA0913F8CB3A}" type="sibTrans" cxnId="{B26E4740-A2DA-C94A-8078-DAE6F420B906}">
      <dgm:prSet/>
      <dgm:spPr/>
      <dgm:t>
        <a:bodyPr/>
        <a:lstStyle/>
        <a:p>
          <a:endParaRPr lang="en-GB"/>
        </a:p>
      </dgm:t>
    </dgm:pt>
    <dgm:pt modelId="{4B4F9A9C-0AB1-FE41-8BAC-95EE3636269E}">
      <dgm:prSet phldrT="[Text]" custT="1"/>
      <dgm:spPr/>
      <dgm:t>
        <a:bodyPr/>
        <a:lstStyle/>
        <a:p>
          <a:r>
            <a:rPr lang="en-GB" sz="1600"/>
            <a:t>Infrastructure</a:t>
          </a:r>
        </a:p>
      </dgm:t>
    </dgm:pt>
    <dgm:pt modelId="{D73EDCED-A5A1-6449-9A7C-C1E670E07E02}" type="parTrans" cxnId="{A6D38AFE-EE6F-AA41-9CDE-BF8E67106E67}">
      <dgm:prSet/>
      <dgm:spPr/>
      <dgm:t>
        <a:bodyPr/>
        <a:lstStyle/>
        <a:p>
          <a:endParaRPr lang="en-GB"/>
        </a:p>
      </dgm:t>
    </dgm:pt>
    <dgm:pt modelId="{8A3C8CF5-5E25-AA44-A461-E090C047AC0D}" type="sibTrans" cxnId="{A6D38AFE-EE6F-AA41-9CDE-BF8E67106E67}">
      <dgm:prSet/>
      <dgm:spPr/>
      <dgm:t>
        <a:bodyPr/>
        <a:lstStyle/>
        <a:p>
          <a:endParaRPr lang="en-GB"/>
        </a:p>
      </dgm:t>
    </dgm:pt>
    <dgm:pt modelId="{1457AA9A-C44E-0441-A15F-DB1F38181B12}">
      <dgm:prSet phldrT="[Text]" custT="1"/>
      <dgm:spPr/>
      <dgm:t>
        <a:bodyPr/>
        <a:lstStyle/>
        <a:p>
          <a:r>
            <a:rPr lang="en-GB" sz="1200"/>
            <a:t>Established associations, new governance responsibilities</a:t>
          </a:r>
        </a:p>
      </dgm:t>
    </dgm:pt>
    <dgm:pt modelId="{9D731A50-82C7-FD43-B8AA-2FBB8C7D662C}" type="parTrans" cxnId="{0C9CE8FC-CDB7-C843-BF69-6F2AC2DC050A}">
      <dgm:prSet/>
      <dgm:spPr/>
      <dgm:t>
        <a:bodyPr/>
        <a:lstStyle/>
        <a:p>
          <a:endParaRPr lang="en-GB"/>
        </a:p>
      </dgm:t>
    </dgm:pt>
    <dgm:pt modelId="{D33F7C74-A9DA-2246-B70F-12B56C643F72}" type="sibTrans" cxnId="{0C9CE8FC-CDB7-C843-BF69-6F2AC2DC050A}">
      <dgm:prSet/>
      <dgm:spPr/>
      <dgm:t>
        <a:bodyPr/>
        <a:lstStyle/>
        <a:p>
          <a:endParaRPr lang="en-GB"/>
        </a:p>
      </dgm:t>
    </dgm:pt>
    <dgm:pt modelId="{D51975FD-68F1-AA47-AE95-682BA47759C2}">
      <dgm:prSet phldrT="[Text]" custT="1"/>
      <dgm:spPr/>
      <dgm:t>
        <a:bodyPr/>
        <a:lstStyle/>
        <a:p>
          <a:r>
            <a:rPr lang="en-GB" sz="1200"/>
            <a:t>Established associated, integrated governance responsibilities</a:t>
          </a:r>
        </a:p>
      </dgm:t>
    </dgm:pt>
    <dgm:pt modelId="{6A4A23B2-B4DC-704F-AF44-AA7BA2591B75}" type="parTrans" cxnId="{426F15E1-082C-7D4C-B586-42F0A89752C9}">
      <dgm:prSet/>
      <dgm:spPr/>
      <dgm:t>
        <a:bodyPr/>
        <a:lstStyle/>
        <a:p>
          <a:endParaRPr lang="en-GB"/>
        </a:p>
      </dgm:t>
    </dgm:pt>
    <dgm:pt modelId="{65044178-5176-E44E-B3CC-5849C2A54DF6}" type="sibTrans" cxnId="{426F15E1-082C-7D4C-B586-42F0A89752C9}">
      <dgm:prSet/>
      <dgm:spPr/>
      <dgm:t>
        <a:bodyPr/>
        <a:lstStyle/>
        <a:p>
          <a:endParaRPr lang="en-GB"/>
        </a:p>
      </dgm:t>
    </dgm:pt>
    <dgm:pt modelId="{301FD05F-EB93-104B-88AF-39BA769C233B}">
      <dgm:prSet phldrT="[Text]" custT="1"/>
      <dgm:spPr/>
      <dgm:t>
        <a:bodyPr/>
        <a:lstStyle/>
        <a:p>
          <a:r>
            <a:rPr lang="en-GB" sz="1200"/>
            <a:t>Negative or neutral physical infrastructure</a:t>
          </a:r>
        </a:p>
      </dgm:t>
    </dgm:pt>
    <dgm:pt modelId="{91BABC22-5B86-B34A-8E1C-9546042E350F}" type="parTrans" cxnId="{04BFD943-0CC1-574A-89D9-1EE7C0FC753D}">
      <dgm:prSet/>
      <dgm:spPr/>
      <dgm:t>
        <a:bodyPr/>
        <a:lstStyle/>
        <a:p>
          <a:endParaRPr lang="en-GB"/>
        </a:p>
      </dgm:t>
    </dgm:pt>
    <dgm:pt modelId="{43BFC893-1188-0544-B872-54EF50CDEDC4}" type="sibTrans" cxnId="{04BFD943-0CC1-574A-89D9-1EE7C0FC753D}">
      <dgm:prSet/>
      <dgm:spPr/>
      <dgm:t>
        <a:bodyPr/>
        <a:lstStyle/>
        <a:p>
          <a:endParaRPr lang="en-GB"/>
        </a:p>
      </dgm:t>
    </dgm:pt>
    <dgm:pt modelId="{42FEC56C-41F8-6847-B7DE-F9AB4A8B49E6}">
      <dgm:prSet phldrT="[Text]" custT="1"/>
      <dgm:spPr/>
      <dgm:t>
        <a:bodyPr/>
        <a:lstStyle/>
        <a:p>
          <a:r>
            <a:rPr lang="en-GB" sz="1200"/>
            <a:t>Infrastructure implications identified</a:t>
          </a:r>
        </a:p>
      </dgm:t>
    </dgm:pt>
    <dgm:pt modelId="{FBF45F80-6F9E-8342-8171-48E19263388A}" type="parTrans" cxnId="{02092622-E071-784B-A4A8-6BB1B3142BF4}">
      <dgm:prSet/>
      <dgm:spPr/>
      <dgm:t>
        <a:bodyPr/>
        <a:lstStyle/>
        <a:p>
          <a:endParaRPr lang="en-GB"/>
        </a:p>
      </dgm:t>
    </dgm:pt>
    <dgm:pt modelId="{20AFABD1-4470-7540-8C9D-B79E31846AD3}" type="sibTrans" cxnId="{02092622-E071-784B-A4A8-6BB1B3142BF4}">
      <dgm:prSet/>
      <dgm:spPr/>
      <dgm:t>
        <a:bodyPr/>
        <a:lstStyle/>
        <a:p>
          <a:endParaRPr lang="en-GB"/>
        </a:p>
      </dgm:t>
    </dgm:pt>
    <dgm:pt modelId="{E3FF6E9D-1FBF-6149-9A8D-5BFC01042F78}">
      <dgm:prSet phldrT="[Text]" custT="1"/>
      <dgm:spPr/>
      <dgm:t>
        <a:bodyPr/>
        <a:lstStyle/>
        <a:p>
          <a:r>
            <a:rPr lang="en-GB" sz="1200"/>
            <a:t>1st moves away from negative physical infrastructure</a:t>
          </a:r>
        </a:p>
      </dgm:t>
    </dgm:pt>
    <dgm:pt modelId="{B9899FA0-8D47-EE4B-AAA2-72335EC021B5}" type="parTrans" cxnId="{0565B0BD-6AC2-AC4C-BBF5-6312A388BC47}">
      <dgm:prSet/>
      <dgm:spPr/>
      <dgm:t>
        <a:bodyPr/>
        <a:lstStyle/>
        <a:p>
          <a:endParaRPr lang="en-GB"/>
        </a:p>
      </dgm:t>
    </dgm:pt>
    <dgm:pt modelId="{E063B051-4744-0547-A1BA-DBAA40BAECAB}" type="sibTrans" cxnId="{0565B0BD-6AC2-AC4C-BBF5-6312A388BC47}">
      <dgm:prSet/>
      <dgm:spPr/>
      <dgm:t>
        <a:bodyPr/>
        <a:lstStyle/>
        <a:p>
          <a:endParaRPr lang="en-GB"/>
        </a:p>
      </dgm:t>
    </dgm:pt>
    <dgm:pt modelId="{FED5DDA7-AEF4-0149-98DD-2619ACF8914C}">
      <dgm:prSet phldrT="[Text]" custT="1"/>
      <dgm:spPr/>
      <dgm:t>
        <a:bodyPr/>
        <a:lstStyle/>
        <a:p>
          <a:r>
            <a:rPr lang="en-GB" sz="1200"/>
            <a:t>Piggybacking on existing/first investments in new infrastructure</a:t>
          </a:r>
        </a:p>
      </dgm:t>
    </dgm:pt>
    <dgm:pt modelId="{859228CE-DEA0-6C4A-969B-881706ED5562}" type="parTrans" cxnId="{1B76E5FD-51FA-984A-BE84-12BA91079B9E}">
      <dgm:prSet/>
      <dgm:spPr/>
      <dgm:t>
        <a:bodyPr/>
        <a:lstStyle/>
        <a:p>
          <a:endParaRPr lang="en-GB"/>
        </a:p>
      </dgm:t>
    </dgm:pt>
    <dgm:pt modelId="{D4ED298B-9BA8-2E4A-B314-472844966D63}" type="sibTrans" cxnId="{1B76E5FD-51FA-984A-BE84-12BA91079B9E}">
      <dgm:prSet/>
      <dgm:spPr/>
      <dgm:t>
        <a:bodyPr/>
        <a:lstStyle/>
        <a:p>
          <a:endParaRPr lang="en-GB"/>
        </a:p>
      </dgm:t>
    </dgm:pt>
    <dgm:pt modelId="{FA8EC89F-351A-0C49-B147-F48CCA5E76FD}">
      <dgm:prSet phldrT="[Text]" custT="1"/>
      <dgm:spPr/>
      <dgm:t>
        <a:bodyPr/>
        <a:lstStyle/>
        <a:p>
          <a:r>
            <a:rPr lang="en-GB" sz="1200"/>
            <a:t>Broad repurposing of existing/installation of new infrastructure</a:t>
          </a:r>
        </a:p>
      </dgm:t>
    </dgm:pt>
    <dgm:pt modelId="{126AC487-9DC9-6540-ADFC-82AAC8D348F3}" type="parTrans" cxnId="{2604CF6E-289F-8542-B672-1984EC010A96}">
      <dgm:prSet/>
      <dgm:spPr/>
      <dgm:t>
        <a:bodyPr/>
        <a:lstStyle/>
        <a:p>
          <a:endParaRPr lang="en-GB"/>
        </a:p>
      </dgm:t>
    </dgm:pt>
    <dgm:pt modelId="{893B9B20-A321-6141-BFD3-5724B3D4D459}" type="sibTrans" cxnId="{2604CF6E-289F-8542-B672-1984EC010A96}">
      <dgm:prSet/>
      <dgm:spPr/>
      <dgm:t>
        <a:bodyPr/>
        <a:lstStyle/>
        <a:p>
          <a:endParaRPr lang="en-GB"/>
        </a:p>
      </dgm:t>
    </dgm:pt>
    <dgm:pt modelId="{9BD26CE7-5E5C-6242-A067-93A75B8404D5}">
      <dgm:prSet phldrT="[Text]" custT="1"/>
      <dgm:spPr/>
      <dgm:t>
        <a:bodyPr/>
        <a:lstStyle/>
        <a:p>
          <a:r>
            <a:rPr lang="en-GB" sz="1200"/>
            <a:t>Physical infrastructure fully repurposed, replaced or supplemented</a:t>
          </a:r>
        </a:p>
      </dgm:t>
    </dgm:pt>
    <dgm:pt modelId="{FE070BE0-DD40-AE4C-A4A9-7267B70444E9}" type="parTrans" cxnId="{99A909C7-09B4-AE40-8EB1-8B930055359D}">
      <dgm:prSet/>
      <dgm:spPr/>
      <dgm:t>
        <a:bodyPr/>
        <a:lstStyle/>
        <a:p>
          <a:endParaRPr lang="en-GB"/>
        </a:p>
      </dgm:t>
    </dgm:pt>
    <dgm:pt modelId="{DF0C9AA5-1EEC-D54B-AD46-D20ECF8901E8}" type="sibTrans" cxnId="{99A909C7-09B4-AE40-8EB1-8B930055359D}">
      <dgm:prSet/>
      <dgm:spPr/>
      <dgm:t>
        <a:bodyPr/>
        <a:lstStyle/>
        <a:p>
          <a:endParaRPr lang="en-GB"/>
        </a:p>
      </dgm:t>
    </dgm:pt>
    <dgm:pt modelId="{81416762-5C0A-6D41-94EE-8208FF29868D}">
      <dgm:prSet phldrT="[Text]" custT="1"/>
      <dgm:spPr/>
      <dgm:t>
        <a:bodyPr/>
        <a:lstStyle/>
        <a:p>
          <a:pPr>
            <a:buNone/>
          </a:pPr>
          <a:r>
            <a:rPr lang="en-IE" sz="1200"/>
            <a:t>Balance sheet, commercial equity &amp; lenders</a:t>
          </a:r>
          <a:endParaRPr lang="en-GB" sz="1200"/>
        </a:p>
      </dgm:t>
    </dgm:pt>
    <dgm:pt modelId="{00456ED4-12EA-734D-BFB6-8C83E35F945D}" type="parTrans" cxnId="{37E797CF-BF02-C74B-931A-BB2DD582F185}">
      <dgm:prSet/>
      <dgm:spPr/>
      <dgm:t>
        <a:bodyPr/>
        <a:lstStyle/>
        <a:p>
          <a:endParaRPr lang="en-GB"/>
        </a:p>
      </dgm:t>
    </dgm:pt>
    <dgm:pt modelId="{F1DE68BA-BA32-F341-971F-FAC5476D697B}" type="sibTrans" cxnId="{37E797CF-BF02-C74B-931A-BB2DD582F185}">
      <dgm:prSet/>
      <dgm:spPr/>
      <dgm:t>
        <a:bodyPr/>
        <a:lstStyle/>
        <a:p>
          <a:endParaRPr lang="en-GB"/>
        </a:p>
      </dgm:t>
    </dgm:pt>
    <dgm:pt modelId="{08F46BA6-18CC-4044-96A7-FC0D37C32E18}" type="pres">
      <dgm:prSet presAssocID="{C7AB7D31-5647-AC4A-A00B-BDB3D3253393}" presName="Name0" presStyleCnt="0">
        <dgm:presLayoutVars>
          <dgm:chPref val="3"/>
          <dgm:dir/>
          <dgm:animLvl val="lvl"/>
          <dgm:resizeHandles/>
        </dgm:presLayoutVars>
      </dgm:prSet>
      <dgm:spPr/>
    </dgm:pt>
    <dgm:pt modelId="{561C28ED-185B-7446-AD14-0077AAD22D66}" type="pres">
      <dgm:prSet presAssocID="{F8E20147-69B3-C343-B70D-D5956A9FA0ED}" presName="horFlow" presStyleCnt="0"/>
      <dgm:spPr/>
    </dgm:pt>
    <dgm:pt modelId="{DA53941C-4E21-F746-94EE-BABF2BB4F25F}" type="pres">
      <dgm:prSet presAssocID="{F8E20147-69B3-C343-B70D-D5956A9FA0ED}" presName="bigChev" presStyleLbl="node1" presStyleIdx="0" presStyleCnt="7"/>
      <dgm:spPr/>
    </dgm:pt>
    <dgm:pt modelId="{E082F763-9854-6346-A0D1-348D67834A30}" type="pres">
      <dgm:prSet presAssocID="{7C21E9BD-D1FD-2F42-B483-D64948D1D116}" presName="parTrans" presStyleCnt="0"/>
      <dgm:spPr/>
    </dgm:pt>
    <dgm:pt modelId="{FAAF2140-F56C-C74F-B808-008F97920654}" type="pres">
      <dgm:prSet presAssocID="{DA5B499A-8EDC-B444-AFDA-0BA6A7E29D37}" presName="node" presStyleLbl="alignAccFollowNode1" presStyleIdx="0" presStyleCnt="42" custScaleX="89078" custLinFactNeighborX="-4999">
        <dgm:presLayoutVars>
          <dgm:bulletEnabled val="1"/>
        </dgm:presLayoutVars>
      </dgm:prSet>
      <dgm:spPr/>
    </dgm:pt>
    <dgm:pt modelId="{C5EFE23E-DCF5-3B45-BB2B-29778CFF89B7}" type="pres">
      <dgm:prSet presAssocID="{C7B708F4-E5AD-8847-BE3D-A26E68A63D4C}" presName="sibTrans" presStyleCnt="0"/>
      <dgm:spPr/>
    </dgm:pt>
    <dgm:pt modelId="{E2C80A48-D0E0-B444-B6B4-7A9E0FBFE561}" type="pres">
      <dgm:prSet presAssocID="{B44694A5-CB49-1A40-B142-AC948C5E713D}" presName="node" presStyleLbl="alignAccFollowNode1" presStyleIdx="1" presStyleCnt="42" custScaleX="114392" custLinFactNeighborX="-9998">
        <dgm:presLayoutVars>
          <dgm:bulletEnabled val="1"/>
        </dgm:presLayoutVars>
      </dgm:prSet>
      <dgm:spPr/>
    </dgm:pt>
    <dgm:pt modelId="{4F472CD4-7C5B-544D-A977-C9DFC9B5952B}" type="pres">
      <dgm:prSet presAssocID="{BA3314CE-CB43-3E4B-928D-61D1EA7FEA88}" presName="sibTrans" presStyleCnt="0"/>
      <dgm:spPr/>
    </dgm:pt>
    <dgm:pt modelId="{AE7F3560-D0A6-044C-8586-360A1639F8F3}" type="pres">
      <dgm:prSet presAssocID="{DB555879-A52D-A442-B633-8E28318A07F0}" presName="node" presStyleLbl="alignAccFollowNode1" presStyleIdx="2" presStyleCnt="42" custScaleX="110458" custLinFactNeighborX="-19996">
        <dgm:presLayoutVars>
          <dgm:bulletEnabled val="1"/>
        </dgm:presLayoutVars>
      </dgm:prSet>
      <dgm:spPr/>
    </dgm:pt>
    <dgm:pt modelId="{74D7D13D-C43B-C14D-9894-16C5BC15243F}" type="pres">
      <dgm:prSet presAssocID="{0D5753CC-13A2-9047-B8C8-091D7E8FC4B0}" presName="sibTrans" presStyleCnt="0"/>
      <dgm:spPr/>
    </dgm:pt>
    <dgm:pt modelId="{A4C31B09-728F-6843-A169-95F8F5099383}" type="pres">
      <dgm:prSet presAssocID="{BA8665A2-5800-9B46-B6AB-3283D11CDA14}" presName="node" presStyleLbl="alignAccFollowNode1" presStyleIdx="3" presStyleCnt="42" custScaleX="124744" custLinFactNeighborX="-24995">
        <dgm:presLayoutVars>
          <dgm:bulletEnabled val="1"/>
        </dgm:presLayoutVars>
      </dgm:prSet>
      <dgm:spPr/>
    </dgm:pt>
    <dgm:pt modelId="{B703DD16-F0E0-6348-B27C-1FBC4CFC6F49}" type="pres">
      <dgm:prSet presAssocID="{01FF0D64-3F83-C747-A1A4-0C7E6BB1856E}" presName="sibTrans" presStyleCnt="0"/>
      <dgm:spPr/>
    </dgm:pt>
    <dgm:pt modelId="{F4DFD1F3-1249-D940-B413-AD779777225E}" type="pres">
      <dgm:prSet presAssocID="{B064AF0C-65C7-4546-91C8-24EB0F2356B2}" presName="node" presStyleLbl="alignAccFollowNode1" presStyleIdx="4" presStyleCnt="42" custScaleX="102692" custLinFactNeighborX="-34993">
        <dgm:presLayoutVars>
          <dgm:bulletEnabled val="1"/>
        </dgm:presLayoutVars>
      </dgm:prSet>
      <dgm:spPr/>
    </dgm:pt>
    <dgm:pt modelId="{9AC5FEAB-7A31-874C-A999-3BA3A2670D5B}" type="pres">
      <dgm:prSet presAssocID="{1FD5EBB7-4421-584B-A376-64EF66ABA720}" presName="sibTrans" presStyleCnt="0"/>
      <dgm:spPr/>
    </dgm:pt>
    <dgm:pt modelId="{484987EB-E691-1845-9793-65CD1A7DBD7A}" type="pres">
      <dgm:prSet presAssocID="{78B92E83-D575-3941-9355-D0C0DE9DB356}" presName="node" presStyleLbl="alignAccFollowNode1" presStyleIdx="5" presStyleCnt="42" custLinFactNeighborX="-44364">
        <dgm:presLayoutVars>
          <dgm:bulletEnabled val="1"/>
        </dgm:presLayoutVars>
      </dgm:prSet>
      <dgm:spPr/>
    </dgm:pt>
    <dgm:pt modelId="{E2BB8AE3-65E7-294D-B31E-6EBD8494133D}" type="pres">
      <dgm:prSet presAssocID="{F8E20147-69B3-C343-B70D-D5956A9FA0ED}" presName="vSp" presStyleCnt="0"/>
      <dgm:spPr/>
    </dgm:pt>
    <dgm:pt modelId="{AFDA8FB9-D85B-554C-AE68-2B8F0B26897B}" type="pres">
      <dgm:prSet presAssocID="{3A1A3402-F2F8-6847-A1BB-7B5290790F10}" presName="horFlow" presStyleCnt="0"/>
      <dgm:spPr/>
    </dgm:pt>
    <dgm:pt modelId="{64CD22B4-3A86-C546-BEF7-6F52A2D9A7F3}" type="pres">
      <dgm:prSet presAssocID="{3A1A3402-F2F8-6847-A1BB-7B5290790F10}" presName="bigChev" presStyleLbl="node1" presStyleIdx="1" presStyleCnt="7"/>
      <dgm:spPr/>
    </dgm:pt>
    <dgm:pt modelId="{DAC3494D-FF90-B649-8986-1D8DFBE35EC3}" type="pres">
      <dgm:prSet presAssocID="{D926440C-66C5-2F4B-A8FB-B1398D233B1C}" presName="parTrans" presStyleCnt="0"/>
      <dgm:spPr/>
    </dgm:pt>
    <dgm:pt modelId="{60EB148C-2D75-754B-B831-59DBE1D1186F}" type="pres">
      <dgm:prSet presAssocID="{B3D95C66-2E2E-7441-B0C3-BC9E94E1248E}" presName="node" presStyleLbl="alignAccFollowNode1" presStyleIdx="6" presStyleCnt="42">
        <dgm:presLayoutVars>
          <dgm:bulletEnabled val="1"/>
        </dgm:presLayoutVars>
      </dgm:prSet>
      <dgm:spPr/>
    </dgm:pt>
    <dgm:pt modelId="{6B06DB0D-E398-8841-B8AA-6ABE5ED360D3}" type="pres">
      <dgm:prSet presAssocID="{D8DA1513-2809-8848-9FCB-192FA1DBD829}" presName="sibTrans" presStyleCnt="0"/>
      <dgm:spPr/>
    </dgm:pt>
    <dgm:pt modelId="{5173BBAF-23B3-004B-9FAA-976815A82211}" type="pres">
      <dgm:prSet presAssocID="{D5AC3119-0584-EA40-9974-777ED2F3AA44}" presName="node" presStyleLbl="alignAccFollowNode1" presStyleIdx="7" presStyleCnt="42" custLinFactNeighborX="4999">
        <dgm:presLayoutVars>
          <dgm:bulletEnabled val="1"/>
        </dgm:presLayoutVars>
      </dgm:prSet>
      <dgm:spPr/>
    </dgm:pt>
    <dgm:pt modelId="{6FC1B65D-BF7D-2E46-BB1A-B4CF621CDA13}" type="pres">
      <dgm:prSet presAssocID="{DDC582AD-C8F5-7442-8D18-7E26DE8FE9D1}" presName="sibTrans" presStyleCnt="0"/>
      <dgm:spPr/>
    </dgm:pt>
    <dgm:pt modelId="{75CB8A73-8E36-AF41-A9CD-596BE68BB897}" type="pres">
      <dgm:prSet presAssocID="{2ED18E88-F025-D441-87D7-03B688F6BE2A}" presName="node" presStyleLbl="alignAccFollowNode1" presStyleIdx="8" presStyleCnt="42" custLinFactNeighborX="4999">
        <dgm:presLayoutVars>
          <dgm:bulletEnabled val="1"/>
        </dgm:presLayoutVars>
      </dgm:prSet>
      <dgm:spPr/>
    </dgm:pt>
    <dgm:pt modelId="{64D7E96A-F0E6-3043-AC4F-FCE871540DCA}" type="pres">
      <dgm:prSet presAssocID="{12BA8D0E-61EB-C447-B8AD-70EFEED7A7B9}" presName="sibTrans" presStyleCnt="0"/>
      <dgm:spPr/>
    </dgm:pt>
    <dgm:pt modelId="{EB3373C7-1380-D54A-9A10-8320B0171F04}" type="pres">
      <dgm:prSet presAssocID="{67500DFF-7EB2-FA43-A135-B84712617223}" presName="node" presStyleLbl="alignAccFollowNode1" presStyleIdx="9" presStyleCnt="42" custLinFactNeighborX="9998">
        <dgm:presLayoutVars>
          <dgm:bulletEnabled val="1"/>
        </dgm:presLayoutVars>
      </dgm:prSet>
      <dgm:spPr/>
    </dgm:pt>
    <dgm:pt modelId="{B13FC51A-CECA-E642-91C4-BC9C83F3C33A}" type="pres">
      <dgm:prSet presAssocID="{9735F0FE-384F-A549-BB89-37BBAD913857}" presName="sibTrans" presStyleCnt="0"/>
      <dgm:spPr/>
    </dgm:pt>
    <dgm:pt modelId="{29357572-C5D0-8B41-9C1F-01C1A43957BB}" type="pres">
      <dgm:prSet presAssocID="{83390703-55F2-AE47-A045-2A28AF2A5FD2}" presName="node" presStyleLbl="alignAccFollowNode1" presStyleIdx="10" presStyleCnt="42" custScaleX="118668" custLinFactNeighborX="28937">
        <dgm:presLayoutVars>
          <dgm:bulletEnabled val="1"/>
        </dgm:presLayoutVars>
      </dgm:prSet>
      <dgm:spPr/>
    </dgm:pt>
    <dgm:pt modelId="{1AC629B2-6848-CA43-99EC-8B604E554BF1}" type="pres">
      <dgm:prSet presAssocID="{1023C1E5-9498-1D4C-BA1A-BA0D94648143}" presName="sibTrans" presStyleCnt="0"/>
      <dgm:spPr/>
    </dgm:pt>
    <dgm:pt modelId="{31180950-85A4-9644-9D8F-3DCDB81E9C17}" type="pres">
      <dgm:prSet presAssocID="{F3242973-282E-874B-809A-E73E95E71711}" presName="node" presStyleLbl="alignAccFollowNode1" presStyleIdx="11" presStyleCnt="42" custLinFactNeighborX="80240">
        <dgm:presLayoutVars>
          <dgm:bulletEnabled val="1"/>
        </dgm:presLayoutVars>
      </dgm:prSet>
      <dgm:spPr/>
    </dgm:pt>
    <dgm:pt modelId="{AF710EDD-E7AE-384C-AA8D-1700C67620EE}" type="pres">
      <dgm:prSet presAssocID="{3A1A3402-F2F8-6847-A1BB-7B5290790F10}" presName="vSp" presStyleCnt="0"/>
      <dgm:spPr/>
    </dgm:pt>
    <dgm:pt modelId="{51EF2D5D-D694-7540-A8FF-E59497F8A2B4}" type="pres">
      <dgm:prSet presAssocID="{5592B3F5-5A3A-CD44-9EE1-1D5ED4D7B283}" presName="horFlow" presStyleCnt="0"/>
      <dgm:spPr/>
    </dgm:pt>
    <dgm:pt modelId="{710EA062-0579-1544-9B72-7D3C5650E0DC}" type="pres">
      <dgm:prSet presAssocID="{5592B3F5-5A3A-CD44-9EE1-1D5ED4D7B283}" presName="bigChev" presStyleLbl="node1" presStyleIdx="2" presStyleCnt="7"/>
      <dgm:spPr/>
    </dgm:pt>
    <dgm:pt modelId="{5ADD0721-667F-734A-B33F-1101249994DD}" type="pres">
      <dgm:prSet presAssocID="{02FC0EB4-E61F-A04F-A492-03720FE1F98A}" presName="parTrans" presStyleCnt="0"/>
      <dgm:spPr/>
    </dgm:pt>
    <dgm:pt modelId="{AD71ABF5-F1EA-264B-AA37-8725F1956B17}" type="pres">
      <dgm:prSet presAssocID="{0C773DEA-202D-5243-8720-7D6C9D2DC19F}" presName="node" presStyleLbl="alignAccFollowNode1" presStyleIdx="12" presStyleCnt="42">
        <dgm:presLayoutVars>
          <dgm:bulletEnabled val="1"/>
        </dgm:presLayoutVars>
      </dgm:prSet>
      <dgm:spPr/>
    </dgm:pt>
    <dgm:pt modelId="{9F03CD9E-8D06-3549-888A-62A3BD45F6FF}" type="pres">
      <dgm:prSet presAssocID="{4DDA16B0-44C0-4A4E-BF6E-D2D55FD68B45}" presName="sibTrans" presStyleCnt="0"/>
      <dgm:spPr/>
    </dgm:pt>
    <dgm:pt modelId="{5DC72ADA-EA54-454D-B315-7B4FB264D389}" type="pres">
      <dgm:prSet presAssocID="{986281C3-5CF9-2B45-9D27-81CDB0A1168E}" presName="node" presStyleLbl="alignAccFollowNode1" presStyleIdx="13" presStyleCnt="42" custScaleX="94478">
        <dgm:presLayoutVars>
          <dgm:bulletEnabled val="1"/>
        </dgm:presLayoutVars>
      </dgm:prSet>
      <dgm:spPr/>
    </dgm:pt>
    <dgm:pt modelId="{6162F73A-F0AD-E645-AF56-12BA27D99C9B}" type="pres">
      <dgm:prSet presAssocID="{0A31A82B-CBD5-184D-910C-A65BADCE7E8A}" presName="sibTrans" presStyleCnt="0"/>
      <dgm:spPr/>
    </dgm:pt>
    <dgm:pt modelId="{F7542DDA-711F-EA44-9F89-2DB60E5B7EA3}" type="pres">
      <dgm:prSet presAssocID="{03165DEB-9702-4A4F-8A70-B34751B176C5}" presName="node" presStyleLbl="alignAccFollowNode1" presStyleIdx="14" presStyleCnt="42" custScaleX="116164">
        <dgm:presLayoutVars>
          <dgm:bulletEnabled val="1"/>
        </dgm:presLayoutVars>
      </dgm:prSet>
      <dgm:spPr/>
    </dgm:pt>
    <dgm:pt modelId="{8D4EC349-1080-9849-BE88-98E974C6C849}" type="pres">
      <dgm:prSet presAssocID="{CCF7F103-6682-E543-884C-1DE222F996A5}" presName="sibTrans" presStyleCnt="0"/>
      <dgm:spPr/>
    </dgm:pt>
    <dgm:pt modelId="{FF842109-906D-F642-A19A-973872B2021D}" type="pres">
      <dgm:prSet presAssocID="{E8BA6A88-6422-564A-A1C8-BCAF60CEBAD9}" presName="node" presStyleLbl="alignAccFollowNode1" presStyleIdx="15" presStyleCnt="42" custScaleX="103510">
        <dgm:presLayoutVars>
          <dgm:bulletEnabled val="1"/>
        </dgm:presLayoutVars>
      </dgm:prSet>
      <dgm:spPr/>
    </dgm:pt>
    <dgm:pt modelId="{8DF1E5B9-AFB1-9648-93F9-8DF666F6442E}" type="pres">
      <dgm:prSet presAssocID="{B62AC62B-127E-E944-AA15-B3DA51852C18}" presName="sibTrans" presStyleCnt="0"/>
      <dgm:spPr/>
    </dgm:pt>
    <dgm:pt modelId="{F5739637-E852-C94B-A2D9-DC50570A3E15}" type="pres">
      <dgm:prSet presAssocID="{C98B76C4-9294-6840-BE77-9B4DFBA8D67C}" presName="node" presStyleLbl="alignAccFollowNode1" presStyleIdx="16" presStyleCnt="42" custScaleX="115785">
        <dgm:presLayoutVars>
          <dgm:bulletEnabled val="1"/>
        </dgm:presLayoutVars>
      </dgm:prSet>
      <dgm:spPr/>
    </dgm:pt>
    <dgm:pt modelId="{D9E88261-EEEB-714B-B44D-348CB3C31BC8}" type="pres">
      <dgm:prSet presAssocID="{410D8595-9008-E24D-947B-D2A5C47747C8}" presName="sibTrans" presStyleCnt="0"/>
      <dgm:spPr/>
    </dgm:pt>
    <dgm:pt modelId="{E4B14317-2F66-9648-90F5-12FC6EB47EA4}" type="pres">
      <dgm:prSet presAssocID="{F5DE0EC1-2419-A944-8BEB-E5A447829687}" presName="node" presStyleLbl="alignAccFollowNode1" presStyleIdx="17" presStyleCnt="42" custLinFactNeighborX="19996">
        <dgm:presLayoutVars>
          <dgm:bulletEnabled val="1"/>
        </dgm:presLayoutVars>
      </dgm:prSet>
      <dgm:spPr/>
    </dgm:pt>
    <dgm:pt modelId="{2BACC8E3-FF01-BD43-9027-EAC234FA4FB6}" type="pres">
      <dgm:prSet presAssocID="{5592B3F5-5A3A-CD44-9EE1-1D5ED4D7B283}" presName="vSp" presStyleCnt="0"/>
      <dgm:spPr/>
    </dgm:pt>
    <dgm:pt modelId="{939CC408-9D86-BF4F-B0EA-6805EFD29CAF}" type="pres">
      <dgm:prSet presAssocID="{23FF2C14-8020-424A-A032-B658167AF86A}" presName="horFlow" presStyleCnt="0"/>
      <dgm:spPr/>
    </dgm:pt>
    <dgm:pt modelId="{450EAE19-137A-D244-B54D-33077166D667}" type="pres">
      <dgm:prSet presAssocID="{23FF2C14-8020-424A-A032-B658167AF86A}" presName="bigChev" presStyleLbl="node1" presStyleIdx="3" presStyleCnt="7"/>
      <dgm:spPr/>
    </dgm:pt>
    <dgm:pt modelId="{304E58EA-F764-474A-A2BB-6442C0CA0844}" type="pres">
      <dgm:prSet presAssocID="{B4E6023D-B41A-0E4D-A8F9-F6A4A58C146C}" presName="parTrans" presStyleCnt="0"/>
      <dgm:spPr/>
    </dgm:pt>
    <dgm:pt modelId="{B57D04BC-1DBC-1945-A769-FDC55083587B}" type="pres">
      <dgm:prSet presAssocID="{2422DC53-9C77-C94E-A912-146CA0751438}" presName="node" presStyleLbl="alignAccFollowNode1" presStyleIdx="18" presStyleCnt="42" custScaleX="97201" custLinFactNeighborX="-4999">
        <dgm:presLayoutVars>
          <dgm:bulletEnabled val="1"/>
        </dgm:presLayoutVars>
      </dgm:prSet>
      <dgm:spPr/>
    </dgm:pt>
    <dgm:pt modelId="{56AEA6ED-A2EF-DA4E-A11E-B76FC6F17358}" type="pres">
      <dgm:prSet presAssocID="{2FD3ABD3-6204-E44B-A164-24E8162FD6B4}" presName="sibTrans" presStyleCnt="0"/>
      <dgm:spPr/>
    </dgm:pt>
    <dgm:pt modelId="{1ED5ECF4-AF20-C145-8811-84FC3A3BC74E}" type="pres">
      <dgm:prSet presAssocID="{55FF3ABD-F644-A84B-80D7-A855CA60CDF9}" presName="node" presStyleLbl="alignAccFollowNode1" presStyleIdx="19" presStyleCnt="42" custScaleX="106274" custLinFactNeighborX="-19996">
        <dgm:presLayoutVars>
          <dgm:bulletEnabled val="1"/>
        </dgm:presLayoutVars>
      </dgm:prSet>
      <dgm:spPr/>
    </dgm:pt>
    <dgm:pt modelId="{1EFB493D-796D-324D-A2FE-FDE1841656F7}" type="pres">
      <dgm:prSet presAssocID="{7BDBFE88-2C1E-FB44-AF5C-4504FF1896FA}" presName="sibTrans" presStyleCnt="0"/>
      <dgm:spPr/>
    </dgm:pt>
    <dgm:pt modelId="{C4C2831B-BEFB-6640-9F35-36E0FA2591EE}" type="pres">
      <dgm:prSet presAssocID="{FF3934B3-74C9-A44F-BF5A-DE083BFDCE92}" presName="node" presStyleLbl="alignAccFollowNode1" presStyleIdx="20" presStyleCnt="42" custScaleX="114552" custLinFactNeighborX="-21310">
        <dgm:presLayoutVars>
          <dgm:bulletEnabled val="1"/>
        </dgm:presLayoutVars>
      </dgm:prSet>
      <dgm:spPr/>
    </dgm:pt>
    <dgm:pt modelId="{15CF08EF-A523-554C-AD75-400ABC82A3F7}" type="pres">
      <dgm:prSet presAssocID="{16DD4261-0AB2-A44D-B2B5-E8F84D54F2CF}" presName="sibTrans" presStyleCnt="0"/>
      <dgm:spPr/>
    </dgm:pt>
    <dgm:pt modelId="{6AF885BF-6855-D74B-A9B2-BFF7EA69DFCB}" type="pres">
      <dgm:prSet presAssocID="{90B4F900-2A91-934B-ABC0-7EF53E6A96FF}" presName="node" presStyleLbl="alignAccFollowNode1" presStyleIdx="21" presStyleCnt="42" custScaleX="107577" custLinFactNeighborX="-26310">
        <dgm:presLayoutVars>
          <dgm:bulletEnabled val="1"/>
        </dgm:presLayoutVars>
      </dgm:prSet>
      <dgm:spPr/>
    </dgm:pt>
    <dgm:pt modelId="{85967E80-6CF2-EF44-970E-DABA57E46F6D}" type="pres">
      <dgm:prSet presAssocID="{7910B693-7DE2-FF4F-99BC-03BA70C134B9}" presName="sibTrans" presStyleCnt="0"/>
      <dgm:spPr/>
    </dgm:pt>
    <dgm:pt modelId="{DD72A321-5CC6-CE48-82C2-00FC4A258682}" type="pres">
      <dgm:prSet presAssocID="{5EC5E860-E575-1C4F-B276-532740242104}" presName="node" presStyleLbl="alignAccFollowNode1" presStyleIdx="22" presStyleCnt="42" custLinFactNeighborX="-21311">
        <dgm:presLayoutVars>
          <dgm:bulletEnabled val="1"/>
        </dgm:presLayoutVars>
      </dgm:prSet>
      <dgm:spPr/>
    </dgm:pt>
    <dgm:pt modelId="{65257401-5B62-134E-A9C0-2928616292AB}" type="pres">
      <dgm:prSet presAssocID="{30C1955A-1CCF-AA4E-BFB0-E7BC823FDA43}" presName="sibTrans" presStyleCnt="0"/>
      <dgm:spPr/>
    </dgm:pt>
    <dgm:pt modelId="{5718DE30-84EB-8246-ABE0-10E94AEAA9FC}" type="pres">
      <dgm:prSet presAssocID="{81416762-5C0A-6D41-94EE-8208FF29868D}" presName="node" presStyleLbl="alignAccFollowNode1" presStyleIdx="23" presStyleCnt="42" custLinFactNeighborX="18681">
        <dgm:presLayoutVars>
          <dgm:bulletEnabled val="1"/>
        </dgm:presLayoutVars>
      </dgm:prSet>
      <dgm:spPr/>
    </dgm:pt>
    <dgm:pt modelId="{C614FCDB-091A-1342-AE30-17E88255284F}" type="pres">
      <dgm:prSet presAssocID="{23FF2C14-8020-424A-A032-B658167AF86A}" presName="vSp" presStyleCnt="0"/>
      <dgm:spPr/>
    </dgm:pt>
    <dgm:pt modelId="{5D5F54F3-F869-DE4D-B0DD-A8A068494C05}" type="pres">
      <dgm:prSet presAssocID="{F099D88D-8057-D74B-B887-197AFEA8C4FB}" presName="horFlow" presStyleCnt="0"/>
      <dgm:spPr/>
    </dgm:pt>
    <dgm:pt modelId="{2A99CC75-529D-CE4A-9452-AE510B7D036C}" type="pres">
      <dgm:prSet presAssocID="{F099D88D-8057-D74B-B887-197AFEA8C4FB}" presName="bigChev" presStyleLbl="node1" presStyleIdx="4" presStyleCnt="7"/>
      <dgm:spPr/>
    </dgm:pt>
    <dgm:pt modelId="{EE8C5069-9E60-F44E-9082-EE82E11B3FA1}" type="pres">
      <dgm:prSet presAssocID="{296E9C4E-7C63-8A45-B109-0EE0DB135B65}" presName="parTrans" presStyleCnt="0"/>
      <dgm:spPr/>
    </dgm:pt>
    <dgm:pt modelId="{5E5A6422-EBEB-A54E-88CB-0BCFA4433B3E}" type="pres">
      <dgm:prSet presAssocID="{03551657-B190-5142-BD08-FA9A9FC481CE}" presName="node" presStyleLbl="alignAccFollowNode1" presStyleIdx="24" presStyleCnt="42">
        <dgm:presLayoutVars>
          <dgm:bulletEnabled val="1"/>
        </dgm:presLayoutVars>
      </dgm:prSet>
      <dgm:spPr/>
    </dgm:pt>
    <dgm:pt modelId="{3EAF1ECE-CD4A-D740-8C44-E4524BF0BE42}" type="pres">
      <dgm:prSet presAssocID="{BE88C6F8-7694-CC46-B55F-8395A305B6DE}" presName="sibTrans" presStyleCnt="0"/>
      <dgm:spPr/>
    </dgm:pt>
    <dgm:pt modelId="{23AFD39D-E855-3D44-86E0-A3BF5169C3F6}" type="pres">
      <dgm:prSet presAssocID="{CEB115CF-864D-B147-8354-56A5A82C62A2}" presName="node" presStyleLbl="alignAccFollowNode1" presStyleIdx="25" presStyleCnt="42">
        <dgm:presLayoutVars>
          <dgm:bulletEnabled val="1"/>
        </dgm:presLayoutVars>
      </dgm:prSet>
      <dgm:spPr/>
    </dgm:pt>
    <dgm:pt modelId="{E081940F-98CC-AA4F-B6E4-597CC8BEF5BF}" type="pres">
      <dgm:prSet presAssocID="{9DC06386-02B9-BA4A-B454-95BB99A1A418}" presName="sibTrans" presStyleCnt="0"/>
      <dgm:spPr/>
    </dgm:pt>
    <dgm:pt modelId="{D70281C3-997F-B54E-AD62-C4A215410100}" type="pres">
      <dgm:prSet presAssocID="{DFD7FE27-07CE-6041-B96D-3A6F05B3EF7F}" presName="node" presStyleLbl="alignAccFollowNode1" presStyleIdx="26" presStyleCnt="42" custScaleX="113911">
        <dgm:presLayoutVars>
          <dgm:bulletEnabled val="1"/>
        </dgm:presLayoutVars>
      </dgm:prSet>
      <dgm:spPr/>
    </dgm:pt>
    <dgm:pt modelId="{2916BCC9-96E5-DD4E-BD28-AA52E5DC4443}" type="pres">
      <dgm:prSet presAssocID="{9FF43168-9F31-2543-A7AE-C34419151740}" presName="sibTrans" presStyleCnt="0"/>
      <dgm:spPr/>
    </dgm:pt>
    <dgm:pt modelId="{BBAE32EB-3685-A648-A69E-440D9A7EA7DA}" type="pres">
      <dgm:prSet presAssocID="{69A2FB24-D8EB-324C-8BE5-951C63EF66A4}" presName="node" presStyleLbl="alignAccFollowNode1" presStyleIdx="27" presStyleCnt="42" custLinFactNeighborX="-6057" custLinFactNeighborY="-2210">
        <dgm:presLayoutVars>
          <dgm:bulletEnabled val="1"/>
        </dgm:presLayoutVars>
      </dgm:prSet>
      <dgm:spPr/>
    </dgm:pt>
    <dgm:pt modelId="{69913B7E-EFC6-5845-AB2C-0FC18FA54B2D}" type="pres">
      <dgm:prSet presAssocID="{4D171FA9-F38C-2344-8768-E7048A972B35}" presName="sibTrans" presStyleCnt="0"/>
      <dgm:spPr/>
    </dgm:pt>
    <dgm:pt modelId="{117B3D6E-167D-224E-B567-173E5FD4B008}" type="pres">
      <dgm:prSet presAssocID="{92434AAD-FEFD-6C4E-8280-61332DC64C61}" presName="node" presStyleLbl="alignAccFollowNode1" presStyleIdx="28" presStyleCnt="42" custLinFactNeighborX="3941" custLinFactNeighborY="-2210">
        <dgm:presLayoutVars>
          <dgm:bulletEnabled val="1"/>
        </dgm:presLayoutVars>
      </dgm:prSet>
      <dgm:spPr/>
    </dgm:pt>
    <dgm:pt modelId="{6A2D71F6-0CA0-E24A-B945-B85D938F81D6}" type="pres">
      <dgm:prSet presAssocID="{1E837BC8-4CBE-7E4B-9A1B-47E65400E760}" presName="sibTrans" presStyleCnt="0"/>
      <dgm:spPr/>
    </dgm:pt>
    <dgm:pt modelId="{D290181D-AD4B-9B48-A691-0174D7C786B4}" type="pres">
      <dgm:prSet presAssocID="{76AE63B8-E76C-0241-9517-84264404F767}" presName="node" presStyleLbl="alignAccFollowNode1" presStyleIdx="29" presStyleCnt="42" custScaleX="120563" custLinFactNeighborX="-1858" custLinFactNeighborY="-2210">
        <dgm:presLayoutVars>
          <dgm:bulletEnabled val="1"/>
        </dgm:presLayoutVars>
      </dgm:prSet>
      <dgm:spPr/>
    </dgm:pt>
    <dgm:pt modelId="{A72686C9-F70E-AC4E-BE77-2C241FA6475E}" type="pres">
      <dgm:prSet presAssocID="{F099D88D-8057-D74B-B887-197AFEA8C4FB}" presName="vSp" presStyleCnt="0"/>
      <dgm:spPr/>
    </dgm:pt>
    <dgm:pt modelId="{C75BD6E0-59E3-3341-B50E-3DA26C5AD097}" type="pres">
      <dgm:prSet presAssocID="{B73334D4-10E6-3F41-A8A4-E752DEACB965}" presName="horFlow" presStyleCnt="0"/>
      <dgm:spPr/>
    </dgm:pt>
    <dgm:pt modelId="{95D9E7C3-5373-2249-AF20-7F96AA6BCFD6}" type="pres">
      <dgm:prSet presAssocID="{B73334D4-10E6-3F41-A8A4-E752DEACB965}" presName="bigChev" presStyleLbl="node1" presStyleIdx="5" presStyleCnt="7"/>
      <dgm:spPr/>
    </dgm:pt>
    <dgm:pt modelId="{EC8A3307-59CD-114D-8EAD-D076FED18B75}" type="pres">
      <dgm:prSet presAssocID="{A2C2612F-2263-1A43-9538-2097DCD41060}" presName="parTrans" presStyleCnt="0"/>
      <dgm:spPr/>
    </dgm:pt>
    <dgm:pt modelId="{58A3B1FA-AD5E-F247-A184-F258BAF4FA8D}" type="pres">
      <dgm:prSet presAssocID="{9F6A3CF2-BCA5-2749-8FD8-4F663A851175}" presName="node" presStyleLbl="alignAccFollowNode1" presStyleIdx="30" presStyleCnt="42">
        <dgm:presLayoutVars>
          <dgm:bulletEnabled val="1"/>
        </dgm:presLayoutVars>
      </dgm:prSet>
      <dgm:spPr/>
    </dgm:pt>
    <dgm:pt modelId="{88675085-6C55-8743-915E-45A86E898309}" type="pres">
      <dgm:prSet presAssocID="{EBCB2FD7-888A-954E-A116-4E4073A60F6F}" presName="sibTrans" presStyleCnt="0"/>
      <dgm:spPr/>
    </dgm:pt>
    <dgm:pt modelId="{73354AC3-4D16-0A4F-BCB9-15B3805BC4A7}" type="pres">
      <dgm:prSet presAssocID="{EF24F9C2-D126-4349-BF58-A8BC423CB837}" presName="node" presStyleLbl="alignAccFollowNode1" presStyleIdx="31" presStyleCnt="42" custScaleX="88710">
        <dgm:presLayoutVars>
          <dgm:bulletEnabled val="1"/>
        </dgm:presLayoutVars>
      </dgm:prSet>
      <dgm:spPr/>
    </dgm:pt>
    <dgm:pt modelId="{CC5F6E32-5ED5-D54B-82DE-27F8033093AD}" type="pres">
      <dgm:prSet presAssocID="{FB88F3EF-AC75-3F44-9A3A-66ED2BD240D6}" presName="sibTrans" presStyleCnt="0"/>
      <dgm:spPr/>
    </dgm:pt>
    <dgm:pt modelId="{EA875084-6F09-5B4A-9ED7-C0D698D23625}" type="pres">
      <dgm:prSet presAssocID="{7D3E2102-AF00-CF46-A452-72499B2F673B}" presName="node" presStyleLbl="alignAccFollowNode1" presStyleIdx="32" presStyleCnt="42">
        <dgm:presLayoutVars>
          <dgm:bulletEnabled val="1"/>
        </dgm:presLayoutVars>
      </dgm:prSet>
      <dgm:spPr/>
    </dgm:pt>
    <dgm:pt modelId="{D617C3AA-87B6-AD40-8103-92C1175CDF4F}" type="pres">
      <dgm:prSet presAssocID="{1F71572B-F72A-E54D-9237-4876B3B92B2F}" presName="sibTrans" presStyleCnt="0"/>
      <dgm:spPr/>
    </dgm:pt>
    <dgm:pt modelId="{850B3C79-8968-7342-A56A-44CA67FEBB2C}" type="pres">
      <dgm:prSet presAssocID="{D959D8D6-E890-394E-BF04-81CC4F9867A4}" presName="node" presStyleLbl="alignAccFollowNode1" presStyleIdx="33" presStyleCnt="42" custScaleX="103992" custLinFactNeighborX="39992">
        <dgm:presLayoutVars>
          <dgm:bulletEnabled val="1"/>
        </dgm:presLayoutVars>
      </dgm:prSet>
      <dgm:spPr/>
    </dgm:pt>
    <dgm:pt modelId="{3BFBF83A-B144-314B-8F8B-3BD2C8832C23}" type="pres">
      <dgm:prSet presAssocID="{3D78B598-EB21-3D4E-B4F4-EA0913F8CB3A}" presName="sibTrans" presStyleCnt="0"/>
      <dgm:spPr/>
    </dgm:pt>
    <dgm:pt modelId="{25A30831-4B30-F140-A9D2-3A61B1AE54D4}" type="pres">
      <dgm:prSet presAssocID="{1457AA9A-C44E-0441-A15F-DB1F38181B12}" presName="node" presStyleLbl="alignAccFollowNode1" presStyleIdx="34" presStyleCnt="42" custScaleX="101104" custLinFactNeighborX="69986">
        <dgm:presLayoutVars>
          <dgm:bulletEnabled val="1"/>
        </dgm:presLayoutVars>
      </dgm:prSet>
      <dgm:spPr/>
    </dgm:pt>
    <dgm:pt modelId="{27C2E824-77EA-B749-8300-B406713EDC6A}" type="pres">
      <dgm:prSet presAssocID="{D33F7C74-A9DA-2246-B70F-12B56C643F72}" presName="sibTrans" presStyleCnt="0"/>
      <dgm:spPr/>
    </dgm:pt>
    <dgm:pt modelId="{3381964A-0631-894A-B237-0E9945E73DDD}" type="pres">
      <dgm:prSet presAssocID="{D51975FD-68F1-AA47-AE95-682BA47759C2}" presName="node" presStyleLbl="alignAccFollowNode1" presStyleIdx="35" presStyleCnt="42" custScaleX="128190" custLinFactNeighborX="83669">
        <dgm:presLayoutVars>
          <dgm:bulletEnabled val="1"/>
        </dgm:presLayoutVars>
      </dgm:prSet>
      <dgm:spPr/>
    </dgm:pt>
    <dgm:pt modelId="{B1D92E89-3C8D-9541-A0D2-17D846D8C4D9}" type="pres">
      <dgm:prSet presAssocID="{B73334D4-10E6-3F41-A8A4-E752DEACB965}" presName="vSp" presStyleCnt="0"/>
      <dgm:spPr/>
    </dgm:pt>
    <dgm:pt modelId="{059EAAAC-F178-A040-BA84-5C21BC0B4093}" type="pres">
      <dgm:prSet presAssocID="{4B4F9A9C-0AB1-FE41-8BAC-95EE3636269E}" presName="horFlow" presStyleCnt="0"/>
      <dgm:spPr/>
    </dgm:pt>
    <dgm:pt modelId="{2AD4905E-1BEE-3D4E-BD54-8DAF725CA685}" type="pres">
      <dgm:prSet presAssocID="{4B4F9A9C-0AB1-FE41-8BAC-95EE3636269E}" presName="bigChev" presStyleLbl="node1" presStyleIdx="6" presStyleCnt="7"/>
      <dgm:spPr/>
    </dgm:pt>
    <dgm:pt modelId="{97607895-E2EC-2F44-B100-BE81A9CCFAE7}" type="pres">
      <dgm:prSet presAssocID="{91BABC22-5B86-B34A-8E1C-9546042E350F}" presName="parTrans" presStyleCnt="0"/>
      <dgm:spPr/>
    </dgm:pt>
    <dgm:pt modelId="{C3F330E9-7B4F-C24A-9B33-09065D519715}" type="pres">
      <dgm:prSet presAssocID="{301FD05F-EB93-104B-88AF-39BA769C233B}" presName="node" presStyleLbl="alignAccFollowNode1" presStyleIdx="36" presStyleCnt="42" custScaleX="94396">
        <dgm:presLayoutVars>
          <dgm:bulletEnabled val="1"/>
        </dgm:presLayoutVars>
      </dgm:prSet>
      <dgm:spPr/>
    </dgm:pt>
    <dgm:pt modelId="{A483671C-17BB-D541-A6B7-29EE65003DE9}" type="pres">
      <dgm:prSet presAssocID="{43BFC893-1188-0544-B872-54EF50CDEDC4}" presName="sibTrans" presStyleCnt="0"/>
      <dgm:spPr/>
    </dgm:pt>
    <dgm:pt modelId="{3C277C84-66CD-C440-A013-58C7257F89E1}" type="pres">
      <dgm:prSet presAssocID="{42FEC56C-41F8-6847-B7DE-F9AB4A8B49E6}" presName="node" presStyleLbl="alignAccFollowNode1" presStyleIdx="37" presStyleCnt="42" custScaleX="95880" custLinFactNeighborX="-9998">
        <dgm:presLayoutVars>
          <dgm:bulletEnabled val="1"/>
        </dgm:presLayoutVars>
      </dgm:prSet>
      <dgm:spPr/>
    </dgm:pt>
    <dgm:pt modelId="{2DBBBDE7-EAD2-534C-9966-45A9765240CF}" type="pres">
      <dgm:prSet presAssocID="{20AFABD1-4470-7540-8C9D-B79E31846AD3}" presName="sibTrans" presStyleCnt="0"/>
      <dgm:spPr/>
    </dgm:pt>
    <dgm:pt modelId="{5EFD06B0-2FC7-D743-AB4C-CCF790846DF4}" type="pres">
      <dgm:prSet presAssocID="{E3FF6E9D-1FBF-6149-9A8D-5BFC01042F78}" presName="node" presStyleLbl="alignAccFollowNode1" presStyleIdx="38" presStyleCnt="42" custScaleX="102770" custLinFactNeighborX="-29994">
        <dgm:presLayoutVars>
          <dgm:bulletEnabled val="1"/>
        </dgm:presLayoutVars>
      </dgm:prSet>
      <dgm:spPr/>
    </dgm:pt>
    <dgm:pt modelId="{53BB53A0-FF89-2C4B-893E-439327DE38B0}" type="pres">
      <dgm:prSet presAssocID="{E063B051-4744-0547-A1BA-DBAA40BAECAB}" presName="sibTrans" presStyleCnt="0"/>
      <dgm:spPr/>
    </dgm:pt>
    <dgm:pt modelId="{DFF600D7-A8F1-F04F-B632-160636F4B73C}" type="pres">
      <dgm:prSet presAssocID="{FED5DDA7-AEF4-0149-98DD-2619ACF8914C}" presName="node" presStyleLbl="alignAccFollowNode1" presStyleIdx="39" presStyleCnt="42" custScaleX="110188" custLinFactNeighborX="-39186">
        <dgm:presLayoutVars>
          <dgm:bulletEnabled val="1"/>
        </dgm:presLayoutVars>
      </dgm:prSet>
      <dgm:spPr/>
    </dgm:pt>
    <dgm:pt modelId="{2CE15649-07E7-5744-AB76-D78BAC1DB6D8}" type="pres">
      <dgm:prSet presAssocID="{D4ED298B-9BA8-2E4A-B314-472844966D63}" presName="sibTrans" presStyleCnt="0"/>
      <dgm:spPr/>
    </dgm:pt>
    <dgm:pt modelId="{D1D98285-DDA1-024F-BC75-0198632E96CA}" type="pres">
      <dgm:prSet presAssocID="{FA8EC89F-351A-0C49-B147-F48CCA5E76FD}" presName="node" presStyleLbl="alignAccFollowNode1" presStyleIdx="40" presStyleCnt="42" custScaleX="116826" custLinFactNeighborX="-39992">
        <dgm:presLayoutVars>
          <dgm:bulletEnabled val="1"/>
        </dgm:presLayoutVars>
      </dgm:prSet>
      <dgm:spPr/>
    </dgm:pt>
    <dgm:pt modelId="{5719D62A-5AEA-8B46-854E-E8D101A44B41}" type="pres">
      <dgm:prSet presAssocID="{893B9B20-A321-6141-BFD3-5724B3D4D459}" presName="sibTrans" presStyleCnt="0"/>
      <dgm:spPr/>
    </dgm:pt>
    <dgm:pt modelId="{C7528F23-FD39-5F41-ABC3-CC5E847BD2F2}" type="pres">
      <dgm:prSet presAssocID="{9BD26CE7-5E5C-6242-A067-93A75B8404D5}" presName="node" presStyleLbl="alignAccFollowNode1" presStyleIdx="41" presStyleCnt="42" custScaleX="118878" custLinFactNeighborX="-29994">
        <dgm:presLayoutVars>
          <dgm:bulletEnabled val="1"/>
        </dgm:presLayoutVars>
      </dgm:prSet>
      <dgm:spPr/>
    </dgm:pt>
  </dgm:ptLst>
  <dgm:cxnLst>
    <dgm:cxn modelId="{CE718E05-0D87-0B4F-8766-F028423B11A4}" srcId="{F099D88D-8057-D74B-B887-197AFEA8C4FB}" destId="{DFD7FE27-07CE-6041-B96D-3A6F05B3EF7F}" srcOrd="2" destOrd="0" parTransId="{36B5EC7C-318F-9943-BF9D-D967B6921BB4}" sibTransId="{9FF43168-9F31-2543-A7AE-C34419151740}"/>
    <dgm:cxn modelId="{8C28E705-61CE-4242-BBFE-85E47D2A163D}" type="presOf" srcId="{0C773DEA-202D-5243-8720-7D6C9D2DC19F}" destId="{AD71ABF5-F1EA-264B-AA37-8725F1956B17}" srcOrd="0" destOrd="0" presId="urn:microsoft.com/office/officeart/2005/8/layout/lProcess3"/>
    <dgm:cxn modelId="{00490806-9B0D-1E4B-9908-EBB82F71B9DD}" srcId="{23FF2C14-8020-424A-A032-B658167AF86A}" destId="{FF3934B3-74C9-A44F-BF5A-DE083BFDCE92}" srcOrd="2" destOrd="0" parTransId="{BBBE0E9D-5D81-2742-AD8D-6DC25F73DB46}" sibTransId="{16DD4261-0AB2-A44D-B2B5-E8F84D54F2CF}"/>
    <dgm:cxn modelId="{73BD8808-0D99-6F4E-94FE-6EBE7CA6D1CA}" srcId="{3A1A3402-F2F8-6847-A1BB-7B5290790F10}" destId="{67500DFF-7EB2-FA43-A135-B84712617223}" srcOrd="3" destOrd="0" parTransId="{401F1C9A-628A-534C-A78A-734436EE247B}" sibTransId="{9735F0FE-384F-A549-BB89-37BBAD913857}"/>
    <dgm:cxn modelId="{625FFA0A-7A50-4946-8404-697BAE9DE6EB}" type="presOf" srcId="{E8BA6A88-6422-564A-A1C8-BCAF60CEBAD9}" destId="{FF842109-906D-F642-A19A-973872B2021D}" srcOrd="0" destOrd="0" presId="urn:microsoft.com/office/officeart/2005/8/layout/lProcess3"/>
    <dgm:cxn modelId="{41A4F60D-53BA-C444-8F09-2D75A0295922}" type="presOf" srcId="{EF24F9C2-D126-4349-BF58-A8BC423CB837}" destId="{73354AC3-4D16-0A4F-BCB9-15B3805BC4A7}" srcOrd="0" destOrd="0" presId="urn:microsoft.com/office/officeart/2005/8/layout/lProcess3"/>
    <dgm:cxn modelId="{C8A42510-2A62-9D43-884A-CE459794599E}" srcId="{F099D88D-8057-D74B-B887-197AFEA8C4FB}" destId="{69A2FB24-D8EB-324C-8BE5-951C63EF66A4}" srcOrd="3" destOrd="0" parTransId="{70FB5ABF-A711-B149-A052-078992CB2CF4}" sibTransId="{4D171FA9-F38C-2344-8768-E7048A972B35}"/>
    <dgm:cxn modelId="{CAF45512-4679-7049-8355-07E3C6CBBB9C}" srcId="{F8E20147-69B3-C343-B70D-D5956A9FA0ED}" destId="{B064AF0C-65C7-4546-91C8-24EB0F2356B2}" srcOrd="4" destOrd="0" parTransId="{835FA2E9-0B2C-1A41-92C9-B86CF5772046}" sibTransId="{1FD5EBB7-4421-584B-A376-64EF66ABA720}"/>
    <dgm:cxn modelId="{553D0C15-0763-B944-80F5-1A32CA829A59}" type="presOf" srcId="{42FEC56C-41F8-6847-B7DE-F9AB4A8B49E6}" destId="{3C277C84-66CD-C440-A013-58C7257F89E1}" srcOrd="0" destOrd="0" presId="urn:microsoft.com/office/officeart/2005/8/layout/lProcess3"/>
    <dgm:cxn modelId="{E2D37B16-E248-3741-918F-30082039D8E2}" type="presOf" srcId="{3A1A3402-F2F8-6847-A1BB-7B5290790F10}" destId="{64CD22B4-3A86-C546-BEF7-6F52A2D9A7F3}" srcOrd="0" destOrd="0" presId="urn:microsoft.com/office/officeart/2005/8/layout/lProcess3"/>
    <dgm:cxn modelId="{11B2801A-3938-4247-84E7-57460426CFFC}" srcId="{5592B3F5-5A3A-CD44-9EE1-1D5ED4D7B283}" destId="{E8BA6A88-6422-564A-A1C8-BCAF60CEBAD9}" srcOrd="3" destOrd="0" parTransId="{D8794105-1603-8B43-A960-34E233F88DC9}" sibTransId="{B62AC62B-127E-E944-AA15-B3DA51852C18}"/>
    <dgm:cxn modelId="{2FC4C11B-E67B-AF42-8E61-34CB638317D3}" srcId="{F8E20147-69B3-C343-B70D-D5956A9FA0ED}" destId="{DB555879-A52D-A442-B633-8E28318A07F0}" srcOrd="2" destOrd="0" parTransId="{11B5E237-2E71-064B-8A02-D256A77BC371}" sibTransId="{0D5753CC-13A2-9047-B8C8-091D7E8FC4B0}"/>
    <dgm:cxn modelId="{9096C61D-866C-754B-9080-A1A5260329C7}" type="presOf" srcId="{92434AAD-FEFD-6C4E-8280-61332DC64C61}" destId="{117B3D6E-167D-224E-B567-173E5FD4B008}" srcOrd="0" destOrd="0" presId="urn:microsoft.com/office/officeart/2005/8/layout/lProcess3"/>
    <dgm:cxn modelId="{27E00222-25AB-EC41-87B9-DC61BD6776FD}" srcId="{C7AB7D31-5647-AC4A-A00B-BDB3D3253393}" destId="{F099D88D-8057-D74B-B887-197AFEA8C4FB}" srcOrd="4" destOrd="0" parTransId="{69115CBC-5CBE-134B-BD2A-0BF8A03A7A90}" sibTransId="{DC757511-2BE4-AA4B-B39E-E960B4B98D44}"/>
    <dgm:cxn modelId="{BC812422-C04D-364F-93A9-58D61BB023F9}" srcId="{23FF2C14-8020-424A-A032-B658167AF86A}" destId="{5EC5E860-E575-1C4F-B276-532740242104}" srcOrd="4" destOrd="0" parTransId="{3F1126D3-4829-5A47-9C37-8F5356EEE805}" sibTransId="{30C1955A-1CCF-AA4E-BFB0-E7BC823FDA43}"/>
    <dgm:cxn modelId="{02092622-E071-784B-A4A8-6BB1B3142BF4}" srcId="{4B4F9A9C-0AB1-FE41-8BAC-95EE3636269E}" destId="{42FEC56C-41F8-6847-B7DE-F9AB4A8B49E6}" srcOrd="1" destOrd="0" parTransId="{FBF45F80-6F9E-8342-8171-48E19263388A}" sibTransId="{20AFABD1-4470-7540-8C9D-B79E31846AD3}"/>
    <dgm:cxn modelId="{494AAB24-8D03-504E-9ED7-641846DC2A72}" srcId="{5592B3F5-5A3A-CD44-9EE1-1D5ED4D7B283}" destId="{03165DEB-9702-4A4F-8A70-B34751B176C5}" srcOrd="2" destOrd="0" parTransId="{6DDE90FC-1AE1-C44C-810B-72B454A58BF3}" sibTransId="{CCF7F103-6682-E543-884C-1DE222F996A5}"/>
    <dgm:cxn modelId="{87080428-A904-5F4D-B0B0-BF771E841162}" srcId="{3A1A3402-F2F8-6847-A1BB-7B5290790F10}" destId="{D5AC3119-0584-EA40-9974-777ED2F3AA44}" srcOrd="1" destOrd="0" parTransId="{8B928691-8A66-6341-9B0E-73F90B5F1C97}" sibTransId="{DDC582AD-C8F5-7442-8D18-7E26DE8FE9D1}"/>
    <dgm:cxn modelId="{9F69F128-C3CB-B94B-8EAD-8FDAC514D4C2}" srcId="{F099D88D-8057-D74B-B887-197AFEA8C4FB}" destId="{03551657-B190-5142-BD08-FA9A9FC481CE}" srcOrd="0" destOrd="0" parTransId="{296E9C4E-7C63-8A45-B109-0EE0DB135B65}" sibTransId="{BE88C6F8-7694-CC46-B55F-8395A305B6DE}"/>
    <dgm:cxn modelId="{93D1C829-1B33-8A4D-9A99-0633211038C2}" srcId="{C7AB7D31-5647-AC4A-A00B-BDB3D3253393}" destId="{23FF2C14-8020-424A-A032-B658167AF86A}" srcOrd="3" destOrd="0" parTransId="{5F1C36B6-91E3-2045-9FB9-353583CB4525}" sibTransId="{FC0F52F8-9B21-2C44-8037-72E059FD8AD0}"/>
    <dgm:cxn modelId="{1547CC2A-98ED-5644-B043-D708373C5AAD}" type="presOf" srcId="{BA8665A2-5800-9B46-B6AB-3283D11CDA14}" destId="{A4C31B09-728F-6843-A169-95F8F5099383}" srcOrd="0" destOrd="0" presId="urn:microsoft.com/office/officeart/2005/8/layout/lProcess3"/>
    <dgm:cxn modelId="{E1D8C52B-937F-0246-8EA5-885B58053286}" type="presOf" srcId="{23FF2C14-8020-424A-A032-B658167AF86A}" destId="{450EAE19-137A-D244-B54D-33077166D667}" srcOrd="0" destOrd="0" presId="urn:microsoft.com/office/officeart/2005/8/layout/lProcess3"/>
    <dgm:cxn modelId="{B80E8034-E228-974C-B1BD-70643F16FB67}" srcId="{23FF2C14-8020-424A-A032-B658167AF86A}" destId="{55FF3ABD-F644-A84B-80D7-A855CA60CDF9}" srcOrd="1" destOrd="0" parTransId="{E6800E3C-074F-7544-805A-5D398CA7B064}" sibTransId="{7BDBFE88-2C1E-FB44-AF5C-4504FF1896FA}"/>
    <dgm:cxn modelId="{0E792739-6713-1645-BC64-5002F6D67B96}" type="presOf" srcId="{67500DFF-7EB2-FA43-A135-B84712617223}" destId="{EB3373C7-1380-D54A-9A10-8320B0171F04}" srcOrd="0" destOrd="0" presId="urn:microsoft.com/office/officeart/2005/8/layout/lProcess3"/>
    <dgm:cxn modelId="{77219239-9AB8-A540-AC39-8784148E3D9A}" type="presOf" srcId="{4B4F9A9C-0AB1-FE41-8BAC-95EE3636269E}" destId="{2AD4905E-1BEE-3D4E-BD54-8DAF725CA685}" srcOrd="0" destOrd="0" presId="urn:microsoft.com/office/officeart/2005/8/layout/lProcess3"/>
    <dgm:cxn modelId="{FF46053A-2309-EE4C-9F9F-E6C0BBC20B8F}" srcId="{23FF2C14-8020-424A-A032-B658167AF86A}" destId="{90B4F900-2A91-934B-ABC0-7EF53E6A96FF}" srcOrd="3" destOrd="0" parTransId="{7D41DAF6-525A-BB46-A1F5-7C064B6E4597}" sibTransId="{7910B693-7DE2-FF4F-99BC-03BA70C134B9}"/>
    <dgm:cxn modelId="{68C4863D-82C7-F141-B685-962FBF7393ED}" srcId="{C7AB7D31-5647-AC4A-A00B-BDB3D3253393}" destId="{3A1A3402-F2F8-6847-A1BB-7B5290790F10}" srcOrd="1" destOrd="0" parTransId="{7AB3DEA0-CAE7-7D41-A7BD-B6A6A0F2A944}" sibTransId="{D131BA03-1A39-0744-BBA3-6B36CF514078}"/>
    <dgm:cxn modelId="{B7FC7E3E-3877-2B45-99F9-AB2A471646B5}" srcId="{C7AB7D31-5647-AC4A-A00B-BDB3D3253393}" destId="{5592B3F5-5A3A-CD44-9EE1-1D5ED4D7B283}" srcOrd="2" destOrd="0" parTransId="{F2041CF1-0566-1A40-AEC2-1E1968B7FC2B}" sibTransId="{D31D39DC-EDD1-B44C-9981-BF0F33E43867}"/>
    <dgm:cxn modelId="{B26E4740-A2DA-C94A-8078-DAE6F420B906}" srcId="{B73334D4-10E6-3F41-A8A4-E752DEACB965}" destId="{D959D8D6-E890-394E-BF04-81CC4F9867A4}" srcOrd="3" destOrd="0" parTransId="{A0A35584-75AB-B446-980B-BE45DD127237}" sibTransId="{3D78B598-EB21-3D4E-B4F4-EA0913F8CB3A}"/>
    <dgm:cxn modelId="{0266CD5E-8E04-3748-8EE3-BD77D4EF43D8}" type="presOf" srcId="{DFD7FE27-07CE-6041-B96D-3A6F05B3EF7F}" destId="{D70281C3-997F-B54E-AD62-C4A215410100}" srcOrd="0" destOrd="0" presId="urn:microsoft.com/office/officeart/2005/8/layout/lProcess3"/>
    <dgm:cxn modelId="{04BFD943-0CC1-574A-89D9-1EE7C0FC753D}" srcId="{4B4F9A9C-0AB1-FE41-8BAC-95EE3636269E}" destId="{301FD05F-EB93-104B-88AF-39BA769C233B}" srcOrd="0" destOrd="0" parTransId="{91BABC22-5B86-B34A-8E1C-9546042E350F}" sibTransId="{43BFC893-1188-0544-B872-54EF50CDEDC4}"/>
    <dgm:cxn modelId="{3BA97A46-0CEA-1B4C-8D60-A92EAA1C96D0}" srcId="{F099D88D-8057-D74B-B887-197AFEA8C4FB}" destId="{76AE63B8-E76C-0241-9517-84264404F767}" srcOrd="5" destOrd="0" parTransId="{0B97FE7C-2044-0E4F-AC89-FD4C3843A2F3}" sibTransId="{0768E0E0-EEF5-614D-982C-FF369FEE9C89}"/>
    <dgm:cxn modelId="{BB21F549-CCCE-1845-A71B-41BFC8787651}" srcId="{5592B3F5-5A3A-CD44-9EE1-1D5ED4D7B283}" destId="{F5DE0EC1-2419-A944-8BEB-E5A447829687}" srcOrd="5" destOrd="0" parTransId="{AF0B2E1D-9AE4-6C40-BC13-008A1EBC6659}" sibTransId="{0D20A529-01B7-C844-B2D0-29F5F649F7BF}"/>
    <dgm:cxn modelId="{E876496A-8271-E542-B988-A99CB5FC47E4}" type="presOf" srcId="{986281C3-5CF9-2B45-9D27-81CDB0A1168E}" destId="{5DC72ADA-EA54-454D-B315-7B4FB264D389}" srcOrd="0" destOrd="0" presId="urn:microsoft.com/office/officeart/2005/8/layout/lProcess3"/>
    <dgm:cxn modelId="{05C94F6A-AEA3-574E-AAC9-DB3D4E84BE40}" srcId="{F099D88D-8057-D74B-B887-197AFEA8C4FB}" destId="{CEB115CF-864D-B147-8354-56A5A82C62A2}" srcOrd="1" destOrd="0" parTransId="{3E77F7D3-3F20-034F-BD78-B8A70187F755}" sibTransId="{9DC06386-02B9-BA4A-B454-95BB99A1A418}"/>
    <dgm:cxn modelId="{D4BEDD6A-3966-AD4B-890B-1D009576227C}" type="presOf" srcId="{D5AC3119-0584-EA40-9974-777ED2F3AA44}" destId="{5173BBAF-23B3-004B-9FAA-976815A82211}" srcOrd="0" destOrd="0" presId="urn:microsoft.com/office/officeart/2005/8/layout/lProcess3"/>
    <dgm:cxn modelId="{F614054C-8828-2841-B66C-A5D59639D9ED}" srcId="{B73334D4-10E6-3F41-A8A4-E752DEACB965}" destId="{EF24F9C2-D126-4349-BF58-A8BC423CB837}" srcOrd="1" destOrd="0" parTransId="{78F22F99-CC1E-8443-88A3-AABCA86A7474}" sibTransId="{FB88F3EF-AC75-3F44-9A3A-66ED2BD240D6}"/>
    <dgm:cxn modelId="{F6667E6C-3DBE-E34A-9C9A-3D73D42A5220}" type="presOf" srcId="{DB555879-A52D-A442-B633-8E28318A07F0}" destId="{AE7F3560-D0A6-044C-8586-360A1639F8F3}" srcOrd="0" destOrd="0" presId="urn:microsoft.com/office/officeart/2005/8/layout/lProcess3"/>
    <dgm:cxn modelId="{BCCDD24D-B1BD-954D-A063-85BEBF093069}" srcId="{F8E20147-69B3-C343-B70D-D5956A9FA0ED}" destId="{BA8665A2-5800-9B46-B6AB-3283D11CDA14}" srcOrd="3" destOrd="0" parTransId="{107EB23F-51F1-E449-BBB1-BCCB1C666A59}" sibTransId="{01FF0D64-3F83-C747-A1A4-0C7E6BB1856E}"/>
    <dgm:cxn modelId="{2604CF6E-289F-8542-B672-1984EC010A96}" srcId="{4B4F9A9C-0AB1-FE41-8BAC-95EE3636269E}" destId="{FA8EC89F-351A-0C49-B147-F48CCA5E76FD}" srcOrd="4" destOrd="0" parTransId="{126AC487-9DC9-6540-ADFC-82AAC8D348F3}" sibTransId="{893B9B20-A321-6141-BFD3-5724B3D4D459}"/>
    <dgm:cxn modelId="{B4EFBE4F-8A30-504E-B24F-3A4A603DE67F}" srcId="{C7AB7D31-5647-AC4A-A00B-BDB3D3253393}" destId="{F8E20147-69B3-C343-B70D-D5956A9FA0ED}" srcOrd="0" destOrd="0" parTransId="{55CA24C4-112C-7C4E-AD92-83E9764917BC}" sibTransId="{145C4325-7300-004D-944A-8A471008F96D}"/>
    <dgm:cxn modelId="{85D27470-5288-1847-A21E-704CBCC0057F}" type="presOf" srcId="{B064AF0C-65C7-4546-91C8-24EB0F2356B2}" destId="{F4DFD1F3-1249-D940-B413-AD779777225E}" srcOrd="0" destOrd="0" presId="urn:microsoft.com/office/officeart/2005/8/layout/lProcess3"/>
    <dgm:cxn modelId="{80366257-8F79-D940-A510-4A868D9DEF31}" type="presOf" srcId="{03551657-B190-5142-BD08-FA9A9FC481CE}" destId="{5E5A6422-EBEB-A54E-88CB-0BCFA4433B3E}" srcOrd="0" destOrd="0" presId="urn:microsoft.com/office/officeart/2005/8/layout/lProcess3"/>
    <dgm:cxn modelId="{8EDFFD77-0BE7-3741-947D-A38407CDEF46}" type="presOf" srcId="{B3D95C66-2E2E-7441-B0C3-BC9E94E1248E}" destId="{60EB148C-2D75-754B-B831-59DBE1D1186F}" srcOrd="0" destOrd="0" presId="urn:microsoft.com/office/officeart/2005/8/layout/lProcess3"/>
    <dgm:cxn modelId="{2F067479-7754-564E-BCE5-E52914327711}" srcId="{F8E20147-69B3-C343-B70D-D5956A9FA0ED}" destId="{B44694A5-CB49-1A40-B142-AC948C5E713D}" srcOrd="1" destOrd="0" parTransId="{7F3B50F3-67C1-4743-8FD6-A15FBCE0F5CE}" sibTransId="{BA3314CE-CB43-3E4B-928D-61D1EA7FEA88}"/>
    <dgm:cxn modelId="{F552E879-8185-D940-8894-B420FD9FF4B1}" srcId="{3A1A3402-F2F8-6847-A1BB-7B5290790F10}" destId="{B3D95C66-2E2E-7441-B0C3-BC9E94E1248E}" srcOrd="0" destOrd="0" parTransId="{D926440C-66C5-2F4B-A8FB-B1398D233B1C}" sibTransId="{D8DA1513-2809-8848-9FCB-192FA1DBD829}"/>
    <dgm:cxn modelId="{131F9D7B-AB26-9346-89CB-84B587D1CDD6}" srcId="{F8E20147-69B3-C343-B70D-D5956A9FA0ED}" destId="{78B92E83-D575-3941-9355-D0C0DE9DB356}" srcOrd="5" destOrd="0" parTransId="{BF7AE770-B8D6-134B-AE47-492BDC65139E}" sibTransId="{D54A2BA6-582A-8E4C-973F-945A93B19B71}"/>
    <dgm:cxn modelId="{4BF8F47D-2250-6E4A-8FF9-3B246E6A232A}" srcId="{3A1A3402-F2F8-6847-A1BB-7B5290790F10}" destId="{2ED18E88-F025-D441-87D7-03B688F6BE2A}" srcOrd="2" destOrd="0" parTransId="{B1DD2DD0-8E0F-9D4C-B15E-E008F5F303D3}" sibTransId="{12BA8D0E-61EB-C447-B8AD-70EFEED7A7B9}"/>
    <dgm:cxn modelId="{B6750780-D3C0-F14C-8A49-B977AB8D141D}" type="presOf" srcId="{5EC5E860-E575-1C4F-B276-532740242104}" destId="{DD72A321-5CC6-CE48-82C2-00FC4A258682}" srcOrd="0" destOrd="0" presId="urn:microsoft.com/office/officeart/2005/8/layout/lProcess3"/>
    <dgm:cxn modelId="{C7102481-D6FB-4645-ADA1-CC7DD4AF44AD}" type="presOf" srcId="{69A2FB24-D8EB-324C-8BE5-951C63EF66A4}" destId="{BBAE32EB-3685-A648-A69E-440D9A7EA7DA}" srcOrd="0" destOrd="0" presId="urn:microsoft.com/office/officeart/2005/8/layout/lProcess3"/>
    <dgm:cxn modelId="{472A4983-2F33-2C4F-BD50-CE7170AECD4C}" type="presOf" srcId="{78B92E83-D575-3941-9355-D0C0DE9DB356}" destId="{484987EB-E691-1845-9793-65CD1A7DBD7A}" srcOrd="0" destOrd="0" presId="urn:microsoft.com/office/officeart/2005/8/layout/lProcess3"/>
    <dgm:cxn modelId="{03A47084-D290-0C4D-A77F-5BA90E816F59}" type="presOf" srcId="{C98B76C4-9294-6840-BE77-9B4DFBA8D67C}" destId="{F5739637-E852-C94B-A2D9-DC50570A3E15}" srcOrd="0" destOrd="0" presId="urn:microsoft.com/office/officeart/2005/8/layout/lProcess3"/>
    <dgm:cxn modelId="{170AA885-9405-D946-9D17-A63F9A618C9B}" srcId="{F099D88D-8057-D74B-B887-197AFEA8C4FB}" destId="{92434AAD-FEFD-6C4E-8280-61332DC64C61}" srcOrd="4" destOrd="0" parTransId="{DE3D2F23-8133-AA44-AD03-18917CAC3302}" sibTransId="{1E837BC8-4CBE-7E4B-9A1B-47E65400E760}"/>
    <dgm:cxn modelId="{C6548A98-3544-B54D-A583-87A742A544AF}" type="presOf" srcId="{301FD05F-EB93-104B-88AF-39BA769C233B}" destId="{C3F330E9-7B4F-C24A-9B33-09065D519715}" srcOrd="0" destOrd="0" presId="urn:microsoft.com/office/officeart/2005/8/layout/lProcess3"/>
    <dgm:cxn modelId="{1621EF9B-86E6-FD4D-9DFD-E75E37F35C6C}" type="presOf" srcId="{E3FF6E9D-1FBF-6149-9A8D-5BFC01042F78}" destId="{5EFD06B0-2FC7-D743-AB4C-CCF790846DF4}" srcOrd="0" destOrd="0" presId="urn:microsoft.com/office/officeart/2005/8/layout/lProcess3"/>
    <dgm:cxn modelId="{5C6F829D-5FFD-9941-A623-49471D3AC1D9}" type="presOf" srcId="{B73334D4-10E6-3F41-A8A4-E752DEACB965}" destId="{95D9E7C3-5373-2249-AF20-7F96AA6BCFD6}" srcOrd="0" destOrd="0" presId="urn:microsoft.com/office/officeart/2005/8/layout/lProcess3"/>
    <dgm:cxn modelId="{6D1A5F9F-44E0-5E49-97D1-A4D243DF4A63}" type="presOf" srcId="{DA5B499A-8EDC-B444-AFDA-0BA6A7E29D37}" destId="{FAAF2140-F56C-C74F-B808-008F97920654}" srcOrd="0" destOrd="0" presId="urn:microsoft.com/office/officeart/2005/8/layout/lProcess3"/>
    <dgm:cxn modelId="{A5A7FF9F-D2C4-7648-A002-15201481B154}" type="presOf" srcId="{90B4F900-2A91-934B-ABC0-7EF53E6A96FF}" destId="{6AF885BF-6855-D74B-A9B2-BFF7EA69DFCB}" srcOrd="0" destOrd="0" presId="urn:microsoft.com/office/officeart/2005/8/layout/lProcess3"/>
    <dgm:cxn modelId="{E874E4A2-8D2C-6E49-A313-8048C42030BF}" type="presOf" srcId="{5592B3F5-5A3A-CD44-9EE1-1D5ED4D7B283}" destId="{710EA062-0579-1544-9B72-7D3C5650E0DC}" srcOrd="0" destOrd="0" presId="urn:microsoft.com/office/officeart/2005/8/layout/lProcess3"/>
    <dgm:cxn modelId="{B2599BA5-7396-4743-B24E-B50A39DED4C5}" type="presOf" srcId="{55FF3ABD-F644-A84B-80D7-A855CA60CDF9}" destId="{1ED5ECF4-AF20-C145-8811-84FC3A3BC74E}" srcOrd="0" destOrd="0" presId="urn:microsoft.com/office/officeart/2005/8/layout/lProcess3"/>
    <dgm:cxn modelId="{5B4D76AA-2AAD-8F45-9683-CBF0E719FC9F}" type="presOf" srcId="{CEB115CF-864D-B147-8354-56A5A82C62A2}" destId="{23AFD39D-E855-3D44-86E0-A3BF5169C3F6}" srcOrd="0" destOrd="0" presId="urn:microsoft.com/office/officeart/2005/8/layout/lProcess3"/>
    <dgm:cxn modelId="{CCA3A8AD-1C20-3141-9689-27C9D2D22905}" srcId="{23FF2C14-8020-424A-A032-B658167AF86A}" destId="{2422DC53-9C77-C94E-A912-146CA0751438}" srcOrd="0" destOrd="0" parTransId="{B4E6023D-B41A-0E4D-A8F9-F6A4A58C146C}" sibTransId="{2FD3ABD3-6204-E44B-A164-24E8162FD6B4}"/>
    <dgm:cxn modelId="{337AC9B0-D21B-EC43-98D4-0B3302BB2E3A}" type="presOf" srcId="{F8E20147-69B3-C343-B70D-D5956A9FA0ED}" destId="{DA53941C-4E21-F746-94EE-BABF2BB4F25F}" srcOrd="0" destOrd="0" presId="urn:microsoft.com/office/officeart/2005/8/layout/lProcess3"/>
    <dgm:cxn modelId="{026707BB-D13A-2D40-8439-8314A70ABB66}" type="presOf" srcId="{9BD26CE7-5E5C-6242-A067-93A75B8404D5}" destId="{C7528F23-FD39-5F41-ABC3-CC5E847BD2F2}" srcOrd="0" destOrd="0" presId="urn:microsoft.com/office/officeart/2005/8/layout/lProcess3"/>
    <dgm:cxn modelId="{47C10ABD-06E6-F34C-9B52-DCF84858B966}" type="presOf" srcId="{1457AA9A-C44E-0441-A15F-DB1F38181B12}" destId="{25A30831-4B30-F140-A9D2-3A61B1AE54D4}" srcOrd="0" destOrd="0" presId="urn:microsoft.com/office/officeart/2005/8/layout/lProcess3"/>
    <dgm:cxn modelId="{0565B0BD-6AC2-AC4C-BBF5-6312A388BC47}" srcId="{4B4F9A9C-0AB1-FE41-8BAC-95EE3636269E}" destId="{E3FF6E9D-1FBF-6149-9A8D-5BFC01042F78}" srcOrd="2" destOrd="0" parTransId="{B9899FA0-8D47-EE4B-AAA2-72335EC021B5}" sibTransId="{E063B051-4744-0547-A1BA-DBAA40BAECAB}"/>
    <dgm:cxn modelId="{0EDEA8C0-11B2-2741-BAB5-F64B8A96CBE6}" type="presOf" srcId="{2422DC53-9C77-C94E-A912-146CA0751438}" destId="{B57D04BC-1DBC-1945-A769-FDC55083587B}" srcOrd="0" destOrd="0" presId="urn:microsoft.com/office/officeart/2005/8/layout/lProcess3"/>
    <dgm:cxn modelId="{45B02BC4-111A-A24C-B1EF-22D44C681EFB}" srcId="{B73334D4-10E6-3F41-A8A4-E752DEACB965}" destId="{7D3E2102-AF00-CF46-A452-72499B2F673B}" srcOrd="2" destOrd="0" parTransId="{96892283-993F-A340-882E-754B92B2F4C9}" sibTransId="{1F71572B-F72A-E54D-9237-4876B3B92B2F}"/>
    <dgm:cxn modelId="{1DEAB8C6-D5E5-6B46-81CF-4F7BB3F82E45}" srcId="{3A1A3402-F2F8-6847-A1BB-7B5290790F10}" destId="{F3242973-282E-874B-809A-E73E95E71711}" srcOrd="5" destOrd="0" parTransId="{4D0C9BEF-6D46-DC40-8E60-518C0153742E}" sibTransId="{5B87E76D-CD20-474D-A937-41AB6FD2ADAA}"/>
    <dgm:cxn modelId="{99A909C7-09B4-AE40-8EB1-8B930055359D}" srcId="{4B4F9A9C-0AB1-FE41-8BAC-95EE3636269E}" destId="{9BD26CE7-5E5C-6242-A067-93A75B8404D5}" srcOrd="5" destOrd="0" parTransId="{FE070BE0-DD40-AE4C-A4A9-7267B70444E9}" sibTransId="{DF0C9AA5-1EEC-D54B-AD46-D20ECF8901E8}"/>
    <dgm:cxn modelId="{E08575C7-B6F4-D140-97F2-CBD47BD4AAD8}" type="presOf" srcId="{03165DEB-9702-4A4F-8A70-B34751B176C5}" destId="{F7542DDA-711F-EA44-9F89-2DB60E5B7EA3}" srcOrd="0" destOrd="0" presId="urn:microsoft.com/office/officeart/2005/8/layout/lProcess3"/>
    <dgm:cxn modelId="{D163EECB-B071-3E44-88F7-65D3237BD5CD}" srcId="{B73334D4-10E6-3F41-A8A4-E752DEACB965}" destId="{9F6A3CF2-BCA5-2749-8FD8-4F663A851175}" srcOrd="0" destOrd="0" parTransId="{A2C2612F-2263-1A43-9538-2097DCD41060}" sibTransId="{EBCB2FD7-888A-954E-A116-4E4073A60F6F}"/>
    <dgm:cxn modelId="{37E797CF-BF02-C74B-931A-BB2DD582F185}" srcId="{23FF2C14-8020-424A-A032-B658167AF86A}" destId="{81416762-5C0A-6D41-94EE-8208FF29868D}" srcOrd="5" destOrd="0" parTransId="{00456ED4-12EA-734D-BFB6-8C83E35F945D}" sibTransId="{F1DE68BA-BA32-F341-971F-FAC5476D697B}"/>
    <dgm:cxn modelId="{E03DADCF-505E-F24C-A31D-EA60F9B0E601}" type="presOf" srcId="{9F6A3CF2-BCA5-2749-8FD8-4F663A851175}" destId="{58A3B1FA-AD5E-F247-A184-F258BAF4FA8D}" srcOrd="0" destOrd="0" presId="urn:microsoft.com/office/officeart/2005/8/layout/lProcess3"/>
    <dgm:cxn modelId="{970D54D0-A617-0241-8898-123808D7794F}" type="presOf" srcId="{B44694A5-CB49-1A40-B142-AC948C5E713D}" destId="{E2C80A48-D0E0-B444-B6B4-7A9E0FBFE561}" srcOrd="0" destOrd="0" presId="urn:microsoft.com/office/officeart/2005/8/layout/lProcess3"/>
    <dgm:cxn modelId="{7E6B8AD2-F631-B44F-8542-A3BEF36AAE67}" type="presOf" srcId="{D959D8D6-E890-394E-BF04-81CC4F9867A4}" destId="{850B3C79-8968-7342-A56A-44CA67FEBB2C}" srcOrd="0" destOrd="0" presId="urn:microsoft.com/office/officeart/2005/8/layout/lProcess3"/>
    <dgm:cxn modelId="{E8594CD3-92A5-914B-ADA3-1FED7C6FABFE}" srcId="{5592B3F5-5A3A-CD44-9EE1-1D5ED4D7B283}" destId="{C98B76C4-9294-6840-BE77-9B4DFBA8D67C}" srcOrd="4" destOrd="0" parTransId="{31EFFBFA-1D84-4246-8BEB-D1879A3B6D0E}" sibTransId="{410D8595-9008-E24D-947B-D2A5C47747C8}"/>
    <dgm:cxn modelId="{72C36BD4-0C7F-3045-A0AE-03890D18B0C7}" type="presOf" srcId="{FA8EC89F-351A-0C49-B147-F48CCA5E76FD}" destId="{D1D98285-DDA1-024F-BC75-0198632E96CA}" srcOrd="0" destOrd="0" presId="urn:microsoft.com/office/officeart/2005/8/layout/lProcess3"/>
    <dgm:cxn modelId="{77107BD4-F9BB-9B4E-8887-F76F2479BBE3}" srcId="{5592B3F5-5A3A-CD44-9EE1-1D5ED4D7B283}" destId="{0C773DEA-202D-5243-8720-7D6C9D2DC19F}" srcOrd="0" destOrd="0" parTransId="{02FC0EB4-E61F-A04F-A492-03720FE1F98A}" sibTransId="{4DDA16B0-44C0-4A4E-BF6E-D2D55FD68B45}"/>
    <dgm:cxn modelId="{652A01D8-D9AE-F546-A2EE-D4CB47FC4F7B}" srcId="{5592B3F5-5A3A-CD44-9EE1-1D5ED4D7B283}" destId="{986281C3-5CF9-2B45-9D27-81CDB0A1168E}" srcOrd="1" destOrd="0" parTransId="{53080C46-F5BF-994C-B54E-706FAD1067DF}" sibTransId="{0A31A82B-CBD5-184D-910C-A65BADCE7E8A}"/>
    <dgm:cxn modelId="{E4785DD9-4DA3-0C4C-BC76-BDDD2AB61DB8}" type="presOf" srcId="{2ED18E88-F025-D441-87D7-03B688F6BE2A}" destId="{75CB8A73-8E36-AF41-A9CD-596BE68BB897}" srcOrd="0" destOrd="0" presId="urn:microsoft.com/office/officeart/2005/8/layout/lProcess3"/>
    <dgm:cxn modelId="{85BFC0DA-EBC9-BB47-861E-597FA5B14D3B}" type="presOf" srcId="{76AE63B8-E76C-0241-9517-84264404F767}" destId="{D290181D-AD4B-9B48-A691-0174D7C786B4}" srcOrd="0" destOrd="0" presId="urn:microsoft.com/office/officeart/2005/8/layout/lProcess3"/>
    <dgm:cxn modelId="{B6B0EDDA-5553-1143-A210-65E12CC760C1}" type="presOf" srcId="{FED5DDA7-AEF4-0149-98DD-2619ACF8914C}" destId="{DFF600D7-A8F1-F04F-B632-160636F4B73C}" srcOrd="0" destOrd="0" presId="urn:microsoft.com/office/officeart/2005/8/layout/lProcess3"/>
    <dgm:cxn modelId="{8FEB1EDB-38C0-DB4C-A7FA-1C226A606A44}" type="presOf" srcId="{F099D88D-8057-D74B-B887-197AFEA8C4FB}" destId="{2A99CC75-529D-CE4A-9452-AE510B7D036C}" srcOrd="0" destOrd="0" presId="urn:microsoft.com/office/officeart/2005/8/layout/lProcess3"/>
    <dgm:cxn modelId="{426F15E1-082C-7D4C-B586-42F0A89752C9}" srcId="{B73334D4-10E6-3F41-A8A4-E752DEACB965}" destId="{D51975FD-68F1-AA47-AE95-682BA47759C2}" srcOrd="5" destOrd="0" parTransId="{6A4A23B2-B4DC-704F-AF44-AA7BA2591B75}" sibTransId="{65044178-5176-E44E-B3CC-5849C2A54DF6}"/>
    <dgm:cxn modelId="{7852CDED-D464-EB49-920D-EA4755F1F133}" type="presOf" srcId="{7D3E2102-AF00-CF46-A452-72499B2F673B}" destId="{EA875084-6F09-5B4A-9ED7-C0D698D23625}" srcOrd="0" destOrd="0" presId="urn:microsoft.com/office/officeart/2005/8/layout/lProcess3"/>
    <dgm:cxn modelId="{53CA65EE-4917-324C-846F-B9A1BEFE4805}" type="presOf" srcId="{F5DE0EC1-2419-A944-8BEB-E5A447829687}" destId="{E4B14317-2F66-9648-90F5-12FC6EB47EA4}" srcOrd="0" destOrd="0" presId="urn:microsoft.com/office/officeart/2005/8/layout/lProcess3"/>
    <dgm:cxn modelId="{07E012F1-296D-1B44-86FE-B3EE6577B7D2}" type="presOf" srcId="{F3242973-282E-874B-809A-E73E95E71711}" destId="{31180950-85A4-9644-9D8F-3DCDB81E9C17}" srcOrd="0" destOrd="0" presId="urn:microsoft.com/office/officeart/2005/8/layout/lProcess3"/>
    <dgm:cxn modelId="{C082F4F4-0FAD-614F-9EF1-B745877153B9}" srcId="{3A1A3402-F2F8-6847-A1BB-7B5290790F10}" destId="{83390703-55F2-AE47-A045-2A28AF2A5FD2}" srcOrd="4" destOrd="0" parTransId="{AFFCF4B4-FE20-BA4E-83B4-F8570D8917A8}" sibTransId="{1023C1E5-9498-1D4C-BA1A-BA0D94648143}"/>
    <dgm:cxn modelId="{5C35C7F5-3CE5-984E-ACF5-0BB17EF17A45}" type="presOf" srcId="{81416762-5C0A-6D41-94EE-8208FF29868D}" destId="{5718DE30-84EB-8246-ABE0-10E94AEAA9FC}" srcOrd="0" destOrd="0" presId="urn:microsoft.com/office/officeart/2005/8/layout/lProcess3"/>
    <dgm:cxn modelId="{46B20EF8-ECC4-3B48-A278-5603D2E57C79}" srcId="{C7AB7D31-5647-AC4A-A00B-BDB3D3253393}" destId="{B73334D4-10E6-3F41-A8A4-E752DEACB965}" srcOrd="5" destOrd="0" parTransId="{1152C405-4A5A-4949-ABA7-DC251C933C73}" sibTransId="{A1743863-0D23-1741-9F46-AD1AF9ABFA76}"/>
    <dgm:cxn modelId="{1E4AA4F8-60A5-8D4A-89FE-8B18F7EE8FFF}" type="presOf" srcId="{C7AB7D31-5647-AC4A-A00B-BDB3D3253393}" destId="{08F46BA6-18CC-4044-96A7-FC0D37C32E18}" srcOrd="0" destOrd="0" presId="urn:microsoft.com/office/officeart/2005/8/layout/lProcess3"/>
    <dgm:cxn modelId="{AE22DAFB-0C88-B140-9A67-A264E8089E34}" type="presOf" srcId="{83390703-55F2-AE47-A045-2A28AF2A5FD2}" destId="{29357572-C5D0-8B41-9C1F-01C1A43957BB}" srcOrd="0" destOrd="0" presId="urn:microsoft.com/office/officeart/2005/8/layout/lProcess3"/>
    <dgm:cxn modelId="{0C9CE8FC-CDB7-C843-BF69-6F2AC2DC050A}" srcId="{B73334D4-10E6-3F41-A8A4-E752DEACB965}" destId="{1457AA9A-C44E-0441-A15F-DB1F38181B12}" srcOrd="4" destOrd="0" parTransId="{9D731A50-82C7-FD43-B8AA-2FBB8C7D662C}" sibTransId="{D33F7C74-A9DA-2246-B70F-12B56C643F72}"/>
    <dgm:cxn modelId="{82A279FD-5B45-0A4B-B4F0-FEDC2C22AD35}" srcId="{F8E20147-69B3-C343-B70D-D5956A9FA0ED}" destId="{DA5B499A-8EDC-B444-AFDA-0BA6A7E29D37}" srcOrd="0" destOrd="0" parTransId="{7C21E9BD-D1FD-2F42-B483-D64948D1D116}" sibTransId="{C7B708F4-E5AD-8847-BE3D-A26E68A63D4C}"/>
    <dgm:cxn modelId="{1B76E5FD-51FA-984A-BE84-12BA91079B9E}" srcId="{4B4F9A9C-0AB1-FE41-8BAC-95EE3636269E}" destId="{FED5DDA7-AEF4-0149-98DD-2619ACF8914C}" srcOrd="3" destOrd="0" parTransId="{859228CE-DEA0-6C4A-969B-881706ED5562}" sibTransId="{D4ED298B-9BA8-2E4A-B314-472844966D63}"/>
    <dgm:cxn modelId="{A6D38AFE-EE6F-AA41-9CDE-BF8E67106E67}" srcId="{C7AB7D31-5647-AC4A-A00B-BDB3D3253393}" destId="{4B4F9A9C-0AB1-FE41-8BAC-95EE3636269E}" srcOrd="6" destOrd="0" parTransId="{D73EDCED-A5A1-6449-9A7C-C1E670E07E02}" sibTransId="{8A3C8CF5-5E25-AA44-A461-E090C047AC0D}"/>
    <dgm:cxn modelId="{F0240EFF-B6D0-4B40-B3F3-45728F5530E8}" type="presOf" srcId="{FF3934B3-74C9-A44F-BF5A-DE083BFDCE92}" destId="{C4C2831B-BEFB-6640-9F35-36E0FA2591EE}" srcOrd="0" destOrd="0" presId="urn:microsoft.com/office/officeart/2005/8/layout/lProcess3"/>
    <dgm:cxn modelId="{6FFBB1FF-6E4C-DB4F-BEA0-E1C2734DE508}" type="presOf" srcId="{D51975FD-68F1-AA47-AE95-682BA47759C2}" destId="{3381964A-0631-894A-B237-0E9945E73DDD}" srcOrd="0" destOrd="0" presId="urn:microsoft.com/office/officeart/2005/8/layout/lProcess3"/>
    <dgm:cxn modelId="{C90BE20C-E0AE-9B42-8D77-70C3BFA1E9E8}" type="presParOf" srcId="{08F46BA6-18CC-4044-96A7-FC0D37C32E18}" destId="{561C28ED-185B-7446-AD14-0077AAD22D66}" srcOrd="0" destOrd="0" presId="urn:microsoft.com/office/officeart/2005/8/layout/lProcess3"/>
    <dgm:cxn modelId="{DEB565B9-7FA1-7C43-B4ED-ACD1DA4FF7E5}" type="presParOf" srcId="{561C28ED-185B-7446-AD14-0077AAD22D66}" destId="{DA53941C-4E21-F746-94EE-BABF2BB4F25F}" srcOrd="0" destOrd="0" presId="urn:microsoft.com/office/officeart/2005/8/layout/lProcess3"/>
    <dgm:cxn modelId="{C1B4DCFF-BF78-FB41-B458-2756E5318F5F}" type="presParOf" srcId="{561C28ED-185B-7446-AD14-0077AAD22D66}" destId="{E082F763-9854-6346-A0D1-348D67834A30}" srcOrd="1" destOrd="0" presId="urn:microsoft.com/office/officeart/2005/8/layout/lProcess3"/>
    <dgm:cxn modelId="{6193B21B-4B61-8846-AF67-0D161C2227EB}" type="presParOf" srcId="{561C28ED-185B-7446-AD14-0077AAD22D66}" destId="{FAAF2140-F56C-C74F-B808-008F97920654}" srcOrd="2" destOrd="0" presId="urn:microsoft.com/office/officeart/2005/8/layout/lProcess3"/>
    <dgm:cxn modelId="{DB3C0F86-661D-3249-AC25-6EA5DD754319}" type="presParOf" srcId="{561C28ED-185B-7446-AD14-0077AAD22D66}" destId="{C5EFE23E-DCF5-3B45-BB2B-29778CFF89B7}" srcOrd="3" destOrd="0" presId="urn:microsoft.com/office/officeart/2005/8/layout/lProcess3"/>
    <dgm:cxn modelId="{AB7680A7-DB90-0D4A-84B7-109C16DD609F}" type="presParOf" srcId="{561C28ED-185B-7446-AD14-0077AAD22D66}" destId="{E2C80A48-D0E0-B444-B6B4-7A9E0FBFE561}" srcOrd="4" destOrd="0" presId="urn:microsoft.com/office/officeart/2005/8/layout/lProcess3"/>
    <dgm:cxn modelId="{4DF21496-BBDF-C444-8DBB-4BB0244E8A0C}" type="presParOf" srcId="{561C28ED-185B-7446-AD14-0077AAD22D66}" destId="{4F472CD4-7C5B-544D-A977-C9DFC9B5952B}" srcOrd="5" destOrd="0" presId="urn:microsoft.com/office/officeart/2005/8/layout/lProcess3"/>
    <dgm:cxn modelId="{77B4C426-2746-314B-AF02-AE82DA80820F}" type="presParOf" srcId="{561C28ED-185B-7446-AD14-0077AAD22D66}" destId="{AE7F3560-D0A6-044C-8586-360A1639F8F3}" srcOrd="6" destOrd="0" presId="urn:microsoft.com/office/officeart/2005/8/layout/lProcess3"/>
    <dgm:cxn modelId="{CABB037C-7565-2C41-AC73-D173FFD3B10F}" type="presParOf" srcId="{561C28ED-185B-7446-AD14-0077AAD22D66}" destId="{74D7D13D-C43B-C14D-9894-16C5BC15243F}" srcOrd="7" destOrd="0" presId="urn:microsoft.com/office/officeart/2005/8/layout/lProcess3"/>
    <dgm:cxn modelId="{ED99839B-F44F-2D43-BA63-B8F68807D893}" type="presParOf" srcId="{561C28ED-185B-7446-AD14-0077AAD22D66}" destId="{A4C31B09-728F-6843-A169-95F8F5099383}" srcOrd="8" destOrd="0" presId="urn:microsoft.com/office/officeart/2005/8/layout/lProcess3"/>
    <dgm:cxn modelId="{B3B35982-FB67-7641-917B-20BD967915A6}" type="presParOf" srcId="{561C28ED-185B-7446-AD14-0077AAD22D66}" destId="{B703DD16-F0E0-6348-B27C-1FBC4CFC6F49}" srcOrd="9" destOrd="0" presId="urn:microsoft.com/office/officeart/2005/8/layout/lProcess3"/>
    <dgm:cxn modelId="{1490E405-5C54-3249-83D0-500DA06508A5}" type="presParOf" srcId="{561C28ED-185B-7446-AD14-0077AAD22D66}" destId="{F4DFD1F3-1249-D940-B413-AD779777225E}" srcOrd="10" destOrd="0" presId="urn:microsoft.com/office/officeart/2005/8/layout/lProcess3"/>
    <dgm:cxn modelId="{FDC85B9E-FFB1-C242-B4AC-60B8C0FB5B72}" type="presParOf" srcId="{561C28ED-185B-7446-AD14-0077AAD22D66}" destId="{9AC5FEAB-7A31-874C-A999-3BA3A2670D5B}" srcOrd="11" destOrd="0" presId="urn:microsoft.com/office/officeart/2005/8/layout/lProcess3"/>
    <dgm:cxn modelId="{BA0308B1-4F21-184C-A7E8-A17F0EFAFCFE}" type="presParOf" srcId="{561C28ED-185B-7446-AD14-0077AAD22D66}" destId="{484987EB-E691-1845-9793-65CD1A7DBD7A}" srcOrd="12" destOrd="0" presId="urn:microsoft.com/office/officeart/2005/8/layout/lProcess3"/>
    <dgm:cxn modelId="{88AE95D6-D67D-F940-904F-5825F02001F9}" type="presParOf" srcId="{08F46BA6-18CC-4044-96A7-FC0D37C32E18}" destId="{E2BB8AE3-65E7-294D-B31E-6EBD8494133D}" srcOrd="1" destOrd="0" presId="urn:microsoft.com/office/officeart/2005/8/layout/lProcess3"/>
    <dgm:cxn modelId="{7A1B3AA5-20A2-4A4D-B256-A2931B1909BA}" type="presParOf" srcId="{08F46BA6-18CC-4044-96A7-FC0D37C32E18}" destId="{AFDA8FB9-D85B-554C-AE68-2B8F0B26897B}" srcOrd="2" destOrd="0" presId="urn:microsoft.com/office/officeart/2005/8/layout/lProcess3"/>
    <dgm:cxn modelId="{57AC7AA4-C6B3-A84C-8AE0-361AEC8E799F}" type="presParOf" srcId="{AFDA8FB9-D85B-554C-AE68-2B8F0B26897B}" destId="{64CD22B4-3A86-C546-BEF7-6F52A2D9A7F3}" srcOrd="0" destOrd="0" presId="urn:microsoft.com/office/officeart/2005/8/layout/lProcess3"/>
    <dgm:cxn modelId="{6983CDDA-7CDA-9847-852D-03006114227D}" type="presParOf" srcId="{AFDA8FB9-D85B-554C-AE68-2B8F0B26897B}" destId="{DAC3494D-FF90-B649-8986-1D8DFBE35EC3}" srcOrd="1" destOrd="0" presId="urn:microsoft.com/office/officeart/2005/8/layout/lProcess3"/>
    <dgm:cxn modelId="{2E402F13-2A8C-A543-8105-C2B4EF51AA92}" type="presParOf" srcId="{AFDA8FB9-D85B-554C-AE68-2B8F0B26897B}" destId="{60EB148C-2D75-754B-B831-59DBE1D1186F}" srcOrd="2" destOrd="0" presId="urn:microsoft.com/office/officeart/2005/8/layout/lProcess3"/>
    <dgm:cxn modelId="{C049563A-3A8A-7741-8D4B-890ED8F57D73}" type="presParOf" srcId="{AFDA8FB9-D85B-554C-AE68-2B8F0B26897B}" destId="{6B06DB0D-E398-8841-B8AA-6ABE5ED360D3}" srcOrd="3" destOrd="0" presId="urn:microsoft.com/office/officeart/2005/8/layout/lProcess3"/>
    <dgm:cxn modelId="{A6254686-CCA1-D047-B850-B0E961DEFB7C}" type="presParOf" srcId="{AFDA8FB9-D85B-554C-AE68-2B8F0B26897B}" destId="{5173BBAF-23B3-004B-9FAA-976815A82211}" srcOrd="4" destOrd="0" presId="urn:microsoft.com/office/officeart/2005/8/layout/lProcess3"/>
    <dgm:cxn modelId="{7585EA33-A764-5340-BDAA-D92E27ED2752}" type="presParOf" srcId="{AFDA8FB9-D85B-554C-AE68-2B8F0B26897B}" destId="{6FC1B65D-BF7D-2E46-BB1A-B4CF621CDA13}" srcOrd="5" destOrd="0" presId="urn:microsoft.com/office/officeart/2005/8/layout/lProcess3"/>
    <dgm:cxn modelId="{21E21C3E-D427-194C-8173-8EF51A415F2B}" type="presParOf" srcId="{AFDA8FB9-D85B-554C-AE68-2B8F0B26897B}" destId="{75CB8A73-8E36-AF41-A9CD-596BE68BB897}" srcOrd="6" destOrd="0" presId="urn:microsoft.com/office/officeart/2005/8/layout/lProcess3"/>
    <dgm:cxn modelId="{6BFC6A9F-BB11-DF4F-A905-2313CBE80187}" type="presParOf" srcId="{AFDA8FB9-D85B-554C-AE68-2B8F0B26897B}" destId="{64D7E96A-F0E6-3043-AC4F-FCE871540DCA}" srcOrd="7" destOrd="0" presId="urn:microsoft.com/office/officeart/2005/8/layout/lProcess3"/>
    <dgm:cxn modelId="{7A16A624-218E-384D-9052-54C56021A22E}" type="presParOf" srcId="{AFDA8FB9-D85B-554C-AE68-2B8F0B26897B}" destId="{EB3373C7-1380-D54A-9A10-8320B0171F04}" srcOrd="8" destOrd="0" presId="urn:microsoft.com/office/officeart/2005/8/layout/lProcess3"/>
    <dgm:cxn modelId="{EEB6FFE2-7991-7040-AC47-55330AA92BCF}" type="presParOf" srcId="{AFDA8FB9-D85B-554C-AE68-2B8F0B26897B}" destId="{B13FC51A-CECA-E642-91C4-BC9C83F3C33A}" srcOrd="9" destOrd="0" presId="urn:microsoft.com/office/officeart/2005/8/layout/lProcess3"/>
    <dgm:cxn modelId="{1EA35871-8FC5-1B42-8A73-754E3C0C8248}" type="presParOf" srcId="{AFDA8FB9-D85B-554C-AE68-2B8F0B26897B}" destId="{29357572-C5D0-8B41-9C1F-01C1A43957BB}" srcOrd="10" destOrd="0" presId="urn:microsoft.com/office/officeart/2005/8/layout/lProcess3"/>
    <dgm:cxn modelId="{45BC77D2-2BA2-0E41-BF32-DB07CF902D67}" type="presParOf" srcId="{AFDA8FB9-D85B-554C-AE68-2B8F0B26897B}" destId="{1AC629B2-6848-CA43-99EC-8B604E554BF1}" srcOrd="11" destOrd="0" presId="urn:microsoft.com/office/officeart/2005/8/layout/lProcess3"/>
    <dgm:cxn modelId="{C057EAEA-D17A-C44F-886B-124D9D28EC64}" type="presParOf" srcId="{AFDA8FB9-D85B-554C-AE68-2B8F0B26897B}" destId="{31180950-85A4-9644-9D8F-3DCDB81E9C17}" srcOrd="12" destOrd="0" presId="urn:microsoft.com/office/officeart/2005/8/layout/lProcess3"/>
    <dgm:cxn modelId="{3330246D-F22E-5B43-AFD6-2DB47E253BFE}" type="presParOf" srcId="{08F46BA6-18CC-4044-96A7-FC0D37C32E18}" destId="{AF710EDD-E7AE-384C-AA8D-1700C67620EE}" srcOrd="3" destOrd="0" presId="urn:microsoft.com/office/officeart/2005/8/layout/lProcess3"/>
    <dgm:cxn modelId="{3E2EF029-A75F-D640-93BD-A63A8DB1646A}" type="presParOf" srcId="{08F46BA6-18CC-4044-96A7-FC0D37C32E18}" destId="{51EF2D5D-D694-7540-A8FF-E59497F8A2B4}" srcOrd="4" destOrd="0" presId="urn:microsoft.com/office/officeart/2005/8/layout/lProcess3"/>
    <dgm:cxn modelId="{DD758FE8-857D-C246-8931-C97840AEBC7E}" type="presParOf" srcId="{51EF2D5D-D694-7540-A8FF-E59497F8A2B4}" destId="{710EA062-0579-1544-9B72-7D3C5650E0DC}" srcOrd="0" destOrd="0" presId="urn:microsoft.com/office/officeart/2005/8/layout/lProcess3"/>
    <dgm:cxn modelId="{B011F107-261B-9940-A5C0-86EEA35E36F9}" type="presParOf" srcId="{51EF2D5D-D694-7540-A8FF-E59497F8A2B4}" destId="{5ADD0721-667F-734A-B33F-1101249994DD}" srcOrd="1" destOrd="0" presId="urn:microsoft.com/office/officeart/2005/8/layout/lProcess3"/>
    <dgm:cxn modelId="{78236068-2D57-B047-88CC-015EA1FA2495}" type="presParOf" srcId="{51EF2D5D-D694-7540-A8FF-E59497F8A2B4}" destId="{AD71ABF5-F1EA-264B-AA37-8725F1956B17}" srcOrd="2" destOrd="0" presId="urn:microsoft.com/office/officeart/2005/8/layout/lProcess3"/>
    <dgm:cxn modelId="{4A667ADF-B69E-0944-B23E-112AC2399F22}" type="presParOf" srcId="{51EF2D5D-D694-7540-A8FF-E59497F8A2B4}" destId="{9F03CD9E-8D06-3549-888A-62A3BD45F6FF}" srcOrd="3" destOrd="0" presId="urn:microsoft.com/office/officeart/2005/8/layout/lProcess3"/>
    <dgm:cxn modelId="{D8125E06-F550-8F4E-8459-66CDE4812DA9}" type="presParOf" srcId="{51EF2D5D-D694-7540-A8FF-E59497F8A2B4}" destId="{5DC72ADA-EA54-454D-B315-7B4FB264D389}" srcOrd="4" destOrd="0" presId="urn:microsoft.com/office/officeart/2005/8/layout/lProcess3"/>
    <dgm:cxn modelId="{7F8C3D94-5012-1B48-BAEF-F9C3E18691EC}" type="presParOf" srcId="{51EF2D5D-D694-7540-A8FF-E59497F8A2B4}" destId="{6162F73A-F0AD-E645-AF56-12BA27D99C9B}" srcOrd="5" destOrd="0" presId="urn:microsoft.com/office/officeart/2005/8/layout/lProcess3"/>
    <dgm:cxn modelId="{BCB66C2E-1908-D146-8157-BE65AD5AEBF5}" type="presParOf" srcId="{51EF2D5D-D694-7540-A8FF-E59497F8A2B4}" destId="{F7542DDA-711F-EA44-9F89-2DB60E5B7EA3}" srcOrd="6" destOrd="0" presId="urn:microsoft.com/office/officeart/2005/8/layout/lProcess3"/>
    <dgm:cxn modelId="{1F70B72A-F168-FE47-B9CC-D90D2B399C1A}" type="presParOf" srcId="{51EF2D5D-D694-7540-A8FF-E59497F8A2B4}" destId="{8D4EC349-1080-9849-BE88-98E974C6C849}" srcOrd="7" destOrd="0" presId="urn:microsoft.com/office/officeart/2005/8/layout/lProcess3"/>
    <dgm:cxn modelId="{2723BFCC-D5E3-A346-B3F1-CBB797833B97}" type="presParOf" srcId="{51EF2D5D-D694-7540-A8FF-E59497F8A2B4}" destId="{FF842109-906D-F642-A19A-973872B2021D}" srcOrd="8" destOrd="0" presId="urn:microsoft.com/office/officeart/2005/8/layout/lProcess3"/>
    <dgm:cxn modelId="{4F25DFA1-C516-014B-9330-B09A3356E011}" type="presParOf" srcId="{51EF2D5D-D694-7540-A8FF-E59497F8A2B4}" destId="{8DF1E5B9-AFB1-9648-93F9-8DF666F6442E}" srcOrd="9" destOrd="0" presId="urn:microsoft.com/office/officeart/2005/8/layout/lProcess3"/>
    <dgm:cxn modelId="{7ED810CB-467C-F34E-82BC-78339EBB2F18}" type="presParOf" srcId="{51EF2D5D-D694-7540-A8FF-E59497F8A2B4}" destId="{F5739637-E852-C94B-A2D9-DC50570A3E15}" srcOrd="10" destOrd="0" presId="urn:microsoft.com/office/officeart/2005/8/layout/lProcess3"/>
    <dgm:cxn modelId="{C5CF9AFF-3CEB-9C4E-9804-32C31CBC1D39}" type="presParOf" srcId="{51EF2D5D-D694-7540-A8FF-E59497F8A2B4}" destId="{D9E88261-EEEB-714B-B44D-348CB3C31BC8}" srcOrd="11" destOrd="0" presId="urn:microsoft.com/office/officeart/2005/8/layout/lProcess3"/>
    <dgm:cxn modelId="{D348874D-DFCA-B248-8397-FF75BBF831C5}" type="presParOf" srcId="{51EF2D5D-D694-7540-A8FF-E59497F8A2B4}" destId="{E4B14317-2F66-9648-90F5-12FC6EB47EA4}" srcOrd="12" destOrd="0" presId="urn:microsoft.com/office/officeart/2005/8/layout/lProcess3"/>
    <dgm:cxn modelId="{879F05E6-F8DA-7F4E-B3A5-F4CC600FD124}" type="presParOf" srcId="{08F46BA6-18CC-4044-96A7-FC0D37C32E18}" destId="{2BACC8E3-FF01-BD43-9027-EAC234FA4FB6}" srcOrd="5" destOrd="0" presId="urn:microsoft.com/office/officeart/2005/8/layout/lProcess3"/>
    <dgm:cxn modelId="{AA144D3B-2081-E645-BA72-D6BD1C614D58}" type="presParOf" srcId="{08F46BA6-18CC-4044-96A7-FC0D37C32E18}" destId="{939CC408-9D86-BF4F-B0EA-6805EFD29CAF}" srcOrd="6" destOrd="0" presId="urn:microsoft.com/office/officeart/2005/8/layout/lProcess3"/>
    <dgm:cxn modelId="{227B55A4-FDF9-2C4B-B9A2-AFA475BD6910}" type="presParOf" srcId="{939CC408-9D86-BF4F-B0EA-6805EFD29CAF}" destId="{450EAE19-137A-D244-B54D-33077166D667}" srcOrd="0" destOrd="0" presId="urn:microsoft.com/office/officeart/2005/8/layout/lProcess3"/>
    <dgm:cxn modelId="{B97E4CCB-E92B-0D4C-87DA-71A577E75346}" type="presParOf" srcId="{939CC408-9D86-BF4F-B0EA-6805EFD29CAF}" destId="{304E58EA-F764-474A-A2BB-6442C0CA0844}" srcOrd="1" destOrd="0" presId="urn:microsoft.com/office/officeart/2005/8/layout/lProcess3"/>
    <dgm:cxn modelId="{8EFBAC68-F0B0-0041-84EB-8BF98388FB29}" type="presParOf" srcId="{939CC408-9D86-BF4F-B0EA-6805EFD29CAF}" destId="{B57D04BC-1DBC-1945-A769-FDC55083587B}" srcOrd="2" destOrd="0" presId="urn:microsoft.com/office/officeart/2005/8/layout/lProcess3"/>
    <dgm:cxn modelId="{74E1F630-5641-A34D-BB65-1AAAD4A1BD95}" type="presParOf" srcId="{939CC408-9D86-BF4F-B0EA-6805EFD29CAF}" destId="{56AEA6ED-A2EF-DA4E-A11E-B76FC6F17358}" srcOrd="3" destOrd="0" presId="urn:microsoft.com/office/officeart/2005/8/layout/lProcess3"/>
    <dgm:cxn modelId="{5504E70D-1CDC-684D-8749-AC6F9C6CFAC0}" type="presParOf" srcId="{939CC408-9D86-BF4F-B0EA-6805EFD29CAF}" destId="{1ED5ECF4-AF20-C145-8811-84FC3A3BC74E}" srcOrd="4" destOrd="0" presId="urn:microsoft.com/office/officeart/2005/8/layout/lProcess3"/>
    <dgm:cxn modelId="{084FA953-6237-E14F-9CDD-4AE8C99A8C21}" type="presParOf" srcId="{939CC408-9D86-BF4F-B0EA-6805EFD29CAF}" destId="{1EFB493D-796D-324D-A2FE-FDE1841656F7}" srcOrd="5" destOrd="0" presId="urn:microsoft.com/office/officeart/2005/8/layout/lProcess3"/>
    <dgm:cxn modelId="{0FAB5D0C-3562-6E49-ACFA-4D3B4EB17BFD}" type="presParOf" srcId="{939CC408-9D86-BF4F-B0EA-6805EFD29CAF}" destId="{C4C2831B-BEFB-6640-9F35-36E0FA2591EE}" srcOrd="6" destOrd="0" presId="urn:microsoft.com/office/officeart/2005/8/layout/lProcess3"/>
    <dgm:cxn modelId="{2640D17F-76AB-BA47-AC43-4A314C932E76}" type="presParOf" srcId="{939CC408-9D86-BF4F-B0EA-6805EFD29CAF}" destId="{15CF08EF-A523-554C-AD75-400ABC82A3F7}" srcOrd="7" destOrd="0" presId="urn:microsoft.com/office/officeart/2005/8/layout/lProcess3"/>
    <dgm:cxn modelId="{DD7FF0CC-CAC4-D34A-9BCD-D7101E45C714}" type="presParOf" srcId="{939CC408-9D86-BF4F-B0EA-6805EFD29CAF}" destId="{6AF885BF-6855-D74B-A9B2-BFF7EA69DFCB}" srcOrd="8" destOrd="0" presId="urn:microsoft.com/office/officeart/2005/8/layout/lProcess3"/>
    <dgm:cxn modelId="{FC2DFD0B-C116-9B4F-BD01-6677DBA1765D}" type="presParOf" srcId="{939CC408-9D86-BF4F-B0EA-6805EFD29CAF}" destId="{85967E80-6CF2-EF44-970E-DABA57E46F6D}" srcOrd="9" destOrd="0" presId="urn:microsoft.com/office/officeart/2005/8/layout/lProcess3"/>
    <dgm:cxn modelId="{399CB654-D47A-C64D-B529-D16A917AA7F2}" type="presParOf" srcId="{939CC408-9D86-BF4F-B0EA-6805EFD29CAF}" destId="{DD72A321-5CC6-CE48-82C2-00FC4A258682}" srcOrd="10" destOrd="0" presId="urn:microsoft.com/office/officeart/2005/8/layout/lProcess3"/>
    <dgm:cxn modelId="{9E98A863-3A55-5041-A205-1DA458146B33}" type="presParOf" srcId="{939CC408-9D86-BF4F-B0EA-6805EFD29CAF}" destId="{65257401-5B62-134E-A9C0-2928616292AB}" srcOrd="11" destOrd="0" presId="urn:microsoft.com/office/officeart/2005/8/layout/lProcess3"/>
    <dgm:cxn modelId="{3C737A0D-82A0-AB4C-9F83-AEBF866E96DB}" type="presParOf" srcId="{939CC408-9D86-BF4F-B0EA-6805EFD29CAF}" destId="{5718DE30-84EB-8246-ABE0-10E94AEAA9FC}" srcOrd="12" destOrd="0" presId="urn:microsoft.com/office/officeart/2005/8/layout/lProcess3"/>
    <dgm:cxn modelId="{D95F2A52-5A85-EA44-9F74-87F2692801CD}" type="presParOf" srcId="{08F46BA6-18CC-4044-96A7-FC0D37C32E18}" destId="{C614FCDB-091A-1342-AE30-17E88255284F}" srcOrd="7" destOrd="0" presId="urn:microsoft.com/office/officeart/2005/8/layout/lProcess3"/>
    <dgm:cxn modelId="{4D3DA50B-3A7B-154F-AB65-90382269B50D}" type="presParOf" srcId="{08F46BA6-18CC-4044-96A7-FC0D37C32E18}" destId="{5D5F54F3-F869-DE4D-B0DD-A8A068494C05}" srcOrd="8" destOrd="0" presId="urn:microsoft.com/office/officeart/2005/8/layout/lProcess3"/>
    <dgm:cxn modelId="{A93605BB-C07A-F745-9E96-A4E0C156E889}" type="presParOf" srcId="{5D5F54F3-F869-DE4D-B0DD-A8A068494C05}" destId="{2A99CC75-529D-CE4A-9452-AE510B7D036C}" srcOrd="0" destOrd="0" presId="urn:microsoft.com/office/officeart/2005/8/layout/lProcess3"/>
    <dgm:cxn modelId="{840CBADC-9487-1A40-9EB2-0030EA78509B}" type="presParOf" srcId="{5D5F54F3-F869-DE4D-B0DD-A8A068494C05}" destId="{EE8C5069-9E60-F44E-9082-EE82E11B3FA1}" srcOrd="1" destOrd="0" presId="urn:microsoft.com/office/officeart/2005/8/layout/lProcess3"/>
    <dgm:cxn modelId="{214E72A3-0E93-A148-A311-BF955F9DDC56}" type="presParOf" srcId="{5D5F54F3-F869-DE4D-B0DD-A8A068494C05}" destId="{5E5A6422-EBEB-A54E-88CB-0BCFA4433B3E}" srcOrd="2" destOrd="0" presId="urn:microsoft.com/office/officeart/2005/8/layout/lProcess3"/>
    <dgm:cxn modelId="{373DA76A-8995-1C4D-90A1-94F1033C47C8}" type="presParOf" srcId="{5D5F54F3-F869-DE4D-B0DD-A8A068494C05}" destId="{3EAF1ECE-CD4A-D740-8C44-E4524BF0BE42}" srcOrd="3" destOrd="0" presId="urn:microsoft.com/office/officeart/2005/8/layout/lProcess3"/>
    <dgm:cxn modelId="{B00DB3C8-FD9A-F541-A0A0-3C0DA28F50F6}" type="presParOf" srcId="{5D5F54F3-F869-DE4D-B0DD-A8A068494C05}" destId="{23AFD39D-E855-3D44-86E0-A3BF5169C3F6}" srcOrd="4" destOrd="0" presId="urn:microsoft.com/office/officeart/2005/8/layout/lProcess3"/>
    <dgm:cxn modelId="{3A6055CA-BFC3-A942-A476-D40EA2BE5753}" type="presParOf" srcId="{5D5F54F3-F869-DE4D-B0DD-A8A068494C05}" destId="{E081940F-98CC-AA4F-B6E4-597CC8BEF5BF}" srcOrd="5" destOrd="0" presId="urn:microsoft.com/office/officeart/2005/8/layout/lProcess3"/>
    <dgm:cxn modelId="{123DB9CD-2497-AE4D-9631-493C842424E1}" type="presParOf" srcId="{5D5F54F3-F869-DE4D-B0DD-A8A068494C05}" destId="{D70281C3-997F-B54E-AD62-C4A215410100}" srcOrd="6" destOrd="0" presId="urn:microsoft.com/office/officeart/2005/8/layout/lProcess3"/>
    <dgm:cxn modelId="{8A5DC36F-610A-F84B-9C12-4AB3F8452B1F}" type="presParOf" srcId="{5D5F54F3-F869-DE4D-B0DD-A8A068494C05}" destId="{2916BCC9-96E5-DD4E-BD28-AA52E5DC4443}" srcOrd="7" destOrd="0" presId="urn:microsoft.com/office/officeart/2005/8/layout/lProcess3"/>
    <dgm:cxn modelId="{2F649BDD-097C-8F42-8E7B-297513CE1301}" type="presParOf" srcId="{5D5F54F3-F869-DE4D-B0DD-A8A068494C05}" destId="{BBAE32EB-3685-A648-A69E-440D9A7EA7DA}" srcOrd="8" destOrd="0" presId="urn:microsoft.com/office/officeart/2005/8/layout/lProcess3"/>
    <dgm:cxn modelId="{CB366081-52E7-6449-9373-C51142CA2603}" type="presParOf" srcId="{5D5F54F3-F869-DE4D-B0DD-A8A068494C05}" destId="{69913B7E-EFC6-5845-AB2C-0FC18FA54B2D}" srcOrd="9" destOrd="0" presId="urn:microsoft.com/office/officeart/2005/8/layout/lProcess3"/>
    <dgm:cxn modelId="{A14BEAE3-DC10-5249-9035-3BF4738042A2}" type="presParOf" srcId="{5D5F54F3-F869-DE4D-B0DD-A8A068494C05}" destId="{117B3D6E-167D-224E-B567-173E5FD4B008}" srcOrd="10" destOrd="0" presId="urn:microsoft.com/office/officeart/2005/8/layout/lProcess3"/>
    <dgm:cxn modelId="{E35C163A-3A47-0D45-B3A1-48B1AAFFA4F4}" type="presParOf" srcId="{5D5F54F3-F869-DE4D-B0DD-A8A068494C05}" destId="{6A2D71F6-0CA0-E24A-B945-B85D938F81D6}" srcOrd="11" destOrd="0" presId="urn:microsoft.com/office/officeart/2005/8/layout/lProcess3"/>
    <dgm:cxn modelId="{E0E2CEB2-2518-B242-A944-0C55459E2CFB}" type="presParOf" srcId="{5D5F54F3-F869-DE4D-B0DD-A8A068494C05}" destId="{D290181D-AD4B-9B48-A691-0174D7C786B4}" srcOrd="12" destOrd="0" presId="urn:microsoft.com/office/officeart/2005/8/layout/lProcess3"/>
    <dgm:cxn modelId="{8AA3CECC-F170-6748-8452-64F77B0B8080}" type="presParOf" srcId="{08F46BA6-18CC-4044-96A7-FC0D37C32E18}" destId="{A72686C9-F70E-AC4E-BE77-2C241FA6475E}" srcOrd="9" destOrd="0" presId="urn:microsoft.com/office/officeart/2005/8/layout/lProcess3"/>
    <dgm:cxn modelId="{84D40571-1CC3-D34B-AF8C-69461852A6A8}" type="presParOf" srcId="{08F46BA6-18CC-4044-96A7-FC0D37C32E18}" destId="{C75BD6E0-59E3-3341-B50E-3DA26C5AD097}" srcOrd="10" destOrd="0" presId="urn:microsoft.com/office/officeart/2005/8/layout/lProcess3"/>
    <dgm:cxn modelId="{BD4D11B1-5039-CA4D-AD0B-293EE5C640F1}" type="presParOf" srcId="{C75BD6E0-59E3-3341-B50E-3DA26C5AD097}" destId="{95D9E7C3-5373-2249-AF20-7F96AA6BCFD6}" srcOrd="0" destOrd="0" presId="urn:microsoft.com/office/officeart/2005/8/layout/lProcess3"/>
    <dgm:cxn modelId="{D7B4D679-3413-7641-A821-74353FD6B544}" type="presParOf" srcId="{C75BD6E0-59E3-3341-B50E-3DA26C5AD097}" destId="{EC8A3307-59CD-114D-8EAD-D076FED18B75}" srcOrd="1" destOrd="0" presId="urn:microsoft.com/office/officeart/2005/8/layout/lProcess3"/>
    <dgm:cxn modelId="{41C0C5B2-93B7-A942-A439-FDA9E1843B77}" type="presParOf" srcId="{C75BD6E0-59E3-3341-B50E-3DA26C5AD097}" destId="{58A3B1FA-AD5E-F247-A184-F258BAF4FA8D}" srcOrd="2" destOrd="0" presId="urn:microsoft.com/office/officeart/2005/8/layout/lProcess3"/>
    <dgm:cxn modelId="{8E34C7E6-9DA9-5D4B-866F-3050C72054EB}" type="presParOf" srcId="{C75BD6E0-59E3-3341-B50E-3DA26C5AD097}" destId="{88675085-6C55-8743-915E-45A86E898309}" srcOrd="3" destOrd="0" presId="urn:microsoft.com/office/officeart/2005/8/layout/lProcess3"/>
    <dgm:cxn modelId="{B1CF099B-3D5A-734C-95A5-93DA4616F9EB}" type="presParOf" srcId="{C75BD6E0-59E3-3341-B50E-3DA26C5AD097}" destId="{73354AC3-4D16-0A4F-BCB9-15B3805BC4A7}" srcOrd="4" destOrd="0" presId="urn:microsoft.com/office/officeart/2005/8/layout/lProcess3"/>
    <dgm:cxn modelId="{BA7D5E24-DF94-6249-B402-509B498EA65A}" type="presParOf" srcId="{C75BD6E0-59E3-3341-B50E-3DA26C5AD097}" destId="{CC5F6E32-5ED5-D54B-82DE-27F8033093AD}" srcOrd="5" destOrd="0" presId="urn:microsoft.com/office/officeart/2005/8/layout/lProcess3"/>
    <dgm:cxn modelId="{708EB20A-4718-6547-B9E2-A66A5C9F92AE}" type="presParOf" srcId="{C75BD6E0-59E3-3341-B50E-3DA26C5AD097}" destId="{EA875084-6F09-5B4A-9ED7-C0D698D23625}" srcOrd="6" destOrd="0" presId="urn:microsoft.com/office/officeart/2005/8/layout/lProcess3"/>
    <dgm:cxn modelId="{060525D0-77FA-C440-992D-DC8E640C746B}" type="presParOf" srcId="{C75BD6E0-59E3-3341-B50E-3DA26C5AD097}" destId="{D617C3AA-87B6-AD40-8103-92C1175CDF4F}" srcOrd="7" destOrd="0" presId="urn:microsoft.com/office/officeart/2005/8/layout/lProcess3"/>
    <dgm:cxn modelId="{AB316DEF-099F-5C4B-9C9C-C229B58E99A0}" type="presParOf" srcId="{C75BD6E0-59E3-3341-B50E-3DA26C5AD097}" destId="{850B3C79-8968-7342-A56A-44CA67FEBB2C}" srcOrd="8" destOrd="0" presId="urn:microsoft.com/office/officeart/2005/8/layout/lProcess3"/>
    <dgm:cxn modelId="{5133B9E5-EF8A-7745-8D12-C4E1141EA2FA}" type="presParOf" srcId="{C75BD6E0-59E3-3341-B50E-3DA26C5AD097}" destId="{3BFBF83A-B144-314B-8F8B-3BD2C8832C23}" srcOrd="9" destOrd="0" presId="urn:microsoft.com/office/officeart/2005/8/layout/lProcess3"/>
    <dgm:cxn modelId="{BB274606-5F45-784E-AF6E-3947827F11B0}" type="presParOf" srcId="{C75BD6E0-59E3-3341-B50E-3DA26C5AD097}" destId="{25A30831-4B30-F140-A9D2-3A61B1AE54D4}" srcOrd="10" destOrd="0" presId="urn:microsoft.com/office/officeart/2005/8/layout/lProcess3"/>
    <dgm:cxn modelId="{C2A7E58D-B24D-5E40-800F-4C018D38BCB9}" type="presParOf" srcId="{C75BD6E0-59E3-3341-B50E-3DA26C5AD097}" destId="{27C2E824-77EA-B749-8300-B406713EDC6A}" srcOrd="11" destOrd="0" presId="urn:microsoft.com/office/officeart/2005/8/layout/lProcess3"/>
    <dgm:cxn modelId="{3F289BFE-59CA-054C-9A98-F30D22E0C513}" type="presParOf" srcId="{C75BD6E0-59E3-3341-B50E-3DA26C5AD097}" destId="{3381964A-0631-894A-B237-0E9945E73DDD}" srcOrd="12" destOrd="0" presId="urn:microsoft.com/office/officeart/2005/8/layout/lProcess3"/>
    <dgm:cxn modelId="{3BD4C805-E4B1-3143-962C-6A2CDEC87042}" type="presParOf" srcId="{08F46BA6-18CC-4044-96A7-FC0D37C32E18}" destId="{B1D92E89-3C8D-9541-A0D2-17D846D8C4D9}" srcOrd="11" destOrd="0" presId="urn:microsoft.com/office/officeart/2005/8/layout/lProcess3"/>
    <dgm:cxn modelId="{F8E40E79-D9E7-3F48-8B3F-EB165513ABDD}" type="presParOf" srcId="{08F46BA6-18CC-4044-96A7-FC0D37C32E18}" destId="{059EAAAC-F178-A040-BA84-5C21BC0B4093}" srcOrd="12" destOrd="0" presId="urn:microsoft.com/office/officeart/2005/8/layout/lProcess3"/>
    <dgm:cxn modelId="{8A59CF6C-4451-C541-B9FF-5E334627DFC4}" type="presParOf" srcId="{059EAAAC-F178-A040-BA84-5C21BC0B4093}" destId="{2AD4905E-1BEE-3D4E-BD54-8DAF725CA685}" srcOrd="0" destOrd="0" presId="urn:microsoft.com/office/officeart/2005/8/layout/lProcess3"/>
    <dgm:cxn modelId="{2CBDE9FC-0842-3D44-A935-4E8159B41F19}" type="presParOf" srcId="{059EAAAC-F178-A040-BA84-5C21BC0B4093}" destId="{97607895-E2EC-2F44-B100-BE81A9CCFAE7}" srcOrd="1" destOrd="0" presId="urn:microsoft.com/office/officeart/2005/8/layout/lProcess3"/>
    <dgm:cxn modelId="{F42638B9-633B-FE47-90E6-41BA575D783F}" type="presParOf" srcId="{059EAAAC-F178-A040-BA84-5C21BC0B4093}" destId="{C3F330E9-7B4F-C24A-9B33-09065D519715}" srcOrd="2" destOrd="0" presId="urn:microsoft.com/office/officeart/2005/8/layout/lProcess3"/>
    <dgm:cxn modelId="{D4BE482C-FB63-1840-9FB5-9703F3563FEB}" type="presParOf" srcId="{059EAAAC-F178-A040-BA84-5C21BC0B4093}" destId="{A483671C-17BB-D541-A6B7-29EE65003DE9}" srcOrd="3" destOrd="0" presId="urn:microsoft.com/office/officeart/2005/8/layout/lProcess3"/>
    <dgm:cxn modelId="{015CBB75-D862-A14A-BA76-AC4C18D18789}" type="presParOf" srcId="{059EAAAC-F178-A040-BA84-5C21BC0B4093}" destId="{3C277C84-66CD-C440-A013-58C7257F89E1}" srcOrd="4" destOrd="0" presId="urn:microsoft.com/office/officeart/2005/8/layout/lProcess3"/>
    <dgm:cxn modelId="{85013080-ACE5-CD47-92C4-6E343E08CCE4}" type="presParOf" srcId="{059EAAAC-F178-A040-BA84-5C21BC0B4093}" destId="{2DBBBDE7-EAD2-534C-9966-45A9765240CF}" srcOrd="5" destOrd="0" presId="urn:microsoft.com/office/officeart/2005/8/layout/lProcess3"/>
    <dgm:cxn modelId="{5BD6FFCF-9D17-3D46-847A-CEABDA665604}" type="presParOf" srcId="{059EAAAC-F178-A040-BA84-5C21BC0B4093}" destId="{5EFD06B0-2FC7-D743-AB4C-CCF790846DF4}" srcOrd="6" destOrd="0" presId="urn:microsoft.com/office/officeart/2005/8/layout/lProcess3"/>
    <dgm:cxn modelId="{09056E43-EB1D-D242-88C5-4261B433BA92}" type="presParOf" srcId="{059EAAAC-F178-A040-BA84-5C21BC0B4093}" destId="{53BB53A0-FF89-2C4B-893E-439327DE38B0}" srcOrd="7" destOrd="0" presId="urn:microsoft.com/office/officeart/2005/8/layout/lProcess3"/>
    <dgm:cxn modelId="{B25ED51A-A4A3-8A4E-9257-5D6E7746C6EB}" type="presParOf" srcId="{059EAAAC-F178-A040-BA84-5C21BC0B4093}" destId="{DFF600D7-A8F1-F04F-B632-160636F4B73C}" srcOrd="8" destOrd="0" presId="urn:microsoft.com/office/officeart/2005/8/layout/lProcess3"/>
    <dgm:cxn modelId="{F3344725-1C8E-0440-ABAB-7CE7DA1BE63A}" type="presParOf" srcId="{059EAAAC-F178-A040-BA84-5C21BC0B4093}" destId="{2CE15649-07E7-5744-AB76-D78BAC1DB6D8}" srcOrd="9" destOrd="0" presId="urn:microsoft.com/office/officeart/2005/8/layout/lProcess3"/>
    <dgm:cxn modelId="{136B3D0E-94B7-074A-B38D-2A8FBFC00B80}" type="presParOf" srcId="{059EAAAC-F178-A040-BA84-5C21BC0B4093}" destId="{D1D98285-DDA1-024F-BC75-0198632E96CA}" srcOrd="10" destOrd="0" presId="urn:microsoft.com/office/officeart/2005/8/layout/lProcess3"/>
    <dgm:cxn modelId="{B180915F-3C11-FC4C-9E33-AF1F661A4000}" type="presParOf" srcId="{059EAAAC-F178-A040-BA84-5C21BC0B4093}" destId="{5719D62A-5AEA-8B46-854E-E8D101A44B41}" srcOrd="11" destOrd="0" presId="urn:microsoft.com/office/officeart/2005/8/layout/lProcess3"/>
    <dgm:cxn modelId="{D5C7095F-C6D9-4C43-94D3-26656ED799E0}" type="presParOf" srcId="{059EAAAC-F178-A040-BA84-5C21BC0B4093}" destId="{C7528F23-FD39-5F41-ABC3-CC5E847BD2F2}" srcOrd="1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AB7D31-5647-AC4A-A00B-BDB3D3253393}"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GB"/>
        </a:p>
      </dgm:t>
    </dgm:pt>
    <dgm:pt modelId="{F8E20147-69B3-C343-B70D-D5956A9FA0ED}">
      <dgm:prSet phldrT="[Text]" custT="1"/>
      <dgm:spPr/>
      <dgm:t>
        <a:bodyPr/>
        <a:lstStyle/>
        <a:p>
          <a:r>
            <a:rPr lang="en-GB" sz="1600"/>
            <a:t>Technology Journey</a:t>
          </a:r>
        </a:p>
      </dgm:t>
    </dgm:pt>
    <dgm:pt modelId="{55CA24C4-112C-7C4E-AD92-83E9764917BC}" type="parTrans" cxnId="{B4EFBE4F-8A30-504E-B24F-3A4A603DE67F}">
      <dgm:prSet/>
      <dgm:spPr/>
      <dgm:t>
        <a:bodyPr/>
        <a:lstStyle/>
        <a:p>
          <a:endParaRPr lang="en-GB" sz="2400"/>
        </a:p>
      </dgm:t>
    </dgm:pt>
    <dgm:pt modelId="{145C4325-7300-004D-944A-8A471008F96D}" type="sibTrans" cxnId="{B4EFBE4F-8A30-504E-B24F-3A4A603DE67F}">
      <dgm:prSet/>
      <dgm:spPr/>
      <dgm:t>
        <a:bodyPr/>
        <a:lstStyle/>
        <a:p>
          <a:endParaRPr lang="en-GB" sz="2400"/>
        </a:p>
      </dgm:t>
    </dgm:pt>
    <dgm:pt modelId="{DA5B499A-8EDC-B444-AFDA-0BA6A7E29D37}">
      <dgm:prSet phldrT="[Text]" custT="1"/>
      <dgm:spPr/>
      <dgm:t>
        <a:bodyPr/>
        <a:lstStyle/>
        <a:p>
          <a:r>
            <a:rPr lang="en-GB" sz="1400"/>
            <a:t>Invention</a:t>
          </a:r>
        </a:p>
      </dgm:t>
    </dgm:pt>
    <dgm:pt modelId="{7C21E9BD-D1FD-2F42-B483-D64948D1D116}" type="parTrans" cxnId="{82A279FD-5B45-0A4B-B4F0-FEDC2C22AD35}">
      <dgm:prSet/>
      <dgm:spPr/>
      <dgm:t>
        <a:bodyPr/>
        <a:lstStyle/>
        <a:p>
          <a:endParaRPr lang="en-GB" sz="2400"/>
        </a:p>
      </dgm:t>
    </dgm:pt>
    <dgm:pt modelId="{C7B708F4-E5AD-8847-BE3D-A26E68A63D4C}" type="sibTrans" cxnId="{82A279FD-5B45-0A4B-B4F0-FEDC2C22AD35}">
      <dgm:prSet/>
      <dgm:spPr/>
      <dgm:t>
        <a:bodyPr/>
        <a:lstStyle/>
        <a:p>
          <a:endParaRPr lang="en-GB" sz="2400"/>
        </a:p>
      </dgm:t>
    </dgm:pt>
    <dgm:pt modelId="{B44694A5-CB49-1A40-B142-AC948C5E713D}">
      <dgm:prSet phldrT="[Text]" custT="1"/>
      <dgm:spPr/>
      <dgm:t>
        <a:bodyPr/>
        <a:lstStyle/>
        <a:p>
          <a:r>
            <a:rPr lang="en-GB" sz="1400"/>
            <a:t>Development</a:t>
          </a:r>
        </a:p>
      </dgm:t>
    </dgm:pt>
    <dgm:pt modelId="{7F3B50F3-67C1-4743-8FD6-A15FBCE0F5CE}" type="parTrans" cxnId="{2F067479-7754-564E-BCE5-E52914327711}">
      <dgm:prSet/>
      <dgm:spPr/>
      <dgm:t>
        <a:bodyPr/>
        <a:lstStyle/>
        <a:p>
          <a:endParaRPr lang="en-GB" sz="2400"/>
        </a:p>
      </dgm:t>
    </dgm:pt>
    <dgm:pt modelId="{BA3314CE-CB43-3E4B-928D-61D1EA7FEA88}" type="sibTrans" cxnId="{2F067479-7754-564E-BCE5-E52914327711}">
      <dgm:prSet/>
      <dgm:spPr/>
      <dgm:t>
        <a:bodyPr/>
        <a:lstStyle/>
        <a:p>
          <a:endParaRPr lang="en-GB" sz="2400"/>
        </a:p>
      </dgm:t>
    </dgm:pt>
    <dgm:pt modelId="{5592B3F5-5A3A-CD44-9EE1-1D5ED4D7B283}">
      <dgm:prSet phldrT="[Text]" custT="1"/>
      <dgm:spPr/>
      <dgm:t>
        <a:bodyPr/>
        <a:lstStyle/>
        <a:p>
          <a:r>
            <a:rPr lang="en-GB" sz="1600"/>
            <a:t>User Demand &amp; Practices</a:t>
          </a:r>
        </a:p>
      </dgm:t>
    </dgm:pt>
    <dgm:pt modelId="{F2041CF1-0566-1A40-AEC2-1E1968B7FC2B}" type="parTrans" cxnId="{B7FC7E3E-3877-2B45-99F9-AB2A471646B5}">
      <dgm:prSet/>
      <dgm:spPr/>
      <dgm:t>
        <a:bodyPr/>
        <a:lstStyle/>
        <a:p>
          <a:endParaRPr lang="en-GB" sz="2400"/>
        </a:p>
      </dgm:t>
    </dgm:pt>
    <dgm:pt modelId="{D31D39DC-EDD1-B44C-9981-BF0F33E43867}" type="sibTrans" cxnId="{B7FC7E3E-3877-2B45-99F9-AB2A471646B5}">
      <dgm:prSet/>
      <dgm:spPr/>
      <dgm:t>
        <a:bodyPr/>
        <a:lstStyle/>
        <a:p>
          <a:endParaRPr lang="en-GB" sz="2400"/>
        </a:p>
      </dgm:t>
    </dgm:pt>
    <dgm:pt modelId="{0C773DEA-202D-5243-8720-7D6C9D2DC19F}">
      <dgm:prSet phldrT="[Text]" custT="1"/>
      <dgm:spPr/>
      <dgm:t>
        <a:bodyPr/>
        <a:lstStyle/>
        <a:p>
          <a:pPr>
            <a:buFont typeface="Arial" panose="020B0604020202020204" pitchFamily="34" charset="0"/>
            <a:buChar char="•"/>
          </a:pPr>
          <a:r>
            <a:rPr lang="en-IE" sz="1200"/>
            <a:t>Demand poorly understood</a:t>
          </a:r>
          <a:endParaRPr lang="en-GB" sz="1200"/>
        </a:p>
      </dgm:t>
    </dgm:pt>
    <dgm:pt modelId="{02FC0EB4-E61F-A04F-A492-03720FE1F98A}" type="parTrans" cxnId="{77107BD4-F9BB-9B4E-8887-F76F2479BBE3}">
      <dgm:prSet/>
      <dgm:spPr/>
      <dgm:t>
        <a:bodyPr/>
        <a:lstStyle/>
        <a:p>
          <a:endParaRPr lang="en-GB" sz="2400"/>
        </a:p>
      </dgm:t>
    </dgm:pt>
    <dgm:pt modelId="{4DDA16B0-44C0-4A4E-BF6E-D2D55FD68B45}" type="sibTrans" cxnId="{77107BD4-F9BB-9B4E-8887-F76F2479BBE3}">
      <dgm:prSet/>
      <dgm:spPr/>
      <dgm:t>
        <a:bodyPr/>
        <a:lstStyle/>
        <a:p>
          <a:endParaRPr lang="en-GB" sz="2400"/>
        </a:p>
      </dgm:t>
    </dgm:pt>
    <dgm:pt modelId="{986281C3-5CF9-2B45-9D27-81CDB0A1168E}">
      <dgm:prSet phldrT="[Text]" custT="1"/>
      <dgm:spPr/>
      <dgm:t>
        <a:bodyPr/>
        <a:lstStyle/>
        <a:p>
          <a:pPr>
            <a:buFont typeface="Arial" panose="020B0604020202020204" pitchFamily="34" charset="0"/>
            <a:buChar char="•"/>
          </a:pPr>
          <a:r>
            <a:rPr lang="en-IE" sz="1200"/>
            <a:t>Potential market defined</a:t>
          </a:r>
          <a:endParaRPr lang="en-GB" sz="1200"/>
        </a:p>
      </dgm:t>
    </dgm:pt>
    <dgm:pt modelId="{53080C46-F5BF-994C-B54E-706FAD1067DF}" type="parTrans" cxnId="{652A01D8-D9AE-F546-A2EE-D4CB47FC4F7B}">
      <dgm:prSet/>
      <dgm:spPr/>
      <dgm:t>
        <a:bodyPr/>
        <a:lstStyle/>
        <a:p>
          <a:endParaRPr lang="en-GB" sz="2400"/>
        </a:p>
      </dgm:t>
    </dgm:pt>
    <dgm:pt modelId="{0A31A82B-CBD5-184D-910C-A65BADCE7E8A}" type="sibTrans" cxnId="{652A01D8-D9AE-F546-A2EE-D4CB47FC4F7B}">
      <dgm:prSet/>
      <dgm:spPr/>
      <dgm:t>
        <a:bodyPr/>
        <a:lstStyle/>
        <a:p>
          <a:endParaRPr lang="en-GB" sz="2400"/>
        </a:p>
      </dgm:t>
    </dgm:pt>
    <dgm:pt modelId="{3A1A3402-F2F8-6847-A1BB-7B5290790F10}">
      <dgm:prSet phldrT="[Text]" custT="1"/>
      <dgm:spPr/>
      <dgm:t>
        <a:bodyPr/>
        <a:lstStyle/>
        <a:p>
          <a:r>
            <a:rPr lang="en-GB" sz="1600"/>
            <a:t>Organisation &amp; Supply Chain</a:t>
          </a:r>
        </a:p>
      </dgm:t>
    </dgm:pt>
    <dgm:pt modelId="{7AB3DEA0-CAE7-7D41-A7BD-B6A6A0F2A944}" type="parTrans" cxnId="{68C4863D-82C7-F141-B685-962FBF7393ED}">
      <dgm:prSet/>
      <dgm:spPr/>
      <dgm:t>
        <a:bodyPr/>
        <a:lstStyle/>
        <a:p>
          <a:endParaRPr lang="en-GB" sz="2400"/>
        </a:p>
      </dgm:t>
    </dgm:pt>
    <dgm:pt modelId="{D131BA03-1A39-0744-BBA3-6B36CF514078}" type="sibTrans" cxnId="{68C4863D-82C7-F141-B685-962FBF7393ED}">
      <dgm:prSet/>
      <dgm:spPr/>
      <dgm:t>
        <a:bodyPr/>
        <a:lstStyle/>
        <a:p>
          <a:endParaRPr lang="en-GB" sz="2400"/>
        </a:p>
      </dgm:t>
    </dgm:pt>
    <dgm:pt modelId="{B3D95C66-2E2E-7441-B0C3-BC9E94E1248E}">
      <dgm:prSet phldrT="[Text]" custT="1"/>
      <dgm:spPr/>
      <dgm:t>
        <a:bodyPr/>
        <a:lstStyle/>
        <a:p>
          <a:r>
            <a:rPr lang="en-GB" sz="1200"/>
            <a:t>One or two individuals</a:t>
          </a:r>
        </a:p>
      </dgm:t>
    </dgm:pt>
    <dgm:pt modelId="{D926440C-66C5-2F4B-A8FB-B1398D233B1C}" type="parTrans" cxnId="{F552E879-8185-D940-8894-B420FD9FF4B1}">
      <dgm:prSet/>
      <dgm:spPr/>
      <dgm:t>
        <a:bodyPr/>
        <a:lstStyle/>
        <a:p>
          <a:endParaRPr lang="en-GB" sz="2400"/>
        </a:p>
      </dgm:t>
    </dgm:pt>
    <dgm:pt modelId="{D8DA1513-2809-8848-9FCB-192FA1DBD829}" type="sibTrans" cxnId="{F552E879-8185-D940-8894-B420FD9FF4B1}">
      <dgm:prSet/>
      <dgm:spPr/>
      <dgm:t>
        <a:bodyPr/>
        <a:lstStyle/>
        <a:p>
          <a:endParaRPr lang="en-GB" sz="2400"/>
        </a:p>
      </dgm:t>
    </dgm:pt>
    <dgm:pt modelId="{D5AC3119-0584-EA40-9974-777ED2F3AA44}">
      <dgm:prSet phldrT="[Text]" custT="1"/>
      <dgm:spPr/>
      <dgm:t>
        <a:bodyPr/>
        <a:lstStyle/>
        <a:p>
          <a:r>
            <a:rPr lang="en-GB" sz="1200"/>
            <a:t>Venture or new unit</a:t>
          </a:r>
        </a:p>
      </dgm:t>
    </dgm:pt>
    <dgm:pt modelId="{8B928691-8A66-6341-9B0E-73F90B5F1C97}" type="parTrans" cxnId="{87080428-A904-5F4D-B0B0-BF771E841162}">
      <dgm:prSet/>
      <dgm:spPr/>
      <dgm:t>
        <a:bodyPr/>
        <a:lstStyle/>
        <a:p>
          <a:endParaRPr lang="en-GB" sz="2400"/>
        </a:p>
      </dgm:t>
    </dgm:pt>
    <dgm:pt modelId="{DDC582AD-C8F5-7442-8D18-7E26DE8FE9D1}" type="sibTrans" cxnId="{87080428-A904-5F4D-B0B0-BF771E841162}">
      <dgm:prSet/>
      <dgm:spPr/>
      <dgm:t>
        <a:bodyPr/>
        <a:lstStyle/>
        <a:p>
          <a:endParaRPr lang="en-GB" sz="2400"/>
        </a:p>
      </dgm:t>
    </dgm:pt>
    <dgm:pt modelId="{DB555879-A52D-A442-B633-8E28318A07F0}">
      <dgm:prSet phldrT="[Text]" custT="1"/>
      <dgm:spPr/>
      <dgm:t>
        <a:bodyPr/>
        <a:lstStyle/>
        <a:p>
          <a:r>
            <a:rPr lang="en-GB" sz="1400"/>
            <a:t>Demonstration</a:t>
          </a:r>
        </a:p>
      </dgm:t>
    </dgm:pt>
    <dgm:pt modelId="{11B5E237-2E71-064B-8A02-D256A77BC371}" type="parTrans" cxnId="{2FC4C11B-E67B-AF42-8E61-34CB638317D3}">
      <dgm:prSet/>
      <dgm:spPr/>
      <dgm:t>
        <a:bodyPr/>
        <a:lstStyle/>
        <a:p>
          <a:endParaRPr lang="en-GB" sz="2400"/>
        </a:p>
      </dgm:t>
    </dgm:pt>
    <dgm:pt modelId="{0D5753CC-13A2-9047-B8C8-091D7E8FC4B0}" type="sibTrans" cxnId="{2FC4C11B-E67B-AF42-8E61-34CB638317D3}">
      <dgm:prSet/>
      <dgm:spPr/>
      <dgm:t>
        <a:bodyPr/>
        <a:lstStyle/>
        <a:p>
          <a:endParaRPr lang="en-GB" sz="2400"/>
        </a:p>
      </dgm:t>
    </dgm:pt>
    <dgm:pt modelId="{BA8665A2-5800-9B46-B6AB-3283D11CDA14}">
      <dgm:prSet phldrT="[Text]" custT="1"/>
      <dgm:spPr/>
      <dgm:t>
        <a:bodyPr/>
        <a:lstStyle/>
        <a:p>
          <a:r>
            <a:rPr lang="en-GB" sz="1400"/>
            <a:t>Commercialisation</a:t>
          </a:r>
        </a:p>
      </dgm:t>
    </dgm:pt>
    <dgm:pt modelId="{107EB23F-51F1-E449-BBB1-BCCB1C666A59}" type="parTrans" cxnId="{BCCDD24D-B1BD-954D-A063-85BEBF093069}">
      <dgm:prSet/>
      <dgm:spPr/>
      <dgm:t>
        <a:bodyPr/>
        <a:lstStyle/>
        <a:p>
          <a:endParaRPr lang="en-GB" sz="2400"/>
        </a:p>
      </dgm:t>
    </dgm:pt>
    <dgm:pt modelId="{01FF0D64-3F83-C747-A1A4-0C7E6BB1856E}" type="sibTrans" cxnId="{BCCDD24D-B1BD-954D-A063-85BEBF093069}">
      <dgm:prSet/>
      <dgm:spPr/>
      <dgm:t>
        <a:bodyPr/>
        <a:lstStyle/>
        <a:p>
          <a:endParaRPr lang="en-GB" sz="2400"/>
        </a:p>
      </dgm:t>
    </dgm:pt>
    <dgm:pt modelId="{B064AF0C-65C7-4546-91C8-24EB0F2356B2}">
      <dgm:prSet phldrT="[Text]" custT="1"/>
      <dgm:spPr/>
      <dgm:t>
        <a:bodyPr/>
        <a:lstStyle/>
        <a:p>
          <a:r>
            <a:rPr lang="en-GB" sz="1400"/>
            <a:t>Deployment</a:t>
          </a:r>
        </a:p>
      </dgm:t>
    </dgm:pt>
    <dgm:pt modelId="{835FA2E9-0B2C-1A41-92C9-B86CF5772046}" type="parTrans" cxnId="{CAF45512-4679-7049-8355-07E3C6CBBB9C}">
      <dgm:prSet/>
      <dgm:spPr/>
      <dgm:t>
        <a:bodyPr/>
        <a:lstStyle/>
        <a:p>
          <a:endParaRPr lang="en-GB" sz="2400"/>
        </a:p>
      </dgm:t>
    </dgm:pt>
    <dgm:pt modelId="{1FD5EBB7-4421-584B-A376-64EF66ABA720}" type="sibTrans" cxnId="{CAF45512-4679-7049-8355-07E3C6CBBB9C}">
      <dgm:prSet/>
      <dgm:spPr/>
      <dgm:t>
        <a:bodyPr/>
        <a:lstStyle/>
        <a:p>
          <a:endParaRPr lang="en-GB" sz="2400"/>
        </a:p>
      </dgm:t>
    </dgm:pt>
    <dgm:pt modelId="{78B92E83-D575-3941-9355-D0C0DE9DB356}">
      <dgm:prSet phldrT="[Text]" custT="1"/>
      <dgm:spPr/>
      <dgm:t>
        <a:bodyPr/>
        <a:lstStyle/>
        <a:p>
          <a:r>
            <a:rPr lang="en-GB" sz="1400"/>
            <a:t>Wide Diffusion</a:t>
          </a:r>
        </a:p>
      </dgm:t>
    </dgm:pt>
    <dgm:pt modelId="{BF7AE770-B8D6-134B-AE47-492BDC65139E}" type="parTrans" cxnId="{131F9D7B-AB26-9346-89CB-84B587D1CDD6}">
      <dgm:prSet/>
      <dgm:spPr/>
      <dgm:t>
        <a:bodyPr/>
        <a:lstStyle/>
        <a:p>
          <a:endParaRPr lang="en-GB" sz="2400"/>
        </a:p>
      </dgm:t>
    </dgm:pt>
    <dgm:pt modelId="{D54A2BA6-582A-8E4C-973F-945A93B19B71}" type="sibTrans" cxnId="{131F9D7B-AB26-9346-89CB-84B587D1CDD6}">
      <dgm:prSet/>
      <dgm:spPr/>
      <dgm:t>
        <a:bodyPr/>
        <a:lstStyle/>
        <a:p>
          <a:endParaRPr lang="en-GB" sz="2400"/>
        </a:p>
      </dgm:t>
    </dgm:pt>
    <dgm:pt modelId="{23FF2C14-8020-424A-A032-B658167AF86A}">
      <dgm:prSet phldrT="[Text]" custT="1"/>
      <dgm:spPr/>
      <dgm:t>
        <a:bodyPr/>
        <a:lstStyle/>
        <a:p>
          <a:r>
            <a:rPr lang="en-GB" sz="1600"/>
            <a:t>Finances</a:t>
          </a:r>
        </a:p>
      </dgm:t>
    </dgm:pt>
    <dgm:pt modelId="{5F1C36B6-91E3-2045-9FB9-353583CB4525}" type="parTrans" cxnId="{93D1C829-1B33-8A4D-9A99-0633211038C2}">
      <dgm:prSet/>
      <dgm:spPr/>
      <dgm:t>
        <a:bodyPr/>
        <a:lstStyle/>
        <a:p>
          <a:endParaRPr lang="en-GB" sz="2400"/>
        </a:p>
      </dgm:t>
    </dgm:pt>
    <dgm:pt modelId="{FC0F52F8-9B21-2C44-8037-72E059FD8AD0}" type="sibTrans" cxnId="{93D1C829-1B33-8A4D-9A99-0633211038C2}">
      <dgm:prSet/>
      <dgm:spPr/>
      <dgm:t>
        <a:bodyPr/>
        <a:lstStyle/>
        <a:p>
          <a:endParaRPr lang="en-GB" sz="2400"/>
        </a:p>
      </dgm:t>
    </dgm:pt>
    <dgm:pt modelId="{F099D88D-8057-D74B-B887-197AFEA8C4FB}">
      <dgm:prSet phldrT="[Text]" custT="1"/>
      <dgm:spPr/>
      <dgm:t>
        <a:bodyPr/>
        <a:lstStyle/>
        <a:p>
          <a:r>
            <a:rPr lang="en-GB" sz="1600"/>
            <a:t>Regulatory Environment</a:t>
          </a:r>
        </a:p>
      </dgm:t>
    </dgm:pt>
    <dgm:pt modelId="{69115CBC-5CBE-134B-BD2A-0BF8A03A7A90}" type="parTrans" cxnId="{27E00222-25AB-EC41-87B9-DC61BD6776FD}">
      <dgm:prSet/>
      <dgm:spPr/>
      <dgm:t>
        <a:bodyPr/>
        <a:lstStyle/>
        <a:p>
          <a:endParaRPr lang="en-GB" sz="2400"/>
        </a:p>
      </dgm:t>
    </dgm:pt>
    <dgm:pt modelId="{DC757511-2BE4-AA4B-B39E-E960B4B98D44}" type="sibTrans" cxnId="{27E00222-25AB-EC41-87B9-DC61BD6776FD}">
      <dgm:prSet/>
      <dgm:spPr/>
      <dgm:t>
        <a:bodyPr/>
        <a:lstStyle/>
        <a:p>
          <a:endParaRPr lang="en-GB" sz="2400"/>
        </a:p>
      </dgm:t>
    </dgm:pt>
    <dgm:pt modelId="{B73334D4-10E6-3F41-A8A4-E752DEACB965}">
      <dgm:prSet phldrT="[Text]" custT="1"/>
      <dgm:spPr/>
      <dgm:t>
        <a:bodyPr/>
        <a:lstStyle/>
        <a:p>
          <a:r>
            <a:rPr lang="en-GB" sz="1600"/>
            <a:t>Institutionalisation</a:t>
          </a:r>
        </a:p>
      </dgm:t>
    </dgm:pt>
    <dgm:pt modelId="{1152C405-4A5A-4949-ABA7-DC251C933C73}" type="parTrans" cxnId="{46B20EF8-ECC4-3B48-A278-5603D2E57C79}">
      <dgm:prSet/>
      <dgm:spPr/>
      <dgm:t>
        <a:bodyPr/>
        <a:lstStyle/>
        <a:p>
          <a:endParaRPr lang="en-GB" sz="2400"/>
        </a:p>
      </dgm:t>
    </dgm:pt>
    <dgm:pt modelId="{A1743863-0D23-1741-9F46-AD1AF9ABFA76}" type="sibTrans" cxnId="{46B20EF8-ECC4-3B48-A278-5603D2E57C79}">
      <dgm:prSet/>
      <dgm:spPr/>
      <dgm:t>
        <a:bodyPr/>
        <a:lstStyle/>
        <a:p>
          <a:endParaRPr lang="en-GB" sz="2400"/>
        </a:p>
      </dgm:t>
    </dgm:pt>
    <dgm:pt modelId="{03165DEB-9702-4A4F-8A70-B34751B176C5}">
      <dgm:prSet phldrT="[Text]" custT="1"/>
      <dgm:spPr/>
      <dgm:t>
        <a:bodyPr/>
        <a:lstStyle/>
        <a:p>
          <a:pPr>
            <a:buFont typeface="Arial" panose="020B0604020202020204" pitchFamily="34" charset="0"/>
            <a:buChar char="•"/>
          </a:pPr>
          <a:r>
            <a:rPr lang="en-GB" sz="1200"/>
            <a:t>Demand created in first niche markets</a:t>
          </a:r>
        </a:p>
      </dgm:t>
    </dgm:pt>
    <dgm:pt modelId="{6DDE90FC-1AE1-C44C-810B-72B454A58BF3}" type="parTrans" cxnId="{494AAB24-8D03-504E-9ED7-641846DC2A72}">
      <dgm:prSet/>
      <dgm:spPr/>
      <dgm:t>
        <a:bodyPr/>
        <a:lstStyle/>
        <a:p>
          <a:endParaRPr lang="en-GB"/>
        </a:p>
      </dgm:t>
    </dgm:pt>
    <dgm:pt modelId="{CCF7F103-6682-E543-884C-1DE222F996A5}" type="sibTrans" cxnId="{494AAB24-8D03-504E-9ED7-641846DC2A72}">
      <dgm:prSet/>
      <dgm:spPr/>
      <dgm:t>
        <a:bodyPr/>
        <a:lstStyle/>
        <a:p>
          <a:endParaRPr lang="en-GB"/>
        </a:p>
      </dgm:t>
    </dgm:pt>
    <dgm:pt modelId="{E8BA6A88-6422-564A-A1C8-BCAF60CEBAD9}">
      <dgm:prSet phldrT="[Text]" custT="1"/>
      <dgm:spPr/>
      <dgm:t>
        <a:bodyPr/>
        <a:lstStyle/>
        <a:p>
          <a:pPr>
            <a:buFont typeface="Arial" panose="020B0604020202020204" pitchFamily="34" charset="0"/>
            <a:buChar char="•"/>
          </a:pPr>
          <a:r>
            <a:rPr lang="en-GB" sz="1200"/>
            <a:t>Niche markets &amp; practices established</a:t>
          </a:r>
        </a:p>
      </dgm:t>
    </dgm:pt>
    <dgm:pt modelId="{D8794105-1603-8B43-A960-34E233F88DC9}" type="parTrans" cxnId="{11B2801A-3938-4247-84E7-57460426CFFC}">
      <dgm:prSet/>
      <dgm:spPr/>
      <dgm:t>
        <a:bodyPr/>
        <a:lstStyle/>
        <a:p>
          <a:endParaRPr lang="en-GB"/>
        </a:p>
      </dgm:t>
    </dgm:pt>
    <dgm:pt modelId="{B62AC62B-127E-E944-AA15-B3DA51852C18}" type="sibTrans" cxnId="{11B2801A-3938-4247-84E7-57460426CFFC}">
      <dgm:prSet/>
      <dgm:spPr/>
      <dgm:t>
        <a:bodyPr/>
        <a:lstStyle/>
        <a:p>
          <a:endParaRPr lang="en-GB"/>
        </a:p>
      </dgm:t>
    </dgm:pt>
    <dgm:pt modelId="{C98B76C4-9294-6840-BE77-9B4DFBA8D67C}">
      <dgm:prSet phldrT="[Text]" custT="1"/>
      <dgm:spPr/>
      <dgm:t>
        <a:bodyPr/>
        <a:lstStyle/>
        <a:p>
          <a:pPr>
            <a:buFont typeface="Arial" panose="020B0604020202020204" pitchFamily="34" charset="0"/>
            <a:buChar char="•"/>
          </a:pPr>
          <a:r>
            <a:rPr lang="en-GB" sz="1200"/>
            <a:t>Expanding beyond niche market, new practices expanding</a:t>
          </a:r>
        </a:p>
      </dgm:t>
    </dgm:pt>
    <dgm:pt modelId="{31EFFBFA-1D84-4246-8BEB-D1879A3B6D0E}" type="parTrans" cxnId="{E8594CD3-92A5-914B-ADA3-1FED7C6FABFE}">
      <dgm:prSet/>
      <dgm:spPr/>
      <dgm:t>
        <a:bodyPr/>
        <a:lstStyle/>
        <a:p>
          <a:endParaRPr lang="en-GB"/>
        </a:p>
      </dgm:t>
    </dgm:pt>
    <dgm:pt modelId="{410D8595-9008-E24D-947B-D2A5C47747C8}" type="sibTrans" cxnId="{E8594CD3-92A5-914B-ADA3-1FED7C6FABFE}">
      <dgm:prSet/>
      <dgm:spPr/>
      <dgm:t>
        <a:bodyPr/>
        <a:lstStyle/>
        <a:p>
          <a:endParaRPr lang="en-GB"/>
        </a:p>
      </dgm:t>
    </dgm:pt>
    <dgm:pt modelId="{F5DE0EC1-2419-A944-8BEB-E5A447829687}">
      <dgm:prSet phldrT="[Text]" custT="1"/>
      <dgm:spPr/>
      <dgm:t>
        <a:bodyPr/>
        <a:lstStyle/>
        <a:p>
          <a:pPr>
            <a:buFont typeface="Arial" panose="020B0604020202020204" pitchFamily="34" charset="0"/>
            <a:buChar char="•"/>
          </a:pPr>
          <a:r>
            <a:rPr lang="en-GB" sz="1200"/>
            <a:t>Well defined user demand &amp; practices established</a:t>
          </a:r>
        </a:p>
      </dgm:t>
    </dgm:pt>
    <dgm:pt modelId="{AF0B2E1D-9AE4-6C40-BC13-008A1EBC6659}" type="parTrans" cxnId="{BB21F549-CCCE-1845-A71B-41BFC8787651}">
      <dgm:prSet/>
      <dgm:spPr/>
      <dgm:t>
        <a:bodyPr/>
        <a:lstStyle/>
        <a:p>
          <a:endParaRPr lang="en-GB"/>
        </a:p>
      </dgm:t>
    </dgm:pt>
    <dgm:pt modelId="{0D20A529-01B7-C844-B2D0-29F5F649F7BF}" type="sibTrans" cxnId="{BB21F549-CCCE-1845-A71B-41BFC8787651}">
      <dgm:prSet/>
      <dgm:spPr/>
      <dgm:t>
        <a:bodyPr/>
        <a:lstStyle/>
        <a:p>
          <a:endParaRPr lang="en-GB"/>
        </a:p>
      </dgm:t>
    </dgm:pt>
    <dgm:pt modelId="{2ED18E88-F025-D441-87D7-03B688F6BE2A}">
      <dgm:prSet phldrT="[Text]" custT="1"/>
      <dgm:spPr/>
      <dgm:t>
        <a:bodyPr/>
        <a:lstStyle/>
        <a:p>
          <a:r>
            <a:rPr lang="en-GB" sz="1200"/>
            <a:t>First outsiders/entrepreneurs</a:t>
          </a:r>
        </a:p>
      </dgm:t>
    </dgm:pt>
    <dgm:pt modelId="{B1DD2DD0-8E0F-9D4C-B15E-E008F5F303D3}" type="parTrans" cxnId="{4BF8F47D-2250-6E4A-8FF9-3B246E6A232A}">
      <dgm:prSet/>
      <dgm:spPr/>
      <dgm:t>
        <a:bodyPr/>
        <a:lstStyle/>
        <a:p>
          <a:endParaRPr lang="en-GB"/>
        </a:p>
      </dgm:t>
    </dgm:pt>
    <dgm:pt modelId="{12BA8D0E-61EB-C447-B8AD-70EFEED7A7B9}" type="sibTrans" cxnId="{4BF8F47D-2250-6E4A-8FF9-3B246E6A232A}">
      <dgm:prSet/>
      <dgm:spPr/>
      <dgm:t>
        <a:bodyPr/>
        <a:lstStyle/>
        <a:p>
          <a:endParaRPr lang="en-GB"/>
        </a:p>
      </dgm:t>
    </dgm:pt>
    <dgm:pt modelId="{67500DFF-7EB2-FA43-A135-B84712617223}">
      <dgm:prSet phldrT="[Text]" custT="1"/>
      <dgm:spPr/>
      <dgm:t>
        <a:bodyPr/>
        <a:lstStyle/>
        <a:p>
          <a:r>
            <a:rPr lang="en-GB" sz="1200"/>
            <a:t>Recruit/train specialists, develop supply chain</a:t>
          </a:r>
        </a:p>
      </dgm:t>
    </dgm:pt>
    <dgm:pt modelId="{401F1C9A-628A-534C-A78A-734436EE247B}" type="parTrans" cxnId="{73BD8808-0D99-6F4E-94FE-6EBE7CA6D1CA}">
      <dgm:prSet/>
      <dgm:spPr/>
      <dgm:t>
        <a:bodyPr/>
        <a:lstStyle/>
        <a:p>
          <a:endParaRPr lang="en-GB"/>
        </a:p>
      </dgm:t>
    </dgm:pt>
    <dgm:pt modelId="{9735F0FE-384F-A549-BB89-37BBAD913857}" type="sibTrans" cxnId="{73BD8808-0D99-6F4E-94FE-6EBE7CA6D1CA}">
      <dgm:prSet/>
      <dgm:spPr/>
      <dgm:t>
        <a:bodyPr/>
        <a:lstStyle/>
        <a:p>
          <a:endParaRPr lang="en-GB"/>
        </a:p>
      </dgm:t>
    </dgm:pt>
    <dgm:pt modelId="{83390703-55F2-AE47-A045-2A28AF2A5FD2}">
      <dgm:prSet phldrT="[Text]" custT="1"/>
      <dgm:spPr/>
      <dgm:t>
        <a:bodyPr/>
        <a:lstStyle/>
        <a:p>
          <a:r>
            <a:rPr lang="en-GB" sz="1200"/>
            <a:t>Grow operational staff &amp; production capacity</a:t>
          </a:r>
        </a:p>
      </dgm:t>
    </dgm:pt>
    <dgm:pt modelId="{AFFCF4B4-FE20-BA4E-83B4-F8570D8917A8}" type="parTrans" cxnId="{C082F4F4-0FAD-614F-9EF1-B745877153B9}">
      <dgm:prSet/>
      <dgm:spPr/>
      <dgm:t>
        <a:bodyPr/>
        <a:lstStyle/>
        <a:p>
          <a:endParaRPr lang="en-GB"/>
        </a:p>
      </dgm:t>
    </dgm:pt>
    <dgm:pt modelId="{1023C1E5-9498-1D4C-BA1A-BA0D94648143}" type="sibTrans" cxnId="{C082F4F4-0FAD-614F-9EF1-B745877153B9}">
      <dgm:prSet/>
      <dgm:spPr/>
      <dgm:t>
        <a:bodyPr/>
        <a:lstStyle/>
        <a:p>
          <a:endParaRPr lang="en-GB"/>
        </a:p>
      </dgm:t>
    </dgm:pt>
    <dgm:pt modelId="{F3242973-282E-874B-809A-E73E95E71711}">
      <dgm:prSet phldrT="[Text]" custT="1"/>
      <dgm:spPr/>
      <dgm:t>
        <a:bodyPr/>
        <a:lstStyle/>
        <a:p>
          <a:r>
            <a:rPr lang="en-GB" sz="1200"/>
            <a:t>Mature company or independent division</a:t>
          </a:r>
        </a:p>
      </dgm:t>
    </dgm:pt>
    <dgm:pt modelId="{4D0C9BEF-6D46-DC40-8E60-518C0153742E}" type="parTrans" cxnId="{1DEAB8C6-D5E5-6B46-81CF-4F7BB3F82E45}">
      <dgm:prSet/>
      <dgm:spPr/>
      <dgm:t>
        <a:bodyPr/>
        <a:lstStyle/>
        <a:p>
          <a:endParaRPr lang="en-GB"/>
        </a:p>
      </dgm:t>
    </dgm:pt>
    <dgm:pt modelId="{5B87E76D-CD20-474D-A937-41AB6FD2ADAA}" type="sibTrans" cxnId="{1DEAB8C6-D5E5-6B46-81CF-4F7BB3F82E45}">
      <dgm:prSet/>
      <dgm:spPr/>
      <dgm:t>
        <a:bodyPr/>
        <a:lstStyle/>
        <a:p>
          <a:endParaRPr lang="en-GB"/>
        </a:p>
      </dgm:t>
    </dgm:pt>
    <dgm:pt modelId="{2422DC53-9C77-C94E-A912-146CA0751438}">
      <dgm:prSet phldrT="[Text]" custT="1"/>
      <dgm:spPr/>
      <dgm:t>
        <a:bodyPr/>
        <a:lstStyle/>
        <a:p>
          <a:r>
            <a:rPr lang="en-GB" sz="1200"/>
            <a:t>Speculative public/ internal funding</a:t>
          </a:r>
        </a:p>
      </dgm:t>
    </dgm:pt>
    <dgm:pt modelId="{B4E6023D-B41A-0E4D-A8F9-F6A4A58C146C}" type="parTrans" cxnId="{CCA3A8AD-1C20-3141-9689-27C9D2D22905}">
      <dgm:prSet/>
      <dgm:spPr/>
      <dgm:t>
        <a:bodyPr/>
        <a:lstStyle/>
        <a:p>
          <a:endParaRPr lang="en-GB"/>
        </a:p>
      </dgm:t>
    </dgm:pt>
    <dgm:pt modelId="{2FD3ABD3-6204-E44B-A164-24E8162FD6B4}" type="sibTrans" cxnId="{CCA3A8AD-1C20-3141-9689-27C9D2D22905}">
      <dgm:prSet/>
      <dgm:spPr/>
      <dgm:t>
        <a:bodyPr/>
        <a:lstStyle/>
        <a:p>
          <a:endParaRPr lang="en-GB"/>
        </a:p>
      </dgm:t>
    </dgm:pt>
    <dgm:pt modelId="{55FF3ABD-F644-A84B-80D7-A855CA60CDF9}">
      <dgm:prSet phldrT="[Text]" custT="1"/>
      <dgm:spPr/>
      <dgm:t>
        <a:bodyPr/>
        <a:lstStyle/>
        <a:p>
          <a:r>
            <a:rPr lang="en-GB" sz="1200"/>
            <a:t>Targeted internal funds/project specific public grants</a:t>
          </a:r>
        </a:p>
      </dgm:t>
    </dgm:pt>
    <dgm:pt modelId="{E6800E3C-074F-7544-805A-5D398CA7B064}" type="parTrans" cxnId="{B80E8034-E228-974C-B1BD-70643F16FB67}">
      <dgm:prSet/>
      <dgm:spPr/>
      <dgm:t>
        <a:bodyPr/>
        <a:lstStyle/>
        <a:p>
          <a:endParaRPr lang="en-GB"/>
        </a:p>
      </dgm:t>
    </dgm:pt>
    <dgm:pt modelId="{7BDBFE88-2C1E-FB44-AF5C-4504FF1896FA}" type="sibTrans" cxnId="{B80E8034-E228-974C-B1BD-70643F16FB67}">
      <dgm:prSet/>
      <dgm:spPr/>
      <dgm:t>
        <a:bodyPr/>
        <a:lstStyle/>
        <a:p>
          <a:endParaRPr lang="en-GB"/>
        </a:p>
      </dgm:t>
    </dgm:pt>
    <dgm:pt modelId="{FF3934B3-74C9-A44F-BF5A-DE083BFDCE92}">
      <dgm:prSet phldrT="[Text]" custT="1"/>
      <dgm:spPr/>
      <dgm:t>
        <a:bodyPr/>
        <a:lstStyle/>
        <a:p>
          <a:r>
            <a:rPr lang="en-GB" sz="1200"/>
            <a:t>Targeted internal funds, project grants, angel or VC investors</a:t>
          </a:r>
        </a:p>
      </dgm:t>
    </dgm:pt>
    <dgm:pt modelId="{BBBE0E9D-5D81-2742-AD8D-6DC25F73DB46}" type="parTrans" cxnId="{00490806-9B0D-1E4B-9908-EBB82F71B9DD}">
      <dgm:prSet/>
      <dgm:spPr/>
      <dgm:t>
        <a:bodyPr/>
        <a:lstStyle/>
        <a:p>
          <a:endParaRPr lang="en-GB"/>
        </a:p>
      </dgm:t>
    </dgm:pt>
    <dgm:pt modelId="{16DD4261-0AB2-A44D-B2B5-E8F84D54F2CF}" type="sibTrans" cxnId="{00490806-9B0D-1E4B-9908-EBB82F71B9DD}">
      <dgm:prSet/>
      <dgm:spPr/>
      <dgm:t>
        <a:bodyPr/>
        <a:lstStyle/>
        <a:p>
          <a:endParaRPr lang="en-GB"/>
        </a:p>
      </dgm:t>
    </dgm:pt>
    <dgm:pt modelId="{90B4F900-2A91-934B-ABC0-7EF53E6A96FF}">
      <dgm:prSet phldrT="[Text]" custT="1"/>
      <dgm:spPr/>
      <dgm:t>
        <a:bodyPr/>
        <a:lstStyle/>
        <a:p>
          <a:r>
            <a:rPr lang="en-GB" sz="1200"/>
            <a:t>1st sales, internal funds, project grants, angel/VC investor</a:t>
          </a:r>
        </a:p>
      </dgm:t>
    </dgm:pt>
    <dgm:pt modelId="{7D41DAF6-525A-BB46-A1F5-7C064B6E4597}" type="parTrans" cxnId="{FF46053A-2309-EE4C-9F9F-E6C0BBC20B8F}">
      <dgm:prSet/>
      <dgm:spPr/>
      <dgm:t>
        <a:bodyPr/>
        <a:lstStyle/>
        <a:p>
          <a:endParaRPr lang="en-GB"/>
        </a:p>
      </dgm:t>
    </dgm:pt>
    <dgm:pt modelId="{7910B693-7DE2-FF4F-99BC-03BA70C134B9}" type="sibTrans" cxnId="{FF46053A-2309-EE4C-9F9F-E6C0BBC20B8F}">
      <dgm:prSet/>
      <dgm:spPr/>
      <dgm:t>
        <a:bodyPr/>
        <a:lstStyle/>
        <a:p>
          <a:endParaRPr lang="en-GB"/>
        </a:p>
      </dgm:t>
    </dgm:pt>
    <dgm:pt modelId="{5EC5E860-E575-1C4F-B276-532740242104}">
      <dgm:prSet phldrT="[Text]" custT="1"/>
      <dgm:spPr/>
      <dgm:t>
        <a:bodyPr/>
        <a:lstStyle/>
        <a:p>
          <a:r>
            <a:rPr lang="en-GB" sz="1200"/>
            <a:t>First profits, first commercial debt and equity investment</a:t>
          </a:r>
        </a:p>
      </dgm:t>
    </dgm:pt>
    <dgm:pt modelId="{3F1126D3-4829-5A47-9C37-8F5356EEE805}" type="parTrans" cxnId="{BC812422-C04D-364F-93A9-58D61BB023F9}">
      <dgm:prSet/>
      <dgm:spPr/>
      <dgm:t>
        <a:bodyPr/>
        <a:lstStyle/>
        <a:p>
          <a:endParaRPr lang="en-GB"/>
        </a:p>
      </dgm:t>
    </dgm:pt>
    <dgm:pt modelId="{30C1955A-1CCF-AA4E-BFB0-E7BC823FDA43}" type="sibTrans" cxnId="{BC812422-C04D-364F-93A9-58D61BB023F9}">
      <dgm:prSet/>
      <dgm:spPr/>
      <dgm:t>
        <a:bodyPr/>
        <a:lstStyle/>
        <a:p>
          <a:endParaRPr lang="en-GB"/>
        </a:p>
      </dgm:t>
    </dgm:pt>
    <dgm:pt modelId="{03551657-B190-5142-BD08-FA9A9FC481CE}">
      <dgm:prSet phldrT="[Text]" custT="1"/>
      <dgm:spPr/>
      <dgm:t>
        <a:bodyPr/>
        <a:lstStyle/>
        <a:p>
          <a:r>
            <a:rPr lang="en-GB" sz="1200"/>
            <a:t>Neutral or negative</a:t>
          </a:r>
        </a:p>
      </dgm:t>
    </dgm:pt>
    <dgm:pt modelId="{296E9C4E-7C63-8A45-B109-0EE0DB135B65}" type="parTrans" cxnId="{9F69F128-C3CB-B94B-8EAD-8FDAC514D4C2}">
      <dgm:prSet/>
      <dgm:spPr/>
      <dgm:t>
        <a:bodyPr/>
        <a:lstStyle/>
        <a:p>
          <a:endParaRPr lang="en-GB"/>
        </a:p>
      </dgm:t>
    </dgm:pt>
    <dgm:pt modelId="{BE88C6F8-7694-CC46-B55F-8395A305B6DE}" type="sibTrans" cxnId="{9F69F128-C3CB-B94B-8EAD-8FDAC514D4C2}">
      <dgm:prSet/>
      <dgm:spPr/>
      <dgm:t>
        <a:bodyPr/>
        <a:lstStyle/>
        <a:p>
          <a:endParaRPr lang="en-GB"/>
        </a:p>
      </dgm:t>
    </dgm:pt>
    <dgm:pt modelId="{CEB115CF-864D-B147-8354-56A5A82C62A2}">
      <dgm:prSet phldrT="[Text]" custT="1"/>
      <dgm:spPr/>
      <dgm:t>
        <a:bodyPr/>
        <a:lstStyle/>
        <a:p>
          <a:r>
            <a:rPr lang="en-GB" sz="1200"/>
            <a:t>Neutral or negative</a:t>
          </a:r>
        </a:p>
      </dgm:t>
    </dgm:pt>
    <dgm:pt modelId="{3E77F7D3-3F20-034F-BD78-B8A70187F755}" type="parTrans" cxnId="{05C94F6A-AEA3-574E-AAC9-DB3D4E84BE40}">
      <dgm:prSet/>
      <dgm:spPr/>
      <dgm:t>
        <a:bodyPr/>
        <a:lstStyle/>
        <a:p>
          <a:endParaRPr lang="en-GB"/>
        </a:p>
      </dgm:t>
    </dgm:pt>
    <dgm:pt modelId="{9DC06386-02B9-BA4A-B454-95BB99A1A418}" type="sibTrans" cxnId="{05C94F6A-AEA3-574E-AAC9-DB3D4E84BE40}">
      <dgm:prSet/>
      <dgm:spPr/>
      <dgm:t>
        <a:bodyPr/>
        <a:lstStyle/>
        <a:p>
          <a:endParaRPr lang="en-GB"/>
        </a:p>
      </dgm:t>
    </dgm:pt>
    <dgm:pt modelId="{DFD7FE27-07CE-6041-B96D-3A6F05B3EF7F}">
      <dgm:prSet phldrT="[Text]" custT="1"/>
      <dgm:spPr/>
      <dgm:t>
        <a:bodyPr/>
        <a:lstStyle/>
        <a:p>
          <a:r>
            <a:rPr lang="en-GB" sz="1200"/>
            <a:t>Neutral regulation, minor amendments to mitigate negative aspects</a:t>
          </a:r>
        </a:p>
      </dgm:t>
    </dgm:pt>
    <dgm:pt modelId="{36B5EC7C-318F-9943-BF9D-D967B6921BB4}" type="parTrans" cxnId="{CE718E05-0D87-0B4F-8766-F028423B11A4}">
      <dgm:prSet/>
      <dgm:spPr/>
      <dgm:t>
        <a:bodyPr/>
        <a:lstStyle/>
        <a:p>
          <a:endParaRPr lang="en-GB"/>
        </a:p>
      </dgm:t>
    </dgm:pt>
    <dgm:pt modelId="{9FF43168-9F31-2543-A7AE-C34419151740}" type="sibTrans" cxnId="{CE718E05-0D87-0B4F-8766-F028423B11A4}">
      <dgm:prSet/>
      <dgm:spPr/>
      <dgm:t>
        <a:bodyPr/>
        <a:lstStyle/>
        <a:p>
          <a:endParaRPr lang="en-GB"/>
        </a:p>
      </dgm:t>
    </dgm:pt>
    <dgm:pt modelId="{69A2FB24-D8EB-324C-8BE5-951C63EF66A4}">
      <dgm:prSet phldrT="[Text]" custT="1"/>
      <dgm:spPr/>
      <dgm:t>
        <a:bodyPr/>
        <a:lstStyle/>
        <a:p>
          <a:r>
            <a:rPr lang="en-GB" sz="1200"/>
            <a:t>Targeted positive additions or amendments</a:t>
          </a:r>
        </a:p>
      </dgm:t>
    </dgm:pt>
    <dgm:pt modelId="{70FB5ABF-A711-B149-A052-078992CB2CF4}" type="parTrans" cxnId="{C8A42510-2A62-9D43-884A-CE459794599E}">
      <dgm:prSet/>
      <dgm:spPr/>
      <dgm:t>
        <a:bodyPr/>
        <a:lstStyle/>
        <a:p>
          <a:endParaRPr lang="en-GB"/>
        </a:p>
      </dgm:t>
    </dgm:pt>
    <dgm:pt modelId="{4D171FA9-F38C-2344-8768-E7048A972B35}" type="sibTrans" cxnId="{C8A42510-2A62-9D43-884A-CE459794599E}">
      <dgm:prSet/>
      <dgm:spPr/>
      <dgm:t>
        <a:bodyPr/>
        <a:lstStyle/>
        <a:p>
          <a:endParaRPr lang="en-GB"/>
        </a:p>
      </dgm:t>
    </dgm:pt>
    <dgm:pt modelId="{92434AAD-FEFD-6C4E-8280-61332DC64C61}">
      <dgm:prSet phldrT="[Text]" custT="1"/>
      <dgm:spPr/>
      <dgm:t>
        <a:bodyPr/>
        <a:lstStyle/>
        <a:p>
          <a:r>
            <a:rPr lang="en-GB" sz="1200"/>
            <a:t>Broad positive additions, amendments or removals</a:t>
          </a:r>
        </a:p>
      </dgm:t>
    </dgm:pt>
    <dgm:pt modelId="{DE3D2F23-8133-AA44-AD03-18917CAC3302}" type="parTrans" cxnId="{170AA885-9405-D946-9D17-A63F9A618C9B}">
      <dgm:prSet/>
      <dgm:spPr/>
      <dgm:t>
        <a:bodyPr/>
        <a:lstStyle/>
        <a:p>
          <a:endParaRPr lang="en-GB"/>
        </a:p>
      </dgm:t>
    </dgm:pt>
    <dgm:pt modelId="{1E837BC8-4CBE-7E4B-9A1B-47E65400E760}" type="sibTrans" cxnId="{170AA885-9405-D946-9D17-A63F9A618C9B}">
      <dgm:prSet/>
      <dgm:spPr/>
      <dgm:t>
        <a:bodyPr/>
        <a:lstStyle/>
        <a:p>
          <a:endParaRPr lang="en-GB"/>
        </a:p>
      </dgm:t>
    </dgm:pt>
    <dgm:pt modelId="{76AE63B8-E76C-0241-9517-84264404F767}">
      <dgm:prSet phldrT="[Text]" custT="1"/>
      <dgm:spPr/>
      <dgm:t>
        <a:bodyPr/>
        <a:lstStyle/>
        <a:p>
          <a:r>
            <a:rPr lang="en-GB" sz="1200"/>
            <a:t>Fully adapted regulatory environmental &amp; market structure</a:t>
          </a:r>
        </a:p>
      </dgm:t>
    </dgm:pt>
    <dgm:pt modelId="{0B97FE7C-2044-0E4F-AC89-FD4C3843A2F3}" type="parTrans" cxnId="{3BA97A46-0CEA-1B4C-8D60-A92EAA1C96D0}">
      <dgm:prSet/>
      <dgm:spPr/>
      <dgm:t>
        <a:bodyPr/>
        <a:lstStyle/>
        <a:p>
          <a:endParaRPr lang="en-GB"/>
        </a:p>
      </dgm:t>
    </dgm:pt>
    <dgm:pt modelId="{0768E0E0-EEF5-614D-982C-FF369FEE9C89}" type="sibTrans" cxnId="{3BA97A46-0CEA-1B4C-8D60-A92EAA1C96D0}">
      <dgm:prSet/>
      <dgm:spPr/>
      <dgm:t>
        <a:bodyPr/>
        <a:lstStyle/>
        <a:p>
          <a:endParaRPr lang="en-GB"/>
        </a:p>
      </dgm:t>
    </dgm:pt>
    <dgm:pt modelId="{9F6A3CF2-BCA5-2749-8FD8-4F663A851175}">
      <dgm:prSet phldrT="[Text]" custT="1"/>
      <dgm:spPr/>
      <dgm:t>
        <a:bodyPr/>
        <a:lstStyle/>
        <a:p>
          <a:r>
            <a:rPr lang="en-GB" sz="1200"/>
            <a:t>Research teams, lone visionaries</a:t>
          </a:r>
        </a:p>
      </dgm:t>
    </dgm:pt>
    <dgm:pt modelId="{A2C2612F-2263-1A43-9538-2097DCD41060}" type="parTrans" cxnId="{D163EECB-B071-3E44-88F7-65D3237BD5CD}">
      <dgm:prSet/>
      <dgm:spPr/>
      <dgm:t>
        <a:bodyPr/>
        <a:lstStyle/>
        <a:p>
          <a:endParaRPr lang="en-GB"/>
        </a:p>
      </dgm:t>
    </dgm:pt>
    <dgm:pt modelId="{EBCB2FD7-888A-954E-A116-4E4073A60F6F}" type="sibTrans" cxnId="{D163EECB-B071-3E44-88F7-65D3237BD5CD}">
      <dgm:prSet/>
      <dgm:spPr/>
      <dgm:t>
        <a:bodyPr/>
        <a:lstStyle/>
        <a:p>
          <a:endParaRPr lang="en-GB"/>
        </a:p>
      </dgm:t>
    </dgm:pt>
    <dgm:pt modelId="{EF24F9C2-D126-4349-BF58-A8BC423CB837}">
      <dgm:prSet phldrT="[Text]" custT="1"/>
      <dgm:spPr/>
      <dgm:t>
        <a:bodyPr/>
        <a:lstStyle/>
        <a:p>
          <a:r>
            <a:rPr lang="en-GB" sz="1200"/>
            <a:t>Specialist technology institutions</a:t>
          </a:r>
        </a:p>
      </dgm:t>
    </dgm:pt>
    <dgm:pt modelId="{78F22F99-CC1E-8443-88A3-AABCA86A7474}" type="parTrans" cxnId="{F614054C-8828-2841-B66C-A5D59639D9ED}">
      <dgm:prSet/>
      <dgm:spPr/>
      <dgm:t>
        <a:bodyPr/>
        <a:lstStyle/>
        <a:p>
          <a:endParaRPr lang="en-GB"/>
        </a:p>
      </dgm:t>
    </dgm:pt>
    <dgm:pt modelId="{FB88F3EF-AC75-3F44-9A3A-66ED2BD240D6}" type="sibTrans" cxnId="{F614054C-8828-2841-B66C-A5D59639D9ED}">
      <dgm:prSet/>
      <dgm:spPr/>
      <dgm:t>
        <a:bodyPr/>
        <a:lstStyle/>
        <a:p>
          <a:endParaRPr lang="en-GB"/>
        </a:p>
      </dgm:t>
    </dgm:pt>
    <dgm:pt modelId="{7D3E2102-AF00-CF46-A452-72499B2F673B}">
      <dgm:prSet phldrT="[Text]" custT="1"/>
      <dgm:spPr/>
      <dgm:t>
        <a:bodyPr/>
        <a:lstStyle/>
        <a:p>
          <a:r>
            <a:rPr lang="en-GB" sz="1200"/>
            <a:t>1st technology associations, new civil service experts</a:t>
          </a:r>
        </a:p>
      </dgm:t>
    </dgm:pt>
    <dgm:pt modelId="{96892283-993F-A340-882E-754B92B2F4C9}" type="parTrans" cxnId="{45B02BC4-111A-A24C-B1EF-22D44C681EFB}">
      <dgm:prSet/>
      <dgm:spPr/>
      <dgm:t>
        <a:bodyPr/>
        <a:lstStyle/>
        <a:p>
          <a:endParaRPr lang="en-GB"/>
        </a:p>
      </dgm:t>
    </dgm:pt>
    <dgm:pt modelId="{1F71572B-F72A-E54D-9237-4876B3B92B2F}" type="sibTrans" cxnId="{45B02BC4-111A-A24C-B1EF-22D44C681EFB}">
      <dgm:prSet/>
      <dgm:spPr/>
      <dgm:t>
        <a:bodyPr/>
        <a:lstStyle/>
        <a:p>
          <a:endParaRPr lang="en-GB"/>
        </a:p>
      </dgm:t>
    </dgm:pt>
    <dgm:pt modelId="{D959D8D6-E890-394E-BF04-81CC4F9867A4}">
      <dgm:prSet phldrT="[Text]" custT="1"/>
      <dgm:spPr/>
      <dgm:t>
        <a:bodyPr/>
        <a:lstStyle/>
        <a:p>
          <a:r>
            <a:rPr lang="en-GB" sz="1200"/>
            <a:t>Growing associations, dedicated government units</a:t>
          </a:r>
        </a:p>
      </dgm:t>
    </dgm:pt>
    <dgm:pt modelId="{A0A35584-75AB-B446-980B-BE45DD127237}" type="parTrans" cxnId="{B26E4740-A2DA-C94A-8078-DAE6F420B906}">
      <dgm:prSet/>
      <dgm:spPr/>
      <dgm:t>
        <a:bodyPr/>
        <a:lstStyle/>
        <a:p>
          <a:endParaRPr lang="en-GB"/>
        </a:p>
      </dgm:t>
    </dgm:pt>
    <dgm:pt modelId="{3D78B598-EB21-3D4E-B4F4-EA0913F8CB3A}" type="sibTrans" cxnId="{B26E4740-A2DA-C94A-8078-DAE6F420B906}">
      <dgm:prSet/>
      <dgm:spPr/>
      <dgm:t>
        <a:bodyPr/>
        <a:lstStyle/>
        <a:p>
          <a:endParaRPr lang="en-GB"/>
        </a:p>
      </dgm:t>
    </dgm:pt>
    <dgm:pt modelId="{4B4F9A9C-0AB1-FE41-8BAC-95EE3636269E}">
      <dgm:prSet phldrT="[Text]" custT="1"/>
      <dgm:spPr/>
      <dgm:t>
        <a:bodyPr/>
        <a:lstStyle/>
        <a:p>
          <a:r>
            <a:rPr lang="en-GB" sz="1600"/>
            <a:t>Infrastructure</a:t>
          </a:r>
        </a:p>
      </dgm:t>
    </dgm:pt>
    <dgm:pt modelId="{D73EDCED-A5A1-6449-9A7C-C1E670E07E02}" type="parTrans" cxnId="{A6D38AFE-EE6F-AA41-9CDE-BF8E67106E67}">
      <dgm:prSet/>
      <dgm:spPr/>
      <dgm:t>
        <a:bodyPr/>
        <a:lstStyle/>
        <a:p>
          <a:endParaRPr lang="en-GB"/>
        </a:p>
      </dgm:t>
    </dgm:pt>
    <dgm:pt modelId="{8A3C8CF5-5E25-AA44-A461-E090C047AC0D}" type="sibTrans" cxnId="{A6D38AFE-EE6F-AA41-9CDE-BF8E67106E67}">
      <dgm:prSet/>
      <dgm:spPr/>
      <dgm:t>
        <a:bodyPr/>
        <a:lstStyle/>
        <a:p>
          <a:endParaRPr lang="en-GB"/>
        </a:p>
      </dgm:t>
    </dgm:pt>
    <dgm:pt modelId="{1457AA9A-C44E-0441-A15F-DB1F38181B12}">
      <dgm:prSet phldrT="[Text]" custT="1"/>
      <dgm:spPr/>
      <dgm:t>
        <a:bodyPr/>
        <a:lstStyle/>
        <a:p>
          <a:r>
            <a:rPr lang="en-GB" sz="1200"/>
            <a:t>Established associations, new governance responsibilities</a:t>
          </a:r>
        </a:p>
      </dgm:t>
    </dgm:pt>
    <dgm:pt modelId="{9D731A50-82C7-FD43-B8AA-2FBB8C7D662C}" type="parTrans" cxnId="{0C9CE8FC-CDB7-C843-BF69-6F2AC2DC050A}">
      <dgm:prSet/>
      <dgm:spPr/>
      <dgm:t>
        <a:bodyPr/>
        <a:lstStyle/>
        <a:p>
          <a:endParaRPr lang="en-GB"/>
        </a:p>
      </dgm:t>
    </dgm:pt>
    <dgm:pt modelId="{D33F7C74-A9DA-2246-B70F-12B56C643F72}" type="sibTrans" cxnId="{0C9CE8FC-CDB7-C843-BF69-6F2AC2DC050A}">
      <dgm:prSet/>
      <dgm:spPr/>
      <dgm:t>
        <a:bodyPr/>
        <a:lstStyle/>
        <a:p>
          <a:endParaRPr lang="en-GB"/>
        </a:p>
      </dgm:t>
    </dgm:pt>
    <dgm:pt modelId="{D51975FD-68F1-AA47-AE95-682BA47759C2}">
      <dgm:prSet phldrT="[Text]" custT="1"/>
      <dgm:spPr/>
      <dgm:t>
        <a:bodyPr/>
        <a:lstStyle/>
        <a:p>
          <a:r>
            <a:rPr lang="en-GB" sz="1200"/>
            <a:t>Established associated, integrated governance responsibilities</a:t>
          </a:r>
        </a:p>
      </dgm:t>
    </dgm:pt>
    <dgm:pt modelId="{6A4A23B2-B4DC-704F-AF44-AA7BA2591B75}" type="parTrans" cxnId="{426F15E1-082C-7D4C-B586-42F0A89752C9}">
      <dgm:prSet/>
      <dgm:spPr/>
      <dgm:t>
        <a:bodyPr/>
        <a:lstStyle/>
        <a:p>
          <a:endParaRPr lang="en-GB"/>
        </a:p>
      </dgm:t>
    </dgm:pt>
    <dgm:pt modelId="{65044178-5176-E44E-B3CC-5849C2A54DF6}" type="sibTrans" cxnId="{426F15E1-082C-7D4C-B586-42F0A89752C9}">
      <dgm:prSet/>
      <dgm:spPr/>
      <dgm:t>
        <a:bodyPr/>
        <a:lstStyle/>
        <a:p>
          <a:endParaRPr lang="en-GB"/>
        </a:p>
      </dgm:t>
    </dgm:pt>
    <dgm:pt modelId="{301FD05F-EB93-104B-88AF-39BA769C233B}">
      <dgm:prSet phldrT="[Text]" custT="1"/>
      <dgm:spPr/>
      <dgm:t>
        <a:bodyPr/>
        <a:lstStyle/>
        <a:p>
          <a:r>
            <a:rPr lang="en-GB" sz="1200"/>
            <a:t>Negative or neutral physical infrastructure</a:t>
          </a:r>
        </a:p>
      </dgm:t>
    </dgm:pt>
    <dgm:pt modelId="{91BABC22-5B86-B34A-8E1C-9546042E350F}" type="parTrans" cxnId="{04BFD943-0CC1-574A-89D9-1EE7C0FC753D}">
      <dgm:prSet/>
      <dgm:spPr/>
      <dgm:t>
        <a:bodyPr/>
        <a:lstStyle/>
        <a:p>
          <a:endParaRPr lang="en-GB"/>
        </a:p>
      </dgm:t>
    </dgm:pt>
    <dgm:pt modelId="{43BFC893-1188-0544-B872-54EF50CDEDC4}" type="sibTrans" cxnId="{04BFD943-0CC1-574A-89D9-1EE7C0FC753D}">
      <dgm:prSet/>
      <dgm:spPr/>
      <dgm:t>
        <a:bodyPr/>
        <a:lstStyle/>
        <a:p>
          <a:endParaRPr lang="en-GB"/>
        </a:p>
      </dgm:t>
    </dgm:pt>
    <dgm:pt modelId="{42FEC56C-41F8-6847-B7DE-F9AB4A8B49E6}">
      <dgm:prSet phldrT="[Text]" custT="1"/>
      <dgm:spPr/>
      <dgm:t>
        <a:bodyPr/>
        <a:lstStyle/>
        <a:p>
          <a:r>
            <a:rPr lang="en-GB" sz="1200"/>
            <a:t>Infrastructure implications identified</a:t>
          </a:r>
        </a:p>
      </dgm:t>
    </dgm:pt>
    <dgm:pt modelId="{FBF45F80-6F9E-8342-8171-48E19263388A}" type="parTrans" cxnId="{02092622-E071-784B-A4A8-6BB1B3142BF4}">
      <dgm:prSet/>
      <dgm:spPr/>
      <dgm:t>
        <a:bodyPr/>
        <a:lstStyle/>
        <a:p>
          <a:endParaRPr lang="en-GB"/>
        </a:p>
      </dgm:t>
    </dgm:pt>
    <dgm:pt modelId="{20AFABD1-4470-7540-8C9D-B79E31846AD3}" type="sibTrans" cxnId="{02092622-E071-784B-A4A8-6BB1B3142BF4}">
      <dgm:prSet/>
      <dgm:spPr/>
      <dgm:t>
        <a:bodyPr/>
        <a:lstStyle/>
        <a:p>
          <a:endParaRPr lang="en-GB"/>
        </a:p>
      </dgm:t>
    </dgm:pt>
    <dgm:pt modelId="{E3FF6E9D-1FBF-6149-9A8D-5BFC01042F78}">
      <dgm:prSet phldrT="[Text]" custT="1"/>
      <dgm:spPr/>
      <dgm:t>
        <a:bodyPr/>
        <a:lstStyle/>
        <a:p>
          <a:r>
            <a:rPr lang="en-GB" sz="1200"/>
            <a:t>1st moves away from negative physical infrastructure</a:t>
          </a:r>
        </a:p>
      </dgm:t>
    </dgm:pt>
    <dgm:pt modelId="{B9899FA0-8D47-EE4B-AAA2-72335EC021B5}" type="parTrans" cxnId="{0565B0BD-6AC2-AC4C-BBF5-6312A388BC47}">
      <dgm:prSet/>
      <dgm:spPr/>
      <dgm:t>
        <a:bodyPr/>
        <a:lstStyle/>
        <a:p>
          <a:endParaRPr lang="en-GB"/>
        </a:p>
      </dgm:t>
    </dgm:pt>
    <dgm:pt modelId="{E063B051-4744-0547-A1BA-DBAA40BAECAB}" type="sibTrans" cxnId="{0565B0BD-6AC2-AC4C-BBF5-6312A388BC47}">
      <dgm:prSet/>
      <dgm:spPr/>
      <dgm:t>
        <a:bodyPr/>
        <a:lstStyle/>
        <a:p>
          <a:endParaRPr lang="en-GB"/>
        </a:p>
      </dgm:t>
    </dgm:pt>
    <dgm:pt modelId="{FED5DDA7-AEF4-0149-98DD-2619ACF8914C}">
      <dgm:prSet phldrT="[Text]" custT="1"/>
      <dgm:spPr/>
      <dgm:t>
        <a:bodyPr/>
        <a:lstStyle/>
        <a:p>
          <a:r>
            <a:rPr lang="en-GB" sz="1200"/>
            <a:t>Piggybacking on existing/first investments in new infrastructure</a:t>
          </a:r>
        </a:p>
      </dgm:t>
    </dgm:pt>
    <dgm:pt modelId="{859228CE-DEA0-6C4A-969B-881706ED5562}" type="parTrans" cxnId="{1B76E5FD-51FA-984A-BE84-12BA91079B9E}">
      <dgm:prSet/>
      <dgm:spPr/>
      <dgm:t>
        <a:bodyPr/>
        <a:lstStyle/>
        <a:p>
          <a:endParaRPr lang="en-GB"/>
        </a:p>
      </dgm:t>
    </dgm:pt>
    <dgm:pt modelId="{D4ED298B-9BA8-2E4A-B314-472844966D63}" type="sibTrans" cxnId="{1B76E5FD-51FA-984A-BE84-12BA91079B9E}">
      <dgm:prSet/>
      <dgm:spPr/>
      <dgm:t>
        <a:bodyPr/>
        <a:lstStyle/>
        <a:p>
          <a:endParaRPr lang="en-GB"/>
        </a:p>
      </dgm:t>
    </dgm:pt>
    <dgm:pt modelId="{FA8EC89F-351A-0C49-B147-F48CCA5E76FD}">
      <dgm:prSet phldrT="[Text]" custT="1"/>
      <dgm:spPr/>
      <dgm:t>
        <a:bodyPr/>
        <a:lstStyle/>
        <a:p>
          <a:r>
            <a:rPr lang="en-GB" sz="1200"/>
            <a:t>Broad repurposing of existing/installation of new infrastructure</a:t>
          </a:r>
        </a:p>
      </dgm:t>
    </dgm:pt>
    <dgm:pt modelId="{126AC487-9DC9-6540-ADFC-82AAC8D348F3}" type="parTrans" cxnId="{2604CF6E-289F-8542-B672-1984EC010A96}">
      <dgm:prSet/>
      <dgm:spPr/>
      <dgm:t>
        <a:bodyPr/>
        <a:lstStyle/>
        <a:p>
          <a:endParaRPr lang="en-GB"/>
        </a:p>
      </dgm:t>
    </dgm:pt>
    <dgm:pt modelId="{893B9B20-A321-6141-BFD3-5724B3D4D459}" type="sibTrans" cxnId="{2604CF6E-289F-8542-B672-1984EC010A96}">
      <dgm:prSet/>
      <dgm:spPr/>
      <dgm:t>
        <a:bodyPr/>
        <a:lstStyle/>
        <a:p>
          <a:endParaRPr lang="en-GB"/>
        </a:p>
      </dgm:t>
    </dgm:pt>
    <dgm:pt modelId="{9BD26CE7-5E5C-6242-A067-93A75B8404D5}">
      <dgm:prSet phldrT="[Text]" custT="1"/>
      <dgm:spPr/>
      <dgm:t>
        <a:bodyPr/>
        <a:lstStyle/>
        <a:p>
          <a:r>
            <a:rPr lang="en-GB" sz="1200"/>
            <a:t>Physical infrastructure fully repurposed, replaced or supplemented</a:t>
          </a:r>
        </a:p>
      </dgm:t>
    </dgm:pt>
    <dgm:pt modelId="{FE070BE0-DD40-AE4C-A4A9-7267B70444E9}" type="parTrans" cxnId="{99A909C7-09B4-AE40-8EB1-8B930055359D}">
      <dgm:prSet/>
      <dgm:spPr/>
      <dgm:t>
        <a:bodyPr/>
        <a:lstStyle/>
        <a:p>
          <a:endParaRPr lang="en-GB"/>
        </a:p>
      </dgm:t>
    </dgm:pt>
    <dgm:pt modelId="{DF0C9AA5-1EEC-D54B-AD46-D20ECF8901E8}" type="sibTrans" cxnId="{99A909C7-09B4-AE40-8EB1-8B930055359D}">
      <dgm:prSet/>
      <dgm:spPr/>
      <dgm:t>
        <a:bodyPr/>
        <a:lstStyle/>
        <a:p>
          <a:endParaRPr lang="en-GB"/>
        </a:p>
      </dgm:t>
    </dgm:pt>
    <dgm:pt modelId="{81416762-5C0A-6D41-94EE-8208FF29868D}">
      <dgm:prSet phldrT="[Text]" custT="1"/>
      <dgm:spPr/>
      <dgm:t>
        <a:bodyPr/>
        <a:lstStyle/>
        <a:p>
          <a:pPr>
            <a:buNone/>
          </a:pPr>
          <a:r>
            <a:rPr lang="en-IE" sz="1200"/>
            <a:t>Balance sheet, commercial equity &amp; lenders</a:t>
          </a:r>
          <a:endParaRPr lang="en-GB" sz="1200"/>
        </a:p>
      </dgm:t>
    </dgm:pt>
    <dgm:pt modelId="{00456ED4-12EA-734D-BFB6-8C83E35F945D}" type="parTrans" cxnId="{37E797CF-BF02-C74B-931A-BB2DD582F185}">
      <dgm:prSet/>
      <dgm:spPr/>
      <dgm:t>
        <a:bodyPr/>
        <a:lstStyle/>
        <a:p>
          <a:endParaRPr lang="en-GB"/>
        </a:p>
      </dgm:t>
    </dgm:pt>
    <dgm:pt modelId="{F1DE68BA-BA32-F341-971F-FAC5476D697B}" type="sibTrans" cxnId="{37E797CF-BF02-C74B-931A-BB2DD582F185}">
      <dgm:prSet/>
      <dgm:spPr/>
      <dgm:t>
        <a:bodyPr/>
        <a:lstStyle/>
        <a:p>
          <a:endParaRPr lang="en-GB"/>
        </a:p>
      </dgm:t>
    </dgm:pt>
    <dgm:pt modelId="{08F46BA6-18CC-4044-96A7-FC0D37C32E18}" type="pres">
      <dgm:prSet presAssocID="{C7AB7D31-5647-AC4A-A00B-BDB3D3253393}" presName="Name0" presStyleCnt="0">
        <dgm:presLayoutVars>
          <dgm:chPref val="3"/>
          <dgm:dir/>
          <dgm:animLvl val="lvl"/>
          <dgm:resizeHandles/>
        </dgm:presLayoutVars>
      </dgm:prSet>
      <dgm:spPr/>
    </dgm:pt>
    <dgm:pt modelId="{561C28ED-185B-7446-AD14-0077AAD22D66}" type="pres">
      <dgm:prSet presAssocID="{F8E20147-69B3-C343-B70D-D5956A9FA0ED}" presName="horFlow" presStyleCnt="0"/>
      <dgm:spPr/>
    </dgm:pt>
    <dgm:pt modelId="{DA53941C-4E21-F746-94EE-BABF2BB4F25F}" type="pres">
      <dgm:prSet presAssocID="{F8E20147-69B3-C343-B70D-D5956A9FA0ED}" presName="bigChev" presStyleLbl="node1" presStyleIdx="0" presStyleCnt="7"/>
      <dgm:spPr/>
    </dgm:pt>
    <dgm:pt modelId="{E082F763-9854-6346-A0D1-348D67834A30}" type="pres">
      <dgm:prSet presAssocID="{7C21E9BD-D1FD-2F42-B483-D64948D1D116}" presName="parTrans" presStyleCnt="0"/>
      <dgm:spPr/>
    </dgm:pt>
    <dgm:pt modelId="{FAAF2140-F56C-C74F-B808-008F97920654}" type="pres">
      <dgm:prSet presAssocID="{DA5B499A-8EDC-B444-AFDA-0BA6A7E29D37}" presName="node" presStyleLbl="alignAccFollowNode1" presStyleIdx="0" presStyleCnt="42" custScaleX="89078" custLinFactNeighborX="-4999">
        <dgm:presLayoutVars>
          <dgm:bulletEnabled val="1"/>
        </dgm:presLayoutVars>
      </dgm:prSet>
      <dgm:spPr/>
    </dgm:pt>
    <dgm:pt modelId="{C5EFE23E-DCF5-3B45-BB2B-29778CFF89B7}" type="pres">
      <dgm:prSet presAssocID="{C7B708F4-E5AD-8847-BE3D-A26E68A63D4C}" presName="sibTrans" presStyleCnt="0"/>
      <dgm:spPr/>
    </dgm:pt>
    <dgm:pt modelId="{E2C80A48-D0E0-B444-B6B4-7A9E0FBFE561}" type="pres">
      <dgm:prSet presAssocID="{B44694A5-CB49-1A40-B142-AC948C5E713D}" presName="node" presStyleLbl="alignAccFollowNode1" presStyleIdx="1" presStyleCnt="42" custScaleX="114392" custLinFactNeighborX="-9998">
        <dgm:presLayoutVars>
          <dgm:bulletEnabled val="1"/>
        </dgm:presLayoutVars>
      </dgm:prSet>
      <dgm:spPr/>
    </dgm:pt>
    <dgm:pt modelId="{4F472CD4-7C5B-544D-A977-C9DFC9B5952B}" type="pres">
      <dgm:prSet presAssocID="{BA3314CE-CB43-3E4B-928D-61D1EA7FEA88}" presName="sibTrans" presStyleCnt="0"/>
      <dgm:spPr/>
    </dgm:pt>
    <dgm:pt modelId="{AE7F3560-D0A6-044C-8586-360A1639F8F3}" type="pres">
      <dgm:prSet presAssocID="{DB555879-A52D-A442-B633-8E28318A07F0}" presName="node" presStyleLbl="alignAccFollowNode1" presStyleIdx="2" presStyleCnt="42" custScaleX="110458" custLinFactNeighborX="-19996">
        <dgm:presLayoutVars>
          <dgm:bulletEnabled val="1"/>
        </dgm:presLayoutVars>
      </dgm:prSet>
      <dgm:spPr/>
    </dgm:pt>
    <dgm:pt modelId="{74D7D13D-C43B-C14D-9894-16C5BC15243F}" type="pres">
      <dgm:prSet presAssocID="{0D5753CC-13A2-9047-B8C8-091D7E8FC4B0}" presName="sibTrans" presStyleCnt="0"/>
      <dgm:spPr/>
    </dgm:pt>
    <dgm:pt modelId="{A4C31B09-728F-6843-A169-95F8F5099383}" type="pres">
      <dgm:prSet presAssocID="{BA8665A2-5800-9B46-B6AB-3283D11CDA14}" presName="node" presStyleLbl="alignAccFollowNode1" presStyleIdx="3" presStyleCnt="42" custScaleX="124744" custLinFactNeighborX="-24995">
        <dgm:presLayoutVars>
          <dgm:bulletEnabled val="1"/>
        </dgm:presLayoutVars>
      </dgm:prSet>
      <dgm:spPr/>
    </dgm:pt>
    <dgm:pt modelId="{B703DD16-F0E0-6348-B27C-1FBC4CFC6F49}" type="pres">
      <dgm:prSet presAssocID="{01FF0D64-3F83-C747-A1A4-0C7E6BB1856E}" presName="sibTrans" presStyleCnt="0"/>
      <dgm:spPr/>
    </dgm:pt>
    <dgm:pt modelId="{F4DFD1F3-1249-D940-B413-AD779777225E}" type="pres">
      <dgm:prSet presAssocID="{B064AF0C-65C7-4546-91C8-24EB0F2356B2}" presName="node" presStyleLbl="alignAccFollowNode1" presStyleIdx="4" presStyleCnt="42" custScaleX="102692" custLinFactNeighborX="-34993">
        <dgm:presLayoutVars>
          <dgm:bulletEnabled val="1"/>
        </dgm:presLayoutVars>
      </dgm:prSet>
      <dgm:spPr/>
    </dgm:pt>
    <dgm:pt modelId="{9AC5FEAB-7A31-874C-A999-3BA3A2670D5B}" type="pres">
      <dgm:prSet presAssocID="{1FD5EBB7-4421-584B-A376-64EF66ABA720}" presName="sibTrans" presStyleCnt="0"/>
      <dgm:spPr/>
    </dgm:pt>
    <dgm:pt modelId="{484987EB-E691-1845-9793-65CD1A7DBD7A}" type="pres">
      <dgm:prSet presAssocID="{78B92E83-D575-3941-9355-D0C0DE9DB356}" presName="node" presStyleLbl="alignAccFollowNode1" presStyleIdx="5" presStyleCnt="42" custLinFactNeighborX="-44364">
        <dgm:presLayoutVars>
          <dgm:bulletEnabled val="1"/>
        </dgm:presLayoutVars>
      </dgm:prSet>
      <dgm:spPr/>
    </dgm:pt>
    <dgm:pt modelId="{E2BB8AE3-65E7-294D-B31E-6EBD8494133D}" type="pres">
      <dgm:prSet presAssocID="{F8E20147-69B3-C343-B70D-D5956A9FA0ED}" presName="vSp" presStyleCnt="0"/>
      <dgm:spPr/>
    </dgm:pt>
    <dgm:pt modelId="{AFDA8FB9-D85B-554C-AE68-2B8F0B26897B}" type="pres">
      <dgm:prSet presAssocID="{3A1A3402-F2F8-6847-A1BB-7B5290790F10}" presName="horFlow" presStyleCnt="0"/>
      <dgm:spPr/>
    </dgm:pt>
    <dgm:pt modelId="{64CD22B4-3A86-C546-BEF7-6F52A2D9A7F3}" type="pres">
      <dgm:prSet presAssocID="{3A1A3402-F2F8-6847-A1BB-7B5290790F10}" presName="bigChev" presStyleLbl="node1" presStyleIdx="1" presStyleCnt="7"/>
      <dgm:spPr/>
    </dgm:pt>
    <dgm:pt modelId="{DAC3494D-FF90-B649-8986-1D8DFBE35EC3}" type="pres">
      <dgm:prSet presAssocID="{D926440C-66C5-2F4B-A8FB-B1398D233B1C}" presName="parTrans" presStyleCnt="0"/>
      <dgm:spPr/>
    </dgm:pt>
    <dgm:pt modelId="{60EB148C-2D75-754B-B831-59DBE1D1186F}" type="pres">
      <dgm:prSet presAssocID="{B3D95C66-2E2E-7441-B0C3-BC9E94E1248E}" presName="node" presStyleLbl="alignAccFollowNode1" presStyleIdx="6" presStyleCnt="42">
        <dgm:presLayoutVars>
          <dgm:bulletEnabled val="1"/>
        </dgm:presLayoutVars>
      </dgm:prSet>
      <dgm:spPr/>
    </dgm:pt>
    <dgm:pt modelId="{6B06DB0D-E398-8841-B8AA-6ABE5ED360D3}" type="pres">
      <dgm:prSet presAssocID="{D8DA1513-2809-8848-9FCB-192FA1DBD829}" presName="sibTrans" presStyleCnt="0"/>
      <dgm:spPr/>
    </dgm:pt>
    <dgm:pt modelId="{5173BBAF-23B3-004B-9FAA-976815A82211}" type="pres">
      <dgm:prSet presAssocID="{D5AC3119-0584-EA40-9974-777ED2F3AA44}" presName="node" presStyleLbl="alignAccFollowNode1" presStyleIdx="7" presStyleCnt="42" custLinFactNeighborX="4999">
        <dgm:presLayoutVars>
          <dgm:bulletEnabled val="1"/>
        </dgm:presLayoutVars>
      </dgm:prSet>
      <dgm:spPr/>
    </dgm:pt>
    <dgm:pt modelId="{6FC1B65D-BF7D-2E46-BB1A-B4CF621CDA13}" type="pres">
      <dgm:prSet presAssocID="{DDC582AD-C8F5-7442-8D18-7E26DE8FE9D1}" presName="sibTrans" presStyleCnt="0"/>
      <dgm:spPr/>
    </dgm:pt>
    <dgm:pt modelId="{75CB8A73-8E36-AF41-A9CD-596BE68BB897}" type="pres">
      <dgm:prSet presAssocID="{2ED18E88-F025-D441-87D7-03B688F6BE2A}" presName="node" presStyleLbl="alignAccFollowNode1" presStyleIdx="8" presStyleCnt="42" custLinFactNeighborX="4999">
        <dgm:presLayoutVars>
          <dgm:bulletEnabled val="1"/>
        </dgm:presLayoutVars>
      </dgm:prSet>
      <dgm:spPr/>
    </dgm:pt>
    <dgm:pt modelId="{64D7E96A-F0E6-3043-AC4F-FCE871540DCA}" type="pres">
      <dgm:prSet presAssocID="{12BA8D0E-61EB-C447-B8AD-70EFEED7A7B9}" presName="sibTrans" presStyleCnt="0"/>
      <dgm:spPr/>
    </dgm:pt>
    <dgm:pt modelId="{EB3373C7-1380-D54A-9A10-8320B0171F04}" type="pres">
      <dgm:prSet presAssocID="{67500DFF-7EB2-FA43-A135-B84712617223}" presName="node" presStyleLbl="alignAccFollowNode1" presStyleIdx="9" presStyleCnt="42" custLinFactNeighborX="9998">
        <dgm:presLayoutVars>
          <dgm:bulletEnabled val="1"/>
        </dgm:presLayoutVars>
      </dgm:prSet>
      <dgm:spPr/>
    </dgm:pt>
    <dgm:pt modelId="{B13FC51A-CECA-E642-91C4-BC9C83F3C33A}" type="pres">
      <dgm:prSet presAssocID="{9735F0FE-384F-A549-BB89-37BBAD913857}" presName="sibTrans" presStyleCnt="0"/>
      <dgm:spPr/>
    </dgm:pt>
    <dgm:pt modelId="{29357572-C5D0-8B41-9C1F-01C1A43957BB}" type="pres">
      <dgm:prSet presAssocID="{83390703-55F2-AE47-A045-2A28AF2A5FD2}" presName="node" presStyleLbl="alignAccFollowNode1" presStyleIdx="10" presStyleCnt="42" custScaleX="118668" custLinFactNeighborX="28937">
        <dgm:presLayoutVars>
          <dgm:bulletEnabled val="1"/>
        </dgm:presLayoutVars>
      </dgm:prSet>
      <dgm:spPr/>
    </dgm:pt>
    <dgm:pt modelId="{1AC629B2-6848-CA43-99EC-8B604E554BF1}" type="pres">
      <dgm:prSet presAssocID="{1023C1E5-9498-1D4C-BA1A-BA0D94648143}" presName="sibTrans" presStyleCnt="0"/>
      <dgm:spPr/>
    </dgm:pt>
    <dgm:pt modelId="{31180950-85A4-9644-9D8F-3DCDB81E9C17}" type="pres">
      <dgm:prSet presAssocID="{F3242973-282E-874B-809A-E73E95E71711}" presName="node" presStyleLbl="alignAccFollowNode1" presStyleIdx="11" presStyleCnt="42" custLinFactNeighborX="80240">
        <dgm:presLayoutVars>
          <dgm:bulletEnabled val="1"/>
        </dgm:presLayoutVars>
      </dgm:prSet>
      <dgm:spPr/>
    </dgm:pt>
    <dgm:pt modelId="{AF710EDD-E7AE-384C-AA8D-1700C67620EE}" type="pres">
      <dgm:prSet presAssocID="{3A1A3402-F2F8-6847-A1BB-7B5290790F10}" presName="vSp" presStyleCnt="0"/>
      <dgm:spPr/>
    </dgm:pt>
    <dgm:pt modelId="{51EF2D5D-D694-7540-A8FF-E59497F8A2B4}" type="pres">
      <dgm:prSet presAssocID="{5592B3F5-5A3A-CD44-9EE1-1D5ED4D7B283}" presName="horFlow" presStyleCnt="0"/>
      <dgm:spPr/>
    </dgm:pt>
    <dgm:pt modelId="{710EA062-0579-1544-9B72-7D3C5650E0DC}" type="pres">
      <dgm:prSet presAssocID="{5592B3F5-5A3A-CD44-9EE1-1D5ED4D7B283}" presName="bigChev" presStyleLbl="node1" presStyleIdx="2" presStyleCnt="7"/>
      <dgm:spPr/>
    </dgm:pt>
    <dgm:pt modelId="{5ADD0721-667F-734A-B33F-1101249994DD}" type="pres">
      <dgm:prSet presAssocID="{02FC0EB4-E61F-A04F-A492-03720FE1F98A}" presName="parTrans" presStyleCnt="0"/>
      <dgm:spPr/>
    </dgm:pt>
    <dgm:pt modelId="{AD71ABF5-F1EA-264B-AA37-8725F1956B17}" type="pres">
      <dgm:prSet presAssocID="{0C773DEA-202D-5243-8720-7D6C9D2DC19F}" presName="node" presStyleLbl="alignAccFollowNode1" presStyleIdx="12" presStyleCnt="42">
        <dgm:presLayoutVars>
          <dgm:bulletEnabled val="1"/>
        </dgm:presLayoutVars>
      </dgm:prSet>
      <dgm:spPr/>
    </dgm:pt>
    <dgm:pt modelId="{9F03CD9E-8D06-3549-888A-62A3BD45F6FF}" type="pres">
      <dgm:prSet presAssocID="{4DDA16B0-44C0-4A4E-BF6E-D2D55FD68B45}" presName="sibTrans" presStyleCnt="0"/>
      <dgm:spPr/>
    </dgm:pt>
    <dgm:pt modelId="{5DC72ADA-EA54-454D-B315-7B4FB264D389}" type="pres">
      <dgm:prSet presAssocID="{986281C3-5CF9-2B45-9D27-81CDB0A1168E}" presName="node" presStyleLbl="alignAccFollowNode1" presStyleIdx="13" presStyleCnt="42" custScaleX="94478">
        <dgm:presLayoutVars>
          <dgm:bulletEnabled val="1"/>
        </dgm:presLayoutVars>
      </dgm:prSet>
      <dgm:spPr/>
    </dgm:pt>
    <dgm:pt modelId="{6162F73A-F0AD-E645-AF56-12BA27D99C9B}" type="pres">
      <dgm:prSet presAssocID="{0A31A82B-CBD5-184D-910C-A65BADCE7E8A}" presName="sibTrans" presStyleCnt="0"/>
      <dgm:spPr/>
    </dgm:pt>
    <dgm:pt modelId="{F7542DDA-711F-EA44-9F89-2DB60E5B7EA3}" type="pres">
      <dgm:prSet presAssocID="{03165DEB-9702-4A4F-8A70-B34751B176C5}" presName="node" presStyleLbl="alignAccFollowNode1" presStyleIdx="14" presStyleCnt="42" custScaleX="116164">
        <dgm:presLayoutVars>
          <dgm:bulletEnabled val="1"/>
        </dgm:presLayoutVars>
      </dgm:prSet>
      <dgm:spPr/>
    </dgm:pt>
    <dgm:pt modelId="{8D4EC349-1080-9849-BE88-98E974C6C849}" type="pres">
      <dgm:prSet presAssocID="{CCF7F103-6682-E543-884C-1DE222F996A5}" presName="sibTrans" presStyleCnt="0"/>
      <dgm:spPr/>
    </dgm:pt>
    <dgm:pt modelId="{FF842109-906D-F642-A19A-973872B2021D}" type="pres">
      <dgm:prSet presAssocID="{E8BA6A88-6422-564A-A1C8-BCAF60CEBAD9}" presName="node" presStyleLbl="alignAccFollowNode1" presStyleIdx="15" presStyleCnt="42" custScaleX="103510">
        <dgm:presLayoutVars>
          <dgm:bulletEnabled val="1"/>
        </dgm:presLayoutVars>
      </dgm:prSet>
      <dgm:spPr/>
    </dgm:pt>
    <dgm:pt modelId="{8DF1E5B9-AFB1-9648-93F9-8DF666F6442E}" type="pres">
      <dgm:prSet presAssocID="{B62AC62B-127E-E944-AA15-B3DA51852C18}" presName="sibTrans" presStyleCnt="0"/>
      <dgm:spPr/>
    </dgm:pt>
    <dgm:pt modelId="{F5739637-E852-C94B-A2D9-DC50570A3E15}" type="pres">
      <dgm:prSet presAssocID="{C98B76C4-9294-6840-BE77-9B4DFBA8D67C}" presName="node" presStyleLbl="alignAccFollowNode1" presStyleIdx="16" presStyleCnt="42" custScaleX="115785">
        <dgm:presLayoutVars>
          <dgm:bulletEnabled val="1"/>
        </dgm:presLayoutVars>
      </dgm:prSet>
      <dgm:spPr/>
    </dgm:pt>
    <dgm:pt modelId="{D9E88261-EEEB-714B-B44D-348CB3C31BC8}" type="pres">
      <dgm:prSet presAssocID="{410D8595-9008-E24D-947B-D2A5C47747C8}" presName="sibTrans" presStyleCnt="0"/>
      <dgm:spPr/>
    </dgm:pt>
    <dgm:pt modelId="{E4B14317-2F66-9648-90F5-12FC6EB47EA4}" type="pres">
      <dgm:prSet presAssocID="{F5DE0EC1-2419-A944-8BEB-E5A447829687}" presName="node" presStyleLbl="alignAccFollowNode1" presStyleIdx="17" presStyleCnt="42" custLinFactNeighborX="19996">
        <dgm:presLayoutVars>
          <dgm:bulletEnabled val="1"/>
        </dgm:presLayoutVars>
      </dgm:prSet>
      <dgm:spPr/>
    </dgm:pt>
    <dgm:pt modelId="{2BACC8E3-FF01-BD43-9027-EAC234FA4FB6}" type="pres">
      <dgm:prSet presAssocID="{5592B3F5-5A3A-CD44-9EE1-1D5ED4D7B283}" presName="vSp" presStyleCnt="0"/>
      <dgm:spPr/>
    </dgm:pt>
    <dgm:pt modelId="{939CC408-9D86-BF4F-B0EA-6805EFD29CAF}" type="pres">
      <dgm:prSet presAssocID="{23FF2C14-8020-424A-A032-B658167AF86A}" presName="horFlow" presStyleCnt="0"/>
      <dgm:spPr/>
    </dgm:pt>
    <dgm:pt modelId="{450EAE19-137A-D244-B54D-33077166D667}" type="pres">
      <dgm:prSet presAssocID="{23FF2C14-8020-424A-A032-B658167AF86A}" presName="bigChev" presStyleLbl="node1" presStyleIdx="3" presStyleCnt="7"/>
      <dgm:spPr/>
    </dgm:pt>
    <dgm:pt modelId="{304E58EA-F764-474A-A2BB-6442C0CA0844}" type="pres">
      <dgm:prSet presAssocID="{B4E6023D-B41A-0E4D-A8F9-F6A4A58C146C}" presName="parTrans" presStyleCnt="0"/>
      <dgm:spPr/>
    </dgm:pt>
    <dgm:pt modelId="{B57D04BC-1DBC-1945-A769-FDC55083587B}" type="pres">
      <dgm:prSet presAssocID="{2422DC53-9C77-C94E-A912-146CA0751438}" presName="node" presStyleLbl="alignAccFollowNode1" presStyleIdx="18" presStyleCnt="42" custScaleX="97201" custLinFactNeighborX="-4999">
        <dgm:presLayoutVars>
          <dgm:bulletEnabled val="1"/>
        </dgm:presLayoutVars>
      </dgm:prSet>
      <dgm:spPr/>
    </dgm:pt>
    <dgm:pt modelId="{56AEA6ED-A2EF-DA4E-A11E-B76FC6F17358}" type="pres">
      <dgm:prSet presAssocID="{2FD3ABD3-6204-E44B-A164-24E8162FD6B4}" presName="sibTrans" presStyleCnt="0"/>
      <dgm:spPr/>
    </dgm:pt>
    <dgm:pt modelId="{1ED5ECF4-AF20-C145-8811-84FC3A3BC74E}" type="pres">
      <dgm:prSet presAssocID="{55FF3ABD-F644-A84B-80D7-A855CA60CDF9}" presName="node" presStyleLbl="alignAccFollowNode1" presStyleIdx="19" presStyleCnt="42" custScaleX="106274" custLinFactNeighborX="-19996">
        <dgm:presLayoutVars>
          <dgm:bulletEnabled val="1"/>
        </dgm:presLayoutVars>
      </dgm:prSet>
      <dgm:spPr/>
    </dgm:pt>
    <dgm:pt modelId="{1EFB493D-796D-324D-A2FE-FDE1841656F7}" type="pres">
      <dgm:prSet presAssocID="{7BDBFE88-2C1E-FB44-AF5C-4504FF1896FA}" presName="sibTrans" presStyleCnt="0"/>
      <dgm:spPr/>
    </dgm:pt>
    <dgm:pt modelId="{C4C2831B-BEFB-6640-9F35-36E0FA2591EE}" type="pres">
      <dgm:prSet presAssocID="{FF3934B3-74C9-A44F-BF5A-DE083BFDCE92}" presName="node" presStyleLbl="alignAccFollowNode1" presStyleIdx="20" presStyleCnt="42" custScaleX="114552" custLinFactNeighborX="-21310">
        <dgm:presLayoutVars>
          <dgm:bulletEnabled val="1"/>
        </dgm:presLayoutVars>
      </dgm:prSet>
      <dgm:spPr/>
    </dgm:pt>
    <dgm:pt modelId="{15CF08EF-A523-554C-AD75-400ABC82A3F7}" type="pres">
      <dgm:prSet presAssocID="{16DD4261-0AB2-A44D-B2B5-E8F84D54F2CF}" presName="sibTrans" presStyleCnt="0"/>
      <dgm:spPr/>
    </dgm:pt>
    <dgm:pt modelId="{6AF885BF-6855-D74B-A9B2-BFF7EA69DFCB}" type="pres">
      <dgm:prSet presAssocID="{90B4F900-2A91-934B-ABC0-7EF53E6A96FF}" presName="node" presStyleLbl="alignAccFollowNode1" presStyleIdx="21" presStyleCnt="42" custScaleX="107577" custLinFactNeighborX="-26310">
        <dgm:presLayoutVars>
          <dgm:bulletEnabled val="1"/>
        </dgm:presLayoutVars>
      </dgm:prSet>
      <dgm:spPr/>
    </dgm:pt>
    <dgm:pt modelId="{85967E80-6CF2-EF44-970E-DABA57E46F6D}" type="pres">
      <dgm:prSet presAssocID="{7910B693-7DE2-FF4F-99BC-03BA70C134B9}" presName="sibTrans" presStyleCnt="0"/>
      <dgm:spPr/>
    </dgm:pt>
    <dgm:pt modelId="{DD72A321-5CC6-CE48-82C2-00FC4A258682}" type="pres">
      <dgm:prSet presAssocID="{5EC5E860-E575-1C4F-B276-532740242104}" presName="node" presStyleLbl="alignAccFollowNode1" presStyleIdx="22" presStyleCnt="42" custLinFactNeighborX="-21311">
        <dgm:presLayoutVars>
          <dgm:bulletEnabled val="1"/>
        </dgm:presLayoutVars>
      </dgm:prSet>
      <dgm:spPr/>
    </dgm:pt>
    <dgm:pt modelId="{65257401-5B62-134E-A9C0-2928616292AB}" type="pres">
      <dgm:prSet presAssocID="{30C1955A-1CCF-AA4E-BFB0-E7BC823FDA43}" presName="sibTrans" presStyleCnt="0"/>
      <dgm:spPr/>
    </dgm:pt>
    <dgm:pt modelId="{5718DE30-84EB-8246-ABE0-10E94AEAA9FC}" type="pres">
      <dgm:prSet presAssocID="{81416762-5C0A-6D41-94EE-8208FF29868D}" presName="node" presStyleLbl="alignAccFollowNode1" presStyleIdx="23" presStyleCnt="42" custLinFactNeighborX="18681">
        <dgm:presLayoutVars>
          <dgm:bulletEnabled val="1"/>
        </dgm:presLayoutVars>
      </dgm:prSet>
      <dgm:spPr/>
    </dgm:pt>
    <dgm:pt modelId="{C614FCDB-091A-1342-AE30-17E88255284F}" type="pres">
      <dgm:prSet presAssocID="{23FF2C14-8020-424A-A032-B658167AF86A}" presName="vSp" presStyleCnt="0"/>
      <dgm:spPr/>
    </dgm:pt>
    <dgm:pt modelId="{5D5F54F3-F869-DE4D-B0DD-A8A068494C05}" type="pres">
      <dgm:prSet presAssocID="{F099D88D-8057-D74B-B887-197AFEA8C4FB}" presName="horFlow" presStyleCnt="0"/>
      <dgm:spPr/>
    </dgm:pt>
    <dgm:pt modelId="{2A99CC75-529D-CE4A-9452-AE510B7D036C}" type="pres">
      <dgm:prSet presAssocID="{F099D88D-8057-D74B-B887-197AFEA8C4FB}" presName="bigChev" presStyleLbl="node1" presStyleIdx="4" presStyleCnt="7"/>
      <dgm:spPr/>
    </dgm:pt>
    <dgm:pt modelId="{EE8C5069-9E60-F44E-9082-EE82E11B3FA1}" type="pres">
      <dgm:prSet presAssocID="{296E9C4E-7C63-8A45-B109-0EE0DB135B65}" presName="parTrans" presStyleCnt="0"/>
      <dgm:spPr/>
    </dgm:pt>
    <dgm:pt modelId="{5E5A6422-EBEB-A54E-88CB-0BCFA4433B3E}" type="pres">
      <dgm:prSet presAssocID="{03551657-B190-5142-BD08-FA9A9FC481CE}" presName="node" presStyleLbl="alignAccFollowNode1" presStyleIdx="24" presStyleCnt="42">
        <dgm:presLayoutVars>
          <dgm:bulletEnabled val="1"/>
        </dgm:presLayoutVars>
      </dgm:prSet>
      <dgm:spPr/>
    </dgm:pt>
    <dgm:pt modelId="{3EAF1ECE-CD4A-D740-8C44-E4524BF0BE42}" type="pres">
      <dgm:prSet presAssocID="{BE88C6F8-7694-CC46-B55F-8395A305B6DE}" presName="sibTrans" presStyleCnt="0"/>
      <dgm:spPr/>
    </dgm:pt>
    <dgm:pt modelId="{23AFD39D-E855-3D44-86E0-A3BF5169C3F6}" type="pres">
      <dgm:prSet presAssocID="{CEB115CF-864D-B147-8354-56A5A82C62A2}" presName="node" presStyleLbl="alignAccFollowNode1" presStyleIdx="25" presStyleCnt="42">
        <dgm:presLayoutVars>
          <dgm:bulletEnabled val="1"/>
        </dgm:presLayoutVars>
      </dgm:prSet>
      <dgm:spPr/>
    </dgm:pt>
    <dgm:pt modelId="{E081940F-98CC-AA4F-B6E4-597CC8BEF5BF}" type="pres">
      <dgm:prSet presAssocID="{9DC06386-02B9-BA4A-B454-95BB99A1A418}" presName="sibTrans" presStyleCnt="0"/>
      <dgm:spPr/>
    </dgm:pt>
    <dgm:pt modelId="{D70281C3-997F-B54E-AD62-C4A215410100}" type="pres">
      <dgm:prSet presAssocID="{DFD7FE27-07CE-6041-B96D-3A6F05B3EF7F}" presName="node" presStyleLbl="alignAccFollowNode1" presStyleIdx="26" presStyleCnt="42" custScaleX="113911">
        <dgm:presLayoutVars>
          <dgm:bulletEnabled val="1"/>
        </dgm:presLayoutVars>
      </dgm:prSet>
      <dgm:spPr/>
    </dgm:pt>
    <dgm:pt modelId="{2916BCC9-96E5-DD4E-BD28-AA52E5DC4443}" type="pres">
      <dgm:prSet presAssocID="{9FF43168-9F31-2543-A7AE-C34419151740}" presName="sibTrans" presStyleCnt="0"/>
      <dgm:spPr/>
    </dgm:pt>
    <dgm:pt modelId="{BBAE32EB-3685-A648-A69E-440D9A7EA7DA}" type="pres">
      <dgm:prSet presAssocID="{69A2FB24-D8EB-324C-8BE5-951C63EF66A4}" presName="node" presStyleLbl="alignAccFollowNode1" presStyleIdx="27" presStyleCnt="42" custLinFactNeighborX="-6057" custLinFactNeighborY="-2210">
        <dgm:presLayoutVars>
          <dgm:bulletEnabled val="1"/>
        </dgm:presLayoutVars>
      </dgm:prSet>
      <dgm:spPr/>
    </dgm:pt>
    <dgm:pt modelId="{69913B7E-EFC6-5845-AB2C-0FC18FA54B2D}" type="pres">
      <dgm:prSet presAssocID="{4D171FA9-F38C-2344-8768-E7048A972B35}" presName="sibTrans" presStyleCnt="0"/>
      <dgm:spPr/>
    </dgm:pt>
    <dgm:pt modelId="{117B3D6E-167D-224E-B567-173E5FD4B008}" type="pres">
      <dgm:prSet presAssocID="{92434AAD-FEFD-6C4E-8280-61332DC64C61}" presName="node" presStyleLbl="alignAccFollowNode1" presStyleIdx="28" presStyleCnt="42" custLinFactNeighborX="3941" custLinFactNeighborY="-2210">
        <dgm:presLayoutVars>
          <dgm:bulletEnabled val="1"/>
        </dgm:presLayoutVars>
      </dgm:prSet>
      <dgm:spPr/>
    </dgm:pt>
    <dgm:pt modelId="{6A2D71F6-0CA0-E24A-B945-B85D938F81D6}" type="pres">
      <dgm:prSet presAssocID="{1E837BC8-4CBE-7E4B-9A1B-47E65400E760}" presName="sibTrans" presStyleCnt="0"/>
      <dgm:spPr/>
    </dgm:pt>
    <dgm:pt modelId="{D290181D-AD4B-9B48-A691-0174D7C786B4}" type="pres">
      <dgm:prSet presAssocID="{76AE63B8-E76C-0241-9517-84264404F767}" presName="node" presStyleLbl="alignAccFollowNode1" presStyleIdx="29" presStyleCnt="42" custScaleX="120563" custLinFactNeighborX="-1858" custLinFactNeighborY="-2210">
        <dgm:presLayoutVars>
          <dgm:bulletEnabled val="1"/>
        </dgm:presLayoutVars>
      </dgm:prSet>
      <dgm:spPr/>
    </dgm:pt>
    <dgm:pt modelId="{A72686C9-F70E-AC4E-BE77-2C241FA6475E}" type="pres">
      <dgm:prSet presAssocID="{F099D88D-8057-D74B-B887-197AFEA8C4FB}" presName="vSp" presStyleCnt="0"/>
      <dgm:spPr/>
    </dgm:pt>
    <dgm:pt modelId="{C75BD6E0-59E3-3341-B50E-3DA26C5AD097}" type="pres">
      <dgm:prSet presAssocID="{B73334D4-10E6-3F41-A8A4-E752DEACB965}" presName="horFlow" presStyleCnt="0"/>
      <dgm:spPr/>
    </dgm:pt>
    <dgm:pt modelId="{95D9E7C3-5373-2249-AF20-7F96AA6BCFD6}" type="pres">
      <dgm:prSet presAssocID="{B73334D4-10E6-3F41-A8A4-E752DEACB965}" presName="bigChev" presStyleLbl="node1" presStyleIdx="5" presStyleCnt="7"/>
      <dgm:spPr/>
    </dgm:pt>
    <dgm:pt modelId="{EC8A3307-59CD-114D-8EAD-D076FED18B75}" type="pres">
      <dgm:prSet presAssocID="{A2C2612F-2263-1A43-9538-2097DCD41060}" presName="parTrans" presStyleCnt="0"/>
      <dgm:spPr/>
    </dgm:pt>
    <dgm:pt modelId="{58A3B1FA-AD5E-F247-A184-F258BAF4FA8D}" type="pres">
      <dgm:prSet presAssocID="{9F6A3CF2-BCA5-2749-8FD8-4F663A851175}" presName="node" presStyleLbl="alignAccFollowNode1" presStyleIdx="30" presStyleCnt="42">
        <dgm:presLayoutVars>
          <dgm:bulletEnabled val="1"/>
        </dgm:presLayoutVars>
      </dgm:prSet>
      <dgm:spPr/>
    </dgm:pt>
    <dgm:pt modelId="{88675085-6C55-8743-915E-45A86E898309}" type="pres">
      <dgm:prSet presAssocID="{EBCB2FD7-888A-954E-A116-4E4073A60F6F}" presName="sibTrans" presStyleCnt="0"/>
      <dgm:spPr/>
    </dgm:pt>
    <dgm:pt modelId="{73354AC3-4D16-0A4F-BCB9-15B3805BC4A7}" type="pres">
      <dgm:prSet presAssocID="{EF24F9C2-D126-4349-BF58-A8BC423CB837}" presName="node" presStyleLbl="alignAccFollowNode1" presStyleIdx="31" presStyleCnt="42" custScaleX="88710">
        <dgm:presLayoutVars>
          <dgm:bulletEnabled val="1"/>
        </dgm:presLayoutVars>
      </dgm:prSet>
      <dgm:spPr/>
    </dgm:pt>
    <dgm:pt modelId="{CC5F6E32-5ED5-D54B-82DE-27F8033093AD}" type="pres">
      <dgm:prSet presAssocID="{FB88F3EF-AC75-3F44-9A3A-66ED2BD240D6}" presName="sibTrans" presStyleCnt="0"/>
      <dgm:spPr/>
    </dgm:pt>
    <dgm:pt modelId="{EA875084-6F09-5B4A-9ED7-C0D698D23625}" type="pres">
      <dgm:prSet presAssocID="{7D3E2102-AF00-CF46-A452-72499B2F673B}" presName="node" presStyleLbl="alignAccFollowNode1" presStyleIdx="32" presStyleCnt="42">
        <dgm:presLayoutVars>
          <dgm:bulletEnabled val="1"/>
        </dgm:presLayoutVars>
      </dgm:prSet>
      <dgm:spPr/>
    </dgm:pt>
    <dgm:pt modelId="{D617C3AA-87B6-AD40-8103-92C1175CDF4F}" type="pres">
      <dgm:prSet presAssocID="{1F71572B-F72A-E54D-9237-4876B3B92B2F}" presName="sibTrans" presStyleCnt="0"/>
      <dgm:spPr/>
    </dgm:pt>
    <dgm:pt modelId="{850B3C79-8968-7342-A56A-44CA67FEBB2C}" type="pres">
      <dgm:prSet presAssocID="{D959D8D6-E890-394E-BF04-81CC4F9867A4}" presName="node" presStyleLbl="alignAccFollowNode1" presStyleIdx="33" presStyleCnt="42" custScaleX="103992" custLinFactNeighborX="39992">
        <dgm:presLayoutVars>
          <dgm:bulletEnabled val="1"/>
        </dgm:presLayoutVars>
      </dgm:prSet>
      <dgm:spPr/>
    </dgm:pt>
    <dgm:pt modelId="{3BFBF83A-B144-314B-8F8B-3BD2C8832C23}" type="pres">
      <dgm:prSet presAssocID="{3D78B598-EB21-3D4E-B4F4-EA0913F8CB3A}" presName="sibTrans" presStyleCnt="0"/>
      <dgm:spPr/>
    </dgm:pt>
    <dgm:pt modelId="{25A30831-4B30-F140-A9D2-3A61B1AE54D4}" type="pres">
      <dgm:prSet presAssocID="{1457AA9A-C44E-0441-A15F-DB1F38181B12}" presName="node" presStyleLbl="alignAccFollowNode1" presStyleIdx="34" presStyleCnt="42" custScaleX="101104" custLinFactNeighborX="69986">
        <dgm:presLayoutVars>
          <dgm:bulletEnabled val="1"/>
        </dgm:presLayoutVars>
      </dgm:prSet>
      <dgm:spPr/>
    </dgm:pt>
    <dgm:pt modelId="{27C2E824-77EA-B749-8300-B406713EDC6A}" type="pres">
      <dgm:prSet presAssocID="{D33F7C74-A9DA-2246-B70F-12B56C643F72}" presName="sibTrans" presStyleCnt="0"/>
      <dgm:spPr/>
    </dgm:pt>
    <dgm:pt modelId="{3381964A-0631-894A-B237-0E9945E73DDD}" type="pres">
      <dgm:prSet presAssocID="{D51975FD-68F1-AA47-AE95-682BA47759C2}" presName="node" presStyleLbl="alignAccFollowNode1" presStyleIdx="35" presStyleCnt="42" custScaleX="128190" custLinFactNeighborX="83669">
        <dgm:presLayoutVars>
          <dgm:bulletEnabled val="1"/>
        </dgm:presLayoutVars>
      </dgm:prSet>
      <dgm:spPr/>
    </dgm:pt>
    <dgm:pt modelId="{B1D92E89-3C8D-9541-A0D2-17D846D8C4D9}" type="pres">
      <dgm:prSet presAssocID="{B73334D4-10E6-3F41-A8A4-E752DEACB965}" presName="vSp" presStyleCnt="0"/>
      <dgm:spPr/>
    </dgm:pt>
    <dgm:pt modelId="{059EAAAC-F178-A040-BA84-5C21BC0B4093}" type="pres">
      <dgm:prSet presAssocID="{4B4F9A9C-0AB1-FE41-8BAC-95EE3636269E}" presName="horFlow" presStyleCnt="0"/>
      <dgm:spPr/>
    </dgm:pt>
    <dgm:pt modelId="{2AD4905E-1BEE-3D4E-BD54-8DAF725CA685}" type="pres">
      <dgm:prSet presAssocID="{4B4F9A9C-0AB1-FE41-8BAC-95EE3636269E}" presName="bigChev" presStyleLbl="node1" presStyleIdx="6" presStyleCnt="7"/>
      <dgm:spPr/>
    </dgm:pt>
    <dgm:pt modelId="{97607895-E2EC-2F44-B100-BE81A9CCFAE7}" type="pres">
      <dgm:prSet presAssocID="{91BABC22-5B86-B34A-8E1C-9546042E350F}" presName="parTrans" presStyleCnt="0"/>
      <dgm:spPr/>
    </dgm:pt>
    <dgm:pt modelId="{C3F330E9-7B4F-C24A-9B33-09065D519715}" type="pres">
      <dgm:prSet presAssocID="{301FD05F-EB93-104B-88AF-39BA769C233B}" presName="node" presStyleLbl="alignAccFollowNode1" presStyleIdx="36" presStyleCnt="42" custScaleX="94396">
        <dgm:presLayoutVars>
          <dgm:bulletEnabled val="1"/>
        </dgm:presLayoutVars>
      </dgm:prSet>
      <dgm:spPr/>
    </dgm:pt>
    <dgm:pt modelId="{A483671C-17BB-D541-A6B7-29EE65003DE9}" type="pres">
      <dgm:prSet presAssocID="{43BFC893-1188-0544-B872-54EF50CDEDC4}" presName="sibTrans" presStyleCnt="0"/>
      <dgm:spPr/>
    </dgm:pt>
    <dgm:pt modelId="{3C277C84-66CD-C440-A013-58C7257F89E1}" type="pres">
      <dgm:prSet presAssocID="{42FEC56C-41F8-6847-B7DE-F9AB4A8B49E6}" presName="node" presStyleLbl="alignAccFollowNode1" presStyleIdx="37" presStyleCnt="42" custScaleX="95880" custLinFactNeighborX="-9998">
        <dgm:presLayoutVars>
          <dgm:bulletEnabled val="1"/>
        </dgm:presLayoutVars>
      </dgm:prSet>
      <dgm:spPr/>
    </dgm:pt>
    <dgm:pt modelId="{2DBBBDE7-EAD2-534C-9966-45A9765240CF}" type="pres">
      <dgm:prSet presAssocID="{20AFABD1-4470-7540-8C9D-B79E31846AD3}" presName="sibTrans" presStyleCnt="0"/>
      <dgm:spPr/>
    </dgm:pt>
    <dgm:pt modelId="{5EFD06B0-2FC7-D743-AB4C-CCF790846DF4}" type="pres">
      <dgm:prSet presAssocID="{E3FF6E9D-1FBF-6149-9A8D-5BFC01042F78}" presName="node" presStyleLbl="alignAccFollowNode1" presStyleIdx="38" presStyleCnt="42" custScaleX="102770" custLinFactNeighborX="-29994">
        <dgm:presLayoutVars>
          <dgm:bulletEnabled val="1"/>
        </dgm:presLayoutVars>
      </dgm:prSet>
      <dgm:spPr/>
    </dgm:pt>
    <dgm:pt modelId="{53BB53A0-FF89-2C4B-893E-439327DE38B0}" type="pres">
      <dgm:prSet presAssocID="{E063B051-4744-0547-A1BA-DBAA40BAECAB}" presName="sibTrans" presStyleCnt="0"/>
      <dgm:spPr/>
    </dgm:pt>
    <dgm:pt modelId="{DFF600D7-A8F1-F04F-B632-160636F4B73C}" type="pres">
      <dgm:prSet presAssocID="{FED5DDA7-AEF4-0149-98DD-2619ACF8914C}" presName="node" presStyleLbl="alignAccFollowNode1" presStyleIdx="39" presStyleCnt="42" custScaleX="110188" custLinFactNeighborX="-39186">
        <dgm:presLayoutVars>
          <dgm:bulletEnabled val="1"/>
        </dgm:presLayoutVars>
      </dgm:prSet>
      <dgm:spPr/>
    </dgm:pt>
    <dgm:pt modelId="{2CE15649-07E7-5744-AB76-D78BAC1DB6D8}" type="pres">
      <dgm:prSet presAssocID="{D4ED298B-9BA8-2E4A-B314-472844966D63}" presName="sibTrans" presStyleCnt="0"/>
      <dgm:spPr/>
    </dgm:pt>
    <dgm:pt modelId="{D1D98285-DDA1-024F-BC75-0198632E96CA}" type="pres">
      <dgm:prSet presAssocID="{FA8EC89F-351A-0C49-B147-F48CCA5E76FD}" presName="node" presStyleLbl="alignAccFollowNode1" presStyleIdx="40" presStyleCnt="42" custScaleX="116826" custLinFactNeighborX="-39992">
        <dgm:presLayoutVars>
          <dgm:bulletEnabled val="1"/>
        </dgm:presLayoutVars>
      </dgm:prSet>
      <dgm:spPr/>
    </dgm:pt>
    <dgm:pt modelId="{5719D62A-5AEA-8B46-854E-E8D101A44B41}" type="pres">
      <dgm:prSet presAssocID="{893B9B20-A321-6141-BFD3-5724B3D4D459}" presName="sibTrans" presStyleCnt="0"/>
      <dgm:spPr/>
    </dgm:pt>
    <dgm:pt modelId="{C7528F23-FD39-5F41-ABC3-CC5E847BD2F2}" type="pres">
      <dgm:prSet presAssocID="{9BD26CE7-5E5C-6242-A067-93A75B8404D5}" presName="node" presStyleLbl="alignAccFollowNode1" presStyleIdx="41" presStyleCnt="42" custScaleX="118878" custLinFactNeighborX="-29994">
        <dgm:presLayoutVars>
          <dgm:bulletEnabled val="1"/>
        </dgm:presLayoutVars>
      </dgm:prSet>
      <dgm:spPr/>
    </dgm:pt>
  </dgm:ptLst>
  <dgm:cxnLst>
    <dgm:cxn modelId="{CE718E05-0D87-0B4F-8766-F028423B11A4}" srcId="{F099D88D-8057-D74B-B887-197AFEA8C4FB}" destId="{DFD7FE27-07CE-6041-B96D-3A6F05B3EF7F}" srcOrd="2" destOrd="0" parTransId="{36B5EC7C-318F-9943-BF9D-D967B6921BB4}" sibTransId="{9FF43168-9F31-2543-A7AE-C34419151740}"/>
    <dgm:cxn modelId="{8C28E705-61CE-4242-BBFE-85E47D2A163D}" type="presOf" srcId="{0C773DEA-202D-5243-8720-7D6C9D2DC19F}" destId="{AD71ABF5-F1EA-264B-AA37-8725F1956B17}" srcOrd="0" destOrd="0" presId="urn:microsoft.com/office/officeart/2005/8/layout/lProcess3"/>
    <dgm:cxn modelId="{00490806-9B0D-1E4B-9908-EBB82F71B9DD}" srcId="{23FF2C14-8020-424A-A032-B658167AF86A}" destId="{FF3934B3-74C9-A44F-BF5A-DE083BFDCE92}" srcOrd="2" destOrd="0" parTransId="{BBBE0E9D-5D81-2742-AD8D-6DC25F73DB46}" sibTransId="{16DD4261-0AB2-A44D-B2B5-E8F84D54F2CF}"/>
    <dgm:cxn modelId="{73BD8808-0D99-6F4E-94FE-6EBE7CA6D1CA}" srcId="{3A1A3402-F2F8-6847-A1BB-7B5290790F10}" destId="{67500DFF-7EB2-FA43-A135-B84712617223}" srcOrd="3" destOrd="0" parTransId="{401F1C9A-628A-534C-A78A-734436EE247B}" sibTransId="{9735F0FE-384F-A549-BB89-37BBAD913857}"/>
    <dgm:cxn modelId="{625FFA0A-7A50-4946-8404-697BAE9DE6EB}" type="presOf" srcId="{E8BA6A88-6422-564A-A1C8-BCAF60CEBAD9}" destId="{FF842109-906D-F642-A19A-973872B2021D}" srcOrd="0" destOrd="0" presId="urn:microsoft.com/office/officeart/2005/8/layout/lProcess3"/>
    <dgm:cxn modelId="{41A4F60D-53BA-C444-8F09-2D75A0295922}" type="presOf" srcId="{EF24F9C2-D126-4349-BF58-A8BC423CB837}" destId="{73354AC3-4D16-0A4F-BCB9-15B3805BC4A7}" srcOrd="0" destOrd="0" presId="urn:microsoft.com/office/officeart/2005/8/layout/lProcess3"/>
    <dgm:cxn modelId="{C8A42510-2A62-9D43-884A-CE459794599E}" srcId="{F099D88D-8057-D74B-B887-197AFEA8C4FB}" destId="{69A2FB24-D8EB-324C-8BE5-951C63EF66A4}" srcOrd="3" destOrd="0" parTransId="{70FB5ABF-A711-B149-A052-078992CB2CF4}" sibTransId="{4D171FA9-F38C-2344-8768-E7048A972B35}"/>
    <dgm:cxn modelId="{CAF45512-4679-7049-8355-07E3C6CBBB9C}" srcId="{F8E20147-69B3-C343-B70D-D5956A9FA0ED}" destId="{B064AF0C-65C7-4546-91C8-24EB0F2356B2}" srcOrd="4" destOrd="0" parTransId="{835FA2E9-0B2C-1A41-92C9-B86CF5772046}" sibTransId="{1FD5EBB7-4421-584B-A376-64EF66ABA720}"/>
    <dgm:cxn modelId="{553D0C15-0763-B944-80F5-1A32CA829A59}" type="presOf" srcId="{42FEC56C-41F8-6847-B7DE-F9AB4A8B49E6}" destId="{3C277C84-66CD-C440-A013-58C7257F89E1}" srcOrd="0" destOrd="0" presId="urn:microsoft.com/office/officeart/2005/8/layout/lProcess3"/>
    <dgm:cxn modelId="{E2D37B16-E248-3741-918F-30082039D8E2}" type="presOf" srcId="{3A1A3402-F2F8-6847-A1BB-7B5290790F10}" destId="{64CD22B4-3A86-C546-BEF7-6F52A2D9A7F3}" srcOrd="0" destOrd="0" presId="urn:microsoft.com/office/officeart/2005/8/layout/lProcess3"/>
    <dgm:cxn modelId="{11B2801A-3938-4247-84E7-57460426CFFC}" srcId="{5592B3F5-5A3A-CD44-9EE1-1D5ED4D7B283}" destId="{E8BA6A88-6422-564A-A1C8-BCAF60CEBAD9}" srcOrd="3" destOrd="0" parTransId="{D8794105-1603-8B43-A960-34E233F88DC9}" sibTransId="{B62AC62B-127E-E944-AA15-B3DA51852C18}"/>
    <dgm:cxn modelId="{2FC4C11B-E67B-AF42-8E61-34CB638317D3}" srcId="{F8E20147-69B3-C343-B70D-D5956A9FA0ED}" destId="{DB555879-A52D-A442-B633-8E28318A07F0}" srcOrd="2" destOrd="0" parTransId="{11B5E237-2E71-064B-8A02-D256A77BC371}" sibTransId="{0D5753CC-13A2-9047-B8C8-091D7E8FC4B0}"/>
    <dgm:cxn modelId="{9096C61D-866C-754B-9080-A1A5260329C7}" type="presOf" srcId="{92434AAD-FEFD-6C4E-8280-61332DC64C61}" destId="{117B3D6E-167D-224E-B567-173E5FD4B008}" srcOrd="0" destOrd="0" presId="urn:microsoft.com/office/officeart/2005/8/layout/lProcess3"/>
    <dgm:cxn modelId="{27E00222-25AB-EC41-87B9-DC61BD6776FD}" srcId="{C7AB7D31-5647-AC4A-A00B-BDB3D3253393}" destId="{F099D88D-8057-D74B-B887-197AFEA8C4FB}" srcOrd="4" destOrd="0" parTransId="{69115CBC-5CBE-134B-BD2A-0BF8A03A7A90}" sibTransId="{DC757511-2BE4-AA4B-B39E-E960B4B98D44}"/>
    <dgm:cxn modelId="{BC812422-C04D-364F-93A9-58D61BB023F9}" srcId="{23FF2C14-8020-424A-A032-B658167AF86A}" destId="{5EC5E860-E575-1C4F-B276-532740242104}" srcOrd="4" destOrd="0" parTransId="{3F1126D3-4829-5A47-9C37-8F5356EEE805}" sibTransId="{30C1955A-1CCF-AA4E-BFB0-E7BC823FDA43}"/>
    <dgm:cxn modelId="{02092622-E071-784B-A4A8-6BB1B3142BF4}" srcId="{4B4F9A9C-0AB1-FE41-8BAC-95EE3636269E}" destId="{42FEC56C-41F8-6847-B7DE-F9AB4A8B49E6}" srcOrd="1" destOrd="0" parTransId="{FBF45F80-6F9E-8342-8171-48E19263388A}" sibTransId="{20AFABD1-4470-7540-8C9D-B79E31846AD3}"/>
    <dgm:cxn modelId="{494AAB24-8D03-504E-9ED7-641846DC2A72}" srcId="{5592B3F5-5A3A-CD44-9EE1-1D5ED4D7B283}" destId="{03165DEB-9702-4A4F-8A70-B34751B176C5}" srcOrd="2" destOrd="0" parTransId="{6DDE90FC-1AE1-C44C-810B-72B454A58BF3}" sibTransId="{CCF7F103-6682-E543-884C-1DE222F996A5}"/>
    <dgm:cxn modelId="{87080428-A904-5F4D-B0B0-BF771E841162}" srcId="{3A1A3402-F2F8-6847-A1BB-7B5290790F10}" destId="{D5AC3119-0584-EA40-9974-777ED2F3AA44}" srcOrd="1" destOrd="0" parTransId="{8B928691-8A66-6341-9B0E-73F90B5F1C97}" sibTransId="{DDC582AD-C8F5-7442-8D18-7E26DE8FE9D1}"/>
    <dgm:cxn modelId="{9F69F128-C3CB-B94B-8EAD-8FDAC514D4C2}" srcId="{F099D88D-8057-D74B-B887-197AFEA8C4FB}" destId="{03551657-B190-5142-BD08-FA9A9FC481CE}" srcOrd="0" destOrd="0" parTransId="{296E9C4E-7C63-8A45-B109-0EE0DB135B65}" sibTransId="{BE88C6F8-7694-CC46-B55F-8395A305B6DE}"/>
    <dgm:cxn modelId="{93D1C829-1B33-8A4D-9A99-0633211038C2}" srcId="{C7AB7D31-5647-AC4A-A00B-BDB3D3253393}" destId="{23FF2C14-8020-424A-A032-B658167AF86A}" srcOrd="3" destOrd="0" parTransId="{5F1C36B6-91E3-2045-9FB9-353583CB4525}" sibTransId="{FC0F52F8-9B21-2C44-8037-72E059FD8AD0}"/>
    <dgm:cxn modelId="{1547CC2A-98ED-5644-B043-D708373C5AAD}" type="presOf" srcId="{BA8665A2-5800-9B46-B6AB-3283D11CDA14}" destId="{A4C31B09-728F-6843-A169-95F8F5099383}" srcOrd="0" destOrd="0" presId="urn:microsoft.com/office/officeart/2005/8/layout/lProcess3"/>
    <dgm:cxn modelId="{E1D8C52B-937F-0246-8EA5-885B58053286}" type="presOf" srcId="{23FF2C14-8020-424A-A032-B658167AF86A}" destId="{450EAE19-137A-D244-B54D-33077166D667}" srcOrd="0" destOrd="0" presId="urn:microsoft.com/office/officeart/2005/8/layout/lProcess3"/>
    <dgm:cxn modelId="{B80E8034-E228-974C-B1BD-70643F16FB67}" srcId="{23FF2C14-8020-424A-A032-B658167AF86A}" destId="{55FF3ABD-F644-A84B-80D7-A855CA60CDF9}" srcOrd="1" destOrd="0" parTransId="{E6800E3C-074F-7544-805A-5D398CA7B064}" sibTransId="{7BDBFE88-2C1E-FB44-AF5C-4504FF1896FA}"/>
    <dgm:cxn modelId="{0E792739-6713-1645-BC64-5002F6D67B96}" type="presOf" srcId="{67500DFF-7EB2-FA43-A135-B84712617223}" destId="{EB3373C7-1380-D54A-9A10-8320B0171F04}" srcOrd="0" destOrd="0" presId="urn:microsoft.com/office/officeart/2005/8/layout/lProcess3"/>
    <dgm:cxn modelId="{77219239-9AB8-A540-AC39-8784148E3D9A}" type="presOf" srcId="{4B4F9A9C-0AB1-FE41-8BAC-95EE3636269E}" destId="{2AD4905E-1BEE-3D4E-BD54-8DAF725CA685}" srcOrd="0" destOrd="0" presId="urn:microsoft.com/office/officeart/2005/8/layout/lProcess3"/>
    <dgm:cxn modelId="{FF46053A-2309-EE4C-9F9F-E6C0BBC20B8F}" srcId="{23FF2C14-8020-424A-A032-B658167AF86A}" destId="{90B4F900-2A91-934B-ABC0-7EF53E6A96FF}" srcOrd="3" destOrd="0" parTransId="{7D41DAF6-525A-BB46-A1F5-7C064B6E4597}" sibTransId="{7910B693-7DE2-FF4F-99BC-03BA70C134B9}"/>
    <dgm:cxn modelId="{68C4863D-82C7-F141-B685-962FBF7393ED}" srcId="{C7AB7D31-5647-AC4A-A00B-BDB3D3253393}" destId="{3A1A3402-F2F8-6847-A1BB-7B5290790F10}" srcOrd="1" destOrd="0" parTransId="{7AB3DEA0-CAE7-7D41-A7BD-B6A6A0F2A944}" sibTransId="{D131BA03-1A39-0744-BBA3-6B36CF514078}"/>
    <dgm:cxn modelId="{B7FC7E3E-3877-2B45-99F9-AB2A471646B5}" srcId="{C7AB7D31-5647-AC4A-A00B-BDB3D3253393}" destId="{5592B3F5-5A3A-CD44-9EE1-1D5ED4D7B283}" srcOrd="2" destOrd="0" parTransId="{F2041CF1-0566-1A40-AEC2-1E1968B7FC2B}" sibTransId="{D31D39DC-EDD1-B44C-9981-BF0F33E43867}"/>
    <dgm:cxn modelId="{B26E4740-A2DA-C94A-8078-DAE6F420B906}" srcId="{B73334D4-10E6-3F41-A8A4-E752DEACB965}" destId="{D959D8D6-E890-394E-BF04-81CC4F9867A4}" srcOrd="3" destOrd="0" parTransId="{A0A35584-75AB-B446-980B-BE45DD127237}" sibTransId="{3D78B598-EB21-3D4E-B4F4-EA0913F8CB3A}"/>
    <dgm:cxn modelId="{0266CD5E-8E04-3748-8EE3-BD77D4EF43D8}" type="presOf" srcId="{DFD7FE27-07CE-6041-B96D-3A6F05B3EF7F}" destId="{D70281C3-997F-B54E-AD62-C4A215410100}" srcOrd="0" destOrd="0" presId="urn:microsoft.com/office/officeart/2005/8/layout/lProcess3"/>
    <dgm:cxn modelId="{04BFD943-0CC1-574A-89D9-1EE7C0FC753D}" srcId="{4B4F9A9C-0AB1-FE41-8BAC-95EE3636269E}" destId="{301FD05F-EB93-104B-88AF-39BA769C233B}" srcOrd="0" destOrd="0" parTransId="{91BABC22-5B86-B34A-8E1C-9546042E350F}" sibTransId="{43BFC893-1188-0544-B872-54EF50CDEDC4}"/>
    <dgm:cxn modelId="{3BA97A46-0CEA-1B4C-8D60-A92EAA1C96D0}" srcId="{F099D88D-8057-D74B-B887-197AFEA8C4FB}" destId="{76AE63B8-E76C-0241-9517-84264404F767}" srcOrd="5" destOrd="0" parTransId="{0B97FE7C-2044-0E4F-AC89-FD4C3843A2F3}" sibTransId="{0768E0E0-EEF5-614D-982C-FF369FEE9C89}"/>
    <dgm:cxn modelId="{BB21F549-CCCE-1845-A71B-41BFC8787651}" srcId="{5592B3F5-5A3A-CD44-9EE1-1D5ED4D7B283}" destId="{F5DE0EC1-2419-A944-8BEB-E5A447829687}" srcOrd="5" destOrd="0" parTransId="{AF0B2E1D-9AE4-6C40-BC13-008A1EBC6659}" sibTransId="{0D20A529-01B7-C844-B2D0-29F5F649F7BF}"/>
    <dgm:cxn modelId="{E876496A-8271-E542-B988-A99CB5FC47E4}" type="presOf" srcId="{986281C3-5CF9-2B45-9D27-81CDB0A1168E}" destId="{5DC72ADA-EA54-454D-B315-7B4FB264D389}" srcOrd="0" destOrd="0" presId="urn:microsoft.com/office/officeart/2005/8/layout/lProcess3"/>
    <dgm:cxn modelId="{05C94F6A-AEA3-574E-AAC9-DB3D4E84BE40}" srcId="{F099D88D-8057-D74B-B887-197AFEA8C4FB}" destId="{CEB115CF-864D-B147-8354-56A5A82C62A2}" srcOrd="1" destOrd="0" parTransId="{3E77F7D3-3F20-034F-BD78-B8A70187F755}" sibTransId="{9DC06386-02B9-BA4A-B454-95BB99A1A418}"/>
    <dgm:cxn modelId="{D4BEDD6A-3966-AD4B-890B-1D009576227C}" type="presOf" srcId="{D5AC3119-0584-EA40-9974-777ED2F3AA44}" destId="{5173BBAF-23B3-004B-9FAA-976815A82211}" srcOrd="0" destOrd="0" presId="urn:microsoft.com/office/officeart/2005/8/layout/lProcess3"/>
    <dgm:cxn modelId="{F614054C-8828-2841-B66C-A5D59639D9ED}" srcId="{B73334D4-10E6-3F41-A8A4-E752DEACB965}" destId="{EF24F9C2-D126-4349-BF58-A8BC423CB837}" srcOrd="1" destOrd="0" parTransId="{78F22F99-CC1E-8443-88A3-AABCA86A7474}" sibTransId="{FB88F3EF-AC75-3F44-9A3A-66ED2BD240D6}"/>
    <dgm:cxn modelId="{F6667E6C-3DBE-E34A-9C9A-3D73D42A5220}" type="presOf" srcId="{DB555879-A52D-A442-B633-8E28318A07F0}" destId="{AE7F3560-D0A6-044C-8586-360A1639F8F3}" srcOrd="0" destOrd="0" presId="urn:microsoft.com/office/officeart/2005/8/layout/lProcess3"/>
    <dgm:cxn modelId="{BCCDD24D-B1BD-954D-A063-85BEBF093069}" srcId="{F8E20147-69B3-C343-B70D-D5956A9FA0ED}" destId="{BA8665A2-5800-9B46-B6AB-3283D11CDA14}" srcOrd="3" destOrd="0" parTransId="{107EB23F-51F1-E449-BBB1-BCCB1C666A59}" sibTransId="{01FF0D64-3F83-C747-A1A4-0C7E6BB1856E}"/>
    <dgm:cxn modelId="{2604CF6E-289F-8542-B672-1984EC010A96}" srcId="{4B4F9A9C-0AB1-FE41-8BAC-95EE3636269E}" destId="{FA8EC89F-351A-0C49-B147-F48CCA5E76FD}" srcOrd="4" destOrd="0" parTransId="{126AC487-9DC9-6540-ADFC-82AAC8D348F3}" sibTransId="{893B9B20-A321-6141-BFD3-5724B3D4D459}"/>
    <dgm:cxn modelId="{B4EFBE4F-8A30-504E-B24F-3A4A603DE67F}" srcId="{C7AB7D31-5647-AC4A-A00B-BDB3D3253393}" destId="{F8E20147-69B3-C343-B70D-D5956A9FA0ED}" srcOrd="0" destOrd="0" parTransId="{55CA24C4-112C-7C4E-AD92-83E9764917BC}" sibTransId="{145C4325-7300-004D-944A-8A471008F96D}"/>
    <dgm:cxn modelId="{85D27470-5288-1847-A21E-704CBCC0057F}" type="presOf" srcId="{B064AF0C-65C7-4546-91C8-24EB0F2356B2}" destId="{F4DFD1F3-1249-D940-B413-AD779777225E}" srcOrd="0" destOrd="0" presId="urn:microsoft.com/office/officeart/2005/8/layout/lProcess3"/>
    <dgm:cxn modelId="{80366257-8F79-D940-A510-4A868D9DEF31}" type="presOf" srcId="{03551657-B190-5142-BD08-FA9A9FC481CE}" destId="{5E5A6422-EBEB-A54E-88CB-0BCFA4433B3E}" srcOrd="0" destOrd="0" presId="urn:microsoft.com/office/officeart/2005/8/layout/lProcess3"/>
    <dgm:cxn modelId="{8EDFFD77-0BE7-3741-947D-A38407CDEF46}" type="presOf" srcId="{B3D95C66-2E2E-7441-B0C3-BC9E94E1248E}" destId="{60EB148C-2D75-754B-B831-59DBE1D1186F}" srcOrd="0" destOrd="0" presId="urn:microsoft.com/office/officeart/2005/8/layout/lProcess3"/>
    <dgm:cxn modelId="{2F067479-7754-564E-BCE5-E52914327711}" srcId="{F8E20147-69B3-C343-B70D-D5956A9FA0ED}" destId="{B44694A5-CB49-1A40-B142-AC948C5E713D}" srcOrd="1" destOrd="0" parTransId="{7F3B50F3-67C1-4743-8FD6-A15FBCE0F5CE}" sibTransId="{BA3314CE-CB43-3E4B-928D-61D1EA7FEA88}"/>
    <dgm:cxn modelId="{F552E879-8185-D940-8894-B420FD9FF4B1}" srcId="{3A1A3402-F2F8-6847-A1BB-7B5290790F10}" destId="{B3D95C66-2E2E-7441-B0C3-BC9E94E1248E}" srcOrd="0" destOrd="0" parTransId="{D926440C-66C5-2F4B-A8FB-B1398D233B1C}" sibTransId="{D8DA1513-2809-8848-9FCB-192FA1DBD829}"/>
    <dgm:cxn modelId="{131F9D7B-AB26-9346-89CB-84B587D1CDD6}" srcId="{F8E20147-69B3-C343-B70D-D5956A9FA0ED}" destId="{78B92E83-D575-3941-9355-D0C0DE9DB356}" srcOrd="5" destOrd="0" parTransId="{BF7AE770-B8D6-134B-AE47-492BDC65139E}" sibTransId="{D54A2BA6-582A-8E4C-973F-945A93B19B71}"/>
    <dgm:cxn modelId="{4BF8F47D-2250-6E4A-8FF9-3B246E6A232A}" srcId="{3A1A3402-F2F8-6847-A1BB-7B5290790F10}" destId="{2ED18E88-F025-D441-87D7-03B688F6BE2A}" srcOrd="2" destOrd="0" parTransId="{B1DD2DD0-8E0F-9D4C-B15E-E008F5F303D3}" sibTransId="{12BA8D0E-61EB-C447-B8AD-70EFEED7A7B9}"/>
    <dgm:cxn modelId="{B6750780-D3C0-F14C-8A49-B977AB8D141D}" type="presOf" srcId="{5EC5E860-E575-1C4F-B276-532740242104}" destId="{DD72A321-5CC6-CE48-82C2-00FC4A258682}" srcOrd="0" destOrd="0" presId="urn:microsoft.com/office/officeart/2005/8/layout/lProcess3"/>
    <dgm:cxn modelId="{C7102481-D6FB-4645-ADA1-CC7DD4AF44AD}" type="presOf" srcId="{69A2FB24-D8EB-324C-8BE5-951C63EF66A4}" destId="{BBAE32EB-3685-A648-A69E-440D9A7EA7DA}" srcOrd="0" destOrd="0" presId="urn:microsoft.com/office/officeart/2005/8/layout/lProcess3"/>
    <dgm:cxn modelId="{472A4983-2F33-2C4F-BD50-CE7170AECD4C}" type="presOf" srcId="{78B92E83-D575-3941-9355-D0C0DE9DB356}" destId="{484987EB-E691-1845-9793-65CD1A7DBD7A}" srcOrd="0" destOrd="0" presId="urn:microsoft.com/office/officeart/2005/8/layout/lProcess3"/>
    <dgm:cxn modelId="{03A47084-D290-0C4D-A77F-5BA90E816F59}" type="presOf" srcId="{C98B76C4-9294-6840-BE77-9B4DFBA8D67C}" destId="{F5739637-E852-C94B-A2D9-DC50570A3E15}" srcOrd="0" destOrd="0" presId="urn:microsoft.com/office/officeart/2005/8/layout/lProcess3"/>
    <dgm:cxn modelId="{170AA885-9405-D946-9D17-A63F9A618C9B}" srcId="{F099D88D-8057-D74B-B887-197AFEA8C4FB}" destId="{92434AAD-FEFD-6C4E-8280-61332DC64C61}" srcOrd="4" destOrd="0" parTransId="{DE3D2F23-8133-AA44-AD03-18917CAC3302}" sibTransId="{1E837BC8-4CBE-7E4B-9A1B-47E65400E760}"/>
    <dgm:cxn modelId="{C6548A98-3544-B54D-A583-87A742A544AF}" type="presOf" srcId="{301FD05F-EB93-104B-88AF-39BA769C233B}" destId="{C3F330E9-7B4F-C24A-9B33-09065D519715}" srcOrd="0" destOrd="0" presId="urn:microsoft.com/office/officeart/2005/8/layout/lProcess3"/>
    <dgm:cxn modelId="{1621EF9B-86E6-FD4D-9DFD-E75E37F35C6C}" type="presOf" srcId="{E3FF6E9D-1FBF-6149-9A8D-5BFC01042F78}" destId="{5EFD06B0-2FC7-D743-AB4C-CCF790846DF4}" srcOrd="0" destOrd="0" presId="urn:microsoft.com/office/officeart/2005/8/layout/lProcess3"/>
    <dgm:cxn modelId="{5C6F829D-5FFD-9941-A623-49471D3AC1D9}" type="presOf" srcId="{B73334D4-10E6-3F41-A8A4-E752DEACB965}" destId="{95D9E7C3-5373-2249-AF20-7F96AA6BCFD6}" srcOrd="0" destOrd="0" presId="urn:microsoft.com/office/officeart/2005/8/layout/lProcess3"/>
    <dgm:cxn modelId="{6D1A5F9F-44E0-5E49-97D1-A4D243DF4A63}" type="presOf" srcId="{DA5B499A-8EDC-B444-AFDA-0BA6A7E29D37}" destId="{FAAF2140-F56C-C74F-B808-008F97920654}" srcOrd="0" destOrd="0" presId="urn:microsoft.com/office/officeart/2005/8/layout/lProcess3"/>
    <dgm:cxn modelId="{A5A7FF9F-D2C4-7648-A002-15201481B154}" type="presOf" srcId="{90B4F900-2A91-934B-ABC0-7EF53E6A96FF}" destId="{6AF885BF-6855-D74B-A9B2-BFF7EA69DFCB}" srcOrd="0" destOrd="0" presId="urn:microsoft.com/office/officeart/2005/8/layout/lProcess3"/>
    <dgm:cxn modelId="{E874E4A2-8D2C-6E49-A313-8048C42030BF}" type="presOf" srcId="{5592B3F5-5A3A-CD44-9EE1-1D5ED4D7B283}" destId="{710EA062-0579-1544-9B72-7D3C5650E0DC}" srcOrd="0" destOrd="0" presId="urn:microsoft.com/office/officeart/2005/8/layout/lProcess3"/>
    <dgm:cxn modelId="{B2599BA5-7396-4743-B24E-B50A39DED4C5}" type="presOf" srcId="{55FF3ABD-F644-A84B-80D7-A855CA60CDF9}" destId="{1ED5ECF4-AF20-C145-8811-84FC3A3BC74E}" srcOrd="0" destOrd="0" presId="urn:microsoft.com/office/officeart/2005/8/layout/lProcess3"/>
    <dgm:cxn modelId="{5B4D76AA-2AAD-8F45-9683-CBF0E719FC9F}" type="presOf" srcId="{CEB115CF-864D-B147-8354-56A5A82C62A2}" destId="{23AFD39D-E855-3D44-86E0-A3BF5169C3F6}" srcOrd="0" destOrd="0" presId="urn:microsoft.com/office/officeart/2005/8/layout/lProcess3"/>
    <dgm:cxn modelId="{CCA3A8AD-1C20-3141-9689-27C9D2D22905}" srcId="{23FF2C14-8020-424A-A032-B658167AF86A}" destId="{2422DC53-9C77-C94E-A912-146CA0751438}" srcOrd="0" destOrd="0" parTransId="{B4E6023D-B41A-0E4D-A8F9-F6A4A58C146C}" sibTransId="{2FD3ABD3-6204-E44B-A164-24E8162FD6B4}"/>
    <dgm:cxn modelId="{337AC9B0-D21B-EC43-98D4-0B3302BB2E3A}" type="presOf" srcId="{F8E20147-69B3-C343-B70D-D5956A9FA0ED}" destId="{DA53941C-4E21-F746-94EE-BABF2BB4F25F}" srcOrd="0" destOrd="0" presId="urn:microsoft.com/office/officeart/2005/8/layout/lProcess3"/>
    <dgm:cxn modelId="{026707BB-D13A-2D40-8439-8314A70ABB66}" type="presOf" srcId="{9BD26CE7-5E5C-6242-A067-93A75B8404D5}" destId="{C7528F23-FD39-5F41-ABC3-CC5E847BD2F2}" srcOrd="0" destOrd="0" presId="urn:microsoft.com/office/officeart/2005/8/layout/lProcess3"/>
    <dgm:cxn modelId="{47C10ABD-06E6-F34C-9B52-DCF84858B966}" type="presOf" srcId="{1457AA9A-C44E-0441-A15F-DB1F38181B12}" destId="{25A30831-4B30-F140-A9D2-3A61B1AE54D4}" srcOrd="0" destOrd="0" presId="urn:microsoft.com/office/officeart/2005/8/layout/lProcess3"/>
    <dgm:cxn modelId="{0565B0BD-6AC2-AC4C-BBF5-6312A388BC47}" srcId="{4B4F9A9C-0AB1-FE41-8BAC-95EE3636269E}" destId="{E3FF6E9D-1FBF-6149-9A8D-5BFC01042F78}" srcOrd="2" destOrd="0" parTransId="{B9899FA0-8D47-EE4B-AAA2-72335EC021B5}" sibTransId="{E063B051-4744-0547-A1BA-DBAA40BAECAB}"/>
    <dgm:cxn modelId="{0EDEA8C0-11B2-2741-BAB5-F64B8A96CBE6}" type="presOf" srcId="{2422DC53-9C77-C94E-A912-146CA0751438}" destId="{B57D04BC-1DBC-1945-A769-FDC55083587B}" srcOrd="0" destOrd="0" presId="urn:microsoft.com/office/officeart/2005/8/layout/lProcess3"/>
    <dgm:cxn modelId="{45B02BC4-111A-A24C-B1EF-22D44C681EFB}" srcId="{B73334D4-10E6-3F41-A8A4-E752DEACB965}" destId="{7D3E2102-AF00-CF46-A452-72499B2F673B}" srcOrd="2" destOrd="0" parTransId="{96892283-993F-A340-882E-754B92B2F4C9}" sibTransId="{1F71572B-F72A-E54D-9237-4876B3B92B2F}"/>
    <dgm:cxn modelId="{1DEAB8C6-D5E5-6B46-81CF-4F7BB3F82E45}" srcId="{3A1A3402-F2F8-6847-A1BB-7B5290790F10}" destId="{F3242973-282E-874B-809A-E73E95E71711}" srcOrd="5" destOrd="0" parTransId="{4D0C9BEF-6D46-DC40-8E60-518C0153742E}" sibTransId="{5B87E76D-CD20-474D-A937-41AB6FD2ADAA}"/>
    <dgm:cxn modelId="{99A909C7-09B4-AE40-8EB1-8B930055359D}" srcId="{4B4F9A9C-0AB1-FE41-8BAC-95EE3636269E}" destId="{9BD26CE7-5E5C-6242-A067-93A75B8404D5}" srcOrd="5" destOrd="0" parTransId="{FE070BE0-DD40-AE4C-A4A9-7267B70444E9}" sibTransId="{DF0C9AA5-1EEC-D54B-AD46-D20ECF8901E8}"/>
    <dgm:cxn modelId="{E08575C7-B6F4-D140-97F2-CBD47BD4AAD8}" type="presOf" srcId="{03165DEB-9702-4A4F-8A70-B34751B176C5}" destId="{F7542DDA-711F-EA44-9F89-2DB60E5B7EA3}" srcOrd="0" destOrd="0" presId="urn:microsoft.com/office/officeart/2005/8/layout/lProcess3"/>
    <dgm:cxn modelId="{D163EECB-B071-3E44-88F7-65D3237BD5CD}" srcId="{B73334D4-10E6-3F41-A8A4-E752DEACB965}" destId="{9F6A3CF2-BCA5-2749-8FD8-4F663A851175}" srcOrd="0" destOrd="0" parTransId="{A2C2612F-2263-1A43-9538-2097DCD41060}" sibTransId="{EBCB2FD7-888A-954E-A116-4E4073A60F6F}"/>
    <dgm:cxn modelId="{37E797CF-BF02-C74B-931A-BB2DD582F185}" srcId="{23FF2C14-8020-424A-A032-B658167AF86A}" destId="{81416762-5C0A-6D41-94EE-8208FF29868D}" srcOrd="5" destOrd="0" parTransId="{00456ED4-12EA-734D-BFB6-8C83E35F945D}" sibTransId="{F1DE68BA-BA32-F341-971F-FAC5476D697B}"/>
    <dgm:cxn modelId="{E03DADCF-505E-F24C-A31D-EA60F9B0E601}" type="presOf" srcId="{9F6A3CF2-BCA5-2749-8FD8-4F663A851175}" destId="{58A3B1FA-AD5E-F247-A184-F258BAF4FA8D}" srcOrd="0" destOrd="0" presId="urn:microsoft.com/office/officeart/2005/8/layout/lProcess3"/>
    <dgm:cxn modelId="{970D54D0-A617-0241-8898-123808D7794F}" type="presOf" srcId="{B44694A5-CB49-1A40-B142-AC948C5E713D}" destId="{E2C80A48-D0E0-B444-B6B4-7A9E0FBFE561}" srcOrd="0" destOrd="0" presId="urn:microsoft.com/office/officeart/2005/8/layout/lProcess3"/>
    <dgm:cxn modelId="{7E6B8AD2-F631-B44F-8542-A3BEF36AAE67}" type="presOf" srcId="{D959D8D6-E890-394E-BF04-81CC4F9867A4}" destId="{850B3C79-8968-7342-A56A-44CA67FEBB2C}" srcOrd="0" destOrd="0" presId="urn:microsoft.com/office/officeart/2005/8/layout/lProcess3"/>
    <dgm:cxn modelId="{E8594CD3-92A5-914B-ADA3-1FED7C6FABFE}" srcId="{5592B3F5-5A3A-CD44-9EE1-1D5ED4D7B283}" destId="{C98B76C4-9294-6840-BE77-9B4DFBA8D67C}" srcOrd="4" destOrd="0" parTransId="{31EFFBFA-1D84-4246-8BEB-D1879A3B6D0E}" sibTransId="{410D8595-9008-E24D-947B-D2A5C47747C8}"/>
    <dgm:cxn modelId="{72C36BD4-0C7F-3045-A0AE-03890D18B0C7}" type="presOf" srcId="{FA8EC89F-351A-0C49-B147-F48CCA5E76FD}" destId="{D1D98285-DDA1-024F-BC75-0198632E96CA}" srcOrd="0" destOrd="0" presId="urn:microsoft.com/office/officeart/2005/8/layout/lProcess3"/>
    <dgm:cxn modelId="{77107BD4-F9BB-9B4E-8887-F76F2479BBE3}" srcId="{5592B3F5-5A3A-CD44-9EE1-1D5ED4D7B283}" destId="{0C773DEA-202D-5243-8720-7D6C9D2DC19F}" srcOrd="0" destOrd="0" parTransId="{02FC0EB4-E61F-A04F-A492-03720FE1F98A}" sibTransId="{4DDA16B0-44C0-4A4E-BF6E-D2D55FD68B45}"/>
    <dgm:cxn modelId="{652A01D8-D9AE-F546-A2EE-D4CB47FC4F7B}" srcId="{5592B3F5-5A3A-CD44-9EE1-1D5ED4D7B283}" destId="{986281C3-5CF9-2B45-9D27-81CDB0A1168E}" srcOrd="1" destOrd="0" parTransId="{53080C46-F5BF-994C-B54E-706FAD1067DF}" sibTransId="{0A31A82B-CBD5-184D-910C-A65BADCE7E8A}"/>
    <dgm:cxn modelId="{E4785DD9-4DA3-0C4C-BC76-BDDD2AB61DB8}" type="presOf" srcId="{2ED18E88-F025-D441-87D7-03B688F6BE2A}" destId="{75CB8A73-8E36-AF41-A9CD-596BE68BB897}" srcOrd="0" destOrd="0" presId="urn:microsoft.com/office/officeart/2005/8/layout/lProcess3"/>
    <dgm:cxn modelId="{85BFC0DA-EBC9-BB47-861E-597FA5B14D3B}" type="presOf" srcId="{76AE63B8-E76C-0241-9517-84264404F767}" destId="{D290181D-AD4B-9B48-A691-0174D7C786B4}" srcOrd="0" destOrd="0" presId="urn:microsoft.com/office/officeart/2005/8/layout/lProcess3"/>
    <dgm:cxn modelId="{B6B0EDDA-5553-1143-A210-65E12CC760C1}" type="presOf" srcId="{FED5DDA7-AEF4-0149-98DD-2619ACF8914C}" destId="{DFF600D7-A8F1-F04F-B632-160636F4B73C}" srcOrd="0" destOrd="0" presId="urn:microsoft.com/office/officeart/2005/8/layout/lProcess3"/>
    <dgm:cxn modelId="{8FEB1EDB-38C0-DB4C-A7FA-1C226A606A44}" type="presOf" srcId="{F099D88D-8057-D74B-B887-197AFEA8C4FB}" destId="{2A99CC75-529D-CE4A-9452-AE510B7D036C}" srcOrd="0" destOrd="0" presId="urn:microsoft.com/office/officeart/2005/8/layout/lProcess3"/>
    <dgm:cxn modelId="{426F15E1-082C-7D4C-B586-42F0A89752C9}" srcId="{B73334D4-10E6-3F41-A8A4-E752DEACB965}" destId="{D51975FD-68F1-AA47-AE95-682BA47759C2}" srcOrd="5" destOrd="0" parTransId="{6A4A23B2-B4DC-704F-AF44-AA7BA2591B75}" sibTransId="{65044178-5176-E44E-B3CC-5849C2A54DF6}"/>
    <dgm:cxn modelId="{7852CDED-D464-EB49-920D-EA4755F1F133}" type="presOf" srcId="{7D3E2102-AF00-CF46-A452-72499B2F673B}" destId="{EA875084-6F09-5B4A-9ED7-C0D698D23625}" srcOrd="0" destOrd="0" presId="urn:microsoft.com/office/officeart/2005/8/layout/lProcess3"/>
    <dgm:cxn modelId="{53CA65EE-4917-324C-846F-B9A1BEFE4805}" type="presOf" srcId="{F5DE0EC1-2419-A944-8BEB-E5A447829687}" destId="{E4B14317-2F66-9648-90F5-12FC6EB47EA4}" srcOrd="0" destOrd="0" presId="urn:microsoft.com/office/officeart/2005/8/layout/lProcess3"/>
    <dgm:cxn modelId="{07E012F1-296D-1B44-86FE-B3EE6577B7D2}" type="presOf" srcId="{F3242973-282E-874B-809A-E73E95E71711}" destId="{31180950-85A4-9644-9D8F-3DCDB81E9C17}" srcOrd="0" destOrd="0" presId="urn:microsoft.com/office/officeart/2005/8/layout/lProcess3"/>
    <dgm:cxn modelId="{C082F4F4-0FAD-614F-9EF1-B745877153B9}" srcId="{3A1A3402-F2F8-6847-A1BB-7B5290790F10}" destId="{83390703-55F2-AE47-A045-2A28AF2A5FD2}" srcOrd="4" destOrd="0" parTransId="{AFFCF4B4-FE20-BA4E-83B4-F8570D8917A8}" sibTransId="{1023C1E5-9498-1D4C-BA1A-BA0D94648143}"/>
    <dgm:cxn modelId="{5C35C7F5-3CE5-984E-ACF5-0BB17EF17A45}" type="presOf" srcId="{81416762-5C0A-6D41-94EE-8208FF29868D}" destId="{5718DE30-84EB-8246-ABE0-10E94AEAA9FC}" srcOrd="0" destOrd="0" presId="urn:microsoft.com/office/officeart/2005/8/layout/lProcess3"/>
    <dgm:cxn modelId="{46B20EF8-ECC4-3B48-A278-5603D2E57C79}" srcId="{C7AB7D31-5647-AC4A-A00B-BDB3D3253393}" destId="{B73334D4-10E6-3F41-A8A4-E752DEACB965}" srcOrd="5" destOrd="0" parTransId="{1152C405-4A5A-4949-ABA7-DC251C933C73}" sibTransId="{A1743863-0D23-1741-9F46-AD1AF9ABFA76}"/>
    <dgm:cxn modelId="{1E4AA4F8-60A5-8D4A-89FE-8B18F7EE8FFF}" type="presOf" srcId="{C7AB7D31-5647-AC4A-A00B-BDB3D3253393}" destId="{08F46BA6-18CC-4044-96A7-FC0D37C32E18}" srcOrd="0" destOrd="0" presId="urn:microsoft.com/office/officeart/2005/8/layout/lProcess3"/>
    <dgm:cxn modelId="{AE22DAFB-0C88-B140-9A67-A264E8089E34}" type="presOf" srcId="{83390703-55F2-AE47-A045-2A28AF2A5FD2}" destId="{29357572-C5D0-8B41-9C1F-01C1A43957BB}" srcOrd="0" destOrd="0" presId="urn:microsoft.com/office/officeart/2005/8/layout/lProcess3"/>
    <dgm:cxn modelId="{0C9CE8FC-CDB7-C843-BF69-6F2AC2DC050A}" srcId="{B73334D4-10E6-3F41-A8A4-E752DEACB965}" destId="{1457AA9A-C44E-0441-A15F-DB1F38181B12}" srcOrd="4" destOrd="0" parTransId="{9D731A50-82C7-FD43-B8AA-2FBB8C7D662C}" sibTransId="{D33F7C74-A9DA-2246-B70F-12B56C643F72}"/>
    <dgm:cxn modelId="{82A279FD-5B45-0A4B-B4F0-FEDC2C22AD35}" srcId="{F8E20147-69B3-C343-B70D-D5956A9FA0ED}" destId="{DA5B499A-8EDC-B444-AFDA-0BA6A7E29D37}" srcOrd="0" destOrd="0" parTransId="{7C21E9BD-D1FD-2F42-B483-D64948D1D116}" sibTransId="{C7B708F4-E5AD-8847-BE3D-A26E68A63D4C}"/>
    <dgm:cxn modelId="{1B76E5FD-51FA-984A-BE84-12BA91079B9E}" srcId="{4B4F9A9C-0AB1-FE41-8BAC-95EE3636269E}" destId="{FED5DDA7-AEF4-0149-98DD-2619ACF8914C}" srcOrd="3" destOrd="0" parTransId="{859228CE-DEA0-6C4A-969B-881706ED5562}" sibTransId="{D4ED298B-9BA8-2E4A-B314-472844966D63}"/>
    <dgm:cxn modelId="{A6D38AFE-EE6F-AA41-9CDE-BF8E67106E67}" srcId="{C7AB7D31-5647-AC4A-A00B-BDB3D3253393}" destId="{4B4F9A9C-0AB1-FE41-8BAC-95EE3636269E}" srcOrd="6" destOrd="0" parTransId="{D73EDCED-A5A1-6449-9A7C-C1E670E07E02}" sibTransId="{8A3C8CF5-5E25-AA44-A461-E090C047AC0D}"/>
    <dgm:cxn modelId="{F0240EFF-B6D0-4B40-B3F3-45728F5530E8}" type="presOf" srcId="{FF3934B3-74C9-A44F-BF5A-DE083BFDCE92}" destId="{C4C2831B-BEFB-6640-9F35-36E0FA2591EE}" srcOrd="0" destOrd="0" presId="urn:microsoft.com/office/officeart/2005/8/layout/lProcess3"/>
    <dgm:cxn modelId="{6FFBB1FF-6E4C-DB4F-BEA0-E1C2734DE508}" type="presOf" srcId="{D51975FD-68F1-AA47-AE95-682BA47759C2}" destId="{3381964A-0631-894A-B237-0E9945E73DDD}" srcOrd="0" destOrd="0" presId="urn:microsoft.com/office/officeart/2005/8/layout/lProcess3"/>
    <dgm:cxn modelId="{C90BE20C-E0AE-9B42-8D77-70C3BFA1E9E8}" type="presParOf" srcId="{08F46BA6-18CC-4044-96A7-FC0D37C32E18}" destId="{561C28ED-185B-7446-AD14-0077AAD22D66}" srcOrd="0" destOrd="0" presId="urn:microsoft.com/office/officeart/2005/8/layout/lProcess3"/>
    <dgm:cxn modelId="{DEB565B9-7FA1-7C43-B4ED-ACD1DA4FF7E5}" type="presParOf" srcId="{561C28ED-185B-7446-AD14-0077AAD22D66}" destId="{DA53941C-4E21-F746-94EE-BABF2BB4F25F}" srcOrd="0" destOrd="0" presId="urn:microsoft.com/office/officeart/2005/8/layout/lProcess3"/>
    <dgm:cxn modelId="{C1B4DCFF-BF78-FB41-B458-2756E5318F5F}" type="presParOf" srcId="{561C28ED-185B-7446-AD14-0077AAD22D66}" destId="{E082F763-9854-6346-A0D1-348D67834A30}" srcOrd="1" destOrd="0" presId="urn:microsoft.com/office/officeart/2005/8/layout/lProcess3"/>
    <dgm:cxn modelId="{6193B21B-4B61-8846-AF67-0D161C2227EB}" type="presParOf" srcId="{561C28ED-185B-7446-AD14-0077AAD22D66}" destId="{FAAF2140-F56C-C74F-B808-008F97920654}" srcOrd="2" destOrd="0" presId="urn:microsoft.com/office/officeart/2005/8/layout/lProcess3"/>
    <dgm:cxn modelId="{DB3C0F86-661D-3249-AC25-6EA5DD754319}" type="presParOf" srcId="{561C28ED-185B-7446-AD14-0077AAD22D66}" destId="{C5EFE23E-DCF5-3B45-BB2B-29778CFF89B7}" srcOrd="3" destOrd="0" presId="urn:microsoft.com/office/officeart/2005/8/layout/lProcess3"/>
    <dgm:cxn modelId="{AB7680A7-DB90-0D4A-84B7-109C16DD609F}" type="presParOf" srcId="{561C28ED-185B-7446-AD14-0077AAD22D66}" destId="{E2C80A48-D0E0-B444-B6B4-7A9E0FBFE561}" srcOrd="4" destOrd="0" presId="urn:microsoft.com/office/officeart/2005/8/layout/lProcess3"/>
    <dgm:cxn modelId="{4DF21496-BBDF-C444-8DBB-4BB0244E8A0C}" type="presParOf" srcId="{561C28ED-185B-7446-AD14-0077AAD22D66}" destId="{4F472CD4-7C5B-544D-A977-C9DFC9B5952B}" srcOrd="5" destOrd="0" presId="urn:microsoft.com/office/officeart/2005/8/layout/lProcess3"/>
    <dgm:cxn modelId="{77B4C426-2746-314B-AF02-AE82DA80820F}" type="presParOf" srcId="{561C28ED-185B-7446-AD14-0077AAD22D66}" destId="{AE7F3560-D0A6-044C-8586-360A1639F8F3}" srcOrd="6" destOrd="0" presId="urn:microsoft.com/office/officeart/2005/8/layout/lProcess3"/>
    <dgm:cxn modelId="{CABB037C-7565-2C41-AC73-D173FFD3B10F}" type="presParOf" srcId="{561C28ED-185B-7446-AD14-0077AAD22D66}" destId="{74D7D13D-C43B-C14D-9894-16C5BC15243F}" srcOrd="7" destOrd="0" presId="urn:microsoft.com/office/officeart/2005/8/layout/lProcess3"/>
    <dgm:cxn modelId="{ED99839B-F44F-2D43-BA63-B8F68807D893}" type="presParOf" srcId="{561C28ED-185B-7446-AD14-0077AAD22D66}" destId="{A4C31B09-728F-6843-A169-95F8F5099383}" srcOrd="8" destOrd="0" presId="urn:microsoft.com/office/officeart/2005/8/layout/lProcess3"/>
    <dgm:cxn modelId="{B3B35982-FB67-7641-917B-20BD967915A6}" type="presParOf" srcId="{561C28ED-185B-7446-AD14-0077AAD22D66}" destId="{B703DD16-F0E0-6348-B27C-1FBC4CFC6F49}" srcOrd="9" destOrd="0" presId="urn:microsoft.com/office/officeart/2005/8/layout/lProcess3"/>
    <dgm:cxn modelId="{1490E405-5C54-3249-83D0-500DA06508A5}" type="presParOf" srcId="{561C28ED-185B-7446-AD14-0077AAD22D66}" destId="{F4DFD1F3-1249-D940-B413-AD779777225E}" srcOrd="10" destOrd="0" presId="urn:microsoft.com/office/officeart/2005/8/layout/lProcess3"/>
    <dgm:cxn modelId="{FDC85B9E-FFB1-C242-B4AC-60B8C0FB5B72}" type="presParOf" srcId="{561C28ED-185B-7446-AD14-0077AAD22D66}" destId="{9AC5FEAB-7A31-874C-A999-3BA3A2670D5B}" srcOrd="11" destOrd="0" presId="urn:microsoft.com/office/officeart/2005/8/layout/lProcess3"/>
    <dgm:cxn modelId="{BA0308B1-4F21-184C-A7E8-A17F0EFAFCFE}" type="presParOf" srcId="{561C28ED-185B-7446-AD14-0077AAD22D66}" destId="{484987EB-E691-1845-9793-65CD1A7DBD7A}" srcOrd="12" destOrd="0" presId="urn:microsoft.com/office/officeart/2005/8/layout/lProcess3"/>
    <dgm:cxn modelId="{88AE95D6-D67D-F940-904F-5825F02001F9}" type="presParOf" srcId="{08F46BA6-18CC-4044-96A7-FC0D37C32E18}" destId="{E2BB8AE3-65E7-294D-B31E-6EBD8494133D}" srcOrd="1" destOrd="0" presId="urn:microsoft.com/office/officeart/2005/8/layout/lProcess3"/>
    <dgm:cxn modelId="{7A1B3AA5-20A2-4A4D-B256-A2931B1909BA}" type="presParOf" srcId="{08F46BA6-18CC-4044-96A7-FC0D37C32E18}" destId="{AFDA8FB9-D85B-554C-AE68-2B8F0B26897B}" srcOrd="2" destOrd="0" presId="urn:microsoft.com/office/officeart/2005/8/layout/lProcess3"/>
    <dgm:cxn modelId="{57AC7AA4-C6B3-A84C-8AE0-361AEC8E799F}" type="presParOf" srcId="{AFDA8FB9-D85B-554C-AE68-2B8F0B26897B}" destId="{64CD22B4-3A86-C546-BEF7-6F52A2D9A7F3}" srcOrd="0" destOrd="0" presId="urn:microsoft.com/office/officeart/2005/8/layout/lProcess3"/>
    <dgm:cxn modelId="{6983CDDA-7CDA-9847-852D-03006114227D}" type="presParOf" srcId="{AFDA8FB9-D85B-554C-AE68-2B8F0B26897B}" destId="{DAC3494D-FF90-B649-8986-1D8DFBE35EC3}" srcOrd="1" destOrd="0" presId="urn:microsoft.com/office/officeart/2005/8/layout/lProcess3"/>
    <dgm:cxn modelId="{2E402F13-2A8C-A543-8105-C2B4EF51AA92}" type="presParOf" srcId="{AFDA8FB9-D85B-554C-AE68-2B8F0B26897B}" destId="{60EB148C-2D75-754B-B831-59DBE1D1186F}" srcOrd="2" destOrd="0" presId="urn:microsoft.com/office/officeart/2005/8/layout/lProcess3"/>
    <dgm:cxn modelId="{C049563A-3A8A-7741-8D4B-890ED8F57D73}" type="presParOf" srcId="{AFDA8FB9-D85B-554C-AE68-2B8F0B26897B}" destId="{6B06DB0D-E398-8841-B8AA-6ABE5ED360D3}" srcOrd="3" destOrd="0" presId="urn:microsoft.com/office/officeart/2005/8/layout/lProcess3"/>
    <dgm:cxn modelId="{A6254686-CCA1-D047-B850-B0E961DEFB7C}" type="presParOf" srcId="{AFDA8FB9-D85B-554C-AE68-2B8F0B26897B}" destId="{5173BBAF-23B3-004B-9FAA-976815A82211}" srcOrd="4" destOrd="0" presId="urn:microsoft.com/office/officeart/2005/8/layout/lProcess3"/>
    <dgm:cxn modelId="{7585EA33-A764-5340-BDAA-D92E27ED2752}" type="presParOf" srcId="{AFDA8FB9-D85B-554C-AE68-2B8F0B26897B}" destId="{6FC1B65D-BF7D-2E46-BB1A-B4CF621CDA13}" srcOrd="5" destOrd="0" presId="urn:microsoft.com/office/officeart/2005/8/layout/lProcess3"/>
    <dgm:cxn modelId="{21E21C3E-D427-194C-8173-8EF51A415F2B}" type="presParOf" srcId="{AFDA8FB9-D85B-554C-AE68-2B8F0B26897B}" destId="{75CB8A73-8E36-AF41-A9CD-596BE68BB897}" srcOrd="6" destOrd="0" presId="urn:microsoft.com/office/officeart/2005/8/layout/lProcess3"/>
    <dgm:cxn modelId="{6BFC6A9F-BB11-DF4F-A905-2313CBE80187}" type="presParOf" srcId="{AFDA8FB9-D85B-554C-AE68-2B8F0B26897B}" destId="{64D7E96A-F0E6-3043-AC4F-FCE871540DCA}" srcOrd="7" destOrd="0" presId="urn:microsoft.com/office/officeart/2005/8/layout/lProcess3"/>
    <dgm:cxn modelId="{7A16A624-218E-384D-9052-54C56021A22E}" type="presParOf" srcId="{AFDA8FB9-D85B-554C-AE68-2B8F0B26897B}" destId="{EB3373C7-1380-D54A-9A10-8320B0171F04}" srcOrd="8" destOrd="0" presId="urn:microsoft.com/office/officeart/2005/8/layout/lProcess3"/>
    <dgm:cxn modelId="{EEB6FFE2-7991-7040-AC47-55330AA92BCF}" type="presParOf" srcId="{AFDA8FB9-D85B-554C-AE68-2B8F0B26897B}" destId="{B13FC51A-CECA-E642-91C4-BC9C83F3C33A}" srcOrd="9" destOrd="0" presId="urn:microsoft.com/office/officeart/2005/8/layout/lProcess3"/>
    <dgm:cxn modelId="{1EA35871-8FC5-1B42-8A73-754E3C0C8248}" type="presParOf" srcId="{AFDA8FB9-D85B-554C-AE68-2B8F0B26897B}" destId="{29357572-C5D0-8B41-9C1F-01C1A43957BB}" srcOrd="10" destOrd="0" presId="urn:microsoft.com/office/officeart/2005/8/layout/lProcess3"/>
    <dgm:cxn modelId="{45BC77D2-2BA2-0E41-BF32-DB07CF902D67}" type="presParOf" srcId="{AFDA8FB9-D85B-554C-AE68-2B8F0B26897B}" destId="{1AC629B2-6848-CA43-99EC-8B604E554BF1}" srcOrd="11" destOrd="0" presId="urn:microsoft.com/office/officeart/2005/8/layout/lProcess3"/>
    <dgm:cxn modelId="{C057EAEA-D17A-C44F-886B-124D9D28EC64}" type="presParOf" srcId="{AFDA8FB9-D85B-554C-AE68-2B8F0B26897B}" destId="{31180950-85A4-9644-9D8F-3DCDB81E9C17}" srcOrd="12" destOrd="0" presId="urn:microsoft.com/office/officeart/2005/8/layout/lProcess3"/>
    <dgm:cxn modelId="{3330246D-F22E-5B43-AFD6-2DB47E253BFE}" type="presParOf" srcId="{08F46BA6-18CC-4044-96A7-FC0D37C32E18}" destId="{AF710EDD-E7AE-384C-AA8D-1700C67620EE}" srcOrd="3" destOrd="0" presId="urn:microsoft.com/office/officeart/2005/8/layout/lProcess3"/>
    <dgm:cxn modelId="{3E2EF029-A75F-D640-93BD-A63A8DB1646A}" type="presParOf" srcId="{08F46BA6-18CC-4044-96A7-FC0D37C32E18}" destId="{51EF2D5D-D694-7540-A8FF-E59497F8A2B4}" srcOrd="4" destOrd="0" presId="urn:microsoft.com/office/officeart/2005/8/layout/lProcess3"/>
    <dgm:cxn modelId="{DD758FE8-857D-C246-8931-C97840AEBC7E}" type="presParOf" srcId="{51EF2D5D-D694-7540-A8FF-E59497F8A2B4}" destId="{710EA062-0579-1544-9B72-7D3C5650E0DC}" srcOrd="0" destOrd="0" presId="urn:microsoft.com/office/officeart/2005/8/layout/lProcess3"/>
    <dgm:cxn modelId="{B011F107-261B-9940-A5C0-86EEA35E36F9}" type="presParOf" srcId="{51EF2D5D-D694-7540-A8FF-E59497F8A2B4}" destId="{5ADD0721-667F-734A-B33F-1101249994DD}" srcOrd="1" destOrd="0" presId="urn:microsoft.com/office/officeart/2005/8/layout/lProcess3"/>
    <dgm:cxn modelId="{78236068-2D57-B047-88CC-015EA1FA2495}" type="presParOf" srcId="{51EF2D5D-D694-7540-A8FF-E59497F8A2B4}" destId="{AD71ABF5-F1EA-264B-AA37-8725F1956B17}" srcOrd="2" destOrd="0" presId="urn:microsoft.com/office/officeart/2005/8/layout/lProcess3"/>
    <dgm:cxn modelId="{4A667ADF-B69E-0944-B23E-112AC2399F22}" type="presParOf" srcId="{51EF2D5D-D694-7540-A8FF-E59497F8A2B4}" destId="{9F03CD9E-8D06-3549-888A-62A3BD45F6FF}" srcOrd="3" destOrd="0" presId="urn:microsoft.com/office/officeart/2005/8/layout/lProcess3"/>
    <dgm:cxn modelId="{D8125E06-F550-8F4E-8459-66CDE4812DA9}" type="presParOf" srcId="{51EF2D5D-D694-7540-A8FF-E59497F8A2B4}" destId="{5DC72ADA-EA54-454D-B315-7B4FB264D389}" srcOrd="4" destOrd="0" presId="urn:microsoft.com/office/officeart/2005/8/layout/lProcess3"/>
    <dgm:cxn modelId="{7F8C3D94-5012-1B48-BAEF-F9C3E18691EC}" type="presParOf" srcId="{51EF2D5D-D694-7540-A8FF-E59497F8A2B4}" destId="{6162F73A-F0AD-E645-AF56-12BA27D99C9B}" srcOrd="5" destOrd="0" presId="urn:microsoft.com/office/officeart/2005/8/layout/lProcess3"/>
    <dgm:cxn modelId="{BCB66C2E-1908-D146-8157-BE65AD5AEBF5}" type="presParOf" srcId="{51EF2D5D-D694-7540-A8FF-E59497F8A2B4}" destId="{F7542DDA-711F-EA44-9F89-2DB60E5B7EA3}" srcOrd="6" destOrd="0" presId="urn:microsoft.com/office/officeart/2005/8/layout/lProcess3"/>
    <dgm:cxn modelId="{1F70B72A-F168-FE47-B9CC-D90D2B399C1A}" type="presParOf" srcId="{51EF2D5D-D694-7540-A8FF-E59497F8A2B4}" destId="{8D4EC349-1080-9849-BE88-98E974C6C849}" srcOrd="7" destOrd="0" presId="urn:microsoft.com/office/officeart/2005/8/layout/lProcess3"/>
    <dgm:cxn modelId="{2723BFCC-D5E3-A346-B3F1-CBB797833B97}" type="presParOf" srcId="{51EF2D5D-D694-7540-A8FF-E59497F8A2B4}" destId="{FF842109-906D-F642-A19A-973872B2021D}" srcOrd="8" destOrd="0" presId="urn:microsoft.com/office/officeart/2005/8/layout/lProcess3"/>
    <dgm:cxn modelId="{4F25DFA1-C516-014B-9330-B09A3356E011}" type="presParOf" srcId="{51EF2D5D-D694-7540-A8FF-E59497F8A2B4}" destId="{8DF1E5B9-AFB1-9648-93F9-8DF666F6442E}" srcOrd="9" destOrd="0" presId="urn:microsoft.com/office/officeart/2005/8/layout/lProcess3"/>
    <dgm:cxn modelId="{7ED810CB-467C-F34E-82BC-78339EBB2F18}" type="presParOf" srcId="{51EF2D5D-D694-7540-A8FF-E59497F8A2B4}" destId="{F5739637-E852-C94B-A2D9-DC50570A3E15}" srcOrd="10" destOrd="0" presId="urn:microsoft.com/office/officeart/2005/8/layout/lProcess3"/>
    <dgm:cxn modelId="{C5CF9AFF-3CEB-9C4E-9804-32C31CBC1D39}" type="presParOf" srcId="{51EF2D5D-D694-7540-A8FF-E59497F8A2B4}" destId="{D9E88261-EEEB-714B-B44D-348CB3C31BC8}" srcOrd="11" destOrd="0" presId="urn:microsoft.com/office/officeart/2005/8/layout/lProcess3"/>
    <dgm:cxn modelId="{D348874D-DFCA-B248-8397-FF75BBF831C5}" type="presParOf" srcId="{51EF2D5D-D694-7540-A8FF-E59497F8A2B4}" destId="{E4B14317-2F66-9648-90F5-12FC6EB47EA4}" srcOrd="12" destOrd="0" presId="urn:microsoft.com/office/officeart/2005/8/layout/lProcess3"/>
    <dgm:cxn modelId="{879F05E6-F8DA-7F4E-B3A5-F4CC600FD124}" type="presParOf" srcId="{08F46BA6-18CC-4044-96A7-FC0D37C32E18}" destId="{2BACC8E3-FF01-BD43-9027-EAC234FA4FB6}" srcOrd="5" destOrd="0" presId="urn:microsoft.com/office/officeart/2005/8/layout/lProcess3"/>
    <dgm:cxn modelId="{AA144D3B-2081-E645-BA72-D6BD1C614D58}" type="presParOf" srcId="{08F46BA6-18CC-4044-96A7-FC0D37C32E18}" destId="{939CC408-9D86-BF4F-B0EA-6805EFD29CAF}" srcOrd="6" destOrd="0" presId="urn:microsoft.com/office/officeart/2005/8/layout/lProcess3"/>
    <dgm:cxn modelId="{227B55A4-FDF9-2C4B-B9A2-AFA475BD6910}" type="presParOf" srcId="{939CC408-9D86-BF4F-B0EA-6805EFD29CAF}" destId="{450EAE19-137A-D244-B54D-33077166D667}" srcOrd="0" destOrd="0" presId="urn:microsoft.com/office/officeart/2005/8/layout/lProcess3"/>
    <dgm:cxn modelId="{B97E4CCB-E92B-0D4C-87DA-71A577E75346}" type="presParOf" srcId="{939CC408-9D86-BF4F-B0EA-6805EFD29CAF}" destId="{304E58EA-F764-474A-A2BB-6442C0CA0844}" srcOrd="1" destOrd="0" presId="urn:microsoft.com/office/officeart/2005/8/layout/lProcess3"/>
    <dgm:cxn modelId="{8EFBAC68-F0B0-0041-84EB-8BF98388FB29}" type="presParOf" srcId="{939CC408-9D86-BF4F-B0EA-6805EFD29CAF}" destId="{B57D04BC-1DBC-1945-A769-FDC55083587B}" srcOrd="2" destOrd="0" presId="urn:microsoft.com/office/officeart/2005/8/layout/lProcess3"/>
    <dgm:cxn modelId="{74E1F630-5641-A34D-BB65-1AAAD4A1BD95}" type="presParOf" srcId="{939CC408-9D86-BF4F-B0EA-6805EFD29CAF}" destId="{56AEA6ED-A2EF-DA4E-A11E-B76FC6F17358}" srcOrd="3" destOrd="0" presId="urn:microsoft.com/office/officeart/2005/8/layout/lProcess3"/>
    <dgm:cxn modelId="{5504E70D-1CDC-684D-8749-AC6F9C6CFAC0}" type="presParOf" srcId="{939CC408-9D86-BF4F-B0EA-6805EFD29CAF}" destId="{1ED5ECF4-AF20-C145-8811-84FC3A3BC74E}" srcOrd="4" destOrd="0" presId="urn:microsoft.com/office/officeart/2005/8/layout/lProcess3"/>
    <dgm:cxn modelId="{084FA953-6237-E14F-9CDD-4AE8C99A8C21}" type="presParOf" srcId="{939CC408-9D86-BF4F-B0EA-6805EFD29CAF}" destId="{1EFB493D-796D-324D-A2FE-FDE1841656F7}" srcOrd="5" destOrd="0" presId="urn:microsoft.com/office/officeart/2005/8/layout/lProcess3"/>
    <dgm:cxn modelId="{0FAB5D0C-3562-6E49-ACFA-4D3B4EB17BFD}" type="presParOf" srcId="{939CC408-9D86-BF4F-B0EA-6805EFD29CAF}" destId="{C4C2831B-BEFB-6640-9F35-36E0FA2591EE}" srcOrd="6" destOrd="0" presId="urn:microsoft.com/office/officeart/2005/8/layout/lProcess3"/>
    <dgm:cxn modelId="{2640D17F-76AB-BA47-AC43-4A314C932E76}" type="presParOf" srcId="{939CC408-9D86-BF4F-B0EA-6805EFD29CAF}" destId="{15CF08EF-A523-554C-AD75-400ABC82A3F7}" srcOrd="7" destOrd="0" presId="urn:microsoft.com/office/officeart/2005/8/layout/lProcess3"/>
    <dgm:cxn modelId="{DD7FF0CC-CAC4-D34A-9BCD-D7101E45C714}" type="presParOf" srcId="{939CC408-9D86-BF4F-B0EA-6805EFD29CAF}" destId="{6AF885BF-6855-D74B-A9B2-BFF7EA69DFCB}" srcOrd="8" destOrd="0" presId="urn:microsoft.com/office/officeart/2005/8/layout/lProcess3"/>
    <dgm:cxn modelId="{FC2DFD0B-C116-9B4F-BD01-6677DBA1765D}" type="presParOf" srcId="{939CC408-9D86-BF4F-B0EA-6805EFD29CAF}" destId="{85967E80-6CF2-EF44-970E-DABA57E46F6D}" srcOrd="9" destOrd="0" presId="urn:microsoft.com/office/officeart/2005/8/layout/lProcess3"/>
    <dgm:cxn modelId="{399CB654-D47A-C64D-B529-D16A917AA7F2}" type="presParOf" srcId="{939CC408-9D86-BF4F-B0EA-6805EFD29CAF}" destId="{DD72A321-5CC6-CE48-82C2-00FC4A258682}" srcOrd="10" destOrd="0" presId="urn:microsoft.com/office/officeart/2005/8/layout/lProcess3"/>
    <dgm:cxn modelId="{9E98A863-3A55-5041-A205-1DA458146B33}" type="presParOf" srcId="{939CC408-9D86-BF4F-B0EA-6805EFD29CAF}" destId="{65257401-5B62-134E-A9C0-2928616292AB}" srcOrd="11" destOrd="0" presId="urn:microsoft.com/office/officeart/2005/8/layout/lProcess3"/>
    <dgm:cxn modelId="{3C737A0D-82A0-AB4C-9F83-AEBF866E96DB}" type="presParOf" srcId="{939CC408-9D86-BF4F-B0EA-6805EFD29CAF}" destId="{5718DE30-84EB-8246-ABE0-10E94AEAA9FC}" srcOrd="12" destOrd="0" presId="urn:microsoft.com/office/officeart/2005/8/layout/lProcess3"/>
    <dgm:cxn modelId="{D95F2A52-5A85-EA44-9F74-87F2692801CD}" type="presParOf" srcId="{08F46BA6-18CC-4044-96A7-FC0D37C32E18}" destId="{C614FCDB-091A-1342-AE30-17E88255284F}" srcOrd="7" destOrd="0" presId="urn:microsoft.com/office/officeart/2005/8/layout/lProcess3"/>
    <dgm:cxn modelId="{4D3DA50B-3A7B-154F-AB65-90382269B50D}" type="presParOf" srcId="{08F46BA6-18CC-4044-96A7-FC0D37C32E18}" destId="{5D5F54F3-F869-DE4D-B0DD-A8A068494C05}" srcOrd="8" destOrd="0" presId="urn:microsoft.com/office/officeart/2005/8/layout/lProcess3"/>
    <dgm:cxn modelId="{A93605BB-C07A-F745-9E96-A4E0C156E889}" type="presParOf" srcId="{5D5F54F3-F869-DE4D-B0DD-A8A068494C05}" destId="{2A99CC75-529D-CE4A-9452-AE510B7D036C}" srcOrd="0" destOrd="0" presId="urn:microsoft.com/office/officeart/2005/8/layout/lProcess3"/>
    <dgm:cxn modelId="{840CBADC-9487-1A40-9EB2-0030EA78509B}" type="presParOf" srcId="{5D5F54F3-F869-DE4D-B0DD-A8A068494C05}" destId="{EE8C5069-9E60-F44E-9082-EE82E11B3FA1}" srcOrd="1" destOrd="0" presId="urn:microsoft.com/office/officeart/2005/8/layout/lProcess3"/>
    <dgm:cxn modelId="{214E72A3-0E93-A148-A311-BF955F9DDC56}" type="presParOf" srcId="{5D5F54F3-F869-DE4D-B0DD-A8A068494C05}" destId="{5E5A6422-EBEB-A54E-88CB-0BCFA4433B3E}" srcOrd="2" destOrd="0" presId="urn:microsoft.com/office/officeart/2005/8/layout/lProcess3"/>
    <dgm:cxn modelId="{373DA76A-8995-1C4D-90A1-94F1033C47C8}" type="presParOf" srcId="{5D5F54F3-F869-DE4D-B0DD-A8A068494C05}" destId="{3EAF1ECE-CD4A-D740-8C44-E4524BF0BE42}" srcOrd="3" destOrd="0" presId="urn:microsoft.com/office/officeart/2005/8/layout/lProcess3"/>
    <dgm:cxn modelId="{B00DB3C8-FD9A-F541-A0A0-3C0DA28F50F6}" type="presParOf" srcId="{5D5F54F3-F869-DE4D-B0DD-A8A068494C05}" destId="{23AFD39D-E855-3D44-86E0-A3BF5169C3F6}" srcOrd="4" destOrd="0" presId="urn:microsoft.com/office/officeart/2005/8/layout/lProcess3"/>
    <dgm:cxn modelId="{3A6055CA-BFC3-A942-A476-D40EA2BE5753}" type="presParOf" srcId="{5D5F54F3-F869-DE4D-B0DD-A8A068494C05}" destId="{E081940F-98CC-AA4F-B6E4-597CC8BEF5BF}" srcOrd="5" destOrd="0" presId="urn:microsoft.com/office/officeart/2005/8/layout/lProcess3"/>
    <dgm:cxn modelId="{123DB9CD-2497-AE4D-9631-493C842424E1}" type="presParOf" srcId="{5D5F54F3-F869-DE4D-B0DD-A8A068494C05}" destId="{D70281C3-997F-B54E-AD62-C4A215410100}" srcOrd="6" destOrd="0" presId="urn:microsoft.com/office/officeart/2005/8/layout/lProcess3"/>
    <dgm:cxn modelId="{8A5DC36F-610A-F84B-9C12-4AB3F8452B1F}" type="presParOf" srcId="{5D5F54F3-F869-DE4D-B0DD-A8A068494C05}" destId="{2916BCC9-96E5-DD4E-BD28-AA52E5DC4443}" srcOrd="7" destOrd="0" presId="urn:microsoft.com/office/officeart/2005/8/layout/lProcess3"/>
    <dgm:cxn modelId="{2F649BDD-097C-8F42-8E7B-297513CE1301}" type="presParOf" srcId="{5D5F54F3-F869-DE4D-B0DD-A8A068494C05}" destId="{BBAE32EB-3685-A648-A69E-440D9A7EA7DA}" srcOrd="8" destOrd="0" presId="urn:microsoft.com/office/officeart/2005/8/layout/lProcess3"/>
    <dgm:cxn modelId="{CB366081-52E7-6449-9373-C51142CA2603}" type="presParOf" srcId="{5D5F54F3-F869-DE4D-B0DD-A8A068494C05}" destId="{69913B7E-EFC6-5845-AB2C-0FC18FA54B2D}" srcOrd="9" destOrd="0" presId="urn:microsoft.com/office/officeart/2005/8/layout/lProcess3"/>
    <dgm:cxn modelId="{A14BEAE3-DC10-5249-9035-3BF4738042A2}" type="presParOf" srcId="{5D5F54F3-F869-DE4D-B0DD-A8A068494C05}" destId="{117B3D6E-167D-224E-B567-173E5FD4B008}" srcOrd="10" destOrd="0" presId="urn:microsoft.com/office/officeart/2005/8/layout/lProcess3"/>
    <dgm:cxn modelId="{E35C163A-3A47-0D45-B3A1-48B1AAFFA4F4}" type="presParOf" srcId="{5D5F54F3-F869-DE4D-B0DD-A8A068494C05}" destId="{6A2D71F6-0CA0-E24A-B945-B85D938F81D6}" srcOrd="11" destOrd="0" presId="urn:microsoft.com/office/officeart/2005/8/layout/lProcess3"/>
    <dgm:cxn modelId="{E0E2CEB2-2518-B242-A944-0C55459E2CFB}" type="presParOf" srcId="{5D5F54F3-F869-DE4D-B0DD-A8A068494C05}" destId="{D290181D-AD4B-9B48-A691-0174D7C786B4}" srcOrd="12" destOrd="0" presId="urn:microsoft.com/office/officeart/2005/8/layout/lProcess3"/>
    <dgm:cxn modelId="{8AA3CECC-F170-6748-8452-64F77B0B8080}" type="presParOf" srcId="{08F46BA6-18CC-4044-96A7-FC0D37C32E18}" destId="{A72686C9-F70E-AC4E-BE77-2C241FA6475E}" srcOrd="9" destOrd="0" presId="urn:microsoft.com/office/officeart/2005/8/layout/lProcess3"/>
    <dgm:cxn modelId="{84D40571-1CC3-D34B-AF8C-69461852A6A8}" type="presParOf" srcId="{08F46BA6-18CC-4044-96A7-FC0D37C32E18}" destId="{C75BD6E0-59E3-3341-B50E-3DA26C5AD097}" srcOrd="10" destOrd="0" presId="urn:microsoft.com/office/officeart/2005/8/layout/lProcess3"/>
    <dgm:cxn modelId="{BD4D11B1-5039-CA4D-AD0B-293EE5C640F1}" type="presParOf" srcId="{C75BD6E0-59E3-3341-B50E-3DA26C5AD097}" destId="{95D9E7C3-5373-2249-AF20-7F96AA6BCFD6}" srcOrd="0" destOrd="0" presId="urn:microsoft.com/office/officeart/2005/8/layout/lProcess3"/>
    <dgm:cxn modelId="{D7B4D679-3413-7641-A821-74353FD6B544}" type="presParOf" srcId="{C75BD6E0-59E3-3341-B50E-3DA26C5AD097}" destId="{EC8A3307-59CD-114D-8EAD-D076FED18B75}" srcOrd="1" destOrd="0" presId="urn:microsoft.com/office/officeart/2005/8/layout/lProcess3"/>
    <dgm:cxn modelId="{41C0C5B2-93B7-A942-A439-FDA9E1843B77}" type="presParOf" srcId="{C75BD6E0-59E3-3341-B50E-3DA26C5AD097}" destId="{58A3B1FA-AD5E-F247-A184-F258BAF4FA8D}" srcOrd="2" destOrd="0" presId="urn:microsoft.com/office/officeart/2005/8/layout/lProcess3"/>
    <dgm:cxn modelId="{8E34C7E6-9DA9-5D4B-866F-3050C72054EB}" type="presParOf" srcId="{C75BD6E0-59E3-3341-B50E-3DA26C5AD097}" destId="{88675085-6C55-8743-915E-45A86E898309}" srcOrd="3" destOrd="0" presId="urn:microsoft.com/office/officeart/2005/8/layout/lProcess3"/>
    <dgm:cxn modelId="{B1CF099B-3D5A-734C-95A5-93DA4616F9EB}" type="presParOf" srcId="{C75BD6E0-59E3-3341-B50E-3DA26C5AD097}" destId="{73354AC3-4D16-0A4F-BCB9-15B3805BC4A7}" srcOrd="4" destOrd="0" presId="urn:microsoft.com/office/officeart/2005/8/layout/lProcess3"/>
    <dgm:cxn modelId="{BA7D5E24-DF94-6249-B402-509B498EA65A}" type="presParOf" srcId="{C75BD6E0-59E3-3341-B50E-3DA26C5AD097}" destId="{CC5F6E32-5ED5-D54B-82DE-27F8033093AD}" srcOrd="5" destOrd="0" presId="urn:microsoft.com/office/officeart/2005/8/layout/lProcess3"/>
    <dgm:cxn modelId="{708EB20A-4718-6547-B9E2-A66A5C9F92AE}" type="presParOf" srcId="{C75BD6E0-59E3-3341-B50E-3DA26C5AD097}" destId="{EA875084-6F09-5B4A-9ED7-C0D698D23625}" srcOrd="6" destOrd="0" presId="urn:microsoft.com/office/officeart/2005/8/layout/lProcess3"/>
    <dgm:cxn modelId="{060525D0-77FA-C440-992D-DC8E640C746B}" type="presParOf" srcId="{C75BD6E0-59E3-3341-B50E-3DA26C5AD097}" destId="{D617C3AA-87B6-AD40-8103-92C1175CDF4F}" srcOrd="7" destOrd="0" presId="urn:microsoft.com/office/officeart/2005/8/layout/lProcess3"/>
    <dgm:cxn modelId="{AB316DEF-099F-5C4B-9C9C-C229B58E99A0}" type="presParOf" srcId="{C75BD6E0-59E3-3341-B50E-3DA26C5AD097}" destId="{850B3C79-8968-7342-A56A-44CA67FEBB2C}" srcOrd="8" destOrd="0" presId="urn:microsoft.com/office/officeart/2005/8/layout/lProcess3"/>
    <dgm:cxn modelId="{5133B9E5-EF8A-7745-8D12-C4E1141EA2FA}" type="presParOf" srcId="{C75BD6E0-59E3-3341-B50E-3DA26C5AD097}" destId="{3BFBF83A-B144-314B-8F8B-3BD2C8832C23}" srcOrd="9" destOrd="0" presId="urn:microsoft.com/office/officeart/2005/8/layout/lProcess3"/>
    <dgm:cxn modelId="{BB274606-5F45-784E-AF6E-3947827F11B0}" type="presParOf" srcId="{C75BD6E0-59E3-3341-B50E-3DA26C5AD097}" destId="{25A30831-4B30-F140-A9D2-3A61B1AE54D4}" srcOrd="10" destOrd="0" presId="urn:microsoft.com/office/officeart/2005/8/layout/lProcess3"/>
    <dgm:cxn modelId="{C2A7E58D-B24D-5E40-800F-4C018D38BCB9}" type="presParOf" srcId="{C75BD6E0-59E3-3341-B50E-3DA26C5AD097}" destId="{27C2E824-77EA-B749-8300-B406713EDC6A}" srcOrd="11" destOrd="0" presId="urn:microsoft.com/office/officeart/2005/8/layout/lProcess3"/>
    <dgm:cxn modelId="{3F289BFE-59CA-054C-9A98-F30D22E0C513}" type="presParOf" srcId="{C75BD6E0-59E3-3341-B50E-3DA26C5AD097}" destId="{3381964A-0631-894A-B237-0E9945E73DDD}" srcOrd="12" destOrd="0" presId="urn:microsoft.com/office/officeart/2005/8/layout/lProcess3"/>
    <dgm:cxn modelId="{3BD4C805-E4B1-3143-962C-6A2CDEC87042}" type="presParOf" srcId="{08F46BA6-18CC-4044-96A7-FC0D37C32E18}" destId="{B1D92E89-3C8D-9541-A0D2-17D846D8C4D9}" srcOrd="11" destOrd="0" presId="urn:microsoft.com/office/officeart/2005/8/layout/lProcess3"/>
    <dgm:cxn modelId="{F8E40E79-D9E7-3F48-8B3F-EB165513ABDD}" type="presParOf" srcId="{08F46BA6-18CC-4044-96A7-FC0D37C32E18}" destId="{059EAAAC-F178-A040-BA84-5C21BC0B4093}" srcOrd="12" destOrd="0" presId="urn:microsoft.com/office/officeart/2005/8/layout/lProcess3"/>
    <dgm:cxn modelId="{8A59CF6C-4451-C541-B9FF-5E334627DFC4}" type="presParOf" srcId="{059EAAAC-F178-A040-BA84-5C21BC0B4093}" destId="{2AD4905E-1BEE-3D4E-BD54-8DAF725CA685}" srcOrd="0" destOrd="0" presId="urn:microsoft.com/office/officeart/2005/8/layout/lProcess3"/>
    <dgm:cxn modelId="{2CBDE9FC-0842-3D44-A935-4E8159B41F19}" type="presParOf" srcId="{059EAAAC-F178-A040-BA84-5C21BC0B4093}" destId="{97607895-E2EC-2F44-B100-BE81A9CCFAE7}" srcOrd="1" destOrd="0" presId="urn:microsoft.com/office/officeart/2005/8/layout/lProcess3"/>
    <dgm:cxn modelId="{F42638B9-633B-FE47-90E6-41BA575D783F}" type="presParOf" srcId="{059EAAAC-F178-A040-BA84-5C21BC0B4093}" destId="{C3F330E9-7B4F-C24A-9B33-09065D519715}" srcOrd="2" destOrd="0" presId="urn:microsoft.com/office/officeart/2005/8/layout/lProcess3"/>
    <dgm:cxn modelId="{D4BE482C-FB63-1840-9FB5-9703F3563FEB}" type="presParOf" srcId="{059EAAAC-F178-A040-BA84-5C21BC0B4093}" destId="{A483671C-17BB-D541-A6B7-29EE65003DE9}" srcOrd="3" destOrd="0" presId="urn:microsoft.com/office/officeart/2005/8/layout/lProcess3"/>
    <dgm:cxn modelId="{015CBB75-D862-A14A-BA76-AC4C18D18789}" type="presParOf" srcId="{059EAAAC-F178-A040-BA84-5C21BC0B4093}" destId="{3C277C84-66CD-C440-A013-58C7257F89E1}" srcOrd="4" destOrd="0" presId="urn:microsoft.com/office/officeart/2005/8/layout/lProcess3"/>
    <dgm:cxn modelId="{85013080-ACE5-CD47-92C4-6E343E08CCE4}" type="presParOf" srcId="{059EAAAC-F178-A040-BA84-5C21BC0B4093}" destId="{2DBBBDE7-EAD2-534C-9966-45A9765240CF}" srcOrd="5" destOrd="0" presId="urn:microsoft.com/office/officeart/2005/8/layout/lProcess3"/>
    <dgm:cxn modelId="{5BD6FFCF-9D17-3D46-847A-CEABDA665604}" type="presParOf" srcId="{059EAAAC-F178-A040-BA84-5C21BC0B4093}" destId="{5EFD06B0-2FC7-D743-AB4C-CCF790846DF4}" srcOrd="6" destOrd="0" presId="urn:microsoft.com/office/officeart/2005/8/layout/lProcess3"/>
    <dgm:cxn modelId="{09056E43-EB1D-D242-88C5-4261B433BA92}" type="presParOf" srcId="{059EAAAC-F178-A040-BA84-5C21BC0B4093}" destId="{53BB53A0-FF89-2C4B-893E-439327DE38B0}" srcOrd="7" destOrd="0" presId="urn:microsoft.com/office/officeart/2005/8/layout/lProcess3"/>
    <dgm:cxn modelId="{B25ED51A-A4A3-8A4E-9257-5D6E7746C6EB}" type="presParOf" srcId="{059EAAAC-F178-A040-BA84-5C21BC0B4093}" destId="{DFF600D7-A8F1-F04F-B632-160636F4B73C}" srcOrd="8" destOrd="0" presId="urn:microsoft.com/office/officeart/2005/8/layout/lProcess3"/>
    <dgm:cxn modelId="{F3344725-1C8E-0440-ABAB-7CE7DA1BE63A}" type="presParOf" srcId="{059EAAAC-F178-A040-BA84-5C21BC0B4093}" destId="{2CE15649-07E7-5744-AB76-D78BAC1DB6D8}" srcOrd="9" destOrd="0" presId="urn:microsoft.com/office/officeart/2005/8/layout/lProcess3"/>
    <dgm:cxn modelId="{136B3D0E-94B7-074A-B38D-2A8FBFC00B80}" type="presParOf" srcId="{059EAAAC-F178-A040-BA84-5C21BC0B4093}" destId="{D1D98285-DDA1-024F-BC75-0198632E96CA}" srcOrd="10" destOrd="0" presId="urn:microsoft.com/office/officeart/2005/8/layout/lProcess3"/>
    <dgm:cxn modelId="{B180915F-3C11-FC4C-9E33-AF1F661A4000}" type="presParOf" srcId="{059EAAAC-F178-A040-BA84-5C21BC0B4093}" destId="{5719D62A-5AEA-8B46-854E-E8D101A44B41}" srcOrd="11" destOrd="0" presId="urn:microsoft.com/office/officeart/2005/8/layout/lProcess3"/>
    <dgm:cxn modelId="{D5C7095F-C6D9-4C43-94D3-26656ED799E0}" type="presParOf" srcId="{059EAAAC-F178-A040-BA84-5C21BC0B4093}" destId="{C7528F23-FD39-5F41-ABC3-CC5E847BD2F2}" srcOrd="1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C083F-F107-2147-A105-F829F574F527}">
      <dsp:nvSpPr>
        <dsp:cNvPr id="0" name=""/>
        <dsp:cNvSpPr/>
      </dsp:nvSpPr>
      <dsp:spPr>
        <a:xfrm>
          <a:off x="143610" y="2408324"/>
          <a:ext cx="2150066" cy="708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Non-technical factors</a:t>
          </a:r>
        </a:p>
      </dsp:txBody>
      <dsp:txXfrm>
        <a:off x="143610" y="2408324"/>
        <a:ext cx="2150066" cy="708544"/>
      </dsp:txXfrm>
    </dsp:sp>
    <dsp:sp modelId="{60AF2623-D630-5D41-9A43-FF9FA15A9CD6}">
      <dsp:nvSpPr>
        <dsp:cNvPr id="0" name=""/>
        <dsp:cNvSpPr/>
      </dsp:nvSpPr>
      <dsp:spPr>
        <a:xfrm>
          <a:off x="141167" y="2192828"/>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34CD7-7346-D54B-A7AE-A05F4BE1A290}">
      <dsp:nvSpPr>
        <dsp:cNvPr id="0" name=""/>
        <dsp:cNvSpPr/>
      </dsp:nvSpPr>
      <dsp:spPr>
        <a:xfrm>
          <a:off x="260886" y="1953389"/>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C1662-487E-FA42-8903-987BF621B1A8}">
      <dsp:nvSpPr>
        <dsp:cNvPr id="0" name=""/>
        <dsp:cNvSpPr/>
      </dsp:nvSpPr>
      <dsp:spPr>
        <a:xfrm>
          <a:off x="548213" y="2001277"/>
          <a:ext cx="268758" cy="268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A014D-1028-A54D-AC0D-6ED44FD1F9D3}">
      <dsp:nvSpPr>
        <dsp:cNvPr id="0" name=""/>
        <dsp:cNvSpPr/>
      </dsp:nvSpPr>
      <dsp:spPr>
        <a:xfrm>
          <a:off x="787653" y="1737894"/>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6AC33-088F-C647-BF1B-28277363CBBF}">
      <dsp:nvSpPr>
        <dsp:cNvPr id="0" name=""/>
        <dsp:cNvSpPr/>
      </dsp:nvSpPr>
      <dsp:spPr>
        <a:xfrm>
          <a:off x="1098924" y="1642118"/>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F1D01-07B3-1245-8197-685B08D68014}">
      <dsp:nvSpPr>
        <dsp:cNvPr id="0" name=""/>
        <dsp:cNvSpPr/>
      </dsp:nvSpPr>
      <dsp:spPr>
        <a:xfrm>
          <a:off x="1482027" y="1809725"/>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6BEDB-46F4-6E48-9ACA-E09F7187CA00}">
      <dsp:nvSpPr>
        <dsp:cNvPr id="0" name=""/>
        <dsp:cNvSpPr/>
      </dsp:nvSpPr>
      <dsp:spPr>
        <a:xfrm>
          <a:off x="1721466" y="1929445"/>
          <a:ext cx="268758" cy="268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B979D-D41F-8143-8218-BADC1DD62F76}">
      <dsp:nvSpPr>
        <dsp:cNvPr id="0" name=""/>
        <dsp:cNvSpPr/>
      </dsp:nvSpPr>
      <dsp:spPr>
        <a:xfrm>
          <a:off x="2056681" y="2192828"/>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F18E8-CA58-6D43-8BF9-CA7B3322FF69}">
      <dsp:nvSpPr>
        <dsp:cNvPr id="0" name=""/>
        <dsp:cNvSpPr/>
      </dsp:nvSpPr>
      <dsp:spPr>
        <a:xfrm>
          <a:off x="2200344" y="2456211"/>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2F41D-1EA7-2348-9D7A-BFEF19CFF7F4}">
      <dsp:nvSpPr>
        <dsp:cNvPr id="0" name=""/>
        <dsp:cNvSpPr/>
      </dsp:nvSpPr>
      <dsp:spPr>
        <a:xfrm>
          <a:off x="955260" y="1953389"/>
          <a:ext cx="439786" cy="4397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C1892-6FD5-4F44-A6BA-37D940936094}">
      <dsp:nvSpPr>
        <dsp:cNvPr id="0" name=""/>
        <dsp:cNvSpPr/>
      </dsp:nvSpPr>
      <dsp:spPr>
        <a:xfrm>
          <a:off x="21447" y="2863258"/>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A777A-8687-D342-9BAE-DD53C9430369}">
      <dsp:nvSpPr>
        <dsp:cNvPr id="0" name=""/>
        <dsp:cNvSpPr/>
      </dsp:nvSpPr>
      <dsp:spPr>
        <a:xfrm>
          <a:off x="165111" y="3078754"/>
          <a:ext cx="268758" cy="268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DE3E6-EA38-294C-9B96-D057317EF5BF}">
      <dsp:nvSpPr>
        <dsp:cNvPr id="0" name=""/>
        <dsp:cNvSpPr/>
      </dsp:nvSpPr>
      <dsp:spPr>
        <a:xfrm>
          <a:off x="524270" y="3270305"/>
          <a:ext cx="390921" cy="3909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6D5233-0BB7-AC49-8385-AEA70F5BEC18}">
      <dsp:nvSpPr>
        <dsp:cNvPr id="0" name=""/>
        <dsp:cNvSpPr/>
      </dsp:nvSpPr>
      <dsp:spPr>
        <a:xfrm>
          <a:off x="1027092" y="3581576"/>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4C964-4327-4F42-81E2-8737F51BDA06}">
      <dsp:nvSpPr>
        <dsp:cNvPr id="0" name=""/>
        <dsp:cNvSpPr/>
      </dsp:nvSpPr>
      <dsp:spPr>
        <a:xfrm>
          <a:off x="1122868" y="3270305"/>
          <a:ext cx="268758" cy="268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D092C-8472-5B42-92C8-FDA5CE7B36BA}">
      <dsp:nvSpPr>
        <dsp:cNvPr id="0" name=""/>
        <dsp:cNvSpPr/>
      </dsp:nvSpPr>
      <dsp:spPr>
        <a:xfrm>
          <a:off x="1362307" y="3605520"/>
          <a:ext cx="171028" cy="1710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9E762-DB29-524A-8713-634C50973FAD}">
      <dsp:nvSpPr>
        <dsp:cNvPr id="0" name=""/>
        <dsp:cNvSpPr/>
      </dsp:nvSpPr>
      <dsp:spPr>
        <a:xfrm>
          <a:off x="1577802" y="3222417"/>
          <a:ext cx="390921" cy="3909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014A4-F2EE-CF47-A05D-795409BD4220}">
      <dsp:nvSpPr>
        <dsp:cNvPr id="0" name=""/>
        <dsp:cNvSpPr/>
      </dsp:nvSpPr>
      <dsp:spPr>
        <a:xfrm>
          <a:off x="2104569" y="3126641"/>
          <a:ext cx="268758" cy="268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A96FA-E0C2-4B41-A6F8-0E3CE422170A}">
      <dsp:nvSpPr>
        <dsp:cNvPr id="0" name=""/>
        <dsp:cNvSpPr/>
      </dsp:nvSpPr>
      <dsp:spPr>
        <a:xfrm>
          <a:off x="2373327" y="2000879"/>
          <a:ext cx="789305" cy="150686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6796DC-8FF6-4D4E-843D-0CD18A415A29}">
      <dsp:nvSpPr>
        <dsp:cNvPr id="0" name=""/>
        <dsp:cNvSpPr/>
      </dsp:nvSpPr>
      <dsp:spPr>
        <a:xfrm>
          <a:off x="3162632" y="2001611"/>
          <a:ext cx="2152650" cy="150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u="sng" kern="1200"/>
            <a:t>Workshop</a:t>
          </a:r>
        </a:p>
        <a:p>
          <a:pPr marL="0" lvl="0" indent="0" algn="ctr" defTabSz="844550">
            <a:lnSpc>
              <a:spcPct val="90000"/>
            </a:lnSpc>
            <a:spcBef>
              <a:spcPct val="0"/>
            </a:spcBef>
            <a:spcAft>
              <a:spcPct val="35000"/>
            </a:spcAft>
            <a:buNone/>
          </a:pPr>
          <a:r>
            <a:rPr lang="en-GB" sz="1900" kern="1200"/>
            <a:t>&amp; </a:t>
          </a:r>
        </a:p>
        <a:p>
          <a:pPr marL="0" lvl="0" indent="0" algn="ctr" defTabSz="844550">
            <a:lnSpc>
              <a:spcPct val="90000"/>
            </a:lnSpc>
            <a:spcBef>
              <a:spcPct val="0"/>
            </a:spcBef>
            <a:spcAft>
              <a:spcPct val="35000"/>
            </a:spcAft>
            <a:buNone/>
          </a:pPr>
          <a:r>
            <a:rPr lang="en-GB" sz="1900" kern="1200"/>
            <a:t>Innovation Journeys </a:t>
          </a:r>
          <a:r>
            <a:rPr lang="en-GB" sz="1900" u="sng" kern="1200"/>
            <a:t>Framework</a:t>
          </a:r>
          <a:r>
            <a:rPr lang="en-GB" sz="1900" b="1" u="none" kern="1200"/>
            <a:t>*</a:t>
          </a:r>
          <a:r>
            <a:rPr lang="en-GB" sz="1900" kern="1200"/>
            <a:t> </a:t>
          </a:r>
        </a:p>
      </dsp:txBody>
      <dsp:txXfrm>
        <a:off x="3162632" y="2001611"/>
        <a:ext cx="2152650" cy="1506855"/>
      </dsp:txXfrm>
    </dsp:sp>
    <dsp:sp modelId="{1033CD4B-02F4-784D-97F9-22E4B191AB76}">
      <dsp:nvSpPr>
        <dsp:cNvPr id="0" name=""/>
        <dsp:cNvSpPr/>
      </dsp:nvSpPr>
      <dsp:spPr>
        <a:xfrm>
          <a:off x="5315282" y="2000879"/>
          <a:ext cx="789305" cy="150686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5FB1C4-924E-B743-96F1-D06573AE8694}">
      <dsp:nvSpPr>
        <dsp:cNvPr id="0" name=""/>
        <dsp:cNvSpPr/>
      </dsp:nvSpPr>
      <dsp:spPr>
        <a:xfrm>
          <a:off x="6190693" y="1876348"/>
          <a:ext cx="1829752" cy="182975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kern="1200"/>
            <a:t>District Heating System Readiness</a:t>
          </a:r>
        </a:p>
      </dsp:txBody>
      <dsp:txXfrm>
        <a:off x="6458654" y="2144309"/>
        <a:ext cx="1293830" cy="1293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3941C-4E21-F746-94EE-BABF2BB4F25F}">
      <dsp:nvSpPr>
        <dsp:cNvPr id="0" name=""/>
        <dsp:cNvSpPr/>
      </dsp:nvSpPr>
      <dsp:spPr>
        <a:xfrm>
          <a:off x="2126091" y="797"/>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Technology Journey</a:t>
          </a:r>
        </a:p>
      </dsp:txBody>
      <dsp:txXfrm>
        <a:off x="2563362" y="797"/>
        <a:ext cx="1311812" cy="874541"/>
      </dsp:txXfrm>
    </dsp:sp>
    <dsp:sp modelId="{FAAF2140-F56C-C74F-B808-008F97920654}">
      <dsp:nvSpPr>
        <dsp:cNvPr id="0" name=""/>
        <dsp:cNvSpPr/>
      </dsp:nvSpPr>
      <dsp:spPr>
        <a:xfrm>
          <a:off x="4015518" y="75133"/>
          <a:ext cx="161647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Invention</a:t>
          </a:r>
        </a:p>
      </dsp:txBody>
      <dsp:txXfrm>
        <a:off x="4378453" y="75133"/>
        <a:ext cx="890605" cy="725869"/>
      </dsp:txXfrm>
    </dsp:sp>
    <dsp:sp modelId="{E2C80A48-D0E0-B444-B6B4-7A9E0FBFE561}">
      <dsp:nvSpPr>
        <dsp:cNvPr id="0" name=""/>
        <dsp:cNvSpPr/>
      </dsp:nvSpPr>
      <dsp:spPr>
        <a:xfrm>
          <a:off x="5365238" y="75133"/>
          <a:ext cx="207584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Development</a:t>
          </a:r>
        </a:p>
      </dsp:txBody>
      <dsp:txXfrm>
        <a:off x="5728173" y="75133"/>
        <a:ext cx="1349972" cy="725869"/>
      </dsp:txXfrm>
    </dsp:sp>
    <dsp:sp modelId="{AE7F3560-D0A6-044C-8586-360A1639F8F3}">
      <dsp:nvSpPr>
        <dsp:cNvPr id="0" name=""/>
        <dsp:cNvSpPr/>
      </dsp:nvSpPr>
      <dsp:spPr>
        <a:xfrm>
          <a:off x="7161625" y="75133"/>
          <a:ext cx="200445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Demonstration</a:t>
          </a:r>
        </a:p>
      </dsp:txBody>
      <dsp:txXfrm>
        <a:off x="7524560" y="75133"/>
        <a:ext cx="1278582" cy="725869"/>
      </dsp:txXfrm>
    </dsp:sp>
    <dsp:sp modelId="{A4C31B09-728F-6843-A169-95F8F5099383}">
      <dsp:nvSpPr>
        <dsp:cNvPr id="0" name=""/>
        <dsp:cNvSpPr/>
      </dsp:nvSpPr>
      <dsp:spPr>
        <a:xfrm>
          <a:off x="8899322" y="75133"/>
          <a:ext cx="22636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Commercialisation</a:t>
          </a:r>
        </a:p>
      </dsp:txBody>
      <dsp:txXfrm>
        <a:off x="9262257" y="75133"/>
        <a:ext cx="1537827" cy="725869"/>
      </dsp:txXfrm>
    </dsp:sp>
    <dsp:sp modelId="{F4DFD1F3-1249-D940-B413-AD779777225E}">
      <dsp:nvSpPr>
        <dsp:cNvPr id="0" name=""/>
        <dsp:cNvSpPr/>
      </dsp:nvSpPr>
      <dsp:spPr>
        <a:xfrm>
          <a:off x="10883564" y="75133"/>
          <a:ext cx="18635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Deployment</a:t>
          </a:r>
        </a:p>
      </dsp:txBody>
      <dsp:txXfrm>
        <a:off x="11246499" y="75133"/>
        <a:ext cx="1137655" cy="725869"/>
      </dsp:txXfrm>
    </dsp:sp>
    <dsp:sp modelId="{484987EB-E691-1845-9793-65CD1A7DBD7A}">
      <dsp:nvSpPr>
        <dsp:cNvPr id="0" name=""/>
        <dsp:cNvSpPr/>
      </dsp:nvSpPr>
      <dsp:spPr>
        <a:xfrm>
          <a:off x="12469226" y="75133"/>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Wide Diffusion</a:t>
          </a:r>
        </a:p>
      </dsp:txBody>
      <dsp:txXfrm>
        <a:off x="12832161" y="75133"/>
        <a:ext cx="1088804" cy="725869"/>
      </dsp:txXfrm>
    </dsp:sp>
    <dsp:sp modelId="{64CD22B4-3A86-C546-BEF7-6F52A2D9A7F3}">
      <dsp:nvSpPr>
        <dsp:cNvPr id="0" name=""/>
        <dsp:cNvSpPr/>
      </dsp:nvSpPr>
      <dsp:spPr>
        <a:xfrm>
          <a:off x="2126091" y="997775"/>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Organisation &amp; Supply Chain</a:t>
          </a:r>
        </a:p>
      </dsp:txBody>
      <dsp:txXfrm>
        <a:off x="2563362" y="997775"/>
        <a:ext cx="1311812" cy="874541"/>
      </dsp:txXfrm>
    </dsp:sp>
    <dsp:sp modelId="{60EB148C-2D75-754B-B831-59DBE1D1186F}">
      <dsp:nvSpPr>
        <dsp:cNvPr id="0" name=""/>
        <dsp:cNvSpPr/>
      </dsp:nvSpPr>
      <dsp:spPr>
        <a:xfrm>
          <a:off x="4028218"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One or two individuals</a:t>
          </a:r>
        </a:p>
      </dsp:txBody>
      <dsp:txXfrm>
        <a:off x="4391153" y="1072111"/>
        <a:ext cx="1088804" cy="725869"/>
      </dsp:txXfrm>
    </dsp:sp>
    <dsp:sp modelId="{5173BBAF-23B3-004B-9FAA-976815A82211}">
      <dsp:nvSpPr>
        <dsp:cNvPr id="0" name=""/>
        <dsp:cNvSpPr/>
      </dsp:nvSpPr>
      <dsp:spPr>
        <a:xfrm>
          <a:off x="5601537"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Venture or new unit</a:t>
          </a:r>
        </a:p>
      </dsp:txBody>
      <dsp:txXfrm>
        <a:off x="5964472" y="1072111"/>
        <a:ext cx="1088804" cy="725869"/>
      </dsp:txXfrm>
    </dsp:sp>
    <dsp:sp modelId="{75CB8A73-8E36-AF41-A9CD-596BE68BB897}">
      <dsp:nvSpPr>
        <dsp:cNvPr id="0" name=""/>
        <dsp:cNvSpPr/>
      </dsp:nvSpPr>
      <dsp:spPr>
        <a:xfrm>
          <a:off x="716215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outsiders/entrepreneurs</a:t>
          </a:r>
        </a:p>
      </dsp:txBody>
      <dsp:txXfrm>
        <a:off x="7525091" y="1072111"/>
        <a:ext cx="1088804" cy="725869"/>
      </dsp:txXfrm>
    </dsp:sp>
    <dsp:sp modelId="{EB3373C7-1380-D54A-9A10-8320B0171F04}">
      <dsp:nvSpPr>
        <dsp:cNvPr id="0" name=""/>
        <dsp:cNvSpPr/>
      </dsp:nvSpPr>
      <dsp:spPr>
        <a:xfrm>
          <a:off x="873547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Recruit/train specialists, develop supply chain</a:t>
          </a:r>
        </a:p>
      </dsp:txBody>
      <dsp:txXfrm>
        <a:off x="9098411" y="1072111"/>
        <a:ext cx="1088804" cy="725869"/>
      </dsp:txXfrm>
    </dsp:sp>
    <dsp:sp modelId="{29357572-C5D0-8B41-9C1F-01C1A43957BB}">
      <dsp:nvSpPr>
        <dsp:cNvPr id="0" name=""/>
        <dsp:cNvSpPr/>
      </dsp:nvSpPr>
      <dsp:spPr>
        <a:xfrm>
          <a:off x="10344210" y="1072111"/>
          <a:ext cx="215343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 operational staff &amp; production capacity</a:t>
          </a:r>
        </a:p>
      </dsp:txBody>
      <dsp:txXfrm>
        <a:off x="10707145" y="1072111"/>
        <a:ext cx="1427567" cy="725869"/>
      </dsp:txXfrm>
    </dsp:sp>
    <dsp:sp modelId="{31180950-85A4-9644-9D8F-3DCDB81E9C17}">
      <dsp:nvSpPr>
        <dsp:cNvPr id="0" name=""/>
        <dsp:cNvSpPr/>
      </dsp:nvSpPr>
      <dsp:spPr>
        <a:xfrm>
          <a:off x="12373930"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Mature company or independent division</a:t>
          </a:r>
        </a:p>
      </dsp:txBody>
      <dsp:txXfrm>
        <a:off x="12736865" y="1072111"/>
        <a:ext cx="1088804" cy="725869"/>
      </dsp:txXfrm>
    </dsp:sp>
    <dsp:sp modelId="{710EA062-0579-1544-9B72-7D3C5650E0DC}">
      <dsp:nvSpPr>
        <dsp:cNvPr id="0" name=""/>
        <dsp:cNvSpPr/>
      </dsp:nvSpPr>
      <dsp:spPr>
        <a:xfrm>
          <a:off x="2126091" y="1994752"/>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User Demand &amp; Practices</a:t>
          </a:r>
        </a:p>
      </dsp:txBody>
      <dsp:txXfrm>
        <a:off x="2563362" y="1994752"/>
        <a:ext cx="1311812" cy="874541"/>
      </dsp:txXfrm>
    </dsp:sp>
    <dsp:sp modelId="{AD71ABF5-F1EA-264B-AA37-8725F1956B17}">
      <dsp:nvSpPr>
        <dsp:cNvPr id="0" name=""/>
        <dsp:cNvSpPr/>
      </dsp:nvSpPr>
      <dsp:spPr>
        <a:xfrm>
          <a:off x="4028218"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Demand poorly understood</a:t>
          </a:r>
          <a:endParaRPr lang="en-GB" sz="1200" kern="1200"/>
        </a:p>
      </dsp:txBody>
      <dsp:txXfrm>
        <a:off x="4391153" y="2069088"/>
        <a:ext cx="1088804" cy="725869"/>
      </dsp:txXfrm>
    </dsp:sp>
    <dsp:sp modelId="{5DC72ADA-EA54-454D-B315-7B4FB264D389}">
      <dsp:nvSpPr>
        <dsp:cNvPr id="0" name=""/>
        <dsp:cNvSpPr/>
      </dsp:nvSpPr>
      <dsp:spPr>
        <a:xfrm>
          <a:off x="5588837" y="2069088"/>
          <a:ext cx="171446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Potential market defined</a:t>
          </a:r>
          <a:endParaRPr lang="en-GB" sz="1200" kern="1200"/>
        </a:p>
      </dsp:txBody>
      <dsp:txXfrm>
        <a:off x="5951772" y="2069088"/>
        <a:ext cx="988598" cy="725869"/>
      </dsp:txXfrm>
    </dsp:sp>
    <dsp:sp modelId="{F7542DDA-711F-EA44-9F89-2DB60E5B7EA3}">
      <dsp:nvSpPr>
        <dsp:cNvPr id="0" name=""/>
        <dsp:cNvSpPr/>
      </dsp:nvSpPr>
      <dsp:spPr>
        <a:xfrm>
          <a:off x="7049250" y="2069088"/>
          <a:ext cx="210799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Demand created in first niche markets</a:t>
          </a:r>
        </a:p>
      </dsp:txBody>
      <dsp:txXfrm>
        <a:off x="7412185" y="2069088"/>
        <a:ext cx="1382128" cy="725869"/>
      </dsp:txXfrm>
    </dsp:sp>
    <dsp:sp modelId="{FF842109-906D-F642-A19A-973872B2021D}">
      <dsp:nvSpPr>
        <dsp:cNvPr id="0" name=""/>
        <dsp:cNvSpPr/>
      </dsp:nvSpPr>
      <dsp:spPr>
        <a:xfrm>
          <a:off x="8903193" y="2069088"/>
          <a:ext cx="187836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Niche markets &amp; practices established</a:t>
          </a:r>
        </a:p>
      </dsp:txBody>
      <dsp:txXfrm>
        <a:off x="9266128" y="2069088"/>
        <a:ext cx="1152499" cy="725869"/>
      </dsp:txXfrm>
    </dsp:sp>
    <dsp:sp modelId="{F5739637-E852-C94B-A2D9-DC50570A3E15}">
      <dsp:nvSpPr>
        <dsp:cNvPr id="0" name=""/>
        <dsp:cNvSpPr/>
      </dsp:nvSpPr>
      <dsp:spPr>
        <a:xfrm>
          <a:off x="10527507" y="2069088"/>
          <a:ext cx="210111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Expanding beyond niche market, new practices expanding</a:t>
          </a:r>
        </a:p>
      </dsp:txBody>
      <dsp:txXfrm>
        <a:off x="10890442" y="2069088"/>
        <a:ext cx="1375250" cy="725869"/>
      </dsp:txXfrm>
    </dsp:sp>
    <dsp:sp modelId="{E4B14317-2F66-9648-90F5-12FC6EB47EA4}">
      <dsp:nvSpPr>
        <dsp:cNvPr id="0" name=""/>
        <dsp:cNvSpPr/>
      </dsp:nvSpPr>
      <dsp:spPr>
        <a:xfrm>
          <a:off x="12425373"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Well defined user demand &amp; practices established</a:t>
          </a:r>
        </a:p>
      </dsp:txBody>
      <dsp:txXfrm>
        <a:off x="12788308" y="2069088"/>
        <a:ext cx="1088804" cy="725869"/>
      </dsp:txXfrm>
    </dsp:sp>
    <dsp:sp modelId="{450EAE19-137A-D244-B54D-33077166D667}">
      <dsp:nvSpPr>
        <dsp:cNvPr id="0" name=""/>
        <dsp:cNvSpPr/>
      </dsp:nvSpPr>
      <dsp:spPr>
        <a:xfrm>
          <a:off x="2126091" y="2991729"/>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Finances</a:t>
          </a:r>
        </a:p>
      </dsp:txBody>
      <dsp:txXfrm>
        <a:off x="2563362" y="2991729"/>
        <a:ext cx="1311812" cy="874541"/>
      </dsp:txXfrm>
    </dsp:sp>
    <dsp:sp modelId="{B57D04BC-1DBC-1945-A769-FDC55083587B}">
      <dsp:nvSpPr>
        <dsp:cNvPr id="0" name=""/>
        <dsp:cNvSpPr/>
      </dsp:nvSpPr>
      <dsp:spPr>
        <a:xfrm>
          <a:off x="4015518" y="3066065"/>
          <a:ext cx="176388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Speculative public/ internal funding</a:t>
          </a:r>
        </a:p>
      </dsp:txBody>
      <dsp:txXfrm>
        <a:off x="4378453" y="3066065"/>
        <a:ext cx="1038011" cy="725869"/>
      </dsp:txXfrm>
    </dsp:sp>
    <dsp:sp modelId="{1ED5ECF4-AF20-C145-8811-84FC3A3BC74E}">
      <dsp:nvSpPr>
        <dsp:cNvPr id="0" name=""/>
        <dsp:cNvSpPr/>
      </dsp:nvSpPr>
      <dsp:spPr>
        <a:xfrm>
          <a:off x="5487244" y="3066065"/>
          <a:ext cx="192852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funds/project specific public grants</a:t>
          </a:r>
        </a:p>
      </dsp:txBody>
      <dsp:txXfrm>
        <a:off x="5850179" y="3066065"/>
        <a:ext cx="1202656" cy="725869"/>
      </dsp:txXfrm>
    </dsp:sp>
    <dsp:sp modelId="{C4C2831B-BEFB-6640-9F35-36E0FA2591EE}">
      <dsp:nvSpPr>
        <dsp:cNvPr id="0" name=""/>
        <dsp:cNvSpPr/>
      </dsp:nvSpPr>
      <dsp:spPr>
        <a:xfrm>
          <a:off x="7158377" y="3066065"/>
          <a:ext cx="207874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 project grants, angel or VC investors</a:t>
          </a:r>
        </a:p>
      </dsp:txBody>
      <dsp:txXfrm>
        <a:off x="7521312" y="3066065"/>
        <a:ext cx="1352875" cy="725869"/>
      </dsp:txXfrm>
    </dsp:sp>
    <dsp:sp modelId="{6AF885BF-6855-D74B-A9B2-BFF7EA69DFCB}">
      <dsp:nvSpPr>
        <dsp:cNvPr id="0" name=""/>
        <dsp:cNvSpPr/>
      </dsp:nvSpPr>
      <dsp:spPr>
        <a:xfrm>
          <a:off x="8970365" y="3066065"/>
          <a:ext cx="195217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sales, internal funds, project grants, angel/VC investor</a:t>
          </a:r>
        </a:p>
      </dsp:txBody>
      <dsp:txXfrm>
        <a:off x="9333300" y="3066065"/>
        <a:ext cx="1226302" cy="725869"/>
      </dsp:txXfrm>
    </dsp:sp>
    <dsp:sp modelId="{DD72A321-5CC6-CE48-82C2-00FC4A258682}">
      <dsp:nvSpPr>
        <dsp:cNvPr id="0" name=""/>
        <dsp:cNvSpPr/>
      </dsp:nvSpPr>
      <dsp:spPr>
        <a:xfrm>
          <a:off x="1068118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profits, first commercial debt and equity investment</a:t>
          </a:r>
        </a:p>
      </dsp:txBody>
      <dsp:txXfrm>
        <a:off x="11044117" y="3066065"/>
        <a:ext cx="1088804" cy="725869"/>
      </dsp:txXfrm>
    </dsp:sp>
    <dsp:sp modelId="{5718DE30-84EB-8246-ABE0-10E94AEAA9FC}">
      <dsp:nvSpPr>
        <dsp:cNvPr id="0" name=""/>
        <dsp:cNvSpPr/>
      </dsp:nvSpPr>
      <dsp:spPr>
        <a:xfrm>
          <a:off x="1234340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IE" sz="1200" kern="1200"/>
            <a:t>Balance sheet, commercial equity &amp; lenders</a:t>
          </a:r>
          <a:endParaRPr lang="en-GB" sz="1200" kern="1200"/>
        </a:p>
      </dsp:txBody>
      <dsp:txXfrm>
        <a:off x="12706337" y="3066065"/>
        <a:ext cx="1088804" cy="725869"/>
      </dsp:txXfrm>
    </dsp:sp>
    <dsp:sp modelId="{2A99CC75-529D-CE4A-9452-AE510B7D036C}">
      <dsp:nvSpPr>
        <dsp:cNvPr id="0" name=""/>
        <dsp:cNvSpPr/>
      </dsp:nvSpPr>
      <dsp:spPr>
        <a:xfrm>
          <a:off x="2126091" y="3988706"/>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Regulatory Environment</a:t>
          </a:r>
        </a:p>
      </dsp:txBody>
      <dsp:txXfrm>
        <a:off x="2563362" y="3988706"/>
        <a:ext cx="1311812" cy="874541"/>
      </dsp:txXfrm>
    </dsp:sp>
    <dsp:sp modelId="{5E5A6422-EBEB-A54E-88CB-0BCFA4433B3E}">
      <dsp:nvSpPr>
        <dsp:cNvPr id="0" name=""/>
        <dsp:cNvSpPr/>
      </dsp:nvSpPr>
      <dsp:spPr>
        <a:xfrm>
          <a:off x="4028218"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4391153" y="4063042"/>
        <a:ext cx="1088804" cy="725869"/>
      </dsp:txXfrm>
    </dsp:sp>
    <dsp:sp modelId="{23AFD39D-E855-3D44-86E0-A3BF5169C3F6}">
      <dsp:nvSpPr>
        <dsp:cNvPr id="0" name=""/>
        <dsp:cNvSpPr/>
      </dsp:nvSpPr>
      <dsp:spPr>
        <a:xfrm>
          <a:off x="5588837"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5951772" y="4063042"/>
        <a:ext cx="1088804" cy="725869"/>
      </dsp:txXfrm>
    </dsp:sp>
    <dsp:sp modelId="{D70281C3-997F-B54E-AD62-C4A215410100}">
      <dsp:nvSpPr>
        <dsp:cNvPr id="0" name=""/>
        <dsp:cNvSpPr/>
      </dsp:nvSpPr>
      <dsp:spPr>
        <a:xfrm>
          <a:off x="7149456" y="4063042"/>
          <a:ext cx="206711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regulation, minor amendments to mitigate negative aspects</a:t>
          </a:r>
        </a:p>
      </dsp:txBody>
      <dsp:txXfrm>
        <a:off x="7512391" y="4063042"/>
        <a:ext cx="1341243" cy="725869"/>
      </dsp:txXfrm>
    </dsp:sp>
    <dsp:sp modelId="{BBAE32EB-3685-A648-A69E-440D9A7EA7DA}">
      <dsp:nvSpPr>
        <dsp:cNvPr id="0" name=""/>
        <dsp:cNvSpPr/>
      </dsp:nvSpPr>
      <dsp:spPr>
        <a:xfrm>
          <a:off x="894712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positive additions or amendments</a:t>
          </a:r>
        </a:p>
      </dsp:txBody>
      <dsp:txXfrm>
        <a:off x="9310061" y="4047000"/>
        <a:ext cx="1088804" cy="725869"/>
      </dsp:txXfrm>
    </dsp:sp>
    <dsp:sp modelId="{117B3D6E-167D-224E-B567-173E5FD4B008}">
      <dsp:nvSpPr>
        <dsp:cNvPr id="0" name=""/>
        <dsp:cNvSpPr/>
      </dsp:nvSpPr>
      <dsp:spPr>
        <a:xfrm>
          <a:off x="1053314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positive additions, amendments or removals</a:t>
          </a:r>
        </a:p>
      </dsp:txBody>
      <dsp:txXfrm>
        <a:off x="10896081" y="4047000"/>
        <a:ext cx="1088804" cy="725869"/>
      </dsp:txXfrm>
    </dsp:sp>
    <dsp:sp modelId="{D290181D-AD4B-9B48-A691-0174D7C786B4}">
      <dsp:nvSpPr>
        <dsp:cNvPr id="0" name=""/>
        <dsp:cNvSpPr/>
      </dsp:nvSpPr>
      <dsp:spPr>
        <a:xfrm>
          <a:off x="12079032" y="4047000"/>
          <a:ext cx="21878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Fully adapted regulatory environmental &amp; market structure</a:t>
          </a:r>
        </a:p>
      </dsp:txBody>
      <dsp:txXfrm>
        <a:off x="12441967" y="4047000"/>
        <a:ext cx="1461955" cy="725869"/>
      </dsp:txXfrm>
    </dsp:sp>
    <dsp:sp modelId="{95D9E7C3-5373-2249-AF20-7F96AA6BCFD6}">
      <dsp:nvSpPr>
        <dsp:cNvPr id="0" name=""/>
        <dsp:cNvSpPr/>
      </dsp:nvSpPr>
      <dsp:spPr>
        <a:xfrm>
          <a:off x="2126091" y="4985683"/>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Institutionalisation</a:t>
          </a:r>
        </a:p>
      </dsp:txBody>
      <dsp:txXfrm>
        <a:off x="2563362" y="4985683"/>
        <a:ext cx="1311812" cy="874541"/>
      </dsp:txXfrm>
    </dsp:sp>
    <dsp:sp modelId="{58A3B1FA-AD5E-F247-A184-F258BAF4FA8D}">
      <dsp:nvSpPr>
        <dsp:cNvPr id="0" name=""/>
        <dsp:cNvSpPr/>
      </dsp:nvSpPr>
      <dsp:spPr>
        <a:xfrm>
          <a:off x="4028218"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Research teams, lone visionaries</a:t>
          </a:r>
        </a:p>
      </dsp:txBody>
      <dsp:txXfrm>
        <a:off x="4391153" y="5060019"/>
        <a:ext cx="1088804" cy="725869"/>
      </dsp:txXfrm>
    </dsp:sp>
    <dsp:sp modelId="{73354AC3-4D16-0A4F-BCB9-15B3805BC4A7}">
      <dsp:nvSpPr>
        <dsp:cNvPr id="0" name=""/>
        <dsp:cNvSpPr/>
      </dsp:nvSpPr>
      <dsp:spPr>
        <a:xfrm>
          <a:off x="5588837" y="5060019"/>
          <a:ext cx="16097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Specialist technology institutions</a:t>
          </a:r>
        </a:p>
      </dsp:txBody>
      <dsp:txXfrm>
        <a:off x="5951772" y="5060019"/>
        <a:ext cx="883927" cy="725869"/>
      </dsp:txXfrm>
    </dsp:sp>
    <dsp:sp modelId="{EA875084-6F09-5B4A-9ED7-C0D698D23625}">
      <dsp:nvSpPr>
        <dsp:cNvPr id="0" name=""/>
        <dsp:cNvSpPr/>
      </dsp:nvSpPr>
      <dsp:spPr>
        <a:xfrm>
          <a:off x="6944580"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technology associations, new civil service experts</a:t>
          </a:r>
        </a:p>
      </dsp:txBody>
      <dsp:txXfrm>
        <a:off x="7307515" y="5060019"/>
        <a:ext cx="1088804" cy="725869"/>
      </dsp:txXfrm>
    </dsp:sp>
    <dsp:sp modelId="{850B3C79-8968-7342-A56A-44CA67FEBB2C}">
      <dsp:nvSpPr>
        <dsp:cNvPr id="0" name=""/>
        <dsp:cNvSpPr/>
      </dsp:nvSpPr>
      <dsp:spPr>
        <a:xfrm>
          <a:off x="8606800" y="5060019"/>
          <a:ext cx="188711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Growing associations, dedicated government units</a:t>
          </a:r>
        </a:p>
      </dsp:txBody>
      <dsp:txXfrm>
        <a:off x="8969735" y="5060019"/>
        <a:ext cx="1161246" cy="725869"/>
      </dsp:txXfrm>
    </dsp:sp>
    <dsp:sp modelId="{25A30831-4B30-F140-A9D2-3A61B1AE54D4}">
      <dsp:nvSpPr>
        <dsp:cNvPr id="0" name=""/>
        <dsp:cNvSpPr/>
      </dsp:nvSpPr>
      <dsp:spPr>
        <a:xfrm>
          <a:off x="10316062" y="5060019"/>
          <a:ext cx="183470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associations, new governance responsibilities</a:t>
          </a:r>
        </a:p>
      </dsp:txBody>
      <dsp:txXfrm>
        <a:off x="10678997" y="5060019"/>
        <a:ext cx="1108838" cy="725869"/>
      </dsp:txXfrm>
    </dsp:sp>
    <dsp:sp modelId="{3381964A-0631-894A-B237-0E9945E73DDD}">
      <dsp:nvSpPr>
        <dsp:cNvPr id="0" name=""/>
        <dsp:cNvSpPr/>
      </dsp:nvSpPr>
      <dsp:spPr>
        <a:xfrm>
          <a:off x="11931477" y="5060019"/>
          <a:ext cx="232622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associated, integrated governance responsibilities</a:t>
          </a:r>
        </a:p>
      </dsp:txBody>
      <dsp:txXfrm>
        <a:off x="12294412" y="5060019"/>
        <a:ext cx="1600360" cy="725869"/>
      </dsp:txXfrm>
    </dsp:sp>
    <dsp:sp modelId="{2AD4905E-1BEE-3D4E-BD54-8DAF725CA685}">
      <dsp:nvSpPr>
        <dsp:cNvPr id="0" name=""/>
        <dsp:cNvSpPr/>
      </dsp:nvSpPr>
      <dsp:spPr>
        <a:xfrm>
          <a:off x="2126091" y="5982660"/>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Infrastructure</a:t>
          </a:r>
        </a:p>
      </dsp:txBody>
      <dsp:txXfrm>
        <a:off x="2563362" y="5982660"/>
        <a:ext cx="1311812" cy="874541"/>
      </dsp:txXfrm>
    </dsp:sp>
    <dsp:sp modelId="{C3F330E9-7B4F-C24A-9B33-09065D519715}">
      <dsp:nvSpPr>
        <dsp:cNvPr id="0" name=""/>
        <dsp:cNvSpPr/>
      </dsp:nvSpPr>
      <dsp:spPr>
        <a:xfrm>
          <a:off x="4028218" y="6056996"/>
          <a:ext cx="171297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Negative or neutral physical infrastructure</a:t>
          </a:r>
        </a:p>
      </dsp:txBody>
      <dsp:txXfrm>
        <a:off x="4391153" y="6056996"/>
        <a:ext cx="987110" cy="725869"/>
      </dsp:txXfrm>
    </dsp:sp>
    <dsp:sp modelId="{3C277C84-66CD-C440-A013-58C7257F89E1}">
      <dsp:nvSpPr>
        <dsp:cNvPr id="0" name=""/>
        <dsp:cNvSpPr/>
      </dsp:nvSpPr>
      <dsp:spPr>
        <a:xfrm>
          <a:off x="5461743" y="6056996"/>
          <a:ext cx="173990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Infrastructure implications identified</a:t>
          </a:r>
        </a:p>
      </dsp:txBody>
      <dsp:txXfrm>
        <a:off x="5824678" y="6056996"/>
        <a:ext cx="1014039" cy="725869"/>
      </dsp:txXfrm>
    </dsp:sp>
    <dsp:sp modelId="{5EFD06B0-2FC7-D743-AB4C-CCF790846DF4}">
      <dsp:nvSpPr>
        <dsp:cNvPr id="0" name=""/>
        <dsp:cNvSpPr/>
      </dsp:nvSpPr>
      <dsp:spPr>
        <a:xfrm>
          <a:off x="6896796" y="6056996"/>
          <a:ext cx="186493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moves away from negative physical infrastructure</a:t>
          </a:r>
        </a:p>
      </dsp:txBody>
      <dsp:txXfrm>
        <a:off x="7259731" y="6056996"/>
        <a:ext cx="1139070" cy="725869"/>
      </dsp:txXfrm>
    </dsp:sp>
    <dsp:sp modelId="{DFF600D7-A8F1-F04F-B632-160636F4B73C}">
      <dsp:nvSpPr>
        <dsp:cNvPr id="0" name=""/>
        <dsp:cNvSpPr/>
      </dsp:nvSpPr>
      <dsp:spPr>
        <a:xfrm>
          <a:off x="8469581" y="6056996"/>
          <a:ext cx="199955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Piggybacking on existing/first investments in new infrastructure</a:t>
          </a:r>
        </a:p>
      </dsp:txBody>
      <dsp:txXfrm>
        <a:off x="8832516" y="6056996"/>
        <a:ext cx="1273683" cy="725869"/>
      </dsp:txXfrm>
    </dsp:sp>
    <dsp:sp modelId="{D1D98285-DDA1-024F-BC75-0198632E96CA}">
      <dsp:nvSpPr>
        <dsp:cNvPr id="0" name=""/>
        <dsp:cNvSpPr/>
      </dsp:nvSpPr>
      <dsp:spPr>
        <a:xfrm>
          <a:off x="10227780" y="6056996"/>
          <a:ext cx="212001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repurposing of existing/installation of new infrastructure</a:t>
          </a:r>
        </a:p>
      </dsp:txBody>
      <dsp:txXfrm>
        <a:off x="10590715" y="6056996"/>
        <a:ext cx="1394141" cy="725869"/>
      </dsp:txXfrm>
    </dsp:sp>
    <dsp:sp modelId="{C7528F23-FD39-5F41-ABC3-CC5E847BD2F2}">
      <dsp:nvSpPr>
        <dsp:cNvPr id="0" name=""/>
        <dsp:cNvSpPr/>
      </dsp:nvSpPr>
      <dsp:spPr>
        <a:xfrm>
          <a:off x="12119136" y="6056996"/>
          <a:ext cx="215724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Physical infrastructure fully repurposed, replaced or supplemented</a:t>
          </a:r>
        </a:p>
      </dsp:txBody>
      <dsp:txXfrm>
        <a:off x="12482071" y="6056996"/>
        <a:ext cx="1431378" cy="725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3941C-4E21-F746-94EE-BABF2BB4F25F}">
      <dsp:nvSpPr>
        <dsp:cNvPr id="0" name=""/>
        <dsp:cNvSpPr/>
      </dsp:nvSpPr>
      <dsp:spPr>
        <a:xfrm>
          <a:off x="2126091" y="797"/>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Technology Journey</a:t>
          </a:r>
        </a:p>
      </dsp:txBody>
      <dsp:txXfrm>
        <a:off x="2563362" y="797"/>
        <a:ext cx="1311812" cy="874541"/>
      </dsp:txXfrm>
    </dsp:sp>
    <dsp:sp modelId="{FAAF2140-F56C-C74F-B808-008F97920654}">
      <dsp:nvSpPr>
        <dsp:cNvPr id="0" name=""/>
        <dsp:cNvSpPr/>
      </dsp:nvSpPr>
      <dsp:spPr>
        <a:xfrm>
          <a:off x="4015518" y="75133"/>
          <a:ext cx="161647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Invention</a:t>
          </a:r>
        </a:p>
      </dsp:txBody>
      <dsp:txXfrm>
        <a:off x="4378453" y="75133"/>
        <a:ext cx="890605" cy="725869"/>
      </dsp:txXfrm>
    </dsp:sp>
    <dsp:sp modelId="{E2C80A48-D0E0-B444-B6B4-7A9E0FBFE561}">
      <dsp:nvSpPr>
        <dsp:cNvPr id="0" name=""/>
        <dsp:cNvSpPr/>
      </dsp:nvSpPr>
      <dsp:spPr>
        <a:xfrm>
          <a:off x="5365238" y="75133"/>
          <a:ext cx="207584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Development</a:t>
          </a:r>
        </a:p>
      </dsp:txBody>
      <dsp:txXfrm>
        <a:off x="5728173" y="75133"/>
        <a:ext cx="1349972" cy="725869"/>
      </dsp:txXfrm>
    </dsp:sp>
    <dsp:sp modelId="{AE7F3560-D0A6-044C-8586-360A1639F8F3}">
      <dsp:nvSpPr>
        <dsp:cNvPr id="0" name=""/>
        <dsp:cNvSpPr/>
      </dsp:nvSpPr>
      <dsp:spPr>
        <a:xfrm>
          <a:off x="7161625" y="75133"/>
          <a:ext cx="200445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Demonstration</a:t>
          </a:r>
        </a:p>
      </dsp:txBody>
      <dsp:txXfrm>
        <a:off x="7524560" y="75133"/>
        <a:ext cx="1278582" cy="725869"/>
      </dsp:txXfrm>
    </dsp:sp>
    <dsp:sp modelId="{A4C31B09-728F-6843-A169-95F8F5099383}">
      <dsp:nvSpPr>
        <dsp:cNvPr id="0" name=""/>
        <dsp:cNvSpPr/>
      </dsp:nvSpPr>
      <dsp:spPr>
        <a:xfrm>
          <a:off x="8899322" y="75133"/>
          <a:ext cx="22636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Commercialisation</a:t>
          </a:r>
        </a:p>
      </dsp:txBody>
      <dsp:txXfrm>
        <a:off x="9262257" y="75133"/>
        <a:ext cx="1537827" cy="725869"/>
      </dsp:txXfrm>
    </dsp:sp>
    <dsp:sp modelId="{F4DFD1F3-1249-D940-B413-AD779777225E}">
      <dsp:nvSpPr>
        <dsp:cNvPr id="0" name=""/>
        <dsp:cNvSpPr/>
      </dsp:nvSpPr>
      <dsp:spPr>
        <a:xfrm>
          <a:off x="10883564" y="75133"/>
          <a:ext cx="18635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Deployment</a:t>
          </a:r>
        </a:p>
      </dsp:txBody>
      <dsp:txXfrm>
        <a:off x="11246499" y="75133"/>
        <a:ext cx="1137655" cy="725869"/>
      </dsp:txXfrm>
    </dsp:sp>
    <dsp:sp modelId="{484987EB-E691-1845-9793-65CD1A7DBD7A}">
      <dsp:nvSpPr>
        <dsp:cNvPr id="0" name=""/>
        <dsp:cNvSpPr/>
      </dsp:nvSpPr>
      <dsp:spPr>
        <a:xfrm>
          <a:off x="12469226" y="75133"/>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Wide Diffusion</a:t>
          </a:r>
        </a:p>
      </dsp:txBody>
      <dsp:txXfrm>
        <a:off x="12832161" y="75133"/>
        <a:ext cx="1088804" cy="725869"/>
      </dsp:txXfrm>
    </dsp:sp>
    <dsp:sp modelId="{64CD22B4-3A86-C546-BEF7-6F52A2D9A7F3}">
      <dsp:nvSpPr>
        <dsp:cNvPr id="0" name=""/>
        <dsp:cNvSpPr/>
      </dsp:nvSpPr>
      <dsp:spPr>
        <a:xfrm>
          <a:off x="2126091" y="997775"/>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Organisation &amp; Supply Chain</a:t>
          </a:r>
        </a:p>
      </dsp:txBody>
      <dsp:txXfrm>
        <a:off x="2563362" y="997775"/>
        <a:ext cx="1311812" cy="874541"/>
      </dsp:txXfrm>
    </dsp:sp>
    <dsp:sp modelId="{60EB148C-2D75-754B-B831-59DBE1D1186F}">
      <dsp:nvSpPr>
        <dsp:cNvPr id="0" name=""/>
        <dsp:cNvSpPr/>
      </dsp:nvSpPr>
      <dsp:spPr>
        <a:xfrm>
          <a:off x="4028218"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One or two individuals</a:t>
          </a:r>
        </a:p>
      </dsp:txBody>
      <dsp:txXfrm>
        <a:off x="4391153" y="1072111"/>
        <a:ext cx="1088804" cy="725869"/>
      </dsp:txXfrm>
    </dsp:sp>
    <dsp:sp modelId="{5173BBAF-23B3-004B-9FAA-976815A82211}">
      <dsp:nvSpPr>
        <dsp:cNvPr id="0" name=""/>
        <dsp:cNvSpPr/>
      </dsp:nvSpPr>
      <dsp:spPr>
        <a:xfrm>
          <a:off x="5601537"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Venture or new unit</a:t>
          </a:r>
        </a:p>
      </dsp:txBody>
      <dsp:txXfrm>
        <a:off x="5964472" y="1072111"/>
        <a:ext cx="1088804" cy="725869"/>
      </dsp:txXfrm>
    </dsp:sp>
    <dsp:sp modelId="{75CB8A73-8E36-AF41-A9CD-596BE68BB897}">
      <dsp:nvSpPr>
        <dsp:cNvPr id="0" name=""/>
        <dsp:cNvSpPr/>
      </dsp:nvSpPr>
      <dsp:spPr>
        <a:xfrm>
          <a:off x="716215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outsiders/entrepreneurs</a:t>
          </a:r>
        </a:p>
      </dsp:txBody>
      <dsp:txXfrm>
        <a:off x="7525091" y="1072111"/>
        <a:ext cx="1088804" cy="725869"/>
      </dsp:txXfrm>
    </dsp:sp>
    <dsp:sp modelId="{EB3373C7-1380-D54A-9A10-8320B0171F04}">
      <dsp:nvSpPr>
        <dsp:cNvPr id="0" name=""/>
        <dsp:cNvSpPr/>
      </dsp:nvSpPr>
      <dsp:spPr>
        <a:xfrm>
          <a:off x="873547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Recruit/train specialists, develop supply chain</a:t>
          </a:r>
        </a:p>
      </dsp:txBody>
      <dsp:txXfrm>
        <a:off x="9098411" y="1072111"/>
        <a:ext cx="1088804" cy="725869"/>
      </dsp:txXfrm>
    </dsp:sp>
    <dsp:sp modelId="{29357572-C5D0-8B41-9C1F-01C1A43957BB}">
      <dsp:nvSpPr>
        <dsp:cNvPr id="0" name=""/>
        <dsp:cNvSpPr/>
      </dsp:nvSpPr>
      <dsp:spPr>
        <a:xfrm>
          <a:off x="10344210" y="1072111"/>
          <a:ext cx="215343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 operational staff &amp; production capacity</a:t>
          </a:r>
        </a:p>
      </dsp:txBody>
      <dsp:txXfrm>
        <a:off x="10707145" y="1072111"/>
        <a:ext cx="1427567" cy="725869"/>
      </dsp:txXfrm>
    </dsp:sp>
    <dsp:sp modelId="{31180950-85A4-9644-9D8F-3DCDB81E9C17}">
      <dsp:nvSpPr>
        <dsp:cNvPr id="0" name=""/>
        <dsp:cNvSpPr/>
      </dsp:nvSpPr>
      <dsp:spPr>
        <a:xfrm>
          <a:off x="12373930"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Mature company or independent division</a:t>
          </a:r>
        </a:p>
      </dsp:txBody>
      <dsp:txXfrm>
        <a:off x="12736865" y="1072111"/>
        <a:ext cx="1088804" cy="725869"/>
      </dsp:txXfrm>
    </dsp:sp>
    <dsp:sp modelId="{710EA062-0579-1544-9B72-7D3C5650E0DC}">
      <dsp:nvSpPr>
        <dsp:cNvPr id="0" name=""/>
        <dsp:cNvSpPr/>
      </dsp:nvSpPr>
      <dsp:spPr>
        <a:xfrm>
          <a:off x="2126091" y="1994752"/>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User Demand &amp; Practices</a:t>
          </a:r>
        </a:p>
      </dsp:txBody>
      <dsp:txXfrm>
        <a:off x="2563362" y="1994752"/>
        <a:ext cx="1311812" cy="874541"/>
      </dsp:txXfrm>
    </dsp:sp>
    <dsp:sp modelId="{AD71ABF5-F1EA-264B-AA37-8725F1956B17}">
      <dsp:nvSpPr>
        <dsp:cNvPr id="0" name=""/>
        <dsp:cNvSpPr/>
      </dsp:nvSpPr>
      <dsp:spPr>
        <a:xfrm>
          <a:off x="4028218"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Demand poorly understood</a:t>
          </a:r>
          <a:endParaRPr lang="en-GB" sz="1200" kern="1200"/>
        </a:p>
      </dsp:txBody>
      <dsp:txXfrm>
        <a:off x="4391153" y="2069088"/>
        <a:ext cx="1088804" cy="725869"/>
      </dsp:txXfrm>
    </dsp:sp>
    <dsp:sp modelId="{5DC72ADA-EA54-454D-B315-7B4FB264D389}">
      <dsp:nvSpPr>
        <dsp:cNvPr id="0" name=""/>
        <dsp:cNvSpPr/>
      </dsp:nvSpPr>
      <dsp:spPr>
        <a:xfrm>
          <a:off x="5588837" y="2069088"/>
          <a:ext cx="171446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Potential market defined</a:t>
          </a:r>
          <a:endParaRPr lang="en-GB" sz="1200" kern="1200"/>
        </a:p>
      </dsp:txBody>
      <dsp:txXfrm>
        <a:off x="5951772" y="2069088"/>
        <a:ext cx="988598" cy="725869"/>
      </dsp:txXfrm>
    </dsp:sp>
    <dsp:sp modelId="{F7542DDA-711F-EA44-9F89-2DB60E5B7EA3}">
      <dsp:nvSpPr>
        <dsp:cNvPr id="0" name=""/>
        <dsp:cNvSpPr/>
      </dsp:nvSpPr>
      <dsp:spPr>
        <a:xfrm>
          <a:off x="7049250" y="2069088"/>
          <a:ext cx="210799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Demand created in first niche markets</a:t>
          </a:r>
        </a:p>
      </dsp:txBody>
      <dsp:txXfrm>
        <a:off x="7412185" y="2069088"/>
        <a:ext cx="1382128" cy="725869"/>
      </dsp:txXfrm>
    </dsp:sp>
    <dsp:sp modelId="{FF842109-906D-F642-A19A-973872B2021D}">
      <dsp:nvSpPr>
        <dsp:cNvPr id="0" name=""/>
        <dsp:cNvSpPr/>
      </dsp:nvSpPr>
      <dsp:spPr>
        <a:xfrm>
          <a:off x="8903193" y="2069088"/>
          <a:ext cx="187836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Niche markets &amp; practices established</a:t>
          </a:r>
        </a:p>
      </dsp:txBody>
      <dsp:txXfrm>
        <a:off x="9266128" y="2069088"/>
        <a:ext cx="1152499" cy="725869"/>
      </dsp:txXfrm>
    </dsp:sp>
    <dsp:sp modelId="{F5739637-E852-C94B-A2D9-DC50570A3E15}">
      <dsp:nvSpPr>
        <dsp:cNvPr id="0" name=""/>
        <dsp:cNvSpPr/>
      </dsp:nvSpPr>
      <dsp:spPr>
        <a:xfrm>
          <a:off x="10527507" y="2069088"/>
          <a:ext cx="210111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Expanding beyond niche market, new practices expanding</a:t>
          </a:r>
        </a:p>
      </dsp:txBody>
      <dsp:txXfrm>
        <a:off x="10890442" y="2069088"/>
        <a:ext cx="1375250" cy="725869"/>
      </dsp:txXfrm>
    </dsp:sp>
    <dsp:sp modelId="{E4B14317-2F66-9648-90F5-12FC6EB47EA4}">
      <dsp:nvSpPr>
        <dsp:cNvPr id="0" name=""/>
        <dsp:cNvSpPr/>
      </dsp:nvSpPr>
      <dsp:spPr>
        <a:xfrm>
          <a:off x="12425373"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Well defined user demand &amp; practices established</a:t>
          </a:r>
        </a:p>
      </dsp:txBody>
      <dsp:txXfrm>
        <a:off x="12788308" y="2069088"/>
        <a:ext cx="1088804" cy="725869"/>
      </dsp:txXfrm>
    </dsp:sp>
    <dsp:sp modelId="{450EAE19-137A-D244-B54D-33077166D667}">
      <dsp:nvSpPr>
        <dsp:cNvPr id="0" name=""/>
        <dsp:cNvSpPr/>
      </dsp:nvSpPr>
      <dsp:spPr>
        <a:xfrm>
          <a:off x="2126091" y="2991729"/>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Finances</a:t>
          </a:r>
        </a:p>
      </dsp:txBody>
      <dsp:txXfrm>
        <a:off x="2563362" y="2991729"/>
        <a:ext cx="1311812" cy="874541"/>
      </dsp:txXfrm>
    </dsp:sp>
    <dsp:sp modelId="{B57D04BC-1DBC-1945-A769-FDC55083587B}">
      <dsp:nvSpPr>
        <dsp:cNvPr id="0" name=""/>
        <dsp:cNvSpPr/>
      </dsp:nvSpPr>
      <dsp:spPr>
        <a:xfrm>
          <a:off x="4015518" y="3066065"/>
          <a:ext cx="176388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Speculative public/ internal funding</a:t>
          </a:r>
        </a:p>
      </dsp:txBody>
      <dsp:txXfrm>
        <a:off x="4378453" y="3066065"/>
        <a:ext cx="1038011" cy="725869"/>
      </dsp:txXfrm>
    </dsp:sp>
    <dsp:sp modelId="{1ED5ECF4-AF20-C145-8811-84FC3A3BC74E}">
      <dsp:nvSpPr>
        <dsp:cNvPr id="0" name=""/>
        <dsp:cNvSpPr/>
      </dsp:nvSpPr>
      <dsp:spPr>
        <a:xfrm>
          <a:off x="5487244" y="3066065"/>
          <a:ext cx="192852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funds/project specific public grants</a:t>
          </a:r>
        </a:p>
      </dsp:txBody>
      <dsp:txXfrm>
        <a:off x="5850179" y="3066065"/>
        <a:ext cx="1202656" cy="725869"/>
      </dsp:txXfrm>
    </dsp:sp>
    <dsp:sp modelId="{C4C2831B-BEFB-6640-9F35-36E0FA2591EE}">
      <dsp:nvSpPr>
        <dsp:cNvPr id="0" name=""/>
        <dsp:cNvSpPr/>
      </dsp:nvSpPr>
      <dsp:spPr>
        <a:xfrm>
          <a:off x="7158377" y="3066065"/>
          <a:ext cx="207874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 project grants, angel or VC investors</a:t>
          </a:r>
        </a:p>
      </dsp:txBody>
      <dsp:txXfrm>
        <a:off x="7521312" y="3066065"/>
        <a:ext cx="1352875" cy="725869"/>
      </dsp:txXfrm>
    </dsp:sp>
    <dsp:sp modelId="{6AF885BF-6855-D74B-A9B2-BFF7EA69DFCB}">
      <dsp:nvSpPr>
        <dsp:cNvPr id="0" name=""/>
        <dsp:cNvSpPr/>
      </dsp:nvSpPr>
      <dsp:spPr>
        <a:xfrm>
          <a:off x="8970365" y="3066065"/>
          <a:ext cx="195217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sales, internal funds, project grants, angel/VC investor</a:t>
          </a:r>
        </a:p>
      </dsp:txBody>
      <dsp:txXfrm>
        <a:off x="9333300" y="3066065"/>
        <a:ext cx="1226302" cy="725869"/>
      </dsp:txXfrm>
    </dsp:sp>
    <dsp:sp modelId="{DD72A321-5CC6-CE48-82C2-00FC4A258682}">
      <dsp:nvSpPr>
        <dsp:cNvPr id="0" name=""/>
        <dsp:cNvSpPr/>
      </dsp:nvSpPr>
      <dsp:spPr>
        <a:xfrm>
          <a:off x="1068118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profits, first commercial debt and equity investment</a:t>
          </a:r>
        </a:p>
      </dsp:txBody>
      <dsp:txXfrm>
        <a:off x="11044117" y="3066065"/>
        <a:ext cx="1088804" cy="725869"/>
      </dsp:txXfrm>
    </dsp:sp>
    <dsp:sp modelId="{5718DE30-84EB-8246-ABE0-10E94AEAA9FC}">
      <dsp:nvSpPr>
        <dsp:cNvPr id="0" name=""/>
        <dsp:cNvSpPr/>
      </dsp:nvSpPr>
      <dsp:spPr>
        <a:xfrm>
          <a:off x="1234340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IE" sz="1200" kern="1200"/>
            <a:t>Balance sheet, commercial equity &amp; lenders</a:t>
          </a:r>
          <a:endParaRPr lang="en-GB" sz="1200" kern="1200"/>
        </a:p>
      </dsp:txBody>
      <dsp:txXfrm>
        <a:off x="12706337" y="3066065"/>
        <a:ext cx="1088804" cy="725869"/>
      </dsp:txXfrm>
    </dsp:sp>
    <dsp:sp modelId="{2A99CC75-529D-CE4A-9452-AE510B7D036C}">
      <dsp:nvSpPr>
        <dsp:cNvPr id="0" name=""/>
        <dsp:cNvSpPr/>
      </dsp:nvSpPr>
      <dsp:spPr>
        <a:xfrm>
          <a:off x="2126091" y="3988706"/>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Regulatory Environment</a:t>
          </a:r>
        </a:p>
      </dsp:txBody>
      <dsp:txXfrm>
        <a:off x="2563362" y="3988706"/>
        <a:ext cx="1311812" cy="874541"/>
      </dsp:txXfrm>
    </dsp:sp>
    <dsp:sp modelId="{5E5A6422-EBEB-A54E-88CB-0BCFA4433B3E}">
      <dsp:nvSpPr>
        <dsp:cNvPr id="0" name=""/>
        <dsp:cNvSpPr/>
      </dsp:nvSpPr>
      <dsp:spPr>
        <a:xfrm>
          <a:off x="4028218"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4391153" y="4063042"/>
        <a:ext cx="1088804" cy="725869"/>
      </dsp:txXfrm>
    </dsp:sp>
    <dsp:sp modelId="{23AFD39D-E855-3D44-86E0-A3BF5169C3F6}">
      <dsp:nvSpPr>
        <dsp:cNvPr id="0" name=""/>
        <dsp:cNvSpPr/>
      </dsp:nvSpPr>
      <dsp:spPr>
        <a:xfrm>
          <a:off x="5588837"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5951772" y="4063042"/>
        <a:ext cx="1088804" cy="725869"/>
      </dsp:txXfrm>
    </dsp:sp>
    <dsp:sp modelId="{D70281C3-997F-B54E-AD62-C4A215410100}">
      <dsp:nvSpPr>
        <dsp:cNvPr id="0" name=""/>
        <dsp:cNvSpPr/>
      </dsp:nvSpPr>
      <dsp:spPr>
        <a:xfrm>
          <a:off x="7149456" y="4063042"/>
          <a:ext cx="206711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regulation, minor amendments to mitigate negative aspects</a:t>
          </a:r>
        </a:p>
      </dsp:txBody>
      <dsp:txXfrm>
        <a:off x="7512391" y="4063042"/>
        <a:ext cx="1341243" cy="725869"/>
      </dsp:txXfrm>
    </dsp:sp>
    <dsp:sp modelId="{BBAE32EB-3685-A648-A69E-440D9A7EA7DA}">
      <dsp:nvSpPr>
        <dsp:cNvPr id="0" name=""/>
        <dsp:cNvSpPr/>
      </dsp:nvSpPr>
      <dsp:spPr>
        <a:xfrm>
          <a:off x="894712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positive additions or amendments</a:t>
          </a:r>
        </a:p>
      </dsp:txBody>
      <dsp:txXfrm>
        <a:off x="9310061" y="4047000"/>
        <a:ext cx="1088804" cy="725869"/>
      </dsp:txXfrm>
    </dsp:sp>
    <dsp:sp modelId="{117B3D6E-167D-224E-B567-173E5FD4B008}">
      <dsp:nvSpPr>
        <dsp:cNvPr id="0" name=""/>
        <dsp:cNvSpPr/>
      </dsp:nvSpPr>
      <dsp:spPr>
        <a:xfrm>
          <a:off x="1053314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positive additions, amendments or removals</a:t>
          </a:r>
        </a:p>
      </dsp:txBody>
      <dsp:txXfrm>
        <a:off x="10896081" y="4047000"/>
        <a:ext cx="1088804" cy="725869"/>
      </dsp:txXfrm>
    </dsp:sp>
    <dsp:sp modelId="{D290181D-AD4B-9B48-A691-0174D7C786B4}">
      <dsp:nvSpPr>
        <dsp:cNvPr id="0" name=""/>
        <dsp:cNvSpPr/>
      </dsp:nvSpPr>
      <dsp:spPr>
        <a:xfrm>
          <a:off x="12079032" y="4047000"/>
          <a:ext cx="21878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Fully adapted regulatory environmental &amp; market structure</a:t>
          </a:r>
        </a:p>
      </dsp:txBody>
      <dsp:txXfrm>
        <a:off x="12441967" y="4047000"/>
        <a:ext cx="1461955" cy="725869"/>
      </dsp:txXfrm>
    </dsp:sp>
    <dsp:sp modelId="{95D9E7C3-5373-2249-AF20-7F96AA6BCFD6}">
      <dsp:nvSpPr>
        <dsp:cNvPr id="0" name=""/>
        <dsp:cNvSpPr/>
      </dsp:nvSpPr>
      <dsp:spPr>
        <a:xfrm>
          <a:off x="2126091" y="4985683"/>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Institutionalisation</a:t>
          </a:r>
        </a:p>
      </dsp:txBody>
      <dsp:txXfrm>
        <a:off x="2563362" y="4985683"/>
        <a:ext cx="1311812" cy="874541"/>
      </dsp:txXfrm>
    </dsp:sp>
    <dsp:sp modelId="{58A3B1FA-AD5E-F247-A184-F258BAF4FA8D}">
      <dsp:nvSpPr>
        <dsp:cNvPr id="0" name=""/>
        <dsp:cNvSpPr/>
      </dsp:nvSpPr>
      <dsp:spPr>
        <a:xfrm>
          <a:off x="4028218"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Research teams, lone visionaries</a:t>
          </a:r>
        </a:p>
      </dsp:txBody>
      <dsp:txXfrm>
        <a:off x="4391153" y="5060019"/>
        <a:ext cx="1088804" cy="725869"/>
      </dsp:txXfrm>
    </dsp:sp>
    <dsp:sp modelId="{73354AC3-4D16-0A4F-BCB9-15B3805BC4A7}">
      <dsp:nvSpPr>
        <dsp:cNvPr id="0" name=""/>
        <dsp:cNvSpPr/>
      </dsp:nvSpPr>
      <dsp:spPr>
        <a:xfrm>
          <a:off x="5588837" y="5060019"/>
          <a:ext cx="16097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Specialist technology institutions</a:t>
          </a:r>
        </a:p>
      </dsp:txBody>
      <dsp:txXfrm>
        <a:off x="5951772" y="5060019"/>
        <a:ext cx="883927" cy="725869"/>
      </dsp:txXfrm>
    </dsp:sp>
    <dsp:sp modelId="{EA875084-6F09-5B4A-9ED7-C0D698D23625}">
      <dsp:nvSpPr>
        <dsp:cNvPr id="0" name=""/>
        <dsp:cNvSpPr/>
      </dsp:nvSpPr>
      <dsp:spPr>
        <a:xfrm>
          <a:off x="6944580"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technology associations, new civil service experts</a:t>
          </a:r>
        </a:p>
      </dsp:txBody>
      <dsp:txXfrm>
        <a:off x="7307515" y="5060019"/>
        <a:ext cx="1088804" cy="725869"/>
      </dsp:txXfrm>
    </dsp:sp>
    <dsp:sp modelId="{850B3C79-8968-7342-A56A-44CA67FEBB2C}">
      <dsp:nvSpPr>
        <dsp:cNvPr id="0" name=""/>
        <dsp:cNvSpPr/>
      </dsp:nvSpPr>
      <dsp:spPr>
        <a:xfrm>
          <a:off x="8606800" y="5060019"/>
          <a:ext cx="188711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Growing associations, dedicated government units</a:t>
          </a:r>
        </a:p>
      </dsp:txBody>
      <dsp:txXfrm>
        <a:off x="8969735" y="5060019"/>
        <a:ext cx="1161246" cy="725869"/>
      </dsp:txXfrm>
    </dsp:sp>
    <dsp:sp modelId="{25A30831-4B30-F140-A9D2-3A61B1AE54D4}">
      <dsp:nvSpPr>
        <dsp:cNvPr id="0" name=""/>
        <dsp:cNvSpPr/>
      </dsp:nvSpPr>
      <dsp:spPr>
        <a:xfrm>
          <a:off x="10316062" y="5060019"/>
          <a:ext cx="183470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associations, new governance responsibilities</a:t>
          </a:r>
        </a:p>
      </dsp:txBody>
      <dsp:txXfrm>
        <a:off x="10678997" y="5060019"/>
        <a:ext cx="1108838" cy="725869"/>
      </dsp:txXfrm>
    </dsp:sp>
    <dsp:sp modelId="{3381964A-0631-894A-B237-0E9945E73DDD}">
      <dsp:nvSpPr>
        <dsp:cNvPr id="0" name=""/>
        <dsp:cNvSpPr/>
      </dsp:nvSpPr>
      <dsp:spPr>
        <a:xfrm>
          <a:off x="11931477" y="5060019"/>
          <a:ext cx="232622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associated, integrated governance responsibilities</a:t>
          </a:r>
        </a:p>
      </dsp:txBody>
      <dsp:txXfrm>
        <a:off x="12294412" y="5060019"/>
        <a:ext cx="1600360" cy="725869"/>
      </dsp:txXfrm>
    </dsp:sp>
    <dsp:sp modelId="{2AD4905E-1BEE-3D4E-BD54-8DAF725CA685}">
      <dsp:nvSpPr>
        <dsp:cNvPr id="0" name=""/>
        <dsp:cNvSpPr/>
      </dsp:nvSpPr>
      <dsp:spPr>
        <a:xfrm>
          <a:off x="2126091" y="5982660"/>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Infrastructure</a:t>
          </a:r>
        </a:p>
      </dsp:txBody>
      <dsp:txXfrm>
        <a:off x="2563362" y="5982660"/>
        <a:ext cx="1311812" cy="874541"/>
      </dsp:txXfrm>
    </dsp:sp>
    <dsp:sp modelId="{C3F330E9-7B4F-C24A-9B33-09065D519715}">
      <dsp:nvSpPr>
        <dsp:cNvPr id="0" name=""/>
        <dsp:cNvSpPr/>
      </dsp:nvSpPr>
      <dsp:spPr>
        <a:xfrm>
          <a:off x="4028218" y="6056996"/>
          <a:ext cx="171297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Negative or neutral physical infrastructure</a:t>
          </a:r>
        </a:p>
      </dsp:txBody>
      <dsp:txXfrm>
        <a:off x="4391153" y="6056996"/>
        <a:ext cx="987110" cy="725869"/>
      </dsp:txXfrm>
    </dsp:sp>
    <dsp:sp modelId="{3C277C84-66CD-C440-A013-58C7257F89E1}">
      <dsp:nvSpPr>
        <dsp:cNvPr id="0" name=""/>
        <dsp:cNvSpPr/>
      </dsp:nvSpPr>
      <dsp:spPr>
        <a:xfrm>
          <a:off x="5461743" y="6056996"/>
          <a:ext cx="173990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Infrastructure implications identified</a:t>
          </a:r>
        </a:p>
      </dsp:txBody>
      <dsp:txXfrm>
        <a:off x="5824678" y="6056996"/>
        <a:ext cx="1014039" cy="725869"/>
      </dsp:txXfrm>
    </dsp:sp>
    <dsp:sp modelId="{5EFD06B0-2FC7-D743-AB4C-CCF790846DF4}">
      <dsp:nvSpPr>
        <dsp:cNvPr id="0" name=""/>
        <dsp:cNvSpPr/>
      </dsp:nvSpPr>
      <dsp:spPr>
        <a:xfrm>
          <a:off x="6896796" y="6056996"/>
          <a:ext cx="186493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moves away from negative physical infrastructure</a:t>
          </a:r>
        </a:p>
      </dsp:txBody>
      <dsp:txXfrm>
        <a:off x="7259731" y="6056996"/>
        <a:ext cx="1139070" cy="725869"/>
      </dsp:txXfrm>
    </dsp:sp>
    <dsp:sp modelId="{DFF600D7-A8F1-F04F-B632-160636F4B73C}">
      <dsp:nvSpPr>
        <dsp:cNvPr id="0" name=""/>
        <dsp:cNvSpPr/>
      </dsp:nvSpPr>
      <dsp:spPr>
        <a:xfrm>
          <a:off x="8484329" y="6056996"/>
          <a:ext cx="199955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Piggybacking on existing/first investments in new infrastructure</a:t>
          </a:r>
        </a:p>
      </dsp:txBody>
      <dsp:txXfrm>
        <a:off x="8847264" y="6056996"/>
        <a:ext cx="1273683" cy="725869"/>
      </dsp:txXfrm>
    </dsp:sp>
    <dsp:sp modelId="{D1D98285-DDA1-024F-BC75-0198632E96CA}">
      <dsp:nvSpPr>
        <dsp:cNvPr id="0" name=""/>
        <dsp:cNvSpPr/>
      </dsp:nvSpPr>
      <dsp:spPr>
        <a:xfrm>
          <a:off x="10227780" y="6056996"/>
          <a:ext cx="212001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repurposing of existing/installation of new infrastructure</a:t>
          </a:r>
        </a:p>
      </dsp:txBody>
      <dsp:txXfrm>
        <a:off x="10590715" y="6056996"/>
        <a:ext cx="1394141" cy="725869"/>
      </dsp:txXfrm>
    </dsp:sp>
    <dsp:sp modelId="{C7528F23-FD39-5F41-ABC3-CC5E847BD2F2}">
      <dsp:nvSpPr>
        <dsp:cNvPr id="0" name=""/>
        <dsp:cNvSpPr/>
      </dsp:nvSpPr>
      <dsp:spPr>
        <a:xfrm>
          <a:off x="12119136" y="6056996"/>
          <a:ext cx="215724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Physical infrastructure fully repurposed, replaced or supplemented</a:t>
          </a:r>
        </a:p>
      </dsp:txBody>
      <dsp:txXfrm>
        <a:off x="12482071" y="6056996"/>
        <a:ext cx="1431378" cy="725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3941C-4E21-F746-94EE-BABF2BB4F25F}">
      <dsp:nvSpPr>
        <dsp:cNvPr id="0" name=""/>
        <dsp:cNvSpPr/>
      </dsp:nvSpPr>
      <dsp:spPr>
        <a:xfrm>
          <a:off x="2126091" y="797"/>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Technology Journey</a:t>
          </a:r>
        </a:p>
      </dsp:txBody>
      <dsp:txXfrm>
        <a:off x="2563362" y="797"/>
        <a:ext cx="1311812" cy="874541"/>
      </dsp:txXfrm>
    </dsp:sp>
    <dsp:sp modelId="{FAAF2140-F56C-C74F-B808-008F97920654}">
      <dsp:nvSpPr>
        <dsp:cNvPr id="0" name=""/>
        <dsp:cNvSpPr/>
      </dsp:nvSpPr>
      <dsp:spPr>
        <a:xfrm>
          <a:off x="4015518" y="75133"/>
          <a:ext cx="161647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Invention</a:t>
          </a:r>
        </a:p>
      </dsp:txBody>
      <dsp:txXfrm>
        <a:off x="4378453" y="75133"/>
        <a:ext cx="890605" cy="725869"/>
      </dsp:txXfrm>
    </dsp:sp>
    <dsp:sp modelId="{E2C80A48-D0E0-B444-B6B4-7A9E0FBFE561}">
      <dsp:nvSpPr>
        <dsp:cNvPr id="0" name=""/>
        <dsp:cNvSpPr/>
      </dsp:nvSpPr>
      <dsp:spPr>
        <a:xfrm>
          <a:off x="5365238" y="75133"/>
          <a:ext cx="207584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Development</a:t>
          </a:r>
        </a:p>
      </dsp:txBody>
      <dsp:txXfrm>
        <a:off x="5728173" y="75133"/>
        <a:ext cx="1349972" cy="725869"/>
      </dsp:txXfrm>
    </dsp:sp>
    <dsp:sp modelId="{AE7F3560-D0A6-044C-8586-360A1639F8F3}">
      <dsp:nvSpPr>
        <dsp:cNvPr id="0" name=""/>
        <dsp:cNvSpPr/>
      </dsp:nvSpPr>
      <dsp:spPr>
        <a:xfrm>
          <a:off x="7161625" y="75133"/>
          <a:ext cx="200445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Demonstration</a:t>
          </a:r>
        </a:p>
      </dsp:txBody>
      <dsp:txXfrm>
        <a:off x="7524560" y="75133"/>
        <a:ext cx="1278582" cy="725869"/>
      </dsp:txXfrm>
    </dsp:sp>
    <dsp:sp modelId="{A4C31B09-728F-6843-A169-95F8F5099383}">
      <dsp:nvSpPr>
        <dsp:cNvPr id="0" name=""/>
        <dsp:cNvSpPr/>
      </dsp:nvSpPr>
      <dsp:spPr>
        <a:xfrm>
          <a:off x="8899322" y="75133"/>
          <a:ext cx="22636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Commercialisation</a:t>
          </a:r>
        </a:p>
      </dsp:txBody>
      <dsp:txXfrm>
        <a:off x="9262257" y="75133"/>
        <a:ext cx="1537827" cy="725869"/>
      </dsp:txXfrm>
    </dsp:sp>
    <dsp:sp modelId="{F4DFD1F3-1249-D940-B413-AD779777225E}">
      <dsp:nvSpPr>
        <dsp:cNvPr id="0" name=""/>
        <dsp:cNvSpPr/>
      </dsp:nvSpPr>
      <dsp:spPr>
        <a:xfrm>
          <a:off x="10883564" y="75133"/>
          <a:ext cx="18635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Deployment</a:t>
          </a:r>
        </a:p>
      </dsp:txBody>
      <dsp:txXfrm>
        <a:off x="11246499" y="75133"/>
        <a:ext cx="1137655" cy="725869"/>
      </dsp:txXfrm>
    </dsp:sp>
    <dsp:sp modelId="{484987EB-E691-1845-9793-65CD1A7DBD7A}">
      <dsp:nvSpPr>
        <dsp:cNvPr id="0" name=""/>
        <dsp:cNvSpPr/>
      </dsp:nvSpPr>
      <dsp:spPr>
        <a:xfrm>
          <a:off x="12469226" y="75133"/>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a:t>Wide Diffusion</a:t>
          </a:r>
        </a:p>
      </dsp:txBody>
      <dsp:txXfrm>
        <a:off x="12832161" y="75133"/>
        <a:ext cx="1088804" cy="725869"/>
      </dsp:txXfrm>
    </dsp:sp>
    <dsp:sp modelId="{64CD22B4-3A86-C546-BEF7-6F52A2D9A7F3}">
      <dsp:nvSpPr>
        <dsp:cNvPr id="0" name=""/>
        <dsp:cNvSpPr/>
      </dsp:nvSpPr>
      <dsp:spPr>
        <a:xfrm>
          <a:off x="2126091" y="997775"/>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Organisation &amp; Supply Chain</a:t>
          </a:r>
        </a:p>
      </dsp:txBody>
      <dsp:txXfrm>
        <a:off x="2563362" y="997775"/>
        <a:ext cx="1311812" cy="874541"/>
      </dsp:txXfrm>
    </dsp:sp>
    <dsp:sp modelId="{60EB148C-2D75-754B-B831-59DBE1D1186F}">
      <dsp:nvSpPr>
        <dsp:cNvPr id="0" name=""/>
        <dsp:cNvSpPr/>
      </dsp:nvSpPr>
      <dsp:spPr>
        <a:xfrm>
          <a:off x="4028218"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One or two individuals</a:t>
          </a:r>
        </a:p>
      </dsp:txBody>
      <dsp:txXfrm>
        <a:off x="4391153" y="1072111"/>
        <a:ext cx="1088804" cy="725869"/>
      </dsp:txXfrm>
    </dsp:sp>
    <dsp:sp modelId="{5173BBAF-23B3-004B-9FAA-976815A82211}">
      <dsp:nvSpPr>
        <dsp:cNvPr id="0" name=""/>
        <dsp:cNvSpPr/>
      </dsp:nvSpPr>
      <dsp:spPr>
        <a:xfrm>
          <a:off x="5601537"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Venture or new unit</a:t>
          </a:r>
        </a:p>
      </dsp:txBody>
      <dsp:txXfrm>
        <a:off x="5964472" y="1072111"/>
        <a:ext cx="1088804" cy="725869"/>
      </dsp:txXfrm>
    </dsp:sp>
    <dsp:sp modelId="{75CB8A73-8E36-AF41-A9CD-596BE68BB897}">
      <dsp:nvSpPr>
        <dsp:cNvPr id="0" name=""/>
        <dsp:cNvSpPr/>
      </dsp:nvSpPr>
      <dsp:spPr>
        <a:xfrm>
          <a:off x="716215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outsiders/entrepreneurs</a:t>
          </a:r>
        </a:p>
      </dsp:txBody>
      <dsp:txXfrm>
        <a:off x="7525091" y="1072111"/>
        <a:ext cx="1088804" cy="725869"/>
      </dsp:txXfrm>
    </dsp:sp>
    <dsp:sp modelId="{EB3373C7-1380-D54A-9A10-8320B0171F04}">
      <dsp:nvSpPr>
        <dsp:cNvPr id="0" name=""/>
        <dsp:cNvSpPr/>
      </dsp:nvSpPr>
      <dsp:spPr>
        <a:xfrm>
          <a:off x="8735476"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Recruit/train specialists, develop supply chain</a:t>
          </a:r>
        </a:p>
      </dsp:txBody>
      <dsp:txXfrm>
        <a:off x="9098411" y="1072111"/>
        <a:ext cx="1088804" cy="725869"/>
      </dsp:txXfrm>
    </dsp:sp>
    <dsp:sp modelId="{29357572-C5D0-8B41-9C1F-01C1A43957BB}">
      <dsp:nvSpPr>
        <dsp:cNvPr id="0" name=""/>
        <dsp:cNvSpPr/>
      </dsp:nvSpPr>
      <dsp:spPr>
        <a:xfrm>
          <a:off x="10344210" y="1072111"/>
          <a:ext cx="215343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 operational staff &amp; production capacity</a:t>
          </a:r>
        </a:p>
      </dsp:txBody>
      <dsp:txXfrm>
        <a:off x="10707145" y="1072111"/>
        <a:ext cx="1427567" cy="725869"/>
      </dsp:txXfrm>
    </dsp:sp>
    <dsp:sp modelId="{31180950-85A4-9644-9D8F-3DCDB81E9C17}">
      <dsp:nvSpPr>
        <dsp:cNvPr id="0" name=""/>
        <dsp:cNvSpPr/>
      </dsp:nvSpPr>
      <dsp:spPr>
        <a:xfrm>
          <a:off x="12373930" y="1072111"/>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Mature company or independent division</a:t>
          </a:r>
        </a:p>
      </dsp:txBody>
      <dsp:txXfrm>
        <a:off x="12736865" y="1072111"/>
        <a:ext cx="1088804" cy="725869"/>
      </dsp:txXfrm>
    </dsp:sp>
    <dsp:sp modelId="{710EA062-0579-1544-9B72-7D3C5650E0DC}">
      <dsp:nvSpPr>
        <dsp:cNvPr id="0" name=""/>
        <dsp:cNvSpPr/>
      </dsp:nvSpPr>
      <dsp:spPr>
        <a:xfrm>
          <a:off x="2126091" y="1994752"/>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User Demand &amp; Practices</a:t>
          </a:r>
        </a:p>
      </dsp:txBody>
      <dsp:txXfrm>
        <a:off x="2563362" y="1994752"/>
        <a:ext cx="1311812" cy="874541"/>
      </dsp:txXfrm>
    </dsp:sp>
    <dsp:sp modelId="{AD71ABF5-F1EA-264B-AA37-8725F1956B17}">
      <dsp:nvSpPr>
        <dsp:cNvPr id="0" name=""/>
        <dsp:cNvSpPr/>
      </dsp:nvSpPr>
      <dsp:spPr>
        <a:xfrm>
          <a:off x="4028218"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Demand poorly understood</a:t>
          </a:r>
          <a:endParaRPr lang="en-GB" sz="1200" kern="1200"/>
        </a:p>
      </dsp:txBody>
      <dsp:txXfrm>
        <a:off x="4391153" y="2069088"/>
        <a:ext cx="1088804" cy="725869"/>
      </dsp:txXfrm>
    </dsp:sp>
    <dsp:sp modelId="{5DC72ADA-EA54-454D-B315-7B4FB264D389}">
      <dsp:nvSpPr>
        <dsp:cNvPr id="0" name=""/>
        <dsp:cNvSpPr/>
      </dsp:nvSpPr>
      <dsp:spPr>
        <a:xfrm>
          <a:off x="5588837" y="2069088"/>
          <a:ext cx="171446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IE" sz="1200" kern="1200"/>
            <a:t>Potential market defined</a:t>
          </a:r>
          <a:endParaRPr lang="en-GB" sz="1200" kern="1200"/>
        </a:p>
      </dsp:txBody>
      <dsp:txXfrm>
        <a:off x="5951772" y="2069088"/>
        <a:ext cx="988598" cy="725869"/>
      </dsp:txXfrm>
    </dsp:sp>
    <dsp:sp modelId="{F7542DDA-711F-EA44-9F89-2DB60E5B7EA3}">
      <dsp:nvSpPr>
        <dsp:cNvPr id="0" name=""/>
        <dsp:cNvSpPr/>
      </dsp:nvSpPr>
      <dsp:spPr>
        <a:xfrm>
          <a:off x="7049250" y="2069088"/>
          <a:ext cx="210799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Demand created in first niche markets</a:t>
          </a:r>
        </a:p>
      </dsp:txBody>
      <dsp:txXfrm>
        <a:off x="7412185" y="2069088"/>
        <a:ext cx="1382128" cy="725869"/>
      </dsp:txXfrm>
    </dsp:sp>
    <dsp:sp modelId="{FF842109-906D-F642-A19A-973872B2021D}">
      <dsp:nvSpPr>
        <dsp:cNvPr id="0" name=""/>
        <dsp:cNvSpPr/>
      </dsp:nvSpPr>
      <dsp:spPr>
        <a:xfrm>
          <a:off x="8903193" y="2069088"/>
          <a:ext cx="187836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Niche markets &amp; practices established</a:t>
          </a:r>
        </a:p>
      </dsp:txBody>
      <dsp:txXfrm>
        <a:off x="9266128" y="2069088"/>
        <a:ext cx="1152499" cy="725869"/>
      </dsp:txXfrm>
    </dsp:sp>
    <dsp:sp modelId="{F5739637-E852-C94B-A2D9-DC50570A3E15}">
      <dsp:nvSpPr>
        <dsp:cNvPr id="0" name=""/>
        <dsp:cNvSpPr/>
      </dsp:nvSpPr>
      <dsp:spPr>
        <a:xfrm>
          <a:off x="10527507" y="2069088"/>
          <a:ext cx="210111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Expanding beyond niche market, new practices expanding</a:t>
          </a:r>
        </a:p>
      </dsp:txBody>
      <dsp:txXfrm>
        <a:off x="10890442" y="2069088"/>
        <a:ext cx="1375250" cy="725869"/>
      </dsp:txXfrm>
    </dsp:sp>
    <dsp:sp modelId="{E4B14317-2F66-9648-90F5-12FC6EB47EA4}">
      <dsp:nvSpPr>
        <dsp:cNvPr id="0" name=""/>
        <dsp:cNvSpPr/>
      </dsp:nvSpPr>
      <dsp:spPr>
        <a:xfrm>
          <a:off x="12425373" y="2069088"/>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Well defined user demand &amp; practices established</a:t>
          </a:r>
        </a:p>
      </dsp:txBody>
      <dsp:txXfrm>
        <a:off x="12788308" y="2069088"/>
        <a:ext cx="1088804" cy="725869"/>
      </dsp:txXfrm>
    </dsp:sp>
    <dsp:sp modelId="{450EAE19-137A-D244-B54D-33077166D667}">
      <dsp:nvSpPr>
        <dsp:cNvPr id="0" name=""/>
        <dsp:cNvSpPr/>
      </dsp:nvSpPr>
      <dsp:spPr>
        <a:xfrm>
          <a:off x="2126091" y="2991729"/>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Finances</a:t>
          </a:r>
        </a:p>
      </dsp:txBody>
      <dsp:txXfrm>
        <a:off x="2563362" y="2991729"/>
        <a:ext cx="1311812" cy="874541"/>
      </dsp:txXfrm>
    </dsp:sp>
    <dsp:sp modelId="{B57D04BC-1DBC-1945-A769-FDC55083587B}">
      <dsp:nvSpPr>
        <dsp:cNvPr id="0" name=""/>
        <dsp:cNvSpPr/>
      </dsp:nvSpPr>
      <dsp:spPr>
        <a:xfrm>
          <a:off x="4015518" y="3066065"/>
          <a:ext cx="176388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Speculative public/ internal funding</a:t>
          </a:r>
        </a:p>
      </dsp:txBody>
      <dsp:txXfrm>
        <a:off x="4378453" y="3066065"/>
        <a:ext cx="1038011" cy="725869"/>
      </dsp:txXfrm>
    </dsp:sp>
    <dsp:sp modelId="{1ED5ECF4-AF20-C145-8811-84FC3A3BC74E}">
      <dsp:nvSpPr>
        <dsp:cNvPr id="0" name=""/>
        <dsp:cNvSpPr/>
      </dsp:nvSpPr>
      <dsp:spPr>
        <a:xfrm>
          <a:off x="5487244" y="3066065"/>
          <a:ext cx="192852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funds/project specific public grants</a:t>
          </a:r>
        </a:p>
      </dsp:txBody>
      <dsp:txXfrm>
        <a:off x="5850179" y="3066065"/>
        <a:ext cx="1202656" cy="725869"/>
      </dsp:txXfrm>
    </dsp:sp>
    <dsp:sp modelId="{C4C2831B-BEFB-6640-9F35-36E0FA2591EE}">
      <dsp:nvSpPr>
        <dsp:cNvPr id="0" name=""/>
        <dsp:cNvSpPr/>
      </dsp:nvSpPr>
      <dsp:spPr>
        <a:xfrm>
          <a:off x="7158377" y="3066065"/>
          <a:ext cx="207874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internal funds, project grants, angel or VC investors</a:t>
          </a:r>
        </a:p>
      </dsp:txBody>
      <dsp:txXfrm>
        <a:off x="7521312" y="3066065"/>
        <a:ext cx="1352875" cy="725869"/>
      </dsp:txXfrm>
    </dsp:sp>
    <dsp:sp modelId="{6AF885BF-6855-D74B-A9B2-BFF7EA69DFCB}">
      <dsp:nvSpPr>
        <dsp:cNvPr id="0" name=""/>
        <dsp:cNvSpPr/>
      </dsp:nvSpPr>
      <dsp:spPr>
        <a:xfrm>
          <a:off x="8970365" y="3066065"/>
          <a:ext cx="1952171"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sales, internal funds, project grants, angel/VC investor</a:t>
          </a:r>
        </a:p>
      </dsp:txBody>
      <dsp:txXfrm>
        <a:off x="9333300" y="3066065"/>
        <a:ext cx="1226302" cy="725869"/>
      </dsp:txXfrm>
    </dsp:sp>
    <dsp:sp modelId="{DD72A321-5CC6-CE48-82C2-00FC4A258682}">
      <dsp:nvSpPr>
        <dsp:cNvPr id="0" name=""/>
        <dsp:cNvSpPr/>
      </dsp:nvSpPr>
      <dsp:spPr>
        <a:xfrm>
          <a:off x="1068118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First profits, first commercial debt and equity investment</a:t>
          </a:r>
        </a:p>
      </dsp:txBody>
      <dsp:txXfrm>
        <a:off x="11044117" y="3066065"/>
        <a:ext cx="1088804" cy="725869"/>
      </dsp:txXfrm>
    </dsp:sp>
    <dsp:sp modelId="{5718DE30-84EB-8246-ABE0-10E94AEAA9FC}">
      <dsp:nvSpPr>
        <dsp:cNvPr id="0" name=""/>
        <dsp:cNvSpPr/>
      </dsp:nvSpPr>
      <dsp:spPr>
        <a:xfrm>
          <a:off x="12343402" y="3066065"/>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IE" sz="1200" kern="1200"/>
            <a:t>Balance sheet, commercial equity &amp; lenders</a:t>
          </a:r>
          <a:endParaRPr lang="en-GB" sz="1200" kern="1200"/>
        </a:p>
      </dsp:txBody>
      <dsp:txXfrm>
        <a:off x="12706337" y="3066065"/>
        <a:ext cx="1088804" cy="725869"/>
      </dsp:txXfrm>
    </dsp:sp>
    <dsp:sp modelId="{2A99CC75-529D-CE4A-9452-AE510B7D036C}">
      <dsp:nvSpPr>
        <dsp:cNvPr id="0" name=""/>
        <dsp:cNvSpPr/>
      </dsp:nvSpPr>
      <dsp:spPr>
        <a:xfrm>
          <a:off x="2126091" y="3988706"/>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Regulatory Environment</a:t>
          </a:r>
        </a:p>
      </dsp:txBody>
      <dsp:txXfrm>
        <a:off x="2563362" y="3988706"/>
        <a:ext cx="1311812" cy="874541"/>
      </dsp:txXfrm>
    </dsp:sp>
    <dsp:sp modelId="{5E5A6422-EBEB-A54E-88CB-0BCFA4433B3E}">
      <dsp:nvSpPr>
        <dsp:cNvPr id="0" name=""/>
        <dsp:cNvSpPr/>
      </dsp:nvSpPr>
      <dsp:spPr>
        <a:xfrm>
          <a:off x="4028218"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4391153" y="4063042"/>
        <a:ext cx="1088804" cy="725869"/>
      </dsp:txXfrm>
    </dsp:sp>
    <dsp:sp modelId="{23AFD39D-E855-3D44-86E0-A3BF5169C3F6}">
      <dsp:nvSpPr>
        <dsp:cNvPr id="0" name=""/>
        <dsp:cNvSpPr/>
      </dsp:nvSpPr>
      <dsp:spPr>
        <a:xfrm>
          <a:off x="5588837" y="4063042"/>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or negative</a:t>
          </a:r>
        </a:p>
      </dsp:txBody>
      <dsp:txXfrm>
        <a:off x="5951772" y="4063042"/>
        <a:ext cx="1088804" cy="725869"/>
      </dsp:txXfrm>
    </dsp:sp>
    <dsp:sp modelId="{D70281C3-997F-B54E-AD62-C4A215410100}">
      <dsp:nvSpPr>
        <dsp:cNvPr id="0" name=""/>
        <dsp:cNvSpPr/>
      </dsp:nvSpPr>
      <dsp:spPr>
        <a:xfrm>
          <a:off x="7149456" y="4063042"/>
          <a:ext cx="206711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Neutral regulation, minor amendments to mitigate negative aspects</a:t>
          </a:r>
        </a:p>
      </dsp:txBody>
      <dsp:txXfrm>
        <a:off x="7512391" y="4063042"/>
        <a:ext cx="1341243" cy="725869"/>
      </dsp:txXfrm>
    </dsp:sp>
    <dsp:sp modelId="{BBAE32EB-3685-A648-A69E-440D9A7EA7DA}">
      <dsp:nvSpPr>
        <dsp:cNvPr id="0" name=""/>
        <dsp:cNvSpPr/>
      </dsp:nvSpPr>
      <dsp:spPr>
        <a:xfrm>
          <a:off x="894712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Targeted positive additions or amendments</a:t>
          </a:r>
        </a:p>
      </dsp:txBody>
      <dsp:txXfrm>
        <a:off x="9310061" y="4047000"/>
        <a:ext cx="1088804" cy="725869"/>
      </dsp:txXfrm>
    </dsp:sp>
    <dsp:sp modelId="{117B3D6E-167D-224E-B567-173E5FD4B008}">
      <dsp:nvSpPr>
        <dsp:cNvPr id="0" name=""/>
        <dsp:cNvSpPr/>
      </dsp:nvSpPr>
      <dsp:spPr>
        <a:xfrm>
          <a:off x="10533146" y="4047000"/>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positive additions, amendments or removals</a:t>
          </a:r>
        </a:p>
      </dsp:txBody>
      <dsp:txXfrm>
        <a:off x="10896081" y="4047000"/>
        <a:ext cx="1088804" cy="725869"/>
      </dsp:txXfrm>
    </dsp:sp>
    <dsp:sp modelId="{D290181D-AD4B-9B48-A691-0174D7C786B4}">
      <dsp:nvSpPr>
        <dsp:cNvPr id="0" name=""/>
        <dsp:cNvSpPr/>
      </dsp:nvSpPr>
      <dsp:spPr>
        <a:xfrm>
          <a:off x="12079032" y="4047000"/>
          <a:ext cx="2187824"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Fully adapted regulatory environmental &amp; market structure</a:t>
          </a:r>
        </a:p>
      </dsp:txBody>
      <dsp:txXfrm>
        <a:off x="12441967" y="4047000"/>
        <a:ext cx="1461955" cy="725869"/>
      </dsp:txXfrm>
    </dsp:sp>
    <dsp:sp modelId="{95D9E7C3-5373-2249-AF20-7F96AA6BCFD6}">
      <dsp:nvSpPr>
        <dsp:cNvPr id="0" name=""/>
        <dsp:cNvSpPr/>
      </dsp:nvSpPr>
      <dsp:spPr>
        <a:xfrm>
          <a:off x="2126091" y="4985683"/>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Institutionalisation</a:t>
          </a:r>
        </a:p>
      </dsp:txBody>
      <dsp:txXfrm>
        <a:off x="2563362" y="4985683"/>
        <a:ext cx="1311812" cy="874541"/>
      </dsp:txXfrm>
    </dsp:sp>
    <dsp:sp modelId="{58A3B1FA-AD5E-F247-A184-F258BAF4FA8D}">
      <dsp:nvSpPr>
        <dsp:cNvPr id="0" name=""/>
        <dsp:cNvSpPr/>
      </dsp:nvSpPr>
      <dsp:spPr>
        <a:xfrm>
          <a:off x="4028218"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Research teams, lone visionaries</a:t>
          </a:r>
        </a:p>
      </dsp:txBody>
      <dsp:txXfrm>
        <a:off x="4391153" y="5060019"/>
        <a:ext cx="1088804" cy="725869"/>
      </dsp:txXfrm>
    </dsp:sp>
    <dsp:sp modelId="{73354AC3-4D16-0A4F-BCB9-15B3805BC4A7}">
      <dsp:nvSpPr>
        <dsp:cNvPr id="0" name=""/>
        <dsp:cNvSpPr/>
      </dsp:nvSpPr>
      <dsp:spPr>
        <a:xfrm>
          <a:off x="5588837" y="5060019"/>
          <a:ext cx="1609796"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Specialist technology institutions</a:t>
          </a:r>
        </a:p>
      </dsp:txBody>
      <dsp:txXfrm>
        <a:off x="5951772" y="5060019"/>
        <a:ext cx="883927" cy="725869"/>
      </dsp:txXfrm>
    </dsp:sp>
    <dsp:sp modelId="{EA875084-6F09-5B4A-9ED7-C0D698D23625}">
      <dsp:nvSpPr>
        <dsp:cNvPr id="0" name=""/>
        <dsp:cNvSpPr/>
      </dsp:nvSpPr>
      <dsp:spPr>
        <a:xfrm>
          <a:off x="6944580" y="5060019"/>
          <a:ext cx="1814673"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technology associations, new civil service experts</a:t>
          </a:r>
        </a:p>
      </dsp:txBody>
      <dsp:txXfrm>
        <a:off x="7307515" y="5060019"/>
        <a:ext cx="1088804" cy="725869"/>
      </dsp:txXfrm>
    </dsp:sp>
    <dsp:sp modelId="{850B3C79-8968-7342-A56A-44CA67FEBB2C}">
      <dsp:nvSpPr>
        <dsp:cNvPr id="0" name=""/>
        <dsp:cNvSpPr/>
      </dsp:nvSpPr>
      <dsp:spPr>
        <a:xfrm>
          <a:off x="8606800" y="5060019"/>
          <a:ext cx="1887115"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Growing associations, dedicated government units</a:t>
          </a:r>
        </a:p>
      </dsp:txBody>
      <dsp:txXfrm>
        <a:off x="8969735" y="5060019"/>
        <a:ext cx="1161246" cy="725869"/>
      </dsp:txXfrm>
    </dsp:sp>
    <dsp:sp modelId="{25A30831-4B30-F140-A9D2-3A61B1AE54D4}">
      <dsp:nvSpPr>
        <dsp:cNvPr id="0" name=""/>
        <dsp:cNvSpPr/>
      </dsp:nvSpPr>
      <dsp:spPr>
        <a:xfrm>
          <a:off x="10316062" y="5060019"/>
          <a:ext cx="183470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associations, new governance responsibilities</a:t>
          </a:r>
        </a:p>
      </dsp:txBody>
      <dsp:txXfrm>
        <a:off x="10678997" y="5060019"/>
        <a:ext cx="1108838" cy="725869"/>
      </dsp:txXfrm>
    </dsp:sp>
    <dsp:sp modelId="{3381964A-0631-894A-B237-0E9945E73DDD}">
      <dsp:nvSpPr>
        <dsp:cNvPr id="0" name=""/>
        <dsp:cNvSpPr/>
      </dsp:nvSpPr>
      <dsp:spPr>
        <a:xfrm>
          <a:off x="11931477" y="5060019"/>
          <a:ext cx="232622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Established associated, integrated governance responsibilities</a:t>
          </a:r>
        </a:p>
      </dsp:txBody>
      <dsp:txXfrm>
        <a:off x="12294412" y="5060019"/>
        <a:ext cx="1600360" cy="725869"/>
      </dsp:txXfrm>
    </dsp:sp>
    <dsp:sp modelId="{2AD4905E-1BEE-3D4E-BD54-8DAF725CA685}">
      <dsp:nvSpPr>
        <dsp:cNvPr id="0" name=""/>
        <dsp:cNvSpPr/>
      </dsp:nvSpPr>
      <dsp:spPr>
        <a:xfrm>
          <a:off x="2126091" y="5982660"/>
          <a:ext cx="2186353" cy="8745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a:t>Infrastructure</a:t>
          </a:r>
        </a:p>
      </dsp:txBody>
      <dsp:txXfrm>
        <a:off x="2563362" y="5982660"/>
        <a:ext cx="1311812" cy="874541"/>
      </dsp:txXfrm>
    </dsp:sp>
    <dsp:sp modelId="{C3F330E9-7B4F-C24A-9B33-09065D519715}">
      <dsp:nvSpPr>
        <dsp:cNvPr id="0" name=""/>
        <dsp:cNvSpPr/>
      </dsp:nvSpPr>
      <dsp:spPr>
        <a:xfrm>
          <a:off x="4028218" y="6056996"/>
          <a:ext cx="171297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Negative or neutral physical infrastructure</a:t>
          </a:r>
        </a:p>
      </dsp:txBody>
      <dsp:txXfrm>
        <a:off x="4391153" y="6056996"/>
        <a:ext cx="987110" cy="725869"/>
      </dsp:txXfrm>
    </dsp:sp>
    <dsp:sp modelId="{3C277C84-66CD-C440-A013-58C7257F89E1}">
      <dsp:nvSpPr>
        <dsp:cNvPr id="0" name=""/>
        <dsp:cNvSpPr/>
      </dsp:nvSpPr>
      <dsp:spPr>
        <a:xfrm>
          <a:off x="5461743" y="6056996"/>
          <a:ext cx="1739908"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Infrastructure implications identified</a:t>
          </a:r>
        </a:p>
      </dsp:txBody>
      <dsp:txXfrm>
        <a:off x="5824678" y="6056996"/>
        <a:ext cx="1014039" cy="725869"/>
      </dsp:txXfrm>
    </dsp:sp>
    <dsp:sp modelId="{5EFD06B0-2FC7-D743-AB4C-CCF790846DF4}">
      <dsp:nvSpPr>
        <dsp:cNvPr id="0" name=""/>
        <dsp:cNvSpPr/>
      </dsp:nvSpPr>
      <dsp:spPr>
        <a:xfrm>
          <a:off x="6896796" y="6056996"/>
          <a:ext cx="1864939"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1st moves away from negative physical infrastructure</a:t>
          </a:r>
        </a:p>
      </dsp:txBody>
      <dsp:txXfrm>
        <a:off x="7259731" y="6056996"/>
        <a:ext cx="1139070" cy="725869"/>
      </dsp:txXfrm>
    </dsp:sp>
    <dsp:sp modelId="{DFF600D7-A8F1-F04F-B632-160636F4B73C}">
      <dsp:nvSpPr>
        <dsp:cNvPr id="0" name=""/>
        <dsp:cNvSpPr/>
      </dsp:nvSpPr>
      <dsp:spPr>
        <a:xfrm>
          <a:off x="8484329" y="6056996"/>
          <a:ext cx="1999552"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Piggybacking on existing/first investments in new infrastructure</a:t>
          </a:r>
        </a:p>
      </dsp:txBody>
      <dsp:txXfrm>
        <a:off x="8847264" y="6056996"/>
        <a:ext cx="1273683" cy="725869"/>
      </dsp:txXfrm>
    </dsp:sp>
    <dsp:sp modelId="{D1D98285-DDA1-024F-BC75-0198632E96CA}">
      <dsp:nvSpPr>
        <dsp:cNvPr id="0" name=""/>
        <dsp:cNvSpPr/>
      </dsp:nvSpPr>
      <dsp:spPr>
        <a:xfrm>
          <a:off x="10227780" y="6056996"/>
          <a:ext cx="2120010"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Broad repurposing of existing/installation of new infrastructure</a:t>
          </a:r>
        </a:p>
      </dsp:txBody>
      <dsp:txXfrm>
        <a:off x="10590715" y="6056996"/>
        <a:ext cx="1394141" cy="725869"/>
      </dsp:txXfrm>
    </dsp:sp>
    <dsp:sp modelId="{C7528F23-FD39-5F41-ABC3-CC5E847BD2F2}">
      <dsp:nvSpPr>
        <dsp:cNvPr id="0" name=""/>
        <dsp:cNvSpPr/>
      </dsp:nvSpPr>
      <dsp:spPr>
        <a:xfrm>
          <a:off x="12119136" y="6056996"/>
          <a:ext cx="2157247" cy="72586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a:t>Physical infrastructure fully repurposed, replaced or supplemented</a:t>
          </a:r>
        </a:p>
      </dsp:txBody>
      <dsp:txXfrm>
        <a:off x="12482071" y="6056996"/>
        <a:ext cx="1431378" cy="72586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0.35716</cdr:x>
      <cdr:y>0.47087</cdr:y>
    </cdr:from>
    <cdr:to>
      <cdr:x>0.61266</cdr:x>
      <cdr:y>0.822</cdr:y>
    </cdr:to>
    <cdr:sp macro="" textlink="">
      <cdr:nvSpPr>
        <cdr:cNvPr id="2" name="TextBox 1">
          <a:extLst xmlns:a="http://schemas.openxmlformats.org/drawingml/2006/main">
            <a:ext uri="{FF2B5EF4-FFF2-40B4-BE49-F238E27FC236}">
              <a16:creationId xmlns:a16="http://schemas.microsoft.com/office/drawing/2014/main" id="{7CCC5846-80EE-44A5-8FA8-DB8A6F47DC4F}"/>
            </a:ext>
          </a:extLst>
        </cdr:cNvPr>
        <cdr:cNvSpPr txBox="1"/>
      </cdr:nvSpPr>
      <cdr:spPr>
        <a:xfrm xmlns:a="http://schemas.openxmlformats.org/drawingml/2006/main">
          <a:off x="3324981" y="2861895"/>
          <a:ext cx="2378591" cy="2134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E" sz="1800" b="1">
              <a:solidFill>
                <a:srgbClr val="002060"/>
              </a:solidFill>
            </a:rPr>
            <a:t>Carbon Budget 1 (2021-2025) </a:t>
          </a:r>
        </a:p>
        <a:p xmlns:a="http://schemas.openxmlformats.org/drawingml/2006/main">
          <a:pPr algn="ctr"/>
          <a:endParaRPr lang="en-IE" sz="1800" b="1">
            <a:solidFill>
              <a:srgbClr val="002060"/>
            </a:solidFill>
          </a:endParaRPr>
        </a:p>
        <a:p xmlns:a="http://schemas.openxmlformats.org/drawingml/2006/main">
          <a:pPr algn="ctr"/>
          <a:r>
            <a:rPr lang="en-IE" sz="2400" b="1">
              <a:solidFill>
                <a:srgbClr val="002060"/>
              </a:solidFill>
            </a:rPr>
            <a:t>295 Mt</a:t>
          </a:r>
        </a:p>
      </cdr:txBody>
    </cdr:sp>
  </cdr:relSizeAnchor>
  <cdr:relSizeAnchor xmlns:cdr="http://schemas.openxmlformats.org/drawingml/2006/chartDrawing">
    <cdr:from>
      <cdr:x>0.68051</cdr:x>
      <cdr:y>0.56659</cdr:y>
    </cdr:from>
    <cdr:to>
      <cdr:x>0.93602</cdr:x>
      <cdr:y>0.9054</cdr:y>
    </cdr:to>
    <cdr:sp macro="" textlink="">
      <cdr:nvSpPr>
        <cdr:cNvPr id="3" name="TextBox 2">
          <a:extLst xmlns:a="http://schemas.openxmlformats.org/drawingml/2006/main">
            <a:ext uri="{FF2B5EF4-FFF2-40B4-BE49-F238E27FC236}">
              <a16:creationId xmlns:a16="http://schemas.microsoft.com/office/drawing/2014/main" id="{32B7FF97-C869-4A77-8DE2-BCA33F3FB181}"/>
            </a:ext>
          </a:extLst>
        </cdr:cNvPr>
        <cdr:cNvSpPr txBox="1"/>
      </cdr:nvSpPr>
      <cdr:spPr>
        <a:xfrm xmlns:a="http://schemas.openxmlformats.org/drawingml/2006/main">
          <a:off x="6335245" y="3443623"/>
          <a:ext cx="2378684" cy="20592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E" sz="1800" b="1">
              <a:solidFill>
                <a:srgbClr val="002060"/>
              </a:solidFill>
            </a:rPr>
            <a:t>Carbon Budget 2 (2026-2030) </a:t>
          </a:r>
        </a:p>
        <a:p xmlns:a="http://schemas.openxmlformats.org/drawingml/2006/main">
          <a:pPr algn="ctr"/>
          <a:endParaRPr lang="en-IE" sz="1800" b="1">
            <a:solidFill>
              <a:srgbClr val="002060"/>
            </a:solidFill>
          </a:endParaRPr>
        </a:p>
        <a:p xmlns:a="http://schemas.openxmlformats.org/drawingml/2006/main">
          <a:pPr algn="ctr"/>
          <a:r>
            <a:rPr lang="en-IE" sz="2400" b="1">
              <a:solidFill>
                <a:srgbClr val="002060"/>
              </a:solidFill>
            </a:rPr>
            <a:t>200 Mt</a:t>
          </a:r>
        </a:p>
      </cdr:txBody>
    </cdr:sp>
  </cdr:relSizeAnchor>
  <cdr:relSizeAnchor xmlns:cdr="http://schemas.openxmlformats.org/drawingml/2006/chartDrawing">
    <cdr:from>
      <cdr:x>0.10754</cdr:x>
      <cdr:y>0.40356</cdr:y>
    </cdr:from>
    <cdr:to>
      <cdr:x>0.36304</cdr:x>
      <cdr:y>0.75469</cdr:y>
    </cdr:to>
    <cdr:sp macro="" textlink="">
      <cdr:nvSpPr>
        <cdr:cNvPr id="21" name="TextBox 20">
          <a:extLst xmlns:a="http://schemas.openxmlformats.org/drawingml/2006/main">
            <a:ext uri="{FF2B5EF4-FFF2-40B4-BE49-F238E27FC236}">
              <a16:creationId xmlns:a16="http://schemas.microsoft.com/office/drawing/2014/main" id="{04DF008E-6F04-4CE1-AE55-BA114F901D8A}"/>
            </a:ext>
          </a:extLst>
        </cdr:cNvPr>
        <cdr:cNvSpPr txBox="1"/>
      </cdr:nvSpPr>
      <cdr:spPr>
        <a:xfrm xmlns:a="http://schemas.openxmlformats.org/drawingml/2006/main">
          <a:off x="1001175" y="2452771"/>
          <a:ext cx="2378591" cy="2134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E" sz="1800" b="1">
              <a:solidFill>
                <a:srgbClr val="002060"/>
              </a:solidFill>
            </a:rPr>
            <a:t>GHG Emissions </a:t>
          </a:r>
        </a:p>
        <a:p xmlns:a="http://schemas.openxmlformats.org/drawingml/2006/main">
          <a:pPr algn="ctr"/>
          <a:r>
            <a:rPr lang="en-IE" sz="1800" b="1">
              <a:solidFill>
                <a:srgbClr val="002060"/>
              </a:solidFill>
            </a:rPr>
            <a:t>2018-2020</a:t>
          </a:r>
        </a:p>
      </cdr:txBody>
    </cdr:sp>
  </cdr:relSizeAnchor>
  <cdr:relSizeAnchor xmlns:cdr="http://schemas.openxmlformats.org/drawingml/2006/chartDrawing">
    <cdr:from>
      <cdr:x>0.64001</cdr:x>
      <cdr:y>0.31147</cdr:y>
    </cdr:from>
    <cdr:to>
      <cdr:x>0.64001</cdr:x>
      <cdr:y>0.89962</cdr:y>
    </cdr:to>
    <cdr:cxnSp macro="">
      <cdr:nvCxnSpPr>
        <cdr:cNvPr id="5" name="Straight Connector 4">
          <a:extLst xmlns:a="http://schemas.openxmlformats.org/drawingml/2006/main">
            <a:ext uri="{FF2B5EF4-FFF2-40B4-BE49-F238E27FC236}">
              <a16:creationId xmlns:a16="http://schemas.microsoft.com/office/drawing/2014/main" id="{29B5F638-3482-2E77-ED8A-D7EBDE7C2D61}"/>
            </a:ext>
          </a:extLst>
        </cdr:cNvPr>
        <cdr:cNvCxnSpPr/>
      </cdr:nvCxnSpPr>
      <cdr:spPr>
        <a:xfrm xmlns:a="http://schemas.openxmlformats.org/drawingml/2006/main">
          <a:off x="5589271" y="1650046"/>
          <a:ext cx="0" cy="311574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0.35468</cdr:x>
      <cdr:y>0.4375</cdr:y>
    </cdr:from>
    <cdr:to>
      <cdr:x>0.61018</cdr:x>
      <cdr:y>0.78863</cdr:y>
    </cdr:to>
    <cdr:sp macro="" textlink="">
      <cdr:nvSpPr>
        <cdr:cNvPr id="2" name="TextBox 1">
          <a:extLst xmlns:a="http://schemas.openxmlformats.org/drawingml/2006/main">
            <a:ext uri="{FF2B5EF4-FFF2-40B4-BE49-F238E27FC236}">
              <a16:creationId xmlns:a16="http://schemas.microsoft.com/office/drawing/2014/main" id="{7CCC5846-80EE-44A5-8FA8-DB8A6F47DC4F}"/>
            </a:ext>
          </a:extLst>
        </cdr:cNvPr>
        <cdr:cNvSpPr txBox="1"/>
      </cdr:nvSpPr>
      <cdr:spPr>
        <a:xfrm xmlns:a="http://schemas.openxmlformats.org/drawingml/2006/main">
          <a:off x="3293889" y="2350644"/>
          <a:ext cx="2372796" cy="18866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E" sz="1800" b="1" dirty="0">
              <a:solidFill>
                <a:srgbClr val="002060"/>
              </a:solidFill>
            </a:rPr>
            <a:t>Carbon Budget 1 (2021-2025) </a:t>
          </a:r>
        </a:p>
        <a:p xmlns:a="http://schemas.openxmlformats.org/drawingml/2006/main">
          <a:pPr algn="ctr"/>
          <a:endParaRPr lang="en-IE" sz="1800" b="1" dirty="0">
            <a:solidFill>
              <a:srgbClr val="002060"/>
            </a:solidFill>
          </a:endParaRPr>
        </a:p>
        <a:p xmlns:a="http://schemas.openxmlformats.org/drawingml/2006/main">
          <a:pPr algn="ctr"/>
          <a:r>
            <a:rPr lang="en-IE" sz="1800" b="1" dirty="0">
              <a:solidFill>
                <a:srgbClr val="002060"/>
              </a:solidFill>
            </a:rPr>
            <a:t>295 Mt</a:t>
          </a:r>
        </a:p>
      </cdr:txBody>
    </cdr:sp>
  </cdr:relSizeAnchor>
  <cdr:relSizeAnchor xmlns:cdr="http://schemas.openxmlformats.org/drawingml/2006/chartDrawing">
    <cdr:from>
      <cdr:x>0</cdr:x>
      <cdr:y>0</cdr:y>
    </cdr:from>
    <cdr:to>
      <cdr:x>0</cdr:x>
      <cdr:y>0</cdr:y>
    </cdr:to>
    <cdr:grpSp>
      <cdr:nvGrpSpPr>
        <cdr:cNvPr id="46" name="Group 45">
          <a:extLst xmlns:a="http://schemas.openxmlformats.org/drawingml/2006/main">
            <a:ext uri="{FF2B5EF4-FFF2-40B4-BE49-F238E27FC236}">
              <a16:creationId xmlns:a16="http://schemas.microsoft.com/office/drawing/2014/main" id="{2D3C214D-BB2A-4689-94CE-6E011A50B2D0}"/>
            </a:ext>
          </a:extLst>
        </cdr:cNvPr>
        <cdr:cNvGrpSpPr/>
      </cdr:nvGrpSpPr>
      <cdr:grpSpPr>
        <a:xfrm xmlns:a="http://schemas.openxmlformats.org/drawingml/2006/main">
          <a:off x="0" y="0"/>
          <a:ext cx="0" cy="0"/>
          <a:chOff x="7" y="384"/>
          <a:chExt cx="0" cy="0"/>
        </a:xfrm>
      </cdr:grpSpPr>
      <cdr:grpSp>
        <cdr:nvGrpSpPr>
          <cdr:cNvPr id="45" name="Group 44">
            <a:extLst xmlns:a="http://schemas.openxmlformats.org/drawingml/2006/main">
              <a:ext uri="{FF2B5EF4-FFF2-40B4-BE49-F238E27FC236}">
                <a16:creationId xmlns:a16="http://schemas.microsoft.com/office/drawing/2014/main" id="{03F7F425-12D4-45C7-9E38-D4F790084775}"/>
              </a:ext>
            </a:extLst>
          </cdr:cNvPr>
          <cdr:cNvGrpSpPr/>
        </cdr:nvGrpSpPr>
        <cdr:grpSpPr>
          <a:xfrm xmlns:a="http://schemas.openxmlformats.org/drawingml/2006/main">
            <a:off x="7" y="384"/>
            <a:ext cx="0" cy="0"/>
            <a:chOff x="7" y="384"/>
            <a:chExt cx="0" cy="0"/>
          </a:xfrm>
        </cdr:grpSpPr>
      </cdr:grpSp>
    </cdr:grpSp>
  </cdr:relSizeAnchor>
</c:userShapes>
</file>

<file path=ppt/drawings/drawing3.xml><?xml version="1.0" encoding="utf-8"?>
<c:userShapes xmlns:c="http://schemas.openxmlformats.org/drawingml/2006/chart">
  <cdr:relSizeAnchor xmlns:cdr="http://schemas.openxmlformats.org/drawingml/2006/chartDrawing">
    <cdr:from>
      <cdr:x>0.09642</cdr:x>
      <cdr:y>0.3994</cdr:y>
    </cdr:from>
    <cdr:to>
      <cdr:x>0.35192</cdr:x>
      <cdr:y>0.75053</cdr:y>
    </cdr:to>
    <cdr:sp macro="" textlink="">
      <cdr:nvSpPr>
        <cdr:cNvPr id="2" name="TextBox 1">
          <a:extLst xmlns:a="http://schemas.openxmlformats.org/drawingml/2006/main">
            <a:ext uri="{FF2B5EF4-FFF2-40B4-BE49-F238E27FC236}">
              <a16:creationId xmlns:a16="http://schemas.microsoft.com/office/drawing/2014/main" id="{7CCC5846-80EE-44A5-8FA8-DB8A6F47DC4F}"/>
            </a:ext>
          </a:extLst>
        </cdr:cNvPr>
        <cdr:cNvSpPr txBox="1"/>
      </cdr:nvSpPr>
      <cdr:spPr>
        <a:xfrm xmlns:a="http://schemas.openxmlformats.org/drawingml/2006/main">
          <a:off x="894915" y="2201583"/>
          <a:ext cx="2371336" cy="1935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E" sz="1800" b="1" dirty="0">
              <a:solidFill>
                <a:srgbClr val="002060"/>
              </a:solidFill>
            </a:rPr>
            <a:t>Carbon Budget 1 (2021-2025) </a:t>
          </a:r>
        </a:p>
        <a:p xmlns:a="http://schemas.openxmlformats.org/drawingml/2006/main">
          <a:pPr algn="ctr"/>
          <a:endParaRPr lang="en-IE" sz="1800" b="1" dirty="0">
            <a:solidFill>
              <a:srgbClr val="002060"/>
            </a:solidFill>
          </a:endParaRPr>
        </a:p>
        <a:p xmlns:a="http://schemas.openxmlformats.org/drawingml/2006/main">
          <a:pPr algn="ctr"/>
          <a:r>
            <a:rPr lang="en-IE" sz="1800" b="1" dirty="0">
              <a:solidFill>
                <a:srgbClr val="002060"/>
              </a:solidFill>
            </a:rPr>
            <a:t>295 Mt</a:t>
          </a:r>
        </a:p>
      </cdr:txBody>
    </cdr:sp>
  </cdr:relSizeAnchor>
  <cdr:relSizeAnchor xmlns:cdr="http://schemas.openxmlformats.org/drawingml/2006/chartDrawing">
    <cdr:from>
      <cdr:x>0</cdr:x>
      <cdr:y>1.59312E-7</cdr:y>
    </cdr:from>
    <cdr:to>
      <cdr:x>0.77982</cdr:x>
      <cdr:y>0.99531</cdr:y>
    </cdr:to>
    <cdr:grpSp>
      <cdr:nvGrpSpPr>
        <cdr:cNvPr id="46" name="Group 45">
          <a:extLst xmlns:a="http://schemas.openxmlformats.org/drawingml/2006/main">
            <a:ext uri="{FF2B5EF4-FFF2-40B4-BE49-F238E27FC236}">
              <a16:creationId xmlns:a16="http://schemas.microsoft.com/office/drawing/2014/main" id="{2D3C214D-BB2A-4689-94CE-6E011A50B2D0}"/>
            </a:ext>
          </a:extLst>
        </cdr:cNvPr>
        <cdr:cNvGrpSpPr/>
      </cdr:nvGrpSpPr>
      <cdr:grpSpPr>
        <a:xfrm xmlns:a="http://schemas.openxmlformats.org/drawingml/2006/main">
          <a:off x="0" y="1"/>
          <a:ext cx="7237634" cy="5486386"/>
          <a:chOff x="3" y="195"/>
          <a:chExt cx="2949942" cy="3160335"/>
        </a:xfrm>
      </cdr:grpSpPr>
      <cdr:sp macro="" textlink="">
        <cdr:nvSpPr>
          <cdr:cNvPr id="6" name="Rectangle 5">
            <a:extLst xmlns:a="http://schemas.openxmlformats.org/drawingml/2006/main">
              <a:ext uri="{FF2B5EF4-FFF2-40B4-BE49-F238E27FC236}">
                <a16:creationId xmlns:a16="http://schemas.microsoft.com/office/drawing/2014/main" id="{074D43C4-8ECF-4E57-ADBC-8EFE28DC20D1}"/>
              </a:ext>
            </a:extLst>
          </cdr:cNvPr>
          <cdr:cNvSpPr/>
        </cdr:nvSpPr>
        <cdr:spPr bwMode="auto">
          <a:xfrm xmlns:a="http://schemas.openxmlformats.org/drawingml/2006/main">
            <a:off x="838090" y="2974090"/>
            <a:ext cx="203330" cy="112282"/>
          </a:xfrm>
          <a:prstGeom xmlns:a="http://schemas.openxmlformats.org/drawingml/2006/main" prst="rect">
            <a:avLst/>
          </a:prstGeom>
          <a:solidFill xmlns:a="http://schemas.openxmlformats.org/drawingml/2006/main">
            <a:srgbClr val="F8CBAD"/>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solidFill>
                <a:sysClr val="windowText" lastClr="000000"/>
              </a:solidFill>
            </a:endParaRPr>
          </a:p>
        </cdr:txBody>
      </cdr:sp>
      <cdr:grpSp>
        <cdr:nvGrpSpPr>
          <cdr:cNvPr id="45" name="Group 44">
            <a:extLst xmlns:a="http://schemas.openxmlformats.org/drawingml/2006/main">
              <a:ext uri="{FF2B5EF4-FFF2-40B4-BE49-F238E27FC236}">
                <a16:creationId xmlns:a16="http://schemas.microsoft.com/office/drawing/2014/main" id="{03F7F425-12D4-45C7-9E38-D4F790084775}"/>
              </a:ext>
            </a:extLst>
          </cdr:cNvPr>
          <cdr:cNvGrpSpPr/>
        </cdr:nvGrpSpPr>
        <cdr:grpSpPr>
          <a:xfrm xmlns:a="http://schemas.openxmlformats.org/drawingml/2006/main">
            <a:off x="3" y="195"/>
            <a:ext cx="0" cy="0"/>
            <a:chOff x="3" y="195"/>
            <a:chExt cx="0" cy="0"/>
          </a:xfrm>
        </cdr:grpSpPr>
      </cdr:grpSp>
      <cdr:sp macro="" textlink="">
        <cdr:nvSpPr>
          <cdr:cNvPr id="13" name="TextBox 4">
            <a:extLst xmlns:a="http://schemas.openxmlformats.org/drawingml/2006/main">
              <a:ext uri="{FF2B5EF4-FFF2-40B4-BE49-F238E27FC236}">
                <a16:creationId xmlns:a16="http://schemas.microsoft.com/office/drawing/2014/main" id="{367D9A33-0BF4-458D-913C-82364D364E1E}"/>
              </a:ext>
            </a:extLst>
          </cdr:cNvPr>
          <cdr:cNvSpPr txBox="1"/>
        </cdr:nvSpPr>
        <cdr:spPr>
          <a:xfrm xmlns:a="http://schemas.openxmlformats.org/drawingml/2006/main">
            <a:off x="1035277" y="2905860"/>
            <a:ext cx="620467" cy="25467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E" sz="1400">
                <a:solidFill>
                  <a:sysClr val="windowText" lastClr="000000"/>
                </a:solidFill>
              </a:rPr>
              <a:t>Carbon Budget 1</a:t>
            </a:r>
          </a:p>
        </cdr:txBody>
      </cdr:sp>
      <cdr:sp macro="" textlink="">
        <cdr:nvSpPr>
          <cdr:cNvPr id="16" name="TextBox 3">
            <a:extLst xmlns:a="http://schemas.openxmlformats.org/drawingml/2006/main">
              <a:ext uri="{FF2B5EF4-FFF2-40B4-BE49-F238E27FC236}">
                <a16:creationId xmlns:a16="http://schemas.microsoft.com/office/drawing/2014/main" id="{D1D1424A-9F86-48FC-87B6-633F2B2B6825}"/>
              </a:ext>
            </a:extLst>
          </cdr:cNvPr>
          <cdr:cNvSpPr txBox="1"/>
        </cdr:nvSpPr>
        <cdr:spPr>
          <a:xfrm xmlns:a="http://schemas.openxmlformats.org/drawingml/2006/main">
            <a:off x="2061497" y="2967266"/>
            <a:ext cx="888448" cy="13327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E" sz="1400">
                <a:solidFill>
                  <a:sysClr val="windowText" lastClr="000000"/>
                </a:solidFill>
              </a:rPr>
              <a:t>2021 - 2024 </a:t>
            </a:r>
            <a:r>
              <a:rPr lang="en-IE" sz="1400" baseline="0">
                <a:solidFill>
                  <a:sysClr val="windowText" lastClr="000000"/>
                </a:solidFill>
              </a:rPr>
              <a:t>Emissions</a:t>
            </a:r>
            <a:endParaRPr lang="en-IE" sz="1400">
              <a:solidFill>
                <a:sysClr val="windowText" lastClr="000000"/>
              </a:solidFill>
            </a:endParaRPr>
          </a:p>
        </cdr:txBody>
      </cdr:sp>
    </cdr:grpSp>
  </cdr:relSizeAnchor>
  <cdr:relSizeAnchor xmlns:cdr="http://schemas.openxmlformats.org/drawingml/2006/chartDrawing">
    <cdr:from>
      <cdr:x>0.51991</cdr:x>
      <cdr:y>0.93426</cdr:y>
    </cdr:from>
    <cdr:to>
      <cdr:x>0.5452</cdr:x>
      <cdr:y>0.9706</cdr:y>
    </cdr:to>
    <cdr:sp macro="" textlink="">
      <cdr:nvSpPr>
        <cdr:cNvPr id="3" name="Flowchart: Decision 2"/>
        <cdr:cNvSpPr/>
      </cdr:nvSpPr>
      <cdr:spPr bwMode="auto">
        <a:xfrm xmlns:a="http://schemas.openxmlformats.org/drawingml/2006/main">
          <a:off x="4496567" y="5864323"/>
          <a:ext cx="218726" cy="228105"/>
        </a:xfrm>
        <a:prstGeom xmlns:a="http://schemas.openxmlformats.org/drawingml/2006/main" prst="flowChartDecision">
          <a:avLst/>
        </a:prstGeom>
        <a:solidFill xmlns:a="http://schemas.openxmlformats.org/drawingml/2006/main">
          <a:srgbClr val="00B050"/>
        </a:solidFill>
        <a:ln xmlns:a="http://schemas.openxmlformats.org/drawingml/2006/main" w="9525" cap="flat" cmpd="sng" algn="ctr">
          <a:solidFill>
            <a:srgbClr val="00B05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0.37225</cdr:x>
      <cdr:y>0.39614</cdr:y>
    </cdr:from>
    <cdr:to>
      <cdr:x>0.62775</cdr:x>
      <cdr:y>0.74727</cdr:y>
    </cdr:to>
    <cdr:sp macro="" textlink="">
      <cdr:nvSpPr>
        <cdr:cNvPr id="4" name="TextBox 1">
          <a:extLst xmlns:a="http://schemas.openxmlformats.org/drawingml/2006/main">
            <a:ext uri="{FF2B5EF4-FFF2-40B4-BE49-F238E27FC236}">
              <a16:creationId xmlns:a16="http://schemas.microsoft.com/office/drawing/2014/main" id="{9A148E2B-9E30-92B7-FC84-C16BE2082E93}"/>
            </a:ext>
          </a:extLst>
        </cdr:cNvPr>
        <cdr:cNvSpPr txBox="1"/>
      </cdr:nvSpPr>
      <cdr:spPr>
        <a:xfrm xmlns:a="http://schemas.openxmlformats.org/drawingml/2006/main">
          <a:off x="3454912" y="2183631"/>
          <a:ext cx="2371336" cy="19355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IE" sz="1800" b="1" dirty="0">
              <a:solidFill>
                <a:srgbClr val="002060"/>
              </a:solidFill>
            </a:rPr>
            <a:t>Indicative Trajectory  (2021-2024) </a:t>
          </a:r>
        </a:p>
        <a:p xmlns:a="http://schemas.openxmlformats.org/drawingml/2006/main">
          <a:pPr algn="ctr"/>
          <a:endParaRPr lang="en-IE" sz="1800" b="1" dirty="0">
            <a:solidFill>
              <a:srgbClr val="002060"/>
            </a:solidFill>
          </a:endParaRPr>
        </a:p>
        <a:p xmlns:a="http://schemas.openxmlformats.org/drawingml/2006/main">
          <a:pPr algn="ctr"/>
          <a:r>
            <a:rPr lang="en-IE" sz="1800" b="1" dirty="0">
              <a:solidFill>
                <a:srgbClr val="002060"/>
              </a:solidFill>
            </a:rPr>
            <a:t>Cumulative Emissions = 244 Mt</a:t>
          </a:r>
        </a:p>
      </cdr:txBody>
    </cdr:sp>
  </cdr:relSizeAnchor>
  <cdr:relSizeAnchor xmlns:cdr="http://schemas.openxmlformats.org/drawingml/2006/chartDrawing">
    <cdr:from>
      <cdr:x>0.67551</cdr:x>
      <cdr:y>0.40037</cdr:y>
    </cdr:from>
    <cdr:to>
      <cdr:x>0.93101</cdr:x>
      <cdr:y>0.7515</cdr:y>
    </cdr:to>
    <cdr:sp macro="" textlink="">
      <cdr:nvSpPr>
        <cdr:cNvPr id="5" name="TextBox 1">
          <a:extLst xmlns:a="http://schemas.openxmlformats.org/drawingml/2006/main">
            <a:ext uri="{FF2B5EF4-FFF2-40B4-BE49-F238E27FC236}">
              <a16:creationId xmlns:a16="http://schemas.microsoft.com/office/drawing/2014/main" id="{B28E108E-70B5-3534-5D51-713A7CFD77A5}"/>
            </a:ext>
          </a:extLst>
        </cdr:cNvPr>
        <cdr:cNvSpPr txBox="1"/>
      </cdr:nvSpPr>
      <cdr:spPr>
        <a:xfrm xmlns:a="http://schemas.openxmlformats.org/drawingml/2006/main">
          <a:off x="6269537" y="2206930"/>
          <a:ext cx="2371336" cy="19355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IE" sz="1800" b="1" dirty="0">
              <a:solidFill>
                <a:srgbClr val="002060"/>
              </a:solidFill>
            </a:rPr>
            <a:t>Historical Emissions (2021-2024) </a:t>
          </a:r>
        </a:p>
        <a:p xmlns:a="http://schemas.openxmlformats.org/drawingml/2006/main">
          <a:pPr algn="ctr"/>
          <a:endParaRPr lang="en-IE" sz="1800" b="1" dirty="0">
            <a:solidFill>
              <a:srgbClr val="002060"/>
            </a:solidFill>
          </a:endParaRPr>
        </a:p>
        <a:p xmlns:a="http://schemas.openxmlformats.org/drawingml/2006/main">
          <a:pPr algn="ctr"/>
          <a:r>
            <a:rPr lang="en-IE" sz="1800" b="1" dirty="0">
              <a:solidFill>
                <a:srgbClr val="002060"/>
              </a:solidFill>
            </a:rPr>
            <a:t>Cumulative Emissions = 243 Mt</a:t>
          </a:r>
        </a:p>
      </cdr:txBody>
    </cdr:sp>
  </cdr:relSizeAnchor>
</c:userShapes>
</file>

<file path=ppt/drawings/drawing4.xml><?xml version="1.0" encoding="utf-8"?>
<c:userShapes xmlns:c="http://schemas.openxmlformats.org/drawingml/2006/chart">
  <cdr:relSizeAnchor xmlns:cdr="http://schemas.openxmlformats.org/drawingml/2006/chartDrawing">
    <cdr:from>
      <cdr:x>0.7256</cdr:x>
      <cdr:y>0.46078</cdr:y>
    </cdr:from>
    <cdr:to>
      <cdr:x>0.96572</cdr:x>
      <cdr:y>0.67092</cdr:y>
    </cdr:to>
    <cdr:sp macro="" textlink="">
      <cdr:nvSpPr>
        <cdr:cNvPr id="2" name="TextBox 1">
          <a:extLst xmlns:a="http://schemas.openxmlformats.org/drawingml/2006/main">
            <a:ext uri="{FF2B5EF4-FFF2-40B4-BE49-F238E27FC236}">
              <a16:creationId xmlns:a16="http://schemas.microsoft.com/office/drawing/2014/main" id="{0D15552A-6AA3-811E-F897-D01CEDC64172}"/>
            </a:ext>
          </a:extLst>
        </cdr:cNvPr>
        <cdr:cNvSpPr txBox="1"/>
      </cdr:nvSpPr>
      <cdr:spPr>
        <a:xfrm xmlns:a="http://schemas.openxmlformats.org/drawingml/2006/main">
          <a:off x="8199991" y="2005013"/>
          <a:ext cx="271359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kern="1200" dirty="0"/>
        </a:p>
      </cdr:txBody>
    </cdr:sp>
  </cdr:relSizeAnchor>
  <cdr:relSizeAnchor xmlns:cdr="http://schemas.openxmlformats.org/drawingml/2006/chartDrawing">
    <cdr:from>
      <cdr:x>0.35594</cdr:x>
      <cdr:y>0.02415</cdr:y>
    </cdr:from>
    <cdr:to>
      <cdr:x>0.4485</cdr:x>
      <cdr:y>0.10196</cdr:y>
    </cdr:to>
    <cdr:sp macro="" textlink="">
      <cdr:nvSpPr>
        <cdr:cNvPr id="10" name="TextBox 13">
          <a:extLst xmlns:a="http://schemas.openxmlformats.org/drawingml/2006/main">
            <a:ext uri="{FF2B5EF4-FFF2-40B4-BE49-F238E27FC236}">
              <a16:creationId xmlns:a16="http://schemas.microsoft.com/office/drawing/2014/main" id="{A768600D-0ED1-FFEC-5D99-F2796F38AA9D}"/>
            </a:ext>
          </a:extLst>
        </cdr:cNvPr>
        <cdr:cNvSpPr txBox="1"/>
      </cdr:nvSpPr>
      <cdr:spPr>
        <a:xfrm xmlns:a="http://schemas.openxmlformats.org/drawingml/2006/main">
          <a:off x="4022449" y="111877"/>
          <a:ext cx="1046025" cy="3604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E" sz="1600" dirty="0">
              <a:solidFill>
                <a:schemeClr val="bg1">
                  <a:lumMod val="50000"/>
                </a:schemeClr>
              </a:solidFill>
            </a:rPr>
            <a:t>CB2</a:t>
          </a:r>
        </a:p>
      </cdr:txBody>
    </cdr:sp>
  </cdr:relSizeAnchor>
  <cdr:relSizeAnchor xmlns:cdr="http://schemas.openxmlformats.org/drawingml/2006/chartDrawing">
    <cdr:from>
      <cdr:x>0.56151</cdr:x>
      <cdr:y>0.02415</cdr:y>
    </cdr:from>
    <cdr:to>
      <cdr:x>0.61104</cdr:x>
      <cdr:y>0.10196</cdr:y>
    </cdr:to>
    <cdr:sp macro="" textlink="">
      <cdr:nvSpPr>
        <cdr:cNvPr id="11" name="TextBox 13">
          <a:extLst xmlns:a="http://schemas.openxmlformats.org/drawingml/2006/main">
            <a:ext uri="{FF2B5EF4-FFF2-40B4-BE49-F238E27FC236}">
              <a16:creationId xmlns:a16="http://schemas.microsoft.com/office/drawing/2014/main" id="{A768600D-0ED1-FFEC-5D99-F2796F38AA9D}"/>
            </a:ext>
          </a:extLst>
        </cdr:cNvPr>
        <cdr:cNvSpPr txBox="1"/>
      </cdr:nvSpPr>
      <cdr:spPr>
        <a:xfrm xmlns:a="http://schemas.openxmlformats.org/drawingml/2006/main">
          <a:off x="6345582" y="111877"/>
          <a:ext cx="559769" cy="36042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E" sz="1600" dirty="0">
              <a:solidFill>
                <a:schemeClr val="bg1">
                  <a:lumMod val="50000"/>
                </a:schemeClr>
              </a:solidFill>
            </a:rPr>
            <a:t>CB3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007D4D-C991-64FA-AA9D-243C6D61C9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F2AC3C-3BB9-68D2-06F8-E8CD9C1EC8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73A47-62AF-6440-88A4-7F263925F7EE}" type="datetimeFigureOut">
              <a:rPr lang="en-US" smtClean="0"/>
              <a:t>12/16/2025</a:t>
            </a:fld>
            <a:endParaRPr lang="en-US"/>
          </a:p>
        </p:txBody>
      </p:sp>
      <p:sp>
        <p:nvSpPr>
          <p:cNvPr id="4" name="Footer Placeholder 3">
            <a:extLst>
              <a:ext uri="{FF2B5EF4-FFF2-40B4-BE49-F238E27FC236}">
                <a16:creationId xmlns:a16="http://schemas.microsoft.com/office/drawing/2014/main" id="{92D765F3-8F6A-701F-E579-4714EDE7CD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720FA6-F42C-A202-4A48-95BE50762A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3BD5F-7632-354A-8B8B-9F36B14DE62B}" type="slidenum">
              <a:rPr lang="en-US" smtClean="0"/>
              <a:t>‹#›</a:t>
            </a:fld>
            <a:endParaRPr lang="en-US"/>
          </a:p>
        </p:txBody>
      </p:sp>
    </p:spTree>
    <p:extLst>
      <p:ext uri="{BB962C8B-B14F-4D97-AF65-F5344CB8AC3E}">
        <p14:creationId xmlns:p14="http://schemas.microsoft.com/office/powerpoint/2010/main" val="4250162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081F-24EB-1A42-9C41-FF576235F031}"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54FCB-3A73-AE42-8FCF-C9A54D00E142}" type="slidenum">
              <a:rPr lang="en-US" smtClean="0"/>
              <a:t>‹#›</a:t>
            </a:fld>
            <a:endParaRPr lang="en-US"/>
          </a:p>
        </p:txBody>
      </p:sp>
    </p:spTree>
    <p:extLst>
      <p:ext uri="{BB962C8B-B14F-4D97-AF65-F5344CB8AC3E}">
        <p14:creationId xmlns:p14="http://schemas.microsoft.com/office/powerpoint/2010/main" val="16032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ur01.safelinks.protection.outlook.com/?url=https%3A%2F%2Fpdpwbj.clicks.mlsend.com%2Ftf%2Fc%2FeyJ2Ijoie1wiYVwiOjI0OTYxNyxcImxcIjoxNzMyOTkzMTU3OTk3NTQ2MTMsXCJyXCI6MTczMjk5MzMxNDQ3NjU0MTM5fSIsInMiOiI2MTk4N2Y0NzVjMDg1YzIyIn0&amp;data=05%7C02%7Crmoriarty%40ucc.ie%7C91d14fde1ddf49b2567508de37034a51%7C46fe5ca5866f4e4292e9ed8786245545%7C0%7C0%7C639008684445511538%7CUnknown%7CTWFpbGZsb3d8eyJFbXB0eU1hcGkiOnRydWUsIlYiOiIwLjAuMDAwMCIsIlAiOiJXaW4zMiIsIkFOIjoiTWFpbCIsIldUIjoyfQ%3D%3D%7C0%7C%7C%7C&amp;sdata=b4PPW0egC3ajHCBJ6uSOd4S6BBbLdbXJLypZaxr5ZXE%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1</a:t>
            </a:fld>
            <a:endParaRPr lang="en-US"/>
          </a:p>
        </p:txBody>
      </p:sp>
    </p:spTree>
    <p:extLst>
      <p:ext uri="{BB962C8B-B14F-4D97-AF65-F5344CB8AC3E}">
        <p14:creationId xmlns:p14="http://schemas.microsoft.com/office/powerpoint/2010/main" val="204043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B931-6806-7F65-BA39-57C92766A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3018-47A1-DD87-72B0-F5BD10D45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C0636-FF58-6727-1CC4-1DD6D4A8CCA5}"/>
              </a:ext>
            </a:extLst>
          </p:cNvPr>
          <p:cNvSpPr>
            <a:spLocks noGrp="1"/>
          </p:cNvSpPr>
          <p:nvPr>
            <p:ph type="body" idx="1"/>
          </p:nvPr>
        </p:nvSpPr>
        <p:spPr/>
        <p:txBody>
          <a:bodyPr/>
          <a:lstStyle/>
          <a:p>
            <a:r>
              <a:rPr lang="en-US"/>
              <a:t>1. the model runs with all measures available too it 2. This outlines the optimal deployment of individual measures (in this case BEV) 3. We create a baseline scenario where all technologies are disabled (to get cost/emissions) 4. Run the baseline again with forced deployment of the desired technology (again BEVs) in this case to get the difference in cost/emissions 5. Calculate the MAC of the measure .... </a:t>
            </a:r>
            <a:endParaRPr lang="en-IE"/>
          </a:p>
        </p:txBody>
      </p:sp>
      <p:sp>
        <p:nvSpPr>
          <p:cNvPr id="4" name="Slide Number Placeholder 3">
            <a:extLst>
              <a:ext uri="{FF2B5EF4-FFF2-40B4-BE49-F238E27FC236}">
                <a16:creationId xmlns:a16="http://schemas.microsoft.com/office/drawing/2014/main" id="{EA535D8A-C041-79CB-A05D-EC3F21A369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433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5933-16EF-188F-B313-3FE097F2D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82986-37D5-0362-542E-8B7AE09C7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CF495-6E13-01B6-A3B7-F2D7C5A22FFD}"/>
              </a:ext>
            </a:extLst>
          </p:cNvPr>
          <p:cNvSpPr>
            <a:spLocks noGrp="1"/>
          </p:cNvSpPr>
          <p:nvPr>
            <p:ph type="body" idx="1"/>
          </p:nvPr>
        </p:nvSpPr>
        <p:spPr/>
        <p:txBody>
          <a:bodyPr/>
          <a:lstStyle/>
          <a:p>
            <a:r>
              <a:rPr lang="en-IE"/>
              <a:t>Explain why low deployment and low mitigation potential for hybrid electric trucks and hybrid cars (because the model sees very little role for them as “transition measures” </a:t>
            </a:r>
          </a:p>
        </p:txBody>
      </p:sp>
      <p:sp>
        <p:nvSpPr>
          <p:cNvPr id="4" name="Slide Number Placeholder 3">
            <a:extLst>
              <a:ext uri="{FF2B5EF4-FFF2-40B4-BE49-F238E27FC236}">
                <a16:creationId xmlns:a16="http://schemas.microsoft.com/office/drawing/2014/main" id="{E7F1EBE6-30AB-0C04-B706-8BA941DA92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47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D466-278F-EC66-F71B-39369FF11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3BBBD-B2FA-59A5-A52E-F6583AD3D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77DE9-BF3D-A3B3-7989-A6F41B465727}"/>
              </a:ext>
            </a:extLst>
          </p:cNvPr>
          <p:cNvSpPr>
            <a:spLocks noGrp="1"/>
          </p:cNvSpPr>
          <p:nvPr>
            <p:ph type="body" idx="1"/>
          </p:nvPr>
        </p:nvSpPr>
        <p:spPr/>
        <p:txBody>
          <a:bodyPr/>
          <a:lstStyle/>
          <a:p>
            <a:r>
              <a:rPr lang="en-IE"/>
              <a:t>Explain why low deployment and low mitigation potential for hybrid electric trucks and hybrid cars (because the model sees very little role for them as “transition measures” </a:t>
            </a:r>
          </a:p>
        </p:txBody>
      </p:sp>
      <p:sp>
        <p:nvSpPr>
          <p:cNvPr id="4" name="Slide Number Placeholder 3">
            <a:extLst>
              <a:ext uri="{FF2B5EF4-FFF2-40B4-BE49-F238E27FC236}">
                <a16:creationId xmlns:a16="http://schemas.microsoft.com/office/drawing/2014/main" id="{9475AD5F-0854-6217-ED87-6EAF4C879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0087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3667-1F33-8540-0D72-792BAF5C1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D3CD1-585C-A24B-AC75-7DAB3F154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26FFC-67E2-4589-9136-15F125236C0D}"/>
              </a:ext>
            </a:extLst>
          </p:cNvPr>
          <p:cNvSpPr>
            <a:spLocks noGrp="1"/>
          </p:cNvSpPr>
          <p:nvPr>
            <p:ph type="body" idx="1"/>
          </p:nvPr>
        </p:nvSpPr>
        <p:spPr/>
        <p:txBody>
          <a:bodyPr/>
          <a:lstStyle/>
          <a:p>
            <a:r>
              <a:rPr lang="en-IE"/>
              <a:t>Explain why low deployment and low mitigation potential for hybrid electric trucks and hybrid cars (because the model sees very little role for them as “transition measures” </a:t>
            </a:r>
          </a:p>
        </p:txBody>
      </p:sp>
      <p:sp>
        <p:nvSpPr>
          <p:cNvPr id="4" name="Slide Number Placeholder 3">
            <a:extLst>
              <a:ext uri="{FF2B5EF4-FFF2-40B4-BE49-F238E27FC236}">
                <a16:creationId xmlns:a16="http://schemas.microsoft.com/office/drawing/2014/main" id="{A9E1D1BB-001B-D824-AA42-FAF1ED4348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221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3A7CB-B4AF-0B47-A0AA-8F3EA1C93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B266D-23DE-56E5-83E9-445B481A3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CFE03-A16A-EE1E-EC56-00CEF2F21DAD}"/>
              </a:ext>
            </a:extLst>
          </p:cNvPr>
          <p:cNvSpPr>
            <a:spLocks noGrp="1"/>
          </p:cNvSpPr>
          <p:nvPr>
            <p:ph type="body" idx="1"/>
          </p:nvPr>
        </p:nvSpPr>
        <p:spPr/>
        <p:txBody>
          <a:bodyPr/>
          <a:lstStyle/>
          <a:p>
            <a:r>
              <a:rPr lang="en-IE"/>
              <a:t>Explain why low deployment and low mitigation potential for hybrid electric trucks and hybrid cars (because the model sees very little role for them as “transition measures” </a:t>
            </a:r>
          </a:p>
        </p:txBody>
      </p:sp>
      <p:sp>
        <p:nvSpPr>
          <p:cNvPr id="4" name="Slide Number Placeholder 3">
            <a:extLst>
              <a:ext uri="{FF2B5EF4-FFF2-40B4-BE49-F238E27FC236}">
                <a16:creationId xmlns:a16="http://schemas.microsoft.com/office/drawing/2014/main" id="{46699E4F-805D-E5DC-435F-E3434611BC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714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6FF0E-079B-1F89-C267-E6A75D278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C906A-692B-9C2D-F2DC-67C3F08B2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C7D1C-584D-77DF-AF1B-1E7624020A0D}"/>
              </a:ext>
            </a:extLst>
          </p:cNvPr>
          <p:cNvSpPr>
            <a:spLocks noGrp="1"/>
          </p:cNvSpPr>
          <p:nvPr>
            <p:ph type="body" idx="1"/>
          </p:nvPr>
        </p:nvSpPr>
        <p:spPr/>
        <p:txBody>
          <a:bodyPr/>
          <a:lstStyle/>
          <a:p>
            <a:r>
              <a:rPr lang="en-IE"/>
              <a:t>Explain why low deployment and low mitigation potential for hybrid electric trucks and hybrid cars (because the model sees very little role for them as “transition measures” </a:t>
            </a:r>
          </a:p>
        </p:txBody>
      </p:sp>
      <p:sp>
        <p:nvSpPr>
          <p:cNvPr id="4" name="Slide Number Placeholder 3">
            <a:extLst>
              <a:ext uri="{FF2B5EF4-FFF2-40B4-BE49-F238E27FC236}">
                <a16:creationId xmlns:a16="http://schemas.microsoft.com/office/drawing/2014/main" id="{D54373FD-A8BD-05A1-4A13-C43EA85CA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81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a:solidFill>
                  <a:schemeClr val="tx1"/>
                </a:solidFill>
                <a:effectLst/>
                <a:latin typeface="+mn-lt"/>
                <a:ea typeface="+mn-ea"/>
                <a:cs typeface="+mn-cs"/>
              </a:rPr>
              <a:t>[slide 1 - Temperature]</a:t>
            </a:r>
          </a:p>
          <a:p>
            <a:r>
              <a:rPr lang="en-IE" sz="1200" kern="1200">
                <a:solidFill>
                  <a:schemeClr val="tx1"/>
                </a:solidFill>
                <a:effectLst/>
                <a:latin typeface="+mn-lt"/>
                <a:ea typeface="+mn-ea"/>
                <a:cs typeface="+mn-cs"/>
              </a:rPr>
              <a:t>Depending on the definition of 1.5 degrees of global warming we are at or will soon be at 1.5 degrees of global warming.</a:t>
            </a:r>
          </a:p>
          <a:p>
            <a:endParaRPr lang="en-IE" sz="1200" kern="1200">
              <a:solidFill>
                <a:schemeClr val="tx1"/>
              </a:solidFill>
              <a:effectLst/>
              <a:latin typeface="+mn-lt"/>
              <a:ea typeface="+mn-ea"/>
              <a:cs typeface="+mn-cs"/>
            </a:endParaRPr>
          </a:p>
          <a:p>
            <a:endParaRPr lang="en-I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[2015 </a:t>
            </a:r>
            <a:r>
              <a:rPr lang="en-IE" sz="1200" u="sng" kern="1200">
                <a:solidFill>
                  <a:schemeClr val="tx1"/>
                </a:solidFill>
                <a:effectLst/>
                <a:latin typeface="+mn-lt"/>
                <a:ea typeface="+mn-ea"/>
                <a:cs typeface="+mn-cs"/>
                <a:hlinkClick r:id="rId3" tooltip="Original URL: https://pdpwbj.clicks.mlsend.com/tf/c/eyJ2Ijoie1wiYVwiOjI0OTYxNyxcImxcIjoxNzMyOTkzMTU3OTk3NTQ2MTMsXCJyXCI6MTczMjk5MzMxNDQ3NjU0MTM5fSIsInMiOiI2MTk4N2Y0NzVjMDg1YzIyIn0. Click or tap if you trust this link."/>
              </a:rPr>
              <a:t>Paris Agreement</a:t>
            </a:r>
            <a:r>
              <a:rPr lang="en-IE" sz="1200" kern="1200">
                <a:solidFill>
                  <a:schemeClr val="tx1"/>
                </a:solidFill>
                <a:effectLst/>
                <a:latin typeface="+mn-lt"/>
                <a:ea typeface="+mn-ea"/>
                <a:cs typeface="+mn-cs"/>
              </a:rPr>
              <a:t> goal of keeping warming well-below 2C and ideally 1.5C “refers to a long-term average over two decades”]</a:t>
            </a:r>
          </a:p>
          <a:p>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27</a:t>
            </a:fld>
            <a:endParaRPr lang="en-US"/>
          </a:p>
        </p:txBody>
      </p:sp>
    </p:spTree>
    <p:extLst>
      <p:ext uri="{BB962C8B-B14F-4D97-AF65-F5344CB8AC3E}">
        <p14:creationId xmlns:p14="http://schemas.microsoft.com/office/powerpoint/2010/main" val="344561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a:solidFill>
                  <a:schemeClr val="tx1"/>
                </a:solidFill>
                <a:effectLst/>
                <a:latin typeface="+mn-lt"/>
                <a:ea typeface="+mn-ea"/>
                <a:cs typeface="+mn-cs"/>
              </a:rPr>
              <a:t>[slide 2 – Impacts: internationally]</a:t>
            </a:r>
          </a:p>
          <a:p>
            <a:r>
              <a:rPr lang="en-IE" sz="1200" kern="1200">
                <a:solidFill>
                  <a:schemeClr val="tx1"/>
                </a:solidFill>
                <a:effectLst/>
                <a:latin typeface="+mn-lt"/>
                <a:ea typeface="+mn-ea"/>
                <a:cs typeface="+mn-cs"/>
              </a:rPr>
              <a:t>We already experiencing severe climate change impacts, more severe than the scientific evidence that informed the Paris Agreement suggested ten years ago.</a:t>
            </a:r>
          </a:p>
          <a:p>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We look at the news and we can see rainfall is getting heavier, flooding more widespread, hurricanes more intense, there is more extreme heat and longer heatwaves, </a:t>
            </a:r>
          </a:p>
          <a:p>
            <a:r>
              <a:rPr lang="en-IE" sz="1200" kern="1200">
                <a:solidFill>
                  <a:schemeClr val="tx1"/>
                </a:solidFill>
                <a:effectLst/>
                <a:latin typeface="+mn-lt"/>
                <a:ea typeface="+mn-ea"/>
                <a:cs typeface="+mn-cs"/>
              </a:rPr>
              <a:t>AND extreme fire weather conditions leading to more wildfires.</a:t>
            </a:r>
          </a:p>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28</a:t>
            </a:fld>
            <a:endParaRPr lang="en-US"/>
          </a:p>
        </p:txBody>
      </p:sp>
    </p:spTree>
    <p:extLst>
      <p:ext uri="{BB962C8B-B14F-4D97-AF65-F5344CB8AC3E}">
        <p14:creationId xmlns:p14="http://schemas.microsoft.com/office/powerpoint/2010/main" val="161563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a:solidFill>
                  <a:schemeClr val="tx1"/>
                </a:solidFill>
                <a:effectLst/>
                <a:latin typeface="+mn-lt"/>
                <a:ea typeface="+mn-ea"/>
                <a:cs typeface="+mn-cs"/>
              </a:rPr>
              <a:t>Closer to home, storms in Ireland are more severe, rainfall is heavier, flooding is widespread </a:t>
            </a:r>
          </a:p>
          <a:p>
            <a:r>
              <a:rPr lang="en-IE" sz="1200" kern="1200">
                <a:solidFill>
                  <a:schemeClr val="tx1"/>
                </a:solidFill>
                <a:effectLst/>
                <a:latin typeface="+mn-lt"/>
                <a:ea typeface="+mn-ea"/>
                <a:cs typeface="+mn-cs"/>
              </a:rPr>
              <a:t>AND periods of hot weather are getting hotter, longer and more regular.</a:t>
            </a:r>
          </a:p>
          <a:p>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All these events impact people, nature, the built environment and the economy.</a:t>
            </a:r>
          </a:p>
          <a:p>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29</a:t>
            </a:fld>
            <a:endParaRPr lang="en-US"/>
          </a:p>
        </p:txBody>
      </p:sp>
    </p:spTree>
    <p:extLst>
      <p:ext uri="{BB962C8B-B14F-4D97-AF65-F5344CB8AC3E}">
        <p14:creationId xmlns:p14="http://schemas.microsoft.com/office/powerpoint/2010/main" val="243334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a:p>
            <a:endParaRPr lang="en-IE"/>
          </a:p>
          <a:p>
            <a:endParaRPr lang="en-IE"/>
          </a:p>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31</a:t>
            </a:fld>
            <a:endParaRPr lang="en-US"/>
          </a:p>
        </p:txBody>
      </p:sp>
    </p:spTree>
    <p:extLst>
      <p:ext uri="{BB962C8B-B14F-4D97-AF65-F5344CB8AC3E}">
        <p14:creationId xmlns:p14="http://schemas.microsoft.com/office/powerpoint/2010/main" val="1990685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4</a:t>
            </a:fld>
            <a:endParaRPr lang="en-US"/>
          </a:p>
        </p:txBody>
      </p:sp>
    </p:spTree>
    <p:extLst>
      <p:ext uri="{BB962C8B-B14F-4D97-AF65-F5344CB8AC3E}">
        <p14:creationId xmlns:p14="http://schemas.microsoft.com/office/powerpoint/2010/main" val="371630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37</a:t>
            </a:fld>
            <a:endParaRPr lang="en-US"/>
          </a:p>
        </p:txBody>
      </p:sp>
    </p:spTree>
    <p:extLst>
      <p:ext uri="{BB962C8B-B14F-4D97-AF65-F5344CB8AC3E}">
        <p14:creationId xmlns:p14="http://schemas.microsoft.com/office/powerpoint/2010/main" val="2069453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0"/>
          </a:p>
        </p:txBody>
      </p:sp>
      <p:sp>
        <p:nvSpPr>
          <p:cNvPr id="4" name="Slide Number Placeholder 3"/>
          <p:cNvSpPr>
            <a:spLocks noGrp="1"/>
          </p:cNvSpPr>
          <p:nvPr>
            <p:ph type="sldNum" sz="quarter" idx="5"/>
          </p:nvPr>
        </p:nvSpPr>
        <p:spPr/>
        <p:txBody>
          <a:bodyPr/>
          <a:lstStyle/>
          <a:p>
            <a:fld id="{F922C26D-4EC1-254A-9C73-FE1C1139C731}" type="slidenum">
              <a:rPr lang="en-IE" smtClean="0"/>
              <a:t>40</a:t>
            </a:fld>
            <a:endParaRPr lang="en-IE"/>
          </a:p>
        </p:txBody>
      </p:sp>
    </p:spTree>
    <p:extLst>
      <p:ext uri="{BB962C8B-B14F-4D97-AF65-F5344CB8AC3E}">
        <p14:creationId xmlns:p14="http://schemas.microsoft.com/office/powerpoint/2010/main" val="1217457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p:cNvSpPr>
            <a:spLocks noGrp="1"/>
          </p:cNvSpPr>
          <p:nvPr>
            <p:ph type="sldNum" sz="quarter" idx="5"/>
          </p:nvPr>
        </p:nvSpPr>
        <p:spPr/>
        <p:txBody>
          <a:bodyPr/>
          <a:lstStyle/>
          <a:p>
            <a:fld id="{F922C26D-4EC1-254A-9C73-FE1C1139C731}" type="slidenum">
              <a:rPr lang="en-IE" smtClean="0"/>
              <a:t>41</a:t>
            </a:fld>
            <a:endParaRPr lang="en-IE"/>
          </a:p>
        </p:txBody>
      </p:sp>
    </p:spTree>
    <p:extLst>
      <p:ext uri="{BB962C8B-B14F-4D97-AF65-F5344CB8AC3E}">
        <p14:creationId xmlns:p14="http://schemas.microsoft.com/office/powerpoint/2010/main" val="224845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42</a:t>
            </a:fld>
            <a:endParaRPr lang="en-US"/>
          </a:p>
        </p:txBody>
      </p:sp>
    </p:spTree>
    <p:extLst>
      <p:ext uri="{BB962C8B-B14F-4D97-AF65-F5344CB8AC3E}">
        <p14:creationId xmlns:p14="http://schemas.microsoft.com/office/powerpoint/2010/main" val="50958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54FCB-3A73-AE42-8FCF-C9A54D00E142}" type="slidenum">
              <a:rPr lang="en-US" smtClean="0"/>
              <a:t>49</a:t>
            </a:fld>
            <a:endParaRPr lang="en-US"/>
          </a:p>
        </p:txBody>
      </p:sp>
    </p:spTree>
    <p:extLst>
      <p:ext uri="{BB962C8B-B14F-4D97-AF65-F5344CB8AC3E}">
        <p14:creationId xmlns:p14="http://schemas.microsoft.com/office/powerpoint/2010/main" val="148238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B32479-AC4F-4840-8C2D-3A608D9AFB3E}" type="slidenum">
              <a:rPr lang="en-US" smtClean="0"/>
              <a:t>51</a:t>
            </a:fld>
            <a:endParaRPr lang="en-US"/>
          </a:p>
        </p:txBody>
      </p:sp>
    </p:spTree>
    <p:extLst>
      <p:ext uri="{BB962C8B-B14F-4D97-AF65-F5344CB8AC3E}">
        <p14:creationId xmlns:p14="http://schemas.microsoft.com/office/powerpoint/2010/main" val="6757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692F-F5CE-217D-DBEB-D73F4569B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6EF1F-8E51-B8D5-9E7D-EA2C10F6B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16CA2-9BD1-941D-FBC4-4B15BCF7B206}"/>
              </a:ext>
            </a:extLst>
          </p:cNvPr>
          <p:cNvSpPr>
            <a:spLocks noGrp="1"/>
          </p:cNvSpPr>
          <p:nvPr>
            <p:ph type="body" idx="1"/>
          </p:nvPr>
        </p:nvSpPr>
        <p:spPr/>
        <p:txBody>
          <a:bodyPr/>
          <a:lstStyle/>
          <a:p>
            <a:r>
              <a:rPr lang="en-US"/>
              <a:t>Dublin</a:t>
            </a:r>
          </a:p>
        </p:txBody>
      </p:sp>
      <p:sp>
        <p:nvSpPr>
          <p:cNvPr id="4" name="Slide Number Placeholder 3">
            <a:extLst>
              <a:ext uri="{FF2B5EF4-FFF2-40B4-BE49-F238E27FC236}">
                <a16:creationId xmlns:a16="http://schemas.microsoft.com/office/drawing/2014/main" id="{A0FB2A1D-6C03-3806-8A1B-8E5A7A680EC1}"/>
              </a:ext>
            </a:extLst>
          </p:cNvPr>
          <p:cNvSpPr>
            <a:spLocks noGrp="1"/>
          </p:cNvSpPr>
          <p:nvPr>
            <p:ph type="sldNum" sz="quarter" idx="5"/>
          </p:nvPr>
        </p:nvSpPr>
        <p:spPr/>
        <p:txBody>
          <a:bodyPr/>
          <a:lstStyle/>
          <a:p>
            <a:fld id="{A8254FCB-3A73-AE42-8FCF-C9A54D00E142}" type="slidenum">
              <a:rPr lang="en-US" smtClean="0"/>
              <a:t>54</a:t>
            </a:fld>
            <a:endParaRPr lang="en-US"/>
          </a:p>
        </p:txBody>
      </p:sp>
    </p:spTree>
    <p:extLst>
      <p:ext uri="{BB962C8B-B14F-4D97-AF65-F5344CB8AC3E}">
        <p14:creationId xmlns:p14="http://schemas.microsoft.com/office/powerpoint/2010/main" val="1314356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480C-21D4-279B-5127-8F2EC7189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F8D64-9505-B120-DA01-A7A5952B2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F2F49-3BB2-65A5-992A-9C74F072B231}"/>
              </a:ext>
            </a:extLst>
          </p:cNvPr>
          <p:cNvSpPr>
            <a:spLocks noGrp="1"/>
          </p:cNvSpPr>
          <p:nvPr>
            <p:ph type="body" idx="1"/>
          </p:nvPr>
        </p:nvSpPr>
        <p:spPr/>
        <p:txBody>
          <a:bodyPr/>
          <a:lstStyle/>
          <a:p>
            <a:r>
              <a:rPr lang="en-US"/>
              <a:t>Assen</a:t>
            </a:r>
          </a:p>
        </p:txBody>
      </p:sp>
      <p:sp>
        <p:nvSpPr>
          <p:cNvPr id="4" name="Slide Number Placeholder 3">
            <a:extLst>
              <a:ext uri="{FF2B5EF4-FFF2-40B4-BE49-F238E27FC236}">
                <a16:creationId xmlns:a16="http://schemas.microsoft.com/office/drawing/2014/main" id="{344E7385-F9D6-EFFE-DD01-7E4D828B61AF}"/>
              </a:ext>
            </a:extLst>
          </p:cNvPr>
          <p:cNvSpPr>
            <a:spLocks noGrp="1"/>
          </p:cNvSpPr>
          <p:nvPr>
            <p:ph type="sldNum" sz="quarter" idx="5"/>
          </p:nvPr>
        </p:nvSpPr>
        <p:spPr/>
        <p:txBody>
          <a:bodyPr/>
          <a:lstStyle/>
          <a:p>
            <a:fld id="{A8254FCB-3A73-AE42-8FCF-C9A54D00E142}" type="slidenum">
              <a:rPr lang="en-US" smtClean="0"/>
              <a:t>55</a:t>
            </a:fld>
            <a:endParaRPr lang="en-US"/>
          </a:p>
        </p:txBody>
      </p:sp>
    </p:spTree>
    <p:extLst>
      <p:ext uri="{BB962C8B-B14F-4D97-AF65-F5344CB8AC3E}">
        <p14:creationId xmlns:p14="http://schemas.microsoft.com/office/powerpoint/2010/main" val="2417541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B32479-AC4F-4840-8C2D-3A608D9AFB3E}" type="slidenum">
              <a:rPr lang="en-US" smtClean="0"/>
              <a:t>56</a:t>
            </a:fld>
            <a:endParaRPr lang="en-US"/>
          </a:p>
        </p:txBody>
      </p:sp>
    </p:spTree>
    <p:extLst>
      <p:ext uri="{BB962C8B-B14F-4D97-AF65-F5344CB8AC3E}">
        <p14:creationId xmlns:p14="http://schemas.microsoft.com/office/powerpoint/2010/main" val="2584331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8677DC4-31AE-49DB-A326-101B12790F8C}" type="slidenum">
              <a:rPr lang="en-IE" smtClean="0"/>
              <a:t>59</a:t>
            </a:fld>
            <a:endParaRPr lang="en-IE"/>
          </a:p>
        </p:txBody>
      </p:sp>
    </p:spTree>
    <p:extLst>
      <p:ext uri="{BB962C8B-B14F-4D97-AF65-F5344CB8AC3E}">
        <p14:creationId xmlns:p14="http://schemas.microsoft.com/office/powerpoint/2010/main" val="425009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EPA’s GHG emissions estimate for 2024 was 741 kt higher than twice the estimates for the first half of 2024. </a:t>
            </a:r>
          </a:p>
        </p:txBody>
      </p:sp>
      <p:sp>
        <p:nvSpPr>
          <p:cNvPr id="4" name="Slide Number Placeholder 3"/>
          <p:cNvSpPr>
            <a:spLocks noGrp="1"/>
          </p:cNvSpPr>
          <p:nvPr>
            <p:ph type="sldNum" sz="quarter" idx="5"/>
          </p:nvPr>
        </p:nvSpPr>
        <p:spPr/>
        <p:txBody>
          <a:bodyPr/>
          <a:lstStyle/>
          <a:p>
            <a:fld id="{A8254FCB-3A73-AE42-8FCF-C9A54D00E142}" type="slidenum">
              <a:rPr lang="en-US" smtClean="0"/>
              <a:t>11</a:t>
            </a:fld>
            <a:endParaRPr lang="en-US"/>
          </a:p>
        </p:txBody>
      </p:sp>
    </p:spTree>
    <p:extLst>
      <p:ext uri="{BB962C8B-B14F-4D97-AF65-F5344CB8AC3E}">
        <p14:creationId xmlns:p14="http://schemas.microsoft.com/office/powerpoint/2010/main" val="3309033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a:ea typeface="Calibri"/>
                <a:cs typeface="Calibri"/>
              </a:rPr>
              <a:t>Paul talked about affordability – people and fairness</a:t>
            </a:r>
            <a:endParaRPr lang="en-US"/>
          </a:p>
          <a:p>
            <a:r>
              <a:rPr lang="en-US">
                <a:latin typeface="Aptos"/>
                <a:ea typeface="Calibri"/>
                <a:cs typeface="Calibri"/>
              </a:rPr>
              <a:t>Minister Naughten mentioned this morning the dangers of people feeling unheard or unseen, while Jeanne talked about building societal understanding and support</a:t>
            </a:r>
            <a:endParaRPr lang="en-US"/>
          </a:p>
          <a:p>
            <a:r>
              <a:rPr lang="en-US"/>
              <a:t> </a:t>
            </a:r>
          </a:p>
          <a:p>
            <a:r>
              <a:rPr lang="en-US"/>
              <a:t>Equity increases social acceptance and social licence</a:t>
            </a:r>
          </a:p>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A8254FCB-3A73-AE42-8FCF-C9A54D00E142}" type="slidenum">
              <a:rPr lang="en-US" smtClean="0"/>
              <a:t>64</a:t>
            </a:fld>
            <a:endParaRPr lang="en-US"/>
          </a:p>
        </p:txBody>
      </p:sp>
    </p:spTree>
    <p:extLst>
      <p:ext uri="{BB962C8B-B14F-4D97-AF65-F5344CB8AC3E}">
        <p14:creationId xmlns:p14="http://schemas.microsoft.com/office/powerpoint/2010/main" val="389045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Irish government has set up a National Energy Affordability Taskforce and an Energy Poverty Action Plan Steering Group to ensure a whole of Government effort to support people in or at risk of energy poverty.  </a:t>
            </a:r>
            <a:r>
              <a:rPr lang="en-US"/>
              <a:t> </a:t>
            </a:r>
          </a:p>
          <a:p>
            <a:endParaRPr lang="en-US">
              <a:solidFill>
                <a:srgbClr val="444444"/>
              </a:solidFill>
            </a:endParaRPr>
          </a:p>
          <a:p>
            <a:r>
              <a:rPr lang="en-GB"/>
              <a:t>The Irish government established the Just Transition Commission which has promised to take a justice-based lens to climate action, taking into account factors such as poverty and affordability</a:t>
            </a:r>
            <a:r>
              <a:rPr lang="en-US"/>
              <a:t> </a:t>
            </a:r>
            <a:endParaRPr lang="en-GB"/>
          </a:p>
          <a:p>
            <a:r>
              <a:rPr lang="en-US"/>
              <a:t>Limited exploration of energy justice in an Irish context</a:t>
            </a:r>
            <a:endParaRPr lang="en-GB"/>
          </a:p>
          <a:p>
            <a:r>
              <a:rPr lang="en-US"/>
              <a:t>The energy transition is inevitable, a just energy transition is not.</a:t>
            </a:r>
          </a:p>
          <a:p>
            <a:endParaRPr lang="en-US"/>
          </a:p>
          <a:p>
            <a:endParaRPr lang="en-GB"/>
          </a:p>
          <a:p>
            <a:endParaRPr lang="en-GB"/>
          </a:p>
        </p:txBody>
      </p:sp>
      <p:sp>
        <p:nvSpPr>
          <p:cNvPr id="4" name="Slide Number Placeholder 3"/>
          <p:cNvSpPr>
            <a:spLocks noGrp="1"/>
          </p:cNvSpPr>
          <p:nvPr>
            <p:ph type="sldNum" sz="quarter" idx="5"/>
          </p:nvPr>
        </p:nvSpPr>
        <p:spPr/>
        <p:txBody>
          <a:bodyPr/>
          <a:lstStyle/>
          <a:p>
            <a:fld id="{A8254FCB-3A73-AE42-8FCF-C9A54D00E142}" type="slidenum">
              <a:rPr lang="en-US" smtClean="0"/>
              <a:t>65</a:t>
            </a:fld>
            <a:endParaRPr lang="en-US"/>
          </a:p>
        </p:txBody>
      </p:sp>
    </p:spTree>
    <p:extLst>
      <p:ext uri="{BB962C8B-B14F-4D97-AF65-F5344CB8AC3E}">
        <p14:creationId xmlns:p14="http://schemas.microsoft.com/office/powerpoint/2010/main" val="951080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54FCB-3A73-AE42-8FCF-C9A54D00E142}" type="slidenum">
              <a:rPr lang="en-US" smtClean="0"/>
              <a:t>66</a:t>
            </a:fld>
            <a:endParaRPr lang="en-US"/>
          </a:p>
        </p:txBody>
      </p:sp>
    </p:spTree>
    <p:extLst>
      <p:ext uri="{BB962C8B-B14F-4D97-AF65-F5344CB8AC3E}">
        <p14:creationId xmlns:p14="http://schemas.microsoft.com/office/powerpoint/2010/main" val="3176813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Key to energy justice is the recognition of the interconnectedness between energy access, social justice, and environmental sustainability. </a:t>
            </a:r>
          </a:p>
          <a:p>
            <a:pPr>
              <a:defRPr/>
            </a:pPr>
            <a:r>
              <a:rPr lang="en-GB"/>
              <a:t>Energy Justice can encompass other areas of advocacy including “energy democracy”, “energy communities” or “energy equity”, some of which are well explored in an Irish context. Just Transition traditionally had a jobs focus, but more recently it has been proposed to expand this  to unite</a:t>
            </a:r>
            <a:r>
              <a:rPr lang="en-GB" kern="1200">
                <a:solidFill>
                  <a:schemeClr val="tx1"/>
                </a:solidFill>
                <a:effectLst/>
              </a:rPr>
              <a:t> climate, energy and environmental justice to assess where injustices will emerge and how they should be tackled.</a:t>
            </a:r>
            <a:r>
              <a:rPr lang="en-GB"/>
              <a:t> </a:t>
            </a:r>
            <a:endParaRPr lang="en-US"/>
          </a:p>
        </p:txBody>
      </p:sp>
      <p:sp>
        <p:nvSpPr>
          <p:cNvPr id="4" name="Slide Number Placeholder 3"/>
          <p:cNvSpPr>
            <a:spLocks noGrp="1"/>
          </p:cNvSpPr>
          <p:nvPr>
            <p:ph type="sldNum" sz="quarter" idx="5"/>
          </p:nvPr>
        </p:nvSpPr>
        <p:spPr/>
        <p:txBody>
          <a:bodyPr/>
          <a:lstStyle/>
          <a:p>
            <a:fld id="{A8254FCB-3A73-AE42-8FCF-C9A54D00E142}" type="slidenum">
              <a:rPr lang="en-US" smtClean="0"/>
              <a:t>67</a:t>
            </a:fld>
            <a:endParaRPr lang="en-US"/>
          </a:p>
        </p:txBody>
      </p:sp>
    </p:spTree>
    <p:extLst>
      <p:ext uri="{BB962C8B-B14F-4D97-AF65-F5344CB8AC3E}">
        <p14:creationId xmlns:p14="http://schemas.microsoft.com/office/powerpoint/2010/main" val="3302194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86FF2-DFC8-9D2F-8DF5-A7D990680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A56AC-AC6F-CA59-E028-A87D9B6A9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8E63C-4095-842A-A502-3EFAC34AD5E6}"/>
              </a:ext>
            </a:extLst>
          </p:cNvPr>
          <p:cNvSpPr>
            <a:spLocks noGrp="1"/>
          </p:cNvSpPr>
          <p:nvPr>
            <p:ph type="body" idx="1"/>
          </p:nvPr>
        </p:nvSpPr>
        <p:spPr/>
        <p:txBody>
          <a:bodyPr/>
          <a:lstStyle/>
          <a:p>
            <a:r>
              <a:rPr lang="en-GB"/>
              <a:t>So the idea of energy justice is a bit academic, right – what does it mean for people everyday? How can people benefit and contribute. Let's take domestic solar PV as an example.</a:t>
            </a:r>
            <a:endParaRPr lang="en-US"/>
          </a:p>
          <a:p>
            <a:r>
              <a:rPr lang="en-GB"/>
              <a:t>Covering</a:t>
            </a:r>
            <a:r>
              <a:rPr lang="en-GB" sz="1200" kern="1200">
                <a:solidFill>
                  <a:schemeClr val="tx1"/>
                </a:solidFill>
                <a:effectLst/>
                <a:latin typeface="+mn-lt"/>
                <a:ea typeface="+mn-ea"/>
                <a:cs typeface="+mn-cs"/>
              </a:rPr>
              <a:t> rooftops across the planet with solar panels could deliver almost 2/3 of current global power consumption and almost completely replace fossil fuel-based electricity. This could actually help lower global temperatures by up to 0.13 degrees. </a:t>
            </a:r>
            <a:endParaRPr lang="en-GB"/>
          </a:p>
          <a:p>
            <a:r>
              <a:rPr lang="en-GB"/>
              <a:t>National capacity has expanded to 2.1 GW, supported by over 155,000 rooftop installations across homes, farms and businesses. national target of 8 GW by 2030.   </a:t>
            </a:r>
            <a:endParaRPr lang="en-IE"/>
          </a:p>
          <a:p>
            <a:r>
              <a:rPr lang="en-GB" sz="1200" kern="1200">
                <a:solidFill>
                  <a:schemeClr val="tx1"/>
                </a:solidFill>
                <a:effectLst/>
                <a:latin typeface="+mn-lt"/>
                <a:ea typeface="+mn-ea"/>
                <a:cs typeface="+mn-cs"/>
              </a:rPr>
              <a:t>Benefits at individual and societal level </a:t>
            </a:r>
            <a:endParaRPr lang="en-IE"/>
          </a:p>
        </p:txBody>
      </p:sp>
      <p:sp>
        <p:nvSpPr>
          <p:cNvPr id="4" name="Slide Number Placeholder 3">
            <a:extLst>
              <a:ext uri="{FF2B5EF4-FFF2-40B4-BE49-F238E27FC236}">
                <a16:creationId xmlns:a16="http://schemas.microsoft.com/office/drawing/2014/main" id="{8481C7BD-1EF8-3F53-9B82-D17BAF156144}"/>
              </a:ext>
            </a:extLst>
          </p:cNvPr>
          <p:cNvSpPr>
            <a:spLocks noGrp="1"/>
          </p:cNvSpPr>
          <p:nvPr>
            <p:ph type="sldNum" sz="quarter" idx="5"/>
          </p:nvPr>
        </p:nvSpPr>
        <p:spPr/>
        <p:txBody>
          <a:bodyPr/>
          <a:lstStyle/>
          <a:p>
            <a:fld id="{A8254FCB-3A73-AE42-8FCF-C9A54D00E142}" type="slidenum">
              <a:rPr lang="en-US" smtClean="0"/>
              <a:t>68</a:t>
            </a:fld>
            <a:endParaRPr lang="en-US"/>
          </a:p>
        </p:txBody>
      </p:sp>
    </p:spTree>
    <p:extLst>
      <p:ext uri="{BB962C8B-B14F-4D97-AF65-F5344CB8AC3E}">
        <p14:creationId xmlns:p14="http://schemas.microsoft.com/office/powerpoint/2010/main" val="4180546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00">
                <a:latin typeface="Aptos"/>
                <a:ea typeface="Aptos" panose="020B0004020202020204" pitchFamily="34" charset="0"/>
                <a:cs typeface="Times New Roman" panose="02020603050405020304" pitchFamily="18" charset="0"/>
              </a:rPr>
              <a:t>As Paul mentioned, Ireland</a:t>
            </a:r>
            <a:r>
              <a:rPr lang="en-GB" sz="1200" kern="100">
                <a:effectLst/>
                <a:latin typeface="Aptos"/>
                <a:ea typeface="Aptos" panose="020B0004020202020204" pitchFamily="34" charset="0"/>
                <a:cs typeface="Times New Roman" panose="02020603050405020304" pitchFamily="18" charset="0"/>
              </a:rPr>
              <a:t> has some of the highest energy costs in Europe.</a:t>
            </a:r>
          </a:p>
          <a:p>
            <a:r>
              <a:rPr lang="en-GB" sz="1200" kern="100">
                <a:effectLst/>
                <a:latin typeface="Aptos"/>
                <a:ea typeface="Aptos" panose="020B0004020202020204" pitchFamily="34" charset="0"/>
                <a:cs typeface="Times New Roman" panose="02020603050405020304" pitchFamily="18" charset="0"/>
              </a:rPr>
              <a:t>ESRI at one point in recent years estimated over 29% of households in Ireland were experiencing energy poverty, with a risk of that rising to 43 percent.</a:t>
            </a:r>
          </a:p>
          <a:p>
            <a:r>
              <a:rPr lang="en-GB" kern="100">
                <a:latin typeface="Aptos"/>
              </a:rPr>
              <a:t>Support schemes, including Warmer Homes Scheme, </a:t>
            </a:r>
            <a:r>
              <a:rPr lang="en-US" kern="100"/>
              <a:t>for those in energy poverty in Ireland don’t include solar PV</a:t>
            </a:r>
            <a:endParaRPr lang="en-GB" kern="100"/>
          </a:p>
          <a:p>
            <a:endParaRPr lang="en-GB" kern="100">
              <a:latin typeface="Aptos"/>
            </a:endParaRPr>
          </a:p>
        </p:txBody>
      </p:sp>
      <p:sp>
        <p:nvSpPr>
          <p:cNvPr id="4" name="Slide Number Placeholder 3"/>
          <p:cNvSpPr>
            <a:spLocks noGrp="1"/>
          </p:cNvSpPr>
          <p:nvPr>
            <p:ph type="sldNum" sz="quarter" idx="5"/>
          </p:nvPr>
        </p:nvSpPr>
        <p:spPr/>
        <p:txBody>
          <a:bodyPr/>
          <a:lstStyle/>
          <a:p>
            <a:fld id="{A8254FCB-3A73-AE42-8FCF-C9A54D00E142}" type="slidenum">
              <a:rPr lang="en-US" smtClean="0"/>
              <a:t>69</a:t>
            </a:fld>
            <a:endParaRPr lang="en-US"/>
          </a:p>
        </p:txBody>
      </p:sp>
    </p:spTree>
    <p:extLst>
      <p:ext uri="{BB962C8B-B14F-4D97-AF65-F5344CB8AC3E}">
        <p14:creationId xmlns:p14="http://schemas.microsoft.com/office/powerpoint/2010/main" val="127879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CSO and </a:t>
            </a:r>
            <a:r>
              <a:rPr lang="en-US" err="1"/>
              <a:t>Pobal</a:t>
            </a:r>
            <a:r>
              <a:rPr lang="en-US"/>
              <a:t> Data from 2022 census, SEAI data is more recent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8254FCB-3A73-AE42-8FCF-C9A54D00E142}" type="slidenum">
              <a:rPr lang="en-US" smtClean="0"/>
              <a:t>70</a:t>
            </a:fld>
            <a:endParaRPr lang="en-US"/>
          </a:p>
        </p:txBody>
      </p:sp>
    </p:spTree>
    <p:extLst>
      <p:ext uri="{BB962C8B-B14F-4D97-AF65-F5344CB8AC3E}">
        <p14:creationId xmlns:p14="http://schemas.microsoft.com/office/powerpoint/2010/main" val="2540335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The average rate of solar installation by deprivation level by county – at a national level, the trend is stark.</a:t>
            </a:r>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71</a:t>
            </a:fld>
            <a:endParaRPr lang="en-US"/>
          </a:p>
        </p:txBody>
      </p:sp>
    </p:spTree>
    <p:extLst>
      <p:ext uri="{BB962C8B-B14F-4D97-AF65-F5344CB8AC3E}">
        <p14:creationId xmlns:p14="http://schemas.microsoft.com/office/powerpoint/2010/main" val="218798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you can see, there’s a wide variation between different local authorities. Household numbers and deprivation levels are taken from the 2022 census, while solar installations are more recent figures.</a:t>
            </a:r>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72</a:t>
            </a:fld>
            <a:endParaRPr lang="en-US"/>
          </a:p>
        </p:txBody>
      </p:sp>
    </p:spTree>
    <p:extLst>
      <p:ext uri="{BB962C8B-B14F-4D97-AF65-F5344CB8AC3E}">
        <p14:creationId xmlns:p14="http://schemas.microsoft.com/office/powerpoint/2010/main" val="137332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F4F2B-BBFB-80AB-9E73-F0830EF78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E68CB-6C72-D573-4D15-593581B33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5A774-CB06-47D2-F83C-8427E2A1C7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That’s a lot of charts! No need to worry about detail – more to illustrate the wide variation that exists at county level. Like the previous one, these charts show the average rate of solar installation by deprivation level but at a county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Please note, the scale of solar PV installation (Y axis) varies by county.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Some total figures by way of example – Dublin City has 6362 Very affluent HHs, and 2299 Extremely disadvantaged; Dun Laoghaire/ </a:t>
            </a:r>
            <a:r>
              <a:rPr lang="en-GB" sz="1200" err="1"/>
              <a:t>Rathdown</a:t>
            </a:r>
            <a:r>
              <a:rPr lang="en-GB" sz="1200"/>
              <a:t> has 3162 VA and 0 ED; Limerick City has 0 VA and 1937 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a:extLst>
              <a:ext uri="{FF2B5EF4-FFF2-40B4-BE49-F238E27FC236}">
                <a16:creationId xmlns:a16="http://schemas.microsoft.com/office/drawing/2014/main" id="{7F4E521A-DF92-270A-B9E4-BE60308326A4}"/>
              </a:ext>
            </a:extLst>
          </p:cNvPr>
          <p:cNvSpPr>
            <a:spLocks noGrp="1"/>
          </p:cNvSpPr>
          <p:nvPr>
            <p:ph type="sldNum" sz="quarter" idx="5"/>
          </p:nvPr>
        </p:nvSpPr>
        <p:spPr/>
        <p:txBody>
          <a:bodyPr/>
          <a:lstStyle/>
          <a:p>
            <a:fld id="{A8254FCB-3A73-AE42-8FCF-C9A54D00E142}" type="slidenum">
              <a:rPr lang="en-US" smtClean="0"/>
              <a:t>73</a:t>
            </a:fld>
            <a:endParaRPr lang="en-US"/>
          </a:p>
        </p:txBody>
      </p:sp>
    </p:spTree>
    <p:extLst>
      <p:ext uri="{BB962C8B-B14F-4D97-AF65-F5344CB8AC3E}">
        <p14:creationId xmlns:p14="http://schemas.microsoft.com/office/powerpoint/2010/main" val="293028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12</a:t>
            </a:fld>
            <a:endParaRPr lang="en-US"/>
          </a:p>
        </p:txBody>
      </p:sp>
    </p:spTree>
    <p:extLst>
      <p:ext uri="{BB962C8B-B14F-4D97-AF65-F5344CB8AC3E}">
        <p14:creationId xmlns:p14="http://schemas.microsoft.com/office/powerpoint/2010/main" val="839781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75</a:t>
            </a:fld>
            <a:endParaRPr lang="en-US"/>
          </a:p>
        </p:txBody>
      </p:sp>
    </p:spTree>
    <p:extLst>
      <p:ext uri="{BB962C8B-B14F-4D97-AF65-F5344CB8AC3E}">
        <p14:creationId xmlns:p14="http://schemas.microsoft.com/office/powerpoint/2010/main" val="2385974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A82A-3E40-47A4-7464-D1DFC5469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E3862-0968-B1E3-1E30-584740D98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8A13B-E1ED-4873-4382-9A2D2AD8BD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a:extLst>
              <a:ext uri="{FF2B5EF4-FFF2-40B4-BE49-F238E27FC236}">
                <a16:creationId xmlns:a16="http://schemas.microsoft.com/office/drawing/2014/main" id="{72557B77-D8E3-B585-5B86-76536CD5B89F}"/>
              </a:ext>
            </a:extLst>
          </p:cNvPr>
          <p:cNvSpPr>
            <a:spLocks noGrp="1"/>
          </p:cNvSpPr>
          <p:nvPr>
            <p:ph type="sldNum" sz="quarter" idx="5"/>
          </p:nvPr>
        </p:nvSpPr>
        <p:spPr/>
        <p:txBody>
          <a:bodyPr/>
          <a:lstStyle/>
          <a:p>
            <a:fld id="{A8254FCB-3A73-AE42-8FCF-C9A54D00E142}" type="slidenum">
              <a:rPr lang="en-US" smtClean="0"/>
              <a:t>76</a:t>
            </a:fld>
            <a:endParaRPr lang="en-US"/>
          </a:p>
        </p:txBody>
      </p:sp>
    </p:spTree>
    <p:extLst>
      <p:ext uri="{BB962C8B-B14F-4D97-AF65-F5344CB8AC3E}">
        <p14:creationId xmlns:p14="http://schemas.microsoft.com/office/powerpoint/2010/main" val="1298643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89</a:t>
            </a:fld>
            <a:endParaRPr lang="en-US"/>
          </a:p>
        </p:txBody>
      </p:sp>
    </p:spTree>
    <p:extLst>
      <p:ext uri="{BB962C8B-B14F-4D97-AF65-F5344CB8AC3E}">
        <p14:creationId xmlns:p14="http://schemas.microsoft.com/office/powerpoint/2010/main" val="1302394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69CFC-33A9-B549-92D8-9D48822AD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47126-0CCA-D6F6-4F7B-7C3662247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C8DF0-354B-58D9-A7F1-942AC16D5C33}"/>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CBFFEC0-861E-F1F6-A0D2-9B1F46C7BBF7}"/>
              </a:ext>
            </a:extLst>
          </p:cNvPr>
          <p:cNvSpPr>
            <a:spLocks noGrp="1"/>
          </p:cNvSpPr>
          <p:nvPr>
            <p:ph type="sldNum" sz="quarter" idx="5"/>
          </p:nvPr>
        </p:nvSpPr>
        <p:spPr/>
        <p:txBody>
          <a:bodyPr/>
          <a:lstStyle/>
          <a:p>
            <a:fld id="{A8254FCB-3A73-AE42-8FCF-C9A54D00E142}" type="slidenum">
              <a:rPr lang="en-US" smtClean="0"/>
              <a:t>90</a:t>
            </a:fld>
            <a:endParaRPr lang="en-US"/>
          </a:p>
        </p:txBody>
      </p:sp>
    </p:spTree>
    <p:extLst>
      <p:ext uri="{BB962C8B-B14F-4D97-AF65-F5344CB8AC3E}">
        <p14:creationId xmlns:p14="http://schemas.microsoft.com/office/powerpoint/2010/main" val="1752739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92</a:t>
            </a:fld>
            <a:endParaRPr lang="en-US"/>
          </a:p>
        </p:txBody>
      </p:sp>
    </p:spTree>
    <p:extLst>
      <p:ext uri="{BB962C8B-B14F-4D97-AF65-F5344CB8AC3E}">
        <p14:creationId xmlns:p14="http://schemas.microsoft.com/office/powerpoint/2010/main" val="1059113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3850A-A2A9-CD36-D056-C01BBFED9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17D0-1A64-28D5-DAD6-FAA7BE7FF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B8497-56D3-B458-851F-87569DA6D32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BA2AD41F-A8FA-39ED-170D-06669F654515}"/>
              </a:ext>
            </a:extLst>
          </p:cNvPr>
          <p:cNvSpPr>
            <a:spLocks noGrp="1"/>
          </p:cNvSpPr>
          <p:nvPr>
            <p:ph type="sldNum" sz="quarter" idx="5"/>
          </p:nvPr>
        </p:nvSpPr>
        <p:spPr/>
        <p:txBody>
          <a:bodyPr/>
          <a:lstStyle/>
          <a:p>
            <a:fld id="{A8254FCB-3A73-AE42-8FCF-C9A54D00E142}" type="slidenum">
              <a:rPr lang="en-US" smtClean="0"/>
              <a:t>93</a:t>
            </a:fld>
            <a:endParaRPr lang="en-US"/>
          </a:p>
        </p:txBody>
      </p:sp>
    </p:spTree>
    <p:extLst>
      <p:ext uri="{BB962C8B-B14F-4D97-AF65-F5344CB8AC3E}">
        <p14:creationId xmlns:p14="http://schemas.microsoft.com/office/powerpoint/2010/main" val="2887192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20639-ABBD-392A-F7F9-3994E4672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3B69C-5BA6-C8C8-C99F-6FB3E87B2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D7E0F-F842-F4D7-C766-2140F5533CF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2BEFECAE-E479-6DDC-E257-69830D6F94BF}"/>
              </a:ext>
            </a:extLst>
          </p:cNvPr>
          <p:cNvSpPr>
            <a:spLocks noGrp="1"/>
          </p:cNvSpPr>
          <p:nvPr>
            <p:ph type="sldNum" sz="quarter" idx="5"/>
          </p:nvPr>
        </p:nvSpPr>
        <p:spPr/>
        <p:txBody>
          <a:bodyPr/>
          <a:lstStyle/>
          <a:p>
            <a:fld id="{A8254FCB-3A73-AE42-8FCF-C9A54D00E142}" type="slidenum">
              <a:rPr lang="en-US" smtClean="0"/>
              <a:t>94</a:t>
            </a:fld>
            <a:endParaRPr lang="en-US"/>
          </a:p>
        </p:txBody>
      </p:sp>
    </p:spTree>
    <p:extLst>
      <p:ext uri="{BB962C8B-B14F-4D97-AF65-F5344CB8AC3E}">
        <p14:creationId xmlns:p14="http://schemas.microsoft.com/office/powerpoint/2010/main" val="230044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14</a:t>
            </a:fld>
            <a:endParaRPr lang="en-US"/>
          </a:p>
        </p:txBody>
      </p:sp>
    </p:spTree>
    <p:extLst>
      <p:ext uri="{BB962C8B-B14F-4D97-AF65-F5344CB8AC3E}">
        <p14:creationId xmlns:p14="http://schemas.microsoft.com/office/powerpoint/2010/main" val="44941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 provide clear data on technologies, costs, and impacts to inform Ireland’s carbon budget decisions.</a:t>
            </a:r>
          </a:p>
          <a:p>
            <a:endParaRPr lang="en-IE"/>
          </a:p>
        </p:txBody>
      </p:sp>
      <p:sp>
        <p:nvSpPr>
          <p:cNvPr id="4" name="Slide Number Placeholder 3"/>
          <p:cNvSpPr>
            <a:spLocks noGrp="1"/>
          </p:cNvSpPr>
          <p:nvPr>
            <p:ph type="sldNum" sz="quarter" idx="5"/>
          </p:nvPr>
        </p:nvSpPr>
        <p:spPr/>
        <p:txBody>
          <a:bodyPr/>
          <a:lstStyle/>
          <a:p>
            <a:fld id="{A8254FCB-3A73-AE42-8FCF-C9A54D00E142}" type="slidenum">
              <a:rPr lang="en-US" smtClean="0"/>
              <a:t>15</a:t>
            </a:fld>
            <a:endParaRPr lang="en-US"/>
          </a:p>
        </p:txBody>
      </p:sp>
    </p:spTree>
    <p:extLst>
      <p:ext uri="{BB962C8B-B14F-4D97-AF65-F5344CB8AC3E}">
        <p14:creationId xmlns:p14="http://schemas.microsoft.com/office/powerpoint/2010/main" val="30367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sz="1200" kern="1200">
                <a:solidFill>
                  <a:schemeClr val="tx1"/>
                </a:solidFill>
                <a:effectLst/>
                <a:latin typeface="+mn-lt"/>
                <a:ea typeface="+mn-ea"/>
                <a:cs typeface="+mn-cs"/>
              </a:rPr>
              <a:t>What is a MACC?</a:t>
            </a:r>
            <a:br>
              <a:rPr lang="en-GB" sz="1200" kern="1200">
                <a:solidFill>
                  <a:schemeClr val="tx1"/>
                </a:solidFill>
                <a:effectLst/>
                <a:latin typeface="+mn-lt"/>
                <a:ea typeface="+mn-ea"/>
                <a:cs typeface="+mn-cs"/>
              </a:rPr>
            </a:b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Original Text: </a:t>
            </a:r>
            <a:r>
              <a:rPr lang="en-GB" sz="1200">
                <a:solidFill>
                  <a:schemeClr val="tx1">
                    <a:lumMod val="85000"/>
                    <a:lumOff val="15000"/>
                  </a:schemeClr>
                </a:solidFill>
              </a:rPr>
              <a:t>Meeting our legally binding carbon budgets will require Ireland to make informed choices about how best to reduce emissions across the whole economy. Good decisions depend on clear evidence: which technologies and measures are available, what they cost, and how much they can contribute to lowering emissions. </a:t>
            </a: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r>
              <a:rPr lang="en-GB" sz="1200">
                <a:solidFill>
                  <a:schemeClr val="tx1">
                    <a:lumMod val="85000"/>
                    <a:lumOff val="15000"/>
                  </a:schemeClr>
                </a:solidFill>
              </a:rPr>
              <a:t>The integrated Marginal Abatement Cost Curve (iMACC), developed using the TIMES-Ireland Model (TIM), provides this kind of evidence in a structured way. </a:t>
            </a: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r>
              <a:rPr lang="en-GB" sz="1200">
                <a:solidFill>
                  <a:schemeClr val="tx1">
                    <a:lumMod val="85000"/>
                    <a:lumOff val="15000"/>
                  </a:schemeClr>
                </a:solidFill>
              </a:rPr>
              <a:t>Unlike conventional cost curves, which consider measures in isolation, the iMACC sits within a full energy system model. This allows it to capture interactions across electricity, heat, transport, and industry, while ensuring results are consistent with Ireland’s legally-binding carbon budgets.</a:t>
            </a:r>
          </a:p>
          <a:p>
            <a:pPr marL="0" indent="0" algn="l">
              <a:buFont typeface="Arial" panose="020B0604020202020204" pitchFamily="34" charset="0"/>
              <a:buNone/>
            </a:pPr>
            <a:r>
              <a:rPr lang="en-GB" sz="1200">
                <a:solidFill>
                  <a:schemeClr val="tx1">
                    <a:lumMod val="85000"/>
                    <a:lumOff val="15000"/>
                  </a:schemeClr>
                </a:solidFill>
              </a:rPr>
              <a:t>Not every possible option is shown. Instead, only the measures that TIM identifies as part of the least-cost, carbon budget compliant pathway are included. This ensures that the iMACC highlights not just what could be done in theory, but what makes sense in practice under emissions constraints. </a:t>
            </a:r>
          </a:p>
          <a:p>
            <a:pPr marL="0" indent="0" algn="l">
              <a:buFont typeface="Arial" panose="020B0604020202020204" pitchFamily="34" charset="0"/>
              <a:buNone/>
            </a:pPr>
            <a:r>
              <a:rPr lang="en-GB" sz="1200">
                <a:solidFill>
                  <a:schemeClr val="tx1">
                    <a:lumMod val="85000"/>
                    <a:lumOff val="15000"/>
                  </a:schemeClr>
                </a:solidFill>
              </a:rPr>
              <a:t>By combining robust modelling with a transparent step-by-step process, the iMACC provides a clearer picture of cost-effective deployment pathways for Ireland’s energy transition. It is designed to be a tool for policy and decision-making. We invite stakeholders to engage with the methods, assumptions, and results presented here: to test them, challenge them, and to help shape the co-development of a tool that is transparent, credible, and useful for Ireland’s policy process.</a:t>
            </a:r>
          </a:p>
          <a:p>
            <a:pPr lvl="0" rtl="0"/>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challenge is no longer to identify low-cost opportunities, but to avoid all emissions at the lowest cost possible” – world bank </a:t>
            </a:r>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3628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FFF1-9C42-7476-ED64-FEAEB0868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14FDA-F8D8-8B33-59C2-F0D1F5E32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BC0DB-21AC-4F72-27B4-5072D04E72EE}"/>
              </a:ext>
            </a:extLst>
          </p:cNvPr>
          <p:cNvSpPr>
            <a:spLocks noGrp="1"/>
          </p:cNvSpPr>
          <p:nvPr>
            <p:ph type="body" idx="1"/>
          </p:nvPr>
        </p:nvSpPr>
        <p:spPr/>
        <p:txBody>
          <a:bodyPr/>
          <a:lstStyle/>
          <a:p>
            <a:pPr marL="0" indent="0" algn="l">
              <a:buFont typeface="Arial" panose="020B0604020202020204" pitchFamily="34" charset="0"/>
              <a:buNone/>
            </a:pPr>
            <a:r>
              <a:rPr lang="en-GB" sz="1200" kern="1200">
                <a:solidFill>
                  <a:schemeClr val="tx1"/>
                </a:solidFill>
                <a:effectLst/>
                <a:latin typeface="+mn-lt"/>
                <a:ea typeface="+mn-ea"/>
                <a:cs typeface="+mn-cs"/>
              </a:rPr>
              <a:t>What is a MACC?</a:t>
            </a:r>
            <a:br>
              <a:rPr lang="en-GB" sz="1200" kern="1200">
                <a:solidFill>
                  <a:schemeClr val="tx1"/>
                </a:solidFill>
                <a:effectLst/>
                <a:latin typeface="+mn-lt"/>
                <a:ea typeface="+mn-ea"/>
                <a:cs typeface="+mn-cs"/>
              </a:rPr>
            </a:b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Original Text: </a:t>
            </a:r>
            <a:r>
              <a:rPr lang="en-GB" sz="1200">
                <a:solidFill>
                  <a:schemeClr val="tx1">
                    <a:lumMod val="85000"/>
                    <a:lumOff val="15000"/>
                  </a:schemeClr>
                </a:solidFill>
              </a:rPr>
              <a:t>Meeting our legally binding carbon budgets will require Ireland to make informed choices about how best to reduce emissions across the whole economy. Good decisions depend on clear evidence: which technologies and measures are available, what they cost, and how much they can contribute to lowering emissions. </a:t>
            </a: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r>
              <a:rPr lang="en-GB" sz="1200">
                <a:solidFill>
                  <a:schemeClr val="tx1">
                    <a:lumMod val="85000"/>
                    <a:lumOff val="15000"/>
                  </a:schemeClr>
                </a:solidFill>
              </a:rPr>
              <a:t>The integrated Marginal Abatement Cost Curve (iMACC), developed using the TIMES-Ireland Model (TIM), provides this kind of evidence in a structured way. </a:t>
            </a: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endParaRPr lang="en-GB" sz="1200">
              <a:solidFill>
                <a:schemeClr val="tx1">
                  <a:lumMod val="85000"/>
                  <a:lumOff val="15000"/>
                </a:schemeClr>
              </a:solidFill>
            </a:endParaRPr>
          </a:p>
          <a:p>
            <a:pPr marL="0" indent="0" algn="l">
              <a:buFont typeface="Arial" panose="020B0604020202020204" pitchFamily="34" charset="0"/>
              <a:buNone/>
            </a:pPr>
            <a:r>
              <a:rPr lang="en-GB" sz="1200">
                <a:solidFill>
                  <a:schemeClr val="tx1">
                    <a:lumMod val="85000"/>
                    <a:lumOff val="15000"/>
                  </a:schemeClr>
                </a:solidFill>
              </a:rPr>
              <a:t>Unlike conventional cost curves, which consider measures in isolation, the iMACC sits within a full energy system model. This allows it to capture interactions across electricity, heat, transport, and industry, while ensuring results are consistent with Ireland’s legally-binding carbon budgets.</a:t>
            </a:r>
          </a:p>
          <a:p>
            <a:pPr marL="0" indent="0" algn="l">
              <a:buFont typeface="Arial" panose="020B0604020202020204" pitchFamily="34" charset="0"/>
              <a:buNone/>
            </a:pPr>
            <a:r>
              <a:rPr lang="en-GB" sz="1200">
                <a:solidFill>
                  <a:schemeClr val="tx1">
                    <a:lumMod val="85000"/>
                    <a:lumOff val="15000"/>
                  </a:schemeClr>
                </a:solidFill>
              </a:rPr>
              <a:t>Not every possible option is shown. Instead, only the measures that TIM identifies as part of the least-cost, carbon budget compliant pathway are included. This ensures that the iMACC highlights not just what could be done in theory, but what makes sense in practice under emissions constraints. </a:t>
            </a:r>
          </a:p>
          <a:p>
            <a:pPr marL="0" indent="0" algn="l">
              <a:buFont typeface="Arial" panose="020B0604020202020204" pitchFamily="34" charset="0"/>
              <a:buNone/>
            </a:pPr>
            <a:r>
              <a:rPr lang="en-GB" sz="1200">
                <a:solidFill>
                  <a:schemeClr val="tx1">
                    <a:lumMod val="85000"/>
                    <a:lumOff val="15000"/>
                  </a:schemeClr>
                </a:solidFill>
              </a:rPr>
              <a:t>By combining robust modelling with a transparent step-by-step process, the iMACC provides a clearer picture of cost-effective deployment pathways for Ireland’s energy transition. It is designed to be a tool for policy and decision-making. We invite stakeholders to engage with the methods, assumptions, and results presented here: to test them, challenge them, and to help shape the co-development of a tool that is transparent, credible, and useful for Ireland’s policy process.</a:t>
            </a:r>
          </a:p>
          <a:p>
            <a:pPr lvl="0" rtl="0"/>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challenge is no longer to identify low-cost opportunities, but to avoid all emissions at the lowest cost possible” – world bank </a:t>
            </a:r>
            <a:endParaRPr lang="en-IE"/>
          </a:p>
        </p:txBody>
      </p:sp>
      <p:sp>
        <p:nvSpPr>
          <p:cNvPr id="4" name="Slide Number Placeholder 3">
            <a:extLst>
              <a:ext uri="{FF2B5EF4-FFF2-40B4-BE49-F238E27FC236}">
                <a16:creationId xmlns:a16="http://schemas.microsoft.com/office/drawing/2014/main" id="{1A29E7A3-7B3F-9F6A-770F-EEAF02F8AA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62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the model runs with all measures available too it 2. This outlines the optimal deployment of individual measures (in this case BEV) 3. We create a baseline scenario where all technologies are disabled (to get cost/emissions) 4. Run the baseline again with forced deployment of the desired technology (again BEVs) in this case to get the difference in cost/emissions 5. Calculate the MAC of the measure .... </a:t>
            </a:r>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4FCB-3A73-AE42-8FCF-C9A54D00E1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454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6899D572-C094-EDBB-DCD5-899B4768B0A6}"/>
              </a:ext>
            </a:extLst>
          </p:cNvPr>
          <p:cNvPicPr>
            <a:picLocks noChangeAspect="1"/>
          </p:cNvPicPr>
          <p:nvPr userDrawn="1"/>
        </p:nvPicPr>
        <p:blipFill>
          <a:blip r:embed="rId3"/>
          <a:srcRect l="3366" t="3664" r="605" b="422"/>
          <a:stretch/>
        </p:blipFill>
        <p:spPr>
          <a:xfrm>
            <a:off x="1" y="1411"/>
            <a:ext cx="12191999" cy="4456400"/>
          </a:xfrm>
          <a:prstGeom prst="rect">
            <a:avLst/>
          </a:prstGeom>
          <a:ln>
            <a:noFill/>
          </a:ln>
        </p:spPr>
      </p:pic>
    </p:spTree>
    <p:extLst>
      <p:ext uri="{BB962C8B-B14F-4D97-AF65-F5344CB8AC3E}">
        <p14:creationId xmlns:p14="http://schemas.microsoft.com/office/powerpoint/2010/main" val="317944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D2EAD3-B3C8-1AAE-2E57-A22516283373}"/>
              </a:ext>
            </a:extLst>
          </p:cNvPr>
          <p:cNvSpPr>
            <a:spLocks noGrp="1"/>
          </p:cNvSpPr>
          <p:nvPr>
            <p:ph type="title"/>
          </p:nvPr>
        </p:nvSpPr>
        <p:spPr>
          <a:xfrm>
            <a:off x="4445998" y="424851"/>
            <a:ext cx="7388650"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7" name="Content Placeholder 6">
            <a:extLst>
              <a:ext uri="{FF2B5EF4-FFF2-40B4-BE49-F238E27FC236}">
                <a16:creationId xmlns:a16="http://schemas.microsoft.com/office/drawing/2014/main" id="{264C86FA-F521-C3E1-C25E-A52AE7F9F3E4}"/>
              </a:ext>
            </a:extLst>
          </p:cNvPr>
          <p:cNvSpPr>
            <a:spLocks noGrp="1"/>
          </p:cNvSpPr>
          <p:nvPr>
            <p:ph sz="quarter" idx="11"/>
          </p:nvPr>
        </p:nvSpPr>
        <p:spPr>
          <a:xfrm>
            <a:off x="4511675" y="1601788"/>
            <a:ext cx="732313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736624C3-4FA3-CC01-7863-58CDFF563C8C}"/>
              </a:ext>
            </a:extLst>
          </p:cNvPr>
          <p:cNvSpPr>
            <a:spLocks noGrp="1"/>
          </p:cNvSpPr>
          <p:nvPr>
            <p:ph type="body" sz="quarter" idx="12"/>
          </p:nvPr>
        </p:nvSpPr>
        <p:spPr>
          <a:xfrm>
            <a:off x="549275" y="1778000"/>
            <a:ext cx="3473450" cy="4622800"/>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77485495"/>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5" y="433932"/>
            <a:ext cx="7426682"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CFF54BC0-5300-042B-CB3F-776203BDE92B}"/>
              </a:ext>
            </a:extLst>
          </p:cNvPr>
          <p:cNvSpPr>
            <a:spLocks noGrp="1"/>
          </p:cNvSpPr>
          <p:nvPr>
            <p:ph sz="quarter" idx="11"/>
          </p:nvPr>
        </p:nvSpPr>
        <p:spPr>
          <a:xfrm>
            <a:off x="369888" y="1601788"/>
            <a:ext cx="7426325" cy="482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17F70563-EC56-4282-81FD-208A98571823}"/>
              </a:ext>
            </a:extLst>
          </p:cNvPr>
          <p:cNvSpPr>
            <a:spLocks noGrp="1"/>
          </p:cNvSpPr>
          <p:nvPr>
            <p:ph type="body" sz="quarter" idx="12"/>
          </p:nvPr>
        </p:nvSpPr>
        <p:spPr>
          <a:xfrm>
            <a:off x="8310563" y="1747838"/>
            <a:ext cx="3313112" cy="458152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9363871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6" y="433932"/>
            <a:ext cx="4007223"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mn-lt"/>
                <a:cs typeface="FiraGO"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US"/>
              <a:t>Click icon to add picture</a:t>
            </a:r>
            <a:endParaRPr lang="en-IE"/>
          </a:p>
        </p:txBody>
      </p:sp>
    </p:spTree>
    <p:extLst>
      <p:ext uri="{BB962C8B-B14F-4D97-AF65-F5344CB8AC3E}">
        <p14:creationId xmlns:p14="http://schemas.microsoft.com/office/powerpoint/2010/main" val="54761660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2840677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AFE663-5B50-3373-0A8E-8B738123713F}"/>
              </a:ext>
            </a:extLst>
          </p:cNvPr>
          <p:cNvSpPr>
            <a:spLocks noGrp="1"/>
          </p:cNvSpPr>
          <p:nvPr>
            <p:ph type="body" sz="quarter" idx="11"/>
          </p:nvPr>
        </p:nvSpPr>
        <p:spPr>
          <a:xfrm>
            <a:off x="358775" y="2956845"/>
            <a:ext cx="11442700" cy="217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E651AA5-75E8-D91A-60D1-0EA937C2E75A}"/>
              </a:ext>
            </a:extLst>
          </p:cNvPr>
          <p:cNvSpPr>
            <a:spLocks noGrp="1"/>
          </p:cNvSpPr>
          <p:nvPr>
            <p:ph type="title"/>
          </p:nvPr>
        </p:nvSpPr>
        <p:spPr>
          <a:xfrm>
            <a:off x="358775" y="449101"/>
            <a:ext cx="10515600" cy="1325563"/>
          </a:xfrm>
        </p:spPr>
        <p:txBody>
          <a:bodyPr>
            <a:normAutofit/>
          </a:bodyPr>
          <a:lstStyle>
            <a:lvl1pPr>
              <a:defRPr sz="2800" b="1">
                <a:solidFill>
                  <a:srgbClr val="003C69"/>
                </a:solidFill>
              </a:defRPr>
            </a:lvl1pPr>
          </a:lstStyle>
          <a:p>
            <a:r>
              <a:rPr lang="en-US"/>
              <a:t>Click to edit Master title style</a:t>
            </a:r>
            <a:endParaRPr lang="en-IE"/>
          </a:p>
        </p:txBody>
      </p:sp>
    </p:spTree>
    <p:extLst>
      <p:ext uri="{BB962C8B-B14F-4D97-AF65-F5344CB8AC3E}">
        <p14:creationId xmlns:p14="http://schemas.microsoft.com/office/powerpoint/2010/main" val="74995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4621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50EE9133-AADC-FE32-FD1B-758984BD8515}"/>
              </a:ext>
            </a:extLst>
          </p:cNvPr>
          <p:cNvPicPr>
            <a:picLocks noChangeAspect="1"/>
          </p:cNvPicPr>
          <p:nvPr userDrawn="1"/>
        </p:nvPicPr>
        <p:blipFill>
          <a:blip r:embed="rId2"/>
          <a:stretch>
            <a:fillRect/>
          </a:stretch>
        </p:blipFill>
        <p:spPr>
          <a:xfrm>
            <a:off x="10337381" y="345232"/>
            <a:ext cx="1509211" cy="1029356"/>
          </a:xfrm>
          <a:prstGeom prst="rect">
            <a:avLst/>
          </a:prstGeom>
        </p:spPr>
      </p:pic>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091326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19BB8-11E1-82E8-AB9A-19DB67E2DD56}"/>
              </a:ext>
            </a:extLst>
          </p:cNvPr>
          <p:cNvSpPr>
            <a:spLocks noGrp="1"/>
          </p:cNvSpPr>
          <p:nvPr>
            <p:ph sz="quarter" idx="11"/>
          </p:nvPr>
        </p:nvSpPr>
        <p:spPr>
          <a:xfrm>
            <a:off x="731838" y="1649413"/>
            <a:ext cx="110871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DDD823F7-2A45-61C4-AC9F-DF8E33210D57}"/>
              </a:ext>
            </a:extLst>
          </p:cNvPr>
          <p:cNvSpPr>
            <a:spLocks noGrp="1"/>
          </p:cNvSpPr>
          <p:nvPr>
            <p:ph type="title"/>
          </p:nvPr>
        </p:nvSpPr>
        <p:spPr>
          <a:xfrm>
            <a:off x="492967" y="221214"/>
            <a:ext cx="10515600" cy="1325563"/>
          </a:xfrm>
        </p:spPr>
        <p:txBody>
          <a:bodyPr>
            <a:normAutofit/>
          </a:bodyPr>
          <a:lstStyle>
            <a:lvl1pPr>
              <a:defRPr sz="2800" b="1"/>
            </a:lvl1pPr>
          </a:lstStyle>
          <a:p>
            <a:r>
              <a:rPr lang="en-US"/>
              <a:t>Click to edit Master title style</a:t>
            </a:r>
            <a:endParaRPr lang="en-IE"/>
          </a:p>
        </p:txBody>
      </p:sp>
    </p:spTree>
    <p:extLst>
      <p:ext uri="{BB962C8B-B14F-4D97-AF65-F5344CB8AC3E}">
        <p14:creationId xmlns:p14="http://schemas.microsoft.com/office/powerpoint/2010/main" val="5639947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5" y="1996824"/>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265421EA-6034-B3C5-B41D-D4FDE52E069F}"/>
              </a:ext>
            </a:extLst>
          </p:cNvPr>
          <p:cNvSpPr>
            <a:spLocks noGrp="1"/>
          </p:cNvSpPr>
          <p:nvPr>
            <p:ph type="title"/>
          </p:nvPr>
        </p:nvSpPr>
        <p:spPr>
          <a:xfrm>
            <a:off x="250371" y="357809"/>
            <a:ext cx="10515600" cy="1325563"/>
          </a:xfrm>
        </p:spPr>
        <p:txBody>
          <a:bodyPr>
            <a:normAutofit/>
          </a:bodyPr>
          <a:lstStyle>
            <a:lvl1pPr>
              <a:defRPr sz="2800" b="1">
                <a:solidFill>
                  <a:srgbClr val="FFB100"/>
                </a:solidFill>
              </a:defRPr>
            </a:lvl1pPr>
          </a:lstStyle>
          <a:p>
            <a:r>
              <a:rPr lang="en-US"/>
              <a:t>Click to edit Master title style</a:t>
            </a:r>
            <a:endParaRPr lang="en-IE"/>
          </a:p>
        </p:txBody>
      </p:sp>
    </p:spTree>
    <p:extLst>
      <p:ext uri="{BB962C8B-B14F-4D97-AF65-F5344CB8AC3E}">
        <p14:creationId xmlns:p14="http://schemas.microsoft.com/office/powerpoint/2010/main" val="348791822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0442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376AEB-98E3-E52B-300A-65AA437866F1}"/>
              </a:ext>
            </a:extLst>
          </p:cNvPr>
          <p:cNvSpPr>
            <a:spLocks noGrp="1"/>
          </p:cNvSpPr>
          <p:nvPr>
            <p:ph sz="quarter" idx="11"/>
          </p:nvPr>
        </p:nvSpPr>
        <p:spPr>
          <a:xfrm>
            <a:off x="741363" y="1614488"/>
            <a:ext cx="11077575" cy="4884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4">
            <a:extLst>
              <a:ext uri="{FF2B5EF4-FFF2-40B4-BE49-F238E27FC236}">
                <a16:creationId xmlns:a16="http://schemas.microsoft.com/office/drawing/2014/main" id="{F0B16BEE-C543-B15F-D785-3E82EBF191DF}"/>
              </a:ext>
            </a:extLst>
          </p:cNvPr>
          <p:cNvSpPr>
            <a:spLocks noGrp="1"/>
          </p:cNvSpPr>
          <p:nvPr>
            <p:ph type="title"/>
          </p:nvPr>
        </p:nvSpPr>
        <p:spPr>
          <a:xfrm>
            <a:off x="741363" y="288925"/>
            <a:ext cx="10515600" cy="1325563"/>
          </a:xfrm>
        </p:spPr>
        <p:txBody>
          <a:bodyPr>
            <a:normAutofit/>
          </a:bodyPr>
          <a:lstStyle>
            <a:lvl1pPr>
              <a:defRPr sz="2800" b="1">
                <a:solidFill>
                  <a:schemeClr val="bg1"/>
                </a:solidFill>
              </a:defRPr>
            </a:lvl1pPr>
          </a:lstStyle>
          <a:p>
            <a:r>
              <a:rPr lang="en-US"/>
              <a:t>Click to edit Master title style</a:t>
            </a:r>
            <a:endParaRPr lang="en-IE"/>
          </a:p>
        </p:txBody>
      </p:sp>
    </p:spTree>
    <p:extLst>
      <p:ext uri="{BB962C8B-B14F-4D97-AF65-F5344CB8AC3E}">
        <p14:creationId xmlns:p14="http://schemas.microsoft.com/office/powerpoint/2010/main" val="399835287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A230F81-C97F-E129-871D-E07494A58C76}"/>
              </a:ext>
            </a:extLst>
          </p:cNvPr>
          <p:cNvPicPr>
            <a:picLocks noChangeAspect="1"/>
          </p:cNvPicPr>
          <p:nvPr userDrawn="1"/>
        </p:nvPicPr>
        <p:blipFill>
          <a:blip r:embed="rId3"/>
          <a:stretch>
            <a:fillRect/>
          </a:stretch>
        </p:blipFill>
        <p:spPr>
          <a:xfrm>
            <a:off x="9934576" y="345431"/>
            <a:ext cx="1898650" cy="1294973"/>
          </a:xfrm>
          <a:prstGeom prst="rect">
            <a:avLst/>
          </a:prstGeom>
        </p:spPr>
      </p:pic>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4967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03C6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55523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Blue">
    <p:bg>
      <p:bgPr>
        <a:solidFill>
          <a:srgbClr val="003C69"/>
        </a:solidFill>
        <a:effectLst/>
      </p:bgPr>
    </p:bg>
    <p:spTree>
      <p:nvGrpSpPr>
        <p:cNvPr id="1" name=""/>
        <p:cNvGrpSpPr/>
        <p:nvPr/>
      </p:nvGrpSpPr>
      <p:grpSpPr>
        <a:xfrm>
          <a:off x="0" y="0"/>
          <a:ext cx="0" cy="0"/>
          <a:chOff x="0" y="0"/>
          <a:chExt cx="0" cy="0"/>
        </a:xfrm>
      </p:grpSpPr>
      <p:pic>
        <p:nvPicPr>
          <p:cNvPr id="2" name="Picture 1" descr="A yellow sign with black text&#10;&#10;AI-generated content may be incorrect.">
            <a:extLst>
              <a:ext uri="{FF2B5EF4-FFF2-40B4-BE49-F238E27FC236}">
                <a16:creationId xmlns:a16="http://schemas.microsoft.com/office/drawing/2014/main" id="{7D545FEC-AD40-1EFF-C406-E6139E61B895}"/>
              </a:ext>
            </a:extLst>
          </p:cNvPr>
          <p:cNvPicPr>
            <a:picLocks noChangeAspect="1"/>
          </p:cNvPicPr>
          <p:nvPr userDrawn="1"/>
        </p:nvPicPr>
        <p:blipFill>
          <a:blip r:embed="rId2"/>
          <a:stretch>
            <a:fillRect/>
          </a:stretch>
        </p:blipFill>
        <p:spPr>
          <a:xfrm>
            <a:off x="9934576" y="345431"/>
            <a:ext cx="1898650" cy="1294973"/>
          </a:xfrm>
          <a:prstGeom prst="rect">
            <a:avLst/>
          </a:prstGeom>
        </p:spPr>
      </p:pic>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51077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B3D62-E932-E951-74DF-088896B5B8D3}"/>
              </a:ext>
            </a:extLst>
          </p:cNvPr>
          <p:cNvSpPr>
            <a:spLocks noGrp="1"/>
          </p:cNvSpPr>
          <p:nvPr>
            <p:ph type="dt" sz="half" idx="10"/>
          </p:nvPr>
        </p:nvSpPr>
        <p:spPr/>
        <p:txBody>
          <a:bodyPr/>
          <a:lstStyle/>
          <a:p>
            <a:fld id="{69B7A5CE-843E-8C4D-8418-9B737471ED10}" type="datetimeFigureOut">
              <a:rPr lang="en-US" smtClean="0"/>
              <a:t>12/16/2025</a:t>
            </a:fld>
            <a:endParaRPr lang="en-US"/>
          </a:p>
        </p:txBody>
      </p:sp>
      <p:sp>
        <p:nvSpPr>
          <p:cNvPr id="3" name="Footer Placeholder 2">
            <a:extLst>
              <a:ext uri="{FF2B5EF4-FFF2-40B4-BE49-F238E27FC236}">
                <a16:creationId xmlns:a16="http://schemas.microsoft.com/office/drawing/2014/main" id="{E585CD52-AA07-99C5-2648-5C99AB4E0158}"/>
              </a:ext>
            </a:extLst>
          </p:cNvPr>
          <p:cNvSpPr>
            <a:spLocks noGrp="1"/>
          </p:cNvSpPr>
          <p:nvPr>
            <p:ph type="ftr" sz="quarter" idx="11"/>
          </p:nvPr>
        </p:nvSpPr>
        <p:spPr/>
        <p:txBody>
          <a:bodyPr/>
          <a:lstStyle/>
          <a:p>
            <a:r>
              <a:rPr lang="en-US"/>
              <a:t>0			</a:t>
            </a:r>
          </a:p>
        </p:txBody>
      </p:sp>
      <p:sp>
        <p:nvSpPr>
          <p:cNvPr id="4" name="Slide Number Placeholder 3">
            <a:extLst>
              <a:ext uri="{FF2B5EF4-FFF2-40B4-BE49-F238E27FC236}">
                <a16:creationId xmlns:a16="http://schemas.microsoft.com/office/drawing/2014/main" id="{05341B80-E76E-7851-ED65-89569E210B3B}"/>
              </a:ext>
            </a:extLst>
          </p:cNvPr>
          <p:cNvSpPr>
            <a:spLocks noGrp="1"/>
          </p:cNvSpPr>
          <p:nvPr>
            <p:ph type="sldNum" sz="quarter" idx="12"/>
          </p:nvPr>
        </p:nvSpPr>
        <p:spPr/>
        <p:txBody>
          <a:bodyPr/>
          <a:lstStyle/>
          <a:p>
            <a:fld id="{93F8E2AB-3347-4A4C-A2CF-3A230CBFF2BC}" type="slidenum">
              <a:rPr lang="en-US" smtClean="0"/>
              <a:t>‹#›</a:t>
            </a:fld>
            <a:endParaRPr lang="en-US"/>
          </a:p>
        </p:txBody>
      </p:sp>
    </p:spTree>
    <p:extLst>
      <p:ext uri="{BB962C8B-B14F-4D97-AF65-F5344CB8AC3E}">
        <p14:creationId xmlns:p14="http://schemas.microsoft.com/office/powerpoint/2010/main" val="240427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AA10-A95D-7D4D-C270-D3D1624A1AA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6556DB5-FBC6-9E61-D2F6-241D20379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B98B131-402F-35C4-E175-3AF3775826D9}"/>
              </a:ext>
            </a:extLst>
          </p:cNvPr>
          <p:cNvSpPr>
            <a:spLocks noGrp="1"/>
          </p:cNvSpPr>
          <p:nvPr>
            <p:ph type="dt" sz="half" idx="10"/>
          </p:nvPr>
        </p:nvSpPr>
        <p:spPr/>
        <p:txBody>
          <a:bodyPr/>
          <a:lstStyle/>
          <a:p>
            <a:fld id="{E61FF79B-9E00-46AC-958A-9A091E1AA176}" type="datetimeFigureOut">
              <a:rPr lang="en-IE" smtClean="0"/>
              <a:t>16/12/2025</a:t>
            </a:fld>
            <a:endParaRPr lang="en-IE"/>
          </a:p>
        </p:txBody>
      </p:sp>
      <p:sp>
        <p:nvSpPr>
          <p:cNvPr id="5" name="Footer Placeholder 4">
            <a:extLst>
              <a:ext uri="{FF2B5EF4-FFF2-40B4-BE49-F238E27FC236}">
                <a16:creationId xmlns:a16="http://schemas.microsoft.com/office/drawing/2014/main" id="{4C6A4CD9-07FB-99F2-1E6D-C6B00FD58C6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2A12E4-01D1-9E56-FFE6-D59BC6A5E484}"/>
              </a:ext>
            </a:extLst>
          </p:cNvPr>
          <p:cNvSpPr>
            <a:spLocks noGrp="1"/>
          </p:cNvSpPr>
          <p:nvPr>
            <p:ph type="sldNum" sz="quarter" idx="12"/>
          </p:nvPr>
        </p:nvSpPr>
        <p:spPr/>
        <p:txBody>
          <a:bodyPr/>
          <a:lstStyle/>
          <a:p>
            <a:fld id="{8970188C-3696-4D41-A60E-A10D5B7BAC47}" type="slidenum">
              <a:rPr lang="en-IE" smtClean="0"/>
              <a:t>‹#›</a:t>
            </a:fld>
            <a:endParaRPr lang="en-IE"/>
          </a:p>
        </p:txBody>
      </p:sp>
    </p:spTree>
    <p:extLst>
      <p:ext uri="{BB962C8B-B14F-4D97-AF65-F5344CB8AC3E}">
        <p14:creationId xmlns:p14="http://schemas.microsoft.com/office/powerpoint/2010/main" val="3150777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D349-5E43-5044-6E73-91C1F83F08F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79ED61-113A-F837-3004-0BD07959D65A}"/>
              </a:ext>
            </a:extLst>
          </p:cNvPr>
          <p:cNvSpPr>
            <a:spLocks noGrp="1"/>
          </p:cNvSpPr>
          <p:nvPr>
            <p:ph type="dt" sz="half" idx="10"/>
          </p:nvPr>
        </p:nvSpPr>
        <p:spPr/>
        <p:txBody>
          <a:bodyPr/>
          <a:lstStyle/>
          <a:p>
            <a:fld id="{056FAEF7-A717-2147-AC4B-DE23A8187B80}" type="datetimeFigureOut">
              <a:rPr lang="en-US" smtClean="0"/>
              <a:t>12/16/2025</a:t>
            </a:fld>
            <a:endParaRPr lang="en-US"/>
          </a:p>
        </p:txBody>
      </p:sp>
      <p:sp>
        <p:nvSpPr>
          <p:cNvPr id="4" name="Footer Placeholder 3">
            <a:extLst>
              <a:ext uri="{FF2B5EF4-FFF2-40B4-BE49-F238E27FC236}">
                <a16:creationId xmlns:a16="http://schemas.microsoft.com/office/drawing/2014/main" id="{352F65C5-B6AA-394C-3E21-070579AC1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BD2381-1B66-07CC-F0CF-4250586138AB}"/>
              </a:ext>
            </a:extLst>
          </p:cNvPr>
          <p:cNvSpPr>
            <a:spLocks noGrp="1"/>
          </p:cNvSpPr>
          <p:nvPr>
            <p:ph type="sldNum" sz="quarter" idx="12"/>
          </p:nvPr>
        </p:nvSpPr>
        <p:spPr/>
        <p:txBody>
          <a:bodyPr/>
          <a:lstStyle/>
          <a:p>
            <a:fld id="{3951DB8A-3996-B343-B25D-6C99A24EDBD6}" type="slidenum">
              <a:rPr lang="en-US" smtClean="0"/>
              <a:t>‹#›</a:t>
            </a:fld>
            <a:endParaRPr lang="en-US"/>
          </a:p>
        </p:txBody>
      </p:sp>
    </p:spTree>
    <p:extLst>
      <p:ext uri="{BB962C8B-B14F-4D97-AF65-F5344CB8AC3E}">
        <p14:creationId xmlns:p14="http://schemas.microsoft.com/office/powerpoint/2010/main" val="61346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GB"/>
              <a:t>Click to edit Master title style</a:t>
            </a:r>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253176204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6899D572-C094-EDBB-DCD5-899B4768B0A6}"/>
              </a:ext>
            </a:extLst>
          </p:cNvPr>
          <p:cNvPicPr>
            <a:picLocks noChangeAspect="1"/>
          </p:cNvPicPr>
          <p:nvPr userDrawn="1"/>
        </p:nvPicPr>
        <p:blipFill>
          <a:blip r:embed="rId3"/>
          <a:srcRect l="3366" t="3664" r="605" b="422"/>
          <a:stretch/>
        </p:blipFill>
        <p:spPr>
          <a:xfrm>
            <a:off x="1" y="1411"/>
            <a:ext cx="12191999" cy="4456400"/>
          </a:xfrm>
          <a:prstGeom prst="rect">
            <a:avLst/>
          </a:prstGeom>
          <a:ln>
            <a:noFill/>
          </a:ln>
        </p:spPr>
      </p:pic>
    </p:spTree>
    <p:extLst>
      <p:ext uri="{BB962C8B-B14F-4D97-AF65-F5344CB8AC3E}">
        <p14:creationId xmlns:p14="http://schemas.microsoft.com/office/powerpoint/2010/main" val="925678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376AEB-98E3-E52B-300A-65AA437866F1}"/>
              </a:ext>
            </a:extLst>
          </p:cNvPr>
          <p:cNvSpPr>
            <a:spLocks noGrp="1"/>
          </p:cNvSpPr>
          <p:nvPr>
            <p:ph sz="quarter" idx="11"/>
          </p:nvPr>
        </p:nvSpPr>
        <p:spPr>
          <a:xfrm>
            <a:off x="741363" y="1614488"/>
            <a:ext cx="11077575" cy="4884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4">
            <a:extLst>
              <a:ext uri="{FF2B5EF4-FFF2-40B4-BE49-F238E27FC236}">
                <a16:creationId xmlns:a16="http://schemas.microsoft.com/office/drawing/2014/main" id="{F0B16BEE-C543-B15F-D785-3E82EBF191DF}"/>
              </a:ext>
            </a:extLst>
          </p:cNvPr>
          <p:cNvSpPr>
            <a:spLocks noGrp="1"/>
          </p:cNvSpPr>
          <p:nvPr>
            <p:ph type="title"/>
          </p:nvPr>
        </p:nvSpPr>
        <p:spPr>
          <a:xfrm>
            <a:off x="741363" y="288925"/>
            <a:ext cx="10515600" cy="1325563"/>
          </a:xfrm>
        </p:spPr>
        <p:txBody>
          <a:bodyPr>
            <a:normAutofit/>
          </a:bodyPr>
          <a:lstStyle>
            <a:lvl1pPr>
              <a:defRPr sz="2800" b="1">
                <a:solidFill>
                  <a:schemeClr val="bg1"/>
                </a:solidFill>
              </a:defRPr>
            </a:lvl1pPr>
          </a:lstStyle>
          <a:p>
            <a:r>
              <a:rPr lang="en-US"/>
              <a:t>Click to edit Master title style</a:t>
            </a:r>
            <a:endParaRPr lang="en-IE"/>
          </a:p>
        </p:txBody>
      </p:sp>
      <p:sp>
        <p:nvSpPr>
          <p:cNvPr id="2" name="Date Placeholder 1">
            <a:extLst>
              <a:ext uri="{FF2B5EF4-FFF2-40B4-BE49-F238E27FC236}">
                <a16:creationId xmlns:a16="http://schemas.microsoft.com/office/drawing/2014/main" id="{6B4CAC79-2D3C-0C54-3A7A-4AAF9487FD38}"/>
              </a:ext>
            </a:extLst>
          </p:cNvPr>
          <p:cNvSpPr>
            <a:spLocks noGrp="1"/>
          </p:cNvSpPr>
          <p:nvPr>
            <p:ph type="dt" sz="half" idx="12"/>
          </p:nvPr>
        </p:nvSpPr>
        <p:spPr/>
        <p:txBody>
          <a:bodyPr/>
          <a:lstStyle/>
          <a:p>
            <a:fld id="{96069ED7-772A-425F-9D63-5407F00BAD68}" type="datetime1">
              <a:rPr lang="en-US" smtClean="0"/>
              <a:t>12/16/2025</a:t>
            </a:fld>
            <a:endParaRPr lang="en-US"/>
          </a:p>
        </p:txBody>
      </p:sp>
      <p:sp>
        <p:nvSpPr>
          <p:cNvPr id="3" name="Footer Placeholder 2">
            <a:extLst>
              <a:ext uri="{FF2B5EF4-FFF2-40B4-BE49-F238E27FC236}">
                <a16:creationId xmlns:a16="http://schemas.microsoft.com/office/drawing/2014/main" id="{6B2D9AEE-D09D-F851-1534-2EF272794692}"/>
              </a:ext>
            </a:extLst>
          </p:cNvPr>
          <p:cNvSpPr>
            <a:spLocks noGrp="1"/>
          </p:cNvSpPr>
          <p:nvPr>
            <p:ph type="ftr" sz="quarter" idx="13"/>
          </p:nvPr>
        </p:nvSpPr>
        <p:spPr/>
        <p:txBody>
          <a:bodyPr/>
          <a:lstStyle/>
          <a:p>
            <a:r>
              <a:rPr lang="en-US"/>
              <a:t>0			</a:t>
            </a:r>
          </a:p>
        </p:txBody>
      </p:sp>
      <p:sp>
        <p:nvSpPr>
          <p:cNvPr id="6" name="Slide Number Placeholder 5">
            <a:extLst>
              <a:ext uri="{FF2B5EF4-FFF2-40B4-BE49-F238E27FC236}">
                <a16:creationId xmlns:a16="http://schemas.microsoft.com/office/drawing/2014/main" id="{91495D8C-3C25-B1A6-E693-0C0282ED9DCF}"/>
              </a:ext>
            </a:extLst>
          </p:cNvPr>
          <p:cNvSpPr>
            <a:spLocks noGrp="1"/>
          </p:cNvSpPr>
          <p:nvPr>
            <p:ph type="sldNum" sz="quarter" idx="14"/>
          </p:nvPr>
        </p:nvSpPr>
        <p:spPr/>
        <p:txBody>
          <a:bodyPr/>
          <a:lstStyle/>
          <a:p>
            <a:fld id="{93F8E2AB-3347-4A4C-A2CF-3A230CBFF2BC}" type="slidenum">
              <a:rPr lang="en-US" smtClean="0"/>
              <a:t>‹#›</a:t>
            </a:fld>
            <a:endParaRPr lang="en-US"/>
          </a:p>
        </p:txBody>
      </p:sp>
    </p:spTree>
    <p:extLst>
      <p:ext uri="{BB962C8B-B14F-4D97-AF65-F5344CB8AC3E}">
        <p14:creationId xmlns:p14="http://schemas.microsoft.com/office/powerpoint/2010/main" val="4252698012"/>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3621970"/>
            <a:ext cx="9040719"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4682563"/>
            <a:ext cx="9040718"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5">
            <a:extLst>
              <a:ext uri="{FF2B5EF4-FFF2-40B4-BE49-F238E27FC236}">
                <a16:creationId xmlns:a16="http://schemas.microsoft.com/office/drawing/2014/main" id="{3525E6E0-25E8-3021-8844-3D1DD91EEAAF}"/>
              </a:ext>
            </a:extLst>
          </p:cNvPr>
          <p:cNvSpPr>
            <a:spLocks noGrp="1"/>
          </p:cNvSpPr>
          <p:nvPr>
            <p:ph type="pic" sz="quarter" idx="10"/>
          </p:nvPr>
        </p:nvSpPr>
        <p:spPr>
          <a:xfrm>
            <a:off x="0" y="0"/>
            <a:ext cx="12192000" cy="3429000"/>
          </a:xfrm>
        </p:spPr>
        <p:txBody>
          <a:bodyPr/>
          <a:lstStyle/>
          <a:p>
            <a:r>
              <a:rPr lang="en-US"/>
              <a:t>Click icon to add picture</a:t>
            </a:r>
            <a:endParaRPr lang="en-IE"/>
          </a:p>
        </p:txBody>
      </p:sp>
      <p:sp>
        <p:nvSpPr>
          <p:cNvPr id="8" name="Picture Placeholder 7">
            <a:extLst>
              <a:ext uri="{FF2B5EF4-FFF2-40B4-BE49-F238E27FC236}">
                <a16:creationId xmlns:a16="http://schemas.microsoft.com/office/drawing/2014/main" id="{2CB08EBC-565B-7F56-10B8-26B02FCD00BE}"/>
              </a:ext>
            </a:extLst>
          </p:cNvPr>
          <p:cNvSpPr>
            <a:spLocks noGrp="1"/>
          </p:cNvSpPr>
          <p:nvPr>
            <p:ph type="pic" sz="quarter" idx="11" hasCustomPrompt="1"/>
          </p:nvPr>
        </p:nvSpPr>
        <p:spPr>
          <a:xfrm>
            <a:off x="358775" y="5827713"/>
            <a:ext cx="2563813" cy="709612"/>
          </a:xfrm>
        </p:spPr>
        <p:txBody>
          <a:bodyPr/>
          <a:lstStyle>
            <a:lvl1pPr>
              <a:defRPr sz="2000"/>
            </a:lvl1pPr>
          </a:lstStyle>
          <a:p>
            <a:r>
              <a:rPr lang="en-US"/>
              <a:t>Logo</a:t>
            </a:r>
            <a:endParaRPr lang="en-IE"/>
          </a:p>
        </p:txBody>
      </p:sp>
      <p:sp>
        <p:nvSpPr>
          <p:cNvPr id="11" name="Picture Placeholder 7">
            <a:extLst>
              <a:ext uri="{FF2B5EF4-FFF2-40B4-BE49-F238E27FC236}">
                <a16:creationId xmlns:a16="http://schemas.microsoft.com/office/drawing/2014/main" id="{03C5F2BC-3645-A71A-8D76-A336B3A27C5C}"/>
              </a:ext>
            </a:extLst>
          </p:cNvPr>
          <p:cNvSpPr>
            <a:spLocks noGrp="1"/>
          </p:cNvSpPr>
          <p:nvPr>
            <p:ph type="pic" sz="quarter" idx="12" hasCustomPrompt="1"/>
          </p:nvPr>
        </p:nvSpPr>
        <p:spPr>
          <a:xfrm>
            <a:off x="3375514" y="5834316"/>
            <a:ext cx="2563813" cy="709612"/>
          </a:xfrm>
        </p:spPr>
        <p:txBody>
          <a:bodyPr/>
          <a:lstStyle>
            <a:lvl1pPr>
              <a:defRPr sz="2000"/>
            </a:lvl1pPr>
          </a:lstStyle>
          <a:p>
            <a:r>
              <a:rPr lang="en-US"/>
              <a:t>Logo</a:t>
            </a:r>
            <a:endParaRPr lang="en-IE"/>
          </a:p>
        </p:txBody>
      </p:sp>
      <p:sp>
        <p:nvSpPr>
          <p:cNvPr id="12" name="Picture Placeholder 7">
            <a:extLst>
              <a:ext uri="{FF2B5EF4-FFF2-40B4-BE49-F238E27FC236}">
                <a16:creationId xmlns:a16="http://schemas.microsoft.com/office/drawing/2014/main" id="{C29727C1-BAB6-1074-1ADC-7CEDA68B8660}"/>
              </a:ext>
            </a:extLst>
          </p:cNvPr>
          <p:cNvSpPr>
            <a:spLocks noGrp="1"/>
          </p:cNvSpPr>
          <p:nvPr>
            <p:ph type="pic" sz="quarter" idx="13" hasCustomPrompt="1"/>
          </p:nvPr>
        </p:nvSpPr>
        <p:spPr>
          <a:xfrm>
            <a:off x="6322463" y="5834316"/>
            <a:ext cx="2563813" cy="709612"/>
          </a:xfrm>
        </p:spPr>
        <p:txBody>
          <a:bodyPr/>
          <a:lstStyle>
            <a:lvl1pPr>
              <a:defRPr sz="2000"/>
            </a:lvl1pPr>
          </a:lstStyle>
          <a:p>
            <a:r>
              <a:rPr lang="en-US"/>
              <a:t>Logo</a:t>
            </a:r>
            <a:endParaRPr lang="en-IE"/>
          </a:p>
        </p:txBody>
      </p:sp>
      <p:sp>
        <p:nvSpPr>
          <p:cNvPr id="13" name="Picture Placeholder 7">
            <a:extLst>
              <a:ext uri="{FF2B5EF4-FFF2-40B4-BE49-F238E27FC236}">
                <a16:creationId xmlns:a16="http://schemas.microsoft.com/office/drawing/2014/main" id="{5F1CB64E-F9BA-067C-FED4-74D11C19A71E}"/>
              </a:ext>
            </a:extLst>
          </p:cNvPr>
          <p:cNvSpPr>
            <a:spLocks noGrp="1"/>
          </p:cNvSpPr>
          <p:nvPr>
            <p:ph type="pic" sz="quarter" idx="14" hasCustomPrompt="1"/>
          </p:nvPr>
        </p:nvSpPr>
        <p:spPr>
          <a:xfrm>
            <a:off x="9269412" y="5822092"/>
            <a:ext cx="2563813" cy="709612"/>
          </a:xfrm>
        </p:spPr>
        <p:txBody>
          <a:bodyPr/>
          <a:lstStyle>
            <a:lvl1pPr>
              <a:defRPr sz="2000"/>
            </a:lvl1pPr>
          </a:lstStyle>
          <a:p>
            <a:r>
              <a:rPr lang="en-US"/>
              <a:t>Logo</a:t>
            </a:r>
            <a:endParaRPr lang="en-IE"/>
          </a:p>
        </p:txBody>
      </p:sp>
    </p:spTree>
    <p:extLst>
      <p:ext uri="{BB962C8B-B14F-4D97-AF65-F5344CB8AC3E}">
        <p14:creationId xmlns:p14="http://schemas.microsoft.com/office/powerpoint/2010/main" val="331854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3621970"/>
            <a:ext cx="9040719"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4682563"/>
            <a:ext cx="9040718"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5">
            <a:extLst>
              <a:ext uri="{FF2B5EF4-FFF2-40B4-BE49-F238E27FC236}">
                <a16:creationId xmlns:a16="http://schemas.microsoft.com/office/drawing/2014/main" id="{3525E6E0-25E8-3021-8844-3D1DD91EEAAF}"/>
              </a:ext>
            </a:extLst>
          </p:cNvPr>
          <p:cNvSpPr>
            <a:spLocks noGrp="1"/>
          </p:cNvSpPr>
          <p:nvPr>
            <p:ph type="pic" sz="quarter" idx="10"/>
          </p:nvPr>
        </p:nvSpPr>
        <p:spPr>
          <a:xfrm>
            <a:off x="0" y="0"/>
            <a:ext cx="12192000" cy="3429000"/>
          </a:xfrm>
        </p:spPr>
        <p:txBody>
          <a:bodyPr/>
          <a:lstStyle/>
          <a:p>
            <a:r>
              <a:rPr lang="en-US"/>
              <a:t>Click icon to add picture</a:t>
            </a:r>
            <a:endParaRPr lang="en-IE"/>
          </a:p>
        </p:txBody>
      </p:sp>
      <p:sp>
        <p:nvSpPr>
          <p:cNvPr id="8" name="Picture Placeholder 7">
            <a:extLst>
              <a:ext uri="{FF2B5EF4-FFF2-40B4-BE49-F238E27FC236}">
                <a16:creationId xmlns:a16="http://schemas.microsoft.com/office/drawing/2014/main" id="{2CB08EBC-565B-7F56-10B8-26B02FCD00BE}"/>
              </a:ext>
            </a:extLst>
          </p:cNvPr>
          <p:cNvSpPr>
            <a:spLocks noGrp="1"/>
          </p:cNvSpPr>
          <p:nvPr>
            <p:ph type="pic" sz="quarter" idx="11" hasCustomPrompt="1"/>
          </p:nvPr>
        </p:nvSpPr>
        <p:spPr>
          <a:xfrm>
            <a:off x="358775" y="5827713"/>
            <a:ext cx="2563813" cy="709612"/>
          </a:xfrm>
        </p:spPr>
        <p:txBody>
          <a:bodyPr/>
          <a:lstStyle>
            <a:lvl1pPr>
              <a:defRPr sz="2000"/>
            </a:lvl1pPr>
          </a:lstStyle>
          <a:p>
            <a:r>
              <a:rPr lang="en-US"/>
              <a:t>Logo</a:t>
            </a:r>
            <a:endParaRPr lang="en-IE"/>
          </a:p>
        </p:txBody>
      </p:sp>
      <p:sp>
        <p:nvSpPr>
          <p:cNvPr id="11" name="Picture Placeholder 7">
            <a:extLst>
              <a:ext uri="{FF2B5EF4-FFF2-40B4-BE49-F238E27FC236}">
                <a16:creationId xmlns:a16="http://schemas.microsoft.com/office/drawing/2014/main" id="{03C5F2BC-3645-A71A-8D76-A336B3A27C5C}"/>
              </a:ext>
            </a:extLst>
          </p:cNvPr>
          <p:cNvSpPr>
            <a:spLocks noGrp="1"/>
          </p:cNvSpPr>
          <p:nvPr>
            <p:ph type="pic" sz="quarter" idx="12" hasCustomPrompt="1"/>
          </p:nvPr>
        </p:nvSpPr>
        <p:spPr>
          <a:xfrm>
            <a:off x="3375514" y="5834316"/>
            <a:ext cx="2563813" cy="709612"/>
          </a:xfrm>
        </p:spPr>
        <p:txBody>
          <a:bodyPr/>
          <a:lstStyle>
            <a:lvl1pPr>
              <a:defRPr sz="2000"/>
            </a:lvl1pPr>
          </a:lstStyle>
          <a:p>
            <a:r>
              <a:rPr lang="en-US"/>
              <a:t>Logo</a:t>
            </a:r>
            <a:endParaRPr lang="en-IE"/>
          </a:p>
        </p:txBody>
      </p:sp>
      <p:sp>
        <p:nvSpPr>
          <p:cNvPr id="12" name="Picture Placeholder 7">
            <a:extLst>
              <a:ext uri="{FF2B5EF4-FFF2-40B4-BE49-F238E27FC236}">
                <a16:creationId xmlns:a16="http://schemas.microsoft.com/office/drawing/2014/main" id="{C29727C1-BAB6-1074-1ADC-7CEDA68B8660}"/>
              </a:ext>
            </a:extLst>
          </p:cNvPr>
          <p:cNvSpPr>
            <a:spLocks noGrp="1"/>
          </p:cNvSpPr>
          <p:nvPr>
            <p:ph type="pic" sz="quarter" idx="13" hasCustomPrompt="1"/>
          </p:nvPr>
        </p:nvSpPr>
        <p:spPr>
          <a:xfrm>
            <a:off x="6322463" y="5834316"/>
            <a:ext cx="2563813" cy="709612"/>
          </a:xfrm>
        </p:spPr>
        <p:txBody>
          <a:bodyPr/>
          <a:lstStyle>
            <a:lvl1pPr>
              <a:defRPr sz="2000"/>
            </a:lvl1pPr>
          </a:lstStyle>
          <a:p>
            <a:r>
              <a:rPr lang="en-US"/>
              <a:t>Logo</a:t>
            </a:r>
            <a:endParaRPr lang="en-IE"/>
          </a:p>
        </p:txBody>
      </p:sp>
      <p:sp>
        <p:nvSpPr>
          <p:cNvPr id="13" name="Picture Placeholder 7">
            <a:extLst>
              <a:ext uri="{FF2B5EF4-FFF2-40B4-BE49-F238E27FC236}">
                <a16:creationId xmlns:a16="http://schemas.microsoft.com/office/drawing/2014/main" id="{5F1CB64E-F9BA-067C-FED4-74D11C19A71E}"/>
              </a:ext>
            </a:extLst>
          </p:cNvPr>
          <p:cNvSpPr>
            <a:spLocks noGrp="1"/>
          </p:cNvSpPr>
          <p:nvPr>
            <p:ph type="pic" sz="quarter" idx="14" hasCustomPrompt="1"/>
          </p:nvPr>
        </p:nvSpPr>
        <p:spPr>
          <a:xfrm>
            <a:off x="9269412" y="5822092"/>
            <a:ext cx="2563813" cy="709612"/>
          </a:xfrm>
        </p:spPr>
        <p:txBody>
          <a:bodyPr/>
          <a:lstStyle>
            <a:lvl1pPr>
              <a:defRPr sz="2000"/>
            </a:lvl1pPr>
          </a:lstStyle>
          <a:p>
            <a:r>
              <a:rPr lang="en-US"/>
              <a:t>Logo</a:t>
            </a:r>
            <a:endParaRPr lang="en-IE"/>
          </a:p>
        </p:txBody>
      </p:sp>
    </p:spTree>
    <p:extLst>
      <p:ext uri="{BB962C8B-B14F-4D97-AF65-F5344CB8AC3E}">
        <p14:creationId xmlns:p14="http://schemas.microsoft.com/office/powerpoint/2010/main" val="2762524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0"/>
            <a:ext cx="12192000" cy="4456113"/>
          </a:xfrm>
        </p:spPr>
        <p:txBody>
          <a:bodyPr/>
          <a:lstStyle/>
          <a:p>
            <a:r>
              <a:rPr lang="en-US"/>
              <a:t>Click icon to add picture</a:t>
            </a:r>
            <a:endParaRPr lang="en-IE"/>
          </a:p>
        </p:txBody>
      </p:sp>
    </p:spTree>
    <p:extLst>
      <p:ext uri="{BB962C8B-B14F-4D97-AF65-F5344CB8AC3E}">
        <p14:creationId xmlns:p14="http://schemas.microsoft.com/office/powerpoint/2010/main" val="1172650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1E01-891A-E5BA-1A29-17C3B9BA33A4}"/>
              </a:ext>
            </a:extLst>
          </p:cNvPr>
          <p:cNvSpPr>
            <a:spLocks noGrp="1"/>
          </p:cNvSpPr>
          <p:nvPr>
            <p:ph type="title"/>
          </p:nvPr>
        </p:nvSpPr>
        <p:spPr/>
        <p:txBody>
          <a:bodyPr>
            <a:normAutofit/>
          </a:bodyPr>
          <a:lstStyle>
            <a:lvl1pPr>
              <a:defRPr lang="en-IE" sz="2800" b="1" kern="1200" dirty="0">
                <a:solidFill>
                  <a:schemeClr val="bg1"/>
                </a:solidFill>
                <a:latin typeface="Lucida Bright" panose="02040602050505020304" pitchFamily="18" charset="0"/>
                <a:ea typeface="+mj-ea"/>
                <a:cs typeface="+mj-cs"/>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EC7D2A9-8ABB-D54F-6B9D-1EF771BC8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959E98B-47D1-64E6-B6C2-621E8F3D8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AD13712-CEF8-9DFA-7C1B-126464FA7F04}"/>
              </a:ext>
            </a:extLst>
          </p:cNvPr>
          <p:cNvSpPr>
            <a:spLocks noGrp="1"/>
          </p:cNvSpPr>
          <p:nvPr>
            <p:ph type="dt" sz="half" idx="10"/>
          </p:nvPr>
        </p:nvSpPr>
        <p:spPr/>
        <p:txBody>
          <a:bodyPr/>
          <a:lstStyle/>
          <a:p>
            <a:fld id="{D46D64B6-2EFF-4DBF-A406-36D48B32D587}" type="datetime1">
              <a:rPr lang="en-US" smtClean="0"/>
              <a:t>12/16/2025</a:t>
            </a:fld>
            <a:endParaRPr lang="en-IE"/>
          </a:p>
        </p:txBody>
      </p:sp>
      <p:sp>
        <p:nvSpPr>
          <p:cNvPr id="6" name="Footer Placeholder 5">
            <a:extLst>
              <a:ext uri="{FF2B5EF4-FFF2-40B4-BE49-F238E27FC236}">
                <a16:creationId xmlns:a16="http://schemas.microsoft.com/office/drawing/2014/main" id="{D7709702-EA71-7DD0-05A7-3F4C79B47989}"/>
              </a:ext>
            </a:extLst>
          </p:cNvPr>
          <p:cNvSpPr>
            <a:spLocks noGrp="1"/>
          </p:cNvSpPr>
          <p:nvPr>
            <p:ph type="ftr" sz="quarter" idx="11"/>
          </p:nvPr>
        </p:nvSpPr>
        <p:spPr/>
        <p:txBody>
          <a:bodyPr/>
          <a:lstStyle/>
          <a:p>
            <a:r>
              <a:rPr lang="en-IE"/>
              <a:t>0   </a:t>
            </a:r>
          </a:p>
        </p:txBody>
      </p:sp>
      <p:sp>
        <p:nvSpPr>
          <p:cNvPr id="7" name="Slide Number Placeholder 6">
            <a:extLst>
              <a:ext uri="{FF2B5EF4-FFF2-40B4-BE49-F238E27FC236}">
                <a16:creationId xmlns:a16="http://schemas.microsoft.com/office/drawing/2014/main" id="{A0FE04DB-B06D-AB7C-58CC-D4220621A080}"/>
              </a:ext>
            </a:extLst>
          </p:cNvPr>
          <p:cNvSpPr>
            <a:spLocks noGrp="1"/>
          </p:cNvSpPr>
          <p:nvPr>
            <p:ph type="sldNum" sz="quarter" idx="12"/>
          </p:nvPr>
        </p:nvSpPr>
        <p:spPr/>
        <p:txBody>
          <a:bodyPr/>
          <a:lstStyle/>
          <a:p>
            <a:fld id="{16F21BE2-2DAE-4B3C-8BD6-17C60E8885C2}" type="slidenum">
              <a:rPr lang="en-IE" smtClean="0"/>
              <a:t>‹#›</a:t>
            </a:fld>
            <a:endParaRPr lang="en-IE"/>
          </a:p>
        </p:txBody>
      </p:sp>
    </p:spTree>
    <p:extLst>
      <p:ext uri="{BB962C8B-B14F-4D97-AF65-F5344CB8AC3E}">
        <p14:creationId xmlns:p14="http://schemas.microsoft.com/office/powerpoint/2010/main" val="3784853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B39-551D-8EC6-C553-0D01034884DF}"/>
              </a:ext>
            </a:extLst>
          </p:cNvPr>
          <p:cNvSpPr>
            <a:spLocks noGrp="1"/>
          </p:cNvSpPr>
          <p:nvPr>
            <p:ph type="title"/>
          </p:nvPr>
        </p:nvSpPr>
        <p:spPr>
          <a:xfrm>
            <a:off x="839788" y="365125"/>
            <a:ext cx="8847992" cy="1149351"/>
          </a:xfrm>
          <a:noFill/>
        </p:spPr>
        <p:txBody>
          <a:bodyPr>
            <a:normAutofit/>
          </a:bodyPr>
          <a:lstStyle>
            <a:lvl1pPr>
              <a:defRPr sz="2800" b="1">
                <a:solidFill>
                  <a:schemeClr val="bg1"/>
                </a:solidFill>
              </a:defRPr>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A6D4D34-2E46-B4C8-9A99-57046B2EE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EFDA-10DF-B40A-734D-567A1A49F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14DF106-A7FA-5A14-CC6F-670E95D66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FA573-C071-F305-5B92-9931AA198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DBC8CD-0B7D-C44A-51AA-C0AEFA56E4D1}"/>
              </a:ext>
            </a:extLst>
          </p:cNvPr>
          <p:cNvSpPr>
            <a:spLocks noGrp="1"/>
          </p:cNvSpPr>
          <p:nvPr>
            <p:ph type="dt" sz="half" idx="10"/>
          </p:nvPr>
        </p:nvSpPr>
        <p:spPr/>
        <p:txBody>
          <a:bodyPr/>
          <a:lstStyle/>
          <a:p>
            <a:fld id="{DE9566AB-DDC4-400D-B7F4-969951937890}" type="datetime1">
              <a:rPr lang="en-US" smtClean="0"/>
              <a:t>12/16/2025</a:t>
            </a:fld>
            <a:endParaRPr lang="en-IE"/>
          </a:p>
        </p:txBody>
      </p:sp>
      <p:sp>
        <p:nvSpPr>
          <p:cNvPr id="8" name="Footer Placeholder 7">
            <a:extLst>
              <a:ext uri="{FF2B5EF4-FFF2-40B4-BE49-F238E27FC236}">
                <a16:creationId xmlns:a16="http://schemas.microsoft.com/office/drawing/2014/main" id="{3CF6C43E-7832-6589-4697-23ED2EC10AB3}"/>
              </a:ext>
            </a:extLst>
          </p:cNvPr>
          <p:cNvSpPr>
            <a:spLocks noGrp="1"/>
          </p:cNvSpPr>
          <p:nvPr>
            <p:ph type="ftr" sz="quarter" idx="11"/>
          </p:nvPr>
        </p:nvSpPr>
        <p:spPr/>
        <p:txBody>
          <a:bodyPr/>
          <a:lstStyle/>
          <a:p>
            <a:r>
              <a:rPr lang="en-IE"/>
              <a:t>0   </a:t>
            </a:r>
          </a:p>
        </p:txBody>
      </p:sp>
      <p:sp>
        <p:nvSpPr>
          <p:cNvPr id="9" name="Slide Number Placeholder 8">
            <a:extLst>
              <a:ext uri="{FF2B5EF4-FFF2-40B4-BE49-F238E27FC236}">
                <a16:creationId xmlns:a16="http://schemas.microsoft.com/office/drawing/2014/main" id="{497BF5D2-7E63-62FE-822D-D9657D479657}"/>
              </a:ext>
            </a:extLst>
          </p:cNvPr>
          <p:cNvSpPr>
            <a:spLocks noGrp="1"/>
          </p:cNvSpPr>
          <p:nvPr>
            <p:ph type="sldNum" sz="quarter" idx="12"/>
          </p:nvPr>
        </p:nvSpPr>
        <p:spPr/>
        <p:txBody>
          <a:bodyPr/>
          <a:lstStyle/>
          <a:p>
            <a:fld id="{16AFB77D-A57D-4B55-B8F4-E96311C73140}" type="slidenum">
              <a:rPr lang="en-IE" smtClean="0"/>
              <a:t>‹#›</a:t>
            </a:fld>
            <a:endParaRPr lang="en-IE"/>
          </a:p>
        </p:txBody>
      </p:sp>
    </p:spTree>
    <p:extLst>
      <p:ext uri="{BB962C8B-B14F-4D97-AF65-F5344CB8AC3E}">
        <p14:creationId xmlns:p14="http://schemas.microsoft.com/office/powerpoint/2010/main" val="12978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5D9998-E702-E06B-467C-C7A67EB7570F}"/>
              </a:ext>
            </a:extLst>
          </p:cNvPr>
          <p:cNvSpPr>
            <a:spLocks noGrp="1"/>
          </p:cNvSpPr>
          <p:nvPr>
            <p:ph sz="quarter" idx="11"/>
          </p:nvPr>
        </p:nvSpPr>
        <p:spPr>
          <a:xfrm>
            <a:off x="741363" y="358775"/>
            <a:ext cx="11090275"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359B801-EF07-4C0C-9C83-E15EEEB30616}"/>
              </a:ext>
            </a:extLst>
          </p:cNvPr>
          <p:cNvSpPr>
            <a:spLocks noGrp="1"/>
          </p:cNvSpPr>
          <p:nvPr>
            <p:ph type="title"/>
          </p:nvPr>
        </p:nvSpPr>
        <p:spPr>
          <a:xfrm>
            <a:off x="511629" y="5314950"/>
            <a:ext cx="10515600" cy="1325563"/>
          </a:xfrm>
        </p:spPr>
        <p:txBody>
          <a:bodyPr>
            <a:normAutofit/>
          </a:bodyPr>
          <a:lstStyle>
            <a:lvl1pPr>
              <a:defRPr sz="2800" b="1">
                <a:solidFill>
                  <a:schemeClr val="bg1"/>
                </a:solidFill>
              </a:defRPr>
            </a:lvl1pPr>
          </a:lstStyle>
          <a:p>
            <a:r>
              <a:rPr lang="en-US"/>
              <a:t>Click to edit Master title style</a:t>
            </a:r>
            <a:endParaRPr lang="en-IE"/>
          </a:p>
        </p:txBody>
      </p:sp>
    </p:spTree>
    <p:extLst>
      <p:ext uri="{BB962C8B-B14F-4D97-AF65-F5344CB8AC3E}">
        <p14:creationId xmlns:p14="http://schemas.microsoft.com/office/powerpoint/2010/main" val="340980252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88D79-D517-094A-12CB-8DAF2CB62732}"/>
              </a:ext>
            </a:extLst>
          </p:cNvPr>
          <p:cNvSpPr>
            <a:spLocks noGrp="1"/>
          </p:cNvSpPr>
          <p:nvPr>
            <p:ph type="title"/>
          </p:nvPr>
        </p:nvSpPr>
        <p:spPr>
          <a:xfrm>
            <a:off x="2541784" y="360361"/>
            <a:ext cx="9289854" cy="1312855"/>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66F46FBF-6880-FBEF-12F4-94FC409D61A6}"/>
              </a:ext>
            </a:extLst>
          </p:cNvPr>
          <p:cNvSpPr>
            <a:spLocks noGrp="1"/>
          </p:cNvSpPr>
          <p:nvPr>
            <p:ph sz="quarter" idx="11"/>
          </p:nvPr>
        </p:nvSpPr>
        <p:spPr>
          <a:xfrm>
            <a:off x="2541588" y="1846264"/>
            <a:ext cx="9290050" cy="4651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E01510B1-1CC6-3F16-3DB9-65B174735B38}"/>
              </a:ext>
            </a:extLst>
          </p:cNvPr>
          <p:cNvSpPr>
            <a:spLocks noGrp="1"/>
          </p:cNvSpPr>
          <p:nvPr>
            <p:ph type="body" sz="quarter" idx="12"/>
          </p:nvPr>
        </p:nvSpPr>
        <p:spPr>
          <a:xfrm>
            <a:off x="569913" y="1922463"/>
            <a:ext cx="1398587" cy="3862387"/>
          </a:xfrm>
        </p:spPr>
        <p:txBody>
          <a:bodyPr anchor="ctr"/>
          <a:lstStyle>
            <a:lvl1pPr marL="0" indent="0">
              <a:buNone/>
              <a:defRPr>
                <a:solidFill>
                  <a:schemeClr val="bg1"/>
                </a:solidFill>
                <a:latin typeface="Lucida Bright" panose="02040602050505020304" pitchFamily="18" charset="0"/>
              </a:defRPr>
            </a:lvl1pPr>
          </a:lstStyle>
          <a:p>
            <a:pPr lvl="0"/>
            <a:r>
              <a:rPr lang="en-US"/>
              <a:t>Click to edit Master text styles</a:t>
            </a:r>
          </a:p>
        </p:txBody>
      </p:sp>
    </p:spTree>
    <p:extLst>
      <p:ext uri="{BB962C8B-B14F-4D97-AF65-F5344CB8AC3E}">
        <p14:creationId xmlns:p14="http://schemas.microsoft.com/office/powerpoint/2010/main" val="384297519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4EF81-0B2B-7744-BE1E-1B7EAA4A3A09}"/>
              </a:ext>
            </a:extLst>
          </p:cNvPr>
          <p:cNvSpPr>
            <a:spLocks noGrp="1"/>
          </p:cNvSpPr>
          <p:nvPr>
            <p:ph type="title"/>
          </p:nvPr>
        </p:nvSpPr>
        <p:spPr>
          <a:xfrm>
            <a:off x="369285" y="861849"/>
            <a:ext cx="9289854"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C0FDF31F-9540-F6FF-D783-3827CEF0BC46}"/>
              </a:ext>
            </a:extLst>
          </p:cNvPr>
          <p:cNvSpPr>
            <a:spLocks noGrp="1"/>
          </p:cNvSpPr>
          <p:nvPr>
            <p:ph sz="quarter" idx="11"/>
          </p:nvPr>
        </p:nvSpPr>
        <p:spPr>
          <a:xfrm>
            <a:off x="369888" y="1905000"/>
            <a:ext cx="928846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2CF37953-6337-B9CF-6A82-E6394077C285}"/>
              </a:ext>
            </a:extLst>
          </p:cNvPr>
          <p:cNvSpPr>
            <a:spLocks noGrp="1"/>
          </p:cNvSpPr>
          <p:nvPr>
            <p:ph type="body" sz="quarter" idx="12"/>
          </p:nvPr>
        </p:nvSpPr>
        <p:spPr>
          <a:xfrm>
            <a:off x="10067925" y="1757363"/>
            <a:ext cx="1657350" cy="441007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p:txBody>
      </p:sp>
    </p:spTree>
    <p:extLst>
      <p:ext uri="{BB962C8B-B14F-4D97-AF65-F5344CB8AC3E}">
        <p14:creationId xmlns:p14="http://schemas.microsoft.com/office/powerpoint/2010/main" val="38932798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D2EAD3-B3C8-1AAE-2E57-A22516283373}"/>
              </a:ext>
            </a:extLst>
          </p:cNvPr>
          <p:cNvSpPr>
            <a:spLocks noGrp="1"/>
          </p:cNvSpPr>
          <p:nvPr>
            <p:ph type="title"/>
          </p:nvPr>
        </p:nvSpPr>
        <p:spPr>
          <a:xfrm>
            <a:off x="4445998" y="424851"/>
            <a:ext cx="7388650"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7" name="Content Placeholder 6">
            <a:extLst>
              <a:ext uri="{FF2B5EF4-FFF2-40B4-BE49-F238E27FC236}">
                <a16:creationId xmlns:a16="http://schemas.microsoft.com/office/drawing/2014/main" id="{264C86FA-F521-C3E1-C25E-A52AE7F9F3E4}"/>
              </a:ext>
            </a:extLst>
          </p:cNvPr>
          <p:cNvSpPr>
            <a:spLocks noGrp="1"/>
          </p:cNvSpPr>
          <p:nvPr>
            <p:ph sz="quarter" idx="11"/>
          </p:nvPr>
        </p:nvSpPr>
        <p:spPr>
          <a:xfrm>
            <a:off x="4511675" y="1601788"/>
            <a:ext cx="732313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736624C3-4FA3-CC01-7863-58CDFF563C8C}"/>
              </a:ext>
            </a:extLst>
          </p:cNvPr>
          <p:cNvSpPr>
            <a:spLocks noGrp="1"/>
          </p:cNvSpPr>
          <p:nvPr>
            <p:ph type="body" sz="quarter" idx="12"/>
          </p:nvPr>
        </p:nvSpPr>
        <p:spPr>
          <a:xfrm>
            <a:off x="549275" y="1778000"/>
            <a:ext cx="3473450" cy="4622800"/>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576143385"/>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5" y="433932"/>
            <a:ext cx="7426682"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CFF54BC0-5300-042B-CB3F-776203BDE92B}"/>
              </a:ext>
            </a:extLst>
          </p:cNvPr>
          <p:cNvSpPr>
            <a:spLocks noGrp="1"/>
          </p:cNvSpPr>
          <p:nvPr>
            <p:ph sz="quarter" idx="11"/>
          </p:nvPr>
        </p:nvSpPr>
        <p:spPr>
          <a:xfrm>
            <a:off x="369888" y="1601788"/>
            <a:ext cx="7426325" cy="482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17F70563-EC56-4282-81FD-208A98571823}"/>
              </a:ext>
            </a:extLst>
          </p:cNvPr>
          <p:cNvSpPr>
            <a:spLocks noGrp="1"/>
          </p:cNvSpPr>
          <p:nvPr>
            <p:ph type="body" sz="quarter" idx="12"/>
          </p:nvPr>
        </p:nvSpPr>
        <p:spPr>
          <a:xfrm>
            <a:off x="8310563" y="1747838"/>
            <a:ext cx="3313112" cy="458152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4611432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6" y="433932"/>
            <a:ext cx="4007223"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mn-lt"/>
                <a:cs typeface="FiraGO"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US"/>
              <a:t>Click icon to add picture</a:t>
            </a:r>
            <a:endParaRPr lang="en-IE"/>
          </a:p>
        </p:txBody>
      </p:sp>
    </p:spTree>
    <p:extLst>
      <p:ext uri="{BB962C8B-B14F-4D97-AF65-F5344CB8AC3E}">
        <p14:creationId xmlns:p14="http://schemas.microsoft.com/office/powerpoint/2010/main" val="429468428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24617290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0"/>
            <a:ext cx="12192000" cy="4456113"/>
          </a:xfrm>
        </p:spPr>
        <p:txBody>
          <a:bodyPr/>
          <a:lstStyle/>
          <a:p>
            <a:r>
              <a:rPr lang="en-US"/>
              <a:t>Click icon to add picture</a:t>
            </a:r>
            <a:endParaRPr lang="en-IE"/>
          </a:p>
        </p:txBody>
      </p:sp>
    </p:spTree>
    <p:extLst>
      <p:ext uri="{BB962C8B-B14F-4D97-AF65-F5344CB8AC3E}">
        <p14:creationId xmlns:p14="http://schemas.microsoft.com/office/powerpoint/2010/main" val="778374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AFE663-5B50-3373-0A8E-8B738123713F}"/>
              </a:ext>
            </a:extLst>
          </p:cNvPr>
          <p:cNvSpPr>
            <a:spLocks noGrp="1"/>
          </p:cNvSpPr>
          <p:nvPr>
            <p:ph type="body" sz="quarter" idx="11"/>
          </p:nvPr>
        </p:nvSpPr>
        <p:spPr>
          <a:xfrm>
            <a:off x="358775" y="2956845"/>
            <a:ext cx="11442700" cy="217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E651AA5-75E8-D91A-60D1-0EA937C2E75A}"/>
              </a:ext>
            </a:extLst>
          </p:cNvPr>
          <p:cNvSpPr>
            <a:spLocks noGrp="1"/>
          </p:cNvSpPr>
          <p:nvPr>
            <p:ph type="title"/>
          </p:nvPr>
        </p:nvSpPr>
        <p:spPr>
          <a:xfrm>
            <a:off x="358775" y="449101"/>
            <a:ext cx="10515600" cy="1325563"/>
          </a:xfrm>
        </p:spPr>
        <p:txBody>
          <a:bodyPr>
            <a:normAutofit/>
          </a:bodyPr>
          <a:lstStyle>
            <a:lvl1pPr>
              <a:defRPr sz="2800" b="1">
                <a:solidFill>
                  <a:srgbClr val="003C69"/>
                </a:solidFill>
              </a:defRPr>
            </a:lvl1pPr>
          </a:lstStyle>
          <a:p>
            <a:r>
              <a:rPr lang="en-US"/>
              <a:t>Click to edit Master title style</a:t>
            </a:r>
            <a:endParaRPr lang="en-IE"/>
          </a:p>
        </p:txBody>
      </p:sp>
    </p:spTree>
    <p:extLst>
      <p:ext uri="{BB962C8B-B14F-4D97-AF65-F5344CB8AC3E}">
        <p14:creationId xmlns:p14="http://schemas.microsoft.com/office/powerpoint/2010/main" val="375718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12465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50EE9133-AADC-FE32-FD1B-758984BD8515}"/>
              </a:ext>
            </a:extLst>
          </p:cNvPr>
          <p:cNvPicPr>
            <a:picLocks noChangeAspect="1"/>
          </p:cNvPicPr>
          <p:nvPr userDrawn="1"/>
        </p:nvPicPr>
        <p:blipFill>
          <a:blip r:embed="rId2"/>
          <a:stretch>
            <a:fillRect/>
          </a:stretch>
        </p:blipFill>
        <p:spPr>
          <a:xfrm>
            <a:off x="10337381" y="345232"/>
            <a:ext cx="1509211" cy="1029356"/>
          </a:xfrm>
          <a:prstGeom prst="rect">
            <a:avLst/>
          </a:prstGeom>
        </p:spPr>
      </p:pic>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54043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19BB8-11E1-82E8-AB9A-19DB67E2DD56}"/>
              </a:ext>
            </a:extLst>
          </p:cNvPr>
          <p:cNvSpPr>
            <a:spLocks noGrp="1"/>
          </p:cNvSpPr>
          <p:nvPr>
            <p:ph sz="quarter" idx="11"/>
          </p:nvPr>
        </p:nvSpPr>
        <p:spPr>
          <a:xfrm>
            <a:off x="731838" y="1649413"/>
            <a:ext cx="110871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DDD823F7-2A45-61C4-AC9F-DF8E33210D57}"/>
              </a:ext>
            </a:extLst>
          </p:cNvPr>
          <p:cNvSpPr>
            <a:spLocks noGrp="1"/>
          </p:cNvSpPr>
          <p:nvPr>
            <p:ph type="title"/>
          </p:nvPr>
        </p:nvSpPr>
        <p:spPr>
          <a:xfrm>
            <a:off x="492967" y="221214"/>
            <a:ext cx="10515600" cy="1325563"/>
          </a:xfrm>
        </p:spPr>
        <p:txBody>
          <a:bodyPr>
            <a:normAutofit/>
          </a:bodyPr>
          <a:lstStyle>
            <a:lvl1pPr>
              <a:defRPr sz="2800" b="1"/>
            </a:lvl1pPr>
          </a:lstStyle>
          <a:p>
            <a:r>
              <a:rPr lang="en-US"/>
              <a:t>Click to edit Master title style</a:t>
            </a:r>
            <a:endParaRPr lang="en-IE"/>
          </a:p>
        </p:txBody>
      </p:sp>
    </p:spTree>
    <p:extLst>
      <p:ext uri="{BB962C8B-B14F-4D97-AF65-F5344CB8AC3E}">
        <p14:creationId xmlns:p14="http://schemas.microsoft.com/office/powerpoint/2010/main" val="66993764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5" y="1996824"/>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265421EA-6034-B3C5-B41D-D4FDE52E069F}"/>
              </a:ext>
            </a:extLst>
          </p:cNvPr>
          <p:cNvSpPr>
            <a:spLocks noGrp="1"/>
          </p:cNvSpPr>
          <p:nvPr>
            <p:ph type="title"/>
          </p:nvPr>
        </p:nvSpPr>
        <p:spPr>
          <a:xfrm>
            <a:off x="250371" y="357809"/>
            <a:ext cx="10515600" cy="1325563"/>
          </a:xfrm>
        </p:spPr>
        <p:txBody>
          <a:bodyPr>
            <a:normAutofit/>
          </a:bodyPr>
          <a:lstStyle>
            <a:lvl1pPr>
              <a:defRPr sz="2800" b="1">
                <a:solidFill>
                  <a:srgbClr val="FFB100"/>
                </a:solidFill>
              </a:defRPr>
            </a:lvl1pPr>
          </a:lstStyle>
          <a:p>
            <a:r>
              <a:rPr lang="en-US"/>
              <a:t>Click to edit Master title style</a:t>
            </a:r>
            <a:endParaRPr lang="en-IE"/>
          </a:p>
        </p:txBody>
      </p:sp>
    </p:spTree>
    <p:extLst>
      <p:ext uri="{BB962C8B-B14F-4D97-AF65-F5344CB8AC3E}">
        <p14:creationId xmlns:p14="http://schemas.microsoft.com/office/powerpoint/2010/main" val="380601742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950405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A230F81-C97F-E129-871D-E07494A58C76}"/>
              </a:ext>
            </a:extLst>
          </p:cNvPr>
          <p:cNvPicPr>
            <a:picLocks noChangeAspect="1"/>
          </p:cNvPicPr>
          <p:nvPr userDrawn="1"/>
        </p:nvPicPr>
        <p:blipFill>
          <a:blip r:embed="rId3"/>
          <a:stretch>
            <a:fillRect/>
          </a:stretch>
        </p:blipFill>
        <p:spPr>
          <a:xfrm>
            <a:off x="9934576" y="345431"/>
            <a:ext cx="1898650" cy="1294973"/>
          </a:xfrm>
          <a:prstGeom prst="rect">
            <a:avLst/>
          </a:prstGeom>
        </p:spPr>
      </p:pic>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81216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03C6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587661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Blue">
    <p:bg>
      <p:bgPr>
        <a:solidFill>
          <a:srgbClr val="003C69"/>
        </a:solidFill>
        <a:effectLst/>
      </p:bgPr>
    </p:bg>
    <p:spTree>
      <p:nvGrpSpPr>
        <p:cNvPr id="1" name=""/>
        <p:cNvGrpSpPr/>
        <p:nvPr/>
      </p:nvGrpSpPr>
      <p:grpSpPr>
        <a:xfrm>
          <a:off x="0" y="0"/>
          <a:ext cx="0" cy="0"/>
          <a:chOff x="0" y="0"/>
          <a:chExt cx="0" cy="0"/>
        </a:xfrm>
      </p:grpSpPr>
      <p:pic>
        <p:nvPicPr>
          <p:cNvPr id="2" name="Picture 1" descr="A yellow sign with black text&#10;&#10;AI-generated content may be incorrect.">
            <a:extLst>
              <a:ext uri="{FF2B5EF4-FFF2-40B4-BE49-F238E27FC236}">
                <a16:creationId xmlns:a16="http://schemas.microsoft.com/office/drawing/2014/main" id="{7D545FEC-AD40-1EFF-C406-E6139E61B895}"/>
              </a:ext>
            </a:extLst>
          </p:cNvPr>
          <p:cNvPicPr>
            <a:picLocks noChangeAspect="1"/>
          </p:cNvPicPr>
          <p:nvPr userDrawn="1"/>
        </p:nvPicPr>
        <p:blipFill>
          <a:blip r:embed="rId2"/>
          <a:stretch>
            <a:fillRect/>
          </a:stretch>
        </p:blipFill>
        <p:spPr>
          <a:xfrm>
            <a:off x="9934576" y="345431"/>
            <a:ext cx="1898650" cy="1294973"/>
          </a:xfrm>
          <a:prstGeom prst="rect">
            <a:avLst/>
          </a:prstGeom>
        </p:spPr>
      </p:pic>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91001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1E01-891A-E5BA-1A29-17C3B9BA33A4}"/>
              </a:ext>
            </a:extLst>
          </p:cNvPr>
          <p:cNvSpPr>
            <a:spLocks noGrp="1"/>
          </p:cNvSpPr>
          <p:nvPr>
            <p:ph type="title"/>
          </p:nvPr>
        </p:nvSpPr>
        <p:spPr/>
        <p:txBody>
          <a:bodyPr>
            <a:normAutofit/>
          </a:bodyPr>
          <a:lstStyle>
            <a:lvl1pPr>
              <a:defRPr lang="en-IE" sz="2800" b="1" kern="1200" dirty="0">
                <a:solidFill>
                  <a:schemeClr val="bg1"/>
                </a:solidFill>
                <a:latin typeface="Lucida Bright" panose="02040602050505020304" pitchFamily="18" charset="0"/>
                <a:ea typeface="+mj-ea"/>
                <a:cs typeface="+mj-cs"/>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EC7D2A9-8ABB-D54F-6B9D-1EF771BC8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959E98B-47D1-64E6-B6C2-621E8F3D8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AD13712-CEF8-9DFA-7C1B-126464FA7F04}"/>
              </a:ext>
            </a:extLst>
          </p:cNvPr>
          <p:cNvSpPr>
            <a:spLocks noGrp="1"/>
          </p:cNvSpPr>
          <p:nvPr>
            <p:ph type="dt" sz="half" idx="10"/>
          </p:nvPr>
        </p:nvSpPr>
        <p:spPr/>
        <p:txBody>
          <a:bodyPr/>
          <a:lstStyle/>
          <a:p>
            <a:fld id="{F225B519-7999-4F86-A95E-6FA74494C9F5}" type="datetimeFigureOut">
              <a:rPr lang="en-IE" smtClean="0"/>
              <a:t>16/12/2025</a:t>
            </a:fld>
            <a:endParaRPr lang="en-IE"/>
          </a:p>
        </p:txBody>
      </p:sp>
      <p:sp>
        <p:nvSpPr>
          <p:cNvPr id="6" name="Footer Placeholder 5">
            <a:extLst>
              <a:ext uri="{FF2B5EF4-FFF2-40B4-BE49-F238E27FC236}">
                <a16:creationId xmlns:a16="http://schemas.microsoft.com/office/drawing/2014/main" id="{D7709702-EA71-7DD0-05A7-3F4C79B4798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0FE04DB-B06D-AB7C-58CC-D4220621A080}"/>
              </a:ext>
            </a:extLst>
          </p:cNvPr>
          <p:cNvSpPr>
            <a:spLocks noGrp="1"/>
          </p:cNvSpPr>
          <p:nvPr>
            <p:ph type="sldNum" sz="quarter" idx="12"/>
          </p:nvPr>
        </p:nvSpPr>
        <p:spPr/>
        <p:txBody>
          <a:bodyPr/>
          <a:lstStyle/>
          <a:p>
            <a:fld id="{16F21BE2-2DAE-4B3C-8BD6-17C60E8885C2}" type="slidenum">
              <a:rPr lang="en-IE" smtClean="0"/>
              <a:t>‹#›</a:t>
            </a:fld>
            <a:endParaRPr lang="en-IE"/>
          </a:p>
        </p:txBody>
      </p:sp>
    </p:spTree>
    <p:extLst>
      <p:ext uri="{BB962C8B-B14F-4D97-AF65-F5344CB8AC3E}">
        <p14:creationId xmlns:p14="http://schemas.microsoft.com/office/powerpoint/2010/main" val="78428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B39-551D-8EC6-C553-0D01034884DF}"/>
              </a:ext>
            </a:extLst>
          </p:cNvPr>
          <p:cNvSpPr>
            <a:spLocks noGrp="1"/>
          </p:cNvSpPr>
          <p:nvPr>
            <p:ph type="title"/>
          </p:nvPr>
        </p:nvSpPr>
        <p:spPr>
          <a:xfrm>
            <a:off x="839788" y="365125"/>
            <a:ext cx="8847992" cy="1149351"/>
          </a:xfrm>
          <a:noFill/>
        </p:spPr>
        <p:txBody>
          <a:bodyPr>
            <a:normAutofit/>
          </a:bodyPr>
          <a:lstStyle>
            <a:lvl1pPr>
              <a:defRPr sz="2800" b="1">
                <a:solidFill>
                  <a:schemeClr val="bg1"/>
                </a:solidFill>
              </a:defRPr>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A6D4D34-2E46-B4C8-9A99-57046B2EE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EFDA-10DF-B40A-734D-567A1A49F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14DF106-A7FA-5A14-CC6F-670E95D66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FA573-C071-F305-5B92-9931AA198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DBC8CD-0B7D-C44A-51AA-C0AEFA56E4D1}"/>
              </a:ext>
            </a:extLst>
          </p:cNvPr>
          <p:cNvSpPr>
            <a:spLocks noGrp="1"/>
          </p:cNvSpPr>
          <p:nvPr>
            <p:ph type="dt" sz="half" idx="10"/>
          </p:nvPr>
        </p:nvSpPr>
        <p:spPr/>
        <p:txBody>
          <a:bodyPr/>
          <a:lstStyle/>
          <a:p>
            <a:fld id="{49CCAA4A-A71A-4066-8DE2-118D6D1C50C9}" type="datetimeFigureOut">
              <a:rPr lang="en-IE" smtClean="0"/>
              <a:t>16/12/2025</a:t>
            </a:fld>
            <a:endParaRPr lang="en-IE"/>
          </a:p>
        </p:txBody>
      </p:sp>
      <p:sp>
        <p:nvSpPr>
          <p:cNvPr id="8" name="Footer Placeholder 7">
            <a:extLst>
              <a:ext uri="{FF2B5EF4-FFF2-40B4-BE49-F238E27FC236}">
                <a16:creationId xmlns:a16="http://schemas.microsoft.com/office/drawing/2014/main" id="{3CF6C43E-7832-6589-4697-23ED2EC10AB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97BF5D2-7E63-62FE-822D-D9657D479657}"/>
              </a:ext>
            </a:extLst>
          </p:cNvPr>
          <p:cNvSpPr>
            <a:spLocks noGrp="1"/>
          </p:cNvSpPr>
          <p:nvPr>
            <p:ph type="sldNum" sz="quarter" idx="12"/>
          </p:nvPr>
        </p:nvSpPr>
        <p:spPr/>
        <p:txBody>
          <a:bodyPr/>
          <a:lstStyle/>
          <a:p>
            <a:fld id="{16AFB77D-A57D-4B55-B8F4-E96311C73140}" type="slidenum">
              <a:rPr lang="en-IE" smtClean="0"/>
              <a:t>‹#›</a:t>
            </a:fld>
            <a:endParaRPr lang="en-IE"/>
          </a:p>
        </p:txBody>
      </p:sp>
    </p:spTree>
    <p:extLst>
      <p:ext uri="{BB962C8B-B14F-4D97-AF65-F5344CB8AC3E}">
        <p14:creationId xmlns:p14="http://schemas.microsoft.com/office/powerpoint/2010/main" val="370563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5D9998-E702-E06B-467C-C7A67EB7570F}"/>
              </a:ext>
            </a:extLst>
          </p:cNvPr>
          <p:cNvSpPr>
            <a:spLocks noGrp="1"/>
          </p:cNvSpPr>
          <p:nvPr>
            <p:ph sz="quarter" idx="11"/>
          </p:nvPr>
        </p:nvSpPr>
        <p:spPr>
          <a:xfrm>
            <a:off x="741363" y="358775"/>
            <a:ext cx="11090275"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359B801-EF07-4C0C-9C83-E15EEEB30616}"/>
              </a:ext>
            </a:extLst>
          </p:cNvPr>
          <p:cNvSpPr>
            <a:spLocks noGrp="1"/>
          </p:cNvSpPr>
          <p:nvPr>
            <p:ph type="title"/>
          </p:nvPr>
        </p:nvSpPr>
        <p:spPr>
          <a:xfrm>
            <a:off x="511629" y="5314950"/>
            <a:ext cx="10515600" cy="1325563"/>
          </a:xfrm>
        </p:spPr>
        <p:txBody>
          <a:bodyPr>
            <a:normAutofit/>
          </a:bodyPr>
          <a:lstStyle>
            <a:lvl1pPr>
              <a:defRPr sz="2800" b="1">
                <a:solidFill>
                  <a:schemeClr val="bg1"/>
                </a:solidFill>
              </a:defRPr>
            </a:lvl1pPr>
          </a:lstStyle>
          <a:p>
            <a:r>
              <a:rPr lang="en-US"/>
              <a:t>Click to edit Master title style</a:t>
            </a:r>
            <a:endParaRPr lang="en-IE"/>
          </a:p>
        </p:txBody>
      </p:sp>
    </p:spTree>
    <p:extLst>
      <p:ext uri="{BB962C8B-B14F-4D97-AF65-F5344CB8AC3E}">
        <p14:creationId xmlns:p14="http://schemas.microsoft.com/office/powerpoint/2010/main" val="2950118771"/>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88D79-D517-094A-12CB-8DAF2CB62732}"/>
              </a:ext>
            </a:extLst>
          </p:cNvPr>
          <p:cNvSpPr>
            <a:spLocks noGrp="1"/>
          </p:cNvSpPr>
          <p:nvPr>
            <p:ph type="title"/>
          </p:nvPr>
        </p:nvSpPr>
        <p:spPr>
          <a:xfrm>
            <a:off x="2541784" y="360361"/>
            <a:ext cx="9289854" cy="1312855"/>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66F46FBF-6880-FBEF-12F4-94FC409D61A6}"/>
              </a:ext>
            </a:extLst>
          </p:cNvPr>
          <p:cNvSpPr>
            <a:spLocks noGrp="1"/>
          </p:cNvSpPr>
          <p:nvPr>
            <p:ph sz="quarter" idx="11"/>
          </p:nvPr>
        </p:nvSpPr>
        <p:spPr>
          <a:xfrm>
            <a:off x="2541588" y="1846264"/>
            <a:ext cx="9290050" cy="4651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E01510B1-1CC6-3F16-3DB9-65B174735B38}"/>
              </a:ext>
            </a:extLst>
          </p:cNvPr>
          <p:cNvSpPr>
            <a:spLocks noGrp="1"/>
          </p:cNvSpPr>
          <p:nvPr>
            <p:ph type="body" sz="quarter" idx="12"/>
          </p:nvPr>
        </p:nvSpPr>
        <p:spPr>
          <a:xfrm>
            <a:off x="569913" y="1922463"/>
            <a:ext cx="1398587" cy="3862387"/>
          </a:xfrm>
        </p:spPr>
        <p:txBody>
          <a:bodyPr anchor="ctr"/>
          <a:lstStyle>
            <a:lvl1pPr marL="0" indent="0">
              <a:buNone/>
              <a:defRPr>
                <a:solidFill>
                  <a:schemeClr val="bg1"/>
                </a:solidFill>
                <a:latin typeface="Lucida Bright" panose="02040602050505020304" pitchFamily="18" charset="0"/>
              </a:defRPr>
            </a:lvl1pPr>
          </a:lstStyle>
          <a:p>
            <a:pPr lvl="0"/>
            <a:r>
              <a:rPr lang="en-US"/>
              <a:t>Click to edit Master text styles</a:t>
            </a:r>
          </a:p>
        </p:txBody>
      </p:sp>
    </p:spTree>
    <p:extLst>
      <p:ext uri="{BB962C8B-B14F-4D97-AF65-F5344CB8AC3E}">
        <p14:creationId xmlns:p14="http://schemas.microsoft.com/office/powerpoint/2010/main" val="327910677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4EF81-0B2B-7744-BE1E-1B7EAA4A3A09}"/>
              </a:ext>
            </a:extLst>
          </p:cNvPr>
          <p:cNvSpPr>
            <a:spLocks noGrp="1"/>
          </p:cNvSpPr>
          <p:nvPr>
            <p:ph type="title"/>
          </p:nvPr>
        </p:nvSpPr>
        <p:spPr>
          <a:xfrm>
            <a:off x="369285" y="861849"/>
            <a:ext cx="9289854"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C0FDF31F-9540-F6FF-D783-3827CEF0BC46}"/>
              </a:ext>
            </a:extLst>
          </p:cNvPr>
          <p:cNvSpPr>
            <a:spLocks noGrp="1"/>
          </p:cNvSpPr>
          <p:nvPr>
            <p:ph sz="quarter" idx="11"/>
          </p:nvPr>
        </p:nvSpPr>
        <p:spPr>
          <a:xfrm>
            <a:off x="369888" y="1905000"/>
            <a:ext cx="928846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2CF37953-6337-B9CF-6A82-E6394077C285}"/>
              </a:ext>
            </a:extLst>
          </p:cNvPr>
          <p:cNvSpPr>
            <a:spLocks noGrp="1"/>
          </p:cNvSpPr>
          <p:nvPr>
            <p:ph type="body" sz="quarter" idx="12"/>
          </p:nvPr>
        </p:nvSpPr>
        <p:spPr>
          <a:xfrm>
            <a:off x="10067925" y="1757363"/>
            <a:ext cx="1657350" cy="441007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p:txBody>
      </p:sp>
    </p:spTree>
    <p:extLst>
      <p:ext uri="{BB962C8B-B14F-4D97-AF65-F5344CB8AC3E}">
        <p14:creationId xmlns:p14="http://schemas.microsoft.com/office/powerpoint/2010/main" val="1464456740"/>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6381-1C78-A2B3-ECB4-7AEE306F2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6A7D2-A07C-3968-9C1D-72048D8A5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0FFB-1CD3-4351-1EC9-B4C15750B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7A5CE-843E-8C4D-8418-9B737471ED10}" type="datetimeFigureOut">
              <a:rPr lang="en-US" smtClean="0"/>
              <a:t>12/16/2025</a:t>
            </a:fld>
            <a:endParaRPr lang="en-US"/>
          </a:p>
        </p:txBody>
      </p:sp>
      <p:sp>
        <p:nvSpPr>
          <p:cNvPr id="5" name="Footer Placeholder 4">
            <a:extLst>
              <a:ext uri="{FF2B5EF4-FFF2-40B4-BE49-F238E27FC236}">
                <a16:creationId xmlns:a16="http://schemas.microsoft.com/office/drawing/2014/main" id="{0C0FE3C5-7808-84B2-E8F6-B4DAC5745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0			</a:t>
            </a:r>
          </a:p>
        </p:txBody>
      </p:sp>
      <p:sp>
        <p:nvSpPr>
          <p:cNvPr id="6" name="Slide Number Placeholder 5">
            <a:extLst>
              <a:ext uri="{FF2B5EF4-FFF2-40B4-BE49-F238E27FC236}">
                <a16:creationId xmlns:a16="http://schemas.microsoft.com/office/drawing/2014/main" id="{3D5AAD3F-2B66-857B-1FC9-1D28747C7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F8E2AB-3347-4A4C-A2CF-3A230CBFF2BC}" type="slidenum">
              <a:rPr lang="en-US" smtClean="0"/>
              <a:t>‹#›</a:t>
            </a:fld>
            <a:endParaRPr lang="en-US"/>
          </a:p>
        </p:txBody>
      </p:sp>
    </p:spTree>
    <p:extLst>
      <p:ext uri="{BB962C8B-B14F-4D97-AF65-F5344CB8AC3E}">
        <p14:creationId xmlns:p14="http://schemas.microsoft.com/office/powerpoint/2010/main" val="173404570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660" r:id="rId3"/>
    <p:sldLayoutId id="2147483709" r:id="rId4"/>
    <p:sldLayoutId id="2147483720" r:id="rId5"/>
    <p:sldLayoutId id="2147483715" r:id="rId6"/>
    <p:sldLayoutId id="2147483651" r:id="rId7"/>
    <p:sldLayoutId id="2147483665" r:id="rId8"/>
    <p:sldLayoutId id="2147483666" r:id="rId9"/>
    <p:sldLayoutId id="2147483664" r:id="rId10"/>
    <p:sldLayoutId id="2147483683" r:id="rId11"/>
    <p:sldLayoutId id="2147483705" r:id="rId12"/>
    <p:sldLayoutId id="2147483701" r:id="rId13"/>
    <p:sldLayoutId id="2147483707" r:id="rId14"/>
    <p:sldLayoutId id="2147483706" r:id="rId15"/>
    <p:sldLayoutId id="2147483728" r:id="rId16"/>
    <p:sldLayoutId id="2147483702" r:id="rId17"/>
    <p:sldLayoutId id="2147483703" r:id="rId18"/>
    <p:sldLayoutId id="2147483704" r:id="rId19"/>
    <p:sldLayoutId id="2147483729" r:id="rId20"/>
    <p:sldLayoutId id="2147483667" r:id="rId21"/>
    <p:sldLayoutId id="2147483730" r:id="rId22"/>
    <p:sldLayoutId id="2147483731" r:id="rId23"/>
    <p:sldLayoutId id="2147483732" r:id="rId24"/>
    <p:sldLayoutId id="2147483733" r:id="rId25"/>
    <p:sldLayoutId id="2147483757" r:id="rId26"/>
  </p:sldLayoutIdLst>
  <p:txStyles>
    <p:title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26" userDrawn="1">
          <p15:clr>
            <a:srgbClr val="F26B43"/>
          </p15:clr>
        </p15:guide>
        <p15:guide id="4" pos="1431" userDrawn="1">
          <p15:clr>
            <a:srgbClr val="F26B43"/>
          </p15:clr>
        </p15:guide>
        <p15:guide id="5" pos="2635" userDrawn="1">
          <p15:clr>
            <a:srgbClr val="F26B43"/>
          </p15:clr>
        </p15:guide>
        <p15:guide id="6" pos="3840" userDrawn="1">
          <p15:clr>
            <a:srgbClr val="F26B43"/>
          </p15:clr>
        </p15:guide>
        <p15:guide id="7" pos="5044" userDrawn="1">
          <p15:clr>
            <a:srgbClr val="F26B43"/>
          </p15:clr>
        </p15:guide>
        <p15:guide id="8" pos="6248" userDrawn="1">
          <p15:clr>
            <a:srgbClr val="F26B43"/>
          </p15:clr>
        </p15:guide>
        <p15:guide id="9" pos="7453" userDrawn="1">
          <p15:clr>
            <a:srgbClr val="F26B43"/>
          </p15:clr>
        </p15:guide>
        <p15:guide id="10" orient="horz" userDrawn="1">
          <p15:clr>
            <a:srgbClr val="F26B43"/>
          </p15:clr>
        </p15:guide>
        <p15:guide id="11" orient="horz" pos="4320" userDrawn="1">
          <p15:clr>
            <a:srgbClr val="F26B43"/>
          </p15:clr>
        </p15:guide>
        <p15:guide id="12" orient="horz" pos="226" userDrawn="1">
          <p15:clr>
            <a:srgbClr val="F26B43"/>
          </p15:clr>
        </p15:guide>
        <p15:guide id="13" orient="horz" pos="871" userDrawn="1">
          <p15:clr>
            <a:srgbClr val="F26B43"/>
          </p15:clr>
        </p15:guide>
        <p15:guide id="14" orient="horz" pos="1515" userDrawn="1">
          <p15:clr>
            <a:srgbClr val="F26B43"/>
          </p15:clr>
        </p15:guide>
        <p15:guide id="15" orient="horz" pos="2160" userDrawn="1">
          <p15:clr>
            <a:srgbClr val="F26B43"/>
          </p15:clr>
        </p15:guide>
        <p15:guide id="16" orient="horz" pos="2804" userDrawn="1">
          <p15:clr>
            <a:srgbClr val="F26B43"/>
          </p15:clr>
        </p15:guide>
        <p15:guide id="17" orient="horz" pos="3448" userDrawn="1">
          <p15:clr>
            <a:srgbClr val="F26B43"/>
          </p15:clr>
        </p15:guide>
        <p15:guide id="18" orient="horz" pos="40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6381-1C78-A2B3-ECB4-7AEE306F2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6A7D2-A07C-3968-9C1D-72048D8A5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0FFB-1CD3-4351-1EC9-B4C15750B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668F12-61ED-4796-B032-A720A061BD68}" type="datetime1">
              <a:rPr lang="en-US" smtClean="0"/>
              <a:t>12/16/2025</a:t>
            </a:fld>
            <a:endParaRPr lang="en-US"/>
          </a:p>
        </p:txBody>
      </p:sp>
      <p:sp>
        <p:nvSpPr>
          <p:cNvPr id="5" name="Footer Placeholder 4">
            <a:extLst>
              <a:ext uri="{FF2B5EF4-FFF2-40B4-BE49-F238E27FC236}">
                <a16:creationId xmlns:a16="http://schemas.microsoft.com/office/drawing/2014/main" id="{0C0FE3C5-7808-84B2-E8F6-B4DAC5745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0			</a:t>
            </a:r>
          </a:p>
        </p:txBody>
      </p:sp>
      <p:sp>
        <p:nvSpPr>
          <p:cNvPr id="6" name="Slide Number Placeholder 5">
            <a:extLst>
              <a:ext uri="{FF2B5EF4-FFF2-40B4-BE49-F238E27FC236}">
                <a16:creationId xmlns:a16="http://schemas.microsoft.com/office/drawing/2014/main" id="{3D5AAD3F-2B66-857B-1FC9-1D28747C7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F8E2AB-3347-4A4C-A2CF-3A230CBFF2BC}" type="slidenum">
              <a:rPr lang="en-US" smtClean="0"/>
              <a:t>‹#›</a:t>
            </a:fld>
            <a:endParaRPr lang="en-US"/>
          </a:p>
        </p:txBody>
      </p:sp>
    </p:spTree>
    <p:extLst>
      <p:ext uri="{BB962C8B-B14F-4D97-AF65-F5344CB8AC3E}">
        <p14:creationId xmlns:p14="http://schemas.microsoft.com/office/powerpoint/2010/main" val="158495454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26">
          <p15:clr>
            <a:srgbClr val="F26B43"/>
          </p15:clr>
        </p15:guide>
        <p15:guide id="4" pos="1431">
          <p15:clr>
            <a:srgbClr val="F26B43"/>
          </p15:clr>
        </p15:guide>
        <p15:guide id="5" pos="2635">
          <p15:clr>
            <a:srgbClr val="F26B43"/>
          </p15:clr>
        </p15:guide>
        <p15:guide id="6" pos="3840">
          <p15:clr>
            <a:srgbClr val="F26B43"/>
          </p15:clr>
        </p15:guide>
        <p15:guide id="7" pos="5044">
          <p15:clr>
            <a:srgbClr val="F26B43"/>
          </p15:clr>
        </p15:guide>
        <p15:guide id="8" pos="6248">
          <p15:clr>
            <a:srgbClr val="F26B43"/>
          </p15:clr>
        </p15:guide>
        <p15:guide id="9" pos="7453">
          <p15:clr>
            <a:srgbClr val="F26B43"/>
          </p15:clr>
        </p15:guide>
        <p15:guide id="10" orient="horz">
          <p15:clr>
            <a:srgbClr val="F26B43"/>
          </p15:clr>
        </p15:guide>
        <p15:guide id="11" orient="horz" pos="4320">
          <p15:clr>
            <a:srgbClr val="F26B43"/>
          </p15:clr>
        </p15:guide>
        <p15:guide id="12" orient="horz" pos="226">
          <p15:clr>
            <a:srgbClr val="F26B43"/>
          </p15:clr>
        </p15:guide>
        <p15:guide id="13" orient="horz" pos="871">
          <p15:clr>
            <a:srgbClr val="F26B43"/>
          </p15:clr>
        </p15:guide>
        <p15:guide id="14" orient="horz" pos="1515">
          <p15:clr>
            <a:srgbClr val="F26B43"/>
          </p15:clr>
        </p15:guide>
        <p15:guide id="15" orient="horz" pos="2160">
          <p15:clr>
            <a:srgbClr val="F26B43"/>
          </p15:clr>
        </p15:guide>
        <p15:guide id="16" orient="horz" pos="2804">
          <p15:clr>
            <a:srgbClr val="F26B43"/>
          </p15:clr>
        </p15:guide>
        <p15:guide id="17" orient="horz" pos="3448">
          <p15:clr>
            <a:srgbClr val="F26B43"/>
          </p15:clr>
        </p15:guide>
        <p15:guide id="18" orient="horz" pos="409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climate.copernicus.eu/copernicus-2025-track-be-among-three-warmest-years-third-warmest-october-recor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worldweatherattribution.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hyperlink" Target="https://www.worldweatherattribution.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treaties.un.org/pages/ViewDetails.aspx?src=TREATY&amp;mtdsg_no=XXVII-7-d&amp;chapter=27&amp;clang=_en" TargetMode="Externa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hyperlink" Target="https://www.icj-cij.org/case/187"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hyperlink" Target="https://www.swp-berlin.org/en/publication/overshoot-returning-to-15c-requires-net-negative-emissions-targets" TargetMode="External"/><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swp-berlin.org/en/publication/overshoot-returning-to-15c-requires-net-negative-emissions-targets" TargetMode="External"/><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swp-berlin.org/en/publication/overshoot-returning-to-15c-requires-net-negative-emissions-targets" TargetMode="External"/><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swp-berlin.org/en/publication/overshoot-returning-to-15c-requires-net-negative-emissions-targets"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swp-berlin.org/en/publication/overshoot-returning-to-15c-requires-net-negative-emissions-targets"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swp-berlin.org/en/publication/overshoot-returning-to-15c-requires-net-negative-emissions-target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C719-4FB7-5FDC-A507-514515FCC094}"/>
              </a:ext>
            </a:extLst>
          </p:cNvPr>
          <p:cNvSpPr>
            <a:spLocks noGrp="1"/>
          </p:cNvSpPr>
          <p:nvPr>
            <p:ph type="ctrTitle"/>
          </p:nvPr>
        </p:nvSpPr>
        <p:spPr/>
        <p:txBody>
          <a:bodyPr>
            <a:normAutofit fontScale="90000"/>
          </a:bodyPr>
          <a:lstStyle/>
          <a:p>
            <a:r>
              <a:rPr lang="en-US"/>
              <a:t>Energy Policy and Modelling Group, UCC</a:t>
            </a:r>
            <a:endParaRPr lang="en-IE"/>
          </a:p>
        </p:txBody>
      </p:sp>
      <p:sp>
        <p:nvSpPr>
          <p:cNvPr id="3" name="Subtitle 2">
            <a:extLst>
              <a:ext uri="{FF2B5EF4-FFF2-40B4-BE49-F238E27FC236}">
                <a16:creationId xmlns:a16="http://schemas.microsoft.com/office/drawing/2014/main" id="{D8212F00-B4DE-7208-0242-351497D400D4}"/>
              </a:ext>
            </a:extLst>
          </p:cNvPr>
          <p:cNvSpPr>
            <a:spLocks noGrp="1"/>
          </p:cNvSpPr>
          <p:nvPr>
            <p:ph type="subTitle" idx="1"/>
          </p:nvPr>
        </p:nvSpPr>
        <p:spPr/>
        <p:txBody>
          <a:bodyPr/>
          <a:lstStyle/>
          <a:p>
            <a:r>
              <a:rPr lang="en-US"/>
              <a:t>Research Showcase Event 2025</a:t>
            </a:r>
          </a:p>
          <a:p>
            <a:r>
              <a:rPr lang="en-US"/>
              <a:t>15/12/2025</a:t>
            </a:r>
          </a:p>
          <a:p>
            <a:r>
              <a:rPr lang="en-US"/>
              <a:t>Engineers Ireland, Clyde Road, Dublin 4. </a:t>
            </a:r>
            <a:endParaRPr lang="en-IE"/>
          </a:p>
        </p:txBody>
      </p:sp>
      <p:sp>
        <p:nvSpPr>
          <p:cNvPr id="4" name="TextBox 3">
            <a:extLst>
              <a:ext uri="{FF2B5EF4-FFF2-40B4-BE49-F238E27FC236}">
                <a16:creationId xmlns:a16="http://schemas.microsoft.com/office/drawing/2014/main" id="{045C1126-FBCD-D51B-8E2E-29EC32CA69E9}"/>
              </a:ext>
            </a:extLst>
          </p:cNvPr>
          <p:cNvSpPr txBox="1"/>
          <p:nvPr/>
        </p:nvSpPr>
        <p:spPr>
          <a:xfrm>
            <a:off x="9286875" y="140678"/>
            <a:ext cx="3590925" cy="1200329"/>
          </a:xfrm>
          <a:prstGeom prst="rect">
            <a:avLst/>
          </a:prstGeom>
          <a:noFill/>
        </p:spPr>
        <p:txBody>
          <a:bodyPr wrap="square" rtlCol="0">
            <a:spAutoFit/>
          </a:bodyPr>
          <a:lstStyle/>
          <a:p>
            <a:r>
              <a:rPr lang="en-US" b="1">
                <a:solidFill>
                  <a:srgbClr val="003C69"/>
                </a:solidFill>
              </a:rPr>
              <a:t>Engineers Ireland Wi-Fi</a:t>
            </a:r>
          </a:p>
          <a:p>
            <a:r>
              <a:rPr lang="en-US" b="1">
                <a:solidFill>
                  <a:srgbClr val="003C69"/>
                </a:solidFill>
              </a:rPr>
              <a:t>Network: </a:t>
            </a:r>
            <a:r>
              <a:rPr lang="en-IE" b="1">
                <a:solidFill>
                  <a:srgbClr val="003C69"/>
                </a:solidFill>
              </a:rPr>
              <a:t>EI-Guest</a:t>
            </a:r>
          </a:p>
          <a:p>
            <a:r>
              <a:rPr lang="en-IE" b="1">
                <a:solidFill>
                  <a:srgbClr val="003C69"/>
                </a:solidFill>
              </a:rPr>
              <a:t>Password: </a:t>
            </a:r>
            <a:r>
              <a:rPr lang="en-IE" b="1" err="1">
                <a:solidFill>
                  <a:srgbClr val="003C69"/>
                </a:solidFill>
              </a:rPr>
              <a:t>Engineersguest</a:t>
            </a:r>
            <a:endParaRPr lang="en-IE" b="1">
              <a:solidFill>
                <a:srgbClr val="003C69"/>
              </a:solidFill>
            </a:endParaRPr>
          </a:p>
          <a:p>
            <a:endParaRPr lang="en-IE"/>
          </a:p>
        </p:txBody>
      </p:sp>
    </p:spTree>
    <p:extLst>
      <p:ext uri="{BB962C8B-B14F-4D97-AF65-F5344CB8AC3E}">
        <p14:creationId xmlns:p14="http://schemas.microsoft.com/office/powerpoint/2010/main" val="69527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ED2F-C891-089C-E129-64D43047FD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0103F2-9A32-E55D-47EC-C55AE4650F54}"/>
              </a:ext>
            </a:extLst>
          </p:cNvPr>
          <p:cNvSpPr>
            <a:spLocks noGrp="1"/>
          </p:cNvSpPr>
          <p:nvPr>
            <p:ph type="title"/>
          </p:nvPr>
        </p:nvSpPr>
        <p:spPr>
          <a:xfrm>
            <a:off x="741363" y="288926"/>
            <a:ext cx="10515600" cy="1175490"/>
          </a:xfrm>
        </p:spPr>
        <p:txBody>
          <a:bodyPr/>
          <a:lstStyle/>
          <a:p>
            <a:r>
              <a:rPr lang="en-IE"/>
              <a:t>… adding in EPA GHG emissions 2021-2024</a:t>
            </a:r>
          </a:p>
        </p:txBody>
      </p:sp>
      <p:graphicFrame>
        <p:nvGraphicFramePr>
          <p:cNvPr id="5" name="Chart 4">
            <a:extLst>
              <a:ext uri="{FF2B5EF4-FFF2-40B4-BE49-F238E27FC236}">
                <a16:creationId xmlns:a16="http://schemas.microsoft.com/office/drawing/2014/main" id="{660C6F67-F91C-A0B7-E0F0-494EC6201FBA}"/>
              </a:ext>
            </a:extLst>
          </p:cNvPr>
          <p:cNvGraphicFramePr>
            <a:graphicFrameLocks noGrp="1"/>
          </p:cNvGraphicFramePr>
          <p:nvPr>
            <p:extLst>
              <p:ext uri="{D42A27DB-BD31-4B8C-83A1-F6EECF244321}">
                <p14:modId xmlns:p14="http://schemas.microsoft.com/office/powerpoint/2010/main" val="956522275"/>
              </p:ext>
            </p:extLst>
          </p:nvPr>
        </p:nvGraphicFramePr>
        <p:xfrm>
          <a:off x="1455420" y="1393887"/>
          <a:ext cx="9281160" cy="5512239"/>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CD936DE1-CEC6-335A-A7F7-00AF8701A8FA}"/>
              </a:ext>
            </a:extLst>
          </p:cNvPr>
          <p:cNvSpPr/>
          <p:nvPr/>
        </p:nvSpPr>
        <p:spPr>
          <a:xfrm>
            <a:off x="4810836" y="3429000"/>
            <a:ext cx="2654489" cy="2035113"/>
          </a:xfrm>
          <a:prstGeom prst="rect">
            <a:avLst/>
          </a:prstGeom>
          <a:solidFill>
            <a:srgbClr val="F8CBAD"/>
          </a:solidFill>
          <a:ln>
            <a:solidFill>
              <a:srgbClr val="F8C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BD978C2A-CA8B-D83E-8167-66D6428F8BC8}"/>
              </a:ext>
            </a:extLst>
          </p:cNvPr>
          <p:cNvSpPr/>
          <p:nvPr/>
        </p:nvSpPr>
        <p:spPr>
          <a:xfrm>
            <a:off x="7520806" y="3485147"/>
            <a:ext cx="2654489" cy="2035113"/>
          </a:xfrm>
          <a:prstGeom prst="rect">
            <a:avLst/>
          </a:prstGeom>
          <a:solidFill>
            <a:srgbClr val="F8CBAD"/>
          </a:solidFill>
          <a:ln>
            <a:solidFill>
              <a:srgbClr val="F8C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086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D8E6-BBB7-53CF-0231-EFE0F7E915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CD4341-57C3-5253-957C-A6605D6FAD06}"/>
              </a:ext>
            </a:extLst>
          </p:cNvPr>
          <p:cNvSpPr>
            <a:spLocks noGrp="1"/>
          </p:cNvSpPr>
          <p:nvPr>
            <p:ph type="title"/>
          </p:nvPr>
        </p:nvSpPr>
        <p:spPr>
          <a:xfrm>
            <a:off x="741363" y="288926"/>
            <a:ext cx="10515600" cy="1141114"/>
          </a:xfrm>
        </p:spPr>
        <p:txBody>
          <a:bodyPr/>
          <a:lstStyle/>
          <a:p>
            <a:r>
              <a:rPr lang="en-IE"/>
              <a:t>… adding in estimates for GHG emissions 2025</a:t>
            </a:r>
          </a:p>
        </p:txBody>
      </p:sp>
      <p:graphicFrame>
        <p:nvGraphicFramePr>
          <p:cNvPr id="4" name="Table 3">
            <a:extLst>
              <a:ext uri="{FF2B5EF4-FFF2-40B4-BE49-F238E27FC236}">
                <a16:creationId xmlns:a16="http://schemas.microsoft.com/office/drawing/2014/main" id="{833950E0-3A0D-AF5E-D1BC-2F65C682E6FE}"/>
              </a:ext>
            </a:extLst>
          </p:cNvPr>
          <p:cNvGraphicFramePr>
            <a:graphicFrameLocks noGrp="1"/>
          </p:cNvGraphicFramePr>
          <p:nvPr>
            <p:extLst>
              <p:ext uri="{D42A27DB-BD31-4B8C-83A1-F6EECF244321}">
                <p14:modId xmlns:p14="http://schemas.microsoft.com/office/powerpoint/2010/main" val="3215912681"/>
              </p:ext>
            </p:extLst>
          </p:nvPr>
        </p:nvGraphicFramePr>
        <p:xfrm>
          <a:off x="1025193" y="2115799"/>
          <a:ext cx="9837605" cy="4034820"/>
        </p:xfrm>
        <a:graphic>
          <a:graphicData uri="http://schemas.openxmlformats.org/drawingml/2006/table">
            <a:tbl>
              <a:tblPr/>
              <a:tblGrid>
                <a:gridCol w="1446973">
                  <a:extLst>
                    <a:ext uri="{9D8B030D-6E8A-4147-A177-3AD203B41FA5}">
                      <a16:colId xmlns:a16="http://schemas.microsoft.com/office/drawing/2014/main" val="391880067"/>
                    </a:ext>
                  </a:extLst>
                </a:gridCol>
                <a:gridCol w="1273453">
                  <a:extLst>
                    <a:ext uri="{9D8B030D-6E8A-4147-A177-3AD203B41FA5}">
                      <a16:colId xmlns:a16="http://schemas.microsoft.com/office/drawing/2014/main" val="3343121397"/>
                    </a:ext>
                  </a:extLst>
                </a:gridCol>
                <a:gridCol w="1533925">
                  <a:extLst>
                    <a:ext uri="{9D8B030D-6E8A-4147-A177-3AD203B41FA5}">
                      <a16:colId xmlns:a16="http://schemas.microsoft.com/office/drawing/2014/main" val="3968094859"/>
                    </a:ext>
                  </a:extLst>
                </a:gridCol>
                <a:gridCol w="1463400">
                  <a:extLst>
                    <a:ext uri="{9D8B030D-6E8A-4147-A177-3AD203B41FA5}">
                      <a16:colId xmlns:a16="http://schemas.microsoft.com/office/drawing/2014/main" val="2960789382"/>
                    </a:ext>
                  </a:extLst>
                </a:gridCol>
                <a:gridCol w="1263578">
                  <a:extLst>
                    <a:ext uri="{9D8B030D-6E8A-4147-A177-3AD203B41FA5}">
                      <a16:colId xmlns:a16="http://schemas.microsoft.com/office/drawing/2014/main" val="4100287022"/>
                    </a:ext>
                  </a:extLst>
                </a:gridCol>
                <a:gridCol w="1428138">
                  <a:extLst>
                    <a:ext uri="{9D8B030D-6E8A-4147-A177-3AD203B41FA5}">
                      <a16:colId xmlns:a16="http://schemas.microsoft.com/office/drawing/2014/main" val="2395678770"/>
                    </a:ext>
                  </a:extLst>
                </a:gridCol>
                <a:gridCol w="1428138">
                  <a:extLst>
                    <a:ext uri="{9D8B030D-6E8A-4147-A177-3AD203B41FA5}">
                      <a16:colId xmlns:a16="http://schemas.microsoft.com/office/drawing/2014/main" val="4097680312"/>
                    </a:ext>
                  </a:extLst>
                </a:gridCol>
              </a:tblGrid>
              <a:tr h="648000">
                <a:tc gridSpan="7">
                  <a:txBody>
                    <a:bodyPr/>
                    <a:lstStyle/>
                    <a:p>
                      <a:pPr algn="ctr" fontAlgn="b">
                        <a:spcBef>
                          <a:spcPts val="1200"/>
                        </a:spcBef>
                        <a:spcAft>
                          <a:spcPts val="1200"/>
                        </a:spcAft>
                        <a:buNone/>
                      </a:pPr>
                      <a:r>
                        <a:rPr lang="en-IE" sz="2800" b="1" i="0" u="none" strike="noStrike" dirty="0">
                          <a:solidFill>
                            <a:srgbClr val="000000"/>
                          </a:solidFill>
                          <a:effectLst/>
                          <a:latin typeface="Aptos Narrow"/>
                        </a:rPr>
                        <a:t>Estimated Cumulative GHG Emissions 2021-2025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pPr algn="ctr" fontAlgn="b">
                        <a:spcBef>
                          <a:spcPts val="1200"/>
                        </a:spcBef>
                        <a:spcAft>
                          <a:spcPts val="1200"/>
                        </a:spcAft>
                        <a:buNone/>
                      </a:pPr>
                      <a:endParaRPr lang="en-IE" sz="2800" b="1" i="0" u="none" strike="noStrike">
                        <a:solidFill>
                          <a:srgbClr val="000000"/>
                        </a:solidFill>
                        <a:effectLst/>
                        <a:latin typeface="Aptos Narrow" panose="020B00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267009"/>
                  </a:ext>
                </a:extLst>
              </a:tr>
              <a:tr h="540000">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2021-2024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Basis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0"/>
                        </a:spcAft>
                        <a:buNone/>
                      </a:pPr>
                      <a:r>
                        <a:rPr lang="en-IE" sz="2000" b="0" i="0" u="none" strike="noStrike" dirty="0">
                          <a:solidFill>
                            <a:srgbClr val="000000"/>
                          </a:solidFill>
                          <a:effectLst/>
                          <a:latin typeface="Aptos Narrow"/>
                        </a:rPr>
                        <a:t>Cumulative GHG (Mt CO</a:t>
                      </a:r>
                      <a:r>
                        <a:rPr lang="en-IE" sz="2000" b="0" i="0" u="none" strike="noStrike" baseline="-25000" dirty="0">
                          <a:solidFill>
                            <a:srgbClr val="000000"/>
                          </a:solidFill>
                          <a:effectLst/>
                          <a:latin typeface="Aptos Narrow"/>
                        </a:rPr>
                        <a:t>2eq</a:t>
                      </a:r>
                      <a:r>
                        <a:rPr lang="en-IE" sz="2000" b="0" i="0" u="none" strike="noStrike" baseline="0" dirty="0">
                          <a:solidFill>
                            <a:srgbClr val="000000"/>
                          </a:solidFill>
                          <a:effectLst/>
                          <a:latin typeface="Aptos Narrow"/>
                        </a:rPr>
                        <a:t>)</a:t>
                      </a:r>
                    </a:p>
                    <a:p>
                      <a:pPr algn="ctr" fontAlgn="ctr">
                        <a:spcBef>
                          <a:spcPts val="0"/>
                        </a:spcBef>
                        <a:spcAft>
                          <a:spcPts val="1200"/>
                        </a:spcAft>
                        <a:buNone/>
                      </a:pPr>
                      <a:r>
                        <a:rPr lang="en-IE" sz="2000" b="0" i="0" u="none" strike="noStrike" dirty="0">
                          <a:solidFill>
                            <a:srgbClr val="000000"/>
                          </a:solidFill>
                          <a:effectLst/>
                          <a:latin typeface="Aptos Narrow"/>
                        </a:rPr>
                        <a:t>2021-2025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0"/>
                        </a:spcAft>
                        <a:buNone/>
                      </a:pPr>
                      <a:r>
                        <a:rPr lang="en-IE" sz="2000" b="0" i="0" u="none" strike="noStrike" dirty="0">
                          <a:solidFill>
                            <a:srgbClr val="000000"/>
                          </a:solidFill>
                          <a:effectLst/>
                          <a:latin typeface="Aptos Narrow"/>
                        </a:rPr>
                        <a:t>Carbon Budget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0"/>
                        </a:spcAft>
                        <a:buNone/>
                      </a:pPr>
                      <a:r>
                        <a:rPr lang="en-IE" sz="2000" b="0" i="0" u="none" strike="noStrike" dirty="0">
                          <a:solidFill>
                            <a:srgbClr val="000000"/>
                          </a:solidFill>
                          <a:effectLst/>
                          <a:latin typeface="Aptos Narrow"/>
                        </a:rPr>
                        <a:t>Gap to CB1 </a:t>
                      </a:r>
                    </a:p>
                    <a:p>
                      <a:pPr algn="ctr" fontAlgn="ctr">
                        <a:spcBef>
                          <a:spcPts val="0"/>
                        </a:spcBef>
                        <a:spcAft>
                          <a:spcPts val="1200"/>
                        </a:spcAft>
                        <a:buNone/>
                      </a:pPr>
                      <a:r>
                        <a:rPr lang="en-IE" sz="2000" b="0" i="0" u="none" strike="noStrike" dirty="0">
                          <a:solidFill>
                            <a:srgbClr val="000000"/>
                          </a:solidFill>
                          <a:effectLst/>
                          <a:latin typeface="Aptos Narrow"/>
                        </a:rPr>
                        <a:t>(Mt CO</a:t>
                      </a:r>
                      <a:r>
                        <a:rPr lang="en-IE" sz="2000" b="0" i="0" u="none" strike="noStrike" baseline="-25000" dirty="0">
                          <a:solidFill>
                            <a:srgbClr val="000000"/>
                          </a:solidFill>
                          <a:effectLst/>
                          <a:latin typeface="Aptos Narrow"/>
                        </a:rPr>
                        <a:t>2eq</a:t>
                      </a:r>
                      <a:r>
                        <a:rPr lang="en-IE" sz="2000" b="0" i="0" u="none" strike="noStrike" baseline="0" dirty="0">
                          <a:solidFill>
                            <a:srgbClr val="000000"/>
                          </a:solidFill>
                          <a:effectLst/>
                          <a:latin typeface="Aptos Narrow"/>
                        </a:rPr>
                        <a:t>)</a:t>
                      </a:r>
                      <a:endParaRPr lang="en-IE" sz="2000" b="0" i="0" u="none" strike="noStrike" dirty="0">
                        <a:solidFill>
                          <a:srgbClr val="000000"/>
                        </a:solidFill>
                        <a:effectLst/>
                        <a:latin typeface="Aptos Narrow"/>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0"/>
                        </a:spcAft>
                        <a:buNone/>
                      </a:pPr>
                      <a:r>
                        <a:rPr lang="en-IE" sz="2000" b="0" i="0" u="none" strike="noStrike" dirty="0">
                          <a:solidFill>
                            <a:srgbClr val="000000"/>
                          </a:solidFill>
                          <a:effectLst/>
                          <a:latin typeface="Aptos Narrow"/>
                        </a:rPr>
                        <a:t>Gap to CB1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5670847"/>
                  </a:ext>
                </a:extLst>
              </a:tr>
              <a:tr h="540000">
                <a:tc rowSpan="4">
                  <a:txBody>
                    <a:bodyPr/>
                    <a:lstStyle/>
                    <a:p>
                      <a:pPr algn="ctr" fontAlgn="ctr">
                        <a:spcBef>
                          <a:spcPts val="1200"/>
                        </a:spcBef>
                        <a:spcAft>
                          <a:spcPts val="1200"/>
                        </a:spcAft>
                        <a:buNone/>
                      </a:pPr>
                      <a:r>
                        <a:rPr lang="en-IE" sz="2000" b="0" i="0" u="none" strike="noStrike" dirty="0">
                          <a:solidFill>
                            <a:srgbClr val="000000"/>
                          </a:solidFill>
                          <a:effectLst/>
                          <a:latin typeface="Aptos Narrow"/>
                        </a:rPr>
                        <a:t>243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EPA WEM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304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spcBef>
                          <a:spcPts val="1200"/>
                        </a:spcBef>
                        <a:spcAft>
                          <a:spcPts val="1200"/>
                        </a:spcAft>
                        <a:buNone/>
                      </a:pPr>
                      <a:r>
                        <a:rPr lang="en-IE" sz="2000" b="0" i="0" u="none" strike="noStrike" dirty="0">
                          <a:solidFill>
                            <a:srgbClr val="000000"/>
                          </a:solidFill>
                          <a:effectLst/>
                          <a:latin typeface="Aptos Narrow"/>
                        </a:rPr>
                        <a:t>295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267830"/>
                  </a:ext>
                </a:extLst>
              </a:tr>
              <a:tr h="540000">
                <a:tc vMerge="1">
                  <a:txBody>
                    <a:bodyPr/>
                    <a:lstStyle/>
                    <a:p>
                      <a:endParaRPr lang="en-IE"/>
                    </a:p>
                  </a:txBody>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EPA WAM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301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ctr">
                        <a:spcBef>
                          <a:spcPts val="1200"/>
                        </a:spcBef>
                        <a:spcAft>
                          <a:spcPts val="1200"/>
                        </a:spcAft>
                        <a:buNone/>
                      </a:pPr>
                      <a:endParaRPr lang="en-IE" sz="20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486123"/>
                  </a:ext>
                </a:extLst>
              </a:tr>
              <a:tr h="540000">
                <a:tc vMerge="1">
                  <a:txBody>
                    <a:bodyPr/>
                    <a:lstStyle/>
                    <a:p>
                      <a:endParaRPr lang="en-IE"/>
                    </a:p>
                  </a:txBody>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301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ctr">
                        <a:spcBef>
                          <a:spcPts val="1200"/>
                        </a:spcBef>
                        <a:spcAft>
                          <a:spcPts val="1200"/>
                        </a:spcAft>
                        <a:buNone/>
                      </a:pPr>
                      <a:endParaRPr lang="en-IE" sz="20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926073"/>
                  </a:ext>
                </a:extLst>
              </a:tr>
              <a:tr h="540000">
                <a:tc vMerge="1">
                  <a:txBody>
                    <a:bodyPr/>
                    <a:lstStyle/>
                    <a:p>
                      <a:endParaRPr lang="en-IE"/>
                    </a:p>
                  </a:txBody>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 H1 2025</a:t>
                      </a:r>
                      <a:endParaRPr lang="en-IE" sz="2000" b="0" i="0" u="none" strike="noStrike" dirty="0">
                        <a:solidFill>
                          <a:srgbClr val="000000"/>
                        </a:solidFill>
                        <a:effectLst/>
                        <a:latin typeface="Aptos Narrow" panose="020B00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fontAlgn="ctr">
                        <a:spcBef>
                          <a:spcPts val="1200"/>
                        </a:spcBef>
                        <a:spcAft>
                          <a:spcPts val="1200"/>
                        </a:spcAft>
                        <a:buNone/>
                      </a:pPr>
                      <a:endParaRPr lang="en-IE" sz="20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1200"/>
                        </a:spcBef>
                        <a:spcAft>
                          <a:spcPts val="1200"/>
                        </a:spcAft>
                        <a:buNone/>
                      </a:pPr>
                      <a:r>
                        <a:rPr lang="en-IE" sz="2000" b="0" i="0" u="none" strike="noStrike" dirty="0">
                          <a:solidFill>
                            <a:srgbClr val="000000"/>
                          </a:solidFill>
                          <a:effectLst/>
                          <a:latin typeface="Aptos Narrow"/>
                        </a:rPr>
                        <a:t>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3122934"/>
                  </a:ext>
                </a:extLst>
              </a:tr>
            </a:tbl>
          </a:graphicData>
        </a:graphic>
      </p:graphicFrame>
    </p:spTree>
    <p:extLst>
      <p:ext uri="{BB962C8B-B14F-4D97-AF65-F5344CB8AC3E}">
        <p14:creationId xmlns:p14="http://schemas.microsoft.com/office/powerpoint/2010/main" val="73559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AD4D-AE62-0540-CCAE-C8E36437EA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615AE3-A8F7-DBC4-8AFC-B2BAADEAE5BD}"/>
              </a:ext>
            </a:extLst>
          </p:cNvPr>
          <p:cNvSpPr>
            <a:spLocks noGrp="1"/>
          </p:cNvSpPr>
          <p:nvPr>
            <p:ph type="title"/>
          </p:nvPr>
        </p:nvSpPr>
        <p:spPr>
          <a:xfrm>
            <a:off x="741363" y="288925"/>
            <a:ext cx="10515600" cy="1138093"/>
          </a:xfrm>
        </p:spPr>
        <p:txBody>
          <a:bodyPr/>
          <a:lstStyle/>
          <a:p>
            <a:r>
              <a:rPr lang="en-IE"/>
              <a:t>What about sectoral emissions ceilings?</a:t>
            </a:r>
          </a:p>
        </p:txBody>
      </p:sp>
      <p:graphicFrame>
        <p:nvGraphicFramePr>
          <p:cNvPr id="4" name="Table 3">
            <a:extLst>
              <a:ext uri="{FF2B5EF4-FFF2-40B4-BE49-F238E27FC236}">
                <a16:creationId xmlns:a16="http://schemas.microsoft.com/office/drawing/2014/main" id="{3761DA63-EEBD-631B-F014-E12E3FDE9726}"/>
              </a:ext>
            </a:extLst>
          </p:cNvPr>
          <p:cNvGraphicFramePr>
            <a:graphicFrameLocks noGrp="1"/>
          </p:cNvGraphicFramePr>
          <p:nvPr>
            <p:extLst>
              <p:ext uri="{D42A27DB-BD31-4B8C-83A1-F6EECF244321}">
                <p14:modId xmlns:p14="http://schemas.microsoft.com/office/powerpoint/2010/main" val="3919397668"/>
              </p:ext>
            </p:extLst>
          </p:nvPr>
        </p:nvGraphicFramePr>
        <p:xfrm>
          <a:off x="412168" y="1581497"/>
          <a:ext cx="10200414" cy="4320000"/>
        </p:xfrm>
        <a:graphic>
          <a:graphicData uri="http://schemas.openxmlformats.org/drawingml/2006/table">
            <a:tbl>
              <a:tblPr/>
              <a:tblGrid>
                <a:gridCol w="2053940">
                  <a:extLst>
                    <a:ext uri="{9D8B030D-6E8A-4147-A177-3AD203B41FA5}">
                      <a16:colId xmlns:a16="http://schemas.microsoft.com/office/drawing/2014/main" val="1375473307"/>
                    </a:ext>
                  </a:extLst>
                </a:gridCol>
                <a:gridCol w="2022764">
                  <a:extLst>
                    <a:ext uri="{9D8B030D-6E8A-4147-A177-3AD203B41FA5}">
                      <a16:colId xmlns:a16="http://schemas.microsoft.com/office/drawing/2014/main" val="2113494224"/>
                    </a:ext>
                  </a:extLst>
                </a:gridCol>
                <a:gridCol w="2202872">
                  <a:extLst>
                    <a:ext uri="{9D8B030D-6E8A-4147-A177-3AD203B41FA5}">
                      <a16:colId xmlns:a16="http://schemas.microsoft.com/office/drawing/2014/main" val="2212979644"/>
                    </a:ext>
                  </a:extLst>
                </a:gridCol>
                <a:gridCol w="1911928">
                  <a:extLst>
                    <a:ext uri="{9D8B030D-6E8A-4147-A177-3AD203B41FA5}">
                      <a16:colId xmlns:a16="http://schemas.microsoft.com/office/drawing/2014/main" val="1742740147"/>
                    </a:ext>
                  </a:extLst>
                </a:gridCol>
                <a:gridCol w="2008910">
                  <a:extLst>
                    <a:ext uri="{9D8B030D-6E8A-4147-A177-3AD203B41FA5}">
                      <a16:colId xmlns:a16="http://schemas.microsoft.com/office/drawing/2014/main" val="527787723"/>
                    </a:ext>
                  </a:extLst>
                </a:gridCol>
              </a:tblGrid>
              <a:tr h="792000">
                <a:tc>
                  <a:txBody>
                    <a:bodyPr/>
                    <a:lstStyle/>
                    <a:p>
                      <a:pPr algn="ctr" fontAlgn="ctr">
                        <a:buNone/>
                      </a:pPr>
                      <a:r>
                        <a:rPr lang="en-IE" sz="1600" b="1" i="0" u="none" strike="noStrike">
                          <a:solidFill>
                            <a:srgbClr val="000000"/>
                          </a:solidFill>
                          <a:effectLst/>
                          <a:latin typeface="+mn-lt"/>
                        </a:rPr>
                        <a:t>Sectors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Sectoral Emissions Ceiling 2021-2025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Estimated Cumulative Emissions 2021-2025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1600" b="1" i="0" u="none" strike="noStrike">
                          <a:solidFill>
                            <a:srgbClr val="000000"/>
                          </a:solidFill>
                          <a:effectLst/>
                          <a:latin typeface="+mn-lt"/>
                        </a:rPr>
                        <a:t>Sectoral Emissions Ceiling Exceedance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Emissions Reduction 2018 - 2024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1797823"/>
                  </a:ext>
                </a:extLst>
              </a:tr>
              <a:tr h="504000">
                <a:tc>
                  <a:txBody>
                    <a:bodyPr/>
                    <a:lstStyle/>
                    <a:p>
                      <a:pPr algn="ctr" fontAlgn="ctr">
                        <a:buNone/>
                      </a:pPr>
                      <a:r>
                        <a:rPr lang="en-IE" sz="1600" b="0" i="0" u="none" strike="noStrike">
                          <a:solidFill>
                            <a:srgbClr val="000000"/>
                          </a:solidFill>
                          <a:effectLst/>
                          <a:latin typeface="+mn-lt"/>
                        </a:rPr>
                        <a:t>Electricity</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IE" sz="1600" b="0" i="0" u="none" strike="noStrike">
                          <a:solidFill>
                            <a:srgbClr val="000000"/>
                          </a:solidFill>
                          <a:effectLst/>
                          <a:latin typeface="+mn-lt"/>
                        </a:rPr>
                        <a:t>32%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88180"/>
                  </a:ext>
                </a:extLst>
              </a:tr>
              <a:tr h="504000">
                <a:tc>
                  <a:txBody>
                    <a:bodyPr/>
                    <a:lstStyle/>
                    <a:p>
                      <a:pPr algn="ctr" fontAlgn="ctr">
                        <a:buNone/>
                      </a:pPr>
                      <a:r>
                        <a:rPr lang="en-IE" sz="1600" b="0" i="0" u="none" strike="noStrike">
                          <a:solidFill>
                            <a:srgbClr val="000000"/>
                          </a:solidFill>
                          <a:effectLst/>
                          <a:latin typeface="+mn-lt"/>
                        </a:rPr>
                        <a:t>Transport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buNone/>
                      </a:pPr>
                      <a:r>
                        <a:rPr lang="en-IE" sz="1600" b="0" i="0" u="none" strike="noStrike">
                          <a:solidFill>
                            <a:srgbClr val="000000"/>
                          </a:solidFill>
                          <a:effectLst/>
                          <a:latin typeface="+mn-lt"/>
                        </a:rPr>
                        <a:t>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7297358"/>
                  </a:ext>
                </a:extLst>
              </a:tr>
              <a:tr h="504000">
                <a:tc>
                  <a:txBody>
                    <a:bodyPr/>
                    <a:lstStyle/>
                    <a:p>
                      <a:pPr algn="ctr" fontAlgn="ctr">
                        <a:buNone/>
                      </a:pPr>
                      <a:r>
                        <a:rPr lang="en-IE" sz="1600" b="0" i="0" u="none" strike="noStrike">
                          <a:solidFill>
                            <a:srgbClr val="000000"/>
                          </a:solidFill>
                          <a:effectLst/>
                          <a:latin typeface="+mn-lt"/>
                        </a:rPr>
                        <a:t>Buildings (Residential)</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IE" sz="1600" b="0" i="0" u="none" strike="noStrike">
                          <a:solidFill>
                            <a:srgbClr val="000000"/>
                          </a:solidFill>
                          <a:effectLst/>
                          <a:latin typeface="+mn-lt"/>
                        </a:rPr>
                        <a:t>20%</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5686813"/>
                  </a:ext>
                </a:extLst>
              </a:tr>
              <a:tr h="504000">
                <a:tc>
                  <a:txBody>
                    <a:bodyPr/>
                    <a:lstStyle/>
                    <a:p>
                      <a:pPr algn="ctr" fontAlgn="ctr">
                        <a:buNone/>
                      </a:pPr>
                      <a:r>
                        <a:rPr lang="en-IE" sz="1600" b="0" i="0" u="none" strike="noStrike">
                          <a:solidFill>
                            <a:srgbClr val="000000"/>
                          </a:solidFill>
                          <a:effectLst/>
                          <a:latin typeface="+mn-lt"/>
                        </a:rPr>
                        <a:t>Buildings (Commercial and Public)</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IE" sz="1600" b="0" i="0" u="none" strike="noStrike">
                          <a:solidFill>
                            <a:srgbClr val="000000"/>
                          </a:solidFill>
                          <a:effectLst/>
                          <a:latin typeface="+mn-lt"/>
                        </a:rPr>
                        <a:t>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9396822"/>
                  </a:ext>
                </a:extLst>
              </a:tr>
              <a:tr h="504000">
                <a:tc>
                  <a:txBody>
                    <a:bodyPr/>
                    <a:lstStyle/>
                    <a:p>
                      <a:pPr algn="ctr" fontAlgn="ctr">
                        <a:buNone/>
                      </a:pPr>
                      <a:r>
                        <a:rPr lang="en-IE" sz="1600" b="0" i="0" u="none" strike="noStrike">
                          <a:solidFill>
                            <a:srgbClr val="000000"/>
                          </a:solidFill>
                          <a:effectLst/>
                          <a:latin typeface="+mn-lt"/>
                        </a:rPr>
                        <a:t>Industry</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highlight>
                            <a:srgbClr val="FF0000"/>
                          </a:highlight>
                          <a:latin typeface="+mn-lt"/>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buNone/>
                      </a:pPr>
                      <a:r>
                        <a:rPr lang="en-IE" sz="1600" b="0" i="0" u="none" strike="noStrike">
                          <a:solidFill>
                            <a:srgbClr val="000000"/>
                          </a:solidFill>
                          <a:effectLst/>
                          <a:latin typeface="+mn-lt"/>
                        </a:rPr>
                        <a:t>14%</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9140087"/>
                  </a:ext>
                </a:extLst>
              </a:tr>
              <a:tr h="504000">
                <a:tc>
                  <a:txBody>
                    <a:bodyPr/>
                    <a:lstStyle/>
                    <a:p>
                      <a:pPr algn="ctr" fontAlgn="ctr">
                        <a:buNone/>
                      </a:pPr>
                      <a:r>
                        <a:rPr lang="en-IE" sz="1600" b="0" i="0" u="none" strike="noStrike">
                          <a:solidFill>
                            <a:srgbClr val="000000"/>
                          </a:solidFill>
                          <a:effectLst/>
                          <a:latin typeface="+mn-lt"/>
                        </a:rPr>
                        <a:t>Agriculture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106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105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IE" sz="1600" b="0" i="0" u="none" strike="noStrike">
                          <a:solidFill>
                            <a:srgbClr val="000000"/>
                          </a:solidFill>
                          <a:effectLst/>
                          <a:latin typeface="+mn-lt"/>
                        </a:rPr>
                        <a:t>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8616266"/>
                  </a:ext>
                </a:extLst>
              </a:tr>
              <a:tr h="504000">
                <a:tc>
                  <a:txBody>
                    <a:bodyPr/>
                    <a:lstStyle/>
                    <a:p>
                      <a:pPr algn="ctr" fontAlgn="ctr">
                        <a:buNone/>
                      </a:pPr>
                      <a:r>
                        <a:rPr lang="en-IE" sz="1600" b="0" i="0" u="none" strike="noStrike">
                          <a:solidFill>
                            <a:srgbClr val="000000"/>
                          </a:solidFill>
                          <a:effectLst/>
                          <a:latin typeface="+mn-lt"/>
                        </a:rPr>
                        <a:t>Other</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E" sz="1600" b="0" i="0" u="none" strike="noStrike">
                          <a:solidFill>
                            <a:srgbClr val="000000"/>
                          </a:solidFill>
                          <a:effectLst/>
                          <a:latin typeface="+mn-lt"/>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IE" sz="1600" b="1" i="0" u="none" strike="noStrike">
                          <a:solidFill>
                            <a:srgbClr val="000000"/>
                          </a:solidFill>
                          <a:effectLst/>
                          <a:latin typeface="+mn-lt"/>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IE" sz="1600" b="0" i="0" u="none" strike="noStrike">
                          <a:solidFill>
                            <a:srgbClr val="000000"/>
                          </a:solidFill>
                          <a:effectLst/>
                          <a:latin typeface="+mn-lt"/>
                        </a:rPr>
                        <a:t>20%</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7682411"/>
                  </a:ext>
                </a:extLst>
              </a:tr>
            </a:tbl>
          </a:graphicData>
        </a:graphic>
      </p:graphicFrame>
      <p:sp>
        <p:nvSpPr>
          <p:cNvPr id="5" name="TextBox 4">
            <a:extLst>
              <a:ext uri="{FF2B5EF4-FFF2-40B4-BE49-F238E27FC236}">
                <a16:creationId xmlns:a16="http://schemas.microsoft.com/office/drawing/2014/main" id="{E403A6F5-EB57-589B-B06C-38B68549203F}"/>
              </a:ext>
            </a:extLst>
          </p:cNvPr>
          <p:cNvSpPr txBox="1"/>
          <p:nvPr/>
        </p:nvSpPr>
        <p:spPr>
          <a:xfrm>
            <a:off x="10701867" y="1894726"/>
            <a:ext cx="1427017" cy="3847207"/>
          </a:xfrm>
          <a:prstGeom prst="rect">
            <a:avLst/>
          </a:prstGeom>
          <a:noFill/>
        </p:spPr>
        <p:txBody>
          <a:bodyPr wrap="square" rtlCol="0">
            <a:spAutoFit/>
          </a:bodyPr>
          <a:lstStyle/>
          <a:p>
            <a:pPr algn="ctr"/>
            <a:r>
              <a:rPr lang="en-IE" i="1"/>
              <a:t>Ireland’s total GHG emissions reduced by 12% in the period 2018-2024</a:t>
            </a:r>
          </a:p>
          <a:p>
            <a:pPr algn="ctr">
              <a:spcBef>
                <a:spcPts val="1200"/>
              </a:spcBef>
            </a:pPr>
            <a:r>
              <a:rPr lang="en-IE" i="1"/>
              <a:t>Population grew by 10%, economy grew by 30%.</a:t>
            </a:r>
          </a:p>
        </p:txBody>
      </p:sp>
    </p:spTree>
    <p:extLst>
      <p:ext uri="{BB962C8B-B14F-4D97-AF65-F5344CB8AC3E}">
        <p14:creationId xmlns:p14="http://schemas.microsoft.com/office/powerpoint/2010/main" val="11741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7F40-7C76-B260-C461-D0BE5B42526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0FB1E1-7E3F-38C0-D045-5101E2716228}"/>
              </a:ext>
            </a:extLst>
          </p:cNvPr>
          <p:cNvSpPr>
            <a:spLocks noGrp="1"/>
          </p:cNvSpPr>
          <p:nvPr>
            <p:ph sz="quarter" idx="11"/>
          </p:nvPr>
        </p:nvSpPr>
        <p:spPr/>
        <p:txBody>
          <a:bodyPr>
            <a:normAutofit lnSpcReduction="10000"/>
          </a:bodyPr>
          <a:lstStyle/>
          <a:p>
            <a:r>
              <a:rPr lang="en-IE"/>
              <a:t>Ireland’s carbon budgets and sectoral emissions ceilings </a:t>
            </a:r>
            <a:r>
              <a:rPr lang="en-IE" b="1"/>
              <a:t>are achievable</a:t>
            </a:r>
          </a:p>
          <a:p>
            <a:pPr>
              <a:lnSpc>
                <a:spcPct val="100000"/>
              </a:lnSpc>
              <a:spcBef>
                <a:spcPts val="1200"/>
              </a:spcBef>
            </a:pPr>
            <a:r>
              <a:rPr lang="en-IE" b="1"/>
              <a:t>Political leadership</a:t>
            </a:r>
            <a:r>
              <a:rPr lang="en-IE"/>
              <a:t>, </a:t>
            </a:r>
            <a:r>
              <a:rPr lang="en-IE" b="1"/>
              <a:t>strong governance framework</a:t>
            </a:r>
            <a:r>
              <a:rPr lang="en-IE"/>
              <a:t>, </a:t>
            </a:r>
            <a:r>
              <a:rPr lang="en-IE" b="1"/>
              <a:t>supportive policies </a:t>
            </a:r>
            <a:r>
              <a:rPr lang="en-IE"/>
              <a:t>and </a:t>
            </a:r>
            <a:r>
              <a:rPr lang="en-IE" b="1"/>
              <a:t>societal mobilisation </a:t>
            </a:r>
            <a:r>
              <a:rPr lang="en-IE"/>
              <a:t>have all played important roles</a:t>
            </a:r>
          </a:p>
          <a:p>
            <a:pPr>
              <a:lnSpc>
                <a:spcPct val="100000"/>
              </a:lnSpc>
              <a:spcBef>
                <a:spcPts val="1200"/>
              </a:spcBef>
            </a:pPr>
            <a:r>
              <a:rPr lang="en-IE"/>
              <a:t>There is a </a:t>
            </a:r>
            <a:r>
              <a:rPr lang="en-IE" b="1"/>
              <a:t>delicate balance </a:t>
            </a:r>
            <a:r>
              <a:rPr lang="en-IE"/>
              <a:t>between these four dimensions</a:t>
            </a:r>
          </a:p>
          <a:p>
            <a:pPr>
              <a:lnSpc>
                <a:spcPct val="100000"/>
              </a:lnSpc>
              <a:spcBef>
                <a:spcPts val="1200"/>
              </a:spcBef>
            </a:pPr>
            <a:r>
              <a:rPr lang="en-IE"/>
              <a:t>The most </a:t>
            </a:r>
            <a:r>
              <a:rPr lang="en-IE" b="1"/>
              <a:t>significant progress</a:t>
            </a:r>
            <a:r>
              <a:rPr lang="en-IE"/>
              <a:t> has been in </a:t>
            </a:r>
            <a:r>
              <a:rPr lang="en-IE" b="1"/>
              <a:t>electricity </a:t>
            </a:r>
            <a:r>
              <a:rPr lang="en-IE"/>
              <a:t>and </a:t>
            </a:r>
            <a:r>
              <a:rPr lang="en-IE" b="1"/>
              <a:t>buildings</a:t>
            </a:r>
          </a:p>
          <a:p>
            <a:pPr>
              <a:lnSpc>
                <a:spcPct val="100000"/>
              </a:lnSpc>
              <a:spcBef>
                <a:spcPts val="1200"/>
              </a:spcBef>
            </a:pPr>
            <a:r>
              <a:rPr lang="en-IE" b="1"/>
              <a:t>System inertia </a:t>
            </a:r>
            <a:r>
              <a:rPr lang="en-IE"/>
              <a:t>challenges in </a:t>
            </a:r>
            <a:r>
              <a:rPr lang="en-IE" b="1"/>
              <a:t>transport </a:t>
            </a:r>
            <a:r>
              <a:rPr lang="en-IE"/>
              <a:t>and </a:t>
            </a:r>
            <a:r>
              <a:rPr lang="en-IE" b="1"/>
              <a:t>agriculture </a:t>
            </a:r>
            <a:r>
              <a:rPr lang="en-IE"/>
              <a:t>are significant</a:t>
            </a:r>
          </a:p>
          <a:p>
            <a:pPr>
              <a:lnSpc>
                <a:spcPct val="100000"/>
              </a:lnSpc>
              <a:spcBef>
                <a:spcPts val="1200"/>
              </a:spcBef>
            </a:pPr>
            <a:r>
              <a:rPr lang="en-IE"/>
              <a:t>We </a:t>
            </a:r>
            <a:r>
              <a:rPr lang="en-IE" b="1"/>
              <a:t>can</a:t>
            </a:r>
            <a:r>
              <a:rPr lang="en-IE"/>
              <a:t> </a:t>
            </a:r>
            <a:r>
              <a:rPr lang="en-IE" b="1"/>
              <a:t>achieve </a:t>
            </a:r>
            <a:r>
              <a:rPr lang="en-IE"/>
              <a:t>the next carbon budget but that </a:t>
            </a:r>
            <a:r>
              <a:rPr lang="en-IE" b="1"/>
              <a:t>does not mean we will</a:t>
            </a:r>
            <a:r>
              <a:rPr lang="en-IE"/>
              <a:t>. </a:t>
            </a:r>
          </a:p>
          <a:p>
            <a:pPr>
              <a:lnSpc>
                <a:spcPct val="100000"/>
              </a:lnSpc>
              <a:spcBef>
                <a:spcPts val="1200"/>
              </a:spcBef>
            </a:pPr>
            <a:endParaRPr lang="en-IE"/>
          </a:p>
        </p:txBody>
      </p:sp>
      <p:sp>
        <p:nvSpPr>
          <p:cNvPr id="3" name="Title 2">
            <a:extLst>
              <a:ext uri="{FF2B5EF4-FFF2-40B4-BE49-F238E27FC236}">
                <a16:creationId xmlns:a16="http://schemas.microsoft.com/office/drawing/2014/main" id="{697384F1-59A8-8C73-C67E-54FA305739EE}"/>
              </a:ext>
            </a:extLst>
          </p:cNvPr>
          <p:cNvSpPr>
            <a:spLocks noGrp="1"/>
          </p:cNvSpPr>
          <p:nvPr>
            <p:ph type="title"/>
          </p:nvPr>
        </p:nvSpPr>
        <p:spPr>
          <a:xfrm>
            <a:off x="741363" y="288925"/>
            <a:ext cx="10515600" cy="1158875"/>
          </a:xfrm>
        </p:spPr>
        <p:txBody>
          <a:bodyPr/>
          <a:lstStyle/>
          <a:p>
            <a:r>
              <a:rPr lang="en-IE"/>
              <a:t>So where do we stand now?</a:t>
            </a:r>
          </a:p>
        </p:txBody>
      </p:sp>
    </p:spTree>
    <p:extLst>
      <p:ext uri="{BB962C8B-B14F-4D97-AF65-F5344CB8AC3E}">
        <p14:creationId xmlns:p14="http://schemas.microsoft.com/office/powerpoint/2010/main" val="21619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3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3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3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30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13000"/>
                            </p:stCondLst>
                            <p:childTnLst>
                              <p:par>
                                <p:cTn id="20" presetID="1" presetClass="entr" presetSubtype="0" fill="hold" nodeType="afterEffect">
                                  <p:stCondLst>
                                    <p:cond delay="3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73A7DC-6434-EFA5-4008-7075C3907B16}"/>
              </a:ext>
            </a:extLst>
          </p:cNvPr>
          <p:cNvSpPr>
            <a:spLocks noGrp="1"/>
          </p:cNvSpPr>
          <p:nvPr>
            <p:ph type="title" idx="4294967295"/>
          </p:nvPr>
        </p:nvSpPr>
        <p:spPr>
          <a:xfrm>
            <a:off x="1395428" y="2009776"/>
            <a:ext cx="9558338" cy="3305174"/>
          </a:xfrm>
        </p:spPr>
        <p:txBody>
          <a:bodyPr>
            <a:normAutofit/>
          </a:bodyPr>
          <a:lstStyle/>
          <a:p>
            <a:pPr algn="ctr"/>
            <a:r>
              <a:rPr lang="en-GB" b="1">
                <a:solidFill>
                  <a:srgbClr val="FFB100"/>
                </a:solidFill>
              </a:rPr>
              <a:t>A Marginal Abatement Cost Curve for Ireland</a:t>
            </a:r>
            <a:br>
              <a:rPr lang="en-IE" b="1">
                <a:solidFill>
                  <a:srgbClr val="FFB100"/>
                </a:solidFill>
              </a:rPr>
            </a:br>
            <a:br>
              <a:rPr lang="en-IE" b="1">
                <a:solidFill>
                  <a:srgbClr val="FFB100"/>
                </a:solidFill>
              </a:rPr>
            </a:br>
            <a:r>
              <a:rPr lang="en-IE" b="1">
                <a:solidFill>
                  <a:srgbClr val="FFB100"/>
                </a:solidFill>
              </a:rPr>
              <a:t>Dr Tomás Mac Uidhir </a:t>
            </a:r>
            <a:br>
              <a:rPr lang="en-IE"/>
            </a:br>
            <a:endParaRPr lang="en-IE"/>
          </a:p>
        </p:txBody>
      </p:sp>
      <p:sp>
        <p:nvSpPr>
          <p:cNvPr id="6" name="TextBox 5">
            <a:extLst>
              <a:ext uri="{FF2B5EF4-FFF2-40B4-BE49-F238E27FC236}">
                <a16:creationId xmlns:a16="http://schemas.microsoft.com/office/drawing/2014/main" id="{5A8FA124-406F-6D88-5753-80897554348F}"/>
              </a:ext>
            </a:extLst>
          </p:cNvPr>
          <p:cNvSpPr txBox="1"/>
          <p:nvPr/>
        </p:nvSpPr>
        <p:spPr>
          <a:xfrm>
            <a:off x="419100" y="190500"/>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754461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D96160-2806-2A3D-C68C-E6CEA9433129}"/>
              </a:ext>
            </a:extLst>
          </p:cNvPr>
          <p:cNvSpPr>
            <a:spLocks noGrp="1"/>
          </p:cNvSpPr>
          <p:nvPr>
            <p:ph sz="quarter" idx="11"/>
          </p:nvPr>
        </p:nvSpPr>
        <p:spPr>
          <a:xfrm>
            <a:off x="629479" y="1836738"/>
            <a:ext cx="11077575" cy="4884737"/>
          </a:xfrm>
        </p:spPr>
        <p:txBody>
          <a:bodyPr>
            <a:normAutofit/>
          </a:bodyPr>
          <a:lstStyle/>
          <a:p>
            <a:pPr marL="0" indent="0">
              <a:buNone/>
            </a:pPr>
            <a:r>
              <a:rPr lang="en-US" sz="3600"/>
              <a:t>What about the next </a:t>
            </a:r>
            <a:r>
              <a:rPr lang="en-US" sz="3600" b="1"/>
              <a:t>25 years</a:t>
            </a:r>
            <a:r>
              <a:rPr lang="en-US" sz="3600"/>
              <a:t>? </a:t>
            </a:r>
            <a:br>
              <a:rPr lang="en-US" sz="3600"/>
            </a:br>
            <a:endParaRPr lang="en-GB" sz="3600"/>
          </a:p>
          <a:p>
            <a:pPr marL="0" indent="0">
              <a:buNone/>
            </a:pPr>
            <a:r>
              <a:rPr lang="en-GB" sz="3600"/>
              <a:t>Ireland needs to make </a:t>
            </a:r>
            <a:r>
              <a:rPr lang="en-GB" sz="3600" b="1"/>
              <a:t>informed choices </a:t>
            </a:r>
            <a:r>
              <a:rPr lang="en-GB" sz="3600"/>
              <a:t>about how best to reduce emissions across the whole economy.</a:t>
            </a:r>
            <a:br>
              <a:rPr lang="en-GB" sz="3600"/>
            </a:br>
            <a:endParaRPr lang="en-GB" sz="3600" b="1"/>
          </a:p>
          <a:p>
            <a:pPr marL="0" indent="0">
              <a:buNone/>
            </a:pPr>
            <a:r>
              <a:rPr lang="en-GB" sz="3600" b="1"/>
              <a:t>Decision confidence </a:t>
            </a:r>
            <a:r>
              <a:rPr lang="en-GB" sz="3600"/>
              <a:t>depends on clear </a:t>
            </a:r>
            <a:r>
              <a:rPr lang="en-GB" sz="3600" b="1"/>
              <a:t>evidence </a:t>
            </a:r>
            <a:r>
              <a:rPr lang="en-GB" sz="3600"/>
              <a:t>regarding the technologies and measures available,</a:t>
            </a:r>
            <a:r>
              <a:rPr lang="en-GB" sz="3600" b="1"/>
              <a:t> </a:t>
            </a:r>
            <a:r>
              <a:rPr lang="en-GB" sz="3600"/>
              <a:t>their</a:t>
            </a:r>
            <a:r>
              <a:rPr lang="en-GB" sz="3600" b="1"/>
              <a:t> costs</a:t>
            </a:r>
            <a:r>
              <a:rPr lang="en-GB" sz="3600"/>
              <a:t>, and their </a:t>
            </a:r>
            <a:r>
              <a:rPr lang="en-GB" sz="3600" b="1"/>
              <a:t>mitigation potential</a:t>
            </a:r>
            <a:r>
              <a:rPr lang="en-GB" sz="3600"/>
              <a:t>.</a:t>
            </a:r>
            <a:endParaRPr lang="en-IE"/>
          </a:p>
        </p:txBody>
      </p:sp>
      <p:sp>
        <p:nvSpPr>
          <p:cNvPr id="3" name="Title 2">
            <a:extLst>
              <a:ext uri="{FF2B5EF4-FFF2-40B4-BE49-F238E27FC236}">
                <a16:creationId xmlns:a16="http://schemas.microsoft.com/office/drawing/2014/main" id="{235F595D-4702-DFB2-0543-E114CDEC1C7A}"/>
              </a:ext>
            </a:extLst>
          </p:cNvPr>
          <p:cNvSpPr>
            <a:spLocks noGrp="1"/>
          </p:cNvSpPr>
          <p:nvPr>
            <p:ph type="title"/>
          </p:nvPr>
        </p:nvSpPr>
        <p:spPr/>
        <p:txBody>
          <a:bodyPr/>
          <a:lstStyle/>
          <a:p>
            <a:r>
              <a:rPr lang="en-US"/>
              <a:t>Motivation</a:t>
            </a:r>
            <a:endParaRPr lang="en-IE"/>
          </a:p>
        </p:txBody>
      </p:sp>
      <p:sp>
        <p:nvSpPr>
          <p:cNvPr id="4" name="Slide Number Placeholder 3">
            <a:extLst>
              <a:ext uri="{FF2B5EF4-FFF2-40B4-BE49-F238E27FC236}">
                <a16:creationId xmlns:a16="http://schemas.microsoft.com/office/drawing/2014/main" id="{2EB79882-97F8-03E2-2219-4A222BC9776E}"/>
              </a:ext>
            </a:extLst>
          </p:cNvPr>
          <p:cNvSpPr>
            <a:spLocks noGrp="1"/>
          </p:cNvSpPr>
          <p:nvPr>
            <p:ph type="sldNum" sz="quarter" idx="14"/>
          </p:nvPr>
        </p:nvSpPr>
        <p:spPr/>
        <p:txBody>
          <a:bodyPr/>
          <a:lstStyle/>
          <a:p>
            <a:fld id="{93F8E2AB-3347-4A4C-A2CF-3A230CBFF2BC}" type="slidenum">
              <a:rPr lang="en-US" smtClean="0"/>
              <a:t>15</a:t>
            </a:fld>
            <a:endParaRPr lang="en-US"/>
          </a:p>
        </p:txBody>
      </p:sp>
    </p:spTree>
    <p:extLst>
      <p:ext uri="{BB962C8B-B14F-4D97-AF65-F5344CB8AC3E}">
        <p14:creationId xmlns:p14="http://schemas.microsoft.com/office/powerpoint/2010/main" val="166056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9B6352-D9E1-B527-9125-E2DA4A70106A}"/>
              </a:ext>
            </a:extLst>
          </p:cNvPr>
          <p:cNvSpPr>
            <a:spLocks noGrp="1"/>
          </p:cNvSpPr>
          <p:nvPr>
            <p:ph type="title"/>
          </p:nvPr>
        </p:nvSpPr>
        <p:spPr>
          <a:xfrm>
            <a:off x="369574" y="358775"/>
            <a:ext cx="9900507" cy="1026946"/>
          </a:xfrm>
        </p:spPr>
        <p:txBody>
          <a:bodyPr>
            <a:normAutofit/>
          </a:bodyPr>
          <a:lstStyle/>
          <a:p>
            <a:r>
              <a:rPr lang="en-US">
                <a:latin typeface="Lucida Bright"/>
              </a:rPr>
              <a:t>What is a Marginal Abatement Cost Curve (MACC)?</a:t>
            </a:r>
            <a:endParaRPr lang="en-IE">
              <a:latin typeface="Lucida Bright"/>
            </a:endParaRPr>
          </a:p>
        </p:txBody>
      </p:sp>
      <p:sp>
        <p:nvSpPr>
          <p:cNvPr id="11" name="Content Placeholder 2">
            <a:extLst>
              <a:ext uri="{FF2B5EF4-FFF2-40B4-BE49-F238E27FC236}">
                <a16:creationId xmlns:a16="http://schemas.microsoft.com/office/drawing/2014/main" id="{52C131A3-2879-FE6E-D471-AC4FCB4F7FC6}"/>
              </a:ext>
            </a:extLst>
          </p:cNvPr>
          <p:cNvSpPr txBox="1">
            <a:spLocks/>
          </p:cNvSpPr>
          <p:nvPr/>
        </p:nvSpPr>
        <p:spPr>
          <a:xfrm>
            <a:off x="446638" y="1458913"/>
            <a:ext cx="5649362" cy="55324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endParaRPr>
          </a:p>
        </p:txBody>
      </p:sp>
      <p:pic>
        <p:nvPicPr>
          <p:cNvPr id="3" name="Picture 2" descr="Energy Policy and Modelling Group | University College Cork">
            <a:extLst>
              <a:ext uri="{FF2B5EF4-FFF2-40B4-BE49-F238E27FC236}">
                <a16:creationId xmlns:a16="http://schemas.microsoft.com/office/drawing/2014/main" id="{DFEDECD9-FEAC-B095-EEF2-EB6A3A5BA1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B46FAE0-E2E6-71E8-6B09-C75C42F7D334}"/>
              </a:ext>
            </a:extLst>
          </p:cNvPr>
          <p:cNvGrpSpPr/>
          <p:nvPr/>
        </p:nvGrpSpPr>
        <p:grpSpPr>
          <a:xfrm>
            <a:off x="181612" y="2006600"/>
            <a:ext cx="10478828" cy="3848100"/>
            <a:chOff x="181612" y="2006600"/>
            <a:chExt cx="10478828" cy="3848100"/>
          </a:xfrm>
        </p:grpSpPr>
        <p:sp>
          <p:nvSpPr>
            <p:cNvPr id="60" name="TextBox 59">
              <a:extLst>
                <a:ext uri="{FF2B5EF4-FFF2-40B4-BE49-F238E27FC236}">
                  <a16:creationId xmlns:a16="http://schemas.microsoft.com/office/drawing/2014/main" id="{E52B8BC4-B488-9C68-E6A4-8800396C164C}"/>
                </a:ext>
              </a:extLst>
            </p:cNvPr>
            <p:cNvSpPr txBox="1"/>
            <p:nvPr/>
          </p:nvSpPr>
          <p:spPr>
            <a:xfrm>
              <a:off x="181612" y="3758007"/>
              <a:ext cx="96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€/tCO</a:t>
              </a:r>
              <a:r>
                <a:rPr kumimoji="0" lang="en-GB" sz="1800" b="0" i="0" u="none" strike="noStrike" kern="1200" cap="none" spc="0" normalizeH="0" baseline="-25000" noProof="0">
                  <a:ln>
                    <a:noFill/>
                  </a:ln>
                  <a:solidFill>
                    <a:prstClr val="black"/>
                  </a:solidFill>
                  <a:effectLst/>
                  <a:uLnTx/>
                  <a:uFillTx/>
                  <a:latin typeface="Aptos" panose="02110004020202020204"/>
                  <a:ea typeface="+mn-ea"/>
                  <a:cs typeface="+mn-cs"/>
                </a:rPr>
                <a:t>2</a:t>
              </a:r>
              <a:endParaRPr kumimoji="0" lang="en-IE" sz="1800" b="0" i="0" u="none" strike="noStrike" kern="1200" cap="none" spc="0" normalizeH="0" baseline="-2500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6E24ED60-2970-1EC0-3ED2-24CD9295FD2E}"/>
                </a:ext>
              </a:extLst>
            </p:cNvPr>
            <p:cNvSpPr txBox="1"/>
            <p:nvPr/>
          </p:nvSpPr>
          <p:spPr>
            <a:xfrm>
              <a:off x="9700112" y="4040464"/>
              <a:ext cx="96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tCO</a:t>
              </a:r>
              <a:r>
                <a:rPr kumimoji="0" lang="en-GB" sz="1800" b="0" i="0" u="none" strike="noStrike" kern="1200" cap="none" spc="0" normalizeH="0" baseline="-25000" noProof="0">
                  <a:ln>
                    <a:noFill/>
                  </a:ln>
                  <a:solidFill>
                    <a:prstClr val="black"/>
                  </a:solidFill>
                  <a:effectLst/>
                  <a:uLnTx/>
                  <a:uFillTx/>
                  <a:latin typeface="Aptos" panose="02110004020202020204"/>
                  <a:ea typeface="+mn-ea"/>
                  <a:cs typeface="+mn-cs"/>
                </a:rPr>
                <a:t>2</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oup 47">
              <a:extLst>
                <a:ext uri="{FF2B5EF4-FFF2-40B4-BE49-F238E27FC236}">
                  <a16:creationId xmlns:a16="http://schemas.microsoft.com/office/drawing/2014/main" id="{BBAECE75-D956-13B1-5851-F58DFF23F8B8}"/>
                </a:ext>
              </a:extLst>
            </p:cNvPr>
            <p:cNvGrpSpPr/>
            <p:nvPr/>
          </p:nvGrpSpPr>
          <p:grpSpPr>
            <a:xfrm>
              <a:off x="1546423" y="2006600"/>
              <a:ext cx="8723658" cy="3848100"/>
              <a:chOff x="966442" y="2184400"/>
              <a:chExt cx="8723658" cy="3848100"/>
            </a:xfrm>
          </p:grpSpPr>
          <p:grpSp>
            <p:nvGrpSpPr>
              <p:cNvPr id="37" name="Group 36">
                <a:extLst>
                  <a:ext uri="{FF2B5EF4-FFF2-40B4-BE49-F238E27FC236}">
                    <a16:creationId xmlns:a16="http://schemas.microsoft.com/office/drawing/2014/main" id="{E293FCAA-E953-9877-CEDC-16AAE6AC9A8D}"/>
                  </a:ext>
                </a:extLst>
              </p:cNvPr>
              <p:cNvGrpSpPr/>
              <p:nvPr/>
            </p:nvGrpSpPr>
            <p:grpSpPr>
              <a:xfrm>
                <a:off x="976979" y="2184400"/>
                <a:ext cx="8713121" cy="3848100"/>
                <a:chOff x="851925" y="2051050"/>
                <a:chExt cx="8713121" cy="3848100"/>
              </a:xfrm>
            </p:grpSpPr>
            <p:cxnSp>
              <p:nvCxnSpPr>
                <p:cNvPr id="5" name="Straight Connector 4">
                  <a:extLst>
                    <a:ext uri="{FF2B5EF4-FFF2-40B4-BE49-F238E27FC236}">
                      <a16:creationId xmlns:a16="http://schemas.microsoft.com/office/drawing/2014/main" id="{11CBEBCB-DF80-25B3-B810-670F919860F1}"/>
                    </a:ext>
                  </a:extLst>
                </p:cNvPr>
                <p:cNvCxnSpPr>
                  <a:cxnSpLocks/>
                </p:cNvCxnSpPr>
                <p:nvPr/>
              </p:nvCxnSpPr>
              <p:spPr>
                <a:xfrm>
                  <a:off x="923925" y="2051050"/>
                  <a:ext cx="0" cy="384810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48475E6-0550-5030-EDF6-06E4E4CB8464}"/>
                    </a:ext>
                  </a:extLst>
                </p:cNvPr>
                <p:cNvCxnSpPr>
                  <a:cxnSpLocks/>
                </p:cNvCxnSpPr>
                <p:nvPr/>
              </p:nvCxnSpPr>
              <p:spPr>
                <a:xfrm flipH="1">
                  <a:off x="910213" y="4019550"/>
                  <a:ext cx="8654833"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240D3B0-13D9-32C9-71ED-B9475999B991}"/>
                    </a:ext>
                  </a:extLst>
                </p:cNvPr>
                <p:cNvCxnSpPr>
                  <a:cxnSpLocks/>
                </p:cNvCxnSpPr>
                <p:nvPr/>
              </p:nvCxnSpPr>
              <p:spPr>
                <a:xfrm flipH="1">
                  <a:off x="851925" y="4021137"/>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5073A9F4-6E9F-F052-14A9-F6FADF127876}"/>
                  </a:ext>
                </a:extLst>
              </p:cNvPr>
              <p:cNvCxnSpPr>
                <a:cxnSpLocks/>
              </p:cNvCxnSpPr>
              <p:nvPr/>
            </p:nvCxnSpPr>
            <p:spPr>
              <a:xfrm flipH="1">
                <a:off x="976979" y="3429000"/>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6BF9819-51BC-391F-B381-007C9374CCFB}"/>
                  </a:ext>
                </a:extLst>
              </p:cNvPr>
              <p:cNvCxnSpPr>
                <a:cxnSpLocks/>
              </p:cNvCxnSpPr>
              <p:nvPr/>
            </p:nvCxnSpPr>
            <p:spPr>
              <a:xfrm flipH="1">
                <a:off x="976979" y="2709862"/>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199A100-C5E0-6E3D-3386-F2D6E5C89855}"/>
                  </a:ext>
                </a:extLst>
              </p:cNvPr>
              <p:cNvCxnSpPr>
                <a:cxnSpLocks/>
              </p:cNvCxnSpPr>
              <p:nvPr/>
            </p:nvCxnSpPr>
            <p:spPr>
              <a:xfrm flipH="1">
                <a:off x="966442" y="5589587"/>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A9CC521-173F-8B64-8368-77F352DC5BBA}"/>
                  </a:ext>
                </a:extLst>
              </p:cNvPr>
              <p:cNvCxnSpPr>
                <a:cxnSpLocks/>
              </p:cNvCxnSpPr>
              <p:nvPr/>
            </p:nvCxnSpPr>
            <p:spPr>
              <a:xfrm flipH="1">
                <a:off x="966442" y="4870450"/>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sp>
          <p:nvSpPr>
            <p:cNvPr id="49" name="TextBox 48">
              <a:extLst>
                <a:ext uri="{FF2B5EF4-FFF2-40B4-BE49-F238E27FC236}">
                  <a16:creationId xmlns:a16="http://schemas.microsoft.com/office/drawing/2014/main" id="{11B62D87-B4DF-C830-93D7-7D85A66A6FF3}"/>
                </a:ext>
              </a:extLst>
            </p:cNvPr>
            <p:cNvSpPr txBox="1"/>
            <p:nvPr/>
          </p:nvSpPr>
          <p:spPr>
            <a:xfrm>
              <a:off x="995557" y="3065857"/>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7B329877-EA83-A56A-0B9D-98F4865452F2}"/>
                </a:ext>
              </a:extLst>
            </p:cNvPr>
            <p:cNvSpPr txBox="1"/>
            <p:nvPr/>
          </p:nvSpPr>
          <p:spPr>
            <a:xfrm>
              <a:off x="1034591" y="2334576"/>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31530145-7102-F4F5-E2C5-5BCFDF75B0DF}"/>
                </a:ext>
              </a:extLst>
            </p:cNvPr>
            <p:cNvSpPr txBox="1"/>
            <p:nvPr/>
          </p:nvSpPr>
          <p:spPr>
            <a:xfrm>
              <a:off x="938864" y="5200134"/>
              <a:ext cx="676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DC95C94A-6646-7269-9EA9-11E9F1FA2CCA}"/>
                </a:ext>
              </a:extLst>
            </p:cNvPr>
            <p:cNvSpPr txBox="1"/>
            <p:nvPr/>
          </p:nvSpPr>
          <p:spPr>
            <a:xfrm>
              <a:off x="962472" y="4507984"/>
              <a:ext cx="676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TextBox 54">
              <a:extLst>
                <a:ext uri="{FF2B5EF4-FFF2-40B4-BE49-F238E27FC236}">
                  <a16:creationId xmlns:a16="http://schemas.microsoft.com/office/drawing/2014/main" id="{33060B7D-D0A4-F7A4-0D4E-F74A4548E45C}"/>
                </a:ext>
              </a:extLst>
            </p:cNvPr>
            <p:cNvSpPr txBox="1"/>
            <p:nvPr/>
          </p:nvSpPr>
          <p:spPr>
            <a:xfrm>
              <a:off x="1205120" y="3815834"/>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F66FE6F5-78A4-88F6-B3DC-F6ED6227BE98}"/>
              </a:ext>
            </a:extLst>
          </p:cNvPr>
          <p:cNvGrpSpPr/>
          <p:nvPr/>
        </p:nvGrpSpPr>
        <p:grpSpPr>
          <a:xfrm>
            <a:off x="1628959" y="1847852"/>
            <a:ext cx="7943325" cy="3563934"/>
            <a:chOff x="1628959" y="1847852"/>
            <a:chExt cx="7943325" cy="3563934"/>
          </a:xfrm>
        </p:grpSpPr>
        <p:sp>
          <p:nvSpPr>
            <p:cNvPr id="63" name="Rectangle 62">
              <a:extLst>
                <a:ext uri="{FF2B5EF4-FFF2-40B4-BE49-F238E27FC236}">
                  <a16:creationId xmlns:a16="http://schemas.microsoft.com/office/drawing/2014/main" id="{0441BB8B-FB77-794A-C333-F7E5BE9E5123}"/>
                </a:ext>
              </a:extLst>
            </p:cNvPr>
            <p:cNvSpPr/>
            <p:nvPr/>
          </p:nvSpPr>
          <p:spPr>
            <a:xfrm>
              <a:off x="1628959" y="3980596"/>
              <a:ext cx="1546039" cy="1431190"/>
            </a:xfrm>
            <a:prstGeom prst="rect">
              <a:avLst/>
            </a:prstGeom>
            <a:solidFill>
              <a:srgbClr val="003C69"/>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E43FFBA9-02EA-98C9-46A3-6168666DB1B6}"/>
                </a:ext>
              </a:extLst>
            </p:cNvPr>
            <p:cNvSpPr/>
            <p:nvPr/>
          </p:nvSpPr>
          <p:spPr>
            <a:xfrm>
              <a:off x="3172467" y="3980596"/>
              <a:ext cx="1546039" cy="896718"/>
            </a:xfrm>
            <a:prstGeom prst="rect">
              <a:avLst/>
            </a:prstGeom>
            <a:solidFill>
              <a:srgbClr val="FDB41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3E91F907-464E-B931-F74F-247A8AF4342E}"/>
                </a:ext>
              </a:extLst>
            </p:cNvPr>
            <p:cNvSpPr/>
            <p:nvPr/>
          </p:nvSpPr>
          <p:spPr>
            <a:xfrm>
              <a:off x="4720653" y="3980596"/>
              <a:ext cx="672780" cy="527385"/>
            </a:xfrm>
            <a:prstGeom prst="rect">
              <a:avLst/>
            </a:prstGeom>
            <a:solidFill>
              <a:srgbClr val="E4292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Rectangle 65">
              <a:extLst>
                <a:ext uri="{FF2B5EF4-FFF2-40B4-BE49-F238E27FC236}">
                  <a16:creationId xmlns:a16="http://schemas.microsoft.com/office/drawing/2014/main" id="{AF2AE049-468E-C10C-8907-97E50C92FD15}"/>
                </a:ext>
              </a:extLst>
            </p:cNvPr>
            <p:cNvSpPr/>
            <p:nvPr/>
          </p:nvSpPr>
          <p:spPr>
            <a:xfrm>
              <a:off x="5676744" y="3450045"/>
              <a:ext cx="672780" cy="527385"/>
            </a:xfrm>
            <a:prstGeom prst="rect">
              <a:avLst/>
            </a:prstGeom>
            <a:solidFill>
              <a:srgbClr val="E4292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68EC2F94-CE41-BEBB-CB72-0D1A8BE287FD}"/>
                </a:ext>
              </a:extLst>
            </p:cNvPr>
            <p:cNvSpPr/>
            <p:nvPr/>
          </p:nvSpPr>
          <p:spPr>
            <a:xfrm>
              <a:off x="5393432" y="3981224"/>
              <a:ext cx="131069" cy="453565"/>
            </a:xfrm>
            <a:prstGeom prst="rect">
              <a:avLst/>
            </a:prstGeom>
            <a:solidFill>
              <a:srgbClr val="003C69"/>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Rectangle 67">
              <a:extLst>
                <a:ext uri="{FF2B5EF4-FFF2-40B4-BE49-F238E27FC236}">
                  <a16:creationId xmlns:a16="http://schemas.microsoft.com/office/drawing/2014/main" id="{7C6383D3-E67A-BB9F-E29D-102C2F60419D}"/>
                </a:ext>
              </a:extLst>
            </p:cNvPr>
            <p:cNvSpPr/>
            <p:nvPr/>
          </p:nvSpPr>
          <p:spPr>
            <a:xfrm>
              <a:off x="5540839" y="3515412"/>
              <a:ext cx="131069" cy="453565"/>
            </a:xfrm>
            <a:prstGeom prst="rect">
              <a:avLst/>
            </a:prstGeom>
            <a:solidFill>
              <a:srgbClr val="003C69"/>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Rectangle 68">
              <a:extLst>
                <a:ext uri="{FF2B5EF4-FFF2-40B4-BE49-F238E27FC236}">
                  <a16:creationId xmlns:a16="http://schemas.microsoft.com/office/drawing/2014/main" id="{FD5DD64D-B5EE-EA11-74B5-8551FAE5DA4A}"/>
                </a:ext>
              </a:extLst>
            </p:cNvPr>
            <p:cNvSpPr/>
            <p:nvPr/>
          </p:nvSpPr>
          <p:spPr>
            <a:xfrm>
              <a:off x="6349524" y="3079969"/>
              <a:ext cx="1546039" cy="896718"/>
            </a:xfrm>
            <a:prstGeom prst="rect">
              <a:avLst/>
            </a:prstGeom>
            <a:solidFill>
              <a:srgbClr val="FDB41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Rectangle 69">
              <a:extLst>
                <a:ext uri="{FF2B5EF4-FFF2-40B4-BE49-F238E27FC236}">
                  <a16:creationId xmlns:a16="http://schemas.microsoft.com/office/drawing/2014/main" id="{C19A964F-C1CB-713A-4EE2-DFBC7EA8C6EB}"/>
                </a:ext>
              </a:extLst>
            </p:cNvPr>
            <p:cNvSpPr/>
            <p:nvPr/>
          </p:nvSpPr>
          <p:spPr>
            <a:xfrm>
              <a:off x="7895563" y="2334576"/>
              <a:ext cx="486437" cy="1640897"/>
            </a:xfrm>
            <a:prstGeom prst="rect">
              <a:avLst/>
            </a:prstGeom>
            <a:solidFill>
              <a:srgbClr val="003C69"/>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16AB9E42-30F9-2F5A-6BC1-1E54A3A36A47}"/>
                </a:ext>
              </a:extLst>
            </p:cNvPr>
            <p:cNvSpPr/>
            <p:nvPr/>
          </p:nvSpPr>
          <p:spPr>
            <a:xfrm>
              <a:off x="8382000" y="1847852"/>
              <a:ext cx="1190284" cy="2127622"/>
            </a:xfrm>
            <a:prstGeom prst="rect">
              <a:avLst/>
            </a:prstGeom>
            <a:solidFill>
              <a:srgbClr val="E4292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Slide Number Placeholder 3">
            <a:extLst>
              <a:ext uri="{FF2B5EF4-FFF2-40B4-BE49-F238E27FC236}">
                <a16:creationId xmlns:a16="http://schemas.microsoft.com/office/drawing/2014/main" id="{6F4B4558-BD7F-F1FE-50F6-57ED7D348D6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1C32929F-F3CA-BB93-4924-70D828774D74}"/>
              </a:ext>
            </a:extLst>
          </p:cNvPr>
          <p:cNvGrpSpPr/>
          <p:nvPr/>
        </p:nvGrpSpPr>
        <p:grpSpPr>
          <a:xfrm>
            <a:off x="2938270" y="5023182"/>
            <a:ext cx="2758365" cy="1398543"/>
            <a:chOff x="2836588" y="4591028"/>
            <a:chExt cx="2758365" cy="1398543"/>
          </a:xfrm>
        </p:grpSpPr>
        <p:grpSp>
          <p:nvGrpSpPr>
            <p:cNvPr id="12" name="Group 11">
              <a:extLst>
                <a:ext uri="{FF2B5EF4-FFF2-40B4-BE49-F238E27FC236}">
                  <a16:creationId xmlns:a16="http://schemas.microsoft.com/office/drawing/2014/main" id="{3DDEB9FE-CA6D-66C4-D94C-A7405AF4F0D4}"/>
                </a:ext>
              </a:extLst>
            </p:cNvPr>
            <p:cNvGrpSpPr/>
            <p:nvPr/>
          </p:nvGrpSpPr>
          <p:grpSpPr>
            <a:xfrm rot="10800000">
              <a:off x="3822398" y="4591028"/>
              <a:ext cx="45719" cy="1034017"/>
              <a:chOff x="873069" y="3610755"/>
              <a:chExt cx="45719" cy="1034017"/>
            </a:xfrm>
          </p:grpSpPr>
          <p:cxnSp>
            <p:nvCxnSpPr>
              <p:cNvPr id="15" name="Straight Connector 14">
                <a:extLst>
                  <a:ext uri="{FF2B5EF4-FFF2-40B4-BE49-F238E27FC236}">
                    <a16:creationId xmlns:a16="http://schemas.microsoft.com/office/drawing/2014/main" id="{B9C330F6-4C97-9823-743B-FB704EFE6664}"/>
                  </a:ext>
                </a:extLst>
              </p:cNvPr>
              <p:cNvCxnSpPr>
                <a:cxnSpLocks/>
                <a:stCxn id="16" idx="0"/>
              </p:cNvCxnSpPr>
              <p:nvPr/>
            </p:nvCxnSpPr>
            <p:spPr>
              <a:xfrm rot="10800000">
                <a:off x="895920" y="3610755"/>
                <a:ext cx="9" cy="98829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389B6B3B-11D8-5BE4-DC84-D993469FE10C}"/>
                  </a:ext>
                </a:extLst>
              </p:cNvPr>
              <p:cNvSpPr/>
              <p:nvPr/>
            </p:nvSpPr>
            <p:spPr>
              <a:xfrm>
                <a:off x="873069" y="4599053"/>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3" name="TextBox 12">
              <a:extLst>
                <a:ext uri="{FF2B5EF4-FFF2-40B4-BE49-F238E27FC236}">
                  <a16:creationId xmlns:a16="http://schemas.microsoft.com/office/drawing/2014/main" id="{2DFC1AEE-4B0A-F154-9E2D-66A6D613419C}"/>
                </a:ext>
              </a:extLst>
            </p:cNvPr>
            <p:cNvSpPr txBox="1"/>
            <p:nvPr/>
          </p:nvSpPr>
          <p:spPr>
            <a:xfrm>
              <a:off x="2836588" y="5651017"/>
              <a:ext cx="2758365" cy="338554"/>
            </a:xfrm>
            <a:prstGeom prst="rect">
              <a:avLst/>
            </a:prstGeom>
            <a:noFill/>
          </p:spPr>
          <p:txBody>
            <a:bodyPr wrap="square" rtlCol="0">
              <a:spAutoFit/>
            </a:bodyPr>
            <a:lstStyle/>
            <a:p>
              <a:r>
                <a:rPr lang="en-US" sz="1600" b="1">
                  <a:solidFill>
                    <a:schemeClr val="tx1">
                      <a:lumMod val="75000"/>
                      <a:lumOff val="25000"/>
                    </a:schemeClr>
                  </a:solidFill>
                </a:rPr>
                <a:t>Abatement Measures</a:t>
              </a:r>
              <a:endParaRPr lang="en-IE" sz="1600" b="1">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50F6AEE0-9761-B626-8D51-604F8AE73994}"/>
                </a:ext>
              </a:extLst>
            </p:cNvPr>
            <p:cNvCxnSpPr>
              <a:cxnSpLocks/>
            </p:cNvCxnSpPr>
            <p:nvPr/>
          </p:nvCxnSpPr>
          <p:spPr>
            <a:xfrm flipH="1">
              <a:off x="2836588" y="5628706"/>
              <a:ext cx="2118773"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59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DCF9-B3E9-09D7-2399-B7492C0F126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E964D5F-8876-AABC-71C8-E902FDD1A089}"/>
              </a:ext>
            </a:extLst>
          </p:cNvPr>
          <p:cNvSpPr>
            <a:spLocks noGrp="1"/>
          </p:cNvSpPr>
          <p:nvPr>
            <p:ph type="title"/>
          </p:nvPr>
        </p:nvSpPr>
        <p:spPr>
          <a:xfrm>
            <a:off x="369574" y="358775"/>
            <a:ext cx="9900507" cy="1026946"/>
          </a:xfrm>
        </p:spPr>
        <p:txBody>
          <a:bodyPr>
            <a:normAutofit/>
          </a:bodyPr>
          <a:lstStyle/>
          <a:p>
            <a:r>
              <a:rPr lang="en-US">
                <a:latin typeface="Lucida Bright"/>
              </a:rPr>
              <a:t>What is a Marginal Abatement Cost Curve (MACC)?</a:t>
            </a:r>
            <a:endParaRPr lang="en-IE">
              <a:latin typeface="Lucida Bright"/>
            </a:endParaRPr>
          </a:p>
        </p:txBody>
      </p:sp>
      <p:sp>
        <p:nvSpPr>
          <p:cNvPr id="11" name="Content Placeholder 2">
            <a:extLst>
              <a:ext uri="{FF2B5EF4-FFF2-40B4-BE49-F238E27FC236}">
                <a16:creationId xmlns:a16="http://schemas.microsoft.com/office/drawing/2014/main" id="{AC5D8F2A-6570-7ED6-507C-72CF6F27E3E3}"/>
              </a:ext>
            </a:extLst>
          </p:cNvPr>
          <p:cNvSpPr txBox="1">
            <a:spLocks/>
          </p:cNvSpPr>
          <p:nvPr/>
        </p:nvSpPr>
        <p:spPr>
          <a:xfrm>
            <a:off x="446638" y="1458913"/>
            <a:ext cx="5649362" cy="55324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endParaRPr>
          </a:p>
        </p:txBody>
      </p:sp>
      <p:pic>
        <p:nvPicPr>
          <p:cNvPr id="3" name="Picture 2" descr="Energy Policy and Modelling Group | University College Cork">
            <a:extLst>
              <a:ext uri="{FF2B5EF4-FFF2-40B4-BE49-F238E27FC236}">
                <a16:creationId xmlns:a16="http://schemas.microsoft.com/office/drawing/2014/main" id="{C2CAA418-6BDD-66F1-92E3-3E5FCD8C73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7FA7097-7723-A24B-ED2A-683DF8759FD7}"/>
              </a:ext>
            </a:extLst>
          </p:cNvPr>
          <p:cNvGrpSpPr/>
          <p:nvPr/>
        </p:nvGrpSpPr>
        <p:grpSpPr>
          <a:xfrm>
            <a:off x="181612" y="2006600"/>
            <a:ext cx="10478828" cy="3848100"/>
            <a:chOff x="181612" y="2006600"/>
            <a:chExt cx="10478828" cy="3848100"/>
          </a:xfrm>
        </p:grpSpPr>
        <p:sp>
          <p:nvSpPr>
            <p:cNvPr id="60" name="TextBox 59">
              <a:extLst>
                <a:ext uri="{FF2B5EF4-FFF2-40B4-BE49-F238E27FC236}">
                  <a16:creationId xmlns:a16="http://schemas.microsoft.com/office/drawing/2014/main" id="{27A6669E-C293-14D3-C88C-DE3DCB477B59}"/>
                </a:ext>
              </a:extLst>
            </p:cNvPr>
            <p:cNvSpPr txBox="1"/>
            <p:nvPr/>
          </p:nvSpPr>
          <p:spPr>
            <a:xfrm>
              <a:off x="181612" y="3758007"/>
              <a:ext cx="96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€/tCO</a:t>
              </a:r>
              <a:r>
                <a:rPr kumimoji="0" lang="en-GB" sz="1800" b="0" i="0" u="none" strike="noStrike" kern="1200" cap="none" spc="0" normalizeH="0" baseline="-25000" noProof="0">
                  <a:ln>
                    <a:noFill/>
                  </a:ln>
                  <a:solidFill>
                    <a:prstClr val="black"/>
                  </a:solidFill>
                  <a:effectLst/>
                  <a:uLnTx/>
                  <a:uFillTx/>
                  <a:latin typeface="Aptos" panose="02110004020202020204"/>
                  <a:ea typeface="+mn-ea"/>
                  <a:cs typeface="+mn-cs"/>
                </a:rPr>
                <a:t>2</a:t>
              </a:r>
              <a:endParaRPr kumimoji="0" lang="en-IE" sz="1800" b="0" i="0" u="none" strike="noStrike" kern="1200" cap="none" spc="0" normalizeH="0" baseline="-2500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E9671E72-CAFE-C622-4521-C5D18605F89A}"/>
                </a:ext>
              </a:extLst>
            </p:cNvPr>
            <p:cNvSpPr txBox="1"/>
            <p:nvPr/>
          </p:nvSpPr>
          <p:spPr>
            <a:xfrm>
              <a:off x="9700112" y="4040464"/>
              <a:ext cx="960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tCO</a:t>
              </a:r>
              <a:r>
                <a:rPr kumimoji="0" lang="en-GB" sz="1800" b="0" i="0" u="none" strike="noStrike" kern="1200" cap="none" spc="0" normalizeH="0" baseline="-25000" noProof="0">
                  <a:ln>
                    <a:noFill/>
                  </a:ln>
                  <a:solidFill>
                    <a:prstClr val="black"/>
                  </a:solidFill>
                  <a:effectLst/>
                  <a:uLnTx/>
                  <a:uFillTx/>
                  <a:latin typeface="Aptos" panose="02110004020202020204"/>
                  <a:ea typeface="+mn-ea"/>
                  <a:cs typeface="+mn-cs"/>
                </a:rPr>
                <a:t>2</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oup 47">
              <a:extLst>
                <a:ext uri="{FF2B5EF4-FFF2-40B4-BE49-F238E27FC236}">
                  <a16:creationId xmlns:a16="http://schemas.microsoft.com/office/drawing/2014/main" id="{AD10F5FE-5F89-DC64-18B4-2D914A07F1AF}"/>
                </a:ext>
              </a:extLst>
            </p:cNvPr>
            <p:cNvGrpSpPr/>
            <p:nvPr/>
          </p:nvGrpSpPr>
          <p:grpSpPr>
            <a:xfrm>
              <a:off x="1546423" y="2006600"/>
              <a:ext cx="8723658" cy="3848100"/>
              <a:chOff x="966442" y="2184400"/>
              <a:chExt cx="8723658" cy="3848100"/>
            </a:xfrm>
          </p:grpSpPr>
          <p:grpSp>
            <p:nvGrpSpPr>
              <p:cNvPr id="37" name="Group 36">
                <a:extLst>
                  <a:ext uri="{FF2B5EF4-FFF2-40B4-BE49-F238E27FC236}">
                    <a16:creationId xmlns:a16="http://schemas.microsoft.com/office/drawing/2014/main" id="{171EAA04-3AE9-09FD-1A00-19B4923C13B1}"/>
                  </a:ext>
                </a:extLst>
              </p:cNvPr>
              <p:cNvGrpSpPr/>
              <p:nvPr/>
            </p:nvGrpSpPr>
            <p:grpSpPr>
              <a:xfrm>
                <a:off x="976979" y="2184400"/>
                <a:ext cx="8713121" cy="3848100"/>
                <a:chOff x="851925" y="2051050"/>
                <a:chExt cx="8713121" cy="3848100"/>
              </a:xfrm>
            </p:grpSpPr>
            <p:cxnSp>
              <p:nvCxnSpPr>
                <p:cNvPr id="5" name="Straight Connector 4">
                  <a:extLst>
                    <a:ext uri="{FF2B5EF4-FFF2-40B4-BE49-F238E27FC236}">
                      <a16:creationId xmlns:a16="http://schemas.microsoft.com/office/drawing/2014/main" id="{C6D2438E-DE62-CCED-FF20-B64C1A163965}"/>
                    </a:ext>
                  </a:extLst>
                </p:cNvPr>
                <p:cNvCxnSpPr>
                  <a:cxnSpLocks/>
                </p:cNvCxnSpPr>
                <p:nvPr/>
              </p:nvCxnSpPr>
              <p:spPr>
                <a:xfrm>
                  <a:off x="923925" y="2051050"/>
                  <a:ext cx="0" cy="384810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85EA751-0B50-CE95-DCD1-3E491009F419}"/>
                    </a:ext>
                  </a:extLst>
                </p:cNvPr>
                <p:cNvCxnSpPr>
                  <a:cxnSpLocks/>
                </p:cNvCxnSpPr>
                <p:nvPr/>
              </p:nvCxnSpPr>
              <p:spPr>
                <a:xfrm flipH="1">
                  <a:off x="910213" y="4019550"/>
                  <a:ext cx="8654833"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3A15524-0332-9685-C099-FFD255D3FEF2}"/>
                    </a:ext>
                  </a:extLst>
                </p:cNvPr>
                <p:cNvCxnSpPr>
                  <a:cxnSpLocks/>
                </p:cNvCxnSpPr>
                <p:nvPr/>
              </p:nvCxnSpPr>
              <p:spPr>
                <a:xfrm flipH="1">
                  <a:off x="851925" y="4021137"/>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3AF98932-4EDE-7557-B8AA-42B368F81E2E}"/>
                  </a:ext>
                </a:extLst>
              </p:cNvPr>
              <p:cNvCxnSpPr>
                <a:cxnSpLocks/>
              </p:cNvCxnSpPr>
              <p:nvPr/>
            </p:nvCxnSpPr>
            <p:spPr>
              <a:xfrm flipH="1">
                <a:off x="976979" y="3429000"/>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C82BF8C-77E0-C585-10C9-8154AD086641}"/>
                  </a:ext>
                </a:extLst>
              </p:cNvPr>
              <p:cNvCxnSpPr>
                <a:cxnSpLocks/>
              </p:cNvCxnSpPr>
              <p:nvPr/>
            </p:nvCxnSpPr>
            <p:spPr>
              <a:xfrm flipH="1">
                <a:off x="976979" y="2709862"/>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D0F603B-3E54-593C-DEA1-F393B518BA31}"/>
                  </a:ext>
                </a:extLst>
              </p:cNvPr>
              <p:cNvCxnSpPr>
                <a:cxnSpLocks/>
              </p:cNvCxnSpPr>
              <p:nvPr/>
            </p:nvCxnSpPr>
            <p:spPr>
              <a:xfrm flipH="1">
                <a:off x="966442" y="5589587"/>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53A3D54-502B-725C-F6EE-A593C59E6AA3}"/>
                  </a:ext>
                </a:extLst>
              </p:cNvPr>
              <p:cNvCxnSpPr>
                <a:cxnSpLocks/>
              </p:cNvCxnSpPr>
              <p:nvPr/>
            </p:nvCxnSpPr>
            <p:spPr>
              <a:xfrm flipH="1">
                <a:off x="966442" y="4870450"/>
                <a:ext cx="72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sp>
          <p:nvSpPr>
            <p:cNvPr id="49" name="TextBox 48">
              <a:extLst>
                <a:ext uri="{FF2B5EF4-FFF2-40B4-BE49-F238E27FC236}">
                  <a16:creationId xmlns:a16="http://schemas.microsoft.com/office/drawing/2014/main" id="{2D8B6687-6191-2703-AD2D-1BD337834A4F}"/>
                </a:ext>
              </a:extLst>
            </p:cNvPr>
            <p:cNvSpPr txBox="1"/>
            <p:nvPr/>
          </p:nvSpPr>
          <p:spPr>
            <a:xfrm>
              <a:off x="995557" y="3065857"/>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53B12A21-8E35-C1EE-423F-FBCE68F1C0CC}"/>
                </a:ext>
              </a:extLst>
            </p:cNvPr>
            <p:cNvSpPr txBox="1"/>
            <p:nvPr/>
          </p:nvSpPr>
          <p:spPr>
            <a:xfrm>
              <a:off x="1034591" y="2334576"/>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1BF0BF30-2E17-A449-BA07-2B4993DE8AAD}"/>
                </a:ext>
              </a:extLst>
            </p:cNvPr>
            <p:cNvSpPr txBox="1"/>
            <p:nvPr/>
          </p:nvSpPr>
          <p:spPr>
            <a:xfrm>
              <a:off x="938864" y="5200134"/>
              <a:ext cx="676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12C277C9-AE45-001F-1A78-05C07D12DB2C}"/>
                </a:ext>
              </a:extLst>
            </p:cNvPr>
            <p:cNvSpPr txBox="1"/>
            <p:nvPr/>
          </p:nvSpPr>
          <p:spPr>
            <a:xfrm>
              <a:off x="962472" y="4507984"/>
              <a:ext cx="676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-100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TextBox 54">
              <a:extLst>
                <a:ext uri="{FF2B5EF4-FFF2-40B4-BE49-F238E27FC236}">
                  <a16:creationId xmlns:a16="http://schemas.microsoft.com/office/drawing/2014/main" id="{9A2D8445-1AA1-3E6D-1201-70C769995D32}"/>
                </a:ext>
              </a:extLst>
            </p:cNvPr>
            <p:cNvSpPr txBox="1"/>
            <p:nvPr/>
          </p:nvSpPr>
          <p:spPr>
            <a:xfrm>
              <a:off x="1205120" y="3815834"/>
              <a:ext cx="58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0</a:t>
              </a:r>
              <a:endParaRPr kumimoji="0" lang="en-I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D9796D87-B73F-AF23-69B4-74546C733DF3}"/>
              </a:ext>
            </a:extLst>
          </p:cNvPr>
          <p:cNvGrpSpPr/>
          <p:nvPr/>
        </p:nvGrpSpPr>
        <p:grpSpPr>
          <a:xfrm>
            <a:off x="1628959" y="1847852"/>
            <a:ext cx="7943325" cy="3563934"/>
            <a:chOff x="1628959" y="1847852"/>
            <a:chExt cx="7943325" cy="3563934"/>
          </a:xfrm>
        </p:grpSpPr>
        <p:sp>
          <p:nvSpPr>
            <p:cNvPr id="63" name="Rectangle 62">
              <a:extLst>
                <a:ext uri="{FF2B5EF4-FFF2-40B4-BE49-F238E27FC236}">
                  <a16:creationId xmlns:a16="http://schemas.microsoft.com/office/drawing/2014/main" id="{931BF4EC-66FD-BE68-4DB3-8D30F3D57748}"/>
                </a:ext>
              </a:extLst>
            </p:cNvPr>
            <p:cNvSpPr/>
            <p:nvPr/>
          </p:nvSpPr>
          <p:spPr>
            <a:xfrm>
              <a:off x="1628959" y="3980596"/>
              <a:ext cx="1546039" cy="1431190"/>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E3507776-7E67-CB00-E7EA-89850227DDC6}"/>
                </a:ext>
              </a:extLst>
            </p:cNvPr>
            <p:cNvSpPr/>
            <p:nvPr/>
          </p:nvSpPr>
          <p:spPr>
            <a:xfrm>
              <a:off x="3172467" y="3980596"/>
              <a:ext cx="1546039" cy="896718"/>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E1824C0E-418A-CBB3-1D8F-8888CFA746D0}"/>
                </a:ext>
              </a:extLst>
            </p:cNvPr>
            <p:cNvSpPr/>
            <p:nvPr/>
          </p:nvSpPr>
          <p:spPr>
            <a:xfrm>
              <a:off x="4720653" y="3980596"/>
              <a:ext cx="672780" cy="527385"/>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Rectangle 65">
              <a:extLst>
                <a:ext uri="{FF2B5EF4-FFF2-40B4-BE49-F238E27FC236}">
                  <a16:creationId xmlns:a16="http://schemas.microsoft.com/office/drawing/2014/main" id="{3B1A5EA7-9CD0-C3BC-80CC-3291FB93822A}"/>
                </a:ext>
              </a:extLst>
            </p:cNvPr>
            <p:cNvSpPr/>
            <p:nvPr/>
          </p:nvSpPr>
          <p:spPr>
            <a:xfrm>
              <a:off x="5676744" y="3450045"/>
              <a:ext cx="672780" cy="527385"/>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0CFBF425-52E6-1F56-ED95-E0C7B05CD814}"/>
                </a:ext>
              </a:extLst>
            </p:cNvPr>
            <p:cNvSpPr/>
            <p:nvPr/>
          </p:nvSpPr>
          <p:spPr>
            <a:xfrm>
              <a:off x="5393432" y="3981224"/>
              <a:ext cx="131069" cy="453565"/>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Rectangle 67">
              <a:extLst>
                <a:ext uri="{FF2B5EF4-FFF2-40B4-BE49-F238E27FC236}">
                  <a16:creationId xmlns:a16="http://schemas.microsoft.com/office/drawing/2014/main" id="{AC596BE3-7464-8EA7-0F0B-55B3A5093AB2}"/>
                </a:ext>
              </a:extLst>
            </p:cNvPr>
            <p:cNvSpPr/>
            <p:nvPr/>
          </p:nvSpPr>
          <p:spPr>
            <a:xfrm>
              <a:off x="5540839" y="3515412"/>
              <a:ext cx="131069" cy="453565"/>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Rectangle 68">
              <a:extLst>
                <a:ext uri="{FF2B5EF4-FFF2-40B4-BE49-F238E27FC236}">
                  <a16:creationId xmlns:a16="http://schemas.microsoft.com/office/drawing/2014/main" id="{98BBB82E-6B33-A9FE-9816-A2016BB7F0AF}"/>
                </a:ext>
              </a:extLst>
            </p:cNvPr>
            <p:cNvSpPr/>
            <p:nvPr/>
          </p:nvSpPr>
          <p:spPr>
            <a:xfrm>
              <a:off x="6349524" y="3079969"/>
              <a:ext cx="1546039" cy="896718"/>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Rectangle 69">
              <a:extLst>
                <a:ext uri="{FF2B5EF4-FFF2-40B4-BE49-F238E27FC236}">
                  <a16:creationId xmlns:a16="http://schemas.microsoft.com/office/drawing/2014/main" id="{5B28FBE5-0F8B-50FF-D10B-0BF44F505ED3}"/>
                </a:ext>
              </a:extLst>
            </p:cNvPr>
            <p:cNvSpPr/>
            <p:nvPr/>
          </p:nvSpPr>
          <p:spPr>
            <a:xfrm>
              <a:off x="7895563" y="2334576"/>
              <a:ext cx="486437" cy="1640897"/>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D3E1A0B5-81FA-CBE9-7794-C901FA02AAF2}"/>
                </a:ext>
              </a:extLst>
            </p:cNvPr>
            <p:cNvSpPr/>
            <p:nvPr/>
          </p:nvSpPr>
          <p:spPr>
            <a:xfrm>
              <a:off x="8382000" y="1847852"/>
              <a:ext cx="1190284" cy="2127622"/>
            </a:xfrm>
            <a:prstGeom prst="rect">
              <a:avLst/>
            </a:prstGeom>
            <a:solidFill>
              <a:srgbClr val="FFC0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Slide Number Placeholder 3">
            <a:extLst>
              <a:ext uri="{FF2B5EF4-FFF2-40B4-BE49-F238E27FC236}">
                <a16:creationId xmlns:a16="http://schemas.microsoft.com/office/drawing/2014/main" id="{3347D4E0-0F11-508C-A07B-F06999B8881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3E9337D-7CFD-6A39-64DD-74AF47F57A2D}"/>
              </a:ext>
            </a:extLst>
          </p:cNvPr>
          <p:cNvGrpSpPr/>
          <p:nvPr/>
        </p:nvGrpSpPr>
        <p:grpSpPr>
          <a:xfrm>
            <a:off x="7707556" y="4507981"/>
            <a:ext cx="2666999" cy="551927"/>
            <a:chOff x="5797275" y="4172668"/>
            <a:chExt cx="2666999" cy="551927"/>
          </a:xfrm>
        </p:grpSpPr>
        <p:cxnSp>
          <p:nvCxnSpPr>
            <p:cNvPr id="2" name="Straight Arrow Connector 1">
              <a:extLst>
                <a:ext uri="{FF2B5EF4-FFF2-40B4-BE49-F238E27FC236}">
                  <a16:creationId xmlns:a16="http://schemas.microsoft.com/office/drawing/2014/main" id="{30AD2CCC-5B7D-100F-E8D0-BC5AFDCB8A5E}"/>
                </a:ext>
              </a:extLst>
            </p:cNvPr>
            <p:cNvCxnSpPr>
              <a:cxnSpLocks/>
            </p:cNvCxnSpPr>
            <p:nvPr/>
          </p:nvCxnSpPr>
          <p:spPr>
            <a:xfrm>
              <a:off x="6471719" y="4172668"/>
              <a:ext cx="1318112" cy="0"/>
            </a:xfrm>
            <a:prstGeom prst="straightConnector1">
              <a:avLst/>
            </a:prstGeom>
            <a:ln w="38100">
              <a:solidFill>
                <a:schemeClr val="tx1">
                  <a:lumMod val="75000"/>
                  <a:lumOff val="2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5B653B4-D5AF-3E78-3B85-BB551A33B1E7}"/>
                </a:ext>
              </a:extLst>
            </p:cNvPr>
            <p:cNvSpPr txBox="1"/>
            <p:nvPr/>
          </p:nvSpPr>
          <p:spPr>
            <a:xfrm>
              <a:off x="5797275" y="4262930"/>
              <a:ext cx="2666999" cy="461665"/>
            </a:xfrm>
            <a:prstGeom prst="rect">
              <a:avLst/>
            </a:prstGeom>
            <a:noFill/>
          </p:spPr>
          <p:txBody>
            <a:bodyPr wrap="square" rtlCol="0">
              <a:spAutoFit/>
            </a:bodyPr>
            <a:lstStyle/>
            <a:p>
              <a:pPr algn="ctr"/>
              <a:r>
                <a:rPr lang="en-GB" sz="2400"/>
                <a:t>CO</a:t>
              </a:r>
              <a:r>
                <a:rPr lang="en-GB" sz="2400" baseline="-25000"/>
                <a:t>2</a:t>
              </a:r>
              <a:r>
                <a:rPr lang="en-GB" sz="2400"/>
                <a:t> reduction</a:t>
              </a:r>
              <a:endParaRPr lang="en-IE" sz="2400"/>
            </a:p>
          </p:txBody>
        </p:sp>
      </p:grpSp>
      <p:grpSp>
        <p:nvGrpSpPr>
          <p:cNvPr id="20" name="Group 19">
            <a:extLst>
              <a:ext uri="{FF2B5EF4-FFF2-40B4-BE49-F238E27FC236}">
                <a16:creationId xmlns:a16="http://schemas.microsoft.com/office/drawing/2014/main" id="{C0825DE9-ADAF-0E3F-C1C6-D603475A9CFF}"/>
              </a:ext>
            </a:extLst>
          </p:cNvPr>
          <p:cNvGrpSpPr/>
          <p:nvPr/>
        </p:nvGrpSpPr>
        <p:grpSpPr>
          <a:xfrm>
            <a:off x="9738212" y="1908308"/>
            <a:ext cx="1890448" cy="1967982"/>
            <a:chOff x="9738212" y="1908308"/>
            <a:chExt cx="1890448" cy="1967982"/>
          </a:xfrm>
        </p:grpSpPr>
        <p:cxnSp>
          <p:nvCxnSpPr>
            <p:cNvPr id="18" name="Straight Arrow Connector 17">
              <a:extLst>
                <a:ext uri="{FF2B5EF4-FFF2-40B4-BE49-F238E27FC236}">
                  <a16:creationId xmlns:a16="http://schemas.microsoft.com/office/drawing/2014/main" id="{73CDDA57-9461-6700-82EC-7770E4652F04}"/>
                </a:ext>
              </a:extLst>
            </p:cNvPr>
            <p:cNvCxnSpPr>
              <a:cxnSpLocks/>
            </p:cNvCxnSpPr>
            <p:nvPr/>
          </p:nvCxnSpPr>
          <p:spPr>
            <a:xfrm flipV="1">
              <a:off x="9738212" y="1908308"/>
              <a:ext cx="0" cy="1967982"/>
            </a:xfrm>
            <a:prstGeom prst="straightConnector1">
              <a:avLst/>
            </a:prstGeom>
            <a:ln w="38100">
              <a:solidFill>
                <a:schemeClr val="tx1">
                  <a:lumMod val="75000"/>
                  <a:lumOff val="2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E7AA650-F55A-0B62-85ED-46347ACF49B7}"/>
                </a:ext>
              </a:extLst>
            </p:cNvPr>
            <p:cNvSpPr txBox="1"/>
            <p:nvPr/>
          </p:nvSpPr>
          <p:spPr>
            <a:xfrm>
              <a:off x="9738212" y="2342237"/>
              <a:ext cx="1890448" cy="1200329"/>
            </a:xfrm>
            <a:prstGeom prst="rect">
              <a:avLst/>
            </a:prstGeom>
            <a:noFill/>
          </p:spPr>
          <p:txBody>
            <a:bodyPr wrap="square" rtlCol="0">
              <a:spAutoFit/>
            </a:bodyPr>
            <a:lstStyle/>
            <a:p>
              <a:pPr algn="ctr"/>
              <a:r>
                <a:rPr lang="en-GB" sz="2400"/>
                <a:t>Average cost per tonne abated</a:t>
              </a:r>
              <a:endParaRPr lang="en-IE" sz="2400"/>
            </a:p>
          </p:txBody>
        </p:sp>
      </p:grpSp>
    </p:spTree>
    <p:extLst>
      <p:ext uri="{BB962C8B-B14F-4D97-AF65-F5344CB8AC3E}">
        <p14:creationId xmlns:p14="http://schemas.microsoft.com/office/powerpoint/2010/main" val="29775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B659F2-34A0-A48C-6B69-7F1A244F8A84}"/>
              </a:ext>
            </a:extLst>
          </p:cNvPr>
          <p:cNvSpPr>
            <a:spLocks noGrp="1"/>
          </p:cNvSpPr>
          <p:nvPr>
            <p:ph type="title"/>
          </p:nvPr>
        </p:nvSpPr>
        <p:spPr>
          <a:xfrm>
            <a:off x="381965" y="227323"/>
            <a:ext cx="10515600" cy="1325563"/>
          </a:xfrm>
        </p:spPr>
        <p:txBody>
          <a:bodyPr>
            <a:normAutofit/>
          </a:bodyPr>
          <a:lstStyle/>
          <a:p>
            <a:r>
              <a:rPr lang="en-IE" sz="2400"/>
              <a:t>Scenario selection</a:t>
            </a:r>
          </a:p>
        </p:txBody>
      </p:sp>
      <p:graphicFrame>
        <p:nvGraphicFramePr>
          <p:cNvPr id="4" name="Content Placeholder 3">
            <a:extLst>
              <a:ext uri="{FF2B5EF4-FFF2-40B4-BE49-F238E27FC236}">
                <a16:creationId xmlns:a16="http://schemas.microsoft.com/office/drawing/2014/main" id="{064F388C-071E-E52A-DC7D-6A618AEB4E55}"/>
              </a:ext>
            </a:extLst>
          </p:cNvPr>
          <p:cNvGraphicFramePr>
            <a:graphicFrameLocks noGrp="1"/>
          </p:cNvGraphicFramePr>
          <p:nvPr>
            <p:ph sz="quarter" idx="11"/>
            <p:extLst>
              <p:ext uri="{D42A27DB-BD31-4B8C-83A1-F6EECF244321}">
                <p14:modId xmlns:p14="http://schemas.microsoft.com/office/powerpoint/2010/main" val="539268435"/>
              </p:ext>
            </p:extLst>
          </p:nvPr>
        </p:nvGraphicFramePr>
        <p:xfrm>
          <a:off x="299835" y="1922218"/>
          <a:ext cx="6777239" cy="4353453"/>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720DBB19-1B8C-AE88-77E4-38F2C371C2F4}"/>
              </a:ext>
            </a:extLst>
          </p:cNvPr>
          <p:cNvSpPr txBox="1"/>
          <p:nvPr/>
        </p:nvSpPr>
        <p:spPr>
          <a:xfrm>
            <a:off x="7690105" y="1744453"/>
            <a:ext cx="4202060" cy="1107996"/>
          </a:xfrm>
          <a:prstGeom prst="rect">
            <a:avLst/>
          </a:prstGeom>
          <a:noFill/>
        </p:spPr>
        <p:txBody>
          <a:bodyPr wrap="square" rtlCol="0">
            <a:spAutoFit/>
          </a:bodyPr>
          <a:lstStyle/>
          <a:p>
            <a:pPr marL="285750" indent="-285750">
              <a:buFont typeface="Arial" panose="020B0604020202020204" pitchFamily="34" charset="0"/>
              <a:buChar char="•"/>
            </a:pPr>
            <a:r>
              <a:rPr lang="en-US"/>
              <a:t>Baseline: disable all technologies</a:t>
            </a:r>
            <a:br>
              <a:rPr lang="en-US"/>
            </a:br>
            <a:endParaRPr lang="en-US"/>
          </a:p>
          <a:p>
            <a:pPr marL="285750" indent="-285750">
              <a:buFont typeface="Arial" panose="020B0604020202020204" pitchFamily="34" charset="0"/>
              <a:buChar char="•"/>
            </a:pPr>
            <a:endParaRPr lang="en-US" baseline="-25000"/>
          </a:p>
          <a:p>
            <a:pPr marL="285750" indent="-285750">
              <a:buFont typeface="Arial" panose="020B0604020202020204" pitchFamily="34" charset="0"/>
              <a:buChar char="•"/>
            </a:pPr>
            <a:endParaRPr lang="en-IE"/>
          </a:p>
        </p:txBody>
      </p:sp>
    </p:spTree>
    <p:extLst>
      <p:ext uri="{BB962C8B-B14F-4D97-AF65-F5344CB8AC3E}">
        <p14:creationId xmlns:p14="http://schemas.microsoft.com/office/powerpoint/2010/main" val="14357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500"/>
                                        <p:tgtEl>
                                          <p:spTgt spid="4">
                                            <p:graphicEl>
                                              <a:chart seriesIdx="0" categoryIdx="-4" bldStep="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5" dur="500"/>
                                        <p:tgtEl>
                                          <p:spTgt spid="4">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98905-68A9-41D1-81F3-8080C57C48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C4A5D5-1694-1108-A541-6F9CFE053690}"/>
              </a:ext>
            </a:extLst>
          </p:cNvPr>
          <p:cNvSpPr>
            <a:spLocks noGrp="1"/>
          </p:cNvSpPr>
          <p:nvPr>
            <p:ph type="title"/>
          </p:nvPr>
        </p:nvSpPr>
        <p:spPr>
          <a:xfrm>
            <a:off x="381965" y="227323"/>
            <a:ext cx="10515600" cy="1325563"/>
          </a:xfrm>
        </p:spPr>
        <p:txBody>
          <a:bodyPr>
            <a:normAutofit/>
          </a:bodyPr>
          <a:lstStyle/>
          <a:p>
            <a:r>
              <a:rPr lang="en-IE" sz="2400"/>
              <a:t>Scenario selection</a:t>
            </a:r>
          </a:p>
        </p:txBody>
      </p:sp>
      <p:graphicFrame>
        <p:nvGraphicFramePr>
          <p:cNvPr id="4" name="Content Placeholder 3">
            <a:extLst>
              <a:ext uri="{FF2B5EF4-FFF2-40B4-BE49-F238E27FC236}">
                <a16:creationId xmlns:a16="http://schemas.microsoft.com/office/drawing/2014/main" id="{A2CC6435-C8AC-A00E-6C63-DDAF6EF98A4E}"/>
              </a:ext>
            </a:extLst>
          </p:cNvPr>
          <p:cNvGraphicFramePr>
            <a:graphicFrameLocks noGrp="1"/>
          </p:cNvGraphicFramePr>
          <p:nvPr>
            <p:ph sz="quarter" idx="11"/>
            <p:extLst>
              <p:ext uri="{D42A27DB-BD31-4B8C-83A1-F6EECF244321}">
                <p14:modId xmlns:p14="http://schemas.microsoft.com/office/powerpoint/2010/main" val="2131203648"/>
              </p:ext>
            </p:extLst>
          </p:nvPr>
        </p:nvGraphicFramePr>
        <p:xfrm>
          <a:off x="299835" y="1922218"/>
          <a:ext cx="6777239" cy="435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A2F2327-693E-7A04-ABB9-4774AA5A6947}"/>
              </a:ext>
            </a:extLst>
          </p:cNvPr>
          <p:cNvSpPr txBox="1"/>
          <p:nvPr/>
        </p:nvSpPr>
        <p:spPr>
          <a:xfrm>
            <a:off x="7690105" y="1744453"/>
            <a:ext cx="4202060" cy="4708981"/>
          </a:xfrm>
          <a:prstGeom prst="rect">
            <a:avLst/>
          </a:prstGeom>
          <a:noFill/>
        </p:spPr>
        <p:txBody>
          <a:bodyPr wrap="square" rtlCol="0">
            <a:spAutoFit/>
          </a:bodyPr>
          <a:lstStyle/>
          <a:p>
            <a:pPr marL="285750" indent="-285750">
              <a:buFont typeface="Arial" panose="020B0604020202020204" pitchFamily="34" charset="0"/>
              <a:buChar char="•"/>
            </a:pPr>
            <a:r>
              <a:rPr lang="en-US"/>
              <a:t>Baseline: disable all technologies</a:t>
            </a:r>
            <a:br>
              <a:rPr lang="en-US"/>
            </a:br>
            <a:endParaRPr lang="en-US"/>
          </a:p>
          <a:p>
            <a:pPr marL="285750" indent="-285750">
              <a:buFont typeface="Arial" panose="020B0604020202020204" pitchFamily="34" charset="0"/>
              <a:buChar char="•"/>
            </a:pPr>
            <a:r>
              <a:rPr lang="en-US"/>
              <a:t>Mitigation: enable all technologies and set a carbon budget e.g. </a:t>
            </a:r>
            <a:br>
              <a:rPr lang="en-US"/>
            </a:br>
            <a:r>
              <a:rPr lang="en-US"/>
              <a:t>300 MtCO2eq</a:t>
            </a:r>
            <a:br>
              <a:rPr lang="en-US"/>
            </a:br>
            <a:endParaRPr lang="en-US"/>
          </a:p>
          <a:p>
            <a:pPr marL="285750" indent="-285750">
              <a:buFont typeface="Arial" panose="020B0604020202020204" pitchFamily="34" charset="0"/>
              <a:buChar char="•"/>
            </a:pPr>
            <a:r>
              <a:rPr lang="en-US"/>
              <a:t>Identify optimal deployment of individual technologies, consistent with Carbon Budget constraint.</a:t>
            </a:r>
            <a:br>
              <a:rPr lang="en-US"/>
            </a:br>
            <a:endParaRPr lang="en-US"/>
          </a:p>
          <a:p>
            <a:pPr marL="285750" indent="-285750">
              <a:buFont typeface="Arial" panose="020B0604020202020204" pitchFamily="34" charset="0"/>
              <a:buChar char="•"/>
            </a:pPr>
            <a:r>
              <a:rPr lang="en-US"/>
              <a:t>Re-enable technologies  one-by-one</a:t>
            </a:r>
            <a:br>
              <a:rPr lang="en-US"/>
            </a:br>
            <a:endParaRPr lang="en-US"/>
          </a:p>
          <a:p>
            <a:pPr marL="285750" indent="-285750">
              <a:buFont typeface="Arial" panose="020B0604020202020204" pitchFamily="34" charset="0"/>
              <a:buChar char="•"/>
            </a:pPr>
            <a:r>
              <a:rPr lang="en-US"/>
              <a:t>Compare relative costs and emissions between baseline and mitigation scenario</a:t>
            </a:r>
          </a:p>
          <a:p>
            <a:pPr marL="285750" indent="-285750">
              <a:buFont typeface="Arial" panose="020B0604020202020204" pitchFamily="34" charset="0"/>
              <a:buChar char="•"/>
            </a:pPr>
            <a:endParaRPr lang="en-US" baseline="-25000"/>
          </a:p>
          <a:p>
            <a:pPr marL="285750" indent="-285750">
              <a:buFont typeface="Arial" panose="020B0604020202020204" pitchFamily="34" charset="0"/>
              <a:buChar char="•"/>
            </a:pPr>
            <a:endParaRPr lang="en-IE"/>
          </a:p>
        </p:txBody>
      </p:sp>
    </p:spTree>
    <p:extLst>
      <p:ext uri="{BB962C8B-B14F-4D97-AF65-F5344CB8AC3E}">
        <p14:creationId xmlns:p14="http://schemas.microsoft.com/office/powerpoint/2010/main" val="39149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500"/>
                                        <p:tgtEl>
                                          <p:spTgt spid="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6059C-754E-C79A-CFE5-23F9DF569D2E}"/>
              </a:ext>
            </a:extLst>
          </p:cNvPr>
          <p:cNvSpPr>
            <a:spLocks noGrp="1"/>
          </p:cNvSpPr>
          <p:nvPr>
            <p:ph type="title"/>
          </p:nvPr>
        </p:nvSpPr>
        <p:spPr>
          <a:xfrm>
            <a:off x="369285" y="433932"/>
            <a:ext cx="7426682" cy="894802"/>
          </a:xfrm>
        </p:spPr>
        <p:txBody>
          <a:bodyPr anchor="ctr">
            <a:normAutofit/>
          </a:bodyPr>
          <a:lstStyle/>
          <a:p>
            <a:r>
              <a:rPr lang="en-IE">
                <a:solidFill>
                  <a:srgbClr val="FFB100"/>
                </a:solidFill>
              </a:rPr>
              <a:t>Introduction - Brian Ó Gallachóir</a:t>
            </a:r>
            <a:endParaRPr lang="en-IE"/>
          </a:p>
        </p:txBody>
      </p:sp>
      <p:pic>
        <p:nvPicPr>
          <p:cNvPr id="4" name="Picture 3">
            <a:extLst>
              <a:ext uri="{FF2B5EF4-FFF2-40B4-BE49-F238E27FC236}">
                <a16:creationId xmlns:a16="http://schemas.microsoft.com/office/drawing/2014/main" id="{37BA1F26-5834-6E1C-A97B-AF84ECD551E2}"/>
              </a:ext>
            </a:extLst>
          </p:cNvPr>
          <p:cNvPicPr>
            <a:picLocks noChangeAspect="1"/>
          </p:cNvPicPr>
          <p:nvPr/>
        </p:nvPicPr>
        <p:blipFill>
          <a:blip r:embed="rId2"/>
          <a:stretch>
            <a:fillRect/>
          </a:stretch>
        </p:blipFill>
        <p:spPr>
          <a:xfrm>
            <a:off x="1771009" y="1601788"/>
            <a:ext cx="4624082" cy="4822825"/>
          </a:xfrm>
          <a:prstGeom prst="rect">
            <a:avLst/>
          </a:prstGeom>
          <a:noFill/>
        </p:spPr>
      </p:pic>
      <p:sp>
        <p:nvSpPr>
          <p:cNvPr id="2" name="Content Placeholder 1">
            <a:extLst>
              <a:ext uri="{FF2B5EF4-FFF2-40B4-BE49-F238E27FC236}">
                <a16:creationId xmlns:a16="http://schemas.microsoft.com/office/drawing/2014/main" id="{57DC6C0E-2C4D-FC09-1717-ECB9FFA84F6C}"/>
              </a:ext>
            </a:extLst>
          </p:cNvPr>
          <p:cNvSpPr>
            <a:spLocks noGrp="1"/>
          </p:cNvSpPr>
          <p:nvPr>
            <p:ph type="body" sz="quarter" idx="12"/>
          </p:nvPr>
        </p:nvSpPr>
        <p:spPr>
          <a:xfrm>
            <a:off x="8310563" y="1747838"/>
            <a:ext cx="3313112" cy="4581525"/>
          </a:xfrm>
        </p:spPr>
        <p:txBody>
          <a:bodyPr anchor="ctr">
            <a:normAutofit/>
          </a:bodyPr>
          <a:lstStyle/>
          <a:p>
            <a:pPr algn="ctr"/>
            <a:r>
              <a:rPr lang="en-US" b="1"/>
              <a:t>Engineers Ireland Wi-Fi</a:t>
            </a:r>
          </a:p>
          <a:p>
            <a:r>
              <a:rPr lang="en-US" sz="2800" b="1"/>
              <a:t>Network Name: </a:t>
            </a:r>
            <a:r>
              <a:rPr lang="en-IE" sz="2800" b="1"/>
              <a:t>EI-Guest</a:t>
            </a:r>
            <a:endParaRPr lang="en-IE" b="1"/>
          </a:p>
          <a:p>
            <a:r>
              <a:rPr lang="en-IE" sz="2800" b="1"/>
              <a:t>Password: </a:t>
            </a:r>
            <a:r>
              <a:rPr lang="en-IE" sz="2800" b="1" err="1"/>
              <a:t>Engineersguest</a:t>
            </a:r>
            <a:r>
              <a:rPr lang="en-US" sz="2800" b="1"/>
              <a:t> </a:t>
            </a:r>
            <a:endParaRPr lang="en-IE" sz="2800" b="1"/>
          </a:p>
        </p:txBody>
      </p:sp>
    </p:spTree>
    <p:extLst>
      <p:ext uri="{BB962C8B-B14F-4D97-AF65-F5344CB8AC3E}">
        <p14:creationId xmlns:p14="http://schemas.microsoft.com/office/powerpoint/2010/main" val="3821458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0836-25D3-00F7-9455-5C81189681F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itle 8">
                <a:extLst>
                  <a:ext uri="{FF2B5EF4-FFF2-40B4-BE49-F238E27FC236}">
                    <a16:creationId xmlns:a16="http://schemas.microsoft.com/office/drawing/2014/main" id="{2BADD6F5-5109-C6BA-6EC0-58F4A75127F0}"/>
                  </a:ext>
                </a:extLst>
              </p:cNvPr>
              <p:cNvSpPr>
                <a:spLocks noGrp="1"/>
              </p:cNvSpPr>
              <p:nvPr>
                <p:ph type="title"/>
              </p:nvPr>
            </p:nvSpPr>
            <p:spPr>
              <a:xfrm>
                <a:off x="369574" y="517705"/>
                <a:ext cx="11909512" cy="951314"/>
              </a:xfrm>
            </p:spPr>
            <p:txBody>
              <a:bodyPr>
                <a:normAutofit/>
              </a:bodyPr>
              <a:lstStyle/>
              <a:p>
                <a:r>
                  <a:rPr lang="en-US" sz="2400"/>
                  <a:t>iMACC: Cumulative cost and abatement,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𝒕𝑪𝑶</m:t>
                        </m:r>
                      </m:e>
                      <m:sub>
                        <m:r>
                          <a:rPr lang="en-US" sz="2400" i="1">
                            <a:latin typeface="Cambria Math" panose="02040503050406030204" pitchFamily="18" charset="0"/>
                          </a:rPr>
                          <m:t>𝟐</m:t>
                        </m:r>
                      </m:sub>
                    </m:sSub>
                  </m:oMath>
                </a14:m>
                <a:br>
                  <a:rPr lang="en-US"/>
                </a:br>
                <a:endParaRPr lang="en-IE"/>
              </a:p>
            </p:txBody>
          </p:sp>
        </mc:Choice>
        <mc:Fallback xmlns="">
          <p:sp>
            <p:nvSpPr>
              <p:cNvPr id="9" name="Title 8">
                <a:extLst>
                  <a:ext uri="{FF2B5EF4-FFF2-40B4-BE49-F238E27FC236}">
                    <a16:creationId xmlns:a16="http://schemas.microsoft.com/office/drawing/2014/main" id="{2BADD6F5-5109-C6BA-6EC0-58F4A75127F0}"/>
                  </a:ext>
                </a:extLst>
              </p:cNvPr>
              <p:cNvSpPr>
                <a:spLocks noGrp="1" noRot="1" noChangeAspect="1" noMove="1" noResize="1" noEditPoints="1" noAdjustHandles="1" noChangeArrowheads="1" noChangeShapeType="1" noTextEdit="1"/>
              </p:cNvSpPr>
              <p:nvPr>
                <p:ph type="title"/>
              </p:nvPr>
            </p:nvSpPr>
            <p:spPr>
              <a:xfrm>
                <a:off x="369574" y="517705"/>
                <a:ext cx="11909512" cy="951314"/>
              </a:xfrm>
              <a:blipFill>
                <a:blip r:embed="rId3"/>
                <a:stretch>
                  <a:fillRect l="-819" t="-1282"/>
                </a:stretch>
              </a:blipFill>
            </p:spPr>
            <p:txBody>
              <a:bodyPr/>
              <a:lstStyle/>
              <a:p>
                <a:r>
                  <a:rPr lang="en-US">
                    <a:noFill/>
                  </a:rPr>
                  <a:t> </a:t>
                </a:r>
              </a:p>
            </p:txBody>
          </p:sp>
        </mc:Fallback>
      </mc:AlternateContent>
      <p:pic>
        <p:nvPicPr>
          <p:cNvPr id="3" name="Picture 2" descr="Energy Policy and Modelling Group | University College Cork">
            <a:extLst>
              <a:ext uri="{FF2B5EF4-FFF2-40B4-BE49-F238E27FC236}">
                <a16:creationId xmlns:a16="http://schemas.microsoft.com/office/drawing/2014/main" id="{74FF7A33-125C-992E-2273-DA0329A5FD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pic>
        <p:nvPicPr>
          <p:cNvPr id="105" name="Content Placeholder 6">
            <a:extLst>
              <a:ext uri="{FF2B5EF4-FFF2-40B4-BE49-F238E27FC236}">
                <a16:creationId xmlns:a16="http://schemas.microsoft.com/office/drawing/2014/main" id="{96744D3B-F888-FBCB-866D-EA8792CA1FDF}"/>
              </a:ext>
            </a:extLst>
          </p:cNvPr>
          <p:cNvPicPr>
            <a:picLocks noChangeAspect="1"/>
          </p:cNvPicPr>
          <p:nvPr/>
        </p:nvPicPr>
        <p:blipFill>
          <a:blip r:embed="rId5"/>
          <a:srcRect/>
          <a:stretch/>
        </p:blipFill>
        <p:spPr>
          <a:xfrm>
            <a:off x="1242760" y="1777310"/>
            <a:ext cx="9365992" cy="4682996"/>
          </a:xfrm>
          <a:prstGeom prst="rect">
            <a:avLst/>
          </a:prstGeom>
        </p:spPr>
      </p:pic>
      <p:grpSp>
        <p:nvGrpSpPr>
          <p:cNvPr id="154" name="Group 153">
            <a:extLst>
              <a:ext uri="{FF2B5EF4-FFF2-40B4-BE49-F238E27FC236}">
                <a16:creationId xmlns:a16="http://schemas.microsoft.com/office/drawing/2014/main" id="{2C2E941B-0D74-3543-046C-40C2AF66121B}"/>
              </a:ext>
            </a:extLst>
          </p:cNvPr>
          <p:cNvGrpSpPr/>
          <p:nvPr/>
        </p:nvGrpSpPr>
        <p:grpSpPr>
          <a:xfrm>
            <a:off x="9603357" y="4127389"/>
            <a:ext cx="2170859" cy="610588"/>
            <a:chOff x="8967021" y="4764268"/>
            <a:chExt cx="2170859" cy="610588"/>
          </a:xfrm>
        </p:grpSpPr>
        <p:sp>
          <p:nvSpPr>
            <p:cNvPr id="155" name="TextBox 154">
              <a:extLst>
                <a:ext uri="{FF2B5EF4-FFF2-40B4-BE49-F238E27FC236}">
                  <a16:creationId xmlns:a16="http://schemas.microsoft.com/office/drawing/2014/main" id="{10107F80-4F7D-034B-2995-FE3C643E8D90}"/>
                </a:ext>
              </a:extLst>
            </p:cNvPr>
            <p:cNvSpPr txBox="1"/>
            <p:nvPr/>
          </p:nvSpPr>
          <p:spPr>
            <a:xfrm>
              <a:off x="9996645" y="4943969"/>
              <a:ext cx="1141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Buses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42,000*</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56" name="Straight Connector 155">
              <a:extLst>
                <a:ext uri="{FF2B5EF4-FFF2-40B4-BE49-F238E27FC236}">
                  <a16:creationId xmlns:a16="http://schemas.microsoft.com/office/drawing/2014/main" id="{1748EB29-024A-3A7E-C8AF-27DD07F2E89C}"/>
                </a:ext>
              </a:extLst>
            </p:cNvPr>
            <p:cNvCxnSpPr>
              <a:cxnSpLocks/>
            </p:cNvCxnSpPr>
            <p:nvPr/>
          </p:nvCxnSpPr>
          <p:spPr>
            <a:xfrm flipH="1">
              <a:off x="8990355" y="5170619"/>
              <a:ext cx="105091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57" name="Group 156">
              <a:extLst>
                <a:ext uri="{FF2B5EF4-FFF2-40B4-BE49-F238E27FC236}">
                  <a16:creationId xmlns:a16="http://schemas.microsoft.com/office/drawing/2014/main" id="{D7A2ADF9-4838-52EF-A48C-37339F8F850E}"/>
                </a:ext>
              </a:extLst>
            </p:cNvPr>
            <p:cNvGrpSpPr/>
            <p:nvPr/>
          </p:nvGrpSpPr>
          <p:grpSpPr>
            <a:xfrm rot="10800000">
              <a:off x="8967021" y="4764268"/>
              <a:ext cx="45719" cy="405012"/>
              <a:chOff x="1793644" y="2476376"/>
              <a:chExt cx="45719" cy="405012"/>
            </a:xfrm>
          </p:grpSpPr>
          <p:cxnSp>
            <p:nvCxnSpPr>
              <p:cNvPr id="158" name="Straight Connector 157">
                <a:extLst>
                  <a:ext uri="{FF2B5EF4-FFF2-40B4-BE49-F238E27FC236}">
                    <a16:creationId xmlns:a16="http://schemas.microsoft.com/office/drawing/2014/main" id="{A477E807-423A-DDBC-F0F1-4850A6617CAA}"/>
                  </a:ext>
                </a:extLst>
              </p:cNvPr>
              <p:cNvCxnSpPr>
                <a:cxnSpLocks/>
              </p:cNvCxnSpPr>
              <p:nvPr/>
            </p:nvCxnSpPr>
            <p:spPr>
              <a:xfrm rot="10800000">
                <a:off x="1815134" y="2476376"/>
                <a:ext cx="0" cy="40501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9" name="Oval 158">
                <a:extLst>
                  <a:ext uri="{FF2B5EF4-FFF2-40B4-BE49-F238E27FC236}">
                    <a16:creationId xmlns:a16="http://schemas.microsoft.com/office/drawing/2014/main" id="{CAFD6F68-1D17-0E83-0E85-7D8ABA9523AA}"/>
                  </a:ext>
                </a:extLst>
              </p:cNvPr>
              <p:cNvSpPr/>
              <p:nvPr/>
            </p:nvSpPr>
            <p:spPr>
              <a:xfrm>
                <a:off x="1793644" y="2830952"/>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cxnSp>
        <p:nvCxnSpPr>
          <p:cNvPr id="189" name="Straight Connector 188">
            <a:extLst>
              <a:ext uri="{FF2B5EF4-FFF2-40B4-BE49-F238E27FC236}">
                <a16:creationId xmlns:a16="http://schemas.microsoft.com/office/drawing/2014/main" id="{3D4B7624-C231-2DB3-059F-044B54776E6E}"/>
              </a:ext>
            </a:extLst>
          </p:cNvPr>
          <p:cNvCxnSpPr>
            <a:cxnSpLocks/>
          </p:cNvCxnSpPr>
          <p:nvPr/>
        </p:nvCxnSpPr>
        <p:spPr>
          <a:xfrm flipH="1">
            <a:off x="8247254" y="2408834"/>
            <a:ext cx="365988" cy="251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9E6E11C0-1A6D-6104-953A-987EE8FA7F56}"/>
              </a:ext>
            </a:extLst>
          </p:cNvPr>
          <p:cNvCxnSpPr>
            <a:cxnSpLocks/>
          </p:cNvCxnSpPr>
          <p:nvPr/>
        </p:nvCxnSpPr>
        <p:spPr>
          <a:xfrm flipV="1">
            <a:off x="8428903" y="2413642"/>
            <a:ext cx="1721" cy="133222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91" name="Oval 190">
            <a:extLst>
              <a:ext uri="{FF2B5EF4-FFF2-40B4-BE49-F238E27FC236}">
                <a16:creationId xmlns:a16="http://schemas.microsoft.com/office/drawing/2014/main" id="{BEAFF909-D76A-2778-5309-1E680809DF3B}"/>
              </a:ext>
            </a:extLst>
          </p:cNvPr>
          <p:cNvSpPr/>
          <p:nvPr/>
        </p:nvSpPr>
        <p:spPr>
          <a:xfrm>
            <a:off x="8407765" y="3692999"/>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A538E10B-3BB6-D34C-200F-7B37B6F92D66}"/>
              </a:ext>
            </a:extLst>
          </p:cNvPr>
          <p:cNvGrpSpPr/>
          <p:nvPr/>
        </p:nvGrpSpPr>
        <p:grpSpPr>
          <a:xfrm>
            <a:off x="2177012" y="1416499"/>
            <a:ext cx="7450578" cy="335773"/>
            <a:chOff x="903798" y="1397449"/>
            <a:chExt cx="7450578" cy="335773"/>
          </a:xfrm>
        </p:grpSpPr>
        <p:grpSp>
          <p:nvGrpSpPr>
            <p:cNvPr id="10" name="Group 9">
              <a:extLst>
                <a:ext uri="{FF2B5EF4-FFF2-40B4-BE49-F238E27FC236}">
                  <a16:creationId xmlns:a16="http://schemas.microsoft.com/office/drawing/2014/main" id="{CDBA6E8F-ECD9-2604-823A-E72822E71F17}"/>
                </a:ext>
              </a:extLst>
            </p:cNvPr>
            <p:cNvGrpSpPr/>
            <p:nvPr/>
          </p:nvGrpSpPr>
          <p:grpSpPr>
            <a:xfrm>
              <a:off x="903798" y="1397449"/>
              <a:ext cx="7404856" cy="335773"/>
              <a:chOff x="1865823" y="1397449"/>
              <a:chExt cx="7404856" cy="335773"/>
            </a:xfrm>
          </p:grpSpPr>
          <p:pic>
            <p:nvPicPr>
              <p:cNvPr id="13" name="Picture 12">
                <a:extLst>
                  <a:ext uri="{FF2B5EF4-FFF2-40B4-BE49-F238E27FC236}">
                    <a16:creationId xmlns:a16="http://schemas.microsoft.com/office/drawing/2014/main" id="{6EBF0A71-CF59-1178-5451-A3F8E6448CE0}"/>
                  </a:ext>
                </a:extLst>
              </p:cNvPr>
              <p:cNvPicPr>
                <a:picLocks/>
              </p:cNvPicPr>
              <p:nvPr/>
            </p:nvPicPr>
            <p:blipFill>
              <a:blip r:embed="rId6"/>
              <a:stretch>
                <a:fillRect/>
              </a:stretch>
            </p:blipFill>
            <p:spPr>
              <a:xfrm>
                <a:off x="4217631" y="1470408"/>
                <a:ext cx="360000" cy="180000"/>
              </a:xfrm>
              <a:prstGeom prst="rect">
                <a:avLst/>
              </a:prstGeom>
              <a:ln>
                <a:solidFill>
                  <a:schemeClr val="tx1"/>
                </a:solidFill>
              </a:ln>
            </p:spPr>
          </p:pic>
          <p:sp>
            <p:nvSpPr>
              <p:cNvPr id="14" name="TextBox 13">
                <a:extLst>
                  <a:ext uri="{FF2B5EF4-FFF2-40B4-BE49-F238E27FC236}">
                    <a16:creationId xmlns:a16="http://schemas.microsoft.com/office/drawing/2014/main" id="{BBE4D6E0-21CA-8EE9-13E3-1458D1516757}"/>
                  </a:ext>
                </a:extLst>
              </p:cNvPr>
              <p:cNvSpPr txBox="1"/>
              <p:nvPr/>
            </p:nvSpPr>
            <p:spPr>
              <a:xfrm>
                <a:off x="5565992" y="1454059"/>
                <a:ext cx="103127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Residential</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956FDCA-B58C-D5D0-8D41-40576012BBEB}"/>
                  </a:ext>
                </a:extLst>
              </p:cNvPr>
              <p:cNvGrpSpPr/>
              <p:nvPr/>
            </p:nvGrpSpPr>
            <p:grpSpPr>
              <a:xfrm>
                <a:off x="1865823" y="1397449"/>
                <a:ext cx="7404856" cy="335773"/>
                <a:chOff x="1865823" y="1397449"/>
                <a:chExt cx="7404856" cy="335773"/>
              </a:xfrm>
            </p:grpSpPr>
            <p:grpSp>
              <p:nvGrpSpPr>
                <p:cNvPr id="16" name="Group 15">
                  <a:extLst>
                    <a:ext uri="{FF2B5EF4-FFF2-40B4-BE49-F238E27FC236}">
                      <a16:creationId xmlns:a16="http://schemas.microsoft.com/office/drawing/2014/main" id="{77AB51DA-0842-320D-DF44-CA80129E599D}"/>
                    </a:ext>
                  </a:extLst>
                </p:cNvPr>
                <p:cNvGrpSpPr/>
                <p:nvPr/>
              </p:nvGrpSpPr>
              <p:grpSpPr>
                <a:xfrm>
                  <a:off x="1865823" y="1397449"/>
                  <a:ext cx="7404856" cy="335773"/>
                  <a:chOff x="6067822" y="1376432"/>
                  <a:chExt cx="7404856" cy="335773"/>
                </a:xfrm>
              </p:grpSpPr>
              <p:grpSp>
                <p:nvGrpSpPr>
                  <p:cNvPr id="18" name="Group 17">
                    <a:extLst>
                      <a:ext uri="{FF2B5EF4-FFF2-40B4-BE49-F238E27FC236}">
                        <a16:creationId xmlns:a16="http://schemas.microsoft.com/office/drawing/2014/main" id="{49B2492D-6CCE-2435-B851-C9CF129690C4}"/>
                      </a:ext>
                    </a:extLst>
                  </p:cNvPr>
                  <p:cNvGrpSpPr/>
                  <p:nvPr/>
                </p:nvGrpSpPr>
                <p:grpSpPr>
                  <a:xfrm>
                    <a:off x="6161186" y="1382135"/>
                    <a:ext cx="1582218" cy="276999"/>
                    <a:chOff x="9555226" y="1915288"/>
                    <a:chExt cx="1582218" cy="276999"/>
                  </a:xfrm>
                </p:grpSpPr>
                <p:pic>
                  <p:nvPicPr>
                    <p:cNvPr id="27" name="Picture 26">
                      <a:extLst>
                        <a:ext uri="{FF2B5EF4-FFF2-40B4-BE49-F238E27FC236}">
                          <a16:creationId xmlns:a16="http://schemas.microsoft.com/office/drawing/2014/main" id="{D22EAD8A-077B-FEDB-D882-5EE0B555C3DA}"/>
                        </a:ext>
                      </a:extLst>
                    </p:cNvPr>
                    <p:cNvPicPr>
                      <a:picLocks/>
                    </p:cNvPicPr>
                    <p:nvPr/>
                  </p:nvPicPr>
                  <p:blipFill>
                    <a:blip r:embed="rId7"/>
                    <a:stretch>
                      <a:fillRect/>
                    </a:stretch>
                  </p:blipFill>
                  <p:spPr>
                    <a:xfrm>
                      <a:off x="9555226" y="1982838"/>
                      <a:ext cx="360000" cy="180000"/>
                    </a:xfrm>
                    <a:prstGeom prst="rect">
                      <a:avLst/>
                    </a:prstGeom>
                    <a:ln w="6350">
                      <a:solidFill>
                        <a:schemeClr val="tx1"/>
                      </a:solidFill>
                    </a:ln>
                  </p:spPr>
                </p:pic>
                <p:sp>
                  <p:nvSpPr>
                    <p:cNvPr id="28" name="TextBox 27">
                      <a:extLst>
                        <a:ext uri="{FF2B5EF4-FFF2-40B4-BE49-F238E27FC236}">
                          <a16:creationId xmlns:a16="http://schemas.microsoft.com/office/drawing/2014/main" id="{3A4A1648-BBA7-1004-837D-AED4E389BA4C}"/>
                        </a:ext>
                      </a:extLst>
                    </p:cNvPr>
                    <p:cNvSpPr txBox="1"/>
                    <p:nvPr/>
                  </p:nvSpPr>
                  <p:spPr>
                    <a:xfrm>
                      <a:off x="9915226" y="1915288"/>
                      <a:ext cx="122221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Transport</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9A34A64F-CA8F-7332-64B1-211D8513FB4C}"/>
                      </a:ext>
                    </a:extLst>
                  </p:cNvPr>
                  <p:cNvGrpSpPr/>
                  <p:nvPr/>
                </p:nvGrpSpPr>
                <p:grpSpPr>
                  <a:xfrm>
                    <a:off x="7656849" y="1400277"/>
                    <a:ext cx="5131970" cy="276999"/>
                    <a:chOff x="9915226" y="2192287"/>
                    <a:chExt cx="5131970" cy="276999"/>
                  </a:xfrm>
                </p:grpSpPr>
                <p:sp>
                  <p:nvSpPr>
                    <p:cNvPr id="25" name="TextBox 24">
                      <a:extLst>
                        <a:ext uri="{FF2B5EF4-FFF2-40B4-BE49-F238E27FC236}">
                          <a16:creationId xmlns:a16="http://schemas.microsoft.com/office/drawing/2014/main" id="{E0B3E75E-5479-A9C9-4AFF-421A36B1E1DA}"/>
                        </a:ext>
                      </a:extLst>
                    </p:cNvPr>
                    <p:cNvSpPr txBox="1"/>
                    <p:nvPr/>
                  </p:nvSpPr>
                  <p:spPr>
                    <a:xfrm>
                      <a:off x="9915226" y="2192287"/>
                      <a:ext cx="79802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Services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BF43968D-F356-BD82-8BC5-149AAF348ACF}"/>
                        </a:ext>
                      </a:extLst>
                    </p:cNvPr>
                    <p:cNvPicPr>
                      <a:picLocks/>
                    </p:cNvPicPr>
                    <p:nvPr/>
                  </p:nvPicPr>
                  <p:blipFill>
                    <a:blip r:embed="rId8"/>
                    <a:stretch>
                      <a:fillRect/>
                    </a:stretch>
                  </p:blipFill>
                  <p:spPr>
                    <a:xfrm>
                      <a:off x="14687196" y="2269660"/>
                      <a:ext cx="360000" cy="180000"/>
                    </a:xfrm>
                    <a:prstGeom prst="rect">
                      <a:avLst/>
                    </a:prstGeom>
                    <a:ln w="6350">
                      <a:solidFill>
                        <a:schemeClr val="tx1"/>
                      </a:solidFill>
                    </a:ln>
                  </p:spPr>
                </p:pic>
              </p:grpSp>
              <p:grpSp>
                <p:nvGrpSpPr>
                  <p:cNvPr id="20" name="Group 19">
                    <a:extLst>
                      <a:ext uri="{FF2B5EF4-FFF2-40B4-BE49-F238E27FC236}">
                        <a16:creationId xmlns:a16="http://schemas.microsoft.com/office/drawing/2014/main" id="{FB86A5DE-F457-33D4-4C3F-FC155AD5FCCA}"/>
                      </a:ext>
                    </a:extLst>
                  </p:cNvPr>
                  <p:cNvGrpSpPr/>
                  <p:nvPr/>
                </p:nvGrpSpPr>
                <p:grpSpPr>
                  <a:xfrm>
                    <a:off x="10726467" y="1435206"/>
                    <a:ext cx="2033162" cy="276999"/>
                    <a:chOff x="10796763" y="2754201"/>
                    <a:chExt cx="2033162" cy="276999"/>
                  </a:xfrm>
                </p:grpSpPr>
                <p:sp>
                  <p:nvSpPr>
                    <p:cNvPr id="23" name="TextBox 22">
                      <a:extLst>
                        <a:ext uri="{FF2B5EF4-FFF2-40B4-BE49-F238E27FC236}">
                          <a16:creationId xmlns:a16="http://schemas.microsoft.com/office/drawing/2014/main" id="{CE2D6664-8A31-5F41-ECC2-589D6E65216D}"/>
                        </a:ext>
                      </a:extLst>
                    </p:cNvPr>
                    <p:cNvSpPr txBox="1"/>
                    <p:nvPr/>
                  </p:nvSpPr>
                  <p:spPr>
                    <a:xfrm>
                      <a:off x="11156762" y="2754201"/>
                      <a:ext cx="1673163"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Electricity Supply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77F4DACD-9872-0A0B-3913-1FDFE27ECEC4}"/>
                        </a:ext>
                      </a:extLst>
                    </p:cNvPr>
                    <p:cNvPicPr>
                      <a:picLocks/>
                    </p:cNvPicPr>
                    <p:nvPr/>
                  </p:nvPicPr>
                  <p:blipFill>
                    <a:blip r:embed="rId9"/>
                    <a:stretch>
                      <a:fillRect/>
                    </a:stretch>
                  </p:blipFill>
                  <p:spPr>
                    <a:xfrm>
                      <a:off x="10796763" y="2793175"/>
                      <a:ext cx="360000" cy="180000"/>
                    </a:xfrm>
                    <a:prstGeom prst="rect">
                      <a:avLst/>
                    </a:prstGeom>
                    <a:ln w="6350">
                      <a:solidFill>
                        <a:schemeClr val="tx1"/>
                      </a:solidFill>
                    </a:ln>
                  </p:spPr>
                </p:pic>
              </p:grpSp>
              <p:sp>
                <p:nvSpPr>
                  <p:cNvPr id="21" name="TextBox 20">
                    <a:extLst>
                      <a:ext uri="{FF2B5EF4-FFF2-40B4-BE49-F238E27FC236}">
                        <a16:creationId xmlns:a16="http://schemas.microsoft.com/office/drawing/2014/main" id="{8C08AF4F-7212-D592-554F-C359AB99DA0D}"/>
                      </a:ext>
                    </a:extLst>
                  </p:cNvPr>
                  <p:cNvSpPr txBox="1"/>
                  <p:nvPr/>
                </p:nvSpPr>
                <p:spPr>
                  <a:xfrm>
                    <a:off x="8746590" y="1413173"/>
                    <a:ext cx="803237"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Industry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26F81935-48DF-C490-1282-0225D1DF2A8F}"/>
                      </a:ext>
                    </a:extLst>
                  </p:cNvPr>
                  <p:cNvSpPr/>
                  <p:nvPr/>
                </p:nvSpPr>
                <p:spPr>
                  <a:xfrm>
                    <a:off x="6067822" y="1376432"/>
                    <a:ext cx="7404856" cy="333609"/>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Picture 16">
                  <a:extLst>
                    <a:ext uri="{FF2B5EF4-FFF2-40B4-BE49-F238E27FC236}">
                      <a16:creationId xmlns:a16="http://schemas.microsoft.com/office/drawing/2014/main" id="{60BDC767-9A98-BC97-0BC3-DF1BDB17444D}"/>
                    </a:ext>
                  </a:extLst>
                </p:cNvPr>
                <p:cNvPicPr>
                  <a:picLocks/>
                </p:cNvPicPr>
                <p:nvPr/>
              </p:nvPicPr>
              <p:blipFill>
                <a:blip r:embed="rId10"/>
                <a:stretch>
                  <a:fillRect/>
                </a:stretch>
              </p:blipFill>
              <p:spPr>
                <a:xfrm>
                  <a:off x="5254568" y="1482689"/>
                  <a:ext cx="360000" cy="180000"/>
                </a:xfrm>
                <a:prstGeom prst="rect">
                  <a:avLst/>
                </a:prstGeom>
                <a:ln>
                  <a:solidFill>
                    <a:schemeClr val="tx1"/>
                  </a:solidFill>
                </a:ln>
              </p:spPr>
            </p:pic>
          </p:grpSp>
        </p:grpSp>
        <p:pic>
          <p:nvPicPr>
            <p:cNvPr id="11" name="Picture 10">
              <a:extLst>
                <a:ext uri="{FF2B5EF4-FFF2-40B4-BE49-F238E27FC236}">
                  <a16:creationId xmlns:a16="http://schemas.microsoft.com/office/drawing/2014/main" id="{2DDD20BE-A49C-C60E-5CA4-CFC45AC33EE8}"/>
                </a:ext>
              </a:extLst>
            </p:cNvPr>
            <p:cNvPicPr>
              <a:picLocks/>
            </p:cNvPicPr>
            <p:nvPr/>
          </p:nvPicPr>
          <p:blipFill>
            <a:blip r:embed="rId11"/>
            <a:stretch>
              <a:fillRect/>
            </a:stretch>
          </p:blipFill>
          <p:spPr>
            <a:xfrm>
              <a:off x="2152594" y="1473730"/>
              <a:ext cx="360000" cy="180000"/>
            </a:xfrm>
            <a:prstGeom prst="rect">
              <a:avLst/>
            </a:prstGeom>
            <a:ln>
              <a:solidFill>
                <a:schemeClr val="tx1">
                  <a:lumMod val="50000"/>
                  <a:lumOff val="50000"/>
                </a:schemeClr>
              </a:solidFill>
            </a:ln>
          </p:spPr>
        </p:pic>
        <p:sp>
          <p:nvSpPr>
            <p:cNvPr id="12" name="TextBox 11">
              <a:extLst>
                <a:ext uri="{FF2B5EF4-FFF2-40B4-BE49-F238E27FC236}">
                  <a16:creationId xmlns:a16="http://schemas.microsoft.com/office/drawing/2014/main" id="{BC703065-7D64-2847-81B3-316FAA7525A0}"/>
                </a:ext>
              </a:extLst>
            </p:cNvPr>
            <p:cNvSpPr txBox="1"/>
            <p:nvPr/>
          </p:nvSpPr>
          <p:spPr>
            <a:xfrm>
              <a:off x="7614444" y="1453649"/>
              <a:ext cx="739932"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30" name="Group 29">
            <a:extLst>
              <a:ext uri="{FF2B5EF4-FFF2-40B4-BE49-F238E27FC236}">
                <a16:creationId xmlns:a16="http://schemas.microsoft.com/office/drawing/2014/main" id="{AE8286D7-FF3A-E946-F27A-7BD67C971A69}"/>
              </a:ext>
            </a:extLst>
          </p:cNvPr>
          <p:cNvGrpSpPr/>
          <p:nvPr/>
        </p:nvGrpSpPr>
        <p:grpSpPr>
          <a:xfrm>
            <a:off x="9084758" y="4142157"/>
            <a:ext cx="1435640" cy="853299"/>
            <a:chOff x="3135211" y="4432080"/>
            <a:chExt cx="1435640" cy="1354968"/>
          </a:xfrm>
        </p:grpSpPr>
        <p:grpSp>
          <p:nvGrpSpPr>
            <p:cNvPr id="31" name="Group 30">
              <a:extLst>
                <a:ext uri="{FF2B5EF4-FFF2-40B4-BE49-F238E27FC236}">
                  <a16:creationId xmlns:a16="http://schemas.microsoft.com/office/drawing/2014/main" id="{61A5233F-C243-C093-6B81-A232B62EC24C}"/>
                </a:ext>
              </a:extLst>
            </p:cNvPr>
            <p:cNvGrpSpPr/>
            <p:nvPr/>
          </p:nvGrpSpPr>
          <p:grpSpPr>
            <a:xfrm>
              <a:off x="3135211" y="4432080"/>
              <a:ext cx="1435640" cy="1354968"/>
              <a:chOff x="7265307" y="3914351"/>
              <a:chExt cx="1435640" cy="1354968"/>
            </a:xfrm>
          </p:grpSpPr>
          <p:cxnSp>
            <p:nvCxnSpPr>
              <p:cNvPr id="97" name="Straight Connector 96">
                <a:extLst>
                  <a:ext uri="{FF2B5EF4-FFF2-40B4-BE49-F238E27FC236}">
                    <a16:creationId xmlns:a16="http://schemas.microsoft.com/office/drawing/2014/main" id="{66D430CA-03CB-45B5-5714-8B4023846836}"/>
                  </a:ext>
                </a:extLst>
              </p:cNvPr>
              <p:cNvCxnSpPr>
                <a:cxnSpLocks/>
              </p:cNvCxnSpPr>
              <p:nvPr/>
            </p:nvCxnSpPr>
            <p:spPr>
              <a:xfrm>
                <a:off x="7553730" y="3939751"/>
                <a:ext cx="0" cy="6749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98" name="Oval 97">
                <a:extLst>
                  <a:ext uri="{FF2B5EF4-FFF2-40B4-BE49-F238E27FC236}">
                    <a16:creationId xmlns:a16="http://schemas.microsoft.com/office/drawing/2014/main" id="{47789389-B3AC-A4D1-AB24-861B106AD63E}"/>
                  </a:ext>
                </a:extLst>
              </p:cNvPr>
              <p:cNvSpPr/>
              <p:nvPr/>
            </p:nvSpPr>
            <p:spPr>
              <a:xfrm rot="10800000">
                <a:off x="7532457" y="3914351"/>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9" name="TextBox 98">
                <a:extLst>
                  <a:ext uri="{FF2B5EF4-FFF2-40B4-BE49-F238E27FC236}">
                    <a16:creationId xmlns:a16="http://schemas.microsoft.com/office/drawing/2014/main" id="{F91E87E2-F314-D597-1CC3-F0215452FE97}"/>
                  </a:ext>
                </a:extLst>
              </p:cNvPr>
              <p:cNvSpPr txBox="1"/>
              <p:nvPr/>
            </p:nvSpPr>
            <p:spPr>
              <a:xfrm>
                <a:off x="7265307" y="4585106"/>
                <a:ext cx="1435640" cy="684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Retrofit &amp; Heat Pumps - Residential</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cxnSp>
          <p:nvCxnSpPr>
            <p:cNvPr id="96" name="Straight Connector 95">
              <a:extLst>
                <a:ext uri="{FF2B5EF4-FFF2-40B4-BE49-F238E27FC236}">
                  <a16:creationId xmlns:a16="http://schemas.microsoft.com/office/drawing/2014/main" id="{58A1B42C-5E06-16A7-B33A-179E32D2A0FF}"/>
                </a:ext>
              </a:extLst>
            </p:cNvPr>
            <p:cNvCxnSpPr>
              <a:cxnSpLocks/>
            </p:cNvCxnSpPr>
            <p:nvPr/>
          </p:nvCxnSpPr>
          <p:spPr>
            <a:xfrm flipH="1" flipV="1">
              <a:off x="3205106" y="5142677"/>
              <a:ext cx="443829" cy="16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23" name="TextBox 222">
            <a:extLst>
              <a:ext uri="{FF2B5EF4-FFF2-40B4-BE49-F238E27FC236}">
                <a16:creationId xmlns:a16="http://schemas.microsoft.com/office/drawing/2014/main" id="{BEDF864D-49A5-C41F-087E-F916D6A089D0}"/>
              </a:ext>
            </a:extLst>
          </p:cNvPr>
          <p:cNvSpPr txBox="1"/>
          <p:nvPr/>
        </p:nvSpPr>
        <p:spPr>
          <a:xfrm>
            <a:off x="7624932" y="2654014"/>
            <a:ext cx="73280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Heat </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Pumps </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Services</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261" name="Group 260">
            <a:extLst>
              <a:ext uri="{FF2B5EF4-FFF2-40B4-BE49-F238E27FC236}">
                <a16:creationId xmlns:a16="http://schemas.microsoft.com/office/drawing/2014/main" id="{A48B806D-A042-E203-A0ED-41FAE35678A5}"/>
              </a:ext>
            </a:extLst>
          </p:cNvPr>
          <p:cNvGrpSpPr/>
          <p:nvPr/>
        </p:nvGrpSpPr>
        <p:grpSpPr>
          <a:xfrm>
            <a:off x="8945049" y="4129315"/>
            <a:ext cx="452578" cy="964156"/>
            <a:chOff x="8080808" y="4167376"/>
            <a:chExt cx="452578" cy="964156"/>
          </a:xfrm>
        </p:grpSpPr>
        <p:cxnSp>
          <p:nvCxnSpPr>
            <p:cNvPr id="256" name="Straight Connector 255">
              <a:extLst>
                <a:ext uri="{FF2B5EF4-FFF2-40B4-BE49-F238E27FC236}">
                  <a16:creationId xmlns:a16="http://schemas.microsoft.com/office/drawing/2014/main" id="{C99A9C66-489D-1046-359A-318F9E995DF5}"/>
                </a:ext>
              </a:extLst>
            </p:cNvPr>
            <p:cNvCxnSpPr>
              <a:cxnSpLocks/>
            </p:cNvCxnSpPr>
            <p:nvPr/>
          </p:nvCxnSpPr>
          <p:spPr>
            <a:xfrm flipV="1">
              <a:off x="8104787" y="4203988"/>
              <a:ext cx="0" cy="92754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58927281-76ED-DAE5-C132-7248384F49D3}"/>
                </a:ext>
              </a:extLst>
            </p:cNvPr>
            <p:cNvSpPr/>
            <p:nvPr/>
          </p:nvSpPr>
          <p:spPr>
            <a:xfrm>
              <a:off x="8080808" y="4167376"/>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60" name="Straight Connector 259">
              <a:extLst>
                <a:ext uri="{FF2B5EF4-FFF2-40B4-BE49-F238E27FC236}">
                  <a16:creationId xmlns:a16="http://schemas.microsoft.com/office/drawing/2014/main" id="{741F6BCF-A1DE-53DC-B927-9B99C6755D6D}"/>
                </a:ext>
              </a:extLst>
            </p:cNvPr>
            <p:cNvCxnSpPr>
              <a:cxnSpLocks/>
            </p:cNvCxnSpPr>
            <p:nvPr/>
          </p:nvCxnSpPr>
          <p:spPr>
            <a:xfrm flipH="1" flipV="1">
              <a:off x="8104787" y="5130517"/>
              <a:ext cx="428599" cy="101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62" name="TextBox 261">
            <a:extLst>
              <a:ext uri="{FF2B5EF4-FFF2-40B4-BE49-F238E27FC236}">
                <a16:creationId xmlns:a16="http://schemas.microsoft.com/office/drawing/2014/main" id="{C79E9CD4-A4C5-5FDE-B6A8-311CB9C62C12}"/>
              </a:ext>
            </a:extLst>
          </p:cNvPr>
          <p:cNvSpPr txBox="1"/>
          <p:nvPr/>
        </p:nvSpPr>
        <p:spPr>
          <a:xfrm>
            <a:off x="8947093" y="5300749"/>
            <a:ext cx="1026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 Blend</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 Transport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65" name="Oval 264">
            <a:extLst>
              <a:ext uri="{FF2B5EF4-FFF2-40B4-BE49-F238E27FC236}">
                <a16:creationId xmlns:a16="http://schemas.microsoft.com/office/drawing/2014/main" id="{55BA79F3-2D2F-BDC7-92C7-8B73EC1C5440}"/>
              </a:ext>
            </a:extLst>
          </p:cNvPr>
          <p:cNvSpPr/>
          <p:nvPr/>
        </p:nvSpPr>
        <p:spPr>
          <a:xfrm rot="10800000">
            <a:off x="9901540" y="240883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2" name="Oval 231">
            <a:extLst>
              <a:ext uri="{FF2B5EF4-FFF2-40B4-BE49-F238E27FC236}">
                <a16:creationId xmlns:a16="http://schemas.microsoft.com/office/drawing/2014/main" id="{08FA08BD-7B82-67D4-B125-ED7A530B0A8F}"/>
              </a:ext>
            </a:extLst>
          </p:cNvPr>
          <p:cNvSpPr/>
          <p:nvPr/>
        </p:nvSpPr>
        <p:spPr>
          <a:xfrm>
            <a:off x="5138388" y="4023399"/>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52" name="Straight Connector 251">
            <a:extLst>
              <a:ext uri="{FF2B5EF4-FFF2-40B4-BE49-F238E27FC236}">
                <a16:creationId xmlns:a16="http://schemas.microsoft.com/office/drawing/2014/main" id="{512A4600-176E-4D79-18E0-71775249BEF5}"/>
              </a:ext>
            </a:extLst>
          </p:cNvPr>
          <p:cNvCxnSpPr>
            <a:cxnSpLocks/>
          </p:cNvCxnSpPr>
          <p:nvPr/>
        </p:nvCxnSpPr>
        <p:spPr>
          <a:xfrm flipV="1">
            <a:off x="8352307" y="3320681"/>
            <a:ext cx="0" cy="54225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53" name="Oval 252">
            <a:extLst>
              <a:ext uri="{FF2B5EF4-FFF2-40B4-BE49-F238E27FC236}">
                <a16:creationId xmlns:a16="http://schemas.microsoft.com/office/drawing/2014/main" id="{54EBB08F-2EB6-EE01-6853-9E68A569C11F}"/>
              </a:ext>
            </a:extLst>
          </p:cNvPr>
          <p:cNvSpPr/>
          <p:nvPr/>
        </p:nvSpPr>
        <p:spPr>
          <a:xfrm>
            <a:off x="8343895" y="3812173"/>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55" name="Straight Connector 254">
            <a:extLst>
              <a:ext uri="{FF2B5EF4-FFF2-40B4-BE49-F238E27FC236}">
                <a16:creationId xmlns:a16="http://schemas.microsoft.com/office/drawing/2014/main" id="{7E262255-7C16-F507-217B-EC3D1730D025}"/>
              </a:ext>
            </a:extLst>
          </p:cNvPr>
          <p:cNvCxnSpPr>
            <a:cxnSpLocks/>
          </p:cNvCxnSpPr>
          <p:nvPr/>
        </p:nvCxnSpPr>
        <p:spPr>
          <a:xfrm flipH="1">
            <a:off x="7981773" y="3320681"/>
            <a:ext cx="380421"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FC809DF-88AE-7DAE-1DB8-70A94FBA9734}"/>
              </a:ext>
            </a:extLst>
          </p:cNvPr>
          <p:cNvSpPr txBox="1"/>
          <p:nvPr/>
        </p:nvSpPr>
        <p:spPr>
          <a:xfrm>
            <a:off x="9134204" y="6481200"/>
            <a:ext cx="1932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1" u="none" strike="noStrike" kern="1200" cap="none" spc="0" normalizeH="0" baseline="0" noProof="0">
                <a:ln>
                  <a:noFill/>
                </a:ln>
                <a:solidFill>
                  <a:prstClr val="black"/>
                </a:solidFill>
                <a:effectLst/>
                <a:uLnTx/>
                <a:uFillTx/>
                <a:latin typeface="Aptos" panose="02110004020202020204"/>
                <a:ea typeface="+mn-ea"/>
                <a:cs typeface="+mn-cs"/>
              </a:rPr>
              <a:t>*Total deployment by 2050</a:t>
            </a:r>
          </a:p>
        </p:txBody>
      </p:sp>
      <p:grpSp>
        <p:nvGrpSpPr>
          <p:cNvPr id="8" name="Group 7">
            <a:extLst>
              <a:ext uri="{FF2B5EF4-FFF2-40B4-BE49-F238E27FC236}">
                <a16:creationId xmlns:a16="http://schemas.microsoft.com/office/drawing/2014/main" id="{467521E3-BF36-7206-850D-404031715C33}"/>
              </a:ext>
            </a:extLst>
          </p:cNvPr>
          <p:cNvGrpSpPr/>
          <p:nvPr/>
        </p:nvGrpSpPr>
        <p:grpSpPr>
          <a:xfrm>
            <a:off x="6630444" y="4274875"/>
            <a:ext cx="1319605" cy="1364350"/>
            <a:chOff x="1940355" y="4432080"/>
            <a:chExt cx="1319605" cy="1364350"/>
          </a:xfrm>
        </p:grpSpPr>
        <p:grpSp>
          <p:nvGrpSpPr>
            <p:cNvPr id="32" name="Group 31">
              <a:extLst>
                <a:ext uri="{FF2B5EF4-FFF2-40B4-BE49-F238E27FC236}">
                  <a16:creationId xmlns:a16="http://schemas.microsoft.com/office/drawing/2014/main" id="{2A5B4AA7-FBAA-40E6-F770-8E049D8E5CD3}"/>
                </a:ext>
              </a:extLst>
            </p:cNvPr>
            <p:cNvGrpSpPr/>
            <p:nvPr/>
          </p:nvGrpSpPr>
          <p:grpSpPr>
            <a:xfrm>
              <a:off x="1940355" y="4432080"/>
              <a:ext cx="1319605" cy="1364350"/>
              <a:chOff x="6070451" y="3914351"/>
              <a:chExt cx="1319605" cy="1364350"/>
            </a:xfrm>
          </p:grpSpPr>
          <p:cxnSp>
            <p:nvCxnSpPr>
              <p:cNvPr id="34" name="Straight Connector 33">
                <a:extLst>
                  <a:ext uri="{FF2B5EF4-FFF2-40B4-BE49-F238E27FC236}">
                    <a16:creationId xmlns:a16="http://schemas.microsoft.com/office/drawing/2014/main" id="{E097225E-6C0D-B2D4-2E9A-2CABD061BC88}"/>
                  </a:ext>
                </a:extLst>
              </p:cNvPr>
              <p:cNvCxnSpPr>
                <a:cxnSpLocks/>
              </p:cNvCxnSpPr>
              <p:nvPr/>
            </p:nvCxnSpPr>
            <p:spPr>
              <a:xfrm>
                <a:off x="7360847" y="3939751"/>
                <a:ext cx="0" cy="359831"/>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69145605-85E3-827D-F1CC-511980466588}"/>
                  </a:ext>
                </a:extLst>
              </p:cNvPr>
              <p:cNvSpPr/>
              <p:nvPr/>
            </p:nvSpPr>
            <p:spPr>
              <a:xfrm rot="10800000">
                <a:off x="7344337" y="3914351"/>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7E2AB204-E593-8B0F-C80B-2D39543642C0}"/>
                  </a:ext>
                </a:extLst>
              </p:cNvPr>
              <p:cNvSpPr txBox="1"/>
              <p:nvPr/>
            </p:nvSpPr>
            <p:spPr>
              <a:xfrm>
                <a:off x="6070451" y="4678537"/>
                <a:ext cx="87302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District Heating -  Residential</a:t>
                </a:r>
              </a:p>
            </p:txBody>
          </p:sp>
        </p:grpSp>
        <p:cxnSp>
          <p:nvCxnSpPr>
            <p:cNvPr id="33" name="Straight Connector 32">
              <a:extLst>
                <a:ext uri="{FF2B5EF4-FFF2-40B4-BE49-F238E27FC236}">
                  <a16:creationId xmlns:a16="http://schemas.microsoft.com/office/drawing/2014/main" id="{27716AA6-7BDA-FDFA-3D93-921DEF3EE7B3}"/>
                </a:ext>
              </a:extLst>
            </p:cNvPr>
            <p:cNvCxnSpPr>
              <a:cxnSpLocks/>
            </p:cNvCxnSpPr>
            <p:nvPr/>
          </p:nvCxnSpPr>
          <p:spPr>
            <a:xfrm flipH="1" flipV="1">
              <a:off x="2150785" y="5231227"/>
              <a:ext cx="443829" cy="16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a:extLst>
              <a:ext uri="{FF2B5EF4-FFF2-40B4-BE49-F238E27FC236}">
                <a16:creationId xmlns:a16="http://schemas.microsoft.com/office/drawing/2014/main" id="{F3479769-6CF4-4956-7DB4-2CF786B764F8}"/>
              </a:ext>
            </a:extLst>
          </p:cNvPr>
          <p:cNvCxnSpPr>
            <a:cxnSpLocks/>
          </p:cNvCxnSpPr>
          <p:nvPr/>
        </p:nvCxnSpPr>
        <p:spPr>
          <a:xfrm flipH="1">
            <a:off x="7074691" y="4660106"/>
            <a:ext cx="85091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24ED429-1086-C631-F754-262C4353EB5E}"/>
              </a:ext>
            </a:extLst>
          </p:cNvPr>
          <p:cNvCxnSpPr>
            <a:cxnSpLocks/>
          </p:cNvCxnSpPr>
          <p:nvPr/>
        </p:nvCxnSpPr>
        <p:spPr>
          <a:xfrm>
            <a:off x="7077072" y="4650580"/>
            <a:ext cx="0" cy="415591"/>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73F80F3C-4716-BAC9-49D6-75500F685892}"/>
              </a:ext>
            </a:extLst>
          </p:cNvPr>
          <p:cNvGrpSpPr/>
          <p:nvPr/>
        </p:nvGrpSpPr>
        <p:grpSpPr>
          <a:xfrm>
            <a:off x="7592675" y="4145323"/>
            <a:ext cx="1228679" cy="1520383"/>
            <a:chOff x="3731476" y="4293906"/>
            <a:chExt cx="1228679" cy="1520383"/>
          </a:xfrm>
        </p:grpSpPr>
        <p:grpSp>
          <p:nvGrpSpPr>
            <p:cNvPr id="47" name="Group 46">
              <a:extLst>
                <a:ext uri="{FF2B5EF4-FFF2-40B4-BE49-F238E27FC236}">
                  <a16:creationId xmlns:a16="http://schemas.microsoft.com/office/drawing/2014/main" id="{327E5939-D138-813B-24D7-A6E346702742}"/>
                </a:ext>
              </a:extLst>
            </p:cNvPr>
            <p:cNvGrpSpPr/>
            <p:nvPr/>
          </p:nvGrpSpPr>
          <p:grpSpPr>
            <a:xfrm rot="16200000">
              <a:off x="3585624" y="4439758"/>
              <a:ext cx="1520383" cy="1228679"/>
              <a:chOff x="7593346" y="4632090"/>
              <a:chExt cx="1520383" cy="1228679"/>
            </a:xfrm>
          </p:grpSpPr>
          <p:sp>
            <p:nvSpPr>
              <p:cNvPr id="49" name="TextBox 48">
                <a:extLst>
                  <a:ext uri="{FF2B5EF4-FFF2-40B4-BE49-F238E27FC236}">
                    <a16:creationId xmlns:a16="http://schemas.microsoft.com/office/drawing/2014/main" id="{4F5BFAE0-350A-B3FA-6CCA-8D162BDE86A5}"/>
                  </a:ext>
                </a:extLst>
              </p:cNvPr>
              <p:cNvSpPr txBox="1"/>
              <p:nvPr/>
            </p:nvSpPr>
            <p:spPr>
              <a:xfrm rot="5400000">
                <a:off x="7194450" y="5030986"/>
                <a:ext cx="12286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Plug-in Hybrid Vehicles (PHEV) </a:t>
                </a:r>
              </a:p>
            </p:txBody>
          </p:sp>
          <p:cxnSp>
            <p:nvCxnSpPr>
              <p:cNvPr id="50" name="Straight Connector 49">
                <a:extLst>
                  <a:ext uri="{FF2B5EF4-FFF2-40B4-BE49-F238E27FC236}">
                    <a16:creationId xmlns:a16="http://schemas.microsoft.com/office/drawing/2014/main" id="{1AEA76FF-482A-78E7-FFC3-5708D0C69F55}"/>
                  </a:ext>
                </a:extLst>
              </p:cNvPr>
              <p:cNvCxnSpPr>
                <a:cxnSpLocks/>
              </p:cNvCxnSpPr>
              <p:nvPr/>
            </p:nvCxnSpPr>
            <p:spPr>
              <a:xfrm rot="5400000">
                <a:off x="8553498" y="4680558"/>
                <a:ext cx="6981" cy="106216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B9005B5F-B7D2-416F-ACF1-1C02FC18420C}"/>
                  </a:ext>
                </a:extLst>
              </p:cNvPr>
              <p:cNvGrpSpPr/>
              <p:nvPr/>
            </p:nvGrpSpPr>
            <p:grpSpPr>
              <a:xfrm rot="10800000">
                <a:off x="9068010" y="5063534"/>
                <a:ext cx="45719" cy="146974"/>
                <a:chOff x="1692655" y="2435148"/>
                <a:chExt cx="45719" cy="146974"/>
              </a:xfrm>
            </p:grpSpPr>
            <p:cxnSp>
              <p:nvCxnSpPr>
                <p:cNvPr id="52" name="Straight Connector 51">
                  <a:extLst>
                    <a:ext uri="{FF2B5EF4-FFF2-40B4-BE49-F238E27FC236}">
                      <a16:creationId xmlns:a16="http://schemas.microsoft.com/office/drawing/2014/main" id="{1960D83C-00F0-3AC1-70F0-B219C0FD4A74}"/>
                    </a:ext>
                  </a:extLst>
                </p:cNvPr>
                <p:cNvCxnSpPr>
                  <a:cxnSpLocks/>
                </p:cNvCxnSpPr>
                <p:nvPr/>
              </p:nvCxnSpPr>
              <p:spPr>
                <a:xfrm rot="16200000">
                  <a:off x="1658588" y="2497928"/>
                  <a:ext cx="12556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CCD400CB-1E02-71B3-315B-D758C2C7ED9B}"/>
                    </a:ext>
                  </a:extLst>
                </p:cNvPr>
                <p:cNvSpPr/>
                <p:nvPr/>
              </p:nvSpPr>
              <p:spPr>
                <a:xfrm>
                  <a:off x="1692655" y="2536403"/>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cxnSp>
          <p:nvCxnSpPr>
            <p:cNvPr id="48" name="Straight Connector 47">
              <a:extLst>
                <a:ext uri="{FF2B5EF4-FFF2-40B4-BE49-F238E27FC236}">
                  <a16:creationId xmlns:a16="http://schemas.microsoft.com/office/drawing/2014/main" id="{C458AA99-582C-50A5-9BE9-1C50C19E2ACD}"/>
                </a:ext>
              </a:extLst>
            </p:cNvPr>
            <p:cNvCxnSpPr>
              <a:cxnSpLocks/>
            </p:cNvCxnSpPr>
            <p:nvPr/>
          </p:nvCxnSpPr>
          <p:spPr>
            <a:xfrm flipH="1" flipV="1">
              <a:off x="4081134" y="5387989"/>
              <a:ext cx="443829" cy="16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59" name="Straight Connector 58">
            <a:extLst>
              <a:ext uri="{FF2B5EF4-FFF2-40B4-BE49-F238E27FC236}">
                <a16:creationId xmlns:a16="http://schemas.microsoft.com/office/drawing/2014/main" id="{AAF7289C-92F3-4EAE-6714-C001EEA2D936}"/>
              </a:ext>
            </a:extLst>
          </p:cNvPr>
          <p:cNvCxnSpPr>
            <a:cxnSpLocks/>
          </p:cNvCxnSpPr>
          <p:nvPr/>
        </p:nvCxnSpPr>
        <p:spPr>
          <a:xfrm flipH="1">
            <a:off x="8470152" y="2923803"/>
            <a:ext cx="3240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1BCF983-67DD-2997-86E4-D6195A17B1A7}"/>
              </a:ext>
            </a:extLst>
          </p:cNvPr>
          <p:cNvCxnSpPr>
            <a:cxnSpLocks/>
          </p:cNvCxnSpPr>
          <p:nvPr/>
        </p:nvCxnSpPr>
        <p:spPr>
          <a:xfrm flipV="1">
            <a:off x="8613325" y="2928787"/>
            <a:ext cx="0" cy="61241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51C41593-9269-CEA2-1321-97D4B8943B96}"/>
              </a:ext>
            </a:extLst>
          </p:cNvPr>
          <p:cNvSpPr/>
          <p:nvPr/>
        </p:nvSpPr>
        <p:spPr>
          <a:xfrm>
            <a:off x="8591420" y="3490436"/>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Slide Number Placeholder 72">
            <a:extLst>
              <a:ext uri="{FF2B5EF4-FFF2-40B4-BE49-F238E27FC236}">
                <a16:creationId xmlns:a16="http://schemas.microsoft.com/office/drawing/2014/main" id="{15F77886-C4C5-A94F-115E-CDB2F2668D2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cxnSp>
        <p:nvCxnSpPr>
          <p:cNvPr id="74" name="Straight Connector 73">
            <a:extLst>
              <a:ext uri="{FF2B5EF4-FFF2-40B4-BE49-F238E27FC236}">
                <a16:creationId xmlns:a16="http://schemas.microsoft.com/office/drawing/2014/main" id="{56619B6A-CBB4-5CEB-DF32-30344FDC234D}"/>
              </a:ext>
            </a:extLst>
          </p:cNvPr>
          <p:cNvCxnSpPr>
            <a:cxnSpLocks/>
          </p:cNvCxnSpPr>
          <p:nvPr/>
        </p:nvCxnSpPr>
        <p:spPr>
          <a:xfrm flipV="1">
            <a:off x="7981773" y="3221791"/>
            <a:ext cx="0" cy="10840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3511BE6-A756-09BD-1197-F23518102D1B}"/>
              </a:ext>
            </a:extLst>
          </p:cNvPr>
          <p:cNvCxnSpPr>
            <a:cxnSpLocks/>
          </p:cNvCxnSpPr>
          <p:nvPr/>
        </p:nvCxnSpPr>
        <p:spPr>
          <a:xfrm flipH="1">
            <a:off x="7751881" y="3221791"/>
            <a:ext cx="450677"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38A4AD8-FF61-04B0-64DE-5A87A88F2702}"/>
              </a:ext>
            </a:extLst>
          </p:cNvPr>
          <p:cNvCxnSpPr>
            <a:cxnSpLocks/>
          </p:cNvCxnSpPr>
          <p:nvPr/>
        </p:nvCxnSpPr>
        <p:spPr>
          <a:xfrm>
            <a:off x="10673378" y="4358783"/>
            <a:ext cx="0" cy="34158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57C8467F-EA68-29E9-575C-8668C1085C51}"/>
              </a:ext>
            </a:extLst>
          </p:cNvPr>
          <p:cNvGrpSpPr/>
          <p:nvPr/>
        </p:nvGrpSpPr>
        <p:grpSpPr>
          <a:xfrm>
            <a:off x="2069671" y="1850154"/>
            <a:ext cx="9070775" cy="3779554"/>
            <a:chOff x="2069671" y="1850154"/>
            <a:chExt cx="9070775" cy="3779554"/>
          </a:xfrm>
        </p:grpSpPr>
        <p:grpSp>
          <p:nvGrpSpPr>
            <p:cNvPr id="124" name="Group 123">
              <a:extLst>
                <a:ext uri="{FF2B5EF4-FFF2-40B4-BE49-F238E27FC236}">
                  <a16:creationId xmlns:a16="http://schemas.microsoft.com/office/drawing/2014/main" id="{C197A9D6-84EF-D52F-A2FD-4B802844D4B9}"/>
                </a:ext>
              </a:extLst>
            </p:cNvPr>
            <p:cNvGrpSpPr/>
            <p:nvPr/>
          </p:nvGrpSpPr>
          <p:grpSpPr>
            <a:xfrm>
              <a:off x="2069671" y="2555023"/>
              <a:ext cx="1222218" cy="1520888"/>
              <a:chOff x="1202388" y="2376151"/>
              <a:chExt cx="1222218" cy="1520888"/>
            </a:xfrm>
          </p:grpSpPr>
          <p:sp>
            <p:nvSpPr>
              <p:cNvPr id="125" name="TextBox 124">
                <a:extLst>
                  <a:ext uri="{FF2B5EF4-FFF2-40B4-BE49-F238E27FC236}">
                    <a16:creationId xmlns:a16="http://schemas.microsoft.com/office/drawing/2014/main" id="{59281A46-203B-4D78-9C17-5510E50EDAC0}"/>
                  </a:ext>
                </a:extLst>
              </p:cNvPr>
              <p:cNvSpPr txBox="1"/>
              <p:nvPr/>
            </p:nvSpPr>
            <p:spPr>
              <a:xfrm>
                <a:off x="1202388" y="2376151"/>
                <a:ext cx="122221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Vehicle (BEV)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3.7 Million*</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26" name="Group 125">
                <a:extLst>
                  <a:ext uri="{FF2B5EF4-FFF2-40B4-BE49-F238E27FC236}">
                    <a16:creationId xmlns:a16="http://schemas.microsoft.com/office/drawing/2014/main" id="{9985374C-4703-EE6C-8C82-73E6BDAFF026}"/>
                  </a:ext>
                </a:extLst>
              </p:cNvPr>
              <p:cNvGrpSpPr/>
              <p:nvPr/>
            </p:nvGrpSpPr>
            <p:grpSpPr>
              <a:xfrm>
                <a:off x="1621126" y="2960315"/>
                <a:ext cx="45719" cy="936724"/>
                <a:chOff x="1697024" y="2830139"/>
                <a:chExt cx="45719" cy="936724"/>
              </a:xfrm>
            </p:grpSpPr>
            <p:cxnSp>
              <p:nvCxnSpPr>
                <p:cNvPr id="128" name="Straight Connector 127">
                  <a:extLst>
                    <a:ext uri="{FF2B5EF4-FFF2-40B4-BE49-F238E27FC236}">
                      <a16:creationId xmlns:a16="http://schemas.microsoft.com/office/drawing/2014/main" id="{29CE82AD-4EAF-7F5E-9533-D2384B6F9DC3}"/>
                    </a:ext>
                  </a:extLst>
                </p:cNvPr>
                <p:cNvCxnSpPr>
                  <a:cxnSpLocks/>
                </p:cNvCxnSpPr>
                <p:nvPr/>
              </p:nvCxnSpPr>
              <p:spPr>
                <a:xfrm flipV="1">
                  <a:off x="1719884" y="2830139"/>
                  <a:ext cx="0" cy="91386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4449F06C-4DF6-A8EA-AB5F-6E2E1FA787F2}"/>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27" name="Straight Connector 126">
                <a:extLst>
                  <a:ext uri="{FF2B5EF4-FFF2-40B4-BE49-F238E27FC236}">
                    <a16:creationId xmlns:a16="http://schemas.microsoft.com/office/drawing/2014/main" id="{C03F396F-B7BC-2E5A-53CB-DC939116BAAE}"/>
                  </a:ext>
                </a:extLst>
              </p:cNvPr>
              <p:cNvCxnSpPr>
                <a:cxnSpLocks/>
              </p:cNvCxnSpPr>
              <p:nvPr/>
            </p:nvCxnSpPr>
            <p:spPr>
              <a:xfrm flipH="1">
                <a:off x="1266825" y="2964885"/>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646612AE-26FB-EB84-DDC9-40CF91071F32}"/>
                </a:ext>
              </a:extLst>
            </p:cNvPr>
            <p:cNvGrpSpPr/>
            <p:nvPr/>
          </p:nvGrpSpPr>
          <p:grpSpPr>
            <a:xfrm>
              <a:off x="2943086" y="2039729"/>
              <a:ext cx="1304104" cy="2025820"/>
              <a:chOff x="2402500" y="1884988"/>
              <a:chExt cx="1304104" cy="2025820"/>
            </a:xfrm>
          </p:grpSpPr>
          <p:sp>
            <p:nvSpPr>
              <p:cNvPr id="131" name="TextBox 130">
                <a:extLst>
                  <a:ext uri="{FF2B5EF4-FFF2-40B4-BE49-F238E27FC236}">
                    <a16:creationId xmlns:a16="http://schemas.microsoft.com/office/drawing/2014/main" id="{7AA1B08F-F77F-7091-A57A-5AEF68DD9A17}"/>
                  </a:ext>
                </a:extLst>
              </p:cNvPr>
              <p:cNvSpPr txBox="1"/>
              <p:nvPr/>
            </p:nvSpPr>
            <p:spPr>
              <a:xfrm>
                <a:off x="2402500" y="1884988"/>
                <a:ext cx="130410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On-shore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8.8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32" name="Group 131">
                <a:extLst>
                  <a:ext uri="{FF2B5EF4-FFF2-40B4-BE49-F238E27FC236}">
                    <a16:creationId xmlns:a16="http://schemas.microsoft.com/office/drawing/2014/main" id="{09ED2BCE-C13C-7F5A-CF76-960605524AC3}"/>
                  </a:ext>
                </a:extLst>
              </p:cNvPr>
              <p:cNvGrpSpPr/>
              <p:nvPr/>
            </p:nvGrpSpPr>
            <p:grpSpPr>
              <a:xfrm>
                <a:off x="2913811" y="2457536"/>
                <a:ext cx="45719" cy="1453272"/>
                <a:chOff x="1697024" y="2313591"/>
                <a:chExt cx="45719" cy="1453272"/>
              </a:xfrm>
            </p:grpSpPr>
            <p:cxnSp>
              <p:nvCxnSpPr>
                <p:cNvPr id="134" name="Straight Connector 133">
                  <a:extLst>
                    <a:ext uri="{FF2B5EF4-FFF2-40B4-BE49-F238E27FC236}">
                      <a16:creationId xmlns:a16="http://schemas.microsoft.com/office/drawing/2014/main" id="{C83B1670-F89B-97DF-0F2E-74830C756E25}"/>
                    </a:ext>
                  </a:extLst>
                </p:cNvPr>
                <p:cNvCxnSpPr>
                  <a:cxnSpLocks/>
                </p:cNvCxnSpPr>
                <p:nvPr/>
              </p:nvCxnSpPr>
              <p:spPr>
                <a:xfrm flipV="1">
                  <a:off x="1719884" y="2313591"/>
                  <a:ext cx="0" cy="14304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5" name="Oval 134">
                  <a:extLst>
                    <a:ext uri="{FF2B5EF4-FFF2-40B4-BE49-F238E27FC236}">
                      <a16:creationId xmlns:a16="http://schemas.microsoft.com/office/drawing/2014/main" id="{60AADDA6-36E7-539F-923B-6A33C8767644}"/>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33" name="Straight Connector 132">
                <a:extLst>
                  <a:ext uri="{FF2B5EF4-FFF2-40B4-BE49-F238E27FC236}">
                    <a16:creationId xmlns:a16="http://schemas.microsoft.com/office/drawing/2014/main" id="{D5B97A79-AB25-3CAD-9E7F-A3FA6DE93CB2}"/>
                  </a:ext>
                </a:extLst>
              </p:cNvPr>
              <p:cNvCxnSpPr>
                <a:cxnSpLocks/>
              </p:cNvCxnSpPr>
              <p:nvPr/>
            </p:nvCxnSpPr>
            <p:spPr>
              <a:xfrm flipH="1">
                <a:off x="2512807" y="2457536"/>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4DAA1D86-FB3E-DDD8-D3B6-3A37586C7286}"/>
                </a:ext>
              </a:extLst>
            </p:cNvPr>
            <p:cNvGrpSpPr/>
            <p:nvPr/>
          </p:nvGrpSpPr>
          <p:grpSpPr>
            <a:xfrm>
              <a:off x="3860471" y="2773394"/>
              <a:ext cx="1222218" cy="430887"/>
              <a:chOff x="4116287" y="2532377"/>
              <a:chExt cx="1222218" cy="430887"/>
            </a:xfrm>
          </p:grpSpPr>
          <p:sp>
            <p:nvSpPr>
              <p:cNvPr id="137" name="TextBox 136">
                <a:extLst>
                  <a:ext uri="{FF2B5EF4-FFF2-40B4-BE49-F238E27FC236}">
                    <a16:creationId xmlns:a16="http://schemas.microsoft.com/office/drawing/2014/main" id="{C9F57E96-744E-A2E8-45A5-1907A531BB33}"/>
                  </a:ext>
                </a:extLst>
              </p:cNvPr>
              <p:cNvSpPr txBox="1"/>
              <p:nvPr/>
            </p:nvSpPr>
            <p:spPr>
              <a:xfrm>
                <a:off x="4116287" y="2532377"/>
                <a:ext cx="12222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Hybrid Electric Trucks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11,000*</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39" name="Straight Connector 138">
                <a:extLst>
                  <a:ext uri="{FF2B5EF4-FFF2-40B4-BE49-F238E27FC236}">
                    <a16:creationId xmlns:a16="http://schemas.microsoft.com/office/drawing/2014/main" id="{3CD10C9F-487E-4FA3-DEE6-00BD41D6715A}"/>
                  </a:ext>
                </a:extLst>
              </p:cNvPr>
              <p:cNvCxnSpPr>
                <a:cxnSpLocks/>
              </p:cNvCxnSpPr>
              <p:nvPr/>
            </p:nvCxnSpPr>
            <p:spPr>
              <a:xfrm flipH="1">
                <a:off x="4170635" y="2953400"/>
                <a:ext cx="971301"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943D64BD-CB11-E053-F8EF-E7E4D84B45EB}"/>
                </a:ext>
              </a:extLst>
            </p:cNvPr>
            <p:cNvGrpSpPr/>
            <p:nvPr/>
          </p:nvGrpSpPr>
          <p:grpSpPr>
            <a:xfrm>
              <a:off x="5503594" y="2130058"/>
              <a:ext cx="1389775" cy="1944758"/>
              <a:chOff x="6380616" y="2113181"/>
              <a:chExt cx="1389775" cy="1944758"/>
            </a:xfrm>
          </p:grpSpPr>
          <p:grpSp>
            <p:nvGrpSpPr>
              <p:cNvPr id="143" name="Group 142">
                <a:extLst>
                  <a:ext uri="{FF2B5EF4-FFF2-40B4-BE49-F238E27FC236}">
                    <a16:creationId xmlns:a16="http://schemas.microsoft.com/office/drawing/2014/main" id="{ACA99285-BEA2-2E44-59F3-57208CBF0BFD}"/>
                  </a:ext>
                </a:extLst>
              </p:cNvPr>
              <p:cNvGrpSpPr/>
              <p:nvPr/>
            </p:nvGrpSpPr>
            <p:grpSpPr>
              <a:xfrm>
                <a:off x="6888259" y="2671146"/>
                <a:ext cx="45719" cy="1386793"/>
                <a:chOff x="1695832" y="2551137"/>
                <a:chExt cx="45719" cy="1386793"/>
              </a:xfrm>
            </p:grpSpPr>
            <p:cxnSp>
              <p:nvCxnSpPr>
                <p:cNvPr id="146" name="Straight Connector 145">
                  <a:extLst>
                    <a:ext uri="{FF2B5EF4-FFF2-40B4-BE49-F238E27FC236}">
                      <a16:creationId xmlns:a16="http://schemas.microsoft.com/office/drawing/2014/main" id="{3387D495-21F9-3F33-A352-6034F4902310}"/>
                    </a:ext>
                  </a:extLst>
                </p:cNvPr>
                <p:cNvCxnSpPr>
                  <a:cxnSpLocks/>
                </p:cNvCxnSpPr>
                <p:nvPr/>
              </p:nvCxnSpPr>
              <p:spPr>
                <a:xfrm flipV="1">
                  <a:off x="1719883" y="2551137"/>
                  <a:ext cx="0" cy="134822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47" name="Oval 146">
                  <a:extLst>
                    <a:ext uri="{FF2B5EF4-FFF2-40B4-BE49-F238E27FC236}">
                      <a16:creationId xmlns:a16="http://schemas.microsoft.com/office/drawing/2014/main" id="{021DE985-E059-505B-10DA-D1DEFE361115}"/>
                    </a:ext>
                  </a:extLst>
                </p:cNvPr>
                <p:cNvSpPr/>
                <p:nvPr/>
              </p:nvSpPr>
              <p:spPr>
                <a:xfrm>
                  <a:off x="1695832" y="3892211"/>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4" name="TextBox 143">
                <a:extLst>
                  <a:ext uri="{FF2B5EF4-FFF2-40B4-BE49-F238E27FC236}">
                    <a16:creationId xmlns:a16="http://schemas.microsoft.com/office/drawing/2014/main" id="{96A05052-5FDF-C8C8-3A2E-C11584041F43}"/>
                  </a:ext>
                </a:extLst>
              </p:cNvPr>
              <p:cNvSpPr txBox="1"/>
              <p:nvPr/>
            </p:nvSpPr>
            <p:spPr>
              <a:xfrm>
                <a:off x="6380616" y="2113181"/>
                <a:ext cx="138977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Off-shore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17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45" name="Straight Connector 144">
                <a:extLst>
                  <a:ext uri="{FF2B5EF4-FFF2-40B4-BE49-F238E27FC236}">
                    <a16:creationId xmlns:a16="http://schemas.microsoft.com/office/drawing/2014/main" id="{FF4102F8-A366-B17D-B10B-97922AD2520A}"/>
                  </a:ext>
                </a:extLst>
              </p:cNvPr>
              <p:cNvCxnSpPr>
                <a:cxnSpLocks/>
              </p:cNvCxnSpPr>
              <p:nvPr/>
            </p:nvCxnSpPr>
            <p:spPr>
              <a:xfrm flipH="1">
                <a:off x="6488447" y="2671146"/>
                <a:ext cx="90881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3FE1C596-6528-6A6E-660D-96E700A996E0}"/>
                </a:ext>
              </a:extLst>
            </p:cNvPr>
            <p:cNvGrpSpPr/>
            <p:nvPr/>
          </p:nvGrpSpPr>
          <p:grpSpPr>
            <a:xfrm>
              <a:off x="4025489" y="4691494"/>
              <a:ext cx="1390922" cy="938214"/>
              <a:chOff x="3779535" y="4548272"/>
              <a:chExt cx="1390922" cy="938214"/>
            </a:xfrm>
          </p:grpSpPr>
          <p:grpSp>
            <p:nvGrpSpPr>
              <p:cNvPr id="149" name="Group 148">
                <a:extLst>
                  <a:ext uri="{FF2B5EF4-FFF2-40B4-BE49-F238E27FC236}">
                    <a16:creationId xmlns:a16="http://schemas.microsoft.com/office/drawing/2014/main" id="{A08A8EE7-7A3A-D107-2CA0-C213A62DD3EB}"/>
                  </a:ext>
                </a:extLst>
              </p:cNvPr>
              <p:cNvGrpSpPr/>
              <p:nvPr/>
            </p:nvGrpSpPr>
            <p:grpSpPr>
              <a:xfrm rot="10800000">
                <a:off x="4290645" y="4548272"/>
                <a:ext cx="45719" cy="509487"/>
                <a:chOff x="1698612" y="3257376"/>
                <a:chExt cx="45719" cy="509487"/>
              </a:xfrm>
            </p:grpSpPr>
            <p:cxnSp>
              <p:nvCxnSpPr>
                <p:cNvPr id="152" name="Straight Connector 151">
                  <a:extLst>
                    <a:ext uri="{FF2B5EF4-FFF2-40B4-BE49-F238E27FC236}">
                      <a16:creationId xmlns:a16="http://schemas.microsoft.com/office/drawing/2014/main" id="{700285AD-E6BA-09F9-8447-8348F895BEC4}"/>
                    </a:ext>
                  </a:extLst>
                </p:cNvPr>
                <p:cNvCxnSpPr>
                  <a:cxnSpLocks/>
                </p:cNvCxnSpPr>
                <p:nvPr/>
              </p:nvCxnSpPr>
              <p:spPr>
                <a:xfrm rot="10800000">
                  <a:off x="1719884" y="3257376"/>
                  <a:ext cx="0" cy="48662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B7084CD4-AC41-D893-3D18-817ECC94DDBA}"/>
                    </a:ext>
                  </a:extLst>
                </p:cNvPr>
                <p:cNvSpPr/>
                <p:nvPr/>
              </p:nvSpPr>
              <p:spPr>
                <a:xfrm>
                  <a:off x="1698612"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0" name="TextBox 149">
                <a:extLst>
                  <a:ext uri="{FF2B5EF4-FFF2-40B4-BE49-F238E27FC236}">
                    <a16:creationId xmlns:a16="http://schemas.microsoft.com/office/drawing/2014/main" id="{8137D437-DB0E-A826-ECBC-08600EE3E54F}"/>
                  </a:ext>
                </a:extLst>
              </p:cNvPr>
              <p:cNvSpPr txBox="1"/>
              <p:nvPr/>
            </p:nvSpPr>
            <p:spPr>
              <a:xfrm>
                <a:off x="3779535" y="5055599"/>
                <a:ext cx="13909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Trucks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792,000*</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51" name="Straight Connector 150">
                <a:extLst>
                  <a:ext uri="{FF2B5EF4-FFF2-40B4-BE49-F238E27FC236}">
                    <a16:creationId xmlns:a16="http://schemas.microsoft.com/office/drawing/2014/main" id="{3416C8A1-6E98-4F84-C575-3D42C3C1E19C}"/>
                  </a:ext>
                </a:extLst>
              </p:cNvPr>
              <p:cNvCxnSpPr>
                <a:cxnSpLocks/>
              </p:cNvCxnSpPr>
              <p:nvPr/>
            </p:nvCxnSpPr>
            <p:spPr>
              <a:xfrm flipH="1">
                <a:off x="3865476" y="5063852"/>
                <a:ext cx="899231" cy="835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2" name="Group 171">
              <a:extLst>
                <a:ext uri="{FF2B5EF4-FFF2-40B4-BE49-F238E27FC236}">
                  <a16:creationId xmlns:a16="http://schemas.microsoft.com/office/drawing/2014/main" id="{323DFB8A-DDFF-81D1-4DF9-716D5780F9EE}"/>
                </a:ext>
              </a:extLst>
            </p:cNvPr>
            <p:cNvGrpSpPr/>
            <p:nvPr/>
          </p:nvGrpSpPr>
          <p:grpSpPr>
            <a:xfrm>
              <a:off x="7210139" y="1924186"/>
              <a:ext cx="1080525" cy="2118503"/>
              <a:chOff x="6458290" y="2019695"/>
              <a:chExt cx="1080525" cy="2118503"/>
            </a:xfrm>
          </p:grpSpPr>
          <p:grpSp>
            <p:nvGrpSpPr>
              <p:cNvPr id="173" name="Group 172">
                <a:extLst>
                  <a:ext uri="{FF2B5EF4-FFF2-40B4-BE49-F238E27FC236}">
                    <a16:creationId xmlns:a16="http://schemas.microsoft.com/office/drawing/2014/main" id="{0EBC0289-CC88-500D-DA1B-041541B735A6}"/>
                  </a:ext>
                </a:extLst>
              </p:cNvPr>
              <p:cNvGrpSpPr/>
              <p:nvPr/>
            </p:nvGrpSpPr>
            <p:grpSpPr>
              <a:xfrm>
                <a:off x="6458290" y="2019695"/>
                <a:ext cx="1080525" cy="2118503"/>
                <a:chOff x="7355835" y="2019695"/>
                <a:chExt cx="1080525" cy="2118503"/>
              </a:xfrm>
            </p:grpSpPr>
            <p:grpSp>
              <p:nvGrpSpPr>
                <p:cNvPr id="177" name="Group 176">
                  <a:extLst>
                    <a:ext uri="{FF2B5EF4-FFF2-40B4-BE49-F238E27FC236}">
                      <a16:creationId xmlns:a16="http://schemas.microsoft.com/office/drawing/2014/main" id="{A976E24A-659E-085F-FBE9-020C63390DB8}"/>
                    </a:ext>
                  </a:extLst>
                </p:cNvPr>
                <p:cNvGrpSpPr/>
                <p:nvPr/>
              </p:nvGrpSpPr>
              <p:grpSpPr>
                <a:xfrm>
                  <a:off x="8202530" y="3524360"/>
                  <a:ext cx="45719" cy="613838"/>
                  <a:chOff x="1066939" y="3450070"/>
                  <a:chExt cx="45719" cy="613838"/>
                </a:xfrm>
              </p:grpSpPr>
              <p:cxnSp>
                <p:nvCxnSpPr>
                  <p:cNvPr id="180" name="Straight Connector 179">
                    <a:extLst>
                      <a:ext uri="{FF2B5EF4-FFF2-40B4-BE49-F238E27FC236}">
                        <a16:creationId xmlns:a16="http://schemas.microsoft.com/office/drawing/2014/main" id="{F70F33F3-DBC5-F522-FA54-674CC8B85335}"/>
                      </a:ext>
                    </a:extLst>
                  </p:cNvPr>
                  <p:cNvCxnSpPr>
                    <a:cxnSpLocks/>
                  </p:cNvCxnSpPr>
                  <p:nvPr/>
                </p:nvCxnSpPr>
                <p:spPr>
                  <a:xfrm flipV="1">
                    <a:off x="1081701" y="3450070"/>
                    <a:ext cx="0" cy="61383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81" name="Oval 180">
                    <a:extLst>
                      <a:ext uri="{FF2B5EF4-FFF2-40B4-BE49-F238E27FC236}">
                        <a16:creationId xmlns:a16="http://schemas.microsoft.com/office/drawing/2014/main" id="{194314C0-4FEA-1D7F-CF4F-0BC912B4AF7E}"/>
                      </a:ext>
                    </a:extLst>
                  </p:cNvPr>
                  <p:cNvSpPr/>
                  <p:nvPr/>
                </p:nvSpPr>
                <p:spPr>
                  <a:xfrm>
                    <a:off x="1066939" y="4013147"/>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8" name="TextBox 177">
                  <a:extLst>
                    <a:ext uri="{FF2B5EF4-FFF2-40B4-BE49-F238E27FC236}">
                      <a16:creationId xmlns:a16="http://schemas.microsoft.com/office/drawing/2014/main" id="{044ADEF0-D543-7532-4687-40B0E3651250}"/>
                    </a:ext>
                  </a:extLst>
                </p:cNvPr>
                <p:cNvSpPr txBox="1"/>
                <p:nvPr/>
              </p:nvSpPr>
              <p:spPr>
                <a:xfrm>
                  <a:off x="7430780" y="2019695"/>
                  <a:ext cx="10055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Solar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10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79" name="Straight Connector 178">
                  <a:extLst>
                    <a:ext uri="{FF2B5EF4-FFF2-40B4-BE49-F238E27FC236}">
                      <a16:creationId xmlns:a16="http://schemas.microsoft.com/office/drawing/2014/main" id="{D3EE806A-824A-2AC0-4628-C5FA791879C3}"/>
                    </a:ext>
                  </a:extLst>
                </p:cNvPr>
                <p:cNvCxnSpPr>
                  <a:cxnSpLocks/>
                </p:cNvCxnSpPr>
                <p:nvPr/>
              </p:nvCxnSpPr>
              <p:spPr>
                <a:xfrm flipH="1">
                  <a:off x="7355835" y="2754437"/>
                  <a:ext cx="85687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4" name="Group 173">
                <a:extLst>
                  <a:ext uri="{FF2B5EF4-FFF2-40B4-BE49-F238E27FC236}">
                    <a16:creationId xmlns:a16="http://schemas.microsoft.com/office/drawing/2014/main" id="{10AFB8D6-CEFD-75B8-FB18-70778DEAC93B}"/>
                  </a:ext>
                </a:extLst>
              </p:cNvPr>
              <p:cNvGrpSpPr/>
              <p:nvPr/>
            </p:nvGrpSpPr>
            <p:grpSpPr>
              <a:xfrm>
                <a:off x="6868033" y="2749524"/>
                <a:ext cx="459178" cy="768376"/>
                <a:chOff x="7577823" y="2749524"/>
                <a:chExt cx="459178" cy="768376"/>
              </a:xfrm>
            </p:grpSpPr>
            <p:cxnSp>
              <p:nvCxnSpPr>
                <p:cNvPr id="175" name="Straight Connector 174">
                  <a:extLst>
                    <a:ext uri="{FF2B5EF4-FFF2-40B4-BE49-F238E27FC236}">
                      <a16:creationId xmlns:a16="http://schemas.microsoft.com/office/drawing/2014/main" id="{DA8B5162-AE54-0202-2975-CC88ED8C1494}"/>
                    </a:ext>
                  </a:extLst>
                </p:cNvPr>
                <p:cNvCxnSpPr>
                  <a:cxnSpLocks/>
                </p:cNvCxnSpPr>
                <p:nvPr/>
              </p:nvCxnSpPr>
              <p:spPr>
                <a:xfrm flipH="1">
                  <a:off x="7577823" y="3517900"/>
                  <a:ext cx="459178"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93D59400-81B9-0C83-7B62-C65BC18231F7}"/>
                    </a:ext>
                  </a:extLst>
                </p:cNvPr>
                <p:cNvCxnSpPr>
                  <a:cxnSpLocks/>
                </p:cNvCxnSpPr>
                <p:nvPr/>
              </p:nvCxnSpPr>
              <p:spPr>
                <a:xfrm>
                  <a:off x="7587349" y="2749524"/>
                  <a:ext cx="0" cy="76837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cxnSp>
          <p:nvCxnSpPr>
            <p:cNvPr id="263" name="Straight Connector 262">
              <a:extLst>
                <a:ext uri="{FF2B5EF4-FFF2-40B4-BE49-F238E27FC236}">
                  <a16:creationId xmlns:a16="http://schemas.microsoft.com/office/drawing/2014/main" id="{07D843FA-4EDB-0DD6-72D4-FDAF054EAC7C}"/>
                </a:ext>
              </a:extLst>
            </p:cNvPr>
            <p:cNvCxnSpPr>
              <a:cxnSpLocks/>
            </p:cNvCxnSpPr>
            <p:nvPr/>
          </p:nvCxnSpPr>
          <p:spPr>
            <a:xfrm flipH="1">
              <a:off x="9901540" y="2431693"/>
              <a:ext cx="707212"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66" name="TextBox 265">
              <a:extLst>
                <a:ext uri="{FF2B5EF4-FFF2-40B4-BE49-F238E27FC236}">
                  <a16:creationId xmlns:a16="http://schemas.microsoft.com/office/drawing/2014/main" id="{1E9B80D9-E173-AD60-54DC-91CEAE41C46F}"/>
                </a:ext>
              </a:extLst>
            </p:cNvPr>
            <p:cNvSpPr txBox="1"/>
            <p:nvPr/>
          </p:nvSpPr>
          <p:spPr>
            <a:xfrm>
              <a:off x="10134866" y="2650756"/>
              <a:ext cx="10055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Biogas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5.7* TWh</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p>
          </p:txBody>
        </p:sp>
        <p:cxnSp>
          <p:nvCxnSpPr>
            <p:cNvPr id="29" name="Straight Connector 28">
              <a:extLst>
                <a:ext uri="{FF2B5EF4-FFF2-40B4-BE49-F238E27FC236}">
                  <a16:creationId xmlns:a16="http://schemas.microsoft.com/office/drawing/2014/main" id="{17B5759C-CE10-9853-AD0A-F2234F6A432D}"/>
                </a:ext>
              </a:extLst>
            </p:cNvPr>
            <p:cNvCxnSpPr>
              <a:cxnSpLocks/>
            </p:cNvCxnSpPr>
            <p:nvPr/>
          </p:nvCxnSpPr>
          <p:spPr>
            <a:xfrm flipV="1">
              <a:off x="5161245" y="3745865"/>
              <a:ext cx="0" cy="30039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a:extLst>
                <a:ext uri="{FF2B5EF4-FFF2-40B4-BE49-F238E27FC236}">
                  <a16:creationId xmlns:a16="http://schemas.microsoft.com/office/drawing/2014/main" id="{C27D573C-F6A6-6FEE-A14C-E68E524E9903}"/>
                </a:ext>
              </a:extLst>
            </p:cNvPr>
            <p:cNvCxnSpPr>
              <a:cxnSpLocks/>
            </p:cNvCxnSpPr>
            <p:nvPr/>
          </p:nvCxnSpPr>
          <p:spPr>
            <a:xfrm flipH="1">
              <a:off x="4400759" y="3745865"/>
              <a:ext cx="7668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96F7E5E2-D74C-5619-4FD5-5B470CEF8E23}"/>
                </a:ext>
              </a:extLst>
            </p:cNvPr>
            <p:cNvCxnSpPr>
              <a:cxnSpLocks/>
            </p:cNvCxnSpPr>
            <p:nvPr/>
          </p:nvCxnSpPr>
          <p:spPr>
            <a:xfrm>
              <a:off x="4405523" y="3188717"/>
              <a:ext cx="0" cy="55714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80" name="TextBox 279">
              <a:extLst>
                <a:ext uri="{FF2B5EF4-FFF2-40B4-BE49-F238E27FC236}">
                  <a16:creationId xmlns:a16="http://schemas.microsoft.com/office/drawing/2014/main" id="{F5DF2522-4870-FD25-328E-995A017CB5AA}"/>
                </a:ext>
              </a:extLst>
            </p:cNvPr>
            <p:cNvSpPr txBox="1"/>
            <p:nvPr/>
          </p:nvSpPr>
          <p:spPr>
            <a:xfrm>
              <a:off x="8108093" y="1850154"/>
              <a:ext cx="82953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District Heating - Services</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106" name="TextBox 105">
              <a:extLst>
                <a:ext uri="{FF2B5EF4-FFF2-40B4-BE49-F238E27FC236}">
                  <a16:creationId xmlns:a16="http://schemas.microsoft.com/office/drawing/2014/main" id="{D2BC8B64-A957-F04C-521E-86349D8173B2}"/>
                </a:ext>
              </a:extLst>
            </p:cNvPr>
            <p:cNvSpPr txBox="1"/>
            <p:nvPr/>
          </p:nvSpPr>
          <p:spPr>
            <a:xfrm>
              <a:off x="8374777" y="2540031"/>
              <a:ext cx="1026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Electrification</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Industry</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92" name="Straight Connector 91">
              <a:extLst>
                <a:ext uri="{FF2B5EF4-FFF2-40B4-BE49-F238E27FC236}">
                  <a16:creationId xmlns:a16="http://schemas.microsoft.com/office/drawing/2014/main" id="{8C0B15EA-A631-C905-7285-24E91F0AC690}"/>
                </a:ext>
              </a:extLst>
            </p:cNvPr>
            <p:cNvCxnSpPr>
              <a:cxnSpLocks/>
            </p:cNvCxnSpPr>
            <p:nvPr/>
          </p:nvCxnSpPr>
          <p:spPr>
            <a:xfrm flipH="1">
              <a:off x="10439965" y="2688023"/>
              <a:ext cx="36369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F52084A8-3953-DB39-743A-F9C0E6ACB86B}"/>
                </a:ext>
              </a:extLst>
            </p:cNvPr>
            <p:cNvCxnSpPr>
              <a:cxnSpLocks/>
            </p:cNvCxnSpPr>
            <p:nvPr/>
          </p:nvCxnSpPr>
          <p:spPr>
            <a:xfrm flipV="1">
              <a:off x="10608752" y="2424017"/>
              <a:ext cx="0" cy="26400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5" name="Straight Connector 4">
            <a:extLst>
              <a:ext uri="{FF2B5EF4-FFF2-40B4-BE49-F238E27FC236}">
                <a16:creationId xmlns:a16="http://schemas.microsoft.com/office/drawing/2014/main" id="{C2F6D4F7-07FF-A4C0-671D-7798624FCCDF}"/>
              </a:ext>
            </a:extLst>
          </p:cNvPr>
          <p:cNvCxnSpPr>
            <a:cxnSpLocks/>
          </p:cNvCxnSpPr>
          <p:nvPr/>
        </p:nvCxnSpPr>
        <p:spPr>
          <a:xfrm flipH="1">
            <a:off x="9183327" y="5300749"/>
            <a:ext cx="443829"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E4DD91A-64DF-5C88-5DAB-24348FA4B58E}"/>
              </a:ext>
            </a:extLst>
          </p:cNvPr>
          <p:cNvCxnSpPr>
            <a:cxnSpLocks/>
          </p:cNvCxnSpPr>
          <p:nvPr/>
        </p:nvCxnSpPr>
        <p:spPr>
          <a:xfrm flipV="1">
            <a:off x="9397627" y="5084592"/>
            <a:ext cx="0" cy="20829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505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E2A19-BB00-4A59-949E-AFA52534535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482D182-ABEA-9B3F-BCD5-429329B8A946}"/>
              </a:ext>
            </a:extLst>
          </p:cNvPr>
          <p:cNvSpPr>
            <a:spLocks noGrp="1"/>
          </p:cNvSpPr>
          <p:nvPr>
            <p:ph type="title"/>
          </p:nvPr>
        </p:nvSpPr>
        <p:spPr>
          <a:xfrm>
            <a:off x="369574" y="517705"/>
            <a:ext cx="11909512" cy="951314"/>
          </a:xfrm>
        </p:spPr>
        <p:txBody>
          <a:bodyPr>
            <a:normAutofit/>
          </a:bodyPr>
          <a:lstStyle/>
          <a:p>
            <a:r>
              <a:rPr lang="en-US" sz="2400"/>
              <a:t>iMACC: Sensitivity (Grid &amp; Charging)</a:t>
            </a:r>
            <a:br>
              <a:rPr lang="en-US"/>
            </a:br>
            <a:endParaRPr lang="en-IE"/>
          </a:p>
        </p:txBody>
      </p:sp>
      <p:pic>
        <p:nvPicPr>
          <p:cNvPr id="3" name="Picture 2" descr="Energy Policy and Modelling Group | University College Cork">
            <a:extLst>
              <a:ext uri="{FF2B5EF4-FFF2-40B4-BE49-F238E27FC236}">
                <a16:creationId xmlns:a16="http://schemas.microsoft.com/office/drawing/2014/main" id="{E5B09272-5923-10D4-BED0-97C762228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pic>
        <p:nvPicPr>
          <p:cNvPr id="105" name="Content Placeholder 6">
            <a:extLst>
              <a:ext uri="{FF2B5EF4-FFF2-40B4-BE49-F238E27FC236}">
                <a16:creationId xmlns:a16="http://schemas.microsoft.com/office/drawing/2014/main" id="{4EFBCCAE-64E3-BD36-4A13-1C00E5E2F4AB}"/>
              </a:ext>
            </a:extLst>
          </p:cNvPr>
          <p:cNvPicPr>
            <a:picLocks noChangeAspect="1"/>
          </p:cNvPicPr>
          <p:nvPr/>
        </p:nvPicPr>
        <p:blipFill>
          <a:blip r:embed="rId4"/>
          <a:srcRect/>
          <a:stretch/>
        </p:blipFill>
        <p:spPr>
          <a:xfrm>
            <a:off x="1242760" y="1777310"/>
            <a:ext cx="9365992" cy="4682996"/>
          </a:xfrm>
          <a:prstGeom prst="rect">
            <a:avLst/>
          </a:prstGeom>
        </p:spPr>
      </p:pic>
      <p:grpSp>
        <p:nvGrpSpPr>
          <p:cNvPr id="4" name="Group 3">
            <a:extLst>
              <a:ext uri="{FF2B5EF4-FFF2-40B4-BE49-F238E27FC236}">
                <a16:creationId xmlns:a16="http://schemas.microsoft.com/office/drawing/2014/main" id="{2A70AB42-EFBA-55B3-AC7D-9F069603FDDB}"/>
              </a:ext>
            </a:extLst>
          </p:cNvPr>
          <p:cNvGrpSpPr/>
          <p:nvPr/>
        </p:nvGrpSpPr>
        <p:grpSpPr>
          <a:xfrm>
            <a:off x="2177012" y="1416499"/>
            <a:ext cx="7450578" cy="335773"/>
            <a:chOff x="903798" y="1397449"/>
            <a:chExt cx="7450578" cy="335773"/>
          </a:xfrm>
        </p:grpSpPr>
        <p:grpSp>
          <p:nvGrpSpPr>
            <p:cNvPr id="10" name="Group 9">
              <a:extLst>
                <a:ext uri="{FF2B5EF4-FFF2-40B4-BE49-F238E27FC236}">
                  <a16:creationId xmlns:a16="http://schemas.microsoft.com/office/drawing/2014/main" id="{CB0684F8-7E3C-EA22-AD1D-D243AB911560}"/>
                </a:ext>
              </a:extLst>
            </p:cNvPr>
            <p:cNvGrpSpPr/>
            <p:nvPr/>
          </p:nvGrpSpPr>
          <p:grpSpPr>
            <a:xfrm>
              <a:off x="903798" y="1397449"/>
              <a:ext cx="7404856" cy="335773"/>
              <a:chOff x="1865823" y="1397449"/>
              <a:chExt cx="7404856" cy="335773"/>
            </a:xfrm>
          </p:grpSpPr>
          <p:pic>
            <p:nvPicPr>
              <p:cNvPr id="13" name="Picture 12">
                <a:extLst>
                  <a:ext uri="{FF2B5EF4-FFF2-40B4-BE49-F238E27FC236}">
                    <a16:creationId xmlns:a16="http://schemas.microsoft.com/office/drawing/2014/main" id="{682C823C-20AF-A57A-0CF9-09A795F01B33}"/>
                  </a:ext>
                </a:extLst>
              </p:cNvPr>
              <p:cNvPicPr>
                <a:picLocks/>
              </p:cNvPicPr>
              <p:nvPr/>
            </p:nvPicPr>
            <p:blipFill>
              <a:blip r:embed="rId5"/>
              <a:stretch>
                <a:fillRect/>
              </a:stretch>
            </p:blipFill>
            <p:spPr>
              <a:xfrm>
                <a:off x="4217631" y="1470408"/>
                <a:ext cx="360000" cy="180000"/>
              </a:xfrm>
              <a:prstGeom prst="rect">
                <a:avLst/>
              </a:prstGeom>
              <a:ln>
                <a:solidFill>
                  <a:schemeClr val="tx1"/>
                </a:solidFill>
              </a:ln>
            </p:spPr>
          </p:pic>
          <p:sp>
            <p:nvSpPr>
              <p:cNvPr id="14" name="TextBox 13">
                <a:extLst>
                  <a:ext uri="{FF2B5EF4-FFF2-40B4-BE49-F238E27FC236}">
                    <a16:creationId xmlns:a16="http://schemas.microsoft.com/office/drawing/2014/main" id="{7B2468CB-CB76-A961-400D-2E1B4B148EEC}"/>
                  </a:ext>
                </a:extLst>
              </p:cNvPr>
              <p:cNvSpPr txBox="1"/>
              <p:nvPr/>
            </p:nvSpPr>
            <p:spPr>
              <a:xfrm>
                <a:off x="5565992" y="1454059"/>
                <a:ext cx="103127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Residential</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DECE8985-BEE2-4D69-A698-D6C229FB6126}"/>
                  </a:ext>
                </a:extLst>
              </p:cNvPr>
              <p:cNvGrpSpPr/>
              <p:nvPr/>
            </p:nvGrpSpPr>
            <p:grpSpPr>
              <a:xfrm>
                <a:off x="1865823" y="1397449"/>
                <a:ext cx="7404856" cy="335773"/>
                <a:chOff x="1865823" y="1397449"/>
                <a:chExt cx="7404856" cy="335773"/>
              </a:xfrm>
            </p:grpSpPr>
            <p:grpSp>
              <p:nvGrpSpPr>
                <p:cNvPr id="16" name="Group 15">
                  <a:extLst>
                    <a:ext uri="{FF2B5EF4-FFF2-40B4-BE49-F238E27FC236}">
                      <a16:creationId xmlns:a16="http://schemas.microsoft.com/office/drawing/2014/main" id="{298871C3-FC15-1891-EC59-93AC8A0395EB}"/>
                    </a:ext>
                  </a:extLst>
                </p:cNvPr>
                <p:cNvGrpSpPr/>
                <p:nvPr/>
              </p:nvGrpSpPr>
              <p:grpSpPr>
                <a:xfrm>
                  <a:off x="1865823" y="1397449"/>
                  <a:ext cx="7404856" cy="335773"/>
                  <a:chOff x="6067822" y="1376432"/>
                  <a:chExt cx="7404856" cy="335773"/>
                </a:xfrm>
              </p:grpSpPr>
              <p:grpSp>
                <p:nvGrpSpPr>
                  <p:cNvPr id="18" name="Group 17">
                    <a:extLst>
                      <a:ext uri="{FF2B5EF4-FFF2-40B4-BE49-F238E27FC236}">
                        <a16:creationId xmlns:a16="http://schemas.microsoft.com/office/drawing/2014/main" id="{13DF3275-620F-A4AC-F3DB-F2919C343CD0}"/>
                      </a:ext>
                    </a:extLst>
                  </p:cNvPr>
                  <p:cNvGrpSpPr/>
                  <p:nvPr/>
                </p:nvGrpSpPr>
                <p:grpSpPr>
                  <a:xfrm>
                    <a:off x="6161186" y="1382135"/>
                    <a:ext cx="1582218" cy="276999"/>
                    <a:chOff x="9555226" y="1915288"/>
                    <a:chExt cx="1582218" cy="276999"/>
                  </a:xfrm>
                </p:grpSpPr>
                <p:pic>
                  <p:nvPicPr>
                    <p:cNvPr id="27" name="Picture 26">
                      <a:extLst>
                        <a:ext uri="{FF2B5EF4-FFF2-40B4-BE49-F238E27FC236}">
                          <a16:creationId xmlns:a16="http://schemas.microsoft.com/office/drawing/2014/main" id="{32C5CD47-9269-F4A5-6304-F9E0C5CF917A}"/>
                        </a:ext>
                      </a:extLst>
                    </p:cNvPr>
                    <p:cNvPicPr>
                      <a:picLocks/>
                    </p:cNvPicPr>
                    <p:nvPr/>
                  </p:nvPicPr>
                  <p:blipFill>
                    <a:blip r:embed="rId6"/>
                    <a:stretch>
                      <a:fillRect/>
                    </a:stretch>
                  </p:blipFill>
                  <p:spPr>
                    <a:xfrm>
                      <a:off x="9555226" y="1982838"/>
                      <a:ext cx="360000" cy="180000"/>
                    </a:xfrm>
                    <a:prstGeom prst="rect">
                      <a:avLst/>
                    </a:prstGeom>
                    <a:ln w="6350">
                      <a:solidFill>
                        <a:schemeClr val="tx1"/>
                      </a:solidFill>
                    </a:ln>
                  </p:spPr>
                </p:pic>
                <p:sp>
                  <p:nvSpPr>
                    <p:cNvPr id="28" name="TextBox 27">
                      <a:extLst>
                        <a:ext uri="{FF2B5EF4-FFF2-40B4-BE49-F238E27FC236}">
                          <a16:creationId xmlns:a16="http://schemas.microsoft.com/office/drawing/2014/main" id="{8A802B99-3364-F8F3-404E-6AB2D158CC05}"/>
                        </a:ext>
                      </a:extLst>
                    </p:cNvPr>
                    <p:cNvSpPr txBox="1"/>
                    <p:nvPr/>
                  </p:nvSpPr>
                  <p:spPr>
                    <a:xfrm>
                      <a:off x="9915226" y="1915288"/>
                      <a:ext cx="122221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Transport</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4B6045BD-A4F3-C8C4-8B81-FD3C97293544}"/>
                      </a:ext>
                    </a:extLst>
                  </p:cNvPr>
                  <p:cNvGrpSpPr/>
                  <p:nvPr/>
                </p:nvGrpSpPr>
                <p:grpSpPr>
                  <a:xfrm>
                    <a:off x="7656849" y="1400277"/>
                    <a:ext cx="5131970" cy="276999"/>
                    <a:chOff x="9915226" y="2192287"/>
                    <a:chExt cx="5131970" cy="276999"/>
                  </a:xfrm>
                </p:grpSpPr>
                <p:sp>
                  <p:nvSpPr>
                    <p:cNvPr id="25" name="TextBox 24">
                      <a:extLst>
                        <a:ext uri="{FF2B5EF4-FFF2-40B4-BE49-F238E27FC236}">
                          <a16:creationId xmlns:a16="http://schemas.microsoft.com/office/drawing/2014/main" id="{01540C93-74EF-5D02-F169-E2B5546BCDC2}"/>
                        </a:ext>
                      </a:extLst>
                    </p:cNvPr>
                    <p:cNvSpPr txBox="1"/>
                    <p:nvPr/>
                  </p:nvSpPr>
                  <p:spPr>
                    <a:xfrm>
                      <a:off x="9915226" y="2192287"/>
                      <a:ext cx="79802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Services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6E72DD91-302E-1F15-63EF-7A6C166BA40F}"/>
                        </a:ext>
                      </a:extLst>
                    </p:cNvPr>
                    <p:cNvPicPr>
                      <a:picLocks/>
                    </p:cNvPicPr>
                    <p:nvPr/>
                  </p:nvPicPr>
                  <p:blipFill>
                    <a:blip r:embed="rId7"/>
                    <a:stretch>
                      <a:fillRect/>
                    </a:stretch>
                  </p:blipFill>
                  <p:spPr>
                    <a:xfrm>
                      <a:off x="14687196" y="2269660"/>
                      <a:ext cx="360000" cy="180000"/>
                    </a:xfrm>
                    <a:prstGeom prst="rect">
                      <a:avLst/>
                    </a:prstGeom>
                    <a:ln w="6350">
                      <a:solidFill>
                        <a:schemeClr val="tx1"/>
                      </a:solidFill>
                    </a:ln>
                  </p:spPr>
                </p:pic>
              </p:grpSp>
              <p:grpSp>
                <p:nvGrpSpPr>
                  <p:cNvPr id="20" name="Group 19">
                    <a:extLst>
                      <a:ext uri="{FF2B5EF4-FFF2-40B4-BE49-F238E27FC236}">
                        <a16:creationId xmlns:a16="http://schemas.microsoft.com/office/drawing/2014/main" id="{7FB77298-9F52-67B9-88C3-8BEF877F0DA9}"/>
                      </a:ext>
                    </a:extLst>
                  </p:cNvPr>
                  <p:cNvGrpSpPr/>
                  <p:nvPr/>
                </p:nvGrpSpPr>
                <p:grpSpPr>
                  <a:xfrm>
                    <a:off x="10726467" y="1435206"/>
                    <a:ext cx="2033162" cy="276999"/>
                    <a:chOff x="10796763" y="2754201"/>
                    <a:chExt cx="2033162" cy="276999"/>
                  </a:xfrm>
                </p:grpSpPr>
                <p:sp>
                  <p:nvSpPr>
                    <p:cNvPr id="23" name="TextBox 22">
                      <a:extLst>
                        <a:ext uri="{FF2B5EF4-FFF2-40B4-BE49-F238E27FC236}">
                          <a16:creationId xmlns:a16="http://schemas.microsoft.com/office/drawing/2014/main" id="{A846F8E7-01EB-5394-2D58-8F7DD31FB6E4}"/>
                        </a:ext>
                      </a:extLst>
                    </p:cNvPr>
                    <p:cNvSpPr txBox="1"/>
                    <p:nvPr/>
                  </p:nvSpPr>
                  <p:spPr>
                    <a:xfrm>
                      <a:off x="11156762" y="2754201"/>
                      <a:ext cx="1673163"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Electricity Supply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591B4C0A-9615-1D33-FBFD-FD701AD642BE}"/>
                        </a:ext>
                      </a:extLst>
                    </p:cNvPr>
                    <p:cNvPicPr>
                      <a:picLocks/>
                    </p:cNvPicPr>
                    <p:nvPr/>
                  </p:nvPicPr>
                  <p:blipFill>
                    <a:blip r:embed="rId8"/>
                    <a:stretch>
                      <a:fillRect/>
                    </a:stretch>
                  </p:blipFill>
                  <p:spPr>
                    <a:xfrm>
                      <a:off x="10796763" y="2793175"/>
                      <a:ext cx="360000" cy="180000"/>
                    </a:xfrm>
                    <a:prstGeom prst="rect">
                      <a:avLst/>
                    </a:prstGeom>
                    <a:ln w="6350">
                      <a:solidFill>
                        <a:schemeClr val="tx1"/>
                      </a:solidFill>
                    </a:ln>
                  </p:spPr>
                </p:pic>
              </p:grpSp>
              <p:sp>
                <p:nvSpPr>
                  <p:cNvPr id="21" name="TextBox 20">
                    <a:extLst>
                      <a:ext uri="{FF2B5EF4-FFF2-40B4-BE49-F238E27FC236}">
                        <a16:creationId xmlns:a16="http://schemas.microsoft.com/office/drawing/2014/main" id="{2C81DA53-66D4-82F1-7EAB-9304361FF0BB}"/>
                      </a:ext>
                    </a:extLst>
                  </p:cNvPr>
                  <p:cNvSpPr txBox="1"/>
                  <p:nvPr/>
                </p:nvSpPr>
                <p:spPr>
                  <a:xfrm>
                    <a:off x="8746590" y="1413173"/>
                    <a:ext cx="803237"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Industry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5E98956C-2817-4B39-6BB4-977CB260A6BF}"/>
                      </a:ext>
                    </a:extLst>
                  </p:cNvPr>
                  <p:cNvSpPr/>
                  <p:nvPr/>
                </p:nvSpPr>
                <p:spPr>
                  <a:xfrm>
                    <a:off x="6067822" y="1376432"/>
                    <a:ext cx="7404856" cy="333609"/>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Picture 16">
                  <a:extLst>
                    <a:ext uri="{FF2B5EF4-FFF2-40B4-BE49-F238E27FC236}">
                      <a16:creationId xmlns:a16="http://schemas.microsoft.com/office/drawing/2014/main" id="{820F714F-6765-7E64-97BE-CC63828AC4C7}"/>
                    </a:ext>
                  </a:extLst>
                </p:cNvPr>
                <p:cNvPicPr>
                  <a:picLocks/>
                </p:cNvPicPr>
                <p:nvPr/>
              </p:nvPicPr>
              <p:blipFill>
                <a:blip r:embed="rId9"/>
                <a:stretch>
                  <a:fillRect/>
                </a:stretch>
              </p:blipFill>
              <p:spPr>
                <a:xfrm>
                  <a:off x="5254568" y="1482689"/>
                  <a:ext cx="360000" cy="180000"/>
                </a:xfrm>
                <a:prstGeom prst="rect">
                  <a:avLst/>
                </a:prstGeom>
                <a:ln>
                  <a:solidFill>
                    <a:schemeClr val="tx1"/>
                  </a:solidFill>
                </a:ln>
              </p:spPr>
            </p:pic>
          </p:grpSp>
        </p:grpSp>
        <p:pic>
          <p:nvPicPr>
            <p:cNvPr id="11" name="Picture 10">
              <a:extLst>
                <a:ext uri="{FF2B5EF4-FFF2-40B4-BE49-F238E27FC236}">
                  <a16:creationId xmlns:a16="http://schemas.microsoft.com/office/drawing/2014/main" id="{61A67F21-9850-13B0-15C9-2994333F941B}"/>
                </a:ext>
              </a:extLst>
            </p:cNvPr>
            <p:cNvPicPr>
              <a:picLocks/>
            </p:cNvPicPr>
            <p:nvPr/>
          </p:nvPicPr>
          <p:blipFill>
            <a:blip r:embed="rId10"/>
            <a:stretch>
              <a:fillRect/>
            </a:stretch>
          </p:blipFill>
          <p:spPr>
            <a:xfrm>
              <a:off x="2152594" y="1473730"/>
              <a:ext cx="360000" cy="180000"/>
            </a:xfrm>
            <a:prstGeom prst="rect">
              <a:avLst/>
            </a:prstGeom>
            <a:ln>
              <a:solidFill>
                <a:schemeClr val="tx1">
                  <a:lumMod val="50000"/>
                  <a:lumOff val="50000"/>
                </a:schemeClr>
              </a:solidFill>
            </a:ln>
          </p:spPr>
        </p:pic>
        <p:sp>
          <p:nvSpPr>
            <p:cNvPr id="12" name="TextBox 11">
              <a:extLst>
                <a:ext uri="{FF2B5EF4-FFF2-40B4-BE49-F238E27FC236}">
                  <a16:creationId xmlns:a16="http://schemas.microsoft.com/office/drawing/2014/main" id="{93E3E019-9AB5-EEB9-C420-3785C0BC5580}"/>
                </a:ext>
              </a:extLst>
            </p:cNvPr>
            <p:cNvSpPr txBox="1"/>
            <p:nvPr/>
          </p:nvSpPr>
          <p:spPr>
            <a:xfrm>
              <a:off x="7614444" y="1453649"/>
              <a:ext cx="739932"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261" name="Group 260">
            <a:extLst>
              <a:ext uri="{FF2B5EF4-FFF2-40B4-BE49-F238E27FC236}">
                <a16:creationId xmlns:a16="http://schemas.microsoft.com/office/drawing/2014/main" id="{7A1F5B91-2CF2-49AB-FF9E-9DB845336426}"/>
              </a:ext>
            </a:extLst>
          </p:cNvPr>
          <p:cNvGrpSpPr/>
          <p:nvPr/>
        </p:nvGrpSpPr>
        <p:grpSpPr>
          <a:xfrm>
            <a:off x="8945049" y="4129315"/>
            <a:ext cx="452578" cy="964156"/>
            <a:chOff x="8080808" y="4167376"/>
            <a:chExt cx="452578" cy="964156"/>
          </a:xfrm>
        </p:grpSpPr>
        <p:cxnSp>
          <p:nvCxnSpPr>
            <p:cNvPr id="256" name="Straight Connector 255">
              <a:extLst>
                <a:ext uri="{FF2B5EF4-FFF2-40B4-BE49-F238E27FC236}">
                  <a16:creationId xmlns:a16="http://schemas.microsoft.com/office/drawing/2014/main" id="{9F6A0B5B-DC3B-67B1-879B-04B7AB3D0039}"/>
                </a:ext>
              </a:extLst>
            </p:cNvPr>
            <p:cNvCxnSpPr>
              <a:cxnSpLocks/>
            </p:cNvCxnSpPr>
            <p:nvPr/>
          </p:nvCxnSpPr>
          <p:spPr>
            <a:xfrm flipV="1">
              <a:off x="8104787" y="4203988"/>
              <a:ext cx="0" cy="92754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140CD13F-CE65-3631-2FB2-A598E940E170}"/>
                </a:ext>
              </a:extLst>
            </p:cNvPr>
            <p:cNvSpPr/>
            <p:nvPr/>
          </p:nvSpPr>
          <p:spPr>
            <a:xfrm>
              <a:off x="8080808" y="4167376"/>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60" name="Straight Connector 259">
              <a:extLst>
                <a:ext uri="{FF2B5EF4-FFF2-40B4-BE49-F238E27FC236}">
                  <a16:creationId xmlns:a16="http://schemas.microsoft.com/office/drawing/2014/main" id="{7E4B1F75-97CB-C688-BDAA-0087FCA74EC7}"/>
                </a:ext>
              </a:extLst>
            </p:cNvPr>
            <p:cNvCxnSpPr>
              <a:cxnSpLocks/>
            </p:cNvCxnSpPr>
            <p:nvPr/>
          </p:nvCxnSpPr>
          <p:spPr>
            <a:xfrm flipH="1" flipV="1">
              <a:off x="8104787" y="5130517"/>
              <a:ext cx="428599" cy="101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62" name="TextBox 261">
            <a:extLst>
              <a:ext uri="{FF2B5EF4-FFF2-40B4-BE49-F238E27FC236}">
                <a16:creationId xmlns:a16="http://schemas.microsoft.com/office/drawing/2014/main" id="{15FAA1F0-C975-E407-9EAF-410E0AE72348}"/>
              </a:ext>
            </a:extLst>
          </p:cNvPr>
          <p:cNvSpPr txBox="1"/>
          <p:nvPr/>
        </p:nvSpPr>
        <p:spPr>
          <a:xfrm>
            <a:off x="8947093" y="5300749"/>
            <a:ext cx="1026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 Blend</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 Transport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65" name="Oval 264">
            <a:extLst>
              <a:ext uri="{FF2B5EF4-FFF2-40B4-BE49-F238E27FC236}">
                <a16:creationId xmlns:a16="http://schemas.microsoft.com/office/drawing/2014/main" id="{4352726A-8E65-34E0-2BE2-50F61BC7D7EA}"/>
              </a:ext>
            </a:extLst>
          </p:cNvPr>
          <p:cNvSpPr/>
          <p:nvPr/>
        </p:nvSpPr>
        <p:spPr>
          <a:xfrm rot="10800000">
            <a:off x="9901540" y="240883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FAAE00D2-FAA2-5DCF-03E8-F7A21806F7A9}"/>
              </a:ext>
            </a:extLst>
          </p:cNvPr>
          <p:cNvSpPr txBox="1"/>
          <p:nvPr/>
        </p:nvSpPr>
        <p:spPr>
          <a:xfrm>
            <a:off x="9134204" y="6481200"/>
            <a:ext cx="1932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1" u="none" strike="noStrike" kern="1200" cap="none" spc="0" normalizeH="0" baseline="0" noProof="0">
                <a:ln>
                  <a:noFill/>
                </a:ln>
                <a:solidFill>
                  <a:prstClr val="black"/>
                </a:solidFill>
                <a:effectLst/>
                <a:uLnTx/>
                <a:uFillTx/>
                <a:latin typeface="Aptos" panose="02110004020202020204"/>
                <a:ea typeface="+mn-ea"/>
                <a:cs typeface="+mn-cs"/>
              </a:rPr>
              <a:t>*Total deployment by 2050</a:t>
            </a:r>
          </a:p>
        </p:txBody>
      </p:sp>
      <p:sp>
        <p:nvSpPr>
          <p:cNvPr id="73" name="Slide Number Placeholder 72">
            <a:extLst>
              <a:ext uri="{FF2B5EF4-FFF2-40B4-BE49-F238E27FC236}">
                <a16:creationId xmlns:a16="http://schemas.microsoft.com/office/drawing/2014/main" id="{A67D92A5-EC39-F0D9-69CE-59266A43939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5AE2C1E9-9E4C-A281-EF3F-4D5965AB15FC}"/>
              </a:ext>
            </a:extLst>
          </p:cNvPr>
          <p:cNvGrpSpPr/>
          <p:nvPr/>
        </p:nvGrpSpPr>
        <p:grpSpPr>
          <a:xfrm>
            <a:off x="2069671" y="1924186"/>
            <a:ext cx="9070775" cy="3705522"/>
            <a:chOff x="2069671" y="1924186"/>
            <a:chExt cx="9070775" cy="3705522"/>
          </a:xfrm>
        </p:grpSpPr>
        <p:grpSp>
          <p:nvGrpSpPr>
            <p:cNvPr id="124" name="Group 123">
              <a:extLst>
                <a:ext uri="{FF2B5EF4-FFF2-40B4-BE49-F238E27FC236}">
                  <a16:creationId xmlns:a16="http://schemas.microsoft.com/office/drawing/2014/main" id="{CB28864F-1E63-4596-8887-CFE005732769}"/>
                </a:ext>
              </a:extLst>
            </p:cNvPr>
            <p:cNvGrpSpPr/>
            <p:nvPr/>
          </p:nvGrpSpPr>
          <p:grpSpPr>
            <a:xfrm>
              <a:off x="2069671" y="2555023"/>
              <a:ext cx="1222218" cy="1520888"/>
              <a:chOff x="1202388" y="2376151"/>
              <a:chExt cx="1222218" cy="1520888"/>
            </a:xfrm>
          </p:grpSpPr>
          <p:sp>
            <p:nvSpPr>
              <p:cNvPr id="125" name="TextBox 124">
                <a:extLst>
                  <a:ext uri="{FF2B5EF4-FFF2-40B4-BE49-F238E27FC236}">
                    <a16:creationId xmlns:a16="http://schemas.microsoft.com/office/drawing/2014/main" id="{B215ABB8-F313-5BA0-79F1-4CD67FE90E79}"/>
                  </a:ext>
                </a:extLst>
              </p:cNvPr>
              <p:cNvSpPr txBox="1"/>
              <p:nvPr/>
            </p:nvSpPr>
            <p:spPr>
              <a:xfrm>
                <a:off x="1202388" y="2376151"/>
                <a:ext cx="122221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Vehicle (BEV)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3.7 Million*</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26" name="Group 125">
                <a:extLst>
                  <a:ext uri="{FF2B5EF4-FFF2-40B4-BE49-F238E27FC236}">
                    <a16:creationId xmlns:a16="http://schemas.microsoft.com/office/drawing/2014/main" id="{3764818F-0771-8DD9-DC9A-AC8AA7AC410E}"/>
                  </a:ext>
                </a:extLst>
              </p:cNvPr>
              <p:cNvGrpSpPr/>
              <p:nvPr/>
            </p:nvGrpSpPr>
            <p:grpSpPr>
              <a:xfrm>
                <a:off x="1621126" y="2960315"/>
                <a:ext cx="45719" cy="936724"/>
                <a:chOff x="1697024" y="2830139"/>
                <a:chExt cx="45719" cy="936724"/>
              </a:xfrm>
            </p:grpSpPr>
            <p:cxnSp>
              <p:nvCxnSpPr>
                <p:cNvPr id="128" name="Straight Connector 127">
                  <a:extLst>
                    <a:ext uri="{FF2B5EF4-FFF2-40B4-BE49-F238E27FC236}">
                      <a16:creationId xmlns:a16="http://schemas.microsoft.com/office/drawing/2014/main" id="{42C8EE61-CB07-A6FD-A7D7-E3694818F256}"/>
                    </a:ext>
                  </a:extLst>
                </p:cNvPr>
                <p:cNvCxnSpPr>
                  <a:cxnSpLocks/>
                </p:cNvCxnSpPr>
                <p:nvPr/>
              </p:nvCxnSpPr>
              <p:spPr>
                <a:xfrm flipV="1">
                  <a:off x="1719884" y="2830139"/>
                  <a:ext cx="0" cy="91386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7BC09A97-52FD-AF37-CDB2-21222C3A1064}"/>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27" name="Straight Connector 126">
                <a:extLst>
                  <a:ext uri="{FF2B5EF4-FFF2-40B4-BE49-F238E27FC236}">
                    <a16:creationId xmlns:a16="http://schemas.microsoft.com/office/drawing/2014/main" id="{50266F46-AF66-1101-3BC9-27E880E5A0DD}"/>
                  </a:ext>
                </a:extLst>
              </p:cNvPr>
              <p:cNvCxnSpPr>
                <a:cxnSpLocks/>
              </p:cNvCxnSpPr>
              <p:nvPr/>
            </p:nvCxnSpPr>
            <p:spPr>
              <a:xfrm flipH="1">
                <a:off x="1266825" y="2964885"/>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D3AA408D-1BB3-DCDE-FACE-833596F34133}"/>
                </a:ext>
              </a:extLst>
            </p:cNvPr>
            <p:cNvGrpSpPr/>
            <p:nvPr/>
          </p:nvGrpSpPr>
          <p:grpSpPr>
            <a:xfrm>
              <a:off x="2943086" y="2039729"/>
              <a:ext cx="1304104" cy="2025820"/>
              <a:chOff x="2402500" y="1884988"/>
              <a:chExt cx="1304104" cy="2025820"/>
            </a:xfrm>
          </p:grpSpPr>
          <p:sp>
            <p:nvSpPr>
              <p:cNvPr id="131" name="TextBox 130">
                <a:extLst>
                  <a:ext uri="{FF2B5EF4-FFF2-40B4-BE49-F238E27FC236}">
                    <a16:creationId xmlns:a16="http://schemas.microsoft.com/office/drawing/2014/main" id="{4852686C-6675-3B74-714D-D2F5C3DFB95C}"/>
                  </a:ext>
                </a:extLst>
              </p:cNvPr>
              <p:cNvSpPr txBox="1"/>
              <p:nvPr/>
            </p:nvSpPr>
            <p:spPr>
              <a:xfrm>
                <a:off x="2402500" y="1884988"/>
                <a:ext cx="130410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On-shore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8.8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32" name="Group 131">
                <a:extLst>
                  <a:ext uri="{FF2B5EF4-FFF2-40B4-BE49-F238E27FC236}">
                    <a16:creationId xmlns:a16="http://schemas.microsoft.com/office/drawing/2014/main" id="{A8A731A1-8C2A-A2BC-4004-8CCDD0CE11F8}"/>
                  </a:ext>
                </a:extLst>
              </p:cNvPr>
              <p:cNvGrpSpPr/>
              <p:nvPr/>
            </p:nvGrpSpPr>
            <p:grpSpPr>
              <a:xfrm>
                <a:off x="2913811" y="2457536"/>
                <a:ext cx="45719" cy="1453272"/>
                <a:chOff x="1697024" y="2313591"/>
                <a:chExt cx="45719" cy="1453272"/>
              </a:xfrm>
            </p:grpSpPr>
            <p:cxnSp>
              <p:nvCxnSpPr>
                <p:cNvPr id="134" name="Straight Connector 133">
                  <a:extLst>
                    <a:ext uri="{FF2B5EF4-FFF2-40B4-BE49-F238E27FC236}">
                      <a16:creationId xmlns:a16="http://schemas.microsoft.com/office/drawing/2014/main" id="{455F143E-A1EC-38FF-A395-BC6D2E6714EA}"/>
                    </a:ext>
                  </a:extLst>
                </p:cNvPr>
                <p:cNvCxnSpPr>
                  <a:cxnSpLocks/>
                </p:cNvCxnSpPr>
                <p:nvPr/>
              </p:nvCxnSpPr>
              <p:spPr>
                <a:xfrm flipV="1">
                  <a:off x="1719884" y="2313591"/>
                  <a:ext cx="0" cy="14304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5" name="Oval 134">
                  <a:extLst>
                    <a:ext uri="{FF2B5EF4-FFF2-40B4-BE49-F238E27FC236}">
                      <a16:creationId xmlns:a16="http://schemas.microsoft.com/office/drawing/2014/main" id="{EC4461CF-C8FC-4386-D386-DE591A1C126E}"/>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33" name="Straight Connector 132">
                <a:extLst>
                  <a:ext uri="{FF2B5EF4-FFF2-40B4-BE49-F238E27FC236}">
                    <a16:creationId xmlns:a16="http://schemas.microsoft.com/office/drawing/2014/main" id="{C1F24FA2-7FA7-FCD9-7096-CB1797B0AAA5}"/>
                  </a:ext>
                </a:extLst>
              </p:cNvPr>
              <p:cNvCxnSpPr>
                <a:cxnSpLocks/>
              </p:cNvCxnSpPr>
              <p:nvPr/>
            </p:nvCxnSpPr>
            <p:spPr>
              <a:xfrm flipH="1">
                <a:off x="2512807" y="2457536"/>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CB85FDE0-BF65-76E8-AF82-779297B7AE7E}"/>
                </a:ext>
              </a:extLst>
            </p:cNvPr>
            <p:cNvGrpSpPr/>
            <p:nvPr/>
          </p:nvGrpSpPr>
          <p:grpSpPr>
            <a:xfrm>
              <a:off x="5503594" y="2130058"/>
              <a:ext cx="1389775" cy="1944758"/>
              <a:chOff x="6380616" y="2113181"/>
              <a:chExt cx="1389775" cy="1944758"/>
            </a:xfrm>
          </p:grpSpPr>
          <p:grpSp>
            <p:nvGrpSpPr>
              <p:cNvPr id="143" name="Group 142">
                <a:extLst>
                  <a:ext uri="{FF2B5EF4-FFF2-40B4-BE49-F238E27FC236}">
                    <a16:creationId xmlns:a16="http://schemas.microsoft.com/office/drawing/2014/main" id="{996B08E7-B0CF-B13D-EC81-D55321DB0CD9}"/>
                  </a:ext>
                </a:extLst>
              </p:cNvPr>
              <p:cNvGrpSpPr/>
              <p:nvPr/>
            </p:nvGrpSpPr>
            <p:grpSpPr>
              <a:xfrm>
                <a:off x="6888259" y="2671146"/>
                <a:ext cx="45719" cy="1386793"/>
                <a:chOff x="1695832" y="2551137"/>
                <a:chExt cx="45719" cy="1386793"/>
              </a:xfrm>
            </p:grpSpPr>
            <p:cxnSp>
              <p:nvCxnSpPr>
                <p:cNvPr id="146" name="Straight Connector 145">
                  <a:extLst>
                    <a:ext uri="{FF2B5EF4-FFF2-40B4-BE49-F238E27FC236}">
                      <a16:creationId xmlns:a16="http://schemas.microsoft.com/office/drawing/2014/main" id="{116BB2C6-47D1-A1A0-1EF8-AEA2114284E7}"/>
                    </a:ext>
                  </a:extLst>
                </p:cNvPr>
                <p:cNvCxnSpPr>
                  <a:cxnSpLocks/>
                </p:cNvCxnSpPr>
                <p:nvPr/>
              </p:nvCxnSpPr>
              <p:spPr>
                <a:xfrm flipV="1">
                  <a:off x="1719883" y="2551137"/>
                  <a:ext cx="0" cy="134822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47" name="Oval 146">
                  <a:extLst>
                    <a:ext uri="{FF2B5EF4-FFF2-40B4-BE49-F238E27FC236}">
                      <a16:creationId xmlns:a16="http://schemas.microsoft.com/office/drawing/2014/main" id="{BF988E78-4AE4-0B1E-6DF9-32CEC560DF51}"/>
                    </a:ext>
                  </a:extLst>
                </p:cNvPr>
                <p:cNvSpPr/>
                <p:nvPr/>
              </p:nvSpPr>
              <p:spPr>
                <a:xfrm>
                  <a:off x="1695832" y="3892211"/>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4" name="TextBox 143">
                <a:extLst>
                  <a:ext uri="{FF2B5EF4-FFF2-40B4-BE49-F238E27FC236}">
                    <a16:creationId xmlns:a16="http://schemas.microsoft.com/office/drawing/2014/main" id="{B368FB41-F3AF-B737-DBAC-CA5135B717C2}"/>
                  </a:ext>
                </a:extLst>
              </p:cNvPr>
              <p:cNvSpPr txBox="1"/>
              <p:nvPr/>
            </p:nvSpPr>
            <p:spPr>
              <a:xfrm>
                <a:off x="6380616" y="2113181"/>
                <a:ext cx="138977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Off-shore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17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45" name="Straight Connector 144">
                <a:extLst>
                  <a:ext uri="{FF2B5EF4-FFF2-40B4-BE49-F238E27FC236}">
                    <a16:creationId xmlns:a16="http://schemas.microsoft.com/office/drawing/2014/main" id="{2FB68D32-0D76-ACF3-6618-45ABBA039EB1}"/>
                  </a:ext>
                </a:extLst>
              </p:cNvPr>
              <p:cNvCxnSpPr>
                <a:cxnSpLocks/>
              </p:cNvCxnSpPr>
              <p:nvPr/>
            </p:nvCxnSpPr>
            <p:spPr>
              <a:xfrm flipH="1">
                <a:off x="6488447" y="2671146"/>
                <a:ext cx="90881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D172CBAF-AB2C-7ADC-0317-82CDEFDF902C}"/>
                </a:ext>
              </a:extLst>
            </p:cNvPr>
            <p:cNvGrpSpPr/>
            <p:nvPr/>
          </p:nvGrpSpPr>
          <p:grpSpPr>
            <a:xfrm>
              <a:off x="4025489" y="4691494"/>
              <a:ext cx="1390922" cy="938214"/>
              <a:chOff x="3779535" y="4548272"/>
              <a:chExt cx="1390922" cy="938214"/>
            </a:xfrm>
          </p:grpSpPr>
          <p:grpSp>
            <p:nvGrpSpPr>
              <p:cNvPr id="149" name="Group 148">
                <a:extLst>
                  <a:ext uri="{FF2B5EF4-FFF2-40B4-BE49-F238E27FC236}">
                    <a16:creationId xmlns:a16="http://schemas.microsoft.com/office/drawing/2014/main" id="{7555906A-434A-5D4A-FAD3-A05F0A974D0F}"/>
                  </a:ext>
                </a:extLst>
              </p:cNvPr>
              <p:cNvGrpSpPr/>
              <p:nvPr/>
            </p:nvGrpSpPr>
            <p:grpSpPr>
              <a:xfrm rot="10800000">
                <a:off x="4290645" y="4548272"/>
                <a:ext cx="45719" cy="509487"/>
                <a:chOff x="1698612" y="3257376"/>
                <a:chExt cx="45719" cy="509487"/>
              </a:xfrm>
            </p:grpSpPr>
            <p:cxnSp>
              <p:nvCxnSpPr>
                <p:cNvPr id="152" name="Straight Connector 151">
                  <a:extLst>
                    <a:ext uri="{FF2B5EF4-FFF2-40B4-BE49-F238E27FC236}">
                      <a16:creationId xmlns:a16="http://schemas.microsoft.com/office/drawing/2014/main" id="{7A7C2A9A-3555-F1E8-AF26-98624A0EF8C9}"/>
                    </a:ext>
                  </a:extLst>
                </p:cNvPr>
                <p:cNvCxnSpPr>
                  <a:cxnSpLocks/>
                </p:cNvCxnSpPr>
                <p:nvPr/>
              </p:nvCxnSpPr>
              <p:spPr>
                <a:xfrm rot="10800000">
                  <a:off x="1719884" y="3257376"/>
                  <a:ext cx="0" cy="48662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1C47CC70-E757-8DD1-CF0F-E8F9FF780426}"/>
                    </a:ext>
                  </a:extLst>
                </p:cNvPr>
                <p:cNvSpPr/>
                <p:nvPr/>
              </p:nvSpPr>
              <p:spPr>
                <a:xfrm>
                  <a:off x="1698612"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0" name="TextBox 149">
                <a:extLst>
                  <a:ext uri="{FF2B5EF4-FFF2-40B4-BE49-F238E27FC236}">
                    <a16:creationId xmlns:a16="http://schemas.microsoft.com/office/drawing/2014/main" id="{3BB657D0-4CC2-CD2B-878F-C04F45770156}"/>
                  </a:ext>
                </a:extLst>
              </p:cNvPr>
              <p:cNvSpPr txBox="1"/>
              <p:nvPr/>
            </p:nvSpPr>
            <p:spPr>
              <a:xfrm>
                <a:off x="3779535" y="5055599"/>
                <a:ext cx="13909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Trucks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792,000*</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51" name="Straight Connector 150">
                <a:extLst>
                  <a:ext uri="{FF2B5EF4-FFF2-40B4-BE49-F238E27FC236}">
                    <a16:creationId xmlns:a16="http://schemas.microsoft.com/office/drawing/2014/main" id="{3CA84BD6-F49B-3FBF-C58B-F64973D6D45A}"/>
                  </a:ext>
                </a:extLst>
              </p:cNvPr>
              <p:cNvCxnSpPr>
                <a:cxnSpLocks/>
              </p:cNvCxnSpPr>
              <p:nvPr/>
            </p:nvCxnSpPr>
            <p:spPr>
              <a:xfrm flipH="1">
                <a:off x="3865476" y="5063852"/>
                <a:ext cx="899231" cy="835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2" name="Group 171">
              <a:extLst>
                <a:ext uri="{FF2B5EF4-FFF2-40B4-BE49-F238E27FC236}">
                  <a16:creationId xmlns:a16="http://schemas.microsoft.com/office/drawing/2014/main" id="{0F1A4975-AA56-C9DD-C08B-C792B8A1DD3A}"/>
                </a:ext>
              </a:extLst>
            </p:cNvPr>
            <p:cNvGrpSpPr/>
            <p:nvPr/>
          </p:nvGrpSpPr>
          <p:grpSpPr>
            <a:xfrm>
              <a:off x="7210139" y="1924186"/>
              <a:ext cx="1080525" cy="2118503"/>
              <a:chOff x="6458290" y="2019695"/>
              <a:chExt cx="1080525" cy="2118503"/>
            </a:xfrm>
          </p:grpSpPr>
          <p:grpSp>
            <p:nvGrpSpPr>
              <p:cNvPr id="173" name="Group 172">
                <a:extLst>
                  <a:ext uri="{FF2B5EF4-FFF2-40B4-BE49-F238E27FC236}">
                    <a16:creationId xmlns:a16="http://schemas.microsoft.com/office/drawing/2014/main" id="{1126D60A-225C-1E8F-463F-C0744A8E37A7}"/>
                  </a:ext>
                </a:extLst>
              </p:cNvPr>
              <p:cNvGrpSpPr/>
              <p:nvPr/>
            </p:nvGrpSpPr>
            <p:grpSpPr>
              <a:xfrm>
                <a:off x="6458290" y="2019695"/>
                <a:ext cx="1080525" cy="2118503"/>
                <a:chOff x="7355835" y="2019695"/>
                <a:chExt cx="1080525" cy="2118503"/>
              </a:xfrm>
            </p:grpSpPr>
            <p:grpSp>
              <p:nvGrpSpPr>
                <p:cNvPr id="177" name="Group 176">
                  <a:extLst>
                    <a:ext uri="{FF2B5EF4-FFF2-40B4-BE49-F238E27FC236}">
                      <a16:creationId xmlns:a16="http://schemas.microsoft.com/office/drawing/2014/main" id="{64C8EC83-8A10-1F27-F139-A68C9F3527AB}"/>
                    </a:ext>
                  </a:extLst>
                </p:cNvPr>
                <p:cNvGrpSpPr/>
                <p:nvPr/>
              </p:nvGrpSpPr>
              <p:grpSpPr>
                <a:xfrm>
                  <a:off x="8202530" y="3524360"/>
                  <a:ext cx="45719" cy="613838"/>
                  <a:chOff x="1066939" y="3450070"/>
                  <a:chExt cx="45719" cy="613838"/>
                </a:xfrm>
              </p:grpSpPr>
              <p:cxnSp>
                <p:nvCxnSpPr>
                  <p:cNvPr id="180" name="Straight Connector 179">
                    <a:extLst>
                      <a:ext uri="{FF2B5EF4-FFF2-40B4-BE49-F238E27FC236}">
                        <a16:creationId xmlns:a16="http://schemas.microsoft.com/office/drawing/2014/main" id="{B614B2C0-9FB6-93A4-7522-CF10AD3FDC86}"/>
                      </a:ext>
                    </a:extLst>
                  </p:cNvPr>
                  <p:cNvCxnSpPr>
                    <a:cxnSpLocks/>
                  </p:cNvCxnSpPr>
                  <p:nvPr/>
                </p:nvCxnSpPr>
                <p:spPr>
                  <a:xfrm flipV="1">
                    <a:off x="1081701" y="3450070"/>
                    <a:ext cx="0" cy="61383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81" name="Oval 180">
                    <a:extLst>
                      <a:ext uri="{FF2B5EF4-FFF2-40B4-BE49-F238E27FC236}">
                        <a16:creationId xmlns:a16="http://schemas.microsoft.com/office/drawing/2014/main" id="{11FB2C2E-75D5-056F-C780-8273A1009D3C}"/>
                      </a:ext>
                    </a:extLst>
                  </p:cNvPr>
                  <p:cNvSpPr/>
                  <p:nvPr/>
                </p:nvSpPr>
                <p:spPr>
                  <a:xfrm>
                    <a:off x="1066939" y="4013147"/>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8" name="TextBox 177">
                  <a:extLst>
                    <a:ext uri="{FF2B5EF4-FFF2-40B4-BE49-F238E27FC236}">
                      <a16:creationId xmlns:a16="http://schemas.microsoft.com/office/drawing/2014/main" id="{AC64FEB2-744D-395B-17E5-2F2401103769}"/>
                    </a:ext>
                  </a:extLst>
                </p:cNvPr>
                <p:cNvSpPr txBox="1"/>
                <p:nvPr/>
              </p:nvSpPr>
              <p:spPr>
                <a:xfrm>
                  <a:off x="7430780" y="2019695"/>
                  <a:ext cx="10055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Solar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10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79" name="Straight Connector 178">
                  <a:extLst>
                    <a:ext uri="{FF2B5EF4-FFF2-40B4-BE49-F238E27FC236}">
                      <a16:creationId xmlns:a16="http://schemas.microsoft.com/office/drawing/2014/main" id="{4C108F32-ED07-E5F2-5AA6-CC3BA6CB5A7A}"/>
                    </a:ext>
                  </a:extLst>
                </p:cNvPr>
                <p:cNvCxnSpPr>
                  <a:cxnSpLocks/>
                </p:cNvCxnSpPr>
                <p:nvPr/>
              </p:nvCxnSpPr>
              <p:spPr>
                <a:xfrm flipH="1">
                  <a:off x="7355835" y="2754437"/>
                  <a:ext cx="85687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4" name="Group 173">
                <a:extLst>
                  <a:ext uri="{FF2B5EF4-FFF2-40B4-BE49-F238E27FC236}">
                    <a16:creationId xmlns:a16="http://schemas.microsoft.com/office/drawing/2014/main" id="{D6A7EA76-F04D-3431-EE0D-1F280863D3BA}"/>
                  </a:ext>
                </a:extLst>
              </p:cNvPr>
              <p:cNvGrpSpPr/>
              <p:nvPr/>
            </p:nvGrpSpPr>
            <p:grpSpPr>
              <a:xfrm>
                <a:off x="6868033" y="2749524"/>
                <a:ext cx="459178" cy="768376"/>
                <a:chOff x="7577823" y="2749524"/>
                <a:chExt cx="459178" cy="768376"/>
              </a:xfrm>
            </p:grpSpPr>
            <p:cxnSp>
              <p:nvCxnSpPr>
                <p:cNvPr id="175" name="Straight Connector 174">
                  <a:extLst>
                    <a:ext uri="{FF2B5EF4-FFF2-40B4-BE49-F238E27FC236}">
                      <a16:creationId xmlns:a16="http://schemas.microsoft.com/office/drawing/2014/main" id="{32A4714A-E0D6-C87F-661E-E578D6B33FB0}"/>
                    </a:ext>
                  </a:extLst>
                </p:cNvPr>
                <p:cNvCxnSpPr>
                  <a:cxnSpLocks/>
                </p:cNvCxnSpPr>
                <p:nvPr/>
              </p:nvCxnSpPr>
              <p:spPr>
                <a:xfrm flipH="1">
                  <a:off x="7577823" y="3517900"/>
                  <a:ext cx="459178"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6A55B8ED-2BD8-006C-03B7-73AB210282FF}"/>
                    </a:ext>
                  </a:extLst>
                </p:cNvPr>
                <p:cNvCxnSpPr>
                  <a:cxnSpLocks/>
                </p:cNvCxnSpPr>
                <p:nvPr/>
              </p:nvCxnSpPr>
              <p:spPr>
                <a:xfrm>
                  <a:off x="7587349" y="2749524"/>
                  <a:ext cx="0" cy="76837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cxnSp>
          <p:nvCxnSpPr>
            <p:cNvPr id="263" name="Straight Connector 262">
              <a:extLst>
                <a:ext uri="{FF2B5EF4-FFF2-40B4-BE49-F238E27FC236}">
                  <a16:creationId xmlns:a16="http://schemas.microsoft.com/office/drawing/2014/main" id="{044BD241-D0F6-ED91-0460-66962ED7BF5D}"/>
                </a:ext>
              </a:extLst>
            </p:cNvPr>
            <p:cNvCxnSpPr>
              <a:cxnSpLocks/>
            </p:cNvCxnSpPr>
            <p:nvPr/>
          </p:nvCxnSpPr>
          <p:spPr>
            <a:xfrm flipH="1">
              <a:off x="9901540" y="2431693"/>
              <a:ext cx="707212"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66" name="TextBox 265">
              <a:extLst>
                <a:ext uri="{FF2B5EF4-FFF2-40B4-BE49-F238E27FC236}">
                  <a16:creationId xmlns:a16="http://schemas.microsoft.com/office/drawing/2014/main" id="{8C81BCAF-01ED-4BAB-A1B2-57F1B3DDF983}"/>
                </a:ext>
              </a:extLst>
            </p:cNvPr>
            <p:cNvSpPr txBox="1"/>
            <p:nvPr/>
          </p:nvSpPr>
          <p:spPr>
            <a:xfrm>
              <a:off x="10134866" y="2650756"/>
              <a:ext cx="10055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Biogas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5.7* TWh</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p>
          </p:txBody>
        </p:sp>
        <p:cxnSp>
          <p:nvCxnSpPr>
            <p:cNvPr id="92" name="Straight Connector 91">
              <a:extLst>
                <a:ext uri="{FF2B5EF4-FFF2-40B4-BE49-F238E27FC236}">
                  <a16:creationId xmlns:a16="http://schemas.microsoft.com/office/drawing/2014/main" id="{7A5DED8A-DB2B-A474-7D50-8F204F682C70}"/>
                </a:ext>
              </a:extLst>
            </p:cNvPr>
            <p:cNvCxnSpPr>
              <a:cxnSpLocks/>
            </p:cNvCxnSpPr>
            <p:nvPr/>
          </p:nvCxnSpPr>
          <p:spPr>
            <a:xfrm flipH="1">
              <a:off x="10439965" y="2688023"/>
              <a:ext cx="36369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9C253C80-0F8F-87D1-ECDD-FF5D2586DE7F}"/>
                </a:ext>
              </a:extLst>
            </p:cNvPr>
            <p:cNvCxnSpPr>
              <a:cxnSpLocks/>
            </p:cNvCxnSpPr>
            <p:nvPr/>
          </p:nvCxnSpPr>
          <p:spPr>
            <a:xfrm flipV="1">
              <a:off x="10608752" y="2424017"/>
              <a:ext cx="0" cy="26400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5" name="Straight Connector 4">
            <a:extLst>
              <a:ext uri="{FF2B5EF4-FFF2-40B4-BE49-F238E27FC236}">
                <a16:creationId xmlns:a16="http://schemas.microsoft.com/office/drawing/2014/main" id="{A62E0602-3BFA-32CC-7FFA-3468DEBE757B}"/>
              </a:ext>
            </a:extLst>
          </p:cNvPr>
          <p:cNvCxnSpPr>
            <a:cxnSpLocks/>
          </p:cNvCxnSpPr>
          <p:nvPr/>
        </p:nvCxnSpPr>
        <p:spPr>
          <a:xfrm flipH="1">
            <a:off x="9183327" y="5300749"/>
            <a:ext cx="443829"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20A5C6E-3511-5E5F-A430-15963A0A2F94}"/>
              </a:ext>
            </a:extLst>
          </p:cNvPr>
          <p:cNvCxnSpPr>
            <a:cxnSpLocks/>
          </p:cNvCxnSpPr>
          <p:nvPr/>
        </p:nvCxnSpPr>
        <p:spPr>
          <a:xfrm flipV="1">
            <a:off x="9397627" y="5084592"/>
            <a:ext cx="0" cy="20829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237" name="Group 236">
            <a:extLst>
              <a:ext uri="{FF2B5EF4-FFF2-40B4-BE49-F238E27FC236}">
                <a16:creationId xmlns:a16="http://schemas.microsoft.com/office/drawing/2014/main" id="{2A16A36C-4EDF-E04A-D1A2-0758F5E42A12}"/>
              </a:ext>
            </a:extLst>
          </p:cNvPr>
          <p:cNvGrpSpPr/>
          <p:nvPr/>
        </p:nvGrpSpPr>
        <p:grpSpPr>
          <a:xfrm>
            <a:off x="3121891" y="4105638"/>
            <a:ext cx="4748109" cy="529862"/>
            <a:chOff x="3121891" y="4105638"/>
            <a:chExt cx="4748109" cy="529862"/>
          </a:xfrm>
        </p:grpSpPr>
        <p:sp>
          <p:nvSpPr>
            <p:cNvPr id="7" name="Rectangle 6">
              <a:extLst>
                <a:ext uri="{FF2B5EF4-FFF2-40B4-BE49-F238E27FC236}">
                  <a16:creationId xmlns:a16="http://schemas.microsoft.com/office/drawing/2014/main" id="{52166284-9118-BFE0-0401-B415FE11695C}"/>
                </a:ext>
              </a:extLst>
            </p:cNvPr>
            <p:cNvSpPr/>
            <p:nvPr/>
          </p:nvSpPr>
          <p:spPr>
            <a:xfrm>
              <a:off x="3121891" y="4107523"/>
              <a:ext cx="791921" cy="527977"/>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1" name="Rectangle 230">
              <a:extLst>
                <a:ext uri="{FF2B5EF4-FFF2-40B4-BE49-F238E27FC236}">
                  <a16:creationId xmlns:a16="http://schemas.microsoft.com/office/drawing/2014/main" id="{990565A2-C38E-D41B-6ED0-86E323C09BC8}"/>
                </a:ext>
              </a:extLst>
            </p:cNvPr>
            <p:cNvSpPr/>
            <p:nvPr/>
          </p:nvSpPr>
          <p:spPr>
            <a:xfrm>
              <a:off x="5169796" y="4105638"/>
              <a:ext cx="2700204" cy="392216"/>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38" name="Group 237">
            <a:extLst>
              <a:ext uri="{FF2B5EF4-FFF2-40B4-BE49-F238E27FC236}">
                <a16:creationId xmlns:a16="http://schemas.microsoft.com/office/drawing/2014/main" id="{25B7B930-A74E-A5C3-31F9-8FC9D3734412}"/>
              </a:ext>
            </a:extLst>
          </p:cNvPr>
          <p:cNvGrpSpPr/>
          <p:nvPr/>
        </p:nvGrpSpPr>
        <p:grpSpPr>
          <a:xfrm>
            <a:off x="2065191" y="4105558"/>
            <a:ext cx="3082866" cy="451357"/>
            <a:chOff x="2065191" y="4105558"/>
            <a:chExt cx="3082866" cy="451357"/>
          </a:xfrm>
        </p:grpSpPr>
        <p:sp>
          <p:nvSpPr>
            <p:cNvPr id="235" name="Rectangle 234">
              <a:extLst>
                <a:ext uri="{FF2B5EF4-FFF2-40B4-BE49-F238E27FC236}">
                  <a16:creationId xmlns:a16="http://schemas.microsoft.com/office/drawing/2014/main" id="{CF990436-F3DE-33AB-DE13-FBDE18E5D2DA}"/>
                </a:ext>
              </a:extLst>
            </p:cNvPr>
            <p:cNvSpPr/>
            <p:nvPr/>
          </p:nvSpPr>
          <p:spPr>
            <a:xfrm>
              <a:off x="2065191" y="4107522"/>
              <a:ext cx="1056699" cy="449393"/>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6" name="Rectangle 235">
              <a:extLst>
                <a:ext uri="{FF2B5EF4-FFF2-40B4-BE49-F238E27FC236}">
                  <a16:creationId xmlns:a16="http://schemas.microsoft.com/office/drawing/2014/main" id="{04EB0BD2-A040-98CB-A04C-561F4899906E}"/>
                </a:ext>
              </a:extLst>
            </p:cNvPr>
            <p:cNvSpPr/>
            <p:nvPr/>
          </p:nvSpPr>
          <p:spPr>
            <a:xfrm>
              <a:off x="3913812" y="4105558"/>
              <a:ext cx="1234245" cy="324767"/>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335466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823DB-267F-A804-D43A-287CBDC82C1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3566032-3744-CC2D-609C-C0ABE5828DAB}"/>
              </a:ext>
            </a:extLst>
          </p:cNvPr>
          <p:cNvSpPr>
            <a:spLocks noGrp="1"/>
          </p:cNvSpPr>
          <p:nvPr>
            <p:ph type="title"/>
          </p:nvPr>
        </p:nvSpPr>
        <p:spPr>
          <a:xfrm>
            <a:off x="369574" y="517705"/>
            <a:ext cx="11909512" cy="951314"/>
          </a:xfrm>
        </p:spPr>
        <p:txBody>
          <a:bodyPr>
            <a:normAutofit/>
          </a:bodyPr>
          <a:lstStyle/>
          <a:p>
            <a:r>
              <a:rPr lang="en-US" sz="2400"/>
              <a:t>iMACC: Sensitivity (Low Gas &amp; High Biofuel price)</a:t>
            </a:r>
            <a:br>
              <a:rPr lang="en-US"/>
            </a:br>
            <a:endParaRPr lang="en-IE"/>
          </a:p>
        </p:txBody>
      </p:sp>
      <p:pic>
        <p:nvPicPr>
          <p:cNvPr id="3" name="Picture 2" descr="Energy Policy and Modelling Group | University College Cork">
            <a:extLst>
              <a:ext uri="{FF2B5EF4-FFF2-40B4-BE49-F238E27FC236}">
                <a16:creationId xmlns:a16="http://schemas.microsoft.com/office/drawing/2014/main" id="{866D36CA-C4AF-B4A5-E715-F79C65689D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pic>
        <p:nvPicPr>
          <p:cNvPr id="105" name="Content Placeholder 6">
            <a:extLst>
              <a:ext uri="{FF2B5EF4-FFF2-40B4-BE49-F238E27FC236}">
                <a16:creationId xmlns:a16="http://schemas.microsoft.com/office/drawing/2014/main" id="{5BD86710-3D9C-8089-F725-59D3CE62F657}"/>
              </a:ext>
            </a:extLst>
          </p:cNvPr>
          <p:cNvPicPr>
            <a:picLocks noChangeAspect="1"/>
          </p:cNvPicPr>
          <p:nvPr/>
        </p:nvPicPr>
        <p:blipFill>
          <a:blip r:embed="rId4"/>
          <a:srcRect/>
          <a:stretch/>
        </p:blipFill>
        <p:spPr>
          <a:xfrm>
            <a:off x="1242760" y="1777310"/>
            <a:ext cx="9365992" cy="4682996"/>
          </a:xfrm>
          <a:prstGeom prst="rect">
            <a:avLst/>
          </a:prstGeom>
        </p:spPr>
      </p:pic>
      <p:grpSp>
        <p:nvGrpSpPr>
          <p:cNvPr id="4" name="Group 3">
            <a:extLst>
              <a:ext uri="{FF2B5EF4-FFF2-40B4-BE49-F238E27FC236}">
                <a16:creationId xmlns:a16="http://schemas.microsoft.com/office/drawing/2014/main" id="{70174B04-D3CE-D37A-ABF8-7A98384AB163}"/>
              </a:ext>
            </a:extLst>
          </p:cNvPr>
          <p:cNvGrpSpPr/>
          <p:nvPr/>
        </p:nvGrpSpPr>
        <p:grpSpPr>
          <a:xfrm>
            <a:off x="2177012" y="1416499"/>
            <a:ext cx="7450578" cy="335773"/>
            <a:chOff x="903798" y="1397449"/>
            <a:chExt cx="7450578" cy="335773"/>
          </a:xfrm>
        </p:grpSpPr>
        <p:grpSp>
          <p:nvGrpSpPr>
            <p:cNvPr id="10" name="Group 9">
              <a:extLst>
                <a:ext uri="{FF2B5EF4-FFF2-40B4-BE49-F238E27FC236}">
                  <a16:creationId xmlns:a16="http://schemas.microsoft.com/office/drawing/2014/main" id="{59FC2A6A-6C08-D69D-FEE9-E9D4ECFFCA5C}"/>
                </a:ext>
              </a:extLst>
            </p:cNvPr>
            <p:cNvGrpSpPr/>
            <p:nvPr/>
          </p:nvGrpSpPr>
          <p:grpSpPr>
            <a:xfrm>
              <a:off x="903798" y="1397449"/>
              <a:ext cx="7404856" cy="335773"/>
              <a:chOff x="1865823" y="1397449"/>
              <a:chExt cx="7404856" cy="335773"/>
            </a:xfrm>
          </p:grpSpPr>
          <p:pic>
            <p:nvPicPr>
              <p:cNvPr id="13" name="Picture 12">
                <a:extLst>
                  <a:ext uri="{FF2B5EF4-FFF2-40B4-BE49-F238E27FC236}">
                    <a16:creationId xmlns:a16="http://schemas.microsoft.com/office/drawing/2014/main" id="{CF1A84FD-3240-B73B-9741-9586F63C7B56}"/>
                  </a:ext>
                </a:extLst>
              </p:cNvPr>
              <p:cNvPicPr>
                <a:picLocks/>
              </p:cNvPicPr>
              <p:nvPr/>
            </p:nvPicPr>
            <p:blipFill>
              <a:blip r:embed="rId5"/>
              <a:stretch>
                <a:fillRect/>
              </a:stretch>
            </p:blipFill>
            <p:spPr>
              <a:xfrm>
                <a:off x="4217631" y="1470408"/>
                <a:ext cx="360000" cy="180000"/>
              </a:xfrm>
              <a:prstGeom prst="rect">
                <a:avLst/>
              </a:prstGeom>
              <a:ln>
                <a:solidFill>
                  <a:schemeClr val="tx1"/>
                </a:solidFill>
              </a:ln>
            </p:spPr>
          </p:pic>
          <p:sp>
            <p:nvSpPr>
              <p:cNvPr id="14" name="TextBox 13">
                <a:extLst>
                  <a:ext uri="{FF2B5EF4-FFF2-40B4-BE49-F238E27FC236}">
                    <a16:creationId xmlns:a16="http://schemas.microsoft.com/office/drawing/2014/main" id="{F73B1383-6EC6-211F-14D3-994204D54CE1}"/>
                  </a:ext>
                </a:extLst>
              </p:cNvPr>
              <p:cNvSpPr txBox="1"/>
              <p:nvPr/>
            </p:nvSpPr>
            <p:spPr>
              <a:xfrm>
                <a:off x="5565992" y="1454059"/>
                <a:ext cx="103127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Residential</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0C3ACBE5-B4D9-FA89-C476-EA5BE04F33A2}"/>
                  </a:ext>
                </a:extLst>
              </p:cNvPr>
              <p:cNvGrpSpPr/>
              <p:nvPr/>
            </p:nvGrpSpPr>
            <p:grpSpPr>
              <a:xfrm>
                <a:off x="1865823" y="1397449"/>
                <a:ext cx="7404856" cy="335773"/>
                <a:chOff x="1865823" y="1397449"/>
                <a:chExt cx="7404856" cy="335773"/>
              </a:xfrm>
            </p:grpSpPr>
            <p:grpSp>
              <p:nvGrpSpPr>
                <p:cNvPr id="16" name="Group 15">
                  <a:extLst>
                    <a:ext uri="{FF2B5EF4-FFF2-40B4-BE49-F238E27FC236}">
                      <a16:creationId xmlns:a16="http://schemas.microsoft.com/office/drawing/2014/main" id="{00B0646E-A043-A1FE-A643-1D9AA29794FB}"/>
                    </a:ext>
                  </a:extLst>
                </p:cNvPr>
                <p:cNvGrpSpPr/>
                <p:nvPr/>
              </p:nvGrpSpPr>
              <p:grpSpPr>
                <a:xfrm>
                  <a:off x="1865823" y="1397449"/>
                  <a:ext cx="7404856" cy="335773"/>
                  <a:chOff x="6067822" y="1376432"/>
                  <a:chExt cx="7404856" cy="335773"/>
                </a:xfrm>
              </p:grpSpPr>
              <p:grpSp>
                <p:nvGrpSpPr>
                  <p:cNvPr id="18" name="Group 17">
                    <a:extLst>
                      <a:ext uri="{FF2B5EF4-FFF2-40B4-BE49-F238E27FC236}">
                        <a16:creationId xmlns:a16="http://schemas.microsoft.com/office/drawing/2014/main" id="{BCBAC8D2-2B01-4282-60DA-C25120527AD4}"/>
                      </a:ext>
                    </a:extLst>
                  </p:cNvPr>
                  <p:cNvGrpSpPr/>
                  <p:nvPr/>
                </p:nvGrpSpPr>
                <p:grpSpPr>
                  <a:xfrm>
                    <a:off x="6161186" y="1382135"/>
                    <a:ext cx="1582218" cy="276999"/>
                    <a:chOff x="9555226" y="1915288"/>
                    <a:chExt cx="1582218" cy="276999"/>
                  </a:xfrm>
                </p:grpSpPr>
                <p:pic>
                  <p:nvPicPr>
                    <p:cNvPr id="27" name="Picture 26">
                      <a:extLst>
                        <a:ext uri="{FF2B5EF4-FFF2-40B4-BE49-F238E27FC236}">
                          <a16:creationId xmlns:a16="http://schemas.microsoft.com/office/drawing/2014/main" id="{9E171DDA-7DDE-61ED-9BFB-B2FE8346952D}"/>
                        </a:ext>
                      </a:extLst>
                    </p:cNvPr>
                    <p:cNvPicPr>
                      <a:picLocks/>
                    </p:cNvPicPr>
                    <p:nvPr/>
                  </p:nvPicPr>
                  <p:blipFill>
                    <a:blip r:embed="rId6"/>
                    <a:stretch>
                      <a:fillRect/>
                    </a:stretch>
                  </p:blipFill>
                  <p:spPr>
                    <a:xfrm>
                      <a:off x="9555226" y="1982838"/>
                      <a:ext cx="360000" cy="180000"/>
                    </a:xfrm>
                    <a:prstGeom prst="rect">
                      <a:avLst/>
                    </a:prstGeom>
                    <a:ln w="6350">
                      <a:solidFill>
                        <a:schemeClr val="tx1"/>
                      </a:solidFill>
                    </a:ln>
                  </p:spPr>
                </p:pic>
                <p:sp>
                  <p:nvSpPr>
                    <p:cNvPr id="28" name="TextBox 27">
                      <a:extLst>
                        <a:ext uri="{FF2B5EF4-FFF2-40B4-BE49-F238E27FC236}">
                          <a16:creationId xmlns:a16="http://schemas.microsoft.com/office/drawing/2014/main" id="{2CA4E38D-BF65-6907-8C8B-CF87FECEA084}"/>
                        </a:ext>
                      </a:extLst>
                    </p:cNvPr>
                    <p:cNvSpPr txBox="1"/>
                    <p:nvPr/>
                  </p:nvSpPr>
                  <p:spPr>
                    <a:xfrm>
                      <a:off x="9915226" y="1915288"/>
                      <a:ext cx="122221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Transport</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237B0A3D-4743-5113-903F-D0B92638F84B}"/>
                      </a:ext>
                    </a:extLst>
                  </p:cNvPr>
                  <p:cNvGrpSpPr/>
                  <p:nvPr/>
                </p:nvGrpSpPr>
                <p:grpSpPr>
                  <a:xfrm>
                    <a:off x="7656849" y="1400277"/>
                    <a:ext cx="5131970" cy="276999"/>
                    <a:chOff x="9915226" y="2192287"/>
                    <a:chExt cx="5131970" cy="276999"/>
                  </a:xfrm>
                </p:grpSpPr>
                <p:sp>
                  <p:nvSpPr>
                    <p:cNvPr id="25" name="TextBox 24">
                      <a:extLst>
                        <a:ext uri="{FF2B5EF4-FFF2-40B4-BE49-F238E27FC236}">
                          <a16:creationId xmlns:a16="http://schemas.microsoft.com/office/drawing/2014/main" id="{4A4ABEE7-9568-FBFF-0605-2F2F94001198}"/>
                        </a:ext>
                      </a:extLst>
                    </p:cNvPr>
                    <p:cNvSpPr txBox="1"/>
                    <p:nvPr/>
                  </p:nvSpPr>
                  <p:spPr>
                    <a:xfrm>
                      <a:off x="9915226" y="2192287"/>
                      <a:ext cx="79802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Services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CFB87D23-ADBC-8030-17BD-AB7F5E2D8A1F}"/>
                        </a:ext>
                      </a:extLst>
                    </p:cNvPr>
                    <p:cNvPicPr>
                      <a:picLocks/>
                    </p:cNvPicPr>
                    <p:nvPr/>
                  </p:nvPicPr>
                  <p:blipFill>
                    <a:blip r:embed="rId7"/>
                    <a:stretch>
                      <a:fillRect/>
                    </a:stretch>
                  </p:blipFill>
                  <p:spPr>
                    <a:xfrm>
                      <a:off x="14687196" y="2269660"/>
                      <a:ext cx="360000" cy="180000"/>
                    </a:xfrm>
                    <a:prstGeom prst="rect">
                      <a:avLst/>
                    </a:prstGeom>
                    <a:ln w="6350">
                      <a:solidFill>
                        <a:schemeClr val="tx1"/>
                      </a:solidFill>
                    </a:ln>
                  </p:spPr>
                </p:pic>
              </p:grpSp>
              <p:grpSp>
                <p:nvGrpSpPr>
                  <p:cNvPr id="20" name="Group 19">
                    <a:extLst>
                      <a:ext uri="{FF2B5EF4-FFF2-40B4-BE49-F238E27FC236}">
                        <a16:creationId xmlns:a16="http://schemas.microsoft.com/office/drawing/2014/main" id="{863A9FF0-E42F-5F1C-5544-DC3656258C7B}"/>
                      </a:ext>
                    </a:extLst>
                  </p:cNvPr>
                  <p:cNvGrpSpPr/>
                  <p:nvPr/>
                </p:nvGrpSpPr>
                <p:grpSpPr>
                  <a:xfrm>
                    <a:off x="10726467" y="1435206"/>
                    <a:ext cx="2033162" cy="276999"/>
                    <a:chOff x="10796763" y="2754201"/>
                    <a:chExt cx="2033162" cy="276999"/>
                  </a:xfrm>
                </p:grpSpPr>
                <p:sp>
                  <p:nvSpPr>
                    <p:cNvPr id="23" name="TextBox 22">
                      <a:extLst>
                        <a:ext uri="{FF2B5EF4-FFF2-40B4-BE49-F238E27FC236}">
                          <a16:creationId xmlns:a16="http://schemas.microsoft.com/office/drawing/2014/main" id="{112C8515-8CBB-BE34-716C-611B6D97C553}"/>
                        </a:ext>
                      </a:extLst>
                    </p:cNvPr>
                    <p:cNvSpPr txBox="1"/>
                    <p:nvPr/>
                  </p:nvSpPr>
                  <p:spPr>
                    <a:xfrm>
                      <a:off x="11156762" y="2754201"/>
                      <a:ext cx="1673163"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Electricity Supply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55E913A0-CA53-19BA-B952-855960112708}"/>
                        </a:ext>
                      </a:extLst>
                    </p:cNvPr>
                    <p:cNvPicPr>
                      <a:picLocks/>
                    </p:cNvPicPr>
                    <p:nvPr/>
                  </p:nvPicPr>
                  <p:blipFill>
                    <a:blip r:embed="rId8"/>
                    <a:stretch>
                      <a:fillRect/>
                    </a:stretch>
                  </p:blipFill>
                  <p:spPr>
                    <a:xfrm>
                      <a:off x="10796763" y="2793175"/>
                      <a:ext cx="360000" cy="180000"/>
                    </a:xfrm>
                    <a:prstGeom prst="rect">
                      <a:avLst/>
                    </a:prstGeom>
                    <a:ln w="6350">
                      <a:solidFill>
                        <a:schemeClr val="tx1"/>
                      </a:solidFill>
                    </a:ln>
                  </p:spPr>
                </p:pic>
              </p:grpSp>
              <p:sp>
                <p:nvSpPr>
                  <p:cNvPr id="21" name="TextBox 20">
                    <a:extLst>
                      <a:ext uri="{FF2B5EF4-FFF2-40B4-BE49-F238E27FC236}">
                        <a16:creationId xmlns:a16="http://schemas.microsoft.com/office/drawing/2014/main" id="{B76A53C3-124B-356B-F1EB-97F1FF4ADE03}"/>
                      </a:ext>
                    </a:extLst>
                  </p:cNvPr>
                  <p:cNvSpPr txBox="1"/>
                  <p:nvPr/>
                </p:nvSpPr>
                <p:spPr>
                  <a:xfrm>
                    <a:off x="8746590" y="1413173"/>
                    <a:ext cx="803237"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Industry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1C870D13-BE34-B684-6588-813E5296AEA3}"/>
                      </a:ext>
                    </a:extLst>
                  </p:cNvPr>
                  <p:cNvSpPr/>
                  <p:nvPr/>
                </p:nvSpPr>
                <p:spPr>
                  <a:xfrm>
                    <a:off x="6067822" y="1376432"/>
                    <a:ext cx="7404856" cy="333609"/>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Picture 16">
                  <a:extLst>
                    <a:ext uri="{FF2B5EF4-FFF2-40B4-BE49-F238E27FC236}">
                      <a16:creationId xmlns:a16="http://schemas.microsoft.com/office/drawing/2014/main" id="{02992AA2-F968-26FE-0FA6-4793177378A0}"/>
                    </a:ext>
                  </a:extLst>
                </p:cNvPr>
                <p:cNvPicPr>
                  <a:picLocks/>
                </p:cNvPicPr>
                <p:nvPr/>
              </p:nvPicPr>
              <p:blipFill>
                <a:blip r:embed="rId9"/>
                <a:stretch>
                  <a:fillRect/>
                </a:stretch>
              </p:blipFill>
              <p:spPr>
                <a:xfrm>
                  <a:off x="5254568" y="1482689"/>
                  <a:ext cx="360000" cy="180000"/>
                </a:xfrm>
                <a:prstGeom prst="rect">
                  <a:avLst/>
                </a:prstGeom>
                <a:ln>
                  <a:solidFill>
                    <a:schemeClr val="tx1"/>
                  </a:solidFill>
                </a:ln>
              </p:spPr>
            </p:pic>
          </p:grpSp>
        </p:grpSp>
        <p:pic>
          <p:nvPicPr>
            <p:cNvPr id="11" name="Picture 10">
              <a:extLst>
                <a:ext uri="{FF2B5EF4-FFF2-40B4-BE49-F238E27FC236}">
                  <a16:creationId xmlns:a16="http://schemas.microsoft.com/office/drawing/2014/main" id="{55E5547D-3F21-4679-701A-9B3B872DF2D1}"/>
                </a:ext>
              </a:extLst>
            </p:cNvPr>
            <p:cNvPicPr>
              <a:picLocks/>
            </p:cNvPicPr>
            <p:nvPr/>
          </p:nvPicPr>
          <p:blipFill>
            <a:blip r:embed="rId10"/>
            <a:stretch>
              <a:fillRect/>
            </a:stretch>
          </p:blipFill>
          <p:spPr>
            <a:xfrm>
              <a:off x="2152594" y="1473730"/>
              <a:ext cx="360000" cy="180000"/>
            </a:xfrm>
            <a:prstGeom prst="rect">
              <a:avLst/>
            </a:prstGeom>
            <a:ln>
              <a:solidFill>
                <a:schemeClr val="tx1">
                  <a:lumMod val="50000"/>
                  <a:lumOff val="50000"/>
                </a:schemeClr>
              </a:solidFill>
            </a:ln>
          </p:spPr>
        </p:pic>
        <p:sp>
          <p:nvSpPr>
            <p:cNvPr id="12" name="TextBox 11">
              <a:extLst>
                <a:ext uri="{FF2B5EF4-FFF2-40B4-BE49-F238E27FC236}">
                  <a16:creationId xmlns:a16="http://schemas.microsoft.com/office/drawing/2014/main" id="{01B10BAB-D662-341E-0B2A-40B64A4D1920}"/>
                </a:ext>
              </a:extLst>
            </p:cNvPr>
            <p:cNvSpPr txBox="1"/>
            <p:nvPr/>
          </p:nvSpPr>
          <p:spPr>
            <a:xfrm>
              <a:off x="7614444" y="1453649"/>
              <a:ext cx="739932"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261" name="Group 260">
            <a:extLst>
              <a:ext uri="{FF2B5EF4-FFF2-40B4-BE49-F238E27FC236}">
                <a16:creationId xmlns:a16="http://schemas.microsoft.com/office/drawing/2014/main" id="{55D6AA23-6FE1-2873-0C9F-2F0DBDBAC95C}"/>
              </a:ext>
            </a:extLst>
          </p:cNvPr>
          <p:cNvGrpSpPr/>
          <p:nvPr/>
        </p:nvGrpSpPr>
        <p:grpSpPr>
          <a:xfrm>
            <a:off x="8945049" y="4129315"/>
            <a:ext cx="452578" cy="964156"/>
            <a:chOff x="8080808" y="4167376"/>
            <a:chExt cx="452578" cy="964156"/>
          </a:xfrm>
        </p:grpSpPr>
        <p:cxnSp>
          <p:nvCxnSpPr>
            <p:cNvPr id="256" name="Straight Connector 255">
              <a:extLst>
                <a:ext uri="{FF2B5EF4-FFF2-40B4-BE49-F238E27FC236}">
                  <a16:creationId xmlns:a16="http://schemas.microsoft.com/office/drawing/2014/main" id="{BB0F1964-EDDD-026F-A381-143C5A469E56}"/>
                </a:ext>
              </a:extLst>
            </p:cNvPr>
            <p:cNvCxnSpPr>
              <a:cxnSpLocks/>
            </p:cNvCxnSpPr>
            <p:nvPr/>
          </p:nvCxnSpPr>
          <p:spPr>
            <a:xfrm flipV="1">
              <a:off x="8104787" y="4203988"/>
              <a:ext cx="0" cy="92754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55327484-5318-0A10-57EE-04EAB4AD1572}"/>
                </a:ext>
              </a:extLst>
            </p:cNvPr>
            <p:cNvSpPr/>
            <p:nvPr/>
          </p:nvSpPr>
          <p:spPr>
            <a:xfrm>
              <a:off x="8080808" y="4167376"/>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60" name="Straight Connector 259">
              <a:extLst>
                <a:ext uri="{FF2B5EF4-FFF2-40B4-BE49-F238E27FC236}">
                  <a16:creationId xmlns:a16="http://schemas.microsoft.com/office/drawing/2014/main" id="{7BB76BAE-F18E-5FD6-1ECE-116990029CC7}"/>
                </a:ext>
              </a:extLst>
            </p:cNvPr>
            <p:cNvCxnSpPr>
              <a:cxnSpLocks/>
            </p:cNvCxnSpPr>
            <p:nvPr/>
          </p:nvCxnSpPr>
          <p:spPr>
            <a:xfrm flipH="1" flipV="1">
              <a:off x="8104787" y="5130517"/>
              <a:ext cx="428599" cy="101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62" name="TextBox 261">
            <a:extLst>
              <a:ext uri="{FF2B5EF4-FFF2-40B4-BE49-F238E27FC236}">
                <a16:creationId xmlns:a16="http://schemas.microsoft.com/office/drawing/2014/main" id="{9F184970-1F6D-AA66-7714-EED4EDC4C866}"/>
              </a:ext>
            </a:extLst>
          </p:cNvPr>
          <p:cNvSpPr txBox="1"/>
          <p:nvPr/>
        </p:nvSpPr>
        <p:spPr>
          <a:xfrm>
            <a:off x="8947093" y="5300749"/>
            <a:ext cx="10267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 Blend</a:t>
            </a:r>
            <a:b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 Transport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65" name="Oval 264">
            <a:extLst>
              <a:ext uri="{FF2B5EF4-FFF2-40B4-BE49-F238E27FC236}">
                <a16:creationId xmlns:a16="http://schemas.microsoft.com/office/drawing/2014/main" id="{6AEBAC7C-19F9-2555-03A5-7C7210CFDB70}"/>
              </a:ext>
            </a:extLst>
          </p:cNvPr>
          <p:cNvSpPr/>
          <p:nvPr/>
        </p:nvSpPr>
        <p:spPr>
          <a:xfrm rot="10800000">
            <a:off x="9901540" y="240883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83791CC-3B21-44A1-DC37-22971E10379C}"/>
              </a:ext>
            </a:extLst>
          </p:cNvPr>
          <p:cNvSpPr txBox="1"/>
          <p:nvPr/>
        </p:nvSpPr>
        <p:spPr>
          <a:xfrm>
            <a:off x="9134204" y="6481200"/>
            <a:ext cx="1932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1" u="none" strike="noStrike" kern="1200" cap="none" spc="0" normalizeH="0" baseline="0" noProof="0">
                <a:ln>
                  <a:noFill/>
                </a:ln>
                <a:solidFill>
                  <a:prstClr val="black"/>
                </a:solidFill>
                <a:effectLst/>
                <a:uLnTx/>
                <a:uFillTx/>
                <a:latin typeface="Aptos" panose="02110004020202020204"/>
                <a:ea typeface="+mn-ea"/>
                <a:cs typeface="+mn-cs"/>
              </a:rPr>
              <a:t>*Total deployment by 2050</a:t>
            </a:r>
          </a:p>
        </p:txBody>
      </p:sp>
      <p:sp>
        <p:nvSpPr>
          <p:cNvPr id="73" name="Slide Number Placeholder 72">
            <a:extLst>
              <a:ext uri="{FF2B5EF4-FFF2-40B4-BE49-F238E27FC236}">
                <a16:creationId xmlns:a16="http://schemas.microsoft.com/office/drawing/2014/main" id="{63DAFAC3-6FDA-67A5-A220-BB0CB99808F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E0439BBE-C44C-F216-52A5-BEAA00C346F9}"/>
              </a:ext>
            </a:extLst>
          </p:cNvPr>
          <p:cNvGrpSpPr/>
          <p:nvPr/>
        </p:nvGrpSpPr>
        <p:grpSpPr>
          <a:xfrm>
            <a:off x="2069671" y="1924186"/>
            <a:ext cx="9070775" cy="3705522"/>
            <a:chOff x="2069671" y="1924186"/>
            <a:chExt cx="9070775" cy="3705522"/>
          </a:xfrm>
        </p:grpSpPr>
        <p:grpSp>
          <p:nvGrpSpPr>
            <p:cNvPr id="124" name="Group 123">
              <a:extLst>
                <a:ext uri="{FF2B5EF4-FFF2-40B4-BE49-F238E27FC236}">
                  <a16:creationId xmlns:a16="http://schemas.microsoft.com/office/drawing/2014/main" id="{A8A00C72-236A-805A-A14F-39D71B34CB99}"/>
                </a:ext>
              </a:extLst>
            </p:cNvPr>
            <p:cNvGrpSpPr/>
            <p:nvPr/>
          </p:nvGrpSpPr>
          <p:grpSpPr>
            <a:xfrm>
              <a:off x="2069671" y="2555023"/>
              <a:ext cx="1222218" cy="1520888"/>
              <a:chOff x="1202388" y="2376151"/>
              <a:chExt cx="1222218" cy="1520888"/>
            </a:xfrm>
          </p:grpSpPr>
          <p:sp>
            <p:nvSpPr>
              <p:cNvPr id="125" name="TextBox 124">
                <a:extLst>
                  <a:ext uri="{FF2B5EF4-FFF2-40B4-BE49-F238E27FC236}">
                    <a16:creationId xmlns:a16="http://schemas.microsoft.com/office/drawing/2014/main" id="{BC116779-0489-93D3-EC59-C0B44F6B85EE}"/>
                  </a:ext>
                </a:extLst>
              </p:cNvPr>
              <p:cNvSpPr txBox="1"/>
              <p:nvPr/>
            </p:nvSpPr>
            <p:spPr>
              <a:xfrm>
                <a:off x="1202388" y="2376151"/>
                <a:ext cx="122221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Vehicle (BEV)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3.7 Million*</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26" name="Group 125">
                <a:extLst>
                  <a:ext uri="{FF2B5EF4-FFF2-40B4-BE49-F238E27FC236}">
                    <a16:creationId xmlns:a16="http://schemas.microsoft.com/office/drawing/2014/main" id="{626D9036-809E-F948-1CE5-419FC325A8BB}"/>
                  </a:ext>
                </a:extLst>
              </p:cNvPr>
              <p:cNvGrpSpPr/>
              <p:nvPr/>
            </p:nvGrpSpPr>
            <p:grpSpPr>
              <a:xfrm>
                <a:off x="1621126" y="2960315"/>
                <a:ext cx="45719" cy="936724"/>
                <a:chOff x="1697024" y="2830139"/>
                <a:chExt cx="45719" cy="936724"/>
              </a:xfrm>
            </p:grpSpPr>
            <p:cxnSp>
              <p:nvCxnSpPr>
                <p:cNvPr id="128" name="Straight Connector 127">
                  <a:extLst>
                    <a:ext uri="{FF2B5EF4-FFF2-40B4-BE49-F238E27FC236}">
                      <a16:creationId xmlns:a16="http://schemas.microsoft.com/office/drawing/2014/main" id="{3C07F7FD-EF29-A9AF-9F7B-3FACD13A7AAC}"/>
                    </a:ext>
                  </a:extLst>
                </p:cNvPr>
                <p:cNvCxnSpPr>
                  <a:cxnSpLocks/>
                </p:cNvCxnSpPr>
                <p:nvPr/>
              </p:nvCxnSpPr>
              <p:spPr>
                <a:xfrm flipV="1">
                  <a:off x="1719884" y="2830139"/>
                  <a:ext cx="0" cy="91386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29" name="Oval 128">
                  <a:extLst>
                    <a:ext uri="{FF2B5EF4-FFF2-40B4-BE49-F238E27FC236}">
                      <a16:creationId xmlns:a16="http://schemas.microsoft.com/office/drawing/2014/main" id="{9E99DB3E-0985-388A-184F-3DDAC31C87B5}"/>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27" name="Straight Connector 126">
                <a:extLst>
                  <a:ext uri="{FF2B5EF4-FFF2-40B4-BE49-F238E27FC236}">
                    <a16:creationId xmlns:a16="http://schemas.microsoft.com/office/drawing/2014/main" id="{AA216030-3023-0E56-5934-AA8B9FEA47D6}"/>
                  </a:ext>
                </a:extLst>
              </p:cNvPr>
              <p:cNvCxnSpPr>
                <a:cxnSpLocks/>
              </p:cNvCxnSpPr>
              <p:nvPr/>
            </p:nvCxnSpPr>
            <p:spPr>
              <a:xfrm flipH="1">
                <a:off x="1266825" y="2964885"/>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91C97F79-3F68-AA9F-595D-40FFC5D1D66C}"/>
                </a:ext>
              </a:extLst>
            </p:cNvPr>
            <p:cNvGrpSpPr/>
            <p:nvPr/>
          </p:nvGrpSpPr>
          <p:grpSpPr>
            <a:xfrm>
              <a:off x="2943086" y="2039729"/>
              <a:ext cx="1304104" cy="2025820"/>
              <a:chOff x="2402500" y="1884988"/>
              <a:chExt cx="1304104" cy="2025820"/>
            </a:xfrm>
          </p:grpSpPr>
          <p:sp>
            <p:nvSpPr>
              <p:cNvPr id="131" name="TextBox 130">
                <a:extLst>
                  <a:ext uri="{FF2B5EF4-FFF2-40B4-BE49-F238E27FC236}">
                    <a16:creationId xmlns:a16="http://schemas.microsoft.com/office/drawing/2014/main" id="{54A7014B-693A-9E59-A7A6-17AC06F5CA48}"/>
                  </a:ext>
                </a:extLst>
              </p:cNvPr>
              <p:cNvSpPr txBox="1"/>
              <p:nvPr/>
            </p:nvSpPr>
            <p:spPr>
              <a:xfrm>
                <a:off x="2402500" y="1884988"/>
                <a:ext cx="130410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On-shore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8.8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32" name="Group 131">
                <a:extLst>
                  <a:ext uri="{FF2B5EF4-FFF2-40B4-BE49-F238E27FC236}">
                    <a16:creationId xmlns:a16="http://schemas.microsoft.com/office/drawing/2014/main" id="{FA53DC75-85F2-D1ED-1E79-EE9A2395C1BC}"/>
                  </a:ext>
                </a:extLst>
              </p:cNvPr>
              <p:cNvGrpSpPr/>
              <p:nvPr/>
            </p:nvGrpSpPr>
            <p:grpSpPr>
              <a:xfrm>
                <a:off x="2913811" y="2457536"/>
                <a:ext cx="45719" cy="1453272"/>
                <a:chOff x="1697024" y="2313591"/>
                <a:chExt cx="45719" cy="1453272"/>
              </a:xfrm>
            </p:grpSpPr>
            <p:cxnSp>
              <p:nvCxnSpPr>
                <p:cNvPr id="134" name="Straight Connector 133">
                  <a:extLst>
                    <a:ext uri="{FF2B5EF4-FFF2-40B4-BE49-F238E27FC236}">
                      <a16:creationId xmlns:a16="http://schemas.microsoft.com/office/drawing/2014/main" id="{D323FC69-3F17-EDAA-4D6F-855ABBCD0275}"/>
                    </a:ext>
                  </a:extLst>
                </p:cNvPr>
                <p:cNvCxnSpPr>
                  <a:cxnSpLocks/>
                </p:cNvCxnSpPr>
                <p:nvPr/>
              </p:nvCxnSpPr>
              <p:spPr>
                <a:xfrm flipV="1">
                  <a:off x="1719884" y="2313591"/>
                  <a:ext cx="0" cy="14304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5" name="Oval 134">
                  <a:extLst>
                    <a:ext uri="{FF2B5EF4-FFF2-40B4-BE49-F238E27FC236}">
                      <a16:creationId xmlns:a16="http://schemas.microsoft.com/office/drawing/2014/main" id="{AE221654-02B0-75A8-34F4-1B5E55681892}"/>
                    </a:ext>
                  </a:extLst>
                </p:cNvPr>
                <p:cNvSpPr/>
                <p:nvPr/>
              </p:nvSpPr>
              <p:spPr>
                <a:xfrm>
                  <a:off x="1697024"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33" name="Straight Connector 132">
                <a:extLst>
                  <a:ext uri="{FF2B5EF4-FFF2-40B4-BE49-F238E27FC236}">
                    <a16:creationId xmlns:a16="http://schemas.microsoft.com/office/drawing/2014/main" id="{91F8A1B1-5C85-D199-719F-838C9D079FA2}"/>
                  </a:ext>
                </a:extLst>
              </p:cNvPr>
              <p:cNvCxnSpPr>
                <a:cxnSpLocks/>
              </p:cNvCxnSpPr>
              <p:nvPr/>
            </p:nvCxnSpPr>
            <p:spPr>
              <a:xfrm flipH="1">
                <a:off x="2512807" y="2457536"/>
                <a:ext cx="84772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4BED29BB-CDA6-E012-8338-7855D1C4DB28}"/>
                </a:ext>
              </a:extLst>
            </p:cNvPr>
            <p:cNvGrpSpPr/>
            <p:nvPr/>
          </p:nvGrpSpPr>
          <p:grpSpPr>
            <a:xfrm>
              <a:off x="5503594" y="2130058"/>
              <a:ext cx="1389775" cy="1944758"/>
              <a:chOff x="6380616" y="2113181"/>
              <a:chExt cx="1389775" cy="1944758"/>
            </a:xfrm>
          </p:grpSpPr>
          <p:grpSp>
            <p:nvGrpSpPr>
              <p:cNvPr id="143" name="Group 142">
                <a:extLst>
                  <a:ext uri="{FF2B5EF4-FFF2-40B4-BE49-F238E27FC236}">
                    <a16:creationId xmlns:a16="http://schemas.microsoft.com/office/drawing/2014/main" id="{1388E0D4-2B99-5D1D-7176-F26F1C69637C}"/>
                  </a:ext>
                </a:extLst>
              </p:cNvPr>
              <p:cNvGrpSpPr/>
              <p:nvPr/>
            </p:nvGrpSpPr>
            <p:grpSpPr>
              <a:xfrm>
                <a:off x="6888259" y="2671146"/>
                <a:ext cx="45719" cy="1386793"/>
                <a:chOff x="1695832" y="2551137"/>
                <a:chExt cx="45719" cy="1386793"/>
              </a:xfrm>
            </p:grpSpPr>
            <p:cxnSp>
              <p:nvCxnSpPr>
                <p:cNvPr id="146" name="Straight Connector 145">
                  <a:extLst>
                    <a:ext uri="{FF2B5EF4-FFF2-40B4-BE49-F238E27FC236}">
                      <a16:creationId xmlns:a16="http://schemas.microsoft.com/office/drawing/2014/main" id="{09723B32-A92C-2BB3-1424-F1EC3E905DAF}"/>
                    </a:ext>
                  </a:extLst>
                </p:cNvPr>
                <p:cNvCxnSpPr>
                  <a:cxnSpLocks/>
                </p:cNvCxnSpPr>
                <p:nvPr/>
              </p:nvCxnSpPr>
              <p:spPr>
                <a:xfrm flipV="1">
                  <a:off x="1719883" y="2551137"/>
                  <a:ext cx="0" cy="134822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47" name="Oval 146">
                  <a:extLst>
                    <a:ext uri="{FF2B5EF4-FFF2-40B4-BE49-F238E27FC236}">
                      <a16:creationId xmlns:a16="http://schemas.microsoft.com/office/drawing/2014/main" id="{69CA836E-67C9-CCB1-A81F-27111E8F229F}"/>
                    </a:ext>
                  </a:extLst>
                </p:cNvPr>
                <p:cNvSpPr/>
                <p:nvPr/>
              </p:nvSpPr>
              <p:spPr>
                <a:xfrm>
                  <a:off x="1695832" y="3892211"/>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4" name="TextBox 143">
                <a:extLst>
                  <a:ext uri="{FF2B5EF4-FFF2-40B4-BE49-F238E27FC236}">
                    <a16:creationId xmlns:a16="http://schemas.microsoft.com/office/drawing/2014/main" id="{C51CD1D1-634F-7E64-716E-C121AE0B80F2}"/>
                  </a:ext>
                </a:extLst>
              </p:cNvPr>
              <p:cNvSpPr txBox="1"/>
              <p:nvPr/>
            </p:nvSpPr>
            <p:spPr>
              <a:xfrm>
                <a:off x="6380616" y="2113181"/>
                <a:ext cx="138977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Off-shore Wind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17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45" name="Straight Connector 144">
                <a:extLst>
                  <a:ext uri="{FF2B5EF4-FFF2-40B4-BE49-F238E27FC236}">
                    <a16:creationId xmlns:a16="http://schemas.microsoft.com/office/drawing/2014/main" id="{C7AF5356-46E9-F98D-4FA4-F58E308BF371}"/>
                  </a:ext>
                </a:extLst>
              </p:cNvPr>
              <p:cNvCxnSpPr>
                <a:cxnSpLocks/>
              </p:cNvCxnSpPr>
              <p:nvPr/>
            </p:nvCxnSpPr>
            <p:spPr>
              <a:xfrm flipH="1">
                <a:off x="6488447" y="2671146"/>
                <a:ext cx="908815"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42086A55-6B77-150D-2FB1-BCF6FC86F11B}"/>
                </a:ext>
              </a:extLst>
            </p:cNvPr>
            <p:cNvGrpSpPr/>
            <p:nvPr/>
          </p:nvGrpSpPr>
          <p:grpSpPr>
            <a:xfrm>
              <a:off x="4025489" y="4691494"/>
              <a:ext cx="1390922" cy="938214"/>
              <a:chOff x="3779535" y="4548272"/>
              <a:chExt cx="1390922" cy="938214"/>
            </a:xfrm>
          </p:grpSpPr>
          <p:grpSp>
            <p:nvGrpSpPr>
              <p:cNvPr id="149" name="Group 148">
                <a:extLst>
                  <a:ext uri="{FF2B5EF4-FFF2-40B4-BE49-F238E27FC236}">
                    <a16:creationId xmlns:a16="http://schemas.microsoft.com/office/drawing/2014/main" id="{20E82E57-88EE-B171-6B06-54C072C7C412}"/>
                  </a:ext>
                </a:extLst>
              </p:cNvPr>
              <p:cNvGrpSpPr/>
              <p:nvPr/>
            </p:nvGrpSpPr>
            <p:grpSpPr>
              <a:xfrm rot="10800000">
                <a:off x="4290645" y="4548272"/>
                <a:ext cx="45719" cy="509487"/>
                <a:chOff x="1698612" y="3257376"/>
                <a:chExt cx="45719" cy="509487"/>
              </a:xfrm>
            </p:grpSpPr>
            <p:cxnSp>
              <p:nvCxnSpPr>
                <p:cNvPr id="152" name="Straight Connector 151">
                  <a:extLst>
                    <a:ext uri="{FF2B5EF4-FFF2-40B4-BE49-F238E27FC236}">
                      <a16:creationId xmlns:a16="http://schemas.microsoft.com/office/drawing/2014/main" id="{04002B55-5644-2FE0-C6F5-D264190159FD}"/>
                    </a:ext>
                  </a:extLst>
                </p:cNvPr>
                <p:cNvCxnSpPr>
                  <a:cxnSpLocks/>
                </p:cNvCxnSpPr>
                <p:nvPr/>
              </p:nvCxnSpPr>
              <p:spPr>
                <a:xfrm rot="10800000">
                  <a:off x="1719884" y="3257376"/>
                  <a:ext cx="0" cy="48662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84682CAB-346C-FBFD-1088-262D21675B52}"/>
                    </a:ext>
                  </a:extLst>
                </p:cNvPr>
                <p:cNvSpPr/>
                <p:nvPr/>
              </p:nvSpPr>
              <p:spPr>
                <a:xfrm>
                  <a:off x="1698612" y="3721144"/>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0" name="TextBox 149">
                <a:extLst>
                  <a:ext uri="{FF2B5EF4-FFF2-40B4-BE49-F238E27FC236}">
                    <a16:creationId xmlns:a16="http://schemas.microsoft.com/office/drawing/2014/main" id="{D9C7F549-EEB0-FCC7-24E3-85648E1BB411}"/>
                  </a:ext>
                </a:extLst>
              </p:cNvPr>
              <p:cNvSpPr txBox="1"/>
              <p:nvPr/>
            </p:nvSpPr>
            <p:spPr>
              <a:xfrm>
                <a:off x="3779535" y="5055599"/>
                <a:ext cx="13909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Battery Electric Trucks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792,000*</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51" name="Straight Connector 150">
                <a:extLst>
                  <a:ext uri="{FF2B5EF4-FFF2-40B4-BE49-F238E27FC236}">
                    <a16:creationId xmlns:a16="http://schemas.microsoft.com/office/drawing/2014/main" id="{61ECB85A-AA76-D5CC-4EDC-FFCD8859287F}"/>
                  </a:ext>
                </a:extLst>
              </p:cNvPr>
              <p:cNvCxnSpPr>
                <a:cxnSpLocks/>
              </p:cNvCxnSpPr>
              <p:nvPr/>
            </p:nvCxnSpPr>
            <p:spPr>
              <a:xfrm flipH="1">
                <a:off x="3865476" y="5063852"/>
                <a:ext cx="899231" cy="835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2" name="Group 171">
              <a:extLst>
                <a:ext uri="{FF2B5EF4-FFF2-40B4-BE49-F238E27FC236}">
                  <a16:creationId xmlns:a16="http://schemas.microsoft.com/office/drawing/2014/main" id="{B2195722-7B98-82AD-4330-782396CC60D1}"/>
                </a:ext>
              </a:extLst>
            </p:cNvPr>
            <p:cNvGrpSpPr/>
            <p:nvPr/>
          </p:nvGrpSpPr>
          <p:grpSpPr>
            <a:xfrm>
              <a:off x="7210139" y="1924186"/>
              <a:ext cx="1080525" cy="2118503"/>
              <a:chOff x="6458290" y="2019695"/>
              <a:chExt cx="1080525" cy="2118503"/>
            </a:xfrm>
          </p:grpSpPr>
          <p:grpSp>
            <p:nvGrpSpPr>
              <p:cNvPr id="173" name="Group 172">
                <a:extLst>
                  <a:ext uri="{FF2B5EF4-FFF2-40B4-BE49-F238E27FC236}">
                    <a16:creationId xmlns:a16="http://schemas.microsoft.com/office/drawing/2014/main" id="{DB235961-C757-77F8-08D6-D1BA67C7C95A}"/>
                  </a:ext>
                </a:extLst>
              </p:cNvPr>
              <p:cNvGrpSpPr/>
              <p:nvPr/>
            </p:nvGrpSpPr>
            <p:grpSpPr>
              <a:xfrm>
                <a:off x="6458290" y="2019695"/>
                <a:ext cx="1080525" cy="2118503"/>
                <a:chOff x="7355835" y="2019695"/>
                <a:chExt cx="1080525" cy="2118503"/>
              </a:xfrm>
            </p:grpSpPr>
            <p:grpSp>
              <p:nvGrpSpPr>
                <p:cNvPr id="177" name="Group 176">
                  <a:extLst>
                    <a:ext uri="{FF2B5EF4-FFF2-40B4-BE49-F238E27FC236}">
                      <a16:creationId xmlns:a16="http://schemas.microsoft.com/office/drawing/2014/main" id="{8DA905B9-6DE1-7F4D-7E33-54C5EA3D3921}"/>
                    </a:ext>
                  </a:extLst>
                </p:cNvPr>
                <p:cNvGrpSpPr/>
                <p:nvPr/>
              </p:nvGrpSpPr>
              <p:grpSpPr>
                <a:xfrm>
                  <a:off x="8202530" y="3524360"/>
                  <a:ext cx="45719" cy="613838"/>
                  <a:chOff x="1066939" y="3450070"/>
                  <a:chExt cx="45719" cy="613838"/>
                </a:xfrm>
              </p:grpSpPr>
              <p:cxnSp>
                <p:nvCxnSpPr>
                  <p:cNvPr id="180" name="Straight Connector 179">
                    <a:extLst>
                      <a:ext uri="{FF2B5EF4-FFF2-40B4-BE49-F238E27FC236}">
                        <a16:creationId xmlns:a16="http://schemas.microsoft.com/office/drawing/2014/main" id="{AB912B1D-5C0C-BE90-B526-CBE0BB7C2CD2}"/>
                      </a:ext>
                    </a:extLst>
                  </p:cNvPr>
                  <p:cNvCxnSpPr>
                    <a:cxnSpLocks/>
                  </p:cNvCxnSpPr>
                  <p:nvPr/>
                </p:nvCxnSpPr>
                <p:spPr>
                  <a:xfrm flipV="1">
                    <a:off x="1081701" y="3450070"/>
                    <a:ext cx="0" cy="61383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81" name="Oval 180">
                    <a:extLst>
                      <a:ext uri="{FF2B5EF4-FFF2-40B4-BE49-F238E27FC236}">
                        <a16:creationId xmlns:a16="http://schemas.microsoft.com/office/drawing/2014/main" id="{73A09F3A-701D-766D-3F88-6A419ED8FE66}"/>
                      </a:ext>
                    </a:extLst>
                  </p:cNvPr>
                  <p:cNvSpPr/>
                  <p:nvPr/>
                </p:nvSpPr>
                <p:spPr>
                  <a:xfrm>
                    <a:off x="1066939" y="4013147"/>
                    <a:ext cx="45719" cy="45719"/>
                  </a:xfrm>
                  <a:prstGeom prst="ellips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8" name="TextBox 177">
                  <a:extLst>
                    <a:ext uri="{FF2B5EF4-FFF2-40B4-BE49-F238E27FC236}">
                      <a16:creationId xmlns:a16="http://schemas.microsoft.com/office/drawing/2014/main" id="{92FA8FD9-BCAB-EE9F-94ED-6BC96B8D25D5}"/>
                    </a:ext>
                  </a:extLst>
                </p:cNvPr>
                <p:cNvSpPr txBox="1"/>
                <p:nvPr/>
              </p:nvSpPr>
              <p:spPr>
                <a:xfrm>
                  <a:off x="7430780" y="2019695"/>
                  <a:ext cx="10055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Solar replacing Natural Gas (</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10 GW*</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 </a:t>
                  </a:r>
                  <a:endParaRPr kumimoji="0" lang="en-IE"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179" name="Straight Connector 178">
                  <a:extLst>
                    <a:ext uri="{FF2B5EF4-FFF2-40B4-BE49-F238E27FC236}">
                      <a16:creationId xmlns:a16="http://schemas.microsoft.com/office/drawing/2014/main" id="{3805A19F-B174-BBF8-827C-33B4E0DDF074}"/>
                    </a:ext>
                  </a:extLst>
                </p:cNvPr>
                <p:cNvCxnSpPr>
                  <a:cxnSpLocks/>
                </p:cNvCxnSpPr>
                <p:nvPr/>
              </p:nvCxnSpPr>
              <p:spPr>
                <a:xfrm flipH="1">
                  <a:off x="7355835" y="2754437"/>
                  <a:ext cx="85687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74" name="Group 173">
                <a:extLst>
                  <a:ext uri="{FF2B5EF4-FFF2-40B4-BE49-F238E27FC236}">
                    <a16:creationId xmlns:a16="http://schemas.microsoft.com/office/drawing/2014/main" id="{6C49B5BF-4192-A038-F317-0A38E5C5513B}"/>
                  </a:ext>
                </a:extLst>
              </p:cNvPr>
              <p:cNvGrpSpPr/>
              <p:nvPr/>
            </p:nvGrpSpPr>
            <p:grpSpPr>
              <a:xfrm>
                <a:off x="6868033" y="2749524"/>
                <a:ext cx="459178" cy="768376"/>
                <a:chOff x="7577823" y="2749524"/>
                <a:chExt cx="459178" cy="768376"/>
              </a:xfrm>
            </p:grpSpPr>
            <p:cxnSp>
              <p:nvCxnSpPr>
                <p:cNvPr id="175" name="Straight Connector 174">
                  <a:extLst>
                    <a:ext uri="{FF2B5EF4-FFF2-40B4-BE49-F238E27FC236}">
                      <a16:creationId xmlns:a16="http://schemas.microsoft.com/office/drawing/2014/main" id="{8C5143CB-4B4C-A0AA-D919-BFA22D5B81F8}"/>
                    </a:ext>
                  </a:extLst>
                </p:cNvPr>
                <p:cNvCxnSpPr>
                  <a:cxnSpLocks/>
                </p:cNvCxnSpPr>
                <p:nvPr/>
              </p:nvCxnSpPr>
              <p:spPr>
                <a:xfrm flipH="1">
                  <a:off x="7577823" y="3517900"/>
                  <a:ext cx="459178"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87A8C04E-699D-4307-3D8E-4B2C0F374FB6}"/>
                    </a:ext>
                  </a:extLst>
                </p:cNvPr>
                <p:cNvCxnSpPr>
                  <a:cxnSpLocks/>
                </p:cNvCxnSpPr>
                <p:nvPr/>
              </p:nvCxnSpPr>
              <p:spPr>
                <a:xfrm>
                  <a:off x="7587349" y="2749524"/>
                  <a:ext cx="0" cy="76837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cxnSp>
          <p:nvCxnSpPr>
            <p:cNvPr id="263" name="Straight Connector 262">
              <a:extLst>
                <a:ext uri="{FF2B5EF4-FFF2-40B4-BE49-F238E27FC236}">
                  <a16:creationId xmlns:a16="http://schemas.microsoft.com/office/drawing/2014/main" id="{A862B22C-3ED6-60AE-4AAF-8AC8A0568772}"/>
                </a:ext>
              </a:extLst>
            </p:cNvPr>
            <p:cNvCxnSpPr>
              <a:cxnSpLocks/>
            </p:cNvCxnSpPr>
            <p:nvPr/>
          </p:nvCxnSpPr>
          <p:spPr>
            <a:xfrm flipH="1">
              <a:off x="9901540" y="2431693"/>
              <a:ext cx="707212"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66" name="TextBox 265">
              <a:extLst>
                <a:ext uri="{FF2B5EF4-FFF2-40B4-BE49-F238E27FC236}">
                  <a16:creationId xmlns:a16="http://schemas.microsoft.com/office/drawing/2014/main" id="{92D9BF57-F48E-392A-B80E-F9BF4B3CD4C0}"/>
                </a:ext>
              </a:extLst>
            </p:cNvPr>
            <p:cNvSpPr txBox="1"/>
            <p:nvPr/>
          </p:nvSpPr>
          <p:spPr>
            <a:xfrm>
              <a:off x="10134866" y="2650756"/>
              <a:ext cx="10055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Biogas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r>
                <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5.7* TWh</a:t>
              </a: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a:t>
              </a:r>
            </a:p>
          </p:txBody>
        </p:sp>
        <p:cxnSp>
          <p:nvCxnSpPr>
            <p:cNvPr id="92" name="Straight Connector 91">
              <a:extLst>
                <a:ext uri="{FF2B5EF4-FFF2-40B4-BE49-F238E27FC236}">
                  <a16:creationId xmlns:a16="http://schemas.microsoft.com/office/drawing/2014/main" id="{F7C25F43-E483-D06B-2713-8B30912D22E6}"/>
                </a:ext>
              </a:extLst>
            </p:cNvPr>
            <p:cNvCxnSpPr>
              <a:cxnSpLocks/>
            </p:cNvCxnSpPr>
            <p:nvPr/>
          </p:nvCxnSpPr>
          <p:spPr>
            <a:xfrm flipH="1">
              <a:off x="10439965" y="2688023"/>
              <a:ext cx="36369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8A0A0AE-5824-5242-32AC-03EFEECF4530}"/>
                </a:ext>
              </a:extLst>
            </p:cNvPr>
            <p:cNvCxnSpPr>
              <a:cxnSpLocks/>
            </p:cNvCxnSpPr>
            <p:nvPr/>
          </p:nvCxnSpPr>
          <p:spPr>
            <a:xfrm flipV="1">
              <a:off x="10608752" y="2424017"/>
              <a:ext cx="0" cy="26400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5" name="Straight Connector 4">
            <a:extLst>
              <a:ext uri="{FF2B5EF4-FFF2-40B4-BE49-F238E27FC236}">
                <a16:creationId xmlns:a16="http://schemas.microsoft.com/office/drawing/2014/main" id="{76CF43A8-F0DA-4A8C-721B-A7BE4E61EA13}"/>
              </a:ext>
            </a:extLst>
          </p:cNvPr>
          <p:cNvCxnSpPr>
            <a:cxnSpLocks/>
          </p:cNvCxnSpPr>
          <p:nvPr/>
        </p:nvCxnSpPr>
        <p:spPr>
          <a:xfrm flipH="1">
            <a:off x="9183327" y="5300749"/>
            <a:ext cx="443829"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C38EAB8-E75A-7068-1D0F-D2CFFB29FD5F}"/>
              </a:ext>
            </a:extLst>
          </p:cNvPr>
          <p:cNvCxnSpPr>
            <a:cxnSpLocks/>
          </p:cNvCxnSpPr>
          <p:nvPr/>
        </p:nvCxnSpPr>
        <p:spPr>
          <a:xfrm flipV="1">
            <a:off x="9397627" y="5084592"/>
            <a:ext cx="0" cy="20829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237" name="Group 236">
            <a:extLst>
              <a:ext uri="{FF2B5EF4-FFF2-40B4-BE49-F238E27FC236}">
                <a16:creationId xmlns:a16="http://schemas.microsoft.com/office/drawing/2014/main" id="{362570B3-033E-ABA1-8D84-0CE17A901176}"/>
              </a:ext>
            </a:extLst>
          </p:cNvPr>
          <p:cNvGrpSpPr/>
          <p:nvPr/>
        </p:nvGrpSpPr>
        <p:grpSpPr>
          <a:xfrm>
            <a:off x="3121891" y="3674751"/>
            <a:ext cx="4748109" cy="543357"/>
            <a:chOff x="3121891" y="3674751"/>
            <a:chExt cx="4748109" cy="543357"/>
          </a:xfrm>
        </p:grpSpPr>
        <p:sp>
          <p:nvSpPr>
            <p:cNvPr id="7" name="Rectangle 6">
              <a:extLst>
                <a:ext uri="{FF2B5EF4-FFF2-40B4-BE49-F238E27FC236}">
                  <a16:creationId xmlns:a16="http://schemas.microsoft.com/office/drawing/2014/main" id="{3B2C57E7-A85A-B03B-E175-97705DD234AC}"/>
                </a:ext>
              </a:extLst>
            </p:cNvPr>
            <p:cNvSpPr/>
            <p:nvPr/>
          </p:nvSpPr>
          <p:spPr>
            <a:xfrm>
              <a:off x="3121891" y="4107523"/>
              <a:ext cx="791921" cy="110585"/>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1" name="Rectangle 230">
              <a:extLst>
                <a:ext uri="{FF2B5EF4-FFF2-40B4-BE49-F238E27FC236}">
                  <a16:creationId xmlns:a16="http://schemas.microsoft.com/office/drawing/2014/main" id="{80CEB516-AE67-F944-0675-246459DD3C71}"/>
                </a:ext>
              </a:extLst>
            </p:cNvPr>
            <p:cNvSpPr/>
            <p:nvPr/>
          </p:nvSpPr>
          <p:spPr>
            <a:xfrm flipV="1">
              <a:off x="5169796" y="3674751"/>
              <a:ext cx="2700204" cy="430887"/>
            </a:xfrm>
            <a:prstGeom prst="rect">
              <a:avLst/>
            </a:prstGeom>
            <a:solidFill>
              <a:srgbClr val="FFB1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38" name="Group 237">
            <a:extLst>
              <a:ext uri="{FF2B5EF4-FFF2-40B4-BE49-F238E27FC236}">
                <a16:creationId xmlns:a16="http://schemas.microsoft.com/office/drawing/2014/main" id="{0B47E1F9-59E9-F854-F26D-DC386D597618}"/>
              </a:ext>
            </a:extLst>
          </p:cNvPr>
          <p:cNvGrpSpPr/>
          <p:nvPr/>
        </p:nvGrpSpPr>
        <p:grpSpPr>
          <a:xfrm>
            <a:off x="2065191" y="4105558"/>
            <a:ext cx="3082866" cy="451357"/>
            <a:chOff x="2065191" y="4105558"/>
            <a:chExt cx="3082866" cy="451357"/>
          </a:xfrm>
        </p:grpSpPr>
        <p:sp>
          <p:nvSpPr>
            <p:cNvPr id="235" name="Rectangle 234">
              <a:extLst>
                <a:ext uri="{FF2B5EF4-FFF2-40B4-BE49-F238E27FC236}">
                  <a16:creationId xmlns:a16="http://schemas.microsoft.com/office/drawing/2014/main" id="{20671246-25B0-43E0-F635-DFD3987FD0A5}"/>
                </a:ext>
              </a:extLst>
            </p:cNvPr>
            <p:cNvSpPr/>
            <p:nvPr/>
          </p:nvSpPr>
          <p:spPr>
            <a:xfrm>
              <a:off x="2065191" y="4107522"/>
              <a:ext cx="1056699" cy="449393"/>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6" name="Rectangle 235">
              <a:extLst>
                <a:ext uri="{FF2B5EF4-FFF2-40B4-BE49-F238E27FC236}">
                  <a16:creationId xmlns:a16="http://schemas.microsoft.com/office/drawing/2014/main" id="{B5AA0785-B563-48E8-A728-850F9FA73265}"/>
                </a:ext>
              </a:extLst>
            </p:cNvPr>
            <p:cNvSpPr/>
            <p:nvPr/>
          </p:nvSpPr>
          <p:spPr>
            <a:xfrm>
              <a:off x="3913812" y="4105558"/>
              <a:ext cx="1234245" cy="324767"/>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Rectangle 7">
            <a:extLst>
              <a:ext uri="{FF2B5EF4-FFF2-40B4-BE49-F238E27FC236}">
                <a16:creationId xmlns:a16="http://schemas.microsoft.com/office/drawing/2014/main" id="{633A883E-A1AC-ABE2-50C0-E6EF5B71F63C}"/>
              </a:ext>
            </a:extLst>
          </p:cNvPr>
          <p:cNvSpPr/>
          <p:nvPr/>
        </p:nvSpPr>
        <p:spPr>
          <a:xfrm>
            <a:off x="7997087" y="3596046"/>
            <a:ext cx="293577" cy="469504"/>
          </a:xfrm>
          <a:prstGeom prst="rect">
            <a:avLst/>
          </a:prstGeom>
          <a:solidFill>
            <a:srgbClr val="FFC000">
              <a:alpha val="26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1" name="Group 30">
            <a:extLst>
              <a:ext uri="{FF2B5EF4-FFF2-40B4-BE49-F238E27FC236}">
                <a16:creationId xmlns:a16="http://schemas.microsoft.com/office/drawing/2014/main" id="{74A17772-1E5C-6F9B-716E-E00B42D98C84}"/>
              </a:ext>
            </a:extLst>
          </p:cNvPr>
          <p:cNvGrpSpPr/>
          <p:nvPr/>
        </p:nvGrpSpPr>
        <p:grpSpPr>
          <a:xfrm>
            <a:off x="8785214" y="1781809"/>
            <a:ext cx="1090800" cy="1185066"/>
            <a:chOff x="8785214" y="1781809"/>
            <a:chExt cx="1090800" cy="1185066"/>
          </a:xfrm>
        </p:grpSpPr>
        <p:sp>
          <p:nvSpPr>
            <p:cNvPr id="29" name="Rectangle 28">
              <a:extLst>
                <a:ext uri="{FF2B5EF4-FFF2-40B4-BE49-F238E27FC236}">
                  <a16:creationId xmlns:a16="http://schemas.microsoft.com/office/drawing/2014/main" id="{F50EC978-4D13-312D-A608-D12D26AB562B}"/>
                </a:ext>
              </a:extLst>
            </p:cNvPr>
            <p:cNvSpPr/>
            <p:nvPr/>
          </p:nvSpPr>
          <p:spPr>
            <a:xfrm>
              <a:off x="8785214" y="2341869"/>
              <a:ext cx="433234" cy="625006"/>
            </a:xfrm>
            <a:prstGeom prst="rect">
              <a:avLst/>
            </a:prstGeom>
            <a:solidFill>
              <a:schemeClr val="accent6">
                <a:lumMod val="75000"/>
                <a:alpha val="26000"/>
              </a:scheme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70EC73F4-538A-8431-E2CA-B6E45386348E}"/>
                </a:ext>
              </a:extLst>
            </p:cNvPr>
            <p:cNvSpPr/>
            <p:nvPr/>
          </p:nvSpPr>
          <p:spPr>
            <a:xfrm>
              <a:off x="9647910" y="1781809"/>
              <a:ext cx="228104" cy="451943"/>
            </a:xfrm>
            <a:prstGeom prst="rect">
              <a:avLst/>
            </a:prstGeom>
            <a:solidFill>
              <a:schemeClr val="accent6">
                <a:lumMod val="75000"/>
                <a:alpha val="26000"/>
              </a:scheme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24" name="TextBox 223">
            <a:extLst>
              <a:ext uri="{FF2B5EF4-FFF2-40B4-BE49-F238E27FC236}">
                <a16:creationId xmlns:a16="http://schemas.microsoft.com/office/drawing/2014/main" id="{C04B9831-FAD2-0400-CFF9-BF5CC6C686DD}"/>
              </a:ext>
            </a:extLst>
          </p:cNvPr>
          <p:cNvSpPr txBox="1"/>
          <p:nvPr/>
        </p:nvSpPr>
        <p:spPr>
          <a:xfrm>
            <a:off x="5246894" y="4962728"/>
            <a:ext cx="3611959" cy="1477328"/>
          </a:xfrm>
          <a:prstGeom prst="rect">
            <a:avLst/>
          </a:prstGeom>
          <a:solidFill>
            <a:srgbClr val="F5E095"/>
          </a:solidFill>
          <a:ln>
            <a:solidFill>
              <a:schemeClr val="tx1"/>
            </a:solidFill>
          </a:ln>
        </p:spPr>
        <p:txBody>
          <a:bodyPr wrap="square" rtlCol="0">
            <a:spAutoFit/>
          </a:bodyPr>
          <a:lstStyle/>
          <a:p>
            <a:pPr algn="ctr"/>
            <a:r>
              <a:rPr lang="en-IE"/>
              <a:t>Renewables become relatively expensive in a scenario with historically low gas prices, or if biofuels are more expensive than anticipated </a:t>
            </a:r>
          </a:p>
        </p:txBody>
      </p:sp>
    </p:spTree>
    <p:extLst>
      <p:ext uri="{BB962C8B-B14F-4D97-AF65-F5344CB8AC3E}">
        <p14:creationId xmlns:p14="http://schemas.microsoft.com/office/powerpoint/2010/main" val="131582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40E0D-0B18-96F1-728E-E8F295F2D08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A39C052-AA96-F47F-92E2-47A1E0B692F9}"/>
              </a:ext>
            </a:extLst>
          </p:cNvPr>
          <p:cNvSpPr>
            <a:spLocks noGrp="1"/>
          </p:cNvSpPr>
          <p:nvPr>
            <p:ph type="title"/>
          </p:nvPr>
        </p:nvSpPr>
        <p:spPr>
          <a:xfrm>
            <a:off x="369574" y="517705"/>
            <a:ext cx="11909512" cy="951314"/>
          </a:xfrm>
        </p:spPr>
        <p:txBody>
          <a:bodyPr>
            <a:normAutofit/>
          </a:bodyPr>
          <a:lstStyle/>
          <a:p>
            <a:r>
              <a:rPr lang="en-US" sz="2400"/>
              <a:t>iMACC: Sensitivity (Compliance)</a:t>
            </a:r>
            <a:br>
              <a:rPr lang="en-US"/>
            </a:br>
            <a:endParaRPr lang="en-IE"/>
          </a:p>
        </p:txBody>
      </p:sp>
      <p:pic>
        <p:nvPicPr>
          <p:cNvPr id="3" name="Picture 2" descr="Energy Policy and Modelling Group | University College Cork">
            <a:extLst>
              <a:ext uri="{FF2B5EF4-FFF2-40B4-BE49-F238E27FC236}">
                <a16:creationId xmlns:a16="http://schemas.microsoft.com/office/drawing/2014/main" id="{4ADFEB0F-8DC2-60A0-DE42-327413160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pic>
        <p:nvPicPr>
          <p:cNvPr id="105" name="Content Placeholder 6">
            <a:extLst>
              <a:ext uri="{FF2B5EF4-FFF2-40B4-BE49-F238E27FC236}">
                <a16:creationId xmlns:a16="http://schemas.microsoft.com/office/drawing/2014/main" id="{C5FF1481-F7AE-4758-DFF3-2A0EB3AC5E76}"/>
              </a:ext>
            </a:extLst>
          </p:cNvPr>
          <p:cNvPicPr>
            <a:picLocks noChangeAspect="1"/>
          </p:cNvPicPr>
          <p:nvPr/>
        </p:nvPicPr>
        <p:blipFill>
          <a:blip r:embed="rId4"/>
          <a:srcRect/>
          <a:stretch/>
        </p:blipFill>
        <p:spPr>
          <a:xfrm>
            <a:off x="1242760" y="1777310"/>
            <a:ext cx="9365992" cy="4682996"/>
          </a:xfrm>
          <a:prstGeom prst="rect">
            <a:avLst/>
          </a:prstGeom>
        </p:spPr>
      </p:pic>
      <p:grpSp>
        <p:nvGrpSpPr>
          <p:cNvPr id="4" name="Group 3">
            <a:extLst>
              <a:ext uri="{FF2B5EF4-FFF2-40B4-BE49-F238E27FC236}">
                <a16:creationId xmlns:a16="http://schemas.microsoft.com/office/drawing/2014/main" id="{E5575F0A-0090-D45F-B66F-00EFD41FC0B2}"/>
              </a:ext>
            </a:extLst>
          </p:cNvPr>
          <p:cNvGrpSpPr/>
          <p:nvPr/>
        </p:nvGrpSpPr>
        <p:grpSpPr>
          <a:xfrm>
            <a:off x="2177012" y="1416499"/>
            <a:ext cx="7450578" cy="335773"/>
            <a:chOff x="903798" y="1397449"/>
            <a:chExt cx="7450578" cy="335773"/>
          </a:xfrm>
        </p:grpSpPr>
        <p:grpSp>
          <p:nvGrpSpPr>
            <p:cNvPr id="10" name="Group 9">
              <a:extLst>
                <a:ext uri="{FF2B5EF4-FFF2-40B4-BE49-F238E27FC236}">
                  <a16:creationId xmlns:a16="http://schemas.microsoft.com/office/drawing/2014/main" id="{1D5618B7-5E96-9728-BC6B-B87BAC8D3B43}"/>
                </a:ext>
              </a:extLst>
            </p:cNvPr>
            <p:cNvGrpSpPr/>
            <p:nvPr/>
          </p:nvGrpSpPr>
          <p:grpSpPr>
            <a:xfrm>
              <a:off x="903798" y="1397449"/>
              <a:ext cx="7404856" cy="335773"/>
              <a:chOff x="1865823" y="1397449"/>
              <a:chExt cx="7404856" cy="335773"/>
            </a:xfrm>
          </p:grpSpPr>
          <p:pic>
            <p:nvPicPr>
              <p:cNvPr id="13" name="Picture 12">
                <a:extLst>
                  <a:ext uri="{FF2B5EF4-FFF2-40B4-BE49-F238E27FC236}">
                    <a16:creationId xmlns:a16="http://schemas.microsoft.com/office/drawing/2014/main" id="{84579EA9-BAC2-28E2-DACE-6EE099016AF5}"/>
                  </a:ext>
                </a:extLst>
              </p:cNvPr>
              <p:cNvPicPr>
                <a:picLocks/>
              </p:cNvPicPr>
              <p:nvPr/>
            </p:nvPicPr>
            <p:blipFill>
              <a:blip r:embed="rId5"/>
              <a:stretch>
                <a:fillRect/>
              </a:stretch>
            </p:blipFill>
            <p:spPr>
              <a:xfrm>
                <a:off x="4217631" y="1470408"/>
                <a:ext cx="360000" cy="180000"/>
              </a:xfrm>
              <a:prstGeom prst="rect">
                <a:avLst/>
              </a:prstGeom>
              <a:ln>
                <a:solidFill>
                  <a:schemeClr val="tx1"/>
                </a:solidFill>
              </a:ln>
            </p:spPr>
          </p:pic>
          <p:sp>
            <p:nvSpPr>
              <p:cNvPr id="14" name="TextBox 13">
                <a:extLst>
                  <a:ext uri="{FF2B5EF4-FFF2-40B4-BE49-F238E27FC236}">
                    <a16:creationId xmlns:a16="http://schemas.microsoft.com/office/drawing/2014/main" id="{55FF6482-08BE-DA21-48E9-4262CBE45B6F}"/>
                  </a:ext>
                </a:extLst>
              </p:cNvPr>
              <p:cNvSpPr txBox="1"/>
              <p:nvPr/>
            </p:nvSpPr>
            <p:spPr>
              <a:xfrm>
                <a:off x="5565992" y="1454059"/>
                <a:ext cx="103127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Residential</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936C3C5-9762-91D9-1777-A136142A2144}"/>
                  </a:ext>
                </a:extLst>
              </p:cNvPr>
              <p:cNvGrpSpPr/>
              <p:nvPr/>
            </p:nvGrpSpPr>
            <p:grpSpPr>
              <a:xfrm>
                <a:off x="1865823" y="1397449"/>
                <a:ext cx="7404856" cy="335773"/>
                <a:chOff x="1865823" y="1397449"/>
                <a:chExt cx="7404856" cy="335773"/>
              </a:xfrm>
            </p:grpSpPr>
            <p:grpSp>
              <p:nvGrpSpPr>
                <p:cNvPr id="16" name="Group 15">
                  <a:extLst>
                    <a:ext uri="{FF2B5EF4-FFF2-40B4-BE49-F238E27FC236}">
                      <a16:creationId xmlns:a16="http://schemas.microsoft.com/office/drawing/2014/main" id="{4B4DAFCF-CA7F-A28A-BDF7-328F8A9EDB1F}"/>
                    </a:ext>
                  </a:extLst>
                </p:cNvPr>
                <p:cNvGrpSpPr/>
                <p:nvPr/>
              </p:nvGrpSpPr>
              <p:grpSpPr>
                <a:xfrm>
                  <a:off x="1865823" y="1397449"/>
                  <a:ext cx="7404856" cy="335773"/>
                  <a:chOff x="6067822" y="1376432"/>
                  <a:chExt cx="7404856" cy="335773"/>
                </a:xfrm>
              </p:grpSpPr>
              <p:grpSp>
                <p:nvGrpSpPr>
                  <p:cNvPr id="18" name="Group 17">
                    <a:extLst>
                      <a:ext uri="{FF2B5EF4-FFF2-40B4-BE49-F238E27FC236}">
                        <a16:creationId xmlns:a16="http://schemas.microsoft.com/office/drawing/2014/main" id="{9444938C-478E-5E77-FBDD-F512495AA278}"/>
                      </a:ext>
                    </a:extLst>
                  </p:cNvPr>
                  <p:cNvGrpSpPr/>
                  <p:nvPr/>
                </p:nvGrpSpPr>
                <p:grpSpPr>
                  <a:xfrm>
                    <a:off x="6161186" y="1382135"/>
                    <a:ext cx="1582218" cy="276999"/>
                    <a:chOff x="9555226" y="1915288"/>
                    <a:chExt cx="1582218" cy="276999"/>
                  </a:xfrm>
                </p:grpSpPr>
                <p:pic>
                  <p:nvPicPr>
                    <p:cNvPr id="27" name="Picture 26">
                      <a:extLst>
                        <a:ext uri="{FF2B5EF4-FFF2-40B4-BE49-F238E27FC236}">
                          <a16:creationId xmlns:a16="http://schemas.microsoft.com/office/drawing/2014/main" id="{93CC7DDD-A044-F46F-E5C0-70E89A376A80}"/>
                        </a:ext>
                      </a:extLst>
                    </p:cNvPr>
                    <p:cNvPicPr>
                      <a:picLocks/>
                    </p:cNvPicPr>
                    <p:nvPr/>
                  </p:nvPicPr>
                  <p:blipFill>
                    <a:blip r:embed="rId6"/>
                    <a:stretch>
                      <a:fillRect/>
                    </a:stretch>
                  </p:blipFill>
                  <p:spPr>
                    <a:xfrm>
                      <a:off x="9555226" y="1982838"/>
                      <a:ext cx="360000" cy="180000"/>
                    </a:xfrm>
                    <a:prstGeom prst="rect">
                      <a:avLst/>
                    </a:prstGeom>
                    <a:ln w="6350">
                      <a:solidFill>
                        <a:schemeClr val="tx1"/>
                      </a:solidFill>
                    </a:ln>
                  </p:spPr>
                </p:pic>
                <p:sp>
                  <p:nvSpPr>
                    <p:cNvPr id="28" name="TextBox 27">
                      <a:extLst>
                        <a:ext uri="{FF2B5EF4-FFF2-40B4-BE49-F238E27FC236}">
                          <a16:creationId xmlns:a16="http://schemas.microsoft.com/office/drawing/2014/main" id="{19E68669-8051-A75A-A8EC-B1B0A436C954}"/>
                        </a:ext>
                      </a:extLst>
                    </p:cNvPr>
                    <p:cNvSpPr txBox="1"/>
                    <p:nvPr/>
                  </p:nvSpPr>
                  <p:spPr>
                    <a:xfrm>
                      <a:off x="9915226" y="1915288"/>
                      <a:ext cx="122221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Transport</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8F8A55E8-C850-7A03-4045-37D342E365A4}"/>
                      </a:ext>
                    </a:extLst>
                  </p:cNvPr>
                  <p:cNvGrpSpPr/>
                  <p:nvPr/>
                </p:nvGrpSpPr>
                <p:grpSpPr>
                  <a:xfrm>
                    <a:off x="7656849" y="1400277"/>
                    <a:ext cx="5131970" cy="276999"/>
                    <a:chOff x="9915226" y="2192287"/>
                    <a:chExt cx="5131970" cy="276999"/>
                  </a:xfrm>
                </p:grpSpPr>
                <p:sp>
                  <p:nvSpPr>
                    <p:cNvPr id="25" name="TextBox 24">
                      <a:extLst>
                        <a:ext uri="{FF2B5EF4-FFF2-40B4-BE49-F238E27FC236}">
                          <a16:creationId xmlns:a16="http://schemas.microsoft.com/office/drawing/2014/main" id="{78BE8C84-85CB-A683-E4EF-308208530D2F}"/>
                        </a:ext>
                      </a:extLst>
                    </p:cNvPr>
                    <p:cNvSpPr txBox="1"/>
                    <p:nvPr/>
                  </p:nvSpPr>
                  <p:spPr>
                    <a:xfrm>
                      <a:off x="9915226" y="2192287"/>
                      <a:ext cx="798028"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Services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01C400AD-8B5B-3591-E630-52F85B60AEF9}"/>
                        </a:ext>
                      </a:extLst>
                    </p:cNvPr>
                    <p:cNvPicPr>
                      <a:picLocks/>
                    </p:cNvPicPr>
                    <p:nvPr/>
                  </p:nvPicPr>
                  <p:blipFill>
                    <a:blip r:embed="rId7"/>
                    <a:stretch>
                      <a:fillRect/>
                    </a:stretch>
                  </p:blipFill>
                  <p:spPr>
                    <a:xfrm>
                      <a:off x="14687196" y="2269660"/>
                      <a:ext cx="360000" cy="180000"/>
                    </a:xfrm>
                    <a:prstGeom prst="rect">
                      <a:avLst/>
                    </a:prstGeom>
                    <a:ln w="6350">
                      <a:solidFill>
                        <a:schemeClr val="tx1"/>
                      </a:solidFill>
                    </a:ln>
                  </p:spPr>
                </p:pic>
              </p:grpSp>
              <p:grpSp>
                <p:nvGrpSpPr>
                  <p:cNvPr id="20" name="Group 19">
                    <a:extLst>
                      <a:ext uri="{FF2B5EF4-FFF2-40B4-BE49-F238E27FC236}">
                        <a16:creationId xmlns:a16="http://schemas.microsoft.com/office/drawing/2014/main" id="{8CF913CC-030F-1B01-F6B0-3A47B7F4BC09}"/>
                      </a:ext>
                    </a:extLst>
                  </p:cNvPr>
                  <p:cNvGrpSpPr/>
                  <p:nvPr/>
                </p:nvGrpSpPr>
                <p:grpSpPr>
                  <a:xfrm>
                    <a:off x="10726467" y="1435206"/>
                    <a:ext cx="2033162" cy="276999"/>
                    <a:chOff x="10796763" y="2754201"/>
                    <a:chExt cx="2033162" cy="276999"/>
                  </a:xfrm>
                </p:grpSpPr>
                <p:sp>
                  <p:nvSpPr>
                    <p:cNvPr id="23" name="TextBox 22">
                      <a:extLst>
                        <a:ext uri="{FF2B5EF4-FFF2-40B4-BE49-F238E27FC236}">
                          <a16:creationId xmlns:a16="http://schemas.microsoft.com/office/drawing/2014/main" id="{28F657D7-2CEE-2D0C-48D6-EEA0ACCEFC81}"/>
                        </a:ext>
                      </a:extLst>
                    </p:cNvPr>
                    <p:cNvSpPr txBox="1"/>
                    <p:nvPr/>
                  </p:nvSpPr>
                  <p:spPr>
                    <a:xfrm>
                      <a:off x="11156762" y="2754201"/>
                      <a:ext cx="1673163"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Electricity Supply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27B71183-7D99-2223-7390-E85060C6B45A}"/>
                        </a:ext>
                      </a:extLst>
                    </p:cNvPr>
                    <p:cNvPicPr>
                      <a:picLocks/>
                    </p:cNvPicPr>
                    <p:nvPr/>
                  </p:nvPicPr>
                  <p:blipFill>
                    <a:blip r:embed="rId8"/>
                    <a:stretch>
                      <a:fillRect/>
                    </a:stretch>
                  </p:blipFill>
                  <p:spPr>
                    <a:xfrm>
                      <a:off x="10796763" y="2793175"/>
                      <a:ext cx="360000" cy="180000"/>
                    </a:xfrm>
                    <a:prstGeom prst="rect">
                      <a:avLst/>
                    </a:prstGeom>
                    <a:ln w="6350">
                      <a:solidFill>
                        <a:schemeClr val="tx1"/>
                      </a:solidFill>
                    </a:ln>
                  </p:spPr>
                </p:pic>
              </p:grpSp>
              <p:sp>
                <p:nvSpPr>
                  <p:cNvPr id="21" name="TextBox 20">
                    <a:extLst>
                      <a:ext uri="{FF2B5EF4-FFF2-40B4-BE49-F238E27FC236}">
                        <a16:creationId xmlns:a16="http://schemas.microsoft.com/office/drawing/2014/main" id="{4F4CC4C5-0D8F-4D69-A8D7-5C867515CD80}"/>
                      </a:ext>
                    </a:extLst>
                  </p:cNvPr>
                  <p:cNvSpPr txBox="1"/>
                  <p:nvPr/>
                </p:nvSpPr>
                <p:spPr>
                  <a:xfrm>
                    <a:off x="8746590" y="1413173"/>
                    <a:ext cx="803237"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Industry</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10C2BA51-8C61-A29B-2475-617CBE1F0FD9}"/>
                      </a:ext>
                    </a:extLst>
                  </p:cNvPr>
                  <p:cNvSpPr/>
                  <p:nvPr/>
                </p:nvSpPr>
                <p:spPr>
                  <a:xfrm>
                    <a:off x="6067822" y="1376432"/>
                    <a:ext cx="7404856" cy="333609"/>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Picture 16">
                  <a:extLst>
                    <a:ext uri="{FF2B5EF4-FFF2-40B4-BE49-F238E27FC236}">
                      <a16:creationId xmlns:a16="http://schemas.microsoft.com/office/drawing/2014/main" id="{998BCBAF-1614-9481-05F9-6FC043866959}"/>
                    </a:ext>
                  </a:extLst>
                </p:cNvPr>
                <p:cNvPicPr>
                  <a:picLocks/>
                </p:cNvPicPr>
                <p:nvPr/>
              </p:nvPicPr>
              <p:blipFill>
                <a:blip r:embed="rId9"/>
                <a:stretch>
                  <a:fillRect/>
                </a:stretch>
              </p:blipFill>
              <p:spPr>
                <a:xfrm>
                  <a:off x="5254568" y="1482689"/>
                  <a:ext cx="360000" cy="180000"/>
                </a:xfrm>
                <a:prstGeom prst="rect">
                  <a:avLst/>
                </a:prstGeom>
                <a:ln>
                  <a:solidFill>
                    <a:schemeClr val="tx1"/>
                  </a:solidFill>
                </a:ln>
              </p:spPr>
            </p:pic>
          </p:grpSp>
        </p:grpSp>
        <p:pic>
          <p:nvPicPr>
            <p:cNvPr id="11" name="Picture 10">
              <a:extLst>
                <a:ext uri="{FF2B5EF4-FFF2-40B4-BE49-F238E27FC236}">
                  <a16:creationId xmlns:a16="http://schemas.microsoft.com/office/drawing/2014/main" id="{B16E2E9E-5319-67B7-669F-E92E183E6F4A}"/>
                </a:ext>
              </a:extLst>
            </p:cNvPr>
            <p:cNvPicPr>
              <a:picLocks/>
            </p:cNvPicPr>
            <p:nvPr/>
          </p:nvPicPr>
          <p:blipFill>
            <a:blip r:embed="rId10"/>
            <a:stretch>
              <a:fillRect/>
            </a:stretch>
          </p:blipFill>
          <p:spPr>
            <a:xfrm>
              <a:off x="2152594" y="1473730"/>
              <a:ext cx="360000" cy="180000"/>
            </a:xfrm>
            <a:prstGeom prst="rect">
              <a:avLst/>
            </a:prstGeom>
            <a:ln>
              <a:solidFill>
                <a:schemeClr val="tx1">
                  <a:lumMod val="50000"/>
                  <a:lumOff val="50000"/>
                </a:schemeClr>
              </a:solidFill>
            </a:ln>
          </p:spPr>
        </p:pic>
        <p:sp>
          <p:nvSpPr>
            <p:cNvPr id="12" name="TextBox 11">
              <a:extLst>
                <a:ext uri="{FF2B5EF4-FFF2-40B4-BE49-F238E27FC236}">
                  <a16:creationId xmlns:a16="http://schemas.microsoft.com/office/drawing/2014/main" id="{7E7E7498-47C4-4CC6-B57D-58681919AC66}"/>
                </a:ext>
              </a:extLst>
            </p:cNvPr>
            <p:cNvSpPr txBox="1"/>
            <p:nvPr/>
          </p:nvSpPr>
          <p:spPr>
            <a:xfrm>
              <a:off x="7614444" y="1453649"/>
              <a:ext cx="739932" cy="276999"/>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Biofuels</a:t>
              </a:r>
              <a:endParaRPr kumimoji="0" lang="en-IE"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519104DB-46FD-3266-8BB8-15539A2F00C7}"/>
              </a:ext>
            </a:extLst>
          </p:cNvPr>
          <p:cNvSpPr txBox="1"/>
          <p:nvPr/>
        </p:nvSpPr>
        <p:spPr>
          <a:xfrm>
            <a:off x="9134204" y="6481200"/>
            <a:ext cx="1932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1" u="none" strike="noStrike" kern="1200" cap="none" spc="0" normalizeH="0" baseline="0" noProof="0">
                <a:ln>
                  <a:noFill/>
                </a:ln>
                <a:solidFill>
                  <a:prstClr val="black"/>
                </a:solidFill>
                <a:effectLst/>
                <a:uLnTx/>
                <a:uFillTx/>
                <a:latin typeface="Aptos" panose="02110004020202020204"/>
                <a:ea typeface="+mn-ea"/>
                <a:cs typeface="+mn-cs"/>
              </a:rPr>
              <a:t>*Total deployment by 2050</a:t>
            </a:r>
          </a:p>
        </p:txBody>
      </p:sp>
      <p:sp>
        <p:nvSpPr>
          <p:cNvPr id="73" name="Slide Number Placeholder 72">
            <a:extLst>
              <a:ext uri="{FF2B5EF4-FFF2-40B4-BE49-F238E27FC236}">
                <a16:creationId xmlns:a16="http://schemas.microsoft.com/office/drawing/2014/main" id="{6155B2CB-CF20-ACEC-81BE-73E560139AE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237" name="Group 236">
            <a:extLst>
              <a:ext uri="{FF2B5EF4-FFF2-40B4-BE49-F238E27FC236}">
                <a16:creationId xmlns:a16="http://schemas.microsoft.com/office/drawing/2014/main" id="{2A16B209-FA34-A260-992B-67ADEF38A001}"/>
              </a:ext>
            </a:extLst>
          </p:cNvPr>
          <p:cNvGrpSpPr/>
          <p:nvPr/>
        </p:nvGrpSpPr>
        <p:grpSpPr>
          <a:xfrm>
            <a:off x="3121891" y="3674751"/>
            <a:ext cx="4748109" cy="543357"/>
            <a:chOff x="3121891" y="3674751"/>
            <a:chExt cx="4748109" cy="543357"/>
          </a:xfrm>
        </p:grpSpPr>
        <p:sp>
          <p:nvSpPr>
            <p:cNvPr id="7" name="Rectangle 6">
              <a:extLst>
                <a:ext uri="{FF2B5EF4-FFF2-40B4-BE49-F238E27FC236}">
                  <a16:creationId xmlns:a16="http://schemas.microsoft.com/office/drawing/2014/main" id="{60903CEC-75F4-81F1-E068-BDE2290D52DE}"/>
                </a:ext>
              </a:extLst>
            </p:cNvPr>
            <p:cNvSpPr/>
            <p:nvPr/>
          </p:nvSpPr>
          <p:spPr>
            <a:xfrm>
              <a:off x="3121891" y="4107523"/>
              <a:ext cx="791921" cy="110585"/>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1" name="Rectangle 230">
              <a:extLst>
                <a:ext uri="{FF2B5EF4-FFF2-40B4-BE49-F238E27FC236}">
                  <a16:creationId xmlns:a16="http://schemas.microsoft.com/office/drawing/2014/main" id="{B183FABC-B3F9-A1AE-6FA0-A94B6265CCDB}"/>
                </a:ext>
              </a:extLst>
            </p:cNvPr>
            <p:cNvSpPr/>
            <p:nvPr/>
          </p:nvSpPr>
          <p:spPr>
            <a:xfrm flipV="1">
              <a:off x="5169796" y="3674751"/>
              <a:ext cx="2700204" cy="430887"/>
            </a:xfrm>
            <a:prstGeom prst="rect">
              <a:avLst/>
            </a:prstGeom>
            <a:solidFill>
              <a:srgbClr val="FFB1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38" name="Group 237">
            <a:extLst>
              <a:ext uri="{FF2B5EF4-FFF2-40B4-BE49-F238E27FC236}">
                <a16:creationId xmlns:a16="http://schemas.microsoft.com/office/drawing/2014/main" id="{C8441F59-290F-7F0A-D069-40F00728C87D}"/>
              </a:ext>
            </a:extLst>
          </p:cNvPr>
          <p:cNvGrpSpPr/>
          <p:nvPr/>
        </p:nvGrpSpPr>
        <p:grpSpPr>
          <a:xfrm>
            <a:off x="2065191" y="4105558"/>
            <a:ext cx="3082866" cy="451357"/>
            <a:chOff x="2065191" y="4105558"/>
            <a:chExt cx="3082866" cy="451357"/>
          </a:xfrm>
        </p:grpSpPr>
        <p:sp>
          <p:nvSpPr>
            <p:cNvPr id="235" name="Rectangle 234">
              <a:extLst>
                <a:ext uri="{FF2B5EF4-FFF2-40B4-BE49-F238E27FC236}">
                  <a16:creationId xmlns:a16="http://schemas.microsoft.com/office/drawing/2014/main" id="{5CABD350-D2E2-541A-07F5-4652B314E831}"/>
                </a:ext>
              </a:extLst>
            </p:cNvPr>
            <p:cNvSpPr/>
            <p:nvPr/>
          </p:nvSpPr>
          <p:spPr>
            <a:xfrm>
              <a:off x="2065191" y="4107522"/>
              <a:ext cx="1056699" cy="449393"/>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6" name="Rectangle 235">
              <a:extLst>
                <a:ext uri="{FF2B5EF4-FFF2-40B4-BE49-F238E27FC236}">
                  <a16:creationId xmlns:a16="http://schemas.microsoft.com/office/drawing/2014/main" id="{2FA4B59D-2C15-2FFA-9353-0CF7E4632DE0}"/>
                </a:ext>
              </a:extLst>
            </p:cNvPr>
            <p:cNvSpPr/>
            <p:nvPr/>
          </p:nvSpPr>
          <p:spPr>
            <a:xfrm>
              <a:off x="3913812" y="4105558"/>
              <a:ext cx="1234245" cy="324767"/>
            </a:xfrm>
            <a:prstGeom prst="rect">
              <a:avLst/>
            </a:prstGeom>
            <a:solidFill>
              <a:srgbClr val="C00000">
                <a:alpha val="42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Rectangle 7">
            <a:extLst>
              <a:ext uri="{FF2B5EF4-FFF2-40B4-BE49-F238E27FC236}">
                <a16:creationId xmlns:a16="http://schemas.microsoft.com/office/drawing/2014/main" id="{B15CDDBB-4817-A2D2-EA6D-AF4C47BB3CDE}"/>
              </a:ext>
            </a:extLst>
          </p:cNvPr>
          <p:cNvSpPr/>
          <p:nvPr/>
        </p:nvSpPr>
        <p:spPr>
          <a:xfrm>
            <a:off x="7997087" y="3596046"/>
            <a:ext cx="293577" cy="469504"/>
          </a:xfrm>
          <a:prstGeom prst="rect">
            <a:avLst/>
          </a:prstGeom>
          <a:solidFill>
            <a:srgbClr val="FFC000">
              <a:alpha val="26000"/>
            </a:srgb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1" name="Group 30">
            <a:extLst>
              <a:ext uri="{FF2B5EF4-FFF2-40B4-BE49-F238E27FC236}">
                <a16:creationId xmlns:a16="http://schemas.microsoft.com/office/drawing/2014/main" id="{0AC49A88-7F83-CE41-A4E5-AFCAF655498D}"/>
              </a:ext>
            </a:extLst>
          </p:cNvPr>
          <p:cNvGrpSpPr/>
          <p:nvPr/>
        </p:nvGrpSpPr>
        <p:grpSpPr>
          <a:xfrm>
            <a:off x="8785214" y="1781809"/>
            <a:ext cx="1090800" cy="1185066"/>
            <a:chOff x="8785214" y="1781809"/>
            <a:chExt cx="1090800" cy="1185066"/>
          </a:xfrm>
        </p:grpSpPr>
        <p:sp>
          <p:nvSpPr>
            <p:cNvPr id="29" name="Rectangle 28">
              <a:extLst>
                <a:ext uri="{FF2B5EF4-FFF2-40B4-BE49-F238E27FC236}">
                  <a16:creationId xmlns:a16="http://schemas.microsoft.com/office/drawing/2014/main" id="{41323D99-E1A1-FABC-C9B0-075E9492EDAA}"/>
                </a:ext>
              </a:extLst>
            </p:cNvPr>
            <p:cNvSpPr/>
            <p:nvPr/>
          </p:nvSpPr>
          <p:spPr>
            <a:xfrm>
              <a:off x="8785214" y="2341869"/>
              <a:ext cx="433234" cy="625006"/>
            </a:xfrm>
            <a:prstGeom prst="rect">
              <a:avLst/>
            </a:prstGeom>
            <a:solidFill>
              <a:schemeClr val="accent6">
                <a:lumMod val="75000"/>
                <a:alpha val="26000"/>
              </a:scheme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89527821-C8EE-4B89-8509-180460AAB0AF}"/>
                </a:ext>
              </a:extLst>
            </p:cNvPr>
            <p:cNvSpPr/>
            <p:nvPr/>
          </p:nvSpPr>
          <p:spPr>
            <a:xfrm>
              <a:off x="9647910" y="1781809"/>
              <a:ext cx="228104" cy="451943"/>
            </a:xfrm>
            <a:prstGeom prst="rect">
              <a:avLst/>
            </a:prstGeom>
            <a:solidFill>
              <a:schemeClr val="accent6">
                <a:lumMod val="75000"/>
                <a:alpha val="26000"/>
              </a:schemeClr>
            </a:solidFill>
            <a:ln w="9525">
              <a:solidFill>
                <a:schemeClr val="tx1">
                  <a:lumMod val="65000"/>
                  <a:lumOff val="3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25" name="Rectangle 224">
            <a:extLst>
              <a:ext uri="{FF2B5EF4-FFF2-40B4-BE49-F238E27FC236}">
                <a16:creationId xmlns:a16="http://schemas.microsoft.com/office/drawing/2014/main" id="{F2CAFF70-A993-EDDC-93EE-4E14E6929F19}"/>
              </a:ext>
            </a:extLst>
          </p:cNvPr>
          <p:cNvSpPr/>
          <p:nvPr/>
        </p:nvSpPr>
        <p:spPr>
          <a:xfrm>
            <a:off x="2063802" y="2489749"/>
            <a:ext cx="7834941" cy="1253212"/>
          </a:xfrm>
          <a:prstGeom prst="rect">
            <a:avLst/>
          </a:prstGeom>
          <a:solidFill>
            <a:schemeClr val="bg1">
              <a:lumMod val="50000"/>
              <a:alpha val="33048"/>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a:solidFill>
                  <a:schemeClr val="tx1"/>
                </a:solidFill>
              </a:rPr>
              <a:t>Range of compliance costs assessed by IFAC: </a:t>
            </a:r>
          </a:p>
          <a:p>
            <a:pPr algn="ctr"/>
            <a:r>
              <a:rPr lang="en-IE">
                <a:solidFill>
                  <a:schemeClr val="tx1"/>
                </a:solidFill>
              </a:rPr>
              <a:t>€80-300/tCO</a:t>
            </a:r>
            <a:r>
              <a:rPr lang="en-IE" baseline="-25000">
                <a:solidFill>
                  <a:schemeClr val="tx1"/>
                </a:solidFill>
              </a:rPr>
              <a:t>2</a:t>
            </a:r>
          </a:p>
        </p:txBody>
      </p:sp>
    </p:spTree>
    <p:extLst>
      <p:ext uri="{BB962C8B-B14F-4D97-AF65-F5344CB8AC3E}">
        <p14:creationId xmlns:p14="http://schemas.microsoft.com/office/powerpoint/2010/main" val="306958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9724-B606-01F8-F773-F0A29746505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2C79D12-5BC4-7031-566E-555EA59ECF6D}"/>
              </a:ext>
            </a:extLst>
          </p:cNvPr>
          <p:cNvSpPr>
            <a:spLocks noGrp="1"/>
          </p:cNvSpPr>
          <p:nvPr>
            <p:ph type="title"/>
          </p:nvPr>
        </p:nvSpPr>
        <p:spPr>
          <a:xfrm>
            <a:off x="369574" y="517705"/>
            <a:ext cx="11909512" cy="951314"/>
          </a:xfrm>
        </p:spPr>
        <p:txBody>
          <a:bodyPr>
            <a:normAutofit/>
          </a:bodyPr>
          <a:lstStyle/>
          <a:p>
            <a:r>
              <a:rPr lang="en-US" sz="2400"/>
              <a:t>iMACC: Sensitivity (Compliance)</a:t>
            </a:r>
            <a:br>
              <a:rPr lang="en-US"/>
            </a:br>
            <a:endParaRPr lang="en-IE"/>
          </a:p>
        </p:txBody>
      </p:sp>
      <p:pic>
        <p:nvPicPr>
          <p:cNvPr id="3" name="Picture 2" descr="Energy Policy and Modelling Group | University College Cork">
            <a:extLst>
              <a:ext uri="{FF2B5EF4-FFF2-40B4-BE49-F238E27FC236}">
                <a16:creationId xmlns:a16="http://schemas.microsoft.com/office/drawing/2014/main" id="{DF512BE3-7042-8C66-3C6A-785C326C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 t="16975" r="4722" b="21361"/>
          <a:stretch>
            <a:fillRect/>
          </a:stretch>
        </p:blipFill>
        <p:spPr bwMode="auto">
          <a:xfrm>
            <a:off x="0" y="6497381"/>
            <a:ext cx="834013" cy="348663"/>
          </a:xfrm>
          <a:prstGeom prst="rect">
            <a:avLst/>
          </a:prstGeom>
          <a:noFill/>
          <a:extLst>
            <a:ext uri="{909E8E84-426E-40DD-AFC4-6F175D3DCCD1}">
              <a14:hiddenFill xmlns:a14="http://schemas.microsoft.com/office/drawing/2010/main">
                <a:solidFill>
                  <a:srgbClr val="FFFFFF"/>
                </a:solidFill>
              </a14:hiddenFill>
            </a:ext>
          </a:extLst>
        </p:spPr>
      </p:pic>
      <p:sp>
        <p:nvSpPr>
          <p:cNvPr id="73" name="Slide Number Placeholder 72">
            <a:extLst>
              <a:ext uri="{FF2B5EF4-FFF2-40B4-BE49-F238E27FC236}">
                <a16:creationId xmlns:a16="http://schemas.microsoft.com/office/drawing/2014/main" id="{B301470A-083B-6751-F694-D08623BE639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8E2AB-3347-4A4C-A2CF-3A230CBFF2B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224" name="Picture 223" descr="A chart with different colored squares&#10;&#10;AI-generated content may be incorrect.">
            <a:extLst>
              <a:ext uri="{FF2B5EF4-FFF2-40B4-BE49-F238E27FC236}">
                <a16:creationId xmlns:a16="http://schemas.microsoft.com/office/drawing/2014/main" id="{A5552DB8-7BAC-5772-9131-207CDBDE9A10}"/>
              </a:ext>
            </a:extLst>
          </p:cNvPr>
          <p:cNvPicPr>
            <a:picLocks noChangeAspect="1"/>
          </p:cNvPicPr>
          <p:nvPr/>
        </p:nvPicPr>
        <p:blipFill>
          <a:blip r:embed="rId4"/>
          <a:stretch>
            <a:fillRect/>
          </a:stretch>
        </p:blipFill>
        <p:spPr>
          <a:xfrm>
            <a:off x="521203" y="1626148"/>
            <a:ext cx="5672333" cy="4714104"/>
          </a:xfrm>
          <a:prstGeom prst="rect">
            <a:avLst/>
          </a:prstGeom>
        </p:spPr>
      </p:pic>
      <p:sp>
        <p:nvSpPr>
          <p:cNvPr id="226" name="TextBox 225">
            <a:extLst>
              <a:ext uri="{FF2B5EF4-FFF2-40B4-BE49-F238E27FC236}">
                <a16:creationId xmlns:a16="http://schemas.microsoft.com/office/drawing/2014/main" id="{DE225B78-3902-5CD3-4F23-55F1DEDC193C}"/>
              </a:ext>
            </a:extLst>
          </p:cNvPr>
          <p:cNvSpPr txBox="1"/>
          <p:nvPr/>
        </p:nvSpPr>
        <p:spPr>
          <a:xfrm>
            <a:off x="6797468" y="170962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accent6">
                    <a:lumMod val="50000"/>
                  </a:schemeClr>
                </a:solidFill>
              </a:rPr>
              <a:t>Over-achievement of EU policy target</a:t>
            </a:r>
            <a:endParaRPr lang="en-US">
              <a:solidFill>
                <a:schemeClr val="accent6">
                  <a:lumMod val="50000"/>
                </a:schemeClr>
              </a:solidFill>
            </a:endParaRPr>
          </a:p>
        </p:txBody>
      </p:sp>
      <p:sp>
        <p:nvSpPr>
          <p:cNvPr id="227" name="TextBox 226">
            <a:extLst>
              <a:ext uri="{FF2B5EF4-FFF2-40B4-BE49-F238E27FC236}">
                <a16:creationId xmlns:a16="http://schemas.microsoft.com/office/drawing/2014/main" id="{FD968179-8040-C69E-C957-2B1010D4386C}"/>
              </a:ext>
            </a:extLst>
          </p:cNvPr>
          <p:cNvSpPr txBox="1"/>
          <p:nvPr/>
        </p:nvSpPr>
        <p:spPr>
          <a:xfrm>
            <a:off x="6797468" y="41788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accent2">
                    <a:lumMod val="75000"/>
                  </a:schemeClr>
                </a:solidFill>
              </a:rPr>
              <a:t>Under-achievement of EU policy target</a:t>
            </a:r>
            <a:endParaRPr lang="en-US">
              <a:solidFill>
                <a:schemeClr val="accent2">
                  <a:lumMod val="75000"/>
                </a:schemeClr>
              </a:solidFill>
            </a:endParaRPr>
          </a:p>
        </p:txBody>
      </p:sp>
      <p:sp>
        <p:nvSpPr>
          <p:cNvPr id="228" name="TextBox 227">
            <a:extLst>
              <a:ext uri="{FF2B5EF4-FFF2-40B4-BE49-F238E27FC236}">
                <a16:creationId xmlns:a16="http://schemas.microsoft.com/office/drawing/2014/main" id="{43FD7600-5274-FFF6-BF16-35AF0531EEA7}"/>
              </a:ext>
            </a:extLst>
          </p:cNvPr>
          <p:cNvSpPr txBox="1"/>
          <p:nvPr/>
        </p:nvSpPr>
        <p:spPr>
          <a:xfrm>
            <a:off x="6373938" y="6019535"/>
            <a:ext cx="48221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ESR target assumes Agriculture sector meets WAM EPA trajectory</a:t>
            </a:r>
          </a:p>
          <a:p>
            <a:r>
              <a:rPr lang="en-GB" sz="1200"/>
              <a:t>WEM and WAM scenarios are derived from EPA modelling</a:t>
            </a:r>
          </a:p>
        </p:txBody>
      </p:sp>
    </p:spTree>
    <p:extLst>
      <p:ext uri="{BB962C8B-B14F-4D97-AF65-F5344CB8AC3E}">
        <p14:creationId xmlns:p14="http://schemas.microsoft.com/office/powerpoint/2010/main" val="178547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500"/>
                                        <p:tgtEl>
                                          <p:spTgt spid="227"/>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27" grpId="0"/>
      <p:bldP spid="2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6659-2426-02D6-C170-B0ED41EE04BB}"/>
              </a:ext>
            </a:extLst>
          </p:cNvPr>
          <p:cNvSpPr>
            <a:spLocks noGrp="1"/>
          </p:cNvSpPr>
          <p:nvPr>
            <p:ph type="title"/>
          </p:nvPr>
        </p:nvSpPr>
        <p:spPr/>
        <p:txBody>
          <a:bodyPr/>
          <a:lstStyle/>
          <a:p>
            <a:r>
              <a:rPr lang="en-US"/>
              <a:t>Conclusions and Key Takeaways</a:t>
            </a:r>
            <a:endParaRPr lang="en-IE"/>
          </a:p>
        </p:txBody>
      </p:sp>
      <p:sp>
        <p:nvSpPr>
          <p:cNvPr id="4" name="Content Placeholder 2">
            <a:extLst>
              <a:ext uri="{FF2B5EF4-FFF2-40B4-BE49-F238E27FC236}">
                <a16:creationId xmlns:a16="http://schemas.microsoft.com/office/drawing/2014/main" id="{4086C82A-F983-9A7C-DF3E-45ABB5185B13}"/>
              </a:ext>
            </a:extLst>
          </p:cNvPr>
          <p:cNvSpPr txBox="1">
            <a:spLocks noGrp="1"/>
          </p:cNvSpPr>
          <p:nvPr>
            <p:ph sz="quarter" idx="11"/>
          </p:nvPr>
        </p:nvSpPr>
        <p:spPr>
          <a:xfrm>
            <a:off x="845015" y="2190039"/>
            <a:ext cx="5154148" cy="4550630"/>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600"/>
              <a:t>Transparent, flexible, replicable </a:t>
            </a:r>
          </a:p>
          <a:p>
            <a:pPr>
              <a:lnSpc>
                <a:spcPct val="120000"/>
              </a:lnSpc>
            </a:pPr>
            <a:r>
              <a:rPr lang="en-GB" sz="1600"/>
              <a:t>Cost-effective mitigation is met through renewable electricity, and electrifying end uses. These are critical to remain within carbon budget shown.</a:t>
            </a:r>
          </a:p>
          <a:p>
            <a:pPr>
              <a:lnSpc>
                <a:spcPct val="120000"/>
              </a:lnSpc>
            </a:pPr>
            <a:r>
              <a:rPr lang="en-GB" sz="1600"/>
              <a:t>We are moving in the right direction but not fast enough, placing 2050 targets at risk.</a:t>
            </a:r>
          </a:p>
          <a:p>
            <a:pPr>
              <a:lnSpc>
                <a:spcPct val="120000"/>
              </a:lnSpc>
            </a:pPr>
            <a:r>
              <a:rPr lang="en-GB" sz="1600"/>
              <a:t>Realising full savings requires needs rapid scaling of all these measures e.g. All New car sales electric by 2029.</a:t>
            </a:r>
          </a:p>
          <a:p>
            <a:pPr>
              <a:lnSpc>
                <a:spcPct val="120000"/>
              </a:lnSpc>
            </a:pPr>
            <a:r>
              <a:rPr lang="en-GB" sz="1600"/>
              <a:t>The largest measures are already economical, but face barriers.</a:t>
            </a:r>
          </a:p>
        </p:txBody>
      </p:sp>
      <p:sp>
        <p:nvSpPr>
          <p:cNvPr id="6" name="Content Placeholder 2">
            <a:extLst>
              <a:ext uri="{FF2B5EF4-FFF2-40B4-BE49-F238E27FC236}">
                <a16:creationId xmlns:a16="http://schemas.microsoft.com/office/drawing/2014/main" id="{8E17F8F1-7DEF-4E16-3FB9-EC1588E69A25}"/>
              </a:ext>
            </a:extLst>
          </p:cNvPr>
          <p:cNvSpPr txBox="1">
            <a:spLocks/>
          </p:cNvSpPr>
          <p:nvPr/>
        </p:nvSpPr>
        <p:spPr>
          <a:xfrm>
            <a:off x="1029748" y="1512838"/>
            <a:ext cx="2671871" cy="562911"/>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400"/>
              <a:t>Conclusions</a:t>
            </a:r>
          </a:p>
        </p:txBody>
      </p:sp>
      <p:grpSp>
        <p:nvGrpSpPr>
          <p:cNvPr id="2" name="Group 1">
            <a:extLst>
              <a:ext uri="{FF2B5EF4-FFF2-40B4-BE49-F238E27FC236}">
                <a16:creationId xmlns:a16="http://schemas.microsoft.com/office/drawing/2014/main" id="{D3F2E9B0-3D54-1BF2-41A3-9934F7174F39}"/>
              </a:ext>
            </a:extLst>
          </p:cNvPr>
          <p:cNvGrpSpPr/>
          <p:nvPr/>
        </p:nvGrpSpPr>
        <p:grpSpPr>
          <a:xfrm>
            <a:off x="6102815" y="1134779"/>
            <a:ext cx="7626464" cy="5434296"/>
            <a:chOff x="6102815" y="1134779"/>
            <a:chExt cx="7626464" cy="5434296"/>
          </a:xfrm>
        </p:grpSpPr>
        <p:sp>
          <p:nvSpPr>
            <p:cNvPr id="5" name="Content Placeholder 2">
              <a:extLst>
                <a:ext uri="{FF2B5EF4-FFF2-40B4-BE49-F238E27FC236}">
                  <a16:creationId xmlns:a16="http://schemas.microsoft.com/office/drawing/2014/main" id="{42D42321-E50B-F768-0B14-63D1BD7395D3}"/>
                </a:ext>
              </a:extLst>
            </p:cNvPr>
            <p:cNvSpPr txBox="1">
              <a:spLocks/>
            </p:cNvSpPr>
            <p:nvPr/>
          </p:nvSpPr>
          <p:spPr>
            <a:xfrm>
              <a:off x="6102815" y="2107024"/>
              <a:ext cx="5154148" cy="446205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600"/>
                <a:t>Easy to model – hard to do!</a:t>
              </a:r>
            </a:p>
            <a:p>
              <a:pPr>
                <a:lnSpc>
                  <a:spcPct val="120000"/>
                </a:lnSpc>
              </a:pPr>
              <a:r>
                <a:rPr lang="en-GB" sz="1600"/>
                <a:t>Simple communication tool but cannot inform:</a:t>
              </a:r>
            </a:p>
            <a:p>
              <a:pPr lvl="1">
                <a:lnSpc>
                  <a:spcPct val="120000"/>
                </a:lnSpc>
              </a:pPr>
              <a:r>
                <a:rPr lang="en-GB" sz="1600"/>
                <a:t>What barriers &amp; how to remove them?</a:t>
              </a:r>
            </a:p>
            <a:p>
              <a:pPr lvl="1">
                <a:lnSpc>
                  <a:spcPct val="120000"/>
                </a:lnSpc>
              </a:pPr>
              <a:r>
                <a:rPr lang="en-GB" sz="1600"/>
                <a:t>Who pays? Who benefits?  </a:t>
              </a:r>
            </a:p>
            <a:p>
              <a:pPr lvl="1">
                <a:lnSpc>
                  <a:spcPct val="120000"/>
                </a:lnSpc>
              </a:pPr>
              <a:r>
                <a:rPr lang="en-GB" sz="1600"/>
                <a:t>Complexity within measures</a:t>
              </a:r>
            </a:p>
            <a:p>
              <a:pPr lvl="1">
                <a:lnSpc>
                  <a:spcPct val="120000"/>
                </a:lnSpc>
              </a:pPr>
              <a:r>
                <a:rPr lang="en-GB" sz="1600"/>
                <a:t>Non-economic benefits &amp; costs</a:t>
              </a:r>
            </a:p>
            <a:p>
              <a:pPr>
                <a:lnSpc>
                  <a:spcPct val="120000"/>
                </a:lnSpc>
              </a:pPr>
              <a:r>
                <a:rPr lang="en-GB" sz="1600" b="1"/>
                <a:t>-&gt; not a policy design tool</a:t>
              </a:r>
            </a:p>
            <a:p>
              <a:pPr>
                <a:lnSpc>
                  <a:spcPct val="120000"/>
                </a:lnSpc>
              </a:pPr>
              <a:r>
                <a:rPr lang="en-GB" sz="1600"/>
                <a:t>MACC is typically used to inform incremental change, where there are a large range of choices and a long planning horizon</a:t>
              </a:r>
              <a:endParaRPr lang="en-GB"/>
            </a:p>
            <a:p>
              <a:pPr lvl="1">
                <a:lnSpc>
                  <a:spcPct val="120000"/>
                </a:lnSpc>
              </a:pPr>
              <a:r>
                <a:rPr lang="en-GB" sz="1600"/>
                <a:t>the challenge is no longer to identify low-cost opportunities, but to avoid all emissions at the lowest cost possible. </a:t>
              </a:r>
            </a:p>
            <a:p>
              <a:pPr lvl="1">
                <a:lnSpc>
                  <a:spcPct val="120000"/>
                </a:lnSpc>
              </a:pPr>
              <a:r>
                <a:rPr lang="en-GB" sz="1600"/>
                <a:t>Risk that sensitivity is confused with uncertainty and delays action</a:t>
              </a:r>
            </a:p>
            <a:p>
              <a:pPr>
                <a:lnSpc>
                  <a:spcPct val="120000"/>
                </a:lnSpc>
              </a:pPr>
              <a:endParaRPr lang="en-GB" sz="1600"/>
            </a:p>
          </p:txBody>
        </p:sp>
        <p:pic>
          <p:nvPicPr>
            <p:cNvPr id="1026" name="Picture 2" descr="Down With This Sort Of Thing..careful now!&quot; - Father Ted - Kids T-Shirt |  TeePublic">
              <a:extLst>
                <a:ext uri="{FF2B5EF4-FFF2-40B4-BE49-F238E27FC236}">
                  <a16:creationId xmlns:a16="http://schemas.microsoft.com/office/drawing/2014/main" id="{E475BFE6-69E8-CEE5-A684-1DD4239330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46641" y="1134779"/>
              <a:ext cx="3782638" cy="37826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419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D6249D-5C6C-C48E-33A4-F95BB166CAC6}"/>
              </a:ext>
            </a:extLst>
          </p:cNvPr>
          <p:cNvSpPr>
            <a:spLocks noGrp="1"/>
          </p:cNvSpPr>
          <p:nvPr>
            <p:ph type="title" idx="4294967295"/>
          </p:nvPr>
        </p:nvSpPr>
        <p:spPr>
          <a:xfrm>
            <a:off x="1262545" y="2562225"/>
            <a:ext cx="9359900" cy="2159000"/>
          </a:xfrm>
        </p:spPr>
        <p:txBody>
          <a:bodyPr>
            <a:normAutofit fontScale="90000"/>
          </a:bodyPr>
          <a:lstStyle/>
          <a:p>
            <a:pPr algn="ctr"/>
            <a:r>
              <a:rPr lang="en-IE" b="1">
                <a:solidFill>
                  <a:srgbClr val="FFB100"/>
                </a:solidFill>
                <a:latin typeface="Lucida Bright"/>
              </a:rPr>
              <a:t>Beyond Net-Zero</a:t>
            </a:r>
            <a:br>
              <a:rPr lang="en-IE" b="1">
                <a:solidFill>
                  <a:srgbClr val="FFB100"/>
                </a:solidFill>
                <a:latin typeface="Lucida Bright"/>
              </a:rPr>
            </a:br>
            <a:br>
              <a:rPr lang="en-IE" b="1">
                <a:solidFill>
                  <a:srgbClr val="FFB100"/>
                </a:solidFill>
                <a:latin typeface="Lucida Bright"/>
              </a:rPr>
            </a:br>
            <a:r>
              <a:rPr lang="en-IE" b="1">
                <a:solidFill>
                  <a:srgbClr val="FFB100"/>
                </a:solidFill>
              </a:rPr>
              <a:t>Dr Róisín Moriarty </a:t>
            </a:r>
            <a:br>
              <a:rPr lang="en-IE"/>
            </a:br>
            <a:endParaRPr lang="en-IE"/>
          </a:p>
        </p:txBody>
      </p:sp>
      <p:sp>
        <p:nvSpPr>
          <p:cNvPr id="6" name="TextBox 5">
            <a:extLst>
              <a:ext uri="{FF2B5EF4-FFF2-40B4-BE49-F238E27FC236}">
                <a16:creationId xmlns:a16="http://schemas.microsoft.com/office/drawing/2014/main" id="{6C276E87-170E-6DC8-85CD-189EBDED4534}"/>
              </a:ext>
            </a:extLst>
          </p:cNvPr>
          <p:cNvSpPr txBox="1"/>
          <p:nvPr/>
        </p:nvSpPr>
        <p:spPr>
          <a:xfrm>
            <a:off x="419100" y="190500"/>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62729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graph showing the value of a graph&#10;&#10;AI-generated content may be incorrect.">
            <a:extLst>
              <a:ext uri="{FF2B5EF4-FFF2-40B4-BE49-F238E27FC236}">
                <a16:creationId xmlns:a16="http://schemas.microsoft.com/office/drawing/2014/main" id="{73199EA6-1313-B21D-7115-6511ADAD6774}"/>
              </a:ext>
            </a:extLst>
          </p:cNvPr>
          <p:cNvPicPr>
            <a:picLocks noChangeAspect="1"/>
          </p:cNvPicPr>
          <p:nvPr/>
        </p:nvPicPr>
        <p:blipFill>
          <a:blip r:embed="rId3"/>
          <a:stretch>
            <a:fillRect/>
          </a:stretch>
        </p:blipFill>
        <p:spPr>
          <a:xfrm>
            <a:off x="689380" y="-1"/>
            <a:ext cx="9189146" cy="6876565"/>
          </a:xfrm>
          <a:prstGeom prst="rect">
            <a:avLst/>
          </a:prstGeom>
        </p:spPr>
      </p:pic>
      <p:sp>
        <p:nvSpPr>
          <p:cNvPr id="8" name="Text Placeholder 7">
            <a:extLst>
              <a:ext uri="{FF2B5EF4-FFF2-40B4-BE49-F238E27FC236}">
                <a16:creationId xmlns:a16="http://schemas.microsoft.com/office/drawing/2014/main" id="{4F3407AF-47B9-994F-1747-A008E2FE9E1C}"/>
              </a:ext>
            </a:extLst>
          </p:cNvPr>
          <p:cNvSpPr txBox="1">
            <a:spLocks/>
          </p:cNvSpPr>
          <p:nvPr/>
        </p:nvSpPr>
        <p:spPr>
          <a:xfrm>
            <a:off x="9599866" y="6535099"/>
            <a:ext cx="2585381"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4"/>
              </a:rPr>
              <a:t>Copernicus / ECMWF</a:t>
            </a:r>
            <a:endParaRPr lang="en-IE"/>
          </a:p>
        </p:txBody>
      </p:sp>
    </p:spTree>
    <p:extLst>
      <p:ext uri="{BB962C8B-B14F-4D97-AF65-F5344CB8AC3E}">
        <p14:creationId xmlns:p14="http://schemas.microsoft.com/office/powerpoint/2010/main" val="307621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forest fire at night&#10;&#10;AI-generated content may be incorrect.">
            <a:extLst>
              <a:ext uri="{FF2B5EF4-FFF2-40B4-BE49-F238E27FC236}">
                <a16:creationId xmlns:a16="http://schemas.microsoft.com/office/drawing/2014/main" id="{04F43932-FA65-1E83-C272-0CB00B51372E}"/>
              </a:ext>
            </a:extLst>
          </p:cNvPr>
          <p:cNvPicPr>
            <a:picLocks noChangeAspect="1"/>
          </p:cNvPicPr>
          <p:nvPr/>
        </p:nvPicPr>
        <p:blipFill>
          <a:blip r:embed="rId3"/>
          <a:stretch>
            <a:fillRect/>
          </a:stretch>
        </p:blipFill>
        <p:spPr>
          <a:xfrm>
            <a:off x="5799690" y="2817329"/>
            <a:ext cx="6405599" cy="4246341"/>
          </a:xfrm>
          <a:prstGeom prst="rect">
            <a:avLst/>
          </a:prstGeom>
        </p:spPr>
      </p:pic>
      <p:sp>
        <p:nvSpPr>
          <p:cNvPr id="11" name="Text Placeholder 7">
            <a:extLst>
              <a:ext uri="{FF2B5EF4-FFF2-40B4-BE49-F238E27FC236}">
                <a16:creationId xmlns:a16="http://schemas.microsoft.com/office/drawing/2014/main" id="{CC7A16F0-634D-5F4F-E1C2-B91DBB12B455}"/>
              </a:ext>
            </a:extLst>
          </p:cNvPr>
          <p:cNvSpPr txBox="1">
            <a:spLocks/>
          </p:cNvSpPr>
          <p:nvPr/>
        </p:nvSpPr>
        <p:spPr>
          <a:xfrm>
            <a:off x="9002490" y="6455018"/>
            <a:ext cx="3091543" cy="4029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a:solidFill>
                  <a:schemeClr val="bg1"/>
                </a:solidFill>
                <a:hlinkClick r:id="rId4">
                  <a:extLst>
                    <a:ext uri="{A12FA001-AC4F-418D-AE19-62706E023703}">
                      <ahyp:hlinkClr xmlns:ahyp="http://schemas.microsoft.com/office/drawing/2018/hyperlinkcolor" val="tx"/>
                    </a:ext>
                  </a:extLst>
                </a:hlinkClick>
              </a:rPr>
              <a:t>World Weather Attribution</a:t>
            </a:r>
            <a:endParaRPr lang="en-IE" sz="2000">
              <a:solidFill>
                <a:schemeClr val="bg1"/>
              </a:solidFill>
            </a:endParaRPr>
          </a:p>
        </p:txBody>
      </p:sp>
      <p:pic>
        <p:nvPicPr>
          <p:cNvPr id="14" name="Picture 13" descr="A deer lying in the dirt&#10;&#10;AI-generated content may be incorrect.">
            <a:extLst>
              <a:ext uri="{FF2B5EF4-FFF2-40B4-BE49-F238E27FC236}">
                <a16:creationId xmlns:a16="http://schemas.microsoft.com/office/drawing/2014/main" id="{B923C22F-99BE-1767-2E7E-31A49396E37A}"/>
              </a:ext>
            </a:extLst>
          </p:cNvPr>
          <p:cNvPicPr>
            <a:picLocks noChangeAspect="1"/>
          </p:cNvPicPr>
          <p:nvPr/>
        </p:nvPicPr>
        <p:blipFill>
          <a:blip r:embed="rId5"/>
          <a:stretch>
            <a:fillRect/>
          </a:stretch>
        </p:blipFill>
        <p:spPr>
          <a:xfrm>
            <a:off x="6096000" y="-1052367"/>
            <a:ext cx="6096000" cy="4478347"/>
          </a:xfrm>
          <a:prstGeom prst="rect">
            <a:avLst/>
          </a:prstGeom>
        </p:spPr>
      </p:pic>
      <p:pic>
        <p:nvPicPr>
          <p:cNvPr id="12" name="Picture 11" descr="A group of people in military uniforms digging in mud&#10;&#10;AI-generated content may be incorrect.">
            <a:extLst>
              <a:ext uri="{FF2B5EF4-FFF2-40B4-BE49-F238E27FC236}">
                <a16:creationId xmlns:a16="http://schemas.microsoft.com/office/drawing/2014/main" id="{44E03AD5-5A72-26EC-91C1-B8007CAB02CF}"/>
              </a:ext>
            </a:extLst>
          </p:cNvPr>
          <p:cNvPicPr>
            <a:picLocks noChangeAspect="1"/>
          </p:cNvPicPr>
          <p:nvPr/>
        </p:nvPicPr>
        <p:blipFill>
          <a:blip r:embed="rId6"/>
          <a:stretch>
            <a:fillRect/>
          </a:stretch>
        </p:blipFill>
        <p:spPr>
          <a:xfrm>
            <a:off x="-435429" y="-171432"/>
            <a:ext cx="6531429" cy="4263071"/>
          </a:xfrm>
          <a:prstGeom prst="rect">
            <a:avLst/>
          </a:prstGeom>
        </p:spPr>
      </p:pic>
      <p:sp>
        <p:nvSpPr>
          <p:cNvPr id="21" name="Title 1">
            <a:extLst>
              <a:ext uri="{FF2B5EF4-FFF2-40B4-BE49-F238E27FC236}">
                <a16:creationId xmlns:a16="http://schemas.microsoft.com/office/drawing/2014/main" id="{12139469-451D-FC90-DBAB-5FCEDE342027}"/>
              </a:ext>
            </a:extLst>
          </p:cNvPr>
          <p:cNvSpPr txBox="1">
            <a:spLocks/>
          </p:cNvSpPr>
          <p:nvPr/>
        </p:nvSpPr>
        <p:spPr>
          <a:xfrm>
            <a:off x="285716" y="586332"/>
            <a:ext cx="9549415" cy="8948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r>
              <a:rPr lang="en-IE" sz="3600" b="1">
                <a:solidFill>
                  <a:schemeClr val="bg1"/>
                </a:solidFill>
              </a:rPr>
              <a:t>International impacts</a:t>
            </a:r>
          </a:p>
        </p:txBody>
      </p:sp>
      <p:pic>
        <p:nvPicPr>
          <p:cNvPr id="13" name="Picture 12" descr="A destroyed house in a flooded area&#10;&#10;AI-generated content may be incorrect.">
            <a:extLst>
              <a:ext uri="{FF2B5EF4-FFF2-40B4-BE49-F238E27FC236}">
                <a16:creationId xmlns:a16="http://schemas.microsoft.com/office/drawing/2014/main" id="{3ADDC975-414F-D70F-BA4E-5B71E03067D5}"/>
              </a:ext>
            </a:extLst>
          </p:cNvPr>
          <p:cNvPicPr>
            <a:picLocks noChangeAspect="1"/>
          </p:cNvPicPr>
          <p:nvPr/>
        </p:nvPicPr>
        <p:blipFill>
          <a:blip r:embed="rId7"/>
          <a:srcRect t="13617"/>
          <a:stretch>
            <a:fillRect/>
          </a:stretch>
        </p:blipFill>
        <p:spPr>
          <a:xfrm>
            <a:off x="-603564" y="3425980"/>
            <a:ext cx="6699564" cy="4340452"/>
          </a:xfrm>
          <a:prstGeom prst="rect">
            <a:avLst/>
          </a:prstGeom>
        </p:spPr>
      </p:pic>
    </p:spTree>
    <p:extLst>
      <p:ext uri="{BB962C8B-B14F-4D97-AF65-F5344CB8AC3E}">
        <p14:creationId xmlns:p14="http://schemas.microsoft.com/office/powerpoint/2010/main" val="132422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6DEA-C0AD-6C17-98C4-162860C44DA1}"/>
            </a:ext>
          </a:extLst>
        </p:cNvPr>
        <p:cNvGrpSpPr/>
        <p:nvPr/>
      </p:nvGrpSpPr>
      <p:grpSpPr>
        <a:xfrm>
          <a:off x="0" y="0"/>
          <a:ext cx="0" cy="0"/>
          <a:chOff x="0" y="0"/>
          <a:chExt cx="0" cy="0"/>
        </a:xfrm>
      </p:grpSpPr>
      <p:pic>
        <p:nvPicPr>
          <p:cNvPr id="7" name="Picture 6" descr="Waves crashing waves on a rocky shore&#10;&#10;AI-generated content may be incorrect.">
            <a:extLst>
              <a:ext uri="{FF2B5EF4-FFF2-40B4-BE49-F238E27FC236}">
                <a16:creationId xmlns:a16="http://schemas.microsoft.com/office/drawing/2014/main" id="{70078ED8-A660-9451-7FEC-A3E9DBF2B2CC}"/>
              </a:ext>
            </a:extLst>
          </p:cNvPr>
          <p:cNvPicPr>
            <a:picLocks noChangeAspect="1"/>
          </p:cNvPicPr>
          <p:nvPr/>
        </p:nvPicPr>
        <p:blipFill>
          <a:blip r:embed="rId3"/>
          <a:stretch>
            <a:fillRect/>
          </a:stretch>
        </p:blipFill>
        <p:spPr>
          <a:xfrm>
            <a:off x="-21772" y="-623506"/>
            <a:ext cx="6531429" cy="4343400"/>
          </a:xfrm>
          <a:prstGeom prst="rect">
            <a:avLst/>
          </a:prstGeom>
        </p:spPr>
      </p:pic>
      <p:sp>
        <p:nvSpPr>
          <p:cNvPr id="11" name="Text Placeholder 7">
            <a:extLst>
              <a:ext uri="{FF2B5EF4-FFF2-40B4-BE49-F238E27FC236}">
                <a16:creationId xmlns:a16="http://schemas.microsoft.com/office/drawing/2014/main" id="{BE85B325-3E52-D77F-E5E7-F463167A9BF6}"/>
              </a:ext>
            </a:extLst>
          </p:cNvPr>
          <p:cNvSpPr txBox="1">
            <a:spLocks/>
          </p:cNvSpPr>
          <p:nvPr/>
        </p:nvSpPr>
        <p:spPr>
          <a:xfrm>
            <a:off x="9002490" y="6455018"/>
            <a:ext cx="3091543" cy="4029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a:solidFill>
                  <a:schemeClr val="bg1"/>
                </a:solidFill>
                <a:hlinkClick r:id="rId4">
                  <a:extLst>
                    <a:ext uri="{A12FA001-AC4F-418D-AE19-62706E023703}">
                      <ahyp:hlinkClr xmlns:ahyp="http://schemas.microsoft.com/office/drawing/2018/hyperlinkcolor" val="tx"/>
                    </a:ext>
                  </a:extLst>
                </a:hlinkClick>
              </a:rPr>
              <a:t>World Weather Attribution</a:t>
            </a:r>
            <a:endParaRPr lang="en-IE" sz="2000">
              <a:solidFill>
                <a:schemeClr val="bg1"/>
              </a:solidFill>
            </a:endParaRPr>
          </a:p>
        </p:txBody>
      </p:sp>
      <p:pic>
        <p:nvPicPr>
          <p:cNvPr id="3" name="Picture 2" descr="A person drinking water from a bottle&#10;&#10;AI-generated content may be incorrect.">
            <a:extLst>
              <a:ext uri="{FF2B5EF4-FFF2-40B4-BE49-F238E27FC236}">
                <a16:creationId xmlns:a16="http://schemas.microsoft.com/office/drawing/2014/main" id="{D6E631E9-89C4-D275-9BBD-D0E40F86379B}"/>
              </a:ext>
            </a:extLst>
          </p:cNvPr>
          <p:cNvPicPr>
            <a:picLocks noChangeAspect="1"/>
          </p:cNvPicPr>
          <p:nvPr/>
        </p:nvPicPr>
        <p:blipFill>
          <a:blip r:embed="rId5"/>
          <a:stretch>
            <a:fillRect/>
          </a:stretch>
        </p:blipFill>
        <p:spPr>
          <a:xfrm>
            <a:off x="6096000" y="2451272"/>
            <a:ext cx="6117772" cy="6096000"/>
          </a:xfrm>
          <a:prstGeom prst="rect">
            <a:avLst/>
          </a:prstGeom>
        </p:spPr>
      </p:pic>
      <p:sp>
        <p:nvSpPr>
          <p:cNvPr id="15" name="Title 1">
            <a:extLst>
              <a:ext uri="{FF2B5EF4-FFF2-40B4-BE49-F238E27FC236}">
                <a16:creationId xmlns:a16="http://schemas.microsoft.com/office/drawing/2014/main" id="{926B9965-193E-271A-1617-A8DC1D9703BE}"/>
              </a:ext>
            </a:extLst>
          </p:cNvPr>
          <p:cNvSpPr txBox="1">
            <a:spLocks/>
          </p:cNvSpPr>
          <p:nvPr/>
        </p:nvSpPr>
        <p:spPr>
          <a:xfrm>
            <a:off x="285716" y="586332"/>
            <a:ext cx="9549415" cy="8948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r>
              <a:rPr lang="en-IE" sz="3600" b="1">
                <a:solidFill>
                  <a:schemeClr val="bg1"/>
                </a:solidFill>
              </a:rPr>
              <a:t>National impacts</a:t>
            </a:r>
          </a:p>
        </p:txBody>
      </p:sp>
      <p:pic>
        <p:nvPicPr>
          <p:cNvPr id="20" name="Picture 19" descr="A river flowing through a city&#10;&#10;AI-generated content may be incorrect.">
            <a:extLst>
              <a:ext uri="{FF2B5EF4-FFF2-40B4-BE49-F238E27FC236}">
                <a16:creationId xmlns:a16="http://schemas.microsoft.com/office/drawing/2014/main" id="{D3ECCF16-D241-203A-2201-FE96D92A7D67}"/>
              </a:ext>
            </a:extLst>
          </p:cNvPr>
          <p:cNvPicPr>
            <a:picLocks noChangeAspect="1"/>
          </p:cNvPicPr>
          <p:nvPr/>
        </p:nvPicPr>
        <p:blipFill>
          <a:blip r:embed="rId6"/>
          <a:stretch>
            <a:fillRect/>
          </a:stretch>
        </p:blipFill>
        <p:spPr>
          <a:xfrm>
            <a:off x="-5370" y="3425981"/>
            <a:ext cx="6101369" cy="3432020"/>
          </a:xfrm>
          <a:prstGeom prst="rect">
            <a:avLst/>
          </a:prstGeom>
        </p:spPr>
      </p:pic>
      <p:pic>
        <p:nvPicPr>
          <p:cNvPr id="22" name="Picture 21" descr="A person walking in the rain with an umbrella&#10;&#10;AI-generated content may be incorrect.">
            <a:extLst>
              <a:ext uri="{FF2B5EF4-FFF2-40B4-BE49-F238E27FC236}">
                <a16:creationId xmlns:a16="http://schemas.microsoft.com/office/drawing/2014/main" id="{80EDF0FF-43E5-F807-CFBC-BFBC4BA301C4}"/>
              </a:ext>
            </a:extLst>
          </p:cNvPr>
          <p:cNvPicPr>
            <a:picLocks noChangeAspect="1"/>
          </p:cNvPicPr>
          <p:nvPr/>
        </p:nvPicPr>
        <p:blipFill>
          <a:blip r:embed="rId7"/>
          <a:stretch>
            <a:fillRect/>
          </a:stretch>
        </p:blipFill>
        <p:spPr>
          <a:xfrm>
            <a:off x="6087060" y="-715253"/>
            <a:ext cx="6211852" cy="4141234"/>
          </a:xfrm>
          <a:prstGeom prst="rect">
            <a:avLst/>
          </a:prstGeom>
        </p:spPr>
      </p:pic>
    </p:spTree>
    <p:extLst>
      <p:ext uri="{BB962C8B-B14F-4D97-AF65-F5344CB8AC3E}">
        <p14:creationId xmlns:p14="http://schemas.microsoft.com/office/powerpoint/2010/main" val="355604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E9DDA-2FEB-124C-6B44-273F8370D6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A31D5F-BA85-23BB-6A58-298F7931BE6B}"/>
              </a:ext>
            </a:extLst>
          </p:cNvPr>
          <p:cNvSpPr>
            <a:spLocks noGrp="1"/>
          </p:cNvSpPr>
          <p:nvPr>
            <p:ph type="title"/>
          </p:nvPr>
        </p:nvSpPr>
        <p:spPr>
          <a:xfrm>
            <a:off x="838200" y="365125"/>
            <a:ext cx="10515600" cy="1325563"/>
          </a:xfrm>
        </p:spPr>
        <p:txBody>
          <a:bodyPr anchor="ctr">
            <a:normAutofit/>
          </a:bodyPr>
          <a:lstStyle/>
          <a:p>
            <a:r>
              <a:rPr lang="en-IE">
                <a:solidFill>
                  <a:srgbClr val="FFB100"/>
                </a:solidFill>
              </a:rPr>
              <a:t>Introduction - Brian Ó Gallachóir</a:t>
            </a:r>
            <a:endParaRPr lang="en-IE"/>
          </a:p>
        </p:txBody>
      </p:sp>
      <p:sp>
        <p:nvSpPr>
          <p:cNvPr id="2" name="Content Placeholder 1">
            <a:extLst>
              <a:ext uri="{FF2B5EF4-FFF2-40B4-BE49-F238E27FC236}">
                <a16:creationId xmlns:a16="http://schemas.microsoft.com/office/drawing/2014/main" id="{040B80B3-F6FA-81F2-47A0-83FC5F1C5CFF}"/>
              </a:ext>
            </a:extLst>
          </p:cNvPr>
          <p:cNvSpPr>
            <a:spLocks noGrp="1"/>
          </p:cNvSpPr>
          <p:nvPr>
            <p:ph sz="half" idx="1"/>
          </p:nvPr>
        </p:nvSpPr>
        <p:spPr>
          <a:xfrm>
            <a:off x="838200" y="1825625"/>
            <a:ext cx="5181600" cy="4351338"/>
          </a:xfrm>
        </p:spPr>
        <p:txBody>
          <a:bodyPr vert="horz" lIns="91440" tIns="45720" rIns="91440" bIns="45720" rtlCol="0">
            <a:normAutofit/>
          </a:bodyPr>
          <a:lstStyle/>
          <a:p>
            <a:pPr marL="0" indent="0">
              <a:buNone/>
            </a:pPr>
            <a:r>
              <a:rPr lang="en-US"/>
              <a:t>Session 1: Climate Action</a:t>
            </a:r>
          </a:p>
          <a:p>
            <a:pPr marL="0" indent="0">
              <a:buNone/>
            </a:pPr>
            <a:endParaRPr lang="en-US"/>
          </a:p>
          <a:p>
            <a:pPr marL="0" indent="0">
              <a:buNone/>
            </a:pPr>
            <a:r>
              <a:rPr lang="en-US"/>
              <a:t>Session 2: Energy Security</a:t>
            </a:r>
          </a:p>
          <a:p>
            <a:endParaRPr lang="da-DK"/>
          </a:p>
          <a:p>
            <a:r>
              <a:rPr lang="da-DK"/>
              <a:t>Join Slido to engage and ask</a:t>
            </a:r>
          </a:p>
          <a:p>
            <a:endParaRPr lang="da-DK"/>
          </a:p>
          <a:p>
            <a:r>
              <a:rPr lang="da-DK"/>
              <a:t>Enter Code </a:t>
            </a:r>
            <a:r>
              <a:rPr lang="da-DK" b="1">
                <a:solidFill>
                  <a:srgbClr val="000000"/>
                </a:solidFill>
              </a:rPr>
              <a:t>2338920</a:t>
            </a:r>
            <a:endParaRPr lang="en-IE"/>
          </a:p>
        </p:txBody>
      </p:sp>
      <p:pic>
        <p:nvPicPr>
          <p:cNvPr id="5" name="Picture 4">
            <a:extLst>
              <a:ext uri="{FF2B5EF4-FFF2-40B4-BE49-F238E27FC236}">
                <a16:creationId xmlns:a16="http://schemas.microsoft.com/office/drawing/2014/main" id="{8132B18B-EE4A-763E-B2DD-C2FAE843D321}"/>
              </a:ext>
            </a:extLst>
          </p:cNvPr>
          <p:cNvPicPr>
            <a:picLocks noChangeAspect="1"/>
          </p:cNvPicPr>
          <p:nvPr/>
        </p:nvPicPr>
        <p:blipFill>
          <a:blip r:embed="rId2"/>
          <a:srcRect/>
          <a:stretch/>
        </p:blipFill>
        <p:spPr>
          <a:xfrm>
            <a:off x="7127945" y="2221519"/>
            <a:ext cx="4526785" cy="2927603"/>
          </a:xfrm>
          <a:prstGeom prst="rect">
            <a:avLst/>
          </a:prstGeom>
          <a:noFill/>
        </p:spPr>
      </p:pic>
      <p:sp>
        <p:nvSpPr>
          <p:cNvPr id="4" name="TextBox 3">
            <a:extLst>
              <a:ext uri="{FF2B5EF4-FFF2-40B4-BE49-F238E27FC236}">
                <a16:creationId xmlns:a16="http://schemas.microsoft.com/office/drawing/2014/main" id="{901D712B-6938-6C72-6FE0-F8CE6237F0F8}"/>
              </a:ext>
            </a:extLst>
          </p:cNvPr>
          <p:cNvSpPr txBox="1"/>
          <p:nvPr/>
        </p:nvSpPr>
        <p:spPr>
          <a:xfrm>
            <a:off x="9135478" y="5892710"/>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
        <p:nvSpPr>
          <p:cNvPr id="7" name="TextBox 6">
            <a:extLst>
              <a:ext uri="{FF2B5EF4-FFF2-40B4-BE49-F238E27FC236}">
                <a16:creationId xmlns:a16="http://schemas.microsoft.com/office/drawing/2014/main" id="{26949382-94AC-2810-912D-EFF1E67D6B6D}"/>
              </a:ext>
            </a:extLst>
          </p:cNvPr>
          <p:cNvSpPr txBox="1"/>
          <p:nvPr/>
        </p:nvSpPr>
        <p:spPr>
          <a:xfrm>
            <a:off x="7458075" y="5271228"/>
            <a:ext cx="2905125" cy="461665"/>
          </a:xfrm>
          <a:prstGeom prst="rect">
            <a:avLst/>
          </a:prstGeom>
          <a:noFill/>
        </p:spPr>
        <p:txBody>
          <a:bodyPr wrap="square">
            <a:spAutoFit/>
          </a:bodyPr>
          <a:lstStyle/>
          <a:p>
            <a:r>
              <a:rPr lang="da-DK" sz="2400" b="1">
                <a:solidFill>
                  <a:srgbClr val="000000"/>
                </a:solidFill>
              </a:rPr>
              <a:t>Code: 2338920</a:t>
            </a:r>
            <a:endParaRPr lang="en-IE" sz="2400"/>
          </a:p>
        </p:txBody>
      </p:sp>
    </p:spTree>
    <p:extLst>
      <p:ext uri="{BB962C8B-B14F-4D97-AF65-F5344CB8AC3E}">
        <p14:creationId xmlns:p14="http://schemas.microsoft.com/office/powerpoint/2010/main" val="1124768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F6BA-324F-C435-AB4D-1DBECC2E1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4D927-CB99-9390-EDA6-DC88937A6035}"/>
              </a:ext>
            </a:extLst>
          </p:cNvPr>
          <p:cNvSpPr>
            <a:spLocks noGrp="1"/>
          </p:cNvSpPr>
          <p:nvPr>
            <p:ph type="title"/>
          </p:nvPr>
        </p:nvSpPr>
        <p:spPr/>
        <p:txBody>
          <a:bodyPr>
            <a:normAutofit/>
          </a:bodyPr>
          <a:lstStyle/>
          <a:p>
            <a:r>
              <a:rPr lang="en-IE" sz="3600"/>
              <a:t>Paris Agreement</a:t>
            </a:r>
          </a:p>
        </p:txBody>
      </p:sp>
      <p:sp>
        <p:nvSpPr>
          <p:cNvPr id="10" name="TextBox 9">
            <a:extLst>
              <a:ext uri="{FF2B5EF4-FFF2-40B4-BE49-F238E27FC236}">
                <a16:creationId xmlns:a16="http://schemas.microsoft.com/office/drawing/2014/main" id="{60CB6ED0-F18B-A574-3B5B-C3A812AD5448}"/>
              </a:ext>
            </a:extLst>
          </p:cNvPr>
          <p:cNvSpPr txBox="1"/>
          <p:nvPr/>
        </p:nvSpPr>
        <p:spPr>
          <a:xfrm>
            <a:off x="369284" y="3429000"/>
            <a:ext cx="11496676" cy="1938992"/>
          </a:xfrm>
          <a:prstGeom prst="rect">
            <a:avLst/>
          </a:prstGeom>
          <a:noFill/>
        </p:spPr>
        <p:txBody>
          <a:bodyPr wrap="square" rtlCol="0">
            <a:spAutoFit/>
          </a:bodyPr>
          <a:lstStyle/>
          <a:p>
            <a:r>
              <a:rPr lang="en-IE" sz="2400" i="1"/>
              <a:t>Article 4.3		Each Party's successive nationally determined contribution will represent a progression beyond the Party's then current nationally determined contribution and reflect its </a:t>
            </a:r>
            <a:r>
              <a:rPr lang="en-IE" sz="2400" i="1">
                <a:highlight>
                  <a:srgbClr val="FFB100"/>
                </a:highlight>
              </a:rPr>
              <a:t>highest possible ambition</a:t>
            </a:r>
            <a:r>
              <a:rPr lang="en-IE" sz="2400" i="1"/>
              <a:t>, reflecting its common but differentiated responsibilities and respective capabilities, in the light of different national circumstances.</a:t>
            </a:r>
          </a:p>
        </p:txBody>
      </p:sp>
      <p:sp>
        <p:nvSpPr>
          <p:cNvPr id="11" name="TextBox 10">
            <a:extLst>
              <a:ext uri="{FF2B5EF4-FFF2-40B4-BE49-F238E27FC236}">
                <a16:creationId xmlns:a16="http://schemas.microsoft.com/office/drawing/2014/main" id="{76FC6A6D-2896-FCBE-1ED7-49323F3EECA3}"/>
              </a:ext>
            </a:extLst>
          </p:cNvPr>
          <p:cNvSpPr txBox="1"/>
          <p:nvPr/>
        </p:nvSpPr>
        <p:spPr>
          <a:xfrm>
            <a:off x="347662" y="1470025"/>
            <a:ext cx="11496676" cy="1569660"/>
          </a:xfrm>
          <a:prstGeom prst="rect">
            <a:avLst/>
          </a:prstGeom>
          <a:noFill/>
        </p:spPr>
        <p:txBody>
          <a:bodyPr wrap="square" rtlCol="0">
            <a:spAutoFit/>
          </a:bodyPr>
          <a:lstStyle/>
          <a:p>
            <a:r>
              <a:rPr lang="en-IE" sz="2400" i="1"/>
              <a:t>Article 2.1(a) 	 	Holding the increase in the global average temperature to </a:t>
            </a:r>
            <a:r>
              <a:rPr lang="en-IE" sz="2400" i="1">
                <a:highlight>
                  <a:srgbClr val="FFB100"/>
                </a:highlight>
              </a:rPr>
              <a:t>well below 2°C above pre-industrial levels and pursuing efforts to limit the temperature increase to 1.5°C</a:t>
            </a:r>
            <a:r>
              <a:rPr lang="en-IE" sz="2400" i="1"/>
              <a:t> above pre-industrial levels, recognizing that this would significantly reduce the risks and impacts of climate change;</a:t>
            </a:r>
          </a:p>
        </p:txBody>
      </p:sp>
      <p:sp>
        <p:nvSpPr>
          <p:cNvPr id="3" name="Text Placeholder 7">
            <a:extLst>
              <a:ext uri="{FF2B5EF4-FFF2-40B4-BE49-F238E27FC236}">
                <a16:creationId xmlns:a16="http://schemas.microsoft.com/office/drawing/2014/main" id="{E952094F-A6FF-6850-7F1C-3D6327F0384F}"/>
              </a:ext>
            </a:extLst>
          </p:cNvPr>
          <p:cNvSpPr txBox="1">
            <a:spLocks/>
          </p:cNvSpPr>
          <p:nvPr/>
        </p:nvSpPr>
        <p:spPr>
          <a:xfrm>
            <a:off x="9537539" y="6528122"/>
            <a:ext cx="2647708" cy="343253"/>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2"/>
              </a:rPr>
              <a:t>Paris Agreement 2015</a:t>
            </a:r>
            <a:endParaRPr lang="en-IE"/>
          </a:p>
        </p:txBody>
      </p:sp>
    </p:spTree>
    <p:extLst>
      <p:ext uri="{BB962C8B-B14F-4D97-AF65-F5344CB8AC3E}">
        <p14:creationId xmlns:p14="http://schemas.microsoft.com/office/powerpoint/2010/main" val="1846971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AF9E-FE3D-4FC7-C2F2-D2B700C96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9C467-0A5E-FFCA-3F9F-F2D95496B8F1}"/>
              </a:ext>
            </a:extLst>
          </p:cNvPr>
          <p:cNvSpPr>
            <a:spLocks noGrp="1"/>
          </p:cNvSpPr>
          <p:nvPr>
            <p:ph type="title"/>
          </p:nvPr>
        </p:nvSpPr>
        <p:spPr/>
        <p:txBody>
          <a:bodyPr>
            <a:normAutofit/>
          </a:bodyPr>
          <a:lstStyle/>
          <a:p>
            <a:r>
              <a:rPr lang="en-IE" sz="3600"/>
              <a:t>ICJ: Advisory Opinion</a:t>
            </a:r>
          </a:p>
        </p:txBody>
      </p:sp>
      <p:sp>
        <p:nvSpPr>
          <p:cNvPr id="10" name="TextBox 9">
            <a:extLst>
              <a:ext uri="{FF2B5EF4-FFF2-40B4-BE49-F238E27FC236}">
                <a16:creationId xmlns:a16="http://schemas.microsoft.com/office/drawing/2014/main" id="{A38B6F23-CE28-F54E-50F0-449561156F76}"/>
              </a:ext>
            </a:extLst>
          </p:cNvPr>
          <p:cNvSpPr txBox="1"/>
          <p:nvPr/>
        </p:nvSpPr>
        <p:spPr>
          <a:xfrm>
            <a:off x="369284" y="3429000"/>
            <a:ext cx="11496676" cy="3046988"/>
          </a:xfrm>
          <a:prstGeom prst="rect">
            <a:avLst/>
          </a:prstGeom>
          <a:noFill/>
        </p:spPr>
        <p:txBody>
          <a:bodyPr wrap="square" rtlCol="0">
            <a:spAutoFit/>
          </a:bodyPr>
          <a:lstStyle/>
          <a:p>
            <a:r>
              <a:rPr lang="en-IE" sz="2400" i="1"/>
              <a:t>Paragraph 242. 		Second, a party’s NDCs must reflect </a:t>
            </a:r>
            <a:r>
              <a:rPr lang="en-IE" sz="2400" i="1">
                <a:highlight>
                  <a:srgbClr val="FFB100"/>
                </a:highlight>
              </a:rPr>
              <a:t>“its highest possible ambition”</a:t>
            </a:r>
            <a:r>
              <a:rPr lang="en-IE" sz="2400" i="1"/>
              <a:t>. While this term is not defined in the Paris Agreement, the Court considers that the level of ambition to be reflected in a party’s NDCs has not been left entirely to the discretion of the parties. The provision, when interpreted in its context and in light of its object and purpose and the customary obligation to prevent significant harm to the environment, reveals that the content of a party’s NDCs must, in fulfilment of its obligations under the Paris Agreement, be capable of making an </a:t>
            </a:r>
            <a:r>
              <a:rPr lang="en-IE" sz="2400" i="1">
                <a:highlight>
                  <a:srgbClr val="FFB100"/>
                </a:highlight>
              </a:rPr>
              <a:t>adequate contribution </a:t>
            </a:r>
            <a:r>
              <a:rPr lang="en-IE" sz="2400" i="1"/>
              <a:t>to the achievement of the temperature goal. …</a:t>
            </a:r>
          </a:p>
        </p:txBody>
      </p:sp>
      <p:sp>
        <p:nvSpPr>
          <p:cNvPr id="11" name="TextBox 10">
            <a:extLst>
              <a:ext uri="{FF2B5EF4-FFF2-40B4-BE49-F238E27FC236}">
                <a16:creationId xmlns:a16="http://schemas.microsoft.com/office/drawing/2014/main" id="{A905C59B-37A6-733D-0E77-74E2AEBAFDF1}"/>
              </a:ext>
            </a:extLst>
          </p:cNvPr>
          <p:cNvSpPr txBox="1"/>
          <p:nvPr/>
        </p:nvSpPr>
        <p:spPr>
          <a:xfrm>
            <a:off x="347662" y="1470025"/>
            <a:ext cx="11496676" cy="1569660"/>
          </a:xfrm>
          <a:prstGeom prst="rect">
            <a:avLst/>
          </a:prstGeom>
          <a:noFill/>
        </p:spPr>
        <p:txBody>
          <a:bodyPr wrap="square" rtlCol="0">
            <a:spAutoFit/>
          </a:bodyPr>
          <a:lstStyle/>
          <a:p>
            <a:r>
              <a:rPr lang="en-IE" sz="2400" i="1"/>
              <a:t>Paragraph 224. 		As a general matter, the Court notes that while the Paris Agreement provides for limiting the global average temperature increase to well below 2°C above pre-industrial levels as a goal and 1.5°C as an additional effort, </a:t>
            </a:r>
            <a:r>
              <a:rPr lang="en-IE" sz="2400" i="1">
                <a:highlight>
                  <a:srgbClr val="FFB100"/>
                </a:highlight>
              </a:rPr>
              <a:t>1.5°C has become the scientifically based consensus target under the Paris Agreement</a:t>
            </a:r>
            <a:r>
              <a:rPr lang="en-IE" sz="2400" i="1"/>
              <a:t>.</a:t>
            </a:r>
          </a:p>
        </p:txBody>
      </p:sp>
      <p:sp>
        <p:nvSpPr>
          <p:cNvPr id="3" name="Text Placeholder 7">
            <a:extLst>
              <a:ext uri="{FF2B5EF4-FFF2-40B4-BE49-F238E27FC236}">
                <a16:creationId xmlns:a16="http://schemas.microsoft.com/office/drawing/2014/main" id="{10B888A3-1ABB-2105-8CEE-6EAE3D24A236}"/>
              </a:ext>
            </a:extLst>
          </p:cNvPr>
          <p:cNvSpPr txBox="1">
            <a:spLocks/>
          </p:cNvSpPr>
          <p:nvPr/>
        </p:nvSpPr>
        <p:spPr>
          <a:xfrm>
            <a:off x="10729732" y="6535099"/>
            <a:ext cx="1455515"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3"/>
              </a:rPr>
              <a:t>ICJ 2025</a:t>
            </a:r>
            <a:endParaRPr lang="en-IE"/>
          </a:p>
        </p:txBody>
      </p:sp>
    </p:spTree>
    <p:extLst>
      <p:ext uri="{BB962C8B-B14F-4D97-AF65-F5344CB8AC3E}">
        <p14:creationId xmlns:p14="http://schemas.microsoft.com/office/powerpoint/2010/main" val="1724184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ED7D-C0B8-1D40-EAB7-FFDEC8F1859C}"/>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90ADC628-A4E6-07D9-5CE9-D409931A6CAE}"/>
              </a:ext>
            </a:extLst>
          </p:cNvPr>
          <p:cNvGrpSpPr>
            <a:grpSpLocks/>
          </p:cNvGrpSpPr>
          <p:nvPr/>
        </p:nvGrpSpPr>
        <p:grpSpPr>
          <a:xfrm>
            <a:off x="226051" y="1465959"/>
            <a:ext cx="8068802" cy="4879307"/>
            <a:chOff x="1447800" y="1328733"/>
            <a:chExt cx="8470899" cy="5251315"/>
          </a:xfrm>
        </p:grpSpPr>
        <p:pic>
          <p:nvPicPr>
            <p:cNvPr id="31" name="Picture 30" descr="A graph of a graph showing the growth of a number of people&#10;&#10;AI-generated content may be incorrect.">
              <a:extLst>
                <a:ext uri="{FF2B5EF4-FFF2-40B4-BE49-F238E27FC236}">
                  <a16:creationId xmlns:a16="http://schemas.microsoft.com/office/drawing/2014/main" id="{AB25829A-B996-96B1-C5F7-F08EE4E80006}"/>
                </a:ext>
              </a:extLst>
            </p:cNvPr>
            <p:cNvPicPr>
              <a:picLocks noChangeAspect="1"/>
            </p:cNvPicPr>
            <p:nvPr/>
          </p:nvPicPr>
          <p:blipFill>
            <a:blip r:embed="rId2"/>
            <a:stretch>
              <a:fillRect/>
            </a:stretch>
          </p:blipFill>
          <p:spPr>
            <a:xfrm>
              <a:off x="1447800" y="1328733"/>
              <a:ext cx="8470899" cy="5251315"/>
            </a:xfrm>
            <a:prstGeom prst="rect">
              <a:avLst/>
            </a:prstGeom>
          </p:spPr>
        </p:pic>
        <p:sp>
          <p:nvSpPr>
            <p:cNvPr id="32" name="Rectangle 31">
              <a:extLst>
                <a:ext uri="{FF2B5EF4-FFF2-40B4-BE49-F238E27FC236}">
                  <a16:creationId xmlns:a16="http://schemas.microsoft.com/office/drawing/2014/main" id="{C48D532D-0FC0-9AEC-7096-1DA39003F377}"/>
                </a:ext>
              </a:extLst>
            </p:cNvPr>
            <p:cNvSpPr/>
            <p:nvPr/>
          </p:nvSpPr>
          <p:spPr>
            <a:xfrm rot="21407420">
              <a:off x="6316464" y="1512649"/>
              <a:ext cx="698910" cy="64264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3" name="Rectangle 32">
              <a:extLst>
                <a:ext uri="{FF2B5EF4-FFF2-40B4-BE49-F238E27FC236}">
                  <a16:creationId xmlns:a16="http://schemas.microsoft.com/office/drawing/2014/main" id="{CCCDABE2-EEF5-10F8-07CD-F050EB091D22}"/>
                </a:ext>
              </a:extLst>
            </p:cNvPr>
            <p:cNvSpPr/>
            <p:nvPr/>
          </p:nvSpPr>
          <p:spPr>
            <a:xfrm rot="641073">
              <a:off x="5735403" y="2700052"/>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4" name="Rectangle 33">
              <a:extLst>
                <a:ext uri="{FF2B5EF4-FFF2-40B4-BE49-F238E27FC236}">
                  <a16:creationId xmlns:a16="http://schemas.microsoft.com/office/drawing/2014/main" id="{21CBE10A-FDBD-E120-29D2-6852EDBC3326}"/>
                </a:ext>
              </a:extLst>
            </p:cNvPr>
            <p:cNvSpPr/>
            <p:nvPr/>
          </p:nvSpPr>
          <p:spPr>
            <a:xfrm>
              <a:off x="5147347" y="3757371"/>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grpSp>
      <p:sp>
        <p:nvSpPr>
          <p:cNvPr id="2" name="Title 1">
            <a:extLst>
              <a:ext uri="{FF2B5EF4-FFF2-40B4-BE49-F238E27FC236}">
                <a16:creationId xmlns:a16="http://schemas.microsoft.com/office/drawing/2014/main" id="{77D8F13B-2A61-3A03-4B23-3603BA07EBEA}"/>
              </a:ext>
            </a:extLst>
          </p:cNvPr>
          <p:cNvSpPr>
            <a:spLocks noGrp="1"/>
          </p:cNvSpPr>
          <p:nvPr>
            <p:ph type="title"/>
          </p:nvPr>
        </p:nvSpPr>
        <p:spPr>
          <a:xfrm>
            <a:off x="369284" y="433932"/>
            <a:ext cx="11060716" cy="894802"/>
          </a:xfrm>
        </p:spPr>
        <p:txBody>
          <a:bodyPr>
            <a:noAutofit/>
          </a:bodyPr>
          <a:lstStyle/>
          <a:p>
            <a:r>
              <a:rPr lang="en-IE" sz="3600"/>
              <a:t>Keeping 1.5</a:t>
            </a:r>
            <a:r>
              <a:rPr lang="en-IE" sz="3600" i="1"/>
              <a:t>°</a:t>
            </a:r>
            <a:r>
              <a:rPr lang="en-IE" sz="3600"/>
              <a:t>C in reach</a:t>
            </a:r>
          </a:p>
        </p:txBody>
      </p:sp>
      <p:sp>
        <p:nvSpPr>
          <p:cNvPr id="6" name="Text Placeholder 7">
            <a:extLst>
              <a:ext uri="{FF2B5EF4-FFF2-40B4-BE49-F238E27FC236}">
                <a16:creationId xmlns:a16="http://schemas.microsoft.com/office/drawing/2014/main" id="{EB72A243-BFD4-2352-A0A9-480180F72283}"/>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3"/>
              </a:rPr>
              <a:t>Geden &amp; Reisinger 2025</a:t>
            </a:r>
            <a:endParaRPr lang="en-IE"/>
          </a:p>
        </p:txBody>
      </p:sp>
      <p:sp>
        <p:nvSpPr>
          <p:cNvPr id="38" name="Right Arrow 37">
            <a:extLst>
              <a:ext uri="{FF2B5EF4-FFF2-40B4-BE49-F238E27FC236}">
                <a16:creationId xmlns:a16="http://schemas.microsoft.com/office/drawing/2014/main" id="{BF1A16AA-3487-04B4-1971-B1F30F483FD8}"/>
              </a:ext>
            </a:extLst>
          </p:cNvPr>
          <p:cNvSpPr/>
          <p:nvPr/>
        </p:nvSpPr>
        <p:spPr>
          <a:xfrm rot="13274809">
            <a:off x="6841797" y="4148791"/>
            <a:ext cx="978408" cy="484632"/>
          </a:xfrm>
          <a:prstGeom prst="rightArrow">
            <a:avLst/>
          </a:prstGeom>
          <a:solidFill>
            <a:srgbClr val="FFB100"/>
          </a:solidFill>
          <a:ln>
            <a:solidFill>
              <a:srgbClr val="FF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707313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11DDA-E7CB-EB7B-86B5-A3FEE77AA923}"/>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CA9F3A16-A2EA-5775-7DFF-C8C55EB06CDA}"/>
              </a:ext>
            </a:extLst>
          </p:cNvPr>
          <p:cNvGrpSpPr>
            <a:grpSpLocks/>
          </p:cNvGrpSpPr>
          <p:nvPr/>
        </p:nvGrpSpPr>
        <p:grpSpPr>
          <a:xfrm>
            <a:off x="226051" y="1465959"/>
            <a:ext cx="8068802" cy="4879307"/>
            <a:chOff x="1447800" y="1328733"/>
            <a:chExt cx="8470899" cy="5251315"/>
          </a:xfrm>
        </p:grpSpPr>
        <p:pic>
          <p:nvPicPr>
            <p:cNvPr id="31" name="Picture 30" descr="A graph of a graph showing the growth of a number of people&#10;&#10;AI-generated content may be incorrect.">
              <a:extLst>
                <a:ext uri="{FF2B5EF4-FFF2-40B4-BE49-F238E27FC236}">
                  <a16:creationId xmlns:a16="http://schemas.microsoft.com/office/drawing/2014/main" id="{C2260A74-9B18-8500-F42E-B6B19574D9BF}"/>
                </a:ext>
              </a:extLst>
            </p:cNvPr>
            <p:cNvPicPr>
              <a:picLocks noChangeAspect="1"/>
            </p:cNvPicPr>
            <p:nvPr/>
          </p:nvPicPr>
          <p:blipFill>
            <a:blip r:embed="rId2"/>
            <a:stretch>
              <a:fillRect/>
            </a:stretch>
          </p:blipFill>
          <p:spPr>
            <a:xfrm>
              <a:off x="1447800" y="1328733"/>
              <a:ext cx="8470899" cy="5251315"/>
            </a:xfrm>
            <a:prstGeom prst="rect">
              <a:avLst/>
            </a:prstGeom>
          </p:spPr>
        </p:pic>
        <p:sp>
          <p:nvSpPr>
            <p:cNvPr id="32" name="Rectangle 31">
              <a:extLst>
                <a:ext uri="{FF2B5EF4-FFF2-40B4-BE49-F238E27FC236}">
                  <a16:creationId xmlns:a16="http://schemas.microsoft.com/office/drawing/2014/main" id="{86A09070-FE0B-654B-EE30-768ECC07F8D8}"/>
                </a:ext>
              </a:extLst>
            </p:cNvPr>
            <p:cNvSpPr/>
            <p:nvPr/>
          </p:nvSpPr>
          <p:spPr>
            <a:xfrm rot="21407420">
              <a:off x="6316464" y="1512649"/>
              <a:ext cx="698910" cy="64264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3" name="Rectangle 32">
              <a:extLst>
                <a:ext uri="{FF2B5EF4-FFF2-40B4-BE49-F238E27FC236}">
                  <a16:creationId xmlns:a16="http://schemas.microsoft.com/office/drawing/2014/main" id="{090797F4-BDD1-93F3-05F0-BDDD1806DAE7}"/>
                </a:ext>
              </a:extLst>
            </p:cNvPr>
            <p:cNvSpPr/>
            <p:nvPr/>
          </p:nvSpPr>
          <p:spPr>
            <a:xfrm rot="641073">
              <a:off x="5735403" y="2700052"/>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4" name="Rectangle 33">
              <a:extLst>
                <a:ext uri="{FF2B5EF4-FFF2-40B4-BE49-F238E27FC236}">
                  <a16:creationId xmlns:a16="http://schemas.microsoft.com/office/drawing/2014/main" id="{6F39E62E-F134-166D-BEAD-CEDA19370FA4}"/>
                </a:ext>
              </a:extLst>
            </p:cNvPr>
            <p:cNvSpPr/>
            <p:nvPr/>
          </p:nvSpPr>
          <p:spPr>
            <a:xfrm>
              <a:off x="5147347" y="3757371"/>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grpSp>
      <p:sp>
        <p:nvSpPr>
          <p:cNvPr id="2" name="Title 1">
            <a:extLst>
              <a:ext uri="{FF2B5EF4-FFF2-40B4-BE49-F238E27FC236}">
                <a16:creationId xmlns:a16="http://schemas.microsoft.com/office/drawing/2014/main" id="{0A376FE6-56E6-0723-51C1-2B5DDC352353}"/>
              </a:ext>
            </a:extLst>
          </p:cNvPr>
          <p:cNvSpPr>
            <a:spLocks noGrp="1"/>
          </p:cNvSpPr>
          <p:nvPr>
            <p:ph type="title"/>
          </p:nvPr>
        </p:nvSpPr>
        <p:spPr>
          <a:xfrm>
            <a:off x="369284" y="433932"/>
            <a:ext cx="11060716" cy="894802"/>
          </a:xfrm>
        </p:spPr>
        <p:txBody>
          <a:bodyPr>
            <a:noAutofit/>
          </a:bodyPr>
          <a:lstStyle/>
          <a:p>
            <a:r>
              <a:rPr lang="en-IE" sz="3600"/>
              <a:t>Keeping 1.5</a:t>
            </a:r>
            <a:r>
              <a:rPr lang="en-IE" sz="3600" i="1"/>
              <a:t>°</a:t>
            </a:r>
            <a:r>
              <a:rPr lang="en-IE" sz="3600"/>
              <a:t>C in reach</a:t>
            </a:r>
          </a:p>
        </p:txBody>
      </p:sp>
      <p:sp>
        <p:nvSpPr>
          <p:cNvPr id="6" name="Text Placeholder 7">
            <a:extLst>
              <a:ext uri="{FF2B5EF4-FFF2-40B4-BE49-F238E27FC236}">
                <a16:creationId xmlns:a16="http://schemas.microsoft.com/office/drawing/2014/main" id="{E6DE1D07-A169-1ED9-780B-62264A69AB82}"/>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3"/>
              </a:rPr>
              <a:t>Geden &amp; Reisinger 2025</a:t>
            </a:r>
            <a:endParaRPr lang="en-IE"/>
          </a:p>
        </p:txBody>
      </p:sp>
      <p:sp>
        <p:nvSpPr>
          <p:cNvPr id="37" name="Right Arrow 36">
            <a:extLst>
              <a:ext uri="{FF2B5EF4-FFF2-40B4-BE49-F238E27FC236}">
                <a16:creationId xmlns:a16="http://schemas.microsoft.com/office/drawing/2014/main" id="{4C39CEB5-6522-96A9-92FC-488ABEAB2EB4}"/>
              </a:ext>
            </a:extLst>
          </p:cNvPr>
          <p:cNvSpPr/>
          <p:nvPr/>
        </p:nvSpPr>
        <p:spPr>
          <a:xfrm rot="9398859">
            <a:off x="6430992" y="1672338"/>
            <a:ext cx="978408" cy="484632"/>
          </a:xfrm>
          <a:prstGeom prst="rightArrow">
            <a:avLst/>
          </a:prstGeom>
          <a:solidFill>
            <a:srgbClr val="FFB100"/>
          </a:solidFill>
          <a:ln>
            <a:solidFill>
              <a:srgbClr val="FF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5765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3A1E-46D3-5A64-ACBE-7C5D00193373}"/>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72D36695-DDB2-B193-108F-AB9164649E7F}"/>
              </a:ext>
            </a:extLst>
          </p:cNvPr>
          <p:cNvGrpSpPr>
            <a:grpSpLocks/>
          </p:cNvGrpSpPr>
          <p:nvPr/>
        </p:nvGrpSpPr>
        <p:grpSpPr>
          <a:xfrm>
            <a:off x="226051" y="1465959"/>
            <a:ext cx="8068802" cy="4879307"/>
            <a:chOff x="1447800" y="1328733"/>
            <a:chExt cx="8470899" cy="5251315"/>
          </a:xfrm>
        </p:grpSpPr>
        <p:pic>
          <p:nvPicPr>
            <p:cNvPr id="31" name="Picture 30" descr="A graph of a graph showing the growth of a number of people&#10;&#10;AI-generated content may be incorrect.">
              <a:extLst>
                <a:ext uri="{FF2B5EF4-FFF2-40B4-BE49-F238E27FC236}">
                  <a16:creationId xmlns:a16="http://schemas.microsoft.com/office/drawing/2014/main" id="{1582238D-F037-7B1E-5093-3E01B4C824E9}"/>
                </a:ext>
              </a:extLst>
            </p:cNvPr>
            <p:cNvPicPr>
              <a:picLocks noChangeAspect="1"/>
            </p:cNvPicPr>
            <p:nvPr/>
          </p:nvPicPr>
          <p:blipFill>
            <a:blip r:embed="rId2"/>
            <a:stretch>
              <a:fillRect/>
            </a:stretch>
          </p:blipFill>
          <p:spPr>
            <a:xfrm>
              <a:off x="1447800" y="1328733"/>
              <a:ext cx="8470899" cy="5251315"/>
            </a:xfrm>
            <a:prstGeom prst="rect">
              <a:avLst/>
            </a:prstGeom>
          </p:spPr>
        </p:pic>
        <p:sp>
          <p:nvSpPr>
            <p:cNvPr id="32" name="Rectangle 31">
              <a:extLst>
                <a:ext uri="{FF2B5EF4-FFF2-40B4-BE49-F238E27FC236}">
                  <a16:creationId xmlns:a16="http://schemas.microsoft.com/office/drawing/2014/main" id="{E9312D8F-78FE-FB80-9084-6FC71C6D6522}"/>
                </a:ext>
              </a:extLst>
            </p:cNvPr>
            <p:cNvSpPr/>
            <p:nvPr/>
          </p:nvSpPr>
          <p:spPr>
            <a:xfrm rot="21407420">
              <a:off x="6316464" y="1512649"/>
              <a:ext cx="698910" cy="64264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3" name="Rectangle 32">
              <a:extLst>
                <a:ext uri="{FF2B5EF4-FFF2-40B4-BE49-F238E27FC236}">
                  <a16:creationId xmlns:a16="http://schemas.microsoft.com/office/drawing/2014/main" id="{728F4E21-98BA-DCFB-6A46-A0BE883AACC8}"/>
                </a:ext>
              </a:extLst>
            </p:cNvPr>
            <p:cNvSpPr/>
            <p:nvPr/>
          </p:nvSpPr>
          <p:spPr>
            <a:xfrm rot="641073">
              <a:off x="5735403" y="2700052"/>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sp>
          <p:nvSpPr>
            <p:cNvPr id="34" name="Rectangle 33">
              <a:extLst>
                <a:ext uri="{FF2B5EF4-FFF2-40B4-BE49-F238E27FC236}">
                  <a16:creationId xmlns:a16="http://schemas.microsoft.com/office/drawing/2014/main" id="{3E61D36C-59C3-FE25-F9CD-16432F8AA5F6}"/>
                </a:ext>
              </a:extLst>
            </p:cNvPr>
            <p:cNvSpPr/>
            <p:nvPr/>
          </p:nvSpPr>
          <p:spPr>
            <a:xfrm>
              <a:off x="5147347" y="3757371"/>
              <a:ext cx="611661" cy="636426"/>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E4EEF1"/>
                </a:solidFill>
              </a:endParaRPr>
            </a:p>
          </p:txBody>
        </p:sp>
      </p:grpSp>
      <p:sp>
        <p:nvSpPr>
          <p:cNvPr id="2" name="Title 1">
            <a:extLst>
              <a:ext uri="{FF2B5EF4-FFF2-40B4-BE49-F238E27FC236}">
                <a16:creationId xmlns:a16="http://schemas.microsoft.com/office/drawing/2014/main" id="{F16943BB-EF48-2523-0D00-4BA59EC96C5A}"/>
              </a:ext>
            </a:extLst>
          </p:cNvPr>
          <p:cNvSpPr>
            <a:spLocks noGrp="1"/>
          </p:cNvSpPr>
          <p:nvPr>
            <p:ph type="title"/>
          </p:nvPr>
        </p:nvSpPr>
        <p:spPr>
          <a:xfrm>
            <a:off x="369284" y="433932"/>
            <a:ext cx="11060716" cy="894802"/>
          </a:xfrm>
        </p:spPr>
        <p:txBody>
          <a:bodyPr>
            <a:noAutofit/>
          </a:bodyPr>
          <a:lstStyle/>
          <a:p>
            <a:r>
              <a:rPr lang="en-IE" sz="3600"/>
              <a:t>Keeping 1.5</a:t>
            </a:r>
            <a:r>
              <a:rPr lang="en-IE" sz="3600" i="1"/>
              <a:t>°</a:t>
            </a:r>
            <a:r>
              <a:rPr lang="en-IE" sz="3600"/>
              <a:t>C in reach</a:t>
            </a:r>
          </a:p>
        </p:txBody>
      </p:sp>
      <p:sp>
        <p:nvSpPr>
          <p:cNvPr id="6" name="Text Placeholder 7">
            <a:extLst>
              <a:ext uri="{FF2B5EF4-FFF2-40B4-BE49-F238E27FC236}">
                <a16:creationId xmlns:a16="http://schemas.microsoft.com/office/drawing/2014/main" id="{96086ED8-1D3B-9760-6F92-5E50B4B274C8}"/>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3"/>
              </a:rPr>
              <a:t>Geden &amp; Reisinger 2025</a:t>
            </a:r>
            <a:endParaRPr lang="en-IE"/>
          </a:p>
        </p:txBody>
      </p:sp>
      <p:sp>
        <p:nvSpPr>
          <p:cNvPr id="36" name="Content Placeholder 7">
            <a:extLst>
              <a:ext uri="{FF2B5EF4-FFF2-40B4-BE49-F238E27FC236}">
                <a16:creationId xmlns:a16="http://schemas.microsoft.com/office/drawing/2014/main" id="{ABAF2A49-D0A1-CE8A-36DA-7114B3B80E90}"/>
              </a:ext>
            </a:extLst>
          </p:cNvPr>
          <p:cNvSpPr>
            <a:spLocks noGrp="1"/>
          </p:cNvSpPr>
          <p:nvPr>
            <p:ph sz="quarter" idx="10"/>
          </p:nvPr>
        </p:nvSpPr>
        <p:spPr>
          <a:xfrm>
            <a:off x="8379810" y="2691248"/>
            <a:ext cx="3438980" cy="2252525"/>
          </a:xfrm>
        </p:spPr>
        <p:txBody>
          <a:bodyPr>
            <a:normAutofit lnSpcReduction="10000"/>
          </a:bodyPr>
          <a:lstStyle/>
          <a:p>
            <a:pPr marL="0" indent="0">
              <a:buNone/>
            </a:pPr>
            <a:r>
              <a:rPr lang="en-IE" b="1">
                <a:solidFill>
                  <a:srgbClr val="326B91"/>
                </a:solidFill>
              </a:rPr>
              <a:t>Temperature overshoot</a:t>
            </a:r>
          </a:p>
          <a:p>
            <a:pPr marL="0" indent="0">
              <a:buNone/>
            </a:pPr>
            <a:r>
              <a:rPr lang="en-IE"/>
              <a:t>&gt; peak warming asap</a:t>
            </a:r>
          </a:p>
          <a:p>
            <a:pPr marL="0" indent="0">
              <a:buNone/>
            </a:pPr>
            <a:r>
              <a:rPr lang="en-IE"/>
              <a:t>&gt; limit amount of time above 1.5</a:t>
            </a:r>
            <a:r>
              <a:rPr lang="en-IE" i="1"/>
              <a:t>°</a:t>
            </a:r>
            <a:r>
              <a:rPr lang="en-IE"/>
              <a:t>C </a:t>
            </a:r>
          </a:p>
        </p:txBody>
      </p:sp>
      <p:sp>
        <p:nvSpPr>
          <p:cNvPr id="39" name="Right Arrow 38">
            <a:extLst>
              <a:ext uri="{FF2B5EF4-FFF2-40B4-BE49-F238E27FC236}">
                <a16:creationId xmlns:a16="http://schemas.microsoft.com/office/drawing/2014/main" id="{53040D71-448A-5F03-557A-42FD631E696A}"/>
              </a:ext>
            </a:extLst>
          </p:cNvPr>
          <p:cNvSpPr/>
          <p:nvPr/>
        </p:nvSpPr>
        <p:spPr>
          <a:xfrm rot="9291432">
            <a:off x="7259843" y="2876140"/>
            <a:ext cx="978408" cy="484632"/>
          </a:xfrm>
          <a:prstGeom prst="rightArrow">
            <a:avLst/>
          </a:prstGeom>
          <a:solidFill>
            <a:srgbClr val="326B91"/>
          </a:solidFill>
          <a:ln>
            <a:solidFill>
              <a:srgbClr val="326B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481422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D43A-3609-5493-5B80-3B61EF93B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E4F45-0A5C-CEBD-EE94-BBC78902FC35}"/>
              </a:ext>
            </a:extLst>
          </p:cNvPr>
          <p:cNvSpPr>
            <a:spLocks noGrp="1"/>
          </p:cNvSpPr>
          <p:nvPr>
            <p:ph type="title"/>
          </p:nvPr>
        </p:nvSpPr>
        <p:spPr/>
        <p:txBody>
          <a:bodyPr>
            <a:normAutofit/>
          </a:bodyPr>
          <a:lstStyle/>
          <a:p>
            <a:r>
              <a:rPr lang="en-IE" sz="3600"/>
              <a:t>Keeping 1.5</a:t>
            </a:r>
            <a:r>
              <a:rPr lang="en-IE" sz="3600" i="1"/>
              <a:t>°</a:t>
            </a:r>
            <a:r>
              <a:rPr lang="en-IE" sz="3600"/>
              <a:t>C in reach</a:t>
            </a:r>
          </a:p>
        </p:txBody>
      </p:sp>
      <p:sp>
        <p:nvSpPr>
          <p:cNvPr id="6" name="Text Placeholder 7">
            <a:extLst>
              <a:ext uri="{FF2B5EF4-FFF2-40B4-BE49-F238E27FC236}">
                <a16:creationId xmlns:a16="http://schemas.microsoft.com/office/drawing/2014/main" id="{170B0072-FEDB-3253-24A7-E09264F94E4C}"/>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2"/>
              </a:rPr>
              <a:t>Geden &amp; Reisinger 2025</a:t>
            </a:r>
            <a:endParaRPr lang="en-IE"/>
          </a:p>
        </p:txBody>
      </p:sp>
      <p:grpSp>
        <p:nvGrpSpPr>
          <p:cNvPr id="8" name="Group 7">
            <a:extLst>
              <a:ext uri="{FF2B5EF4-FFF2-40B4-BE49-F238E27FC236}">
                <a16:creationId xmlns:a16="http://schemas.microsoft.com/office/drawing/2014/main" id="{636F029C-C5A5-AA02-10E2-BAB0094F94E7}"/>
              </a:ext>
            </a:extLst>
          </p:cNvPr>
          <p:cNvGrpSpPr/>
          <p:nvPr/>
        </p:nvGrpSpPr>
        <p:grpSpPr>
          <a:xfrm>
            <a:off x="226051" y="1468434"/>
            <a:ext cx="8068802" cy="4881566"/>
            <a:chOff x="924551" y="1328734"/>
            <a:chExt cx="8068802" cy="4881566"/>
          </a:xfrm>
        </p:grpSpPr>
        <p:pic>
          <p:nvPicPr>
            <p:cNvPr id="19" name="Picture 18" descr="A graph of carbon dioxide emissions&#10;&#10;AI-generated content may be incorrect.">
              <a:extLst>
                <a:ext uri="{FF2B5EF4-FFF2-40B4-BE49-F238E27FC236}">
                  <a16:creationId xmlns:a16="http://schemas.microsoft.com/office/drawing/2014/main" id="{86C4DBD2-A3B2-1A8A-20C3-718B885AA46A}"/>
                </a:ext>
              </a:extLst>
            </p:cNvPr>
            <p:cNvPicPr>
              <a:picLocks noChangeAspect="1"/>
            </p:cNvPicPr>
            <p:nvPr/>
          </p:nvPicPr>
          <p:blipFill>
            <a:blip r:embed="rId3"/>
            <a:srcRect t="24295"/>
            <a:stretch>
              <a:fillRect/>
            </a:stretch>
          </p:blipFill>
          <p:spPr>
            <a:xfrm>
              <a:off x="924551" y="1328734"/>
              <a:ext cx="8068802" cy="4881566"/>
            </a:xfrm>
            <a:prstGeom prst="rect">
              <a:avLst/>
            </a:prstGeom>
          </p:spPr>
        </p:pic>
        <p:sp>
          <p:nvSpPr>
            <p:cNvPr id="20" name="Rectangle 19">
              <a:extLst>
                <a:ext uri="{FF2B5EF4-FFF2-40B4-BE49-F238E27FC236}">
                  <a16:creationId xmlns:a16="http://schemas.microsoft.com/office/drawing/2014/main" id="{9C7D0845-DD11-1DD0-555B-316167FCA02E}"/>
                </a:ext>
              </a:extLst>
            </p:cNvPr>
            <p:cNvSpPr/>
            <p:nvPr/>
          </p:nvSpPr>
          <p:spPr>
            <a:xfrm rot="10800000" flipV="1">
              <a:off x="7720798" y="4424931"/>
              <a:ext cx="1196355" cy="696775"/>
            </a:xfrm>
            <a:prstGeom prst="rect">
              <a:avLst/>
            </a:prstGeom>
            <a:solidFill>
              <a:srgbClr val="E4EEF1"/>
            </a:solidFill>
            <a:ln w="38100">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Net-negative</a:t>
              </a:r>
            </a:p>
          </p:txBody>
        </p:sp>
        <p:sp>
          <p:nvSpPr>
            <p:cNvPr id="21" name="Rectangle 20">
              <a:extLst>
                <a:ext uri="{FF2B5EF4-FFF2-40B4-BE49-F238E27FC236}">
                  <a16:creationId xmlns:a16="http://schemas.microsoft.com/office/drawing/2014/main" id="{9C05902B-AA9F-DE40-8B89-DEFA58457766}"/>
                </a:ext>
              </a:extLst>
            </p:cNvPr>
            <p:cNvSpPr/>
            <p:nvPr/>
          </p:nvSpPr>
          <p:spPr>
            <a:xfrm>
              <a:off x="5210501" y="3171675"/>
              <a:ext cx="811144" cy="581624"/>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NZ GHG</a:t>
              </a:r>
            </a:p>
          </p:txBody>
        </p:sp>
        <p:sp>
          <p:nvSpPr>
            <p:cNvPr id="22" name="Rectangle 21">
              <a:extLst>
                <a:ext uri="{FF2B5EF4-FFF2-40B4-BE49-F238E27FC236}">
                  <a16:creationId xmlns:a16="http://schemas.microsoft.com/office/drawing/2014/main" id="{3F3D3E0C-D875-D61F-DCC6-98268DB1D417}"/>
                </a:ext>
              </a:extLst>
            </p:cNvPr>
            <p:cNvSpPr/>
            <p:nvPr/>
          </p:nvSpPr>
          <p:spPr>
            <a:xfrm>
              <a:off x="4405494" y="3136992"/>
              <a:ext cx="694502" cy="616307"/>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NZ CO</a:t>
              </a:r>
              <a:r>
                <a:rPr lang="en-IE" baseline="-25000">
                  <a:solidFill>
                    <a:schemeClr val="tx1"/>
                  </a:solidFill>
                </a:rPr>
                <a:t>2</a:t>
              </a:r>
            </a:p>
          </p:txBody>
        </p:sp>
        <p:sp>
          <p:nvSpPr>
            <p:cNvPr id="23" name="Oval 22">
              <a:extLst>
                <a:ext uri="{FF2B5EF4-FFF2-40B4-BE49-F238E27FC236}">
                  <a16:creationId xmlns:a16="http://schemas.microsoft.com/office/drawing/2014/main" id="{F3639351-8752-F07B-EC99-66C84B195C03}"/>
                </a:ext>
              </a:extLst>
            </p:cNvPr>
            <p:cNvSpPr>
              <a:spLocks noChangeAspect="1"/>
            </p:cNvSpPr>
            <p:nvPr/>
          </p:nvSpPr>
          <p:spPr>
            <a:xfrm>
              <a:off x="4595005" y="4517975"/>
              <a:ext cx="234825" cy="258525"/>
            </a:xfrm>
            <a:prstGeom prst="ellipse">
              <a:avLst/>
            </a:prstGeom>
            <a:solidFill>
              <a:srgbClr val="FFB100"/>
            </a:solidFill>
            <a:ln>
              <a:solidFill>
                <a:srgbClr val="FF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9" name="Content Placeholder 7">
            <a:extLst>
              <a:ext uri="{FF2B5EF4-FFF2-40B4-BE49-F238E27FC236}">
                <a16:creationId xmlns:a16="http://schemas.microsoft.com/office/drawing/2014/main" id="{A322FF9B-E088-7243-C696-2B872115D5A5}"/>
              </a:ext>
            </a:extLst>
          </p:cNvPr>
          <p:cNvSpPr>
            <a:spLocks noGrp="1"/>
          </p:cNvSpPr>
          <p:nvPr>
            <p:ph sz="quarter" idx="10"/>
          </p:nvPr>
        </p:nvSpPr>
        <p:spPr>
          <a:xfrm>
            <a:off x="8405358" y="1733229"/>
            <a:ext cx="3438980" cy="4397375"/>
          </a:xfrm>
        </p:spPr>
        <p:txBody>
          <a:bodyPr>
            <a:normAutofit fontScale="92500" lnSpcReduction="20000"/>
          </a:bodyPr>
          <a:lstStyle/>
          <a:p>
            <a:pPr marL="0" indent="0">
              <a:buNone/>
            </a:pPr>
            <a:r>
              <a:rPr lang="en-IE"/>
              <a:t>To halt global warming</a:t>
            </a:r>
          </a:p>
          <a:p>
            <a:pPr marL="0" indent="0">
              <a:buNone/>
            </a:pPr>
            <a:r>
              <a:rPr lang="en-IE"/>
              <a:t>&gt; global net CO</a:t>
            </a:r>
            <a:r>
              <a:rPr lang="en-IE" baseline="-25000"/>
              <a:t>2</a:t>
            </a:r>
            <a:r>
              <a:rPr lang="en-IE"/>
              <a:t> emissions reach zero</a:t>
            </a:r>
          </a:p>
          <a:p>
            <a:pPr marL="0" indent="0">
              <a:buNone/>
            </a:pPr>
            <a:r>
              <a:rPr lang="en-IE"/>
              <a:t>Subsequent decline in global warming needs</a:t>
            </a:r>
          </a:p>
          <a:p>
            <a:pPr marL="0" indent="0">
              <a:buNone/>
            </a:pPr>
            <a:r>
              <a:rPr lang="en-IE"/>
              <a:t>&gt; net negative CO</a:t>
            </a:r>
            <a:r>
              <a:rPr lang="en-IE" baseline="-25000"/>
              <a:t>2</a:t>
            </a:r>
            <a:r>
              <a:rPr lang="en-IE"/>
              <a:t> emissions</a:t>
            </a:r>
          </a:p>
          <a:p>
            <a:pPr marL="0" indent="0">
              <a:buNone/>
            </a:pPr>
            <a:r>
              <a:rPr lang="en-IE"/>
              <a:t>&gt; total removals is greater than residual emissions of all long-lived GHGs</a:t>
            </a:r>
          </a:p>
          <a:p>
            <a:pPr marL="0" indent="0">
              <a:buNone/>
            </a:pPr>
            <a:r>
              <a:rPr lang="en-IE"/>
              <a:t>&gt; Reducing CH</a:t>
            </a:r>
            <a:r>
              <a:rPr lang="en-IE" baseline="-25000"/>
              <a:t>4</a:t>
            </a:r>
            <a:r>
              <a:rPr lang="en-IE"/>
              <a:t> would limit peak warming</a:t>
            </a:r>
          </a:p>
        </p:txBody>
      </p:sp>
      <p:sp>
        <p:nvSpPr>
          <p:cNvPr id="3" name="Rectangle 2">
            <a:extLst>
              <a:ext uri="{FF2B5EF4-FFF2-40B4-BE49-F238E27FC236}">
                <a16:creationId xmlns:a16="http://schemas.microsoft.com/office/drawing/2014/main" id="{68043CF1-359E-95D3-9291-53CF1754C284}"/>
              </a:ext>
            </a:extLst>
          </p:cNvPr>
          <p:cNvSpPr/>
          <p:nvPr/>
        </p:nvSpPr>
        <p:spPr>
          <a:xfrm>
            <a:off x="8405358" y="2819400"/>
            <a:ext cx="3596142" cy="3441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12993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2E3EB-897C-52A2-3D31-F2F960D49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3C104-FF6E-3B7E-4EE1-D9A6031E1EF9}"/>
              </a:ext>
            </a:extLst>
          </p:cNvPr>
          <p:cNvSpPr>
            <a:spLocks noGrp="1"/>
          </p:cNvSpPr>
          <p:nvPr>
            <p:ph type="title"/>
          </p:nvPr>
        </p:nvSpPr>
        <p:spPr/>
        <p:txBody>
          <a:bodyPr>
            <a:normAutofit/>
          </a:bodyPr>
          <a:lstStyle/>
          <a:p>
            <a:r>
              <a:rPr lang="en-IE" sz="3600"/>
              <a:t>Keeping 1.5</a:t>
            </a:r>
            <a:r>
              <a:rPr lang="en-IE" sz="3600" i="1"/>
              <a:t>°</a:t>
            </a:r>
            <a:r>
              <a:rPr lang="en-IE" sz="3600"/>
              <a:t>C in reach</a:t>
            </a:r>
          </a:p>
        </p:txBody>
      </p:sp>
      <p:sp>
        <p:nvSpPr>
          <p:cNvPr id="6" name="Text Placeholder 7">
            <a:extLst>
              <a:ext uri="{FF2B5EF4-FFF2-40B4-BE49-F238E27FC236}">
                <a16:creationId xmlns:a16="http://schemas.microsoft.com/office/drawing/2014/main" id="{0DA07D4C-5315-C263-3D3E-6AADA751E5DC}"/>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2"/>
              </a:rPr>
              <a:t>Geden &amp; Reisinger 2025</a:t>
            </a:r>
            <a:endParaRPr lang="en-IE"/>
          </a:p>
        </p:txBody>
      </p:sp>
      <p:grpSp>
        <p:nvGrpSpPr>
          <p:cNvPr id="8" name="Group 7">
            <a:extLst>
              <a:ext uri="{FF2B5EF4-FFF2-40B4-BE49-F238E27FC236}">
                <a16:creationId xmlns:a16="http://schemas.microsoft.com/office/drawing/2014/main" id="{495CF1BF-E63A-A8ED-D113-D51ED988E1C4}"/>
              </a:ext>
            </a:extLst>
          </p:cNvPr>
          <p:cNvGrpSpPr/>
          <p:nvPr/>
        </p:nvGrpSpPr>
        <p:grpSpPr>
          <a:xfrm>
            <a:off x="226051" y="1468434"/>
            <a:ext cx="8068802" cy="4881566"/>
            <a:chOff x="924551" y="1328734"/>
            <a:chExt cx="8068802" cy="4881566"/>
          </a:xfrm>
        </p:grpSpPr>
        <p:pic>
          <p:nvPicPr>
            <p:cNvPr id="19" name="Picture 18" descr="A graph of carbon dioxide emissions&#10;&#10;AI-generated content may be incorrect.">
              <a:extLst>
                <a:ext uri="{FF2B5EF4-FFF2-40B4-BE49-F238E27FC236}">
                  <a16:creationId xmlns:a16="http://schemas.microsoft.com/office/drawing/2014/main" id="{74F132B4-52C7-576D-DE04-662727D64237}"/>
                </a:ext>
              </a:extLst>
            </p:cNvPr>
            <p:cNvPicPr>
              <a:picLocks noChangeAspect="1"/>
            </p:cNvPicPr>
            <p:nvPr/>
          </p:nvPicPr>
          <p:blipFill>
            <a:blip r:embed="rId3"/>
            <a:srcRect t="24295"/>
            <a:stretch>
              <a:fillRect/>
            </a:stretch>
          </p:blipFill>
          <p:spPr>
            <a:xfrm>
              <a:off x="924551" y="1328734"/>
              <a:ext cx="8068802" cy="4881566"/>
            </a:xfrm>
            <a:prstGeom prst="rect">
              <a:avLst/>
            </a:prstGeom>
          </p:spPr>
        </p:pic>
        <p:sp>
          <p:nvSpPr>
            <p:cNvPr id="4" name="Rectangle 3">
              <a:extLst>
                <a:ext uri="{FF2B5EF4-FFF2-40B4-BE49-F238E27FC236}">
                  <a16:creationId xmlns:a16="http://schemas.microsoft.com/office/drawing/2014/main" id="{090D3044-C97A-829C-E8AB-BB5CFC44447F}"/>
                </a:ext>
              </a:extLst>
            </p:cNvPr>
            <p:cNvSpPr/>
            <p:nvPr/>
          </p:nvSpPr>
          <p:spPr>
            <a:xfrm rot="10800000" flipV="1">
              <a:off x="7720797" y="3909979"/>
              <a:ext cx="1196355" cy="696775"/>
            </a:xfrm>
            <a:prstGeom prst="rect">
              <a:avLst/>
            </a:prstGeom>
            <a:solidFill>
              <a:srgbClr val="E4EEF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a:solidFill>
                    <a:srgbClr val="FFB100"/>
                  </a:solidFill>
                </a:rPr>
                <a:t>GOAL</a:t>
              </a:r>
            </a:p>
          </p:txBody>
        </p:sp>
        <p:sp>
          <p:nvSpPr>
            <p:cNvPr id="20" name="Rectangle 19">
              <a:extLst>
                <a:ext uri="{FF2B5EF4-FFF2-40B4-BE49-F238E27FC236}">
                  <a16:creationId xmlns:a16="http://schemas.microsoft.com/office/drawing/2014/main" id="{E171B5FF-0201-76A2-348C-4CA4AA48376D}"/>
                </a:ext>
              </a:extLst>
            </p:cNvPr>
            <p:cNvSpPr/>
            <p:nvPr/>
          </p:nvSpPr>
          <p:spPr>
            <a:xfrm rot="10800000" flipV="1">
              <a:off x="7720798" y="4424931"/>
              <a:ext cx="1196355" cy="696775"/>
            </a:xfrm>
            <a:prstGeom prst="rect">
              <a:avLst/>
            </a:prstGeom>
            <a:solidFill>
              <a:srgbClr val="E4EEF1"/>
            </a:solidFill>
            <a:ln w="38100">
              <a:solidFill>
                <a:srgbClr val="FF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Net-negative</a:t>
              </a:r>
            </a:p>
          </p:txBody>
        </p:sp>
        <p:sp>
          <p:nvSpPr>
            <p:cNvPr id="21" name="Rectangle 20">
              <a:extLst>
                <a:ext uri="{FF2B5EF4-FFF2-40B4-BE49-F238E27FC236}">
                  <a16:creationId xmlns:a16="http://schemas.microsoft.com/office/drawing/2014/main" id="{F697586B-A623-2434-EB95-D49BB5200860}"/>
                </a:ext>
              </a:extLst>
            </p:cNvPr>
            <p:cNvSpPr/>
            <p:nvPr/>
          </p:nvSpPr>
          <p:spPr>
            <a:xfrm>
              <a:off x="5210501" y="3171675"/>
              <a:ext cx="811144" cy="581624"/>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NZ GHG</a:t>
              </a:r>
            </a:p>
          </p:txBody>
        </p:sp>
        <p:sp>
          <p:nvSpPr>
            <p:cNvPr id="22" name="Rectangle 21">
              <a:extLst>
                <a:ext uri="{FF2B5EF4-FFF2-40B4-BE49-F238E27FC236}">
                  <a16:creationId xmlns:a16="http://schemas.microsoft.com/office/drawing/2014/main" id="{46CAAE0C-E2C5-3413-2442-A3D450C2F55B}"/>
                </a:ext>
              </a:extLst>
            </p:cNvPr>
            <p:cNvSpPr/>
            <p:nvPr/>
          </p:nvSpPr>
          <p:spPr>
            <a:xfrm>
              <a:off x="4405494" y="3136992"/>
              <a:ext cx="694502" cy="616307"/>
            </a:xfrm>
            <a:prstGeom prst="rect">
              <a:avLst/>
            </a:prstGeom>
            <a:solidFill>
              <a:srgbClr val="E4EEF1"/>
            </a:solidFill>
            <a:ln>
              <a:solidFill>
                <a:srgbClr val="E4EE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NZ CO</a:t>
              </a:r>
              <a:r>
                <a:rPr lang="en-IE" baseline="-25000">
                  <a:solidFill>
                    <a:schemeClr val="tx1"/>
                  </a:solidFill>
                </a:rPr>
                <a:t>2</a:t>
              </a:r>
            </a:p>
          </p:txBody>
        </p:sp>
        <p:sp>
          <p:nvSpPr>
            <p:cNvPr id="23" name="Oval 22">
              <a:extLst>
                <a:ext uri="{FF2B5EF4-FFF2-40B4-BE49-F238E27FC236}">
                  <a16:creationId xmlns:a16="http://schemas.microsoft.com/office/drawing/2014/main" id="{B7FAC811-8CC3-4BA7-94D3-076D26E5C90C}"/>
                </a:ext>
              </a:extLst>
            </p:cNvPr>
            <p:cNvSpPr>
              <a:spLocks noChangeAspect="1"/>
            </p:cNvSpPr>
            <p:nvPr/>
          </p:nvSpPr>
          <p:spPr>
            <a:xfrm>
              <a:off x="4595005" y="4517975"/>
              <a:ext cx="234825" cy="258525"/>
            </a:xfrm>
            <a:prstGeom prst="ellipse">
              <a:avLst/>
            </a:prstGeom>
            <a:solidFill>
              <a:srgbClr val="FFB100"/>
            </a:solidFill>
            <a:ln>
              <a:solidFill>
                <a:srgbClr val="FF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9" name="Content Placeholder 7">
            <a:extLst>
              <a:ext uri="{FF2B5EF4-FFF2-40B4-BE49-F238E27FC236}">
                <a16:creationId xmlns:a16="http://schemas.microsoft.com/office/drawing/2014/main" id="{CF287237-3089-DF24-9318-7B3C364A92A1}"/>
              </a:ext>
            </a:extLst>
          </p:cNvPr>
          <p:cNvSpPr>
            <a:spLocks noGrp="1"/>
          </p:cNvSpPr>
          <p:nvPr>
            <p:ph sz="quarter" idx="10"/>
          </p:nvPr>
        </p:nvSpPr>
        <p:spPr>
          <a:xfrm>
            <a:off x="8405358" y="1733229"/>
            <a:ext cx="3438980" cy="4397375"/>
          </a:xfrm>
        </p:spPr>
        <p:txBody>
          <a:bodyPr>
            <a:normAutofit fontScale="92500" lnSpcReduction="20000"/>
          </a:bodyPr>
          <a:lstStyle/>
          <a:p>
            <a:pPr marL="0" indent="0">
              <a:buNone/>
            </a:pPr>
            <a:r>
              <a:rPr lang="en-IE"/>
              <a:t>To halt global warming</a:t>
            </a:r>
          </a:p>
          <a:p>
            <a:pPr marL="0" indent="0">
              <a:buNone/>
            </a:pPr>
            <a:r>
              <a:rPr lang="en-IE"/>
              <a:t>&gt; global net CO</a:t>
            </a:r>
            <a:r>
              <a:rPr lang="en-IE" baseline="-25000"/>
              <a:t>2</a:t>
            </a:r>
            <a:r>
              <a:rPr lang="en-IE"/>
              <a:t> emissions reach zero</a:t>
            </a:r>
          </a:p>
          <a:p>
            <a:pPr marL="0" indent="0">
              <a:buNone/>
            </a:pPr>
            <a:r>
              <a:rPr lang="en-IE"/>
              <a:t>Subsequent decline in global warming</a:t>
            </a:r>
          </a:p>
          <a:p>
            <a:pPr marL="0" indent="0">
              <a:buNone/>
            </a:pPr>
            <a:r>
              <a:rPr lang="en-IE"/>
              <a:t>&gt; net negative CO</a:t>
            </a:r>
            <a:r>
              <a:rPr lang="en-IE" baseline="-25000"/>
              <a:t>2</a:t>
            </a:r>
            <a:r>
              <a:rPr lang="en-IE"/>
              <a:t> emissions</a:t>
            </a:r>
          </a:p>
          <a:p>
            <a:pPr marL="0" indent="0">
              <a:buNone/>
            </a:pPr>
            <a:r>
              <a:rPr lang="en-IE"/>
              <a:t>&gt; total removals is greater than residual emissions of all long-lived GHGs</a:t>
            </a:r>
          </a:p>
          <a:p>
            <a:pPr marL="0" indent="0">
              <a:buNone/>
            </a:pPr>
            <a:r>
              <a:rPr lang="en-IE"/>
              <a:t>&gt; Reducing CH</a:t>
            </a:r>
            <a:r>
              <a:rPr lang="en-IE" baseline="-25000"/>
              <a:t>4</a:t>
            </a:r>
            <a:r>
              <a:rPr lang="en-IE"/>
              <a:t> would limit peak warming</a:t>
            </a:r>
          </a:p>
        </p:txBody>
      </p:sp>
    </p:spTree>
    <p:extLst>
      <p:ext uri="{BB962C8B-B14F-4D97-AF65-F5344CB8AC3E}">
        <p14:creationId xmlns:p14="http://schemas.microsoft.com/office/powerpoint/2010/main" val="4221457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772B-1823-4E25-D8BE-1E2DF7F397B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56B766B-EF33-497F-F87D-491692788C11}"/>
              </a:ext>
            </a:extLst>
          </p:cNvPr>
          <p:cNvSpPr>
            <a:spLocks noGrp="1"/>
          </p:cNvSpPr>
          <p:nvPr>
            <p:ph sz="quarter" idx="10"/>
          </p:nvPr>
        </p:nvSpPr>
        <p:spPr>
          <a:xfrm>
            <a:off x="358775" y="1985963"/>
            <a:ext cx="11474450" cy="3978275"/>
          </a:xfrm>
        </p:spPr>
        <p:txBody>
          <a:bodyPr>
            <a:normAutofit/>
          </a:bodyPr>
          <a:lstStyle/>
          <a:p>
            <a:pPr marL="0" indent="0">
              <a:buNone/>
            </a:pPr>
            <a:r>
              <a:rPr lang="en-IE" sz="5400"/>
              <a:t>Overshoot of the 1.5 degree global temperature goal means that </a:t>
            </a:r>
            <a:r>
              <a:rPr lang="en-IE" sz="5400">
                <a:solidFill>
                  <a:srgbClr val="FFB100"/>
                </a:solidFill>
              </a:rPr>
              <a:t>net-zero</a:t>
            </a:r>
            <a:r>
              <a:rPr lang="en-IE" sz="5400"/>
              <a:t> has become a </a:t>
            </a:r>
            <a:r>
              <a:rPr lang="en-IE" sz="5400">
                <a:solidFill>
                  <a:srgbClr val="FFB100"/>
                </a:solidFill>
              </a:rPr>
              <a:t>milestone</a:t>
            </a:r>
            <a:r>
              <a:rPr lang="en-IE" sz="5400"/>
              <a:t>, on the way to </a:t>
            </a:r>
            <a:r>
              <a:rPr lang="en-IE" sz="5400">
                <a:solidFill>
                  <a:srgbClr val="FFB100"/>
                </a:solidFill>
              </a:rPr>
              <a:t>sustained net-negative emissions</a:t>
            </a:r>
            <a:r>
              <a:rPr lang="en-IE" sz="5400"/>
              <a:t>, rather than the endpoint.</a:t>
            </a:r>
          </a:p>
        </p:txBody>
      </p:sp>
      <p:sp>
        <p:nvSpPr>
          <p:cNvPr id="7" name="Text Placeholder 7">
            <a:extLst>
              <a:ext uri="{FF2B5EF4-FFF2-40B4-BE49-F238E27FC236}">
                <a16:creationId xmlns:a16="http://schemas.microsoft.com/office/drawing/2014/main" id="{77AC461A-F496-21F9-3A0F-4E76CBACC841}"/>
              </a:ext>
            </a:extLst>
          </p:cNvPr>
          <p:cNvSpPr txBox="1">
            <a:spLocks/>
          </p:cNvSpPr>
          <p:nvPr/>
        </p:nvSpPr>
        <p:spPr>
          <a:xfrm>
            <a:off x="9291484" y="6535099"/>
            <a:ext cx="2893763" cy="33627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a:hlinkClick r:id="rId3"/>
              </a:rPr>
              <a:t>Geden &amp; Reisinger 2025</a:t>
            </a:r>
            <a:endParaRPr lang="en-IE"/>
          </a:p>
        </p:txBody>
      </p:sp>
    </p:spTree>
    <p:extLst>
      <p:ext uri="{BB962C8B-B14F-4D97-AF65-F5344CB8AC3E}">
        <p14:creationId xmlns:p14="http://schemas.microsoft.com/office/powerpoint/2010/main" val="3514146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E2836-48CD-2427-5AF6-F6AE71BAA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556E1-BDEA-E549-62DF-BAEF07FEC961}"/>
              </a:ext>
            </a:extLst>
          </p:cNvPr>
          <p:cNvSpPr>
            <a:spLocks noGrp="1"/>
          </p:cNvSpPr>
          <p:nvPr>
            <p:ph type="title"/>
          </p:nvPr>
        </p:nvSpPr>
        <p:spPr/>
        <p:txBody>
          <a:bodyPr>
            <a:normAutofit/>
          </a:bodyPr>
          <a:lstStyle/>
          <a:p>
            <a:r>
              <a:rPr lang="en-IE" sz="3600"/>
              <a:t>What we do now matters!</a:t>
            </a:r>
          </a:p>
        </p:txBody>
      </p:sp>
      <p:sp>
        <p:nvSpPr>
          <p:cNvPr id="3" name="Content Placeholder 2">
            <a:extLst>
              <a:ext uri="{FF2B5EF4-FFF2-40B4-BE49-F238E27FC236}">
                <a16:creationId xmlns:a16="http://schemas.microsoft.com/office/drawing/2014/main" id="{1B121C2E-0245-9A32-2357-CCE74D9C7382}"/>
              </a:ext>
            </a:extLst>
          </p:cNvPr>
          <p:cNvSpPr>
            <a:spLocks noGrp="1"/>
          </p:cNvSpPr>
          <p:nvPr>
            <p:ph sz="quarter" idx="10"/>
          </p:nvPr>
        </p:nvSpPr>
        <p:spPr>
          <a:xfrm>
            <a:off x="369888" y="1470025"/>
            <a:ext cx="11474450" cy="2232025"/>
          </a:xfrm>
        </p:spPr>
        <p:txBody>
          <a:bodyPr/>
          <a:lstStyle/>
          <a:p>
            <a:pPr marL="0" indent="0">
              <a:buNone/>
            </a:pPr>
            <a:r>
              <a:rPr lang="en-IE" sz="3200" b="1"/>
              <a:t>ICJ Advisory Opinion</a:t>
            </a:r>
          </a:p>
          <a:p>
            <a:pPr marL="0" indent="0">
              <a:buNone/>
            </a:pPr>
            <a:r>
              <a:rPr lang="en-IE"/>
              <a:t>&gt; far reaching legal and political consequences for at national level</a:t>
            </a:r>
          </a:p>
          <a:p>
            <a:pPr marL="0" indent="0">
              <a:buNone/>
            </a:pPr>
            <a:r>
              <a:rPr lang="en-IE"/>
              <a:t>&gt; states have legal obligations under the Paris Agreement</a:t>
            </a:r>
          </a:p>
          <a:p>
            <a:pPr marL="0" indent="0">
              <a:buNone/>
            </a:pPr>
            <a:r>
              <a:rPr lang="en-IE"/>
              <a:t>	&gt; in principle can be held liable if adequate action is not taken</a:t>
            </a:r>
          </a:p>
          <a:p>
            <a:pPr marL="0" indent="0">
              <a:buNone/>
            </a:pPr>
            <a:endParaRPr lang="en-IE"/>
          </a:p>
        </p:txBody>
      </p:sp>
      <p:pic>
        <p:nvPicPr>
          <p:cNvPr id="5" name="Picture 4" descr="A diagram of a overhand curve&#10;&#10;AI-generated content may be incorrect.">
            <a:extLst>
              <a:ext uri="{FF2B5EF4-FFF2-40B4-BE49-F238E27FC236}">
                <a16:creationId xmlns:a16="http://schemas.microsoft.com/office/drawing/2014/main" id="{9F4125AE-17E5-5739-6DD4-AFD6B1AE55A9}"/>
              </a:ext>
            </a:extLst>
          </p:cNvPr>
          <p:cNvPicPr>
            <a:picLocks noChangeAspect="1"/>
          </p:cNvPicPr>
          <p:nvPr/>
        </p:nvPicPr>
        <p:blipFill>
          <a:blip r:embed="rId2"/>
          <a:stretch>
            <a:fillRect/>
          </a:stretch>
        </p:blipFill>
        <p:spPr>
          <a:xfrm>
            <a:off x="119902" y="3702050"/>
            <a:ext cx="4572000" cy="2895600"/>
          </a:xfrm>
          <a:prstGeom prst="rect">
            <a:avLst/>
          </a:prstGeom>
        </p:spPr>
      </p:pic>
      <p:sp>
        <p:nvSpPr>
          <p:cNvPr id="6" name="Content Placeholder 2">
            <a:extLst>
              <a:ext uri="{FF2B5EF4-FFF2-40B4-BE49-F238E27FC236}">
                <a16:creationId xmlns:a16="http://schemas.microsoft.com/office/drawing/2014/main" id="{A3701095-2878-5F8B-9028-C8A5DFE49328}"/>
              </a:ext>
            </a:extLst>
          </p:cNvPr>
          <p:cNvSpPr txBox="1">
            <a:spLocks/>
          </p:cNvSpPr>
          <p:nvPr/>
        </p:nvSpPr>
        <p:spPr>
          <a:xfrm>
            <a:off x="4766658" y="3956812"/>
            <a:ext cx="7077680" cy="2467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3500" b="1"/>
              <a:t>Near-term GHG reductions</a:t>
            </a:r>
          </a:p>
          <a:p>
            <a:pPr marL="0" indent="0">
              <a:buFont typeface="Arial" panose="020B0604020202020204" pitchFamily="34" charset="0"/>
              <a:buNone/>
            </a:pPr>
            <a:r>
              <a:rPr lang="en-IE"/>
              <a:t>&gt; reducing CO</a:t>
            </a:r>
            <a:r>
              <a:rPr lang="en-IE" baseline="-25000"/>
              <a:t>2</a:t>
            </a:r>
            <a:r>
              <a:rPr lang="en-IE"/>
              <a:t> emissions to net-zero asap on the way to net-negative </a:t>
            </a:r>
          </a:p>
          <a:p>
            <a:pPr marL="0" indent="0">
              <a:buNone/>
            </a:pPr>
            <a:r>
              <a:rPr lang="en-IE"/>
              <a:t>&gt; substantial reductions in CH</a:t>
            </a:r>
            <a:r>
              <a:rPr lang="en-IE" baseline="-25000"/>
              <a:t>4</a:t>
            </a:r>
            <a:r>
              <a:rPr lang="en-IE"/>
              <a:t> emissions contribute to limiting peak warming</a:t>
            </a:r>
          </a:p>
          <a:p>
            <a:pPr marL="0" indent="0">
              <a:buFont typeface="Arial" panose="020B0604020202020204" pitchFamily="34" charset="0"/>
              <a:buNone/>
            </a:pPr>
            <a:endParaRPr lang="en-IE"/>
          </a:p>
        </p:txBody>
      </p:sp>
    </p:spTree>
    <p:extLst>
      <p:ext uri="{BB962C8B-B14F-4D97-AF65-F5344CB8AC3E}">
        <p14:creationId xmlns:p14="http://schemas.microsoft.com/office/powerpoint/2010/main" val="1578372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84E45-5B83-34DE-26D7-D14A6EFC2422}"/>
              </a:ext>
            </a:extLst>
          </p:cNvPr>
          <p:cNvSpPr>
            <a:spLocks noGrp="1"/>
          </p:cNvSpPr>
          <p:nvPr>
            <p:ph type="title" idx="4294967295"/>
          </p:nvPr>
        </p:nvSpPr>
        <p:spPr>
          <a:xfrm>
            <a:off x="1477012" y="2514600"/>
            <a:ext cx="9545638" cy="2320925"/>
          </a:xfrm>
        </p:spPr>
        <p:txBody>
          <a:bodyPr>
            <a:normAutofit fontScale="90000"/>
          </a:bodyPr>
          <a:lstStyle/>
          <a:p>
            <a:pPr algn="ctr"/>
            <a:r>
              <a:rPr lang="en-IE" b="1">
                <a:solidFill>
                  <a:srgbClr val="FFB100"/>
                </a:solidFill>
              </a:rPr>
              <a:t>Why we're still ignoring the physics of climate change</a:t>
            </a:r>
            <a:br>
              <a:rPr lang="en-IE" b="1">
                <a:solidFill>
                  <a:srgbClr val="FFB100"/>
                </a:solidFill>
              </a:rPr>
            </a:br>
            <a:br>
              <a:rPr lang="en-IE" b="1">
                <a:solidFill>
                  <a:srgbClr val="FFB100"/>
                </a:solidFill>
              </a:rPr>
            </a:br>
            <a:r>
              <a:rPr lang="en-US" b="1">
                <a:solidFill>
                  <a:srgbClr val="FFB100"/>
                </a:solidFill>
              </a:rPr>
              <a:t>Professor Hannah Daly</a:t>
            </a:r>
            <a:br>
              <a:rPr lang="en-IE"/>
            </a:br>
            <a:endParaRPr lang="en-IE"/>
          </a:p>
        </p:txBody>
      </p:sp>
      <p:sp>
        <p:nvSpPr>
          <p:cNvPr id="6" name="TextBox 5">
            <a:extLst>
              <a:ext uri="{FF2B5EF4-FFF2-40B4-BE49-F238E27FC236}">
                <a16:creationId xmlns:a16="http://schemas.microsoft.com/office/drawing/2014/main" id="{B3D45EB9-C0BD-22CD-5F2D-49BAA99A0BC2}"/>
              </a:ext>
            </a:extLst>
          </p:cNvPr>
          <p:cNvSpPr txBox="1"/>
          <p:nvPr/>
        </p:nvSpPr>
        <p:spPr>
          <a:xfrm>
            <a:off x="419100" y="190500"/>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08835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5">
            <a:extLst>
              <a:ext uri="{FF2B5EF4-FFF2-40B4-BE49-F238E27FC236}">
                <a16:creationId xmlns:a16="http://schemas.microsoft.com/office/drawing/2014/main" id="{97BC9697-A4AB-0D62-1A4F-C35B6A479802}"/>
              </a:ext>
            </a:extLst>
          </p:cNvPr>
          <p:cNvSpPr txBox="1">
            <a:spLocks/>
          </p:cNvSpPr>
          <p:nvPr/>
        </p:nvSpPr>
        <p:spPr>
          <a:xfrm>
            <a:off x="479840" y="427290"/>
            <a:ext cx="11232319" cy="6161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a:solidFill>
                  <a:srgbClr val="FFB100"/>
                </a:solidFill>
              </a:rPr>
              <a:t>Funders</a:t>
            </a:r>
            <a:endParaRPr lang="en-IE" sz="4400" b="1">
              <a:solidFill>
                <a:srgbClr val="FFB100"/>
              </a:solidFill>
            </a:endParaRPr>
          </a:p>
        </p:txBody>
      </p:sp>
      <p:pic>
        <p:nvPicPr>
          <p:cNvPr id="4" name="Picture 3">
            <a:extLst>
              <a:ext uri="{FF2B5EF4-FFF2-40B4-BE49-F238E27FC236}">
                <a16:creationId xmlns:a16="http://schemas.microsoft.com/office/drawing/2014/main" id="{5974D54D-1BA5-A96A-27AA-5975B2083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93" y="1624582"/>
            <a:ext cx="2861632" cy="682172"/>
          </a:xfrm>
          <a:prstGeom prst="rect">
            <a:avLst/>
          </a:prstGeom>
        </p:spPr>
      </p:pic>
      <p:pic>
        <p:nvPicPr>
          <p:cNvPr id="5" name="Picture 4" descr="A picture containing venn diagram&#10;&#10;Description automatically generated">
            <a:extLst>
              <a:ext uri="{FF2B5EF4-FFF2-40B4-BE49-F238E27FC236}">
                <a16:creationId xmlns:a16="http://schemas.microsoft.com/office/drawing/2014/main" id="{DABD17D4-1B11-49E1-6EC2-F1348ADB9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555" y="3282890"/>
            <a:ext cx="1115090" cy="1168614"/>
          </a:xfrm>
          <a:prstGeom prst="rect">
            <a:avLst/>
          </a:prstGeom>
        </p:spPr>
      </p:pic>
      <p:pic>
        <p:nvPicPr>
          <p:cNvPr id="6" name="Picture 2">
            <a:extLst>
              <a:ext uri="{FF2B5EF4-FFF2-40B4-BE49-F238E27FC236}">
                <a16:creationId xmlns:a16="http://schemas.microsoft.com/office/drawing/2014/main" id="{081D0E97-E5A4-215C-D014-5907330DE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411" y="1363431"/>
            <a:ext cx="3278696" cy="1082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ist: DECC mark">
            <a:extLst>
              <a:ext uri="{FF2B5EF4-FFF2-40B4-BE49-F238E27FC236}">
                <a16:creationId xmlns:a16="http://schemas.microsoft.com/office/drawing/2014/main" id="{48F19835-4970-9C5D-C070-913A4FF3AF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234" y="1448886"/>
            <a:ext cx="3146164" cy="1052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78CDA6-77A3-CCC0-1892-3FC6FCDDAE07}"/>
              </a:ext>
            </a:extLst>
          </p:cNvPr>
          <p:cNvPicPr>
            <a:picLocks noChangeAspect="1"/>
          </p:cNvPicPr>
          <p:nvPr/>
        </p:nvPicPr>
        <p:blipFill>
          <a:blip r:embed="rId7"/>
          <a:stretch>
            <a:fillRect/>
          </a:stretch>
        </p:blipFill>
        <p:spPr>
          <a:xfrm>
            <a:off x="371246" y="2599618"/>
            <a:ext cx="2112312" cy="648000"/>
          </a:xfrm>
          <a:prstGeom prst="rect">
            <a:avLst/>
          </a:prstGeom>
        </p:spPr>
      </p:pic>
      <p:pic>
        <p:nvPicPr>
          <p:cNvPr id="9" name="Picture 8">
            <a:extLst>
              <a:ext uri="{FF2B5EF4-FFF2-40B4-BE49-F238E27FC236}">
                <a16:creationId xmlns:a16="http://schemas.microsoft.com/office/drawing/2014/main" id="{EB5DB849-5367-154B-2F66-03D1AE32C819}"/>
              </a:ext>
            </a:extLst>
          </p:cNvPr>
          <p:cNvPicPr>
            <a:picLocks noChangeAspect="1"/>
          </p:cNvPicPr>
          <p:nvPr/>
        </p:nvPicPr>
        <p:blipFill>
          <a:blip r:embed="rId8"/>
          <a:stretch>
            <a:fillRect/>
          </a:stretch>
        </p:blipFill>
        <p:spPr>
          <a:xfrm>
            <a:off x="5268402" y="5587564"/>
            <a:ext cx="1753025" cy="938239"/>
          </a:xfrm>
          <a:prstGeom prst="rect">
            <a:avLst/>
          </a:prstGeom>
        </p:spPr>
      </p:pic>
      <p:pic>
        <p:nvPicPr>
          <p:cNvPr id="10" name="Picture 10" descr="NETWORKS TO EMPOWER ACTIVISTS - Unlocking Networks">
            <a:extLst>
              <a:ext uri="{FF2B5EF4-FFF2-40B4-BE49-F238E27FC236}">
                <a16:creationId xmlns:a16="http://schemas.microsoft.com/office/drawing/2014/main" id="{7AE80536-CD4C-ABA3-668B-9CEA1D70B1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3238" y="5464911"/>
            <a:ext cx="1882490" cy="1114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DA4E7A-1BEB-869D-BCD4-26E1AA703B5F}"/>
              </a:ext>
            </a:extLst>
          </p:cNvPr>
          <p:cNvPicPr>
            <a:picLocks noChangeAspect="1"/>
          </p:cNvPicPr>
          <p:nvPr/>
        </p:nvPicPr>
        <p:blipFill>
          <a:blip r:embed="rId10"/>
          <a:stretch>
            <a:fillRect/>
          </a:stretch>
        </p:blipFill>
        <p:spPr>
          <a:xfrm>
            <a:off x="10084872" y="2420994"/>
            <a:ext cx="1757263" cy="861896"/>
          </a:xfrm>
          <a:prstGeom prst="rect">
            <a:avLst/>
          </a:prstGeom>
        </p:spPr>
      </p:pic>
      <p:pic>
        <p:nvPicPr>
          <p:cNvPr id="12" name="Picture 11">
            <a:extLst>
              <a:ext uri="{FF2B5EF4-FFF2-40B4-BE49-F238E27FC236}">
                <a16:creationId xmlns:a16="http://schemas.microsoft.com/office/drawing/2014/main" id="{7233C316-3770-DF04-49DC-1F48237BF624}"/>
              </a:ext>
            </a:extLst>
          </p:cNvPr>
          <p:cNvPicPr>
            <a:picLocks noChangeAspect="1"/>
          </p:cNvPicPr>
          <p:nvPr/>
        </p:nvPicPr>
        <p:blipFill>
          <a:blip r:embed="rId11"/>
          <a:stretch>
            <a:fillRect/>
          </a:stretch>
        </p:blipFill>
        <p:spPr>
          <a:xfrm>
            <a:off x="7385732" y="3470123"/>
            <a:ext cx="1952155" cy="861895"/>
          </a:xfrm>
          <a:prstGeom prst="rect">
            <a:avLst/>
          </a:prstGeom>
        </p:spPr>
      </p:pic>
      <p:pic>
        <p:nvPicPr>
          <p:cNvPr id="13" name="Picture 12">
            <a:extLst>
              <a:ext uri="{FF2B5EF4-FFF2-40B4-BE49-F238E27FC236}">
                <a16:creationId xmlns:a16="http://schemas.microsoft.com/office/drawing/2014/main" id="{FDB73CEC-5747-5EDE-5C3B-C26F1A3D40F2}"/>
              </a:ext>
            </a:extLst>
          </p:cNvPr>
          <p:cNvPicPr>
            <a:picLocks noChangeAspect="1"/>
          </p:cNvPicPr>
          <p:nvPr/>
        </p:nvPicPr>
        <p:blipFill>
          <a:blip r:embed="rId12"/>
          <a:stretch>
            <a:fillRect/>
          </a:stretch>
        </p:blipFill>
        <p:spPr>
          <a:xfrm>
            <a:off x="5150611" y="2536516"/>
            <a:ext cx="2231483" cy="861896"/>
          </a:xfrm>
          <a:prstGeom prst="rect">
            <a:avLst/>
          </a:prstGeom>
        </p:spPr>
      </p:pic>
      <p:pic>
        <p:nvPicPr>
          <p:cNvPr id="14" name="Picture 13">
            <a:extLst>
              <a:ext uri="{FF2B5EF4-FFF2-40B4-BE49-F238E27FC236}">
                <a16:creationId xmlns:a16="http://schemas.microsoft.com/office/drawing/2014/main" id="{91B27643-FA14-2E0A-354A-B753329137CB}"/>
              </a:ext>
            </a:extLst>
          </p:cNvPr>
          <p:cNvPicPr>
            <a:picLocks noChangeAspect="1"/>
          </p:cNvPicPr>
          <p:nvPr/>
        </p:nvPicPr>
        <p:blipFill>
          <a:blip r:embed="rId13"/>
          <a:stretch>
            <a:fillRect/>
          </a:stretch>
        </p:blipFill>
        <p:spPr>
          <a:xfrm>
            <a:off x="317959" y="3446143"/>
            <a:ext cx="2112311" cy="717388"/>
          </a:xfrm>
          <a:prstGeom prst="rect">
            <a:avLst/>
          </a:prstGeom>
        </p:spPr>
      </p:pic>
      <p:pic>
        <p:nvPicPr>
          <p:cNvPr id="15" name="Picture 14">
            <a:extLst>
              <a:ext uri="{FF2B5EF4-FFF2-40B4-BE49-F238E27FC236}">
                <a16:creationId xmlns:a16="http://schemas.microsoft.com/office/drawing/2014/main" id="{CEABC9D5-C6F9-518C-716E-087C9B03F3FE}"/>
              </a:ext>
            </a:extLst>
          </p:cNvPr>
          <p:cNvPicPr>
            <a:picLocks noChangeAspect="1"/>
          </p:cNvPicPr>
          <p:nvPr/>
        </p:nvPicPr>
        <p:blipFill>
          <a:blip r:embed="rId14"/>
          <a:stretch>
            <a:fillRect/>
          </a:stretch>
        </p:blipFill>
        <p:spPr>
          <a:xfrm>
            <a:off x="2712975" y="3402586"/>
            <a:ext cx="1842098" cy="972000"/>
          </a:xfrm>
          <a:prstGeom prst="rect">
            <a:avLst/>
          </a:prstGeom>
        </p:spPr>
      </p:pic>
      <p:pic>
        <p:nvPicPr>
          <p:cNvPr id="16" name="Picture 15">
            <a:extLst>
              <a:ext uri="{FF2B5EF4-FFF2-40B4-BE49-F238E27FC236}">
                <a16:creationId xmlns:a16="http://schemas.microsoft.com/office/drawing/2014/main" id="{6FB5C23B-BD2F-94C8-BCDC-657CBB519A73}"/>
              </a:ext>
            </a:extLst>
          </p:cNvPr>
          <p:cNvPicPr>
            <a:picLocks noChangeAspect="1"/>
          </p:cNvPicPr>
          <p:nvPr/>
        </p:nvPicPr>
        <p:blipFill>
          <a:blip r:embed="rId15"/>
          <a:stretch>
            <a:fillRect/>
          </a:stretch>
        </p:blipFill>
        <p:spPr>
          <a:xfrm>
            <a:off x="2923654" y="2591544"/>
            <a:ext cx="1786861" cy="785923"/>
          </a:xfrm>
          <a:prstGeom prst="rect">
            <a:avLst/>
          </a:prstGeom>
        </p:spPr>
      </p:pic>
      <p:pic>
        <p:nvPicPr>
          <p:cNvPr id="17" name="Picture 16">
            <a:extLst>
              <a:ext uri="{FF2B5EF4-FFF2-40B4-BE49-F238E27FC236}">
                <a16:creationId xmlns:a16="http://schemas.microsoft.com/office/drawing/2014/main" id="{F6358D73-0752-0D29-8172-A2DBBC90B37E}"/>
              </a:ext>
            </a:extLst>
          </p:cNvPr>
          <p:cNvPicPr>
            <a:picLocks noChangeAspect="1"/>
          </p:cNvPicPr>
          <p:nvPr/>
        </p:nvPicPr>
        <p:blipFill>
          <a:blip r:embed="rId16"/>
          <a:stretch>
            <a:fillRect/>
          </a:stretch>
        </p:blipFill>
        <p:spPr>
          <a:xfrm>
            <a:off x="4914606" y="3535723"/>
            <a:ext cx="1606633" cy="1016052"/>
          </a:xfrm>
          <a:prstGeom prst="rect">
            <a:avLst/>
          </a:prstGeom>
        </p:spPr>
      </p:pic>
      <p:pic>
        <p:nvPicPr>
          <p:cNvPr id="18" name="Picture 17">
            <a:extLst>
              <a:ext uri="{FF2B5EF4-FFF2-40B4-BE49-F238E27FC236}">
                <a16:creationId xmlns:a16="http://schemas.microsoft.com/office/drawing/2014/main" id="{77BA185B-4325-75A8-56C4-CA48819F69B4}"/>
              </a:ext>
            </a:extLst>
          </p:cNvPr>
          <p:cNvPicPr>
            <a:picLocks noChangeAspect="1"/>
          </p:cNvPicPr>
          <p:nvPr/>
        </p:nvPicPr>
        <p:blipFill>
          <a:blip r:embed="rId17"/>
          <a:stretch>
            <a:fillRect/>
          </a:stretch>
        </p:blipFill>
        <p:spPr>
          <a:xfrm>
            <a:off x="686816" y="5475931"/>
            <a:ext cx="1743453" cy="855278"/>
          </a:xfrm>
          <a:prstGeom prst="rect">
            <a:avLst/>
          </a:prstGeom>
        </p:spPr>
      </p:pic>
      <p:pic>
        <p:nvPicPr>
          <p:cNvPr id="19" name="Picture 18">
            <a:extLst>
              <a:ext uri="{FF2B5EF4-FFF2-40B4-BE49-F238E27FC236}">
                <a16:creationId xmlns:a16="http://schemas.microsoft.com/office/drawing/2014/main" id="{51865788-024C-7441-4740-350125A6C136}"/>
              </a:ext>
            </a:extLst>
          </p:cNvPr>
          <p:cNvPicPr>
            <a:picLocks noChangeAspect="1"/>
          </p:cNvPicPr>
          <p:nvPr/>
        </p:nvPicPr>
        <p:blipFill>
          <a:blip r:embed="rId18"/>
          <a:stretch>
            <a:fillRect/>
          </a:stretch>
        </p:blipFill>
        <p:spPr>
          <a:xfrm>
            <a:off x="7695641" y="5614806"/>
            <a:ext cx="4102311" cy="825542"/>
          </a:xfrm>
          <a:prstGeom prst="rect">
            <a:avLst/>
          </a:prstGeom>
        </p:spPr>
      </p:pic>
      <p:pic>
        <p:nvPicPr>
          <p:cNvPr id="20" name="Picture 19">
            <a:extLst>
              <a:ext uri="{FF2B5EF4-FFF2-40B4-BE49-F238E27FC236}">
                <a16:creationId xmlns:a16="http://schemas.microsoft.com/office/drawing/2014/main" id="{BB11A11C-8402-C2C3-59EE-8C625785D631}"/>
              </a:ext>
            </a:extLst>
          </p:cNvPr>
          <p:cNvPicPr>
            <a:picLocks noChangeAspect="1"/>
          </p:cNvPicPr>
          <p:nvPr/>
        </p:nvPicPr>
        <p:blipFill>
          <a:blip r:embed="rId19"/>
          <a:stretch>
            <a:fillRect/>
          </a:stretch>
        </p:blipFill>
        <p:spPr>
          <a:xfrm>
            <a:off x="8763392" y="4422827"/>
            <a:ext cx="2133710" cy="844593"/>
          </a:xfrm>
          <a:prstGeom prst="rect">
            <a:avLst/>
          </a:prstGeom>
        </p:spPr>
      </p:pic>
      <p:pic>
        <p:nvPicPr>
          <p:cNvPr id="21" name="Picture 20">
            <a:extLst>
              <a:ext uri="{FF2B5EF4-FFF2-40B4-BE49-F238E27FC236}">
                <a16:creationId xmlns:a16="http://schemas.microsoft.com/office/drawing/2014/main" id="{C0EC41FD-075A-A1D0-DEDF-9DCD1615EE57}"/>
              </a:ext>
            </a:extLst>
          </p:cNvPr>
          <p:cNvPicPr>
            <a:picLocks noChangeAspect="1"/>
          </p:cNvPicPr>
          <p:nvPr/>
        </p:nvPicPr>
        <p:blipFill>
          <a:blip r:embed="rId20"/>
          <a:stretch>
            <a:fillRect/>
          </a:stretch>
        </p:blipFill>
        <p:spPr>
          <a:xfrm>
            <a:off x="5844787" y="4507848"/>
            <a:ext cx="1850854" cy="840801"/>
          </a:xfrm>
          <a:prstGeom prst="rect">
            <a:avLst/>
          </a:prstGeom>
        </p:spPr>
      </p:pic>
      <p:pic>
        <p:nvPicPr>
          <p:cNvPr id="22" name="Picture 21">
            <a:extLst>
              <a:ext uri="{FF2B5EF4-FFF2-40B4-BE49-F238E27FC236}">
                <a16:creationId xmlns:a16="http://schemas.microsoft.com/office/drawing/2014/main" id="{A7F8F4E3-12C1-08D3-A458-0DCBCC0761C7}"/>
              </a:ext>
            </a:extLst>
          </p:cNvPr>
          <p:cNvPicPr>
            <a:picLocks noChangeAspect="1"/>
          </p:cNvPicPr>
          <p:nvPr/>
        </p:nvPicPr>
        <p:blipFill>
          <a:blip r:embed="rId21"/>
          <a:stretch>
            <a:fillRect/>
          </a:stretch>
        </p:blipFill>
        <p:spPr>
          <a:xfrm>
            <a:off x="3416584" y="4614434"/>
            <a:ext cx="1498022" cy="627630"/>
          </a:xfrm>
          <a:prstGeom prst="rect">
            <a:avLst/>
          </a:prstGeom>
        </p:spPr>
      </p:pic>
      <p:pic>
        <p:nvPicPr>
          <p:cNvPr id="23" name="Picture 22">
            <a:extLst>
              <a:ext uri="{FF2B5EF4-FFF2-40B4-BE49-F238E27FC236}">
                <a16:creationId xmlns:a16="http://schemas.microsoft.com/office/drawing/2014/main" id="{CAAAE2B0-BF90-DB18-74DF-7047E713B1B2}"/>
              </a:ext>
            </a:extLst>
          </p:cNvPr>
          <p:cNvPicPr>
            <a:picLocks noChangeAspect="1"/>
          </p:cNvPicPr>
          <p:nvPr/>
        </p:nvPicPr>
        <p:blipFill>
          <a:blip r:embed="rId22"/>
          <a:stretch>
            <a:fillRect/>
          </a:stretch>
        </p:blipFill>
        <p:spPr>
          <a:xfrm>
            <a:off x="7566066" y="2491815"/>
            <a:ext cx="2180731" cy="846403"/>
          </a:xfrm>
          <a:prstGeom prst="rect">
            <a:avLst/>
          </a:prstGeom>
        </p:spPr>
      </p:pic>
      <p:pic>
        <p:nvPicPr>
          <p:cNvPr id="24" name="Picture 23">
            <a:extLst>
              <a:ext uri="{FF2B5EF4-FFF2-40B4-BE49-F238E27FC236}">
                <a16:creationId xmlns:a16="http://schemas.microsoft.com/office/drawing/2014/main" id="{2D3D8294-B51F-05AD-0050-1F3498210E7B}"/>
              </a:ext>
            </a:extLst>
          </p:cNvPr>
          <p:cNvPicPr>
            <a:picLocks noChangeAspect="1"/>
          </p:cNvPicPr>
          <p:nvPr/>
        </p:nvPicPr>
        <p:blipFill>
          <a:blip r:embed="rId23"/>
          <a:stretch>
            <a:fillRect/>
          </a:stretch>
        </p:blipFill>
        <p:spPr>
          <a:xfrm>
            <a:off x="969523" y="4599421"/>
            <a:ext cx="1743452" cy="703499"/>
          </a:xfrm>
          <a:prstGeom prst="rect">
            <a:avLst/>
          </a:prstGeom>
        </p:spPr>
      </p:pic>
      <p:pic>
        <p:nvPicPr>
          <p:cNvPr id="25" name="Picture 24">
            <a:extLst>
              <a:ext uri="{FF2B5EF4-FFF2-40B4-BE49-F238E27FC236}">
                <a16:creationId xmlns:a16="http://schemas.microsoft.com/office/drawing/2014/main" id="{DAE354A4-CE51-A1D0-E29C-C6AECC2C97E4}"/>
              </a:ext>
            </a:extLst>
          </p:cNvPr>
          <p:cNvPicPr>
            <a:picLocks noChangeAspect="1"/>
          </p:cNvPicPr>
          <p:nvPr/>
        </p:nvPicPr>
        <p:blipFill>
          <a:blip r:embed="rId24"/>
          <a:stretch>
            <a:fillRect/>
          </a:stretch>
        </p:blipFill>
        <p:spPr>
          <a:xfrm>
            <a:off x="6279754" y="1583802"/>
            <a:ext cx="2231483" cy="700342"/>
          </a:xfrm>
          <a:prstGeom prst="rect">
            <a:avLst/>
          </a:prstGeom>
        </p:spPr>
      </p:pic>
      <p:pic>
        <p:nvPicPr>
          <p:cNvPr id="26" name="Picture 25">
            <a:extLst>
              <a:ext uri="{FF2B5EF4-FFF2-40B4-BE49-F238E27FC236}">
                <a16:creationId xmlns:a16="http://schemas.microsoft.com/office/drawing/2014/main" id="{BD10FA64-AD42-60F6-2CA6-189CC707E048}"/>
              </a:ext>
            </a:extLst>
          </p:cNvPr>
          <p:cNvPicPr>
            <a:picLocks noChangeAspect="1"/>
          </p:cNvPicPr>
          <p:nvPr/>
        </p:nvPicPr>
        <p:blipFill>
          <a:blip r:embed="rId25"/>
          <a:stretch>
            <a:fillRect/>
          </a:stretch>
        </p:blipFill>
        <p:spPr>
          <a:xfrm>
            <a:off x="3523847" y="5666434"/>
            <a:ext cx="1587582" cy="711237"/>
          </a:xfrm>
          <a:prstGeom prst="rect">
            <a:avLst/>
          </a:prstGeom>
        </p:spPr>
      </p:pic>
    </p:spTree>
    <p:extLst>
      <p:ext uri="{BB962C8B-B14F-4D97-AF65-F5344CB8AC3E}">
        <p14:creationId xmlns:p14="http://schemas.microsoft.com/office/powerpoint/2010/main" val="274261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1C93799-9FEF-C101-5EC6-586EA95718EF}"/>
              </a:ext>
            </a:extLst>
          </p:cNvPr>
          <p:cNvGraphicFramePr>
            <a:graphicFrameLocks noGrp="1"/>
          </p:cNvGraphicFramePr>
          <p:nvPr>
            <p:ph sz="quarter" idx="11"/>
            <p:extLst>
              <p:ext uri="{D42A27DB-BD31-4B8C-83A1-F6EECF244321}">
                <p14:modId xmlns:p14="http://schemas.microsoft.com/office/powerpoint/2010/main" val="2024722550"/>
              </p:ext>
            </p:extLst>
          </p:nvPr>
        </p:nvGraphicFramePr>
        <p:xfrm>
          <a:off x="741363" y="1614488"/>
          <a:ext cx="11077575" cy="488473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5B05A0FD-D61F-598B-AA9A-B213DBF31222}"/>
              </a:ext>
            </a:extLst>
          </p:cNvPr>
          <p:cNvSpPr>
            <a:spLocks noGrp="1"/>
          </p:cNvSpPr>
          <p:nvPr>
            <p:ph type="title"/>
          </p:nvPr>
        </p:nvSpPr>
        <p:spPr>
          <a:xfrm>
            <a:off x="454924" y="264444"/>
            <a:ext cx="10515600" cy="1325563"/>
          </a:xfrm>
        </p:spPr>
        <p:txBody>
          <a:bodyPr>
            <a:normAutofit/>
          </a:bodyPr>
          <a:lstStyle/>
          <a:p>
            <a:r>
              <a:rPr lang="en-IE" b="1"/>
              <a:t>Ireland’s emissions: </a:t>
            </a:r>
            <a:br>
              <a:rPr lang="en-IE" b="1"/>
            </a:br>
            <a:r>
              <a:rPr lang="en-IE" b="1"/>
              <a:t>Planned path vs. legal and physical limits</a:t>
            </a:r>
            <a:endParaRPr lang="en-IE"/>
          </a:p>
        </p:txBody>
      </p:sp>
      <p:sp>
        <p:nvSpPr>
          <p:cNvPr id="11" name="TextBox 10">
            <a:extLst>
              <a:ext uri="{FF2B5EF4-FFF2-40B4-BE49-F238E27FC236}">
                <a16:creationId xmlns:a16="http://schemas.microsoft.com/office/drawing/2014/main" id="{E8E67EC4-91AA-AA01-E3C2-C893A39F840B}"/>
              </a:ext>
            </a:extLst>
          </p:cNvPr>
          <p:cNvSpPr txBox="1"/>
          <p:nvPr/>
        </p:nvSpPr>
        <p:spPr>
          <a:xfrm>
            <a:off x="8335615" y="4532129"/>
            <a:ext cx="4969565"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A72E">
                    <a:lumMod val="75000"/>
                  </a:srgbClr>
                </a:solidFill>
                <a:latin typeface="+mn-lt"/>
                <a:ea typeface="+mn-ea"/>
                <a:cs typeface="+mn-cs"/>
              </a:defRPr>
            </a:pPr>
            <a:r>
              <a:rPr lang="en-US" b="1">
                <a:solidFill>
                  <a:schemeClr val="accent6">
                    <a:lumMod val="75000"/>
                  </a:schemeClr>
                </a:solidFill>
              </a:rPr>
              <a:t>Start in</a:t>
            </a:r>
            <a:r>
              <a:rPr lang="en-US" b="1" baseline="0">
                <a:solidFill>
                  <a:schemeClr val="accent6">
                    <a:lumMod val="75000"/>
                  </a:schemeClr>
                </a:solidFill>
              </a:rPr>
              <a:t> 2025 </a:t>
            </a:r>
            <a:r>
              <a:rPr lang="en-US" b="1"/>
              <a:t>→ 8% annual reductions</a:t>
            </a:r>
            <a:endParaRPr lang="en-US"/>
          </a:p>
        </p:txBody>
      </p:sp>
      <p:sp>
        <p:nvSpPr>
          <p:cNvPr id="13" name="TextBox 12">
            <a:extLst>
              <a:ext uri="{FF2B5EF4-FFF2-40B4-BE49-F238E27FC236}">
                <a16:creationId xmlns:a16="http://schemas.microsoft.com/office/drawing/2014/main" id="{0A4833CD-635F-741B-4FCF-2908DEFF0E35}"/>
              </a:ext>
            </a:extLst>
          </p:cNvPr>
          <p:cNvSpPr txBox="1"/>
          <p:nvPr/>
        </p:nvSpPr>
        <p:spPr>
          <a:xfrm>
            <a:off x="8335615" y="4751695"/>
            <a:ext cx="6652590" cy="307777"/>
          </a:xfrm>
          <a:prstGeom prst="rect">
            <a:avLst/>
          </a:prstGeom>
          <a:noFill/>
        </p:spPr>
        <p:txBody>
          <a:bodyPr wrap="square">
            <a:spAutoFit/>
          </a:bodyPr>
          <a:lstStyle/>
          <a:p>
            <a:pPr>
              <a:defRPr sz="1400" b="1" i="0" u="none" strike="noStrike" kern="1200" baseline="0">
                <a:solidFill>
                  <a:srgbClr val="FFC000"/>
                </a:solidFill>
                <a:latin typeface="+mn-lt"/>
                <a:ea typeface="+mn-ea"/>
                <a:cs typeface="+mn-cs"/>
              </a:defRPr>
            </a:pPr>
            <a:r>
              <a:rPr lang="en-US" b="1">
                <a:solidFill>
                  <a:srgbClr val="FFC000"/>
                </a:solidFill>
              </a:rPr>
              <a:t>2-year delay </a:t>
            </a:r>
            <a:r>
              <a:rPr lang="en-IE" sz="1400" b="1"/>
              <a:t>→ 10% annual reductions</a:t>
            </a:r>
          </a:p>
        </p:txBody>
      </p:sp>
      <p:sp>
        <p:nvSpPr>
          <p:cNvPr id="14" name="TextBox 13">
            <a:extLst>
              <a:ext uri="{FF2B5EF4-FFF2-40B4-BE49-F238E27FC236}">
                <a16:creationId xmlns:a16="http://schemas.microsoft.com/office/drawing/2014/main" id="{A768600D-0ED1-FFEC-5D99-F2796F38AA9D}"/>
              </a:ext>
            </a:extLst>
          </p:cNvPr>
          <p:cNvSpPr txBox="1"/>
          <p:nvPr/>
        </p:nvSpPr>
        <p:spPr>
          <a:xfrm>
            <a:off x="2370549" y="1702139"/>
            <a:ext cx="559769" cy="338554"/>
          </a:xfrm>
          <a:prstGeom prst="rect">
            <a:avLst/>
          </a:prstGeom>
          <a:noFill/>
        </p:spPr>
        <p:txBody>
          <a:bodyPr wrap="none" rtlCol="0">
            <a:spAutoFit/>
          </a:bodyPr>
          <a:lstStyle/>
          <a:p>
            <a:r>
              <a:rPr lang="en-IE" sz="1600">
                <a:solidFill>
                  <a:schemeClr val="bg1">
                    <a:lumMod val="50000"/>
                  </a:schemeClr>
                </a:solidFill>
              </a:rPr>
              <a:t>CB1</a:t>
            </a:r>
          </a:p>
        </p:txBody>
      </p:sp>
      <p:sp>
        <p:nvSpPr>
          <p:cNvPr id="15" name="TextBox 14">
            <a:extLst>
              <a:ext uri="{FF2B5EF4-FFF2-40B4-BE49-F238E27FC236}">
                <a16:creationId xmlns:a16="http://schemas.microsoft.com/office/drawing/2014/main" id="{65BAF172-1BCD-1DCE-1F3F-D1A70A0EF435}"/>
              </a:ext>
            </a:extLst>
          </p:cNvPr>
          <p:cNvSpPr txBox="1"/>
          <p:nvPr/>
        </p:nvSpPr>
        <p:spPr>
          <a:xfrm>
            <a:off x="1696276" y="2782922"/>
            <a:ext cx="1908313" cy="461665"/>
          </a:xfrm>
          <a:prstGeom prst="rect">
            <a:avLst/>
          </a:prstGeom>
          <a:noFill/>
        </p:spPr>
        <p:txBody>
          <a:bodyPr wrap="square" rtlCol="0">
            <a:spAutoFit/>
          </a:bodyPr>
          <a:lstStyle/>
          <a:p>
            <a:pPr algn="ctr"/>
            <a:r>
              <a:rPr lang="en-IE" sz="1200">
                <a:solidFill>
                  <a:schemeClr val="bg1">
                    <a:lumMod val="50000"/>
                  </a:schemeClr>
                </a:solidFill>
              </a:rPr>
              <a:t>Average annual reduction since 2021: 3.5%</a:t>
            </a:r>
          </a:p>
        </p:txBody>
      </p:sp>
      <p:sp>
        <p:nvSpPr>
          <p:cNvPr id="16" name="TextBox 10">
            <a:extLst>
              <a:ext uri="{FF2B5EF4-FFF2-40B4-BE49-F238E27FC236}">
                <a16:creationId xmlns:a16="http://schemas.microsoft.com/office/drawing/2014/main" id="{A98326CC-C7F0-8BBA-62AD-BB2C99BE91D5}"/>
              </a:ext>
            </a:extLst>
          </p:cNvPr>
          <p:cNvSpPr txBox="1"/>
          <p:nvPr/>
        </p:nvSpPr>
        <p:spPr>
          <a:xfrm>
            <a:off x="8335615" y="5782867"/>
            <a:ext cx="3604591" cy="307777"/>
          </a:xfrm>
          <a:prstGeom prst="rect">
            <a:avLst/>
          </a:prstGeom>
          <a:noFill/>
        </p:spPr>
        <p:txBody>
          <a:bodyPr wrap="square">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A72E">
                    <a:lumMod val="75000"/>
                  </a:srgbClr>
                </a:solidFill>
                <a:latin typeface="+mn-lt"/>
                <a:ea typeface="+mn-ea"/>
                <a:cs typeface="+mn-cs"/>
              </a:defRPr>
            </a:pPr>
            <a:r>
              <a:rPr lang="en-US" b="1">
                <a:solidFill>
                  <a:srgbClr val="C00000"/>
                </a:solidFill>
              </a:rPr>
              <a:t>8-year delay → 80% annual reductions</a:t>
            </a:r>
            <a:endParaRPr lang="en-US">
              <a:solidFill>
                <a:srgbClr val="C00000"/>
              </a:solidFill>
            </a:endParaRPr>
          </a:p>
        </p:txBody>
      </p:sp>
      <p:sp>
        <p:nvSpPr>
          <p:cNvPr id="17" name="TextBox 10">
            <a:extLst>
              <a:ext uri="{FF2B5EF4-FFF2-40B4-BE49-F238E27FC236}">
                <a16:creationId xmlns:a16="http://schemas.microsoft.com/office/drawing/2014/main" id="{5C4DFDCA-ECD7-5FF5-7333-43C46040BF5B}"/>
              </a:ext>
            </a:extLst>
          </p:cNvPr>
          <p:cNvSpPr txBox="1"/>
          <p:nvPr/>
        </p:nvSpPr>
        <p:spPr>
          <a:xfrm>
            <a:off x="8335615" y="5000498"/>
            <a:ext cx="3604591" cy="307777"/>
          </a:xfrm>
          <a:prstGeom prst="rect">
            <a:avLst/>
          </a:prstGeom>
          <a:noFill/>
        </p:spPr>
        <p:txBody>
          <a:bodyPr wrap="square">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A72E">
                    <a:lumMod val="75000"/>
                  </a:srgbClr>
                </a:solidFill>
                <a:latin typeface="+mn-lt"/>
                <a:ea typeface="+mn-ea"/>
                <a:cs typeface="+mn-cs"/>
              </a:defRPr>
            </a:pPr>
            <a:r>
              <a:rPr lang="en-US" b="1">
                <a:solidFill>
                  <a:schemeClr val="accent2"/>
                </a:solidFill>
              </a:rPr>
              <a:t>4-year delay → 15% annual reductions</a:t>
            </a:r>
            <a:endParaRPr lang="en-US">
              <a:solidFill>
                <a:schemeClr val="accent2"/>
              </a:solidFill>
            </a:endParaRPr>
          </a:p>
        </p:txBody>
      </p:sp>
      <p:sp>
        <p:nvSpPr>
          <p:cNvPr id="18" name="TextBox 10">
            <a:extLst>
              <a:ext uri="{FF2B5EF4-FFF2-40B4-BE49-F238E27FC236}">
                <a16:creationId xmlns:a16="http://schemas.microsoft.com/office/drawing/2014/main" id="{A367ADE7-3F2C-3E91-FF43-C55BB3C939C5}"/>
              </a:ext>
            </a:extLst>
          </p:cNvPr>
          <p:cNvSpPr txBox="1"/>
          <p:nvPr/>
        </p:nvSpPr>
        <p:spPr>
          <a:xfrm>
            <a:off x="8335615" y="5243512"/>
            <a:ext cx="3604591" cy="307777"/>
          </a:xfrm>
          <a:prstGeom prst="rect">
            <a:avLst/>
          </a:prstGeom>
          <a:noFill/>
        </p:spPr>
        <p:txBody>
          <a:bodyPr wrap="square">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4EA72E">
                    <a:lumMod val="75000"/>
                  </a:srgbClr>
                </a:solidFill>
                <a:latin typeface="+mn-lt"/>
                <a:ea typeface="+mn-ea"/>
                <a:cs typeface="+mn-cs"/>
              </a:defRPr>
            </a:pPr>
            <a:r>
              <a:rPr lang="en-US" b="1">
                <a:solidFill>
                  <a:srgbClr val="FF0000"/>
                </a:solidFill>
              </a:rPr>
              <a:t>6-year delay → 25% annual reductions</a:t>
            </a:r>
            <a:endParaRPr lang="en-US">
              <a:solidFill>
                <a:srgbClr val="FF0000"/>
              </a:solidFill>
            </a:endParaRPr>
          </a:p>
        </p:txBody>
      </p:sp>
      <p:sp>
        <p:nvSpPr>
          <p:cNvPr id="19" name="TextBox 1">
            <a:extLst>
              <a:ext uri="{FF2B5EF4-FFF2-40B4-BE49-F238E27FC236}">
                <a16:creationId xmlns:a16="http://schemas.microsoft.com/office/drawing/2014/main" id="{594A4923-52D4-C1AA-D5F1-7D219B9509CA}"/>
              </a:ext>
            </a:extLst>
          </p:cNvPr>
          <p:cNvSpPr txBox="1"/>
          <p:nvPr/>
        </p:nvSpPr>
        <p:spPr>
          <a:xfrm>
            <a:off x="8335615" y="3717983"/>
            <a:ext cx="2915477" cy="648715"/>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IE" sz="1600" b="1" kern="1200"/>
              <a:t>Carbon budget-compatible </a:t>
            </a:r>
          </a:p>
          <a:p>
            <a:pPr algn="ctr"/>
            <a:r>
              <a:rPr lang="en-IE" sz="1600" b="1" kern="1200"/>
              <a:t>GHG pathways</a:t>
            </a:r>
          </a:p>
        </p:txBody>
      </p:sp>
      <p:cxnSp>
        <p:nvCxnSpPr>
          <p:cNvPr id="22" name="Straight Connector 21">
            <a:extLst>
              <a:ext uri="{FF2B5EF4-FFF2-40B4-BE49-F238E27FC236}">
                <a16:creationId xmlns:a16="http://schemas.microsoft.com/office/drawing/2014/main" id="{B77EEEA8-BA30-009C-C616-4E9F66545F4D}"/>
              </a:ext>
            </a:extLst>
          </p:cNvPr>
          <p:cNvCxnSpPr/>
          <p:nvPr/>
        </p:nvCxnSpPr>
        <p:spPr>
          <a:xfrm>
            <a:off x="1949392" y="2409690"/>
            <a:ext cx="1402080" cy="365760"/>
          </a:xfrm>
          <a:prstGeom prst="line">
            <a:avLst/>
          </a:prstGeom>
          <a:ln w="381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7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4" dur="500"/>
                                        <p:tgtEl>
                                          <p:spTgt spid="7">
                                            <p:graphicEl>
                                              <a:chart seriesIdx="0" categoryIdx="-4" bldStep="series"/>
                                            </p:graphic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27" dur="500"/>
                                        <p:tgtEl>
                                          <p:spTgt spid="7">
                                            <p:graphicEl>
                                              <a:chart seriesIdx="1" categoryIdx="-4" bldStep="series"/>
                                            </p:graphicEl>
                                          </p:spTgt>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35" dur="500"/>
                                        <p:tgtEl>
                                          <p:spTgt spid="7">
                                            <p:graphicEl>
                                              <a:chart seriesIdx="2" categoryIdx="-4" bldStep="series"/>
                                            </p:graphicEl>
                                          </p:spTgt>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left)">
                                      <p:cBhvr>
                                        <p:cTn id="43" dur="500"/>
                                        <p:tgtEl>
                                          <p:spTgt spid="7">
                                            <p:graphicEl>
                                              <a:chart seriesIdx="3" categoryIdx="-4" bldStep="series"/>
                                            </p:graphicEl>
                                          </p:spTgt>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left)">
                                      <p:cBhvr>
                                        <p:cTn id="51" dur="500"/>
                                        <p:tgtEl>
                                          <p:spTgt spid="7">
                                            <p:graphicEl>
                                              <a:chart seriesIdx="4" categoryIdx="-4" bldStep="series"/>
                                            </p:graphicEl>
                                          </p:spTgt>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left)">
                                      <p:cBhvr>
                                        <p:cTn id="59" dur="500"/>
                                        <p:tgtEl>
                                          <p:spTgt spid="7">
                                            <p:graphicEl>
                                              <a:chart seriesIdx="5" categoryIdx="-4" bldStep="series"/>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wipe(left)">
                                      <p:cBhvr>
                                        <p:cTn id="63" dur="500"/>
                                        <p:tgtEl>
                                          <p:spTgt spid="7">
                                            <p:graphicEl>
                                              <a:chart seriesIdx="6"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animBg="0"/>
        </p:bldSub>
      </p:bldGraphic>
      <p:bldP spid="11" grpId="0"/>
      <p:bldP spid="13" grpId="0"/>
      <p:bldP spid="15" grpId="0"/>
      <p:bldP spid="16" grpId="0"/>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2366F39-B762-7A5A-F56F-3115ACD8D9BD}"/>
              </a:ext>
            </a:extLst>
          </p:cNvPr>
          <p:cNvSpPr/>
          <p:nvPr/>
        </p:nvSpPr>
        <p:spPr>
          <a:xfrm>
            <a:off x="8167052" y="1478779"/>
            <a:ext cx="3659188" cy="4266701"/>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2A3F14D3-7B27-B001-DC88-F8E1B5170777}"/>
              </a:ext>
            </a:extLst>
          </p:cNvPr>
          <p:cNvSpPr>
            <a:spLocks noGrp="1"/>
          </p:cNvSpPr>
          <p:nvPr>
            <p:ph type="title"/>
          </p:nvPr>
        </p:nvSpPr>
        <p:spPr>
          <a:xfrm>
            <a:off x="461964" y="486953"/>
            <a:ext cx="11596052" cy="823913"/>
          </a:xfrm>
        </p:spPr>
        <p:txBody>
          <a:bodyPr>
            <a:normAutofit/>
          </a:bodyPr>
          <a:lstStyle/>
          <a:p>
            <a:r>
              <a:rPr lang="en-IE" b="1"/>
              <a:t>Where we are ignoring the physics</a:t>
            </a:r>
          </a:p>
        </p:txBody>
      </p:sp>
      <p:sp>
        <p:nvSpPr>
          <p:cNvPr id="4" name="Text Placeholder 3">
            <a:extLst>
              <a:ext uri="{FF2B5EF4-FFF2-40B4-BE49-F238E27FC236}">
                <a16:creationId xmlns:a16="http://schemas.microsoft.com/office/drawing/2014/main" id="{E76CE142-6BA4-0A17-EF15-5C890A27B374}"/>
              </a:ext>
            </a:extLst>
          </p:cNvPr>
          <p:cNvSpPr>
            <a:spLocks noGrp="1"/>
          </p:cNvSpPr>
          <p:nvPr>
            <p:ph type="body" idx="1"/>
          </p:nvPr>
        </p:nvSpPr>
        <p:spPr>
          <a:xfrm>
            <a:off x="721498" y="5819151"/>
            <a:ext cx="2643223" cy="944608"/>
          </a:xfrm>
        </p:spPr>
        <p:txBody>
          <a:bodyPr anchor="ctr">
            <a:normAutofit/>
          </a:bodyPr>
          <a:lstStyle/>
          <a:p>
            <a:pPr algn="ctr"/>
            <a:r>
              <a:rPr lang="en-IE"/>
              <a:t>Data centres &amp; gas lock-in</a:t>
            </a:r>
          </a:p>
        </p:txBody>
      </p:sp>
      <p:sp>
        <p:nvSpPr>
          <p:cNvPr id="12" name="Text Placeholder 3">
            <a:extLst>
              <a:ext uri="{FF2B5EF4-FFF2-40B4-BE49-F238E27FC236}">
                <a16:creationId xmlns:a16="http://schemas.microsoft.com/office/drawing/2014/main" id="{6E9E7C15-E63C-826A-2787-238BB0CDEF9A}"/>
              </a:ext>
            </a:extLst>
          </p:cNvPr>
          <p:cNvSpPr txBox="1">
            <a:spLocks/>
          </p:cNvSpPr>
          <p:nvPr/>
        </p:nvSpPr>
        <p:spPr>
          <a:xfrm>
            <a:off x="4066060" y="5913393"/>
            <a:ext cx="3659188" cy="756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IE"/>
              <a:t>Airport expansion &amp; emissions </a:t>
            </a:r>
          </a:p>
        </p:txBody>
      </p:sp>
      <p:sp>
        <p:nvSpPr>
          <p:cNvPr id="13" name="Text Placeholder 3">
            <a:extLst>
              <a:ext uri="{FF2B5EF4-FFF2-40B4-BE49-F238E27FC236}">
                <a16:creationId xmlns:a16="http://schemas.microsoft.com/office/drawing/2014/main" id="{7B0064FD-3A9C-EF3B-A3C3-03ACA1EF2CFC}"/>
              </a:ext>
            </a:extLst>
          </p:cNvPr>
          <p:cNvSpPr txBox="1">
            <a:spLocks/>
          </p:cNvSpPr>
          <p:nvPr/>
        </p:nvSpPr>
        <p:spPr>
          <a:xfrm>
            <a:off x="8167052" y="5913393"/>
            <a:ext cx="3659188" cy="756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IE"/>
              <a:t>“No additional warming” hiding warming</a:t>
            </a:r>
          </a:p>
        </p:txBody>
      </p:sp>
      <p:pic>
        <p:nvPicPr>
          <p:cNvPr id="14" name="Picture 13">
            <a:extLst>
              <a:ext uri="{FF2B5EF4-FFF2-40B4-BE49-F238E27FC236}">
                <a16:creationId xmlns:a16="http://schemas.microsoft.com/office/drawing/2014/main" id="{80967F1E-A233-D3B2-8EEA-2DCB53D24166}"/>
              </a:ext>
            </a:extLst>
          </p:cNvPr>
          <p:cNvPicPr>
            <a:picLocks noChangeAspect="1"/>
          </p:cNvPicPr>
          <p:nvPr/>
        </p:nvPicPr>
        <p:blipFill>
          <a:blip r:embed="rId3"/>
          <a:stretch>
            <a:fillRect/>
          </a:stretch>
        </p:blipFill>
        <p:spPr>
          <a:xfrm>
            <a:off x="8259080" y="2256287"/>
            <a:ext cx="3470956" cy="2711684"/>
          </a:xfrm>
          <a:prstGeom prst="rect">
            <a:avLst/>
          </a:prstGeom>
        </p:spPr>
      </p:pic>
      <p:pic>
        <p:nvPicPr>
          <p:cNvPr id="2050" name="Picture 2" descr="296+ Thousand Data Center Royalty-Free Images, Stock Photos &amp; Pictures |  Shutterstock">
            <a:extLst>
              <a:ext uri="{FF2B5EF4-FFF2-40B4-BE49-F238E27FC236}">
                <a16:creationId xmlns:a16="http://schemas.microsoft.com/office/drawing/2014/main" id="{1421BD3D-1060-910F-296A-FA62CC0DC26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52000"/>
                    </a14:imgEffect>
                  </a14:imgLayer>
                </a14:imgProps>
              </a:ext>
              <a:ext uri="{28A0092B-C50C-407E-A947-70E740481C1C}">
                <a14:useLocalDpi xmlns:a14="http://schemas.microsoft.com/office/drawing/2010/main" val="0"/>
              </a:ext>
            </a:extLst>
          </a:blip>
          <a:srcRect l="34451" r="23180"/>
          <a:stretch>
            <a:fillRect/>
          </a:stretch>
        </p:blipFill>
        <p:spPr bwMode="auto">
          <a:xfrm>
            <a:off x="461964" y="1478779"/>
            <a:ext cx="3162292" cy="42667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94402F4-8767-B569-6917-E45BDC8E145D}"/>
              </a:ext>
            </a:extLst>
          </p:cNvPr>
          <p:cNvPicPr>
            <a:picLocks noChangeAspect="1"/>
          </p:cNvPicPr>
          <p:nvPr/>
        </p:nvPicPr>
        <p:blipFill>
          <a:blip r:embed="rId6"/>
          <a:stretch>
            <a:fillRect/>
          </a:stretch>
        </p:blipFill>
        <p:spPr>
          <a:xfrm>
            <a:off x="4237688" y="1478779"/>
            <a:ext cx="3315931" cy="4266701"/>
          </a:xfrm>
          <a:prstGeom prst="rect">
            <a:avLst/>
          </a:prstGeom>
        </p:spPr>
      </p:pic>
      <p:cxnSp>
        <p:nvCxnSpPr>
          <p:cNvPr id="20" name="Straight Arrow Connector 19">
            <a:extLst>
              <a:ext uri="{FF2B5EF4-FFF2-40B4-BE49-F238E27FC236}">
                <a16:creationId xmlns:a16="http://schemas.microsoft.com/office/drawing/2014/main" id="{A7B9BFEF-74B8-0659-E593-80A49897D29E}"/>
              </a:ext>
            </a:extLst>
          </p:cNvPr>
          <p:cNvCxnSpPr/>
          <p:nvPr/>
        </p:nvCxnSpPr>
        <p:spPr>
          <a:xfrm flipV="1">
            <a:off x="11094720" y="3032760"/>
            <a:ext cx="426720" cy="39624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11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77F216-012C-715E-AB29-2D84FFF6BD91}"/>
              </a:ext>
            </a:extLst>
          </p:cNvPr>
          <p:cNvPicPr>
            <a:picLocks noChangeAspect="1"/>
          </p:cNvPicPr>
          <p:nvPr/>
        </p:nvPicPr>
        <p:blipFill>
          <a:blip r:embed="rId3"/>
          <a:stretch>
            <a:fillRect/>
          </a:stretch>
        </p:blipFill>
        <p:spPr>
          <a:xfrm>
            <a:off x="479840" y="699777"/>
            <a:ext cx="11232319" cy="5616157"/>
          </a:xfrm>
          <a:prstGeom prst="rect">
            <a:avLst/>
          </a:prstGeom>
          <a:noFill/>
        </p:spPr>
      </p:pic>
    </p:spTree>
    <p:extLst>
      <p:ext uri="{BB962C8B-B14F-4D97-AF65-F5344CB8AC3E}">
        <p14:creationId xmlns:p14="http://schemas.microsoft.com/office/powerpoint/2010/main" val="3253058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887DD-F969-EBD4-567C-DB625BC2D1BE}"/>
              </a:ext>
            </a:extLst>
          </p:cNvPr>
          <p:cNvSpPr>
            <a:spLocks noGrp="1"/>
          </p:cNvSpPr>
          <p:nvPr>
            <p:ph sz="quarter" idx="10"/>
          </p:nvPr>
        </p:nvSpPr>
        <p:spPr/>
        <p:txBody>
          <a:bodyPr/>
          <a:lstStyle/>
          <a:p>
            <a:pPr marL="0" indent="0">
              <a:buNone/>
            </a:pPr>
            <a:r>
              <a:rPr lang="en-US" b="1"/>
              <a:t>Panel Discussion</a:t>
            </a:r>
          </a:p>
          <a:p>
            <a:pPr marL="0" indent="0">
              <a:buNone/>
            </a:pPr>
            <a:r>
              <a:rPr lang="en-US" b="1"/>
              <a:t>Session 1: Climate Action</a:t>
            </a:r>
          </a:p>
          <a:p>
            <a:pPr marL="0" indent="0" algn="ctr">
              <a:buNone/>
            </a:pPr>
            <a:endParaRPr lang="en-IE" b="1"/>
          </a:p>
          <a:p>
            <a:pPr marL="0" indent="0" algn="ctr">
              <a:buNone/>
            </a:pPr>
            <a:r>
              <a:rPr lang="en-IE" b="1"/>
              <a:t>Chair: </a:t>
            </a:r>
            <a:r>
              <a:rPr lang="en-IE"/>
              <a:t>Dr Jeanne Moore</a:t>
            </a:r>
          </a:p>
          <a:p>
            <a:pPr marL="0" indent="0" algn="ctr">
              <a:buNone/>
            </a:pPr>
            <a:r>
              <a:rPr lang="en-US" sz="2400"/>
              <a:t>Policy Analyst at National Economic and Social Council</a:t>
            </a:r>
          </a:p>
          <a:p>
            <a:pPr marL="0" indent="0" algn="ctr">
              <a:buNone/>
            </a:pPr>
            <a:endParaRPr lang="en-US" sz="2400" b="1"/>
          </a:p>
          <a:p>
            <a:pPr marL="0" indent="0" algn="ctr">
              <a:buNone/>
            </a:pPr>
            <a:r>
              <a:rPr lang="en-US" sz="2400" b="1"/>
              <a:t>Panel Members</a:t>
            </a:r>
          </a:p>
          <a:p>
            <a:pPr algn="ctr"/>
            <a:r>
              <a:rPr lang="en-US" sz="2400"/>
              <a:t>Prof </a:t>
            </a:r>
            <a:r>
              <a:rPr lang="en-IE" sz="2400"/>
              <a:t>Brian Ó Gallachóir</a:t>
            </a:r>
          </a:p>
          <a:p>
            <a:pPr algn="ctr"/>
            <a:r>
              <a:rPr lang="en-IE" sz="2400"/>
              <a:t>Dr Tomas Mac Uidhir</a:t>
            </a:r>
          </a:p>
          <a:p>
            <a:pPr algn="ctr"/>
            <a:r>
              <a:rPr lang="en-IE" sz="2400"/>
              <a:t>Dr Róisín Moriarty </a:t>
            </a:r>
          </a:p>
          <a:p>
            <a:pPr algn="ctr"/>
            <a:r>
              <a:rPr lang="en-IE" sz="2400"/>
              <a:t>Prof Hannah Daly</a:t>
            </a:r>
          </a:p>
        </p:txBody>
      </p:sp>
      <p:pic>
        <p:nvPicPr>
          <p:cNvPr id="8" name="Picture 7" descr="A black background with a black square&#10;&#10;AI-generated content may be incorrect.">
            <a:extLst>
              <a:ext uri="{FF2B5EF4-FFF2-40B4-BE49-F238E27FC236}">
                <a16:creationId xmlns:a16="http://schemas.microsoft.com/office/drawing/2014/main" id="{8D64788F-70F2-11ED-549C-86AB8297E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9319" y="4779650"/>
            <a:ext cx="1756991" cy="1756991"/>
          </a:xfrm>
          <a:prstGeom prst="rect">
            <a:avLst/>
          </a:prstGeom>
          <a:solidFill>
            <a:schemeClr val="bg1"/>
          </a:solidFill>
        </p:spPr>
      </p:pic>
      <p:sp>
        <p:nvSpPr>
          <p:cNvPr id="9" name="TextBox 8">
            <a:extLst>
              <a:ext uri="{FF2B5EF4-FFF2-40B4-BE49-F238E27FC236}">
                <a16:creationId xmlns:a16="http://schemas.microsoft.com/office/drawing/2014/main" id="{2EFE391D-681A-51C1-50DD-D2D4DE75ACFB}"/>
              </a:ext>
            </a:extLst>
          </p:cNvPr>
          <p:cNvSpPr txBox="1"/>
          <p:nvPr/>
        </p:nvSpPr>
        <p:spPr>
          <a:xfrm>
            <a:off x="9780382" y="2626609"/>
            <a:ext cx="2614863" cy="2271010"/>
          </a:xfrm>
          <a:prstGeom prst="rect">
            <a:avLst/>
          </a:prstGeom>
        </p:spPr>
        <p:txBody>
          <a:bodyPr vert="horz" lIns="91440" tIns="45720" rIns="91440" bIns="45720" rtlCol="0" anchor="t">
            <a:normAutofit/>
          </a:bodyPr>
          <a:lstStyle/>
          <a:p>
            <a:pPr algn="ctr">
              <a:spcBef>
                <a:spcPct val="0"/>
              </a:spcBef>
              <a:spcAft>
                <a:spcPts val="600"/>
              </a:spcAft>
            </a:pPr>
            <a:r>
              <a:rPr lang="en-US" sz="3200">
                <a:solidFill>
                  <a:schemeClr val="bg1"/>
                </a:solidFill>
                <a:latin typeface="+mj-lt"/>
                <a:ea typeface="+mj-ea"/>
                <a:cs typeface="+mj-cs"/>
              </a:rPr>
              <a:t>Join at </a:t>
            </a:r>
            <a:br>
              <a:rPr lang="en-US" sz="3200">
                <a:solidFill>
                  <a:schemeClr val="bg1"/>
                </a:solidFill>
                <a:latin typeface="+mj-lt"/>
                <a:ea typeface="+mj-ea"/>
                <a:cs typeface="+mj-cs"/>
              </a:rPr>
            </a:br>
            <a:r>
              <a:rPr lang="en-US" sz="3200" b="1">
                <a:solidFill>
                  <a:schemeClr val="bg1"/>
                </a:solidFill>
                <a:latin typeface="+mj-lt"/>
                <a:ea typeface="+mj-ea"/>
                <a:cs typeface="+mj-cs"/>
              </a:rPr>
              <a:t>Slido.com</a:t>
            </a:r>
          </a:p>
          <a:p>
            <a:pPr algn="ctr"/>
            <a:r>
              <a:rPr lang="da-DK" sz="3200" b="1">
                <a:solidFill>
                  <a:schemeClr val="bg1"/>
                </a:solidFill>
              </a:rPr>
              <a:t>Code: 2338920</a:t>
            </a:r>
            <a:endParaRPr lang="en-IE" sz="3200">
              <a:solidFill>
                <a:schemeClr val="bg1"/>
              </a:solidFill>
            </a:endParaRPr>
          </a:p>
        </p:txBody>
      </p:sp>
      <p:sp>
        <p:nvSpPr>
          <p:cNvPr id="3" name="TextBox 2">
            <a:extLst>
              <a:ext uri="{FF2B5EF4-FFF2-40B4-BE49-F238E27FC236}">
                <a16:creationId xmlns:a16="http://schemas.microsoft.com/office/drawing/2014/main" id="{1BBA0FF6-594D-2670-C8C4-9F9EE8DC94D6}"/>
              </a:ext>
            </a:extLst>
          </p:cNvPr>
          <p:cNvSpPr txBox="1"/>
          <p:nvPr/>
        </p:nvSpPr>
        <p:spPr>
          <a:xfrm>
            <a:off x="131141" y="574151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767871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F616F4-76B5-C835-259D-4F93C543E78A}"/>
              </a:ext>
            </a:extLst>
          </p:cNvPr>
          <p:cNvSpPr>
            <a:spLocks noGrp="1"/>
          </p:cNvSpPr>
          <p:nvPr>
            <p:ph sz="quarter" idx="10"/>
          </p:nvPr>
        </p:nvSpPr>
        <p:spPr/>
        <p:txBody>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sz="6000"/>
          </a:p>
          <a:p>
            <a:pPr marL="0" indent="0" algn="ctr">
              <a:buNone/>
            </a:pPr>
            <a:r>
              <a:rPr lang="en-US" sz="6000"/>
              <a:t>Short Break (20 mins)</a:t>
            </a:r>
            <a:endParaRPr lang="en-IE" sz="6000"/>
          </a:p>
        </p:txBody>
      </p:sp>
      <p:sp>
        <p:nvSpPr>
          <p:cNvPr id="3" name="TextBox 2">
            <a:extLst>
              <a:ext uri="{FF2B5EF4-FFF2-40B4-BE49-F238E27FC236}">
                <a16:creationId xmlns:a16="http://schemas.microsoft.com/office/drawing/2014/main" id="{B040EFE6-8300-A7A2-BDF3-2C85D25DA424}"/>
              </a:ext>
            </a:extLst>
          </p:cNvPr>
          <p:cNvSpPr txBox="1"/>
          <p:nvPr/>
        </p:nvSpPr>
        <p:spPr>
          <a:xfrm>
            <a:off x="264491" y="19796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3411037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4496A-EC79-7E9E-F2C0-CCD5B5C154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65C96A-D4DD-E882-AAB2-795E33AD3EE0}"/>
              </a:ext>
            </a:extLst>
          </p:cNvPr>
          <p:cNvSpPr>
            <a:spLocks noGrp="1"/>
          </p:cNvSpPr>
          <p:nvPr>
            <p:ph sz="quarter" idx="10"/>
          </p:nvPr>
        </p:nvSpPr>
        <p:spPr>
          <a:xfrm>
            <a:off x="206830" y="711289"/>
            <a:ext cx="11099362" cy="5435422"/>
          </a:xfrm>
        </p:spPr>
        <p:txBody>
          <a:bodyPr>
            <a:normAutofit lnSpcReduction="10000"/>
          </a:bodyPr>
          <a:lstStyle/>
          <a:p>
            <a:pPr marL="0" indent="0" algn="ctr">
              <a:buNone/>
            </a:pPr>
            <a:r>
              <a:rPr lang="en-US" sz="4000" b="1">
                <a:solidFill>
                  <a:srgbClr val="FFB100"/>
                </a:solidFill>
              </a:rPr>
              <a:t>Session 2 Energy Security </a:t>
            </a:r>
          </a:p>
          <a:p>
            <a:pPr marL="0" indent="0" algn="ctr">
              <a:buNone/>
            </a:pPr>
            <a:endParaRPr lang="en-US"/>
          </a:p>
          <a:p>
            <a:pPr marL="0" indent="0" algn="ctr">
              <a:buNone/>
            </a:pPr>
            <a:r>
              <a:rPr lang="en-US" b="1"/>
              <a:t>Chaired by Dr Ellen Diskin</a:t>
            </a:r>
          </a:p>
          <a:p>
            <a:pPr marL="0" indent="0" algn="ctr">
              <a:buNone/>
            </a:pPr>
            <a:r>
              <a:rPr lang="en-US"/>
              <a:t>Head of Net Zero Strategy &amp; Sustainability at ESB Customer Solutions</a:t>
            </a:r>
          </a:p>
          <a:p>
            <a:pPr marL="0" indent="0" algn="ctr">
              <a:buNone/>
            </a:pPr>
            <a:r>
              <a:rPr lang="en-US"/>
              <a:t> </a:t>
            </a:r>
          </a:p>
          <a:p>
            <a:pPr marL="0" indent="0">
              <a:buNone/>
            </a:pPr>
            <a:r>
              <a:rPr lang="en-US" u="sng">
                <a:solidFill>
                  <a:srgbClr val="FFB100"/>
                </a:solidFill>
              </a:rPr>
              <a:t>Including the following presentations</a:t>
            </a:r>
          </a:p>
          <a:p>
            <a:pPr marL="457200" indent="-457200">
              <a:buFont typeface="+mj-lt"/>
              <a:buAutoNum type="arabicPeriod"/>
            </a:pPr>
            <a:r>
              <a:rPr lang="en-IE" b="1">
                <a:solidFill>
                  <a:srgbClr val="FFB100"/>
                </a:solidFill>
              </a:rPr>
              <a:t>Energy Transition system Readiness by Dr Fionn Rogan</a:t>
            </a:r>
          </a:p>
          <a:p>
            <a:pPr marL="457200" indent="-457200">
              <a:buFont typeface="+mj-lt"/>
              <a:buAutoNum type="arabicPeriod"/>
            </a:pPr>
            <a:r>
              <a:rPr lang="en-US" b="1">
                <a:solidFill>
                  <a:srgbClr val="FFB100"/>
                </a:solidFill>
              </a:rPr>
              <a:t>Electricity Pricing by Dr Paul Deane</a:t>
            </a:r>
            <a:endParaRPr lang="en-IE" b="1">
              <a:solidFill>
                <a:srgbClr val="FFB100"/>
              </a:solidFill>
            </a:endParaRPr>
          </a:p>
          <a:p>
            <a:pPr marL="457200" indent="-457200">
              <a:buFont typeface="+mj-lt"/>
              <a:buAutoNum type="arabicPeriod"/>
            </a:pPr>
            <a:r>
              <a:rPr lang="en-IE" b="1">
                <a:solidFill>
                  <a:srgbClr val="FFB100"/>
                </a:solidFill>
              </a:rPr>
              <a:t>Exploring Energy Justice in Ireland by Jeanne Spillane</a:t>
            </a:r>
          </a:p>
          <a:p>
            <a:pPr marL="457200" indent="-457200">
              <a:buFont typeface="+mj-lt"/>
              <a:buAutoNum type="arabicPeriod"/>
            </a:pPr>
            <a:r>
              <a:rPr lang="en-IE" b="1">
                <a:solidFill>
                  <a:srgbClr val="FFB100"/>
                </a:solidFill>
              </a:rPr>
              <a:t>Community Benefit Funding and Ireland's Energy Transition by Dr Evan Boyle</a:t>
            </a:r>
          </a:p>
        </p:txBody>
      </p:sp>
    </p:spTree>
    <p:extLst>
      <p:ext uri="{BB962C8B-B14F-4D97-AF65-F5344CB8AC3E}">
        <p14:creationId xmlns:p14="http://schemas.microsoft.com/office/powerpoint/2010/main" val="3486867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5CCD3-7278-B785-3804-2B041DD9F6E2}"/>
              </a:ext>
            </a:extLst>
          </p:cNvPr>
          <p:cNvSpPr>
            <a:spLocks noGrp="1"/>
          </p:cNvSpPr>
          <p:nvPr>
            <p:ph type="title" idx="4294967295"/>
          </p:nvPr>
        </p:nvSpPr>
        <p:spPr>
          <a:xfrm>
            <a:off x="1114425" y="2509838"/>
            <a:ext cx="10515600" cy="1325562"/>
          </a:xfrm>
        </p:spPr>
        <p:txBody>
          <a:bodyPr>
            <a:normAutofit fontScale="90000"/>
          </a:bodyPr>
          <a:lstStyle/>
          <a:p>
            <a:pPr algn="ctr"/>
            <a:r>
              <a:rPr lang="en-IE" b="1">
                <a:solidFill>
                  <a:srgbClr val="FFB100"/>
                </a:solidFill>
              </a:rPr>
              <a:t>Energy Transition System Readiness</a:t>
            </a:r>
            <a:br>
              <a:rPr lang="en-IE" b="1">
                <a:solidFill>
                  <a:srgbClr val="FFB100"/>
                </a:solidFill>
              </a:rPr>
            </a:br>
            <a:br>
              <a:rPr lang="en-IE" b="1">
                <a:solidFill>
                  <a:srgbClr val="FFB100"/>
                </a:solidFill>
              </a:rPr>
            </a:br>
            <a:r>
              <a:rPr lang="en-IE" b="1">
                <a:solidFill>
                  <a:srgbClr val="FFB100"/>
                </a:solidFill>
              </a:rPr>
              <a:t>Dr Fionn Rogan</a:t>
            </a:r>
          </a:p>
        </p:txBody>
      </p:sp>
      <p:sp>
        <p:nvSpPr>
          <p:cNvPr id="6" name="TextBox 5">
            <a:extLst>
              <a:ext uri="{FF2B5EF4-FFF2-40B4-BE49-F238E27FC236}">
                <a16:creationId xmlns:a16="http://schemas.microsoft.com/office/drawing/2014/main" id="{B62ECD0A-2C16-C919-A066-E71D448FE117}"/>
              </a:ext>
            </a:extLst>
          </p:cNvPr>
          <p:cNvSpPr txBox="1"/>
          <p:nvPr/>
        </p:nvSpPr>
        <p:spPr>
          <a:xfrm>
            <a:off x="150191" y="15986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822563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king Head PNG, Vector, PSD, and Clipart With Transparent Background for  Free Download | Pngtree">
            <a:extLst>
              <a:ext uri="{FF2B5EF4-FFF2-40B4-BE49-F238E27FC236}">
                <a16:creationId xmlns:a16="http://schemas.microsoft.com/office/drawing/2014/main" id="{7416D0BA-65D8-7FD6-5AD1-3F7376DCA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14680" y="180680"/>
            <a:ext cx="6677320" cy="667732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A screenshot of a website&#10;&#10;AI-generated content may be incorrect.">
            <a:extLst>
              <a:ext uri="{FF2B5EF4-FFF2-40B4-BE49-F238E27FC236}">
                <a16:creationId xmlns:a16="http://schemas.microsoft.com/office/drawing/2014/main" id="{FFB7B1A4-6C3E-4AE8-0322-6B6504FC013E}"/>
              </a:ext>
            </a:extLst>
          </p:cNvPr>
          <p:cNvPicPr>
            <a:picLocks noGrp="1" noChangeAspect="1"/>
          </p:cNvPicPr>
          <p:nvPr>
            <p:ph sz="half" idx="4294967295"/>
          </p:nvPr>
        </p:nvPicPr>
        <p:blipFill>
          <a:blip r:embed="rId3"/>
          <a:stretch>
            <a:fillRect/>
          </a:stretch>
        </p:blipFill>
        <p:spPr>
          <a:xfrm>
            <a:off x="220340" y="174816"/>
            <a:ext cx="5416550" cy="6661150"/>
          </a:xfrm>
        </p:spPr>
      </p:pic>
      <p:sp>
        <p:nvSpPr>
          <p:cNvPr id="11" name="TextBox 10">
            <a:extLst>
              <a:ext uri="{FF2B5EF4-FFF2-40B4-BE49-F238E27FC236}">
                <a16:creationId xmlns:a16="http://schemas.microsoft.com/office/drawing/2014/main" id="{F010A235-ABB7-7ED8-1AFE-B99D9ABC9181}"/>
              </a:ext>
            </a:extLst>
          </p:cNvPr>
          <p:cNvSpPr txBox="1"/>
          <p:nvPr/>
        </p:nvSpPr>
        <p:spPr>
          <a:xfrm>
            <a:off x="6091879" y="2452791"/>
            <a:ext cx="2409569" cy="2207240"/>
          </a:xfrm>
          <a:prstGeom prst="ellipse">
            <a:avLst/>
          </a:prstGeom>
          <a:noFill/>
        </p:spPr>
        <p:txBody>
          <a:bodyPr wrap="square" rtlCol="0">
            <a:spAutoFit/>
          </a:bodyPr>
          <a:lstStyle/>
          <a:p>
            <a:pPr algn="ctr"/>
            <a:r>
              <a:rPr lang="en-US" sz="3200"/>
              <a:t>Is it feasible?</a:t>
            </a:r>
          </a:p>
        </p:txBody>
      </p:sp>
    </p:spTree>
    <p:extLst>
      <p:ext uri="{BB962C8B-B14F-4D97-AF65-F5344CB8AC3E}">
        <p14:creationId xmlns:p14="http://schemas.microsoft.com/office/powerpoint/2010/main" val="27598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57BB6E-DCF5-EE2D-6E96-192A122C903C}"/>
              </a:ext>
            </a:extLst>
          </p:cNvPr>
          <p:cNvSpPr>
            <a:spLocks noGrp="1"/>
          </p:cNvSpPr>
          <p:nvPr>
            <p:ph type="title"/>
          </p:nvPr>
        </p:nvSpPr>
        <p:spPr/>
        <p:txBody>
          <a:bodyPr>
            <a:noAutofit/>
          </a:bodyPr>
          <a:lstStyle/>
          <a:p>
            <a:r>
              <a:rPr lang="en-US">
                <a:latin typeface="+mj-lt"/>
              </a:rPr>
              <a:t>What are the non-technical factors impacting roll-out of District Heating?</a:t>
            </a:r>
          </a:p>
        </p:txBody>
      </p:sp>
      <p:pic>
        <p:nvPicPr>
          <p:cNvPr id="10" name="Picture 9" descr="A poster on a wall&#10;&#10;AI-generated content may be incorrect.">
            <a:extLst>
              <a:ext uri="{FF2B5EF4-FFF2-40B4-BE49-F238E27FC236}">
                <a16:creationId xmlns:a16="http://schemas.microsoft.com/office/drawing/2014/main" id="{F2579736-D4C2-E9D6-A071-32294BAB1FBB}"/>
              </a:ext>
            </a:extLst>
          </p:cNvPr>
          <p:cNvPicPr>
            <a:picLocks noChangeAspect="1"/>
          </p:cNvPicPr>
          <p:nvPr/>
        </p:nvPicPr>
        <p:blipFill>
          <a:blip r:embed="rId2"/>
          <a:srcRect l="6695" t="3718" r="5783" b="10128"/>
          <a:stretch>
            <a:fillRect/>
          </a:stretch>
        </p:blipFill>
        <p:spPr>
          <a:xfrm>
            <a:off x="4392106" y="2020154"/>
            <a:ext cx="3407787" cy="4472721"/>
          </a:xfrm>
          <a:prstGeom prst="rect">
            <a:avLst/>
          </a:prstGeom>
        </p:spPr>
      </p:pic>
    </p:spTree>
    <p:extLst>
      <p:ext uri="{BB962C8B-B14F-4D97-AF65-F5344CB8AC3E}">
        <p14:creationId xmlns:p14="http://schemas.microsoft.com/office/powerpoint/2010/main" val="240538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F807-3006-5497-B1F0-36DFF8C25D0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7BBCAC2-63C5-4E4B-4F0B-4DB077B48628}"/>
              </a:ext>
            </a:extLst>
          </p:cNvPr>
          <p:cNvSpPr>
            <a:spLocks noGrp="1"/>
          </p:cNvSpPr>
          <p:nvPr>
            <p:ph type="title"/>
          </p:nvPr>
        </p:nvSpPr>
        <p:spPr>
          <a:xfrm>
            <a:off x="838199" y="365125"/>
            <a:ext cx="10807931" cy="1325563"/>
          </a:xfrm>
        </p:spPr>
        <p:txBody>
          <a:bodyPr>
            <a:normAutofit/>
          </a:bodyPr>
          <a:lstStyle/>
          <a:p>
            <a:r>
              <a:rPr lang="en-US">
                <a:latin typeface="+mj-lt"/>
              </a:rPr>
              <a:t>Rolling Out District Heating &amp; Cooling (DHC) Extensively to home Owners [RODEO]</a:t>
            </a:r>
          </a:p>
        </p:txBody>
      </p:sp>
      <p:pic>
        <p:nvPicPr>
          <p:cNvPr id="2" name="Picture 2" descr="Dublin's 10 Most Instagrammed Landmarks">
            <a:extLst>
              <a:ext uri="{FF2B5EF4-FFF2-40B4-BE49-F238E27FC236}">
                <a16:creationId xmlns:a16="http://schemas.microsoft.com/office/drawing/2014/main" id="{C52CD883-842F-4E26-B3FB-F490A30B6D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71"/>
          <a:stretch>
            <a:fillRect/>
          </a:stretch>
        </p:blipFill>
        <p:spPr bwMode="auto">
          <a:xfrm>
            <a:off x="368730" y="3013034"/>
            <a:ext cx="2678817" cy="18221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CAC82A-482F-A15C-D972-6E55128B0185}"/>
              </a:ext>
            </a:extLst>
          </p:cNvPr>
          <p:cNvSpPr txBox="1"/>
          <p:nvPr/>
        </p:nvSpPr>
        <p:spPr>
          <a:xfrm>
            <a:off x="839156" y="5054759"/>
            <a:ext cx="1737963" cy="1077218"/>
          </a:xfrm>
          <a:prstGeom prst="rect">
            <a:avLst/>
          </a:prstGeom>
          <a:noFill/>
        </p:spPr>
        <p:txBody>
          <a:bodyPr wrap="square" rtlCol="0">
            <a:spAutoFit/>
          </a:bodyPr>
          <a:lstStyle/>
          <a:p>
            <a:pPr algn="ctr"/>
            <a:r>
              <a:rPr lang="en-US" sz="3200" i="1"/>
              <a:t>Dublin, Ireland</a:t>
            </a:r>
          </a:p>
        </p:txBody>
      </p:sp>
      <p:pic>
        <p:nvPicPr>
          <p:cNvPr id="4" name="Picture 2" descr="© Greater Dunkirk urban community">
            <a:extLst>
              <a:ext uri="{FF2B5EF4-FFF2-40B4-BE49-F238E27FC236}">
                <a16:creationId xmlns:a16="http://schemas.microsoft.com/office/drawing/2014/main" id="{BC063A6E-70C5-C987-36B5-603C86682C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7" r="4692"/>
          <a:stretch>
            <a:fillRect/>
          </a:stretch>
        </p:blipFill>
        <p:spPr bwMode="auto">
          <a:xfrm>
            <a:off x="6412684" y="3013034"/>
            <a:ext cx="2439307" cy="18581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865091-630B-9472-3EAC-8343531382C4}"/>
              </a:ext>
            </a:extLst>
          </p:cNvPr>
          <p:cNvSpPr txBox="1"/>
          <p:nvPr/>
        </p:nvSpPr>
        <p:spPr>
          <a:xfrm>
            <a:off x="6412683" y="5054759"/>
            <a:ext cx="2439308" cy="1077218"/>
          </a:xfrm>
          <a:prstGeom prst="rect">
            <a:avLst/>
          </a:prstGeom>
          <a:noFill/>
        </p:spPr>
        <p:txBody>
          <a:bodyPr wrap="square" rtlCol="0">
            <a:spAutoFit/>
          </a:bodyPr>
          <a:lstStyle/>
          <a:p>
            <a:pPr algn="ctr"/>
            <a:r>
              <a:rPr lang="en-US" sz="3200" i="1"/>
              <a:t>Dunkerque, France</a:t>
            </a:r>
          </a:p>
        </p:txBody>
      </p:sp>
      <p:pic>
        <p:nvPicPr>
          <p:cNvPr id="6" name="Picture 4" descr="Ostend - Wikipedia">
            <a:extLst>
              <a:ext uri="{FF2B5EF4-FFF2-40B4-BE49-F238E27FC236}">
                <a16:creationId xmlns:a16="http://schemas.microsoft.com/office/drawing/2014/main" id="{97BD4862-362C-5378-782D-9D2548A73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360" y="3005663"/>
            <a:ext cx="2439307" cy="1829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5DE0D0-A9FC-79BD-D78D-50CD4914A79B}"/>
              </a:ext>
            </a:extLst>
          </p:cNvPr>
          <p:cNvSpPr txBox="1"/>
          <p:nvPr/>
        </p:nvSpPr>
        <p:spPr>
          <a:xfrm>
            <a:off x="3621360" y="5054759"/>
            <a:ext cx="2185305" cy="1077218"/>
          </a:xfrm>
          <a:prstGeom prst="rect">
            <a:avLst/>
          </a:prstGeom>
          <a:noFill/>
        </p:spPr>
        <p:txBody>
          <a:bodyPr wrap="square" rtlCol="0">
            <a:spAutoFit/>
          </a:bodyPr>
          <a:lstStyle/>
          <a:p>
            <a:pPr algn="ctr"/>
            <a:r>
              <a:rPr lang="en-US" sz="3200" i="1"/>
              <a:t>Oostende, Belgium</a:t>
            </a:r>
          </a:p>
        </p:txBody>
      </p:sp>
      <p:pic>
        <p:nvPicPr>
          <p:cNvPr id="9" name="Picture 6" descr="Assen Hotels: 23 Cheap Assen Hotel Deals">
            <a:extLst>
              <a:ext uri="{FF2B5EF4-FFF2-40B4-BE49-F238E27FC236}">
                <a16:creationId xmlns:a16="http://schemas.microsoft.com/office/drawing/2014/main" id="{FAEAD2CC-7C7F-F3B5-9221-83E555AC55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40" r="19512"/>
          <a:stretch>
            <a:fillRect/>
          </a:stretch>
        </p:blipFill>
        <p:spPr bwMode="auto">
          <a:xfrm>
            <a:off x="9331007" y="3005663"/>
            <a:ext cx="2439307" cy="18621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97ED03-6EE8-D72C-9AF9-3216CDBC273A}"/>
              </a:ext>
            </a:extLst>
          </p:cNvPr>
          <p:cNvSpPr txBox="1"/>
          <p:nvPr/>
        </p:nvSpPr>
        <p:spPr>
          <a:xfrm>
            <a:off x="9331008" y="5054759"/>
            <a:ext cx="2439307" cy="1077218"/>
          </a:xfrm>
          <a:prstGeom prst="rect">
            <a:avLst/>
          </a:prstGeom>
          <a:noFill/>
        </p:spPr>
        <p:txBody>
          <a:bodyPr wrap="square" rtlCol="0">
            <a:spAutoFit/>
          </a:bodyPr>
          <a:lstStyle/>
          <a:p>
            <a:pPr algn="ctr"/>
            <a:r>
              <a:rPr lang="en-US" sz="3200" i="1"/>
              <a:t>Assen, Netherlands</a:t>
            </a:r>
          </a:p>
        </p:txBody>
      </p:sp>
      <p:sp>
        <p:nvSpPr>
          <p:cNvPr id="13" name="TextBox 12">
            <a:extLst>
              <a:ext uri="{FF2B5EF4-FFF2-40B4-BE49-F238E27FC236}">
                <a16:creationId xmlns:a16="http://schemas.microsoft.com/office/drawing/2014/main" id="{3B79DD22-23E4-7355-E94F-FA1FF3ABBFA9}"/>
              </a:ext>
            </a:extLst>
          </p:cNvPr>
          <p:cNvSpPr txBox="1"/>
          <p:nvPr/>
        </p:nvSpPr>
        <p:spPr>
          <a:xfrm>
            <a:off x="3424687" y="2187969"/>
            <a:ext cx="2578649" cy="707886"/>
          </a:xfrm>
          <a:prstGeom prst="rect">
            <a:avLst/>
          </a:prstGeom>
          <a:noFill/>
        </p:spPr>
        <p:txBody>
          <a:bodyPr wrap="square" rtlCol="0">
            <a:spAutoFit/>
          </a:bodyPr>
          <a:lstStyle/>
          <a:p>
            <a:pPr algn="ctr"/>
            <a:r>
              <a:rPr lang="en-US" sz="2000" b="1">
                <a:solidFill>
                  <a:srgbClr val="FF0000"/>
                </a:solidFill>
              </a:rPr>
              <a:t>Project Partner Meeting, 25-27</a:t>
            </a:r>
            <a:r>
              <a:rPr lang="en-US" sz="2000" b="1" baseline="30000">
                <a:solidFill>
                  <a:srgbClr val="FF0000"/>
                </a:solidFill>
              </a:rPr>
              <a:t>th</a:t>
            </a:r>
            <a:r>
              <a:rPr lang="en-US" sz="2000" b="1">
                <a:solidFill>
                  <a:srgbClr val="FF0000"/>
                </a:solidFill>
              </a:rPr>
              <a:t> Nov</a:t>
            </a:r>
          </a:p>
        </p:txBody>
      </p:sp>
      <p:sp>
        <p:nvSpPr>
          <p:cNvPr id="14" name="TextBox 13">
            <a:extLst>
              <a:ext uri="{FF2B5EF4-FFF2-40B4-BE49-F238E27FC236}">
                <a16:creationId xmlns:a16="http://schemas.microsoft.com/office/drawing/2014/main" id="{4FD4CB31-AFC6-2C05-BD51-D1377C454C1C}"/>
              </a:ext>
            </a:extLst>
          </p:cNvPr>
          <p:cNvSpPr txBox="1"/>
          <p:nvPr/>
        </p:nvSpPr>
        <p:spPr>
          <a:xfrm>
            <a:off x="3626472" y="5053734"/>
            <a:ext cx="2185305" cy="1077218"/>
          </a:xfrm>
          <a:prstGeom prst="rect">
            <a:avLst/>
          </a:prstGeom>
          <a:noFill/>
        </p:spPr>
        <p:txBody>
          <a:bodyPr wrap="square" rtlCol="0">
            <a:spAutoFit/>
          </a:bodyPr>
          <a:lstStyle/>
          <a:p>
            <a:pPr algn="ctr"/>
            <a:r>
              <a:rPr lang="en-US" sz="3200" i="1">
                <a:solidFill>
                  <a:srgbClr val="FF0000"/>
                </a:solidFill>
              </a:rPr>
              <a:t>Oostende, Belgium</a:t>
            </a:r>
          </a:p>
        </p:txBody>
      </p:sp>
    </p:spTree>
    <p:extLst>
      <p:ext uri="{BB962C8B-B14F-4D97-AF65-F5344CB8AC3E}">
        <p14:creationId xmlns:p14="http://schemas.microsoft.com/office/powerpoint/2010/main" val="14024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C380B3-3EAB-6CB7-D934-B6534540C6DF}"/>
              </a:ext>
            </a:extLst>
          </p:cNvPr>
          <p:cNvSpPr>
            <a:spLocks noGrp="1"/>
          </p:cNvSpPr>
          <p:nvPr>
            <p:ph sz="quarter" idx="10"/>
          </p:nvPr>
        </p:nvSpPr>
        <p:spPr/>
        <p:txBody>
          <a:bodyPr/>
          <a:lstStyle/>
          <a:p>
            <a:pPr marL="0" indent="0" algn="ctr">
              <a:buNone/>
            </a:pPr>
            <a:endParaRPr lang="en-US"/>
          </a:p>
          <a:p>
            <a:pPr marL="0" indent="0" algn="ctr">
              <a:buNone/>
            </a:pPr>
            <a:endParaRPr lang="en-US"/>
          </a:p>
          <a:p>
            <a:pPr marL="0" indent="0" algn="ctr">
              <a:buNone/>
            </a:pPr>
            <a:r>
              <a:rPr lang="en-US" sz="4400" b="1">
                <a:solidFill>
                  <a:srgbClr val="FFB100"/>
                </a:solidFill>
              </a:rPr>
              <a:t>Opening Keynote</a:t>
            </a:r>
          </a:p>
          <a:p>
            <a:pPr marL="0" indent="0" algn="ctr">
              <a:buNone/>
            </a:pPr>
            <a:endParaRPr lang="en-IE" sz="4400">
              <a:solidFill>
                <a:srgbClr val="FFB100"/>
              </a:solidFill>
            </a:endParaRPr>
          </a:p>
          <a:p>
            <a:pPr marL="0" indent="0" algn="ctr">
              <a:buNone/>
            </a:pPr>
            <a:r>
              <a:rPr lang="en-IE" sz="4400" b="1">
                <a:solidFill>
                  <a:srgbClr val="FFB100"/>
                </a:solidFill>
              </a:rPr>
              <a:t>Denis Naughton</a:t>
            </a:r>
          </a:p>
          <a:p>
            <a:pPr marL="0" indent="0" algn="ctr">
              <a:buNone/>
            </a:pPr>
            <a:r>
              <a:rPr lang="en-IE" sz="4400" b="1">
                <a:solidFill>
                  <a:srgbClr val="FFB100"/>
                </a:solidFill>
              </a:rPr>
              <a:t>Former Minister of Department of Climate, Energy and the Environment</a:t>
            </a:r>
          </a:p>
          <a:p>
            <a:pPr marL="0" indent="0">
              <a:buNone/>
            </a:pPr>
            <a:endParaRPr lang="en-IE"/>
          </a:p>
        </p:txBody>
      </p:sp>
      <p:sp>
        <p:nvSpPr>
          <p:cNvPr id="3" name="TextBox 2">
            <a:extLst>
              <a:ext uri="{FF2B5EF4-FFF2-40B4-BE49-F238E27FC236}">
                <a16:creationId xmlns:a16="http://schemas.microsoft.com/office/drawing/2014/main" id="{D767924D-D367-52B9-DDD3-FE3F7FB2C996}"/>
              </a:ext>
            </a:extLst>
          </p:cNvPr>
          <p:cNvSpPr txBox="1"/>
          <p:nvPr/>
        </p:nvSpPr>
        <p:spPr>
          <a:xfrm>
            <a:off x="419100" y="190500"/>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314607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B0540-BDB2-2575-6663-F1B23D2C41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3D12D2-1D8D-23BD-7BE7-2EF5DE0276C2}"/>
              </a:ext>
            </a:extLst>
          </p:cNvPr>
          <p:cNvPicPr>
            <a:picLocks noChangeAspect="1"/>
          </p:cNvPicPr>
          <p:nvPr/>
        </p:nvPicPr>
        <p:blipFill>
          <a:blip r:embed="rId2"/>
          <a:srcRect t="21157" b="4677"/>
          <a:stretch>
            <a:fillRect/>
          </a:stretch>
        </p:blipFill>
        <p:spPr>
          <a:xfrm>
            <a:off x="823397" y="1846385"/>
            <a:ext cx="10545205" cy="4892675"/>
          </a:xfrm>
          <a:prstGeom prst="rect">
            <a:avLst/>
          </a:prstGeom>
        </p:spPr>
      </p:pic>
      <p:sp>
        <p:nvSpPr>
          <p:cNvPr id="7" name="Title 7">
            <a:extLst>
              <a:ext uri="{FF2B5EF4-FFF2-40B4-BE49-F238E27FC236}">
                <a16:creationId xmlns:a16="http://schemas.microsoft.com/office/drawing/2014/main" id="{A3E288EE-197A-A71D-C5C1-9BD95B0F158F}"/>
              </a:ext>
            </a:extLst>
          </p:cNvPr>
          <p:cNvSpPr>
            <a:spLocks noGrp="1"/>
          </p:cNvSpPr>
          <p:nvPr>
            <p:ph type="title"/>
          </p:nvPr>
        </p:nvSpPr>
        <p:spPr>
          <a:xfrm>
            <a:off x="838199" y="365125"/>
            <a:ext cx="11060018" cy="1325563"/>
          </a:xfrm>
        </p:spPr>
        <p:txBody>
          <a:bodyPr>
            <a:noAutofit/>
          </a:bodyPr>
          <a:lstStyle/>
          <a:p>
            <a:r>
              <a:rPr lang="en-US">
                <a:latin typeface="+mj-lt"/>
              </a:rPr>
              <a:t>What are the non-technical factors impacting roll-out of District Heating? [RODEO PROJECT]</a:t>
            </a:r>
          </a:p>
        </p:txBody>
      </p:sp>
    </p:spTree>
    <p:extLst>
      <p:ext uri="{BB962C8B-B14F-4D97-AF65-F5344CB8AC3E}">
        <p14:creationId xmlns:p14="http://schemas.microsoft.com/office/powerpoint/2010/main" val="350297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1BEDC-FB36-F85A-1A99-0BEFF085F4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65DD058-CA73-1E47-1275-CB4203DC2651}"/>
              </a:ext>
            </a:extLst>
          </p:cNvPr>
          <p:cNvSpPr>
            <a:spLocks noGrp="1"/>
          </p:cNvSpPr>
          <p:nvPr>
            <p:ph type="title"/>
          </p:nvPr>
        </p:nvSpPr>
        <p:spPr/>
        <p:txBody>
          <a:bodyPr>
            <a:normAutofit/>
          </a:bodyPr>
          <a:lstStyle/>
          <a:p>
            <a:r>
              <a:rPr lang="en-US">
                <a:latin typeface="+mj-lt"/>
              </a:rPr>
              <a:t>What are the non-technical factors impacting roll-out of District Heating? [DATA   INSIGHTS]</a:t>
            </a:r>
          </a:p>
        </p:txBody>
      </p:sp>
      <p:graphicFrame>
        <p:nvGraphicFramePr>
          <p:cNvPr id="3" name="Diagram 2">
            <a:extLst>
              <a:ext uri="{FF2B5EF4-FFF2-40B4-BE49-F238E27FC236}">
                <a16:creationId xmlns:a16="http://schemas.microsoft.com/office/drawing/2014/main" id="{9C56E030-8730-71D6-50B0-829868CCCA6E}"/>
              </a:ext>
            </a:extLst>
          </p:cNvPr>
          <p:cNvGraphicFramePr/>
          <p:nvPr/>
        </p:nvGraphicFramePr>
        <p:xfrm>
          <a:off x="2093546" y="10279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a:extLst>
              <a:ext uri="{FF2B5EF4-FFF2-40B4-BE49-F238E27FC236}">
                <a16:creationId xmlns:a16="http://schemas.microsoft.com/office/drawing/2014/main" id="{FD594FE5-4C95-23AD-5DE2-BCB57E80C5D1}"/>
              </a:ext>
            </a:extLst>
          </p:cNvPr>
          <p:cNvSpPr/>
          <p:nvPr/>
        </p:nvSpPr>
        <p:spPr>
          <a:xfrm>
            <a:off x="8523962" y="1189973"/>
            <a:ext cx="269309" cy="2254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6F27D7-66DA-A004-74E9-F080F3C51322}"/>
              </a:ext>
            </a:extLst>
          </p:cNvPr>
          <p:cNvSpPr txBox="1"/>
          <p:nvPr/>
        </p:nvSpPr>
        <p:spPr>
          <a:xfrm>
            <a:off x="7151961" y="6336268"/>
            <a:ext cx="5085043" cy="369332"/>
          </a:xfrm>
          <a:prstGeom prst="rect">
            <a:avLst/>
          </a:prstGeom>
          <a:noFill/>
        </p:spPr>
        <p:txBody>
          <a:bodyPr wrap="square" rtlCol="0">
            <a:spAutoFit/>
          </a:bodyPr>
          <a:lstStyle/>
          <a:p>
            <a:r>
              <a:rPr lang="en-US" i="1"/>
              <a:t>*</a:t>
            </a:r>
            <a:r>
              <a:rPr lang="en-US" b="1" i="1" u="sng"/>
              <a:t>Source</a:t>
            </a:r>
            <a:r>
              <a:rPr lang="en-US" i="1"/>
              <a:t>: (Grubb, McDowall &amp; Drummond, 2017)</a:t>
            </a:r>
          </a:p>
        </p:txBody>
      </p:sp>
    </p:spTree>
    <p:extLst>
      <p:ext uri="{BB962C8B-B14F-4D97-AF65-F5344CB8AC3E}">
        <p14:creationId xmlns:p14="http://schemas.microsoft.com/office/powerpoint/2010/main" val="28939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376BEDB-46F4-6E48-9ACA-E09F7187CA0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74C34CD7-7346-D54B-A7AE-A05F4BE1A29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2D22F41D-1EA7-2348-9D7A-BFEF19CFF7F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FFE6AC33-088F-C647-BF1B-28277363CBB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447C1892-6FD5-4F44-A6BA-37D94093609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9494C964-4327-4F42-81E2-8737F51BDA0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4B6A777A-8687-D342-9BAE-DD53C943036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C6B979D-D41F-8143-8218-BADC1DD62F76}"/>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294F1D01-07B3-1245-8197-685B08D6801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FE0A014D-1028-A54D-AC0D-6ED44FD1F9D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60AF2623-D630-5D41-9A43-FF9FA15A9CD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666D5233-0BB7-AC49-8385-AEA70F5BEC1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E3A014A4-F2EE-CF47-A05D-795409BD422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6BCD092C-8472-5B42-92C8-FDA5CE7B36B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363C1662-487E-FA42-8903-987BF621B1A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5369E762-DB29-524A-8713-634C50973FAD}"/>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716DE3E6-EA38-294C-9B96-D057317EF5BF}"/>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E06F18E8-CA58-6D43-8BF9-CA7B3322FF69}"/>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3D3C083F-F107-2147-A105-F829F574F527}"/>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D66A96FA-E0C2-4B41-A6F8-0E3CE422170A}"/>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D96796DC-8FF6-4D4E-843D-0CD18A415A29}"/>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graphicEl>
                                              <a:dgm id="{1033CD4B-02F4-784D-97F9-22E4B191AB76}"/>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graphicEl>
                                              <a:dgm id="{905FB1C4-924E-B743-96F1-D06573AE86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0220-9506-8306-0D73-E32026F9927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6D0680A-3AE1-A835-AEFC-5D16D2262427}"/>
              </a:ext>
            </a:extLst>
          </p:cNvPr>
          <p:cNvSpPr>
            <a:spLocks noGrp="1"/>
          </p:cNvSpPr>
          <p:nvPr>
            <p:ph type="title"/>
          </p:nvPr>
        </p:nvSpPr>
        <p:spPr/>
        <p:txBody>
          <a:bodyPr>
            <a:normAutofit/>
          </a:bodyPr>
          <a:lstStyle/>
          <a:p>
            <a:r>
              <a:rPr lang="en-US">
                <a:latin typeface="+mj-lt"/>
              </a:rPr>
              <a:t>What are the non-technical factors impacting roll-out of District Heating? [WORKSHOP]</a:t>
            </a:r>
          </a:p>
        </p:txBody>
      </p:sp>
      <p:pic>
        <p:nvPicPr>
          <p:cNvPr id="4" name="Picture 3" descr="A group of people around a table&#10;&#10;AI-generated content may be incorrect.">
            <a:extLst>
              <a:ext uri="{FF2B5EF4-FFF2-40B4-BE49-F238E27FC236}">
                <a16:creationId xmlns:a16="http://schemas.microsoft.com/office/drawing/2014/main" id="{A9935482-FF76-CD3D-032F-1157A74A2717}"/>
              </a:ext>
            </a:extLst>
          </p:cNvPr>
          <p:cNvPicPr>
            <a:picLocks noChangeAspect="1"/>
          </p:cNvPicPr>
          <p:nvPr/>
        </p:nvPicPr>
        <p:blipFill>
          <a:blip r:embed="rId2"/>
          <a:stretch>
            <a:fillRect/>
          </a:stretch>
        </p:blipFill>
        <p:spPr>
          <a:xfrm>
            <a:off x="3305908" y="1857374"/>
            <a:ext cx="5823438" cy="4367579"/>
          </a:xfrm>
          <a:prstGeom prst="rect">
            <a:avLst/>
          </a:prstGeom>
        </p:spPr>
      </p:pic>
    </p:spTree>
    <p:extLst>
      <p:ext uri="{BB962C8B-B14F-4D97-AF65-F5344CB8AC3E}">
        <p14:creationId xmlns:p14="http://schemas.microsoft.com/office/powerpoint/2010/main" val="593167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2B72F-6318-A386-B6CF-9BDCE6B5D6D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7D38E5-D4C0-693F-EF08-0F5AC08B9F9F}"/>
              </a:ext>
            </a:extLst>
          </p:cNvPr>
          <p:cNvGraphicFramePr>
            <a:graphicFrameLocks noGrp="1"/>
          </p:cNvGraphicFramePr>
          <p:nvPr>
            <p:ph idx="1"/>
          </p:nvPr>
        </p:nvGraphicFramePr>
        <p:xfrm>
          <a:off x="-2146300" y="0"/>
          <a:ext cx="165227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1BDD19F4-A8A8-E8DF-AE45-92C47370A465}"/>
              </a:ext>
            </a:extLst>
          </p:cNvPr>
          <p:cNvSpPr/>
          <p:nvPr/>
        </p:nvSpPr>
        <p:spPr>
          <a:xfrm>
            <a:off x="2267712" y="965200"/>
            <a:ext cx="9924288" cy="589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64E451-ECB6-1DB6-131B-7A1F194BB87B}"/>
              </a:ext>
            </a:extLst>
          </p:cNvPr>
          <p:cNvSpPr/>
          <p:nvPr/>
        </p:nvSpPr>
        <p:spPr>
          <a:xfrm>
            <a:off x="0" y="965200"/>
            <a:ext cx="2267712" cy="589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a:extLst>
              <a:ext uri="{FF2B5EF4-FFF2-40B4-BE49-F238E27FC236}">
                <a16:creationId xmlns:a16="http://schemas.microsoft.com/office/drawing/2014/main" id="{F15BD01B-A655-0ABE-FCDA-B7C42AACC0BD}"/>
              </a:ext>
            </a:extLst>
          </p:cNvPr>
          <p:cNvSpPr/>
          <p:nvPr/>
        </p:nvSpPr>
        <p:spPr>
          <a:xfrm>
            <a:off x="1843550" y="1061884"/>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a:extLst>
              <a:ext uri="{FF2B5EF4-FFF2-40B4-BE49-F238E27FC236}">
                <a16:creationId xmlns:a16="http://schemas.microsoft.com/office/drawing/2014/main" id="{04C6966F-8D47-ED6A-37FC-0C72701BE015}"/>
              </a:ext>
            </a:extLst>
          </p:cNvPr>
          <p:cNvSpPr/>
          <p:nvPr/>
        </p:nvSpPr>
        <p:spPr>
          <a:xfrm>
            <a:off x="1843550" y="2050028"/>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F4FFFA61-3DF9-ED13-84D8-DC6BEEE82E24}"/>
              </a:ext>
            </a:extLst>
          </p:cNvPr>
          <p:cNvSpPr/>
          <p:nvPr/>
        </p:nvSpPr>
        <p:spPr>
          <a:xfrm>
            <a:off x="1804226" y="3052920"/>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69444D38-53E4-861B-26A2-8FD03B1CBB69}"/>
              </a:ext>
            </a:extLst>
          </p:cNvPr>
          <p:cNvSpPr/>
          <p:nvPr/>
        </p:nvSpPr>
        <p:spPr>
          <a:xfrm>
            <a:off x="1843550" y="4041064"/>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a:extLst>
              <a:ext uri="{FF2B5EF4-FFF2-40B4-BE49-F238E27FC236}">
                <a16:creationId xmlns:a16="http://schemas.microsoft.com/office/drawing/2014/main" id="{C56BDE80-389B-9F26-2E21-F6CCC0A0B25A}"/>
              </a:ext>
            </a:extLst>
          </p:cNvPr>
          <p:cNvSpPr/>
          <p:nvPr/>
        </p:nvSpPr>
        <p:spPr>
          <a:xfrm>
            <a:off x="1804226" y="5043959"/>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A03397DD-B0EB-F745-2CB2-954341D671A7}"/>
              </a:ext>
            </a:extLst>
          </p:cNvPr>
          <p:cNvSpPr/>
          <p:nvPr/>
        </p:nvSpPr>
        <p:spPr>
          <a:xfrm>
            <a:off x="1843550" y="6054223"/>
            <a:ext cx="1740310" cy="752168"/>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49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DA53941C-4E21-F746-94EE-BABF2BB4F25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64CD22B4-3A86-C546-BEF7-6F52A2D9A7F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710EA062-0579-1544-9B72-7D3C5650E0D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0EAE19-137A-D244-B54D-33077166D667}"/>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2A99CC75-529D-CE4A-9452-AE510B7D036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5D9E7C3-5373-2249-AF20-7F96AA6BCFD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2AD4905E-1BEE-3D4E-BD54-8DAF725CA68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FAAF2140-F56C-C74F-B808-008F9792065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E2C80A48-D0E0-B444-B6B4-7A9E0FBFE56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E7F3560-D0A6-044C-8586-360A1639F8F3}"/>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A4C31B09-728F-6843-A169-95F8F509938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F4DFD1F3-1249-D940-B413-AD779777225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484987EB-E691-1845-9793-65CD1A7DBD7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60EB148C-2D75-754B-B831-59DBE1D1186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5173BBAF-23B3-004B-9FAA-976815A8221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75CB8A73-8E36-AF41-A9CD-596BE68BB897}"/>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EB3373C7-1380-D54A-9A10-8320B0171F04}"/>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29357572-C5D0-8B41-9C1F-01C1A43957BB}"/>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31180950-85A4-9644-9D8F-3DCDB81E9C1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AD71ABF5-F1EA-264B-AA37-8725F1956B17}"/>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5DC72ADA-EA54-454D-B315-7B4FB264D389}"/>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F7542DDA-711F-EA44-9F89-2DB60E5B7EA3}"/>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graphicEl>
                                              <a:dgm id="{FF842109-906D-F642-A19A-973872B2021D}"/>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F5739637-E852-C94B-A2D9-DC50570A3E15}"/>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E4B14317-2F66-9648-90F5-12FC6EB47EA4}"/>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B57D04BC-1DBC-1945-A769-FDC55083587B}"/>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graphicEl>
                                              <a:dgm id="{1ED5ECF4-AF20-C145-8811-84FC3A3BC74E}"/>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C4C2831B-BEFB-6640-9F35-36E0FA2591EE}"/>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graphicEl>
                                              <a:dgm id="{6AF885BF-6855-D74B-A9B2-BFF7EA69DFCB}"/>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graphicEl>
                                              <a:dgm id="{DD72A321-5CC6-CE48-82C2-00FC4A258682}"/>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graphicEl>
                                              <a:dgm id="{5718DE30-84EB-8246-ABE0-10E94AEAA9FC}"/>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graphicEl>
                                              <a:dgm id="{5E5A6422-EBEB-A54E-88CB-0BCFA4433B3E}"/>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graphicEl>
                                              <a:dgm id="{23AFD39D-E855-3D44-86E0-A3BF5169C3F6}"/>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
                                            <p:graphicEl>
                                              <a:dgm id="{D70281C3-997F-B54E-AD62-C4A215410100}"/>
                                            </p:graphic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
                                            <p:graphicEl>
                                              <a:dgm id="{BBAE32EB-3685-A648-A69E-440D9A7EA7DA}"/>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graphicEl>
                                              <a:dgm id="{117B3D6E-167D-224E-B567-173E5FD4B008}"/>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graphicEl>
                                              <a:dgm id="{D290181D-AD4B-9B48-A691-0174D7C786B4}"/>
                                            </p:graphic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
                                            <p:graphicEl>
                                              <a:dgm id="{58A3B1FA-AD5E-F247-A184-F258BAF4FA8D}"/>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
                                            <p:graphicEl>
                                              <a:dgm id="{73354AC3-4D16-0A4F-BCB9-15B3805BC4A7}"/>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
                                            <p:graphicEl>
                                              <a:dgm id="{EA875084-6F09-5B4A-9ED7-C0D698D23625}"/>
                                            </p:graphic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
                                            <p:graphicEl>
                                              <a:dgm id="{850B3C79-8968-7342-A56A-44CA67FEBB2C}"/>
                                            </p:graphic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
                                            <p:graphicEl>
                                              <a:dgm id="{25A30831-4B30-F140-A9D2-3A61B1AE54D4}"/>
                                            </p:graphic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
                                            <p:graphicEl>
                                              <a:dgm id="{3381964A-0631-894A-B237-0E9945E73DDD}"/>
                                            </p:graphic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
                                            <p:graphicEl>
                                              <a:dgm id="{C3F330E9-7B4F-C24A-9B33-09065D519715}"/>
                                            </p:graphic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
                                            <p:graphicEl>
                                              <a:dgm id="{3C277C84-66CD-C440-A013-58C7257F89E1}"/>
                                            </p:graphic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
                                            <p:graphicEl>
                                              <a:dgm id="{5EFD06B0-2FC7-D743-AB4C-CCF790846DF4}"/>
                                            </p:graphic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
                                            <p:graphicEl>
                                              <a:dgm id="{DFF600D7-A8F1-F04F-B632-160636F4B73C}"/>
                                            </p:graphic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
                                            <p:graphicEl>
                                              <a:dgm id="{D1D98285-DDA1-024F-BC75-0198632E96CA}"/>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
                                            <p:graphicEl>
                                              <a:dgm id="{C7528F23-FD39-5F41-ABC3-CC5E847BD2F2}"/>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2" presetClass="exit" presetSubtype="8" fill="hold" grpId="0" nodeType="clickEffect">
                                  <p:stCondLst>
                                    <p:cond delay="0"/>
                                  </p:stCondLst>
                                  <p:childTnLst>
                                    <p:animEffect transition="out" filter="wipe(left)">
                                      <p:cBhvr>
                                        <p:cTn id="112" dur="500"/>
                                        <p:tgtEl>
                                          <p:spTgt spid="5"/>
                                        </p:tgtEl>
                                      </p:cBhvr>
                                    </p:animEffect>
                                    <p:set>
                                      <p:cBhvr>
                                        <p:cTn id="113" dur="1" fill="hold">
                                          <p:stCondLst>
                                            <p:cond delay="499"/>
                                          </p:stCondLst>
                                        </p:cTn>
                                        <p:tgtEl>
                                          <p:spTgt spid="5"/>
                                        </p:tgtEl>
                                        <p:attrNameLst>
                                          <p:attrName>style.visibility</p:attrName>
                                        </p:attrNameLst>
                                      </p:cBhvr>
                                      <p:to>
                                        <p:strVal val="hidden"/>
                                      </p:to>
                                    </p:set>
                                  </p:childTnLst>
                                </p:cTn>
                              </p:par>
                              <p:par>
                                <p:cTn id="114" presetID="22" presetClass="exit" presetSubtype="8" fill="hold" grpId="0" nodeType="withEffect">
                                  <p:stCondLst>
                                    <p:cond delay="0"/>
                                  </p:stCondLst>
                                  <p:childTnLst>
                                    <p:animEffect transition="out" filter="wipe(left)">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22" presetClass="exit" presetSubtype="8" fill="hold" grpId="0" nodeType="withEffect">
                                  <p:stCondLst>
                                    <p:cond delay="0"/>
                                  </p:stCondLst>
                                  <p:childTnLst>
                                    <p:animEffect transition="out" filter="wipe(left)">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par>
                                <p:cTn id="120" presetID="22" presetClass="exit" presetSubtype="8" fill="hold" grpId="0" nodeType="withEffect">
                                  <p:stCondLst>
                                    <p:cond delay="0"/>
                                  </p:stCondLst>
                                  <p:childTnLst>
                                    <p:animEffect transition="out" filter="wipe(left)">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22" presetClass="exit" presetSubtype="8" fill="hold" grpId="0" nodeType="withEffect">
                                  <p:stCondLst>
                                    <p:cond delay="0"/>
                                  </p:stCondLst>
                                  <p:childTnLst>
                                    <p:animEffect transition="out" filter="wipe(left)">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22" presetClass="exit" presetSubtype="8" fill="hold" grpId="0" nodeType="withEffect">
                                  <p:stCondLst>
                                    <p:cond delay="0"/>
                                  </p:stCondLst>
                                  <p:childTnLst>
                                    <p:animEffect transition="out" filter="wipe(left)">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22" presetClass="exit" presetSubtype="8" fill="hold" grpId="0" nodeType="withEffect">
                                  <p:stCondLst>
                                    <p:cond delay="0"/>
                                  </p:stCondLst>
                                  <p:childTnLst>
                                    <p:animEffect transition="out" filter="wipe(left)">
                                      <p:cBhvr>
                                        <p:cTn id="130" dur="5000"/>
                                        <p:tgtEl>
                                          <p:spTgt spid="2"/>
                                        </p:tgtEl>
                                      </p:cBhvr>
                                    </p:animEffect>
                                    <p:set>
                                      <p:cBhvr>
                                        <p:cTn id="131"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P spid="2" grpId="0" animBg="1"/>
      <p:bldP spid="3" grpId="0" animBg="1"/>
      <p:bldP spid="5" grpId="0" animBg="1"/>
      <p:bldP spid="6" grpId="0" animBg="1"/>
      <p:bldP spid="7" grpId="0" animBg="1"/>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E4760-1F08-5A79-7E6C-7DC83C0AF56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C49146-690B-A082-8EF4-F4D3F4229F85}"/>
              </a:ext>
            </a:extLst>
          </p:cNvPr>
          <p:cNvGraphicFramePr>
            <a:graphicFrameLocks noGrp="1"/>
          </p:cNvGraphicFramePr>
          <p:nvPr>
            <p:ph idx="1"/>
          </p:nvPr>
        </p:nvGraphicFramePr>
        <p:xfrm>
          <a:off x="-2146300" y="0"/>
          <a:ext cx="165227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hevron 10">
            <a:extLst>
              <a:ext uri="{FF2B5EF4-FFF2-40B4-BE49-F238E27FC236}">
                <a16:creationId xmlns:a16="http://schemas.microsoft.com/office/drawing/2014/main" id="{0C8ED73B-B9C7-723D-2D17-D3361A1567F8}"/>
              </a:ext>
            </a:extLst>
          </p:cNvPr>
          <p:cNvSpPr/>
          <p:nvPr/>
        </p:nvSpPr>
        <p:spPr>
          <a:xfrm>
            <a:off x="4970794" y="1066801"/>
            <a:ext cx="1887796"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D27C15F6-A57D-EFF2-6D78-4383DBAE78C9}"/>
              </a:ext>
            </a:extLst>
          </p:cNvPr>
          <p:cNvSpPr/>
          <p:nvPr/>
        </p:nvSpPr>
        <p:spPr>
          <a:xfrm>
            <a:off x="4882897" y="2089358"/>
            <a:ext cx="2104101"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BE951EE4-FF60-318E-76D3-38AEC1E7C4E0}"/>
              </a:ext>
            </a:extLst>
          </p:cNvPr>
          <p:cNvSpPr/>
          <p:nvPr/>
        </p:nvSpPr>
        <p:spPr>
          <a:xfrm>
            <a:off x="3321927" y="3082412"/>
            <a:ext cx="1922204"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EDD3205B-CC95-E7AD-8C35-F7C54DC87379}"/>
              </a:ext>
            </a:extLst>
          </p:cNvPr>
          <p:cNvSpPr/>
          <p:nvPr/>
        </p:nvSpPr>
        <p:spPr>
          <a:xfrm>
            <a:off x="6482801" y="5068528"/>
            <a:ext cx="1922204"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a:extLst>
              <a:ext uri="{FF2B5EF4-FFF2-40B4-BE49-F238E27FC236}">
                <a16:creationId xmlns:a16="http://schemas.microsoft.com/office/drawing/2014/main" id="{1762E290-66E1-4390-6C45-21B43D5902A7}"/>
              </a:ext>
            </a:extLst>
          </p:cNvPr>
          <p:cNvSpPr/>
          <p:nvPr/>
        </p:nvSpPr>
        <p:spPr>
          <a:xfrm>
            <a:off x="6763809" y="4075466"/>
            <a:ext cx="1922204"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a:extLst>
              <a:ext uri="{FF2B5EF4-FFF2-40B4-BE49-F238E27FC236}">
                <a16:creationId xmlns:a16="http://schemas.microsoft.com/office/drawing/2014/main" id="{19E098FA-E60D-239B-9C9F-F55A716E3E85}"/>
              </a:ext>
            </a:extLst>
          </p:cNvPr>
          <p:cNvSpPr/>
          <p:nvPr/>
        </p:nvSpPr>
        <p:spPr>
          <a:xfrm>
            <a:off x="4747014" y="6061590"/>
            <a:ext cx="1922204"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9676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48816-836B-411B-AB5C-A67617800B24}"/>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E5DC98-9FCB-1B66-8C67-430489095FE6}"/>
              </a:ext>
            </a:extLst>
          </p:cNvPr>
          <p:cNvGraphicFramePr>
            <a:graphicFrameLocks noGrp="1"/>
          </p:cNvGraphicFramePr>
          <p:nvPr>
            <p:ph idx="1"/>
          </p:nvPr>
        </p:nvGraphicFramePr>
        <p:xfrm>
          <a:off x="-2146300" y="0"/>
          <a:ext cx="165227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hevron 10">
            <a:extLst>
              <a:ext uri="{FF2B5EF4-FFF2-40B4-BE49-F238E27FC236}">
                <a16:creationId xmlns:a16="http://schemas.microsoft.com/office/drawing/2014/main" id="{C69B6D4F-9503-2527-4226-39DFD79B999E}"/>
              </a:ext>
            </a:extLst>
          </p:cNvPr>
          <p:cNvSpPr/>
          <p:nvPr/>
        </p:nvSpPr>
        <p:spPr>
          <a:xfrm>
            <a:off x="8201674" y="1066801"/>
            <a:ext cx="2185910"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BE2D1C87-C3B1-337B-3BC1-EC2B210AD8AD}"/>
              </a:ext>
            </a:extLst>
          </p:cNvPr>
          <p:cNvSpPr/>
          <p:nvPr/>
        </p:nvSpPr>
        <p:spPr>
          <a:xfrm>
            <a:off x="4870705" y="2089358"/>
            <a:ext cx="3803116"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437BBAB8-17B1-47D5-3807-3C49A7DF128B}"/>
              </a:ext>
            </a:extLst>
          </p:cNvPr>
          <p:cNvSpPr/>
          <p:nvPr/>
        </p:nvSpPr>
        <p:spPr>
          <a:xfrm>
            <a:off x="3321926" y="3082412"/>
            <a:ext cx="3803115"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9AFF55A5-866D-57D5-DC5F-361D13E39268}"/>
              </a:ext>
            </a:extLst>
          </p:cNvPr>
          <p:cNvSpPr/>
          <p:nvPr/>
        </p:nvSpPr>
        <p:spPr>
          <a:xfrm>
            <a:off x="6482801" y="5068528"/>
            <a:ext cx="1922204"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a:extLst>
              <a:ext uri="{FF2B5EF4-FFF2-40B4-BE49-F238E27FC236}">
                <a16:creationId xmlns:a16="http://schemas.microsoft.com/office/drawing/2014/main" id="{D7604F8B-2B68-9D5A-2B99-F7A1758CFE3F}"/>
              </a:ext>
            </a:extLst>
          </p:cNvPr>
          <p:cNvSpPr/>
          <p:nvPr/>
        </p:nvSpPr>
        <p:spPr>
          <a:xfrm>
            <a:off x="5010912" y="4075466"/>
            <a:ext cx="3650717"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a:extLst>
              <a:ext uri="{FF2B5EF4-FFF2-40B4-BE49-F238E27FC236}">
                <a16:creationId xmlns:a16="http://schemas.microsoft.com/office/drawing/2014/main" id="{2CF35A44-AEE0-86C0-CC69-60FAC5ACC55C}"/>
              </a:ext>
            </a:extLst>
          </p:cNvPr>
          <p:cNvSpPr/>
          <p:nvPr/>
        </p:nvSpPr>
        <p:spPr>
          <a:xfrm>
            <a:off x="4771398" y="6061590"/>
            <a:ext cx="3543546" cy="707923"/>
          </a:xfrm>
          <a:prstGeom prst="chevron">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1716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alking Head PNG, Vector, PSD, and Clipart With Transparent Background for  Free Download | Pngtree">
            <a:extLst>
              <a:ext uri="{FF2B5EF4-FFF2-40B4-BE49-F238E27FC236}">
                <a16:creationId xmlns:a16="http://schemas.microsoft.com/office/drawing/2014/main" id="{C2B97558-5C71-D76D-EC82-69894C03F1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0" t="23437" r="10612" b="16539"/>
          <a:stretch>
            <a:fillRect/>
          </a:stretch>
        </p:blipFill>
        <p:spPr bwMode="auto">
          <a:xfrm>
            <a:off x="0" y="-9493"/>
            <a:ext cx="5279648" cy="4007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alking Head PNG, Vector, PSD, and Clipart With Transparent Background for  Free Download | Pngtree">
            <a:extLst>
              <a:ext uri="{FF2B5EF4-FFF2-40B4-BE49-F238E27FC236}">
                <a16:creationId xmlns:a16="http://schemas.microsoft.com/office/drawing/2014/main" id="{D4BDDF7F-8F5F-AD36-70BC-7D328924B5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1" t="19731" r="43050" b="18771"/>
          <a:stretch>
            <a:fillRect/>
          </a:stretch>
        </p:blipFill>
        <p:spPr bwMode="auto">
          <a:xfrm flipH="1">
            <a:off x="8763262" y="2751511"/>
            <a:ext cx="3428738" cy="4106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80B099-E47C-1C0B-BB6E-69930D1A5D6D}"/>
              </a:ext>
            </a:extLst>
          </p:cNvPr>
          <p:cNvSpPr txBox="1"/>
          <p:nvPr/>
        </p:nvSpPr>
        <p:spPr>
          <a:xfrm>
            <a:off x="3227761" y="3185607"/>
            <a:ext cx="5968706" cy="2207240"/>
          </a:xfrm>
          <a:prstGeom prst="ellipse">
            <a:avLst/>
          </a:prstGeom>
          <a:noFill/>
        </p:spPr>
        <p:txBody>
          <a:bodyPr wrap="square" rtlCol="0">
            <a:spAutoFit/>
          </a:bodyPr>
          <a:lstStyle/>
          <a:p>
            <a:pPr algn="ctr"/>
            <a:r>
              <a:rPr lang="en-US" sz="3200"/>
              <a:t>See you at Energy Transition System Readiness Workshop!</a:t>
            </a:r>
          </a:p>
        </p:txBody>
      </p:sp>
      <p:sp>
        <p:nvSpPr>
          <p:cNvPr id="8" name="Oval Callout 7">
            <a:extLst>
              <a:ext uri="{FF2B5EF4-FFF2-40B4-BE49-F238E27FC236}">
                <a16:creationId xmlns:a16="http://schemas.microsoft.com/office/drawing/2014/main" id="{00413C2E-9E06-FFD2-1E83-8A092FC4D55F}"/>
              </a:ext>
            </a:extLst>
          </p:cNvPr>
          <p:cNvSpPr/>
          <p:nvPr/>
        </p:nvSpPr>
        <p:spPr>
          <a:xfrm>
            <a:off x="3875314" y="3274512"/>
            <a:ext cx="4673600" cy="2202543"/>
          </a:xfrm>
          <a:prstGeom prst="wedgeEllipseCallout">
            <a:avLst>
              <a:gd name="adj1" fmla="val 51132"/>
              <a:gd name="adj2" fmla="val 4911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524543-E029-C38C-19DC-DB0CDA806E65}"/>
              </a:ext>
            </a:extLst>
          </p:cNvPr>
          <p:cNvSpPr txBox="1"/>
          <p:nvPr/>
        </p:nvSpPr>
        <p:spPr>
          <a:xfrm flipH="1">
            <a:off x="3023227" y="660555"/>
            <a:ext cx="2409569" cy="2207240"/>
          </a:xfrm>
          <a:prstGeom prst="ellipse">
            <a:avLst/>
          </a:prstGeom>
          <a:noFill/>
        </p:spPr>
        <p:txBody>
          <a:bodyPr wrap="square" rtlCol="0">
            <a:spAutoFit/>
          </a:bodyPr>
          <a:lstStyle/>
          <a:p>
            <a:pPr algn="ctr"/>
            <a:r>
              <a:rPr lang="en-US" sz="3200"/>
              <a:t>Is it feasible?</a:t>
            </a:r>
          </a:p>
        </p:txBody>
      </p:sp>
    </p:spTree>
    <p:extLst>
      <p:ext uri="{BB962C8B-B14F-4D97-AF65-F5344CB8AC3E}">
        <p14:creationId xmlns:p14="http://schemas.microsoft.com/office/powerpoint/2010/main" val="35332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7C6B8-3FF9-5822-3F2F-12E5430EF650}"/>
              </a:ext>
            </a:extLst>
          </p:cNvPr>
          <p:cNvSpPr>
            <a:spLocks noGrp="1"/>
          </p:cNvSpPr>
          <p:nvPr>
            <p:ph type="title" idx="4294967295"/>
          </p:nvPr>
        </p:nvSpPr>
        <p:spPr>
          <a:xfrm>
            <a:off x="903770" y="2558377"/>
            <a:ext cx="10515600" cy="1325562"/>
          </a:xfrm>
        </p:spPr>
        <p:txBody>
          <a:bodyPr>
            <a:normAutofit fontScale="90000"/>
          </a:bodyPr>
          <a:lstStyle/>
          <a:p>
            <a:pPr algn="ctr"/>
            <a:r>
              <a:rPr lang="en-IE" b="1">
                <a:solidFill>
                  <a:srgbClr val="FFB100"/>
                </a:solidFill>
              </a:rPr>
              <a:t>Electricity pricing</a:t>
            </a:r>
            <a:br>
              <a:rPr lang="en-IE" b="1">
                <a:solidFill>
                  <a:srgbClr val="FFB100"/>
                </a:solidFill>
              </a:rPr>
            </a:br>
            <a:br>
              <a:rPr lang="en-IE" b="1">
                <a:solidFill>
                  <a:srgbClr val="FFB100"/>
                </a:solidFill>
              </a:rPr>
            </a:br>
            <a:r>
              <a:rPr lang="en-IE" b="1">
                <a:solidFill>
                  <a:srgbClr val="FFB100"/>
                </a:solidFill>
              </a:rPr>
              <a:t>Dr Paul Deane</a:t>
            </a:r>
          </a:p>
        </p:txBody>
      </p:sp>
      <p:sp>
        <p:nvSpPr>
          <p:cNvPr id="4" name="TextBox 3">
            <a:extLst>
              <a:ext uri="{FF2B5EF4-FFF2-40B4-BE49-F238E27FC236}">
                <a16:creationId xmlns:a16="http://schemas.microsoft.com/office/drawing/2014/main" id="{5427E7DD-075E-C935-73E8-9ABF6E9BCB20}"/>
              </a:ext>
            </a:extLst>
          </p:cNvPr>
          <p:cNvSpPr txBox="1"/>
          <p:nvPr/>
        </p:nvSpPr>
        <p:spPr>
          <a:xfrm>
            <a:off x="121616" y="19796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951923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FEF7-C1A0-A461-ADAD-DAA3E64B8E56}"/>
              </a:ext>
            </a:extLst>
          </p:cNvPr>
          <p:cNvSpPr>
            <a:spLocks noGrp="1"/>
          </p:cNvSpPr>
          <p:nvPr>
            <p:ph sz="quarter" idx="10"/>
          </p:nvPr>
        </p:nvSpPr>
        <p:spPr>
          <a:xfrm>
            <a:off x="1016950" y="711289"/>
            <a:ext cx="10289241" cy="5435422"/>
          </a:xfrm>
        </p:spPr>
        <p:txBody>
          <a:bodyPr>
            <a:normAutofit/>
          </a:bodyPr>
          <a:lstStyle/>
          <a:p>
            <a:pPr marL="0" indent="0">
              <a:buNone/>
            </a:pPr>
            <a:r>
              <a:rPr lang="en-US" sz="3200" b="0" i="0">
                <a:effectLst/>
              </a:rPr>
              <a:t>Electricity bills in Ireland are higher than other EU countries because:</a:t>
            </a:r>
          </a:p>
          <a:p>
            <a:pPr marL="0" indent="0">
              <a:buNone/>
            </a:pPr>
            <a:endParaRPr lang="en-US" sz="3200" b="0" i="0">
              <a:effectLst/>
            </a:endParaRPr>
          </a:p>
          <a:p>
            <a:pPr marL="514350" indent="-514350">
              <a:buAutoNum type="arabicParenR"/>
            </a:pPr>
            <a:r>
              <a:rPr lang="en-US" sz="3200" b="0" i="0">
                <a:effectLst/>
              </a:rPr>
              <a:t>it costs more to make electricity in Ireland and</a:t>
            </a:r>
          </a:p>
          <a:p>
            <a:pPr marL="514350" indent="-514350">
              <a:buAutoNum type="arabicParenR"/>
            </a:pPr>
            <a:endParaRPr lang="en-US" sz="3200"/>
          </a:p>
          <a:p>
            <a:pPr marL="514350" indent="-514350">
              <a:buAutoNum type="arabicParenR"/>
            </a:pPr>
            <a:r>
              <a:rPr lang="en-US" sz="3200" b="0" i="0">
                <a:effectLst/>
              </a:rPr>
              <a:t> it also costs more to move it around</a:t>
            </a:r>
          </a:p>
          <a:p>
            <a:pPr marL="0" indent="0">
              <a:buNone/>
            </a:pPr>
            <a:endParaRPr lang="en-US"/>
          </a:p>
          <a:p>
            <a:pPr marL="0" indent="0">
              <a:buNone/>
            </a:pPr>
            <a:endParaRPr lang="en-IE"/>
          </a:p>
        </p:txBody>
      </p:sp>
    </p:spTree>
    <p:extLst>
      <p:ext uri="{BB962C8B-B14F-4D97-AF65-F5344CB8AC3E}">
        <p14:creationId xmlns:p14="http://schemas.microsoft.com/office/powerpoint/2010/main" val="221695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FBDFA-4799-C83A-5CE0-DEC7365A9333}"/>
              </a:ext>
            </a:extLst>
          </p:cNvPr>
          <p:cNvPicPr>
            <a:picLocks noChangeAspect="1"/>
          </p:cNvPicPr>
          <p:nvPr/>
        </p:nvPicPr>
        <p:blipFill>
          <a:blip r:embed="rId3"/>
          <a:stretch>
            <a:fillRect/>
          </a:stretch>
        </p:blipFill>
        <p:spPr>
          <a:xfrm>
            <a:off x="173621" y="0"/>
            <a:ext cx="11887200" cy="6858000"/>
          </a:xfrm>
          <a:prstGeom prst="rect">
            <a:avLst/>
          </a:prstGeom>
        </p:spPr>
      </p:pic>
      <p:sp>
        <p:nvSpPr>
          <p:cNvPr id="15" name="TextBox 14">
            <a:extLst>
              <a:ext uri="{FF2B5EF4-FFF2-40B4-BE49-F238E27FC236}">
                <a16:creationId xmlns:a16="http://schemas.microsoft.com/office/drawing/2014/main" id="{CF53D2CC-4085-7B64-B8D9-EACDAF4B9730}"/>
              </a:ext>
            </a:extLst>
          </p:cNvPr>
          <p:cNvSpPr txBox="1"/>
          <p:nvPr/>
        </p:nvSpPr>
        <p:spPr>
          <a:xfrm>
            <a:off x="10714383" y="6192078"/>
            <a:ext cx="1729408" cy="338554"/>
          </a:xfrm>
          <a:prstGeom prst="rect">
            <a:avLst/>
          </a:prstGeom>
          <a:noFill/>
        </p:spPr>
        <p:txBody>
          <a:bodyPr wrap="square" rtlCol="0">
            <a:spAutoFit/>
          </a:bodyPr>
          <a:lstStyle/>
          <a:p>
            <a:r>
              <a:rPr lang="en-IE" sz="1600" b="1"/>
              <a:t>2023 Data</a:t>
            </a:r>
          </a:p>
        </p:txBody>
      </p:sp>
    </p:spTree>
    <p:extLst>
      <p:ext uri="{BB962C8B-B14F-4D97-AF65-F5344CB8AC3E}">
        <p14:creationId xmlns:p14="http://schemas.microsoft.com/office/powerpoint/2010/main" val="455162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D063A4-C453-EBE2-A7A5-9234525E74E0}"/>
              </a:ext>
            </a:extLst>
          </p:cNvPr>
          <p:cNvSpPr>
            <a:spLocks noGrp="1"/>
          </p:cNvSpPr>
          <p:nvPr>
            <p:ph sz="quarter" idx="10"/>
          </p:nvPr>
        </p:nvSpPr>
        <p:spPr>
          <a:xfrm>
            <a:off x="206830" y="711289"/>
            <a:ext cx="11099362" cy="5435422"/>
          </a:xfrm>
        </p:spPr>
        <p:txBody>
          <a:bodyPr>
            <a:normAutofit fontScale="92500" lnSpcReduction="10000"/>
          </a:bodyPr>
          <a:lstStyle/>
          <a:p>
            <a:pPr marL="0" indent="0" algn="ctr">
              <a:buNone/>
            </a:pPr>
            <a:r>
              <a:rPr lang="en-US" sz="4000" b="1">
                <a:solidFill>
                  <a:srgbClr val="FFB100"/>
                </a:solidFill>
              </a:rPr>
              <a:t>Session 1 Climate Action </a:t>
            </a:r>
          </a:p>
          <a:p>
            <a:pPr marL="0" indent="0" algn="ctr">
              <a:buNone/>
            </a:pPr>
            <a:endParaRPr lang="en-US"/>
          </a:p>
          <a:p>
            <a:pPr marL="0" indent="0" algn="ctr">
              <a:buNone/>
            </a:pPr>
            <a:r>
              <a:rPr lang="en-US" b="1"/>
              <a:t>Chaired by Dr Jeanne Moore</a:t>
            </a:r>
          </a:p>
          <a:p>
            <a:pPr marL="0" indent="0" algn="ctr">
              <a:buNone/>
            </a:pPr>
            <a:r>
              <a:rPr lang="en-US" b="1"/>
              <a:t>Policy Analyst at National Economic and Social Council</a:t>
            </a:r>
          </a:p>
          <a:p>
            <a:pPr marL="0" indent="0" algn="ctr">
              <a:buNone/>
            </a:pPr>
            <a:r>
              <a:rPr lang="en-US"/>
              <a:t> </a:t>
            </a:r>
          </a:p>
          <a:p>
            <a:pPr marL="0" indent="0">
              <a:buNone/>
            </a:pPr>
            <a:r>
              <a:rPr lang="en-US" u="sng">
                <a:solidFill>
                  <a:srgbClr val="FFB100"/>
                </a:solidFill>
              </a:rPr>
              <a:t>Including the following presentations</a:t>
            </a:r>
          </a:p>
          <a:p>
            <a:pPr marL="457200" indent="-457200">
              <a:buFont typeface="+mj-lt"/>
              <a:buAutoNum type="arabicPeriod"/>
            </a:pPr>
            <a:r>
              <a:rPr lang="en-IE" b="1">
                <a:solidFill>
                  <a:srgbClr val="FFB100"/>
                </a:solidFill>
              </a:rPr>
              <a:t>Will we remain within Ireland’s 1st Carbon Budget? By Prof Brian Ó Gallachóir</a:t>
            </a:r>
          </a:p>
          <a:p>
            <a:pPr marL="457200" indent="-457200">
              <a:buFont typeface="+mj-lt"/>
              <a:buAutoNum type="arabicPeriod"/>
            </a:pPr>
            <a:r>
              <a:rPr lang="en-GB" b="1">
                <a:solidFill>
                  <a:srgbClr val="FFB100"/>
                </a:solidFill>
              </a:rPr>
              <a:t>A Marginal Abatement Cost Curve for Ireland by </a:t>
            </a:r>
            <a:r>
              <a:rPr lang="en-IE" b="1">
                <a:solidFill>
                  <a:srgbClr val="FFB100"/>
                </a:solidFill>
              </a:rPr>
              <a:t>Dr Tomás Mac Uidhir</a:t>
            </a:r>
          </a:p>
          <a:p>
            <a:pPr marL="457200" indent="-457200">
              <a:buFont typeface="+mj-lt"/>
              <a:buAutoNum type="arabicPeriod"/>
            </a:pPr>
            <a:r>
              <a:rPr lang="en-IE" b="1">
                <a:solidFill>
                  <a:srgbClr val="FFB100"/>
                </a:solidFill>
              </a:rPr>
              <a:t>Beyond Net-Zero by Dr Róisín Moriarty</a:t>
            </a:r>
          </a:p>
          <a:p>
            <a:pPr marL="457200" indent="-457200">
              <a:buFont typeface="+mj-lt"/>
              <a:buAutoNum type="arabicPeriod"/>
            </a:pPr>
            <a:r>
              <a:rPr lang="en-IE" b="1">
                <a:solidFill>
                  <a:srgbClr val="FFB100"/>
                </a:solidFill>
              </a:rPr>
              <a:t>Why we're still ignoring the physics of climate change by </a:t>
            </a:r>
            <a:r>
              <a:rPr lang="en-US" b="1">
                <a:solidFill>
                  <a:srgbClr val="FFB100"/>
                </a:solidFill>
              </a:rPr>
              <a:t>Professor Hannah Daly</a:t>
            </a:r>
            <a:endParaRPr lang="en-US">
              <a:solidFill>
                <a:srgbClr val="FFB100"/>
              </a:solidFill>
            </a:endParaRPr>
          </a:p>
          <a:p>
            <a:endParaRPr lang="en-IE"/>
          </a:p>
        </p:txBody>
      </p:sp>
    </p:spTree>
    <p:extLst>
      <p:ext uri="{BB962C8B-B14F-4D97-AF65-F5344CB8AC3E}">
        <p14:creationId xmlns:p14="http://schemas.microsoft.com/office/powerpoint/2010/main" val="2674679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697EE5-BDAD-AA9F-355F-A90B2C2F96CC}"/>
              </a:ext>
            </a:extLst>
          </p:cNvPr>
          <p:cNvSpPr txBox="1"/>
          <p:nvPr/>
        </p:nvSpPr>
        <p:spPr>
          <a:xfrm>
            <a:off x="3508512" y="6380276"/>
            <a:ext cx="6589643" cy="369332"/>
          </a:xfrm>
          <a:prstGeom prst="rect">
            <a:avLst/>
          </a:prstGeom>
          <a:noFill/>
        </p:spPr>
        <p:txBody>
          <a:bodyPr wrap="square" lIns="91440" tIns="45720" rIns="91440" bIns="45720" rtlCol="0" anchor="t">
            <a:spAutoFit/>
          </a:bodyPr>
          <a:lstStyle/>
          <a:p>
            <a:r>
              <a:rPr lang="en-IE" b="1">
                <a:solidFill>
                  <a:srgbClr val="002060"/>
                </a:solidFill>
              </a:rPr>
              <a:t> 2020                                                                                             2025</a:t>
            </a:r>
          </a:p>
        </p:txBody>
      </p:sp>
      <p:pic>
        <p:nvPicPr>
          <p:cNvPr id="2" name="Picture 1">
            <a:extLst>
              <a:ext uri="{FF2B5EF4-FFF2-40B4-BE49-F238E27FC236}">
                <a16:creationId xmlns:a16="http://schemas.microsoft.com/office/drawing/2014/main" id="{E8FC1000-0E4E-A712-047A-D271BF97C95A}"/>
              </a:ext>
            </a:extLst>
          </p:cNvPr>
          <p:cNvPicPr>
            <a:picLocks noChangeAspect="1"/>
          </p:cNvPicPr>
          <p:nvPr/>
        </p:nvPicPr>
        <p:blipFill>
          <a:blip r:embed="rId2"/>
          <a:stretch>
            <a:fillRect/>
          </a:stretch>
        </p:blipFill>
        <p:spPr>
          <a:xfrm>
            <a:off x="775574" y="0"/>
            <a:ext cx="10640853" cy="6858000"/>
          </a:xfrm>
          <a:prstGeom prst="rect">
            <a:avLst/>
          </a:prstGeom>
        </p:spPr>
      </p:pic>
    </p:spTree>
    <p:extLst>
      <p:ext uri="{BB962C8B-B14F-4D97-AF65-F5344CB8AC3E}">
        <p14:creationId xmlns:p14="http://schemas.microsoft.com/office/powerpoint/2010/main" val="2973819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8317-E645-B742-FC09-1EE8E7EF066C}"/>
              </a:ext>
            </a:extLst>
          </p:cNvPr>
          <p:cNvSpPr>
            <a:spLocks noGrp="1"/>
          </p:cNvSpPr>
          <p:nvPr>
            <p:ph type="title"/>
          </p:nvPr>
        </p:nvSpPr>
        <p:spPr>
          <a:xfrm>
            <a:off x="369284" y="433932"/>
            <a:ext cx="9549415" cy="894802"/>
          </a:xfrm>
        </p:spPr>
        <p:txBody>
          <a:bodyPr anchor="ctr">
            <a:normAutofit/>
          </a:bodyPr>
          <a:lstStyle/>
          <a:p>
            <a:r>
              <a:rPr lang="en-IE"/>
              <a:t>Question we asked for 2030</a:t>
            </a:r>
          </a:p>
        </p:txBody>
      </p:sp>
      <p:sp>
        <p:nvSpPr>
          <p:cNvPr id="3" name="Content Placeholder 2">
            <a:extLst>
              <a:ext uri="{FF2B5EF4-FFF2-40B4-BE49-F238E27FC236}">
                <a16:creationId xmlns:a16="http://schemas.microsoft.com/office/drawing/2014/main" id="{3E86E842-89A0-9DDD-1ABF-685B7EFEFD6B}"/>
              </a:ext>
            </a:extLst>
          </p:cNvPr>
          <p:cNvSpPr>
            <a:spLocks noGrp="1"/>
          </p:cNvSpPr>
          <p:nvPr>
            <p:ph sz="quarter" idx="10"/>
          </p:nvPr>
        </p:nvSpPr>
        <p:spPr>
          <a:xfrm>
            <a:off x="369888" y="1470025"/>
            <a:ext cx="11474450" cy="5127625"/>
          </a:xfrm>
        </p:spPr>
        <p:txBody>
          <a:bodyPr>
            <a:normAutofit/>
          </a:bodyPr>
          <a:lstStyle/>
          <a:p>
            <a:pPr marL="0" indent="0">
              <a:buNone/>
            </a:pPr>
            <a:r>
              <a:rPr lang="en-IE"/>
              <a:t>“Will the cost of </a:t>
            </a:r>
            <a:r>
              <a:rPr lang="en-IE" b="1" u="sng"/>
              <a:t>suppling electricity to the market </a:t>
            </a:r>
            <a:r>
              <a:rPr lang="en-IE"/>
              <a:t>increase or decrease if we have more renewables”</a:t>
            </a:r>
          </a:p>
          <a:p>
            <a:pPr marL="0" indent="0">
              <a:buNone/>
            </a:pPr>
            <a:endParaRPr lang="en-IE"/>
          </a:p>
          <a:p>
            <a:pPr marL="0" indent="0">
              <a:buNone/>
            </a:pPr>
            <a:r>
              <a:rPr lang="en-US"/>
              <a:t>We looked at an 80% RES-E Scenario</a:t>
            </a:r>
          </a:p>
          <a:p>
            <a:pPr marL="0" indent="0">
              <a:buNone/>
            </a:pPr>
            <a:r>
              <a:rPr lang="en-US"/>
              <a:t>We looked at an 68% RES-E Scenario</a:t>
            </a:r>
          </a:p>
          <a:p>
            <a:pPr marL="0" indent="0">
              <a:buNone/>
            </a:pPr>
            <a:r>
              <a:rPr lang="en-US"/>
              <a:t>We looked at an 54% RES-E Scenario</a:t>
            </a:r>
          </a:p>
          <a:p>
            <a:pPr marL="0" indent="0">
              <a:buNone/>
            </a:pPr>
            <a:endParaRPr lang="en-US"/>
          </a:p>
          <a:p>
            <a:pPr marL="0" indent="0">
              <a:buNone/>
            </a:pPr>
            <a:r>
              <a:rPr lang="en-US"/>
              <a:t>2024 Commodity Prices are assumed for all scenarios </a:t>
            </a:r>
          </a:p>
          <a:p>
            <a:pPr marL="0" indent="0">
              <a:buNone/>
            </a:pPr>
            <a:r>
              <a:rPr lang="en-US"/>
              <a:t>Electricity demand is the same for all scenarios</a:t>
            </a:r>
          </a:p>
          <a:p>
            <a:pPr marL="0" indent="0">
              <a:buNone/>
            </a:pPr>
            <a:endParaRPr lang="en-IE"/>
          </a:p>
        </p:txBody>
      </p:sp>
    </p:spTree>
    <p:extLst>
      <p:ext uri="{BB962C8B-B14F-4D97-AF65-F5344CB8AC3E}">
        <p14:creationId xmlns:p14="http://schemas.microsoft.com/office/powerpoint/2010/main" val="1732674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8B0CCD7-CDC3-C558-DB2A-4353C3AAA11C}"/>
              </a:ext>
            </a:extLst>
          </p:cNvPr>
          <p:cNvGraphicFramePr>
            <a:graphicFrameLocks noGrp="1"/>
          </p:cNvGraphicFramePr>
          <p:nvPr>
            <p:ph idx="1"/>
            <p:extLst>
              <p:ext uri="{D42A27DB-BD31-4B8C-83A1-F6EECF244321}">
                <p14:modId xmlns:p14="http://schemas.microsoft.com/office/powerpoint/2010/main" val="100796779"/>
              </p:ext>
            </p:extLst>
          </p:nvPr>
        </p:nvGraphicFramePr>
        <p:xfrm>
          <a:off x="81746" y="417929"/>
          <a:ext cx="11855150" cy="5738030"/>
        </p:xfrm>
        <a:graphic>
          <a:graphicData uri="http://schemas.openxmlformats.org/drawingml/2006/table">
            <a:tbl>
              <a:tblPr firstRow="1" firstCol="1" bandRow="1"/>
              <a:tblGrid>
                <a:gridCol w="3627661">
                  <a:extLst>
                    <a:ext uri="{9D8B030D-6E8A-4147-A177-3AD203B41FA5}">
                      <a16:colId xmlns:a16="http://schemas.microsoft.com/office/drawing/2014/main" val="3118904887"/>
                    </a:ext>
                  </a:extLst>
                </a:gridCol>
                <a:gridCol w="1222906">
                  <a:extLst>
                    <a:ext uri="{9D8B030D-6E8A-4147-A177-3AD203B41FA5}">
                      <a16:colId xmlns:a16="http://schemas.microsoft.com/office/drawing/2014/main" val="1577021928"/>
                    </a:ext>
                  </a:extLst>
                </a:gridCol>
                <a:gridCol w="3088791">
                  <a:extLst>
                    <a:ext uri="{9D8B030D-6E8A-4147-A177-3AD203B41FA5}">
                      <a16:colId xmlns:a16="http://schemas.microsoft.com/office/drawing/2014/main" val="3244771383"/>
                    </a:ext>
                  </a:extLst>
                </a:gridCol>
                <a:gridCol w="2055039">
                  <a:extLst>
                    <a:ext uri="{9D8B030D-6E8A-4147-A177-3AD203B41FA5}">
                      <a16:colId xmlns:a16="http://schemas.microsoft.com/office/drawing/2014/main" val="3330241276"/>
                    </a:ext>
                  </a:extLst>
                </a:gridCol>
                <a:gridCol w="1860753">
                  <a:extLst>
                    <a:ext uri="{9D8B030D-6E8A-4147-A177-3AD203B41FA5}">
                      <a16:colId xmlns:a16="http://schemas.microsoft.com/office/drawing/2014/main" val="129823027"/>
                    </a:ext>
                  </a:extLst>
                </a:gridCol>
              </a:tblGrid>
              <a:tr h="997062">
                <a:tc>
                  <a:txBody>
                    <a:bodyPr/>
                    <a:lstStyle/>
                    <a:p>
                      <a:pPr algn="ctr" fontAlgn="ctr">
                        <a:lnSpc>
                          <a:spcPct val="115000"/>
                        </a:lnSpc>
                        <a:buNone/>
                      </a:pPr>
                      <a:endParaRPr lang="en-US" sz="2400" b="1" i="0" u="none" strike="noStrike">
                        <a:solidFill>
                          <a:schemeClr val="tx1"/>
                        </a:solidFill>
                        <a:effectLst/>
                        <a:latin typeface="Calibri"/>
                        <a:cs typeface="Times New Roman"/>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buNone/>
                      </a:pPr>
                      <a:r>
                        <a:rPr lang="en-US" sz="2400" b="1" i="0" u="none" strike="noStrike">
                          <a:solidFill>
                            <a:schemeClr val="tx1"/>
                          </a:solidFill>
                          <a:effectLst/>
                          <a:latin typeface="Calibri"/>
                          <a:ea typeface="Times New Roman" panose="02020603050405020304" pitchFamily="18" charset="0"/>
                          <a:cs typeface="Times New Roman"/>
                        </a:rPr>
                        <a:t>2024 40% RES-E</a:t>
                      </a:r>
                      <a:endParaRPr lang="en-US" sz="2400" b="1" i="0" u="none" strike="noStrike">
                        <a:solidFill>
                          <a:schemeClr val="tx1"/>
                        </a:solidFill>
                        <a:effectLst/>
                        <a:latin typeface="Calibri"/>
                        <a:cs typeface="Times New Roman"/>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lnSpc>
                          <a:spcPct val="115000"/>
                        </a:lnSpc>
                        <a:buNone/>
                      </a:pPr>
                      <a:r>
                        <a:rPr lang="en-US" sz="2400" b="1"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54% RES-E</a:t>
                      </a:r>
                      <a:endParaRPr lang="en-US" sz="2400" b="0" i="0" u="none" strike="noStrike">
                        <a:solidFill>
                          <a:schemeClr val="tx1"/>
                        </a:solidFill>
                        <a:effectLst/>
                        <a:latin typeface="Arial" panose="020B0604020202020204" pitchFamily="34" charset="0"/>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buNone/>
                      </a:pPr>
                      <a:r>
                        <a:rPr lang="en-US" sz="2400" b="1"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68% RES-E</a:t>
                      </a: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buNone/>
                      </a:pPr>
                      <a:r>
                        <a:rPr lang="en-US" sz="2400" b="1"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80% RES-E</a:t>
                      </a:r>
                      <a:endParaRPr lang="en-US" sz="2400" b="0" i="0" u="none" strike="noStrike">
                        <a:solidFill>
                          <a:schemeClr val="tx1"/>
                        </a:solidFill>
                        <a:effectLst/>
                        <a:latin typeface="Arial" panose="020B0604020202020204" pitchFamily="34" charset="0"/>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9091567"/>
                  </a:ext>
                </a:extLst>
              </a:tr>
              <a:tr h="1487322">
                <a:tc>
                  <a:txBody>
                    <a:bodyPr/>
                    <a:lstStyle/>
                    <a:p>
                      <a:pPr algn="l" fontAlgn="ctr">
                        <a:lnSpc>
                          <a:spcPct val="115000"/>
                        </a:lnSpc>
                        <a:buNone/>
                      </a:pPr>
                      <a:r>
                        <a:rPr lang="en-US" sz="2400" b="0" i="0" u="none" strike="noStrike">
                          <a:solidFill>
                            <a:schemeClr val="tx1"/>
                          </a:solidFill>
                          <a:effectLst/>
                          <a:latin typeface="Calibri"/>
                          <a:ea typeface="Times New Roman" panose="02020603050405020304" pitchFamily="18" charset="0"/>
                          <a:cs typeface="Times New Roman"/>
                        </a:rPr>
                        <a:t>Annual Wholesale System Price (€/MWh) (A)</a:t>
                      </a:r>
                      <a:endParaRPr lang="en-US" sz="2400" b="0" i="0" u="none" strike="noStrike">
                        <a:solidFill>
                          <a:schemeClr val="tx1"/>
                        </a:solidFill>
                        <a:effectLst/>
                        <a:latin typeface="Calibri"/>
                        <a:cs typeface="Times New Roman"/>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108</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105</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81</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54</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1935810"/>
                  </a:ext>
                </a:extLst>
              </a:tr>
              <a:tr h="1487322">
                <a:tc>
                  <a:txBody>
                    <a:bodyPr/>
                    <a:lstStyle/>
                    <a:p>
                      <a:pPr algn="l" fontAlgn="ctr">
                        <a:lnSpc>
                          <a:spcPct val="115000"/>
                        </a:lnSpc>
                        <a:buNone/>
                      </a:pPr>
                      <a:r>
                        <a:rPr lang="en-US" sz="2400" b="0" i="0" u="none" strike="noStrike">
                          <a:solidFill>
                            <a:schemeClr val="tx1"/>
                          </a:solidFill>
                          <a:effectLst/>
                          <a:latin typeface="Calibri"/>
                          <a:ea typeface="Times New Roman" panose="02020603050405020304" pitchFamily="18" charset="0"/>
                          <a:cs typeface="Times New Roman"/>
                        </a:rPr>
                        <a:t>Estimated Top requirement (€/MWh) (B)</a:t>
                      </a:r>
                      <a:endParaRPr lang="en-US" sz="2400" b="0" i="0" u="none" strike="noStrike">
                        <a:solidFill>
                          <a:schemeClr val="tx1"/>
                        </a:solidFill>
                        <a:effectLst/>
                        <a:latin typeface="Calibri"/>
                        <a:cs typeface="Times New Roman"/>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r>
                        <a:rPr lang="en-US" sz="2400" b="0" i="0" u="none" strike="noStrike">
                          <a:solidFill>
                            <a:schemeClr val="tx1"/>
                          </a:solidFill>
                          <a:effectLst/>
                          <a:latin typeface="Calibri"/>
                          <a:ea typeface="Calibri"/>
                          <a:cs typeface="Times New Roman"/>
                        </a:rPr>
                        <a:t>-</a:t>
                      </a: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45</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69662"/>
                  </a:ext>
                </a:extLst>
              </a:tr>
              <a:tr h="1487322">
                <a:tc>
                  <a:txBody>
                    <a:bodyPr/>
                    <a:lstStyle/>
                    <a:p>
                      <a:pPr algn="l" fontAlgn="ctr">
                        <a:lnSpc>
                          <a:spcPct val="115000"/>
                        </a:lnSpc>
                        <a:buNone/>
                      </a:pPr>
                      <a:r>
                        <a:rPr lang="en-US" sz="2400" b="1"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Resulting Energy Supply Price (€/MWh) (A+B)</a:t>
                      </a:r>
                      <a:endParaRPr lang="en-US" sz="2400" b="0" i="0" u="none" strike="noStrike">
                        <a:solidFill>
                          <a:schemeClr val="tx1"/>
                        </a:solidFill>
                        <a:effectLst/>
                        <a:latin typeface="Arial" panose="020B0604020202020204" pitchFamily="34" charset="0"/>
                      </a:endParaRPr>
                    </a:p>
                  </a:txBody>
                  <a:tcPr marL="102185" marR="102185" marT="141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108</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109</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99</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buNone/>
                      </a:pPr>
                      <a:endParaRPr lang="en-US" sz="2400" b="0"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fontAlgn="t">
                        <a:lnSpc>
                          <a:spcPct val="115000"/>
                        </a:lnSpc>
                        <a:buNone/>
                      </a:pPr>
                      <a:r>
                        <a:rPr lang="en-US" sz="2400" b="0" i="0" u="none" strike="noStrike">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99</a:t>
                      </a:r>
                      <a:endParaRPr lang="en-US" sz="2400" b="0" i="0" u="none" strike="noStrike">
                        <a:solidFill>
                          <a:schemeClr val="tx1"/>
                        </a:solidFill>
                        <a:effectLst/>
                        <a:latin typeface="Arial" panose="020B0604020202020204" pitchFamily="34" charset="0"/>
                      </a:endParaRPr>
                    </a:p>
                  </a:txBody>
                  <a:tcPr marL="102185" marR="102185" marT="141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143661"/>
                  </a:ext>
                </a:extLst>
              </a:tr>
            </a:tbl>
          </a:graphicData>
        </a:graphic>
      </p:graphicFrame>
    </p:spTree>
    <p:extLst>
      <p:ext uri="{BB962C8B-B14F-4D97-AF65-F5344CB8AC3E}">
        <p14:creationId xmlns:p14="http://schemas.microsoft.com/office/powerpoint/2010/main" val="1963601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ED3C-E96E-AA3B-6151-D0618983B9AE}"/>
              </a:ext>
            </a:extLst>
          </p:cNvPr>
          <p:cNvSpPr>
            <a:spLocks noGrp="1"/>
          </p:cNvSpPr>
          <p:nvPr>
            <p:ph type="title"/>
          </p:nvPr>
        </p:nvSpPr>
        <p:spPr>
          <a:xfrm>
            <a:off x="369284" y="433932"/>
            <a:ext cx="9549415" cy="894802"/>
          </a:xfrm>
        </p:spPr>
        <p:txBody>
          <a:bodyPr anchor="ctr">
            <a:normAutofit/>
          </a:bodyPr>
          <a:lstStyle/>
          <a:p>
            <a:r>
              <a:rPr lang="en-US"/>
              <a:t>Commentary on Future Electricity Prices</a:t>
            </a:r>
            <a:endParaRPr lang="en-IE"/>
          </a:p>
        </p:txBody>
      </p:sp>
      <p:sp>
        <p:nvSpPr>
          <p:cNvPr id="3" name="Content Placeholder 2">
            <a:extLst>
              <a:ext uri="{FF2B5EF4-FFF2-40B4-BE49-F238E27FC236}">
                <a16:creationId xmlns:a16="http://schemas.microsoft.com/office/drawing/2014/main" id="{586535A9-5A93-5975-C54D-8FC28D858282}"/>
              </a:ext>
            </a:extLst>
          </p:cNvPr>
          <p:cNvSpPr>
            <a:spLocks noGrp="1"/>
          </p:cNvSpPr>
          <p:nvPr>
            <p:ph sz="quarter" idx="10"/>
          </p:nvPr>
        </p:nvSpPr>
        <p:spPr>
          <a:xfrm>
            <a:off x="369888" y="1470025"/>
            <a:ext cx="11474450" cy="5127625"/>
          </a:xfrm>
        </p:spPr>
        <p:txBody>
          <a:bodyPr>
            <a:normAutofit/>
          </a:bodyPr>
          <a:lstStyle/>
          <a:p>
            <a:pPr marL="0" indent="0">
              <a:buNone/>
            </a:pPr>
            <a:r>
              <a:rPr lang="en-US" sz="2200" b="0" i="0">
                <a:effectLst/>
              </a:rPr>
              <a:t>Looking to the future, there is little evidence to suggest that residential electricity prices will be significantly lower than today. </a:t>
            </a:r>
          </a:p>
          <a:p>
            <a:pPr marL="0" indent="0">
              <a:buNone/>
            </a:pPr>
            <a:endParaRPr lang="en-US" sz="2200" b="0" i="0">
              <a:effectLst/>
            </a:endParaRPr>
          </a:p>
          <a:p>
            <a:pPr marL="0" indent="0">
              <a:buNone/>
            </a:pPr>
            <a:r>
              <a:rPr lang="en-US" sz="2200" b="0" i="0">
                <a:effectLst/>
              </a:rPr>
              <a:t>The narrative that electricity will be ‘cheap’ in the future as we move to a renewable system creates a false expectation because it overlooks the fact that as the cost of generating electricity reduces (likely to levels similar to today’s wholesale price), the costs of moving greater volumes of electricity will increase to finance extra network infrastructure.</a:t>
            </a:r>
          </a:p>
          <a:p>
            <a:pPr marL="0" indent="0">
              <a:buNone/>
            </a:pPr>
            <a:br>
              <a:rPr lang="en-US" sz="2200" b="0" i="0">
                <a:effectLst/>
              </a:rPr>
            </a:br>
            <a:br>
              <a:rPr lang="en-US" sz="2200" b="0" i="0">
                <a:effectLst/>
              </a:rPr>
            </a:br>
            <a:r>
              <a:rPr lang="en-US" sz="2200" b="0" i="0">
                <a:effectLst/>
              </a:rPr>
              <a:t>Policymakers instead should focus on the natural characteristic of a well-planned renewable system which can deliver affordable, clean, and secure electricity in contrast to cheap, polluting, and volatile power prices.</a:t>
            </a:r>
          </a:p>
          <a:p>
            <a:pPr marL="0" indent="0">
              <a:buNone/>
            </a:pPr>
            <a:r>
              <a:rPr lang="en-US" sz="2200" b="0" i="0">
                <a:effectLst/>
              </a:rPr>
              <a:t> </a:t>
            </a:r>
            <a:br>
              <a:rPr lang="en-US" sz="2200" b="0" i="0">
                <a:effectLst/>
              </a:rPr>
            </a:br>
            <a:endParaRPr lang="en-IE" sz="2200"/>
          </a:p>
        </p:txBody>
      </p:sp>
    </p:spTree>
    <p:extLst>
      <p:ext uri="{BB962C8B-B14F-4D97-AF65-F5344CB8AC3E}">
        <p14:creationId xmlns:p14="http://schemas.microsoft.com/office/powerpoint/2010/main" val="3940024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D5494D-72DE-AFD7-251B-E42E6DF1AB08}"/>
              </a:ext>
            </a:extLst>
          </p:cNvPr>
          <p:cNvSpPr>
            <a:spLocks noGrp="1"/>
          </p:cNvSpPr>
          <p:nvPr>
            <p:ph type="title" idx="4294967295"/>
          </p:nvPr>
        </p:nvSpPr>
        <p:spPr>
          <a:xfrm>
            <a:off x="838200" y="2325687"/>
            <a:ext cx="10515600" cy="2206625"/>
          </a:xfrm>
        </p:spPr>
        <p:txBody>
          <a:bodyPr>
            <a:normAutofit/>
          </a:bodyPr>
          <a:lstStyle/>
          <a:p>
            <a:pPr algn="ctr"/>
            <a:r>
              <a:rPr lang="en-IE" b="1">
                <a:solidFill>
                  <a:srgbClr val="FFB100"/>
                </a:solidFill>
                <a:latin typeface="Lucida Bright"/>
              </a:rPr>
              <a:t>Exploring Energy Justice in Ireland </a:t>
            </a:r>
            <a:br>
              <a:rPr lang="en-IE" b="1"/>
            </a:br>
            <a:br>
              <a:rPr lang="en-IE" b="1">
                <a:latin typeface="Lucida Bright"/>
              </a:rPr>
            </a:br>
            <a:r>
              <a:rPr lang="en-IE" b="1">
                <a:solidFill>
                  <a:srgbClr val="FFB100"/>
                </a:solidFill>
                <a:latin typeface="Lucida Bright"/>
              </a:rPr>
              <a:t>Jeanne Spillane</a:t>
            </a:r>
          </a:p>
        </p:txBody>
      </p:sp>
      <p:sp>
        <p:nvSpPr>
          <p:cNvPr id="6" name="TextBox 5">
            <a:extLst>
              <a:ext uri="{FF2B5EF4-FFF2-40B4-BE49-F238E27FC236}">
                <a16:creationId xmlns:a16="http://schemas.microsoft.com/office/drawing/2014/main" id="{6050AB17-C557-B4C2-5BD1-1FD57E154395}"/>
              </a:ext>
            </a:extLst>
          </p:cNvPr>
          <p:cNvSpPr txBox="1"/>
          <p:nvPr/>
        </p:nvSpPr>
        <p:spPr>
          <a:xfrm>
            <a:off x="121616" y="19796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710463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24A66-AFD9-C00F-314D-880FF2C7D236}"/>
              </a:ext>
            </a:extLst>
          </p:cNvPr>
          <p:cNvSpPr>
            <a:spLocks noGrp="1"/>
          </p:cNvSpPr>
          <p:nvPr>
            <p:ph sz="quarter" idx="11"/>
          </p:nvPr>
        </p:nvSpPr>
        <p:spPr>
          <a:xfrm>
            <a:off x="358775" y="1996824"/>
            <a:ext cx="11147425" cy="4503367"/>
          </a:xfrm>
        </p:spPr>
        <p:txBody>
          <a:bodyPr vert="horz" lIns="91440" tIns="45720" rIns="91440" bIns="45720" rtlCol="0" anchor="t">
            <a:normAutofit/>
          </a:bodyPr>
          <a:lstStyle/>
          <a:p>
            <a:pPr marL="0" indent="0">
              <a:buNone/>
            </a:pPr>
            <a:r>
              <a:rPr lang="en-US" sz="3600"/>
              <a:t>Background</a:t>
            </a:r>
          </a:p>
          <a:p>
            <a:r>
              <a:rPr lang="en-US" sz="3600"/>
              <a:t>Extensive literature on energy poverty in Ireland, though definition and measurement are still contested </a:t>
            </a:r>
          </a:p>
          <a:p>
            <a:r>
              <a:rPr lang="en-US" sz="3600"/>
              <a:t>Just Transition enjoys a growing focus in the Irish policy landscape</a:t>
            </a:r>
            <a:endParaRPr lang="en-US" sz="3600">
              <a:solidFill>
                <a:srgbClr val="000000"/>
              </a:solidFill>
            </a:endParaRPr>
          </a:p>
          <a:p>
            <a:r>
              <a:rPr lang="en-US" sz="3600"/>
              <a:t>Limited exploration of energy justice  in an Irish context</a:t>
            </a:r>
            <a:endParaRPr lang="en-US"/>
          </a:p>
          <a:p>
            <a:endParaRPr lang="en-US" sz="3600"/>
          </a:p>
        </p:txBody>
      </p:sp>
      <p:sp>
        <p:nvSpPr>
          <p:cNvPr id="3" name="Title 2">
            <a:extLst>
              <a:ext uri="{FF2B5EF4-FFF2-40B4-BE49-F238E27FC236}">
                <a16:creationId xmlns:a16="http://schemas.microsoft.com/office/drawing/2014/main" id="{95D5494D-72DE-AFD7-251B-E42E6DF1AB08}"/>
              </a:ext>
            </a:extLst>
          </p:cNvPr>
          <p:cNvSpPr>
            <a:spLocks noGrp="1"/>
          </p:cNvSpPr>
          <p:nvPr>
            <p:ph type="title"/>
          </p:nvPr>
        </p:nvSpPr>
        <p:spPr>
          <a:xfrm>
            <a:off x="250371" y="357809"/>
            <a:ext cx="9593540" cy="1325563"/>
          </a:xfrm>
        </p:spPr>
        <p:txBody>
          <a:bodyPr/>
          <a:lstStyle/>
          <a:p>
            <a:r>
              <a:rPr lang="en-US"/>
              <a:t>Exploring Energy Justice in Ireland</a:t>
            </a:r>
            <a:endParaRPr lang="en-IE"/>
          </a:p>
        </p:txBody>
      </p:sp>
    </p:spTree>
    <p:extLst>
      <p:ext uri="{BB962C8B-B14F-4D97-AF65-F5344CB8AC3E}">
        <p14:creationId xmlns:p14="http://schemas.microsoft.com/office/powerpoint/2010/main" val="34910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F38E-C719-E57F-DA76-C34B610485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616D89-77BF-1D5F-51D9-4FF42998485A}"/>
              </a:ext>
            </a:extLst>
          </p:cNvPr>
          <p:cNvSpPr>
            <a:spLocks noGrp="1"/>
          </p:cNvSpPr>
          <p:nvPr>
            <p:ph sz="quarter" idx="11"/>
          </p:nvPr>
        </p:nvSpPr>
        <p:spPr>
          <a:xfrm>
            <a:off x="464165" y="1325563"/>
            <a:ext cx="11263670" cy="4884737"/>
          </a:xfrm>
        </p:spPr>
        <p:txBody>
          <a:bodyPr>
            <a:normAutofit fontScale="92500" lnSpcReduction="20000"/>
          </a:bodyPr>
          <a:lstStyle/>
          <a:p>
            <a:pPr marL="0" indent="0">
              <a:lnSpc>
                <a:spcPct val="170000"/>
              </a:lnSpc>
              <a:buNone/>
            </a:pPr>
            <a:endParaRPr lang="en-IE" sz="1600" b="1"/>
          </a:p>
          <a:p>
            <a:pPr marL="0" indent="0">
              <a:lnSpc>
                <a:spcPct val="170000"/>
              </a:lnSpc>
              <a:buNone/>
            </a:pPr>
            <a:r>
              <a:rPr lang="en-IE" sz="3600"/>
              <a:t>“combines a social science perspective on energy (policy) with a natural science perspective (systems) and takes a whole systems approach to question how the positive and negative impacts of the energy transition are distributed,  and those affected are recognised and included.”  </a:t>
            </a:r>
          </a:p>
          <a:p>
            <a:pPr marL="0" indent="0">
              <a:lnSpc>
                <a:spcPct val="170000"/>
              </a:lnSpc>
              <a:buNone/>
            </a:pPr>
            <a:r>
              <a:rPr lang="en-IE" sz="1400"/>
              <a:t>Source: Jenkins, K. et al. (2016) https://doi.org/10.1016/j.erss.2015.10.004</a:t>
            </a:r>
          </a:p>
          <a:p>
            <a:pPr marL="0" indent="0">
              <a:lnSpc>
                <a:spcPct val="170000"/>
              </a:lnSpc>
              <a:buNone/>
            </a:pPr>
            <a:endParaRPr lang="en-IE" sz="3600"/>
          </a:p>
          <a:p>
            <a:endParaRPr lang="en-US" sz="3600">
              <a:latin typeface="Aptos" panose="020B0004020202020204" pitchFamily="34" charset="0"/>
            </a:endParaRPr>
          </a:p>
        </p:txBody>
      </p:sp>
      <p:sp>
        <p:nvSpPr>
          <p:cNvPr id="7" name="Title 1">
            <a:extLst>
              <a:ext uri="{FF2B5EF4-FFF2-40B4-BE49-F238E27FC236}">
                <a16:creationId xmlns:a16="http://schemas.microsoft.com/office/drawing/2014/main" id="{C613427A-47A7-4EC0-4FF1-4316BC8ACC76}"/>
              </a:ext>
            </a:extLst>
          </p:cNvPr>
          <p:cNvSpPr txBox="1">
            <a:spLocks/>
          </p:cNvSpPr>
          <p:nvPr/>
        </p:nvSpPr>
        <p:spPr>
          <a:xfrm>
            <a:off x="566380" y="454025"/>
            <a:ext cx="9252154" cy="1016654"/>
          </a:xfrm>
          <a:prstGeom prst="rect">
            <a:avLst/>
          </a:prstGeom>
        </p:spPr>
        <p:txBody>
          <a:bodyPr vert="horz" lIns="91440" tIns="45720" rIns="91440" bIns="45720" rtlCol="0" anchor="t">
            <a:normAutofit/>
          </a:bodyPr>
          <a:lstStyle>
            <a:lvl1pPr algn="l" defTabSz="45721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17" rtl="0" eaLnBrk="1" fontAlgn="auto" latinLnBrk="0" hangingPunct="1">
              <a:lnSpc>
                <a:spcPct val="100000"/>
              </a:lnSpc>
              <a:spcBef>
                <a:spcPct val="0"/>
              </a:spcBef>
              <a:spcAft>
                <a:spcPts val="0"/>
              </a:spcAft>
              <a:buClrTx/>
              <a:buSzTx/>
              <a:buFontTx/>
              <a:buNone/>
              <a:tabLst/>
              <a:defRPr/>
            </a:pPr>
            <a:r>
              <a:rPr kumimoji="0" lang="en-IE" sz="4200" b="0" i="0" u="none" strike="noStrike" kern="1200" cap="none" spc="0" normalizeH="0" baseline="0" noProof="0">
                <a:ln>
                  <a:noFill/>
                </a:ln>
                <a:solidFill>
                  <a:srgbClr val="EBEBEB"/>
                </a:solidFill>
                <a:effectLst/>
                <a:uLnTx/>
                <a:uFillTx/>
                <a:latin typeface="Aptos Display" panose="02110004020202020204"/>
                <a:ea typeface="+mj-ea"/>
                <a:cs typeface="+mj-cs"/>
              </a:rPr>
              <a:t>Energy Justice</a:t>
            </a:r>
          </a:p>
        </p:txBody>
      </p:sp>
    </p:spTree>
    <p:extLst>
      <p:ext uri="{BB962C8B-B14F-4D97-AF65-F5344CB8AC3E}">
        <p14:creationId xmlns:p14="http://schemas.microsoft.com/office/powerpoint/2010/main" val="3882226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6F8A-DF51-848E-588F-E9F302153D61}"/>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187F3A74-4C6B-CE2E-40D8-9FB9EC1DC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702" y="560514"/>
            <a:ext cx="5323453" cy="557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15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8F27-95F1-C0AD-9FC9-CDE3B281C1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2E1797-9D4A-9F65-AD56-7B51DC3AE0EA}"/>
              </a:ext>
            </a:extLst>
          </p:cNvPr>
          <p:cNvSpPr>
            <a:spLocks noGrp="1"/>
          </p:cNvSpPr>
          <p:nvPr>
            <p:ph sz="quarter" idx="11"/>
          </p:nvPr>
        </p:nvSpPr>
        <p:spPr>
          <a:xfrm>
            <a:off x="566380" y="1973263"/>
            <a:ext cx="9583737" cy="4884737"/>
          </a:xfrm>
        </p:spPr>
        <p:txBody>
          <a:bodyPr>
            <a:normAutofit/>
          </a:bodyPr>
          <a:lstStyle/>
          <a:p>
            <a:r>
              <a:rPr lang="en-US" sz="3600">
                <a:latin typeface="Aptos" panose="020B0004020202020204" pitchFamily="34" charset="0"/>
              </a:rPr>
              <a:t>Making lives better in tangible ways</a:t>
            </a:r>
          </a:p>
          <a:p>
            <a:r>
              <a:rPr lang="en-US" sz="3600">
                <a:latin typeface="Aptos" panose="020B0004020202020204" pitchFamily="34" charset="0"/>
              </a:rPr>
              <a:t>Reduced Energy Bills</a:t>
            </a:r>
          </a:p>
          <a:p>
            <a:r>
              <a:rPr lang="en-US" sz="3600">
                <a:latin typeface="Aptos" panose="020B0004020202020204" pitchFamily="34" charset="0"/>
              </a:rPr>
              <a:t>FIT payments</a:t>
            </a:r>
          </a:p>
          <a:p>
            <a:r>
              <a:rPr lang="en-US" sz="3600">
                <a:latin typeface="Aptos" panose="020B0004020202020204" pitchFamily="34" charset="0"/>
              </a:rPr>
              <a:t>When paired with battery – can improve flexibility and resilience</a:t>
            </a:r>
          </a:p>
          <a:p>
            <a:r>
              <a:rPr lang="en-US" sz="3600">
                <a:latin typeface="Aptos" panose="020B0004020202020204" pitchFamily="34" charset="0"/>
              </a:rPr>
              <a:t>Improved Air Quality</a:t>
            </a:r>
          </a:p>
          <a:p>
            <a:r>
              <a:rPr lang="en-US" sz="3600">
                <a:latin typeface="Aptos" panose="020B0004020202020204" pitchFamily="34" charset="0"/>
              </a:rPr>
              <a:t>Help Reduce Emissions</a:t>
            </a:r>
          </a:p>
          <a:p>
            <a:endParaRPr lang="en-US" sz="3600">
              <a:latin typeface="Aptos" panose="020B0004020202020204" pitchFamily="34" charset="0"/>
            </a:endParaRPr>
          </a:p>
          <a:p>
            <a:endParaRPr lang="en-US" sz="3600">
              <a:latin typeface="Aptos" panose="020B0004020202020204" pitchFamily="34" charset="0"/>
            </a:endParaRPr>
          </a:p>
        </p:txBody>
      </p:sp>
      <p:sp>
        <p:nvSpPr>
          <p:cNvPr id="7" name="Title 1">
            <a:extLst>
              <a:ext uri="{FF2B5EF4-FFF2-40B4-BE49-F238E27FC236}">
                <a16:creationId xmlns:a16="http://schemas.microsoft.com/office/drawing/2014/main" id="{05C9BB30-4EC8-A2C5-A901-7CC1F2A63D98}"/>
              </a:ext>
            </a:extLst>
          </p:cNvPr>
          <p:cNvSpPr txBox="1">
            <a:spLocks/>
          </p:cNvSpPr>
          <p:nvPr/>
        </p:nvSpPr>
        <p:spPr>
          <a:xfrm>
            <a:off x="566380" y="454025"/>
            <a:ext cx="9252154" cy="1016654"/>
          </a:xfrm>
          <a:prstGeom prst="rect">
            <a:avLst/>
          </a:prstGeom>
        </p:spPr>
        <p:txBody>
          <a:bodyPr vert="horz" lIns="91440" tIns="45720" rIns="91440" bIns="45720" rtlCol="0" anchor="t">
            <a:normAutofit/>
          </a:bodyPr>
          <a:lstStyle>
            <a:lvl1pPr algn="l" defTabSz="45721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17" rtl="0" eaLnBrk="1" fontAlgn="auto" latinLnBrk="0" hangingPunct="1">
              <a:lnSpc>
                <a:spcPct val="100000"/>
              </a:lnSpc>
              <a:spcBef>
                <a:spcPct val="0"/>
              </a:spcBef>
              <a:spcAft>
                <a:spcPts val="0"/>
              </a:spcAft>
              <a:buClrTx/>
              <a:buSzTx/>
              <a:buFontTx/>
              <a:buNone/>
              <a:tabLst/>
              <a:defRPr/>
            </a:pPr>
            <a:r>
              <a:rPr kumimoji="0" lang="en-IE" sz="4200" b="0" i="0" u="none" strike="noStrike" kern="1200" cap="none" spc="0" normalizeH="0" baseline="0" noProof="0">
                <a:ln>
                  <a:noFill/>
                </a:ln>
                <a:solidFill>
                  <a:srgbClr val="EBEBEB"/>
                </a:solidFill>
                <a:effectLst/>
                <a:uLnTx/>
                <a:uFillTx/>
                <a:latin typeface="Aptos Display" panose="02110004020202020204"/>
                <a:ea typeface="+mj-ea"/>
                <a:cs typeface="+mj-cs"/>
              </a:rPr>
              <a:t>Benefits of Solar</a:t>
            </a:r>
          </a:p>
        </p:txBody>
      </p:sp>
    </p:spTree>
    <p:extLst>
      <p:ext uri="{BB962C8B-B14F-4D97-AF65-F5344CB8AC3E}">
        <p14:creationId xmlns:p14="http://schemas.microsoft.com/office/powerpoint/2010/main" val="14861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A56A-522F-A817-CDA0-BE46FB39FA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4CD11-587A-31D3-67A8-6564DFF45D6F}"/>
              </a:ext>
            </a:extLst>
          </p:cNvPr>
          <p:cNvSpPr>
            <a:spLocks noGrp="1"/>
          </p:cNvSpPr>
          <p:nvPr>
            <p:ph sz="quarter" idx="11"/>
          </p:nvPr>
        </p:nvSpPr>
        <p:spPr>
          <a:xfrm>
            <a:off x="566380" y="1973263"/>
            <a:ext cx="9583737" cy="4884737"/>
          </a:xfrm>
        </p:spPr>
        <p:txBody>
          <a:bodyPr vert="horz" lIns="91440" tIns="45720" rIns="91440" bIns="45720" rtlCol="0" anchor="t">
            <a:normAutofit/>
          </a:bodyPr>
          <a:lstStyle/>
          <a:p>
            <a:r>
              <a:rPr lang="en-US" sz="3600">
                <a:latin typeface="Aptos"/>
              </a:rPr>
              <a:t>National support schemes for those in energy poverty in Ireland don’t include solar PV</a:t>
            </a:r>
          </a:p>
          <a:p>
            <a:r>
              <a:rPr lang="en-US" sz="3600">
                <a:latin typeface="Aptos"/>
              </a:rPr>
              <a:t>Grant for solar PV – must own home and high initial cost</a:t>
            </a:r>
          </a:p>
          <a:p>
            <a:pPr marL="0" indent="0">
              <a:buNone/>
            </a:pPr>
            <a:r>
              <a:rPr lang="en-US" sz="3600">
                <a:latin typeface="Aptos"/>
              </a:rPr>
              <a:t>Explore</a:t>
            </a:r>
          </a:p>
          <a:p>
            <a:r>
              <a:rPr lang="en-US" sz="3600">
                <a:latin typeface="Aptos"/>
              </a:rPr>
              <a:t>Socioeconomic implications</a:t>
            </a:r>
          </a:p>
          <a:p>
            <a:r>
              <a:rPr lang="en-US" sz="3600">
                <a:latin typeface="Aptos"/>
              </a:rPr>
              <a:t>Geographical </a:t>
            </a:r>
            <a:r>
              <a:rPr lang="en-IE" sz="3600">
                <a:latin typeface="Aptos"/>
              </a:rPr>
              <a:t>implications</a:t>
            </a:r>
          </a:p>
          <a:p>
            <a:pPr marL="0" indent="0">
              <a:buNone/>
            </a:pPr>
            <a:endParaRPr lang="en-IE" sz="3600">
              <a:latin typeface="Aptos" panose="020B0004020202020204" pitchFamily="34" charset="0"/>
            </a:endParaRPr>
          </a:p>
          <a:p>
            <a:endParaRPr lang="en-IE" sz="3600">
              <a:latin typeface="Aptos" panose="020B0004020202020204" pitchFamily="34" charset="0"/>
            </a:endParaRPr>
          </a:p>
        </p:txBody>
      </p:sp>
      <p:sp>
        <p:nvSpPr>
          <p:cNvPr id="7" name="Title 1">
            <a:extLst>
              <a:ext uri="{FF2B5EF4-FFF2-40B4-BE49-F238E27FC236}">
                <a16:creationId xmlns:a16="http://schemas.microsoft.com/office/drawing/2014/main" id="{20E43280-A911-B55F-90D7-9B9D9545F9DE}"/>
              </a:ext>
            </a:extLst>
          </p:cNvPr>
          <p:cNvSpPr txBox="1">
            <a:spLocks/>
          </p:cNvSpPr>
          <p:nvPr/>
        </p:nvSpPr>
        <p:spPr>
          <a:xfrm>
            <a:off x="566380" y="454025"/>
            <a:ext cx="9252154" cy="1016654"/>
          </a:xfrm>
          <a:prstGeom prst="rect">
            <a:avLst/>
          </a:prstGeom>
        </p:spPr>
        <p:txBody>
          <a:bodyPr vert="horz" lIns="91440" tIns="45720" rIns="91440" bIns="45720" rtlCol="0" anchor="t">
            <a:normAutofit/>
          </a:bodyPr>
          <a:lstStyle>
            <a:lvl1pPr algn="l" defTabSz="45721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17" rtl="0" eaLnBrk="1" fontAlgn="auto" latinLnBrk="0" hangingPunct="1">
              <a:lnSpc>
                <a:spcPct val="100000"/>
              </a:lnSpc>
              <a:spcBef>
                <a:spcPct val="0"/>
              </a:spcBef>
              <a:spcAft>
                <a:spcPts val="0"/>
              </a:spcAft>
              <a:buClrTx/>
              <a:buSzTx/>
              <a:buFontTx/>
              <a:buNone/>
              <a:tabLst/>
              <a:defRPr/>
            </a:pPr>
            <a:r>
              <a:rPr kumimoji="0" lang="en-IE" sz="4200" b="0" i="0" u="none" strike="noStrike" kern="1200" cap="none" spc="0" normalizeH="0" baseline="0" noProof="0">
                <a:ln>
                  <a:noFill/>
                </a:ln>
                <a:solidFill>
                  <a:srgbClr val="EBEBEB"/>
                </a:solidFill>
                <a:effectLst/>
                <a:uLnTx/>
                <a:uFillTx/>
                <a:latin typeface="Aptos Display" panose="02110004020202020204"/>
                <a:ea typeface="+mj-ea"/>
                <a:cs typeface="+mj-cs"/>
              </a:rPr>
              <a:t>Energy Justice Implications</a:t>
            </a:r>
          </a:p>
        </p:txBody>
      </p:sp>
    </p:spTree>
    <p:extLst>
      <p:ext uri="{BB962C8B-B14F-4D97-AF65-F5344CB8AC3E}">
        <p14:creationId xmlns:p14="http://schemas.microsoft.com/office/powerpoint/2010/main" val="3563613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00800E-8E12-D438-3A27-39155F04F3E4}"/>
              </a:ext>
            </a:extLst>
          </p:cNvPr>
          <p:cNvSpPr>
            <a:spLocks noGrp="1"/>
          </p:cNvSpPr>
          <p:nvPr>
            <p:ph type="title" idx="4294967295"/>
          </p:nvPr>
        </p:nvSpPr>
        <p:spPr>
          <a:xfrm>
            <a:off x="1037120" y="2452687"/>
            <a:ext cx="10515600" cy="2600325"/>
          </a:xfrm>
        </p:spPr>
        <p:txBody>
          <a:bodyPr>
            <a:normAutofit fontScale="90000"/>
          </a:bodyPr>
          <a:lstStyle/>
          <a:p>
            <a:pPr algn="ctr"/>
            <a:r>
              <a:rPr lang="en-IE" b="1">
                <a:solidFill>
                  <a:srgbClr val="FFB100"/>
                </a:solidFill>
              </a:rPr>
              <a:t>Will we remain within Ireland’s 1st Carbon Budget?</a:t>
            </a:r>
            <a:br>
              <a:rPr lang="en-IE" b="1">
                <a:solidFill>
                  <a:srgbClr val="FFB100"/>
                </a:solidFill>
              </a:rPr>
            </a:br>
            <a:br>
              <a:rPr lang="en-IE" b="1">
                <a:solidFill>
                  <a:srgbClr val="FFB100"/>
                </a:solidFill>
              </a:rPr>
            </a:br>
            <a:r>
              <a:rPr lang="en-IE" b="1">
                <a:solidFill>
                  <a:srgbClr val="FFB100"/>
                </a:solidFill>
              </a:rPr>
              <a:t>Prof Brian Ó Gallachóir</a:t>
            </a:r>
            <a:br>
              <a:rPr lang="en-IE"/>
            </a:br>
            <a:br>
              <a:rPr lang="en-IE"/>
            </a:br>
            <a:endParaRPr lang="en-IE"/>
          </a:p>
        </p:txBody>
      </p:sp>
      <p:sp>
        <p:nvSpPr>
          <p:cNvPr id="4" name="TextBox 3">
            <a:extLst>
              <a:ext uri="{FF2B5EF4-FFF2-40B4-BE49-F238E27FC236}">
                <a16:creationId xmlns:a16="http://schemas.microsoft.com/office/drawing/2014/main" id="{831188C7-05EE-95EB-FC60-FF43B9FFF24F}"/>
              </a:ext>
            </a:extLst>
          </p:cNvPr>
          <p:cNvSpPr txBox="1"/>
          <p:nvPr/>
        </p:nvSpPr>
        <p:spPr>
          <a:xfrm>
            <a:off x="85725" y="161925"/>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2032233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B6D0-DCC2-5FCB-C0E2-AB6C6878B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40295-F5BE-7944-D35F-AB96D3AA0D6C}"/>
              </a:ext>
            </a:extLst>
          </p:cNvPr>
          <p:cNvSpPr txBox="1">
            <a:spLocks/>
          </p:cNvSpPr>
          <p:nvPr/>
        </p:nvSpPr>
        <p:spPr>
          <a:xfrm>
            <a:off x="852130" y="743567"/>
            <a:ext cx="9252154" cy="1016654"/>
          </a:xfrm>
          <a:prstGeom prst="rect">
            <a:avLst/>
          </a:prstGeom>
        </p:spPr>
        <p:txBody>
          <a:bodyPr vert="horz" lIns="91440" tIns="45720" rIns="91440" bIns="45720" rtlCol="0" anchor="t">
            <a:normAutofit/>
          </a:bodyPr>
          <a:lstStyle>
            <a:lvl1pPr algn="l" defTabSz="45721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17" rtl="0" eaLnBrk="1" fontAlgn="auto" latinLnBrk="0" hangingPunct="1">
              <a:lnSpc>
                <a:spcPct val="100000"/>
              </a:lnSpc>
              <a:spcBef>
                <a:spcPct val="0"/>
              </a:spcBef>
              <a:spcAft>
                <a:spcPts val="0"/>
              </a:spcAft>
              <a:buClrTx/>
              <a:buSzTx/>
              <a:buFontTx/>
              <a:buNone/>
              <a:tabLst/>
              <a:defRPr/>
            </a:pPr>
            <a:r>
              <a:rPr kumimoji="0" lang="en-IE" sz="4200" b="0" i="0" u="none" strike="noStrike" kern="1200" cap="none" spc="0" normalizeH="0" baseline="0" noProof="0">
                <a:ln>
                  <a:noFill/>
                </a:ln>
                <a:solidFill>
                  <a:srgbClr val="EBEBEB"/>
                </a:solidFill>
                <a:effectLst/>
                <a:uLnTx/>
                <a:uFillTx/>
                <a:latin typeface="Aptos Display" panose="02110004020202020204"/>
                <a:ea typeface="+mj-ea"/>
                <a:cs typeface="+mj-cs"/>
              </a:rPr>
              <a:t>Methodology</a:t>
            </a:r>
          </a:p>
        </p:txBody>
      </p:sp>
      <p:sp>
        <p:nvSpPr>
          <p:cNvPr id="3" name="Content Placeholder 4">
            <a:extLst>
              <a:ext uri="{FF2B5EF4-FFF2-40B4-BE49-F238E27FC236}">
                <a16:creationId xmlns:a16="http://schemas.microsoft.com/office/drawing/2014/main" id="{D2F095E5-CA98-73A9-9427-65AE58860085}"/>
              </a:ext>
            </a:extLst>
          </p:cNvPr>
          <p:cNvSpPr txBox="1">
            <a:spLocks/>
          </p:cNvSpPr>
          <p:nvPr/>
        </p:nvSpPr>
        <p:spPr>
          <a:xfrm>
            <a:off x="852129" y="1708400"/>
            <a:ext cx="8959527" cy="427545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IE" sz="3600" b="0" i="0" u="none" strike="noStrike" kern="1200" cap="none" spc="0" normalizeH="0" baseline="0" noProof="0">
                <a:ln>
                  <a:noFill/>
                </a:ln>
                <a:solidFill>
                  <a:prstClr val="white"/>
                </a:solidFill>
                <a:effectLst/>
                <a:uLnTx/>
                <a:uFillTx/>
                <a:latin typeface="Aptos" panose="02110004020202020204"/>
                <a:ea typeface="+mn-ea"/>
                <a:cs typeface="+mn-cs"/>
              </a:rPr>
              <a:t>Mixed methods research</a:t>
            </a:r>
          </a:p>
          <a:p>
            <a:pPr marR="0" lvl="0" algn="l" defTabSz="914400" rtl="0" eaLnBrk="1" fontAlgn="auto" latinLnBrk="0" hangingPunct="1">
              <a:lnSpc>
                <a:spcPct val="100000"/>
              </a:lnSpc>
              <a:spcBef>
                <a:spcPts val="0"/>
              </a:spcBef>
              <a:spcAft>
                <a:spcPts val="0"/>
              </a:spcAft>
              <a:buClrTx/>
              <a:buSzTx/>
              <a:tabLst/>
              <a:defRPr/>
            </a:pPr>
            <a:r>
              <a:rPr kumimoji="0" lang="en-IE" sz="3600" b="0" i="0" u="none" strike="noStrike" kern="1200" cap="none" spc="0" normalizeH="0" baseline="0" noProof="0">
                <a:ln>
                  <a:noFill/>
                </a:ln>
                <a:solidFill>
                  <a:prstClr val="white"/>
                </a:solidFill>
                <a:effectLst/>
                <a:uLnTx/>
                <a:uFillTx/>
                <a:latin typeface="Aptos" panose="02110004020202020204"/>
                <a:ea typeface="+mn-ea"/>
                <a:cs typeface="+mn-cs"/>
              </a:rPr>
              <a:t>Quantitative - merged three datasets</a:t>
            </a:r>
          </a:p>
          <a:p>
            <a:pPr marL="342900" indent="-342900">
              <a:buFont typeface="Arial" panose="020B0604020202020204" pitchFamily="34" charset="0"/>
              <a:buChar char="•"/>
              <a:defRPr/>
            </a:pPr>
            <a:r>
              <a:rPr lang="en-IE" sz="3600">
                <a:solidFill>
                  <a:prstClr val="white"/>
                </a:solidFill>
              </a:rPr>
              <a:t>CSO SAPS data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3600">
                <a:solidFill>
                  <a:prstClr val="white"/>
                </a:solidFill>
                <a:latin typeface="Aptos" panose="02110004020202020204"/>
              </a:rPr>
              <a:t>Pobal Deprivation Index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3600">
                <a:solidFill>
                  <a:prstClr val="white"/>
                </a:solidFill>
                <a:latin typeface="Aptos" panose="02110004020202020204"/>
              </a:rPr>
              <a:t>SEAI data on Solar Installations from LACAP database</a:t>
            </a:r>
            <a:endParaRPr kumimoji="0" lang="en-IE" sz="3600" b="0" i="0" u="none" strike="noStrike" kern="1200" cap="none" spc="0" normalizeH="0" baseline="0" noProof="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36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5832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D871-4672-D152-2D90-44CFA7CC22C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63317-1F3E-B316-B84A-26A8371F459A}"/>
              </a:ext>
            </a:extLst>
          </p:cNvPr>
          <p:cNvSpPr>
            <a:spLocks noGrp="1"/>
          </p:cNvSpPr>
          <p:nvPr>
            <p:ph sz="quarter" idx="11"/>
          </p:nvPr>
        </p:nvSpPr>
        <p:spPr/>
        <p:txBody>
          <a:bodyPr/>
          <a:lstStyle/>
          <a:p>
            <a:endParaRPr lang="en-IE"/>
          </a:p>
        </p:txBody>
      </p:sp>
      <p:sp>
        <p:nvSpPr>
          <p:cNvPr id="7" name="Title 6">
            <a:extLst>
              <a:ext uri="{FF2B5EF4-FFF2-40B4-BE49-F238E27FC236}">
                <a16:creationId xmlns:a16="http://schemas.microsoft.com/office/drawing/2014/main" id="{9420D956-B597-DD10-20A9-AFDF33F8B68F}"/>
              </a:ext>
            </a:extLst>
          </p:cNvPr>
          <p:cNvSpPr>
            <a:spLocks noGrp="1"/>
          </p:cNvSpPr>
          <p:nvPr>
            <p:ph type="title"/>
          </p:nvPr>
        </p:nvSpPr>
        <p:spPr/>
        <p:txBody>
          <a:bodyPr/>
          <a:lstStyle/>
          <a:p>
            <a:endParaRPr lang="en-IE"/>
          </a:p>
        </p:txBody>
      </p:sp>
      <p:grpSp>
        <p:nvGrpSpPr>
          <p:cNvPr id="13" name="Group 12">
            <a:extLst>
              <a:ext uri="{FF2B5EF4-FFF2-40B4-BE49-F238E27FC236}">
                <a16:creationId xmlns:a16="http://schemas.microsoft.com/office/drawing/2014/main" id="{3025A2A3-9014-8CCF-9807-4F68C995E52D}"/>
              </a:ext>
            </a:extLst>
          </p:cNvPr>
          <p:cNvGrpSpPr/>
          <p:nvPr/>
        </p:nvGrpSpPr>
        <p:grpSpPr>
          <a:xfrm>
            <a:off x="141967" y="357808"/>
            <a:ext cx="11799662" cy="6309691"/>
            <a:chOff x="527125" y="521040"/>
            <a:chExt cx="11306100" cy="5819160"/>
          </a:xfrm>
        </p:grpSpPr>
        <p:pic>
          <p:nvPicPr>
            <p:cNvPr id="8" name="Picture 7" descr="A graph with different colored squares&#10;&#10;AI-generated content may be incorrect.">
              <a:extLst>
                <a:ext uri="{FF2B5EF4-FFF2-40B4-BE49-F238E27FC236}">
                  <a16:creationId xmlns:a16="http://schemas.microsoft.com/office/drawing/2014/main" id="{E941877E-F073-7A0E-39F3-73AB8E84A205}"/>
                </a:ext>
              </a:extLst>
            </p:cNvPr>
            <p:cNvPicPr>
              <a:picLocks noChangeAspect="1"/>
            </p:cNvPicPr>
            <p:nvPr/>
          </p:nvPicPr>
          <p:blipFill>
            <a:blip r:embed="rId3">
              <a:extLst>
                <a:ext uri="{28A0092B-C50C-407E-A947-70E740481C1C}">
                  <a14:useLocalDpi xmlns:a14="http://schemas.microsoft.com/office/drawing/2010/main" val="0"/>
                </a:ext>
              </a:extLst>
            </a:blip>
            <a:srcRect l="3298" t="4124"/>
            <a:stretch>
              <a:fillRect/>
            </a:stretch>
          </p:blipFill>
          <p:spPr>
            <a:xfrm>
              <a:off x="896459" y="887131"/>
              <a:ext cx="10936766" cy="5083737"/>
            </a:xfrm>
            <a:prstGeom prst="rect">
              <a:avLst/>
            </a:prstGeom>
            <a:ln>
              <a:solidFill>
                <a:schemeClr val="bg1"/>
              </a:solidFill>
            </a:ln>
          </p:spPr>
        </p:pic>
        <p:sp>
          <p:nvSpPr>
            <p:cNvPr id="9" name="TextBox 8">
              <a:extLst>
                <a:ext uri="{FF2B5EF4-FFF2-40B4-BE49-F238E27FC236}">
                  <a16:creationId xmlns:a16="http://schemas.microsoft.com/office/drawing/2014/main" id="{795E637D-4976-A9D2-F15B-1E9722BA7048}"/>
                </a:ext>
              </a:extLst>
            </p:cNvPr>
            <p:cNvSpPr txBox="1"/>
            <p:nvPr/>
          </p:nvSpPr>
          <p:spPr>
            <a:xfrm>
              <a:off x="896459" y="521040"/>
              <a:ext cx="10936766" cy="369332"/>
            </a:xfrm>
            <a:prstGeom prst="rect">
              <a:avLst/>
            </a:prstGeom>
            <a:solidFill>
              <a:schemeClr val="bg1"/>
            </a:solidFill>
            <a:ln>
              <a:noFill/>
            </a:ln>
          </p:spPr>
          <p:txBody>
            <a:bodyPr wrap="square" rtlCol="0">
              <a:spAutoFit/>
            </a:bodyPr>
            <a:lstStyle/>
            <a:p>
              <a:pPr algn="ctr"/>
              <a:r>
                <a:rPr lang="en-US"/>
                <a:t>Average Rate of Solar Installation by Household by Deprivation Level Nationally</a:t>
              </a:r>
              <a:endParaRPr lang="en-IE"/>
            </a:p>
          </p:txBody>
        </p:sp>
        <p:sp>
          <p:nvSpPr>
            <p:cNvPr id="11" name="TextBox 10">
              <a:extLst>
                <a:ext uri="{FF2B5EF4-FFF2-40B4-BE49-F238E27FC236}">
                  <a16:creationId xmlns:a16="http://schemas.microsoft.com/office/drawing/2014/main" id="{D5D6DBB5-28EB-E756-0F91-1AEFAD5C7B8E}"/>
                </a:ext>
              </a:extLst>
            </p:cNvPr>
            <p:cNvSpPr txBox="1"/>
            <p:nvPr/>
          </p:nvSpPr>
          <p:spPr>
            <a:xfrm rot="16200000">
              <a:off x="-2013121" y="3061288"/>
              <a:ext cx="5449828" cy="369332"/>
            </a:xfrm>
            <a:prstGeom prst="rect">
              <a:avLst/>
            </a:prstGeom>
            <a:solidFill>
              <a:schemeClr val="bg1"/>
            </a:solidFill>
            <a:ln>
              <a:noFill/>
            </a:ln>
          </p:spPr>
          <p:txBody>
            <a:bodyPr wrap="square" rtlCol="0">
              <a:spAutoFit/>
            </a:bodyPr>
            <a:lstStyle/>
            <a:p>
              <a:pPr algn="ctr"/>
              <a:r>
                <a:rPr lang="en-US"/>
                <a:t>Solar Installation Rate</a:t>
              </a:r>
              <a:endParaRPr lang="en-IE"/>
            </a:p>
          </p:txBody>
        </p:sp>
        <p:sp>
          <p:nvSpPr>
            <p:cNvPr id="12" name="TextBox 11">
              <a:extLst>
                <a:ext uri="{FF2B5EF4-FFF2-40B4-BE49-F238E27FC236}">
                  <a16:creationId xmlns:a16="http://schemas.microsoft.com/office/drawing/2014/main" id="{481B0A47-0804-27CE-95F2-E226CA1D1018}"/>
                </a:ext>
              </a:extLst>
            </p:cNvPr>
            <p:cNvSpPr txBox="1"/>
            <p:nvPr/>
          </p:nvSpPr>
          <p:spPr>
            <a:xfrm>
              <a:off x="527125" y="5970868"/>
              <a:ext cx="11306100" cy="369332"/>
            </a:xfrm>
            <a:prstGeom prst="rect">
              <a:avLst/>
            </a:prstGeom>
            <a:solidFill>
              <a:schemeClr val="bg1"/>
            </a:solidFill>
            <a:ln>
              <a:noFill/>
            </a:ln>
          </p:spPr>
          <p:txBody>
            <a:bodyPr wrap="square" rtlCol="0">
              <a:spAutoFit/>
            </a:bodyPr>
            <a:lstStyle/>
            <a:p>
              <a:pPr algn="ctr"/>
              <a:r>
                <a:rPr lang="en-US"/>
                <a:t>Deprivation Level (Pobal Deprivation Index)</a:t>
              </a:r>
              <a:endParaRPr lang="en-IE"/>
            </a:p>
          </p:txBody>
        </p:sp>
      </p:grpSp>
    </p:spTree>
    <p:extLst>
      <p:ext uri="{BB962C8B-B14F-4D97-AF65-F5344CB8AC3E}">
        <p14:creationId xmlns:p14="http://schemas.microsoft.com/office/powerpoint/2010/main" val="4274711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3AB45-F11E-221C-AA07-8A76C82CE6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B24115-F379-432A-A3F4-BC61A09F8358}"/>
              </a:ext>
            </a:extLst>
          </p:cNvPr>
          <p:cNvSpPr txBox="1"/>
          <p:nvPr/>
        </p:nvSpPr>
        <p:spPr>
          <a:xfrm>
            <a:off x="220133" y="254000"/>
            <a:ext cx="9643533" cy="59093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grpSp>
        <p:nvGrpSpPr>
          <p:cNvPr id="17" name="Group 16">
            <a:extLst>
              <a:ext uri="{FF2B5EF4-FFF2-40B4-BE49-F238E27FC236}">
                <a16:creationId xmlns:a16="http://schemas.microsoft.com/office/drawing/2014/main" id="{D52CA7E3-FF78-2BC4-3CC6-47F664869B7B}"/>
              </a:ext>
            </a:extLst>
          </p:cNvPr>
          <p:cNvGrpSpPr/>
          <p:nvPr/>
        </p:nvGrpSpPr>
        <p:grpSpPr>
          <a:xfrm>
            <a:off x="221481" y="687232"/>
            <a:ext cx="9649909" cy="5483535"/>
            <a:chOff x="206241" y="510541"/>
            <a:chExt cx="9649909" cy="5483535"/>
          </a:xfrm>
        </p:grpSpPr>
        <p:pic>
          <p:nvPicPr>
            <p:cNvPr id="16" name="Picture 15">
              <a:extLst>
                <a:ext uri="{FF2B5EF4-FFF2-40B4-BE49-F238E27FC236}">
                  <a16:creationId xmlns:a16="http://schemas.microsoft.com/office/drawing/2014/main" id="{EBF7C045-12DB-10FD-78A2-1BDC6094D458}"/>
                </a:ext>
              </a:extLst>
            </p:cNvPr>
            <p:cNvPicPr>
              <a:picLocks noChangeAspect="1"/>
            </p:cNvPicPr>
            <p:nvPr/>
          </p:nvPicPr>
          <p:blipFill>
            <a:blip r:embed="rId3"/>
            <a:stretch>
              <a:fillRect/>
            </a:stretch>
          </p:blipFill>
          <p:spPr>
            <a:xfrm>
              <a:off x="5008903" y="861869"/>
              <a:ext cx="4840644" cy="2749534"/>
            </a:xfrm>
            <a:prstGeom prst="rect">
              <a:avLst/>
            </a:prstGeom>
          </p:spPr>
        </p:pic>
        <p:pic>
          <p:nvPicPr>
            <p:cNvPr id="14" name="Picture 13">
              <a:extLst>
                <a:ext uri="{FF2B5EF4-FFF2-40B4-BE49-F238E27FC236}">
                  <a16:creationId xmlns:a16="http://schemas.microsoft.com/office/drawing/2014/main" id="{112F7818-7FA3-CF78-6700-E4F4C0131E52}"/>
                </a:ext>
              </a:extLst>
            </p:cNvPr>
            <p:cNvPicPr>
              <a:picLocks noChangeAspect="1"/>
            </p:cNvPicPr>
            <p:nvPr/>
          </p:nvPicPr>
          <p:blipFill>
            <a:blip r:embed="rId4"/>
            <a:stretch>
              <a:fillRect/>
            </a:stretch>
          </p:blipFill>
          <p:spPr>
            <a:xfrm>
              <a:off x="531441" y="863926"/>
              <a:ext cx="4804064" cy="2706859"/>
            </a:xfrm>
            <a:prstGeom prst="rect">
              <a:avLst/>
            </a:prstGeom>
          </p:spPr>
        </p:pic>
        <p:pic>
          <p:nvPicPr>
            <p:cNvPr id="12" name="Picture 11">
              <a:extLst>
                <a:ext uri="{FF2B5EF4-FFF2-40B4-BE49-F238E27FC236}">
                  <a16:creationId xmlns:a16="http://schemas.microsoft.com/office/drawing/2014/main" id="{721E0F45-2A07-9AC4-0DB1-88EB6E08D5F1}"/>
                </a:ext>
              </a:extLst>
            </p:cNvPr>
            <p:cNvPicPr>
              <a:picLocks noChangeAspect="1"/>
            </p:cNvPicPr>
            <p:nvPr/>
          </p:nvPicPr>
          <p:blipFill>
            <a:blip r:embed="rId5"/>
            <a:srcRect b="12090"/>
            <a:stretch>
              <a:fillRect/>
            </a:stretch>
          </p:blipFill>
          <p:spPr>
            <a:xfrm>
              <a:off x="5008903" y="3555518"/>
              <a:ext cx="4834547" cy="2438556"/>
            </a:xfrm>
            <a:prstGeom prst="rect">
              <a:avLst/>
            </a:prstGeom>
          </p:spPr>
        </p:pic>
        <p:pic>
          <p:nvPicPr>
            <p:cNvPr id="10" name="Picture 9">
              <a:extLst>
                <a:ext uri="{FF2B5EF4-FFF2-40B4-BE49-F238E27FC236}">
                  <a16:creationId xmlns:a16="http://schemas.microsoft.com/office/drawing/2014/main" id="{AAD3568D-72BF-50C2-9ED2-BC5DFB6B587F}"/>
                </a:ext>
              </a:extLst>
            </p:cNvPr>
            <p:cNvPicPr>
              <a:picLocks noChangeAspect="1"/>
            </p:cNvPicPr>
            <p:nvPr/>
          </p:nvPicPr>
          <p:blipFill>
            <a:blip r:embed="rId6"/>
            <a:srcRect b="22465"/>
            <a:stretch>
              <a:fillRect/>
            </a:stretch>
          </p:blipFill>
          <p:spPr>
            <a:xfrm>
              <a:off x="446089" y="3557136"/>
              <a:ext cx="4889416" cy="2108224"/>
            </a:xfrm>
            <a:prstGeom prst="rect">
              <a:avLst/>
            </a:prstGeom>
          </p:spPr>
        </p:pic>
        <p:sp>
          <p:nvSpPr>
            <p:cNvPr id="3" name="TextBox 2">
              <a:extLst>
                <a:ext uri="{FF2B5EF4-FFF2-40B4-BE49-F238E27FC236}">
                  <a16:creationId xmlns:a16="http://schemas.microsoft.com/office/drawing/2014/main" id="{91E33787-BB38-8109-73AD-6CDCA6FC317C}"/>
                </a:ext>
              </a:extLst>
            </p:cNvPr>
            <p:cNvSpPr txBox="1"/>
            <p:nvPr/>
          </p:nvSpPr>
          <p:spPr>
            <a:xfrm>
              <a:off x="371475" y="510541"/>
              <a:ext cx="9484675" cy="369332"/>
            </a:xfrm>
            <a:prstGeom prst="rect">
              <a:avLst/>
            </a:prstGeom>
            <a:solidFill>
              <a:schemeClr val="bg1"/>
            </a:solidFill>
            <a:ln>
              <a:noFill/>
            </a:ln>
          </p:spPr>
          <p:txBody>
            <a:bodyPr wrap="square" rtlCol="0">
              <a:spAutoFit/>
            </a:bodyPr>
            <a:lstStyle/>
            <a:p>
              <a:pPr algn="ctr"/>
              <a:r>
                <a:rPr lang="en-US"/>
                <a:t>Average Rate of Solar Installation by Household by Deprivation Level By County</a:t>
              </a:r>
              <a:endParaRPr lang="en-IE"/>
            </a:p>
          </p:txBody>
        </p:sp>
        <p:sp>
          <p:nvSpPr>
            <p:cNvPr id="4" name="TextBox 3">
              <a:extLst>
                <a:ext uri="{FF2B5EF4-FFF2-40B4-BE49-F238E27FC236}">
                  <a16:creationId xmlns:a16="http://schemas.microsoft.com/office/drawing/2014/main" id="{A7E86FFD-98DE-5D1D-ED36-255FBE274F92}"/>
                </a:ext>
              </a:extLst>
            </p:cNvPr>
            <p:cNvSpPr txBox="1"/>
            <p:nvPr/>
          </p:nvSpPr>
          <p:spPr>
            <a:xfrm rot="16200000">
              <a:off x="-2350860" y="3067643"/>
              <a:ext cx="5483534" cy="369332"/>
            </a:xfrm>
            <a:prstGeom prst="rect">
              <a:avLst/>
            </a:prstGeom>
            <a:solidFill>
              <a:schemeClr val="bg1"/>
            </a:solidFill>
            <a:ln>
              <a:noFill/>
            </a:ln>
          </p:spPr>
          <p:txBody>
            <a:bodyPr wrap="square" rtlCol="0">
              <a:spAutoFit/>
            </a:bodyPr>
            <a:lstStyle/>
            <a:p>
              <a:pPr algn="ctr"/>
              <a:r>
                <a:rPr lang="en-US"/>
                <a:t>Solar Installation Rate</a:t>
              </a:r>
              <a:endParaRPr lang="en-IE"/>
            </a:p>
          </p:txBody>
        </p:sp>
        <p:sp>
          <p:nvSpPr>
            <p:cNvPr id="6" name="TextBox 5">
              <a:extLst>
                <a:ext uri="{FF2B5EF4-FFF2-40B4-BE49-F238E27FC236}">
                  <a16:creationId xmlns:a16="http://schemas.microsoft.com/office/drawing/2014/main" id="{F6727375-FE95-438E-C816-41F972A8BD24}"/>
                </a:ext>
              </a:extLst>
            </p:cNvPr>
            <p:cNvSpPr txBox="1"/>
            <p:nvPr/>
          </p:nvSpPr>
          <p:spPr>
            <a:xfrm>
              <a:off x="258664" y="5624742"/>
              <a:ext cx="9584786" cy="369332"/>
            </a:xfrm>
            <a:prstGeom prst="rect">
              <a:avLst/>
            </a:prstGeom>
            <a:solidFill>
              <a:schemeClr val="bg1"/>
            </a:solidFill>
            <a:ln>
              <a:noFill/>
            </a:ln>
          </p:spPr>
          <p:txBody>
            <a:bodyPr wrap="square" rtlCol="0">
              <a:spAutoFit/>
            </a:bodyPr>
            <a:lstStyle/>
            <a:p>
              <a:pPr algn="ctr"/>
              <a:r>
                <a:rPr lang="en-US"/>
                <a:t>Deprivation Level (Pobal Deprivation Index)</a:t>
              </a:r>
              <a:endParaRPr lang="en-IE"/>
            </a:p>
          </p:txBody>
        </p:sp>
      </p:grpSp>
    </p:spTree>
    <p:extLst>
      <p:ext uri="{BB962C8B-B14F-4D97-AF65-F5344CB8AC3E}">
        <p14:creationId xmlns:p14="http://schemas.microsoft.com/office/powerpoint/2010/main" val="911147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8C6FB9-8705-3F6E-3610-3C4DE4997C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C7E9A3-EB91-BC97-DDB7-81615047ACA5}"/>
              </a:ext>
            </a:extLst>
          </p:cNvPr>
          <p:cNvSpPr>
            <a:spLocks noGrp="1"/>
          </p:cNvSpPr>
          <p:nvPr>
            <p:ph sz="quarter" idx="11"/>
          </p:nvPr>
        </p:nvSpPr>
        <p:spPr/>
        <p:txBody>
          <a:bodyPr/>
          <a:lstStyle/>
          <a:p>
            <a:endParaRPr lang="en-IE"/>
          </a:p>
        </p:txBody>
      </p:sp>
      <p:sp>
        <p:nvSpPr>
          <p:cNvPr id="7" name="Title 6">
            <a:extLst>
              <a:ext uri="{FF2B5EF4-FFF2-40B4-BE49-F238E27FC236}">
                <a16:creationId xmlns:a16="http://schemas.microsoft.com/office/drawing/2014/main" id="{2F48CF46-64E9-ED98-7924-B9EFCE0C326C}"/>
              </a:ext>
            </a:extLst>
          </p:cNvPr>
          <p:cNvSpPr>
            <a:spLocks noGrp="1"/>
          </p:cNvSpPr>
          <p:nvPr>
            <p:ph type="title"/>
          </p:nvPr>
        </p:nvSpPr>
        <p:spPr>
          <a:xfrm>
            <a:off x="250371" y="75584"/>
            <a:ext cx="10515600" cy="1325563"/>
          </a:xfrm>
        </p:spPr>
        <p:txBody>
          <a:bodyPr/>
          <a:lstStyle/>
          <a:p>
            <a:endParaRPr lang="en-IE"/>
          </a:p>
        </p:txBody>
      </p:sp>
      <p:pic>
        <p:nvPicPr>
          <p:cNvPr id="2" name="Picture 1">
            <a:extLst>
              <a:ext uri="{FF2B5EF4-FFF2-40B4-BE49-F238E27FC236}">
                <a16:creationId xmlns:a16="http://schemas.microsoft.com/office/drawing/2014/main" id="{3774C87B-2A4C-1B56-0A2F-7DE8CDCBC128}"/>
              </a:ext>
            </a:extLst>
          </p:cNvPr>
          <p:cNvPicPr>
            <a:picLocks noChangeAspect="1"/>
          </p:cNvPicPr>
          <p:nvPr/>
        </p:nvPicPr>
        <p:blipFill>
          <a:blip r:embed="rId3"/>
          <a:srcRect l="1213" t="653" r="221" b="7304"/>
          <a:stretch>
            <a:fillRect/>
          </a:stretch>
        </p:blipFill>
        <p:spPr>
          <a:xfrm>
            <a:off x="358775" y="498873"/>
            <a:ext cx="11619744" cy="5719093"/>
          </a:xfrm>
          <a:prstGeom prst="rect">
            <a:avLst/>
          </a:prstGeom>
        </p:spPr>
      </p:pic>
      <p:sp>
        <p:nvSpPr>
          <p:cNvPr id="3" name="TextBox 2">
            <a:extLst>
              <a:ext uri="{FF2B5EF4-FFF2-40B4-BE49-F238E27FC236}">
                <a16:creationId xmlns:a16="http://schemas.microsoft.com/office/drawing/2014/main" id="{97A14708-ADBC-A6B7-9232-E51DDE62E3C1}"/>
              </a:ext>
            </a:extLst>
          </p:cNvPr>
          <p:cNvSpPr txBox="1"/>
          <p:nvPr/>
        </p:nvSpPr>
        <p:spPr>
          <a:xfrm>
            <a:off x="358775" y="129541"/>
            <a:ext cx="11619744" cy="369332"/>
          </a:xfrm>
          <a:prstGeom prst="rect">
            <a:avLst/>
          </a:prstGeom>
          <a:solidFill>
            <a:schemeClr val="bg1"/>
          </a:solidFill>
          <a:ln>
            <a:noFill/>
          </a:ln>
        </p:spPr>
        <p:txBody>
          <a:bodyPr wrap="square" rtlCol="0">
            <a:spAutoFit/>
          </a:bodyPr>
          <a:lstStyle/>
          <a:p>
            <a:pPr algn="ctr"/>
            <a:r>
              <a:rPr lang="en-US"/>
              <a:t>Average Rate of Solar Installation by Household by Deprivation Level By County</a:t>
            </a:r>
            <a:endParaRPr lang="en-IE"/>
          </a:p>
        </p:txBody>
      </p:sp>
      <p:sp>
        <p:nvSpPr>
          <p:cNvPr id="4" name="TextBox 3">
            <a:extLst>
              <a:ext uri="{FF2B5EF4-FFF2-40B4-BE49-F238E27FC236}">
                <a16:creationId xmlns:a16="http://schemas.microsoft.com/office/drawing/2014/main" id="{F4D34522-E33C-9EB3-A1F3-60416C3C3113}"/>
              </a:ext>
            </a:extLst>
          </p:cNvPr>
          <p:cNvSpPr txBox="1"/>
          <p:nvPr/>
        </p:nvSpPr>
        <p:spPr>
          <a:xfrm rot="16200000">
            <a:off x="-2418273" y="2798186"/>
            <a:ext cx="5719095" cy="381806"/>
          </a:xfrm>
          <a:prstGeom prst="rect">
            <a:avLst/>
          </a:prstGeom>
          <a:solidFill>
            <a:schemeClr val="bg1"/>
          </a:solidFill>
          <a:ln>
            <a:noFill/>
          </a:ln>
        </p:spPr>
        <p:txBody>
          <a:bodyPr wrap="square" rtlCol="0">
            <a:spAutoFit/>
          </a:bodyPr>
          <a:lstStyle/>
          <a:p>
            <a:pPr algn="ctr"/>
            <a:r>
              <a:rPr lang="en-US"/>
              <a:t>Solar Installation Rate</a:t>
            </a:r>
            <a:endParaRPr lang="en-IE"/>
          </a:p>
        </p:txBody>
      </p:sp>
      <p:sp>
        <p:nvSpPr>
          <p:cNvPr id="6" name="TextBox 5">
            <a:extLst>
              <a:ext uri="{FF2B5EF4-FFF2-40B4-BE49-F238E27FC236}">
                <a16:creationId xmlns:a16="http://schemas.microsoft.com/office/drawing/2014/main" id="{DAA7B59C-5513-8702-3B55-E924A4B89A3E}"/>
              </a:ext>
            </a:extLst>
          </p:cNvPr>
          <p:cNvSpPr txBox="1"/>
          <p:nvPr/>
        </p:nvSpPr>
        <p:spPr>
          <a:xfrm>
            <a:off x="1682045" y="6206677"/>
            <a:ext cx="9414934" cy="374749"/>
          </a:xfrm>
          <a:prstGeom prst="rect">
            <a:avLst/>
          </a:prstGeom>
          <a:solidFill>
            <a:schemeClr val="bg1"/>
          </a:solidFill>
          <a:ln>
            <a:noFill/>
          </a:ln>
        </p:spPr>
        <p:txBody>
          <a:bodyPr wrap="square" rtlCol="0">
            <a:spAutoFit/>
          </a:bodyPr>
          <a:lstStyle/>
          <a:p>
            <a:pPr algn="ctr"/>
            <a:r>
              <a:rPr lang="en-US"/>
              <a:t>Deprivation Level (Pobal Deprivation Index)</a:t>
            </a:r>
            <a:endParaRPr lang="en-IE"/>
          </a:p>
        </p:txBody>
      </p:sp>
    </p:spTree>
    <p:extLst>
      <p:ext uri="{BB962C8B-B14F-4D97-AF65-F5344CB8AC3E}">
        <p14:creationId xmlns:p14="http://schemas.microsoft.com/office/powerpoint/2010/main" val="822241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65D088-44EF-A6CA-4578-D49FCEBC8426}"/>
              </a:ext>
            </a:extLst>
          </p:cNvPr>
          <p:cNvSpPr>
            <a:spLocks noGrp="1"/>
          </p:cNvSpPr>
          <p:nvPr>
            <p:ph type="title"/>
          </p:nvPr>
        </p:nvSpPr>
        <p:spPr/>
        <p:txBody>
          <a:bodyPr/>
          <a:lstStyle/>
          <a:p>
            <a:endParaRPr lang="en-IE"/>
          </a:p>
        </p:txBody>
      </p:sp>
      <p:sp>
        <p:nvSpPr>
          <p:cNvPr id="6" name="Content Placeholder 5">
            <a:extLst>
              <a:ext uri="{FF2B5EF4-FFF2-40B4-BE49-F238E27FC236}">
                <a16:creationId xmlns:a16="http://schemas.microsoft.com/office/drawing/2014/main" id="{DF744DD3-4716-C14A-726D-2684B0F03FD4}"/>
              </a:ext>
            </a:extLst>
          </p:cNvPr>
          <p:cNvSpPr>
            <a:spLocks noGrp="1"/>
          </p:cNvSpPr>
          <p:nvPr>
            <p:ph sz="quarter" idx="11"/>
          </p:nvPr>
        </p:nvSpPr>
        <p:spPr/>
        <p:txBody>
          <a:bodyPr/>
          <a:lstStyle/>
          <a:p>
            <a:endParaRPr lang="en-IE"/>
          </a:p>
        </p:txBody>
      </p:sp>
      <p:sp>
        <p:nvSpPr>
          <p:cNvPr id="7" name="Text Placeholder 6">
            <a:extLst>
              <a:ext uri="{FF2B5EF4-FFF2-40B4-BE49-F238E27FC236}">
                <a16:creationId xmlns:a16="http://schemas.microsoft.com/office/drawing/2014/main" id="{B07287EC-AE58-1FC4-FE89-DEC3424C5A13}"/>
              </a:ext>
            </a:extLst>
          </p:cNvPr>
          <p:cNvSpPr>
            <a:spLocks noGrp="1"/>
          </p:cNvSpPr>
          <p:nvPr>
            <p:ph type="body" sz="quarter" idx="12"/>
          </p:nvPr>
        </p:nvSpPr>
        <p:spPr/>
        <p:txBody>
          <a:bodyPr/>
          <a:lstStyle/>
          <a:p>
            <a:endParaRPr lang="en-IE"/>
          </a:p>
        </p:txBody>
      </p:sp>
      <p:pic>
        <p:nvPicPr>
          <p:cNvPr id="4" name="Picture 3">
            <a:extLst>
              <a:ext uri="{FF2B5EF4-FFF2-40B4-BE49-F238E27FC236}">
                <a16:creationId xmlns:a16="http://schemas.microsoft.com/office/drawing/2014/main" id="{63BC2785-FBB5-DDEC-BBC3-EA59C0449FC3}"/>
              </a:ext>
            </a:extLst>
          </p:cNvPr>
          <p:cNvPicPr>
            <a:picLocks noChangeAspect="1"/>
          </p:cNvPicPr>
          <p:nvPr/>
        </p:nvPicPr>
        <p:blipFill>
          <a:blip r:embed="rId2"/>
          <a:stretch>
            <a:fillRect/>
          </a:stretch>
        </p:blipFill>
        <p:spPr>
          <a:xfrm>
            <a:off x="2532861" y="86974"/>
            <a:ext cx="5849139" cy="6684052"/>
          </a:xfrm>
          <a:prstGeom prst="rect">
            <a:avLst/>
          </a:prstGeom>
        </p:spPr>
      </p:pic>
    </p:spTree>
    <p:extLst>
      <p:ext uri="{BB962C8B-B14F-4D97-AF65-F5344CB8AC3E}">
        <p14:creationId xmlns:p14="http://schemas.microsoft.com/office/powerpoint/2010/main" val="596054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0487F-135A-6193-2146-F1CF22B0E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6A9F5-EDB5-FE9D-D191-8711A55E585E}"/>
              </a:ext>
            </a:extLst>
          </p:cNvPr>
          <p:cNvSpPr txBox="1">
            <a:spLocks/>
          </p:cNvSpPr>
          <p:nvPr/>
        </p:nvSpPr>
        <p:spPr>
          <a:xfrm>
            <a:off x="562570" y="286366"/>
            <a:ext cx="9541714" cy="2563514"/>
          </a:xfrm>
          <a:prstGeom prst="rect">
            <a:avLst/>
          </a:prstGeom>
        </p:spPr>
        <p:txBody>
          <a:bodyPr vert="horz" lIns="91440" tIns="45720" rIns="91440" bIns="45720" rtlCol="0" anchor="t">
            <a:normAutofit fontScale="92500" lnSpcReduction="10000"/>
          </a:bodyPr>
          <a:lstStyle>
            <a:lvl1pPr algn="l" defTabSz="45721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0" i="0" u="none" strike="noStrike" kern="1200" cap="none" spc="0" normalizeH="0" baseline="0" noProof="0">
                <a:ln>
                  <a:noFill/>
                </a:ln>
                <a:solidFill>
                  <a:prstClr val="white"/>
                </a:solidFill>
                <a:effectLst/>
                <a:uLnTx/>
                <a:uFillTx/>
                <a:latin typeface="Aptos" panose="02110004020202020204"/>
                <a:ea typeface="+mn-ea"/>
                <a:cs typeface="+mn-cs"/>
              </a:rPr>
              <a:t>Main Findings </a:t>
            </a:r>
          </a:p>
          <a:p>
            <a:pPr marL="342900" indent="-342900" defTabSz="914400">
              <a:spcBef>
                <a:spcPts val="0"/>
              </a:spcBef>
              <a:buFont typeface="Arial" panose="020B0604020202020204" pitchFamily="34" charset="0"/>
              <a:buChar char="•"/>
              <a:defRPr/>
            </a:pPr>
            <a:r>
              <a:rPr lang="en-IE" sz="3600">
                <a:solidFill>
                  <a:prstClr val="white"/>
                </a:solidFill>
                <a:latin typeface="Aptos" panose="02110004020202020204"/>
                <a:ea typeface="+mn-ea"/>
                <a:cs typeface="+mn-cs"/>
              </a:rPr>
              <a:t>National figures show a clear negative correlation between levels of deprivation and domestic solar installations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600" b="0" i="0" u="none" strike="noStrike" kern="1200" cap="none" spc="0" normalizeH="0" baseline="0" noProof="0">
                <a:ln>
                  <a:noFill/>
                </a:ln>
                <a:solidFill>
                  <a:prstClr val="white"/>
                </a:solidFill>
                <a:effectLst/>
                <a:uLnTx/>
                <a:uFillTx/>
                <a:latin typeface="Aptos" panose="02110004020202020204"/>
                <a:ea typeface="+mn-ea"/>
                <a:cs typeface="+mn-cs"/>
              </a:rPr>
              <a:t>More variation at a local level</a:t>
            </a:r>
          </a:p>
        </p:txBody>
      </p:sp>
      <p:sp>
        <p:nvSpPr>
          <p:cNvPr id="3" name="Content Placeholder 4">
            <a:extLst>
              <a:ext uri="{FF2B5EF4-FFF2-40B4-BE49-F238E27FC236}">
                <a16:creationId xmlns:a16="http://schemas.microsoft.com/office/drawing/2014/main" id="{2853E4BE-C81A-E01F-860E-51001BE9C497}"/>
              </a:ext>
            </a:extLst>
          </p:cNvPr>
          <p:cNvSpPr txBox="1">
            <a:spLocks/>
          </p:cNvSpPr>
          <p:nvPr/>
        </p:nvSpPr>
        <p:spPr>
          <a:xfrm>
            <a:off x="562570" y="3063240"/>
            <a:ext cx="10836950" cy="3901440"/>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E" sz="3600">
                <a:solidFill>
                  <a:prstClr val="white"/>
                </a:solidFill>
              </a:rPr>
              <a:t>Next Steps – explore this variation </a:t>
            </a:r>
          </a:p>
          <a:p>
            <a:pPr marL="342900" indent="-342900">
              <a:buFont typeface="Arial" panose="020B0604020202020204" pitchFamily="34" charset="0"/>
              <a:buChar char="•"/>
              <a:defRPr/>
            </a:pPr>
            <a:r>
              <a:rPr lang="en-IE" sz="3600">
                <a:solidFill>
                  <a:prstClr val="white"/>
                </a:solidFill>
              </a:rPr>
              <a:t>Qualitative Approach</a:t>
            </a:r>
            <a:endParaRPr lang="en-IE">
              <a:solidFill>
                <a:prstClr val="white"/>
              </a:solidFill>
            </a:endParaRPr>
          </a:p>
          <a:p>
            <a:pPr marL="342900" indent="-342900">
              <a:buFont typeface="Arial" panose="020B0604020202020204" pitchFamily="34" charset="0"/>
              <a:buChar char="•"/>
              <a:defRPr/>
            </a:pPr>
            <a:r>
              <a:rPr lang="en-IE" sz="3600">
                <a:solidFill>
                  <a:prstClr val="white"/>
                </a:solidFill>
              </a:rPr>
              <a:t>Interviewing  </a:t>
            </a:r>
            <a:r>
              <a:rPr lang="en-US" sz="3600">
                <a:solidFill>
                  <a:prstClr val="white"/>
                </a:solidFill>
              </a:rPr>
              <a:t>key stakeholders working at county and regional levels </a:t>
            </a:r>
            <a:endParaRPr lang="en-IE" sz="3600">
              <a:solidFill>
                <a:prstClr val="white"/>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3600">
                <a:solidFill>
                  <a:prstClr val="white"/>
                </a:solidFill>
                <a:latin typeface="Aptos" panose="02110004020202020204"/>
              </a:rPr>
              <a:t>Exploring perspectives on local and regional policies and processes that may help explain the discrepancies</a:t>
            </a:r>
            <a:endParaRPr lang="en-IE" sz="3600" b="0" i="0" u="none" strike="noStrike" kern="1200" cap="none" spc="0" normalizeH="0" baseline="0" noProof="0">
              <a:ln>
                <a:noFill/>
              </a:ln>
              <a:solidFill>
                <a:prstClr val="white"/>
              </a:solidFill>
              <a:effectLst/>
              <a:uLnTx/>
              <a:uFillTx/>
              <a:latin typeface="Aptos" panose="02110004020202020204"/>
            </a:endParaRPr>
          </a:p>
          <a:p>
            <a:pPr marL="342900" indent="-342900">
              <a:buFont typeface="Arial" panose="020B0604020202020204" pitchFamily="34" charset="0"/>
              <a:buChar char="•"/>
              <a:defRPr/>
            </a:pPr>
            <a:r>
              <a:rPr lang="en-IE" sz="3300">
                <a:solidFill>
                  <a:prstClr val="white"/>
                </a:solidFill>
                <a:latin typeface="Aptos" panose="02110004020202020204"/>
              </a:rPr>
              <a:t>Are local level actions helping improve energy justice?</a:t>
            </a:r>
            <a:endParaRPr lang="en-IE" sz="3600" b="0" i="0" u="none" strike="noStrike" kern="1200" cap="none" spc="0" normalizeH="0" baseline="0" noProof="0">
              <a:ln>
                <a:noFill/>
              </a:ln>
              <a:solidFill>
                <a:prstClr val="white"/>
              </a:solidFill>
              <a:effectLst/>
              <a:uLnTx/>
              <a:uFillTx/>
              <a:latin typeface="Aptos" panose="02110004020202020204"/>
            </a:endParaRPr>
          </a:p>
          <a:p>
            <a:pPr marL="342900" indent="-342900">
              <a:buFont typeface="Arial" panose="020B0604020202020204" pitchFamily="34" charset="0"/>
              <a:buChar char="•"/>
              <a:defRPr/>
            </a:pPr>
            <a:endParaRPr lang="en-IE" sz="3600">
              <a:solidFill>
                <a:prstClr val="white"/>
              </a:solidFill>
              <a:latin typeface="Aptos" panose="02110004020202020204"/>
            </a:endParaRPr>
          </a:p>
        </p:txBody>
      </p:sp>
    </p:spTree>
    <p:extLst>
      <p:ext uri="{BB962C8B-B14F-4D97-AF65-F5344CB8AC3E}">
        <p14:creationId xmlns:p14="http://schemas.microsoft.com/office/powerpoint/2010/main" val="327801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04E7-A50B-28ED-B6B9-64DD43B21A25}"/>
            </a:ext>
          </a:extLst>
        </p:cNvPr>
        <p:cNvGrpSpPr/>
        <p:nvPr/>
      </p:nvGrpSpPr>
      <p:grpSpPr>
        <a:xfrm>
          <a:off x="0" y="0"/>
          <a:ext cx="0" cy="0"/>
          <a:chOff x="0" y="0"/>
          <a:chExt cx="0" cy="0"/>
        </a:xfrm>
      </p:grpSpPr>
      <p:sp>
        <p:nvSpPr>
          <p:cNvPr id="26" name="Title 1">
            <a:extLst>
              <a:ext uri="{FF2B5EF4-FFF2-40B4-BE49-F238E27FC236}">
                <a16:creationId xmlns:a16="http://schemas.microsoft.com/office/drawing/2014/main" id="{1458E1D1-C140-1591-A257-AD317B65F1F2}"/>
              </a:ext>
            </a:extLst>
          </p:cNvPr>
          <p:cNvSpPr>
            <a:spLocks noGrp="1"/>
          </p:cNvSpPr>
          <p:nvPr>
            <p:ph type="title"/>
          </p:nvPr>
        </p:nvSpPr>
        <p:spPr>
          <a:xfrm>
            <a:off x="4445998" y="424851"/>
            <a:ext cx="7388650" cy="894802"/>
          </a:xfrm>
        </p:spPr>
        <p:txBody>
          <a:bodyPr/>
          <a:lstStyle/>
          <a:p>
            <a:r>
              <a:rPr lang="en-US"/>
              <a:t>Connect With Me :</a:t>
            </a:r>
          </a:p>
        </p:txBody>
      </p:sp>
      <p:pic>
        <p:nvPicPr>
          <p:cNvPr id="4" name="Picture 3" descr="A qr code with a star in the middle&#10;&#10;AI-generated content may be incorrect.">
            <a:extLst>
              <a:ext uri="{FF2B5EF4-FFF2-40B4-BE49-F238E27FC236}">
                <a16:creationId xmlns:a16="http://schemas.microsoft.com/office/drawing/2014/main" id="{319753C3-4DB3-051B-7776-4A493D753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906" y="1601788"/>
            <a:ext cx="4892675" cy="4892675"/>
          </a:xfrm>
          <a:prstGeom prst="rect">
            <a:avLst/>
          </a:prstGeom>
          <a:noFill/>
        </p:spPr>
      </p:pic>
      <p:sp>
        <p:nvSpPr>
          <p:cNvPr id="27" name="Text Placeholder 3">
            <a:extLst>
              <a:ext uri="{FF2B5EF4-FFF2-40B4-BE49-F238E27FC236}">
                <a16:creationId xmlns:a16="http://schemas.microsoft.com/office/drawing/2014/main" id="{572B2A7C-FF94-10B3-A14D-609A7939FB80}"/>
              </a:ext>
            </a:extLst>
          </p:cNvPr>
          <p:cNvSpPr>
            <a:spLocks noGrp="1"/>
          </p:cNvSpPr>
          <p:nvPr>
            <p:ph type="body" sz="quarter" idx="12"/>
          </p:nvPr>
        </p:nvSpPr>
        <p:spPr>
          <a:xfrm>
            <a:off x="549275" y="1778000"/>
            <a:ext cx="3473450" cy="4622800"/>
          </a:xfrm>
        </p:spPr>
        <p:txBody>
          <a:bodyPr>
            <a:normAutofit/>
          </a:bodyPr>
          <a:lstStyle/>
          <a:p>
            <a:r>
              <a:rPr lang="en-US" sz="4000"/>
              <a:t>Questions or</a:t>
            </a:r>
          </a:p>
          <a:p>
            <a:r>
              <a:rPr lang="en-US" sz="4000"/>
              <a:t>Comments?</a:t>
            </a:r>
          </a:p>
          <a:p>
            <a:endParaRPr lang="en-US" sz="4000"/>
          </a:p>
          <a:p>
            <a:r>
              <a:rPr lang="en-US" sz="4000"/>
              <a:t>Please Get In Touch!</a:t>
            </a:r>
          </a:p>
        </p:txBody>
      </p:sp>
      <p:pic>
        <p:nvPicPr>
          <p:cNvPr id="6" name="Picture 5" descr="A close-up of a person smiling&#10;&#10;Description automatically generated">
            <a:extLst>
              <a:ext uri="{FF2B5EF4-FFF2-40B4-BE49-F238E27FC236}">
                <a16:creationId xmlns:a16="http://schemas.microsoft.com/office/drawing/2014/main" id="{59FFFA7E-EAC1-B68B-C5FE-38FDF05D9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472" y="730250"/>
            <a:ext cx="1018822" cy="1447800"/>
          </a:xfrm>
          <a:prstGeom prst="ellipse">
            <a:avLst/>
          </a:prstGeom>
          <a:ln w="190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66006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E0683-9D00-2FF6-D407-3A6246E039F1}"/>
              </a:ext>
            </a:extLst>
          </p:cNvPr>
          <p:cNvSpPr>
            <a:spLocks noGrp="1"/>
          </p:cNvSpPr>
          <p:nvPr>
            <p:ph type="title" idx="4294967295"/>
          </p:nvPr>
        </p:nvSpPr>
        <p:spPr>
          <a:xfrm>
            <a:off x="1089230" y="2294347"/>
            <a:ext cx="9593263" cy="2269305"/>
          </a:xfrm>
        </p:spPr>
        <p:txBody>
          <a:bodyPr>
            <a:normAutofit fontScale="90000"/>
          </a:bodyPr>
          <a:lstStyle/>
          <a:p>
            <a:pPr algn="ctr"/>
            <a:r>
              <a:rPr lang="en-IE">
                <a:solidFill>
                  <a:srgbClr val="FFB100"/>
                </a:solidFill>
              </a:rPr>
              <a:t>Community Benefit Funding and Ireland's Energy Transition</a:t>
            </a:r>
            <a:br>
              <a:rPr lang="en-IE">
                <a:solidFill>
                  <a:srgbClr val="FFB100"/>
                </a:solidFill>
              </a:rPr>
            </a:br>
            <a:br>
              <a:rPr lang="en-IE">
                <a:solidFill>
                  <a:srgbClr val="FFB100"/>
                </a:solidFill>
              </a:rPr>
            </a:br>
            <a:r>
              <a:rPr lang="en-IE">
                <a:solidFill>
                  <a:srgbClr val="FFB100"/>
                </a:solidFill>
              </a:rPr>
              <a:t>Dr Evan Boyle</a:t>
            </a:r>
          </a:p>
        </p:txBody>
      </p:sp>
      <p:sp>
        <p:nvSpPr>
          <p:cNvPr id="6" name="TextBox 5">
            <a:extLst>
              <a:ext uri="{FF2B5EF4-FFF2-40B4-BE49-F238E27FC236}">
                <a16:creationId xmlns:a16="http://schemas.microsoft.com/office/drawing/2014/main" id="{06A77505-D2D5-F6C3-75AF-3DF2634DB356}"/>
              </a:ext>
            </a:extLst>
          </p:cNvPr>
          <p:cNvSpPr txBox="1"/>
          <p:nvPr/>
        </p:nvSpPr>
        <p:spPr>
          <a:xfrm>
            <a:off x="121616" y="197962"/>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656420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016B2-6EE6-1419-CA1B-693E69155800}"/>
              </a:ext>
            </a:extLst>
          </p:cNvPr>
          <p:cNvSpPr>
            <a:spLocks noGrp="1"/>
          </p:cNvSpPr>
          <p:nvPr>
            <p:ph type="title"/>
          </p:nvPr>
        </p:nvSpPr>
        <p:spPr/>
        <p:txBody>
          <a:bodyPr/>
          <a:lstStyle/>
          <a:p>
            <a:r>
              <a:rPr lang="en-IE"/>
              <a:t>The Opportunity Ahead</a:t>
            </a:r>
          </a:p>
        </p:txBody>
      </p:sp>
      <p:graphicFrame>
        <p:nvGraphicFramePr>
          <p:cNvPr id="4" name="Table 3">
            <a:extLst>
              <a:ext uri="{FF2B5EF4-FFF2-40B4-BE49-F238E27FC236}">
                <a16:creationId xmlns:a16="http://schemas.microsoft.com/office/drawing/2014/main" id="{75398355-DD7D-3C8C-6763-489790C6D3AB}"/>
              </a:ext>
            </a:extLst>
          </p:cNvPr>
          <p:cNvGraphicFramePr>
            <a:graphicFrameLocks noGrp="1"/>
          </p:cNvGraphicFramePr>
          <p:nvPr/>
        </p:nvGraphicFramePr>
        <p:xfrm>
          <a:off x="937623" y="3257420"/>
          <a:ext cx="9916704" cy="3244485"/>
        </p:xfrm>
        <a:graphic>
          <a:graphicData uri="http://schemas.openxmlformats.org/drawingml/2006/table">
            <a:tbl>
              <a:tblPr bandRow="1">
                <a:tableStyleId>{21E4AEA4-8DFA-4A89-87EB-49C32662AFE0}</a:tableStyleId>
              </a:tblPr>
              <a:tblGrid>
                <a:gridCol w="2305776">
                  <a:extLst>
                    <a:ext uri="{9D8B030D-6E8A-4147-A177-3AD203B41FA5}">
                      <a16:colId xmlns:a16="http://schemas.microsoft.com/office/drawing/2014/main" val="419432841"/>
                    </a:ext>
                  </a:extLst>
                </a:gridCol>
                <a:gridCol w="1330974">
                  <a:extLst>
                    <a:ext uri="{9D8B030D-6E8A-4147-A177-3AD203B41FA5}">
                      <a16:colId xmlns:a16="http://schemas.microsoft.com/office/drawing/2014/main" val="534794858"/>
                    </a:ext>
                  </a:extLst>
                </a:gridCol>
                <a:gridCol w="1559727">
                  <a:extLst>
                    <a:ext uri="{9D8B030D-6E8A-4147-A177-3AD203B41FA5}">
                      <a16:colId xmlns:a16="http://schemas.microsoft.com/office/drawing/2014/main" val="3754288070"/>
                    </a:ext>
                  </a:extLst>
                </a:gridCol>
                <a:gridCol w="1371600">
                  <a:extLst>
                    <a:ext uri="{9D8B030D-6E8A-4147-A177-3AD203B41FA5}">
                      <a16:colId xmlns:a16="http://schemas.microsoft.com/office/drawing/2014/main" val="1965443528"/>
                    </a:ext>
                  </a:extLst>
                </a:gridCol>
                <a:gridCol w="1562100">
                  <a:extLst>
                    <a:ext uri="{9D8B030D-6E8A-4147-A177-3AD203B41FA5}">
                      <a16:colId xmlns:a16="http://schemas.microsoft.com/office/drawing/2014/main" val="3899740953"/>
                    </a:ext>
                  </a:extLst>
                </a:gridCol>
                <a:gridCol w="1786527">
                  <a:extLst>
                    <a:ext uri="{9D8B030D-6E8A-4147-A177-3AD203B41FA5}">
                      <a16:colId xmlns:a16="http://schemas.microsoft.com/office/drawing/2014/main" val="2993922150"/>
                    </a:ext>
                  </a:extLst>
                </a:gridCol>
              </a:tblGrid>
              <a:tr h="540000">
                <a:tc gridSpan="6">
                  <a:txBody>
                    <a:bodyPr/>
                    <a:lstStyle/>
                    <a:p>
                      <a:pPr algn="ctr" fontAlgn="base">
                        <a:spcBef>
                          <a:spcPts val="1200"/>
                        </a:spcBef>
                        <a:spcAft>
                          <a:spcPts val="1200"/>
                        </a:spcAft>
                        <a:buNone/>
                      </a:pPr>
                      <a:r>
                        <a:rPr lang="en-GB" sz="2400" b="1">
                          <a:effectLst/>
                        </a:rPr>
                        <a:t>Projected RESS Community Benefit Funding from 2030 Targets</a:t>
                      </a:r>
                    </a:p>
                  </a:txBody>
                  <a:tcPr marL="9525" marR="9525" marT="9525" marB="0" anchor="ctr"/>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endParaRPr lang="en-GB"/>
                    </a:p>
                  </a:txBody>
                  <a:tcPr marL="0" marR="0" marT="0" marB="0" horzOverflow="overflow"/>
                </a:tc>
                <a:extLst>
                  <a:ext uri="{0D108BD9-81ED-4DB2-BD59-A6C34878D82A}">
                    <a16:rowId xmlns:a16="http://schemas.microsoft.com/office/drawing/2014/main" val="2701476846"/>
                  </a:ext>
                </a:extLst>
              </a:tr>
              <a:tr h="365760">
                <a:tc>
                  <a:txBody>
                    <a:bodyPr/>
                    <a:lstStyle/>
                    <a:p>
                      <a:pPr algn="ctr" fontAlgn="base">
                        <a:spcBef>
                          <a:spcPts val="1200"/>
                        </a:spcBef>
                        <a:spcAft>
                          <a:spcPts val="1200"/>
                        </a:spcAft>
                        <a:buNone/>
                      </a:pPr>
                      <a:endParaRPr lang="en-GB">
                        <a:effectLst/>
                      </a:endParaRPr>
                    </a:p>
                  </a:txBody>
                  <a:tcPr marL="9525" marR="9525" marT="9525" marB="0" anchor="ctr"/>
                </a:tc>
                <a:tc>
                  <a:txBody>
                    <a:bodyPr/>
                    <a:lstStyle/>
                    <a:p>
                      <a:pPr algn="ctr" fontAlgn="base">
                        <a:spcBef>
                          <a:spcPts val="1200"/>
                        </a:spcBef>
                        <a:spcAft>
                          <a:spcPts val="1200"/>
                        </a:spcAft>
                        <a:buNone/>
                      </a:pPr>
                      <a:r>
                        <a:rPr lang="en-GB">
                          <a:effectLst/>
                        </a:rPr>
                        <a:t>Target by 2030 GW installed</a:t>
                      </a:r>
                    </a:p>
                  </a:txBody>
                  <a:tcPr marL="9525" marR="9525" marT="9525" marB="0" anchor="ctr"/>
                </a:tc>
                <a:tc>
                  <a:txBody>
                    <a:bodyPr/>
                    <a:lstStyle/>
                    <a:p>
                      <a:pPr algn="ctr" fontAlgn="base">
                        <a:spcBef>
                          <a:spcPts val="1200"/>
                        </a:spcBef>
                        <a:spcAft>
                          <a:spcPts val="1200"/>
                        </a:spcAft>
                        <a:buNone/>
                      </a:pPr>
                      <a:r>
                        <a:rPr lang="en-GB">
                          <a:effectLst/>
                        </a:rPr>
                        <a:t>GW currently installed </a:t>
                      </a:r>
                    </a:p>
                  </a:txBody>
                  <a:tcPr marL="9525" marR="9525" marT="9525" marB="0" anchor="ctr"/>
                </a:tc>
                <a:tc>
                  <a:txBody>
                    <a:bodyPr/>
                    <a:lstStyle/>
                    <a:p>
                      <a:pPr algn="ctr" fontAlgn="base">
                        <a:spcBef>
                          <a:spcPts val="1200"/>
                        </a:spcBef>
                        <a:spcAft>
                          <a:spcPts val="1200"/>
                        </a:spcAft>
                        <a:buNone/>
                      </a:pPr>
                      <a:r>
                        <a:rPr lang="en-GB">
                          <a:effectLst/>
                        </a:rPr>
                        <a:t>GW installed from 2025</a:t>
                      </a:r>
                    </a:p>
                  </a:txBody>
                  <a:tcPr marL="9525" marR="9525" marT="9525" marB="0" anchor="ctr"/>
                </a:tc>
                <a:tc>
                  <a:txBody>
                    <a:bodyPr/>
                    <a:lstStyle/>
                    <a:p>
                      <a:pPr algn="ctr" fontAlgn="base">
                        <a:spcBef>
                          <a:spcPts val="1200"/>
                        </a:spcBef>
                        <a:spcAft>
                          <a:spcPts val="1200"/>
                        </a:spcAft>
                        <a:buNone/>
                      </a:pPr>
                      <a:r>
                        <a:rPr lang="en-GB">
                          <a:effectLst/>
                        </a:rPr>
                        <a:t>MWh per annum </a:t>
                      </a:r>
                    </a:p>
                  </a:txBody>
                  <a:tcPr marL="9525" marR="9525" marT="9525" marB="0" anchor="ctr"/>
                </a:tc>
                <a:tc>
                  <a:txBody>
                    <a:bodyPr/>
                    <a:lstStyle/>
                    <a:p>
                      <a:pPr algn="ctr" fontAlgn="base">
                        <a:spcBef>
                          <a:spcPts val="1200"/>
                        </a:spcBef>
                        <a:spcAft>
                          <a:spcPts val="1200"/>
                        </a:spcAft>
                        <a:buNone/>
                      </a:pPr>
                      <a:r>
                        <a:rPr lang="en-GB">
                          <a:effectLst/>
                        </a:rPr>
                        <a:t>Total CBF over 15 years</a:t>
                      </a:r>
                    </a:p>
                  </a:txBody>
                  <a:tcPr marL="9525" marR="9525" marT="9525" marB="0" anchor="ctr"/>
                </a:tc>
                <a:extLst>
                  <a:ext uri="{0D108BD9-81ED-4DB2-BD59-A6C34878D82A}">
                    <a16:rowId xmlns:a16="http://schemas.microsoft.com/office/drawing/2014/main" val="595118678"/>
                  </a:ext>
                </a:extLst>
              </a:tr>
              <a:tr h="468000">
                <a:tc>
                  <a:txBody>
                    <a:bodyPr/>
                    <a:lstStyle/>
                    <a:p>
                      <a:pPr algn="ctr" fontAlgn="base">
                        <a:spcBef>
                          <a:spcPts val="2400"/>
                        </a:spcBef>
                        <a:spcAft>
                          <a:spcPts val="1200"/>
                        </a:spcAft>
                        <a:buNone/>
                      </a:pPr>
                      <a:r>
                        <a:rPr lang="en-GB">
                          <a:effectLst/>
                        </a:rPr>
                        <a:t>Solar PV</a:t>
                      </a:r>
                    </a:p>
                  </a:txBody>
                  <a:tcPr marL="9525" marR="9525" marT="9525" marB="0" anchor="ctr"/>
                </a:tc>
                <a:tc>
                  <a:txBody>
                    <a:bodyPr/>
                    <a:lstStyle/>
                    <a:p>
                      <a:pPr algn="ctr" fontAlgn="base">
                        <a:spcBef>
                          <a:spcPts val="1200"/>
                        </a:spcBef>
                        <a:spcAft>
                          <a:spcPts val="1200"/>
                        </a:spcAft>
                        <a:buNone/>
                      </a:pPr>
                      <a:r>
                        <a:rPr lang="en-GB">
                          <a:effectLst/>
                        </a:rPr>
                        <a:t>8</a:t>
                      </a:r>
                    </a:p>
                  </a:txBody>
                  <a:tcPr marL="9525" marR="9525" marT="9525" marB="0" anchor="ctr"/>
                </a:tc>
                <a:tc>
                  <a:txBody>
                    <a:bodyPr/>
                    <a:lstStyle/>
                    <a:p>
                      <a:pPr algn="ctr" fontAlgn="base">
                        <a:spcBef>
                          <a:spcPts val="1200"/>
                        </a:spcBef>
                        <a:spcAft>
                          <a:spcPts val="1200"/>
                        </a:spcAft>
                        <a:buNone/>
                      </a:pPr>
                      <a:r>
                        <a:rPr lang="en-GB">
                          <a:effectLst/>
                        </a:rPr>
                        <a:t>1.8</a:t>
                      </a:r>
                    </a:p>
                  </a:txBody>
                  <a:tcPr marL="9525" marR="9525" marT="9525" marB="0" anchor="ctr"/>
                </a:tc>
                <a:tc>
                  <a:txBody>
                    <a:bodyPr/>
                    <a:lstStyle/>
                    <a:p>
                      <a:pPr algn="ctr" fontAlgn="base">
                        <a:spcBef>
                          <a:spcPts val="1200"/>
                        </a:spcBef>
                        <a:spcAft>
                          <a:spcPts val="1200"/>
                        </a:spcAft>
                        <a:buNone/>
                      </a:pPr>
                      <a:r>
                        <a:rPr lang="en-GB">
                          <a:effectLst/>
                        </a:rPr>
                        <a:t>6.2</a:t>
                      </a:r>
                    </a:p>
                  </a:txBody>
                  <a:tcPr marL="9525" marR="9525" marT="9525" marB="0" anchor="ctr"/>
                </a:tc>
                <a:tc>
                  <a:txBody>
                    <a:bodyPr/>
                    <a:lstStyle/>
                    <a:p>
                      <a:pPr algn="ctr" fontAlgn="base">
                        <a:spcBef>
                          <a:spcPts val="1200"/>
                        </a:spcBef>
                        <a:spcAft>
                          <a:spcPts val="1200"/>
                        </a:spcAft>
                        <a:buNone/>
                      </a:pPr>
                      <a:r>
                        <a:rPr lang="en-GB">
                          <a:effectLst/>
                        </a:rPr>
                        <a:t> 5,974,320</a:t>
                      </a:r>
                    </a:p>
                  </a:txBody>
                  <a:tcPr marL="9525" marR="9525" marT="9525" marB="0" anchor="ctr"/>
                </a:tc>
                <a:tc>
                  <a:txBody>
                    <a:bodyPr/>
                    <a:lstStyle/>
                    <a:p>
                      <a:pPr algn="ctr" fontAlgn="base">
                        <a:spcBef>
                          <a:spcPts val="1200"/>
                        </a:spcBef>
                        <a:spcAft>
                          <a:spcPts val="1200"/>
                        </a:spcAft>
                        <a:buNone/>
                      </a:pPr>
                      <a:r>
                        <a:rPr lang="en-GB">
                          <a:effectLst/>
                        </a:rPr>
                        <a:t>€179,229,600</a:t>
                      </a:r>
                    </a:p>
                  </a:txBody>
                  <a:tcPr marL="9525" marR="9525" marT="9525" marB="0" anchor="ctr"/>
                </a:tc>
                <a:extLst>
                  <a:ext uri="{0D108BD9-81ED-4DB2-BD59-A6C34878D82A}">
                    <a16:rowId xmlns:a16="http://schemas.microsoft.com/office/drawing/2014/main" val="3850816223"/>
                  </a:ext>
                </a:extLst>
              </a:tr>
              <a:tr h="468000">
                <a:tc>
                  <a:txBody>
                    <a:bodyPr/>
                    <a:lstStyle/>
                    <a:p>
                      <a:pPr algn="ctr" fontAlgn="base">
                        <a:spcBef>
                          <a:spcPts val="1200"/>
                        </a:spcBef>
                        <a:spcAft>
                          <a:spcPts val="1200"/>
                        </a:spcAft>
                        <a:buNone/>
                      </a:pPr>
                      <a:r>
                        <a:rPr lang="en-GB">
                          <a:effectLst/>
                        </a:rPr>
                        <a:t>Onshore Wind</a:t>
                      </a:r>
                    </a:p>
                  </a:txBody>
                  <a:tcPr marL="9525" marR="9525" marT="9525" marB="0" anchor="ctr"/>
                </a:tc>
                <a:tc>
                  <a:txBody>
                    <a:bodyPr/>
                    <a:lstStyle/>
                    <a:p>
                      <a:pPr algn="ctr" fontAlgn="base">
                        <a:spcBef>
                          <a:spcPts val="1200"/>
                        </a:spcBef>
                        <a:spcAft>
                          <a:spcPts val="1200"/>
                        </a:spcAft>
                        <a:buNone/>
                      </a:pPr>
                      <a:r>
                        <a:rPr lang="en-GB">
                          <a:effectLst/>
                        </a:rPr>
                        <a:t>9</a:t>
                      </a:r>
                    </a:p>
                  </a:txBody>
                  <a:tcPr marL="9525" marR="9525" marT="9525" marB="0" anchor="ctr"/>
                </a:tc>
                <a:tc>
                  <a:txBody>
                    <a:bodyPr/>
                    <a:lstStyle/>
                    <a:p>
                      <a:pPr algn="ctr" fontAlgn="base">
                        <a:spcBef>
                          <a:spcPts val="1200"/>
                        </a:spcBef>
                        <a:spcAft>
                          <a:spcPts val="1200"/>
                        </a:spcAft>
                        <a:buNone/>
                      </a:pPr>
                      <a:r>
                        <a:rPr lang="en-GB">
                          <a:effectLst/>
                        </a:rPr>
                        <a:t>5</a:t>
                      </a:r>
                    </a:p>
                  </a:txBody>
                  <a:tcPr marL="9525" marR="9525" marT="9525" marB="0" anchor="ctr"/>
                </a:tc>
                <a:tc>
                  <a:txBody>
                    <a:bodyPr/>
                    <a:lstStyle/>
                    <a:p>
                      <a:pPr algn="ctr" fontAlgn="base">
                        <a:spcBef>
                          <a:spcPts val="1200"/>
                        </a:spcBef>
                        <a:spcAft>
                          <a:spcPts val="1200"/>
                        </a:spcAft>
                        <a:buNone/>
                      </a:pPr>
                      <a:r>
                        <a:rPr lang="en-GB">
                          <a:effectLst/>
                        </a:rPr>
                        <a:t>4</a:t>
                      </a:r>
                    </a:p>
                  </a:txBody>
                  <a:tcPr marL="9525" marR="9525" marT="9525" marB="0" anchor="ctr"/>
                </a:tc>
                <a:tc>
                  <a:txBody>
                    <a:bodyPr/>
                    <a:lstStyle/>
                    <a:p>
                      <a:pPr algn="ctr" fontAlgn="base">
                        <a:spcBef>
                          <a:spcPts val="1200"/>
                        </a:spcBef>
                        <a:spcAft>
                          <a:spcPts val="1200"/>
                        </a:spcAft>
                        <a:buNone/>
                      </a:pPr>
                      <a:r>
                        <a:rPr lang="en-GB">
                          <a:effectLst/>
                        </a:rPr>
                        <a:t> 10,512,000</a:t>
                      </a:r>
                    </a:p>
                  </a:txBody>
                  <a:tcPr marL="9525" marR="9525" marT="9525" marB="0" anchor="ctr"/>
                </a:tc>
                <a:tc>
                  <a:txBody>
                    <a:bodyPr/>
                    <a:lstStyle/>
                    <a:p>
                      <a:pPr algn="ctr" fontAlgn="base">
                        <a:spcBef>
                          <a:spcPts val="1200"/>
                        </a:spcBef>
                        <a:spcAft>
                          <a:spcPts val="1200"/>
                        </a:spcAft>
                        <a:buNone/>
                      </a:pPr>
                      <a:r>
                        <a:rPr lang="en-GB">
                          <a:effectLst/>
                        </a:rPr>
                        <a:t>€315,360,000</a:t>
                      </a:r>
                    </a:p>
                  </a:txBody>
                  <a:tcPr marL="9525" marR="9525" marT="9525" marB="0" anchor="ctr"/>
                </a:tc>
                <a:extLst>
                  <a:ext uri="{0D108BD9-81ED-4DB2-BD59-A6C34878D82A}">
                    <a16:rowId xmlns:a16="http://schemas.microsoft.com/office/drawing/2014/main" val="1774454582"/>
                  </a:ext>
                </a:extLst>
              </a:tr>
              <a:tr h="468000">
                <a:tc>
                  <a:txBody>
                    <a:bodyPr/>
                    <a:lstStyle/>
                    <a:p>
                      <a:pPr algn="ctr" fontAlgn="base">
                        <a:spcBef>
                          <a:spcPts val="1200"/>
                        </a:spcBef>
                        <a:spcAft>
                          <a:spcPts val="1200"/>
                        </a:spcAft>
                        <a:buNone/>
                      </a:pPr>
                      <a:r>
                        <a:rPr lang="en-GB">
                          <a:effectLst/>
                        </a:rPr>
                        <a:t>Offshore Wind</a:t>
                      </a:r>
                    </a:p>
                  </a:txBody>
                  <a:tcPr marL="9525" marR="9525" marT="9525" marB="0" anchor="ctr"/>
                </a:tc>
                <a:tc>
                  <a:txBody>
                    <a:bodyPr/>
                    <a:lstStyle/>
                    <a:p>
                      <a:pPr algn="ctr" fontAlgn="base">
                        <a:spcBef>
                          <a:spcPts val="1200"/>
                        </a:spcBef>
                        <a:spcAft>
                          <a:spcPts val="1200"/>
                        </a:spcAft>
                        <a:buNone/>
                      </a:pPr>
                      <a:r>
                        <a:rPr lang="en-GB">
                          <a:effectLst/>
                        </a:rPr>
                        <a:t>5</a:t>
                      </a:r>
                    </a:p>
                  </a:txBody>
                  <a:tcPr marL="9525" marR="9525" marT="9525" marB="0" anchor="ctr"/>
                </a:tc>
                <a:tc>
                  <a:txBody>
                    <a:bodyPr/>
                    <a:lstStyle/>
                    <a:p>
                      <a:pPr algn="ctr" fontAlgn="base">
                        <a:spcBef>
                          <a:spcPts val="1200"/>
                        </a:spcBef>
                        <a:spcAft>
                          <a:spcPts val="1200"/>
                        </a:spcAft>
                        <a:buNone/>
                      </a:pPr>
                      <a:r>
                        <a:rPr lang="en-GB">
                          <a:effectLst/>
                        </a:rPr>
                        <a:t>0</a:t>
                      </a:r>
                    </a:p>
                  </a:txBody>
                  <a:tcPr marL="9525" marR="9525" marT="9525" marB="0" anchor="ctr"/>
                </a:tc>
                <a:tc>
                  <a:txBody>
                    <a:bodyPr/>
                    <a:lstStyle/>
                    <a:p>
                      <a:pPr algn="ctr" fontAlgn="base">
                        <a:spcBef>
                          <a:spcPts val="1200"/>
                        </a:spcBef>
                        <a:spcAft>
                          <a:spcPts val="1200"/>
                        </a:spcAft>
                        <a:buNone/>
                      </a:pPr>
                      <a:r>
                        <a:rPr lang="en-GB">
                          <a:effectLst/>
                        </a:rPr>
                        <a:t>5</a:t>
                      </a:r>
                    </a:p>
                  </a:txBody>
                  <a:tcPr marL="9525" marR="9525" marT="9525" marB="0" anchor="ctr"/>
                </a:tc>
                <a:tc>
                  <a:txBody>
                    <a:bodyPr/>
                    <a:lstStyle/>
                    <a:p>
                      <a:pPr algn="ctr" fontAlgn="base">
                        <a:spcBef>
                          <a:spcPts val="1200"/>
                        </a:spcBef>
                        <a:spcAft>
                          <a:spcPts val="1200"/>
                        </a:spcAft>
                        <a:buNone/>
                      </a:pPr>
                      <a:r>
                        <a:rPr lang="en-GB">
                          <a:effectLst/>
                        </a:rPr>
                        <a:t> 17,520,000</a:t>
                      </a:r>
                    </a:p>
                  </a:txBody>
                  <a:tcPr marL="9525" marR="9525" marT="9525" marB="0" anchor="ctr"/>
                </a:tc>
                <a:tc>
                  <a:txBody>
                    <a:bodyPr/>
                    <a:lstStyle/>
                    <a:p>
                      <a:pPr algn="ctr" fontAlgn="base">
                        <a:spcBef>
                          <a:spcPts val="1200"/>
                        </a:spcBef>
                        <a:spcAft>
                          <a:spcPts val="1200"/>
                        </a:spcAft>
                        <a:buNone/>
                      </a:pPr>
                      <a:r>
                        <a:rPr lang="en-GB">
                          <a:effectLst/>
                        </a:rPr>
                        <a:t>€525,600,000</a:t>
                      </a:r>
                    </a:p>
                  </a:txBody>
                  <a:tcPr marL="9525" marR="9525" marT="9525" marB="0" anchor="ctr"/>
                </a:tc>
                <a:extLst>
                  <a:ext uri="{0D108BD9-81ED-4DB2-BD59-A6C34878D82A}">
                    <a16:rowId xmlns:a16="http://schemas.microsoft.com/office/drawing/2014/main" val="1972334430"/>
                  </a:ext>
                </a:extLst>
              </a:tr>
              <a:tr h="468000">
                <a:tc gridSpan="5">
                  <a:txBody>
                    <a:bodyPr/>
                    <a:lstStyle/>
                    <a:p>
                      <a:pPr algn="ctr" fontAlgn="base">
                        <a:spcBef>
                          <a:spcPts val="1200"/>
                        </a:spcBef>
                        <a:spcAft>
                          <a:spcPts val="1200"/>
                        </a:spcAft>
                        <a:buNone/>
                      </a:pPr>
                      <a:r>
                        <a:rPr lang="en-GB" sz="2000" b="1">
                          <a:effectLst/>
                        </a:rPr>
                        <a:t>Total CBF over 15-year lifetime of projects</a:t>
                      </a:r>
                    </a:p>
                  </a:txBody>
                  <a:tcPr marL="9525" marR="9525" marT="9525" marB="0" anchor="ctr"/>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endParaRPr lang="en-GB"/>
                    </a:p>
                  </a:txBody>
                  <a:tcPr marL="0" marR="0" marT="0" marB="0" horzOverflow="overflow"/>
                </a:tc>
                <a:tc>
                  <a:txBody>
                    <a:bodyPr/>
                    <a:lstStyle/>
                    <a:p>
                      <a:pPr algn="ctr" fontAlgn="base">
                        <a:spcBef>
                          <a:spcPts val="1200"/>
                        </a:spcBef>
                        <a:spcAft>
                          <a:spcPts val="1200"/>
                        </a:spcAft>
                        <a:buNone/>
                      </a:pPr>
                      <a:r>
                        <a:rPr lang="en-GB" sz="2000" b="1">
                          <a:effectLst/>
                        </a:rPr>
                        <a:t>€1,020,189,600</a:t>
                      </a:r>
                    </a:p>
                  </a:txBody>
                  <a:tcPr marL="9525" marR="9525" marT="9525" marB="0" anchor="ctr"/>
                </a:tc>
                <a:extLst>
                  <a:ext uri="{0D108BD9-81ED-4DB2-BD59-A6C34878D82A}">
                    <a16:rowId xmlns:a16="http://schemas.microsoft.com/office/drawing/2014/main" val="1221813556"/>
                  </a:ext>
                </a:extLst>
              </a:tr>
            </a:tbl>
          </a:graphicData>
        </a:graphic>
      </p:graphicFrame>
      <p:sp>
        <p:nvSpPr>
          <p:cNvPr id="5" name="TextBox 4">
            <a:extLst>
              <a:ext uri="{FF2B5EF4-FFF2-40B4-BE49-F238E27FC236}">
                <a16:creationId xmlns:a16="http://schemas.microsoft.com/office/drawing/2014/main" id="{1C5D9B1F-E3EA-8F1B-CF68-0C7D22E03233}"/>
              </a:ext>
            </a:extLst>
          </p:cNvPr>
          <p:cNvSpPr txBox="1"/>
          <p:nvPr/>
        </p:nvSpPr>
        <p:spPr>
          <a:xfrm>
            <a:off x="1032515" y="1509447"/>
            <a:ext cx="950939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If Ireland is to address the delays in infrastructure development, it is crucial to ensure that the community benefits from renewable energy projects are both substantial and meaningful. </a:t>
            </a:r>
            <a:r>
              <a:rPr lang="en-GB">
                <a:solidFill>
                  <a:srgbClr val="000000"/>
                </a:solidFill>
                <a:latin typeface="Aptos"/>
                <a:ea typeface="Calibri"/>
                <a:cs typeface="Calibri"/>
              </a:rPr>
              <a:t>This</a:t>
            </a:r>
            <a:r>
              <a:rPr lang="en-GB">
                <a:ea typeface="+mn-lt"/>
                <a:cs typeface="+mn-lt"/>
              </a:rPr>
              <a:t> could lead to new engagement opportunities, such as fostering trust, equity, and community capacity to meet Ireland's energy and sustainability goals. The transfer of €1 billion to communities over the 15-year lifetime of projects within 2030 targets has transformative potential.</a:t>
            </a:r>
            <a:endParaRPr lang="en-US"/>
          </a:p>
          <a:p>
            <a:pPr algn="l"/>
            <a:endParaRPr lang="en-GB"/>
          </a:p>
        </p:txBody>
      </p:sp>
    </p:spTree>
    <p:extLst>
      <p:ext uri="{BB962C8B-B14F-4D97-AF65-F5344CB8AC3E}">
        <p14:creationId xmlns:p14="http://schemas.microsoft.com/office/powerpoint/2010/main" val="28382398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B1CC-41CB-5BE8-8396-236A39086EA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85414B0-BE86-EC30-CF5A-BB43C4665774}"/>
              </a:ext>
            </a:extLst>
          </p:cNvPr>
          <p:cNvGrpSpPr/>
          <p:nvPr/>
        </p:nvGrpSpPr>
        <p:grpSpPr>
          <a:xfrm>
            <a:off x="4408738" y="1621840"/>
            <a:ext cx="4879004" cy="3095626"/>
            <a:chOff x="6608146" y="3762374"/>
            <a:chExt cx="4879004" cy="3095626"/>
          </a:xfrm>
        </p:grpSpPr>
        <p:pic>
          <p:nvPicPr>
            <p:cNvPr id="6" name="Picture 5" descr="A screenshot of a website&#10;&#10;AI-generated content may be incorrect.">
              <a:extLst>
                <a:ext uri="{FF2B5EF4-FFF2-40B4-BE49-F238E27FC236}">
                  <a16:creationId xmlns:a16="http://schemas.microsoft.com/office/drawing/2014/main" id="{7F67BBB7-7A7A-7C5B-AA92-C09A95E93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146" y="3762374"/>
              <a:ext cx="4755650" cy="3095625"/>
            </a:xfrm>
            <a:prstGeom prst="rect">
              <a:avLst/>
            </a:prstGeom>
          </p:spPr>
        </p:pic>
        <p:sp>
          <p:nvSpPr>
            <p:cNvPr id="7" name="Rectangle 6">
              <a:extLst>
                <a:ext uri="{FF2B5EF4-FFF2-40B4-BE49-F238E27FC236}">
                  <a16:creationId xmlns:a16="http://schemas.microsoft.com/office/drawing/2014/main" id="{CA1E3AFB-8599-EB52-FA5B-FD5ED595886A}"/>
                </a:ext>
              </a:extLst>
            </p:cNvPr>
            <p:cNvSpPr/>
            <p:nvPr/>
          </p:nvSpPr>
          <p:spPr>
            <a:xfrm>
              <a:off x="9667875" y="4714875"/>
              <a:ext cx="1819275" cy="2143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Title 2">
            <a:extLst>
              <a:ext uri="{FF2B5EF4-FFF2-40B4-BE49-F238E27FC236}">
                <a16:creationId xmlns:a16="http://schemas.microsoft.com/office/drawing/2014/main" id="{1D60EACF-8CC9-B160-0E1C-A826EE452470}"/>
              </a:ext>
            </a:extLst>
          </p:cNvPr>
          <p:cNvSpPr>
            <a:spLocks noGrp="1"/>
          </p:cNvSpPr>
          <p:nvPr>
            <p:ph type="title"/>
          </p:nvPr>
        </p:nvSpPr>
        <p:spPr/>
        <p:txBody>
          <a:bodyPr/>
          <a:lstStyle/>
          <a:p>
            <a:r>
              <a:rPr lang="en-IE"/>
              <a:t>The Research</a:t>
            </a:r>
          </a:p>
        </p:txBody>
      </p:sp>
      <p:pic>
        <p:nvPicPr>
          <p:cNvPr id="4" name="Picture 3">
            <a:extLst>
              <a:ext uri="{FF2B5EF4-FFF2-40B4-BE49-F238E27FC236}">
                <a16:creationId xmlns:a16="http://schemas.microsoft.com/office/drawing/2014/main" id="{9F207A00-1F8C-4498-70EE-33A7C8804E5C}"/>
              </a:ext>
            </a:extLst>
          </p:cNvPr>
          <p:cNvPicPr>
            <a:picLocks noChangeAspect="1"/>
          </p:cNvPicPr>
          <p:nvPr/>
        </p:nvPicPr>
        <p:blipFill>
          <a:blip r:embed="rId3"/>
          <a:stretch>
            <a:fillRect/>
          </a:stretch>
        </p:blipFill>
        <p:spPr>
          <a:xfrm>
            <a:off x="6107501" y="3823855"/>
            <a:ext cx="5955880" cy="2879146"/>
          </a:xfrm>
          <a:prstGeom prst="rect">
            <a:avLst/>
          </a:prstGeom>
          <a:ln>
            <a:solidFill>
              <a:schemeClr val="accent1"/>
            </a:solidFill>
          </a:ln>
        </p:spPr>
      </p:pic>
      <p:pic>
        <p:nvPicPr>
          <p:cNvPr id="8" name="Picture 7">
            <a:extLst>
              <a:ext uri="{FF2B5EF4-FFF2-40B4-BE49-F238E27FC236}">
                <a16:creationId xmlns:a16="http://schemas.microsoft.com/office/drawing/2014/main" id="{32BEA2AF-54C0-CE4C-942C-3965F7582A14}"/>
              </a:ext>
            </a:extLst>
          </p:cNvPr>
          <p:cNvPicPr>
            <a:picLocks noChangeAspect="1"/>
          </p:cNvPicPr>
          <p:nvPr/>
        </p:nvPicPr>
        <p:blipFill>
          <a:blip r:embed="rId4"/>
          <a:srcRect l="3137" t="9855" r="2745" b="8130"/>
          <a:stretch>
            <a:fillRect/>
          </a:stretch>
        </p:blipFill>
        <p:spPr>
          <a:xfrm>
            <a:off x="298738" y="2175603"/>
            <a:ext cx="3894422" cy="1638292"/>
          </a:xfrm>
          <a:prstGeom prst="rect">
            <a:avLst/>
          </a:prstGeom>
        </p:spPr>
      </p:pic>
      <p:sp>
        <p:nvSpPr>
          <p:cNvPr id="9" name="TextBox 8">
            <a:extLst>
              <a:ext uri="{FF2B5EF4-FFF2-40B4-BE49-F238E27FC236}">
                <a16:creationId xmlns:a16="http://schemas.microsoft.com/office/drawing/2014/main" id="{2C9D5DBC-78A4-DD2D-F354-427BB33B1E2C}"/>
              </a:ext>
            </a:extLst>
          </p:cNvPr>
          <p:cNvSpPr txBox="1"/>
          <p:nvPr/>
        </p:nvSpPr>
        <p:spPr>
          <a:xfrm>
            <a:off x="399651" y="4067999"/>
            <a:ext cx="3683977" cy="1754326"/>
          </a:xfrm>
          <a:prstGeom prst="rect">
            <a:avLst/>
          </a:prstGeom>
          <a:noFill/>
        </p:spPr>
        <p:txBody>
          <a:bodyPr wrap="square">
            <a:spAutoFit/>
          </a:bodyPr>
          <a:lstStyle/>
          <a:p>
            <a:pPr algn="ctr"/>
            <a:r>
              <a:rPr lang="en-GB">
                <a:ea typeface="+mn-lt"/>
                <a:cs typeface="+mn-lt"/>
              </a:rPr>
              <a:t>Examined and enhanced how communities engage with electricity‑grid development and community benefit funds to better align local participation with sustainability goals. </a:t>
            </a:r>
            <a:endParaRPr lang="en-IE"/>
          </a:p>
        </p:txBody>
      </p:sp>
    </p:spTree>
    <p:extLst>
      <p:ext uri="{BB962C8B-B14F-4D97-AF65-F5344CB8AC3E}">
        <p14:creationId xmlns:p14="http://schemas.microsoft.com/office/powerpoint/2010/main" val="34035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4758C-4DC5-8906-A8FB-1030F8AC6C51}"/>
              </a:ext>
            </a:extLst>
          </p:cNvPr>
          <p:cNvSpPr>
            <a:spLocks noGrp="1"/>
          </p:cNvSpPr>
          <p:nvPr>
            <p:ph type="title"/>
          </p:nvPr>
        </p:nvSpPr>
        <p:spPr>
          <a:xfrm>
            <a:off x="741363" y="288925"/>
            <a:ext cx="10515600" cy="1175489"/>
          </a:xfrm>
        </p:spPr>
        <p:txBody>
          <a:bodyPr/>
          <a:lstStyle/>
          <a:p>
            <a:r>
              <a:rPr lang="en-GB"/>
              <a:t>Indicative Pathway to Meet Ireland's Statutory </a:t>
            </a:r>
            <a:br>
              <a:rPr lang="en-GB"/>
            </a:br>
            <a:r>
              <a:rPr lang="en-GB"/>
              <a:t>Carbon Budgets (Fig 2 CCAC 2021 CB Report 2021)</a:t>
            </a:r>
            <a:endParaRPr lang="en-IE"/>
          </a:p>
        </p:txBody>
      </p:sp>
      <p:graphicFrame>
        <p:nvGraphicFramePr>
          <p:cNvPr id="4" name="Chart 3">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3351852259"/>
              </p:ext>
            </p:extLst>
          </p:nvPr>
        </p:nvGraphicFramePr>
        <p:xfrm>
          <a:off x="1760048" y="1464414"/>
          <a:ext cx="8733136" cy="529754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CDA6123E-ECAB-B619-CC50-85DB8CF6F3FC}"/>
              </a:ext>
            </a:extLst>
          </p:cNvPr>
          <p:cNvCxnSpPr>
            <a:cxnSpLocks/>
          </p:cNvCxnSpPr>
          <p:nvPr/>
        </p:nvCxnSpPr>
        <p:spPr>
          <a:xfrm>
            <a:off x="4674256" y="2019869"/>
            <a:ext cx="0" cy="4217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0D870F5-A50A-E0DF-4148-22B45A8C4701}"/>
              </a:ext>
            </a:extLst>
          </p:cNvPr>
          <p:cNvCxnSpPr>
            <a:cxnSpLocks/>
          </p:cNvCxnSpPr>
          <p:nvPr/>
        </p:nvCxnSpPr>
        <p:spPr>
          <a:xfrm>
            <a:off x="9959727" y="4028860"/>
            <a:ext cx="0" cy="2208218"/>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62666AC2-8FC5-ECB1-5A58-26482573DDE5}"/>
              </a:ext>
            </a:extLst>
          </p:cNvPr>
          <p:cNvSpPr/>
          <p:nvPr/>
        </p:nvSpPr>
        <p:spPr>
          <a:xfrm>
            <a:off x="4521793" y="1759133"/>
            <a:ext cx="2954740" cy="500282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6729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24B62-29D5-0869-E2CB-94808E5CAD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A920C4-3F18-FCAC-D900-969D8CD13B81}"/>
              </a:ext>
            </a:extLst>
          </p:cNvPr>
          <p:cNvSpPr>
            <a:spLocks noGrp="1"/>
          </p:cNvSpPr>
          <p:nvPr>
            <p:ph type="title"/>
          </p:nvPr>
        </p:nvSpPr>
        <p:spPr/>
        <p:txBody>
          <a:bodyPr/>
          <a:lstStyle/>
          <a:p>
            <a:r>
              <a:rPr lang="en-IE"/>
              <a:t>Insights from </a:t>
            </a:r>
            <a:r>
              <a:rPr lang="en-IE" err="1"/>
              <a:t>EirGrid’s</a:t>
            </a:r>
            <a:r>
              <a:rPr lang="en-IE"/>
              <a:t> Approach</a:t>
            </a:r>
          </a:p>
        </p:txBody>
      </p:sp>
      <p:pic>
        <p:nvPicPr>
          <p:cNvPr id="5" name="Picture 4" descr="A diagram of community benefit fund&#10;&#10;AI-generated content may be incorrect.">
            <a:extLst>
              <a:ext uri="{FF2B5EF4-FFF2-40B4-BE49-F238E27FC236}">
                <a16:creationId xmlns:a16="http://schemas.microsoft.com/office/drawing/2014/main" id="{4933688F-EC9A-6023-5D5B-4ACBCA69C84B}"/>
              </a:ext>
            </a:extLst>
          </p:cNvPr>
          <p:cNvPicPr>
            <a:picLocks noChangeAspect="1"/>
          </p:cNvPicPr>
          <p:nvPr/>
        </p:nvPicPr>
        <p:blipFill>
          <a:blip r:embed="rId2"/>
          <a:stretch>
            <a:fillRect/>
          </a:stretch>
        </p:blipFill>
        <p:spPr>
          <a:xfrm>
            <a:off x="1093325" y="1417674"/>
            <a:ext cx="9506587" cy="5440326"/>
          </a:xfrm>
          <a:prstGeom prst="rect">
            <a:avLst/>
          </a:prstGeom>
        </p:spPr>
      </p:pic>
    </p:spTree>
    <p:extLst>
      <p:ext uri="{BB962C8B-B14F-4D97-AF65-F5344CB8AC3E}">
        <p14:creationId xmlns:p14="http://schemas.microsoft.com/office/powerpoint/2010/main" val="20315592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D530-C72D-465C-324B-29B9C8DCA8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BD25D7-EC24-7991-B3E1-45B86D985D2A}"/>
              </a:ext>
            </a:extLst>
          </p:cNvPr>
          <p:cNvSpPr>
            <a:spLocks noGrp="1"/>
          </p:cNvSpPr>
          <p:nvPr>
            <p:ph type="title"/>
          </p:nvPr>
        </p:nvSpPr>
        <p:spPr/>
        <p:txBody>
          <a:bodyPr/>
          <a:lstStyle/>
          <a:p>
            <a:r>
              <a:rPr lang="en-IE"/>
              <a:t>Insights from </a:t>
            </a:r>
            <a:r>
              <a:rPr lang="en-IE" err="1"/>
              <a:t>EirGrid’s</a:t>
            </a:r>
            <a:r>
              <a:rPr lang="en-IE"/>
              <a:t> Approach</a:t>
            </a:r>
          </a:p>
        </p:txBody>
      </p:sp>
      <p:pic>
        <p:nvPicPr>
          <p:cNvPr id="2" name="Picture 1">
            <a:extLst>
              <a:ext uri="{FF2B5EF4-FFF2-40B4-BE49-F238E27FC236}">
                <a16:creationId xmlns:a16="http://schemas.microsoft.com/office/drawing/2014/main" id="{EFE14C2C-F185-D54B-CB0F-E5566238A5F6}"/>
              </a:ext>
            </a:extLst>
          </p:cNvPr>
          <p:cNvPicPr>
            <a:picLocks noChangeAspect="1"/>
          </p:cNvPicPr>
          <p:nvPr/>
        </p:nvPicPr>
        <p:blipFill>
          <a:blip r:embed="rId2"/>
          <a:stretch>
            <a:fillRect/>
          </a:stretch>
        </p:blipFill>
        <p:spPr>
          <a:xfrm>
            <a:off x="355009" y="1614488"/>
            <a:ext cx="7402780" cy="4110903"/>
          </a:xfrm>
          <a:prstGeom prst="rect">
            <a:avLst/>
          </a:prstGeom>
        </p:spPr>
      </p:pic>
      <p:sp>
        <p:nvSpPr>
          <p:cNvPr id="4" name="TextBox 3">
            <a:extLst>
              <a:ext uri="{FF2B5EF4-FFF2-40B4-BE49-F238E27FC236}">
                <a16:creationId xmlns:a16="http://schemas.microsoft.com/office/drawing/2014/main" id="{F5823AA5-1493-8545-B912-7D182F45D981}"/>
              </a:ext>
            </a:extLst>
          </p:cNvPr>
          <p:cNvSpPr txBox="1"/>
          <p:nvPr/>
        </p:nvSpPr>
        <p:spPr>
          <a:xfrm>
            <a:off x="7757788" y="1506912"/>
            <a:ext cx="4335599" cy="5678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500">
                <a:latin typeface="Aptos"/>
                <a:ea typeface="Calibri"/>
                <a:cs typeface="Calibri"/>
              </a:rPr>
              <a:t>Connecting community benefit funding to </a:t>
            </a:r>
            <a:r>
              <a:rPr lang="en-GB" sz="1500" b="1">
                <a:latin typeface="Aptos"/>
                <a:ea typeface="Calibri"/>
                <a:cs typeface="Calibri"/>
              </a:rPr>
              <a:t>broader sustainability goals</a:t>
            </a:r>
            <a:r>
              <a:rPr lang="en-GB" sz="1500">
                <a:latin typeface="Aptos"/>
                <a:ea typeface="Calibri"/>
                <a:cs typeface="Calibri"/>
              </a:rPr>
              <a:t> can create shared advantages.</a:t>
            </a:r>
            <a:endParaRPr lang="en-US" sz="1500">
              <a:latin typeface="Aptos"/>
            </a:endParaRPr>
          </a:p>
          <a:p>
            <a:pPr marL="285750" indent="-285750">
              <a:buFont typeface="Arial"/>
              <a:buChar char="•"/>
            </a:pPr>
            <a:endParaRPr lang="en-GB" sz="1500">
              <a:latin typeface="Aptos"/>
              <a:ea typeface="Calibri"/>
              <a:cs typeface="Calibri"/>
            </a:endParaRPr>
          </a:p>
          <a:p>
            <a:pPr marL="285750" indent="-285750">
              <a:buFont typeface="Arial"/>
              <a:buChar char="•"/>
            </a:pPr>
            <a:r>
              <a:rPr lang="en-GB" sz="1500">
                <a:latin typeface="Aptos"/>
                <a:ea typeface="Calibri"/>
                <a:cs typeface="Calibri"/>
              </a:rPr>
              <a:t>More supports need for communities to </a:t>
            </a:r>
            <a:r>
              <a:rPr lang="en-GB" sz="1500" b="1">
                <a:latin typeface="Aptos"/>
                <a:ea typeface="Calibri"/>
                <a:cs typeface="Calibri"/>
              </a:rPr>
              <a:t>build their capacity</a:t>
            </a:r>
            <a:r>
              <a:rPr lang="en-GB" sz="1500">
                <a:latin typeface="Aptos"/>
                <a:ea typeface="Calibri"/>
                <a:cs typeface="Calibri"/>
              </a:rPr>
              <a:t>, including administrative, legal and financial advice alongside knowledge related to the energy transition under way.</a:t>
            </a:r>
            <a:endParaRPr lang="en-GB" sz="1500">
              <a:latin typeface="Aptos"/>
            </a:endParaRPr>
          </a:p>
          <a:p>
            <a:pPr marL="285750" indent="-285750">
              <a:buFont typeface="Arial"/>
              <a:buChar char="•"/>
            </a:pPr>
            <a:endParaRPr lang="en-GB" sz="1500">
              <a:latin typeface="Aptos"/>
              <a:ea typeface="Calibri"/>
              <a:cs typeface="Calibri"/>
            </a:endParaRPr>
          </a:p>
          <a:p>
            <a:pPr marL="285750" indent="-285750">
              <a:buFont typeface="Arial"/>
              <a:buChar char="•"/>
            </a:pPr>
            <a:r>
              <a:rPr lang="en-GB" sz="1500" b="1">
                <a:latin typeface="Aptos"/>
                <a:ea typeface="Calibri"/>
                <a:cs typeface="Calibri"/>
              </a:rPr>
              <a:t>Community forums </a:t>
            </a:r>
            <a:r>
              <a:rPr lang="en-GB" sz="1500">
                <a:latin typeface="Aptos"/>
                <a:ea typeface="Calibri"/>
                <a:cs typeface="Calibri"/>
              </a:rPr>
              <a:t>play an important role as a type of public participation approach that includes local stakeholders, such as sports organisations, volunteer groups, and community councils.</a:t>
            </a:r>
            <a:endParaRPr lang="en-GB" sz="1500">
              <a:latin typeface="Aptos"/>
            </a:endParaRPr>
          </a:p>
          <a:p>
            <a:pPr marL="285750" indent="-285750">
              <a:buFont typeface="Arial"/>
              <a:buChar char="•"/>
            </a:pPr>
            <a:endParaRPr lang="en-GB" sz="1500">
              <a:latin typeface="Aptos"/>
              <a:ea typeface="Calibri"/>
              <a:cs typeface="Calibri"/>
            </a:endParaRPr>
          </a:p>
          <a:p>
            <a:pPr marL="285750" indent="-285750">
              <a:buFont typeface="Arial"/>
              <a:buChar char="•"/>
            </a:pPr>
            <a:r>
              <a:rPr lang="en-GB" sz="1500">
                <a:latin typeface="Aptos"/>
                <a:ea typeface="Calibri"/>
                <a:cs typeface="Calibri"/>
              </a:rPr>
              <a:t>Community sentiment highlighted the important role of expert </a:t>
            </a:r>
            <a:r>
              <a:rPr lang="en-GB" sz="1500" b="1">
                <a:latin typeface="Aptos"/>
                <a:ea typeface="Calibri"/>
                <a:cs typeface="Calibri"/>
              </a:rPr>
              <a:t>fund administration</a:t>
            </a:r>
            <a:r>
              <a:rPr lang="en-GB" sz="1500">
                <a:latin typeface="Aptos"/>
                <a:ea typeface="Calibri"/>
                <a:cs typeface="Calibri"/>
              </a:rPr>
              <a:t> in supporting groups through the process.</a:t>
            </a:r>
          </a:p>
          <a:p>
            <a:pPr marL="285750" indent="-285750">
              <a:buFont typeface="Arial"/>
              <a:buChar char="•"/>
            </a:pPr>
            <a:endParaRPr lang="en-GB" sz="1500">
              <a:latin typeface="Aptos"/>
              <a:ea typeface="Calibri"/>
              <a:cs typeface="Calibri"/>
            </a:endParaRPr>
          </a:p>
          <a:p>
            <a:pPr marL="285750" indent="-285750">
              <a:buFont typeface="Arial"/>
              <a:buChar char="•"/>
            </a:pPr>
            <a:r>
              <a:rPr lang="en-GB" sz="1500">
                <a:latin typeface="Aptos"/>
                <a:ea typeface="Calibri"/>
                <a:cs typeface="Calibri"/>
              </a:rPr>
              <a:t>An internationally recognised approach by </a:t>
            </a:r>
            <a:r>
              <a:rPr lang="en-GB" sz="1500" err="1">
                <a:latin typeface="Aptos"/>
                <a:ea typeface="Calibri"/>
                <a:cs typeface="Calibri"/>
              </a:rPr>
              <a:t>EirGrid</a:t>
            </a:r>
            <a:r>
              <a:rPr lang="en-GB" sz="1500">
                <a:latin typeface="Aptos"/>
                <a:ea typeface="Calibri"/>
                <a:cs typeface="Calibri"/>
              </a:rPr>
              <a:t>, with </a:t>
            </a:r>
            <a:r>
              <a:rPr lang="en-GB" sz="1500" b="1">
                <a:latin typeface="Aptos"/>
                <a:ea typeface="Calibri"/>
                <a:cs typeface="Calibri"/>
              </a:rPr>
              <a:t>early engagement and a flexible approach</a:t>
            </a:r>
            <a:r>
              <a:rPr lang="en-GB" sz="1500">
                <a:latin typeface="Aptos"/>
                <a:ea typeface="Calibri"/>
                <a:cs typeface="Calibri"/>
              </a:rPr>
              <a:t> to working with communities to support them in delivering local projects.</a:t>
            </a:r>
          </a:p>
          <a:p>
            <a:pPr algn="l"/>
            <a:endParaRPr lang="en-GB"/>
          </a:p>
        </p:txBody>
      </p:sp>
    </p:spTree>
    <p:extLst>
      <p:ext uri="{BB962C8B-B14F-4D97-AF65-F5344CB8AC3E}">
        <p14:creationId xmlns:p14="http://schemas.microsoft.com/office/powerpoint/2010/main" val="3262547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CFFD-5DD0-3B8E-0E3E-B2C6CA0C49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F12AA1-0B3B-65CE-A1D3-EC2EAFE15E68}"/>
              </a:ext>
            </a:extLst>
          </p:cNvPr>
          <p:cNvSpPr>
            <a:spLocks noGrp="1"/>
          </p:cNvSpPr>
          <p:nvPr>
            <p:ph type="title"/>
          </p:nvPr>
        </p:nvSpPr>
        <p:spPr/>
        <p:txBody>
          <a:bodyPr/>
          <a:lstStyle/>
          <a:p>
            <a:r>
              <a:rPr lang="en-IE"/>
              <a:t>Doesn’t readily copy and paste to RESS</a:t>
            </a:r>
          </a:p>
        </p:txBody>
      </p:sp>
      <p:sp>
        <p:nvSpPr>
          <p:cNvPr id="5" name="TextBox 4">
            <a:extLst>
              <a:ext uri="{FF2B5EF4-FFF2-40B4-BE49-F238E27FC236}">
                <a16:creationId xmlns:a16="http://schemas.microsoft.com/office/drawing/2014/main" id="{FC248D98-CEE8-3527-FB58-A23D4A58AEA5}"/>
              </a:ext>
            </a:extLst>
          </p:cNvPr>
          <p:cNvSpPr txBox="1"/>
          <p:nvPr/>
        </p:nvSpPr>
        <p:spPr>
          <a:xfrm>
            <a:off x="5288972" y="1614488"/>
            <a:ext cx="6345419"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1500">
                <a:latin typeface="Aptos"/>
                <a:ea typeface="Calibri"/>
                <a:cs typeface="Calibri"/>
              </a:rPr>
              <a:t>Defining </a:t>
            </a:r>
            <a:r>
              <a:rPr lang="en-GB" sz="1500" b="1">
                <a:latin typeface="Aptos"/>
                <a:ea typeface="Calibri"/>
                <a:cs typeface="Calibri"/>
              </a:rPr>
              <a:t>what a “community” is</a:t>
            </a:r>
            <a:r>
              <a:rPr lang="en-GB" sz="1500">
                <a:latin typeface="Aptos"/>
                <a:ea typeface="Calibri"/>
                <a:cs typeface="Calibri"/>
              </a:rPr>
              <a:t> for offshore wind not as clear cut as for grid upgrades</a:t>
            </a:r>
            <a:endParaRPr lang="en-US" sz="1500">
              <a:latin typeface="Aptos"/>
            </a:endParaRPr>
          </a:p>
          <a:p>
            <a:pPr marL="285750" indent="-285750">
              <a:buFont typeface="Arial" panose="020B0604020202020204" pitchFamily="34" charset="0"/>
              <a:buChar char="•"/>
            </a:pPr>
            <a:endParaRPr lang="en-GB" sz="1500">
              <a:latin typeface="Aptos"/>
              <a:ea typeface="Calibri"/>
              <a:cs typeface="Calibri"/>
            </a:endParaRPr>
          </a:p>
          <a:p>
            <a:pPr marL="285750" indent="-285750">
              <a:buFont typeface="Arial" panose="020B0604020202020204" pitchFamily="34" charset="0"/>
              <a:buChar char="•"/>
            </a:pPr>
            <a:r>
              <a:rPr lang="en-GB" sz="1500">
                <a:latin typeface="Aptos"/>
                <a:ea typeface="Calibri"/>
                <a:cs typeface="Calibri"/>
              </a:rPr>
              <a:t>Fishing is the most clearly impacted industry, but </a:t>
            </a:r>
            <a:r>
              <a:rPr lang="en-GB" sz="1500" b="1">
                <a:latin typeface="Aptos"/>
                <a:ea typeface="Calibri"/>
                <a:cs typeface="Calibri"/>
              </a:rPr>
              <a:t>the potential for opposition</a:t>
            </a:r>
            <a:r>
              <a:rPr lang="en-GB" sz="1500">
                <a:latin typeface="Aptos"/>
                <a:ea typeface="Calibri"/>
                <a:cs typeface="Calibri"/>
              </a:rPr>
              <a:t> from residents with a view of these new structures should not be underestimated.</a:t>
            </a:r>
          </a:p>
          <a:p>
            <a:pPr marL="285750" indent="-285750">
              <a:buFont typeface="Arial" panose="020B0604020202020204" pitchFamily="34" charset="0"/>
              <a:buChar char="•"/>
            </a:pPr>
            <a:endParaRPr lang="en-GB" sz="1500">
              <a:latin typeface="Aptos"/>
              <a:ea typeface="Calibri"/>
              <a:cs typeface="Calibri"/>
            </a:endParaRPr>
          </a:p>
          <a:p>
            <a:pPr marL="285750" indent="-285750">
              <a:buFont typeface="Arial" panose="020B0604020202020204" pitchFamily="34" charset="0"/>
              <a:buChar char="•"/>
            </a:pPr>
            <a:r>
              <a:rPr lang="en-GB" sz="1500">
                <a:latin typeface="Aptos"/>
                <a:ea typeface="Calibri"/>
                <a:cs typeface="Calibri"/>
              </a:rPr>
              <a:t>Potential for one “impacted” community to receive funding over another may raise </a:t>
            </a:r>
            <a:r>
              <a:rPr lang="en-GB" sz="1500" b="1">
                <a:latin typeface="Aptos"/>
                <a:ea typeface="Calibri"/>
                <a:cs typeface="Calibri"/>
              </a:rPr>
              <a:t>serious concerns around fairness and equity</a:t>
            </a:r>
            <a:r>
              <a:rPr lang="en-GB" sz="1500">
                <a:latin typeface="Aptos"/>
                <a:ea typeface="Calibri"/>
                <a:cs typeface="Calibri"/>
              </a:rPr>
              <a:t>, particularly in light of the coastal adaptation challenges which the country will face in the years to come</a:t>
            </a:r>
          </a:p>
          <a:p>
            <a:pPr marL="285750" indent="-285750">
              <a:buFont typeface="Arial" panose="020B0604020202020204" pitchFamily="34" charset="0"/>
              <a:buChar char="•"/>
            </a:pPr>
            <a:endParaRPr lang="en-GB" sz="1500">
              <a:latin typeface="Aptos"/>
              <a:ea typeface="Calibri"/>
              <a:cs typeface="Calibri"/>
            </a:endParaRPr>
          </a:p>
          <a:p>
            <a:pPr marL="285750" indent="-285750">
              <a:buFont typeface="Arial" panose="020B0604020202020204" pitchFamily="34" charset="0"/>
              <a:buChar char="•"/>
            </a:pPr>
            <a:r>
              <a:rPr lang="en-GB" sz="1500">
                <a:latin typeface="Aptos"/>
                <a:ea typeface="Calibri"/>
                <a:cs typeface="Calibri"/>
              </a:rPr>
              <a:t>Timely learnings are now available based on the approach adopted by </a:t>
            </a:r>
            <a:r>
              <a:rPr lang="en-GB" sz="1500" err="1">
                <a:latin typeface="Aptos"/>
                <a:ea typeface="Calibri"/>
                <a:cs typeface="Calibri"/>
              </a:rPr>
              <a:t>EirGrid</a:t>
            </a:r>
            <a:r>
              <a:rPr lang="en-GB" sz="1500">
                <a:latin typeface="Aptos"/>
                <a:ea typeface="Calibri"/>
                <a:cs typeface="Calibri"/>
              </a:rPr>
              <a:t> in terms of the role of community forums to distribute the funds, but </a:t>
            </a:r>
            <a:r>
              <a:rPr lang="en-GB" sz="1500" b="1">
                <a:latin typeface="Aptos"/>
                <a:ea typeface="Calibri"/>
                <a:cs typeface="Calibri"/>
              </a:rPr>
              <a:t>also in involving the communities in decision-making processes</a:t>
            </a:r>
            <a:r>
              <a:rPr lang="en-GB" sz="1500">
                <a:latin typeface="Aptos"/>
                <a:ea typeface="Calibri"/>
                <a:cs typeface="Calibri"/>
              </a:rPr>
              <a:t>.</a:t>
            </a:r>
          </a:p>
          <a:p>
            <a:pPr marL="285750" indent="-285750">
              <a:buFont typeface="Arial" panose="020B0604020202020204" pitchFamily="34" charset="0"/>
              <a:buChar char="•"/>
            </a:pPr>
            <a:endParaRPr lang="en-GB" sz="1500">
              <a:latin typeface="Aptos"/>
              <a:ea typeface="Calibri"/>
              <a:cs typeface="Calibri"/>
            </a:endParaRPr>
          </a:p>
          <a:p>
            <a:pPr marL="285750" indent="-285750">
              <a:buFont typeface="Arial" panose="020B0604020202020204" pitchFamily="34" charset="0"/>
              <a:buChar char="•"/>
            </a:pPr>
            <a:r>
              <a:rPr lang="en-GB" sz="1500">
                <a:latin typeface="Aptos"/>
                <a:ea typeface="Calibri"/>
                <a:cs typeface="Calibri"/>
              </a:rPr>
              <a:t>co-ordinated </a:t>
            </a:r>
            <a:r>
              <a:rPr lang="en-GB" sz="1500" b="1">
                <a:latin typeface="Aptos"/>
                <a:ea typeface="Calibri"/>
                <a:cs typeface="Calibri"/>
              </a:rPr>
              <a:t>tracking, monitoring and evaluation</a:t>
            </a:r>
            <a:r>
              <a:rPr lang="en-GB" sz="1500">
                <a:latin typeface="Aptos"/>
                <a:ea typeface="Calibri"/>
                <a:cs typeface="Calibri"/>
              </a:rPr>
              <a:t> of the impacts of community benefit funds to inform policy and practice over the next decade is needed.</a:t>
            </a:r>
            <a:endParaRPr lang="en-GB"/>
          </a:p>
          <a:p>
            <a:pPr marL="285750" indent="-285750">
              <a:buFont typeface="Arial" panose="020B0604020202020204" pitchFamily="34" charset="0"/>
              <a:buChar char="•"/>
            </a:pPr>
            <a:endParaRPr lang="en-GB" sz="1500">
              <a:latin typeface="Aptos"/>
              <a:ea typeface="Calibri"/>
              <a:cs typeface="Calibri"/>
            </a:endParaRPr>
          </a:p>
          <a:p>
            <a:pPr marL="285750" indent="-285750">
              <a:buFont typeface="Arial" panose="020B0604020202020204" pitchFamily="34" charset="0"/>
              <a:buChar char="•"/>
            </a:pPr>
            <a:endParaRPr lang="en-GB" sz="1500">
              <a:latin typeface="Aptos"/>
              <a:ea typeface="Calibri"/>
              <a:cs typeface="Calibri"/>
            </a:endParaRPr>
          </a:p>
        </p:txBody>
      </p:sp>
      <p:pic>
        <p:nvPicPr>
          <p:cNvPr id="6" name="Picture 5" descr="A green globe and people on a scale&#10;&#10;AI-generated content may be incorrect.">
            <a:extLst>
              <a:ext uri="{FF2B5EF4-FFF2-40B4-BE49-F238E27FC236}">
                <a16:creationId xmlns:a16="http://schemas.microsoft.com/office/drawing/2014/main" id="{62FA43D2-7979-D2DD-5E5D-A083B85B8F55}"/>
              </a:ext>
            </a:extLst>
          </p:cNvPr>
          <p:cNvPicPr>
            <a:picLocks noChangeAspect="1"/>
          </p:cNvPicPr>
          <p:nvPr/>
        </p:nvPicPr>
        <p:blipFill>
          <a:blip r:embed="rId2"/>
          <a:stretch>
            <a:fillRect/>
          </a:stretch>
        </p:blipFill>
        <p:spPr>
          <a:xfrm>
            <a:off x="741363" y="4184120"/>
            <a:ext cx="3920991" cy="2527731"/>
          </a:xfrm>
          <a:prstGeom prst="rect">
            <a:avLst/>
          </a:prstGeom>
        </p:spPr>
      </p:pic>
      <p:pic>
        <p:nvPicPr>
          <p:cNvPr id="8" name="Picture 7" descr="A map of a river&#10;&#10;AI-generated content may be incorrect.">
            <a:extLst>
              <a:ext uri="{FF2B5EF4-FFF2-40B4-BE49-F238E27FC236}">
                <a16:creationId xmlns:a16="http://schemas.microsoft.com/office/drawing/2014/main" id="{A84B2C2D-E68F-E580-19A9-58B65E704E2B}"/>
              </a:ext>
            </a:extLst>
          </p:cNvPr>
          <p:cNvPicPr>
            <a:picLocks noChangeAspect="1"/>
          </p:cNvPicPr>
          <p:nvPr/>
        </p:nvPicPr>
        <p:blipFill>
          <a:blip r:embed="rId3"/>
          <a:stretch>
            <a:fillRect/>
          </a:stretch>
        </p:blipFill>
        <p:spPr>
          <a:xfrm>
            <a:off x="739827" y="1414126"/>
            <a:ext cx="3914417" cy="2677388"/>
          </a:xfrm>
          <a:prstGeom prst="rect">
            <a:avLst/>
          </a:prstGeom>
        </p:spPr>
      </p:pic>
    </p:spTree>
    <p:extLst>
      <p:ext uri="{BB962C8B-B14F-4D97-AF65-F5344CB8AC3E}">
        <p14:creationId xmlns:p14="http://schemas.microsoft.com/office/powerpoint/2010/main" val="3907462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977DF-58DC-4C9C-9B92-624BC7B5A2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F046AC-3F4C-9694-9CCB-9623B010F0EA}"/>
              </a:ext>
            </a:extLst>
          </p:cNvPr>
          <p:cNvSpPr>
            <a:spLocks noGrp="1"/>
          </p:cNvSpPr>
          <p:nvPr>
            <p:ph type="title"/>
          </p:nvPr>
        </p:nvSpPr>
        <p:spPr/>
        <p:txBody>
          <a:bodyPr/>
          <a:lstStyle/>
          <a:p>
            <a:r>
              <a:rPr lang="en-IE"/>
              <a:t>Our Policy Recommendations</a:t>
            </a:r>
          </a:p>
        </p:txBody>
      </p:sp>
      <p:sp>
        <p:nvSpPr>
          <p:cNvPr id="2" name="TextBox 2">
            <a:extLst>
              <a:ext uri="{FF2B5EF4-FFF2-40B4-BE49-F238E27FC236}">
                <a16:creationId xmlns:a16="http://schemas.microsoft.com/office/drawing/2014/main" id="{B174DD8B-A09A-333A-0ED7-D958A650EC42}"/>
              </a:ext>
            </a:extLst>
          </p:cNvPr>
          <p:cNvSpPr txBox="1"/>
          <p:nvPr/>
        </p:nvSpPr>
        <p:spPr>
          <a:xfrm>
            <a:off x="561033" y="1338627"/>
            <a:ext cx="11069934" cy="5386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r">
              <a:buFont typeface="Arial" panose="020B0604020202020204" pitchFamily="34" charset="0"/>
              <a:buChar char="•"/>
            </a:pPr>
            <a:endParaRPr lang="en-GB" sz="20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Aligning community benefit funding with wider sustainability objectives represents an opportunity for co-benefits, however, capacity building is needed which should not be led by individual developers alone.</a:t>
            </a:r>
            <a:endParaRPr lang="en-GB" sz="1700"/>
          </a:p>
          <a:p>
            <a:pPr marL="285750" indent="-285750" algn="r">
              <a:buFont typeface="Arial" panose="020B0604020202020204" pitchFamily="34" charset="0"/>
              <a:buChar char="•"/>
            </a:pPr>
            <a:endParaRPr lang="en-GB" sz="17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The establishment of long-term needs analyses for communities located close to infrastructure may support alignment of CBF and wider objectives.</a:t>
            </a:r>
            <a:endParaRPr lang="en-GB" sz="1700"/>
          </a:p>
          <a:p>
            <a:pPr marL="285750" indent="-285750" algn="r">
              <a:buFont typeface="Arial" panose="020B0604020202020204" pitchFamily="34" charset="0"/>
              <a:buChar char="•"/>
            </a:pPr>
            <a:endParaRPr lang="en-GB" sz="17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The development of a network of communities at different stages of accessing and implementing funding can support capacity building.</a:t>
            </a:r>
            <a:endParaRPr lang="en-GB" sz="1700"/>
          </a:p>
          <a:p>
            <a:pPr marL="285750" indent="-285750" algn="r">
              <a:buFont typeface="Arial" panose="020B0604020202020204" pitchFamily="34" charset="0"/>
              <a:buChar char="•"/>
            </a:pPr>
            <a:endParaRPr lang="en-GB" sz="17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Developers should be supported through guidance in relation to best practice on community benefit funding and encouraged to work cross-organisationally to maximise the impact of funds.</a:t>
            </a:r>
            <a:endParaRPr lang="en-GB" sz="1700"/>
          </a:p>
          <a:p>
            <a:pPr marL="285750" indent="-285750" algn="r">
              <a:buFont typeface="Arial" panose="020B0604020202020204" pitchFamily="34" charset="0"/>
              <a:buChar char="•"/>
            </a:pPr>
            <a:endParaRPr lang="en-GB" sz="17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Fund administration has a major role to play in the administration of funds in developing infrastructure needed for the energy transition. Best practice informed approaches should be implemented and support provided to create more service providers.</a:t>
            </a:r>
            <a:endParaRPr lang="en-GB" sz="1700"/>
          </a:p>
          <a:p>
            <a:pPr marL="285750" indent="-285750" algn="r">
              <a:buFont typeface="Arial" panose="020B0604020202020204" pitchFamily="34" charset="0"/>
              <a:buChar char="•"/>
            </a:pPr>
            <a:endParaRPr lang="en-GB" sz="1700">
              <a:solidFill>
                <a:srgbClr val="1F1F1F"/>
              </a:solidFill>
            </a:endParaRPr>
          </a:p>
          <a:p>
            <a:pPr marL="285750" indent="-285750">
              <a:buFont typeface="Arial" panose="020B0604020202020204" pitchFamily="34" charset="0"/>
              <a:buChar char="•"/>
            </a:pPr>
            <a:r>
              <a:rPr lang="en-GB" sz="1700">
                <a:solidFill>
                  <a:srgbClr val="1F1F1F"/>
                </a:solidFill>
                <a:ea typeface="+mn-lt"/>
                <a:cs typeface="+mn-lt"/>
              </a:rPr>
              <a:t>If capacity is not built in relation to sustainability and biodiversity at the community level, funding should not be ringfenced for such initiatives and instead remain open to community objectives.</a:t>
            </a:r>
            <a:endParaRPr lang="en-GB" sz="1700"/>
          </a:p>
          <a:p>
            <a:pPr marL="285750" indent="-285750" algn="l">
              <a:buFont typeface="Arial" panose="020B0604020202020204" pitchFamily="34" charset="0"/>
              <a:buChar char="•"/>
            </a:pPr>
            <a:endParaRPr lang="en-GB"/>
          </a:p>
        </p:txBody>
      </p:sp>
    </p:spTree>
    <p:extLst>
      <p:ext uri="{BB962C8B-B14F-4D97-AF65-F5344CB8AC3E}">
        <p14:creationId xmlns:p14="http://schemas.microsoft.com/office/powerpoint/2010/main" val="668060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9548A-6A3B-17B7-1BFF-F0DB6E28115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3504E-4B06-FAF6-2C38-ADEBD1F2C317}"/>
              </a:ext>
            </a:extLst>
          </p:cNvPr>
          <p:cNvSpPr>
            <a:spLocks noGrp="1"/>
          </p:cNvSpPr>
          <p:nvPr>
            <p:ph sz="quarter" idx="10"/>
          </p:nvPr>
        </p:nvSpPr>
        <p:spPr/>
        <p:txBody>
          <a:bodyPr/>
          <a:lstStyle/>
          <a:p>
            <a:pPr marL="0" indent="0">
              <a:buNone/>
            </a:pPr>
            <a:r>
              <a:rPr lang="en-US" b="1"/>
              <a:t>Panel Discussion</a:t>
            </a:r>
          </a:p>
          <a:p>
            <a:pPr marL="0" indent="0">
              <a:buNone/>
            </a:pPr>
            <a:r>
              <a:rPr lang="en-US" b="1"/>
              <a:t>Session 2: Energy Security</a:t>
            </a:r>
          </a:p>
          <a:p>
            <a:pPr marL="0" indent="0" algn="ctr">
              <a:buNone/>
            </a:pPr>
            <a:endParaRPr lang="en-IE" b="1"/>
          </a:p>
          <a:p>
            <a:pPr marL="0" indent="0" algn="ctr">
              <a:buNone/>
            </a:pPr>
            <a:r>
              <a:rPr lang="en-IE" b="1"/>
              <a:t>Chair: </a:t>
            </a:r>
            <a:r>
              <a:rPr lang="en-IE"/>
              <a:t>Dr Ellen Diskin</a:t>
            </a:r>
          </a:p>
          <a:p>
            <a:pPr marL="0" indent="0" algn="ctr">
              <a:buNone/>
            </a:pPr>
            <a:r>
              <a:rPr lang="en-US" sz="2400"/>
              <a:t>Head of Net Zero Strategy &amp; Sustainability at ESB Customer Solutions</a:t>
            </a:r>
          </a:p>
          <a:p>
            <a:pPr marL="0" indent="0" algn="ctr">
              <a:buNone/>
            </a:pPr>
            <a:endParaRPr lang="en-US" sz="2400" b="1"/>
          </a:p>
          <a:p>
            <a:pPr marL="0" indent="0" algn="ctr">
              <a:buNone/>
            </a:pPr>
            <a:r>
              <a:rPr lang="en-US" sz="2400" b="1"/>
              <a:t>Panel Members</a:t>
            </a:r>
          </a:p>
          <a:p>
            <a:pPr algn="ctr"/>
            <a:r>
              <a:rPr lang="en-US" sz="2400"/>
              <a:t>Dr Fionn Rogan</a:t>
            </a:r>
          </a:p>
          <a:p>
            <a:pPr algn="ctr"/>
            <a:r>
              <a:rPr lang="en-US" sz="2400"/>
              <a:t>Dr Paul Deane</a:t>
            </a:r>
          </a:p>
          <a:p>
            <a:pPr algn="ctr"/>
            <a:r>
              <a:rPr lang="en-US" sz="2400"/>
              <a:t>Dr Evan Boyle</a:t>
            </a:r>
          </a:p>
          <a:p>
            <a:pPr algn="ctr"/>
            <a:r>
              <a:rPr lang="en-US" sz="2400"/>
              <a:t>Jeanne Spillane </a:t>
            </a:r>
            <a:endParaRPr lang="en-IE" sz="2400"/>
          </a:p>
        </p:txBody>
      </p:sp>
      <p:pic>
        <p:nvPicPr>
          <p:cNvPr id="4" name="Picture 3" descr="A black background with a black square&#10;&#10;AI-generated content may be incorrect.">
            <a:extLst>
              <a:ext uri="{FF2B5EF4-FFF2-40B4-BE49-F238E27FC236}">
                <a16:creationId xmlns:a16="http://schemas.microsoft.com/office/drawing/2014/main" id="{AAF725A2-8BA1-732D-3E2F-519C88C7E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554" y="5101009"/>
            <a:ext cx="1756991" cy="1756991"/>
          </a:xfrm>
          <a:prstGeom prst="rect">
            <a:avLst/>
          </a:prstGeom>
          <a:solidFill>
            <a:schemeClr val="bg1"/>
          </a:solidFill>
        </p:spPr>
      </p:pic>
      <p:sp>
        <p:nvSpPr>
          <p:cNvPr id="5" name="TextBox 4">
            <a:extLst>
              <a:ext uri="{FF2B5EF4-FFF2-40B4-BE49-F238E27FC236}">
                <a16:creationId xmlns:a16="http://schemas.microsoft.com/office/drawing/2014/main" id="{31E9C32A-42F7-317A-F045-E27875D7A0FE}"/>
              </a:ext>
            </a:extLst>
          </p:cNvPr>
          <p:cNvSpPr txBox="1"/>
          <p:nvPr/>
        </p:nvSpPr>
        <p:spPr>
          <a:xfrm>
            <a:off x="10070864" y="3535874"/>
            <a:ext cx="2208370" cy="2271010"/>
          </a:xfrm>
          <a:prstGeom prst="rect">
            <a:avLst/>
          </a:prstGeom>
        </p:spPr>
        <p:txBody>
          <a:bodyPr vert="horz" lIns="91440" tIns="45720" rIns="91440" bIns="45720" rtlCol="0" anchor="t">
            <a:normAutofit/>
          </a:bodyPr>
          <a:lstStyle/>
          <a:p>
            <a:pPr algn="ctr">
              <a:spcBef>
                <a:spcPct val="0"/>
              </a:spcBef>
              <a:spcAft>
                <a:spcPts val="600"/>
              </a:spcAft>
            </a:pPr>
            <a:r>
              <a:rPr lang="en-US" sz="3200">
                <a:solidFill>
                  <a:schemeClr val="bg1"/>
                </a:solidFill>
                <a:latin typeface="+mj-lt"/>
                <a:ea typeface="+mj-ea"/>
                <a:cs typeface="+mj-cs"/>
              </a:rPr>
              <a:t>Join at </a:t>
            </a:r>
            <a:br>
              <a:rPr lang="en-US" sz="3200">
                <a:solidFill>
                  <a:schemeClr val="bg1"/>
                </a:solidFill>
                <a:latin typeface="+mj-lt"/>
                <a:ea typeface="+mj-ea"/>
                <a:cs typeface="+mj-cs"/>
              </a:rPr>
            </a:br>
            <a:r>
              <a:rPr lang="en-US" sz="3200" b="1">
                <a:solidFill>
                  <a:schemeClr val="bg1"/>
                </a:solidFill>
                <a:latin typeface="+mj-lt"/>
                <a:ea typeface="+mj-ea"/>
                <a:cs typeface="+mj-cs"/>
              </a:rPr>
              <a:t>Slido.com</a:t>
            </a:r>
          </a:p>
          <a:p>
            <a:pPr algn="ctr">
              <a:spcBef>
                <a:spcPct val="0"/>
              </a:spcBef>
              <a:spcAft>
                <a:spcPts val="600"/>
              </a:spcAft>
            </a:pPr>
            <a:r>
              <a:rPr lang="en-US" sz="3200">
                <a:solidFill>
                  <a:schemeClr val="bg1"/>
                </a:solidFill>
                <a:latin typeface="+mj-lt"/>
                <a:ea typeface="+mj-ea"/>
                <a:cs typeface="+mj-cs"/>
              </a:rPr>
              <a:t>EPMG</a:t>
            </a:r>
          </a:p>
        </p:txBody>
      </p:sp>
      <p:sp>
        <p:nvSpPr>
          <p:cNvPr id="3" name="TextBox 2">
            <a:extLst>
              <a:ext uri="{FF2B5EF4-FFF2-40B4-BE49-F238E27FC236}">
                <a16:creationId xmlns:a16="http://schemas.microsoft.com/office/drawing/2014/main" id="{EF54CA74-3AA9-7EDC-FDFD-A9A922B25048}"/>
              </a:ext>
            </a:extLst>
          </p:cNvPr>
          <p:cNvSpPr txBox="1"/>
          <p:nvPr/>
        </p:nvSpPr>
        <p:spPr>
          <a:xfrm>
            <a:off x="138455" y="5806884"/>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178247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0BC0FA-CA4A-1870-9C4E-01FC6FEA3F54}"/>
              </a:ext>
            </a:extLst>
          </p:cNvPr>
          <p:cNvSpPr>
            <a:spLocks noGrp="1"/>
          </p:cNvSpPr>
          <p:nvPr>
            <p:ph type="title"/>
          </p:nvPr>
        </p:nvSpPr>
        <p:spPr>
          <a:xfrm>
            <a:off x="4445998" y="424851"/>
            <a:ext cx="7388650" cy="894802"/>
          </a:xfrm>
        </p:spPr>
        <p:txBody>
          <a:bodyPr anchor="ctr">
            <a:normAutofit/>
          </a:bodyPr>
          <a:lstStyle/>
          <a:p>
            <a:r>
              <a:rPr lang="en-US"/>
              <a:t>Feedback Survey</a:t>
            </a:r>
            <a:endParaRPr lang="en-IE"/>
          </a:p>
        </p:txBody>
      </p:sp>
      <p:pic>
        <p:nvPicPr>
          <p:cNvPr id="6" name="Picture 5">
            <a:extLst>
              <a:ext uri="{FF2B5EF4-FFF2-40B4-BE49-F238E27FC236}">
                <a16:creationId xmlns:a16="http://schemas.microsoft.com/office/drawing/2014/main" id="{C1B83D33-80A9-2193-7F13-B22E91009EA4}"/>
              </a:ext>
            </a:extLst>
          </p:cNvPr>
          <p:cNvPicPr>
            <a:picLocks noChangeAspect="1"/>
          </p:cNvPicPr>
          <p:nvPr/>
        </p:nvPicPr>
        <p:blipFill>
          <a:blip r:embed="rId2"/>
          <a:stretch>
            <a:fillRect/>
          </a:stretch>
        </p:blipFill>
        <p:spPr>
          <a:xfrm>
            <a:off x="5754471" y="1601788"/>
            <a:ext cx="4837546" cy="4892675"/>
          </a:xfrm>
          <a:prstGeom prst="rect">
            <a:avLst/>
          </a:prstGeom>
          <a:noFill/>
        </p:spPr>
      </p:pic>
      <p:sp>
        <p:nvSpPr>
          <p:cNvPr id="10" name="Text Placeholder 3">
            <a:extLst>
              <a:ext uri="{FF2B5EF4-FFF2-40B4-BE49-F238E27FC236}">
                <a16:creationId xmlns:a16="http://schemas.microsoft.com/office/drawing/2014/main" id="{DC70A14F-69F0-02D8-F924-3058B07BE48F}"/>
              </a:ext>
            </a:extLst>
          </p:cNvPr>
          <p:cNvSpPr>
            <a:spLocks noGrp="1"/>
          </p:cNvSpPr>
          <p:nvPr>
            <p:ph type="body" sz="quarter" idx="12"/>
          </p:nvPr>
        </p:nvSpPr>
        <p:spPr>
          <a:xfrm>
            <a:off x="549275" y="1778000"/>
            <a:ext cx="3473450" cy="4622800"/>
          </a:xfrm>
        </p:spPr>
        <p:txBody>
          <a:bodyPr anchor="ctr">
            <a:normAutofit/>
          </a:bodyPr>
          <a:lstStyle/>
          <a:p>
            <a:r>
              <a:rPr lang="en-US"/>
              <a:t>Please complete this short feedback form so we can incorporate feedback received for next year’s event! </a:t>
            </a:r>
          </a:p>
        </p:txBody>
      </p:sp>
      <p:sp>
        <p:nvSpPr>
          <p:cNvPr id="8" name="TextBox 7">
            <a:extLst>
              <a:ext uri="{FF2B5EF4-FFF2-40B4-BE49-F238E27FC236}">
                <a16:creationId xmlns:a16="http://schemas.microsoft.com/office/drawing/2014/main" id="{14B70015-BE27-7B92-C7E0-B38B8D237850}"/>
              </a:ext>
            </a:extLst>
          </p:cNvPr>
          <p:cNvSpPr txBox="1"/>
          <p:nvPr/>
        </p:nvSpPr>
        <p:spPr>
          <a:xfrm>
            <a:off x="9322766" y="272087"/>
            <a:ext cx="3590925" cy="1200329"/>
          </a:xfrm>
          <a:prstGeom prst="rect">
            <a:avLst/>
          </a:prstGeom>
          <a:noFill/>
        </p:spPr>
        <p:txBody>
          <a:bodyPr wrap="square" rtlCol="0">
            <a:spAutoFit/>
          </a:bodyPr>
          <a:lstStyle/>
          <a:p>
            <a:r>
              <a:rPr lang="en-US" b="1">
                <a:solidFill>
                  <a:srgbClr val="FFB100"/>
                </a:solidFill>
              </a:rPr>
              <a:t>Engineers Ireland Wi-Fi</a:t>
            </a:r>
          </a:p>
          <a:p>
            <a:r>
              <a:rPr lang="en-US" b="1">
                <a:solidFill>
                  <a:srgbClr val="FFB100"/>
                </a:solidFill>
              </a:rPr>
              <a:t>Network: </a:t>
            </a:r>
            <a:r>
              <a:rPr lang="en-IE" b="1">
                <a:solidFill>
                  <a:srgbClr val="FFB100"/>
                </a:solidFill>
              </a:rPr>
              <a:t>EI-Guest</a:t>
            </a:r>
          </a:p>
          <a:p>
            <a:r>
              <a:rPr lang="en-IE" b="1">
                <a:solidFill>
                  <a:srgbClr val="FFB100"/>
                </a:solidFill>
              </a:rPr>
              <a:t>Password: </a:t>
            </a:r>
            <a:r>
              <a:rPr lang="en-IE" b="1" err="1">
                <a:solidFill>
                  <a:srgbClr val="FFB100"/>
                </a:solidFill>
              </a:rPr>
              <a:t>Engineersguest</a:t>
            </a:r>
            <a:endParaRPr lang="en-IE" b="1">
              <a:solidFill>
                <a:srgbClr val="FFB100"/>
              </a:solidFill>
            </a:endParaRPr>
          </a:p>
          <a:p>
            <a:endParaRPr lang="en-IE"/>
          </a:p>
        </p:txBody>
      </p:sp>
    </p:spTree>
    <p:extLst>
      <p:ext uri="{BB962C8B-B14F-4D97-AF65-F5344CB8AC3E}">
        <p14:creationId xmlns:p14="http://schemas.microsoft.com/office/powerpoint/2010/main" val="2586578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5C598D-D3DA-46A3-05BE-F615B20E43BE}"/>
              </a:ext>
            </a:extLst>
          </p:cNvPr>
          <p:cNvSpPr>
            <a:spLocks noGrp="1"/>
          </p:cNvSpPr>
          <p:nvPr>
            <p:ph sz="quarter" idx="10"/>
          </p:nvPr>
        </p:nvSpPr>
        <p:spPr/>
        <p:txBody>
          <a:bodyPr>
            <a:normAutofit/>
          </a:bodyPr>
          <a:lstStyle/>
          <a:p>
            <a:pPr marL="0" indent="0" algn="ctr">
              <a:buNone/>
            </a:pPr>
            <a:endParaRPr lang="en-US" sz="4400" b="1">
              <a:solidFill>
                <a:srgbClr val="FFB100"/>
              </a:solidFill>
            </a:endParaRPr>
          </a:p>
          <a:p>
            <a:pPr marL="0" indent="0" algn="ctr">
              <a:buNone/>
            </a:pPr>
            <a:endParaRPr lang="en-US" sz="4400" b="1">
              <a:solidFill>
                <a:srgbClr val="FFB100"/>
              </a:solidFill>
            </a:endParaRPr>
          </a:p>
          <a:p>
            <a:pPr marL="0" indent="0" algn="ctr">
              <a:buNone/>
            </a:pPr>
            <a:endParaRPr lang="en-US" sz="4400" b="1">
              <a:solidFill>
                <a:srgbClr val="FFB100"/>
              </a:solidFill>
            </a:endParaRPr>
          </a:p>
          <a:p>
            <a:pPr marL="0" indent="0" algn="ctr">
              <a:buNone/>
            </a:pPr>
            <a:r>
              <a:rPr lang="en-US" sz="4400" b="1">
                <a:solidFill>
                  <a:srgbClr val="FFB100"/>
                </a:solidFill>
              </a:rPr>
              <a:t>Poster Pitches</a:t>
            </a:r>
            <a:endParaRPr lang="en-IE" sz="4400" b="1">
              <a:solidFill>
                <a:srgbClr val="FFB100"/>
              </a:solidFill>
            </a:endParaRPr>
          </a:p>
        </p:txBody>
      </p:sp>
    </p:spTree>
    <p:extLst>
      <p:ext uri="{BB962C8B-B14F-4D97-AF65-F5344CB8AC3E}">
        <p14:creationId xmlns:p14="http://schemas.microsoft.com/office/powerpoint/2010/main" val="311396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3CAA43-5B84-22BE-829A-5012528DDD11}"/>
              </a:ext>
            </a:extLst>
          </p:cNvPr>
          <p:cNvSpPr txBox="1"/>
          <p:nvPr/>
        </p:nvSpPr>
        <p:spPr>
          <a:xfrm>
            <a:off x="8511799" y="1601788"/>
            <a:ext cx="3092372"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Neha Jaggeshar</a:t>
            </a:r>
          </a:p>
        </p:txBody>
      </p:sp>
      <p:pic>
        <p:nvPicPr>
          <p:cNvPr id="3" name="Content Placeholder 2">
            <a:extLst>
              <a:ext uri="{FF2B5EF4-FFF2-40B4-BE49-F238E27FC236}">
                <a16:creationId xmlns:a16="http://schemas.microsoft.com/office/drawing/2014/main" id="{B8725366-7B17-41BA-223E-6B5593DA36B2}"/>
              </a:ext>
            </a:extLst>
          </p:cNvPr>
          <p:cNvPicPr>
            <a:picLocks noGrp="1" noChangeAspect="1"/>
          </p:cNvPicPr>
          <p:nvPr>
            <p:ph sz="quarter" idx="11"/>
          </p:nvPr>
        </p:nvPicPr>
        <p:blipFill>
          <a:blip r:embed="rId2"/>
          <a:srcRect r="1" b="35058"/>
          <a:stretch>
            <a:fillRect/>
          </a:stretch>
        </p:blipFill>
        <p:spPr>
          <a:xfrm>
            <a:off x="8098753" y="2692966"/>
            <a:ext cx="3655891" cy="2374219"/>
          </a:xfrm>
          <a:prstGeom prst="rect">
            <a:avLst/>
          </a:prstGeom>
          <a:noFill/>
        </p:spPr>
      </p:pic>
      <p:sp>
        <p:nvSpPr>
          <p:cNvPr id="5" name="TextBox 4">
            <a:extLst>
              <a:ext uri="{FF2B5EF4-FFF2-40B4-BE49-F238E27FC236}">
                <a16:creationId xmlns:a16="http://schemas.microsoft.com/office/drawing/2014/main" id="{663E8793-DDD2-27FE-8FBA-B1715DCA9B93}"/>
              </a:ext>
            </a:extLst>
          </p:cNvPr>
          <p:cNvSpPr txBox="1"/>
          <p:nvPr/>
        </p:nvSpPr>
        <p:spPr>
          <a:xfrm>
            <a:off x="4288260" y="1138236"/>
            <a:ext cx="3313112" cy="4581525"/>
          </a:xfrm>
          <a:prstGeom prst="rect">
            <a:avLst/>
          </a:prstGeom>
        </p:spPr>
        <p:txBody>
          <a:bodyPr vert="horz" lIns="91440" tIns="45720" rIns="91440" bIns="45720" rtlCol="0" anchor="ctr">
            <a:normAutofit/>
          </a:bodyPr>
          <a:lstStyle/>
          <a:p>
            <a:pPr algn="ctr">
              <a:lnSpc>
                <a:spcPct val="90000"/>
              </a:lnSpc>
              <a:spcBef>
                <a:spcPts val="1000"/>
              </a:spcBef>
            </a:pPr>
            <a:r>
              <a:rPr lang="en-US" sz="3200" b="1">
                <a:solidFill>
                  <a:srgbClr val="003C69"/>
                </a:solidFill>
                <a:latin typeface="Lucida Bright" panose="02040602050505020304" pitchFamily="18" charset="0"/>
              </a:rPr>
              <a:t>Building a  national integrated model to explore overshoot pathways</a:t>
            </a:r>
          </a:p>
        </p:txBody>
      </p:sp>
      <p:pic>
        <p:nvPicPr>
          <p:cNvPr id="7" name="Picture 6">
            <a:extLst>
              <a:ext uri="{FF2B5EF4-FFF2-40B4-BE49-F238E27FC236}">
                <a16:creationId xmlns:a16="http://schemas.microsoft.com/office/drawing/2014/main" id="{4C69E3B8-F35A-2CDD-08F3-43CDB942425D}"/>
              </a:ext>
            </a:extLst>
          </p:cNvPr>
          <p:cNvPicPr>
            <a:picLocks noChangeAspect="1"/>
          </p:cNvPicPr>
          <p:nvPr/>
        </p:nvPicPr>
        <p:blipFill>
          <a:blip r:embed="rId3"/>
          <a:stretch>
            <a:fillRect/>
          </a:stretch>
        </p:blipFill>
        <p:spPr>
          <a:xfrm>
            <a:off x="437356" y="632608"/>
            <a:ext cx="3766568" cy="5592783"/>
          </a:xfrm>
          <a:prstGeom prst="rect">
            <a:avLst/>
          </a:prstGeom>
        </p:spPr>
      </p:pic>
    </p:spTree>
    <p:extLst>
      <p:ext uri="{BB962C8B-B14F-4D97-AF65-F5344CB8AC3E}">
        <p14:creationId xmlns:p14="http://schemas.microsoft.com/office/powerpoint/2010/main" val="2625184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A161-61B4-81F4-B4C5-3E976EEC66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4FAD15-1C3F-BD03-7390-9D9CAD86103A}"/>
              </a:ext>
            </a:extLst>
          </p:cNvPr>
          <p:cNvSpPr txBox="1"/>
          <p:nvPr/>
        </p:nvSpPr>
        <p:spPr>
          <a:xfrm>
            <a:off x="8142514" y="1559833"/>
            <a:ext cx="3785775"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Dr. Stephanie Moura</a:t>
            </a:r>
          </a:p>
        </p:txBody>
      </p:sp>
      <p:sp>
        <p:nvSpPr>
          <p:cNvPr id="5" name="TextBox 4">
            <a:extLst>
              <a:ext uri="{FF2B5EF4-FFF2-40B4-BE49-F238E27FC236}">
                <a16:creationId xmlns:a16="http://schemas.microsoft.com/office/drawing/2014/main" id="{B88F949F-2AE8-A96E-DD80-868283481A69}"/>
              </a:ext>
            </a:extLst>
          </p:cNvPr>
          <p:cNvSpPr txBox="1"/>
          <p:nvPr/>
        </p:nvSpPr>
        <p:spPr>
          <a:xfrm>
            <a:off x="4477692" y="1332714"/>
            <a:ext cx="3313112" cy="4581525"/>
          </a:xfrm>
          <a:prstGeom prst="rect">
            <a:avLst/>
          </a:prstGeom>
        </p:spPr>
        <p:txBody>
          <a:bodyPr vert="horz" lIns="91440" tIns="45720" rIns="91440" bIns="45720" rtlCol="0" anchor="ctr">
            <a:normAutofit/>
          </a:bodyPr>
          <a:lstStyle/>
          <a:p>
            <a:endParaRPr lang="en-IE"/>
          </a:p>
          <a:p>
            <a:pPr algn="ctr"/>
            <a:r>
              <a:rPr lang="en-US"/>
              <a:t> </a:t>
            </a:r>
            <a:r>
              <a:rPr lang="en-US" sz="3200" b="1">
                <a:solidFill>
                  <a:srgbClr val="003C69"/>
                </a:solidFill>
                <a:latin typeface="Lucida Bright" panose="02040602050505020304" pitchFamily="18" charset="0"/>
              </a:rPr>
              <a:t>Ireland’s Path to a Secure Clean Energy Future and the Challenges of Critical Materials </a:t>
            </a:r>
          </a:p>
        </p:txBody>
      </p:sp>
      <p:pic>
        <p:nvPicPr>
          <p:cNvPr id="1026" name="Picture 2" descr="Profile photo of Stephanie Moura">
            <a:extLst>
              <a:ext uri="{FF2B5EF4-FFF2-40B4-BE49-F238E27FC236}">
                <a16:creationId xmlns:a16="http://schemas.microsoft.com/office/drawing/2014/main" id="{3550C21F-6821-3774-3E1D-F2244FF6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5154" y="2250072"/>
            <a:ext cx="1668786" cy="16687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462813-0067-D479-1714-6F48D1F78CB4}"/>
              </a:ext>
            </a:extLst>
          </p:cNvPr>
          <p:cNvSpPr txBox="1"/>
          <p:nvPr/>
        </p:nvSpPr>
        <p:spPr>
          <a:xfrm>
            <a:off x="8084765" y="3918858"/>
            <a:ext cx="3985992"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Dr. Fatemeh Rostami</a:t>
            </a:r>
          </a:p>
        </p:txBody>
      </p:sp>
      <p:pic>
        <p:nvPicPr>
          <p:cNvPr id="10" name="Picture 9">
            <a:extLst>
              <a:ext uri="{FF2B5EF4-FFF2-40B4-BE49-F238E27FC236}">
                <a16:creationId xmlns:a16="http://schemas.microsoft.com/office/drawing/2014/main" id="{9E1A7932-A81C-0CA1-B5A8-9C0F7133BFD2}"/>
              </a:ext>
            </a:extLst>
          </p:cNvPr>
          <p:cNvPicPr>
            <a:picLocks noChangeAspect="1"/>
          </p:cNvPicPr>
          <p:nvPr/>
        </p:nvPicPr>
        <p:blipFill>
          <a:blip r:embed="rId3"/>
          <a:stretch>
            <a:fillRect/>
          </a:stretch>
        </p:blipFill>
        <p:spPr>
          <a:xfrm>
            <a:off x="9025153" y="4609097"/>
            <a:ext cx="1566647" cy="1897028"/>
          </a:xfrm>
          <a:prstGeom prst="rect">
            <a:avLst/>
          </a:prstGeom>
        </p:spPr>
      </p:pic>
      <p:pic>
        <p:nvPicPr>
          <p:cNvPr id="12" name="Picture 11">
            <a:extLst>
              <a:ext uri="{FF2B5EF4-FFF2-40B4-BE49-F238E27FC236}">
                <a16:creationId xmlns:a16="http://schemas.microsoft.com/office/drawing/2014/main" id="{85243C8C-4056-1BF6-738D-A5654C849222}"/>
              </a:ext>
            </a:extLst>
          </p:cNvPr>
          <p:cNvPicPr>
            <a:picLocks noChangeAspect="1"/>
          </p:cNvPicPr>
          <p:nvPr/>
        </p:nvPicPr>
        <p:blipFill>
          <a:blip r:embed="rId4"/>
          <a:stretch>
            <a:fillRect/>
          </a:stretch>
        </p:blipFill>
        <p:spPr>
          <a:xfrm>
            <a:off x="588640" y="529979"/>
            <a:ext cx="3721291" cy="5512083"/>
          </a:xfrm>
          <a:prstGeom prst="rect">
            <a:avLst/>
          </a:prstGeom>
        </p:spPr>
      </p:pic>
    </p:spTree>
    <p:extLst>
      <p:ext uri="{BB962C8B-B14F-4D97-AF65-F5344CB8AC3E}">
        <p14:creationId xmlns:p14="http://schemas.microsoft.com/office/powerpoint/2010/main" val="4054547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CF80-8F78-3ED6-C9E1-1426B3AB5C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92E268-E483-872D-020B-57F7FB67D9E2}"/>
              </a:ext>
            </a:extLst>
          </p:cNvPr>
          <p:cNvSpPr txBox="1"/>
          <p:nvPr/>
        </p:nvSpPr>
        <p:spPr>
          <a:xfrm>
            <a:off x="8098752" y="1601788"/>
            <a:ext cx="3951733"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Dr Alexandra Revez</a:t>
            </a:r>
          </a:p>
        </p:txBody>
      </p:sp>
      <p:sp>
        <p:nvSpPr>
          <p:cNvPr id="5" name="TextBox 4">
            <a:extLst>
              <a:ext uri="{FF2B5EF4-FFF2-40B4-BE49-F238E27FC236}">
                <a16:creationId xmlns:a16="http://schemas.microsoft.com/office/drawing/2014/main" id="{E1FDD789-A5D3-8293-07B5-285A70B2BA07}"/>
              </a:ext>
            </a:extLst>
          </p:cNvPr>
          <p:cNvSpPr txBox="1"/>
          <p:nvPr/>
        </p:nvSpPr>
        <p:spPr>
          <a:xfrm>
            <a:off x="4453529" y="1376259"/>
            <a:ext cx="3313112" cy="4581525"/>
          </a:xfrm>
          <a:prstGeom prst="rect">
            <a:avLst/>
          </a:prstGeom>
        </p:spPr>
        <p:txBody>
          <a:bodyPr vert="horz" lIns="91440" tIns="45720" rIns="91440" bIns="45720" rtlCol="0" anchor="ctr">
            <a:normAutofit/>
          </a:bodyPr>
          <a:lstStyle/>
          <a:p>
            <a:pPr algn="ctr"/>
            <a:endParaRPr lang="en-IE"/>
          </a:p>
          <a:p>
            <a:pPr algn="ctr"/>
            <a:r>
              <a:rPr lang="en-US" sz="2800" b="1">
                <a:solidFill>
                  <a:srgbClr val="003C69"/>
                </a:solidFill>
                <a:latin typeface="Lucida Bright" panose="02040602050505020304" pitchFamily="18" charset="0"/>
              </a:rPr>
              <a:t>Journeys Toward Rural Sustainability in the Dingle Peninsula</a:t>
            </a:r>
          </a:p>
        </p:txBody>
      </p:sp>
      <p:pic>
        <p:nvPicPr>
          <p:cNvPr id="6" name="Picture 5">
            <a:extLst>
              <a:ext uri="{FF2B5EF4-FFF2-40B4-BE49-F238E27FC236}">
                <a16:creationId xmlns:a16="http://schemas.microsoft.com/office/drawing/2014/main" id="{56851487-10E9-4C51-121B-D50256C39F5D}"/>
              </a:ext>
            </a:extLst>
          </p:cNvPr>
          <p:cNvPicPr>
            <a:picLocks noChangeAspect="1"/>
          </p:cNvPicPr>
          <p:nvPr/>
        </p:nvPicPr>
        <p:blipFill>
          <a:blip r:embed="rId3"/>
          <a:stretch>
            <a:fillRect/>
          </a:stretch>
        </p:blipFill>
        <p:spPr>
          <a:xfrm>
            <a:off x="437356" y="672958"/>
            <a:ext cx="3988005" cy="5512083"/>
          </a:xfrm>
          <a:prstGeom prst="rect">
            <a:avLst/>
          </a:prstGeom>
        </p:spPr>
      </p:pic>
      <p:pic>
        <p:nvPicPr>
          <p:cNvPr id="10" name="Picture 9">
            <a:extLst>
              <a:ext uri="{FF2B5EF4-FFF2-40B4-BE49-F238E27FC236}">
                <a16:creationId xmlns:a16="http://schemas.microsoft.com/office/drawing/2014/main" id="{023AAF7C-F394-4943-2D5E-17ABC01E3C1E}"/>
              </a:ext>
            </a:extLst>
          </p:cNvPr>
          <p:cNvPicPr>
            <a:picLocks noChangeAspect="1"/>
          </p:cNvPicPr>
          <p:nvPr/>
        </p:nvPicPr>
        <p:blipFill>
          <a:blip r:embed="rId4"/>
          <a:stretch>
            <a:fillRect/>
          </a:stretch>
        </p:blipFill>
        <p:spPr>
          <a:xfrm>
            <a:off x="8501409" y="2615536"/>
            <a:ext cx="2928591" cy="2928591"/>
          </a:xfrm>
          <a:prstGeom prst="rect">
            <a:avLst/>
          </a:prstGeom>
        </p:spPr>
      </p:pic>
    </p:spTree>
    <p:extLst>
      <p:ext uri="{BB962C8B-B14F-4D97-AF65-F5344CB8AC3E}">
        <p14:creationId xmlns:p14="http://schemas.microsoft.com/office/powerpoint/2010/main" val="2053330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2C6C-F178-9BFD-0CFA-849EB5F18E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F86DDE-7BF4-1B2A-B013-23790F6955AA}"/>
              </a:ext>
            </a:extLst>
          </p:cNvPr>
          <p:cNvSpPr>
            <a:spLocks noGrp="1"/>
          </p:cNvSpPr>
          <p:nvPr>
            <p:ph type="title"/>
          </p:nvPr>
        </p:nvSpPr>
        <p:spPr>
          <a:xfrm>
            <a:off x="741363" y="288925"/>
            <a:ext cx="10515600" cy="1168615"/>
          </a:xfrm>
        </p:spPr>
        <p:txBody>
          <a:bodyPr/>
          <a:lstStyle/>
          <a:p>
            <a:r>
              <a:rPr lang="en-IE"/>
              <a:t>… zooming in on Carbon Budget 1</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2833992896"/>
              </p:ext>
            </p:extLst>
          </p:nvPr>
        </p:nvGraphicFramePr>
        <p:xfrm>
          <a:off x="1452562" y="1409413"/>
          <a:ext cx="9286875" cy="5372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2270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1D16-9F8F-471E-34AF-62C07CFFE5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26599E-D29C-F3AB-720D-DD140456F6E5}"/>
              </a:ext>
            </a:extLst>
          </p:cNvPr>
          <p:cNvSpPr txBox="1"/>
          <p:nvPr/>
        </p:nvSpPr>
        <p:spPr>
          <a:xfrm>
            <a:off x="8597721" y="1645330"/>
            <a:ext cx="3951733"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Sadhbh Gaston</a:t>
            </a:r>
          </a:p>
        </p:txBody>
      </p:sp>
      <p:sp>
        <p:nvSpPr>
          <p:cNvPr id="5" name="TextBox 4">
            <a:extLst>
              <a:ext uri="{FF2B5EF4-FFF2-40B4-BE49-F238E27FC236}">
                <a16:creationId xmlns:a16="http://schemas.microsoft.com/office/drawing/2014/main" id="{64A762C5-9517-3C0A-2005-261A3D967909}"/>
              </a:ext>
            </a:extLst>
          </p:cNvPr>
          <p:cNvSpPr txBox="1"/>
          <p:nvPr/>
        </p:nvSpPr>
        <p:spPr>
          <a:xfrm>
            <a:off x="4453529" y="1376259"/>
            <a:ext cx="3313112" cy="4581525"/>
          </a:xfrm>
          <a:prstGeom prst="rect">
            <a:avLst/>
          </a:prstGeom>
        </p:spPr>
        <p:txBody>
          <a:bodyPr vert="horz" lIns="91440" tIns="45720" rIns="91440" bIns="45720" rtlCol="0" anchor="ctr">
            <a:normAutofit/>
          </a:bodyPr>
          <a:lstStyle/>
          <a:p>
            <a:endParaRPr lang="en-IE" sz="3200">
              <a:latin typeface="Lucida Bright" panose="02040602050505020304" pitchFamily="18" charset="0"/>
            </a:endParaRPr>
          </a:p>
          <a:p>
            <a:pPr algn="ctr"/>
            <a:r>
              <a:rPr lang="en-US" sz="3200" b="1">
                <a:solidFill>
                  <a:srgbClr val="003C69"/>
                </a:solidFill>
                <a:latin typeface="Lucida Bright" panose="02040602050505020304" pitchFamily="18" charset="0"/>
              </a:rPr>
              <a:t>Who builds Climate Services in Belfast &amp; Cork?</a:t>
            </a:r>
          </a:p>
        </p:txBody>
      </p:sp>
      <p:pic>
        <p:nvPicPr>
          <p:cNvPr id="3" name="Picture 2">
            <a:extLst>
              <a:ext uri="{FF2B5EF4-FFF2-40B4-BE49-F238E27FC236}">
                <a16:creationId xmlns:a16="http://schemas.microsoft.com/office/drawing/2014/main" id="{4E0207EF-D311-746F-04C4-15104A3E4C78}"/>
              </a:ext>
            </a:extLst>
          </p:cNvPr>
          <p:cNvPicPr>
            <a:picLocks noChangeAspect="1"/>
          </p:cNvPicPr>
          <p:nvPr/>
        </p:nvPicPr>
        <p:blipFill>
          <a:blip r:embed="rId3"/>
          <a:stretch>
            <a:fillRect/>
          </a:stretch>
        </p:blipFill>
        <p:spPr>
          <a:xfrm>
            <a:off x="465524" y="609455"/>
            <a:ext cx="3988005" cy="5639090"/>
          </a:xfrm>
          <a:prstGeom prst="rect">
            <a:avLst/>
          </a:prstGeom>
        </p:spPr>
      </p:pic>
      <p:pic>
        <p:nvPicPr>
          <p:cNvPr id="2050" name="Picture 2" descr="Profile photo of Sadhbh Gaston">
            <a:extLst>
              <a:ext uri="{FF2B5EF4-FFF2-40B4-BE49-F238E27FC236}">
                <a16:creationId xmlns:a16="http://schemas.microsoft.com/office/drawing/2014/main" id="{B8699E62-07CB-D79C-81FF-D52BB2B3E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721" y="2623457"/>
            <a:ext cx="2777171" cy="277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8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63B4-ACC0-03AB-C165-F179180E5A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89CC49-0A28-0638-5D1A-73CDF0711217}"/>
              </a:ext>
            </a:extLst>
          </p:cNvPr>
          <p:cNvSpPr txBox="1"/>
          <p:nvPr/>
        </p:nvSpPr>
        <p:spPr>
          <a:xfrm>
            <a:off x="8511799" y="1601788"/>
            <a:ext cx="3092372"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Mannan Nazar</a:t>
            </a:r>
          </a:p>
        </p:txBody>
      </p:sp>
      <p:sp>
        <p:nvSpPr>
          <p:cNvPr id="5" name="TextBox 4">
            <a:extLst>
              <a:ext uri="{FF2B5EF4-FFF2-40B4-BE49-F238E27FC236}">
                <a16:creationId xmlns:a16="http://schemas.microsoft.com/office/drawing/2014/main" id="{0F50F290-71C3-7DF0-1217-9016C4A254C9}"/>
              </a:ext>
            </a:extLst>
          </p:cNvPr>
          <p:cNvSpPr txBox="1"/>
          <p:nvPr/>
        </p:nvSpPr>
        <p:spPr>
          <a:xfrm>
            <a:off x="0" y="332692"/>
            <a:ext cx="7903740" cy="1452564"/>
          </a:xfrm>
          <a:prstGeom prst="rect">
            <a:avLst/>
          </a:prstGeom>
        </p:spPr>
        <p:txBody>
          <a:bodyPr vert="horz" lIns="91440" tIns="45720" rIns="91440" bIns="45720" rtlCol="0" anchor="ctr">
            <a:normAutofit lnSpcReduction="10000"/>
          </a:bodyPr>
          <a:lstStyle/>
          <a:p>
            <a:pPr algn="ctr"/>
            <a:r>
              <a:rPr lang="en-US" sz="3200" b="1">
                <a:solidFill>
                  <a:srgbClr val="003C69"/>
                </a:solidFill>
                <a:latin typeface="Lucida Bright" panose="02040602050505020304" pitchFamily="18" charset="0"/>
              </a:rPr>
              <a:t>How Many Years before Ireland’s</a:t>
            </a:r>
          </a:p>
          <a:p>
            <a:pPr algn="ctr"/>
            <a:r>
              <a:rPr lang="en-IE" sz="3200" b="1">
                <a:solidFill>
                  <a:srgbClr val="003C69"/>
                </a:solidFill>
                <a:latin typeface="Lucida Bright" panose="02040602050505020304" pitchFamily="18" charset="0"/>
              </a:rPr>
              <a:t>Private Fleet is Fully</a:t>
            </a:r>
          </a:p>
          <a:p>
            <a:pPr algn="ctr"/>
            <a:r>
              <a:rPr lang="en-IE" sz="3200" b="1">
                <a:solidFill>
                  <a:srgbClr val="003C69"/>
                </a:solidFill>
                <a:latin typeface="Lucida Bright" panose="02040602050505020304" pitchFamily="18" charset="0"/>
              </a:rPr>
              <a:t>Electrified?</a:t>
            </a:r>
            <a:endParaRPr lang="en-US" sz="3200" b="1">
              <a:solidFill>
                <a:srgbClr val="003C69"/>
              </a:solidFill>
              <a:latin typeface="Lucida Bright" panose="02040602050505020304" pitchFamily="18" charset="0"/>
            </a:endParaRPr>
          </a:p>
        </p:txBody>
      </p:sp>
      <p:pic>
        <p:nvPicPr>
          <p:cNvPr id="9" name="Picture 8">
            <a:extLst>
              <a:ext uri="{FF2B5EF4-FFF2-40B4-BE49-F238E27FC236}">
                <a16:creationId xmlns:a16="http://schemas.microsoft.com/office/drawing/2014/main" id="{74448F85-FCBB-3525-2805-C0B73D6D69D3}"/>
              </a:ext>
            </a:extLst>
          </p:cNvPr>
          <p:cNvPicPr>
            <a:picLocks noChangeAspect="1"/>
          </p:cNvPicPr>
          <p:nvPr/>
        </p:nvPicPr>
        <p:blipFill>
          <a:blip r:embed="rId2"/>
          <a:stretch>
            <a:fillRect/>
          </a:stretch>
        </p:blipFill>
        <p:spPr>
          <a:xfrm>
            <a:off x="406182" y="1785256"/>
            <a:ext cx="6440241" cy="4401153"/>
          </a:xfrm>
          <a:prstGeom prst="rect">
            <a:avLst/>
          </a:prstGeom>
        </p:spPr>
      </p:pic>
      <p:pic>
        <p:nvPicPr>
          <p:cNvPr id="11" name="Picture 10">
            <a:extLst>
              <a:ext uri="{FF2B5EF4-FFF2-40B4-BE49-F238E27FC236}">
                <a16:creationId xmlns:a16="http://schemas.microsoft.com/office/drawing/2014/main" id="{65AA3513-F2CA-8721-18C9-8723A1B07675}"/>
              </a:ext>
            </a:extLst>
          </p:cNvPr>
          <p:cNvPicPr>
            <a:picLocks noChangeAspect="1"/>
          </p:cNvPicPr>
          <p:nvPr/>
        </p:nvPicPr>
        <p:blipFill>
          <a:blip r:embed="rId3"/>
          <a:stretch>
            <a:fillRect/>
          </a:stretch>
        </p:blipFill>
        <p:spPr>
          <a:xfrm>
            <a:off x="8817409" y="2496590"/>
            <a:ext cx="1981220" cy="2839749"/>
          </a:xfrm>
          <a:prstGeom prst="rect">
            <a:avLst/>
          </a:prstGeom>
        </p:spPr>
      </p:pic>
    </p:spTree>
    <p:extLst>
      <p:ext uri="{BB962C8B-B14F-4D97-AF65-F5344CB8AC3E}">
        <p14:creationId xmlns:p14="http://schemas.microsoft.com/office/powerpoint/2010/main" val="1427251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7EE7-95D9-E1E1-420E-933B1083A4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03242D-C759-4435-258B-56F6B0DEA442}"/>
              </a:ext>
            </a:extLst>
          </p:cNvPr>
          <p:cNvSpPr txBox="1"/>
          <p:nvPr/>
        </p:nvSpPr>
        <p:spPr>
          <a:xfrm>
            <a:off x="8098752" y="1601788"/>
            <a:ext cx="4093247"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Dr Vahid Aryanpur</a:t>
            </a:r>
          </a:p>
        </p:txBody>
      </p:sp>
      <p:sp>
        <p:nvSpPr>
          <p:cNvPr id="5" name="TextBox 4">
            <a:extLst>
              <a:ext uri="{FF2B5EF4-FFF2-40B4-BE49-F238E27FC236}">
                <a16:creationId xmlns:a16="http://schemas.microsoft.com/office/drawing/2014/main" id="{B9D09DB3-B0BE-97FB-C85F-9DF224B244FC}"/>
              </a:ext>
            </a:extLst>
          </p:cNvPr>
          <p:cNvSpPr txBox="1"/>
          <p:nvPr/>
        </p:nvSpPr>
        <p:spPr>
          <a:xfrm>
            <a:off x="4288260" y="1138236"/>
            <a:ext cx="3313112" cy="4581525"/>
          </a:xfrm>
          <a:prstGeom prst="rect">
            <a:avLst/>
          </a:prstGeom>
        </p:spPr>
        <p:txBody>
          <a:bodyPr vert="horz" lIns="91440" tIns="45720" rIns="91440" bIns="45720" rtlCol="0" anchor="ctr">
            <a:normAutofit lnSpcReduction="10000"/>
          </a:bodyPr>
          <a:lstStyle/>
          <a:p>
            <a:pPr algn="ctr"/>
            <a:r>
              <a:rPr lang="en-US" sz="3200" b="1">
                <a:solidFill>
                  <a:srgbClr val="003C69"/>
                </a:solidFill>
                <a:latin typeface="Lucida Bright" panose="02040602050505020304" pitchFamily="18" charset="0"/>
              </a:rPr>
              <a:t>Integrating Aviation into National Carbon Budgets Reveals Critical Risk to Paris-Aligned Energy Transition</a:t>
            </a:r>
          </a:p>
        </p:txBody>
      </p:sp>
      <p:pic>
        <p:nvPicPr>
          <p:cNvPr id="3074" name="Picture 2" descr="Profile photo of Vahid Aryanpur">
            <a:extLst>
              <a:ext uri="{FF2B5EF4-FFF2-40B4-BE49-F238E27FC236}">
                <a16:creationId xmlns:a16="http://schemas.microsoft.com/office/drawing/2014/main" id="{9D68E290-2E53-A180-4979-B8460C711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429" y="2496590"/>
            <a:ext cx="2950029" cy="2950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33E957-6FF4-DBE9-519F-048E4125A513}"/>
              </a:ext>
            </a:extLst>
          </p:cNvPr>
          <p:cNvPicPr>
            <a:picLocks noChangeAspect="1"/>
          </p:cNvPicPr>
          <p:nvPr/>
        </p:nvPicPr>
        <p:blipFill>
          <a:blip r:embed="rId4"/>
          <a:stretch>
            <a:fillRect/>
          </a:stretch>
        </p:blipFill>
        <p:spPr>
          <a:xfrm>
            <a:off x="253891" y="472923"/>
            <a:ext cx="4034369" cy="5912154"/>
          </a:xfrm>
          <a:prstGeom prst="rect">
            <a:avLst/>
          </a:prstGeom>
        </p:spPr>
      </p:pic>
    </p:spTree>
    <p:extLst>
      <p:ext uri="{BB962C8B-B14F-4D97-AF65-F5344CB8AC3E}">
        <p14:creationId xmlns:p14="http://schemas.microsoft.com/office/powerpoint/2010/main" val="873461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6708-CBCA-9CF6-325A-C39A4283B5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6D6B05-FE3D-C69D-BEE5-4B6551916166}"/>
              </a:ext>
            </a:extLst>
          </p:cNvPr>
          <p:cNvSpPr txBox="1"/>
          <p:nvPr/>
        </p:nvSpPr>
        <p:spPr>
          <a:xfrm>
            <a:off x="8588609" y="1601788"/>
            <a:ext cx="4093247"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Ciara Doherty</a:t>
            </a:r>
          </a:p>
        </p:txBody>
      </p:sp>
      <p:sp>
        <p:nvSpPr>
          <p:cNvPr id="5" name="TextBox 4">
            <a:extLst>
              <a:ext uri="{FF2B5EF4-FFF2-40B4-BE49-F238E27FC236}">
                <a16:creationId xmlns:a16="http://schemas.microsoft.com/office/drawing/2014/main" id="{52CAEE13-C833-685B-8BA5-B2A8D94BA6A4}"/>
              </a:ext>
            </a:extLst>
          </p:cNvPr>
          <p:cNvSpPr txBox="1"/>
          <p:nvPr/>
        </p:nvSpPr>
        <p:spPr>
          <a:xfrm>
            <a:off x="4288260" y="1138236"/>
            <a:ext cx="3313112" cy="4581525"/>
          </a:xfrm>
          <a:prstGeom prst="rect">
            <a:avLst/>
          </a:prstGeom>
        </p:spPr>
        <p:txBody>
          <a:bodyPr vert="horz" lIns="91440" tIns="45720" rIns="91440" bIns="45720" rtlCol="0" anchor="ctr">
            <a:noAutofit/>
          </a:bodyPr>
          <a:lstStyle/>
          <a:p>
            <a:pPr algn="ctr"/>
            <a:endParaRPr lang="en-IE" sz="3200" b="1">
              <a:solidFill>
                <a:srgbClr val="003C69"/>
              </a:solidFill>
              <a:latin typeface="Lucida Bright" panose="02040602050505020304" pitchFamily="18" charset="0"/>
            </a:endParaRPr>
          </a:p>
          <a:p>
            <a:pPr algn="ctr"/>
            <a:r>
              <a:rPr lang="en-US" sz="3200" b="1">
                <a:solidFill>
                  <a:srgbClr val="003C69"/>
                </a:solidFill>
                <a:latin typeface="Lucida Bright" panose="02040602050505020304" pitchFamily="18" charset="0"/>
              </a:rPr>
              <a:t> Evaluating the consistency between Ireland’s carbon budget-aligned energy system pathway and EU energy and climate targets</a:t>
            </a:r>
          </a:p>
        </p:txBody>
      </p:sp>
      <p:pic>
        <p:nvPicPr>
          <p:cNvPr id="4098" name="Picture 2" descr="Profile photo of Ciara Doherty">
            <a:extLst>
              <a:ext uri="{FF2B5EF4-FFF2-40B4-BE49-F238E27FC236}">
                <a16:creationId xmlns:a16="http://schemas.microsoft.com/office/drawing/2014/main" id="{F06DE596-7C9F-65CA-1446-66EC43650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2629" y="2364241"/>
            <a:ext cx="3154815" cy="3154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3331E1-60A9-684C-F2C4-C45DE73DF081}"/>
              </a:ext>
            </a:extLst>
          </p:cNvPr>
          <p:cNvPicPr>
            <a:picLocks noChangeAspect="1"/>
          </p:cNvPicPr>
          <p:nvPr/>
        </p:nvPicPr>
        <p:blipFill>
          <a:blip r:embed="rId4"/>
          <a:stretch>
            <a:fillRect/>
          </a:stretch>
        </p:blipFill>
        <p:spPr>
          <a:xfrm>
            <a:off x="319306" y="572254"/>
            <a:ext cx="3968954" cy="5931205"/>
          </a:xfrm>
          <a:prstGeom prst="rect">
            <a:avLst/>
          </a:prstGeom>
        </p:spPr>
      </p:pic>
    </p:spTree>
    <p:extLst>
      <p:ext uri="{BB962C8B-B14F-4D97-AF65-F5344CB8AC3E}">
        <p14:creationId xmlns:p14="http://schemas.microsoft.com/office/powerpoint/2010/main" val="2248745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DFFD-BB1F-F3E2-7126-ECE87F75062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448D06-4DF9-092D-0AEB-A46E17DE8AE9}"/>
              </a:ext>
            </a:extLst>
          </p:cNvPr>
          <p:cNvSpPr txBox="1"/>
          <p:nvPr/>
        </p:nvSpPr>
        <p:spPr>
          <a:xfrm>
            <a:off x="8588609" y="1601788"/>
            <a:ext cx="4093247" cy="894802"/>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2800" b="1">
                <a:solidFill>
                  <a:srgbClr val="FFB100"/>
                </a:solidFill>
                <a:latin typeface="Lucida Bright" panose="02040602050505020304" pitchFamily="18" charset="77"/>
                <a:ea typeface="+mj-ea"/>
                <a:cs typeface="+mj-cs"/>
              </a:rPr>
              <a:t>Weipeng Xie</a:t>
            </a:r>
          </a:p>
        </p:txBody>
      </p:sp>
      <p:sp>
        <p:nvSpPr>
          <p:cNvPr id="5" name="TextBox 4">
            <a:extLst>
              <a:ext uri="{FF2B5EF4-FFF2-40B4-BE49-F238E27FC236}">
                <a16:creationId xmlns:a16="http://schemas.microsoft.com/office/drawing/2014/main" id="{FAC1E862-3AF6-4462-3113-AB8FFD244549}"/>
              </a:ext>
            </a:extLst>
          </p:cNvPr>
          <p:cNvSpPr txBox="1"/>
          <p:nvPr/>
        </p:nvSpPr>
        <p:spPr>
          <a:xfrm>
            <a:off x="4288260" y="1138236"/>
            <a:ext cx="3313112" cy="4581525"/>
          </a:xfrm>
          <a:prstGeom prst="rect">
            <a:avLst/>
          </a:prstGeom>
        </p:spPr>
        <p:txBody>
          <a:bodyPr vert="horz" lIns="91440" tIns="45720" rIns="91440" bIns="45720" rtlCol="0" anchor="ctr">
            <a:noAutofit/>
          </a:bodyPr>
          <a:lstStyle/>
          <a:p>
            <a:pPr algn="ctr"/>
            <a:endParaRPr lang="en-IE" sz="3200" b="1">
              <a:solidFill>
                <a:srgbClr val="003C69"/>
              </a:solidFill>
              <a:latin typeface="Lucida Bright" panose="02040602050505020304" pitchFamily="18" charset="0"/>
            </a:endParaRPr>
          </a:p>
          <a:p>
            <a:pPr algn="ctr"/>
            <a:r>
              <a:rPr lang="en-US" sz="3200" b="1">
                <a:solidFill>
                  <a:srgbClr val="003C69"/>
                </a:solidFill>
                <a:latin typeface="Lucida Bright" panose="02040602050505020304" pitchFamily="18" charset="0"/>
              </a:rPr>
              <a:t>A probabilistic energy system analysis of negative emissions technologies in deep decarbonisation pathways</a:t>
            </a:r>
          </a:p>
        </p:txBody>
      </p:sp>
      <p:pic>
        <p:nvPicPr>
          <p:cNvPr id="5122" name="Picture 2" descr="Profile photo of Weipeng Xie">
            <a:extLst>
              <a:ext uri="{FF2B5EF4-FFF2-40B4-BE49-F238E27FC236}">
                <a16:creationId xmlns:a16="http://schemas.microsoft.com/office/drawing/2014/main" id="{A059D06E-D11D-D8E7-6AD0-1C41A29A0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214" y="2496590"/>
            <a:ext cx="3127601" cy="3127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615B74-613F-C7D7-E5B6-0AAE9CE3E586}"/>
              </a:ext>
            </a:extLst>
          </p:cNvPr>
          <p:cNvPicPr>
            <a:picLocks noChangeAspect="1"/>
          </p:cNvPicPr>
          <p:nvPr/>
        </p:nvPicPr>
        <p:blipFill>
          <a:blip r:embed="rId4"/>
          <a:stretch>
            <a:fillRect/>
          </a:stretch>
        </p:blipFill>
        <p:spPr>
          <a:xfrm>
            <a:off x="296201" y="516474"/>
            <a:ext cx="3664138" cy="5607338"/>
          </a:xfrm>
          <a:prstGeom prst="rect">
            <a:avLst/>
          </a:prstGeom>
        </p:spPr>
      </p:pic>
    </p:spTree>
    <p:extLst>
      <p:ext uri="{BB962C8B-B14F-4D97-AF65-F5344CB8AC3E}">
        <p14:creationId xmlns:p14="http://schemas.microsoft.com/office/powerpoint/2010/main" val="1449148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0845F-50DB-5625-304B-CCD871A353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0D6DC-04AA-9E1F-6477-495E4486D1F6}"/>
              </a:ext>
            </a:extLst>
          </p:cNvPr>
          <p:cNvSpPr>
            <a:spLocks noGrp="1"/>
          </p:cNvSpPr>
          <p:nvPr>
            <p:ph sz="quarter" idx="10"/>
          </p:nvPr>
        </p:nvSpPr>
        <p:spPr/>
        <p:txBody>
          <a:bodyPr>
            <a:normAutofit lnSpcReduction="10000"/>
          </a:bodyPr>
          <a:lstStyle/>
          <a:p>
            <a:pPr marL="0" indent="0" algn="ctr">
              <a:buNone/>
            </a:pPr>
            <a:endParaRPr lang="en-US"/>
          </a:p>
          <a:p>
            <a:pPr marL="0" indent="0" algn="ctr">
              <a:buNone/>
            </a:pPr>
            <a:endParaRPr lang="en-US"/>
          </a:p>
          <a:p>
            <a:pPr marL="0" indent="0" algn="ctr">
              <a:buNone/>
            </a:pPr>
            <a:endParaRPr lang="en-US"/>
          </a:p>
          <a:p>
            <a:pPr marL="0" indent="0" algn="ctr">
              <a:buNone/>
            </a:pPr>
            <a:r>
              <a:rPr lang="en-IE" sz="4400" b="1">
                <a:solidFill>
                  <a:srgbClr val="FFB100"/>
                </a:solidFill>
              </a:rPr>
              <a:t>Closing Keynote </a:t>
            </a:r>
          </a:p>
          <a:p>
            <a:pPr marL="0" indent="0" algn="ctr">
              <a:buNone/>
            </a:pPr>
            <a:endParaRPr lang="en-IE" sz="4400" b="1">
              <a:solidFill>
                <a:srgbClr val="FFB100"/>
              </a:solidFill>
            </a:endParaRPr>
          </a:p>
          <a:p>
            <a:pPr marL="0" indent="0" algn="ctr">
              <a:buNone/>
            </a:pPr>
            <a:r>
              <a:rPr lang="en-IE" sz="4400" b="1">
                <a:solidFill>
                  <a:srgbClr val="FFB100"/>
                </a:solidFill>
              </a:rPr>
              <a:t>Eamon Ryan</a:t>
            </a:r>
          </a:p>
          <a:p>
            <a:pPr marL="0" indent="0" algn="ctr">
              <a:buNone/>
            </a:pPr>
            <a:r>
              <a:rPr lang="en-IE" sz="4400" b="1">
                <a:solidFill>
                  <a:srgbClr val="FFB100"/>
                </a:solidFill>
              </a:rPr>
              <a:t>Former Minister Department of Climate, Energy and the Environment and Department of Transport</a:t>
            </a:r>
          </a:p>
        </p:txBody>
      </p:sp>
    </p:spTree>
    <p:extLst>
      <p:ext uri="{BB962C8B-B14F-4D97-AF65-F5344CB8AC3E}">
        <p14:creationId xmlns:p14="http://schemas.microsoft.com/office/powerpoint/2010/main" val="2987824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71A93-034D-1809-C868-119D2C31EE19}"/>
              </a:ext>
            </a:extLst>
          </p:cNvPr>
          <p:cNvSpPr>
            <a:spLocks noGrp="1"/>
          </p:cNvSpPr>
          <p:nvPr>
            <p:ph sz="quarter" idx="10"/>
          </p:nvPr>
        </p:nvSpPr>
        <p:spPr/>
        <p:txBody>
          <a:bodyPr>
            <a:normAutofit fontScale="92500" lnSpcReduction="10000"/>
          </a:bodyPr>
          <a:lstStyle/>
          <a:p>
            <a:pPr marL="0" indent="0" algn="ctr">
              <a:buNone/>
            </a:pPr>
            <a:endParaRPr lang="en-US"/>
          </a:p>
          <a:p>
            <a:pPr marL="0" indent="0" algn="ctr">
              <a:buNone/>
            </a:pPr>
            <a:endParaRPr lang="en-US"/>
          </a:p>
          <a:p>
            <a:pPr marL="0" indent="0" algn="ctr">
              <a:buNone/>
            </a:pPr>
            <a:endParaRPr lang="en-US"/>
          </a:p>
          <a:p>
            <a:pPr marL="0" indent="0" algn="ctr">
              <a:buNone/>
            </a:pPr>
            <a:r>
              <a:rPr lang="en-US" sz="4000" b="1">
                <a:solidFill>
                  <a:srgbClr val="FFB100"/>
                </a:solidFill>
              </a:rPr>
              <a:t>Thank you all for attending, participating and engaging with us.</a:t>
            </a:r>
          </a:p>
          <a:p>
            <a:pPr marL="0" indent="0" algn="ctr">
              <a:buNone/>
            </a:pPr>
            <a:endParaRPr lang="en-US" sz="4000" b="1">
              <a:solidFill>
                <a:srgbClr val="FFB100"/>
              </a:solidFill>
            </a:endParaRPr>
          </a:p>
          <a:p>
            <a:pPr marL="0" indent="0" algn="ctr">
              <a:buNone/>
            </a:pPr>
            <a:r>
              <a:rPr lang="en-US" sz="4000" b="1">
                <a:solidFill>
                  <a:srgbClr val="FFB100"/>
                </a:solidFill>
              </a:rPr>
              <a:t>Wishing you all a happy and restful holiday season </a:t>
            </a:r>
          </a:p>
          <a:p>
            <a:pPr marL="0" indent="0" algn="ctr">
              <a:buNone/>
            </a:pPr>
            <a:endParaRPr lang="en-US" sz="4000" b="1">
              <a:solidFill>
                <a:srgbClr val="FFB100"/>
              </a:solidFill>
            </a:endParaRPr>
          </a:p>
          <a:p>
            <a:pPr marL="0" indent="0" algn="ctr">
              <a:buNone/>
            </a:pPr>
            <a:r>
              <a:rPr lang="en-US" sz="4000" b="1">
                <a:solidFill>
                  <a:srgbClr val="FFB100"/>
                </a:solidFill>
              </a:rPr>
              <a:t>See you at next years event! </a:t>
            </a:r>
            <a:endParaRPr lang="en-IE" sz="4000" b="1">
              <a:solidFill>
                <a:srgbClr val="FFB100"/>
              </a:solidFill>
            </a:endParaRPr>
          </a:p>
        </p:txBody>
      </p:sp>
      <p:pic>
        <p:nvPicPr>
          <p:cNvPr id="4" name="Graphic 3" descr="Holly with solid fill">
            <a:extLst>
              <a:ext uri="{FF2B5EF4-FFF2-40B4-BE49-F238E27FC236}">
                <a16:creationId xmlns:a16="http://schemas.microsoft.com/office/drawing/2014/main" id="{F76A4248-A20E-3BA4-D702-9FF4BF33D8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8991" y="3429000"/>
            <a:ext cx="914400" cy="914400"/>
          </a:xfrm>
          <a:prstGeom prst="rect">
            <a:avLst/>
          </a:prstGeom>
        </p:spPr>
      </p:pic>
      <p:pic>
        <p:nvPicPr>
          <p:cNvPr id="5" name="Graphic 4" descr="Holly with solid fill">
            <a:extLst>
              <a:ext uri="{FF2B5EF4-FFF2-40B4-BE49-F238E27FC236}">
                <a16:creationId xmlns:a16="http://schemas.microsoft.com/office/drawing/2014/main" id="{89FF2314-8870-D60C-EB80-DA9D73760E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750" y="3429000"/>
            <a:ext cx="914400" cy="914400"/>
          </a:xfrm>
          <a:prstGeom prst="rect">
            <a:avLst/>
          </a:prstGeom>
        </p:spPr>
      </p:pic>
    </p:spTree>
    <p:extLst>
      <p:ext uri="{BB962C8B-B14F-4D97-AF65-F5344CB8AC3E}">
        <p14:creationId xmlns:p14="http://schemas.microsoft.com/office/powerpoint/2010/main" val="29139749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9.0.7022"/>
  <p:tag name="SLIDO_EVENT_SECTION_UUID" val="41b5c719-434a-456f-ae58-132ef7a7e8c9"/>
  <p:tag name="SLIDO_EVENT_UUID" val="aca7ee40-55b7-43a5-84f9-482da68176fb"/>
  <p:tag name="SLIDO_PRESENTATION_ID" val="e6ec3610-8090-4e87-bd8e-b15e260cebc2"/>
  <p:tag name="SLIDO_SHARE_KEY" val="5e037c26b7572a847a41d60f286882fea00896f29680048810ac7ab54e49b2f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C Branded PPT Template 2025" id="{59CFD97C-74A7-4688-8BB4-DBC47F14301F}" vid="{782350F9-268A-456A-AC44-35666507629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C Branded PPT Template 2025" id="{59CFD97C-74A7-4688-8BB4-DBC47F14301F}" vid="{782350F9-268A-456A-AC44-3566650762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82c4a2-a41f-4736-9f15-656b13d6e239" xsi:nil="true"/>
    <lcf76f155ced4ddcb4097134ff3c332f xmlns="bc831224-b4ec-4b09-83ba-2872a6f177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9AE311EB37034595D0222E97D3B9E0" ma:contentTypeVersion="18" ma:contentTypeDescription="Create a new document." ma:contentTypeScope="" ma:versionID="c161143d1b9adf5c4838db514f2fd559">
  <xsd:schema xmlns:xsd="http://www.w3.org/2001/XMLSchema" xmlns:xs="http://www.w3.org/2001/XMLSchema" xmlns:p="http://schemas.microsoft.com/office/2006/metadata/properties" xmlns:ns2="bc831224-b4ec-4b09-83ba-2872a6f177dc" xmlns:ns3="ed82c4a2-a41f-4736-9f15-656b13d6e239" targetNamespace="http://schemas.microsoft.com/office/2006/metadata/properties" ma:root="true" ma:fieldsID="d3697c10760a0f9946a500b6e6be2bed" ns2:_="" ns3:_="">
    <xsd:import namespace="bc831224-b4ec-4b09-83ba-2872a6f177dc"/>
    <xsd:import namespace="ed82c4a2-a41f-4736-9f15-656b13d6e2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31224-b4ec-4b09-83ba-2872a6f17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859a5f0-c05d-42c8-96da-fe1ec9be4e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82c4a2-a41f-4736-9f15-656b13d6e23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5a34947-59f4-4f9b-a6d9-918e4bc82e28}" ma:internalName="TaxCatchAll" ma:showField="CatchAllData" ma:web="ed82c4a2-a41f-4736-9f15-656b13d6e23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51E75-3382-4EB9-AF37-3D61716FB7A9}">
  <ds:schemaRefs>
    <ds:schemaRef ds:uri="http://schemas.microsoft.com/sharepoint/v3/contenttype/forms"/>
  </ds:schemaRefs>
</ds:datastoreItem>
</file>

<file path=customXml/itemProps2.xml><?xml version="1.0" encoding="utf-8"?>
<ds:datastoreItem xmlns:ds="http://schemas.openxmlformats.org/officeDocument/2006/customXml" ds:itemID="{52C81F8B-100C-4A6B-9B92-EB1B72B18E3D}">
  <ds:schemaRefs>
    <ds:schemaRef ds:uri="bc831224-b4ec-4b09-83ba-2872a6f177dc"/>
    <ds:schemaRef ds:uri="ed82c4a2-a41f-4736-9f15-656b13d6e2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61F925B-3D4F-406B-B932-265BD4A4CE6A}"/>
</file>

<file path=docProps/app.xml><?xml version="1.0" encoding="utf-8"?>
<Properties xmlns="http://schemas.openxmlformats.org/officeDocument/2006/extended-properties" xmlns:vt="http://schemas.openxmlformats.org/officeDocument/2006/docPropsVTypes">
  <Template>UCC PPT Template 2025-UpdatedSep (1)</Template>
  <Application>Microsoft Office PowerPoint</Application>
  <PresentationFormat>Widescreen</PresentationFormat>
  <Slides>96</Slides>
  <Notes>46</Notes>
  <HiddenSlides>2</HiddenSlide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Office Theme</vt:lpstr>
      <vt:lpstr>1_Office Theme</vt:lpstr>
      <vt:lpstr>Energy Policy and Modelling Group, UCC</vt:lpstr>
      <vt:lpstr>Introduction - Brian Ó Gallachóir</vt:lpstr>
      <vt:lpstr>Introduction - Brian Ó Gallachóir</vt:lpstr>
      <vt:lpstr>PowerPoint Presentation</vt:lpstr>
      <vt:lpstr>PowerPoint Presentation</vt:lpstr>
      <vt:lpstr>PowerPoint Presentation</vt:lpstr>
      <vt:lpstr>Will we remain within Ireland’s 1st Carbon Budget?  Prof Brian Ó Gallachóir  </vt:lpstr>
      <vt:lpstr>Indicative Pathway to Meet Ireland's Statutory  Carbon Budgets (Fig 2 CCAC 2021 CB Report 2021)</vt:lpstr>
      <vt:lpstr>… zooming in on Carbon Budget 1</vt:lpstr>
      <vt:lpstr>… adding in EPA GHG emissions 2021-2024</vt:lpstr>
      <vt:lpstr>… adding in estimates for GHG emissions 2025</vt:lpstr>
      <vt:lpstr>What about sectoral emissions ceilings?</vt:lpstr>
      <vt:lpstr>So where do we stand now?</vt:lpstr>
      <vt:lpstr>A Marginal Abatement Cost Curve for Ireland  Dr Tomás Mac Uidhir  </vt:lpstr>
      <vt:lpstr>Motivation</vt:lpstr>
      <vt:lpstr>What is a Marginal Abatement Cost Curve (MACC)?</vt:lpstr>
      <vt:lpstr>What is a Marginal Abatement Cost Curve (MACC)?</vt:lpstr>
      <vt:lpstr>Scenario selection</vt:lpstr>
      <vt:lpstr>Scenario selection</vt:lpstr>
      <vt:lpstr>iMACC: Cumulative cost and abatement, €/〖tCO〗_2 </vt:lpstr>
      <vt:lpstr>iMACC: Sensitivity (Grid &amp; Charging) </vt:lpstr>
      <vt:lpstr>iMACC: Sensitivity (Low Gas &amp; High Biofuel price) </vt:lpstr>
      <vt:lpstr>iMACC: Sensitivity (Compliance) </vt:lpstr>
      <vt:lpstr>iMACC: Sensitivity (Compliance) </vt:lpstr>
      <vt:lpstr>Conclusions and Key Takeaways</vt:lpstr>
      <vt:lpstr>Beyond Net-Zero  Dr Róisín Moriarty  </vt:lpstr>
      <vt:lpstr>PowerPoint Presentation</vt:lpstr>
      <vt:lpstr>PowerPoint Presentation</vt:lpstr>
      <vt:lpstr>PowerPoint Presentation</vt:lpstr>
      <vt:lpstr>Paris Agreement</vt:lpstr>
      <vt:lpstr>ICJ: Advisory Opinion</vt:lpstr>
      <vt:lpstr>Keeping 1.5°C in reach</vt:lpstr>
      <vt:lpstr>Keeping 1.5°C in reach</vt:lpstr>
      <vt:lpstr>Keeping 1.5°C in reach</vt:lpstr>
      <vt:lpstr>Keeping 1.5°C in reach</vt:lpstr>
      <vt:lpstr>Keeping 1.5°C in reach</vt:lpstr>
      <vt:lpstr>PowerPoint Presentation</vt:lpstr>
      <vt:lpstr>What we do now matters!</vt:lpstr>
      <vt:lpstr>Why we're still ignoring the physics of climate change  Professor Hannah Daly </vt:lpstr>
      <vt:lpstr>Ireland’s emissions:  Planned path vs. legal and physical limits</vt:lpstr>
      <vt:lpstr>Where we are ignoring the physics</vt:lpstr>
      <vt:lpstr>PowerPoint Presentation</vt:lpstr>
      <vt:lpstr>PowerPoint Presentation</vt:lpstr>
      <vt:lpstr>PowerPoint Presentation</vt:lpstr>
      <vt:lpstr>PowerPoint Presentation</vt:lpstr>
      <vt:lpstr>Energy Transition System Readiness  Dr Fionn Rogan</vt:lpstr>
      <vt:lpstr>PowerPoint Presentation</vt:lpstr>
      <vt:lpstr>What are the non-technical factors impacting roll-out of District Heating?</vt:lpstr>
      <vt:lpstr>Rolling Out District Heating &amp; Cooling (DHC) Extensively to home Owners [RODEO]</vt:lpstr>
      <vt:lpstr>What are the non-technical factors impacting roll-out of District Heating? [RODEO PROJECT]</vt:lpstr>
      <vt:lpstr>What are the non-technical factors impacting roll-out of District Heating? [DATA   INSIGHTS]</vt:lpstr>
      <vt:lpstr>What are the non-technical factors impacting roll-out of District Heating? [WORKSHOP]</vt:lpstr>
      <vt:lpstr>PowerPoint Presentation</vt:lpstr>
      <vt:lpstr>PowerPoint Presentation</vt:lpstr>
      <vt:lpstr>PowerPoint Presentation</vt:lpstr>
      <vt:lpstr>PowerPoint Presentation</vt:lpstr>
      <vt:lpstr>Electricity pricing  Dr Paul Deane</vt:lpstr>
      <vt:lpstr>PowerPoint Presentation</vt:lpstr>
      <vt:lpstr>PowerPoint Presentation</vt:lpstr>
      <vt:lpstr>PowerPoint Presentation</vt:lpstr>
      <vt:lpstr>Question we asked for 2030</vt:lpstr>
      <vt:lpstr>PowerPoint Presentation</vt:lpstr>
      <vt:lpstr>Commentary on Future Electricity Prices</vt:lpstr>
      <vt:lpstr>Exploring Energy Justice in Ireland   Jeanne Spillane</vt:lpstr>
      <vt:lpstr>Exploring Energy Justice in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Me :</vt:lpstr>
      <vt:lpstr>Community Benefit Funding and Ireland's Energy Transition  Dr Evan Boyle</vt:lpstr>
      <vt:lpstr>The Opportunity Ahead</vt:lpstr>
      <vt:lpstr>The Research</vt:lpstr>
      <vt:lpstr>Insights from EirGrid’s Approach</vt:lpstr>
      <vt:lpstr>Insights from EirGrid’s Approach</vt:lpstr>
      <vt:lpstr>Doesn’t readily copy and paste to RESS</vt:lpstr>
      <vt:lpstr>Our Policy Recommendations</vt:lpstr>
      <vt:lpstr>PowerPoint Presentation</vt:lpstr>
      <vt:lpstr>Feedback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College Cork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Aisling Murphy</dc:creator>
  <cp:revision>8</cp:revision>
  <dcterms:created xsi:type="dcterms:W3CDTF">2025-11-24T10:01:53Z</dcterms:created>
  <dcterms:modified xsi:type="dcterms:W3CDTF">2025-12-16T08:52:42Z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0x010100C49AE311EB37034595D0222E97D3B9E0</vt:lpwstr>
  </property>
  <property fmtid="{D5CDD505-2E9C-101B-9397-08002B2CF9AE}" pid="3" name="MediaServiceImageTags">
    <vt:lpwstr/>
  </property>
</Properties>
</file>