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50" r:id="rId1"/>
    <p:sldMasterId id="2147483754" r:id="rId2"/>
  </p:sldMasterIdLst>
  <p:notesMasterIdLst>
    <p:notesMasterId r:id="rId28"/>
  </p:notesMasterIdLst>
  <p:handoutMasterIdLst>
    <p:handoutMasterId r:id="rId29"/>
  </p:handoutMasterIdLst>
  <p:sldIdLst>
    <p:sldId id="462" r:id="rId3"/>
    <p:sldId id="496" r:id="rId4"/>
    <p:sldId id="463" r:id="rId5"/>
    <p:sldId id="464" r:id="rId6"/>
    <p:sldId id="465" r:id="rId7"/>
    <p:sldId id="494" r:id="rId8"/>
    <p:sldId id="495" r:id="rId9"/>
    <p:sldId id="485" r:id="rId10"/>
    <p:sldId id="478" r:id="rId11"/>
    <p:sldId id="484" r:id="rId12"/>
    <p:sldId id="483" r:id="rId13"/>
    <p:sldId id="487" r:id="rId14"/>
    <p:sldId id="467" r:id="rId15"/>
    <p:sldId id="468" r:id="rId16"/>
    <p:sldId id="469" r:id="rId17"/>
    <p:sldId id="470" r:id="rId18"/>
    <p:sldId id="471" r:id="rId19"/>
    <p:sldId id="472" r:id="rId20"/>
    <p:sldId id="488" r:id="rId21"/>
    <p:sldId id="395" r:id="rId22"/>
    <p:sldId id="490" r:id="rId23"/>
    <p:sldId id="491" r:id="rId24"/>
    <p:sldId id="492" r:id="rId25"/>
    <p:sldId id="493" r:id="rId26"/>
    <p:sldId id="480" r:id="rId27"/>
  </p:sldIdLst>
  <p:sldSz cx="9144000" cy="6858000" type="screen4x3"/>
  <p:notesSz cx="6865938" cy="9998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FF"/>
    <a:srgbClr val="003399"/>
    <a:srgbClr val="FFFF00"/>
    <a:srgbClr val="FF3300"/>
    <a:srgbClr val="CC9B00"/>
    <a:srgbClr val="006600"/>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6759" autoAdjust="0"/>
  </p:normalViewPr>
  <p:slideViewPr>
    <p:cSldViewPr>
      <p:cViewPr varScale="1">
        <p:scale>
          <a:sx n="111" d="100"/>
          <a:sy n="111" d="100"/>
        </p:scale>
        <p:origin x="1626" y="102"/>
      </p:cViewPr>
      <p:guideLst>
        <p:guide orient="horz" pos="2160"/>
        <p:guide pos="2880"/>
      </p:guideLst>
    </p:cSldViewPr>
  </p:slideViewPr>
  <p:outlineViewPr>
    <p:cViewPr>
      <p:scale>
        <a:sx n="33" d="100"/>
        <a:sy n="33" d="100"/>
      </p:scale>
      <p:origin x="0" y="39480"/>
    </p:cViewPr>
  </p:outlineViewPr>
  <p:notesTextViewPr>
    <p:cViewPr>
      <p:scale>
        <a:sx n="100" d="100"/>
        <a:sy n="100" d="100"/>
      </p:scale>
      <p:origin x="0" y="0"/>
    </p:cViewPr>
  </p:notesTextViewPr>
  <p:sorterViewPr>
    <p:cViewPr>
      <p:scale>
        <a:sx n="66" d="100"/>
        <a:sy n="66" d="100"/>
      </p:scale>
      <p:origin x="0" y="2482"/>
    </p:cViewPr>
  </p:sorterViewPr>
  <p:notesViewPr>
    <p:cSldViewPr>
      <p:cViewPr varScale="1">
        <p:scale>
          <a:sx n="58" d="100"/>
          <a:sy n="58" d="100"/>
        </p:scale>
        <p:origin x="-1194" y="-96"/>
      </p:cViewPr>
      <p:guideLst>
        <p:guide orient="horz" pos="3149"/>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16-5CC6-11CF-8D67-00AA00BDCE1D}" ax:persistence="persistStream" r:id="rId1"/>
</file>

<file path=ppt/activeX/activeX2.xml><?xml version="1.0" encoding="utf-8"?>
<ax:ocx xmlns:ax="http://schemas.microsoft.com/office/2006/activeX" xmlns:r="http://schemas.openxmlformats.org/officeDocument/2006/relationships" ax:classid="{5512D116-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75240" cy="499904"/>
          </a:xfrm>
          <a:prstGeom prst="rect">
            <a:avLst/>
          </a:prstGeom>
          <a:noFill/>
          <a:ln w="9525">
            <a:noFill/>
            <a:miter lim="800000"/>
            <a:headEnd/>
            <a:tailEnd/>
          </a:ln>
          <a:effectLst/>
        </p:spPr>
        <p:txBody>
          <a:bodyPr vert="horz" wrap="square" lIns="96359" tIns="48180" rIns="96359" bIns="48180" numCol="1" anchor="t" anchorCtr="0" compatLnSpc="1">
            <a:prstTxWarp prst="textNoShape">
              <a:avLst/>
            </a:prstTxWarp>
          </a:bodyPr>
          <a:lstStyle>
            <a:lvl1pPr eaLnBrk="1" hangingPunct="1">
              <a:defRPr sz="1300">
                <a:latin typeface="Times New Roman" pitchFamily="18" charset="0"/>
              </a:defRPr>
            </a:lvl1pPr>
          </a:lstStyle>
          <a:p>
            <a:endParaRPr lang="en-US"/>
          </a:p>
        </p:txBody>
      </p:sp>
      <p:sp>
        <p:nvSpPr>
          <p:cNvPr id="137219" name="Rectangle 3"/>
          <p:cNvSpPr>
            <a:spLocks noGrp="1" noChangeArrowheads="1"/>
          </p:cNvSpPr>
          <p:nvPr>
            <p:ph type="dt" sz="quarter" idx="1"/>
          </p:nvPr>
        </p:nvSpPr>
        <p:spPr bwMode="auto">
          <a:xfrm>
            <a:off x="3889109" y="0"/>
            <a:ext cx="2975240" cy="499904"/>
          </a:xfrm>
          <a:prstGeom prst="rect">
            <a:avLst/>
          </a:prstGeom>
          <a:noFill/>
          <a:ln w="9525">
            <a:noFill/>
            <a:miter lim="800000"/>
            <a:headEnd/>
            <a:tailEnd/>
          </a:ln>
          <a:effectLst/>
        </p:spPr>
        <p:txBody>
          <a:bodyPr vert="horz" wrap="square" lIns="96359" tIns="48180" rIns="96359" bIns="48180" numCol="1" anchor="t" anchorCtr="0" compatLnSpc="1">
            <a:prstTxWarp prst="textNoShape">
              <a:avLst/>
            </a:prstTxWarp>
          </a:bodyPr>
          <a:lstStyle>
            <a:lvl1pPr algn="r" eaLnBrk="1" hangingPunct="1">
              <a:defRPr sz="1300">
                <a:latin typeface="Times New Roman" pitchFamily="18" charset="0"/>
              </a:defRPr>
            </a:lvl1pPr>
          </a:lstStyle>
          <a:p>
            <a:endParaRPr lang="en-US"/>
          </a:p>
        </p:txBody>
      </p:sp>
      <p:sp>
        <p:nvSpPr>
          <p:cNvPr id="137220" name="Rectangle 4"/>
          <p:cNvSpPr>
            <a:spLocks noGrp="1" noChangeArrowheads="1"/>
          </p:cNvSpPr>
          <p:nvPr>
            <p:ph type="ftr" sz="quarter" idx="2"/>
          </p:nvPr>
        </p:nvSpPr>
        <p:spPr bwMode="auto">
          <a:xfrm>
            <a:off x="0" y="9496436"/>
            <a:ext cx="2975240" cy="499904"/>
          </a:xfrm>
          <a:prstGeom prst="rect">
            <a:avLst/>
          </a:prstGeom>
          <a:noFill/>
          <a:ln w="9525">
            <a:noFill/>
            <a:miter lim="800000"/>
            <a:headEnd/>
            <a:tailEnd/>
          </a:ln>
          <a:effectLst/>
        </p:spPr>
        <p:txBody>
          <a:bodyPr vert="horz" wrap="square" lIns="96359" tIns="48180" rIns="96359" bIns="48180" numCol="1" anchor="b" anchorCtr="0" compatLnSpc="1">
            <a:prstTxWarp prst="textNoShape">
              <a:avLst/>
            </a:prstTxWarp>
          </a:bodyPr>
          <a:lstStyle>
            <a:lvl1pPr eaLnBrk="1" hangingPunct="1">
              <a:defRPr sz="1300">
                <a:latin typeface="Times New Roman" pitchFamily="18" charset="0"/>
              </a:defRPr>
            </a:lvl1pPr>
          </a:lstStyle>
          <a:p>
            <a:endParaRPr lang="en-US"/>
          </a:p>
        </p:txBody>
      </p:sp>
      <p:sp>
        <p:nvSpPr>
          <p:cNvPr id="137221" name="Rectangle 5"/>
          <p:cNvSpPr>
            <a:spLocks noGrp="1" noChangeArrowheads="1"/>
          </p:cNvSpPr>
          <p:nvPr>
            <p:ph type="sldNum" sz="quarter" idx="3"/>
          </p:nvPr>
        </p:nvSpPr>
        <p:spPr bwMode="auto">
          <a:xfrm>
            <a:off x="3889109" y="9496436"/>
            <a:ext cx="2975240" cy="499904"/>
          </a:xfrm>
          <a:prstGeom prst="rect">
            <a:avLst/>
          </a:prstGeom>
          <a:noFill/>
          <a:ln w="9525">
            <a:noFill/>
            <a:miter lim="800000"/>
            <a:headEnd/>
            <a:tailEnd/>
          </a:ln>
          <a:effectLst/>
        </p:spPr>
        <p:txBody>
          <a:bodyPr vert="horz" wrap="square" lIns="96359" tIns="48180" rIns="96359" bIns="48180" numCol="1" anchor="b" anchorCtr="0" compatLnSpc="1">
            <a:prstTxWarp prst="textNoShape">
              <a:avLst/>
            </a:prstTxWarp>
          </a:bodyPr>
          <a:lstStyle>
            <a:lvl1pPr algn="r" eaLnBrk="1" hangingPunct="1">
              <a:defRPr sz="1300">
                <a:latin typeface="Times New Roman" pitchFamily="18" charset="0"/>
              </a:defRPr>
            </a:lvl1pPr>
          </a:lstStyle>
          <a:p>
            <a:fld id="{E20710B3-0738-49DC-AAC4-08872E504EA4}" type="slidenum">
              <a:rPr lang="en-US"/>
              <a:pPr/>
              <a:t>‹#›</a:t>
            </a:fld>
            <a:endParaRPr lang="en-US"/>
          </a:p>
        </p:txBody>
      </p:sp>
    </p:spTree>
    <p:extLst>
      <p:ext uri="{BB962C8B-B14F-4D97-AF65-F5344CB8AC3E}">
        <p14:creationId xmlns:p14="http://schemas.microsoft.com/office/powerpoint/2010/main" val="1917492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IE"/>
          </a:p>
        </p:txBody>
      </p:sp>
      <p:sp>
        <p:nvSpPr>
          <p:cNvPr id="3" name="Date Placeholder 2"/>
          <p:cNvSpPr>
            <a:spLocks noGrp="1"/>
          </p:cNvSpPr>
          <p:nvPr>
            <p:ph type="dt" idx="1"/>
          </p:nvPr>
        </p:nvSpPr>
        <p:spPr>
          <a:xfrm>
            <a:off x="3889109" y="0"/>
            <a:ext cx="2975240" cy="499904"/>
          </a:xfrm>
          <a:prstGeom prst="rect">
            <a:avLst/>
          </a:prstGeom>
        </p:spPr>
        <p:txBody>
          <a:bodyPr vert="horz" lIns="96359" tIns="48180" rIns="96359" bIns="48180" rtlCol="0"/>
          <a:lstStyle>
            <a:lvl1pPr algn="r">
              <a:defRPr sz="1300"/>
            </a:lvl1pPr>
          </a:lstStyle>
          <a:p>
            <a:fld id="{0EDE7F34-9438-4554-A61F-AF964CE3A34E}" type="datetimeFigureOut">
              <a:rPr lang="en-US" smtClean="0"/>
              <a:pPr/>
              <a:t>2/1/2017</a:t>
            </a:fld>
            <a:endParaRPr lang="en-IE"/>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9" tIns="48180" rIns="96359" bIns="48180" rtlCol="0" anchor="ctr"/>
          <a:lstStyle/>
          <a:p>
            <a:endParaRPr lang="en-IE"/>
          </a:p>
        </p:txBody>
      </p:sp>
      <p:sp>
        <p:nvSpPr>
          <p:cNvPr id="5" name="Notes Placeholder 4"/>
          <p:cNvSpPr>
            <a:spLocks noGrp="1"/>
          </p:cNvSpPr>
          <p:nvPr>
            <p:ph type="body" sz="quarter" idx="3"/>
          </p:nvPr>
        </p:nvSpPr>
        <p:spPr>
          <a:xfrm>
            <a:off x="686594" y="4749086"/>
            <a:ext cx="5492750" cy="4499134"/>
          </a:xfrm>
          <a:prstGeom prst="rect">
            <a:avLst/>
          </a:prstGeom>
        </p:spPr>
        <p:txBody>
          <a:bodyPr vert="horz" lIns="96359" tIns="48180" rIns="96359" bIns="481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96436"/>
            <a:ext cx="2975240" cy="499904"/>
          </a:xfrm>
          <a:prstGeom prst="rect">
            <a:avLst/>
          </a:prstGeom>
        </p:spPr>
        <p:txBody>
          <a:bodyPr vert="horz" lIns="96359" tIns="48180" rIns="96359" bIns="48180" rtlCol="0" anchor="b"/>
          <a:lstStyle>
            <a:lvl1pPr algn="l">
              <a:defRPr sz="1300"/>
            </a:lvl1pPr>
          </a:lstStyle>
          <a:p>
            <a:endParaRPr lang="en-IE"/>
          </a:p>
        </p:txBody>
      </p:sp>
      <p:sp>
        <p:nvSpPr>
          <p:cNvPr id="7" name="Slide Number Placeholder 6"/>
          <p:cNvSpPr>
            <a:spLocks noGrp="1"/>
          </p:cNvSpPr>
          <p:nvPr>
            <p:ph type="sldNum" sz="quarter" idx="5"/>
          </p:nvPr>
        </p:nvSpPr>
        <p:spPr>
          <a:xfrm>
            <a:off x="3889109" y="9496436"/>
            <a:ext cx="2975240" cy="499904"/>
          </a:xfrm>
          <a:prstGeom prst="rect">
            <a:avLst/>
          </a:prstGeom>
        </p:spPr>
        <p:txBody>
          <a:bodyPr vert="horz" lIns="96359" tIns="48180" rIns="96359" bIns="48180" rtlCol="0" anchor="b"/>
          <a:lstStyle>
            <a:lvl1pPr algn="r">
              <a:defRPr sz="1300"/>
            </a:lvl1pPr>
          </a:lstStyle>
          <a:p>
            <a:fld id="{31B1C33A-B00A-4F69-820B-6E2F24CD1E26}" type="slidenum">
              <a:rPr lang="en-IE" smtClean="0"/>
              <a:pPr/>
              <a:t>‹#›</a:t>
            </a:fld>
            <a:endParaRPr lang="en-IE"/>
          </a:p>
        </p:txBody>
      </p:sp>
    </p:spTree>
    <p:extLst>
      <p:ext uri="{BB962C8B-B14F-4D97-AF65-F5344CB8AC3E}">
        <p14:creationId xmlns:p14="http://schemas.microsoft.com/office/powerpoint/2010/main" val="379381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29A3F-55AF-411A-9E35-30A8972AD7DF}" type="slidenum">
              <a:rPr lang="en-US"/>
              <a:pPr/>
              <a:t>14</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97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2"/>
                </a:solidFill>
                <a:latin typeface="Arial" charset="0"/>
              </a:defRPr>
            </a:lvl1pPr>
            <a:lvl2pPr marL="768280" indent="-295492" eaLnBrk="0" hangingPunct="0">
              <a:defRPr sz="2800">
                <a:solidFill>
                  <a:schemeClr val="bg2"/>
                </a:solidFill>
                <a:latin typeface="Arial" charset="0"/>
              </a:defRPr>
            </a:lvl2pPr>
            <a:lvl3pPr marL="1181969" indent="-236394" eaLnBrk="0" hangingPunct="0">
              <a:defRPr sz="2800">
                <a:solidFill>
                  <a:schemeClr val="bg2"/>
                </a:solidFill>
                <a:latin typeface="Arial" charset="0"/>
              </a:defRPr>
            </a:lvl3pPr>
            <a:lvl4pPr marL="1654757" indent="-236394" eaLnBrk="0" hangingPunct="0">
              <a:defRPr sz="2800">
                <a:solidFill>
                  <a:schemeClr val="bg2"/>
                </a:solidFill>
                <a:latin typeface="Arial" charset="0"/>
              </a:defRPr>
            </a:lvl4pPr>
            <a:lvl5pPr marL="2127545" indent="-236394" eaLnBrk="0" hangingPunct="0">
              <a:defRPr sz="2800">
                <a:solidFill>
                  <a:schemeClr val="bg2"/>
                </a:solidFill>
                <a:latin typeface="Arial" charset="0"/>
              </a:defRPr>
            </a:lvl5pPr>
            <a:lvl6pPr marL="2600333" indent="-236394" eaLnBrk="0" fontAlgn="base" hangingPunct="0">
              <a:spcBef>
                <a:spcPct val="0"/>
              </a:spcBef>
              <a:spcAft>
                <a:spcPct val="0"/>
              </a:spcAft>
              <a:defRPr sz="2800">
                <a:solidFill>
                  <a:schemeClr val="bg2"/>
                </a:solidFill>
                <a:latin typeface="Arial" charset="0"/>
              </a:defRPr>
            </a:lvl6pPr>
            <a:lvl7pPr marL="3073120" indent="-236394" eaLnBrk="0" fontAlgn="base" hangingPunct="0">
              <a:spcBef>
                <a:spcPct val="0"/>
              </a:spcBef>
              <a:spcAft>
                <a:spcPct val="0"/>
              </a:spcAft>
              <a:defRPr sz="2800">
                <a:solidFill>
                  <a:schemeClr val="bg2"/>
                </a:solidFill>
                <a:latin typeface="Arial" charset="0"/>
              </a:defRPr>
            </a:lvl7pPr>
            <a:lvl8pPr marL="3545908" indent="-236394" eaLnBrk="0" fontAlgn="base" hangingPunct="0">
              <a:spcBef>
                <a:spcPct val="0"/>
              </a:spcBef>
              <a:spcAft>
                <a:spcPct val="0"/>
              </a:spcAft>
              <a:defRPr sz="2800">
                <a:solidFill>
                  <a:schemeClr val="bg2"/>
                </a:solidFill>
                <a:latin typeface="Arial" charset="0"/>
              </a:defRPr>
            </a:lvl8pPr>
            <a:lvl9pPr marL="4018696" indent="-236394" eaLnBrk="0" fontAlgn="base" hangingPunct="0">
              <a:spcBef>
                <a:spcPct val="0"/>
              </a:spcBef>
              <a:spcAft>
                <a:spcPct val="0"/>
              </a:spcAft>
              <a:defRPr sz="2800">
                <a:solidFill>
                  <a:schemeClr val="bg2"/>
                </a:solidFill>
                <a:latin typeface="Arial" charset="0"/>
              </a:defRPr>
            </a:lvl9pPr>
          </a:lstStyle>
          <a:p>
            <a:pPr eaLnBrk="1" hangingPunct="1"/>
            <a:fld id="{63C1D535-6B32-406E-84B5-424A79A27235}" type="slidenum">
              <a:rPr lang="en-US" sz="1300">
                <a:solidFill>
                  <a:prstClr val="black"/>
                </a:solidFill>
                <a:latin typeface="Times New Roman" pitchFamily="18" charset="0"/>
              </a:rPr>
              <a:pPr eaLnBrk="1" hangingPunct="1"/>
              <a:t>20</a:t>
            </a:fld>
            <a:endParaRPr lang="en-US" sz="130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687216" y="4749769"/>
            <a:ext cx="5491507" cy="44987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Shows the commitment to warming from stabilizing at different levels of greenhouse gases. Red lines show ranges corresponding to two studies IPCC (2001) and Hadley (2004) which have formed the basis of the risk analysis.  Grey Bars give the range of existing studies.</a:t>
            </a:r>
          </a:p>
        </p:txBody>
      </p:sp>
    </p:spTree>
    <p:extLst>
      <p:ext uri="{BB962C8B-B14F-4D97-AF65-F5344CB8AC3E}">
        <p14:creationId xmlns:p14="http://schemas.microsoft.com/office/powerpoint/2010/main" val="423298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380D278-1C62-49BA-B272-C43A13A2E186}" type="slidenum">
              <a:rPr lang="en-GB" smtClean="0"/>
              <a:pPr/>
              <a:t>23</a:t>
            </a:fld>
            <a:endParaRPr lang="en-GB"/>
          </a:p>
        </p:txBody>
      </p:sp>
    </p:spTree>
    <p:extLst>
      <p:ext uri="{BB962C8B-B14F-4D97-AF65-F5344CB8AC3E}">
        <p14:creationId xmlns:p14="http://schemas.microsoft.com/office/powerpoint/2010/main" val="1800364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74638" y="550863"/>
            <a:ext cx="8237537" cy="1143000"/>
          </a:xfrm>
        </p:spPr>
        <p:txBody>
          <a:bodyPr/>
          <a:lstStyle>
            <a:lvl1pPr>
              <a:defRPr sz="4000"/>
            </a:lvl1pPr>
          </a:lstStyle>
          <a:p>
            <a:r>
              <a:rPr lang="en-US" smtClean="0"/>
              <a:t>Click to edit Master title style</a:t>
            </a:r>
            <a:endParaRPr lang="en-US"/>
          </a:p>
        </p:txBody>
      </p:sp>
      <p:sp>
        <p:nvSpPr>
          <p:cNvPr id="11267" name="Rectangle 3"/>
          <p:cNvSpPr>
            <a:spLocks noGrp="1" noChangeArrowheads="1"/>
          </p:cNvSpPr>
          <p:nvPr>
            <p:ph type="subTitle" idx="1"/>
          </p:nvPr>
        </p:nvSpPr>
        <p:spPr>
          <a:xfrm>
            <a:off x="206375" y="2754313"/>
            <a:ext cx="5697538" cy="608012"/>
          </a:xfrm>
        </p:spPr>
        <p:txBody>
          <a:bodyPr/>
          <a:lstStyle>
            <a:lvl1pPr marL="0" indent="0">
              <a:buFontTx/>
              <a:buNone/>
              <a:defRPr/>
            </a:lvl1pPr>
          </a:lstStyle>
          <a:p>
            <a:r>
              <a:rPr lang="en-US" smtClean="0"/>
              <a:t>Click to edit Master subtitle style</a:t>
            </a:r>
            <a:endParaRPr lang="en-US"/>
          </a:p>
        </p:txBody>
      </p:sp>
      <p:sp>
        <p:nvSpPr>
          <p:cNvPr id="11268" name="Rectangle 4"/>
          <p:cNvSpPr>
            <a:spLocks noGrp="1" noChangeArrowheads="1"/>
          </p:cNvSpPr>
          <p:nvPr>
            <p:ph type="dt" sz="half" idx="2"/>
          </p:nvPr>
        </p:nvSpPr>
        <p:spPr>
          <a:xfrm>
            <a:off x="292100" y="6196013"/>
            <a:ext cx="1905000" cy="458787"/>
          </a:xfrm>
        </p:spPr>
        <p:txBody>
          <a:bodyPr/>
          <a:lstStyle>
            <a:lvl1pPr>
              <a:defRPr/>
            </a:lvl1pPr>
          </a:lstStyle>
          <a:p>
            <a:endParaRPr lang="en-US"/>
          </a:p>
        </p:txBody>
      </p:sp>
      <p:sp>
        <p:nvSpPr>
          <p:cNvPr id="11269" name="Rectangle 5"/>
          <p:cNvSpPr>
            <a:spLocks noGrp="1" noChangeArrowheads="1"/>
          </p:cNvSpPr>
          <p:nvPr>
            <p:ph type="ftr" sz="quarter" idx="3"/>
          </p:nvPr>
        </p:nvSpPr>
        <p:spPr>
          <a:xfrm>
            <a:off x="2746375" y="6196013"/>
            <a:ext cx="3981450" cy="458787"/>
          </a:xfrm>
        </p:spPr>
        <p:txBody>
          <a:bodyPr/>
          <a:lstStyle>
            <a:lvl1pPr>
              <a:defRPr/>
            </a:lvl1pPr>
          </a:lstStyle>
          <a:p>
            <a:endParaRPr lang="en-US"/>
          </a:p>
        </p:txBody>
      </p:sp>
      <p:sp>
        <p:nvSpPr>
          <p:cNvPr id="11270" name="Rectangle 6"/>
          <p:cNvSpPr>
            <a:spLocks noGrp="1" noChangeArrowheads="1"/>
          </p:cNvSpPr>
          <p:nvPr>
            <p:ph type="sldNum" sz="quarter" idx="4"/>
          </p:nvPr>
        </p:nvSpPr>
        <p:spPr>
          <a:xfrm>
            <a:off x="7246938" y="6196013"/>
            <a:ext cx="1676400" cy="458787"/>
          </a:xfrm>
        </p:spPr>
        <p:txBody>
          <a:bodyPr/>
          <a:lstStyle>
            <a:lvl1pPr>
              <a:defRPr sz="1400"/>
            </a:lvl1pPr>
          </a:lstStyle>
          <a:p>
            <a:fld id="{F622B09C-4CA6-4EF4-AF12-9C3A64DECE15}"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advAuto="2000">
        <p:tmplLst>
          <p:tmpl lvl="1">
            <p:tnLst>
              <p:par>
                <p:cTn presetID="1" presetClass="entr" presetSubtype="0" fill="hold" nodeType="afterEffect">
                  <p:stCondLst>
                    <p:cond delay="2000"/>
                  </p:stCondLst>
                  <p:childTnLst>
                    <p:set>
                      <p:cBhvr>
                        <p:cTn dur="1" fill="hold">
                          <p:stCondLst>
                            <p:cond delay="499"/>
                          </p:stCondLst>
                        </p:cTn>
                        <p:tgtEl>
                          <p:spTgt spid="11267"/>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5572BC-1348-4A1F-AD65-86E8B102118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38113"/>
            <a:ext cx="2195512" cy="592137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177800" y="138113"/>
            <a:ext cx="6437313" cy="5921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C65EB-AC95-4C2B-B71B-A30E8989258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3"/>
            <a:ext cx="7343775" cy="846137"/>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177800" y="1652588"/>
            <a:ext cx="8785225" cy="2127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177800" y="3932238"/>
            <a:ext cx="8785225" cy="2127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a:xfrm>
            <a:off x="153988"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57538" y="6248400"/>
            <a:ext cx="2894012"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70725" y="6221413"/>
            <a:ext cx="1905000" cy="457200"/>
          </a:xfrm>
        </p:spPr>
        <p:txBody>
          <a:bodyPr/>
          <a:lstStyle>
            <a:lvl1pPr>
              <a:defRPr/>
            </a:lvl1pPr>
          </a:lstStyle>
          <a:p>
            <a:fld id="{6AF500A1-206B-4165-B4D6-1B88D6DB094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3"/>
            <a:ext cx="7343775" cy="846137"/>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177800" y="1652588"/>
            <a:ext cx="4316413"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6613" y="1652588"/>
            <a:ext cx="4316412"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a:xfrm>
            <a:off x="153988"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57538" y="6248400"/>
            <a:ext cx="2894012"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70725" y="6221413"/>
            <a:ext cx="1905000" cy="457200"/>
          </a:xfrm>
        </p:spPr>
        <p:txBody>
          <a:bodyPr/>
          <a:lstStyle>
            <a:lvl1pPr>
              <a:defRPr/>
            </a:lvl1pPr>
          </a:lstStyle>
          <a:p>
            <a:fld id="{6FE74ECC-980A-4120-88AA-47319B48C54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BA1786A-3C96-4880-AF6D-5E02183A53E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p:nvSpPr>
        <p:spPr bwMode="auto">
          <a:xfrm>
            <a:off x="0" y="0"/>
            <a:ext cx="9144000" cy="1600200"/>
          </a:xfrm>
          <a:prstGeom prst="rect">
            <a:avLst/>
          </a:prstGeom>
          <a:solidFill>
            <a:srgbClr val="9293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2800" smtClean="0">
              <a:solidFill>
                <a:srgbClr val="808080"/>
              </a:solidFill>
            </a:endParaRPr>
          </a:p>
        </p:txBody>
      </p:sp>
      <p:pic>
        <p:nvPicPr>
          <p:cNvPr id="5" name="Picture 20" descr="Defra-LogoU-GreenKey-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275" y="0"/>
            <a:ext cx="17367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47700" y="1900238"/>
            <a:ext cx="7773988" cy="1143000"/>
          </a:xfrm>
          <a:noFill/>
        </p:spPr>
        <p:txBody>
          <a:bodyPr anchor="t"/>
          <a:lstStyle>
            <a:lvl1pPr>
              <a:defRPr sz="3200">
                <a:solidFill>
                  <a:schemeClr val="tx1"/>
                </a:solidFill>
              </a:defRPr>
            </a:lvl1pPr>
          </a:lstStyle>
          <a:p>
            <a:r>
              <a:rPr lang="en-GB"/>
              <a:t>Click to edit Master title style</a:t>
            </a:r>
          </a:p>
        </p:txBody>
      </p:sp>
      <p:sp>
        <p:nvSpPr>
          <p:cNvPr id="2051" name="Rectangle 3"/>
          <p:cNvSpPr>
            <a:spLocks noGrp="1" noChangeArrowheads="1"/>
          </p:cNvSpPr>
          <p:nvPr>
            <p:ph type="subTitle" idx="1"/>
          </p:nvPr>
        </p:nvSpPr>
        <p:spPr>
          <a:xfrm>
            <a:off x="647700" y="3124200"/>
            <a:ext cx="6400800" cy="1752600"/>
          </a:xfrm>
        </p:spPr>
        <p:txBody>
          <a:bodyPr/>
          <a:lstStyle>
            <a:lvl1pPr marL="0" indent="0">
              <a:buFontTx/>
              <a:buNone/>
              <a:defRPr sz="2800"/>
            </a:lvl1pPr>
          </a:lstStyle>
          <a:p>
            <a:r>
              <a:rPr lang="en-GB"/>
              <a:t>Click to edit Master subtitle style</a:t>
            </a:r>
          </a:p>
        </p:txBody>
      </p:sp>
    </p:spTree>
    <p:extLst>
      <p:ext uri="{BB962C8B-B14F-4D97-AF65-F5344CB8AC3E}">
        <p14:creationId xmlns:p14="http://schemas.microsoft.com/office/powerpoint/2010/main" val="4160550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00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327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1138" y="2057400"/>
            <a:ext cx="42846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2846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3931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6695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643EA8-1491-421E-97DC-DA5F36B6282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1831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09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8267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010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735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152400"/>
            <a:ext cx="2197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1288" y="152400"/>
            <a:ext cx="6442075"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75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288" y="152400"/>
            <a:ext cx="72167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11138" y="2057400"/>
            <a:ext cx="428466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2846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0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8F647C-0EA7-4800-AB44-BC0EF75B7B4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177800" y="1652588"/>
            <a:ext cx="4316413"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6613" y="1652588"/>
            <a:ext cx="4316412"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4C128A-A414-495A-BAB9-C0352A44597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88DEC8A-C7FD-424C-BB20-8188FE6F2F0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9FFF4C2-C4CC-433D-8619-4D4B323290A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69D6243-576D-4ECF-9209-F9FD68A5059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AD8B1A-769F-4CA6-ACEF-82844933CB8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1611EE-BCDA-4FF2-BF1B-A96EDB78348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06375" y="138113"/>
            <a:ext cx="7343775" cy="846137"/>
          </a:xfrm>
          <a:prstGeom prst="rect">
            <a:avLst/>
          </a:prstGeom>
          <a:noFill/>
          <a:ln w="9525">
            <a:noFill/>
            <a:miter lim="800000"/>
            <a:headEnd/>
            <a:tailEnd/>
          </a:ln>
          <a:effec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177800" y="1652588"/>
            <a:ext cx="8785225" cy="44069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153988"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300"/>
            </a:lvl1pPr>
          </a:lstStyle>
          <a:p>
            <a:endParaRPr lang="en-US"/>
          </a:p>
        </p:txBody>
      </p:sp>
      <p:sp>
        <p:nvSpPr>
          <p:cNvPr id="10245" name="Rectangle 5"/>
          <p:cNvSpPr>
            <a:spLocks noGrp="1" noChangeArrowheads="1"/>
          </p:cNvSpPr>
          <p:nvPr>
            <p:ph type="ftr" sz="quarter" idx="3"/>
          </p:nvPr>
        </p:nvSpPr>
        <p:spPr bwMode="auto">
          <a:xfrm>
            <a:off x="3157538" y="6248400"/>
            <a:ext cx="2894012"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300"/>
            </a:lvl1pPr>
          </a:lstStyle>
          <a:p>
            <a:endParaRPr lang="en-US"/>
          </a:p>
        </p:txBody>
      </p:sp>
      <p:sp>
        <p:nvSpPr>
          <p:cNvPr id="10246" name="Rectangle 6"/>
          <p:cNvSpPr>
            <a:spLocks noGrp="1" noChangeArrowheads="1"/>
          </p:cNvSpPr>
          <p:nvPr>
            <p:ph type="sldNum" sz="quarter" idx="4"/>
          </p:nvPr>
        </p:nvSpPr>
        <p:spPr bwMode="auto">
          <a:xfrm>
            <a:off x="7070725" y="6221413"/>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300"/>
            </a:lvl1pPr>
          </a:lstStyle>
          <a:p>
            <a:fld id="{A4C08210-0F53-4EEC-A2EC-04FF479898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722" r:id="rId12"/>
    <p:sldLayoutId id="2147483723" r:id="rId13"/>
    <p:sldLayoutId id="2147483724" r:id="rId14"/>
  </p:sldLayoutIdLst>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9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500">
          <a:solidFill>
            <a:schemeClr val="tx1"/>
          </a:solidFill>
          <a:latin typeface="+mn-lt"/>
        </a:defRPr>
      </a:lvl2pPr>
      <a:lvl3pPr marL="1143000" indent="-228600" algn="l" rtl="0" eaLnBrk="1" fontAlgn="base" hangingPunct="1">
        <a:spcBef>
          <a:spcPct val="20000"/>
        </a:spcBef>
        <a:spcAft>
          <a:spcPct val="0"/>
        </a:spcAft>
        <a:buChar char="•"/>
        <a:defRPr sz="22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Rectangle 24"/>
          <p:cNvSpPr>
            <a:spLocks noChangeArrowheads="1"/>
          </p:cNvSpPr>
          <p:nvPr/>
        </p:nvSpPr>
        <p:spPr bwMode="auto">
          <a:xfrm>
            <a:off x="0" y="0"/>
            <a:ext cx="9144000" cy="1236663"/>
          </a:xfrm>
          <a:prstGeom prst="rect">
            <a:avLst/>
          </a:prstGeom>
          <a:solidFill>
            <a:srgbClr val="9293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2800" smtClean="0">
              <a:solidFill>
                <a:srgbClr val="808080"/>
              </a:solidFill>
            </a:endParaRPr>
          </a:p>
        </p:txBody>
      </p:sp>
      <p:sp>
        <p:nvSpPr>
          <p:cNvPr id="1027" name="Rectangle 2"/>
          <p:cNvSpPr>
            <a:spLocks noGrp="1" noChangeArrowheads="1"/>
          </p:cNvSpPr>
          <p:nvPr>
            <p:ph type="title"/>
          </p:nvPr>
        </p:nvSpPr>
        <p:spPr bwMode="auto">
          <a:xfrm>
            <a:off x="141288" y="152400"/>
            <a:ext cx="7216775" cy="914400"/>
          </a:xfrm>
          <a:prstGeom prst="rect">
            <a:avLst/>
          </a:prstGeom>
          <a:solidFill>
            <a:srgbClr val="9293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211138" y="2057400"/>
            <a:ext cx="8721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9" name="Picture 30" descr="Defra-LogoU-GreenKey-cop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13675" y="0"/>
            <a:ext cx="13303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8468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eaLnBrk="0" fontAlgn="base" hangingPunct="0">
        <a:lnSpc>
          <a:spcPct val="130000"/>
        </a:lnSpc>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lnSpc>
          <a:spcPct val="130000"/>
        </a:lnSpc>
        <a:spcBef>
          <a:spcPct val="20000"/>
        </a:spcBef>
        <a:spcAft>
          <a:spcPct val="0"/>
        </a:spcAft>
        <a:buChar char="•"/>
        <a:defRPr sz="2800">
          <a:solidFill>
            <a:schemeClr val="bg2"/>
          </a:solidFill>
          <a:latin typeface="+mn-lt"/>
        </a:defRPr>
      </a:lvl2pPr>
      <a:lvl3pPr marL="1143000" indent="-228600" algn="l" rtl="0" eaLnBrk="0" fontAlgn="base" hangingPunct="0">
        <a:lnSpc>
          <a:spcPct val="130000"/>
        </a:lnSpc>
        <a:spcBef>
          <a:spcPct val="20000"/>
        </a:spcBef>
        <a:spcAft>
          <a:spcPct val="0"/>
        </a:spcAft>
        <a:buChar char="•"/>
        <a:defRPr sz="2400">
          <a:solidFill>
            <a:schemeClr val="bg2"/>
          </a:solidFill>
          <a:latin typeface="+mn-lt"/>
        </a:defRPr>
      </a:lvl3pPr>
      <a:lvl4pPr marL="1600200" indent="-228600" algn="l" rtl="0" eaLnBrk="0" fontAlgn="base" hangingPunct="0">
        <a:lnSpc>
          <a:spcPct val="130000"/>
        </a:lnSpc>
        <a:spcBef>
          <a:spcPct val="20000"/>
        </a:spcBef>
        <a:spcAft>
          <a:spcPct val="0"/>
        </a:spcAft>
        <a:buChar char="•"/>
        <a:defRPr sz="2000">
          <a:solidFill>
            <a:schemeClr val="bg2"/>
          </a:solidFill>
          <a:latin typeface="+mn-lt"/>
        </a:defRPr>
      </a:lvl4pPr>
      <a:lvl5pPr marL="2057400" indent="-228600" algn="l" rtl="0" eaLnBrk="0" fontAlgn="base" hangingPunct="0">
        <a:lnSpc>
          <a:spcPct val="130000"/>
        </a:lnSpc>
        <a:spcBef>
          <a:spcPct val="20000"/>
        </a:spcBef>
        <a:spcAft>
          <a:spcPct val="0"/>
        </a:spcAft>
        <a:buChar char="•"/>
        <a:defRPr sz="2000">
          <a:solidFill>
            <a:schemeClr val="bg2"/>
          </a:solidFill>
          <a:latin typeface="+mn-lt"/>
        </a:defRPr>
      </a:lvl5pPr>
      <a:lvl6pPr marL="2514600" indent="-228600" algn="l" rtl="0" fontAlgn="base">
        <a:lnSpc>
          <a:spcPct val="130000"/>
        </a:lnSpc>
        <a:spcBef>
          <a:spcPct val="20000"/>
        </a:spcBef>
        <a:spcAft>
          <a:spcPct val="0"/>
        </a:spcAft>
        <a:buChar char="•"/>
        <a:defRPr sz="2000">
          <a:solidFill>
            <a:schemeClr val="bg2"/>
          </a:solidFill>
          <a:latin typeface="+mn-lt"/>
        </a:defRPr>
      </a:lvl6pPr>
      <a:lvl7pPr marL="2971800" indent="-228600" algn="l" rtl="0" fontAlgn="base">
        <a:lnSpc>
          <a:spcPct val="130000"/>
        </a:lnSpc>
        <a:spcBef>
          <a:spcPct val="20000"/>
        </a:spcBef>
        <a:spcAft>
          <a:spcPct val="0"/>
        </a:spcAft>
        <a:buChar char="•"/>
        <a:defRPr sz="2000">
          <a:solidFill>
            <a:schemeClr val="bg2"/>
          </a:solidFill>
          <a:latin typeface="+mn-lt"/>
        </a:defRPr>
      </a:lvl7pPr>
      <a:lvl8pPr marL="3429000" indent="-228600" algn="l" rtl="0" fontAlgn="base">
        <a:lnSpc>
          <a:spcPct val="130000"/>
        </a:lnSpc>
        <a:spcBef>
          <a:spcPct val="20000"/>
        </a:spcBef>
        <a:spcAft>
          <a:spcPct val="0"/>
        </a:spcAft>
        <a:buChar char="•"/>
        <a:defRPr sz="2000">
          <a:solidFill>
            <a:schemeClr val="bg2"/>
          </a:solidFill>
          <a:latin typeface="+mn-lt"/>
        </a:defRPr>
      </a:lvl8pPr>
      <a:lvl9pPr marL="3886200" indent="-228600" algn="l" rtl="0" fontAlgn="base">
        <a:lnSpc>
          <a:spcPct val="130000"/>
        </a:lnSpc>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9.jpg"/><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4.gi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gif"/><Relationship Id="rId5" Type="http://schemas.openxmlformats.org/officeDocument/2006/relationships/image" Target="../media/image31.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gi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10"/>
            <a:ext cx="9144000" cy="6846390"/>
          </a:xfrm>
        </p:spPr>
      </p:pic>
      <p:sp>
        <p:nvSpPr>
          <p:cNvPr id="6" name="TextBox 5"/>
          <p:cNvSpPr txBox="1"/>
          <p:nvPr/>
        </p:nvSpPr>
        <p:spPr>
          <a:xfrm>
            <a:off x="1606761" y="764704"/>
            <a:ext cx="5930478" cy="3847207"/>
          </a:xfrm>
          <a:prstGeom prst="rect">
            <a:avLst/>
          </a:prstGeom>
          <a:noFill/>
        </p:spPr>
        <p:txBody>
          <a:bodyPr wrap="square" rtlCol="0">
            <a:spAutoFit/>
          </a:bodyPr>
          <a:lstStyle/>
          <a:p>
            <a:pPr algn="ctr"/>
            <a:r>
              <a:rPr lang="en-GB" sz="3200" dirty="0" smtClean="0">
                <a:solidFill>
                  <a:srgbClr val="FFFF00"/>
                </a:solidFill>
              </a:rPr>
              <a:t>Facts, Fables and Fantasies about Climate Change</a:t>
            </a:r>
          </a:p>
          <a:p>
            <a:pPr algn="ctr"/>
            <a:endParaRPr lang="en-GB" sz="3200" dirty="0">
              <a:solidFill>
                <a:srgbClr val="FFFF00"/>
              </a:solidFill>
            </a:endParaRPr>
          </a:p>
          <a:p>
            <a:pPr algn="ctr"/>
            <a:r>
              <a:rPr lang="en-GB" sz="3200" dirty="0" smtClean="0">
                <a:solidFill>
                  <a:schemeClr val="bg1"/>
                </a:solidFill>
              </a:rPr>
              <a:t>Professor John Sodeau</a:t>
            </a:r>
          </a:p>
          <a:p>
            <a:pPr algn="ctr"/>
            <a:endParaRPr lang="en-GB" sz="3200" dirty="0" smtClean="0">
              <a:solidFill>
                <a:schemeClr val="bg1"/>
              </a:solidFill>
            </a:endParaRPr>
          </a:p>
          <a:p>
            <a:pPr algn="ctr"/>
            <a:r>
              <a:rPr lang="en-GB" sz="2800" dirty="0" smtClean="0">
                <a:solidFill>
                  <a:srgbClr val="FFFF00"/>
                </a:solidFill>
              </a:rPr>
              <a:t>Department of Chemistry and Environmental Research Institute </a:t>
            </a:r>
          </a:p>
          <a:p>
            <a:pPr algn="ctr"/>
            <a:r>
              <a:rPr lang="en-GB" sz="2800" dirty="0" smtClean="0">
                <a:solidFill>
                  <a:srgbClr val="FFFF00"/>
                </a:solidFill>
              </a:rPr>
              <a:t>University College Cork</a:t>
            </a:r>
            <a:endParaRPr lang="en-US" sz="2800" dirty="0">
              <a:solidFill>
                <a:srgbClr val="FFFF00"/>
              </a:solidFill>
            </a:endParaRPr>
          </a:p>
        </p:txBody>
      </p:sp>
      <p:sp>
        <p:nvSpPr>
          <p:cNvPr id="2" name="TextBox 1"/>
          <p:cNvSpPr txBox="1"/>
          <p:nvPr/>
        </p:nvSpPr>
        <p:spPr>
          <a:xfrm>
            <a:off x="2411760" y="2780928"/>
            <a:ext cx="4680520" cy="369332"/>
          </a:xfrm>
          <a:prstGeom prst="rect">
            <a:avLst/>
          </a:prstGeom>
          <a:noFill/>
        </p:spPr>
        <p:txBody>
          <a:bodyPr wrap="square" rtlCol="0">
            <a:spAutoFit/>
          </a:bodyPr>
          <a:lstStyle/>
          <a:p>
            <a:r>
              <a:rPr lang="en-GB" dirty="0" smtClean="0">
                <a:solidFill>
                  <a:srgbClr val="33CCFF"/>
                </a:solidFill>
                <a:latin typeface="Calibri" panose="020F0502020204030204" pitchFamily="34" charset="0"/>
              </a:rPr>
              <a:t>National Sustainability Summit January 2017</a:t>
            </a:r>
            <a:endParaRPr lang="en-US" dirty="0">
              <a:solidFill>
                <a:srgbClr val="33CCFF"/>
              </a:solidFill>
              <a:latin typeface="Calibri" panose="020F0502020204030204" pitchFamily="34" charset="0"/>
            </a:endParaRPr>
          </a:p>
        </p:txBody>
      </p:sp>
      <p:sp>
        <p:nvSpPr>
          <p:cNvPr id="3" name="TextBox 2"/>
          <p:cNvSpPr txBox="1"/>
          <p:nvPr/>
        </p:nvSpPr>
        <p:spPr>
          <a:xfrm>
            <a:off x="3350133" y="6237312"/>
            <a:ext cx="3744416" cy="707886"/>
          </a:xfrm>
          <a:prstGeom prst="rect">
            <a:avLst/>
          </a:prstGeom>
          <a:noFill/>
        </p:spPr>
        <p:txBody>
          <a:bodyPr wrap="square" rtlCol="0">
            <a:spAutoFit/>
          </a:bodyPr>
          <a:lstStyle/>
          <a:p>
            <a:r>
              <a:rPr lang="en-GB" sz="4000" b="1" dirty="0">
                <a:solidFill>
                  <a:srgbClr val="0000FF"/>
                </a:solidFill>
                <a:latin typeface="Calibri" panose="020F0502020204030204" pitchFamily="34" charset="0"/>
              </a:rPr>
              <a:t>c</a:t>
            </a:r>
            <a:r>
              <a:rPr lang="en-GB" sz="4000" b="1" dirty="0" smtClean="0">
                <a:solidFill>
                  <a:srgbClr val="0000FF"/>
                </a:solidFill>
                <a:latin typeface="Calibri" panose="020F0502020204030204" pitchFamily="34" charset="0"/>
              </a:rPr>
              <a:t>rac.ucc.ie</a:t>
            </a:r>
            <a:endParaRPr lang="en-US" sz="40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3043406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92" y="44623"/>
            <a:ext cx="9037512" cy="6768753"/>
          </a:xfrm>
        </p:spPr>
      </p:pic>
    </p:spTree>
    <p:extLst>
      <p:ext uri="{BB962C8B-B14F-4D97-AF65-F5344CB8AC3E}">
        <p14:creationId xmlns:p14="http://schemas.microsoft.com/office/powerpoint/2010/main" val="427313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44624"/>
            <a:ext cx="9108504" cy="6624736"/>
          </a:xfrm>
        </p:spPr>
      </p:pic>
    </p:spTree>
    <p:extLst>
      <p:ext uri="{BB962C8B-B14F-4D97-AF65-F5344CB8AC3E}">
        <p14:creationId xmlns:p14="http://schemas.microsoft.com/office/powerpoint/2010/main" val="2987540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latin typeface="Calibri" panose="020F0502020204030204" pitchFamily="34" charset="0"/>
              </a:rPr>
              <a:t>Climate </a:t>
            </a:r>
            <a:r>
              <a:rPr lang="en-GB" i="1" dirty="0" smtClean="0">
                <a:solidFill>
                  <a:srgbClr val="0000FF"/>
                </a:solidFill>
                <a:latin typeface="Calibri" panose="020F0502020204030204" pitchFamily="34" charset="0"/>
              </a:rPr>
              <a:t>vs</a:t>
            </a:r>
            <a:r>
              <a:rPr lang="en-GB" dirty="0" smtClean="0">
                <a:solidFill>
                  <a:srgbClr val="0000FF"/>
                </a:solidFill>
                <a:latin typeface="Calibri" panose="020F0502020204030204" pitchFamily="34" charset="0"/>
              </a:rPr>
              <a:t> Weather</a:t>
            </a:r>
            <a:endParaRPr lang="en-US" dirty="0">
              <a:solidFill>
                <a:srgbClr val="0000FF"/>
              </a:solidFill>
              <a:latin typeface="Calibri" panose="020F05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2204864"/>
            <a:ext cx="5100274" cy="324036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6375" y="1272601"/>
            <a:ext cx="2759397" cy="5104885"/>
          </a:xfrm>
          <a:prstGeom prst="rect">
            <a:avLst/>
          </a:prstGeom>
          <a:noFill/>
          <a:ln w="9525">
            <a:noFill/>
            <a:miter lim="800000"/>
            <a:headEnd/>
            <a:tailEnd/>
          </a:ln>
          <a:effectLst/>
        </p:spPr>
      </p:pic>
      <p:sp>
        <p:nvSpPr>
          <p:cNvPr id="6" name="TextBox 5"/>
          <p:cNvSpPr txBox="1"/>
          <p:nvPr/>
        </p:nvSpPr>
        <p:spPr>
          <a:xfrm>
            <a:off x="3992701" y="1700808"/>
            <a:ext cx="1845866" cy="523220"/>
          </a:xfrm>
          <a:prstGeom prst="rect">
            <a:avLst/>
          </a:prstGeom>
          <a:noFill/>
        </p:spPr>
        <p:txBody>
          <a:bodyPr wrap="square" rtlCol="0">
            <a:spAutoFit/>
          </a:bodyPr>
          <a:lstStyle/>
          <a:p>
            <a:r>
              <a:rPr lang="en-GB" sz="2800" b="1" dirty="0" smtClean="0">
                <a:solidFill>
                  <a:srgbClr val="002060"/>
                </a:solidFill>
                <a:latin typeface="Calibri" panose="020F0502020204030204" pitchFamily="34" charset="0"/>
              </a:rPr>
              <a:t>CLIMATE</a:t>
            </a:r>
            <a:endParaRPr lang="en-US" sz="2800" b="1" dirty="0">
              <a:solidFill>
                <a:srgbClr val="002060"/>
              </a:solidFill>
              <a:latin typeface="Calibri" panose="020F0502020204030204" pitchFamily="34" charset="0"/>
            </a:endParaRPr>
          </a:p>
        </p:txBody>
      </p:sp>
      <p:sp>
        <p:nvSpPr>
          <p:cNvPr id="7" name="TextBox 6"/>
          <p:cNvSpPr txBox="1"/>
          <p:nvPr/>
        </p:nvSpPr>
        <p:spPr>
          <a:xfrm>
            <a:off x="3683956" y="5687670"/>
            <a:ext cx="2328203" cy="523220"/>
          </a:xfrm>
          <a:prstGeom prst="rect">
            <a:avLst/>
          </a:prstGeom>
          <a:noFill/>
        </p:spPr>
        <p:txBody>
          <a:bodyPr wrap="square" rtlCol="0">
            <a:spAutoFit/>
          </a:bodyPr>
          <a:lstStyle/>
          <a:p>
            <a:r>
              <a:rPr lang="en-GB" sz="2800" b="1" dirty="0" smtClean="0">
                <a:solidFill>
                  <a:srgbClr val="002060"/>
                </a:solidFill>
                <a:latin typeface="Calibri" panose="020F0502020204030204" pitchFamily="34" charset="0"/>
              </a:rPr>
              <a:t>PERSONALITY</a:t>
            </a:r>
            <a:endParaRPr lang="en-US" sz="2800" b="1" dirty="0">
              <a:solidFill>
                <a:srgbClr val="002060"/>
              </a:solidFill>
              <a:latin typeface="Calibri" panose="020F0502020204030204" pitchFamily="34" charset="0"/>
            </a:endParaRPr>
          </a:p>
        </p:txBody>
      </p:sp>
      <p:sp>
        <p:nvSpPr>
          <p:cNvPr id="8" name="TextBox 7"/>
          <p:cNvSpPr txBox="1"/>
          <p:nvPr/>
        </p:nvSpPr>
        <p:spPr>
          <a:xfrm>
            <a:off x="6686054" y="1700808"/>
            <a:ext cx="1728192" cy="523220"/>
          </a:xfrm>
          <a:prstGeom prst="rect">
            <a:avLst/>
          </a:prstGeom>
          <a:noFill/>
        </p:spPr>
        <p:txBody>
          <a:bodyPr wrap="square" rtlCol="0">
            <a:spAutoFit/>
          </a:bodyPr>
          <a:lstStyle/>
          <a:p>
            <a:r>
              <a:rPr lang="en-GB" sz="2800" b="1" dirty="0" smtClean="0">
                <a:solidFill>
                  <a:srgbClr val="FF3300"/>
                </a:solidFill>
                <a:latin typeface="Calibri" panose="020F0502020204030204" pitchFamily="34" charset="0"/>
              </a:rPr>
              <a:t>WEATHER</a:t>
            </a:r>
            <a:endParaRPr lang="en-US" sz="2800" b="1" dirty="0">
              <a:solidFill>
                <a:srgbClr val="FF3300"/>
              </a:solidFill>
              <a:latin typeface="Calibri" panose="020F0502020204030204" pitchFamily="34" charset="0"/>
            </a:endParaRPr>
          </a:p>
        </p:txBody>
      </p:sp>
      <p:sp>
        <p:nvSpPr>
          <p:cNvPr id="9" name="TextBox 8"/>
          <p:cNvSpPr txBox="1"/>
          <p:nvPr/>
        </p:nvSpPr>
        <p:spPr>
          <a:xfrm>
            <a:off x="6804248" y="5687670"/>
            <a:ext cx="1728192" cy="523220"/>
          </a:xfrm>
          <a:prstGeom prst="rect">
            <a:avLst/>
          </a:prstGeom>
          <a:noFill/>
        </p:spPr>
        <p:txBody>
          <a:bodyPr wrap="square" rtlCol="0">
            <a:spAutoFit/>
          </a:bodyPr>
          <a:lstStyle/>
          <a:p>
            <a:r>
              <a:rPr lang="en-GB" sz="2800" b="1" dirty="0" smtClean="0">
                <a:solidFill>
                  <a:srgbClr val="FF3300"/>
                </a:solidFill>
                <a:latin typeface="Calibri" panose="020F0502020204030204" pitchFamily="34" charset="0"/>
              </a:rPr>
              <a:t>MOOD</a:t>
            </a:r>
            <a:endParaRPr lang="en-US" sz="2800" b="1" dirty="0">
              <a:solidFill>
                <a:srgbClr val="FF3300"/>
              </a:solidFill>
              <a:latin typeface="Calibri" panose="020F0502020204030204" pitchFamily="34" charset="0"/>
            </a:endParaRPr>
          </a:p>
        </p:txBody>
      </p:sp>
    </p:spTree>
    <p:extLst>
      <p:ext uri="{BB962C8B-B14F-4D97-AF65-F5344CB8AC3E}">
        <p14:creationId xmlns:p14="http://schemas.microsoft.com/office/powerpoint/2010/main" val="3483900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2" y="108914"/>
            <a:ext cx="8218574" cy="846137"/>
          </a:xfrm>
        </p:spPr>
        <p:txBody>
          <a:bodyPr/>
          <a:lstStyle/>
          <a:p>
            <a:pPr algn="ctr"/>
            <a:r>
              <a:rPr lang="en-GB" sz="4000" dirty="0" smtClean="0">
                <a:solidFill>
                  <a:srgbClr val="0000FF"/>
                </a:solidFill>
                <a:latin typeface="Calibri" panose="020F0502020204030204" pitchFamily="34" charset="0"/>
              </a:rPr>
              <a:t>From snowball Earth…..to today</a:t>
            </a:r>
            <a:endParaRPr lang="en-US" sz="4000" dirty="0">
              <a:solidFill>
                <a:srgbClr val="0000FF"/>
              </a:solidFill>
              <a:latin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2748764"/>
            <a:ext cx="2520280" cy="23559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645" y="2780928"/>
            <a:ext cx="2992839" cy="2323750"/>
          </a:xfrm>
          <a:prstGeom prst="rect">
            <a:avLst/>
          </a:prstGeom>
        </p:spPr>
      </p:pic>
      <p:sp>
        <p:nvSpPr>
          <p:cNvPr id="9" name="TextBox 8"/>
          <p:cNvSpPr txBox="1"/>
          <p:nvPr/>
        </p:nvSpPr>
        <p:spPr>
          <a:xfrm>
            <a:off x="6804248" y="5198530"/>
            <a:ext cx="2520280" cy="369332"/>
          </a:xfrm>
          <a:prstGeom prst="rect">
            <a:avLst/>
          </a:prstGeom>
          <a:noFill/>
        </p:spPr>
        <p:txBody>
          <a:bodyPr wrap="square" rtlCol="0">
            <a:spAutoFit/>
          </a:bodyPr>
          <a:lstStyle/>
          <a:p>
            <a:r>
              <a:rPr lang="en-GB" dirty="0" smtClean="0"/>
              <a:t>10 October 2016</a:t>
            </a:r>
            <a:endParaRPr lang="en-US" dirty="0"/>
          </a:p>
        </p:txBody>
      </p:sp>
      <p:sp>
        <p:nvSpPr>
          <p:cNvPr id="10" name="TextBox 9"/>
          <p:cNvSpPr txBox="1"/>
          <p:nvPr/>
        </p:nvSpPr>
        <p:spPr>
          <a:xfrm>
            <a:off x="395536" y="5198530"/>
            <a:ext cx="2952328" cy="369332"/>
          </a:xfrm>
          <a:prstGeom prst="rect">
            <a:avLst/>
          </a:prstGeom>
          <a:noFill/>
        </p:spPr>
        <p:txBody>
          <a:bodyPr wrap="square" rtlCol="0">
            <a:spAutoFit/>
          </a:bodyPr>
          <a:lstStyle/>
          <a:p>
            <a:r>
              <a:rPr lang="en-GB" dirty="0" smtClean="0"/>
              <a:t>~700,000,000 BC</a:t>
            </a:r>
            <a:endParaRPr lang="en-US" dirty="0"/>
          </a:p>
        </p:txBody>
      </p:sp>
      <p:sp>
        <p:nvSpPr>
          <p:cNvPr id="3" name="TextBox 2"/>
          <p:cNvSpPr txBox="1"/>
          <p:nvPr/>
        </p:nvSpPr>
        <p:spPr>
          <a:xfrm>
            <a:off x="362936" y="5567862"/>
            <a:ext cx="7848872" cy="1200329"/>
          </a:xfrm>
          <a:prstGeom prst="rect">
            <a:avLst/>
          </a:prstGeom>
          <a:noFill/>
        </p:spPr>
        <p:txBody>
          <a:bodyPr wrap="square" rtlCol="0">
            <a:spAutoFit/>
          </a:bodyPr>
          <a:lstStyle/>
          <a:p>
            <a:pPr algn="ctr"/>
            <a:r>
              <a:rPr lang="en-GB" sz="2400" dirty="0" smtClean="0">
                <a:solidFill>
                  <a:srgbClr val="0000FF"/>
                </a:solidFill>
                <a:latin typeface="Calibri" panose="020F0502020204030204" pitchFamily="34" charset="0"/>
              </a:rPr>
              <a:t>With initial thanks to atmospheric carbon dioxide…..               and later water vapour</a:t>
            </a:r>
          </a:p>
          <a:p>
            <a:pPr algn="ctr"/>
            <a:r>
              <a:rPr lang="en-GB" sz="2400" b="1" dirty="0" smtClean="0">
                <a:solidFill>
                  <a:srgbClr val="00B050"/>
                </a:solidFill>
                <a:latin typeface="Calibri" panose="020F0502020204030204" pitchFamily="34" charset="0"/>
              </a:rPr>
              <a:t>NATURAL GREENHOUSE EFFECT</a:t>
            </a:r>
            <a:endParaRPr lang="en-US" sz="2400" b="1" dirty="0">
              <a:solidFill>
                <a:srgbClr val="00B050"/>
              </a:solidFill>
              <a:latin typeface="Calibri" panose="020F05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1128599"/>
            <a:ext cx="3417867" cy="1919212"/>
          </a:xfrm>
          <a:prstGeom prst="rect">
            <a:avLst/>
          </a:prstGeom>
        </p:spPr>
      </p:pic>
    </p:spTree>
    <p:extLst>
      <p:ext uri="{BB962C8B-B14F-4D97-AF65-F5344CB8AC3E}">
        <p14:creationId xmlns:p14="http://schemas.microsoft.com/office/powerpoint/2010/main" val="32081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sz="quarter"/>
          </p:nvPr>
        </p:nvSpPr>
        <p:spPr>
          <a:xfrm>
            <a:off x="-180528" y="8626"/>
            <a:ext cx="8902824" cy="1143000"/>
          </a:xfrm>
        </p:spPr>
        <p:txBody>
          <a:bodyPr/>
          <a:lstStyle/>
          <a:p>
            <a:pPr algn="ctr"/>
            <a:r>
              <a:rPr lang="en-GB" dirty="0" smtClean="0">
                <a:solidFill>
                  <a:srgbClr val="0000FF"/>
                </a:solidFill>
                <a:latin typeface="Calibri" panose="020F0502020204030204" pitchFamily="34" charset="0"/>
              </a:rPr>
              <a:t>The </a:t>
            </a:r>
            <a:r>
              <a:rPr lang="en-GB" dirty="0">
                <a:solidFill>
                  <a:srgbClr val="0000FF"/>
                </a:solidFill>
                <a:latin typeface="Calibri" panose="020F0502020204030204" pitchFamily="34" charset="0"/>
              </a:rPr>
              <a:t>N</a:t>
            </a:r>
            <a:r>
              <a:rPr lang="en-GB" dirty="0" smtClean="0">
                <a:solidFill>
                  <a:srgbClr val="0000FF"/>
                </a:solidFill>
                <a:latin typeface="Calibri" panose="020F0502020204030204" pitchFamily="34" charset="0"/>
              </a:rPr>
              <a:t>atural Greenhouse effect </a:t>
            </a:r>
            <a:endParaRPr lang="en-US" dirty="0">
              <a:solidFill>
                <a:srgbClr val="0000FF"/>
              </a:solidFill>
              <a:latin typeface="Calibri" panose="020F0502020204030204" pitchFamily="34" charset="0"/>
            </a:endParaRPr>
          </a:p>
        </p:txBody>
      </p:sp>
      <p:graphicFrame>
        <p:nvGraphicFramePr>
          <p:cNvPr id="122883" name="Object 3"/>
          <p:cNvGraphicFramePr>
            <a:graphicFrameLocks noGrp="1" noChangeAspect="1"/>
          </p:cNvGraphicFramePr>
          <p:nvPr>
            <p:ph sz="quarter" idx="1"/>
            <p:extLst>
              <p:ext uri="{D42A27DB-BD31-4B8C-83A1-F6EECF244321}">
                <p14:modId xmlns:p14="http://schemas.microsoft.com/office/powerpoint/2010/main" val="2750905374"/>
              </p:ext>
            </p:extLst>
          </p:nvPr>
        </p:nvGraphicFramePr>
        <p:xfrm>
          <a:off x="5292079" y="1189160"/>
          <a:ext cx="3599279" cy="3342083"/>
        </p:xfrm>
        <a:graphic>
          <a:graphicData uri="http://schemas.openxmlformats.org/presentationml/2006/ole">
            <mc:AlternateContent xmlns:mc="http://schemas.openxmlformats.org/markup-compatibility/2006">
              <mc:Choice xmlns:v="urn:schemas-microsoft-com:vml" Requires="v">
                <p:oleObj spid="_x0000_s128053" name="Bitmap Image" r:id="rId4" imgW="4819048" imgH="3552381" progId="PBrush">
                  <p:embed/>
                </p:oleObj>
              </mc:Choice>
              <mc:Fallback>
                <p:oleObj name="Bitmap Image" r:id="rId4" imgW="4819048" imgH="3552381" progId="PBrush">
                  <p:embed/>
                  <p:pic>
                    <p:nvPicPr>
                      <p:cNvPr id="1228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79" y="1189160"/>
                        <a:ext cx="3599279" cy="3342083"/>
                      </a:xfrm>
                      <a:prstGeom prst="rect">
                        <a:avLst/>
                      </a:prstGeom>
                      <a:noFill/>
                      <a:extLst/>
                    </p:spPr>
                  </p:pic>
                </p:oleObj>
              </mc:Fallback>
            </mc:AlternateContent>
          </a:graphicData>
        </a:graphic>
      </p:graphicFrame>
      <p:pic>
        <p:nvPicPr>
          <p:cNvPr id="122889" name="Picture 9"/>
          <p:cNvPicPr>
            <a:picLocks noChangeAspect="1" noChangeArrowheads="1"/>
          </p:cNvPicPr>
          <p:nvPr/>
        </p:nvPicPr>
        <p:blipFill>
          <a:blip r:embed="rId6" cstate="print"/>
          <a:srcRect/>
          <a:stretch>
            <a:fillRect/>
          </a:stretch>
        </p:blipFill>
        <p:spPr bwMode="auto">
          <a:xfrm>
            <a:off x="425450" y="1189160"/>
            <a:ext cx="3845434" cy="3393054"/>
          </a:xfrm>
          <a:prstGeom prst="rect">
            <a:avLst/>
          </a:prstGeom>
          <a:noFill/>
          <a:ln w="9525">
            <a:noFill/>
            <a:miter lim="800000"/>
            <a:headEnd/>
            <a:tailEnd/>
          </a:ln>
          <a:effectLst/>
        </p:spPr>
      </p:pic>
      <p:sp>
        <p:nvSpPr>
          <p:cNvPr id="2" name="AutoShape 4" descr="Image result for goldilock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goldilock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760" y="4797152"/>
            <a:ext cx="4320480" cy="1995814"/>
          </a:xfrm>
          <a:prstGeom prst="rect">
            <a:avLst/>
          </a:prstGeom>
        </p:spPr>
      </p:pic>
      <p:sp>
        <p:nvSpPr>
          <p:cNvPr id="6" name="TextBox 5"/>
          <p:cNvSpPr txBox="1"/>
          <p:nvPr/>
        </p:nvSpPr>
        <p:spPr>
          <a:xfrm>
            <a:off x="273050" y="5301208"/>
            <a:ext cx="2138710" cy="954107"/>
          </a:xfrm>
          <a:prstGeom prst="rect">
            <a:avLst/>
          </a:prstGeom>
          <a:noFill/>
        </p:spPr>
        <p:txBody>
          <a:bodyPr wrap="square" rtlCol="0">
            <a:spAutoFit/>
          </a:bodyPr>
          <a:lstStyle/>
          <a:p>
            <a:r>
              <a:rPr lang="en-GB" sz="2800" b="1" dirty="0" smtClean="0">
                <a:latin typeface="Calibri" panose="020F0502020204030204" pitchFamily="34" charset="0"/>
              </a:rPr>
              <a:t>Not too hot </a:t>
            </a:r>
            <a:r>
              <a:rPr lang="en-GB" sz="2800" b="1" dirty="0">
                <a:latin typeface="Calibri" panose="020F0502020204030204" pitchFamily="34" charset="0"/>
              </a:rPr>
              <a:t>N</a:t>
            </a:r>
            <a:r>
              <a:rPr lang="en-GB" sz="2800" b="1" dirty="0" smtClean="0">
                <a:latin typeface="Calibri" panose="020F0502020204030204" pitchFamily="34" charset="0"/>
              </a:rPr>
              <a:t>ot too cold</a:t>
            </a:r>
            <a:endParaRPr lang="en-US" sz="2800" b="1" dirty="0">
              <a:latin typeface="Calibri" panose="020F0502020204030204" pitchFamily="34" charset="0"/>
            </a:endParaRPr>
          </a:p>
        </p:txBody>
      </p:sp>
      <p:sp>
        <p:nvSpPr>
          <p:cNvPr id="7" name="TextBox 6"/>
          <p:cNvSpPr txBox="1"/>
          <p:nvPr/>
        </p:nvSpPr>
        <p:spPr>
          <a:xfrm>
            <a:off x="7030629" y="5516651"/>
            <a:ext cx="1860730" cy="523220"/>
          </a:xfrm>
          <a:prstGeom prst="rect">
            <a:avLst/>
          </a:prstGeom>
          <a:noFill/>
        </p:spPr>
        <p:txBody>
          <a:bodyPr wrap="square" rtlCol="0">
            <a:spAutoFit/>
          </a:bodyPr>
          <a:lstStyle/>
          <a:p>
            <a:r>
              <a:rPr lang="en-GB" sz="2800" b="1" dirty="0" smtClean="0">
                <a:latin typeface="Calibri" panose="020F0502020204030204" pitchFamily="34" charset="0"/>
              </a:rPr>
              <a:t>Just right!</a:t>
            </a:r>
            <a:endParaRPr lang="en-US" sz="2800" b="1" dirty="0">
              <a:latin typeface="Calibri" panose="020F0502020204030204" pitchFamily="34" charset="0"/>
            </a:endParaRPr>
          </a:p>
        </p:txBody>
      </p:sp>
    </p:spTree>
    <p:extLst>
      <p:ext uri="{BB962C8B-B14F-4D97-AF65-F5344CB8AC3E}">
        <p14:creationId xmlns:p14="http://schemas.microsoft.com/office/powerpoint/2010/main" val="38431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2882"/>
                                        </p:tgtEl>
                                        <p:attrNameLst>
                                          <p:attrName>style.visibility</p:attrName>
                                        </p:attrNameLst>
                                      </p:cBhvr>
                                      <p:to>
                                        <p:strVal val="visible"/>
                                      </p:to>
                                    </p:set>
                                    <p:anim calcmode="lin" valueType="num">
                                      <p:cBhvr additive="base">
                                        <p:cTn id="7" dur="500" fill="hold"/>
                                        <p:tgtEl>
                                          <p:spTgt spid="122882"/>
                                        </p:tgtEl>
                                        <p:attrNameLst>
                                          <p:attrName>ppt_x</p:attrName>
                                        </p:attrNameLst>
                                      </p:cBhvr>
                                      <p:tavLst>
                                        <p:tav tm="0">
                                          <p:val>
                                            <p:strVal val="#ppt_x"/>
                                          </p:val>
                                        </p:tav>
                                        <p:tav tm="100000">
                                          <p:val>
                                            <p:strVal val="#ppt_x"/>
                                          </p:val>
                                        </p:tav>
                                      </p:tavLst>
                                    </p:anim>
                                    <p:anim calcmode="lin" valueType="num">
                                      <p:cBhvr additive="base">
                                        <p:cTn id="8" dur="500" fill="hold"/>
                                        <p:tgtEl>
                                          <p:spTgt spid="122882"/>
                                        </p:tgtEl>
                                        <p:attrNameLst>
                                          <p:attrName>ppt_y</p:attrName>
                                        </p:attrNameLst>
                                      </p:cBhvr>
                                      <p:tavLst>
                                        <p:tav tm="0">
                                          <p:val>
                                            <p:strVal val="0-#ppt_h/2"/>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122883"/>
                                        </p:tgtEl>
                                        <p:attrNameLst>
                                          <p:attrName>style.visibility</p:attrName>
                                        </p:attrNameLst>
                                      </p:cBhvr>
                                      <p:to>
                                        <p:strVal val="visible"/>
                                      </p:to>
                                    </p:set>
                                    <p:anim calcmode="lin" valueType="num">
                                      <p:cBhvr>
                                        <p:cTn id="11" dur="1000" fill="hold"/>
                                        <p:tgtEl>
                                          <p:spTgt spid="122883"/>
                                        </p:tgtEl>
                                        <p:attrNameLst>
                                          <p:attrName>ppt_w</p:attrName>
                                        </p:attrNameLst>
                                      </p:cBhvr>
                                      <p:tavLst>
                                        <p:tav tm="0">
                                          <p:val>
                                            <p:fltVal val="0"/>
                                          </p:val>
                                        </p:tav>
                                        <p:tav tm="100000">
                                          <p:val>
                                            <p:strVal val="#ppt_w"/>
                                          </p:val>
                                        </p:tav>
                                      </p:tavLst>
                                    </p:anim>
                                    <p:anim calcmode="lin" valueType="num">
                                      <p:cBhvr>
                                        <p:cTn id="12" dur="1000" fill="hold"/>
                                        <p:tgtEl>
                                          <p:spTgt spid="122883"/>
                                        </p:tgtEl>
                                        <p:attrNameLst>
                                          <p:attrName>ppt_h</p:attrName>
                                        </p:attrNameLst>
                                      </p:cBhvr>
                                      <p:tavLst>
                                        <p:tav tm="0">
                                          <p:val>
                                            <p:fltVal val="0"/>
                                          </p:val>
                                        </p:tav>
                                        <p:tav tm="100000">
                                          <p:val>
                                            <p:strVal val="#ppt_h"/>
                                          </p:val>
                                        </p:tav>
                                      </p:tavLst>
                                    </p:anim>
                                    <p:anim calcmode="lin" valueType="num">
                                      <p:cBhvr>
                                        <p:cTn id="13" dur="1000" fill="hold"/>
                                        <p:tgtEl>
                                          <p:spTgt spid="12288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228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rgbClr val="0000FF"/>
                </a:solidFill>
                <a:latin typeface="Calibri" panose="020F0502020204030204" pitchFamily="34" charset="0"/>
              </a:rPr>
              <a:t>Earth’s Climate </a:t>
            </a:r>
            <a:r>
              <a:rPr lang="en-IE" i="1" dirty="0" smtClean="0">
                <a:solidFill>
                  <a:srgbClr val="0000FF"/>
                </a:solidFill>
                <a:latin typeface="Calibri" panose="020F0502020204030204" pitchFamily="34" charset="0"/>
              </a:rPr>
              <a:t>has</a:t>
            </a:r>
            <a:r>
              <a:rPr lang="en-IE" dirty="0" smtClean="0">
                <a:solidFill>
                  <a:srgbClr val="0000FF"/>
                </a:solidFill>
                <a:latin typeface="Calibri" panose="020F0502020204030204" pitchFamily="34" charset="0"/>
              </a:rPr>
              <a:t> changed since the Industrial Revolution</a:t>
            </a:r>
            <a:endParaRPr lang="en-IE" dirty="0">
              <a:solidFill>
                <a:srgbClr val="0000FF"/>
              </a:solidFill>
              <a:latin typeface="Calibri" panose="020F0502020204030204" pitchFamily="34" charset="0"/>
            </a:endParaRPr>
          </a:p>
        </p:txBody>
      </p:sp>
      <p:pic>
        <p:nvPicPr>
          <p:cNvPr id="4" name="Picture 12" descr="g_r_ranked_hadCRUT3_lg"/>
          <p:cNvPicPr>
            <a:picLocks noGrp="1" noChangeAspect="1" noChangeArrowheads="1"/>
          </p:cNvPicPr>
          <p:nvPr>
            <p:ph idx="1"/>
          </p:nvPr>
        </p:nvPicPr>
        <p:blipFill>
          <a:blip r:embed="rId2" cstate="print"/>
          <a:srcRect/>
          <a:stretch>
            <a:fillRect/>
          </a:stretch>
        </p:blipFill>
        <p:spPr bwMode="auto">
          <a:xfrm>
            <a:off x="62299" y="1268760"/>
            <a:ext cx="7564249" cy="5328592"/>
          </a:xfrm>
          <a:prstGeom prst="rect">
            <a:avLst/>
          </a:prstGeom>
          <a:noFill/>
          <a:ln w="9525">
            <a:noFill/>
            <a:miter lim="800000"/>
            <a:headEnd/>
            <a:tailEnd/>
          </a:ln>
        </p:spPr>
      </p:pic>
      <p:cxnSp>
        <p:nvCxnSpPr>
          <p:cNvPr id="5" name="Straight Arrow Connector 4"/>
          <p:cNvCxnSpPr/>
          <p:nvPr/>
        </p:nvCxnSpPr>
        <p:spPr bwMode="auto">
          <a:xfrm flipV="1">
            <a:off x="2483768" y="1844824"/>
            <a:ext cx="1440160" cy="25922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V="1">
            <a:off x="2555776" y="2636912"/>
            <a:ext cx="3960440" cy="30963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24753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1128"/>
            <a:ext cx="9143999" cy="2342807"/>
          </a:xfrm>
          <a:prstGeom prst="rect">
            <a:avLst/>
          </a:prstGeom>
        </p:spPr>
      </p:pic>
      <p:sp>
        <p:nvSpPr>
          <p:cNvPr id="2" name="Title 1"/>
          <p:cNvSpPr>
            <a:spLocks noGrp="1"/>
          </p:cNvSpPr>
          <p:nvPr>
            <p:ph type="title"/>
          </p:nvPr>
        </p:nvSpPr>
        <p:spPr>
          <a:xfrm>
            <a:off x="179511" y="-77617"/>
            <a:ext cx="8182205" cy="846137"/>
          </a:xfrm>
        </p:spPr>
        <p:txBody>
          <a:bodyPr/>
          <a:lstStyle/>
          <a:p>
            <a:r>
              <a:rPr lang="en-GB" dirty="0" smtClean="0">
                <a:solidFill>
                  <a:srgbClr val="0000FF"/>
                </a:solidFill>
                <a:latin typeface="Calibri" panose="020F0502020204030204" pitchFamily="34" charset="0"/>
              </a:rPr>
              <a:t>Was 2016 the Tipping Point?</a:t>
            </a:r>
            <a:endParaRPr lang="en-US" dirty="0">
              <a:solidFill>
                <a:srgbClr val="0000FF"/>
              </a:solidFill>
              <a:latin typeface="Calibri" panose="020F050202020403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729306832"/>
              </p:ext>
            </p:extLst>
          </p:nvPr>
        </p:nvGraphicFramePr>
        <p:xfrm>
          <a:off x="2411760" y="1484784"/>
          <a:ext cx="6099175" cy="4070350"/>
        </p:xfrm>
        <a:graphic>
          <a:graphicData uri="http://schemas.openxmlformats.org/presentationml/2006/ole">
            <mc:AlternateContent xmlns:mc="http://schemas.openxmlformats.org/markup-compatibility/2006">
              <mc:Choice xmlns:v="urn:schemas-microsoft-com:vml" Requires="v">
                <p:oleObj spid="_x0000_s129069" name="Document" r:id="rId4" imgW="6098863" imgH="4069739" progId="Word.Document.12">
                  <p:embed/>
                </p:oleObj>
              </mc:Choice>
              <mc:Fallback>
                <p:oleObj name="Document" r:id="rId4" imgW="6098863" imgH="4069739" progId="Word.Document.12">
                  <p:embed/>
                  <p:pic>
                    <p:nvPicPr>
                      <p:cNvPr id="7" name="Object 6"/>
                      <p:cNvPicPr/>
                      <p:nvPr/>
                    </p:nvPicPr>
                    <p:blipFill>
                      <a:blip r:embed="rId5"/>
                      <a:stretch>
                        <a:fillRect/>
                      </a:stretch>
                    </p:blipFill>
                    <p:spPr>
                      <a:xfrm>
                        <a:off x="2411760" y="1484784"/>
                        <a:ext cx="6099175" cy="4070350"/>
                      </a:xfrm>
                      <a:prstGeom prst="rect">
                        <a:avLst/>
                      </a:prstGeom>
                    </p:spPr>
                  </p:pic>
                </p:oleObj>
              </mc:Fallback>
            </mc:AlternateContent>
          </a:graphicData>
        </a:graphic>
      </p:graphicFrame>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79511" y="1158336"/>
            <a:ext cx="3617624" cy="3442147"/>
          </a:xfr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39" y="1158336"/>
            <a:ext cx="4064477" cy="3431281"/>
          </a:xfrm>
          <a:prstGeom prst="rect">
            <a:avLst/>
          </a:prstGeom>
        </p:spPr>
      </p:pic>
      <p:sp>
        <p:nvSpPr>
          <p:cNvPr id="3" name="TextBox 2"/>
          <p:cNvSpPr txBox="1"/>
          <p:nvPr/>
        </p:nvSpPr>
        <p:spPr>
          <a:xfrm>
            <a:off x="755576" y="819162"/>
            <a:ext cx="2565581" cy="400110"/>
          </a:xfrm>
          <a:prstGeom prst="rect">
            <a:avLst/>
          </a:prstGeom>
          <a:noFill/>
        </p:spPr>
        <p:txBody>
          <a:bodyPr wrap="square" rtlCol="0">
            <a:spAutoFit/>
          </a:bodyPr>
          <a:lstStyle/>
          <a:p>
            <a:r>
              <a:rPr lang="en-GB" sz="2000" b="1" dirty="0" smtClean="0">
                <a:solidFill>
                  <a:srgbClr val="FF0000"/>
                </a:solidFill>
                <a:latin typeface="Calibri" panose="020F0502020204030204" pitchFamily="34" charset="0"/>
              </a:rPr>
              <a:t>TEMPERATURE</a:t>
            </a:r>
            <a:endParaRPr lang="en-US" sz="2000" b="1" dirty="0">
              <a:solidFill>
                <a:srgbClr val="FF0000"/>
              </a:solidFill>
              <a:latin typeface="Calibri" panose="020F0502020204030204" pitchFamily="34" charset="0"/>
            </a:endParaRPr>
          </a:p>
        </p:txBody>
      </p:sp>
      <p:sp>
        <p:nvSpPr>
          <p:cNvPr id="4" name="TextBox 3"/>
          <p:cNvSpPr txBox="1"/>
          <p:nvPr/>
        </p:nvSpPr>
        <p:spPr>
          <a:xfrm>
            <a:off x="4772881" y="4810294"/>
            <a:ext cx="4223635" cy="400110"/>
          </a:xfrm>
          <a:prstGeom prst="rect">
            <a:avLst/>
          </a:prstGeom>
          <a:noFill/>
        </p:spPr>
        <p:txBody>
          <a:bodyPr wrap="square" rtlCol="0">
            <a:spAutoFit/>
          </a:bodyPr>
          <a:lstStyle/>
          <a:p>
            <a:r>
              <a:rPr lang="en-GB" sz="2000" b="1" dirty="0" smtClean="0">
                <a:solidFill>
                  <a:srgbClr val="FF0000"/>
                </a:solidFill>
                <a:latin typeface="Calibri" panose="020F0502020204030204" pitchFamily="34" charset="0"/>
              </a:rPr>
              <a:t>CARBON DIOXIDE (2007-2016)</a:t>
            </a:r>
            <a:endParaRPr lang="en-US" sz="2000" b="1" dirty="0">
              <a:solidFill>
                <a:srgbClr val="FF0000"/>
              </a:solidFill>
              <a:latin typeface="Calibri" panose="020F0502020204030204" pitchFamily="34" charset="0"/>
            </a:endParaRPr>
          </a:p>
        </p:txBody>
      </p:sp>
      <p:sp>
        <p:nvSpPr>
          <p:cNvPr id="6" name="TextBox 5"/>
          <p:cNvSpPr txBox="1"/>
          <p:nvPr/>
        </p:nvSpPr>
        <p:spPr>
          <a:xfrm>
            <a:off x="5796136" y="807703"/>
            <a:ext cx="1747280" cy="400110"/>
          </a:xfrm>
          <a:prstGeom prst="rect">
            <a:avLst/>
          </a:prstGeom>
          <a:noFill/>
        </p:spPr>
        <p:txBody>
          <a:bodyPr wrap="square" rtlCol="0">
            <a:spAutoFit/>
          </a:bodyPr>
          <a:lstStyle/>
          <a:p>
            <a:r>
              <a:rPr lang="en-GB" sz="2000" b="1" dirty="0" smtClean="0">
                <a:solidFill>
                  <a:srgbClr val="FF0000"/>
                </a:solidFill>
                <a:latin typeface="Calibri" panose="020F0502020204030204" pitchFamily="34" charset="0"/>
              </a:rPr>
              <a:t>SEA ICE AREA</a:t>
            </a:r>
            <a:endParaRPr lang="en-US" sz="20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881035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solidFill>
                  <a:srgbClr val="0000FF"/>
                </a:solidFill>
                <a:latin typeface="Calibri" panose="020F0502020204030204" pitchFamily="34" charset="0"/>
              </a:rPr>
              <a:t>CO</a:t>
            </a:r>
            <a:r>
              <a:rPr lang="en-IE" baseline="-25000" dirty="0" smtClean="0">
                <a:solidFill>
                  <a:srgbClr val="0000FF"/>
                </a:solidFill>
                <a:latin typeface="Calibri" panose="020F0502020204030204" pitchFamily="34" charset="0"/>
              </a:rPr>
              <a:t>2</a:t>
            </a:r>
            <a:r>
              <a:rPr lang="en-IE" dirty="0" smtClean="0">
                <a:solidFill>
                  <a:srgbClr val="0000FF"/>
                </a:solidFill>
                <a:latin typeface="Calibri" panose="020F0502020204030204" pitchFamily="34" charset="0"/>
              </a:rPr>
              <a:t> effect predicted in 1896!</a:t>
            </a:r>
            <a:endParaRPr lang="en-IE" dirty="0">
              <a:solidFill>
                <a:srgbClr val="0000FF"/>
              </a:solidFill>
              <a:latin typeface="Calibri" panose="020F0502020204030204" pitchFamily="34" charset="0"/>
            </a:endParaRPr>
          </a:p>
        </p:txBody>
      </p:sp>
      <p:pic>
        <p:nvPicPr>
          <p:cNvPr id="128002" name="Picture 2" descr="http://4.bp.blogspot.com/_zUrlHIxQECQ/TLm1CGXcVAI/AAAAAAAAImg/wRcGv7kZCUw/s400/Arrhenius2.gif"/>
          <p:cNvPicPr>
            <a:picLocks noChangeAspect="1" noChangeArrowheads="1"/>
          </p:cNvPicPr>
          <p:nvPr/>
        </p:nvPicPr>
        <p:blipFill>
          <a:blip r:embed="rId2" cstate="print"/>
          <a:srcRect/>
          <a:stretch>
            <a:fillRect/>
          </a:stretch>
        </p:blipFill>
        <p:spPr bwMode="auto">
          <a:xfrm>
            <a:off x="467544" y="1484784"/>
            <a:ext cx="3810000" cy="2286001"/>
          </a:xfrm>
          <a:prstGeom prst="rect">
            <a:avLst/>
          </a:prstGeom>
          <a:noFill/>
        </p:spPr>
      </p:pic>
      <p:sp>
        <p:nvSpPr>
          <p:cNvPr id="4" name="Rectangle 3"/>
          <p:cNvSpPr/>
          <p:nvPr/>
        </p:nvSpPr>
        <p:spPr>
          <a:xfrm>
            <a:off x="2483768" y="4437112"/>
            <a:ext cx="6336704" cy="1815882"/>
          </a:xfrm>
          <a:prstGeom prst="rect">
            <a:avLst/>
          </a:prstGeom>
        </p:spPr>
        <p:txBody>
          <a:bodyPr wrap="square">
            <a:spAutoFit/>
          </a:bodyPr>
          <a:lstStyle/>
          <a:p>
            <a:r>
              <a:rPr lang="en-IE" sz="2800" i="1" dirty="0" smtClean="0">
                <a:solidFill>
                  <a:srgbClr val="0070C0"/>
                </a:solidFill>
                <a:latin typeface="Calibri" pitchFamily="34" charset="0"/>
                <a:cs typeface="Calibri" pitchFamily="34" charset="0"/>
              </a:rPr>
              <a:t>“I have calculated the mean alteration of temperature that would follow if the quantity of </a:t>
            </a:r>
            <a:r>
              <a:rPr lang="en-IE" sz="2800" b="1" i="1" dirty="0" smtClean="0">
                <a:solidFill>
                  <a:srgbClr val="0070C0"/>
                </a:solidFill>
                <a:latin typeface="Calibri" pitchFamily="34" charset="0"/>
                <a:cs typeface="Calibri" pitchFamily="34" charset="0"/>
              </a:rPr>
              <a:t>carbonic acid varied from its present value to a doubled value: 5-6 C.”</a:t>
            </a:r>
            <a:endParaRPr lang="en-IE" sz="2800" dirty="0">
              <a:solidFill>
                <a:srgbClr val="0070C0"/>
              </a:solidFill>
              <a:latin typeface="Calibri" pitchFamily="34" charset="0"/>
              <a:cs typeface="Calibri" pitchFamily="34" charset="0"/>
            </a:endParaRPr>
          </a:p>
        </p:txBody>
      </p:sp>
      <p:pic>
        <p:nvPicPr>
          <p:cNvPr id="128004" name="Picture 4" descr="Arrhenius: From Ionic Theory to the Greenhouse Effect (Uppsala S... Cover Art"/>
          <p:cNvPicPr>
            <a:picLocks noChangeAspect="1" noChangeArrowheads="1"/>
          </p:cNvPicPr>
          <p:nvPr/>
        </p:nvPicPr>
        <p:blipFill>
          <a:blip r:embed="rId3" cstate="print"/>
          <a:srcRect/>
          <a:stretch>
            <a:fillRect/>
          </a:stretch>
        </p:blipFill>
        <p:spPr bwMode="auto">
          <a:xfrm>
            <a:off x="5292080" y="1268760"/>
            <a:ext cx="1905000" cy="2981326"/>
          </a:xfrm>
          <a:prstGeom prst="rect">
            <a:avLst/>
          </a:prstGeom>
          <a:noFill/>
        </p:spPr>
      </p:pic>
    </p:spTree>
    <p:extLst>
      <p:ext uri="{BB962C8B-B14F-4D97-AF65-F5344CB8AC3E}">
        <p14:creationId xmlns:p14="http://schemas.microsoft.com/office/powerpoint/2010/main" val="3274985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2981201" y="2576658"/>
            <a:ext cx="1912987" cy="129614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IE" smtClean="0">
                <a:solidFill>
                  <a:srgbClr val="0000FF"/>
                </a:solidFill>
                <a:latin typeface="Calibri" panose="020F0502020204030204" pitchFamily="34" charset="0"/>
              </a:rPr>
              <a:t>59 </a:t>
            </a:r>
            <a:r>
              <a:rPr lang="en-IE" dirty="0" smtClean="0">
                <a:solidFill>
                  <a:srgbClr val="0000FF"/>
                </a:solidFill>
                <a:latin typeface="Calibri" panose="020F0502020204030204" pitchFamily="34" charset="0"/>
              </a:rPr>
              <a:t>years of CO</a:t>
            </a:r>
            <a:r>
              <a:rPr lang="en-IE" baseline="-25000" dirty="0" smtClean="0">
                <a:solidFill>
                  <a:srgbClr val="0000FF"/>
                </a:solidFill>
                <a:latin typeface="Calibri" panose="020F0502020204030204" pitchFamily="34" charset="0"/>
              </a:rPr>
              <a:t>2</a:t>
            </a:r>
            <a:r>
              <a:rPr lang="en-IE" dirty="0" smtClean="0">
                <a:solidFill>
                  <a:srgbClr val="0000FF"/>
                </a:solidFill>
                <a:latin typeface="Calibri" panose="020F0502020204030204" pitchFamily="34" charset="0"/>
              </a:rPr>
              <a:t> data from                   Mauna Loa, Hawaii</a:t>
            </a:r>
            <a:endParaRPr lang="en-IE" dirty="0">
              <a:solidFill>
                <a:srgbClr val="0000FF"/>
              </a:solidFill>
              <a:latin typeface="Calibri" panose="020F0502020204030204" pitchFamily="34" charset="0"/>
            </a:endParaRPr>
          </a:p>
        </p:txBody>
      </p:sp>
      <p:sp>
        <p:nvSpPr>
          <p:cNvPr id="4" name="TextBox 3"/>
          <p:cNvSpPr txBox="1"/>
          <p:nvPr/>
        </p:nvSpPr>
        <p:spPr>
          <a:xfrm>
            <a:off x="313866" y="1150844"/>
            <a:ext cx="7128792" cy="523220"/>
          </a:xfrm>
          <a:prstGeom prst="rect">
            <a:avLst/>
          </a:prstGeom>
          <a:noFill/>
        </p:spPr>
        <p:txBody>
          <a:bodyPr wrap="square" rtlCol="0">
            <a:spAutoFit/>
          </a:bodyPr>
          <a:lstStyle/>
          <a:p>
            <a:r>
              <a:rPr lang="en-IE" sz="2800" b="1" dirty="0" smtClean="0">
                <a:solidFill>
                  <a:srgbClr val="FF0000"/>
                </a:solidFill>
              </a:rPr>
              <a:t>March 1958 to January 2017 </a:t>
            </a:r>
            <a:endParaRPr lang="en-IE" sz="28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9861"/>
            <a:ext cx="2981201" cy="25152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249" y="0"/>
            <a:ext cx="1787751" cy="1593653"/>
          </a:xfrm>
          <a:prstGeom prst="rect">
            <a:avLst/>
          </a:prstGeom>
        </p:spPr>
      </p:pic>
      <p:sp>
        <p:nvSpPr>
          <p:cNvPr id="7" name="Rectangle 6"/>
          <p:cNvSpPr/>
          <p:nvPr/>
        </p:nvSpPr>
        <p:spPr>
          <a:xfrm>
            <a:off x="239071" y="4803901"/>
            <a:ext cx="8928992" cy="2031325"/>
          </a:xfrm>
          <a:prstGeom prst="rect">
            <a:avLst/>
          </a:prstGeom>
        </p:spPr>
        <p:txBody>
          <a:bodyPr wrap="square">
            <a:spAutoFit/>
          </a:bodyPr>
          <a:lstStyle/>
          <a:p>
            <a:r>
              <a:rPr lang="en-IE" b="1" dirty="0">
                <a:solidFill>
                  <a:srgbClr val="0000FF"/>
                </a:solidFill>
              </a:rPr>
              <a:t>Decade                 Total Increases       Average Annual Rates of Increase </a:t>
            </a:r>
            <a:endParaRPr lang="en-IE" dirty="0">
              <a:solidFill>
                <a:srgbClr val="0000FF"/>
              </a:solidFill>
            </a:endParaRPr>
          </a:p>
          <a:p>
            <a:r>
              <a:rPr lang="en-IE" dirty="0" smtClean="0">
                <a:solidFill>
                  <a:srgbClr val="FF0000"/>
                </a:solidFill>
              </a:rPr>
              <a:t>2006 </a:t>
            </a:r>
            <a:r>
              <a:rPr lang="en-IE" dirty="0">
                <a:solidFill>
                  <a:srgbClr val="FF0000"/>
                </a:solidFill>
              </a:rPr>
              <a:t>–  </a:t>
            </a:r>
            <a:r>
              <a:rPr lang="en-IE" dirty="0" smtClean="0">
                <a:solidFill>
                  <a:srgbClr val="FF0000"/>
                </a:solidFill>
              </a:rPr>
              <a:t>2016 </a:t>
            </a:r>
            <a:r>
              <a:rPr lang="en-IE" dirty="0">
                <a:solidFill>
                  <a:srgbClr val="FF0000"/>
                </a:solidFill>
              </a:rPr>
              <a:t>             </a:t>
            </a:r>
            <a:r>
              <a:rPr lang="en-IE" dirty="0" smtClean="0">
                <a:solidFill>
                  <a:srgbClr val="FF0000"/>
                </a:solidFill>
              </a:rPr>
              <a:t>22.84 </a:t>
            </a:r>
            <a:r>
              <a:rPr lang="en-IE" dirty="0">
                <a:solidFill>
                  <a:srgbClr val="FF0000"/>
                </a:solidFill>
              </a:rPr>
              <a:t>ppm                     </a:t>
            </a:r>
            <a:r>
              <a:rPr lang="en-IE" dirty="0" smtClean="0">
                <a:solidFill>
                  <a:srgbClr val="FF0000"/>
                </a:solidFill>
              </a:rPr>
              <a:t>2.28 </a:t>
            </a:r>
            <a:r>
              <a:rPr lang="en-IE" dirty="0">
                <a:solidFill>
                  <a:srgbClr val="FF0000"/>
                </a:solidFill>
              </a:rPr>
              <a:t>ppm per year </a:t>
            </a:r>
          </a:p>
          <a:p>
            <a:r>
              <a:rPr lang="en-IE" dirty="0">
                <a:solidFill>
                  <a:srgbClr val="0000FF"/>
                </a:solidFill>
              </a:rPr>
              <a:t>1995 –  </a:t>
            </a:r>
            <a:r>
              <a:rPr lang="en-IE" dirty="0" smtClean="0">
                <a:solidFill>
                  <a:srgbClr val="0000FF"/>
                </a:solidFill>
              </a:rPr>
              <a:t>2005 </a:t>
            </a:r>
            <a:r>
              <a:rPr lang="en-IE" dirty="0">
                <a:solidFill>
                  <a:srgbClr val="0000FF"/>
                </a:solidFill>
              </a:rPr>
              <a:t>             </a:t>
            </a:r>
            <a:r>
              <a:rPr lang="en-IE" dirty="0" smtClean="0">
                <a:solidFill>
                  <a:srgbClr val="0000FF"/>
                </a:solidFill>
              </a:rPr>
              <a:t>21.03 </a:t>
            </a:r>
            <a:r>
              <a:rPr lang="en-IE" dirty="0">
                <a:solidFill>
                  <a:srgbClr val="0000FF"/>
                </a:solidFill>
              </a:rPr>
              <a:t>ppm                     </a:t>
            </a:r>
            <a:r>
              <a:rPr lang="en-IE" dirty="0" smtClean="0">
                <a:solidFill>
                  <a:srgbClr val="0000FF"/>
                </a:solidFill>
              </a:rPr>
              <a:t>2.10 </a:t>
            </a:r>
            <a:r>
              <a:rPr lang="en-IE" dirty="0">
                <a:solidFill>
                  <a:srgbClr val="0000FF"/>
                </a:solidFill>
              </a:rPr>
              <a:t>ppm per year </a:t>
            </a:r>
          </a:p>
          <a:p>
            <a:r>
              <a:rPr lang="en-IE" dirty="0">
                <a:solidFill>
                  <a:srgbClr val="0000FF"/>
                </a:solidFill>
              </a:rPr>
              <a:t>1985 –  1994              </a:t>
            </a:r>
            <a:r>
              <a:rPr lang="en-IE" dirty="0" smtClean="0">
                <a:solidFill>
                  <a:srgbClr val="0000FF"/>
                </a:solidFill>
              </a:rPr>
              <a:t>14.24 </a:t>
            </a:r>
            <a:r>
              <a:rPr lang="en-IE" dirty="0">
                <a:solidFill>
                  <a:srgbClr val="0000FF"/>
                </a:solidFill>
              </a:rPr>
              <a:t>ppm                    </a:t>
            </a:r>
            <a:r>
              <a:rPr lang="en-IE" dirty="0" smtClean="0">
                <a:solidFill>
                  <a:srgbClr val="0000FF"/>
                </a:solidFill>
              </a:rPr>
              <a:t> 1.42 </a:t>
            </a:r>
            <a:r>
              <a:rPr lang="en-IE" dirty="0">
                <a:solidFill>
                  <a:srgbClr val="0000FF"/>
                </a:solidFill>
              </a:rPr>
              <a:t>ppm per year </a:t>
            </a:r>
          </a:p>
          <a:p>
            <a:r>
              <a:rPr lang="en-IE" dirty="0">
                <a:solidFill>
                  <a:srgbClr val="0000FF"/>
                </a:solidFill>
              </a:rPr>
              <a:t>1975 –  1984              </a:t>
            </a:r>
            <a:r>
              <a:rPr lang="en-IE" dirty="0" smtClean="0">
                <a:solidFill>
                  <a:srgbClr val="0000FF"/>
                </a:solidFill>
              </a:rPr>
              <a:t>14.40 </a:t>
            </a:r>
            <a:r>
              <a:rPr lang="en-IE" dirty="0">
                <a:solidFill>
                  <a:srgbClr val="0000FF"/>
                </a:solidFill>
              </a:rPr>
              <a:t>ppm                     1.44 ppm per year </a:t>
            </a:r>
          </a:p>
          <a:p>
            <a:r>
              <a:rPr lang="en-IE" dirty="0">
                <a:solidFill>
                  <a:srgbClr val="FF0000"/>
                </a:solidFill>
              </a:rPr>
              <a:t>1965 –  1974              </a:t>
            </a:r>
            <a:r>
              <a:rPr lang="en-IE" dirty="0" smtClean="0">
                <a:solidFill>
                  <a:srgbClr val="FF0000"/>
                </a:solidFill>
              </a:rPr>
              <a:t>10.56 </a:t>
            </a:r>
            <a:r>
              <a:rPr lang="en-IE" dirty="0">
                <a:solidFill>
                  <a:srgbClr val="FF0000"/>
                </a:solidFill>
              </a:rPr>
              <a:t>ppm                     1.06 ppm per year </a:t>
            </a:r>
          </a:p>
          <a:p>
            <a:r>
              <a:rPr lang="en-IE" dirty="0">
                <a:solidFill>
                  <a:srgbClr val="0000FF"/>
                </a:solidFill>
              </a:rPr>
              <a:t>1960 –  1964                 3.65 ppm                    </a:t>
            </a:r>
            <a:r>
              <a:rPr lang="en-IE" dirty="0" smtClean="0">
                <a:solidFill>
                  <a:srgbClr val="0000FF"/>
                </a:solidFill>
              </a:rPr>
              <a:t>0.73 </a:t>
            </a:r>
            <a:r>
              <a:rPr lang="en-IE" dirty="0">
                <a:solidFill>
                  <a:srgbClr val="0000FF"/>
                </a:solidFill>
              </a:rPr>
              <a:t>ppm per year (5 </a:t>
            </a:r>
            <a:r>
              <a:rPr lang="en-IE" dirty="0" smtClean="0">
                <a:solidFill>
                  <a:srgbClr val="0000FF"/>
                </a:solidFill>
              </a:rPr>
              <a:t>years)</a:t>
            </a:r>
            <a:endParaRPr lang="en-IE" dirty="0">
              <a:solidFill>
                <a:srgbClr val="0000FF"/>
              </a:solidFill>
            </a:endParaRPr>
          </a:p>
        </p:txBody>
      </p:sp>
      <p:sp>
        <p:nvSpPr>
          <p:cNvPr id="8" name="TextBox 7"/>
          <p:cNvSpPr txBox="1"/>
          <p:nvPr/>
        </p:nvSpPr>
        <p:spPr>
          <a:xfrm>
            <a:off x="2886152" y="2537058"/>
            <a:ext cx="2103085" cy="1323439"/>
          </a:xfrm>
          <a:prstGeom prst="rect">
            <a:avLst/>
          </a:prstGeom>
          <a:noFill/>
        </p:spPr>
        <p:txBody>
          <a:bodyPr wrap="square" rtlCol="0">
            <a:spAutoFit/>
          </a:bodyPr>
          <a:lstStyle/>
          <a:p>
            <a:pPr algn="ctr"/>
            <a:r>
              <a:rPr lang="en-GB" sz="2000" dirty="0" smtClean="0">
                <a:latin typeface="Calibri" panose="020F0502020204030204" pitchFamily="34" charset="0"/>
              </a:rPr>
              <a:t>2015-2016:                </a:t>
            </a:r>
            <a:r>
              <a:rPr lang="en-GB" sz="2000" b="1" dirty="0" smtClean="0">
                <a:latin typeface="Calibri" panose="020F0502020204030204" pitchFamily="34" charset="0"/>
              </a:rPr>
              <a:t>4.5 ppm increase: </a:t>
            </a:r>
            <a:r>
              <a:rPr lang="en-GB" sz="2000" dirty="0" smtClean="0">
                <a:latin typeface="Calibri" panose="020F0502020204030204" pitchFamily="34" charset="0"/>
              </a:rPr>
              <a:t>Are we going exponential?</a:t>
            </a:r>
            <a:endParaRPr lang="en-US" sz="2000" dirty="0">
              <a:latin typeface="Calibri" panose="020F050202020403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783086"/>
            <a:ext cx="3672408" cy="2848739"/>
          </a:xfrm>
          <a:prstGeom prst="rect">
            <a:avLst/>
          </a:prstGeom>
        </p:spPr>
      </p:pic>
    </p:spTree>
    <p:extLst>
      <p:ext uri="{BB962C8B-B14F-4D97-AF65-F5344CB8AC3E}">
        <p14:creationId xmlns:p14="http://schemas.microsoft.com/office/powerpoint/2010/main" val="341843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343775" cy="846137"/>
          </a:xfrm>
        </p:spPr>
        <p:txBody>
          <a:bodyPr/>
          <a:lstStyle/>
          <a:p>
            <a:r>
              <a:rPr lang="en-IE" dirty="0" smtClean="0">
                <a:solidFill>
                  <a:srgbClr val="0000FF"/>
                </a:solidFill>
                <a:latin typeface="Calibri" pitchFamily="34" charset="0"/>
              </a:rPr>
              <a:t>The Enhanced Greenhouse Effect </a:t>
            </a:r>
            <a:endParaRPr lang="en-IE" dirty="0">
              <a:solidFill>
                <a:srgbClr val="0000FF"/>
              </a:solidFill>
              <a:latin typeface="Calibri" pitchFamily="34" charset="0"/>
            </a:endParaRPr>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3978" y="1087165"/>
            <a:ext cx="4467268" cy="2512838"/>
          </a:xfrm>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552" y="4077072"/>
            <a:ext cx="3515604" cy="2662483"/>
          </a:xfrm>
        </p:spPr>
      </p:pic>
      <p:pic>
        <p:nvPicPr>
          <p:cNvPr id="83970" name="Picture 2" descr="Graphic of the greenhouse gases"/>
          <p:cNvPicPr>
            <a:picLocks noChangeAspect="1" noChangeArrowheads="1"/>
          </p:cNvPicPr>
          <p:nvPr/>
        </p:nvPicPr>
        <p:blipFill>
          <a:blip r:embed="rId4" cstate="print"/>
          <a:srcRect/>
          <a:stretch>
            <a:fillRect/>
          </a:stretch>
        </p:blipFill>
        <p:spPr bwMode="auto">
          <a:xfrm>
            <a:off x="4945533" y="2276872"/>
            <a:ext cx="4054451" cy="3312368"/>
          </a:xfrm>
          <a:prstGeom prst="rect">
            <a:avLst/>
          </a:prstGeom>
          <a:noFill/>
        </p:spPr>
      </p:pic>
      <p:cxnSp>
        <p:nvCxnSpPr>
          <p:cNvPr id="10" name="Straight Connector 9"/>
          <p:cNvCxnSpPr/>
          <p:nvPr/>
        </p:nvCxnSpPr>
        <p:spPr bwMode="auto">
          <a:xfrm>
            <a:off x="6286512" y="1000108"/>
            <a:ext cx="2857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Down Arrow 4"/>
          <p:cNvSpPr/>
          <p:nvPr/>
        </p:nvSpPr>
        <p:spPr bwMode="auto">
          <a:xfrm>
            <a:off x="2068333" y="3698205"/>
            <a:ext cx="505892" cy="2806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37076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latin typeface="Calibri" panose="020F0502020204030204" pitchFamily="34" charset="0"/>
              </a:rPr>
              <a:t>Three men walk into a bar</a:t>
            </a:r>
            <a:endParaRPr lang="en-US" dirty="0">
              <a:solidFill>
                <a:srgbClr val="0000FF"/>
              </a:solidFill>
              <a:latin typeface="Calibri" panose="020F0502020204030204"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765" y="1412776"/>
            <a:ext cx="6480993" cy="4718974"/>
          </a:xfrm>
        </p:spPr>
      </p:pic>
    </p:spTree>
    <p:extLst>
      <p:ext uri="{BB962C8B-B14F-4D97-AF65-F5344CB8AC3E}">
        <p14:creationId xmlns:p14="http://schemas.microsoft.com/office/powerpoint/2010/main" val="1436391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35496" y="373233"/>
            <a:ext cx="8604448" cy="863600"/>
          </a:xfrm>
        </p:spPr>
        <p:txBody>
          <a:bodyPr rtlCol="0">
            <a:normAutofit fontScale="90000"/>
          </a:bodyPr>
          <a:lstStyle/>
          <a:p>
            <a:pPr algn="ctr" eaLnBrk="1" fontAlgn="auto" hangingPunct="1">
              <a:spcAft>
                <a:spcPts val="0"/>
              </a:spcAft>
              <a:defRPr/>
            </a:pPr>
            <a:r>
              <a:rPr lang="en-US" sz="4000" dirty="0" smtClean="0">
                <a:solidFill>
                  <a:srgbClr val="FFFF00"/>
                </a:solidFill>
                <a:latin typeface="Times New Roman" pitchFamily="18" charset="0"/>
              </a:rPr>
              <a:t>       </a:t>
            </a:r>
            <a:r>
              <a:rPr lang="en-US" sz="4000" dirty="0" smtClean="0">
                <a:solidFill>
                  <a:srgbClr val="FFFF00"/>
                </a:solidFill>
                <a:latin typeface="Calibri" panose="020F0502020204030204" pitchFamily="34" charset="0"/>
              </a:rPr>
              <a:t>We are moving to a + 2 </a:t>
            </a:r>
            <a:r>
              <a:rPr lang="en-US" sz="4000" baseline="30000" dirty="0" smtClean="0">
                <a:solidFill>
                  <a:srgbClr val="FFFF00"/>
                </a:solidFill>
                <a:latin typeface="Calibri" panose="020F0502020204030204" pitchFamily="34" charset="0"/>
              </a:rPr>
              <a:t>0</a:t>
            </a:r>
            <a:r>
              <a:rPr lang="en-US" sz="4000" dirty="0" smtClean="0">
                <a:solidFill>
                  <a:srgbClr val="FFFF00"/>
                </a:solidFill>
                <a:latin typeface="Calibri" panose="020F0502020204030204" pitchFamily="34" charset="0"/>
              </a:rPr>
              <a:t>C world at           408 ppm CO</a:t>
            </a:r>
            <a:r>
              <a:rPr lang="en-US" sz="4000" baseline="-25000" dirty="0" smtClean="0">
                <a:solidFill>
                  <a:srgbClr val="FFFF00"/>
                </a:solidFill>
                <a:latin typeface="Calibri" panose="020F0502020204030204" pitchFamily="34" charset="0"/>
              </a:rPr>
              <a:t>2</a:t>
            </a:r>
            <a:r>
              <a:rPr lang="en-US" sz="4000" dirty="0" smtClean="0">
                <a:solidFill>
                  <a:srgbClr val="FFFF00"/>
                </a:solidFill>
                <a:latin typeface="Calibri" panose="020F0502020204030204" pitchFamily="34" charset="0"/>
              </a:rPr>
              <a:t>.</a:t>
            </a:r>
            <a:r>
              <a:rPr lang="en-US" sz="4000" baseline="-25000" dirty="0" smtClean="0">
                <a:solidFill>
                  <a:srgbClr val="FFFF00"/>
                </a:solidFill>
                <a:latin typeface="Calibri" panose="020F0502020204030204" pitchFamily="34" charset="0"/>
              </a:rPr>
              <a:t>  </a:t>
            </a:r>
            <a:r>
              <a:rPr lang="en-US" sz="4000" dirty="0" smtClean="0">
                <a:solidFill>
                  <a:srgbClr val="FFFF00"/>
                </a:solidFill>
                <a:latin typeface="Calibri" panose="020F0502020204030204" pitchFamily="34" charset="0"/>
              </a:rPr>
              <a:t>What level in 5 years?</a:t>
            </a:r>
            <a:br>
              <a:rPr lang="en-US" sz="4000" dirty="0" smtClean="0">
                <a:solidFill>
                  <a:srgbClr val="FFFF00"/>
                </a:solidFill>
                <a:latin typeface="Calibri" panose="020F0502020204030204" pitchFamily="34" charset="0"/>
              </a:rPr>
            </a:br>
            <a:endParaRPr lang="en-US" sz="4000" dirty="0" smtClean="0">
              <a:solidFill>
                <a:srgbClr val="FFFF00"/>
              </a:solidFill>
              <a:latin typeface="Calibri" panose="020F0502020204030204" pitchFamily="34" charset="0"/>
            </a:endParaRP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0" y="5791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defRPr>
            </a:lvl1pPr>
            <a:lvl2pPr marL="742950" indent="-285750" eaLnBrk="0" hangingPunct="0">
              <a:defRPr sz="2800">
                <a:solidFill>
                  <a:schemeClr val="bg2"/>
                </a:solidFill>
                <a:latin typeface="Arial" charset="0"/>
              </a:defRPr>
            </a:lvl2pPr>
            <a:lvl3pPr marL="1143000" indent="-228600" eaLnBrk="0" hangingPunct="0">
              <a:defRPr sz="2800">
                <a:solidFill>
                  <a:schemeClr val="bg2"/>
                </a:solidFill>
                <a:latin typeface="Arial" charset="0"/>
              </a:defRPr>
            </a:lvl3pPr>
            <a:lvl4pPr marL="1600200" indent="-228600" eaLnBrk="0" hangingPunct="0">
              <a:defRPr sz="2800">
                <a:solidFill>
                  <a:schemeClr val="bg2"/>
                </a:solidFill>
                <a:latin typeface="Arial" charset="0"/>
              </a:defRPr>
            </a:lvl4pPr>
            <a:lvl5pPr marL="2057400" indent="-228600" eaLnBrk="0" hangingPunct="0">
              <a:defRPr sz="2800">
                <a:solidFill>
                  <a:schemeClr val="bg2"/>
                </a:solidFill>
                <a:latin typeface="Arial" charset="0"/>
              </a:defRPr>
            </a:lvl5pPr>
            <a:lvl6pPr marL="2514600" indent="-228600" eaLnBrk="0" fontAlgn="base" hangingPunct="0">
              <a:spcBef>
                <a:spcPct val="0"/>
              </a:spcBef>
              <a:spcAft>
                <a:spcPct val="0"/>
              </a:spcAft>
              <a:defRPr sz="2800">
                <a:solidFill>
                  <a:schemeClr val="bg2"/>
                </a:solidFill>
                <a:latin typeface="Arial" charset="0"/>
              </a:defRPr>
            </a:lvl6pPr>
            <a:lvl7pPr marL="2971800" indent="-228600" eaLnBrk="0" fontAlgn="base" hangingPunct="0">
              <a:spcBef>
                <a:spcPct val="0"/>
              </a:spcBef>
              <a:spcAft>
                <a:spcPct val="0"/>
              </a:spcAft>
              <a:defRPr sz="2800">
                <a:solidFill>
                  <a:schemeClr val="bg2"/>
                </a:solidFill>
                <a:latin typeface="Arial" charset="0"/>
              </a:defRPr>
            </a:lvl7pPr>
            <a:lvl8pPr marL="3429000" indent="-228600" eaLnBrk="0" fontAlgn="base" hangingPunct="0">
              <a:spcBef>
                <a:spcPct val="0"/>
              </a:spcBef>
              <a:spcAft>
                <a:spcPct val="0"/>
              </a:spcAft>
              <a:defRPr sz="2800">
                <a:solidFill>
                  <a:schemeClr val="bg2"/>
                </a:solidFill>
                <a:latin typeface="Arial" charset="0"/>
              </a:defRPr>
            </a:lvl8pPr>
            <a:lvl9pPr marL="3886200" indent="-228600" eaLnBrk="0" fontAlgn="base" hangingPunct="0">
              <a:spcBef>
                <a:spcPct val="0"/>
              </a:spcBef>
              <a:spcAft>
                <a:spcPct val="0"/>
              </a:spcAft>
              <a:defRPr sz="2800">
                <a:solidFill>
                  <a:schemeClr val="bg2"/>
                </a:solidFill>
                <a:latin typeface="Arial" charset="0"/>
              </a:defRPr>
            </a:lvl9pPr>
          </a:lstStyle>
          <a:p>
            <a:pPr eaLnBrk="1" hangingPunct="1">
              <a:spcBef>
                <a:spcPct val="50000"/>
              </a:spcBef>
            </a:pPr>
            <a:endParaRPr lang="en-US" sz="1800" b="1" smtClean="0">
              <a:solidFill>
                <a:srgbClr val="808080"/>
              </a:solidFill>
              <a:latin typeface="Tahoma" pitchFamily="34" charset="0"/>
              <a:cs typeface="Arial" charset="0"/>
            </a:endParaRPr>
          </a:p>
        </p:txBody>
      </p:sp>
      <p:sp>
        <p:nvSpPr>
          <p:cNvPr id="49157" name="Text Box 5"/>
          <p:cNvSpPr txBox="1">
            <a:spLocks noChangeArrowheads="1"/>
          </p:cNvSpPr>
          <p:nvPr/>
        </p:nvSpPr>
        <p:spPr bwMode="auto">
          <a:xfrm>
            <a:off x="6172200" y="1219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2"/>
                </a:solidFill>
                <a:latin typeface="Arial" charset="0"/>
              </a:defRPr>
            </a:lvl1pPr>
            <a:lvl2pPr marL="742950" indent="-285750" eaLnBrk="0" hangingPunct="0">
              <a:defRPr sz="2800">
                <a:solidFill>
                  <a:schemeClr val="bg2"/>
                </a:solidFill>
                <a:latin typeface="Arial" charset="0"/>
              </a:defRPr>
            </a:lvl2pPr>
            <a:lvl3pPr marL="1143000" indent="-228600" eaLnBrk="0" hangingPunct="0">
              <a:defRPr sz="2800">
                <a:solidFill>
                  <a:schemeClr val="bg2"/>
                </a:solidFill>
                <a:latin typeface="Arial" charset="0"/>
              </a:defRPr>
            </a:lvl3pPr>
            <a:lvl4pPr marL="1600200" indent="-228600" eaLnBrk="0" hangingPunct="0">
              <a:defRPr sz="2800">
                <a:solidFill>
                  <a:schemeClr val="bg2"/>
                </a:solidFill>
                <a:latin typeface="Arial" charset="0"/>
              </a:defRPr>
            </a:lvl4pPr>
            <a:lvl5pPr marL="2057400" indent="-228600" eaLnBrk="0" hangingPunct="0">
              <a:defRPr sz="2800">
                <a:solidFill>
                  <a:schemeClr val="bg2"/>
                </a:solidFill>
                <a:latin typeface="Arial" charset="0"/>
              </a:defRPr>
            </a:lvl5pPr>
            <a:lvl6pPr marL="2514600" indent="-228600" eaLnBrk="0" fontAlgn="base" hangingPunct="0">
              <a:spcBef>
                <a:spcPct val="0"/>
              </a:spcBef>
              <a:spcAft>
                <a:spcPct val="0"/>
              </a:spcAft>
              <a:defRPr sz="2800">
                <a:solidFill>
                  <a:schemeClr val="bg2"/>
                </a:solidFill>
                <a:latin typeface="Arial" charset="0"/>
              </a:defRPr>
            </a:lvl6pPr>
            <a:lvl7pPr marL="2971800" indent="-228600" eaLnBrk="0" fontAlgn="base" hangingPunct="0">
              <a:spcBef>
                <a:spcPct val="0"/>
              </a:spcBef>
              <a:spcAft>
                <a:spcPct val="0"/>
              </a:spcAft>
              <a:defRPr sz="2800">
                <a:solidFill>
                  <a:schemeClr val="bg2"/>
                </a:solidFill>
                <a:latin typeface="Arial" charset="0"/>
              </a:defRPr>
            </a:lvl7pPr>
            <a:lvl8pPr marL="3429000" indent="-228600" eaLnBrk="0" fontAlgn="base" hangingPunct="0">
              <a:spcBef>
                <a:spcPct val="0"/>
              </a:spcBef>
              <a:spcAft>
                <a:spcPct val="0"/>
              </a:spcAft>
              <a:defRPr sz="2800">
                <a:solidFill>
                  <a:schemeClr val="bg2"/>
                </a:solidFill>
                <a:latin typeface="Arial" charset="0"/>
              </a:defRPr>
            </a:lvl8pPr>
            <a:lvl9pPr marL="3886200" indent="-228600" eaLnBrk="0" fontAlgn="base" hangingPunct="0">
              <a:spcBef>
                <a:spcPct val="0"/>
              </a:spcBef>
              <a:spcAft>
                <a:spcPct val="0"/>
              </a:spcAft>
              <a:defRPr sz="2800">
                <a:solidFill>
                  <a:schemeClr val="bg2"/>
                </a:solidFill>
                <a:latin typeface="Arial" charset="0"/>
              </a:defRPr>
            </a:lvl9pPr>
          </a:lstStyle>
          <a:p>
            <a:pPr eaLnBrk="1" hangingPunct="1">
              <a:spcBef>
                <a:spcPct val="50000"/>
              </a:spcBef>
            </a:pPr>
            <a:r>
              <a:rPr lang="en-US" sz="1400" b="1" smtClean="0">
                <a:solidFill>
                  <a:srgbClr val="FFFFFF"/>
                </a:solidFill>
                <a:latin typeface="Tahoma" pitchFamily="34" charset="0"/>
                <a:cs typeface="Arial" charset="0"/>
              </a:rPr>
              <a:t>Source: Stern Review </a:t>
            </a:r>
          </a:p>
        </p:txBody>
      </p:sp>
      <p:sp>
        <p:nvSpPr>
          <p:cNvPr id="2" name="TextBox 1"/>
          <p:cNvSpPr txBox="1"/>
          <p:nvPr/>
        </p:nvSpPr>
        <p:spPr>
          <a:xfrm>
            <a:off x="0" y="2564904"/>
            <a:ext cx="1403648" cy="646331"/>
          </a:xfrm>
          <a:prstGeom prst="rect">
            <a:avLst/>
          </a:prstGeom>
          <a:noFill/>
        </p:spPr>
        <p:txBody>
          <a:bodyPr wrap="square" rtlCol="0">
            <a:spAutoFit/>
          </a:bodyPr>
          <a:lstStyle/>
          <a:p>
            <a:pPr algn="ctr"/>
            <a:r>
              <a:rPr lang="en-IE" b="1" dirty="0" smtClean="0"/>
              <a:t>LOW ESTIMATE</a:t>
            </a:r>
            <a:endParaRPr lang="en-IE" b="1" dirty="0"/>
          </a:p>
        </p:txBody>
      </p:sp>
      <p:sp>
        <p:nvSpPr>
          <p:cNvPr id="3" name="TextBox 2"/>
          <p:cNvSpPr txBox="1"/>
          <p:nvPr/>
        </p:nvSpPr>
        <p:spPr>
          <a:xfrm>
            <a:off x="35496" y="3887029"/>
            <a:ext cx="1368152" cy="646331"/>
          </a:xfrm>
          <a:prstGeom prst="rect">
            <a:avLst/>
          </a:prstGeom>
          <a:noFill/>
        </p:spPr>
        <p:txBody>
          <a:bodyPr wrap="square" rtlCol="0">
            <a:spAutoFit/>
          </a:bodyPr>
          <a:lstStyle/>
          <a:p>
            <a:pPr algn="ctr"/>
            <a:r>
              <a:rPr lang="en-IE" b="1" dirty="0" smtClean="0"/>
              <a:t>MEDIUM ESTIMATE</a:t>
            </a:r>
            <a:endParaRPr lang="en-IE" b="1" dirty="0"/>
          </a:p>
        </p:txBody>
      </p:sp>
      <p:sp>
        <p:nvSpPr>
          <p:cNvPr id="4" name="TextBox 3"/>
          <p:cNvSpPr txBox="1"/>
          <p:nvPr/>
        </p:nvSpPr>
        <p:spPr>
          <a:xfrm>
            <a:off x="35496" y="4981356"/>
            <a:ext cx="1445248" cy="646331"/>
          </a:xfrm>
          <a:prstGeom prst="rect">
            <a:avLst/>
          </a:prstGeom>
          <a:noFill/>
        </p:spPr>
        <p:txBody>
          <a:bodyPr wrap="square" rtlCol="0">
            <a:spAutoFit/>
          </a:bodyPr>
          <a:lstStyle/>
          <a:p>
            <a:pPr algn="ctr"/>
            <a:r>
              <a:rPr lang="en-IE" b="1" dirty="0" smtClean="0"/>
              <a:t>HIGH ESTIMATE</a:t>
            </a:r>
            <a:endParaRPr lang="en-IE" b="1" dirty="0"/>
          </a:p>
        </p:txBody>
      </p:sp>
      <p:cxnSp>
        <p:nvCxnSpPr>
          <p:cNvPr id="6" name="Straight Arrow Connector 5"/>
          <p:cNvCxnSpPr/>
          <p:nvPr/>
        </p:nvCxnSpPr>
        <p:spPr bwMode="auto">
          <a:xfrm flipV="1">
            <a:off x="3779912" y="2996952"/>
            <a:ext cx="0" cy="291453"/>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cxnSp>
        <p:nvCxnSpPr>
          <p:cNvPr id="13" name="Straight Arrow Connector 12"/>
          <p:cNvCxnSpPr/>
          <p:nvPr/>
        </p:nvCxnSpPr>
        <p:spPr bwMode="auto">
          <a:xfrm flipV="1">
            <a:off x="4645362" y="3739070"/>
            <a:ext cx="0" cy="288949"/>
          </a:xfrm>
          <a:prstGeom prst="straightConnector1">
            <a:avLst/>
          </a:prstGeom>
          <a:solidFill>
            <a:schemeClr val="accent1"/>
          </a:solidFill>
          <a:ln w="57150" cap="flat" cmpd="sng" algn="ctr">
            <a:solidFill>
              <a:srgbClr val="33CCFF"/>
            </a:solidFill>
            <a:prstDash val="solid"/>
            <a:round/>
            <a:headEnd type="none" w="med" len="med"/>
            <a:tailEnd type="arrow"/>
          </a:ln>
          <a:effectLst/>
        </p:spPr>
      </p:cxnSp>
      <p:cxnSp>
        <p:nvCxnSpPr>
          <p:cNvPr id="11" name="Straight Arrow Connector 10"/>
          <p:cNvCxnSpPr/>
          <p:nvPr/>
        </p:nvCxnSpPr>
        <p:spPr bwMode="auto">
          <a:xfrm flipV="1">
            <a:off x="3059832" y="2204864"/>
            <a:ext cx="0" cy="288032"/>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sp>
        <p:nvSpPr>
          <p:cNvPr id="7" name="TextBox 6"/>
          <p:cNvSpPr txBox="1"/>
          <p:nvPr/>
        </p:nvSpPr>
        <p:spPr>
          <a:xfrm>
            <a:off x="1030188" y="1115606"/>
            <a:ext cx="7154615" cy="523220"/>
          </a:xfrm>
          <a:prstGeom prst="rect">
            <a:avLst/>
          </a:prstGeom>
          <a:noFill/>
        </p:spPr>
        <p:txBody>
          <a:bodyPr wrap="square" rtlCol="0">
            <a:spAutoFit/>
          </a:bodyPr>
          <a:lstStyle/>
          <a:p>
            <a:r>
              <a:rPr lang="en-GB" sz="2800" b="1" dirty="0" smtClean="0">
                <a:solidFill>
                  <a:srgbClr val="0000FF"/>
                </a:solidFill>
                <a:latin typeface="Calibri" panose="020F0502020204030204" pitchFamily="34" charset="0"/>
              </a:rPr>
              <a:t>50:50 CHANCE OF +2 </a:t>
            </a:r>
            <a:r>
              <a:rPr lang="en-GB" sz="2800" b="1" baseline="30000" dirty="0" smtClean="0">
                <a:solidFill>
                  <a:srgbClr val="0000FF"/>
                </a:solidFill>
                <a:latin typeface="Calibri" panose="020F0502020204030204" pitchFamily="34" charset="0"/>
              </a:rPr>
              <a:t>0</a:t>
            </a:r>
            <a:r>
              <a:rPr lang="en-GB" sz="2800" b="1" dirty="0" smtClean="0">
                <a:solidFill>
                  <a:srgbClr val="0000FF"/>
                </a:solidFill>
                <a:latin typeface="Calibri" panose="020F0502020204030204" pitchFamily="34" charset="0"/>
              </a:rPr>
              <a:t>C FOR 400-450 ppm CO</a:t>
            </a:r>
            <a:r>
              <a:rPr lang="en-GB" sz="2800" b="1" baseline="-25000" dirty="0" smtClean="0">
                <a:solidFill>
                  <a:srgbClr val="0000FF"/>
                </a:solidFill>
                <a:latin typeface="Calibri" panose="020F0502020204030204" pitchFamily="34" charset="0"/>
              </a:rPr>
              <a:t>2</a:t>
            </a:r>
            <a:r>
              <a:rPr lang="en-GB" sz="2800" b="1" dirty="0" smtClean="0">
                <a:solidFill>
                  <a:srgbClr val="0000FF"/>
                </a:solidFill>
                <a:latin typeface="Calibri" panose="020F0502020204030204" pitchFamily="34" charset="0"/>
              </a:rPr>
              <a:t>e</a:t>
            </a:r>
            <a:endParaRPr lang="en-US" sz="28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2727247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848871" cy="846137"/>
          </a:xfrm>
        </p:spPr>
        <p:txBody>
          <a:bodyPr/>
          <a:lstStyle/>
          <a:p>
            <a:r>
              <a:rPr lang="en-IE" dirty="0" smtClean="0">
                <a:solidFill>
                  <a:srgbClr val="0000FF"/>
                </a:solidFill>
                <a:latin typeface="Calibri" pitchFamily="34" charset="0"/>
                <a:cs typeface="Calibri" pitchFamily="34" charset="0"/>
              </a:rPr>
              <a:t>A missing piece of the puzzle:                                   effect of aerosols on climate change</a:t>
            </a:r>
            <a:endParaRPr lang="en-IE" dirty="0">
              <a:solidFill>
                <a:srgbClr val="0000FF"/>
              </a:solidFill>
              <a:latin typeface="Calibri" pitchFamily="34" charset="0"/>
              <a:cs typeface="Calibri" pitchFamily="34" charset="0"/>
            </a:endParaRPr>
          </a:p>
        </p:txBody>
      </p:sp>
      <p:pic>
        <p:nvPicPr>
          <p:cNvPr id="123906" name="Picture 2" descr="Cartoon showing relationship of aerosols, cloud formation, and albe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6326853" cy="5112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968" y="3453649"/>
            <a:ext cx="1011909" cy="1081964"/>
          </a:xfrm>
          <a:prstGeom prst="rect">
            <a:avLst/>
          </a:prstGeom>
        </p:spPr>
      </p:pic>
      <p:sp>
        <p:nvSpPr>
          <p:cNvPr id="4" name="TextBox 3"/>
          <p:cNvSpPr txBox="1"/>
          <p:nvPr/>
        </p:nvSpPr>
        <p:spPr>
          <a:xfrm>
            <a:off x="7573968" y="4535613"/>
            <a:ext cx="1378223" cy="261610"/>
          </a:xfrm>
          <a:prstGeom prst="rect">
            <a:avLst/>
          </a:prstGeom>
          <a:noFill/>
        </p:spPr>
        <p:txBody>
          <a:bodyPr wrap="square" rtlCol="0">
            <a:spAutoFit/>
          </a:bodyPr>
          <a:lstStyle/>
          <a:p>
            <a:r>
              <a:rPr lang="en-IE" sz="1100" b="1" dirty="0" smtClean="0"/>
              <a:t>Volcanoes</a:t>
            </a:r>
            <a:endParaRPr lang="en-IE" sz="1100" b="1" dirty="0"/>
          </a:p>
        </p:txBody>
      </p:sp>
      <p:cxnSp>
        <p:nvCxnSpPr>
          <p:cNvPr id="6" name="Straight Arrow Connector 5"/>
          <p:cNvCxnSpPr/>
          <p:nvPr/>
        </p:nvCxnSpPr>
        <p:spPr bwMode="auto">
          <a:xfrm flipH="1">
            <a:off x="4175955" y="4195427"/>
            <a:ext cx="320435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TextBox 4"/>
          <p:cNvSpPr txBox="1"/>
          <p:nvPr/>
        </p:nvSpPr>
        <p:spPr>
          <a:xfrm>
            <a:off x="4175955" y="3790041"/>
            <a:ext cx="4608512" cy="276999"/>
          </a:xfrm>
          <a:prstGeom prst="rect">
            <a:avLst/>
          </a:prstGeom>
          <a:noFill/>
        </p:spPr>
        <p:txBody>
          <a:bodyPr wrap="square" rtlCol="0">
            <a:spAutoFit/>
          </a:bodyPr>
          <a:lstStyle/>
          <a:p>
            <a:r>
              <a:rPr lang="en-GB" sz="1200" b="1" dirty="0" smtClean="0"/>
              <a:t>Absorption of heat by dark particles</a:t>
            </a:r>
            <a:endParaRPr lang="en-US" sz="1200" b="1" dirty="0"/>
          </a:p>
        </p:txBody>
      </p:sp>
      <p:cxnSp>
        <p:nvCxnSpPr>
          <p:cNvPr id="10" name="Straight Arrow Connector 9"/>
          <p:cNvCxnSpPr/>
          <p:nvPr/>
        </p:nvCxnSpPr>
        <p:spPr bwMode="auto">
          <a:xfrm flipH="1">
            <a:off x="5004048" y="4067040"/>
            <a:ext cx="432048" cy="271039"/>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spTree>
    <p:extLst>
      <p:ext uri="{BB962C8B-B14F-4D97-AF65-F5344CB8AC3E}">
        <p14:creationId xmlns:p14="http://schemas.microsoft.com/office/powerpoint/2010/main" val="701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0" y="5310616"/>
            <a:ext cx="9144000" cy="143075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107504" y="213918"/>
            <a:ext cx="7560840" cy="846137"/>
          </a:xfrm>
        </p:spPr>
        <p:txBody>
          <a:bodyPr/>
          <a:lstStyle/>
          <a:p>
            <a:r>
              <a:rPr lang="en-IE" dirty="0" smtClean="0">
                <a:solidFill>
                  <a:srgbClr val="0000FF"/>
                </a:solidFill>
                <a:latin typeface="Calibri" pitchFamily="34" charset="0"/>
                <a:cs typeface="Calibri" pitchFamily="34" charset="0"/>
              </a:rPr>
              <a:t>The Irish Famine of 1740-1741:            the first environmental migrants?</a:t>
            </a:r>
            <a:endParaRPr lang="en-IE" dirty="0">
              <a:solidFill>
                <a:srgbClr val="0000FF"/>
              </a:solidFill>
              <a:latin typeface="Calibri" pitchFamily="34" charset="0"/>
              <a:cs typeface="Calibri" pitchFamily="34" charset="0"/>
            </a:endParaRPr>
          </a:p>
        </p:txBody>
      </p:sp>
      <p:sp>
        <p:nvSpPr>
          <p:cNvPr id="4" name="TextBox 3"/>
          <p:cNvSpPr txBox="1"/>
          <p:nvPr/>
        </p:nvSpPr>
        <p:spPr>
          <a:xfrm>
            <a:off x="3900805" y="6165304"/>
            <a:ext cx="1274145" cy="400110"/>
          </a:xfrm>
          <a:prstGeom prst="rect">
            <a:avLst/>
          </a:prstGeom>
          <a:noFill/>
        </p:spPr>
        <p:txBody>
          <a:bodyPr wrap="square" rtlCol="0">
            <a:spAutoFit/>
          </a:bodyPr>
          <a:lstStyle/>
          <a:p>
            <a:endParaRPr lang="en-IE" sz="2000" dirty="0">
              <a:solidFill>
                <a:srgbClr val="FF0000"/>
              </a:solidFill>
              <a:latin typeface="Calibri" pitchFamily="34" charset="0"/>
              <a:cs typeface="Calibri" pitchFamily="34" charset="0"/>
            </a:endParaRPr>
          </a:p>
        </p:txBody>
      </p:sp>
      <p:sp>
        <p:nvSpPr>
          <p:cNvPr id="14" name="Rectangle 13"/>
          <p:cNvSpPr/>
          <p:nvPr/>
        </p:nvSpPr>
        <p:spPr>
          <a:xfrm>
            <a:off x="0" y="1427292"/>
            <a:ext cx="8712968" cy="1569660"/>
          </a:xfrm>
          <a:prstGeom prst="rect">
            <a:avLst/>
          </a:prstGeom>
        </p:spPr>
        <p:txBody>
          <a:bodyPr wrap="square">
            <a:spAutoFit/>
          </a:bodyPr>
          <a:lstStyle/>
          <a:p>
            <a:r>
              <a:rPr lang="en-IE" sz="2400" dirty="0">
                <a:latin typeface="Calibri" panose="020F0502020204030204" pitchFamily="34" charset="0"/>
              </a:rPr>
              <a:t>I</a:t>
            </a:r>
            <a:r>
              <a:rPr lang="en-IE" sz="2400" dirty="0" smtClean="0">
                <a:latin typeface="Calibri" panose="020F0502020204030204" pitchFamily="34" charset="0"/>
              </a:rPr>
              <a:t>n 1737, two </a:t>
            </a:r>
            <a:r>
              <a:rPr lang="en-IE" sz="2400" dirty="0" err="1" smtClean="0">
                <a:latin typeface="Calibri" panose="020F0502020204030204" pitchFamily="34" charset="0"/>
              </a:rPr>
              <a:t>strato</a:t>
            </a:r>
            <a:r>
              <a:rPr lang="en-IE" sz="2400" dirty="0" smtClean="0">
                <a:latin typeface="Calibri" panose="020F0502020204030204" pitchFamily="34" charset="0"/>
              </a:rPr>
              <a:t>-volcanos (Vesuvius and </a:t>
            </a:r>
            <a:r>
              <a:rPr lang="en-IE" sz="2400" dirty="0" err="1" smtClean="0">
                <a:latin typeface="Calibri" panose="020F0502020204030204" pitchFamily="34" charset="0"/>
              </a:rPr>
              <a:t>Avachinski</a:t>
            </a:r>
            <a:r>
              <a:rPr lang="en-IE" sz="2400" dirty="0" smtClean="0">
                <a:latin typeface="Calibri" panose="020F0502020204030204" pitchFamily="34" charset="0"/>
              </a:rPr>
              <a:t>)  erupted violently. In 1739, Ireland experienced the start of a full year of below average temperatures with Frost fairs possible on the Shannon. The crops failed. Many died or emigrated…… </a:t>
            </a:r>
            <a:endParaRPr lang="en-IE" sz="2400" dirty="0">
              <a:latin typeface="Calibri" panose="020F0502020204030204" pitchFamily="34" charset="0"/>
            </a:endParaRPr>
          </a:p>
        </p:txBody>
      </p:sp>
      <p:sp>
        <p:nvSpPr>
          <p:cNvPr id="3" name="Rectangle 2"/>
          <p:cNvSpPr/>
          <p:nvPr/>
        </p:nvSpPr>
        <p:spPr>
          <a:xfrm>
            <a:off x="93511" y="5425392"/>
            <a:ext cx="9050489" cy="1200329"/>
          </a:xfrm>
          <a:prstGeom prst="rect">
            <a:avLst/>
          </a:prstGeom>
        </p:spPr>
        <p:txBody>
          <a:bodyPr wrap="square">
            <a:spAutoFit/>
          </a:bodyPr>
          <a:lstStyle/>
          <a:p>
            <a:pPr algn="ctr"/>
            <a:r>
              <a:rPr lang="en-IE" sz="2400" b="1" dirty="0" smtClean="0">
                <a:solidFill>
                  <a:srgbClr val="FFFF00"/>
                </a:solidFill>
                <a:latin typeface="Calibri" panose="020F0502020204030204" pitchFamily="34" charset="0"/>
              </a:rPr>
              <a:t>Not just Ireland, Danny!</a:t>
            </a:r>
          </a:p>
          <a:p>
            <a:pPr algn="ctr"/>
            <a:r>
              <a:rPr lang="en-IE" sz="2400" dirty="0" smtClean="0">
                <a:solidFill>
                  <a:srgbClr val="FFFF00"/>
                </a:solidFill>
                <a:latin typeface="Calibri" panose="020F0502020204030204" pitchFamily="34" charset="0"/>
              </a:rPr>
              <a:t>Between December </a:t>
            </a:r>
            <a:r>
              <a:rPr lang="en-IE" sz="2400" dirty="0">
                <a:solidFill>
                  <a:srgbClr val="FFFF00"/>
                </a:solidFill>
                <a:latin typeface="Calibri" panose="020F0502020204030204" pitchFamily="34" charset="0"/>
              </a:rPr>
              <a:t>1739 and May 1740, London had 39 snowy </a:t>
            </a:r>
            <a:r>
              <a:rPr lang="en-IE" sz="2400" dirty="0" smtClean="0">
                <a:solidFill>
                  <a:srgbClr val="FFFF00"/>
                </a:solidFill>
                <a:latin typeface="Calibri" panose="020F0502020204030204" pitchFamily="34" charset="0"/>
              </a:rPr>
              <a:t>days.              For two of these months, average temperatures were &lt; 0 </a:t>
            </a:r>
            <a:r>
              <a:rPr lang="en-IE" sz="2400" baseline="30000" dirty="0" smtClean="0">
                <a:solidFill>
                  <a:srgbClr val="FFFF00"/>
                </a:solidFill>
                <a:latin typeface="Calibri" panose="020F0502020204030204" pitchFamily="34" charset="0"/>
              </a:rPr>
              <a:t>0</a:t>
            </a:r>
            <a:r>
              <a:rPr lang="en-IE" sz="2400" dirty="0" smtClean="0">
                <a:solidFill>
                  <a:srgbClr val="FFFF00"/>
                </a:solidFill>
                <a:latin typeface="Calibri" panose="020F0502020204030204" pitchFamily="34" charset="0"/>
              </a:rPr>
              <a:t>C.</a:t>
            </a:r>
            <a:endParaRPr lang="en-US" sz="2400" dirty="0">
              <a:solidFill>
                <a:srgbClr val="FFFF00"/>
              </a:solidFill>
              <a:latin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419524"/>
            <a:ext cx="2059525" cy="1483440"/>
          </a:xfrm>
          <a:prstGeom prst="rect">
            <a:avLst/>
          </a:prstGeom>
        </p:spPr>
      </p:pic>
      <p:pic>
        <p:nvPicPr>
          <p:cNvPr id="13" name="Picture 2" descr="http://rst.gsfc.nasa.gov/Sect14/FIG07_01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685" y="3419524"/>
            <a:ext cx="1664314" cy="163257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0" descr="Image result for hurling on ice"/>
          <p:cNvSpPr>
            <a:spLocks noChangeAspect="1" noChangeArrowheads="1"/>
          </p:cNvSpPr>
          <p:nvPr/>
        </p:nvSpPr>
        <p:spPr bwMode="auto">
          <a:xfrm>
            <a:off x="2555776" y="19073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stretch>
            <a:fillRect/>
          </a:stretch>
        </p:blipFill>
        <p:spPr>
          <a:xfrm>
            <a:off x="7501153" y="3733032"/>
            <a:ext cx="1488391" cy="1114857"/>
          </a:xfrm>
          <a:prstGeom prst="rect">
            <a:avLst/>
          </a:prstGeom>
        </p:spPr>
      </p:pic>
      <p:sp>
        <p:nvSpPr>
          <p:cNvPr id="15" name="TextBox 14"/>
          <p:cNvSpPr txBox="1"/>
          <p:nvPr/>
        </p:nvSpPr>
        <p:spPr>
          <a:xfrm>
            <a:off x="2267744" y="3745745"/>
            <a:ext cx="430226" cy="830997"/>
          </a:xfrm>
          <a:prstGeom prst="rect">
            <a:avLst/>
          </a:prstGeom>
          <a:noFill/>
        </p:spPr>
        <p:txBody>
          <a:bodyPr wrap="square" rtlCol="0">
            <a:spAutoFit/>
          </a:bodyPr>
          <a:lstStyle/>
          <a:p>
            <a:r>
              <a:rPr lang="en-GB" sz="4800" dirty="0" smtClean="0">
                <a:latin typeface="Calibri" panose="020F0502020204030204" pitchFamily="34" charset="0"/>
              </a:rPr>
              <a:t>+</a:t>
            </a:r>
            <a:endParaRPr lang="en-US" sz="4800" dirty="0">
              <a:latin typeface="Calibri" panose="020F0502020204030204" pitchFamily="34" charset="0"/>
            </a:endParaRPr>
          </a:p>
        </p:txBody>
      </p:sp>
      <p:sp>
        <p:nvSpPr>
          <p:cNvPr id="16" name="TextBox 15"/>
          <p:cNvSpPr txBox="1"/>
          <p:nvPr/>
        </p:nvSpPr>
        <p:spPr>
          <a:xfrm>
            <a:off x="4483072" y="3730826"/>
            <a:ext cx="356886" cy="830997"/>
          </a:xfrm>
          <a:prstGeom prst="rect">
            <a:avLst/>
          </a:prstGeom>
          <a:noFill/>
        </p:spPr>
        <p:txBody>
          <a:bodyPr wrap="square" rtlCol="0">
            <a:spAutoFit/>
          </a:bodyPr>
          <a:lstStyle/>
          <a:p>
            <a:r>
              <a:rPr lang="en-GB" sz="4800" dirty="0" smtClean="0">
                <a:latin typeface="Calibri" panose="020F0502020204030204" pitchFamily="34" charset="0"/>
              </a:rPr>
              <a:t>=</a:t>
            </a:r>
            <a:endParaRPr lang="en-US" sz="4800" dirty="0">
              <a:latin typeface="Calibri" panose="020F0502020204030204" pitchFamily="34" charset="0"/>
            </a:endParaRPr>
          </a:p>
        </p:txBody>
      </p:sp>
      <p:sp>
        <p:nvSpPr>
          <p:cNvPr id="17" name="Rectangle 16"/>
          <p:cNvSpPr/>
          <p:nvPr/>
        </p:nvSpPr>
        <p:spPr>
          <a:xfrm>
            <a:off x="6935749" y="3745745"/>
            <a:ext cx="490840" cy="830997"/>
          </a:xfrm>
          <a:prstGeom prst="rect">
            <a:avLst/>
          </a:prstGeom>
        </p:spPr>
        <p:txBody>
          <a:bodyPr wrap="none">
            <a:spAutoFit/>
          </a:bodyPr>
          <a:lstStyle/>
          <a:p>
            <a:pPr lvl="0"/>
            <a:r>
              <a:rPr lang="en-GB" sz="4800" dirty="0">
                <a:solidFill>
                  <a:srgbClr val="000000"/>
                </a:solidFill>
                <a:latin typeface="Calibri" panose="020F0502020204030204" pitchFamily="34" charset="0"/>
              </a:rPr>
              <a:t>+</a:t>
            </a:r>
            <a:endParaRPr lang="en-US" sz="4800" dirty="0">
              <a:solidFill>
                <a:srgbClr val="000000"/>
              </a:solidFill>
              <a:latin typeface="Calibri" panose="020F050202020403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519380"/>
            <a:ext cx="2144131" cy="1432857"/>
          </a:xfrm>
          <a:prstGeom prst="rect">
            <a:avLst/>
          </a:prstGeom>
        </p:spPr>
      </p:pic>
    </p:spTree>
    <p:extLst>
      <p:ext uri="{BB962C8B-B14F-4D97-AF65-F5344CB8AC3E}">
        <p14:creationId xmlns:p14="http://schemas.microsoft.com/office/powerpoint/2010/main" val="26709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330" y="862585"/>
            <a:ext cx="8956277" cy="5564450"/>
          </a:xfrm>
        </p:spPr>
        <p:txBody>
          <a:bodyPr>
            <a:noAutofit/>
          </a:bodyPr>
          <a:lstStyle/>
          <a:p>
            <a:pPr marL="0" indent="0">
              <a:buNone/>
            </a:pPr>
            <a:r>
              <a:rPr lang="en-GB" sz="2800" b="1" dirty="0" smtClean="0">
                <a:cs typeface="Times New Roman" panose="02020603050405020304" pitchFamily="18" charset="0"/>
              </a:rPr>
              <a:t>            </a:t>
            </a:r>
          </a:p>
          <a:p>
            <a:pPr marL="0" indent="0">
              <a:buNone/>
            </a:pPr>
            <a:endParaRPr lang="en-GB" sz="1400" dirty="0">
              <a:solidFill>
                <a:srgbClr val="C00000"/>
              </a:solidFill>
              <a:cs typeface="Times New Roman" panose="02020603050405020304" pitchFamily="18" charset="0"/>
            </a:endParaRPr>
          </a:p>
          <a:p>
            <a:pPr marL="0" indent="0">
              <a:buNone/>
            </a:pPr>
            <a:endParaRPr lang="en-GB" sz="1400" dirty="0" smtClean="0">
              <a:solidFill>
                <a:srgbClr val="C00000"/>
              </a:solidFill>
              <a:cs typeface="Times New Roman" panose="02020603050405020304" pitchFamily="18" charset="0"/>
            </a:endParaRPr>
          </a:p>
          <a:p>
            <a:pPr marL="0" indent="0">
              <a:buNone/>
            </a:pPr>
            <a:endParaRPr lang="en-GB" sz="2800" dirty="0">
              <a:solidFill>
                <a:srgbClr val="C00000"/>
              </a:solidFill>
              <a:cs typeface="Times New Roman" panose="02020603050405020304" pitchFamily="18" charset="0"/>
            </a:endParaRPr>
          </a:p>
          <a:p>
            <a:pPr marL="0" indent="0">
              <a:buNone/>
            </a:pPr>
            <a:endParaRPr lang="en-GB" sz="1400" dirty="0">
              <a:solidFill>
                <a:srgbClr val="C00000"/>
              </a:solidFill>
              <a:cs typeface="Times New Roman" panose="02020603050405020304" pitchFamily="18" charset="0"/>
            </a:endParaRPr>
          </a:p>
          <a:p>
            <a:endParaRPr lang="en-GB" sz="2800" dirty="0" smtClean="0">
              <a:solidFill>
                <a:schemeClr val="tx2"/>
              </a:solidFill>
              <a:cs typeface="Times New Roman" panose="02020603050405020304" pitchFamily="18" charset="0"/>
            </a:endParaRPr>
          </a:p>
          <a:p>
            <a:pPr marL="0" indent="0">
              <a:buNone/>
            </a:pPr>
            <a:endParaRPr lang="en-GB" sz="2800" dirty="0" smtClean="0">
              <a:solidFill>
                <a:schemeClr val="tx2"/>
              </a:solidFill>
              <a:cs typeface="Times New Roman" panose="02020603050405020304" pitchFamily="18" charset="0"/>
            </a:endParaRPr>
          </a:p>
          <a:p>
            <a:pPr marL="0" indent="0">
              <a:buNone/>
            </a:pPr>
            <a:endParaRPr lang="en-GB" sz="1400" dirty="0" smtClean="0">
              <a:solidFill>
                <a:schemeClr val="tx2"/>
              </a:solidFill>
              <a:cs typeface="Times New Roman" panose="02020603050405020304" pitchFamily="18" charset="0"/>
            </a:endParaRPr>
          </a:p>
        </p:txBody>
      </p:sp>
      <p:sp>
        <p:nvSpPr>
          <p:cNvPr id="8" name="Rectangle 7"/>
          <p:cNvSpPr>
            <a:spLocks noChangeArrowheads="1"/>
          </p:cNvSpPr>
          <p:nvPr/>
        </p:nvSpPr>
        <p:spPr bwMode="auto">
          <a:xfrm>
            <a:off x="-900608" y="152915"/>
            <a:ext cx="8661400" cy="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218" tIns="57132" rIns="91440" bIns="0" numCol="1" anchor="ctr" anchorCtr="0" compatLnSpc="1">
            <a:prstTxWarp prst="textNoShape">
              <a:avLst/>
            </a:prstTxWarp>
            <a:spAutoFit/>
          </a:bodyPr>
          <a:lstStyle>
            <a:lvl1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1pPr>
            <a:lvl2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2pPr>
            <a:lvl3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3pPr>
            <a:lvl4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4pPr>
            <a:lvl5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5715000" algn="l"/>
                <a:tab pos="59436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lang="en-IE" altLang="en-US" sz="3600" b="1" dirty="0" smtClean="0">
                <a:solidFill>
                  <a:srgbClr val="0000FF"/>
                </a:solidFill>
                <a:latin typeface="Calibri" panose="020F0502020204030204" pitchFamily="34" charset="0"/>
                <a:cs typeface="Times New Roman" pitchFamily="18" charset="0"/>
              </a:rPr>
              <a:t>Searching for the Truth</a:t>
            </a:r>
            <a:r>
              <a:rPr kumimoji="0" lang="en-IE" altLang="en-US" sz="3200" b="1" i="0" u="none" strike="noStrike" cap="none" normalizeH="0" baseline="0" dirty="0" smtClean="0">
                <a:ln>
                  <a:noFill/>
                </a:ln>
                <a:solidFill>
                  <a:srgbClr val="0000FF"/>
                </a:solidFill>
                <a:effectLst/>
                <a:latin typeface="Verdana" pitchFamily="34" charset="0"/>
                <a:ea typeface="Times New Roman" pitchFamily="18" charset="0"/>
                <a:cs typeface="Times New Roman" pitchFamily="18" charset="0"/>
              </a:rPr>
              <a:t>	</a:t>
            </a:r>
            <a:endParaRPr kumimoji="0" lang="en-IE" altLang="en-US" sz="3200" b="1" i="0" u="none" strike="noStrike" cap="none" normalizeH="0" baseline="0" dirty="0" smtClean="0">
              <a:ln>
                <a:noFill/>
              </a:ln>
              <a:solidFill>
                <a:srgbClr val="0000FF"/>
              </a:solidFill>
              <a:effectLst/>
            </a:endParaRPr>
          </a:p>
        </p:txBody>
      </p:sp>
      <p:sp>
        <p:nvSpPr>
          <p:cNvPr id="6" name="Up-Down Arrow 5"/>
          <p:cNvSpPr/>
          <p:nvPr/>
        </p:nvSpPr>
        <p:spPr>
          <a:xfrm rot="3106072">
            <a:off x="2237081" y="2181676"/>
            <a:ext cx="360000" cy="1224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Up-Down Arrow 10"/>
          <p:cNvSpPr/>
          <p:nvPr/>
        </p:nvSpPr>
        <p:spPr>
          <a:xfrm rot="7561868">
            <a:off x="6714756" y="2165113"/>
            <a:ext cx="360000" cy="12336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Up-Down Arrow 11"/>
          <p:cNvSpPr/>
          <p:nvPr/>
        </p:nvSpPr>
        <p:spPr>
          <a:xfrm rot="5400000">
            <a:off x="4571684" y="4576097"/>
            <a:ext cx="360000" cy="136748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AutoShape 2" descr="Image result for cork county counci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 name="AutoShape 4" descr="Image result for cork county council logo"/>
          <p:cNvSpPr>
            <a:spLocks noChangeAspect="1" noChangeArrowheads="1"/>
          </p:cNvSpPr>
          <p:nvPr/>
        </p:nvSpPr>
        <p:spPr bwMode="auto">
          <a:xfrm>
            <a:off x="-1764704" y="7937"/>
            <a:ext cx="2377479" cy="23774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6" name="TextBox 15"/>
          <p:cNvSpPr txBox="1"/>
          <p:nvPr/>
        </p:nvSpPr>
        <p:spPr>
          <a:xfrm>
            <a:off x="-324544" y="3395532"/>
            <a:ext cx="4125719" cy="954107"/>
          </a:xfrm>
          <a:prstGeom prst="rect">
            <a:avLst/>
          </a:prstGeom>
          <a:noFill/>
        </p:spPr>
        <p:txBody>
          <a:bodyPr wrap="square" rtlCol="0">
            <a:spAutoFit/>
          </a:bodyPr>
          <a:lstStyle/>
          <a:p>
            <a:pPr algn="ctr"/>
            <a:r>
              <a:rPr lang="en-GB" sz="2800" b="1" dirty="0" smtClean="0">
                <a:latin typeface="Calibri" panose="020F0502020204030204" pitchFamily="34" charset="0"/>
              </a:rPr>
              <a:t>INFORMED</a:t>
            </a:r>
          </a:p>
          <a:p>
            <a:pPr algn="ctr"/>
            <a:r>
              <a:rPr lang="en-GB" sz="2800" b="1" dirty="0" smtClean="0">
                <a:latin typeface="Calibri" panose="020F0502020204030204" pitchFamily="34" charset="0"/>
              </a:rPr>
              <a:t> OPINIONS</a:t>
            </a:r>
            <a:endParaRPr lang="en-US" sz="2800" b="1" dirty="0">
              <a:latin typeface="Calibri" panose="020F0502020204030204" pitchFamily="34" charset="0"/>
            </a:endParaRPr>
          </a:p>
        </p:txBody>
      </p:sp>
      <p:sp>
        <p:nvSpPr>
          <p:cNvPr id="17" name="TextBox 16"/>
          <p:cNvSpPr txBox="1"/>
          <p:nvPr/>
        </p:nvSpPr>
        <p:spPr>
          <a:xfrm>
            <a:off x="5364087" y="3402921"/>
            <a:ext cx="4045212" cy="954107"/>
          </a:xfrm>
          <a:prstGeom prst="rect">
            <a:avLst/>
          </a:prstGeom>
          <a:noFill/>
        </p:spPr>
        <p:txBody>
          <a:bodyPr wrap="square" rtlCol="0">
            <a:spAutoFit/>
          </a:bodyPr>
          <a:lstStyle/>
          <a:p>
            <a:pPr algn="ctr"/>
            <a:r>
              <a:rPr lang="en-GB" sz="2800" b="1" dirty="0" smtClean="0">
                <a:solidFill>
                  <a:srgbClr val="002060"/>
                </a:solidFill>
                <a:latin typeface="Calibri" panose="020F0502020204030204" pitchFamily="34" charset="0"/>
              </a:rPr>
              <a:t>UNINFORMED </a:t>
            </a:r>
          </a:p>
          <a:p>
            <a:pPr algn="ctr"/>
            <a:r>
              <a:rPr lang="en-GB" sz="2800" b="1" dirty="0" smtClean="0">
                <a:solidFill>
                  <a:srgbClr val="002060"/>
                </a:solidFill>
                <a:latin typeface="Calibri" panose="020F0502020204030204" pitchFamily="34" charset="0"/>
              </a:rPr>
              <a:t>OPINIONS</a:t>
            </a:r>
            <a:endParaRPr lang="en-US" sz="2800" b="1" dirty="0">
              <a:solidFill>
                <a:srgbClr val="002060"/>
              </a:solidFill>
              <a:latin typeface="Calibri" panose="020F0502020204030204" pitchFamily="34" charset="0"/>
            </a:endParaRPr>
          </a:p>
        </p:txBody>
      </p:sp>
      <p:sp>
        <p:nvSpPr>
          <p:cNvPr id="9" name="AutoShape 2" descr="Image result for measurements in the ai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056" y="4356984"/>
            <a:ext cx="3325275" cy="1961233"/>
          </a:xfrm>
          <a:prstGeom prst="rect">
            <a:avLst/>
          </a:prstGeom>
        </p:spPr>
      </p:pic>
      <p:sp>
        <p:nvSpPr>
          <p:cNvPr id="20" name="TextBox 19"/>
          <p:cNvSpPr txBox="1"/>
          <p:nvPr/>
        </p:nvSpPr>
        <p:spPr>
          <a:xfrm>
            <a:off x="3388621" y="996787"/>
            <a:ext cx="2334708" cy="954107"/>
          </a:xfrm>
          <a:prstGeom prst="rect">
            <a:avLst/>
          </a:prstGeom>
          <a:noFill/>
        </p:spPr>
        <p:txBody>
          <a:bodyPr wrap="square" rtlCol="0">
            <a:spAutoFit/>
          </a:bodyPr>
          <a:lstStyle/>
          <a:p>
            <a:r>
              <a:rPr lang="en-GB" sz="2800" b="1" dirty="0" smtClean="0">
                <a:solidFill>
                  <a:srgbClr val="FF0000"/>
                </a:solidFill>
                <a:latin typeface="Calibri" panose="020F0502020204030204" pitchFamily="34" charset="0"/>
              </a:rPr>
              <a:t>Measurements</a:t>
            </a:r>
            <a:endParaRPr lang="en-US" sz="2800" b="1" dirty="0">
              <a:solidFill>
                <a:srgbClr val="FF0000"/>
              </a:solidFill>
              <a:latin typeface="Calibri" panose="020F0502020204030204" pitchFamily="34" charset="0"/>
            </a:endParaRPr>
          </a:p>
        </p:txBody>
      </p:sp>
      <p:sp>
        <p:nvSpPr>
          <p:cNvPr id="24" name="TextBox 23"/>
          <p:cNvSpPr txBox="1"/>
          <p:nvPr/>
        </p:nvSpPr>
        <p:spPr>
          <a:xfrm>
            <a:off x="1179847" y="6356473"/>
            <a:ext cx="1944216" cy="523220"/>
          </a:xfrm>
          <a:prstGeom prst="rect">
            <a:avLst/>
          </a:prstGeom>
          <a:noFill/>
        </p:spPr>
        <p:txBody>
          <a:bodyPr wrap="square" rtlCol="0">
            <a:spAutoFit/>
          </a:bodyPr>
          <a:lstStyle/>
          <a:p>
            <a:r>
              <a:rPr lang="en-GB" sz="2800" b="1" dirty="0" smtClean="0">
                <a:solidFill>
                  <a:srgbClr val="FF0000"/>
                </a:solidFill>
                <a:latin typeface="Calibri" panose="020F0502020204030204" pitchFamily="34" charset="0"/>
              </a:rPr>
              <a:t>Models</a:t>
            </a:r>
            <a:endParaRPr lang="en-US" sz="2800" b="1" dirty="0">
              <a:solidFill>
                <a:srgbClr val="FF0000"/>
              </a:solidFill>
              <a:latin typeface="Calibri" panose="020F0502020204030204" pitchFamily="34" charset="0"/>
            </a:endParaRPr>
          </a:p>
        </p:txBody>
      </p:sp>
      <p:sp>
        <p:nvSpPr>
          <p:cNvPr id="25" name="TextBox 24"/>
          <p:cNvSpPr txBox="1"/>
          <p:nvPr/>
        </p:nvSpPr>
        <p:spPr>
          <a:xfrm>
            <a:off x="6758529" y="6339894"/>
            <a:ext cx="1617185" cy="523220"/>
          </a:xfrm>
          <a:prstGeom prst="rect">
            <a:avLst/>
          </a:prstGeom>
          <a:noFill/>
        </p:spPr>
        <p:txBody>
          <a:bodyPr wrap="square" rtlCol="0">
            <a:spAutoFit/>
          </a:bodyPr>
          <a:lstStyle/>
          <a:p>
            <a:r>
              <a:rPr lang="en-GB" sz="2800" b="1" dirty="0">
                <a:solidFill>
                  <a:srgbClr val="FF0000"/>
                </a:solidFill>
                <a:latin typeface="Calibri" panose="020F0502020204030204" pitchFamily="34" charset="0"/>
              </a:rPr>
              <a:t>F</a:t>
            </a:r>
            <a:r>
              <a:rPr lang="en-GB" sz="2800" b="1" dirty="0" smtClean="0">
                <a:solidFill>
                  <a:srgbClr val="FF0000"/>
                </a:solidFill>
                <a:latin typeface="Calibri" panose="020F0502020204030204" pitchFamily="34" charset="0"/>
              </a:rPr>
              <a:t>antasies</a:t>
            </a:r>
            <a:endParaRPr lang="en-US" sz="2800" b="1" dirty="0">
              <a:solidFill>
                <a:srgbClr val="FF0000"/>
              </a:solidFill>
              <a:latin typeface="Calibri" panose="020F0502020204030204" pitchFamily="34" charset="0"/>
            </a:endParaRPr>
          </a:p>
        </p:txBody>
      </p:sp>
      <p:sp>
        <p:nvSpPr>
          <p:cNvPr id="29" name="TextBox 28"/>
          <p:cNvSpPr txBox="1"/>
          <p:nvPr/>
        </p:nvSpPr>
        <p:spPr>
          <a:xfrm flipH="1">
            <a:off x="6568793" y="2347091"/>
            <a:ext cx="189736" cy="830997"/>
          </a:xfrm>
          <a:prstGeom prst="rect">
            <a:avLst/>
          </a:prstGeom>
          <a:noFill/>
        </p:spPr>
        <p:txBody>
          <a:bodyPr wrap="square" rtlCol="0">
            <a:spAutoFit/>
          </a:bodyPr>
          <a:lstStyle/>
          <a:p>
            <a:r>
              <a:rPr lang="en-GB" sz="4800" b="1" dirty="0" smtClean="0">
                <a:latin typeface="+mn-lt"/>
              </a:rPr>
              <a:t>X</a:t>
            </a:r>
            <a:endParaRPr lang="en-US" sz="4800" b="1" dirty="0">
              <a:latin typeface="+mn-lt"/>
            </a:endParaRPr>
          </a:p>
        </p:txBody>
      </p:sp>
      <p:pic>
        <p:nvPicPr>
          <p:cNvPr id="31" name="Picture 30"/>
          <p:cNvPicPr>
            <a:picLocks noChangeAspect="1"/>
          </p:cNvPicPr>
          <p:nvPr/>
        </p:nvPicPr>
        <p:blipFill>
          <a:blip r:embed="rId4"/>
          <a:stretch>
            <a:fillRect/>
          </a:stretch>
        </p:blipFill>
        <p:spPr>
          <a:xfrm>
            <a:off x="4180515" y="4691948"/>
            <a:ext cx="1142337" cy="1280271"/>
          </a:xfrm>
          <a:prstGeom prst="rect">
            <a:avLst/>
          </a:prstGeom>
        </p:spPr>
      </p:pic>
      <p:pic>
        <p:nvPicPr>
          <p:cNvPr id="2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108469" y="1419969"/>
            <a:ext cx="2948325" cy="2305626"/>
          </a:xfrm>
          <a:prstGeom prst="rect">
            <a:avLst/>
          </a:prstGeom>
          <a:noFill/>
          <a:ln w="9525">
            <a:noFill/>
            <a:miter lim="800000"/>
            <a:headEnd/>
            <a:tailEnd/>
          </a:ln>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3" y="4307695"/>
            <a:ext cx="3884880" cy="2048778"/>
          </a:xfrm>
          <a:prstGeom prst="rect">
            <a:avLst/>
          </a:prstGeom>
        </p:spPr>
      </p:pic>
    </p:spTree>
    <p:extLst>
      <p:ext uri="{BB962C8B-B14F-4D97-AF65-F5344CB8AC3E}">
        <p14:creationId xmlns:p14="http://schemas.microsoft.com/office/powerpoint/2010/main" val="2301256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en-GB" sz="3600" b="1" dirty="0" smtClean="0">
                <a:solidFill>
                  <a:srgbClr val="0000FF"/>
                </a:solidFill>
                <a:latin typeface="Calibri" panose="020F0502020204030204" pitchFamily="34" charset="0"/>
              </a:rPr>
              <a:t>How do </a:t>
            </a:r>
            <a:r>
              <a:rPr lang="en-GB" dirty="0" smtClean="0">
                <a:solidFill>
                  <a:srgbClr val="0000FF"/>
                </a:solidFill>
                <a:latin typeface="Calibri" panose="020F0502020204030204" pitchFamily="34" charset="0"/>
              </a:rPr>
              <a:t>scientists</a:t>
            </a:r>
            <a:r>
              <a:rPr lang="en-GB" sz="3600" b="1" dirty="0" smtClean="0">
                <a:solidFill>
                  <a:srgbClr val="0000FF"/>
                </a:solidFill>
                <a:latin typeface="Calibri" panose="020F0502020204030204" pitchFamily="34" charset="0"/>
              </a:rPr>
              <a:t> sell the </a:t>
            </a:r>
            <a:r>
              <a:rPr lang="en-GB" dirty="0" smtClean="0">
                <a:solidFill>
                  <a:srgbClr val="0000FF"/>
                </a:solidFill>
                <a:latin typeface="Calibri" panose="020F0502020204030204" pitchFamily="34" charset="0"/>
              </a:rPr>
              <a:t>Truth better</a:t>
            </a:r>
            <a:r>
              <a:rPr lang="en-GB" sz="3600" b="1" dirty="0" smtClean="0">
                <a:solidFill>
                  <a:srgbClr val="0000FF"/>
                </a:solidFill>
                <a:latin typeface="Calibri" panose="020F0502020204030204" pitchFamily="34" charset="0"/>
              </a:rPr>
              <a:t>?</a:t>
            </a:r>
            <a:endParaRPr lang="en-US" sz="3600" b="1" dirty="0">
              <a:solidFill>
                <a:srgbClr val="0000FF"/>
              </a:solidFill>
              <a:latin typeface="Calibri" panose="020F05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9" y="4077072"/>
            <a:ext cx="4386064" cy="25403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208173"/>
            <a:ext cx="4386064" cy="2470816"/>
          </a:xfrm>
          <a:prstGeom prst="rect">
            <a:avLst/>
          </a:prstGeom>
        </p:spPr>
      </p:pic>
      <p:sp>
        <p:nvSpPr>
          <p:cNvPr id="6" name="TextBox 5"/>
          <p:cNvSpPr txBox="1"/>
          <p:nvPr/>
        </p:nvSpPr>
        <p:spPr>
          <a:xfrm>
            <a:off x="7106055" y="2411790"/>
            <a:ext cx="1804049" cy="461665"/>
          </a:xfrm>
          <a:prstGeom prst="rect">
            <a:avLst/>
          </a:prstGeom>
          <a:noFill/>
        </p:spPr>
        <p:txBody>
          <a:bodyPr wrap="square" rtlCol="0">
            <a:spAutoFit/>
          </a:bodyPr>
          <a:lstStyle/>
          <a:p>
            <a:r>
              <a:rPr lang="en-GB" sz="2400" b="1" dirty="0" smtClean="0">
                <a:solidFill>
                  <a:srgbClr val="FF0000"/>
                </a:solidFill>
                <a:latin typeface="Calibri" panose="020F0502020204030204" pitchFamily="34" charset="0"/>
              </a:rPr>
              <a:t>Engagement</a:t>
            </a:r>
            <a:endParaRPr lang="en-US" sz="2400" b="1" dirty="0">
              <a:solidFill>
                <a:srgbClr val="FF0000"/>
              </a:solidFill>
              <a:latin typeface="Calibri" panose="020F0502020204030204" pitchFamily="34" charset="0"/>
            </a:endParaRPr>
          </a:p>
        </p:txBody>
      </p:sp>
      <p:sp>
        <p:nvSpPr>
          <p:cNvPr id="7" name="TextBox 6"/>
          <p:cNvSpPr txBox="1"/>
          <p:nvPr/>
        </p:nvSpPr>
        <p:spPr>
          <a:xfrm>
            <a:off x="313937" y="2364323"/>
            <a:ext cx="2051719" cy="461665"/>
          </a:xfrm>
          <a:prstGeom prst="rect">
            <a:avLst/>
          </a:prstGeom>
          <a:noFill/>
        </p:spPr>
        <p:txBody>
          <a:bodyPr wrap="square" rtlCol="0">
            <a:spAutoFit/>
          </a:bodyPr>
          <a:lstStyle/>
          <a:p>
            <a:r>
              <a:rPr lang="en-GB" sz="2400" b="1" dirty="0" smtClean="0">
                <a:solidFill>
                  <a:srgbClr val="FF0000"/>
                </a:solidFill>
                <a:latin typeface="Calibri" panose="020F0502020204030204" pitchFamily="34" charset="0"/>
              </a:rPr>
              <a:t>Enthusiasm</a:t>
            </a:r>
            <a:endParaRPr lang="en-US" sz="2400" b="1" dirty="0">
              <a:solidFill>
                <a:srgbClr val="FF0000"/>
              </a:solidFill>
              <a:latin typeface="Calibri" panose="020F0502020204030204" pitchFamily="34" charset="0"/>
            </a:endParaRPr>
          </a:p>
        </p:txBody>
      </p:sp>
      <p:sp>
        <p:nvSpPr>
          <p:cNvPr id="8" name="TextBox 7"/>
          <p:cNvSpPr txBox="1"/>
          <p:nvPr/>
        </p:nvSpPr>
        <p:spPr>
          <a:xfrm>
            <a:off x="644354" y="4977922"/>
            <a:ext cx="1656184" cy="461665"/>
          </a:xfrm>
          <a:prstGeom prst="rect">
            <a:avLst/>
          </a:prstGeom>
          <a:noFill/>
        </p:spPr>
        <p:txBody>
          <a:bodyPr wrap="square" rtlCol="0">
            <a:spAutoFit/>
          </a:bodyPr>
          <a:lstStyle/>
          <a:p>
            <a:r>
              <a:rPr lang="en-GB" sz="2400" b="1" dirty="0" smtClean="0">
                <a:solidFill>
                  <a:srgbClr val="FF0000"/>
                </a:solidFill>
                <a:latin typeface="Calibri" panose="020F0502020204030204" pitchFamily="34" charset="0"/>
              </a:rPr>
              <a:t>Science</a:t>
            </a:r>
            <a:endParaRPr lang="en-US" sz="2400" b="1" dirty="0">
              <a:solidFill>
                <a:srgbClr val="FF0000"/>
              </a:solidFill>
              <a:latin typeface="Calibri" panose="020F0502020204030204" pitchFamily="34" charset="0"/>
            </a:endParaRPr>
          </a:p>
        </p:txBody>
      </p:sp>
      <p:sp>
        <p:nvSpPr>
          <p:cNvPr id="9" name="TextBox 8"/>
          <p:cNvSpPr txBox="1"/>
          <p:nvPr/>
        </p:nvSpPr>
        <p:spPr>
          <a:xfrm>
            <a:off x="7380312" y="4969776"/>
            <a:ext cx="2088232" cy="461665"/>
          </a:xfrm>
          <a:prstGeom prst="rect">
            <a:avLst/>
          </a:prstGeom>
          <a:noFill/>
        </p:spPr>
        <p:txBody>
          <a:bodyPr wrap="square" rtlCol="0">
            <a:spAutoFit/>
          </a:bodyPr>
          <a:lstStyle/>
          <a:p>
            <a:r>
              <a:rPr lang="en-GB" sz="2400" b="1" dirty="0" smtClean="0">
                <a:solidFill>
                  <a:srgbClr val="FF0000"/>
                </a:solidFill>
                <a:latin typeface="Calibri" panose="020F0502020204030204" pitchFamily="34" charset="0"/>
              </a:rPr>
              <a:t>Stories</a:t>
            </a:r>
            <a:endParaRPr lang="en-US" sz="24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922245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21741"/>
            <a:ext cx="7882942" cy="846137"/>
          </a:xfrm>
        </p:spPr>
        <p:txBody>
          <a:bodyPr/>
          <a:lstStyle/>
          <a:p>
            <a:pPr algn="ctr"/>
            <a:r>
              <a:rPr lang="en-GB" dirty="0" smtClean="0">
                <a:solidFill>
                  <a:srgbClr val="0000FF"/>
                </a:solidFill>
                <a:latin typeface="Calibri" panose="020F0502020204030204" pitchFamily="34" charset="0"/>
              </a:rPr>
              <a:t>Get the Public to Listen and Fact-check</a:t>
            </a:r>
            <a:endParaRPr lang="en-US" dirty="0">
              <a:solidFill>
                <a:srgbClr val="0000FF"/>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326" y="1700808"/>
            <a:ext cx="5764482" cy="4104456"/>
          </a:xfrm>
          <a:prstGeom prst="rect">
            <a:avLst/>
          </a:prstGeom>
        </p:spPr>
      </p:pic>
      <p:sp>
        <p:nvSpPr>
          <p:cNvPr id="3" name="Rectangle 2"/>
          <p:cNvSpPr/>
          <p:nvPr/>
        </p:nvSpPr>
        <p:spPr>
          <a:xfrm>
            <a:off x="2997309" y="5935399"/>
            <a:ext cx="4572000" cy="646331"/>
          </a:xfrm>
          <a:prstGeom prst="rect">
            <a:avLst/>
          </a:prstGeom>
        </p:spPr>
        <p:txBody>
          <a:bodyPr>
            <a:spAutoFit/>
          </a:bodyPr>
          <a:lstStyle/>
          <a:p>
            <a:r>
              <a:rPr lang="en-US" dirty="0"/>
              <a:t>https://youtu.be/7ap8O-M6bIA</a:t>
            </a:r>
          </a:p>
          <a:p>
            <a:endParaRPr lang="en-US" dirty="0"/>
          </a:p>
        </p:txBody>
      </p:sp>
      <p:sp>
        <p:nvSpPr>
          <p:cNvPr id="4" name="TextBox 3"/>
          <p:cNvSpPr txBox="1"/>
          <p:nvPr/>
        </p:nvSpPr>
        <p:spPr>
          <a:xfrm>
            <a:off x="3635896" y="6224097"/>
            <a:ext cx="2646040" cy="646331"/>
          </a:xfrm>
          <a:prstGeom prst="rect">
            <a:avLst/>
          </a:prstGeom>
          <a:noFill/>
        </p:spPr>
        <p:txBody>
          <a:bodyPr wrap="square" rtlCol="0">
            <a:spAutoFit/>
          </a:bodyPr>
          <a:lstStyle/>
          <a:p>
            <a:r>
              <a:rPr lang="en-GB" sz="3600" b="1" dirty="0">
                <a:solidFill>
                  <a:srgbClr val="0000FF"/>
                </a:solidFill>
                <a:latin typeface="Calibri" panose="020F0502020204030204" pitchFamily="34" charset="0"/>
              </a:rPr>
              <a:t>c</a:t>
            </a:r>
            <a:r>
              <a:rPr lang="en-GB" sz="3600" b="1" dirty="0" smtClean="0">
                <a:solidFill>
                  <a:srgbClr val="0000FF"/>
                </a:solidFill>
                <a:latin typeface="Calibri" panose="020F0502020204030204" pitchFamily="34" charset="0"/>
              </a:rPr>
              <a:t>rac.ucc.ie</a:t>
            </a:r>
            <a:endParaRPr lang="en-US" sz="3600" b="1" dirty="0">
              <a:solidFill>
                <a:srgbClr val="0000FF"/>
              </a:solidFill>
              <a:latin typeface="Calibri" panose="020F0502020204030204" pitchFamily="34" charset="0"/>
            </a:endParaRPr>
          </a:p>
        </p:txBody>
      </p:sp>
      <p:sp>
        <p:nvSpPr>
          <p:cNvPr id="6" name="TextBox 5"/>
          <p:cNvSpPr txBox="1"/>
          <p:nvPr/>
        </p:nvSpPr>
        <p:spPr>
          <a:xfrm>
            <a:off x="2123728" y="1114385"/>
            <a:ext cx="5328592" cy="646331"/>
          </a:xfrm>
          <a:prstGeom prst="rect">
            <a:avLst/>
          </a:prstGeom>
          <a:noFill/>
        </p:spPr>
        <p:txBody>
          <a:bodyPr wrap="square" rtlCol="0">
            <a:spAutoFit/>
          </a:bodyPr>
          <a:lstStyle/>
          <a:p>
            <a:r>
              <a:rPr lang="en-GB" sz="3600" b="1" dirty="0" smtClean="0">
                <a:solidFill>
                  <a:srgbClr val="FF0000"/>
                </a:solidFill>
                <a:latin typeface="Calibri" panose="020F0502020204030204" pitchFamily="34" charset="0"/>
              </a:rPr>
              <a:t>Thank you for listening</a:t>
            </a:r>
            <a:endParaRPr lang="en-US" sz="3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006341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dirty="0" smtClean="0">
                <a:solidFill>
                  <a:srgbClr val="0000FF"/>
                </a:solidFill>
                <a:latin typeface="Calibri" panose="020F0502020204030204" pitchFamily="34" charset="0"/>
              </a:rPr>
              <a:t>The American</a:t>
            </a:r>
            <a:endParaRPr lang="en-US" sz="4000" dirty="0">
              <a:solidFill>
                <a:srgbClr val="0000FF"/>
              </a:solidFill>
              <a:latin typeface="Calibri" panose="020F0502020204030204" pitchFamily="34" charset="0"/>
            </a:endParaRPr>
          </a:p>
        </p:txBody>
      </p:sp>
      <p:sp>
        <p:nvSpPr>
          <p:cNvPr id="3" name="Content Placeholder 2"/>
          <p:cNvSpPr>
            <a:spLocks noGrp="1"/>
          </p:cNvSpPr>
          <p:nvPr>
            <p:ph idx="1"/>
          </p:nvPr>
        </p:nvSpPr>
        <p:spPr>
          <a:xfrm>
            <a:off x="2143282" y="3417913"/>
            <a:ext cx="10023318" cy="7265106"/>
          </a:xfrm>
        </p:spPr>
        <p:txBody>
          <a:bodyPr/>
          <a:lstStyle/>
          <a:p>
            <a:endParaRPr lang="en-US" dirty="0"/>
          </a:p>
        </p:txBody>
      </p:sp>
      <p:pic>
        <p:nvPicPr>
          <p:cNvPr id="124931" name="Picture 3" descr="https://lh6.googleusercontent.com/uDFmIDPzCo4znxgzKlT0_jgv4CqHkarUrQ005ED_HbclD4Ex32hmOHsAn95kbFc_WZMiOQ1BMlRj4Fu-vDLyOgnT3syuxfWFY8KxoEWpqd9gxcPzZnQUM8q76jkJzs7IQUNr_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4400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352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dirty="0" smtClean="0">
                <a:solidFill>
                  <a:srgbClr val="0000FF"/>
                </a:solidFill>
                <a:latin typeface="Calibri" panose="020F0502020204030204" pitchFamily="34" charset="0"/>
              </a:rPr>
              <a:t>The Australian</a:t>
            </a:r>
            <a:endParaRPr lang="en-US" sz="4000" dirty="0">
              <a:solidFill>
                <a:srgbClr val="0000FF"/>
              </a:solidFill>
              <a:latin typeface="Calibri" panose="020F0502020204030204" pitchFamily="34" charset="0"/>
            </a:endParaRPr>
          </a:p>
        </p:txBody>
      </p:sp>
      <p:sp>
        <p:nvSpPr>
          <p:cNvPr id="3" name="Content Placeholder 2"/>
          <p:cNvSpPr>
            <a:spLocks noGrp="1"/>
          </p:cNvSpPr>
          <p:nvPr>
            <p:ph idx="1"/>
          </p:nvPr>
        </p:nvSpPr>
        <p:spPr>
          <a:xfrm>
            <a:off x="703897" y="3764928"/>
            <a:ext cx="7197607" cy="3174713"/>
          </a:xfrm>
        </p:spPr>
        <p:txBody>
          <a:bodyPr/>
          <a:lstStyle/>
          <a:p>
            <a:endParaRPr lang="en-US" dirty="0"/>
          </a:p>
        </p:txBody>
      </p:sp>
      <p:pic>
        <p:nvPicPr>
          <p:cNvPr id="125958" name="Picture 6" descr="https://pbs.twimg.com/media/CpFjMn_UIAEU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84784"/>
            <a:ext cx="8661274" cy="5256584"/>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26006" name="HTMLCheckbox1" r:id="rId2" imgW="257040" imgH="304920"/>
        </mc:Choice>
        <mc:Fallback>
          <p:control name="HTMLCheckbox1" r:id="rId2" imgW="257040" imgH="304920">
            <p:pic>
              <p:nvPicPr>
                <p:cNvPr id="5" name="HTMLCheckbox1"/>
                <p:cNvPicPr preferRelativeResize="0">
                  <a:picLocks noChangeArrowheads="1" noChangeShapeType="1"/>
                </p:cNvPicPr>
                <p:nvPr/>
              </p:nvPicPr>
              <p:blipFill>
                <a:blip r:embed="rId5"/>
                <a:srcRect/>
                <a:stretch>
                  <a:fillRect/>
                </a:stretch>
              </p:blipFill>
              <p:spPr bwMode="auto">
                <a:xfrm>
                  <a:off x="909226" y="737562"/>
                  <a:ext cx="1123732" cy="219577"/>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93114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dirty="0" smtClean="0">
                <a:solidFill>
                  <a:srgbClr val="0000FF"/>
                </a:solidFill>
                <a:latin typeface="Calibri" panose="020F0502020204030204" pitchFamily="34" charset="0"/>
              </a:rPr>
              <a:t>The Irishman</a:t>
            </a:r>
            <a:endParaRPr lang="en-US" sz="4000" dirty="0">
              <a:solidFill>
                <a:srgbClr val="0000FF"/>
              </a:solidFill>
              <a:latin typeface="Calibri" panose="020F0502020204030204" pitchFamily="34" charset="0"/>
            </a:endParaRPr>
          </a:p>
        </p:txBody>
      </p:sp>
      <p:pic>
        <p:nvPicPr>
          <p:cNvPr id="126985" name="Picture 9" descr="https://i.ytimg.com/vi/f2e-gOeN3DM/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4" y="1556792"/>
            <a:ext cx="8758113" cy="5123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132856"/>
            <a:ext cx="3409200" cy="1708546"/>
          </a:xfrm>
          <a:prstGeom prst="rect">
            <a:avLst/>
          </a:prstGeom>
        </p:spPr>
      </p:pic>
    </p:spTree>
    <p:controls>
      <mc:AlternateContent xmlns:mc="http://schemas.openxmlformats.org/markup-compatibility/2006">
        <mc:Choice xmlns:v="urn:schemas-microsoft-com:vml" Requires="v">
          <p:control spid="127035" name="HTMLCheckbox1" r:id="rId2" imgW="257040" imgH="304920"/>
        </mc:Choice>
        <mc:Fallback>
          <p:control name="HTMLCheckbox1" r:id="rId2" imgW="257040" imgH="304920">
            <p:pic>
              <p:nvPicPr>
                <p:cNvPr id="6" name="HTMLCheckbox1"/>
                <p:cNvPicPr preferRelativeResize="0">
                  <a:picLocks noChangeArrowheads="1" noChangeShapeType="1"/>
                </p:cNvPicPr>
                <p:nvPr/>
              </p:nvPicPr>
              <p:blipFill>
                <a:blip r:embed="rId6"/>
                <a:srcRect/>
                <a:stretch>
                  <a:fillRect/>
                </a:stretch>
              </p:blipFill>
              <p:spPr bwMode="auto">
                <a:xfrm>
                  <a:off x="4324" y="-149507"/>
                  <a:ext cx="959064" cy="203824"/>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75994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0000FF"/>
                </a:solidFill>
                <a:latin typeface="Calibri" panose="020F0502020204030204" pitchFamily="34" charset="0"/>
              </a:rPr>
              <a:t>The Bartender</a:t>
            </a:r>
            <a:endParaRPr lang="en-US" dirty="0">
              <a:solidFill>
                <a:srgbClr val="0000FF"/>
              </a:solidFill>
              <a:latin typeface="Calibri" panose="020F05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29" y="1700808"/>
            <a:ext cx="8785225" cy="4134223"/>
          </a:xfrm>
        </p:spPr>
      </p:pic>
    </p:spTree>
    <p:extLst>
      <p:ext uri="{BB962C8B-B14F-4D97-AF65-F5344CB8AC3E}">
        <p14:creationId xmlns:p14="http://schemas.microsoft.com/office/powerpoint/2010/main" val="3593782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60648"/>
            <a:ext cx="6381328" cy="6381328"/>
          </a:xfrm>
        </p:spPr>
      </p:pic>
    </p:spTree>
    <p:extLst>
      <p:ext uri="{BB962C8B-B14F-4D97-AF65-F5344CB8AC3E}">
        <p14:creationId xmlns:p14="http://schemas.microsoft.com/office/powerpoint/2010/main" val="776801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latin typeface="Calibri" panose="020F0502020204030204" pitchFamily="34" charset="0"/>
              </a:rPr>
              <a:t>Climate science in a post-Truth world</a:t>
            </a:r>
            <a:endParaRPr lang="en-US" dirty="0">
              <a:solidFill>
                <a:srgbClr val="0000FF"/>
              </a:solidFill>
              <a:latin typeface="Calibri" panose="020F0502020204030204" pitchFamily="34" charset="0"/>
            </a:endParaRPr>
          </a:p>
        </p:txBody>
      </p:sp>
      <p:sp>
        <p:nvSpPr>
          <p:cNvPr id="5" name="TextBox 4"/>
          <p:cNvSpPr txBox="1"/>
          <p:nvPr/>
        </p:nvSpPr>
        <p:spPr>
          <a:xfrm>
            <a:off x="143845" y="6021288"/>
            <a:ext cx="8928992" cy="646331"/>
          </a:xfrm>
          <a:prstGeom prst="rect">
            <a:avLst/>
          </a:prstGeom>
          <a:noFill/>
        </p:spPr>
        <p:txBody>
          <a:bodyPr wrap="square" rtlCol="0">
            <a:spAutoFit/>
          </a:bodyPr>
          <a:lstStyle/>
          <a:p>
            <a:endParaRPr lang="en-US" sz="3600" b="1" dirty="0">
              <a:solidFill>
                <a:srgbClr val="FF0000"/>
              </a:solidFill>
              <a:latin typeface="Calibri" panose="020F050202020403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00" y="1788926"/>
            <a:ext cx="8785225" cy="4134223"/>
          </a:xfrm>
        </p:spPr>
      </p:pic>
    </p:spTree>
    <p:extLst>
      <p:ext uri="{BB962C8B-B14F-4D97-AF65-F5344CB8AC3E}">
        <p14:creationId xmlns:p14="http://schemas.microsoft.com/office/powerpoint/2010/main" val="1001147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334" y="3758688"/>
            <a:ext cx="3000428" cy="3000428"/>
          </a:xfrm>
          <a:prstGeom prst="rect">
            <a:avLst/>
          </a:prstGeom>
        </p:spPr>
      </p:pic>
      <p:sp>
        <p:nvSpPr>
          <p:cNvPr id="2" name="Title 1"/>
          <p:cNvSpPr>
            <a:spLocks noGrp="1"/>
          </p:cNvSpPr>
          <p:nvPr>
            <p:ph type="title"/>
          </p:nvPr>
        </p:nvSpPr>
        <p:spPr>
          <a:xfrm>
            <a:off x="-180528" y="109400"/>
            <a:ext cx="8110041" cy="846137"/>
          </a:xfrm>
        </p:spPr>
        <p:txBody>
          <a:bodyPr/>
          <a:lstStyle/>
          <a:p>
            <a:pPr algn="ctr"/>
            <a:r>
              <a:rPr lang="en-GB" dirty="0" smtClean="0">
                <a:solidFill>
                  <a:srgbClr val="0000FF"/>
                </a:solidFill>
                <a:latin typeface="Calibri" panose="020F0502020204030204" pitchFamily="34" charset="0"/>
              </a:rPr>
              <a:t>Where was the scientific balance for the Noah’s Ark “story” in the media?</a:t>
            </a:r>
            <a:endParaRPr lang="en-US" dirty="0">
              <a:solidFill>
                <a:srgbClr val="0000FF"/>
              </a:solidFill>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90" y="2451938"/>
            <a:ext cx="2609219" cy="173832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964" y="1123946"/>
            <a:ext cx="3409200" cy="187220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5373216"/>
            <a:ext cx="2771800" cy="13859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8167" y="2183553"/>
            <a:ext cx="2006708" cy="200670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468" y="5074968"/>
            <a:ext cx="2766814" cy="1684148"/>
          </a:xfrm>
          <a:prstGeom prst="rect">
            <a:avLst/>
          </a:prstGeom>
        </p:spPr>
      </p:pic>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0351" y="1123946"/>
            <a:ext cx="9083649" cy="5669115"/>
          </a:xfrm>
        </p:spPr>
      </p:pic>
    </p:spTree>
    <p:extLst>
      <p:ext uri="{BB962C8B-B14F-4D97-AF65-F5344CB8AC3E}">
        <p14:creationId xmlns:p14="http://schemas.microsoft.com/office/powerpoint/2010/main" val="309006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tmospheric CookBook_Chapter1_UCC">
  <a:themeElements>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las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as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as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as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as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as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as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as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as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as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as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as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chemeClr val="bg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999999"/>
        </a:dk1>
        <a:lt1>
          <a:srgbClr val="FFFFFF"/>
        </a:lt1>
        <a:dk2>
          <a:srgbClr val="FFFFFE"/>
        </a:dk2>
        <a:lt2>
          <a:srgbClr val="FFFEFF"/>
        </a:lt2>
        <a:accent1>
          <a:srgbClr val="99CCCC"/>
        </a:accent1>
        <a:accent2>
          <a:srgbClr val="FFCC33"/>
        </a:accent2>
        <a:accent3>
          <a:srgbClr val="FFFFFE"/>
        </a:accent3>
        <a:accent4>
          <a:srgbClr val="DADADA"/>
        </a:accent4>
        <a:accent5>
          <a:srgbClr val="CAE2E2"/>
        </a:accent5>
        <a:accent6>
          <a:srgbClr val="E7B92D"/>
        </a:accent6>
        <a:hlink>
          <a:srgbClr val="6699CC"/>
        </a:hlink>
        <a:folHlink>
          <a:srgbClr val="99CC33"/>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E"/>
        </a:lt1>
        <a:dk2>
          <a:srgbClr val="000000"/>
        </a:dk2>
        <a:lt2>
          <a:srgbClr val="000000"/>
        </a:lt2>
        <a:accent1>
          <a:srgbClr val="666600"/>
        </a:accent1>
        <a:accent2>
          <a:srgbClr val="999933"/>
        </a:accent2>
        <a:accent3>
          <a:srgbClr val="FFFFFE"/>
        </a:accent3>
        <a:accent4>
          <a:srgbClr val="000000"/>
        </a:accent4>
        <a:accent5>
          <a:srgbClr val="B8B8AA"/>
        </a:accent5>
        <a:accent6>
          <a:srgbClr val="8A8A2D"/>
        </a:accent6>
        <a:hlink>
          <a:srgbClr val="CCCC99"/>
        </a:hlink>
        <a:folHlink>
          <a:srgbClr val="CC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Atmospheric CookBook_Chapter1_UCC</Template>
  <TotalTime>56111</TotalTime>
  <Words>447</Words>
  <Application>Microsoft Office PowerPoint</Application>
  <PresentationFormat>On-screen Show (4:3)</PresentationFormat>
  <Paragraphs>90</Paragraphs>
  <Slides>25</Slides>
  <Notes>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25</vt:i4>
      </vt:variant>
    </vt:vector>
  </HeadingPairs>
  <TitlesOfParts>
    <vt:vector size="34" baseType="lpstr">
      <vt:lpstr>Arial</vt:lpstr>
      <vt:lpstr>Calibri</vt:lpstr>
      <vt:lpstr>Tahoma</vt:lpstr>
      <vt:lpstr>Times New Roman</vt:lpstr>
      <vt:lpstr>Verdana</vt:lpstr>
      <vt:lpstr>Atmospheric CookBook_Chapter1_UCC</vt:lpstr>
      <vt:lpstr>Default Design</vt:lpstr>
      <vt:lpstr>Bitmap Image</vt:lpstr>
      <vt:lpstr>Document</vt:lpstr>
      <vt:lpstr>PowerPoint Presentation</vt:lpstr>
      <vt:lpstr>Three men walk into a bar</vt:lpstr>
      <vt:lpstr>The American</vt:lpstr>
      <vt:lpstr>The Australian</vt:lpstr>
      <vt:lpstr>The Irishman</vt:lpstr>
      <vt:lpstr>The Bartender</vt:lpstr>
      <vt:lpstr>PowerPoint Presentation</vt:lpstr>
      <vt:lpstr>Climate science in a post-Truth world</vt:lpstr>
      <vt:lpstr>Where was the scientific balance for the Noah’s Ark “story” in the media?</vt:lpstr>
      <vt:lpstr>PowerPoint Presentation</vt:lpstr>
      <vt:lpstr>PowerPoint Presentation</vt:lpstr>
      <vt:lpstr>Climate vs Weather</vt:lpstr>
      <vt:lpstr>From snowball Earth…..to today</vt:lpstr>
      <vt:lpstr>The Natural Greenhouse effect </vt:lpstr>
      <vt:lpstr>Earth’s Climate has changed since the Industrial Revolution</vt:lpstr>
      <vt:lpstr>Was 2016 the Tipping Point?</vt:lpstr>
      <vt:lpstr>CO2 effect predicted in 1896!</vt:lpstr>
      <vt:lpstr>59 years of CO2 data from                   Mauna Loa, Hawaii</vt:lpstr>
      <vt:lpstr>The Enhanced Greenhouse Effect </vt:lpstr>
      <vt:lpstr>       We are moving to a + 2 0C world at           408 ppm CO2.  What level in 5 years? </vt:lpstr>
      <vt:lpstr>A missing piece of the puzzle:                                   effect of aerosols on climate change</vt:lpstr>
      <vt:lpstr>The Irish Famine of 1740-1741:            the first environmental migrants?</vt:lpstr>
      <vt:lpstr>PowerPoint Presentation</vt:lpstr>
      <vt:lpstr>How do scientists sell the Truth better?</vt:lpstr>
      <vt:lpstr>Get the Public to Listen and Fact-check</vt:lpstr>
    </vt:vector>
  </TitlesOfParts>
  <Company>Chemistry UCC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The Atmospheric Kitchen</dc:title>
  <dc:creator>John Sodeau</dc:creator>
  <cp:lastModifiedBy>John Sodeau</cp:lastModifiedBy>
  <cp:revision>262</cp:revision>
  <cp:lastPrinted>2016-06-14T12:05:33Z</cp:lastPrinted>
  <dcterms:created xsi:type="dcterms:W3CDTF">2012-01-31T12:08:14Z</dcterms:created>
  <dcterms:modified xsi:type="dcterms:W3CDTF">2017-02-01T10:59:25Z</dcterms:modified>
</cp:coreProperties>
</file>