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tiff" ContentType="image/tif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4" r:id="rId1"/>
  </p:sldMasterIdLst>
  <p:notesMasterIdLst>
    <p:notesMasterId r:id="rId3"/>
  </p:notesMasterIdLst>
  <p:sldIdLst>
    <p:sldId id="256" r:id="rId2"/>
  </p:sldIdLst>
  <p:sldSz cx="51206400" cy="38160325"/>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661"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661"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661"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661"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661"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661"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661"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661"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661"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2019" userDrawn="1">
          <p15:clr>
            <a:srgbClr val="A4A3A4"/>
          </p15:clr>
        </p15:guide>
        <p15:guide id="2" pos="1612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C2483"/>
    <a:srgbClr val="000000"/>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298"/>
    <p:restoredTop sz="94394" autoAdjust="0"/>
  </p:normalViewPr>
  <p:slideViewPr>
    <p:cSldViewPr snapToGrid="0" snapToObjects="1">
      <p:cViewPr varScale="1">
        <p:scale>
          <a:sx n="20" d="100"/>
          <a:sy n="20" d="100"/>
        </p:scale>
        <p:origin x="1434" y="12"/>
      </p:cViewPr>
      <p:guideLst>
        <p:guide orient="horz" pos="12019"/>
        <p:guide pos="16128"/>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1128713" y="685800"/>
            <a:ext cx="460057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extLst>
      <p:ext uri="{BB962C8B-B14F-4D97-AF65-F5344CB8AC3E}">
        <p14:creationId xmlns:p14="http://schemas.microsoft.com/office/powerpoint/2010/main" val="1953786180"/>
      </p:ext>
    </p:extLst>
  </p:cSld>
  <p:clrMap bg1="lt1" tx1="dk1" bg2="dk2" tx2="lt2" accent1="accent1" accent2="accent2" accent3="accent3" accent4="accent4" accent5="accent5" accent6="accent6" hlink="hlink" folHlink="folHlink"/>
  <p:notesStyle>
    <a:lvl1pPr marL="0" algn="l" defTabSz="1084558" rtl="0" eaLnBrk="1" latinLnBrk="0" hangingPunct="1">
      <a:defRPr sz="1424" kern="1200">
        <a:solidFill>
          <a:schemeClr val="tx1"/>
        </a:solidFill>
        <a:latin typeface="+mn-lt"/>
        <a:ea typeface="+mn-ea"/>
        <a:cs typeface="+mn-cs"/>
      </a:defRPr>
    </a:lvl1pPr>
    <a:lvl2pPr marL="542279" algn="l" defTabSz="1084558" rtl="0" eaLnBrk="1" latinLnBrk="0" hangingPunct="1">
      <a:defRPr sz="1424" kern="1200">
        <a:solidFill>
          <a:schemeClr val="tx1"/>
        </a:solidFill>
        <a:latin typeface="+mn-lt"/>
        <a:ea typeface="+mn-ea"/>
        <a:cs typeface="+mn-cs"/>
      </a:defRPr>
    </a:lvl2pPr>
    <a:lvl3pPr marL="1084558" algn="l" defTabSz="1084558" rtl="0" eaLnBrk="1" latinLnBrk="0" hangingPunct="1">
      <a:defRPr sz="1424" kern="1200">
        <a:solidFill>
          <a:schemeClr val="tx1"/>
        </a:solidFill>
        <a:latin typeface="+mn-lt"/>
        <a:ea typeface="+mn-ea"/>
        <a:cs typeface="+mn-cs"/>
      </a:defRPr>
    </a:lvl3pPr>
    <a:lvl4pPr marL="1626836" algn="l" defTabSz="1084558" rtl="0" eaLnBrk="1" latinLnBrk="0" hangingPunct="1">
      <a:defRPr sz="1424" kern="1200">
        <a:solidFill>
          <a:schemeClr val="tx1"/>
        </a:solidFill>
        <a:latin typeface="+mn-lt"/>
        <a:ea typeface="+mn-ea"/>
        <a:cs typeface="+mn-cs"/>
      </a:defRPr>
    </a:lvl4pPr>
    <a:lvl5pPr marL="2169115" algn="l" defTabSz="1084558" rtl="0" eaLnBrk="1" latinLnBrk="0" hangingPunct="1">
      <a:defRPr sz="1424" kern="1200">
        <a:solidFill>
          <a:schemeClr val="tx1"/>
        </a:solidFill>
        <a:latin typeface="+mn-lt"/>
        <a:ea typeface="+mn-ea"/>
        <a:cs typeface="+mn-cs"/>
      </a:defRPr>
    </a:lvl5pPr>
    <a:lvl6pPr marL="2711396" algn="l" defTabSz="1084558" rtl="0" eaLnBrk="1" latinLnBrk="0" hangingPunct="1">
      <a:defRPr sz="1424" kern="1200">
        <a:solidFill>
          <a:schemeClr val="tx1"/>
        </a:solidFill>
        <a:latin typeface="+mn-lt"/>
        <a:ea typeface="+mn-ea"/>
        <a:cs typeface="+mn-cs"/>
      </a:defRPr>
    </a:lvl6pPr>
    <a:lvl7pPr marL="3253673" algn="l" defTabSz="1084558" rtl="0" eaLnBrk="1" latinLnBrk="0" hangingPunct="1">
      <a:defRPr sz="1424" kern="1200">
        <a:solidFill>
          <a:schemeClr val="tx1"/>
        </a:solidFill>
        <a:latin typeface="+mn-lt"/>
        <a:ea typeface="+mn-ea"/>
        <a:cs typeface="+mn-cs"/>
      </a:defRPr>
    </a:lvl7pPr>
    <a:lvl8pPr marL="3795951" algn="l" defTabSz="1084558" rtl="0" eaLnBrk="1" latinLnBrk="0" hangingPunct="1">
      <a:defRPr sz="1424" kern="1200">
        <a:solidFill>
          <a:schemeClr val="tx1"/>
        </a:solidFill>
        <a:latin typeface="+mn-lt"/>
        <a:ea typeface="+mn-ea"/>
        <a:cs typeface="+mn-cs"/>
      </a:defRPr>
    </a:lvl8pPr>
    <a:lvl9pPr marL="4338232" algn="l" defTabSz="1084558" rtl="0" eaLnBrk="1" latinLnBrk="0" hangingPunct="1">
      <a:defRPr sz="1424"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
        <p:cNvGrpSpPr/>
        <p:nvPr/>
      </p:nvGrpSpPr>
      <p:grpSpPr>
        <a:xfrm>
          <a:off x="0" y="0"/>
          <a:ext cx="0" cy="0"/>
          <a:chOff x="0" y="0"/>
          <a:chExt cx="0" cy="0"/>
        </a:xfrm>
      </p:grpSpPr>
      <p:sp>
        <p:nvSpPr>
          <p:cNvPr id="24" name="Shape 24"/>
          <p:cNvSpPr>
            <a:spLocks noGrp="1" noRot="1" noChangeAspect="1"/>
          </p:cNvSpPr>
          <p:nvPr>
            <p:ph type="sldImg" idx="2"/>
          </p:nvPr>
        </p:nvSpPr>
        <p:spPr>
          <a:xfrm>
            <a:off x="1128713" y="685800"/>
            <a:ext cx="4600575"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5" name="Shape 2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L="0" lvl="0" indent="0">
              <a:spcBef>
                <a:spcPts val="0"/>
              </a:spcBef>
              <a:buNone/>
            </a:pPr>
            <a:endParaRPr dirty="0"/>
          </a:p>
        </p:txBody>
      </p:sp>
    </p:spTree>
    <p:extLst>
      <p:ext uri="{BB962C8B-B14F-4D97-AF65-F5344CB8AC3E}">
        <p14:creationId xmlns:p14="http://schemas.microsoft.com/office/powerpoint/2010/main" val="1118809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8"/>
        <p:cNvGrpSpPr/>
        <p:nvPr/>
      </p:nvGrpSpPr>
      <p:grpSpPr>
        <a:xfrm>
          <a:off x="0" y="0"/>
          <a:ext cx="0" cy="0"/>
          <a:chOff x="0" y="0"/>
          <a:chExt cx="0" cy="0"/>
        </a:xfrm>
      </p:grpSpPr>
      <p:sp>
        <p:nvSpPr>
          <p:cNvPr id="9" name="Shape 9"/>
          <p:cNvSpPr txBox="1">
            <a:spLocks noGrp="1"/>
          </p:cNvSpPr>
          <p:nvPr>
            <p:ph type="ctrTitle"/>
          </p:nvPr>
        </p:nvSpPr>
        <p:spPr>
          <a:xfrm>
            <a:off x="3840449" y="11747156"/>
            <a:ext cx="43525070" cy="8605386"/>
          </a:xfrm>
          <a:prstGeom prst="rect">
            <a:avLst/>
          </a:prstGeom>
        </p:spPr>
        <p:txBody>
          <a:bodyPr lIns="448450" tIns="448450" rIns="448450" bIns="448450" anchor="b" anchorCtr="0"/>
          <a:lstStyle>
            <a:lvl1pPr lvl="0" algn="ctr">
              <a:spcBef>
                <a:spcPts val="0"/>
              </a:spcBef>
              <a:buSzPct val="100000"/>
              <a:defRPr sz="18367"/>
            </a:lvl1pPr>
            <a:lvl2pPr lvl="1" algn="ctr">
              <a:spcBef>
                <a:spcPts val="0"/>
              </a:spcBef>
              <a:buSzPct val="100000"/>
              <a:defRPr sz="18367"/>
            </a:lvl2pPr>
            <a:lvl3pPr lvl="2" algn="ctr">
              <a:spcBef>
                <a:spcPts val="0"/>
              </a:spcBef>
              <a:buSzPct val="100000"/>
              <a:defRPr sz="18367"/>
            </a:lvl3pPr>
            <a:lvl4pPr lvl="3" algn="ctr">
              <a:spcBef>
                <a:spcPts val="0"/>
              </a:spcBef>
              <a:buSzPct val="100000"/>
              <a:defRPr sz="18367"/>
            </a:lvl4pPr>
            <a:lvl5pPr lvl="4" algn="ctr">
              <a:spcBef>
                <a:spcPts val="0"/>
              </a:spcBef>
              <a:buSzPct val="100000"/>
              <a:defRPr sz="18367"/>
            </a:lvl5pPr>
            <a:lvl6pPr lvl="5" algn="ctr">
              <a:spcBef>
                <a:spcPts val="0"/>
              </a:spcBef>
              <a:buSzPct val="100000"/>
              <a:defRPr sz="18367"/>
            </a:lvl6pPr>
            <a:lvl7pPr lvl="6" algn="ctr">
              <a:spcBef>
                <a:spcPts val="0"/>
              </a:spcBef>
              <a:buSzPct val="100000"/>
              <a:defRPr sz="18367"/>
            </a:lvl7pPr>
            <a:lvl8pPr lvl="7" algn="ctr">
              <a:spcBef>
                <a:spcPts val="0"/>
              </a:spcBef>
              <a:buSzPct val="100000"/>
              <a:defRPr sz="18367"/>
            </a:lvl8pPr>
            <a:lvl9pPr lvl="8" algn="ctr">
              <a:spcBef>
                <a:spcPts val="0"/>
              </a:spcBef>
              <a:buSzPct val="100000"/>
              <a:defRPr sz="18367"/>
            </a:lvl9pPr>
          </a:lstStyle>
          <a:p>
            <a:endParaRPr/>
          </a:p>
        </p:txBody>
      </p:sp>
      <p:sp>
        <p:nvSpPr>
          <p:cNvPr id="10" name="Shape 10"/>
          <p:cNvSpPr txBox="1">
            <a:spLocks noGrp="1"/>
          </p:cNvSpPr>
          <p:nvPr>
            <p:ph type="subTitle" idx="1"/>
          </p:nvPr>
        </p:nvSpPr>
        <p:spPr>
          <a:xfrm>
            <a:off x="3840449" y="21070970"/>
            <a:ext cx="43525070" cy="5822306"/>
          </a:xfrm>
          <a:prstGeom prst="rect">
            <a:avLst/>
          </a:prstGeom>
        </p:spPr>
        <p:txBody>
          <a:bodyPr lIns="448450" tIns="448450" rIns="448450" bIns="448450" anchor="t" anchorCtr="0"/>
          <a:lstStyle>
            <a:lvl1pPr lvl="0" algn="ctr">
              <a:spcBef>
                <a:spcPts val="0"/>
              </a:spcBef>
              <a:buClr>
                <a:schemeClr val="dk2"/>
              </a:buClr>
              <a:buNone/>
              <a:defRPr>
                <a:solidFill>
                  <a:schemeClr val="dk2"/>
                </a:solidFill>
              </a:defRPr>
            </a:lvl1pPr>
            <a:lvl2pPr lvl="1" algn="ctr">
              <a:spcBef>
                <a:spcPts val="0"/>
              </a:spcBef>
              <a:buClr>
                <a:schemeClr val="dk2"/>
              </a:buClr>
              <a:buSzPct val="100000"/>
              <a:buNone/>
              <a:defRPr sz="11489">
                <a:solidFill>
                  <a:schemeClr val="dk2"/>
                </a:solidFill>
              </a:defRPr>
            </a:lvl2pPr>
            <a:lvl3pPr lvl="2" algn="ctr">
              <a:spcBef>
                <a:spcPts val="0"/>
              </a:spcBef>
              <a:buClr>
                <a:schemeClr val="dk2"/>
              </a:buClr>
              <a:buSzPct val="100000"/>
              <a:buNone/>
              <a:defRPr sz="11489">
                <a:solidFill>
                  <a:schemeClr val="dk2"/>
                </a:solidFill>
              </a:defRPr>
            </a:lvl3pPr>
            <a:lvl4pPr lvl="3" algn="ctr">
              <a:spcBef>
                <a:spcPts val="0"/>
              </a:spcBef>
              <a:buClr>
                <a:schemeClr val="dk2"/>
              </a:buClr>
              <a:buSzPct val="100000"/>
              <a:buNone/>
              <a:defRPr sz="11489">
                <a:solidFill>
                  <a:schemeClr val="dk2"/>
                </a:solidFill>
              </a:defRPr>
            </a:lvl4pPr>
            <a:lvl5pPr lvl="4" algn="ctr">
              <a:spcBef>
                <a:spcPts val="0"/>
              </a:spcBef>
              <a:buClr>
                <a:schemeClr val="dk2"/>
              </a:buClr>
              <a:buSzPct val="100000"/>
              <a:buNone/>
              <a:defRPr sz="11489">
                <a:solidFill>
                  <a:schemeClr val="dk2"/>
                </a:solidFill>
              </a:defRPr>
            </a:lvl5pPr>
            <a:lvl6pPr lvl="5" algn="ctr">
              <a:spcBef>
                <a:spcPts val="0"/>
              </a:spcBef>
              <a:buClr>
                <a:schemeClr val="dk2"/>
              </a:buClr>
              <a:buSzPct val="100000"/>
              <a:buNone/>
              <a:defRPr sz="11489">
                <a:solidFill>
                  <a:schemeClr val="dk2"/>
                </a:solidFill>
              </a:defRPr>
            </a:lvl6pPr>
            <a:lvl7pPr lvl="6" algn="ctr">
              <a:spcBef>
                <a:spcPts val="0"/>
              </a:spcBef>
              <a:buClr>
                <a:schemeClr val="dk2"/>
              </a:buClr>
              <a:buSzPct val="100000"/>
              <a:buNone/>
              <a:defRPr sz="11489">
                <a:solidFill>
                  <a:schemeClr val="dk2"/>
                </a:solidFill>
              </a:defRPr>
            </a:lvl7pPr>
            <a:lvl8pPr lvl="7" algn="ctr">
              <a:spcBef>
                <a:spcPts val="0"/>
              </a:spcBef>
              <a:buClr>
                <a:schemeClr val="dk2"/>
              </a:buClr>
              <a:buSzPct val="100000"/>
              <a:buNone/>
              <a:defRPr sz="11489">
                <a:solidFill>
                  <a:schemeClr val="dk2"/>
                </a:solidFill>
              </a:defRPr>
            </a:lvl8pPr>
            <a:lvl9pPr lvl="8" algn="ctr">
              <a:spcBef>
                <a:spcPts val="0"/>
              </a:spcBef>
              <a:buClr>
                <a:schemeClr val="dk2"/>
              </a:buClr>
              <a:buSzPct val="100000"/>
              <a:buNone/>
              <a:defRPr sz="11489">
                <a:solidFill>
                  <a:schemeClr val="dk2"/>
                </a:solidFil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14"/>
        <p:cNvGrpSpPr/>
        <p:nvPr/>
      </p:nvGrpSpPr>
      <p:grpSpPr>
        <a:xfrm>
          <a:off x="0" y="0"/>
          <a:ext cx="0" cy="0"/>
          <a:chOff x="0" y="0"/>
          <a:chExt cx="0" cy="0"/>
        </a:xfrm>
      </p:grpSpPr>
      <p:sp>
        <p:nvSpPr>
          <p:cNvPr id="15" name="Shape 15"/>
          <p:cNvSpPr txBox="1">
            <a:spLocks noGrp="1"/>
          </p:cNvSpPr>
          <p:nvPr>
            <p:ph type="title"/>
          </p:nvPr>
        </p:nvSpPr>
        <p:spPr>
          <a:xfrm>
            <a:off x="2560301" y="1528201"/>
            <a:ext cx="46085366" cy="6360121"/>
          </a:xfrm>
          <a:prstGeom prst="rect">
            <a:avLst/>
          </a:prstGeom>
        </p:spPr>
        <p:txBody>
          <a:bodyPr lIns="448450" tIns="448450" rIns="448450" bIns="448450" anchor="b"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16" name="Shape 16"/>
          <p:cNvSpPr txBox="1">
            <a:spLocks noGrp="1"/>
          </p:cNvSpPr>
          <p:nvPr>
            <p:ph type="body" idx="1"/>
          </p:nvPr>
        </p:nvSpPr>
        <p:spPr>
          <a:xfrm>
            <a:off x="2560301" y="8904172"/>
            <a:ext cx="22369197" cy="27641720"/>
          </a:xfrm>
          <a:prstGeom prst="rect">
            <a:avLst/>
          </a:prstGeom>
        </p:spPr>
        <p:txBody>
          <a:bodyPr lIns="448450" tIns="448450" rIns="448450" bIns="448450"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17" name="Shape 17"/>
          <p:cNvSpPr txBox="1">
            <a:spLocks noGrp="1"/>
          </p:cNvSpPr>
          <p:nvPr>
            <p:ph type="body" idx="2"/>
          </p:nvPr>
        </p:nvSpPr>
        <p:spPr>
          <a:xfrm>
            <a:off x="26276513" y="8904172"/>
            <a:ext cx="22369197" cy="27641720"/>
          </a:xfrm>
          <a:prstGeom prst="rect">
            <a:avLst/>
          </a:prstGeom>
        </p:spPr>
        <p:txBody>
          <a:bodyPr lIns="448450" tIns="448450" rIns="448450" bIns="448450"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18"/>
        <p:cNvGrpSpPr/>
        <p:nvPr/>
      </p:nvGrpSpPr>
      <p:grpSpPr>
        <a:xfrm>
          <a:off x="0" y="0"/>
          <a:ext cx="0" cy="0"/>
          <a:chOff x="0" y="0"/>
          <a:chExt cx="0" cy="0"/>
        </a:xfrm>
      </p:grpSpPr>
      <p:sp>
        <p:nvSpPr>
          <p:cNvPr id="19" name="Shape 19"/>
          <p:cNvSpPr txBox="1">
            <a:spLocks noGrp="1"/>
          </p:cNvSpPr>
          <p:nvPr>
            <p:ph type="title"/>
          </p:nvPr>
        </p:nvSpPr>
        <p:spPr>
          <a:xfrm>
            <a:off x="2560301" y="1528201"/>
            <a:ext cx="46085366" cy="6360121"/>
          </a:xfrm>
          <a:prstGeom prst="rect">
            <a:avLst/>
          </a:prstGeom>
        </p:spPr>
        <p:txBody>
          <a:bodyPr lIns="448450" tIns="448450" rIns="448450" bIns="448450" anchor="b"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Caption">
    <p:spTree>
      <p:nvGrpSpPr>
        <p:cNvPr id="1" name="Shape 20"/>
        <p:cNvGrpSpPr/>
        <p:nvPr/>
      </p:nvGrpSpPr>
      <p:grpSpPr>
        <a:xfrm>
          <a:off x="0" y="0"/>
          <a:ext cx="0" cy="0"/>
          <a:chOff x="0" y="0"/>
          <a:chExt cx="0" cy="0"/>
        </a:xfrm>
      </p:grpSpPr>
      <p:sp>
        <p:nvSpPr>
          <p:cNvPr id="21" name="Shape 21"/>
          <p:cNvSpPr txBox="1">
            <a:spLocks noGrp="1"/>
          </p:cNvSpPr>
          <p:nvPr>
            <p:ph type="body" idx="1"/>
          </p:nvPr>
        </p:nvSpPr>
        <p:spPr>
          <a:xfrm>
            <a:off x="2560301" y="32691354"/>
            <a:ext cx="46085366" cy="3854515"/>
          </a:xfrm>
          <a:prstGeom prst="rect">
            <a:avLst/>
          </a:prstGeom>
        </p:spPr>
        <p:txBody>
          <a:bodyPr lIns="448450" tIns="448450" rIns="448450" bIns="448450" anchor="t" anchorCtr="0"/>
          <a:lstStyle>
            <a:lvl1pPr lvl="0" algn="ctr">
              <a:spcBef>
                <a:spcPts val="1406"/>
              </a:spcBef>
              <a:buSzPct val="100000"/>
              <a:buNone/>
              <a:defRPr sz="6877"/>
            </a:lvl1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22"/>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2560301" y="1528201"/>
            <a:ext cx="46085366" cy="6360121"/>
          </a:xfrm>
          <a:prstGeom prst="rect">
            <a:avLst/>
          </a:prstGeom>
          <a:noFill/>
          <a:ln>
            <a:noFill/>
          </a:ln>
        </p:spPr>
        <p:txBody>
          <a:bodyPr lIns="448450" tIns="448450" rIns="448450" bIns="448450" anchor="b" anchorCtr="0"/>
          <a:lstStyle>
            <a:lvl1pPr lvl="0">
              <a:spcBef>
                <a:spcPts val="0"/>
              </a:spcBef>
              <a:buClr>
                <a:schemeClr val="dk1"/>
              </a:buClr>
              <a:buSzPct val="100000"/>
              <a:buNone/>
              <a:defRPr sz="17700" b="1">
                <a:solidFill>
                  <a:schemeClr val="dk1"/>
                </a:solidFill>
              </a:defRPr>
            </a:lvl1pPr>
            <a:lvl2pPr lvl="1">
              <a:spcBef>
                <a:spcPts val="0"/>
              </a:spcBef>
              <a:buClr>
                <a:schemeClr val="dk1"/>
              </a:buClr>
              <a:buSzPct val="100000"/>
              <a:buNone/>
              <a:defRPr sz="17700" b="1">
                <a:solidFill>
                  <a:schemeClr val="dk1"/>
                </a:solidFill>
              </a:defRPr>
            </a:lvl2pPr>
            <a:lvl3pPr lvl="2">
              <a:spcBef>
                <a:spcPts val="0"/>
              </a:spcBef>
              <a:buClr>
                <a:schemeClr val="dk1"/>
              </a:buClr>
              <a:buSzPct val="100000"/>
              <a:buNone/>
              <a:defRPr sz="17700" b="1">
                <a:solidFill>
                  <a:schemeClr val="dk1"/>
                </a:solidFill>
              </a:defRPr>
            </a:lvl3pPr>
            <a:lvl4pPr lvl="3">
              <a:spcBef>
                <a:spcPts val="0"/>
              </a:spcBef>
              <a:buClr>
                <a:schemeClr val="dk1"/>
              </a:buClr>
              <a:buSzPct val="100000"/>
              <a:buNone/>
              <a:defRPr sz="17700" b="1">
                <a:solidFill>
                  <a:schemeClr val="dk1"/>
                </a:solidFill>
              </a:defRPr>
            </a:lvl4pPr>
            <a:lvl5pPr lvl="4">
              <a:spcBef>
                <a:spcPts val="0"/>
              </a:spcBef>
              <a:buClr>
                <a:schemeClr val="dk1"/>
              </a:buClr>
              <a:buSzPct val="100000"/>
              <a:buNone/>
              <a:defRPr sz="17700" b="1">
                <a:solidFill>
                  <a:schemeClr val="dk1"/>
                </a:solidFill>
              </a:defRPr>
            </a:lvl5pPr>
            <a:lvl6pPr lvl="5">
              <a:spcBef>
                <a:spcPts val="0"/>
              </a:spcBef>
              <a:buClr>
                <a:schemeClr val="dk1"/>
              </a:buClr>
              <a:buSzPct val="100000"/>
              <a:buNone/>
              <a:defRPr sz="17700" b="1">
                <a:solidFill>
                  <a:schemeClr val="dk1"/>
                </a:solidFill>
              </a:defRPr>
            </a:lvl6pPr>
            <a:lvl7pPr lvl="6">
              <a:spcBef>
                <a:spcPts val="0"/>
              </a:spcBef>
              <a:buClr>
                <a:schemeClr val="dk1"/>
              </a:buClr>
              <a:buSzPct val="100000"/>
              <a:buNone/>
              <a:defRPr sz="17700" b="1">
                <a:solidFill>
                  <a:schemeClr val="dk1"/>
                </a:solidFill>
              </a:defRPr>
            </a:lvl7pPr>
            <a:lvl8pPr lvl="7">
              <a:spcBef>
                <a:spcPts val="0"/>
              </a:spcBef>
              <a:buClr>
                <a:schemeClr val="dk1"/>
              </a:buClr>
              <a:buSzPct val="100000"/>
              <a:buNone/>
              <a:defRPr sz="17700" b="1">
                <a:solidFill>
                  <a:schemeClr val="dk1"/>
                </a:solidFill>
              </a:defRPr>
            </a:lvl8pPr>
            <a:lvl9pPr lvl="8">
              <a:spcBef>
                <a:spcPts val="0"/>
              </a:spcBef>
              <a:buClr>
                <a:schemeClr val="dk1"/>
              </a:buClr>
              <a:buSzPct val="100000"/>
              <a:buNone/>
              <a:defRPr sz="17700" b="1">
                <a:solidFill>
                  <a:schemeClr val="dk1"/>
                </a:solidFill>
              </a:defRPr>
            </a:lvl9pPr>
          </a:lstStyle>
          <a:p>
            <a:endParaRPr/>
          </a:p>
        </p:txBody>
      </p:sp>
      <p:sp>
        <p:nvSpPr>
          <p:cNvPr id="7" name="Shape 7"/>
          <p:cNvSpPr txBox="1">
            <a:spLocks noGrp="1"/>
          </p:cNvSpPr>
          <p:nvPr>
            <p:ph type="body" idx="1"/>
          </p:nvPr>
        </p:nvSpPr>
        <p:spPr>
          <a:xfrm>
            <a:off x="2560301" y="8904172"/>
            <a:ext cx="46085366" cy="27641720"/>
          </a:xfrm>
          <a:prstGeom prst="rect">
            <a:avLst/>
          </a:prstGeom>
          <a:noFill/>
          <a:ln>
            <a:noFill/>
          </a:ln>
        </p:spPr>
        <p:txBody>
          <a:bodyPr lIns="448450" tIns="448450" rIns="448450" bIns="448450" anchor="t" anchorCtr="0"/>
          <a:lstStyle>
            <a:lvl1pPr lvl="0">
              <a:spcBef>
                <a:spcPts val="2900"/>
              </a:spcBef>
              <a:buClr>
                <a:schemeClr val="dk1"/>
              </a:buClr>
              <a:buSzPct val="100000"/>
              <a:defRPr sz="14700">
                <a:solidFill>
                  <a:schemeClr val="dk1"/>
                </a:solidFill>
              </a:defRPr>
            </a:lvl1pPr>
            <a:lvl2pPr lvl="1">
              <a:spcBef>
                <a:spcPts val="2400"/>
              </a:spcBef>
              <a:buClr>
                <a:schemeClr val="dk1"/>
              </a:buClr>
              <a:buSzPct val="100000"/>
              <a:defRPr sz="11800">
                <a:solidFill>
                  <a:schemeClr val="dk1"/>
                </a:solidFill>
              </a:defRPr>
            </a:lvl2pPr>
            <a:lvl3pPr lvl="2">
              <a:spcBef>
                <a:spcPts val="2400"/>
              </a:spcBef>
              <a:buClr>
                <a:schemeClr val="dk1"/>
              </a:buClr>
              <a:buSzPct val="100000"/>
              <a:defRPr sz="11800">
                <a:solidFill>
                  <a:schemeClr val="dk1"/>
                </a:solidFill>
              </a:defRPr>
            </a:lvl3pPr>
            <a:lvl4pPr lvl="3">
              <a:spcBef>
                <a:spcPts val="1800"/>
              </a:spcBef>
              <a:buClr>
                <a:schemeClr val="dk1"/>
              </a:buClr>
              <a:buSzPct val="100000"/>
              <a:defRPr sz="8800">
                <a:solidFill>
                  <a:schemeClr val="dk1"/>
                </a:solidFill>
              </a:defRPr>
            </a:lvl4pPr>
            <a:lvl5pPr lvl="4">
              <a:spcBef>
                <a:spcPts val="1800"/>
              </a:spcBef>
              <a:buClr>
                <a:schemeClr val="dk1"/>
              </a:buClr>
              <a:buSzPct val="100000"/>
              <a:defRPr sz="8800">
                <a:solidFill>
                  <a:schemeClr val="dk1"/>
                </a:solidFill>
              </a:defRPr>
            </a:lvl5pPr>
            <a:lvl6pPr lvl="5">
              <a:spcBef>
                <a:spcPts val="1800"/>
              </a:spcBef>
              <a:buClr>
                <a:schemeClr val="dk1"/>
              </a:buClr>
              <a:buSzPct val="100000"/>
              <a:defRPr sz="8800">
                <a:solidFill>
                  <a:schemeClr val="dk1"/>
                </a:solidFill>
              </a:defRPr>
            </a:lvl6pPr>
            <a:lvl7pPr lvl="6">
              <a:spcBef>
                <a:spcPts val="1800"/>
              </a:spcBef>
              <a:buClr>
                <a:schemeClr val="dk1"/>
              </a:buClr>
              <a:buSzPct val="100000"/>
              <a:defRPr sz="8800">
                <a:solidFill>
                  <a:schemeClr val="dk1"/>
                </a:solidFill>
              </a:defRPr>
            </a:lvl7pPr>
            <a:lvl8pPr lvl="7">
              <a:spcBef>
                <a:spcPts val="1800"/>
              </a:spcBef>
              <a:buClr>
                <a:schemeClr val="dk1"/>
              </a:buClr>
              <a:buSzPct val="100000"/>
              <a:defRPr sz="8800">
                <a:solidFill>
                  <a:schemeClr val="dk1"/>
                </a:solidFill>
              </a:defRPr>
            </a:lvl8pPr>
            <a:lvl9pPr lvl="8">
              <a:spcBef>
                <a:spcPts val="1800"/>
              </a:spcBef>
              <a:buClr>
                <a:schemeClr val="dk1"/>
              </a:buClr>
              <a:buSzPct val="100000"/>
              <a:defRPr sz="8800">
                <a:solidFill>
                  <a:schemeClr val="dk1"/>
                </a:solidFill>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1" r:id="rId3"/>
    <p:sldLayoutId id="2147483652" r:id="rId4"/>
    <p:sldLayoutId id="2147483653"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095"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095"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095"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095"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095"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095"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095"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095"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095"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095"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095"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095"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095"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095"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095"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095"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095"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095"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095"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1.jpeg"/><Relationship Id="rId7" Type="http://schemas.microsoft.com/office/2007/relationships/hdphoto" Target="../media/hdphoto1.wdp"/><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8.tiff"/><Relationship Id="rId5" Type="http://schemas.openxmlformats.org/officeDocument/2006/relationships/image" Target="../media/image3.png"/><Relationship Id="rId10" Type="http://schemas.openxmlformats.org/officeDocument/2006/relationships/image" Target="../media/image7.jpg"/><Relationship Id="rId4" Type="http://schemas.openxmlformats.org/officeDocument/2006/relationships/image" Target="../media/image2.jpeg"/><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CCCCC"/>
        </a:solidFill>
        <a:effectLst/>
      </p:bgPr>
    </p:bg>
    <p:spTree>
      <p:nvGrpSpPr>
        <p:cNvPr id="1" name="Shape 26"/>
        <p:cNvGrpSpPr/>
        <p:nvPr/>
      </p:nvGrpSpPr>
      <p:grpSpPr>
        <a:xfrm>
          <a:off x="0" y="0"/>
          <a:ext cx="0" cy="0"/>
          <a:chOff x="0" y="0"/>
          <a:chExt cx="0" cy="0"/>
        </a:xfrm>
      </p:grpSpPr>
      <p:sp>
        <p:nvSpPr>
          <p:cNvPr id="27" name="Shape 27"/>
          <p:cNvSpPr txBox="1">
            <a:spLocks noGrp="1"/>
          </p:cNvSpPr>
          <p:nvPr>
            <p:ph type="ctrTitle"/>
          </p:nvPr>
        </p:nvSpPr>
        <p:spPr>
          <a:xfrm>
            <a:off x="452120" y="466148"/>
            <a:ext cx="50216905" cy="2606588"/>
          </a:xfrm>
          <a:prstGeom prst="rect">
            <a:avLst/>
          </a:prstGeom>
          <a:solidFill>
            <a:schemeClr val="bg1"/>
          </a:solidFill>
        </p:spPr>
        <p:txBody>
          <a:bodyPr lIns="350484" tIns="350484" rIns="350484" bIns="350484" anchor="b" anchorCtr="0">
            <a:noAutofit/>
          </a:bodyPr>
          <a:lstStyle/>
          <a:p>
            <a:pPr lvl="0"/>
            <a:r>
              <a:rPr lang="en-GB" sz="3752" dirty="0">
                <a:solidFill>
                  <a:srgbClr val="FFFFFF"/>
                </a:solidFill>
              </a:rPr>
              <a:t/>
            </a:r>
            <a:br>
              <a:rPr lang="en-GB" sz="3752" dirty="0">
                <a:solidFill>
                  <a:srgbClr val="FFFFFF"/>
                </a:solidFill>
              </a:rPr>
            </a:br>
            <a:r>
              <a:rPr lang="en-GB" sz="3752" dirty="0">
                <a:solidFill>
                  <a:srgbClr val="FFFFFF"/>
                </a:solidFill>
              </a:rPr>
              <a:t/>
            </a:r>
            <a:br>
              <a:rPr lang="en-GB" sz="3752" dirty="0">
                <a:solidFill>
                  <a:srgbClr val="FFFFFF"/>
                </a:solidFill>
              </a:rPr>
            </a:br>
            <a:r>
              <a:rPr lang="en-GB" sz="3752" dirty="0">
                <a:solidFill>
                  <a:srgbClr val="FFFFFF"/>
                </a:solidFill>
              </a:rPr>
              <a:t/>
            </a:r>
            <a:br>
              <a:rPr lang="en-GB" sz="3752" dirty="0">
                <a:solidFill>
                  <a:srgbClr val="FFFFFF"/>
                </a:solidFill>
              </a:rPr>
            </a:br>
            <a:r>
              <a:rPr lang="en-GB" sz="3752" dirty="0">
                <a:solidFill>
                  <a:srgbClr val="FFFFFF"/>
                </a:solidFill>
              </a:rPr>
              <a:t/>
            </a:r>
            <a:br>
              <a:rPr lang="en-GB" sz="3752" dirty="0">
                <a:solidFill>
                  <a:srgbClr val="FFFFFF"/>
                </a:solidFill>
              </a:rPr>
            </a:br>
            <a:r>
              <a:rPr lang="en-GB" sz="3752" dirty="0">
                <a:solidFill>
                  <a:srgbClr val="FFFFFF"/>
                </a:solidFill>
              </a:rPr>
              <a:t/>
            </a:r>
            <a:br>
              <a:rPr lang="en-GB" sz="3752" dirty="0">
                <a:solidFill>
                  <a:srgbClr val="FFFFFF"/>
                </a:solidFill>
              </a:rPr>
            </a:br>
            <a:r>
              <a:rPr lang="en-GB" sz="3752" dirty="0">
                <a:solidFill>
                  <a:srgbClr val="FFFFFF"/>
                </a:solidFill>
              </a:rPr>
              <a:t/>
            </a:r>
            <a:br>
              <a:rPr lang="en-GB" sz="3752" dirty="0">
                <a:solidFill>
                  <a:srgbClr val="FFFFFF"/>
                </a:solidFill>
              </a:rPr>
            </a:br>
            <a:r>
              <a:rPr lang="en-GB" sz="3752" dirty="0">
                <a:solidFill>
                  <a:srgbClr val="FFFFFF"/>
                </a:solidFill>
              </a:rPr>
              <a:t/>
            </a:r>
            <a:br>
              <a:rPr lang="en-GB" sz="3752" dirty="0">
                <a:solidFill>
                  <a:srgbClr val="FFFFFF"/>
                </a:solidFill>
              </a:rPr>
            </a:br>
            <a:r>
              <a:rPr lang="en-GB" sz="3752" dirty="0">
                <a:solidFill>
                  <a:srgbClr val="FFFFFF"/>
                </a:solidFill>
              </a:rPr>
              <a:t/>
            </a:r>
            <a:br>
              <a:rPr lang="en-GB" sz="3752" dirty="0">
                <a:solidFill>
                  <a:srgbClr val="FFFFFF"/>
                </a:solidFill>
              </a:rPr>
            </a:br>
            <a:r>
              <a:rPr lang="en-GB" sz="3752" dirty="0">
                <a:solidFill>
                  <a:srgbClr val="FFFFFF"/>
                </a:solidFill>
              </a:rPr>
              <a:t/>
            </a:r>
            <a:br>
              <a:rPr lang="en-GB" sz="3752" dirty="0">
                <a:solidFill>
                  <a:srgbClr val="FFFFFF"/>
                </a:solidFill>
              </a:rPr>
            </a:br>
            <a:r>
              <a:rPr lang="en-GB" sz="3752" dirty="0">
                <a:solidFill>
                  <a:srgbClr val="FFFFFF"/>
                </a:solidFill>
              </a:rPr>
              <a:t/>
            </a:r>
            <a:br>
              <a:rPr lang="en-GB" sz="3752" dirty="0">
                <a:solidFill>
                  <a:srgbClr val="FFFFFF"/>
                </a:solidFill>
              </a:rPr>
            </a:br>
            <a:r>
              <a:rPr lang="en-GB" sz="3752" dirty="0">
                <a:solidFill>
                  <a:srgbClr val="FFFFFF"/>
                </a:solidFill>
              </a:rPr>
              <a:t/>
            </a:r>
            <a:br>
              <a:rPr lang="en-GB" sz="3752" dirty="0">
                <a:solidFill>
                  <a:srgbClr val="FFFFFF"/>
                </a:solidFill>
              </a:rPr>
            </a:br>
            <a:r>
              <a:rPr lang="en-GB" sz="3752" dirty="0">
                <a:solidFill>
                  <a:srgbClr val="FFFFFF"/>
                </a:solidFill>
              </a:rPr>
              <a:t/>
            </a:r>
            <a:br>
              <a:rPr lang="en-GB" sz="3752" dirty="0">
                <a:solidFill>
                  <a:srgbClr val="FFFFFF"/>
                </a:solidFill>
              </a:rPr>
            </a:br>
            <a:r>
              <a:rPr lang="en-GB" sz="3752" dirty="0">
                <a:solidFill>
                  <a:srgbClr val="FFFFFF"/>
                </a:solidFill>
              </a:rPr>
              <a:t/>
            </a:r>
            <a:br>
              <a:rPr lang="en-GB" sz="3752" dirty="0">
                <a:solidFill>
                  <a:srgbClr val="FFFFFF"/>
                </a:solidFill>
              </a:rPr>
            </a:br>
            <a:r>
              <a:rPr lang="en-GB" sz="5158" dirty="0">
                <a:solidFill>
                  <a:srgbClr val="4D2583"/>
                </a:solidFill>
              </a:rPr>
              <a:t/>
            </a:r>
            <a:br>
              <a:rPr lang="en-GB" sz="5158" dirty="0">
                <a:solidFill>
                  <a:srgbClr val="4D2583"/>
                </a:solidFill>
              </a:rPr>
            </a:br>
            <a:r>
              <a:rPr lang="en-GB" sz="5158" dirty="0">
                <a:solidFill>
                  <a:srgbClr val="4D2583"/>
                </a:solidFill>
              </a:rPr>
              <a:t/>
            </a:r>
            <a:br>
              <a:rPr lang="en-GB" sz="5158" dirty="0">
                <a:solidFill>
                  <a:srgbClr val="4D2583"/>
                </a:solidFill>
              </a:rPr>
            </a:br>
            <a:r>
              <a:rPr lang="en-GB" sz="5158" dirty="0">
                <a:solidFill>
                  <a:srgbClr val="4D2583"/>
                </a:solidFill>
              </a:rPr>
              <a:t/>
            </a:r>
            <a:br>
              <a:rPr lang="en-GB" sz="5158" dirty="0">
                <a:solidFill>
                  <a:srgbClr val="4D2583"/>
                </a:solidFill>
              </a:rPr>
            </a:br>
            <a:r>
              <a:rPr lang="en-GB" sz="5158" dirty="0">
                <a:solidFill>
                  <a:srgbClr val="4D2583"/>
                </a:solidFill>
              </a:rPr>
              <a:t/>
            </a:r>
            <a:br>
              <a:rPr lang="en-GB" sz="5158" dirty="0">
                <a:solidFill>
                  <a:srgbClr val="4D2583"/>
                </a:solidFill>
              </a:rPr>
            </a:br>
            <a:r>
              <a:rPr lang="en-US" sz="7000" dirty="0">
                <a:solidFill>
                  <a:srgbClr val="4D2583"/>
                </a:solidFill>
              </a:rPr>
              <a:t>Outcomes of Delirium and </a:t>
            </a:r>
            <a:r>
              <a:rPr lang="en-US" sz="7000" dirty="0" err="1">
                <a:solidFill>
                  <a:srgbClr val="4D2583"/>
                </a:solidFill>
              </a:rPr>
              <a:t>Subsyndromal</a:t>
            </a:r>
            <a:r>
              <a:rPr lang="en-US" sz="7000" dirty="0">
                <a:solidFill>
                  <a:srgbClr val="4D2583"/>
                </a:solidFill>
              </a:rPr>
              <a:t> Delirium in Older Medical Inpatients</a:t>
            </a:r>
            <a:r>
              <a:rPr lang="en-GB" sz="5158" dirty="0">
                <a:solidFill>
                  <a:srgbClr val="4D2583"/>
                </a:solidFill>
              </a:rPr>
              <a:t/>
            </a:r>
            <a:br>
              <a:rPr lang="en-GB" sz="5158" dirty="0">
                <a:solidFill>
                  <a:srgbClr val="4D2583"/>
                </a:solidFill>
              </a:rPr>
            </a:br>
            <a:r>
              <a:rPr lang="en-GB" sz="1876" dirty="0">
                <a:solidFill>
                  <a:srgbClr val="4D2583"/>
                </a:solidFill>
              </a:rPr>
              <a:t> </a:t>
            </a:r>
            <a:r>
              <a:rPr lang="en-GB" sz="3111" dirty="0">
                <a:solidFill>
                  <a:srgbClr val="4D2583"/>
                </a:solidFill>
                <a:latin typeface="Arial Hebrew" charset="-79"/>
                <a:ea typeface="Arial Hebrew" charset="-79"/>
                <a:cs typeface="Arial Hebrew" charset="-79"/>
              </a:rPr>
              <a:t>Robert De Santis</a:t>
            </a:r>
            <a:r>
              <a:rPr lang="en-GB" sz="3111" baseline="30000" dirty="0">
                <a:solidFill>
                  <a:srgbClr val="4D2583"/>
                </a:solidFill>
                <a:latin typeface="Arial Hebrew" charset="-79"/>
                <a:ea typeface="Arial Hebrew" charset="-79"/>
                <a:cs typeface="Arial Hebrew" charset="-79"/>
              </a:rPr>
              <a:t>1</a:t>
            </a:r>
            <a:r>
              <a:rPr lang="en-GB" sz="3111" dirty="0">
                <a:solidFill>
                  <a:srgbClr val="4D2583"/>
                </a:solidFill>
                <a:latin typeface="Arial Hebrew" charset="-79"/>
                <a:ea typeface="Arial Hebrew" charset="-79"/>
                <a:cs typeface="Arial Hebrew" charset="-79"/>
              </a:rPr>
              <a:t>, James Fitzgerald, </a:t>
            </a:r>
            <a:r>
              <a:rPr lang="en-GB" sz="3111" dirty="0" err="1">
                <a:solidFill>
                  <a:srgbClr val="4D2583"/>
                </a:solidFill>
                <a:latin typeface="Arial Hebrew" charset="-79"/>
                <a:ea typeface="Arial Hebrew" charset="-79"/>
                <a:cs typeface="Arial Hebrew" charset="-79"/>
              </a:rPr>
              <a:t>Dimitrios</a:t>
            </a:r>
            <a:r>
              <a:rPr lang="en-GB" sz="3111" dirty="0">
                <a:solidFill>
                  <a:srgbClr val="4D2583"/>
                </a:solidFill>
                <a:latin typeface="Arial Hebrew" charset="-79"/>
                <a:ea typeface="Arial Hebrew" charset="-79"/>
                <a:cs typeface="Arial Hebrew" charset="-79"/>
              </a:rPr>
              <a:t> </a:t>
            </a:r>
            <a:r>
              <a:rPr lang="en-GB" sz="3111" dirty="0" err="1">
                <a:solidFill>
                  <a:srgbClr val="4D2583"/>
                </a:solidFill>
                <a:latin typeface="Arial Hebrew" charset="-79"/>
                <a:ea typeface="Arial Hebrew" charset="-79"/>
                <a:cs typeface="Arial Hebrew" charset="-79"/>
              </a:rPr>
              <a:t>Adamis</a:t>
            </a:r>
            <a:r>
              <a:rPr lang="en-GB" sz="3111" dirty="0">
                <a:solidFill>
                  <a:srgbClr val="4D2583"/>
                </a:solidFill>
                <a:latin typeface="Arial Hebrew" charset="-79"/>
                <a:ea typeface="Arial Hebrew" charset="-79"/>
                <a:cs typeface="Arial Hebrew" charset="-79"/>
              </a:rPr>
              <a:t>, DW Molloy, Suzanne Timmons, David Meagher, Niamh O’Regan</a:t>
            </a:r>
            <a:r>
              <a:rPr lang="en-GB" sz="3111" baseline="30000" dirty="0">
                <a:solidFill>
                  <a:srgbClr val="4D2583"/>
                </a:solidFill>
                <a:latin typeface="Arial Hebrew" charset="-79"/>
                <a:ea typeface="Arial Hebrew" charset="-79"/>
                <a:cs typeface="Arial Hebrew" charset="-79"/>
              </a:rPr>
              <a:t>1</a:t>
            </a:r>
            <a:r>
              <a:rPr lang="en-GB" sz="3111" dirty="0">
                <a:solidFill>
                  <a:srgbClr val="4D2583"/>
                </a:solidFill>
              </a:rPr>
              <a:t/>
            </a:r>
            <a:br>
              <a:rPr lang="en-GB" sz="3111" dirty="0">
                <a:solidFill>
                  <a:srgbClr val="4D2583"/>
                </a:solidFill>
              </a:rPr>
            </a:br>
            <a:r>
              <a:rPr lang="en-GB" sz="3111" baseline="30000" dirty="0">
                <a:solidFill>
                  <a:srgbClr val="4D2583"/>
                </a:solidFill>
              </a:rPr>
              <a:t>1</a:t>
            </a:r>
            <a:r>
              <a:rPr lang="en-GB" sz="3111" dirty="0">
                <a:solidFill>
                  <a:srgbClr val="4D2583"/>
                </a:solidFill>
              </a:rPr>
              <a:t> St. Joseph’s Healthcare, </a:t>
            </a:r>
            <a:r>
              <a:rPr lang="en-GB" sz="3111" dirty="0" err="1">
                <a:solidFill>
                  <a:srgbClr val="4D2583"/>
                </a:solidFill>
              </a:rPr>
              <a:t>Schulich</a:t>
            </a:r>
            <a:r>
              <a:rPr lang="en-GB" sz="3111" dirty="0">
                <a:solidFill>
                  <a:srgbClr val="4D2583"/>
                </a:solidFill>
              </a:rPr>
              <a:t> School of Medicine and Dentistry, Western </a:t>
            </a:r>
            <a:r>
              <a:rPr lang="en-GB" sz="3111" dirty="0" smtClean="0">
                <a:solidFill>
                  <a:srgbClr val="4D2583"/>
                </a:solidFill>
              </a:rPr>
              <a:t>University </a:t>
            </a:r>
            <a:endParaRPr lang="en-GB" sz="3111" dirty="0">
              <a:solidFill>
                <a:srgbClr val="F6C852"/>
              </a:solidFill>
            </a:endParaRPr>
          </a:p>
        </p:txBody>
      </p:sp>
      <p:sp>
        <p:nvSpPr>
          <p:cNvPr id="28" name="Shape 28"/>
          <p:cNvSpPr txBox="1">
            <a:spLocks noGrp="1"/>
          </p:cNvSpPr>
          <p:nvPr>
            <p:ph type="ctrTitle"/>
          </p:nvPr>
        </p:nvSpPr>
        <p:spPr>
          <a:xfrm>
            <a:off x="36128589" y="3771139"/>
            <a:ext cx="14490000" cy="812000"/>
          </a:xfrm>
          <a:prstGeom prst="rect">
            <a:avLst/>
          </a:prstGeom>
          <a:solidFill>
            <a:srgbClr val="4C2483"/>
          </a:solidFill>
        </p:spPr>
        <p:txBody>
          <a:bodyPr lIns="350484" tIns="350484" rIns="350484" bIns="350484" anchor="ctr" anchorCtr="0">
            <a:noAutofit/>
          </a:bodyPr>
          <a:lstStyle/>
          <a:p>
            <a:r>
              <a:rPr lang="en-GB" sz="4500" dirty="0">
                <a:solidFill>
                  <a:srgbClr val="FFFFFF"/>
                </a:solidFill>
              </a:rPr>
              <a:t>Results</a:t>
            </a:r>
          </a:p>
        </p:txBody>
      </p:sp>
      <p:sp>
        <p:nvSpPr>
          <p:cNvPr id="29" name="Shape 29"/>
          <p:cNvSpPr txBox="1">
            <a:spLocks noGrp="1"/>
          </p:cNvSpPr>
          <p:nvPr>
            <p:ph type="ctrTitle"/>
          </p:nvPr>
        </p:nvSpPr>
        <p:spPr>
          <a:xfrm>
            <a:off x="453413" y="3778060"/>
            <a:ext cx="14489070" cy="812000"/>
          </a:xfrm>
          <a:prstGeom prst="rect">
            <a:avLst/>
          </a:prstGeom>
          <a:solidFill>
            <a:srgbClr val="4C2483"/>
          </a:solidFill>
        </p:spPr>
        <p:txBody>
          <a:bodyPr lIns="350484" tIns="350484" rIns="350484" bIns="350484" anchor="ctr" anchorCtr="0">
            <a:noAutofit/>
          </a:bodyPr>
          <a:lstStyle/>
          <a:p>
            <a:r>
              <a:rPr lang="en-GB" sz="4667" dirty="0">
                <a:solidFill>
                  <a:srgbClr val="FFFFFF"/>
                </a:solidFill>
              </a:rPr>
              <a:t>Study </a:t>
            </a:r>
            <a:r>
              <a:rPr lang="en-GB" sz="4500" dirty="0">
                <a:solidFill>
                  <a:srgbClr val="FFFFFF"/>
                </a:solidFill>
              </a:rPr>
              <a:t>Rationale</a:t>
            </a:r>
            <a:r>
              <a:rPr lang="en-GB" sz="4667" dirty="0">
                <a:solidFill>
                  <a:srgbClr val="FFFFFF"/>
                </a:solidFill>
              </a:rPr>
              <a:t> </a:t>
            </a:r>
          </a:p>
        </p:txBody>
      </p:sp>
      <p:sp>
        <p:nvSpPr>
          <p:cNvPr id="30" name="Shape 30"/>
          <p:cNvSpPr txBox="1">
            <a:spLocks noGrp="1"/>
          </p:cNvSpPr>
          <p:nvPr>
            <p:ph type="ctrTitle"/>
          </p:nvPr>
        </p:nvSpPr>
        <p:spPr>
          <a:xfrm>
            <a:off x="26093563" y="5188323"/>
            <a:ext cx="8921572" cy="10556586"/>
          </a:xfrm>
          <a:prstGeom prst="rect">
            <a:avLst/>
          </a:prstGeom>
          <a:solidFill>
            <a:schemeClr val="accent5">
              <a:lumMod val="40000"/>
              <a:lumOff val="60000"/>
            </a:schemeClr>
          </a:solidFill>
        </p:spPr>
        <p:txBody>
          <a:bodyPr lIns="350484" tIns="350484" rIns="350484" bIns="350484" anchor="ctr" anchorCtr="0">
            <a:noAutofit/>
          </a:bodyPr>
          <a:lstStyle/>
          <a:p>
            <a:pPr algn="l">
              <a:buClr>
                <a:schemeClr val="bg1"/>
              </a:buClr>
            </a:pPr>
            <a:r>
              <a:rPr lang="en-US" sz="3300" b="0" dirty="0">
                <a:solidFill>
                  <a:srgbClr val="000000"/>
                </a:solidFill>
              </a:rPr>
              <a:t>- It comprises 16 items which rate 13 severity features (from 0 to 3) and three diagnostic features (from 0 to 2 or 3)</a:t>
            </a:r>
            <a:br>
              <a:rPr lang="en-US" sz="3300" b="0" dirty="0">
                <a:solidFill>
                  <a:srgbClr val="000000"/>
                </a:solidFill>
              </a:rPr>
            </a:br>
            <a:r>
              <a:rPr lang="en-US" sz="3300" b="0" dirty="0">
                <a:solidFill>
                  <a:srgbClr val="000000"/>
                </a:solidFill>
              </a:rPr>
              <a:t/>
            </a:r>
            <a:br>
              <a:rPr lang="en-US" sz="3300" b="0" dirty="0">
                <a:solidFill>
                  <a:srgbClr val="000000"/>
                </a:solidFill>
              </a:rPr>
            </a:br>
            <a:r>
              <a:rPr lang="en-US" sz="3300" b="0" dirty="0">
                <a:solidFill>
                  <a:srgbClr val="000000"/>
                </a:solidFill>
              </a:rPr>
              <a:t>- It can distinguish delirium from other neuropsychiatric conditions, such as dementia and depression</a:t>
            </a:r>
            <a:br>
              <a:rPr lang="en-US" sz="3300" b="0" dirty="0">
                <a:solidFill>
                  <a:srgbClr val="000000"/>
                </a:solidFill>
              </a:rPr>
            </a:br>
            <a:r>
              <a:rPr lang="en-US" sz="3300" b="0" dirty="0">
                <a:solidFill>
                  <a:srgbClr val="000000"/>
                </a:solidFill>
              </a:rPr>
              <a:t/>
            </a:r>
            <a:br>
              <a:rPr lang="en-US" sz="3300" b="0" dirty="0">
                <a:solidFill>
                  <a:srgbClr val="000000"/>
                </a:solidFill>
              </a:rPr>
            </a:br>
            <a:r>
              <a:rPr lang="en-US" sz="3300" b="0" dirty="0">
                <a:solidFill>
                  <a:srgbClr val="000000"/>
                </a:solidFill>
              </a:rPr>
              <a:t>- FSD is present if severity score was ≥15 and / or if the total score was ≥18</a:t>
            </a:r>
            <a:br>
              <a:rPr lang="en-US" sz="3300" b="0" dirty="0">
                <a:solidFill>
                  <a:srgbClr val="000000"/>
                </a:solidFill>
              </a:rPr>
            </a:br>
            <a:r>
              <a:rPr lang="en-US" sz="3300" b="0" dirty="0">
                <a:solidFill>
                  <a:srgbClr val="000000"/>
                </a:solidFill>
              </a:rPr>
              <a:t/>
            </a:r>
            <a:br>
              <a:rPr lang="en-US" sz="3300" b="0" dirty="0">
                <a:solidFill>
                  <a:srgbClr val="000000"/>
                </a:solidFill>
              </a:rPr>
            </a:br>
            <a:r>
              <a:rPr lang="en-US" sz="3300" b="0" dirty="0">
                <a:solidFill>
                  <a:srgbClr val="000000"/>
                </a:solidFill>
              </a:rPr>
              <a:t>- SSD present if the DRS-R98 total score was between 6 and 17 (inclusive), and had acute onset and evidence of </a:t>
            </a:r>
            <a:r>
              <a:rPr lang="en-US" sz="3300" b="0" dirty="0" smtClean="0">
                <a:solidFill>
                  <a:srgbClr val="000000"/>
                </a:solidFill>
              </a:rPr>
              <a:t>inattention (This definition was based on previous work conducted by our research group</a:t>
            </a:r>
            <a:r>
              <a:rPr lang="en-US" sz="3300" baseline="30000" dirty="0" smtClean="0"/>
              <a:t>1.</a:t>
            </a:r>
            <a:r>
              <a:rPr lang="en-US" sz="3300" b="0" dirty="0" smtClean="0">
                <a:solidFill>
                  <a:srgbClr val="000000"/>
                </a:solidFill>
              </a:rPr>
              <a:t>)</a:t>
            </a:r>
            <a:r>
              <a:rPr lang="en-US" sz="3300" dirty="0">
                <a:solidFill>
                  <a:schemeClr val="bg1"/>
                </a:solidFill>
              </a:rPr>
              <a:t/>
            </a:r>
            <a:br>
              <a:rPr lang="en-US" sz="3300" dirty="0">
                <a:solidFill>
                  <a:schemeClr val="bg1"/>
                </a:solidFill>
              </a:rPr>
            </a:br>
            <a:endParaRPr sz="3300" dirty="0">
              <a:solidFill>
                <a:srgbClr val="F6C852"/>
              </a:solidFill>
            </a:endParaRPr>
          </a:p>
        </p:txBody>
      </p:sp>
      <p:sp>
        <p:nvSpPr>
          <p:cNvPr id="31" name="Shape 31"/>
          <p:cNvSpPr txBox="1">
            <a:spLocks noGrp="1"/>
          </p:cNvSpPr>
          <p:nvPr>
            <p:ph type="ctrTitle"/>
          </p:nvPr>
        </p:nvSpPr>
        <p:spPr>
          <a:xfrm>
            <a:off x="15705436" y="3752815"/>
            <a:ext cx="19779889" cy="812000"/>
          </a:xfrm>
          <a:prstGeom prst="rect">
            <a:avLst/>
          </a:prstGeom>
          <a:solidFill>
            <a:srgbClr val="4C2483"/>
          </a:solidFill>
        </p:spPr>
        <p:txBody>
          <a:bodyPr lIns="350484" tIns="350484" rIns="350484" bIns="350484" anchor="ctr" anchorCtr="0">
            <a:noAutofit/>
          </a:bodyPr>
          <a:lstStyle/>
          <a:p>
            <a:r>
              <a:rPr lang="en-GB" sz="4667" dirty="0">
                <a:solidFill>
                  <a:schemeClr val="bg1"/>
                </a:solidFill>
              </a:rPr>
              <a:t>Methods: </a:t>
            </a:r>
            <a:r>
              <a:rPr lang="en-US" altLang="x-none" sz="4667" dirty="0">
                <a:solidFill>
                  <a:schemeClr val="bg1"/>
                </a:solidFill>
                <a:latin typeface="Arial" charset="0"/>
              </a:rPr>
              <a:t>Delirium Rating Scale-Revised 98 (DRS-R98</a:t>
            </a:r>
            <a:endParaRPr lang="en-GB" sz="4667" dirty="0">
              <a:solidFill>
                <a:schemeClr val="bg1"/>
              </a:solidFill>
              <a:latin typeface="Times New Roman"/>
              <a:ea typeface="Times New Roman"/>
              <a:cs typeface="Times New Roman"/>
              <a:sym typeface="Times New Roman"/>
            </a:endParaRPr>
          </a:p>
        </p:txBody>
      </p:sp>
      <p:sp>
        <p:nvSpPr>
          <p:cNvPr id="32" name="Shape 32"/>
          <p:cNvSpPr txBox="1"/>
          <p:nvPr/>
        </p:nvSpPr>
        <p:spPr>
          <a:xfrm>
            <a:off x="453413" y="5225217"/>
            <a:ext cx="14489070" cy="8274698"/>
          </a:xfrm>
          <a:prstGeom prst="rect">
            <a:avLst/>
          </a:prstGeom>
          <a:solidFill>
            <a:srgbClr val="FFFFFF"/>
          </a:solidFill>
          <a:ln>
            <a:noFill/>
          </a:ln>
        </p:spPr>
        <p:txBody>
          <a:bodyPr lIns="71453" tIns="71453" rIns="71453" bIns="71453" anchor="t" anchorCtr="0">
            <a:noAutofit/>
          </a:bodyPr>
          <a:lstStyle/>
          <a:p>
            <a:endParaRPr lang="en-US" sz="3300" dirty="0"/>
          </a:p>
          <a:p>
            <a:r>
              <a:rPr lang="en-US" sz="3300" dirty="0"/>
              <a:t>-Delirium is a complex medical illness characterized </a:t>
            </a:r>
            <a:r>
              <a:rPr lang="en-US" sz="3300" dirty="0" smtClean="0"/>
              <a:t>by acute change in cognition with </a:t>
            </a:r>
            <a:r>
              <a:rPr lang="en-US" sz="3300" dirty="0"/>
              <a:t>inattention and </a:t>
            </a:r>
            <a:r>
              <a:rPr lang="en-US" sz="3300" dirty="0" smtClean="0"/>
              <a:t>fluctuating </a:t>
            </a:r>
            <a:r>
              <a:rPr lang="en-US" sz="3300" dirty="0"/>
              <a:t>symptoms</a:t>
            </a:r>
          </a:p>
          <a:p>
            <a:endParaRPr lang="en-US" sz="3300" dirty="0"/>
          </a:p>
          <a:p>
            <a:r>
              <a:rPr lang="en-US" sz="3300" dirty="0"/>
              <a:t>-</a:t>
            </a:r>
            <a:r>
              <a:rPr lang="en-US" sz="3300" dirty="0" err="1"/>
              <a:t>Subsyndromal</a:t>
            </a:r>
            <a:r>
              <a:rPr lang="en-US" sz="3300" dirty="0"/>
              <a:t> delirium (SSD is the  presence of certain delirium features without fully meeting full-</a:t>
            </a:r>
            <a:r>
              <a:rPr lang="en-US" sz="3300" dirty="0" err="1"/>
              <a:t>syndromal</a:t>
            </a:r>
            <a:r>
              <a:rPr lang="en-US" sz="3300" dirty="0"/>
              <a:t> delirium (FSD) thresholds.</a:t>
            </a:r>
          </a:p>
          <a:p>
            <a:endParaRPr lang="en-US" sz="3300" dirty="0"/>
          </a:p>
          <a:p>
            <a:r>
              <a:rPr lang="en-US" sz="3300" dirty="0"/>
              <a:t>- SSD is an important disease state to recognize </a:t>
            </a:r>
            <a:r>
              <a:rPr lang="en-US" sz="3300" dirty="0" smtClean="0"/>
              <a:t>because: </a:t>
            </a:r>
            <a:endParaRPr lang="en-US" sz="3300" dirty="0"/>
          </a:p>
          <a:p>
            <a:endParaRPr lang="en-US" sz="3300" dirty="0"/>
          </a:p>
          <a:p>
            <a:pPr marL="401993" indent="-401993">
              <a:buAutoNum type="arabicPeriod"/>
            </a:pPr>
            <a:r>
              <a:rPr lang="en-US" sz="3300" dirty="0"/>
              <a:t>SSD is prevalent across the acute hospital, occurring in 7-50%</a:t>
            </a:r>
            <a:r>
              <a:rPr lang="en-US" sz="3300" baseline="30000" dirty="0"/>
              <a:t>1</a:t>
            </a:r>
            <a:r>
              <a:rPr lang="en-US" sz="3300" dirty="0"/>
              <a:t>. (Variance is due </a:t>
            </a:r>
            <a:r>
              <a:rPr lang="en-US" sz="3300" dirty="0" smtClean="0"/>
              <a:t>to differences between different hospital settings studied and differences between the tools used for defining SSD.)</a:t>
            </a:r>
          </a:p>
          <a:p>
            <a:endParaRPr lang="en-US" sz="3300" baseline="30000" dirty="0"/>
          </a:p>
          <a:p>
            <a:pPr marL="401993" indent="-401993">
              <a:buAutoNum type="arabicPeriod"/>
            </a:pPr>
            <a:r>
              <a:rPr lang="en-US" sz="3300" dirty="0"/>
              <a:t>SSD is not a benign condition. Outcomes are shown to be intermediate between patients with no delirium and those with FSD</a:t>
            </a:r>
            <a:r>
              <a:rPr lang="en-US" sz="3300" baseline="30000" dirty="0"/>
              <a:t>2,3</a:t>
            </a:r>
          </a:p>
          <a:p>
            <a:pPr marL="401993" indent="-401993">
              <a:buAutoNum type="arabicPeriod"/>
            </a:pPr>
            <a:endParaRPr lang="en-US" sz="3300" baseline="30000" dirty="0"/>
          </a:p>
          <a:p>
            <a:pPr marL="401993" indent="-401993">
              <a:buAutoNum type="arabicPeriod"/>
            </a:pPr>
            <a:endParaRPr lang="en-US" sz="3300" baseline="30000" dirty="0"/>
          </a:p>
          <a:p>
            <a:pPr marL="401993" indent="-401993">
              <a:buAutoNum type="arabicPeriod"/>
            </a:pPr>
            <a:endParaRPr lang="en-US" sz="3300" baseline="30000" dirty="0"/>
          </a:p>
          <a:p>
            <a:pPr marL="401993" indent="-401993">
              <a:buAutoNum type="arabicPeriod"/>
            </a:pPr>
            <a:endParaRPr lang="en-US" sz="3300" baseline="30000" dirty="0"/>
          </a:p>
          <a:p>
            <a:pPr algn="just">
              <a:buClr>
                <a:schemeClr val="dk1"/>
              </a:buClr>
            </a:pPr>
            <a:endParaRPr lang="en-US" sz="3300" baseline="30000" dirty="0"/>
          </a:p>
        </p:txBody>
      </p:sp>
      <p:sp>
        <p:nvSpPr>
          <p:cNvPr id="33" name="Shape 33"/>
          <p:cNvSpPr txBox="1">
            <a:spLocks noGrp="1"/>
          </p:cNvSpPr>
          <p:nvPr>
            <p:ph type="ctrTitle"/>
          </p:nvPr>
        </p:nvSpPr>
        <p:spPr>
          <a:xfrm>
            <a:off x="18428306" y="47198204"/>
            <a:ext cx="29129329" cy="678816"/>
          </a:xfrm>
          <a:prstGeom prst="rect">
            <a:avLst/>
          </a:prstGeom>
          <a:solidFill>
            <a:srgbClr val="4C2483"/>
          </a:solidFill>
        </p:spPr>
        <p:txBody>
          <a:bodyPr lIns="350484" tIns="350484" rIns="350484" bIns="350484" anchor="t" anchorCtr="0">
            <a:noAutofit/>
          </a:bodyPr>
          <a:lstStyle/>
          <a:p>
            <a:pPr algn="l"/>
            <a:r>
              <a:rPr lang="en-GB" sz="1095" dirty="0">
                <a:solidFill>
                  <a:srgbClr val="F6C852"/>
                </a:solidFill>
              </a:rPr>
              <a:t> </a:t>
            </a:r>
          </a:p>
        </p:txBody>
      </p:sp>
      <p:sp>
        <p:nvSpPr>
          <p:cNvPr id="39" name="Shape 39"/>
          <p:cNvSpPr txBox="1"/>
          <p:nvPr/>
        </p:nvSpPr>
        <p:spPr>
          <a:xfrm>
            <a:off x="36051539" y="29566935"/>
            <a:ext cx="14532000" cy="2418587"/>
          </a:xfrm>
          <a:prstGeom prst="rect">
            <a:avLst/>
          </a:prstGeom>
          <a:noFill/>
          <a:ln>
            <a:noFill/>
          </a:ln>
        </p:spPr>
        <p:txBody>
          <a:bodyPr lIns="71453" tIns="71453" rIns="71453" bIns="71453" anchor="t" anchorCtr="0">
            <a:noAutofit/>
          </a:bodyPr>
          <a:lstStyle/>
          <a:p>
            <a:endParaRPr sz="1378"/>
          </a:p>
        </p:txBody>
      </p:sp>
      <p:sp>
        <p:nvSpPr>
          <p:cNvPr id="40" name="Shape 40"/>
          <p:cNvSpPr txBox="1"/>
          <p:nvPr/>
        </p:nvSpPr>
        <p:spPr>
          <a:xfrm>
            <a:off x="36129600" y="5188322"/>
            <a:ext cx="14490000" cy="13860000"/>
          </a:xfrm>
          <a:prstGeom prst="rect">
            <a:avLst/>
          </a:prstGeom>
          <a:solidFill>
            <a:srgbClr val="FFFFFF"/>
          </a:solidFill>
          <a:ln>
            <a:noFill/>
          </a:ln>
        </p:spPr>
        <p:txBody>
          <a:bodyPr lIns="71453" tIns="71453" rIns="71453" bIns="71453" anchor="t" anchorCtr="0">
            <a:noAutofit/>
          </a:bodyPr>
          <a:lstStyle/>
          <a:p>
            <a:endParaRPr lang="en-US" sz="2187" dirty="0"/>
          </a:p>
        </p:txBody>
      </p:sp>
      <p:sp>
        <p:nvSpPr>
          <p:cNvPr id="45" name="Shape 29"/>
          <p:cNvSpPr txBox="1">
            <a:spLocks/>
          </p:cNvSpPr>
          <p:nvPr/>
        </p:nvSpPr>
        <p:spPr>
          <a:xfrm>
            <a:off x="452117" y="18709762"/>
            <a:ext cx="14489070" cy="812000"/>
          </a:xfrm>
          <a:prstGeom prst="rect">
            <a:avLst/>
          </a:prstGeom>
          <a:solidFill>
            <a:srgbClr val="4C2483"/>
          </a:solidFill>
          <a:ln>
            <a:noFill/>
          </a:ln>
        </p:spPr>
        <p:txBody>
          <a:bodyPr lIns="350484" tIns="350484" rIns="350484" bIns="350484"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ct val="100000"/>
              <a:buNone/>
              <a:defRPr sz="23500" b="1" i="0" u="none" strike="noStrike" cap="none">
                <a:solidFill>
                  <a:schemeClr val="dk1"/>
                </a:solidFill>
                <a:latin typeface="Arial"/>
                <a:ea typeface="Arial"/>
                <a:cs typeface="Arial"/>
                <a:sym typeface="Arial"/>
              </a:defRPr>
            </a:lvl1pPr>
            <a:lvl2pPr lvl="1" algn="ctr">
              <a:spcBef>
                <a:spcPts val="0"/>
              </a:spcBef>
              <a:buClr>
                <a:schemeClr val="dk1"/>
              </a:buClr>
              <a:buSzPct val="100000"/>
              <a:buNone/>
              <a:defRPr sz="23500" b="1">
                <a:solidFill>
                  <a:schemeClr val="dk1"/>
                </a:solidFill>
              </a:defRPr>
            </a:lvl2pPr>
            <a:lvl3pPr lvl="2" algn="ctr">
              <a:spcBef>
                <a:spcPts val="0"/>
              </a:spcBef>
              <a:buClr>
                <a:schemeClr val="dk1"/>
              </a:buClr>
              <a:buSzPct val="100000"/>
              <a:buNone/>
              <a:defRPr sz="23500" b="1">
                <a:solidFill>
                  <a:schemeClr val="dk1"/>
                </a:solidFill>
              </a:defRPr>
            </a:lvl3pPr>
            <a:lvl4pPr lvl="3" algn="ctr">
              <a:spcBef>
                <a:spcPts val="0"/>
              </a:spcBef>
              <a:buClr>
                <a:schemeClr val="dk1"/>
              </a:buClr>
              <a:buSzPct val="100000"/>
              <a:buNone/>
              <a:defRPr sz="23500" b="1">
                <a:solidFill>
                  <a:schemeClr val="dk1"/>
                </a:solidFill>
              </a:defRPr>
            </a:lvl4pPr>
            <a:lvl5pPr lvl="4" algn="ctr">
              <a:spcBef>
                <a:spcPts val="0"/>
              </a:spcBef>
              <a:buClr>
                <a:schemeClr val="dk1"/>
              </a:buClr>
              <a:buSzPct val="100000"/>
              <a:buNone/>
              <a:defRPr sz="23500" b="1">
                <a:solidFill>
                  <a:schemeClr val="dk1"/>
                </a:solidFill>
              </a:defRPr>
            </a:lvl5pPr>
            <a:lvl6pPr lvl="5" algn="ctr">
              <a:spcBef>
                <a:spcPts val="0"/>
              </a:spcBef>
              <a:buClr>
                <a:schemeClr val="dk1"/>
              </a:buClr>
              <a:buSzPct val="100000"/>
              <a:buNone/>
              <a:defRPr sz="23500" b="1">
                <a:solidFill>
                  <a:schemeClr val="dk1"/>
                </a:solidFill>
              </a:defRPr>
            </a:lvl6pPr>
            <a:lvl7pPr lvl="6" algn="ctr">
              <a:spcBef>
                <a:spcPts val="0"/>
              </a:spcBef>
              <a:buClr>
                <a:schemeClr val="dk1"/>
              </a:buClr>
              <a:buSzPct val="100000"/>
              <a:buNone/>
              <a:defRPr sz="23500" b="1">
                <a:solidFill>
                  <a:schemeClr val="dk1"/>
                </a:solidFill>
              </a:defRPr>
            </a:lvl7pPr>
            <a:lvl8pPr lvl="7" algn="ctr">
              <a:spcBef>
                <a:spcPts val="0"/>
              </a:spcBef>
              <a:buClr>
                <a:schemeClr val="dk1"/>
              </a:buClr>
              <a:buSzPct val="100000"/>
              <a:buNone/>
              <a:defRPr sz="23500" b="1">
                <a:solidFill>
                  <a:schemeClr val="dk1"/>
                </a:solidFill>
              </a:defRPr>
            </a:lvl8pPr>
            <a:lvl9pPr lvl="8" algn="ctr">
              <a:spcBef>
                <a:spcPts val="0"/>
              </a:spcBef>
              <a:buClr>
                <a:schemeClr val="dk1"/>
              </a:buClr>
              <a:buSzPct val="100000"/>
              <a:buNone/>
              <a:defRPr sz="23500" b="1">
                <a:solidFill>
                  <a:schemeClr val="dk1"/>
                </a:solidFill>
              </a:defRPr>
            </a:lvl9pPr>
          </a:lstStyle>
          <a:p>
            <a:r>
              <a:rPr lang="en-GB" sz="4500" dirty="0">
                <a:solidFill>
                  <a:schemeClr val="bg1"/>
                </a:solidFill>
              </a:rPr>
              <a:t>Methods</a:t>
            </a:r>
            <a:r>
              <a:rPr lang="en-GB" sz="2813" dirty="0">
                <a:solidFill>
                  <a:srgbClr val="F6C852"/>
                </a:solidFill>
              </a:rPr>
              <a:t> </a:t>
            </a:r>
            <a:r>
              <a:rPr lang="en-GB" sz="2657" dirty="0">
                <a:solidFill>
                  <a:srgbClr val="FFFFFF"/>
                </a:solidFill>
              </a:rPr>
              <a:t> </a:t>
            </a:r>
          </a:p>
        </p:txBody>
      </p:sp>
      <p:sp>
        <p:nvSpPr>
          <p:cNvPr id="49" name="Shape 29"/>
          <p:cNvSpPr txBox="1">
            <a:spLocks/>
          </p:cNvSpPr>
          <p:nvPr/>
        </p:nvSpPr>
        <p:spPr>
          <a:xfrm>
            <a:off x="452117" y="14128433"/>
            <a:ext cx="14489070" cy="812000"/>
          </a:xfrm>
          <a:prstGeom prst="rect">
            <a:avLst/>
          </a:prstGeom>
          <a:solidFill>
            <a:srgbClr val="4C2483"/>
          </a:solidFill>
          <a:ln>
            <a:noFill/>
          </a:ln>
        </p:spPr>
        <p:txBody>
          <a:bodyPr lIns="350484" tIns="350484" rIns="350484" bIns="350484"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ct val="100000"/>
              <a:buNone/>
              <a:defRPr sz="23500" b="1" i="0" u="none" strike="noStrike" cap="none">
                <a:solidFill>
                  <a:schemeClr val="dk1"/>
                </a:solidFill>
                <a:latin typeface="Arial"/>
                <a:ea typeface="Arial"/>
                <a:cs typeface="Arial"/>
                <a:sym typeface="Arial"/>
              </a:defRPr>
            </a:lvl1pPr>
            <a:lvl2pPr lvl="1" algn="ctr">
              <a:spcBef>
                <a:spcPts val="0"/>
              </a:spcBef>
              <a:buClr>
                <a:schemeClr val="dk1"/>
              </a:buClr>
              <a:buSzPct val="100000"/>
              <a:buNone/>
              <a:defRPr sz="23500" b="1">
                <a:solidFill>
                  <a:schemeClr val="dk1"/>
                </a:solidFill>
              </a:defRPr>
            </a:lvl2pPr>
            <a:lvl3pPr lvl="2" algn="ctr">
              <a:spcBef>
                <a:spcPts val="0"/>
              </a:spcBef>
              <a:buClr>
                <a:schemeClr val="dk1"/>
              </a:buClr>
              <a:buSzPct val="100000"/>
              <a:buNone/>
              <a:defRPr sz="23500" b="1">
                <a:solidFill>
                  <a:schemeClr val="dk1"/>
                </a:solidFill>
              </a:defRPr>
            </a:lvl3pPr>
            <a:lvl4pPr lvl="3" algn="ctr">
              <a:spcBef>
                <a:spcPts val="0"/>
              </a:spcBef>
              <a:buClr>
                <a:schemeClr val="dk1"/>
              </a:buClr>
              <a:buSzPct val="100000"/>
              <a:buNone/>
              <a:defRPr sz="23500" b="1">
                <a:solidFill>
                  <a:schemeClr val="dk1"/>
                </a:solidFill>
              </a:defRPr>
            </a:lvl4pPr>
            <a:lvl5pPr lvl="4" algn="ctr">
              <a:spcBef>
                <a:spcPts val="0"/>
              </a:spcBef>
              <a:buClr>
                <a:schemeClr val="dk1"/>
              </a:buClr>
              <a:buSzPct val="100000"/>
              <a:buNone/>
              <a:defRPr sz="23500" b="1">
                <a:solidFill>
                  <a:schemeClr val="dk1"/>
                </a:solidFill>
              </a:defRPr>
            </a:lvl5pPr>
            <a:lvl6pPr lvl="5" algn="ctr">
              <a:spcBef>
                <a:spcPts val="0"/>
              </a:spcBef>
              <a:buClr>
                <a:schemeClr val="dk1"/>
              </a:buClr>
              <a:buSzPct val="100000"/>
              <a:buNone/>
              <a:defRPr sz="23500" b="1">
                <a:solidFill>
                  <a:schemeClr val="dk1"/>
                </a:solidFill>
              </a:defRPr>
            </a:lvl6pPr>
            <a:lvl7pPr lvl="6" algn="ctr">
              <a:spcBef>
                <a:spcPts val="0"/>
              </a:spcBef>
              <a:buClr>
                <a:schemeClr val="dk1"/>
              </a:buClr>
              <a:buSzPct val="100000"/>
              <a:buNone/>
              <a:defRPr sz="23500" b="1">
                <a:solidFill>
                  <a:schemeClr val="dk1"/>
                </a:solidFill>
              </a:defRPr>
            </a:lvl7pPr>
            <a:lvl8pPr lvl="7" algn="ctr">
              <a:spcBef>
                <a:spcPts val="0"/>
              </a:spcBef>
              <a:buClr>
                <a:schemeClr val="dk1"/>
              </a:buClr>
              <a:buSzPct val="100000"/>
              <a:buNone/>
              <a:defRPr sz="23500" b="1">
                <a:solidFill>
                  <a:schemeClr val="dk1"/>
                </a:solidFill>
              </a:defRPr>
            </a:lvl8pPr>
            <a:lvl9pPr lvl="8" algn="ctr">
              <a:spcBef>
                <a:spcPts val="0"/>
              </a:spcBef>
              <a:buClr>
                <a:schemeClr val="dk1"/>
              </a:buClr>
              <a:buSzPct val="100000"/>
              <a:buNone/>
              <a:defRPr sz="23500" b="1">
                <a:solidFill>
                  <a:schemeClr val="dk1"/>
                </a:solidFill>
              </a:defRPr>
            </a:lvl9pPr>
          </a:lstStyle>
          <a:p>
            <a:r>
              <a:rPr lang="en-GB" sz="4500" dirty="0">
                <a:solidFill>
                  <a:schemeClr val="bg1"/>
                </a:solidFill>
              </a:rPr>
              <a:t>Purpose</a:t>
            </a:r>
            <a:r>
              <a:rPr lang="en-GB" sz="4667" dirty="0">
                <a:solidFill>
                  <a:schemeClr val="bg1"/>
                </a:solidFill>
              </a:rPr>
              <a:t> </a:t>
            </a:r>
            <a:r>
              <a:rPr lang="en-GB" sz="4667" dirty="0">
                <a:solidFill>
                  <a:srgbClr val="F6C852"/>
                </a:solidFill>
              </a:rPr>
              <a:t> </a:t>
            </a:r>
            <a:r>
              <a:rPr lang="en-GB" sz="4667" dirty="0">
                <a:solidFill>
                  <a:srgbClr val="FFFFFF"/>
                </a:solidFill>
              </a:rPr>
              <a:t> </a:t>
            </a:r>
          </a:p>
        </p:txBody>
      </p:sp>
      <p:sp>
        <p:nvSpPr>
          <p:cNvPr id="5" name="TextBox 4"/>
          <p:cNvSpPr txBox="1"/>
          <p:nvPr/>
        </p:nvSpPr>
        <p:spPr>
          <a:xfrm>
            <a:off x="29094593" y="6065270"/>
            <a:ext cx="184731" cy="304379"/>
          </a:xfrm>
          <a:prstGeom prst="rect">
            <a:avLst/>
          </a:prstGeom>
          <a:noFill/>
        </p:spPr>
        <p:txBody>
          <a:bodyPr wrap="none" rtlCol="0">
            <a:spAutoFit/>
          </a:bodyPr>
          <a:lstStyle/>
          <a:p>
            <a:endParaRPr lang="en-US" sz="1378" dirty="0"/>
          </a:p>
        </p:txBody>
      </p:sp>
      <p:sp>
        <p:nvSpPr>
          <p:cNvPr id="35" name="Shape 31"/>
          <p:cNvSpPr txBox="1">
            <a:spLocks/>
          </p:cNvSpPr>
          <p:nvPr/>
        </p:nvSpPr>
        <p:spPr>
          <a:xfrm>
            <a:off x="15706800" y="16288681"/>
            <a:ext cx="19779200" cy="812000"/>
          </a:xfrm>
          <a:prstGeom prst="rect">
            <a:avLst/>
          </a:prstGeom>
          <a:solidFill>
            <a:srgbClr val="4C2483"/>
          </a:solidFill>
          <a:ln>
            <a:noFill/>
          </a:ln>
        </p:spPr>
        <p:txBody>
          <a:bodyPr lIns="350484" tIns="350484" rIns="350484" bIns="350484"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ct val="100000"/>
              <a:buNone/>
              <a:defRPr sz="23500" b="1" i="0" u="none" strike="noStrike" cap="none">
                <a:solidFill>
                  <a:schemeClr val="dk1"/>
                </a:solidFill>
                <a:latin typeface="Arial"/>
                <a:ea typeface="Arial"/>
                <a:cs typeface="Arial"/>
                <a:sym typeface="Arial"/>
              </a:defRPr>
            </a:lvl1pPr>
            <a:lvl2pPr lvl="1" algn="ctr">
              <a:spcBef>
                <a:spcPts val="0"/>
              </a:spcBef>
              <a:buClr>
                <a:schemeClr val="dk1"/>
              </a:buClr>
              <a:buSzPct val="100000"/>
              <a:buNone/>
              <a:defRPr sz="23500" b="1">
                <a:solidFill>
                  <a:schemeClr val="dk1"/>
                </a:solidFill>
              </a:defRPr>
            </a:lvl2pPr>
            <a:lvl3pPr lvl="2" algn="ctr">
              <a:spcBef>
                <a:spcPts val="0"/>
              </a:spcBef>
              <a:buClr>
                <a:schemeClr val="dk1"/>
              </a:buClr>
              <a:buSzPct val="100000"/>
              <a:buNone/>
              <a:defRPr sz="23500" b="1">
                <a:solidFill>
                  <a:schemeClr val="dk1"/>
                </a:solidFill>
              </a:defRPr>
            </a:lvl3pPr>
            <a:lvl4pPr lvl="3" algn="ctr">
              <a:spcBef>
                <a:spcPts val="0"/>
              </a:spcBef>
              <a:buClr>
                <a:schemeClr val="dk1"/>
              </a:buClr>
              <a:buSzPct val="100000"/>
              <a:buNone/>
              <a:defRPr sz="23500" b="1">
                <a:solidFill>
                  <a:schemeClr val="dk1"/>
                </a:solidFill>
              </a:defRPr>
            </a:lvl4pPr>
            <a:lvl5pPr lvl="4" algn="ctr">
              <a:spcBef>
                <a:spcPts val="0"/>
              </a:spcBef>
              <a:buClr>
                <a:schemeClr val="dk1"/>
              </a:buClr>
              <a:buSzPct val="100000"/>
              <a:buNone/>
              <a:defRPr sz="23500" b="1">
                <a:solidFill>
                  <a:schemeClr val="dk1"/>
                </a:solidFill>
              </a:defRPr>
            </a:lvl5pPr>
            <a:lvl6pPr lvl="5" algn="ctr">
              <a:spcBef>
                <a:spcPts val="0"/>
              </a:spcBef>
              <a:buClr>
                <a:schemeClr val="dk1"/>
              </a:buClr>
              <a:buSzPct val="100000"/>
              <a:buNone/>
              <a:defRPr sz="23500" b="1">
                <a:solidFill>
                  <a:schemeClr val="dk1"/>
                </a:solidFill>
              </a:defRPr>
            </a:lvl6pPr>
            <a:lvl7pPr lvl="6" algn="ctr">
              <a:spcBef>
                <a:spcPts val="0"/>
              </a:spcBef>
              <a:buClr>
                <a:schemeClr val="dk1"/>
              </a:buClr>
              <a:buSzPct val="100000"/>
              <a:buNone/>
              <a:defRPr sz="23500" b="1">
                <a:solidFill>
                  <a:schemeClr val="dk1"/>
                </a:solidFill>
              </a:defRPr>
            </a:lvl7pPr>
            <a:lvl8pPr lvl="7" algn="ctr">
              <a:spcBef>
                <a:spcPts val="0"/>
              </a:spcBef>
              <a:buClr>
                <a:schemeClr val="dk1"/>
              </a:buClr>
              <a:buSzPct val="100000"/>
              <a:buNone/>
              <a:defRPr sz="23500" b="1">
                <a:solidFill>
                  <a:schemeClr val="dk1"/>
                </a:solidFill>
              </a:defRPr>
            </a:lvl8pPr>
            <a:lvl9pPr lvl="8" algn="ctr">
              <a:spcBef>
                <a:spcPts val="0"/>
              </a:spcBef>
              <a:buClr>
                <a:schemeClr val="dk1"/>
              </a:buClr>
              <a:buSzPct val="100000"/>
              <a:buNone/>
              <a:defRPr sz="23500" b="1">
                <a:solidFill>
                  <a:schemeClr val="dk1"/>
                </a:solidFill>
              </a:defRPr>
            </a:lvl9pPr>
          </a:lstStyle>
          <a:p>
            <a:r>
              <a:rPr lang="en-GB" sz="4500" dirty="0">
                <a:solidFill>
                  <a:schemeClr val="bg1"/>
                </a:solidFill>
              </a:rPr>
              <a:t>Results: Patient Inclusion</a:t>
            </a:r>
            <a:endParaRPr lang="en-GB" sz="4500" dirty="0">
              <a:solidFill>
                <a:schemeClr val="bg1"/>
              </a:solidFill>
              <a:latin typeface="Times New Roman"/>
              <a:ea typeface="Times New Roman"/>
              <a:cs typeface="Times New Roman"/>
              <a:sym typeface="Times New Roman"/>
            </a:endParaRPr>
          </a:p>
        </p:txBody>
      </p:sp>
      <p:sp>
        <p:nvSpPr>
          <p:cNvPr id="50" name="Shape 31"/>
          <p:cNvSpPr txBox="1">
            <a:spLocks/>
          </p:cNvSpPr>
          <p:nvPr/>
        </p:nvSpPr>
        <p:spPr>
          <a:xfrm>
            <a:off x="15706121" y="29581374"/>
            <a:ext cx="19779200" cy="6740520"/>
          </a:xfrm>
          <a:prstGeom prst="rect">
            <a:avLst/>
          </a:prstGeom>
          <a:solidFill>
            <a:srgbClr val="4C2483"/>
          </a:solidFill>
          <a:ln>
            <a:noFill/>
          </a:ln>
        </p:spPr>
        <p:txBody>
          <a:bodyPr lIns="350484" tIns="350484" rIns="350484" bIns="350484"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ct val="100000"/>
              <a:buNone/>
              <a:defRPr sz="23500" b="1" i="0" u="none" strike="noStrike" cap="none">
                <a:solidFill>
                  <a:schemeClr val="dk1"/>
                </a:solidFill>
                <a:latin typeface="Arial"/>
                <a:ea typeface="Arial"/>
                <a:cs typeface="Arial"/>
                <a:sym typeface="Arial"/>
              </a:defRPr>
            </a:lvl1pPr>
            <a:lvl2pPr lvl="1" algn="ctr">
              <a:spcBef>
                <a:spcPts val="0"/>
              </a:spcBef>
              <a:buClr>
                <a:schemeClr val="dk1"/>
              </a:buClr>
              <a:buSzPct val="100000"/>
              <a:buNone/>
              <a:defRPr sz="23500" b="1">
                <a:solidFill>
                  <a:schemeClr val="dk1"/>
                </a:solidFill>
              </a:defRPr>
            </a:lvl2pPr>
            <a:lvl3pPr lvl="2" algn="ctr">
              <a:spcBef>
                <a:spcPts val="0"/>
              </a:spcBef>
              <a:buClr>
                <a:schemeClr val="dk1"/>
              </a:buClr>
              <a:buSzPct val="100000"/>
              <a:buNone/>
              <a:defRPr sz="23500" b="1">
                <a:solidFill>
                  <a:schemeClr val="dk1"/>
                </a:solidFill>
              </a:defRPr>
            </a:lvl3pPr>
            <a:lvl4pPr lvl="3" algn="ctr">
              <a:spcBef>
                <a:spcPts val="0"/>
              </a:spcBef>
              <a:buClr>
                <a:schemeClr val="dk1"/>
              </a:buClr>
              <a:buSzPct val="100000"/>
              <a:buNone/>
              <a:defRPr sz="23500" b="1">
                <a:solidFill>
                  <a:schemeClr val="dk1"/>
                </a:solidFill>
              </a:defRPr>
            </a:lvl4pPr>
            <a:lvl5pPr lvl="4" algn="ctr">
              <a:spcBef>
                <a:spcPts val="0"/>
              </a:spcBef>
              <a:buClr>
                <a:schemeClr val="dk1"/>
              </a:buClr>
              <a:buSzPct val="100000"/>
              <a:buNone/>
              <a:defRPr sz="23500" b="1">
                <a:solidFill>
                  <a:schemeClr val="dk1"/>
                </a:solidFill>
              </a:defRPr>
            </a:lvl5pPr>
            <a:lvl6pPr lvl="5" algn="ctr">
              <a:spcBef>
                <a:spcPts val="0"/>
              </a:spcBef>
              <a:buClr>
                <a:schemeClr val="dk1"/>
              </a:buClr>
              <a:buSzPct val="100000"/>
              <a:buNone/>
              <a:defRPr sz="23500" b="1">
                <a:solidFill>
                  <a:schemeClr val="dk1"/>
                </a:solidFill>
              </a:defRPr>
            </a:lvl6pPr>
            <a:lvl7pPr lvl="6" algn="ctr">
              <a:spcBef>
                <a:spcPts val="0"/>
              </a:spcBef>
              <a:buClr>
                <a:schemeClr val="dk1"/>
              </a:buClr>
              <a:buSzPct val="100000"/>
              <a:buNone/>
              <a:defRPr sz="23500" b="1">
                <a:solidFill>
                  <a:schemeClr val="dk1"/>
                </a:solidFill>
              </a:defRPr>
            </a:lvl7pPr>
            <a:lvl8pPr lvl="7" algn="ctr">
              <a:spcBef>
                <a:spcPts val="0"/>
              </a:spcBef>
              <a:buClr>
                <a:schemeClr val="dk1"/>
              </a:buClr>
              <a:buSzPct val="100000"/>
              <a:buNone/>
              <a:defRPr sz="23500" b="1">
                <a:solidFill>
                  <a:schemeClr val="dk1"/>
                </a:solidFill>
              </a:defRPr>
            </a:lvl8pPr>
            <a:lvl9pPr lvl="8" algn="ctr">
              <a:spcBef>
                <a:spcPts val="0"/>
              </a:spcBef>
              <a:buClr>
                <a:schemeClr val="dk1"/>
              </a:buClr>
              <a:buSzPct val="100000"/>
              <a:buNone/>
              <a:defRPr sz="23500" b="1">
                <a:solidFill>
                  <a:schemeClr val="dk1"/>
                </a:solidFill>
              </a:defRPr>
            </a:lvl9pPr>
          </a:lstStyle>
          <a:p>
            <a:r>
              <a:rPr lang="en-GB" sz="2657">
                <a:solidFill>
                  <a:schemeClr val="bg1"/>
                </a:solidFill>
                <a:latin typeface="Times New Roman"/>
                <a:ea typeface="Times New Roman"/>
                <a:cs typeface="Times New Roman"/>
                <a:sym typeface="Times New Roman"/>
              </a:rPr>
              <a:t>                               </a:t>
            </a:r>
            <a:endParaRPr lang="en-GB" sz="2657" dirty="0">
              <a:solidFill>
                <a:schemeClr val="bg1"/>
              </a:solidFill>
              <a:latin typeface="Times New Roman"/>
              <a:ea typeface="Times New Roman"/>
              <a:cs typeface="Times New Roman"/>
              <a:sym typeface="Times New Roman"/>
            </a:endParaRPr>
          </a:p>
        </p:txBody>
      </p:sp>
      <p:sp>
        <p:nvSpPr>
          <p:cNvPr id="60" name="Shape 28"/>
          <p:cNvSpPr txBox="1">
            <a:spLocks/>
          </p:cNvSpPr>
          <p:nvPr/>
        </p:nvSpPr>
        <p:spPr>
          <a:xfrm>
            <a:off x="36129600" y="19776562"/>
            <a:ext cx="14490000" cy="812000"/>
          </a:xfrm>
          <a:prstGeom prst="rect">
            <a:avLst/>
          </a:prstGeom>
          <a:solidFill>
            <a:srgbClr val="4C2483"/>
          </a:solidFill>
          <a:ln>
            <a:noFill/>
          </a:ln>
        </p:spPr>
        <p:txBody>
          <a:bodyPr lIns="350484" tIns="350484" rIns="350484" bIns="350484"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ct val="100000"/>
              <a:buNone/>
              <a:defRPr sz="23500" b="1" i="0" u="none" strike="noStrike" cap="none">
                <a:solidFill>
                  <a:schemeClr val="dk1"/>
                </a:solidFill>
                <a:latin typeface="Arial"/>
                <a:ea typeface="Arial"/>
                <a:cs typeface="Arial"/>
                <a:sym typeface="Arial"/>
              </a:defRPr>
            </a:lvl1pPr>
            <a:lvl2pPr lvl="1" algn="ctr">
              <a:spcBef>
                <a:spcPts val="0"/>
              </a:spcBef>
              <a:buClr>
                <a:schemeClr val="dk1"/>
              </a:buClr>
              <a:buSzPct val="100000"/>
              <a:buNone/>
              <a:defRPr sz="23500" b="1">
                <a:solidFill>
                  <a:schemeClr val="dk1"/>
                </a:solidFill>
              </a:defRPr>
            </a:lvl2pPr>
            <a:lvl3pPr lvl="2" algn="ctr">
              <a:spcBef>
                <a:spcPts val="0"/>
              </a:spcBef>
              <a:buClr>
                <a:schemeClr val="dk1"/>
              </a:buClr>
              <a:buSzPct val="100000"/>
              <a:buNone/>
              <a:defRPr sz="23500" b="1">
                <a:solidFill>
                  <a:schemeClr val="dk1"/>
                </a:solidFill>
              </a:defRPr>
            </a:lvl3pPr>
            <a:lvl4pPr lvl="3" algn="ctr">
              <a:spcBef>
                <a:spcPts val="0"/>
              </a:spcBef>
              <a:buClr>
                <a:schemeClr val="dk1"/>
              </a:buClr>
              <a:buSzPct val="100000"/>
              <a:buNone/>
              <a:defRPr sz="23500" b="1">
                <a:solidFill>
                  <a:schemeClr val="dk1"/>
                </a:solidFill>
              </a:defRPr>
            </a:lvl4pPr>
            <a:lvl5pPr lvl="4" algn="ctr">
              <a:spcBef>
                <a:spcPts val="0"/>
              </a:spcBef>
              <a:buClr>
                <a:schemeClr val="dk1"/>
              </a:buClr>
              <a:buSzPct val="100000"/>
              <a:buNone/>
              <a:defRPr sz="23500" b="1">
                <a:solidFill>
                  <a:schemeClr val="dk1"/>
                </a:solidFill>
              </a:defRPr>
            </a:lvl5pPr>
            <a:lvl6pPr lvl="5" algn="ctr">
              <a:spcBef>
                <a:spcPts val="0"/>
              </a:spcBef>
              <a:buClr>
                <a:schemeClr val="dk1"/>
              </a:buClr>
              <a:buSzPct val="100000"/>
              <a:buNone/>
              <a:defRPr sz="23500" b="1">
                <a:solidFill>
                  <a:schemeClr val="dk1"/>
                </a:solidFill>
              </a:defRPr>
            </a:lvl6pPr>
            <a:lvl7pPr lvl="6" algn="ctr">
              <a:spcBef>
                <a:spcPts val="0"/>
              </a:spcBef>
              <a:buClr>
                <a:schemeClr val="dk1"/>
              </a:buClr>
              <a:buSzPct val="100000"/>
              <a:buNone/>
              <a:defRPr sz="23500" b="1">
                <a:solidFill>
                  <a:schemeClr val="dk1"/>
                </a:solidFill>
              </a:defRPr>
            </a:lvl7pPr>
            <a:lvl8pPr lvl="7" algn="ctr">
              <a:spcBef>
                <a:spcPts val="0"/>
              </a:spcBef>
              <a:buClr>
                <a:schemeClr val="dk1"/>
              </a:buClr>
              <a:buSzPct val="100000"/>
              <a:buNone/>
              <a:defRPr sz="23500" b="1">
                <a:solidFill>
                  <a:schemeClr val="dk1"/>
                </a:solidFill>
              </a:defRPr>
            </a:lvl8pPr>
            <a:lvl9pPr lvl="8" algn="ctr">
              <a:spcBef>
                <a:spcPts val="0"/>
              </a:spcBef>
              <a:buClr>
                <a:schemeClr val="dk1"/>
              </a:buClr>
              <a:buSzPct val="100000"/>
              <a:buNone/>
              <a:defRPr sz="23500" b="1">
                <a:solidFill>
                  <a:schemeClr val="dk1"/>
                </a:solidFill>
              </a:defRPr>
            </a:lvl9pPr>
          </a:lstStyle>
          <a:p>
            <a:r>
              <a:rPr lang="en-GB" sz="4500" dirty="0">
                <a:solidFill>
                  <a:srgbClr val="FFFFFF"/>
                </a:solidFill>
              </a:rPr>
              <a:t>Conclusion </a:t>
            </a:r>
          </a:p>
        </p:txBody>
      </p:sp>
      <p:sp>
        <p:nvSpPr>
          <p:cNvPr id="10" name="TextBox 9"/>
          <p:cNvSpPr txBox="1"/>
          <p:nvPr/>
        </p:nvSpPr>
        <p:spPr>
          <a:xfrm>
            <a:off x="36323426" y="25198956"/>
            <a:ext cx="14532000" cy="765466"/>
          </a:xfrm>
          <a:prstGeom prst="rect">
            <a:avLst/>
          </a:prstGeom>
          <a:noFill/>
        </p:spPr>
        <p:txBody>
          <a:bodyPr wrap="square" rtlCol="0">
            <a:spAutoFit/>
          </a:bodyPr>
          <a:lstStyle/>
          <a:p>
            <a:r>
              <a:rPr lang="en-CA" sz="2187" dirty="0"/>
              <a:t> </a:t>
            </a:r>
          </a:p>
          <a:p>
            <a:r>
              <a:rPr lang="en-CA" sz="2187" dirty="0"/>
              <a:t>. </a:t>
            </a:r>
          </a:p>
        </p:txBody>
      </p:sp>
      <p:sp>
        <p:nvSpPr>
          <p:cNvPr id="61" name="Shape 31"/>
          <p:cNvSpPr txBox="1">
            <a:spLocks/>
          </p:cNvSpPr>
          <p:nvPr/>
        </p:nvSpPr>
        <p:spPr>
          <a:xfrm>
            <a:off x="15706800" y="28214138"/>
            <a:ext cx="19779200" cy="813599"/>
          </a:xfrm>
          <a:prstGeom prst="rect">
            <a:avLst/>
          </a:prstGeom>
          <a:solidFill>
            <a:srgbClr val="4C2483"/>
          </a:solidFill>
          <a:ln>
            <a:noFill/>
          </a:ln>
        </p:spPr>
        <p:txBody>
          <a:bodyPr lIns="350484" tIns="350484" rIns="350484" bIns="350484"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ct val="100000"/>
              <a:buNone/>
              <a:defRPr sz="23500" b="1" i="0" u="none" strike="noStrike" cap="none">
                <a:solidFill>
                  <a:schemeClr val="dk1"/>
                </a:solidFill>
                <a:latin typeface="Arial"/>
                <a:ea typeface="Arial"/>
                <a:cs typeface="Arial"/>
                <a:sym typeface="Arial"/>
              </a:defRPr>
            </a:lvl1pPr>
            <a:lvl2pPr lvl="1" algn="ctr">
              <a:spcBef>
                <a:spcPts val="0"/>
              </a:spcBef>
              <a:buClr>
                <a:schemeClr val="dk1"/>
              </a:buClr>
              <a:buSzPct val="100000"/>
              <a:buNone/>
              <a:defRPr sz="23500" b="1">
                <a:solidFill>
                  <a:schemeClr val="dk1"/>
                </a:solidFill>
              </a:defRPr>
            </a:lvl2pPr>
            <a:lvl3pPr lvl="2" algn="ctr">
              <a:spcBef>
                <a:spcPts val="0"/>
              </a:spcBef>
              <a:buClr>
                <a:schemeClr val="dk1"/>
              </a:buClr>
              <a:buSzPct val="100000"/>
              <a:buNone/>
              <a:defRPr sz="23500" b="1">
                <a:solidFill>
                  <a:schemeClr val="dk1"/>
                </a:solidFill>
              </a:defRPr>
            </a:lvl3pPr>
            <a:lvl4pPr lvl="3" algn="ctr">
              <a:spcBef>
                <a:spcPts val="0"/>
              </a:spcBef>
              <a:buClr>
                <a:schemeClr val="dk1"/>
              </a:buClr>
              <a:buSzPct val="100000"/>
              <a:buNone/>
              <a:defRPr sz="23500" b="1">
                <a:solidFill>
                  <a:schemeClr val="dk1"/>
                </a:solidFill>
              </a:defRPr>
            </a:lvl4pPr>
            <a:lvl5pPr lvl="4" algn="ctr">
              <a:spcBef>
                <a:spcPts val="0"/>
              </a:spcBef>
              <a:buClr>
                <a:schemeClr val="dk1"/>
              </a:buClr>
              <a:buSzPct val="100000"/>
              <a:buNone/>
              <a:defRPr sz="23500" b="1">
                <a:solidFill>
                  <a:schemeClr val="dk1"/>
                </a:solidFill>
              </a:defRPr>
            </a:lvl5pPr>
            <a:lvl6pPr lvl="5" algn="ctr">
              <a:spcBef>
                <a:spcPts val="0"/>
              </a:spcBef>
              <a:buClr>
                <a:schemeClr val="dk1"/>
              </a:buClr>
              <a:buSzPct val="100000"/>
              <a:buNone/>
              <a:defRPr sz="23500" b="1">
                <a:solidFill>
                  <a:schemeClr val="dk1"/>
                </a:solidFill>
              </a:defRPr>
            </a:lvl6pPr>
            <a:lvl7pPr lvl="6" algn="ctr">
              <a:spcBef>
                <a:spcPts val="0"/>
              </a:spcBef>
              <a:buClr>
                <a:schemeClr val="dk1"/>
              </a:buClr>
              <a:buSzPct val="100000"/>
              <a:buNone/>
              <a:defRPr sz="23500" b="1">
                <a:solidFill>
                  <a:schemeClr val="dk1"/>
                </a:solidFill>
              </a:defRPr>
            </a:lvl7pPr>
            <a:lvl8pPr lvl="7" algn="ctr">
              <a:spcBef>
                <a:spcPts val="0"/>
              </a:spcBef>
              <a:buClr>
                <a:schemeClr val="dk1"/>
              </a:buClr>
              <a:buSzPct val="100000"/>
              <a:buNone/>
              <a:defRPr sz="23500" b="1">
                <a:solidFill>
                  <a:schemeClr val="dk1"/>
                </a:solidFill>
              </a:defRPr>
            </a:lvl8pPr>
            <a:lvl9pPr lvl="8" algn="ctr">
              <a:spcBef>
                <a:spcPts val="0"/>
              </a:spcBef>
              <a:buClr>
                <a:schemeClr val="dk1"/>
              </a:buClr>
              <a:buSzPct val="100000"/>
              <a:buNone/>
              <a:defRPr sz="23500" b="1">
                <a:solidFill>
                  <a:schemeClr val="dk1"/>
                </a:solidFill>
              </a:defRPr>
            </a:lvl9pPr>
          </a:lstStyle>
          <a:p>
            <a:r>
              <a:rPr lang="en-GB" sz="4500" dirty="0">
                <a:solidFill>
                  <a:schemeClr val="bg1"/>
                </a:solidFill>
              </a:rPr>
              <a:t>References</a:t>
            </a:r>
            <a:r>
              <a:rPr lang="en-GB" sz="3111" dirty="0">
                <a:solidFill>
                  <a:srgbClr val="F6C852"/>
                </a:solidFill>
              </a:rPr>
              <a:t>: </a:t>
            </a:r>
            <a:endParaRPr lang="en-GB" sz="3111" dirty="0">
              <a:solidFill>
                <a:srgbClr val="FFFFFF"/>
              </a:solidFill>
              <a:latin typeface="Times New Roman"/>
              <a:ea typeface="Times New Roman"/>
              <a:cs typeface="Times New Roman"/>
              <a:sym typeface="Times New Roman"/>
            </a:endParaRPr>
          </a:p>
        </p:txBody>
      </p:sp>
      <p:pic>
        <p:nvPicPr>
          <p:cNvPr id="36" name="Picture 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2116" y="465762"/>
            <a:ext cx="3475200" cy="260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 name="Picture 37" descr="main_page_white.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7108339" y="465762"/>
            <a:ext cx="3475200" cy="260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41" name="Content Placeholder 21"/>
          <p:cNvGraphicFramePr>
            <a:graphicFrameLocks noChangeAspect="1"/>
          </p:cNvGraphicFramePr>
          <p:nvPr>
            <p:extLst>
              <p:ext uri="{D42A27DB-BD31-4B8C-83A1-F6EECF244321}">
                <p14:modId xmlns:p14="http://schemas.microsoft.com/office/powerpoint/2010/main" val="1215409314"/>
              </p:ext>
            </p:extLst>
          </p:nvPr>
        </p:nvGraphicFramePr>
        <p:xfrm>
          <a:off x="15966071" y="5188323"/>
          <a:ext cx="9416470" cy="10556586"/>
        </p:xfrm>
        <a:graphic>
          <a:graphicData uri="http://schemas.openxmlformats.org/drawingml/2006/table">
            <a:tbl>
              <a:tblPr firstRow="1" bandRow="1">
                <a:tableStyleId>{7DF18680-E054-41AD-8BC1-D1AEF772440D}</a:tableStyleId>
              </a:tblPr>
              <a:tblGrid>
                <a:gridCol w="1311956">
                  <a:extLst>
                    <a:ext uri="{9D8B030D-6E8A-4147-A177-3AD203B41FA5}">
                      <a16:colId xmlns:a16="http://schemas.microsoft.com/office/drawing/2014/main" val="20000"/>
                    </a:ext>
                  </a:extLst>
                </a:gridCol>
                <a:gridCol w="6793561">
                  <a:extLst>
                    <a:ext uri="{9D8B030D-6E8A-4147-A177-3AD203B41FA5}">
                      <a16:colId xmlns:a16="http://schemas.microsoft.com/office/drawing/2014/main" val="20001"/>
                    </a:ext>
                  </a:extLst>
                </a:gridCol>
                <a:gridCol w="1310953">
                  <a:extLst>
                    <a:ext uri="{9D8B030D-6E8A-4147-A177-3AD203B41FA5}">
                      <a16:colId xmlns:a16="http://schemas.microsoft.com/office/drawing/2014/main" val="20002"/>
                    </a:ext>
                  </a:extLst>
                </a:gridCol>
              </a:tblGrid>
              <a:tr h="531006">
                <a:tc>
                  <a:txBody>
                    <a:bodyPr/>
                    <a:lstStyle/>
                    <a:p>
                      <a:endParaRPr lang="en-GB" sz="3100" dirty="0"/>
                    </a:p>
                  </a:txBody>
                  <a:tcPr marL="53598" marR="53598" marT="26799" marB="26799"/>
                </a:tc>
                <a:tc>
                  <a:txBody>
                    <a:bodyPr/>
                    <a:lstStyle/>
                    <a:p>
                      <a:r>
                        <a:rPr lang="en-GB" sz="3100" dirty="0" smtClean="0"/>
                        <a:t>Table</a:t>
                      </a:r>
                      <a:r>
                        <a:rPr lang="en-GB" sz="3100" baseline="0" dirty="0" smtClean="0"/>
                        <a:t> 1: </a:t>
                      </a:r>
                      <a:r>
                        <a:rPr lang="en-GB" sz="3100" dirty="0" smtClean="0"/>
                        <a:t>DRS-R98 Item</a:t>
                      </a:r>
                      <a:r>
                        <a:rPr lang="en-GB" sz="3100" baseline="0" dirty="0" smtClean="0"/>
                        <a:t> List</a:t>
                      </a:r>
                      <a:endParaRPr lang="en-GB" sz="3100" dirty="0"/>
                    </a:p>
                  </a:txBody>
                  <a:tcPr marL="53598" marR="53598" marT="26799" marB="26799"/>
                </a:tc>
                <a:tc>
                  <a:txBody>
                    <a:bodyPr/>
                    <a:lstStyle/>
                    <a:p>
                      <a:endParaRPr lang="en-GB" sz="3100" dirty="0"/>
                    </a:p>
                  </a:txBody>
                  <a:tcPr marL="53598" marR="53598" marT="26799" marB="26799"/>
                </a:tc>
                <a:extLst>
                  <a:ext uri="{0D108BD9-81ED-4DB2-BD59-A6C34878D82A}">
                    <a16:rowId xmlns:a16="http://schemas.microsoft.com/office/drawing/2014/main" val="10000"/>
                  </a:ext>
                </a:extLst>
              </a:tr>
              <a:tr h="531006">
                <a:tc>
                  <a:txBody>
                    <a:bodyPr/>
                    <a:lstStyle/>
                    <a:p>
                      <a:endParaRPr lang="en-GB" sz="3100" dirty="0"/>
                    </a:p>
                  </a:txBody>
                  <a:tcPr marL="53598" marR="53598" marT="26799" marB="26799"/>
                </a:tc>
                <a:tc>
                  <a:txBody>
                    <a:bodyPr/>
                    <a:lstStyle/>
                    <a:p>
                      <a:r>
                        <a:rPr lang="en-GB" sz="3100" dirty="0" smtClean="0"/>
                        <a:t>Severity items</a:t>
                      </a:r>
                      <a:endParaRPr lang="en-GB" sz="3100" b="1" dirty="0"/>
                    </a:p>
                  </a:txBody>
                  <a:tcPr marL="53598" marR="53598" marT="26799" marB="26799"/>
                </a:tc>
                <a:tc>
                  <a:txBody>
                    <a:bodyPr/>
                    <a:lstStyle/>
                    <a:p>
                      <a:endParaRPr lang="en-GB" sz="3100" dirty="0"/>
                    </a:p>
                  </a:txBody>
                  <a:tcPr marL="53598" marR="53598" marT="26799" marB="26799"/>
                </a:tc>
                <a:extLst>
                  <a:ext uri="{0D108BD9-81ED-4DB2-BD59-A6C34878D82A}">
                    <a16:rowId xmlns:a16="http://schemas.microsoft.com/office/drawing/2014/main" val="10001"/>
                  </a:ext>
                </a:extLst>
              </a:tr>
              <a:tr h="531006">
                <a:tc>
                  <a:txBody>
                    <a:bodyPr/>
                    <a:lstStyle/>
                    <a:p>
                      <a:r>
                        <a:rPr lang="en-GB" sz="3100" smtClean="0"/>
                        <a:t>1.</a:t>
                      </a:r>
                      <a:endParaRPr lang="en-GB" sz="3100" dirty="0"/>
                    </a:p>
                  </a:txBody>
                  <a:tcPr marL="53598" marR="53598" marT="26799" marB="26799"/>
                </a:tc>
                <a:tc>
                  <a:txBody>
                    <a:bodyPr/>
                    <a:lstStyle/>
                    <a:p>
                      <a:r>
                        <a:rPr lang="en-GB" sz="3100" dirty="0" smtClean="0"/>
                        <a:t>Sleep-wake cycle disturbance</a:t>
                      </a:r>
                      <a:endParaRPr lang="en-GB" sz="3100" dirty="0"/>
                    </a:p>
                  </a:txBody>
                  <a:tcPr marL="53598" marR="53598" marT="26799" marB="26799"/>
                </a:tc>
                <a:tc>
                  <a:txBody>
                    <a:bodyPr/>
                    <a:lstStyle/>
                    <a:p>
                      <a:r>
                        <a:rPr lang="en-GB" sz="3100" dirty="0" smtClean="0"/>
                        <a:t>0-3</a:t>
                      </a:r>
                      <a:endParaRPr lang="en-GB" sz="3100" dirty="0"/>
                    </a:p>
                  </a:txBody>
                  <a:tcPr marL="53598" marR="53598" marT="26799" marB="26799"/>
                </a:tc>
                <a:extLst>
                  <a:ext uri="{0D108BD9-81ED-4DB2-BD59-A6C34878D82A}">
                    <a16:rowId xmlns:a16="http://schemas.microsoft.com/office/drawing/2014/main" val="10002"/>
                  </a:ext>
                </a:extLst>
              </a:tr>
              <a:tr h="998478">
                <a:tc>
                  <a:txBody>
                    <a:bodyPr/>
                    <a:lstStyle/>
                    <a:p>
                      <a:r>
                        <a:rPr lang="en-GB" sz="3100" smtClean="0"/>
                        <a:t>2.</a:t>
                      </a:r>
                      <a:endParaRPr lang="en-GB" sz="3100" dirty="0"/>
                    </a:p>
                  </a:txBody>
                  <a:tcPr marL="53598" marR="53598" marT="26799" marB="26799"/>
                </a:tc>
                <a:tc>
                  <a:txBody>
                    <a:bodyPr/>
                    <a:lstStyle/>
                    <a:p>
                      <a:r>
                        <a:rPr lang="en-GB" sz="3100" dirty="0" smtClean="0"/>
                        <a:t>Perceptual disturbances</a:t>
                      </a:r>
                      <a:r>
                        <a:rPr lang="en-GB" sz="3100" baseline="0" dirty="0" smtClean="0"/>
                        <a:t> &amp; hallucinations</a:t>
                      </a:r>
                      <a:endParaRPr lang="en-GB" sz="3100" dirty="0"/>
                    </a:p>
                  </a:txBody>
                  <a:tcPr marL="53598" marR="53598" marT="26799" marB="26799"/>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3100" dirty="0" smtClean="0"/>
                        <a:t>0-3</a:t>
                      </a:r>
                    </a:p>
                  </a:txBody>
                  <a:tcPr marL="53598" marR="53598" marT="26799" marB="26799"/>
                </a:tc>
                <a:extLst>
                  <a:ext uri="{0D108BD9-81ED-4DB2-BD59-A6C34878D82A}">
                    <a16:rowId xmlns:a16="http://schemas.microsoft.com/office/drawing/2014/main" val="10003"/>
                  </a:ext>
                </a:extLst>
              </a:tr>
              <a:tr h="531006">
                <a:tc>
                  <a:txBody>
                    <a:bodyPr/>
                    <a:lstStyle/>
                    <a:p>
                      <a:r>
                        <a:rPr lang="en-GB" sz="3100" smtClean="0"/>
                        <a:t>3.</a:t>
                      </a:r>
                      <a:endParaRPr lang="en-GB" sz="3100" dirty="0"/>
                    </a:p>
                  </a:txBody>
                  <a:tcPr marL="53598" marR="53598" marT="26799" marB="26799"/>
                </a:tc>
                <a:tc>
                  <a:txBody>
                    <a:bodyPr/>
                    <a:lstStyle/>
                    <a:p>
                      <a:r>
                        <a:rPr lang="en-GB" sz="3100" dirty="0" smtClean="0"/>
                        <a:t>Delusions</a:t>
                      </a:r>
                      <a:endParaRPr lang="en-GB" sz="3100" dirty="0"/>
                    </a:p>
                  </a:txBody>
                  <a:tcPr marL="53598" marR="53598" marT="26799" marB="26799"/>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3100" dirty="0" smtClean="0"/>
                        <a:t>0-3</a:t>
                      </a:r>
                    </a:p>
                  </a:txBody>
                  <a:tcPr marL="53598" marR="53598" marT="26799" marB="26799"/>
                </a:tc>
                <a:extLst>
                  <a:ext uri="{0D108BD9-81ED-4DB2-BD59-A6C34878D82A}">
                    <a16:rowId xmlns:a16="http://schemas.microsoft.com/office/drawing/2014/main" val="10004"/>
                  </a:ext>
                </a:extLst>
              </a:tr>
              <a:tr h="531006">
                <a:tc>
                  <a:txBody>
                    <a:bodyPr/>
                    <a:lstStyle/>
                    <a:p>
                      <a:r>
                        <a:rPr lang="en-GB" sz="3100" smtClean="0"/>
                        <a:t>4.</a:t>
                      </a:r>
                      <a:endParaRPr lang="en-GB" sz="3100" dirty="0"/>
                    </a:p>
                  </a:txBody>
                  <a:tcPr marL="53598" marR="53598" marT="26799" marB="26799"/>
                </a:tc>
                <a:tc>
                  <a:txBody>
                    <a:bodyPr/>
                    <a:lstStyle/>
                    <a:p>
                      <a:r>
                        <a:rPr lang="en-GB" sz="3100" dirty="0" err="1" smtClean="0"/>
                        <a:t>Lability</a:t>
                      </a:r>
                      <a:r>
                        <a:rPr lang="en-GB" sz="3100" baseline="0" dirty="0" smtClean="0"/>
                        <a:t> of affect</a:t>
                      </a:r>
                      <a:endParaRPr lang="en-GB" sz="3100" dirty="0"/>
                    </a:p>
                  </a:txBody>
                  <a:tcPr marL="53598" marR="53598" marT="26799" marB="26799"/>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3100" dirty="0" smtClean="0"/>
                        <a:t>0-3</a:t>
                      </a:r>
                    </a:p>
                  </a:txBody>
                  <a:tcPr marL="53598" marR="53598" marT="26799" marB="26799"/>
                </a:tc>
                <a:extLst>
                  <a:ext uri="{0D108BD9-81ED-4DB2-BD59-A6C34878D82A}">
                    <a16:rowId xmlns:a16="http://schemas.microsoft.com/office/drawing/2014/main" val="10005"/>
                  </a:ext>
                </a:extLst>
              </a:tr>
              <a:tr h="531006">
                <a:tc>
                  <a:txBody>
                    <a:bodyPr/>
                    <a:lstStyle/>
                    <a:p>
                      <a:r>
                        <a:rPr lang="en-GB" sz="3100" smtClean="0"/>
                        <a:t>5.</a:t>
                      </a:r>
                      <a:endParaRPr lang="en-GB" sz="3100" dirty="0"/>
                    </a:p>
                  </a:txBody>
                  <a:tcPr marL="53598" marR="53598" marT="26799" marB="26799"/>
                </a:tc>
                <a:tc>
                  <a:txBody>
                    <a:bodyPr/>
                    <a:lstStyle/>
                    <a:p>
                      <a:r>
                        <a:rPr lang="en-GB" sz="3100" dirty="0" smtClean="0"/>
                        <a:t>Language</a:t>
                      </a:r>
                      <a:endParaRPr lang="en-GB" sz="3100" dirty="0"/>
                    </a:p>
                  </a:txBody>
                  <a:tcPr marL="53598" marR="53598" marT="26799" marB="26799"/>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3100" dirty="0" smtClean="0"/>
                        <a:t>0-3</a:t>
                      </a:r>
                    </a:p>
                  </a:txBody>
                  <a:tcPr marL="53598" marR="53598" marT="26799" marB="26799"/>
                </a:tc>
                <a:extLst>
                  <a:ext uri="{0D108BD9-81ED-4DB2-BD59-A6C34878D82A}">
                    <a16:rowId xmlns:a16="http://schemas.microsoft.com/office/drawing/2014/main" val="10006"/>
                  </a:ext>
                </a:extLst>
              </a:tr>
              <a:tr h="531006">
                <a:tc>
                  <a:txBody>
                    <a:bodyPr/>
                    <a:lstStyle/>
                    <a:p>
                      <a:r>
                        <a:rPr lang="en-GB" sz="3100" smtClean="0"/>
                        <a:t>6.</a:t>
                      </a:r>
                      <a:endParaRPr lang="en-GB" sz="3100" dirty="0"/>
                    </a:p>
                  </a:txBody>
                  <a:tcPr marL="53598" marR="53598" marT="26799" marB="26799"/>
                </a:tc>
                <a:tc>
                  <a:txBody>
                    <a:bodyPr/>
                    <a:lstStyle/>
                    <a:p>
                      <a:r>
                        <a:rPr lang="en-GB" sz="3100" dirty="0" smtClean="0"/>
                        <a:t>Thought process abnormalities</a:t>
                      </a:r>
                      <a:endParaRPr lang="en-GB" sz="3100" dirty="0"/>
                    </a:p>
                  </a:txBody>
                  <a:tcPr marL="53598" marR="53598" marT="26799" marB="26799"/>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3100" dirty="0" smtClean="0"/>
                        <a:t>0-3</a:t>
                      </a:r>
                    </a:p>
                  </a:txBody>
                  <a:tcPr marL="53598" marR="53598" marT="26799" marB="26799"/>
                </a:tc>
                <a:extLst>
                  <a:ext uri="{0D108BD9-81ED-4DB2-BD59-A6C34878D82A}">
                    <a16:rowId xmlns:a16="http://schemas.microsoft.com/office/drawing/2014/main" val="10007"/>
                  </a:ext>
                </a:extLst>
              </a:tr>
              <a:tr h="531006">
                <a:tc>
                  <a:txBody>
                    <a:bodyPr/>
                    <a:lstStyle/>
                    <a:p>
                      <a:r>
                        <a:rPr lang="en-GB" sz="3100" smtClean="0"/>
                        <a:t>7.</a:t>
                      </a:r>
                      <a:endParaRPr lang="en-GB" sz="3100" dirty="0"/>
                    </a:p>
                  </a:txBody>
                  <a:tcPr marL="53598" marR="53598" marT="26799" marB="26799"/>
                </a:tc>
                <a:tc>
                  <a:txBody>
                    <a:bodyPr/>
                    <a:lstStyle/>
                    <a:p>
                      <a:r>
                        <a:rPr lang="en-GB" sz="3100" dirty="0" smtClean="0"/>
                        <a:t>Motor agitation</a:t>
                      </a:r>
                      <a:endParaRPr lang="en-GB" sz="3100" dirty="0"/>
                    </a:p>
                  </a:txBody>
                  <a:tcPr marL="53598" marR="53598" marT="26799" marB="26799"/>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3100" dirty="0" smtClean="0"/>
                        <a:t>0-3</a:t>
                      </a:r>
                    </a:p>
                  </a:txBody>
                  <a:tcPr marL="53598" marR="53598" marT="26799" marB="26799"/>
                </a:tc>
                <a:extLst>
                  <a:ext uri="{0D108BD9-81ED-4DB2-BD59-A6C34878D82A}">
                    <a16:rowId xmlns:a16="http://schemas.microsoft.com/office/drawing/2014/main" val="10008"/>
                  </a:ext>
                </a:extLst>
              </a:tr>
              <a:tr h="531006">
                <a:tc>
                  <a:txBody>
                    <a:bodyPr/>
                    <a:lstStyle/>
                    <a:p>
                      <a:r>
                        <a:rPr lang="en-GB" sz="3100" smtClean="0"/>
                        <a:t>8.</a:t>
                      </a:r>
                      <a:endParaRPr lang="en-GB" sz="3100" dirty="0"/>
                    </a:p>
                  </a:txBody>
                  <a:tcPr marL="53598" marR="53598" marT="26799" marB="26799"/>
                </a:tc>
                <a:tc>
                  <a:txBody>
                    <a:bodyPr/>
                    <a:lstStyle/>
                    <a:p>
                      <a:r>
                        <a:rPr lang="en-GB" sz="3100" dirty="0" smtClean="0"/>
                        <a:t>Motor retardation</a:t>
                      </a:r>
                      <a:endParaRPr lang="en-GB" sz="3100" dirty="0"/>
                    </a:p>
                  </a:txBody>
                  <a:tcPr marL="53598" marR="53598" marT="26799" marB="26799"/>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3100" dirty="0" smtClean="0"/>
                        <a:t>0-3</a:t>
                      </a:r>
                    </a:p>
                  </a:txBody>
                  <a:tcPr marL="53598" marR="53598" marT="26799" marB="26799"/>
                </a:tc>
                <a:extLst>
                  <a:ext uri="{0D108BD9-81ED-4DB2-BD59-A6C34878D82A}">
                    <a16:rowId xmlns:a16="http://schemas.microsoft.com/office/drawing/2014/main" val="10009"/>
                  </a:ext>
                </a:extLst>
              </a:tr>
              <a:tr h="531006">
                <a:tc>
                  <a:txBody>
                    <a:bodyPr/>
                    <a:lstStyle/>
                    <a:p>
                      <a:r>
                        <a:rPr lang="en-GB" sz="3100" smtClean="0"/>
                        <a:t>9.</a:t>
                      </a:r>
                      <a:endParaRPr lang="en-GB" sz="3100" dirty="0"/>
                    </a:p>
                  </a:txBody>
                  <a:tcPr marL="53598" marR="53598" marT="26799" marB="26799"/>
                </a:tc>
                <a:tc>
                  <a:txBody>
                    <a:bodyPr/>
                    <a:lstStyle/>
                    <a:p>
                      <a:r>
                        <a:rPr lang="en-GB" sz="3100" dirty="0" smtClean="0"/>
                        <a:t>Orientation</a:t>
                      </a:r>
                      <a:endParaRPr lang="en-GB" sz="3100" dirty="0"/>
                    </a:p>
                  </a:txBody>
                  <a:tcPr marL="53598" marR="53598" marT="26799" marB="26799"/>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3100" dirty="0" smtClean="0"/>
                        <a:t>0-3</a:t>
                      </a:r>
                    </a:p>
                  </a:txBody>
                  <a:tcPr marL="53598" marR="53598" marT="26799" marB="26799"/>
                </a:tc>
                <a:extLst>
                  <a:ext uri="{0D108BD9-81ED-4DB2-BD59-A6C34878D82A}">
                    <a16:rowId xmlns:a16="http://schemas.microsoft.com/office/drawing/2014/main" val="10010"/>
                  </a:ext>
                </a:extLst>
              </a:tr>
              <a:tr h="531006">
                <a:tc>
                  <a:txBody>
                    <a:bodyPr/>
                    <a:lstStyle/>
                    <a:p>
                      <a:r>
                        <a:rPr lang="en-GB" sz="3100" smtClean="0"/>
                        <a:t>10.</a:t>
                      </a:r>
                      <a:endParaRPr lang="en-GB" sz="3100" dirty="0"/>
                    </a:p>
                  </a:txBody>
                  <a:tcPr marL="53598" marR="53598" marT="26799" marB="26799"/>
                </a:tc>
                <a:tc>
                  <a:txBody>
                    <a:bodyPr/>
                    <a:lstStyle/>
                    <a:p>
                      <a:r>
                        <a:rPr lang="en-GB" sz="3100" dirty="0" smtClean="0"/>
                        <a:t>Attention</a:t>
                      </a:r>
                      <a:endParaRPr lang="en-GB" sz="3100" dirty="0"/>
                    </a:p>
                  </a:txBody>
                  <a:tcPr marL="53598" marR="53598" marT="26799" marB="26799"/>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3100" dirty="0" smtClean="0"/>
                        <a:t>0-3</a:t>
                      </a:r>
                    </a:p>
                  </a:txBody>
                  <a:tcPr marL="53598" marR="53598" marT="26799" marB="26799"/>
                </a:tc>
                <a:extLst>
                  <a:ext uri="{0D108BD9-81ED-4DB2-BD59-A6C34878D82A}">
                    <a16:rowId xmlns:a16="http://schemas.microsoft.com/office/drawing/2014/main" val="10011"/>
                  </a:ext>
                </a:extLst>
              </a:tr>
              <a:tr h="531006">
                <a:tc>
                  <a:txBody>
                    <a:bodyPr/>
                    <a:lstStyle/>
                    <a:p>
                      <a:r>
                        <a:rPr lang="en-GB" sz="3100" smtClean="0"/>
                        <a:t>11.</a:t>
                      </a:r>
                      <a:endParaRPr lang="en-GB" sz="3100" dirty="0"/>
                    </a:p>
                  </a:txBody>
                  <a:tcPr marL="53598" marR="53598" marT="26799" marB="26799"/>
                </a:tc>
                <a:tc>
                  <a:txBody>
                    <a:bodyPr/>
                    <a:lstStyle/>
                    <a:p>
                      <a:r>
                        <a:rPr lang="en-GB" sz="3100" dirty="0" smtClean="0"/>
                        <a:t>Short-term memory</a:t>
                      </a:r>
                      <a:endParaRPr lang="en-GB" sz="3100" dirty="0"/>
                    </a:p>
                  </a:txBody>
                  <a:tcPr marL="53598" marR="53598" marT="26799" marB="26799"/>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3100" dirty="0" smtClean="0"/>
                        <a:t>0-3</a:t>
                      </a:r>
                    </a:p>
                  </a:txBody>
                  <a:tcPr marL="53598" marR="53598" marT="26799" marB="26799"/>
                </a:tc>
                <a:extLst>
                  <a:ext uri="{0D108BD9-81ED-4DB2-BD59-A6C34878D82A}">
                    <a16:rowId xmlns:a16="http://schemas.microsoft.com/office/drawing/2014/main" val="10012"/>
                  </a:ext>
                </a:extLst>
              </a:tr>
              <a:tr h="531006">
                <a:tc>
                  <a:txBody>
                    <a:bodyPr/>
                    <a:lstStyle/>
                    <a:p>
                      <a:r>
                        <a:rPr lang="en-GB" sz="3100" smtClean="0"/>
                        <a:t>12.</a:t>
                      </a:r>
                      <a:endParaRPr lang="en-GB" sz="3100" dirty="0"/>
                    </a:p>
                  </a:txBody>
                  <a:tcPr marL="53598" marR="53598" marT="26799" marB="26799"/>
                </a:tc>
                <a:tc>
                  <a:txBody>
                    <a:bodyPr/>
                    <a:lstStyle/>
                    <a:p>
                      <a:r>
                        <a:rPr lang="en-GB" sz="3100" dirty="0" smtClean="0"/>
                        <a:t>Long-term memory</a:t>
                      </a:r>
                      <a:endParaRPr lang="en-GB" sz="3100" dirty="0"/>
                    </a:p>
                  </a:txBody>
                  <a:tcPr marL="53598" marR="53598" marT="26799" marB="26799"/>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3100" dirty="0" smtClean="0"/>
                        <a:t>0-3</a:t>
                      </a:r>
                    </a:p>
                  </a:txBody>
                  <a:tcPr marL="53598" marR="53598" marT="26799" marB="26799"/>
                </a:tc>
                <a:extLst>
                  <a:ext uri="{0D108BD9-81ED-4DB2-BD59-A6C34878D82A}">
                    <a16:rowId xmlns:a16="http://schemas.microsoft.com/office/drawing/2014/main" val="10013"/>
                  </a:ext>
                </a:extLst>
              </a:tr>
              <a:tr h="531006">
                <a:tc>
                  <a:txBody>
                    <a:bodyPr/>
                    <a:lstStyle/>
                    <a:p>
                      <a:r>
                        <a:rPr lang="en-GB" sz="3100" smtClean="0"/>
                        <a:t>13.</a:t>
                      </a:r>
                      <a:endParaRPr lang="en-GB" sz="3100" dirty="0"/>
                    </a:p>
                  </a:txBody>
                  <a:tcPr marL="53598" marR="53598" marT="26799" marB="26799"/>
                </a:tc>
                <a:tc>
                  <a:txBody>
                    <a:bodyPr/>
                    <a:lstStyle/>
                    <a:p>
                      <a:r>
                        <a:rPr lang="en-GB" sz="3100" dirty="0" err="1" smtClean="0"/>
                        <a:t>Visuospatial</a:t>
                      </a:r>
                      <a:r>
                        <a:rPr lang="en-GB" sz="3100" dirty="0" smtClean="0"/>
                        <a:t> ability</a:t>
                      </a:r>
                      <a:endParaRPr lang="en-GB" sz="3100" dirty="0"/>
                    </a:p>
                  </a:txBody>
                  <a:tcPr marL="53598" marR="53598" marT="26799" marB="26799"/>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3100" dirty="0" smtClean="0"/>
                        <a:t>0-3</a:t>
                      </a:r>
                    </a:p>
                  </a:txBody>
                  <a:tcPr marL="53598" marR="53598" marT="26799" marB="26799"/>
                </a:tc>
                <a:extLst>
                  <a:ext uri="{0D108BD9-81ED-4DB2-BD59-A6C34878D82A}">
                    <a16:rowId xmlns:a16="http://schemas.microsoft.com/office/drawing/2014/main" val="10014"/>
                  </a:ext>
                </a:extLst>
              </a:tr>
              <a:tr h="531006">
                <a:tc>
                  <a:txBody>
                    <a:bodyPr/>
                    <a:lstStyle/>
                    <a:p>
                      <a:endParaRPr lang="en-GB" sz="3100" dirty="0"/>
                    </a:p>
                  </a:txBody>
                  <a:tcPr marL="53598" marR="53598" marT="26799" marB="26799"/>
                </a:tc>
                <a:tc>
                  <a:txBody>
                    <a:bodyPr/>
                    <a:lstStyle/>
                    <a:p>
                      <a:r>
                        <a:rPr lang="en-GB" sz="3100" dirty="0" smtClean="0"/>
                        <a:t>Diagnostic Items</a:t>
                      </a:r>
                      <a:endParaRPr lang="en-GB" sz="3100" b="1" dirty="0"/>
                    </a:p>
                  </a:txBody>
                  <a:tcPr marL="53598" marR="53598" marT="26799" marB="26799"/>
                </a:tc>
                <a:tc>
                  <a:txBody>
                    <a:bodyPr/>
                    <a:lstStyle/>
                    <a:p>
                      <a:endParaRPr lang="en-GB" sz="3100" dirty="0"/>
                    </a:p>
                  </a:txBody>
                  <a:tcPr marL="53598" marR="53598" marT="26799" marB="26799"/>
                </a:tc>
                <a:extLst>
                  <a:ext uri="{0D108BD9-81ED-4DB2-BD59-A6C34878D82A}">
                    <a16:rowId xmlns:a16="http://schemas.microsoft.com/office/drawing/2014/main" val="10015"/>
                  </a:ext>
                </a:extLst>
              </a:tr>
              <a:tr h="531006">
                <a:tc>
                  <a:txBody>
                    <a:bodyPr/>
                    <a:lstStyle/>
                    <a:p>
                      <a:r>
                        <a:rPr lang="en-GB" sz="3100" smtClean="0"/>
                        <a:t>14.</a:t>
                      </a:r>
                      <a:endParaRPr lang="en-GB" sz="3100" dirty="0"/>
                    </a:p>
                  </a:txBody>
                  <a:tcPr marL="53598" marR="53598" marT="26799" marB="26799"/>
                </a:tc>
                <a:tc>
                  <a:txBody>
                    <a:bodyPr/>
                    <a:lstStyle/>
                    <a:p>
                      <a:r>
                        <a:rPr lang="en-GB" sz="3100" dirty="0" smtClean="0"/>
                        <a:t>Temporal onset of symptoms</a:t>
                      </a:r>
                      <a:endParaRPr lang="en-GB" sz="3100" dirty="0"/>
                    </a:p>
                  </a:txBody>
                  <a:tcPr marL="53598" marR="53598" marT="26799" marB="26799"/>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3100" dirty="0" smtClean="0"/>
                        <a:t>0-3</a:t>
                      </a:r>
                    </a:p>
                  </a:txBody>
                  <a:tcPr marL="53598" marR="53598" marT="26799" marB="26799"/>
                </a:tc>
                <a:extLst>
                  <a:ext uri="{0D108BD9-81ED-4DB2-BD59-A6C34878D82A}">
                    <a16:rowId xmlns:a16="http://schemas.microsoft.com/office/drawing/2014/main" val="10016"/>
                  </a:ext>
                </a:extLst>
              </a:tr>
              <a:tr h="531006">
                <a:tc>
                  <a:txBody>
                    <a:bodyPr/>
                    <a:lstStyle/>
                    <a:p>
                      <a:r>
                        <a:rPr lang="en-GB" sz="3100" smtClean="0"/>
                        <a:t>15.</a:t>
                      </a:r>
                      <a:endParaRPr lang="en-GB" sz="3100" dirty="0"/>
                    </a:p>
                  </a:txBody>
                  <a:tcPr marL="53598" marR="53598" marT="26799" marB="26799"/>
                </a:tc>
                <a:tc>
                  <a:txBody>
                    <a:bodyPr/>
                    <a:lstStyle/>
                    <a:p>
                      <a:r>
                        <a:rPr lang="en-GB" sz="3100" dirty="0" smtClean="0"/>
                        <a:t>Fluctuation of symptom severity</a:t>
                      </a:r>
                      <a:endParaRPr lang="en-GB" sz="3100" dirty="0"/>
                    </a:p>
                  </a:txBody>
                  <a:tcPr marL="53598" marR="53598" marT="26799" marB="26799"/>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3100" dirty="0" smtClean="0"/>
                        <a:t>0-2</a:t>
                      </a:r>
                    </a:p>
                  </a:txBody>
                  <a:tcPr marL="53598" marR="53598" marT="26799" marB="26799"/>
                </a:tc>
                <a:extLst>
                  <a:ext uri="{0D108BD9-81ED-4DB2-BD59-A6C34878D82A}">
                    <a16:rowId xmlns:a16="http://schemas.microsoft.com/office/drawing/2014/main" val="10017"/>
                  </a:ext>
                </a:extLst>
              </a:tr>
              <a:tr h="531006">
                <a:tc>
                  <a:txBody>
                    <a:bodyPr/>
                    <a:lstStyle/>
                    <a:p>
                      <a:r>
                        <a:rPr lang="en-GB" sz="3100" dirty="0" smtClean="0"/>
                        <a:t>16.</a:t>
                      </a:r>
                      <a:endParaRPr lang="en-GB" sz="3100" dirty="0"/>
                    </a:p>
                  </a:txBody>
                  <a:tcPr marL="53598" marR="53598" marT="26799" marB="26799"/>
                </a:tc>
                <a:tc>
                  <a:txBody>
                    <a:bodyPr/>
                    <a:lstStyle/>
                    <a:p>
                      <a:r>
                        <a:rPr lang="en-GB" sz="3100" dirty="0" smtClean="0"/>
                        <a:t>Physical disorder</a:t>
                      </a:r>
                      <a:endParaRPr lang="en-GB" sz="3100" dirty="0"/>
                    </a:p>
                  </a:txBody>
                  <a:tcPr marL="53598" marR="53598" marT="26799" marB="26799"/>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3100" dirty="0" smtClean="0"/>
                        <a:t>0-3</a:t>
                      </a:r>
                    </a:p>
                  </a:txBody>
                  <a:tcPr marL="53598" marR="53598" marT="26799" marB="26799"/>
                </a:tc>
                <a:extLst>
                  <a:ext uri="{0D108BD9-81ED-4DB2-BD59-A6C34878D82A}">
                    <a16:rowId xmlns:a16="http://schemas.microsoft.com/office/drawing/2014/main" val="10018"/>
                  </a:ext>
                </a:extLst>
              </a:tr>
            </a:tbl>
          </a:graphicData>
        </a:graphic>
      </p:graphicFrame>
      <p:pic>
        <p:nvPicPr>
          <p:cNvPr id="51" name="Picture 5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0037928" y="17931541"/>
            <a:ext cx="11529783" cy="9131596"/>
          </a:xfrm>
          <a:prstGeom prst="rect">
            <a:avLst/>
          </a:prstGeom>
          <a:ln w="76200">
            <a:solidFill>
              <a:srgbClr val="4C2483"/>
            </a:solidFill>
          </a:ln>
        </p:spPr>
      </p:pic>
      <p:sp>
        <p:nvSpPr>
          <p:cNvPr id="4" name="Rectangle 3"/>
          <p:cNvSpPr/>
          <p:nvPr/>
        </p:nvSpPr>
        <p:spPr>
          <a:xfrm>
            <a:off x="36129600" y="27901723"/>
            <a:ext cx="14490000" cy="7869142"/>
          </a:xfrm>
          <a:prstGeom prst="rect">
            <a:avLst/>
          </a:prstGeom>
          <a:solidFill>
            <a:schemeClr val="bg1"/>
          </a:solidFill>
        </p:spPr>
        <p:txBody>
          <a:bodyPr wrap="square">
            <a:spAutoFit/>
          </a:bodyPr>
          <a:lstStyle/>
          <a:p>
            <a:pPr lvl="1"/>
            <a:r>
              <a:rPr lang="en-US" sz="3300" dirty="0" smtClean="0"/>
              <a:t>\We </a:t>
            </a:r>
            <a:r>
              <a:rPr lang="en-US" sz="3300" dirty="0"/>
              <a:t>would like to thank:</a:t>
            </a:r>
          </a:p>
          <a:p>
            <a:pPr lvl="1"/>
            <a:endParaRPr lang="en-US" sz="3300" dirty="0"/>
          </a:p>
          <a:p>
            <a:pPr lvl="1"/>
            <a:r>
              <a:rPr lang="en-US" sz="3300" dirty="0"/>
              <a:t>Health Research </a:t>
            </a:r>
            <a:r>
              <a:rPr lang="en-US" sz="3300" dirty="0" smtClean="0"/>
              <a:t>Board, Ireland</a:t>
            </a:r>
            <a:endParaRPr lang="en-US" sz="3300" dirty="0"/>
          </a:p>
          <a:p>
            <a:pPr lvl="1"/>
            <a:endParaRPr lang="en-US" sz="3300" dirty="0"/>
          </a:p>
          <a:p>
            <a:pPr lvl="1"/>
            <a:r>
              <a:rPr lang="en-US" sz="3300" dirty="0"/>
              <a:t>Centre for Gerontology and Rehabilitation, School of Medicine, University College Cork</a:t>
            </a:r>
          </a:p>
          <a:p>
            <a:pPr lvl="1"/>
            <a:endParaRPr lang="en-US" sz="3300" dirty="0"/>
          </a:p>
          <a:p>
            <a:pPr lvl="1"/>
            <a:r>
              <a:rPr lang="en-US" sz="3300" dirty="0"/>
              <a:t>Division of </a:t>
            </a:r>
            <a:r>
              <a:rPr lang="en-US" sz="3300" dirty="0" smtClean="0"/>
              <a:t>Geriatric Medicine, Department of Medicine, </a:t>
            </a:r>
            <a:r>
              <a:rPr lang="en-US" sz="3300" dirty="0" err="1" smtClean="0"/>
              <a:t>Schulich</a:t>
            </a:r>
            <a:r>
              <a:rPr lang="en-US" sz="3300" dirty="0" smtClean="0"/>
              <a:t> School of Medicine and Dentistry, Western University</a:t>
            </a:r>
            <a:endParaRPr lang="en-US" sz="3300" dirty="0"/>
          </a:p>
          <a:p>
            <a:pPr lvl="1"/>
            <a:endParaRPr lang="en-US" sz="3300" dirty="0"/>
          </a:p>
          <a:p>
            <a:pPr lvl="1"/>
            <a:r>
              <a:rPr lang="en-US" sz="3300" dirty="0" smtClean="0"/>
              <a:t>All the patients and care-givers who participated </a:t>
            </a:r>
            <a:r>
              <a:rPr lang="en-US" sz="3300" smtClean="0"/>
              <a:t>in this study.</a:t>
            </a:r>
            <a:endParaRPr lang="en-US" sz="3300" dirty="0" smtClean="0"/>
          </a:p>
          <a:p>
            <a:pPr lvl="1"/>
            <a:endParaRPr lang="en-US" sz="3300" dirty="0"/>
          </a:p>
          <a:p>
            <a:pPr lvl="1"/>
            <a:endParaRPr lang="en-US" sz="2187" b="1" dirty="0" smtClean="0"/>
          </a:p>
          <a:p>
            <a:pPr lvl="1"/>
            <a:endParaRPr lang="en-US" sz="2187" b="1" dirty="0"/>
          </a:p>
          <a:p>
            <a:pPr lvl="1"/>
            <a:endParaRPr lang="en-US" sz="2187" b="1" dirty="0" smtClean="0"/>
          </a:p>
          <a:p>
            <a:pPr lvl="1"/>
            <a:endParaRPr lang="en-US" sz="2187" b="1" dirty="0"/>
          </a:p>
          <a:p>
            <a:pPr lvl="1"/>
            <a:endParaRPr lang="en-US" sz="2187" b="1" dirty="0"/>
          </a:p>
        </p:txBody>
      </p:sp>
      <p:graphicFrame>
        <p:nvGraphicFramePr>
          <p:cNvPr id="8" name="Table 7"/>
          <p:cNvGraphicFramePr>
            <a:graphicFrameLocks noGrp="1"/>
          </p:cNvGraphicFramePr>
          <p:nvPr>
            <p:extLst>
              <p:ext uri="{D42A27DB-BD31-4B8C-83A1-F6EECF244321}">
                <p14:modId xmlns:p14="http://schemas.microsoft.com/office/powerpoint/2010/main" val="1757543170"/>
              </p:ext>
            </p:extLst>
          </p:nvPr>
        </p:nvGraphicFramePr>
        <p:xfrm>
          <a:off x="37577194" y="5948920"/>
          <a:ext cx="11564731" cy="5557644"/>
        </p:xfrm>
        <a:graphic>
          <a:graphicData uri="http://schemas.openxmlformats.org/drawingml/2006/table">
            <a:tbl>
              <a:tblPr firstRow="1" firstCol="1" bandRow="1">
                <a:tableStyleId>{7DF18680-E054-41AD-8BC1-D1AEF772440D}</a:tableStyleId>
              </a:tblPr>
              <a:tblGrid>
                <a:gridCol w="2752537">
                  <a:extLst>
                    <a:ext uri="{9D8B030D-6E8A-4147-A177-3AD203B41FA5}">
                      <a16:colId xmlns:a16="http://schemas.microsoft.com/office/drawing/2014/main" val="20000"/>
                    </a:ext>
                  </a:extLst>
                </a:gridCol>
                <a:gridCol w="2464888">
                  <a:extLst>
                    <a:ext uri="{9D8B030D-6E8A-4147-A177-3AD203B41FA5}">
                      <a16:colId xmlns:a16="http://schemas.microsoft.com/office/drawing/2014/main" val="20001"/>
                    </a:ext>
                  </a:extLst>
                </a:gridCol>
                <a:gridCol w="2730190">
                  <a:extLst>
                    <a:ext uri="{9D8B030D-6E8A-4147-A177-3AD203B41FA5}">
                      <a16:colId xmlns:a16="http://schemas.microsoft.com/office/drawing/2014/main" val="20002"/>
                    </a:ext>
                  </a:extLst>
                </a:gridCol>
                <a:gridCol w="3617116">
                  <a:extLst>
                    <a:ext uri="{9D8B030D-6E8A-4147-A177-3AD203B41FA5}">
                      <a16:colId xmlns:a16="http://schemas.microsoft.com/office/drawing/2014/main" val="20003"/>
                    </a:ext>
                  </a:extLst>
                </a:gridCol>
              </a:tblGrid>
              <a:tr h="474133">
                <a:tc>
                  <a:txBody>
                    <a:bodyPr/>
                    <a:lstStyle/>
                    <a:p>
                      <a:pPr>
                        <a:spcAft>
                          <a:spcPts val="0"/>
                        </a:spcAft>
                      </a:pPr>
                      <a:r>
                        <a:rPr lang="en-US" sz="3300" dirty="0">
                          <a:effectLst/>
                        </a:rPr>
                        <a:t> </a:t>
                      </a:r>
                      <a:endParaRPr lang="en-US" sz="3300" dirty="0">
                        <a:effectLst/>
                        <a:latin typeface="Calibri" charset="0"/>
                        <a:ea typeface="Calibri" charset="0"/>
                        <a:cs typeface="Times New Roman" charset="0"/>
                      </a:endParaRPr>
                    </a:p>
                  </a:txBody>
                  <a:tcPr marL="45887" marR="45887" marT="0" marB="0"/>
                </a:tc>
                <a:tc gridSpan="3">
                  <a:txBody>
                    <a:bodyPr/>
                    <a:lstStyle/>
                    <a:p>
                      <a:pPr algn="ctr">
                        <a:spcAft>
                          <a:spcPts val="0"/>
                        </a:spcAft>
                      </a:pPr>
                      <a:r>
                        <a:rPr lang="en-US" sz="3300" dirty="0" smtClean="0">
                          <a:effectLst/>
                        </a:rPr>
                        <a:t>Table 2: Results</a:t>
                      </a:r>
                      <a:r>
                        <a:rPr lang="en-US" sz="3300" baseline="0" dirty="0" smtClean="0">
                          <a:effectLst/>
                        </a:rPr>
                        <a:t> </a:t>
                      </a:r>
                      <a:r>
                        <a:rPr lang="en-US" sz="3300" dirty="0" smtClean="0">
                          <a:effectLst/>
                        </a:rPr>
                        <a:t>At </a:t>
                      </a:r>
                      <a:r>
                        <a:rPr lang="en-US" sz="3300" dirty="0">
                          <a:effectLst/>
                        </a:rPr>
                        <a:t>Discharge</a:t>
                      </a:r>
                      <a:endParaRPr lang="en-US" sz="3300" dirty="0">
                        <a:effectLst/>
                        <a:latin typeface="Calibri" charset="0"/>
                        <a:ea typeface="Calibri" charset="0"/>
                        <a:cs typeface="Times New Roman" charset="0"/>
                      </a:endParaRPr>
                    </a:p>
                  </a:txBody>
                  <a:tcPr marL="45887" marR="45887" marT="0" marB="0"/>
                </a:tc>
                <a:tc hMerge="1">
                  <a:txBody>
                    <a:bodyPr/>
                    <a:lstStyle/>
                    <a:p>
                      <a:endParaRPr lang="en-US"/>
                    </a:p>
                  </a:txBody>
                  <a:tcPr/>
                </a:tc>
                <a:tc hMerge="1">
                  <a:txBody>
                    <a:bodyPr/>
                    <a:lstStyle/>
                    <a:p>
                      <a:pPr algn="ctr">
                        <a:spcAft>
                          <a:spcPts val="0"/>
                        </a:spcAft>
                      </a:pPr>
                      <a:endParaRPr lang="en-US" sz="2200" dirty="0">
                        <a:effectLst/>
                        <a:latin typeface="Calibri" charset="0"/>
                        <a:ea typeface="Calibri" charset="0"/>
                        <a:cs typeface="Times New Roman" charset="0"/>
                      </a:endParaRPr>
                    </a:p>
                  </a:txBody>
                  <a:tcPr marL="68580" marR="68580" marT="0" marB="0"/>
                </a:tc>
                <a:extLst>
                  <a:ext uri="{0D108BD9-81ED-4DB2-BD59-A6C34878D82A}">
                    <a16:rowId xmlns:a16="http://schemas.microsoft.com/office/drawing/2014/main" val="10000"/>
                  </a:ext>
                </a:extLst>
              </a:tr>
              <a:tr h="1896533">
                <a:tc>
                  <a:txBody>
                    <a:bodyPr/>
                    <a:lstStyle/>
                    <a:p>
                      <a:pPr>
                        <a:spcAft>
                          <a:spcPts val="0"/>
                        </a:spcAft>
                      </a:pPr>
                      <a:r>
                        <a:rPr lang="en-US" sz="3300" dirty="0">
                          <a:effectLst/>
                        </a:rPr>
                        <a:t> </a:t>
                      </a:r>
                      <a:endParaRPr lang="en-US" sz="3300" dirty="0">
                        <a:effectLst/>
                        <a:latin typeface="Calibri" charset="0"/>
                        <a:ea typeface="Calibri" charset="0"/>
                        <a:cs typeface="Times New Roman" charset="0"/>
                      </a:endParaRPr>
                    </a:p>
                  </a:txBody>
                  <a:tcPr marL="45887" marR="45887" marT="0" marB="0"/>
                </a:tc>
                <a:tc>
                  <a:txBody>
                    <a:bodyPr/>
                    <a:lstStyle/>
                    <a:p>
                      <a:pPr>
                        <a:spcAft>
                          <a:spcPts val="0"/>
                        </a:spcAft>
                      </a:pPr>
                      <a:r>
                        <a:rPr lang="en-US" sz="3300" dirty="0" smtClean="0">
                          <a:effectLst/>
                        </a:rPr>
                        <a:t>Mortality</a:t>
                      </a:r>
                    </a:p>
                    <a:p>
                      <a:pPr>
                        <a:spcAft>
                          <a:spcPts val="0"/>
                        </a:spcAft>
                      </a:pPr>
                      <a:r>
                        <a:rPr lang="en-US" sz="3300" baseline="0" dirty="0" smtClean="0">
                          <a:effectLst/>
                        </a:rPr>
                        <a:t>n (%)</a:t>
                      </a:r>
                      <a:r>
                        <a:rPr lang="en-US" sz="3300" dirty="0" smtClean="0">
                          <a:effectLst/>
                        </a:rPr>
                        <a:t> </a:t>
                      </a:r>
                      <a:endParaRPr lang="en-US" sz="3300" b="0" dirty="0">
                        <a:effectLst/>
                        <a:latin typeface="Calibri" charset="0"/>
                        <a:ea typeface="Calibri" charset="0"/>
                        <a:cs typeface="Times New Roman" charset="0"/>
                      </a:endParaRPr>
                    </a:p>
                  </a:txBody>
                  <a:tcPr marL="45887" marR="45887" marT="0" marB="0"/>
                </a:tc>
                <a:tc>
                  <a:txBody>
                    <a:bodyPr/>
                    <a:lstStyle/>
                    <a:p>
                      <a:pPr>
                        <a:spcAft>
                          <a:spcPts val="0"/>
                        </a:spcAft>
                      </a:pPr>
                      <a:r>
                        <a:rPr lang="en-US" sz="3300" dirty="0">
                          <a:effectLst/>
                        </a:rPr>
                        <a:t>Admitted to Nursing Home </a:t>
                      </a:r>
                      <a:endParaRPr lang="en-US" sz="3300" dirty="0" smtClean="0">
                        <a:effectLst/>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3300" baseline="0" dirty="0" smtClean="0">
                          <a:effectLst/>
                        </a:rPr>
                        <a:t>n (%)</a:t>
                      </a:r>
                      <a:r>
                        <a:rPr lang="en-US" sz="3300" dirty="0" smtClean="0">
                          <a:effectLst/>
                        </a:rPr>
                        <a:t> </a:t>
                      </a:r>
                    </a:p>
                    <a:p>
                      <a:pPr>
                        <a:spcAft>
                          <a:spcPts val="0"/>
                        </a:spcAft>
                      </a:pPr>
                      <a:endParaRPr lang="en-US" sz="3300" b="0" dirty="0">
                        <a:effectLst/>
                        <a:latin typeface="Calibri" charset="0"/>
                        <a:ea typeface="Calibri" charset="0"/>
                        <a:cs typeface="Times New Roman" charset="0"/>
                      </a:endParaRPr>
                    </a:p>
                  </a:txBody>
                  <a:tcPr marL="45887" marR="45887" marT="0" marB="0"/>
                </a:tc>
                <a:tc>
                  <a:txBody>
                    <a:bodyPr/>
                    <a:lstStyle/>
                    <a:p>
                      <a:pPr algn="ctr">
                        <a:spcAft>
                          <a:spcPts val="0"/>
                        </a:spcAft>
                      </a:pPr>
                      <a:r>
                        <a:rPr lang="en-US" sz="3300" dirty="0" smtClean="0">
                          <a:effectLst/>
                        </a:rPr>
                        <a:t>Composite Score </a:t>
                      </a:r>
                    </a:p>
                    <a:p>
                      <a:pPr algn="ctr">
                        <a:spcAft>
                          <a:spcPts val="0"/>
                        </a:spcAft>
                      </a:pPr>
                      <a:r>
                        <a:rPr lang="en-US" sz="3300" dirty="0" smtClean="0">
                          <a:effectLst/>
                        </a:rPr>
                        <a:t>n</a:t>
                      </a:r>
                      <a:r>
                        <a:rPr lang="en-US" sz="3300" baseline="0" dirty="0" smtClean="0">
                          <a:effectLst/>
                        </a:rPr>
                        <a:t> (%)</a:t>
                      </a:r>
                      <a:endParaRPr lang="en-US" sz="3300" b="1" dirty="0">
                        <a:effectLst/>
                        <a:latin typeface="Calibri" charset="0"/>
                        <a:ea typeface="Calibri" charset="0"/>
                        <a:cs typeface="Times New Roman" charset="0"/>
                      </a:endParaRPr>
                    </a:p>
                  </a:txBody>
                  <a:tcPr marL="45887" marR="45887" marT="0" marB="0"/>
                </a:tc>
                <a:extLst>
                  <a:ext uri="{0D108BD9-81ED-4DB2-BD59-A6C34878D82A}">
                    <a16:rowId xmlns:a16="http://schemas.microsoft.com/office/drawing/2014/main" val="10001"/>
                  </a:ext>
                </a:extLst>
              </a:tr>
              <a:tr h="679068">
                <a:tc>
                  <a:txBody>
                    <a:bodyPr/>
                    <a:lstStyle/>
                    <a:p>
                      <a:pPr>
                        <a:spcAft>
                          <a:spcPts val="0"/>
                        </a:spcAft>
                      </a:pPr>
                      <a:r>
                        <a:rPr lang="en-US" sz="3300" dirty="0">
                          <a:effectLst/>
                        </a:rPr>
                        <a:t>Control</a:t>
                      </a:r>
                      <a:endParaRPr lang="en-US" sz="3300" dirty="0">
                        <a:effectLst/>
                        <a:latin typeface="Calibri" charset="0"/>
                        <a:ea typeface="Calibri" charset="0"/>
                        <a:cs typeface="Times New Roman" charset="0"/>
                      </a:endParaRPr>
                    </a:p>
                  </a:txBody>
                  <a:tcPr marL="45887" marR="45887" marT="0" marB="0"/>
                </a:tc>
                <a:tc>
                  <a:txBody>
                    <a:bodyPr/>
                    <a:lstStyle/>
                    <a:p>
                      <a:pPr>
                        <a:spcAft>
                          <a:spcPts val="0"/>
                        </a:spcAft>
                      </a:pPr>
                      <a:r>
                        <a:rPr lang="en-US" sz="3300" dirty="0">
                          <a:effectLst/>
                        </a:rPr>
                        <a:t>0 (0.0%)</a:t>
                      </a:r>
                      <a:endParaRPr lang="en-US" sz="3300" dirty="0">
                        <a:effectLst/>
                        <a:latin typeface="Calibri" charset="0"/>
                        <a:ea typeface="Calibri" charset="0"/>
                        <a:cs typeface="Times New Roman" charset="0"/>
                      </a:endParaRPr>
                    </a:p>
                  </a:txBody>
                  <a:tcPr marL="45887" marR="45887" marT="0" marB="0"/>
                </a:tc>
                <a:tc>
                  <a:txBody>
                    <a:bodyPr/>
                    <a:lstStyle/>
                    <a:p>
                      <a:pPr>
                        <a:spcAft>
                          <a:spcPts val="0"/>
                        </a:spcAft>
                      </a:pPr>
                      <a:r>
                        <a:rPr lang="en-US" sz="3300" dirty="0">
                          <a:effectLst/>
                        </a:rPr>
                        <a:t>0 (0.0%)</a:t>
                      </a:r>
                      <a:endParaRPr lang="en-US" sz="3300" dirty="0">
                        <a:effectLst/>
                        <a:latin typeface="Calibri" charset="0"/>
                        <a:ea typeface="Calibri" charset="0"/>
                        <a:cs typeface="Times New Roman" charset="0"/>
                      </a:endParaRPr>
                    </a:p>
                  </a:txBody>
                  <a:tcPr marL="45887" marR="45887" marT="0" marB="0"/>
                </a:tc>
                <a:tc>
                  <a:txBody>
                    <a:bodyPr/>
                    <a:lstStyle/>
                    <a:p>
                      <a:pPr>
                        <a:spcAft>
                          <a:spcPts val="0"/>
                        </a:spcAft>
                      </a:pPr>
                      <a:r>
                        <a:rPr lang="en-US" sz="3300" dirty="0" smtClean="0">
                          <a:effectLst/>
                        </a:rPr>
                        <a:t>0 (0.0%)</a:t>
                      </a:r>
                      <a:endParaRPr lang="en-US" sz="3300" b="1" dirty="0">
                        <a:effectLst/>
                        <a:latin typeface="Calibri" charset="0"/>
                        <a:ea typeface="Calibri" charset="0"/>
                        <a:cs typeface="Times New Roman" charset="0"/>
                      </a:endParaRPr>
                    </a:p>
                  </a:txBody>
                  <a:tcPr marL="45887" marR="45887" marT="0" marB="0"/>
                </a:tc>
                <a:extLst>
                  <a:ext uri="{0D108BD9-81ED-4DB2-BD59-A6C34878D82A}">
                    <a16:rowId xmlns:a16="http://schemas.microsoft.com/office/drawing/2014/main" val="10002"/>
                  </a:ext>
                </a:extLst>
              </a:tr>
              <a:tr h="679068">
                <a:tc>
                  <a:txBody>
                    <a:bodyPr/>
                    <a:lstStyle/>
                    <a:p>
                      <a:pPr>
                        <a:spcAft>
                          <a:spcPts val="0"/>
                        </a:spcAft>
                      </a:pPr>
                      <a:r>
                        <a:rPr lang="en-US" sz="3300" dirty="0">
                          <a:effectLst/>
                        </a:rPr>
                        <a:t>SSD</a:t>
                      </a:r>
                      <a:endParaRPr lang="en-US" sz="3300" dirty="0">
                        <a:effectLst/>
                        <a:latin typeface="Calibri" charset="0"/>
                        <a:ea typeface="Calibri" charset="0"/>
                        <a:cs typeface="Times New Roman" charset="0"/>
                      </a:endParaRPr>
                    </a:p>
                  </a:txBody>
                  <a:tcPr marL="45887" marR="45887" marT="0" marB="0"/>
                </a:tc>
                <a:tc>
                  <a:txBody>
                    <a:bodyPr/>
                    <a:lstStyle/>
                    <a:p>
                      <a:pPr>
                        <a:spcAft>
                          <a:spcPts val="0"/>
                        </a:spcAft>
                      </a:pPr>
                      <a:r>
                        <a:rPr lang="en-US" sz="3300" dirty="0">
                          <a:effectLst/>
                        </a:rPr>
                        <a:t>2 (4.9%)</a:t>
                      </a:r>
                      <a:endParaRPr lang="en-US" sz="3300" dirty="0">
                        <a:effectLst/>
                        <a:latin typeface="Calibri" charset="0"/>
                        <a:ea typeface="Calibri" charset="0"/>
                        <a:cs typeface="Times New Roman" charset="0"/>
                      </a:endParaRPr>
                    </a:p>
                  </a:txBody>
                  <a:tcPr marL="45887" marR="45887" marT="0" marB="0"/>
                </a:tc>
                <a:tc>
                  <a:txBody>
                    <a:bodyPr/>
                    <a:lstStyle/>
                    <a:p>
                      <a:pPr>
                        <a:spcAft>
                          <a:spcPts val="0"/>
                        </a:spcAft>
                      </a:pPr>
                      <a:r>
                        <a:rPr lang="en-US" sz="3300" dirty="0">
                          <a:effectLst/>
                        </a:rPr>
                        <a:t>1 (2.4%)</a:t>
                      </a:r>
                      <a:endParaRPr lang="en-US" sz="3300" dirty="0">
                        <a:effectLst/>
                        <a:latin typeface="Calibri" charset="0"/>
                        <a:ea typeface="Calibri" charset="0"/>
                        <a:cs typeface="Times New Roman" charset="0"/>
                      </a:endParaRPr>
                    </a:p>
                  </a:txBody>
                  <a:tcPr marL="45887" marR="45887" marT="0" marB="0"/>
                </a:tc>
                <a:tc>
                  <a:txBody>
                    <a:bodyPr/>
                    <a:lstStyle/>
                    <a:p>
                      <a:pPr>
                        <a:spcAft>
                          <a:spcPts val="0"/>
                        </a:spcAft>
                      </a:pPr>
                      <a:r>
                        <a:rPr lang="en-US" sz="3300" dirty="0" smtClean="0">
                          <a:effectLst/>
                        </a:rPr>
                        <a:t>3</a:t>
                      </a:r>
                      <a:r>
                        <a:rPr lang="en-US" sz="3300" baseline="0" dirty="0" smtClean="0">
                          <a:effectLst/>
                        </a:rPr>
                        <a:t> (7.3%)</a:t>
                      </a:r>
                      <a:endParaRPr lang="en-US" sz="3300" b="1" dirty="0">
                        <a:effectLst/>
                        <a:latin typeface="Calibri" charset="0"/>
                        <a:ea typeface="Calibri" charset="0"/>
                        <a:cs typeface="Times New Roman" charset="0"/>
                      </a:endParaRPr>
                    </a:p>
                  </a:txBody>
                  <a:tcPr marL="45887" marR="45887" marT="0" marB="0"/>
                </a:tc>
                <a:extLst>
                  <a:ext uri="{0D108BD9-81ED-4DB2-BD59-A6C34878D82A}">
                    <a16:rowId xmlns:a16="http://schemas.microsoft.com/office/drawing/2014/main" val="10003"/>
                  </a:ext>
                </a:extLst>
              </a:tr>
              <a:tr h="679068">
                <a:tc>
                  <a:txBody>
                    <a:bodyPr/>
                    <a:lstStyle/>
                    <a:p>
                      <a:pPr>
                        <a:spcAft>
                          <a:spcPts val="0"/>
                        </a:spcAft>
                      </a:pPr>
                      <a:r>
                        <a:rPr lang="en-US" sz="3300" dirty="0">
                          <a:effectLst/>
                        </a:rPr>
                        <a:t>FSD</a:t>
                      </a:r>
                      <a:endParaRPr lang="en-US" sz="3300" dirty="0">
                        <a:effectLst/>
                        <a:latin typeface="Calibri" charset="0"/>
                        <a:ea typeface="Calibri" charset="0"/>
                        <a:cs typeface="Times New Roman" charset="0"/>
                      </a:endParaRPr>
                    </a:p>
                  </a:txBody>
                  <a:tcPr marL="45887" marR="45887" marT="0" marB="0"/>
                </a:tc>
                <a:tc>
                  <a:txBody>
                    <a:bodyPr/>
                    <a:lstStyle/>
                    <a:p>
                      <a:pPr>
                        <a:spcAft>
                          <a:spcPts val="0"/>
                        </a:spcAft>
                      </a:pPr>
                      <a:r>
                        <a:rPr lang="en-US" sz="3300" dirty="0">
                          <a:effectLst/>
                        </a:rPr>
                        <a:t>1 (1.6%)</a:t>
                      </a:r>
                      <a:endParaRPr lang="en-US" sz="3300" dirty="0">
                        <a:effectLst/>
                        <a:latin typeface="Calibri" charset="0"/>
                        <a:ea typeface="Calibri" charset="0"/>
                        <a:cs typeface="Times New Roman" charset="0"/>
                      </a:endParaRPr>
                    </a:p>
                  </a:txBody>
                  <a:tcPr marL="45887" marR="45887" marT="0" marB="0"/>
                </a:tc>
                <a:tc>
                  <a:txBody>
                    <a:bodyPr/>
                    <a:lstStyle/>
                    <a:p>
                      <a:pPr>
                        <a:spcAft>
                          <a:spcPts val="0"/>
                        </a:spcAft>
                      </a:pPr>
                      <a:r>
                        <a:rPr lang="en-US" sz="3300" dirty="0">
                          <a:effectLst/>
                        </a:rPr>
                        <a:t>3 (4.9%)</a:t>
                      </a:r>
                      <a:endParaRPr lang="en-US" sz="3300" dirty="0">
                        <a:effectLst/>
                        <a:latin typeface="Calibri" charset="0"/>
                        <a:ea typeface="Calibri" charset="0"/>
                        <a:cs typeface="Times New Roman" charset="0"/>
                      </a:endParaRPr>
                    </a:p>
                  </a:txBody>
                  <a:tcPr marL="45887" marR="45887" marT="0" marB="0"/>
                </a:tc>
                <a:tc>
                  <a:txBody>
                    <a:bodyPr/>
                    <a:lstStyle/>
                    <a:p>
                      <a:pPr>
                        <a:spcAft>
                          <a:spcPts val="0"/>
                        </a:spcAft>
                      </a:pPr>
                      <a:r>
                        <a:rPr lang="en-US" sz="3300" dirty="0" smtClean="0">
                          <a:effectLst/>
                        </a:rPr>
                        <a:t>4 (6.6%)</a:t>
                      </a:r>
                      <a:endParaRPr lang="en-US" sz="3300" b="1" dirty="0">
                        <a:effectLst/>
                        <a:latin typeface="Calibri" charset="0"/>
                        <a:ea typeface="Calibri" charset="0"/>
                        <a:cs typeface="Times New Roman" charset="0"/>
                      </a:endParaRPr>
                    </a:p>
                  </a:txBody>
                  <a:tcPr marL="45887" marR="45887" marT="0" marB="0"/>
                </a:tc>
                <a:extLst>
                  <a:ext uri="{0D108BD9-81ED-4DB2-BD59-A6C34878D82A}">
                    <a16:rowId xmlns:a16="http://schemas.microsoft.com/office/drawing/2014/main" val="10004"/>
                  </a:ext>
                </a:extLst>
              </a:tr>
              <a:tr h="474133">
                <a:tc>
                  <a:txBody>
                    <a:bodyPr/>
                    <a:lstStyle/>
                    <a:p>
                      <a:pPr>
                        <a:spcAft>
                          <a:spcPts val="0"/>
                        </a:spcAft>
                      </a:pPr>
                      <a:r>
                        <a:rPr lang="en-US" sz="3300" dirty="0">
                          <a:effectLst/>
                        </a:rPr>
                        <a:t> </a:t>
                      </a:r>
                      <a:endParaRPr lang="en-US" sz="3300" dirty="0">
                        <a:effectLst/>
                        <a:latin typeface="Calibri" charset="0"/>
                        <a:ea typeface="Calibri" charset="0"/>
                        <a:cs typeface="Times New Roman" charset="0"/>
                      </a:endParaRPr>
                    </a:p>
                  </a:txBody>
                  <a:tcPr marL="45887" marR="45887" marT="0" marB="0"/>
                </a:tc>
                <a:tc>
                  <a:txBody>
                    <a:bodyPr/>
                    <a:lstStyle/>
                    <a:p>
                      <a:pPr>
                        <a:spcAft>
                          <a:spcPts val="0"/>
                        </a:spcAft>
                      </a:pPr>
                      <a:r>
                        <a:rPr lang="en-US" sz="3300" dirty="0">
                          <a:effectLst/>
                        </a:rPr>
                        <a:t> </a:t>
                      </a:r>
                      <a:endParaRPr lang="en-US" sz="3300" dirty="0">
                        <a:effectLst/>
                        <a:latin typeface="Calibri" charset="0"/>
                        <a:ea typeface="Calibri" charset="0"/>
                        <a:cs typeface="Times New Roman" charset="0"/>
                      </a:endParaRPr>
                    </a:p>
                  </a:txBody>
                  <a:tcPr marL="45887" marR="45887" marT="0" marB="0"/>
                </a:tc>
                <a:tc>
                  <a:txBody>
                    <a:bodyPr/>
                    <a:lstStyle/>
                    <a:p>
                      <a:pPr>
                        <a:spcAft>
                          <a:spcPts val="0"/>
                        </a:spcAft>
                      </a:pPr>
                      <a:endParaRPr lang="en-US" sz="3300" dirty="0">
                        <a:effectLst/>
                        <a:latin typeface="Calibri" charset="0"/>
                        <a:ea typeface="Calibri" charset="0"/>
                        <a:cs typeface="Times New Roman" charset="0"/>
                      </a:endParaRPr>
                    </a:p>
                  </a:txBody>
                  <a:tcPr marL="45887" marR="45887" marT="0" marB="0"/>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3300" dirty="0" smtClean="0">
                          <a:effectLst/>
                        </a:rPr>
                        <a:t>p&lt;0.001</a:t>
                      </a:r>
                      <a:endParaRPr lang="en-US" sz="3300" dirty="0" smtClean="0">
                        <a:effectLst/>
                        <a:latin typeface="Calibri" charset="0"/>
                        <a:ea typeface="Calibri" charset="0"/>
                        <a:cs typeface="Times New Roman" charset="0"/>
                      </a:endParaRPr>
                    </a:p>
                  </a:txBody>
                  <a:tcPr marL="45887" marR="45887" marT="0" marB="0"/>
                </a:tc>
                <a:extLst>
                  <a:ext uri="{0D108BD9-81ED-4DB2-BD59-A6C34878D82A}">
                    <a16:rowId xmlns:a16="http://schemas.microsoft.com/office/drawing/2014/main" val="10005"/>
                  </a:ext>
                </a:extLst>
              </a:tr>
            </a:tbl>
          </a:graphicData>
        </a:graphic>
      </p:graphicFrame>
      <p:sp>
        <p:nvSpPr>
          <p:cNvPr id="13" name="Rectangle 12"/>
          <p:cNvSpPr/>
          <p:nvPr/>
        </p:nvSpPr>
        <p:spPr>
          <a:xfrm>
            <a:off x="36129600" y="21194438"/>
            <a:ext cx="14490000" cy="4633704"/>
          </a:xfrm>
          <a:prstGeom prst="rect">
            <a:avLst/>
          </a:prstGeom>
          <a:solidFill>
            <a:schemeClr val="bg1"/>
          </a:solidFill>
        </p:spPr>
        <p:txBody>
          <a:bodyPr wrap="square">
            <a:spAutoFit/>
          </a:bodyPr>
          <a:lstStyle/>
          <a:p>
            <a:endParaRPr lang="en-US" sz="3300" dirty="0" smtClean="0"/>
          </a:p>
          <a:p>
            <a:r>
              <a:rPr lang="en-US" sz="3300" dirty="0" smtClean="0"/>
              <a:t>1. </a:t>
            </a:r>
            <a:r>
              <a:rPr lang="en-US" sz="3300" dirty="0"/>
              <a:t>SSD was associated with poor outcomes equivalent to those with FSD. </a:t>
            </a:r>
          </a:p>
          <a:p>
            <a:endParaRPr lang="en-US" sz="3300" dirty="0"/>
          </a:p>
          <a:p>
            <a:r>
              <a:rPr lang="en-US" sz="3300" dirty="0"/>
              <a:t>2. Our findings add to the existing literature suggesting that delirium and SSD occur along a continuum</a:t>
            </a:r>
          </a:p>
          <a:p>
            <a:endParaRPr lang="en-US" sz="3300" dirty="0"/>
          </a:p>
          <a:p>
            <a:r>
              <a:rPr lang="en-US" sz="3300" dirty="0"/>
              <a:t>3. It is important to look out for all presentations of delirium (SSD and FSD) in clinical practice, as neither are benign. </a:t>
            </a:r>
          </a:p>
          <a:p>
            <a:endParaRPr lang="en-US" sz="3111" dirty="0"/>
          </a:p>
        </p:txBody>
      </p:sp>
      <p:graphicFrame>
        <p:nvGraphicFramePr>
          <p:cNvPr id="52" name="Table 51"/>
          <p:cNvGraphicFramePr>
            <a:graphicFrameLocks noGrp="1"/>
          </p:cNvGraphicFramePr>
          <p:nvPr>
            <p:extLst>
              <p:ext uri="{D42A27DB-BD31-4B8C-83A1-F6EECF244321}">
                <p14:modId xmlns:p14="http://schemas.microsoft.com/office/powerpoint/2010/main" val="1292382696"/>
              </p:ext>
            </p:extLst>
          </p:nvPr>
        </p:nvGraphicFramePr>
        <p:xfrm>
          <a:off x="37619342" y="12497361"/>
          <a:ext cx="11555058" cy="5767741"/>
        </p:xfrm>
        <a:graphic>
          <a:graphicData uri="http://schemas.openxmlformats.org/drawingml/2006/table">
            <a:tbl>
              <a:tblPr firstRow="1" firstCol="1" bandRow="1">
                <a:tableStyleId>{7DF18680-E054-41AD-8BC1-D1AEF772440D}</a:tableStyleId>
              </a:tblPr>
              <a:tblGrid>
                <a:gridCol w="2550685">
                  <a:extLst>
                    <a:ext uri="{9D8B030D-6E8A-4147-A177-3AD203B41FA5}">
                      <a16:colId xmlns:a16="http://schemas.microsoft.com/office/drawing/2014/main" val="20000"/>
                    </a:ext>
                  </a:extLst>
                </a:gridCol>
                <a:gridCol w="2785009">
                  <a:extLst>
                    <a:ext uri="{9D8B030D-6E8A-4147-A177-3AD203B41FA5}">
                      <a16:colId xmlns:a16="http://schemas.microsoft.com/office/drawing/2014/main" val="20001"/>
                    </a:ext>
                  </a:extLst>
                </a:gridCol>
                <a:gridCol w="2880805">
                  <a:extLst>
                    <a:ext uri="{9D8B030D-6E8A-4147-A177-3AD203B41FA5}">
                      <a16:colId xmlns:a16="http://schemas.microsoft.com/office/drawing/2014/main" val="20002"/>
                    </a:ext>
                  </a:extLst>
                </a:gridCol>
                <a:gridCol w="3338559">
                  <a:extLst>
                    <a:ext uri="{9D8B030D-6E8A-4147-A177-3AD203B41FA5}">
                      <a16:colId xmlns:a16="http://schemas.microsoft.com/office/drawing/2014/main" val="20003"/>
                    </a:ext>
                  </a:extLst>
                </a:gridCol>
              </a:tblGrid>
              <a:tr h="613958">
                <a:tc>
                  <a:txBody>
                    <a:bodyPr/>
                    <a:lstStyle/>
                    <a:p>
                      <a:pPr>
                        <a:spcAft>
                          <a:spcPts val="0"/>
                        </a:spcAft>
                      </a:pPr>
                      <a:r>
                        <a:rPr lang="en-US" sz="3300" dirty="0">
                          <a:effectLst/>
                        </a:rPr>
                        <a:t> </a:t>
                      </a:r>
                      <a:endParaRPr lang="en-US" sz="3300" dirty="0">
                        <a:effectLst/>
                        <a:latin typeface="Calibri" charset="0"/>
                        <a:ea typeface="Calibri" charset="0"/>
                        <a:cs typeface="Times New Roman" charset="0"/>
                      </a:endParaRPr>
                    </a:p>
                  </a:txBody>
                  <a:tcPr marL="45887" marR="45887" marT="0" marB="0"/>
                </a:tc>
                <a:tc gridSpan="3">
                  <a:txBody>
                    <a:bodyPr/>
                    <a:lstStyle/>
                    <a:p>
                      <a:pPr algn="ctr">
                        <a:spcAft>
                          <a:spcPts val="0"/>
                        </a:spcAft>
                      </a:pPr>
                      <a:r>
                        <a:rPr lang="en-US" sz="3300" dirty="0" smtClean="0">
                          <a:effectLst/>
                        </a:rPr>
                        <a:t>Table</a:t>
                      </a:r>
                      <a:r>
                        <a:rPr lang="en-US" sz="3300" baseline="0" dirty="0" smtClean="0">
                          <a:effectLst/>
                        </a:rPr>
                        <a:t> 3: Results </a:t>
                      </a:r>
                      <a:r>
                        <a:rPr lang="en-US" sz="3300" dirty="0" smtClean="0">
                          <a:effectLst/>
                        </a:rPr>
                        <a:t>At </a:t>
                      </a:r>
                      <a:r>
                        <a:rPr lang="en-US" sz="3300" dirty="0">
                          <a:effectLst/>
                        </a:rPr>
                        <a:t>6 Month Follow-up</a:t>
                      </a:r>
                      <a:endParaRPr lang="en-US" sz="3300" dirty="0">
                        <a:effectLst/>
                        <a:latin typeface="Calibri" charset="0"/>
                        <a:ea typeface="Calibri" charset="0"/>
                        <a:cs typeface="Times New Roman" charset="0"/>
                      </a:endParaRPr>
                    </a:p>
                  </a:txBody>
                  <a:tcPr marL="45887" marR="45887" marT="0" marB="0"/>
                </a:tc>
                <a:tc hMerge="1">
                  <a:txBody>
                    <a:bodyPr/>
                    <a:lstStyle/>
                    <a:p>
                      <a:endParaRPr lang="en-US"/>
                    </a:p>
                  </a:txBody>
                  <a:tcPr/>
                </a:tc>
                <a:tc hMerge="1">
                  <a:txBody>
                    <a:bodyPr/>
                    <a:lstStyle/>
                    <a:p>
                      <a:pPr algn="ctr">
                        <a:spcAft>
                          <a:spcPts val="0"/>
                        </a:spcAft>
                      </a:pPr>
                      <a:endParaRPr lang="en-US" sz="2200" dirty="0">
                        <a:effectLst/>
                        <a:latin typeface="Calibri" charset="0"/>
                        <a:ea typeface="Calibri" charset="0"/>
                        <a:cs typeface="Times New Roman" charset="0"/>
                      </a:endParaRPr>
                    </a:p>
                  </a:txBody>
                  <a:tcPr marL="68580" marR="68580" marT="0" marB="0"/>
                </a:tc>
                <a:extLst>
                  <a:ext uri="{0D108BD9-81ED-4DB2-BD59-A6C34878D82A}">
                    <a16:rowId xmlns:a16="http://schemas.microsoft.com/office/drawing/2014/main" val="10000"/>
                  </a:ext>
                </a:extLst>
              </a:tr>
              <a:tr h="2331881">
                <a:tc>
                  <a:txBody>
                    <a:bodyPr/>
                    <a:lstStyle/>
                    <a:p>
                      <a:pPr>
                        <a:spcAft>
                          <a:spcPts val="0"/>
                        </a:spcAft>
                      </a:pPr>
                      <a:r>
                        <a:rPr lang="en-US" sz="3300" dirty="0">
                          <a:effectLst/>
                        </a:rPr>
                        <a:t> </a:t>
                      </a:r>
                      <a:endParaRPr lang="en-US" sz="3300" dirty="0">
                        <a:effectLst/>
                        <a:latin typeface="Calibri" charset="0"/>
                        <a:ea typeface="Calibri" charset="0"/>
                        <a:cs typeface="Times New Roman" charset="0"/>
                      </a:endParaRPr>
                    </a:p>
                  </a:txBody>
                  <a:tcPr marL="45887" marR="45887" marT="0" marB="0"/>
                </a:tc>
                <a:tc>
                  <a:txBody>
                    <a:bodyPr/>
                    <a:lstStyle/>
                    <a:p>
                      <a:pPr>
                        <a:spcAft>
                          <a:spcPts val="0"/>
                        </a:spcAft>
                      </a:pPr>
                      <a:r>
                        <a:rPr lang="en-US" sz="3300" dirty="0">
                          <a:effectLst/>
                        </a:rPr>
                        <a:t>Mortality </a:t>
                      </a:r>
                      <a:endParaRPr lang="en-US" sz="3300" dirty="0" smtClean="0">
                        <a:effectLst/>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3300" baseline="0" dirty="0" smtClean="0">
                          <a:effectLst/>
                        </a:rPr>
                        <a:t>n (%)</a:t>
                      </a:r>
                      <a:r>
                        <a:rPr lang="en-US" sz="3300" dirty="0" smtClean="0">
                          <a:effectLst/>
                        </a:rPr>
                        <a:t> </a:t>
                      </a:r>
                    </a:p>
                    <a:p>
                      <a:pPr>
                        <a:spcAft>
                          <a:spcPts val="0"/>
                        </a:spcAft>
                      </a:pPr>
                      <a:endParaRPr lang="en-US" sz="3300" b="0" dirty="0">
                        <a:effectLst/>
                        <a:latin typeface="Calibri" charset="0"/>
                        <a:ea typeface="Calibri" charset="0"/>
                        <a:cs typeface="Times New Roman" charset="0"/>
                      </a:endParaRPr>
                    </a:p>
                  </a:txBody>
                  <a:tcPr marL="45887" marR="45887" marT="0" marB="0"/>
                </a:tc>
                <a:tc>
                  <a:txBody>
                    <a:bodyPr/>
                    <a:lstStyle/>
                    <a:p>
                      <a:pPr>
                        <a:spcAft>
                          <a:spcPts val="0"/>
                        </a:spcAft>
                      </a:pPr>
                      <a:r>
                        <a:rPr lang="en-US" sz="3300" dirty="0">
                          <a:effectLst/>
                        </a:rPr>
                        <a:t>Admitted to Nursing Home </a:t>
                      </a:r>
                      <a:endParaRPr lang="en-US" sz="3300" dirty="0" smtClean="0">
                        <a:effectLst/>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3300" baseline="0" dirty="0" smtClean="0">
                          <a:effectLst/>
                        </a:rPr>
                        <a:t>n (%)</a:t>
                      </a:r>
                      <a:r>
                        <a:rPr lang="en-US" sz="3300" dirty="0" smtClean="0">
                          <a:effectLst/>
                        </a:rPr>
                        <a:t> </a:t>
                      </a:r>
                    </a:p>
                    <a:p>
                      <a:pPr>
                        <a:spcAft>
                          <a:spcPts val="0"/>
                        </a:spcAft>
                      </a:pPr>
                      <a:endParaRPr lang="en-US" sz="3300" b="0" dirty="0">
                        <a:effectLst/>
                        <a:latin typeface="Calibri" charset="0"/>
                        <a:ea typeface="Calibri" charset="0"/>
                        <a:cs typeface="Times New Roman" charset="0"/>
                      </a:endParaRPr>
                    </a:p>
                  </a:txBody>
                  <a:tcPr marL="45887" marR="45887" marT="0" marB="0"/>
                </a:tc>
                <a:tc>
                  <a:txBody>
                    <a:bodyPr/>
                    <a:lstStyle/>
                    <a:p>
                      <a:pPr algn="ctr">
                        <a:spcAft>
                          <a:spcPts val="0"/>
                        </a:spcAft>
                      </a:pPr>
                      <a:r>
                        <a:rPr lang="en-US" sz="3300" dirty="0" smtClean="0">
                          <a:effectLst/>
                        </a:rPr>
                        <a:t>Composite Score </a:t>
                      </a:r>
                    </a:p>
                    <a:p>
                      <a:pPr algn="ctr">
                        <a:spcAft>
                          <a:spcPts val="0"/>
                        </a:spcAft>
                      </a:pPr>
                      <a:r>
                        <a:rPr lang="en-US" sz="3300" dirty="0" smtClean="0">
                          <a:effectLst/>
                        </a:rPr>
                        <a:t>n</a:t>
                      </a:r>
                      <a:r>
                        <a:rPr lang="en-US" sz="3300" baseline="0" dirty="0" smtClean="0">
                          <a:effectLst/>
                        </a:rPr>
                        <a:t> (%)</a:t>
                      </a:r>
                      <a:endParaRPr lang="en-US" sz="3300" dirty="0" smtClean="0">
                        <a:effectLst/>
                      </a:endParaRPr>
                    </a:p>
                    <a:p>
                      <a:pPr>
                        <a:spcAft>
                          <a:spcPts val="0"/>
                        </a:spcAft>
                      </a:pPr>
                      <a:endParaRPr lang="en-US" sz="3300" b="1" dirty="0">
                        <a:effectLst/>
                        <a:latin typeface="Calibri" charset="0"/>
                        <a:ea typeface="Calibri" charset="0"/>
                        <a:cs typeface="Times New Roman" charset="0"/>
                      </a:endParaRPr>
                    </a:p>
                  </a:txBody>
                  <a:tcPr marL="45887" marR="45887" marT="0" marB="0"/>
                </a:tc>
                <a:extLst>
                  <a:ext uri="{0D108BD9-81ED-4DB2-BD59-A6C34878D82A}">
                    <a16:rowId xmlns:a16="http://schemas.microsoft.com/office/drawing/2014/main" val="10001"/>
                  </a:ext>
                </a:extLst>
              </a:tr>
              <a:tr h="772994">
                <a:tc>
                  <a:txBody>
                    <a:bodyPr/>
                    <a:lstStyle/>
                    <a:p>
                      <a:pPr>
                        <a:spcAft>
                          <a:spcPts val="0"/>
                        </a:spcAft>
                      </a:pPr>
                      <a:r>
                        <a:rPr lang="en-US" sz="3300" dirty="0">
                          <a:effectLst/>
                        </a:rPr>
                        <a:t>Control</a:t>
                      </a:r>
                      <a:endParaRPr lang="en-US" sz="3300" dirty="0">
                        <a:effectLst/>
                        <a:latin typeface="Calibri" charset="0"/>
                        <a:ea typeface="Calibri" charset="0"/>
                        <a:cs typeface="Times New Roman" charset="0"/>
                      </a:endParaRPr>
                    </a:p>
                  </a:txBody>
                  <a:tcPr marL="45887" marR="45887" marT="0" marB="0"/>
                </a:tc>
                <a:tc>
                  <a:txBody>
                    <a:bodyPr/>
                    <a:lstStyle/>
                    <a:p>
                      <a:pPr>
                        <a:spcAft>
                          <a:spcPts val="0"/>
                        </a:spcAft>
                      </a:pPr>
                      <a:r>
                        <a:rPr lang="en-US" sz="3300" dirty="0">
                          <a:effectLst/>
                        </a:rPr>
                        <a:t>4 (4.5%)</a:t>
                      </a:r>
                      <a:endParaRPr lang="en-US" sz="3300" dirty="0">
                        <a:effectLst/>
                        <a:latin typeface="Calibri" charset="0"/>
                        <a:ea typeface="Calibri" charset="0"/>
                        <a:cs typeface="Times New Roman" charset="0"/>
                      </a:endParaRPr>
                    </a:p>
                  </a:txBody>
                  <a:tcPr marL="45887" marR="45887" marT="0" marB="0"/>
                </a:tc>
                <a:tc>
                  <a:txBody>
                    <a:bodyPr/>
                    <a:lstStyle/>
                    <a:p>
                      <a:pPr>
                        <a:spcAft>
                          <a:spcPts val="0"/>
                        </a:spcAft>
                      </a:pPr>
                      <a:r>
                        <a:rPr lang="en-US" sz="3300" dirty="0">
                          <a:effectLst/>
                        </a:rPr>
                        <a:t>2 (2.3%)</a:t>
                      </a:r>
                      <a:endParaRPr lang="en-US" sz="3300" dirty="0">
                        <a:effectLst/>
                        <a:latin typeface="Calibri" charset="0"/>
                        <a:ea typeface="Calibri" charset="0"/>
                        <a:cs typeface="Times New Roman" charset="0"/>
                      </a:endParaRPr>
                    </a:p>
                  </a:txBody>
                  <a:tcPr marL="45887" marR="45887" marT="0" marB="0"/>
                </a:tc>
                <a:tc>
                  <a:txBody>
                    <a:bodyPr/>
                    <a:lstStyle/>
                    <a:p>
                      <a:pPr>
                        <a:spcAft>
                          <a:spcPts val="0"/>
                        </a:spcAft>
                      </a:pPr>
                      <a:r>
                        <a:rPr lang="en-US" sz="3300" dirty="0" smtClean="0">
                          <a:effectLst/>
                        </a:rPr>
                        <a:t>6 (6.7%)</a:t>
                      </a:r>
                      <a:endParaRPr lang="en-US" sz="3300" b="1" dirty="0">
                        <a:effectLst/>
                        <a:latin typeface="Calibri" charset="0"/>
                        <a:ea typeface="Calibri" charset="0"/>
                        <a:cs typeface="Times New Roman" charset="0"/>
                      </a:endParaRPr>
                    </a:p>
                  </a:txBody>
                  <a:tcPr marL="45887" marR="45887" marT="0" marB="0"/>
                </a:tc>
                <a:extLst>
                  <a:ext uri="{0D108BD9-81ED-4DB2-BD59-A6C34878D82A}">
                    <a16:rowId xmlns:a16="http://schemas.microsoft.com/office/drawing/2014/main" val="10002"/>
                  </a:ext>
                </a:extLst>
              </a:tr>
              <a:tr h="772994">
                <a:tc>
                  <a:txBody>
                    <a:bodyPr/>
                    <a:lstStyle/>
                    <a:p>
                      <a:pPr>
                        <a:spcAft>
                          <a:spcPts val="0"/>
                        </a:spcAft>
                      </a:pPr>
                      <a:r>
                        <a:rPr lang="en-US" sz="3300" dirty="0">
                          <a:effectLst/>
                        </a:rPr>
                        <a:t>SSD</a:t>
                      </a:r>
                      <a:endParaRPr lang="en-US" sz="3300" dirty="0">
                        <a:effectLst/>
                        <a:latin typeface="Calibri" charset="0"/>
                        <a:ea typeface="Calibri" charset="0"/>
                        <a:cs typeface="Times New Roman" charset="0"/>
                      </a:endParaRPr>
                    </a:p>
                  </a:txBody>
                  <a:tcPr marL="45887" marR="45887" marT="0" marB="0"/>
                </a:tc>
                <a:tc>
                  <a:txBody>
                    <a:bodyPr/>
                    <a:lstStyle/>
                    <a:p>
                      <a:pPr>
                        <a:spcAft>
                          <a:spcPts val="0"/>
                        </a:spcAft>
                      </a:pPr>
                      <a:r>
                        <a:rPr lang="en-US" sz="3300" dirty="0">
                          <a:effectLst/>
                        </a:rPr>
                        <a:t>9 (22%)</a:t>
                      </a:r>
                      <a:endParaRPr lang="en-US" sz="3300" dirty="0">
                        <a:effectLst/>
                        <a:latin typeface="Calibri" charset="0"/>
                        <a:ea typeface="Calibri" charset="0"/>
                        <a:cs typeface="Times New Roman" charset="0"/>
                      </a:endParaRPr>
                    </a:p>
                  </a:txBody>
                  <a:tcPr marL="45887" marR="45887" marT="0" marB="0"/>
                </a:tc>
                <a:tc>
                  <a:txBody>
                    <a:bodyPr/>
                    <a:lstStyle/>
                    <a:p>
                      <a:pPr>
                        <a:spcAft>
                          <a:spcPts val="0"/>
                        </a:spcAft>
                      </a:pPr>
                      <a:r>
                        <a:rPr lang="en-US" sz="3300" dirty="0">
                          <a:effectLst/>
                        </a:rPr>
                        <a:t>1 (2.4%)</a:t>
                      </a:r>
                      <a:endParaRPr lang="en-US" sz="3300" dirty="0">
                        <a:effectLst/>
                        <a:latin typeface="Calibri" charset="0"/>
                        <a:ea typeface="Calibri" charset="0"/>
                        <a:cs typeface="Times New Roman" charset="0"/>
                      </a:endParaRPr>
                    </a:p>
                  </a:txBody>
                  <a:tcPr marL="45887" marR="45887" marT="0" marB="0"/>
                </a:tc>
                <a:tc>
                  <a:txBody>
                    <a:bodyPr/>
                    <a:lstStyle/>
                    <a:p>
                      <a:pPr>
                        <a:spcAft>
                          <a:spcPts val="0"/>
                        </a:spcAft>
                      </a:pPr>
                      <a:r>
                        <a:rPr lang="en-US" sz="3300" dirty="0" smtClean="0">
                          <a:effectLst/>
                        </a:rPr>
                        <a:t>10 (24.4%)</a:t>
                      </a:r>
                      <a:endParaRPr lang="en-US" sz="3300" b="1" dirty="0">
                        <a:effectLst/>
                        <a:latin typeface="Calibri" charset="0"/>
                        <a:ea typeface="Calibri" charset="0"/>
                        <a:cs typeface="Times New Roman" charset="0"/>
                      </a:endParaRPr>
                    </a:p>
                  </a:txBody>
                  <a:tcPr marL="45887" marR="45887" marT="0" marB="0"/>
                </a:tc>
                <a:extLst>
                  <a:ext uri="{0D108BD9-81ED-4DB2-BD59-A6C34878D82A}">
                    <a16:rowId xmlns:a16="http://schemas.microsoft.com/office/drawing/2014/main" val="10003"/>
                  </a:ext>
                </a:extLst>
              </a:tr>
              <a:tr h="772994">
                <a:tc>
                  <a:txBody>
                    <a:bodyPr/>
                    <a:lstStyle/>
                    <a:p>
                      <a:pPr>
                        <a:spcAft>
                          <a:spcPts val="0"/>
                        </a:spcAft>
                      </a:pPr>
                      <a:r>
                        <a:rPr lang="en-US" sz="3300" dirty="0">
                          <a:effectLst/>
                        </a:rPr>
                        <a:t>FSD</a:t>
                      </a:r>
                      <a:endParaRPr lang="en-US" sz="3300" dirty="0">
                        <a:effectLst/>
                        <a:latin typeface="Calibri" charset="0"/>
                        <a:ea typeface="Calibri" charset="0"/>
                        <a:cs typeface="Times New Roman" charset="0"/>
                      </a:endParaRPr>
                    </a:p>
                  </a:txBody>
                  <a:tcPr marL="45887" marR="45887" marT="0" marB="0"/>
                </a:tc>
                <a:tc>
                  <a:txBody>
                    <a:bodyPr/>
                    <a:lstStyle/>
                    <a:p>
                      <a:pPr>
                        <a:spcAft>
                          <a:spcPts val="0"/>
                        </a:spcAft>
                      </a:pPr>
                      <a:r>
                        <a:rPr lang="en-US" sz="3300" dirty="0">
                          <a:effectLst/>
                        </a:rPr>
                        <a:t>10 (</a:t>
                      </a:r>
                      <a:r>
                        <a:rPr lang="en-US" sz="3300" dirty="0" smtClean="0">
                          <a:effectLst/>
                        </a:rPr>
                        <a:t>16.4%)</a:t>
                      </a:r>
                      <a:endParaRPr lang="en-US" sz="3300" dirty="0">
                        <a:effectLst/>
                        <a:latin typeface="Calibri" charset="0"/>
                        <a:ea typeface="Calibri" charset="0"/>
                        <a:cs typeface="Times New Roman" charset="0"/>
                      </a:endParaRPr>
                    </a:p>
                  </a:txBody>
                  <a:tcPr marL="45887" marR="45887" marT="0" marB="0"/>
                </a:tc>
                <a:tc>
                  <a:txBody>
                    <a:bodyPr/>
                    <a:lstStyle/>
                    <a:p>
                      <a:pPr>
                        <a:spcAft>
                          <a:spcPts val="0"/>
                        </a:spcAft>
                      </a:pPr>
                      <a:r>
                        <a:rPr lang="en-US" sz="3300" dirty="0">
                          <a:effectLst/>
                        </a:rPr>
                        <a:t>5 (8.2%)</a:t>
                      </a:r>
                      <a:endParaRPr lang="en-US" sz="3300" dirty="0">
                        <a:effectLst/>
                        <a:latin typeface="Calibri" charset="0"/>
                        <a:ea typeface="Calibri" charset="0"/>
                        <a:cs typeface="Times New Roman" charset="0"/>
                      </a:endParaRPr>
                    </a:p>
                  </a:txBody>
                  <a:tcPr marL="45887" marR="45887" marT="0" marB="0"/>
                </a:tc>
                <a:tc>
                  <a:txBody>
                    <a:bodyPr/>
                    <a:lstStyle/>
                    <a:p>
                      <a:pPr>
                        <a:spcAft>
                          <a:spcPts val="0"/>
                        </a:spcAft>
                      </a:pPr>
                      <a:r>
                        <a:rPr lang="en-US" sz="3300" dirty="0" smtClean="0">
                          <a:effectLst/>
                        </a:rPr>
                        <a:t>15</a:t>
                      </a:r>
                      <a:r>
                        <a:rPr lang="en-US" sz="3300" baseline="0" dirty="0" smtClean="0">
                          <a:effectLst/>
                        </a:rPr>
                        <a:t> (24.5%)</a:t>
                      </a:r>
                      <a:endParaRPr lang="en-US" sz="3300" b="1" dirty="0">
                        <a:effectLst/>
                        <a:latin typeface="Calibri" charset="0"/>
                        <a:ea typeface="Calibri" charset="0"/>
                        <a:cs typeface="Times New Roman" charset="0"/>
                      </a:endParaRPr>
                    </a:p>
                  </a:txBody>
                  <a:tcPr marL="45887" marR="45887" marT="0" marB="0"/>
                </a:tc>
                <a:extLst>
                  <a:ext uri="{0D108BD9-81ED-4DB2-BD59-A6C34878D82A}">
                    <a16:rowId xmlns:a16="http://schemas.microsoft.com/office/drawing/2014/main" val="10004"/>
                  </a:ext>
                </a:extLst>
              </a:tr>
              <a:tr h="474133">
                <a:tc>
                  <a:txBody>
                    <a:bodyPr/>
                    <a:lstStyle/>
                    <a:p>
                      <a:pPr>
                        <a:spcAft>
                          <a:spcPts val="0"/>
                        </a:spcAft>
                      </a:pPr>
                      <a:r>
                        <a:rPr lang="en-US" sz="3300" dirty="0">
                          <a:effectLst/>
                        </a:rPr>
                        <a:t> </a:t>
                      </a:r>
                      <a:endParaRPr lang="en-US" sz="3300" dirty="0">
                        <a:effectLst/>
                        <a:latin typeface="Calibri" charset="0"/>
                        <a:ea typeface="Calibri" charset="0"/>
                        <a:cs typeface="Times New Roman" charset="0"/>
                      </a:endParaRPr>
                    </a:p>
                  </a:txBody>
                  <a:tcPr marL="45887" marR="45887" marT="0" marB="0"/>
                </a:tc>
                <a:tc>
                  <a:txBody>
                    <a:bodyPr/>
                    <a:lstStyle/>
                    <a:p>
                      <a:pPr>
                        <a:spcAft>
                          <a:spcPts val="0"/>
                        </a:spcAft>
                      </a:pPr>
                      <a:r>
                        <a:rPr lang="en-US" sz="3300" dirty="0">
                          <a:effectLst/>
                        </a:rPr>
                        <a:t> </a:t>
                      </a:r>
                      <a:endParaRPr lang="en-US" sz="3300" dirty="0">
                        <a:effectLst/>
                        <a:latin typeface="Calibri" charset="0"/>
                        <a:ea typeface="Calibri" charset="0"/>
                        <a:cs typeface="Times New Roman" charset="0"/>
                      </a:endParaRPr>
                    </a:p>
                  </a:txBody>
                  <a:tcPr marL="45887" marR="45887" marT="0" marB="0"/>
                </a:tc>
                <a:tc>
                  <a:txBody>
                    <a:bodyPr/>
                    <a:lstStyle/>
                    <a:p>
                      <a:pPr>
                        <a:spcAft>
                          <a:spcPts val="0"/>
                        </a:spcAft>
                      </a:pPr>
                      <a:endParaRPr lang="en-US" sz="3300" dirty="0">
                        <a:effectLst/>
                        <a:latin typeface="Calibri" charset="0"/>
                        <a:ea typeface="Calibri" charset="0"/>
                        <a:cs typeface="Times New Roman" charset="0"/>
                      </a:endParaRPr>
                    </a:p>
                  </a:txBody>
                  <a:tcPr marL="45887" marR="45887" marT="0" marB="0"/>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3300" dirty="0" smtClean="0">
                          <a:effectLst/>
                        </a:rPr>
                        <a:t>p=0.002</a:t>
                      </a:r>
                      <a:endParaRPr lang="en-US" sz="3300" dirty="0" smtClean="0">
                        <a:effectLst/>
                        <a:latin typeface="Calibri" charset="0"/>
                        <a:ea typeface="Calibri" charset="0"/>
                        <a:cs typeface="Times New Roman" charset="0"/>
                      </a:endParaRPr>
                    </a:p>
                  </a:txBody>
                  <a:tcPr marL="45887" marR="45887" marT="0" marB="0"/>
                </a:tc>
                <a:extLst>
                  <a:ext uri="{0D108BD9-81ED-4DB2-BD59-A6C34878D82A}">
                    <a16:rowId xmlns:a16="http://schemas.microsoft.com/office/drawing/2014/main" val="10005"/>
                  </a:ext>
                </a:extLst>
              </a:tr>
            </a:tbl>
          </a:graphicData>
        </a:graphic>
      </p:graphicFrame>
      <p:sp>
        <p:nvSpPr>
          <p:cNvPr id="54" name="Shape 28"/>
          <p:cNvSpPr txBox="1">
            <a:spLocks/>
          </p:cNvSpPr>
          <p:nvPr/>
        </p:nvSpPr>
        <p:spPr>
          <a:xfrm>
            <a:off x="36128589" y="26424336"/>
            <a:ext cx="14490000" cy="812000"/>
          </a:xfrm>
          <a:prstGeom prst="rect">
            <a:avLst/>
          </a:prstGeom>
          <a:solidFill>
            <a:srgbClr val="4C2483"/>
          </a:solidFill>
          <a:ln>
            <a:noFill/>
          </a:ln>
        </p:spPr>
        <p:txBody>
          <a:bodyPr lIns="350484" tIns="350484" rIns="350484" bIns="350484"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ct val="100000"/>
              <a:buNone/>
              <a:defRPr sz="23500" b="1" i="0" u="none" strike="noStrike" cap="none">
                <a:solidFill>
                  <a:schemeClr val="dk1"/>
                </a:solidFill>
                <a:latin typeface="Arial"/>
                <a:ea typeface="Arial"/>
                <a:cs typeface="Arial"/>
                <a:sym typeface="Arial"/>
              </a:defRPr>
            </a:lvl1pPr>
            <a:lvl2pPr lvl="1" algn="ctr">
              <a:spcBef>
                <a:spcPts val="0"/>
              </a:spcBef>
              <a:buClr>
                <a:schemeClr val="dk1"/>
              </a:buClr>
              <a:buSzPct val="100000"/>
              <a:buNone/>
              <a:defRPr sz="23500" b="1">
                <a:solidFill>
                  <a:schemeClr val="dk1"/>
                </a:solidFill>
              </a:defRPr>
            </a:lvl2pPr>
            <a:lvl3pPr lvl="2" algn="ctr">
              <a:spcBef>
                <a:spcPts val="0"/>
              </a:spcBef>
              <a:buClr>
                <a:schemeClr val="dk1"/>
              </a:buClr>
              <a:buSzPct val="100000"/>
              <a:buNone/>
              <a:defRPr sz="23500" b="1">
                <a:solidFill>
                  <a:schemeClr val="dk1"/>
                </a:solidFill>
              </a:defRPr>
            </a:lvl3pPr>
            <a:lvl4pPr lvl="3" algn="ctr">
              <a:spcBef>
                <a:spcPts val="0"/>
              </a:spcBef>
              <a:buClr>
                <a:schemeClr val="dk1"/>
              </a:buClr>
              <a:buSzPct val="100000"/>
              <a:buNone/>
              <a:defRPr sz="23500" b="1">
                <a:solidFill>
                  <a:schemeClr val="dk1"/>
                </a:solidFill>
              </a:defRPr>
            </a:lvl4pPr>
            <a:lvl5pPr lvl="4" algn="ctr">
              <a:spcBef>
                <a:spcPts val="0"/>
              </a:spcBef>
              <a:buClr>
                <a:schemeClr val="dk1"/>
              </a:buClr>
              <a:buSzPct val="100000"/>
              <a:buNone/>
              <a:defRPr sz="23500" b="1">
                <a:solidFill>
                  <a:schemeClr val="dk1"/>
                </a:solidFill>
              </a:defRPr>
            </a:lvl5pPr>
            <a:lvl6pPr lvl="5" algn="ctr">
              <a:spcBef>
                <a:spcPts val="0"/>
              </a:spcBef>
              <a:buClr>
                <a:schemeClr val="dk1"/>
              </a:buClr>
              <a:buSzPct val="100000"/>
              <a:buNone/>
              <a:defRPr sz="23500" b="1">
                <a:solidFill>
                  <a:schemeClr val="dk1"/>
                </a:solidFill>
              </a:defRPr>
            </a:lvl6pPr>
            <a:lvl7pPr lvl="6" algn="ctr">
              <a:spcBef>
                <a:spcPts val="0"/>
              </a:spcBef>
              <a:buClr>
                <a:schemeClr val="dk1"/>
              </a:buClr>
              <a:buSzPct val="100000"/>
              <a:buNone/>
              <a:defRPr sz="23500" b="1">
                <a:solidFill>
                  <a:schemeClr val="dk1"/>
                </a:solidFill>
              </a:defRPr>
            </a:lvl7pPr>
            <a:lvl8pPr lvl="7" algn="ctr">
              <a:spcBef>
                <a:spcPts val="0"/>
              </a:spcBef>
              <a:buClr>
                <a:schemeClr val="dk1"/>
              </a:buClr>
              <a:buSzPct val="100000"/>
              <a:buNone/>
              <a:defRPr sz="23500" b="1">
                <a:solidFill>
                  <a:schemeClr val="dk1"/>
                </a:solidFill>
              </a:defRPr>
            </a:lvl8pPr>
            <a:lvl9pPr lvl="8" algn="ctr">
              <a:spcBef>
                <a:spcPts val="0"/>
              </a:spcBef>
              <a:buClr>
                <a:schemeClr val="dk1"/>
              </a:buClr>
              <a:buSzPct val="100000"/>
              <a:buNone/>
              <a:defRPr sz="23500" b="1">
                <a:solidFill>
                  <a:schemeClr val="dk1"/>
                </a:solidFill>
              </a:defRPr>
            </a:lvl9pPr>
          </a:lstStyle>
          <a:p>
            <a:r>
              <a:rPr lang="en-GB" sz="4500" dirty="0">
                <a:solidFill>
                  <a:srgbClr val="FFFFFF"/>
                </a:solidFill>
              </a:rPr>
              <a:t>Acknowledgements </a:t>
            </a:r>
          </a:p>
        </p:txBody>
      </p:sp>
      <p:sp>
        <p:nvSpPr>
          <p:cNvPr id="17" name="Rectangle 16"/>
          <p:cNvSpPr/>
          <p:nvPr/>
        </p:nvSpPr>
        <p:spPr>
          <a:xfrm>
            <a:off x="15706800" y="29559299"/>
            <a:ext cx="19779200" cy="6844631"/>
          </a:xfrm>
          <a:prstGeom prst="rect">
            <a:avLst/>
          </a:prstGeom>
        </p:spPr>
        <p:txBody>
          <a:bodyPr wrap="square">
            <a:spAutoFit/>
          </a:bodyPr>
          <a:lstStyle/>
          <a:p>
            <a:endParaRPr lang="en-US" sz="1200" dirty="0" smtClean="0">
              <a:solidFill>
                <a:schemeClr val="bg1"/>
              </a:solidFill>
            </a:endParaRPr>
          </a:p>
          <a:p>
            <a:r>
              <a:rPr lang="en-US" sz="2500" dirty="0" smtClean="0">
                <a:solidFill>
                  <a:schemeClr val="bg1"/>
                </a:solidFill>
              </a:rPr>
              <a:t>1</a:t>
            </a:r>
            <a:r>
              <a:rPr lang="en-US" sz="2500" dirty="0">
                <a:solidFill>
                  <a:schemeClr val="bg1"/>
                </a:solidFill>
              </a:rPr>
              <a:t>. Meagher D, </a:t>
            </a:r>
            <a:r>
              <a:rPr lang="en-US" sz="2500" dirty="0" err="1">
                <a:solidFill>
                  <a:schemeClr val="bg1"/>
                </a:solidFill>
              </a:rPr>
              <a:t>O'Regan</a:t>
            </a:r>
            <a:r>
              <a:rPr lang="en-US" sz="2500" dirty="0">
                <a:solidFill>
                  <a:schemeClr val="bg1"/>
                </a:solidFill>
              </a:rPr>
              <a:t> N, Ryan D, Connolly W, Boland E, </a:t>
            </a:r>
            <a:r>
              <a:rPr lang="en-US" sz="2500" dirty="0" err="1">
                <a:solidFill>
                  <a:schemeClr val="bg1"/>
                </a:solidFill>
              </a:rPr>
              <a:t>O'Caoimhe</a:t>
            </a:r>
            <a:r>
              <a:rPr lang="en-US" sz="2500" dirty="0">
                <a:solidFill>
                  <a:schemeClr val="bg1"/>
                </a:solidFill>
              </a:rPr>
              <a:t> R, et al. Frequency of delirium and </a:t>
            </a:r>
            <a:r>
              <a:rPr lang="en-US" sz="2500" dirty="0" err="1">
                <a:solidFill>
                  <a:schemeClr val="bg1"/>
                </a:solidFill>
              </a:rPr>
              <a:t>subsyndromal</a:t>
            </a:r>
            <a:r>
              <a:rPr lang="en-US" sz="2500" dirty="0">
                <a:solidFill>
                  <a:schemeClr val="bg1"/>
                </a:solidFill>
              </a:rPr>
              <a:t> delirium in an adult acute hospital population. The British journal of psychiatry : the journal of mental science. 2014;205(6):478-85. </a:t>
            </a:r>
            <a:r>
              <a:rPr lang="en-US" sz="2500" dirty="0" err="1">
                <a:solidFill>
                  <a:schemeClr val="bg1"/>
                </a:solidFill>
              </a:rPr>
              <a:t>Epub</a:t>
            </a:r>
            <a:r>
              <a:rPr lang="en-US" sz="2500" dirty="0">
                <a:solidFill>
                  <a:schemeClr val="bg1"/>
                </a:solidFill>
              </a:rPr>
              <a:t> 2014/11/02.</a:t>
            </a:r>
          </a:p>
          <a:p>
            <a:endParaRPr lang="en-US" sz="2500" dirty="0">
              <a:solidFill>
                <a:schemeClr val="bg1"/>
              </a:solidFill>
            </a:endParaRPr>
          </a:p>
          <a:p>
            <a:r>
              <a:rPr lang="en-US" sz="2500" dirty="0">
                <a:solidFill>
                  <a:schemeClr val="bg1"/>
                </a:solidFill>
              </a:rPr>
              <a:t>2. </a:t>
            </a:r>
            <a:r>
              <a:rPr lang="en-US" sz="2500" dirty="0" err="1">
                <a:solidFill>
                  <a:schemeClr val="bg1"/>
                </a:solidFill>
              </a:rPr>
              <a:t>Marcantonio</a:t>
            </a:r>
            <a:r>
              <a:rPr lang="en-US" sz="2500" dirty="0">
                <a:solidFill>
                  <a:schemeClr val="bg1"/>
                </a:solidFill>
              </a:rPr>
              <a:t> E, Ta T, </a:t>
            </a:r>
            <a:r>
              <a:rPr lang="en-US" sz="2500" dirty="0" err="1">
                <a:solidFill>
                  <a:schemeClr val="bg1"/>
                </a:solidFill>
              </a:rPr>
              <a:t>Duthie</a:t>
            </a:r>
            <a:r>
              <a:rPr lang="en-US" sz="2500" dirty="0">
                <a:solidFill>
                  <a:schemeClr val="bg1"/>
                </a:solidFill>
              </a:rPr>
              <a:t> E, Resnick NM. Delirium severity and </a:t>
            </a:r>
            <a:r>
              <a:rPr lang="en-US" sz="2500" dirty="0" err="1">
                <a:solidFill>
                  <a:schemeClr val="bg1"/>
                </a:solidFill>
              </a:rPr>
              <a:t>sychomotor</a:t>
            </a:r>
            <a:r>
              <a:rPr lang="en-US" sz="2500" dirty="0">
                <a:solidFill>
                  <a:schemeClr val="bg1"/>
                </a:solidFill>
              </a:rPr>
              <a:t> types: their relationship with outcomes after hip fracture repair. Journal of the American Geriatrics Society. 2002;50(5):850-7. </a:t>
            </a:r>
            <a:r>
              <a:rPr lang="en-US" sz="2500" dirty="0" err="1">
                <a:solidFill>
                  <a:schemeClr val="bg1"/>
                </a:solidFill>
              </a:rPr>
              <a:t>Epub</a:t>
            </a:r>
            <a:r>
              <a:rPr lang="en-US" sz="2500" dirty="0">
                <a:solidFill>
                  <a:schemeClr val="bg1"/>
                </a:solidFill>
              </a:rPr>
              <a:t> 2002/05/25.</a:t>
            </a:r>
          </a:p>
          <a:p>
            <a:endParaRPr lang="en-US" sz="2500" dirty="0">
              <a:solidFill>
                <a:schemeClr val="bg1"/>
              </a:solidFill>
            </a:endParaRPr>
          </a:p>
          <a:p>
            <a:r>
              <a:rPr lang="en-US" sz="2500" dirty="0">
                <a:solidFill>
                  <a:schemeClr val="bg1"/>
                </a:solidFill>
              </a:rPr>
              <a:t>3. </a:t>
            </a:r>
            <a:r>
              <a:rPr lang="en-US" sz="2500" dirty="0" err="1">
                <a:solidFill>
                  <a:schemeClr val="bg1"/>
                </a:solidFill>
              </a:rPr>
              <a:t>Dosa</a:t>
            </a:r>
            <a:r>
              <a:rPr lang="en-US" sz="2500" dirty="0">
                <a:solidFill>
                  <a:schemeClr val="bg1"/>
                </a:solidFill>
              </a:rPr>
              <a:t> D, </a:t>
            </a:r>
            <a:r>
              <a:rPr lang="en-US" sz="2500" dirty="0" err="1">
                <a:solidFill>
                  <a:schemeClr val="bg1"/>
                </a:solidFill>
              </a:rPr>
              <a:t>Intrator</a:t>
            </a:r>
            <a:r>
              <a:rPr lang="en-US" sz="2500" dirty="0">
                <a:solidFill>
                  <a:schemeClr val="bg1"/>
                </a:solidFill>
              </a:rPr>
              <a:t> O, </a:t>
            </a:r>
            <a:r>
              <a:rPr lang="en-US" sz="2500" dirty="0" err="1">
                <a:solidFill>
                  <a:schemeClr val="bg1"/>
                </a:solidFill>
              </a:rPr>
              <a:t>McNicoll</a:t>
            </a:r>
            <a:r>
              <a:rPr lang="en-US" sz="2500" dirty="0">
                <a:solidFill>
                  <a:schemeClr val="bg1"/>
                </a:solidFill>
              </a:rPr>
              <a:t> L, </a:t>
            </a:r>
            <a:r>
              <a:rPr lang="en-US" sz="2500" dirty="0" err="1">
                <a:solidFill>
                  <a:schemeClr val="bg1"/>
                </a:solidFill>
              </a:rPr>
              <a:t>Cang</a:t>
            </a:r>
            <a:r>
              <a:rPr lang="en-US" sz="2500" dirty="0">
                <a:solidFill>
                  <a:schemeClr val="bg1"/>
                </a:solidFill>
              </a:rPr>
              <a:t> Y, </a:t>
            </a:r>
            <a:r>
              <a:rPr lang="en-US" sz="2500" dirty="0" err="1">
                <a:solidFill>
                  <a:schemeClr val="bg1"/>
                </a:solidFill>
              </a:rPr>
              <a:t>Teno</a:t>
            </a:r>
            <a:r>
              <a:rPr lang="en-US" sz="2500" dirty="0">
                <a:solidFill>
                  <a:schemeClr val="bg1"/>
                </a:solidFill>
              </a:rPr>
              <a:t> J. Preliminary derivation of a Nursing Home Confusion Assessment Method based on data from the Minimum Data Set. Journal</a:t>
            </a:r>
          </a:p>
          <a:p>
            <a:endParaRPr lang="en-US" sz="2500" dirty="0">
              <a:solidFill>
                <a:schemeClr val="bg1"/>
              </a:solidFill>
            </a:endParaRPr>
          </a:p>
          <a:p>
            <a:r>
              <a:rPr lang="en-US" sz="2500" kern="1200" dirty="0">
                <a:solidFill>
                  <a:schemeClr val="bg1"/>
                </a:solidFill>
              </a:rPr>
              <a:t>4. </a:t>
            </a:r>
            <a:r>
              <a:rPr lang="en-US" sz="2500" kern="1200" dirty="0" err="1">
                <a:solidFill>
                  <a:schemeClr val="bg1"/>
                </a:solidFill>
              </a:rPr>
              <a:t>Trzepacz</a:t>
            </a:r>
            <a:r>
              <a:rPr lang="en-US" sz="2500" kern="1200" dirty="0">
                <a:solidFill>
                  <a:schemeClr val="bg1"/>
                </a:solidFill>
              </a:rPr>
              <a:t> PT, Mittal D, Torres R, </a:t>
            </a:r>
            <a:r>
              <a:rPr lang="en-US" sz="2500" kern="1200" dirty="0" err="1">
                <a:solidFill>
                  <a:schemeClr val="bg1"/>
                </a:solidFill>
              </a:rPr>
              <a:t>Kanary</a:t>
            </a:r>
            <a:r>
              <a:rPr lang="en-US" sz="2500" kern="1200" dirty="0">
                <a:solidFill>
                  <a:schemeClr val="bg1"/>
                </a:solidFill>
              </a:rPr>
              <a:t> K, Norton J, </a:t>
            </a:r>
            <a:r>
              <a:rPr lang="en-US" sz="2500" kern="1200" dirty="0" err="1">
                <a:solidFill>
                  <a:schemeClr val="bg1"/>
                </a:solidFill>
              </a:rPr>
              <a:t>Jimerson</a:t>
            </a:r>
            <a:r>
              <a:rPr lang="en-US" sz="2500" kern="1200" dirty="0">
                <a:solidFill>
                  <a:schemeClr val="bg1"/>
                </a:solidFill>
              </a:rPr>
              <a:t> N. Validation of the Delirium Rating Scale-revised-98: comparison with the delirium </a:t>
            </a:r>
            <a:r>
              <a:rPr lang="en-US" sz="2500" kern="1200" dirty="0" err="1">
                <a:solidFill>
                  <a:schemeClr val="bg1"/>
                </a:solidFill>
              </a:rPr>
              <a:t>rati</a:t>
            </a:r>
            <a:endParaRPr lang="en-US" sz="2500" kern="1200" dirty="0">
              <a:solidFill>
                <a:schemeClr val="bg1"/>
              </a:solidFill>
            </a:endParaRPr>
          </a:p>
          <a:p>
            <a:r>
              <a:rPr lang="en-US" sz="2500" kern="1200" dirty="0">
                <a:solidFill>
                  <a:schemeClr val="bg1"/>
                </a:solidFill>
              </a:rPr>
              <a:t>ng scale and the cognitive test for delirium. The Journal of neuropsychiatry and clinical neurosciences. 2001;13(2):229-42. </a:t>
            </a:r>
            <a:r>
              <a:rPr lang="en-US" sz="2500" kern="1200" dirty="0" err="1">
                <a:solidFill>
                  <a:schemeClr val="bg1"/>
                </a:solidFill>
              </a:rPr>
              <a:t>Epub</a:t>
            </a:r>
            <a:r>
              <a:rPr lang="en-US" sz="2500" kern="1200" dirty="0">
                <a:solidFill>
                  <a:schemeClr val="bg1"/>
                </a:solidFill>
              </a:rPr>
              <a:t> 2001/07/13.</a:t>
            </a:r>
          </a:p>
          <a:p>
            <a:endParaRPr lang="en-US" sz="2500" kern="1200" dirty="0">
              <a:solidFill>
                <a:schemeClr val="bg1"/>
              </a:solidFill>
            </a:endParaRPr>
          </a:p>
          <a:p>
            <a:r>
              <a:rPr lang="en-US" sz="2500" kern="1200" dirty="0">
                <a:solidFill>
                  <a:schemeClr val="bg1"/>
                </a:solidFill>
              </a:rPr>
              <a:t>5. </a:t>
            </a:r>
            <a:r>
              <a:rPr lang="en-US" sz="2500" kern="1200" dirty="0" err="1">
                <a:solidFill>
                  <a:schemeClr val="bg1"/>
                </a:solidFill>
              </a:rPr>
              <a:t>Adamis</a:t>
            </a:r>
            <a:r>
              <a:rPr lang="en-US" sz="2500" kern="1200" dirty="0">
                <a:solidFill>
                  <a:schemeClr val="bg1"/>
                </a:solidFill>
              </a:rPr>
              <a:t> D, </a:t>
            </a:r>
            <a:r>
              <a:rPr lang="en-US" sz="2500" kern="1200" dirty="0" err="1">
                <a:solidFill>
                  <a:schemeClr val="bg1"/>
                </a:solidFill>
              </a:rPr>
              <a:t>Treloar</a:t>
            </a:r>
            <a:r>
              <a:rPr lang="en-US" sz="2500" kern="1200" dirty="0">
                <a:solidFill>
                  <a:schemeClr val="bg1"/>
                </a:solidFill>
              </a:rPr>
              <a:t> A, MacDonald AJ, Martin FC. Concurrent validity of two instruments (the Confusion Assessment Method and the Delirium Rating Scale) in the detection of delirium among older medical inpatients. Age and ageing. 2005;34(1):72-5. </a:t>
            </a:r>
            <a:r>
              <a:rPr lang="en-US" sz="2500" kern="1200" dirty="0" err="1">
                <a:solidFill>
                  <a:schemeClr val="bg1"/>
                </a:solidFill>
              </a:rPr>
              <a:t>Epub</a:t>
            </a:r>
            <a:r>
              <a:rPr lang="en-US" sz="2500" kern="1200" dirty="0">
                <a:solidFill>
                  <a:schemeClr val="bg1"/>
                </a:solidFill>
              </a:rPr>
              <a:t> 2004/12/14.</a:t>
            </a:r>
          </a:p>
          <a:p>
            <a:endParaRPr lang="en-US" sz="1478" dirty="0">
              <a:solidFill>
                <a:schemeClr val="bg1"/>
              </a:solidFill>
            </a:endParaRPr>
          </a:p>
        </p:txBody>
      </p:sp>
      <p:pic>
        <p:nvPicPr>
          <p:cNvPr id="56" name="Picture 55"/>
          <p:cNvPicPr>
            <a:picLocks noChangeAspect="1"/>
          </p:cNvPicPr>
          <p:nvPr/>
        </p:nvPicPr>
        <p:blipFill>
          <a:blip r:embed="rId6">
            <a:extLst>
              <a:ext uri="{BEBA8EAE-BF5A-486C-A8C5-ECC9F3942E4B}">
                <a14:imgProps xmlns:a14="http://schemas.microsoft.com/office/drawing/2010/main">
                  <a14:imgLayer r:embed="rId7">
                    <a14:imgEffect>
                      <a14:saturation sat="0"/>
                    </a14:imgEffect>
                  </a14:imgLayer>
                </a14:imgProps>
              </a:ext>
            </a:extLst>
          </a:blip>
          <a:stretch>
            <a:fillRect/>
          </a:stretch>
        </p:blipFill>
        <p:spPr>
          <a:xfrm>
            <a:off x="44371489" y="33952629"/>
            <a:ext cx="3872255" cy="1804145"/>
          </a:xfrm>
          <a:prstGeom prst="rect">
            <a:avLst/>
          </a:prstGeom>
        </p:spPr>
      </p:pic>
      <p:pic>
        <p:nvPicPr>
          <p:cNvPr id="57" name="Picture 56"/>
          <p:cNvPicPr>
            <a:picLocks noChangeAspect="1"/>
          </p:cNvPicPr>
          <p:nvPr/>
        </p:nvPicPr>
        <p:blipFill>
          <a:blip r:embed="rId8"/>
          <a:stretch>
            <a:fillRect/>
          </a:stretch>
        </p:blipFill>
        <p:spPr>
          <a:xfrm>
            <a:off x="39118958" y="33925275"/>
            <a:ext cx="2797138" cy="1901179"/>
          </a:xfrm>
          <a:prstGeom prst="rect">
            <a:avLst/>
          </a:prstGeom>
        </p:spPr>
      </p:pic>
      <p:pic>
        <p:nvPicPr>
          <p:cNvPr id="2" name="Picture 1"/>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565200" y="33007901"/>
            <a:ext cx="4053771" cy="3228389"/>
          </a:xfrm>
          <a:prstGeom prst="rect">
            <a:avLst/>
          </a:prstGeom>
          <a:ln w="76200">
            <a:solidFill>
              <a:srgbClr val="4C2483"/>
            </a:solidFill>
          </a:ln>
        </p:spPr>
      </p:pic>
      <p:sp>
        <p:nvSpPr>
          <p:cNvPr id="37" name="Shape 31"/>
          <p:cNvSpPr txBox="1">
            <a:spLocks/>
          </p:cNvSpPr>
          <p:nvPr/>
        </p:nvSpPr>
        <p:spPr>
          <a:xfrm>
            <a:off x="452116" y="36806999"/>
            <a:ext cx="50216400" cy="813599"/>
          </a:xfrm>
          <a:prstGeom prst="rect">
            <a:avLst/>
          </a:prstGeom>
          <a:solidFill>
            <a:srgbClr val="4C2483"/>
          </a:solidFill>
          <a:ln>
            <a:noFill/>
          </a:ln>
        </p:spPr>
        <p:txBody>
          <a:bodyPr lIns="350484" tIns="350484" rIns="350484" bIns="350484"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ct val="100000"/>
              <a:buNone/>
              <a:defRPr sz="23500" b="1" i="0" u="none" strike="noStrike" cap="none">
                <a:solidFill>
                  <a:schemeClr val="dk1"/>
                </a:solidFill>
                <a:latin typeface="Arial"/>
                <a:ea typeface="Arial"/>
                <a:cs typeface="Arial"/>
                <a:sym typeface="Arial"/>
              </a:defRPr>
            </a:lvl1pPr>
            <a:lvl2pPr lvl="1" algn="ctr">
              <a:spcBef>
                <a:spcPts val="0"/>
              </a:spcBef>
              <a:buClr>
                <a:schemeClr val="dk1"/>
              </a:buClr>
              <a:buSzPct val="100000"/>
              <a:buNone/>
              <a:defRPr sz="23500" b="1">
                <a:solidFill>
                  <a:schemeClr val="dk1"/>
                </a:solidFill>
              </a:defRPr>
            </a:lvl2pPr>
            <a:lvl3pPr lvl="2" algn="ctr">
              <a:spcBef>
                <a:spcPts val="0"/>
              </a:spcBef>
              <a:buClr>
                <a:schemeClr val="dk1"/>
              </a:buClr>
              <a:buSzPct val="100000"/>
              <a:buNone/>
              <a:defRPr sz="23500" b="1">
                <a:solidFill>
                  <a:schemeClr val="dk1"/>
                </a:solidFill>
              </a:defRPr>
            </a:lvl3pPr>
            <a:lvl4pPr lvl="3" algn="ctr">
              <a:spcBef>
                <a:spcPts val="0"/>
              </a:spcBef>
              <a:buClr>
                <a:schemeClr val="dk1"/>
              </a:buClr>
              <a:buSzPct val="100000"/>
              <a:buNone/>
              <a:defRPr sz="23500" b="1">
                <a:solidFill>
                  <a:schemeClr val="dk1"/>
                </a:solidFill>
              </a:defRPr>
            </a:lvl4pPr>
            <a:lvl5pPr lvl="4" algn="ctr">
              <a:spcBef>
                <a:spcPts val="0"/>
              </a:spcBef>
              <a:buClr>
                <a:schemeClr val="dk1"/>
              </a:buClr>
              <a:buSzPct val="100000"/>
              <a:buNone/>
              <a:defRPr sz="23500" b="1">
                <a:solidFill>
                  <a:schemeClr val="dk1"/>
                </a:solidFill>
              </a:defRPr>
            </a:lvl5pPr>
            <a:lvl6pPr lvl="5" algn="ctr">
              <a:spcBef>
                <a:spcPts val="0"/>
              </a:spcBef>
              <a:buClr>
                <a:schemeClr val="dk1"/>
              </a:buClr>
              <a:buSzPct val="100000"/>
              <a:buNone/>
              <a:defRPr sz="23500" b="1">
                <a:solidFill>
                  <a:schemeClr val="dk1"/>
                </a:solidFill>
              </a:defRPr>
            </a:lvl6pPr>
            <a:lvl7pPr lvl="6" algn="ctr">
              <a:spcBef>
                <a:spcPts val="0"/>
              </a:spcBef>
              <a:buClr>
                <a:schemeClr val="dk1"/>
              </a:buClr>
              <a:buSzPct val="100000"/>
              <a:buNone/>
              <a:defRPr sz="23500" b="1">
                <a:solidFill>
                  <a:schemeClr val="dk1"/>
                </a:solidFill>
              </a:defRPr>
            </a:lvl7pPr>
            <a:lvl8pPr lvl="7" algn="ctr">
              <a:spcBef>
                <a:spcPts val="0"/>
              </a:spcBef>
              <a:buClr>
                <a:schemeClr val="dk1"/>
              </a:buClr>
              <a:buSzPct val="100000"/>
              <a:buNone/>
              <a:defRPr sz="23500" b="1">
                <a:solidFill>
                  <a:schemeClr val="dk1"/>
                </a:solidFill>
              </a:defRPr>
            </a:lvl8pPr>
            <a:lvl9pPr lvl="8" algn="ctr">
              <a:spcBef>
                <a:spcPts val="0"/>
              </a:spcBef>
              <a:buClr>
                <a:schemeClr val="dk1"/>
              </a:buClr>
              <a:buSzPct val="100000"/>
              <a:buNone/>
              <a:defRPr sz="23500" b="1">
                <a:solidFill>
                  <a:schemeClr val="dk1"/>
                </a:solidFill>
              </a:defRPr>
            </a:lvl9pPr>
          </a:lstStyle>
          <a:p>
            <a:endParaRPr lang="en-GB" sz="3111" dirty="0">
              <a:solidFill>
                <a:srgbClr val="FFFFFF"/>
              </a:solidFill>
              <a:latin typeface="Times New Roman"/>
              <a:ea typeface="Times New Roman"/>
              <a:cs typeface="Times New Roman"/>
              <a:sym typeface="Times New Roman"/>
            </a:endParaRPr>
          </a:p>
        </p:txBody>
      </p:sp>
      <p:sp>
        <p:nvSpPr>
          <p:cNvPr id="7" name="Rectangle 6"/>
          <p:cNvSpPr/>
          <p:nvPr/>
        </p:nvSpPr>
        <p:spPr>
          <a:xfrm>
            <a:off x="565761" y="20233422"/>
            <a:ext cx="14490000" cy="12280285"/>
          </a:xfrm>
          <a:prstGeom prst="rect">
            <a:avLst/>
          </a:prstGeom>
          <a:solidFill>
            <a:schemeClr val="bg1"/>
          </a:solidFill>
        </p:spPr>
        <p:txBody>
          <a:bodyPr wrap="square">
            <a:spAutoFit/>
          </a:bodyPr>
          <a:lstStyle/>
          <a:p>
            <a:pPr marL="402336" indent="-402336">
              <a:buSzPts val="3300"/>
              <a:buFont typeface="+mj-lt"/>
              <a:buAutoNum type="arabicPeriod"/>
            </a:pPr>
            <a:endParaRPr lang="en-US" sz="3300" dirty="0" smtClean="0">
              <a:latin typeface="Arial" charset="0"/>
              <a:ea typeface="Arial" charset="0"/>
              <a:cs typeface="Arial" charset="0"/>
            </a:endParaRPr>
          </a:p>
          <a:p>
            <a:pPr marL="402336" indent="-402336">
              <a:buSzPts val="3300"/>
              <a:buFont typeface="+mj-lt"/>
              <a:buAutoNum type="arabicPeriod"/>
            </a:pPr>
            <a:r>
              <a:rPr lang="en-US" sz="3300" dirty="0" smtClean="0">
                <a:latin typeface="Arial" charset="0"/>
                <a:ea typeface="Arial" charset="0"/>
                <a:cs typeface="Arial" charset="0"/>
              </a:rPr>
              <a:t>This </a:t>
            </a:r>
            <a:r>
              <a:rPr lang="en-US" sz="3300" dirty="0">
                <a:latin typeface="Arial" charset="0"/>
                <a:ea typeface="Arial" charset="0"/>
                <a:cs typeface="Arial" charset="0"/>
              </a:rPr>
              <a:t>was a prospective cohort study. </a:t>
            </a:r>
            <a:endParaRPr lang="en-US" sz="3300" dirty="0" smtClean="0">
              <a:latin typeface="Arial" charset="0"/>
              <a:ea typeface="Arial" charset="0"/>
              <a:cs typeface="Arial" charset="0"/>
            </a:endParaRPr>
          </a:p>
          <a:p>
            <a:pPr marL="402336" indent="-402336">
              <a:buSzPts val="3300"/>
              <a:buFont typeface="+mj-lt"/>
              <a:buAutoNum type="arabicPeriod"/>
            </a:pPr>
            <a:endParaRPr lang="en-US" sz="3300" dirty="0"/>
          </a:p>
          <a:p>
            <a:pPr marL="402336" indent="-402336"/>
            <a:r>
              <a:rPr lang="en-US" sz="3300" dirty="0" smtClean="0">
                <a:latin typeface="Arial" charset="0"/>
                <a:ea typeface="Arial" charset="0"/>
                <a:cs typeface="Arial" charset="0"/>
              </a:rPr>
              <a:t>2. Inclusion </a:t>
            </a:r>
            <a:r>
              <a:rPr lang="en-US" sz="3300" dirty="0">
                <a:latin typeface="Arial" charset="0"/>
                <a:ea typeface="Arial" charset="0"/>
                <a:cs typeface="Arial" charset="0"/>
              </a:rPr>
              <a:t>criteria required study subjects to be medical inpatients that were ≥70 years old</a:t>
            </a:r>
            <a:r>
              <a:rPr lang="en-US" sz="3300" dirty="0" smtClean="0">
                <a:latin typeface="Arial" charset="0"/>
                <a:ea typeface="Arial" charset="0"/>
                <a:cs typeface="Arial" charset="0"/>
              </a:rPr>
              <a:t>.</a:t>
            </a:r>
          </a:p>
          <a:p>
            <a:pPr marL="402336" indent="-402336"/>
            <a:endParaRPr lang="en-US" sz="3300" dirty="0"/>
          </a:p>
          <a:p>
            <a:pPr marL="402336" indent="-402336"/>
            <a:r>
              <a:rPr lang="en-US" sz="3300" dirty="0" smtClean="0">
                <a:latin typeface="Arial" charset="0"/>
                <a:ea typeface="Arial" charset="0"/>
                <a:cs typeface="Arial" charset="0"/>
              </a:rPr>
              <a:t>3. All </a:t>
            </a:r>
            <a:r>
              <a:rPr lang="en-US" sz="3300" dirty="0">
                <a:latin typeface="Arial" charset="0"/>
                <a:ea typeface="Arial" charset="0"/>
                <a:cs typeface="Arial" charset="0"/>
              </a:rPr>
              <a:t>study subjects were assessed within 36 hours of presentation to the Emergency Department</a:t>
            </a:r>
            <a:endParaRPr lang="en-US" sz="3300" dirty="0"/>
          </a:p>
          <a:p>
            <a:pPr marL="402336" indent="-402336"/>
            <a:endParaRPr lang="en-US" sz="3300" dirty="0" smtClean="0">
              <a:latin typeface="Arial" charset="0"/>
              <a:ea typeface="Arial" charset="0"/>
              <a:cs typeface="Arial" charset="0"/>
            </a:endParaRPr>
          </a:p>
          <a:p>
            <a:pPr marL="402336" indent="-402336"/>
            <a:r>
              <a:rPr lang="en-US" sz="3300" dirty="0" smtClean="0">
                <a:latin typeface="Arial" charset="0"/>
                <a:ea typeface="Arial" charset="0"/>
                <a:cs typeface="Arial" charset="0"/>
              </a:rPr>
              <a:t>4. Patients </a:t>
            </a:r>
            <a:r>
              <a:rPr lang="en-US" sz="3300" dirty="0">
                <a:latin typeface="Arial" charset="0"/>
                <a:ea typeface="Arial" charset="0"/>
                <a:cs typeface="Arial" charset="0"/>
              </a:rPr>
              <a:t>with prevalent delirium were excluded. </a:t>
            </a:r>
            <a:endParaRPr lang="en-US" sz="3300" dirty="0"/>
          </a:p>
          <a:p>
            <a:pPr marL="402336" indent="-402336"/>
            <a:endParaRPr lang="en-US" sz="3300" dirty="0">
              <a:latin typeface="Arial" charset="0"/>
              <a:ea typeface="Arial" charset="0"/>
              <a:cs typeface="Arial" charset="0"/>
            </a:endParaRPr>
          </a:p>
          <a:p>
            <a:pPr marL="402336" indent="-402336"/>
            <a:r>
              <a:rPr lang="en-US" sz="3300" dirty="0" smtClean="0">
                <a:latin typeface="Arial" charset="0"/>
                <a:ea typeface="Arial" charset="0"/>
                <a:cs typeface="Arial" charset="0"/>
              </a:rPr>
              <a:t>5. Daily </a:t>
            </a:r>
            <a:r>
              <a:rPr lang="en-US" sz="3300" dirty="0">
                <a:latin typeface="Arial" charset="0"/>
                <a:ea typeface="Arial" charset="0"/>
                <a:cs typeface="Arial" charset="0"/>
              </a:rPr>
              <a:t>assessments for full-</a:t>
            </a:r>
            <a:r>
              <a:rPr lang="en-US" sz="3300" dirty="0" err="1">
                <a:latin typeface="Arial" charset="0"/>
                <a:ea typeface="Arial" charset="0"/>
                <a:cs typeface="Arial" charset="0"/>
              </a:rPr>
              <a:t>syndromal</a:t>
            </a:r>
            <a:r>
              <a:rPr lang="en-US" sz="3300" dirty="0">
                <a:latin typeface="Arial" charset="0"/>
                <a:ea typeface="Arial" charset="0"/>
                <a:cs typeface="Arial" charset="0"/>
              </a:rPr>
              <a:t> delirium and </a:t>
            </a:r>
            <a:r>
              <a:rPr lang="en-US" sz="3300" dirty="0" err="1">
                <a:latin typeface="Arial" charset="0"/>
                <a:ea typeface="Arial" charset="0"/>
                <a:cs typeface="Arial" charset="0"/>
              </a:rPr>
              <a:t>subsyndromal</a:t>
            </a:r>
            <a:r>
              <a:rPr lang="en-US" sz="3300" dirty="0">
                <a:latin typeface="Arial" charset="0"/>
                <a:ea typeface="Arial" charset="0"/>
                <a:cs typeface="Arial" charset="0"/>
              </a:rPr>
              <a:t> delirium were conducted by nursing staff.</a:t>
            </a:r>
            <a:endParaRPr lang="en-US" sz="3300" dirty="0"/>
          </a:p>
          <a:p>
            <a:pPr marL="402336" indent="-402336"/>
            <a:endParaRPr lang="en-US" sz="3300" dirty="0">
              <a:latin typeface="Arial" charset="0"/>
              <a:ea typeface="Arial" charset="0"/>
              <a:cs typeface="Arial" charset="0"/>
            </a:endParaRPr>
          </a:p>
          <a:p>
            <a:pPr marL="402336" indent="-402336"/>
            <a:r>
              <a:rPr lang="en-US" sz="3300" dirty="0" smtClean="0">
                <a:latin typeface="Arial" charset="0"/>
                <a:ea typeface="Arial" charset="0"/>
                <a:cs typeface="Arial" charset="0"/>
              </a:rPr>
              <a:t>6. Full-</a:t>
            </a:r>
            <a:r>
              <a:rPr lang="en-US" sz="3300" dirty="0" err="1" smtClean="0">
                <a:latin typeface="Arial" charset="0"/>
                <a:ea typeface="Arial" charset="0"/>
                <a:cs typeface="Arial" charset="0"/>
              </a:rPr>
              <a:t>syndromal</a:t>
            </a:r>
            <a:r>
              <a:rPr lang="en-US" sz="3300" dirty="0" smtClean="0">
                <a:latin typeface="Arial" charset="0"/>
                <a:ea typeface="Arial" charset="0"/>
                <a:cs typeface="Arial" charset="0"/>
              </a:rPr>
              <a:t> </a:t>
            </a:r>
            <a:r>
              <a:rPr lang="en-US" sz="3300" dirty="0">
                <a:latin typeface="Arial" charset="0"/>
                <a:ea typeface="Arial" charset="0"/>
                <a:cs typeface="Arial" charset="0"/>
              </a:rPr>
              <a:t>delirium and </a:t>
            </a:r>
            <a:r>
              <a:rPr lang="en-US" sz="3300" dirty="0" err="1">
                <a:latin typeface="Arial" charset="0"/>
                <a:ea typeface="Arial" charset="0"/>
                <a:cs typeface="Arial" charset="0"/>
              </a:rPr>
              <a:t>subsyndromal</a:t>
            </a:r>
            <a:r>
              <a:rPr lang="en-US" sz="3300" dirty="0">
                <a:latin typeface="Arial" charset="0"/>
                <a:ea typeface="Arial" charset="0"/>
                <a:cs typeface="Arial" charset="0"/>
              </a:rPr>
              <a:t> delirium scores were all calculated using Delirium Rating Scale-Revised 98 (DRS-R98) by author </a:t>
            </a:r>
            <a:r>
              <a:rPr lang="en-US" sz="3300" dirty="0" smtClean="0">
                <a:latin typeface="Arial" charset="0"/>
                <a:ea typeface="Arial" charset="0"/>
                <a:cs typeface="Arial" charset="0"/>
              </a:rPr>
              <a:t>NO’R</a:t>
            </a:r>
            <a:r>
              <a:rPr lang="en-US" sz="3300" dirty="0">
                <a:latin typeface="Arial" charset="0"/>
                <a:ea typeface="Arial" charset="0"/>
                <a:cs typeface="Arial" charset="0"/>
              </a:rPr>
              <a:t>. </a:t>
            </a:r>
            <a:endParaRPr lang="en-US" sz="3300" dirty="0"/>
          </a:p>
          <a:p>
            <a:pPr marL="402336" indent="-402336"/>
            <a:endParaRPr lang="en-US" sz="3300" dirty="0" smtClean="0">
              <a:latin typeface="Arial" charset="0"/>
              <a:ea typeface="Arial" charset="0"/>
              <a:cs typeface="Arial" charset="0"/>
            </a:endParaRPr>
          </a:p>
          <a:p>
            <a:pPr marL="402336" indent="-402336"/>
            <a:r>
              <a:rPr lang="en-US" sz="3300" dirty="0" smtClean="0">
                <a:latin typeface="Arial" charset="0"/>
                <a:ea typeface="Arial" charset="0"/>
                <a:cs typeface="Arial" charset="0"/>
              </a:rPr>
              <a:t>7. Outcome </a:t>
            </a:r>
            <a:r>
              <a:rPr lang="en-US" sz="3300" dirty="0">
                <a:latin typeface="Arial" charset="0"/>
                <a:ea typeface="Arial" charset="0"/>
                <a:cs typeface="Arial" charset="0"/>
              </a:rPr>
              <a:t>measures were mortality and admittance to nursing home</a:t>
            </a:r>
            <a:r>
              <a:rPr lang="en-US" sz="3300" dirty="0" smtClean="0">
                <a:latin typeface="Arial" charset="0"/>
                <a:ea typeface="Arial" charset="0"/>
                <a:cs typeface="Arial" charset="0"/>
              </a:rPr>
              <a:t>. </a:t>
            </a:r>
            <a:r>
              <a:rPr lang="en-US" sz="3300" dirty="0">
                <a:latin typeface="Arial" charset="0"/>
                <a:ea typeface="Arial" charset="0"/>
                <a:cs typeface="Arial" charset="0"/>
              </a:rPr>
              <a:t>These were captured at discharge and at 6 months follow-up. </a:t>
            </a:r>
            <a:endParaRPr lang="en-US" sz="3300" dirty="0"/>
          </a:p>
          <a:p>
            <a:pPr marL="402336" indent="-402336"/>
            <a:endParaRPr lang="en-US" sz="3300" dirty="0" smtClean="0">
              <a:latin typeface="Arial" charset="0"/>
              <a:ea typeface="Arial" charset="0"/>
              <a:cs typeface="Arial" charset="0"/>
            </a:endParaRPr>
          </a:p>
          <a:p>
            <a:pPr marL="402336" indent="-402336"/>
            <a:r>
              <a:rPr lang="en-US" sz="3300" dirty="0" smtClean="0">
                <a:latin typeface="Arial" charset="0"/>
                <a:ea typeface="Arial" charset="0"/>
                <a:cs typeface="Arial" charset="0"/>
              </a:rPr>
              <a:t>8. Statistical </a:t>
            </a:r>
            <a:r>
              <a:rPr lang="en-US" sz="3300" dirty="0">
                <a:latin typeface="Arial" charset="0"/>
                <a:ea typeface="Arial" charset="0"/>
                <a:cs typeface="Arial" charset="0"/>
              </a:rPr>
              <a:t>analysis was calculated using Fisher’s Exact test, with the alpha= </a:t>
            </a:r>
            <a:r>
              <a:rPr lang="en-US" sz="3300" dirty="0" smtClean="0">
                <a:latin typeface="Arial" charset="0"/>
                <a:ea typeface="Arial" charset="0"/>
                <a:cs typeface="Arial" charset="0"/>
              </a:rPr>
              <a:t>0.05</a:t>
            </a:r>
          </a:p>
          <a:p>
            <a:pPr marL="402336" indent="-402336"/>
            <a:endParaRPr lang="en-US" sz="3300" dirty="0">
              <a:effectLst/>
            </a:endParaRPr>
          </a:p>
        </p:txBody>
      </p:sp>
      <p:sp>
        <p:nvSpPr>
          <p:cNvPr id="11" name="Rectangle 10"/>
          <p:cNvSpPr/>
          <p:nvPr/>
        </p:nvSpPr>
        <p:spPr>
          <a:xfrm>
            <a:off x="453600" y="15493543"/>
            <a:ext cx="14490000" cy="2631490"/>
          </a:xfrm>
          <a:prstGeom prst="rect">
            <a:avLst/>
          </a:prstGeom>
          <a:solidFill>
            <a:schemeClr val="bg1"/>
          </a:solidFill>
        </p:spPr>
        <p:txBody>
          <a:bodyPr wrap="square">
            <a:spAutoFit/>
          </a:bodyPr>
          <a:lstStyle/>
          <a:p>
            <a:pPr algn="just">
              <a:buClr>
                <a:schemeClr val="dk1"/>
              </a:buClr>
            </a:pPr>
            <a:endParaRPr lang="en-US" sz="3300" b="1" dirty="0" smtClean="0"/>
          </a:p>
          <a:p>
            <a:pPr algn="just">
              <a:buClr>
                <a:schemeClr val="dk1"/>
              </a:buClr>
            </a:pPr>
            <a:r>
              <a:rPr lang="en-US" sz="3300" b="1" dirty="0" smtClean="0"/>
              <a:t>To </a:t>
            </a:r>
            <a:r>
              <a:rPr lang="en-US" sz="3300" b="1" dirty="0"/>
              <a:t>evaluate the difference in the rate of negative outcomes in older medical inpatients with incident full-</a:t>
            </a:r>
            <a:r>
              <a:rPr lang="en-US" sz="3300" b="1" dirty="0" err="1"/>
              <a:t>syndromal</a:t>
            </a:r>
            <a:r>
              <a:rPr lang="en-US" sz="3300" b="1" dirty="0"/>
              <a:t> delirium, </a:t>
            </a:r>
            <a:r>
              <a:rPr lang="en-US" sz="3300" b="1" dirty="0" err="1"/>
              <a:t>subsyndromal</a:t>
            </a:r>
            <a:r>
              <a:rPr lang="en-US" sz="3300" b="1" dirty="0"/>
              <a:t> delirium, or no delirium. </a:t>
            </a:r>
            <a:endParaRPr lang="en-US" sz="3300" b="1" dirty="0" smtClean="0"/>
          </a:p>
          <a:p>
            <a:pPr algn="just">
              <a:buClr>
                <a:schemeClr val="dk1"/>
              </a:buClr>
            </a:pPr>
            <a:endParaRPr lang="en-US" sz="3300" b="1" dirty="0"/>
          </a:p>
        </p:txBody>
      </p:sp>
      <p:pic>
        <p:nvPicPr>
          <p:cNvPr id="12" name="Picture 11"/>
          <p:cNvPicPr>
            <a:picLocks noChangeAspect="1"/>
          </p:cNvPicPr>
          <p:nvPr/>
        </p:nvPicPr>
        <p:blipFill rotWithShape="1">
          <a:blip r:embed="rId10">
            <a:extLst>
              <a:ext uri="{28A0092B-C50C-407E-A947-70E740481C1C}">
                <a14:useLocalDpi xmlns:a14="http://schemas.microsoft.com/office/drawing/2010/main" val="0"/>
              </a:ext>
            </a:extLst>
          </a:blip>
          <a:srcRect l="9781" r="11643"/>
          <a:stretch/>
        </p:blipFill>
        <p:spPr>
          <a:xfrm>
            <a:off x="5785200" y="33007090"/>
            <a:ext cx="4053600" cy="3229200"/>
          </a:xfrm>
          <a:prstGeom prst="rect">
            <a:avLst/>
          </a:prstGeom>
          <a:ln w="76200">
            <a:solidFill>
              <a:srgbClr val="4C2483"/>
            </a:solidFill>
          </a:ln>
        </p:spPr>
      </p:pic>
      <p:pic>
        <p:nvPicPr>
          <p:cNvPr id="14" name="Picture 13"/>
          <p:cNvPicPr>
            <a:picLocks noChangeAspect="1"/>
          </p:cNvPicPr>
          <p:nvPr/>
        </p:nvPicPr>
        <p:blipFill rotWithShape="1">
          <a:blip r:embed="rId11"/>
          <a:srcRect t="3063" b="17274"/>
          <a:stretch/>
        </p:blipFill>
        <p:spPr>
          <a:xfrm>
            <a:off x="11001600" y="33019865"/>
            <a:ext cx="4053600" cy="3229200"/>
          </a:xfrm>
          <a:prstGeom prst="rect">
            <a:avLst/>
          </a:prstGeom>
          <a:ln w="76200">
            <a:solidFill>
              <a:srgbClr val="4C2483"/>
            </a:solidFill>
          </a:ln>
        </p:spPr>
      </p:pic>
    </p:spTree>
  </p:cSld>
  <p:clrMapOvr>
    <a:masterClrMapping/>
  </p:clrMapOvr>
  <p:transition spd="slow">
    <p:cut/>
  </p:transition>
  <p:timing>
    <p:tnLst>
      <p:par>
        <p:cTn id="1" dur="indefinite" restart="never" nodeType="tmRoot"/>
      </p:par>
    </p:tnLst>
  </p:timing>
</p:sld>
</file>

<file path=ppt/theme/theme1.xml><?xml version="1.0" encoding="utf-8"?>
<a:theme xmlns:a="http://schemas.openxmlformats.org/drawingml/2006/main" name="simple-light">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3879</TotalTime>
  <Words>880</Words>
  <Application>Microsoft Office PowerPoint</Application>
  <PresentationFormat>Custom</PresentationFormat>
  <Paragraphs>175</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Hebrew</vt:lpstr>
      <vt:lpstr>Calibri</vt:lpstr>
      <vt:lpstr>Times New Roman</vt:lpstr>
      <vt:lpstr>simple-light</vt:lpstr>
      <vt:lpstr>                 Outcomes of Delirium and Subsyndromal Delirium in Older Medical Inpatients  Robert De Santis1, James Fitzgerald, Dimitrios Adamis, DW Molloy, Suzanne Timmons, David Meagher, Niamh O’Regan1 1 St. Joseph’s Healthcare, Schulich School of Medicine and Dentistry, Western University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Assessing Current Approaches to Care for Substance Use in the Seniors  Mental Health Outreach/Outpatient Team, St. Joseph’s Healthcare Hamilton  Robert De Santis1, Carrie McAiney2,3 Julia Baxter3 1Bachelor of Health Sciences Program, McMaster University, 2Department of Psychiatry and Behavioural Neurosciences, McMaster University,  3Seniors Mental Health Service, St. Joseph’s Healthcare Hamilton</dc:title>
  <dc:creator>RDS</dc:creator>
  <cp:lastModifiedBy>Crossan, Lorraine</cp:lastModifiedBy>
  <cp:revision>67</cp:revision>
  <cp:lastPrinted>2018-06-02T21:57:45Z</cp:lastPrinted>
  <dcterms:modified xsi:type="dcterms:W3CDTF">2018-08-20T09:33:47Z</dcterms:modified>
</cp:coreProperties>
</file>