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4"/>
    <p:sldMasterId id="2147483648" r:id="rId5"/>
  </p:sldMasterIdLst>
  <p:notesMasterIdLst>
    <p:notesMasterId r:id="rId35"/>
  </p:notesMasterIdLst>
  <p:handoutMasterIdLst>
    <p:handoutMasterId r:id="rId36"/>
  </p:handoutMasterIdLst>
  <p:sldIdLst>
    <p:sldId id="256" r:id="rId6"/>
    <p:sldId id="2145705897" r:id="rId7"/>
    <p:sldId id="2145705916" r:id="rId8"/>
    <p:sldId id="2145705899" r:id="rId9"/>
    <p:sldId id="2145705900" r:id="rId10"/>
    <p:sldId id="2145705901" r:id="rId11"/>
    <p:sldId id="640" r:id="rId12"/>
    <p:sldId id="666" r:id="rId13"/>
    <p:sldId id="642" r:id="rId14"/>
    <p:sldId id="698" r:id="rId15"/>
    <p:sldId id="2145705854" r:id="rId16"/>
    <p:sldId id="2145705855" r:id="rId17"/>
    <p:sldId id="2145705857" r:id="rId18"/>
    <p:sldId id="2145705918" r:id="rId19"/>
    <p:sldId id="618" r:id="rId20"/>
    <p:sldId id="2145705921" r:id="rId21"/>
    <p:sldId id="307" r:id="rId22"/>
    <p:sldId id="700" r:id="rId23"/>
    <p:sldId id="274" r:id="rId24"/>
    <p:sldId id="2145705889" r:id="rId25"/>
    <p:sldId id="706" r:id="rId26"/>
    <p:sldId id="707" r:id="rId27"/>
    <p:sldId id="2145705881" r:id="rId28"/>
    <p:sldId id="2145705872" r:id="rId29"/>
    <p:sldId id="276" r:id="rId30"/>
    <p:sldId id="616" r:id="rId31"/>
    <p:sldId id="654" r:id="rId32"/>
    <p:sldId id="625" r:id="rId33"/>
    <p:sldId id="671" r:id="rId3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ADAC82-0DFA-4E82-BCDD-59B5E019A499}">
          <p14:sldIdLst>
            <p14:sldId id="256"/>
            <p14:sldId id="2145705897"/>
            <p14:sldId id="2145705916"/>
            <p14:sldId id="2145705899"/>
            <p14:sldId id="2145705900"/>
            <p14:sldId id="2145705901"/>
            <p14:sldId id="640"/>
            <p14:sldId id="666"/>
            <p14:sldId id="642"/>
            <p14:sldId id="698"/>
            <p14:sldId id="2145705854"/>
            <p14:sldId id="2145705855"/>
            <p14:sldId id="2145705857"/>
            <p14:sldId id="2145705918"/>
            <p14:sldId id="618"/>
            <p14:sldId id="2145705921"/>
            <p14:sldId id="307"/>
            <p14:sldId id="700"/>
            <p14:sldId id="274"/>
            <p14:sldId id="2145705889"/>
            <p14:sldId id="706"/>
            <p14:sldId id="707"/>
            <p14:sldId id="2145705881"/>
            <p14:sldId id="2145705872"/>
            <p14:sldId id="276"/>
            <p14:sldId id="616"/>
            <p14:sldId id="654"/>
            <p14:sldId id="625"/>
            <p14:sldId id="6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05412E-9373-B46C-66CA-199183C175E2}" name="Aoife McMahon" initials="AM" userId="S::aoife.mcmahon@decisionsupportservice.ie::7d27cf7f-b137-48a2-865a-6e003242ef39" providerId="AD"/>
  <p188:author id="{BCAA63F8-D103-D356-55A1-65DFCA76477B}" name="Ian Grehan" initials="IG" userId="S::ian.grehan@MentalHealthCommission.onmicrosoft.com::046db098-378c-44e7-ad5a-bf23f26e74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le Lowe" initials="ML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E5D"/>
    <a:srgbClr val="1F2C54"/>
    <a:srgbClr val="304357"/>
    <a:srgbClr val="212A55"/>
    <a:srgbClr val="241E14"/>
    <a:srgbClr val="F9A731"/>
    <a:srgbClr val="DB0940"/>
    <a:srgbClr val="6AB0FE"/>
    <a:srgbClr val="EF5567"/>
    <a:srgbClr val="604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489C04-9844-42B1-8475-A684043F81A3}" v="52" dt="2025-09-04T21:31:49.231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792" y="120"/>
      </p:cViewPr>
      <p:guideLst>
        <p:guide orient="horz" pos="30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ne Flynn" userId="e628a314-e3e0-4742-a044-701dd58c63c1" providerId="ADAL" clId="{F8489C04-9844-42B1-8475-A684043F81A3}"/>
    <pc:docChg chg="undo custSel addSld delSld modSld sldOrd modSection">
      <pc:chgData name="Aine Flynn" userId="e628a314-e3e0-4742-a044-701dd58c63c1" providerId="ADAL" clId="{F8489C04-9844-42B1-8475-A684043F81A3}" dt="2025-09-04T21:31:49.230" v="2753" actId="14100"/>
      <pc:docMkLst>
        <pc:docMk/>
      </pc:docMkLst>
      <pc:sldChg chg="addSp delSp modSp mod">
        <pc:chgData name="Aine Flynn" userId="e628a314-e3e0-4742-a044-701dd58c63c1" providerId="ADAL" clId="{F8489C04-9844-42B1-8475-A684043F81A3}" dt="2025-09-04T21:31:49.230" v="2753" actId="14100"/>
        <pc:sldMkLst>
          <pc:docMk/>
          <pc:sldMk cId="2147072997" sldId="256"/>
        </pc:sldMkLst>
        <pc:spChg chg="mod">
          <ac:chgData name="Aine Flynn" userId="e628a314-e3e0-4742-a044-701dd58c63c1" providerId="ADAL" clId="{F8489C04-9844-42B1-8475-A684043F81A3}" dt="2025-09-04T21:30:13.338" v="2744" actId="255"/>
          <ac:spMkLst>
            <pc:docMk/>
            <pc:sldMk cId="2147072997" sldId="256"/>
            <ac:spMk id="4" creationId="{B72B8657-8184-3B45-9B6D-BC2EB2A14625}"/>
          </ac:spMkLst>
        </pc:spChg>
        <pc:picChg chg="add del mod">
          <ac:chgData name="Aine Flynn" userId="e628a314-e3e0-4742-a044-701dd58c63c1" providerId="ADAL" clId="{F8489C04-9844-42B1-8475-A684043F81A3}" dt="2025-09-04T21:31:36.295" v="2750" actId="21"/>
          <ac:picMkLst>
            <pc:docMk/>
            <pc:sldMk cId="2147072997" sldId="256"/>
            <ac:picMk id="2" creationId="{64442B21-429C-7339-5852-C65A89057AB7}"/>
          </ac:picMkLst>
        </pc:picChg>
        <pc:picChg chg="add mod">
          <ac:chgData name="Aine Flynn" userId="e628a314-e3e0-4742-a044-701dd58c63c1" providerId="ADAL" clId="{F8489C04-9844-42B1-8475-A684043F81A3}" dt="2025-09-04T21:31:49.230" v="2753" actId="14100"/>
          <ac:picMkLst>
            <pc:docMk/>
            <pc:sldMk cId="2147072997" sldId="256"/>
            <ac:picMk id="3" creationId="{64442B21-429C-7339-5852-C65A89057AB7}"/>
          </ac:picMkLst>
        </pc:picChg>
      </pc:sldChg>
      <pc:sldChg chg="del">
        <pc:chgData name="Aine Flynn" userId="e628a314-e3e0-4742-a044-701dd58c63c1" providerId="ADAL" clId="{F8489C04-9844-42B1-8475-A684043F81A3}" dt="2025-09-04T20:52:28.709" v="2531" actId="2696"/>
        <pc:sldMkLst>
          <pc:docMk/>
          <pc:sldMk cId="127391081" sldId="263"/>
        </pc:sldMkLst>
      </pc:sldChg>
      <pc:sldChg chg="del ord">
        <pc:chgData name="Aine Flynn" userId="e628a314-e3e0-4742-a044-701dd58c63c1" providerId="ADAL" clId="{F8489C04-9844-42B1-8475-A684043F81A3}" dt="2025-09-04T20:52:33.886" v="2533" actId="2696"/>
        <pc:sldMkLst>
          <pc:docMk/>
          <pc:sldMk cId="0" sldId="266"/>
        </pc:sldMkLst>
      </pc:sldChg>
      <pc:sldChg chg="modSp mod ord modNotesTx">
        <pc:chgData name="Aine Flynn" userId="e628a314-e3e0-4742-a044-701dd58c63c1" providerId="ADAL" clId="{F8489C04-9844-42B1-8475-A684043F81A3}" dt="2025-09-04T21:22:51.671" v="2735" actId="1076"/>
        <pc:sldMkLst>
          <pc:docMk/>
          <pc:sldMk cId="2838931015" sldId="274"/>
        </pc:sldMkLst>
        <pc:spChg chg="mod">
          <ac:chgData name="Aine Flynn" userId="e628a314-e3e0-4742-a044-701dd58c63c1" providerId="ADAL" clId="{F8489C04-9844-42B1-8475-A684043F81A3}" dt="2025-09-04T20:42:31.555" v="1861" actId="20577"/>
          <ac:spMkLst>
            <pc:docMk/>
            <pc:sldMk cId="2838931015" sldId="274"/>
            <ac:spMk id="2" creationId="{00000000-0000-0000-0000-000000000000}"/>
          </ac:spMkLst>
        </pc:spChg>
        <pc:spChg chg="mod">
          <ac:chgData name="Aine Flynn" userId="e628a314-e3e0-4742-a044-701dd58c63c1" providerId="ADAL" clId="{F8489C04-9844-42B1-8475-A684043F81A3}" dt="2025-09-04T21:22:51.671" v="2735" actId="1076"/>
          <ac:spMkLst>
            <pc:docMk/>
            <pc:sldMk cId="2838931015" sldId="274"/>
            <ac:spMk id="3" creationId="{00000000-0000-0000-0000-000000000000}"/>
          </ac:spMkLst>
        </pc:spChg>
        <pc:picChg chg="mod">
          <ac:chgData name="Aine Flynn" userId="e628a314-e3e0-4742-a044-701dd58c63c1" providerId="ADAL" clId="{F8489C04-9844-42B1-8475-A684043F81A3}" dt="2025-09-04T20:51:50.894" v="2457" actId="1076"/>
          <ac:picMkLst>
            <pc:docMk/>
            <pc:sldMk cId="2838931015" sldId="274"/>
            <ac:picMk id="4" creationId="{6D36218E-2619-0D2E-0C75-158287792429}"/>
          </ac:picMkLst>
        </pc:picChg>
      </pc:sldChg>
      <pc:sldChg chg="modSp mod modNotesTx">
        <pc:chgData name="Aine Flynn" userId="e628a314-e3e0-4742-a044-701dd58c63c1" providerId="ADAL" clId="{F8489C04-9844-42B1-8475-A684043F81A3}" dt="2025-09-04T21:14:57.221" v="2724" actId="313"/>
        <pc:sldMkLst>
          <pc:docMk/>
          <pc:sldMk cId="2235163113" sldId="276"/>
        </pc:sldMkLst>
        <pc:spChg chg="mod">
          <ac:chgData name="Aine Flynn" userId="e628a314-e3e0-4742-a044-701dd58c63c1" providerId="ADAL" clId="{F8489C04-9844-42B1-8475-A684043F81A3}" dt="2025-09-04T21:12:32.239" v="2717" actId="20577"/>
          <ac:spMkLst>
            <pc:docMk/>
            <pc:sldMk cId="2235163113" sldId="276"/>
            <ac:spMk id="6" creationId="{4670BBB8-9A43-E740-8FDC-47C78C10784E}"/>
          </ac:spMkLst>
        </pc:spChg>
      </pc:sldChg>
      <pc:sldChg chg="modSp mod ord modNotesTx">
        <pc:chgData name="Aine Flynn" userId="e628a314-e3e0-4742-a044-701dd58c63c1" providerId="ADAL" clId="{F8489C04-9844-42B1-8475-A684043F81A3}" dt="2025-09-04T21:20:56.894" v="2733" actId="20577"/>
        <pc:sldMkLst>
          <pc:docMk/>
          <pc:sldMk cId="571328693" sldId="307"/>
        </pc:sldMkLst>
        <pc:spChg chg="mod">
          <ac:chgData name="Aine Flynn" userId="e628a314-e3e0-4742-a044-701dd58c63c1" providerId="ADAL" clId="{F8489C04-9844-42B1-8475-A684043F81A3}" dt="2025-09-04T20:37:49.717" v="1381" actId="20577"/>
          <ac:spMkLst>
            <pc:docMk/>
            <pc:sldMk cId="571328693" sldId="307"/>
            <ac:spMk id="2" creationId="{78ACCBB7-9A3D-8F1C-ADF6-A8D43FBEF221}"/>
          </ac:spMkLst>
        </pc:spChg>
        <pc:graphicFrameChg chg="mod">
          <ac:chgData name="Aine Flynn" userId="e628a314-e3e0-4742-a044-701dd58c63c1" providerId="ADAL" clId="{F8489C04-9844-42B1-8475-A684043F81A3}" dt="2025-09-04T21:20:56.894" v="2733" actId="20577"/>
          <ac:graphicFrameMkLst>
            <pc:docMk/>
            <pc:sldMk cId="571328693" sldId="307"/>
            <ac:graphicFrameMk id="4" creationId="{ACEBCBEE-976D-2BCB-8B62-4DCE3FF4D728}"/>
          </ac:graphicFrameMkLst>
        </pc:graphicFrameChg>
      </pc:sldChg>
      <pc:sldChg chg="del">
        <pc:chgData name="Aine Flynn" userId="e628a314-e3e0-4742-a044-701dd58c63c1" providerId="ADAL" clId="{F8489C04-9844-42B1-8475-A684043F81A3}" dt="2025-09-04T19:57:19.865" v="87" actId="2696"/>
        <pc:sldMkLst>
          <pc:docMk/>
          <pc:sldMk cId="870500535" sldId="561"/>
        </pc:sldMkLst>
      </pc:sldChg>
      <pc:sldChg chg="modNotesTx">
        <pc:chgData name="Aine Flynn" userId="e628a314-e3e0-4742-a044-701dd58c63c1" providerId="ADAL" clId="{F8489C04-9844-42B1-8475-A684043F81A3}" dt="2025-09-04T20:23:49.653" v="1012" actId="5793"/>
        <pc:sldMkLst>
          <pc:docMk/>
          <pc:sldMk cId="3745619770" sldId="616"/>
        </pc:sldMkLst>
      </pc:sldChg>
      <pc:sldChg chg="modNotesTx">
        <pc:chgData name="Aine Flynn" userId="e628a314-e3e0-4742-a044-701dd58c63c1" providerId="ADAL" clId="{F8489C04-9844-42B1-8475-A684043F81A3}" dt="2025-09-04T20:03:10.327" v="822" actId="5793"/>
        <pc:sldMkLst>
          <pc:docMk/>
          <pc:sldMk cId="2081252480" sldId="618"/>
        </pc:sldMkLst>
      </pc:sldChg>
      <pc:sldChg chg="add del">
        <pc:chgData name="Aine Flynn" userId="e628a314-e3e0-4742-a044-701dd58c63c1" providerId="ADAL" clId="{F8489C04-9844-42B1-8475-A684043F81A3}" dt="2025-09-04T20:57:39.201" v="2595" actId="47"/>
        <pc:sldMkLst>
          <pc:docMk/>
          <pc:sldMk cId="0" sldId="640"/>
        </pc:sldMkLst>
      </pc:sldChg>
      <pc:sldChg chg="modSp del mod">
        <pc:chgData name="Aine Flynn" userId="e628a314-e3e0-4742-a044-701dd58c63c1" providerId="ADAL" clId="{F8489C04-9844-42B1-8475-A684043F81A3}" dt="2025-09-04T20:36:29.364" v="1284" actId="2696"/>
        <pc:sldMkLst>
          <pc:docMk/>
          <pc:sldMk cId="1883426357" sldId="648"/>
        </pc:sldMkLst>
        <pc:spChg chg="mod">
          <ac:chgData name="Aine Flynn" userId="e628a314-e3e0-4742-a044-701dd58c63c1" providerId="ADAL" clId="{F8489C04-9844-42B1-8475-A684043F81A3}" dt="2025-09-04T20:24:50.730" v="1018" actId="1076"/>
          <ac:spMkLst>
            <pc:docMk/>
            <pc:sldMk cId="1883426357" sldId="648"/>
            <ac:spMk id="3" creationId="{E99E9E26-3EA5-D991-4242-7D0E065A21FF}"/>
          </ac:spMkLst>
        </pc:spChg>
      </pc:sldChg>
      <pc:sldChg chg="modSp mod">
        <pc:chgData name="Aine Flynn" userId="e628a314-e3e0-4742-a044-701dd58c63c1" providerId="ADAL" clId="{F8489C04-9844-42B1-8475-A684043F81A3}" dt="2025-09-04T21:21:48.866" v="2734" actId="1076"/>
        <pc:sldMkLst>
          <pc:docMk/>
          <pc:sldMk cId="0" sldId="654"/>
        </pc:sldMkLst>
        <pc:spChg chg="mod">
          <ac:chgData name="Aine Flynn" userId="e628a314-e3e0-4742-a044-701dd58c63c1" providerId="ADAL" clId="{F8489C04-9844-42B1-8475-A684043F81A3}" dt="2025-09-04T21:14:08.341" v="2721" actId="1076"/>
          <ac:spMkLst>
            <pc:docMk/>
            <pc:sldMk cId="0" sldId="654"/>
            <ac:spMk id="2" creationId="{00000000-0000-0000-0000-000000000000}"/>
          </ac:spMkLst>
        </pc:spChg>
        <pc:spChg chg="mod">
          <ac:chgData name="Aine Flynn" userId="e628a314-e3e0-4742-a044-701dd58c63c1" providerId="ADAL" clId="{F8489C04-9844-42B1-8475-A684043F81A3}" dt="2025-09-04T21:14:16.301" v="2722" actId="1076"/>
          <ac:spMkLst>
            <pc:docMk/>
            <pc:sldMk cId="0" sldId="654"/>
            <ac:spMk id="7" creationId="{BDCBE9B2-FA06-5F48-A916-28CDAF1CCA24}"/>
          </ac:spMkLst>
        </pc:spChg>
        <pc:picChg chg="mod">
          <ac:chgData name="Aine Flynn" userId="e628a314-e3e0-4742-a044-701dd58c63c1" providerId="ADAL" clId="{F8489C04-9844-42B1-8475-A684043F81A3}" dt="2025-09-04T21:21:48.866" v="2734" actId="1076"/>
          <ac:picMkLst>
            <pc:docMk/>
            <pc:sldMk cId="0" sldId="654"/>
            <ac:picMk id="6" creationId="{56280E06-1B78-BC4F-832A-1CBF6C65E172}"/>
          </ac:picMkLst>
        </pc:picChg>
      </pc:sldChg>
      <pc:sldChg chg="del">
        <pc:chgData name="Aine Flynn" userId="e628a314-e3e0-4742-a044-701dd58c63c1" providerId="ADAL" clId="{F8489C04-9844-42B1-8475-A684043F81A3}" dt="2025-09-04T20:52:31.135" v="2532" actId="2696"/>
        <pc:sldMkLst>
          <pc:docMk/>
          <pc:sldMk cId="277814340" sldId="663"/>
        </pc:sldMkLst>
      </pc:sldChg>
      <pc:sldChg chg="modSp del mod ord">
        <pc:chgData name="Aine Flynn" userId="e628a314-e3e0-4742-a044-701dd58c63c1" providerId="ADAL" clId="{F8489C04-9844-42B1-8475-A684043F81A3}" dt="2025-09-04T20:52:36.595" v="2534" actId="2696"/>
        <pc:sldMkLst>
          <pc:docMk/>
          <pc:sldMk cId="3698260381" sldId="674"/>
        </pc:sldMkLst>
        <pc:picChg chg="mod">
          <ac:chgData name="Aine Flynn" userId="e628a314-e3e0-4742-a044-701dd58c63c1" providerId="ADAL" clId="{F8489C04-9844-42B1-8475-A684043F81A3}" dt="2025-09-04T20:36:55.217" v="1289" actId="1076"/>
          <ac:picMkLst>
            <pc:docMk/>
            <pc:sldMk cId="3698260381" sldId="674"/>
            <ac:picMk id="4" creationId="{D679EF5B-9579-DF95-06C9-CDD0E32D9B02}"/>
          </ac:picMkLst>
        </pc:picChg>
      </pc:sldChg>
      <pc:sldChg chg="add del">
        <pc:chgData name="Aine Flynn" userId="e628a314-e3e0-4742-a044-701dd58c63c1" providerId="ADAL" clId="{F8489C04-9844-42B1-8475-A684043F81A3}" dt="2025-09-04T19:57:11.813" v="86" actId="2696"/>
        <pc:sldMkLst>
          <pc:docMk/>
          <pc:sldMk cId="2115646712" sldId="682"/>
        </pc:sldMkLst>
      </pc:sldChg>
      <pc:sldChg chg="modSp mod">
        <pc:chgData name="Aine Flynn" userId="e628a314-e3e0-4742-a044-701dd58c63c1" providerId="ADAL" clId="{F8489C04-9844-42B1-8475-A684043F81A3}" dt="2025-09-04T20:58:55.030" v="2596" actId="1076"/>
        <pc:sldMkLst>
          <pc:docMk/>
          <pc:sldMk cId="298415409" sldId="698"/>
        </pc:sldMkLst>
        <pc:spChg chg="mod">
          <ac:chgData name="Aine Flynn" userId="e628a314-e3e0-4742-a044-701dd58c63c1" providerId="ADAL" clId="{F8489C04-9844-42B1-8475-A684043F81A3}" dt="2025-09-04T20:58:55.030" v="2596" actId="1076"/>
          <ac:spMkLst>
            <pc:docMk/>
            <pc:sldMk cId="298415409" sldId="698"/>
            <ac:spMk id="2" creationId="{9918329D-B705-EA4A-7708-AA01BDF45601}"/>
          </ac:spMkLst>
        </pc:spChg>
      </pc:sldChg>
      <pc:sldChg chg="modSp mod ord modNotesTx">
        <pc:chgData name="Aine Flynn" userId="e628a314-e3e0-4742-a044-701dd58c63c1" providerId="ADAL" clId="{F8489C04-9844-42B1-8475-A684043F81A3}" dt="2025-09-04T21:10:06.407" v="2716" actId="113"/>
        <pc:sldMkLst>
          <pc:docMk/>
          <pc:sldMk cId="3992199560" sldId="700"/>
        </pc:sldMkLst>
        <pc:spChg chg="mod">
          <ac:chgData name="Aine Flynn" userId="e628a314-e3e0-4742-a044-701dd58c63c1" providerId="ADAL" clId="{F8489C04-9844-42B1-8475-A684043F81A3}" dt="2025-09-04T21:10:06.407" v="2716" actId="113"/>
          <ac:spMkLst>
            <pc:docMk/>
            <pc:sldMk cId="3992199560" sldId="700"/>
            <ac:spMk id="3" creationId="{34E78443-FAB0-A0A1-8233-AAA17771BDA7}"/>
          </ac:spMkLst>
        </pc:spChg>
      </pc:sldChg>
      <pc:sldChg chg="modNotesTx">
        <pc:chgData name="Aine Flynn" userId="e628a314-e3e0-4742-a044-701dd58c63c1" providerId="ADAL" clId="{F8489C04-9844-42B1-8475-A684043F81A3}" dt="2025-09-04T20:43:22.248" v="1963" actId="20577"/>
        <pc:sldMkLst>
          <pc:docMk/>
          <pc:sldMk cId="3152418560" sldId="707"/>
        </pc:sldMkLst>
      </pc:sldChg>
      <pc:sldChg chg="modNotesTx">
        <pc:chgData name="Aine Flynn" userId="e628a314-e3e0-4742-a044-701dd58c63c1" providerId="ADAL" clId="{F8489C04-9844-42B1-8475-A684043F81A3}" dt="2025-09-04T21:02:10.003" v="2609" actId="20577"/>
        <pc:sldMkLst>
          <pc:docMk/>
          <pc:sldMk cId="2499309057" sldId="2145705855"/>
        </pc:sldMkLst>
      </pc:sldChg>
      <pc:sldChg chg="modSp mod modNotesTx">
        <pc:chgData name="Aine Flynn" userId="e628a314-e3e0-4742-a044-701dd58c63c1" providerId="ADAL" clId="{F8489C04-9844-42B1-8475-A684043F81A3}" dt="2025-09-04T20:36:11.310" v="1283" actId="20577"/>
        <pc:sldMkLst>
          <pc:docMk/>
          <pc:sldMk cId="1310923094" sldId="2145705857"/>
        </pc:sldMkLst>
        <pc:spChg chg="mod">
          <ac:chgData name="Aine Flynn" userId="e628a314-e3e0-4742-a044-701dd58c63c1" providerId="ADAL" clId="{F8489C04-9844-42B1-8475-A684043F81A3}" dt="2025-09-04T19:49:47.049" v="44" actId="20577"/>
          <ac:spMkLst>
            <pc:docMk/>
            <pc:sldMk cId="1310923094" sldId="2145705857"/>
            <ac:spMk id="6" creationId="{CB291EF9-EF24-78FC-A083-852A7D9C86EA}"/>
          </ac:spMkLst>
        </pc:spChg>
        <pc:spChg chg="mod">
          <ac:chgData name="Aine Flynn" userId="e628a314-e3e0-4742-a044-701dd58c63c1" providerId="ADAL" clId="{F8489C04-9844-42B1-8475-A684043F81A3}" dt="2025-09-04T19:49:21.854" v="25" actId="1076"/>
          <ac:spMkLst>
            <pc:docMk/>
            <pc:sldMk cId="1310923094" sldId="2145705857"/>
            <ac:spMk id="15" creationId="{AA4B89E6-E6CA-8CC4-F4A8-53FB6FAE4F92}"/>
          </ac:spMkLst>
        </pc:spChg>
      </pc:sldChg>
      <pc:sldChg chg="ord modNotesTx">
        <pc:chgData name="Aine Flynn" userId="e628a314-e3e0-4742-a044-701dd58c63c1" providerId="ADAL" clId="{F8489C04-9844-42B1-8475-A684043F81A3}" dt="2025-09-04T21:14:50.554" v="2723" actId="313"/>
        <pc:sldMkLst>
          <pc:docMk/>
          <pc:sldMk cId="3261736748" sldId="2145705889"/>
        </pc:sldMkLst>
      </pc:sldChg>
      <pc:sldChg chg="modNotesTx">
        <pc:chgData name="Aine Flynn" userId="e628a314-e3e0-4742-a044-701dd58c63c1" providerId="ADAL" clId="{F8489C04-9844-42B1-8475-A684043F81A3}" dt="2025-09-04T20:51:24.191" v="2429" actId="20577"/>
        <pc:sldMkLst>
          <pc:docMk/>
          <pc:sldMk cId="2332195689" sldId="2145705899"/>
        </pc:sldMkLst>
      </pc:sldChg>
      <pc:sldChg chg="modNotesTx">
        <pc:chgData name="Aine Flynn" userId="e628a314-e3e0-4742-a044-701dd58c63c1" providerId="ADAL" clId="{F8489C04-9844-42B1-8475-A684043F81A3}" dt="2025-09-04T20:51:39.129" v="2456" actId="20577"/>
        <pc:sldMkLst>
          <pc:docMk/>
          <pc:sldMk cId="1011636701" sldId="2145705900"/>
        </pc:sldMkLst>
      </pc:sldChg>
      <pc:sldChg chg="del">
        <pc:chgData name="Aine Flynn" userId="e628a314-e3e0-4742-a044-701dd58c63c1" providerId="ADAL" clId="{F8489C04-9844-42B1-8475-A684043F81A3}" dt="2025-09-04T20:50:39.303" v="2358" actId="2696"/>
        <pc:sldMkLst>
          <pc:docMk/>
          <pc:sldMk cId="235087530" sldId="2145705917"/>
        </pc:sldMkLst>
      </pc:sldChg>
      <pc:sldChg chg="modSp add mod modNotesTx">
        <pc:chgData name="Aine Flynn" userId="e628a314-e3e0-4742-a044-701dd58c63c1" providerId="ADAL" clId="{F8489C04-9844-42B1-8475-A684043F81A3}" dt="2025-09-04T21:04:35.875" v="2668" actId="20577"/>
        <pc:sldMkLst>
          <pc:docMk/>
          <pc:sldMk cId="267872738" sldId="2145705918"/>
        </pc:sldMkLst>
        <pc:spChg chg="mod">
          <ac:chgData name="Aine Flynn" userId="e628a314-e3e0-4742-a044-701dd58c63c1" providerId="ADAL" clId="{F8489C04-9844-42B1-8475-A684043F81A3}" dt="2025-09-04T19:54:03.748" v="57" actId="20577"/>
          <ac:spMkLst>
            <pc:docMk/>
            <pc:sldMk cId="267872738" sldId="2145705918"/>
            <ac:spMk id="2" creationId="{00000000-0000-0000-0000-000000000000}"/>
          </ac:spMkLst>
        </pc:spChg>
        <pc:spChg chg="mod">
          <ac:chgData name="Aine Flynn" userId="e628a314-e3e0-4742-a044-701dd58c63c1" providerId="ADAL" clId="{F8489C04-9844-42B1-8475-A684043F81A3}" dt="2025-09-04T19:56:40.781" v="84" actId="20577"/>
          <ac:spMkLst>
            <pc:docMk/>
            <pc:sldMk cId="267872738" sldId="2145705918"/>
            <ac:spMk id="3" creationId="{00000000-0000-0000-0000-000000000000}"/>
          </ac:spMkLst>
        </pc:spChg>
      </pc:sldChg>
      <pc:sldChg chg="modSp add del mod modNotesTx">
        <pc:chgData name="Aine Flynn" userId="e628a314-e3e0-4742-a044-701dd58c63c1" providerId="ADAL" clId="{F8489C04-9844-42B1-8475-A684043F81A3}" dt="2025-09-04T20:35:01.575" v="1218" actId="2696"/>
        <pc:sldMkLst>
          <pc:docMk/>
          <pc:sldMk cId="3629311068" sldId="2145705919"/>
        </pc:sldMkLst>
        <pc:spChg chg="mod">
          <ac:chgData name="Aine Flynn" userId="e628a314-e3e0-4742-a044-701dd58c63c1" providerId="ADAL" clId="{F8489C04-9844-42B1-8475-A684043F81A3}" dt="2025-09-04T20:28:11.460" v="1186" actId="1076"/>
          <ac:spMkLst>
            <pc:docMk/>
            <pc:sldMk cId="3629311068" sldId="2145705919"/>
            <ac:spMk id="3" creationId="{E99E9E26-3EA5-D991-4242-7D0E065A21FF}"/>
          </ac:spMkLst>
        </pc:spChg>
        <pc:picChg chg="mod">
          <ac:chgData name="Aine Flynn" userId="e628a314-e3e0-4742-a044-701dd58c63c1" providerId="ADAL" clId="{F8489C04-9844-42B1-8475-A684043F81A3}" dt="2025-09-04T20:27:53.858" v="1183" actId="1076"/>
          <ac:picMkLst>
            <pc:docMk/>
            <pc:sldMk cId="3629311068" sldId="2145705919"/>
            <ac:picMk id="5" creationId="{D4D74BF4-9CFB-CD64-CADB-3D1591C24942}"/>
          </ac:picMkLst>
        </pc:picChg>
      </pc:sldChg>
      <pc:sldChg chg="add del">
        <pc:chgData name="Aine Flynn" userId="e628a314-e3e0-4742-a044-701dd58c63c1" providerId="ADAL" clId="{F8489C04-9844-42B1-8475-A684043F81A3}" dt="2025-09-04T20:34:50.272" v="1217" actId="2696"/>
        <pc:sldMkLst>
          <pc:docMk/>
          <pc:sldMk cId="2904307944" sldId="2145705920"/>
        </pc:sldMkLst>
      </pc:sldChg>
      <pc:sldChg chg="addSp modSp add mod ord">
        <pc:chgData name="Aine Flynn" userId="e628a314-e3e0-4742-a044-701dd58c63c1" providerId="ADAL" clId="{F8489C04-9844-42B1-8475-A684043F81A3}" dt="2025-09-04T21:20:03.772" v="2726" actId="207"/>
        <pc:sldMkLst>
          <pc:docMk/>
          <pc:sldMk cId="2482673062" sldId="2145705921"/>
        </pc:sldMkLst>
        <pc:spChg chg="mod">
          <ac:chgData name="Aine Flynn" userId="e628a314-e3e0-4742-a044-701dd58c63c1" providerId="ADAL" clId="{F8489C04-9844-42B1-8475-A684043F81A3}" dt="2025-09-04T21:20:03.772" v="2726" actId="207"/>
          <ac:spMkLst>
            <pc:docMk/>
            <pc:sldMk cId="2482673062" sldId="2145705921"/>
            <ac:spMk id="3" creationId="{3C2F3E47-28D0-ABB6-204F-E6DC415EC8D6}"/>
          </ac:spMkLst>
        </pc:spChg>
        <pc:spChg chg="add mod">
          <ac:chgData name="Aine Flynn" userId="e628a314-e3e0-4742-a044-701dd58c63c1" providerId="ADAL" clId="{F8489C04-9844-42B1-8475-A684043F81A3}" dt="2025-09-04T20:32:35.109" v="1196" actId="1076"/>
          <ac:spMkLst>
            <pc:docMk/>
            <pc:sldMk cId="2482673062" sldId="2145705921"/>
            <ac:spMk id="4" creationId="{80F853FE-3F44-CC0D-536D-067C0323CEA1}"/>
          </ac:spMkLst>
        </pc:spChg>
        <pc:picChg chg="mod">
          <ac:chgData name="Aine Flynn" userId="e628a314-e3e0-4742-a044-701dd58c63c1" providerId="ADAL" clId="{F8489C04-9844-42B1-8475-A684043F81A3}" dt="2025-09-04T20:33:33.267" v="1204" actId="1076"/>
          <ac:picMkLst>
            <pc:docMk/>
            <pc:sldMk cId="2482673062" sldId="2145705921"/>
            <ac:picMk id="5" creationId="{B5ECE6D8-EC42-101A-2234-6CC8FD08EB8B}"/>
          </ac:picMkLst>
        </pc:picChg>
      </pc:sldChg>
      <pc:sldMasterChg chg="delSldLayout">
        <pc:chgData name="Aine Flynn" userId="e628a314-e3e0-4742-a044-701dd58c63c1" providerId="ADAL" clId="{F8489C04-9844-42B1-8475-A684043F81A3}" dt="2025-09-04T20:52:31.135" v="2532" actId="2696"/>
        <pc:sldMasterMkLst>
          <pc:docMk/>
          <pc:sldMasterMk cId="0" sldId="2147483648"/>
        </pc:sldMasterMkLst>
        <pc:sldLayoutChg chg="del">
          <pc:chgData name="Aine Flynn" userId="e628a314-e3e0-4742-a044-701dd58c63c1" providerId="ADAL" clId="{F8489C04-9844-42B1-8475-A684043F81A3}" dt="2025-09-04T20:52:31.135" v="2532" actId="2696"/>
          <pc:sldLayoutMkLst>
            <pc:docMk/>
            <pc:sldMasterMk cId="0" sldId="2147483648"/>
            <pc:sldLayoutMk cId="2260122670" sldId="214748377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EC9124-2E64-4D27-8076-95158304D557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84E06485-BD1A-4C7A-AC0E-AF8B98062092}">
      <dgm:prSet phldrT="[Text]" custT="1"/>
      <dgm:spPr/>
      <dgm:t>
        <a:bodyPr/>
        <a:lstStyle/>
        <a:p>
          <a:r>
            <a:rPr lang="en-IE" sz="2100" dirty="0">
              <a:latin typeface="Century Gothic"/>
            </a:rPr>
            <a:t>Stage 1: Registration</a:t>
          </a:r>
        </a:p>
      </dgm:t>
    </dgm:pt>
    <dgm:pt modelId="{73872BC2-63C6-4DEC-B52B-3415E53C39F2}" type="parTrans" cxnId="{57F8F101-A4C4-4681-84F4-452237FAD9B5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486734E6-65A4-42E4-84EC-1392C863646A}" type="sibTrans" cxnId="{57F8F101-A4C4-4681-84F4-452237FAD9B5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F9B56D1F-3BF9-4523-9FE3-C81DBA3383D0}">
      <dgm:prSet phldrT="[Text]" custT="1"/>
      <dgm:spPr/>
      <dgm:t>
        <a:bodyPr/>
        <a:lstStyle/>
        <a:p>
          <a:r>
            <a:rPr lang="en-IE" sz="2100" dirty="0">
              <a:latin typeface="Century Gothic"/>
            </a:rPr>
            <a:t>Stage 2: Notification</a:t>
          </a:r>
        </a:p>
      </dgm:t>
    </dgm:pt>
    <dgm:pt modelId="{CF1B1200-AA11-41B1-9D9D-DDEB0D893E7B}" type="parTrans" cxnId="{E40BF477-8992-4BA2-8643-A3D498676348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D503AD97-2AEA-447C-9237-849BDBF24E05}" type="sibTrans" cxnId="{E40BF477-8992-4BA2-8643-A3D498676348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AE304AE8-9977-4274-BA48-6086335CB720}">
      <dgm:prSet phldrT="[Text]" custT="1"/>
      <dgm:spPr/>
      <dgm:t>
        <a:bodyPr/>
        <a:lstStyle/>
        <a:p>
          <a:r>
            <a:rPr lang="en-GB" sz="1450" dirty="0">
              <a:latin typeface="Century Gothic"/>
            </a:rPr>
            <a:t>Attorney(s) notify DSS when donor loses capacity for one or more decisions that are included in the EPA</a:t>
          </a:r>
          <a:endParaRPr lang="en-IE" sz="1450" dirty="0">
            <a:latin typeface="Century Gothic"/>
          </a:endParaRPr>
        </a:p>
      </dgm:t>
    </dgm:pt>
    <dgm:pt modelId="{72637F78-248F-4605-99B7-08C0843ECA07}" type="parTrans" cxnId="{20D73D15-6A52-4121-A380-84C3CE7FB4E4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A62B1561-9262-4343-9039-675DDAB564D1}" type="sibTrans" cxnId="{20D73D15-6A52-4121-A380-84C3CE7FB4E4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A2E6686A-8CDF-4E71-B174-113796C79850}">
      <dgm:prSet custT="1"/>
      <dgm:spPr/>
      <dgm:t>
        <a:bodyPr/>
        <a:lstStyle/>
        <a:p>
          <a:r>
            <a:rPr lang="en-GB" sz="1450" dirty="0">
              <a:latin typeface="Century Gothic"/>
            </a:rPr>
            <a:t>Evidence needed that donor has lost capacity for the decisions</a:t>
          </a:r>
          <a:endParaRPr lang="en-IE" sz="1450" dirty="0">
            <a:latin typeface="Century Gothic"/>
          </a:endParaRPr>
        </a:p>
      </dgm:t>
    </dgm:pt>
    <dgm:pt modelId="{3AC98571-7C7F-40D5-BEBD-2227695578C4}" type="parTrans" cxnId="{93027215-8BAE-46B3-84CC-72D2ED7A394B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14FCDD1F-413D-4A95-84E5-892DFD287E3E}" type="sibTrans" cxnId="{93027215-8BAE-46B3-84CC-72D2ED7A394B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71784E07-0498-460A-BAAE-74B9B0959559}">
      <dgm:prSet custT="1"/>
      <dgm:spPr/>
      <dgm:t>
        <a:bodyPr/>
        <a:lstStyle/>
        <a:p>
          <a:r>
            <a:rPr lang="en-GB" sz="1450" dirty="0">
              <a:latin typeface="Century Gothic"/>
            </a:rPr>
            <a:t>DSS reviews notification application</a:t>
          </a:r>
          <a:endParaRPr lang="en-IE" sz="1450" dirty="0">
            <a:latin typeface="Century Gothic"/>
          </a:endParaRPr>
        </a:p>
      </dgm:t>
    </dgm:pt>
    <dgm:pt modelId="{B706C34F-6FEF-4DE0-86EC-CCA86B492E7A}" type="parTrans" cxnId="{A7106C08-0564-4B0E-9CCC-3B8DE429F98E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5914B05E-279A-4C12-A171-0EFAFDB6B4A9}" type="sibTrans" cxnId="{A7106C08-0564-4B0E-9CCC-3B8DE429F98E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122D5D48-71FD-442E-B5D6-2370852F10D1}">
      <dgm:prSet/>
      <dgm:spPr/>
      <dgm:t>
        <a:bodyPr/>
        <a:lstStyle/>
        <a:p>
          <a:endParaRPr lang="en-IE" sz="900" dirty="0">
            <a:latin typeface="Century Gothic" panose="020B0502020202020204" pitchFamily="34" charset="0"/>
          </a:endParaRPr>
        </a:p>
      </dgm:t>
    </dgm:pt>
    <dgm:pt modelId="{9979B565-B14E-4086-88F9-FD15BABFBFE0}" type="parTrans" cxnId="{B534CC3A-B51D-4916-A71A-84D640289559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D5EB25DF-E45C-4A17-951D-0B353E385C1D}" type="sibTrans" cxnId="{B534CC3A-B51D-4916-A71A-84D640289559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61A9050B-554A-469E-B91C-53A7761C537B}">
      <dgm:prSet custT="1"/>
      <dgm:spPr/>
      <dgm:t>
        <a:bodyPr/>
        <a:lstStyle/>
        <a:p>
          <a:r>
            <a:rPr lang="en-GB" sz="1450" dirty="0">
              <a:latin typeface="Century Gothic"/>
            </a:rPr>
            <a:t>DSS reviews for compliance, considers any objections and registers EPA if appropriate </a:t>
          </a:r>
          <a:endParaRPr lang="en-IE" sz="1450" dirty="0">
            <a:latin typeface="Century Gothic"/>
          </a:endParaRPr>
        </a:p>
      </dgm:t>
    </dgm:pt>
    <dgm:pt modelId="{BA1E801D-6771-41B2-A132-DAFF93287370}" type="parTrans" cxnId="{76AE0A25-9390-4B0C-BB0B-D7C5A73194BD}">
      <dgm:prSet/>
      <dgm:spPr/>
      <dgm:t>
        <a:bodyPr/>
        <a:lstStyle/>
        <a:p>
          <a:endParaRPr lang="en-IE"/>
        </a:p>
      </dgm:t>
    </dgm:pt>
    <dgm:pt modelId="{786AE9E3-B06C-46BA-9165-171C5B16E40E}" type="sibTrans" cxnId="{76AE0A25-9390-4B0C-BB0B-D7C5A73194BD}">
      <dgm:prSet/>
      <dgm:spPr/>
      <dgm:t>
        <a:bodyPr/>
        <a:lstStyle/>
        <a:p>
          <a:endParaRPr lang="en-IE"/>
        </a:p>
      </dgm:t>
    </dgm:pt>
    <dgm:pt modelId="{2E738DD3-7128-430E-983D-568CDD7F4402}">
      <dgm:prSet phldrT="[Text]" custT="1"/>
      <dgm:spPr/>
      <dgm:t>
        <a:bodyPr/>
        <a:lstStyle/>
        <a:p>
          <a:r>
            <a:rPr lang="en-GB" sz="1450" dirty="0">
              <a:latin typeface="Century Gothic"/>
            </a:rPr>
            <a:t>Supporting documents include a capacity statement</a:t>
          </a:r>
          <a:endParaRPr lang="en-IE" sz="1450" dirty="0">
            <a:latin typeface="Century Gothic"/>
          </a:endParaRPr>
        </a:p>
      </dgm:t>
    </dgm:pt>
    <dgm:pt modelId="{E4AF4046-4E23-41FF-B346-57A83665908E}" type="parTrans" cxnId="{1A61C92D-C0EC-4C08-BD2D-61EA1767B7CD}">
      <dgm:prSet/>
      <dgm:spPr/>
      <dgm:t>
        <a:bodyPr/>
        <a:lstStyle/>
        <a:p>
          <a:endParaRPr lang="en-IE"/>
        </a:p>
      </dgm:t>
    </dgm:pt>
    <dgm:pt modelId="{C93F836E-399A-403B-8734-F427DCB38C8E}" type="sibTrans" cxnId="{1A61C92D-C0EC-4C08-BD2D-61EA1767B7CD}">
      <dgm:prSet/>
      <dgm:spPr/>
      <dgm:t>
        <a:bodyPr/>
        <a:lstStyle/>
        <a:p>
          <a:endParaRPr lang="en-IE"/>
        </a:p>
      </dgm:t>
    </dgm:pt>
    <dgm:pt modelId="{29F883B8-15EB-4EC6-890F-D4CF80DEB2E3}">
      <dgm:prSet custT="1"/>
      <dgm:spPr/>
      <dgm:t>
        <a:bodyPr/>
        <a:lstStyle/>
        <a:p>
          <a:r>
            <a:rPr lang="en-GB" sz="1450" dirty="0">
              <a:latin typeface="Century Gothic"/>
            </a:rPr>
            <a:t>If notification is accepted, then EPA comes into effect </a:t>
          </a:r>
          <a:endParaRPr lang="en-IE" sz="1450" dirty="0">
            <a:latin typeface="Century Gothic"/>
          </a:endParaRPr>
        </a:p>
      </dgm:t>
    </dgm:pt>
    <dgm:pt modelId="{0CD0CD30-1C0D-4CDC-B67C-156BF19ED24E}" type="parTrans" cxnId="{46EF43D7-7695-4B5E-A0DA-398080DD30D3}">
      <dgm:prSet/>
      <dgm:spPr/>
      <dgm:t>
        <a:bodyPr/>
        <a:lstStyle/>
        <a:p>
          <a:endParaRPr lang="en-IE"/>
        </a:p>
      </dgm:t>
    </dgm:pt>
    <dgm:pt modelId="{E46C534F-C66B-4FC9-9F81-60C8E7878EE9}" type="sibTrans" cxnId="{46EF43D7-7695-4B5E-A0DA-398080DD30D3}">
      <dgm:prSet/>
      <dgm:spPr/>
      <dgm:t>
        <a:bodyPr/>
        <a:lstStyle/>
        <a:p>
          <a:endParaRPr lang="en-IE"/>
        </a:p>
      </dgm:t>
    </dgm:pt>
    <dgm:pt modelId="{C09E7A8F-628B-4DD1-975C-879729BED032}">
      <dgm:prSet phldrT="[Text]" custT="1"/>
      <dgm:spPr/>
      <dgm:t>
        <a:bodyPr/>
        <a:lstStyle/>
        <a:p>
          <a:r>
            <a:rPr lang="en-GB" sz="1450" dirty="0">
              <a:latin typeface="Century Gothic"/>
            </a:rPr>
            <a:t>Donor executes the EPA and submits to the DSS</a:t>
          </a:r>
          <a:endParaRPr lang="en-IE" sz="1450" dirty="0">
            <a:latin typeface="Century Gothic"/>
          </a:endParaRPr>
        </a:p>
      </dgm:t>
    </dgm:pt>
    <dgm:pt modelId="{FE836129-A6C6-446F-8367-037591E65D60}" type="sibTrans" cxnId="{0DFE2284-245B-4858-A679-E5CCCC20DEFE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4744875A-8B15-4F76-A738-7FCEFACA8637}" type="parTrans" cxnId="{0DFE2284-245B-4858-A679-E5CCCC20DEFE}">
      <dgm:prSet/>
      <dgm:spPr/>
      <dgm:t>
        <a:bodyPr/>
        <a:lstStyle/>
        <a:p>
          <a:endParaRPr lang="en-IE">
            <a:latin typeface="Century Gothic" panose="020B0502020202020204" pitchFamily="34" charset="0"/>
          </a:endParaRPr>
        </a:p>
      </dgm:t>
    </dgm:pt>
    <dgm:pt modelId="{F29852D8-538D-449B-8ADD-FE831AD29980}" type="pres">
      <dgm:prSet presAssocID="{3AEC9124-2E64-4D27-8076-95158304D557}" presName="Name0" presStyleCnt="0">
        <dgm:presLayoutVars>
          <dgm:dir/>
          <dgm:animLvl val="lvl"/>
          <dgm:resizeHandles/>
        </dgm:presLayoutVars>
      </dgm:prSet>
      <dgm:spPr/>
    </dgm:pt>
    <dgm:pt modelId="{467BADFB-6EFB-4ECB-BA12-5DE05357E612}" type="pres">
      <dgm:prSet presAssocID="{84E06485-BD1A-4C7A-AC0E-AF8B98062092}" presName="linNode" presStyleCnt="0"/>
      <dgm:spPr/>
    </dgm:pt>
    <dgm:pt modelId="{729FF60B-D17E-4FB1-9928-1B83713095B4}" type="pres">
      <dgm:prSet presAssocID="{84E06485-BD1A-4C7A-AC0E-AF8B98062092}" presName="parentShp" presStyleLbl="node1" presStyleIdx="0" presStyleCnt="2" custScaleX="83952">
        <dgm:presLayoutVars>
          <dgm:bulletEnabled val="1"/>
        </dgm:presLayoutVars>
      </dgm:prSet>
      <dgm:spPr/>
    </dgm:pt>
    <dgm:pt modelId="{7399ECDF-2EC5-44EB-AFC0-71C625B76BF6}" type="pres">
      <dgm:prSet presAssocID="{84E06485-BD1A-4C7A-AC0E-AF8B98062092}" presName="childShp" presStyleLbl="bgAccFollowNode1" presStyleIdx="0" presStyleCnt="2" custScaleX="176878">
        <dgm:presLayoutVars>
          <dgm:bulletEnabled val="1"/>
        </dgm:presLayoutVars>
      </dgm:prSet>
      <dgm:spPr/>
    </dgm:pt>
    <dgm:pt modelId="{A4B76315-BDD9-4FDD-AB03-C80152EC1B8F}" type="pres">
      <dgm:prSet presAssocID="{486734E6-65A4-42E4-84EC-1392C863646A}" presName="spacing" presStyleCnt="0"/>
      <dgm:spPr/>
    </dgm:pt>
    <dgm:pt modelId="{D7577C64-D4F0-4F8A-90B2-73EC741BD976}" type="pres">
      <dgm:prSet presAssocID="{F9B56D1F-3BF9-4523-9FE3-C81DBA3383D0}" presName="linNode" presStyleCnt="0"/>
      <dgm:spPr/>
    </dgm:pt>
    <dgm:pt modelId="{F4BB818C-C9D6-4247-91AA-7E3B23D4711A}" type="pres">
      <dgm:prSet presAssocID="{F9B56D1F-3BF9-4523-9FE3-C81DBA3383D0}" presName="parentShp" presStyleLbl="node1" presStyleIdx="1" presStyleCnt="2" custScaleX="79797">
        <dgm:presLayoutVars>
          <dgm:bulletEnabled val="1"/>
        </dgm:presLayoutVars>
      </dgm:prSet>
      <dgm:spPr/>
    </dgm:pt>
    <dgm:pt modelId="{0EC45AAA-E8E6-40C9-8EC0-E0E8F922BEF9}" type="pres">
      <dgm:prSet presAssocID="{F9B56D1F-3BF9-4523-9FE3-C81DBA3383D0}" presName="childShp" presStyleLbl="bgAccFollowNode1" presStyleIdx="1" presStyleCnt="2" custScaleX="168091" custLinFactNeighborX="-286" custLinFactNeighborY="-1890">
        <dgm:presLayoutVars>
          <dgm:bulletEnabled val="1"/>
        </dgm:presLayoutVars>
      </dgm:prSet>
      <dgm:spPr/>
    </dgm:pt>
  </dgm:ptLst>
  <dgm:cxnLst>
    <dgm:cxn modelId="{57F8F101-A4C4-4681-84F4-452237FAD9B5}" srcId="{3AEC9124-2E64-4D27-8076-95158304D557}" destId="{84E06485-BD1A-4C7A-AC0E-AF8B98062092}" srcOrd="0" destOrd="0" parTransId="{73872BC2-63C6-4DEC-B52B-3415E53C39F2}" sibTransId="{486734E6-65A4-42E4-84EC-1392C863646A}"/>
    <dgm:cxn modelId="{A7106C08-0564-4B0E-9CCC-3B8DE429F98E}" srcId="{F9B56D1F-3BF9-4523-9FE3-C81DBA3383D0}" destId="{71784E07-0498-460A-BAAE-74B9B0959559}" srcOrd="2" destOrd="0" parTransId="{B706C34F-6FEF-4DE0-86EC-CCA86B492E7A}" sibTransId="{5914B05E-279A-4C12-A171-0EFAFDB6B4A9}"/>
    <dgm:cxn modelId="{B7B6DA0B-3B8A-4DC4-8109-AA1C9B37AAAC}" type="presOf" srcId="{A2E6686A-8CDF-4E71-B174-113796C79850}" destId="{0EC45AAA-E8E6-40C9-8EC0-E0E8F922BEF9}" srcOrd="0" destOrd="1" presId="urn:microsoft.com/office/officeart/2005/8/layout/vList6"/>
    <dgm:cxn modelId="{20D73D15-6A52-4121-A380-84C3CE7FB4E4}" srcId="{F9B56D1F-3BF9-4523-9FE3-C81DBA3383D0}" destId="{AE304AE8-9977-4274-BA48-6086335CB720}" srcOrd="0" destOrd="0" parTransId="{72637F78-248F-4605-99B7-08C0843ECA07}" sibTransId="{A62B1561-9262-4343-9039-675DDAB564D1}"/>
    <dgm:cxn modelId="{93027215-8BAE-46B3-84CC-72D2ED7A394B}" srcId="{F9B56D1F-3BF9-4523-9FE3-C81DBA3383D0}" destId="{A2E6686A-8CDF-4E71-B174-113796C79850}" srcOrd="1" destOrd="0" parTransId="{3AC98571-7C7F-40D5-BEBD-2227695578C4}" sibTransId="{14FCDD1F-413D-4A95-84E5-892DFD287E3E}"/>
    <dgm:cxn modelId="{76AE0A25-9390-4B0C-BB0B-D7C5A73194BD}" srcId="{84E06485-BD1A-4C7A-AC0E-AF8B98062092}" destId="{61A9050B-554A-469E-B91C-53A7761C537B}" srcOrd="2" destOrd="0" parTransId="{BA1E801D-6771-41B2-A132-DAFF93287370}" sibTransId="{786AE9E3-B06C-46BA-9165-171C5B16E40E}"/>
    <dgm:cxn modelId="{1A61C92D-C0EC-4C08-BD2D-61EA1767B7CD}" srcId="{84E06485-BD1A-4C7A-AC0E-AF8B98062092}" destId="{2E738DD3-7128-430E-983D-568CDD7F4402}" srcOrd="1" destOrd="0" parTransId="{E4AF4046-4E23-41FF-B346-57A83665908E}" sibTransId="{C93F836E-399A-403B-8734-F427DCB38C8E}"/>
    <dgm:cxn modelId="{B534CC3A-B51D-4916-A71A-84D640289559}" srcId="{F9B56D1F-3BF9-4523-9FE3-C81DBA3383D0}" destId="{122D5D48-71FD-442E-B5D6-2370852F10D1}" srcOrd="4" destOrd="0" parTransId="{9979B565-B14E-4086-88F9-FD15BABFBFE0}" sibTransId="{D5EB25DF-E45C-4A17-951D-0B353E385C1D}"/>
    <dgm:cxn modelId="{B0E8DD56-78AC-49AB-973B-6CF5533991FA}" type="presOf" srcId="{71784E07-0498-460A-BAAE-74B9B0959559}" destId="{0EC45AAA-E8E6-40C9-8EC0-E0E8F922BEF9}" srcOrd="0" destOrd="2" presId="urn:microsoft.com/office/officeart/2005/8/layout/vList6"/>
    <dgm:cxn modelId="{38A3E677-CCE5-401B-81DE-5A009C1B19AA}" type="presOf" srcId="{61A9050B-554A-469E-B91C-53A7761C537B}" destId="{7399ECDF-2EC5-44EB-AFC0-71C625B76BF6}" srcOrd="0" destOrd="2" presId="urn:microsoft.com/office/officeart/2005/8/layout/vList6"/>
    <dgm:cxn modelId="{E40BF477-8992-4BA2-8643-A3D498676348}" srcId="{3AEC9124-2E64-4D27-8076-95158304D557}" destId="{F9B56D1F-3BF9-4523-9FE3-C81DBA3383D0}" srcOrd="1" destOrd="0" parTransId="{CF1B1200-AA11-41B1-9D9D-DDEB0D893E7B}" sibTransId="{D503AD97-2AEA-447C-9237-849BDBF24E05}"/>
    <dgm:cxn modelId="{7BFEAC59-653C-463D-B715-B46AD14919A3}" type="presOf" srcId="{F9B56D1F-3BF9-4523-9FE3-C81DBA3383D0}" destId="{F4BB818C-C9D6-4247-91AA-7E3B23D4711A}" srcOrd="0" destOrd="0" presId="urn:microsoft.com/office/officeart/2005/8/layout/vList6"/>
    <dgm:cxn modelId="{D95BAC7E-EEEE-4A4B-912B-52E86A2D82D3}" type="presOf" srcId="{29F883B8-15EB-4EC6-890F-D4CF80DEB2E3}" destId="{0EC45AAA-E8E6-40C9-8EC0-E0E8F922BEF9}" srcOrd="0" destOrd="3" presId="urn:microsoft.com/office/officeart/2005/8/layout/vList6"/>
    <dgm:cxn modelId="{4A410780-D7B9-4CA9-B9AF-6AC0C46165F2}" type="presOf" srcId="{C09E7A8F-628B-4DD1-975C-879729BED032}" destId="{7399ECDF-2EC5-44EB-AFC0-71C625B76BF6}" srcOrd="0" destOrd="0" presId="urn:microsoft.com/office/officeart/2005/8/layout/vList6"/>
    <dgm:cxn modelId="{FF73FB81-635F-4028-8720-F7BE43886B6C}" type="presOf" srcId="{3AEC9124-2E64-4D27-8076-95158304D557}" destId="{F29852D8-538D-449B-8ADD-FE831AD29980}" srcOrd="0" destOrd="0" presId="urn:microsoft.com/office/officeart/2005/8/layout/vList6"/>
    <dgm:cxn modelId="{0DFE2284-245B-4858-A679-E5CCCC20DEFE}" srcId="{84E06485-BD1A-4C7A-AC0E-AF8B98062092}" destId="{C09E7A8F-628B-4DD1-975C-879729BED032}" srcOrd="0" destOrd="0" parTransId="{4744875A-8B15-4F76-A738-7FCEFACA8637}" sibTransId="{FE836129-A6C6-446F-8367-037591E65D60}"/>
    <dgm:cxn modelId="{EE6E8C84-28A1-452A-A734-602EC5E5F255}" type="presOf" srcId="{84E06485-BD1A-4C7A-AC0E-AF8B98062092}" destId="{729FF60B-D17E-4FB1-9928-1B83713095B4}" srcOrd="0" destOrd="0" presId="urn:microsoft.com/office/officeart/2005/8/layout/vList6"/>
    <dgm:cxn modelId="{30DA4AAB-1753-4DE0-8BBF-6DEFEFFEE4D3}" type="presOf" srcId="{122D5D48-71FD-442E-B5D6-2370852F10D1}" destId="{0EC45AAA-E8E6-40C9-8EC0-E0E8F922BEF9}" srcOrd="0" destOrd="4" presId="urn:microsoft.com/office/officeart/2005/8/layout/vList6"/>
    <dgm:cxn modelId="{15546ECB-652D-436F-AF1F-16196E7C45C3}" type="presOf" srcId="{2E738DD3-7128-430E-983D-568CDD7F4402}" destId="{7399ECDF-2EC5-44EB-AFC0-71C625B76BF6}" srcOrd="0" destOrd="1" presId="urn:microsoft.com/office/officeart/2005/8/layout/vList6"/>
    <dgm:cxn modelId="{02295BCF-A34D-40D8-841C-8C7B4FFB5F13}" type="presOf" srcId="{AE304AE8-9977-4274-BA48-6086335CB720}" destId="{0EC45AAA-E8E6-40C9-8EC0-E0E8F922BEF9}" srcOrd="0" destOrd="0" presId="urn:microsoft.com/office/officeart/2005/8/layout/vList6"/>
    <dgm:cxn modelId="{46EF43D7-7695-4B5E-A0DA-398080DD30D3}" srcId="{F9B56D1F-3BF9-4523-9FE3-C81DBA3383D0}" destId="{29F883B8-15EB-4EC6-890F-D4CF80DEB2E3}" srcOrd="3" destOrd="0" parTransId="{0CD0CD30-1C0D-4CDC-B67C-156BF19ED24E}" sibTransId="{E46C534F-C66B-4FC9-9F81-60C8E7878EE9}"/>
    <dgm:cxn modelId="{51C1A433-BFE2-445C-89F3-600B04B48F55}" type="presParOf" srcId="{F29852D8-538D-449B-8ADD-FE831AD29980}" destId="{467BADFB-6EFB-4ECB-BA12-5DE05357E612}" srcOrd="0" destOrd="0" presId="urn:microsoft.com/office/officeart/2005/8/layout/vList6"/>
    <dgm:cxn modelId="{EEF992DE-123E-4C09-A9BA-4E614B8CE895}" type="presParOf" srcId="{467BADFB-6EFB-4ECB-BA12-5DE05357E612}" destId="{729FF60B-D17E-4FB1-9928-1B83713095B4}" srcOrd="0" destOrd="0" presId="urn:microsoft.com/office/officeart/2005/8/layout/vList6"/>
    <dgm:cxn modelId="{FAF9B51C-16A9-4522-AF97-D55E4A6B0146}" type="presParOf" srcId="{467BADFB-6EFB-4ECB-BA12-5DE05357E612}" destId="{7399ECDF-2EC5-44EB-AFC0-71C625B76BF6}" srcOrd="1" destOrd="0" presId="urn:microsoft.com/office/officeart/2005/8/layout/vList6"/>
    <dgm:cxn modelId="{1ED2FBA8-2C03-44F4-8884-E2CC079B4F53}" type="presParOf" srcId="{F29852D8-538D-449B-8ADD-FE831AD29980}" destId="{A4B76315-BDD9-4FDD-AB03-C80152EC1B8F}" srcOrd="1" destOrd="0" presId="urn:microsoft.com/office/officeart/2005/8/layout/vList6"/>
    <dgm:cxn modelId="{21D278E0-5DED-4E47-8F40-32F76AC1A9C9}" type="presParOf" srcId="{F29852D8-538D-449B-8ADD-FE831AD29980}" destId="{D7577C64-D4F0-4F8A-90B2-73EC741BD976}" srcOrd="2" destOrd="0" presId="urn:microsoft.com/office/officeart/2005/8/layout/vList6"/>
    <dgm:cxn modelId="{0595DAB4-6A90-45E5-8F2A-45BEB81437BE}" type="presParOf" srcId="{D7577C64-D4F0-4F8A-90B2-73EC741BD976}" destId="{F4BB818C-C9D6-4247-91AA-7E3B23D4711A}" srcOrd="0" destOrd="0" presId="urn:microsoft.com/office/officeart/2005/8/layout/vList6"/>
    <dgm:cxn modelId="{5EF184ED-78EA-4BFE-93F5-B499E62ECF15}" type="presParOf" srcId="{D7577C64-D4F0-4F8A-90B2-73EC741BD976}" destId="{0EC45AAA-E8E6-40C9-8EC0-E0E8F922BEF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9ECDF-2EC5-44EB-AFC0-71C625B76BF6}">
      <dsp:nvSpPr>
        <dsp:cNvPr id="0" name=""/>
        <dsp:cNvSpPr/>
      </dsp:nvSpPr>
      <dsp:spPr>
        <a:xfrm>
          <a:off x="2021902" y="381"/>
          <a:ext cx="6372529" cy="14889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50" kern="1200" dirty="0">
              <a:latin typeface="Century Gothic"/>
            </a:rPr>
            <a:t>Donor executes the EPA and submits to the DSS</a:t>
          </a:r>
          <a:endParaRPr lang="en-IE" sz="1450" kern="1200" dirty="0">
            <a:latin typeface="Century Gothic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50" kern="1200" dirty="0">
              <a:latin typeface="Century Gothic"/>
            </a:rPr>
            <a:t>Supporting documents include a capacity statement</a:t>
          </a:r>
          <a:endParaRPr lang="en-IE" sz="1450" kern="1200" dirty="0">
            <a:latin typeface="Century Gothic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50" kern="1200" dirty="0">
              <a:latin typeface="Century Gothic"/>
            </a:rPr>
            <a:t>DSS reviews for compliance, considers any objections and registers EPA if appropriate </a:t>
          </a:r>
          <a:endParaRPr lang="en-IE" sz="1450" kern="1200" dirty="0">
            <a:latin typeface="Century Gothic"/>
          </a:endParaRPr>
        </a:p>
      </dsp:txBody>
      <dsp:txXfrm>
        <a:off x="2021902" y="186498"/>
        <a:ext cx="5814177" cy="1116705"/>
      </dsp:txXfrm>
    </dsp:sp>
    <dsp:sp modelId="{729FF60B-D17E-4FB1-9928-1B83713095B4}">
      <dsp:nvSpPr>
        <dsp:cNvPr id="0" name=""/>
        <dsp:cNvSpPr/>
      </dsp:nvSpPr>
      <dsp:spPr>
        <a:xfrm>
          <a:off x="5497" y="381"/>
          <a:ext cx="2016405" cy="1488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>
              <a:latin typeface="Century Gothic"/>
            </a:rPr>
            <a:t>Stage 1: Registration</a:t>
          </a:r>
        </a:p>
      </dsp:txBody>
      <dsp:txXfrm>
        <a:off x="78181" y="73065"/>
        <a:ext cx="1871037" cy="1343571"/>
      </dsp:txXfrm>
    </dsp:sp>
    <dsp:sp modelId="{0EC45AAA-E8E6-40C9-8EC0-E0E8F922BEF9}">
      <dsp:nvSpPr>
        <dsp:cNvPr id="0" name=""/>
        <dsp:cNvSpPr/>
      </dsp:nvSpPr>
      <dsp:spPr>
        <a:xfrm>
          <a:off x="2012787" y="1610074"/>
          <a:ext cx="6378606" cy="14889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50" kern="1200" dirty="0">
              <a:latin typeface="Century Gothic"/>
            </a:rPr>
            <a:t>Attorney(s) notify DSS when donor loses capacity for one or more decisions that are included in the EPA</a:t>
          </a:r>
          <a:endParaRPr lang="en-IE" sz="1450" kern="1200" dirty="0">
            <a:latin typeface="Century Gothic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50" kern="1200" dirty="0">
              <a:latin typeface="Century Gothic"/>
            </a:rPr>
            <a:t>Evidence needed that donor has lost capacity for the decisions</a:t>
          </a:r>
          <a:endParaRPr lang="en-IE" sz="1450" kern="1200" dirty="0">
            <a:latin typeface="Century Gothic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50" kern="1200" dirty="0">
              <a:latin typeface="Century Gothic"/>
            </a:rPr>
            <a:t>DSS reviews notification application</a:t>
          </a:r>
          <a:endParaRPr lang="en-IE" sz="1450" kern="1200" dirty="0">
            <a:latin typeface="Century Gothic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50" kern="1200" dirty="0">
              <a:latin typeface="Century Gothic"/>
            </a:rPr>
            <a:t>If notification is accepted, then EPA comes into effect </a:t>
          </a:r>
          <a:endParaRPr lang="en-IE" sz="1450" kern="1200" dirty="0">
            <a:latin typeface="Century Gothic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E" sz="900" kern="1200" dirty="0">
            <a:latin typeface="Century Gothic" panose="020B0502020202020204" pitchFamily="34" charset="0"/>
          </a:endParaRPr>
        </a:p>
      </dsp:txBody>
      <dsp:txXfrm>
        <a:off x="2012787" y="1796191"/>
        <a:ext cx="5820254" cy="1116705"/>
      </dsp:txXfrm>
    </dsp:sp>
    <dsp:sp modelId="{F4BB818C-C9D6-4247-91AA-7E3B23D4711A}">
      <dsp:nvSpPr>
        <dsp:cNvPr id="0" name=""/>
        <dsp:cNvSpPr/>
      </dsp:nvSpPr>
      <dsp:spPr>
        <a:xfrm>
          <a:off x="1300" y="1638215"/>
          <a:ext cx="2018722" cy="1488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>
              <a:latin typeface="Century Gothic"/>
            </a:rPr>
            <a:t>Stage 2: Notification</a:t>
          </a:r>
        </a:p>
      </dsp:txBody>
      <dsp:txXfrm>
        <a:off x="73984" y="1710899"/>
        <a:ext cx="1873354" cy="1343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DCBA7-2E7C-D140-8936-CDC8E313ED77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236B-BF3B-FE40-90B7-A69E38A69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25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72E64-493C-4D4B-B186-B5DA44408F6B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E5575-9C24-484B-862D-8CDA0C17D3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7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7C03B-D657-5C4B-B446-D0E9ECAE802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16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Every CCt –some busier than others</a:t>
            </a:r>
          </a:p>
          <a:p>
            <a:r>
              <a:rPr lang="en-GB" dirty="0"/>
              <a:t>Not uniform but moving to use of template – increasingly fine-tuned- balance between not having to keep returning and not making it too broad- not wardship </a:t>
            </a:r>
          </a:p>
          <a:p>
            <a:r>
              <a:rPr lang="en-GB" dirty="0"/>
              <a:t>CDMA challenges </a:t>
            </a:r>
          </a:p>
          <a:p>
            <a:r>
              <a:rPr lang="en-GB" dirty="0"/>
              <a:t>Section 49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718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Themes of applications</a:t>
            </a:r>
          </a:p>
          <a:p>
            <a:r>
              <a:rPr lang="en-GB" dirty="0"/>
              <a:t>DSS Panel – 2 nd phase or recruitment- not self dealing </a:t>
            </a:r>
          </a:p>
          <a:p>
            <a:r>
              <a:rPr lang="en-GB" dirty="0"/>
              <a:t>AB concerned transfer of property in lifetime of RP – Ct ruled DMR did not toi do that and oblig to provide meaningful representation even if you can’t take instructions </a:t>
            </a:r>
          </a:p>
          <a:p>
            <a:r>
              <a:rPr lang="en-GB" dirty="0"/>
              <a:t>We have developed guidance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16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haven’t; become the carer, decision-maker in all day to day matters</a:t>
            </a:r>
          </a:p>
          <a:p>
            <a:r>
              <a:rPr lang="en-GB" dirty="0"/>
              <a:t>Support the supporter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80111-4F57-49C0-9E54-5FF4666B27BB}" type="slidenum">
              <a:rPr lang="en-IE" smtClean="0"/>
              <a:t>14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33647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C9987-1E00-3BAA-23E2-FBB88D33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CB21C-E877-356B-AF58-D8C7C9532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778E9D-C304-D0A3-0FB6-6B1EB3FEC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133 registered WOC cases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118 currently active (8 closed due to replacement DMR / 7 RIP)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 panel members appointed on 81 active cases (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69% of cases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cases where panel member is appointed alongside family member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 of cases where family member is appointed more than one DMR is appointed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978EC-9D5C-D9EB-F28E-CC95283C8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7C03B-D657-5C4B-B446-D0E9ECAE802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08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enduring power of attorney process under the 2015 Act is a </a:t>
            </a:r>
            <a:r>
              <a:rPr lang="en-GB" b="1" dirty="0"/>
              <a:t>two-step process</a:t>
            </a:r>
            <a:r>
              <a:rPr lang="en-GB" dirty="0"/>
              <a:t>.  </a:t>
            </a:r>
          </a:p>
          <a:p>
            <a:endParaRPr lang="en-GB" dirty="0"/>
          </a:p>
          <a:p>
            <a:r>
              <a:rPr lang="en-GB" dirty="0"/>
              <a:t>Both steps require the completion and submission of supporting documents to the DSS to accompany the application and these are reviewed by the DSS as part of that process. </a:t>
            </a:r>
          </a:p>
          <a:p>
            <a:r>
              <a:rPr lang="en-GB" dirty="0">
                <a:cs typeface="Calibri"/>
              </a:rPr>
              <a:t>EPAs have been available since 1996- no first stage- advantage of opportunity to scrutinise while the donor is still in a position to engage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85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base" latinLnBrk="0" hangingPunct="1">
              <a:lnSpc>
                <a:spcPts val="14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EPA: 3,692    EPA (registration application): 2,397 </a:t>
            </a:r>
          </a:p>
          <a:p>
            <a:pPr algn="l" rtl="0" fontAlgn="base">
              <a:lnSpc>
                <a:spcPts val="1457"/>
              </a:lnSpc>
              <a:buFont typeface="Arial" panose="020B0604020202020204" pitchFamily="34" charset="0"/>
              <a:buChar char="•"/>
            </a:pPr>
            <a:endParaRPr lang="en-GB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lnSpc>
                <a:spcPts val="1457"/>
              </a:lnSpc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EPAs (notified): 116 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27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Haven’t had to apply yet for removal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23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Cork, Portlaoise, Dublin next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20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% of people who have an AHD Recent survey suggest as low as 4%. We don’t see them. </a:t>
            </a:r>
          </a:p>
          <a:p>
            <a:r>
              <a:rPr lang="en-GB" dirty="0"/>
              <a:t>Advanced planning will be the focus of our next public info campaign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80111-4F57-49C0-9E54-5FF4666B27BB}" type="slidenum">
              <a:rPr lang="en-IE" smtClean="0"/>
              <a:pPr/>
              <a:t>20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7498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AHDs and detention under the Mental Health Act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7C03B-D657-5C4B-B446-D0E9ECAE802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4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Stakeholder engagement/ stakeholder forum </a:t>
            </a:r>
          </a:p>
          <a:p>
            <a:r>
              <a:rPr lang="en-GB" dirty="0"/>
              <a:t>As of 29 Aug 5287 registrations </a:t>
            </a:r>
          </a:p>
          <a:p>
            <a:r>
              <a:rPr lang="en-GB" dirty="0"/>
              <a:t>Register searches  legitimate interest – membership of bodies and classes of person </a:t>
            </a:r>
          </a:p>
          <a:p>
            <a:r>
              <a:rPr lang="en-GB" dirty="0"/>
              <a:t>Panels- 2</a:t>
            </a:r>
            <a:r>
              <a:rPr lang="en-GB" baseline="30000" dirty="0"/>
              <a:t>nd</a:t>
            </a:r>
            <a:r>
              <a:rPr lang="en-GB" dirty="0"/>
              <a:t>  recruitment to DMR panel </a:t>
            </a:r>
          </a:p>
          <a:p>
            <a:r>
              <a:rPr lang="en-GB" dirty="0"/>
              <a:t>Hague- not ratified by near neighbours</a:t>
            </a:r>
          </a:p>
          <a:p>
            <a:r>
              <a:rPr lang="en-GB" dirty="0"/>
              <a:t>EU Draft Regulation for Protection of Adults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16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91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en-GB" dirty="0"/>
              <a:t>PF’s data: </a:t>
            </a:r>
            <a:r>
              <a:rPr lang="en-I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Complaints received 110 since commencement- over half that , 57 already this year. 23 open investigations; a little over 50% concern an EPA under the old Act. </a:t>
            </a:r>
          </a:p>
          <a:p>
            <a:pPr rtl="0" eaLnBrk="1" fontAlgn="ctr" latinLnBrk="0" hangingPunct="1"/>
            <a:r>
              <a:rPr lang="en-I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Gist of complaints; only one application to court- effort to resolve informally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72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Quoted a bit in judgments…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1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Act did not amend everything- NHSS Act, Union Act </a:t>
            </a:r>
          </a:p>
          <a:p>
            <a:r>
              <a:rPr lang="en-GB" dirty="0"/>
              <a:t>Mother and Baby Home Redress… Consumer Protection Code- references 2015 Act</a:t>
            </a:r>
          </a:p>
          <a:p>
            <a:r>
              <a:rPr lang="en-GB" dirty="0"/>
              <a:t>Key thing is the roll out in other sectors and embedding it in public conscientiousness.. Challenge of next of kin myth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41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IS 600-700 calls per week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5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Old habits…</a:t>
            </a:r>
          </a:p>
          <a:p>
            <a:r>
              <a:rPr lang="en-GB" dirty="0"/>
              <a:t>Training –refer to this later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81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Unwise decision.. Not right to be unwise .. Not inimical to safeguarding.. </a:t>
            </a:r>
          </a:p>
          <a:p>
            <a:r>
              <a:rPr lang="en-GB" dirty="0"/>
              <a:t>Misapplication of will and pref- HSE National Consent Policy ‘Will’ carries a stronger sense of determination or planning. It incorporates a person’s values, personal beliefs and ultimate goals. ‘Preference’ means a greater liking for one alternative over another).</a:t>
            </a:r>
          </a:p>
          <a:p>
            <a:r>
              <a:rPr lang="en-GB" dirty="0"/>
              <a:t>UNCRPD –IHREC first report to UNCRPD on all aspects of State compliance- 2015 Act mentioned a bit.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04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May not must- problem solving 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Section 138 : some clear examples- getting married- status changing decisions – can’t decide with or for, but ancillary decisions in scope – Information Note on website </a:t>
            </a:r>
            <a:r>
              <a:rPr lang="en-I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80111-4F57-49C0-9E54-5FF4666B27BB}" type="slidenum">
              <a:rPr lang="en-IE" smtClean="0"/>
              <a:pPr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0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it’s not a question of fitting a person into the framework – only as required </a:t>
            </a:r>
          </a:p>
          <a:p>
            <a:r>
              <a:rPr lang="en-GB" dirty="0"/>
              <a:t>Rem you don’t rush to assess and you support as far as possible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80111-4F57-49C0-9E54-5FF4666B27BB}" type="slidenum">
              <a:rPr lang="en-IE" smtClean="0"/>
              <a:pPr/>
              <a:t>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61275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Stats as of 29 Aug: 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DMAA: 154 </a:t>
            </a:r>
          </a:p>
          <a:p>
            <a:endParaRPr lang="en-GB" dirty="0"/>
          </a:p>
          <a:p>
            <a:r>
              <a:rPr lang="en-GB" dirty="0"/>
              <a:t>Some misunderstanding as to scope. The fact that these exist doesn’t mean you need one </a:t>
            </a:r>
          </a:p>
          <a:p>
            <a:r>
              <a:rPr lang="en-GB" dirty="0"/>
              <a:t>Stats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46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Stats 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CDMA: 133 </a:t>
            </a:r>
          </a:p>
          <a:p>
            <a:endParaRPr lang="en-GB" dirty="0"/>
          </a:p>
          <a:p>
            <a:r>
              <a:rPr lang="en-GB" dirty="0"/>
              <a:t>Can take a bit of time,.</a:t>
            </a:r>
          </a:p>
          <a:p>
            <a:r>
              <a:rPr lang="en-GB" dirty="0"/>
              <a:t>This isn’t just a confidante, collaborator- don’t have one if you don’t need one </a:t>
            </a:r>
          </a:p>
          <a:p>
            <a:r>
              <a:rPr lang="en-GB" dirty="0"/>
              <a:t>Banks coming to terms… new ideas </a:t>
            </a:r>
          </a:p>
          <a:p>
            <a:r>
              <a:rPr lang="en-GB" dirty="0"/>
              <a:t>Section 26 – GV reviews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5575-9C24-484B-862D-8CDA0C17D38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4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4343-F962-704D-879B-B914FFC9B1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C7FC8AF-43F2-6A42-8B5A-4F049823F5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2350" y="2861937"/>
            <a:ext cx="3570287" cy="37203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FontTx/>
              <a:buNone/>
              <a:defRPr sz="1600" b="1">
                <a:solidFill>
                  <a:srgbClr val="EF5567"/>
                </a:solidFill>
                <a:latin typeface="Century Gothic" panose="020B0502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Name of presenter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87411D-1C0A-4A40-AA2D-7EE70414C9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3096" y="3280573"/>
            <a:ext cx="3570288" cy="215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  <a:lvl2pPr marL="1778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36195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53975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71755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in full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966BD4-BB90-584C-AB4E-54DE5D307F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411" y="864648"/>
            <a:ext cx="3978258" cy="17907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023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17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063C98C-41B9-8F43-9C45-34DBB8E9177F}"/>
              </a:ext>
            </a:extLst>
          </p:cNvPr>
          <p:cNvSpPr/>
          <p:nvPr userDrawn="1"/>
        </p:nvSpPr>
        <p:spPr>
          <a:xfrm>
            <a:off x="507077" y="1795549"/>
            <a:ext cx="1188720" cy="1188720"/>
          </a:xfrm>
          <a:prstGeom prst="ellipse">
            <a:avLst/>
          </a:prstGeom>
          <a:solidFill>
            <a:srgbClr val="EF556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108000" rtlCol="0" anchor="t" anchorCtr="0"/>
          <a:lstStyle/>
          <a:p>
            <a:pPr algn="l"/>
            <a:endParaRPr lang="en-US" sz="1200" baseline="0" dirty="0">
              <a:solidFill>
                <a:srgbClr val="EF5567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1F7EFE-724E-944E-B4DB-5D848504E0ED}"/>
              </a:ext>
            </a:extLst>
          </p:cNvPr>
          <p:cNvSpPr/>
          <p:nvPr userDrawn="1"/>
        </p:nvSpPr>
        <p:spPr>
          <a:xfrm>
            <a:off x="1933541" y="1795549"/>
            <a:ext cx="1188720" cy="1188720"/>
          </a:xfrm>
          <a:prstGeom prst="ellipse">
            <a:avLst/>
          </a:prstGeom>
          <a:solidFill>
            <a:srgbClr val="6AB0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108000" rtlCol="0" anchor="t" anchorCtr="0"/>
          <a:lstStyle/>
          <a:p>
            <a:pPr algn="l"/>
            <a:endParaRPr lang="en-US" sz="1200" baseline="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3B31CB-7DBB-9343-9E6F-96908E5E8531}"/>
              </a:ext>
            </a:extLst>
          </p:cNvPr>
          <p:cNvSpPr/>
          <p:nvPr userDrawn="1"/>
        </p:nvSpPr>
        <p:spPr>
          <a:xfrm>
            <a:off x="3360005" y="1795549"/>
            <a:ext cx="1188720" cy="1188720"/>
          </a:xfrm>
          <a:prstGeom prst="ellipse">
            <a:avLst/>
          </a:prstGeom>
          <a:solidFill>
            <a:srgbClr val="F9A73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108000" rtlCol="0" anchor="t" anchorCtr="0"/>
          <a:lstStyle/>
          <a:p>
            <a:pPr algn="l"/>
            <a:endParaRPr lang="en-US" sz="1200" baseline="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5F8CCB-449C-9845-89C7-D7AD409BE1A0}"/>
              </a:ext>
            </a:extLst>
          </p:cNvPr>
          <p:cNvSpPr/>
          <p:nvPr userDrawn="1"/>
        </p:nvSpPr>
        <p:spPr>
          <a:xfrm>
            <a:off x="4786469" y="1795549"/>
            <a:ext cx="1188720" cy="1188720"/>
          </a:xfrm>
          <a:prstGeom prst="ellipse">
            <a:avLst/>
          </a:prstGeom>
          <a:solidFill>
            <a:srgbClr val="DB09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108000" rtlCol="0" anchor="t" anchorCtr="0"/>
          <a:lstStyle/>
          <a:p>
            <a:pPr algn="l"/>
            <a:endParaRPr lang="en-US" sz="1200" baseline="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800FCC-9204-384B-BB21-574978A46B10}"/>
              </a:ext>
            </a:extLst>
          </p:cNvPr>
          <p:cNvSpPr/>
          <p:nvPr userDrawn="1"/>
        </p:nvSpPr>
        <p:spPr>
          <a:xfrm>
            <a:off x="6212933" y="1795549"/>
            <a:ext cx="1188720" cy="1188720"/>
          </a:xfrm>
          <a:prstGeom prst="ellipse">
            <a:avLst/>
          </a:prstGeom>
          <a:solidFill>
            <a:srgbClr val="022E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108000" rtlCol="0" anchor="t" anchorCtr="0"/>
          <a:lstStyle/>
          <a:p>
            <a:pPr algn="l"/>
            <a:endParaRPr lang="en-US" sz="1200" baseline="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5506FE-5522-8149-968F-4C0AF428E0F6}"/>
              </a:ext>
            </a:extLst>
          </p:cNvPr>
          <p:cNvSpPr/>
          <p:nvPr userDrawn="1"/>
        </p:nvSpPr>
        <p:spPr>
          <a:xfrm>
            <a:off x="7639396" y="1795549"/>
            <a:ext cx="1188720" cy="1188720"/>
          </a:xfrm>
          <a:prstGeom prst="ellipse">
            <a:avLst/>
          </a:prstGeom>
          <a:solidFill>
            <a:srgbClr val="241E1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108000" rtlCol="0" anchor="t" anchorCtr="0"/>
          <a:lstStyle/>
          <a:p>
            <a:pPr algn="l"/>
            <a:endParaRPr lang="en-US" sz="12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9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0048" y="4843986"/>
            <a:ext cx="197168" cy="139943"/>
          </a:xfrm>
          <a:prstGeom prst="rect">
            <a:avLst/>
          </a:prstGeom>
        </p:spPr>
        <p:txBody>
          <a:bodyPr lIns="0" tIns="0" rIns="0" bIns="0"/>
          <a:lstStyle>
            <a:lvl1pPr>
              <a:defRPr sz="1013" b="0" i="0">
                <a:solidFill>
                  <a:srgbClr val="888888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8575">
              <a:lnSpc>
                <a:spcPts val="1024"/>
              </a:lnSpc>
            </a:pPr>
            <a:fld id="{81D60167-4931-47E6-BA6A-407CBD079E47}" type="slidenum">
              <a:rPr lang="en-IE" smtClean="0"/>
              <a:pPr marL="28575">
                <a:lnSpc>
                  <a:spcPts val="1024"/>
                </a:lnSpc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3659" y="457296"/>
            <a:ext cx="3916680" cy="323165"/>
          </a:xfrm>
        </p:spPr>
        <p:txBody>
          <a:bodyPr lIns="0" tIns="0" rIns="0" bIns="0"/>
          <a:lstStyle>
            <a:lvl1pPr>
              <a:defRPr sz="2100" b="1" i="0">
                <a:solidFill>
                  <a:srgbClr val="EE546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016" y="1595722"/>
            <a:ext cx="8895968" cy="253916"/>
          </a:xfrm>
        </p:spPr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9/4/2025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3659" y="457296"/>
            <a:ext cx="3916680" cy="323165"/>
          </a:xfrm>
        </p:spPr>
        <p:txBody>
          <a:bodyPr lIns="0" tIns="0" rIns="0" bIns="0"/>
          <a:lstStyle>
            <a:lvl1pPr>
              <a:defRPr sz="2100" b="1" i="0">
                <a:solidFill>
                  <a:srgbClr val="EE546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016" y="1595722"/>
            <a:ext cx="8895968" cy="253916"/>
          </a:xfrm>
        </p:spPr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4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3659" y="457296"/>
            <a:ext cx="3916680" cy="323165"/>
          </a:xfrm>
        </p:spPr>
        <p:txBody>
          <a:bodyPr lIns="0" tIns="0" rIns="0" bIns="0"/>
          <a:lstStyle>
            <a:lvl1pPr>
              <a:defRPr sz="2100" b="1" i="0">
                <a:solidFill>
                  <a:srgbClr val="EE546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0048" y="4843986"/>
            <a:ext cx="197168" cy="139943"/>
          </a:xfrm>
          <a:prstGeom prst="rect">
            <a:avLst/>
          </a:prstGeom>
        </p:spPr>
        <p:txBody>
          <a:bodyPr lIns="0" tIns="0" rIns="0" bIns="0"/>
          <a:lstStyle>
            <a:lvl1pPr>
              <a:defRPr sz="1013" b="0" i="0">
                <a:solidFill>
                  <a:srgbClr val="888888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8575">
              <a:lnSpc>
                <a:spcPts val="1024"/>
              </a:lnSpc>
            </a:pPr>
            <a:fld id="{81D60167-4931-47E6-BA6A-407CBD079E47}" type="slidenum">
              <a:rPr lang="en-IE" smtClean="0"/>
              <a:pPr marL="28575">
                <a:lnSpc>
                  <a:spcPts val="1024"/>
                </a:lnSpc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3659" y="457296"/>
            <a:ext cx="3916680" cy="323165"/>
          </a:xfrm>
        </p:spPr>
        <p:txBody>
          <a:bodyPr lIns="0" tIns="0" rIns="0" bIns="0"/>
          <a:lstStyle>
            <a:lvl1pPr>
              <a:defRPr sz="2100" b="1" i="0">
                <a:solidFill>
                  <a:srgbClr val="EE546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0048" y="4843986"/>
            <a:ext cx="197168" cy="139943"/>
          </a:xfrm>
          <a:prstGeom prst="rect">
            <a:avLst/>
          </a:prstGeom>
        </p:spPr>
        <p:txBody>
          <a:bodyPr lIns="0" tIns="0" rIns="0" bIns="0"/>
          <a:lstStyle>
            <a:lvl1pPr>
              <a:defRPr sz="1013" b="0" i="0">
                <a:solidFill>
                  <a:srgbClr val="888888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8575">
              <a:lnSpc>
                <a:spcPts val="1024"/>
              </a:lnSpc>
            </a:pPr>
            <a:fld id="{81D60167-4931-47E6-BA6A-407CBD079E47}" type="slidenum">
              <a:rPr lang="en-IE" smtClean="0"/>
              <a:pPr marL="28575">
                <a:lnSpc>
                  <a:spcPts val="1024"/>
                </a:lnSpc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0048" y="4843986"/>
            <a:ext cx="197168" cy="139943"/>
          </a:xfrm>
          <a:prstGeom prst="rect">
            <a:avLst/>
          </a:prstGeom>
        </p:spPr>
        <p:txBody>
          <a:bodyPr lIns="0" tIns="0" rIns="0" bIns="0"/>
          <a:lstStyle>
            <a:lvl1pPr>
              <a:defRPr sz="1013" b="0" i="0">
                <a:solidFill>
                  <a:srgbClr val="888888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8575">
              <a:lnSpc>
                <a:spcPts val="1024"/>
              </a:lnSpc>
            </a:pPr>
            <a:fld id="{81D60167-4931-47E6-BA6A-407CBD079E47}" type="slidenum">
              <a:rPr lang="en-IE" smtClean="0"/>
              <a:pPr marL="28575">
                <a:lnSpc>
                  <a:spcPts val="1024"/>
                </a:lnSpc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D8CF8B-8F66-BF48-9245-28CFAE70D8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87050" y="366349"/>
            <a:ext cx="8167950" cy="514909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rgbClr val="EF556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Title goes here, 1 column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7050" y="730800"/>
            <a:ext cx="8167950" cy="572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 goes here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85999" y="1504799"/>
            <a:ext cx="8169001" cy="2844178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spcAft>
                <a:spcPts val="200"/>
              </a:spcAft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  <a:lvl2pPr marL="349250" indent="-171450">
              <a:spcAft>
                <a:spcPts val="200"/>
              </a:spcAft>
              <a:buClr>
                <a:srgbClr val="EF5567"/>
              </a:buClr>
              <a:buFont typeface="Arial" panose="020B0604020202020204" pitchFamily="34" charset="0"/>
              <a:buChar char="•"/>
              <a:defRPr>
                <a:solidFill>
                  <a:srgbClr val="093F52"/>
                </a:solidFill>
              </a:defRPr>
            </a:lvl2pPr>
            <a:lvl3pPr marL="533400" indent="-171450">
              <a:spcBef>
                <a:spcPts val="0"/>
              </a:spcBef>
              <a:spcAft>
                <a:spcPts val="200"/>
              </a:spcAft>
              <a:buClr>
                <a:srgbClr val="EF5567"/>
              </a:buClr>
              <a:buFont typeface="Calibri" panose="020F0502020204030204" pitchFamily="34" charset="0"/>
              <a:buChar char="-"/>
              <a:defRPr>
                <a:solidFill>
                  <a:srgbClr val="093F52"/>
                </a:solidFill>
              </a:defRPr>
            </a:lvl3pPr>
          </a:lstStyle>
          <a:p>
            <a:r>
              <a:rPr lang="en-US"/>
              <a:t>Type text here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FFD35E7-9949-4F4F-B101-F5E49871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4984" y="4617834"/>
            <a:ext cx="395960" cy="11911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22E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E88168-9E77-4074-BAD8-651D5DA5F2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252EB-6535-CD40-B557-BD1EAA3BB043}"/>
              </a:ext>
            </a:extLst>
          </p:cNvPr>
          <p:cNvSpPr txBox="1"/>
          <p:nvPr userDrawn="1"/>
        </p:nvSpPr>
        <p:spPr>
          <a:xfrm>
            <a:off x="9069355" y="-27991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56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430887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338554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4BA8006D-5DBB-4532-A40A-3E106460EF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6B4CDD1D-C519-1249-9DAD-BD4D243F3A2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0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Blue 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537A8E-77B2-4D48-B17E-88D742C83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DF4E17-3774-4949-9F64-E9DE1402EB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9051" y="1324947"/>
            <a:ext cx="5495441" cy="1739704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Section Title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3171AB-BF61-A248-BC9D-BD4473FB9C07}"/>
              </a:ext>
            </a:extLst>
          </p:cNvPr>
          <p:cNvSpPr txBox="1"/>
          <p:nvPr userDrawn="1"/>
        </p:nvSpPr>
        <p:spPr>
          <a:xfrm>
            <a:off x="2793076" y="-19119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661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Yellow 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787B02-2A3C-8C4E-AAF5-760010D9F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E0386E-B256-E74F-A6FB-9EF870E71C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9051" y="1324947"/>
            <a:ext cx="5495441" cy="1739704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Section Title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45E036-9B46-DF4F-A7B3-67B8A28384CB}"/>
              </a:ext>
            </a:extLst>
          </p:cNvPr>
          <p:cNvSpPr txBox="1"/>
          <p:nvPr userDrawn="1"/>
        </p:nvSpPr>
        <p:spPr>
          <a:xfrm>
            <a:off x="1729047" y="-31588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5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2F8A4A-98B8-1A45-904C-E9779D48AF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4527" y="1258446"/>
            <a:ext cx="3441015" cy="1739704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Section </a:t>
            </a:r>
            <a:br>
              <a:rPr lang="en-US"/>
            </a:br>
            <a:r>
              <a:rPr lang="en-US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15160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D8CF8B-8F66-BF48-9245-28CFAE70D8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87050" y="366349"/>
            <a:ext cx="8167950" cy="514909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rgbClr val="EF556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Title goes here, 1 column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7050" y="730800"/>
            <a:ext cx="8167950" cy="572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 goes here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85999" y="1504799"/>
            <a:ext cx="8169001" cy="2844178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spcAft>
                <a:spcPts val="200"/>
              </a:spcAft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  <a:lvl2pPr marL="349250" indent="-171450">
              <a:spcAft>
                <a:spcPts val="200"/>
              </a:spcAft>
              <a:buClr>
                <a:srgbClr val="EF5567"/>
              </a:buClr>
              <a:buFont typeface="Arial" panose="020B0604020202020204" pitchFamily="34" charset="0"/>
              <a:buChar char="•"/>
              <a:defRPr>
                <a:solidFill>
                  <a:srgbClr val="093F52"/>
                </a:solidFill>
              </a:defRPr>
            </a:lvl2pPr>
            <a:lvl3pPr marL="533400" indent="-171450">
              <a:spcBef>
                <a:spcPts val="0"/>
              </a:spcBef>
              <a:spcAft>
                <a:spcPts val="200"/>
              </a:spcAft>
              <a:buClr>
                <a:srgbClr val="EF5567"/>
              </a:buClr>
              <a:buFont typeface="Calibri" panose="020F0502020204030204" pitchFamily="34" charset="0"/>
              <a:buChar char="-"/>
              <a:defRPr>
                <a:solidFill>
                  <a:srgbClr val="093F52"/>
                </a:solidFill>
              </a:defRPr>
            </a:lvl3pPr>
          </a:lstStyle>
          <a:p>
            <a:r>
              <a:rPr lang="en-US"/>
              <a:t>Type text here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FFD35E7-9949-4F4F-B101-F5E49871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4984" y="4617834"/>
            <a:ext cx="395960" cy="11911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22E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E88168-9E77-4074-BAD8-651D5DA5F2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252EB-6535-CD40-B557-BD1EAA3BB043}"/>
              </a:ext>
            </a:extLst>
          </p:cNvPr>
          <p:cNvSpPr txBox="1"/>
          <p:nvPr userDrawn="1"/>
        </p:nvSpPr>
        <p:spPr>
          <a:xfrm>
            <a:off x="9069355" y="-27991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081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6EC3DE-2D38-1546-9D6A-BAB991DD1A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050" y="366349"/>
            <a:ext cx="8152950" cy="52234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rgbClr val="EF556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Title goes here, 2 columns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7050" y="730800"/>
            <a:ext cx="8152950" cy="580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86000" y="1504800"/>
            <a:ext cx="3960000" cy="2844178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spcAft>
                <a:spcPts val="200"/>
              </a:spcAft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  <a:lvl2pPr marL="349250" indent="-171450">
              <a:spcAft>
                <a:spcPts val="200"/>
              </a:spcAft>
              <a:buClr>
                <a:srgbClr val="EF5567"/>
              </a:buClr>
              <a:buFont typeface="Arial" panose="020B0604020202020204" pitchFamily="34" charset="0"/>
              <a:buChar char="•"/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2pPr>
            <a:lvl3pPr marL="533400" indent="-171450">
              <a:spcBef>
                <a:spcPts val="0"/>
              </a:spcBef>
              <a:spcAft>
                <a:spcPts val="200"/>
              </a:spcAft>
              <a:buClr>
                <a:srgbClr val="EF5567"/>
              </a:buClr>
              <a:buFont typeface="Calibri" panose="020F0502020204030204" pitchFamily="34" charset="0"/>
              <a:buChar char="-"/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3pPr>
          </a:lstStyle>
          <a:p>
            <a:r>
              <a:rPr lang="en-US"/>
              <a:t>Type text here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680000" y="1504800"/>
            <a:ext cx="3960000" cy="2844178"/>
          </a:xfrm>
          <a:prstGeom prst="rect">
            <a:avLst/>
          </a:prstGeom>
        </p:spPr>
        <p:txBody>
          <a:bodyPr/>
          <a:lstStyle>
            <a:lvl1pPr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  <a:lvl2pPr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2pPr>
            <a:lvl3pPr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3pPr>
          </a:lstStyle>
          <a:p>
            <a:r>
              <a:rPr lang="en-US"/>
              <a:t>Type text here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401F61-76C8-3845-BC10-E8F16C9F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4984" y="4617834"/>
            <a:ext cx="395960" cy="11911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22E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E88168-9E77-4074-BAD8-651D5DA5F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CF82F8-584E-1340-8307-C90E05122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050" y="366350"/>
            <a:ext cx="8041350" cy="406007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EF556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Title goes here, 1 column + chart / table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 hasCustomPrompt="1"/>
          </p:nvPr>
        </p:nvSpPr>
        <p:spPr>
          <a:xfrm>
            <a:off x="4568400" y="1503619"/>
            <a:ext cx="3960000" cy="284417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Chart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7050" y="730801"/>
            <a:ext cx="8041350" cy="45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86000" y="1504800"/>
            <a:ext cx="3960000" cy="2844178"/>
          </a:xfrm>
          <a:prstGeom prst="rect">
            <a:avLst/>
          </a:prstGeom>
        </p:spPr>
        <p:txBody>
          <a:bodyPr/>
          <a:lstStyle>
            <a:lvl1pPr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  <a:lvl2pPr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2pPr>
            <a:lvl3pPr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3pPr>
          </a:lstStyle>
          <a:p>
            <a:r>
              <a:rPr lang="en-US"/>
              <a:t>Type text here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5ED5DC-CE6C-934B-8544-0AF62651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4984" y="4617834"/>
            <a:ext cx="395960" cy="11911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22E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E88168-9E77-4074-BAD8-651D5DA5F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D765C3-65AC-E542-912D-C37CF8BD9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049" y="366349"/>
            <a:ext cx="8092516" cy="52234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rgbClr val="EF556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Title goes here, 1 column + circle image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6142752" y="1680388"/>
            <a:ext cx="2436813" cy="2435225"/>
          </a:xfrm>
          <a:prstGeom prst="ellipse">
            <a:avLst/>
          </a:prstGeom>
          <a:solidFill>
            <a:srgbClr val="D2D3D3"/>
          </a:solidFill>
        </p:spPr>
        <p:txBody>
          <a:bodyPr anchor="ctr" anchorCtr="0"/>
          <a:lstStyle>
            <a:lvl1pPr marL="0" indent="0" algn="ctr">
              <a:buNone/>
              <a:defRPr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Paste image here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7050" y="730800"/>
            <a:ext cx="8092515" cy="580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86000" y="1504800"/>
            <a:ext cx="4842000" cy="2844178"/>
          </a:xfrm>
          <a:prstGeom prst="rect">
            <a:avLst/>
          </a:prstGeom>
        </p:spPr>
        <p:txBody>
          <a:bodyPr/>
          <a:lstStyle>
            <a:lvl1pPr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1pPr>
            <a:lvl2pPr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2pPr>
            <a:lvl3pPr>
              <a:buClr>
                <a:srgbClr val="EF5567"/>
              </a:buClr>
              <a:defRPr>
                <a:solidFill>
                  <a:srgbClr val="022E5D"/>
                </a:solidFill>
                <a:latin typeface="Century Gothic" panose="020B0502020202020204" pitchFamily="34" charset="0"/>
              </a:defRPr>
            </a:lvl3pPr>
          </a:lstStyle>
          <a:p>
            <a:r>
              <a:rPr lang="en-US"/>
              <a:t>Type text here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948D4C-546A-B240-A702-0AAF0114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4984" y="4617834"/>
            <a:ext cx="395960" cy="11911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22E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E88168-9E77-4074-BAD8-651D5DA5F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F047802-B8F7-B54D-8626-463ACA2611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049" y="366350"/>
            <a:ext cx="8404951" cy="313544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rgbClr val="EF556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Title goes here, 1 column + image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439205" y="1296001"/>
            <a:ext cx="3452796" cy="3052976"/>
          </a:xfrm>
          <a:prstGeom prst="rect">
            <a:avLst/>
          </a:prstGeom>
          <a:solidFill>
            <a:srgbClr val="D2D3D3"/>
          </a:solidFill>
        </p:spPr>
        <p:txBody>
          <a:bodyPr anchor="ctr" anchorCtr="0"/>
          <a:lstStyle>
            <a:lvl1pPr marL="0" indent="0" algn="ctr">
              <a:buNone/>
              <a:defRPr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Paste image here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7049" y="730801"/>
            <a:ext cx="8404951" cy="348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1F2C54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86000" y="1504799"/>
            <a:ext cx="4320000" cy="2844177"/>
          </a:xfrm>
          <a:prstGeom prst="rect">
            <a:avLst/>
          </a:prstGeom>
        </p:spPr>
        <p:txBody>
          <a:bodyPr/>
          <a:lstStyle>
            <a:lvl1pPr>
              <a:buClr>
                <a:srgbClr val="EF5567"/>
              </a:buClr>
              <a:defRPr>
                <a:solidFill>
                  <a:srgbClr val="1F2C54"/>
                </a:solidFill>
                <a:latin typeface="Century Gothic" panose="020B0502020202020204" pitchFamily="34" charset="0"/>
              </a:defRPr>
            </a:lvl1pPr>
            <a:lvl2pPr>
              <a:buClr>
                <a:srgbClr val="EF5567"/>
              </a:buClr>
              <a:defRPr>
                <a:solidFill>
                  <a:srgbClr val="1F2C54"/>
                </a:solidFill>
                <a:latin typeface="Century Gothic" panose="020B0502020202020204" pitchFamily="34" charset="0"/>
              </a:defRPr>
            </a:lvl2pPr>
            <a:lvl3pPr>
              <a:buClr>
                <a:srgbClr val="EF5567"/>
              </a:buClr>
              <a:defRPr>
                <a:solidFill>
                  <a:srgbClr val="1F2C54"/>
                </a:solidFill>
                <a:latin typeface="Century Gothic" panose="020B0502020202020204" pitchFamily="34" charset="0"/>
              </a:defRPr>
            </a:lvl3pPr>
          </a:lstStyle>
          <a:p>
            <a:r>
              <a:rPr lang="en-US"/>
              <a:t>Type text here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35872-F08A-F14C-A4DF-B4455281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4984" y="4617834"/>
            <a:ext cx="395960" cy="11911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22E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E88168-9E77-4074-BAD8-651D5DA5F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83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7" r:id="rId2"/>
    <p:sldLayoutId id="2147483762" r:id="rId3"/>
    <p:sldLayoutId id="2147483764" r:id="rId4"/>
    <p:sldLayoutId id="2147483732" r:id="rId5"/>
    <p:sldLayoutId id="2147483767" r:id="rId6"/>
    <p:sldLayoutId id="2147483708" r:id="rId7"/>
    <p:sldLayoutId id="2147483687" r:id="rId8"/>
    <p:sldLayoutId id="2147483702" r:id="rId9"/>
    <p:sldLayoutId id="2147483763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1A1DD"/>
        </a:buClr>
        <a:buSzPct val="80000"/>
        <a:buFont typeface="Wingdings 3" panose="05040102010807070707" pitchFamily="18" charset="2"/>
        <a:buChar char="}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7800" indent="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1A1DD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1A1DD"/>
        </a:buClr>
        <a:buSzPct val="120000"/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9750" indent="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85EC59D-933F-4E4E-B11A-20E7F95DF5C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3659" y="457296"/>
            <a:ext cx="391668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E546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016" y="1595722"/>
            <a:ext cx="889596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6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E42BB1CB-CAF1-DA4E-86D1-A115271FB73A}"/>
              </a:ext>
            </a:extLst>
          </p:cNvPr>
          <p:cNvSpPr txBox="1">
            <a:spLocks/>
          </p:cNvSpPr>
          <p:nvPr userDrawn="1"/>
        </p:nvSpPr>
        <p:spPr>
          <a:xfrm>
            <a:off x="8686800" y="4776400"/>
            <a:ext cx="396892" cy="138500"/>
          </a:xfrm>
          <a:prstGeom prst="rect">
            <a:avLst/>
          </a:prstGeom>
        </p:spPr>
        <p:txBody>
          <a:bodyPr lIns="0" tIns="0" rIns="0" bIns="0"/>
          <a:lstStyle>
            <a:lvl1pPr marL="0" algn="ctr">
              <a:defRPr sz="1200" b="1" i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fld id="{E75A807D-F06F-694D-BB85-DF73FA45982E}" type="slidenum">
              <a:rPr lang="en-IE" sz="675" kern="0" spc="-4" smtClean="0">
                <a:solidFill>
                  <a:schemeClr val="bg1"/>
                </a:solidFill>
              </a:rPr>
              <a:pPr/>
              <a:t>‹#›</a:t>
            </a:fld>
            <a:endParaRPr lang="en-IE" sz="675" kern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4" r:id="rId5"/>
    <p:sldLayoutId id="2147483665" r:id="rId6"/>
    <p:sldLayoutId id="2147483771" r:id="rId7"/>
    <p:sldLayoutId id="2147483772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ts.ie/assisted-decision-making-circuit-cour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ts.ie/view/Judgments/1055ac2b-f301-4d0f-a1e1-e3b81844efd3/d7ec74a5-a70d-4588-acac-35e035a2c74f/2023_IECC_10.pdf/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courts.ie/view/Judgments/84d7b5f8-e665-4787-bd5b-77e39e3a28aa/3a853958-6410-47ea-855f-a3c0b2a512eb/2024_IECC_16.pdf/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ts.ie/acc/alfresco/57d58031-61f3-4d8e-9505-6430c4a5f952/Flow%20Chart%20Committees%20V1.pdf/pdf#view=fitH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hyperlink" Target="https://www.courts.ie/view/Judgments/ec22ac44-6887-40a0-afaf-358a1ed0342c/b65eac28-500e-48b3-9708-1fc9c7d11692/2024_IECA_242.pdf/pdf" TargetMode="External"/><Relationship Id="rId4" Type="http://schemas.openxmlformats.org/officeDocument/2006/relationships/hyperlink" Target="https://www.courts.ie/acc/alfresco/36e5f23c-8fa2-4318-b348-b0e5b032f8a6/2023_IEHC_306.pdf/pdf#view=fitH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cisionsupportservice.ie/sites/default/files/2023-12/Advance%20Healthcare%20Directive%20INTERACTIVE%20FINAL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cisionsupportservice.ie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hyperlink" Target="mailto:queries@decisionsuppotrservice.i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cisionsupportservice.ie/decision-support-arrangement-statistic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ecisionsupportservice.ie/sites/default/files/2025-07/Information%20Note%20on%20Section%20138.pdfhttps:/decisionsupportservice.ie/sites/default/files/2025-07/Information%20Note%20on%20Section%20138.pdf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2B8657-8184-3B45-9B6D-BC2EB2A14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20" y="688221"/>
            <a:ext cx="6989938" cy="3562970"/>
          </a:xfrm>
        </p:spPr>
        <p:txBody>
          <a:bodyPr lIns="91440" tIns="45720" rIns="91440" bIns="45720" anchor="ctr" anchorCtr="0"/>
          <a:lstStyle/>
          <a:p>
            <a:br>
              <a:rPr lang="en-US" sz="1800" dirty="0">
                <a:latin typeface="Century Gothic"/>
                <a:cs typeface="Arial"/>
              </a:rPr>
            </a:br>
            <a:br>
              <a:rPr lang="en-US" sz="1800" dirty="0">
                <a:latin typeface="Century Gothic"/>
                <a:cs typeface="Arial"/>
              </a:rPr>
            </a:br>
            <a:r>
              <a:rPr lang="en-US" sz="1800" dirty="0"/>
              <a:t>The Assisted Decision-Making (Capacity) Act 2015 and </a:t>
            </a:r>
            <a:br>
              <a:rPr lang="en-US" sz="1800" dirty="0"/>
            </a:br>
            <a:r>
              <a:rPr lang="en-US" sz="1800" dirty="0"/>
              <a:t>Decision Support Service: Overview and Update</a:t>
            </a:r>
            <a:br>
              <a:rPr lang="en-US" sz="1800" dirty="0">
                <a:latin typeface="Century Gothic"/>
                <a:cs typeface="Arial"/>
              </a:rPr>
            </a:br>
            <a:br>
              <a:rPr lang="en-US" sz="1800" dirty="0">
                <a:latin typeface="Century Gothic"/>
                <a:cs typeface="Arial"/>
              </a:rPr>
            </a:br>
            <a:br>
              <a:rPr lang="en-US" sz="1800" dirty="0">
                <a:highlight>
                  <a:srgbClr val="FFFF00"/>
                </a:highlight>
                <a:latin typeface="Century Gothic"/>
                <a:cs typeface="Arial"/>
              </a:rPr>
            </a:br>
            <a:r>
              <a:rPr lang="en-US" sz="1800" dirty="0">
                <a:latin typeface="Century Gothic"/>
                <a:cs typeface="Arial"/>
              </a:rPr>
              <a:t>UCC Mental Health and Capacity Law Conference</a:t>
            </a:r>
            <a:br>
              <a:rPr lang="en-US" sz="1800" dirty="0">
                <a:latin typeface="Century Gothic"/>
                <a:cs typeface="Arial"/>
              </a:rPr>
            </a:br>
            <a:br>
              <a:rPr lang="en-US" sz="1800" dirty="0">
                <a:highlight>
                  <a:srgbClr val="FFFF00"/>
                </a:highlight>
                <a:latin typeface="Century Gothic"/>
                <a:cs typeface="Arial"/>
              </a:rPr>
            </a:br>
            <a:br>
              <a:rPr lang="en-US" sz="1800" dirty="0">
                <a:highlight>
                  <a:srgbClr val="FFFF00"/>
                </a:highlight>
                <a:latin typeface="Century Gothic"/>
                <a:cs typeface="Arial"/>
              </a:rPr>
            </a:br>
            <a:r>
              <a:rPr lang="en-US" sz="1800" dirty="0">
                <a:latin typeface="Century Gothic"/>
                <a:cs typeface="Arial"/>
              </a:rPr>
              <a:t> </a:t>
            </a:r>
            <a:br>
              <a:rPr lang="en-US" sz="1800" dirty="0">
                <a:latin typeface="Century Gothic"/>
                <a:cs typeface="Arial"/>
              </a:rPr>
            </a:br>
            <a:r>
              <a:rPr lang="en-US" sz="1800" dirty="0">
                <a:latin typeface="Century Gothic"/>
                <a:cs typeface="Arial"/>
              </a:rPr>
              <a:t>5  September 2025</a:t>
            </a:r>
            <a:br>
              <a:rPr lang="en-US" sz="1800" dirty="0">
                <a:latin typeface="Century Gothic"/>
                <a:cs typeface="Arial"/>
              </a:rPr>
            </a:br>
            <a:br>
              <a:rPr lang="en-US" sz="1800" dirty="0">
                <a:latin typeface="Century Gothic"/>
                <a:cs typeface="Arial"/>
              </a:rPr>
            </a:br>
            <a:br>
              <a:rPr lang="en-US" sz="1800" dirty="0">
                <a:latin typeface="Century Gothic"/>
                <a:cs typeface="Arial"/>
              </a:rPr>
            </a:br>
            <a:br>
              <a:rPr lang="en-US" sz="1800" dirty="0">
                <a:latin typeface="Century Gothic"/>
                <a:cs typeface="Arial"/>
              </a:rPr>
            </a:br>
            <a:br>
              <a:rPr lang="en-US" sz="1800" dirty="0">
                <a:latin typeface="Century Gothic"/>
                <a:cs typeface="Arial"/>
              </a:rPr>
            </a:br>
            <a:br>
              <a:rPr lang="en-US" sz="1800" dirty="0">
                <a:latin typeface="Century Gothic"/>
                <a:cs typeface="Arial"/>
              </a:rPr>
            </a:br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BA9127-DF0D-8D73-993E-5C47C0A1DA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720" y="3077831"/>
            <a:ext cx="6858000" cy="1524884"/>
          </a:xfrm>
        </p:spPr>
        <p:txBody>
          <a:bodyPr/>
          <a:lstStyle/>
          <a:p>
            <a:endParaRPr lang="en-GB" sz="1800" dirty="0">
              <a:solidFill>
                <a:srgbClr val="1F2C54"/>
              </a:solidFill>
            </a:endParaRPr>
          </a:p>
          <a:p>
            <a:r>
              <a:rPr lang="en-GB" sz="1800" dirty="0">
                <a:solidFill>
                  <a:srgbClr val="1F2C54"/>
                </a:solidFill>
              </a:rPr>
              <a:t>Áine Flynn</a:t>
            </a:r>
          </a:p>
          <a:p>
            <a:r>
              <a:rPr lang="en-GB" sz="1800" dirty="0">
                <a:solidFill>
                  <a:srgbClr val="1F2C54"/>
                </a:solidFill>
              </a:rPr>
              <a:t>Director of the Decision Support Service</a:t>
            </a:r>
          </a:p>
          <a:p>
            <a:pPr marL="285750" indent="-285750">
              <a:buFontTx/>
              <a:buChar char="-"/>
            </a:pPr>
            <a:endParaRPr lang="en-GB" sz="1800" dirty="0">
              <a:solidFill>
                <a:srgbClr val="1F2C54"/>
              </a:solidFill>
            </a:endParaRPr>
          </a:p>
          <a:p>
            <a:pPr marL="285750" indent="-285750">
              <a:buFontTx/>
              <a:buChar char="-"/>
            </a:pPr>
            <a:endParaRPr lang="en-GB" sz="1800" dirty="0">
              <a:solidFill>
                <a:srgbClr val="1F2C54"/>
              </a:solidFill>
            </a:endParaRPr>
          </a:p>
        </p:txBody>
      </p:sp>
      <p:pic>
        <p:nvPicPr>
          <p:cNvPr id="3" name="Picture 2" descr="A black and grey letter m&#10;&#10;Description automatically generated">
            <a:extLst>
              <a:ext uri="{FF2B5EF4-FFF2-40B4-BE49-F238E27FC236}">
                <a16:creationId xmlns:a16="http://schemas.microsoft.com/office/drawing/2014/main" id="{64442B21-429C-7339-5852-C65A89057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19" y="191386"/>
            <a:ext cx="1353507" cy="3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8329D-B705-EA4A-7708-AA01BDF4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787" y="366842"/>
            <a:ext cx="5777307" cy="338554"/>
          </a:xfrm>
        </p:spPr>
        <p:txBody>
          <a:bodyPr/>
          <a:lstStyle/>
          <a:p>
            <a:r>
              <a:rPr lang="en-GB" sz="2200" dirty="0">
                <a:solidFill>
                  <a:srgbClr val="002060"/>
                </a:solidFill>
              </a:rPr>
              <a:t>Statutory Decision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002060"/>
                </a:solidFill>
              </a:rPr>
              <a:t>Support Arrangements</a:t>
            </a:r>
            <a:endParaRPr lang="en-IE" sz="2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0E4EE-87BE-58D3-DEC0-1A5688476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183006"/>
            <a:ext cx="3977640" cy="10156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3-tier framework </a:t>
            </a:r>
          </a:p>
          <a:p>
            <a:endParaRPr lang="en-IE" b="1" dirty="0">
              <a:solidFill>
                <a:srgbClr val="002060"/>
              </a:solidFill>
            </a:endParaRPr>
          </a:p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9808A-9329-8A7E-B2B3-67255CC28ABA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494007" y="1182670"/>
            <a:ext cx="4542416" cy="4062651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Instruments for Advance Planning</a:t>
            </a:r>
          </a:p>
          <a:p>
            <a:endParaRPr lang="en-GB" dirty="0"/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Enduring Power of Attorney 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Advance Healthcare Directive </a:t>
            </a:r>
            <a:endParaRPr lang="en-IE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IE" b="1" dirty="0">
              <a:solidFill>
                <a:srgbClr val="002060"/>
              </a:solidFill>
            </a:endParaRPr>
          </a:p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F8069-8A89-285B-7AD8-4A395FFE04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24549" y="2178641"/>
            <a:ext cx="786220" cy="786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288FC-6DA5-B23C-4F8B-5F9F9A81C9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55123" y="2318352"/>
            <a:ext cx="917070" cy="91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86BAD-B3DA-04F9-9F14-EDC99403E1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70605" y="3691674"/>
            <a:ext cx="810395" cy="679430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C4DF14E6-4F15-4813-1998-EE82DBCA2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93" y="1611910"/>
            <a:ext cx="3604244" cy="2277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1597B-0BEF-2479-AA87-75E3BAF967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276263" y="3743901"/>
            <a:ext cx="847829" cy="863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5FF357-BAB3-2D31-0D7B-7B62866E16CE}"/>
              </a:ext>
            </a:extLst>
          </p:cNvPr>
          <p:cNvSpPr/>
          <p:nvPr/>
        </p:nvSpPr>
        <p:spPr>
          <a:xfrm>
            <a:off x="2178854" y="3916250"/>
            <a:ext cx="5242671" cy="69113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All ‘decision supporters’ apply the guiding principles 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Eligibility criteria apply </a:t>
            </a:r>
          </a:p>
        </p:txBody>
      </p:sp>
    </p:spTree>
    <p:extLst>
      <p:ext uri="{BB962C8B-B14F-4D97-AF65-F5344CB8AC3E}">
        <p14:creationId xmlns:p14="http://schemas.microsoft.com/office/powerpoint/2010/main" val="29841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3A7AC-5EB0-642D-B931-619AC235B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77768B0-A374-8252-E490-810DC65814C8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368766" y="1658858"/>
            <a:ext cx="2120583" cy="2120583"/>
          </a:xfrm>
          <a:prstGeom prst="ellipse">
            <a:avLst/>
          </a:prstGeom>
          <a:solidFill>
            <a:schemeClr val="tx2">
              <a:alpha val="20000"/>
            </a:schemeClr>
          </a:solidFill>
          <a:ln w="38100">
            <a:noFill/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22C840C-24E7-A889-036E-FBA327343744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573548" y="1982933"/>
            <a:ext cx="1657866" cy="16578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DA19E40C-945F-D546-D124-D12F3E3CD84F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7945169" y="246146"/>
            <a:ext cx="866682" cy="866682"/>
          </a:xfrm>
          <a:prstGeom prst="ellipse">
            <a:avLst/>
          </a:prstGeom>
          <a:solidFill>
            <a:srgbClr val="C82C57">
              <a:alpha val="20000"/>
            </a:srgbClr>
          </a:solidFill>
          <a:ln w="38100">
            <a:noFill/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615888E-0C1F-F1C4-CA25-57ACADDF8B7D}"/>
              </a:ext>
            </a:extLst>
          </p:cNvPr>
          <p:cNvSpPr txBox="1">
            <a:spLocks/>
          </p:cNvSpPr>
          <p:nvPr/>
        </p:nvSpPr>
        <p:spPr>
          <a:xfrm>
            <a:off x="641690" y="212249"/>
            <a:ext cx="6787368" cy="463602"/>
          </a:xfrm>
          <a:prstGeom prst="rect">
            <a:avLst/>
          </a:prstGeom>
        </p:spPr>
        <p:txBody>
          <a:bodyPr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50" dirty="0">
                <a:solidFill>
                  <a:srgbClr val="002060"/>
                </a:solidFill>
                <a:latin typeface="Century Gothic" panose="020B0502020202020204" pitchFamily="34" charset="0"/>
              </a:rPr>
              <a:t>Decision-making assistant (DMA)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20730AE-9B95-2EA7-46A5-CBD4113EE46E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8094603" y="395580"/>
            <a:ext cx="567815" cy="5678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82C57"/>
            </a:solidFill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76DD76-96DA-A506-860F-8265ABCC390E}"/>
              </a:ext>
            </a:extLst>
          </p:cNvPr>
          <p:cNvSpPr txBox="1"/>
          <p:nvPr/>
        </p:nvSpPr>
        <p:spPr>
          <a:xfrm>
            <a:off x="7789804" y="517770"/>
            <a:ext cx="1177412" cy="378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80000"/>
              </a:lnSpc>
              <a:spcAft>
                <a:spcPts val="450"/>
              </a:spcAft>
              <a:buClr>
                <a:srgbClr val="01A1DD"/>
              </a:buClr>
              <a:buSzPct val="80000"/>
            </a:pPr>
            <a:r>
              <a:rPr lang="en-IE" sz="3000" dirty="0">
                <a:solidFill>
                  <a:srgbClr val="C82C57"/>
                </a:solidFill>
                <a:latin typeface="Aptos Display" panose="020B0004020202020204" pitchFamily="34" charset="0"/>
              </a:rPr>
              <a:t>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B4FE42B-7C27-5691-610C-DA57C555BDC1}"/>
              </a:ext>
            </a:extLst>
          </p:cNvPr>
          <p:cNvSpPr txBox="1">
            <a:spLocks/>
          </p:cNvSpPr>
          <p:nvPr/>
        </p:nvSpPr>
        <p:spPr>
          <a:xfrm>
            <a:off x="451169" y="732036"/>
            <a:ext cx="7643434" cy="34656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061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5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12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64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70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  <a:latin typeface="Century Gothic" panose="020B0502020202020204" pitchFamily="34" charset="0"/>
              </a:rPr>
              <a:t>‘Appointer’ is a person who considers that his or her capacity is or may shortly be in question </a:t>
            </a:r>
            <a:endParaRPr lang="en-US" dirty="0"/>
          </a:p>
          <a:p>
            <a:pPr marL="227965" indent="-227965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  <a:latin typeface="Century Gothic" panose="020B0502020202020204" pitchFamily="34" charset="0"/>
              </a:rPr>
              <a:t>Relevant decisions are set out in a decision-making assistance agreement </a:t>
            </a:r>
          </a:p>
          <a:p>
            <a:pPr marL="227965" indent="-227965">
              <a:spcAft>
                <a:spcPts val="375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27965" indent="-227965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Functions of decision-making assistant</a:t>
            </a:r>
            <a:r>
              <a:rPr lang="en-US" sz="135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39116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</a:pPr>
            <a:r>
              <a:rPr lang="en-US" sz="1350" dirty="0">
                <a:solidFill>
                  <a:srgbClr val="002060"/>
                </a:solidFill>
                <a:latin typeface="Century Gothic" panose="020B0502020202020204" pitchFamily="34" charset="0"/>
              </a:rPr>
              <a:t>assist to obtain and explain relevant information</a:t>
            </a:r>
          </a:p>
          <a:p>
            <a:pPr marL="39116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</a:pPr>
            <a:r>
              <a:rPr lang="en-US" sz="1350" dirty="0">
                <a:solidFill>
                  <a:srgbClr val="002060"/>
                </a:solidFill>
                <a:latin typeface="Century Gothic" panose="020B0502020202020204" pitchFamily="34" charset="0"/>
              </a:rPr>
              <a:t>ascertain and help appointer to communicate will and preferences</a:t>
            </a:r>
          </a:p>
          <a:p>
            <a:pPr marL="39116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</a:pPr>
            <a:r>
              <a:rPr lang="en-US" sz="1350" dirty="0">
                <a:solidFill>
                  <a:srgbClr val="002060"/>
                </a:solidFill>
                <a:latin typeface="Century Gothic" panose="020B0502020202020204" pitchFamily="34" charset="0"/>
              </a:rPr>
              <a:t>assist appointer to make and express decisions</a:t>
            </a:r>
          </a:p>
          <a:p>
            <a:pPr marL="39116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</a:pPr>
            <a:r>
              <a:rPr lang="en-US" sz="1350" dirty="0">
                <a:solidFill>
                  <a:srgbClr val="002060"/>
                </a:solidFill>
                <a:latin typeface="Century Gothic" panose="020B0502020202020204" pitchFamily="34" charset="0"/>
              </a:rPr>
              <a:t>help to ensure that decisions implemented</a:t>
            </a:r>
          </a:p>
          <a:p>
            <a:pPr marL="227965" indent="-227965">
              <a:spcAft>
                <a:spcPts val="375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27965" indent="-227965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appointer still makes the decision </a:t>
            </a:r>
          </a:p>
          <a:p>
            <a:pPr marL="227965" indent="-227965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  <a:latin typeface="Century Gothic" panose="020B0502020202020204" pitchFamily="34" charset="0"/>
              </a:rPr>
              <a:t>No capacity assessment required </a:t>
            </a:r>
          </a:p>
          <a:p>
            <a:pPr marL="227965" indent="-227965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  <a:latin typeface="Century Gothic" panose="020B0502020202020204" pitchFamily="34" charset="0"/>
              </a:rPr>
              <a:t>Notified to but not formally registered with the Decision Support Service</a:t>
            </a:r>
          </a:p>
          <a:p>
            <a:pPr marL="227965" indent="-227965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  <a:latin typeface="Century Gothic"/>
              </a:rPr>
              <a:t>Process is provided for by regulation (</a:t>
            </a:r>
            <a:r>
              <a:rPr lang="en-IE" sz="1350" dirty="0">
                <a:solidFill>
                  <a:srgbClr val="002060"/>
                </a:solidFill>
                <a:latin typeface="Century Gothic"/>
              </a:rPr>
              <a:t>S.I. No. 205/2023)</a:t>
            </a:r>
            <a:endParaRPr lang="en-US" sz="1350" dirty="0">
              <a:solidFill>
                <a:srgbClr val="002060"/>
              </a:solidFill>
              <a:latin typeface="Century Gothic"/>
            </a:endParaRPr>
          </a:p>
          <a:p>
            <a:pPr marL="227965" indent="-227965">
              <a:spcAft>
                <a:spcPts val="375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spcAft>
                <a:spcPts val="375"/>
              </a:spcAft>
              <a:buNone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spcAft>
                <a:spcPts val="375"/>
              </a:spcAft>
              <a:buNone/>
            </a:pPr>
            <a:endParaRPr lang="en-US" sz="1200" dirty="0">
              <a:solidFill>
                <a:srgbClr val="002060"/>
              </a:solidFill>
              <a:latin typeface="Aptos Display" panose="020B0004020202020204" pitchFamily="34" charset="0"/>
            </a:endParaRPr>
          </a:p>
          <a:p>
            <a:pPr marL="0" indent="0">
              <a:spcAft>
                <a:spcPts val="375"/>
              </a:spcAft>
              <a:buNone/>
            </a:pPr>
            <a:endParaRPr lang="en-US" sz="1200" dirty="0">
              <a:solidFill>
                <a:srgbClr val="002060"/>
              </a:solidFill>
              <a:latin typeface="Aptos Display" panose="020B0004020202020204" pitchFamily="34" charset="0"/>
            </a:endParaRPr>
          </a:p>
        </p:txBody>
      </p:sp>
      <p:pic>
        <p:nvPicPr>
          <p:cNvPr id="20" name="Picture 19" descr="Customer">
            <a:extLst>
              <a:ext uri="{FF2B5EF4-FFF2-40B4-BE49-F238E27FC236}">
                <a16:creationId xmlns:a16="http://schemas.microsoft.com/office/drawing/2014/main" id="{6F4F2FC5-A11F-8010-DCB7-1674A8E5105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79"/>
          <a:stretch/>
        </p:blipFill>
        <p:spPr bwMode="auto">
          <a:xfrm>
            <a:off x="6904251" y="2155717"/>
            <a:ext cx="996459" cy="1126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272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8EAB3-AA0F-5C07-7CB3-63BF40299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64435DE-25BF-3B8C-72CF-E02367ED27FB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431040" y="1612511"/>
            <a:ext cx="2120583" cy="2120583"/>
          </a:xfrm>
          <a:prstGeom prst="ellipse">
            <a:avLst/>
          </a:prstGeom>
          <a:solidFill>
            <a:schemeClr val="tx2">
              <a:alpha val="20000"/>
            </a:schemeClr>
          </a:solidFill>
          <a:ln w="38100">
            <a:noFill/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D751962-2786-1B0E-7916-DD5F4D836A95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662399" y="1846344"/>
            <a:ext cx="1657866" cy="16578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16B7BCB-1C9C-2F8A-E11A-9B263F4B97C2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8106021" y="549239"/>
            <a:ext cx="866682" cy="866682"/>
          </a:xfrm>
          <a:prstGeom prst="ellipse">
            <a:avLst/>
          </a:prstGeom>
          <a:solidFill>
            <a:srgbClr val="FC5C1C">
              <a:alpha val="20000"/>
            </a:srgbClr>
          </a:solidFill>
          <a:ln w="38100">
            <a:noFill/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DFA18621-9E57-170E-1FEB-0A0CA1994E89}"/>
              </a:ext>
            </a:extLst>
          </p:cNvPr>
          <p:cNvSpPr txBox="1">
            <a:spLocks/>
          </p:cNvSpPr>
          <p:nvPr/>
        </p:nvSpPr>
        <p:spPr>
          <a:xfrm>
            <a:off x="530850" y="85637"/>
            <a:ext cx="6787368" cy="463602"/>
          </a:xfrm>
          <a:prstGeom prst="rect">
            <a:avLst/>
          </a:prstGeom>
        </p:spPr>
        <p:txBody>
          <a:bodyPr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50" dirty="0">
                <a:solidFill>
                  <a:srgbClr val="002060"/>
                </a:solidFill>
                <a:latin typeface="Century Gothic" panose="020B0502020202020204" pitchFamily="34" charset="0"/>
              </a:rPr>
              <a:t>Co-decision-maker (CDM)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59BA762-3680-8571-60B6-9796666B2DC6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8281997" y="700738"/>
            <a:ext cx="567815" cy="58062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C5C1C"/>
            </a:solidFill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06D78-041D-1663-CBFA-6B78C208EA63}"/>
              </a:ext>
            </a:extLst>
          </p:cNvPr>
          <p:cNvSpPr txBox="1"/>
          <p:nvPr/>
        </p:nvSpPr>
        <p:spPr>
          <a:xfrm>
            <a:off x="7981053" y="781194"/>
            <a:ext cx="1177412" cy="378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80000"/>
              </a:lnSpc>
              <a:spcAft>
                <a:spcPts val="450"/>
              </a:spcAft>
              <a:buClr>
                <a:srgbClr val="01A1DD"/>
              </a:buClr>
              <a:buSzPct val="80000"/>
            </a:pPr>
            <a:r>
              <a:rPr lang="en-IE" sz="3000" dirty="0">
                <a:solidFill>
                  <a:srgbClr val="FC5C1C"/>
                </a:solidFill>
                <a:latin typeface="Aptos Display" panose="020B0004020202020204" pitchFamily="34" charset="0"/>
              </a:rPr>
              <a:t>2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1D0F74-7953-2FC7-3848-60F9B73A4217}"/>
              </a:ext>
            </a:extLst>
          </p:cNvPr>
          <p:cNvSpPr txBox="1">
            <a:spLocks/>
          </p:cNvSpPr>
          <p:nvPr/>
        </p:nvSpPr>
        <p:spPr>
          <a:xfrm>
            <a:off x="0" y="481264"/>
            <a:ext cx="8320265" cy="41809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061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5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12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64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70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‘Appointer’ is a person who considers that his or her capacity is or may shortly be in question </a:t>
            </a:r>
            <a:endParaRPr lang="en-US" sz="1400" dirty="0"/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Co-decision-maker is a relative or friend in a pre-existing relationship of trust </a:t>
            </a: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Functions of co-decision-maker:</a:t>
            </a:r>
          </a:p>
          <a:p>
            <a:pPr marL="391160" marR="508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  <a:tabLst>
                <a:tab pos="299085" algn="l"/>
                <a:tab pos="299720" algn="l"/>
              </a:tabLst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assist the appointer to obtain relevant information </a:t>
            </a:r>
          </a:p>
          <a:p>
            <a:pPr marL="391160" marR="508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  <a:tabLst>
                <a:tab pos="299085" algn="l"/>
                <a:tab pos="299720" algn="l"/>
              </a:tabLst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advise the appointer, explain relevant information ascertain and help</a:t>
            </a:r>
          </a:p>
          <a:p>
            <a:pPr marL="177165" marR="5080" lvl="1">
              <a:lnSpc>
                <a:spcPts val="1800"/>
              </a:lnSpc>
              <a:spcAft>
                <a:spcPts val="375"/>
              </a:spcAft>
              <a:tabLst>
                <a:tab pos="299085" algn="l"/>
                <a:tab pos="299720" algn="l"/>
              </a:tabLst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   to communicate will and preferences</a:t>
            </a:r>
          </a:p>
          <a:p>
            <a:pPr marL="391160" marR="508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  <a:tabLst>
                <a:tab pos="299085" algn="l"/>
                <a:tab pos="299720" algn="l"/>
              </a:tabLst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make a relevant decision 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jointly</a:t>
            </a:r>
          </a:p>
          <a:p>
            <a:pPr marL="391160" marR="508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  <a:tabLst>
                <a:tab pos="299085" algn="l"/>
                <a:tab pos="299720" algn="l"/>
              </a:tabLst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make reasonable efforts to ensure that decision is implemented</a:t>
            </a:r>
          </a:p>
          <a:p>
            <a:pPr marL="391160" marR="508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  <a:tabLst>
                <a:tab pos="299085" algn="l"/>
                <a:tab pos="299720" algn="l"/>
              </a:tabLst>
            </a:pPr>
            <a:r>
              <a:rPr lang="en-GB" sz="1400" dirty="0">
                <a:solidFill>
                  <a:srgbClr val="002060"/>
                </a:solidFill>
                <a:latin typeface="Century Gothic"/>
              </a:rPr>
              <a:t>to acquiesce unless serious harm is foreseeable</a:t>
            </a:r>
          </a:p>
          <a:p>
            <a:pPr marL="177165" marR="5080" lvl="1">
              <a:lnSpc>
                <a:spcPts val="1800"/>
              </a:lnSpc>
              <a:spcAft>
                <a:spcPts val="375"/>
              </a:spcAft>
              <a:tabLst>
                <a:tab pos="299085" algn="l"/>
                <a:tab pos="299720" algn="l"/>
              </a:tabLst>
            </a:pPr>
            <a:endParaRPr lang="en-GB" sz="1400" dirty="0">
              <a:solidFill>
                <a:srgbClr val="002060"/>
              </a:solidFill>
              <a:latin typeface="Century Gothic"/>
            </a:endParaRP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Co-decision-making agreement takes effect when registered with the DSS</a:t>
            </a:r>
          </a:p>
          <a:p>
            <a:pPr marL="391160" lvl="1" indent="-213995">
              <a:lnSpc>
                <a:spcPts val="1800"/>
              </a:lnSpc>
              <a:spcAft>
                <a:spcPts val="375"/>
              </a:spcAft>
              <a:buFont typeface="Aptos Display" panose="020B0004020202020204" pitchFamily="34" charset="0"/>
              <a:buChar char="-"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includes capacity statement by  medical/other healthcare professional</a:t>
            </a: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Relevant decisions taken otherwise than jointly are null and void</a:t>
            </a: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Co-decision-maker reports to and is supervised by the DSS</a:t>
            </a: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Section 26: DSS conducts separate periodic reviews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37F02D4-F8B3-3191-91C6-EAC9B901E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08" y="2155696"/>
            <a:ext cx="1034213" cy="1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0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3789-E1B6-D80C-E079-C93F110FD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4B89E6-E6CA-8CC4-F4A8-53FB6FAE4F92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724336" y="1676659"/>
            <a:ext cx="2120583" cy="2120583"/>
          </a:xfrm>
          <a:prstGeom prst="ellipse">
            <a:avLst/>
          </a:prstGeom>
          <a:solidFill>
            <a:schemeClr val="tx2">
              <a:alpha val="20000"/>
            </a:schemeClr>
          </a:solidFill>
          <a:ln w="38100">
            <a:noFill/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71FD4B-962A-C4D4-DF50-E0FB24A42E59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955695" y="1868850"/>
            <a:ext cx="1657866" cy="16578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E23080B4-D885-D103-0C74-68296E6C80E5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7945169" y="246146"/>
            <a:ext cx="866682" cy="866682"/>
          </a:xfrm>
          <a:prstGeom prst="ellipse">
            <a:avLst/>
          </a:prstGeom>
          <a:solidFill>
            <a:srgbClr val="065BBA">
              <a:alpha val="20000"/>
            </a:srgbClr>
          </a:solidFill>
          <a:ln w="38100">
            <a:noFill/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E36DEAF-2239-DDC1-1E5B-7A2E1F3CE8DA}"/>
              </a:ext>
            </a:extLst>
          </p:cNvPr>
          <p:cNvSpPr txBox="1">
            <a:spLocks/>
          </p:cNvSpPr>
          <p:nvPr/>
        </p:nvSpPr>
        <p:spPr>
          <a:xfrm>
            <a:off x="997260" y="150157"/>
            <a:ext cx="6798476" cy="463602"/>
          </a:xfrm>
          <a:prstGeom prst="rect">
            <a:avLst/>
          </a:prstGeom>
        </p:spPr>
        <p:txBody>
          <a:bodyPr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50" dirty="0">
                <a:solidFill>
                  <a:srgbClr val="002060"/>
                </a:solidFill>
                <a:latin typeface="Century Gothic" panose="020B0502020202020204" pitchFamily="34" charset="0"/>
              </a:rPr>
              <a:t>Decision-making representative (DMR)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E2F0AC8-1F1F-606E-8AA3-CE72C7B6B64D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8094603" y="395580"/>
            <a:ext cx="567815" cy="5678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65BBA"/>
            </a:solidFill>
          </a:ln>
        </p:spPr>
        <p:txBody>
          <a:bodyPr lIns="43875" tIns="43875" rIns="43875" bIns="43875" anchor="ctr" anchorCtr="0"/>
          <a:lstStyle>
            <a:defPPr>
              <a:defRPr lang="en-US"/>
            </a:defPPr>
            <a:lvl1pPr indent="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Calibri" panose="020F0502020204030204" pitchFamily="34" charset="0"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defRPr>
            </a:lvl1pPr>
            <a:lvl2pPr marL="144000" lvl="1" indent="-144000" defTabSz="457189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Font typeface="Calibri" panose="020F0502020204030204" pitchFamily="34" charset="0"/>
              <a:buChar char="•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2pPr>
            <a:lvl3pPr marL="288000" lvl="2" indent="-144000" defTabSz="514338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3pPr>
            <a:lvl4pPr marL="432000" lvl="3" indent="-144000" defTabSz="457189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Calibri" panose="020F0502020204030204" pitchFamily="34" charset="0"/>
              <a:buChar char="‒"/>
              <a:tabLst/>
              <a:defRPr sz="1200" b="0">
                <a:solidFill>
                  <a:schemeClr val="bg1"/>
                </a:solidFill>
                <a:cs typeface="Calibri" panose="020F0502020204030204" pitchFamily="34" charset="0"/>
              </a:defRPr>
            </a:lvl4pPr>
            <a:lvl5pPr marL="0" lvl="4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tabLst/>
              <a:defRPr sz="1200" b="1">
                <a:solidFill>
                  <a:schemeClr val="bg1"/>
                </a:solidFill>
              </a:defRPr>
            </a:lvl5pPr>
            <a:lvl6pPr marL="0" lvl="5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lvl="6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7pPr>
            <a:lvl8pPr marL="0" lvl="7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None/>
              <a:defRPr sz="1200" b="1">
                <a:solidFill>
                  <a:schemeClr val="bg1"/>
                </a:solidFill>
              </a:defRPr>
            </a:lvl8pPr>
            <a:lvl9pPr marL="0" lvl="8" indent="0" defTabSz="457189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Arial"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4" algn="ctr"/>
            <a:endParaRPr lang="en-IE" sz="73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3AAA5-B6D5-60A9-B8C6-32DF3217F3FB}"/>
              </a:ext>
            </a:extLst>
          </p:cNvPr>
          <p:cNvSpPr txBox="1"/>
          <p:nvPr/>
        </p:nvSpPr>
        <p:spPr>
          <a:xfrm>
            <a:off x="7789804" y="517770"/>
            <a:ext cx="1177412" cy="378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80000"/>
              </a:lnSpc>
              <a:spcAft>
                <a:spcPts val="450"/>
              </a:spcAft>
              <a:buClr>
                <a:srgbClr val="01A1DD"/>
              </a:buClr>
              <a:buSzPct val="80000"/>
            </a:pPr>
            <a:r>
              <a:rPr lang="en-IE" sz="3000" dirty="0">
                <a:solidFill>
                  <a:srgbClr val="065BBA"/>
                </a:solidFill>
                <a:latin typeface="Aptos Display" panose="020B0004020202020204" pitchFamily="34" charset="0"/>
              </a:rPr>
              <a:t>3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B291EF9-EF24-78FC-A083-852A7D9C86EA}"/>
              </a:ext>
            </a:extLst>
          </p:cNvPr>
          <p:cNvSpPr txBox="1">
            <a:spLocks/>
          </p:cNvSpPr>
          <p:nvPr/>
        </p:nvSpPr>
        <p:spPr>
          <a:xfrm>
            <a:off x="176784" y="679487"/>
            <a:ext cx="7903016" cy="41149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061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5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12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64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70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  <a:latin typeface="Century Gothic"/>
              </a:rPr>
              <a:t>Court appointment- </a:t>
            </a:r>
            <a:endParaRPr lang="en-US" dirty="0">
              <a:latin typeface="Century Gothic"/>
            </a:endParaRPr>
          </a:p>
          <a:p>
            <a:pPr marL="236855" lvl="1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Part 5 Circuit Court: </a:t>
            </a:r>
            <a:r>
              <a:rPr lang="en-GB" sz="1400" spc="-5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application by </a:t>
            </a:r>
            <a:r>
              <a:rPr lang="en-GB" sz="1400" i="1" spc="-5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any person with a bona fide interest in the welfare of the relevant person </a:t>
            </a:r>
            <a:r>
              <a:rPr lang="en-GB" sz="1400" spc="-5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or </a:t>
            </a:r>
            <a:endParaRPr lang="en-US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36855" lvl="1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Part 6 wardship court on review and discharge of a former ward</a:t>
            </a:r>
            <a:endParaRPr lang="en-US" sz="1400" dirty="0">
              <a:solidFill>
                <a:srgbClr val="002060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DSS is 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a party to court applications</a:t>
            </a: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Courier New" panose="02070309020205020404" pitchFamily="49" charset="0"/>
              <a:buChar char="o"/>
            </a:pPr>
            <a:r>
              <a:rPr lang="en-GB" sz="1400" spc="-5" dirty="0">
                <a:latin typeface="Century Gothic"/>
                <a:cs typeface="Century Gothic"/>
              </a:rPr>
              <a:t>Court Rules set out the process</a:t>
            </a:r>
            <a:r>
              <a:rPr lang="en-GB" sz="1400" spc="-5" dirty="0">
                <a:latin typeface="Century Gothic"/>
              </a:rPr>
              <a:t>; </a:t>
            </a:r>
          </a:p>
          <a:p>
            <a:pPr marL="0" indent="0">
              <a:lnSpc>
                <a:spcPts val="1800"/>
              </a:lnSpc>
              <a:spcAft>
                <a:spcPts val="375"/>
              </a:spcAft>
              <a:buNone/>
            </a:pPr>
            <a:r>
              <a:rPr lang="en-GB" sz="1400" spc="-5" dirty="0">
                <a:latin typeface="Century Gothic"/>
                <a:cs typeface="Century Gothic"/>
              </a:rPr>
              <a:t>     </a:t>
            </a:r>
            <a:r>
              <a:rPr lang="en-GB" sz="1400" spc="-5" dirty="0">
                <a:latin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Courts Service: information about applications to court</a:t>
            </a:r>
            <a:endParaRPr lang="en-GB" sz="1400" spc="-5" dirty="0">
              <a:latin typeface="Century Gothic"/>
            </a:endParaRPr>
          </a:p>
          <a:p>
            <a:pPr marL="236855" lvl="1">
              <a:lnSpc>
                <a:spcPts val="1800"/>
              </a:lnSpc>
              <a:spcAft>
                <a:spcPts val="375"/>
              </a:spcAft>
            </a:pP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Courier New" panose="02070309020205020404" pitchFamily="49" charset="0"/>
              <a:buChar char="o"/>
            </a:pPr>
            <a:r>
              <a:rPr lang="en-GB" sz="1400" spc="-5" dirty="0">
                <a:latin typeface="Century Gothic"/>
                <a:cs typeface="Century Gothic"/>
              </a:rPr>
              <a:t>The court may make a declaration about the person’s capacity:</a:t>
            </a:r>
          </a:p>
          <a:p>
            <a:pPr marL="236855" lvl="1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relevant person lacks capacity unless assisted by a co-decision-maker</a:t>
            </a:r>
          </a:p>
          <a:p>
            <a:pPr marL="236855" lvl="1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relevant person lacks capacity even if a co-decision-maker were made available</a:t>
            </a:r>
          </a:p>
          <a:p>
            <a:pPr marL="236855" lvl="1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GB" sz="1400" spc="-5" dirty="0">
                <a:latin typeface="Century Gothic"/>
                <a:cs typeface="Century Gothic"/>
              </a:rPr>
              <a:t>this declaration is kept under review by Circuit Court every 12 or 36 months </a:t>
            </a:r>
          </a:p>
          <a:p>
            <a:pPr marL="236855" lvl="1">
              <a:lnSpc>
                <a:spcPts val="1800"/>
              </a:lnSpc>
              <a:spcAft>
                <a:spcPts val="375"/>
              </a:spcAft>
            </a:pPr>
            <a:endParaRPr lang="en-GB" sz="1400" spc="-5" dirty="0">
              <a:latin typeface="Century Gothic"/>
              <a:cs typeface="Century Gothic"/>
            </a:endParaRP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Courier New" panose="02070309020205020404" pitchFamily="49" charset="0"/>
              <a:buChar char="o"/>
            </a:pPr>
            <a:r>
              <a:rPr lang="en-GB" sz="1400" spc="-5" dirty="0">
                <a:latin typeface="Century Gothic"/>
                <a:cs typeface="Century Gothic"/>
              </a:rPr>
              <a:t>Court may make a decision-making representation order, appointing a DMR</a:t>
            </a: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27965" indent="-227965">
              <a:lnSpc>
                <a:spcPts val="1800"/>
              </a:lnSpc>
              <a:spcAft>
                <a:spcPts val="375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9F40A12-9543-0F8E-7DF9-88BF9A65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48" y="2132265"/>
            <a:ext cx="980161" cy="98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23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255" y="114300"/>
            <a:ext cx="8145623" cy="28613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lang="en-US" sz="1800" dirty="0">
                <a:solidFill>
                  <a:srgbClr val="002060"/>
                </a:solidFill>
              </a:rPr>
              <a:t>Decision-making representation order (DMRO)</a:t>
            </a:r>
            <a:endParaRPr sz="1800" spc="-8" dirty="0">
              <a:solidFill>
                <a:srgbClr val="00206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540" y="400436"/>
            <a:ext cx="8153506" cy="474889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400" dirty="0">
                <a:latin typeface="Century Gothic" panose="020B0502020202020204" pitchFamily="34" charset="0"/>
              </a:rPr>
              <a:t>Court has regard to matters including: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</a:rPr>
              <a:t>will and preferences of the relevant person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</a:rPr>
              <a:t>desirability of preserving family relationships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</a:rPr>
              <a:t>any conflict of interest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</a:rPr>
              <a:t>complexity of decisions and expertise available to DMR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GB" sz="1400" dirty="0">
              <a:latin typeface="Century Gothic" panose="020B0502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400" u="sng" dirty="0">
                <a:solidFill>
                  <a:srgbClr val="022E5D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‘Joan Doe’ v. HSE </a:t>
            </a:r>
            <a:r>
              <a:rPr lang="en-GB" sz="1400" dirty="0">
                <a:solidFill>
                  <a:srgbClr val="022E5D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Dublin Circuit Court, 8 December 2023 </a:t>
            </a:r>
            <a:endParaRPr lang="en-GB" sz="1400" dirty="0">
              <a:solidFill>
                <a:srgbClr val="022E5D"/>
              </a:solidFill>
              <a:latin typeface="Century Gothic" panose="020B0502020202020204" pitchFamily="34" charset="0"/>
            </a:endParaRP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400" dirty="0">
                <a:latin typeface="Century Gothic" panose="020B0502020202020204" pitchFamily="34" charset="0"/>
              </a:rPr>
              <a:t>Where no suitable, willing DMR, court shall seek nominations from the DSS panel</a:t>
            </a: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400" dirty="0">
                <a:latin typeface="Century Gothic" panose="020B0502020202020204" pitchFamily="34" charset="0"/>
              </a:rPr>
              <a:t>Court may include limitations and conditions in DMRO as appropriate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400" u="sng" dirty="0">
                <a:solidFill>
                  <a:srgbClr val="022E5D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</a:t>
            </a:r>
            <a:r>
              <a:rPr lang="en-GB" sz="1400" u="sng" dirty="0">
                <a:solidFill>
                  <a:srgbClr val="D71D5D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400" u="sng" dirty="0">
                <a:solidFill>
                  <a:srgbClr val="022E5D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Matter of AB  </a:t>
            </a:r>
            <a:r>
              <a:rPr lang="en-GB" sz="1400" u="sng" dirty="0">
                <a:latin typeface="Century Gothic" panose="020B0502020202020204" pitchFamily="34" charset="0"/>
              </a:rPr>
              <a:t>Dublin Circuit Court, 9 October 2024   </a:t>
            </a: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400" dirty="0">
                <a:latin typeface="Century Gothic" panose="020B0502020202020204" pitchFamily="34" charset="0"/>
              </a:rPr>
              <a:t>Court may appoint more than one DMR</a:t>
            </a: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400" dirty="0">
                <a:latin typeface="Century Gothic" panose="020B0502020202020204" pitchFamily="34" charset="0"/>
              </a:rPr>
              <a:t>Provisions for re-entry, variation and discharge</a:t>
            </a: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400" spc="-4" dirty="0">
                <a:latin typeface="Century Gothic"/>
                <a:cs typeface="Century Gothic"/>
              </a:rPr>
              <a:t>DMRO  representation order is sent to the Decision Support Service for registration and supervision of reporting duties. </a:t>
            </a:r>
          </a:p>
          <a:p>
            <a:endParaRPr lang="en-GB" sz="1500" dirty="0">
              <a:latin typeface="Century Gothic" panose="020B0502020202020204" pitchFamily="34" charset="0"/>
            </a:endParaRPr>
          </a:p>
          <a:p>
            <a:endParaRPr lang="en-GB" sz="150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5DBC4-2B96-226D-89A1-BB1381EC6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087" y="345685"/>
            <a:ext cx="1409340" cy="1566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60346-ED34-AEAF-3604-3491E6941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3043" y="2457450"/>
            <a:ext cx="1640348" cy="165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DEA4-A564-F842-9736-E5CEC230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96"/>
            <a:ext cx="9039629" cy="32316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Functions of DMR</a:t>
            </a: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0B007C39-41EE-834D-9909-EDB42F0BC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9" y="1166529"/>
            <a:ext cx="2372194" cy="2372194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2E91885-35DD-584E-B960-DC7DDBA8E560}"/>
              </a:ext>
            </a:extLst>
          </p:cNvPr>
          <p:cNvSpPr txBox="1">
            <a:spLocks/>
          </p:cNvSpPr>
          <p:nvPr/>
        </p:nvSpPr>
        <p:spPr>
          <a:xfrm>
            <a:off x="602103" y="1756488"/>
            <a:ext cx="1969647" cy="1329612"/>
          </a:xfrm>
        </p:spPr>
        <p:txBody>
          <a:bodyPr anchor="ctr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061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5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120000"/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64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70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350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C27D1329-83E4-F94F-BEF9-5EAF7DDA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412" y="1217920"/>
            <a:ext cx="2372194" cy="2372194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316E48AA-7108-1947-8DF0-38EC554D0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758" y="1235197"/>
            <a:ext cx="2315495" cy="2315495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47AE7525-5CBD-5C46-93DD-F892B9415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35" y="1121800"/>
            <a:ext cx="2372194" cy="2372194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2270B25-25F7-6F4E-A2F1-1875E5A80E84}"/>
              </a:ext>
            </a:extLst>
          </p:cNvPr>
          <p:cNvSpPr txBox="1">
            <a:spLocks/>
          </p:cNvSpPr>
          <p:nvPr/>
        </p:nvSpPr>
        <p:spPr>
          <a:xfrm>
            <a:off x="2630459" y="1643092"/>
            <a:ext cx="1969647" cy="1443008"/>
          </a:xfrm>
        </p:spPr>
        <p:txBody>
          <a:bodyPr anchor="ctr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061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5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120000"/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64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70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350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CC5BB88-15D1-0241-84B2-40E545F6E9B0}"/>
              </a:ext>
            </a:extLst>
          </p:cNvPr>
          <p:cNvSpPr txBox="1">
            <a:spLocks/>
          </p:cNvSpPr>
          <p:nvPr/>
        </p:nvSpPr>
        <p:spPr>
          <a:xfrm>
            <a:off x="6808502" y="1643092"/>
            <a:ext cx="1969647" cy="1443008"/>
          </a:xfrm>
        </p:spPr>
        <p:txBody>
          <a:bodyPr anchor="ctr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061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5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120000"/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64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70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125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96EBBF-013F-4CBC-AAD9-8D841CF4815E}"/>
              </a:ext>
            </a:extLst>
          </p:cNvPr>
          <p:cNvSpPr txBox="1"/>
          <p:nvPr/>
        </p:nvSpPr>
        <p:spPr>
          <a:xfrm>
            <a:off x="2857030" y="1685744"/>
            <a:ext cx="171890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500" dirty="0">
                <a:latin typeface="Century Gothic" panose="020B0502020202020204" pitchFamily="34" charset="0"/>
              </a:rPr>
              <a:t>Ascertain and assist with  communication of will and preferences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529868-0475-45D1-BE88-15CA3D7B1ED5}"/>
              </a:ext>
            </a:extLst>
          </p:cNvPr>
          <p:cNvSpPr txBox="1"/>
          <p:nvPr/>
        </p:nvSpPr>
        <p:spPr>
          <a:xfrm flipH="1">
            <a:off x="879434" y="1696191"/>
            <a:ext cx="135585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latin typeface="Century Gothic" panose="020B0502020202020204" pitchFamily="34" charset="0"/>
              </a:rPr>
              <a:t>Authority is based on court order; restrictions apply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5B337A-04B4-47AA-82A6-099E88A50341}"/>
              </a:ext>
            </a:extLst>
          </p:cNvPr>
          <p:cNvSpPr txBox="1"/>
          <p:nvPr/>
        </p:nvSpPr>
        <p:spPr>
          <a:xfrm flipH="1">
            <a:off x="7186196" y="1660303"/>
            <a:ext cx="144768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latin typeface="Century Gothic" panose="020B0502020202020204" pitchFamily="34" charset="0"/>
              </a:rPr>
              <a:t>DMR keeps accounts and submits reports to the DSS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2EDC13-FFAD-7F6A-2DC9-1D532990E286}"/>
              </a:ext>
            </a:extLst>
          </p:cNvPr>
          <p:cNvSpPr/>
          <p:nvPr/>
        </p:nvSpPr>
        <p:spPr>
          <a:xfrm>
            <a:off x="-462432" y="457295"/>
            <a:ext cx="51028" cy="64199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54000" rIns="81000" bIns="81000" rtlCol="0" anchor="t" anchorCtr="0"/>
          <a:lstStyle/>
          <a:p>
            <a:pPr algn="l"/>
            <a:endParaRPr lang="en-IE" sz="9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51ABE-D211-4A18-3EC0-21EB080C2473}"/>
              </a:ext>
            </a:extLst>
          </p:cNvPr>
          <p:cNvSpPr txBox="1"/>
          <p:nvPr/>
        </p:nvSpPr>
        <p:spPr>
          <a:xfrm flipH="1">
            <a:off x="5050101" y="1578756"/>
            <a:ext cx="135585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latin typeface="Century Gothic" panose="020B0502020202020204" pitchFamily="34" charset="0"/>
              </a:rPr>
              <a:t>Make decisions on behalf of &amp; act as agent for the relevant person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CD818A-A5D8-C67B-44FE-1F6E65FD6133}"/>
              </a:ext>
            </a:extLst>
          </p:cNvPr>
          <p:cNvSpPr/>
          <p:nvPr/>
        </p:nvSpPr>
        <p:spPr>
          <a:xfrm>
            <a:off x="611282" y="3554291"/>
            <a:ext cx="8314920" cy="100247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GB" sz="1013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DMR</a:t>
            </a:r>
            <a:r>
              <a:rPr lang="en-GB" sz="1200" b="1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may not make decisions about refusal or discontinuation of life-sustaining treatment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May not prohibit contact by another person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DMRO may not authorise restraint or detention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Section 43: specific provision must be made for gifts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I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5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0AD55-7352-0535-5388-837EB273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E8C9-6E69-D704-A267-2A860B32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26" y="69875"/>
            <a:ext cx="6938415" cy="923330"/>
          </a:xfrm>
        </p:spPr>
        <p:txBody>
          <a:bodyPr/>
          <a:lstStyle/>
          <a:p>
            <a:br>
              <a:rPr lang="en-GB" sz="1500" spc="-4" dirty="0">
                <a:solidFill>
                  <a:srgbClr val="002060"/>
                </a:solidFill>
              </a:rPr>
            </a:br>
            <a:r>
              <a:rPr lang="en-GB" sz="1500" dirty="0">
                <a:solidFill>
                  <a:srgbClr val="002060"/>
                </a:solidFill>
              </a:rPr>
              <a:t>Part 6 review and discharge of current wards of court by the wardship court</a:t>
            </a:r>
            <a:br>
              <a:rPr lang="en-GB" sz="1500" dirty="0">
                <a:solidFill>
                  <a:srgbClr val="002060"/>
                </a:solidFill>
              </a:rPr>
            </a:br>
            <a:br>
              <a:rPr lang="en-GB" sz="1500" dirty="0">
                <a:solidFill>
                  <a:srgbClr val="002060"/>
                </a:solidFill>
              </a:rPr>
            </a:br>
            <a:r>
              <a:rPr lang="en-GB" sz="1500" dirty="0">
                <a:solidFill>
                  <a:srgbClr val="002060"/>
                </a:solidFill>
              </a:rPr>
              <a:t> </a:t>
            </a:r>
            <a:endParaRPr lang="en-IE" sz="1500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F3E47-28D0-ABB6-204F-E6DC415EC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016" y="623873"/>
            <a:ext cx="8895968" cy="4909036"/>
          </a:xfrm>
        </p:spPr>
        <p:txBody>
          <a:bodyPr/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350" dirty="0">
                <a:latin typeface="Century Gothic" panose="020B0502020202020204" pitchFamily="34" charset="0"/>
              </a:rPr>
              <a:t>All adult wards must be discharged from wardship within 3 years of commencement by 26 April 2026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GB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350" dirty="0">
                <a:latin typeface="Century Gothic" panose="020B0502020202020204" pitchFamily="34" charset="0"/>
              </a:rPr>
              <a:t>Minor wards must be discharged from wardship within 6 months of 18th birthday </a:t>
            </a:r>
            <a:r>
              <a:rPr lang="en-IE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IE" sz="135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IE" sz="1350" dirty="0">
                <a:latin typeface="Century Gothic" panose="020B0502020202020204" pitchFamily="34" charset="0"/>
              </a:rPr>
              <a:t>Office of Wards of Court manages applications:</a:t>
            </a:r>
            <a:endParaRPr lang="en-GB" sz="1350" dirty="0">
              <a:latin typeface="Century Gothic" panose="020B0502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Discharge Process</a:t>
            </a:r>
            <a:endParaRPr lang="en-GB" sz="135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DSS has collaborated on information and events for wards, committees and families</a:t>
            </a:r>
          </a:p>
          <a:p>
            <a:pPr lvl="1"/>
            <a:endParaRPr lang="en-GB" sz="135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214313" lvl="1" indent="-214313">
              <a:buSzPct val="80000"/>
              <a:buFont typeface="Courier New" panose="02070309020205020404" pitchFamily="49" charset="0"/>
              <a:buChar char="o"/>
            </a:pPr>
            <a:r>
              <a:rPr lang="en-IE" sz="1350" dirty="0">
                <a:latin typeface="Century Gothic" panose="020B0502020202020204" pitchFamily="34" charset="0"/>
              </a:rPr>
              <a:t>Wardship court may make declarations and orders similar to the court under Part 5</a:t>
            </a:r>
          </a:p>
          <a:p>
            <a:pPr marL="0" lvl="1">
              <a:buSzPct val="80000"/>
            </a:pPr>
            <a:endParaRPr lang="en-GB" sz="135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350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E" sz="1400" dirty="0">
                <a:latin typeface="Century Gothic" panose="020B0502020202020204" pitchFamily="34" charset="0"/>
              </a:rPr>
              <a:t>An order of the wardship court  detaining a person </a:t>
            </a:r>
            <a:r>
              <a:rPr lang="en-IE" sz="1400" b="1" dirty="0">
                <a:latin typeface="Century Gothic" panose="020B0502020202020204" pitchFamily="34" charset="0"/>
              </a:rPr>
              <a:t>in an approved centre or other institution </a:t>
            </a:r>
            <a:r>
              <a:rPr lang="en-IE" sz="1400" dirty="0">
                <a:latin typeface="Century Gothic" panose="020B0502020202020204" pitchFamily="34" charset="0"/>
              </a:rPr>
              <a:t>on commencement of the Act shall be reviewed by the wardship court </a:t>
            </a:r>
            <a:r>
              <a:rPr lang="en-IE" sz="1400" b="1" dirty="0">
                <a:latin typeface="Century Gothic" panose="020B0502020202020204" pitchFamily="34" charset="0"/>
              </a:rPr>
              <a:t>as soon as possible</a:t>
            </a:r>
            <a:r>
              <a:rPr lang="en-IE" sz="1400" dirty="0">
                <a:latin typeface="Century Gothic" panose="020B0502020202020204" pitchFamily="34" charset="0"/>
              </a:rPr>
              <a:t>. </a:t>
            </a:r>
          </a:p>
          <a:p>
            <a:endParaRPr lang="en-IE" sz="15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IE" sz="1400" dirty="0">
                <a:latin typeface="Century Gothic" panose="020B0502020202020204" pitchFamily="34" charset="0"/>
              </a:rPr>
              <a:t>High Court has ruled against new detention orders in wardship: if the ward was not detained at the time of commencement, the court wardship court may not now detain (</a:t>
            </a:r>
            <a:r>
              <a:rPr lang="en-IE" sz="1400" u="sng" dirty="0">
                <a:solidFill>
                  <a:srgbClr val="022E5D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the Matter of KK</a:t>
            </a:r>
            <a:r>
              <a:rPr lang="en-IE" sz="1400" dirty="0">
                <a:solidFill>
                  <a:srgbClr val="022E5D"/>
                </a:solidFill>
                <a:latin typeface="Century Gothic" panose="020B0502020202020204" pitchFamily="34" charset="0"/>
              </a:rPr>
              <a:t>, </a:t>
            </a:r>
            <a:r>
              <a:rPr lang="en-IE" sz="1400" dirty="0">
                <a:latin typeface="Century Gothic" panose="020B0502020202020204" pitchFamily="34" charset="0"/>
              </a:rPr>
              <a:t>7 June 2023 and </a:t>
            </a:r>
            <a:r>
              <a:rPr lang="en-IE" sz="1400" dirty="0">
                <a:solidFill>
                  <a:srgbClr val="022E5D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 of Appeal</a:t>
            </a:r>
            <a:r>
              <a:rPr lang="en-IE" sz="1400" dirty="0">
                <a:latin typeface="Century Gothic" panose="020B0502020202020204" pitchFamily="34" charset="0"/>
              </a:rPr>
              <a:t>, 11 October 2024)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IE" sz="15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IE" sz="15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IE" sz="15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IE" sz="15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endParaRPr lang="en-IE" sz="105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endParaRPr lang="en-IE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CE6D8-EC42-101A-2234-6CC8FD08E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549" y="1392951"/>
            <a:ext cx="1378694" cy="11787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F853FE-3F44-CC0D-536D-067C0323CEA1}"/>
              </a:ext>
            </a:extLst>
          </p:cNvPr>
          <p:cNvSpPr txBox="1">
            <a:spLocks/>
          </p:cNvSpPr>
          <p:nvPr/>
        </p:nvSpPr>
        <p:spPr>
          <a:xfrm>
            <a:off x="345826" y="2590139"/>
            <a:ext cx="463667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EE5467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defTabSz="914400"/>
            <a:r>
              <a:rPr lang="en-GB" sz="1500" dirty="0">
                <a:solidFill>
                  <a:srgbClr val="002060"/>
                </a:solidFill>
              </a:rPr>
              <a:t>Part 10  review of detention orders in wardship</a:t>
            </a:r>
            <a:endParaRPr lang="en-IE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73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CBB7-9A3D-8F1C-ADF6-A8D43FBE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25" y="367459"/>
            <a:ext cx="8167950" cy="307777"/>
          </a:xfrm>
        </p:spPr>
        <p:txBody>
          <a:bodyPr/>
          <a:lstStyle/>
          <a:p>
            <a:pPr algn="ctr"/>
            <a:r>
              <a:rPr lang="en-IE" sz="2000" dirty="0">
                <a:solidFill>
                  <a:srgbClr val="002060"/>
                </a:solidFill>
              </a:rPr>
              <a:t>Enduring Power of Attorney: new 2-stage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5399C-C648-6FB5-39E1-E82CA1CF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88168-9E77-4074-BAD8-651D5DA5F2FF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CEBCBEE-976D-2BCB-8B62-4DCE3FF4D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0929532"/>
              </p:ext>
            </p:extLst>
          </p:nvPr>
        </p:nvGraphicFramePr>
        <p:xfrm>
          <a:off x="372035" y="1203513"/>
          <a:ext cx="8399930" cy="3127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132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C071-5D69-51EF-7F7D-C4FAC8F2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736" y="393945"/>
            <a:ext cx="5952117" cy="276999"/>
          </a:xfrm>
        </p:spPr>
        <p:txBody>
          <a:bodyPr/>
          <a:lstStyle/>
          <a:p>
            <a:r>
              <a:rPr lang="en-IE" sz="1800" dirty="0">
                <a:solidFill>
                  <a:srgbClr val="002060"/>
                </a:solidFill>
              </a:rPr>
              <a:t>DSS ‘digital first’ approach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78443-FAB0-A0A1-8233-AAA17771B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692" y="1268001"/>
            <a:ext cx="8827308" cy="4662815"/>
          </a:xfrm>
        </p:spPr>
        <p:txBody>
          <a:bodyPr wrap="square" lIns="0" tIns="0" rIns="0" bIns="0" anchor="t">
            <a:spAutoFit/>
          </a:bodyPr>
          <a:lstStyle/>
          <a:p>
            <a:endParaRPr lang="en-IE" sz="1500" dirty="0">
              <a:latin typeface="Century Gothic" panose="020B0502020202020204" pitchFamily="34" charset="0"/>
            </a:endParaRPr>
          </a:p>
          <a:p>
            <a:pPr marL="257175" lvl="2" indent="-257175">
              <a:buFont typeface="Courier New" panose="02070309020205020404" pitchFamily="49" charset="0"/>
              <a:buChar char="o"/>
            </a:pPr>
            <a:r>
              <a:rPr lang="en-IE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Director may certify an electronic copy as a true copy </a:t>
            </a:r>
          </a:p>
          <a:p>
            <a:pPr marL="0" lvl="2" indent="-257175">
              <a:buFont typeface="Arial" panose="020B0604020202020204" pitchFamily="34" charset="0"/>
              <a:buChar char="•"/>
            </a:pPr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57175" lvl="2" indent="-257175">
              <a:buFont typeface="Courier New" panose="02070309020205020404" pitchFamily="49" charset="0"/>
              <a:buChar char="o"/>
            </a:pPr>
            <a:r>
              <a:rPr lang="en-IE" sz="1500" dirty="0">
                <a:latin typeface="Century Gothic" panose="020B0502020202020204" pitchFamily="34" charset="0"/>
              </a:rPr>
              <a:t>An applicant can open secure authenticated portal MyDSS account to complete forms unique to the applicant, access supporting documents, upload and submit for registration</a:t>
            </a:r>
          </a:p>
          <a:p>
            <a:pPr marL="0" lvl="2"/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57175" lvl="2" indent="-257175">
              <a:buFont typeface="Courier New" panose="02070309020205020404" pitchFamily="49" charset="0"/>
              <a:buChar char="o"/>
            </a:pPr>
            <a:r>
              <a:rPr lang="en-IE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‘Digital first but not digital only’</a:t>
            </a:r>
            <a:r>
              <a:rPr lang="en-IE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; alternatives are provided to facilitate accessibility issues</a:t>
            </a:r>
          </a:p>
          <a:p>
            <a:pPr marL="257175" lvl="2" indent="-257175">
              <a:buFont typeface="Courier New" panose="02070309020205020404" pitchFamily="49" charset="0"/>
              <a:buChar char="o"/>
            </a:pPr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57175" lvl="2" indent="-257175">
              <a:buFont typeface="Courier New" panose="02070309020205020404" pitchFamily="49" charset="0"/>
              <a:buChar char="o"/>
            </a:pPr>
            <a:r>
              <a:rPr lang="en-IE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DSS Accessibility Policy (July 2024): to focus supports where needed </a:t>
            </a:r>
          </a:p>
          <a:p>
            <a:pPr marL="257175" lvl="2" indent="-257175">
              <a:buFont typeface="Courier New" panose="02070309020205020404" pitchFamily="49" charset="0"/>
              <a:buChar char="o"/>
            </a:pPr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57175" lvl="2" indent="-257175">
              <a:buFont typeface="Courier New" panose="02070309020205020404" pitchFamily="49" charset="0"/>
              <a:buChar char="o"/>
            </a:pPr>
            <a:r>
              <a:rPr lang="en-IE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Dedicated EPA helpdesk in place since September 2024</a:t>
            </a:r>
          </a:p>
          <a:p>
            <a:pPr marL="0" lvl="2"/>
            <a:endParaRPr lang="en-IE" sz="15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lvl="2"/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57175" lvl="2" indent="-257175">
              <a:buFont typeface="Courier New" panose="02070309020205020404" pitchFamily="49" charset="0"/>
              <a:buChar char="o"/>
            </a:pPr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lvl="2"/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2"/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2"/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2"/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endParaRPr lang="en-IE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2"/>
            <a:endParaRPr lang="en-IE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34F0B-4439-36F3-F150-0158EB42E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618" y="121604"/>
            <a:ext cx="966790" cy="98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99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6588" y="174844"/>
            <a:ext cx="7414877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lang="en-GB" spc="-4" dirty="0">
                <a:solidFill>
                  <a:srgbClr val="002060"/>
                </a:solidFill>
              </a:rPr>
              <a:t>EPA: New supervision and reporting requirements </a:t>
            </a:r>
            <a:endParaRPr spc="-8" dirty="0">
              <a:solidFill>
                <a:srgbClr val="00206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8356" y="1071119"/>
            <a:ext cx="8547287" cy="3951082"/>
          </a:xfrm>
          <a:prstGeom prst="rect">
            <a:avLst/>
          </a:prstGeom>
        </p:spPr>
        <p:txBody>
          <a:bodyPr vert="horz" wrap="square" lIns="0" tIns="64770" rIns="0" bIns="0" rtlCol="0" anchor="t">
            <a:spAutoFit/>
          </a:bodyPr>
          <a:lstStyle/>
          <a:p>
            <a:pPr marL="9525">
              <a:lnSpc>
                <a:spcPct val="90000"/>
              </a:lnSpc>
              <a:spcBef>
                <a:spcPts val="510"/>
              </a:spcBef>
            </a:pPr>
            <a:r>
              <a:rPr lang="en-IE" sz="1400" dirty="0">
                <a:latin typeface="Century Gothic"/>
                <a:cs typeface="Century Gothic"/>
              </a:rPr>
              <a:t>After second stage acceptance of notification, attorney must :</a:t>
            </a:r>
          </a:p>
          <a:p>
            <a:pPr marL="9525">
              <a:lnSpc>
                <a:spcPct val="90000"/>
              </a:lnSpc>
              <a:spcBef>
                <a:spcPts val="510"/>
              </a:spcBef>
            </a:pPr>
            <a:endParaRPr lang="en-GB" sz="1400" dirty="0">
              <a:latin typeface="Century Gothic"/>
              <a:cs typeface="Century Gothic"/>
            </a:endParaRPr>
          </a:p>
          <a:p>
            <a:pPr marL="223838" indent="-214313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IE" sz="1400" dirty="0">
                <a:latin typeface="Century Gothic"/>
                <a:cs typeface="Century Gothic"/>
              </a:rPr>
              <a:t>Submit- within 12 months and annually- a  report to the DSS on performance of functions to include details of expenses and remuneration</a:t>
            </a:r>
          </a:p>
          <a:p>
            <a:pPr marL="9525">
              <a:lnSpc>
                <a:spcPct val="90000"/>
              </a:lnSpc>
              <a:spcBef>
                <a:spcPts val="510"/>
              </a:spcBef>
            </a:pPr>
            <a:endParaRPr lang="en-IE" sz="1400" dirty="0">
              <a:latin typeface="Century Gothic"/>
              <a:cs typeface="Century Gothic"/>
            </a:endParaRPr>
          </a:p>
          <a:p>
            <a:pPr marL="223838" indent="-214313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IE" sz="1400" dirty="0">
                <a:latin typeface="Century Gothic"/>
                <a:cs typeface="Century Gothic"/>
              </a:rPr>
              <a:t>Additionally, if authorised in respect of property and affairs:</a:t>
            </a:r>
          </a:p>
          <a:p>
            <a:pPr marL="638175" lvl="1" indent="-285750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latin typeface="Century Gothic"/>
                <a:cs typeface="Century Gothic"/>
              </a:rPr>
              <a:t>submit within 3 months a schedule of assets and liabilities, and projections of income and expenditure</a:t>
            </a:r>
          </a:p>
          <a:p>
            <a:pPr marL="638175" lvl="1" indent="-285750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latin typeface="Century Gothic"/>
                <a:cs typeface="Century Gothic"/>
              </a:rPr>
              <a:t>keep accounts and financial records and make these available for inspection by the DSS </a:t>
            </a:r>
          </a:p>
          <a:p>
            <a:pPr marL="352425" lvl="1">
              <a:lnSpc>
                <a:spcPct val="90000"/>
              </a:lnSpc>
              <a:spcBef>
                <a:spcPts val="510"/>
              </a:spcBef>
            </a:pPr>
            <a:endParaRPr lang="en-IE" sz="1400" dirty="0">
              <a:latin typeface="Century Gothic"/>
              <a:cs typeface="Century Gothic"/>
            </a:endParaRPr>
          </a:p>
          <a:p>
            <a:pPr marL="223838" indent="-214313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IE" sz="1400" dirty="0">
                <a:latin typeface="Century Gothic"/>
                <a:cs typeface="Century Gothic"/>
              </a:rPr>
              <a:t>If reporting is incomplete, Director may determine that the attorney should no longer act and remove from the register</a:t>
            </a:r>
          </a:p>
          <a:p>
            <a:pPr marL="638175" lvl="1" indent="-285750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latin typeface="Century Gothic"/>
              </a:rPr>
              <a:t>determination may be appealed to the Circuit Court</a:t>
            </a:r>
          </a:p>
          <a:p>
            <a:pPr marL="352425" lvl="1">
              <a:lnSpc>
                <a:spcPct val="90000"/>
              </a:lnSpc>
              <a:spcBef>
                <a:spcPts val="510"/>
              </a:spcBef>
            </a:pPr>
            <a:endParaRPr lang="en-IE" sz="1400" dirty="0">
              <a:latin typeface="Century Gothic"/>
            </a:endParaRPr>
          </a:p>
          <a:p>
            <a:pPr marL="9525">
              <a:lnSpc>
                <a:spcPct val="90000"/>
              </a:lnSpc>
              <a:spcBef>
                <a:spcPts val="510"/>
              </a:spcBef>
            </a:pPr>
            <a:endParaRPr lang="en-IE" sz="1400" dirty="0">
              <a:latin typeface="Century Gothic"/>
              <a:cs typeface="Century Gothic"/>
            </a:endParaRPr>
          </a:p>
          <a:p>
            <a:pPr marL="223838" indent="-214313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endParaRPr sz="1500" dirty="0">
              <a:latin typeface="Century Gothic"/>
              <a:cs typeface="Century Gothic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D36218E-2619-0D2E-0C75-158287792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6" y="369392"/>
            <a:ext cx="1018169" cy="10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3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76BCACB4-523E-FC40-A318-BF3C16F0E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9" y="1107315"/>
            <a:ext cx="6254617" cy="14287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419" y="457200"/>
            <a:ext cx="701373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spc="-4" dirty="0">
                <a:solidFill>
                  <a:srgbClr val="002060"/>
                </a:solidFill>
              </a:rPr>
              <a:t>Assisted</a:t>
            </a:r>
            <a:r>
              <a:rPr spc="-15" dirty="0">
                <a:solidFill>
                  <a:srgbClr val="002060"/>
                </a:solidFill>
              </a:rPr>
              <a:t> </a:t>
            </a:r>
            <a:r>
              <a:rPr spc="-4" dirty="0">
                <a:solidFill>
                  <a:srgbClr val="002060"/>
                </a:solidFill>
              </a:rPr>
              <a:t>Decision</a:t>
            </a:r>
            <a:r>
              <a:rPr lang="en-GB" spc="-19" dirty="0">
                <a:solidFill>
                  <a:srgbClr val="002060"/>
                </a:solidFill>
              </a:rPr>
              <a:t>-</a:t>
            </a:r>
            <a:r>
              <a:rPr dirty="0">
                <a:solidFill>
                  <a:srgbClr val="002060"/>
                </a:solidFill>
              </a:rPr>
              <a:t>Making</a:t>
            </a:r>
            <a:r>
              <a:rPr spc="-23" dirty="0">
                <a:solidFill>
                  <a:srgbClr val="002060"/>
                </a:solidFill>
              </a:rPr>
              <a:t> </a:t>
            </a:r>
            <a:r>
              <a:rPr spc="-4" dirty="0">
                <a:solidFill>
                  <a:srgbClr val="002060"/>
                </a:solidFill>
              </a:rPr>
              <a:t>(Capacity)</a:t>
            </a:r>
            <a:r>
              <a:rPr spc="-26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Act</a:t>
            </a:r>
            <a:r>
              <a:rPr spc="-23" dirty="0">
                <a:solidFill>
                  <a:srgbClr val="002060"/>
                </a:solidFill>
              </a:rPr>
              <a:t> </a:t>
            </a:r>
            <a:r>
              <a:rPr spc="-4" dirty="0">
                <a:solidFill>
                  <a:srgbClr val="002060"/>
                </a:solidFill>
              </a:rPr>
              <a:t>2015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455" y="2696445"/>
            <a:ext cx="6576200" cy="16345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3361" indent="-214313">
              <a:buFont typeface="Courier New" panose="02070309020205020404" pitchFamily="49" charset="0"/>
              <a:buChar char="o"/>
              <a:tabLst>
                <a:tab pos="202883" algn="l"/>
              </a:tabLst>
            </a:pPr>
            <a:r>
              <a:rPr sz="1200" spc="-4" dirty="0">
                <a:latin typeface="Century Gothic" panose="020B0502020202020204" pitchFamily="34" charset="0"/>
                <a:cs typeface="Century Gothic"/>
              </a:rPr>
              <a:t>Signed </a:t>
            </a:r>
            <a:r>
              <a:rPr lang="en-IE" sz="1200" spc="-4" dirty="0">
                <a:latin typeface="Century Gothic" panose="020B0502020202020204" pitchFamily="34" charset="0"/>
                <a:cs typeface="Century Gothic"/>
              </a:rPr>
              <a:t>into </a:t>
            </a:r>
            <a:r>
              <a:rPr lang="en-IE" sz="1200" dirty="0">
                <a:latin typeface="Century Gothic" panose="020B0502020202020204" pitchFamily="34" charset="0"/>
                <a:cs typeface="Century Gothic"/>
              </a:rPr>
              <a:t>law</a:t>
            </a:r>
            <a:r>
              <a:rPr lang="en-IE" sz="1200" spc="-4" dirty="0">
                <a:latin typeface="Century Gothic" panose="020B0502020202020204" pitchFamily="34" charset="0"/>
                <a:cs typeface="Century Gothic"/>
              </a:rPr>
              <a:t> 30</a:t>
            </a:r>
            <a:r>
              <a:rPr lang="en-IE" sz="120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200" spc="-4" dirty="0">
                <a:latin typeface="Century Gothic" panose="020B0502020202020204" pitchFamily="34" charset="0"/>
                <a:cs typeface="Century Gothic"/>
              </a:rPr>
              <a:t>December</a:t>
            </a:r>
            <a:r>
              <a:rPr lang="en-IE" sz="1200" spc="11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200" spc="-4" dirty="0">
                <a:latin typeface="Century Gothic" panose="020B0502020202020204" pitchFamily="34" charset="0"/>
                <a:cs typeface="Century Gothic"/>
              </a:rPr>
              <a:t>2015</a:t>
            </a:r>
          </a:p>
          <a:p>
            <a:pPr marL="223361" indent="-214313">
              <a:buFont typeface="Courier New" panose="02070309020205020404" pitchFamily="49" charset="0"/>
              <a:buChar char="o"/>
              <a:tabLst>
                <a:tab pos="202883" algn="l"/>
              </a:tabLst>
            </a:pPr>
            <a:endParaRPr lang="en-IE" sz="1200" spc="-4" dirty="0">
              <a:latin typeface="Century Gothic" panose="020B0502020202020204" pitchFamily="34" charset="0"/>
              <a:cs typeface="Century Gothic"/>
            </a:endParaRPr>
          </a:p>
          <a:p>
            <a:pPr marL="223361" indent="-214313">
              <a:spcBef>
                <a:spcPts val="379"/>
              </a:spcBef>
              <a:buFont typeface="Courier New" panose="02070309020205020404" pitchFamily="49" charset="0"/>
              <a:buChar char="o"/>
              <a:tabLst>
                <a:tab pos="202883" algn="l"/>
              </a:tabLst>
            </a:pPr>
            <a:r>
              <a:rPr lang="en-IE" sz="1200" spc="-4" dirty="0">
                <a:latin typeface="Century Gothic" panose="020B0502020202020204" pitchFamily="34" charset="0"/>
                <a:cs typeface="Century Gothic"/>
              </a:rPr>
              <a:t>Assisted Decision-Making (Capacity)(Amendment)Act 2022 </a:t>
            </a:r>
          </a:p>
          <a:p>
            <a:pPr marL="9049">
              <a:tabLst>
                <a:tab pos="202883" algn="l"/>
              </a:tabLst>
            </a:pPr>
            <a:endParaRPr lang="en-IE" sz="1200" spc="-4" dirty="0">
              <a:latin typeface="Century Gothic" panose="020B0502020202020204" pitchFamily="34" charset="0"/>
              <a:cs typeface="Century Gothic"/>
            </a:endParaRPr>
          </a:p>
          <a:p>
            <a:pPr marL="223361" indent="-214313">
              <a:buFont typeface="Courier New" panose="02070309020205020404" pitchFamily="49" charset="0"/>
              <a:buChar char="o"/>
              <a:tabLst>
                <a:tab pos="202883" algn="l"/>
              </a:tabLst>
            </a:pPr>
            <a:r>
              <a:rPr lang="en-IE" sz="1200" spc="-4" dirty="0">
                <a:latin typeface="Century Gothic" panose="020B0502020202020204" pitchFamily="34" charset="0"/>
                <a:cs typeface="Century Gothic"/>
              </a:rPr>
              <a:t>Act (as amended) commenced 26 April 2023 </a:t>
            </a:r>
          </a:p>
          <a:p>
            <a:pPr marL="223361" indent="-214313">
              <a:spcBef>
                <a:spcPts val="379"/>
              </a:spcBef>
              <a:buFont typeface="Courier New" panose="02070309020205020404" pitchFamily="49" charset="0"/>
              <a:buChar char="o"/>
              <a:tabLst>
                <a:tab pos="202883" algn="l"/>
              </a:tabLst>
            </a:pPr>
            <a:endParaRPr lang="en-IE" sz="1013" spc="-4" dirty="0">
              <a:latin typeface="Century Gothic" panose="020B0502020202020204" pitchFamily="34" charset="0"/>
              <a:cs typeface="Century Gothic"/>
            </a:endParaRPr>
          </a:p>
          <a:p>
            <a:pPr marL="223361" indent="-214313">
              <a:spcBef>
                <a:spcPts val="379"/>
              </a:spcBef>
              <a:buFont typeface="Courier New" panose="02070309020205020404" pitchFamily="49" charset="0"/>
              <a:buChar char="o"/>
              <a:tabLst>
                <a:tab pos="202883" algn="l"/>
              </a:tabLst>
            </a:pPr>
            <a:endParaRPr lang="en-IE" sz="1013" spc="-4" dirty="0">
              <a:latin typeface="Century Gothic" panose="020B0502020202020204" pitchFamily="34" charset="0"/>
              <a:cs typeface="Century Gothic"/>
            </a:endParaRPr>
          </a:p>
          <a:p>
            <a:pPr marL="223361" indent="-214313">
              <a:spcBef>
                <a:spcPts val="379"/>
              </a:spcBef>
              <a:buFont typeface="Courier New" panose="02070309020205020404" pitchFamily="49" charset="0"/>
              <a:buChar char="o"/>
              <a:tabLst>
                <a:tab pos="202883" algn="l"/>
              </a:tabLst>
            </a:pPr>
            <a:endParaRPr sz="12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25BE977-5BA7-0B4F-B0F9-94423853773D}"/>
              </a:ext>
            </a:extLst>
          </p:cNvPr>
          <p:cNvSpPr txBox="1"/>
          <p:nvPr/>
        </p:nvSpPr>
        <p:spPr>
          <a:xfrm>
            <a:off x="705273" y="1355333"/>
            <a:ext cx="4365784" cy="4772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>
              <a:spcBef>
                <a:spcPts val="75"/>
              </a:spcBef>
              <a:tabLst>
                <a:tab pos="202883" algn="l"/>
                <a:tab pos="458153" algn="l"/>
              </a:tabLst>
            </a:pPr>
            <a:r>
              <a:rPr sz="1013" spc="-4" dirty="0">
                <a:latin typeface="Century Gothic" panose="020B0502020202020204" pitchFamily="34" charset="0"/>
                <a:cs typeface="Palatino"/>
              </a:rPr>
              <a:t>An Act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to </a:t>
            </a:r>
            <a:r>
              <a:rPr sz="1013" spc="-4" dirty="0">
                <a:latin typeface="Century Gothic" panose="020B0502020202020204" pitchFamily="34" charset="0"/>
                <a:cs typeface="Palatino"/>
              </a:rPr>
              <a:t>provide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for the </a:t>
            </a:r>
            <a:r>
              <a:rPr sz="1013" spc="-8" dirty="0">
                <a:latin typeface="Century Gothic" panose="020B0502020202020204" pitchFamily="34" charset="0"/>
                <a:cs typeface="Palatino"/>
              </a:rPr>
              <a:t>reform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of the law </a:t>
            </a:r>
            <a:r>
              <a:rPr sz="1013" spc="-8" dirty="0">
                <a:latin typeface="Century Gothic" panose="020B0502020202020204" pitchFamily="34" charset="0"/>
                <a:cs typeface="Palatino"/>
              </a:rPr>
              <a:t>relating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t</a:t>
            </a:r>
            <a:r>
              <a:rPr lang="en-IE" sz="1013" dirty="0">
                <a:latin typeface="Century Gothic" panose="020B0502020202020204" pitchFamily="34" charset="0"/>
                <a:cs typeface="Palatino"/>
              </a:rPr>
              <a:t>o </a:t>
            </a:r>
            <a:r>
              <a:rPr sz="1013" spc="-4" dirty="0">
                <a:latin typeface="Century Gothic" panose="020B0502020202020204" pitchFamily="34" charset="0"/>
                <a:cs typeface="Palatino"/>
              </a:rPr>
              <a:t>persons who </a:t>
            </a:r>
            <a:r>
              <a:rPr sz="1013" spc="-11" dirty="0">
                <a:latin typeface="Century Gothic" panose="020B0502020202020204" pitchFamily="34" charset="0"/>
                <a:cs typeface="Palatino"/>
              </a:rPr>
              <a:t>require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or may </a:t>
            </a:r>
            <a:r>
              <a:rPr sz="1013" spc="-11" dirty="0">
                <a:latin typeface="Century Gothic" panose="020B0502020202020204" pitchFamily="34" charset="0"/>
                <a:cs typeface="Palatino"/>
              </a:rPr>
              <a:t>require </a:t>
            </a:r>
            <a:r>
              <a:rPr sz="1013" spc="-4" dirty="0">
                <a:latin typeface="Century Gothic" panose="020B0502020202020204" pitchFamily="34" charset="0"/>
                <a:cs typeface="Palatino"/>
              </a:rPr>
              <a:t>assistance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in</a:t>
            </a:r>
            <a:r>
              <a:rPr lang="en-IE" sz="1013" dirty="0">
                <a:latin typeface="Century Gothic" panose="020B0502020202020204" pitchFamily="34" charset="0"/>
                <a:cs typeface="Palatino"/>
              </a:rPr>
              <a:t> </a:t>
            </a:r>
            <a:r>
              <a:rPr sz="1013" spc="-4" dirty="0">
                <a:latin typeface="Century Gothic" panose="020B0502020202020204" pitchFamily="34" charset="0"/>
                <a:cs typeface="Palatino"/>
              </a:rPr>
              <a:t>exercising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their decision-making </a:t>
            </a:r>
            <a:r>
              <a:rPr sz="1013" spc="-8" dirty="0">
                <a:latin typeface="Century Gothic" panose="020B0502020202020204" pitchFamily="34" charset="0"/>
                <a:cs typeface="Palatino"/>
              </a:rPr>
              <a:t>capacity, </a:t>
            </a:r>
            <a:r>
              <a:rPr sz="1013" spc="-4" dirty="0">
                <a:latin typeface="Century Gothic" panose="020B0502020202020204" pitchFamily="34" charset="0"/>
                <a:cs typeface="Palatino"/>
              </a:rPr>
              <a:t>whether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immediately</a:t>
            </a:r>
            <a:r>
              <a:rPr sz="1013" spc="-4" dirty="0">
                <a:latin typeface="Century Gothic" panose="020B0502020202020204" pitchFamily="34" charset="0"/>
                <a:cs typeface="Palatino"/>
              </a:rPr>
              <a:t>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or in</a:t>
            </a:r>
            <a:r>
              <a:rPr sz="1013" spc="-8" dirty="0">
                <a:latin typeface="Century Gothic" panose="020B0502020202020204" pitchFamily="34" charset="0"/>
                <a:cs typeface="Palatino"/>
              </a:rPr>
              <a:t> </a:t>
            </a:r>
            <a:r>
              <a:rPr sz="1013" dirty="0">
                <a:latin typeface="Century Gothic" panose="020B0502020202020204" pitchFamily="34" charset="0"/>
                <a:cs typeface="Palatino"/>
              </a:rPr>
              <a:t>the</a:t>
            </a:r>
            <a:r>
              <a:rPr sz="1013" spc="-8" dirty="0">
                <a:latin typeface="Century Gothic" panose="020B0502020202020204" pitchFamily="34" charset="0"/>
                <a:cs typeface="Palatino"/>
              </a:rPr>
              <a:t> future.</a:t>
            </a:r>
            <a:endParaRPr sz="1013" i="1" dirty="0">
              <a:latin typeface="Century Gothic" panose="020B0502020202020204" pitchFamily="34" charset="0"/>
              <a:cs typeface="Century Gothic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A0EA5B6-518A-C843-9273-5ED19DD6F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19" y="878212"/>
            <a:ext cx="3853489" cy="385348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58E13-61BD-7DC4-66B6-B4C5A5E856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CC1D7-FE22-C402-0CF3-700EDCD7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88168-9E77-4074-BAD8-651D5DA5F2F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7E09D-AEA8-4441-533B-06547D57C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28" y="730801"/>
            <a:ext cx="4967408" cy="2745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D01E28-1B0A-12F8-E85B-DF7A4CB9E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633" y="2086067"/>
            <a:ext cx="3735352" cy="22745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60F8F6-D307-E178-3D7C-5EBDE4AED196}"/>
              </a:ext>
            </a:extLst>
          </p:cNvPr>
          <p:cNvSpPr/>
          <p:nvPr/>
        </p:nvSpPr>
        <p:spPr>
          <a:xfrm>
            <a:off x="5226075" y="655284"/>
            <a:ext cx="3644108" cy="83784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54000" rIns="81000" bIns="81000" rtlCol="0" anchor="t" anchorCtr="0"/>
          <a:lstStyle/>
          <a:p>
            <a:pPr algn="l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EPA Helpdesk In–Person Event</a:t>
            </a:r>
          </a:p>
          <a:p>
            <a:pPr algn="l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Galway, November 2024 </a:t>
            </a:r>
            <a:endParaRPr lang="en-IE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9830" y="171469"/>
            <a:ext cx="7414877" cy="65546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lang="en-IE" spc="-4" dirty="0">
                <a:solidFill>
                  <a:srgbClr val="002060"/>
                </a:solidFill>
              </a:rPr>
              <a:t>A</a:t>
            </a:r>
            <a:r>
              <a:rPr spc="-4" dirty="0">
                <a:solidFill>
                  <a:srgbClr val="002060"/>
                </a:solidFill>
              </a:rPr>
              <a:t>dvance</a:t>
            </a:r>
            <a:r>
              <a:rPr spc="11" dirty="0">
                <a:solidFill>
                  <a:srgbClr val="002060"/>
                </a:solidFill>
              </a:rPr>
              <a:t> </a:t>
            </a:r>
            <a:r>
              <a:rPr lang="en-IE" spc="-8" dirty="0">
                <a:solidFill>
                  <a:srgbClr val="002060"/>
                </a:solidFill>
              </a:rPr>
              <a:t>h</a:t>
            </a:r>
            <a:r>
              <a:rPr spc="-8" dirty="0">
                <a:solidFill>
                  <a:srgbClr val="002060"/>
                </a:solidFill>
              </a:rPr>
              <a:t>ealthcare</a:t>
            </a:r>
            <a:r>
              <a:rPr spc="11" dirty="0">
                <a:solidFill>
                  <a:srgbClr val="002060"/>
                </a:solidFill>
              </a:rPr>
              <a:t> </a:t>
            </a:r>
            <a:r>
              <a:rPr lang="en-IE" spc="-8" dirty="0">
                <a:solidFill>
                  <a:srgbClr val="002060"/>
                </a:solidFill>
              </a:rPr>
              <a:t>d</a:t>
            </a:r>
            <a:r>
              <a:rPr spc="-8" dirty="0">
                <a:solidFill>
                  <a:srgbClr val="002060"/>
                </a:solidFill>
              </a:rPr>
              <a:t>irective</a:t>
            </a:r>
            <a:r>
              <a:rPr lang="en-IE" spc="-8" dirty="0">
                <a:solidFill>
                  <a:srgbClr val="002060"/>
                </a:solidFill>
              </a:rPr>
              <a:t> (AHD)</a:t>
            </a:r>
            <a:br>
              <a:rPr lang="en-IE" spc="-8" dirty="0">
                <a:solidFill>
                  <a:srgbClr val="002060"/>
                </a:solidFill>
              </a:rPr>
            </a:br>
            <a:endParaRPr spc="-8" dirty="0">
              <a:solidFill>
                <a:srgbClr val="00206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4535" y="370825"/>
            <a:ext cx="7065392" cy="4060342"/>
          </a:xfrm>
          <a:prstGeom prst="rect">
            <a:avLst/>
          </a:prstGeom>
        </p:spPr>
        <p:txBody>
          <a:bodyPr vert="horz" wrap="square" lIns="0" tIns="64770" rIns="0" bIns="0" rtlCol="0">
            <a:spAutoFit/>
          </a:bodyPr>
          <a:lstStyle/>
          <a:p>
            <a:pPr marL="9525">
              <a:lnSpc>
                <a:spcPct val="90000"/>
              </a:lnSpc>
              <a:spcBef>
                <a:spcPts val="510"/>
              </a:spcBef>
            </a:pPr>
            <a:endParaRPr lang="en-IE" sz="1500" dirty="0">
              <a:latin typeface="Century Gothic"/>
              <a:cs typeface="Century Gothic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IE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Treatment in relation to a person means: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an intervention that is or may be done for a therapeutic, preventative, diagnostic, palliative or other purpose,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related to the physical or mental health of the person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and includes life-sustaining treatment</a:t>
            </a:r>
          </a:p>
          <a:p>
            <a:pPr marL="9525">
              <a:lnSpc>
                <a:spcPct val="90000"/>
              </a:lnSpc>
              <a:spcBef>
                <a:spcPts val="510"/>
              </a:spcBef>
            </a:pPr>
            <a:endParaRPr lang="en-IE" sz="1400" dirty="0">
              <a:latin typeface="Century Gothic"/>
              <a:cs typeface="Century Gothic"/>
            </a:endParaRPr>
          </a:p>
          <a:p>
            <a:pPr marL="266700" indent="-257175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IE" sz="1400" dirty="0">
                <a:latin typeface="Century Gothic"/>
                <a:cs typeface="Century Gothic"/>
              </a:rPr>
              <a:t>Treatment may be refused by an adult with capacity for any reason even though refusal:</a:t>
            </a:r>
          </a:p>
          <a:p>
            <a:pPr marL="609600" lvl="1" indent="-257175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latin typeface="Century Gothic"/>
                <a:cs typeface="Century Gothic"/>
              </a:rPr>
              <a:t>appears unwise</a:t>
            </a:r>
          </a:p>
          <a:p>
            <a:pPr marL="609600" lvl="1" indent="-257175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latin typeface="Century Gothic"/>
                <a:cs typeface="Century Gothic"/>
              </a:rPr>
              <a:t>not based on sound medical principles </a:t>
            </a:r>
          </a:p>
          <a:p>
            <a:pPr marL="609600" lvl="1" indent="-257175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latin typeface="Century Gothic"/>
                <a:cs typeface="Century Gothic"/>
              </a:rPr>
              <a:t>may result in death</a:t>
            </a:r>
          </a:p>
          <a:p>
            <a:pPr marL="352425" lvl="1">
              <a:lnSpc>
                <a:spcPct val="90000"/>
              </a:lnSpc>
              <a:spcBef>
                <a:spcPts val="510"/>
              </a:spcBef>
            </a:pPr>
            <a:endParaRPr lang="en-IE" sz="1400" dirty="0">
              <a:latin typeface="Century Gothic"/>
              <a:cs typeface="Century Gothic"/>
            </a:endParaRPr>
          </a:p>
          <a:p>
            <a:pPr marL="223838" indent="-214313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IE" sz="1400" dirty="0">
                <a:latin typeface="Century Gothic"/>
                <a:cs typeface="Century Gothic"/>
              </a:rPr>
              <a:t>Purpose of an advance healthcare directive:</a:t>
            </a:r>
          </a:p>
          <a:p>
            <a:pPr marL="609600" lvl="1" indent="-257175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latin typeface="Century Gothic"/>
                <a:cs typeface="Century Gothic"/>
              </a:rPr>
              <a:t>t</a:t>
            </a:r>
            <a:r>
              <a:rPr sz="1400" dirty="0">
                <a:latin typeface="Century Gothic"/>
                <a:cs typeface="Century Gothic"/>
              </a:rPr>
              <a:t>o enable </a:t>
            </a:r>
            <a:r>
              <a:rPr sz="1400" spc="-11" dirty="0">
                <a:latin typeface="Century Gothic"/>
                <a:cs typeface="Century Gothic"/>
              </a:rPr>
              <a:t>p</a:t>
            </a:r>
            <a:r>
              <a:rPr sz="1400" dirty="0">
                <a:latin typeface="Century Gothic"/>
                <a:cs typeface="Century Gothic"/>
              </a:rPr>
              <a:t>erson</a:t>
            </a:r>
            <a:r>
              <a:rPr sz="1400" spc="1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to </a:t>
            </a:r>
            <a:r>
              <a:rPr sz="1400" spc="-4" dirty="0">
                <a:latin typeface="Century Gothic"/>
                <a:cs typeface="Century Gothic"/>
              </a:rPr>
              <a:t>b</a:t>
            </a:r>
            <a:r>
              <a:rPr sz="1400" dirty="0">
                <a:latin typeface="Century Gothic"/>
                <a:cs typeface="Century Gothic"/>
              </a:rPr>
              <a:t>e</a:t>
            </a:r>
            <a:r>
              <a:rPr sz="1400" spc="-4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trea</a:t>
            </a:r>
            <a:r>
              <a:rPr sz="1400" spc="4" dirty="0">
                <a:latin typeface="Century Gothic"/>
                <a:cs typeface="Century Gothic"/>
              </a:rPr>
              <a:t>t</a:t>
            </a:r>
            <a:r>
              <a:rPr sz="1400" dirty="0">
                <a:latin typeface="Century Gothic"/>
                <a:cs typeface="Century Gothic"/>
              </a:rPr>
              <a:t>ed </a:t>
            </a:r>
            <a:r>
              <a:rPr sz="1400" spc="-4" dirty="0">
                <a:latin typeface="Century Gothic"/>
                <a:cs typeface="Century Gothic"/>
              </a:rPr>
              <a:t>ac</a:t>
            </a:r>
            <a:r>
              <a:rPr sz="1400" spc="-8" dirty="0">
                <a:latin typeface="Century Gothic"/>
                <a:cs typeface="Century Gothic"/>
              </a:rPr>
              <a:t>c</a:t>
            </a:r>
            <a:r>
              <a:rPr sz="1400" dirty="0">
                <a:latin typeface="Century Gothic"/>
                <a:cs typeface="Century Gothic"/>
              </a:rPr>
              <a:t>ord</a:t>
            </a:r>
            <a:r>
              <a:rPr sz="1400" spc="11" dirty="0">
                <a:latin typeface="Century Gothic"/>
                <a:cs typeface="Century Gothic"/>
              </a:rPr>
              <a:t>i</a:t>
            </a:r>
            <a:r>
              <a:rPr sz="1400" dirty="0">
                <a:latin typeface="Century Gothic"/>
                <a:cs typeface="Century Gothic"/>
              </a:rPr>
              <a:t>ng</a:t>
            </a:r>
            <a:r>
              <a:rPr sz="1400" spc="-19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to </a:t>
            </a:r>
            <a:r>
              <a:rPr sz="1400" spc="-4" dirty="0">
                <a:latin typeface="Century Gothic"/>
                <a:cs typeface="Century Gothic"/>
              </a:rPr>
              <a:t>w</a:t>
            </a:r>
            <a:r>
              <a:rPr sz="1400" spc="11" dirty="0">
                <a:latin typeface="Century Gothic"/>
                <a:cs typeface="Century Gothic"/>
              </a:rPr>
              <a:t>i</a:t>
            </a:r>
            <a:r>
              <a:rPr sz="1400" spc="-4" dirty="0">
                <a:latin typeface="Century Gothic"/>
                <a:cs typeface="Century Gothic"/>
              </a:rPr>
              <a:t>l</a:t>
            </a:r>
            <a:r>
              <a:rPr sz="1400" dirty="0">
                <a:latin typeface="Century Gothic"/>
                <a:cs typeface="Century Gothic"/>
              </a:rPr>
              <a:t>l</a:t>
            </a:r>
            <a:r>
              <a:rPr sz="1400" spc="-23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an</a:t>
            </a:r>
            <a:r>
              <a:rPr sz="1400" dirty="0">
                <a:latin typeface="Century Gothic"/>
                <a:cs typeface="Century Gothic"/>
              </a:rPr>
              <a:t>d</a:t>
            </a:r>
            <a:r>
              <a:rPr sz="1400" spc="-4" dirty="0">
                <a:latin typeface="Century Gothic"/>
                <a:cs typeface="Century Gothic"/>
              </a:rPr>
              <a:t> preferen</a:t>
            </a:r>
            <a:r>
              <a:rPr sz="1400" spc="-11" dirty="0">
                <a:latin typeface="Century Gothic"/>
                <a:cs typeface="Century Gothic"/>
              </a:rPr>
              <a:t>c</a:t>
            </a:r>
            <a:r>
              <a:rPr sz="1400" dirty="0">
                <a:latin typeface="Century Gothic"/>
                <a:cs typeface="Century Gothic"/>
              </a:rPr>
              <a:t>e</a:t>
            </a:r>
            <a:r>
              <a:rPr lang="en-IE" sz="1400" dirty="0">
                <a:latin typeface="Century Gothic"/>
                <a:cs typeface="Century Gothic"/>
              </a:rPr>
              <a:t>s</a:t>
            </a:r>
          </a:p>
          <a:p>
            <a:pPr marL="609600" lvl="1" indent="-257175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latin typeface="Century Gothic"/>
                <a:cs typeface="Century Gothic"/>
              </a:rPr>
              <a:t>t</a:t>
            </a:r>
            <a:r>
              <a:rPr sz="1400" dirty="0">
                <a:latin typeface="Century Gothic"/>
                <a:cs typeface="Century Gothic"/>
              </a:rPr>
              <a:t>o </a:t>
            </a:r>
            <a:r>
              <a:rPr sz="1400" spc="-4" dirty="0">
                <a:latin typeface="Century Gothic"/>
                <a:cs typeface="Century Gothic"/>
              </a:rPr>
              <a:t>p</a:t>
            </a:r>
            <a:r>
              <a:rPr sz="1400" spc="-8" dirty="0">
                <a:latin typeface="Century Gothic"/>
                <a:cs typeface="Century Gothic"/>
              </a:rPr>
              <a:t>r</a:t>
            </a:r>
            <a:r>
              <a:rPr sz="1400" dirty="0">
                <a:latin typeface="Century Gothic"/>
                <a:cs typeface="Century Gothic"/>
              </a:rPr>
              <a:t>o</a:t>
            </a:r>
            <a:r>
              <a:rPr sz="1400" spc="15" dirty="0">
                <a:latin typeface="Century Gothic"/>
                <a:cs typeface="Century Gothic"/>
              </a:rPr>
              <a:t>v</a:t>
            </a:r>
            <a:r>
              <a:rPr sz="1400" spc="4" dirty="0">
                <a:latin typeface="Century Gothic"/>
                <a:cs typeface="Century Gothic"/>
              </a:rPr>
              <a:t>i</a:t>
            </a:r>
            <a:r>
              <a:rPr sz="1400" spc="-4" dirty="0">
                <a:latin typeface="Century Gothic"/>
                <a:cs typeface="Century Gothic"/>
              </a:rPr>
              <a:t>d</a:t>
            </a:r>
            <a:r>
              <a:rPr sz="1400" dirty="0">
                <a:latin typeface="Century Gothic"/>
                <a:cs typeface="Century Gothic"/>
              </a:rPr>
              <a:t>e</a:t>
            </a:r>
            <a:r>
              <a:rPr sz="1400" spc="-23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healthcare</a:t>
            </a:r>
            <a:r>
              <a:rPr sz="1400" spc="-11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pr</a:t>
            </a:r>
            <a:r>
              <a:rPr sz="1400" spc="-8" dirty="0">
                <a:latin typeface="Century Gothic"/>
                <a:cs typeface="Century Gothic"/>
              </a:rPr>
              <a:t>o</a:t>
            </a:r>
            <a:r>
              <a:rPr sz="1400" dirty="0">
                <a:latin typeface="Century Gothic"/>
                <a:cs typeface="Century Gothic"/>
              </a:rPr>
              <a:t>fes</a:t>
            </a:r>
            <a:r>
              <a:rPr sz="1400" spc="-4" dirty="0">
                <a:latin typeface="Century Gothic"/>
                <a:cs typeface="Century Gothic"/>
              </a:rPr>
              <a:t>s</a:t>
            </a:r>
            <a:r>
              <a:rPr sz="1400" spc="19" dirty="0">
                <a:latin typeface="Century Gothic"/>
                <a:cs typeface="Century Gothic"/>
              </a:rPr>
              <a:t>i</a:t>
            </a:r>
            <a:r>
              <a:rPr sz="1400" dirty="0">
                <a:latin typeface="Century Gothic"/>
                <a:cs typeface="Century Gothic"/>
              </a:rPr>
              <a:t>onals</a:t>
            </a:r>
            <a:r>
              <a:rPr sz="1400" spc="-8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w</a:t>
            </a:r>
            <a:r>
              <a:rPr sz="1400" spc="11" dirty="0">
                <a:latin typeface="Century Gothic"/>
                <a:cs typeface="Century Gothic"/>
              </a:rPr>
              <a:t>i</a:t>
            </a:r>
            <a:r>
              <a:rPr sz="1400" dirty="0">
                <a:latin typeface="Century Gothic"/>
                <a:cs typeface="Century Gothic"/>
              </a:rPr>
              <a:t>th</a:t>
            </a:r>
            <a:r>
              <a:rPr sz="1400" spc="-23" dirty="0">
                <a:latin typeface="Century Gothic"/>
                <a:cs typeface="Century Gothic"/>
              </a:rPr>
              <a:t> </a:t>
            </a:r>
            <a:r>
              <a:rPr sz="1400" spc="15" dirty="0">
                <a:latin typeface="Century Gothic"/>
                <a:cs typeface="Century Gothic"/>
              </a:rPr>
              <a:t>i</a:t>
            </a:r>
            <a:r>
              <a:rPr sz="1400" dirty="0">
                <a:latin typeface="Century Gothic"/>
                <a:cs typeface="Century Gothic"/>
              </a:rPr>
              <a:t>nforma</a:t>
            </a:r>
            <a:r>
              <a:rPr sz="1400" spc="-11" dirty="0">
                <a:latin typeface="Century Gothic"/>
                <a:cs typeface="Century Gothic"/>
              </a:rPr>
              <a:t>t</a:t>
            </a:r>
            <a:r>
              <a:rPr sz="1400" spc="-4" dirty="0">
                <a:latin typeface="Century Gothic"/>
                <a:cs typeface="Century Gothic"/>
              </a:rPr>
              <a:t>io</a:t>
            </a:r>
            <a:r>
              <a:rPr sz="1400" dirty="0">
                <a:latin typeface="Century Gothic"/>
                <a:cs typeface="Century Gothic"/>
              </a:rPr>
              <a:t>n</a:t>
            </a:r>
            <a:r>
              <a:rPr sz="1400" spc="-23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abou</a:t>
            </a:r>
            <a:r>
              <a:rPr sz="1400" dirty="0">
                <a:latin typeface="Century Gothic"/>
                <a:cs typeface="Century Gothic"/>
              </a:rPr>
              <a:t>t treat</a:t>
            </a:r>
            <a:r>
              <a:rPr sz="1400" spc="4" dirty="0">
                <a:latin typeface="Century Gothic"/>
                <a:cs typeface="Century Gothic"/>
              </a:rPr>
              <a:t>m</a:t>
            </a:r>
            <a:r>
              <a:rPr sz="1400" dirty="0">
                <a:latin typeface="Century Gothic"/>
                <a:cs typeface="Century Gothic"/>
              </a:rPr>
              <a:t>ent</a:t>
            </a:r>
            <a:r>
              <a:rPr lang="en-IE" sz="140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choices</a:t>
            </a:r>
            <a:endParaRPr lang="en-IE" sz="1400" dirty="0">
              <a:latin typeface="Century Gothic"/>
              <a:cs typeface="Century Gothic"/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82B205E2-D8DD-854E-A7E2-A763D8B8D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6" y="1333786"/>
            <a:ext cx="1248279" cy="13842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394C-18F4-C853-F98A-EDE3484A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02" y="121690"/>
            <a:ext cx="8343900" cy="276999"/>
          </a:xfrm>
        </p:spPr>
        <p:txBody>
          <a:bodyPr/>
          <a:lstStyle/>
          <a:p>
            <a:pPr algn="ctr"/>
            <a:r>
              <a:rPr lang="en-IE" sz="1800" dirty="0">
                <a:solidFill>
                  <a:srgbClr val="002060"/>
                </a:solidFill>
              </a:rPr>
              <a:t>Advance healthcare directive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4305C-ECC8-CB0D-27BC-402ECF339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016" y="757570"/>
            <a:ext cx="8895968" cy="5147563"/>
          </a:xfrm>
        </p:spPr>
        <p:txBody>
          <a:bodyPr/>
          <a:lstStyle/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GB" sz="1400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Refusal of treatment in an AHD is as effective as if made contemporaneously</a:t>
            </a:r>
          </a:p>
          <a:p>
            <a:pPr marL="9525" algn="l" defTabSz="685800" rtl="0">
              <a:lnSpc>
                <a:spcPct val="90000"/>
              </a:lnSpc>
              <a:spcBef>
                <a:spcPts val="510"/>
              </a:spcBef>
            </a:pPr>
            <a:endParaRPr lang="en-GB" sz="1400" kern="1200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GB" sz="1400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Directive-maker may appoint a </a:t>
            </a:r>
            <a:r>
              <a:rPr lang="en-GB" sz="14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designated healthcare representative</a:t>
            </a:r>
            <a:r>
              <a:rPr lang="en-GB" sz="1400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:</a:t>
            </a:r>
          </a:p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GB" sz="1400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AHD :</a:t>
            </a:r>
          </a:p>
          <a:p>
            <a:pPr marL="609600" lvl="1" indent="-257175" algn="l" defTabSz="685800" rtl="0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may extend to life sustaining treatment; must be explicit </a:t>
            </a:r>
          </a:p>
          <a:p>
            <a:pPr marL="609600" lvl="1" indent="-257175" algn="l" defTabSz="685800" rtl="0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may not include refusal of basic care</a:t>
            </a:r>
          </a:p>
          <a:p>
            <a:pPr marL="609600" lvl="1" indent="-257175" algn="l" defTabSz="685800" rtl="0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Char char="•"/>
            </a:pPr>
            <a:r>
              <a:rPr lang="en-IE" sz="14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does not require registration to be valid</a:t>
            </a:r>
          </a:p>
          <a:p>
            <a:pPr marL="352425" lvl="1" algn="l" defTabSz="685800" rtl="0">
              <a:lnSpc>
                <a:spcPct val="90000"/>
              </a:lnSpc>
              <a:spcBef>
                <a:spcPts val="510"/>
              </a:spcBef>
            </a:pPr>
            <a:endParaRPr lang="en-IE" sz="1400" kern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IE" sz="1400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Minister for Health may make regulations to provide for a DSS register; none at present</a:t>
            </a:r>
          </a:p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IE" sz="1400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Minister for Health has approved a template AHD for guidance; now published on the DSS website  </a:t>
            </a:r>
          </a:p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GB" sz="1400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Process applies where there is doubt about validity and applicability; court may determine</a:t>
            </a:r>
          </a:p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GB" sz="1400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Protections from civil and criminal liability for healthcare professionals</a:t>
            </a:r>
          </a:p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GB" sz="1400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Existing criminal law (murder, manslaughter, assisted suicide) is unchanged</a:t>
            </a:r>
          </a:p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endParaRPr lang="en-GB" sz="1400" kern="1200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223838" indent="-214313" algn="l" defTabSz="685800" rtl="0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r>
              <a:rPr lang="en-GB" sz="14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Treatment decisions may not be included in an EPA</a:t>
            </a:r>
          </a:p>
          <a:p>
            <a:pPr marL="9525">
              <a:lnSpc>
                <a:spcPct val="90000"/>
              </a:lnSpc>
              <a:spcBef>
                <a:spcPts val="510"/>
              </a:spcBef>
            </a:pPr>
            <a:endParaRPr lang="en-GB" sz="1500" dirty="0">
              <a:latin typeface="Century Gothic" panose="020B0502020202020204" pitchFamily="34" charset="0"/>
            </a:endParaRPr>
          </a:p>
          <a:p>
            <a:pPr marL="223838" indent="-214313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endParaRPr lang="en-IE" sz="1500" b="1" dirty="0">
              <a:highlight>
                <a:srgbClr val="FFFF00"/>
              </a:highlight>
            </a:endParaRPr>
          </a:p>
          <a:p>
            <a:pPr marL="223838" indent="-214313">
              <a:lnSpc>
                <a:spcPct val="90000"/>
              </a:lnSpc>
              <a:spcBef>
                <a:spcPts val="510"/>
              </a:spcBef>
              <a:buFont typeface="Courier New" panose="02070309020205020404" pitchFamily="49" charset="0"/>
              <a:buChar char="o"/>
            </a:pPr>
            <a:endParaRPr lang="en-IE" sz="1500" b="1" dirty="0">
              <a:highlight>
                <a:srgbClr val="FFFF00"/>
              </a:highlight>
            </a:endParaRPr>
          </a:p>
          <a:p>
            <a:pPr marL="9525">
              <a:lnSpc>
                <a:spcPct val="90000"/>
              </a:lnSpc>
              <a:spcBef>
                <a:spcPts val="510"/>
              </a:spcBef>
            </a:pPr>
            <a:endParaRPr lang="en-GB" sz="1500" b="1" dirty="0">
              <a:highlight>
                <a:srgbClr val="FFFF00"/>
              </a:highlight>
            </a:endParaRPr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B6E37-1F2E-4E06-333C-7FEF9472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4759" y="757569"/>
            <a:ext cx="1540328" cy="15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18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9966" y="691896"/>
            <a:ext cx="7414877" cy="314702"/>
          </a:xfrm>
          <a:prstGeom prst="rect">
            <a:avLst/>
          </a:prstGeom>
        </p:spPr>
        <p:txBody>
          <a:bodyPr vert="horz" wrap="square" lIns="0" tIns="64770" rIns="0" bIns="0" rtlCol="0">
            <a:spAutoFit/>
          </a:bodyPr>
          <a:lstStyle/>
          <a:p>
            <a:pPr marL="9525">
              <a:lnSpc>
                <a:spcPct val="90000"/>
              </a:lnSpc>
              <a:spcBef>
                <a:spcPts val="510"/>
              </a:spcBef>
            </a:pPr>
            <a:endParaRPr lang="en-GB" sz="1800" dirty="0">
              <a:latin typeface="Century Gothic"/>
              <a:cs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39045-C59D-3BB1-9136-A2D59848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613" y="146098"/>
            <a:ext cx="4135938" cy="4326991"/>
          </a:xfrm>
          <a:prstGeom prst="rect">
            <a:avLst/>
          </a:prstGeom>
        </p:spPr>
      </p:pic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9383AAC-E66A-8DB7-253C-9A18EF71F7AB}"/>
              </a:ext>
            </a:extLst>
          </p:cNvPr>
          <p:cNvSpPr/>
          <p:nvPr/>
        </p:nvSpPr>
        <p:spPr>
          <a:xfrm>
            <a:off x="364435" y="1102503"/>
            <a:ext cx="3321518" cy="11303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u="sng" dirty="0">
                <a:solidFill>
                  <a:srgbClr val="304357"/>
                </a:solidFill>
                <a:latin typeface="Century Gothic" panose="020B0502020202020204" pitchFamily="34" charset="0"/>
              </a:rPr>
              <a:t>Approved template advance healthcare directive available on DSS website  </a:t>
            </a:r>
            <a:endParaRPr lang="en-IE" b="1" u="sng" dirty="0">
              <a:solidFill>
                <a:srgbClr val="304357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C8A5E3-849A-CA5F-574B-AE59193FB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622" y="810643"/>
            <a:ext cx="2776491" cy="33855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C1DBA-0F89-4DA1-5ECF-6D03F016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4CDD1D-C519-1249-9DAD-BD4D243F3A2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A person holding a child and a person holding a child">
            <a:extLst>
              <a:ext uri="{FF2B5EF4-FFF2-40B4-BE49-F238E27FC236}">
                <a16:creationId xmlns:a16="http://schemas.microsoft.com/office/drawing/2014/main" id="{8E22E3CE-6EFD-6C4C-9F45-F002FD5D1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3" y="550377"/>
            <a:ext cx="2900460" cy="3704625"/>
          </a:xfrm>
          <a:prstGeom prst="rect">
            <a:avLst/>
          </a:prstGeom>
        </p:spPr>
      </p:pic>
      <p:pic>
        <p:nvPicPr>
          <p:cNvPr id="8" name="Picture 7" descr="A person hugging another person">
            <a:extLst>
              <a:ext uri="{FF2B5EF4-FFF2-40B4-BE49-F238E27FC236}">
                <a16:creationId xmlns:a16="http://schemas.microsoft.com/office/drawing/2014/main" id="{FECA95A5-B67C-14E9-5B6D-EFAEC0A33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82" y="550377"/>
            <a:ext cx="2900461" cy="3710075"/>
          </a:xfrm>
          <a:prstGeom prst="rect">
            <a:avLst/>
          </a:prstGeom>
        </p:spPr>
      </p:pic>
      <p:pic>
        <p:nvPicPr>
          <p:cNvPr id="10" name="Picture 9" descr="A person hugging another person">
            <a:extLst>
              <a:ext uri="{FF2B5EF4-FFF2-40B4-BE49-F238E27FC236}">
                <a16:creationId xmlns:a16="http://schemas.microsoft.com/office/drawing/2014/main" id="{85E1E9F4-DC89-365E-9021-7C8430145E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r="3135"/>
          <a:stretch/>
        </p:blipFill>
        <p:spPr>
          <a:xfrm>
            <a:off x="6206151" y="550377"/>
            <a:ext cx="2762197" cy="37046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15569B3-D1C8-869B-7525-6E954647AAF0}"/>
              </a:ext>
            </a:extLst>
          </p:cNvPr>
          <p:cNvSpPr txBox="1">
            <a:spLocks/>
          </p:cNvSpPr>
          <p:nvPr/>
        </p:nvSpPr>
        <p:spPr>
          <a:xfrm>
            <a:off x="299622" y="97079"/>
            <a:ext cx="8266733" cy="323165"/>
          </a:xfr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i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E" sz="2250" b="1" dirty="0">
                <a:solidFill>
                  <a:srgbClr val="002060"/>
                </a:solidFill>
                <a:sym typeface="Calibri"/>
              </a:rPr>
              <a:t>Advance Planning Campaign </a:t>
            </a:r>
          </a:p>
        </p:txBody>
      </p:sp>
    </p:spTree>
    <p:extLst>
      <p:ext uri="{BB962C8B-B14F-4D97-AF65-F5344CB8AC3E}">
        <p14:creationId xmlns:p14="http://schemas.microsoft.com/office/powerpoint/2010/main" val="398457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670BBB8-9A43-E740-8FDC-47C78C10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96"/>
            <a:ext cx="9144000" cy="323165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Investigations of Complaints</a:t>
            </a:r>
            <a:endParaRPr lang="en-US" sz="1800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C4788D-58ED-FF49-9727-0BA197E94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3889315" cy="3335281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22590E-1FF0-4643-B4D1-615ACD6CF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27" y="914400"/>
            <a:ext cx="4199573" cy="3335281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B39D984E-A7A5-5541-9137-11655BD7FF9D}"/>
              </a:ext>
            </a:extLst>
          </p:cNvPr>
          <p:cNvSpPr txBox="1"/>
          <p:nvPr/>
        </p:nvSpPr>
        <p:spPr>
          <a:xfrm>
            <a:off x="5200649" y="1011842"/>
            <a:ext cx="317332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 defTabSz="342900">
              <a:spcBef>
                <a:spcPts val="75"/>
              </a:spcBef>
            </a:pPr>
            <a:r>
              <a:rPr lang="en-IE" sz="1800" b="1" dirty="0">
                <a:solidFill>
                  <a:srgbClr val="FFFFFF"/>
                </a:solidFill>
                <a:latin typeface="Century Gothic"/>
                <a:cs typeface="Century Gothic"/>
              </a:rPr>
              <a:t>Director powers</a:t>
            </a:r>
            <a:endParaRPr sz="15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476BD867-B4ED-2D47-B06D-F45BC6852141}"/>
              </a:ext>
            </a:extLst>
          </p:cNvPr>
          <p:cNvSpPr txBox="1"/>
          <p:nvPr/>
        </p:nvSpPr>
        <p:spPr>
          <a:xfrm>
            <a:off x="1093659" y="1011842"/>
            <a:ext cx="309133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342900">
              <a:spcBef>
                <a:spcPts val="75"/>
              </a:spcBef>
            </a:pPr>
            <a:r>
              <a:rPr lang="en-IE" sz="1800" b="1" dirty="0">
                <a:solidFill>
                  <a:srgbClr val="FFFFFF"/>
                </a:solidFill>
                <a:latin typeface="Century Gothic"/>
                <a:cs typeface="Century Gothic"/>
              </a:rPr>
              <a:t>Grounds of complaint</a:t>
            </a:r>
            <a:endParaRPr sz="15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AC1B33BC-BD1F-174C-BB0D-61B508306053}"/>
              </a:ext>
            </a:extLst>
          </p:cNvPr>
          <p:cNvSpPr txBox="1"/>
          <p:nvPr/>
        </p:nvSpPr>
        <p:spPr>
          <a:xfrm>
            <a:off x="872679" y="1600200"/>
            <a:ext cx="3200400" cy="2284632"/>
          </a:xfrm>
          <a:prstGeom prst="rect">
            <a:avLst/>
          </a:prstGeom>
        </p:spPr>
        <p:txBody>
          <a:bodyPr vert="horz" wrap="square" lIns="0" tIns="62389" rIns="0" bIns="0" rtlCol="0">
            <a:spAutoFit/>
          </a:bodyPr>
          <a:lstStyle/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Acting outside scope 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Unsuitability 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Arrangement not in accordance with will and preferences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Fraud, coercion, undue influence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Capacity issues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Breach of function or a breach of  Act, including guiding principles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endParaRPr lang="en-IE" sz="1200" spc="-4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A complaint may be made to the DSS against an attorney under the Powers of Attorney Act 1996 </a:t>
            </a:r>
            <a:endParaRPr sz="12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3EDA0D9-6761-084F-8748-4F6386BCA59F}"/>
              </a:ext>
            </a:extLst>
          </p:cNvPr>
          <p:cNvSpPr txBox="1"/>
          <p:nvPr/>
        </p:nvSpPr>
        <p:spPr>
          <a:xfrm>
            <a:off x="5118699" y="1600200"/>
            <a:ext cx="3469230" cy="1989167"/>
          </a:xfrm>
          <a:prstGeom prst="rect">
            <a:avLst/>
          </a:prstGeom>
        </p:spPr>
        <p:txBody>
          <a:bodyPr vert="horz" wrap="square" lIns="0" tIns="62389" rIns="0" bIns="0" rtlCol="0">
            <a:spAutoFit/>
          </a:bodyPr>
          <a:lstStyle/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Commission a special or general visitor 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Summon witnesses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Take up evidence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Escalate to court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Temporarily suspend pending investigation 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Escalate for criminal investigation, if necessary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Conduct own initiative investigations</a:t>
            </a:r>
          </a:p>
          <a:p>
            <a:pPr marL="202406" marR="333851" indent="-193358" defTabSz="342900">
              <a:lnSpc>
                <a:spcPct val="80000"/>
              </a:lnSpc>
              <a:spcBef>
                <a:spcPts val="491"/>
              </a:spcBef>
              <a:buFont typeface="Courier New"/>
              <a:buChar char="o"/>
              <a:tabLst>
                <a:tab pos="202883" algn="l"/>
              </a:tabLst>
            </a:pPr>
            <a:r>
              <a:rPr lang="en-IE" sz="1200" spc="-4" dirty="0">
                <a:solidFill>
                  <a:srgbClr val="000000"/>
                </a:solidFill>
                <a:latin typeface="Century Gothic"/>
                <a:cs typeface="Century Gothic"/>
              </a:rPr>
              <a:t>Resolve informally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7D5741C-38E9-A146-8D0A-7C77210BA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32" y="2150548"/>
            <a:ext cx="1503654" cy="1716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72F8EF-2ADF-6702-67A8-EC36ACE2A9C2}"/>
              </a:ext>
            </a:extLst>
          </p:cNvPr>
          <p:cNvSpPr/>
          <p:nvPr/>
        </p:nvSpPr>
        <p:spPr>
          <a:xfrm>
            <a:off x="2754241" y="4069628"/>
            <a:ext cx="3829439" cy="55499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defTabSz="342900">
              <a:buFont typeface="Courier New" panose="02070309020205020404" pitchFamily="49" charset="0"/>
              <a:buChar char="o"/>
            </a:pPr>
            <a:endParaRPr lang="en-IE" sz="15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57175" indent="-257175" defTabSz="342900">
              <a:buFont typeface="Courier New" panose="02070309020205020404" pitchFamily="49" charset="0"/>
              <a:buChar char="o"/>
            </a:pPr>
            <a:r>
              <a:rPr lang="en-IE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Complaint may be raised by any person</a:t>
            </a:r>
          </a:p>
          <a:p>
            <a:pPr marL="257175" indent="-257175" defTabSz="342900">
              <a:buFont typeface="Courier New" panose="02070309020205020404" pitchFamily="49" charset="0"/>
              <a:buChar char="o"/>
            </a:pPr>
            <a:endParaRPr lang="en-IE" sz="15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63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0BF3-BDE2-46B9-9FA8-E6215F58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090" y="530053"/>
            <a:ext cx="3916680" cy="323165"/>
          </a:xfrm>
        </p:spPr>
        <p:txBody>
          <a:bodyPr/>
          <a:lstStyle/>
          <a:p>
            <a:pPr algn="ctr"/>
            <a:r>
              <a:rPr lang="en-IE" dirty="0">
                <a:solidFill>
                  <a:srgbClr val="002060"/>
                </a:solidFill>
              </a:rPr>
              <a:t>Codes of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D43CE-BB0E-4185-92E6-C667F7AB6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354" y="1002074"/>
            <a:ext cx="7656931" cy="3508653"/>
          </a:xfrm>
        </p:spPr>
        <p:txBody>
          <a:bodyPr/>
          <a:lstStyle/>
          <a:p>
            <a:endParaRPr lang="en-IE" sz="1500" dirty="0">
              <a:latin typeface="+mj-lt"/>
            </a:endParaRPr>
          </a:p>
          <a:p>
            <a:pPr marL="214313" indent="-214313">
              <a:buFont typeface="Courier New" panose="02070309020205020404" pitchFamily="49" charset="0"/>
              <a:buChar char="o"/>
              <a:tabLst>
                <a:tab pos="67866" algn="l"/>
              </a:tabLst>
            </a:pPr>
            <a:r>
              <a:rPr lang="en-IE" sz="1800" dirty="0">
                <a:latin typeface="Century Gothic" panose="020B0502020202020204" pitchFamily="34" charset="0"/>
              </a:rPr>
              <a:t>general guidance code on supporting decision-making and assessing capacity</a:t>
            </a:r>
          </a:p>
          <a:p>
            <a:pPr marL="214313" indent="-214313">
              <a:buFont typeface="Courier New" panose="02070309020205020404" pitchFamily="49" charset="0"/>
              <a:buChar char="o"/>
              <a:tabLst>
                <a:tab pos="67866" algn="l"/>
              </a:tabLst>
            </a:pPr>
            <a:r>
              <a:rPr lang="en-IE" sz="1800" dirty="0">
                <a:latin typeface="Century Gothic" panose="020B0502020202020204" pitchFamily="34" charset="0"/>
              </a:rPr>
              <a:t>guidance for professionals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IE" sz="1800" dirty="0">
                <a:latin typeface="Century Gothic" panose="020B0502020202020204" pitchFamily="34" charset="0"/>
              </a:rPr>
              <a:t>codes published with Ministerial consent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800" i="1" dirty="0"/>
              <a:t>A person concerned </a:t>
            </a:r>
            <a:r>
              <a:rPr lang="en-GB" sz="1800" i="1" spc="-4" dirty="0"/>
              <a:t>shall </a:t>
            </a:r>
            <a:r>
              <a:rPr lang="en-GB" sz="1800" i="1" dirty="0"/>
              <a:t>have regard </a:t>
            </a:r>
            <a:r>
              <a:rPr lang="en-GB" sz="1800" i="1" spc="8" dirty="0"/>
              <a:t>to </a:t>
            </a:r>
            <a:r>
              <a:rPr lang="en-GB" sz="1800" i="1" dirty="0"/>
              <a:t>a code of practice</a:t>
            </a:r>
            <a:r>
              <a:rPr lang="en-GB" sz="1800" i="1" spc="-30" dirty="0"/>
              <a:t> </a:t>
            </a:r>
            <a:r>
              <a:rPr lang="en-GB" sz="1800" i="1" dirty="0"/>
              <a:t>when</a:t>
            </a:r>
            <a:r>
              <a:rPr lang="en-GB" sz="1800" i="1" spc="-11" dirty="0"/>
              <a:t> </a:t>
            </a:r>
            <a:r>
              <a:rPr lang="en-GB" sz="1800" i="1" dirty="0"/>
              <a:t>performing</a:t>
            </a:r>
            <a:r>
              <a:rPr lang="en-GB" sz="1800" i="1" spc="-26" dirty="0"/>
              <a:t> </a:t>
            </a:r>
            <a:r>
              <a:rPr lang="en-GB" sz="1800" i="1" dirty="0"/>
              <a:t>any</a:t>
            </a:r>
            <a:r>
              <a:rPr lang="en-GB" sz="1800" i="1" spc="-8" dirty="0"/>
              <a:t> </a:t>
            </a:r>
            <a:r>
              <a:rPr lang="en-GB" sz="1800" i="1" dirty="0"/>
              <a:t>function</a:t>
            </a:r>
            <a:r>
              <a:rPr lang="en-GB" sz="1800" i="1" spc="-15" dirty="0"/>
              <a:t> </a:t>
            </a:r>
            <a:r>
              <a:rPr lang="en-GB" sz="1800" i="1" dirty="0"/>
              <a:t>under</a:t>
            </a:r>
            <a:r>
              <a:rPr lang="en-GB" sz="1800" i="1" spc="-19" dirty="0"/>
              <a:t> </a:t>
            </a:r>
            <a:r>
              <a:rPr lang="en-GB" sz="1800" i="1" spc="4" dirty="0"/>
              <a:t>the</a:t>
            </a:r>
            <a:r>
              <a:rPr lang="en-GB" sz="1800" i="1" spc="-34" dirty="0"/>
              <a:t> </a:t>
            </a:r>
            <a:r>
              <a:rPr lang="en-GB" sz="1800" i="1" dirty="0"/>
              <a:t>Act</a:t>
            </a:r>
            <a:r>
              <a:rPr lang="en-GB" sz="1800" i="1" spc="-15" dirty="0"/>
              <a:t> </a:t>
            </a:r>
            <a:r>
              <a:rPr lang="en-GB" sz="1800" i="1" dirty="0"/>
              <a:t>in</a:t>
            </a:r>
            <a:r>
              <a:rPr lang="en-GB" sz="1800" i="1" spc="-4" dirty="0"/>
              <a:t> </a:t>
            </a:r>
            <a:r>
              <a:rPr lang="en-GB" sz="1800" i="1" dirty="0"/>
              <a:t>respect</a:t>
            </a:r>
            <a:r>
              <a:rPr lang="en-GB" sz="1800" i="1" spc="-26" dirty="0"/>
              <a:t> </a:t>
            </a:r>
            <a:r>
              <a:rPr lang="en-GB" sz="1800" i="1" dirty="0"/>
              <a:t>of</a:t>
            </a:r>
            <a:r>
              <a:rPr lang="en-GB" sz="1800" i="1" spc="-19" dirty="0"/>
              <a:t> </a:t>
            </a:r>
            <a:r>
              <a:rPr lang="en-GB" sz="1800" i="1" dirty="0"/>
              <a:t>which </a:t>
            </a:r>
            <a:r>
              <a:rPr lang="en-GB" sz="1800" i="1" spc="4" dirty="0"/>
              <a:t>the</a:t>
            </a:r>
            <a:r>
              <a:rPr lang="en-GB" sz="1800" i="1" spc="-30" dirty="0"/>
              <a:t> </a:t>
            </a:r>
            <a:r>
              <a:rPr lang="en-GB" sz="1800" i="1" dirty="0"/>
              <a:t>code</a:t>
            </a:r>
            <a:r>
              <a:rPr lang="en-GB" sz="1800" i="1" spc="-8" dirty="0"/>
              <a:t> </a:t>
            </a:r>
            <a:r>
              <a:rPr lang="en-GB" sz="1800" i="1" dirty="0"/>
              <a:t>provides</a:t>
            </a:r>
            <a:r>
              <a:rPr lang="en-GB" sz="1800" i="1" spc="-34" dirty="0"/>
              <a:t> </a:t>
            </a:r>
            <a:r>
              <a:rPr lang="en-GB" sz="1800" i="1" spc="-4" dirty="0"/>
              <a:t>guidance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IE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codes are available on the DSS website with other materials and resources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IE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dirty="0"/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IE" sz="15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2E5B2-1E49-49AD-A164-34C8F4EEF498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4650" y="0"/>
            <a:ext cx="2960174" cy="29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19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4349" y="188365"/>
            <a:ext cx="8115301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0478" algn="ctr">
              <a:spcBef>
                <a:spcPts val="71"/>
              </a:spcBef>
            </a:pPr>
            <a:r>
              <a:rPr lang="en-IE" sz="1650" spc="-4" dirty="0">
                <a:solidFill>
                  <a:srgbClr val="002060"/>
                </a:solidFill>
              </a:rPr>
              <a:t>Matters arising? </a:t>
            </a:r>
            <a:endParaRPr sz="1650" spc="-8" dirty="0">
              <a:solidFill>
                <a:srgbClr val="002060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6280E06-1B78-BC4F-832A-1CBF6C65E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84" y="1763650"/>
            <a:ext cx="1780213" cy="133097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DCBE9B2-FA06-5F48-A916-28CDAF1CCA24}"/>
              </a:ext>
            </a:extLst>
          </p:cNvPr>
          <p:cNvSpPr txBox="1"/>
          <p:nvPr/>
        </p:nvSpPr>
        <p:spPr>
          <a:xfrm>
            <a:off x="203300" y="319891"/>
            <a:ext cx="8737397" cy="5061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224">
              <a:tabLst>
                <a:tab pos="427196" algn="l"/>
              </a:tabLst>
            </a:pPr>
            <a:endParaRPr lang="en-IE" sz="1500" dirty="0">
              <a:latin typeface="Century Gothic" panose="020B0502020202020204" pitchFamily="34" charset="0"/>
            </a:endParaRPr>
          </a:p>
          <a:p>
            <a:pPr marL="266224">
              <a:tabLst>
                <a:tab pos="427196" algn="l"/>
              </a:tabLst>
            </a:pPr>
            <a:endParaRPr lang="en-IE" sz="1500" dirty="0">
              <a:latin typeface="Century Gothic" panose="020B0502020202020204" pitchFamily="34" charset="0"/>
            </a:endParaRPr>
          </a:p>
          <a:p>
            <a:pPr marL="426720" indent="-160496">
              <a:buFont typeface="Courier New"/>
              <a:buChar char="o"/>
              <a:tabLst>
                <a:tab pos="427196" algn="l"/>
              </a:tabLst>
            </a:pPr>
            <a:r>
              <a:rPr lang="en-IE" sz="1500" spc="-4" dirty="0">
                <a:latin typeface="Century Gothic"/>
                <a:cs typeface="Century Gothic"/>
              </a:rPr>
              <a:t> Applications in Inherent Jurisdiction</a:t>
            </a:r>
          </a:p>
          <a:p>
            <a:pPr marL="426720" indent="-160496">
              <a:buFont typeface="Courier New"/>
              <a:buChar char="o"/>
              <a:tabLst>
                <a:tab pos="427196" algn="l"/>
              </a:tabLst>
            </a:pPr>
            <a:endParaRPr lang="en-IE" sz="1500" spc="-4" dirty="0">
              <a:latin typeface="Century Gothic"/>
              <a:cs typeface="Century Gothic"/>
            </a:endParaRPr>
          </a:p>
          <a:p>
            <a:pPr marL="426720" indent="-160496">
              <a:buFont typeface="Courier New"/>
              <a:buChar char="o"/>
              <a:tabLst>
                <a:tab pos="427196" algn="l"/>
              </a:tabLst>
            </a:pPr>
            <a:r>
              <a:rPr lang="en-IE" sz="1500" spc="-4" dirty="0">
                <a:latin typeface="Century Gothic"/>
                <a:cs typeface="Century Gothic"/>
              </a:rPr>
              <a:t>Protection of Liberty Safeguards- being developed by the Department of Health</a:t>
            </a:r>
          </a:p>
          <a:p>
            <a:pPr marL="266224">
              <a:tabLst>
                <a:tab pos="427196" algn="l"/>
              </a:tabLst>
            </a:pPr>
            <a:endParaRPr lang="en-IE" sz="1500" spc="-4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426720" indent="-160496">
              <a:buFont typeface="Courier New"/>
              <a:buChar char="o"/>
              <a:tabLst>
                <a:tab pos="427196" algn="l"/>
              </a:tabLst>
            </a:pPr>
            <a:r>
              <a:rPr lang="en-IE" sz="1500" spc="-4" dirty="0">
                <a:solidFill>
                  <a:srgbClr val="002060"/>
                </a:solidFill>
                <a:latin typeface="Century Gothic"/>
                <a:cs typeface="Century Gothic"/>
              </a:rPr>
              <a:t> Mental Health Bill 2024/ alignment with 2015 Act</a:t>
            </a:r>
          </a:p>
          <a:p>
            <a:pPr marL="426720" indent="-160496">
              <a:buFont typeface="Courier New"/>
              <a:buChar char="o"/>
              <a:tabLst>
                <a:tab pos="427196" algn="l"/>
              </a:tabLst>
            </a:pPr>
            <a:endParaRPr lang="en-IE" sz="1500" spc="-4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426720" indent="-160496">
              <a:buFont typeface="Courier New"/>
              <a:buChar char="o"/>
              <a:tabLst>
                <a:tab pos="427196" algn="l"/>
              </a:tabLst>
            </a:pPr>
            <a:r>
              <a:rPr lang="en-IE" sz="1500" spc="-4" dirty="0">
                <a:solidFill>
                  <a:srgbClr val="002060"/>
                </a:solidFill>
                <a:latin typeface="Century Gothic"/>
                <a:cs typeface="Century Gothic"/>
              </a:rPr>
              <a:t>Alignment of other legislation and policy with 2015 Act  </a:t>
            </a:r>
          </a:p>
          <a:p>
            <a:pPr marL="266224">
              <a:tabLst>
                <a:tab pos="427196" algn="l"/>
              </a:tabLst>
            </a:pPr>
            <a:endParaRPr lang="en-IE" sz="1500" spc="-4" dirty="0">
              <a:latin typeface="Century Gothic"/>
              <a:cs typeface="Century Gothic"/>
            </a:endParaRPr>
          </a:p>
          <a:p>
            <a:pPr marL="426720" indent="-160496">
              <a:buFont typeface="Courier New"/>
              <a:buChar char="o"/>
              <a:tabLst>
                <a:tab pos="427196" algn="l"/>
              </a:tabLst>
            </a:pPr>
            <a:r>
              <a:rPr lang="en-IE" sz="1500" spc="-4" dirty="0">
                <a:latin typeface="Century Gothic"/>
                <a:cs typeface="Century Gothic"/>
              </a:rPr>
              <a:t> Statutory review of operation and effectiveness of the 2015 Act/ </a:t>
            </a:r>
          </a:p>
          <a:p>
            <a:pPr marL="266224">
              <a:tabLst>
                <a:tab pos="427196" algn="l"/>
              </a:tabLst>
            </a:pPr>
            <a:r>
              <a:rPr lang="en-IE" sz="1500" spc="-4" dirty="0">
                <a:latin typeface="Century Gothic"/>
                <a:cs typeface="Century Gothic"/>
              </a:rPr>
              <a:t>    potential amendments? </a:t>
            </a:r>
            <a:endParaRPr lang="en-IE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024" lvl="2">
              <a:tabLst>
                <a:tab pos="427196" algn="l"/>
              </a:tabLst>
            </a:pPr>
            <a:r>
              <a:rPr lang="en-IE" sz="1500" spc="-4" dirty="0">
                <a:latin typeface="Century Gothic"/>
                <a:cs typeface="Century Gothic"/>
              </a:rPr>
              <a:t> </a:t>
            </a:r>
          </a:p>
          <a:p>
            <a:pPr marL="426720" indent="-160496">
              <a:spcBef>
                <a:spcPts val="172"/>
              </a:spcBef>
              <a:buFont typeface="Courier New"/>
              <a:buChar char="o"/>
              <a:tabLst>
                <a:tab pos="427196" algn="l"/>
              </a:tabLst>
            </a:pPr>
            <a:r>
              <a:rPr lang="en-IE" sz="1500" spc="-4" dirty="0">
                <a:latin typeface="Century Gothic"/>
                <a:cs typeface="Century Gothic"/>
              </a:rPr>
              <a:t>Implementation of 2015 Act in diverse sectors</a:t>
            </a:r>
          </a:p>
          <a:p>
            <a:pPr marL="426720" indent="-160496">
              <a:spcBef>
                <a:spcPts val="172"/>
              </a:spcBef>
              <a:buFont typeface="Courier New"/>
              <a:buChar char="o"/>
              <a:tabLst>
                <a:tab pos="427196" algn="l"/>
              </a:tabLst>
            </a:pPr>
            <a:endParaRPr lang="en-IE" sz="1500" spc="-4" dirty="0">
              <a:latin typeface="Century Gothic"/>
              <a:cs typeface="Century Gothic"/>
            </a:endParaRPr>
          </a:p>
          <a:p>
            <a:pPr marL="426720" indent="-160496">
              <a:spcBef>
                <a:spcPts val="172"/>
              </a:spcBef>
              <a:buFont typeface="Courier New"/>
              <a:buChar char="o"/>
              <a:tabLst>
                <a:tab pos="427196" algn="l"/>
              </a:tabLst>
            </a:pPr>
            <a:r>
              <a:rPr lang="en-IE" sz="1500" spc="-4" dirty="0">
                <a:latin typeface="Century Gothic"/>
                <a:cs typeface="Century Gothic"/>
              </a:rPr>
              <a:t>Challenges of promoting public and professional confidence and awareness</a:t>
            </a:r>
          </a:p>
          <a:p>
            <a:pPr marL="426720" indent="-160496">
              <a:spcBef>
                <a:spcPts val="172"/>
              </a:spcBef>
              <a:buFont typeface="Courier New"/>
              <a:buChar char="o"/>
              <a:tabLst>
                <a:tab pos="427196" algn="l"/>
              </a:tabLst>
            </a:pPr>
            <a:endParaRPr lang="en-IE" sz="1500" spc="-4" dirty="0">
              <a:latin typeface="Century Gothic"/>
              <a:cs typeface="Century Gothic"/>
            </a:endParaRPr>
          </a:p>
          <a:p>
            <a:pPr marL="426720" indent="-160496">
              <a:spcBef>
                <a:spcPts val="172"/>
              </a:spcBef>
              <a:buFont typeface="Courier New"/>
              <a:buChar char="o"/>
              <a:tabLst>
                <a:tab pos="427196" algn="l"/>
              </a:tabLst>
            </a:pPr>
            <a:r>
              <a:rPr lang="en-IE" sz="1500" spc="-4" dirty="0">
                <a:latin typeface="Century Gothic"/>
                <a:cs typeface="Century Gothic"/>
              </a:rPr>
              <a:t>Evolving caselaw</a:t>
            </a:r>
          </a:p>
          <a:p>
            <a:pPr marL="266224">
              <a:spcBef>
                <a:spcPts val="172"/>
              </a:spcBef>
              <a:tabLst>
                <a:tab pos="427196" algn="l"/>
              </a:tabLst>
            </a:pPr>
            <a:endParaRPr lang="en-IE" sz="1500" spc="-4" dirty="0">
              <a:latin typeface="Century Gothic"/>
              <a:cs typeface="Century Gothic"/>
            </a:endParaRPr>
          </a:p>
          <a:p>
            <a:pPr marL="426720" indent="-160496">
              <a:spcBef>
                <a:spcPts val="172"/>
              </a:spcBef>
              <a:buFont typeface="Courier New"/>
              <a:buChar char="o"/>
              <a:tabLst>
                <a:tab pos="427196" algn="l"/>
              </a:tabLst>
            </a:pPr>
            <a:endParaRPr lang="en-IE" sz="1500" spc="-4" dirty="0">
              <a:latin typeface="Century Gothic"/>
              <a:cs typeface="Century Gothic"/>
            </a:endParaRPr>
          </a:p>
          <a:p>
            <a:pPr marL="266224">
              <a:spcBef>
                <a:spcPts val="172"/>
              </a:spcBef>
              <a:tabLst>
                <a:tab pos="427196" algn="l"/>
              </a:tabLst>
            </a:pPr>
            <a:r>
              <a:rPr lang="en-IE" sz="1500" spc="-4" dirty="0">
                <a:latin typeface="Century Gothic"/>
                <a:cs typeface="Century Gothic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FE87-55C9-33C5-0B98-44B80F6CC7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F58DC-26FD-C877-124D-5A8B60A0B8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E0947-6799-99F5-61C0-82A1F921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4CDD1D-C519-1249-9DAD-BD4D243F3A2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C15AD-520D-CE5B-1C1B-921E35C0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38" y="-26719"/>
            <a:ext cx="6781324" cy="46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56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F6811E4-100D-9E4C-9DA1-5E425C191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90"/>
            <a:ext cx="9144000" cy="5143500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50D2137-32D0-5A4D-81E7-745F01BE7A60}"/>
              </a:ext>
            </a:extLst>
          </p:cNvPr>
          <p:cNvSpPr txBox="1"/>
          <p:nvPr/>
        </p:nvSpPr>
        <p:spPr>
          <a:xfrm>
            <a:off x="297180" y="4257176"/>
            <a:ext cx="8218170" cy="34817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This</a:t>
            </a:r>
            <a:r>
              <a:rPr sz="1100" spc="-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presentation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is </a:t>
            </a:r>
            <a:r>
              <a:rPr sz="1100" spc="-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intended</a:t>
            </a:r>
            <a:r>
              <a:rPr sz="1100" spc="19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as</a:t>
            </a:r>
            <a:r>
              <a:rPr sz="1100" spc="-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an</a:t>
            </a:r>
            <a:r>
              <a:rPr sz="1100" spc="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overview</a:t>
            </a:r>
            <a:r>
              <a:rPr sz="1100" spc="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of </a:t>
            </a:r>
            <a:r>
              <a:rPr lang="en-IE"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aspects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of</a:t>
            </a:r>
            <a:r>
              <a:rPr lang="en-IE"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the</a:t>
            </a:r>
            <a:r>
              <a:rPr sz="1100" spc="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Assisted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Decision-Making</a:t>
            </a:r>
            <a:r>
              <a:rPr sz="1100" spc="15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(Capacity)</a:t>
            </a:r>
            <a:r>
              <a:rPr sz="1100" spc="11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br>
              <a:rPr lang="en-IE" sz="1100" spc="11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</a:br>
            <a:r>
              <a:rPr sz="1100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Act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2015 and</a:t>
            </a:r>
            <a:r>
              <a:rPr sz="1100" spc="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1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related</a:t>
            </a:r>
            <a:r>
              <a:rPr lang="en-IE" sz="1100" spc="-11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5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matters</a:t>
            </a:r>
            <a:r>
              <a:rPr sz="1100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and</a:t>
            </a:r>
            <a:r>
              <a:rPr sz="1100" spc="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should</a:t>
            </a:r>
            <a:r>
              <a:rPr sz="1100" spc="11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not</a:t>
            </a:r>
            <a:r>
              <a:rPr sz="1100" spc="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be</a:t>
            </a:r>
            <a:r>
              <a:rPr sz="1100" spc="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relied</a:t>
            </a:r>
            <a:r>
              <a:rPr sz="1100" spc="23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on </a:t>
            </a:r>
            <a:r>
              <a:rPr sz="1100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as</a:t>
            </a:r>
            <a:r>
              <a:rPr sz="1100" spc="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legal</a:t>
            </a:r>
            <a:r>
              <a:rPr sz="1100" spc="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advice</a:t>
            </a:r>
            <a:r>
              <a:rPr sz="1100" spc="15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4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or</a:t>
            </a:r>
            <a:r>
              <a:rPr sz="1100" spc="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8" dirty="0">
                <a:solidFill>
                  <a:srgbClr val="212A55"/>
                </a:solidFill>
                <a:latin typeface="Century Gothic" panose="020B0502020202020204" pitchFamily="34" charset="0"/>
                <a:cs typeface="Calibri"/>
              </a:rPr>
              <a:t>opinion</a:t>
            </a:r>
            <a:endParaRPr sz="1100" dirty="0">
              <a:solidFill>
                <a:srgbClr val="212A55"/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871C1ED-A01E-3C48-9468-C6267C8801F4}"/>
              </a:ext>
            </a:extLst>
          </p:cNvPr>
          <p:cNvSpPr txBox="1"/>
          <p:nvPr/>
        </p:nvSpPr>
        <p:spPr>
          <a:xfrm>
            <a:off x="2286000" y="629159"/>
            <a:ext cx="4393883" cy="702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lang="en-IE" sz="4500" b="1" spc="-4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Thank You</a:t>
            </a:r>
            <a:endParaRPr sz="4500" b="1" dirty="0">
              <a:solidFill>
                <a:schemeClr val="bg1"/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CAB44E0-DD31-4544-B8CB-10A79E4F97E1}"/>
              </a:ext>
            </a:extLst>
          </p:cNvPr>
          <p:cNvSpPr txBox="1"/>
          <p:nvPr/>
        </p:nvSpPr>
        <p:spPr>
          <a:xfrm>
            <a:off x="1594263" y="2461615"/>
            <a:ext cx="5655623" cy="10047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lang="en-IE" sz="2100" b="1" spc="-4" dirty="0">
                <a:solidFill>
                  <a:schemeClr val="tx2"/>
                </a:solidFill>
                <a:latin typeface="Century Gothic" panose="020B0502020202020204" pitchFamily="34" charset="0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www.decisionsupportservice.ie/</a:t>
            </a:r>
            <a:endParaRPr lang="en-IE" sz="2100" b="1" spc="-4" dirty="0">
              <a:solidFill>
                <a:schemeClr val="tx2"/>
              </a:solidFill>
              <a:latin typeface="Century Gothic" panose="020B0502020202020204" pitchFamily="34" charset="0"/>
              <a:cs typeface="Calibri"/>
            </a:endParaRPr>
          </a:p>
          <a:p>
            <a:pPr marL="9525" marR="3810" algn="ctr">
              <a:spcBef>
                <a:spcPts val="75"/>
              </a:spcBef>
            </a:pPr>
            <a:r>
              <a:rPr lang="en-IE" sz="2100" b="1" spc="-4" dirty="0">
                <a:solidFill>
                  <a:schemeClr val="tx2"/>
                </a:solidFill>
                <a:latin typeface="Century Gothic" panose="020B0502020202020204" pitchFamily="34" charset="0"/>
                <a:cs typeface="Calibri"/>
              </a:rPr>
              <a:t>Email: </a:t>
            </a:r>
            <a:r>
              <a:rPr lang="en-IE" sz="2100" b="1" spc="-4" dirty="0">
                <a:solidFill>
                  <a:schemeClr val="tx2"/>
                </a:solidFill>
                <a:latin typeface="Century Gothic" panose="020B0502020202020204" pitchFamily="34" charset="0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queries@decisionsupportservice.ie</a:t>
            </a:r>
            <a:endParaRPr lang="en-IE" sz="2100" b="1" spc="-4" dirty="0">
              <a:solidFill>
                <a:schemeClr val="tx2"/>
              </a:solidFill>
              <a:latin typeface="Century Gothic" panose="020B0502020202020204" pitchFamily="34" charset="0"/>
              <a:cs typeface="Calibri"/>
            </a:endParaRPr>
          </a:p>
          <a:p>
            <a:pPr marL="9525" marR="3810" algn="ctr">
              <a:spcBef>
                <a:spcPts val="75"/>
              </a:spcBef>
            </a:pPr>
            <a:r>
              <a:rPr lang="en-IE" sz="2100" b="1" spc="-4" dirty="0">
                <a:solidFill>
                  <a:schemeClr val="tx2"/>
                </a:solidFill>
                <a:latin typeface="Century Gothic" panose="020B0502020202020204" pitchFamily="34" charset="0"/>
                <a:cs typeface="Calibri"/>
              </a:rPr>
              <a:t>Telephone: 01 2119750</a:t>
            </a:r>
            <a:endParaRPr sz="2100" b="1" dirty="0">
              <a:solidFill>
                <a:schemeClr val="tx2"/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58C5636-FF77-DE40-82C5-F5CA0082B6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1827815"/>
            <a:ext cx="2171700" cy="488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21169E-5747-8E4D-B7C3-5585D4BE7195}"/>
              </a:ext>
            </a:extLst>
          </p:cNvPr>
          <p:cNvSpPr txBox="1"/>
          <p:nvPr/>
        </p:nvSpPr>
        <p:spPr>
          <a:xfrm>
            <a:off x="7047820" y="-55109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D0986E0-C62E-0618-E81B-F67BBF4C77E4}"/>
              </a:ext>
            </a:extLst>
          </p:cNvPr>
          <p:cNvSpPr txBox="1">
            <a:spLocks/>
          </p:cNvSpPr>
          <p:nvPr/>
        </p:nvSpPr>
        <p:spPr>
          <a:xfrm>
            <a:off x="381718" y="490864"/>
            <a:ext cx="5917745" cy="281648"/>
          </a:xfrm>
          <a:prstGeom prst="rect">
            <a:avLst/>
          </a:prstGeom>
        </p:spPr>
        <p:txBody>
          <a:bodyPr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766">
              <a:lnSpc>
                <a:spcPct val="100000"/>
              </a:lnSpc>
            </a:pPr>
            <a:r>
              <a:rPr lang="en-US" sz="1800" dirty="0">
                <a:solidFill>
                  <a:srgbClr val="002060"/>
                </a:solidFill>
                <a:latin typeface="Aptos Display" panose="020B0004020202020204" pitchFamily="34" charset="0"/>
                <a:sym typeface="Calibri"/>
              </a:rPr>
              <a:t>April 2023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C09DC2-1745-3494-9203-318F8E021B14}"/>
              </a:ext>
            </a:extLst>
          </p:cNvPr>
          <p:cNvSpPr/>
          <p:nvPr/>
        </p:nvSpPr>
        <p:spPr>
          <a:xfrm>
            <a:off x="465084" y="890752"/>
            <a:ext cx="4406462" cy="3492062"/>
          </a:xfrm>
          <a:prstGeom prst="roundRect">
            <a:avLst>
              <a:gd name="adj" fmla="val 4703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54000" rIns="81000" bIns="81000" rtlCol="0" anchor="t" anchorCtr="0"/>
          <a:lstStyle/>
          <a:p>
            <a:pPr hangingPunct="0"/>
            <a:endParaRPr lang="en-US" sz="900" kern="0" dirty="0">
              <a:solidFill>
                <a:srgbClr val="FFFFFF"/>
              </a:solidFill>
              <a:latin typeface="Calibri"/>
              <a:sym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390083-49B4-E979-41A4-4F3D0613BC9B}"/>
              </a:ext>
            </a:extLst>
          </p:cNvPr>
          <p:cNvSpPr/>
          <p:nvPr/>
        </p:nvSpPr>
        <p:spPr>
          <a:xfrm>
            <a:off x="6755525" y="890753"/>
            <a:ext cx="2014524" cy="1481959"/>
          </a:xfrm>
          <a:prstGeom prst="roundRect">
            <a:avLst>
              <a:gd name="adj" fmla="val 1134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639" t="-42888" r="-38775" b="-8478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54000" rIns="81000" bIns="81000" rtlCol="0" anchor="t" anchorCtr="0"/>
          <a:lstStyle/>
          <a:p>
            <a:pPr hangingPunct="0"/>
            <a:endParaRPr lang="en-US" sz="900" kern="0" dirty="0">
              <a:solidFill>
                <a:srgbClr val="FFFFFF"/>
              </a:solidFill>
              <a:latin typeface="Calibri"/>
              <a:sym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0D5478-2BCE-F989-A513-9B5004953D8D}"/>
              </a:ext>
            </a:extLst>
          </p:cNvPr>
          <p:cNvSpPr/>
          <p:nvPr/>
        </p:nvSpPr>
        <p:spPr>
          <a:xfrm>
            <a:off x="4918844" y="890753"/>
            <a:ext cx="1789385" cy="1962807"/>
          </a:xfrm>
          <a:prstGeom prst="roundRect">
            <a:avLst>
              <a:gd name="adj" fmla="val 7416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429" r="-5429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54000" rIns="81000" bIns="81000" rtlCol="0" anchor="t" anchorCtr="0"/>
          <a:lstStyle/>
          <a:p>
            <a:pPr hangingPunct="0"/>
            <a:endParaRPr lang="en-US" sz="900" kern="0" dirty="0">
              <a:solidFill>
                <a:srgbClr val="FFFFFF"/>
              </a:solidFill>
              <a:latin typeface="Calibri"/>
              <a:sym typeface="Calibri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8FD160-CC8F-1939-D9F7-FE734004551C}"/>
              </a:ext>
            </a:extLst>
          </p:cNvPr>
          <p:cNvSpPr/>
          <p:nvPr/>
        </p:nvSpPr>
        <p:spPr>
          <a:xfrm>
            <a:off x="6755526" y="2420008"/>
            <a:ext cx="2014523" cy="1962807"/>
          </a:xfrm>
          <a:prstGeom prst="roundRect">
            <a:avLst>
              <a:gd name="adj" fmla="val 5824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037" r="-16037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54000" rIns="81000" bIns="81000" rtlCol="0" anchor="t" anchorCtr="0"/>
          <a:lstStyle/>
          <a:p>
            <a:pPr hangingPunct="0"/>
            <a:endParaRPr lang="en-US" sz="900" kern="0" dirty="0">
              <a:solidFill>
                <a:srgbClr val="FFFFFF"/>
              </a:solidFill>
              <a:latin typeface="Calibri"/>
              <a:sym typeface="Calibri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0653DC-6CBE-AC7D-A807-CEE44CE5123E}"/>
              </a:ext>
            </a:extLst>
          </p:cNvPr>
          <p:cNvSpPr/>
          <p:nvPr/>
        </p:nvSpPr>
        <p:spPr>
          <a:xfrm>
            <a:off x="4918844" y="2905932"/>
            <a:ext cx="1789385" cy="1476882"/>
          </a:xfrm>
          <a:prstGeom prst="roundRect">
            <a:avLst>
              <a:gd name="adj" fmla="val 11348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902" r="-11902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54000" rIns="81000" bIns="81000" rtlCol="0" anchor="t" anchorCtr="0"/>
          <a:lstStyle/>
          <a:p>
            <a:pPr hangingPunct="0"/>
            <a:endParaRPr lang="en-US" sz="900" kern="0" dirty="0">
              <a:solidFill>
                <a:srgbClr val="FFFFFF"/>
              </a:solidFill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75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BF1AD-F771-5614-45E6-5E96CC3F9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17200B07-6A37-C4B8-C88E-3CAB3FD37056}"/>
              </a:ext>
            </a:extLst>
          </p:cNvPr>
          <p:cNvSpPr txBox="1">
            <a:spLocks/>
          </p:cNvSpPr>
          <p:nvPr/>
        </p:nvSpPr>
        <p:spPr>
          <a:xfrm>
            <a:off x="1139434" y="296714"/>
            <a:ext cx="6787368" cy="463602"/>
          </a:xfrm>
          <a:prstGeom prst="rect">
            <a:avLst/>
          </a:prstGeom>
        </p:spPr>
        <p:txBody>
          <a:bodyPr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50" dirty="0">
                <a:solidFill>
                  <a:srgbClr val="002060"/>
                </a:solidFill>
                <a:latin typeface="Century Gothic" panose="020B0502020202020204" pitchFamily="34" charset="0"/>
              </a:rPr>
              <a:t>Decision Support Service (DSS)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325660-63E8-9DB8-8F43-18A9B225C2F5}"/>
              </a:ext>
            </a:extLst>
          </p:cNvPr>
          <p:cNvGrpSpPr/>
          <p:nvPr/>
        </p:nvGrpSpPr>
        <p:grpSpPr>
          <a:xfrm>
            <a:off x="121696" y="1954739"/>
            <a:ext cx="881822" cy="1549907"/>
            <a:chOff x="162259" y="1970364"/>
            <a:chExt cx="1897817" cy="2529111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AD2203A-1876-8771-EC72-F7402217E710}"/>
                </a:ext>
              </a:extLst>
            </p:cNvPr>
            <p:cNvSpPr/>
            <p:nvPr/>
          </p:nvSpPr>
          <p:spPr>
            <a:xfrm>
              <a:off x="162259" y="1970364"/>
              <a:ext cx="1897817" cy="2529111"/>
            </a:xfrm>
            <a:prstGeom prst="roundRect">
              <a:avLst>
                <a:gd name="adj" fmla="val 6559"/>
              </a:avLst>
            </a:prstGeom>
            <a:solidFill>
              <a:schemeClr val="bg1"/>
            </a:solidFill>
            <a:ln w="76200">
              <a:solidFill>
                <a:srgbClr val="C82C57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000" tIns="54000" rIns="81000" bIns="81000" rtlCol="0" anchor="t" anchorCtr="0"/>
            <a:lstStyle/>
            <a:p>
              <a:pPr algn="l"/>
              <a:endParaRPr lang="en-US" sz="975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C22F9C-23F0-AF11-C30F-4C9220A9966B}"/>
                </a:ext>
              </a:extLst>
            </p:cNvPr>
            <p:cNvSpPr txBox="1"/>
            <p:nvPr/>
          </p:nvSpPr>
          <p:spPr>
            <a:xfrm>
              <a:off x="370581" y="2167798"/>
              <a:ext cx="1481171" cy="1823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Promote awareness &amp; confidence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Provide information to relevant persons &amp; decision supporters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C07A80-4F72-4860-13EB-10E96C3899D7}"/>
              </a:ext>
            </a:extLst>
          </p:cNvPr>
          <p:cNvGrpSpPr/>
          <p:nvPr/>
        </p:nvGrpSpPr>
        <p:grpSpPr>
          <a:xfrm>
            <a:off x="1114324" y="1954739"/>
            <a:ext cx="881822" cy="1549907"/>
            <a:chOff x="162259" y="1970364"/>
            <a:chExt cx="1897817" cy="2529111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E6756EC-1CFD-565D-AE72-F63E092A493E}"/>
                </a:ext>
              </a:extLst>
            </p:cNvPr>
            <p:cNvSpPr/>
            <p:nvPr/>
          </p:nvSpPr>
          <p:spPr>
            <a:xfrm>
              <a:off x="162259" y="1970364"/>
              <a:ext cx="1897817" cy="2529111"/>
            </a:xfrm>
            <a:prstGeom prst="roundRect">
              <a:avLst>
                <a:gd name="adj" fmla="val 6559"/>
              </a:avLst>
            </a:prstGeom>
            <a:solidFill>
              <a:schemeClr val="bg1"/>
            </a:solidFill>
            <a:ln w="76200">
              <a:solidFill>
                <a:srgbClr val="FC5C1C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000" tIns="54000" rIns="81000" bIns="81000" rtlCol="0" anchor="t" anchorCtr="0"/>
            <a:lstStyle/>
            <a:p>
              <a:pPr algn="l"/>
              <a:endParaRPr lang="en-US" sz="975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E1DA93-7B57-1BA1-15F4-007DE4DE4CBF}"/>
                </a:ext>
              </a:extLst>
            </p:cNvPr>
            <p:cNvSpPr txBox="1"/>
            <p:nvPr/>
          </p:nvSpPr>
          <p:spPr>
            <a:xfrm>
              <a:off x="329620" y="2153631"/>
              <a:ext cx="1689493" cy="1823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Provide information &amp; guidance to bodies on interactions with relevant persons &amp;  decision supporters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2B02BB-F7D3-27F8-CFBC-2314769098F4}"/>
              </a:ext>
            </a:extLst>
          </p:cNvPr>
          <p:cNvGrpSpPr/>
          <p:nvPr/>
        </p:nvGrpSpPr>
        <p:grpSpPr>
          <a:xfrm>
            <a:off x="2092941" y="1961183"/>
            <a:ext cx="881822" cy="1549907"/>
            <a:chOff x="132106" y="1959510"/>
            <a:chExt cx="1897817" cy="252911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6C6C63B-BEB9-5F75-F4EC-F3CCB43D2230}"/>
                </a:ext>
              </a:extLst>
            </p:cNvPr>
            <p:cNvSpPr/>
            <p:nvPr/>
          </p:nvSpPr>
          <p:spPr>
            <a:xfrm>
              <a:off x="132106" y="1959510"/>
              <a:ext cx="1897817" cy="2529111"/>
            </a:xfrm>
            <a:prstGeom prst="roundRect">
              <a:avLst>
                <a:gd name="adj" fmla="val 6559"/>
              </a:avLst>
            </a:prstGeom>
            <a:solidFill>
              <a:schemeClr val="bg1"/>
            </a:solidFill>
            <a:ln w="76200">
              <a:solidFill>
                <a:srgbClr val="065BBA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000" tIns="54000" rIns="81000" bIns="81000" rtlCol="0" anchor="t" anchorCtr="0"/>
            <a:lstStyle/>
            <a:p>
              <a:pPr algn="l"/>
              <a:endParaRPr lang="en-US" sz="975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F64F55-33E4-AE17-4620-E7954CF380A4}"/>
                </a:ext>
              </a:extLst>
            </p:cNvPr>
            <p:cNvSpPr txBox="1"/>
            <p:nvPr/>
          </p:nvSpPr>
          <p:spPr>
            <a:xfrm>
              <a:off x="299467" y="2167459"/>
              <a:ext cx="1730455" cy="1823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Recommend organisational change to promote the exercise of capacity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BF812C-93A8-6DA3-F7AE-F58F052DD265}"/>
              </a:ext>
            </a:extLst>
          </p:cNvPr>
          <p:cNvGrpSpPr/>
          <p:nvPr/>
        </p:nvGrpSpPr>
        <p:grpSpPr>
          <a:xfrm>
            <a:off x="3099580" y="1961390"/>
            <a:ext cx="937225" cy="1549907"/>
            <a:chOff x="162259" y="1970364"/>
            <a:chExt cx="2017053" cy="2529111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5E39328-FAC3-0C80-DFEC-E1D533AB7265}"/>
                </a:ext>
              </a:extLst>
            </p:cNvPr>
            <p:cNvSpPr/>
            <p:nvPr/>
          </p:nvSpPr>
          <p:spPr>
            <a:xfrm>
              <a:off x="162259" y="1970364"/>
              <a:ext cx="1897817" cy="2529111"/>
            </a:xfrm>
            <a:prstGeom prst="roundRect">
              <a:avLst>
                <a:gd name="adj" fmla="val 6559"/>
              </a:avLst>
            </a:prstGeom>
            <a:solidFill>
              <a:schemeClr val="bg1"/>
            </a:solidFill>
            <a:ln w="76200">
              <a:solidFill>
                <a:srgbClr val="C82C57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000" tIns="54000" rIns="81000" bIns="81000" rtlCol="0" anchor="t" anchorCtr="0"/>
            <a:lstStyle/>
            <a:p>
              <a:pPr algn="l"/>
              <a:endParaRPr lang="en-US" sz="975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AF1E52-D885-D1B0-F171-F430E2AFF962}"/>
                </a:ext>
              </a:extLst>
            </p:cNvPr>
            <p:cNvSpPr txBox="1"/>
            <p:nvPr/>
          </p:nvSpPr>
          <p:spPr>
            <a:xfrm>
              <a:off x="311650" y="2167459"/>
              <a:ext cx="1867662" cy="1823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Maintain registers &amp; supervise arrangements under the Act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92306C-4605-0DDF-7FC9-F7E5EC284BE2}"/>
              </a:ext>
            </a:extLst>
          </p:cNvPr>
          <p:cNvGrpSpPr/>
          <p:nvPr/>
        </p:nvGrpSpPr>
        <p:grpSpPr>
          <a:xfrm>
            <a:off x="4092208" y="1954739"/>
            <a:ext cx="881822" cy="1549907"/>
            <a:chOff x="162259" y="1970364"/>
            <a:chExt cx="1897817" cy="2529111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FFCBE80-8244-5099-8B18-1C180DA8C7D9}"/>
                </a:ext>
              </a:extLst>
            </p:cNvPr>
            <p:cNvSpPr/>
            <p:nvPr/>
          </p:nvSpPr>
          <p:spPr>
            <a:xfrm>
              <a:off x="162259" y="1970364"/>
              <a:ext cx="1897817" cy="2529111"/>
            </a:xfrm>
            <a:prstGeom prst="roundRect">
              <a:avLst>
                <a:gd name="adj" fmla="val 6559"/>
              </a:avLst>
            </a:prstGeom>
            <a:solidFill>
              <a:schemeClr val="bg1"/>
            </a:solidFill>
            <a:ln w="76200">
              <a:solidFill>
                <a:srgbClr val="FC5C1C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000" tIns="54000" rIns="81000" bIns="81000" rtlCol="0" anchor="t" anchorCtr="0"/>
            <a:lstStyle/>
            <a:p>
              <a:pPr algn="l"/>
              <a:endParaRPr lang="en-US" sz="975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3CD711-2204-7D2F-8CB0-38A9882DB28A}"/>
                </a:ext>
              </a:extLst>
            </p:cNvPr>
            <p:cNvSpPr txBox="1"/>
            <p:nvPr/>
          </p:nvSpPr>
          <p:spPr>
            <a:xfrm>
              <a:off x="281495" y="2167798"/>
              <a:ext cx="1778577" cy="1823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Investigate complaints about decision support arrangements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E02D06-3369-E958-5BCF-B1ADB485F13E}"/>
              </a:ext>
            </a:extLst>
          </p:cNvPr>
          <p:cNvGrpSpPr/>
          <p:nvPr/>
        </p:nvGrpSpPr>
        <p:grpSpPr>
          <a:xfrm>
            <a:off x="5084836" y="1954739"/>
            <a:ext cx="881822" cy="1549907"/>
            <a:chOff x="162259" y="1970364"/>
            <a:chExt cx="1897817" cy="2529111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B5F2E86-02BA-096B-F571-667967CE36F9}"/>
                </a:ext>
              </a:extLst>
            </p:cNvPr>
            <p:cNvSpPr/>
            <p:nvPr/>
          </p:nvSpPr>
          <p:spPr>
            <a:xfrm>
              <a:off x="162259" y="1970364"/>
              <a:ext cx="1897817" cy="2529111"/>
            </a:xfrm>
            <a:prstGeom prst="roundRect">
              <a:avLst>
                <a:gd name="adj" fmla="val 6559"/>
              </a:avLst>
            </a:prstGeom>
            <a:solidFill>
              <a:schemeClr val="bg1"/>
            </a:solidFill>
            <a:ln w="76200">
              <a:solidFill>
                <a:srgbClr val="065BBA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000" tIns="54000" rIns="81000" bIns="81000" rtlCol="0" anchor="t" anchorCtr="0"/>
            <a:lstStyle/>
            <a:p>
              <a:pPr algn="l"/>
              <a:endParaRPr lang="en-US" sz="975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83F4FA1-9378-749F-B26C-60E3B9ACFB5D}"/>
                </a:ext>
              </a:extLst>
            </p:cNvPr>
            <p:cNvSpPr txBox="1"/>
            <p:nvPr/>
          </p:nvSpPr>
          <p:spPr>
            <a:xfrm>
              <a:off x="370582" y="2178312"/>
              <a:ext cx="1689493" cy="1823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Maintain panels of persons to carry out certain roles under the Act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624370-3286-D08F-7E68-11BA98DD5971}"/>
              </a:ext>
            </a:extLst>
          </p:cNvPr>
          <p:cNvGrpSpPr/>
          <p:nvPr/>
        </p:nvGrpSpPr>
        <p:grpSpPr>
          <a:xfrm>
            <a:off x="6077464" y="1961183"/>
            <a:ext cx="881822" cy="1549907"/>
            <a:chOff x="162259" y="1970364"/>
            <a:chExt cx="1897817" cy="2529111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23523D9A-6184-F5BC-D481-06FCDDE375C7}"/>
                </a:ext>
              </a:extLst>
            </p:cNvPr>
            <p:cNvSpPr/>
            <p:nvPr/>
          </p:nvSpPr>
          <p:spPr>
            <a:xfrm>
              <a:off x="162259" y="1970364"/>
              <a:ext cx="1897817" cy="2529111"/>
            </a:xfrm>
            <a:prstGeom prst="roundRect">
              <a:avLst>
                <a:gd name="adj" fmla="val 6559"/>
              </a:avLst>
            </a:prstGeom>
            <a:solidFill>
              <a:schemeClr val="bg1"/>
            </a:solidFill>
            <a:ln w="76200">
              <a:solidFill>
                <a:srgbClr val="C82C57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000" tIns="54000" rIns="81000" bIns="81000" rtlCol="0" anchor="t" anchorCtr="0"/>
            <a:lstStyle/>
            <a:p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Publish codes of practice to provide guidance </a:t>
              </a:r>
            </a:p>
            <a:p>
              <a:pPr algn="l"/>
              <a:endParaRPr lang="en-US" sz="975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910FC9-53BD-190D-9DB5-F7DA8DAC08E3}"/>
                </a:ext>
              </a:extLst>
            </p:cNvPr>
            <p:cNvSpPr txBox="1"/>
            <p:nvPr/>
          </p:nvSpPr>
          <p:spPr>
            <a:xfrm>
              <a:off x="370582" y="2167798"/>
              <a:ext cx="1648533" cy="1823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endParaRPr lang="en-IE" sz="9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D31F67-6551-1D57-9DFB-588F00C28870}"/>
              </a:ext>
            </a:extLst>
          </p:cNvPr>
          <p:cNvGrpSpPr/>
          <p:nvPr/>
        </p:nvGrpSpPr>
        <p:grpSpPr>
          <a:xfrm>
            <a:off x="7070092" y="1961183"/>
            <a:ext cx="881822" cy="1549907"/>
            <a:chOff x="162259" y="1970364"/>
            <a:chExt cx="1897817" cy="2529111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2E0507A7-9E1B-F08B-CCBC-B233BB64241D}"/>
                </a:ext>
              </a:extLst>
            </p:cNvPr>
            <p:cNvSpPr/>
            <p:nvPr/>
          </p:nvSpPr>
          <p:spPr>
            <a:xfrm>
              <a:off x="162259" y="1970364"/>
              <a:ext cx="1897817" cy="2529111"/>
            </a:xfrm>
            <a:prstGeom prst="roundRect">
              <a:avLst>
                <a:gd name="adj" fmla="val 6559"/>
              </a:avLst>
            </a:prstGeom>
            <a:solidFill>
              <a:schemeClr val="bg1"/>
            </a:solidFill>
            <a:ln w="76200">
              <a:solidFill>
                <a:srgbClr val="FC5C1C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000" tIns="54000" rIns="81000" bIns="81000" rtlCol="0" anchor="t" anchorCtr="0"/>
            <a:lstStyle/>
            <a:p>
              <a:pPr algn="l"/>
              <a:endParaRPr lang="en-US" sz="975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C261A2-A0DE-105C-2FDA-72AF2BE4120D}"/>
                </a:ext>
              </a:extLst>
            </p:cNvPr>
            <p:cNvSpPr txBox="1"/>
            <p:nvPr/>
          </p:nvSpPr>
          <p:spPr>
            <a:xfrm>
              <a:off x="357498" y="2069420"/>
              <a:ext cx="1648533" cy="23336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Central Authority for Hague Convention on International Protection of Adults 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Effective1st September 2024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F668C1C-42B1-6F66-A64D-C796662B0D80}"/>
              </a:ext>
            </a:extLst>
          </p:cNvPr>
          <p:cNvGrpSpPr/>
          <p:nvPr/>
        </p:nvGrpSpPr>
        <p:grpSpPr>
          <a:xfrm>
            <a:off x="8062720" y="1954739"/>
            <a:ext cx="881822" cy="1549907"/>
            <a:chOff x="162259" y="1970364"/>
            <a:chExt cx="1897817" cy="2529111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B49D5BE-78E5-F51B-A632-DA30228B2F1C}"/>
                </a:ext>
              </a:extLst>
            </p:cNvPr>
            <p:cNvSpPr/>
            <p:nvPr/>
          </p:nvSpPr>
          <p:spPr>
            <a:xfrm>
              <a:off x="162259" y="1970364"/>
              <a:ext cx="1897817" cy="2529111"/>
            </a:xfrm>
            <a:prstGeom prst="roundRect">
              <a:avLst>
                <a:gd name="adj" fmla="val 6559"/>
              </a:avLst>
            </a:prstGeom>
            <a:solidFill>
              <a:schemeClr val="bg1"/>
            </a:solidFill>
            <a:ln w="76200">
              <a:solidFill>
                <a:srgbClr val="065BBA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000" tIns="54000" rIns="81000" bIns="81000" rtlCol="0" anchor="t" anchorCtr="0"/>
            <a:lstStyle/>
            <a:p>
              <a:pPr algn="l"/>
              <a:endParaRPr lang="en-US" sz="975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F6C0060-AE80-4592-FE07-7501CC545AE8}"/>
                </a:ext>
              </a:extLst>
            </p:cNvPr>
            <p:cNvSpPr txBox="1"/>
            <p:nvPr/>
          </p:nvSpPr>
          <p:spPr>
            <a:xfrm>
              <a:off x="287598" y="2167798"/>
              <a:ext cx="1772476" cy="1823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  <a:buClr>
                  <a:srgbClr val="01A1DD"/>
                </a:buClr>
                <a:buSzPct val="80000"/>
              </a:pPr>
              <a:r>
                <a:rPr lang="en-IE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Report and make recommend-ations to government </a:t>
              </a:r>
            </a:p>
          </p:txBody>
        </p:sp>
      </p:grp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C0AD165-8A7A-F455-BA7A-D4FE16DCB874}"/>
              </a:ext>
            </a:extLst>
          </p:cNvPr>
          <p:cNvSpPr txBox="1">
            <a:spLocks/>
          </p:cNvSpPr>
          <p:nvPr/>
        </p:nvSpPr>
        <p:spPr>
          <a:xfrm>
            <a:off x="109823" y="718609"/>
            <a:ext cx="8726049" cy="1063159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061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5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12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64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70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75"/>
              </a:spcAft>
              <a:buNone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Director of the DSS is appointed by the Mental Health Commission to carry out functions conferred on the Director by the 2015 Act</a:t>
            </a:r>
          </a:p>
          <a:p>
            <a:pPr marL="0" indent="0">
              <a:spcAft>
                <a:spcPts val="375"/>
              </a:spcAft>
              <a:buNone/>
            </a:pP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- Funded by Department of Children, Disability and Equality since 2020 </a:t>
            </a:r>
          </a:p>
          <a:p>
            <a:pPr marL="0" indent="0">
              <a:spcAft>
                <a:spcPts val="375"/>
              </a:spcAft>
              <a:buNone/>
            </a:pPr>
            <a:endParaRPr lang="en-US" sz="1600" dirty="0">
              <a:solidFill>
                <a:srgbClr val="002060"/>
              </a:solidFill>
              <a:latin typeface="Aptos Display" panose="020B0004020202020204" pitchFamily="34" charset="0"/>
            </a:endParaRPr>
          </a:p>
          <a:p>
            <a:pPr marL="0" indent="0">
              <a:spcAft>
                <a:spcPts val="375"/>
              </a:spcAft>
              <a:buNone/>
            </a:pPr>
            <a:r>
              <a:rPr lang="en-US" sz="1200" dirty="0">
                <a:solidFill>
                  <a:srgbClr val="002060"/>
                </a:solidFill>
                <a:latin typeface="Aptos Display" panose="020B0004020202020204" pitchFamily="34" charset="0"/>
              </a:rPr>
              <a:t>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3D79481-3954-145A-B4A1-A1A124BA86C3}"/>
              </a:ext>
            </a:extLst>
          </p:cNvPr>
          <p:cNvSpPr txBox="1">
            <a:spLocks/>
          </p:cNvSpPr>
          <p:nvPr/>
        </p:nvSpPr>
        <p:spPr>
          <a:xfrm>
            <a:off x="381717" y="1602561"/>
            <a:ext cx="4292801" cy="419326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80000"/>
              <a:buFont typeface="Wingdings 3" panose="05040102010807070707" pitchFamily="18" charset="2"/>
              <a:buChar char="}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061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5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1A1DD"/>
              </a:buClr>
              <a:buSzPct val="12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64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709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75"/>
              </a:spcAft>
              <a:buNone/>
            </a:pPr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Functions include: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85DE1F-2862-D5C1-B4C1-13B7F964744B}"/>
              </a:ext>
            </a:extLst>
          </p:cNvPr>
          <p:cNvSpPr/>
          <p:nvPr/>
        </p:nvSpPr>
        <p:spPr>
          <a:xfrm>
            <a:off x="3099580" y="3638526"/>
            <a:ext cx="3669815" cy="673395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 b="1" dirty="0">
              <a:solidFill>
                <a:srgbClr val="002060"/>
              </a:solidFill>
            </a:endParaRPr>
          </a:p>
          <a:p>
            <a:r>
              <a:rPr lang="en-GB" sz="1400" b="1" dirty="0">
                <a:solidFill>
                  <a:srgbClr val="1F2C5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Updated</a:t>
            </a:r>
            <a:r>
              <a:rPr lang="en-GB" sz="1400" b="1" dirty="0">
                <a:solidFill>
                  <a:srgbClr val="D71D5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400" b="1" dirty="0">
                <a:solidFill>
                  <a:srgbClr val="1F2C5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registration statistics </a:t>
            </a:r>
            <a:r>
              <a:rPr lang="en-GB" sz="1400" b="1" dirty="0">
                <a:solidFill>
                  <a:srgbClr val="002060"/>
                </a:solidFill>
              </a:rPr>
              <a:t>are published monthly on DSS website </a:t>
            </a:r>
            <a:endParaRPr lang="en-GB" sz="1400" b="1" dirty="0">
              <a:solidFill>
                <a:srgbClr val="1F2C54"/>
              </a:solidFill>
            </a:endParaRPr>
          </a:p>
          <a:p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2332195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E39F2-73F8-D271-6EA4-71A7CC064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9F015D-E097-6F6E-B1C5-22AE6674B824}"/>
              </a:ext>
            </a:extLst>
          </p:cNvPr>
          <p:cNvSpPr/>
          <p:nvPr/>
        </p:nvSpPr>
        <p:spPr>
          <a:xfrm>
            <a:off x="493776" y="617220"/>
            <a:ext cx="8209026" cy="3655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54000" rIns="81000" bIns="81000" rtlCol="0" anchor="t" anchorCtr="0"/>
          <a:lstStyle/>
          <a:p>
            <a:pPr algn="l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3004305-0233-EBE9-EC0C-7FAA24970E31}"/>
              </a:ext>
            </a:extLst>
          </p:cNvPr>
          <p:cNvSpPr txBox="1">
            <a:spLocks/>
          </p:cNvSpPr>
          <p:nvPr/>
        </p:nvSpPr>
        <p:spPr>
          <a:xfrm>
            <a:off x="1178315" y="281589"/>
            <a:ext cx="6787368" cy="463602"/>
          </a:xfrm>
          <a:prstGeom prst="rect">
            <a:avLst/>
          </a:prstGeom>
        </p:spPr>
        <p:txBody>
          <a:bodyPr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50" dirty="0">
                <a:solidFill>
                  <a:srgbClr val="002060"/>
                </a:solidFill>
                <a:latin typeface="Century Gothic" panose="020B0502020202020204" pitchFamily="34" charset="0"/>
              </a:rPr>
              <a:t>DSS Director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F7B04-391B-74F0-1543-1D2B2E96E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" b="71845"/>
          <a:stretch/>
        </p:blipFill>
        <p:spPr>
          <a:xfrm>
            <a:off x="654359" y="679098"/>
            <a:ext cx="7402190" cy="9421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CD8312-8744-6DB9-33B9-DC08B4889A31}"/>
              </a:ext>
            </a:extLst>
          </p:cNvPr>
          <p:cNvSpPr/>
          <p:nvPr/>
        </p:nvSpPr>
        <p:spPr>
          <a:xfrm>
            <a:off x="796686" y="1769358"/>
            <a:ext cx="1377754" cy="2298137"/>
          </a:xfrm>
          <a:prstGeom prst="rect">
            <a:avLst/>
          </a:prstGeom>
          <a:solidFill>
            <a:srgbClr val="FCDDE1"/>
          </a:solidFill>
          <a:ln>
            <a:solidFill>
              <a:srgbClr val="FCDD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B02D78-F263-E835-2B5B-ABE03843C060}"/>
              </a:ext>
            </a:extLst>
          </p:cNvPr>
          <p:cNvSpPr txBox="1"/>
          <p:nvPr/>
        </p:nvSpPr>
        <p:spPr>
          <a:xfrm>
            <a:off x="794463" y="1745593"/>
            <a:ext cx="1277303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Recruitment, training of panel members.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Assigning cases to panel members. Forwarding panel nominees to the court on request.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Managing payment of panel members.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DSS Panels: </a:t>
            </a:r>
          </a:p>
          <a:p>
            <a:pPr marL="128585" indent="-128585">
              <a:buFontTx/>
              <a:buChar char="-"/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Special Visitor</a:t>
            </a:r>
          </a:p>
          <a:p>
            <a:pPr marL="128585" indent="-128585">
              <a:buFontTx/>
              <a:buChar char="-"/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General Visitor</a:t>
            </a:r>
          </a:p>
          <a:p>
            <a:pPr marL="128585" indent="-128585">
              <a:buFontTx/>
              <a:buChar char="-"/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Decision-making Representatives</a:t>
            </a:r>
          </a:p>
          <a:p>
            <a:pPr>
              <a:defRPr/>
            </a:pPr>
            <a:endParaRPr lang="en-GB" sz="7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F1B29C-C28B-F131-669E-72C83C915903}"/>
              </a:ext>
            </a:extLst>
          </p:cNvPr>
          <p:cNvSpPr/>
          <p:nvPr/>
        </p:nvSpPr>
        <p:spPr>
          <a:xfrm>
            <a:off x="2265321" y="1696139"/>
            <a:ext cx="1377754" cy="2529876"/>
          </a:xfrm>
          <a:prstGeom prst="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30899-BEF5-73FC-EC9D-352FA398657D}"/>
              </a:ext>
            </a:extLst>
          </p:cNvPr>
          <p:cNvSpPr/>
          <p:nvPr/>
        </p:nvSpPr>
        <p:spPr>
          <a:xfrm>
            <a:off x="6678795" y="1769358"/>
            <a:ext cx="1377754" cy="2298137"/>
          </a:xfrm>
          <a:prstGeom prst="rect">
            <a:avLst/>
          </a:prstGeom>
          <a:solidFill>
            <a:srgbClr val="FED6C6"/>
          </a:solidFill>
          <a:ln>
            <a:solidFill>
              <a:srgbClr val="FED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B7D08A-CFA5-E22A-E729-47278CD56A16}"/>
              </a:ext>
            </a:extLst>
          </p:cNvPr>
          <p:cNvSpPr/>
          <p:nvPr/>
        </p:nvSpPr>
        <p:spPr>
          <a:xfrm>
            <a:off x="5209260" y="1770991"/>
            <a:ext cx="1377754" cy="2298137"/>
          </a:xfrm>
          <a:prstGeom prst="rect">
            <a:avLst/>
          </a:prstGeom>
          <a:solidFill>
            <a:srgbClr val="D6EAFE"/>
          </a:solidFill>
          <a:ln>
            <a:solidFill>
              <a:srgbClr val="D6E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5A3450-F30A-69D5-4C6F-9F4EB3CC8DF1}"/>
              </a:ext>
            </a:extLst>
          </p:cNvPr>
          <p:cNvSpPr/>
          <p:nvPr/>
        </p:nvSpPr>
        <p:spPr>
          <a:xfrm>
            <a:off x="3737079" y="1698176"/>
            <a:ext cx="1377754" cy="2529876"/>
          </a:xfrm>
          <a:prstGeom prst="rect">
            <a:avLst/>
          </a:prstGeom>
          <a:solidFill>
            <a:srgbClr val="FEEDD6"/>
          </a:solidFill>
          <a:ln>
            <a:solidFill>
              <a:srgbClr val="FEED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455FF-3723-652C-DC90-138D00EC1856}"/>
              </a:ext>
            </a:extLst>
          </p:cNvPr>
          <p:cNvSpPr txBox="1"/>
          <p:nvPr/>
        </p:nvSpPr>
        <p:spPr>
          <a:xfrm>
            <a:off x="2267544" y="1748464"/>
            <a:ext cx="1377754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Supporting the creation of decision support arrangements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Receipt of notified decision- making assistance agreements.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Review (including consideration of objections) and registration/ acceptance of notification of co-decision-making agreements and enduring powers of attorneys.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Registration of decision-making representation orders received from court.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Maintaining and controlling access to a searchable register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1E35F0-E288-07AF-E2BA-6F5BD2E9EDDA}"/>
              </a:ext>
            </a:extLst>
          </p:cNvPr>
          <p:cNvSpPr txBox="1"/>
          <p:nvPr/>
        </p:nvSpPr>
        <p:spPr>
          <a:xfrm>
            <a:off x="3752961" y="1748464"/>
            <a:ext cx="1377754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Supervising compliance by decision supporters in the performance of their functions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Engagement to promote understanding of supporters’ roles and functions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Receipt and review of initial reports and annual accounts (CDMAs, DMRs, and attorneys).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Formal review of CDMAs under section 26.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Requesting and managing supervision visits by special and general visitors.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Referrals to court where required.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013699-D0A5-406A-F42E-16FD6DCBD654}"/>
              </a:ext>
            </a:extLst>
          </p:cNvPr>
          <p:cNvSpPr txBox="1"/>
          <p:nvPr/>
        </p:nvSpPr>
        <p:spPr>
          <a:xfrm>
            <a:off x="5206614" y="1696139"/>
            <a:ext cx="1350697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Managing complaints about decision supporters  and  decision support arrangements.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Investigating complaints with assistance from special and general visitors as required.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Exercise powers of investigation, including own-initiative investigations: summon witnesses and take up information</a:t>
            </a: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Apply for Temporary Prohibition Order if necessary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Escalation of complaints to court for determination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2B6665-D394-9E14-8C48-2B3CEF09BFBB}"/>
              </a:ext>
            </a:extLst>
          </p:cNvPr>
          <p:cNvSpPr txBox="1"/>
          <p:nvPr/>
        </p:nvSpPr>
        <p:spPr>
          <a:xfrm>
            <a:off x="794463" y="1387462"/>
            <a:ext cx="876632" cy="253916"/>
          </a:xfrm>
          <a:prstGeom prst="rect">
            <a:avLst/>
          </a:prstGeom>
          <a:solidFill>
            <a:srgbClr val="EF5567"/>
          </a:solidFill>
          <a:ln>
            <a:solidFill>
              <a:srgbClr val="EF5567"/>
            </a:solidFill>
          </a:ln>
        </p:spPr>
        <p:txBody>
          <a:bodyPr wrap="square" rtlCol="0">
            <a:spAutoFit/>
          </a:bodyPr>
          <a:lstStyle/>
          <a:p>
            <a:r>
              <a:rPr lang="en-GB" sz="1050" b="1" dirty="0">
                <a:latin typeface="Century Gothic" panose="020B0502020202020204" pitchFamily="34" charset="0"/>
              </a:rPr>
              <a:t>DSS Panels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7B1C0-4A68-37F5-C7BE-D6D3297171FF}"/>
              </a:ext>
            </a:extLst>
          </p:cNvPr>
          <p:cNvSpPr txBox="1"/>
          <p:nvPr/>
        </p:nvSpPr>
        <p:spPr>
          <a:xfrm>
            <a:off x="6709235" y="1758066"/>
            <a:ext cx="129907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Business operations and administration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ICT: running of the digital systems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Information and Support Services Team: providing information and assistance around all general queries and feedback (emails, phone calls, letters).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Enduring power of attorney helpdesk </a:t>
            </a:r>
          </a:p>
          <a:p>
            <a:pPr>
              <a:defRPr/>
            </a:pPr>
            <a:endParaRPr lang="en-GB" sz="675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675" dirty="0">
                <a:solidFill>
                  <a:prstClr val="black"/>
                </a:solidFill>
                <a:latin typeface="Century Gothic" panose="020B0502020202020204" pitchFamily="34" charset="0"/>
              </a:rPr>
              <a:t>Escalation of complex queries or specific feedback to appropriate teams. </a:t>
            </a:r>
          </a:p>
        </p:txBody>
      </p:sp>
    </p:spTree>
    <p:extLst>
      <p:ext uri="{BB962C8B-B14F-4D97-AF65-F5344CB8AC3E}">
        <p14:creationId xmlns:p14="http://schemas.microsoft.com/office/powerpoint/2010/main" val="101163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83B1E-7A4C-EAAB-7D1A-C31EFA533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F1754A2-426E-7A34-813B-F580296B4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65" y="114346"/>
            <a:ext cx="4322018" cy="4322018"/>
          </a:xfrm>
          <a:prstGeom prst="ellipse">
            <a:avLst/>
          </a:prstGeom>
          <a:solidFill>
            <a:srgbClr val="002060"/>
          </a:solidFill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CD93F90B-4192-125D-6451-C60C49E2AFEA}"/>
              </a:ext>
            </a:extLst>
          </p:cNvPr>
          <p:cNvSpPr txBox="1"/>
          <p:nvPr/>
        </p:nvSpPr>
        <p:spPr>
          <a:xfrm>
            <a:off x="4063600" y="535970"/>
            <a:ext cx="1130945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/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M</a:t>
            </a:r>
            <a:r>
              <a:rPr lang="en-IE" sz="1200" b="1" spc="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a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ke</a:t>
            </a:r>
            <a:r>
              <a:rPr lang="en-IE" sz="1200" b="1" spc="-19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 </a:t>
            </a:r>
            <a:r>
              <a:rPr lang="en-IE"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dec</a:t>
            </a:r>
            <a:r>
              <a:rPr lang="en-IE" sz="1200" b="1" spc="1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i</a:t>
            </a:r>
            <a:r>
              <a:rPr lang="en-IE"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s</a:t>
            </a:r>
            <a:r>
              <a:rPr lang="en-IE" sz="1200" b="1" spc="19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i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ons</a:t>
            </a:r>
            <a:r>
              <a:rPr lang="en-IE" sz="1200" b="1" spc="-26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 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for  </a:t>
            </a:r>
            <a:r>
              <a:rPr lang="en-IE" sz="1200" b="1" spc="-8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p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eople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0D42096-4E58-26AC-BD8C-203443408643}"/>
              </a:ext>
            </a:extLst>
          </p:cNvPr>
          <p:cNvSpPr txBox="1"/>
          <p:nvPr/>
        </p:nvSpPr>
        <p:spPr>
          <a:xfrm>
            <a:off x="3921127" y="1715494"/>
            <a:ext cx="1362150" cy="5764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IE" sz="18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DSS</a:t>
            </a:r>
          </a:p>
          <a:p>
            <a:pPr marL="9525" algn="ctr">
              <a:spcBef>
                <a:spcPts val="75"/>
              </a:spcBef>
            </a:pPr>
            <a:r>
              <a:rPr lang="en-GB" sz="18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does </a:t>
            </a:r>
            <a:r>
              <a:rPr sz="18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not</a:t>
            </a:r>
            <a:endParaRPr sz="1800" b="1" dirty="0">
              <a:solidFill>
                <a:srgbClr val="002060"/>
              </a:solidFill>
              <a:latin typeface="Aptos Display" panose="020B0004020202020204" pitchFamily="34" charset="0"/>
              <a:cs typeface="Century Gothic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11E77809-52EB-EFE8-C4E0-4ECB9E066409}"/>
              </a:ext>
            </a:extLst>
          </p:cNvPr>
          <p:cNvSpPr txBox="1"/>
          <p:nvPr/>
        </p:nvSpPr>
        <p:spPr>
          <a:xfrm>
            <a:off x="5646266" y="1419260"/>
            <a:ext cx="971550" cy="7482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431"/>
              </a:spcBef>
            </a:pPr>
            <a:r>
              <a:rPr lang="en-IE"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D</a:t>
            </a:r>
            <a:r>
              <a:rPr lang="en-IE" sz="1200" b="1" spc="15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i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re</a:t>
            </a:r>
            <a:r>
              <a:rPr lang="en-IE" sz="1200" b="1" spc="-8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c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tly</a:t>
            </a:r>
            <a:r>
              <a:rPr lang="en-IE" sz="1200" b="1" spc="-15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 </a:t>
            </a:r>
            <a:br>
              <a:rPr lang="en-IE" sz="1200" b="1" spc="-15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</a:br>
            <a:r>
              <a:rPr lang="en-IE"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appo</a:t>
            </a:r>
            <a:r>
              <a:rPr lang="en-IE" sz="1200" b="1" spc="1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i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nt</a:t>
            </a:r>
            <a:r>
              <a:rPr lang="en-IE" sz="1200" b="1" spc="-23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 </a:t>
            </a:r>
            <a:br>
              <a:rPr lang="en-IE" sz="1200" b="1" spc="-23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</a:br>
            <a:r>
              <a:rPr lang="en-IE"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dec</a:t>
            </a:r>
            <a:r>
              <a:rPr lang="en-IE" sz="1200" b="1" spc="1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i</a:t>
            </a:r>
            <a:r>
              <a:rPr lang="en-IE"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s</a:t>
            </a:r>
            <a:r>
              <a:rPr lang="en-IE" sz="1200" b="1" spc="8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i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on</a:t>
            </a:r>
            <a:r>
              <a:rPr lang="en-IE" sz="1200" b="1" spc="-30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 </a:t>
            </a:r>
            <a:br>
              <a:rPr lang="en-IE" sz="1200" b="1" spc="-30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</a:br>
            <a:r>
              <a:rPr lang="en-IE"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s</a:t>
            </a:r>
            <a:r>
              <a:rPr lang="en-IE" sz="1200" b="1" spc="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u</a:t>
            </a:r>
            <a:r>
              <a:rPr lang="en-IE"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p</a:t>
            </a:r>
            <a:r>
              <a:rPr lang="en-IE" sz="1200" b="1" spc="-8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p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orters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83027729-1084-88C5-3FD7-E9C8F1593ECB}"/>
              </a:ext>
            </a:extLst>
          </p:cNvPr>
          <p:cNvSpPr txBox="1"/>
          <p:nvPr/>
        </p:nvSpPr>
        <p:spPr>
          <a:xfrm>
            <a:off x="2736252" y="1298073"/>
            <a:ext cx="971551" cy="98424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431"/>
              </a:spcBef>
            </a:pP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R</a:t>
            </a:r>
            <a:r>
              <a:rPr sz="1200" b="1" dirty="0" err="1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eg</a:t>
            </a:r>
            <a:r>
              <a:rPr sz="1200" b="1" spc="4" dirty="0" err="1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u</a:t>
            </a:r>
            <a:r>
              <a:rPr sz="1200" b="1" spc="-4" dirty="0" err="1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la</a:t>
            </a:r>
            <a:r>
              <a:rPr sz="1200" b="1" dirty="0" err="1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t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e</a:t>
            </a:r>
            <a:br>
              <a:rPr lang="en-IE" sz="1200" b="1" spc="-8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</a:br>
            <a:r>
              <a:rPr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pr</a:t>
            </a:r>
            <a:r>
              <a:rPr sz="1200" b="1" spc="-8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o</a:t>
            </a:r>
            <a:r>
              <a:rPr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fes</a:t>
            </a:r>
            <a:r>
              <a:rPr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s</a:t>
            </a:r>
            <a:r>
              <a:rPr sz="1200" b="1" spc="19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i</a:t>
            </a:r>
            <a:r>
              <a:rPr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onals</a:t>
            </a: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 or services /</a:t>
            </a:r>
          </a:p>
          <a:p>
            <a:pPr marL="9525" algn="ctr">
              <a:spcBef>
                <a:spcPts val="431"/>
              </a:spcBef>
            </a:pPr>
            <a:r>
              <a:rPr lang="en-IE"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Deliver training  </a:t>
            </a:r>
            <a:endParaRPr sz="1200" b="1" dirty="0">
              <a:solidFill>
                <a:srgbClr val="002060"/>
              </a:solidFill>
              <a:latin typeface="Aptos Display" panose="020B0004020202020204" pitchFamily="34" charset="0"/>
              <a:cs typeface="Century Gothic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CAB18AC7-2A81-CF46-23DF-4014F50AD743}"/>
              </a:ext>
            </a:extLst>
          </p:cNvPr>
          <p:cNvSpPr txBox="1"/>
          <p:nvPr/>
        </p:nvSpPr>
        <p:spPr>
          <a:xfrm>
            <a:off x="4915619" y="3361416"/>
            <a:ext cx="1168146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435"/>
              </a:spcBef>
            </a:pPr>
            <a:r>
              <a:rPr lang="en-IE" sz="1200" b="1" spc="-23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Manage</a:t>
            </a:r>
            <a:r>
              <a:rPr sz="1200" b="1" spc="-23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money</a:t>
            </a:r>
            <a:r>
              <a:rPr sz="1200" b="1" spc="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 </a:t>
            </a:r>
            <a:r>
              <a:rPr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an</a:t>
            </a:r>
            <a:r>
              <a:rPr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d</a:t>
            </a:r>
            <a:r>
              <a:rPr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 pro</a:t>
            </a:r>
            <a:r>
              <a:rPr sz="1200" b="1" spc="-1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p</a:t>
            </a:r>
            <a:r>
              <a:rPr sz="1200" b="1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erty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685F5B0D-0615-603D-1A8B-21183CE3A914}"/>
              </a:ext>
            </a:extLst>
          </p:cNvPr>
          <p:cNvSpPr txBox="1"/>
          <p:nvPr/>
        </p:nvSpPr>
        <p:spPr>
          <a:xfrm>
            <a:off x="3141739" y="3361416"/>
            <a:ext cx="97155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431"/>
              </a:spcBef>
            </a:pPr>
            <a:r>
              <a:rPr lang="en-GB" sz="1200" b="1" spc="-4" dirty="0">
                <a:solidFill>
                  <a:srgbClr val="002060"/>
                </a:solidFill>
                <a:latin typeface="Aptos Display" panose="020B0004020202020204" pitchFamily="34" charset="0"/>
                <a:cs typeface="Century Gothic"/>
              </a:rPr>
              <a:t>Provide legal advice</a:t>
            </a:r>
          </a:p>
        </p:txBody>
      </p:sp>
    </p:spTree>
    <p:extLst>
      <p:ext uri="{BB962C8B-B14F-4D97-AF65-F5344CB8AC3E}">
        <p14:creationId xmlns:p14="http://schemas.microsoft.com/office/powerpoint/2010/main" val="614146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1647" y="132638"/>
            <a:ext cx="8083544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spc="-8" dirty="0">
                <a:solidFill>
                  <a:srgbClr val="002060"/>
                </a:solidFill>
              </a:rPr>
              <a:t>Statutory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spc="-4" dirty="0">
                <a:solidFill>
                  <a:srgbClr val="002060"/>
                </a:solidFill>
              </a:rPr>
              <a:t>functional</a:t>
            </a:r>
            <a:r>
              <a:rPr spc="4" dirty="0">
                <a:solidFill>
                  <a:srgbClr val="002060"/>
                </a:solidFill>
              </a:rPr>
              <a:t> </a:t>
            </a:r>
            <a:r>
              <a:rPr spc="-4" dirty="0">
                <a:solidFill>
                  <a:srgbClr val="002060"/>
                </a:solidFill>
              </a:rPr>
              <a:t>assessment</a:t>
            </a:r>
            <a:r>
              <a:rPr spc="19" dirty="0">
                <a:solidFill>
                  <a:srgbClr val="002060"/>
                </a:solidFill>
              </a:rPr>
              <a:t> </a:t>
            </a:r>
            <a:r>
              <a:rPr spc="-4" dirty="0">
                <a:solidFill>
                  <a:srgbClr val="002060"/>
                </a:solidFill>
              </a:rPr>
              <a:t>of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spc="-8" dirty="0">
                <a:solidFill>
                  <a:srgbClr val="002060"/>
                </a:solidFill>
              </a:rPr>
              <a:t>capacity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4716" y="864706"/>
            <a:ext cx="8594568" cy="3550010"/>
          </a:xfrm>
          <a:prstGeom prst="rect">
            <a:avLst/>
          </a:prstGeom>
        </p:spPr>
        <p:txBody>
          <a:bodyPr vert="horz" wrap="square" lIns="0" tIns="48577" rIns="0" bIns="0" rtlCol="0">
            <a:spAutoFit/>
          </a:bodyPr>
          <a:lstStyle/>
          <a:p>
            <a:pPr marL="223361" marR="3810" indent="-214313">
              <a:lnSpc>
                <a:spcPts val="1425"/>
              </a:lnSpc>
              <a:spcBef>
                <a:spcPts val="382"/>
              </a:spcBef>
              <a:spcAft>
                <a:spcPts val="450"/>
              </a:spcAft>
              <a:buFont typeface="Courier New" panose="02070309020205020404" pitchFamily="49" charset="0"/>
              <a:buChar char="o"/>
              <a:tabLst>
                <a:tab pos="202883" algn="l"/>
              </a:tabLst>
            </a:pPr>
            <a:r>
              <a:rPr lang="en-GB" sz="1400" dirty="0">
                <a:latin typeface="Century Gothic"/>
                <a:cs typeface="Century Gothic"/>
              </a:rPr>
              <a:t>“</a:t>
            </a:r>
            <a:r>
              <a:rPr sz="1400" dirty="0">
                <a:latin typeface="Century Gothic"/>
                <a:cs typeface="Century Gothic"/>
              </a:rPr>
              <a:t>A</a:t>
            </a:r>
            <a:r>
              <a:rPr sz="1400" spc="8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person’s</a:t>
            </a:r>
            <a:r>
              <a:rPr sz="1400" spc="-11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capacity shall</a:t>
            </a:r>
            <a:r>
              <a:rPr sz="1400" spc="-23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be </a:t>
            </a:r>
            <a:r>
              <a:rPr sz="1400" spc="-4" dirty="0">
                <a:latin typeface="Century Gothic"/>
                <a:cs typeface="Century Gothic"/>
              </a:rPr>
              <a:t>assessed</a:t>
            </a:r>
            <a:r>
              <a:rPr sz="1400" spc="8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on</a:t>
            </a:r>
            <a:r>
              <a:rPr sz="1400" spc="8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the</a:t>
            </a:r>
            <a:r>
              <a:rPr sz="1400" spc="4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basis</a:t>
            </a:r>
            <a:r>
              <a:rPr sz="1400" spc="4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of</a:t>
            </a:r>
            <a:r>
              <a:rPr sz="1400" spc="4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ability</a:t>
            </a:r>
            <a:r>
              <a:rPr sz="1400" spc="-11" dirty="0">
                <a:latin typeface="Century Gothic"/>
                <a:cs typeface="Century Gothic"/>
              </a:rPr>
              <a:t> </a:t>
            </a:r>
            <a:r>
              <a:rPr sz="1400" spc="-8" dirty="0">
                <a:latin typeface="Century Gothic"/>
                <a:cs typeface="Century Gothic"/>
              </a:rPr>
              <a:t>to</a:t>
            </a:r>
            <a:r>
              <a:rPr sz="1400" spc="8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understand</a:t>
            </a:r>
            <a:r>
              <a:rPr sz="1400" spc="8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at the</a:t>
            </a:r>
            <a:r>
              <a:rPr sz="1400" spc="8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time</a:t>
            </a:r>
            <a:r>
              <a:rPr sz="1400" spc="4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that</a:t>
            </a:r>
            <a:r>
              <a:rPr lang="en-IE" sz="1400" spc="-4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 decision is </a:t>
            </a:r>
            <a:r>
              <a:rPr sz="1400" spc="-8" dirty="0">
                <a:latin typeface="Century Gothic"/>
                <a:cs typeface="Century Gothic"/>
              </a:rPr>
              <a:t>to </a:t>
            </a:r>
            <a:r>
              <a:rPr sz="1400" dirty="0">
                <a:latin typeface="Century Gothic"/>
                <a:cs typeface="Century Gothic"/>
              </a:rPr>
              <a:t>be made, </a:t>
            </a:r>
            <a:r>
              <a:rPr sz="1400" spc="-4" dirty="0">
                <a:latin typeface="Century Gothic"/>
                <a:cs typeface="Century Gothic"/>
              </a:rPr>
              <a:t>the </a:t>
            </a:r>
            <a:r>
              <a:rPr sz="1400" dirty="0">
                <a:latin typeface="Century Gothic"/>
                <a:cs typeface="Century Gothic"/>
              </a:rPr>
              <a:t>nature </a:t>
            </a:r>
            <a:r>
              <a:rPr sz="1400" spc="-4" dirty="0">
                <a:latin typeface="Century Gothic"/>
                <a:cs typeface="Century Gothic"/>
              </a:rPr>
              <a:t>and </a:t>
            </a:r>
            <a:r>
              <a:rPr sz="1400" dirty="0">
                <a:latin typeface="Century Gothic"/>
                <a:cs typeface="Century Gothic"/>
              </a:rPr>
              <a:t>consequences of </a:t>
            </a:r>
            <a:r>
              <a:rPr sz="1400" spc="-4" dirty="0">
                <a:latin typeface="Century Gothic"/>
                <a:cs typeface="Century Gothic"/>
              </a:rPr>
              <a:t>the </a:t>
            </a:r>
            <a:r>
              <a:rPr sz="1400" dirty="0">
                <a:latin typeface="Century Gothic"/>
                <a:cs typeface="Century Gothic"/>
              </a:rPr>
              <a:t>decision in </a:t>
            </a:r>
            <a:r>
              <a:rPr sz="1400" spc="-4" dirty="0">
                <a:latin typeface="Century Gothic"/>
                <a:cs typeface="Century Gothic"/>
              </a:rPr>
              <a:t>the context </a:t>
            </a:r>
            <a:r>
              <a:rPr sz="1400" dirty="0">
                <a:latin typeface="Century Gothic"/>
                <a:cs typeface="Century Gothic"/>
              </a:rPr>
              <a:t>of </a:t>
            </a:r>
            <a:r>
              <a:rPr sz="1400" spc="-4" dirty="0">
                <a:latin typeface="Century Gothic"/>
                <a:cs typeface="Century Gothic"/>
              </a:rPr>
              <a:t>available</a:t>
            </a:r>
            <a:r>
              <a:rPr lang="en-IE" sz="1400" spc="-4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choices</a:t>
            </a:r>
            <a:r>
              <a:rPr lang="en-GB" sz="1400" dirty="0">
                <a:latin typeface="Century Gothic"/>
                <a:cs typeface="Century Gothic"/>
              </a:rPr>
              <a:t>"</a:t>
            </a:r>
            <a:endParaRPr lang="en-IE" sz="1400" dirty="0">
              <a:latin typeface="Century Gothic"/>
              <a:cs typeface="Century Gothic"/>
            </a:endParaRPr>
          </a:p>
          <a:p>
            <a:pPr marL="9049" marR="3810">
              <a:lnSpc>
                <a:spcPts val="1425"/>
              </a:lnSpc>
              <a:spcBef>
                <a:spcPts val="382"/>
              </a:spcBef>
              <a:spcAft>
                <a:spcPts val="450"/>
              </a:spcAft>
              <a:tabLst>
                <a:tab pos="202883" algn="l"/>
              </a:tabLst>
            </a:pPr>
            <a:endParaRPr sz="1400" dirty="0">
              <a:latin typeface="Century Gothic"/>
              <a:cs typeface="Century Gothic"/>
            </a:endParaRPr>
          </a:p>
          <a:p>
            <a:pPr marL="223361" indent="-214313">
              <a:lnSpc>
                <a:spcPts val="1425"/>
              </a:lnSpc>
              <a:spcAft>
                <a:spcPts val="450"/>
              </a:spcAft>
              <a:buFont typeface="Courier New" panose="02070309020205020404" pitchFamily="49" charset="0"/>
              <a:buChar char="o"/>
              <a:tabLst>
                <a:tab pos="202883" algn="l"/>
              </a:tabLst>
            </a:pPr>
            <a:r>
              <a:rPr lang="en-GB" sz="1400" spc="-4" dirty="0">
                <a:latin typeface="Century Gothic"/>
                <a:cs typeface="Century Gothic"/>
              </a:rPr>
              <a:t>Not ‘a person of unsound mind’</a:t>
            </a:r>
          </a:p>
          <a:p>
            <a:pPr marL="223361" indent="-214313">
              <a:lnSpc>
                <a:spcPts val="1425"/>
              </a:lnSpc>
              <a:spcAft>
                <a:spcPts val="450"/>
              </a:spcAft>
              <a:buFont typeface="Courier New" panose="02070309020205020404" pitchFamily="49" charset="0"/>
              <a:buChar char="o"/>
              <a:tabLst>
                <a:tab pos="202883" algn="l"/>
              </a:tabLst>
            </a:pPr>
            <a:endParaRPr lang="en-GB" sz="1400" spc="-4" dirty="0">
              <a:latin typeface="Century Gothic"/>
              <a:cs typeface="Century Gothic"/>
            </a:endParaRPr>
          </a:p>
          <a:p>
            <a:pPr marL="223361" indent="-214313">
              <a:lnSpc>
                <a:spcPts val="1425"/>
              </a:lnSpc>
              <a:spcAft>
                <a:spcPts val="450"/>
              </a:spcAft>
              <a:buFont typeface="Courier New" panose="02070309020205020404" pitchFamily="49" charset="0"/>
              <a:buChar char="o"/>
              <a:tabLst>
                <a:tab pos="202883" algn="l"/>
              </a:tabLst>
            </a:pPr>
            <a:r>
              <a:rPr lang="en-GB" sz="1400" spc="-4" dirty="0">
                <a:latin typeface="Century Gothic"/>
                <a:cs typeface="Century Gothic"/>
              </a:rPr>
              <a:t>Capacity is time-specific and issue- specific</a:t>
            </a:r>
            <a:endParaRPr lang="en-IE" sz="1400" spc="-4" dirty="0">
              <a:latin typeface="Century Gothic"/>
              <a:cs typeface="Century Gothic"/>
            </a:endParaRPr>
          </a:p>
          <a:p>
            <a:pPr marL="9049">
              <a:lnSpc>
                <a:spcPts val="1425"/>
              </a:lnSpc>
              <a:spcAft>
                <a:spcPts val="450"/>
              </a:spcAft>
              <a:tabLst>
                <a:tab pos="202883" algn="l"/>
              </a:tabLst>
            </a:pPr>
            <a:endParaRPr lang="en-GB" sz="1400" spc="-4" dirty="0">
              <a:latin typeface="Century Gothic"/>
              <a:cs typeface="Century Gothic"/>
            </a:endParaRPr>
          </a:p>
          <a:p>
            <a:pPr marL="223361" indent="-214313">
              <a:lnSpc>
                <a:spcPts val="1425"/>
              </a:lnSpc>
              <a:spcAft>
                <a:spcPts val="450"/>
              </a:spcAft>
              <a:buFont typeface="Courier New" panose="02070309020205020404" pitchFamily="49" charset="0"/>
              <a:buChar char="o"/>
              <a:tabLst>
                <a:tab pos="202883" algn="l"/>
              </a:tabLst>
            </a:pPr>
            <a:r>
              <a:rPr sz="1400" dirty="0">
                <a:latin typeface="Century Gothic"/>
                <a:cs typeface="Century Gothic"/>
              </a:rPr>
              <a:t>No</a:t>
            </a:r>
            <a:r>
              <a:rPr sz="1400" spc="-4" dirty="0">
                <a:latin typeface="Century Gothic"/>
                <a:cs typeface="Century Gothic"/>
              </a:rPr>
              <a:t> diagnostic</a:t>
            </a:r>
            <a:r>
              <a:rPr sz="1400" spc="-1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criteria</a:t>
            </a:r>
            <a:r>
              <a:rPr sz="1400" spc="-23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or</a:t>
            </a:r>
            <a:r>
              <a:rPr sz="1400" spc="-4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threshold</a:t>
            </a:r>
            <a:r>
              <a:rPr lang="en-GB" sz="1400" dirty="0">
                <a:latin typeface="Century Gothic"/>
                <a:cs typeface="Century Gothic"/>
              </a:rPr>
              <a:t>; no reference to ‘mental capacity’</a:t>
            </a:r>
          </a:p>
          <a:p>
            <a:pPr marL="223361" indent="-214313">
              <a:lnSpc>
                <a:spcPts val="1425"/>
              </a:lnSpc>
              <a:spcAft>
                <a:spcPts val="450"/>
              </a:spcAft>
              <a:buFont typeface="Courier New" panose="02070309020205020404" pitchFamily="49" charset="0"/>
              <a:buChar char="o"/>
              <a:tabLst>
                <a:tab pos="202883" algn="l"/>
              </a:tabLst>
            </a:pPr>
            <a:endParaRPr lang="en-GB" sz="1400" dirty="0">
              <a:latin typeface="Century Gothic"/>
              <a:cs typeface="Century Gothic"/>
            </a:endParaRPr>
          </a:p>
          <a:p>
            <a:pPr marL="223361" indent="-214313">
              <a:lnSpc>
                <a:spcPts val="1425"/>
              </a:lnSpc>
              <a:spcAft>
                <a:spcPts val="450"/>
              </a:spcAft>
              <a:buFont typeface="Courier New" panose="02070309020205020404" pitchFamily="49" charset="0"/>
              <a:buChar char="o"/>
              <a:tabLst>
                <a:tab pos="202883" algn="l"/>
              </a:tabLst>
            </a:pPr>
            <a:r>
              <a:rPr sz="1400" dirty="0">
                <a:latin typeface="Century Gothic"/>
                <a:cs typeface="Century Gothic"/>
              </a:rPr>
              <a:t>A</a:t>
            </a:r>
            <a:r>
              <a:rPr sz="1400" spc="-8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person</a:t>
            </a:r>
            <a:r>
              <a:rPr sz="1400" spc="-1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lacks</a:t>
            </a:r>
            <a:r>
              <a:rPr sz="1400" spc="-26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capacity</a:t>
            </a:r>
            <a:r>
              <a:rPr sz="1400" spc="-11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if</a:t>
            </a:r>
            <a:r>
              <a:rPr sz="1400" spc="-11" dirty="0">
                <a:latin typeface="Century Gothic"/>
                <a:cs typeface="Century Gothic"/>
              </a:rPr>
              <a:t> </a:t>
            </a:r>
            <a:r>
              <a:rPr sz="1400" spc="4" dirty="0">
                <a:latin typeface="Century Gothic"/>
                <a:cs typeface="Century Gothic"/>
              </a:rPr>
              <a:t>unable</a:t>
            </a:r>
            <a:r>
              <a:rPr sz="1400" spc="-30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to:</a:t>
            </a:r>
            <a:endParaRPr sz="1400" dirty="0">
              <a:latin typeface="Century Gothic"/>
              <a:cs typeface="Century Gothic"/>
            </a:endParaRPr>
          </a:p>
          <a:p>
            <a:pPr marL="480536" lvl="1" indent="-214313">
              <a:lnSpc>
                <a:spcPts val="1425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426720" algn="l"/>
                <a:tab pos="427196" algn="l"/>
              </a:tabLst>
            </a:pPr>
            <a:r>
              <a:rPr sz="1400" spc="-4" dirty="0">
                <a:latin typeface="Century Gothic"/>
                <a:cs typeface="Century Gothic"/>
              </a:rPr>
              <a:t>understand;</a:t>
            </a:r>
            <a:endParaRPr lang="en-GB" sz="1400" dirty="0">
              <a:latin typeface="Century Gothic"/>
              <a:cs typeface="Century Gothic"/>
            </a:endParaRPr>
          </a:p>
          <a:p>
            <a:pPr marL="480536" lvl="1" indent="-214313">
              <a:lnSpc>
                <a:spcPts val="1425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426720" algn="l"/>
                <a:tab pos="427196" algn="l"/>
              </a:tabLst>
            </a:pPr>
            <a:r>
              <a:rPr sz="1400" spc="-4" dirty="0">
                <a:latin typeface="Century Gothic"/>
                <a:cs typeface="Century Gothic"/>
              </a:rPr>
              <a:t>retain;</a:t>
            </a:r>
            <a:endParaRPr lang="en-GB" sz="1400" spc="-4" dirty="0">
              <a:latin typeface="Century Gothic"/>
              <a:cs typeface="Century Gothic"/>
            </a:endParaRPr>
          </a:p>
          <a:p>
            <a:pPr marL="480536" lvl="1" indent="-214313">
              <a:lnSpc>
                <a:spcPts val="1425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426720" algn="l"/>
                <a:tab pos="427196" algn="l"/>
              </a:tabLst>
            </a:pPr>
            <a:r>
              <a:rPr sz="1400" dirty="0">
                <a:latin typeface="Century Gothic"/>
                <a:cs typeface="Century Gothic"/>
              </a:rPr>
              <a:t>weigh</a:t>
            </a:r>
            <a:r>
              <a:rPr sz="1400" spc="-38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up</a:t>
            </a:r>
            <a:r>
              <a:rPr sz="1400" spc="-1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information;</a:t>
            </a:r>
            <a:endParaRPr lang="en-GB" sz="1400" dirty="0">
              <a:latin typeface="Century Gothic"/>
              <a:cs typeface="Century Gothic"/>
            </a:endParaRPr>
          </a:p>
          <a:p>
            <a:pPr marL="480536" lvl="1" indent="-214313">
              <a:lnSpc>
                <a:spcPts val="1425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426720" algn="l"/>
                <a:tab pos="427196" algn="l"/>
              </a:tabLst>
            </a:pPr>
            <a:r>
              <a:rPr sz="1400" dirty="0">
                <a:latin typeface="Century Gothic"/>
                <a:cs typeface="Century Gothic"/>
              </a:rPr>
              <a:t>communicate</a:t>
            </a:r>
            <a:r>
              <a:rPr sz="1400" spc="-8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</a:t>
            </a:r>
            <a:r>
              <a:rPr sz="1400" spc="4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decision,</a:t>
            </a:r>
            <a:r>
              <a:rPr sz="1400" spc="-23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with</a:t>
            </a:r>
            <a:r>
              <a:rPr sz="1400" spc="4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appropriate</a:t>
            </a:r>
            <a:r>
              <a:rPr sz="1400" spc="-11" dirty="0">
                <a:latin typeface="Century Gothic"/>
                <a:cs typeface="Century Gothic"/>
              </a:rPr>
              <a:t> </a:t>
            </a:r>
            <a:r>
              <a:rPr sz="1400" spc="-4" dirty="0">
                <a:latin typeface="Century Gothic"/>
                <a:cs typeface="Century Gothic"/>
              </a:rPr>
              <a:t>assistance</a:t>
            </a:r>
            <a:r>
              <a:rPr sz="1400" spc="-8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if</a:t>
            </a:r>
            <a:r>
              <a:rPr sz="1400" spc="-4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necessary</a:t>
            </a:r>
            <a:endParaRPr lang="en-GB" sz="1400" dirty="0">
              <a:latin typeface="Century Gothic"/>
              <a:cs typeface="Century Gothic"/>
            </a:endParaRPr>
          </a:p>
          <a:p>
            <a:pPr marL="266224" lvl="1">
              <a:lnSpc>
                <a:spcPts val="1425"/>
              </a:lnSpc>
              <a:spcBef>
                <a:spcPts val="4"/>
              </a:spcBef>
              <a:tabLst>
                <a:tab pos="426720" algn="l"/>
                <a:tab pos="427196" algn="l"/>
              </a:tabLst>
            </a:pPr>
            <a:endParaRPr sz="1400" dirty="0">
              <a:latin typeface="Century Gothic"/>
              <a:cs typeface="Century Gothic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EF585B2-94F9-4FBB-894F-841911B6B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85" y="1629289"/>
            <a:ext cx="2656115" cy="15335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228601"/>
            <a:ext cx="5906022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lang="en-GB" sz="2400" spc="-4" dirty="0">
                <a:solidFill>
                  <a:srgbClr val="002060"/>
                </a:solidFill>
              </a:rPr>
              <a:t>G</a:t>
            </a:r>
            <a:r>
              <a:rPr sz="2400" spc="-4" dirty="0">
                <a:solidFill>
                  <a:srgbClr val="002060"/>
                </a:solidFill>
              </a:rPr>
              <a:t>uiding</a:t>
            </a:r>
            <a:r>
              <a:rPr sz="2400" spc="-23" dirty="0">
                <a:solidFill>
                  <a:srgbClr val="002060"/>
                </a:solidFill>
              </a:rPr>
              <a:t> </a:t>
            </a:r>
            <a:r>
              <a:rPr lang="en-GB" sz="2400" spc="-8" dirty="0">
                <a:solidFill>
                  <a:srgbClr val="002060"/>
                </a:solidFill>
              </a:rPr>
              <a:t>p</a:t>
            </a:r>
            <a:r>
              <a:rPr sz="2400" spc="-8" dirty="0">
                <a:solidFill>
                  <a:srgbClr val="002060"/>
                </a:solidFill>
              </a:rPr>
              <a:t>rinciples</a:t>
            </a:r>
            <a:r>
              <a:rPr lang="en-GB" sz="2400" spc="-8" dirty="0">
                <a:solidFill>
                  <a:srgbClr val="002060"/>
                </a:solidFill>
              </a:rPr>
              <a:t> </a:t>
            </a:r>
            <a:endParaRPr sz="2400" spc="-8" dirty="0">
              <a:solidFill>
                <a:srgbClr val="00206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4496" y="531096"/>
            <a:ext cx="7530987" cy="511194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GB" sz="1400" b="1" spc="-4" dirty="0">
                <a:solidFill>
                  <a:srgbClr val="012D5D"/>
                </a:solidFill>
                <a:latin typeface="Century Gothic"/>
                <a:cs typeface="Century Gothic"/>
              </a:rPr>
              <a:t>These include: </a:t>
            </a:r>
          </a:p>
          <a:p>
            <a:pPr marL="9525">
              <a:spcBef>
                <a:spcPts val="71"/>
              </a:spcBef>
            </a:pPr>
            <a:endParaRPr sz="1400" b="1" dirty="0">
              <a:latin typeface="Century Gothic"/>
              <a:cs typeface="Century Gothic"/>
            </a:endParaRP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presumption</a:t>
            </a:r>
            <a:r>
              <a:rPr lang="en-IE" sz="1400" spc="-23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of</a:t>
            </a:r>
            <a:r>
              <a:rPr lang="en-IE" sz="1400" spc="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capacity for adults </a:t>
            </a:r>
            <a:endParaRPr lang="en-IE" sz="1400" spc="8" dirty="0">
              <a:latin typeface="Century Gothic" panose="020B0502020202020204" pitchFamily="34" charset="0"/>
              <a:cs typeface="Century Gothic"/>
            </a:endParaRP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persons must be supported 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 to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 make</a:t>
            </a:r>
            <a:r>
              <a:rPr lang="en-IE" sz="1400" spc="4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own</a:t>
            </a:r>
            <a:r>
              <a:rPr lang="en-IE" sz="1400" spc="4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decisions</a:t>
            </a:r>
            <a:r>
              <a:rPr lang="en-IE" sz="1400" spc="-23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as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far</a:t>
            </a:r>
            <a:r>
              <a:rPr lang="en-IE" sz="1400" spc="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as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possible</a:t>
            </a:r>
            <a:endParaRPr lang="en-IE" sz="1400" dirty="0">
              <a:latin typeface="Century Gothic" panose="020B0502020202020204" pitchFamily="34" charset="0"/>
              <a:cs typeface="Century Gothic"/>
            </a:endParaRP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minimal restriction of rights and freedom of action</a:t>
            </a: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4" dirty="0">
                <a:latin typeface="Century Gothic" panose="020B0502020202020204" pitchFamily="34" charset="0"/>
                <a:cs typeface="Courier New"/>
              </a:rPr>
              <a:t>d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ignity,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bodily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integrity,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privacy, autonomy,</a:t>
            </a:r>
            <a:r>
              <a:rPr lang="en-IE" sz="1400" spc="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right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to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control</a:t>
            </a:r>
            <a:r>
              <a:rPr lang="en-IE" sz="1400" spc="4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over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 own financial affairs</a:t>
            </a:r>
            <a:r>
              <a:rPr lang="en-IE" sz="1400" spc="-26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and</a:t>
            </a:r>
            <a:r>
              <a:rPr lang="en-IE" sz="1400" spc="-11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property</a:t>
            </a: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An unwise decision is not conclusive of lack of capacity to decide </a:t>
            </a: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4" dirty="0">
                <a:latin typeface="Century Gothic" panose="020B0502020202020204" pitchFamily="34" charset="0"/>
                <a:cs typeface="Courier New"/>
              </a:rPr>
              <a:t>g</a:t>
            </a:r>
            <a:r>
              <a:rPr lang="en-IE" sz="1400" spc="4" dirty="0">
                <a:latin typeface="Century Gothic" panose="020B0502020202020204" pitchFamily="34" charset="0"/>
                <a:cs typeface="Century Gothic"/>
              </a:rPr>
              <a:t>i</a:t>
            </a:r>
            <a:r>
              <a:rPr lang="en-IE" sz="1400" spc="8" dirty="0">
                <a:latin typeface="Century Gothic" panose="020B0502020202020204" pitchFamily="34" charset="0"/>
                <a:cs typeface="Century Gothic"/>
              </a:rPr>
              <a:t>v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e</a:t>
            </a:r>
            <a:r>
              <a:rPr lang="en-IE" sz="1400" spc="-26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ef</a:t>
            </a:r>
            <a:r>
              <a:rPr lang="en-IE" sz="1400" spc="-15" dirty="0">
                <a:latin typeface="Century Gothic" panose="020B0502020202020204" pitchFamily="34" charset="0"/>
                <a:cs typeface="Century Gothic"/>
              </a:rPr>
              <a:t>f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ect</a:t>
            </a:r>
            <a:r>
              <a:rPr lang="en-IE" sz="1400" spc="11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t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o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 as far as practicable to past and present </a:t>
            </a:r>
            <a:r>
              <a:rPr lang="en-IE" sz="1400" b="1" spc="-8" dirty="0">
                <a:latin typeface="Century Gothic" panose="020B0502020202020204" pitchFamily="34" charset="0"/>
                <a:cs typeface="Century Gothic"/>
              </a:rPr>
              <a:t>w</a:t>
            </a:r>
            <a:r>
              <a:rPr lang="en-IE" sz="1400" b="1" spc="4" dirty="0">
                <a:latin typeface="Century Gothic" panose="020B0502020202020204" pitchFamily="34" charset="0"/>
                <a:cs typeface="Century Gothic"/>
              </a:rPr>
              <a:t>i</a:t>
            </a:r>
            <a:r>
              <a:rPr lang="en-IE" sz="1400" b="1" spc="-8" dirty="0">
                <a:latin typeface="Century Gothic" panose="020B0502020202020204" pitchFamily="34" charset="0"/>
                <a:cs typeface="Century Gothic"/>
              </a:rPr>
              <a:t>l</a:t>
            </a:r>
            <a:r>
              <a:rPr lang="en-IE" sz="1400" b="1" spc="-4" dirty="0">
                <a:latin typeface="Century Gothic" panose="020B0502020202020204" pitchFamily="34" charset="0"/>
                <a:cs typeface="Century Gothic"/>
              </a:rPr>
              <a:t>l</a:t>
            </a:r>
            <a:r>
              <a:rPr lang="en-IE" sz="1400" b="1" spc="-23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b="1" spc="-8" dirty="0">
                <a:latin typeface="Century Gothic" panose="020B0502020202020204" pitchFamily="34" charset="0"/>
                <a:cs typeface="Century Gothic"/>
              </a:rPr>
              <a:t>an</a:t>
            </a:r>
            <a:r>
              <a:rPr lang="en-IE" sz="1400" b="1" spc="-4" dirty="0">
                <a:latin typeface="Century Gothic" panose="020B0502020202020204" pitchFamily="34" charset="0"/>
                <a:cs typeface="Century Gothic"/>
              </a:rPr>
              <a:t>d</a:t>
            </a:r>
            <a:r>
              <a:rPr lang="en-IE" sz="1400" b="1" spc="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b="1" spc="-8" dirty="0">
                <a:latin typeface="Century Gothic" panose="020B0502020202020204" pitchFamily="34" charset="0"/>
                <a:cs typeface="Century Gothic"/>
              </a:rPr>
              <a:t>preferences</a:t>
            </a:r>
            <a:endParaRPr lang="en-IE" sz="1400" b="1" dirty="0">
              <a:latin typeface="Century Gothic" panose="020B0502020202020204" pitchFamily="34" charset="0"/>
              <a:cs typeface="Century Gothic"/>
            </a:endParaRP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8" dirty="0">
                <a:latin typeface="Century Gothic" panose="020B0502020202020204" pitchFamily="34" charset="0"/>
                <a:cs typeface="Courier New"/>
              </a:rPr>
              <a:t>a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c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t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8" dirty="0">
                <a:latin typeface="Century Gothic" panose="020B0502020202020204" pitchFamily="34" charset="0"/>
                <a:cs typeface="Century Gothic"/>
              </a:rPr>
              <a:t>i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n</a:t>
            </a:r>
            <a:r>
              <a:rPr lang="en-IE" sz="1400" spc="-1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good</a:t>
            </a:r>
            <a:r>
              <a:rPr lang="en-IE" sz="1400" spc="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fa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it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h</a:t>
            </a:r>
            <a:r>
              <a:rPr lang="en-IE" sz="1400" spc="-1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an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d for </a:t>
            </a:r>
            <a:r>
              <a:rPr lang="en-IE" sz="1400" spc="4" dirty="0">
                <a:latin typeface="Century Gothic" panose="020B0502020202020204" pitchFamily="34" charset="0"/>
                <a:cs typeface="Century Gothic"/>
              </a:rPr>
              <a:t>t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he 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benef</a:t>
            </a:r>
            <a:r>
              <a:rPr lang="en-IE" sz="1400" spc="4" dirty="0">
                <a:latin typeface="Century Gothic" panose="020B0502020202020204" pitchFamily="34" charset="0"/>
                <a:cs typeface="Century Gothic"/>
              </a:rPr>
              <a:t>i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t</a:t>
            </a:r>
            <a:r>
              <a:rPr lang="en-IE" sz="1400" spc="-19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of</a:t>
            </a:r>
            <a:r>
              <a:rPr lang="en-IE" sz="1400" spc="4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dirty="0">
                <a:latin typeface="Century Gothic" panose="020B0502020202020204" pitchFamily="34" charset="0"/>
                <a:cs typeface="Century Gothic"/>
              </a:rPr>
              <a:t>t</a:t>
            </a: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he</a:t>
            </a:r>
            <a:r>
              <a:rPr lang="en-IE" sz="1400" spc="-1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person</a:t>
            </a:r>
            <a:endParaRPr lang="en-IE" sz="1400" dirty="0">
              <a:latin typeface="Century Gothic" panose="020B0502020202020204" pitchFamily="34" charset="0"/>
              <a:cs typeface="Century Gothic"/>
            </a:endParaRP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458" dirty="0">
                <a:latin typeface="Century Gothic" panose="020B0502020202020204" pitchFamily="34" charset="0"/>
                <a:cs typeface="Courier New"/>
              </a:rPr>
              <a:t> </a:t>
            </a:r>
            <a:r>
              <a:rPr lang="en-IE" sz="1400" b="1" spc="-4" dirty="0">
                <a:latin typeface="Century Gothic" panose="020B0502020202020204" pitchFamily="34" charset="0"/>
                <a:cs typeface="Courier New"/>
              </a:rPr>
              <a:t>n</a:t>
            </a:r>
            <a:r>
              <a:rPr lang="en-IE" sz="1400" b="1" spc="-4" dirty="0">
                <a:latin typeface="Century Gothic" panose="020B0502020202020204" pitchFamily="34" charset="0"/>
                <a:cs typeface="Century Gothic"/>
              </a:rPr>
              <a:t>o re</a:t>
            </a:r>
            <a:r>
              <a:rPr lang="en-IE" sz="1400" b="1" spc="-11" dirty="0">
                <a:latin typeface="Century Gothic" panose="020B0502020202020204" pitchFamily="34" charset="0"/>
                <a:cs typeface="Century Gothic"/>
              </a:rPr>
              <a:t>f</a:t>
            </a:r>
            <a:r>
              <a:rPr lang="en-IE" sz="1400" b="1" spc="-4" dirty="0">
                <a:latin typeface="Century Gothic" panose="020B0502020202020204" pitchFamily="34" charset="0"/>
                <a:cs typeface="Century Gothic"/>
              </a:rPr>
              <a:t>erence </a:t>
            </a:r>
            <a:r>
              <a:rPr lang="en-IE" sz="1400" b="1" spc="4" dirty="0">
                <a:latin typeface="Century Gothic" panose="020B0502020202020204" pitchFamily="34" charset="0"/>
                <a:cs typeface="Century Gothic"/>
              </a:rPr>
              <a:t>t</a:t>
            </a:r>
            <a:r>
              <a:rPr lang="en-IE" sz="1400" b="1" spc="-4" dirty="0">
                <a:latin typeface="Century Gothic" panose="020B0502020202020204" pitchFamily="34" charset="0"/>
                <a:cs typeface="Century Gothic"/>
              </a:rPr>
              <a:t>o</a:t>
            </a:r>
            <a:r>
              <a:rPr lang="en-IE" sz="1400" b="1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IE" sz="1400" b="1" spc="-8" dirty="0">
                <a:latin typeface="Century Gothic" panose="020B0502020202020204" pitchFamily="34" charset="0"/>
                <a:cs typeface="Century Gothic"/>
              </a:rPr>
              <a:t>‘bes</a:t>
            </a:r>
            <a:r>
              <a:rPr lang="en-IE" sz="1400" b="1" spc="-4" dirty="0">
                <a:latin typeface="Century Gothic" panose="020B0502020202020204" pitchFamily="34" charset="0"/>
                <a:cs typeface="Century Gothic"/>
              </a:rPr>
              <a:t>t</a:t>
            </a:r>
            <a:r>
              <a:rPr lang="en-IE" sz="1400" b="1" spc="4" dirty="0">
                <a:latin typeface="Century Gothic" panose="020B0502020202020204" pitchFamily="34" charset="0"/>
                <a:cs typeface="Century Gothic"/>
              </a:rPr>
              <a:t> i</a:t>
            </a:r>
            <a:r>
              <a:rPr lang="en-IE" sz="1400" b="1" spc="-4" dirty="0">
                <a:latin typeface="Century Gothic" panose="020B0502020202020204" pitchFamily="34" charset="0"/>
                <a:cs typeface="Century Gothic"/>
              </a:rPr>
              <a:t>n</a:t>
            </a:r>
            <a:r>
              <a:rPr lang="en-IE" sz="1400" b="1" spc="4" dirty="0">
                <a:latin typeface="Century Gothic" panose="020B0502020202020204" pitchFamily="34" charset="0"/>
                <a:cs typeface="Century Gothic"/>
              </a:rPr>
              <a:t>t</a:t>
            </a:r>
            <a:r>
              <a:rPr lang="en-IE" sz="1400" b="1" spc="-4" dirty="0">
                <a:latin typeface="Century Gothic" panose="020B0502020202020204" pitchFamily="34" charset="0"/>
                <a:cs typeface="Century Gothic"/>
              </a:rPr>
              <a:t>eres</a:t>
            </a:r>
            <a:r>
              <a:rPr lang="en-IE" sz="1400" b="1" dirty="0">
                <a:latin typeface="Century Gothic" panose="020B0502020202020204" pitchFamily="34" charset="0"/>
                <a:cs typeface="Century Gothic"/>
              </a:rPr>
              <a:t>t</a:t>
            </a:r>
            <a:r>
              <a:rPr lang="en-IE" sz="1400" b="1" spc="-8" dirty="0">
                <a:latin typeface="Century Gothic" panose="020B0502020202020204" pitchFamily="34" charset="0"/>
                <a:cs typeface="Century Gothic"/>
              </a:rPr>
              <a:t>s’</a:t>
            </a:r>
          </a:p>
          <a:p>
            <a:pPr marL="9525">
              <a:spcBef>
                <a:spcPts val="4"/>
              </a:spcBef>
              <a:spcAft>
                <a:spcPts val="450"/>
              </a:spcAft>
            </a:pPr>
            <a:endParaRPr lang="en-IE" sz="1400" b="1" spc="-8" dirty="0">
              <a:latin typeface="Century Gothic" panose="020B0502020202020204" pitchFamily="34" charset="0"/>
              <a:cs typeface="Century Gothic"/>
            </a:endParaRP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United Nations Convention on Rights of Persons with Disabilities</a:t>
            </a: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8" dirty="0">
                <a:latin typeface="Century Gothic" panose="020B0502020202020204" pitchFamily="34" charset="0"/>
                <a:cs typeface="Century Gothic"/>
              </a:rPr>
              <a:t>Article 12: </a:t>
            </a:r>
            <a:r>
              <a:rPr lang="en-IE" sz="1400" i="1" dirty="0">
                <a:latin typeface="Century Gothic" panose="020B0502020202020204" pitchFamily="34" charset="0"/>
              </a:rPr>
              <a:t>persons with disabilities enjoy legal capacity on an equal basis with others in all aspects of life</a:t>
            </a:r>
          </a:p>
          <a:p>
            <a:pPr marL="223838" indent="-214313">
              <a:spcBef>
                <a:spcPts val="4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IE" sz="1400" spc="-4" dirty="0">
                <a:latin typeface="Century Gothic" panose="020B0502020202020204" pitchFamily="34" charset="0"/>
                <a:cs typeface="Century Gothic"/>
              </a:rPr>
              <a:t>Optional Protocol ratified and came into effect 30 November 2024</a:t>
            </a:r>
          </a:p>
          <a:p>
            <a:pPr marL="401241" indent="-146447">
              <a:spcBef>
                <a:spcPts val="4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IE" sz="1013" spc="-8" dirty="0">
              <a:latin typeface="Century Gothic" panose="020B0502020202020204" pitchFamily="34" charset="0"/>
              <a:cs typeface="Century Gothic"/>
            </a:endParaRPr>
          </a:p>
          <a:p>
            <a:pPr marL="9525">
              <a:spcBef>
                <a:spcPts val="4"/>
              </a:spcBef>
              <a:spcAft>
                <a:spcPts val="450"/>
              </a:spcAft>
            </a:pPr>
            <a:endParaRPr lang="en-IE" sz="1013" dirty="0">
              <a:latin typeface="Century Gothic" panose="020B0502020202020204" pitchFamily="34" charset="0"/>
              <a:cs typeface="Century Gothic"/>
            </a:endParaRPr>
          </a:p>
          <a:p>
            <a:pPr marL="9525">
              <a:spcAft>
                <a:spcPts val="450"/>
              </a:spcAft>
            </a:pPr>
            <a:endParaRPr lang="en-IE" sz="1200" spc="-4" dirty="0">
              <a:latin typeface="Century Gothic" panose="020B0502020202020204" pitchFamily="34" charset="0"/>
              <a:cs typeface="Century Gothic"/>
            </a:endParaRPr>
          </a:p>
          <a:p>
            <a:pPr marL="9525">
              <a:spcAft>
                <a:spcPts val="450"/>
              </a:spcAft>
            </a:pPr>
            <a:endParaRPr sz="1200" dirty="0">
              <a:latin typeface="Century Gothic" panose="020B0502020202020204" pitchFamily="34" charset="0"/>
              <a:cs typeface="Century Gothic"/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846A122-46E1-054A-A788-3E982D1AC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13" y="791426"/>
            <a:ext cx="1438518" cy="1438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B9FC4-BCD1-4B3D-AF53-6C4CDC4F1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83" y="2367811"/>
            <a:ext cx="1438517" cy="14385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3013AE-1F2C-6D4D-9840-C4D0BD727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436" y="676463"/>
            <a:ext cx="3889314" cy="3335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BCA2C7-1B0F-4949-8E6C-B5ABFCDA0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9755" y="676464"/>
            <a:ext cx="4199573" cy="333528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0419" y="204110"/>
            <a:ext cx="7803292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lang="en-GB" spc="-4" dirty="0">
                <a:solidFill>
                  <a:srgbClr val="002060"/>
                </a:solidFill>
              </a:rPr>
              <a:t>What decisions </a:t>
            </a:r>
            <a:r>
              <a:rPr lang="en-GB" u="sng" spc="-4" dirty="0">
                <a:solidFill>
                  <a:srgbClr val="002060"/>
                </a:solidFill>
              </a:rPr>
              <a:t>may</a:t>
            </a:r>
            <a:r>
              <a:rPr lang="en-GB" spc="-4" dirty="0">
                <a:solidFill>
                  <a:srgbClr val="002060"/>
                </a:solidFill>
              </a:rPr>
              <a:t> be supported? </a:t>
            </a:r>
            <a:endParaRPr spc="-8" dirty="0">
              <a:solidFill>
                <a:srgbClr val="00206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28750" y="853876"/>
            <a:ext cx="2902687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4247674" algn="l"/>
              </a:tabLst>
            </a:pPr>
            <a:r>
              <a:rPr sz="1500" b="1" spc="-4" dirty="0">
                <a:solidFill>
                  <a:schemeClr val="bg1"/>
                </a:solidFill>
                <a:latin typeface="Century Gothic"/>
                <a:cs typeface="Century Gothic"/>
              </a:rPr>
              <a:t>Propert</a:t>
            </a:r>
            <a:r>
              <a:rPr sz="1500" b="1" dirty="0">
                <a:solidFill>
                  <a:schemeClr val="bg1"/>
                </a:solidFill>
                <a:latin typeface="Century Gothic"/>
                <a:cs typeface="Century Gothic"/>
              </a:rPr>
              <a:t>y</a:t>
            </a:r>
            <a:r>
              <a:rPr sz="1500" b="1" spc="-1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chemeClr val="bg1"/>
                </a:solidFill>
                <a:latin typeface="Century Gothic"/>
                <a:cs typeface="Century Gothic"/>
              </a:rPr>
              <a:t>an</a:t>
            </a:r>
            <a:r>
              <a:rPr sz="1500" b="1" dirty="0">
                <a:solidFill>
                  <a:schemeClr val="bg1"/>
                </a:solidFill>
                <a:latin typeface="Century Gothic"/>
                <a:cs typeface="Century Gothic"/>
              </a:rPr>
              <a:t>d</a:t>
            </a:r>
            <a:r>
              <a:rPr sz="1500" b="1" spc="-8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chemeClr val="bg1"/>
                </a:solidFill>
                <a:latin typeface="Century Gothic"/>
                <a:cs typeface="Century Gothic"/>
              </a:rPr>
              <a:t>affair</a:t>
            </a:r>
            <a:r>
              <a:rPr sz="1500" b="1" dirty="0">
                <a:solidFill>
                  <a:schemeClr val="bg1"/>
                </a:solidFill>
                <a:latin typeface="Century Gothic"/>
                <a:cs typeface="Century Gothic"/>
              </a:rPr>
              <a:t>s</a:t>
            </a:r>
            <a:r>
              <a:rPr lang="en-GB" sz="1500" b="1" dirty="0">
                <a:solidFill>
                  <a:schemeClr val="bg1"/>
                </a:solidFill>
                <a:latin typeface="Century Gothic"/>
                <a:cs typeface="Century Gothic"/>
              </a:rPr>
              <a:t>,</a:t>
            </a:r>
            <a:r>
              <a:rPr sz="1500" b="1" spc="-8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chemeClr val="bg1"/>
                </a:solidFill>
                <a:latin typeface="Century Gothic"/>
                <a:cs typeface="Century Gothic"/>
              </a:rPr>
              <a:t>includi</a:t>
            </a:r>
            <a:r>
              <a:rPr sz="1500" b="1" spc="-8" dirty="0">
                <a:solidFill>
                  <a:schemeClr val="bg1"/>
                </a:solidFill>
                <a:latin typeface="Century Gothic"/>
                <a:cs typeface="Century Gothic"/>
              </a:rPr>
              <a:t>n</a:t>
            </a:r>
            <a:r>
              <a:rPr sz="1500" b="1" spc="-4" dirty="0">
                <a:solidFill>
                  <a:schemeClr val="bg1"/>
                </a:solidFill>
                <a:latin typeface="Century Gothic"/>
                <a:cs typeface="Century Gothic"/>
              </a:rPr>
              <a:t>g</a:t>
            </a:r>
            <a:r>
              <a:rPr sz="1500" b="1" dirty="0">
                <a:solidFill>
                  <a:schemeClr val="bg1"/>
                </a:solidFill>
                <a:latin typeface="Century Gothic"/>
                <a:cs typeface="Century Gothic"/>
              </a:rPr>
              <a:t>:</a:t>
            </a:r>
            <a:endParaRPr sz="15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5669" y="1447376"/>
            <a:ext cx="3263808" cy="161310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23361" marR="8096" indent="-214313">
              <a:spcBef>
                <a:spcPts val="79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lang="en-IE" sz="1500" b="1" dirty="0">
                <a:solidFill>
                  <a:srgbClr val="002060"/>
                </a:solidFill>
                <a:latin typeface="Century Gothic"/>
                <a:cs typeface="Century Gothic"/>
              </a:rPr>
              <a:t>Buying and selling property </a:t>
            </a:r>
          </a:p>
          <a:p>
            <a:pPr marL="223361" marR="8096" indent="-214313">
              <a:spcBef>
                <a:spcPts val="79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lang="en-IE"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Applying</a:t>
            </a:r>
            <a:r>
              <a:rPr lang="en-IE" sz="1500" b="1" spc="-23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lang="en-IE"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for</a:t>
            </a:r>
            <a:r>
              <a:rPr lang="en-IE" sz="1500" b="1" spc="-23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lang="en-IE" sz="1500" b="1" dirty="0">
                <a:solidFill>
                  <a:srgbClr val="002060"/>
                </a:solidFill>
                <a:latin typeface="Century Gothic"/>
                <a:cs typeface="Century Gothic"/>
              </a:rPr>
              <a:t>benefits</a:t>
            </a:r>
            <a:endParaRPr sz="1500" b="1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223838" indent="-214313">
              <a:spcBef>
                <a:spcPts val="360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Carrying</a:t>
            </a:r>
            <a:r>
              <a:rPr sz="1500" b="1" spc="-15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on</a:t>
            </a: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lang="en-IE" sz="1500" b="1" dirty="0">
                <a:solidFill>
                  <a:srgbClr val="002060"/>
                </a:solidFill>
                <a:latin typeface="Century Gothic"/>
                <a:cs typeface="Century Gothic"/>
              </a:rPr>
              <a:t>a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business</a:t>
            </a:r>
            <a:endParaRPr sz="1500" b="1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223838" indent="-214313">
              <a:spcBef>
                <a:spcPts val="360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lang="en-IE"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Paying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debt</a:t>
            </a:r>
            <a:r>
              <a:rPr sz="1500" b="1" spc="-15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and</a:t>
            </a:r>
            <a:r>
              <a:rPr sz="1500" b="1" spc="-11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liabilities</a:t>
            </a:r>
            <a:endParaRPr sz="1500" b="1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223838" indent="-214313">
              <a:spcBef>
                <a:spcPts val="360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Providing</a:t>
            </a:r>
            <a:r>
              <a:rPr sz="1500" b="1" spc="-8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for</a:t>
            </a:r>
            <a:r>
              <a:rPr sz="1500" b="1" spc="-8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other</a:t>
            </a:r>
            <a:r>
              <a:rPr sz="1500" b="1" spc="-26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persons</a:t>
            </a:r>
            <a:endParaRPr sz="1500" b="1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223838" indent="-214313">
              <a:spcBef>
                <a:spcPts val="363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lang="en-IE" sz="1500" b="1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ourt</a:t>
            </a:r>
            <a:r>
              <a:rPr sz="1500" b="1" spc="-15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proceedings</a:t>
            </a:r>
            <a:endParaRPr sz="15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02464" y="1139937"/>
            <a:ext cx="3044666" cy="2620589"/>
          </a:xfrm>
          <a:prstGeom prst="rect">
            <a:avLst/>
          </a:prstGeom>
        </p:spPr>
        <p:txBody>
          <a:bodyPr vert="horz" wrap="square" lIns="0" tIns="55245" rIns="0" bIns="0" rtlCol="0">
            <a:spAutoFit/>
          </a:bodyPr>
          <a:lstStyle/>
          <a:p>
            <a:pPr marL="223838" indent="-214313">
              <a:spcBef>
                <a:spcPts val="435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Accommodation</a:t>
            </a:r>
            <a:endParaRPr sz="1500" b="1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223838" indent="-214313">
              <a:spcBef>
                <a:spcPts val="360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Education</a:t>
            </a:r>
            <a:r>
              <a:rPr sz="1500" b="1" spc="-38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and</a:t>
            </a:r>
            <a:r>
              <a:rPr sz="1500" b="1" spc="-23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training</a:t>
            </a:r>
          </a:p>
          <a:p>
            <a:pPr marL="223838" indent="-214313">
              <a:spcBef>
                <a:spcPts val="360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Social</a:t>
            </a:r>
            <a:r>
              <a:rPr sz="1500" b="1" spc="-15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002060"/>
                </a:solidFill>
                <a:latin typeface="Century Gothic"/>
                <a:cs typeface="Century Gothic"/>
              </a:rPr>
              <a:t>services</a:t>
            </a:r>
            <a:endParaRPr sz="1500" b="1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223838" indent="-214313">
              <a:spcBef>
                <a:spcPts val="360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Healthcare</a:t>
            </a:r>
            <a:endParaRPr lang="en-GB" sz="1500" b="1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223838" indent="-214313">
              <a:spcBef>
                <a:spcPts val="360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lang="en-IE" sz="1500" b="1" dirty="0">
                <a:solidFill>
                  <a:srgbClr val="002060"/>
                </a:solidFill>
                <a:latin typeface="Century Gothic"/>
                <a:cs typeface="Century Gothic"/>
              </a:rPr>
              <a:t>Participation in healthcare/social care research, not including clinical trials</a:t>
            </a:r>
            <a:endParaRPr sz="1500" b="1" dirty="0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223361" marR="3810" indent="-214313">
              <a:spcBef>
                <a:spcPts val="360"/>
              </a:spcBef>
              <a:buFont typeface="Wingdings" pitchFamily="2" charset="2"/>
              <a:buChar char="§"/>
              <a:tabLst>
                <a:tab pos="169545" algn="l"/>
              </a:tabLst>
            </a:pP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“…other</a:t>
            </a:r>
            <a:r>
              <a:rPr sz="1500" b="1" spc="-41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matters</a:t>
            </a:r>
            <a:r>
              <a:rPr sz="1500" b="1" spc="-49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relating</a:t>
            </a:r>
            <a:r>
              <a:rPr sz="1500" b="1" spc="-34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4" dirty="0">
                <a:solidFill>
                  <a:srgbClr val="002060"/>
                </a:solidFill>
                <a:latin typeface="Century Gothic"/>
                <a:cs typeface="Century Gothic"/>
              </a:rPr>
              <a:t>to</a:t>
            </a:r>
            <a:r>
              <a:rPr sz="1500" b="1" spc="-23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spc="4" dirty="0">
                <a:solidFill>
                  <a:srgbClr val="002060"/>
                </a:solidFill>
                <a:latin typeface="Century Gothic"/>
                <a:cs typeface="Century Gothic"/>
              </a:rPr>
              <a:t>the</a:t>
            </a:r>
            <a:r>
              <a:rPr lang="en-IE" sz="1500" b="1" spc="4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relevant</a:t>
            </a:r>
            <a:r>
              <a:rPr sz="1500" b="1" spc="-45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person’s</a:t>
            </a:r>
            <a:r>
              <a:rPr sz="1500" b="1" spc="-26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002060"/>
                </a:solidFill>
                <a:latin typeface="Century Gothic"/>
                <a:cs typeface="Century Gothic"/>
              </a:rPr>
              <a:t>wellbeing”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02B7D50-E0B4-364D-9FDF-CDA7D235EC3E}"/>
              </a:ext>
            </a:extLst>
          </p:cNvPr>
          <p:cNvSpPr txBox="1"/>
          <p:nvPr/>
        </p:nvSpPr>
        <p:spPr>
          <a:xfrm>
            <a:off x="5173455" y="891810"/>
            <a:ext cx="2902687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  <a:tabLst>
                <a:tab pos="4247674" algn="l"/>
              </a:tabLst>
            </a:pPr>
            <a:r>
              <a:rPr lang="en-IE" sz="1500" b="1" spc="-4" dirty="0">
                <a:solidFill>
                  <a:schemeClr val="bg1"/>
                </a:solidFill>
                <a:latin typeface="Century Gothic"/>
                <a:cs typeface="Century Gothic"/>
              </a:rPr>
              <a:t>P</a:t>
            </a:r>
            <a:r>
              <a:rPr lang="en-IE" sz="1500" b="1" spc="4" dirty="0">
                <a:solidFill>
                  <a:schemeClr val="bg1"/>
                </a:solidFill>
                <a:latin typeface="Century Gothic"/>
                <a:cs typeface="Century Gothic"/>
              </a:rPr>
              <a:t>e</a:t>
            </a:r>
            <a:r>
              <a:rPr lang="en-IE" sz="1500" b="1" dirty="0">
                <a:solidFill>
                  <a:schemeClr val="bg1"/>
                </a:solidFill>
                <a:latin typeface="Century Gothic"/>
                <a:cs typeface="Century Gothic"/>
              </a:rPr>
              <a:t>r</a:t>
            </a:r>
            <a:r>
              <a:rPr lang="en-IE" sz="1500" b="1" spc="-11" dirty="0">
                <a:solidFill>
                  <a:schemeClr val="bg1"/>
                </a:solidFill>
                <a:latin typeface="Century Gothic"/>
                <a:cs typeface="Century Gothic"/>
              </a:rPr>
              <a:t>s</a:t>
            </a:r>
            <a:r>
              <a:rPr lang="en-IE" sz="1500" b="1" spc="-4" dirty="0">
                <a:solidFill>
                  <a:schemeClr val="bg1"/>
                </a:solidFill>
                <a:latin typeface="Century Gothic"/>
                <a:cs typeface="Century Gothic"/>
              </a:rPr>
              <a:t>ona</a:t>
            </a:r>
            <a:r>
              <a:rPr lang="en-IE" sz="1500" b="1" dirty="0">
                <a:solidFill>
                  <a:schemeClr val="bg1"/>
                </a:solidFill>
                <a:latin typeface="Century Gothic"/>
                <a:cs typeface="Century Gothic"/>
              </a:rPr>
              <a:t>l</a:t>
            </a:r>
            <a:r>
              <a:rPr lang="en-IE" sz="1500" b="1" spc="-23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IE" sz="1500" b="1" dirty="0">
                <a:solidFill>
                  <a:schemeClr val="bg1"/>
                </a:solidFill>
                <a:latin typeface="Century Gothic"/>
                <a:cs typeface="Century Gothic"/>
              </a:rPr>
              <a:t>Welfa</a:t>
            </a:r>
            <a:r>
              <a:rPr lang="en-IE" sz="1500" b="1" spc="-8" dirty="0">
                <a:solidFill>
                  <a:schemeClr val="bg1"/>
                </a:solidFill>
                <a:latin typeface="Century Gothic"/>
                <a:cs typeface="Century Gothic"/>
              </a:rPr>
              <a:t>r</a:t>
            </a:r>
            <a:r>
              <a:rPr lang="en-IE" sz="1500" b="1" dirty="0">
                <a:solidFill>
                  <a:schemeClr val="bg1"/>
                </a:solidFill>
                <a:latin typeface="Century Gothic"/>
                <a:cs typeface="Century Gothic"/>
              </a:rPr>
              <a:t>e, including</a:t>
            </a:r>
            <a:endParaRPr lang="en-IE" sz="15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FC8BF6-8DC1-4FEA-A7E8-7EF216BEA7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898" y="1079111"/>
            <a:ext cx="1071088" cy="1071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F8908B-AE7E-4BF4-805E-3F9A33AD67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513" y="2130365"/>
            <a:ext cx="1071087" cy="107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CEE795-7243-4302-8A5E-96932B684E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828331" y="1475285"/>
            <a:ext cx="916074" cy="9160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3EAE15-5F95-4806-91A2-9FECBF9ACFE2}"/>
              </a:ext>
            </a:extLst>
          </p:cNvPr>
          <p:cNvSpPr/>
          <p:nvPr/>
        </p:nvSpPr>
        <p:spPr>
          <a:xfrm>
            <a:off x="3094017" y="3914992"/>
            <a:ext cx="4199573" cy="673395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 b="1" dirty="0">
              <a:solidFill>
                <a:srgbClr val="002060"/>
              </a:solidFill>
            </a:endParaRPr>
          </a:p>
          <a:p>
            <a:endParaRPr lang="en-GB" sz="1200" b="1" dirty="0">
              <a:solidFill>
                <a:srgbClr val="002060"/>
              </a:solidFill>
            </a:endParaRPr>
          </a:p>
          <a:p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Section 138: Limited exceptions apply where existing law on capacity and consent is unchanged.</a:t>
            </a:r>
          </a:p>
          <a:p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DSS has published </a:t>
            </a:r>
            <a:r>
              <a:rPr lang="en-GB" sz="1200" b="1" dirty="0">
                <a:solidFill>
                  <a:srgbClr val="1F2C54"/>
                </a:solidFill>
                <a:latin typeface="Century Gothic" panose="020B0502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Information Note </a:t>
            </a:r>
            <a:endParaRPr lang="en-GB" sz="1200" b="1" dirty="0">
              <a:solidFill>
                <a:srgbClr val="1F2C54"/>
              </a:solidFill>
              <a:latin typeface="Century Gothic" panose="020B0502020202020204" pitchFamily="34" charset="0"/>
            </a:endParaRPr>
          </a:p>
          <a:p>
            <a:r>
              <a:rPr lang="en-GB" sz="1400" b="1" dirty="0">
                <a:solidFill>
                  <a:srgbClr val="002060"/>
                </a:solidFill>
              </a:rPr>
              <a:t> </a:t>
            </a:r>
            <a:r>
              <a:rPr lang="en-IE" sz="1400" dirty="0"/>
              <a:t> </a:t>
            </a:r>
          </a:p>
          <a:p>
            <a:endParaRPr lang="en-GB"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 Template - Standard White Background">
  <a:themeElements>
    <a:clrScheme name="Smurfit Kappa">
      <a:dk1>
        <a:srgbClr val="000000"/>
      </a:dk1>
      <a:lt1>
        <a:srgbClr val="FFFFFF"/>
      </a:lt1>
      <a:dk2>
        <a:srgbClr val="01A1DD"/>
      </a:dk2>
      <a:lt2>
        <a:srgbClr val="FFFFFF"/>
      </a:lt2>
      <a:accent1>
        <a:srgbClr val="01A1DD"/>
      </a:accent1>
      <a:accent2>
        <a:srgbClr val="FDD900"/>
      </a:accent2>
      <a:accent3>
        <a:srgbClr val="727F85"/>
      </a:accent3>
      <a:accent4>
        <a:srgbClr val="CEC3BA"/>
      </a:accent4>
      <a:accent5>
        <a:srgbClr val="199CA6"/>
      </a:accent5>
      <a:accent6>
        <a:srgbClr val="00596F"/>
      </a:accent6>
      <a:hlink>
        <a:srgbClr val="6FC4E8"/>
      </a:hlink>
      <a:folHlink>
        <a:srgbClr val="005589"/>
      </a:folHlink>
    </a:clrScheme>
    <a:fontScheme name="Smurfit Kappa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lIns="108000" tIns="72000" rIns="108000" bIns="108000" rtlCol="0" anchor="t" anchorCtr="0"/>
      <a:lstStyle>
        <a:defPPr algn="l">
          <a:defRPr sz="1200" baseline="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171450" indent="-171450">
          <a:lnSpc>
            <a:spcPct val="90000"/>
          </a:lnSpc>
          <a:spcAft>
            <a:spcPts val="600"/>
          </a:spcAft>
          <a:buClr>
            <a:srgbClr val="01A1DD"/>
          </a:buClr>
          <a:buSzPct val="80000"/>
          <a:buFont typeface="Wingdings 3" panose="05040102010807070707" pitchFamily="18" charset="2"/>
          <a:buChar char="}"/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murfit Kappa template_09 Sep" id="{C454857C-B94E-4842-9CB1-8E06B0F93BF8}" vid="{BCAAB695-2207-49E5-84F4-2B8F6849660B}"/>
    </a:ext>
  </a:extLst>
</a:theme>
</file>

<file path=ppt/theme/theme2.xml><?xml version="1.0" encoding="utf-8"?>
<a:theme xmlns:a="http://schemas.openxmlformats.org/drawingml/2006/main" name="Office Theme">
  <a:themeElements>
    <a:clrScheme name="DSS">
      <a:dk1>
        <a:sysClr val="windowText" lastClr="000000"/>
      </a:dk1>
      <a:lt1>
        <a:srgbClr val="FFFFFF"/>
      </a:lt1>
      <a:dk2>
        <a:srgbClr val="022E5D"/>
      </a:dk2>
      <a:lt2>
        <a:srgbClr val="FFFFFF"/>
      </a:lt2>
      <a:accent1>
        <a:srgbClr val="EF5567"/>
      </a:accent1>
      <a:accent2>
        <a:srgbClr val="6AB0FE"/>
      </a:accent2>
      <a:accent3>
        <a:srgbClr val="F9A731"/>
      </a:accent3>
      <a:accent4>
        <a:srgbClr val="DB0940"/>
      </a:accent4>
      <a:accent5>
        <a:srgbClr val="045DBC"/>
      </a:accent5>
      <a:accent6>
        <a:srgbClr val="540043"/>
      </a:accent6>
      <a:hlink>
        <a:srgbClr val="D71D5D"/>
      </a:hlink>
      <a:folHlink>
        <a:srgbClr val="5E002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C30B146939B2498076DD3ADE0C5B96" ma:contentTypeVersion="3" ma:contentTypeDescription="Create a new document." ma:contentTypeScope="" ma:versionID="63e8e957ab313945657551d9c67b2769">
  <xsd:schema xmlns:xsd="http://www.w3.org/2001/XMLSchema" xmlns:xs="http://www.w3.org/2001/XMLSchema" xmlns:p="http://schemas.microsoft.com/office/2006/metadata/properties" xmlns:ns2="b2f9ebca-a17a-411b-8714-a9bfa66a6ae8" targetNamespace="http://schemas.microsoft.com/office/2006/metadata/properties" ma:root="true" ma:fieldsID="7b697e043575ff180c5183fe23c2c84b" ns2:_="">
    <xsd:import namespace="b2f9ebca-a17a-411b-8714-a9bfa66a6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9ebca-a17a-411b-8714-a9bfa66a6a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EC2827-927D-46AF-A24C-FC60DD0F0C51}">
  <ds:schemaRefs>
    <ds:schemaRef ds:uri="b2f9ebca-a17a-411b-8714-a9bfa66a6a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731D84D-F4C1-473C-B8D2-50E2DE07597D}">
  <ds:schemaRefs>
    <ds:schemaRef ds:uri="b2f9ebca-a17a-411b-8714-a9bfa66a6a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72725C-24AB-4FE0-9D0A-26E579B5BE3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311e79f-80cd-4cd9-853f-e8368d23c6ee}" enabled="0" method="" siteId="{7311e79f-80cd-4cd9-853f-e8368d23c6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- Standard White Background.potx</Template>
  <TotalTime>1345</TotalTime>
  <Words>3132</Words>
  <Application>Microsoft Office PowerPoint</Application>
  <PresentationFormat>On-screen Show (16:9)</PresentationFormat>
  <Paragraphs>474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Aptos Display</vt:lpstr>
      <vt:lpstr>Arial</vt:lpstr>
      <vt:lpstr>Calibri</vt:lpstr>
      <vt:lpstr>Century Gothic</vt:lpstr>
      <vt:lpstr>Courier New</vt:lpstr>
      <vt:lpstr>Roboto</vt:lpstr>
      <vt:lpstr>Wingdings</vt:lpstr>
      <vt:lpstr>Wingdings 3</vt:lpstr>
      <vt:lpstr>PowerPoint Template - Standard White Background</vt:lpstr>
      <vt:lpstr>Office Theme</vt:lpstr>
      <vt:lpstr>  The Assisted Decision-Making (Capacity) Act 2015 and  Decision Support Service: Overview and Update   UCC Mental Health and Capacity Law Conference     5  September 2025      </vt:lpstr>
      <vt:lpstr>Assisted Decision-Making (Capacity) Act 2015</vt:lpstr>
      <vt:lpstr>PowerPoint Presentation</vt:lpstr>
      <vt:lpstr>PowerPoint Presentation</vt:lpstr>
      <vt:lpstr>PowerPoint Presentation</vt:lpstr>
      <vt:lpstr>PowerPoint Presentation</vt:lpstr>
      <vt:lpstr>Statutory functional assessment of capacity</vt:lpstr>
      <vt:lpstr>Guiding principles </vt:lpstr>
      <vt:lpstr>What decisions may be supported? </vt:lpstr>
      <vt:lpstr>Statutory Decision Support Arrangements</vt:lpstr>
      <vt:lpstr>PowerPoint Presentation</vt:lpstr>
      <vt:lpstr>PowerPoint Presentation</vt:lpstr>
      <vt:lpstr>PowerPoint Presentation</vt:lpstr>
      <vt:lpstr>Decision-making representation order (DMRO)</vt:lpstr>
      <vt:lpstr>Functions of DMR</vt:lpstr>
      <vt:lpstr> Part 6 review and discharge of current wards of court by the wardship court   </vt:lpstr>
      <vt:lpstr>Enduring Power of Attorney: new 2-stage process</vt:lpstr>
      <vt:lpstr>DSS ‘digital first’ approach  </vt:lpstr>
      <vt:lpstr>EPA: New supervision and reporting requirements </vt:lpstr>
      <vt:lpstr>PowerPoint Presentation</vt:lpstr>
      <vt:lpstr>Advance healthcare directive (AHD) </vt:lpstr>
      <vt:lpstr>Advance healthcare directive</vt:lpstr>
      <vt:lpstr>PowerPoint Presentation</vt:lpstr>
      <vt:lpstr>PowerPoint Presentation</vt:lpstr>
      <vt:lpstr>Investigations of Complaints</vt:lpstr>
      <vt:lpstr>Codes of Practice </vt:lpstr>
      <vt:lpstr>Matters arising? </vt:lpstr>
      <vt:lpstr>PowerPoint Presentation</vt:lpstr>
      <vt:lpstr>PowerPoint Presentation</vt:lpstr>
    </vt:vector>
  </TitlesOfParts>
  <Company>FleishmanHillard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</dc:creator>
  <cp:lastModifiedBy>Aine Flynn</cp:lastModifiedBy>
  <cp:revision>19</cp:revision>
  <dcterms:created xsi:type="dcterms:W3CDTF">2016-07-26T15:41:43Z</dcterms:created>
  <dcterms:modified xsi:type="dcterms:W3CDTF">2025-09-04T21:31:49Z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Order">
    <vt:r8>42600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ContentTypeId">
    <vt:lpwstr>0x010100EAC30B146939B2498076DD3ADE0C5B96</vt:lpwstr>
  </property>
</Properties>
</file>