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57" r:id="rId2"/>
    <p:sldId id="290" r:id="rId3"/>
    <p:sldId id="258" r:id="rId4"/>
    <p:sldId id="289" r:id="rId5"/>
    <p:sldId id="259" r:id="rId6"/>
    <p:sldId id="260" r:id="rId7"/>
    <p:sldId id="261" r:id="rId8"/>
    <p:sldId id="262" r:id="rId9"/>
    <p:sldId id="263" r:id="rId10"/>
    <p:sldId id="264" r:id="rId11"/>
    <p:sldId id="267" r:id="rId12"/>
    <p:sldId id="266" r:id="rId13"/>
    <p:sldId id="291" r:id="rId14"/>
    <p:sldId id="303" r:id="rId15"/>
    <p:sldId id="269" r:id="rId16"/>
    <p:sldId id="270" r:id="rId17"/>
    <p:sldId id="275" r:id="rId18"/>
    <p:sldId id="271" r:id="rId19"/>
    <p:sldId id="272" r:id="rId20"/>
    <p:sldId id="273" r:id="rId21"/>
    <p:sldId id="274" r:id="rId22"/>
    <p:sldId id="276" r:id="rId23"/>
    <p:sldId id="277" r:id="rId24"/>
    <p:sldId id="278" r:id="rId25"/>
    <p:sldId id="279" r:id="rId26"/>
    <p:sldId id="280" r:id="rId27"/>
    <p:sldId id="287" r:id="rId28"/>
    <p:sldId id="288" r:id="rId29"/>
    <p:sldId id="281" r:id="rId30"/>
    <p:sldId id="282" r:id="rId31"/>
    <p:sldId id="283" r:id="rId32"/>
    <p:sldId id="284" r:id="rId33"/>
    <p:sldId id="285" r:id="rId34"/>
    <p:sldId id="286" r:id="rId35"/>
    <p:sldId id="294" r:id="rId36"/>
    <p:sldId id="295" r:id="rId37"/>
    <p:sldId id="265" r:id="rId38"/>
    <p:sldId id="268" r:id="rId39"/>
    <p:sldId id="292" r:id="rId40"/>
    <p:sldId id="296" r:id="rId41"/>
    <p:sldId id="297" r:id="rId42"/>
    <p:sldId id="298" r:id="rId43"/>
    <p:sldId id="299" r:id="rId44"/>
    <p:sldId id="300" r:id="rId45"/>
    <p:sldId id="301" r:id="rId46"/>
    <p:sldId id="302" r:id="rId47"/>
    <p:sldId id="293" r:id="rId48"/>
    <p:sldId id="30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6D1F6-A3D9-49CA-9E53-1C943B9F6592}"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5B431C-D932-4382-801E-DC77E214D9C0}" type="slidenum">
              <a:rPr lang="en-US" smtClean="0"/>
              <a:t>‹#›</a:t>
            </a:fld>
            <a:endParaRPr lang="en-US"/>
          </a:p>
        </p:txBody>
      </p:sp>
    </p:spTree>
    <p:extLst>
      <p:ext uri="{BB962C8B-B14F-4D97-AF65-F5344CB8AC3E}">
        <p14:creationId xmlns:p14="http://schemas.microsoft.com/office/powerpoint/2010/main" val="1778010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A5CA2C-3445-43F1-8888-9708435700AB}"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48642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D277AB-ABB6-4343-AB14-F7FF758C4D2F}"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142891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9D574F-62D1-4084-BDE6-8A844D265FB0}"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FFCD3-91C4-4517-8383-849DB51862C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50947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5/3/2018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5/3/2018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5/3/2018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5/3/2018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www.stonehill.edu/faculty/faculty-focus-2015/"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imgres?imgurl=http://www.laprogressive.com/wp-content/uploads/2008/09/jane-addams.gif&amp;imgrefurl=http://www.laprogressive.com/election-reform-campaigns/first-wave-second-wave-and-then-came-sarah-palin/&amp;usg=__gES6G0QOG63nJhK18GfnGaKeKhQ=&amp;h=385&amp;w=300&amp;sz=134&amp;hl=en&amp;start=14&amp;zoom=1&amp;tbnid=NSLKsNOYhZeonM:&amp;tbnh=123&amp;tbnw=96&amp;ei=YilETtK0D4rj0QGSpr37CQ&amp;prev=/images?q=jane+addams&amp;hl=en&amp;sa=X&amp;rlz=1T4SKPT_enUS404US405&amp;tbm=isch&amp;itbs=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postandcourier.com/article/20120115/ARCHIVES/301159927&amp;ei=gf1PVaT_I8nFsAWCsoD4AQ&amp;bvm=bv.92885102,d.b2w&amp;psig=AFQjCNEeCCSXwrssVFehGPdr1CvHTk93pw&amp;ust=1431391916699076" TargetMode="External"/><Relationship Id="rId2" Type="http://schemas.openxmlformats.org/officeDocument/2006/relationships/hyperlink" Target="http://www.youtube.com/watch?v=zS-nG7WByqY" TargetMode="External"/><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imgres?q=evaluation&amp;hl=en&amp;sa=X&amp;qscrl=1&amp;nord=1&amp;rlz=1T4GGHP_enUS455US455&amp;biw=1280&amp;bih=565&amp;tbm=isch&amp;prmd=imvnsb&amp;tbnid=dgj_NRSMZKb4FM:&amp;imgrefurl=http://www.toonpool.com/cartoons/KING%20EXECUTIONER%20EVALUATION%20FORM_24867&amp;docid=ZVYqQRYNzIeUnM&amp;imgurl=http://www.toonpool.com/user/997/files/king_executioner_evaluation_form_248675.jpg&amp;w=500&amp;h=357&amp;ei=8bpQT6HaJqrLsQKVgLGfDg&amp;zoom=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rtBvQj2k6xo"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imgres?imgurl=http://media.nj.com/ledgerupdates_impact/photo/9153753-large.jpg&amp;imgrefurl=http://www.nj.com/news/index.ssf/2010/12/academics_say_1m_newark_school.html&amp;usg=__FyyJy9iCZEj0mKK34ArA23xV6Gs=&amp;h=276&amp;w=380&amp;sz=25&amp;hl=en&amp;start=18&amp;zoom=1&amp;um=1&amp;itbs=1&amp;tbnid=flBPc3yYcQo9sM:&amp;tbnh=89&amp;tbnw=123&amp;prev=/search?q=students+doing+door+to+door+survey&amp;um=1&amp;hl=en&amp;sa=G&amp;rlz=1T4SKPT_enUS404US405&amp;biw=1259&amp;bih=573&amp;tbm=isch&amp;ei=KBvQTZelOerk0QH0-dXsDQ"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www.google.com/imgres?imgurl=http://growingzengerfarm.files.wordpress.com/2010/04/sarah-and-liz.jpg&amp;imgrefurl=http://growingzengerfarm.com/&amp;usg=__Et1G4xWuq5SccLR2sl2S-qm3BHU=&amp;h=732&amp;w=825&amp;sz=823&amp;hl=en&amp;start=10&amp;zoom=1&amp;um=1&amp;itbs=1&amp;tbnid=J6azVzjRBnurWM:&amp;tbnh=128&amp;tbnw=144&amp;prev=/search?q=students+doing+door+to+door+survey&amp;um=1&amp;hl=en&amp;sa=G&amp;rlz=1T4SKPT_enUS404US405&amp;biw=1259&amp;bih=573&amp;tbm=isch&amp;ei=KBvQTZelOerk0QH0-dXsDQ"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homeagaincentralma.org/"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encyclopedia.thefreedictionary.com/Homeless+shelter"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images.google.com/imgres?imgurl=http://www.liggett.army.mil/sites/fishhunt/img/fishing.jpg&amp;imgrefurl=http://www.liggett.army.mil/sites/fishhunt/&amp;usg=__hlaXsjwjBrPftxs-O4HrLFf8hJc=&amp;h=422&amp;w=314&amp;sz=75&amp;hl=en&amp;start=77&amp;sig2=D8m2N63IpKkfXy1UScw5AA&amp;um=1&amp;tbnid=sQrrU2iX1D7n8M:&amp;tbnh=126&amp;tbnw=94&amp;prev=/images?q=fishing+images&amp;ndsp=21&amp;hl=en&amp;sa=N&amp;start=63&amp;um=1&amp;ei=Pc2pSoa4IIuUlAeYrcjOBg"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images.google.com/imgres?imgurl=http://www.kentuckyawake.org/files/images/huntingFishing/fishing.jpg&amp;imgrefurl=http://www.kentuckyawake.org/huntingFishing/&amp;usg=__T08fSeKZnuDZw0KlIXuF6szqXys=&amp;h=3008&amp;w=2000&amp;sz=2894&amp;hl=en&amp;start=74&amp;sig2=rXyZRh-M2nelf_zj-MmMRA&amp;um=1&amp;tbnid=afQD2KY1LkrjUM:&amp;tbnh=150&amp;tbnw=100&amp;prev=/images?q=fishing+images&amp;ndsp=21&amp;hl=en&amp;sa=N&amp;start=63&amp;um=1&amp;ei=Pc2pSoa4IIuUlAeYrcjOB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609600"/>
            <a:ext cx="8991600" cy="1295400"/>
          </a:xfrm>
        </p:spPr>
        <p:txBody>
          <a:bodyPr/>
          <a:lstStyle/>
          <a:p>
            <a:r>
              <a:rPr lang="en-US" sz="6000" dirty="0"/>
              <a:t>Pedagogies of Hope:</a:t>
            </a:r>
          </a:p>
        </p:txBody>
      </p:sp>
      <p:sp>
        <p:nvSpPr>
          <p:cNvPr id="3" name="Subtitle 2"/>
          <p:cNvSpPr>
            <a:spLocks noGrp="1"/>
          </p:cNvSpPr>
          <p:nvPr>
            <p:ph type="subTitle" idx="1"/>
          </p:nvPr>
        </p:nvSpPr>
        <p:spPr>
          <a:xfrm>
            <a:off x="1530927" y="4953000"/>
            <a:ext cx="9144000" cy="1524000"/>
          </a:xfrm>
        </p:spPr>
        <p:txBody>
          <a:bodyPr>
            <a:normAutofit/>
          </a:bodyPr>
          <a:lstStyle/>
          <a:p>
            <a:pPr algn="ctr"/>
            <a:r>
              <a:rPr lang="en-US" sz="3200" b="1" dirty="0">
                <a:solidFill>
                  <a:schemeClr val="tx2">
                    <a:lumMod val="75000"/>
                  </a:schemeClr>
                </a:solidFill>
              </a:rPr>
              <a:t>Engaged Teaching, Social Justice &amp; the Future of Education</a:t>
            </a:r>
          </a:p>
        </p:txBody>
      </p:sp>
      <p:pic>
        <p:nvPicPr>
          <p:cNvPr id="5" name="Picture 4" descr="http://static.tvtropes.org/pmwiki/pub/images/dead-poets_l_7721.jpg"/>
          <p:cNvPicPr/>
          <p:nvPr/>
        </p:nvPicPr>
        <p:blipFill>
          <a:blip r:embed="rId2">
            <a:extLst>
              <a:ext uri="{28A0092B-C50C-407E-A947-70E740481C1C}">
                <a14:useLocalDpi xmlns:a14="http://schemas.microsoft.com/office/drawing/2010/main" val="0"/>
              </a:ext>
            </a:extLst>
          </a:blip>
          <a:srcRect/>
          <a:stretch>
            <a:fillRect/>
          </a:stretch>
        </p:blipFill>
        <p:spPr bwMode="auto">
          <a:xfrm>
            <a:off x="7820025" y="2172672"/>
            <a:ext cx="2286291" cy="2511490"/>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927" y="2172672"/>
            <a:ext cx="2390775" cy="24850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964" y="2274822"/>
            <a:ext cx="2971799" cy="2280751"/>
          </a:xfrm>
          <a:prstGeom prst="rect">
            <a:avLst/>
          </a:prstGeom>
        </p:spPr>
      </p:pic>
    </p:spTree>
    <p:extLst>
      <p:ext uri="{BB962C8B-B14F-4D97-AF65-F5344CB8AC3E}">
        <p14:creationId xmlns:p14="http://schemas.microsoft.com/office/powerpoint/2010/main" val="3434319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427" y="5486400"/>
            <a:ext cx="9067800" cy="1371600"/>
          </a:xfrm>
        </p:spPr>
        <p:txBody>
          <a:bodyPr/>
          <a:lstStyle/>
          <a:p>
            <a:r>
              <a:rPr lang="en-US" sz="4000" dirty="0"/>
              <a:t>Why </a:t>
            </a:r>
            <a:r>
              <a:rPr lang="en-US" sz="4000" dirty="0" smtClean="0"/>
              <a:t>Young People are Becoming </a:t>
            </a:r>
            <a:r>
              <a:rPr lang="en-US" sz="4000" dirty="0">
                <a:solidFill>
                  <a:srgbClr val="FF0000"/>
                </a:solidFill>
              </a:rPr>
              <a:t>Scholars and Teachers</a:t>
            </a:r>
            <a:r>
              <a:rPr lang="en-US" sz="4000" dirty="0"/>
              <a:t> in Higher Education</a:t>
            </a:r>
          </a:p>
        </p:txBody>
      </p:sp>
      <p:sp>
        <p:nvSpPr>
          <p:cNvPr id="3" name="Content Placeholder 2"/>
          <p:cNvSpPr>
            <a:spLocks noGrp="1"/>
          </p:cNvSpPr>
          <p:nvPr>
            <p:ph sz="quarter" idx="13"/>
          </p:nvPr>
        </p:nvSpPr>
        <p:spPr>
          <a:xfrm>
            <a:off x="720436" y="325582"/>
            <a:ext cx="10815782" cy="4953000"/>
          </a:xfrm>
        </p:spPr>
        <p:txBody>
          <a:bodyPr>
            <a:normAutofit fontScale="70000" lnSpcReduction="20000"/>
          </a:bodyPr>
          <a:lstStyle/>
          <a:p>
            <a:pPr algn="ctr"/>
            <a:r>
              <a:rPr lang="en-US" dirty="0"/>
              <a:t>I</a:t>
            </a:r>
            <a:r>
              <a:rPr lang="en-US" b="1" dirty="0"/>
              <a:t>. DECIDING TO BE A PUBLIC SCHOLAR</a:t>
            </a:r>
          </a:p>
          <a:p>
            <a:pPr algn="ctr"/>
            <a:r>
              <a:rPr lang="en-US" dirty="0"/>
              <a:t>Establish “public good” focus area for teaching, scholarship, creative work </a:t>
            </a:r>
            <a:endParaRPr lang="en-US" dirty="0" smtClean="0"/>
          </a:p>
          <a:p>
            <a:pPr algn="ctr"/>
            <a:endParaRPr lang="en-US" dirty="0"/>
          </a:p>
          <a:p>
            <a:pPr algn="ctr"/>
            <a:r>
              <a:rPr lang="en-US" dirty="0"/>
              <a:t>II. </a:t>
            </a:r>
            <a:r>
              <a:rPr lang="en-US" b="1" dirty="0"/>
              <a:t>BUILDING A KNOWLEDGE FOR PUBLIC SCHOLARSHIP</a:t>
            </a:r>
          </a:p>
          <a:p>
            <a:pPr algn="ctr"/>
            <a:r>
              <a:rPr lang="en-US" dirty="0"/>
              <a:t>Identify civic, public, community issues in your field and know who is working on them </a:t>
            </a:r>
          </a:p>
          <a:p>
            <a:pPr algn="ctr"/>
            <a:r>
              <a:rPr lang="en-US" dirty="0"/>
              <a:t>Map campus (people, programs, pathways) </a:t>
            </a:r>
            <a:r>
              <a:rPr lang="en-US" dirty="0" smtClean="0"/>
              <a:t> and Map </a:t>
            </a:r>
            <a:r>
              <a:rPr lang="en-US" dirty="0"/>
              <a:t>community (people, programs, issues) </a:t>
            </a:r>
            <a:endParaRPr lang="en-US" dirty="0" smtClean="0"/>
          </a:p>
          <a:p>
            <a:pPr algn="ctr"/>
            <a:endParaRPr lang="en-US" b="1" dirty="0"/>
          </a:p>
          <a:p>
            <a:pPr algn="ctr"/>
            <a:r>
              <a:rPr lang="en-US" b="1" dirty="0"/>
              <a:t>III. DEVELOP SKILLS: PRIORITIZE AND START TO ACQUIRE THEM</a:t>
            </a:r>
          </a:p>
          <a:p>
            <a:pPr algn="ctr"/>
            <a:r>
              <a:rPr lang="en-US" dirty="0"/>
              <a:t>Teaching, networking, presentation, writing and speaking accessibly </a:t>
            </a:r>
          </a:p>
          <a:p>
            <a:pPr algn="ctr"/>
            <a:r>
              <a:rPr lang="en-US" dirty="0"/>
              <a:t>Ethnography and oral history </a:t>
            </a:r>
          </a:p>
          <a:p>
            <a:pPr algn="ctr"/>
            <a:endParaRPr lang="en-US" dirty="0"/>
          </a:p>
          <a:p>
            <a:pPr algn="ctr"/>
            <a:r>
              <a:rPr lang="en-US" b="1" dirty="0"/>
              <a:t>IV. MENTORING PUBLIC SCHOLARS</a:t>
            </a:r>
          </a:p>
          <a:p>
            <a:pPr algn="ctr"/>
            <a:r>
              <a:rPr lang="en-US" dirty="0"/>
              <a:t>Get mentoring </a:t>
            </a:r>
            <a:r>
              <a:rPr lang="en-US" dirty="0" smtClean="0"/>
              <a:t>, Peer mentoring, Give </a:t>
            </a:r>
            <a:r>
              <a:rPr lang="en-US" dirty="0"/>
              <a:t>mentoring </a:t>
            </a:r>
            <a:endParaRPr lang="en-US" dirty="0" smtClean="0"/>
          </a:p>
          <a:p>
            <a:pPr algn="ctr"/>
            <a:endParaRPr lang="en-US" dirty="0"/>
          </a:p>
          <a:p>
            <a:pPr algn="ctr"/>
            <a:r>
              <a:rPr lang="en-US" b="1" dirty="0"/>
              <a:t>V. DOING PUBLIC SCHOLARSHIP</a:t>
            </a:r>
          </a:p>
          <a:p>
            <a:pPr algn="ctr"/>
            <a:r>
              <a:rPr lang="en-US" dirty="0"/>
              <a:t>Participate in Preparing Future Faculty program</a:t>
            </a:r>
          </a:p>
          <a:p>
            <a:endParaRPr lang="en-US" dirty="0"/>
          </a:p>
        </p:txBody>
      </p:sp>
    </p:spTree>
    <p:extLst>
      <p:ext uri="{BB962C8B-B14F-4D97-AF65-F5344CB8AC3E}">
        <p14:creationId xmlns:p14="http://schemas.microsoft.com/office/powerpoint/2010/main" val="2973466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36" y="5105400"/>
            <a:ext cx="8153400" cy="1143000"/>
          </a:xfrm>
        </p:spPr>
        <p:txBody>
          <a:bodyPr/>
          <a:lstStyle/>
          <a:p>
            <a:r>
              <a:rPr lang="en-US" dirty="0" smtClean="0"/>
              <a:t>Education at the Crossroads</a:t>
            </a:r>
            <a:endParaRPr lang="en-US" dirty="0"/>
          </a:p>
        </p:txBody>
      </p:sp>
      <p:sp>
        <p:nvSpPr>
          <p:cNvPr id="3" name="Content Placeholder 2"/>
          <p:cNvSpPr>
            <a:spLocks noGrp="1"/>
          </p:cNvSpPr>
          <p:nvPr>
            <p:ph sz="quarter" idx="13"/>
          </p:nvPr>
        </p:nvSpPr>
        <p:spPr>
          <a:xfrm>
            <a:off x="1676400" y="731520"/>
            <a:ext cx="8839200" cy="3474720"/>
          </a:xfrm>
        </p:spPr>
        <p:txBody>
          <a:bodyPr>
            <a:normAutofit lnSpcReduction="10000"/>
          </a:bodyPr>
          <a:lstStyle/>
          <a:p>
            <a:r>
              <a:rPr lang="en-US" sz="2800" dirty="0"/>
              <a:t>The corporate, commodity driven institutional and economic utilitarian paradigm</a:t>
            </a:r>
          </a:p>
          <a:p>
            <a:pPr lvl="1"/>
            <a:endParaRPr lang="en-US" dirty="0" smtClean="0"/>
          </a:p>
          <a:p>
            <a:pPr lvl="8"/>
            <a:r>
              <a:rPr lang="en-US" sz="2400" dirty="0"/>
              <a:t>OR</a:t>
            </a:r>
          </a:p>
          <a:p>
            <a:pPr marL="2404872" lvl="8" indent="0">
              <a:buNone/>
            </a:pPr>
            <a:r>
              <a:rPr lang="en-US" sz="2400" dirty="0"/>
              <a:t>     </a:t>
            </a:r>
          </a:p>
          <a:p>
            <a:pPr marL="2404872" lvl="8" indent="0">
              <a:buNone/>
            </a:pPr>
            <a:r>
              <a:rPr lang="en-US" sz="2800" dirty="0"/>
              <a:t>The Generative and Democratically Driven Paradigm including social responsibility and citizenship</a:t>
            </a:r>
          </a:p>
          <a:p>
            <a:pPr lvl="8"/>
            <a:endParaRPr lang="en-US" dirty="0"/>
          </a:p>
        </p:txBody>
      </p:sp>
    </p:spTree>
    <p:extLst>
      <p:ext uri="{BB962C8B-B14F-4D97-AF65-F5344CB8AC3E}">
        <p14:creationId xmlns:p14="http://schemas.microsoft.com/office/powerpoint/2010/main" val="3404467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4724400"/>
            <a:ext cx="8534399" cy="1143000"/>
          </a:xfrm>
        </p:spPr>
        <p:txBody>
          <a:bodyPr/>
          <a:lstStyle/>
          <a:p>
            <a:r>
              <a:rPr lang="en-US" dirty="0" smtClean="0"/>
              <a:t>Bell Hooks and the Spirit of Engagement</a:t>
            </a:r>
            <a:endParaRPr lang="en-US" dirty="0"/>
          </a:p>
        </p:txBody>
      </p:sp>
      <p:sp>
        <p:nvSpPr>
          <p:cNvPr id="3" name="Content Placeholder 2"/>
          <p:cNvSpPr>
            <a:spLocks noGrp="1"/>
          </p:cNvSpPr>
          <p:nvPr>
            <p:ph sz="quarter" idx="13"/>
          </p:nvPr>
        </p:nvSpPr>
        <p:spPr>
          <a:xfrm>
            <a:off x="2514600" y="762000"/>
            <a:ext cx="7391400" cy="3474720"/>
          </a:xfrm>
        </p:spPr>
        <p:txBody>
          <a:bodyPr>
            <a:normAutofit lnSpcReduction="10000"/>
          </a:bodyPr>
          <a:lstStyle/>
          <a:p>
            <a:r>
              <a:rPr lang="en-US" dirty="0"/>
              <a:t>To educate as the practice of freedom is a way of teaching that anyone can learn. That learning process comes easiest to us who teach who also believe that there is an aspect of our vocation that is sacred; who believe that our work is not merely to share information but to share in the intellectual and spiritual growth of our students. To teach in a manner that respects and cares for the souls of our students is essential if we are to provide the necessary conditions where learning can most deeply and intimately begin.</a:t>
            </a:r>
          </a:p>
          <a:p>
            <a:r>
              <a:rPr lang="en-US" dirty="0">
                <a:hlinkClick r:id="rId2"/>
              </a:rPr>
              <a:t>http://www.stonehill.edu/faculty/faculty-focus-2015/</a:t>
            </a:r>
            <a:r>
              <a:rPr lang="en-US" dirty="0"/>
              <a:t> </a:t>
            </a:r>
          </a:p>
        </p:txBody>
      </p:sp>
    </p:spTree>
    <p:extLst>
      <p:ext uri="{BB962C8B-B14F-4D97-AF65-F5344CB8AC3E}">
        <p14:creationId xmlns:p14="http://schemas.microsoft.com/office/powerpoint/2010/main" val="116440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92" y="45422"/>
            <a:ext cx="10326690" cy="1400530"/>
          </a:xfrm>
        </p:spPr>
        <p:txBody>
          <a:bodyPr/>
          <a:lstStyle/>
          <a:p>
            <a:r>
              <a:rPr lang="en-US" sz="3200" dirty="0" smtClean="0"/>
              <a:t>History of Engaged Learning- U.S.</a:t>
            </a:r>
            <a:br>
              <a:rPr lang="en-US" sz="3200" dirty="0" smtClean="0"/>
            </a:br>
            <a:r>
              <a:rPr lang="en-US" sz="3200" dirty="0" smtClean="0"/>
              <a:t>Cambridge Handbook</a:t>
            </a:r>
            <a:endParaRPr lang="en-US" sz="3200" dirty="0"/>
          </a:p>
        </p:txBody>
      </p:sp>
      <p:sp>
        <p:nvSpPr>
          <p:cNvPr id="3" name="Content Placeholder 2"/>
          <p:cNvSpPr>
            <a:spLocks noGrp="1"/>
          </p:cNvSpPr>
          <p:nvPr>
            <p:ph sz="quarter" idx="13"/>
          </p:nvPr>
        </p:nvSpPr>
        <p:spPr>
          <a:xfrm>
            <a:off x="803346" y="1445952"/>
            <a:ext cx="10585308" cy="5278121"/>
          </a:xfrm>
        </p:spPr>
        <p:txBody>
          <a:bodyPr numCol="2">
            <a:normAutofit fontScale="85000" lnSpcReduction="20000"/>
          </a:bodyPr>
          <a:lstStyle/>
          <a:p>
            <a:pPr marL="0" indent="0">
              <a:buNone/>
            </a:pPr>
            <a:r>
              <a:rPr lang="en-US" dirty="0" smtClean="0"/>
              <a:t>Table of Contents</a:t>
            </a:r>
            <a:endParaRPr lang="en-US" dirty="0"/>
          </a:p>
          <a:p>
            <a:pPr marL="0" indent="0">
              <a:buNone/>
            </a:pPr>
            <a:endParaRPr lang="en-US" dirty="0"/>
          </a:p>
          <a:p>
            <a:pPr marL="0" indent="0">
              <a:buNone/>
            </a:pPr>
            <a:r>
              <a:rPr lang="en-US" dirty="0"/>
              <a:t>2 - Religion and Civic Engagement pp 42-50</a:t>
            </a:r>
          </a:p>
          <a:p>
            <a:pPr marL="0" indent="0">
              <a:buNone/>
            </a:pPr>
            <a:r>
              <a:rPr lang="en-US" dirty="0"/>
              <a:t>By Darby Ray</a:t>
            </a:r>
          </a:p>
          <a:p>
            <a:pPr marL="0" indent="0">
              <a:buNone/>
            </a:pPr>
            <a:endParaRPr lang="en-US" dirty="0"/>
          </a:p>
          <a:p>
            <a:pPr marL="0" indent="0">
              <a:buNone/>
            </a:pPr>
            <a:r>
              <a:rPr lang="en-US" dirty="0"/>
              <a:t>3 - Jane Addams, Feminist Pragmatism, and Service Learning pp 51-63</a:t>
            </a:r>
          </a:p>
          <a:p>
            <a:pPr marL="0" indent="0">
              <a:buNone/>
            </a:pPr>
            <a:r>
              <a:rPr lang="en-US" dirty="0"/>
              <a:t>By Mary Jo Deegan</a:t>
            </a:r>
          </a:p>
          <a:p>
            <a:pPr marL="0" indent="0">
              <a:buNone/>
            </a:pPr>
            <a:endParaRPr lang="en-US" dirty="0"/>
          </a:p>
          <a:p>
            <a:pPr marL="0" indent="0">
              <a:buNone/>
            </a:pPr>
            <a:r>
              <a:rPr lang="en-US" dirty="0"/>
              <a:t>4 - Historically Black Colleges and Universities pp 64-70</a:t>
            </a:r>
          </a:p>
          <a:p>
            <a:pPr marL="0" indent="0">
              <a:buNone/>
            </a:pPr>
            <a:r>
              <a:rPr lang="en-US" dirty="0"/>
              <a:t>By </a:t>
            </a:r>
            <a:r>
              <a:rPr lang="en-US" dirty="0" err="1"/>
              <a:t>Kisha</a:t>
            </a:r>
            <a:r>
              <a:rPr lang="en-US" dirty="0"/>
              <a:t> Daniels, </a:t>
            </a:r>
            <a:r>
              <a:rPr lang="en-US" dirty="0" err="1"/>
              <a:t>Kianda</a:t>
            </a:r>
            <a:r>
              <a:rPr lang="en-US" dirty="0"/>
              <a:t> S. Hicks, Miya T. Plummer</a:t>
            </a:r>
          </a:p>
          <a:p>
            <a:pPr marL="0" indent="0">
              <a:buNone/>
            </a:pPr>
            <a:endParaRPr lang="en-US" dirty="0"/>
          </a:p>
          <a:p>
            <a:pPr marL="0" indent="0">
              <a:buNone/>
            </a:pPr>
            <a:r>
              <a:rPr lang="en-US" dirty="0"/>
              <a:t>5 - Recovering a Forgotten Lineage of Democratic Engagement pp 71-80</a:t>
            </a:r>
          </a:p>
          <a:p>
            <a:pPr marL="0" indent="0">
              <a:buNone/>
            </a:pPr>
            <a:r>
              <a:rPr lang="en-US" dirty="0"/>
              <a:t>By Scott J. Peters</a:t>
            </a:r>
          </a:p>
          <a:p>
            <a:pPr marL="0" indent="0">
              <a:buNone/>
            </a:pPr>
            <a:endParaRPr lang="en-US" dirty="0"/>
          </a:p>
          <a:p>
            <a:pPr marL="0" indent="0">
              <a:buNone/>
            </a:pPr>
            <a:r>
              <a:rPr lang="en-US" dirty="0"/>
              <a:t>6 - Labor Education and Workers’ Colleges pp 81-92</a:t>
            </a:r>
          </a:p>
          <a:p>
            <a:pPr marL="0" indent="0">
              <a:buNone/>
            </a:pPr>
            <a:r>
              <a:rPr lang="en-US" dirty="0"/>
              <a:t>By Corey Dolgon, Reuben Roth</a:t>
            </a:r>
          </a:p>
          <a:p>
            <a:pPr marL="0" indent="0">
              <a:buNone/>
            </a:pPr>
            <a:endParaRPr lang="en-US" dirty="0"/>
          </a:p>
          <a:p>
            <a:pPr marL="0" indent="0">
              <a:buNone/>
            </a:pPr>
            <a:r>
              <a:rPr lang="en-US" dirty="0"/>
              <a:t>7 - Connecting Civil Rights and Community Engagement pp 93-98</a:t>
            </a:r>
          </a:p>
          <a:p>
            <a:pPr marL="0" indent="0">
              <a:buNone/>
            </a:pPr>
            <a:r>
              <a:rPr lang="en-US" dirty="0"/>
              <a:t>By Matthew Countryman, Timothy K. Eatman</a:t>
            </a:r>
          </a:p>
          <a:p>
            <a:pPr marL="0" indent="0">
              <a:buNone/>
            </a:pPr>
            <a:endParaRPr lang="en-US" dirty="0"/>
          </a:p>
          <a:p>
            <a:pPr marL="0" indent="0">
              <a:buNone/>
            </a:pPr>
            <a:r>
              <a:rPr lang="en-US" dirty="0"/>
              <a:t>8 - Ernest Boyer and the Rediscovery of Integration pp 99-111</a:t>
            </a:r>
          </a:p>
          <a:p>
            <a:pPr marL="0" indent="0">
              <a:buNone/>
            </a:pPr>
            <a:r>
              <a:rPr lang="en-US" dirty="0"/>
              <a:t>By Thomas G. McGowan</a:t>
            </a:r>
          </a:p>
          <a:p>
            <a:pPr marL="0" indent="0">
              <a:buNone/>
            </a:pPr>
            <a:endParaRPr lang="en-US" dirty="0"/>
          </a:p>
          <a:p>
            <a:pPr marL="0" indent="0">
              <a:buNone/>
            </a:pPr>
            <a:r>
              <a:rPr lang="en-US" dirty="0"/>
              <a:t>9 - A Brief History of the Civic Engagement Movement in American Higher Education* pp 112-124</a:t>
            </a:r>
          </a:p>
          <a:p>
            <a:pPr marL="0" indent="0">
              <a:buNone/>
            </a:pPr>
            <a:r>
              <a:rPr lang="en-US" dirty="0"/>
              <a:t>By John Saltmarsh, Matthew </a:t>
            </a:r>
            <a:r>
              <a:rPr lang="en-US" dirty="0" smtClean="0"/>
              <a:t>Hartley</a:t>
            </a:r>
            <a:endParaRPr lang="en-US" dirty="0"/>
          </a:p>
        </p:txBody>
      </p:sp>
    </p:spTree>
    <p:extLst>
      <p:ext uri="{BB962C8B-B14F-4D97-AF65-F5344CB8AC3E}">
        <p14:creationId xmlns:p14="http://schemas.microsoft.com/office/powerpoint/2010/main" val="1907176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sz="3600" dirty="0"/>
              <a:t>Experiential and Engaged Pedagogy</a:t>
            </a:r>
            <a:endParaRPr lang="en-US" sz="3600" dirty="0"/>
          </a:p>
        </p:txBody>
      </p:sp>
      <p:sp>
        <p:nvSpPr>
          <p:cNvPr id="3" name="Content Placeholder 2"/>
          <p:cNvSpPr>
            <a:spLocks noGrp="1"/>
          </p:cNvSpPr>
          <p:nvPr>
            <p:ph idx="1"/>
          </p:nvPr>
        </p:nvSpPr>
        <p:spPr>
          <a:xfrm>
            <a:off x="1981200" y="990601"/>
            <a:ext cx="8229600" cy="5135563"/>
          </a:xfrm>
        </p:spPr>
        <p:txBody>
          <a:bodyPr>
            <a:normAutofit/>
          </a:bodyPr>
          <a:lstStyle/>
          <a:p>
            <a:pPr>
              <a:buNone/>
            </a:pPr>
            <a:r>
              <a:rPr lang="en-US" sz="2400" dirty="0"/>
              <a:t>* John Dewey and Guided Reflection</a:t>
            </a:r>
          </a:p>
          <a:p>
            <a:pPr>
              <a:buNone/>
            </a:pPr>
            <a:r>
              <a:rPr lang="en-US" sz="2400" dirty="0"/>
              <a:t>* Jane Addams--community based learning and research</a:t>
            </a:r>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p:txBody>
      </p:sp>
      <p:sp>
        <p:nvSpPr>
          <p:cNvPr id="4" name="AutoShape 5"/>
          <p:cNvSpPr>
            <a:spLocks noChangeArrowheads="1"/>
          </p:cNvSpPr>
          <p:nvPr/>
        </p:nvSpPr>
        <p:spPr bwMode="auto">
          <a:xfrm>
            <a:off x="4876801" y="2133600"/>
            <a:ext cx="5496017" cy="4465098"/>
          </a:xfrm>
          <a:prstGeom prst="roundRect">
            <a:avLst>
              <a:gd name="adj" fmla="val 10394"/>
            </a:avLst>
          </a:prstGeom>
          <a:solidFill>
            <a:srgbClr val="4F81BD"/>
          </a:solidFill>
          <a:ln w="9525">
            <a:solidFill>
              <a:schemeClr val="accent2">
                <a:lumMod val="75000"/>
              </a:schemeClr>
            </a:solidFill>
            <a:round/>
            <a:headEnd/>
            <a:tailEnd/>
          </a:ln>
          <a:effectLst>
            <a:outerShdw dist="660034" dir="20934377" sx="75000" sy="75000" algn="tl" rotWithShape="0">
              <a:srgbClr val="BFBFBF">
                <a:alpha val="50000"/>
              </a:srgbClr>
            </a:outerShdw>
          </a:effectLst>
        </p:spPr>
        <p:txBody>
          <a:bodyPr vert="horz" wrap="square" lIns="228600" tIns="228600" rIns="228600" bIns="228600" numCol="1" anchor="t" anchorCtr="0" compatLnSpc="1">
            <a:prstTxWarp prst="textNoShape">
              <a:avLst/>
            </a:prstTxWarp>
          </a:bodyPr>
          <a:lstStyle/>
          <a:p>
            <a:pPr defTabSz="914400" fontAlgn="base">
              <a:spcBef>
                <a:spcPct val="0"/>
              </a:spcBef>
              <a:spcAft>
                <a:spcPct val="0"/>
              </a:spcAft>
            </a:pPr>
            <a:r>
              <a:rPr lang="en-US" sz="1400" dirty="0">
                <a:latin typeface="Palatino" pitchFamily="18" charset="0"/>
              </a:rPr>
              <a:t>Educated young people are seeking an outlet for that sentiment of universal brotherhood, which the best spirit of our times is forcing from an emotion into a motive.”  They feel a fatal want of harmony between their theory and their lives, a lack of coordination between thought and action… </a:t>
            </a:r>
            <a:r>
              <a:rPr lang="en-US" sz="1400" dirty="0">
                <a:solidFill>
                  <a:srgbClr val="000000"/>
                </a:solidFill>
                <a:latin typeface="Palatino" pitchFamily="18" charset="0"/>
              </a:rPr>
              <a:t>These young men and women, longing to socialize their democracy, are animated by certain hopes which may be thus loosely formulated; that if in a democratic country nothing can be permanently achieved save through the masses of the people, it will be impossible to establish a higher political life than the people themselves crave; that it is difficult to see how the notion of a higher civic life can be fostered save through common intercourse; that the blessings which we associate with a life of refinement and cultivation can be made universal and must be made universal if they are to be permanent; that the good we secure for ourselves is precarious and uncertain, is floating in mid-air, until it is secured for all of us and incorporated into our common life.</a:t>
            </a:r>
            <a:endParaRPr lang="en-US" sz="1400" dirty="0">
              <a:latin typeface="Palatino" pitchFamily="18" charset="0"/>
            </a:endParaRPr>
          </a:p>
          <a:p>
            <a:pPr defTabSz="914400" fontAlgn="base">
              <a:spcBef>
                <a:spcPct val="0"/>
              </a:spcBef>
              <a:spcAft>
                <a:spcPct val="0"/>
              </a:spcAft>
            </a:pPr>
            <a:endParaRPr lang="en-US" dirty="0">
              <a:latin typeface="Arial" pitchFamily="34" charset="0"/>
            </a:endParaRPr>
          </a:p>
        </p:txBody>
      </p:sp>
      <p:pic>
        <p:nvPicPr>
          <p:cNvPr id="5" name="Picture 7" descr="http://t2.gstatic.com/images?q=tbn:ANd9GcRATFWPrUplpUiSbJYq8tB75Rip2Vx11a4DpTTvKibGOrjIvdi3vJ9GRrc">
            <a:hlinkClick r:id="rId2"/>
          </p:cNvPr>
          <p:cNvPicPr>
            <a:picLocks noChangeAspect="1" noChangeArrowheads="1"/>
          </p:cNvPicPr>
          <p:nvPr/>
        </p:nvPicPr>
        <p:blipFill>
          <a:blip r:embed="rId3" cstate="print"/>
          <a:srcRect/>
          <a:stretch>
            <a:fillRect/>
          </a:stretch>
        </p:blipFill>
        <p:spPr bwMode="auto">
          <a:xfrm>
            <a:off x="1981200" y="2895600"/>
            <a:ext cx="2438400" cy="2743200"/>
          </a:xfrm>
          <a:prstGeom prst="rect">
            <a:avLst/>
          </a:prstGeom>
          <a:noFill/>
        </p:spPr>
      </p:pic>
    </p:spTree>
    <p:extLst>
      <p:ext uri="{BB962C8B-B14F-4D97-AF65-F5344CB8AC3E}">
        <p14:creationId xmlns:p14="http://schemas.microsoft.com/office/powerpoint/2010/main" val="3385931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601" y="5210640"/>
            <a:ext cx="6512511" cy="1143000"/>
          </a:xfrm>
        </p:spPr>
        <p:txBody>
          <a:bodyPr/>
          <a:lstStyle/>
          <a:p>
            <a:r>
              <a:rPr lang="en-US" sz="1800" dirty="0"/>
              <a:t>Developing competence in ethical and moral reasoning and action: integrating personal and social responsibilities, applying in learning and in life.</a:t>
            </a:r>
            <a:r>
              <a:rPr lang="en-US" dirty="0"/>
              <a:t/>
            </a:r>
            <a:br>
              <a:rPr lang="en-US" dirty="0"/>
            </a:br>
            <a:endParaRPr lang="en-US" dirty="0"/>
          </a:p>
        </p:txBody>
      </p:sp>
      <p:sp>
        <p:nvSpPr>
          <p:cNvPr id="3" name="Content Placeholder 2"/>
          <p:cNvSpPr>
            <a:spLocks noGrp="1"/>
          </p:cNvSpPr>
          <p:nvPr>
            <p:ph sz="quarter" idx="13"/>
          </p:nvPr>
        </p:nvSpPr>
        <p:spPr>
          <a:xfrm>
            <a:off x="1191491" y="459691"/>
            <a:ext cx="8534400" cy="3474720"/>
          </a:xfrm>
        </p:spPr>
        <p:txBody>
          <a:bodyPr/>
          <a:lstStyle/>
          <a:p>
            <a:r>
              <a:rPr lang="en-US" dirty="0" smtClean="0"/>
              <a:t>Thought and Action</a:t>
            </a:r>
          </a:p>
          <a:p>
            <a:r>
              <a:rPr lang="en-US" dirty="0" smtClean="0"/>
              <a:t>Values in Practice</a:t>
            </a:r>
          </a:p>
          <a:p>
            <a:r>
              <a:rPr lang="en-US" dirty="0" smtClean="0"/>
              <a:t>The Individual and Society</a:t>
            </a:r>
          </a:p>
          <a:p>
            <a:r>
              <a:rPr lang="en-US" dirty="0" smtClean="0"/>
              <a:t>The Purpose of Education</a:t>
            </a:r>
            <a:endParaRPr lang="en-US" dirty="0"/>
          </a:p>
        </p:txBody>
      </p:sp>
      <p:sp>
        <p:nvSpPr>
          <p:cNvPr id="4" name="Rectangle 3"/>
          <p:cNvSpPr/>
          <p:nvPr/>
        </p:nvSpPr>
        <p:spPr>
          <a:xfrm>
            <a:off x="5567656" y="4830234"/>
            <a:ext cx="5486400" cy="253916"/>
          </a:xfrm>
          <a:prstGeom prst="rect">
            <a:avLst/>
          </a:prstGeom>
        </p:spPr>
        <p:txBody>
          <a:bodyPr wrap="square">
            <a:spAutoFit/>
          </a:bodyPr>
          <a:lstStyle/>
          <a:p>
            <a:r>
              <a:rPr lang="en-US" sz="1050" dirty="0">
                <a:hlinkClick r:id="rId2"/>
              </a:rPr>
              <a:t>http://www.youtube.com/watch?v=zS-nG7WByqY</a:t>
            </a:r>
            <a:r>
              <a:rPr lang="en-US" sz="1050" dirty="0"/>
              <a:t> </a:t>
            </a:r>
          </a:p>
        </p:txBody>
      </p:sp>
      <p:sp>
        <p:nvSpPr>
          <p:cNvPr id="5" name="AutoShape 2" descr="Image result for bob zellner"/>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postandcourier.com/storyimage/CP/20120115/ARCHIVES/301159927/EP/1/1/EP-301159927.jpg&amp;MaxW=520&amp;q=8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563" y="2518399"/>
            <a:ext cx="4836111" cy="21853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339437" y="2613890"/>
            <a:ext cx="3357418" cy="4137892"/>
          </a:xfrm>
          <a:prstGeom prst="rect">
            <a:avLst/>
          </a:prstGeom>
          <a:solidFill>
            <a:srgbClr val="850C00"/>
          </a:solidFill>
          <a:ln w="12700">
            <a:solidFill>
              <a:srgbClr val="8C0C00"/>
            </a:solidFill>
            <a:miter lim="800000"/>
            <a:headEnd/>
            <a:tailEnd/>
          </a:ln>
          <a:effectLst/>
        </p:spPr>
        <p:txBody>
          <a:bodyPr vert="horz" wrap="square" lIns="228600" tIns="228600" rIns="228600" bIns="2286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1" u="none" strike="noStrike" cap="none" normalizeH="0" baseline="0" dirty="0" smtClean="0">
                <a:ln>
                  <a:noFill/>
                </a:ln>
                <a:solidFill>
                  <a:srgbClr val="FFFFFF"/>
                </a:solidFill>
                <a:effectLst/>
                <a:latin typeface="Cambria" pitchFamily="18" charset="0"/>
              </a:rPr>
              <a:t> “The sit-ins have given us an opportunity for “the word to become flesh. They have inspired us to build a new image of ourselves </a:t>
            </a:r>
            <a:r>
              <a:rPr lang="en-US" sz="2000" i="1" dirty="0" smtClean="0">
                <a:solidFill>
                  <a:srgbClr val="FFFFFF"/>
                </a:solidFill>
                <a:latin typeface="Cambria" pitchFamily="18" charset="0"/>
              </a:rPr>
              <a:t>in </a:t>
            </a:r>
            <a:r>
              <a:rPr kumimoji="0" lang="en-US" sz="2000" b="0" i="1" u="none" strike="noStrike" cap="none" normalizeH="0" baseline="0" dirty="0" smtClean="0">
                <a:ln>
                  <a:noFill/>
                </a:ln>
                <a:solidFill>
                  <a:srgbClr val="FFFFFF"/>
                </a:solidFill>
                <a:effectLst/>
                <a:latin typeface="Cambria" pitchFamily="18" charset="0"/>
              </a:rPr>
              <a:t>our own minds.”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8" name="Picture 7" descr="http://t0.gstatic.com/images?q=tbn:ANd9GcSXq2WIAZqrQfj_IXyFKDJHdMBnzPiqM_Pdg_8M7tDUI9DS0KCK6pN5GMpo"/>
          <p:cNvPicPr/>
          <p:nvPr/>
        </p:nvPicPr>
        <p:blipFill>
          <a:blip r:embed="rId5" cstate="print">
            <a:lum bright="11000" contrast="6000"/>
          </a:blip>
          <a:srcRect/>
          <a:stretch>
            <a:fillRect/>
          </a:stretch>
        </p:blipFill>
        <p:spPr bwMode="auto">
          <a:xfrm>
            <a:off x="838200" y="4830234"/>
            <a:ext cx="2133600" cy="1600200"/>
          </a:xfrm>
          <a:prstGeom prst="rect">
            <a:avLst/>
          </a:prstGeom>
          <a:noFill/>
          <a:ln w="9525">
            <a:noFill/>
            <a:miter lim="800000"/>
            <a:headEnd/>
            <a:tailEnd/>
          </a:ln>
        </p:spPr>
      </p:pic>
    </p:spTree>
    <p:extLst>
      <p:ext uri="{BB962C8B-B14F-4D97-AF65-F5344CB8AC3E}">
        <p14:creationId xmlns:p14="http://schemas.microsoft.com/office/powerpoint/2010/main" val="3889245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295400"/>
            <a:ext cx="7848600" cy="2034180"/>
          </a:xfrm>
        </p:spPr>
        <p:txBody>
          <a:bodyPr/>
          <a:lstStyle/>
          <a:p>
            <a:r>
              <a:rPr lang="en-US" sz="3600" dirty="0"/>
              <a:t>The World of Service Learning </a:t>
            </a:r>
            <a:br>
              <a:rPr lang="en-US" sz="3600" dirty="0"/>
            </a:br>
            <a:r>
              <a:rPr lang="en-US" sz="3600" dirty="0"/>
              <a:t>and </a:t>
            </a:r>
            <a:r>
              <a:rPr lang="en-US" sz="3600" dirty="0" smtClean="0"/>
              <a:t>Community </a:t>
            </a:r>
            <a:r>
              <a:rPr lang="en-US" sz="3600" dirty="0"/>
              <a:t>Engagement</a:t>
            </a:r>
          </a:p>
        </p:txBody>
      </p:sp>
      <p:sp>
        <p:nvSpPr>
          <p:cNvPr id="3" name="Subtitle 2"/>
          <p:cNvSpPr>
            <a:spLocks noGrp="1"/>
          </p:cNvSpPr>
          <p:nvPr>
            <p:ph type="subTitle" idx="1"/>
          </p:nvPr>
        </p:nvSpPr>
        <p:spPr/>
        <p:txBody>
          <a:bodyPr>
            <a:normAutofit/>
          </a:bodyPr>
          <a:lstStyle/>
          <a:p>
            <a:r>
              <a:rPr lang="en-US" sz="2800" dirty="0"/>
              <a:t>What, Why, and How?</a:t>
            </a:r>
          </a:p>
        </p:txBody>
      </p:sp>
    </p:spTree>
    <p:extLst>
      <p:ext uri="{BB962C8B-B14F-4D97-AF65-F5344CB8AC3E}">
        <p14:creationId xmlns:p14="http://schemas.microsoft.com/office/powerpoint/2010/main" val="1368704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685801"/>
            <a:ext cx="7220155" cy="914401"/>
          </a:xfrm>
        </p:spPr>
        <p:txBody>
          <a:bodyPr/>
          <a:lstStyle/>
          <a:p>
            <a:pPr algn="ctr"/>
            <a:r>
              <a:rPr lang="en-US" dirty="0" smtClean="0"/>
              <a:t>Definitions</a:t>
            </a:r>
            <a:endParaRPr lang="en-US" dirty="0"/>
          </a:p>
        </p:txBody>
      </p:sp>
      <p:sp>
        <p:nvSpPr>
          <p:cNvPr id="3" name="Content Placeholder 2"/>
          <p:cNvSpPr>
            <a:spLocks noGrp="1"/>
          </p:cNvSpPr>
          <p:nvPr>
            <p:ph idx="1"/>
          </p:nvPr>
        </p:nvSpPr>
        <p:spPr>
          <a:xfrm>
            <a:off x="2286000" y="1981200"/>
            <a:ext cx="7353712" cy="4724400"/>
          </a:xfrm>
        </p:spPr>
        <p:txBody>
          <a:bodyPr>
            <a:normAutofit lnSpcReduction="10000"/>
          </a:bodyPr>
          <a:lstStyle/>
          <a:p>
            <a:pPr marL="0">
              <a:lnSpc>
                <a:spcPct val="115000"/>
              </a:lnSpc>
              <a:spcBef>
                <a:spcPts val="0"/>
              </a:spcBef>
              <a:spcAft>
                <a:spcPts val="1000"/>
              </a:spcAft>
            </a:pPr>
            <a:r>
              <a:rPr lang="en-US" sz="2800" dirty="0">
                <a:latin typeface="Calibri"/>
                <a:ea typeface="Calibri"/>
                <a:cs typeface="Times New Roman"/>
              </a:rPr>
              <a:t>Civic Engagement </a:t>
            </a:r>
          </a:p>
          <a:p>
            <a:pPr marL="0">
              <a:lnSpc>
                <a:spcPct val="115000"/>
              </a:lnSpc>
              <a:spcBef>
                <a:spcPts val="0"/>
              </a:spcBef>
              <a:spcAft>
                <a:spcPts val="1000"/>
              </a:spcAft>
            </a:pPr>
            <a:r>
              <a:rPr lang="en-US" sz="2800" dirty="0">
                <a:latin typeface="Calibri"/>
                <a:ea typeface="Calibri"/>
                <a:cs typeface="Times New Roman"/>
              </a:rPr>
              <a:t>Community Service </a:t>
            </a:r>
          </a:p>
          <a:p>
            <a:pPr marL="0">
              <a:lnSpc>
                <a:spcPct val="115000"/>
              </a:lnSpc>
              <a:spcBef>
                <a:spcPts val="0"/>
              </a:spcBef>
              <a:spcAft>
                <a:spcPts val="1000"/>
              </a:spcAft>
            </a:pPr>
            <a:r>
              <a:rPr lang="en-US" sz="2800" dirty="0">
                <a:latin typeface="Calibri"/>
                <a:ea typeface="Calibri"/>
                <a:cs typeface="Times New Roman"/>
              </a:rPr>
              <a:t>Experiential Education</a:t>
            </a:r>
          </a:p>
          <a:p>
            <a:pPr marL="0">
              <a:lnSpc>
                <a:spcPct val="115000"/>
              </a:lnSpc>
              <a:spcBef>
                <a:spcPts val="0"/>
              </a:spcBef>
              <a:spcAft>
                <a:spcPts val="1000"/>
              </a:spcAft>
            </a:pPr>
            <a:r>
              <a:rPr lang="en-US" sz="2800" dirty="0">
                <a:latin typeface="Calibri"/>
                <a:ea typeface="Calibri"/>
                <a:cs typeface="Times New Roman"/>
              </a:rPr>
              <a:t>Service-Learning</a:t>
            </a:r>
          </a:p>
          <a:p>
            <a:pPr marL="0">
              <a:lnSpc>
                <a:spcPct val="115000"/>
              </a:lnSpc>
              <a:spcBef>
                <a:spcPts val="0"/>
              </a:spcBef>
              <a:spcAft>
                <a:spcPts val="1000"/>
              </a:spcAft>
            </a:pPr>
            <a:r>
              <a:rPr lang="en-US" sz="2800" dirty="0">
                <a:latin typeface="Calibri"/>
                <a:ea typeface="Calibri"/>
                <a:cs typeface="Times New Roman"/>
              </a:rPr>
              <a:t>Community Engaged or Community Based Learning</a:t>
            </a:r>
          </a:p>
          <a:p>
            <a:pPr marL="0">
              <a:lnSpc>
                <a:spcPct val="115000"/>
              </a:lnSpc>
              <a:spcBef>
                <a:spcPts val="0"/>
              </a:spcBef>
              <a:spcAft>
                <a:spcPts val="1000"/>
              </a:spcAft>
            </a:pPr>
            <a:r>
              <a:rPr lang="en-US" sz="2800" dirty="0">
                <a:latin typeface="Calibri"/>
                <a:ea typeface="Calibri"/>
                <a:cs typeface="Times New Roman"/>
              </a:rPr>
              <a:t>Community-Based Research</a:t>
            </a:r>
          </a:p>
          <a:p>
            <a:pPr marL="0">
              <a:lnSpc>
                <a:spcPct val="115000"/>
              </a:lnSpc>
              <a:spcBef>
                <a:spcPts val="0"/>
              </a:spcBef>
              <a:spcAft>
                <a:spcPts val="1000"/>
              </a:spcAft>
            </a:pPr>
            <a:r>
              <a:rPr lang="en-US" sz="2800" dirty="0">
                <a:latin typeface="Calibri"/>
                <a:ea typeface="Calibri"/>
                <a:cs typeface="Times New Roman"/>
              </a:rPr>
              <a:t>Internships</a:t>
            </a:r>
          </a:p>
          <a:p>
            <a:endParaRPr lang="en-US" dirty="0"/>
          </a:p>
        </p:txBody>
      </p:sp>
    </p:spTree>
    <p:extLst>
      <p:ext uri="{BB962C8B-B14F-4D97-AF65-F5344CB8AC3E}">
        <p14:creationId xmlns:p14="http://schemas.microsoft.com/office/powerpoint/2010/main" val="1233427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152401"/>
            <a:ext cx="7125113" cy="924475"/>
          </a:xfrm>
        </p:spPr>
        <p:txBody>
          <a:bodyPr>
            <a:normAutofit fontScale="90000"/>
          </a:bodyPr>
          <a:lstStyle/>
          <a:p>
            <a:pPr algn="ctr"/>
            <a:r>
              <a:rPr lang="en-US" dirty="0" smtClean="0"/>
              <a:t>Trajectory</a:t>
            </a:r>
            <a:br>
              <a:rPr lang="en-US" dirty="0" smtClean="0"/>
            </a:br>
            <a:endParaRPr lang="en-US" dirty="0"/>
          </a:p>
        </p:txBody>
      </p:sp>
      <p:pic>
        <p:nvPicPr>
          <p:cNvPr id="4" name="il_fi" descr="http://www.nl.edu/cec/upload/wheel-of-civic-engagement.JPG"/>
          <p:cNvPicPr>
            <a:picLocks noGrp="1"/>
          </p:cNvPicPr>
          <p:nvPr>
            <p:ph idx="1"/>
          </p:nvPr>
        </p:nvPicPr>
        <p:blipFill>
          <a:blip r:embed="rId2" cstate="print"/>
          <a:srcRect/>
          <a:stretch>
            <a:fillRect/>
          </a:stretch>
        </p:blipFill>
        <p:spPr bwMode="auto">
          <a:xfrm>
            <a:off x="2362200" y="1066800"/>
            <a:ext cx="7543800" cy="5486400"/>
          </a:xfrm>
          <a:prstGeom prst="rect">
            <a:avLst/>
          </a:prstGeom>
          <a:noFill/>
          <a:ln w="9525">
            <a:noFill/>
            <a:miter lim="800000"/>
            <a:headEnd/>
            <a:tailEnd/>
          </a:ln>
        </p:spPr>
      </p:pic>
    </p:spTree>
    <p:extLst>
      <p:ext uri="{BB962C8B-B14F-4D97-AF65-F5344CB8AC3E}">
        <p14:creationId xmlns:p14="http://schemas.microsoft.com/office/powerpoint/2010/main" val="1945349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228601"/>
            <a:ext cx="7125113" cy="924475"/>
          </a:xfrm>
        </p:spPr>
        <p:txBody>
          <a:bodyPr/>
          <a:lstStyle/>
          <a:p>
            <a:pPr algn="ctr"/>
            <a:r>
              <a:rPr lang="en-US" dirty="0" smtClean="0"/>
              <a:t>Integration Model</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219200"/>
            <a:ext cx="6629400" cy="5334000"/>
          </a:xfrm>
          <a:prstGeom prst="rect">
            <a:avLst/>
          </a:prstGeom>
          <a:noFill/>
        </p:spPr>
      </p:pic>
    </p:spTree>
    <p:extLst>
      <p:ext uri="{BB962C8B-B14F-4D97-AF65-F5344CB8AC3E}">
        <p14:creationId xmlns:p14="http://schemas.microsoft.com/office/powerpoint/2010/main" val="262031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teaching in general [exercise #1]</a:t>
            </a:r>
          </a:p>
          <a:p>
            <a:r>
              <a:rPr lang="en-US" dirty="0" smtClean="0"/>
              <a:t>2. context for the rise of engagement</a:t>
            </a:r>
          </a:p>
          <a:p>
            <a:r>
              <a:rPr lang="en-US" dirty="0" smtClean="0"/>
              <a:t>3. History and Theory</a:t>
            </a:r>
          </a:p>
          <a:p>
            <a:r>
              <a:rPr lang="en-US" dirty="0" smtClean="0"/>
              <a:t>4. definitions and landscape</a:t>
            </a:r>
          </a:p>
          <a:p>
            <a:r>
              <a:rPr lang="en-US" dirty="0" smtClean="0"/>
              <a:t>5. 101—best practices</a:t>
            </a:r>
          </a:p>
          <a:p>
            <a:r>
              <a:rPr lang="en-US" dirty="0" smtClean="0"/>
              <a:t>6. Course mapping [exercise #2]</a:t>
            </a:r>
          </a:p>
          <a:p>
            <a:r>
              <a:rPr lang="en-US" dirty="0" smtClean="0"/>
              <a:t>7. Break</a:t>
            </a:r>
          </a:p>
          <a:p>
            <a:r>
              <a:rPr lang="en-US" dirty="0" smtClean="0"/>
              <a:t>8. Defining Social Justice [exercise #3]</a:t>
            </a:r>
          </a:p>
          <a:p>
            <a:r>
              <a:rPr lang="en-US" dirty="0" smtClean="0"/>
              <a:t>9. Social Justice and Service Learning</a:t>
            </a:r>
          </a:p>
          <a:p>
            <a:r>
              <a:rPr lang="en-US" dirty="0" smtClean="0"/>
              <a:t>10. Mapping a Case Study</a:t>
            </a:r>
          </a:p>
          <a:p>
            <a:r>
              <a:rPr lang="en-US" dirty="0" smtClean="0"/>
              <a:t>11. Critical Community Engagement</a:t>
            </a:r>
          </a:p>
          <a:p>
            <a:r>
              <a:rPr lang="en-US" dirty="0" smtClean="0"/>
              <a:t>12. The Three R’s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02209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304800"/>
            <a:ext cx="8229600" cy="609600"/>
          </a:xfrm>
        </p:spPr>
        <p:txBody>
          <a:bodyPr>
            <a:normAutofit/>
          </a:bodyPr>
          <a:lstStyle/>
          <a:p>
            <a:pPr eaLnBrk="1" hangingPunct="1"/>
            <a:r>
              <a:rPr lang="en-US" sz="2800" dirty="0">
                <a:solidFill>
                  <a:srgbClr val="FFFF00"/>
                </a:solidFill>
              </a:rPr>
              <a:t>Theory 2: Range of Experiential Pedagogy</a:t>
            </a:r>
          </a:p>
        </p:txBody>
      </p:sp>
      <p:pic>
        <p:nvPicPr>
          <p:cNvPr id="19459" name="Picture 2"/>
          <p:cNvPicPr>
            <a:picLocks noGrp="1" noChangeAspect="1" noChangeArrowheads="1"/>
          </p:cNvPicPr>
          <p:nvPr>
            <p:ph idx="1"/>
          </p:nvPr>
        </p:nvPicPr>
        <p:blipFill>
          <a:blip r:embed="rId3" cstate="print"/>
          <a:stretch>
            <a:fillRect/>
          </a:stretch>
        </p:blipFill>
        <p:spPr>
          <a:xfrm>
            <a:off x="2286001" y="1219200"/>
            <a:ext cx="7543799" cy="5486400"/>
          </a:xfrm>
          <a:noFill/>
        </p:spPr>
      </p:pic>
    </p:spTree>
    <p:extLst>
      <p:ext uri="{BB962C8B-B14F-4D97-AF65-F5344CB8AC3E}">
        <p14:creationId xmlns:p14="http://schemas.microsoft.com/office/powerpoint/2010/main" val="288245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76400" y="152400"/>
            <a:ext cx="8991600" cy="914400"/>
          </a:xfrm>
        </p:spPr>
        <p:txBody>
          <a:bodyPr>
            <a:normAutofit fontScale="90000"/>
          </a:bodyPr>
          <a:lstStyle/>
          <a:p>
            <a:pPr>
              <a:defRPr/>
            </a:pPr>
            <a:r>
              <a:rPr lang="en-US" sz="2800" b="1" dirty="0">
                <a:solidFill>
                  <a:srgbClr val="FFFF00"/>
                </a:solidFill>
              </a:rPr>
              <a:t>Theory 3: The Depth and Breadth of Community Based Learning</a:t>
            </a:r>
          </a:p>
        </p:txBody>
      </p:sp>
      <p:pic>
        <p:nvPicPr>
          <p:cNvPr id="20483" name="Picture 2"/>
          <p:cNvPicPr>
            <a:picLocks noGrp="1" noChangeAspect="1" noChangeArrowheads="1"/>
          </p:cNvPicPr>
          <p:nvPr>
            <p:ph idx="1"/>
          </p:nvPr>
        </p:nvPicPr>
        <p:blipFill>
          <a:blip r:embed="rId3" cstate="print"/>
          <a:stretch>
            <a:fillRect/>
          </a:stretch>
        </p:blipFill>
        <p:spPr>
          <a:xfrm>
            <a:off x="1524000" y="1295400"/>
            <a:ext cx="9144000" cy="5562600"/>
          </a:xfrm>
          <a:noFill/>
        </p:spPr>
      </p:pic>
    </p:spTree>
    <p:extLst>
      <p:ext uri="{BB962C8B-B14F-4D97-AF65-F5344CB8AC3E}">
        <p14:creationId xmlns:p14="http://schemas.microsoft.com/office/powerpoint/2010/main" val="2388357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152401"/>
            <a:ext cx="7125113" cy="685800"/>
          </a:xfrm>
        </p:spPr>
        <p:txBody>
          <a:bodyPr/>
          <a:lstStyle/>
          <a:p>
            <a:pPr algn="ctr"/>
            <a:r>
              <a:rPr lang="en-US" dirty="0" smtClean="0"/>
              <a:t>Principles and Practices</a:t>
            </a:r>
            <a:endParaRPr lang="en-US" dirty="0"/>
          </a:p>
        </p:txBody>
      </p:sp>
      <p:sp>
        <p:nvSpPr>
          <p:cNvPr id="3" name="Content Placeholder 2"/>
          <p:cNvSpPr>
            <a:spLocks noGrp="1"/>
          </p:cNvSpPr>
          <p:nvPr>
            <p:ph idx="1"/>
          </p:nvPr>
        </p:nvSpPr>
        <p:spPr>
          <a:xfrm>
            <a:off x="1752600" y="990600"/>
            <a:ext cx="8915400" cy="5867400"/>
          </a:xfrm>
        </p:spPr>
        <p:txBody>
          <a:bodyPr>
            <a:normAutofit fontScale="55000" lnSpcReduction="20000"/>
          </a:bodyPr>
          <a:lstStyle/>
          <a:p>
            <a:pPr marL="0" indent="0" algn="ctr">
              <a:lnSpc>
                <a:spcPct val="115000"/>
              </a:lnSpc>
              <a:spcBef>
                <a:spcPts val="0"/>
              </a:spcBef>
              <a:spcAft>
                <a:spcPts val="1000"/>
              </a:spcAft>
              <a:buNone/>
            </a:pPr>
            <a:r>
              <a:rPr lang="en-US" sz="2900" b="1" i="1" dirty="0">
                <a:latin typeface="Calibri"/>
                <a:ea typeface="Calibri"/>
                <a:cs typeface="Times New Roman"/>
              </a:rPr>
              <a:t>Bob </a:t>
            </a:r>
            <a:r>
              <a:rPr lang="en-US" sz="2900" b="1" i="1" dirty="0" err="1">
                <a:latin typeface="Calibri"/>
                <a:ea typeface="Calibri"/>
                <a:cs typeface="Times New Roman"/>
              </a:rPr>
              <a:t>Sigmon’s</a:t>
            </a:r>
            <a:r>
              <a:rPr lang="en-US" sz="2900" b="1" i="1" dirty="0">
                <a:latin typeface="Calibri"/>
                <a:ea typeface="Calibri"/>
                <a:cs typeface="Times New Roman"/>
              </a:rPr>
              <a:t> 3 principles of service learning</a:t>
            </a:r>
          </a:p>
          <a:p>
            <a:pPr marL="0" indent="0" algn="ctr">
              <a:lnSpc>
                <a:spcPct val="115000"/>
              </a:lnSpc>
              <a:spcBef>
                <a:spcPts val="0"/>
              </a:spcBef>
              <a:spcAft>
                <a:spcPts val="1000"/>
              </a:spcAft>
              <a:buNone/>
            </a:pPr>
            <a:endParaRPr lang="en-US" sz="2600" dirty="0">
              <a:latin typeface="Calibri"/>
              <a:ea typeface="Calibri"/>
              <a:cs typeface="Times New Roman"/>
            </a:endParaRPr>
          </a:p>
          <a:p>
            <a:pPr marL="0" indent="0">
              <a:lnSpc>
                <a:spcPct val="115000"/>
              </a:lnSpc>
              <a:spcBef>
                <a:spcPts val="0"/>
              </a:spcBef>
              <a:spcAft>
                <a:spcPts val="1000"/>
              </a:spcAft>
              <a:buNone/>
            </a:pPr>
            <a:r>
              <a:rPr lang="en-US" sz="2600" dirty="0">
                <a:latin typeface="Calibri"/>
                <a:ea typeface="Calibri"/>
                <a:cs typeface="Times New Roman"/>
              </a:rPr>
              <a:t>	1.  Those being served control the service(s) provided</a:t>
            </a:r>
          </a:p>
          <a:p>
            <a:pPr marL="0" indent="0">
              <a:lnSpc>
                <a:spcPct val="115000"/>
              </a:lnSpc>
              <a:spcBef>
                <a:spcPts val="0"/>
              </a:spcBef>
              <a:spcAft>
                <a:spcPts val="1000"/>
              </a:spcAft>
              <a:buNone/>
            </a:pPr>
            <a:r>
              <a:rPr lang="en-US" sz="2600" dirty="0">
                <a:latin typeface="Calibri"/>
                <a:ea typeface="Calibri"/>
                <a:cs typeface="Times New Roman"/>
              </a:rPr>
              <a:t>	2.  Those being served become better able to serve and be served</a:t>
            </a:r>
          </a:p>
          <a:p>
            <a:pPr marL="0" indent="0">
              <a:lnSpc>
                <a:spcPct val="115000"/>
              </a:lnSpc>
              <a:spcBef>
                <a:spcPts val="0"/>
              </a:spcBef>
              <a:spcAft>
                <a:spcPts val="1000"/>
              </a:spcAft>
              <a:buNone/>
            </a:pPr>
            <a:r>
              <a:rPr lang="en-US" sz="2600" dirty="0">
                <a:latin typeface="Calibri"/>
                <a:ea typeface="Calibri"/>
                <a:cs typeface="Times New Roman"/>
              </a:rPr>
              <a:t>	3.  Those who serve also are learners and have control over what is expected to be learned </a:t>
            </a:r>
          </a:p>
          <a:p>
            <a:pPr marL="0" indent="0">
              <a:lnSpc>
                <a:spcPct val="115000"/>
              </a:lnSpc>
              <a:spcBef>
                <a:spcPts val="0"/>
              </a:spcBef>
              <a:spcAft>
                <a:spcPts val="1000"/>
              </a:spcAft>
              <a:buNone/>
            </a:pPr>
            <a:endParaRPr lang="en-US" sz="1400" dirty="0">
              <a:latin typeface="Calibri"/>
              <a:ea typeface="Calibri"/>
              <a:cs typeface="Times New Roman"/>
            </a:endParaRPr>
          </a:p>
          <a:p>
            <a:pPr marL="0" indent="0" algn="ctr">
              <a:lnSpc>
                <a:spcPct val="115000"/>
              </a:lnSpc>
              <a:spcBef>
                <a:spcPts val="0"/>
              </a:spcBef>
              <a:spcAft>
                <a:spcPts val="1000"/>
              </a:spcAft>
              <a:buNone/>
            </a:pPr>
            <a:r>
              <a:rPr lang="en-US" sz="2900" b="1" i="1" dirty="0">
                <a:latin typeface="Calibri"/>
                <a:ea typeface="Calibri"/>
                <a:cs typeface="Times New Roman"/>
              </a:rPr>
              <a:t>John </a:t>
            </a:r>
            <a:r>
              <a:rPr lang="en-US" sz="2900" b="1" i="1" dirty="0" err="1">
                <a:latin typeface="Calibri"/>
                <a:ea typeface="Calibri"/>
                <a:cs typeface="Times New Roman"/>
              </a:rPr>
              <a:t>Reiff’s</a:t>
            </a:r>
            <a:r>
              <a:rPr lang="en-US" sz="2900" b="1" i="1" dirty="0">
                <a:latin typeface="Calibri"/>
                <a:ea typeface="Calibri"/>
                <a:cs typeface="Times New Roman"/>
              </a:rPr>
              <a:t> Five Steps to Best Practices</a:t>
            </a:r>
            <a:endParaRPr lang="en-US" sz="2900" dirty="0">
              <a:latin typeface="Calibri"/>
              <a:ea typeface="Calibri"/>
              <a:cs typeface="Times New Roman"/>
            </a:endParaRPr>
          </a:p>
          <a:p>
            <a:pPr marL="0" indent="0">
              <a:lnSpc>
                <a:spcPct val="115000"/>
              </a:lnSpc>
              <a:spcBef>
                <a:spcPts val="0"/>
              </a:spcBef>
              <a:spcAft>
                <a:spcPts val="1000"/>
              </a:spcAft>
              <a:buNone/>
            </a:pPr>
            <a:endParaRPr lang="en-US" sz="1400" dirty="0">
              <a:latin typeface="Calibri"/>
              <a:ea typeface="Calibri"/>
              <a:cs typeface="Times New Roman"/>
            </a:endParaRPr>
          </a:p>
          <a:p>
            <a:pPr marL="0" indent="0">
              <a:lnSpc>
                <a:spcPct val="115000"/>
              </a:lnSpc>
              <a:spcBef>
                <a:spcPts val="0"/>
              </a:spcBef>
              <a:buNone/>
            </a:pPr>
            <a:r>
              <a:rPr lang="en-US" sz="2600" b="1" dirty="0">
                <a:latin typeface="Calibri"/>
                <a:ea typeface="Calibri"/>
                <a:cs typeface="Times New Roman"/>
              </a:rPr>
              <a:t>	*Preparation</a:t>
            </a:r>
            <a:r>
              <a:rPr lang="en-US" sz="2600" dirty="0">
                <a:latin typeface="Calibri"/>
                <a:ea typeface="Calibri"/>
                <a:cs typeface="Times New Roman"/>
              </a:rPr>
              <a:t>—faculty need to identify goals (learning outcomes and community needs), </a:t>
            </a:r>
          </a:p>
          <a:p>
            <a:pPr marL="0" indent="0">
              <a:lnSpc>
                <a:spcPct val="115000"/>
              </a:lnSpc>
              <a:spcBef>
                <a:spcPts val="0"/>
              </a:spcBef>
              <a:buNone/>
            </a:pPr>
            <a:r>
              <a:rPr lang="en-US" sz="2600" dirty="0">
                <a:latin typeface="Calibri"/>
                <a:ea typeface="Calibri"/>
                <a:cs typeface="Times New Roman"/>
              </a:rPr>
              <a:t>            but  students should   learn about the community they enter and the work they will need to do.</a:t>
            </a:r>
          </a:p>
          <a:p>
            <a:pPr marL="0" indent="0">
              <a:lnSpc>
                <a:spcPct val="115000"/>
              </a:lnSpc>
              <a:spcBef>
                <a:spcPts val="0"/>
              </a:spcBef>
              <a:buNone/>
            </a:pPr>
            <a:endParaRPr lang="en-US" sz="2600" dirty="0">
              <a:latin typeface="Calibri"/>
              <a:ea typeface="Calibri"/>
              <a:cs typeface="Times New Roman"/>
            </a:endParaRPr>
          </a:p>
          <a:p>
            <a:pPr marL="0" indent="0">
              <a:lnSpc>
                <a:spcPct val="115000"/>
              </a:lnSpc>
              <a:spcBef>
                <a:spcPts val="0"/>
              </a:spcBef>
              <a:buNone/>
            </a:pPr>
            <a:r>
              <a:rPr lang="en-US" sz="2600" dirty="0">
                <a:latin typeface="Calibri"/>
                <a:ea typeface="Calibri"/>
                <a:cs typeface="Times New Roman"/>
              </a:rPr>
              <a:t>	*</a:t>
            </a:r>
            <a:r>
              <a:rPr lang="en-US" sz="2600" b="1" dirty="0">
                <a:latin typeface="Calibri"/>
                <a:ea typeface="Calibri"/>
                <a:cs typeface="Times New Roman"/>
              </a:rPr>
              <a:t>Action</a:t>
            </a:r>
            <a:r>
              <a:rPr lang="en-US" sz="2600" dirty="0">
                <a:latin typeface="Calibri"/>
                <a:ea typeface="Calibri"/>
                <a:cs typeface="Times New Roman"/>
              </a:rPr>
              <a:t>—Is there reciprocity for community and is their voice included in designing service? </a:t>
            </a:r>
          </a:p>
          <a:p>
            <a:pPr marL="0" indent="0">
              <a:lnSpc>
                <a:spcPct val="115000"/>
              </a:lnSpc>
              <a:spcBef>
                <a:spcPts val="0"/>
              </a:spcBef>
              <a:buNone/>
            </a:pPr>
            <a:endParaRPr lang="en-US" sz="2600" dirty="0">
              <a:latin typeface="Calibri"/>
              <a:ea typeface="Calibri"/>
              <a:cs typeface="Times New Roman"/>
            </a:endParaRPr>
          </a:p>
          <a:p>
            <a:pPr marL="0" indent="0">
              <a:lnSpc>
                <a:spcPct val="115000"/>
              </a:lnSpc>
              <a:spcBef>
                <a:spcPts val="0"/>
              </a:spcBef>
              <a:buNone/>
            </a:pPr>
            <a:r>
              <a:rPr lang="en-US" sz="2600" b="1" dirty="0">
                <a:latin typeface="Calibri"/>
                <a:ea typeface="Calibri"/>
                <a:cs typeface="Times New Roman"/>
              </a:rPr>
              <a:t>	*Reflection</a:t>
            </a:r>
            <a:r>
              <a:rPr lang="en-US" sz="2600" dirty="0">
                <a:latin typeface="Calibri"/>
                <a:ea typeface="Calibri"/>
                <a:cs typeface="Times New Roman"/>
              </a:rPr>
              <a:t>—Faculty and students should understand action and reflection as an ongoing </a:t>
            </a:r>
          </a:p>
          <a:p>
            <a:pPr marL="0" indent="0">
              <a:lnSpc>
                <a:spcPct val="115000"/>
              </a:lnSpc>
              <a:spcBef>
                <a:spcPts val="0"/>
              </a:spcBef>
              <a:buNone/>
            </a:pPr>
            <a:r>
              <a:rPr lang="en-US" sz="2600" dirty="0">
                <a:latin typeface="Calibri"/>
                <a:ea typeface="Calibri"/>
                <a:cs typeface="Times New Roman"/>
              </a:rPr>
              <a:t>            conversation of    discussing both   learning outcomes and community impact. </a:t>
            </a:r>
          </a:p>
          <a:p>
            <a:pPr>
              <a:lnSpc>
                <a:spcPct val="115000"/>
              </a:lnSpc>
              <a:spcBef>
                <a:spcPts val="0"/>
              </a:spcBef>
              <a:buAutoNum type="arabicPeriod" startAt="3"/>
            </a:pPr>
            <a:endParaRPr lang="en-US" sz="2600" dirty="0">
              <a:latin typeface="Calibri"/>
              <a:ea typeface="Calibri"/>
              <a:cs typeface="Times New Roman"/>
            </a:endParaRPr>
          </a:p>
          <a:p>
            <a:pPr marL="0" indent="0">
              <a:lnSpc>
                <a:spcPct val="115000"/>
              </a:lnSpc>
              <a:spcBef>
                <a:spcPts val="0"/>
              </a:spcBef>
              <a:buNone/>
            </a:pPr>
            <a:r>
              <a:rPr lang="en-US" sz="2600" b="1" dirty="0">
                <a:latin typeface="Calibri"/>
                <a:ea typeface="Calibri"/>
                <a:cs typeface="Times New Roman"/>
              </a:rPr>
              <a:t>	*Evaluation</a:t>
            </a:r>
            <a:r>
              <a:rPr lang="en-US" sz="2600" dirty="0">
                <a:latin typeface="Calibri"/>
                <a:ea typeface="Calibri"/>
                <a:cs typeface="Times New Roman"/>
              </a:rPr>
              <a:t>—Assess outcomes and impact, understanding that with evaluation new goals and </a:t>
            </a:r>
          </a:p>
          <a:p>
            <a:pPr marL="0" indent="0">
              <a:lnSpc>
                <a:spcPct val="115000"/>
              </a:lnSpc>
              <a:spcBef>
                <a:spcPts val="0"/>
              </a:spcBef>
              <a:buNone/>
            </a:pPr>
            <a:r>
              <a:rPr lang="en-US" sz="2600" dirty="0">
                <a:latin typeface="Calibri"/>
                <a:ea typeface="Calibri"/>
                <a:cs typeface="Times New Roman"/>
              </a:rPr>
              <a:t>            new outcomes should emerge for students, faculty and possibly community as well.</a:t>
            </a:r>
          </a:p>
          <a:p>
            <a:pPr>
              <a:lnSpc>
                <a:spcPct val="115000"/>
              </a:lnSpc>
              <a:spcBef>
                <a:spcPts val="0"/>
              </a:spcBef>
              <a:buAutoNum type="arabicPeriod" startAt="4"/>
            </a:pPr>
            <a:endParaRPr lang="en-US" sz="2600" dirty="0">
              <a:latin typeface="Calibri"/>
              <a:ea typeface="Calibri"/>
              <a:cs typeface="Times New Roman"/>
            </a:endParaRPr>
          </a:p>
          <a:p>
            <a:pPr marL="0" indent="0">
              <a:lnSpc>
                <a:spcPct val="115000"/>
              </a:lnSpc>
              <a:spcBef>
                <a:spcPts val="0"/>
              </a:spcBef>
              <a:spcAft>
                <a:spcPts val="1000"/>
              </a:spcAft>
              <a:buNone/>
            </a:pPr>
            <a:r>
              <a:rPr lang="en-US" sz="2600" dirty="0">
                <a:latin typeface="Calibri"/>
                <a:ea typeface="Calibri"/>
                <a:cs typeface="Times New Roman"/>
              </a:rPr>
              <a:t>	*</a:t>
            </a:r>
            <a:r>
              <a:rPr lang="en-US" sz="2600" b="1" dirty="0">
                <a:latin typeface="Calibri"/>
                <a:ea typeface="Calibri"/>
                <a:cs typeface="Times New Roman"/>
              </a:rPr>
              <a:t>Celebration and Acknowledgement</a:t>
            </a:r>
            <a:r>
              <a:rPr lang="en-US" sz="2600" dirty="0">
                <a:latin typeface="Calibri"/>
                <a:ea typeface="Calibri"/>
                <a:cs typeface="Times New Roman"/>
              </a:rPr>
              <a:t>—All projects , all participants  recognize growth and accomplishments. </a:t>
            </a:r>
          </a:p>
          <a:p>
            <a:pPr>
              <a:lnSpc>
                <a:spcPct val="115000"/>
              </a:lnSpc>
              <a:spcBef>
                <a:spcPts val="0"/>
              </a:spcBef>
              <a:spcAft>
                <a:spcPts val="1000"/>
              </a:spcAft>
              <a:buAutoNum type="arabicPeriod" startAt="5"/>
            </a:pPr>
            <a:endParaRPr lang="en-US" dirty="0">
              <a:latin typeface="Calibri"/>
              <a:ea typeface="Calibri"/>
              <a:cs typeface="Times New Roman"/>
            </a:endParaRPr>
          </a:p>
          <a:p>
            <a:endParaRPr lang="en-US" dirty="0"/>
          </a:p>
        </p:txBody>
      </p:sp>
    </p:spTree>
    <p:extLst>
      <p:ext uri="{BB962C8B-B14F-4D97-AF65-F5344CB8AC3E}">
        <p14:creationId xmlns:p14="http://schemas.microsoft.com/office/powerpoint/2010/main" val="1358617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normAutofit fontScale="90000"/>
          </a:bodyPr>
          <a:lstStyle/>
          <a:p>
            <a:r>
              <a:rPr lang="en-US" sz="3600" dirty="0"/>
              <a:t/>
            </a:r>
            <a:br>
              <a:rPr lang="en-US" sz="3600" dirty="0"/>
            </a:br>
            <a:r>
              <a:rPr lang="en-US" sz="3600" dirty="0"/>
              <a:t>Academic credit is for learning, </a:t>
            </a:r>
            <a:br>
              <a:rPr lang="en-US" sz="3600" dirty="0"/>
            </a:br>
            <a:r>
              <a:rPr lang="en-US" sz="3600" dirty="0"/>
              <a:t>not for service</a:t>
            </a:r>
            <a:r>
              <a:rPr lang="en-US" dirty="0"/>
              <a:t/>
            </a:r>
            <a:br>
              <a:rPr lang="en-US" dirty="0"/>
            </a:br>
            <a:endParaRPr lang="en-US" dirty="0"/>
          </a:p>
        </p:txBody>
      </p:sp>
      <p:sp>
        <p:nvSpPr>
          <p:cNvPr id="3" name="Content Placeholder 2"/>
          <p:cNvSpPr>
            <a:spLocks noGrp="1"/>
          </p:cNvSpPr>
          <p:nvPr>
            <p:ph idx="1"/>
          </p:nvPr>
        </p:nvSpPr>
        <p:spPr/>
        <p:txBody>
          <a:bodyPr>
            <a:noAutofit/>
          </a:bodyPr>
          <a:lstStyle/>
          <a:p>
            <a:pPr marL="137160" indent="0">
              <a:buNone/>
            </a:pPr>
            <a:r>
              <a:rPr lang="en-US" sz="2400" dirty="0"/>
              <a:t>In traditional courses academic credit and grades are assigned based on students' demonstration of academic learning as measured by the instructor. </a:t>
            </a:r>
          </a:p>
          <a:p>
            <a:pPr marL="137160" indent="0">
              <a:buNone/>
            </a:pPr>
            <a:endParaRPr lang="en-US" sz="2400" dirty="0"/>
          </a:p>
          <a:p>
            <a:pPr marL="137160" indent="0">
              <a:buNone/>
            </a:pPr>
            <a:r>
              <a:rPr lang="en-US" sz="2400" dirty="0"/>
              <a:t>It is no different in service-learning courses. </a:t>
            </a:r>
          </a:p>
          <a:p>
            <a:pPr marL="137160" indent="0">
              <a:buNone/>
            </a:pPr>
            <a:endParaRPr lang="en-US" sz="2400" dirty="0"/>
          </a:p>
          <a:p>
            <a:pPr marL="137160" indent="0">
              <a:buNone/>
            </a:pPr>
            <a:r>
              <a:rPr lang="en-US" sz="2400" dirty="0"/>
              <a:t>In service-learning courses we evaluate students' learning from traditional resources, from the community service, and from the blending of the two. </a:t>
            </a:r>
          </a:p>
        </p:txBody>
      </p:sp>
    </p:spTree>
    <p:extLst>
      <p:ext uri="{BB962C8B-B14F-4D97-AF65-F5344CB8AC3E}">
        <p14:creationId xmlns:p14="http://schemas.microsoft.com/office/powerpoint/2010/main" val="1554465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381001"/>
            <a:ext cx="7125113" cy="924475"/>
          </a:xfrm>
        </p:spPr>
        <p:txBody>
          <a:bodyPr>
            <a:normAutofit fontScale="90000"/>
          </a:bodyPr>
          <a:lstStyle/>
          <a:p>
            <a:r>
              <a:rPr lang="en-US" sz="3200" dirty="0"/>
              <a:t>Do not compromise academic rigor</a:t>
            </a:r>
          </a:p>
        </p:txBody>
      </p:sp>
      <p:sp>
        <p:nvSpPr>
          <p:cNvPr id="3" name="Content Placeholder 2"/>
          <p:cNvSpPr>
            <a:spLocks noGrp="1"/>
          </p:cNvSpPr>
          <p:nvPr>
            <p:ph idx="1"/>
          </p:nvPr>
        </p:nvSpPr>
        <p:spPr>
          <a:xfrm>
            <a:off x="1828800" y="1219200"/>
            <a:ext cx="8458200" cy="5334000"/>
          </a:xfrm>
        </p:spPr>
        <p:txBody>
          <a:bodyPr>
            <a:noAutofit/>
          </a:bodyPr>
          <a:lstStyle/>
          <a:p>
            <a:pPr marL="137160" indent="0">
              <a:buNone/>
            </a:pPr>
            <a:endParaRPr lang="en-US" dirty="0"/>
          </a:p>
          <a:p>
            <a:pPr marL="137160" indent="0">
              <a:buNone/>
            </a:pPr>
            <a:r>
              <a:rPr lang="en-US" dirty="0"/>
              <a:t>Widespread perception in academic circles that community service is a "soft" learning resource, temptation is  to compromise academic rigor in service-learning courses. </a:t>
            </a:r>
          </a:p>
          <a:p>
            <a:pPr marL="137160" indent="0">
              <a:buNone/>
            </a:pPr>
            <a:endParaRPr lang="en-US" dirty="0"/>
          </a:p>
          <a:p>
            <a:pPr marL="137160" indent="0">
              <a:buNone/>
            </a:pPr>
            <a:r>
              <a:rPr lang="en-US" dirty="0"/>
              <a:t>But s-l students must not only master academic material, but </a:t>
            </a:r>
            <a:r>
              <a:rPr lang="en-US" dirty="0">
                <a:solidFill>
                  <a:srgbClr val="FFFF00"/>
                </a:solidFill>
              </a:rPr>
              <a:t>also</a:t>
            </a:r>
            <a:r>
              <a:rPr lang="en-US" dirty="0"/>
              <a:t> learn </a:t>
            </a:r>
            <a:r>
              <a:rPr lang="en-US" dirty="0">
                <a:solidFill>
                  <a:srgbClr val="FFC000"/>
                </a:solidFill>
              </a:rPr>
              <a:t>how to </a:t>
            </a:r>
            <a:r>
              <a:rPr lang="en-US" dirty="0"/>
              <a:t>learn from unstructured and ill-structured community experiences, merging experiential learning with other course resources.</a:t>
            </a:r>
          </a:p>
          <a:p>
            <a:pPr marL="137160" indent="0">
              <a:buNone/>
            </a:pPr>
            <a:r>
              <a:rPr lang="en-US" dirty="0"/>
              <a:t> </a:t>
            </a:r>
          </a:p>
          <a:p>
            <a:pPr marL="137160" indent="0">
              <a:buNone/>
            </a:pPr>
            <a:r>
              <a:rPr lang="en-US" dirty="0"/>
              <a:t>Furthermore, while in traditional courses students must satisfy only academic learning objectives, in s-l courses students must satisfy both academic and civic learning objectives. </a:t>
            </a:r>
          </a:p>
        </p:txBody>
      </p:sp>
    </p:spTree>
    <p:extLst>
      <p:ext uri="{BB962C8B-B14F-4D97-AF65-F5344CB8AC3E}">
        <p14:creationId xmlns:p14="http://schemas.microsoft.com/office/powerpoint/2010/main" val="359166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Prepare students for learning </a:t>
            </a:r>
            <a:br>
              <a:rPr lang="en-US" sz="3200" dirty="0"/>
            </a:br>
            <a:r>
              <a:rPr lang="en-US" sz="3200" dirty="0"/>
              <a:t>from the community</a:t>
            </a:r>
          </a:p>
        </p:txBody>
      </p:sp>
      <p:sp>
        <p:nvSpPr>
          <p:cNvPr id="3" name="Content Placeholder 2"/>
          <p:cNvSpPr>
            <a:spLocks noGrp="1"/>
          </p:cNvSpPr>
          <p:nvPr>
            <p:ph idx="1"/>
          </p:nvPr>
        </p:nvSpPr>
        <p:spPr>
          <a:xfrm>
            <a:off x="2057401" y="1807362"/>
            <a:ext cx="7601155" cy="4517239"/>
          </a:xfrm>
        </p:spPr>
        <p:txBody>
          <a:bodyPr>
            <a:normAutofit fontScale="85000" lnSpcReduction="20000"/>
          </a:bodyPr>
          <a:lstStyle/>
          <a:p>
            <a:pPr marL="137160" indent="0" algn="ctr">
              <a:buNone/>
            </a:pPr>
            <a:r>
              <a:rPr lang="en-US" dirty="0"/>
              <a:t>Most students lack experience with both extracting and making meaning from </a:t>
            </a:r>
            <a:r>
              <a:rPr lang="en-US" dirty="0" smtClean="0"/>
              <a:t>experience, </a:t>
            </a:r>
            <a:r>
              <a:rPr lang="en-US" dirty="0"/>
              <a:t>and in merging it with other academic and civic course learning </a:t>
            </a:r>
            <a:r>
              <a:rPr lang="en-US" dirty="0" smtClean="0"/>
              <a:t>strategies; and they rarely know much about the history and diversity of the communities they engage. Therefore</a:t>
            </a:r>
            <a:r>
              <a:rPr lang="en-US" dirty="0"/>
              <a:t>, even an exemplary reflection journal assignment will yield, without sufficient support, uneven responses. </a:t>
            </a:r>
            <a:endParaRPr lang="en-US" dirty="0" smtClean="0"/>
          </a:p>
          <a:p>
            <a:pPr marL="137160" indent="0">
              <a:buNone/>
            </a:pPr>
            <a:endParaRPr lang="en-US" dirty="0" smtClean="0"/>
          </a:p>
          <a:p>
            <a:pPr marL="137160" indent="0">
              <a:buNone/>
            </a:pPr>
            <a:endParaRPr lang="en-US" dirty="0"/>
          </a:p>
          <a:p>
            <a:pPr marL="137160" indent="0">
              <a:buNone/>
            </a:pPr>
            <a:r>
              <a:rPr lang="en-US" dirty="0" smtClean="0">
                <a:solidFill>
                  <a:srgbClr val="FFFF00"/>
                </a:solidFill>
              </a:rPr>
              <a:t>Faculty </a:t>
            </a:r>
            <a:r>
              <a:rPr lang="en-US" dirty="0">
                <a:solidFill>
                  <a:srgbClr val="FFFF00"/>
                </a:solidFill>
              </a:rPr>
              <a:t>can provide: </a:t>
            </a:r>
            <a:endParaRPr lang="en-US" dirty="0" smtClean="0">
              <a:solidFill>
                <a:srgbClr val="FFFF00"/>
              </a:solidFill>
            </a:endParaRPr>
          </a:p>
          <a:p>
            <a:pPr marL="651510" indent="-514350">
              <a:buAutoNum type="arabicParenBoth"/>
            </a:pPr>
            <a:r>
              <a:rPr lang="en-US" dirty="0" smtClean="0">
                <a:solidFill>
                  <a:srgbClr val="FFFF00"/>
                </a:solidFill>
              </a:rPr>
              <a:t>Learning </a:t>
            </a:r>
            <a:r>
              <a:rPr lang="en-US" dirty="0">
                <a:solidFill>
                  <a:srgbClr val="FFFF00"/>
                </a:solidFill>
              </a:rPr>
              <a:t>supports such as opportunities to acquire skills for </a:t>
            </a:r>
            <a:r>
              <a:rPr lang="en-US" dirty="0" smtClean="0">
                <a:solidFill>
                  <a:srgbClr val="FFFF00"/>
                </a:solidFill>
              </a:rPr>
              <a:t>learning </a:t>
            </a:r>
            <a:r>
              <a:rPr lang="en-US" dirty="0">
                <a:solidFill>
                  <a:srgbClr val="FFFF00"/>
                </a:solidFill>
              </a:rPr>
              <a:t>from the service context ( e.g., participant-observer skills</a:t>
            </a:r>
            <a:r>
              <a:rPr lang="en-US" dirty="0" smtClean="0">
                <a:solidFill>
                  <a:srgbClr val="FFFF00"/>
                </a:solidFill>
              </a:rPr>
              <a:t>); </a:t>
            </a:r>
          </a:p>
          <a:p>
            <a:pPr marL="651510" indent="-514350">
              <a:buAutoNum type="arabicParenBoth"/>
            </a:pPr>
            <a:r>
              <a:rPr lang="en-US" dirty="0" smtClean="0">
                <a:solidFill>
                  <a:srgbClr val="FFFF00"/>
                </a:solidFill>
              </a:rPr>
              <a:t> Examples </a:t>
            </a:r>
            <a:r>
              <a:rPr lang="en-US" dirty="0">
                <a:solidFill>
                  <a:srgbClr val="FFFF00"/>
                </a:solidFill>
              </a:rPr>
              <a:t>of how to successfully </a:t>
            </a:r>
            <a:r>
              <a:rPr lang="en-US" dirty="0" smtClean="0">
                <a:solidFill>
                  <a:srgbClr val="FFFF00"/>
                </a:solidFill>
              </a:rPr>
              <a:t>complete </a:t>
            </a:r>
            <a:r>
              <a:rPr lang="en-US" dirty="0">
                <a:solidFill>
                  <a:srgbClr val="FFFF00"/>
                </a:solidFill>
              </a:rPr>
              <a:t>assignments (e.g., </a:t>
            </a:r>
            <a:r>
              <a:rPr lang="en-US" dirty="0" smtClean="0">
                <a:solidFill>
                  <a:srgbClr val="FFFF00"/>
                </a:solidFill>
              </a:rPr>
              <a:t>past </a:t>
            </a:r>
            <a:r>
              <a:rPr lang="en-US" dirty="0">
                <a:solidFill>
                  <a:srgbClr val="FFFF00"/>
                </a:solidFill>
              </a:rPr>
              <a:t>exemplary student papers and </a:t>
            </a:r>
            <a:r>
              <a:rPr lang="en-US" dirty="0" smtClean="0">
                <a:solidFill>
                  <a:srgbClr val="FFFF00"/>
                </a:solidFill>
              </a:rPr>
              <a:t>reflection journals, etc.; </a:t>
            </a:r>
          </a:p>
          <a:p>
            <a:pPr marL="651510" indent="-514350">
              <a:buAutoNum type="arabicParenBoth"/>
            </a:pPr>
            <a:r>
              <a:rPr lang="en-US" dirty="0" smtClean="0">
                <a:solidFill>
                  <a:srgbClr val="FFFF00"/>
                </a:solidFill>
              </a:rPr>
              <a:t> Give students history tours, lectures, materials as well as diversity training and recognition of structural inequality.</a:t>
            </a:r>
            <a:endParaRPr lang="en-US" dirty="0">
              <a:solidFill>
                <a:srgbClr val="FFFF00"/>
              </a:solidFill>
            </a:endParaRPr>
          </a:p>
        </p:txBody>
      </p:sp>
    </p:spTree>
    <p:extLst>
      <p:ext uri="{BB962C8B-B14F-4D97-AF65-F5344CB8AC3E}">
        <p14:creationId xmlns:p14="http://schemas.microsoft.com/office/powerpoint/2010/main" val="2564415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65" y="152400"/>
            <a:ext cx="9242550" cy="685800"/>
          </a:xfrm>
        </p:spPr>
        <p:txBody>
          <a:bodyPr/>
          <a:lstStyle/>
          <a:p>
            <a:r>
              <a:rPr lang="en-US" dirty="0" smtClean="0"/>
              <a:t>Community Based Learning  101</a:t>
            </a:r>
            <a:endParaRPr lang="en-US" dirty="0"/>
          </a:p>
        </p:txBody>
      </p:sp>
      <p:sp>
        <p:nvSpPr>
          <p:cNvPr id="3" name="Content Placeholder 2"/>
          <p:cNvSpPr>
            <a:spLocks noGrp="1"/>
          </p:cNvSpPr>
          <p:nvPr>
            <p:ph idx="1"/>
          </p:nvPr>
        </p:nvSpPr>
        <p:spPr>
          <a:xfrm>
            <a:off x="665018" y="1371600"/>
            <a:ext cx="10317018" cy="5486400"/>
          </a:xfrm>
        </p:spPr>
        <p:txBody>
          <a:bodyPr>
            <a:normAutofit fontScale="85000" lnSpcReduction="20000"/>
          </a:bodyPr>
          <a:lstStyle/>
          <a:p>
            <a:r>
              <a:rPr lang="en-US" b="1" dirty="0">
                <a:solidFill>
                  <a:srgbClr val="FFFF00"/>
                </a:solidFill>
              </a:rPr>
              <a:t>Learning Outcomes</a:t>
            </a:r>
            <a:r>
              <a:rPr lang="en-US" b="1" dirty="0" smtClean="0">
                <a:solidFill>
                  <a:srgbClr val="FFFF00"/>
                </a:solidFill>
              </a:rPr>
              <a:t>— </a:t>
            </a:r>
            <a:r>
              <a:rPr lang="en-US" dirty="0" smtClean="0"/>
              <a:t>how </a:t>
            </a:r>
            <a:r>
              <a:rPr lang="en-US" dirty="0"/>
              <a:t>will pedagogy of engaged learning enhance traditional learning outcomes; what new learning outcomes are encouraged and how might they be  assessed</a:t>
            </a:r>
            <a:r>
              <a:rPr lang="en-US" dirty="0" smtClean="0"/>
              <a:t>?</a:t>
            </a:r>
          </a:p>
          <a:p>
            <a:endParaRPr lang="en-US" dirty="0"/>
          </a:p>
          <a:p>
            <a:r>
              <a:rPr lang="en-US" b="1" dirty="0" smtClean="0">
                <a:solidFill>
                  <a:srgbClr val="FFFF00"/>
                </a:solidFill>
              </a:rPr>
              <a:t>Community</a:t>
            </a:r>
            <a:r>
              <a:rPr lang="en-US" dirty="0" smtClean="0"/>
              <a:t> </a:t>
            </a:r>
            <a:r>
              <a:rPr lang="en-US" b="1" dirty="0">
                <a:solidFill>
                  <a:srgbClr val="FFFF00"/>
                </a:solidFill>
              </a:rPr>
              <a:t>P</a:t>
            </a:r>
            <a:r>
              <a:rPr lang="en-US" b="1" dirty="0" smtClean="0">
                <a:solidFill>
                  <a:srgbClr val="FFFF00"/>
                </a:solidFill>
              </a:rPr>
              <a:t>artnerships</a:t>
            </a:r>
            <a:r>
              <a:rPr lang="en-US" dirty="0" smtClean="0"/>
              <a:t>—site for service or research; what would students do and what role should faculty and partner play?</a:t>
            </a:r>
          </a:p>
          <a:p>
            <a:pPr marL="0" indent="0">
              <a:buNone/>
            </a:pPr>
            <a:endParaRPr lang="en-US" dirty="0"/>
          </a:p>
          <a:p>
            <a:r>
              <a:rPr lang="en-US" b="1" dirty="0" smtClean="0">
                <a:solidFill>
                  <a:srgbClr val="FFFF00"/>
                </a:solidFill>
              </a:rPr>
              <a:t>Preparation</a:t>
            </a:r>
            <a:r>
              <a:rPr lang="en-US" dirty="0" smtClean="0"/>
              <a:t>—What local knowledge do students need and specific training for service, etc.? What training will facilitate engagement, reflection, learning, etc.? [community Build and the Story of change at </a:t>
            </a:r>
            <a:r>
              <a:rPr lang="en-US" dirty="0" err="1" smtClean="0"/>
              <a:t>stonehill</a:t>
            </a:r>
            <a:r>
              <a:rPr lang="en-US" dirty="0" smtClean="0"/>
              <a:t> college].</a:t>
            </a:r>
          </a:p>
          <a:p>
            <a:endParaRPr lang="en-US" dirty="0" smtClean="0"/>
          </a:p>
          <a:p>
            <a:r>
              <a:rPr lang="en-US" b="1" dirty="0" smtClean="0">
                <a:solidFill>
                  <a:srgbClr val="FFFF00"/>
                </a:solidFill>
              </a:rPr>
              <a:t>Action—</a:t>
            </a:r>
            <a:r>
              <a:rPr lang="en-US" dirty="0" smtClean="0"/>
              <a:t>Logistics, logistics, logistics, but don’t have the learning get lost in the logistics and as much as possible fold logistical challenges into the learning.</a:t>
            </a:r>
          </a:p>
          <a:p>
            <a:endParaRPr lang="en-US" dirty="0"/>
          </a:p>
          <a:p>
            <a:r>
              <a:rPr lang="en-US" b="1" dirty="0" smtClean="0">
                <a:solidFill>
                  <a:srgbClr val="FFFF00"/>
                </a:solidFill>
              </a:rPr>
              <a:t>Reflections—</a:t>
            </a:r>
            <a:r>
              <a:rPr lang="en-US" dirty="0" smtClean="0"/>
              <a:t>Make sure there are ongoing opportunities for students to reflect on their engagement, the impact of their work, the partner’s work, and how integrating course content and knowledge informs their analysis.</a:t>
            </a:r>
          </a:p>
          <a:p>
            <a:endParaRPr lang="en-US" dirty="0"/>
          </a:p>
          <a:p>
            <a:r>
              <a:rPr lang="en-US" b="1" dirty="0" smtClean="0">
                <a:solidFill>
                  <a:srgbClr val="FFFF00"/>
                </a:solidFill>
              </a:rPr>
              <a:t>Celebration—</a:t>
            </a:r>
            <a:r>
              <a:rPr lang="en-US" dirty="0" smtClean="0"/>
              <a:t>debrief and processing as well as honoring both student effort and community participation</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4239984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3" y="138682"/>
            <a:ext cx="9801452" cy="1400530"/>
          </a:xfrm>
        </p:spPr>
        <p:txBody>
          <a:bodyPr>
            <a:normAutofit/>
          </a:bodyPr>
          <a:lstStyle/>
          <a:p>
            <a:r>
              <a:rPr lang="en-US" dirty="0" smtClean="0"/>
              <a:t>Partnerships:     	CCPH’s 10 principles</a:t>
            </a:r>
            <a:endParaRPr lang="en-US" dirty="0"/>
          </a:p>
        </p:txBody>
      </p:sp>
      <p:sp>
        <p:nvSpPr>
          <p:cNvPr id="3" name="Content Placeholder 2"/>
          <p:cNvSpPr>
            <a:spLocks noGrp="1"/>
          </p:cNvSpPr>
          <p:nvPr>
            <p:ph idx="1"/>
          </p:nvPr>
        </p:nvSpPr>
        <p:spPr>
          <a:xfrm>
            <a:off x="572655" y="1121294"/>
            <a:ext cx="10215418" cy="5736705"/>
          </a:xfrm>
        </p:spPr>
        <p:txBody>
          <a:bodyPr>
            <a:normAutofit fontScale="32500" lnSpcReduction="20000"/>
          </a:bodyPr>
          <a:lstStyle/>
          <a:p>
            <a:pPr marL="137160" indent="0" algn="ctr">
              <a:buNone/>
            </a:pPr>
            <a:r>
              <a:rPr lang="en-US" sz="4300" dirty="0"/>
              <a:t>1. Partnerships form to serve a specific </a:t>
            </a:r>
            <a:r>
              <a:rPr lang="en-US" sz="4300" dirty="0">
                <a:solidFill>
                  <a:srgbClr val="FFFF00"/>
                </a:solidFill>
              </a:rPr>
              <a:t>purpose</a:t>
            </a:r>
            <a:r>
              <a:rPr lang="en-US" sz="4300" dirty="0"/>
              <a:t>, may take on new goals over time</a:t>
            </a:r>
          </a:p>
          <a:p>
            <a:pPr marL="137160" indent="0" algn="ctr">
              <a:buNone/>
            </a:pPr>
            <a:r>
              <a:rPr lang="en-US" sz="4300" dirty="0"/>
              <a:t> </a:t>
            </a:r>
          </a:p>
          <a:p>
            <a:pPr marL="137160" indent="0" algn="ctr">
              <a:buNone/>
            </a:pPr>
            <a:r>
              <a:rPr lang="en-US" sz="4300" dirty="0"/>
              <a:t>2</a:t>
            </a:r>
            <a:r>
              <a:rPr lang="en-US" sz="4300" dirty="0">
                <a:solidFill>
                  <a:srgbClr val="FFFF00"/>
                </a:solidFill>
              </a:rPr>
              <a:t>. Agreed upon mission</a:t>
            </a:r>
            <a:r>
              <a:rPr lang="en-US" sz="4300" dirty="0"/>
              <a:t>, values, goals, &amp; measurable outcomes for partnership. </a:t>
            </a:r>
          </a:p>
          <a:p>
            <a:pPr marL="137160" indent="0" algn="ctr">
              <a:buNone/>
            </a:pPr>
            <a:endParaRPr lang="en-US" sz="4300" dirty="0"/>
          </a:p>
          <a:p>
            <a:pPr marL="137160" indent="0" algn="ctr">
              <a:buNone/>
            </a:pPr>
            <a:r>
              <a:rPr lang="en-US" sz="4300" dirty="0"/>
              <a:t>3. Relationship has </a:t>
            </a:r>
            <a:r>
              <a:rPr lang="en-US" sz="4300" dirty="0">
                <a:solidFill>
                  <a:srgbClr val="FFFF00"/>
                </a:solidFill>
              </a:rPr>
              <a:t>mutual trust</a:t>
            </a:r>
            <a:r>
              <a:rPr lang="en-US" sz="4300" dirty="0"/>
              <a:t>, respect, genuineness, &amp; commitment. </a:t>
            </a:r>
          </a:p>
          <a:p>
            <a:pPr marL="137160" indent="0" algn="ctr">
              <a:buNone/>
            </a:pPr>
            <a:endParaRPr lang="en-US" sz="4300" dirty="0"/>
          </a:p>
          <a:p>
            <a:pPr marL="137160" indent="0" algn="ctr">
              <a:buNone/>
            </a:pPr>
            <a:r>
              <a:rPr lang="en-US" sz="4300" dirty="0"/>
              <a:t>4. Builds on </a:t>
            </a:r>
            <a:r>
              <a:rPr lang="en-US" sz="4300" dirty="0">
                <a:solidFill>
                  <a:srgbClr val="FFFF00"/>
                </a:solidFill>
              </a:rPr>
              <a:t>identified strengths </a:t>
            </a:r>
            <a:r>
              <a:rPr lang="en-US" sz="4300" dirty="0"/>
              <a:t>&amp; assets, but addresses areas for </a:t>
            </a:r>
            <a:r>
              <a:rPr lang="en-US" sz="4300" dirty="0">
                <a:solidFill>
                  <a:srgbClr val="FFFF00"/>
                </a:solidFill>
              </a:rPr>
              <a:t>improvement</a:t>
            </a:r>
            <a:r>
              <a:rPr lang="en-US" sz="4300" dirty="0"/>
              <a:t>. </a:t>
            </a:r>
          </a:p>
          <a:p>
            <a:pPr marL="137160" indent="0" algn="ctr">
              <a:buNone/>
            </a:pPr>
            <a:r>
              <a:rPr lang="en-US" sz="4300" dirty="0"/>
              <a:t> </a:t>
            </a:r>
          </a:p>
          <a:p>
            <a:pPr marL="137160" indent="0" algn="ctr">
              <a:buNone/>
            </a:pPr>
            <a:r>
              <a:rPr lang="en-US" sz="4300" dirty="0"/>
              <a:t>5</a:t>
            </a:r>
            <a:r>
              <a:rPr lang="en-US" sz="4300" dirty="0">
                <a:solidFill>
                  <a:srgbClr val="FFFF00"/>
                </a:solidFill>
              </a:rPr>
              <a:t>. Balances power </a:t>
            </a:r>
            <a:r>
              <a:rPr lang="en-US" sz="4300" dirty="0"/>
              <a:t>among partners &amp; enables resources to be shared. </a:t>
            </a:r>
          </a:p>
          <a:p>
            <a:pPr marL="137160" indent="0" algn="ctr">
              <a:buNone/>
            </a:pPr>
            <a:r>
              <a:rPr lang="en-US" sz="4300" dirty="0"/>
              <a:t> </a:t>
            </a:r>
          </a:p>
          <a:p>
            <a:pPr marL="137160" indent="0" algn="ctr">
              <a:buNone/>
            </a:pPr>
            <a:r>
              <a:rPr lang="en-US" sz="4300" dirty="0"/>
              <a:t>6. There is clear, </a:t>
            </a:r>
            <a:r>
              <a:rPr lang="en-US" sz="4300" dirty="0">
                <a:solidFill>
                  <a:srgbClr val="FFFF00"/>
                </a:solidFill>
              </a:rPr>
              <a:t>open communication</a:t>
            </a:r>
            <a:r>
              <a:rPr lang="en-US" sz="4300" dirty="0"/>
              <a:t>—listening, common language, terms validated &amp; clarified</a:t>
            </a:r>
          </a:p>
          <a:p>
            <a:pPr marL="137160" indent="0" algn="ctr">
              <a:buNone/>
            </a:pPr>
            <a:endParaRPr lang="en-US" sz="4300" dirty="0"/>
          </a:p>
          <a:p>
            <a:pPr marL="137160" indent="0" algn="ctr">
              <a:buNone/>
            </a:pPr>
            <a:r>
              <a:rPr lang="en-US" sz="4300" dirty="0"/>
              <a:t>7. Roles, norms, &amp; processes for the partnership established </a:t>
            </a:r>
            <a:r>
              <a:rPr lang="en-US" sz="4300" dirty="0">
                <a:solidFill>
                  <a:srgbClr val="FFFF00"/>
                </a:solidFill>
              </a:rPr>
              <a:t>collaboratively</a:t>
            </a:r>
            <a:r>
              <a:rPr lang="en-US" sz="4300" dirty="0"/>
              <a:t> by the partners. </a:t>
            </a:r>
          </a:p>
          <a:p>
            <a:pPr marL="137160" indent="0" algn="ctr">
              <a:buNone/>
            </a:pPr>
            <a:endParaRPr lang="en-US" sz="4300" dirty="0"/>
          </a:p>
          <a:p>
            <a:pPr marL="137160" indent="0" algn="ctr">
              <a:buNone/>
            </a:pPr>
            <a:r>
              <a:rPr lang="en-US" sz="4300" dirty="0"/>
              <a:t>8. </a:t>
            </a:r>
            <a:r>
              <a:rPr lang="en-US" sz="4300" dirty="0">
                <a:solidFill>
                  <a:srgbClr val="FFFF00"/>
                </a:solidFill>
              </a:rPr>
              <a:t>Feedback</a:t>
            </a:r>
            <a:r>
              <a:rPr lang="en-US" sz="4300" dirty="0"/>
              <a:t> to, among, &amp; from stakeholders to improve partnership &amp; outcome.</a:t>
            </a:r>
          </a:p>
          <a:p>
            <a:pPr marL="137160" indent="0" algn="ctr">
              <a:buNone/>
            </a:pPr>
            <a:endParaRPr lang="en-US" sz="4300" dirty="0"/>
          </a:p>
          <a:p>
            <a:pPr marL="137160" indent="0" algn="ctr">
              <a:buNone/>
            </a:pPr>
            <a:r>
              <a:rPr lang="en-US" sz="4300" dirty="0"/>
              <a:t>9. Partners </a:t>
            </a:r>
            <a:r>
              <a:rPr lang="en-US" sz="4300" dirty="0">
                <a:solidFill>
                  <a:srgbClr val="FFFF00"/>
                </a:solidFill>
              </a:rPr>
              <a:t>share the credit </a:t>
            </a:r>
            <a:r>
              <a:rPr lang="en-US" sz="4300" dirty="0"/>
              <a:t>for the partnership's accomplishments.</a:t>
            </a:r>
          </a:p>
          <a:p>
            <a:pPr marL="137160" indent="0" algn="ctr">
              <a:buNone/>
            </a:pPr>
            <a:endParaRPr lang="en-US" sz="4300" dirty="0"/>
          </a:p>
          <a:p>
            <a:pPr marL="137160" indent="0" algn="ctr">
              <a:buNone/>
            </a:pPr>
            <a:r>
              <a:rPr lang="en-US" sz="4300" dirty="0"/>
              <a:t>10. Partnerships take </a:t>
            </a:r>
            <a:r>
              <a:rPr lang="en-US" sz="4300" dirty="0">
                <a:solidFill>
                  <a:srgbClr val="FFFF00"/>
                </a:solidFill>
              </a:rPr>
              <a:t>time</a:t>
            </a:r>
            <a:r>
              <a:rPr lang="en-US" sz="4300" dirty="0"/>
              <a:t> to develop and evolve over time.</a:t>
            </a:r>
          </a:p>
          <a:p>
            <a:pPr algn="ctr"/>
            <a:endParaRPr lang="en-US" dirty="0"/>
          </a:p>
        </p:txBody>
      </p:sp>
    </p:spTree>
    <p:extLst>
      <p:ext uri="{BB962C8B-B14F-4D97-AF65-F5344CB8AC3E}">
        <p14:creationId xmlns:p14="http://schemas.microsoft.com/office/powerpoint/2010/main" val="2704488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2" y="274638"/>
            <a:ext cx="9859818" cy="639762"/>
          </a:xfrm>
        </p:spPr>
        <p:txBody>
          <a:bodyPr>
            <a:normAutofit fontScale="90000"/>
          </a:bodyPr>
          <a:lstStyle/>
          <a:p>
            <a:r>
              <a:rPr lang="en-US" dirty="0" smtClean="0"/>
              <a:t>Hugh </a:t>
            </a:r>
            <a:r>
              <a:rPr lang="en-US" dirty="0" err="1" smtClean="0"/>
              <a:t>Sockett’s</a:t>
            </a:r>
            <a:r>
              <a:rPr lang="en-US" dirty="0" smtClean="0"/>
              <a:t> 4 Stages of Partnerships</a:t>
            </a:r>
            <a:endParaRPr lang="en-US" dirty="0"/>
          </a:p>
        </p:txBody>
      </p:sp>
      <p:sp>
        <p:nvSpPr>
          <p:cNvPr id="3" name="Content Placeholder 2"/>
          <p:cNvSpPr>
            <a:spLocks noGrp="1"/>
          </p:cNvSpPr>
          <p:nvPr>
            <p:ph idx="1"/>
          </p:nvPr>
        </p:nvSpPr>
        <p:spPr>
          <a:xfrm>
            <a:off x="1600200" y="1219201"/>
            <a:ext cx="8610600" cy="2819399"/>
          </a:xfrm>
        </p:spPr>
        <p:txBody>
          <a:bodyPr>
            <a:normAutofit/>
          </a:bodyPr>
          <a:lstStyle/>
          <a:p>
            <a:pPr marL="514350" indent="-514350">
              <a:buAutoNum type="arabicPeriod"/>
            </a:pPr>
            <a:r>
              <a:rPr lang="en-US" dirty="0" smtClean="0"/>
              <a:t>Service</a:t>
            </a:r>
          </a:p>
          <a:p>
            <a:pPr marL="514350" indent="-514350">
              <a:buAutoNum type="arabicPeriod"/>
            </a:pPr>
            <a:r>
              <a:rPr lang="en-US" dirty="0" smtClean="0"/>
              <a:t>Exchange</a:t>
            </a:r>
          </a:p>
          <a:p>
            <a:pPr marL="514350" indent="-514350">
              <a:buAutoNum type="arabicPeriod"/>
            </a:pPr>
            <a:r>
              <a:rPr lang="en-US" dirty="0" smtClean="0"/>
              <a:t>Cooperative</a:t>
            </a:r>
          </a:p>
          <a:p>
            <a:pPr marL="514350" indent="-514350">
              <a:buAutoNum type="arabicPeriod"/>
            </a:pPr>
            <a:r>
              <a:rPr lang="en-US" dirty="0" smtClean="0"/>
              <a:t>Systemic/Transformative</a:t>
            </a:r>
          </a:p>
          <a:p>
            <a:pPr marL="514350" indent="-514350">
              <a:buNone/>
            </a:pPr>
            <a:r>
              <a:rPr lang="en-US" dirty="0" smtClean="0"/>
              <a:t>---------------------------------------------------------------</a:t>
            </a:r>
            <a:endParaRPr lang="en-US" dirty="0"/>
          </a:p>
        </p:txBody>
      </p:sp>
      <p:sp>
        <p:nvSpPr>
          <p:cNvPr id="4" name="TextBox 3"/>
          <p:cNvSpPr txBox="1"/>
          <p:nvPr/>
        </p:nvSpPr>
        <p:spPr>
          <a:xfrm>
            <a:off x="1600200" y="3657600"/>
            <a:ext cx="8839200" cy="2308324"/>
          </a:xfrm>
          <a:prstGeom prst="rect">
            <a:avLst/>
          </a:prstGeom>
          <a:noFill/>
        </p:spPr>
        <p:txBody>
          <a:bodyPr wrap="square" rtlCol="0">
            <a:spAutoFit/>
          </a:bodyPr>
          <a:lstStyle/>
          <a:p>
            <a:r>
              <a:rPr lang="en-US" sz="2800" dirty="0"/>
              <a:t>Hollander  &amp; Dolgon 3 Levels of Partnerships</a:t>
            </a:r>
          </a:p>
          <a:p>
            <a:endParaRPr lang="en-US" sz="3200" dirty="0"/>
          </a:p>
          <a:p>
            <a:pPr marL="342900" indent="-342900">
              <a:buAutoNum type="arabicPeriod"/>
            </a:pPr>
            <a:r>
              <a:rPr lang="en-US" sz="2800" dirty="0"/>
              <a:t>Immediate or Transactional Projects</a:t>
            </a:r>
          </a:p>
          <a:p>
            <a:pPr marL="342900" indent="-342900">
              <a:buAutoNum type="arabicPeriod"/>
            </a:pPr>
            <a:r>
              <a:rPr lang="en-US" sz="2800" dirty="0"/>
              <a:t>Sustainable Relationship</a:t>
            </a:r>
          </a:p>
          <a:p>
            <a:pPr marL="342900" indent="-342900">
              <a:buAutoNum type="arabicPeriod"/>
            </a:pPr>
            <a:r>
              <a:rPr lang="en-US" sz="2800" dirty="0"/>
              <a:t>Transformative Strategies</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1371600"/>
            <a:ext cx="2305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1251" y="4811762"/>
            <a:ext cx="246856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957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143000"/>
            <a:ext cx="8839200" cy="5334000"/>
          </a:xfrm>
        </p:spPr>
        <p:txBody>
          <a:bodyPr>
            <a:normAutofit/>
          </a:bodyPr>
          <a:lstStyle/>
          <a:p>
            <a:pPr marL="137160" indent="0">
              <a:buNone/>
            </a:pPr>
            <a:endParaRPr lang="en-US" sz="1800" dirty="0"/>
          </a:p>
          <a:p>
            <a:pPr marL="137160" indent="0">
              <a:buNone/>
            </a:pPr>
            <a:endParaRPr lang="en-US" sz="1800" dirty="0"/>
          </a:p>
          <a:p>
            <a:pPr marL="137160" indent="0">
              <a:buNone/>
            </a:pPr>
            <a:r>
              <a:rPr lang="en-US" dirty="0" smtClean="0"/>
              <a:t> </a:t>
            </a:r>
            <a:endParaRPr lang="en-US" dirty="0"/>
          </a:p>
        </p:txBody>
      </p:sp>
      <p:pic>
        <p:nvPicPr>
          <p:cNvPr id="3074" name="Picture 2"/>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0200" y="228600"/>
            <a:ext cx="891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37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a:t>
            </a:r>
            <a:endParaRPr lang="en-US" dirty="0"/>
          </a:p>
        </p:txBody>
      </p:sp>
      <p:sp>
        <p:nvSpPr>
          <p:cNvPr id="3" name="Content Placeholder 2"/>
          <p:cNvSpPr>
            <a:spLocks noGrp="1"/>
          </p:cNvSpPr>
          <p:nvPr>
            <p:ph sz="quarter" idx="13"/>
          </p:nvPr>
        </p:nvSpPr>
        <p:spPr>
          <a:xfrm>
            <a:off x="923636" y="1930400"/>
            <a:ext cx="9217891" cy="4344786"/>
          </a:xfrm>
        </p:spPr>
        <p:txBody>
          <a:bodyPr/>
          <a:lstStyle/>
          <a:p>
            <a:endParaRPr lang="en-US" dirty="0" smtClean="0"/>
          </a:p>
          <a:p>
            <a:endParaRPr lang="en-US" dirty="0"/>
          </a:p>
          <a:p>
            <a:endParaRPr lang="en-US" sz="2800" dirty="0" smtClean="0"/>
          </a:p>
          <a:p>
            <a:pPr marL="0" indent="0">
              <a:buNone/>
            </a:pPr>
            <a:r>
              <a:rPr lang="en-US" sz="2800" dirty="0" smtClean="0"/>
              <a:t>Please </a:t>
            </a:r>
            <a:r>
              <a:rPr lang="en-US" sz="2800" dirty="0" smtClean="0"/>
              <a:t>take a few minutes to write down—to the best of your memory and ability—why you became a teacher/professor/scholar?</a:t>
            </a:r>
          </a:p>
          <a:p>
            <a:pPr marL="0" indent="0">
              <a:buNone/>
            </a:pPr>
            <a:endParaRPr lang="en-US" dirty="0" smtClean="0"/>
          </a:p>
          <a:p>
            <a:endParaRPr lang="en-US" dirty="0"/>
          </a:p>
          <a:p>
            <a:endParaRPr lang="en-US" dirty="0" smtClean="0"/>
          </a:p>
        </p:txBody>
      </p:sp>
    </p:spTree>
    <p:extLst>
      <p:ext uri="{BB962C8B-B14F-4D97-AF65-F5344CB8AC3E}">
        <p14:creationId xmlns:p14="http://schemas.microsoft.com/office/powerpoint/2010/main" val="35342587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for Students</a:t>
            </a:r>
            <a:endParaRPr lang="en-US" dirty="0"/>
          </a:p>
        </p:txBody>
      </p:sp>
      <p:sp>
        <p:nvSpPr>
          <p:cNvPr id="3" name="Content Placeholder 2"/>
          <p:cNvSpPr>
            <a:spLocks noGrp="1"/>
          </p:cNvSpPr>
          <p:nvPr>
            <p:ph idx="1"/>
          </p:nvPr>
        </p:nvSpPr>
        <p:spPr>
          <a:xfrm>
            <a:off x="2209800" y="1807362"/>
            <a:ext cx="8001000" cy="4051437"/>
          </a:xfrm>
        </p:spPr>
        <p:txBody>
          <a:bodyPr/>
          <a:lstStyle/>
          <a:p>
            <a:r>
              <a:rPr lang="en-US" dirty="0"/>
              <a:t>1. Explanation of CBL Component</a:t>
            </a:r>
          </a:p>
          <a:p>
            <a:r>
              <a:rPr lang="en-US" dirty="0"/>
              <a:t>2. Diversity and Community Training</a:t>
            </a:r>
          </a:p>
          <a:p>
            <a:r>
              <a:rPr lang="en-US" dirty="0"/>
              <a:t>3. Research or Methods Training (interviews, obs., etc.)</a:t>
            </a:r>
          </a:p>
          <a:p>
            <a:r>
              <a:rPr lang="en-US" dirty="0"/>
              <a:t>4. Journaling</a:t>
            </a:r>
          </a:p>
          <a:p>
            <a:r>
              <a:rPr lang="en-US" dirty="0"/>
              <a:t>5. “Tips” sheet from appropriate support offices</a:t>
            </a:r>
          </a:p>
          <a:p>
            <a:r>
              <a:rPr lang="en-US" dirty="0"/>
              <a:t>6. Risks or liability (community engagement office?)</a:t>
            </a:r>
          </a:p>
          <a:p>
            <a:endParaRPr lang="en-US" dirty="0" smtClean="0"/>
          </a:p>
          <a:p>
            <a:endParaRPr lang="en-US" dirty="0"/>
          </a:p>
        </p:txBody>
      </p:sp>
    </p:spTree>
    <p:extLst>
      <p:ext uri="{BB962C8B-B14F-4D97-AF65-F5344CB8AC3E}">
        <p14:creationId xmlns:p14="http://schemas.microsoft.com/office/powerpoint/2010/main" val="1516659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a:t>
            </a:r>
            <a:endParaRPr lang="en-US" dirty="0"/>
          </a:p>
        </p:txBody>
      </p:sp>
      <p:sp>
        <p:nvSpPr>
          <p:cNvPr id="3" name="Content Placeholder 2"/>
          <p:cNvSpPr>
            <a:spLocks noGrp="1"/>
          </p:cNvSpPr>
          <p:nvPr>
            <p:ph idx="1"/>
          </p:nvPr>
        </p:nvSpPr>
        <p:spPr>
          <a:xfrm>
            <a:off x="2514601" y="1981201"/>
            <a:ext cx="7448757" cy="4441039"/>
          </a:xfrm>
        </p:spPr>
        <p:txBody>
          <a:bodyPr/>
          <a:lstStyle/>
          <a:p>
            <a:r>
              <a:rPr lang="en-US" dirty="0" smtClean="0"/>
              <a:t>1. Initial Class Meeting with Partners</a:t>
            </a:r>
          </a:p>
          <a:p>
            <a:r>
              <a:rPr lang="en-US" dirty="0" smtClean="0"/>
              <a:t>2. </a:t>
            </a:r>
            <a:r>
              <a:rPr lang="en-US" dirty="0" smtClean="0"/>
              <a:t>Bringing </a:t>
            </a:r>
            <a:r>
              <a:rPr lang="en-US" dirty="0" smtClean="0"/>
              <a:t>Students into the Field</a:t>
            </a:r>
          </a:p>
          <a:p>
            <a:r>
              <a:rPr lang="en-US" dirty="0" smtClean="0"/>
              <a:t>3. Conducting Research and/or Service</a:t>
            </a:r>
          </a:p>
          <a:p>
            <a:r>
              <a:rPr lang="en-US" dirty="0" smtClean="0"/>
              <a:t>4. Documentations, Reflection and Analysis (journals, etc.)</a:t>
            </a:r>
          </a:p>
          <a:p>
            <a:r>
              <a:rPr lang="en-US" dirty="0" smtClean="0"/>
              <a:t>4. Encourage Conversations</a:t>
            </a:r>
          </a:p>
          <a:p>
            <a:pPr lvl="1"/>
            <a:r>
              <a:rPr lang="en-US" dirty="0"/>
              <a:t>A) partners</a:t>
            </a:r>
          </a:p>
          <a:p>
            <a:pPr lvl="1"/>
            <a:r>
              <a:rPr lang="en-US" dirty="0"/>
              <a:t>B) residents</a:t>
            </a:r>
          </a:p>
          <a:p>
            <a:pPr lvl="1"/>
            <a:r>
              <a:rPr lang="en-US" dirty="0"/>
              <a:t>C) clients</a:t>
            </a:r>
          </a:p>
          <a:p>
            <a:pPr lvl="1"/>
            <a:r>
              <a:rPr lang="en-US" dirty="0"/>
              <a:t>D) among themselves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4045440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686800" cy="1143000"/>
          </a:xfrm>
          <a:solidFill>
            <a:schemeClr val="accent3"/>
          </a:solidFill>
        </p:spPr>
        <p:txBody>
          <a:bodyPr/>
          <a:lstStyle/>
          <a:p>
            <a:r>
              <a:rPr lang="en-US" dirty="0" smtClean="0"/>
              <a:t>Reflection</a:t>
            </a:r>
            <a:endParaRPr lang="en-US" dirty="0"/>
          </a:p>
        </p:txBody>
      </p:sp>
      <p:sp>
        <p:nvSpPr>
          <p:cNvPr id="3" name="Content Placeholder 2"/>
          <p:cNvSpPr>
            <a:spLocks noGrp="1"/>
          </p:cNvSpPr>
          <p:nvPr>
            <p:ph idx="1"/>
          </p:nvPr>
        </p:nvSpPr>
        <p:spPr>
          <a:xfrm>
            <a:off x="1676400" y="1371600"/>
            <a:ext cx="8686800" cy="5334000"/>
          </a:xfrm>
          <a:solidFill>
            <a:schemeClr val="accent3"/>
          </a:solidFill>
        </p:spPr>
        <p:txBody>
          <a:bodyPr>
            <a:normAutofit fontScale="92500" lnSpcReduction="10000"/>
          </a:bodyPr>
          <a:lstStyle/>
          <a:p>
            <a:pPr marL="137160" indent="0">
              <a:buNone/>
            </a:pPr>
            <a:endParaRPr lang="en-US" sz="2200" dirty="0"/>
          </a:p>
          <a:p>
            <a:pPr marL="137160" indent="0">
              <a:buNone/>
            </a:pPr>
            <a:endParaRPr lang="en-US" sz="2200" dirty="0"/>
          </a:p>
          <a:p>
            <a:pPr marL="137160" indent="0">
              <a:buNone/>
            </a:pPr>
            <a:endParaRPr lang="en-US" sz="2200" dirty="0"/>
          </a:p>
          <a:p>
            <a:pPr marL="137160" indent="0">
              <a:buNone/>
            </a:pPr>
            <a:r>
              <a:rPr lang="en-US" sz="2200" dirty="0"/>
              <a:t>*Begin Process of Reflection in Class</a:t>
            </a:r>
          </a:p>
          <a:p>
            <a:pPr marL="137160" indent="0">
              <a:buNone/>
            </a:pPr>
            <a:endParaRPr lang="en-US" sz="2200" dirty="0"/>
          </a:p>
          <a:p>
            <a:pPr marL="137160" indent="0">
              <a:buNone/>
            </a:pPr>
            <a:r>
              <a:rPr lang="en-US" sz="2200" dirty="0"/>
              <a:t>*Discuss Reflection and Action as </a:t>
            </a:r>
          </a:p>
          <a:p>
            <a:pPr marL="137160" indent="0">
              <a:buNone/>
            </a:pPr>
            <a:r>
              <a:rPr lang="en-US" sz="2200" dirty="0"/>
              <a:t>ongoing process and the dynamic of </a:t>
            </a:r>
            <a:r>
              <a:rPr lang="en-US" sz="2200" i="1" dirty="0"/>
              <a:t>Praxis</a:t>
            </a:r>
          </a:p>
          <a:p>
            <a:pPr marL="137160" indent="0">
              <a:buNone/>
            </a:pPr>
            <a:endParaRPr lang="en-US" sz="2200" i="1" dirty="0"/>
          </a:p>
          <a:p>
            <a:pPr marL="137160" indent="0">
              <a:buNone/>
            </a:pPr>
            <a:r>
              <a:rPr lang="en-US" sz="2200" i="1" dirty="0"/>
              <a:t>*</a:t>
            </a:r>
            <a:r>
              <a:rPr lang="en-US" sz="2200" dirty="0"/>
              <a:t>Consider ways to integrate partner </a:t>
            </a:r>
          </a:p>
          <a:p>
            <a:pPr marL="137160" indent="0">
              <a:buNone/>
            </a:pPr>
            <a:r>
              <a:rPr lang="en-US" sz="2200" dirty="0"/>
              <a:t>into reflective process</a:t>
            </a:r>
          </a:p>
          <a:p>
            <a:pPr marL="137160" indent="0">
              <a:buNone/>
            </a:pPr>
            <a:endParaRPr lang="en-US" sz="2200" dirty="0"/>
          </a:p>
          <a:p>
            <a:pPr marL="137160" indent="0">
              <a:buNone/>
            </a:pPr>
            <a:r>
              <a:rPr lang="en-US" sz="2200" dirty="0"/>
              <a:t>*Early Data on Learning Outcomes suggests more often and more substantive reflection the stronger the outcomes</a:t>
            </a:r>
          </a:p>
        </p:txBody>
      </p:sp>
      <p:pic>
        <p:nvPicPr>
          <p:cNvPr id="6147" name="Picture 3"/>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495801" y="533400"/>
            <a:ext cx="2487613"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345" y="1690255"/>
            <a:ext cx="2653367" cy="387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6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686800" cy="1249362"/>
          </a:xfrm>
          <a:solidFill>
            <a:schemeClr val="accent3"/>
          </a:solidFill>
        </p:spPr>
        <p:txBody>
          <a:bodyPr/>
          <a:lstStyle/>
          <a:p>
            <a:r>
              <a:rPr lang="en-US" dirty="0" smtClean="0"/>
              <a:t>Evaluation</a:t>
            </a:r>
            <a:endParaRPr lang="en-US" dirty="0"/>
          </a:p>
        </p:txBody>
      </p:sp>
      <p:sp>
        <p:nvSpPr>
          <p:cNvPr id="4" name="Content Placeholder 3"/>
          <p:cNvSpPr>
            <a:spLocks noGrp="1"/>
          </p:cNvSpPr>
          <p:nvPr>
            <p:ph idx="1"/>
          </p:nvPr>
        </p:nvSpPr>
        <p:spPr>
          <a:xfrm>
            <a:off x="1676400" y="1371600"/>
            <a:ext cx="8686800" cy="5334000"/>
          </a:xfrm>
          <a:solidFill>
            <a:schemeClr val="accent3"/>
          </a:solidFill>
        </p:spPr>
        <p:txBody>
          <a:bodyPr>
            <a:normAutofit lnSpcReduction="10000"/>
          </a:bodyPr>
          <a:lstStyle/>
          <a:p>
            <a:pPr marL="137160" indent="0">
              <a:buNone/>
            </a:pPr>
            <a:endParaRPr lang="en-US" dirty="0" smtClean="0"/>
          </a:p>
          <a:p>
            <a:pPr marL="137160" indent="0">
              <a:buNone/>
            </a:pPr>
            <a:endParaRPr lang="en-US" dirty="0"/>
          </a:p>
          <a:p>
            <a:pPr marL="137160" indent="0">
              <a:buNone/>
            </a:pPr>
            <a:endParaRPr lang="en-US" dirty="0" smtClean="0"/>
          </a:p>
          <a:p>
            <a:pPr marL="137160" indent="0">
              <a:buNone/>
            </a:pPr>
            <a:endParaRPr lang="en-US" dirty="0" smtClean="0"/>
          </a:p>
          <a:p>
            <a:pPr marL="137160" indent="0">
              <a:buNone/>
            </a:pPr>
            <a:endParaRPr lang="en-US" dirty="0" smtClean="0"/>
          </a:p>
          <a:p>
            <a:pPr marL="137160" indent="0">
              <a:buNone/>
            </a:pPr>
            <a:endParaRPr lang="en-US" dirty="0"/>
          </a:p>
          <a:p>
            <a:pPr marL="137160" indent="0">
              <a:buNone/>
            </a:pPr>
            <a:endParaRPr lang="en-US" dirty="0" smtClean="0"/>
          </a:p>
          <a:p>
            <a:pPr marL="137160" indent="0">
              <a:buNone/>
            </a:pPr>
            <a:endParaRPr lang="en-US" dirty="0" smtClean="0"/>
          </a:p>
          <a:p>
            <a:pPr marL="137160" indent="0">
              <a:buNone/>
            </a:pPr>
            <a:r>
              <a:rPr lang="en-US" dirty="0" smtClean="0"/>
              <a:t>Learning Outcomes &amp; Community Impact</a:t>
            </a:r>
          </a:p>
          <a:p>
            <a:pPr lvl="1">
              <a:buFont typeface="Arial" pitchFamily="34" charset="0"/>
              <a:buChar char="•"/>
            </a:pPr>
            <a:r>
              <a:rPr lang="en-US" dirty="0"/>
              <a:t>Standard Measures—qualitative &amp; quantitative</a:t>
            </a:r>
          </a:p>
          <a:p>
            <a:pPr lvl="1">
              <a:buFont typeface="Arial" pitchFamily="34" charset="0"/>
              <a:buChar char="•"/>
            </a:pPr>
            <a:r>
              <a:rPr lang="en-US" dirty="0"/>
              <a:t>New means for measuring local impact</a:t>
            </a:r>
          </a:p>
          <a:p>
            <a:pPr lvl="1">
              <a:buFont typeface="Arial" pitchFamily="34" charset="0"/>
              <a:buChar char="•"/>
            </a:pPr>
            <a:r>
              <a:rPr lang="en-US" dirty="0"/>
              <a:t>Unheard Voices and unethical data</a:t>
            </a:r>
          </a:p>
          <a:p>
            <a:pPr lvl="1">
              <a:buFont typeface="Arial" pitchFamily="34" charset="0"/>
              <a:buChar char="•"/>
            </a:pPr>
            <a:r>
              <a:rPr lang="en-US" dirty="0"/>
              <a:t>All Players should be heard who have stake in the projects and the assessment—returning to original principles of Bob </a:t>
            </a:r>
            <a:r>
              <a:rPr lang="en-US" dirty="0" err="1"/>
              <a:t>Sigmon</a:t>
            </a:r>
            <a:r>
              <a:rPr lang="en-US" dirty="0"/>
              <a:t>.</a:t>
            </a:r>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p:txBody>
      </p:sp>
      <p:pic>
        <p:nvPicPr>
          <p:cNvPr id="5" name="rg_hi" descr="http://t3.gstatic.com/images?q=tbn:ANd9GcQJe3x_Jl8bJLYQcJL0vT2R2_xEbshVRkFXOKD39eurll4AiV_c">
            <a:hlinkClick r:id="rId2"/>
          </p:cNvPr>
          <p:cNvPicPr/>
          <p:nvPr/>
        </p:nvPicPr>
        <p:blipFill>
          <a:blip r:embed="rId3" cstate="print"/>
          <a:srcRect/>
          <a:stretch>
            <a:fillRect/>
          </a:stretch>
        </p:blipFill>
        <p:spPr bwMode="auto">
          <a:xfrm>
            <a:off x="4191000" y="1447800"/>
            <a:ext cx="3962400" cy="2209800"/>
          </a:xfrm>
          <a:prstGeom prst="rect">
            <a:avLst/>
          </a:prstGeom>
          <a:noFill/>
          <a:ln w="9525">
            <a:noFill/>
            <a:miter lim="800000"/>
            <a:headEnd/>
            <a:tailEnd/>
          </a:ln>
        </p:spPr>
      </p:pic>
    </p:spTree>
    <p:extLst>
      <p:ext uri="{BB962C8B-B14F-4D97-AF65-F5344CB8AC3E}">
        <p14:creationId xmlns:p14="http://schemas.microsoft.com/office/powerpoint/2010/main" val="66926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152401"/>
            <a:ext cx="7125113" cy="838200"/>
          </a:xfrm>
        </p:spPr>
        <p:txBody>
          <a:bodyPr/>
          <a:lstStyle/>
          <a:p>
            <a:pPr algn="ctr"/>
            <a:r>
              <a:rPr lang="en-US" dirty="0" smtClean="0"/>
              <a:t>Course examples</a:t>
            </a:r>
            <a:endParaRPr lang="en-US" dirty="0"/>
          </a:p>
        </p:txBody>
      </p:sp>
      <p:sp>
        <p:nvSpPr>
          <p:cNvPr id="3" name="Content Placeholder 2"/>
          <p:cNvSpPr>
            <a:spLocks noGrp="1"/>
          </p:cNvSpPr>
          <p:nvPr>
            <p:ph idx="1"/>
          </p:nvPr>
        </p:nvSpPr>
        <p:spPr>
          <a:xfrm>
            <a:off x="1752600" y="1600200"/>
            <a:ext cx="8534400" cy="4724400"/>
          </a:xfrm>
        </p:spPr>
        <p:txBody>
          <a:bodyPr>
            <a:normAutofit/>
          </a:bodyPr>
          <a:lstStyle/>
          <a:p>
            <a:r>
              <a:rPr lang="en-US" sz="2200" b="1" dirty="0">
                <a:solidFill>
                  <a:srgbClr val="FFFF00"/>
                </a:solidFill>
              </a:rPr>
              <a:t>Humanities</a:t>
            </a:r>
            <a:r>
              <a:rPr lang="en-US" sz="2200" dirty="0"/>
              <a:t>—History and Public Arts:  </a:t>
            </a:r>
            <a:r>
              <a:rPr lang="en-US" sz="2200" dirty="0" err="1"/>
              <a:t>Stonehill</a:t>
            </a:r>
            <a:r>
              <a:rPr lang="en-US" sz="2200" dirty="0"/>
              <a:t> College and Brockton’s Cape Verdean Association</a:t>
            </a:r>
          </a:p>
          <a:p>
            <a:endParaRPr lang="en-US" sz="2200" dirty="0"/>
          </a:p>
          <a:p>
            <a:r>
              <a:rPr lang="en-US" sz="2200" b="1" dirty="0">
                <a:solidFill>
                  <a:srgbClr val="FFFF00"/>
                </a:solidFill>
              </a:rPr>
              <a:t>Social Sciences</a:t>
            </a:r>
            <a:r>
              <a:rPr lang="en-US" sz="2200" b="1" dirty="0"/>
              <a:t>—</a:t>
            </a:r>
            <a:r>
              <a:rPr lang="en-US" sz="2200" dirty="0"/>
              <a:t>Research</a:t>
            </a:r>
            <a:r>
              <a:rPr lang="en-US" sz="2200" b="1" dirty="0"/>
              <a:t> </a:t>
            </a:r>
            <a:r>
              <a:rPr lang="en-US" sz="2200" dirty="0"/>
              <a:t>Methods: </a:t>
            </a:r>
            <a:r>
              <a:rPr lang="en-US" sz="2200" dirty="0" err="1"/>
              <a:t>Stonehill</a:t>
            </a:r>
            <a:r>
              <a:rPr lang="en-US" sz="2200" dirty="0"/>
              <a:t> College and The Community Connections of </a:t>
            </a:r>
            <a:r>
              <a:rPr lang="en-US" sz="2200" dirty="0" smtClean="0"/>
              <a:t>Brockton </a:t>
            </a:r>
            <a:endParaRPr lang="en-US" sz="2200" dirty="0"/>
          </a:p>
          <a:p>
            <a:endParaRPr lang="en-US" sz="2200" dirty="0"/>
          </a:p>
          <a:p>
            <a:r>
              <a:rPr lang="en-US" sz="2200" b="1" dirty="0">
                <a:solidFill>
                  <a:srgbClr val="FFFF00"/>
                </a:solidFill>
              </a:rPr>
              <a:t>Natural Sciences</a:t>
            </a:r>
            <a:r>
              <a:rPr lang="en-US" sz="2200" dirty="0"/>
              <a:t>—Plant Biology: </a:t>
            </a:r>
            <a:r>
              <a:rPr lang="en-US" sz="2200" dirty="0" err="1"/>
              <a:t>Stonehill</a:t>
            </a:r>
            <a:r>
              <a:rPr lang="en-US" sz="2200" dirty="0"/>
              <a:t> College and Community </a:t>
            </a:r>
            <a:r>
              <a:rPr lang="en-US" sz="2200" dirty="0" smtClean="0"/>
              <a:t>Gardens; neuropsychology—</a:t>
            </a:r>
            <a:r>
              <a:rPr lang="en-US" sz="2200" dirty="0" err="1" smtClean="0"/>
              <a:t>HOPe</a:t>
            </a:r>
            <a:r>
              <a:rPr lang="en-US" sz="2200" dirty="0" smtClean="0"/>
              <a:t> House</a:t>
            </a:r>
            <a:endParaRPr lang="en-US" sz="2200" dirty="0"/>
          </a:p>
          <a:p>
            <a:endParaRPr lang="en-US" sz="2200" dirty="0"/>
          </a:p>
          <a:p>
            <a:r>
              <a:rPr lang="en-US" sz="2200" b="1" dirty="0">
                <a:solidFill>
                  <a:srgbClr val="FFFF00"/>
                </a:solidFill>
              </a:rPr>
              <a:t>Professional</a:t>
            </a:r>
            <a:r>
              <a:rPr lang="en-US" sz="2200" dirty="0"/>
              <a:t> </a:t>
            </a:r>
            <a:r>
              <a:rPr lang="en-US" sz="2200" b="1" dirty="0">
                <a:solidFill>
                  <a:srgbClr val="FFFF00"/>
                </a:solidFill>
              </a:rPr>
              <a:t>Division</a:t>
            </a:r>
            <a:r>
              <a:rPr lang="en-US" sz="2200" dirty="0"/>
              <a:t>—Marketing: </a:t>
            </a:r>
            <a:r>
              <a:rPr lang="en-US" sz="2200" dirty="0" err="1"/>
              <a:t>Stonehill</a:t>
            </a:r>
            <a:r>
              <a:rPr lang="en-US" sz="2200" dirty="0"/>
              <a:t> College and Burrito Wraps</a:t>
            </a:r>
          </a:p>
          <a:p>
            <a:endParaRPr lang="en-US" dirty="0" smtClean="0"/>
          </a:p>
          <a:p>
            <a:endParaRPr lang="en-US" dirty="0"/>
          </a:p>
        </p:txBody>
      </p:sp>
    </p:spTree>
    <p:extLst>
      <p:ext uri="{BB962C8B-B14F-4D97-AF65-F5344CB8AC3E}">
        <p14:creationId xmlns:p14="http://schemas.microsoft.com/office/powerpoint/2010/main" val="3086121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090" y="152400"/>
            <a:ext cx="7622309" cy="563562"/>
          </a:xfrm>
        </p:spPr>
        <p:txBody>
          <a:bodyPr>
            <a:normAutofit fontScale="90000"/>
          </a:bodyPr>
          <a:lstStyle/>
          <a:p>
            <a:r>
              <a:rPr lang="en-US" dirty="0" smtClean="0"/>
              <a:t>Critical Engagement Map</a:t>
            </a:r>
            <a:endParaRPr lang="en-US" dirty="0"/>
          </a:p>
        </p:txBody>
      </p:sp>
      <p:sp>
        <p:nvSpPr>
          <p:cNvPr id="3" name="Content Placeholder 2"/>
          <p:cNvSpPr>
            <a:spLocks noGrp="1"/>
          </p:cNvSpPr>
          <p:nvPr>
            <p:ph idx="1"/>
          </p:nvPr>
        </p:nvSpPr>
        <p:spPr>
          <a:xfrm>
            <a:off x="905163" y="1066800"/>
            <a:ext cx="10751128" cy="5791200"/>
          </a:xfrm>
        </p:spPr>
        <p:txBody>
          <a:bodyPr>
            <a:normAutofit fontScale="85000" lnSpcReduction="20000"/>
          </a:bodyPr>
          <a:lstStyle/>
          <a:p>
            <a:pPr algn="ctr">
              <a:buNone/>
            </a:pPr>
            <a:r>
              <a:rPr lang="en-US" dirty="0" smtClean="0"/>
              <a:t>Community </a:t>
            </a:r>
            <a:r>
              <a:rPr lang="en-US" dirty="0" smtClean="0"/>
              <a:t>Organization</a:t>
            </a:r>
          </a:p>
          <a:p>
            <a:pPr algn="ctr">
              <a:buNone/>
            </a:pPr>
            <a:endParaRPr lang="en-US" dirty="0" smtClean="0"/>
          </a:p>
          <a:p>
            <a:pPr algn="ctr">
              <a:buNone/>
            </a:pPr>
            <a:r>
              <a:rPr lang="en-US" dirty="0" smtClean="0"/>
              <a:t>				       </a:t>
            </a:r>
            <a:endParaRPr lang="en-US" dirty="0"/>
          </a:p>
          <a:p>
            <a:pPr algn="ctr">
              <a:buNone/>
            </a:pPr>
            <a:endParaRPr lang="en-US" dirty="0" smtClean="0"/>
          </a:p>
          <a:p>
            <a:pPr algn="ctr">
              <a:buNone/>
            </a:pPr>
            <a:r>
              <a:rPr lang="en-US" dirty="0" smtClean="0"/>
              <a:t>		       		</a:t>
            </a:r>
            <a:r>
              <a:rPr lang="en-US" dirty="0" smtClean="0"/>
              <a:t>		</a:t>
            </a:r>
            <a:r>
              <a:rPr lang="en-US" sz="2500" dirty="0" smtClean="0">
                <a:solidFill>
                  <a:srgbClr val="C00000"/>
                </a:solidFill>
              </a:rPr>
              <a:t>     </a:t>
            </a:r>
            <a:r>
              <a:rPr lang="en-US" sz="2500" dirty="0" smtClean="0"/>
              <a:t>	</a:t>
            </a:r>
            <a:endParaRPr lang="en-US" sz="2500" dirty="0" smtClean="0">
              <a:solidFill>
                <a:srgbClr val="C00000"/>
              </a:solidFill>
            </a:endParaRPr>
          </a:p>
          <a:p>
            <a:pPr algn="ctr">
              <a:buNone/>
            </a:pPr>
            <a:endParaRPr lang="en-US" sz="2600" dirty="0">
              <a:solidFill>
                <a:srgbClr val="C00000"/>
              </a:solidFill>
            </a:endParaRPr>
          </a:p>
          <a:p>
            <a:pPr algn="ctr">
              <a:buNone/>
            </a:pPr>
            <a:r>
              <a:rPr lang="en-US" dirty="0" smtClean="0"/>
              <a:t> </a:t>
            </a:r>
          </a:p>
          <a:p>
            <a:pPr algn="ctr">
              <a:buNone/>
            </a:pPr>
            <a:r>
              <a:rPr lang="en-US" dirty="0" smtClean="0"/>
              <a:t> </a:t>
            </a:r>
          </a:p>
          <a:p>
            <a:pPr algn="ctr">
              <a:buNone/>
            </a:pPr>
            <a:r>
              <a:rPr lang="en-US" dirty="0" smtClean="0"/>
              <a:t>Community Goals				 	</a:t>
            </a:r>
            <a:r>
              <a:rPr lang="en-US" dirty="0" smtClean="0"/>
              <a:t>		    			                                        Higher Ed. Goals </a:t>
            </a:r>
            <a:r>
              <a:rPr lang="en-US" sz="2700" dirty="0">
                <a:solidFill>
                  <a:srgbClr val="C00000"/>
                </a:solidFill>
              </a:rPr>
              <a:t>		</a:t>
            </a:r>
            <a:r>
              <a:rPr lang="en-US" dirty="0" smtClean="0">
                <a:solidFill>
                  <a:srgbClr val="C00000"/>
                </a:solidFill>
              </a:rPr>
              <a:t>				</a:t>
            </a:r>
          </a:p>
          <a:p>
            <a:pPr algn="ctr">
              <a:buNone/>
            </a:pPr>
            <a:endParaRPr lang="en-US" dirty="0" smtClean="0"/>
          </a:p>
          <a:p>
            <a:pPr algn="ctr">
              <a:buNone/>
            </a:pPr>
            <a:endParaRPr lang="en-US" dirty="0"/>
          </a:p>
          <a:p>
            <a:pPr algn="ctr">
              <a:buNone/>
            </a:pPr>
            <a:r>
              <a:rPr lang="en-US" dirty="0" smtClean="0"/>
              <a:t>			</a:t>
            </a:r>
            <a:r>
              <a:rPr lang="en-US" dirty="0" smtClean="0"/>
              <a:t>						        </a:t>
            </a:r>
            <a:r>
              <a:rPr lang="en-US" dirty="0" smtClean="0"/>
              <a:t>						</a:t>
            </a:r>
          </a:p>
          <a:p>
            <a:pPr algn="ctr">
              <a:buNone/>
            </a:pPr>
            <a:r>
              <a:rPr lang="en-US" dirty="0" smtClean="0"/>
              <a:t>				      </a:t>
            </a:r>
          </a:p>
          <a:p>
            <a:pPr algn="ctr">
              <a:buNone/>
            </a:pPr>
            <a:r>
              <a:rPr lang="en-US" dirty="0" smtClean="0"/>
              <a:t>				   </a:t>
            </a:r>
          </a:p>
          <a:p>
            <a:pPr algn="ctr">
              <a:buNone/>
            </a:pPr>
            <a:r>
              <a:rPr lang="en-US" dirty="0" smtClean="0"/>
              <a:t>Campus </a:t>
            </a:r>
            <a:r>
              <a:rPr lang="en-US" dirty="0" smtClean="0"/>
              <a:t>Partnership</a:t>
            </a:r>
          </a:p>
          <a:p>
            <a:pPr>
              <a:buNone/>
            </a:pPr>
            <a:r>
              <a:rPr lang="en-US" dirty="0" smtClean="0"/>
              <a:t>			     	</a:t>
            </a:r>
            <a:endParaRPr lang="en-US" dirty="0">
              <a:solidFill>
                <a:srgbClr val="C00000"/>
              </a:solidFill>
            </a:endParaRPr>
          </a:p>
        </p:txBody>
      </p:sp>
    </p:spTree>
    <p:extLst>
      <p:ext uri="{BB962C8B-B14F-4D97-AF65-F5344CB8AC3E}">
        <p14:creationId xmlns:p14="http://schemas.microsoft.com/office/powerpoint/2010/main" val="1499018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794327" y="1200727"/>
            <a:ext cx="10381673" cy="5851237"/>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buFont typeface="Wingdings 3" charset="2"/>
              <a:buNone/>
            </a:pPr>
            <a:r>
              <a:rPr lang="en-US" dirty="0" smtClean="0"/>
              <a:t>Community Organization</a:t>
            </a:r>
          </a:p>
          <a:p>
            <a:pPr algn="ctr">
              <a:buFont typeface="Wingdings 3" charset="2"/>
              <a:buNone/>
            </a:pPr>
            <a:endParaRPr lang="en-US" dirty="0" smtClean="0"/>
          </a:p>
          <a:p>
            <a:pPr algn="ctr">
              <a:buFont typeface="Wingdings 3" charset="2"/>
              <a:buNone/>
            </a:pPr>
            <a:r>
              <a:rPr lang="en-US" dirty="0" smtClean="0"/>
              <a:t>				       </a:t>
            </a:r>
          </a:p>
          <a:p>
            <a:pPr algn="ctr">
              <a:buFont typeface="Wingdings 3" charset="2"/>
              <a:buNone/>
            </a:pPr>
            <a:endParaRPr lang="en-US" dirty="0" smtClean="0"/>
          </a:p>
          <a:p>
            <a:pPr algn="ctr">
              <a:buFont typeface="Wingdings 3" charset="2"/>
              <a:buNone/>
            </a:pPr>
            <a:r>
              <a:rPr lang="en-US" dirty="0" smtClean="0"/>
              <a:t>Strategies for Change		       					Services/Research</a:t>
            </a:r>
          </a:p>
          <a:p>
            <a:pPr algn="ctr">
              <a:buFont typeface="Wingdings 3" charset="2"/>
              <a:buNone/>
            </a:pPr>
            <a:r>
              <a:rPr lang="en-US" sz="2500" dirty="0" smtClean="0">
                <a:solidFill>
                  <a:srgbClr val="C00000"/>
                </a:solidFill>
              </a:rPr>
              <a:t>     </a:t>
            </a:r>
            <a:r>
              <a:rPr lang="en-US" sz="2500" dirty="0" smtClean="0"/>
              <a:t>	</a:t>
            </a:r>
            <a:endParaRPr lang="en-US" sz="2500" dirty="0" smtClean="0">
              <a:solidFill>
                <a:srgbClr val="C00000"/>
              </a:solidFill>
            </a:endParaRPr>
          </a:p>
          <a:p>
            <a:pPr algn="ctr">
              <a:buFont typeface="Wingdings 3" charset="2"/>
              <a:buNone/>
            </a:pPr>
            <a:endParaRPr lang="en-US" sz="2600" dirty="0" smtClean="0">
              <a:solidFill>
                <a:srgbClr val="C00000"/>
              </a:solidFill>
            </a:endParaRPr>
          </a:p>
          <a:p>
            <a:pPr algn="ctr">
              <a:buFont typeface="Wingdings 3" charset="2"/>
              <a:buNone/>
            </a:pPr>
            <a:r>
              <a:rPr lang="en-US" dirty="0" smtClean="0"/>
              <a:t> </a:t>
            </a:r>
          </a:p>
          <a:p>
            <a:pPr algn="ctr">
              <a:buFont typeface="Wingdings 3" charset="2"/>
              <a:buNone/>
            </a:pPr>
            <a:r>
              <a:rPr lang="en-US" dirty="0" smtClean="0"/>
              <a:t> </a:t>
            </a:r>
          </a:p>
          <a:p>
            <a:pPr algn="ctr">
              <a:buFont typeface="Wingdings 3" charset="2"/>
              <a:buNone/>
            </a:pPr>
            <a:r>
              <a:rPr lang="en-US" dirty="0" smtClean="0"/>
              <a:t>Community Goals				 			    			                                                  Higher Ed. Goals </a:t>
            </a:r>
            <a:r>
              <a:rPr lang="en-US" sz="2700" dirty="0" smtClean="0">
                <a:solidFill>
                  <a:srgbClr val="C00000"/>
                </a:solidFill>
              </a:rPr>
              <a:t>		</a:t>
            </a:r>
            <a:r>
              <a:rPr lang="en-US" dirty="0" smtClean="0">
                <a:solidFill>
                  <a:srgbClr val="C00000"/>
                </a:solidFill>
              </a:rPr>
              <a:t>				</a:t>
            </a:r>
          </a:p>
          <a:p>
            <a:pPr algn="ctr">
              <a:buFont typeface="Wingdings 3" charset="2"/>
              <a:buNone/>
            </a:pPr>
            <a:endParaRPr lang="en-US" dirty="0" smtClean="0"/>
          </a:p>
          <a:p>
            <a:pPr algn="ctr">
              <a:buFont typeface="Wingdings 3" charset="2"/>
              <a:buNone/>
            </a:pPr>
            <a:endParaRPr lang="en-US" dirty="0" smtClean="0"/>
          </a:p>
          <a:p>
            <a:pPr algn="ctr">
              <a:buFont typeface="Wingdings 3" charset="2"/>
              <a:buNone/>
            </a:pPr>
            <a:r>
              <a:rPr lang="en-US" i="1" dirty="0" smtClean="0"/>
              <a:t>               Curriculum</a:t>
            </a:r>
            <a:r>
              <a:rPr lang="en-US" dirty="0" smtClean="0"/>
              <a:t> 									        Project (Theory &amp; Method)</a:t>
            </a:r>
          </a:p>
          <a:p>
            <a:pPr algn="ctr">
              <a:buFont typeface="Wingdings 3" charset="2"/>
              <a:buNone/>
            </a:pPr>
            <a:r>
              <a:rPr lang="en-US" dirty="0" smtClean="0"/>
              <a:t>						</a:t>
            </a:r>
          </a:p>
          <a:p>
            <a:pPr algn="ctr">
              <a:buFont typeface="Wingdings 3" charset="2"/>
              <a:buNone/>
            </a:pPr>
            <a:r>
              <a:rPr lang="en-US" dirty="0" smtClean="0"/>
              <a:t>				      </a:t>
            </a:r>
          </a:p>
          <a:p>
            <a:pPr algn="ctr">
              <a:buFont typeface="Wingdings 3" charset="2"/>
              <a:buNone/>
            </a:pPr>
            <a:r>
              <a:rPr lang="en-US" dirty="0" smtClean="0"/>
              <a:t>				   </a:t>
            </a:r>
          </a:p>
          <a:p>
            <a:pPr algn="ctr">
              <a:buFont typeface="Wingdings 3" charset="2"/>
              <a:buNone/>
            </a:pPr>
            <a:r>
              <a:rPr lang="en-US" dirty="0" smtClean="0"/>
              <a:t>Campus Partnership</a:t>
            </a:r>
          </a:p>
          <a:p>
            <a:pPr>
              <a:buFont typeface="Wingdings 3" charset="2"/>
              <a:buNone/>
            </a:pPr>
            <a:r>
              <a:rPr lang="en-US" dirty="0" smtClean="0"/>
              <a:t>			     	</a:t>
            </a:r>
            <a:endParaRPr lang="en-US" dirty="0">
              <a:solidFill>
                <a:srgbClr val="C00000"/>
              </a:solidFill>
            </a:endParaRPr>
          </a:p>
        </p:txBody>
      </p:sp>
      <p:pic>
        <p:nvPicPr>
          <p:cNvPr id="5" name="Picture 4"/>
          <p:cNvPicPr>
            <a:picLocks noChangeAspect="1"/>
          </p:cNvPicPr>
          <p:nvPr/>
        </p:nvPicPr>
        <p:blipFill>
          <a:blip r:embed="rId2"/>
          <a:stretch>
            <a:fillRect/>
          </a:stretch>
        </p:blipFill>
        <p:spPr>
          <a:xfrm>
            <a:off x="2628422" y="0"/>
            <a:ext cx="7821846" cy="1018120"/>
          </a:xfrm>
          <a:prstGeom prst="rect">
            <a:avLst/>
          </a:prstGeom>
        </p:spPr>
      </p:pic>
    </p:spTree>
    <p:extLst>
      <p:ext uri="{BB962C8B-B14F-4D97-AF65-F5344CB8AC3E}">
        <p14:creationId xmlns:p14="http://schemas.microsoft.com/office/powerpoint/2010/main" val="142781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92"/>
            <a:ext cx="9404723" cy="978163"/>
          </a:xfrm>
        </p:spPr>
        <p:txBody>
          <a:bodyPr>
            <a:normAutofit/>
          </a:bodyPr>
          <a:lstStyle/>
          <a:p>
            <a:r>
              <a:rPr lang="en-US" sz="4800" dirty="0"/>
              <a:t>What is Social Justice?</a:t>
            </a:r>
          </a:p>
        </p:txBody>
      </p:sp>
      <p:sp>
        <p:nvSpPr>
          <p:cNvPr id="3" name="Content Placeholder 2"/>
          <p:cNvSpPr>
            <a:spLocks noGrp="1"/>
          </p:cNvSpPr>
          <p:nvPr>
            <p:ph sz="quarter" idx="13"/>
          </p:nvPr>
        </p:nvSpPr>
        <p:spPr>
          <a:xfrm>
            <a:off x="646110" y="1071418"/>
            <a:ext cx="10683311" cy="5085541"/>
          </a:xfrm>
          <a:prstGeom prst="rect">
            <a:avLst/>
          </a:prstGeom>
        </p:spPr>
        <p:txBody>
          <a:bodyPr/>
          <a:lstStyle/>
          <a:p>
            <a:pPr marL="137160" indent="0">
              <a:buNone/>
            </a:pPr>
            <a:r>
              <a:rPr lang="en-US" dirty="0" smtClean="0"/>
              <a:t>Take just a minute or two and write down your definition or description of what social responsibility and social justice are or should be. Make sure to distinguish between the two if you think it is important to distinguish</a:t>
            </a:r>
            <a:r>
              <a:rPr lang="en-US" dirty="0" smtClean="0"/>
              <a:t>. Report back</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4079" y="3030763"/>
            <a:ext cx="2493209" cy="258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111" y="3211139"/>
            <a:ext cx="2863779" cy="222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9782" y="2523990"/>
            <a:ext cx="3075709" cy="181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4627418"/>
            <a:ext cx="4313381" cy="211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173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837" y="5715000"/>
            <a:ext cx="6512511" cy="1143000"/>
          </a:xfrm>
        </p:spPr>
        <p:txBody>
          <a:bodyPr/>
          <a:lstStyle/>
          <a:p>
            <a:r>
              <a:rPr lang="en-US" dirty="0" smtClean="0"/>
              <a:t>Social Justice</a:t>
            </a:r>
            <a:endParaRPr lang="en-US" dirty="0"/>
          </a:p>
        </p:txBody>
      </p:sp>
      <p:sp>
        <p:nvSpPr>
          <p:cNvPr id="3" name="Content Placeholder 2"/>
          <p:cNvSpPr>
            <a:spLocks noGrp="1"/>
          </p:cNvSpPr>
          <p:nvPr>
            <p:ph sz="quarter" idx="13"/>
          </p:nvPr>
        </p:nvSpPr>
        <p:spPr>
          <a:xfrm>
            <a:off x="1311563" y="685800"/>
            <a:ext cx="9319491" cy="4486564"/>
          </a:xfrm>
        </p:spPr>
        <p:txBody>
          <a:bodyPr>
            <a:normAutofit fontScale="25000" lnSpcReduction="20000"/>
          </a:bodyPr>
          <a:lstStyle/>
          <a:p>
            <a:r>
              <a:rPr lang="en-US" sz="5600" dirty="0"/>
              <a:t>1.	The goal of social justice education is full and equal participation of all groups in a society that is mutually shaped to meet their needs. Social justice includes a vision of society that is equitable and all members are physically and psychologically safe and secure." Teaching for Diversity and Social Justice: A Sourcebook. </a:t>
            </a:r>
          </a:p>
          <a:p>
            <a:pPr marL="45720" indent="0">
              <a:buNone/>
            </a:pPr>
            <a:r>
              <a:rPr lang="en-US" sz="5600" dirty="0"/>
              <a:t>			Edited by </a:t>
            </a:r>
            <a:r>
              <a:rPr lang="en-US" sz="5600" dirty="0" err="1"/>
              <a:t>Maurianne</a:t>
            </a:r>
            <a:r>
              <a:rPr lang="en-US" sz="5600" dirty="0"/>
              <a:t> Adams, Lee Anne Bell, and Pat Griffin.</a:t>
            </a:r>
          </a:p>
          <a:p>
            <a:endParaRPr lang="en-US" sz="5600" dirty="0"/>
          </a:p>
          <a:p>
            <a:r>
              <a:rPr lang="en-US" sz="5600" dirty="0"/>
              <a:t>2.	“Concepts of “fairness” and “equality” as the key components… respondents focused on the distribution of resources and fairness in the way society treats people. The concept of equality was referred to almost as much as fairness and often in conjunction with it. Most common were references to equality of opportunity and equality of outcomes. </a:t>
            </a:r>
          </a:p>
          <a:p>
            <a:pPr marL="640080" lvl="2" indent="0">
              <a:buNone/>
            </a:pPr>
            <a:r>
              <a:rPr lang="en-US" sz="5600" dirty="0"/>
              <a:t>	Inquiry into the Future of Civil Society in the UK and Ireland, www.futuresforcivilsociety.org</a:t>
            </a:r>
          </a:p>
          <a:p>
            <a:endParaRPr lang="en-US" sz="5600" dirty="0"/>
          </a:p>
          <a:p>
            <a:r>
              <a:rPr lang="en-US" sz="5600" dirty="0"/>
              <a:t>3.	Social Justice is a set of principles and a process that govern humans’ behavior to one another and the natural world. Social justice is based on the premises that society is characterized by inequalities in resources and influence, and that individual and collective actions can and will transform society. Social justice promotes awareness of inequalities, action to redress inequalities, and ongoing habits of mind and actions that continue to redress inequalities. Social justice seeks transformation of society at global and local levels and the liberation of creation from every oppressive situation. </a:t>
            </a:r>
          </a:p>
          <a:p>
            <a:pPr marL="640080" lvl="2" indent="0">
              <a:buNone/>
            </a:pPr>
            <a:r>
              <a:rPr lang="en-US" sz="5600" dirty="0"/>
              <a:t>				Saint Mary’s College Bonner Foundation</a:t>
            </a:r>
          </a:p>
          <a:p>
            <a:pPr marL="640080" lvl="2" indent="0">
              <a:buNone/>
            </a:pPr>
            <a:endParaRPr lang="en-US" sz="5600" dirty="0"/>
          </a:p>
          <a:p>
            <a:pPr marL="640080" lvl="2" indent="0">
              <a:buNone/>
            </a:pPr>
            <a:r>
              <a:rPr lang="en-US" sz="5600" dirty="0">
                <a:hlinkClick r:id="rId2"/>
              </a:rPr>
              <a:t>https://www.youtube.com/watch?v=rtBvQj2k6xo</a:t>
            </a:r>
            <a:r>
              <a:rPr lang="en-US" sz="5600" dirty="0"/>
              <a:t> </a:t>
            </a:r>
          </a:p>
          <a:p>
            <a:endParaRPr lang="en-US" dirty="0"/>
          </a:p>
        </p:txBody>
      </p:sp>
    </p:spTree>
    <p:extLst>
      <p:ext uri="{BB962C8B-B14F-4D97-AF65-F5344CB8AC3E}">
        <p14:creationId xmlns:p14="http://schemas.microsoft.com/office/powerpoint/2010/main" val="3058584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Civic Engagement, Social Responsibility and Social Justice</a:t>
            </a:r>
            <a:endParaRPr lang="en-US" dirty="0"/>
          </a:p>
        </p:txBody>
      </p:sp>
      <p:pic>
        <p:nvPicPr>
          <p:cNvPr id="4" name="Picture 3"/>
          <p:cNvPicPr>
            <a:picLocks noChangeAspect="1"/>
          </p:cNvPicPr>
          <p:nvPr/>
        </p:nvPicPr>
        <p:blipFill>
          <a:blip r:embed="rId2"/>
          <a:stretch>
            <a:fillRect/>
          </a:stretch>
        </p:blipFill>
        <p:spPr>
          <a:xfrm>
            <a:off x="1392382" y="2072078"/>
            <a:ext cx="3735918" cy="3500292"/>
          </a:xfrm>
          <a:prstGeom prst="rect">
            <a:avLst/>
          </a:prstGeom>
        </p:spPr>
      </p:pic>
      <p:pic>
        <p:nvPicPr>
          <p:cNvPr id="7" name="Content Placeholder 6"/>
          <p:cNvPicPr>
            <a:picLocks noGrp="1" noChangeAspect="1"/>
          </p:cNvPicPr>
          <p:nvPr>
            <p:ph idx="1"/>
          </p:nvPr>
        </p:nvPicPr>
        <p:blipFill>
          <a:blip r:embed="rId3"/>
          <a:stretch>
            <a:fillRect/>
          </a:stretch>
        </p:blipFill>
        <p:spPr>
          <a:xfrm>
            <a:off x="6243781" y="2072078"/>
            <a:ext cx="4038600" cy="3517398"/>
          </a:xfrm>
          <a:prstGeom prst="rect">
            <a:avLst/>
          </a:prstGeom>
        </p:spPr>
      </p:pic>
      <p:sp>
        <p:nvSpPr>
          <p:cNvPr id="8" name="Rectangle 7"/>
          <p:cNvSpPr/>
          <p:nvPr/>
        </p:nvSpPr>
        <p:spPr>
          <a:xfrm>
            <a:off x="3886200" y="5791200"/>
            <a:ext cx="5105400" cy="523220"/>
          </a:xfrm>
          <a:prstGeom prst="rect">
            <a:avLst/>
          </a:prstGeom>
        </p:spPr>
        <p:txBody>
          <a:bodyPr wrap="square">
            <a:spAutoFit/>
          </a:bodyPr>
          <a:lstStyle/>
          <a:p>
            <a:r>
              <a:rPr lang="en-US" sz="2800" dirty="0"/>
              <a:t>The Story of the River</a:t>
            </a:r>
          </a:p>
        </p:txBody>
      </p:sp>
    </p:spTree>
    <p:extLst>
      <p:ext uri="{BB962C8B-B14F-4D97-AF65-F5344CB8AC3E}">
        <p14:creationId xmlns:p14="http://schemas.microsoft.com/office/powerpoint/2010/main" val="161889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smtClean="0"/>
              <a:t>1a</a:t>
            </a:r>
            <a:endParaRPr lang="en-US" dirty="0"/>
          </a:p>
        </p:txBody>
      </p:sp>
      <p:sp>
        <p:nvSpPr>
          <p:cNvPr id="3" name="Content Placeholder 2"/>
          <p:cNvSpPr>
            <a:spLocks noGrp="1"/>
          </p:cNvSpPr>
          <p:nvPr>
            <p:ph sz="quarter" idx="13"/>
          </p:nvPr>
        </p:nvSpPr>
        <p:spPr>
          <a:xfrm>
            <a:off x="1516434" y="2255520"/>
            <a:ext cx="8534400" cy="3474720"/>
          </a:xfrm>
        </p:spPr>
        <p:txBody>
          <a:bodyPr/>
          <a:lstStyle/>
          <a:p>
            <a:pPr marL="0" indent="0">
              <a:buNone/>
            </a:pPr>
            <a:endParaRPr lang="en-US" dirty="0"/>
          </a:p>
        </p:txBody>
      </p:sp>
      <p:sp>
        <p:nvSpPr>
          <p:cNvPr id="4" name="Rectangle 3"/>
          <p:cNvSpPr/>
          <p:nvPr/>
        </p:nvSpPr>
        <p:spPr>
          <a:xfrm>
            <a:off x="1516434" y="3105835"/>
            <a:ext cx="8534400" cy="954107"/>
          </a:xfrm>
          <a:prstGeom prst="rect">
            <a:avLst/>
          </a:prstGeom>
        </p:spPr>
        <p:txBody>
          <a:bodyPr wrap="square">
            <a:spAutoFit/>
          </a:bodyPr>
          <a:lstStyle/>
          <a:p>
            <a:r>
              <a:rPr lang="en-US" sz="2800" dirty="0"/>
              <a:t>Next, pair off with someone and explain what you wrote and why you wrote what you did</a:t>
            </a:r>
          </a:p>
        </p:txBody>
      </p:sp>
    </p:spTree>
    <p:extLst>
      <p:ext uri="{BB962C8B-B14F-4D97-AF65-F5344CB8AC3E}">
        <p14:creationId xmlns:p14="http://schemas.microsoft.com/office/powerpoint/2010/main" val="28840420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smtClean="0"/>
              <a:t>Mapping a Case Study</a:t>
            </a:r>
            <a:endParaRPr lang="en-US" dirty="0"/>
          </a:p>
        </p:txBody>
      </p:sp>
      <p:sp>
        <p:nvSpPr>
          <p:cNvPr id="3" name="Content Placeholder 2"/>
          <p:cNvSpPr>
            <a:spLocks noGrp="1"/>
          </p:cNvSpPr>
          <p:nvPr>
            <p:ph idx="1"/>
          </p:nvPr>
        </p:nvSpPr>
        <p:spPr>
          <a:xfrm>
            <a:off x="1981200" y="1295401"/>
            <a:ext cx="8229600" cy="4830763"/>
          </a:xfrm>
        </p:spPr>
        <p:txBody>
          <a:bodyPr>
            <a:normAutofit/>
          </a:bodyPr>
          <a:lstStyle/>
          <a:p>
            <a:pPr>
              <a:buNone/>
            </a:pPr>
            <a:r>
              <a:rPr lang="en-US" b="1" dirty="0" smtClean="0">
                <a:solidFill>
                  <a:srgbClr val="C00000"/>
                </a:solidFill>
              </a:rPr>
              <a:t>	Community Organization—</a:t>
            </a:r>
            <a:r>
              <a:rPr lang="en-US" b="1" dirty="0" err="1" smtClean="0">
                <a:solidFill>
                  <a:srgbClr val="C00000"/>
                </a:solidFill>
              </a:rPr>
              <a:t>Dismas</a:t>
            </a:r>
            <a:r>
              <a:rPr lang="en-US" b="1" dirty="0" smtClean="0">
                <a:solidFill>
                  <a:srgbClr val="C00000"/>
                </a:solidFill>
              </a:rPr>
              <a:t> House</a:t>
            </a:r>
          </a:p>
          <a:p>
            <a:pPr>
              <a:buNone/>
            </a:pPr>
            <a:endParaRPr lang="en-US" b="1" dirty="0" smtClean="0"/>
          </a:p>
          <a:p>
            <a:endParaRPr lang="en-US" dirty="0"/>
          </a:p>
        </p:txBody>
      </p:sp>
      <p:pic>
        <p:nvPicPr>
          <p:cNvPr id="4" name="Picture 3" descr="http://www.dismashouse.org/graphics/people3.jpg"/>
          <p:cNvPicPr/>
          <p:nvPr/>
        </p:nvPicPr>
        <p:blipFill>
          <a:blip r:embed="rId2" cstate="print"/>
          <a:srcRect/>
          <a:stretch>
            <a:fillRect/>
          </a:stretch>
        </p:blipFill>
        <p:spPr bwMode="auto">
          <a:xfrm>
            <a:off x="2286000" y="2971800"/>
            <a:ext cx="2743200" cy="3352800"/>
          </a:xfrm>
          <a:prstGeom prst="rect">
            <a:avLst/>
          </a:prstGeom>
          <a:noFill/>
          <a:ln w="9525">
            <a:noFill/>
            <a:miter lim="800000"/>
            <a:headEnd/>
            <a:tailEnd/>
          </a:ln>
        </p:spPr>
      </p:pic>
      <p:pic>
        <p:nvPicPr>
          <p:cNvPr id="5" name="TB_Image" descr="http://www.dismashouse.org/graphics/bigpics/3.jpg">
            <a:hlinkClick r:id="" tooltip="Close"/>
          </p:cNvPr>
          <p:cNvPicPr/>
          <p:nvPr/>
        </p:nvPicPr>
        <p:blipFill>
          <a:blip r:embed="rId3" cstate="print"/>
          <a:srcRect/>
          <a:stretch>
            <a:fillRect/>
          </a:stretch>
        </p:blipFill>
        <p:spPr bwMode="auto">
          <a:xfrm>
            <a:off x="5410200" y="2209801"/>
            <a:ext cx="3200400" cy="2209799"/>
          </a:xfrm>
          <a:prstGeom prst="rect">
            <a:avLst/>
          </a:prstGeom>
          <a:noFill/>
          <a:ln w="9525">
            <a:noFill/>
            <a:miter lim="800000"/>
            <a:headEnd/>
            <a:tailEnd/>
          </a:ln>
        </p:spPr>
      </p:pic>
      <p:pic>
        <p:nvPicPr>
          <p:cNvPr id="1026" name="Picture 2" descr="http://www.dismashouse.org/graphics/bigpics/27.jpg"/>
          <p:cNvPicPr>
            <a:picLocks noChangeAspect="1" noChangeArrowheads="1"/>
          </p:cNvPicPr>
          <p:nvPr/>
        </p:nvPicPr>
        <p:blipFill>
          <a:blip r:embed="rId4" cstate="print"/>
          <a:srcRect/>
          <a:stretch>
            <a:fillRect/>
          </a:stretch>
        </p:blipFill>
        <p:spPr bwMode="auto">
          <a:xfrm>
            <a:off x="6858000" y="4572000"/>
            <a:ext cx="3219450" cy="2133600"/>
          </a:xfrm>
          <a:prstGeom prst="rect">
            <a:avLst/>
          </a:prstGeom>
          <a:noFill/>
        </p:spPr>
      </p:pic>
    </p:spTree>
    <p:extLst>
      <p:ext uri="{BB962C8B-B14F-4D97-AF65-F5344CB8AC3E}">
        <p14:creationId xmlns:p14="http://schemas.microsoft.com/office/powerpoint/2010/main" val="2811774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20762"/>
          </a:xfrm>
        </p:spPr>
        <p:txBody>
          <a:bodyPr/>
          <a:lstStyle/>
          <a:p>
            <a:r>
              <a:rPr lang="en-US" dirty="0" smtClean="0"/>
              <a:t>Mapping a Case Study</a:t>
            </a:r>
            <a:endParaRPr lang="en-US" dirty="0"/>
          </a:p>
        </p:txBody>
      </p:sp>
      <p:sp>
        <p:nvSpPr>
          <p:cNvPr id="3" name="Content Placeholder 2"/>
          <p:cNvSpPr>
            <a:spLocks noGrp="1"/>
          </p:cNvSpPr>
          <p:nvPr>
            <p:ph idx="1"/>
          </p:nvPr>
        </p:nvSpPr>
        <p:spPr/>
        <p:txBody>
          <a:bodyPr/>
          <a:lstStyle/>
          <a:p>
            <a:pPr>
              <a:buNone/>
            </a:pPr>
            <a:r>
              <a:rPr lang="en-US" b="1" dirty="0" smtClean="0">
                <a:solidFill>
                  <a:srgbClr val="C00000"/>
                </a:solidFill>
              </a:rPr>
              <a:t>	Community Goals:</a:t>
            </a:r>
            <a:endParaRPr lang="en-US" dirty="0" smtClean="0">
              <a:solidFill>
                <a:srgbClr val="C00000"/>
              </a:solidFill>
            </a:endParaRPr>
          </a:p>
          <a:p>
            <a:pPr>
              <a:buNone/>
            </a:pPr>
            <a:r>
              <a:rPr lang="en-US" dirty="0" smtClean="0"/>
              <a:t>	1. Increase Low-Income Housing </a:t>
            </a:r>
          </a:p>
          <a:p>
            <a:pPr>
              <a:buNone/>
            </a:pPr>
            <a:r>
              <a:rPr lang="en-US" dirty="0" smtClean="0"/>
              <a:t>	2. Decrease Local </a:t>
            </a:r>
            <a:r>
              <a:rPr lang="en-US" dirty="0" err="1" smtClean="0"/>
              <a:t>Nimby</a:t>
            </a:r>
            <a:r>
              <a:rPr lang="en-US" dirty="0" smtClean="0"/>
              <a:t> Campaigns</a:t>
            </a:r>
          </a:p>
          <a:p>
            <a:pPr>
              <a:buNone/>
            </a:pPr>
            <a:endParaRPr lang="en-US" dirty="0" smtClean="0"/>
          </a:p>
          <a:p>
            <a:pPr>
              <a:buNone/>
            </a:pPr>
            <a:endParaRPr lang="en-US" dirty="0" smtClean="0"/>
          </a:p>
          <a:p>
            <a:pPr>
              <a:buNone/>
            </a:pPr>
            <a:endParaRPr lang="en-US" dirty="0"/>
          </a:p>
        </p:txBody>
      </p:sp>
      <p:pic>
        <p:nvPicPr>
          <p:cNvPr id="4" name="Picture 3" descr="http://www.pieandcoffee.org/wp-content/panhandling_billboard.jpg"/>
          <p:cNvPicPr/>
          <p:nvPr/>
        </p:nvPicPr>
        <p:blipFill>
          <a:blip r:embed="rId2" cstate="print"/>
          <a:srcRect/>
          <a:stretch>
            <a:fillRect/>
          </a:stretch>
        </p:blipFill>
        <p:spPr bwMode="auto">
          <a:xfrm>
            <a:off x="3505200" y="3733800"/>
            <a:ext cx="4724400" cy="2895600"/>
          </a:xfrm>
          <a:prstGeom prst="rect">
            <a:avLst/>
          </a:prstGeom>
          <a:noFill/>
          <a:ln w="9525">
            <a:noFill/>
            <a:miter lim="800000"/>
            <a:headEnd/>
            <a:tailEnd/>
          </a:ln>
        </p:spPr>
      </p:pic>
    </p:spTree>
    <p:extLst>
      <p:ext uri="{BB962C8B-B14F-4D97-AF65-F5344CB8AC3E}">
        <p14:creationId xmlns:p14="http://schemas.microsoft.com/office/powerpoint/2010/main" val="24948012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smtClean="0"/>
              <a:t>Mapping a Case Study</a:t>
            </a:r>
            <a:endParaRPr lang="en-US" dirty="0"/>
          </a:p>
        </p:txBody>
      </p:sp>
      <p:sp>
        <p:nvSpPr>
          <p:cNvPr id="3" name="Content Placeholder 2"/>
          <p:cNvSpPr>
            <a:spLocks noGrp="1"/>
          </p:cNvSpPr>
          <p:nvPr>
            <p:ph idx="1"/>
          </p:nvPr>
        </p:nvSpPr>
        <p:spPr>
          <a:xfrm>
            <a:off x="1981200" y="1143000"/>
            <a:ext cx="8229600" cy="5334000"/>
          </a:xfrm>
        </p:spPr>
        <p:txBody>
          <a:bodyPr>
            <a:normAutofit fontScale="85000" lnSpcReduction="10000"/>
          </a:bodyPr>
          <a:lstStyle/>
          <a:p>
            <a:pPr>
              <a:buNone/>
            </a:pPr>
            <a:r>
              <a:rPr lang="en-US" b="1" dirty="0" smtClean="0">
                <a:solidFill>
                  <a:srgbClr val="0070C0"/>
                </a:solidFill>
              </a:rPr>
              <a:t>Service/Research &amp; Project </a:t>
            </a:r>
            <a:r>
              <a:rPr lang="en-US" sz="2200" b="1" dirty="0">
                <a:solidFill>
                  <a:srgbClr val="0070C0"/>
                </a:solidFill>
              </a:rPr>
              <a:t>(theory, method, design &amp; time)</a:t>
            </a:r>
          </a:p>
          <a:p>
            <a:pPr>
              <a:buNone/>
            </a:pPr>
            <a:endParaRPr lang="en-US" sz="2400" b="1" i="1" dirty="0">
              <a:solidFill>
                <a:srgbClr val="0070C0"/>
              </a:solidFill>
            </a:endParaRPr>
          </a:p>
          <a:p>
            <a:pPr>
              <a:buNone/>
            </a:pPr>
            <a:r>
              <a:rPr lang="en-US" sz="2400" b="1" i="1" dirty="0">
                <a:solidFill>
                  <a:srgbClr val="0070C0"/>
                </a:solidFill>
              </a:rPr>
              <a:t>What will project entail and how will it meet community goals and learning outcomes (Reciprocity)</a:t>
            </a:r>
          </a:p>
          <a:p>
            <a:pPr>
              <a:buNone/>
            </a:pPr>
            <a:endParaRPr lang="en-US" sz="2400" b="1" i="1" dirty="0">
              <a:solidFill>
                <a:srgbClr val="0070C0"/>
              </a:solidFill>
            </a:endParaRPr>
          </a:p>
          <a:p>
            <a:pPr>
              <a:buNone/>
            </a:pPr>
            <a:r>
              <a:rPr lang="en-US" sz="2400" dirty="0"/>
              <a:t>1. Meet with Partner to Determine Issues, Scope, Questions, etc.</a:t>
            </a:r>
          </a:p>
          <a:p>
            <a:pPr>
              <a:buNone/>
            </a:pPr>
            <a:r>
              <a:rPr lang="en-US" dirty="0"/>
              <a:t>	A. </a:t>
            </a:r>
            <a:r>
              <a:rPr lang="en-US" dirty="0" err="1"/>
              <a:t>Nimby</a:t>
            </a:r>
            <a:r>
              <a:rPr lang="en-US" dirty="0"/>
              <a:t> Claims: Property Values, Crime, Views of Neighborhood Quality</a:t>
            </a:r>
          </a:p>
          <a:p>
            <a:pPr>
              <a:buNone/>
            </a:pPr>
            <a:r>
              <a:rPr lang="en-US" dirty="0"/>
              <a:t>	B. Identify Neighborhoods and so-called “Saturation Points”</a:t>
            </a:r>
          </a:p>
          <a:p>
            <a:pPr>
              <a:buNone/>
            </a:pPr>
            <a:r>
              <a:rPr lang="en-US" dirty="0"/>
              <a:t>	C. What work will students do:</a:t>
            </a:r>
          </a:p>
          <a:p>
            <a:pPr>
              <a:buNone/>
            </a:pPr>
            <a:endParaRPr lang="en-US" dirty="0"/>
          </a:p>
          <a:p>
            <a:pPr>
              <a:buNone/>
            </a:pPr>
            <a:r>
              <a:rPr lang="en-US" dirty="0"/>
              <a:t>			1. designing tools</a:t>
            </a:r>
          </a:p>
          <a:p>
            <a:pPr marL="514350" indent="-514350">
              <a:buNone/>
            </a:pPr>
            <a:r>
              <a:rPr lang="en-US" dirty="0"/>
              <a:t>			2. explaining design and methods</a:t>
            </a:r>
          </a:p>
          <a:p>
            <a:pPr marL="514350" indent="-514350">
              <a:buNone/>
            </a:pPr>
            <a:r>
              <a:rPr lang="en-US" dirty="0"/>
              <a:t>			3. Collecting data and analyzing data</a:t>
            </a:r>
          </a:p>
          <a:p>
            <a:pPr marL="914400" lvl="1" indent="-514350">
              <a:buNone/>
            </a:pPr>
            <a:r>
              <a:rPr lang="en-US" sz="2000" dirty="0"/>
              <a:t>		4. Reporting to Community Organization</a:t>
            </a:r>
          </a:p>
          <a:p>
            <a:pPr>
              <a:buNone/>
            </a:pPr>
            <a:endParaRPr lang="en-US" dirty="0"/>
          </a:p>
        </p:txBody>
      </p:sp>
      <p:pic>
        <p:nvPicPr>
          <p:cNvPr id="4" name="flBPc3yYcQo9sM:" descr="http://t3.gstatic.com/images?q=tbn:ANd9GcTG_x2lLFIML8z8-_lIZnrgASlHvOYfY8C7Xo9KwroBRkQF48LUB85lgQ">
            <a:hlinkClick r:id="rId2"/>
          </p:cNvPr>
          <p:cNvPicPr/>
          <p:nvPr/>
        </p:nvPicPr>
        <p:blipFill>
          <a:blip r:embed="rId3" cstate="print"/>
          <a:srcRect/>
          <a:stretch>
            <a:fillRect/>
          </a:stretch>
        </p:blipFill>
        <p:spPr bwMode="auto">
          <a:xfrm>
            <a:off x="750455" y="4724400"/>
            <a:ext cx="1600200" cy="1219200"/>
          </a:xfrm>
          <a:prstGeom prst="rect">
            <a:avLst/>
          </a:prstGeom>
          <a:noFill/>
          <a:ln w="9525">
            <a:noFill/>
            <a:miter lim="800000"/>
            <a:headEnd/>
            <a:tailEnd/>
          </a:ln>
        </p:spPr>
      </p:pic>
      <p:pic>
        <p:nvPicPr>
          <p:cNvPr id="5" name="ipfJ6azVzjRBnurWM:" descr="http://t3.gstatic.com/images?q=tbn:ANd9GcSd8o6M1B9Ep4-ZvE3VWYo-hdnCOFVnIpqqyYI7VnF7T1-2Okw2wFm63AjI">
            <a:hlinkClick r:id="rId4"/>
          </p:cNvPr>
          <p:cNvPicPr/>
          <p:nvPr/>
        </p:nvPicPr>
        <p:blipFill>
          <a:blip r:embed="rId5" cstate="print"/>
          <a:srcRect/>
          <a:stretch>
            <a:fillRect/>
          </a:stretch>
        </p:blipFill>
        <p:spPr bwMode="auto">
          <a:xfrm>
            <a:off x="8382000" y="4572000"/>
            <a:ext cx="1905000" cy="1371600"/>
          </a:xfrm>
          <a:prstGeom prst="rect">
            <a:avLst/>
          </a:prstGeom>
          <a:noFill/>
          <a:ln w="9525">
            <a:noFill/>
            <a:miter lim="800000"/>
            <a:headEnd/>
            <a:tailEnd/>
          </a:ln>
        </p:spPr>
      </p:pic>
    </p:spTree>
    <p:extLst>
      <p:ext uri="{BB962C8B-B14F-4D97-AF65-F5344CB8AC3E}">
        <p14:creationId xmlns:p14="http://schemas.microsoft.com/office/powerpoint/2010/main" val="23731591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smtClean="0"/>
              <a:t>Mapping a Case Study</a:t>
            </a:r>
            <a:endParaRPr lang="en-US" dirty="0"/>
          </a:p>
        </p:txBody>
      </p:sp>
      <p:sp>
        <p:nvSpPr>
          <p:cNvPr id="3" name="Content Placeholder 2"/>
          <p:cNvSpPr>
            <a:spLocks noGrp="1"/>
          </p:cNvSpPr>
          <p:nvPr>
            <p:ph idx="1"/>
          </p:nvPr>
        </p:nvSpPr>
        <p:spPr>
          <a:xfrm>
            <a:off x="1981200" y="1295400"/>
            <a:ext cx="8229600" cy="5257800"/>
          </a:xfrm>
        </p:spPr>
        <p:txBody>
          <a:bodyPr/>
          <a:lstStyle/>
          <a:p>
            <a:pPr>
              <a:buNone/>
            </a:pPr>
            <a:r>
              <a:rPr lang="en-US" b="1" dirty="0" smtClean="0">
                <a:solidFill>
                  <a:srgbClr val="0070C0"/>
                </a:solidFill>
              </a:rPr>
              <a:t>Strategies for Change &amp; Curriculum</a:t>
            </a:r>
          </a:p>
          <a:p>
            <a:pPr>
              <a:buNone/>
            </a:pPr>
            <a:r>
              <a:rPr lang="en-US" dirty="0" smtClean="0"/>
              <a:t>Presentations and Reflections</a:t>
            </a:r>
          </a:p>
          <a:p>
            <a:pPr marL="514350" indent="-514350">
              <a:buAutoNum type="arabicPeriod"/>
            </a:pPr>
            <a:r>
              <a:rPr lang="en-US" sz="2800" dirty="0"/>
              <a:t>Presenting Data to Community</a:t>
            </a:r>
          </a:p>
          <a:p>
            <a:pPr marL="514350" indent="-514350">
              <a:buAutoNum type="arabicPeriod"/>
            </a:pPr>
            <a:r>
              <a:rPr lang="en-US" sz="2800" dirty="0"/>
              <a:t>Reflecting on Impact on Change</a:t>
            </a:r>
          </a:p>
          <a:p>
            <a:pPr marL="514350" indent="-514350">
              <a:buAutoNum type="arabicPeriod"/>
            </a:pPr>
            <a:r>
              <a:rPr lang="en-US" sz="2800" dirty="0"/>
              <a:t>Evaluating Learning Outcomes and Limits</a:t>
            </a:r>
          </a:p>
          <a:p>
            <a:pPr marL="514350" indent="-514350">
              <a:buAutoNum type="arabicPeriod"/>
            </a:pPr>
            <a:r>
              <a:rPr lang="en-US" sz="2800" dirty="0"/>
              <a:t>Developing New Projects, Strategies &amp; Curriculum</a:t>
            </a:r>
          </a:p>
          <a:p>
            <a:pPr marL="514350" indent="-514350">
              <a:buAutoNum type="arabicPeriod"/>
            </a:pPr>
            <a:endParaRPr lang="en-US" sz="2800" dirty="0"/>
          </a:p>
          <a:p>
            <a:pPr marL="514350" indent="-514350">
              <a:buAutoNum type="arabicPeriod"/>
            </a:pPr>
            <a:endParaRPr lang="en-US" sz="2800" dirty="0"/>
          </a:p>
          <a:p>
            <a:pPr marL="514350" indent="-514350">
              <a:buNone/>
            </a:pPr>
            <a:endParaRPr lang="en-US" sz="2800" dirty="0"/>
          </a:p>
          <a:p>
            <a:pPr marL="514350" indent="-514350">
              <a:buAutoNum type="arabicPeriod"/>
            </a:pPr>
            <a:endParaRPr lang="en-US" sz="2800" dirty="0"/>
          </a:p>
        </p:txBody>
      </p:sp>
      <p:pic>
        <p:nvPicPr>
          <p:cNvPr id="7" name="Picture 6" descr="Home Again: Only a Home Ends Homelessness">
            <a:hlinkClick r:id="rId2"/>
          </p:cNvPr>
          <p:cNvPicPr/>
          <p:nvPr/>
        </p:nvPicPr>
        <p:blipFill>
          <a:blip r:embed="rId3" cstate="print"/>
          <a:srcRect/>
          <a:stretch>
            <a:fillRect/>
          </a:stretch>
        </p:blipFill>
        <p:spPr bwMode="auto">
          <a:xfrm>
            <a:off x="2057401" y="5257800"/>
            <a:ext cx="2143125" cy="952500"/>
          </a:xfrm>
          <a:prstGeom prst="rect">
            <a:avLst/>
          </a:prstGeom>
          <a:noFill/>
          <a:ln w="9525">
            <a:noFill/>
            <a:miter lim="800000"/>
            <a:headEnd/>
            <a:tailEnd/>
          </a:ln>
        </p:spPr>
      </p:pic>
      <p:pic>
        <p:nvPicPr>
          <p:cNvPr id="8" name="Picture 7" descr="http://www.homeagaincentralma.org/CMS/images/Corey.jpg"/>
          <p:cNvPicPr/>
          <p:nvPr/>
        </p:nvPicPr>
        <p:blipFill>
          <a:blip r:embed="rId4" cstate="print"/>
          <a:srcRect/>
          <a:stretch>
            <a:fillRect/>
          </a:stretch>
        </p:blipFill>
        <p:spPr bwMode="auto">
          <a:xfrm>
            <a:off x="4267201" y="5257801"/>
            <a:ext cx="828675" cy="923925"/>
          </a:xfrm>
          <a:prstGeom prst="rect">
            <a:avLst/>
          </a:prstGeom>
          <a:noFill/>
          <a:ln w="9525">
            <a:noFill/>
            <a:miter lim="800000"/>
            <a:headEnd/>
            <a:tailEnd/>
          </a:ln>
        </p:spPr>
      </p:pic>
      <p:sp>
        <p:nvSpPr>
          <p:cNvPr id="12" name="Rectangle 1"/>
          <p:cNvSpPr>
            <a:spLocks noChangeArrowheads="1"/>
          </p:cNvSpPr>
          <p:nvPr/>
        </p:nvSpPr>
        <p:spPr bwMode="auto">
          <a:xfrm>
            <a:off x="5105400" y="5257800"/>
            <a:ext cx="4953000" cy="9694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1300" dirty="0">
                <a:latin typeface="Arial" pitchFamily="34" charset="0"/>
                <a:ea typeface="Calibri" pitchFamily="34" charset="0"/>
                <a:cs typeface="Times New Roman" pitchFamily="18" charset="0"/>
              </a:rPr>
              <a:t>C</a:t>
            </a:r>
            <a:r>
              <a:rPr lang="en-US" sz="1100" dirty="0">
                <a:latin typeface="Arial" pitchFamily="34" charset="0"/>
                <a:ea typeface="Calibri" pitchFamily="34" charset="0"/>
                <a:cs typeface="Times New Roman" pitchFamily="18" charset="0"/>
              </a:rPr>
              <a:t>orey Dolgon, chair of the Worcester State College Department of Sociology has been and activist and researcher on issues of homelessness and poverty for many years.</a:t>
            </a:r>
            <a:r>
              <a:rPr lang="en-US" sz="1100" dirty="0">
                <a:latin typeface="Arial Unicode MS" pitchFamily="34" charset="-128"/>
                <a:ea typeface="Arial Unicode MS" pitchFamily="34" charset="-128"/>
                <a:cs typeface="Arial Unicode MS" pitchFamily="34" charset="-128"/>
              </a:rPr>
              <a:t> </a:t>
            </a:r>
            <a:r>
              <a:rPr lang="en-US" sz="1100" dirty="0">
                <a:latin typeface="Arial" pitchFamily="34" charset="0"/>
                <a:ea typeface="Calibri" pitchFamily="34" charset="0"/>
                <a:cs typeface="Times New Roman" pitchFamily="18" charset="0"/>
              </a:rPr>
              <a:t>Corey and his students conducted the department's "Mending Fences" study showing that group homes and social service agencies do not have a negative impact on Worcester's  communities.</a:t>
            </a:r>
            <a:endParaRPr lang="en-US" dirty="0">
              <a:latin typeface="Arial" pitchFamily="34" charset="0"/>
            </a:endParaRPr>
          </a:p>
        </p:txBody>
      </p:sp>
    </p:spTree>
    <p:extLst>
      <p:ext uri="{BB962C8B-B14F-4D97-AF65-F5344CB8AC3E}">
        <p14:creationId xmlns:p14="http://schemas.microsoft.com/office/powerpoint/2010/main" val="1231308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dirty="0" smtClean="0"/>
              <a:t>Critical Map (completed)</a:t>
            </a:r>
            <a:endParaRPr lang="en-US" dirty="0"/>
          </a:p>
        </p:txBody>
      </p:sp>
      <p:sp>
        <p:nvSpPr>
          <p:cNvPr id="3" name="Content Placeholder 2"/>
          <p:cNvSpPr>
            <a:spLocks noGrp="1"/>
          </p:cNvSpPr>
          <p:nvPr>
            <p:ph idx="1"/>
          </p:nvPr>
        </p:nvSpPr>
        <p:spPr>
          <a:xfrm>
            <a:off x="1524000" y="1066800"/>
            <a:ext cx="9144000" cy="5791200"/>
          </a:xfrm>
        </p:spPr>
        <p:txBody>
          <a:bodyPr>
            <a:normAutofit fontScale="55000" lnSpcReduction="20000"/>
          </a:bodyPr>
          <a:lstStyle/>
          <a:p>
            <a:pPr>
              <a:buNone/>
            </a:pPr>
            <a:r>
              <a:rPr lang="en-US" dirty="0" smtClean="0"/>
              <a:t>				       Community Organization</a:t>
            </a:r>
          </a:p>
          <a:p>
            <a:pPr>
              <a:buNone/>
            </a:pPr>
            <a:r>
              <a:rPr lang="en-US" dirty="0" smtClean="0"/>
              <a:t>				       	 </a:t>
            </a:r>
            <a:r>
              <a:rPr lang="en-US" dirty="0" err="1" smtClean="0">
                <a:solidFill>
                  <a:srgbClr val="C00000"/>
                </a:solidFill>
              </a:rPr>
              <a:t>Dismas</a:t>
            </a:r>
            <a:r>
              <a:rPr lang="en-US" dirty="0" smtClean="0">
                <a:solidFill>
                  <a:srgbClr val="C00000"/>
                </a:solidFill>
              </a:rPr>
              <a:t> House</a:t>
            </a:r>
          </a:p>
          <a:p>
            <a:pPr>
              <a:buNone/>
            </a:pPr>
            <a:endParaRPr lang="en-US" dirty="0" smtClean="0"/>
          </a:p>
          <a:p>
            <a:pPr>
              <a:buNone/>
            </a:pPr>
            <a:r>
              <a:rPr lang="en-US" dirty="0" smtClean="0"/>
              <a:t>	 	Strategies for Change		       		Services/Research</a:t>
            </a:r>
          </a:p>
          <a:p>
            <a:pPr>
              <a:buNone/>
            </a:pPr>
            <a:r>
              <a:rPr lang="en-US" sz="2500" dirty="0">
                <a:solidFill>
                  <a:srgbClr val="C00000"/>
                </a:solidFill>
              </a:rPr>
              <a:t>     Publicizing findings and impacting local debate </a:t>
            </a:r>
            <a:r>
              <a:rPr lang="en-US" sz="2500" dirty="0"/>
              <a:t>	    </a:t>
            </a:r>
            <a:r>
              <a:rPr lang="en-US" sz="2500" dirty="0">
                <a:solidFill>
                  <a:srgbClr val="C00000"/>
                </a:solidFill>
              </a:rPr>
              <a:t>stats on prop. Values, crime &amp; QOL perception</a:t>
            </a:r>
          </a:p>
          <a:p>
            <a:pPr>
              <a:buNone/>
            </a:pPr>
            <a:endParaRPr lang="en-US" sz="2600" dirty="0">
              <a:solidFill>
                <a:srgbClr val="C00000"/>
              </a:solidFill>
            </a:endParaRPr>
          </a:p>
          <a:p>
            <a:pPr>
              <a:buNone/>
            </a:pPr>
            <a:r>
              <a:rPr lang="en-US" dirty="0" smtClean="0"/>
              <a:t> </a:t>
            </a:r>
          </a:p>
          <a:p>
            <a:pPr>
              <a:buNone/>
            </a:pPr>
            <a:r>
              <a:rPr lang="en-US" dirty="0" smtClean="0"/>
              <a:t> </a:t>
            </a:r>
          </a:p>
          <a:p>
            <a:pPr>
              <a:buNone/>
            </a:pPr>
            <a:r>
              <a:rPr lang="en-US" dirty="0" smtClean="0"/>
              <a:t>Community Goals				 	    		 Higher Ed. Goals </a:t>
            </a:r>
          </a:p>
          <a:p>
            <a:pPr>
              <a:buNone/>
            </a:pPr>
            <a:r>
              <a:rPr lang="en-US" sz="2700" dirty="0">
                <a:solidFill>
                  <a:srgbClr val="C00000"/>
                </a:solidFill>
              </a:rPr>
              <a:t>More Housing/Less </a:t>
            </a:r>
            <a:r>
              <a:rPr lang="en-US" sz="2700" dirty="0" err="1">
                <a:solidFill>
                  <a:srgbClr val="C00000"/>
                </a:solidFill>
              </a:rPr>
              <a:t>Nimby</a:t>
            </a:r>
            <a:r>
              <a:rPr lang="en-US" sz="2700" dirty="0"/>
              <a:t>	</a:t>
            </a:r>
            <a:r>
              <a:rPr lang="en-US" sz="2900" dirty="0"/>
              <a:t>	   	     	   </a:t>
            </a:r>
            <a:r>
              <a:rPr lang="en-US" sz="2700" dirty="0">
                <a:solidFill>
                  <a:srgbClr val="C00000"/>
                </a:solidFill>
              </a:rPr>
              <a:t>Course Outcomes &amp; Center Publicity		</a:t>
            </a:r>
            <a:r>
              <a:rPr lang="en-US" dirty="0" smtClean="0">
                <a:solidFill>
                  <a:srgbClr val="C00000"/>
                </a:solidFill>
              </a:rPr>
              <a:t>				</a:t>
            </a:r>
          </a:p>
          <a:p>
            <a:pPr>
              <a:buNone/>
            </a:pPr>
            <a:endParaRPr lang="en-US" dirty="0" smtClean="0"/>
          </a:p>
          <a:p>
            <a:pPr>
              <a:buNone/>
            </a:pPr>
            <a:endParaRPr lang="en-US" dirty="0" smtClean="0"/>
          </a:p>
          <a:p>
            <a:pPr>
              <a:buNone/>
            </a:pPr>
            <a:r>
              <a:rPr lang="en-US" dirty="0" smtClean="0"/>
              <a:t>			</a:t>
            </a:r>
            <a:r>
              <a:rPr lang="en-US" i="1" dirty="0" smtClean="0"/>
              <a:t>Curriculum</a:t>
            </a:r>
            <a:r>
              <a:rPr lang="en-US" dirty="0" smtClean="0"/>
              <a:t> 			Project (Theory &amp; Method)</a:t>
            </a:r>
          </a:p>
          <a:p>
            <a:pPr>
              <a:buNone/>
            </a:pPr>
            <a:r>
              <a:rPr lang="en-US" sz="2900" dirty="0">
                <a:solidFill>
                  <a:srgbClr val="C00000"/>
                </a:solidFill>
              </a:rPr>
              <a:t>	Evaluating learning outcomes</a:t>
            </a:r>
            <a:r>
              <a:rPr lang="en-US" dirty="0" smtClean="0"/>
              <a:t>	                            </a:t>
            </a:r>
            <a:r>
              <a:rPr lang="en-US" sz="2900" dirty="0">
                <a:solidFill>
                  <a:srgbClr val="C00000"/>
                </a:solidFill>
              </a:rPr>
              <a:t>statistical research &amp; neighborhood survey</a:t>
            </a:r>
            <a:r>
              <a:rPr lang="en-US" dirty="0" smtClean="0"/>
              <a:t>	</a:t>
            </a:r>
          </a:p>
          <a:p>
            <a:pPr>
              <a:buNone/>
            </a:pPr>
            <a:r>
              <a:rPr lang="en-US" dirty="0" smtClean="0"/>
              <a:t>						</a:t>
            </a:r>
          </a:p>
          <a:p>
            <a:pPr>
              <a:buNone/>
            </a:pPr>
            <a:r>
              <a:rPr lang="en-US" dirty="0" smtClean="0"/>
              <a:t>				      </a:t>
            </a:r>
          </a:p>
          <a:p>
            <a:pPr>
              <a:buNone/>
            </a:pPr>
            <a:r>
              <a:rPr lang="en-US" dirty="0" smtClean="0"/>
              <a:t>				   </a:t>
            </a:r>
          </a:p>
          <a:p>
            <a:pPr>
              <a:buNone/>
            </a:pPr>
            <a:r>
              <a:rPr lang="en-US" dirty="0" smtClean="0"/>
              <a:t>				            Campus Partnership</a:t>
            </a:r>
          </a:p>
          <a:p>
            <a:pPr>
              <a:buNone/>
            </a:pPr>
            <a:r>
              <a:rPr lang="en-US" dirty="0" smtClean="0"/>
              <a:t>			     	</a:t>
            </a:r>
            <a:r>
              <a:rPr lang="en-US" dirty="0" smtClean="0">
                <a:solidFill>
                  <a:srgbClr val="C00000"/>
                </a:solidFill>
              </a:rPr>
              <a:t>Worcester State (SO 305 and CSLCE)</a:t>
            </a:r>
            <a:endParaRPr lang="en-US" dirty="0">
              <a:solidFill>
                <a:srgbClr val="C00000"/>
              </a:solidFill>
            </a:endParaRPr>
          </a:p>
        </p:txBody>
      </p:sp>
    </p:spTree>
    <p:extLst>
      <p:ext uri="{BB962C8B-B14F-4D97-AF65-F5344CB8AC3E}">
        <p14:creationId xmlns:p14="http://schemas.microsoft.com/office/powerpoint/2010/main" val="2816414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smtClean="0"/>
              <a:t>Evaluation and Action</a:t>
            </a:r>
            <a:endParaRPr lang="en-US" dirty="0"/>
          </a:p>
        </p:txBody>
      </p:sp>
      <p:sp>
        <p:nvSpPr>
          <p:cNvPr id="3" name="Content Placeholder 2"/>
          <p:cNvSpPr>
            <a:spLocks noGrp="1"/>
          </p:cNvSpPr>
          <p:nvPr>
            <p:ph idx="1"/>
          </p:nvPr>
        </p:nvSpPr>
        <p:spPr>
          <a:xfrm>
            <a:off x="1981200" y="1219200"/>
            <a:ext cx="8229600" cy="5486400"/>
          </a:xfrm>
        </p:spPr>
        <p:txBody>
          <a:bodyPr>
            <a:normAutofit fontScale="62500" lnSpcReduction="20000"/>
          </a:bodyPr>
          <a:lstStyle/>
          <a:p>
            <a:pPr>
              <a:buNone/>
            </a:pPr>
            <a:endParaRPr lang="en-US" sz="2400" dirty="0"/>
          </a:p>
          <a:p>
            <a:pPr>
              <a:buNone/>
            </a:pPr>
            <a:r>
              <a:rPr lang="en-US" sz="2400" dirty="0"/>
              <a:t>1.     Conversation with </a:t>
            </a:r>
            <a:r>
              <a:rPr lang="en-US" sz="2400" dirty="0" err="1"/>
              <a:t>Dismas</a:t>
            </a:r>
            <a:r>
              <a:rPr lang="en-US" sz="2400" dirty="0"/>
              <a:t>:</a:t>
            </a:r>
          </a:p>
          <a:p>
            <a:pPr lvl="1"/>
            <a:r>
              <a:rPr lang="en-US" sz="2000" dirty="0"/>
              <a:t>what were successes and limitations of the research?</a:t>
            </a:r>
          </a:p>
          <a:p>
            <a:pPr lvl="1">
              <a:buNone/>
            </a:pPr>
            <a:endParaRPr lang="en-US" sz="2000" dirty="0"/>
          </a:p>
          <a:p>
            <a:pPr marL="457200" indent="-457200">
              <a:buAutoNum type="arabicPeriod" startAt="2"/>
            </a:pPr>
            <a:r>
              <a:rPr lang="en-US" sz="2400" dirty="0"/>
              <a:t>Next steps: more research vs. changing political landscape.</a:t>
            </a:r>
          </a:p>
          <a:p>
            <a:pPr marL="457200" indent="-457200">
              <a:buNone/>
            </a:pPr>
            <a:endParaRPr lang="en-US" sz="2400" dirty="0"/>
          </a:p>
          <a:p>
            <a:pPr marL="457200" indent="-457200">
              <a:buAutoNum type="arabicPeriod" startAt="3"/>
            </a:pPr>
            <a:r>
              <a:rPr lang="en-US" sz="2400" dirty="0"/>
              <a:t>Organizing and Registering Homeless voters</a:t>
            </a:r>
          </a:p>
          <a:p>
            <a:pPr marL="457200" indent="-457200">
              <a:buNone/>
            </a:pPr>
            <a:endParaRPr lang="en-US" sz="2400" dirty="0"/>
          </a:p>
          <a:p>
            <a:pPr marL="457200" indent="-457200">
              <a:buAutoNum type="arabicPeriod" startAt="4"/>
            </a:pPr>
            <a:r>
              <a:rPr lang="en-US" sz="2400" dirty="0"/>
              <a:t>Candidates Night at PIP Shelter</a:t>
            </a:r>
          </a:p>
          <a:p>
            <a:pPr marL="457200" indent="-457200">
              <a:buNone/>
            </a:pPr>
            <a:r>
              <a:rPr lang="en-US" sz="2400" i="1" dirty="0"/>
              <a:t>			Worcester Telegram &amp;Gazette </a:t>
            </a:r>
            <a:r>
              <a:rPr lang="en-US" sz="2400" dirty="0"/>
              <a:t>[10-11-07]</a:t>
            </a:r>
            <a:br>
              <a:rPr lang="en-US" sz="2400" dirty="0"/>
            </a:br>
            <a:r>
              <a:rPr lang="en-US" sz="2400" dirty="0"/>
              <a:t/>
            </a:r>
            <a:br>
              <a:rPr lang="en-US" sz="2400" dirty="0"/>
            </a:br>
            <a:r>
              <a:rPr lang="en-US" sz="2400" i="1" dirty="0"/>
              <a:t>WORCESTER - A City Council candidates night at the People in Peril </a:t>
            </a:r>
            <a:r>
              <a:rPr lang="en-US" sz="2400" i="1" dirty="0">
                <a:hlinkClick r:id="rId2"/>
              </a:rPr>
              <a:t>homeless shelter</a:t>
            </a:r>
            <a:r>
              <a:rPr lang="en-US" sz="2400" i="1" dirty="0"/>
              <a:t> last night proved to be the largest forum by far in this year's election campaign, with organizers counting more than 140 people in attendance. </a:t>
            </a:r>
            <a:br>
              <a:rPr lang="en-US" sz="2400" i="1" dirty="0"/>
            </a:br>
            <a:r>
              <a:rPr lang="en-US" sz="2400" i="1" dirty="0"/>
              <a:t/>
            </a:r>
            <a:br>
              <a:rPr lang="en-US" sz="2400" i="1" dirty="0"/>
            </a:br>
            <a:r>
              <a:rPr lang="en-US" sz="2400" i="1" dirty="0"/>
              <a:t>Dr. Eric Garcia, who treats PIP shelter residents, asked the candidates whether they support the "Housing First" concept. </a:t>
            </a:r>
            <a:r>
              <a:rPr lang="en-US" sz="2400" b="1" i="1" dirty="0">
                <a:solidFill>
                  <a:srgbClr val="C00000"/>
                </a:solidFill>
              </a:rPr>
              <a:t>Even Ms. Haller, a frequent critic of the social service agencies that espouse that concept of ensuring stable housing for people who need it regardless of their readiness to accept social programming, said that it "has merit."</a:t>
            </a:r>
          </a:p>
          <a:p>
            <a:pPr marL="457200" indent="-457200">
              <a:buNone/>
            </a:pPr>
            <a:endParaRPr lang="en-US" sz="2400" dirty="0"/>
          </a:p>
          <a:p>
            <a:pPr>
              <a:buNone/>
            </a:pPr>
            <a:r>
              <a:rPr lang="en-US" sz="2400" dirty="0"/>
              <a:t>5.  Aftermath and Change--Permanent Housing &amp;Housing First</a:t>
            </a:r>
          </a:p>
        </p:txBody>
      </p:sp>
    </p:spTree>
    <p:extLst>
      <p:ext uri="{BB962C8B-B14F-4D97-AF65-F5344CB8AC3E}">
        <p14:creationId xmlns:p14="http://schemas.microsoft.com/office/powerpoint/2010/main" val="30621927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655" y="173038"/>
            <a:ext cx="8229600" cy="455035"/>
          </a:xfrm>
        </p:spPr>
        <p:txBody>
          <a:bodyPr>
            <a:normAutofit fontScale="90000"/>
          </a:bodyPr>
          <a:lstStyle/>
          <a:p>
            <a:r>
              <a:rPr lang="en-US" dirty="0" smtClean="0"/>
              <a:t>Critical Change Map</a:t>
            </a:r>
            <a:endParaRPr lang="en-US" dirty="0"/>
          </a:p>
        </p:txBody>
      </p:sp>
      <p:sp>
        <p:nvSpPr>
          <p:cNvPr id="3" name="Content Placeholder 2"/>
          <p:cNvSpPr>
            <a:spLocks noGrp="1"/>
          </p:cNvSpPr>
          <p:nvPr>
            <p:ph idx="1"/>
          </p:nvPr>
        </p:nvSpPr>
        <p:spPr>
          <a:xfrm>
            <a:off x="341745" y="990600"/>
            <a:ext cx="11730182" cy="5867400"/>
          </a:xfrm>
        </p:spPr>
        <p:txBody>
          <a:bodyPr>
            <a:normAutofit fontScale="40000" lnSpcReduction="20000"/>
          </a:bodyPr>
          <a:lstStyle/>
          <a:p>
            <a:pPr>
              <a:buNone/>
            </a:pPr>
            <a:r>
              <a:rPr lang="en-US" dirty="0" smtClean="0"/>
              <a:t>				     	</a:t>
            </a:r>
            <a:r>
              <a:rPr lang="en-US" dirty="0" smtClean="0"/>
              <a:t>							Community </a:t>
            </a:r>
            <a:r>
              <a:rPr lang="en-US" dirty="0" smtClean="0"/>
              <a:t>Organization</a:t>
            </a:r>
          </a:p>
          <a:p>
            <a:pPr>
              <a:buNone/>
            </a:pPr>
            <a:r>
              <a:rPr lang="en-US" dirty="0" smtClean="0"/>
              <a:t>				           	 </a:t>
            </a:r>
            <a:r>
              <a:rPr lang="en-US" dirty="0" smtClean="0"/>
              <a:t>					 		   </a:t>
            </a:r>
            <a:r>
              <a:rPr lang="en-US" dirty="0" err="1" smtClean="0">
                <a:solidFill>
                  <a:srgbClr val="C00000"/>
                </a:solidFill>
              </a:rPr>
              <a:t>Dismas</a:t>
            </a:r>
            <a:r>
              <a:rPr lang="en-US" dirty="0" smtClean="0">
                <a:solidFill>
                  <a:srgbClr val="C00000"/>
                </a:solidFill>
              </a:rPr>
              <a:t> House</a:t>
            </a:r>
          </a:p>
          <a:p>
            <a:pPr>
              <a:buNone/>
            </a:pPr>
            <a:endParaRPr lang="en-US" dirty="0" smtClean="0"/>
          </a:p>
          <a:p>
            <a:pPr>
              <a:buNone/>
            </a:pPr>
            <a:endParaRPr lang="en-US" dirty="0" smtClean="0"/>
          </a:p>
          <a:p>
            <a:pPr>
              <a:buNone/>
            </a:pPr>
            <a:endParaRPr lang="en-US" dirty="0" smtClean="0"/>
          </a:p>
          <a:p>
            <a:pPr>
              <a:buNone/>
            </a:pPr>
            <a:r>
              <a:rPr lang="en-US" dirty="0" smtClean="0"/>
              <a:t>	 	</a:t>
            </a:r>
            <a:r>
              <a:rPr lang="en-US" dirty="0" smtClean="0"/>
              <a:t>	Strategies </a:t>
            </a:r>
            <a:r>
              <a:rPr lang="en-US" dirty="0" smtClean="0"/>
              <a:t>for Change		       			</a:t>
            </a:r>
            <a:r>
              <a:rPr lang="en-US" dirty="0" smtClean="0"/>
              <a:t>										Services/Research</a:t>
            </a:r>
            <a:endParaRPr lang="en-US" dirty="0" smtClean="0"/>
          </a:p>
          <a:p>
            <a:pPr>
              <a:buNone/>
            </a:pPr>
            <a:r>
              <a:rPr lang="en-US" dirty="0" smtClean="0">
                <a:solidFill>
                  <a:srgbClr val="C00000"/>
                </a:solidFill>
              </a:rPr>
              <a:t>     </a:t>
            </a:r>
            <a:r>
              <a:rPr lang="en-US" dirty="0" smtClean="0">
                <a:solidFill>
                  <a:srgbClr val="C00000"/>
                </a:solidFill>
              </a:rPr>
              <a:t>	</a:t>
            </a:r>
            <a:r>
              <a:rPr lang="en-US" sz="2900" dirty="0" smtClean="0">
                <a:solidFill>
                  <a:srgbClr val="C00000"/>
                </a:solidFill>
              </a:rPr>
              <a:t>Publicizing </a:t>
            </a:r>
            <a:r>
              <a:rPr lang="en-US" sz="2900" dirty="0">
                <a:solidFill>
                  <a:srgbClr val="C00000"/>
                </a:solidFill>
              </a:rPr>
              <a:t>findings and impacting local debate </a:t>
            </a:r>
            <a:r>
              <a:rPr lang="en-US" dirty="0" smtClean="0"/>
              <a:t>	   </a:t>
            </a:r>
            <a:r>
              <a:rPr lang="en-US" sz="2900" dirty="0"/>
              <a:t> </a:t>
            </a:r>
            <a:r>
              <a:rPr lang="en-US" sz="2900" dirty="0"/>
              <a:t> </a:t>
            </a:r>
            <a:r>
              <a:rPr lang="en-US" sz="2900" dirty="0"/>
              <a:t>     </a:t>
            </a:r>
            <a:r>
              <a:rPr lang="en-US" sz="2900" dirty="0" smtClean="0"/>
              <a:t>						 </a:t>
            </a:r>
            <a:r>
              <a:rPr lang="en-US" sz="2900" dirty="0">
                <a:solidFill>
                  <a:srgbClr val="C00000"/>
                </a:solidFill>
              </a:rPr>
              <a:t>stats on prop. </a:t>
            </a:r>
            <a:r>
              <a:rPr lang="en-US" sz="2900" dirty="0">
                <a:solidFill>
                  <a:srgbClr val="C00000"/>
                </a:solidFill>
              </a:rPr>
              <a:t>Values, crime &amp; QOL perception</a:t>
            </a:r>
            <a:endParaRPr lang="en-US" sz="2600" dirty="0">
              <a:solidFill>
                <a:srgbClr val="C00000"/>
              </a:solidFill>
            </a:endParaRPr>
          </a:p>
          <a:p>
            <a:pPr>
              <a:buNone/>
            </a:pPr>
            <a:r>
              <a:rPr lang="en-US" dirty="0" smtClean="0"/>
              <a:t> 		</a:t>
            </a:r>
            <a:r>
              <a:rPr lang="en-US" b="1" dirty="0" smtClean="0">
                <a:solidFill>
                  <a:schemeClr val="accent3">
                    <a:lumMod val="50000"/>
                  </a:schemeClr>
                </a:solidFill>
              </a:rPr>
              <a:t>voter </a:t>
            </a:r>
            <a:r>
              <a:rPr lang="en-US" b="1" dirty="0" smtClean="0">
                <a:solidFill>
                  <a:schemeClr val="accent3">
                    <a:lumMod val="50000"/>
                  </a:schemeClr>
                </a:solidFill>
              </a:rPr>
              <a:t>registration and organizing		              </a:t>
            </a:r>
            <a:r>
              <a:rPr lang="en-US" b="1" dirty="0" smtClean="0">
                <a:solidFill>
                  <a:schemeClr val="accent3">
                    <a:lumMod val="50000"/>
                  </a:schemeClr>
                </a:solidFill>
              </a:rPr>
              <a:t>											Experiences</a:t>
            </a:r>
            <a:r>
              <a:rPr lang="en-US" b="1" dirty="0" smtClean="0">
                <a:solidFill>
                  <a:schemeClr val="accent3">
                    <a:lumMod val="50000"/>
                  </a:schemeClr>
                </a:solidFill>
              </a:rPr>
              <a:t>, Comparative &amp; Qualitative Data</a:t>
            </a:r>
          </a:p>
          <a:p>
            <a:pPr>
              <a:buNone/>
            </a:pPr>
            <a:endParaRPr lang="en-US" dirty="0" smtClean="0"/>
          </a:p>
          <a:p>
            <a:pPr>
              <a:buNone/>
            </a:pPr>
            <a:endParaRPr lang="en-US" dirty="0" smtClean="0"/>
          </a:p>
          <a:p>
            <a:pPr>
              <a:buNone/>
            </a:pPr>
            <a:r>
              <a:rPr lang="en-US" dirty="0" smtClean="0"/>
              <a:t> </a:t>
            </a:r>
          </a:p>
          <a:p>
            <a:pPr>
              <a:buNone/>
            </a:pPr>
            <a:r>
              <a:rPr lang="en-US" dirty="0" smtClean="0"/>
              <a:t>Community Goals				 	    	 	</a:t>
            </a:r>
            <a:r>
              <a:rPr lang="en-US" dirty="0" smtClean="0"/>
              <a:t>														Higher </a:t>
            </a:r>
            <a:r>
              <a:rPr lang="en-US" dirty="0" smtClean="0"/>
              <a:t>Ed. Goals </a:t>
            </a:r>
          </a:p>
          <a:p>
            <a:pPr>
              <a:buNone/>
            </a:pPr>
            <a:r>
              <a:rPr lang="en-US" sz="2900" dirty="0">
                <a:solidFill>
                  <a:srgbClr val="C00000"/>
                </a:solidFill>
              </a:rPr>
              <a:t>More Housing/Less Nimby</a:t>
            </a:r>
            <a:r>
              <a:rPr lang="en-US" sz="2900" dirty="0"/>
              <a:t>		   	     	           </a:t>
            </a:r>
            <a:r>
              <a:rPr lang="en-US" sz="2900" dirty="0" smtClean="0"/>
              <a:t>									 </a:t>
            </a:r>
            <a:r>
              <a:rPr lang="en-US" sz="2900" dirty="0">
                <a:solidFill>
                  <a:srgbClr val="C00000"/>
                </a:solidFill>
              </a:rPr>
              <a:t>Course Outcomes &amp; Center Publicity       </a:t>
            </a:r>
            <a:endParaRPr lang="en-US" sz="2900" dirty="0" smtClean="0">
              <a:solidFill>
                <a:srgbClr val="C00000"/>
              </a:solidFill>
            </a:endParaRPr>
          </a:p>
          <a:p>
            <a:pPr>
              <a:buNone/>
            </a:pPr>
            <a:r>
              <a:rPr lang="en-US" sz="3400" b="1" dirty="0" smtClean="0">
                <a:solidFill>
                  <a:schemeClr val="accent3">
                    <a:lumMod val="50000"/>
                  </a:schemeClr>
                </a:solidFill>
              </a:rPr>
              <a:t>Political </a:t>
            </a:r>
            <a:r>
              <a:rPr lang="en-US" sz="3400" b="1" dirty="0">
                <a:solidFill>
                  <a:schemeClr val="accent3">
                    <a:lumMod val="50000"/>
                  </a:schemeClr>
                </a:solidFill>
              </a:rPr>
              <a:t>Empowerment</a:t>
            </a:r>
            <a:r>
              <a:rPr lang="en-US" sz="1400" dirty="0"/>
              <a:t>	</a:t>
            </a:r>
            <a:r>
              <a:rPr lang="en-US" sz="2900" dirty="0">
                <a:solidFill>
                  <a:srgbClr val="C00000"/>
                </a:solidFill>
              </a:rPr>
              <a:t>		</a:t>
            </a:r>
            <a:r>
              <a:rPr lang="en-US" dirty="0" smtClean="0">
                <a:solidFill>
                  <a:srgbClr val="C00000"/>
                </a:solidFill>
              </a:rPr>
              <a:t>	            </a:t>
            </a:r>
            <a:r>
              <a:rPr lang="en-US" dirty="0" smtClean="0">
                <a:solidFill>
                  <a:srgbClr val="C00000"/>
                </a:solidFill>
              </a:rPr>
              <a:t>										</a:t>
            </a:r>
            <a:r>
              <a:rPr lang="en-US" sz="3400" dirty="0" smtClean="0">
                <a:solidFill>
                  <a:schemeClr val="accent3">
                    <a:lumMod val="50000"/>
                  </a:schemeClr>
                </a:solidFill>
              </a:rPr>
              <a:t> </a:t>
            </a:r>
            <a:r>
              <a:rPr lang="en-US" sz="3400" b="1" dirty="0">
                <a:solidFill>
                  <a:schemeClr val="accent3">
                    <a:lumMod val="50000"/>
                  </a:schemeClr>
                </a:solidFill>
              </a:rPr>
              <a:t>PAR versus Research for Order </a:t>
            </a:r>
            <a:r>
              <a:rPr lang="en-US" sz="3400" dirty="0">
                <a:solidFill>
                  <a:schemeClr val="accent3">
                    <a:lumMod val="50000"/>
                  </a:schemeClr>
                </a:solidFill>
              </a:rPr>
              <a:t>		</a:t>
            </a:r>
          </a:p>
          <a:p>
            <a:pPr>
              <a:buNone/>
            </a:pPr>
            <a:endParaRPr lang="en-US" dirty="0" smtClean="0"/>
          </a:p>
          <a:p>
            <a:pPr>
              <a:buNone/>
            </a:pPr>
            <a:endParaRPr lang="en-US" dirty="0" smtClean="0"/>
          </a:p>
          <a:p>
            <a:pPr>
              <a:buNone/>
            </a:pPr>
            <a:r>
              <a:rPr lang="en-US" dirty="0" smtClean="0"/>
              <a:t>		</a:t>
            </a:r>
            <a:r>
              <a:rPr lang="en-US" dirty="0" smtClean="0"/>
              <a:t>		</a:t>
            </a:r>
            <a:r>
              <a:rPr lang="en-US" i="1" dirty="0" smtClean="0"/>
              <a:t>Curriculum</a:t>
            </a:r>
            <a:r>
              <a:rPr lang="en-US" dirty="0" smtClean="0"/>
              <a:t> </a:t>
            </a:r>
            <a:r>
              <a:rPr lang="en-US" dirty="0" smtClean="0"/>
              <a:t>						</a:t>
            </a:r>
            <a:r>
              <a:rPr lang="en-US" dirty="0" smtClean="0"/>
              <a:t>									Project </a:t>
            </a:r>
            <a:r>
              <a:rPr lang="en-US" dirty="0" smtClean="0"/>
              <a:t>(Theory &amp; Method)</a:t>
            </a:r>
          </a:p>
          <a:p>
            <a:pPr>
              <a:buNone/>
            </a:pPr>
            <a:r>
              <a:rPr lang="en-US" sz="2900" dirty="0">
                <a:solidFill>
                  <a:srgbClr val="C00000"/>
                </a:solidFill>
              </a:rPr>
              <a:t>	</a:t>
            </a:r>
            <a:r>
              <a:rPr lang="en-US" sz="3400" dirty="0">
                <a:solidFill>
                  <a:srgbClr val="C00000"/>
                </a:solidFill>
              </a:rPr>
              <a:t>	Evaluating learning outcomes</a:t>
            </a:r>
            <a:r>
              <a:rPr lang="en-US" sz="3400" dirty="0"/>
              <a:t>	                           </a:t>
            </a:r>
            <a:r>
              <a:rPr lang="en-US" sz="3400" dirty="0" smtClean="0"/>
              <a:t>		</a:t>
            </a:r>
            <a:r>
              <a:rPr lang="en-US" sz="3400" dirty="0" smtClean="0">
                <a:solidFill>
                  <a:srgbClr val="C00000"/>
                </a:solidFill>
              </a:rPr>
              <a:t>statistical </a:t>
            </a:r>
            <a:r>
              <a:rPr lang="en-US" sz="3400" dirty="0">
                <a:solidFill>
                  <a:srgbClr val="C00000"/>
                </a:solidFill>
              </a:rPr>
              <a:t>research &amp; neighborhood survey</a:t>
            </a:r>
            <a:r>
              <a:rPr lang="en-US" sz="3400" dirty="0"/>
              <a:t> </a:t>
            </a:r>
            <a:r>
              <a:rPr lang="en-US" b="1" dirty="0" smtClean="0">
                <a:solidFill>
                  <a:schemeClr val="accent3">
                    <a:lumMod val="50000"/>
                  </a:schemeClr>
                </a:solidFill>
              </a:rPr>
              <a:t>Research for service vs. research for change </a:t>
            </a:r>
            <a:r>
              <a:rPr lang="en-US" b="1" dirty="0" smtClean="0"/>
              <a:t>	        </a:t>
            </a:r>
            <a:r>
              <a:rPr lang="en-US" sz="2900" b="1" dirty="0" smtClean="0">
                <a:solidFill>
                  <a:schemeClr val="accent3">
                    <a:lumMod val="50000"/>
                  </a:schemeClr>
                </a:solidFill>
              </a:rPr>
              <a:t>Interviews, focus groups, collaborative events</a:t>
            </a:r>
          </a:p>
          <a:p>
            <a:pPr>
              <a:buNone/>
            </a:pPr>
            <a:r>
              <a:rPr lang="en-US" dirty="0" smtClean="0"/>
              <a:t>						</a:t>
            </a:r>
          </a:p>
          <a:p>
            <a:pPr>
              <a:buNone/>
            </a:pPr>
            <a:r>
              <a:rPr lang="en-US" dirty="0" smtClean="0"/>
              <a:t>				      </a:t>
            </a:r>
          </a:p>
          <a:p>
            <a:pPr>
              <a:buNone/>
            </a:pPr>
            <a:r>
              <a:rPr lang="en-US" dirty="0" smtClean="0"/>
              <a:t>				   </a:t>
            </a:r>
          </a:p>
          <a:p>
            <a:pPr>
              <a:buNone/>
            </a:pPr>
            <a:r>
              <a:rPr lang="en-US" dirty="0" smtClean="0"/>
              <a:t>				            	</a:t>
            </a:r>
            <a:r>
              <a:rPr lang="en-US" dirty="0" smtClean="0"/>
              <a:t>							Campus </a:t>
            </a:r>
            <a:r>
              <a:rPr lang="en-US" dirty="0" smtClean="0"/>
              <a:t>Partnership</a:t>
            </a:r>
          </a:p>
          <a:p>
            <a:pPr>
              <a:buNone/>
            </a:pPr>
            <a:r>
              <a:rPr lang="en-US" dirty="0" smtClean="0"/>
              <a:t>			     	        </a:t>
            </a:r>
            <a:r>
              <a:rPr lang="en-US" dirty="0" smtClean="0"/>
              <a:t>								    </a:t>
            </a:r>
            <a:r>
              <a:rPr lang="en-US" dirty="0" smtClean="0">
                <a:solidFill>
                  <a:srgbClr val="C00000"/>
                </a:solidFill>
              </a:rPr>
              <a:t>Worcester State (SO 305 and CSLCE)</a:t>
            </a:r>
          </a:p>
          <a:p>
            <a:endParaRPr lang="en-US" dirty="0"/>
          </a:p>
        </p:txBody>
      </p:sp>
    </p:spTree>
    <p:extLst>
      <p:ext uri="{BB962C8B-B14F-4D97-AF65-F5344CB8AC3E}">
        <p14:creationId xmlns:p14="http://schemas.microsoft.com/office/powerpoint/2010/main" val="3440659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b="1" dirty="0" smtClean="0"/>
              <a:t>Critical Engagement </a:t>
            </a:r>
            <a:br>
              <a:rPr lang="en-US" b="1" dirty="0" smtClean="0"/>
            </a:br>
            <a:r>
              <a:rPr lang="en-US" b="1" dirty="0" smtClean="0"/>
              <a:t>Not Just Civic Engagement</a:t>
            </a:r>
            <a:endParaRPr lang="en-US" b="1" dirty="0"/>
          </a:p>
        </p:txBody>
      </p:sp>
      <p:sp>
        <p:nvSpPr>
          <p:cNvPr id="8195" name="Content Placeholder 2"/>
          <p:cNvSpPr>
            <a:spLocks noGrp="1"/>
          </p:cNvSpPr>
          <p:nvPr>
            <p:ph idx="1"/>
          </p:nvPr>
        </p:nvSpPr>
        <p:spPr>
          <a:xfrm>
            <a:off x="1828800" y="1371600"/>
            <a:ext cx="8610600" cy="5181600"/>
          </a:xfrm>
        </p:spPr>
        <p:txBody>
          <a:bodyPr>
            <a:normAutofit fontScale="92500" lnSpcReduction="20000"/>
          </a:bodyPr>
          <a:lstStyle/>
          <a:p>
            <a:pPr eaLnBrk="1" hangingPunct="1"/>
            <a:endParaRPr lang="en-US" sz="2400" dirty="0"/>
          </a:p>
          <a:p>
            <a:pPr eaLnBrk="1" hangingPunct="1"/>
            <a:r>
              <a:rPr lang="en-US" b="1" dirty="0" smtClean="0"/>
              <a:t>Non Profits– “the question of service has to be framed by critically engaging mission &amp; purpose, methods &amp; outcomes.”  </a:t>
            </a:r>
          </a:p>
          <a:p>
            <a:pPr eaLnBrk="1" hangingPunct="1"/>
            <a:endParaRPr lang="en-US" dirty="0" smtClean="0"/>
          </a:p>
          <a:p>
            <a:pPr eaLnBrk="1" hangingPunct="1"/>
            <a:endParaRPr lang="en-US" dirty="0" smtClean="0"/>
          </a:p>
          <a:p>
            <a:pPr eaLnBrk="1" hangingPunct="1">
              <a:buFont typeface="Wingdings 2" pitchFamily="18" charset="2"/>
              <a:buNone/>
            </a:pPr>
            <a:endParaRPr lang="en-US" dirty="0" smtClean="0"/>
          </a:p>
          <a:p>
            <a:pPr eaLnBrk="1" hangingPunct="1">
              <a:buFont typeface="Wingdings 2" pitchFamily="18" charset="2"/>
              <a:buNone/>
            </a:pPr>
            <a:r>
              <a:rPr lang="en-US" sz="2400" dirty="0"/>
              <a:t>	</a:t>
            </a:r>
          </a:p>
          <a:p>
            <a:pPr eaLnBrk="1" hangingPunct="1">
              <a:buFont typeface="Wingdings 2" pitchFamily="18" charset="2"/>
              <a:buNone/>
            </a:pPr>
            <a:endParaRPr lang="en-US" sz="2400" b="1" dirty="0"/>
          </a:p>
          <a:p>
            <a:pPr eaLnBrk="1" hangingPunct="1">
              <a:buFont typeface="Wingdings 2" pitchFamily="18" charset="2"/>
              <a:buNone/>
            </a:pPr>
            <a:endParaRPr lang="en-US" sz="2400" b="1" dirty="0"/>
          </a:p>
          <a:p>
            <a:pPr eaLnBrk="1" hangingPunct="1">
              <a:buFont typeface="Wingdings 2" pitchFamily="18" charset="2"/>
              <a:buNone/>
            </a:pPr>
            <a:endParaRPr lang="en-US" sz="2400" b="1" dirty="0"/>
          </a:p>
          <a:p>
            <a:pPr eaLnBrk="1" hangingPunct="1">
              <a:buFont typeface="Wingdings 2" pitchFamily="18" charset="2"/>
              <a:buNone/>
            </a:pPr>
            <a:r>
              <a:rPr lang="en-US" b="1" dirty="0" smtClean="0"/>
              <a:t>Community-Based Learning– “are our students being given a curriculum along with their projects that encourages historical and political and global perspectives on problems and their causes. Does it inspire the big questions of our students, their education, our community partners, policy makers, institutions and social structures as a whole.”</a:t>
            </a:r>
          </a:p>
        </p:txBody>
      </p:sp>
      <p:pic>
        <p:nvPicPr>
          <p:cNvPr id="8196" name="Picture 3" descr="http://t3.gstatic.com/images?q=tbn:sQrrU2iX1D7n8M:http://www.liggett.army.mil/sites/fishhunt/img/fishing.jpg">
            <a:hlinkClick r:id="rId2"/>
          </p:cNvPr>
          <p:cNvPicPr>
            <a:picLocks noChangeAspect="1" noChangeArrowheads="1"/>
          </p:cNvPicPr>
          <p:nvPr/>
        </p:nvPicPr>
        <p:blipFill>
          <a:blip r:embed="rId3" cstate="print"/>
          <a:srcRect/>
          <a:stretch>
            <a:fillRect/>
          </a:stretch>
        </p:blipFill>
        <p:spPr bwMode="auto">
          <a:xfrm>
            <a:off x="3657600" y="2590800"/>
            <a:ext cx="2286000" cy="1828800"/>
          </a:xfrm>
          <a:prstGeom prst="rect">
            <a:avLst/>
          </a:prstGeom>
          <a:noFill/>
          <a:ln w="9525">
            <a:noFill/>
            <a:miter lim="800000"/>
            <a:headEnd/>
            <a:tailEnd/>
          </a:ln>
        </p:spPr>
      </p:pic>
      <p:pic>
        <p:nvPicPr>
          <p:cNvPr id="8197" name="Picture 4" descr="http://t3.gstatic.com/images?q=tbn:afQD2KY1LkrjUM:http://www.kentuckyawake.org/files/images/huntingFishing/fishing.jpg">
            <a:hlinkClick r:id="rId4"/>
          </p:cNvPr>
          <p:cNvPicPr>
            <a:picLocks noChangeAspect="1" noChangeArrowheads="1"/>
          </p:cNvPicPr>
          <p:nvPr/>
        </p:nvPicPr>
        <p:blipFill>
          <a:blip r:embed="rId5" cstate="print"/>
          <a:srcRect/>
          <a:stretch>
            <a:fillRect/>
          </a:stretch>
        </p:blipFill>
        <p:spPr bwMode="auto">
          <a:xfrm>
            <a:off x="6629400" y="2514600"/>
            <a:ext cx="2286000" cy="1905000"/>
          </a:xfrm>
          <a:prstGeom prst="rect">
            <a:avLst/>
          </a:prstGeom>
          <a:noFill/>
          <a:ln w="9525">
            <a:noFill/>
            <a:miter lim="800000"/>
            <a:headEnd/>
            <a:tailEnd/>
          </a:ln>
        </p:spPr>
      </p:pic>
    </p:spTree>
    <p:extLst>
      <p:ext uri="{BB962C8B-B14F-4D97-AF65-F5344CB8AC3E}">
        <p14:creationId xmlns:p14="http://schemas.microsoft.com/office/powerpoint/2010/main" val="4732784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Justice, Neoliberalism, and the Institutional Real</a:t>
            </a:r>
            <a:endParaRPr lang="en-US" dirty="0"/>
          </a:p>
        </p:txBody>
      </p:sp>
      <p:sp>
        <p:nvSpPr>
          <p:cNvPr id="3" name="Content Placeholder 2"/>
          <p:cNvSpPr>
            <a:spLocks noGrp="1"/>
          </p:cNvSpPr>
          <p:nvPr>
            <p:ph idx="1"/>
          </p:nvPr>
        </p:nvSpPr>
        <p:spPr>
          <a:xfrm>
            <a:off x="1103312" y="2052918"/>
            <a:ext cx="10229706" cy="4195481"/>
          </a:xfrm>
        </p:spPr>
        <p:txBody>
          <a:bodyPr/>
          <a:lstStyle/>
          <a:p>
            <a:r>
              <a:rPr lang="en-US" dirty="0" smtClean="0"/>
              <a:t>The future of radical, critical community engagement “the three R’s” </a:t>
            </a:r>
          </a:p>
          <a:p>
            <a:endParaRPr lang="en-US" dirty="0"/>
          </a:p>
          <a:p>
            <a:r>
              <a:rPr lang="en-US" dirty="0" err="1" smtClean="0"/>
              <a:t>tRuth</a:t>
            </a:r>
            <a:r>
              <a:rPr lang="en-US" dirty="0" smtClean="0"/>
              <a:t> and reconciliation</a:t>
            </a:r>
          </a:p>
          <a:p>
            <a:endParaRPr lang="en-US" dirty="0"/>
          </a:p>
          <a:p>
            <a:r>
              <a:rPr lang="en-US" dirty="0" smtClean="0"/>
              <a:t>Reparations</a:t>
            </a:r>
          </a:p>
          <a:p>
            <a:endParaRPr lang="en-US" dirty="0"/>
          </a:p>
          <a:p>
            <a:r>
              <a:rPr lang="en-US" dirty="0" smtClean="0"/>
              <a:t>Radical, Critical Consciousness</a:t>
            </a:r>
            <a:endParaRPr lang="en-US" dirty="0"/>
          </a:p>
        </p:txBody>
      </p:sp>
    </p:spTree>
    <p:extLst>
      <p:ext uri="{BB962C8B-B14F-4D97-AF65-F5344CB8AC3E}">
        <p14:creationId xmlns:p14="http://schemas.microsoft.com/office/powerpoint/2010/main" val="475659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105400"/>
            <a:ext cx="8229599" cy="1447800"/>
          </a:xfrm>
        </p:spPr>
        <p:txBody>
          <a:bodyPr/>
          <a:lstStyle/>
          <a:p>
            <a:r>
              <a:rPr lang="en-US" dirty="0" smtClean="0"/>
              <a:t>Part One: The Politics of Teaching</a:t>
            </a:r>
            <a:endParaRPr lang="en-US" dirty="0"/>
          </a:p>
        </p:txBody>
      </p:sp>
      <p:sp>
        <p:nvSpPr>
          <p:cNvPr id="3" name="Content Placeholder 2"/>
          <p:cNvSpPr>
            <a:spLocks noGrp="1"/>
          </p:cNvSpPr>
          <p:nvPr>
            <p:ph sz="quarter" idx="13"/>
          </p:nvPr>
        </p:nvSpPr>
        <p:spPr>
          <a:xfrm>
            <a:off x="2362200" y="2362200"/>
            <a:ext cx="7924800" cy="2392680"/>
          </a:xfrm>
        </p:spPr>
        <p:txBody>
          <a:bodyPr>
            <a:normAutofit fontScale="92500" lnSpcReduction="10000"/>
          </a:bodyPr>
          <a:lstStyle/>
          <a:p>
            <a:r>
              <a:rPr lang="en-US" sz="1800" dirty="0"/>
              <a:t>Teaching is not an objective practice. Like good Doctors who want to help their patients and engineers who want to build things that work, teachers embrace rigorous research, empirical observation and evidence, textual analyses, theoretical inquiry and experiential reflection to BEST educate their students. The analytical process may engage and even pursue objectivity to a degree, but the pedagogical enterprise is driven by the subjective desire to teach effectively, not transfer information </a:t>
            </a:r>
            <a:r>
              <a:rPr lang="en-US" sz="1800" dirty="0" err="1"/>
              <a:t>transactionally</a:t>
            </a:r>
            <a:r>
              <a:rPr lang="en-US" sz="1800" dirty="0"/>
              <a:t> but  create knowledge </a:t>
            </a:r>
            <a:r>
              <a:rPr lang="en-US" sz="1800" dirty="0" err="1"/>
              <a:t>transformationally</a:t>
            </a:r>
            <a:r>
              <a:rPr lang="en-US" sz="1800" dirty="0"/>
              <a:t>, to make the world a better place.</a:t>
            </a:r>
          </a:p>
        </p:txBody>
      </p:sp>
      <p:sp>
        <p:nvSpPr>
          <p:cNvPr id="4" name="AutoShape 2" descr="Image result for socrates"/>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ocrates"/>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228600"/>
            <a:ext cx="1828800" cy="17830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1" y="144948"/>
            <a:ext cx="4295775" cy="1866732"/>
          </a:xfrm>
          <a:prstGeom prst="rect">
            <a:avLst/>
          </a:prstGeom>
        </p:spPr>
      </p:pic>
    </p:spTree>
    <p:extLst>
      <p:ext uri="{BB962C8B-B14F-4D97-AF65-F5344CB8AC3E}">
        <p14:creationId xmlns:p14="http://schemas.microsoft.com/office/powerpoint/2010/main" val="1169237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5425114"/>
            <a:ext cx="7377545" cy="1143000"/>
          </a:xfrm>
        </p:spPr>
        <p:txBody>
          <a:bodyPr/>
          <a:lstStyle/>
          <a:p>
            <a:r>
              <a:rPr lang="en-US" dirty="0" smtClean="0"/>
              <a:t>Why We Can’t Teach</a:t>
            </a:r>
            <a:endParaRPr lang="en-US" dirty="0"/>
          </a:p>
        </p:txBody>
      </p:sp>
      <p:sp>
        <p:nvSpPr>
          <p:cNvPr id="3" name="Content Placeholder 2"/>
          <p:cNvSpPr>
            <a:spLocks noGrp="1"/>
          </p:cNvSpPr>
          <p:nvPr>
            <p:ph sz="quarter" idx="13"/>
          </p:nvPr>
        </p:nvSpPr>
        <p:spPr>
          <a:xfrm>
            <a:off x="1524000" y="731520"/>
            <a:ext cx="9144000" cy="3474720"/>
          </a:xfrm>
        </p:spPr>
        <p:txBody>
          <a:bodyPr/>
          <a:lstStyle/>
          <a:p>
            <a:r>
              <a:rPr lang="en-US" dirty="0"/>
              <a:t>“You cannot teach a man anything, you can only help him find it within himself</a:t>
            </a:r>
            <a:r>
              <a:rPr lang="en-US" dirty="0" smtClean="0"/>
              <a:t>.”  ― </a:t>
            </a:r>
            <a:r>
              <a:rPr lang="en-US" dirty="0"/>
              <a:t>Galileo </a:t>
            </a:r>
            <a:r>
              <a:rPr lang="en-US" dirty="0" err="1" smtClean="0"/>
              <a:t>Galilei</a:t>
            </a:r>
            <a:endParaRPr lang="en-US" dirty="0" smtClean="0"/>
          </a:p>
          <a:p>
            <a:endParaRPr lang="en-US" dirty="0"/>
          </a:p>
          <a:p>
            <a:r>
              <a:rPr lang="en-US" dirty="0"/>
              <a:t>“I never teach my pupils, I only attempt to provide the conditions in which they can </a:t>
            </a:r>
            <a:r>
              <a:rPr lang="en-US" dirty="0" smtClean="0"/>
              <a:t>learn”  --Albert Einstein</a:t>
            </a:r>
          </a:p>
          <a:p>
            <a:endParaRPr lang="en-US" dirty="0" smtClean="0"/>
          </a:p>
          <a:p>
            <a:r>
              <a:rPr lang="en-US" dirty="0"/>
              <a:t>“[Kids] don't remember what you try to teach them. </a:t>
            </a:r>
            <a:r>
              <a:rPr lang="en-US" dirty="0" smtClean="0"/>
              <a:t>They remember </a:t>
            </a:r>
            <a:r>
              <a:rPr lang="en-US" dirty="0"/>
              <a:t>what you are.” </a:t>
            </a:r>
            <a:r>
              <a:rPr lang="en-US" dirty="0" smtClean="0"/>
              <a:t> ― </a:t>
            </a:r>
            <a:r>
              <a:rPr lang="en-US" dirty="0"/>
              <a:t>Jim </a:t>
            </a:r>
            <a:r>
              <a:rPr lang="en-US" dirty="0" smtClean="0"/>
              <a:t>Henson</a:t>
            </a:r>
          </a:p>
          <a:p>
            <a:endParaRPr lang="en-US" dirty="0"/>
          </a:p>
          <a:p>
            <a:endParaRPr lang="en-US" dirty="0"/>
          </a:p>
        </p:txBody>
      </p:sp>
    </p:spTree>
    <p:extLst>
      <p:ext uri="{BB962C8B-B14F-4D97-AF65-F5344CB8AC3E}">
        <p14:creationId xmlns:p14="http://schemas.microsoft.com/office/powerpoint/2010/main" val="387469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876800"/>
            <a:ext cx="8991600" cy="1419032"/>
          </a:xfrm>
        </p:spPr>
        <p:txBody>
          <a:bodyPr/>
          <a:lstStyle/>
          <a:p>
            <a:r>
              <a:rPr lang="en-US" sz="4000" dirty="0"/>
              <a:t>Why We Shouldn’t Teach</a:t>
            </a:r>
          </a:p>
        </p:txBody>
      </p:sp>
      <p:sp>
        <p:nvSpPr>
          <p:cNvPr id="3" name="Content Placeholder 2"/>
          <p:cNvSpPr>
            <a:spLocks noGrp="1"/>
          </p:cNvSpPr>
          <p:nvPr>
            <p:ph sz="quarter" idx="13"/>
          </p:nvPr>
        </p:nvSpPr>
        <p:spPr>
          <a:xfrm>
            <a:off x="1524000" y="457200"/>
            <a:ext cx="9144000" cy="3733800"/>
          </a:xfrm>
        </p:spPr>
        <p:txBody>
          <a:bodyPr/>
          <a:lstStyle/>
          <a:p>
            <a:r>
              <a:rPr lang="en-US" dirty="0"/>
              <a:t>“It would seem that you have no useful skill or talent whatsoever," he said. "Have you thought of going into teaching?” </a:t>
            </a:r>
            <a:r>
              <a:rPr lang="en-US" dirty="0" smtClean="0"/>
              <a:t>― </a:t>
            </a:r>
            <a:r>
              <a:rPr lang="en-US" dirty="0"/>
              <a:t>Terry </a:t>
            </a:r>
            <a:r>
              <a:rPr lang="en-US" dirty="0" err="1" smtClean="0"/>
              <a:t>Pratchett</a:t>
            </a:r>
            <a:endParaRPr lang="en-US" dirty="0" smtClean="0"/>
          </a:p>
          <a:p>
            <a:endParaRPr lang="en-US" dirty="0"/>
          </a:p>
          <a:p>
            <a:r>
              <a:rPr lang="en-US" dirty="0"/>
              <a:t> Everybody who is incapable of learning has taken </a:t>
            </a:r>
            <a:r>
              <a:rPr lang="en-US" dirty="0" smtClean="0"/>
              <a:t>to teaching</a:t>
            </a:r>
            <a:r>
              <a:rPr lang="en-US" dirty="0"/>
              <a:t>.” </a:t>
            </a:r>
            <a:r>
              <a:rPr lang="en-US" dirty="0" smtClean="0"/>
              <a:t>― </a:t>
            </a:r>
            <a:r>
              <a:rPr lang="en-US" dirty="0"/>
              <a:t>Oscar </a:t>
            </a:r>
            <a:r>
              <a:rPr lang="en-US" dirty="0" smtClean="0"/>
              <a:t>Wilde</a:t>
            </a:r>
          </a:p>
          <a:p>
            <a:endParaRPr lang="en-US" dirty="0"/>
          </a:p>
          <a:p>
            <a:r>
              <a:rPr lang="en-US" dirty="0" smtClean="0"/>
              <a:t>He who can, does; he who cannot, teaches.” George Bernard Shaw</a:t>
            </a:r>
            <a:endParaRPr lang="en-US" dirty="0"/>
          </a:p>
          <a:p>
            <a:pPr marL="45720" indent="0">
              <a:buNone/>
            </a:pPr>
            <a:endParaRPr lang="en-US" dirty="0" smtClean="0"/>
          </a:p>
          <a:p>
            <a:pPr marL="45720" indent="0">
              <a:buNone/>
            </a:pPr>
            <a:endParaRPr lang="en-US" dirty="0"/>
          </a:p>
        </p:txBody>
      </p:sp>
    </p:spTree>
    <p:extLst>
      <p:ext uri="{BB962C8B-B14F-4D97-AF65-F5344CB8AC3E}">
        <p14:creationId xmlns:p14="http://schemas.microsoft.com/office/powerpoint/2010/main" val="196761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3388249" y="731838"/>
            <a:ext cx="4805901"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18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Teach?</a:t>
            </a:r>
            <a:endParaRPr lang="en-US" dirty="0"/>
          </a:p>
        </p:txBody>
      </p:sp>
      <p:sp>
        <p:nvSpPr>
          <p:cNvPr id="3" name="Content Placeholder 2"/>
          <p:cNvSpPr>
            <a:spLocks noGrp="1"/>
          </p:cNvSpPr>
          <p:nvPr>
            <p:ph sz="quarter" idx="13"/>
          </p:nvPr>
        </p:nvSpPr>
        <p:spPr>
          <a:xfrm>
            <a:off x="1745034" y="2153920"/>
            <a:ext cx="8305800" cy="3474720"/>
          </a:xfrm>
        </p:spPr>
        <p:txBody>
          <a:bodyPr/>
          <a:lstStyle/>
          <a:p>
            <a:r>
              <a:rPr lang="en-US" dirty="0" smtClean="0"/>
              <a:t>1. 	Personal Fulfillment</a:t>
            </a:r>
          </a:p>
          <a:p>
            <a:endParaRPr lang="en-US" dirty="0" smtClean="0"/>
          </a:p>
          <a:p>
            <a:r>
              <a:rPr lang="en-US" dirty="0" smtClean="0"/>
              <a:t>2. 	Altruism</a:t>
            </a:r>
          </a:p>
          <a:p>
            <a:endParaRPr lang="en-US" dirty="0" smtClean="0"/>
          </a:p>
          <a:p>
            <a:r>
              <a:rPr lang="en-US" dirty="0" smtClean="0"/>
              <a:t>3.	Idealistic or Moral Vision of Social Change</a:t>
            </a:r>
          </a:p>
          <a:p>
            <a:endParaRPr lang="en-US" dirty="0"/>
          </a:p>
          <a:p>
            <a:r>
              <a:rPr lang="en-US" dirty="0" smtClean="0"/>
              <a:t>4.	Autonomy and Creativity</a:t>
            </a:r>
          </a:p>
          <a:p>
            <a:endParaRPr lang="en-US" dirty="0"/>
          </a:p>
        </p:txBody>
      </p:sp>
    </p:spTree>
    <p:extLst>
      <p:ext uri="{BB962C8B-B14F-4D97-AF65-F5344CB8AC3E}">
        <p14:creationId xmlns:p14="http://schemas.microsoft.com/office/powerpoint/2010/main" val="4276566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217</TotalTime>
  <Words>2178</Words>
  <Application>Microsoft Office PowerPoint</Application>
  <PresentationFormat>Widescreen</PresentationFormat>
  <Paragraphs>431</Paragraphs>
  <Slides>48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Arial Unicode MS</vt:lpstr>
      <vt:lpstr>Calibri</vt:lpstr>
      <vt:lpstr>Cambria</vt:lpstr>
      <vt:lpstr>Century Gothic</vt:lpstr>
      <vt:lpstr>Palatino</vt:lpstr>
      <vt:lpstr>Times New Roman</vt:lpstr>
      <vt:lpstr>Wingdings 2</vt:lpstr>
      <vt:lpstr>Wingdings 3</vt:lpstr>
      <vt:lpstr>Ion</vt:lpstr>
      <vt:lpstr>Pedagogies of Hope:</vt:lpstr>
      <vt:lpstr>Agenda </vt:lpstr>
      <vt:lpstr>Exercise #1</vt:lpstr>
      <vt:lpstr>Exercise #1a</vt:lpstr>
      <vt:lpstr>Part One: The Politics of Teaching</vt:lpstr>
      <vt:lpstr>Why We Can’t Teach</vt:lpstr>
      <vt:lpstr>Why We Shouldn’t Teach</vt:lpstr>
      <vt:lpstr>PowerPoint Presentation</vt:lpstr>
      <vt:lpstr>Why We Teach?</vt:lpstr>
      <vt:lpstr>Why Young People are Becoming Scholars and Teachers in Higher Education</vt:lpstr>
      <vt:lpstr>Education at the Crossroads</vt:lpstr>
      <vt:lpstr>Bell Hooks and the Spirit of Engagement</vt:lpstr>
      <vt:lpstr>History of Engaged Learning- U.S. Cambridge Handbook</vt:lpstr>
      <vt:lpstr>Experiential and Engaged Pedagogy</vt:lpstr>
      <vt:lpstr>Developing competence in ethical and moral reasoning and action: integrating personal and social responsibilities, applying in learning and in life. </vt:lpstr>
      <vt:lpstr>The World of Service Learning  and Community Engagement</vt:lpstr>
      <vt:lpstr>Definitions</vt:lpstr>
      <vt:lpstr>Trajectory </vt:lpstr>
      <vt:lpstr>Integration Model</vt:lpstr>
      <vt:lpstr>Theory 2: Range of Experiential Pedagogy</vt:lpstr>
      <vt:lpstr>Theory 3: The Depth and Breadth of Community Based Learning</vt:lpstr>
      <vt:lpstr>Principles and Practices</vt:lpstr>
      <vt:lpstr> Academic credit is for learning,  not for service </vt:lpstr>
      <vt:lpstr>Do not compromise academic rigor</vt:lpstr>
      <vt:lpstr>Prepare students for learning  from the community</vt:lpstr>
      <vt:lpstr>Community Based Learning  101</vt:lpstr>
      <vt:lpstr>Partnerships:      CCPH’s 10 principles</vt:lpstr>
      <vt:lpstr>Hugh Sockett’s 4 Stages of Partnerships</vt:lpstr>
      <vt:lpstr>PowerPoint Presentation</vt:lpstr>
      <vt:lpstr>Preparation for Students</vt:lpstr>
      <vt:lpstr>Action</vt:lpstr>
      <vt:lpstr>Reflection</vt:lpstr>
      <vt:lpstr>Evaluation</vt:lpstr>
      <vt:lpstr>Course examples</vt:lpstr>
      <vt:lpstr>Critical Engagement Map</vt:lpstr>
      <vt:lpstr>PowerPoint Presentation</vt:lpstr>
      <vt:lpstr>What is Social Justice?</vt:lpstr>
      <vt:lpstr>Social Justice</vt:lpstr>
      <vt:lpstr>Civic Engagement, Social Responsibility and Social Justice</vt:lpstr>
      <vt:lpstr>Mapping a Case Study</vt:lpstr>
      <vt:lpstr>Mapping a Case Study</vt:lpstr>
      <vt:lpstr>Mapping a Case Study</vt:lpstr>
      <vt:lpstr>Mapping a Case Study</vt:lpstr>
      <vt:lpstr>Critical Map (completed)</vt:lpstr>
      <vt:lpstr>Evaluation and Action</vt:lpstr>
      <vt:lpstr>Critical Change Map</vt:lpstr>
      <vt:lpstr>Critical Engagement  Not Just Civic Engagement</vt:lpstr>
      <vt:lpstr>Social Justice, Neoliberalism, and the Institutional Real</vt:lpstr>
    </vt:vector>
  </TitlesOfParts>
  <Company>Stonehill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Pedagogies of Hope:</dc:title>
  <dc:creator>Dolgon, Corey W.</dc:creator>
  <cp:lastModifiedBy>Dolgon, Corey W.</cp:lastModifiedBy>
  <cp:revision>18</cp:revision>
  <dcterms:created xsi:type="dcterms:W3CDTF">2018-05-02T22:33:04Z</dcterms:created>
  <dcterms:modified xsi:type="dcterms:W3CDTF">2018-05-03T08:24:34Z</dcterms:modified>
</cp:coreProperties>
</file>