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75"/>
  </p:notesMasterIdLst>
  <p:sldIdLst>
    <p:sldId id="256" r:id="rId2"/>
    <p:sldId id="366" r:id="rId3"/>
    <p:sldId id="488" r:id="rId4"/>
    <p:sldId id="509" r:id="rId5"/>
    <p:sldId id="496" r:id="rId6"/>
    <p:sldId id="510" r:id="rId7"/>
    <p:sldId id="369" r:id="rId8"/>
    <p:sldId id="467" r:id="rId9"/>
    <p:sldId id="468" r:id="rId10"/>
    <p:sldId id="469" r:id="rId11"/>
    <p:sldId id="471" r:id="rId12"/>
    <p:sldId id="495" r:id="rId13"/>
    <p:sldId id="489" r:id="rId14"/>
    <p:sldId id="490" r:id="rId15"/>
    <p:sldId id="491" r:id="rId16"/>
    <p:sldId id="492" r:id="rId17"/>
    <p:sldId id="493" r:id="rId18"/>
    <p:sldId id="494" r:id="rId19"/>
    <p:sldId id="473" r:id="rId20"/>
    <p:sldId id="474" r:id="rId21"/>
    <p:sldId id="476" r:id="rId22"/>
    <p:sldId id="497" r:id="rId23"/>
    <p:sldId id="515" r:id="rId24"/>
    <p:sldId id="511" r:id="rId25"/>
    <p:sldId id="512" r:id="rId26"/>
    <p:sldId id="513" r:id="rId27"/>
    <p:sldId id="514" r:id="rId28"/>
    <p:sldId id="516" r:id="rId29"/>
    <p:sldId id="517" r:id="rId30"/>
    <p:sldId id="518" r:id="rId31"/>
    <p:sldId id="519" r:id="rId32"/>
    <p:sldId id="499" r:id="rId33"/>
    <p:sldId id="500" r:id="rId34"/>
    <p:sldId id="501" r:id="rId35"/>
    <p:sldId id="504" r:id="rId36"/>
    <p:sldId id="502" r:id="rId37"/>
    <p:sldId id="505" r:id="rId38"/>
    <p:sldId id="507" r:id="rId39"/>
    <p:sldId id="508" r:id="rId40"/>
    <p:sldId id="503" r:id="rId41"/>
    <p:sldId id="506" r:id="rId42"/>
    <p:sldId id="477" r:id="rId43"/>
    <p:sldId id="478" r:id="rId44"/>
    <p:sldId id="520" r:id="rId45"/>
    <p:sldId id="521" r:id="rId46"/>
    <p:sldId id="522" r:id="rId47"/>
    <p:sldId id="479" r:id="rId48"/>
    <p:sldId id="480" r:id="rId49"/>
    <p:sldId id="481" r:id="rId50"/>
    <p:sldId id="482" r:id="rId51"/>
    <p:sldId id="483" r:id="rId52"/>
    <p:sldId id="372" r:id="rId53"/>
    <p:sldId id="435" r:id="rId54"/>
    <p:sldId id="436" r:id="rId55"/>
    <p:sldId id="437" r:id="rId56"/>
    <p:sldId id="438" r:id="rId57"/>
    <p:sldId id="439" r:id="rId58"/>
    <p:sldId id="440" r:id="rId59"/>
    <p:sldId id="441" r:id="rId60"/>
    <p:sldId id="442" r:id="rId61"/>
    <p:sldId id="443" r:id="rId62"/>
    <p:sldId id="444" r:id="rId63"/>
    <p:sldId id="445" r:id="rId64"/>
    <p:sldId id="446" r:id="rId65"/>
    <p:sldId id="447" r:id="rId66"/>
    <p:sldId id="448" r:id="rId67"/>
    <p:sldId id="449" r:id="rId68"/>
    <p:sldId id="450" r:id="rId69"/>
    <p:sldId id="451" r:id="rId70"/>
    <p:sldId id="452" r:id="rId71"/>
    <p:sldId id="455" r:id="rId72"/>
    <p:sldId id="484" r:id="rId73"/>
    <p:sldId id="48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5"/>
  </p:normalViewPr>
  <p:slideViewPr>
    <p:cSldViewPr snapToGrid="0" snapToObjects="1">
      <p:cViewPr varScale="1">
        <p:scale>
          <a:sx n="101" d="100"/>
          <a:sy n="101" d="100"/>
        </p:scale>
        <p:origin x="2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C64ABE-4C44-48EA-8330-184F1DDE7693}" type="datetimeFigureOut">
              <a:rPr lang="en-US" smtClean="0"/>
              <a:t>4/24/2018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BB1948-CEEA-46BD-81AA-CC24191D8E40}" type="slidenum">
              <a:rPr lang="en-US" smtClean="0"/>
              <a:t>‹#›</a:t>
            </a:fld>
            <a:endParaRPr lang="en-US"/>
          </a:p>
        </p:txBody>
      </p:sp>
    </p:spTree>
    <p:extLst>
      <p:ext uri="{BB962C8B-B14F-4D97-AF65-F5344CB8AC3E}">
        <p14:creationId xmlns:p14="http://schemas.microsoft.com/office/powerpoint/2010/main" val="5957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a:t>
            </a:fld>
            <a:endParaRPr lang="en-US"/>
          </a:p>
        </p:txBody>
      </p:sp>
    </p:spTree>
    <p:extLst>
      <p:ext uri="{BB962C8B-B14F-4D97-AF65-F5344CB8AC3E}">
        <p14:creationId xmlns:p14="http://schemas.microsoft.com/office/powerpoint/2010/main" val="36952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10</a:t>
            </a:fld>
            <a:endParaRPr lang="en-US"/>
          </a:p>
        </p:txBody>
      </p:sp>
    </p:spTree>
    <p:extLst>
      <p:ext uri="{BB962C8B-B14F-4D97-AF65-F5344CB8AC3E}">
        <p14:creationId xmlns:p14="http://schemas.microsoft.com/office/powerpoint/2010/main" val="61105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11</a:t>
            </a:fld>
            <a:endParaRPr lang="en-US"/>
          </a:p>
        </p:txBody>
      </p:sp>
    </p:spTree>
    <p:extLst>
      <p:ext uri="{BB962C8B-B14F-4D97-AF65-F5344CB8AC3E}">
        <p14:creationId xmlns:p14="http://schemas.microsoft.com/office/powerpoint/2010/main" val="49960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12</a:t>
            </a:fld>
            <a:endParaRPr lang="en-US"/>
          </a:p>
        </p:txBody>
      </p:sp>
    </p:spTree>
    <p:extLst>
      <p:ext uri="{BB962C8B-B14F-4D97-AF65-F5344CB8AC3E}">
        <p14:creationId xmlns:p14="http://schemas.microsoft.com/office/powerpoint/2010/main" val="3709802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13</a:t>
            </a:fld>
            <a:endParaRPr lang="en-US"/>
          </a:p>
        </p:txBody>
      </p:sp>
    </p:spTree>
    <p:extLst>
      <p:ext uri="{BB962C8B-B14F-4D97-AF65-F5344CB8AC3E}">
        <p14:creationId xmlns:p14="http://schemas.microsoft.com/office/powerpoint/2010/main" val="2147753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14</a:t>
            </a:fld>
            <a:endParaRPr lang="en-US"/>
          </a:p>
        </p:txBody>
      </p:sp>
    </p:spTree>
    <p:extLst>
      <p:ext uri="{BB962C8B-B14F-4D97-AF65-F5344CB8AC3E}">
        <p14:creationId xmlns:p14="http://schemas.microsoft.com/office/powerpoint/2010/main" val="313466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15</a:t>
            </a:fld>
            <a:endParaRPr lang="en-US"/>
          </a:p>
        </p:txBody>
      </p:sp>
    </p:spTree>
    <p:extLst>
      <p:ext uri="{BB962C8B-B14F-4D97-AF65-F5344CB8AC3E}">
        <p14:creationId xmlns:p14="http://schemas.microsoft.com/office/powerpoint/2010/main" val="4015693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16</a:t>
            </a:fld>
            <a:endParaRPr lang="en-US"/>
          </a:p>
        </p:txBody>
      </p:sp>
    </p:spTree>
    <p:extLst>
      <p:ext uri="{BB962C8B-B14F-4D97-AF65-F5344CB8AC3E}">
        <p14:creationId xmlns:p14="http://schemas.microsoft.com/office/powerpoint/2010/main" val="384512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17</a:t>
            </a:fld>
            <a:endParaRPr lang="en-US"/>
          </a:p>
        </p:txBody>
      </p:sp>
    </p:spTree>
    <p:extLst>
      <p:ext uri="{BB962C8B-B14F-4D97-AF65-F5344CB8AC3E}">
        <p14:creationId xmlns:p14="http://schemas.microsoft.com/office/powerpoint/2010/main" val="381328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18</a:t>
            </a:fld>
            <a:endParaRPr lang="en-US"/>
          </a:p>
        </p:txBody>
      </p:sp>
    </p:spTree>
    <p:extLst>
      <p:ext uri="{BB962C8B-B14F-4D97-AF65-F5344CB8AC3E}">
        <p14:creationId xmlns:p14="http://schemas.microsoft.com/office/powerpoint/2010/main" val="397715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19</a:t>
            </a:fld>
            <a:endParaRPr lang="en-US"/>
          </a:p>
        </p:txBody>
      </p:sp>
    </p:spTree>
    <p:extLst>
      <p:ext uri="{BB962C8B-B14F-4D97-AF65-F5344CB8AC3E}">
        <p14:creationId xmlns:p14="http://schemas.microsoft.com/office/powerpoint/2010/main" val="41961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a:t>
            </a:fld>
            <a:endParaRPr lang="en-US"/>
          </a:p>
        </p:txBody>
      </p:sp>
    </p:spTree>
    <p:extLst>
      <p:ext uri="{BB962C8B-B14F-4D97-AF65-F5344CB8AC3E}">
        <p14:creationId xmlns:p14="http://schemas.microsoft.com/office/powerpoint/2010/main" val="530378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20</a:t>
            </a:fld>
            <a:endParaRPr lang="en-US"/>
          </a:p>
        </p:txBody>
      </p:sp>
    </p:spTree>
    <p:extLst>
      <p:ext uri="{BB962C8B-B14F-4D97-AF65-F5344CB8AC3E}">
        <p14:creationId xmlns:p14="http://schemas.microsoft.com/office/powerpoint/2010/main" val="1867539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21</a:t>
            </a:fld>
            <a:endParaRPr lang="en-US"/>
          </a:p>
        </p:txBody>
      </p:sp>
    </p:spTree>
    <p:extLst>
      <p:ext uri="{BB962C8B-B14F-4D97-AF65-F5344CB8AC3E}">
        <p14:creationId xmlns:p14="http://schemas.microsoft.com/office/powerpoint/2010/main" val="1657243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22</a:t>
            </a:fld>
            <a:endParaRPr lang="en-US"/>
          </a:p>
        </p:txBody>
      </p:sp>
    </p:spTree>
    <p:extLst>
      <p:ext uri="{BB962C8B-B14F-4D97-AF65-F5344CB8AC3E}">
        <p14:creationId xmlns:p14="http://schemas.microsoft.com/office/powerpoint/2010/main" val="3637118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23</a:t>
            </a:fld>
            <a:endParaRPr lang="en-US"/>
          </a:p>
        </p:txBody>
      </p:sp>
    </p:spTree>
    <p:extLst>
      <p:ext uri="{BB962C8B-B14F-4D97-AF65-F5344CB8AC3E}">
        <p14:creationId xmlns:p14="http://schemas.microsoft.com/office/powerpoint/2010/main" val="3781341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24</a:t>
            </a:fld>
            <a:endParaRPr lang="en-US"/>
          </a:p>
        </p:txBody>
      </p:sp>
    </p:spTree>
    <p:extLst>
      <p:ext uri="{BB962C8B-B14F-4D97-AF65-F5344CB8AC3E}">
        <p14:creationId xmlns:p14="http://schemas.microsoft.com/office/powerpoint/2010/main" val="1050265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25</a:t>
            </a:fld>
            <a:endParaRPr lang="en-US"/>
          </a:p>
        </p:txBody>
      </p:sp>
    </p:spTree>
    <p:extLst>
      <p:ext uri="{BB962C8B-B14F-4D97-AF65-F5344CB8AC3E}">
        <p14:creationId xmlns:p14="http://schemas.microsoft.com/office/powerpoint/2010/main" val="43821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26</a:t>
            </a:fld>
            <a:endParaRPr lang="en-US"/>
          </a:p>
        </p:txBody>
      </p:sp>
    </p:spTree>
    <p:extLst>
      <p:ext uri="{BB962C8B-B14F-4D97-AF65-F5344CB8AC3E}">
        <p14:creationId xmlns:p14="http://schemas.microsoft.com/office/powerpoint/2010/main" val="972912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27</a:t>
            </a:fld>
            <a:endParaRPr lang="en-US"/>
          </a:p>
        </p:txBody>
      </p:sp>
    </p:spTree>
    <p:extLst>
      <p:ext uri="{BB962C8B-B14F-4D97-AF65-F5344CB8AC3E}">
        <p14:creationId xmlns:p14="http://schemas.microsoft.com/office/powerpoint/2010/main" val="903959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28</a:t>
            </a:fld>
            <a:endParaRPr lang="en-US"/>
          </a:p>
        </p:txBody>
      </p:sp>
    </p:spTree>
    <p:extLst>
      <p:ext uri="{BB962C8B-B14F-4D97-AF65-F5344CB8AC3E}">
        <p14:creationId xmlns:p14="http://schemas.microsoft.com/office/powerpoint/2010/main" val="3308028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29</a:t>
            </a:fld>
            <a:endParaRPr lang="en-US"/>
          </a:p>
        </p:txBody>
      </p:sp>
    </p:spTree>
    <p:extLst>
      <p:ext uri="{BB962C8B-B14F-4D97-AF65-F5344CB8AC3E}">
        <p14:creationId xmlns:p14="http://schemas.microsoft.com/office/powerpoint/2010/main" val="98260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a:t>
            </a:fld>
            <a:endParaRPr lang="en-US"/>
          </a:p>
        </p:txBody>
      </p:sp>
    </p:spTree>
    <p:extLst>
      <p:ext uri="{BB962C8B-B14F-4D97-AF65-F5344CB8AC3E}">
        <p14:creationId xmlns:p14="http://schemas.microsoft.com/office/powerpoint/2010/main" val="722639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30</a:t>
            </a:fld>
            <a:endParaRPr lang="en-US"/>
          </a:p>
        </p:txBody>
      </p:sp>
    </p:spTree>
    <p:extLst>
      <p:ext uri="{BB962C8B-B14F-4D97-AF65-F5344CB8AC3E}">
        <p14:creationId xmlns:p14="http://schemas.microsoft.com/office/powerpoint/2010/main" val="373851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31</a:t>
            </a:fld>
            <a:endParaRPr lang="en-US"/>
          </a:p>
        </p:txBody>
      </p:sp>
    </p:spTree>
    <p:extLst>
      <p:ext uri="{BB962C8B-B14F-4D97-AF65-F5344CB8AC3E}">
        <p14:creationId xmlns:p14="http://schemas.microsoft.com/office/powerpoint/2010/main" val="229062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32</a:t>
            </a:fld>
            <a:endParaRPr lang="en-US"/>
          </a:p>
        </p:txBody>
      </p:sp>
    </p:spTree>
    <p:extLst>
      <p:ext uri="{BB962C8B-B14F-4D97-AF65-F5344CB8AC3E}">
        <p14:creationId xmlns:p14="http://schemas.microsoft.com/office/powerpoint/2010/main" val="2899039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33</a:t>
            </a:fld>
            <a:endParaRPr lang="en-US"/>
          </a:p>
        </p:txBody>
      </p:sp>
    </p:spTree>
    <p:extLst>
      <p:ext uri="{BB962C8B-B14F-4D97-AF65-F5344CB8AC3E}">
        <p14:creationId xmlns:p14="http://schemas.microsoft.com/office/powerpoint/2010/main" val="3197538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34</a:t>
            </a:fld>
            <a:endParaRPr lang="en-US"/>
          </a:p>
        </p:txBody>
      </p:sp>
    </p:spTree>
    <p:extLst>
      <p:ext uri="{BB962C8B-B14F-4D97-AF65-F5344CB8AC3E}">
        <p14:creationId xmlns:p14="http://schemas.microsoft.com/office/powerpoint/2010/main" val="1835543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35</a:t>
            </a:fld>
            <a:endParaRPr lang="en-US"/>
          </a:p>
        </p:txBody>
      </p:sp>
    </p:spTree>
    <p:extLst>
      <p:ext uri="{BB962C8B-B14F-4D97-AF65-F5344CB8AC3E}">
        <p14:creationId xmlns:p14="http://schemas.microsoft.com/office/powerpoint/2010/main" val="4136670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36</a:t>
            </a:fld>
            <a:endParaRPr lang="en-US"/>
          </a:p>
        </p:txBody>
      </p:sp>
    </p:spTree>
    <p:extLst>
      <p:ext uri="{BB962C8B-B14F-4D97-AF65-F5344CB8AC3E}">
        <p14:creationId xmlns:p14="http://schemas.microsoft.com/office/powerpoint/2010/main" val="4032887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37</a:t>
            </a:fld>
            <a:endParaRPr lang="en-US"/>
          </a:p>
        </p:txBody>
      </p:sp>
    </p:spTree>
    <p:extLst>
      <p:ext uri="{BB962C8B-B14F-4D97-AF65-F5344CB8AC3E}">
        <p14:creationId xmlns:p14="http://schemas.microsoft.com/office/powerpoint/2010/main" val="2331289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38</a:t>
            </a:fld>
            <a:endParaRPr lang="en-US"/>
          </a:p>
        </p:txBody>
      </p:sp>
    </p:spTree>
    <p:extLst>
      <p:ext uri="{BB962C8B-B14F-4D97-AF65-F5344CB8AC3E}">
        <p14:creationId xmlns:p14="http://schemas.microsoft.com/office/powerpoint/2010/main" val="1346598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39</a:t>
            </a:fld>
            <a:endParaRPr lang="en-US"/>
          </a:p>
        </p:txBody>
      </p:sp>
    </p:spTree>
    <p:extLst>
      <p:ext uri="{BB962C8B-B14F-4D97-AF65-F5344CB8AC3E}">
        <p14:creationId xmlns:p14="http://schemas.microsoft.com/office/powerpoint/2010/main" val="160584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a:t>
            </a:fld>
            <a:endParaRPr lang="en-US"/>
          </a:p>
        </p:txBody>
      </p:sp>
    </p:spTree>
    <p:extLst>
      <p:ext uri="{BB962C8B-B14F-4D97-AF65-F5344CB8AC3E}">
        <p14:creationId xmlns:p14="http://schemas.microsoft.com/office/powerpoint/2010/main" val="2189548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40</a:t>
            </a:fld>
            <a:endParaRPr lang="en-US"/>
          </a:p>
        </p:txBody>
      </p:sp>
    </p:spTree>
    <p:extLst>
      <p:ext uri="{BB962C8B-B14F-4D97-AF65-F5344CB8AC3E}">
        <p14:creationId xmlns:p14="http://schemas.microsoft.com/office/powerpoint/2010/main" val="2081682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41</a:t>
            </a:fld>
            <a:endParaRPr lang="en-US"/>
          </a:p>
        </p:txBody>
      </p:sp>
    </p:spTree>
    <p:extLst>
      <p:ext uri="{BB962C8B-B14F-4D97-AF65-F5344CB8AC3E}">
        <p14:creationId xmlns:p14="http://schemas.microsoft.com/office/powerpoint/2010/main" val="2522646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42</a:t>
            </a:fld>
            <a:endParaRPr lang="en-US"/>
          </a:p>
        </p:txBody>
      </p:sp>
    </p:spTree>
    <p:extLst>
      <p:ext uri="{BB962C8B-B14F-4D97-AF65-F5344CB8AC3E}">
        <p14:creationId xmlns:p14="http://schemas.microsoft.com/office/powerpoint/2010/main" val="1982238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43</a:t>
            </a:fld>
            <a:endParaRPr lang="en-US"/>
          </a:p>
        </p:txBody>
      </p:sp>
    </p:spTree>
    <p:extLst>
      <p:ext uri="{BB962C8B-B14F-4D97-AF65-F5344CB8AC3E}">
        <p14:creationId xmlns:p14="http://schemas.microsoft.com/office/powerpoint/2010/main" val="1259981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44</a:t>
            </a:fld>
            <a:endParaRPr lang="en-US"/>
          </a:p>
        </p:txBody>
      </p:sp>
    </p:spTree>
    <p:extLst>
      <p:ext uri="{BB962C8B-B14F-4D97-AF65-F5344CB8AC3E}">
        <p14:creationId xmlns:p14="http://schemas.microsoft.com/office/powerpoint/2010/main" val="1810276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45</a:t>
            </a:fld>
            <a:endParaRPr lang="en-US"/>
          </a:p>
        </p:txBody>
      </p:sp>
    </p:spTree>
    <p:extLst>
      <p:ext uri="{BB962C8B-B14F-4D97-AF65-F5344CB8AC3E}">
        <p14:creationId xmlns:p14="http://schemas.microsoft.com/office/powerpoint/2010/main" val="308233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46</a:t>
            </a:fld>
            <a:endParaRPr lang="en-US"/>
          </a:p>
        </p:txBody>
      </p:sp>
    </p:spTree>
    <p:extLst>
      <p:ext uri="{BB962C8B-B14F-4D97-AF65-F5344CB8AC3E}">
        <p14:creationId xmlns:p14="http://schemas.microsoft.com/office/powerpoint/2010/main" val="835573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47</a:t>
            </a:fld>
            <a:endParaRPr lang="en-US"/>
          </a:p>
        </p:txBody>
      </p:sp>
    </p:spTree>
    <p:extLst>
      <p:ext uri="{BB962C8B-B14F-4D97-AF65-F5344CB8AC3E}">
        <p14:creationId xmlns:p14="http://schemas.microsoft.com/office/powerpoint/2010/main" val="588333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48</a:t>
            </a:fld>
            <a:endParaRPr lang="en-US"/>
          </a:p>
        </p:txBody>
      </p:sp>
    </p:spTree>
    <p:extLst>
      <p:ext uri="{BB962C8B-B14F-4D97-AF65-F5344CB8AC3E}">
        <p14:creationId xmlns:p14="http://schemas.microsoft.com/office/powerpoint/2010/main" val="1187891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49</a:t>
            </a:fld>
            <a:endParaRPr lang="en-US"/>
          </a:p>
        </p:txBody>
      </p:sp>
    </p:spTree>
    <p:extLst>
      <p:ext uri="{BB962C8B-B14F-4D97-AF65-F5344CB8AC3E}">
        <p14:creationId xmlns:p14="http://schemas.microsoft.com/office/powerpoint/2010/main" val="1724604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B1948-CEEA-46BD-81AA-CC24191D8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386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50</a:t>
            </a:fld>
            <a:endParaRPr lang="en-US"/>
          </a:p>
        </p:txBody>
      </p:sp>
    </p:spTree>
    <p:extLst>
      <p:ext uri="{BB962C8B-B14F-4D97-AF65-F5344CB8AC3E}">
        <p14:creationId xmlns:p14="http://schemas.microsoft.com/office/powerpoint/2010/main" val="734853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51</a:t>
            </a:fld>
            <a:endParaRPr lang="en-US"/>
          </a:p>
        </p:txBody>
      </p:sp>
    </p:spTree>
    <p:extLst>
      <p:ext uri="{BB962C8B-B14F-4D97-AF65-F5344CB8AC3E}">
        <p14:creationId xmlns:p14="http://schemas.microsoft.com/office/powerpoint/2010/main" val="434125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52</a:t>
            </a:fld>
            <a:endParaRPr lang="en-US"/>
          </a:p>
        </p:txBody>
      </p:sp>
    </p:spTree>
    <p:extLst>
      <p:ext uri="{BB962C8B-B14F-4D97-AF65-F5344CB8AC3E}">
        <p14:creationId xmlns:p14="http://schemas.microsoft.com/office/powerpoint/2010/main" val="571073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53</a:t>
            </a:fld>
            <a:endParaRPr lang="en-US"/>
          </a:p>
        </p:txBody>
      </p:sp>
    </p:spTree>
    <p:extLst>
      <p:ext uri="{BB962C8B-B14F-4D97-AF65-F5344CB8AC3E}">
        <p14:creationId xmlns:p14="http://schemas.microsoft.com/office/powerpoint/2010/main" val="10064777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54</a:t>
            </a:fld>
            <a:endParaRPr lang="en-US"/>
          </a:p>
        </p:txBody>
      </p:sp>
    </p:spTree>
    <p:extLst>
      <p:ext uri="{BB962C8B-B14F-4D97-AF65-F5344CB8AC3E}">
        <p14:creationId xmlns:p14="http://schemas.microsoft.com/office/powerpoint/2010/main" val="1578256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55</a:t>
            </a:fld>
            <a:endParaRPr lang="en-US"/>
          </a:p>
        </p:txBody>
      </p:sp>
    </p:spTree>
    <p:extLst>
      <p:ext uri="{BB962C8B-B14F-4D97-AF65-F5344CB8AC3E}">
        <p14:creationId xmlns:p14="http://schemas.microsoft.com/office/powerpoint/2010/main" val="4918061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56</a:t>
            </a:fld>
            <a:endParaRPr lang="en-US"/>
          </a:p>
        </p:txBody>
      </p:sp>
    </p:spTree>
    <p:extLst>
      <p:ext uri="{BB962C8B-B14F-4D97-AF65-F5344CB8AC3E}">
        <p14:creationId xmlns:p14="http://schemas.microsoft.com/office/powerpoint/2010/main" val="16611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57</a:t>
            </a:fld>
            <a:endParaRPr lang="en-US"/>
          </a:p>
        </p:txBody>
      </p:sp>
    </p:spTree>
    <p:extLst>
      <p:ext uri="{BB962C8B-B14F-4D97-AF65-F5344CB8AC3E}">
        <p14:creationId xmlns:p14="http://schemas.microsoft.com/office/powerpoint/2010/main" val="2146121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58</a:t>
            </a:fld>
            <a:endParaRPr lang="en-US"/>
          </a:p>
        </p:txBody>
      </p:sp>
    </p:spTree>
    <p:extLst>
      <p:ext uri="{BB962C8B-B14F-4D97-AF65-F5344CB8AC3E}">
        <p14:creationId xmlns:p14="http://schemas.microsoft.com/office/powerpoint/2010/main" val="10749859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59</a:t>
            </a:fld>
            <a:endParaRPr lang="en-US"/>
          </a:p>
        </p:txBody>
      </p:sp>
    </p:spTree>
    <p:extLst>
      <p:ext uri="{BB962C8B-B14F-4D97-AF65-F5344CB8AC3E}">
        <p14:creationId xmlns:p14="http://schemas.microsoft.com/office/powerpoint/2010/main" val="59690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B1948-CEEA-46BD-81AA-CC24191D8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766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60</a:t>
            </a:fld>
            <a:endParaRPr lang="en-US"/>
          </a:p>
        </p:txBody>
      </p:sp>
    </p:spTree>
    <p:extLst>
      <p:ext uri="{BB962C8B-B14F-4D97-AF65-F5344CB8AC3E}">
        <p14:creationId xmlns:p14="http://schemas.microsoft.com/office/powerpoint/2010/main" val="14403379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61</a:t>
            </a:fld>
            <a:endParaRPr lang="en-US"/>
          </a:p>
        </p:txBody>
      </p:sp>
    </p:spTree>
    <p:extLst>
      <p:ext uri="{BB962C8B-B14F-4D97-AF65-F5344CB8AC3E}">
        <p14:creationId xmlns:p14="http://schemas.microsoft.com/office/powerpoint/2010/main" val="999734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62</a:t>
            </a:fld>
            <a:endParaRPr lang="en-US"/>
          </a:p>
        </p:txBody>
      </p:sp>
    </p:spTree>
    <p:extLst>
      <p:ext uri="{BB962C8B-B14F-4D97-AF65-F5344CB8AC3E}">
        <p14:creationId xmlns:p14="http://schemas.microsoft.com/office/powerpoint/2010/main" val="1286231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63</a:t>
            </a:fld>
            <a:endParaRPr lang="en-US"/>
          </a:p>
        </p:txBody>
      </p:sp>
    </p:spTree>
    <p:extLst>
      <p:ext uri="{BB962C8B-B14F-4D97-AF65-F5344CB8AC3E}">
        <p14:creationId xmlns:p14="http://schemas.microsoft.com/office/powerpoint/2010/main" val="3311949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64</a:t>
            </a:fld>
            <a:endParaRPr lang="en-US"/>
          </a:p>
        </p:txBody>
      </p:sp>
    </p:spTree>
    <p:extLst>
      <p:ext uri="{BB962C8B-B14F-4D97-AF65-F5344CB8AC3E}">
        <p14:creationId xmlns:p14="http://schemas.microsoft.com/office/powerpoint/2010/main" val="923980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65</a:t>
            </a:fld>
            <a:endParaRPr lang="en-US"/>
          </a:p>
        </p:txBody>
      </p:sp>
    </p:spTree>
    <p:extLst>
      <p:ext uri="{BB962C8B-B14F-4D97-AF65-F5344CB8AC3E}">
        <p14:creationId xmlns:p14="http://schemas.microsoft.com/office/powerpoint/2010/main" val="9173630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66</a:t>
            </a:fld>
            <a:endParaRPr lang="en-US"/>
          </a:p>
        </p:txBody>
      </p:sp>
    </p:spTree>
    <p:extLst>
      <p:ext uri="{BB962C8B-B14F-4D97-AF65-F5344CB8AC3E}">
        <p14:creationId xmlns:p14="http://schemas.microsoft.com/office/powerpoint/2010/main" val="4421474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67</a:t>
            </a:fld>
            <a:endParaRPr lang="en-US"/>
          </a:p>
        </p:txBody>
      </p:sp>
    </p:spTree>
    <p:extLst>
      <p:ext uri="{BB962C8B-B14F-4D97-AF65-F5344CB8AC3E}">
        <p14:creationId xmlns:p14="http://schemas.microsoft.com/office/powerpoint/2010/main" val="6822480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68</a:t>
            </a:fld>
            <a:endParaRPr lang="en-US"/>
          </a:p>
        </p:txBody>
      </p:sp>
    </p:spTree>
    <p:extLst>
      <p:ext uri="{BB962C8B-B14F-4D97-AF65-F5344CB8AC3E}">
        <p14:creationId xmlns:p14="http://schemas.microsoft.com/office/powerpoint/2010/main" val="17305784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69</a:t>
            </a:fld>
            <a:endParaRPr lang="en-US"/>
          </a:p>
        </p:txBody>
      </p:sp>
    </p:spTree>
    <p:extLst>
      <p:ext uri="{BB962C8B-B14F-4D97-AF65-F5344CB8AC3E}">
        <p14:creationId xmlns:p14="http://schemas.microsoft.com/office/powerpoint/2010/main" val="89133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7</a:t>
            </a:fld>
            <a:endParaRPr lang="en-US"/>
          </a:p>
        </p:txBody>
      </p:sp>
    </p:spTree>
    <p:extLst>
      <p:ext uri="{BB962C8B-B14F-4D97-AF65-F5344CB8AC3E}">
        <p14:creationId xmlns:p14="http://schemas.microsoft.com/office/powerpoint/2010/main" val="1333457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70</a:t>
            </a:fld>
            <a:endParaRPr lang="en-US"/>
          </a:p>
        </p:txBody>
      </p:sp>
    </p:spTree>
    <p:extLst>
      <p:ext uri="{BB962C8B-B14F-4D97-AF65-F5344CB8AC3E}">
        <p14:creationId xmlns:p14="http://schemas.microsoft.com/office/powerpoint/2010/main" val="10451401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71</a:t>
            </a:fld>
            <a:endParaRPr lang="en-US"/>
          </a:p>
        </p:txBody>
      </p:sp>
    </p:spTree>
    <p:extLst>
      <p:ext uri="{BB962C8B-B14F-4D97-AF65-F5344CB8AC3E}">
        <p14:creationId xmlns:p14="http://schemas.microsoft.com/office/powerpoint/2010/main" val="13884179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72</a:t>
            </a:fld>
            <a:endParaRPr lang="en-US"/>
          </a:p>
        </p:txBody>
      </p:sp>
    </p:spTree>
    <p:extLst>
      <p:ext uri="{BB962C8B-B14F-4D97-AF65-F5344CB8AC3E}">
        <p14:creationId xmlns:p14="http://schemas.microsoft.com/office/powerpoint/2010/main" val="2101108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73</a:t>
            </a:fld>
            <a:endParaRPr lang="en-US"/>
          </a:p>
        </p:txBody>
      </p:sp>
    </p:spTree>
    <p:extLst>
      <p:ext uri="{BB962C8B-B14F-4D97-AF65-F5344CB8AC3E}">
        <p14:creationId xmlns:p14="http://schemas.microsoft.com/office/powerpoint/2010/main" val="597501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8</a:t>
            </a:fld>
            <a:endParaRPr lang="en-US"/>
          </a:p>
        </p:txBody>
      </p:sp>
    </p:spTree>
    <p:extLst>
      <p:ext uri="{BB962C8B-B14F-4D97-AF65-F5344CB8AC3E}">
        <p14:creationId xmlns:p14="http://schemas.microsoft.com/office/powerpoint/2010/main" val="201931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B1948-CEEA-46BD-81AA-CC24191D8E40}" type="slidenum">
              <a:rPr lang="en-US" smtClean="0"/>
              <a:t>9</a:t>
            </a:fld>
            <a:endParaRPr lang="en-US"/>
          </a:p>
        </p:txBody>
      </p:sp>
    </p:spTree>
    <p:extLst>
      <p:ext uri="{BB962C8B-B14F-4D97-AF65-F5344CB8AC3E}">
        <p14:creationId xmlns:p14="http://schemas.microsoft.com/office/powerpoint/2010/main" val="2080130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1EF787D-45A8-49DD-8317-274C266094A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49285718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F787D-45A8-49DD-8317-274C266094A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138311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F787D-45A8-49DD-8317-274C266094A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170536539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F787D-45A8-49DD-8317-274C266094A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60621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EF787D-45A8-49DD-8317-274C266094A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98615914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EF787D-45A8-49DD-8317-274C266094A2}"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9801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EF787D-45A8-49DD-8317-274C266094A2}" type="datetimeFigureOut">
              <a:rPr lang="en-US" smtClean="0"/>
              <a:t>4/24/2018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18268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EF787D-45A8-49DD-8317-274C266094A2}" type="datetimeFigureOut">
              <a:rPr lang="en-US" smtClean="0"/>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163234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F787D-45A8-49DD-8317-274C266094A2}" type="datetimeFigureOut">
              <a:rPr lang="en-US" smtClean="0"/>
              <a:t>4/24/2018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703765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EF787D-45A8-49DD-8317-274C266094A2}"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199436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EF787D-45A8-49DD-8317-274C266094A2}"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150187-6711-4B10-93FD-44CD8EF7ABEB}" type="slidenum">
              <a:rPr lang="en-US" smtClean="0"/>
              <a:t>‹#›</a:t>
            </a:fld>
            <a:endParaRPr lang="en-US"/>
          </a:p>
        </p:txBody>
      </p:sp>
    </p:spTree>
    <p:extLst>
      <p:ext uri="{BB962C8B-B14F-4D97-AF65-F5344CB8AC3E}">
        <p14:creationId xmlns:p14="http://schemas.microsoft.com/office/powerpoint/2010/main" val="136597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EF787D-45A8-49DD-8317-274C266094A2}" type="datetimeFigureOut">
              <a:rPr lang="en-US" smtClean="0"/>
              <a:t>4/24/2018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150187-6711-4B10-93FD-44CD8EF7ABEB}" type="slidenum">
              <a:rPr lang="en-US" smtClean="0"/>
              <a:t>‹#›</a:t>
            </a:fld>
            <a:endParaRPr lang="en-US"/>
          </a:p>
        </p:txBody>
      </p:sp>
    </p:spTree>
    <p:extLst>
      <p:ext uri="{BB962C8B-B14F-4D97-AF65-F5344CB8AC3E}">
        <p14:creationId xmlns:p14="http://schemas.microsoft.com/office/powerpoint/2010/main" val="81062230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hyperlink" Target="http://photovoicekit.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262" y="2123090"/>
            <a:ext cx="8534400" cy="3951762"/>
          </a:xfrm>
        </p:spPr>
        <p:txBody>
          <a:bodyPr>
            <a:normAutofit/>
          </a:bodyPr>
          <a:lstStyle/>
          <a:p>
            <a:pPr algn="l"/>
            <a:r>
              <a:rPr lang="en-US" sz="3600" dirty="0">
                <a:latin typeface="Helvetica" charset="0"/>
                <a:ea typeface="Helvetica" charset="0"/>
                <a:cs typeface="Helvetica" charset="0"/>
              </a:rPr>
              <a:t>Christopher M. Seitz, </a:t>
            </a:r>
            <a:r>
              <a:rPr lang="en-US" sz="3600" dirty="0" err="1">
                <a:latin typeface="Helvetica" charset="0"/>
                <a:ea typeface="Helvetica" charset="0"/>
                <a:cs typeface="Helvetica" charset="0"/>
              </a:rPr>
              <a:t>DrPH</a:t>
            </a:r>
            <a:r>
              <a:rPr lang="en-US" sz="3600" dirty="0">
                <a:latin typeface="Helvetica" charset="0"/>
                <a:ea typeface="Helvetica" charset="0"/>
                <a:cs typeface="Helvetica" charset="0"/>
              </a:rPr>
              <a:t>, MPH, CHES</a:t>
            </a:r>
            <a:br>
              <a:rPr lang="en-US" sz="3600" dirty="0">
                <a:latin typeface="Helvetica" charset="0"/>
                <a:ea typeface="Helvetica" charset="0"/>
                <a:cs typeface="Helvetica" charset="0"/>
              </a:rPr>
            </a:br>
            <a:r>
              <a:rPr lang="en-US" sz="3600" dirty="0">
                <a:latin typeface="Helvetica" charset="0"/>
                <a:ea typeface="Helvetica" charset="0"/>
                <a:cs typeface="Helvetica" charset="0"/>
              </a:rPr>
              <a:t>CARL </a:t>
            </a:r>
            <a:r>
              <a:rPr lang="en-US" sz="3600" dirty="0" err="1">
                <a:latin typeface="Helvetica" charset="0"/>
                <a:ea typeface="Helvetica" charset="0"/>
                <a:cs typeface="Helvetica" charset="0"/>
              </a:rPr>
              <a:t>photovoice</a:t>
            </a:r>
            <a:r>
              <a:rPr lang="en-US" sz="3600" dirty="0">
                <a:latin typeface="Helvetica" charset="0"/>
                <a:ea typeface="Helvetica" charset="0"/>
                <a:cs typeface="Helvetica" charset="0"/>
              </a:rPr>
              <a:t> workshop</a:t>
            </a:r>
            <a:br>
              <a:rPr lang="en-US"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(2) Feminist theory</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Women are major force in the world, not objects of other peoples’ actions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Women are authorities over their own lives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Translates to…the oppressed can overcome </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Translates to…the oppressed are an authority </a:t>
            </a:r>
            <a:r>
              <a:rPr lang="en-US" sz="2800" dirty="0">
                <a:latin typeface="Helvetica" charset="0"/>
                <a:ea typeface="Helvetica" charset="0"/>
                <a:cs typeface="Helvetica" charset="0"/>
              </a:rPr>
              <a:t>       </a:t>
            </a:r>
            <a:r>
              <a:rPr lang="en-US" sz="2000" dirty="0">
                <a:solidFill>
                  <a:prstClr val="black"/>
                </a:solidFill>
                <a:latin typeface="Helvetica" charset="0"/>
                <a:ea typeface="Helvetica" charset="0"/>
                <a:cs typeface="Helvetica" charset="0"/>
              </a:rPr>
              <a:t>(Wang et al., 1997)</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spTree>
    <p:extLst>
      <p:ext uri="{BB962C8B-B14F-4D97-AF65-F5344CB8AC3E}">
        <p14:creationId xmlns:p14="http://schemas.microsoft.com/office/powerpoint/2010/main" val="72483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fontScale="92500" lnSpcReduction="20000"/>
          </a:bodyPr>
          <a:lstStyle/>
          <a:p>
            <a:r>
              <a:rPr lang="en-IE" sz="3000" dirty="0">
                <a:latin typeface="Helvetica" charset="0"/>
                <a:ea typeface="Helvetica" charset="0"/>
                <a:cs typeface="Helvetica" charset="0"/>
              </a:rPr>
              <a:t>(3) Documentary photography</a:t>
            </a:r>
            <a:endParaRPr lang="en-US" sz="3000" dirty="0">
              <a:latin typeface="Helvetica" charset="0"/>
              <a:ea typeface="Helvetica" charset="0"/>
              <a:cs typeface="Helvetica" charset="0"/>
            </a:endParaRPr>
          </a:p>
          <a:p>
            <a:endParaRPr lang="en-IE" sz="3000" dirty="0">
              <a:latin typeface="Helvetica" charset="0"/>
              <a:ea typeface="Helvetica" charset="0"/>
              <a:cs typeface="Helvetica" charset="0"/>
            </a:endParaRPr>
          </a:p>
          <a:p>
            <a:r>
              <a:rPr lang="en-IE" sz="3000" dirty="0">
                <a:latin typeface="Helvetica" charset="0"/>
                <a:ea typeface="Helvetica" charset="0"/>
                <a:cs typeface="Helvetica" charset="0"/>
              </a:rPr>
              <a:t>Cameras give people power to record the reality of their communities </a:t>
            </a:r>
            <a:endParaRPr lang="en-US" sz="3000" dirty="0">
              <a:latin typeface="Helvetica" charset="0"/>
              <a:ea typeface="Helvetica" charset="0"/>
              <a:cs typeface="Helvetica" charset="0"/>
            </a:endParaRPr>
          </a:p>
          <a:p>
            <a:endParaRPr lang="en-IE" sz="3000" dirty="0">
              <a:latin typeface="Helvetica" charset="0"/>
              <a:ea typeface="Helvetica" charset="0"/>
              <a:cs typeface="Helvetica" charset="0"/>
            </a:endParaRPr>
          </a:p>
          <a:p>
            <a:r>
              <a:rPr lang="en-IE" sz="3000" dirty="0">
                <a:latin typeface="Helvetica" charset="0"/>
                <a:ea typeface="Helvetica" charset="0"/>
                <a:cs typeface="Helvetica" charset="0"/>
              </a:rPr>
              <a:t>Documentary photography has a powerful impact on social conscience </a:t>
            </a:r>
            <a:endParaRPr lang="en-US" sz="30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  (Wang et al., 1997)</a:t>
            </a:r>
          </a:p>
          <a:p>
            <a:pPr marL="0" indent="0">
              <a:buNone/>
            </a:pPr>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                 </a:t>
            </a: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spTree>
    <p:extLst>
      <p:ext uri="{BB962C8B-B14F-4D97-AF65-F5344CB8AC3E}">
        <p14:creationId xmlns:p14="http://schemas.microsoft.com/office/powerpoint/2010/main" val="73499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sp>
        <p:nvSpPr>
          <p:cNvPr id="2" name="Content Placeholder 1"/>
          <p:cNvSpPr>
            <a:spLocks noGrp="1"/>
          </p:cNvSpPr>
          <p:nvPr>
            <p:ph idx="1"/>
          </p:nvPr>
        </p:nvSpPr>
        <p:spPr>
          <a:xfrm>
            <a:off x="868680" y="4828032"/>
            <a:ext cx="8405622" cy="1806130"/>
          </a:xfrm>
        </p:spPr>
        <p:txBody>
          <a:bodyPr>
            <a:normAutofit fontScale="85000" lnSpcReduction="10000"/>
          </a:bodyPr>
          <a:lstStyle/>
          <a:p>
            <a:endParaRPr lang="en-IE" dirty="0"/>
          </a:p>
          <a:p>
            <a:endParaRPr lang="en-IE" dirty="0"/>
          </a:p>
          <a:p>
            <a:endParaRPr lang="en-IE" dirty="0"/>
          </a:p>
          <a:p>
            <a:endParaRPr lang="en-IE" dirty="0"/>
          </a:p>
          <a:p>
            <a:pPr marL="0" indent="0">
              <a:buNone/>
            </a:pPr>
            <a:r>
              <a:rPr lang="en-IE" sz="2800" dirty="0">
                <a:latin typeface="Helvetica" panose="020B0604020202020204" pitchFamily="34" charset="0"/>
                <a:cs typeface="Helvetica" panose="020B0604020202020204" pitchFamily="34" charset="0"/>
              </a:rPr>
              <a:t>Dorothea Lange (of Florence Thompson…Migrant Mother)</a:t>
            </a:r>
          </a:p>
        </p:txBody>
      </p:sp>
      <p:pic>
        <p:nvPicPr>
          <p:cNvPr id="5" name="Picture 4"/>
          <p:cNvPicPr>
            <a:picLocks noChangeAspect="1"/>
          </p:cNvPicPr>
          <p:nvPr/>
        </p:nvPicPr>
        <p:blipFill>
          <a:blip r:embed="rId3"/>
          <a:stretch>
            <a:fillRect/>
          </a:stretch>
        </p:blipFill>
        <p:spPr>
          <a:xfrm>
            <a:off x="2585751" y="1160490"/>
            <a:ext cx="3820097" cy="4866168"/>
          </a:xfrm>
          <a:prstGeom prst="rect">
            <a:avLst/>
          </a:prstGeom>
        </p:spPr>
      </p:pic>
    </p:spTree>
    <p:extLst>
      <p:ext uri="{BB962C8B-B14F-4D97-AF65-F5344CB8AC3E}">
        <p14:creationId xmlns:p14="http://schemas.microsoft.com/office/powerpoint/2010/main" val="2729464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pPr marL="0" indent="0">
              <a:buNone/>
            </a:pPr>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                </a:t>
            </a:r>
          </a:p>
          <a:p>
            <a:pPr marL="0" indent="0">
              <a:buNone/>
            </a:pPr>
            <a:endParaRPr lang="en-US" sz="2000" dirty="0">
              <a:latin typeface="Helvetica" charset="0"/>
              <a:ea typeface="Helvetica" charset="0"/>
              <a:cs typeface="Helvetica" charset="0"/>
            </a:endParaRPr>
          </a:p>
          <a:p>
            <a:pPr marL="0" indent="0">
              <a:buNone/>
            </a:pPr>
            <a:endParaRPr lang="en-US" sz="2000" dirty="0">
              <a:latin typeface="Helvetica" charset="0"/>
              <a:ea typeface="Helvetica" charset="0"/>
              <a:cs typeface="Helvetica" charset="0"/>
            </a:endParaRPr>
          </a:p>
          <a:p>
            <a:pPr marL="0" indent="0">
              <a:buNone/>
            </a:pPr>
            <a:endParaRPr lang="en-US" sz="2000" dirty="0">
              <a:latin typeface="Helvetica" charset="0"/>
              <a:ea typeface="Helvetica" charset="0"/>
              <a:cs typeface="Helvetica" charset="0"/>
            </a:endParaRPr>
          </a:p>
          <a:p>
            <a:pPr marL="0" indent="0" algn="ctr">
              <a:buNone/>
            </a:pPr>
            <a:r>
              <a:rPr lang="en-US" sz="2000" dirty="0">
                <a:latin typeface="Helvetica" charset="0"/>
                <a:ea typeface="Helvetica" charset="0"/>
                <a:cs typeface="Helvetica" charset="0"/>
              </a:rPr>
              <a:t>                Unknown photographer			</a:t>
            </a: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pic>
        <p:nvPicPr>
          <p:cNvPr id="9" name="Picture 8"/>
          <p:cNvPicPr>
            <a:picLocks noChangeAspect="1"/>
          </p:cNvPicPr>
          <p:nvPr/>
        </p:nvPicPr>
        <p:blipFill>
          <a:blip r:embed="rId3"/>
          <a:stretch>
            <a:fillRect/>
          </a:stretch>
        </p:blipFill>
        <p:spPr>
          <a:xfrm>
            <a:off x="1176568" y="1420694"/>
            <a:ext cx="6398391" cy="3901114"/>
          </a:xfrm>
          <a:prstGeom prst="rect">
            <a:avLst/>
          </a:prstGeom>
        </p:spPr>
      </p:pic>
    </p:spTree>
    <p:extLst>
      <p:ext uri="{BB962C8B-B14F-4D97-AF65-F5344CB8AC3E}">
        <p14:creationId xmlns:p14="http://schemas.microsoft.com/office/powerpoint/2010/main" val="219470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pPr marL="0" indent="0">
              <a:buNone/>
            </a:pPr>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			</a:t>
            </a:r>
          </a:p>
          <a:p>
            <a:pPr marL="0" indent="0">
              <a:buNone/>
            </a:pPr>
            <a:endParaRPr lang="en-US" sz="2000" dirty="0">
              <a:latin typeface="Helvetica" charset="0"/>
              <a:ea typeface="Helvetica" charset="0"/>
              <a:cs typeface="Helvetica" charset="0"/>
            </a:endParaRPr>
          </a:p>
          <a:p>
            <a:pPr marL="0" indent="0">
              <a:buNone/>
            </a:pPr>
            <a:endParaRPr lang="en-US" sz="2000" dirty="0">
              <a:latin typeface="Helvetica" charset="0"/>
              <a:ea typeface="Helvetica" charset="0"/>
              <a:cs typeface="Helvetica" charset="0"/>
            </a:endParaRPr>
          </a:p>
          <a:p>
            <a:pPr marL="0" indent="0">
              <a:buNone/>
            </a:pPr>
            <a:endParaRPr lang="en-US" sz="20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                                                      John Filo </a:t>
            </a: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pic>
        <p:nvPicPr>
          <p:cNvPr id="10" name="Picture 9"/>
          <p:cNvPicPr>
            <a:picLocks noChangeAspect="1"/>
          </p:cNvPicPr>
          <p:nvPr/>
        </p:nvPicPr>
        <p:blipFill>
          <a:blip r:embed="rId3"/>
          <a:stretch>
            <a:fillRect/>
          </a:stretch>
        </p:blipFill>
        <p:spPr>
          <a:xfrm>
            <a:off x="1720852" y="1278961"/>
            <a:ext cx="5246875" cy="4073360"/>
          </a:xfrm>
          <a:prstGeom prst="rect">
            <a:avLst/>
          </a:prstGeom>
        </p:spPr>
      </p:pic>
    </p:spTree>
    <p:extLst>
      <p:ext uri="{BB962C8B-B14F-4D97-AF65-F5344CB8AC3E}">
        <p14:creationId xmlns:p14="http://schemas.microsoft.com/office/powerpoint/2010/main" val="280455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panose="020B0604020202020204" pitchFamily="34" charset="0"/>
                <a:cs typeface="Helvetica" panose="020B0604020202020204" pitchFamily="34" charset="0"/>
              </a:rPr>
              <a:t>Lewis Hine</a:t>
            </a:r>
          </a:p>
          <a:p>
            <a:r>
              <a:rPr lang="en-IE" sz="2800" dirty="0">
                <a:latin typeface="Helvetica" panose="020B0604020202020204" pitchFamily="34" charset="0"/>
                <a:cs typeface="Helvetica" panose="020B0604020202020204" pitchFamily="34" charset="0"/>
              </a:rPr>
              <a:t>Took photos of child labour to advocate for policy change</a:t>
            </a: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endParaRPr lang="en-US" sz="20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			</a:t>
            </a:r>
          </a:p>
          <a:p>
            <a:pPr marL="0" indent="0">
              <a:buNone/>
            </a:pPr>
            <a:endParaRPr lang="en-US" sz="2000" dirty="0">
              <a:latin typeface="Helvetica" charset="0"/>
              <a:ea typeface="Helvetica" charset="0"/>
              <a:cs typeface="Helvetica" charset="0"/>
            </a:endParaRPr>
          </a:p>
          <a:p>
            <a:pPr marL="0" indent="0">
              <a:buNone/>
            </a:pPr>
            <a:endParaRPr lang="en-US" sz="2000" dirty="0">
              <a:latin typeface="Helvetica" charset="0"/>
              <a:ea typeface="Helvetica" charset="0"/>
              <a:cs typeface="Helvetica" charset="0"/>
            </a:endParaRPr>
          </a:p>
          <a:p>
            <a:pPr marL="0" indent="0">
              <a:buNone/>
            </a:pPr>
            <a:endParaRPr lang="en-US" sz="20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                                                      </a:t>
            </a: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pic>
        <p:nvPicPr>
          <p:cNvPr id="5" name="Picture 4"/>
          <p:cNvPicPr>
            <a:picLocks noChangeAspect="1"/>
          </p:cNvPicPr>
          <p:nvPr/>
        </p:nvPicPr>
        <p:blipFill>
          <a:blip r:embed="rId3"/>
          <a:stretch>
            <a:fillRect/>
          </a:stretch>
        </p:blipFill>
        <p:spPr>
          <a:xfrm>
            <a:off x="6810375" y="3461644"/>
            <a:ext cx="2333625" cy="3396356"/>
          </a:xfrm>
          <a:prstGeom prst="rect">
            <a:avLst/>
          </a:prstGeom>
        </p:spPr>
      </p:pic>
    </p:spTree>
    <p:extLst>
      <p:ext uri="{BB962C8B-B14F-4D97-AF65-F5344CB8AC3E}">
        <p14:creationId xmlns:p14="http://schemas.microsoft.com/office/powerpoint/2010/main" val="3714378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pic>
        <p:nvPicPr>
          <p:cNvPr id="6" name="Content Placeholder 3"/>
          <p:cNvPicPr>
            <a:picLocks noGrp="1" noChangeAspect="1"/>
          </p:cNvPicPr>
          <p:nvPr>
            <p:ph idx="1"/>
          </p:nvPr>
        </p:nvPicPr>
        <p:blipFill>
          <a:blip r:embed="rId3"/>
          <a:stretch>
            <a:fillRect/>
          </a:stretch>
        </p:blipFill>
        <p:spPr>
          <a:xfrm>
            <a:off x="1106424" y="1102362"/>
            <a:ext cx="6814577" cy="4596952"/>
          </a:xfrm>
          <a:prstGeom prst="rect">
            <a:avLst/>
          </a:prstGeom>
        </p:spPr>
      </p:pic>
      <p:pic>
        <p:nvPicPr>
          <p:cNvPr id="7" name="Picture 6"/>
          <p:cNvPicPr>
            <a:picLocks noChangeAspect="1"/>
          </p:cNvPicPr>
          <p:nvPr/>
        </p:nvPicPr>
        <p:blipFill>
          <a:blip r:embed="rId4"/>
          <a:stretch>
            <a:fillRect/>
          </a:stretch>
        </p:blipFill>
        <p:spPr>
          <a:xfrm>
            <a:off x="1741042" y="5778878"/>
            <a:ext cx="5750478" cy="576850"/>
          </a:xfrm>
          <a:prstGeom prst="rect">
            <a:avLst/>
          </a:prstGeom>
        </p:spPr>
      </p:pic>
    </p:spTree>
    <p:extLst>
      <p:ext uri="{BB962C8B-B14F-4D97-AF65-F5344CB8AC3E}">
        <p14:creationId xmlns:p14="http://schemas.microsoft.com/office/powerpoint/2010/main" val="1902325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pic>
        <p:nvPicPr>
          <p:cNvPr id="3" name="Content Placeholder 7"/>
          <p:cNvPicPr>
            <a:picLocks noGrp="1" noChangeAspect="1"/>
          </p:cNvPicPr>
          <p:nvPr>
            <p:ph idx="1"/>
          </p:nvPr>
        </p:nvPicPr>
        <p:blipFill>
          <a:blip r:embed="rId3"/>
          <a:stretch>
            <a:fillRect/>
          </a:stretch>
        </p:blipFill>
        <p:spPr>
          <a:xfrm>
            <a:off x="1490472" y="1266872"/>
            <a:ext cx="6151827" cy="4413493"/>
          </a:xfrm>
          <a:prstGeom prst="rect">
            <a:avLst/>
          </a:prstGeom>
        </p:spPr>
      </p:pic>
      <p:pic>
        <p:nvPicPr>
          <p:cNvPr id="4" name="Picture 3"/>
          <p:cNvPicPr>
            <a:picLocks noChangeAspect="1"/>
          </p:cNvPicPr>
          <p:nvPr/>
        </p:nvPicPr>
        <p:blipFill>
          <a:blip r:embed="rId4"/>
          <a:stretch>
            <a:fillRect/>
          </a:stretch>
        </p:blipFill>
        <p:spPr>
          <a:xfrm>
            <a:off x="565654" y="5631312"/>
            <a:ext cx="8016927" cy="985245"/>
          </a:xfrm>
          <a:prstGeom prst="rect">
            <a:avLst/>
          </a:prstGeom>
        </p:spPr>
      </p:pic>
    </p:spTree>
    <p:extLst>
      <p:ext uri="{BB962C8B-B14F-4D97-AF65-F5344CB8AC3E}">
        <p14:creationId xmlns:p14="http://schemas.microsoft.com/office/powerpoint/2010/main" val="1921790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pic>
        <p:nvPicPr>
          <p:cNvPr id="3" name="Content Placeholder 11"/>
          <p:cNvPicPr>
            <a:picLocks noGrp="1" noChangeAspect="1"/>
          </p:cNvPicPr>
          <p:nvPr>
            <p:ph idx="1"/>
          </p:nvPr>
        </p:nvPicPr>
        <p:blipFill>
          <a:blip r:embed="rId3"/>
          <a:stretch>
            <a:fillRect/>
          </a:stretch>
        </p:blipFill>
        <p:spPr>
          <a:xfrm>
            <a:off x="1176528" y="1299486"/>
            <a:ext cx="6659880" cy="4714554"/>
          </a:xfrm>
          <a:prstGeom prst="rect">
            <a:avLst/>
          </a:prstGeom>
        </p:spPr>
      </p:pic>
      <p:pic>
        <p:nvPicPr>
          <p:cNvPr id="4" name="Picture 3"/>
          <p:cNvPicPr>
            <a:picLocks noChangeAspect="1"/>
          </p:cNvPicPr>
          <p:nvPr/>
        </p:nvPicPr>
        <p:blipFill>
          <a:blip r:embed="rId4"/>
          <a:stretch>
            <a:fillRect/>
          </a:stretch>
        </p:blipFill>
        <p:spPr>
          <a:xfrm>
            <a:off x="947928" y="5998659"/>
            <a:ext cx="7268055" cy="652744"/>
          </a:xfrm>
          <a:prstGeom prst="rect">
            <a:avLst/>
          </a:prstGeom>
        </p:spPr>
      </p:pic>
    </p:spTree>
    <p:extLst>
      <p:ext uri="{BB962C8B-B14F-4D97-AF65-F5344CB8AC3E}">
        <p14:creationId xmlns:p14="http://schemas.microsoft.com/office/powerpoint/2010/main" val="69798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1. Approval by university ethics committee </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Ethical considerations of 3 types of participants…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photographers (informed consent form)</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those being photographed (photo release form)</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those attending exhibit (informed consent)</a:t>
            </a:r>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9769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562600"/>
          </a:xfrm>
        </p:spPr>
        <p:txBody>
          <a:bodyPr>
            <a:normAutofit/>
          </a:bodyPr>
          <a:lstStyle/>
          <a:p>
            <a:r>
              <a:rPr lang="en-US" sz="2800" dirty="0">
                <a:latin typeface="Helvetica" charset="0"/>
                <a:ea typeface="Helvetica" charset="0"/>
                <a:cs typeface="Helvetica" charset="0"/>
              </a:rPr>
              <a:t>Overview of </a:t>
            </a:r>
            <a:r>
              <a:rPr lang="en-US" sz="2800" dirty="0" err="1">
                <a:latin typeface="Helvetica" charset="0"/>
                <a:ea typeface="Helvetica" charset="0"/>
                <a:cs typeface="Helvetica" charset="0"/>
              </a:rPr>
              <a:t>photovoice</a:t>
            </a:r>
            <a:r>
              <a:rPr lang="en-US" sz="2800" dirty="0">
                <a:latin typeface="Helvetica" charset="0"/>
                <a:ea typeface="Helvetica" charset="0"/>
                <a:cs typeface="Helvetica" charset="0"/>
              </a:rPr>
              <a:t> process</a:t>
            </a:r>
          </a:p>
          <a:p>
            <a:r>
              <a:rPr lang="en-US" sz="2800" dirty="0">
                <a:latin typeface="Helvetica" charset="0"/>
                <a:ea typeface="Helvetica" charset="0"/>
                <a:cs typeface="Helvetica" charset="0"/>
              </a:rPr>
              <a:t>Goals of </a:t>
            </a:r>
            <a:r>
              <a:rPr lang="en-US" sz="2800" dirty="0" err="1">
                <a:latin typeface="Helvetica" charset="0"/>
                <a:ea typeface="Helvetica" charset="0"/>
                <a:cs typeface="Helvetica" charset="0"/>
              </a:rPr>
              <a:t>photovoice</a:t>
            </a:r>
            <a:endParaRPr lang="en-US" sz="2800" dirty="0">
              <a:latin typeface="Helvetica" charset="0"/>
              <a:ea typeface="Helvetica" charset="0"/>
              <a:cs typeface="Helvetica" charset="0"/>
            </a:endParaRPr>
          </a:p>
          <a:p>
            <a:r>
              <a:rPr lang="en-US" sz="2800" dirty="0">
                <a:latin typeface="Helvetica" charset="0"/>
                <a:ea typeface="Helvetica" charset="0"/>
                <a:cs typeface="Helvetica" charset="0"/>
              </a:rPr>
              <a:t>History of </a:t>
            </a:r>
            <a:r>
              <a:rPr lang="en-US" sz="2800" dirty="0" err="1">
                <a:latin typeface="Helvetica" charset="0"/>
                <a:ea typeface="Helvetica" charset="0"/>
                <a:cs typeface="Helvetica" charset="0"/>
              </a:rPr>
              <a:t>photovoice</a:t>
            </a:r>
            <a:endParaRPr lang="en-US" sz="2800" dirty="0">
              <a:latin typeface="Helvetica" charset="0"/>
              <a:ea typeface="Helvetica" charset="0"/>
              <a:cs typeface="Helvetica" charset="0"/>
            </a:endParaRPr>
          </a:p>
          <a:p>
            <a:r>
              <a:rPr lang="en-US" sz="2800" dirty="0">
                <a:latin typeface="Helvetica" charset="0"/>
                <a:ea typeface="Helvetica" charset="0"/>
                <a:cs typeface="Helvetica" charset="0"/>
              </a:rPr>
              <a:t>Theoretical foundations</a:t>
            </a:r>
          </a:p>
          <a:p>
            <a:endParaRPr lang="en-US" sz="2800" dirty="0">
              <a:latin typeface="Helvetica" charset="0"/>
              <a:ea typeface="Helvetica" charset="0"/>
              <a:cs typeface="Helvetica" charset="0"/>
            </a:endParaRPr>
          </a:p>
        </p:txBody>
      </p:sp>
      <p:sp>
        <p:nvSpPr>
          <p:cNvPr id="5" name="Title 1"/>
          <p:cNvSpPr>
            <a:spLocks noGrp="1"/>
          </p:cNvSpPr>
          <p:nvPr>
            <p:ph type="title"/>
          </p:nvPr>
        </p:nvSpPr>
        <p:spPr>
          <a:xfrm>
            <a:off x="152400" y="228600"/>
            <a:ext cx="7467600" cy="655638"/>
          </a:xfrm>
        </p:spPr>
        <p:txBody>
          <a:bodyPr>
            <a:normAutofit/>
          </a:bodyPr>
          <a:lstStyle/>
          <a:p>
            <a:r>
              <a:rPr lang="en-US" dirty="0">
                <a:latin typeface="Helvetica" charset="0"/>
                <a:ea typeface="Helvetica" charset="0"/>
                <a:cs typeface="Helvetica" charset="0"/>
              </a:rPr>
              <a:t>Presentation outline</a:t>
            </a:r>
          </a:p>
        </p:txBody>
      </p:sp>
    </p:spTree>
    <p:extLst>
      <p:ext uri="{BB962C8B-B14F-4D97-AF65-F5344CB8AC3E}">
        <p14:creationId xmlns:p14="http://schemas.microsoft.com/office/powerpoint/2010/main" val="1624284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2. Recruit participants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Representative of the community</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Stakeholders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Those who will follow through </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Over recruitment may be a good idea</a:t>
            </a: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79613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err="1">
                <a:latin typeface="Helvetica" charset="0"/>
                <a:ea typeface="Helvetica" charset="0"/>
                <a:cs typeface="Helvetica" charset="0"/>
              </a:rPr>
              <a:t>Photovoice</a:t>
            </a:r>
            <a:r>
              <a:rPr lang="en-IE" sz="2800" dirty="0">
                <a:latin typeface="Helvetica" charset="0"/>
                <a:ea typeface="Helvetica" charset="0"/>
                <a:cs typeface="Helvetica" charset="0"/>
              </a:rPr>
              <a:t> background/history/process </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Purpose of study, photo assignment</a:t>
            </a:r>
            <a:endParaRPr lang="en-US" sz="2800" dirty="0">
              <a:latin typeface="Helvetica" charset="0"/>
              <a:ea typeface="Helvetica" charset="0"/>
              <a:cs typeface="Helvetica" charset="0"/>
            </a:endParaRPr>
          </a:p>
          <a:p>
            <a:pPr marL="0" indent="0">
              <a:buNone/>
            </a:pPr>
            <a:endParaRPr lang="en-IE" sz="2800" dirty="0">
              <a:latin typeface="Helvetica" charset="0"/>
              <a:ea typeface="Helvetica" charset="0"/>
              <a:cs typeface="Helvetica" charset="0"/>
            </a:endParaRPr>
          </a:p>
          <a:p>
            <a:pPr marL="0" indent="0">
              <a:buNone/>
            </a:pP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160662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a:t>
            </a: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Photographers</a:t>
            </a: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Those being photographed</a:t>
            </a:r>
          </a:p>
          <a:p>
            <a:endParaRPr lang="en-IE" sz="2800" dirty="0">
              <a:latin typeface="Helvetica" charset="0"/>
              <a:ea typeface="Helvetica" charset="0"/>
              <a:cs typeface="Helvetica" charset="0"/>
            </a:endParaRPr>
          </a:p>
          <a:p>
            <a:pPr lvl="1"/>
            <a:r>
              <a:rPr lang="en-IE" sz="2800" dirty="0" err="1">
                <a:latin typeface="Helvetica" charset="0"/>
                <a:ea typeface="Helvetica" charset="0"/>
                <a:cs typeface="Helvetica" charset="0"/>
              </a:rPr>
              <a:t>Photovoice</a:t>
            </a:r>
            <a:r>
              <a:rPr lang="en-IE" sz="2800" dirty="0">
                <a:latin typeface="Helvetica" charset="0"/>
                <a:ea typeface="Helvetica" charset="0"/>
                <a:cs typeface="Helvetica" charset="0"/>
              </a:rPr>
              <a:t> team</a:t>
            </a: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Community </a:t>
            </a:r>
            <a:endParaRPr lang="en-US" sz="2800" dirty="0">
              <a:latin typeface="Helvetica" charset="0"/>
              <a:ea typeface="Helvetica" charset="0"/>
              <a:cs typeface="Helvetica" charset="0"/>
            </a:endParaRPr>
          </a:p>
          <a:p>
            <a:endParaRPr lang="en-IE" sz="30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264048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fontScale="92500" lnSpcReduction="20000"/>
          </a:bodyPr>
          <a:lstStyle/>
          <a:p>
            <a:r>
              <a:rPr lang="en-IE" sz="3000" dirty="0">
                <a:latin typeface="Helvetica" charset="0"/>
                <a:ea typeface="Helvetica" charset="0"/>
                <a:cs typeface="Helvetica" charset="0"/>
              </a:rPr>
              <a:t>3. Meeting(s) to train in history, ethics, photo technique</a:t>
            </a:r>
            <a:endParaRPr lang="en-US" sz="3000" dirty="0">
              <a:latin typeface="Helvetica" charset="0"/>
              <a:ea typeface="Helvetica" charset="0"/>
              <a:cs typeface="Helvetica" charset="0"/>
            </a:endParaRPr>
          </a:p>
          <a:p>
            <a:endParaRPr lang="en-IE" sz="3000" dirty="0">
              <a:latin typeface="Helvetica" charset="0"/>
              <a:ea typeface="Helvetica" charset="0"/>
              <a:cs typeface="Helvetica" charset="0"/>
            </a:endParaRPr>
          </a:p>
          <a:p>
            <a:r>
              <a:rPr lang="en-IE" sz="3000" dirty="0">
                <a:latin typeface="Helvetica" charset="0"/>
                <a:ea typeface="Helvetica" charset="0"/>
                <a:cs typeface="Helvetica" charset="0"/>
              </a:rPr>
              <a:t>Ethics for photographers </a:t>
            </a:r>
            <a:endParaRPr lang="en-US" sz="3000" dirty="0">
              <a:latin typeface="Helvetica" charset="0"/>
              <a:ea typeface="Helvetica" charset="0"/>
              <a:cs typeface="Helvetica" charset="0"/>
            </a:endParaRPr>
          </a:p>
          <a:p>
            <a:endParaRPr lang="en-IE" sz="3000" dirty="0">
              <a:latin typeface="Helvetica" charset="0"/>
              <a:ea typeface="Helvetica" charset="0"/>
              <a:cs typeface="Helvetica" charset="0"/>
            </a:endParaRPr>
          </a:p>
          <a:p>
            <a:pPr lvl="1"/>
            <a:r>
              <a:rPr lang="en-IE" sz="3000" dirty="0">
                <a:latin typeface="Helvetica" charset="0"/>
                <a:ea typeface="Helvetica" charset="0"/>
                <a:cs typeface="Helvetica" charset="0"/>
              </a:rPr>
              <a:t>Informed consent…their decision to participate</a:t>
            </a:r>
          </a:p>
          <a:p>
            <a:pPr lvl="1"/>
            <a:endParaRPr lang="en-IE" sz="3000" dirty="0">
              <a:latin typeface="Helvetica" charset="0"/>
              <a:ea typeface="Helvetica" charset="0"/>
              <a:cs typeface="Helvetica" charset="0"/>
            </a:endParaRPr>
          </a:p>
          <a:p>
            <a:pPr lvl="1"/>
            <a:r>
              <a:rPr lang="en-IE" sz="3000" dirty="0">
                <a:latin typeface="Helvetica" charset="0"/>
                <a:ea typeface="Helvetica" charset="0"/>
                <a:cs typeface="Helvetica" charset="0"/>
              </a:rPr>
              <a:t>Privacy…their decision of what photos to share</a:t>
            </a:r>
          </a:p>
          <a:p>
            <a:pPr lvl="1"/>
            <a:endParaRPr lang="en-IE" sz="3000" dirty="0">
              <a:latin typeface="Helvetica" charset="0"/>
              <a:ea typeface="Helvetica" charset="0"/>
              <a:cs typeface="Helvetica" charset="0"/>
            </a:endParaRPr>
          </a:p>
          <a:p>
            <a:pPr lvl="1"/>
            <a:r>
              <a:rPr lang="en-IE" sz="3000" dirty="0">
                <a:latin typeface="Helvetica" charset="0"/>
                <a:ea typeface="Helvetica" charset="0"/>
                <a:cs typeface="Helvetica" charset="0"/>
              </a:rPr>
              <a:t>Copyright…they own their photos/captions</a:t>
            </a:r>
          </a:p>
          <a:p>
            <a:pPr lvl="1"/>
            <a:endParaRPr lang="en-IE" sz="3000" dirty="0">
              <a:latin typeface="Helvetica" charset="0"/>
              <a:ea typeface="Helvetica" charset="0"/>
              <a:cs typeface="Helvetica" charset="0"/>
            </a:endParaRPr>
          </a:p>
          <a:p>
            <a:pPr lvl="1"/>
            <a:r>
              <a:rPr lang="en-IE" sz="3000" dirty="0">
                <a:latin typeface="Helvetica" charset="0"/>
                <a:ea typeface="Helvetica" charset="0"/>
                <a:cs typeface="Helvetica" charset="0"/>
              </a:rPr>
              <a:t>Photo release…they can release photos to you</a:t>
            </a:r>
          </a:p>
          <a:p>
            <a:pPr lvl="1"/>
            <a:endParaRPr lang="en-IE" sz="3000" dirty="0">
              <a:latin typeface="Helvetica" charset="0"/>
              <a:ea typeface="Helvetica" charset="0"/>
              <a:cs typeface="Helvetica" charset="0"/>
            </a:endParaRPr>
          </a:p>
          <a:p>
            <a:pPr lvl="1"/>
            <a:r>
              <a:rPr lang="en-IE" sz="3000" dirty="0">
                <a:latin typeface="Helvetica" charset="0"/>
                <a:ea typeface="Helvetica" charset="0"/>
                <a:cs typeface="Helvetica" charset="0"/>
              </a:rPr>
              <a:t>Safety…they should not take photos of illegal activity, private spaces of others, places that are dangerous </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2447027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those being photographed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Unless the person agrees, it is not okay to:</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intrude on another person’s privacy or their private affairs.</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Ex…person not in public is in private</a:t>
            </a:r>
          </a:p>
          <a:p>
            <a:pPr lvl="1"/>
            <a:r>
              <a:rPr lang="en-IE" sz="2800" dirty="0">
                <a:latin typeface="Helvetica" charset="0"/>
                <a:ea typeface="Helvetica" charset="0"/>
                <a:cs typeface="Helvetica" charset="0"/>
              </a:rPr>
              <a:t>Ex…person in public still has their ‘private space’</a:t>
            </a:r>
          </a:p>
          <a:p>
            <a:pPr lvl="1"/>
            <a:r>
              <a:rPr lang="en-IE" sz="2800" dirty="0">
                <a:latin typeface="Helvetica" charset="0"/>
                <a:ea typeface="Helvetica" charset="0"/>
                <a:cs typeface="Helvetica" charset="0"/>
              </a:rPr>
              <a:t>Ex…If identifiable, you need a ‘photo release’ form</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250964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those being photographed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Unless the person agrees, it is not okay to:</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publicly tell embarrassing information about another person.</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Ex…telling of a true fact, but that is embarrassing</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No one likes to be embarrassed! </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80370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those being photographed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Unless the person agrees, it is not okay to:</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Publicly tell untruths about a person or business</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Ex…taking a photo and lying in your caption</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Ex…this is ‘defamation’</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765662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those being photographed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Unless the person agrees, it is not okay to:</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Make money from the picture of another person without his/her approval</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664717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those being photographed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Do not take photos of illegal or obscene behaviour</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359383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those being photographed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If a person/place is identifiable, we need a photo release form</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Identifiable…</a:t>
            </a:r>
          </a:p>
          <a:p>
            <a:pPr lvl="1"/>
            <a:r>
              <a:rPr lang="en-IE" sz="2800" dirty="0">
                <a:latin typeface="Helvetica" charset="0"/>
                <a:ea typeface="Helvetica" charset="0"/>
                <a:cs typeface="Helvetica" charset="0"/>
              </a:rPr>
              <a:t>eyes are visible </a:t>
            </a:r>
          </a:p>
          <a:p>
            <a:pPr lvl="1"/>
            <a:r>
              <a:rPr lang="en-IE" sz="2800" dirty="0">
                <a:latin typeface="Helvetica" charset="0"/>
                <a:ea typeface="Helvetica" charset="0"/>
                <a:cs typeface="Helvetica" charset="0"/>
              </a:rPr>
              <a:t>she/he is main/significant element of the photo</a:t>
            </a:r>
          </a:p>
          <a:p>
            <a:pPr lvl="1"/>
            <a:r>
              <a:rPr lang="en-IE" sz="2800" dirty="0">
                <a:latin typeface="Helvetica" charset="0"/>
                <a:ea typeface="Helvetica" charset="0"/>
                <a:cs typeface="Helvetica" charset="0"/>
              </a:rPr>
              <a:t>distinct scar, tattoo, clothing is showing</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47311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799"/>
            <a:ext cx="8686800" cy="5621867"/>
          </a:xfrm>
        </p:spPr>
        <p:txBody>
          <a:bodyPr>
            <a:normAutofit/>
          </a:bodyPr>
          <a:lstStyle/>
          <a:p>
            <a:r>
              <a:rPr lang="en-IE" sz="2800" dirty="0">
                <a:latin typeface="Helvetica" charset="0"/>
                <a:ea typeface="Helvetica" charset="0"/>
                <a:cs typeface="Helvetica" charset="0"/>
              </a:rPr>
              <a:t>A method of community-based participatory research (CBPR) using photography</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Typically with people of marginal influence </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Participants take photos of community needs</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Participants meet to critically discuss photo content</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Participants invite policymakers and community to exhibit to educate/advocate for change                </a:t>
            </a:r>
            <a:r>
              <a:rPr lang="en-IE" sz="2000" dirty="0">
                <a:latin typeface="Helvetica" charset="0"/>
                <a:ea typeface="Helvetica" charset="0"/>
                <a:cs typeface="Helvetica" charset="0"/>
              </a:rPr>
              <a:t>(Wang et al., 1997)</a:t>
            </a:r>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432800" cy="655638"/>
          </a:xfrm>
        </p:spPr>
        <p:txBody>
          <a:bodyPr>
            <a:normAutofit/>
          </a:bodyPr>
          <a:lstStyle/>
          <a:p>
            <a:r>
              <a:rPr lang="en-US" dirty="0">
                <a:latin typeface="Helvetica" charset="0"/>
                <a:ea typeface="Helvetica" charset="0"/>
                <a:cs typeface="Helvetica" charset="0"/>
              </a:rPr>
              <a:t>Overview of </a:t>
            </a:r>
            <a:r>
              <a:rPr lang="en-US" dirty="0" err="1">
                <a:latin typeface="Helvetica" charset="0"/>
                <a:ea typeface="Helvetica" charset="0"/>
                <a:cs typeface="Helvetica" charset="0"/>
              </a:rPr>
              <a:t>photovoice</a:t>
            </a:r>
            <a:r>
              <a:rPr lang="en-US" dirty="0">
                <a:latin typeface="Helvetica" charset="0"/>
                <a:ea typeface="Helvetica" charset="0"/>
                <a:cs typeface="Helvetica" charset="0"/>
              </a:rPr>
              <a:t> process</a:t>
            </a:r>
          </a:p>
        </p:txBody>
      </p:sp>
    </p:spTree>
    <p:extLst>
      <p:ext uri="{BB962C8B-B14F-4D97-AF65-F5344CB8AC3E}">
        <p14:creationId xmlns:p14="http://schemas.microsoft.com/office/powerpoint/2010/main" val="1920090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the </a:t>
            </a:r>
            <a:r>
              <a:rPr lang="en-IE" sz="2800" dirty="0" err="1">
                <a:latin typeface="Helvetica" charset="0"/>
                <a:ea typeface="Helvetica" charset="0"/>
                <a:cs typeface="Helvetica" charset="0"/>
              </a:rPr>
              <a:t>photovoice</a:t>
            </a:r>
            <a:r>
              <a:rPr lang="en-IE" sz="2800" dirty="0">
                <a:latin typeface="Helvetica" charset="0"/>
                <a:ea typeface="Helvetica" charset="0"/>
                <a:cs typeface="Helvetica" charset="0"/>
              </a:rPr>
              <a:t> team</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Respect those on the team and their views</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Be open minded </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619643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Ethics for the community</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Will this project embarrass, blame, or damage the reputation of an individual or group?</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Are the photos and stories you are planning to share an accurate and fair representation of realities in your neighbourhood and community?</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How will community members feel about the intended (or unintended) results of the project?</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291113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lnSpcReduction="10000"/>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Discuss how to prepare cameras</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Do they need a camera?</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Look at the quality of their mobile phone camera</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Are they able to charge their phone/camera?</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Do they know how to check their camera memory?</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Do they know how to clean the lens?</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2682855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Discuss camera steadiness</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Do they know that the picture can be blurry if they are not steady?</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Tell them to lean against a wall/pole to steady their camera</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056130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Discuss lighting</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Tell them to keep the sun/light behind them</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Tell them to avoid high-contrast (i.e., light areas too light and shadows are too dark)</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2141000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lnSpcReduction="10000"/>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Which of these photos is better in terms of lighting?</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Picture 2, the light source is behind the photographer</a:t>
            </a:r>
          </a:p>
          <a:p>
            <a:endParaRPr lang="en-IE" sz="2800" dirty="0">
              <a:latin typeface="Helvetica" charset="0"/>
              <a:ea typeface="Helvetica" charset="0"/>
              <a:cs typeface="Helvetica" charset="0"/>
            </a:endParaRPr>
          </a:p>
          <a:p>
            <a:pPr lvl="1"/>
            <a:endParaRPr lang="en-IE" sz="2800" dirty="0">
              <a:latin typeface="Helvetica" charset="0"/>
              <a:ea typeface="Helvetica" charset="0"/>
              <a:cs typeface="Helvetica" charset="0"/>
            </a:endParaRPr>
          </a:p>
          <a:p>
            <a:pPr marL="0" indent="0">
              <a:buNone/>
            </a:pP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pic>
        <p:nvPicPr>
          <p:cNvPr id="4" name="Content Placeholder 3"/>
          <p:cNvPicPr>
            <a:picLocks noChangeAspect="1"/>
          </p:cNvPicPr>
          <p:nvPr/>
        </p:nvPicPr>
        <p:blipFill>
          <a:blip r:embed="rId3"/>
          <a:stretch>
            <a:fillRect/>
          </a:stretch>
        </p:blipFill>
        <p:spPr>
          <a:xfrm>
            <a:off x="1298538" y="2570018"/>
            <a:ext cx="6394523" cy="3572834"/>
          </a:xfrm>
          <a:prstGeom prst="rect">
            <a:avLst/>
          </a:prstGeom>
        </p:spPr>
      </p:pic>
    </p:spTree>
    <p:extLst>
      <p:ext uri="{BB962C8B-B14F-4D97-AF65-F5344CB8AC3E}">
        <p14:creationId xmlns:p14="http://schemas.microsoft.com/office/powerpoint/2010/main" val="41186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Discuss framing</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Tell them to make sure to get close enough that the subject can be seen, but not too close that they can’t identify what’s going on</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Tell them to try to avoid distracting backgrounds</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143008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fontScale="92500" lnSpcReduction="10000"/>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Which of these photos is better in terms of framing?</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Picture 1, we can see the subject of the photo</a:t>
            </a:r>
          </a:p>
          <a:p>
            <a:pPr lvl="1"/>
            <a:endParaRPr lang="en-IE" sz="2800" dirty="0">
              <a:latin typeface="Helvetica" charset="0"/>
              <a:ea typeface="Helvetica" charset="0"/>
              <a:cs typeface="Helvetica" charset="0"/>
            </a:endParaRPr>
          </a:p>
          <a:p>
            <a:pPr marL="0" indent="0">
              <a:buNone/>
            </a:pP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pic>
        <p:nvPicPr>
          <p:cNvPr id="5" name="Content Placeholder 3"/>
          <p:cNvPicPr>
            <a:picLocks noChangeAspect="1"/>
          </p:cNvPicPr>
          <p:nvPr/>
        </p:nvPicPr>
        <p:blipFill>
          <a:blip r:embed="rId3"/>
          <a:stretch>
            <a:fillRect/>
          </a:stretch>
        </p:blipFill>
        <p:spPr>
          <a:xfrm>
            <a:off x="152400" y="2326044"/>
            <a:ext cx="8763000" cy="3272712"/>
          </a:xfrm>
          <a:prstGeom prst="rect">
            <a:avLst/>
          </a:prstGeom>
        </p:spPr>
      </p:pic>
    </p:spTree>
    <p:extLst>
      <p:ext uri="{BB962C8B-B14F-4D97-AF65-F5344CB8AC3E}">
        <p14:creationId xmlns:p14="http://schemas.microsoft.com/office/powerpoint/2010/main" val="412941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fontScale="92500" lnSpcReduction="10000"/>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Which of these photos is better in terms of framing?</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Picture 2, it doesn’t have a distracting background</a:t>
            </a:r>
          </a:p>
          <a:p>
            <a:pPr lvl="1"/>
            <a:endParaRPr lang="en-IE" sz="2800" dirty="0">
              <a:latin typeface="Helvetica" charset="0"/>
              <a:ea typeface="Helvetica" charset="0"/>
              <a:cs typeface="Helvetica" charset="0"/>
            </a:endParaRPr>
          </a:p>
          <a:p>
            <a:pPr marL="0" indent="0">
              <a:buNone/>
            </a:pP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pic>
        <p:nvPicPr>
          <p:cNvPr id="6" name="Content Placeholder 6"/>
          <p:cNvPicPr>
            <a:picLocks noChangeAspect="1"/>
          </p:cNvPicPr>
          <p:nvPr/>
        </p:nvPicPr>
        <p:blipFill>
          <a:blip r:embed="rId3"/>
          <a:stretch>
            <a:fillRect/>
          </a:stretch>
        </p:blipFill>
        <p:spPr>
          <a:xfrm>
            <a:off x="292100" y="2318227"/>
            <a:ext cx="8407400" cy="3083565"/>
          </a:xfrm>
          <a:prstGeom prst="rect">
            <a:avLst/>
          </a:prstGeom>
        </p:spPr>
      </p:pic>
    </p:spTree>
    <p:extLst>
      <p:ext uri="{BB962C8B-B14F-4D97-AF65-F5344CB8AC3E}">
        <p14:creationId xmlns:p14="http://schemas.microsoft.com/office/powerpoint/2010/main" val="131742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fontScale="92500" lnSpcReduction="10000"/>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Which of these photos is better in terms of framing?</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Both, it depends on the story that is being told</a:t>
            </a:r>
          </a:p>
          <a:p>
            <a:pPr marL="0" indent="0">
              <a:buNone/>
            </a:pP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pic>
        <p:nvPicPr>
          <p:cNvPr id="5" name="Content Placeholder 5"/>
          <p:cNvPicPr>
            <a:picLocks noChangeAspect="1"/>
          </p:cNvPicPr>
          <p:nvPr/>
        </p:nvPicPr>
        <p:blipFill>
          <a:blip r:embed="rId3"/>
          <a:stretch>
            <a:fillRect/>
          </a:stretch>
        </p:blipFill>
        <p:spPr>
          <a:xfrm>
            <a:off x="1267691" y="2497426"/>
            <a:ext cx="2422587" cy="3342366"/>
          </a:xfrm>
          <a:prstGeom prst="rect">
            <a:avLst/>
          </a:prstGeom>
        </p:spPr>
      </p:pic>
      <p:pic>
        <p:nvPicPr>
          <p:cNvPr id="7" name="Picture 6"/>
          <p:cNvPicPr>
            <a:picLocks noChangeAspect="1"/>
          </p:cNvPicPr>
          <p:nvPr/>
        </p:nvPicPr>
        <p:blipFill>
          <a:blip r:embed="rId4"/>
          <a:stretch>
            <a:fillRect/>
          </a:stretch>
        </p:blipFill>
        <p:spPr>
          <a:xfrm>
            <a:off x="4226929" y="3242252"/>
            <a:ext cx="3024188" cy="1852713"/>
          </a:xfrm>
          <a:prstGeom prst="rect">
            <a:avLst/>
          </a:prstGeom>
        </p:spPr>
      </p:pic>
    </p:spTree>
    <p:extLst>
      <p:ext uri="{BB962C8B-B14F-4D97-AF65-F5344CB8AC3E}">
        <p14:creationId xmlns:p14="http://schemas.microsoft.com/office/powerpoint/2010/main" val="247645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799"/>
            <a:ext cx="8686800" cy="5621867"/>
          </a:xfrm>
        </p:spPr>
        <p:txBody>
          <a:bodyPr>
            <a:normAutofit/>
          </a:bodyPr>
          <a:lstStyle/>
          <a:p>
            <a:r>
              <a:rPr lang="en-IE" sz="2800" dirty="0">
                <a:latin typeface="Helvetica" charset="0"/>
                <a:ea typeface="Helvetica" charset="0"/>
                <a:cs typeface="Helvetica" charset="0"/>
              </a:rPr>
              <a:t>Photovoicekit.org video</a:t>
            </a:r>
          </a:p>
          <a:p>
            <a:r>
              <a:rPr lang="en-IE" sz="2800" dirty="0">
                <a:latin typeface="Helvetica" charset="0"/>
                <a:ea typeface="Helvetica" charset="0"/>
                <a:cs typeface="Helvetica" charset="0"/>
                <a:hlinkClick r:id="rId3"/>
              </a:rPr>
              <a:t>http://photovoicekit.org/</a:t>
            </a:r>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432800" cy="655638"/>
          </a:xfrm>
        </p:spPr>
        <p:txBody>
          <a:bodyPr>
            <a:normAutofit/>
          </a:bodyPr>
          <a:lstStyle/>
          <a:p>
            <a:r>
              <a:rPr lang="en-US" dirty="0">
                <a:latin typeface="Helvetica" charset="0"/>
                <a:ea typeface="Helvetica" charset="0"/>
                <a:cs typeface="Helvetica" charset="0"/>
              </a:rPr>
              <a:t>Overview of </a:t>
            </a:r>
            <a:r>
              <a:rPr lang="en-US" dirty="0" err="1">
                <a:latin typeface="Helvetica" charset="0"/>
                <a:ea typeface="Helvetica" charset="0"/>
                <a:cs typeface="Helvetica" charset="0"/>
              </a:rPr>
              <a:t>photovoice</a:t>
            </a:r>
            <a:r>
              <a:rPr lang="en-US" dirty="0">
                <a:latin typeface="Helvetica" charset="0"/>
                <a:ea typeface="Helvetica" charset="0"/>
                <a:cs typeface="Helvetica" charset="0"/>
              </a:rPr>
              <a:t> process</a:t>
            </a:r>
          </a:p>
        </p:txBody>
      </p:sp>
    </p:spTree>
    <p:extLst>
      <p:ext uri="{BB962C8B-B14F-4D97-AF65-F5344CB8AC3E}">
        <p14:creationId xmlns:p14="http://schemas.microsoft.com/office/powerpoint/2010/main" val="3809409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Discuss the ‘Rule of Thirds’</a:t>
            </a:r>
          </a:p>
          <a:p>
            <a:pPr lvl="1"/>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Tell them to place photo subjects on imaginary lines that dissect the frame into thirds </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
        <p:nvSpPr>
          <p:cNvPr id="2" name="Rectangle 1"/>
          <p:cNvSpPr/>
          <p:nvPr/>
        </p:nvSpPr>
        <p:spPr>
          <a:xfrm>
            <a:off x="2404872" y="3962400"/>
            <a:ext cx="3721608" cy="25328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7" name="Straight Connector 6"/>
          <p:cNvCxnSpPr/>
          <p:nvPr/>
        </p:nvCxnSpPr>
        <p:spPr>
          <a:xfrm>
            <a:off x="3621024" y="3962400"/>
            <a:ext cx="0" cy="25328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70704" y="3962400"/>
            <a:ext cx="0" cy="25328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04872" y="4736592"/>
            <a:ext cx="3715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04872" y="5647944"/>
            <a:ext cx="3715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562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fontScale="92500" lnSpcReduction="10000"/>
          </a:bodyPr>
          <a:lstStyle/>
          <a:p>
            <a:r>
              <a:rPr lang="en-IE" sz="2800" dirty="0">
                <a:latin typeface="Helvetica" charset="0"/>
                <a:ea typeface="Helvetica" charset="0"/>
                <a:cs typeface="Helvetica" charset="0"/>
              </a:rPr>
              <a:t>3. Meeting(s) to train in history, ethics, photo technique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Which of these photos is better in terms of rule of thirds?</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Picture 1, it reflects the rule of thirds</a:t>
            </a: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pic>
        <p:nvPicPr>
          <p:cNvPr id="6" name="Content Placeholder 5"/>
          <p:cNvPicPr>
            <a:picLocks noChangeAspect="1"/>
          </p:cNvPicPr>
          <p:nvPr/>
        </p:nvPicPr>
        <p:blipFill>
          <a:blip r:embed="rId3"/>
          <a:stretch>
            <a:fillRect/>
          </a:stretch>
        </p:blipFill>
        <p:spPr>
          <a:xfrm>
            <a:off x="354860" y="2418185"/>
            <a:ext cx="8407400" cy="3088432"/>
          </a:xfrm>
          <a:prstGeom prst="rect">
            <a:avLst/>
          </a:prstGeom>
        </p:spPr>
      </p:pic>
      <p:grpSp>
        <p:nvGrpSpPr>
          <p:cNvPr id="7" name="Group 6"/>
          <p:cNvGrpSpPr/>
          <p:nvPr/>
        </p:nvGrpSpPr>
        <p:grpSpPr>
          <a:xfrm>
            <a:off x="354860" y="2418185"/>
            <a:ext cx="4038600" cy="3088432"/>
            <a:chOff x="381000" y="1828800"/>
            <a:chExt cx="4038600" cy="3088432"/>
          </a:xfrm>
        </p:grpSpPr>
        <p:cxnSp>
          <p:nvCxnSpPr>
            <p:cNvPr id="9" name="Straight Connector 8"/>
            <p:cNvCxnSpPr/>
            <p:nvPr/>
          </p:nvCxnSpPr>
          <p:spPr>
            <a:xfrm>
              <a:off x="3048000" y="1828800"/>
              <a:ext cx="0" cy="30884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 y="3962400"/>
              <a:ext cx="4038600"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1000" y="2895600"/>
              <a:ext cx="4038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52600" y="1828800"/>
              <a:ext cx="0" cy="30884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31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4. Meeting(s) for critical dialogue </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Participants use </a:t>
            </a:r>
            <a:r>
              <a:rPr lang="en-IE" sz="2800" dirty="0" err="1">
                <a:latin typeface="Helvetica" charset="0"/>
                <a:ea typeface="Helvetica" charset="0"/>
                <a:cs typeface="Helvetica" charset="0"/>
              </a:rPr>
              <a:t>SHOWeD</a:t>
            </a:r>
            <a:r>
              <a:rPr lang="en-IE" sz="2800" dirty="0">
                <a:latin typeface="Helvetica" charset="0"/>
                <a:ea typeface="Helvetica" charset="0"/>
                <a:cs typeface="Helvetica" charset="0"/>
              </a:rPr>
              <a:t> to discuss photos </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what do you </a:t>
            </a:r>
            <a:r>
              <a:rPr lang="en-IE" sz="2800" b="1" u="sng" dirty="0">
                <a:latin typeface="Helvetica" charset="0"/>
                <a:ea typeface="Helvetica" charset="0"/>
                <a:cs typeface="Helvetica" charset="0"/>
              </a:rPr>
              <a:t>S</a:t>
            </a:r>
            <a:r>
              <a:rPr lang="en-IE" sz="2800" dirty="0">
                <a:latin typeface="Helvetica" charset="0"/>
                <a:ea typeface="Helvetica" charset="0"/>
                <a:cs typeface="Helvetica" charset="0"/>
              </a:rPr>
              <a:t>ee here? </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what is really </a:t>
            </a:r>
            <a:r>
              <a:rPr lang="en-IE" sz="2800" b="1" u="sng" dirty="0">
                <a:latin typeface="Helvetica" charset="0"/>
                <a:ea typeface="Helvetica" charset="0"/>
                <a:cs typeface="Helvetica" charset="0"/>
              </a:rPr>
              <a:t>H</a:t>
            </a:r>
            <a:r>
              <a:rPr lang="en-IE" sz="2800" dirty="0">
                <a:latin typeface="Helvetica" charset="0"/>
                <a:ea typeface="Helvetica" charset="0"/>
                <a:cs typeface="Helvetica" charset="0"/>
              </a:rPr>
              <a:t>appening? </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how does this relate to </a:t>
            </a:r>
            <a:r>
              <a:rPr lang="en-IE" sz="2800" b="1" u="sng" dirty="0">
                <a:latin typeface="Helvetica" charset="0"/>
                <a:ea typeface="Helvetica" charset="0"/>
                <a:cs typeface="Helvetica" charset="0"/>
              </a:rPr>
              <a:t>O</a:t>
            </a:r>
            <a:r>
              <a:rPr lang="en-IE" sz="2800" dirty="0">
                <a:latin typeface="Helvetica" charset="0"/>
                <a:ea typeface="Helvetica" charset="0"/>
                <a:cs typeface="Helvetica" charset="0"/>
              </a:rPr>
              <a:t>ur lives? </a:t>
            </a:r>
            <a:endParaRPr lang="en-US" sz="2800" dirty="0">
              <a:latin typeface="Helvetica" charset="0"/>
              <a:ea typeface="Helvetica" charset="0"/>
              <a:cs typeface="Helvetica" charset="0"/>
            </a:endParaRPr>
          </a:p>
          <a:p>
            <a:pPr lvl="1"/>
            <a:r>
              <a:rPr lang="en-IE" sz="2800" b="1" u="sng" dirty="0">
                <a:latin typeface="Helvetica" charset="0"/>
                <a:ea typeface="Helvetica" charset="0"/>
                <a:cs typeface="Helvetica" charset="0"/>
              </a:rPr>
              <a:t>W</a:t>
            </a:r>
            <a:r>
              <a:rPr lang="en-IE" sz="2800" dirty="0">
                <a:latin typeface="Helvetica" charset="0"/>
                <a:ea typeface="Helvetica" charset="0"/>
                <a:cs typeface="Helvetica" charset="0"/>
              </a:rPr>
              <a:t>hy does this problem or strength </a:t>
            </a:r>
            <a:r>
              <a:rPr lang="en-IE" sz="2800" b="1" u="sng" dirty="0">
                <a:latin typeface="Helvetica" charset="0"/>
                <a:ea typeface="Helvetica" charset="0"/>
                <a:cs typeface="Helvetica" charset="0"/>
              </a:rPr>
              <a:t>e</a:t>
            </a:r>
            <a:r>
              <a:rPr lang="en-IE" sz="2800" dirty="0">
                <a:latin typeface="Helvetica" charset="0"/>
                <a:ea typeface="Helvetica" charset="0"/>
                <a:cs typeface="Helvetica" charset="0"/>
              </a:rPr>
              <a:t>xist? </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what can we </a:t>
            </a:r>
            <a:r>
              <a:rPr lang="en-IE" sz="2800" b="1" u="sng" dirty="0">
                <a:latin typeface="Helvetica" charset="0"/>
                <a:ea typeface="Helvetica" charset="0"/>
                <a:cs typeface="Helvetica" charset="0"/>
              </a:rPr>
              <a:t>D</a:t>
            </a:r>
            <a:r>
              <a:rPr lang="en-IE" sz="2800" dirty="0">
                <a:latin typeface="Helvetica" charset="0"/>
                <a:ea typeface="Helvetica" charset="0"/>
                <a:cs typeface="Helvetica" charset="0"/>
              </a:rPr>
              <a:t>o about it?</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Participants determine which stakeholders and policymakers can make a difference in issues shown in photos  </a:t>
            </a: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662494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6. Meeting(s) for caption writing</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From discussions, participants write captions that will be placed with photos</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728765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fontScale="92500"/>
          </a:bodyPr>
          <a:lstStyle/>
          <a:p>
            <a:r>
              <a:rPr lang="en-IE" sz="2800" dirty="0">
                <a:latin typeface="Helvetica" charset="0"/>
                <a:ea typeface="Helvetica" charset="0"/>
                <a:cs typeface="Helvetica" charset="0"/>
              </a:rPr>
              <a:t>6. Meeting(s) for caption writing</a:t>
            </a:r>
            <a:endParaRPr lang="en-US" sz="2800" dirty="0">
              <a:latin typeface="Helvetica" charset="0"/>
              <a:ea typeface="Helvetica" charset="0"/>
              <a:cs typeface="Helvetica" charset="0"/>
            </a:endParaRPr>
          </a:p>
          <a:p>
            <a:r>
              <a:rPr lang="en-IE" sz="2800" dirty="0">
                <a:latin typeface="Helvetica" charset="0"/>
                <a:ea typeface="Helvetica" charset="0"/>
                <a:cs typeface="Helvetica" charset="0"/>
              </a:rPr>
              <a:t>Tell them too write a brief caption with each photo that…</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Describes what is happening and why it is a problem</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Evokes emotion and is memorable</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Calls for an action and how the community could benefit</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Uses the present tense, conversational, and is real</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Do not use phrases ‘the picture’ or ‘as the photo shows’</a:t>
            </a:r>
          </a:p>
          <a:p>
            <a:endParaRPr lang="en-IE" sz="28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2567521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6. Meeting(s) for caption writing</a:t>
            </a:r>
            <a:endParaRPr lang="en-US" sz="2800" dirty="0">
              <a:latin typeface="Helvetica" charset="0"/>
              <a:ea typeface="Helvetica" charset="0"/>
              <a:cs typeface="Helvetica" charset="0"/>
            </a:endParaRPr>
          </a:p>
          <a:p>
            <a:r>
              <a:rPr lang="en-IE" sz="2800" dirty="0">
                <a:latin typeface="Helvetica" charset="0"/>
                <a:ea typeface="Helvetica" charset="0"/>
                <a:cs typeface="Helvetica" charset="0"/>
              </a:rPr>
              <a:t>Which of these captions are better for the photo?</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i="1" dirty="0">
                <a:latin typeface="Helvetica" charset="0"/>
                <a:ea typeface="Helvetica" charset="0"/>
                <a:cs typeface="Helvetica" charset="0"/>
              </a:rPr>
              <a:t>‘This is my lunch at school. It’s not healthy for us to eat. I wish I could have some food that is good for me.’</a:t>
            </a: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pic>
        <p:nvPicPr>
          <p:cNvPr id="4" name="Picture 3"/>
          <p:cNvPicPr>
            <a:picLocks noChangeAspect="1"/>
          </p:cNvPicPr>
          <p:nvPr/>
        </p:nvPicPr>
        <p:blipFill>
          <a:blip r:embed="rId3"/>
          <a:stretch>
            <a:fillRect/>
          </a:stretch>
        </p:blipFill>
        <p:spPr>
          <a:xfrm>
            <a:off x="2230374" y="2058362"/>
            <a:ext cx="3822954" cy="2816913"/>
          </a:xfrm>
          <a:prstGeom prst="rect">
            <a:avLst/>
          </a:prstGeom>
        </p:spPr>
      </p:pic>
    </p:spTree>
    <p:extLst>
      <p:ext uri="{BB962C8B-B14F-4D97-AF65-F5344CB8AC3E}">
        <p14:creationId xmlns:p14="http://schemas.microsoft.com/office/powerpoint/2010/main" val="3334953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lnSpcReduction="10000"/>
          </a:bodyPr>
          <a:lstStyle/>
          <a:p>
            <a:r>
              <a:rPr lang="en-IE" sz="2800" dirty="0">
                <a:latin typeface="Helvetica" charset="0"/>
                <a:ea typeface="Helvetica" charset="0"/>
                <a:cs typeface="Helvetica" charset="0"/>
              </a:rPr>
              <a:t>6. Meeting(s) for caption writing</a:t>
            </a:r>
            <a:endParaRPr lang="en-US" sz="2800" dirty="0">
              <a:latin typeface="Helvetica" charset="0"/>
              <a:ea typeface="Helvetica" charset="0"/>
              <a:cs typeface="Helvetica" charset="0"/>
            </a:endParaRPr>
          </a:p>
          <a:p>
            <a:r>
              <a:rPr lang="en-IE" sz="2800" dirty="0">
                <a:latin typeface="Helvetica" charset="0"/>
                <a:ea typeface="Helvetica" charset="0"/>
                <a:cs typeface="Helvetica" charset="0"/>
              </a:rPr>
              <a:t>Which of these captions are better for the photo?</a:t>
            </a: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i="1" dirty="0">
                <a:latin typeface="Helvetica" charset="0"/>
                <a:ea typeface="Helvetica" charset="0"/>
                <a:cs typeface="Helvetica" charset="0"/>
              </a:rPr>
              <a:t>‘This is what the school offers for lunch. Everyday we eat French fries, pizza, chips, hot dogs. It’s not healthy and it makes me think that the school doesn’t care about us. We need healthy options for lunch and we need to get rid of the unhealthy options.’ </a:t>
            </a: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pic>
        <p:nvPicPr>
          <p:cNvPr id="5" name="Picture 4"/>
          <p:cNvPicPr>
            <a:picLocks noChangeAspect="1"/>
          </p:cNvPicPr>
          <p:nvPr/>
        </p:nvPicPr>
        <p:blipFill>
          <a:blip r:embed="rId3"/>
          <a:stretch>
            <a:fillRect/>
          </a:stretch>
        </p:blipFill>
        <p:spPr>
          <a:xfrm>
            <a:off x="2230374" y="2058362"/>
            <a:ext cx="3822954" cy="2816913"/>
          </a:xfrm>
          <a:prstGeom prst="rect">
            <a:avLst/>
          </a:prstGeom>
        </p:spPr>
      </p:pic>
    </p:spTree>
    <p:extLst>
      <p:ext uri="{BB962C8B-B14F-4D97-AF65-F5344CB8AC3E}">
        <p14:creationId xmlns:p14="http://schemas.microsoft.com/office/powerpoint/2010/main" val="57020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7. Meeting(s) for creating themes &amp; choosing photos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Photo content is categorized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Representative photos are chosen for the exhibit</a:t>
            </a: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670716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8. Meeting(s) to plan exhibit</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Secure a location(s)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Create/send invitations to:</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media</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entire community</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stakeholders</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policymakers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Print photos</a:t>
            </a: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147729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9. Meeting(s) to train participants in advocacy</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Elevator speeches </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Emphasis on policy change</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Emphasis on thoughtful discussion</a:t>
            </a: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148329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Caroline Wang…1992                                             </a:t>
            </a:r>
            <a:r>
              <a:rPr lang="en-IE" sz="2000" dirty="0">
                <a:latin typeface="Helvetica" charset="0"/>
                <a:ea typeface="Helvetica" charset="0"/>
                <a:cs typeface="Helvetica" charset="0"/>
              </a:rPr>
              <a:t>(Wang et al., 1994)</a:t>
            </a:r>
            <a:endParaRPr lang="en-US" sz="20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62 women, 50+ villages, 2 rural Chinese counties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They took photos of health issues in daily life: </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Lack of education for women</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Dirty drinking water</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Common health issues associated w/poverty</a:t>
            </a:r>
            <a:endParaRPr lang="en-US" sz="2800" dirty="0">
              <a:latin typeface="Helvetica" charset="0"/>
              <a:ea typeface="Helvetica" charset="0"/>
              <a:cs typeface="Helvetica" charset="0"/>
            </a:endParaRPr>
          </a:p>
          <a:p>
            <a:pPr lvl="1"/>
            <a:r>
              <a:rPr lang="en-US" sz="2800" dirty="0">
                <a:latin typeface="Helvetica" charset="0"/>
                <a:ea typeface="Helvetica" charset="0"/>
                <a:cs typeface="Helvetica" charset="0"/>
              </a:rPr>
              <a:t>They advocated to local policymakers</a:t>
            </a: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History of </a:t>
            </a:r>
            <a:r>
              <a:rPr lang="en-US" dirty="0" err="1">
                <a:latin typeface="Helvetica" charset="0"/>
                <a:ea typeface="Helvetica" charset="0"/>
                <a:cs typeface="Helvetica" charset="0"/>
              </a:rPr>
              <a:t>photovoice</a:t>
            </a:r>
            <a:endParaRPr lang="en-US" dirty="0">
              <a:latin typeface="Helvetica" charset="0"/>
              <a:ea typeface="Helvetica" charset="0"/>
              <a:cs typeface="Helvetica" charset="0"/>
            </a:endParaRPr>
          </a:p>
        </p:txBody>
      </p:sp>
      <p:pic>
        <p:nvPicPr>
          <p:cNvPr id="4" name="Picture 3"/>
          <p:cNvPicPr>
            <a:picLocks noChangeAspect="1"/>
          </p:cNvPicPr>
          <p:nvPr/>
        </p:nvPicPr>
        <p:blipFill>
          <a:blip r:embed="rId3"/>
          <a:stretch>
            <a:fillRect/>
          </a:stretch>
        </p:blipFill>
        <p:spPr>
          <a:xfrm>
            <a:off x="7391325" y="4291583"/>
            <a:ext cx="1752675" cy="2566417"/>
          </a:xfrm>
          <a:prstGeom prst="rect">
            <a:avLst/>
          </a:prstGeom>
        </p:spPr>
      </p:pic>
    </p:spTree>
    <p:extLst>
      <p:ext uri="{BB962C8B-B14F-4D97-AF65-F5344CB8AC3E}">
        <p14:creationId xmlns:p14="http://schemas.microsoft.com/office/powerpoint/2010/main" val="3746884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lnSpcReduction="10000"/>
          </a:bodyPr>
          <a:lstStyle/>
          <a:p>
            <a:r>
              <a:rPr lang="en-IE" sz="2800" dirty="0">
                <a:latin typeface="Helvetica" charset="0"/>
                <a:ea typeface="Helvetica" charset="0"/>
                <a:cs typeface="Helvetica" charset="0"/>
              </a:rPr>
              <a:t>10. Hold the exhibit(s)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Photos erected</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Food, drinks</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Monitor number of attendees who are…</a:t>
            </a:r>
          </a:p>
          <a:p>
            <a:pPr lvl="1"/>
            <a:r>
              <a:rPr lang="en-IE" sz="2800" dirty="0">
                <a:latin typeface="Helvetica" charset="0"/>
                <a:ea typeface="Helvetica" charset="0"/>
                <a:cs typeface="Helvetica" charset="0"/>
              </a:rPr>
              <a:t>Community members</a:t>
            </a:r>
          </a:p>
          <a:p>
            <a:pPr lvl="1"/>
            <a:r>
              <a:rPr lang="en-IE" sz="2800" dirty="0">
                <a:latin typeface="Helvetica" charset="0"/>
                <a:ea typeface="Helvetica" charset="0"/>
                <a:cs typeface="Helvetica" charset="0"/>
              </a:rPr>
              <a:t>Policy makers</a:t>
            </a:r>
          </a:p>
          <a:p>
            <a:pPr lvl="1"/>
            <a:r>
              <a:rPr lang="en-IE" sz="2800" dirty="0">
                <a:latin typeface="Helvetica" charset="0"/>
                <a:ea typeface="Helvetica" charset="0"/>
                <a:cs typeface="Helvetica" charset="0"/>
              </a:rPr>
              <a:t>Media</a:t>
            </a:r>
          </a:p>
          <a:p>
            <a:pPr lvl="1"/>
            <a:r>
              <a:rPr lang="en-IE" sz="2800" dirty="0">
                <a:latin typeface="Helvetica" charset="0"/>
                <a:ea typeface="Helvetica" charset="0"/>
                <a:cs typeface="Helvetica" charset="0"/>
              </a:rPr>
              <a:t>Etc.</a:t>
            </a:r>
          </a:p>
          <a:p>
            <a:pPr lvl="1"/>
            <a:endParaRPr lang="en-IE" sz="2500" dirty="0">
              <a:latin typeface="Helvetica" charset="0"/>
              <a:ea typeface="Helvetica" charset="0"/>
              <a:cs typeface="Helvetica" charset="0"/>
            </a:endParaRPr>
          </a:p>
          <a:p>
            <a:r>
              <a:rPr lang="en-IE" sz="2800" dirty="0">
                <a:latin typeface="Helvetica" charset="0"/>
                <a:ea typeface="Helvetica" charset="0"/>
                <a:cs typeface="Helvetica" charset="0"/>
              </a:rPr>
              <a:t>Provide a pre-post survey to measure impact</a:t>
            </a:r>
            <a:endParaRPr lang="en-US" sz="28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960897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11. Meeting(s) to determine follow-up efforts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Meet with participants to identify next steps in advocating for change</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Most published </a:t>
            </a:r>
            <a:r>
              <a:rPr lang="en-IE" sz="2800" dirty="0" err="1">
                <a:latin typeface="Helvetica" charset="0"/>
                <a:ea typeface="Helvetica" charset="0"/>
                <a:cs typeface="Helvetica" charset="0"/>
              </a:rPr>
              <a:t>photovoice</a:t>
            </a:r>
            <a:r>
              <a:rPr lang="en-IE" sz="2800" dirty="0">
                <a:latin typeface="Helvetica" charset="0"/>
                <a:ea typeface="Helvetica" charset="0"/>
                <a:cs typeface="Helvetica" charset="0"/>
              </a:rPr>
              <a:t> projects have not included:</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public exhibit(s) </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reaching policymakers</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follow-up efforts</a:t>
            </a:r>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measuring impact on exhibit attendees</a:t>
            </a:r>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Photovoice steps</a:t>
            </a:r>
          </a:p>
        </p:txBody>
      </p:sp>
    </p:spTree>
    <p:extLst>
      <p:ext uri="{BB962C8B-B14F-4D97-AF65-F5344CB8AC3E}">
        <p14:creationId xmlns:p14="http://schemas.microsoft.com/office/powerpoint/2010/main" val="563377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638800"/>
          </a:xfrm>
        </p:spPr>
        <p:txBody>
          <a:bodyPr>
            <a:normAutofit/>
          </a:bodyPr>
          <a:lstStyle/>
          <a:p>
            <a:r>
              <a:rPr lang="en-US" sz="2800" dirty="0">
                <a:latin typeface="Helvetica" charset="0"/>
                <a:ea typeface="Helvetica" charset="0"/>
                <a:cs typeface="Helvetica" charset="0"/>
              </a:rPr>
              <a:t>Current project:</a:t>
            </a:r>
          </a:p>
          <a:p>
            <a:endParaRPr lang="en-US" sz="2800" dirty="0">
              <a:latin typeface="Helvetica" charset="0"/>
              <a:ea typeface="Helvetica" charset="0"/>
              <a:cs typeface="Helvetica" charset="0"/>
            </a:endParaRPr>
          </a:p>
          <a:p>
            <a:r>
              <a:rPr lang="en-US" sz="2800" dirty="0">
                <a:latin typeface="Helvetica" charset="0"/>
                <a:ea typeface="Helvetica" charset="0"/>
                <a:cs typeface="Helvetica" charset="0"/>
              </a:rPr>
              <a:t>Fulbright Scholarship at University College Cork, Ireland</a:t>
            </a:r>
          </a:p>
          <a:p>
            <a:endParaRPr lang="en-US" sz="2800" dirty="0">
              <a:latin typeface="Helvetica" charset="0"/>
              <a:ea typeface="Helvetica" charset="0"/>
              <a:cs typeface="Helvetica" charset="0"/>
            </a:endParaRPr>
          </a:p>
          <a:p>
            <a:r>
              <a:rPr lang="en-US" sz="2800" dirty="0">
                <a:latin typeface="Helvetica" charset="0"/>
                <a:ea typeface="Helvetica" charset="0"/>
                <a:cs typeface="Helvetica" charset="0"/>
              </a:rPr>
              <a:t>Department of Health wants smoke-free third-level universities </a:t>
            </a:r>
          </a:p>
          <a:p>
            <a:endParaRPr lang="en-US" sz="2800" dirty="0">
              <a:latin typeface="Helvetica" charset="0"/>
              <a:ea typeface="Helvetica" charset="0"/>
              <a:cs typeface="Helvetica" charset="0"/>
            </a:endParaRPr>
          </a:p>
          <a:p>
            <a:r>
              <a:rPr lang="en-US" sz="2800" dirty="0">
                <a:latin typeface="Helvetica" charset="0"/>
                <a:ea typeface="Helvetica" charset="0"/>
                <a:cs typeface="Helvetica" charset="0"/>
              </a:rPr>
              <a:t>18 students</a:t>
            </a:r>
          </a:p>
          <a:p>
            <a:pPr lvl="1"/>
            <a:r>
              <a:rPr lang="en-US" sz="2800" dirty="0">
                <a:latin typeface="Helvetica" charset="0"/>
                <a:ea typeface="Helvetica" charset="0"/>
                <a:cs typeface="Helvetica" charset="0"/>
              </a:rPr>
              <a:t>Undergraduates in Public Health</a:t>
            </a:r>
          </a:p>
          <a:p>
            <a:pPr lvl="1"/>
            <a:r>
              <a:rPr lang="en-US" sz="2800" dirty="0">
                <a:latin typeface="Helvetica" charset="0"/>
                <a:ea typeface="Helvetica" charset="0"/>
                <a:cs typeface="Helvetica" charset="0"/>
              </a:rPr>
              <a:t>2</a:t>
            </a:r>
            <a:r>
              <a:rPr lang="en-US" sz="2800" baseline="30000" dirty="0">
                <a:latin typeface="Helvetica" charset="0"/>
                <a:ea typeface="Helvetica" charset="0"/>
                <a:cs typeface="Helvetica" charset="0"/>
              </a:rPr>
              <a:t>nd</a:t>
            </a:r>
            <a:r>
              <a:rPr lang="en-US" sz="2800" dirty="0">
                <a:latin typeface="Helvetica" charset="0"/>
                <a:ea typeface="Helvetica" charset="0"/>
                <a:cs typeface="Helvetica" charset="0"/>
              </a:rPr>
              <a:t> year medical students</a:t>
            </a:r>
          </a:p>
          <a:p>
            <a:endParaRPr lang="en-US" sz="2800" dirty="0">
              <a:latin typeface="Helvetica" charset="0"/>
              <a:ea typeface="Helvetica" charset="0"/>
              <a:cs typeface="Helvetica" charset="0"/>
            </a:endParaRPr>
          </a:p>
          <a:p>
            <a:endParaRPr lang="en-US" sz="2500" dirty="0">
              <a:latin typeface="Helvetica" charset="0"/>
              <a:ea typeface="Helvetica" charset="0"/>
              <a:cs typeface="Helvetica" charset="0"/>
            </a:endParaRPr>
          </a:p>
          <a:p>
            <a:pPr marL="342900" lvl="1" indent="0">
              <a:buNone/>
            </a:pPr>
            <a:endParaRPr lang="en-US" sz="25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399" y="228600"/>
            <a:ext cx="8466083" cy="655638"/>
          </a:xfrm>
        </p:spPr>
        <p:txBody>
          <a:bodyPr>
            <a:normAutofit/>
          </a:bodyPr>
          <a:lstStyle/>
          <a:p>
            <a:r>
              <a:rPr lang="en-US" dirty="0">
                <a:latin typeface="Helvetica" charset="0"/>
                <a:ea typeface="Helvetica" charset="0"/>
                <a:cs typeface="Helvetica" charset="0"/>
              </a:rPr>
              <a:t>Example </a:t>
            </a:r>
            <a:r>
              <a:rPr lang="en-US" dirty="0" err="1">
                <a:latin typeface="Helvetica" charset="0"/>
                <a:ea typeface="Helvetica" charset="0"/>
                <a:cs typeface="Helvetica" charset="0"/>
              </a:rPr>
              <a:t>photovoice</a:t>
            </a:r>
            <a:r>
              <a:rPr lang="en-US" dirty="0">
                <a:latin typeface="Helvetica" charset="0"/>
                <a:ea typeface="Helvetica" charset="0"/>
                <a:cs typeface="Helvetica" charset="0"/>
              </a:rPr>
              <a:t> project at UCC</a:t>
            </a:r>
          </a:p>
        </p:txBody>
      </p:sp>
    </p:spTree>
    <p:extLst>
      <p:ext uri="{BB962C8B-B14F-4D97-AF65-F5344CB8AC3E}">
        <p14:creationId xmlns:p14="http://schemas.microsoft.com/office/powerpoint/2010/main" val="1995850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410200"/>
          </a:xfrm>
        </p:spPr>
        <p:txBody>
          <a:bodyPr>
            <a:normAutofit/>
          </a:bodyPr>
          <a:lstStyle/>
          <a:p>
            <a:r>
              <a:rPr lang="en-US" sz="2800" dirty="0">
                <a:latin typeface="Helvetica" charset="0"/>
                <a:ea typeface="Helvetica" charset="0"/>
                <a:cs typeface="Helvetica" charset="0"/>
              </a:rPr>
              <a:t>&gt;80 photos</a:t>
            </a:r>
          </a:p>
          <a:p>
            <a:endParaRPr lang="en-US" sz="2800" dirty="0">
              <a:latin typeface="Helvetica" charset="0"/>
              <a:ea typeface="Helvetica" charset="0"/>
              <a:cs typeface="Helvetica" charset="0"/>
            </a:endParaRPr>
          </a:p>
          <a:p>
            <a:r>
              <a:rPr lang="en-US" sz="2800" dirty="0">
                <a:latin typeface="Helvetica" charset="0"/>
                <a:ea typeface="Helvetica" charset="0"/>
                <a:cs typeface="Helvetica" charset="0"/>
              </a:rPr>
              <a:t>4 themes</a:t>
            </a:r>
            <a:endParaRPr lang="en-US" sz="2800" dirty="0">
              <a:latin typeface="Helvetica" panose="020B0604020202020204" pitchFamily="34" charset="0"/>
              <a:ea typeface="Helvetica" charset="0"/>
              <a:cs typeface="Helvetica" panose="020B0604020202020204" pitchFamily="34" charset="0"/>
            </a:endParaRPr>
          </a:p>
          <a:p>
            <a:pPr lvl="1"/>
            <a:endParaRPr lang="en-IE" sz="2800" dirty="0">
              <a:latin typeface="Helvetica" panose="020B0604020202020204" pitchFamily="34" charset="0"/>
              <a:cs typeface="Helvetica" panose="020B0604020202020204" pitchFamily="34" charset="0"/>
            </a:endParaRPr>
          </a:p>
          <a:p>
            <a:pPr lvl="1"/>
            <a:r>
              <a:rPr lang="en-IE" sz="2800" dirty="0">
                <a:latin typeface="Helvetica" panose="020B0604020202020204" pitchFamily="34" charset="0"/>
                <a:cs typeface="Helvetica" panose="020B0604020202020204" pitchFamily="34" charset="0"/>
              </a:rPr>
              <a:t>1: Environmental Concerns</a:t>
            </a:r>
            <a:endParaRPr lang="en-US" sz="2800" dirty="0">
              <a:latin typeface="Helvetica" panose="020B0604020202020204" pitchFamily="34" charset="0"/>
              <a:cs typeface="Helvetica" panose="020B0604020202020204" pitchFamily="34" charset="0"/>
            </a:endParaRPr>
          </a:p>
          <a:p>
            <a:pPr lvl="1"/>
            <a:endParaRPr lang="en-IE" sz="2800" dirty="0">
              <a:latin typeface="Helvetica" panose="020B0604020202020204" pitchFamily="34" charset="0"/>
              <a:cs typeface="Helvetica" panose="020B0604020202020204" pitchFamily="34" charset="0"/>
            </a:endParaRPr>
          </a:p>
          <a:p>
            <a:pPr lvl="1"/>
            <a:r>
              <a:rPr lang="en-IE" sz="2800" dirty="0">
                <a:latin typeface="Helvetica" panose="020B0604020202020204" pitchFamily="34" charset="0"/>
                <a:cs typeface="Helvetica" panose="020B0604020202020204" pitchFamily="34" charset="0"/>
              </a:rPr>
              <a:t>2: Second-hand Smoke</a:t>
            </a:r>
          </a:p>
          <a:p>
            <a:pPr lvl="1"/>
            <a:endParaRPr lang="en-IE" sz="2800" dirty="0">
              <a:latin typeface="Helvetica" panose="020B0604020202020204" pitchFamily="34" charset="0"/>
              <a:cs typeface="Helvetica" panose="020B0604020202020204" pitchFamily="34" charset="0"/>
            </a:endParaRPr>
          </a:p>
          <a:p>
            <a:pPr lvl="1"/>
            <a:r>
              <a:rPr lang="en-IE" sz="2800" dirty="0">
                <a:latin typeface="Helvetica" panose="020B0604020202020204" pitchFamily="34" charset="0"/>
                <a:cs typeface="Helvetica" panose="020B0604020202020204" pitchFamily="34" charset="0"/>
              </a:rPr>
              <a:t>3: Inconsistent Policy</a:t>
            </a:r>
          </a:p>
          <a:p>
            <a:pPr lvl="1"/>
            <a:endParaRPr lang="en-IE" sz="2800" dirty="0">
              <a:latin typeface="Helvetica" panose="020B0604020202020204" pitchFamily="34" charset="0"/>
              <a:cs typeface="Helvetica" panose="020B0604020202020204" pitchFamily="34" charset="0"/>
            </a:endParaRPr>
          </a:p>
          <a:p>
            <a:pPr lvl="1"/>
            <a:r>
              <a:rPr lang="en-IE" sz="2800" dirty="0">
                <a:latin typeface="Helvetica" panose="020B0604020202020204" pitchFamily="34" charset="0"/>
                <a:cs typeface="Helvetica" panose="020B0604020202020204" pitchFamily="34" charset="0"/>
              </a:rPr>
              <a:t>4: Ignoring “No Smoking” Signs</a:t>
            </a:r>
          </a:p>
          <a:p>
            <a:pPr lvl="1"/>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445062" cy="655638"/>
          </a:xfrm>
        </p:spPr>
        <p:txBody>
          <a:bodyPr>
            <a:normAutofit/>
          </a:bodyPr>
          <a:lstStyle/>
          <a:p>
            <a:r>
              <a:rPr lang="en-US" dirty="0">
                <a:solidFill>
                  <a:prstClr val="black"/>
                </a:solidFill>
                <a:latin typeface="Helvetica" charset="0"/>
                <a:ea typeface="Helvetica" charset="0"/>
                <a:cs typeface="Helvetica" charset="0"/>
              </a:rPr>
              <a:t>Example </a:t>
            </a:r>
            <a:r>
              <a:rPr lang="en-US" dirty="0" err="1">
                <a:solidFill>
                  <a:prstClr val="black"/>
                </a:solidFill>
                <a:latin typeface="Helvetica" charset="0"/>
                <a:ea typeface="Helvetica" charset="0"/>
                <a:cs typeface="Helvetica" charset="0"/>
              </a:rPr>
              <a:t>photovoice</a:t>
            </a:r>
            <a:r>
              <a:rPr lang="en-US" dirty="0">
                <a:solidFill>
                  <a:prstClr val="black"/>
                </a:solidFill>
                <a:latin typeface="Helvetica" charset="0"/>
                <a:ea typeface="Helvetica" charset="0"/>
                <a:cs typeface="Helvetica" charset="0"/>
              </a:rPr>
              <a:t> project at UCC</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517668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590800"/>
            <a:ext cx="8839200" cy="655638"/>
          </a:xfrm>
        </p:spPr>
        <p:txBody>
          <a:bodyPr>
            <a:normAutofit/>
          </a:bodyPr>
          <a:lstStyle/>
          <a:p>
            <a:pPr algn="ctr"/>
            <a:r>
              <a:rPr lang="en-US" dirty="0">
                <a:latin typeface="Helvetica" charset="0"/>
                <a:ea typeface="Helvetica" charset="0"/>
                <a:cs typeface="Helvetica" charset="0"/>
              </a:rPr>
              <a:t>Theme #1 Environmental Concerns</a:t>
            </a:r>
          </a:p>
        </p:txBody>
      </p:sp>
    </p:spTree>
    <p:extLst>
      <p:ext uri="{BB962C8B-B14F-4D97-AF65-F5344CB8AC3E}">
        <p14:creationId xmlns:p14="http://schemas.microsoft.com/office/powerpoint/2010/main" val="142688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181600"/>
            <a:ext cx="8534400" cy="1143000"/>
          </a:xfrm>
        </p:spPr>
        <p:txBody>
          <a:bodyPr>
            <a:noAutofit/>
          </a:bodyPr>
          <a:lstStyle/>
          <a:p>
            <a:pPr marL="0" indent="0" algn="just">
              <a:buNone/>
            </a:pPr>
            <a:r>
              <a:rPr lang="en-US" sz="2400" i="1" dirty="0">
                <a:latin typeface="Helvetica" charset="0"/>
                <a:ea typeface="Helvetica" charset="0"/>
                <a:cs typeface="Helvetica" charset="0"/>
              </a:rPr>
              <a:t>Cigarette butts are scattered all over our beautiful campus. Whether it be one cigarette butt or hundreds of them. This is not good for the environment and it is littering. We need a strict smoking policy on campus.</a:t>
            </a:r>
          </a:p>
        </p:txBody>
      </p:sp>
      <p:pic>
        <p:nvPicPr>
          <p:cNvPr id="2" name="Picture 1"/>
          <p:cNvPicPr>
            <a:picLocks noChangeAspect="1"/>
          </p:cNvPicPr>
          <p:nvPr/>
        </p:nvPicPr>
        <p:blipFill>
          <a:blip r:embed="rId3"/>
          <a:stretch>
            <a:fillRect/>
          </a:stretch>
        </p:blipFill>
        <p:spPr>
          <a:xfrm>
            <a:off x="1419741" y="152400"/>
            <a:ext cx="6304518" cy="4724400"/>
          </a:xfrm>
          <a:prstGeom prst="rect">
            <a:avLst/>
          </a:prstGeom>
        </p:spPr>
      </p:pic>
    </p:spTree>
    <p:extLst>
      <p:ext uri="{BB962C8B-B14F-4D97-AF65-F5344CB8AC3E}">
        <p14:creationId xmlns:p14="http://schemas.microsoft.com/office/powerpoint/2010/main" val="31844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1514" y="2253343"/>
            <a:ext cx="3886200" cy="4572000"/>
          </a:xfrm>
        </p:spPr>
        <p:txBody>
          <a:bodyPr>
            <a:noAutofit/>
          </a:bodyPr>
          <a:lstStyle/>
          <a:p>
            <a:pPr marL="0" indent="0">
              <a:buNone/>
            </a:pPr>
            <a:r>
              <a:rPr lang="en-US" sz="2400" i="1" dirty="0">
                <a:latin typeface="Helvetica" charset="0"/>
                <a:ea typeface="Helvetica" charset="0"/>
                <a:cs typeface="Helvetica" charset="0"/>
              </a:rPr>
              <a:t>This is a picture outside Boole Library where I noticed many littered cigarette butts. Many people sit on this ledge, smoke, and throw their cigarette butts on the ground. It is upsetting to see so much litter, especially when University College Cork is known as “The World’s First Green Campus.”</a:t>
            </a:r>
          </a:p>
        </p:txBody>
      </p:sp>
      <p:pic>
        <p:nvPicPr>
          <p:cNvPr id="4" name="Picture 3"/>
          <p:cNvPicPr>
            <a:picLocks noChangeAspect="1"/>
          </p:cNvPicPr>
          <p:nvPr/>
        </p:nvPicPr>
        <p:blipFill>
          <a:blip r:embed="rId3"/>
          <a:stretch>
            <a:fillRect/>
          </a:stretch>
        </p:blipFill>
        <p:spPr>
          <a:xfrm>
            <a:off x="304800" y="304800"/>
            <a:ext cx="4648200" cy="6195451"/>
          </a:xfrm>
          <a:prstGeom prst="rect">
            <a:avLst/>
          </a:prstGeom>
        </p:spPr>
      </p:pic>
    </p:spTree>
    <p:extLst>
      <p:ext uri="{BB962C8B-B14F-4D97-AF65-F5344CB8AC3E}">
        <p14:creationId xmlns:p14="http://schemas.microsoft.com/office/powerpoint/2010/main" val="121641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648200"/>
            <a:ext cx="8534400" cy="1143000"/>
          </a:xfrm>
        </p:spPr>
        <p:txBody>
          <a:bodyPr>
            <a:noAutofit/>
          </a:bodyPr>
          <a:lstStyle/>
          <a:p>
            <a:pPr marL="0" indent="0" algn="just">
              <a:buNone/>
            </a:pPr>
            <a:r>
              <a:rPr lang="en-US" sz="2400" i="1" dirty="0">
                <a:latin typeface="Helvetica" charset="0"/>
                <a:ea typeface="Helvetica" charset="0"/>
                <a:cs typeface="Helvetica" charset="0"/>
              </a:rPr>
              <a:t>This is a picture along the side of Western Gate Building, near the entrance. Cigarette butts line the entire side of the building and are stuck in all the rocks. They were also scattered around the entire area. It is unfortunate that an area that has such a high volume of people entering and exiting every day is so littered by cigarette butts.</a:t>
            </a:r>
          </a:p>
        </p:txBody>
      </p:sp>
      <p:pic>
        <p:nvPicPr>
          <p:cNvPr id="4" name="Picture 3"/>
          <p:cNvPicPr>
            <a:picLocks noChangeAspect="1"/>
          </p:cNvPicPr>
          <p:nvPr/>
        </p:nvPicPr>
        <p:blipFill>
          <a:blip r:embed="rId3"/>
          <a:stretch>
            <a:fillRect/>
          </a:stretch>
        </p:blipFill>
        <p:spPr>
          <a:xfrm>
            <a:off x="1714500" y="228600"/>
            <a:ext cx="5715000" cy="4286250"/>
          </a:xfrm>
          <a:prstGeom prst="rect">
            <a:avLst/>
          </a:prstGeom>
        </p:spPr>
      </p:pic>
    </p:spTree>
    <p:extLst>
      <p:ext uri="{BB962C8B-B14F-4D97-AF65-F5344CB8AC3E}">
        <p14:creationId xmlns:p14="http://schemas.microsoft.com/office/powerpoint/2010/main" val="14438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590800"/>
            <a:ext cx="8839200" cy="655638"/>
          </a:xfrm>
        </p:spPr>
        <p:txBody>
          <a:bodyPr>
            <a:normAutofit/>
          </a:bodyPr>
          <a:lstStyle/>
          <a:p>
            <a:pPr algn="ctr"/>
            <a:r>
              <a:rPr lang="en-US" dirty="0">
                <a:latin typeface="Helvetica" charset="0"/>
                <a:ea typeface="Helvetica" charset="0"/>
                <a:cs typeface="Helvetica" charset="0"/>
              </a:rPr>
              <a:t>Theme #2 Second-hand Smoke</a:t>
            </a:r>
          </a:p>
        </p:txBody>
      </p:sp>
    </p:spTree>
    <p:extLst>
      <p:ext uri="{BB962C8B-B14F-4D97-AF65-F5344CB8AC3E}">
        <p14:creationId xmlns:p14="http://schemas.microsoft.com/office/powerpoint/2010/main" val="722749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648200"/>
            <a:ext cx="8534400" cy="1143000"/>
          </a:xfrm>
        </p:spPr>
        <p:txBody>
          <a:bodyPr>
            <a:noAutofit/>
          </a:bodyPr>
          <a:lstStyle/>
          <a:p>
            <a:pPr marL="0" indent="0" algn="just">
              <a:buNone/>
            </a:pPr>
            <a:r>
              <a:rPr lang="en-US" sz="2400" i="1" dirty="0">
                <a:latin typeface="Helvetica" charset="0"/>
                <a:ea typeface="Helvetica" charset="0"/>
                <a:cs typeface="Helvetica" charset="0"/>
              </a:rPr>
              <a:t>Every day when I walk to class in Brookfield Health Sciences Complex, I walk past people smoking here. I really dislike smelling second hand smoke. For people who may be trying to quit smoking, it is the first thing they might see when arriving on campus. Smoke free environments are important to help encourage people who are trying to quit smoking.</a:t>
            </a:r>
          </a:p>
        </p:txBody>
      </p:sp>
      <p:pic>
        <p:nvPicPr>
          <p:cNvPr id="2" name="Picture 1"/>
          <p:cNvPicPr>
            <a:picLocks noChangeAspect="1"/>
          </p:cNvPicPr>
          <p:nvPr/>
        </p:nvPicPr>
        <p:blipFill>
          <a:blip r:embed="rId3"/>
          <a:stretch>
            <a:fillRect/>
          </a:stretch>
        </p:blipFill>
        <p:spPr>
          <a:xfrm>
            <a:off x="1752600" y="152400"/>
            <a:ext cx="5638800" cy="4229100"/>
          </a:xfrm>
          <a:prstGeom prst="rect">
            <a:avLst/>
          </a:prstGeom>
        </p:spPr>
      </p:pic>
    </p:spTree>
    <p:extLst>
      <p:ext uri="{BB962C8B-B14F-4D97-AF65-F5344CB8AC3E}">
        <p14:creationId xmlns:p14="http://schemas.microsoft.com/office/powerpoint/2010/main" val="509594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This methodology has been used since with a wide variety of populations and health issues                  </a:t>
            </a:r>
            <a:r>
              <a:rPr lang="da-DK" sz="2000" dirty="0">
                <a:latin typeface="Helvetica" charset="0"/>
                <a:ea typeface="Helvetica" charset="0"/>
                <a:cs typeface="Helvetica" charset="0"/>
              </a:rPr>
              <a:t>(Catalani et al., 2010; Hergenrather et al., 2009) </a:t>
            </a:r>
          </a:p>
          <a:p>
            <a:pPr lvl="1"/>
            <a:endParaRPr lang="en-US" sz="2500" dirty="0">
              <a:latin typeface="Helvetica" charset="0"/>
              <a:ea typeface="Helvetica" charset="0"/>
              <a:cs typeface="Helvetica" charset="0"/>
            </a:endParaRPr>
          </a:p>
          <a:p>
            <a:pPr lvl="1"/>
            <a:r>
              <a:rPr lang="en-US" sz="2500" dirty="0">
                <a:latin typeface="Helvetica" charset="0"/>
                <a:ea typeface="Helvetica" charset="0"/>
                <a:cs typeface="Helvetica" charset="0"/>
              </a:rPr>
              <a:t>Homeless</a:t>
            </a:r>
          </a:p>
          <a:p>
            <a:pPr lvl="1"/>
            <a:r>
              <a:rPr lang="en-US" sz="2500" dirty="0">
                <a:latin typeface="Helvetica" charset="0"/>
                <a:ea typeface="Helvetica" charset="0"/>
                <a:cs typeface="Helvetica" charset="0"/>
              </a:rPr>
              <a:t>Children</a:t>
            </a:r>
          </a:p>
          <a:p>
            <a:pPr lvl="1"/>
            <a:r>
              <a:rPr lang="en-US" sz="2500" dirty="0">
                <a:latin typeface="Helvetica" charset="0"/>
                <a:ea typeface="Helvetica" charset="0"/>
                <a:cs typeface="Helvetica" charset="0"/>
              </a:rPr>
              <a:t>Students</a:t>
            </a:r>
          </a:p>
          <a:p>
            <a:pPr lvl="1"/>
            <a:r>
              <a:rPr lang="en-US" sz="2500" dirty="0">
                <a:latin typeface="Helvetica" charset="0"/>
                <a:ea typeface="Helvetica" charset="0"/>
                <a:cs typeface="Helvetica" charset="0"/>
              </a:rPr>
              <a:t>Elderly</a:t>
            </a:r>
          </a:p>
          <a:p>
            <a:pPr lvl="1"/>
            <a:r>
              <a:rPr lang="en-US" sz="2500" dirty="0">
                <a:latin typeface="Helvetica" charset="0"/>
                <a:ea typeface="Helvetica" charset="0"/>
                <a:cs typeface="Helvetica" charset="0"/>
              </a:rPr>
              <a:t>Low income</a:t>
            </a:r>
          </a:p>
          <a:p>
            <a:pPr lvl="1"/>
            <a:r>
              <a:rPr lang="en-US" sz="2500" dirty="0">
                <a:latin typeface="Helvetica" charset="0"/>
                <a:ea typeface="Helvetica" charset="0"/>
                <a:cs typeface="Helvetica" charset="0"/>
              </a:rPr>
              <a:t>Disabilities</a:t>
            </a:r>
          </a:p>
          <a:p>
            <a:pPr lvl="1"/>
            <a:r>
              <a:rPr lang="en-US" sz="2500" dirty="0">
                <a:latin typeface="Helvetica" charset="0"/>
                <a:ea typeface="Helvetica" charset="0"/>
                <a:cs typeface="Helvetica" charset="0"/>
              </a:rPr>
              <a:t>HIV/AIDS</a:t>
            </a:r>
          </a:p>
          <a:p>
            <a:pPr lvl="1"/>
            <a:r>
              <a:rPr lang="en-US" sz="2500" dirty="0">
                <a:latin typeface="Helvetica" charset="0"/>
                <a:ea typeface="Helvetica" charset="0"/>
                <a:cs typeface="Helvetica" charset="0"/>
              </a:rPr>
              <a:t>Etc.</a:t>
            </a: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History of </a:t>
            </a:r>
            <a:r>
              <a:rPr lang="en-US" dirty="0" err="1">
                <a:latin typeface="Helvetica" charset="0"/>
                <a:ea typeface="Helvetica" charset="0"/>
                <a:cs typeface="Helvetica" charset="0"/>
              </a:rPr>
              <a:t>photovoice</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3087705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257800"/>
            <a:ext cx="8534400" cy="685800"/>
          </a:xfrm>
        </p:spPr>
        <p:txBody>
          <a:bodyPr>
            <a:noAutofit/>
          </a:bodyPr>
          <a:lstStyle/>
          <a:p>
            <a:pPr marL="0" indent="0" algn="just">
              <a:buNone/>
            </a:pPr>
            <a:r>
              <a:rPr lang="en-US" sz="2400" i="1" dirty="0">
                <a:latin typeface="Helvetica" charset="0"/>
                <a:ea typeface="Helvetica" charset="0"/>
                <a:cs typeface="Helvetica" charset="0"/>
              </a:rPr>
              <a:t>This is a popular area outside the doorway to the Western Gateway Building. Every day I smell the smoke as I enter and exit this building. I am not choosing to smoke myself, therefore, I should have the right to not be exposed to smoke.</a:t>
            </a:r>
          </a:p>
        </p:txBody>
      </p:sp>
      <p:pic>
        <p:nvPicPr>
          <p:cNvPr id="4" name="Picture 3"/>
          <p:cNvPicPr>
            <a:picLocks noChangeAspect="1"/>
          </p:cNvPicPr>
          <p:nvPr/>
        </p:nvPicPr>
        <p:blipFill>
          <a:blip r:embed="rId3"/>
          <a:stretch>
            <a:fillRect/>
          </a:stretch>
        </p:blipFill>
        <p:spPr>
          <a:xfrm>
            <a:off x="1295400" y="304800"/>
            <a:ext cx="6248400" cy="4686300"/>
          </a:xfrm>
          <a:prstGeom prst="rect">
            <a:avLst/>
          </a:prstGeom>
        </p:spPr>
      </p:pic>
    </p:spTree>
    <p:extLst>
      <p:ext uri="{BB962C8B-B14F-4D97-AF65-F5344CB8AC3E}">
        <p14:creationId xmlns:p14="http://schemas.microsoft.com/office/powerpoint/2010/main" val="1231563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962400"/>
            <a:ext cx="8534400" cy="1828800"/>
          </a:xfrm>
        </p:spPr>
        <p:txBody>
          <a:bodyPr>
            <a:noAutofit/>
          </a:bodyPr>
          <a:lstStyle/>
          <a:p>
            <a:pPr marL="0" indent="0" algn="just">
              <a:buNone/>
            </a:pPr>
            <a:r>
              <a:rPr lang="en-US" sz="2400" i="1" dirty="0">
                <a:latin typeface="Helvetica" charset="0"/>
                <a:ea typeface="Helvetica" charset="0"/>
                <a:cs typeface="Helvetica" charset="0"/>
              </a:rPr>
              <a:t>On weekdays, these benches are filled with students </a:t>
            </a:r>
            <a:r>
              <a:rPr lang="en-US" sz="2400" i="1" dirty="0" err="1">
                <a:latin typeface="Helvetica" charset="0"/>
                <a:ea typeface="Helvetica" charset="0"/>
                <a:cs typeface="Helvetica" charset="0"/>
              </a:rPr>
              <a:t>socialising</a:t>
            </a:r>
            <a:r>
              <a:rPr lang="en-US" sz="2400" i="1" dirty="0">
                <a:latin typeface="Helvetica" charset="0"/>
                <a:ea typeface="Helvetica" charset="0"/>
                <a:cs typeface="Helvetica" charset="0"/>
              </a:rPr>
              <a:t> and smoking. Right in the </a:t>
            </a:r>
            <a:r>
              <a:rPr lang="en-US" sz="2400" i="1" dirty="0" err="1">
                <a:latin typeface="Helvetica" charset="0"/>
                <a:ea typeface="Helvetica" charset="0"/>
                <a:cs typeface="Helvetica" charset="0"/>
              </a:rPr>
              <a:t>centre</a:t>
            </a:r>
            <a:r>
              <a:rPr lang="en-US" sz="2400" i="1" dirty="0">
                <a:latin typeface="Helvetica" charset="0"/>
                <a:ea typeface="Helvetica" charset="0"/>
                <a:cs typeface="Helvetica" charset="0"/>
              </a:rPr>
              <a:t> of UCC’s campus is what almost seems like a purpose built area for smokers, and where many non-smokers are exposed to second-hand smoke from either side. Each bench is framed by two large bin-shaped ash trays. You cannot sit here if you want to enjoy your lunch outside, due to the number of smokers that occupy these benches day in and day out. </a:t>
            </a:r>
          </a:p>
        </p:txBody>
      </p:sp>
      <p:pic>
        <p:nvPicPr>
          <p:cNvPr id="2" name="Picture 1"/>
          <p:cNvPicPr>
            <a:picLocks noChangeAspect="1"/>
          </p:cNvPicPr>
          <p:nvPr/>
        </p:nvPicPr>
        <p:blipFill>
          <a:blip r:embed="rId3"/>
          <a:stretch>
            <a:fillRect/>
          </a:stretch>
        </p:blipFill>
        <p:spPr>
          <a:xfrm>
            <a:off x="1236716" y="152400"/>
            <a:ext cx="6365768" cy="3582002"/>
          </a:xfrm>
          <a:prstGeom prst="rect">
            <a:avLst/>
          </a:prstGeom>
        </p:spPr>
      </p:pic>
    </p:spTree>
    <p:extLst>
      <p:ext uri="{BB962C8B-B14F-4D97-AF65-F5344CB8AC3E}">
        <p14:creationId xmlns:p14="http://schemas.microsoft.com/office/powerpoint/2010/main" val="1323533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590800"/>
            <a:ext cx="8839200" cy="655638"/>
          </a:xfrm>
        </p:spPr>
        <p:txBody>
          <a:bodyPr>
            <a:normAutofit/>
          </a:bodyPr>
          <a:lstStyle/>
          <a:p>
            <a:pPr algn="ctr"/>
            <a:r>
              <a:rPr lang="en-US" dirty="0">
                <a:latin typeface="Helvetica" charset="0"/>
                <a:ea typeface="Helvetica" charset="0"/>
                <a:cs typeface="Helvetica" charset="0"/>
              </a:rPr>
              <a:t>Theme #3 Inconsistent Policy</a:t>
            </a:r>
          </a:p>
        </p:txBody>
      </p:sp>
    </p:spTree>
    <p:extLst>
      <p:ext uri="{BB962C8B-B14F-4D97-AF65-F5344CB8AC3E}">
        <p14:creationId xmlns:p14="http://schemas.microsoft.com/office/powerpoint/2010/main" val="619451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1514" y="2438399"/>
            <a:ext cx="3886200" cy="4386943"/>
          </a:xfrm>
        </p:spPr>
        <p:txBody>
          <a:bodyPr>
            <a:noAutofit/>
          </a:bodyPr>
          <a:lstStyle/>
          <a:p>
            <a:pPr marL="0" indent="0">
              <a:buNone/>
            </a:pPr>
            <a:r>
              <a:rPr lang="en-US" sz="2400" i="1" dirty="0">
                <a:latin typeface="Helvetica" charset="0"/>
                <a:ea typeface="Helvetica" charset="0"/>
                <a:cs typeface="Helvetica" charset="0"/>
              </a:rPr>
              <a:t>This picture reflects an inconsistent smoking policy. The sign outside the front door of the Boole Library says ‘no smoking at library entrance,’ but the smoking policy only prohibits smoking indoors. Ironically, there is a rubbish bin destroyed by cigarettes and ash just outside the door.</a:t>
            </a:r>
          </a:p>
        </p:txBody>
      </p:sp>
      <p:pic>
        <p:nvPicPr>
          <p:cNvPr id="2" name="Picture 1"/>
          <p:cNvPicPr>
            <a:picLocks noChangeAspect="1"/>
          </p:cNvPicPr>
          <p:nvPr/>
        </p:nvPicPr>
        <p:blipFill>
          <a:blip r:embed="rId3"/>
          <a:stretch>
            <a:fillRect/>
          </a:stretch>
        </p:blipFill>
        <p:spPr>
          <a:xfrm>
            <a:off x="152400" y="304800"/>
            <a:ext cx="4953000" cy="6079474"/>
          </a:xfrm>
          <a:prstGeom prst="rect">
            <a:avLst/>
          </a:prstGeom>
        </p:spPr>
      </p:pic>
    </p:spTree>
    <p:extLst>
      <p:ext uri="{BB962C8B-B14F-4D97-AF65-F5344CB8AC3E}">
        <p14:creationId xmlns:p14="http://schemas.microsoft.com/office/powerpoint/2010/main" val="1401052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724400"/>
            <a:ext cx="8534400" cy="1447800"/>
          </a:xfrm>
        </p:spPr>
        <p:txBody>
          <a:bodyPr>
            <a:noAutofit/>
          </a:bodyPr>
          <a:lstStyle/>
          <a:p>
            <a:pPr marL="0" indent="0" algn="just">
              <a:buNone/>
            </a:pPr>
            <a:r>
              <a:rPr lang="en-US" sz="2400" i="1" dirty="0">
                <a:latin typeface="Helvetica" charset="0"/>
                <a:ea typeface="Helvetica" charset="0"/>
                <a:cs typeface="Helvetica" charset="0"/>
              </a:rPr>
              <a:t>This is a small tutorial classroom where one student took a couple of puffs from his e-cigarettes, because he did not know if rules for e-cigarettes parallel those for cigarettes. While the other students in the classroom were shocked and discomforted by the smoke, they also did not know the policies around e-cigarettes.</a:t>
            </a:r>
          </a:p>
        </p:txBody>
      </p:sp>
      <p:pic>
        <p:nvPicPr>
          <p:cNvPr id="2" name="Picture 1"/>
          <p:cNvPicPr>
            <a:picLocks noChangeAspect="1"/>
          </p:cNvPicPr>
          <p:nvPr/>
        </p:nvPicPr>
        <p:blipFill>
          <a:blip r:embed="rId3"/>
          <a:stretch>
            <a:fillRect/>
          </a:stretch>
        </p:blipFill>
        <p:spPr>
          <a:xfrm>
            <a:off x="1600200" y="228600"/>
            <a:ext cx="5730737" cy="4298053"/>
          </a:xfrm>
          <a:prstGeom prst="rect">
            <a:avLst/>
          </a:prstGeom>
        </p:spPr>
      </p:pic>
    </p:spTree>
    <p:extLst>
      <p:ext uri="{BB962C8B-B14F-4D97-AF65-F5344CB8AC3E}">
        <p14:creationId xmlns:p14="http://schemas.microsoft.com/office/powerpoint/2010/main" val="115945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724400"/>
            <a:ext cx="8534400" cy="1447800"/>
          </a:xfrm>
        </p:spPr>
        <p:txBody>
          <a:bodyPr>
            <a:noAutofit/>
          </a:bodyPr>
          <a:lstStyle/>
          <a:p>
            <a:pPr marL="0" indent="0" algn="just">
              <a:buNone/>
            </a:pPr>
            <a:r>
              <a:rPr lang="en-US" sz="2400" i="1" dirty="0">
                <a:latin typeface="Helvetica" charset="0"/>
                <a:ea typeface="Helvetica" charset="0"/>
                <a:cs typeface="Helvetica" charset="0"/>
              </a:rPr>
              <a:t>Here is an example of the inconsistency in UCC’s smoking policy. A smoker has obeyed the no smoking sign and chosen to sit next to a cigarette bin. However, both areas are filled with a large volume of students daily, both are near the entrance to a UCC building and both are places to relax. Why should one entrance area allow smoking and the other not?</a:t>
            </a:r>
          </a:p>
        </p:txBody>
      </p:sp>
      <p:pic>
        <p:nvPicPr>
          <p:cNvPr id="4" name="Picture 3"/>
          <p:cNvPicPr>
            <a:picLocks noChangeAspect="1"/>
          </p:cNvPicPr>
          <p:nvPr/>
        </p:nvPicPr>
        <p:blipFill>
          <a:blip r:embed="rId3"/>
          <a:stretch>
            <a:fillRect/>
          </a:stretch>
        </p:blipFill>
        <p:spPr>
          <a:xfrm>
            <a:off x="1706631" y="228600"/>
            <a:ext cx="5730737" cy="4291956"/>
          </a:xfrm>
          <a:prstGeom prst="rect">
            <a:avLst/>
          </a:prstGeom>
        </p:spPr>
      </p:pic>
    </p:spTree>
    <p:extLst>
      <p:ext uri="{BB962C8B-B14F-4D97-AF65-F5344CB8AC3E}">
        <p14:creationId xmlns:p14="http://schemas.microsoft.com/office/powerpoint/2010/main" val="89191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590800"/>
            <a:ext cx="8839200" cy="655638"/>
          </a:xfrm>
        </p:spPr>
        <p:txBody>
          <a:bodyPr>
            <a:normAutofit/>
          </a:bodyPr>
          <a:lstStyle/>
          <a:p>
            <a:pPr algn="ctr"/>
            <a:r>
              <a:rPr lang="en-US" dirty="0">
                <a:latin typeface="Helvetica" charset="0"/>
                <a:ea typeface="Helvetica" charset="0"/>
                <a:cs typeface="Helvetica" charset="0"/>
              </a:rPr>
              <a:t>Theme #4 Ignoring “no smoking” signs</a:t>
            </a:r>
          </a:p>
        </p:txBody>
      </p:sp>
    </p:spTree>
    <p:extLst>
      <p:ext uri="{BB962C8B-B14F-4D97-AF65-F5344CB8AC3E}">
        <p14:creationId xmlns:p14="http://schemas.microsoft.com/office/powerpoint/2010/main" val="1335511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5257800"/>
            <a:ext cx="8534400" cy="1447800"/>
          </a:xfrm>
        </p:spPr>
        <p:txBody>
          <a:bodyPr>
            <a:noAutofit/>
          </a:bodyPr>
          <a:lstStyle/>
          <a:p>
            <a:pPr marL="0" indent="0" algn="just">
              <a:buNone/>
            </a:pPr>
            <a:r>
              <a:rPr lang="en-US" sz="2400" i="1" dirty="0">
                <a:latin typeface="Helvetica" charset="0"/>
                <a:ea typeface="Helvetica" charset="0"/>
                <a:cs typeface="Helvetica" charset="0"/>
              </a:rPr>
              <a:t>These two were standing at the main entrance to Brookfield Health Sciences Centre – where UCC teaches most of the medical and health sciences courses. There are ‘No Smoking’ signs just out of frame. </a:t>
            </a:r>
          </a:p>
        </p:txBody>
      </p:sp>
      <p:pic>
        <p:nvPicPr>
          <p:cNvPr id="2" name="Picture 1"/>
          <p:cNvPicPr>
            <a:picLocks noChangeAspect="1"/>
          </p:cNvPicPr>
          <p:nvPr/>
        </p:nvPicPr>
        <p:blipFill>
          <a:blip r:embed="rId3"/>
          <a:stretch>
            <a:fillRect/>
          </a:stretch>
        </p:blipFill>
        <p:spPr>
          <a:xfrm>
            <a:off x="1310515" y="333552"/>
            <a:ext cx="6522968" cy="4906105"/>
          </a:xfrm>
          <a:prstGeom prst="rect">
            <a:avLst/>
          </a:prstGeom>
        </p:spPr>
      </p:pic>
    </p:spTree>
    <p:extLst>
      <p:ext uri="{BB962C8B-B14F-4D97-AF65-F5344CB8AC3E}">
        <p14:creationId xmlns:p14="http://schemas.microsoft.com/office/powerpoint/2010/main" val="878353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8" y="4724400"/>
            <a:ext cx="8534400" cy="1447800"/>
          </a:xfrm>
        </p:spPr>
        <p:txBody>
          <a:bodyPr>
            <a:noAutofit/>
          </a:bodyPr>
          <a:lstStyle/>
          <a:p>
            <a:pPr marL="0" indent="0" algn="just">
              <a:buNone/>
            </a:pPr>
            <a:r>
              <a:rPr lang="en-US" sz="2400" i="1" dirty="0">
                <a:latin typeface="Helvetica" charset="0"/>
                <a:ea typeface="Helvetica" charset="0"/>
                <a:cs typeface="Helvetica" charset="0"/>
              </a:rPr>
              <a:t>Smokers have disregarded this sign and littered the ground with cigarette butts, letting other smokers know that it is okay to smoke here, because there are no repercussions. The sign is a failed attempt to create a non-smoking area and will continue to be a failure as long as there is no enforcement to back-up the sign. </a:t>
            </a:r>
          </a:p>
        </p:txBody>
      </p:sp>
      <p:pic>
        <p:nvPicPr>
          <p:cNvPr id="4" name="Picture 3"/>
          <p:cNvPicPr>
            <a:picLocks noChangeAspect="1"/>
          </p:cNvPicPr>
          <p:nvPr/>
        </p:nvPicPr>
        <p:blipFill>
          <a:blip r:embed="rId3"/>
          <a:stretch>
            <a:fillRect/>
          </a:stretch>
        </p:blipFill>
        <p:spPr>
          <a:xfrm>
            <a:off x="1706630" y="228600"/>
            <a:ext cx="5730737" cy="4291956"/>
          </a:xfrm>
          <a:prstGeom prst="rect">
            <a:avLst/>
          </a:prstGeom>
        </p:spPr>
      </p:pic>
    </p:spTree>
    <p:extLst>
      <p:ext uri="{BB962C8B-B14F-4D97-AF65-F5344CB8AC3E}">
        <p14:creationId xmlns:p14="http://schemas.microsoft.com/office/powerpoint/2010/main" val="11270623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6029" y="2195286"/>
            <a:ext cx="3886200" cy="4386943"/>
          </a:xfrm>
        </p:spPr>
        <p:txBody>
          <a:bodyPr>
            <a:noAutofit/>
          </a:bodyPr>
          <a:lstStyle/>
          <a:p>
            <a:pPr marL="0" indent="0">
              <a:buNone/>
            </a:pPr>
            <a:r>
              <a:rPr lang="en-US" sz="2400" i="1" dirty="0">
                <a:latin typeface="Helvetica" charset="0"/>
                <a:ea typeface="Helvetica" charset="0"/>
                <a:cs typeface="Helvetica" charset="0"/>
              </a:rPr>
              <a:t>This photo was taken outside the Brookfield Health and Science Building. This building holds most lectures for students studying medicine, nursing, and other health-related degrees. In the background is a sign that clearly states no smoking, however, no one sticks to this rule. </a:t>
            </a:r>
          </a:p>
        </p:txBody>
      </p:sp>
      <p:pic>
        <p:nvPicPr>
          <p:cNvPr id="4" name="Picture 3"/>
          <p:cNvPicPr>
            <a:picLocks noChangeAspect="1"/>
          </p:cNvPicPr>
          <p:nvPr/>
        </p:nvPicPr>
        <p:blipFill>
          <a:blip r:embed="rId3"/>
          <a:stretch>
            <a:fillRect/>
          </a:stretch>
        </p:blipFill>
        <p:spPr>
          <a:xfrm>
            <a:off x="228600" y="228600"/>
            <a:ext cx="4743450" cy="6324600"/>
          </a:xfrm>
          <a:prstGeom prst="rect">
            <a:avLst/>
          </a:prstGeom>
        </p:spPr>
      </p:pic>
    </p:spTree>
    <p:extLst>
      <p:ext uri="{BB962C8B-B14F-4D97-AF65-F5344CB8AC3E}">
        <p14:creationId xmlns:p14="http://schemas.microsoft.com/office/powerpoint/2010/main" val="31386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4873752"/>
          </a:xfrm>
        </p:spPr>
        <p:txBody>
          <a:bodyPr>
            <a:normAutofit/>
          </a:bodyPr>
          <a:lstStyle/>
          <a:p>
            <a:r>
              <a:rPr lang="en-US" sz="2800" dirty="0">
                <a:latin typeface="Helvetica" charset="0"/>
                <a:ea typeface="Helvetica" charset="0"/>
                <a:cs typeface="Helvetica" charset="0"/>
              </a:rPr>
              <a:t>Three major goals</a:t>
            </a:r>
          </a:p>
          <a:p>
            <a:endParaRPr lang="en-US" sz="2800" dirty="0">
              <a:latin typeface="Helvetica" charset="0"/>
              <a:ea typeface="Helvetica" charset="0"/>
              <a:cs typeface="Helvetica" charset="0"/>
            </a:endParaRPr>
          </a:p>
          <a:p>
            <a:pPr lvl="1"/>
            <a:r>
              <a:rPr lang="en-IE" sz="2800" dirty="0">
                <a:latin typeface="Helvetica" charset="0"/>
                <a:ea typeface="Helvetica" charset="0"/>
                <a:cs typeface="Helvetica" charset="0"/>
              </a:rPr>
              <a:t>(1) document needs/strengths of community</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(2) stimulate critical discussion among participants </a:t>
            </a:r>
          </a:p>
          <a:p>
            <a:endParaRPr lang="en-IE" sz="2800" dirty="0">
              <a:latin typeface="Helvetica" charset="0"/>
              <a:ea typeface="Helvetica" charset="0"/>
              <a:cs typeface="Helvetica" charset="0"/>
            </a:endParaRPr>
          </a:p>
          <a:p>
            <a:pPr lvl="1"/>
            <a:r>
              <a:rPr lang="en-IE" sz="2800" dirty="0">
                <a:latin typeface="Helvetica" charset="0"/>
                <a:ea typeface="Helvetica" charset="0"/>
                <a:cs typeface="Helvetica" charset="0"/>
              </a:rPr>
              <a:t>(3) give participants a platform for </a:t>
            </a:r>
            <a:r>
              <a:rPr lang="en-US" sz="2800" dirty="0">
                <a:latin typeface="Helvetica" charset="0"/>
                <a:ea typeface="Helvetica" charset="0"/>
                <a:cs typeface="Helvetica" charset="0"/>
              </a:rPr>
              <a:t>advocacy       </a:t>
            </a:r>
            <a:r>
              <a:rPr lang="en-US" sz="2000" dirty="0">
                <a:latin typeface="Helvetica" charset="0"/>
                <a:ea typeface="Helvetica" charset="0"/>
                <a:cs typeface="Helvetica" charset="0"/>
              </a:rPr>
              <a:t>(Wang et al., 1997)</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Goals of </a:t>
            </a:r>
            <a:r>
              <a:rPr lang="en-US" dirty="0" err="1">
                <a:latin typeface="Helvetica" charset="0"/>
                <a:ea typeface="Helvetica" charset="0"/>
                <a:cs typeface="Helvetica" charset="0"/>
              </a:rPr>
              <a:t>photovoice</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3612469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486400"/>
          </a:xfrm>
        </p:spPr>
        <p:txBody>
          <a:bodyPr>
            <a:normAutofit lnSpcReduction="10000"/>
          </a:bodyPr>
          <a:lstStyle/>
          <a:p>
            <a:r>
              <a:rPr lang="en-US" sz="2800" dirty="0">
                <a:latin typeface="Helvetica" charset="0"/>
                <a:ea typeface="Helvetica" charset="0"/>
                <a:cs typeface="Helvetica" charset="0"/>
              </a:rPr>
              <a:t>So far…200+ attendees, 150 surveys</a:t>
            </a:r>
          </a:p>
          <a:p>
            <a:pPr lvl="1"/>
            <a:r>
              <a:rPr lang="en-US" sz="2800" dirty="0">
                <a:latin typeface="Helvetica" charset="0"/>
                <a:ea typeface="Helvetica" charset="0"/>
                <a:cs typeface="Helvetica" charset="0"/>
              </a:rPr>
              <a:t>President of UCC</a:t>
            </a:r>
          </a:p>
          <a:p>
            <a:pPr lvl="1"/>
            <a:r>
              <a:rPr lang="en-US" sz="2800" dirty="0">
                <a:latin typeface="Helvetica" charset="0"/>
                <a:ea typeface="Helvetica" charset="0"/>
                <a:cs typeface="Helvetica" charset="0"/>
              </a:rPr>
              <a:t>Student Union President, Welfare Officer, etc.</a:t>
            </a:r>
          </a:p>
          <a:p>
            <a:pPr lvl="1"/>
            <a:r>
              <a:rPr lang="en-US" sz="2800" dirty="0">
                <a:latin typeface="Helvetica" charset="0"/>
                <a:ea typeface="Helvetica" charset="0"/>
                <a:cs typeface="Helvetica" charset="0"/>
              </a:rPr>
              <a:t>Members of UCC’s governing body</a:t>
            </a:r>
          </a:p>
          <a:p>
            <a:pPr lvl="1"/>
            <a:r>
              <a:rPr lang="en-US" sz="2800" dirty="0">
                <a:latin typeface="Helvetica" charset="0"/>
                <a:ea typeface="Helvetica" charset="0"/>
                <a:cs typeface="Helvetica" charset="0"/>
              </a:rPr>
              <a:t>Faculty, students, staff, visitors</a:t>
            </a:r>
          </a:p>
          <a:p>
            <a:pPr lvl="1"/>
            <a:r>
              <a:rPr lang="en-US" sz="2800" dirty="0">
                <a:latin typeface="Helvetica" charset="0"/>
                <a:ea typeface="Helvetica" charset="0"/>
                <a:cs typeface="Helvetica" charset="0"/>
              </a:rPr>
              <a:t>3 media outlets</a:t>
            </a:r>
          </a:p>
          <a:p>
            <a:pPr lvl="0"/>
            <a:endParaRPr lang="en-US" sz="2800" dirty="0">
              <a:solidFill>
                <a:prstClr val="black"/>
              </a:solidFill>
              <a:latin typeface="Helvetica" charset="0"/>
              <a:ea typeface="Helvetica" charset="0"/>
              <a:cs typeface="Helvetica" charset="0"/>
            </a:endParaRPr>
          </a:p>
          <a:p>
            <a:pPr lvl="0"/>
            <a:r>
              <a:rPr lang="en-US" sz="2800" dirty="0">
                <a:solidFill>
                  <a:prstClr val="black"/>
                </a:solidFill>
                <a:latin typeface="Helvetica" charset="0"/>
                <a:ea typeface="Helvetica" charset="0"/>
                <a:cs typeface="Helvetica" charset="0"/>
              </a:rPr>
              <a:t>3 exhibits (hopefully)</a:t>
            </a:r>
          </a:p>
          <a:p>
            <a:pPr lvl="0"/>
            <a:endParaRPr lang="en-US" sz="2800" dirty="0">
              <a:solidFill>
                <a:prstClr val="black"/>
              </a:solidFill>
              <a:latin typeface="Helvetica" charset="0"/>
              <a:ea typeface="Helvetica" charset="0"/>
              <a:cs typeface="Helvetica" charset="0"/>
            </a:endParaRPr>
          </a:p>
          <a:p>
            <a:pPr lvl="0"/>
            <a:r>
              <a:rPr lang="en-US" sz="2800" dirty="0">
                <a:solidFill>
                  <a:prstClr val="black"/>
                </a:solidFill>
                <a:latin typeface="Helvetica" charset="0"/>
                <a:ea typeface="Helvetica" charset="0"/>
                <a:cs typeface="Helvetica" charset="0"/>
              </a:rPr>
              <a:t>Facilitating meeting to discuss potential referendum </a:t>
            </a:r>
          </a:p>
          <a:p>
            <a:pPr lvl="0"/>
            <a:endParaRPr lang="en-US" sz="2800" dirty="0">
              <a:solidFill>
                <a:prstClr val="black"/>
              </a:solidFill>
              <a:latin typeface="Helvetica" charset="0"/>
              <a:ea typeface="Helvetica" charset="0"/>
              <a:cs typeface="Helvetica" charset="0"/>
            </a:endParaRPr>
          </a:p>
          <a:p>
            <a:pPr lvl="0"/>
            <a:r>
              <a:rPr lang="en-US" sz="2800" dirty="0">
                <a:solidFill>
                  <a:prstClr val="black"/>
                </a:solidFill>
                <a:latin typeface="Helvetica" charset="0"/>
                <a:ea typeface="Helvetica" charset="0"/>
                <a:cs typeface="Helvetica" charset="0"/>
              </a:rPr>
              <a:t>Stay tuned…</a:t>
            </a:r>
          </a:p>
          <a:p>
            <a:pPr lvl="1"/>
            <a:endParaRPr lang="en-US" sz="2800" dirty="0">
              <a:latin typeface="Helvetica" charset="0"/>
              <a:ea typeface="Helvetica" charset="0"/>
              <a:cs typeface="Helvetica" charset="0"/>
            </a:endParaRPr>
          </a:p>
          <a:p>
            <a:pPr lvl="1"/>
            <a:endParaRPr lang="en-US" sz="25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Example </a:t>
            </a:r>
            <a:r>
              <a:rPr lang="en-US" dirty="0" err="1">
                <a:latin typeface="Helvetica" charset="0"/>
                <a:ea typeface="Helvetica" charset="0"/>
                <a:cs typeface="Helvetica" charset="0"/>
              </a:rPr>
              <a:t>photovoice</a:t>
            </a:r>
            <a:r>
              <a:rPr lang="en-US" dirty="0">
                <a:latin typeface="Helvetica" charset="0"/>
                <a:ea typeface="Helvetica" charset="0"/>
                <a:cs typeface="Helvetica" charset="0"/>
              </a:rPr>
              <a:t> project at UCC</a:t>
            </a:r>
          </a:p>
        </p:txBody>
      </p:sp>
    </p:spTree>
    <p:extLst>
      <p:ext uri="{BB962C8B-B14F-4D97-AF65-F5344CB8AC3E}">
        <p14:creationId xmlns:p14="http://schemas.microsoft.com/office/powerpoint/2010/main" val="1974285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399" y="228600"/>
            <a:ext cx="8466083" cy="655638"/>
          </a:xfrm>
        </p:spPr>
        <p:txBody>
          <a:bodyPr>
            <a:normAutofit/>
          </a:bodyPr>
          <a:lstStyle/>
          <a:p>
            <a:r>
              <a:rPr lang="en-US" dirty="0">
                <a:latin typeface="Helvetica" charset="0"/>
                <a:ea typeface="Helvetica" charset="0"/>
                <a:cs typeface="Helvetica" charset="0"/>
              </a:rPr>
              <a:t>Questions? Comments? </a:t>
            </a:r>
          </a:p>
        </p:txBody>
      </p:sp>
    </p:spTree>
    <p:extLst>
      <p:ext uri="{BB962C8B-B14F-4D97-AF65-F5344CB8AC3E}">
        <p14:creationId xmlns:p14="http://schemas.microsoft.com/office/powerpoint/2010/main" val="102684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791200"/>
          </a:xfrm>
        </p:spPr>
        <p:txBody>
          <a:bodyPr>
            <a:normAutofit/>
          </a:bodyPr>
          <a:lstStyle/>
          <a:p>
            <a:pPr marL="0" indent="0">
              <a:lnSpc>
                <a:spcPct val="100000"/>
              </a:lnSpc>
              <a:buNone/>
            </a:pPr>
            <a:r>
              <a:rPr lang="en-US" sz="1600" dirty="0">
                <a:latin typeface="Helvetica" charset="0"/>
                <a:ea typeface="Helvetica" charset="0"/>
                <a:cs typeface="Helvetica" charset="0"/>
              </a:rPr>
              <a:t>Carlson, E.D., </a:t>
            </a:r>
            <a:r>
              <a:rPr lang="en-US" sz="1600" dirty="0" err="1">
                <a:latin typeface="Helvetica" charset="0"/>
                <a:ea typeface="Helvetica" charset="0"/>
                <a:cs typeface="Helvetica" charset="0"/>
              </a:rPr>
              <a:t>Engebretson</a:t>
            </a:r>
            <a:r>
              <a:rPr lang="en-US" sz="1600" dirty="0">
                <a:latin typeface="Helvetica" charset="0"/>
                <a:ea typeface="Helvetica" charset="0"/>
                <a:cs typeface="Helvetica" charset="0"/>
              </a:rPr>
              <a:t>, J., &amp; Chamberlain, R.M. (2006). Photovoice as a social process 	of critical consciousness. </a:t>
            </a:r>
            <a:r>
              <a:rPr lang="en-US" sz="1600" i="1" dirty="0">
                <a:latin typeface="Helvetica" charset="0"/>
                <a:ea typeface="Helvetica" charset="0"/>
                <a:cs typeface="Helvetica" charset="0"/>
              </a:rPr>
              <a:t>Qualitative Health Research</a:t>
            </a:r>
            <a:r>
              <a:rPr lang="en-US" sz="1600" dirty="0">
                <a:latin typeface="Helvetica" charset="0"/>
                <a:ea typeface="Helvetica" charset="0"/>
                <a:cs typeface="Helvetica" charset="0"/>
              </a:rPr>
              <a:t>, 16(6), 836-852.</a:t>
            </a:r>
          </a:p>
          <a:p>
            <a:pPr marL="0" indent="0">
              <a:lnSpc>
                <a:spcPct val="100000"/>
              </a:lnSpc>
              <a:buNone/>
            </a:pPr>
            <a:endParaRPr lang="en-US" sz="1600" dirty="0">
              <a:latin typeface="Helvetica" charset="0"/>
              <a:ea typeface="Helvetica" charset="0"/>
              <a:cs typeface="Helvetica" charset="0"/>
            </a:endParaRPr>
          </a:p>
          <a:p>
            <a:pPr marL="0" indent="0">
              <a:lnSpc>
                <a:spcPct val="100000"/>
              </a:lnSpc>
              <a:buNone/>
            </a:pPr>
            <a:r>
              <a:rPr lang="en-US" sz="1600" dirty="0">
                <a:latin typeface="Helvetica" charset="0"/>
                <a:ea typeface="Helvetica" charset="0"/>
                <a:cs typeface="Helvetica" charset="0"/>
              </a:rPr>
              <a:t>Catalani, C., &amp; </a:t>
            </a:r>
            <a:r>
              <a:rPr lang="en-US" sz="1600" dirty="0" err="1">
                <a:latin typeface="Helvetica" charset="0"/>
                <a:ea typeface="Helvetica" charset="0"/>
                <a:cs typeface="Helvetica" charset="0"/>
              </a:rPr>
              <a:t>Minkler</a:t>
            </a:r>
            <a:r>
              <a:rPr lang="en-US" sz="1600" dirty="0">
                <a:latin typeface="Helvetica" charset="0"/>
                <a:ea typeface="Helvetica" charset="0"/>
                <a:cs typeface="Helvetica" charset="0"/>
              </a:rPr>
              <a:t>, M. (2010). Photovoice: A review of the literature in health and public 	health. </a:t>
            </a:r>
            <a:r>
              <a:rPr lang="en-US" sz="1600" i="1" dirty="0">
                <a:latin typeface="Helvetica" charset="0"/>
                <a:ea typeface="Helvetica" charset="0"/>
                <a:cs typeface="Helvetica" charset="0"/>
              </a:rPr>
              <a:t>Health Education &amp; Behavior</a:t>
            </a:r>
            <a:r>
              <a:rPr lang="en-US" sz="1600" dirty="0">
                <a:latin typeface="Helvetica" charset="0"/>
                <a:ea typeface="Helvetica" charset="0"/>
                <a:cs typeface="Helvetica" charset="0"/>
              </a:rPr>
              <a:t>, </a:t>
            </a:r>
            <a:r>
              <a:rPr lang="en-US" sz="1600" i="1" dirty="0">
                <a:latin typeface="Helvetica" charset="0"/>
                <a:ea typeface="Helvetica" charset="0"/>
                <a:cs typeface="Helvetica" charset="0"/>
              </a:rPr>
              <a:t>37</a:t>
            </a:r>
            <a:r>
              <a:rPr lang="en-US" sz="1600" dirty="0">
                <a:latin typeface="Helvetica" charset="0"/>
                <a:ea typeface="Helvetica" charset="0"/>
                <a:cs typeface="Helvetica" charset="0"/>
              </a:rPr>
              <a:t>(3), 424–451.</a:t>
            </a:r>
          </a:p>
          <a:p>
            <a:pPr marL="0" indent="0">
              <a:lnSpc>
                <a:spcPct val="100000"/>
              </a:lnSpc>
              <a:buNone/>
            </a:pPr>
            <a:endParaRPr lang="en-US" sz="1600" dirty="0">
              <a:latin typeface="Helvetica" charset="0"/>
              <a:ea typeface="Helvetica" charset="0"/>
              <a:cs typeface="Helvetica" charset="0"/>
            </a:endParaRPr>
          </a:p>
          <a:p>
            <a:pPr marL="0" indent="0">
              <a:lnSpc>
                <a:spcPct val="100000"/>
              </a:lnSpc>
              <a:buNone/>
            </a:pPr>
            <a:r>
              <a:rPr lang="en-IE" sz="1600" dirty="0">
                <a:latin typeface="Helvetica" charset="0"/>
                <a:ea typeface="Helvetica" charset="0"/>
                <a:cs typeface="Helvetica" charset="0"/>
              </a:rPr>
              <a:t>Freire, P. (2000). Pedagogy of the oppressed. New York: Continuum. (Original work published 	1970)</a:t>
            </a:r>
          </a:p>
          <a:p>
            <a:pPr marL="0" indent="0">
              <a:lnSpc>
                <a:spcPct val="100000"/>
              </a:lnSpc>
              <a:buNone/>
            </a:pPr>
            <a:endParaRPr lang="en-IE" sz="1600" dirty="0">
              <a:latin typeface="Helvetica" charset="0"/>
              <a:ea typeface="Helvetica" charset="0"/>
              <a:cs typeface="Helvetica" charset="0"/>
            </a:endParaRPr>
          </a:p>
          <a:p>
            <a:pPr marL="0" indent="0">
              <a:lnSpc>
                <a:spcPct val="100000"/>
              </a:lnSpc>
              <a:buNone/>
            </a:pPr>
            <a:r>
              <a:rPr lang="en-IE" sz="1600" dirty="0">
                <a:latin typeface="Helvetica" charset="0"/>
                <a:ea typeface="Helvetica" charset="0"/>
                <a:cs typeface="Helvetica" charset="0"/>
              </a:rPr>
              <a:t>Freire, P. (2002). Education for critical consciousness. New York: Continuum. (Original work 	published 1973)</a:t>
            </a:r>
          </a:p>
          <a:p>
            <a:pPr marL="0" indent="0">
              <a:lnSpc>
                <a:spcPct val="100000"/>
              </a:lnSpc>
              <a:buNone/>
            </a:pPr>
            <a:endParaRPr lang="en-US" sz="1600" dirty="0">
              <a:latin typeface="Helvetica" charset="0"/>
              <a:ea typeface="Helvetica" charset="0"/>
              <a:cs typeface="Helvetica" charset="0"/>
            </a:endParaRPr>
          </a:p>
          <a:p>
            <a:pPr marL="0" indent="0">
              <a:lnSpc>
                <a:spcPct val="100000"/>
              </a:lnSpc>
              <a:buNone/>
            </a:pPr>
            <a:r>
              <a:rPr lang="en-IE" sz="1600" dirty="0" err="1">
                <a:latin typeface="Helvetica" charset="0"/>
                <a:ea typeface="Helvetica" charset="0"/>
                <a:cs typeface="Helvetica" charset="0"/>
              </a:rPr>
              <a:t>Hergenrather</a:t>
            </a:r>
            <a:r>
              <a:rPr lang="en-IE" sz="1600" dirty="0">
                <a:latin typeface="Helvetica" charset="0"/>
                <a:ea typeface="Helvetica" charset="0"/>
                <a:cs typeface="Helvetica" charset="0"/>
              </a:rPr>
              <a:t>, K. C., Rhodes, S. D., Cowan, C. A., </a:t>
            </a:r>
            <a:r>
              <a:rPr lang="en-IE" sz="1600" dirty="0" err="1">
                <a:latin typeface="Helvetica" charset="0"/>
                <a:ea typeface="Helvetica" charset="0"/>
                <a:cs typeface="Helvetica" charset="0"/>
              </a:rPr>
              <a:t>Bardhoshi</a:t>
            </a:r>
            <a:r>
              <a:rPr lang="en-IE" sz="1600" dirty="0">
                <a:latin typeface="Helvetica" charset="0"/>
                <a:ea typeface="Helvetica" charset="0"/>
                <a:cs typeface="Helvetica" charset="0"/>
              </a:rPr>
              <a:t>, G., &amp; Pula, S. (2009). 	</a:t>
            </a:r>
            <a:r>
              <a:rPr lang="en-IE" sz="1600" dirty="0" err="1">
                <a:latin typeface="Helvetica" charset="0"/>
                <a:ea typeface="Helvetica" charset="0"/>
                <a:cs typeface="Helvetica" charset="0"/>
              </a:rPr>
              <a:t>Photovoice</a:t>
            </a:r>
            <a:r>
              <a:rPr lang="en-IE" sz="1600" dirty="0">
                <a:latin typeface="Helvetica" charset="0"/>
                <a:ea typeface="Helvetica" charset="0"/>
                <a:cs typeface="Helvetica" charset="0"/>
              </a:rPr>
              <a:t> as community based participatory research: A qualitative review. American 	Journal of Health </a:t>
            </a:r>
            <a:r>
              <a:rPr lang="en-IE" sz="1600" dirty="0" err="1">
                <a:latin typeface="Helvetica" charset="0"/>
                <a:ea typeface="Helvetica" charset="0"/>
                <a:cs typeface="Helvetica" charset="0"/>
              </a:rPr>
              <a:t>Behavior</a:t>
            </a:r>
            <a:r>
              <a:rPr lang="en-IE" sz="1600" dirty="0">
                <a:latin typeface="Helvetica" charset="0"/>
                <a:ea typeface="Helvetica" charset="0"/>
                <a:cs typeface="Helvetica" charset="0"/>
              </a:rPr>
              <a:t>, 33(6), 686–698.</a:t>
            </a:r>
          </a:p>
          <a:p>
            <a:pPr marL="0" indent="0">
              <a:lnSpc>
                <a:spcPct val="100000"/>
              </a:lnSpc>
              <a:buNone/>
            </a:pPr>
            <a:endParaRPr lang="en-US" sz="1600" dirty="0">
              <a:latin typeface="Helvetica" charset="0"/>
              <a:ea typeface="Helvetica" charset="0"/>
              <a:cs typeface="Helvetica" charset="0"/>
            </a:endParaRPr>
          </a:p>
        </p:txBody>
      </p:sp>
      <p:sp>
        <p:nvSpPr>
          <p:cNvPr id="8" name="Title 1"/>
          <p:cNvSpPr>
            <a:spLocks noGrp="1"/>
          </p:cNvSpPr>
          <p:nvPr>
            <p:ph type="title"/>
          </p:nvPr>
        </p:nvSpPr>
        <p:spPr>
          <a:xfrm>
            <a:off x="152400" y="228600"/>
            <a:ext cx="7467600" cy="655638"/>
          </a:xfrm>
        </p:spPr>
        <p:txBody>
          <a:bodyPr>
            <a:normAutofit/>
          </a:bodyPr>
          <a:lstStyle/>
          <a:p>
            <a:r>
              <a:rPr lang="en-US" dirty="0">
                <a:latin typeface="Helvetica" charset="0"/>
                <a:ea typeface="Helvetica" charset="0"/>
                <a:cs typeface="Helvetica" charset="0"/>
              </a:rPr>
              <a:t>References</a:t>
            </a:r>
          </a:p>
        </p:txBody>
      </p:sp>
    </p:spTree>
    <p:extLst>
      <p:ext uri="{BB962C8B-B14F-4D97-AF65-F5344CB8AC3E}">
        <p14:creationId xmlns:p14="http://schemas.microsoft.com/office/powerpoint/2010/main" val="1518453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791200"/>
          </a:xfrm>
        </p:spPr>
        <p:txBody>
          <a:bodyPr>
            <a:normAutofit/>
          </a:bodyPr>
          <a:lstStyle/>
          <a:p>
            <a:pPr marL="0" lvl="0" indent="0">
              <a:buNone/>
            </a:pPr>
            <a:r>
              <a:rPr lang="en-IE" sz="1600" dirty="0">
                <a:solidFill>
                  <a:prstClr val="black"/>
                </a:solidFill>
                <a:latin typeface="Helvetica" charset="0"/>
                <a:ea typeface="Helvetica" charset="0"/>
                <a:cs typeface="Helvetica" charset="0"/>
              </a:rPr>
              <a:t>Wang, C., &amp; Burris, M. (1994). Empowerment through </a:t>
            </a:r>
            <a:r>
              <a:rPr lang="en-IE" sz="1600" dirty="0" err="1">
                <a:solidFill>
                  <a:prstClr val="black"/>
                </a:solidFill>
                <a:latin typeface="Helvetica" charset="0"/>
                <a:ea typeface="Helvetica" charset="0"/>
                <a:cs typeface="Helvetica" charset="0"/>
              </a:rPr>
              <a:t>photonovella</a:t>
            </a:r>
            <a:r>
              <a:rPr lang="en-IE" sz="1600" dirty="0">
                <a:solidFill>
                  <a:prstClr val="black"/>
                </a:solidFill>
                <a:latin typeface="Helvetica" charset="0"/>
                <a:ea typeface="Helvetica" charset="0"/>
                <a:cs typeface="Helvetica" charset="0"/>
              </a:rPr>
              <a:t>: Portraits of participation. 	</a:t>
            </a:r>
            <a:r>
              <a:rPr lang="en-IE" sz="1600" i="1" dirty="0">
                <a:solidFill>
                  <a:prstClr val="black"/>
                </a:solidFill>
                <a:latin typeface="Helvetica" charset="0"/>
                <a:ea typeface="Helvetica" charset="0"/>
                <a:cs typeface="Helvetica" charset="0"/>
              </a:rPr>
              <a:t>Health 	Education Quarterly</a:t>
            </a:r>
            <a:r>
              <a:rPr lang="en-IE" sz="1600" dirty="0">
                <a:solidFill>
                  <a:prstClr val="black"/>
                </a:solidFill>
                <a:latin typeface="Helvetica" charset="0"/>
                <a:ea typeface="Helvetica" charset="0"/>
                <a:cs typeface="Helvetica" charset="0"/>
              </a:rPr>
              <a:t>, </a:t>
            </a:r>
            <a:r>
              <a:rPr lang="en-IE" sz="1600" i="1" dirty="0">
                <a:solidFill>
                  <a:prstClr val="black"/>
                </a:solidFill>
                <a:latin typeface="Helvetica" charset="0"/>
                <a:ea typeface="Helvetica" charset="0"/>
                <a:cs typeface="Helvetica" charset="0"/>
              </a:rPr>
              <a:t>21</a:t>
            </a:r>
            <a:r>
              <a:rPr lang="en-IE" sz="1600" dirty="0">
                <a:solidFill>
                  <a:prstClr val="black"/>
                </a:solidFill>
                <a:latin typeface="Helvetica" charset="0"/>
                <a:ea typeface="Helvetica" charset="0"/>
                <a:cs typeface="Helvetica" charset="0"/>
              </a:rPr>
              <a:t>(2), 171-186.</a:t>
            </a:r>
          </a:p>
          <a:p>
            <a:pPr marL="0" lvl="0" indent="0">
              <a:buNone/>
            </a:pPr>
            <a:endParaRPr lang="en-US" sz="1600" dirty="0">
              <a:solidFill>
                <a:prstClr val="black"/>
              </a:solidFill>
              <a:latin typeface="Helvetica" charset="0"/>
              <a:ea typeface="Helvetica" charset="0"/>
              <a:cs typeface="Helvetica" charset="0"/>
            </a:endParaRPr>
          </a:p>
          <a:p>
            <a:pPr marL="0" lvl="0" indent="0">
              <a:buNone/>
            </a:pPr>
            <a:r>
              <a:rPr lang="en-US" sz="1600" dirty="0">
                <a:solidFill>
                  <a:prstClr val="black"/>
                </a:solidFill>
                <a:latin typeface="Helvetica" charset="0"/>
                <a:ea typeface="Helvetica" charset="0"/>
                <a:cs typeface="Helvetica" charset="0"/>
              </a:rPr>
              <a:t>Wang, C., &amp; Burris, M. (1997). Photovoice: Concept, methodology, and use	for participatory 	needs assessment. </a:t>
            </a:r>
            <a:r>
              <a:rPr lang="en-US" sz="1600" i="1" dirty="0">
                <a:solidFill>
                  <a:prstClr val="black"/>
                </a:solidFill>
                <a:latin typeface="Helvetica" charset="0"/>
                <a:ea typeface="Helvetica" charset="0"/>
                <a:cs typeface="Helvetica" charset="0"/>
              </a:rPr>
              <a:t>Health Education 	&amp; Behavior</a:t>
            </a:r>
            <a:r>
              <a:rPr lang="en-US" sz="1600" dirty="0">
                <a:solidFill>
                  <a:prstClr val="black"/>
                </a:solidFill>
                <a:latin typeface="Helvetica" charset="0"/>
                <a:ea typeface="Helvetica" charset="0"/>
                <a:cs typeface="Helvetica" charset="0"/>
              </a:rPr>
              <a:t>, </a:t>
            </a:r>
            <a:r>
              <a:rPr lang="en-US" sz="1600" i="1" dirty="0">
                <a:solidFill>
                  <a:prstClr val="black"/>
                </a:solidFill>
                <a:latin typeface="Helvetica" charset="0"/>
                <a:ea typeface="Helvetica" charset="0"/>
                <a:cs typeface="Helvetica" charset="0"/>
              </a:rPr>
              <a:t>24</a:t>
            </a:r>
            <a:r>
              <a:rPr lang="en-US" sz="1600" dirty="0">
                <a:solidFill>
                  <a:prstClr val="black"/>
                </a:solidFill>
                <a:latin typeface="Helvetica" charset="0"/>
                <a:ea typeface="Helvetica" charset="0"/>
                <a:cs typeface="Helvetica" charset="0"/>
              </a:rPr>
              <a:t>(3), 369–387. </a:t>
            </a:r>
          </a:p>
          <a:p>
            <a:pPr marL="0" lvl="0" indent="0">
              <a:buNone/>
            </a:pPr>
            <a:endParaRPr lang="en-US" sz="1600" dirty="0">
              <a:solidFill>
                <a:prstClr val="black"/>
              </a:solidFill>
              <a:latin typeface="Helvetica" charset="0"/>
              <a:ea typeface="Helvetica" charset="0"/>
              <a:cs typeface="Helvetica" charset="0"/>
            </a:endParaRPr>
          </a:p>
          <a:p>
            <a:pPr marL="0" lvl="0" indent="0">
              <a:buNone/>
            </a:pPr>
            <a:r>
              <a:rPr lang="en-IE" sz="1600" dirty="0">
                <a:solidFill>
                  <a:prstClr val="black"/>
                </a:solidFill>
                <a:latin typeface="Helvetica" charset="0"/>
                <a:ea typeface="Helvetica" charset="0"/>
                <a:cs typeface="Helvetica" charset="0"/>
              </a:rPr>
              <a:t>Wang, C.C., &amp; Redwood-Jones, Y.A. (2001). </a:t>
            </a:r>
            <a:r>
              <a:rPr lang="en-IE" sz="1600" dirty="0" err="1">
                <a:solidFill>
                  <a:prstClr val="black"/>
                </a:solidFill>
                <a:latin typeface="Helvetica" charset="0"/>
                <a:ea typeface="Helvetica" charset="0"/>
                <a:cs typeface="Helvetica" charset="0"/>
              </a:rPr>
              <a:t>Photovoice</a:t>
            </a:r>
            <a:r>
              <a:rPr lang="en-IE" sz="1600" dirty="0">
                <a:solidFill>
                  <a:prstClr val="black"/>
                </a:solidFill>
                <a:latin typeface="Helvetica" charset="0"/>
                <a:ea typeface="Helvetica" charset="0"/>
                <a:cs typeface="Helvetica" charset="0"/>
              </a:rPr>
              <a:t> ethics: Perspectives from Flint  	</a:t>
            </a:r>
            <a:r>
              <a:rPr lang="en-IE" sz="1600" dirty="0" err="1">
                <a:solidFill>
                  <a:prstClr val="black"/>
                </a:solidFill>
                <a:latin typeface="Helvetica" charset="0"/>
                <a:ea typeface="Helvetica" charset="0"/>
                <a:cs typeface="Helvetica" charset="0"/>
              </a:rPr>
              <a:t>Photovoice</a:t>
            </a:r>
            <a:r>
              <a:rPr lang="en-IE" sz="1600" dirty="0">
                <a:solidFill>
                  <a:prstClr val="black"/>
                </a:solidFill>
                <a:latin typeface="Helvetica" charset="0"/>
                <a:ea typeface="Helvetica" charset="0"/>
                <a:cs typeface="Helvetica" charset="0"/>
              </a:rPr>
              <a:t>. </a:t>
            </a:r>
            <a:r>
              <a:rPr lang="en-IE" sz="1600" i="1" dirty="0">
                <a:solidFill>
                  <a:prstClr val="black"/>
                </a:solidFill>
                <a:latin typeface="Helvetica" charset="0"/>
                <a:ea typeface="Helvetica" charset="0"/>
                <a:cs typeface="Helvetica" charset="0"/>
              </a:rPr>
              <a:t>Health Education &amp; </a:t>
            </a:r>
            <a:r>
              <a:rPr lang="en-IE" sz="1600" i="1" dirty="0" err="1">
                <a:solidFill>
                  <a:prstClr val="black"/>
                </a:solidFill>
                <a:latin typeface="Helvetica" charset="0"/>
                <a:ea typeface="Helvetica" charset="0"/>
                <a:cs typeface="Helvetica" charset="0"/>
              </a:rPr>
              <a:t>Behavior</a:t>
            </a:r>
            <a:r>
              <a:rPr lang="en-IE" sz="1600" dirty="0">
                <a:solidFill>
                  <a:prstClr val="black"/>
                </a:solidFill>
                <a:latin typeface="Helvetica" charset="0"/>
                <a:ea typeface="Helvetica" charset="0"/>
                <a:cs typeface="Helvetica" charset="0"/>
              </a:rPr>
              <a:t>, 28, 560-572.</a:t>
            </a:r>
          </a:p>
          <a:p>
            <a:pPr marL="0" lvl="0" indent="0">
              <a:buNone/>
            </a:pPr>
            <a:endParaRPr lang="en-US" sz="1600" dirty="0">
              <a:solidFill>
                <a:prstClr val="black"/>
              </a:solidFill>
              <a:latin typeface="Helvetica" charset="0"/>
              <a:ea typeface="Helvetica" charset="0"/>
              <a:cs typeface="Helvetica" charset="0"/>
            </a:endParaRPr>
          </a:p>
          <a:p>
            <a:pPr marL="0" indent="0">
              <a:buNone/>
            </a:pPr>
            <a:endParaRPr lang="en-US" sz="1600" dirty="0">
              <a:latin typeface="Helvetica" charset="0"/>
              <a:ea typeface="Helvetica" charset="0"/>
              <a:cs typeface="Helvetica" charset="0"/>
            </a:endParaRPr>
          </a:p>
          <a:p>
            <a:pPr marL="0" indent="0">
              <a:buNone/>
            </a:pPr>
            <a:endParaRPr lang="en-US" sz="1600" dirty="0">
              <a:latin typeface="Helvetica" charset="0"/>
              <a:ea typeface="Helvetica" charset="0"/>
              <a:cs typeface="Helvetica" charset="0"/>
            </a:endParaRPr>
          </a:p>
        </p:txBody>
      </p:sp>
      <p:sp>
        <p:nvSpPr>
          <p:cNvPr id="8" name="Title 1"/>
          <p:cNvSpPr>
            <a:spLocks noGrp="1"/>
          </p:cNvSpPr>
          <p:nvPr>
            <p:ph type="title"/>
          </p:nvPr>
        </p:nvSpPr>
        <p:spPr>
          <a:xfrm>
            <a:off x="152400" y="228600"/>
            <a:ext cx="7467600" cy="655638"/>
          </a:xfrm>
        </p:spPr>
        <p:txBody>
          <a:bodyPr>
            <a:normAutofit/>
          </a:bodyPr>
          <a:lstStyle/>
          <a:p>
            <a:r>
              <a:rPr lang="en-US" dirty="0">
                <a:latin typeface="Helvetica" charset="0"/>
                <a:ea typeface="Helvetica" charset="0"/>
                <a:cs typeface="Helvetica" charset="0"/>
              </a:rPr>
              <a:t>References</a:t>
            </a:r>
          </a:p>
        </p:txBody>
      </p:sp>
    </p:spTree>
    <p:extLst>
      <p:ext uri="{BB962C8B-B14F-4D97-AF65-F5344CB8AC3E}">
        <p14:creationId xmlns:p14="http://schemas.microsoft.com/office/powerpoint/2010/main" val="68323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US" sz="2800" dirty="0">
                <a:latin typeface="Helvetica" charset="0"/>
                <a:ea typeface="Helvetica" charset="0"/>
                <a:cs typeface="Helvetica" charset="0"/>
              </a:rPr>
              <a:t>Has three theoretical foundations:</a:t>
            </a: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(1) Critical consciousness</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Pablo </a:t>
            </a:r>
            <a:r>
              <a:rPr lang="en-IE" sz="2800" dirty="0" err="1">
                <a:latin typeface="Helvetica" charset="0"/>
                <a:ea typeface="Helvetica" charset="0"/>
                <a:cs typeface="Helvetica" charset="0"/>
              </a:rPr>
              <a:t>Freire</a:t>
            </a:r>
            <a:r>
              <a:rPr lang="en-IE" sz="2800" dirty="0">
                <a:latin typeface="Helvetica" charset="0"/>
                <a:ea typeface="Helvetica" charset="0"/>
                <a:cs typeface="Helvetica" charset="0"/>
              </a:rPr>
              <a:t>…Brazilian educator of illiterate peasants </a:t>
            </a:r>
            <a:endParaRPr lang="en-US" sz="2800" dirty="0">
              <a:latin typeface="Helvetica" charset="0"/>
              <a:ea typeface="Helvetica" charset="0"/>
              <a:cs typeface="Helvetica" charset="0"/>
            </a:endParaRPr>
          </a:p>
          <a:p>
            <a:endParaRPr lang="en-US" sz="30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pic>
        <p:nvPicPr>
          <p:cNvPr id="4" name="Picture 3"/>
          <p:cNvPicPr>
            <a:picLocks noChangeAspect="1"/>
          </p:cNvPicPr>
          <p:nvPr/>
        </p:nvPicPr>
        <p:blipFill rotWithShape="1">
          <a:blip r:embed="rId3"/>
          <a:srcRect l="29687"/>
          <a:stretch/>
        </p:blipFill>
        <p:spPr>
          <a:xfrm>
            <a:off x="336578" y="4082859"/>
            <a:ext cx="3429000" cy="2771775"/>
          </a:xfrm>
          <a:prstGeom prst="rect">
            <a:avLst/>
          </a:prstGeom>
        </p:spPr>
      </p:pic>
      <p:pic>
        <p:nvPicPr>
          <p:cNvPr id="5" name="Picture 4"/>
          <p:cNvPicPr>
            <a:picLocks noChangeAspect="1"/>
          </p:cNvPicPr>
          <p:nvPr/>
        </p:nvPicPr>
        <p:blipFill>
          <a:blip r:embed="rId4"/>
          <a:stretch>
            <a:fillRect/>
          </a:stretch>
        </p:blipFill>
        <p:spPr>
          <a:xfrm>
            <a:off x="3928420" y="4113339"/>
            <a:ext cx="2124004" cy="2750439"/>
          </a:xfrm>
          <a:prstGeom prst="rect">
            <a:avLst/>
          </a:prstGeom>
        </p:spPr>
      </p:pic>
      <p:pic>
        <p:nvPicPr>
          <p:cNvPr id="6" name="Picture 5"/>
          <p:cNvPicPr>
            <a:picLocks noChangeAspect="1"/>
          </p:cNvPicPr>
          <p:nvPr/>
        </p:nvPicPr>
        <p:blipFill>
          <a:blip r:embed="rId5"/>
          <a:stretch>
            <a:fillRect/>
          </a:stretch>
        </p:blipFill>
        <p:spPr>
          <a:xfrm>
            <a:off x="6218314" y="4098099"/>
            <a:ext cx="1765244" cy="2795820"/>
          </a:xfrm>
          <a:prstGeom prst="rect">
            <a:avLst/>
          </a:prstGeom>
        </p:spPr>
      </p:pic>
    </p:spTree>
    <p:extLst>
      <p:ext uri="{BB962C8B-B14F-4D97-AF65-F5344CB8AC3E}">
        <p14:creationId xmlns:p14="http://schemas.microsoft.com/office/powerpoint/2010/main" val="64486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991600" cy="5791200"/>
          </a:xfrm>
        </p:spPr>
        <p:txBody>
          <a:bodyPr>
            <a:normAutofit/>
          </a:bodyPr>
          <a:lstStyle/>
          <a:p>
            <a:r>
              <a:rPr lang="en-IE" sz="2800" dirty="0">
                <a:latin typeface="Helvetica" charset="0"/>
                <a:ea typeface="Helvetica" charset="0"/>
                <a:cs typeface="Helvetica" charset="0"/>
              </a:rPr>
              <a:t>The learner &amp; teacher co-create knowledge </a:t>
            </a:r>
            <a:endParaRPr lang="en-US" sz="2800" dirty="0">
              <a:latin typeface="Helvetica" charset="0"/>
              <a:ea typeface="Helvetica" charset="0"/>
              <a:cs typeface="Helvetica" charset="0"/>
            </a:endParaRPr>
          </a:p>
          <a:p>
            <a:endParaRPr lang="en-IE" sz="2800" dirty="0">
              <a:latin typeface="Helvetica" charset="0"/>
              <a:ea typeface="Helvetica" charset="0"/>
              <a:cs typeface="Helvetica" charset="0"/>
            </a:endParaRPr>
          </a:p>
          <a:p>
            <a:r>
              <a:rPr lang="en-IE" sz="2800" dirty="0">
                <a:latin typeface="Helvetica" charset="0"/>
                <a:ea typeface="Helvetica" charset="0"/>
                <a:cs typeface="Helvetica" charset="0"/>
              </a:rPr>
              <a:t>There are three levels of consciousness</a:t>
            </a:r>
            <a:endParaRPr lang="en-US" sz="2800" dirty="0">
              <a:latin typeface="Helvetica" charset="0"/>
              <a:ea typeface="Helvetica" charset="0"/>
              <a:cs typeface="Helvetica" charset="0"/>
            </a:endParaRPr>
          </a:p>
          <a:p>
            <a:pPr marL="0" indent="0">
              <a:buNone/>
            </a:pPr>
            <a:endParaRPr lang="en-US" sz="2800" dirty="0">
              <a:latin typeface="Helvetica" charset="0"/>
              <a:ea typeface="Helvetica" charset="0"/>
              <a:cs typeface="Helvetica" charset="0"/>
            </a:endParaRPr>
          </a:p>
          <a:p>
            <a:pPr lvl="1"/>
            <a:r>
              <a:rPr lang="en-US" sz="2800" dirty="0">
                <a:latin typeface="Helvetica" charset="0"/>
                <a:ea typeface="Helvetica" charset="0"/>
                <a:cs typeface="Helvetica" charset="0"/>
              </a:rPr>
              <a:t>Magical…believes inferior, status quo, helplessness</a:t>
            </a:r>
          </a:p>
          <a:p>
            <a:pPr lvl="1"/>
            <a:endParaRPr lang="en-US" sz="2800" dirty="0">
              <a:latin typeface="Helvetica" charset="0"/>
              <a:ea typeface="Helvetica" charset="0"/>
              <a:cs typeface="Helvetica" charset="0"/>
            </a:endParaRPr>
          </a:p>
          <a:p>
            <a:pPr lvl="1"/>
            <a:r>
              <a:rPr lang="en-US" sz="2800" dirty="0">
                <a:latin typeface="Helvetica" charset="0"/>
                <a:ea typeface="Helvetica" charset="0"/>
                <a:cs typeface="Helvetica" charset="0"/>
              </a:rPr>
              <a:t>Naïve… recognize injustices, but blames others</a:t>
            </a:r>
          </a:p>
          <a:p>
            <a:pPr lvl="1"/>
            <a:endParaRPr lang="en-US" sz="2800" dirty="0">
              <a:latin typeface="Helvetica" charset="0"/>
              <a:ea typeface="Helvetica" charset="0"/>
              <a:cs typeface="Helvetica" charset="0"/>
            </a:endParaRPr>
          </a:p>
          <a:p>
            <a:pPr lvl="1"/>
            <a:r>
              <a:rPr lang="en-US" sz="2800" dirty="0">
                <a:latin typeface="Helvetica" charset="0"/>
                <a:ea typeface="Helvetica" charset="0"/>
                <a:cs typeface="Helvetica" charset="0"/>
              </a:rPr>
              <a:t>Critical...aware of responsibility for choices/change </a:t>
            </a:r>
            <a:r>
              <a:rPr lang="en-US" sz="2000" dirty="0">
                <a:latin typeface="Helvetica" charset="0"/>
                <a:ea typeface="Helvetica" charset="0"/>
                <a:cs typeface="Helvetica" charset="0"/>
              </a:rPr>
              <a:t>(Carlson et al., 2006; </a:t>
            </a:r>
            <a:r>
              <a:rPr lang="en-US" sz="2000" dirty="0" err="1">
                <a:latin typeface="Helvetica" charset="0"/>
                <a:ea typeface="Helvetica" charset="0"/>
                <a:cs typeface="Helvetica" charset="0"/>
              </a:rPr>
              <a:t>Freire</a:t>
            </a:r>
            <a:r>
              <a:rPr lang="en-US" sz="2000" dirty="0">
                <a:latin typeface="Helvetica" charset="0"/>
                <a:ea typeface="Helvetica" charset="0"/>
                <a:cs typeface="Helvetica" charset="0"/>
              </a:rPr>
              <a:t>, 2000; 2002)</a:t>
            </a:r>
          </a:p>
          <a:p>
            <a:pPr marL="342900" lvl="1" indent="0">
              <a:buNone/>
            </a:pPr>
            <a:r>
              <a:rPr lang="en-US" sz="2500" dirty="0">
                <a:latin typeface="Helvetica" charset="0"/>
                <a:ea typeface="Helvetica" charset="0"/>
                <a:cs typeface="Helvetica" charset="0"/>
              </a:rPr>
              <a:t>  </a:t>
            </a:r>
          </a:p>
          <a:p>
            <a:endParaRPr lang="en-US" sz="2800" dirty="0">
              <a:latin typeface="Helvetica" charset="0"/>
              <a:ea typeface="Helvetica" charset="0"/>
              <a:cs typeface="Helvetica" charset="0"/>
            </a:endParaRPr>
          </a:p>
          <a:p>
            <a:endParaRPr lang="en-US" sz="2800" dirty="0">
              <a:latin typeface="Helvetica" charset="0"/>
              <a:ea typeface="Helvetica" charset="0"/>
              <a:cs typeface="Helvetica" charset="0"/>
            </a:endParaRPr>
          </a:p>
          <a:p>
            <a:endParaRPr lang="en-US" sz="2000" dirty="0">
              <a:latin typeface="Helvetica" charset="0"/>
              <a:ea typeface="Helvetica" charset="0"/>
              <a:cs typeface="Helvetica" charset="0"/>
            </a:endParaRPr>
          </a:p>
        </p:txBody>
      </p:sp>
      <p:sp>
        <p:nvSpPr>
          <p:cNvPr id="8" name="Title 1"/>
          <p:cNvSpPr>
            <a:spLocks noGrp="1"/>
          </p:cNvSpPr>
          <p:nvPr>
            <p:ph type="title"/>
          </p:nvPr>
        </p:nvSpPr>
        <p:spPr>
          <a:xfrm>
            <a:off x="152400" y="228600"/>
            <a:ext cx="8686800" cy="655638"/>
          </a:xfrm>
        </p:spPr>
        <p:txBody>
          <a:bodyPr>
            <a:normAutofit/>
          </a:bodyPr>
          <a:lstStyle/>
          <a:p>
            <a:r>
              <a:rPr lang="en-US" dirty="0">
                <a:latin typeface="Helvetica" charset="0"/>
                <a:ea typeface="Helvetica" charset="0"/>
                <a:cs typeface="Helvetica" charset="0"/>
              </a:rPr>
              <a:t>Theoretical foundations</a:t>
            </a:r>
          </a:p>
        </p:txBody>
      </p:sp>
    </p:spTree>
    <p:extLst>
      <p:ext uri="{BB962C8B-B14F-4D97-AF65-F5344CB8AC3E}">
        <p14:creationId xmlns:p14="http://schemas.microsoft.com/office/powerpoint/2010/main" val="38200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2924</Words>
  <Application>Microsoft Office PowerPoint</Application>
  <PresentationFormat>On-screen Show (4:3)</PresentationFormat>
  <Paragraphs>666</Paragraphs>
  <Slides>73</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Helvetica</vt:lpstr>
      <vt:lpstr>Office Theme</vt:lpstr>
      <vt:lpstr>Christopher M. Seitz, DrPH, MPH, CHES CARL photovoice workshop </vt:lpstr>
      <vt:lpstr>Presentation outline</vt:lpstr>
      <vt:lpstr>Overview of photovoice process</vt:lpstr>
      <vt:lpstr>Overview of photovoice process</vt:lpstr>
      <vt:lpstr>History of photovoice</vt:lpstr>
      <vt:lpstr>History of photovoice</vt:lpstr>
      <vt:lpstr>Goals of photovoice</vt:lpstr>
      <vt:lpstr>Theoretical foundations</vt:lpstr>
      <vt:lpstr>Theoretical foundations</vt:lpstr>
      <vt:lpstr>Theoretical foundations</vt:lpstr>
      <vt:lpstr>Theoretical foundations</vt:lpstr>
      <vt:lpstr>Theoretical foundations</vt:lpstr>
      <vt:lpstr>Theoretical foundations</vt:lpstr>
      <vt:lpstr>Theoretical foundations</vt:lpstr>
      <vt:lpstr>Theoretical foundations</vt:lpstr>
      <vt:lpstr>Theoretical foundations</vt:lpstr>
      <vt:lpstr>Theoretical foundations</vt:lpstr>
      <vt:lpstr>Theoretical foundations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Photovoice steps</vt:lpstr>
      <vt:lpstr>Example photovoice project at UCC</vt:lpstr>
      <vt:lpstr>Example photovoice project at UCC</vt:lpstr>
      <vt:lpstr>Theme #1 Environmental Concerns</vt:lpstr>
      <vt:lpstr>PowerPoint Presentation</vt:lpstr>
      <vt:lpstr>PowerPoint Presentation</vt:lpstr>
      <vt:lpstr>PowerPoint Presentation</vt:lpstr>
      <vt:lpstr>Theme #2 Second-hand Smoke</vt:lpstr>
      <vt:lpstr>PowerPoint Presentation</vt:lpstr>
      <vt:lpstr>PowerPoint Presentation</vt:lpstr>
      <vt:lpstr>PowerPoint Presentation</vt:lpstr>
      <vt:lpstr>Theme #3 Inconsistent Policy</vt:lpstr>
      <vt:lpstr>PowerPoint Presentation</vt:lpstr>
      <vt:lpstr>PowerPoint Presentation</vt:lpstr>
      <vt:lpstr>PowerPoint Presentation</vt:lpstr>
      <vt:lpstr>Theme #4 Ignoring “no smoking” signs</vt:lpstr>
      <vt:lpstr>PowerPoint Presentation</vt:lpstr>
      <vt:lpstr>PowerPoint Presentation</vt:lpstr>
      <vt:lpstr>PowerPoint Presentation</vt:lpstr>
      <vt:lpstr>Example photovoice project at UCC</vt:lpstr>
      <vt:lpstr>Questions? Comments? </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Christopher M. Seitz, DrPH, MPH, CHES Presentation for ASH Scotland</dc:title>
  <dc:creator>William O'Halloran</dc:creator>
  <cp:lastModifiedBy>William O'Halloran</cp:lastModifiedBy>
  <cp:revision>47</cp:revision>
  <dcterms:modified xsi:type="dcterms:W3CDTF">2018-04-24T16:06:11Z</dcterms:modified>
</cp:coreProperties>
</file>