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izn94SS6wMy49mwWNWti8liQf1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r-H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r-HR"/>
              <a:t>Upravljanje istraživanjem kao profesija gotovo je nevidljivo iz politike, napredovanja u karijeri i prilika za zapošljavanje diljem Europe. Također, malo je dosljednosti između zemalja, financijera, kreatora politika i pojedinačnih institucija. Cardea će razviti podršku za rješavanje ove nejednakosti.</a:t>
            </a:r>
            <a:endParaRPr/>
          </a:p>
        </p:txBody>
      </p:sp>
      <p:sp>
        <p:nvSpPr>
          <p:cNvPr id="186" name="Google Shape;18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r-HR"/>
              <a:t>Okvirni pokazatelji</a:t>
            </a:r>
            <a:endParaRPr/>
          </a:p>
          <a:p>
            <a:pPr marL="0" lvl="0" indent="0" algn="l" rtl="0">
              <a:spcBef>
                <a:spcPts val="0"/>
              </a:spcBef>
              <a:spcAft>
                <a:spcPts val="0"/>
              </a:spcAft>
              <a:buNone/>
            </a:pPr>
            <a:r>
              <a:rPr lang="hr-HR"/>
              <a:t>Provedeno je ispitivanje na 855 znanstvenih menadžera kroz 97 pitanja i 416 individualnih ocjena. Zanimljivo je da preko 90% ispitanika posjeduje poslijediplomsku kvalifikaciju iako radno mjesto istu ne uvjetuje. </a:t>
            </a:r>
            <a:endParaRPr/>
          </a:p>
        </p:txBody>
      </p:sp>
      <p:sp>
        <p:nvSpPr>
          <p:cNvPr id="193" name="Google Shape;19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r-HR"/>
              <a:t>Kvantitativni pokazatelji</a:t>
            </a:r>
            <a:endParaRPr/>
          </a:p>
          <a:p>
            <a:pPr marL="0" lvl="0" indent="0" algn="l" rtl="0">
              <a:spcBef>
                <a:spcPts val="0"/>
              </a:spcBef>
              <a:spcAft>
                <a:spcPts val="0"/>
              </a:spcAft>
              <a:buNone/>
            </a:pPr>
            <a:r>
              <a:rPr lang="hr-HR"/>
              <a:t>Provedeno je ispitivanje na 855 znanstvenih menadžera kroz 97 pitanja i 416 individualnih ocjena. Zanimljivo je da preko 90% ispitanika posjeduje poslijediplomsku kvalifikaciju iako radno mjesto istu ne uvjetuje. </a:t>
            </a:r>
            <a:endParaRPr/>
          </a:p>
        </p:txBody>
      </p:sp>
      <p:sp>
        <p:nvSpPr>
          <p:cNvPr id="201" name="Google Shape;20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r-HR"/>
              <a:t>Kvalitativni pokazatelji – subjektivna osjećanja znanstvenih menadžera</a:t>
            </a:r>
            <a:endParaRPr/>
          </a:p>
          <a:p>
            <a:pPr marL="0" lvl="0" indent="0" algn="l" rtl="0">
              <a:spcBef>
                <a:spcPts val="0"/>
              </a:spcBef>
              <a:spcAft>
                <a:spcPts val="0"/>
              </a:spcAft>
              <a:buNone/>
            </a:pPr>
            <a:r>
              <a:rPr lang="hr-HR"/>
              <a:t>Znanstveni menadžer kao pojam pokriva široki raspon zaduženja i odgovornosti, a neke se preklapaju za znanstvenim radom.</a:t>
            </a:r>
            <a:endParaRPr/>
          </a:p>
        </p:txBody>
      </p:sp>
      <p:sp>
        <p:nvSpPr>
          <p:cNvPr id="210" name="Google Shape;21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r-HR"/>
              <a:t>U službi cijelog Sveučilišta, potpora svim sastavnicama</a:t>
            </a:r>
            <a:endParaRPr/>
          </a:p>
        </p:txBody>
      </p:sp>
      <p:sp>
        <p:nvSpPr>
          <p:cNvPr id="112" name="Google Shape;11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r-HR"/>
              <a:t>Internationalization is mostly fostered throughout European area due to the geographical distance what enables the cooperation the most. Development with far distanced universities is welcomed but experience shows its not easy to implement activities more closely.</a:t>
            </a:r>
            <a:endParaRPr/>
          </a:p>
        </p:txBody>
      </p:sp>
      <p:sp>
        <p:nvSpPr>
          <p:cNvPr id="119" name="Google Shape;11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r-HR"/>
              <a:t>Most important pillar for the future of Pula university. Strongest focus on development. A year ago back in Medils we have mentioned Horizon Europe as most important goal for us. Less than one year we have a first research Horizon and Researcher’s night. </a:t>
            </a:r>
            <a:endParaRPr/>
          </a:p>
        </p:txBody>
      </p:sp>
      <p:sp>
        <p:nvSpPr>
          <p:cNvPr id="129" name="Google Shape;12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r-HR"/>
              <a:t>Uloga Sveučilišta u početku nije bila jasna, ali je vizija ta koja vodi na putu razvoja. Bez straha i pitanja kako ćemo?</a:t>
            </a:r>
            <a:endParaRPr/>
          </a:p>
        </p:txBody>
      </p:sp>
      <p:sp>
        <p:nvSpPr>
          <p:cNvPr id="144" name="Google Shape;14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r-HR"/>
              <a:t>Upravljanje istraživanjem kao profesija gotovo je nevidljivo iz politike, napredovanja u karijeri i prilika za zapošljavanje diljem Europe. Također, malo je dosljednosti između zemalja, financijera, kreatora politika i pojedinačnih institucija. Cardea će razviti podršku za rješavanje ove nejednakosti.</a:t>
            </a:r>
            <a:endParaRPr/>
          </a:p>
        </p:txBody>
      </p:sp>
      <p:sp>
        <p:nvSpPr>
          <p:cNvPr id="176" name="Google Shape;1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r-H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2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2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cxnSp>
        <p:nvCxnSpPr>
          <p:cNvPr id="26" name="Google Shape;26;p2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2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9"/>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2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3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0"/>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0"/>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27"/>
        <p:cNvGrpSpPr/>
        <p:nvPr/>
      </p:nvGrpSpPr>
      <p:grpSpPr>
        <a:xfrm>
          <a:off x="0" y="0"/>
          <a:ext cx="0" cy="0"/>
          <a:chOff x="0" y="0"/>
          <a:chExt cx="0" cy="0"/>
        </a:xfrm>
      </p:grpSpPr>
      <p:sp>
        <p:nvSpPr>
          <p:cNvPr id="28" name="Google Shape;28;p21"/>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1"/>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1"/>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2" name="Google Shape;32;p21"/>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33" name="Google Shape;33;p21"/>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1"/>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chemeClr val="dk2"/>
                </a:solidFill>
                <a:latin typeface="Calibri"/>
                <a:ea typeface="Calibri"/>
                <a:cs typeface="Calibri"/>
                <a:sym typeface="Calibri"/>
              </a:defRPr>
            </a:lvl1pPr>
            <a:lvl2pPr marL="0" lvl="1" indent="0" algn="r">
              <a:spcBef>
                <a:spcPts val="0"/>
              </a:spcBef>
              <a:buNone/>
              <a:defRPr sz="1050" b="0" i="0" u="none" strike="noStrike" cap="none">
                <a:solidFill>
                  <a:schemeClr val="dk2"/>
                </a:solidFill>
                <a:latin typeface="Calibri"/>
                <a:ea typeface="Calibri"/>
                <a:cs typeface="Calibri"/>
                <a:sym typeface="Calibri"/>
              </a:defRPr>
            </a:lvl2pPr>
            <a:lvl3pPr marL="0" lvl="2" indent="0" algn="r">
              <a:spcBef>
                <a:spcPts val="0"/>
              </a:spcBef>
              <a:buNone/>
              <a:defRPr sz="1050" b="0" i="0" u="none" strike="noStrike" cap="none">
                <a:solidFill>
                  <a:schemeClr val="dk2"/>
                </a:solidFill>
                <a:latin typeface="Calibri"/>
                <a:ea typeface="Calibri"/>
                <a:cs typeface="Calibri"/>
                <a:sym typeface="Calibri"/>
              </a:defRPr>
            </a:lvl3pPr>
            <a:lvl4pPr marL="0" lvl="3" indent="0" algn="r">
              <a:spcBef>
                <a:spcPts val="0"/>
              </a:spcBef>
              <a:buNone/>
              <a:defRPr sz="1050" b="0" i="0" u="none" strike="noStrike" cap="none">
                <a:solidFill>
                  <a:schemeClr val="dk2"/>
                </a:solidFill>
                <a:latin typeface="Calibri"/>
                <a:ea typeface="Calibri"/>
                <a:cs typeface="Calibri"/>
                <a:sym typeface="Calibri"/>
              </a:defRPr>
            </a:lvl4pPr>
            <a:lvl5pPr marL="0" lvl="4" indent="0" algn="r">
              <a:spcBef>
                <a:spcPts val="0"/>
              </a:spcBef>
              <a:buNone/>
              <a:defRPr sz="1050" b="0" i="0" u="none" strike="noStrike" cap="none">
                <a:solidFill>
                  <a:schemeClr val="dk2"/>
                </a:solidFill>
                <a:latin typeface="Calibri"/>
                <a:ea typeface="Calibri"/>
                <a:cs typeface="Calibri"/>
                <a:sym typeface="Calibri"/>
              </a:defRPr>
            </a:lvl5pPr>
            <a:lvl6pPr marL="0" lvl="5" indent="0" algn="r">
              <a:spcBef>
                <a:spcPts val="0"/>
              </a:spcBef>
              <a:buNone/>
              <a:defRPr sz="1050" b="0" i="0" u="none" strike="noStrike" cap="none">
                <a:solidFill>
                  <a:schemeClr val="dk2"/>
                </a:solidFill>
                <a:latin typeface="Calibri"/>
                <a:ea typeface="Calibri"/>
                <a:cs typeface="Calibri"/>
                <a:sym typeface="Calibri"/>
              </a:defRPr>
            </a:lvl6pPr>
            <a:lvl7pPr marL="0" lvl="6" indent="0" algn="r">
              <a:spcBef>
                <a:spcPts val="0"/>
              </a:spcBef>
              <a:buNone/>
              <a:defRPr sz="1050" b="0" i="0" u="none" strike="noStrike" cap="none">
                <a:solidFill>
                  <a:schemeClr val="dk2"/>
                </a:solidFill>
                <a:latin typeface="Calibri"/>
                <a:ea typeface="Calibri"/>
                <a:cs typeface="Calibri"/>
                <a:sym typeface="Calibri"/>
              </a:defRPr>
            </a:lvl7pPr>
            <a:lvl8pPr marL="0" lvl="7" indent="0" algn="r">
              <a:spcBef>
                <a:spcPts val="0"/>
              </a:spcBef>
              <a:buNone/>
              <a:defRPr sz="1050" b="0" i="0" u="none" strike="noStrike" cap="none">
                <a:solidFill>
                  <a:schemeClr val="dk2"/>
                </a:solidFill>
                <a:latin typeface="Calibri"/>
                <a:ea typeface="Calibri"/>
                <a:cs typeface="Calibri"/>
                <a:sym typeface="Calibri"/>
              </a:defRPr>
            </a:lvl8pPr>
            <a:lvl9pPr marL="0" lvl="8" indent="0" algn="r">
              <a:spcBef>
                <a:spcPts val="0"/>
              </a:spcBef>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2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42"/>
        <p:cNvGrpSpPr/>
        <p:nvPr/>
      </p:nvGrpSpPr>
      <p:grpSpPr>
        <a:xfrm>
          <a:off x="0" y="0"/>
          <a:ext cx="0" cy="0"/>
          <a:chOff x="0" y="0"/>
          <a:chExt cx="0" cy="0"/>
        </a:xfrm>
      </p:grpSpPr>
      <p:sp>
        <p:nvSpPr>
          <p:cNvPr id="43" name="Google Shape;43;p23"/>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3"/>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3"/>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6" name="Google Shape;46;p23"/>
          <p:cNvPicPr preferRelativeResize="0">
            <a:picLocks noGrp="1"/>
          </p:cNvPicPr>
          <p:nvPr>
            <p:ph type="pic" idx="2"/>
          </p:nvPr>
        </p:nvPicPr>
        <p:blipFill/>
        <p:spPr>
          <a:xfrm>
            <a:off x="15" y="0"/>
            <a:ext cx="12191985" cy="4915076"/>
          </a:xfrm>
          <a:prstGeom prst="rect">
            <a:avLst/>
          </a:prstGeom>
          <a:blipFill rotWithShape="1">
            <a:blip r:embed="rId2">
              <a:alphaModFix/>
            </a:blip>
            <a:stretch>
              <a:fillRect/>
            </a:stretch>
          </a:blipFill>
          <a:ln>
            <a:noFill/>
          </a:ln>
        </p:spPr>
      </p:pic>
      <p:sp>
        <p:nvSpPr>
          <p:cNvPr id="47" name="Google Shape;47;p23"/>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48" name="Google Shape;48;p2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2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4"/>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4" name="Google Shape;54;p24"/>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5" name="Google Shape;55;p24"/>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6" name="Google Shape;56;p24"/>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7" name="Google Shape;57;p2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2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5"/>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3" name="Google Shape;63;p25"/>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4" name="Google Shape;64;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67"/>
        <p:cNvGrpSpPr/>
        <p:nvPr/>
      </p:nvGrpSpPr>
      <p:grpSpPr>
        <a:xfrm>
          <a:off x="0" y="0"/>
          <a:ext cx="0" cy="0"/>
          <a:chOff x="0" y="0"/>
          <a:chExt cx="0" cy="0"/>
        </a:xfrm>
      </p:grpSpPr>
      <p:sp>
        <p:nvSpPr>
          <p:cNvPr id="68" name="Google Shape;68;p2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6"/>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6"/>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72" name="Google Shape;72;p2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cxnSp>
        <p:nvCxnSpPr>
          <p:cNvPr id="75" name="Google Shape;75;p26"/>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2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1"/>
        <p:cNvGrpSpPr/>
        <p:nvPr/>
      </p:nvGrpSpPr>
      <p:grpSpPr>
        <a:xfrm>
          <a:off x="0" y="0"/>
          <a:ext cx="0" cy="0"/>
          <a:chOff x="0" y="0"/>
          <a:chExt cx="0" cy="0"/>
        </a:xfrm>
      </p:grpSpPr>
      <p:sp>
        <p:nvSpPr>
          <p:cNvPr id="82" name="Google Shape;82;p28"/>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8"/>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r-H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9"/>
          <p:cNvSpPr/>
          <p:nvPr/>
        </p:nvSpPr>
        <p:spPr>
          <a:xfrm>
            <a:off x="0" y="633431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9"/>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1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r-HR"/>
              <a:t>‹#›</a:t>
            </a:fld>
            <a:endParaRPr/>
          </a:p>
        </p:txBody>
      </p:sp>
      <p:cxnSp>
        <p:nvCxnSpPr>
          <p:cNvPr id="17" name="Google Shape;17;p19"/>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rmroadmap.eu/"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a:spLocks noGrp="1"/>
          </p:cNvSpPr>
          <p:nvPr>
            <p:ph type="ctrTitle"/>
          </p:nvPr>
        </p:nvSpPr>
        <p:spPr>
          <a:xfrm>
            <a:off x="1109709" y="337352"/>
            <a:ext cx="10393314" cy="242360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262626"/>
              </a:buClr>
              <a:buSzPct val="100000"/>
              <a:buFont typeface="Calibri"/>
              <a:buNone/>
            </a:pPr>
            <a:br>
              <a:rPr lang="hr-HR" sz="5200" b="1"/>
            </a:br>
            <a:r>
              <a:rPr lang="hr-HR" sz="5200" b="1"/>
              <a:t>ZNANSTVENI MENADŽERI U EUROPSKOM ISTRAŽIVAČKOM PROSTORU</a:t>
            </a:r>
            <a:endParaRPr/>
          </a:p>
        </p:txBody>
      </p:sp>
      <p:sp>
        <p:nvSpPr>
          <p:cNvPr id="107" name="Google Shape;107;p1"/>
          <p:cNvSpPr txBox="1">
            <a:spLocks noGrp="1"/>
          </p:cNvSpPr>
          <p:nvPr>
            <p:ph type="subTitle" idx="1"/>
          </p:nvPr>
        </p:nvSpPr>
        <p:spPr>
          <a:xfrm>
            <a:off x="4515377" y="3996266"/>
            <a:ext cx="6987645" cy="15877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400"/>
              <a:buNone/>
            </a:pPr>
            <a:r>
              <a:rPr lang="hr-HR"/>
              <a:t>DR.SC. IVONA PETERNEL</a:t>
            </a:r>
            <a:endParaRPr/>
          </a:p>
          <a:p>
            <a:pPr marL="0" lvl="0" indent="0" algn="l" rtl="0">
              <a:lnSpc>
                <a:spcPct val="90000"/>
              </a:lnSpc>
              <a:spcBef>
                <a:spcPts val="1400"/>
              </a:spcBef>
              <a:spcAft>
                <a:spcPts val="0"/>
              </a:spcAft>
              <a:buSzPts val="2400"/>
              <a:buNone/>
            </a:pPr>
            <a:r>
              <a:rPr lang="hr-HR"/>
              <a:t>SVEUČILIŠTE JURJA DOBRILE U PULI</a:t>
            </a:r>
            <a:endParaRPr/>
          </a:p>
          <a:p>
            <a:pPr marL="0" lvl="0" indent="0" algn="l" rtl="0">
              <a:lnSpc>
                <a:spcPct val="90000"/>
              </a:lnSpc>
              <a:spcBef>
                <a:spcPts val="1400"/>
              </a:spcBef>
              <a:spcAft>
                <a:spcPts val="0"/>
              </a:spcAft>
              <a:buSzPts val="2400"/>
              <a:buNone/>
            </a:pPr>
            <a:endParaRPr/>
          </a:p>
        </p:txBody>
      </p:sp>
      <p:pic>
        <p:nvPicPr>
          <p:cNvPr id="108" name="Google Shape;108;p1"/>
          <p:cNvPicPr preferRelativeResize="0"/>
          <p:nvPr/>
        </p:nvPicPr>
        <p:blipFill rotWithShape="1">
          <a:blip r:embed="rId3">
            <a:alphaModFix/>
          </a:blip>
          <a:srcRect/>
          <a:stretch/>
        </p:blipFill>
        <p:spPr>
          <a:xfrm>
            <a:off x="9805246" y="4387141"/>
            <a:ext cx="1233552" cy="1196912"/>
          </a:xfrm>
          <a:prstGeom prst="rect">
            <a:avLst/>
          </a:prstGeom>
          <a:noFill/>
          <a:ln>
            <a:noFill/>
          </a:ln>
        </p:spPr>
      </p:pic>
      <p:pic>
        <p:nvPicPr>
          <p:cNvPr id="2" name="Picture 1" descr="Blue text on a white background&#10;&#10;Description automatically generated with medium confidence">
            <a:extLst>
              <a:ext uri="{FF2B5EF4-FFF2-40B4-BE49-F238E27FC236}">
                <a16:creationId xmlns:a16="http://schemas.microsoft.com/office/drawing/2014/main" id="{4BF3573D-F267-7422-AF8B-F360796084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976" y="4537507"/>
            <a:ext cx="3599815" cy="755650"/>
          </a:xfrm>
          <a:prstGeom prst="rect">
            <a:avLst/>
          </a:prstGeom>
        </p:spPr>
      </p:pic>
      <p:sp>
        <p:nvSpPr>
          <p:cNvPr id="3" name="CasellaDiTesto 20">
            <a:extLst>
              <a:ext uri="{FF2B5EF4-FFF2-40B4-BE49-F238E27FC236}">
                <a16:creationId xmlns:a16="http://schemas.microsoft.com/office/drawing/2014/main" id="{DAA7FA1F-BB87-40F5-2D80-FDC3A0DCF176}"/>
              </a:ext>
            </a:extLst>
          </p:cNvPr>
          <p:cNvSpPr txBox="1"/>
          <p:nvPr/>
        </p:nvSpPr>
        <p:spPr>
          <a:xfrm>
            <a:off x="327026" y="5337607"/>
            <a:ext cx="3599815" cy="819150"/>
          </a:xfrm>
          <a:prstGeom prst="rect">
            <a:avLst/>
          </a:prstGeom>
          <a:noFill/>
          <a:ln w="9525">
            <a:solidFill>
              <a:srgbClr val="042979"/>
            </a:solidFill>
          </a:ln>
        </p:spPr>
        <p:txBody>
          <a:bodyPr wrap="square" rtlCol="0">
            <a:noAutofit/>
          </a:bodyPr>
          <a:lstStyle/>
          <a:p>
            <a:pPr algn="l"/>
            <a:r>
              <a:rPr lang="en-IE" sz="900" b="1" kern="1200" dirty="0">
                <a:solidFill>
                  <a:srgbClr val="042979"/>
                </a:solidFill>
                <a:effectLst/>
                <a:latin typeface="Calibri" panose="020F0502020204030204" pitchFamily="34" charset="0"/>
                <a:ea typeface="Verdana" panose="020B0604030504040204" pitchFamily="34" charset="0"/>
                <a:cs typeface="Calibri" panose="020F0502020204030204" pitchFamily="34" charset="0"/>
              </a:rPr>
              <a:t>The CARDEA project is funded by the European Union. Views and opinions expressed are however those of the author(s) only and do not necessarily reflect those of the European Union or the European Research Executive Agency (REA). Neither the European Union nor REA can be held responsible for them.</a:t>
            </a:r>
            <a:endParaRPr lang="en-IE" sz="900" dirty="0">
              <a:effectLst/>
              <a:latin typeface="Bahnschrift Light SemiCondensed" panose="020B0502040204020203" pitchFamily="34" charset="0"/>
              <a:ea typeface="Calibri" panose="020F0502020204030204" pitchFamily="34" charset="0"/>
              <a:cs typeface="Calibri" panose="020F0502020204030204" pitchFamily="34" charset="0"/>
            </a:endParaRPr>
          </a:p>
          <a:p>
            <a:pPr algn="l">
              <a:lnSpc>
                <a:spcPct val="200000"/>
              </a:lnSpc>
              <a:spcAft>
                <a:spcPts val="800"/>
              </a:spcAft>
            </a:pPr>
            <a:r>
              <a:rPr lang="en-IE" sz="3600" b="1" kern="1200" dirty="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en-IE" sz="1100" dirty="0">
              <a:effectLst/>
              <a:latin typeface="Bahnschrift Light SemiCondensed" panose="020B0502040204020203" pitchFamily="34" charset="0"/>
              <a:ea typeface="Calibri" panose="020F0502020204030204" pitchFamily="34" charset="0"/>
              <a:cs typeface="Calibri" panose="020F0502020204030204" pitchFamily="34" charset="0"/>
            </a:endParaRPr>
          </a:p>
          <a:p>
            <a:pPr algn="l">
              <a:lnSpc>
                <a:spcPct val="200000"/>
              </a:lnSpc>
              <a:spcAft>
                <a:spcPts val="800"/>
              </a:spcAft>
            </a:pPr>
            <a:r>
              <a:rPr lang="en-IE" sz="3600" b="1" kern="1200" dirty="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en-IE" sz="1100" dirty="0">
              <a:effectLst/>
              <a:latin typeface="Bahnschrift Light SemiCondensed" panose="020B0502040204020203" pitchFamily="34" charset="0"/>
              <a:ea typeface="Calibri" panose="020F0502020204030204" pitchFamily="34" charset="0"/>
              <a:cs typeface="Calibri" panose="020F0502020204030204" pitchFamily="34" charset="0"/>
            </a:endParaRPr>
          </a:p>
          <a:p>
            <a:pPr algn="l">
              <a:lnSpc>
                <a:spcPct val="200000"/>
              </a:lnSpc>
              <a:spcAft>
                <a:spcPts val="800"/>
              </a:spcAft>
            </a:pPr>
            <a:r>
              <a:rPr lang="en-IE" sz="3600" b="1" kern="1200" dirty="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en-IE" sz="1100" dirty="0">
              <a:effectLst/>
              <a:latin typeface="Bahnschrift Light SemiCondensed" panose="020B0502040204020203" pitchFamily="34" charset="0"/>
              <a:ea typeface="Calibri" panose="020F0502020204030204" pitchFamily="34" charset="0"/>
              <a:cs typeface="Calibri" panose="020F0502020204030204" pitchFamily="34" charset="0"/>
            </a:endParaRPr>
          </a:p>
          <a:p>
            <a:pPr algn="l">
              <a:lnSpc>
                <a:spcPct val="200000"/>
              </a:lnSpc>
              <a:spcAft>
                <a:spcPts val="800"/>
              </a:spcAft>
            </a:pPr>
            <a:r>
              <a:rPr lang="en-IE" sz="2000" b="1" kern="1200" dirty="0">
                <a:solidFill>
                  <a:srgbClr val="042979"/>
                </a:solidFill>
                <a:effectLst/>
                <a:latin typeface="Bahnschrift SemiBold SemiConden" panose="020B0502040204020203" pitchFamily="34" charset="0"/>
                <a:ea typeface="Verdana" panose="020B0604030504040204" pitchFamily="34" charset="0"/>
                <a:cs typeface="Times New Roman" panose="02020603050405020304" pitchFamily="18" charset="0"/>
              </a:rPr>
              <a:t> </a:t>
            </a:r>
            <a:endParaRPr lang="en-IE" sz="1100" dirty="0">
              <a:effectLst/>
              <a:latin typeface="Bahnschrift Light SemiCondensed" panose="020B0502040204020203" pitchFamily="34" charset="0"/>
              <a:ea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0"/>
          <p:cNvSpPr txBox="1">
            <a:spLocks noGrp="1"/>
          </p:cNvSpPr>
          <p:nvPr>
            <p:ph type="body" idx="2"/>
          </p:nvPr>
        </p:nvSpPr>
        <p:spPr>
          <a:xfrm>
            <a:off x="457200" y="1047404"/>
            <a:ext cx="3200400" cy="5257800"/>
          </a:xfrm>
          <a:prstGeom prst="rect">
            <a:avLst/>
          </a:prstGeom>
          <a:solidFill>
            <a:srgbClr val="DF9677"/>
          </a:solidFill>
          <a:ln w="9525" cap="flat" cmpd="sng">
            <a:solidFill>
              <a:srgbClr val="EAB9A3"/>
            </a:solidFill>
            <a:prstDash val="solid"/>
            <a:round/>
            <a:headEnd type="none" w="sm" len="sm"/>
            <a:tailEnd type="none" w="sm" len="sm"/>
          </a:ln>
          <a:effectLst>
            <a:reflection stA="52000" endA="300" endPos="35000" sy="-100000" algn="bl" rotWithShape="0"/>
          </a:effectLst>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3600"/>
              <a:buNone/>
            </a:pPr>
            <a:endParaRPr sz="3600" b="1"/>
          </a:p>
          <a:p>
            <a:pPr marL="0" lvl="0" indent="0" algn="l" rtl="0">
              <a:lnSpc>
                <a:spcPct val="90000"/>
              </a:lnSpc>
              <a:spcBef>
                <a:spcPts val="1400"/>
              </a:spcBef>
              <a:spcAft>
                <a:spcPts val="0"/>
              </a:spcAft>
              <a:buSzPts val="3600"/>
              <a:buNone/>
            </a:pPr>
            <a:endParaRPr sz="3600" b="1"/>
          </a:p>
          <a:p>
            <a:pPr marL="0" lvl="0" indent="0" algn="ctr" rtl="0">
              <a:lnSpc>
                <a:spcPct val="90000"/>
              </a:lnSpc>
              <a:spcBef>
                <a:spcPts val="1400"/>
              </a:spcBef>
              <a:spcAft>
                <a:spcPts val="0"/>
              </a:spcAft>
              <a:buSzPts val="3600"/>
              <a:buNone/>
            </a:pPr>
            <a:endParaRPr sz="3600" b="1"/>
          </a:p>
          <a:p>
            <a:pPr marL="0" lvl="0" indent="0" algn="ctr" rtl="0">
              <a:lnSpc>
                <a:spcPct val="90000"/>
              </a:lnSpc>
              <a:spcBef>
                <a:spcPts val="1400"/>
              </a:spcBef>
              <a:spcAft>
                <a:spcPts val="0"/>
              </a:spcAft>
              <a:buSzPts val="3600"/>
              <a:buNone/>
            </a:pPr>
            <a:r>
              <a:rPr lang="hr-HR" sz="3600" b="1"/>
              <a:t>CARDEA UPITNIK</a:t>
            </a:r>
            <a:endParaRPr sz="3600" b="1"/>
          </a:p>
        </p:txBody>
      </p:sp>
      <p:pic>
        <p:nvPicPr>
          <p:cNvPr id="189" name="Google Shape;189;p10"/>
          <p:cNvPicPr preferRelativeResize="0">
            <a:picLocks noGrp="1"/>
          </p:cNvPicPr>
          <p:nvPr>
            <p:ph type="body" idx="1"/>
          </p:nvPr>
        </p:nvPicPr>
        <p:blipFill rotWithShape="1">
          <a:blip r:embed="rId3">
            <a:alphaModFix/>
          </a:blip>
          <a:srcRect/>
          <a:stretch/>
        </p:blipFill>
        <p:spPr>
          <a:xfrm>
            <a:off x="4507637" y="2183154"/>
            <a:ext cx="6492875" cy="239068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1"/>
          <p:cNvSpPr txBox="1">
            <a:spLocks noGrp="1"/>
          </p:cNvSpPr>
          <p:nvPr>
            <p:ph type="title"/>
          </p:nvPr>
        </p:nvSpPr>
        <p:spPr>
          <a:xfrm>
            <a:off x="1097280" y="286603"/>
            <a:ext cx="10058400" cy="1450757"/>
          </a:xfrm>
          <a:prstGeom prst="rect">
            <a:avLst/>
          </a:prstGeom>
          <a:solidFill>
            <a:srgbClr val="FBE6CC"/>
          </a:solid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000"/>
              <a:buFont typeface="Calibri"/>
              <a:buNone/>
            </a:pPr>
            <a:r>
              <a:rPr lang="hr-HR" sz="4000" b="1"/>
              <a:t>REZULTATI UPITNIKA – TKO SU </a:t>
            </a:r>
            <a:br>
              <a:rPr lang="hr-HR" sz="4000" b="1"/>
            </a:br>
            <a:r>
              <a:rPr lang="hr-HR" sz="4000" b="1"/>
              <a:t>ZNANSTVENI MENADŽERI U EU DANAS</a:t>
            </a:r>
            <a:endParaRPr sz="4000" b="1"/>
          </a:p>
        </p:txBody>
      </p:sp>
      <p:sp>
        <p:nvSpPr>
          <p:cNvPr id="196" name="Google Shape;196;p11"/>
          <p:cNvSpPr txBox="1">
            <a:spLocks noGrp="1"/>
          </p:cNvSpPr>
          <p:nvPr>
            <p:ph type="body" idx="1"/>
          </p:nvPr>
        </p:nvSpPr>
        <p:spPr>
          <a:xfrm>
            <a:off x="1097280" y="1845733"/>
            <a:ext cx="10058400" cy="4421901"/>
          </a:xfrm>
          <a:prstGeom prst="rect">
            <a:avLst/>
          </a:prstGeom>
          <a:noFill/>
          <a:ln>
            <a:noFill/>
          </a:ln>
        </p:spPr>
        <p:txBody>
          <a:bodyPr spcFirstLastPara="1" wrap="square" lIns="0" tIns="45700" rIns="0" bIns="45700" anchor="t" anchorCtr="0">
            <a:normAutofit lnSpcReduction="10000"/>
          </a:bodyPr>
          <a:lstStyle/>
          <a:p>
            <a:pPr marL="91440" lvl="0" indent="-127000" algn="l" rtl="0">
              <a:lnSpc>
                <a:spcPct val="90000"/>
              </a:lnSpc>
              <a:spcBef>
                <a:spcPts val="0"/>
              </a:spcBef>
              <a:spcAft>
                <a:spcPts val="0"/>
              </a:spcAft>
              <a:buSzPts val="2000"/>
              <a:buChar char=" "/>
            </a:pPr>
            <a:r>
              <a:rPr lang="hr-HR"/>
              <a:t>- Ženska populacija prosječne starosti 43 godine</a:t>
            </a:r>
            <a:endParaRPr/>
          </a:p>
          <a:p>
            <a:pPr marL="91440" lvl="0" indent="-127000" algn="l" rtl="0">
              <a:lnSpc>
                <a:spcPct val="90000"/>
              </a:lnSpc>
              <a:spcBef>
                <a:spcPts val="1400"/>
              </a:spcBef>
              <a:spcAft>
                <a:spcPts val="0"/>
              </a:spcAft>
              <a:buSzPts val="2000"/>
              <a:buChar char=" "/>
            </a:pPr>
            <a:r>
              <a:rPr lang="hr-HR"/>
              <a:t>- 10 godina iskustva rada na poziciji znanstvenog menadžera</a:t>
            </a:r>
            <a:endParaRPr/>
          </a:p>
          <a:p>
            <a:pPr marL="91440" lvl="0" indent="-127000" algn="l" rtl="0">
              <a:lnSpc>
                <a:spcPct val="90000"/>
              </a:lnSpc>
              <a:spcBef>
                <a:spcPts val="1400"/>
              </a:spcBef>
              <a:spcAft>
                <a:spcPts val="0"/>
              </a:spcAft>
              <a:buSzPts val="2000"/>
              <a:buChar char=" "/>
            </a:pPr>
            <a:r>
              <a:rPr lang="hr-HR"/>
              <a:t>- Govori 2 strana jezika</a:t>
            </a:r>
            <a:endParaRPr/>
          </a:p>
          <a:p>
            <a:pPr marL="91440" lvl="0" indent="-127000" algn="l" rtl="0">
              <a:lnSpc>
                <a:spcPct val="90000"/>
              </a:lnSpc>
              <a:spcBef>
                <a:spcPts val="1400"/>
              </a:spcBef>
              <a:spcAft>
                <a:spcPts val="0"/>
              </a:spcAft>
              <a:buSzPts val="2000"/>
              <a:buChar char=" "/>
            </a:pPr>
            <a:r>
              <a:rPr lang="hr-HR"/>
              <a:t>- Prosječna godišnja plaća 37.600,00 EUR</a:t>
            </a:r>
            <a:endParaRPr/>
          </a:p>
          <a:p>
            <a:pPr marL="91440" lvl="0" indent="-127000" algn="l" rtl="0">
              <a:lnSpc>
                <a:spcPct val="90000"/>
              </a:lnSpc>
              <a:spcBef>
                <a:spcPts val="1400"/>
              </a:spcBef>
              <a:spcAft>
                <a:spcPts val="0"/>
              </a:spcAft>
              <a:buSzPts val="2000"/>
              <a:buChar char=" "/>
            </a:pPr>
            <a:r>
              <a:rPr lang="hr-HR"/>
              <a:t>- Većina ispitanika posjeduje poslijediplomsku razinu obrazovanja, ali nikada nije promaknuta</a:t>
            </a:r>
            <a:endParaRPr/>
          </a:p>
          <a:p>
            <a:pPr marL="91440" lvl="0" indent="-127000" algn="l" rtl="0">
              <a:lnSpc>
                <a:spcPct val="90000"/>
              </a:lnSpc>
              <a:spcBef>
                <a:spcPts val="1400"/>
              </a:spcBef>
              <a:spcAft>
                <a:spcPts val="0"/>
              </a:spcAft>
              <a:buSzPts val="2000"/>
              <a:buChar char=" "/>
            </a:pPr>
            <a:r>
              <a:rPr lang="hr-HR"/>
              <a:t>- Trajni ugovor o radu bez mogućnosti dodatnog financiranja putem projekata</a:t>
            </a:r>
            <a:endParaRPr/>
          </a:p>
          <a:p>
            <a:pPr marL="91440" lvl="0" indent="-127000" algn="l" rtl="0">
              <a:lnSpc>
                <a:spcPct val="90000"/>
              </a:lnSpc>
              <a:spcBef>
                <a:spcPts val="1400"/>
              </a:spcBef>
              <a:spcAft>
                <a:spcPts val="0"/>
              </a:spcAft>
              <a:buSzPts val="2000"/>
              <a:buChar char=" "/>
            </a:pPr>
            <a:r>
              <a:rPr lang="hr-HR"/>
              <a:t>- Posjeduje niz vještina i pruža profesionalnu potporu različitim projektima</a:t>
            </a:r>
            <a:endParaRPr/>
          </a:p>
          <a:p>
            <a:pPr marL="91440" lvl="0" indent="-127000" algn="l" rtl="0">
              <a:lnSpc>
                <a:spcPct val="90000"/>
              </a:lnSpc>
              <a:spcBef>
                <a:spcPts val="1400"/>
              </a:spcBef>
              <a:spcAft>
                <a:spcPts val="0"/>
              </a:spcAft>
              <a:buSzPts val="2000"/>
              <a:buChar char=" "/>
            </a:pPr>
            <a:r>
              <a:rPr lang="hr-HR"/>
              <a:t>- Bez profesionalnog plana razvoja</a:t>
            </a:r>
            <a:endParaRPr/>
          </a:p>
          <a:p>
            <a:pPr marL="91440" lvl="0" indent="-127000" algn="l" rtl="0">
              <a:lnSpc>
                <a:spcPct val="90000"/>
              </a:lnSpc>
              <a:spcBef>
                <a:spcPts val="1400"/>
              </a:spcBef>
              <a:spcAft>
                <a:spcPts val="0"/>
              </a:spcAft>
              <a:buSzPts val="2000"/>
              <a:buChar char=" "/>
            </a:pPr>
            <a:r>
              <a:rPr lang="hr-HR"/>
              <a:t>- Bez osjećaja priznanja za vlastiti rad i entuzijazam</a:t>
            </a:r>
            <a:endParaRPr/>
          </a:p>
          <a:p>
            <a:pPr marL="91440" lvl="0" indent="-127000" algn="l" rtl="0">
              <a:lnSpc>
                <a:spcPct val="90000"/>
              </a:lnSpc>
              <a:spcBef>
                <a:spcPts val="1400"/>
              </a:spcBef>
              <a:spcAft>
                <a:spcPts val="0"/>
              </a:spcAft>
              <a:buSzPts val="2000"/>
              <a:buChar char=" "/>
            </a:pPr>
            <a:r>
              <a:rPr lang="hr-HR"/>
              <a:t>- Ne sudjeluje u donošenju odluka iako izvršava kompleksne zadatke</a:t>
            </a: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p:txBody>
      </p:sp>
      <p:pic>
        <p:nvPicPr>
          <p:cNvPr id="197" name="Google Shape;197;p11" descr="Logo, company name&#10;&#10;Description automatically generated"/>
          <p:cNvPicPr preferRelativeResize="0"/>
          <p:nvPr/>
        </p:nvPicPr>
        <p:blipFill rotWithShape="1">
          <a:blip r:embed="rId3">
            <a:alphaModFix/>
          </a:blip>
          <a:srcRect/>
          <a:stretch/>
        </p:blipFill>
        <p:spPr>
          <a:xfrm>
            <a:off x="9108489" y="178229"/>
            <a:ext cx="2242405" cy="14426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title"/>
          </p:nvPr>
        </p:nvSpPr>
        <p:spPr>
          <a:xfrm>
            <a:off x="1097280" y="286603"/>
            <a:ext cx="10058400" cy="1450757"/>
          </a:xfrm>
          <a:prstGeom prst="rect">
            <a:avLst/>
          </a:prstGeom>
          <a:solidFill>
            <a:srgbClr val="FBE6CC"/>
          </a:solid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000"/>
              <a:buFont typeface="Calibri"/>
              <a:buNone/>
            </a:pPr>
            <a:r>
              <a:rPr lang="hr-HR" sz="4000" b="1"/>
              <a:t>REZULTATI UPITNIKA – TKO SU </a:t>
            </a:r>
            <a:br>
              <a:rPr lang="hr-HR" sz="4000" b="1"/>
            </a:br>
            <a:r>
              <a:rPr lang="hr-HR" sz="4000" b="1"/>
              <a:t>ZNANSTVENI MENADŽERI U EU DANAS</a:t>
            </a:r>
            <a:endParaRPr sz="4000" b="1"/>
          </a:p>
        </p:txBody>
      </p:sp>
      <p:sp>
        <p:nvSpPr>
          <p:cNvPr id="204" name="Google Shape;204;p12"/>
          <p:cNvSpPr txBox="1">
            <a:spLocks noGrp="1"/>
          </p:cNvSpPr>
          <p:nvPr>
            <p:ph type="body" idx="1"/>
          </p:nvPr>
        </p:nvSpPr>
        <p:spPr>
          <a:xfrm>
            <a:off x="1097280" y="1845733"/>
            <a:ext cx="10058400" cy="4421901"/>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000"/>
              <a:buNone/>
            </a:pPr>
            <a:endParaRPr/>
          </a:p>
          <a:p>
            <a:pPr marL="91440" lvl="0" indent="0" algn="l" rtl="0">
              <a:lnSpc>
                <a:spcPct val="90000"/>
              </a:lnSpc>
              <a:spcBef>
                <a:spcPts val="1400"/>
              </a:spcBef>
              <a:spcAft>
                <a:spcPts val="0"/>
              </a:spcAft>
              <a:buSzPts val="2000"/>
              <a:buNone/>
            </a:pPr>
            <a:endParaRPr/>
          </a:p>
        </p:txBody>
      </p:sp>
      <p:pic>
        <p:nvPicPr>
          <p:cNvPr id="205" name="Google Shape;205;p12" descr="Logo, company name&#10;&#10;Description automatically generated"/>
          <p:cNvPicPr preferRelativeResize="0"/>
          <p:nvPr/>
        </p:nvPicPr>
        <p:blipFill rotWithShape="1">
          <a:blip r:embed="rId3">
            <a:alphaModFix/>
          </a:blip>
          <a:srcRect/>
          <a:stretch/>
        </p:blipFill>
        <p:spPr>
          <a:xfrm>
            <a:off x="9108489" y="178229"/>
            <a:ext cx="2242405" cy="1442651"/>
          </a:xfrm>
          <a:prstGeom prst="rect">
            <a:avLst/>
          </a:prstGeom>
          <a:noFill/>
          <a:ln>
            <a:noFill/>
          </a:ln>
        </p:spPr>
      </p:pic>
      <p:pic>
        <p:nvPicPr>
          <p:cNvPr id="206" name="Google Shape;206;p12"/>
          <p:cNvPicPr preferRelativeResize="0"/>
          <p:nvPr/>
        </p:nvPicPr>
        <p:blipFill rotWithShape="1">
          <a:blip r:embed="rId4">
            <a:alphaModFix/>
          </a:blip>
          <a:srcRect/>
          <a:stretch/>
        </p:blipFill>
        <p:spPr>
          <a:xfrm>
            <a:off x="1097280" y="1845733"/>
            <a:ext cx="7785717" cy="405506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000"/>
              <a:buNone/>
            </a:pPr>
            <a:endParaRPr/>
          </a:p>
          <a:p>
            <a:pPr marL="91440" lvl="0" indent="-127000" algn="l" rtl="0">
              <a:lnSpc>
                <a:spcPct val="90000"/>
              </a:lnSpc>
              <a:spcBef>
                <a:spcPts val="1400"/>
              </a:spcBef>
              <a:spcAft>
                <a:spcPts val="0"/>
              </a:spcAft>
              <a:buSzPts val="2000"/>
              <a:buChar char=" "/>
            </a:pPr>
            <a:r>
              <a:rPr lang="hr-HR"/>
              <a:t>- Platni razredi znanstvenih menadžera ne postoje, a u zemljama u kojim postoje vezani su za administrativne razrede ne uzimajući u obzir kompleksnost radnog mjesta, razinu edukacije, stručne kvalifikacije i intenzivnu radnu opterećenost</a:t>
            </a:r>
            <a:endParaRPr/>
          </a:p>
          <a:p>
            <a:pPr marL="0" lvl="0" indent="0" algn="l" rtl="0">
              <a:lnSpc>
                <a:spcPct val="90000"/>
              </a:lnSpc>
              <a:spcBef>
                <a:spcPts val="1400"/>
              </a:spcBef>
              <a:spcAft>
                <a:spcPts val="0"/>
              </a:spcAft>
              <a:buSzPts val="2000"/>
              <a:buNone/>
            </a:pPr>
            <a:r>
              <a:rPr lang="hr-HR"/>
              <a:t> - Osjećaj niže vrijednosti u odnosu na rad znanstvenika/nastavnika </a:t>
            </a:r>
            <a:endParaRPr/>
          </a:p>
          <a:p>
            <a:pPr marL="91440" lvl="0" indent="-127000" algn="l" rtl="0">
              <a:lnSpc>
                <a:spcPct val="90000"/>
              </a:lnSpc>
              <a:spcBef>
                <a:spcPts val="1400"/>
              </a:spcBef>
              <a:spcAft>
                <a:spcPts val="0"/>
              </a:spcAft>
              <a:buSzPts val="2000"/>
              <a:buChar char=" "/>
            </a:pPr>
            <a:r>
              <a:rPr lang="hr-HR"/>
              <a:t>- Izostanak priznanja struke stavlja znanstvene menadžere u niže rangiranu poziciju čime se stvaraju negativni osjećaju i direktno negativno utječe na razvoj europskog istraživačkog prostora</a:t>
            </a:r>
            <a:endParaRPr/>
          </a:p>
          <a:p>
            <a:pPr marL="91440" lvl="0" indent="-127000" algn="l" rtl="0">
              <a:lnSpc>
                <a:spcPct val="90000"/>
              </a:lnSpc>
              <a:spcBef>
                <a:spcPts val="1400"/>
              </a:spcBef>
              <a:spcAft>
                <a:spcPts val="0"/>
              </a:spcAft>
              <a:buSzPts val="2000"/>
              <a:buChar char=" "/>
            </a:pPr>
            <a:r>
              <a:rPr lang="hr-HR"/>
              <a:t>- NEDOSTATATAK DEFINICIJE ZNANSTVENOG MENADŽERA – POLAZNA TOČKA</a:t>
            </a:r>
            <a:endParaRPr/>
          </a:p>
        </p:txBody>
      </p:sp>
      <p:sp>
        <p:nvSpPr>
          <p:cNvPr id="213" name="Google Shape;213;p13"/>
          <p:cNvSpPr txBox="1">
            <a:spLocks noGrp="1"/>
          </p:cNvSpPr>
          <p:nvPr>
            <p:ph type="title"/>
          </p:nvPr>
        </p:nvSpPr>
        <p:spPr>
          <a:xfrm>
            <a:off x="1096963" y="287338"/>
            <a:ext cx="10058400" cy="1449387"/>
          </a:xfrm>
          <a:prstGeom prst="rect">
            <a:avLst/>
          </a:prstGeom>
          <a:solidFill>
            <a:srgbClr val="FBE6CC"/>
          </a:solid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000"/>
              <a:buFont typeface="Calibri"/>
              <a:buNone/>
            </a:pPr>
            <a:r>
              <a:rPr lang="hr-HR" sz="4000" b="1"/>
              <a:t>REZULTATI UPITNIKA – TKO SU </a:t>
            </a:r>
            <a:br>
              <a:rPr lang="hr-HR" sz="4000" b="1"/>
            </a:br>
            <a:r>
              <a:rPr lang="hr-HR" sz="4000" b="1"/>
              <a:t>ZNANSTVENI MENADŽERI U EU DANAS</a:t>
            </a:r>
            <a:endParaRPr sz="4000" b="1"/>
          </a:p>
        </p:txBody>
      </p:sp>
      <p:pic>
        <p:nvPicPr>
          <p:cNvPr id="214" name="Google Shape;214;p13" descr="Logo, company name&#10;&#10;Description automatically generated"/>
          <p:cNvPicPr preferRelativeResize="0"/>
          <p:nvPr/>
        </p:nvPicPr>
        <p:blipFill rotWithShape="1">
          <a:blip r:embed="rId3">
            <a:alphaModFix/>
          </a:blip>
          <a:srcRect/>
          <a:stretch/>
        </p:blipFill>
        <p:spPr>
          <a:xfrm>
            <a:off x="9108489" y="178229"/>
            <a:ext cx="2242405" cy="14426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4"/>
          <p:cNvSpPr txBox="1">
            <a:spLocks noGrp="1"/>
          </p:cNvSpPr>
          <p:nvPr>
            <p:ph type="title"/>
          </p:nvPr>
        </p:nvSpPr>
        <p:spPr>
          <a:xfrm>
            <a:off x="1097280" y="286603"/>
            <a:ext cx="10058400" cy="1450757"/>
          </a:xfrm>
          <a:prstGeom prst="rect">
            <a:avLst/>
          </a:prstGeom>
          <a:solidFill>
            <a:srgbClr val="FBE6CC"/>
          </a:solid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000"/>
              <a:buFont typeface="Calibri"/>
              <a:buNone/>
            </a:pPr>
            <a:r>
              <a:rPr lang="hr-HR" sz="4000" b="1"/>
              <a:t>CARDEA PRIJEDLOG STRUKTURE I RAZREDA ZNANSTVENIH MENADŽERA – 4 RAZREDA</a:t>
            </a:r>
            <a:endParaRPr sz="4000" b="1"/>
          </a:p>
        </p:txBody>
      </p:sp>
      <p:sp>
        <p:nvSpPr>
          <p:cNvPr id="220" name="Google Shape;220;p14"/>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000"/>
              <a:buNone/>
            </a:pPr>
            <a:endParaRPr b="1"/>
          </a:p>
          <a:p>
            <a:pPr marL="91440" lvl="0" indent="-127000" algn="l" rtl="0">
              <a:lnSpc>
                <a:spcPct val="90000"/>
              </a:lnSpc>
              <a:spcBef>
                <a:spcPts val="1400"/>
              </a:spcBef>
              <a:spcAft>
                <a:spcPts val="0"/>
              </a:spcAft>
              <a:buSzPts val="2000"/>
              <a:buChar char=" "/>
            </a:pPr>
            <a:r>
              <a:rPr lang="hr-HR" b="1"/>
              <a:t>First Stage Research Manager (RM 1)</a:t>
            </a:r>
            <a:endParaRPr/>
          </a:p>
          <a:p>
            <a:pPr marL="91440" lvl="0" indent="-127000" algn="l" rtl="0">
              <a:lnSpc>
                <a:spcPct val="90000"/>
              </a:lnSpc>
              <a:spcBef>
                <a:spcPts val="1400"/>
              </a:spcBef>
              <a:spcAft>
                <a:spcPts val="0"/>
              </a:spcAft>
              <a:buSzPts val="2000"/>
              <a:buChar char=" "/>
            </a:pPr>
            <a:r>
              <a:rPr lang="hr-HR"/>
              <a:t>The term First Stage Research Manager refers to research managers in the first two years (full- time equivalent) of their research management activity whilst demonstrating the competencies for successful performance in the role.</a:t>
            </a:r>
            <a:endParaRPr/>
          </a:p>
          <a:p>
            <a:pPr marL="91440" lvl="0" indent="-127000" algn="l" rtl="0">
              <a:lnSpc>
                <a:spcPct val="90000"/>
              </a:lnSpc>
              <a:spcBef>
                <a:spcPts val="1400"/>
              </a:spcBef>
              <a:spcAft>
                <a:spcPts val="0"/>
              </a:spcAft>
              <a:buSzPts val="2000"/>
              <a:buChar char=" "/>
            </a:pPr>
            <a:r>
              <a:rPr lang="hr-HR"/>
              <a:t> </a:t>
            </a:r>
            <a:endParaRPr/>
          </a:p>
          <a:p>
            <a:pPr marL="91440" lvl="0" indent="-127000" algn="l" rtl="0">
              <a:lnSpc>
                <a:spcPct val="90000"/>
              </a:lnSpc>
              <a:spcBef>
                <a:spcPts val="1400"/>
              </a:spcBef>
              <a:spcAft>
                <a:spcPts val="0"/>
              </a:spcAft>
              <a:buSzPts val="2000"/>
              <a:buChar char=" "/>
            </a:pPr>
            <a:r>
              <a:rPr lang="hr-HR" b="1"/>
              <a:t>Recognised Research Manager (RM 2)</a:t>
            </a:r>
            <a:endParaRPr/>
          </a:p>
          <a:p>
            <a:pPr marL="91440" lvl="0" indent="-127000" algn="l" rtl="0">
              <a:lnSpc>
                <a:spcPct val="90000"/>
              </a:lnSpc>
              <a:spcBef>
                <a:spcPts val="1400"/>
              </a:spcBef>
              <a:spcAft>
                <a:spcPts val="0"/>
              </a:spcAft>
              <a:buSzPts val="2000"/>
              <a:buChar char=" "/>
            </a:pPr>
            <a:r>
              <a:rPr lang="hr-HR"/>
              <a:t>The term Recognised Research Manager refers to research managers with 2 to 5 years (full-time equivalent) experience in their research management activity whilst demonstrating competencies for the successful performance in the role.</a:t>
            </a: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5"/>
          <p:cNvSpPr txBox="1">
            <a:spLocks noGrp="1"/>
          </p:cNvSpPr>
          <p:nvPr>
            <p:ph type="title"/>
          </p:nvPr>
        </p:nvSpPr>
        <p:spPr>
          <a:xfrm>
            <a:off x="1097280" y="286603"/>
            <a:ext cx="10058400" cy="1450757"/>
          </a:xfrm>
          <a:prstGeom prst="rect">
            <a:avLst/>
          </a:prstGeom>
          <a:solidFill>
            <a:srgbClr val="FBE6CC"/>
          </a:solid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000"/>
              <a:buFont typeface="Calibri"/>
              <a:buNone/>
            </a:pPr>
            <a:r>
              <a:rPr lang="hr-HR" sz="4000" b="1"/>
              <a:t>CARDEA PRIJEDLOG STRUKTURE I RAZREDA ZNANSTVENIH MENADŽERA – 4 RAZREDA</a:t>
            </a:r>
            <a:endParaRPr sz="4000" b="1"/>
          </a:p>
        </p:txBody>
      </p:sp>
      <p:sp>
        <p:nvSpPr>
          <p:cNvPr id="226" name="Google Shape;226;p15"/>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000"/>
              <a:buNone/>
            </a:pPr>
            <a:endParaRPr b="1"/>
          </a:p>
          <a:p>
            <a:pPr marL="91440" lvl="0" indent="-127000" algn="l" rtl="0">
              <a:lnSpc>
                <a:spcPct val="90000"/>
              </a:lnSpc>
              <a:spcBef>
                <a:spcPts val="1400"/>
              </a:spcBef>
              <a:spcAft>
                <a:spcPts val="0"/>
              </a:spcAft>
              <a:buSzPts val="2000"/>
              <a:buChar char=" "/>
            </a:pPr>
            <a:r>
              <a:rPr lang="hr-HR" b="1"/>
              <a:t>Established Research Manager (RM 3)</a:t>
            </a:r>
            <a:endParaRPr/>
          </a:p>
          <a:p>
            <a:pPr marL="91440" lvl="0" indent="-127000" algn="l" rtl="0">
              <a:lnSpc>
                <a:spcPct val="90000"/>
              </a:lnSpc>
              <a:spcBef>
                <a:spcPts val="1400"/>
              </a:spcBef>
              <a:spcAft>
                <a:spcPts val="0"/>
              </a:spcAft>
              <a:buSzPts val="2000"/>
              <a:buChar char=" "/>
            </a:pPr>
            <a:r>
              <a:rPr lang="hr-HR"/>
              <a:t>The term Established Research Manager refers to research managers with 5 to 8 years (full-time equivalent) experience in their research management activity whilst demonstrating competencies for the successful performance in the role.</a:t>
            </a:r>
            <a:endParaRPr/>
          </a:p>
          <a:p>
            <a:pPr marL="91440" lvl="0" indent="-127000" algn="l" rtl="0">
              <a:lnSpc>
                <a:spcPct val="90000"/>
              </a:lnSpc>
              <a:spcBef>
                <a:spcPts val="1400"/>
              </a:spcBef>
              <a:spcAft>
                <a:spcPts val="0"/>
              </a:spcAft>
              <a:buSzPts val="2000"/>
              <a:buChar char=" "/>
            </a:pPr>
            <a:r>
              <a:rPr lang="hr-HR"/>
              <a:t> </a:t>
            </a:r>
            <a:endParaRPr/>
          </a:p>
          <a:p>
            <a:pPr marL="91440" lvl="0" indent="-127000" algn="l" rtl="0">
              <a:lnSpc>
                <a:spcPct val="90000"/>
              </a:lnSpc>
              <a:spcBef>
                <a:spcPts val="1400"/>
              </a:spcBef>
              <a:spcAft>
                <a:spcPts val="0"/>
              </a:spcAft>
              <a:buSzPts val="2000"/>
              <a:buChar char=" "/>
            </a:pPr>
            <a:r>
              <a:rPr lang="hr-HR" b="1"/>
              <a:t>Senior Research Manager (RM 4)</a:t>
            </a:r>
            <a:endParaRPr/>
          </a:p>
          <a:p>
            <a:pPr marL="91440" lvl="0" indent="-127000" algn="l" rtl="0">
              <a:lnSpc>
                <a:spcPct val="90000"/>
              </a:lnSpc>
              <a:spcBef>
                <a:spcPts val="1400"/>
              </a:spcBef>
              <a:spcAft>
                <a:spcPts val="0"/>
              </a:spcAft>
              <a:buSzPts val="2000"/>
              <a:buChar char=" "/>
            </a:pPr>
            <a:r>
              <a:rPr lang="hr-HR"/>
              <a:t>The term Senior Research Manager refers to research managers with greater than 8 years (full- time equivalent) experience in their research management activity whilst demonstrating the competencies for successful performance in the role.</a:t>
            </a: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6"/>
          <p:cNvSpPr txBox="1">
            <a:spLocks noGrp="1"/>
          </p:cNvSpPr>
          <p:nvPr>
            <p:ph type="title"/>
          </p:nvPr>
        </p:nvSpPr>
        <p:spPr>
          <a:xfrm>
            <a:off x="1097280" y="286603"/>
            <a:ext cx="10058400" cy="1450757"/>
          </a:xfrm>
          <a:prstGeom prst="rect">
            <a:avLst/>
          </a:prstGeom>
          <a:solidFill>
            <a:srgbClr val="FBE6CC"/>
          </a:solid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000"/>
              <a:buFont typeface="Calibri"/>
              <a:buNone/>
            </a:pPr>
            <a:r>
              <a:rPr lang="hr-HR" sz="4000" b="1"/>
              <a:t>CARDEA – DEFINICIJA ZNANSTVENOG MENADŽERA</a:t>
            </a:r>
            <a:endParaRPr sz="4000" b="1"/>
          </a:p>
        </p:txBody>
      </p:sp>
      <p:sp>
        <p:nvSpPr>
          <p:cNvPr id="232" name="Google Shape;232;p16"/>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000"/>
              <a:buNone/>
            </a:pPr>
            <a:endParaRPr b="1"/>
          </a:p>
          <a:p>
            <a:pPr marL="91440" lvl="0" indent="-127000" algn="l" rtl="0">
              <a:lnSpc>
                <a:spcPct val="90000"/>
              </a:lnSpc>
              <a:spcBef>
                <a:spcPts val="1400"/>
              </a:spcBef>
              <a:spcAft>
                <a:spcPts val="0"/>
              </a:spcAft>
              <a:buSzPts val="2000"/>
              <a:buChar char=" "/>
            </a:pPr>
            <a:r>
              <a:rPr lang="hr-HR" b="1"/>
              <a:t>CARDEA definition of Research Manager</a:t>
            </a:r>
            <a:r>
              <a:rPr lang="hr-HR"/>
              <a:t>: </a:t>
            </a:r>
            <a:endParaRPr/>
          </a:p>
          <a:p>
            <a:pPr marL="91440" lvl="0" indent="-127000" algn="l" rtl="0">
              <a:lnSpc>
                <a:spcPct val="90000"/>
              </a:lnSpc>
              <a:spcBef>
                <a:spcPts val="1400"/>
              </a:spcBef>
              <a:spcAft>
                <a:spcPts val="0"/>
              </a:spcAft>
              <a:buSzPts val="2000"/>
              <a:buChar char=" "/>
            </a:pPr>
            <a:r>
              <a:rPr lang="hr-HR"/>
              <a:t>Research Managers enable the performance of research in all its functions.</a:t>
            </a:r>
            <a:endParaRPr/>
          </a:p>
          <a:p>
            <a:pPr marL="91440" lvl="0" indent="-127000" algn="l" rtl="0">
              <a:lnSpc>
                <a:spcPct val="90000"/>
              </a:lnSpc>
              <a:spcBef>
                <a:spcPts val="1400"/>
              </a:spcBef>
              <a:spcAft>
                <a:spcPts val="0"/>
              </a:spcAft>
              <a:buSzPts val="2000"/>
              <a:buChar char=" "/>
            </a:pPr>
            <a:r>
              <a:rPr lang="hr-HR"/>
              <a:t>Research Managers hold specialized or generalist roles within the research ecosystem</a:t>
            </a:r>
            <a:endParaRPr/>
          </a:p>
        </p:txBody>
      </p:sp>
      <p:pic>
        <p:nvPicPr>
          <p:cNvPr id="233" name="Google Shape;233;p16" descr="Chart, sunburst chart  Description automatically generated"/>
          <p:cNvPicPr preferRelativeResize="0">
            <a:picLocks noGrp="1"/>
          </p:cNvPicPr>
          <p:nvPr>
            <p:ph type="body" idx="2"/>
          </p:nvPr>
        </p:nvPicPr>
        <p:blipFill rotWithShape="1">
          <a:blip r:embed="rId3">
            <a:alphaModFix/>
          </a:blip>
          <a:srcRect/>
          <a:stretch/>
        </p:blipFill>
        <p:spPr>
          <a:xfrm>
            <a:off x="6218238" y="1642370"/>
            <a:ext cx="5973762" cy="4341180"/>
          </a:xfrm>
          <a:prstGeom prst="rect">
            <a:avLst/>
          </a:prstGeom>
          <a:noFill/>
          <a:ln>
            <a:noFill/>
          </a:ln>
        </p:spPr>
      </p:pic>
      <p:pic>
        <p:nvPicPr>
          <p:cNvPr id="234" name="Google Shape;234;p16" descr="Logo, company name&#10;&#10;Description automatically generated"/>
          <p:cNvPicPr preferRelativeResize="0"/>
          <p:nvPr/>
        </p:nvPicPr>
        <p:blipFill rotWithShape="1">
          <a:blip r:embed="rId4">
            <a:alphaModFix/>
          </a:blip>
          <a:srcRect/>
          <a:stretch/>
        </p:blipFill>
        <p:spPr>
          <a:xfrm>
            <a:off x="9191784" y="332751"/>
            <a:ext cx="1963896" cy="126347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7"/>
          <p:cNvSpPr txBox="1">
            <a:spLocks noGrp="1"/>
          </p:cNvSpPr>
          <p:nvPr>
            <p:ph type="title"/>
          </p:nvPr>
        </p:nvSpPr>
        <p:spPr>
          <a:xfrm>
            <a:off x="465512" y="1571350"/>
            <a:ext cx="3192088" cy="1779527"/>
          </a:xfrm>
          <a:prstGeom prst="rect">
            <a:avLst/>
          </a:prstGeom>
          <a:gradFill>
            <a:gsLst>
              <a:gs pos="0">
                <a:srgbClr val="FFB184"/>
              </a:gs>
              <a:gs pos="50000">
                <a:srgbClr val="FFCEB4"/>
              </a:gs>
              <a:gs pos="100000">
                <a:srgbClr val="FFE6DB"/>
              </a:gs>
            </a:gsLst>
            <a:lin ang="2700000" scaled="0"/>
          </a:grad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3600"/>
              <a:buFont typeface="Calibri"/>
              <a:buNone/>
            </a:pPr>
            <a:r>
              <a:rPr lang="hr-HR" b="1"/>
              <a:t>2023/2024</a:t>
            </a:r>
            <a:br>
              <a:rPr lang="hr-HR" b="1"/>
            </a:br>
            <a:endParaRPr b="1"/>
          </a:p>
        </p:txBody>
      </p:sp>
      <p:sp>
        <p:nvSpPr>
          <p:cNvPr id="240" name="Google Shape;240;p17"/>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000"/>
              <a:buNone/>
            </a:pPr>
            <a:endParaRPr/>
          </a:p>
          <a:p>
            <a:pPr marL="91440" lvl="0" indent="-127000" algn="l" rtl="0">
              <a:lnSpc>
                <a:spcPct val="90000"/>
              </a:lnSpc>
              <a:spcBef>
                <a:spcPts val="1400"/>
              </a:spcBef>
              <a:spcAft>
                <a:spcPts val="0"/>
              </a:spcAft>
              <a:buSzPts val="2000"/>
              <a:buChar char=" "/>
            </a:pPr>
            <a:r>
              <a:rPr lang="hr-HR"/>
              <a:t> Sveučilište u Puli je nositelj radnog paketa  - razvoj </a:t>
            </a:r>
            <a:r>
              <a:rPr lang="hr-HR" b="1" i="1"/>
              <a:t>Research     </a:t>
            </a:r>
            <a:endParaRPr/>
          </a:p>
          <a:p>
            <a:pPr marL="91440" lvl="0" indent="-127000" algn="l" rtl="0">
              <a:lnSpc>
                <a:spcPct val="90000"/>
              </a:lnSpc>
              <a:spcBef>
                <a:spcPts val="1400"/>
              </a:spcBef>
              <a:spcAft>
                <a:spcPts val="0"/>
              </a:spcAft>
              <a:buSzPts val="2000"/>
              <a:buChar char=" "/>
            </a:pPr>
            <a:r>
              <a:rPr lang="hr-HR" b="1" i="1"/>
              <a:t> Management HUB-a </a:t>
            </a:r>
            <a:endParaRPr/>
          </a:p>
          <a:p>
            <a:pPr marL="91440" lvl="0" indent="-127000" algn="l" rtl="0">
              <a:lnSpc>
                <a:spcPct val="90000"/>
              </a:lnSpc>
              <a:spcBef>
                <a:spcPts val="1400"/>
              </a:spcBef>
              <a:spcAft>
                <a:spcPts val="0"/>
              </a:spcAft>
              <a:buSzPts val="2000"/>
              <a:buChar char=" "/>
            </a:pPr>
            <a:r>
              <a:rPr lang="hr-HR"/>
              <a:t> Korak 1: Internet sučelje</a:t>
            </a:r>
            <a:endParaRPr/>
          </a:p>
          <a:p>
            <a:pPr marL="91440" lvl="0" indent="-127000" algn="l" rtl="0">
              <a:lnSpc>
                <a:spcPct val="90000"/>
              </a:lnSpc>
              <a:spcBef>
                <a:spcPts val="1400"/>
              </a:spcBef>
              <a:spcAft>
                <a:spcPts val="0"/>
              </a:spcAft>
              <a:buSzPts val="2000"/>
              <a:buChar char=" "/>
            </a:pPr>
            <a:r>
              <a:rPr lang="hr-HR"/>
              <a:t> Korak 2: komunikacija sa okruženjem, povratne informacije</a:t>
            </a:r>
            <a:endParaRPr/>
          </a:p>
          <a:p>
            <a:pPr marL="91440" lvl="0" indent="-127000" algn="l" rtl="0">
              <a:lnSpc>
                <a:spcPct val="90000"/>
              </a:lnSpc>
              <a:spcBef>
                <a:spcPts val="1400"/>
              </a:spcBef>
              <a:spcAft>
                <a:spcPts val="0"/>
              </a:spcAft>
              <a:buSzPts val="2000"/>
              <a:buChar char=" "/>
            </a:pPr>
            <a:r>
              <a:rPr lang="hr-HR"/>
              <a:t> Korak 3: </a:t>
            </a:r>
            <a:r>
              <a:rPr lang="hr-HR" i="1"/>
              <a:t>community of practise </a:t>
            </a:r>
            <a:endParaRPr/>
          </a:p>
          <a:p>
            <a:pPr marL="91440" lvl="0" indent="-127000" algn="l" rtl="0">
              <a:lnSpc>
                <a:spcPct val="90000"/>
              </a:lnSpc>
              <a:spcBef>
                <a:spcPts val="1400"/>
              </a:spcBef>
              <a:spcAft>
                <a:spcPts val="0"/>
              </a:spcAft>
              <a:buSzPts val="2000"/>
              <a:buChar char=" "/>
            </a:pPr>
            <a:r>
              <a:rPr lang="hr-HR" i="1"/>
              <a:t> Korak 4: Online akademija za znanstvene menadžere</a:t>
            </a:r>
            <a:endParaRPr i="1"/>
          </a:p>
        </p:txBody>
      </p:sp>
      <p:pic>
        <p:nvPicPr>
          <p:cNvPr id="241" name="Google Shape;241;p17" descr="Logo, company name&#10;&#10;Description automatically generated"/>
          <p:cNvPicPr preferRelativeResize="0"/>
          <p:nvPr/>
        </p:nvPicPr>
        <p:blipFill rotWithShape="1">
          <a:blip r:embed="rId3">
            <a:alphaModFix/>
          </a:blip>
          <a:srcRect/>
          <a:stretch/>
        </p:blipFill>
        <p:spPr>
          <a:xfrm>
            <a:off x="8881760" y="4683829"/>
            <a:ext cx="2242405" cy="1442651"/>
          </a:xfrm>
          <a:prstGeom prst="rect">
            <a:avLst/>
          </a:prstGeom>
          <a:solidFill>
            <a:srgbClr val="FBE6CC"/>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8"/>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3600"/>
              <a:buFont typeface="Calibri"/>
              <a:buNone/>
            </a:pPr>
            <a:r>
              <a:rPr lang="hr-HR"/>
              <a:t>ZA KRAJ???</a:t>
            </a:r>
            <a:endParaRPr/>
          </a:p>
        </p:txBody>
      </p:sp>
      <p:sp>
        <p:nvSpPr>
          <p:cNvPr id="248" name="Google Shape;248;p18"/>
          <p:cNvSpPr txBox="1">
            <a:spLocks noGrp="1"/>
          </p:cNvSpPr>
          <p:nvPr>
            <p:ph type="body" idx="1"/>
          </p:nvPr>
        </p:nvSpPr>
        <p:spPr>
          <a:xfrm>
            <a:off x="4800599" y="731520"/>
            <a:ext cx="6871447" cy="5257800"/>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000"/>
              <a:buNone/>
            </a:pPr>
            <a:endParaRPr/>
          </a:p>
          <a:p>
            <a:pPr marL="91440" lvl="0" indent="-127000" algn="l" rtl="0">
              <a:lnSpc>
                <a:spcPct val="90000"/>
              </a:lnSpc>
              <a:spcBef>
                <a:spcPts val="1400"/>
              </a:spcBef>
              <a:spcAft>
                <a:spcPts val="0"/>
              </a:spcAft>
              <a:buSzPts val="2000"/>
              <a:buChar char=" "/>
            </a:pPr>
            <a:r>
              <a:rPr lang="hr-HR"/>
              <a:t>CARDEA projekt otvara vrata</a:t>
            </a:r>
            <a:endParaRPr/>
          </a:p>
          <a:p>
            <a:pPr marL="91440" lvl="0" indent="-127000" algn="l" rtl="0">
              <a:lnSpc>
                <a:spcPct val="90000"/>
              </a:lnSpc>
              <a:spcBef>
                <a:spcPts val="1400"/>
              </a:spcBef>
              <a:spcAft>
                <a:spcPts val="0"/>
              </a:spcAft>
              <a:buSzPts val="2000"/>
              <a:buChar char=" "/>
            </a:pPr>
            <a:r>
              <a:rPr lang="hr-HR"/>
              <a:t>kroz daljnju suradnju sa sličnim projektom </a:t>
            </a:r>
            <a:endParaRPr/>
          </a:p>
          <a:p>
            <a:pPr marL="91440" lvl="0" indent="-127000" algn="l" rtl="0">
              <a:lnSpc>
                <a:spcPct val="90000"/>
              </a:lnSpc>
              <a:spcBef>
                <a:spcPts val="1400"/>
              </a:spcBef>
              <a:spcAft>
                <a:spcPts val="0"/>
              </a:spcAft>
              <a:buSzPts val="2000"/>
              <a:buChar char=" "/>
            </a:pPr>
            <a:r>
              <a:rPr lang="hr-HR"/>
              <a:t>Link: </a:t>
            </a:r>
            <a:r>
              <a:rPr lang="hr-HR" u="sng">
                <a:solidFill>
                  <a:schemeClr val="hlink"/>
                </a:solidFill>
                <a:hlinkClick r:id="rId3"/>
              </a:rPr>
              <a:t>https://www.rmroadmap.eu/</a:t>
            </a: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hr-HR"/>
              <a:t>CARDEA partner iz Grčke  - iskusan EURAXESS član, poveznica za dublju suradnju i uključivanje u EURAXESS projekte – u tijeku</a:t>
            </a:r>
            <a:endParaRPr/>
          </a:p>
          <a:p>
            <a:pPr marL="91440" lvl="0" indent="0" algn="l" rtl="0">
              <a:lnSpc>
                <a:spcPct val="90000"/>
              </a:lnSpc>
              <a:spcBef>
                <a:spcPts val="1400"/>
              </a:spcBef>
              <a:spcAft>
                <a:spcPts val="0"/>
              </a:spcAft>
              <a:buSzPts val="2000"/>
              <a:buNone/>
            </a:pPr>
            <a:endParaRPr/>
          </a:p>
        </p:txBody>
      </p:sp>
      <p:sp>
        <p:nvSpPr>
          <p:cNvPr id="249" name="Google Shape;249;p18"/>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500"/>
              <a:buNone/>
            </a:pPr>
            <a:endParaRPr/>
          </a:p>
          <a:p>
            <a:pPr marL="0" lvl="0" indent="0" algn="l" rtl="0">
              <a:lnSpc>
                <a:spcPct val="90000"/>
              </a:lnSpc>
              <a:spcBef>
                <a:spcPts val="1400"/>
              </a:spcBef>
              <a:spcAft>
                <a:spcPts val="0"/>
              </a:spcAft>
              <a:buSzPts val="2400"/>
              <a:buNone/>
            </a:pPr>
            <a:r>
              <a:rPr lang="hr-HR" sz="2400" b="1"/>
              <a:t>SURADNJA</a:t>
            </a:r>
            <a:endParaRPr/>
          </a:p>
          <a:p>
            <a:pPr marL="0" lvl="0" indent="0" algn="l" rtl="0">
              <a:lnSpc>
                <a:spcPct val="90000"/>
              </a:lnSpc>
              <a:spcBef>
                <a:spcPts val="1400"/>
              </a:spcBef>
              <a:spcAft>
                <a:spcPts val="0"/>
              </a:spcAft>
              <a:buSzPts val="2400"/>
              <a:buNone/>
            </a:pPr>
            <a:r>
              <a:rPr lang="hr-HR" sz="2400" b="1"/>
              <a:t>SURADNJA </a:t>
            </a:r>
            <a:endParaRPr/>
          </a:p>
          <a:p>
            <a:pPr marL="0" lvl="0" indent="0" algn="l" rtl="0">
              <a:lnSpc>
                <a:spcPct val="90000"/>
              </a:lnSpc>
              <a:spcBef>
                <a:spcPts val="1400"/>
              </a:spcBef>
              <a:spcAft>
                <a:spcPts val="0"/>
              </a:spcAft>
              <a:buSzPts val="2400"/>
              <a:buNone/>
            </a:pPr>
            <a:r>
              <a:rPr lang="hr-HR" sz="2400" b="1"/>
              <a:t>SURADNJA</a:t>
            </a:r>
            <a:endParaRPr sz="2400" b="1"/>
          </a:p>
        </p:txBody>
      </p:sp>
      <p:sp>
        <p:nvSpPr>
          <p:cNvPr id="250" name="Google Shape;250;p18"/>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hr-HR"/>
              <a:t>17.11.2023.</a:t>
            </a:r>
            <a:endParaRPr/>
          </a:p>
        </p:txBody>
      </p:sp>
      <p:pic>
        <p:nvPicPr>
          <p:cNvPr id="251" name="Google Shape;251;p18"/>
          <p:cNvPicPr preferRelativeResize="0"/>
          <p:nvPr/>
        </p:nvPicPr>
        <p:blipFill rotWithShape="1">
          <a:blip r:embed="rId4">
            <a:alphaModFix/>
          </a:blip>
          <a:srcRect/>
          <a:stretch/>
        </p:blipFill>
        <p:spPr>
          <a:xfrm>
            <a:off x="9588265" y="1017603"/>
            <a:ext cx="1688689" cy="1806614"/>
          </a:xfrm>
          <a:prstGeom prst="rect">
            <a:avLst/>
          </a:prstGeom>
          <a:noFill/>
          <a:ln>
            <a:noFill/>
          </a:ln>
        </p:spPr>
      </p:pic>
      <p:pic>
        <p:nvPicPr>
          <p:cNvPr id="252" name="Google Shape;252;p18"/>
          <p:cNvPicPr preferRelativeResize="0"/>
          <p:nvPr/>
        </p:nvPicPr>
        <p:blipFill rotWithShape="1">
          <a:blip r:embed="rId5">
            <a:alphaModFix/>
          </a:blip>
          <a:srcRect/>
          <a:stretch/>
        </p:blipFill>
        <p:spPr>
          <a:xfrm>
            <a:off x="5764708" y="4148852"/>
            <a:ext cx="4667901" cy="9335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457200" y="594359"/>
            <a:ext cx="3200400" cy="333218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3600"/>
              <a:buFont typeface="Calibri"/>
              <a:buNone/>
            </a:pPr>
            <a:r>
              <a:rPr lang="hr-HR" b="1"/>
              <a:t>URED ZA PARTNERSTVO I PROJEKTE </a:t>
            </a:r>
            <a:endParaRPr b="1"/>
          </a:p>
        </p:txBody>
      </p:sp>
      <p:pic>
        <p:nvPicPr>
          <p:cNvPr id="115" name="Google Shape;115;p2"/>
          <p:cNvPicPr preferRelativeResize="0">
            <a:picLocks noGrp="1"/>
          </p:cNvPicPr>
          <p:nvPr>
            <p:ph type="body" idx="1"/>
          </p:nvPr>
        </p:nvPicPr>
        <p:blipFill rotWithShape="1">
          <a:blip r:embed="rId3">
            <a:alphaModFix/>
          </a:blip>
          <a:srcRect/>
          <a:stretch/>
        </p:blipFill>
        <p:spPr>
          <a:xfrm>
            <a:off x="6036508" y="731837"/>
            <a:ext cx="4554552" cy="59553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62144" y="594359"/>
            <a:ext cx="3959440" cy="2331721"/>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3600"/>
              <a:buFont typeface="Calibri"/>
              <a:buNone/>
            </a:pPr>
            <a:br>
              <a:rPr lang="hr-HR"/>
            </a:br>
            <a:r>
              <a:rPr lang="hr-HR" b="1"/>
              <a:t>TRI STUPA RAZVOJA </a:t>
            </a:r>
            <a:r>
              <a:rPr lang="hr-HR" sz="3200" b="1"/>
              <a:t>INTERNACIONALIZACIJE</a:t>
            </a:r>
            <a:endParaRPr sz="3200" b="1"/>
          </a:p>
        </p:txBody>
      </p:sp>
      <p:sp>
        <p:nvSpPr>
          <p:cNvPr id="122" name="Google Shape;122;p3"/>
          <p:cNvSpPr txBox="1">
            <a:spLocks noGrp="1"/>
          </p:cNvSpPr>
          <p:nvPr>
            <p:ph type="body" idx="1"/>
          </p:nvPr>
        </p:nvSpPr>
        <p:spPr>
          <a:xfrm>
            <a:off x="4800600" y="170329"/>
            <a:ext cx="6492240" cy="5818991"/>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400"/>
              <a:buNone/>
            </a:pPr>
            <a:r>
              <a:rPr lang="hr-HR" sz="2400"/>
              <a:t>  </a:t>
            </a:r>
            <a:endParaRPr/>
          </a:p>
          <a:p>
            <a:pPr marL="0" lvl="0" indent="0" algn="l" rtl="0">
              <a:lnSpc>
                <a:spcPct val="90000"/>
              </a:lnSpc>
              <a:spcBef>
                <a:spcPts val="1400"/>
              </a:spcBef>
              <a:spcAft>
                <a:spcPts val="0"/>
              </a:spcAft>
              <a:buSzPts val="2400"/>
              <a:buNone/>
            </a:pPr>
            <a:r>
              <a:rPr lang="hr-HR" sz="2400"/>
              <a:t>1. MEĐUNARODNA PARTNERSTVA</a:t>
            </a:r>
            <a:endParaRPr/>
          </a:p>
          <a:p>
            <a:pPr marL="0" lvl="0" indent="0" algn="l" rtl="0">
              <a:lnSpc>
                <a:spcPct val="90000"/>
              </a:lnSpc>
              <a:spcBef>
                <a:spcPts val="1400"/>
              </a:spcBef>
              <a:spcAft>
                <a:spcPts val="0"/>
              </a:spcAft>
              <a:buSzPts val="2400"/>
              <a:buNone/>
            </a:pPr>
            <a:r>
              <a:rPr lang="hr-HR" sz="2400"/>
              <a:t>2. MOBILNOSTI STUDENATA I OSOBLJA</a:t>
            </a:r>
            <a:endParaRPr/>
          </a:p>
          <a:p>
            <a:pPr marL="0" lvl="0" indent="0" algn="l" rtl="0">
              <a:lnSpc>
                <a:spcPct val="90000"/>
              </a:lnSpc>
              <a:spcBef>
                <a:spcPts val="1400"/>
              </a:spcBef>
              <a:spcAft>
                <a:spcPts val="0"/>
              </a:spcAft>
              <a:buSzPts val="2400"/>
              <a:buNone/>
            </a:pPr>
            <a:r>
              <a:rPr lang="hr-HR" sz="2400"/>
              <a:t>3. MEĐUNARODNI PROJEKTI</a:t>
            </a: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p:txBody>
      </p:sp>
      <p:sp>
        <p:nvSpPr>
          <p:cNvPr id="123" name="Google Shape;123;p3"/>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endParaRPr sz="2400" i="1"/>
          </a:p>
          <a:p>
            <a:pPr marL="0" lvl="0" indent="0" algn="ctr" rtl="0">
              <a:lnSpc>
                <a:spcPct val="90000"/>
              </a:lnSpc>
              <a:spcBef>
                <a:spcPts val="1400"/>
              </a:spcBef>
              <a:spcAft>
                <a:spcPts val="0"/>
              </a:spcAft>
              <a:buSzPts val="2400"/>
              <a:buNone/>
            </a:pPr>
            <a:r>
              <a:rPr lang="hr-HR" sz="2400" i="1"/>
              <a:t>Razvoj usmjeren na europski geografski i administrativni prostor</a:t>
            </a:r>
            <a:endParaRPr sz="2400" i="1"/>
          </a:p>
        </p:txBody>
      </p:sp>
      <p:pic>
        <p:nvPicPr>
          <p:cNvPr id="124" name="Google Shape;124;p3"/>
          <p:cNvPicPr preferRelativeResize="0"/>
          <p:nvPr/>
        </p:nvPicPr>
        <p:blipFill rotWithShape="1">
          <a:blip r:embed="rId3">
            <a:alphaModFix/>
          </a:blip>
          <a:srcRect/>
          <a:stretch/>
        </p:blipFill>
        <p:spPr>
          <a:xfrm>
            <a:off x="4800600" y="3092763"/>
            <a:ext cx="6304801" cy="3432949"/>
          </a:xfrm>
          <a:prstGeom prst="rect">
            <a:avLst/>
          </a:prstGeom>
          <a:noFill/>
          <a:ln>
            <a:noFill/>
          </a:ln>
        </p:spPr>
      </p:pic>
      <p:pic>
        <p:nvPicPr>
          <p:cNvPr id="125" name="Google Shape;125;p3"/>
          <p:cNvPicPr preferRelativeResize="0"/>
          <p:nvPr/>
        </p:nvPicPr>
        <p:blipFill rotWithShape="1">
          <a:blip r:embed="rId4">
            <a:alphaModFix/>
          </a:blip>
          <a:srcRect/>
          <a:stretch/>
        </p:blipFill>
        <p:spPr>
          <a:xfrm>
            <a:off x="9793667" y="349623"/>
            <a:ext cx="1311734" cy="23935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1017037" y="506028"/>
            <a:ext cx="5617029" cy="1932372"/>
          </a:xfrm>
          <a:prstGeom prst="rect">
            <a:avLst/>
          </a:prstGeom>
          <a:solidFill>
            <a:srgbClr val="F4B469"/>
          </a:solid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000"/>
              <a:buFont typeface="Calibri"/>
              <a:buNone/>
            </a:pPr>
            <a:r>
              <a:rPr lang="hr-HR" sz="4000" b="1"/>
              <a:t>MEĐUNARODNI PROJEKTI</a:t>
            </a:r>
            <a:endParaRPr sz="4000" b="1"/>
          </a:p>
        </p:txBody>
      </p:sp>
      <p:sp>
        <p:nvSpPr>
          <p:cNvPr id="132" name="Google Shape;132;p4"/>
          <p:cNvSpPr txBox="1">
            <a:spLocks noGrp="1"/>
          </p:cNvSpPr>
          <p:nvPr>
            <p:ph type="body" idx="1"/>
          </p:nvPr>
        </p:nvSpPr>
        <p:spPr>
          <a:xfrm>
            <a:off x="1090320" y="2967318"/>
            <a:ext cx="10412704" cy="3890681"/>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hr-HR"/>
              <a:t>Erasmus + Program (KA2  aktivnosti, uloga koordinatora i partnera)</a:t>
            </a:r>
            <a:endParaRPr/>
          </a:p>
          <a:p>
            <a:pPr marL="0" lvl="0" indent="0" algn="l" rtl="0">
              <a:lnSpc>
                <a:spcPct val="90000"/>
              </a:lnSpc>
              <a:spcBef>
                <a:spcPts val="1400"/>
              </a:spcBef>
              <a:spcAft>
                <a:spcPts val="0"/>
              </a:spcAft>
              <a:buSzPts val="2000"/>
              <a:buNone/>
            </a:pPr>
            <a:r>
              <a:rPr lang="hr-HR"/>
              <a:t>Horizon Europe (uloga partnera)</a:t>
            </a:r>
            <a:endParaRPr/>
          </a:p>
          <a:p>
            <a:pPr marL="0" lvl="0" indent="0" algn="l" rtl="0">
              <a:lnSpc>
                <a:spcPct val="90000"/>
              </a:lnSpc>
              <a:spcBef>
                <a:spcPts val="1400"/>
              </a:spcBef>
              <a:spcAft>
                <a:spcPts val="0"/>
              </a:spcAft>
              <a:buSzPts val="2000"/>
              <a:buNone/>
            </a:pPr>
            <a:r>
              <a:rPr lang="hr-HR"/>
              <a:t>EURAXESS</a:t>
            </a: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p:txBody>
      </p:sp>
      <p:pic>
        <p:nvPicPr>
          <p:cNvPr id="133" name="Google Shape;133;p4"/>
          <p:cNvPicPr preferRelativeResize="0"/>
          <p:nvPr/>
        </p:nvPicPr>
        <p:blipFill rotWithShape="1">
          <a:blip r:embed="rId3">
            <a:alphaModFix/>
          </a:blip>
          <a:srcRect/>
          <a:stretch/>
        </p:blipFill>
        <p:spPr>
          <a:xfrm>
            <a:off x="1090320" y="613606"/>
            <a:ext cx="1168786" cy="1134070"/>
          </a:xfrm>
          <a:prstGeom prst="rect">
            <a:avLst/>
          </a:prstGeom>
          <a:noFill/>
          <a:ln>
            <a:noFill/>
          </a:ln>
        </p:spPr>
      </p:pic>
      <p:pic>
        <p:nvPicPr>
          <p:cNvPr id="134" name="Google Shape;134;p4"/>
          <p:cNvPicPr preferRelativeResize="0"/>
          <p:nvPr/>
        </p:nvPicPr>
        <p:blipFill rotWithShape="1">
          <a:blip r:embed="rId4">
            <a:alphaModFix/>
          </a:blip>
          <a:srcRect/>
          <a:stretch/>
        </p:blipFill>
        <p:spPr>
          <a:xfrm>
            <a:off x="7333128" y="482122"/>
            <a:ext cx="3065931" cy="2043954"/>
          </a:xfrm>
          <a:prstGeom prst="rect">
            <a:avLst/>
          </a:prstGeom>
          <a:noFill/>
          <a:ln>
            <a:noFill/>
          </a:ln>
        </p:spPr>
      </p:pic>
      <p:pic>
        <p:nvPicPr>
          <p:cNvPr id="135" name="Google Shape;135;p4"/>
          <p:cNvPicPr preferRelativeResize="0"/>
          <p:nvPr/>
        </p:nvPicPr>
        <p:blipFill rotWithShape="1">
          <a:blip r:embed="rId5">
            <a:alphaModFix/>
          </a:blip>
          <a:srcRect/>
          <a:stretch/>
        </p:blipFill>
        <p:spPr>
          <a:xfrm>
            <a:off x="10068090" y="3632584"/>
            <a:ext cx="1648055" cy="2276793"/>
          </a:xfrm>
          <a:prstGeom prst="rect">
            <a:avLst/>
          </a:prstGeom>
          <a:noFill/>
          <a:ln>
            <a:noFill/>
          </a:ln>
        </p:spPr>
      </p:pic>
      <p:pic>
        <p:nvPicPr>
          <p:cNvPr id="136" name="Google Shape;136;p4"/>
          <p:cNvPicPr preferRelativeResize="0"/>
          <p:nvPr/>
        </p:nvPicPr>
        <p:blipFill rotWithShape="1">
          <a:blip r:embed="rId6">
            <a:alphaModFix/>
          </a:blip>
          <a:srcRect/>
          <a:stretch/>
        </p:blipFill>
        <p:spPr>
          <a:xfrm>
            <a:off x="6634066" y="3574822"/>
            <a:ext cx="2867425" cy="1038370"/>
          </a:xfrm>
          <a:prstGeom prst="rect">
            <a:avLst/>
          </a:prstGeom>
          <a:noFill/>
          <a:ln>
            <a:noFill/>
          </a:ln>
        </p:spPr>
      </p:pic>
      <p:pic>
        <p:nvPicPr>
          <p:cNvPr id="137" name="Google Shape;137;p4"/>
          <p:cNvPicPr preferRelativeResize="0"/>
          <p:nvPr/>
        </p:nvPicPr>
        <p:blipFill rotWithShape="1">
          <a:blip r:embed="rId7">
            <a:alphaModFix/>
          </a:blip>
          <a:srcRect/>
          <a:stretch/>
        </p:blipFill>
        <p:spPr>
          <a:xfrm>
            <a:off x="688977" y="4613192"/>
            <a:ext cx="2134906" cy="1462806"/>
          </a:xfrm>
          <a:prstGeom prst="rect">
            <a:avLst/>
          </a:prstGeom>
          <a:noFill/>
          <a:ln>
            <a:noFill/>
          </a:ln>
        </p:spPr>
      </p:pic>
      <p:pic>
        <p:nvPicPr>
          <p:cNvPr id="138" name="Google Shape;138;p4"/>
          <p:cNvPicPr preferRelativeResize="0"/>
          <p:nvPr/>
        </p:nvPicPr>
        <p:blipFill rotWithShape="1">
          <a:blip r:embed="rId8">
            <a:alphaModFix/>
          </a:blip>
          <a:srcRect/>
          <a:stretch/>
        </p:blipFill>
        <p:spPr>
          <a:xfrm>
            <a:off x="3225225" y="3792226"/>
            <a:ext cx="2460571" cy="978753"/>
          </a:xfrm>
          <a:prstGeom prst="rect">
            <a:avLst/>
          </a:prstGeom>
          <a:noFill/>
          <a:ln>
            <a:noFill/>
          </a:ln>
        </p:spPr>
      </p:pic>
      <p:pic>
        <p:nvPicPr>
          <p:cNvPr id="139" name="Google Shape;139;p4"/>
          <p:cNvPicPr preferRelativeResize="0"/>
          <p:nvPr/>
        </p:nvPicPr>
        <p:blipFill rotWithShape="1">
          <a:blip r:embed="rId9">
            <a:alphaModFix/>
          </a:blip>
          <a:srcRect/>
          <a:stretch/>
        </p:blipFill>
        <p:spPr>
          <a:xfrm>
            <a:off x="6421228" y="4770980"/>
            <a:ext cx="3334641" cy="1364022"/>
          </a:xfrm>
          <a:prstGeom prst="rect">
            <a:avLst/>
          </a:prstGeom>
          <a:noFill/>
          <a:ln>
            <a:noFill/>
          </a:ln>
        </p:spPr>
      </p:pic>
      <p:pic>
        <p:nvPicPr>
          <p:cNvPr id="140" name="Google Shape;140;p4"/>
          <p:cNvPicPr preferRelativeResize="0"/>
          <p:nvPr/>
        </p:nvPicPr>
        <p:blipFill rotWithShape="1">
          <a:blip r:embed="rId10">
            <a:alphaModFix/>
          </a:blip>
          <a:srcRect/>
          <a:stretch/>
        </p:blipFill>
        <p:spPr>
          <a:xfrm>
            <a:off x="3847991" y="4907327"/>
            <a:ext cx="1549129" cy="12604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FFFFFF"/>
              </a:buClr>
              <a:buSzPts val="4000"/>
              <a:buFont typeface="Calibri"/>
              <a:buNone/>
            </a:pPr>
            <a:r>
              <a:rPr lang="hr-HR" sz="4000"/>
              <a:t>OBZOR EUROPA</a:t>
            </a:r>
            <a:endParaRPr sz="4000"/>
          </a:p>
        </p:txBody>
      </p:sp>
      <p:sp>
        <p:nvSpPr>
          <p:cNvPr id="147" name="Google Shape;147;p5"/>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500"/>
              <a:buNone/>
            </a:pPr>
            <a:endParaRPr/>
          </a:p>
          <a:p>
            <a:pPr marL="0" lvl="0" indent="0" algn="ctr" rtl="0">
              <a:lnSpc>
                <a:spcPct val="90000"/>
              </a:lnSpc>
              <a:spcBef>
                <a:spcPts val="1400"/>
              </a:spcBef>
              <a:spcAft>
                <a:spcPts val="0"/>
              </a:spcAft>
              <a:buSzPts val="2000"/>
              <a:buNone/>
            </a:pPr>
            <a:r>
              <a:rPr lang="hr-HR" sz="2000" i="1"/>
              <a:t>Prioritet internacionalizacije Sveučilišta</a:t>
            </a:r>
            <a:endParaRPr/>
          </a:p>
        </p:txBody>
      </p:sp>
      <p:sp>
        <p:nvSpPr>
          <p:cNvPr id="148" name="Google Shape;148;p5"/>
          <p:cNvSpPr txBox="1">
            <a:spLocks noGrp="1"/>
          </p:cNvSpPr>
          <p:nvPr>
            <p:ph type="body" idx="1"/>
          </p:nvPr>
        </p:nvSpPr>
        <p:spPr>
          <a:xfrm>
            <a:off x="4572000" y="248575"/>
            <a:ext cx="6720840" cy="5865354"/>
          </a:xfrm>
          <a:prstGeom prst="rect">
            <a:avLst/>
          </a:prstGeom>
          <a:noFill/>
          <a:ln w="9525" cap="flat" cmpd="sng">
            <a:solidFill>
              <a:schemeClr val="accent1"/>
            </a:solidFill>
            <a:prstDash val="solid"/>
            <a:round/>
            <a:headEnd type="none" w="sm" len="sm"/>
            <a:tailEnd type="none" w="sm" len="sm"/>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endParaRPr b="1"/>
          </a:p>
          <a:p>
            <a:pPr marL="0" lvl="0" indent="0" algn="ctr" rtl="0">
              <a:lnSpc>
                <a:spcPct val="90000"/>
              </a:lnSpc>
              <a:spcBef>
                <a:spcPts val="1400"/>
              </a:spcBef>
              <a:spcAft>
                <a:spcPts val="0"/>
              </a:spcAft>
              <a:buSzPts val="2000"/>
              <a:buNone/>
            </a:pPr>
            <a:r>
              <a:rPr lang="hr-HR" b="1"/>
              <a:t>  U PROVEDBI</a:t>
            </a:r>
            <a:endParaRPr/>
          </a:p>
          <a:p>
            <a:pPr marL="0" lvl="0" indent="0" algn="l" rtl="0">
              <a:lnSpc>
                <a:spcPct val="90000"/>
              </a:lnSpc>
              <a:spcBef>
                <a:spcPts val="1400"/>
              </a:spcBef>
              <a:spcAft>
                <a:spcPts val="0"/>
              </a:spcAft>
              <a:buSzPts val="2000"/>
              <a:buNone/>
            </a:pPr>
            <a:endParaRPr b="1"/>
          </a:p>
          <a:p>
            <a:pPr marL="0" lvl="0" indent="0" algn="l" rtl="0">
              <a:lnSpc>
                <a:spcPct val="90000"/>
              </a:lnSpc>
              <a:spcBef>
                <a:spcPts val="1400"/>
              </a:spcBef>
              <a:spcAft>
                <a:spcPts val="0"/>
              </a:spcAft>
              <a:buSzPts val="2000"/>
              <a:buNone/>
            </a:pPr>
            <a:r>
              <a:rPr lang="hr-HR" b="1"/>
              <a:t>CARDEA </a:t>
            </a:r>
            <a:r>
              <a:rPr lang="hr-HR"/>
              <a:t>– Profesionalizacija uloge znanstvenih menadžera na razini Europe</a:t>
            </a:r>
            <a:endParaRPr/>
          </a:p>
          <a:p>
            <a:pPr marL="0" lvl="0" indent="0" algn="l" rtl="0">
              <a:lnSpc>
                <a:spcPct val="90000"/>
              </a:lnSpc>
              <a:spcBef>
                <a:spcPts val="1400"/>
              </a:spcBef>
              <a:spcAft>
                <a:spcPts val="0"/>
              </a:spcAft>
              <a:buSzPts val="2000"/>
              <a:buNone/>
            </a:pPr>
            <a:r>
              <a:rPr lang="hr-HR"/>
              <a:t>Koordinator: University College Cork Ireland</a:t>
            </a:r>
            <a:endParaRPr/>
          </a:p>
          <a:p>
            <a:pPr marL="0" lvl="0" indent="0" algn="l" rtl="0">
              <a:lnSpc>
                <a:spcPct val="90000"/>
              </a:lnSpc>
              <a:spcBef>
                <a:spcPts val="1400"/>
              </a:spcBef>
              <a:spcAft>
                <a:spcPts val="0"/>
              </a:spcAft>
              <a:buSzPts val="2000"/>
              <a:buNone/>
            </a:pPr>
            <a:endParaRPr/>
          </a:p>
          <a:p>
            <a:pPr marL="0" lvl="0" indent="0" algn="l" rtl="0">
              <a:lnSpc>
                <a:spcPct val="90000"/>
              </a:lnSpc>
              <a:spcBef>
                <a:spcPts val="1400"/>
              </a:spcBef>
              <a:spcAft>
                <a:spcPts val="0"/>
              </a:spcAft>
              <a:buSzPts val="2000"/>
              <a:buNone/>
            </a:pPr>
            <a:endParaRPr b="1"/>
          </a:p>
          <a:p>
            <a:pPr marL="0" lvl="0" indent="0" algn="l" rtl="0">
              <a:lnSpc>
                <a:spcPct val="90000"/>
              </a:lnSpc>
              <a:spcBef>
                <a:spcPts val="1400"/>
              </a:spcBef>
              <a:spcAft>
                <a:spcPts val="0"/>
              </a:spcAft>
              <a:buSzPts val="2000"/>
              <a:buNone/>
            </a:pPr>
            <a:r>
              <a:rPr lang="hr-HR" b="1"/>
              <a:t>BLUE CONNECT </a:t>
            </a:r>
            <a:r>
              <a:rPr lang="hr-HR"/>
              <a:t>– Popularizacija znanosti – Noć istraživača zadnji petak u rujnu diljem Europe</a:t>
            </a:r>
            <a:endParaRPr/>
          </a:p>
          <a:p>
            <a:pPr marL="0" lvl="0" indent="0" algn="l" rtl="0">
              <a:lnSpc>
                <a:spcPct val="90000"/>
              </a:lnSpc>
              <a:spcBef>
                <a:spcPts val="1400"/>
              </a:spcBef>
              <a:spcAft>
                <a:spcPts val="0"/>
              </a:spcAft>
              <a:buSzPts val="2000"/>
              <a:buNone/>
            </a:pPr>
            <a:r>
              <a:rPr lang="hr-HR"/>
              <a:t>Koordinator: Sveučilište u Splitu</a:t>
            </a:r>
            <a:endParaRPr/>
          </a:p>
        </p:txBody>
      </p:sp>
      <p:pic>
        <p:nvPicPr>
          <p:cNvPr id="149" name="Google Shape;149;p5"/>
          <p:cNvPicPr preferRelativeResize="0"/>
          <p:nvPr/>
        </p:nvPicPr>
        <p:blipFill rotWithShape="1">
          <a:blip r:embed="rId3">
            <a:alphaModFix/>
          </a:blip>
          <a:srcRect/>
          <a:stretch/>
        </p:blipFill>
        <p:spPr>
          <a:xfrm>
            <a:off x="8281125" y="4262612"/>
            <a:ext cx="2494771" cy="1232753"/>
          </a:xfrm>
          <a:prstGeom prst="rect">
            <a:avLst/>
          </a:prstGeom>
          <a:noFill/>
          <a:ln>
            <a:noFill/>
          </a:ln>
        </p:spPr>
      </p:pic>
      <p:pic>
        <p:nvPicPr>
          <p:cNvPr id="150" name="Google Shape;150;p5" descr="Logo, company name&#10;&#10;Description automatically generated"/>
          <p:cNvPicPr preferRelativeResize="0"/>
          <p:nvPr/>
        </p:nvPicPr>
        <p:blipFill rotWithShape="1">
          <a:blip r:embed="rId4">
            <a:alphaModFix/>
          </a:blip>
          <a:srcRect/>
          <a:stretch/>
        </p:blipFill>
        <p:spPr>
          <a:xfrm>
            <a:off x="9108142" y="2374197"/>
            <a:ext cx="1973812" cy="12698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6"/>
          <p:cNvSpPr txBox="1">
            <a:spLocks noGrp="1"/>
          </p:cNvSpPr>
          <p:nvPr>
            <p:ph type="title"/>
          </p:nvPr>
        </p:nvSpPr>
        <p:spPr>
          <a:xfrm>
            <a:off x="1097280" y="286603"/>
            <a:ext cx="10058400" cy="1450757"/>
          </a:xfrm>
          <a:prstGeom prst="rect">
            <a:avLst/>
          </a:prstGeom>
          <a:solidFill>
            <a:srgbClr val="F7CD9C"/>
          </a:solid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000"/>
              <a:buFont typeface="Calibri"/>
              <a:buNone/>
            </a:pPr>
            <a:r>
              <a:rPr lang="hr-HR" sz="4000" i="1"/>
              <a:t>Vizija? Ideja? Razvoj i uključivanje u projekte?</a:t>
            </a:r>
            <a:endParaRPr/>
          </a:p>
        </p:txBody>
      </p:sp>
      <p:sp>
        <p:nvSpPr>
          <p:cNvPr id="156" name="Google Shape;156;p6"/>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endParaRPr/>
          </a:p>
          <a:p>
            <a:pPr marL="0" lvl="0" indent="0" algn="l" rtl="0">
              <a:lnSpc>
                <a:spcPct val="90000"/>
              </a:lnSpc>
              <a:spcBef>
                <a:spcPts val="1400"/>
              </a:spcBef>
              <a:spcAft>
                <a:spcPts val="0"/>
              </a:spcAft>
              <a:buSzPts val="2000"/>
              <a:buNone/>
            </a:pPr>
            <a:r>
              <a:rPr lang="hr-HR"/>
              <a:t> VIZIJA – planiranje vlastita razvoja unutar sustava (otvorenost prema nepoznatom)</a:t>
            </a:r>
            <a:endParaRPr/>
          </a:p>
          <a:p>
            <a:pPr marL="0" lvl="0" indent="0" algn="l" rtl="0">
              <a:lnSpc>
                <a:spcPct val="90000"/>
              </a:lnSpc>
              <a:spcBef>
                <a:spcPts val="1400"/>
              </a:spcBef>
              <a:spcAft>
                <a:spcPts val="0"/>
              </a:spcAft>
              <a:buSzPts val="2000"/>
              <a:buNone/>
            </a:pPr>
            <a:r>
              <a:rPr lang="hr-HR"/>
              <a:t> IDEJA – kako ju razviti izvan pisanog prijedloga</a:t>
            </a: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hr-HR"/>
              <a:t>RAZVOJ I UKLJUČIVANJE U PROJEKTNE CIKLUSE</a:t>
            </a:r>
            <a:endParaRPr/>
          </a:p>
          <a:p>
            <a:pPr marL="0" lvl="0" indent="0" algn="l" rtl="0">
              <a:lnSpc>
                <a:spcPct val="90000"/>
              </a:lnSpc>
              <a:spcBef>
                <a:spcPts val="1400"/>
              </a:spcBef>
              <a:spcAft>
                <a:spcPts val="0"/>
              </a:spcAft>
              <a:buSzPts val="2000"/>
              <a:buNone/>
            </a:pPr>
            <a:r>
              <a:rPr lang="hr-HR"/>
              <a:t> - Razvoj podrazumijeva mobilnost i umrežavanje s ustanovama izvan RH</a:t>
            </a:r>
            <a:endParaRPr/>
          </a:p>
          <a:p>
            <a:pPr marL="0" lvl="0" indent="0" algn="l" rtl="0">
              <a:lnSpc>
                <a:spcPct val="90000"/>
              </a:lnSpc>
              <a:spcBef>
                <a:spcPts val="1400"/>
              </a:spcBef>
              <a:spcAft>
                <a:spcPts val="0"/>
              </a:spcAft>
              <a:buSzPts val="2000"/>
              <a:buNone/>
            </a:pPr>
            <a:r>
              <a:rPr lang="hr-HR"/>
              <a:t> - Uključivanje podrazumijeva dugoročno održavanje kontakata sa partnerskim ustanovama</a:t>
            </a:r>
            <a:endParaRPr/>
          </a:p>
          <a:p>
            <a:pPr marL="0" lvl="0" indent="0" algn="l" rtl="0">
              <a:lnSpc>
                <a:spcPct val="90000"/>
              </a:lnSpc>
              <a:spcBef>
                <a:spcPts val="1400"/>
              </a:spcBef>
              <a:spcAft>
                <a:spcPts val="0"/>
              </a:spcAft>
              <a:buSzPts val="2000"/>
              <a:buNone/>
            </a:pPr>
            <a:r>
              <a:rPr lang="hr-HR"/>
              <a:t> - Zajedno učimo i stječemo iskustva (strah od nepoznatog)</a:t>
            </a:r>
            <a:endParaRPr/>
          </a:p>
        </p:txBody>
      </p:sp>
      <p:sp>
        <p:nvSpPr>
          <p:cNvPr id="157" name="Google Shape;157;p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hr-H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7"/>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p>
            <a:pPr marL="0" lvl="0" indent="0" algn="l" rtl="0">
              <a:lnSpc>
                <a:spcPct val="85000"/>
              </a:lnSpc>
              <a:spcBef>
                <a:spcPts val="0"/>
              </a:spcBef>
              <a:spcAft>
                <a:spcPts val="0"/>
              </a:spcAft>
              <a:buClr>
                <a:srgbClr val="FFFFFF"/>
              </a:buClr>
              <a:buSzPts val="2400"/>
              <a:buFont typeface="Calibri"/>
              <a:buNone/>
            </a:pPr>
            <a:r>
              <a:rPr lang="hr-HR" sz="2400"/>
              <a:t>Uključivanje u CARDEA projekt – prethodna iskustva kroz Euraxess kontakte</a:t>
            </a:r>
            <a:endParaRPr sz="2400"/>
          </a:p>
        </p:txBody>
      </p:sp>
      <p:sp>
        <p:nvSpPr>
          <p:cNvPr id="164" name="Google Shape;164;p7"/>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Autofit/>
          </a:bodyPr>
          <a:lstStyle/>
          <a:p>
            <a:pPr marL="0" lvl="0" indent="0" algn="l" rtl="0">
              <a:lnSpc>
                <a:spcPct val="90000"/>
              </a:lnSpc>
              <a:spcBef>
                <a:spcPts val="0"/>
              </a:spcBef>
              <a:spcAft>
                <a:spcPts val="0"/>
              </a:spcAft>
              <a:buSzPts val="2400"/>
              <a:buNone/>
            </a:pPr>
            <a:r>
              <a:rPr lang="hr-HR" sz="2400"/>
              <a:t>Uključivanje u Blue Connect projekt – prethodna poznanstva s Uredom za projekte koordinatora</a:t>
            </a:r>
            <a:endParaRPr sz="2400"/>
          </a:p>
        </p:txBody>
      </p:sp>
      <p:pic>
        <p:nvPicPr>
          <p:cNvPr id="165" name="Google Shape;165;p7"/>
          <p:cNvPicPr preferRelativeResize="0">
            <a:picLocks noGrp="1"/>
          </p:cNvPicPr>
          <p:nvPr>
            <p:ph type="pic" idx="2"/>
          </p:nvPr>
        </p:nvPicPr>
        <p:blipFill rotWithShape="1">
          <a:blip r:embed="rId3">
            <a:alphaModFix/>
          </a:blip>
          <a:srcRect t="2125" b="2124"/>
          <a:stretch/>
        </p:blipFill>
        <p:spPr>
          <a:xfrm>
            <a:off x="15" y="0"/>
            <a:ext cx="12191985" cy="4915076"/>
          </a:xfrm>
          <a:prstGeom prst="rect">
            <a:avLst/>
          </a:prstGeom>
          <a:blipFill rotWithShape="1">
            <a:blip r:embed="rId4">
              <a:alphaModFix/>
            </a:blip>
            <a:stretch>
              <a:fillRect/>
            </a:stretch>
          </a:blip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AB620D"/>
              </a:buClr>
              <a:buSzPts val="4000"/>
              <a:buFont typeface="Calibri"/>
              <a:buNone/>
            </a:pPr>
            <a:r>
              <a:rPr lang="hr-HR" sz="4000" b="1">
                <a:solidFill>
                  <a:srgbClr val="AB620D"/>
                </a:solidFill>
              </a:rPr>
              <a:t>CARDEA – PILOT PROJEKT</a:t>
            </a:r>
            <a:endParaRPr sz="4000" b="1">
              <a:solidFill>
                <a:srgbClr val="AB620D"/>
              </a:solidFill>
            </a:endParaRPr>
          </a:p>
        </p:txBody>
      </p:sp>
      <p:sp>
        <p:nvSpPr>
          <p:cNvPr id="171" name="Google Shape;171;p8"/>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000"/>
              <a:buNone/>
            </a:pPr>
            <a:endParaRPr/>
          </a:p>
          <a:p>
            <a:pPr marL="91440" lvl="0" indent="-127000" algn="l" rtl="0">
              <a:lnSpc>
                <a:spcPct val="90000"/>
              </a:lnSpc>
              <a:spcBef>
                <a:spcPts val="1400"/>
              </a:spcBef>
              <a:spcAft>
                <a:spcPts val="0"/>
              </a:spcAft>
              <a:buSzPts val="2000"/>
              <a:buChar char=" "/>
            </a:pPr>
            <a:r>
              <a:rPr lang="hr-HR"/>
              <a:t>Career </a:t>
            </a:r>
            <a:r>
              <a:rPr lang="hr-HR" b="1">
                <a:solidFill>
                  <a:srgbClr val="AB620D"/>
                </a:solidFill>
              </a:rPr>
              <a:t>Acknowledgement</a:t>
            </a:r>
            <a:r>
              <a:rPr lang="hr-HR"/>
              <a:t> for Research Managers </a:t>
            </a:r>
            <a:r>
              <a:rPr lang="hr-HR" b="1">
                <a:solidFill>
                  <a:srgbClr val="AB620D"/>
                </a:solidFill>
              </a:rPr>
              <a:t>Delivering</a:t>
            </a:r>
            <a:r>
              <a:rPr lang="hr-HR"/>
              <a:t> for the European Area</a:t>
            </a:r>
            <a:endParaRPr/>
          </a:p>
          <a:p>
            <a:pPr marL="0" lvl="0" indent="0" algn="l" rtl="0">
              <a:lnSpc>
                <a:spcPct val="90000"/>
              </a:lnSpc>
              <a:spcBef>
                <a:spcPts val="1400"/>
              </a:spcBef>
              <a:spcAft>
                <a:spcPts val="0"/>
              </a:spcAft>
              <a:buSzPts val="2000"/>
              <a:buNone/>
            </a:pPr>
            <a:r>
              <a:rPr lang="hr-HR"/>
              <a:t>  Prethodna suradnja s koordinatorom kroz </a:t>
            </a:r>
            <a:r>
              <a:rPr lang="hr-HR" i="1"/>
              <a:t>HR Excellence in Research</a:t>
            </a:r>
            <a:r>
              <a:rPr lang="hr-HR"/>
              <a:t> zahvaljujući kojoj se UNIPU</a:t>
            </a:r>
            <a:endParaRPr/>
          </a:p>
          <a:p>
            <a:pPr marL="91440" lvl="0" indent="-127000" algn="l" rtl="0">
              <a:lnSpc>
                <a:spcPct val="90000"/>
              </a:lnSpc>
              <a:spcBef>
                <a:spcPts val="1400"/>
              </a:spcBef>
              <a:spcAft>
                <a:spcPts val="0"/>
              </a:spcAft>
              <a:buSzPts val="2000"/>
              <a:buChar char=" "/>
            </a:pPr>
            <a:r>
              <a:rPr lang="hr-HR"/>
              <a:t>priključio projektnom konzorciju</a:t>
            </a:r>
            <a:endParaRPr/>
          </a:p>
          <a:p>
            <a:pPr marL="91440" lvl="0" indent="0" algn="l" rtl="0">
              <a:lnSpc>
                <a:spcPct val="90000"/>
              </a:lnSpc>
              <a:spcBef>
                <a:spcPts val="1400"/>
              </a:spcBef>
              <a:spcAft>
                <a:spcPts val="0"/>
              </a:spcAft>
              <a:buSzPts val="2000"/>
              <a:buNone/>
            </a:pPr>
            <a:endParaRPr/>
          </a:p>
          <a:p>
            <a:pPr marL="91440" lvl="0" indent="-127000" algn="l" rtl="0">
              <a:lnSpc>
                <a:spcPct val="90000"/>
              </a:lnSpc>
              <a:spcBef>
                <a:spcPts val="1400"/>
              </a:spcBef>
              <a:spcAft>
                <a:spcPts val="0"/>
              </a:spcAft>
              <a:buSzPts val="2000"/>
              <a:buChar char=" "/>
            </a:pPr>
            <a:r>
              <a:rPr lang="hr-HR"/>
              <a:t>Projekt postavlja 3 istraživačka pitanja:</a:t>
            </a:r>
            <a:endParaRPr/>
          </a:p>
          <a:p>
            <a:pPr marL="91440" lvl="0" indent="-127000" algn="l" rtl="0">
              <a:lnSpc>
                <a:spcPct val="90000"/>
              </a:lnSpc>
              <a:spcBef>
                <a:spcPts val="1400"/>
              </a:spcBef>
              <a:spcAft>
                <a:spcPts val="0"/>
              </a:spcAft>
              <a:buSzPts val="2000"/>
              <a:buChar char=" "/>
            </a:pPr>
            <a:r>
              <a:rPr lang="hr-HR"/>
              <a:t>1. Koje su uloge, odgovornosti i vještine neophodne za radno mjesto znanstvenog menadžera?</a:t>
            </a:r>
            <a:endParaRPr/>
          </a:p>
          <a:p>
            <a:pPr marL="91440" lvl="0" indent="-127000" algn="l" rtl="0">
              <a:lnSpc>
                <a:spcPct val="90000"/>
              </a:lnSpc>
              <a:spcBef>
                <a:spcPts val="1400"/>
              </a:spcBef>
              <a:spcAft>
                <a:spcPts val="0"/>
              </a:spcAft>
              <a:buSzPts val="2000"/>
              <a:buChar char=" "/>
            </a:pPr>
            <a:r>
              <a:rPr lang="hr-HR"/>
              <a:t>2. Kakve uloge doživljavaju znanstveni menadžeri?</a:t>
            </a:r>
            <a:endParaRPr/>
          </a:p>
          <a:p>
            <a:pPr marL="91440" lvl="0" indent="-127000" algn="l" rtl="0">
              <a:lnSpc>
                <a:spcPct val="90000"/>
              </a:lnSpc>
              <a:spcBef>
                <a:spcPts val="1400"/>
              </a:spcBef>
              <a:spcAft>
                <a:spcPts val="0"/>
              </a:spcAft>
              <a:buSzPts val="2000"/>
              <a:buChar char=" "/>
            </a:pPr>
            <a:r>
              <a:rPr lang="hr-HR"/>
              <a:t>3. Postoje li i kakvi su razvojni putevi karijere znanstvenih menadžera?</a:t>
            </a:r>
            <a:endParaRPr/>
          </a:p>
        </p:txBody>
      </p:sp>
      <p:pic>
        <p:nvPicPr>
          <p:cNvPr id="172" name="Google Shape;172;p8" descr="Logo, company name&#10;&#10;Description automatically generated"/>
          <p:cNvPicPr preferRelativeResize="0"/>
          <p:nvPr/>
        </p:nvPicPr>
        <p:blipFill rotWithShape="1">
          <a:blip r:embed="rId3">
            <a:alphaModFix/>
          </a:blip>
          <a:srcRect/>
          <a:stretch/>
        </p:blipFill>
        <p:spPr>
          <a:xfrm>
            <a:off x="9108489" y="178229"/>
            <a:ext cx="2242405" cy="14426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1097280" y="286604"/>
            <a:ext cx="10058400" cy="1060198"/>
          </a:xfrm>
          <a:prstGeom prst="rect">
            <a:avLst/>
          </a:prstGeom>
          <a:solidFill>
            <a:srgbClr val="FBE6CC"/>
          </a:solid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600"/>
              <a:buFont typeface="Calibri"/>
              <a:buNone/>
            </a:pPr>
            <a:r>
              <a:rPr lang="hr-HR" sz="3600" b="1"/>
              <a:t>O ZNANSTVENIM MENADŽERIMA</a:t>
            </a:r>
            <a:endParaRPr sz="3600" b="1"/>
          </a:p>
        </p:txBody>
      </p:sp>
      <p:sp>
        <p:nvSpPr>
          <p:cNvPr id="179" name="Google Shape;179;p9"/>
          <p:cNvSpPr txBox="1">
            <a:spLocks noGrp="1"/>
          </p:cNvSpPr>
          <p:nvPr>
            <p:ph type="body" idx="2"/>
          </p:nvPr>
        </p:nvSpPr>
        <p:spPr>
          <a:xfrm>
            <a:off x="1097280" y="2582334"/>
            <a:ext cx="4937760" cy="3378200"/>
          </a:xfrm>
          <a:prstGeom prst="rect">
            <a:avLst/>
          </a:prstGeom>
          <a:solidFill>
            <a:srgbClr val="F7CD9C"/>
          </a:solid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000"/>
              <a:buNone/>
            </a:pPr>
            <a:endParaRPr/>
          </a:p>
          <a:p>
            <a:pPr marL="91440" lvl="0" indent="-127000" algn="l" rtl="0">
              <a:lnSpc>
                <a:spcPct val="90000"/>
              </a:lnSpc>
              <a:spcBef>
                <a:spcPts val="1400"/>
              </a:spcBef>
              <a:spcAft>
                <a:spcPts val="0"/>
              </a:spcAft>
              <a:buSzPts val="2000"/>
              <a:buChar char=" "/>
            </a:pPr>
            <a:r>
              <a:rPr lang="hr-HR"/>
              <a:t>Profesija znanstvenog menadžera je gotovo nevidljiva diljem Europe</a:t>
            </a:r>
            <a:endParaRPr/>
          </a:p>
          <a:p>
            <a:pPr marL="91440" lvl="0" indent="-127000" algn="l" rtl="0">
              <a:lnSpc>
                <a:spcPct val="90000"/>
              </a:lnSpc>
              <a:spcBef>
                <a:spcPts val="1400"/>
              </a:spcBef>
              <a:spcAft>
                <a:spcPts val="0"/>
              </a:spcAft>
              <a:buSzPts val="2000"/>
              <a:buChar char=" "/>
            </a:pPr>
            <a:r>
              <a:rPr lang="hr-HR"/>
              <a:t>- kao praksa definiranih politika </a:t>
            </a:r>
            <a:endParaRPr/>
          </a:p>
          <a:p>
            <a:pPr marL="91440" lvl="0" indent="-127000" algn="l" rtl="0">
              <a:lnSpc>
                <a:spcPct val="90000"/>
              </a:lnSpc>
              <a:spcBef>
                <a:spcPts val="1400"/>
              </a:spcBef>
              <a:spcAft>
                <a:spcPts val="0"/>
              </a:spcAft>
              <a:buSzPts val="2000"/>
              <a:buChar char=" "/>
            </a:pPr>
            <a:r>
              <a:rPr lang="hr-HR"/>
              <a:t>- napredovanja u karijeri</a:t>
            </a:r>
            <a:endParaRPr/>
          </a:p>
          <a:p>
            <a:pPr marL="91440" lvl="0" indent="-127000" algn="l" rtl="0">
              <a:lnSpc>
                <a:spcPct val="90000"/>
              </a:lnSpc>
              <a:spcBef>
                <a:spcPts val="1400"/>
              </a:spcBef>
              <a:spcAft>
                <a:spcPts val="0"/>
              </a:spcAft>
              <a:buSzPts val="2000"/>
              <a:buChar char=" "/>
            </a:pPr>
            <a:r>
              <a:rPr lang="hr-HR"/>
              <a:t>- otvaranja novih mogućnosti i prilika za zapošljavanja </a:t>
            </a:r>
            <a:endParaRPr/>
          </a:p>
          <a:p>
            <a:pPr marL="91440" lvl="0" indent="0" algn="l" rtl="0">
              <a:lnSpc>
                <a:spcPct val="90000"/>
              </a:lnSpc>
              <a:spcBef>
                <a:spcPts val="1400"/>
              </a:spcBef>
              <a:spcAft>
                <a:spcPts val="0"/>
              </a:spcAft>
              <a:buSzPts val="2000"/>
              <a:buNone/>
            </a:pPr>
            <a:endParaRPr/>
          </a:p>
        </p:txBody>
      </p:sp>
      <p:sp>
        <p:nvSpPr>
          <p:cNvPr id="180" name="Google Shape;180;p9"/>
          <p:cNvSpPr txBox="1">
            <a:spLocks noGrp="1"/>
          </p:cNvSpPr>
          <p:nvPr>
            <p:ph type="body" idx="4"/>
          </p:nvPr>
        </p:nvSpPr>
        <p:spPr>
          <a:xfrm>
            <a:off x="6217920" y="2582334"/>
            <a:ext cx="4937760" cy="3378200"/>
          </a:xfrm>
          <a:prstGeom prst="rect">
            <a:avLst/>
          </a:prstGeom>
          <a:solidFill>
            <a:srgbClr val="DF9677"/>
          </a:solidFill>
          <a:ln>
            <a:noFill/>
          </a:ln>
        </p:spPr>
        <p:txBody>
          <a:bodyPr spcFirstLastPara="1" wrap="square" lIns="0" tIns="45700" rIns="0" bIns="45700" anchor="t" anchorCtr="0">
            <a:normAutofit/>
          </a:bodyPr>
          <a:lstStyle/>
          <a:p>
            <a:pPr marL="91440" lvl="0" indent="0" algn="l" rtl="0">
              <a:lnSpc>
                <a:spcPct val="90000"/>
              </a:lnSpc>
              <a:spcBef>
                <a:spcPts val="0"/>
              </a:spcBef>
              <a:spcAft>
                <a:spcPts val="0"/>
              </a:spcAft>
              <a:buSzPts val="2000"/>
              <a:buNone/>
            </a:pPr>
            <a:endParaRPr/>
          </a:p>
          <a:p>
            <a:pPr marL="91440" lvl="0" indent="-127000" algn="l" rtl="0">
              <a:lnSpc>
                <a:spcPct val="90000"/>
              </a:lnSpc>
              <a:spcBef>
                <a:spcPts val="1400"/>
              </a:spcBef>
              <a:spcAft>
                <a:spcPts val="0"/>
              </a:spcAft>
              <a:buSzPts val="2000"/>
              <a:buChar char=" "/>
            </a:pPr>
            <a:r>
              <a:rPr lang="hr-HR"/>
              <a:t>Znanstveni menadžeri kao stručni suradnici u uredima za projekte ili međunarodnu suradnju</a:t>
            </a:r>
            <a:endParaRPr/>
          </a:p>
          <a:p>
            <a:pPr marL="91440" lvl="0" indent="-127000" algn="l" rtl="0">
              <a:lnSpc>
                <a:spcPct val="90000"/>
              </a:lnSpc>
              <a:spcBef>
                <a:spcPts val="1400"/>
              </a:spcBef>
              <a:spcAft>
                <a:spcPts val="0"/>
              </a:spcAft>
              <a:buSzPts val="2000"/>
              <a:buChar char=" "/>
            </a:pPr>
            <a:r>
              <a:rPr lang="hr-HR"/>
              <a:t>Različito shvaćanje uloge znanstvenog menadžera</a:t>
            </a:r>
            <a:endParaRPr/>
          </a:p>
          <a:p>
            <a:pPr marL="91440" lvl="0" indent="0" algn="l" rtl="0">
              <a:lnSpc>
                <a:spcPct val="90000"/>
              </a:lnSpc>
              <a:spcBef>
                <a:spcPts val="1400"/>
              </a:spcBef>
              <a:spcAft>
                <a:spcPts val="0"/>
              </a:spcAft>
              <a:buSzPts val="2000"/>
              <a:buNone/>
            </a:pPr>
            <a:endParaRPr/>
          </a:p>
        </p:txBody>
      </p:sp>
      <p:sp>
        <p:nvSpPr>
          <p:cNvPr id="181" name="Google Shape;181;p9"/>
          <p:cNvSpPr txBox="1">
            <a:spLocks noGrp="1"/>
          </p:cNvSpPr>
          <p:nvPr>
            <p:ph type="body" idx="1"/>
          </p:nvPr>
        </p:nvSpPr>
        <p:spPr>
          <a:xfrm>
            <a:off x="1097280" y="1846052"/>
            <a:ext cx="4937760" cy="736282"/>
          </a:xfrm>
          <a:prstGeom prst="rect">
            <a:avLst/>
          </a:prstGeom>
          <a:noFill/>
          <a:ln w="9525" cap="flat" cmpd="sng">
            <a:solidFill>
              <a:srgbClr val="EAB9A3"/>
            </a:solidFill>
            <a:prstDash val="solid"/>
            <a:round/>
            <a:headEnd type="none" w="sm" len="sm"/>
            <a:tailEnd type="none" w="sm" len="sm"/>
          </a:ln>
          <a:effectLst>
            <a:reflection stA="52000" endA="300" endPos="35000" sy="-100000" algn="bl" rotWithShape="0"/>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hr-HR"/>
              <a:t>EUROPSKA UNIJA</a:t>
            </a:r>
            <a:endParaRPr/>
          </a:p>
        </p:txBody>
      </p:sp>
      <p:sp>
        <p:nvSpPr>
          <p:cNvPr id="182" name="Google Shape;182;p9"/>
          <p:cNvSpPr txBox="1">
            <a:spLocks noGrp="1"/>
          </p:cNvSpPr>
          <p:nvPr>
            <p:ph type="body" idx="3"/>
          </p:nvPr>
        </p:nvSpPr>
        <p:spPr>
          <a:xfrm>
            <a:off x="6217920" y="1846052"/>
            <a:ext cx="4937760" cy="736282"/>
          </a:xfrm>
          <a:prstGeom prst="rect">
            <a:avLst/>
          </a:prstGeom>
          <a:solidFill>
            <a:schemeClr val="lt1"/>
          </a:solidFill>
          <a:ln w="15875" cap="flat" cmpd="sng">
            <a:solidFill>
              <a:srgbClr val="F7CD9C"/>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hr-HR">
                <a:solidFill>
                  <a:schemeClr val="dk1"/>
                </a:solidFill>
                <a:latin typeface="Calibri"/>
                <a:ea typeface="Calibri"/>
                <a:cs typeface="Calibri"/>
                <a:sym typeface="Calibri"/>
              </a:rPr>
              <a:t>HRVATSKA</a:t>
            </a:r>
            <a:endParaRP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1229</Words>
  <Application>Microsoft Office PowerPoint</Application>
  <PresentationFormat>Widescreen</PresentationFormat>
  <Paragraphs>151</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Bahnschrift Light SemiCondensed</vt:lpstr>
      <vt:lpstr>Bahnschrift SemiBold SemiConden</vt:lpstr>
      <vt:lpstr>Calibri</vt:lpstr>
      <vt:lpstr>Retrospect</vt:lpstr>
      <vt:lpstr> ZNANSTVENI MENADŽERI U EUROPSKOM ISTRAŽIVAČKOM PROSTORU</vt:lpstr>
      <vt:lpstr>URED ZA PARTNERSTVO I PROJEKTE </vt:lpstr>
      <vt:lpstr> TRI STUPA RAZVOJA INTERNACIONALIZACIJE</vt:lpstr>
      <vt:lpstr>MEĐUNARODNI PROJEKTI</vt:lpstr>
      <vt:lpstr>OBZOR EUROPA</vt:lpstr>
      <vt:lpstr>Vizija? Ideja? Razvoj i uključivanje u projekte?</vt:lpstr>
      <vt:lpstr>Uključivanje u CARDEA projekt – prethodna iskustva kroz Euraxess kontakte</vt:lpstr>
      <vt:lpstr>CARDEA – PILOT PROJEKT</vt:lpstr>
      <vt:lpstr>O ZNANSTVENIM MENADŽERIMA</vt:lpstr>
      <vt:lpstr>PowerPoint Presentation</vt:lpstr>
      <vt:lpstr>REZULTATI UPITNIKA – TKO SU  ZNANSTVENI MENADŽERI U EU DANAS</vt:lpstr>
      <vt:lpstr>REZULTATI UPITNIKA – TKO SU  ZNANSTVENI MENADŽERI U EU DANAS</vt:lpstr>
      <vt:lpstr>REZULTATI UPITNIKA – TKO SU  ZNANSTVENI MENADŽERI U EU DANAS</vt:lpstr>
      <vt:lpstr>CARDEA PRIJEDLOG STRUKTURE I RAZREDA ZNANSTVENIH MENADŽERA – 4 RAZREDA</vt:lpstr>
      <vt:lpstr>CARDEA PRIJEDLOG STRUKTURE I RAZREDA ZNANSTVENIH MENADŽERA – 4 RAZREDA</vt:lpstr>
      <vt:lpstr>CARDEA – DEFINICIJA ZNANSTVENOG MENADŽERA</vt:lpstr>
      <vt:lpstr>2023/2024 </vt:lpstr>
      <vt:lpstr>ZA KRAJ???</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ZNANSTVENI MENADŽERI U EUROPSKOM ISTRAŽIVAČKOM PROSTORU</dc:title>
  <dc:creator>Kristina Hlavati Bertoncelj</dc:creator>
  <cp:lastModifiedBy>Paolo Saporito</cp:lastModifiedBy>
  <cp:revision>2</cp:revision>
  <dcterms:created xsi:type="dcterms:W3CDTF">2021-06-24T12:34:20Z</dcterms:created>
  <dcterms:modified xsi:type="dcterms:W3CDTF">2023-11-22T14:18:51Z</dcterms:modified>
</cp:coreProperties>
</file>