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notesMasterIdLst>
    <p:notesMasterId r:id="rId20"/>
  </p:notesMasterIdLst>
  <p:sldIdLst>
    <p:sldId id="290" r:id="rId3"/>
    <p:sldId id="257" r:id="rId4"/>
    <p:sldId id="260" r:id="rId5"/>
    <p:sldId id="261" r:id="rId6"/>
    <p:sldId id="262" r:id="rId7"/>
    <p:sldId id="263" r:id="rId8"/>
    <p:sldId id="264" r:id="rId9"/>
    <p:sldId id="265" r:id="rId10"/>
    <p:sldId id="266" r:id="rId11"/>
    <p:sldId id="267" r:id="rId12"/>
    <p:sldId id="268" r:id="rId13"/>
    <p:sldId id="269" r:id="rId14"/>
    <p:sldId id="275" r:id="rId15"/>
    <p:sldId id="276" r:id="rId16"/>
    <p:sldId id="277" r:id="rId17"/>
    <p:sldId id="287" r:id="rId18"/>
    <p:sldId id="28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CC67F0-3E2C-4556-A3BE-699880C77F07}" v="2" dt="2023-10-03T11:24:07.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0" d="100"/>
          <a:sy n="80" d="100"/>
        </p:scale>
        <p:origin x="6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Kate O'Regan (HR Business)" userId="c68a251d-9ca6-43c4-885a-c7690a23a336" providerId="ADAL" clId="{D9CC67F0-3E2C-4556-A3BE-699880C77F07}"/>
    <pc:docChg chg="custSel delSld modSld">
      <pc:chgData name="Mary Kate O'Regan (HR Business)" userId="c68a251d-9ca6-43c4-885a-c7690a23a336" providerId="ADAL" clId="{D9CC67F0-3E2C-4556-A3BE-699880C77F07}" dt="2023-10-03T11:26:06.057" v="102" actId="255"/>
      <pc:docMkLst>
        <pc:docMk/>
      </pc:docMkLst>
      <pc:sldChg chg="modSp del mod">
        <pc:chgData name="Mary Kate O'Regan (HR Business)" userId="c68a251d-9ca6-43c4-885a-c7690a23a336" providerId="ADAL" clId="{D9CC67F0-3E2C-4556-A3BE-699880C77F07}" dt="2023-10-03T11:24:36.524" v="40" actId="2696"/>
        <pc:sldMkLst>
          <pc:docMk/>
          <pc:sldMk cId="800278741" sldId="256"/>
        </pc:sldMkLst>
        <pc:spChg chg="mod">
          <ac:chgData name="Mary Kate O'Regan (HR Business)" userId="c68a251d-9ca6-43c4-885a-c7690a23a336" providerId="ADAL" clId="{D9CC67F0-3E2C-4556-A3BE-699880C77F07}" dt="2023-10-03T11:23:20.745" v="14" actId="20577"/>
          <ac:spMkLst>
            <pc:docMk/>
            <pc:sldMk cId="800278741" sldId="256"/>
            <ac:spMk id="2" creationId="{0F0E73CE-33D8-9AB6-7105-EA6C99144C0E}"/>
          </ac:spMkLst>
        </pc:spChg>
        <pc:spChg chg="mod">
          <ac:chgData name="Mary Kate O'Regan (HR Business)" userId="c68a251d-9ca6-43c4-885a-c7690a23a336" providerId="ADAL" clId="{D9CC67F0-3E2C-4556-A3BE-699880C77F07}" dt="2023-10-03T11:23:30.145" v="16" actId="115"/>
          <ac:spMkLst>
            <pc:docMk/>
            <pc:sldMk cId="800278741" sldId="256"/>
            <ac:spMk id="3" creationId="{5038B489-20DD-2F14-5BFC-B0DAFBF8E27B}"/>
          </ac:spMkLst>
        </pc:spChg>
      </pc:sldChg>
      <pc:sldChg chg="modSp mod">
        <pc:chgData name="Mary Kate O'Regan (HR Business)" userId="c68a251d-9ca6-43c4-885a-c7690a23a336" providerId="ADAL" clId="{D9CC67F0-3E2C-4556-A3BE-699880C77F07}" dt="2023-10-03T11:25:16.459" v="70" actId="20577"/>
        <pc:sldMkLst>
          <pc:docMk/>
          <pc:sldMk cId="4255512769" sldId="260"/>
        </pc:sldMkLst>
        <pc:spChg chg="mod">
          <ac:chgData name="Mary Kate O'Regan (HR Business)" userId="c68a251d-9ca6-43c4-885a-c7690a23a336" providerId="ADAL" clId="{D9CC67F0-3E2C-4556-A3BE-699880C77F07}" dt="2023-10-03T11:25:06.574" v="66" actId="20577"/>
          <ac:spMkLst>
            <pc:docMk/>
            <pc:sldMk cId="4255512769" sldId="260"/>
            <ac:spMk id="2" creationId="{80D7816D-193A-765B-7551-886797B09AC7}"/>
          </ac:spMkLst>
        </pc:spChg>
        <pc:spChg chg="mod">
          <ac:chgData name="Mary Kate O'Regan (HR Business)" userId="c68a251d-9ca6-43c4-885a-c7690a23a336" providerId="ADAL" clId="{D9CC67F0-3E2C-4556-A3BE-699880C77F07}" dt="2023-10-03T11:25:16.459" v="70" actId="20577"/>
          <ac:spMkLst>
            <pc:docMk/>
            <pc:sldMk cId="4255512769" sldId="260"/>
            <ac:spMk id="3" creationId="{4EC0A028-93CB-9465-C9B5-A62928ED63BF}"/>
          </ac:spMkLst>
        </pc:spChg>
      </pc:sldChg>
      <pc:sldChg chg="modSp mod">
        <pc:chgData name="Mary Kate O'Regan (HR Business)" userId="c68a251d-9ca6-43c4-885a-c7690a23a336" providerId="ADAL" clId="{D9CC67F0-3E2C-4556-A3BE-699880C77F07}" dt="2023-10-03T11:21:55.670" v="0" actId="12"/>
        <pc:sldMkLst>
          <pc:docMk/>
          <pc:sldMk cId="1884540006" sldId="262"/>
        </pc:sldMkLst>
        <pc:spChg chg="mod">
          <ac:chgData name="Mary Kate O'Regan (HR Business)" userId="c68a251d-9ca6-43c4-885a-c7690a23a336" providerId="ADAL" clId="{D9CC67F0-3E2C-4556-A3BE-699880C77F07}" dt="2023-10-03T11:21:55.670" v="0" actId="12"/>
          <ac:spMkLst>
            <pc:docMk/>
            <pc:sldMk cId="1884540006" sldId="262"/>
            <ac:spMk id="3" creationId="{6DDCD918-CF31-BC2E-C9C1-33B6CEC00E6B}"/>
          </ac:spMkLst>
        </pc:spChg>
      </pc:sldChg>
      <pc:sldChg chg="modSp mod">
        <pc:chgData name="Mary Kate O'Regan (HR Business)" userId="c68a251d-9ca6-43c4-885a-c7690a23a336" providerId="ADAL" clId="{D9CC67F0-3E2C-4556-A3BE-699880C77F07}" dt="2023-10-03T11:25:50.443" v="100" actId="20577"/>
        <pc:sldMkLst>
          <pc:docMk/>
          <pc:sldMk cId="1789844326" sldId="263"/>
        </pc:sldMkLst>
        <pc:spChg chg="mod">
          <ac:chgData name="Mary Kate O'Regan (HR Business)" userId="c68a251d-9ca6-43c4-885a-c7690a23a336" providerId="ADAL" clId="{D9CC67F0-3E2C-4556-A3BE-699880C77F07}" dt="2023-10-03T11:25:50.443" v="100" actId="20577"/>
          <ac:spMkLst>
            <pc:docMk/>
            <pc:sldMk cId="1789844326" sldId="263"/>
            <ac:spMk id="3" creationId="{6DDCD918-CF31-BC2E-C9C1-33B6CEC00E6B}"/>
          </ac:spMkLst>
        </pc:spChg>
      </pc:sldChg>
      <pc:sldChg chg="modSp mod">
        <pc:chgData name="Mary Kate O'Regan (HR Business)" userId="c68a251d-9ca6-43c4-885a-c7690a23a336" providerId="ADAL" clId="{D9CC67F0-3E2C-4556-A3BE-699880C77F07}" dt="2023-10-03T11:22:06.030" v="3" actId="12"/>
        <pc:sldMkLst>
          <pc:docMk/>
          <pc:sldMk cId="2930621688" sldId="264"/>
        </pc:sldMkLst>
        <pc:spChg chg="mod">
          <ac:chgData name="Mary Kate O'Regan (HR Business)" userId="c68a251d-9ca6-43c4-885a-c7690a23a336" providerId="ADAL" clId="{D9CC67F0-3E2C-4556-A3BE-699880C77F07}" dt="2023-10-03T11:22:06.030" v="3" actId="12"/>
          <ac:spMkLst>
            <pc:docMk/>
            <pc:sldMk cId="2930621688" sldId="264"/>
            <ac:spMk id="3" creationId="{6DDCD918-CF31-BC2E-C9C1-33B6CEC00E6B}"/>
          </ac:spMkLst>
        </pc:spChg>
      </pc:sldChg>
      <pc:sldChg chg="modSp mod">
        <pc:chgData name="Mary Kate O'Regan (HR Business)" userId="c68a251d-9ca6-43c4-885a-c7690a23a336" providerId="ADAL" clId="{D9CC67F0-3E2C-4556-A3BE-699880C77F07}" dt="2023-10-03T11:26:06.057" v="102" actId="255"/>
        <pc:sldMkLst>
          <pc:docMk/>
          <pc:sldMk cId="293881298" sldId="265"/>
        </pc:sldMkLst>
        <pc:spChg chg="mod">
          <ac:chgData name="Mary Kate O'Regan (HR Business)" userId="c68a251d-9ca6-43c4-885a-c7690a23a336" providerId="ADAL" clId="{D9CC67F0-3E2C-4556-A3BE-699880C77F07}" dt="2023-10-03T11:26:06.057" v="102" actId="255"/>
          <ac:spMkLst>
            <pc:docMk/>
            <pc:sldMk cId="293881298" sldId="265"/>
            <ac:spMk id="3" creationId="{21D8D0E2-8F8A-F119-B3C4-7F20D43C0928}"/>
          </ac:spMkLst>
        </pc:spChg>
      </pc:sldChg>
      <pc:sldChg chg="del delDesignElem">
        <pc:chgData name="Mary Kate O'Regan (HR Business)" userId="c68a251d-9ca6-43c4-885a-c7690a23a336" providerId="ADAL" clId="{D9CC67F0-3E2C-4556-A3BE-699880C77F07}" dt="2023-10-03T11:24:42.669" v="41" actId="2696"/>
        <pc:sldMkLst>
          <pc:docMk/>
          <pc:sldMk cId="3986681685" sldId="289"/>
        </pc:sldMkLst>
      </pc:sldChg>
      <pc:sldChg chg="delSp modSp mod delDesignElem">
        <pc:chgData name="Mary Kate O'Regan (HR Business)" userId="c68a251d-9ca6-43c4-885a-c7690a23a336" providerId="ADAL" clId="{D9CC67F0-3E2C-4556-A3BE-699880C77F07}" dt="2023-10-03T11:24:28.604" v="39" actId="21"/>
        <pc:sldMkLst>
          <pc:docMk/>
          <pc:sldMk cId="1816124872" sldId="290"/>
        </pc:sldMkLst>
        <pc:spChg chg="mod">
          <ac:chgData name="Mary Kate O'Regan (HR Business)" userId="c68a251d-9ca6-43c4-885a-c7690a23a336" providerId="ADAL" clId="{D9CC67F0-3E2C-4556-A3BE-699880C77F07}" dt="2023-10-03T11:24:23.512" v="38" actId="20577"/>
          <ac:spMkLst>
            <pc:docMk/>
            <pc:sldMk cId="1816124872" sldId="290"/>
            <ac:spMk id="2" creationId="{813033F7-3F07-D05B-DD63-78E97E981EF6}"/>
          </ac:spMkLst>
        </pc:spChg>
        <pc:picChg chg="del">
          <ac:chgData name="Mary Kate O'Regan (HR Business)" userId="c68a251d-9ca6-43c4-885a-c7690a23a336" providerId="ADAL" clId="{D9CC67F0-3E2C-4556-A3BE-699880C77F07}" dt="2023-10-03T11:24:28.604" v="39" actId="21"/>
          <ac:picMkLst>
            <pc:docMk/>
            <pc:sldMk cId="1816124872" sldId="290"/>
            <ac:picMk id="8" creationId="{7B789494-1797-5C25-CD9C-853DD1ADE4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A1964-BC82-4AA6-9D75-72F67DF499B1}" type="datetimeFigureOut">
              <a:rPr lang="en-IE" smtClean="0"/>
              <a:t>03/10/2023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0889A-5F9F-4B08-A3BB-4747ED5891DD}" type="slidenum">
              <a:rPr lang="en-IE" smtClean="0"/>
              <a:t>‹N›</a:t>
            </a:fld>
            <a:endParaRPr lang="en-IE"/>
          </a:p>
        </p:txBody>
      </p:sp>
    </p:spTree>
    <p:extLst>
      <p:ext uri="{BB962C8B-B14F-4D97-AF65-F5344CB8AC3E}">
        <p14:creationId xmlns:p14="http://schemas.microsoft.com/office/powerpoint/2010/main" val="201356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25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10/3/2023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10/3/2023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10/3/2023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10/3/2023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10/3/2023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10/3/2023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184724"/>
      </p:ext>
    </p:extLst>
  </p:cSld>
  <p:clrMap bg1="lt1" tx1="dk1" bg2="lt2" tx2="dk2" accent1="accent1" accent2="accent2" accent3="accent3" accent4="accent4" accent5="accent5" accent6="accent6" hlink="hlink" folHlink="folHlink"/>
  <p:sldLayoutIdLst>
    <p:sldLayoutId id="2147483853"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NUL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BD541B-D594-7D36-385F-E425A62A726B}"/>
              </a:ext>
            </a:extLst>
          </p:cNvPr>
          <p:cNvPicPr>
            <a:picLocks noChangeAspect="1"/>
          </p:cNvPicPr>
          <p:nvPr/>
        </p:nvPicPr>
        <p:blipFill rotWithShape="1">
          <a:blip r:embed="rId2"/>
          <a:srcRect r="-2" b="792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5" descr="A picture containing logo&#10;&#10;Description automatically generated">
            <a:extLst>
              <a:ext uri="{FF2B5EF4-FFF2-40B4-BE49-F238E27FC236}">
                <a16:creationId xmlns:a16="http://schemas.microsoft.com/office/drawing/2014/main" id="{6B226401-6331-0127-9C7C-9711CD18416C}"/>
              </a:ext>
            </a:extLst>
          </p:cNvPr>
          <p:cNvPicPr>
            <a:picLocks noChangeAspect="1"/>
          </p:cNvPicPr>
          <p:nvPr/>
        </p:nvPicPr>
        <p:blipFill rotWithShape="1">
          <a:blip r:embed="rId3">
            <a:extLst>
              <a:ext uri="{28A0092B-C50C-407E-A947-70E740481C1C}">
                <a14:useLocalDpi xmlns:a14="http://schemas.microsoft.com/office/drawing/2010/main" val="0"/>
              </a:ext>
            </a:extLst>
          </a:blip>
          <a:srcRect t="24866" r="-2" b="8650"/>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a:extLst>
              <a:ext uri="{FF2B5EF4-FFF2-40B4-BE49-F238E27FC236}">
                <a16:creationId xmlns:a16="http://schemas.microsoft.com/office/drawing/2014/main" id="{813033F7-3F07-D05B-DD63-78E97E981EF6}"/>
              </a:ext>
            </a:extLst>
          </p:cNvPr>
          <p:cNvSpPr>
            <a:spLocks noGrp="1"/>
          </p:cNvSpPr>
          <p:nvPr>
            <p:ph type="ctrTitle"/>
          </p:nvPr>
        </p:nvSpPr>
        <p:spPr>
          <a:xfrm>
            <a:off x="299567" y="364400"/>
            <a:ext cx="5019074" cy="2774088"/>
          </a:xfrm>
        </p:spPr>
        <p:txBody>
          <a:bodyPr>
            <a:normAutofit/>
          </a:bodyPr>
          <a:lstStyle/>
          <a:p>
            <a:pPr algn="l"/>
            <a:r>
              <a:rPr lang="en-IE" sz="5400" dirty="0"/>
              <a:t>CARDEA Career Framework for RM’s</a:t>
            </a:r>
          </a:p>
        </p:txBody>
      </p:sp>
      <p:sp>
        <p:nvSpPr>
          <p:cNvPr id="3" name="Subtitle 2">
            <a:extLst>
              <a:ext uri="{FF2B5EF4-FFF2-40B4-BE49-F238E27FC236}">
                <a16:creationId xmlns:a16="http://schemas.microsoft.com/office/drawing/2014/main" id="{B95E5C1F-B56C-607A-AF6E-AF79F01DCEE7}"/>
              </a:ext>
            </a:extLst>
          </p:cNvPr>
          <p:cNvSpPr>
            <a:spLocks noGrp="1"/>
          </p:cNvSpPr>
          <p:nvPr>
            <p:ph type="subTitle" idx="1"/>
          </p:nvPr>
        </p:nvSpPr>
        <p:spPr>
          <a:xfrm>
            <a:off x="299567" y="3109684"/>
            <a:ext cx="4917948" cy="1335024"/>
          </a:xfrm>
        </p:spPr>
        <p:txBody>
          <a:bodyPr>
            <a:normAutofit lnSpcReduction="10000"/>
          </a:bodyPr>
          <a:lstStyle/>
          <a:p>
            <a:pPr algn="l"/>
            <a:r>
              <a:rPr lang="en-IE" sz="2800" dirty="0"/>
              <a:t>Mary Kate O’Regan University College Cork IRELAND</a:t>
            </a:r>
          </a:p>
          <a:p>
            <a:pPr algn="l"/>
            <a:r>
              <a:rPr lang="en-IE" sz="2800" dirty="0"/>
              <a:t>CARDEA</a:t>
            </a:r>
          </a:p>
        </p:txBody>
      </p:sp>
      <p:pic>
        <p:nvPicPr>
          <p:cNvPr id="7" name="Picture 6" descr="Logo, company name&#10;&#10;Description automatically generated">
            <a:extLst>
              <a:ext uri="{FF2B5EF4-FFF2-40B4-BE49-F238E27FC236}">
                <a16:creationId xmlns:a16="http://schemas.microsoft.com/office/drawing/2014/main" id="{B75E4701-4EA2-5682-F645-5E2256A27A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1913" y="284967"/>
            <a:ext cx="4230520" cy="2721704"/>
          </a:xfrm>
          <a:prstGeom prst="rect">
            <a:avLst/>
          </a:prstGeom>
        </p:spPr>
      </p:pic>
      <p:grpSp>
        <p:nvGrpSpPr>
          <p:cNvPr id="13" name="Gruppo 12">
            <a:extLst>
              <a:ext uri="{FF2B5EF4-FFF2-40B4-BE49-F238E27FC236}">
                <a16:creationId xmlns:a16="http://schemas.microsoft.com/office/drawing/2014/main" id="{F3F2E627-964A-749E-7B56-366D212F8405}"/>
              </a:ext>
            </a:extLst>
          </p:cNvPr>
          <p:cNvGrpSpPr/>
          <p:nvPr/>
        </p:nvGrpSpPr>
        <p:grpSpPr>
          <a:xfrm>
            <a:off x="400367" y="4365879"/>
            <a:ext cx="3618865" cy="1619250"/>
            <a:chOff x="4286567" y="2619375"/>
            <a:chExt cx="3618865" cy="1619250"/>
          </a:xfrm>
        </p:grpSpPr>
        <p:pic>
          <p:nvPicPr>
            <p:cNvPr id="14" name="Picture 24" descr="Blue text on a white background&#10;&#10;Description automatically generated with medium confidence">
              <a:extLst>
                <a:ext uri="{FF2B5EF4-FFF2-40B4-BE49-F238E27FC236}">
                  <a16:creationId xmlns:a16="http://schemas.microsoft.com/office/drawing/2014/main" id="{DA6AB38B-41EE-B58F-357A-BF37482040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6567" y="2619375"/>
              <a:ext cx="3599815" cy="755650"/>
            </a:xfrm>
            <a:prstGeom prst="rect">
              <a:avLst/>
            </a:prstGeom>
          </p:spPr>
        </p:pic>
        <p:sp>
          <p:nvSpPr>
            <p:cNvPr id="15" name="CasellaDiTesto 20">
              <a:extLst>
                <a:ext uri="{FF2B5EF4-FFF2-40B4-BE49-F238E27FC236}">
                  <a16:creationId xmlns:a16="http://schemas.microsoft.com/office/drawing/2014/main" id="{7C5A3516-18B9-B3A8-1CE3-857162A1ED21}"/>
                </a:ext>
              </a:extLst>
            </p:cNvPr>
            <p:cNvSpPr txBox="1"/>
            <p:nvPr/>
          </p:nvSpPr>
          <p:spPr>
            <a:xfrm>
              <a:off x="4305617" y="3419475"/>
              <a:ext cx="3599815" cy="819150"/>
            </a:xfrm>
            <a:prstGeom prst="rect">
              <a:avLst/>
            </a:prstGeom>
            <a:solidFill>
              <a:schemeClr val="bg1"/>
            </a:solidFill>
            <a:ln w="9525">
              <a:solidFill>
                <a:srgbClr val="042979"/>
              </a:solidFill>
            </a:ln>
          </p:spPr>
          <p:txBody>
            <a:bodyPr wrap="square" rtlCol="0">
              <a:noAutofit/>
            </a:bodyPr>
            <a:lstStyle/>
            <a:p>
              <a:pPr algn="l"/>
              <a:r>
                <a:rPr lang="en-IE" sz="900" b="1" kern="1200" dirty="0">
                  <a:solidFill>
                    <a:srgbClr val="042979"/>
                  </a:solidFill>
                  <a:effectLst/>
                  <a:latin typeface="Calibri" panose="020F0502020204030204" pitchFamily="34" charset="0"/>
                  <a:ea typeface="Verdana" panose="020B0604030504040204" pitchFamily="34" charset="0"/>
                  <a:cs typeface="Calibri" panose="020F0502020204030204" pitchFamily="34" charset="0"/>
                </a:rPr>
                <a:t>The CARDEA project is funded by the European Union. Views and opinions expressed are however those of the author(s) only and do not necessarily reflect those of the European Union or the European Research Executive Agency (REA). Neither the European Union nor REA can be held responsible for them.</a:t>
              </a:r>
              <a:endParaRPr lang="it-IT"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20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dirty="0">
                <a:effectLst/>
                <a:latin typeface="Bahnschrift Light SemiCondensed" panose="020B0502040204020203"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1612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1">
            <a:extLst>
              <a:ext uri="{FF2B5EF4-FFF2-40B4-BE49-F238E27FC236}">
                <a16:creationId xmlns:a16="http://schemas.microsoft.com/office/drawing/2014/main" id="{189D89F7-42D2-DE0F-9421-1B5FCAF5E2FF}"/>
              </a:ext>
            </a:extLst>
          </p:cNvPr>
          <p:cNvSpPr>
            <a:spLocks noGrp="1"/>
          </p:cNvSpPr>
          <p:nvPr>
            <p:ph type="title"/>
          </p:nvPr>
        </p:nvSpPr>
        <p:spPr>
          <a:xfrm>
            <a:off x="1539116" y="864108"/>
            <a:ext cx="3073914" cy="5120639"/>
          </a:xfrm>
        </p:spPr>
        <p:txBody>
          <a:bodyPr>
            <a:normAutofit/>
          </a:bodyPr>
          <a:lstStyle/>
          <a:p>
            <a:pPr algn="r"/>
            <a:r>
              <a:rPr lang="en-IE">
                <a:solidFill>
                  <a:schemeClr val="tx1">
                    <a:lumMod val="85000"/>
                    <a:lumOff val="15000"/>
                  </a:schemeClr>
                </a:solidFill>
              </a:rPr>
              <a:t>Intermediate</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9A3011-477D-0815-51CA-E11A25E19CEE}"/>
              </a:ext>
            </a:extLst>
          </p:cNvPr>
          <p:cNvSpPr>
            <a:spLocks noGrp="1"/>
          </p:cNvSpPr>
          <p:nvPr>
            <p:ph idx="1"/>
          </p:nvPr>
        </p:nvSpPr>
        <p:spPr>
          <a:xfrm>
            <a:off x="5289229" y="864108"/>
            <a:ext cx="5910677" cy="5120640"/>
          </a:xfrm>
        </p:spPr>
        <p:txBody>
          <a:bodyPr>
            <a:normAutofit/>
          </a:bodyPr>
          <a:lstStyle/>
          <a:p>
            <a:pPr>
              <a:spcBef>
                <a:spcPts val="451"/>
              </a:spcBef>
            </a:pPr>
            <a:r>
              <a:rPr lang="en-US" b="1" kern="0" spc="50" dirty="0">
                <a:latin typeface="Jost*" pitchFamily="34" charset="0"/>
                <a:ea typeface="Jost*" pitchFamily="34" charset="-122"/>
                <a:cs typeface="Jost*" pitchFamily="34" charset="-120"/>
              </a:rPr>
              <a:t>Intermediate level denotes a moderate level of proficiency in a competency. At this stage, individuals have acquired a more comprehensive understanding and practical experience in applying the competency. They can work independently and handle tasks of moderate complexity but may still seek guidance or support for more challenging aspects.</a:t>
            </a:r>
            <a:endParaRPr lang="en-US" dirty="0"/>
          </a:p>
          <a:p>
            <a:endParaRPr lang="en-IE"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55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1">
            <a:extLst>
              <a:ext uri="{FF2B5EF4-FFF2-40B4-BE49-F238E27FC236}">
                <a16:creationId xmlns:a16="http://schemas.microsoft.com/office/drawing/2014/main" id="{189D89F7-42D2-DE0F-9421-1B5FCAF5E2FF}"/>
              </a:ext>
            </a:extLst>
          </p:cNvPr>
          <p:cNvSpPr>
            <a:spLocks noGrp="1"/>
          </p:cNvSpPr>
          <p:nvPr>
            <p:ph type="title"/>
          </p:nvPr>
        </p:nvSpPr>
        <p:spPr>
          <a:xfrm>
            <a:off x="1539116" y="864108"/>
            <a:ext cx="3073914" cy="5120639"/>
          </a:xfrm>
        </p:spPr>
        <p:txBody>
          <a:bodyPr>
            <a:normAutofit/>
          </a:bodyPr>
          <a:lstStyle/>
          <a:p>
            <a:pPr algn="r"/>
            <a:r>
              <a:rPr lang="en-IE">
                <a:solidFill>
                  <a:schemeClr val="tx1">
                    <a:lumMod val="85000"/>
                    <a:lumOff val="15000"/>
                  </a:schemeClr>
                </a:solidFill>
              </a:rPr>
              <a:t>Advanced</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9A3011-477D-0815-51CA-E11A25E19CEE}"/>
              </a:ext>
            </a:extLst>
          </p:cNvPr>
          <p:cNvSpPr>
            <a:spLocks noGrp="1"/>
          </p:cNvSpPr>
          <p:nvPr>
            <p:ph idx="1"/>
          </p:nvPr>
        </p:nvSpPr>
        <p:spPr>
          <a:xfrm>
            <a:off x="5289229" y="864108"/>
            <a:ext cx="5910677" cy="5120640"/>
          </a:xfrm>
        </p:spPr>
        <p:txBody>
          <a:bodyPr>
            <a:normAutofit/>
          </a:bodyPr>
          <a:lstStyle/>
          <a:p>
            <a:pPr>
              <a:spcBef>
                <a:spcPts val="451"/>
              </a:spcBef>
            </a:pPr>
            <a:r>
              <a:rPr lang="en-US" b="1" kern="0" spc="50" dirty="0">
                <a:latin typeface="Jost*" pitchFamily="34" charset="0"/>
                <a:ea typeface="Jost*" pitchFamily="34" charset="-122"/>
                <a:cs typeface="Jost*" pitchFamily="34" charset="-120"/>
              </a:rPr>
              <a:t>Advanced level represents a high level of proficiency and expertise in a competency. Individuals at this stage have demonstrated significant mastery of the competency, possessing a deep understanding and substantial experience. They can handle complex tasks with confidence and may also be capable of guiding and mentoring others in the competency area.</a:t>
            </a:r>
            <a:endParaRPr lang="en-US" dirty="0"/>
          </a:p>
          <a:p>
            <a:endParaRPr lang="en-IE"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53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1">
            <a:extLst>
              <a:ext uri="{FF2B5EF4-FFF2-40B4-BE49-F238E27FC236}">
                <a16:creationId xmlns:a16="http://schemas.microsoft.com/office/drawing/2014/main" id="{189D89F7-42D2-DE0F-9421-1B5FCAF5E2FF}"/>
              </a:ext>
            </a:extLst>
          </p:cNvPr>
          <p:cNvSpPr>
            <a:spLocks noGrp="1"/>
          </p:cNvSpPr>
          <p:nvPr>
            <p:ph type="title"/>
          </p:nvPr>
        </p:nvSpPr>
        <p:spPr>
          <a:xfrm>
            <a:off x="1539116" y="864108"/>
            <a:ext cx="3073914" cy="5120639"/>
          </a:xfrm>
        </p:spPr>
        <p:txBody>
          <a:bodyPr>
            <a:normAutofit/>
          </a:bodyPr>
          <a:lstStyle/>
          <a:p>
            <a:pPr algn="r"/>
            <a:r>
              <a:rPr lang="en-IE">
                <a:solidFill>
                  <a:schemeClr val="tx1">
                    <a:lumMod val="85000"/>
                    <a:lumOff val="15000"/>
                  </a:schemeClr>
                </a:solidFill>
              </a:rPr>
              <a:t>Expert</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9A3011-477D-0815-51CA-E11A25E19CEE}"/>
              </a:ext>
            </a:extLst>
          </p:cNvPr>
          <p:cNvSpPr>
            <a:spLocks noGrp="1"/>
          </p:cNvSpPr>
          <p:nvPr>
            <p:ph idx="1"/>
          </p:nvPr>
        </p:nvSpPr>
        <p:spPr>
          <a:xfrm>
            <a:off x="5289229" y="864108"/>
            <a:ext cx="5910677" cy="5120640"/>
          </a:xfrm>
        </p:spPr>
        <p:txBody>
          <a:bodyPr>
            <a:normAutofit/>
          </a:bodyPr>
          <a:lstStyle/>
          <a:p>
            <a:pPr>
              <a:spcBef>
                <a:spcPts val="451"/>
              </a:spcBef>
            </a:pPr>
            <a:r>
              <a:rPr lang="en-US" b="1" kern="0" spc="50" dirty="0">
                <a:latin typeface="Jost*" pitchFamily="34" charset="0"/>
                <a:ea typeface="Jost*" pitchFamily="34" charset="-122"/>
                <a:cs typeface="Jost*" pitchFamily="34" charset="-120"/>
              </a:rPr>
              <a:t>Expert level represents the highest level of proficiency in a competency. Individuals at this stage are considered masters in the field and possess exceptional knowledge, skills, and experience. They can handle the most intricate and challenging tasks with ease and are often sought after for their expertise and leadership in the competency area. Additionally, experts can innovate, develop new approaches, and contribute significantly to advancing the field.</a:t>
            </a:r>
            <a:endParaRPr lang="en-US" dirty="0"/>
          </a:p>
          <a:p>
            <a:endParaRPr lang="en-IE"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805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476131" y="476131"/>
            <a:ext cx="7529217" cy="5913546"/>
          </a:xfrm>
          <a:prstGeom prst="rect">
            <a:avLst/>
          </a:prstGeom>
          <a:solidFill>
            <a:srgbClr val="00AD85"/>
          </a:solidFill>
        </p:spPr>
        <p:txBody>
          <a:bodyPr/>
          <a:lstStyle/>
          <a:p>
            <a:endParaRPr lang="it-IT"/>
          </a:p>
        </p:txBody>
      </p:sp>
      <p:pic>
        <p:nvPicPr>
          <p:cNvPr id="3" name="Object 2" descr="preencoded.png"/>
          <p:cNvPicPr>
            <a:picLocks noChangeAspect="1"/>
          </p:cNvPicPr>
          <p:nvPr/>
        </p:nvPicPr>
        <p:blipFill>
          <a:blip r:embed="rId3"/>
          <a:srcRect l="-1678" t="-7500" r="-1678" b="-7500"/>
          <a:stretch/>
        </p:blipFill>
        <p:spPr>
          <a:xfrm>
            <a:off x="476131" y="476131"/>
            <a:ext cx="7529217" cy="5913546"/>
          </a:xfrm>
          <a:prstGeom prst="rect">
            <a:avLst/>
          </a:prstGeom>
        </p:spPr>
      </p:pic>
      <p:sp>
        <p:nvSpPr>
          <p:cNvPr id="4" name="Object 3"/>
          <p:cNvSpPr/>
          <p:nvPr/>
        </p:nvSpPr>
        <p:spPr>
          <a:xfrm>
            <a:off x="7967258" y="476131"/>
            <a:ext cx="3764609" cy="5913546"/>
          </a:xfrm>
          <a:prstGeom prst="rect">
            <a:avLst/>
          </a:prstGeom>
          <a:solidFill>
            <a:srgbClr val="00AD85"/>
          </a:solidFill>
        </p:spPr>
        <p:txBody>
          <a:bodyPr/>
          <a:lstStyle/>
          <a:p>
            <a:endParaRPr lang="it-IT"/>
          </a:p>
        </p:txBody>
      </p:sp>
      <p:sp>
        <p:nvSpPr>
          <p:cNvPr id="5" name="Object 4"/>
          <p:cNvSpPr/>
          <p:nvPr/>
        </p:nvSpPr>
        <p:spPr>
          <a:xfrm>
            <a:off x="8311659" y="4116896"/>
            <a:ext cx="3383386" cy="215896"/>
          </a:xfrm>
          <a:prstGeom prst="rect">
            <a:avLst/>
          </a:prstGeom>
          <a:noFill/>
        </p:spPr>
        <p:txBody>
          <a:bodyPr wrap="square" lIns="0" tIns="0" rIns="0" bIns="0" rtlCol="0" anchor="t"/>
          <a:lstStyle/>
          <a:p>
            <a:pPr algn="l">
              <a:lnSpc>
                <a:spcPts val="1701"/>
              </a:lnSpc>
              <a:buNone/>
            </a:pPr>
            <a:r>
              <a:rPr lang="en-US" sz="1350" b="1" kern="0" spc="41" dirty="0">
                <a:solidFill>
                  <a:srgbClr val="FFFFFF"/>
                </a:solidFill>
                <a:latin typeface="Jost*" pitchFamily="34" charset="0"/>
                <a:ea typeface="Jost*" pitchFamily="34" charset="-122"/>
                <a:cs typeface="Jost*" pitchFamily="34" charset="-120"/>
              </a:rPr>
              <a:t>REMEMBER</a:t>
            </a:r>
            <a:endParaRPr lang="en-US" dirty="0"/>
          </a:p>
        </p:txBody>
      </p:sp>
      <p:sp>
        <p:nvSpPr>
          <p:cNvPr id="6" name="Object 5"/>
          <p:cNvSpPr/>
          <p:nvPr/>
        </p:nvSpPr>
        <p:spPr>
          <a:xfrm>
            <a:off x="8311659" y="4494676"/>
            <a:ext cx="3383386" cy="1706334"/>
          </a:xfrm>
          <a:prstGeom prst="rect">
            <a:avLst/>
          </a:prstGeom>
          <a:noFill/>
        </p:spPr>
        <p:txBody>
          <a:bodyPr wrap="square" lIns="0" tIns="0" rIns="0" bIns="0" rtlCol="0" anchor="t"/>
          <a:lstStyle/>
          <a:p>
            <a:pPr algn="l">
              <a:lnSpc>
                <a:spcPts val="3360"/>
              </a:lnSpc>
              <a:spcBef>
                <a:spcPts val="1250"/>
              </a:spcBef>
              <a:buNone/>
            </a:pPr>
            <a:r>
              <a:rPr lang="en-US" sz="3000" b="1" kern="0" spc="90" dirty="0">
                <a:solidFill>
                  <a:srgbClr val="FFFFFF"/>
                </a:solidFill>
                <a:latin typeface="Jost*" pitchFamily="34" charset="0"/>
                <a:ea typeface="Jost*" pitchFamily="34" charset="-122"/>
                <a:cs typeface="Jost*" pitchFamily="34" charset="-120"/>
              </a:rPr>
              <a:t>VERY FEW WILL BE AN EXPERT IN ALL COMPETENCIES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224511" y="439975"/>
            <a:ext cx="5535647" cy="213217"/>
          </a:xfrm>
          <a:prstGeom prst="rect">
            <a:avLst/>
          </a:prstGeom>
          <a:noFill/>
        </p:spPr>
        <p:txBody>
          <a:bodyPr wrap="square" lIns="0" tIns="0" rIns="0" bIns="0" rtlCol="0" anchor="t"/>
          <a:lstStyle/>
          <a:p>
            <a:pPr algn="ctr">
              <a:lnSpc>
                <a:spcPts val="1680"/>
              </a:lnSpc>
              <a:buNone/>
            </a:pPr>
            <a:r>
              <a:rPr lang="en-US" sz="1500" kern="0" spc="45" dirty="0">
                <a:solidFill>
                  <a:srgbClr val="FFFFFF"/>
                </a:solidFill>
                <a:latin typeface="Jost*" pitchFamily="34" charset="0"/>
                <a:ea typeface="Jost*" pitchFamily="34" charset="-122"/>
                <a:cs typeface="Jost*" pitchFamily="34" charset="-120"/>
              </a:rPr>
              <a:t>CARDEA</a:t>
            </a:r>
            <a:endParaRPr lang="en-US" dirty="0"/>
          </a:p>
        </p:txBody>
      </p:sp>
      <p:sp>
        <p:nvSpPr>
          <p:cNvPr id="3" name="Object 2"/>
          <p:cNvSpPr/>
          <p:nvPr/>
        </p:nvSpPr>
        <p:spPr>
          <a:xfrm>
            <a:off x="224511" y="822665"/>
            <a:ext cx="5535647" cy="426584"/>
          </a:xfrm>
          <a:prstGeom prst="rect">
            <a:avLst/>
          </a:prstGeom>
          <a:noFill/>
        </p:spPr>
        <p:txBody>
          <a:bodyPr wrap="square" lIns="0" tIns="0" rIns="0" bIns="0" rtlCol="0" anchor="t"/>
          <a:lstStyle/>
          <a:p>
            <a:pPr algn="ctr">
              <a:lnSpc>
                <a:spcPts val="3360"/>
              </a:lnSpc>
              <a:spcBef>
                <a:spcPts val="1308"/>
              </a:spcBef>
              <a:buNone/>
            </a:pPr>
            <a:r>
              <a:rPr lang="en-US" sz="3000" kern="0" spc="90" dirty="0">
                <a:solidFill>
                  <a:srgbClr val="28282E"/>
                </a:solidFill>
                <a:latin typeface="Jost*" pitchFamily="34" charset="0"/>
                <a:ea typeface="Jost*" pitchFamily="34" charset="-122"/>
                <a:cs typeface="Jost*" pitchFamily="34" charset="-120"/>
              </a:rPr>
              <a:t>PLEASE NOTE</a:t>
            </a:r>
            <a:endParaRPr lang="en-US" dirty="0"/>
          </a:p>
        </p:txBody>
      </p:sp>
      <p:pic>
        <p:nvPicPr>
          <p:cNvPr id="4" name="Object 3" descr="preencoded.png"/>
          <p:cNvPicPr>
            <a:picLocks noChangeAspect="1"/>
          </p:cNvPicPr>
          <p:nvPr/>
        </p:nvPicPr>
        <p:blipFill>
          <a:blip r:embed="rId3"/>
          <a:srcRect l="27803" r="27803"/>
          <a:stretch/>
        </p:blipFill>
        <p:spPr>
          <a:xfrm>
            <a:off x="6080019" y="95226"/>
            <a:ext cx="2959240" cy="6665833"/>
          </a:xfrm>
          <a:prstGeom prst="rect">
            <a:avLst/>
          </a:prstGeom>
        </p:spPr>
      </p:pic>
      <p:pic>
        <p:nvPicPr>
          <p:cNvPr id="5" name="Object 4" descr="preencoded.png"/>
          <p:cNvPicPr>
            <a:picLocks noChangeAspect="1"/>
          </p:cNvPicPr>
          <p:nvPr/>
        </p:nvPicPr>
        <p:blipFill>
          <a:blip r:embed="rId4"/>
          <a:srcRect l="19975" r="19975"/>
          <a:stretch/>
        </p:blipFill>
        <p:spPr>
          <a:xfrm>
            <a:off x="9134486" y="95226"/>
            <a:ext cx="2959240" cy="3285303"/>
          </a:xfrm>
          <a:prstGeom prst="rect">
            <a:avLst/>
          </a:prstGeom>
        </p:spPr>
      </p:pic>
      <p:sp>
        <p:nvSpPr>
          <p:cNvPr id="6" name="Object 5"/>
          <p:cNvSpPr/>
          <p:nvPr/>
        </p:nvSpPr>
        <p:spPr>
          <a:xfrm>
            <a:off x="9134486" y="3475756"/>
            <a:ext cx="2959240" cy="3285303"/>
          </a:xfrm>
          <a:prstGeom prst="rect">
            <a:avLst/>
          </a:prstGeom>
          <a:solidFill>
            <a:srgbClr val="FFFFFF"/>
          </a:solidFill>
        </p:spPr>
        <p:txBody>
          <a:bodyPr/>
          <a:lstStyle/>
          <a:p>
            <a:endParaRPr lang="it-IT"/>
          </a:p>
        </p:txBody>
      </p:sp>
      <p:pic>
        <p:nvPicPr>
          <p:cNvPr id="7" name="Object 6" descr="preencoded.png"/>
          <p:cNvPicPr>
            <a:picLocks noChangeAspect="1"/>
          </p:cNvPicPr>
          <p:nvPr/>
        </p:nvPicPr>
        <p:blipFill>
          <a:blip r:embed="rId5"/>
          <a:srcRect l="3962" t="-1111" r="3962" b="-1111"/>
          <a:stretch/>
        </p:blipFill>
        <p:spPr>
          <a:xfrm>
            <a:off x="9134486" y="3475756"/>
            <a:ext cx="2959240" cy="3285303"/>
          </a:xfrm>
          <a:prstGeom prst="rect">
            <a:avLst/>
          </a:prstGeom>
        </p:spPr>
      </p:pic>
      <p:sp>
        <p:nvSpPr>
          <p:cNvPr id="8" name="Object 7"/>
          <p:cNvSpPr/>
          <p:nvPr/>
        </p:nvSpPr>
        <p:spPr>
          <a:xfrm>
            <a:off x="761810" y="2141696"/>
            <a:ext cx="4907154" cy="1390302"/>
          </a:xfrm>
          <a:prstGeom prst="rect">
            <a:avLst/>
          </a:prstGeom>
          <a:noFill/>
        </p:spPr>
        <p:txBody>
          <a:bodyPr wrap="square" lIns="0" tIns="0" rIns="0" bIns="0" rtlCol="0" anchor="t"/>
          <a:lstStyle/>
          <a:p>
            <a:pPr algn="l">
              <a:lnSpc>
                <a:spcPts val="2739"/>
              </a:lnSpc>
              <a:buNone/>
            </a:pPr>
            <a:r>
              <a:rPr lang="en-US" sz="2059" b="1" kern="0" spc="62" dirty="0">
                <a:solidFill>
                  <a:srgbClr val="28282E"/>
                </a:solidFill>
                <a:latin typeface="Jost*" pitchFamily="34" charset="0"/>
                <a:ea typeface="Jost*" pitchFamily="34" charset="-122"/>
                <a:cs typeface="Jost*" pitchFamily="34" charset="-120"/>
              </a:rPr>
              <a:t>It is envisioned that direct entry through open competition (recruitment) can occur at any level.</a:t>
            </a:r>
            <a:endParaRPr lang="en-US" dirty="0"/>
          </a:p>
        </p:txBody>
      </p:sp>
      <p:sp>
        <p:nvSpPr>
          <p:cNvPr id="9" name="Object 8"/>
          <p:cNvSpPr/>
          <p:nvPr/>
        </p:nvSpPr>
        <p:spPr>
          <a:xfrm>
            <a:off x="761810" y="3738521"/>
            <a:ext cx="4907154" cy="1042727"/>
          </a:xfrm>
          <a:prstGeom prst="rect">
            <a:avLst/>
          </a:prstGeom>
          <a:noFill/>
        </p:spPr>
        <p:txBody>
          <a:bodyPr wrap="square" lIns="0" tIns="0" rIns="0" bIns="0" rtlCol="0" anchor="t"/>
          <a:lstStyle/>
          <a:p>
            <a:pPr algn="l">
              <a:lnSpc>
                <a:spcPts val="2739"/>
              </a:lnSpc>
              <a:spcBef>
                <a:spcPts val="1595"/>
              </a:spcBef>
              <a:buNone/>
            </a:pPr>
            <a:r>
              <a:rPr lang="en-US" sz="2059" b="1" kern="0" spc="62" dirty="0">
                <a:solidFill>
                  <a:srgbClr val="28282E"/>
                </a:solidFill>
                <a:latin typeface="Jost*" pitchFamily="34" charset="0"/>
                <a:ea typeface="Jost*" pitchFamily="34" charset="-122"/>
                <a:cs typeface="Jost*" pitchFamily="34" charset="-120"/>
              </a:rPr>
              <a:t>Opportunities for training, career development and progression are integrated into the Framework</a:t>
            </a:r>
            <a:endParaRPr lang="en-US" dirty="0"/>
          </a:p>
        </p:txBody>
      </p:sp>
      <p:sp>
        <p:nvSpPr>
          <p:cNvPr id="10" name="Object 9"/>
          <p:cNvSpPr/>
          <p:nvPr/>
        </p:nvSpPr>
        <p:spPr>
          <a:xfrm>
            <a:off x="761810" y="4987769"/>
            <a:ext cx="4907154" cy="695151"/>
          </a:xfrm>
          <a:prstGeom prst="rect">
            <a:avLst/>
          </a:prstGeom>
          <a:noFill/>
        </p:spPr>
        <p:txBody>
          <a:bodyPr wrap="square" lIns="0" tIns="0" rIns="0" bIns="0" rtlCol="0" anchor="t"/>
          <a:lstStyle/>
          <a:p>
            <a:pPr algn="l">
              <a:lnSpc>
                <a:spcPts val="2739"/>
              </a:lnSpc>
              <a:spcBef>
                <a:spcPts val="1595"/>
              </a:spcBef>
              <a:buNone/>
            </a:pPr>
            <a:r>
              <a:rPr lang="en-US" sz="2059" b="1" kern="0" spc="62" dirty="0">
                <a:solidFill>
                  <a:srgbClr val="28282E"/>
                </a:solidFill>
                <a:latin typeface="Jost*" pitchFamily="34" charset="0"/>
                <a:ea typeface="Jost*" pitchFamily="34" charset="-122"/>
                <a:cs typeface="Jost*" pitchFamily="34" charset="-120"/>
              </a:rPr>
              <a:t>Qualifications should not be a barrier to entry into the profession.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224511" y="439975"/>
            <a:ext cx="5535647" cy="213217"/>
          </a:xfrm>
          <a:prstGeom prst="rect">
            <a:avLst/>
          </a:prstGeom>
          <a:noFill/>
        </p:spPr>
        <p:txBody>
          <a:bodyPr wrap="square" lIns="0" tIns="0" rIns="0" bIns="0" rtlCol="0" anchor="t"/>
          <a:lstStyle/>
          <a:p>
            <a:pPr algn="ctr">
              <a:lnSpc>
                <a:spcPts val="1680"/>
              </a:lnSpc>
              <a:buNone/>
            </a:pPr>
            <a:r>
              <a:rPr lang="en-US" sz="1500" kern="0" spc="45" dirty="0">
                <a:solidFill>
                  <a:srgbClr val="FFFFFF"/>
                </a:solidFill>
                <a:latin typeface="Jost*" pitchFamily="34" charset="0"/>
                <a:ea typeface="Jost*" pitchFamily="34" charset="-122"/>
                <a:cs typeface="Jost*" pitchFamily="34" charset="-120"/>
              </a:rPr>
              <a:t>CARDEA</a:t>
            </a:r>
            <a:endParaRPr lang="en-US" dirty="0"/>
          </a:p>
        </p:txBody>
      </p:sp>
      <p:sp>
        <p:nvSpPr>
          <p:cNvPr id="3" name="Object 2"/>
          <p:cNvSpPr/>
          <p:nvPr/>
        </p:nvSpPr>
        <p:spPr>
          <a:xfrm>
            <a:off x="224511" y="822665"/>
            <a:ext cx="5535647" cy="426584"/>
          </a:xfrm>
          <a:prstGeom prst="rect">
            <a:avLst/>
          </a:prstGeom>
          <a:noFill/>
        </p:spPr>
        <p:txBody>
          <a:bodyPr wrap="square" lIns="0" tIns="0" rIns="0" bIns="0" rtlCol="0" anchor="t"/>
          <a:lstStyle/>
          <a:p>
            <a:pPr algn="ctr">
              <a:lnSpc>
                <a:spcPts val="3360"/>
              </a:lnSpc>
              <a:spcBef>
                <a:spcPts val="1308"/>
              </a:spcBef>
              <a:buNone/>
            </a:pPr>
            <a:r>
              <a:rPr lang="en-US" sz="3000" kern="0" spc="90" dirty="0">
                <a:solidFill>
                  <a:srgbClr val="FFFFFF"/>
                </a:solidFill>
                <a:latin typeface="Jost*" pitchFamily="34" charset="0"/>
                <a:ea typeface="Jost*" pitchFamily="34" charset="-122"/>
                <a:cs typeface="Jost*" pitchFamily="34" charset="-120"/>
              </a:rPr>
              <a:t>PLEASE NOTE (2)</a:t>
            </a:r>
            <a:endParaRPr lang="en-US" dirty="0"/>
          </a:p>
        </p:txBody>
      </p:sp>
      <p:pic>
        <p:nvPicPr>
          <p:cNvPr id="4" name="Object 3" descr="preencoded.png"/>
          <p:cNvPicPr>
            <a:picLocks noChangeAspect="1"/>
          </p:cNvPicPr>
          <p:nvPr/>
        </p:nvPicPr>
        <p:blipFill>
          <a:blip r:embed="rId3"/>
          <a:srcRect l="24683" r="24683"/>
          <a:stretch/>
        </p:blipFill>
        <p:spPr>
          <a:xfrm>
            <a:off x="6080019" y="95226"/>
            <a:ext cx="6013706" cy="6665833"/>
          </a:xfrm>
          <a:prstGeom prst="rect">
            <a:avLst/>
          </a:prstGeom>
        </p:spPr>
      </p:pic>
      <p:sp>
        <p:nvSpPr>
          <p:cNvPr id="5" name="Object 4"/>
          <p:cNvSpPr/>
          <p:nvPr/>
        </p:nvSpPr>
        <p:spPr>
          <a:xfrm>
            <a:off x="761810" y="2141696"/>
            <a:ext cx="4907154" cy="1042727"/>
          </a:xfrm>
          <a:prstGeom prst="rect">
            <a:avLst/>
          </a:prstGeom>
          <a:noFill/>
        </p:spPr>
        <p:txBody>
          <a:bodyPr wrap="square" lIns="0" tIns="0" rIns="0" bIns="0" rtlCol="0" anchor="t"/>
          <a:lstStyle/>
          <a:p>
            <a:pPr algn="l">
              <a:lnSpc>
                <a:spcPts val="2739"/>
              </a:lnSpc>
              <a:buNone/>
            </a:pPr>
            <a:r>
              <a:rPr lang="en-US" sz="2059" b="1" kern="0" spc="62" dirty="0">
                <a:solidFill>
                  <a:srgbClr val="28282E"/>
                </a:solidFill>
                <a:latin typeface="Jost*" pitchFamily="34" charset="0"/>
                <a:ea typeface="Jost*" pitchFamily="34" charset="-122"/>
                <a:cs typeface="Jost*" pitchFamily="34" charset="-120"/>
              </a:rPr>
              <a:t>RM 1 and RM 2 profiles should be considered </a:t>
            </a:r>
            <a:r>
              <a:rPr lang="en-US" sz="2059" b="1" u="sng" kern="0" spc="62" dirty="0">
                <a:solidFill>
                  <a:srgbClr val="28282E"/>
                </a:solidFill>
                <a:latin typeface="Jost*" pitchFamily="34" charset="0"/>
                <a:ea typeface="Jost*" pitchFamily="34" charset="-122"/>
                <a:cs typeface="Jost*" pitchFamily="34" charset="-120"/>
              </a:rPr>
              <a:t>early to mid stage</a:t>
            </a:r>
            <a:r>
              <a:rPr lang="en-US" sz="2059" b="1" kern="0" spc="62" dirty="0">
                <a:solidFill>
                  <a:srgbClr val="28282E"/>
                </a:solidFill>
                <a:latin typeface="Jost*" pitchFamily="34" charset="0"/>
                <a:ea typeface="Jost*" pitchFamily="34" charset="-122"/>
                <a:cs typeface="Jost*" pitchFamily="34" charset="-120"/>
              </a:rPr>
              <a:t> Research Managers </a:t>
            </a:r>
            <a:endParaRPr lang="en-US" dirty="0"/>
          </a:p>
        </p:txBody>
      </p:sp>
      <p:sp>
        <p:nvSpPr>
          <p:cNvPr id="6" name="Object 5"/>
          <p:cNvSpPr/>
          <p:nvPr/>
        </p:nvSpPr>
        <p:spPr>
          <a:xfrm>
            <a:off x="761810" y="3390945"/>
            <a:ext cx="4907154" cy="1042727"/>
          </a:xfrm>
          <a:prstGeom prst="rect">
            <a:avLst/>
          </a:prstGeom>
          <a:noFill/>
        </p:spPr>
        <p:txBody>
          <a:bodyPr wrap="square" lIns="0" tIns="0" rIns="0" bIns="0" rtlCol="0" anchor="t"/>
          <a:lstStyle/>
          <a:p>
            <a:pPr algn="l">
              <a:lnSpc>
                <a:spcPts val="2739"/>
              </a:lnSpc>
              <a:spcBef>
                <a:spcPts val="1595"/>
              </a:spcBef>
              <a:buNone/>
            </a:pPr>
            <a:r>
              <a:rPr lang="en-US" sz="2059" b="1" kern="0" spc="62" dirty="0">
                <a:solidFill>
                  <a:srgbClr val="28282E"/>
                </a:solidFill>
                <a:latin typeface="Jost*" pitchFamily="34" charset="0"/>
                <a:ea typeface="Jost*" pitchFamily="34" charset="-122"/>
                <a:cs typeface="Jost*" pitchFamily="34" charset="-120"/>
              </a:rPr>
              <a:t>RM 3 and RM 4 profiles should be considered </a:t>
            </a:r>
            <a:r>
              <a:rPr lang="en-US" sz="2059" b="1" u="sng" kern="0" spc="62" dirty="0">
                <a:solidFill>
                  <a:srgbClr val="28282E"/>
                </a:solidFill>
                <a:latin typeface="Jost*" pitchFamily="34" charset="0"/>
                <a:ea typeface="Jost*" pitchFamily="34" charset="-122"/>
                <a:cs typeface="Jost*" pitchFamily="34" charset="-120"/>
              </a:rPr>
              <a:t>leadership level</a:t>
            </a:r>
            <a:r>
              <a:rPr lang="en-US" sz="2059" b="1" kern="0" spc="62" dirty="0">
                <a:solidFill>
                  <a:srgbClr val="28282E"/>
                </a:solidFill>
                <a:latin typeface="Jost*" pitchFamily="34" charset="0"/>
                <a:ea typeface="Jost*" pitchFamily="34" charset="-122"/>
                <a:cs typeface="Jost*" pitchFamily="34" charset="-120"/>
              </a:rPr>
              <a:t> Research Managers</a:t>
            </a:r>
            <a:r>
              <a:rPr lang="en-US" sz="2059" kern="0" spc="62" dirty="0">
                <a:solidFill>
                  <a:srgbClr val="28282E"/>
                </a:solidFill>
                <a:latin typeface="Jost*" pitchFamily="34" charset="0"/>
                <a:ea typeface="Jost*" pitchFamily="34" charset="-122"/>
                <a:cs typeface="Jost*" pitchFamily="34" charset="-120"/>
              </a:rPr>
              <a:t>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8282E"/>
        </a:solidFill>
        <a:effectLst/>
      </p:bgPr>
    </p:bg>
    <p:spTree>
      <p:nvGrpSpPr>
        <p:cNvPr id="1" name=""/>
        <p:cNvGrpSpPr/>
        <p:nvPr/>
      </p:nvGrpSpPr>
      <p:grpSpPr>
        <a:xfrm>
          <a:off x="0" y="0"/>
          <a:ext cx="0" cy="0"/>
          <a:chOff x="0" y="0"/>
          <a:chExt cx="0" cy="0"/>
        </a:xfrm>
      </p:grpSpPr>
      <p:sp>
        <p:nvSpPr>
          <p:cNvPr id="2" name="Object 1"/>
          <p:cNvSpPr/>
          <p:nvPr/>
        </p:nvSpPr>
        <p:spPr>
          <a:xfrm>
            <a:off x="0" y="403819"/>
            <a:ext cx="12188952" cy="426584"/>
          </a:xfrm>
          <a:prstGeom prst="rect">
            <a:avLst/>
          </a:prstGeom>
          <a:noFill/>
        </p:spPr>
        <p:txBody>
          <a:bodyPr wrap="square" lIns="0" tIns="0" rIns="0" bIns="0" rtlCol="0" anchor="t"/>
          <a:lstStyle/>
          <a:p>
            <a:pPr marL="0" marR="0" lvl="0" indent="0" algn="ctr" defTabSz="914400" rtl="0" eaLnBrk="1" fontAlgn="auto" latinLnBrk="0" hangingPunct="1">
              <a:lnSpc>
                <a:spcPts val="3360"/>
              </a:lnSpc>
              <a:spcBef>
                <a:spcPts val="0"/>
              </a:spcBef>
              <a:spcAft>
                <a:spcPts val="0"/>
              </a:spcAft>
              <a:buClrTx/>
              <a:buSzTx/>
              <a:buFontTx/>
              <a:buNone/>
              <a:tabLst/>
              <a:defRPr/>
            </a:pPr>
            <a:r>
              <a:rPr kumimoji="0" lang="en-US" sz="3000" b="0" i="0" u="none" strike="noStrike" kern="0" cap="none" spc="90" normalizeH="0" baseline="0" noProof="0" dirty="0">
                <a:ln>
                  <a:noFill/>
                </a:ln>
                <a:solidFill>
                  <a:srgbClr val="FFFFFF"/>
                </a:solidFill>
                <a:effectLst/>
                <a:uLnTx/>
                <a:uFillTx/>
                <a:latin typeface="Jost*" pitchFamily="34" charset="0"/>
                <a:ea typeface="Jost*" pitchFamily="34" charset="-122"/>
                <a:cs typeface="Jost*" pitchFamily="34" charset="-120"/>
              </a:rPr>
              <a:t>CARDEA FRAMEWORK OBJECTIVES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Object 2"/>
          <p:cNvSpPr/>
          <p:nvPr/>
        </p:nvSpPr>
        <p:spPr>
          <a:xfrm>
            <a:off x="0" y="966546"/>
            <a:ext cx="12188952" cy="278537"/>
          </a:xfrm>
          <a:prstGeom prst="rect">
            <a:avLst/>
          </a:prstGeom>
          <a:noFill/>
        </p:spPr>
        <p:txBody>
          <a:bodyPr wrap="square" lIns="0" tIns="0" rIns="0" bIns="0" rtlCol="0" anchor="t"/>
          <a:lstStyle/>
          <a:p>
            <a:pPr marL="0" marR="0" lvl="0" indent="0" algn="ctr" defTabSz="914400" rtl="0" eaLnBrk="1" fontAlgn="auto" latinLnBrk="0" hangingPunct="1">
              <a:lnSpc>
                <a:spcPts val="2195"/>
              </a:lnSpc>
              <a:spcBef>
                <a:spcPts val="1052"/>
              </a:spcBef>
              <a:spcAft>
                <a:spcPts val="0"/>
              </a:spcAft>
              <a:buClrTx/>
              <a:buSzTx/>
              <a:buFontTx/>
              <a:buNone/>
              <a:tabLst/>
              <a:defRPr/>
            </a:pPr>
            <a:r>
              <a:rPr kumimoji="0" lang="en-US" sz="1650" b="1" i="0" u="none" strike="noStrike" kern="0" cap="none" spc="50" normalizeH="0" baseline="0" noProof="0" dirty="0">
                <a:ln>
                  <a:noFill/>
                </a:ln>
                <a:solidFill>
                  <a:srgbClr val="0099BF"/>
                </a:solidFill>
                <a:effectLst/>
                <a:uLnTx/>
                <a:uFillTx/>
                <a:latin typeface="Jost*" pitchFamily="34" charset="0"/>
                <a:ea typeface="Jost*" pitchFamily="34" charset="-122"/>
                <a:cs typeface="Jost*" pitchFamily="34" charset="-120"/>
              </a:rPr>
              <a:t>BLUE PRINT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Object 3" descr="preencoded.png"/>
          <p:cNvPicPr>
            <a:picLocks noChangeAspect="1"/>
          </p:cNvPicPr>
          <p:nvPr/>
        </p:nvPicPr>
        <p:blipFill>
          <a:blip r:embed="rId3"/>
          <a:srcRect l="21289" t="1465" r="21289" b="1465"/>
          <a:stretch/>
        </p:blipFill>
        <p:spPr>
          <a:xfrm>
            <a:off x="7522869" y="1656936"/>
            <a:ext cx="4199475" cy="4732742"/>
          </a:xfrm>
          <a:prstGeom prst="rect">
            <a:avLst/>
          </a:prstGeom>
        </p:spPr>
      </p:pic>
      <p:pic>
        <p:nvPicPr>
          <p:cNvPr id="5" name="Object 4"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572" y="1922047"/>
            <a:ext cx="6237315" cy="799900"/>
          </a:xfrm>
          <a:prstGeom prst="rect">
            <a:avLst/>
          </a:prstGeom>
        </p:spPr>
      </p:pic>
      <p:sp>
        <p:nvSpPr>
          <p:cNvPr id="6" name="Object 5"/>
          <p:cNvSpPr/>
          <p:nvPr/>
        </p:nvSpPr>
        <p:spPr>
          <a:xfrm>
            <a:off x="666583" y="2152320"/>
            <a:ext cx="418995" cy="341178"/>
          </a:xfrm>
          <a:prstGeom prst="rect">
            <a:avLst/>
          </a:prstGeom>
          <a:noFill/>
        </p:spPr>
        <p:txBody>
          <a:bodyPr wrap="square" lIns="0" tIns="0" rIns="0" bIns="0" rtlCol="0" anchor="ctr"/>
          <a:lstStyle/>
          <a:p>
            <a:pPr marL="0" marR="0" lvl="0" indent="0" algn="l" defTabSz="914400" rtl="0" eaLnBrk="1" fontAlgn="auto" latinLnBrk="0" hangingPunct="1">
              <a:lnSpc>
                <a:spcPts val="2688"/>
              </a:lnSpc>
              <a:spcBef>
                <a:spcPts val="0"/>
              </a:spcBef>
              <a:spcAft>
                <a:spcPts val="0"/>
              </a:spcAft>
              <a:buClrTx/>
              <a:buSzTx/>
              <a:buFontTx/>
              <a:buNone/>
              <a:tabLst/>
              <a:defRPr/>
            </a:pPr>
            <a:r>
              <a:rPr kumimoji="0" lang="en-US" sz="2400" b="0" i="0" u="none" strike="noStrike" kern="0" cap="none" spc="72" normalizeH="0" baseline="0" noProof="0" dirty="0">
                <a:ln>
                  <a:noFill/>
                </a:ln>
                <a:solidFill>
                  <a:srgbClr val="FFFFFF"/>
                </a:solidFill>
                <a:effectLst/>
                <a:uLnTx/>
                <a:uFillTx/>
                <a:latin typeface="Jost*" pitchFamily="34" charset="0"/>
                <a:ea typeface="Jost*" pitchFamily="34" charset="-122"/>
                <a:cs typeface="Jost*" pitchFamily="34" charset="-120"/>
              </a:rPr>
              <a:t>1</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Object 6"/>
          <p:cNvSpPr/>
          <p:nvPr/>
        </p:nvSpPr>
        <p:spPr>
          <a:xfrm>
            <a:off x="1047488" y="2165116"/>
            <a:ext cx="5091774" cy="310973"/>
          </a:xfrm>
          <a:prstGeom prst="rect">
            <a:avLst/>
          </a:prstGeom>
          <a:noFill/>
        </p:spPr>
        <p:txBody>
          <a:bodyPr wrap="square" lIns="0" tIns="0" rIns="0" bIns="0" rtlCol="0" anchor="ctr"/>
          <a:lstStyle/>
          <a:p>
            <a:pPr marL="0" marR="0" lvl="0" indent="0" algn="l" defTabSz="914400" rtl="0" eaLnBrk="1" fontAlgn="auto" latinLnBrk="0" hangingPunct="1">
              <a:lnSpc>
                <a:spcPts val="2449"/>
              </a:lnSpc>
              <a:spcBef>
                <a:spcPts val="0"/>
              </a:spcBef>
              <a:spcAft>
                <a:spcPts val="0"/>
              </a:spcAft>
              <a:buClrTx/>
              <a:buSzTx/>
              <a:buFontTx/>
              <a:buNone/>
              <a:tabLst/>
              <a:defRPr/>
            </a:pPr>
            <a:r>
              <a:rPr kumimoji="0" lang="en-US" sz="1944" b="0" i="0" u="none" strike="noStrike" kern="0" cap="none" spc="59" normalizeH="0" baseline="0" noProof="0" dirty="0">
                <a:ln>
                  <a:noFill/>
                </a:ln>
                <a:solidFill>
                  <a:srgbClr val="FFFFFF"/>
                </a:solidFill>
                <a:effectLst/>
                <a:uLnTx/>
                <a:uFillTx/>
                <a:latin typeface="Jost*" pitchFamily="34" charset="0"/>
                <a:ea typeface="Jost*" pitchFamily="34" charset="-122"/>
                <a:cs typeface="Jost*" pitchFamily="34" charset="-120"/>
              </a:rPr>
              <a:t>Goal - Simple</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Object 7" descr="preencoded.png"/>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5572" y="2771346"/>
            <a:ext cx="4294701" cy="799900"/>
          </a:xfrm>
          <a:prstGeom prst="rect">
            <a:avLst/>
          </a:prstGeom>
        </p:spPr>
      </p:pic>
      <p:sp>
        <p:nvSpPr>
          <p:cNvPr id="9" name="Object 8"/>
          <p:cNvSpPr/>
          <p:nvPr/>
        </p:nvSpPr>
        <p:spPr>
          <a:xfrm>
            <a:off x="666583" y="3001738"/>
            <a:ext cx="418995" cy="341178"/>
          </a:xfrm>
          <a:prstGeom prst="rect">
            <a:avLst/>
          </a:prstGeom>
          <a:noFill/>
        </p:spPr>
        <p:txBody>
          <a:bodyPr wrap="square" lIns="0" tIns="0" rIns="0" bIns="0" rtlCol="0" anchor="ctr"/>
          <a:lstStyle/>
          <a:p>
            <a:pPr marL="0" marR="0" lvl="0" indent="0" algn="l" defTabSz="914400" rtl="0" eaLnBrk="1" fontAlgn="auto" latinLnBrk="0" hangingPunct="1">
              <a:lnSpc>
                <a:spcPts val="2688"/>
              </a:lnSpc>
              <a:spcBef>
                <a:spcPts val="0"/>
              </a:spcBef>
              <a:spcAft>
                <a:spcPts val="0"/>
              </a:spcAft>
              <a:buClrTx/>
              <a:buSzTx/>
              <a:buFontTx/>
              <a:buNone/>
              <a:tabLst/>
              <a:defRPr/>
            </a:pPr>
            <a:r>
              <a:rPr kumimoji="0" lang="en-US" sz="2400" b="0" i="0" u="none" strike="noStrike" kern="0" cap="none" spc="72" normalizeH="0" baseline="0" noProof="0" dirty="0">
                <a:ln>
                  <a:noFill/>
                </a:ln>
                <a:solidFill>
                  <a:srgbClr val="FFFFFF"/>
                </a:solidFill>
                <a:effectLst/>
                <a:uLnTx/>
                <a:uFillTx/>
                <a:latin typeface="Jost*" pitchFamily="34" charset="0"/>
                <a:ea typeface="Jost*" pitchFamily="34" charset="-122"/>
                <a:cs typeface="Jost*" pitchFamily="34" charset="-120"/>
              </a:rPr>
              <a:t>2</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Object 9"/>
          <p:cNvSpPr/>
          <p:nvPr/>
        </p:nvSpPr>
        <p:spPr>
          <a:xfrm>
            <a:off x="1047488" y="3014534"/>
            <a:ext cx="3195166" cy="310973"/>
          </a:xfrm>
          <a:prstGeom prst="rect">
            <a:avLst/>
          </a:prstGeom>
          <a:noFill/>
        </p:spPr>
        <p:txBody>
          <a:bodyPr wrap="square" lIns="0" tIns="0" rIns="0" bIns="0" rtlCol="0" anchor="ctr"/>
          <a:lstStyle/>
          <a:p>
            <a:pPr marL="0" marR="0" lvl="0" indent="0" algn="l" defTabSz="914400" rtl="0" eaLnBrk="1" fontAlgn="auto" latinLnBrk="0" hangingPunct="1">
              <a:lnSpc>
                <a:spcPts val="2449"/>
              </a:lnSpc>
              <a:spcBef>
                <a:spcPts val="0"/>
              </a:spcBef>
              <a:spcAft>
                <a:spcPts val="0"/>
              </a:spcAft>
              <a:buClrTx/>
              <a:buSzTx/>
              <a:buFontTx/>
              <a:buNone/>
              <a:tabLst/>
              <a:defRPr/>
            </a:pPr>
            <a:r>
              <a:rPr kumimoji="0" lang="en-US" sz="1944" b="0" i="0" u="none" strike="noStrike" kern="0" cap="none" spc="59" normalizeH="0" baseline="0" noProof="0" dirty="0">
                <a:ln>
                  <a:noFill/>
                </a:ln>
                <a:solidFill>
                  <a:srgbClr val="FFFFFF"/>
                </a:solidFill>
                <a:effectLst/>
                <a:uLnTx/>
                <a:uFillTx/>
                <a:latin typeface="Jost*" pitchFamily="34" charset="0"/>
                <a:ea typeface="Jost*" pitchFamily="34" charset="-122"/>
                <a:cs typeface="Jost*" pitchFamily="34" charset="-120"/>
              </a:rPr>
              <a:t>Goal - Interoperable</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Object 10"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5572" y="3620793"/>
            <a:ext cx="4532767" cy="799900"/>
          </a:xfrm>
          <a:prstGeom prst="rect">
            <a:avLst/>
          </a:prstGeom>
        </p:spPr>
      </p:pic>
      <p:sp>
        <p:nvSpPr>
          <p:cNvPr id="12" name="Object 11"/>
          <p:cNvSpPr/>
          <p:nvPr/>
        </p:nvSpPr>
        <p:spPr>
          <a:xfrm>
            <a:off x="666583" y="3851155"/>
            <a:ext cx="418995" cy="341178"/>
          </a:xfrm>
          <a:prstGeom prst="rect">
            <a:avLst/>
          </a:prstGeom>
          <a:noFill/>
        </p:spPr>
        <p:txBody>
          <a:bodyPr wrap="square" lIns="0" tIns="0" rIns="0" bIns="0" rtlCol="0" anchor="ctr"/>
          <a:lstStyle/>
          <a:p>
            <a:pPr marL="0" marR="0" lvl="0" indent="0" algn="l" defTabSz="914400" rtl="0" eaLnBrk="1" fontAlgn="auto" latinLnBrk="0" hangingPunct="1">
              <a:lnSpc>
                <a:spcPts val="2688"/>
              </a:lnSpc>
              <a:spcBef>
                <a:spcPts val="0"/>
              </a:spcBef>
              <a:spcAft>
                <a:spcPts val="0"/>
              </a:spcAft>
              <a:buClrTx/>
              <a:buSzTx/>
              <a:buFontTx/>
              <a:buNone/>
              <a:tabLst/>
              <a:defRPr/>
            </a:pPr>
            <a:r>
              <a:rPr kumimoji="0" lang="en-US" sz="2400" b="0" i="0" u="none" strike="noStrike" kern="0" cap="none" spc="72" normalizeH="0" baseline="0" noProof="0" dirty="0">
                <a:ln>
                  <a:noFill/>
                </a:ln>
                <a:solidFill>
                  <a:srgbClr val="FFFFFF"/>
                </a:solidFill>
                <a:effectLst/>
                <a:uLnTx/>
                <a:uFillTx/>
                <a:latin typeface="Jost*" pitchFamily="34" charset="0"/>
                <a:ea typeface="Jost*" pitchFamily="34" charset="-122"/>
                <a:cs typeface="Jost*" pitchFamily="34" charset="-120"/>
              </a:rPr>
              <a:t>3</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Object 12"/>
          <p:cNvSpPr/>
          <p:nvPr/>
        </p:nvSpPr>
        <p:spPr>
          <a:xfrm>
            <a:off x="1047488" y="3863951"/>
            <a:ext cx="3424959" cy="310973"/>
          </a:xfrm>
          <a:prstGeom prst="rect">
            <a:avLst/>
          </a:prstGeom>
          <a:noFill/>
        </p:spPr>
        <p:txBody>
          <a:bodyPr wrap="square" lIns="0" tIns="0" rIns="0" bIns="0" rtlCol="0" anchor="ctr"/>
          <a:lstStyle/>
          <a:p>
            <a:pPr marL="0" marR="0" lvl="0" indent="0" algn="l" defTabSz="914400" rtl="0" eaLnBrk="1" fontAlgn="auto" latinLnBrk="0" hangingPunct="1">
              <a:lnSpc>
                <a:spcPts val="2449"/>
              </a:lnSpc>
              <a:spcBef>
                <a:spcPts val="0"/>
              </a:spcBef>
              <a:spcAft>
                <a:spcPts val="0"/>
              </a:spcAft>
              <a:buClrTx/>
              <a:buSzTx/>
              <a:buFontTx/>
              <a:buNone/>
              <a:tabLst/>
              <a:defRPr/>
            </a:pPr>
            <a:r>
              <a:rPr kumimoji="0" lang="en-US" sz="1944" b="0" i="0" u="none" strike="noStrike" kern="0" cap="none" spc="59" normalizeH="0" baseline="0" noProof="0" dirty="0">
                <a:ln>
                  <a:noFill/>
                </a:ln>
                <a:solidFill>
                  <a:srgbClr val="FFFFFF"/>
                </a:solidFill>
                <a:effectLst/>
                <a:uLnTx/>
                <a:uFillTx/>
                <a:latin typeface="Jost*" pitchFamily="34" charset="0"/>
                <a:ea typeface="Jost*" pitchFamily="34" charset="-122"/>
                <a:cs typeface="Jost*" pitchFamily="34" charset="-120"/>
              </a:rPr>
              <a:t>Goal - Consistent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4" name="Object 13"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5572" y="4470240"/>
            <a:ext cx="5237440" cy="799900"/>
          </a:xfrm>
          <a:prstGeom prst="rect">
            <a:avLst/>
          </a:prstGeom>
        </p:spPr>
      </p:pic>
      <p:sp>
        <p:nvSpPr>
          <p:cNvPr id="15" name="Object 14"/>
          <p:cNvSpPr/>
          <p:nvPr/>
        </p:nvSpPr>
        <p:spPr>
          <a:xfrm>
            <a:off x="666583" y="4700573"/>
            <a:ext cx="418995" cy="341178"/>
          </a:xfrm>
          <a:prstGeom prst="rect">
            <a:avLst/>
          </a:prstGeom>
          <a:noFill/>
        </p:spPr>
        <p:txBody>
          <a:bodyPr wrap="square" lIns="0" tIns="0" rIns="0" bIns="0" rtlCol="0" anchor="ctr"/>
          <a:lstStyle/>
          <a:p>
            <a:pPr marL="0" marR="0" lvl="0" indent="0" algn="l" defTabSz="914400" rtl="0" eaLnBrk="1" fontAlgn="auto" latinLnBrk="0" hangingPunct="1">
              <a:lnSpc>
                <a:spcPts val="2688"/>
              </a:lnSpc>
              <a:spcBef>
                <a:spcPts val="0"/>
              </a:spcBef>
              <a:spcAft>
                <a:spcPts val="0"/>
              </a:spcAft>
              <a:buClrTx/>
              <a:buSzTx/>
              <a:buFontTx/>
              <a:buNone/>
              <a:tabLst/>
              <a:defRPr/>
            </a:pPr>
            <a:r>
              <a:rPr kumimoji="0" lang="en-US" sz="2400" b="0" i="0" u="none" strike="noStrike" kern="0" cap="none" spc="72" normalizeH="0" baseline="0" noProof="0" dirty="0">
                <a:ln>
                  <a:noFill/>
                </a:ln>
                <a:solidFill>
                  <a:srgbClr val="FFFFFF"/>
                </a:solidFill>
                <a:effectLst/>
                <a:uLnTx/>
                <a:uFillTx/>
                <a:latin typeface="Jost*" pitchFamily="34" charset="0"/>
                <a:ea typeface="Jost*" pitchFamily="34" charset="-122"/>
                <a:cs typeface="Jost*" pitchFamily="34" charset="-120"/>
              </a:rPr>
              <a:t>4</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Object 15"/>
          <p:cNvSpPr/>
          <p:nvPr/>
        </p:nvSpPr>
        <p:spPr>
          <a:xfrm>
            <a:off x="1047488" y="4713369"/>
            <a:ext cx="4114664" cy="310973"/>
          </a:xfrm>
          <a:prstGeom prst="rect">
            <a:avLst/>
          </a:prstGeom>
          <a:noFill/>
        </p:spPr>
        <p:txBody>
          <a:bodyPr wrap="square" lIns="0" tIns="0" rIns="0" bIns="0" rtlCol="0" anchor="ctr"/>
          <a:lstStyle/>
          <a:p>
            <a:pPr marL="0" marR="0" lvl="0" indent="0" algn="l" defTabSz="914400" rtl="0" eaLnBrk="1" fontAlgn="auto" latinLnBrk="0" hangingPunct="1">
              <a:lnSpc>
                <a:spcPts val="2449"/>
              </a:lnSpc>
              <a:spcBef>
                <a:spcPts val="0"/>
              </a:spcBef>
              <a:spcAft>
                <a:spcPts val="0"/>
              </a:spcAft>
              <a:buClrTx/>
              <a:buSzTx/>
              <a:buFontTx/>
              <a:buNone/>
              <a:tabLst/>
              <a:defRPr/>
            </a:pPr>
            <a:r>
              <a:rPr kumimoji="0" lang="en-US" sz="1944" b="0" i="0" u="none" strike="noStrike" kern="0" cap="none" spc="59" normalizeH="0" baseline="0" noProof="0" dirty="0">
                <a:ln>
                  <a:noFill/>
                </a:ln>
                <a:solidFill>
                  <a:srgbClr val="FFFFFF"/>
                </a:solidFill>
                <a:effectLst/>
                <a:uLnTx/>
                <a:uFillTx/>
                <a:latin typeface="Jost*" pitchFamily="34" charset="0"/>
                <a:ea typeface="Jost*" pitchFamily="34" charset="-122"/>
                <a:cs typeface="Jost*" pitchFamily="34" charset="-120"/>
              </a:rPr>
              <a:t>Goal - Transparent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7" name="Object 16"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5572" y="5319688"/>
            <a:ext cx="5237440" cy="799900"/>
          </a:xfrm>
          <a:prstGeom prst="rect">
            <a:avLst/>
          </a:prstGeom>
        </p:spPr>
      </p:pic>
      <p:sp>
        <p:nvSpPr>
          <p:cNvPr id="18" name="Object 17"/>
          <p:cNvSpPr/>
          <p:nvPr/>
        </p:nvSpPr>
        <p:spPr>
          <a:xfrm>
            <a:off x="666583" y="5549991"/>
            <a:ext cx="418995" cy="341178"/>
          </a:xfrm>
          <a:prstGeom prst="rect">
            <a:avLst/>
          </a:prstGeom>
          <a:noFill/>
        </p:spPr>
        <p:txBody>
          <a:bodyPr wrap="square" lIns="0" tIns="0" rIns="0" bIns="0" rtlCol="0" anchor="ctr"/>
          <a:lstStyle/>
          <a:p>
            <a:pPr marL="0" marR="0" lvl="0" indent="0" algn="l" defTabSz="914400" rtl="0" eaLnBrk="1" fontAlgn="auto" latinLnBrk="0" hangingPunct="1">
              <a:lnSpc>
                <a:spcPts val="2688"/>
              </a:lnSpc>
              <a:spcBef>
                <a:spcPts val="0"/>
              </a:spcBef>
              <a:spcAft>
                <a:spcPts val="0"/>
              </a:spcAft>
              <a:buClrTx/>
              <a:buSzTx/>
              <a:buFontTx/>
              <a:buNone/>
              <a:tabLst/>
              <a:defRPr/>
            </a:pPr>
            <a:r>
              <a:rPr kumimoji="0" lang="en-US" sz="2400" b="0" i="0" u="none" strike="noStrike" kern="0" cap="none" spc="72" normalizeH="0" baseline="0" noProof="0" dirty="0">
                <a:ln>
                  <a:noFill/>
                </a:ln>
                <a:solidFill>
                  <a:srgbClr val="FFFFFF"/>
                </a:solidFill>
                <a:effectLst/>
                <a:uLnTx/>
                <a:uFillTx/>
                <a:latin typeface="Jost*" pitchFamily="34" charset="0"/>
                <a:ea typeface="Jost*" pitchFamily="34" charset="-122"/>
                <a:cs typeface="Jost*" pitchFamily="34" charset="-120"/>
              </a:rPr>
              <a:t>5</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Object 18"/>
          <p:cNvSpPr/>
          <p:nvPr/>
        </p:nvSpPr>
        <p:spPr>
          <a:xfrm>
            <a:off x="1047488" y="5562787"/>
            <a:ext cx="4114664" cy="310973"/>
          </a:xfrm>
          <a:prstGeom prst="rect">
            <a:avLst/>
          </a:prstGeom>
          <a:noFill/>
        </p:spPr>
        <p:txBody>
          <a:bodyPr wrap="square" lIns="0" tIns="0" rIns="0" bIns="0" rtlCol="0" anchor="ctr"/>
          <a:lstStyle/>
          <a:p>
            <a:pPr marL="0" marR="0" lvl="0" indent="0" algn="l" defTabSz="914400" rtl="0" eaLnBrk="1" fontAlgn="auto" latinLnBrk="0" hangingPunct="1">
              <a:lnSpc>
                <a:spcPts val="2449"/>
              </a:lnSpc>
              <a:spcBef>
                <a:spcPts val="0"/>
              </a:spcBef>
              <a:spcAft>
                <a:spcPts val="0"/>
              </a:spcAft>
              <a:buClrTx/>
              <a:buSzTx/>
              <a:buFontTx/>
              <a:buNone/>
              <a:tabLst/>
              <a:defRPr/>
            </a:pPr>
            <a:r>
              <a:rPr kumimoji="0" lang="en-US" sz="1944" b="0" i="0" u="none" strike="noStrike" kern="0" cap="none" spc="59" normalizeH="0" baseline="0" noProof="0" dirty="0">
                <a:ln>
                  <a:noFill/>
                </a:ln>
                <a:solidFill>
                  <a:srgbClr val="FFFFFF"/>
                </a:solidFill>
                <a:effectLst/>
                <a:uLnTx/>
                <a:uFillTx/>
                <a:latin typeface="Jost*" pitchFamily="34" charset="0"/>
                <a:ea typeface="Jost*" pitchFamily="34" charset="-122"/>
                <a:cs typeface="Jost*" pitchFamily="34" charset="-120"/>
              </a:rPr>
              <a:t>Goal - For </a:t>
            </a:r>
            <a:r>
              <a:rPr kumimoji="0" lang="en-US" sz="1944" b="1" i="0" u="sng" strike="noStrike" kern="0" cap="none" spc="59" normalizeH="0" baseline="0" noProof="0" dirty="0">
                <a:ln>
                  <a:noFill/>
                </a:ln>
                <a:solidFill>
                  <a:srgbClr val="FFFFFF"/>
                </a:solidFill>
                <a:effectLst/>
                <a:uLnTx/>
                <a:uFillTx/>
                <a:latin typeface="Jost*" pitchFamily="34" charset="0"/>
                <a:ea typeface="Jost*" pitchFamily="34" charset="-122"/>
                <a:cs typeface="Jost*" pitchFamily="34" charset="-120"/>
              </a:rPr>
              <a:t>all</a:t>
            </a:r>
            <a:r>
              <a:rPr kumimoji="0" lang="en-US" sz="1944" b="0" i="0" u="sng" strike="noStrike" kern="0" cap="none" spc="59" normalizeH="0" baseline="0" noProof="0" dirty="0">
                <a:ln>
                  <a:noFill/>
                </a:ln>
                <a:solidFill>
                  <a:srgbClr val="FFFFFF"/>
                </a:solidFill>
                <a:effectLst/>
                <a:uLnTx/>
                <a:uFillTx/>
                <a:latin typeface="Jost*" pitchFamily="34" charset="0"/>
                <a:ea typeface="Jost*" pitchFamily="34" charset="-122"/>
                <a:cs typeface="Jost*" pitchFamily="34" charset="-120"/>
              </a:rPr>
              <a:t> </a:t>
            </a:r>
            <a:r>
              <a:rPr kumimoji="0" lang="en-US" sz="1944" b="0" i="0" u="none" strike="noStrike" kern="0" cap="none" spc="59" normalizeH="0" baseline="0" noProof="0" dirty="0">
                <a:ln>
                  <a:noFill/>
                </a:ln>
                <a:solidFill>
                  <a:srgbClr val="FFFFFF"/>
                </a:solidFill>
                <a:effectLst/>
                <a:uLnTx/>
                <a:uFillTx/>
                <a:latin typeface="Jost*" pitchFamily="34" charset="0"/>
                <a:ea typeface="Jost*" pitchFamily="34" charset="-122"/>
                <a:cs typeface="Jost*" pitchFamily="34" charset="-120"/>
              </a:rPr>
              <a:t>Research Managers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1" name="Rectangle 10">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76A72-A0A1-09BE-883A-B7F56DE4B90B}"/>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a:solidFill>
                  <a:schemeClr val="tx1">
                    <a:lumMod val="75000"/>
                    <a:lumOff val="25000"/>
                  </a:schemeClr>
                </a:solidFill>
              </a:rPr>
              <a:t>Thank You!</a:t>
            </a:r>
          </a:p>
        </p:txBody>
      </p:sp>
      <p:sp>
        <p:nvSpPr>
          <p:cNvPr id="13" name="Rectangle 12">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5" name="Straight Connector 14">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2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1">
            <a:extLst>
              <a:ext uri="{FF2B5EF4-FFF2-40B4-BE49-F238E27FC236}">
                <a16:creationId xmlns:a16="http://schemas.microsoft.com/office/drawing/2014/main" id="{5ADE4F46-6C27-BA15-9C0D-CBF4FDB2E8E7}"/>
              </a:ext>
            </a:extLst>
          </p:cNvPr>
          <p:cNvSpPr>
            <a:spLocks noGrp="1"/>
          </p:cNvSpPr>
          <p:nvPr>
            <p:ph type="title"/>
          </p:nvPr>
        </p:nvSpPr>
        <p:spPr>
          <a:xfrm>
            <a:off x="1539116" y="864108"/>
            <a:ext cx="3073914" cy="5120639"/>
          </a:xfrm>
        </p:spPr>
        <p:txBody>
          <a:bodyPr>
            <a:normAutofit/>
          </a:bodyPr>
          <a:lstStyle/>
          <a:p>
            <a:pPr algn="r"/>
            <a:r>
              <a:rPr lang="en-IE">
                <a:solidFill>
                  <a:schemeClr val="tx1">
                    <a:lumMod val="85000"/>
                    <a:lumOff val="15000"/>
                  </a:schemeClr>
                </a:solidFill>
              </a:rPr>
              <a:t>CARDEA DEFINITIONS</a:t>
            </a:r>
            <a:br>
              <a:rPr lang="en-IE">
                <a:solidFill>
                  <a:schemeClr val="tx1">
                    <a:lumMod val="85000"/>
                    <a:lumOff val="15000"/>
                  </a:schemeClr>
                </a:solidFill>
              </a:rPr>
            </a:br>
            <a:r>
              <a:rPr lang="en-IE">
                <a:solidFill>
                  <a:schemeClr val="tx1">
                    <a:lumMod val="85000"/>
                    <a:lumOff val="15000"/>
                  </a:schemeClr>
                </a:solidFill>
              </a:rPr>
              <a:t>RESEARCH MANAGERS</a:t>
            </a:r>
          </a:p>
        </p:txBody>
      </p:sp>
      <p:sp>
        <p:nvSpPr>
          <p:cNvPr id="19"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DCD918-CF31-BC2E-C9C1-33B6CEC00E6B}"/>
              </a:ext>
            </a:extLst>
          </p:cNvPr>
          <p:cNvSpPr>
            <a:spLocks noGrp="1"/>
          </p:cNvSpPr>
          <p:nvPr>
            <p:ph idx="1"/>
          </p:nvPr>
        </p:nvSpPr>
        <p:spPr>
          <a:xfrm>
            <a:off x="5289229" y="864108"/>
            <a:ext cx="5910677" cy="5120640"/>
          </a:xfrm>
        </p:spPr>
        <p:txBody>
          <a:bodyPr>
            <a:normAutofit/>
          </a:bodyPr>
          <a:lstStyle/>
          <a:p>
            <a:pPr marL="0" indent="0">
              <a:buNone/>
            </a:pPr>
            <a:r>
              <a:rPr lang="en-US"/>
              <a:t>Research Managers enable the performance of research and innovation in all its applications. Research managers hold specialised or generalist roles within the research ecosystem. </a:t>
            </a:r>
          </a:p>
          <a:p>
            <a:pPr marL="0" indent="0">
              <a:buNone/>
            </a:pPr>
            <a:r>
              <a:rPr lang="en-US" b="1" u="sng"/>
              <a:t>OR</a:t>
            </a:r>
          </a:p>
          <a:p>
            <a:pPr marL="0" indent="0">
              <a:buNone/>
            </a:pPr>
            <a:r>
              <a:rPr lang="en-US"/>
              <a:t>Research Managers facilitate and enable the execution of research and innovation across all its domains. They can occupy specialised or generalist roles within the research ecosystem.</a:t>
            </a:r>
          </a:p>
          <a:p>
            <a:pPr marL="0" indent="0">
              <a:buNone/>
            </a:pPr>
            <a:r>
              <a:rPr lang="en-US" b="1" u="sng"/>
              <a:t>OR</a:t>
            </a:r>
          </a:p>
          <a:p>
            <a:pPr marL="0" indent="0">
              <a:buNone/>
            </a:pPr>
            <a:r>
              <a:rPr lang="en-IE"/>
              <a:t>Margarida Trindade et al.</a:t>
            </a:r>
          </a:p>
          <a:p>
            <a:pPr marL="0" indent="0">
              <a:buNone/>
            </a:pPr>
            <a:r>
              <a:rPr lang="en-US"/>
              <a:t>Professionals at the interface of Research and Innovation </a:t>
            </a:r>
          </a:p>
          <a:p>
            <a:endParaRPr lang="en-IE" dirty="0"/>
          </a:p>
        </p:txBody>
      </p:sp>
      <p:sp>
        <p:nvSpPr>
          <p:cNvPr id="21"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97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D7816D-193A-765B-7551-886797B09AC7}"/>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Research Manager Career Stages</a:t>
            </a:r>
          </a:p>
        </p:txBody>
      </p:sp>
      <p:sp>
        <p:nvSpPr>
          <p:cNvPr id="3" name="Text Placeholder 2">
            <a:extLst>
              <a:ext uri="{FF2B5EF4-FFF2-40B4-BE49-F238E27FC236}">
                <a16:creationId xmlns:a16="http://schemas.microsoft.com/office/drawing/2014/main" id="{4EC0A028-93CB-9465-C9B5-A62928ED63BF}"/>
              </a:ext>
            </a:extLst>
          </p:cNvPr>
          <p:cNvSpPr>
            <a:spLocks noGrp="1"/>
          </p:cNvSpPr>
          <p:nvPr>
            <p:ph type="body" idx="1"/>
          </p:nvPr>
        </p:nvSpPr>
        <p:spPr>
          <a:xfrm>
            <a:off x="7856389" y="1083732"/>
            <a:ext cx="3507654" cy="4690534"/>
          </a:xfrm>
        </p:spPr>
        <p:txBody>
          <a:bodyPr vert="horz" lIns="91440" tIns="45720" rIns="91440" bIns="45720" rtlCol="0" anchor="ctr">
            <a:normAutofit lnSpcReduction="10000"/>
          </a:bodyPr>
          <a:lstStyle/>
          <a:p>
            <a:r>
              <a:rPr lang="en-US" sz="2400" dirty="0">
                <a:solidFill>
                  <a:schemeClr val="tx1">
                    <a:lumMod val="75000"/>
                    <a:lumOff val="25000"/>
                  </a:schemeClr>
                </a:solidFill>
              </a:rPr>
              <a:t>Research Manager 1 </a:t>
            </a:r>
          </a:p>
          <a:p>
            <a:r>
              <a:rPr lang="en-US" sz="2400" b="1" dirty="0">
                <a:solidFill>
                  <a:schemeClr val="tx1">
                    <a:lumMod val="75000"/>
                    <a:lumOff val="25000"/>
                  </a:schemeClr>
                </a:solidFill>
              </a:rPr>
              <a:t>First Stage Research Manager</a:t>
            </a:r>
            <a:endParaRPr lang="en-US" sz="2400" dirty="0">
              <a:solidFill>
                <a:schemeClr val="tx1">
                  <a:lumMod val="75000"/>
                  <a:lumOff val="25000"/>
                </a:schemeClr>
              </a:solidFill>
            </a:endParaRPr>
          </a:p>
          <a:p>
            <a:r>
              <a:rPr lang="en-US" sz="2400" dirty="0">
                <a:solidFill>
                  <a:schemeClr val="tx1">
                    <a:lumMod val="75000"/>
                    <a:lumOff val="25000"/>
                  </a:schemeClr>
                </a:solidFill>
              </a:rPr>
              <a:t>Research Manager 2 </a:t>
            </a:r>
          </a:p>
          <a:p>
            <a:r>
              <a:rPr lang="en-US" sz="2400" b="1" dirty="0" err="1">
                <a:solidFill>
                  <a:schemeClr val="tx1">
                    <a:lumMod val="75000"/>
                    <a:lumOff val="25000"/>
                  </a:schemeClr>
                </a:solidFill>
              </a:rPr>
              <a:t>Recognised</a:t>
            </a:r>
            <a:r>
              <a:rPr lang="en-US" sz="2400" b="1" dirty="0">
                <a:solidFill>
                  <a:schemeClr val="tx1">
                    <a:lumMod val="75000"/>
                    <a:lumOff val="25000"/>
                  </a:schemeClr>
                </a:solidFill>
              </a:rPr>
              <a:t> Research Manager</a:t>
            </a:r>
          </a:p>
          <a:p>
            <a:r>
              <a:rPr lang="en-US" sz="2400" dirty="0">
                <a:solidFill>
                  <a:schemeClr val="tx1">
                    <a:lumMod val="75000"/>
                    <a:lumOff val="25000"/>
                  </a:schemeClr>
                </a:solidFill>
              </a:rPr>
              <a:t>Research Manager 3 </a:t>
            </a:r>
          </a:p>
          <a:p>
            <a:r>
              <a:rPr lang="en-US" sz="2400" b="1" dirty="0">
                <a:solidFill>
                  <a:schemeClr val="tx1">
                    <a:lumMod val="75000"/>
                    <a:lumOff val="25000"/>
                  </a:schemeClr>
                </a:solidFill>
              </a:rPr>
              <a:t>Established Research Manager</a:t>
            </a:r>
          </a:p>
          <a:p>
            <a:r>
              <a:rPr lang="en-US" sz="2400" dirty="0">
                <a:solidFill>
                  <a:schemeClr val="tx1">
                    <a:lumMod val="75000"/>
                    <a:lumOff val="25000"/>
                  </a:schemeClr>
                </a:solidFill>
              </a:rPr>
              <a:t>Research Manager 4 </a:t>
            </a:r>
            <a:r>
              <a:rPr lang="en-US" sz="2400" b="1" dirty="0">
                <a:solidFill>
                  <a:schemeClr val="tx1">
                    <a:lumMod val="75000"/>
                    <a:lumOff val="25000"/>
                  </a:schemeClr>
                </a:solidFill>
              </a:rPr>
              <a:t>Senior Research Manager</a:t>
            </a:r>
            <a:endParaRPr lang="en-US" sz="2400" dirty="0">
              <a:solidFill>
                <a:schemeClr val="tx1">
                  <a:lumMod val="75000"/>
                  <a:lumOff val="25000"/>
                </a:schemeClr>
              </a:solidFill>
            </a:endParaRPr>
          </a:p>
          <a:p>
            <a:endParaRPr lang="en-US" sz="2400" b="1" dirty="0">
              <a:solidFill>
                <a:schemeClr val="tx1">
                  <a:lumMod val="75000"/>
                  <a:lumOff val="25000"/>
                </a:schemeClr>
              </a:solidFill>
            </a:endParaRPr>
          </a:p>
          <a:p>
            <a:endParaRPr lang="en-US" sz="2400" dirty="0">
              <a:solidFill>
                <a:schemeClr val="tx1">
                  <a:lumMod val="75000"/>
                  <a:lumOff val="25000"/>
                </a:schemeClr>
              </a:solidFill>
            </a:endParaRPr>
          </a:p>
          <a:p>
            <a:endParaRPr lang="en-US" sz="2400" dirty="0">
              <a:solidFill>
                <a:schemeClr val="tx1">
                  <a:lumMod val="75000"/>
                  <a:lumOff val="25000"/>
                </a:schemeClr>
              </a:solidFill>
            </a:endParaRP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51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Content Placeholder 2">
            <a:extLst>
              <a:ext uri="{FF2B5EF4-FFF2-40B4-BE49-F238E27FC236}">
                <a16:creationId xmlns:a16="http://schemas.microsoft.com/office/drawing/2014/main" id="{6DDCD918-CF31-BC2E-C9C1-33B6CEC00E6B}"/>
              </a:ext>
            </a:extLst>
          </p:cNvPr>
          <p:cNvSpPr>
            <a:spLocks noGrp="1"/>
          </p:cNvSpPr>
          <p:nvPr>
            <p:ph idx="1"/>
          </p:nvPr>
        </p:nvSpPr>
        <p:spPr>
          <a:xfrm>
            <a:off x="1264150" y="1496501"/>
            <a:ext cx="6461231" cy="3864998"/>
          </a:xfrm>
        </p:spPr>
        <p:txBody>
          <a:bodyPr>
            <a:normAutofit/>
          </a:bodyPr>
          <a:lstStyle/>
          <a:p>
            <a:pPr marL="0" indent="0">
              <a:buNone/>
            </a:pPr>
            <a:r>
              <a:rPr lang="en-US" b="1"/>
              <a:t>Profile Name RM 1</a:t>
            </a:r>
          </a:p>
          <a:p>
            <a:pPr marL="0" indent="0">
              <a:buNone/>
            </a:pPr>
            <a:endParaRPr lang="en-US"/>
          </a:p>
          <a:p>
            <a:pPr marL="0" indent="0">
              <a:buNone/>
            </a:pPr>
            <a:r>
              <a:rPr lang="en-US" b="1" kern="0" spc="50">
                <a:latin typeface="Jost*" pitchFamily="34" charset="0"/>
                <a:ea typeface="Jost*" pitchFamily="34" charset="-122"/>
                <a:cs typeface="Jost*" pitchFamily="34" charset="-120"/>
              </a:rPr>
              <a:t>The term First Stage Research Manager refers to research managers in the first two years (full-time equivalent) of their research management activity whilst demonstrating</a:t>
            </a:r>
            <a:r>
              <a:rPr lang="en-US" b="1" u="sng" kern="0" spc="50">
                <a:latin typeface="Jost*" pitchFamily="34" charset="0"/>
                <a:ea typeface="Jost*" pitchFamily="34" charset="-122"/>
                <a:cs typeface="Jost*" pitchFamily="34" charset="-120"/>
                <a:hlinkClick r:id="rId2" invalidUrl="https://">
                  <a:extLst>
                    <a:ext uri="{A12FA001-AC4F-418D-AE19-62706E023703}">
                      <ahyp:hlinkClr xmlns:ahyp="http://schemas.microsoft.com/office/drawing/2018/hyperlinkcolor" val="tx"/>
                    </a:ext>
                  </a:extLst>
                </a:hlinkClick>
              </a:rPr>
              <a:t> </a:t>
            </a:r>
            <a:r>
              <a:rPr lang="en-US" b="1" kern="0" spc="50">
                <a:latin typeface="Jost*" pitchFamily="34" charset="0"/>
                <a:ea typeface="Jost*" pitchFamily="34" charset="-122"/>
                <a:cs typeface="Jost*" pitchFamily="34" charset="-120"/>
              </a:rPr>
              <a:t>the competencies and skills for successful performance in the role. The role requires a basic understanding of the research/business structures, operations, and includes responsibility for implementing and achieving results.</a:t>
            </a:r>
            <a:endParaRPr lang="en-IE"/>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1">
            <a:extLst>
              <a:ext uri="{FF2B5EF4-FFF2-40B4-BE49-F238E27FC236}">
                <a16:creationId xmlns:a16="http://schemas.microsoft.com/office/drawing/2014/main" id="{5ADE4F46-6C27-BA15-9C0D-CBF4FDB2E8E7}"/>
              </a:ext>
            </a:extLst>
          </p:cNvPr>
          <p:cNvSpPr>
            <a:spLocks noGrp="1"/>
          </p:cNvSpPr>
          <p:nvPr>
            <p:ph type="title"/>
          </p:nvPr>
        </p:nvSpPr>
        <p:spPr>
          <a:xfrm>
            <a:off x="8982805" y="1865740"/>
            <a:ext cx="2947482" cy="3126520"/>
          </a:xfrm>
        </p:spPr>
        <p:txBody>
          <a:bodyPr>
            <a:normAutofit/>
          </a:bodyPr>
          <a:lstStyle/>
          <a:p>
            <a:r>
              <a:rPr lang="en-IE" dirty="0"/>
              <a:t>First Stage Research Manager</a:t>
            </a:r>
          </a:p>
        </p:txBody>
      </p:sp>
    </p:spTree>
    <p:extLst>
      <p:ext uri="{BB962C8B-B14F-4D97-AF65-F5344CB8AC3E}">
        <p14:creationId xmlns:p14="http://schemas.microsoft.com/office/powerpoint/2010/main" val="248968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1">
            <a:extLst>
              <a:ext uri="{FF2B5EF4-FFF2-40B4-BE49-F238E27FC236}">
                <a16:creationId xmlns:a16="http://schemas.microsoft.com/office/drawing/2014/main" id="{5ADE4F46-6C27-BA15-9C0D-CBF4FDB2E8E7}"/>
              </a:ext>
            </a:extLst>
          </p:cNvPr>
          <p:cNvSpPr>
            <a:spLocks noGrp="1"/>
          </p:cNvSpPr>
          <p:nvPr>
            <p:ph type="title"/>
          </p:nvPr>
        </p:nvSpPr>
        <p:spPr>
          <a:xfrm>
            <a:off x="1539116" y="864108"/>
            <a:ext cx="3073914" cy="5120639"/>
          </a:xfrm>
        </p:spPr>
        <p:txBody>
          <a:bodyPr>
            <a:normAutofit/>
          </a:bodyPr>
          <a:lstStyle/>
          <a:p>
            <a:pPr algn="r"/>
            <a:r>
              <a:rPr lang="en-IE">
                <a:solidFill>
                  <a:schemeClr val="tx1">
                    <a:lumMod val="85000"/>
                    <a:lumOff val="15000"/>
                  </a:schemeClr>
                </a:solidFill>
              </a:rPr>
              <a:t>Recognised Research Manager</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DCD918-CF31-BC2E-C9C1-33B6CEC00E6B}"/>
              </a:ext>
            </a:extLst>
          </p:cNvPr>
          <p:cNvSpPr>
            <a:spLocks noGrp="1"/>
          </p:cNvSpPr>
          <p:nvPr>
            <p:ph idx="1"/>
          </p:nvPr>
        </p:nvSpPr>
        <p:spPr>
          <a:xfrm>
            <a:off x="5289229" y="864108"/>
            <a:ext cx="5910677" cy="5120640"/>
          </a:xfrm>
        </p:spPr>
        <p:txBody>
          <a:bodyPr>
            <a:normAutofit/>
          </a:bodyPr>
          <a:lstStyle/>
          <a:p>
            <a:pPr marL="0" indent="0">
              <a:buNone/>
            </a:pPr>
            <a:r>
              <a:rPr lang="en-US" b="1" dirty="0"/>
              <a:t>Profile Name RM 2</a:t>
            </a:r>
          </a:p>
          <a:p>
            <a:pPr marL="0" indent="0">
              <a:buNone/>
            </a:pPr>
            <a:endParaRPr lang="en-US" dirty="0"/>
          </a:p>
          <a:p>
            <a:pPr>
              <a:spcBef>
                <a:spcPts val="451"/>
              </a:spcBef>
            </a:pPr>
            <a:r>
              <a:rPr lang="en-US" b="1" kern="0" spc="50" dirty="0">
                <a:latin typeface="Jost*" pitchFamily="34" charset="0"/>
                <a:ea typeface="Jost*" pitchFamily="34" charset="-122"/>
                <a:cs typeface="Jost*" pitchFamily="34" charset="-120"/>
              </a:rPr>
              <a:t>The term </a:t>
            </a:r>
            <a:r>
              <a:rPr lang="en-US" b="1" kern="0" spc="50" dirty="0" err="1">
                <a:latin typeface="Jost*" pitchFamily="34" charset="0"/>
                <a:ea typeface="Jost*" pitchFamily="34" charset="-122"/>
                <a:cs typeface="Jost*" pitchFamily="34" charset="-120"/>
              </a:rPr>
              <a:t>Recognised</a:t>
            </a:r>
            <a:r>
              <a:rPr lang="en-US" b="1" kern="0" spc="50" dirty="0">
                <a:latin typeface="Jost*" pitchFamily="34" charset="0"/>
                <a:ea typeface="Jost*" pitchFamily="34" charset="-122"/>
                <a:cs typeface="Jost*" pitchFamily="34" charset="-120"/>
              </a:rPr>
              <a:t> Research Manager refers to research managers with an intermediate level of experience in their research management activity whilst demonstrating competencies and skills for the successful performance in the role. The role requires a moderate understanding of overall research/business operations including responsibility for monitoring the implementation of research strategy. This has limited or informal responsibility for colleagues and / or needs to consider broader approaches or consequences through own actions rather than through others.</a:t>
            </a:r>
            <a:endParaRPr lang="en-US"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54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Content Placeholder 2">
            <a:extLst>
              <a:ext uri="{FF2B5EF4-FFF2-40B4-BE49-F238E27FC236}">
                <a16:creationId xmlns:a16="http://schemas.microsoft.com/office/drawing/2014/main" id="{6DDCD918-CF31-BC2E-C9C1-33B6CEC00E6B}"/>
              </a:ext>
            </a:extLst>
          </p:cNvPr>
          <p:cNvSpPr>
            <a:spLocks noGrp="1"/>
          </p:cNvSpPr>
          <p:nvPr>
            <p:ph idx="1"/>
          </p:nvPr>
        </p:nvSpPr>
        <p:spPr>
          <a:xfrm>
            <a:off x="1264150" y="1496501"/>
            <a:ext cx="6461231" cy="3864998"/>
          </a:xfrm>
        </p:spPr>
        <p:txBody>
          <a:bodyPr>
            <a:normAutofit lnSpcReduction="10000"/>
          </a:bodyPr>
          <a:lstStyle/>
          <a:p>
            <a:pPr marL="0" indent="0">
              <a:buNone/>
            </a:pPr>
            <a:r>
              <a:rPr lang="en-US" sz="1900" b="1" dirty="0"/>
              <a:t>Profile Name RM 3</a:t>
            </a:r>
          </a:p>
          <a:p>
            <a:pPr marL="0" indent="0">
              <a:buNone/>
            </a:pPr>
            <a:endParaRPr lang="en-US" sz="1900" dirty="0"/>
          </a:p>
          <a:p>
            <a:pPr>
              <a:spcBef>
                <a:spcPts val="451"/>
              </a:spcBef>
            </a:pPr>
            <a:r>
              <a:rPr lang="en-US" sz="1900" b="1" kern="0" spc="50" dirty="0">
                <a:latin typeface="Jost*" pitchFamily="34" charset="0"/>
                <a:ea typeface="Jost*" pitchFamily="34" charset="-122"/>
                <a:cs typeface="Jost*" pitchFamily="34" charset="-120"/>
              </a:rPr>
              <a:t>The term Established Research Manager refers to research managers with an advanced level of experience in their research management activity whilst demonstrating competencies and skills for the successful performance in the role. The role requires strong understanding of the </a:t>
            </a:r>
            <a:r>
              <a:rPr lang="en-US" sz="1900" b="1" kern="0" spc="50" dirty="0" err="1">
                <a:latin typeface="Jost*" pitchFamily="34" charset="0"/>
                <a:ea typeface="Jost*" pitchFamily="34" charset="-122"/>
                <a:cs typeface="Jost*" pitchFamily="34" charset="-120"/>
              </a:rPr>
              <a:t>organisation’s</a:t>
            </a:r>
            <a:r>
              <a:rPr lang="en-US" sz="1900" b="1" kern="0" spc="50" dirty="0">
                <a:latin typeface="Jost*" pitchFamily="34" charset="0"/>
                <a:ea typeface="Jost*" pitchFamily="34" charset="-122"/>
                <a:cs typeface="Jost*" pitchFamily="34" charset="-120"/>
              </a:rPr>
              <a:t> environment, operational plans, current strategic position and direction with strong analytical skills and the ability to advise on strategic options for the research/business. This includes formal responsibility for colleagues and their actions; and that their decisions have a wider impact.  </a:t>
            </a:r>
            <a:endParaRPr lang="en-US" sz="1900" dirty="0"/>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1">
            <a:extLst>
              <a:ext uri="{FF2B5EF4-FFF2-40B4-BE49-F238E27FC236}">
                <a16:creationId xmlns:a16="http://schemas.microsoft.com/office/drawing/2014/main" id="{5ADE4F46-6C27-BA15-9C0D-CBF4FDB2E8E7}"/>
              </a:ext>
            </a:extLst>
          </p:cNvPr>
          <p:cNvSpPr>
            <a:spLocks noGrp="1"/>
          </p:cNvSpPr>
          <p:nvPr>
            <p:ph type="title"/>
          </p:nvPr>
        </p:nvSpPr>
        <p:spPr>
          <a:xfrm>
            <a:off x="8982805" y="1865740"/>
            <a:ext cx="2947482" cy="3126520"/>
          </a:xfrm>
        </p:spPr>
        <p:txBody>
          <a:bodyPr>
            <a:normAutofit/>
          </a:bodyPr>
          <a:lstStyle/>
          <a:p>
            <a:r>
              <a:rPr lang="en-IE" dirty="0"/>
              <a:t>Established Research Manager</a:t>
            </a:r>
          </a:p>
        </p:txBody>
      </p:sp>
    </p:spTree>
    <p:extLst>
      <p:ext uri="{BB962C8B-B14F-4D97-AF65-F5344CB8AC3E}">
        <p14:creationId xmlns:p14="http://schemas.microsoft.com/office/powerpoint/2010/main" val="178984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1">
            <a:extLst>
              <a:ext uri="{FF2B5EF4-FFF2-40B4-BE49-F238E27FC236}">
                <a16:creationId xmlns:a16="http://schemas.microsoft.com/office/drawing/2014/main" id="{5ADE4F46-6C27-BA15-9C0D-CBF4FDB2E8E7}"/>
              </a:ext>
            </a:extLst>
          </p:cNvPr>
          <p:cNvSpPr>
            <a:spLocks noGrp="1"/>
          </p:cNvSpPr>
          <p:nvPr>
            <p:ph type="title"/>
          </p:nvPr>
        </p:nvSpPr>
        <p:spPr>
          <a:xfrm>
            <a:off x="1539116" y="864108"/>
            <a:ext cx="3073914" cy="5120639"/>
          </a:xfrm>
        </p:spPr>
        <p:txBody>
          <a:bodyPr>
            <a:normAutofit/>
          </a:bodyPr>
          <a:lstStyle/>
          <a:p>
            <a:pPr algn="r"/>
            <a:r>
              <a:rPr lang="en-IE">
                <a:solidFill>
                  <a:schemeClr val="tx1">
                    <a:lumMod val="85000"/>
                    <a:lumOff val="15000"/>
                  </a:schemeClr>
                </a:solidFill>
              </a:rPr>
              <a:t>Senior Research Manager</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DCD918-CF31-BC2E-C9C1-33B6CEC00E6B}"/>
              </a:ext>
            </a:extLst>
          </p:cNvPr>
          <p:cNvSpPr>
            <a:spLocks noGrp="1"/>
          </p:cNvSpPr>
          <p:nvPr>
            <p:ph idx="1"/>
          </p:nvPr>
        </p:nvSpPr>
        <p:spPr>
          <a:xfrm>
            <a:off x="5289229" y="864108"/>
            <a:ext cx="5910677" cy="5120640"/>
          </a:xfrm>
        </p:spPr>
        <p:txBody>
          <a:bodyPr>
            <a:normAutofit/>
          </a:bodyPr>
          <a:lstStyle/>
          <a:p>
            <a:pPr marL="0" indent="0">
              <a:buNone/>
            </a:pPr>
            <a:r>
              <a:rPr lang="en-US" b="1" dirty="0"/>
              <a:t>Profile Name RM 4</a:t>
            </a:r>
          </a:p>
          <a:p>
            <a:pPr marL="0" indent="0">
              <a:buNone/>
            </a:pPr>
            <a:endParaRPr lang="en-US" dirty="0"/>
          </a:p>
          <a:p>
            <a:pPr>
              <a:spcBef>
                <a:spcPts val="451"/>
              </a:spcBef>
            </a:pPr>
            <a:r>
              <a:rPr lang="en-US" b="1" kern="0" spc="50" dirty="0">
                <a:latin typeface="Jost*" pitchFamily="34" charset="0"/>
                <a:ea typeface="Jost*" pitchFamily="34" charset="-122"/>
                <a:cs typeface="Jost*" pitchFamily="34" charset="-120"/>
              </a:rPr>
              <a:t>The term Senior Research Manager refers to research managers with an expert level of experience in their research management activity whilst demonstrating the competencies and skills for successful performance in the role. The role requires expert knowledge to develop strategic vision and provide unique insight to the overall direction and success of the research/organisation. This is formal responsibility for research/business areas and his / her actions and decisions have a high-level strategic impact..</a:t>
            </a:r>
            <a:endParaRPr lang="en-US"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62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1">
            <a:extLst>
              <a:ext uri="{FF2B5EF4-FFF2-40B4-BE49-F238E27FC236}">
                <a16:creationId xmlns:a16="http://schemas.microsoft.com/office/drawing/2014/main" id="{C4C7EC2D-2FFD-B9A1-AFC8-3E538A86DA7E}"/>
              </a:ext>
            </a:extLst>
          </p:cNvPr>
          <p:cNvSpPr>
            <a:spLocks noGrp="1"/>
          </p:cNvSpPr>
          <p:nvPr>
            <p:ph type="title"/>
          </p:nvPr>
        </p:nvSpPr>
        <p:spPr>
          <a:xfrm>
            <a:off x="1539116" y="864108"/>
            <a:ext cx="3073914" cy="5120639"/>
          </a:xfrm>
        </p:spPr>
        <p:txBody>
          <a:bodyPr>
            <a:normAutofit/>
          </a:bodyPr>
          <a:lstStyle/>
          <a:p>
            <a:pPr algn="r"/>
            <a:r>
              <a:rPr lang="en-IE" dirty="0">
                <a:solidFill>
                  <a:schemeClr val="tx1">
                    <a:lumMod val="85000"/>
                    <a:lumOff val="15000"/>
                  </a:schemeClr>
                </a:solidFill>
              </a:rPr>
              <a:t>Competency Proficiency Levels</a:t>
            </a:r>
          </a:p>
        </p:txBody>
      </p:sp>
      <p:sp>
        <p:nvSpPr>
          <p:cNvPr id="16"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7"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D8D0E2-8F8A-F119-B3C4-7F20D43C0928}"/>
              </a:ext>
            </a:extLst>
          </p:cNvPr>
          <p:cNvSpPr>
            <a:spLocks noGrp="1"/>
          </p:cNvSpPr>
          <p:nvPr>
            <p:ph idx="1"/>
          </p:nvPr>
        </p:nvSpPr>
        <p:spPr>
          <a:xfrm>
            <a:off x="5289229" y="864108"/>
            <a:ext cx="5910677" cy="5120640"/>
          </a:xfrm>
        </p:spPr>
        <p:txBody>
          <a:bodyPr>
            <a:normAutofit/>
          </a:bodyPr>
          <a:lstStyle/>
          <a:p>
            <a:r>
              <a:rPr lang="en-IE" sz="3200" b="1" dirty="0"/>
              <a:t>Foundational</a:t>
            </a:r>
          </a:p>
          <a:p>
            <a:r>
              <a:rPr lang="en-IE" sz="3200" b="1" dirty="0"/>
              <a:t>Intermediate</a:t>
            </a:r>
          </a:p>
          <a:p>
            <a:r>
              <a:rPr lang="en-IE" sz="3200" b="1" dirty="0"/>
              <a:t>Advanced</a:t>
            </a:r>
          </a:p>
          <a:p>
            <a:r>
              <a:rPr lang="en-IE" sz="3200" b="1" dirty="0"/>
              <a:t>Expert</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8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1">
            <a:extLst>
              <a:ext uri="{FF2B5EF4-FFF2-40B4-BE49-F238E27FC236}">
                <a16:creationId xmlns:a16="http://schemas.microsoft.com/office/drawing/2014/main" id="{189D89F7-42D2-DE0F-9421-1B5FCAF5E2FF}"/>
              </a:ext>
            </a:extLst>
          </p:cNvPr>
          <p:cNvSpPr>
            <a:spLocks noGrp="1"/>
          </p:cNvSpPr>
          <p:nvPr>
            <p:ph type="title"/>
          </p:nvPr>
        </p:nvSpPr>
        <p:spPr>
          <a:xfrm>
            <a:off x="1539116" y="864108"/>
            <a:ext cx="3073914" cy="5120639"/>
          </a:xfrm>
        </p:spPr>
        <p:txBody>
          <a:bodyPr>
            <a:normAutofit/>
          </a:bodyPr>
          <a:lstStyle/>
          <a:p>
            <a:pPr algn="r"/>
            <a:r>
              <a:rPr lang="en-IE">
                <a:solidFill>
                  <a:schemeClr val="tx1">
                    <a:lumMod val="85000"/>
                    <a:lumOff val="15000"/>
                  </a:schemeClr>
                </a:solidFill>
              </a:rPr>
              <a:t>Foundational</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9A3011-477D-0815-51CA-E11A25E19CEE}"/>
              </a:ext>
            </a:extLst>
          </p:cNvPr>
          <p:cNvSpPr>
            <a:spLocks noGrp="1"/>
          </p:cNvSpPr>
          <p:nvPr>
            <p:ph idx="1"/>
          </p:nvPr>
        </p:nvSpPr>
        <p:spPr>
          <a:xfrm>
            <a:off x="5289229" y="864108"/>
            <a:ext cx="5910677" cy="5120640"/>
          </a:xfrm>
        </p:spPr>
        <p:txBody>
          <a:bodyPr>
            <a:normAutofit/>
          </a:bodyPr>
          <a:lstStyle/>
          <a:p>
            <a:r>
              <a:rPr lang="en-US" b="1" kern="0" spc="50">
                <a:latin typeface="Jost*" pitchFamily="34" charset="0"/>
                <a:ea typeface="Jost*" pitchFamily="34" charset="-122"/>
                <a:cs typeface="Jost*" pitchFamily="34" charset="-120"/>
              </a:rPr>
              <a:t>Foundational level represents the starting point or the basic level of proficiency in a competency. At this level, individuals possess fundamental knowledge and skills related to the competency but may require guidance and supervision to perform tasks effectively. They are likely to have limited practical experience in applying the competency and may still be developing their abilities.</a:t>
            </a:r>
            <a:endParaRPr lang="en-US"/>
          </a:p>
          <a:p>
            <a:endParaRPr lang="en-IE"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12749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27</TotalTime>
  <Words>897</Words>
  <Application>Microsoft Office PowerPoint</Application>
  <PresentationFormat>Widescreen</PresentationFormat>
  <Paragraphs>81</Paragraphs>
  <Slides>17</Slides>
  <Notes>4</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17</vt:i4>
      </vt:variant>
    </vt:vector>
  </HeadingPairs>
  <TitlesOfParts>
    <vt:vector size="26" baseType="lpstr">
      <vt:lpstr>Arial</vt:lpstr>
      <vt:lpstr>Bahnschrift Light SemiCondensed</vt:lpstr>
      <vt:lpstr>Bahnschrift SemiBold SemiConden</vt:lpstr>
      <vt:lpstr>Calibri</vt:lpstr>
      <vt:lpstr>Corbel</vt:lpstr>
      <vt:lpstr>Jost*</vt:lpstr>
      <vt:lpstr>Wingdings 2</vt:lpstr>
      <vt:lpstr>Frame</vt:lpstr>
      <vt:lpstr>Office Theme</vt:lpstr>
      <vt:lpstr>CARDEA Career Framework for RM’s</vt:lpstr>
      <vt:lpstr>CARDEA DEFINITIONS RESEARCH MANAGERS</vt:lpstr>
      <vt:lpstr>Research Manager Career Stages</vt:lpstr>
      <vt:lpstr>First Stage Research Manager</vt:lpstr>
      <vt:lpstr>Recognised Research Manager</vt:lpstr>
      <vt:lpstr>Established Research Manager</vt:lpstr>
      <vt:lpstr>Senior Research Manager</vt:lpstr>
      <vt:lpstr>Competency Proficiency Levels</vt:lpstr>
      <vt:lpstr>Foundational</vt:lpstr>
      <vt:lpstr>Intermediate</vt:lpstr>
      <vt:lpstr>Advanced</vt:lpstr>
      <vt:lpstr>Expert</vt:lpstr>
      <vt:lpstr>Presentazione standard di PowerPoint</vt:lpstr>
      <vt:lpstr>Presentazione standard di PowerPoint</vt:lpstr>
      <vt:lpstr>Presentazione standard di PowerPoint</vt:lpstr>
      <vt:lpstr>Presentazione standard di PowerPoint</vt:lpstr>
      <vt:lpstr>Thank You!</vt:lpstr>
    </vt:vector>
  </TitlesOfParts>
  <Company>University College Cork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CARDEA</dc:title>
  <dc:creator>Mary Kate O'Regan (HR Business)</dc:creator>
  <cp:lastModifiedBy>Paolo Saporito</cp:lastModifiedBy>
  <cp:revision>2</cp:revision>
  <dcterms:created xsi:type="dcterms:W3CDTF">2023-10-03T11:00:25Z</dcterms:created>
  <dcterms:modified xsi:type="dcterms:W3CDTF">2023-10-03T11:38:02Z</dcterms:modified>
</cp:coreProperties>
</file>