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1"/>
  </p:notesMasterIdLst>
  <p:sldIdLst>
    <p:sldId id="256" r:id="rId2"/>
    <p:sldId id="258" r:id="rId3"/>
    <p:sldId id="259" r:id="rId4"/>
    <p:sldId id="260" r:id="rId5"/>
    <p:sldId id="261" r:id="rId6"/>
    <p:sldId id="262" r:id="rId7"/>
    <p:sldId id="263" r:id="rId8"/>
    <p:sldId id="264" r:id="rId9"/>
    <p:sldId id="266" r:id="rId10"/>
    <p:sldId id="265" r:id="rId11"/>
    <p:sldId id="267" r:id="rId12"/>
    <p:sldId id="377" r:id="rId13"/>
    <p:sldId id="378" r:id="rId14"/>
    <p:sldId id="379" r:id="rId15"/>
    <p:sldId id="380" r:id="rId16"/>
    <p:sldId id="381" r:id="rId17"/>
    <p:sldId id="382" r:id="rId18"/>
    <p:sldId id="363" r:id="rId19"/>
    <p:sldId id="335" r:id="rId20"/>
    <p:sldId id="383" r:id="rId21"/>
    <p:sldId id="336" r:id="rId22"/>
    <p:sldId id="337" r:id="rId23"/>
    <p:sldId id="346" r:id="rId24"/>
    <p:sldId id="331" r:id="rId25"/>
    <p:sldId id="328" r:id="rId26"/>
    <p:sldId id="345" r:id="rId27"/>
    <p:sldId id="384" r:id="rId28"/>
    <p:sldId id="279" r:id="rId29"/>
    <p:sldId id="34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0F693-E929-4FC5-849B-ADADE9F7E964}" v="5" dt="2023-11-13T12:27:09.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Kate O'Regan (HR Business)" userId="c68a251d-9ca6-43c4-885a-c7690a23a336" providerId="ADAL" clId="{3980F693-E929-4FC5-849B-ADADE9F7E964}"/>
    <pc:docChg chg="undo redo custSel modSld">
      <pc:chgData name="Mary Kate O'Regan (HR Business)" userId="c68a251d-9ca6-43c4-885a-c7690a23a336" providerId="ADAL" clId="{3980F693-E929-4FC5-849B-ADADE9F7E964}" dt="2023-11-21T09:26:43.233" v="13" actId="20577"/>
      <pc:docMkLst>
        <pc:docMk/>
      </pc:docMkLst>
      <pc:sldChg chg="modSp mod">
        <pc:chgData name="Mary Kate O'Regan (HR Business)" userId="c68a251d-9ca6-43c4-885a-c7690a23a336" providerId="ADAL" clId="{3980F693-E929-4FC5-849B-ADADE9F7E964}" dt="2023-11-21T09:26:43.233" v="13" actId="20577"/>
        <pc:sldMkLst>
          <pc:docMk/>
          <pc:sldMk cId="3922467392" sldId="256"/>
        </pc:sldMkLst>
        <pc:spChg chg="mod">
          <ac:chgData name="Mary Kate O'Regan (HR Business)" userId="c68a251d-9ca6-43c4-885a-c7690a23a336" providerId="ADAL" clId="{3980F693-E929-4FC5-849B-ADADE9F7E964}" dt="2023-11-21T09:26:43.233" v="13" actId="20577"/>
          <ac:spMkLst>
            <pc:docMk/>
            <pc:sldMk cId="3922467392" sldId="256"/>
            <ac:spMk id="2" creationId="{CF59D2C8-1C2B-4291-9187-6E6C5E84AF04}"/>
          </ac:spMkLst>
        </pc:spChg>
      </pc:sldChg>
      <pc:sldChg chg="delSp mod delAnim">
        <pc:chgData name="Mary Kate O'Regan (HR Business)" userId="c68a251d-9ca6-43c4-885a-c7690a23a336" providerId="ADAL" clId="{3980F693-E929-4FC5-849B-ADADE9F7E964}" dt="2023-11-13T12:26:10.865" v="0" actId="21"/>
        <pc:sldMkLst>
          <pc:docMk/>
          <pc:sldMk cId="2468883917" sldId="267"/>
        </pc:sldMkLst>
        <pc:picChg chg="del">
          <ac:chgData name="Mary Kate O'Regan (HR Business)" userId="c68a251d-9ca6-43c4-885a-c7690a23a336" providerId="ADAL" clId="{3980F693-E929-4FC5-849B-ADADE9F7E964}" dt="2023-11-13T12:26:10.865" v="0" actId="21"/>
          <ac:picMkLst>
            <pc:docMk/>
            <pc:sldMk cId="2468883917" sldId="267"/>
            <ac:picMk id="4" creationId="{F85D5382-AC6D-48A2-85F9-79B3F8C5C294}"/>
          </ac:picMkLst>
        </pc:picChg>
      </pc:sldChg>
      <pc:sldChg chg="addSp modTransition modAnim">
        <pc:chgData name="Mary Kate O'Regan (HR Business)" userId="c68a251d-9ca6-43c4-885a-c7690a23a336" providerId="ADAL" clId="{3980F693-E929-4FC5-849B-ADADE9F7E964}" dt="2023-11-13T12:27:09.270" v="4"/>
        <pc:sldMkLst>
          <pc:docMk/>
          <pc:sldMk cId="3716765620" sldId="377"/>
        </pc:sldMkLst>
        <pc:picChg chg="add">
          <ac:chgData name="Mary Kate O'Regan (HR Business)" userId="c68a251d-9ca6-43c4-885a-c7690a23a336" providerId="ADAL" clId="{3980F693-E929-4FC5-849B-ADADE9F7E964}" dt="2023-11-13T12:26:15.517" v="1"/>
          <ac:picMkLst>
            <pc:docMk/>
            <pc:sldMk cId="3716765620" sldId="377"/>
            <ac:picMk id="5" creationId="{806EAD2D-6C33-9CDC-A767-FE999F7C2A1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7518A-38B9-4500-B595-B9869E3A637D}" type="doc">
      <dgm:prSet loTypeId="urn:microsoft.com/office/officeart/2005/8/layout/cycle3" loCatId="cycle" qsTypeId="urn:microsoft.com/office/officeart/2005/8/quickstyle/simple1" qsCatId="simple" csTypeId="urn:microsoft.com/office/officeart/2005/8/colors/accent6_1" csCatId="accent6" phldr="1"/>
      <dgm:spPr/>
      <dgm:t>
        <a:bodyPr/>
        <a:lstStyle/>
        <a:p>
          <a:endParaRPr lang="en-IE"/>
        </a:p>
      </dgm:t>
    </dgm:pt>
    <dgm:pt modelId="{151F9729-19AF-44C7-814D-AA8717A192FD}">
      <dgm:prSet phldrT="[Text]"/>
      <dgm:spPr/>
      <dgm:t>
        <a:bodyPr/>
        <a:lstStyle/>
        <a:p>
          <a:r>
            <a:rPr lang="en-IE" dirty="0"/>
            <a:t>Gap Analysis</a:t>
          </a:r>
        </a:p>
        <a:p>
          <a:r>
            <a:rPr lang="en-IE" dirty="0"/>
            <a:t>Working Groups</a:t>
          </a:r>
        </a:p>
        <a:p>
          <a:r>
            <a:rPr lang="en-IE" dirty="0"/>
            <a:t> and/or Surveys</a:t>
          </a:r>
        </a:p>
      </dgm:t>
    </dgm:pt>
    <dgm:pt modelId="{AF2FE5AD-D308-4570-8C5B-966DA436E3EE}" type="parTrans" cxnId="{DB5AE531-39E3-4151-B24B-AFDCE5666287}">
      <dgm:prSet/>
      <dgm:spPr/>
      <dgm:t>
        <a:bodyPr/>
        <a:lstStyle/>
        <a:p>
          <a:endParaRPr lang="en-IE"/>
        </a:p>
      </dgm:t>
    </dgm:pt>
    <dgm:pt modelId="{CDBCC09A-B4AE-4679-9965-859CA7EC5465}" type="sibTrans" cxnId="{DB5AE531-39E3-4151-B24B-AFDCE5666287}">
      <dgm:prSet/>
      <dgm:spPr/>
      <dgm:t>
        <a:bodyPr/>
        <a:lstStyle/>
        <a:p>
          <a:endParaRPr lang="en-IE"/>
        </a:p>
      </dgm:t>
    </dgm:pt>
    <dgm:pt modelId="{9C922D6B-9947-4849-AE54-05ECFBED64AE}">
      <dgm:prSet phldrT="[Text]"/>
      <dgm:spPr/>
      <dgm:t>
        <a:bodyPr/>
        <a:lstStyle/>
        <a:p>
          <a:r>
            <a:rPr lang="en-IE" dirty="0"/>
            <a:t>Embedding/Ambition (</a:t>
          </a:r>
          <a:r>
            <a:rPr lang="en-IE" b="1" dirty="0">
              <a:solidFill>
                <a:srgbClr val="7030A0"/>
              </a:solidFill>
            </a:rPr>
            <a:t>interim phase</a:t>
          </a:r>
          <a:r>
            <a:rPr lang="en-IE" dirty="0"/>
            <a:t>)</a:t>
          </a:r>
        </a:p>
      </dgm:t>
    </dgm:pt>
    <dgm:pt modelId="{0BDE5236-CE75-4D60-AB20-4C2591C3D91A}" type="parTrans" cxnId="{BB63C8C4-3571-4C46-B913-CB4220CA82FE}">
      <dgm:prSet/>
      <dgm:spPr/>
      <dgm:t>
        <a:bodyPr/>
        <a:lstStyle/>
        <a:p>
          <a:endParaRPr lang="en-IE"/>
        </a:p>
      </dgm:t>
    </dgm:pt>
    <dgm:pt modelId="{E14E9855-A9EE-4369-9603-B61D35725A6D}" type="sibTrans" cxnId="{BB63C8C4-3571-4C46-B913-CB4220CA82FE}">
      <dgm:prSet/>
      <dgm:spPr/>
      <dgm:t>
        <a:bodyPr/>
        <a:lstStyle/>
        <a:p>
          <a:endParaRPr lang="en-IE"/>
        </a:p>
      </dgm:t>
    </dgm:pt>
    <dgm:pt modelId="{8A36D2A2-63C1-46AD-AAE5-83A206E6961F}">
      <dgm:prSet phldrT="[Text]"/>
      <dgm:spPr/>
      <dgm:t>
        <a:bodyPr/>
        <a:lstStyle/>
        <a:p>
          <a:r>
            <a:rPr lang="en-IE" dirty="0"/>
            <a:t>OTM-R Checklist</a:t>
          </a:r>
        </a:p>
        <a:p>
          <a:r>
            <a:rPr lang="en-IE" dirty="0"/>
            <a:t>Policy (</a:t>
          </a:r>
          <a:r>
            <a:rPr lang="en-IE" b="1" dirty="0">
              <a:solidFill>
                <a:srgbClr val="7030A0"/>
              </a:solidFill>
            </a:rPr>
            <a:t>interim phase</a:t>
          </a:r>
          <a:r>
            <a:rPr lang="en-IE" dirty="0"/>
            <a:t>)</a:t>
          </a:r>
        </a:p>
      </dgm:t>
    </dgm:pt>
    <dgm:pt modelId="{CBC84FF5-2311-49DC-8B15-2EC80426FF1B}" type="parTrans" cxnId="{4C935060-A22B-4521-A2BB-1549E831100E}">
      <dgm:prSet/>
      <dgm:spPr/>
      <dgm:t>
        <a:bodyPr/>
        <a:lstStyle/>
        <a:p>
          <a:endParaRPr lang="en-IE"/>
        </a:p>
      </dgm:t>
    </dgm:pt>
    <dgm:pt modelId="{37ACCC05-ED66-421B-98BB-A73664886DB0}" type="sibTrans" cxnId="{4C935060-A22B-4521-A2BB-1549E831100E}">
      <dgm:prSet/>
      <dgm:spPr/>
      <dgm:t>
        <a:bodyPr/>
        <a:lstStyle/>
        <a:p>
          <a:endParaRPr lang="en-IE"/>
        </a:p>
      </dgm:t>
    </dgm:pt>
    <dgm:pt modelId="{57A9EFD7-94FF-4B41-864B-1A5DC06A757C}">
      <dgm:prSet phldrT="[Text]"/>
      <dgm:spPr/>
      <dgm:t>
        <a:bodyPr/>
        <a:lstStyle/>
        <a:p>
          <a:r>
            <a:rPr lang="en-IE" dirty="0"/>
            <a:t>The Action Plan</a:t>
          </a:r>
        </a:p>
        <a:p>
          <a:r>
            <a:rPr lang="en-IE" dirty="0"/>
            <a:t>Actions going forward (</a:t>
          </a:r>
          <a:r>
            <a:rPr lang="en-IE" b="1" dirty="0">
              <a:solidFill>
                <a:srgbClr val="7030A0"/>
              </a:solidFill>
            </a:rPr>
            <a:t>interim phase</a:t>
          </a:r>
          <a:r>
            <a:rPr lang="en-IE" dirty="0"/>
            <a:t>)</a:t>
          </a:r>
        </a:p>
      </dgm:t>
    </dgm:pt>
    <dgm:pt modelId="{5DF9A9D9-42CE-44C1-AE60-48D763C51532}" type="parTrans" cxnId="{AAA2FCD4-F529-4CF1-A933-D6978272A858}">
      <dgm:prSet/>
      <dgm:spPr/>
      <dgm:t>
        <a:bodyPr/>
        <a:lstStyle/>
        <a:p>
          <a:endParaRPr lang="en-IE"/>
        </a:p>
      </dgm:t>
    </dgm:pt>
    <dgm:pt modelId="{EB0570CB-E817-4A77-9D12-6B6D6FAE6846}" type="sibTrans" cxnId="{AAA2FCD4-F529-4CF1-A933-D6978272A858}">
      <dgm:prSet/>
      <dgm:spPr/>
      <dgm:t>
        <a:bodyPr/>
        <a:lstStyle/>
        <a:p>
          <a:endParaRPr lang="en-IE"/>
        </a:p>
      </dgm:t>
    </dgm:pt>
    <dgm:pt modelId="{182511DB-BDA8-4E3E-9A90-166EC47DDFA7}" type="pres">
      <dgm:prSet presAssocID="{7D77518A-38B9-4500-B595-B9869E3A637D}" presName="Name0" presStyleCnt="0">
        <dgm:presLayoutVars>
          <dgm:dir/>
          <dgm:resizeHandles val="exact"/>
        </dgm:presLayoutVars>
      </dgm:prSet>
      <dgm:spPr/>
    </dgm:pt>
    <dgm:pt modelId="{048A7533-4367-413D-92C4-D2652B12064B}" type="pres">
      <dgm:prSet presAssocID="{7D77518A-38B9-4500-B595-B9869E3A637D}" presName="cycle" presStyleCnt="0"/>
      <dgm:spPr/>
    </dgm:pt>
    <dgm:pt modelId="{E25718A5-4B4C-4C02-9709-170D2FF48706}" type="pres">
      <dgm:prSet presAssocID="{151F9729-19AF-44C7-814D-AA8717A192FD}" presName="nodeFirstNode" presStyleLbl="node1" presStyleIdx="0" presStyleCnt="4">
        <dgm:presLayoutVars>
          <dgm:bulletEnabled val="1"/>
        </dgm:presLayoutVars>
      </dgm:prSet>
      <dgm:spPr/>
    </dgm:pt>
    <dgm:pt modelId="{36E54AA8-F603-47D1-8947-5C390FB269D3}" type="pres">
      <dgm:prSet presAssocID="{CDBCC09A-B4AE-4679-9965-859CA7EC5465}" presName="sibTransFirstNode" presStyleLbl="bgShp" presStyleIdx="0" presStyleCnt="1"/>
      <dgm:spPr/>
    </dgm:pt>
    <dgm:pt modelId="{81437170-9837-49C6-B5A7-3EBF0704DE70}" type="pres">
      <dgm:prSet presAssocID="{9C922D6B-9947-4849-AE54-05ECFBED64AE}" presName="nodeFollowingNodes" presStyleLbl="node1" presStyleIdx="1" presStyleCnt="4">
        <dgm:presLayoutVars>
          <dgm:bulletEnabled val="1"/>
        </dgm:presLayoutVars>
      </dgm:prSet>
      <dgm:spPr/>
    </dgm:pt>
    <dgm:pt modelId="{C2E0645E-AB6F-47D8-A3EE-66CFB9A458F2}" type="pres">
      <dgm:prSet presAssocID="{8A36D2A2-63C1-46AD-AAE5-83A206E6961F}" presName="nodeFollowingNodes" presStyleLbl="node1" presStyleIdx="2" presStyleCnt="4">
        <dgm:presLayoutVars>
          <dgm:bulletEnabled val="1"/>
        </dgm:presLayoutVars>
      </dgm:prSet>
      <dgm:spPr/>
    </dgm:pt>
    <dgm:pt modelId="{976934C1-8B7E-4797-B5F6-65710C68BD82}" type="pres">
      <dgm:prSet presAssocID="{57A9EFD7-94FF-4B41-864B-1A5DC06A757C}" presName="nodeFollowingNodes" presStyleLbl="node1" presStyleIdx="3" presStyleCnt="4">
        <dgm:presLayoutVars>
          <dgm:bulletEnabled val="1"/>
        </dgm:presLayoutVars>
      </dgm:prSet>
      <dgm:spPr/>
    </dgm:pt>
  </dgm:ptLst>
  <dgm:cxnLst>
    <dgm:cxn modelId="{865F1130-2230-4CC6-B8C4-99ECBB226D68}" type="presOf" srcId="{7D77518A-38B9-4500-B595-B9869E3A637D}" destId="{182511DB-BDA8-4E3E-9A90-166EC47DDFA7}" srcOrd="0" destOrd="0" presId="urn:microsoft.com/office/officeart/2005/8/layout/cycle3"/>
    <dgm:cxn modelId="{DB5AE531-39E3-4151-B24B-AFDCE5666287}" srcId="{7D77518A-38B9-4500-B595-B9869E3A637D}" destId="{151F9729-19AF-44C7-814D-AA8717A192FD}" srcOrd="0" destOrd="0" parTransId="{AF2FE5AD-D308-4570-8C5B-966DA436E3EE}" sibTransId="{CDBCC09A-B4AE-4679-9965-859CA7EC5465}"/>
    <dgm:cxn modelId="{81AB7734-5680-483F-9652-3A636E9CCECD}" type="presOf" srcId="{151F9729-19AF-44C7-814D-AA8717A192FD}" destId="{E25718A5-4B4C-4C02-9709-170D2FF48706}" srcOrd="0" destOrd="0" presId="urn:microsoft.com/office/officeart/2005/8/layout/cycle3"/>
    <dgm:cxn modelId="{4C935060-A22B-4521-A2BB-1549E831100E}" srcId="{7D77518A-38B9-4500-B595-B9869E3A637D}" destId="{8A36D2A2-63C1-46AD-AAE5-83A206E6961F}" srcOrd="2" destOrd="0" parTransId="{CBC84FF5-2311-49DC-8B15-2EC80426FF1B}" sibTransId="{37ACCC05-ED66-421B-98BB-A73664886DB0}"/>
    <dgm:cxn modelId="{5B2CE5A9-702E-45F2-B559-787FDDD38C0D}" type="presOf" srcId="{CDBCC09A-B4AE-4679-9965-859CA7EC5465}" destId="{36E54AA8-F603-47D1-8947-5C390FB269D3}" srcOrd="0" destOrd="0" presId="urn:microsoft.com/office/officeart/2005/8/layout/cycle3"/>
    <dgm:cxn modelId="{149B9EC1-7BE5-4388-AA00-4534363201F1}" type="presOf" srcId="{8A36D2A2-63C1-46AD-AAE5-83A206E6961F}" destId="{C2E0645E-AB6F-47D8-A3EE-66CFB9A458F2}" srcOrd="0" destOrd="0" presId="urn:microsoft.com/office/officeart/2005/8/layout/cycle3"/>
    <dgm:cxn modelId="{BB63C8C4-3571-4C46-B913-CB4220CA82FE}" srcId="{7D77518A-38B9-4500-B595-B9869E3A637D}" destId="{9C922D6B-9947-4849-AE54-05ECFBED64AE}" srcOrd="1" destOrd="0" parTransId="{0BDE5236-CE75-4D60-AB20-4C2591C3D91A}" sibTransId="{E14E9855-A9EE-4369-9603-B61D35725A6D}"/>
    <dgm:cxn modelId="{AAA2FCD4-F529-4CF1-A933-D6978272A858}" srcId="{7D77518A-38B9-4500-B595-B9869E3A637D}" destId="{57A9EFD7-94FF-4B41-864B-1A5DC06A757C}" srcOrd="3" destOrd="0" parTransId="{5DF9A9D9-42CE-44C1-AE60-48D763C51532}" sibTransId="{EB0570CB-E817-4A77-9D12-6B6D6FAE6846}"/>
    <dgm:cxn modelId="{8B0499D8-436B-4FEB-83A4-492FE94DC262}" type="presOf" srcId="{9C922D6B-9947-4849-AE54-05ECFBED64AE}" destId="{81437170-9837-49C6-B5A7-3EBF0704DE70}" srcOrd="0" destOrd="0" presId="urn:microsoft.com/office/officeart/2005/8/layout/cycle3"/>
    <dgm:cxn modelId="{B79EE5F8-71A9-4BA2-A99E-D6A831EFDA47}" type="presOf" srcId="{57A9EFD7-94FF-4B41-864B-1A5DC06A757C}" destId="{976934C1-8B7E-4797-B5F6-65710C68BD82}" srcOrd="0" destOrd="0" presId="urn:microsoft.com/office/officeart/2005/8/layout/cycle3"/>
    <dgm:cxn modelId="{21D6C6DD-C856-4E5F-8179-0B661DBE9A32}" type="presParOf" srcId="{182511DB-BDA8-4E3E-9A90-166EC47DDFA7}" destId="{048A7533-4367-413D-92C4-D2652B12064B}" srcOrd="0" destOrd="0" presId="urn:microsoft.com/office/officeart/2005/8/layout/cycle3"/>
    <dgm:cxn modelId="{5E678450-5B44-4770-9287-7DC351026A73}" type="presParOf" srcId="{048A7533-4367-413D-92C4-D2652B12064B}" destId="{E25718A5-4B4C-4C02-9709-170D2FF48706}" srcOrd="0" destOrd="0" presId="urn:microsoft.com/office/officeart/2005/8/layout/cycle3"/>
    <dgm:cxn modelId="{D04A2918-3870-42AF-9251-3A8B6AB44850}" type="presParOf" srcId="{048A7533-4367-413D-92C4-D2652B12064B}" destId="{36E54AA8-F603-47D1-8947-5C390FB269D3}" srcOrd="1" destOrd="0" presId="urn:microsoft.com/office/officeart/2005/8/layout/cycle3"/>
    <dgm:cxn modelId="{E0761F3C-3E57-4337-B314-DD076FA3C4E3}" type="presParOf" srcId="{048A7533-4367-413D-92C4-D2652B12064B}" destId="{81437170-9837-49C6-B5A7-3EBF0704DE70}" srcOrd="2" destOrd="0" presId="urn:microsoft.com/office/officeart/2005/8/layout/cycle3"/>
    <dgm:cxn modelId="{BAFC6A56-0CF9-40D7-9C45-8A6377F7625A}" type="presParOf" srcId="{048A7533-4367-413D-92C4-D2652B12064B}" destId="{C2E0645E-AB6F-47D8-A3EE-66CFB9A458F2}" srcOrd="3" destOrd="0" presId="urn:microsoft.com/office/officeart/2005/8/layout/cycle3"/>
    <dgm:cxn modelId="{174BD472-BBF1-4AFC-AC51-DCA0F09C7AF3}" type="presParOf" srcId="{048A7533-4367-413D-92C4-D2652B12064B}" destId="{976934C1-8B7E-4797-B5F6-65710C68BD82}"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54AA8-F603-47D1-8947-5C390FB269D3}">
      <dsp:nvSpPr>
        <dsp:cNvPr id="0" name=""/>
        <dsp:cNvSpPr/>
      </dsp:nvSpPr>
      <dsp:spPr>
        <a:xfrm>
          <a:off x="3190471" y="-114731"/>
          <a:ext cx="4134656" cy="4134656"/>
        </a:xfrm>
        <a:prstGeom prst="circularArrow">
          <a:avLst>
            <a:gd name="adj1" fmla="val 4668"/>
            <a:gd name="adj2" fmla="val 272909"/>
            <a:gd name="adj3" fmla="val 12817716"/>
            <a:gd name="adj4" fmla="val 18040218"/>
            <a:gd name="adj5" fmla="val 484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5718A5-4B4C-4C02-9709-170D2FF48706}">
      <dsp:nvSpPr>
        <dsp:cNvPr id="0" name=""/>
        <dsp:cNvSpPr/>
      </dsp:nvSpPr>
      <dsp:spPr>
        <a:xfrm>
          <a:off x="3876600" y="453"/>
          <a:ext cx="2762398" cy="1381199"/>
        </a:xfrm>
        <a:prstGeom prst="roundRect">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Gap Analysis</a:t>
          </a:r>
        </a:p>
        <a:p>
          <a:pPr marL="0" lvl="0" indent="0" algn="ctr" defTabSz="889000">
            <a:lnSpc>
              <a:spcPct val="90000"/>
            </a:lnSpc>
            <a:spcBef>
              <a:spcPct val="0"/>
            </a:spcBef>
            <a:spcAft>
              <a:spcPct val="35000"/>
            </a:spcAft>
            <a:buNone/>
          </a:pPr>
          <a:r>
            <a:rPr lang="en-IE" sz="2000" kern="1200" dirty="0"/>
            <a:t>Working Groups</a:t>
          </a:r>
        </a:p>
        <a:p>
          <a:pPr marL="0" lvl="0" indent="0" algn="ctr" defTabSz="889000">
            <a:lnSpc>
              <a:spcPct val="90000"/>
            </a:lnSpc>
            <a:spcBef>
              <a:spcPct val="0"/>
            </a:spcBef>
            <a:spcAft>
              <a:spcPct val="35000"/>
            </a:spcAft>
            <a:buNone/>
          </a:pPr>
          <a:r>
            <a:rPr lang="en-IE" sz="2000" kern="1200" dirty="0"/>
            <a:t> and/or Surveys</a:t>
          </a:r>
        </a:p>
      </dsp:txBody>
      <dsp:txXfrm>
        <a:off x="3944025" y="67878"/>
        <a:ext cx="2627548" cy="1246349"/>
      </dsp:txXfrm>
    </dsp:sp>
    <dsp:sp modelId="{81437170-9837-49C6-B5A7-3EBF0704DE70}">
      <dsp:nvSpPr>
        <dsp:cNvPr id="0" name=""/>
        <dsp:cNvSpPr/>
      </dsp:nvSpPr>
      <dsp:spPr>
        <a:xfrm>
          <a:off x="5361216" y="1485069"/>
          <a:ext cx="2762398" cy="1381199"/>
        </a:xfrm>
        <a:prstGeom prst="roundRect">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Embedding/Ambition (</a:t>
          </a:r>
          <a:r>
            <a:rPr lang="en-IE" sz="2000" b="1" kern="1200" dirty="0">
              <a:solidFill>
                <a:srgbClr val="7030A0"/>
              </a:solidFill>
            </a:rPr>
            <a:t>interim phase</a:t>
          </a:r>
          <a:r>
            <a:rPr lang="en-IE" sz="2000" kern="1200" dirty="0"/>
            <a:t>)</a:t>
          </a:r>
        </a:p>
      </dsp:txBody>
      <dsp:txXfrm>
        <a:off x="5428641" y="1552494"/>
        <a:ext cx="2627548" cy="1246349"/>
      </dsp:txXfrm>
    </dsp:sp>
    <dsp:sp modelId="{C2E0645E-AB6F-47D8-A3EE-66CFB9A458F2}">
      <dsp:nvSpPr>
        <dsp:cNvPr id="0" name=""/>
        <dsp:cNvSpPr/>
      </dsp:nvSpPr>
      <dsp:spPr>
        <a:xfrm>
          <a:off x="3876600" y="2969685"/>
          <a:ext cx="2762398" cy="1381199"/>
        </a:xfrm>
        <a:prstGeom prst="roundRect">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OTM-R Checklist</a:t>
          </a:r>
        </a:p>
        <a:p>
          <a:pPr marL="0" lvl="0" indent="0" algn="ctr" defTabSz="889000">
            <a:lnSpc>
              <a:spcPct val="90000"/>
            </a:lnSpc>
            <a:spcBef>
              <a:spcPct val="0"/>
            </a:spcBef>
            <a:spcAft>
              <a:spcPct val="35000"/>
            </a:spcAft>
            <a:buNone/>
          </a:pPr>
          <a:r>
            <a:rPr lang="en-IE" sz="2000" kern="1200" dirty="0"/>
            <a:t>Policy (</a:t>
          </a:r>
          <a:r>
            <a:rPr lang="en-IE" sz="2000" b="1" kern="1200" dirty="0">
              <a:solidFill>
                <a:srgbClr val="7030A0"/>
              </a:solidFill>
            </a:rPr>
            <a:t>interim phase</a:t>
          </a:r>
          <a:r>
            <a:rPr lang="en-IE" sz="2000" kern="1200" dirty="0"/>
            <a:t>)</a:t>
          </a:r>
        </a:p>
      </dsp:txBody>
      <dsp:txXfrm>
        <a:off x="3944025" y="3037110"/>
        <a:ext cx="2627548" cy="1246349"/>
      </dsp:txXfrm>
    </dsp:sp>
    <dsp:sp modelId="{976934C1-8B7E-4797-B5F6-65710C68BD82}">
      <dsp:nvSpPr>
        <dsp:cNvPr id="0" name=""/>
        <dsp:cNvSpPr/>
      </dsp:nvSpPr>
      <dsp:spPr>
        <a:xfrm>
          <a:off x="2391984" y="1485069"/>
          <a:ext cx="2762398" cy="1381199"/>
        </a:xfrm>
        <a:prstGeom prst="roundRect">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The Action Plan</a:t>
          </a:r>
        </a:p>
        <a:p>
          <a:pPr marL="0" lvl="0" indent="0" algn="ctr" defTabSz="889000">
            <a:lnSpc>
              <a:spcPct val="90000"/>
            </a:lnSpc>
            <a:spcBef>
              <a:spcPct val="0"/>
            </a:spcBef>
            <a:spcAft>
              <a:spcPct val="35000"/>
            </a:spcAft>
            <a:buNone/>
          </a:pPr>
          <a:r>
            <a:rPr lang="en-IE" sz="2000" kern="1200" dirty="0"/>
            <a:t>Actions going forward (</a:t>
          </a:r>
          <a:r>
            <a:rPr lang="en-IE" sz="2000" b="1" kern="1200" dirty="0">
              <a:solidFill>
                <a:srgbClr val="7030A0"/>
              </a:solidFill>
            </a:rPr>
            <a:t>interim phase</a:t>
          </a:r>
          <a:r>
            <a:rPr lang="en-IE" sz="2000" kern="1200" dirty="0"/>
            <a:t>)</a:t>
          </a:r>
        </a:p>
      </dsp:txBody>
      <dsp:txXfrm>
        <a:off x="2459409" y="1552494"/>
        <a:ext cx="2627548" cy="124634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27013-9EBA-432E-B9DA-AFD4DA9FE41E}" type="datetimeFigureOut">
              <a:rPr lang="en-IE" smtClean="0"/>
              <a:t>22/11/2023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33E9F-9CDB-46E6-A170-8C7368B469B6}" type="slidenum">
              <a:rPr lang="en-IE" smtClean="0"/>
              <a:t>‹#›</a:t>
            </a:fld>
            <a:endParaRPr lang="en-IE"/>
          </a:p>
        </p:txBody>
      </p:sp>
    </p:spTree>
    <p:extLst>
      <p:ext uri="{BB962C8B-B14F-4D97-AF65-F5344CB8AC3E}">
        <p14:creationId xmlns:p14="http://schemas.microsoft.com/office/powerpoint/2010/main" val="140370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C5C39E-FB5D-4103-A6D3-6E1082814C2B}" type="datetime1">
              <a:rPr lang="en-US" smtClean="0"/>
              <a:t>11/22/2023</a:t>
            </a:fld>
            <a:endParaRPr lang="en-US" dirty="0"/>
          </a:p>
        </p:txBody>
      </p:sp>
      <p:sp>
        <p:nvSpPr>
          <p:cNvPr id="5" name="Footer Placeholder 4"/>
          <p:cNvSpPr>
            <a:spLocks noGrp="1"/>
          </p:cNvSpPr>
          <p:nvPr>
            <p:ph type="ftr" sz="quarter" idx="11"/>
          </p:nvPr>
        </p:nvSpPr>
        <p:spPr/>
        <p:txBody>
          <a:bodyPr/>
          <a:lstStyle/>
          <a:p>
            <a:r>
              <a:rPr lang="en-US"/>
              <a:t>October 2023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7F3F68-7DA6-4143-9DDB-C91328CB8689}" type="datetime1">
              <a:rPr lang="en-US" smtClean="0"/>
              <a:t>11/22/2023</a:t>
            </a:fld>
            <a:endParaRPr lang="en-US" dirty="0"/>
          </a:p>
        </p:txBody>
      </p:sp>
      <p:sp>
        <p:nvSpPr>
          <p:cNvPr id="8" name="Footer Placeholder 7"/>
          <p:cNvSpPr>
            <a:spLocks noGrp="1"/>
          </p:cNvSpPr>
          <p:nvPr>
            <p:ph type="ftr" sz="quarter" idx="11"/>
          </p:nvPr>
        </p:nvSpPr>
        <p:spPr/>
        <p:txBody>
          <a:bodyPr/>
          <a:lstStyle/>
          <a:p>
            <a:r>
              <a:rPr lang="en-US"/>
              <a:t>October 2023</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A5413D-037A-4895-8D47-3AF0A8C5D600}" type="datetime1">
              <a:rPr lang="en-US" smtClean="0"/>
              <a:t>11/22/2023</a:t>
            </a:fld>
            <a:endParaRPr lang="en-US" dirty="0"/>
          </a:p>
        </p:txBody>
      </p:sp>
      <p:sp>
        <p:nvSpPr>
          <p:cNvPr id="8" name="Footer Placeholder 7"/>
          <p:cNvSpPr>
            <a:spLocks noGrp="1"/>
          </p:cNvSpPr>
          <p:nvPr>
            <p:ph type="ftr" sz="quarter" idx="11"/>
          </p:nvPr>
        </p:nvSpPr>
        <p:spPr/>
        <p:txBody>
          <a:bodyPr/>
          <a:lstStyle/>
          <a:p>
            <a:r>
              <a:rPr lang="en-US"/>
              <a:t>October 2023</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46D4D5-6D57-4E3E-8EB6-DCBA0A76B87F}" type="datetime1">
              <a:rPr lang="en-US" smtClean="0"/>
              <a:t>11/22/2023</a:t>
            </a:fld>
            <a:endParaRPr lang="en-US" dirty="0"/>
          </a:p>
        </p:txBody>
      </p:sp>
      <p:sp>
        <p:nvSpPr>
          <p:cNvPr id="5" name="Footer Placeholder 4"/>
          <p:cNvSpPr>
            <a:spLocks noGrp="1"/>
          </p:cNvSpPr>
          <p:nvPr>
            <p:ph type="ftr" sz="quarter" idx="11"/>
          </p:nvPr>
        </p:nvSpPr>
        <p:spPr/>
        <p:txBody>
          <a:bodyPr/>
          <a:lstStyle/>
          <a:p>
            <a:r>
              <a:rPr lang="en-US"/>
              <a:t>October 2023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2814D-45D9-4F99-8C50-3A36396DFDA9}" type="datetime1">
              <a:rPr lang="en-US" smtClean="0"/>
              <a:t>11/22/2023</a:t>
            </a:fld>
            <a:endParaRPr lang="en-US" dirty="0"/>
          </a:p>
        </p:txBody>
      </p:sp>
      <p:sp>
        <p:nvSpPr>
          <p:cNvPr id="5" name="Footer Placeholder 4"/>
          <p:cNvSpPr>
            <a:spLocks noGrp="1"/>
          </p:cNvSpPr>
          <p:nvPr>
            <p:ph type="ftr" sz="quarter" idx="11"/>
          </p:nvPr>
        </p:nvSpPr>
        <p:spPr/>
        <p:txBody>
          <a:bodyPr/>
          <a:lstStyle/>
          <a:p>
            <a:r>
              <a:rPr lang="en-US"/>
              <a:t>October 2023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8A3BBC2-8CCD-457E-8E1A-55DBE957DF31}" type="datetime1">
              <a:rPr lang="en-US" smtClean="0"/>
              <a:t>11/22/2023</a:t>
            </a:fld>
            <a:endParaRPr lang="en-US" dirty="0"/>
          </a:p>
        </p:txBody>
      </p:sp>
      <p:sp>
        <p:nvSpPr>
          <p:cNvPr id="9" name="Footer Placeholder 8"/>
          <p:cNvSpPr>
            <a:spLocks noGrp="1"/>
          </p:cNvSpPr>
          <p:nvPr>
            <p:ph type="ftr" sz="quarter" idx="11"/>
          </p:nvPr>
        </p:nvSpPr>
        <p:spPr/>
        <p:txBody>
          <a:bodyPr/>
          <a:lstStyle/>
          <a:p>
            <a:r>
              <a:rPr lang="en-US"/>
              <a:t>October 2023</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7C8F2B1-20BB-42DD-A748-62446DB93D33}" type="datetime1">
              <a:rPr lang="en-US" smtClean="0"/>
              <a:t>11/22/2023</a:t>
            </a:fld>
            <a:endParaRPr lang="en-US" dirty="0"/>
          </a:p>
        </p:txBody>
      </p:sp>
      <p:sp>
        <p:nvSpPr>
          <p:cNvPr id="11" name="Footer Placeholder 10"/>
          <p:cNvSpPr>
            <a:spLocks noGrp="1"/>
          </p:cNvSpPr>
          <p:nvPr>
            <p:ph type="ftr" sz="quarter" idx="11"/>
          </p:nvPr>
        </p:nvSpPr>
        <p:spPr/>
        <p:txBody>
          <a:bodyPr/>
          <a:lstStyle/>
          <a:p>
            <a:r>
              <a:rPr lang="en-US"/>
              <a:t>October 2023</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89219EA-1F10-406B-848C-E7A041A7F3B4}" type="datetime1">
              <a:rPr lang="en-US" smtClean="0"/>
              <a:t>11/22/2023</a:t>
            </a:fld>
            <a:endParaRPr lang="en-US" dirty="0"/>
          </a:p>
        </p:txBody>
      </p:sp>
      <p:sp>
        <p:nvSpPr>
          <p:cNvPr id="7" name="Footer Placeholder 6"/>
          <p:cNvSpPr>
            <a:spLocks noGrp="1"/>
          </p:cNvSpPr>
          <p:nvPr>
            <p:ph type="ftr" sz="quarter" idx="11"/>
          </p:nvPr>
        </p:nvSpPr>
        <p:spPr/>
        <p:txBody>
          <a:bodyPr/>
          <a:lstStyle/>
          <a:p>
            <a:r>
              <a:rPr lang="en-US"/>
              <a:t>October 2023</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9AD918-62B8-4242-9544-7E258DE8FB4C}" type="datetime1">
              <a:rPr lang="en-US" smtClean="0"/>
              <a:t>11/22/2023</a:t>
            </a:fld>
            <a:endParaRPr lang="en-US" dirty="0"/>
          </a:p>
        </p:txBody>
      </p:sp>
      <p:sp>
        <p:nvSpPr>
          <p:cNvPr id="6" name="Footer Placeholder 5"/>
          <p:cNvSpPr>
            <a:spLocks noGrp="1"/>
          </p:cNvSpPr>
          <p:nvPr>
            <p:ph type="ftr" sz="quarter" idx="11"/>
          </p:nvPr>
        </p:nvSpPr>
        <p:spPr/>
        <p:txBody>
          <a:bodyPr/>
          <a:lstStyle/>
          <a:p>
            <a:r>
              <a:rPr lang="en-US"/>
              <a:t>October 2023</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F34F712-C961-4F9A-B26A-43EF44D599D4}" type="datetime1">
              <a:rPr lang="en-US" smtClean="0"/>
              <a:t>11/22/2023</a:t>
            </a:fld>
            <a:endParaRPr lang="en-US" dirty="0"/>
          </a:p>
        </p:txBody>
      </p:sp>
      <p:sp>
        <p:nvSpPr>
          <p:cNvPr id="9" name="Footer Placeholder 8"/>
          <p:cNvSpPr>
            <a:spLocks noGrp="1"/>
          </p:cNvSpPr>
          <p:nvPr>
            <p:ph type="ftr" sz="quarter" idx="11"/>
          </p:nvPr>
        </p:nvSpPr>
        <p:spPr/>
        <p:txBody>
          <a:bodyPr/>
          <a:lstStyle/>
          <a:p>
            <a:r>
              <a:rPr lang="en-US"/>
              <a:t>October 2023</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6D350DA-D4C1-4C5C-92A2-92A8730A3756}" type="datetime1">
              <a:rPr lang="en-US" smtClean="0"/>
              <a:t>11/22/2023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October 2023</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8939153-4194-422A-9E82-3F199A9A2C97}" type="datetime1">
              <a:rPr lang="en-US" smtClean="0"/>
              <a:t>11/22/2023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October 2023</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uraxess.ec.europa.eu/useful-information/policy-library#group-collapsible-strengthened-hrs4r-process"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hyperlink" Target="https://www.ucc.ie/e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ucc.ie/en/media/support/hrresearch/HRS4RtermsofreferenceFINAL.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uraxess.ec.europa.eu/useful-information/policy-library#group-collapsible-strengthened-hrs4r-proces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12" name="Rectangle 1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useBgFill="1">
        <p:nvSpPr>
          <p:cNvPr id="14" name="Rectangle 13">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CF59D2C8-1C2B-4291-9187-6E6C5E84AF04}"/>
              </a:ext>
            </a:extLst>
          </p:cNvPr>
          <p:cNvSpPr>
            <a:spLocks noGrp="1"/>
          </p:cNvSpPr>
          <p:nvPr>
            <p:ph type="ctrTitle"/>
          </p:nvPr>
        </p:nvSpPr>
        <p:spPr>
          <a:xfrm>
            <a:off x="289248" y="1123837"/>
            <a:ext cx="6451110" cy="2477031"/>
          </a:xfrm>
        </p:spPr>
        <p:txBody>
          <a:bodyPr vert="horz" lIns="91440" tIns="45720" rIns="91440" bIns="45720" rtlCol="0" anchor="ctr">
            <a:normAutofit/>
          </a:bodyPr>
          <a:lstStyle/>
          <a:p>
            <a:r>
              <a:rPr lang="en-US" sz="3600" spc="-60" dirty="0"/>
              <a:t>The Initial Phase &amp; Interim Assessment </a:t>
            </a:r>
            <a:br>
              <a:rPr lang="en-US" sz="3600" spc="-60" dirty="0"/>
            </a:br>
            <a:r>
              <a:rPr lang="en-US" sz="3600" spc="-60" dirty="0"/>
              <a:t>How to start the process and implement it !</a:t>
            </a:r>
          </a:p>
        </p:txBody>
      </p:sp>
      <p:sp>
        <p:nvSpPr>
          <p:cNvPr id="3" name="Subtitle 2">
            <a:extLst>
              <a:ext uri="{FF2B5EF4-FFF2-40B4-BE49-F238E27FC236}">
                <a16:creationId xmlns:a16="http://schemas.microsoft.com/office/drawing/2014/main" id="{6780A557-3408-486D-B3DC-414D0DFEFB00}"/>
              </a:ext>
            </a:extLst>
          </p:cNvPr>
          <p:cNvSpPr>
            <a:spLocks noGrp="1"/>
          </p:cNvSpPr>
          <p:nvPr>
            <p:ph type="subTitle" idx="1"/>
          </p:nvPr>
        </p:nvSpPr>
        <p:spPr>
          <a:xfrm>
            <a:off x="289248" y="3905793"/>
            <a:ext cx="6451109" cy="1879187"/>
          </a:xfrm>
        </p:spPr>
        <p:txBody>
          <a:bodyPr vert="horz" lIns="91440" tIns="45720" rIns="91440" bIns="45720" rtlCol="0" anchor="t">
            <a:normAutofit fontScale="92500" lnSpcReduction="20000"/>
          </a:bodyPr>
          <a:lstStyle/>
          <a:p>
            <a:pPr indent="-182880">
              <a:buFont typeface="Wingdings 2" pitchFamily="18" charset="2"/>
              <a:buChar char=""/>
            </a:pPr>
            <a:r>
              <a:rPr lang="en-US" b="1" dirty="0">
                <a:solidFill>
                  <a:srgbClr val="FFFFFF"/>
                </a:solidFill>
              </a:rPr>
              <a:t>Mary O’Regan</a:t>
            </a:r>
          </a:p>
          <a:p>
            <a:pPr indent="-182880">
              <a:buFont typeface="Wingdings 2" pitchFamily="18" charset="2"/>
              <a:buChar char=""/>
            </a:pPr>
            <a:r>
              <a:rPr lang="en-US" b="1" dirty="0">
                <a:solidFill>
                  <a:srgbClr val="FFFFFF"/>
                </a:solidFill>
              </a:rPr>
              <a:t>HR Business  Manager Research</a:t>
            </a:r>
          </a:p>
          <a:p>
            <a:pPr indent="-182880">
              <a:buFont typeface="Wingdings 2" pitchFamily="18" charset="2"/>
              <a:buChar char=""/>
            </a:pPr>
            <a:r>
              <a:rPr lang="en-US" b="1" dirty="0">
                <a:solidFill>
                  <a:srgbClr val="FFFFFF"/>
                </a:solidFill>
              </a:rPr>
              <a:t>University College Cork</a:t>
            </a:r>
          </a:p>
          <a:p>
            <a:pPr indent="-182880">
              <a:buFont typeface="Wingdings 2" pitchFamily="18" charset="2"/>
              <a:buChar char=""/>
            </a:pPr>
            <a:r>
              <a:rPr lang="en-US" b="1" dirty="0">
                <a:solidFill>
                  <a:srgbClr val="FFFFFF"/>
                </a:solidFill>
              </a:rPr>
              <a:t>@marykateucc</a:t>
            </a:r>
          </a:p>
          <a:p>
            <a:pPr indent="-182880">
              <a:buFont typeface="Wingdings 2" pitchFamily="18" charset="2"/>
              <a:buChar char=""/>
            </a:pPr>
            <a:r>
              <a:rPr lang="en-US" b="1" dirty="0">
                <a:solidFill>
                  <a:srgbClr val="FFFFFF"/>
                </a:solidFill>
              </a:rPr>
              <a:t>#HRS4R</a:t>
            </a:r>
          </a:p>
        </p:txBody>
      </p:sp>
      <p:pic>
        <p:nvPicPr>
          <p:cNvPr id="5" name="Picture 4" descr="A picture containing text, clipart&#10;&#10;Description automatically generated">
            <a:extLst>
              <a:ext uri="{FF2B5EF4-FFF2-40B4-BE49-F238E27FC236}">
                <a16:creationId xmlns:a16="http://schemas.microsoft.com/office/drawing/2014/main" id="{5598A85C-56DB-49AD-892A-F26CD8EC86FF}"/>
              </a:ext>
            </a:extLst>
          </p:cNvPr>
          <p:cNvPicPr>
            <a:picLocks noChangeAspect="1"/>
          </p:cNvPicPr>
          <p:nvPr/>
        </p:nvPicPr>
        <p:blipFill>
          <a:blip r:embed="rId2"/>
          <a:stretch>
            <a:fillRect/>
          </a:stretch>
        </p:blipFill>
        <p:spPr>
          <a:xfrm>
            <a:off x="7552944" y="2140964"/>
            <a:ext cx="3778286" cy="2566628"/>
          </a:xfrm>
          <a:prstGeom prst="rect">
            <a:avLst/>
          </a:prstGeom>
        </p:spPr>
      </p:pic>
      <p:sp>
        <p:nvSpPr>
          <p:cNvPr id="18" name="Rectangle 17">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4" name="Footer Placeholder 3">
            <a:extLst>
              <a:ext uri="{FF2B5EF4-FFF2-40B4-BE49-F238E27FC236}">
                <a16:creationId xmlns:a16="http://schemas.microsoft.com/office/drawing/2014/main" id="{36C71C50-F3BE-1243-090C-15145F58D8F7}"/>
              </a:ext>
            </a:extLst>
          </p:cNvPr>
          <p:cNvSpPr>
            <a:spLocks noGrp="1"/>
          </p:cNvSpPr>
          <p:nvPr>
            <p:ph type="ftr" sz="quarter" idx="11"/>
          </p:nvPr>
        </p:nvSpPr>
        <p:spPr/>
        <p:txBody>
          <a:bodyPr/>
          <a:lstStyle/>
          <a:p>
            <a:r>
              <a:rPr lang="en-US"/>
              <a:t>October 2023</a:t>
            </a:r>
            <a:endParaRPr lang="en-US" dirty="0"/>
          </a:p>
        </p:txBody>
      </p:sp>
      <p:pic>
        <p:nvPicPr>
          <p:cNvPr id="6" name="Picture 5" descr="Blue text on a white background&#10;&#10;Description automatically generated with medium confidence">
            <a:extLst>
              <a:ext uri="{FF2B5EF4-FFF2-40B4-BE49-F238E27FC236}">
                <a16:creationId xmlns:a16="http://schemas.microsoft.com/office/drawing/2014/main" id="{8270386C-89BF-F84E-7992-F0C7710AD3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7120" y="4973171"/>
            <a:ext cx="3599815" cy="755650"/>
          </a:xfrm>
          <a:prstGeom prst="rect">
            <a:avLst/>
          </a:prstGeom>
        </p:spPr>
      </p:pic>
      <p:sp>
        <p:nvSpPr>
          <p:cNvPr id="7" name="CasellaDiTesto 20">
            <a:extLst>
              <a:ext uri="{FF2B5EF4-FFF2-40B4-BE49-F238E27FC236}">
                <a16:creationId xmlns:a16="http://schemas.microsoft.com/office/drawing/2014/main" id="{71428D86-4B69-5E01-5093-F28DA4218A59}"/>
              </a:ext>
            </a:extLst>
          </p:cNvPr>
          <p:cNvSpPr txBox="1"/>
          <p:nvPr/>
        </p:nvSpPr>
        <p:spPr>
          <a:xfrm>
            <a:off x="7556170" y="5773271"/>
            <a:ext cx="3599815" cy="819150"/>
          </a:xfrm>
          <a:prstGeom prst="rect">
            <a:avLst/>
          </a:prstGeom>
          <a:noFill/>
          <a:ln w="9525">
            <a:solidFill>
              <a:srgbClr val="042979"/>
            </a:solidFill>
          </a:ln>
        </p:spPr>
        <p:txBody>
          <a:bodyPr wrap="square" rtlCol="0">
            <a:noAutofit/>
          </a:bodyPr>
          <a:lstStyle/>
          <a:p>
            <a:pPr algn="l"/>
            <a:r>
              <a:rPr lang="en-IE" sz="900" b="1" kern="1200" dirty="0">
                <a:solidFill>
                  <a:srgbClr val="042979"/>
                </a:solidFill>
                <a:effectLst/>
                <a:latin typeface="Calibri" panose="020F0502020204030204" pitchFamily="34" charset="0"/>
                <a:ea typeface="Verdana" panose="020B0604030504040204" pitchFamily="34" charset="0"/>
                <a:cs typeface="Calibri" panose="020F0502020204030204" pitchFamily="34" charset="0"/>
              </a:rPr>
              <a:t>The CARDEA project is funded by the European Union. Views and opinions expressed are however those of the author(s) only and do not necessarily reflect those of the European Union or the European Research Executive Agency (REA). Neither the European Union nor REA can be held responsible for them.</a:t>
            </a:r>
            <a:endParaRPr lang="en-IE" sz="9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en-IE"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en-IE"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en-IE"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20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en-IE" sz="1100" dirty="0">
              <a:effectLst/>
              <a:latin typeface="Bahnschrift Light SemiCondensed" panose="020B0502040204020203"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246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4" name="Rectangle 23">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useBgFill="1">
        <p:nvSpPr>
          <p:cNvPr id="26" name="Rectangle 25">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C7054998-D1EE-436A-941D-67F68608AB15}"/>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dirty="0"/>
              <a:t>Gap meets Action Plan</a:t>
            </a:r>
          </a:p>
        </p:txBody>
      </p:sp>
      <p:pic>
        <p:nvPicPr>
          <p:cNvPr id="6" name="Content Placeholder 5">
            <a:extLst>
              <a:ext uri="{FF2B5EF4-FFF2-40B4-BE49-F238E27FC236}">
                <a16:creationId xmlns:a16="http://schemas.microsoft.com/office/drawing/2014/main" id="{72FAB07F-D06A-4A97-8234-3D12A7B3D629}"/>
              </a:ext>
            </a:extLst>
          </p:cNvPr>
          <p:cNvPicPr>
            <a:picLocks noGrp="1" noChangeAspect="1"/>
          </p:cNvPicPr>
          <p:nvPr>
            <p:ph idx="1"/>
          </p:nvPr>
        </p:nvPicPr>
        <p:blipFill>
          <a:blip r:embed="rId2"/>
          <a:stretch>
            <a:fillRect/>
          </a:stretch>
        </p:blipFill>
        <p:spPr>
          <a:xfrm>
            <a:off x="130629" y="800351"/>
            <a:ext cx="12191998" cy="3350661"/>
          </a:xfrm>
          <a:prstGeom prst="rect">
            <a:avLst/>
          </a:prstGeom>
        </p:spPr>
      </p:pic>
      <p:sp>
        <p:nvSpPr>
          <p:cNvPr id="3" name="Footer Placeholder 2">
            <a:extLst>
              <a:ext uri="{FF2B5EF4-FFF2-40B4-BE49-F238E27FC236}">
                <a16:creationId xmlns:a16="http://schemas.microsoft.com/office/drawing/2014/main" id="{34F132F6-C621-0C04-ACAE-2B1FD21CB5D3}"/>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1308949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69B38DB-FBFC-4836-AAF3-A97A466C0FF8}"/>
              </a:ext>
            </a:extLst>
          </p:cNvPr>
          <p:cNvPicPr>
            <a:picLocks noChangeAspect="1"/>
          </p:cNvPicPr>
          <p:nvPr/>
        </p:nvPicPr>
        <p:blipFill>
          <a:blip r:embed="rId2"/>
          <a:stretch>
            <a:fillRect/>
          </a:stretch>
        </p:blipFill>
        <p:spPr>
          <a:xfrm>
            <a:off x="595382" y="1590896"/>
            <a:ext cx="11119606" cy="3676207"/>
          </a:xfrm>
          <a:prstGeom prst="rect">
            <a:avLst/>
          </a:prstGeom>
        </p:spPr>
      </p:pic>
      <p:sp>
        <p:nvSpPr>
          <p:cNvPr id="2" name="Footer Placeholder 1">
            <a:extLst>
              <a:ext uri="{FF2B5EF4-FFF2-40B4-BE49-F238E27FC236}">
                <a16:creationId xmlns:a16="http://schemas.microsoft.com/office/drawing/2014/main" id="{BB23D037-6311-0FDA-A3A9-AB7E28F70B4F}"/>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246888391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useBgFill="1">
        <p:nvSpPr>
          <p:cNvPr id="13" name="Rectangle 12">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20FBC90B-1002-44BF-880E-163FB53B51B2}"/>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000" spc="-100"/>
              <a:t>Gap takes </a:t>
            </a:r>
            <a:r>
              <a:rPr lang="en-US" sz="5000" b="1" u="sng" spc="-100"/>
              <a:t>7 years </a:t>
            </a:r>
            <a:r>
              <a:rPr lang="en-US" sz="5000" spc="-100"/>
              <a:t>to meet Action Plan!</a:t>
            </a:r>
          </a:p>
        </p:txBody>
      </p:sp>
      <p:pic>
        <p:nvPicPr>
          <p:cNvPr id="4" name="Content Placeholder 3">
            <a:extLst>
              <a:ext uri="{FF2B5EF4-FFF2-40B4-BE49-F238E27FC236}">
                <a16:creationId xmlns:a16="http://schemas.microsoft.com/office/drawing/2014/main" id="{B50F13A6-27EC-4928-919E-D8BBE97C0BA1}"/>
              </a:ext>
            </a:extLst>
          </p:cNvPr>
          <p:cNvPicPr>
            <a:picLocks noGrp="1" noChangeAspect="1"/>
          </p:cNvPicPr>
          <p:nvPr>
            <p:ph idx="1"/>
          </p:nvPr>
        </p:nvPicPr>
        <p:blipFill>
          <a:blip r:embed="rId2"/>
          <a:stretch>
            <a:fillRect/>
          </a:stretch>
        </p:blipFill>
        <p:spPr>
          <a:xfrm>
            <a:off x="1069847" y="1411776"/>
            <a:ext cx="10637520" cy="1702467"/>
          </a:xfrm>
          <a:prstGeom prst="rect">
            <a:avLst/>
          </a:prstGeom>
        </p:spPr>
      </p:pic>
      <p:sp>
        <p:nvSpPr>
          <p:cNvPr id="3" name="Footer Placeholder 2">
            <a:extLst>
              <a:ext uri="{FF2B5EF4-FFF2-40B4-BE49-F238E27FC236}">
                <a16:creationId xmlns:a16="http://schemas.microsoft.com/office/drawing/2014/main" id="{FB302E43-9381-520B-FBAD-3C092D9BEE1E}"/>
              </a:ext>
            </a:extLst>
          </p:cNvPr>
          <p:cNvSpPr>
            <a:spLocks noGrp="1"/>
          </p:cNvSpPr>
          <p:nvPr>
            <p:ph type="ftr" sz="quarter" idx="11"/>
          </p:nvPr>
        </p:nvSpPr>
        <p:spPr/>
        <p:txBody>
          <a:bodyPr/>
          <a:lstStyle/>
          <a:p>
            <a:r>
              <a:rPr lang="en-US"/>
              <a:t>October 2023</a:t>
            </a:r>
            <a:endParaRPr lang="en-US" dirty="0"/>
          </a:p>
        </p:txBody>
      </p:sp>
      <p:pic>
        <p:nvPicPr>
          <p:cNvPr id="5" name="Picture 4">
            <a:extLst>
              <a:ext uri="{FF2B5EF4-FFF2-40B4-BE49-F238E27FC236}">
                <a16:creationId xmlns:a16="http://schemas.microsoft.com/office/drawing/2014/main" id="{806EAD2D-6C33-9CDC-A767-FE999F7C2A18}"/>
              </a:ext>
            </a:extLst>
          </p:cNvPr>
          <p:cNvPicPr>
            <a:picLocks noChangeAspect="1"/>
          </p:cNvPicPr>
          <p:nvPr/>
        </p:nvPicPr>
        <p:blipFill>
          <a:blip r:embed="rId3"/>
          <a:stretch>
            <a:fillRect/>
          </a:stretch>
        </p:blipFill>
        <p:spPr>
          <a:xfrm>
            <a:off x="2913612" y="1042209"/>
            <a:ext cx="6364776" cy="4773582"/>
          </a:xfrm>
          <a:prstGeom prst="rect">
            <a:avLst/>
          </a:prstGeom>
        </p:spPr>
      </p:pic>
    </p:spTree>
    <p:extLst>
      <p:ext uri="{BB962C8B-B14F-4D97-AF65-F5344CB8AC3E}">
        <p14:creationId xmlns:p14="http://schemas.microsoft.com/office/powerpoint/2010/main" val="3716765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4998-D1EE-436A-941D-67F68608AB15}"/>
              </a:ext>
            </a:extLst>
          </p:cNvPr>
          <p:cNvSpPr>
            <a:spLocks noGrp="1"/>
          </p:cNvSpPr>
          <p:nvPr>
            <p:ph type="title"/>
          </p:nvPr>
        </p:nvSpPr>
        <p:spPr/>
        <p:txBody>
          <a:bodyPr/>
          <a:lstStyle/>
          <a:p>
            <a:r>
              <a:rPr lang="en-IE" dirty="0"/>
              <a:t>Action Plan</a:t>
            </a:r>
            <a:br>
              <a:rPr lang="en-IE" dirty="0"/>
            </a:br>
            <a:br>
              <a:rPr lang="en-IE" dirty="0"/>
            </a:br>
            <a:r>
              <a:rPr lang="en-IE" dirty="0"/>
              <a:t>Where to begin?</a:t>
            </a:r>
          </a:p>
        </p:txBody>
      </p:sp>
      <p:sp>
        <p:nvSpPr>
          <p:cNvPr id="3" name="Content Placeholder 2">
            <a:extLst>
              <a:ext uri="{FF2B5EF4-FFF2-40B4-BE49-F238E27FC236}">
                <a16:creationId xmlns:a16="http://schemas.microsoft.com/office/drawing/2014/main" id="{AB2D31FC-ECE9-45EB-8C9B-CC9A478DF803}"/>
              </a:ext>
            </a:extLst>
          </p:cNvPr>
          <p:cNvSpPr>
            <a:spLocks noGrp="1"/>
          </p:cNvSpPr>
          <p:nvPr>
            <p:ph idx="1"/>
          </p:nvPr>
        </p:nvSpPr>
        <p:spPr/>
        <p:txBody>
          <a:bodyPr>
            <a:normAutofit/>
          </a:bodyPr>
          <a:lstStyle/>
          <a:p>
            <a:r>
              <a:rPr lang="en-IE" sz="2400" dirty="0"/>
              <a:t>Clearly indicate the Links between the gaps identified in the Gap Analysis and the HRS4R Action Plan – Coherence!</a:t>
            </a:r>
          </a:p>
          <a:p>
            <a:r>
              <a:rPr lang="en-IE" sz="2400" dirty="0"/>
              <a:t>Prioritise – explain the areas your organisation wishes to focus on and the areas that will be addressed later on in the process.</a:t>
            </a:r>
          </a:p>
          <a:p>
            <a:r>
              <a:rPr lang="en-IE" sz="2400" dirty="0"/>
              <a:t>Long term goals and short term goals</a:t>
            </a:r>
          </a:p>
          <a:p>
            <a:r>
              <a:rPr lang="en-IE" sz="2400" dirty="0"/>
              <a:t>Realistic are the actions sensible, achievable, quantifiable, legal?</a:t>
            </a:r>
          </a:p>
        </p:txBody>
      </p:sp>
      <p:sp>
        <p:nvSpPr>
          <p:cNvPr id="4" name="Footer Placeholder 3">
            <a:extLst>
              <a:ext uri="{FF2B5EF4-FFF2-40B4-BE49-F238E27FC236}">
                <a16:creationId xmlns:a16="http://schemas.microsoft.com/office/drawing/2014/main" id="{4D855426-1FE6-AE48-1E32-E42DA746CEAC}"/>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81169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4998-D1EE-436A-941D-67F68608AB15}"/>
              </a:ext>
            </a:extLst>
          </p:cNvPr>
          <p:cNvSpPr>
            <a:spLocks noGrp="1"/>
          </p:cNvSpPr>
          <p:nvPr>
            <p:ph type="title"/>
          </p:nvPr>
        </p:nvSpPr>
        <p:spPr/>
        <p:txBody>
          <a:bodyPr/>
          <a:lstStyle/>
          <a:p>
            <a:r>
              <a:rPr lang="en-IE" dirty="0"/>
              <a:t>Action Plan</a:t>
            </a:r>
            <a:br>
              <a:rPr lang="en-IE" dirty="0"/>
            </a:br>
            <a:br>
              <a:rPr lang="en-IE" dirty="0"/>
            </a:br>
            <a:r>
              <a:rPr lang="en-IE" dirty="0"/>
              <a:t>Where to begin?</a:t>
            </a:r>
          </a:p>
        </p:txBody>
      </p:sp>
      <p:sp>
        <p:nvSpPr>
          <p:cNvPr id="3" name="Content Placeholder 2">
            <a:extLst>
              <a:ext uri="{FF2B5EF4-FFF2-40B4-BE49-F238E27FC236}">
                <a16:creationId xmlns:a16="http://schemas.microsoft.com/office/drawing/2014/main" id="{AB2D31FC-ECE9-45EB-8C9B-CC9A478DF803}"/>
              </a:ext>
            </a:extLst>
          </p:cNvPr>
          <p:cNvSpPr>
            <a:spLocks noGrp="1"/>
          </p:cNvSpPr>
          <p:nvPr>
            <p:ph idx="1"/>
          </p:nvPr>
        </p:nvSpPr>
        <p:spPr/>
        <p:txBody>
          <a:bodyPr>
            <a:normAutofit/>
          </a:bodyPr>
          <a:lstStyle/>
          <a:p>
            <a:r>
              <a:rPr lang="en-IE" sz="2400" dirty="0"/>
              <a:t>Divide the action plan into the </a:t>
            </a:r>
            <a:r>
              <a:rPr lang="en-IE" sz="2400" b="1" dirty="0"/>
              <a:t>4 pillars </a:t>
            </a:r>
            <a:r>
              <a:rPr lang="en-IE" sz="2400" dirty="0"/>
              <a:t>based on C &amp; C</a:t>
            </a:r>
          </a:p>
          <a:p>
            <a:r>
              <a:rPr lang="en-IE" sz="2400" dirty="0"/>
              <a:t>Logically connect the actions to the gaps identified</a:t>
            </a:r>
          </a:p>
          <a:p>
            <a:r>
              <a:rPr lang="en-IE" sz="2400" dirty="0"/>
              <a:t>Make it easy to follow and don't randomly distribute the actions</a:t>
            </a:r>
          </a:p>
          <a:p>
            <a:r>
              <a:rPr lang="en-IE" sz="2400" dirty="0"/>
              <a:t>Ensure the quality of the actions with time frames and targets/indicators</a:t>
            </a:r>
          </a:p>
        </p:txBody>
      </p:sp>
      <p:sp>
        <p:nvSpPr>
          <p:cNvPr id="4" name="Footer Placeholder 3">
            <a:extLst>
              <a:ext uri="{FF2B5EF4-FFF2-40B4-BE49-F238E27FC236}">
                <a16:creationId xmlns:a16="http://schemas.microsoft.com/office/drawing/2014/main" id="{89963D58-77D2-8ED6-DADD-D07357385991}"/>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424746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4998-D1EE-436A-941D-67F68608AB15}"/>
              </a:ext>
            </a:extLst>
          </p:cNvPr>
          <p:cNvSpPr>
            <a:spLocks noGrp="1"/>
          </p:cNvSpPr>
          <p:nvPr>
            <p:ph type="title"/>
          </p:nvPr>
        </p:nvSpPr>
        <p:spPr/>
        <p:txBody>
          <a:bodyPr/>
          <a:lstStyle/>
          <a:p>
            <a:r>
              <a:rPr lang="en-IE" dirty="0"/>
              <a:t>Action Plan</a:t>
            </a:r>
            <a:br>
              <a:rPr lang="en-IE"/>
            </a:br>
            <a:br>
              <a:rPr lang="en-IE"/>
            </a:br>
            <a:r>
              <a:rPr lang="en-IE"/>
              <a:t>Where to begin?</a:t>
            </a:r>
            <a:endParaRPr lang="en-IE" dirty="0"/>
          </a:p>
        </p:txBody>
      </p:sp>
      <p:sp>
        <p:nvSpPr>
          <p:cNvPr id="3" name="Content Placeholder 2">
            <a:extLst>
              <a:ext uri="{FF2B5EF4-FFF2-40B4-BE49-F238E27FC236}">
                <a16:creationId xmlns:a16="http://schemas.microsoft.com/office/drawing/2014/main" id="{AB2D31FC-ECE9-45EB-8C9B-CC9A478DF803}"/>
              </a:ext>
            </a:extLst>
          </p:cNvPr>
          <p:cNvSpPr>
            <a:spLocks noGrp="1"/>
          </p:cNvSpPr>
          <p:nvPr>
            <p:ph idx="1"/>
          </p:nvPr>
        </p:nvSpPr>
        <p:spPr/>
        <p:txBody>
          <a:bodyPr>
            <a:normAutofit/>
          </a:bodyPr>
          <a:lstStyle/>
          <a:p>
            <a:r>
              <a:rPr lang="en-IE" sz="2400" dirty="0"/>
              <a:t>Be sensible and make actions measurable</a:t>
            </a:r>
          </a:p>
          <a:p>
            <a:r>
              <a:rPr lang="en-IE" sz="2400" dirty="0"/>
              <a:t>Have an overall sense of understandability</a:t>
            </a:r>
          </a:p>
          <a:p>
            <a:r>
              <a:rPr lang="en-IE" sz="2400" dirty="0"/>
              <a:t>Have a coherence between the actions and capacity of the institution</a:t>
            </a:r>
          </a:p>
          <a:p>
            <a:r>
              <a:rPr lang="en-IE" sz="2400" dirty="0"/>
              <a:t>Have unity between the gaps identified and the actions</a:t>
            </a:r>
          </a:p>
          <a:p>
            <a:r>
              <a:rPr lang="en-IE" sz="2400" dirty="0"/>
              <a:t>Ensure short term v’s long term actions</a:t>
            </a:r>
          </a:p>
          <a:p>
            <a:r>
              <a:rPr lang="en-IE" sz="2400" dirty="0"/>
              <a:t>Is it hard to follow, has the report jumped around from idea to idea without consistency or connectivity </a:t>
            </a:r>
          </a:p>
        </p:txBody>
      </p:sp>
      <p:sp>
        <p:nvSpPr>
          <p:cNvPr id="4" name="Footer Placeholder 3">
            <a:extLst>
              <a:ext uri="{FF2B5EF4-FFF2-40B4-BE49-F238E27FC236}">
                <a16:creationId xmlns:a16="http://schemas.microsoft.com/office/drawing/2014/main" id="{E7D9DC4D-55CE-244C-0843-6C1ECDF69469}"/>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111083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4998-D1EE-436A-941D-67F68608AB15}"/>
              </a:ext>
            </a:extLst>
          </p:cNvPr>
          <p:cNvSpPr>
            <a:spLocks noGrp="1"/>
          </p:cNvSpPr>
          <p:nvPr>
            <p:ph type="title"/>
          </p:nvPr>
        </p:nvSpPr>
        <p:spPr/>
        <p:txBody>
          <a:bodyPr/>
          <a:lstStyle/>
          <a:p>
            <a:r>
              <a:rPr lang="en-IE" dirty="0"/>
              <a:t>Action Plan</a:t>
            </a:r>
            <a:br>
              <a:rPr lang="en-IE"/>
            </a:br>
            <a:br>
              <a:rPr lang="en-IE"/>
            </a:br>
            <a:r>
              <a:rPr lang="en-IE"/>
              <a:t>Where to begin?</a:t>
            </a:r>
            <a:endParaRPr lang="en-IE" dirty="0"/>
          </a:p>
        </p:txBody>
      </p:sp>
      <p:sp>
        <p:nvSpPr>
          <p:cNvPr id="3" name="Content Placeholder 2">
            <a:extLst>
              <a:ext uri="{FF2B5EF4-FFF2-40B4-BE49-F238E27FC236}">
                <a16:creationId xmlns:a16="http://schemas.microsoft.com/office/drawing/2014/main" id="{AB2D31FC-ECE9-45EB-8C9B-CC9A478DF803}"/>
              </a:ext>
            </a:extLst>
          </p:cNvPr>
          <p:cNvSpPr>
            <a:spLocks noGrp="1"/>
          </p:cNvSpPr>
          <p:nvPr>
            <p:ph idx="1"/>
          </p:nvPr>
        </p:nvSpPr>
        <p:spPr/>
        <p:txBody>
          <a:bodyPr>
            <a:normAutofit/>
          </a:bodyPr>
          <a:lstStyle/>
          <a:p>
            <a:r>
              <a:rPr lang="en-IE" sz="2800" dirty="0"/>
              <a:t>Are there quantitative targets in the action plan?</a:t>
            </a:r>
          </a:p>
          <a:p>
            <a:r>
              <a:rPr lang="en-IE" sz="2800" dirty="0"/>
              <a:t>Is there a mechanism for effective on-going implementation and review of the plan</a:t>
            </a:r>
          </a:p>
          <a:p>
            <a:r>
              <a:rPr lang="en-IE" sz="2800" dirty="0"/>
              <a:t>Is it being monitored and by whom</a:t>
            </a:r>
          </a:p>
          <a:p>
            <a:r>
              <a:rPr lang="en-IE" sz="2800" dirty="0"/>
              <a:t>Stakeholder engagement</a:t>
            </a:r>
          </a:p>
          <a:p>
            <a:r>
              <a:rPr lang="en-IE" sz="2800" dirty="0"/>
              <a:t>Coordination across the organisation</a:t>
            </a:r>
          </a:p>
        </p:txBody>
      </p:sp>
      <p:sp>
        <p:nvSpPr>
          <p:cNvPr id="4" name="Footer Placeholder 3">
            <a:extLst>
              <a:ext uri="{FF2B5EF4-FFF2-40B4-BE49-F238E27FC236}">
                <a16:creationId xmlns:a16="http://schemas.microsoft.com/office/drawing/2014/main" id="{3F9258A3-D7E1-43FD-D174-5912109D9807}"/>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188043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4998-D1EE-436A-941D-67F68608AB15}"/>
              </a:ext>
            </a:extLst>
          </p:cNvPr>
          <p:cNvSpPr>
            <a:spLocks noGrp="1"/>
          </p:cNvSpPr>
          <p:nvPr>
            <p:ph type="title"/>
          </p:nvPr>
        </p:nvSpPr>
        <p:spPr/>
        <p:txBody>
          <a:bodyPr/>
          <a:lstStyle/>
          <a:p>
            <a:r>
              <a:rPr lang="en-IE" dirty="0"/>
              <a:t>Gaps identified versus Actions to be undertaken</a:t>
            </a:r>
          </a:p>
        </p:txBody>
      </p:sp>
      <p:sp>
        <p:nvSpPr>
          <p:cNvPr id="3" name="Content Placeholder 2">
            <a:extLst>
              <a:ext uri="{FF2B5EF4-FFF2-40B4-BE49-F238E27FC236}">
                <a16:creationId xmlns:a16="http://schemas.microsoft.com/office/drawing/2014/main" id="{AB2D31FC-ECE9-45EB-8C9B-CC9A478DF803}"/>
              </a:ext>
            </a:extLst>
          </p:cNvPr>
          <p:cNvSpPr>
            <a:spLocks noGrp="1"/>
          </p:cNvSpPr>
          <p:nvPr>
            <p:ph idx="1"/>
          </p:nvPr>
        </p:nvSpPr>
        <p:spPr/>
        <p:txBody>
          <a:bodyPr/>
          <a:lstStyle/>
          <a:p>
            <a:pPr marL="0" indent="0">
              <a:buNone/>
            </a:pPr>
            <a:r>
              <a:rPr lang="en-IE" b="1" dirty="0"/>
              <a:t>For example:</a:t>
            </a:r>
          </a:p>
          <a:p>
            <a:r>
              <a:rPr lang="en-IE" sz="2400" dirty="0"/>
              <a:t>Your organisation may have identified 40 gaps or more based on the 40 principles of the charter and code under the 4 pillars</a:t>
            </a:r>
          </a:p>
          <a:p>
            <a:endParaRPr lang="en-IE" sz="2400" dirty="0"/>
          </a:p>
          <a:p>
            <a:r>
              <a:rPr lang="en-IE" sz="2400" dirty="0"/>
              <a:t>Translate that into about 6 actions (max) under each of the 4 pillars making 24 actions approx.  Prioritise</a:t>
            </a:r>
          </a:p>
          <a:p>
            <a:pPr marL="0" indent="0">
              <a:buNone/>
            </a:pPr>
            <a:endParaRPr lang="en-IE" sz="2400" dirty="0"/>
          </a:p>
          <a:p>
            <a:r>
              <a:rPr lang="en-IE" sz="2400" dirty="0"/>
              <a:t>Much more than that and it may be difficult for your organisation to complete prior to the self assessment in 2 years.</a:t>
            </a:r>
          </a:p>
        </p:txBody>
      </p:sp>
      <p:sp>
        <p:nvSpPr>
          <p:cNvPr id="4" name="Footer Placeholder 3">
            <a:extLst>
              <a:ext uri="{FF2B5EF4-FFF2-40B4-BE49-F238E27FC236}">
                <a16:creationId xmlns:a16="http://schemas.microsoft.com/office/drawing/2014/main" id="{605B42F8-2D6B-65D6-64AD-EF15162926EC}"/>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155209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2444-F00D-4C88-AFF8-0B99C54BCF60}"/>
              </a:ext>
            </a:extLst>
          </p:cNvPr>
          <p:cNvSpPr>
            <a:spLocks noGrp="1"/>
          </p:cNvSpPr>
          <p:nvPr>
            <p:ph type="title"/>
          </p:nvPr>
        </p:nvSpPr>
        <p:spPr/>
        <p:txBody>
          <a:bodyPr/>
          <a:lstStyle/>
          <a:p>
            <a:r>
              <a:rPr lang="en-IE" dirty="0"/>
              <a:t>Gaps identified </a:t>
            </a:r>
            <a:r>
              <a:rPr lang="en-IE" b="1" dirty="0">
                <a:solidFill>
                  <a:srgbClr val="7030A0"/>
                </a:solidFill>
              </a:rPr>
              <a:t>versus</a:t>
            </a:r>
            <a:r>
              <a:rPr lang="en-IE" b="1" dirty="0"/>
              <a:t> </a:t>
            </a:r>
            <a:r>
              <a:rPr lang="en-IE" dirty="0"/>
              <a:t>Actions to be undertaken</a:t>
            </a:r>
          </a:p>
        </p:txBody>
      </p:sp>
      <p:sp>
        <p:nvSpPr>
          <p:cNvPr id="3" name="Content Placeholder 2">
            <a:extLst>
              <a:ext uri="{FF2B5EF4-FFF2-40B4-BE49-F238E27FC236}">
                <a16:creationId xmlns:a16="http://schemas.microsoft.com/office/drawing/2014/main" id="{DBC44089-C807-4693-8881-D65EF7D55935}"/>
              </a:ext>
            </a:extLst>
          </p:cNvPr>
          <p:cNvSpPr>
            <a:spLocks noGrp="1"/>
          </p:cNvSpPr>
          <p:nvPr>
            <p:ph idx="1"/>
          </p:nvPr>
        </p:nvSpPr>
        <p:spPr/>
        <p:txBody>
          <a:bodyPr>
            <a:normAutofit fontScale="85000" lnSpcReduction="10000"/>
          </a:bodyPr>
          <a:lstStyle/>
          <a:p>
            <a:pPr marL="0" indent="0">
              <a:buNone/>
            </a:pPr>
            <a:endParaRPr lang="en-IE" b="1" dirty="0"/>
          </a:p>
          <a:p>
            <a:pPr marL="0" indent="0">
              <a:buNone/>
            </a:pPr>
            <a:endParaRPr lang="en-IE" b="1" dirty="0"/>
          </a:p>
          <a:p>
            <a:pPr marL="0" indent="0">
              <a:buNone/>
            </a:pPr>
            <a:r>
              <a:rPr lang="en-IE" sz="3900" b="1" dirty="0"/>
              <a:t>Remember:</a:t>
            </a:r>
            <a:r>
              <a:rPr lang="en-IE" sz="3900" dirty="0"/>
              <a:t> your organisation will be in a better position to </a:t>
            </a:r>
            <a:r>
              <a:rPr lang="en-IE" sz="3900" b="1" dirty="0"/>
              <a:t>demonstrate progress </a:t>
            </a:r>
            <a:r>
              <a:rPr lang="en-IE" sz="3900" dirty="0"/>
              <a:t>and will be able to plan for the </a:t>
            </a:r>
            <a:r>
              <a:rPr lang="en-IE" sz="3900" b="1" dirty="0"/>
              <a:t>next phase </a:t>
            </a:r>
            <a:r>
              <a:rPr lang="en-IE" sz="3900" dirty="0"/>
              <a:t>using the gaps that were </a:t>
            </a:r>
            <a:r>
              <a:rPr lang="en-IE" sz="3900" b="1" dirty="0"/>
              <a:t>not addressed </a:t>
            </a:r>
            <a:r>
              <a:rPr lang="en-IE" sz="3900" dirty="0"/>
              <a:t>initially in the action plan.</a:t>
            </a:r>
          </a:p>
          <a:p>
            <a:pPr marL="0" indent="0" algn="ctr">
              <a:buNone/>
            </a:pPr>
            <a:endParaRPr lang="en-IE" b="1" dirty="0"/>
          </a:p>
          <a:p>
            <a:pPr marL="0" indent="0" algn="ctr">
              <a:buNone/>
            </a:pPr>
            <a:endParaRPr lang="en-IE" b="1" dirty="0"/>
          </a:p>
          <a:p>
            <a:pPr marL="0" indent="0" algn="ctr">
              <a:buNone/>
            </a:pPr>
            <a:endParaRPr lang="en-IE" b="1" dirty="0"/>
          </a:p>
          <a:p>
            <a:pPr marL="0" indent="0" algn="ctr">
              <a:buNone/>
            </a:pPr>
            <a:endParaRPr lang="en-IE" b="1" dirty="0"/>
          </a:p>
          <a:p>
            <a:pPr marL="0" indent="0" algn="ctr">
              <a:buNone/>
            </a:pPr>
            <a:endParaRPr lang="en-IE" b="1" dirty="0"/>
          </a:p>
          <a:p>
            <a:pPr marL="0" indent="0" algn="ctr">
              <a:buNone/>
            </a:pPr>
            <a:r>
              <a:rPr lang="en-IE" b="1" dirty="0"/>
              <a:t>Progress 		Evolution		Change</a:t>
            </a:r>
          </a:p>
        </p:txBody>
      </p:sp>
      <p:pic>
        <p:nvPicPr>
          <p:cNvPr id="5" name="Picture 4">
            <a:extLst>
              <a:ext uri="{FF2B5EF4-FFF2-40B4-BE49-F238E27FC236}">
                <a16:creationId xmlns:a16="http://schemas.microsoft.com/office/drawing/2014/main" id="{365D9BF6-FDE8-4CF4-8910-6BD5370D12A0}"/>
              </a:ext>
            </a:extLst>
          </p:cNvPr>
          <p:cNvPicPr>
            <a:picLocks noChangeAspect="1"/>
          </p:cNvPicPr>
          <p:nvPr/>
        </p:nvPicPr>
        <p:blipFill>
          <a:blip r:embed="rId2"/>
          <a:stretch>
            <a:fillRect/>
          </a:stretch>
        </p:blipFill>
        <p:spPr>
          <a:xfrm>
            <a:off x="8789157" y="4612820"/>
            <a:ext cx="1254034" cy="850287"/>
          </a:xfrm>
          <a:prstGeom prst="rect">
            <a:avLst/>
          </a:prstGeom>
        </p:spPr>
      </p:pic>
      <p:pic>
        <p:nvPicPr>
          <p:cNvPr id="4" name="Picture 3">
            <a:extLst>
              <a:ext uri="{FF2B5EF4-FFF2-40B4-BE49-F238E27FC236}">
                <a16:creationId xmlns:a16="http://schemas.microsoft.com/office/drawing/2014/main" id="{3B96FDBD-E4D4-4D55-973E-C52806451315}"/>
              </a:ext>
            </a:extLst>
          </p:cNvPr>
          <p:cNvPicPr>
            <a:picLocks noChangeAspect="1"/>
          </p:cNvPicPr>
          <p:nvPr/>
        </p:nvPicPr>
        <p:blipFill>
          <a:blip r:embed="rId3"/>
          <a:stretch>
            <a:fillRect/>
          </a:stretch>
        </p:blipFill>
        <p:spPr>
          <a:xfrm>
            <a:off x="5356756" y="4583631"/>
            <a:ext cx="957262" cy="957262"/>
          </a:xfrm>
          <a:prstGeom prst="rect">
            <a:avLst/>
          </a:prstGeom>
        </p:spPr>
      </p:pic>
      <p:pic>
        <p:nvPicPr>
          <p:cNvPr id="6" name="Picture 5">
            <a:extLst>
              <a:ext uri="{FF2B5EF4-FFF2-40B4-BE49-F238E27FC236}">
                <a16:creationId xmlns:a16="http://schemas.microsoft.com/office/drawing/2014/main" id="{7D0A4621-501D-45FD-872F-77745C7FE513}"/>
              </a:ext>
            </a:extLst>
          </p:cNvPr>
          <p:cNvPicPr>
            <a:picLocks noChangeAspect="1"/>
          </p:cNvPicPr>
          <p:nvPr/>
        </p:nvPicPr>
        <p:blipFill>
          <a:blip r:embed="rId3"/>
          <a:stretch>
            <a:fillRect/>
          </a:stretch>
        </p:blipFill>
        <p:spPr>
          <a:xfrm>
            <a:off x="7127082" y="4612820"/>
            <a:ext cx="957262" cy="957262"/>
          </a:xfrm>
          <a:prstGeom prst="rect">
            <a:avLst/>
          </a:prstGeom>
        </p:spPr>
      </p:pic>
      <p:sp>
        <p:nvSpPr>
          <p:cNvPr id="7" name="Footer Placeholder 2">
            <a:extLst>
              <a:ext uri="{FF2B5EF4-FFF2-40B4-BE49-F238E27FC236}">
                <a16:creationId xmlns:a16="http://schemas.microsoft.com/office/drawing/2014/main" id="{F38CB97D-B318-4558-B0E8-F95011CC42BE}"/>
              </a:ext>
            </a:extLst>
          </p:cNvPr>
          <p:cNvSpPr>
            <a:spLocks noGrp="1"/>
          </p:cNvSpPr>
          <p:nvPr>
            <p:ph type="ftr" sz="quarter" idx="11"/>
          </p:nvPr>
        </p:nvSpPr>
        <p:spPr>
          <a:xfrm>
            <a:off x="4038600" y="6356350"/>
            <a:ext cx="4114800" cy="365125"/>
          </a:xfrm>
        </p:spPr>
        <p:txBody>
          <a:bodyPr/>
          <a:lstStyle/>
          <a:p>
            <a:r>
              <a:rPr lang="en-IE"/>
              <a:t>October 2023</a:t>
            </a:r>
            <a:endParaRPr lang="en-IE" dirty="0"/>
          </a:p>
        </p:txBody>
      </p:sp>
    </p:spTree>
    <p:extLst>
      <p:ext uri="{BB962C8B-B14F-4D97-AF65-F5344CB8AC3E}">
        <p14:creationId xmlns:p14="http://schemas.microsoft.com/office/powerpoint/2010/main" val="4113299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3EDC-947B-473F-95CD-5D683BD2D504}"/>
              </a:ext>
            </a:extLst>
          </p:cNvPr>
          <p:cNvSpPr>
            <a:spLocks noGrp="1"/>
          </p:cNvSpPr>
          <p:nvPr>
            <p:ph type="title"/>
          </p:nvPr>
        </p:nvSpPr>
        <p:spPr/>
        <p:txBody>
          <a:bodyPr/>
          <a:lstStyle/>
          <a:p>
            <a:r>
              <a:rPr lang="en-IE" dirty="0"/>
              <a:t>OTMR Checklist</a:t>
            </a:r>
            <a:br>
              <a:rPr lang="en-IE" dirty="0"/>
            </a:br>
            <a:r>
              <a:rPr lang="en-IE" dirty="0"/>
              <a:t>Initial Phase</a:t>
            </a:r>
          </a:p>
        </p:txBody>
      </p:sp>
      <p:sp>
        <p:nvSpPr>
          <p:cNvPr id="3" name="Content Placeholder 2">
            <a:extLst>
              <a:ext uri="{FF2B5EF4-FFF2-40B4-BE49-F238E27FC236}">
                <a16:creationId xmlns:a16="http://schemas.microsoft.com/office/drawing/2014/main" id="{BA312FBD-5548-408C-A5B0-C86B3BC877CE}"/>
              </a:ext>
            </a:extLst>
          </p:cNvPr>
          <p:cNvSpPr>
            <a:spLocks noGrp="1"/>
          </p:cNvSpPr>
          <p:nvPr>
            <p:ph idx="1"/>
          </p:nvPr>
        </p:nvSpPr>
        <p:spPr/>
        <p:txBody>
          <a:bodyPr/>
          <a:lstStyle/>
          <a:p>
            <a:r>
              <a:rPr lang="en-IE" sz="2400" dirty="0"/>
              <a:t>Complete the checklist </a:t>
            </a:r>
            <a:r>
              <a:rPr lang="en-IE" sz="2400" b="1" dirty="0">
                <a:solidFill>
                  <a:srgbClr val="7030A0"/>
                </a:solidFill>
                <a:hlinkClick r:id="rId2">
                  <a:extLst>
                    <a:ext uri="{A12FA001-AC4F-418D-AE19-62706E023703}">
                      <ahyp:hlinkClr xmlns:ahyp="http://schemas.microsoft.com/office/drawing/2018/hyperlinkcolor" val="tx"/>
                    </a:ext>
                  </a:extLst>
                </a:hlinkClick>
              </a:rPr>
              <a:t>See HERE</a:t>
            </a:r>
            <a:endParaRPr lang="en-IE" sz="2400" dirty="0"/>
          </a:p>
          <a:p>
            <a:r>
              <a:rPr lang="en-IE" sz="2400" dirty="0"/>
              <a:t>From this you will have Identified suitable actions to encourage and implement change </a:t>
            </a:r>
          </a:p>
          <a:p>
            <a:r>
              <a:rPr lang="en-IE" sz="2400" dirty="0"/>
              <a:t>You will include these actions in your action plan</a:t>
            </a:r>
          </a:p>
          <a:p>
            <a:pPr marL="0" indent="0">
              <a:buNone/>
            </a:pPr>
            <a:endParaRPr lang="en-IE" dirty="0"/>
          </a:p>
          <a:p>
            <a:pPr marL="0" indent="0">
              <a:buNone/>
            </a:pPr>
            <a:endParaRPr lang="en-IE" dirty="0"/>
          </a:p>
        </p:txBody>
      </p:sp>
      <p:pic>
        <p:nvPicPr>
          <p:cNvPr id="4" name="Picture 3">
            <a:extLst>
              <a:ext uri="{FF2B5EF4-FFF2-40B4-BE49-F238E27FC236}">
                <a16:creationId xmlns:a16="http://schemas.microsoft.com/office/drawing/2014/main" id="{BD8D2AB4-3EE1-45E6-A5ED-84160C6D944A}"/>
              </a:ext>
            </a:extLst>
          </p:cNvPr>
          <p:cNvPicPr>
            <a:picLocks noChangeAspect="1"/>
          </p:cNvPicPr>
          <p:nvPr/>
        </p:nvPicPr>
        <p:blipFill>
          <a:blip r:embed="rId3"/>
          <a:stretch>
            <a:fillRect/>
          </a:stretch>
        </p:blipFill>
        <p:spPr>
          <a:xfrm>
            <a:off x="3699218" y="3975316"/>
            <a:ext cx="1908213" cy="1749704"/>
          </a:xfrm>
          <a:prstGeom prst="rect">
            <a:avLst/>
          </a:prstGeom>
        </p:spPr>
      </p:pic>
      <p:pic>
        <p:nvPicPr>
          <p:cNvPr id="5" name="Picture 4">
            <a:extLst>
              <a:ext uri="{FF2B5EF4-FFF2-40B4-BE49-F238E27FC236}">
                <a16:creationId xmlns:a16="http://schemas.microsoft.com/office/drawing/2014/main" id="{176097D2-20E3-40B8-835B-AECC7C9C7884}"/>
              </a:ext>
            </a:extLst>
          </p:cNvPr>
          <p:cNvPicPr>
            <a:picLocks noChangeAspect="1"/>
          </p:cNvPicPr>
          <p:nvPr/>
        </p:nvPicPr>
        <p:blipFill>
          <a:blip r:embed="rId4"/>
          <a:stretch>
            <a:fillRect/>
          </a:stretch>
        </p:blipFill>
        <p:spPr>
          <a:xfrm>
            <a:off x="6275380" y="3975316"/>
            <a:ext cx="1999661" cy="1896020"/>
          </a:xfrm>
          <a:prstGeom prst="rect">
            <a:avLst/>
          </a:prstGeom>
        </p:spPr>
      </p:pic>
      <p:pic>
        <p:nvPicPr>
          <p:cNvPr id="6" name="Picture 5">
            <a:extLst>
              <a:ext uri="{FF2B5EF4-FFF2-40B4-BE49-F238E27FC236}">
                <a16:creationId xmlns:a16="http://schemas.microsoft.com/office/drawing/2014/main" id="{CCC49BA2-3A64-42E4-99EA-07CCD6475E85}"/>
              </a:ext>
            </a:extLst>
          </p:cNvPr>
          <p:cNvPicPr>
            <a:picLocks noChangeAspect="1"/>
          </p:cNvPicPr>
          <p:nvPr/>
        </p:nvPicPr>
        <p:blipFill>
          <a:blip r:embed="rId5"/>
          <a:stretch>
            <a:fillRect/>
          </a:stretch>
        </p:blipFill>
        <p:spPr>
          <a:xfrm>
            <a:off x="8958307" y="4182621"/>
            <a:ext cx="2226161" cy="1481409"/>
          </a:xfrm>
          <a:prstGeom prst="rect">
            <a:avLst/>
          </a:prstGeom>
        </p:spPr>
      </p:pic>
      <p:sp>
        <p:nvSpPr>
          <p:cNvPr id="7" name="Footer Placeholder 6">
            <a:extLst>
              <a:ext uri="{FF2B5EF4-FFF2-40B4-BE49-F238E27FC236}">
                <a16:creationId xmlns:a16="http://schemas.microsoft.com/office/drawing/2014/main" id="{EA17756E-99D7-894E-B52C-96F18BAD013E}"/>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144715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14" name="Rectangle 13">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useBgFill="1">
        <p:nvSpPr>
          <p:cNvPr id="9" name="Rectangle 15">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A4455404-FC8A-4720-B0D7-A0CF3B8DBB62}"/>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4600" spc="-100"/>
              <a:t>YOU MIGHT FEEL LIKE THIS???</a:t>
            </a:r>
            <a:br>
              <a:rPr lang="en-US" sz="4600" spc="-100"/>
            </a:br>
            <a:endParaRPr lang="en-US" sz="4600" spc="-100"/>
          </a:p>
        </p:txBody>
      </p:sp>
      <p:pic>
        <p:nvPicPr>
          <p:cNvPr id="5" name="Content Placeholder 4" descr="A person with her hands on her face&#10;&#10;Description automatically generated with low confidence">
            <a:extLst>
              <a:ext uri="{FF2B5EF4-FFF2-40B4-BE49-F238E27FC236}">
                <a16:creationId xmlns:a16="http://schemas.microsoft.com/office/drawing/2014/main" id="{86E15F56-0223-4CED-B410-362A17922C7D}"/>
              </a:ext>
            </a:extLst>
          </p:cNvPr>
          <p:cNvPicPr>
            <a:picLocks noGrp="1" noChangeAspect="1"/>
          </p:cNvPicPr>
          <p:nvPr>
            <p:ph idx="1"/>
          </p:nvPr>
        </p:nvPicPr>
        <p:blipFill rotWithShape="1">
          <a:blip r:embed="rId2"/>
          <a:srcRect t="1533" b="1179"/>
          <a:stretch/>
        </p:blipFill>
        <p:spPr>
          <a:xfrm>
            <a:off x="5120640" y="1241331"/>
            <a:ext cx="6367271" cy="4367185"/>
          </a:xfrm>
          <a:prstGeom prst="rect">
            <a:avLst/>
          </a:prstGeom>
        </p:spPr>
      </p:pic>
      <p:sp>
        <p:nvSpPr>
          <p:cNvPr id="20" name="Rectangle 19">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3" name="Footer Placeholder 2">
            <a:extLst>
              <a:ext uri="{FF2B5EF4-FFF2-40B4-BE49-F238E27FC236}">
                <a16:creationId xmlns:a16="http://schemas.microsoft.com/office/drawing/2014/main" id="{1F1AEC4C-4FFF-CE62-92BE-F7A2F869D36C}"/>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161313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4998-D1EE-436A-941D-67F68608AB15}"/>
              </a:ext>
            </a:extLst>
          </p:cNvPr>
          <p:cNvSpPr>
            <a:spLocks noGrp="1"/>
          </p:cNvSpPr>
          <p:nvPr>
            <p:ph type="title"/>
          </p:nvPr>
        </p:nvSpPr>
        <p:spPr/>
        <p:txBody>
          <a:bodyPr/>
          <a:lstStyle/>
          <a:p>
            <a:r>
              <a:rPr lang="en-IE" dirty="0"/>
              <a:t>Focus groups and (survey results)?</a:t>
            </a:r>
          </a:p>
        </p:txBody>
      </p:sp>
      <p:sp>
        <p:nvSpPr>
          <p:cNvPr id="3" name="Content Placeholder 2">
            <a:extLst>
              <a:ext uri="{FF2B5EF4-FFF2-40B4-BE49-F238E27FC236}">
                <a16:creationId xmlns:a16="http://schemas.microsoft.com/office/drawing/2014/main" id="{AB2D31FC-ECE9-45EB-8C9B-CC9A478DF803}"/>
              </a:ext>
            </a:extLst>
          </p:cNvPr>
          <p:cNvSpPr>
            <a:spLocks noGrp="1"/>
          </p:cNvSpPr>
          <p:nvPr>
            <p:ph idx="1"/>
          </p:nvPr>
        </p:nvSpPr>
        <p:spPr/>
        <p:txBody>
          <a:bodyPr>
            <a:normAutofit/>
          </a:bodyPr>
          <a:lstStyle/>
          <a:p>
            <a:pPr marL="0" indent="0">
              <a:buNone/>
            </a:pPr>
            <a:r>
              <a:rPr lang="en-IE" sz="2400" b="1" dirty="0"/>
              <a:t>Plan your survey so that the results are known and written up prior to submitting for your submission</a:t>
            </a:r>
          </a:p>
          <a:p>
            <a:pPr marL="0" indent="0">
              <a:buNone/>
            </a:pPr>
            <a:r>
              <a:rPr lang="en-IE" sz="2400" b="1" dirty="0"/>
              <a:t>Highlight areas for improvement</a:t>
            </a:r>
          </a:p>
          <a:p>
            <a:pPr marL="0" indent="0">
              <a:buNone/>
            </a:pPr>
            <a:r>
              <a:rPr lang="en-IE" sz="2400" b="1" dirty="0"/>
              <a:t>Highlight areas where you have a good result</a:t>
            </a:r>
          </a:p>
          <a:p>
            <a:pPr marL="0" indent="0">
              <a:buNone/>
            </a:pPr>
            <a:r>
              <a:rPr lang="en-IE" sz="2400" b="1" dirty="0"/>
              <a:t>Use the gaps identified to point to future actions regarding areas for improvement</a:t>
            </a:r>
          </a:p>
          <a:p>
            <a:pPr marL="0" indent="0">
              <a:buNone/>
            </a:pPr>
            <a:r>
              <a:rPr lang="en-IE" sz="2400" b="1" dirty="0"/>
              <a:t>Use the progress to point to the completion of older actions and embedding if relevant</a:t>
            </a:r>
          </a:p>
        </p:txBody>
      </p:sp>
      <p:sp>
        <p:nvSpPr>
          <p:cNvPr id="4" name="Footer Placeholder 3">
            <a:extLst>
              <a:ext uri="{FF2B5EF4-FFF2-40B4-BE49-F238E27FC236}">
                <a16:creationId xmlns:a16="http://schemas.microsoft.com/office/drawing/2014/main" id="{3A508671-C28B-CEFB-3F64-06CBC5B0425B}"/>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3016043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4BAC86-7BD6-49FA-AE69-4B24FA153833}"/>
              </a:ext>
            </a:extLst>
          </p:cNvPr>
          <p:cNvPicPr>
            <a:picLocks noChangeAspect="1"/>
          </p:cNvPicPr>
          <p:nvPr/>
        </p:nvPicPr>
        <p:blipFill>
          <a:blip r:embed="rId2"/>
          <a:stretch>
            <a:fillRect/>
          </a:stretch>
        </p:blipFill>
        <p:spPr>
          <a:xfrm>
            <a:off x="954477" y="4145605"/>
            <a:ext cx="1903492" cy="1289616"/>
          </a:xfrm>
          <a:prstGeom prst="rect">
            <a:avLst/>
          </a:prstGeom>
        </p:spPr>
      </p:pic>
      <p:sp>
        <p:nvSpPr>
          <p:cNvPr id="3" name="Content Placeholder 2">
            <a:extLst>
              <a:ext uri="{FF2B5EF4-FFF2-40B4-BE49-F238E27FC236}">
                <a16:creationId xmlns:a16="http://schemas.microsoft.com/office/drawing/2014/main" id="{02577F16-A8BC-4292-B34B-7F627C07387D}"/>
              </a:ext>
            </a:extLst>
          </p:cNvPr>
          <p:cNvSpPr>
            <a:spLocks noGrp="1"/>
          </p:cNvSpPr>
          <p:nvPr>
            <p:ph idx="1"/>
          </p:nvPr>
        </p:nvSpPr>
        <p:spPr>
          <a:xfrm>
            <a:off x="4955354" y="2682433"/>
            <a:ext cx="6282169" cy="3215749"/>
          </a:xfrm>
        </p:spPr>
        <p:txBody>
          <a:bodyPr>
            <a:noAutofit/>
          </a:bodyPr>
          <a:lstStyle/>
          <a:p>
            <a:pPr marL="0" indent="0">
              <a:buNone/>
            </a:pPr>
            <a:r>
              <a:rPr lang="en-IE" sz="2400" b="1" u="sng" dirty="0"/>
              <a:t>Fulfilment:</a:t>
            </a:r>
            <a:r>
              <a:rPr lang="en-IE" sz="2400" dirty="0"/>
              <a:t> Action Plan etc </a:t>
            </a:r>
            <a:r>
              <a:rPr lang="en-IE" sz="2400" b="1" dirty="0">
                <a:solidFill>
                  <a:srgbClr val="7030A0"/>
                </a:solidFill>
                <a:sym typeface="Wingdings" panose="05000000000000000000" pitchFamily="2" charset="2"/>
              </a:rPr>
              <a:t></a:t>
            </a:r>
            <a:endParaRPr lang="en-IE" sz="2400" b="1" dirty="0">
              <a:solidFill>
                <a:srgbClr val="7030A0"/>
              </a:solidFill>
            </a:endParaRPr>
          </a:p>
          <a:p>
            <a:pPr marL="0" indent="0">
              <a:buNone/>
            </a:pPr>
            <a:endParaRPr lang="en-IE" sz="2400" b="1" u="sng" dirty="0"/>
          </a:p>
          <a:p>
            <a:pPr marL="0" indent="0">
              <a:buNone/>
            </a:pPr>
            <a:r>
              <a:rPr lang="en-IE" sz="2400" b="1" u="sng" dirty="0"/>
              <a:t>Innovation:</a:t>
            </a:r>
            <a:r>
              <a:rPr lang="en-IE" sz="2400" dirty="0"/>
              <a:t> New training programmes </a:t>
            </a:r>
            <a:r>
              <a:rPr lang="en-IE" sz="2400" b="1" dirty="0">
                <a:solidFill>
                  <a:srgbClr val="7030A0"/>
                </a:solidFill>
                <a:sym typeface="Wingdings" panose="05000000000000000000" pitchFamily="2" charset="2"/>
              </a:rPr>
              <a:t></a:t>
            </a:r>
            <a:endParaRPr lang="en-IE" sz="2400" b="1" dirty="0">
              <a:solidFill>
                <a:srgbClr val="7030A0"/>
              </a:solidFill>
            </a:endParaRPr>
          </a:p>
          <a:p>
            <a:pPr marL="0" indent="0">
              <a:buNone/>
            </a:pPr>
            <a:endParaRPr lang="en-IE" sz="2400" b="1" u="sng" dirty="0"/>
          </a:p>
          <a:p>
            <a:pPr marL="0" indent="0">
              <a:buNone/>
            </a:pPr>
            <a:r>
              <a:rPr lang="en-IE" sz="2400" b="1" u="sng" dirty="0"/>
              <a:t>Informal: </a:t>
            </a:r>
            <a:r>
              <a:rPr lang="en-IE" sz="2400" dirty="0"/>
              <a:t>Peer groups and Researcher Groups </a:t>
            </a:r>
            <a:r>
              <a:rPr lang="en-IE" sz="2400" b="1" dirty="0">
                <a:solidFill>
                  <a:srgbClr val="7030A0"/>
                </a:solidFill>
                <a:sym typeface="Wingdings" panose="05000000000000000000" pitchFamily="2" charset="2"/>
              </a:rPr>
              <a:t></a:t>
            </a:r>
            <a:endParaRPr lang="en-IE" sz="2400" b="1" dirty="0">
              <a:solidFill>
                <a:srgbClr val="7030A0"/>
              </a:solidFill>
            </a:endParaRPr>
          </a:p>
          <a:p>
            <a:pPr marL="0" indent="0">
              <a:buNone/>
            </a:pPr>
            <a:endParaRPr lang="en-IE" sz="2400" dirty="0"/>
          </a:p>
          <a:p>
            <a:pPr marL="0" indent="0">
              <a:buNone/>
            </a:pPr>
            <a:r>
              <a:rPr lang="en-IE" sz="2400" b="1" u="sng" dirty="0"/>
              <a:t>Formal:</a:t>
            </a:r>
            <a:r>
              <a:rPr lang="en-IE" sz="2400" dirty="0"/>
              <a:t> Policies and Strategy </a:t>
            </a:r>
            <a:r>
              <a:rPr lang="en-IE" sz="2400" b="1" dirty="0">
                <a:solidFill>
                  <a:srgbClr val="7030A0"/>
                </a:solidFill>
                <a:sym typeface="Wingdings" panose="05000000000000000000" pitchFamily="2" charset="2"/>
              </a:rPr>
              <a:t></a:t>
            </a:r>
            <a:endParaRPr lang="en-IE" sz="2400" b="1" dirty="0">
              <a:solidFill>
                <a:srgbClr val="7030A0"/>
              </a:solidFill>
            </a:endParaRPr>
          </a:p>
        </p:txBody>
      </p:sp>
      <p:pic>
        <p:nvPicPr>
          <p:cNvPr id="8" name="Picture 7">
            <a:extLst>
              <a:ext uri="{FF2B5EF4-FFF2-40B4-BE49-F238E27FC236}">
                <a16:creationId xmlns:a16="http://schemas.microsoft.com/office/drawing/2014/main" id="{45AE5255-C048-4CA7-A828-71EBBE37F4CA}"/>
              </a:ext>
            </a:extLst>
          </p:cNvPr>
          <p:cNvPicPr>
            <a:picLocks noChangeAspect="1"/>
          </p:cNvPicPr>
          <p:nvPr/>
        </p:nvPicPr>
        <p:blipFill>
          <a:blip r:embed="rId3"/>
          <a:stretch>
            <a:fillRect/>
          </a:stretch>
        </p:blipFill>
        <p:spPr>
          <a:xfrm>
            <a:off x="8096438" y="325059"/>
            <a:ext cx="2767824" cy="1383912"/>
          </a:xfrm>
          <a:prstGeom prst="rect">
            <a:avLst/>
          </a:prstGeom>
        </p:spPr>
      </p:pic>
      <p:pic>
        <p:nvPicPr>
          <p:cNvPr id="10" name="Picture 9">
            <a:extLst>
              <a:ext uri="{FF2B5EF4-FFF2-40B4-BE49-F238E27FC236}">
                <a16:creationId xmlns:a16="http://schemas.microsoft.com/office/drawing/2014/main" id="{09944034-4C82-4690-9420-7F2DFD3A2943}"/>
              </a:ext>
            </a:extLst>
          </p:cNvPr>
          <p:cNvPicPr>
            <a:picLocks noChangeAspect="1"/>
          </p:cNvPicPr>
          <p:nvPr/>
        </p:nvPicPr>
        <p:blipFill>
          <a:blip r:embed="rId4"/>
          <a:stretch>
            <a:fillRect/>
          </a:stretch>
        </p:blipFill>
        <p:spPr>
          <a:xfrm>
            <a:off x="4185449" y="669443"/>
            <a:ext cx="2505075" cy="1828800"/>
          </a:xfrm>
          <a:prstGeom prst="rect">
            <a:avLst/>
          </a:prstGeom>
        </p:spPr>
      </p:pic>
      <p:sp>
        <p:nvSpPr>
          <p:cNvPr id="2" name="TextBox 1">
            <a:extLst>
              <a:ext uri="{FF2B5EF4-FFF2-40B4-BE49-F238E27FC236}">
                <a16:creationId xmlns:a16="http://schemas.microsoft.com/office/drawing/2014/main" id="{7C8B03F3-2056-4869-83A5-FDBDEC8A4551}"/>
              </a:ext>
            </a:extLst>
          </p:cNvPr>
          <p:cNvSpPr txBox="1"/>
          <p:nvPr/>
        </p:nvSpPr>
        <p:spPr>
          <a:xfrm>
            <a:off x="640969" y="1975023"/>
            <a:ext cx="2335896" cy="523220"/>
          </a:xfrm>
          <a:prstGeom prst="rect">
            <a:avLst/>
          </a:prstGeom>
          <a:noFill/>
        </p:spPr>
        <p:txBody>
          <a:bodyPr wrap="none" rtlCol="0">
            <a:spAutoFit/>
          </a:bodyPr>
          <a:lstStyle/>
          <a:p>
            <a:r>
              <a:rPr lang="en-IE" sz="2800" b="1" dirty="0">
                <a:solidFill>
                  <a:schemeClr val="bg1"/>
                </a:solidFill>
              </a:rPr>
              <a:t>Interim Phase</a:t>
            </a:r>
          </a:p>
        </p:txBody>
      </p:sp>
      <p:sp>
        <p:nvSpPr>
          <p:cNvPr id="4" name="Footer Placeholder 3">
            <a:extLst>
              <a:ext uri="{FF2B5EF4-FFF2-40B4-BE49-F238E27FC236}">
                <a16:creationId xmlns:a16="http://schemas.microsoft.com/office/drawing/2014/main" id="{89446A31-315D-2FF2-BBAF-3ED6BC497B3D}"/>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741742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DB50-E1B9-4177-B800-D3834036F135}"/>
              </a:ext>
            </a:extLst>
          </p:cNvPr>
          <p:cNvSpPr>
            <a:spLocks noGrp="1"/>
          </p:cNvSpPr>
          <p:nvPr>
            <p:ph type="title"/>
          </p:nvPr>
        </p:nvSpPr>
        <p:spPr>
          <a:xfrm>
            <a:off x="960100" y="978102"/>
            <a:ext cx="2292551" cy="1516904"/>
          </a:xfrm>
        </p:spPr>
        <p:txBody>
          <a:bodyPr anchor="b">
            <a:normAutofit fontScale="90000"/>
          </a:bodyPr>
          <a:lstStyle/>
          <a:p>
            <a:r>
              <a:rPr lang="en-IE" dirty="0"/>
              <a:t>Ambition: Be clear </a:t>
            </a:r>
            <a:r>
              <a:rPr lang="en-IE" b="1" u="sng" dirty="0"/>
              <a:t>and</a:t>
            </a:r>
            <a:r>
              <a:rPr lang="en-IE" dirty="0"/>
              <a:t> articulate it!</a:t>
            </a:r>
          </a:p>
        </p:txBody>
      </p:sp>
      <p:pic>
        <p:nvPicPr>
          <p:cNvPr id="6" name="Picture 5">
            <a:extLst>
              <a:ext uri="{FF2B5EF4-FFF2-40B4-BE49-F238E27FC236}">
                <a16:creationId xmlns:a16="http://schemas.microsoft.com/office/drawing/2014/main" id="{415CB4BB-6B78-4571-BE20-01292A0E0E3C}"/>
              </a:ext>
            </a:extLst>
          </p:cNvPr>
          <p:cNvPicPr>
            <a:picLocks noChangeAspect="1"/>
          </p:cNvPicPr>
          <p:nvPr/>
        </p:nvPicPr>
        <p:blipFill>
          <a:blip r:embed="rId2"/>
          <a:stretch>
            <a:fillRect/>
          </a:stretch>
        </p:blipFill>
        <p:spPr>
          <a:xfrm>
            <a:off x="711848" y="3799947"/>
            <a:ext cx="2292551" cy="1553203"/>
          </a:xfrm>
          <a:prstGeom prst="rect">
            <a:avLst/>
          </a:prstGeom>
        </p:spPr>
      </p:pic>
      <p:sp>
        <p:nvSpPr>
          <p:cNvPr id="3" name="Content Placeholder 2">
            <a:extLst>
              <a:ext uri="{FF2B5EF4-FFF2-40B4-BE49-F238E27FC236}">
                <a16:creationId xmlns:a16="http://schemas.microsoft.com/office/drawing/2014/main" id="{200DB61B-15ED-42D7-ACA2-7852A7BA210A}"/>
              </a:ext>
            </a:extLst>
          </p:cNvPr>
          <p:cNvSpPr>
            <a:spLocks noGrp="1"/>
          </p:cNvSpPr>
          <p:nvPr>
            <p:ph idx="1"/>
          </p:nvPr>
        </p:nvSpPr>
        <p:spPr>
          <a:xfrm>
            <a:off x="4955354" y="2682433"/>
            <a:ext cx="6282169" cy="3215749"/>
          </a:xfrm>
        </p:spPr>
        <p:txBody>
          <a:bodyPr>
            <a:normAutofit fontScale="85000" lnSpcReduction="10000"/>
          </a:bodyPr>
          <a:lstStyle/>
          <a:p>
            <a:pPr marL="0" indent="0">
              <a:buNone/>
            </a:pPr>
            <a:r>
              <a:rPr lang="en-IE" sz="2800" b="1" u="sng" dirty="0"/>
              <a:t>Our ambition is to:</a:t>
            </a:r>
          </a:p>
          <a:p>
            <a:pPr lvl="1"/>
            <a:r>
              <a:rPr lang="en-IE" sz="2800" dirty="0"/>
              <a:t>identify and remove factors that impede representation, development and career development of research staff ?</a:t>
            </a:r>
          </a:p>
          <a:p>
            <a:pPr lvl="1"/>
            <a:r>
              <a:rPr lang="en-IE" sz="2800" dirty="0"/>
              <a:t>develop practices and policies that are responsive to the needs of research staff ?</a:t>
            </a:r>
          </a:p>
          <a:p>
            <a:pPr lvl="1"/>
            <a:r>
              <a:rPr lang="en-IE" sz="2800" dirty="0"/>
              <a:t>engage research staff from all parts of the university in HR Excellence in Research activities ?</a:t>
            </a:r>
          </a:p>
          <a:p>
            <a:pPr marL="0" indent="0">
              <a:buNone/>
            </a:pPr>
            <a:endParaRPr lang="en-IE" sz="1300" dirty="0"/>
          </a:p>
        </p:txBody>
      </p:sp>
      <p:sp>
        <p:nvSpPr>
          <p:cNvPr id="4" name="Footer Placeholder 3">
            <a:extLst>
              <a:ext uri="{FF2B5EF4-FFF2-40B4-BE49-F238E27FC236}">
                <a16:creationId xmlns:a16="http://schemas.microsoft.com/office/drawing/2014/main" id="{12F404EB-E3FF-4A23-924C-EA1CDEB280DE}"/>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October 2023</a:t>
            </a:r>
            <a:endParaRPr lang="en-IE" dirty="0">
              <a:solidFill>
                <a:prstClr val="black">
                  <a:lumMod val="50000"/>
                  <a:lumOff val="50000"/>
                </a:prstClr>
              </a:solidFill>
            </a:endParaRPr>
          </a:p>
        </p:txBody>
      </p:sp>
      <p:pic>
        <p:nvPicPr>
          <p:cNvPr id="7" name="Picture 6">
            <a:extLst>
              <a:ext uri="{FF2B5EF4-FFF2-40B4-BE49-F238E27FC236}">
                <a16:creationId xmlns:a16="http://schemas.microsoft.com/office/drawing/2014/main" id="{85E4DDDD-CE47-4E91-BB06-B2C150CC7B41}"/>
              </a:ext>
            </a:extLst>
          </p:cNvPr>
          <p:cNvPicPr>
            <a:picLocks noChangeAspect="1"/>
          </p:cNvPicPr>
          <p:nvPr/>
        </p:nvPicPr>
        <p:blipFill>
          <a:blip r:embed="rId3"/>
          <a:stretch>
            <a:fillRect/>
          </a:stretch>
        </p:blipFill>
        <p:spPr>
          <a:xfrm>
            <a:off x="8347191" y="539268"/>
            <a:ext cx="2767824" cy="1383912"/>
          </a:xfrm>
          <a:prstGeom prst="rect">
            <a:avLst/>
          </a:prstGeom>
        </p:spPr>
      </p:pic>
    </p:spTree>
    <p:extLst>
      <p:ext uri="{BB962C8B-B14F-4D97-AF65-F5344CB8AC3E}">
        <p14:creationId xmlns:p14="http://schemas.microsoft.com/office/powerpoint/2010/main" val="324161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B512-2D35-428D-87E6-B54E504D1E20}"/>
              </a:ext>
            </a:extLst>
          </p:cNvPr>
          <p:cNvSpPr>
            <a:spLocks noGrp="1"/>
          </p:cNvSpPr>
          <p:nvPr>
            <p:ph type="title"/>
          </p:nvPr>
        </p:nvSpPr>
        <p:spPr/>
        <p:txBody>
          <a:bodyPr/>
          <a:lstStyle/>
          <a:p>
            <a:r>
              <a:rPr lang="en-IE" dirty="0"/>
              <a:t>OTMR POLICY</a:t>
            </a:r>
          </a:p>
        </p:txBody>
      </p:sp>
      <p:sp>
        <p:nvSpPr>
          <p:cNvPr id="3" name="Content Placeholder 2">
            <a:extLst>
              <a:ext uri="{FF2B5EF4-FFF2-40B4-BE49-F238E27FC236}">
                <a16:creationId xmlns:a16="http://schemas.microsoft.com/office/drawing/2014/main" id="{7C28FCE5-3431-482D-9CF4-A0F0F2C93D19}"/>
              </a:ext>
            </a:extLst>
          </p:cNvPr>
          <p:cNvSpPr>
            <a:spLocks noGrp="1"/>
          </p:cNvSpPr>
          <p:nvPr>
            <p:ph idx="1"/>
          </p:nvPr>
        </p:nvSpPr>
        <p:spPr/>
        <p:txBody>
          <a:bodyPr>
            <a:normAutofit/>
          </a:bodyPr>
          <a:lstStyle/>
          <a:p>
            <a:r>
              <a:rPr lang="en-IE" sz="2400" dirty="0"/>
              <a:t>Agree the policy and practices with all stakeholders/researcher focus groups/steering committee</a:t>
            </a:r>
          </a:p>
          <a:p>
            <a:pPr marL="0" indent="0">
              <a:buNone/>
            </a:pPr>
            <a:endParaRPr lang="en-IE" sz="2400" dirty="0"/>
          </a:p>
          <a:p>
            <a:pPr marL="0" indent="0">
              <a:buNone/>
            </a:pPr>
            <a:endParaRPr lang="en-IE" sz="2400" dirty="0"/>
          </a:p>
          <a:p>
            <a:r>
              <a:rPr lang="en-IE" sz="2400" dirty="0"/>
              <a:t>What do you need to do to ensure that all recruitment procedures are consistent with the OTM-R principles? </a:t>
            </a:r>
          </a:p>
          <a:p>
            <a:endParaRPr lang="en-IE" sz="2400" dirty="0"/>
          </a:p>
          <a:p>
            <a:r>
              <a:rPr lang="en-IE" sz="2400" dirty="0"/>
              <a:t>I know this sounds easy </a:t>
            </a:r>
            <a:r>
              <a:rPr lang="en-IE" sz="2400" b="1" u="sng" dirty="0"/>
              <a:t>but I also know its not</a:t>
            </a:r>
            <a:r>
              <a:rPr lang="en-IE" sz="2400" dirty="0"/>
              <a:t>!</a:t>
            </a:r>
          </a:p>
        </p:txBody>
      </p:sp>
      <p:pic>
        <p:nvPicPr>
          <p:cNvPr id="4" name="Picture 3">
            <a:extLst>
              <a:ext uri="{FF2B5EF4-FFF2-40B4-BE49-F238E27FC236}">
                <a16:creationId xmlns:a16="http://schemas.microsoft.com/office/drawing/2014/main" id="{030C2C55-347D-4EAB-B614-543D88196660}"/>
              </a:ext>
            </a:extLst>
          </p:cNvPr>
          <p:cNvPicPr>
            <a:picLocks noChangeAspect="1"/>
          </p:cNvPicPr>
          <p:nvPr/>
        </p:nvPicPr>
        <p:blipFill>
          <a:blip r:embed="rId2"/>
          <a:stretch>
            <a:fillRect/>
          </a:stretch>
        </p:blipFill>
        <p:spPr>
          <a:xfrm>
            <a:off x="9144388" y="335950"/>
            <a:ext cx="2767824" cy="1383912"/>
          </a:xfrm>
          <a:prstGeom prst="rect">
            <a:avLst/>
          </a:prstGeom>
        </p:spPr>
      </p:pic>
      <p:sp>
        <p:nvSpPr>
          <p:cNvPr id="5" name="Footer Placeholder 2">
            <a:extLst>
              <a:ext uri="{FF2B5EF4-FFF2-40B4-BE49-F238E27FC236}">
                <a16:creationId xmlns:a16="http://schemas.microsoft.com/office/drawing/2014/main" id="{FB9B1F33-B021-42F8-BDA6-1585B86F54A1}"/>
              </a:ext>
            </a:extLst>
          </p:cNvPr>
          <p:cNvSpPr>
            <a:spLocks noGrp="1"/>
          </p:cNvSpPr>
          <p:nvPr>
            <p:ph type="ftr" sz="quarter" idx="11"/>
          </p:nvPr>
        </p:nvSpPr>
        <p:spPr>
          <a:xfrm>
            <a:off x="4038600" y="6356350"/>
            <a:ext cx="4114800" cy="365125"/>
          </a:xfrm>
        </p:spPr>
        <p:txBody>
          <a:bodyPr/>
          <a:lstStyle/>
          <a:p>
            <a:r>
              <a:rPr lang="en-IE"/>
              <a:t>October 2023</a:t>
            </a:r>
            <a:endParaRPr lang="en-IE" dirty="0"/>
          </a:p>
        </p:txBody>
      </p:sp>
    </p:spTree>
    <p:extLst>
      <p:ext uri="{BB962C8B-B14F-4D97-AF65-F5344CB8AC3E}">
        <p14:creationId xmlns:p14="http://schemas.microsoft.com/office/powerpoint/2010/main" val="591368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7"/>
            <a:ext cx="3377813" cy="4601183"/>
          </a:xfrm>
        </p:spPr>
        <p:txBody>
          <a:bodyPr/>
          <a:lstStyle/>
          <a:p>
            <a:r>
              <a:rPr lang="en-IE" dirty="0"/>
              <a:t>Complementary Policies</a:t>
            </a:r>
            <a:endParaRPr lang="en-GB" dirty="0"/>
          </a:p>
        </p:txBody>
      </p:sp>
      <p:sp>
        <p:nvSpPr>
          <p:cNvPr id="3" name="Content Placeholder 2"/>
          <p:cNvSpPr>
            <a:spLocks noGrp="1"/>
          </p:cNvSpPr>
          <p:nvPr>
            <p:ph idx="1"/>
          </p:nvPr>
        </p:nvSpPr>
        <p:spPr>
          <a:xfrm>
            <a:off x="3827416" y="1463536"/>
            <a:ext cx="7526383" cy="4601183"/>
          </a:xfrm>
        </p:spPr>
        <p:txBody>
          <a:bodyPr>
            <a:normAutofit lnSpcReduction="10000"/>
          </a:bodyPr>
          <a:lstStyle/>
          <a:p>
            <a:pPr marL="0" indent="0">
              <a:buNone/>
            </a:pPr>
            <a:r>
              <a:rPr lang="en-IE" b="1" dirty="0"/>
              <a:t>Remember:</a:t>
            </a:r>
          </a:p>
          <a:p>
            <a:pPr marL="0" indent="0">
              <a:buNone/>
            </a:pPr>
            <a:endParaRPr lang="en-IE" dirty="0"/>
          </a:p>
          <a:p>
            <a:pPr lvl="1"/>
            <a:r>
              <a:rPr lang="en-IE" sz="2400" dirty="0"/>
              <a:t>The OTM-R policy is in </a:t>
            </a:r>
            <a:r>
              <a:rPr lang="en-IE" sz="2400" b="1" dirty="0">
                <a:solidFill>
                  <a:srgbClr val="7030A0"/>
                </a:solidFill>
              </a:rPr>
              <a:t>conjunction</a:t>
            </a:r>
            <a:r>
              <a:rPr lang="en-IE" sz="2400" dirty="0"/>
              <a:t> with other human resource strategies/policies to improve working conditions of researchers and attract researchers from abroad</a:t>
            </a:r>
          </a:p>
          <a:p>
            <a:pPr lvl="1"/>
            <a:endParaRPr lang="en-IE" sz="2400" dirty="0"/>
          </a:p>
          <a:p>
            <a:pPr lvl="1"/>
            <a:r>
              <a:rPr lang="en-IE" sz="2400" dirty="0"/>
              <a:t>It forms </a:t>
            </a:r>
            <a:r>
              <a:rPr lang="en-IE" sz="2400" b="1" dirty="0">
                <a:solidFill>
                  <a:srgbClr val="7030A0"/>
                </a:solidFill>
              </a:rPr>
              <a:t>part of </a:t>
            </a:r>
            <a:r>
              <a:rPr lang="en-IE" sz="2400" dirty="0"/>
              <a:t>an institution’s overall policy to increase its level of </a:t>
            </a:r>
            <a:r>
              <a:rPr lang="en-IE" sz="2400" b="1" dirty="0">
                <a:solidFill>
                  <a:srgbClr val="7030A0"/>
                </a:solidFill>
              </a:rPr>
              <a:t>quality</a:t>
            </a:r>
            <a:r>
              <a:rPr lang="en-IE" sz="2400" b="1" dirty="0"/>
              <a:t> </a:t>
            </a:r>
            <a:r>
              <a:rPr lang="en-IE" sz="2400" dirty="0"/>
              <a:t>surrounding researcher recruitment and enhance researcher careers</a:t>
            </a:r>
          </a:p>
          <a:p>
            <a:pPr lvl="1"/>
            <a:endParaRPr lang="en-IE" sz="2400" dirty="0"/>
          </a:p>
          <a:p>
            <a:pPr lvl="1"/>
            <a:r>
              <a:rPr lang="en-IE" sz="2400" dirty="0"/>
              <a:t>Assessors will be cognisant of your starting place as an organisation</a:t>
            </a:r>
            <a:endParaRPr lang="en-GB"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1997544"/>
            <a:ext cx="6524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26922FD-4380-47B1-A75D-1B0E0B84EBB1}"/>
              </a:ext>
            </a:extLst>
          </p:cNvPr>
          <p:cNvPicPr>
            <a:picLocks noChangeAspect="1"/>
          </p:cNvPicPr>
          <p:nvPr/>
        </p:nvPicPr>
        <p:blipFill>
          <a:blip r:embed="rId3"/>
          <a:stretch>
            <a:fillRect/>
          </a:stretch>
        </p:blipFill>
        <p:spPr>
          <a:xfrm>
            <a:off x="8814188" y="546164"/>
            <a:ext cx="2767824" cy="1383912"/>
          </a:xfrm>
          <a:prstGeom prst="rect">
            <a:avLst/>
          </a:prstGeom>
        </p:spPr>
      </p:pic>
      <p:sp>
        <p:nvSpPr>
          <p:cNvPr id="6" name="Footer Placeholder 2">
            <a:extLst>
              <a:ext uri="{FF2B5EF4-FFF2-40B4-BE49-F238E27FC236}">
                <a16:creationId xmlns:a16="http://schemas.microsoft.com/office/drawing/2014/main" id="{440DD3E2-4AC5-46DC-AF44-5EF4284CD15C}"/>
              </a:ext>
            </a:extLst>
          </p:cNvPr>
          <p:cNvSpPr>
            <a:spLocks noGrp="1"/>
          </p:cNvSpPr>
          <p:nvPr>
            <p:ph type="ftr" sz="quarter" idx="11"/>
          </p:nvPr>
        </p:nvSpPr>
        <p:spPr>
          <a:xfrm>
            <a:off x="4038600" y="6356350"/>
            <a:ext cx="4114800" cy="365125"/>
          </a:xfrm>
        </p:spPr>
        <p:txBody>
          <a:bodyPr/>
          <a:lstStyle/>
          <a:p>
            <a:r>
              <a:rPr lang="en-IE"/>
              <a:t>October 2023</a:t>
            </a:r>
            <a:endParaRPr lang="en-IE" dirty="0"/>
          </a:p>
        </p:txBody>
      </p:sp>
    </p:spTree>
    <p:extLst>
      <p:ext uri="{BB962C8B-B14F-4D97-AF65-F5344CB8AC3E}">
        <p14:creationId xmlns:p14="http://schemas.microsoft.com/office/powerpoint/2010/main" val="2351048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UCC example of what this looks like in practice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813" y="934821"/>
            <a:ext cx="8484478" cy="4550221"/>
          </a:xfrm>
          <a:prstGeom prst="rect">
            <a:avLst/>
          </a:prstGeom>
        </p:spPr>
      </p:pic>
      <p:pic>
        <p:nvPicPr>
          <p:cNvPr id="6" name="Picture 5">
            <a:extLst>
              <a:ext uri="{FF2B5EF4-FFF2-40B4-BE49-F238E27FC236}">
                <a16:creationId xmlns:a16="http://schemas.microsoft.com/office/drawing/2014/main" id="{1D90B1DC-BE5F-4198-B7EA-7038D6AEF550}"/>
              </a:ext>
            </a:extLst>
          </p:cNvPr>
          <p:cNvPicPr>
            <a:picLocks noChangeAspect="1"/>
          </p:cNvPicPr>
          <p:nvPr/>
        </p:nvPicPr>
        <p:blipFill>
          <a:blip r:embed="rId3"/>
          <a:stretch>
            <a:fillRect/>
          </a:stretch>
        </p:blipFill>
        <p:spPr>
          <a:xfrm>
            <a:off x="202709" y="841728"/>
            <a:ext cx="2833962" cy="1416981"/>
          </a:xfrm>
          <a:prstGeom prst="rect">
            <a:avLst/>
          </a:prstGeom>
        </p:spPr>
      </p:pic>
      <p:sp>
        <p:nvSpPr>
          <p:cNvPr id="3" name="Footer Placeholder 2">
            <a:extLst>
              <a:ext uri="{FF2B5EF4-FFF2-40B4-BE49-F238E27FC236}">
                <a16:creationId xmlns:a16="http://schemas.microsoft.com/office/drawing/2014/main" id="{471E1421-3E72-51CB-80FF-711EB1D4CD74}"/>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3603920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0F9A-5F74-498F-8BAE-73672384FCC9}"/>
              </a:ext>
            </a:extLst>
          </p:cNvPr>
          <p:cNvSpPr>
            <a:spLocks noGrp="1"/>
          </p:cNvSpPr>
          <p:nvPr>
            <p:ph type="title"/>
          </p:nvPr>
        </p:nvSpPr>
        <p:spPr>
          <a:xfrm>
            <a:off x="315686" y="1418035"/>
            <a:ext cx="2950720" cy="1325563"/>
          </a:xfrm>
        </p:spPr>
        <p:txBody>
          <a:bodyPr>
            <a:normAutofit fontScale="90000"/>
          </a:bodyPr>
          <a:lstStyle/>
          <a:p>
            <a:r>
              <a:rPr lang="en-IE" dirty="0"/>
              <a:t>Areas to address when starting out and progressing!</a:t>
            </a:r>
          </a:p>
        </p:txBody>
      </p:sp>
      <p:graphicFrame>
        <p:nvGraphicFramePr>
          <p:cNvPr id="4" name="Content Placeholder 3">
            <a:extLst>
              <a:ext uri="{FF2B5EF4-FFF2-40B4-BE49-F238E27FC236}">
                <a16:creationId xmlns:a16="http://schemas.microsoft.com/office/drawing/2014/main" id="{DB04C310-EC09-465A-8BCC-67E32B27F805}"/>
              </a:ext>
            </a:extLst>
          </p:cNvPr>
          <p:cNvGraphicFramePr>
            <a:graphicFrameLocks noGrp="1"/>
          </p:cNvGraphicFramePr>
          <p:nvPr>
            <p:ph idx="1"/>
            <p:extLst>
              <p:ext uri="{D42A27DB-BD31-4B8C-83A1-F6EECF244321}">
                <p14:modId xmlns:p14="http://schemas.microsoft.com/office/powerpoint/2010/main" val="2533539434"/>
              </p:ext>
            </p:extLst>
          </p:nvPr>
        </p:nvGraphicFramePr>
        <p:xfrm>
          <a:off x="1695830" y="186303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2115822-1A50-415C-900C-C2E848201F48}"/>
              </a:ext>
            </a:extLst>
          </p:cNvPr>
          <p:cNvPicPr>
            <a:picLocks noChangeAspect="1"/>
          </p:cNvPicPr>
          <p:nvPr/>
        </p:nvPicPr>
        <p:blipFill>
          <a:blip r:embed="rId7"/>
          <a:stretch>
            <a:fillRect/>
          </a:stretch>
        </p:blipFill>
        <p:spPr>
          <a:xfrm>
            <a:off x="9228330" y="1151508"/>
            <a:ext cx="2743200" cy="1858618"/>
          </a:xfrm>
          <a:prstGeom prst="rect">
            <a:avLst/>
          </a:prstGeom>
        </p:spPr>
      </p:pic>
      <p:sp>
        <p:nvSpPr>
          <p:cNvPr id="3" name="Footer Placeholder 2">
            <a:extLst>
              <a:ext uri="{FF2B5EF4-FFF2-40B4-BE49-F238E27FC236}">
                <a16:creationId xmlns:a16="http://schemas.microsoft.com/office/drawing/2014/main" id="{1938C3CA-7F8D-FE8A-5914-FE07854CD437}"/>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2744637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5F92-6567-4613-86F4-FB8F2729CA10}"/>
              </a:ext>
            </a:extLst>
          </p:cNvPr>
          <p:cNvSpPr>
            <a:spLocks noGrp="1"/>
          </p:cNvSpPr>
          <p:nvPr>
            <p:ph type="title"/>
          </p:nvPr>
        </p:nvSpPr>
        <p:spPr/>
        <p:txBody>
          <a:bodyPr/>
          <a:lstStyle/>
          <a:p>
            <a:r>
              <a:rPr lang="en-IE" dirty="0"/>
              <a:t>WEBSITE:</a:t>
            </a:r>
            <a:br>
              <a:rPr lang="en-IE" dirty="0"/>
            </a:br>
            <a:r>
              <a:rPr lang="en-IE" dirty="0"/>
              <a:t> at every stage!!!</a:t>
            </a:r>
          </a:p>
        </p:txBody>
      </p:sp>
      <p:sp>
        <p:nvSpPr>
          <p:cNvPr id="3" name="Content Placeholder 2">
            <a:extLst>
              <a:ext uri="{FF2B5EF4-FFF2-40B4-BE49-F238E27FC236}">
                <a16:creationId xmlns:a16="http://schemas.microsoft.com/office/drawing/2014/main" id="{A9401EB0-A5D5-41A9-A601-EF46992EF399}"/>
              </a:ext>
            </a:extLst>
          </p:cNvPr>
          <p:cNvSpPr>
            <a:spLocks noGrp="1"/>
          </p:cNvSpPr>
          <p:nvPr>
            <p:ph idx="1"/>
          </p:nvPr>
        </p:nvSpPr>
        <p:spPr/>
        <p:txBody>
          <a:bodyPr>
            <a:normAutofit/>
          </a:bodyPr>
          <a:lstStyle/>
          <a:p>
            <a:r>
              <a:rPr lang="en-IE" sz="5400" dirty="0">
                <a:hlinkClick r:id="rId2"/>
              </a:rPr>
              <a:t>https://www.ucc.ie/en/</a:t>
            </a:r>
            <a:r>
              <a:rPr lang="en-IE" sz="5400" dirty="0"/>
              <a:t> </a:t>
            </a:r>
          </a:p>
        </p:txBody>
      </p:sp>
      <p:sp>
        <p:nvSpPr>
          <p:cNvPr id="4" name="Footer Placeholder 3">
            <a:extLst>
              <a:ext uri="{FF2B5EF4-FFF2-40B4-BE49-F238E27FC236}">
                <a16:creationId xmlns:a16="http://schemas.microsoft.com/office/drawing/2014/main" id="{8EEBC253-ACE1-AA25-D361-68092D711105}"/>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3767274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A9AC-341D-498C-B5C1-671DFBA80537}"/>
              </a:ext>
            </a:extLst>
          </p:cNvPr>
          <p:cNvSpPr>
            <a:spLocks noGrp="1"/>
          </p:cNvSpPr>
          <p:nvPr>
            <p:ph type="title"/>
          </p:nvPr>
        </p:nvSpPr>
        <p:spPr/>
        <p:txBody>
          <a:bodyPr/>
          <a:lstStyle/>
          <a:p>
            <a:r>
              <a:rPr lang="en-IE" dirty="0"/>
              <a:t>Don’t forget….Be kind to yourself…..</a:t>
            </a:r>
          </a:p>
        </p:txBody>
      </p:sp>
      <p:pic>
        <p:nvPicPr>
          <p:cNvPr id="4" name="Content Placeholder 3">
            <a:extLst>
              <a:ext uri="{FF2B5EF4-FFF2-40B4-BE49-F238E27FC236}">
                <a16:creationId xmlns:a16="http://schemas.microsoft.com/office/drawing/2014/main" id="{AC00FEB5-851E-4E63-BD23-0D0C34E3A865}"/>
              </a:ext>
            </a:extLst>
          </p:cNvPr>
          <p:cNvPicPr>
            <a:picLocks noGrp="1" noChangeAspect="1"/>
          </p:cNvPicPr>
          <p:nvPr>
            <p:ph idx="1"/>
          </p:nvPr>
        </p:nvPicPr>
        <p:blipFill>
          <a:blip r:embed="rId2"/>
          <a:stretch>
            <a:fillRect/>
          </a:stretch>
        </p:blipFill>
        <p:spPr>
          <a:xfrm>
            <a:off x="3751735" y="246472"/>
            <a:ext cx="4688530" cy="3924300"/>
          </a:xfrm>
          <a:prstGeom prst="rect">
            <a:avLst/>
          </a:prstGeom>
        </p:spPr>
      </p:pic>
      <p:pic>
        <p:nvPicPr>
          <p:cNvPr id="6" name="Picture 5">
            <a:extLst>
              <a:ext uri="{FF2B5EF4-FFF2-40B4-BE49-F238E27FC236}">
                <a16:creationId xmlns:a16="http://schemas.microsoft.com/office/drawing/2014/main" id="{8D1A8E7F-3049-42BE-8461-0E5903DAF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978" y="3883883"/>
            <a:ext cx="2710303" cy="1841137"/>
          </a:xfrm>
          <a:prstGeom prst="rect">
            <a:avLst/>
          </a:prstGeom>
        </p:spPr>
      </p:pic>
      <p:sp>
        <p:nvSpPr>
          <p:cNvPr id="7" name="Rectangle 6">
            <a:extLst>
              <a:ext uri="{FF2B5EF4-FFF2-40B4-BE49-F238E27FC236}">
                <a16:creationId xmlns:a16="http://schemas.microsoft.com/office/drawing/2014/main" id="{873F4EAE-DCCF-42F1-9772-2DF232B3C379}"/>
              </a:ext>
            </a:extLst>
          </p:cNvPr>
          <p:cNvSpPr/>
          <p:nvPr/>
        </p:nvSpPr>
        <p:spPr>
          <a:xfrm>
            <a:off x="2400300" y="5943600"/>
            <a:ext cx="6794500" cy="701674"/>
          </a:xfrm>
          <a:prstGeom prst="rect">
            <a:avLst/>
          </a:prstGeom>
          <a:solidFill>
            <a:schemeClr val="accent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rgbClr val="7030A0"/>
                </a:solidFill>
              </a:rPr>
              <a:t>Its an </a:t>
            </a:r>
            <a:r>
              <a:rPr lang="en-IE" b="1">
                <a:solidFill>
                  <a:srgbClr val="7030A0"/>
                </a:solidFill>
              </a:rPr>
              <a:t>evolving process!</a:t>
            </a:r>
            <a:endParaRPr lang="en-IE" b="1" dirty="0">
              <a:solidFill>
                <a:srgbClr val="7030A0"/>
              </a:solidFill>
            </a:endParaRPr>
          </a:p>
        </p:txBody>
      </p:sp>
      <p:sp>
        <p:nvSpPr>
          <p:cNvPr id="3" name="Footer Placeholder 2">
            <a:extLst>
              <a:ext uri="{FF2B5EF4-FFF2-40B4-BE49-F238E27FC236}">
                <a16:creationId xmlns:a16="http://schemas.microsoft.com/office/drawing/2014/main" id="{4AC19483-EA58-7AD4-C988-11C9292094F7}"/>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78548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60AC-7F78-4B34-94E6-6DAFD2201274}"/>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a:t>Thank you</a:t>
            </a:r>
          </a:p>
        </p:txBody>
      </p:sp>
      <p:sp>
        <p:nvSpPr>
          <p:cNvPr id="3" name="Content Placeholder 2">
            <a:extLst>
              <a:ext uri="{FF2B5EF4-FFF2-40B4-BE49-F238E27FC236}">
                <a16:creationId xmlns:a16="http://schemas.microsoft.com/office/drawing/2014/main" id="{F002EDE7-FEEA-43DA-90B7-E7C1C0A891AF}"/>
              </a:ext>
            </a:extLst>
          </p:cNvPr>
          <p:cNvSpPr>
            <a:spLocks noGrp="1"/>
          </p:cNvSpPr>
          <p:nvPr>
            <p:ph idx="1"/>
          </p:nvPr>
        </p:nvSpPr>
        <p:spPr>
          <a:xfrm>
            <a:off x="2703022" y="1228713"/>
            <a:ext cx="6960524" cy="598516"/>
          </a:xfrm>
        </p:spPr>
        <p:txBody>
          <a:bodyPr vert="horz" lIns="91440" tIns="45720" rIns="91440" bIns="45720" rtlCol="0" anchor="ctr">
            <a:normAutofit/>
          </a:bodyPr>
          <a:lstStyle/>
          <a:p>
            <a:pPr marL="0" indent="0" algn="ctr">
              <a:buNone/>
            </a:pPr>
            <a:r>
              <a:rPr lang="en-US" sz="2000" dirty="0">
                <a:solidFill>
                  <a:schemeClr val="bg1"/>
                </a:solidFill>
              </a:rPr>
              <a:t>Any Questions?</a:t>
            </a:r>
          </a:p>
        </p:txBody>
      </p:sp>
      <p:pic>
        <p:nvPicPr>
          <p:cNvPr id="6" name="Picture 5">
            <a:extLst>
              <a:ext uri="{FF2B5EF4-FFF2-40B4-BE49-F238E27FC236}">
                <a16:creationId xmlns:a16="http://schemas.microsoft.com/office/drawing/2014/main" id="{1CDE0BD4-C688-4C3E-978F-5B3D22F3E384}"/>
              </a:ext>
            </a:extLst>
          </p:cNvPr>
          <p:cNvPicPr>
            <a:picLocks noChangeAspect="1"/>
          </p:cNvPicPr>
          <p:nvPr/>
        </p:nvPicPr>
        <p:blipFill>
          <a:blip r:embed="rId2"/>
          <a:stretch>
            <a:fillRect/>
          </a:stretch>
        </p:blipFill>
        <p:spPr>
          <a:xfrm>
            <a:off x="385572" y="2292052"/>
            <a:ext cx="5596128" cy="3791376"/>
          </a:xfrm>
          <a:prstGeom prst="rect">
            <a:avLst/>
          </a:prstGeom>
        </p:spPr>
      </p:pic>
      <p:pic>
        <p:nvPicPr>
          <p:cNvPr id="7" name="Picture 6">
            <a:extLst>
              <a:ext uri="{FF2B5EF4-FFF2-40B4-BE49-F238E27FC236}">
                <a16:creationId xmlns:a16="http://schemas.microsoft.com/office/drawing/2014/main" id="{DA3FA884-5279-46A2-8BF4-64907FA82814}"/>
              </a:ext>
            </a:extLst>
          </p:cNvPr>
          <p:cNvPicPr>
            <a:picLocks noChangeAspect="1"/>
          </p:cNvPicPr>
          <p:nvPr/>
        </p:nvPicPr>
        <p:blipFill>
          <a:blip r:embed="rId3"/>
          <a:stretch>
            <a:fillRect/>
          </a:stretch>
        </p:blipFill>
        <p:spPr>
          <a:xfrm>
            <a:off x="6210302" y="2886640"/>
            <a:ext cx="5596128" cy="2602199"/>
          </a:xfrm>
          <a:prstGeom prst="rect">
            <a:avLst/>
          </a:prstGeom>
        </p:spPr>
      </p:pic>
      <p:sp>
        <p:nvSpPr>
          <p:cNvPr id="4" name="Footer Placeholder 3">
            <a:extLst>
              <a:ext uri="{FF2B5EF4-FFF2-40B4-BE49-F238E27FC236}">
                <a16:creationId xmlns:a16="http://schemas.microsoft.com/office/drawing/2014/main" id="{138DB662-B9ED-3B9E-D5C8-F974B48E7DB8}"/>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195135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1"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useBgFill="1">
        <p:nvSpPr>
          <p:cNvPr id="22"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06187A0A-74F9-4878-A657-BAD6F6BD2FC0}"/>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3700" spc="-100"/>
              <a:t>IF YOU FOLLOW THESE STEPS YOU WILL FEEL LIKE THIS</a:t>
            </a:r>
          </a:p>
        </p:txBody>
      </p:sp>
      <p:pic>
        <p:nvPicPr>
          <p:cNvPr id="5" name="Content Placeholder 4" descr="A person with the arms raised&#10;&#10;Description automatically generated with medium confidence">
            <a:extLst>
              <a:ext uri="{FF2B5EF4-FFF2-40B4-BE49-F238E27FC236}">
                <a16:creationId xmlns:a16="http://schemas.microsoft.com/office/drawing/2014/main" id="{5BC43E40-3079-4AA1-9C63-2C1AC94747E1}"/>
              </a:ext>
            </a:extLst>
          </p:cNvPr>
          <p:cNvPicPr>
            <a:picLocks noGrp="1" noChangeAspect="1"/>
          </p:cNvPicPr>
          <p:nvPr>
            <p:ph idx="1"/>
          </p:nvPr>
        </p:nvPicPr>
        <p:blipFill>
          <a:blip r:embed="rId2"/>
          <a:stretch>
            <a:fillRect/>
          </a:stretch>
        </p:blipFill>
        <p:spPr>
          <a:xfrm>
            <a:off x="5120640" y="1040270"/>
            <a:ext cx="6367271" cy="4769307"/>
          </a:xfrm>
          <a:prstGeom prst="rect">
            <a:avLst/>
          </a:prstGeom>
        </p:spPr>
      </p:pic>
      <p:sp>
        <p:nvSpPr>
          <p:cNvPr id="24"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3" name="Footer Placeholder 2">
            <a:extLst>
              <a:ext uri="{FF2B5EF4-FFF2-40B4-BE49-F238E27FC236}">
                <a16:creationId xmlns:a16="http://schemas.microsoft.com/office/drawing/2014/main" id="{8B659368-C1F4-522C-589E-3273F3B73904}"/>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345962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9AC8-B167-4F7D-92F1-2EC875241F39}"/>
              </a:ext>
            </a:extLst>
          </p:cNvPr>
          <p:cNvSpPr>
            <a:spLocks noGrp="1"/>
          </p:cNvSpPr>
          <p:nvPr>
            <p:ph type="title"/>
          </p:nvPr>
        </p:nvSpPr>
        <p:spPr/>
        <p:txBody>
          <a:bodyPr/>
          <a:lstStyle/>
          <a:p>
            <a:r>
              <a:rPr lang="en-IE" dirty="0"/>
              <a:t>What’s important?</a:t>
            </a:r>
          </a:p>
        </p:txBody>
      </p:sp>
      <p:sp>
        <p:nvSpPr>
          <p:cNvPr id="3" name="Content Placeholder 2">
            <a:extLst>
              <a:ext uri="{FF2B5EF4-FFF2-40B4-BE49-F238E27FC236}">
                <a16:creationId xmlns:a16="http://schemas.microsoft.com/office/drawing/2014/main" id="{E6D19B70-913D-4FAF-93A0-3AF6CBEA076F}"/>
              </a:ext>
            </a:extLst>
          </p:cNvPr>
          <p:cNvSpPr>
            <a:spLocks noGrp="1"/>
          </p:cNvSpPr>
          <p:nvPr>
            <p:ph idx="1"/>
          </p:nvPr>
        </p:nvSpPr>
        <p:spPr/>
        <p:txBody>
          <a:bodyPr>
            <a:normAutofit fontScale="92500" lnSpcReduction="10000"/>
          </a:bodyPr>
          <a:lstStyle/>
          <a:p>
            <a:pPr marL="0" indent="0">
              <a:buNone/>
            </a:pPr>
            <a:r>
              <a:rPr lang="en-IE" sz="2400" b="1" dirty="0">
                <a:solidFill>
                  <a:srgbClr val="7030A0"/>
                </a:solidFill>
              </a:rPr>
              <a:t>Initial Phase</a:t>
            </a:r>
          </a:p>
          <a:p>
            <a:pPr marL="457200" indent="-457200">
              <a:buFont typeface="+mj-lt"/>
              <a:buAutoNum type="arabicPeriod"/>
            </a:pPr>
            <a:r>
              <a:rPr lang="en-IE" sz="2400" b="1" dirty="0"/>
              <a:t>committee or working group</a:t>
            </a:r>
          </a:p>
          <a:p>
            <a:pPr marL="457200" indent="-457200">
              <a:buFont typeface="+mj-lt"/>
              <a:buAutoNum type="arabicPeriod"/>
            </a:pPr>
            <a:r>
              <a:rPr lang="en-IE" sz="2400" b="1" dirty="0"/>
              <a:t>endorsement</a:t>
            </a:r>
          </a:p>
          <a:p>
            <a:pPr marL="457200" indent="-457200">
              <a:buFont typeface="+mj-lt"/>
              <a:buAutoNum type="arabicPeriod"/>
            </a:pPr>
            <a:r>
              <a:rPr lang="en-IE" sz="2400" b="1" dirty="0"/>
              <a:t>gap analysis against 40 principles </a:t>
            </a:r>
          </a:p>
          <a:p>
            <a:pPr marL="457200" indent="-457200">
              <a:buFont typeface="+mj-lt"/>
              <a:buAutoNum type="arabicPeriod"/>
            </a:pPr>
            <a:r>
              <a:rPr lang="en-IE" sz="2400" b="1" dirty="0"/>
              <a:t>action plan</a:t>
            </a:r>
          </a:p>
          <a:p>
            <a:pPr marL="457200" indent="-457200">
              <a:buFont typeface="+mj-lt"/>
              <a:buAutoNum type="arabicPeriod"/>
            </a:pPr>
            <a:r>
              <a:rPr lang="en-IE" sz="2400" b="1" dirty="0"/>
              <a:t>OTMR Checklist</a:t>
            </a:r>
          </a:p>
          <a:p>
            <a:pPr marL="457200" indent="-457200">
              <a:buFont typeface="+mj-lt"/>
              <a:buAutoNum type="arabicPeriod"/>
            </a:pPr>
            <a:r>
              <a:rPr lang="en-IE" sz="2400" b="1" dirty="0"/>
              <a:t>focus groups and (survey results)?</a:t>
            </a:r>
          </a:p>
          <a:p>
            <a:pPr marL="457200" indent="-457200">
              <a:buFont typeface="+mj-lt"/>
              <a:buAutoNum type="arabicPeriod"/>
            </a:pPr>
            <a:r>
              <a:rPr lang="en-IE" sz="2400" b="1" dirty="0"/>
              <a:t>WEBSITE</a:t>
            </a:r>
          </a:p>
          <a:p>
            <a:pPr marL="0" indent="0">
              <a:buNone/>
            </a:pPr>
            <a:r>
              <a:rPr lang="en-IE" sz="2400" b="1" dirty="0">
                <a:solidFill>
                  <a:srgbClr val="7030A0"/>
                </a:solidFill>
              </a:rPr>
              <a:t>Interim Assessment</a:t>
            </a:r>
          </a:p>
          <a:p>
            <a:pPr marL="457200" indent="-457200">
              <a:buFont typeface="+mj-lt"/>
              <a:buAutoNum type="arabicPeriod"/>
            </a:pPr>
            <a:r>
              <a:rPr lang="en-IE" sz="2400" b="1" dirty="0"/>
              <a:t>Showing progress through actions and embedding</a:t>
            </a:r>
          </a:p>
          <a:p>
            <a:pPr marL="457200" indent="-457200">
              <a:buFont typeface="+mj-lt"/>
              <a:buAutoNum type="arabicPeriod"/>
            </a:pPr>
            <a:r>
              <a:rPr lang="en-IE" sz="2400" b="1" dirty="0"/>
              <a:t>OTMR Policy</a:t>
            </a:r>
          </a:p>
          <a:p>
            <a:pPr marL="457200" indent="-457200">
              <a:buFont typeface="+mj-lt"/>
              <a:buAutoNum type="arabicPeriod"/>
            </a:pPr>
            <a:r>
              <a:rPr lang="en-IE" sz="2400" b="1" dirty="0"/>
              <a:t>Keep the Award!</a:t>
            </a:r>
          </a:p>
        </p:txBody>
      </p:sp>
      <p:pic>
        <p:nvPicPr>
          <p:cNvPr id="5" name="Picture 4" descr="A picture containing icon&#10;&#10;Description automatically generated">
            <a:extLst>
              <a:ext uri="{FF2B5EF4-FFF2-40B4-BE49-F238E27FC236}">
                <a16:creationId xmlns:a16="http://schemas.microsoft.com/office/drawing/2014/main" id="{B08FA87A-8C2F-4F06-9ECA-47F97CB4F294}"/>
              </a:ext>
            </a:extLst>
          </p:cNvPr>
          <p:cNvPicPr>
            <a:picLocks noChangeAspect="1"/>
          </p:cNvPicPr>
          <p:nvPr/>
        </p:nvPicPr>
        <p:blipFill>
          <a:blip r:embed="rId2"/>
          <a:stretch>
            <a:fillRect/>
          </a:stretch>
        </p:blipFill>
        <p:spPr>
          <a:xfrm>
            <a:off x="9597493" y="640511"/>
            <a:ext cx="1586975" cy="1488734"/>
          </a:xfrm>
          <a:prstGeom prst="rect">
            <a:avLst/>
          </a:prstGeom>
        </p:spPr>
      </p:pic>
      <p:sp>
        <p:nvSpPr>
          <p:cNvPr id="4" name="Footer Placeholder 3">
            <a:extLst>
              <a:ext uri="{FF2B5EF4-FFF2-40B4-BE49-F238E27FC236}">
                <a16:creationId xmlns:a16="http://schemas.microsoft.com/office/drawing/2014/main" id="{2F0F3D79-B3E6-9E52-5482-E4B0F5E545EF}"/>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11955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944F-B93D-424C-B2BF-2AAF568A9503}"/>
              </a:ext>
            </a:extLst>
          </p:cNvPr>
          <p:cNvSpPr>
            <a:spLocks noGrp="1"/>
          </p:cNvSpPr>
          <p:nvPr>
            <p:ph type="title"/>
          </p:nvPr>
        </p:nvSpPr>
        <p:spPr/>
        <p:txBody>
          <a:bodyPr/>
          <a:lstStyle/>
          <a:p>
            <a:r>
              <a:rPr lang="en-IE" dirty="0"/>
              <a:t>Committee/</a:t>
            </a:r>
            <a:br>
              <a:rPr lang="en-IE" dirty="0"/>
            </a:br>
            <a:r>
              <a:rPr lang="en-IE" dirty="0"/>
              <a:t>Working Group</a:t>
            </a:r>
          </a:p>
        </p:txBody>
      </p:sp>
      <p:sp>
        <p:nvSpPr>
          <p:cNvPr id="3" name="Content Placeholder 2">
            <a:extLst>
              <a:ext uri="{FF2B5EF4-FFF2-40B4-BE49-F238E27FC236}">
                <a16:creationId xmlns:a16="http://schemas.microsoft.com/office/drawing/2014/main" id="{0D994C59-60E7-4BAD-89CA-B214EA1615DF}"/>
              </a:ext>
            </a:extLst>
          </p:cNvPr>
          <p:cNvSpPr>
            <a:spLocks noGrp="1"/>
          </p:cNvSpPr>
          <p:nvPr>
            <p:ph idx="1"/>
          </p:nvPr>
        </p:nvSpPr>
        <p:spPr/>
        <p:txBody>
          <a:bodyPr/>
          <a:lstStyle/>
          <a:p>
            <a:pPr marL="0" indent="0">
              <a:buNone/>
            </a:pPr>
            <a:r>
              <a:rPr lang="en-IE" sz="2400" b="1" dirty="0">
                <a:solidFill>
                  <a:srgbClr val="7030A0"/>
                </a:solidFill>
              </a:rPr>
              <a:t>An effective and committed WG is very important </a:t>
            </a:r>
          </a:p>
          <a:p>
            <a:r>
              <a:rPr lang="en-IE" sz="2400" b="1" dirty="0"/>
              <a:t>Written Working Group Description and Terms of Reference</a:t>
            </a:r>
          </a:p>
          <a:p>
            <a:r>
              <a:rPr lang="en-IE" sz="2400" b="1" dirty="0"/>
              <a:t>An Effective and Committed Working Group Chair</a:t>
            </a:r>
          </a:p>
          <a:p>
            <a:r>
              <a:rPr lang="en-IE" sz="2400" b="1" dirty="0"/>
              <a:t>Effective Members Appointed</a:t>
            </a:r>
          </a:p>
          <a:p>
            <a:r>
              <a:rPr lang="en-IE" sz="2400" b="1" dirty="0"/>
              <a:t>Accountability to the University</a:t>
            </a:r>
          </a:p>
          <a:p>
            <a:r>
              <a:rPr lang="en-IE" sz="2400" b="1" dirty="0"/>
              <a:t>Well-run Meetings with minutes and actions</a:t>
            </a:r>
          </a:p>
          <a:p>
            <a:pPr marL="0" indent="0">
              <a:buNone/>
            </a:pPr>
            <a:endParaRPr lang="en-IE" dirty="0"/>
          </a:p>
        </p:txBody>
      </p:sp>
      <p:sp>
        <p:nvSpPr>
          <p:cNvPr id="4" name="Footer Placeholder 3">
            <a:extLst>
              <a:ext uri="{FF2B5EF4-FFF2-40B4-BE49-F238E27FC236}">
                <a16:creationId xmlns:a16="http://schemas.microsoft.com/office/drawing/2014/main" id="{597AA895-5A46-24BB-A7FC-53F8937B9E7C}"/>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404467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944F-B93D-424C-B2BF-2AAF568A9503}"/>
              </a:ext>
            </a:extLst>
          </p:cNvPr>
          <p:cNvSpPr>
            <a:spLocks noGrp="1"/>
          </p:cNvSpPr>
          <p:nvPr>
            <p:ph type="title"/>
          </p:nvPr>
        </p:nvSpPr>
        <p:spPr/>
        <p:txBody>
          <a:bodyPr/>
          <a:lstStyle/>
          <a:p>
            <a:r>
              <a:rPr lang="en-IE" dirty="0"/>
              <a:t>Committee</a:t>
            </a:r>
            <a:br>
              <a:rPr lang="en-IE" dirty="0"/>
            </a:br>
            <a:r>
              <a:rPr lang="en-IE" dirty="0"/>
              <a:t>Working Group</a:t>
            </a:r>
          </a:p>
        </p:txBody>
      </p:sp>
      <p:sp>
        <p:nvSpPr>
          <p:cNvPr id="3" name="Content Placeholder 2">
            <a:extLst>
              <a:ext uri="{FF2B5EF4-FFF2-40B4-BE49-F238E27FC236}">
                <a16:creationId xmlns:a16="http://schemas.microsoft.com/office/drawing/2014/main" id="{0D994C59-60E7-4BAD-89CA-B214EA1615DF}"/>
              </a:ext>
            </a:extLst>
          </p:cNvPr>
          <p:cNvSpPr>
            <a:spLocks noGrp="1"/>
          </p:cNvSpPr>
          <p:nvPr>
            <p:ph idx="1"/>
          </p:nvPr>
        </p:nvSpPr>
        <p:spPr/>
        <p:txBody>
          <a:bodyPr/>
          <a:lstStyle/>
          <a:p>
            <a:pPr marL="0" indent="0">
              <a:buNone/>
            </a:pPr>
            <a:r>
              <a:rPr lang="en-IE" sz="2400" b="1" dirty="0">
                <a:solidFill>
                  <a:srgbClr val="7030A0"/>
                </a:solidFill>
                <a:hlinkClick r:id="rId2">
                  <a:extLst>
                    <a:ext uri="{A12FA001-AC4F-418D-AE19-62706E023703}">
                      <ahyp:hlinkClr xmlns:ahyp="http://schemas.microsoft.com/office/drawing/2018/hyperlinkcolor" val="tx"/>
                    </a:ext>
                  </a:extLst>
                </a:hlinkClick>
              </a:rPr>
              <a:t>Statement of Purpose included in Terms of Reference</a:t>
            </a:r>
            <a:endParaRPr lang="en-IE" sz="2400" b="1" dirty="0">
              <a:solidFill>
                <a:srgbClr val="7030A0"/>
              </a:solidFill>
            </a:endParaRPr>
          </a:p>
          <a:p>
            <a:endParaRPr lang="en-IE" dirty="0"/>
          </a:p>
          <a:p>
            <a:r>
              <a:rPr lang="en-IE" sz="2400" dirty="0"/>
              <a:t>“The university shall establish a working group to be known as the HR Excellence in Research Working Group which shall be responsible to the university for the oversight, development, evolution and implementation of the University HRS4R Action Plan. “</a:t>
            </a:r>
          </a:p>
          <a:p>
            <a:pPr marL="0" indent="0">
              <a:buNone/>
            </a:pPr>
            <a:endParaRPr lang="en-IE" dirty="0"/>
          </a:p>
        </p:txBody>
      </p:sp>
      <p:sp>
        <p:nvSpPr>
          <p:cNvPr id="4" name="Footer Placeholder 3">
            <a:extLst>
              <a:ext uri="{FF2B5EF4-FFF2-40B4-BE49-F238E27FC236}">
                <a16:creationId xmlns:a16="http://schemas.microsoft.com/office/drawing/2014/main" id="{EF1852AA-723B-FC33-A108-DB7F6CEDB8D6}"/>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62234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4998-D1EE-436A-941D-67F68608AB15}"/>
              </a:ext>
            </a:extLst>
          </p:cNvPr>
          <p:cNvSpPr>
            <a:spLocks noGrp="1"/>
          </p:cNvSpPr>
          <p:nvPr>
            <p:ph type="title"/>
          </p:nvPr>
        </p:nvSpPr>
        <p:spPr/>
        <p:txBody>
          <a:bodyPr/>
          <a:lstStyle/>
          <a:p>
            <a:r>
              <a:rPr lang="en-IE" dirty="0"/>
              <a:t>Endorsement </a:t>
            </a:r>
          </a:p>
        </p:txBody>
      </p:sp>
      <p:sp>
        <p:nvSpPr>
          <p:cNvPr id="3" name="Content Placeholder 2">
            <a:extLst>
              <a:ext uri="{FF2B5EF4-FFF2-40B4-BE49-F238E27FC236}">
                <a16:creationId xmlns:a16="http://schemas.microsoft.com/office/drawing/2014/main" id="{AB2D31FC-ECE9-45EB-8C9B-CC9A478DF803}"/>
              </a:ext>
            </a:extLst>
          </p:cNvPr>
          <p:cNvSpPr>
            <a:spLocks noGrp="1"/>
          </p:cNvSpPr>
          <p:nvPr>
            <p:ph idx="1"/>
          </p:nvPr>
        </p:nvSpPr>
        <p:spPr/>
        <p:txBody>
          <a:bodyPr>
            <a:normAutofit/>
          </a:bodyPr>
          <a:lstStyle/>
          <a:p>
            <a:r>
              <a:rPr lang="en-IE" sz="2400" dirty="0"/>
              <a:t>Endorsement of the European Charter for Researchers and Code of Conduct for the Recruitment of Researchers (Charter and Code)</a:t>
            </a:r>
          </a:p>
          <a:p>
            <a:r>
              <a:rPr lang="en-IE" sz="2400" dirty="0"/>
              <a:t>Plenty of examples on the </a:t>
            </a:r>
            <a:r>
              <a:rPr lang="en-IE" sz="2400" dirty="0" err="1"/>
              <a:t>Euraxess</a:t>
            </a:r>
            <a:r>
              <a:rPr lang="en-IE" sz="2400" dirty="0"/>
              <a:t> Website </a:t>
            </a:r>
            <a:r>
              <a:rPr lang="en-IE" sz="2400" b="1" dirty="0">
                <a:solidFill>
                  <a:srgbClr val="7030A0"/>
                </a:solidFill>
                <a:hlinkClick r:id="rId2">
                  <a:extLst>
                    <a:ext uri="{A12FA001-AC4F-418D-AE19-62706E023703}">
                      <ahyp:hlinkClr xmlns:ahyp="http://schemas.microsoft.com/office/drawing/2018/hyperlinkcolor" val="tx"/>
                    </a:ext>
                  </a:extLst>
                </a:hlinkClick>
              </a:rPr>
              <a:t>HERE</a:t>
            </a:r>
            <a:endParaRPr lang="en-IE" sz="2400" b="1" dirty="0">
              <a:solidFill>
                <a:srgbClr val="7030A0"/>
              </a:solidFill>
            </a:endParaRPr>
          </a:p>
        </p:txBody>
      </p:sp>
      <p:sp>
        <p:nvSpPr>
          <p:cNvPr id="4" name="Footer Placeholder 3">
            <a:extLst>
              <a:ext uri="{FF2B5EF4-FFF2-40B4-BE49-F238E27FC236}">
                <a16:creationId xmlns:a16="http://schemas.microsoft.com/office/drawing/2014/main" id="{F5D06FEB-461E-EA41-CB90-C7A72F13C1DF}"/>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198108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useBgFill="1">
        <p:nvSpPr>
          <p:cNvPr id="13"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C7054998-D1EE-436A-941D-67F68608AB15}"/>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900" spc="-100"/>
              <a:t>Gap Analysis</a:t>
            </a:r>
          </a:p>
        </p:txBody>
      </p:sp>
      <p:pic>
        <p:nvPicPr>
          <p:cNvPr id="4" name="Content Placeholder 3">
            <a:extLst>
              <a:ext uri="{FF2B5EF4-FFF2-40B4-BE49-F238E27FC236}">
                <a16:creationId xmlns:a16="http://schemas.microsoft.com/office/drawing/2014/main" id="{4D66613E-5188-4D64-AC0D-37C5A4477323}"/>
              </a:ext>
            </a:extLst>
          </p:cNvPr>
          <p:cNvPicPr>
            <a:picLocks noGrp="1" noChangeAspect="1"/>
          </p:cNvPicPr>
          <p:nvPr>
            <p:ph idx="1"/>
          </p:nvPr>
        </p:nvPicPr>
        <p:blipFill>
          <a:blip r:embed="rId2"/>
          <a:stretch>
            <a:fillRect/>
          </a:stretch>
        </p:blipFill>
        <p:spPr>
          <a:xfrm>
            <a:off x="5120640" y="1522702"/>
            <a:ext cx="6367271" cy="3804444"/>
          </a:xfrm>
          <a:prstGeom prst="rect">
            <a:avLst/>
          </a:prstGeom>
        </p:spPr>
      </p:pic>
      <p:sp>
        <p:nvSpPr>
          <p:cNvPr id="17"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3" name="Footer Placeholder 2">
            <a:extLst>
              <a:ext uri="{FF2B5EF4-FFF2-40B4-BE49-F238E27FC236}">
                <a16:creationId xmlns:a16="http://schemas.microsoft.com/office/drawing/2014/main" id="{776CEB46-B298-118B-3703-25DAD6AC73BC}"/>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337900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A8FAFD8-A893-4FDA-A4DA-F5EE99398921}"/>
              </a:ext>
            </a:extLst>
          </p:cNvPr>
          <p:cNvPicPr>
            <a:picLocks noChangeAspect="1"/>
          </p:cNvPicPr>
          <p:nvPr/>
        </p:nvPicPr>
        <p:blipFill>
          <a:blip r:embed="rId2"/>
          <a:stretch>
            <a:fillRect/>
          </a:stretch>
        </p:blipFill>
        <p:spPr>
          <a:xfrm>
            <a:off x="600891" y="771434"/>
            <a:ext cx="10998926" cy="5644550"/>
          </a:xfrm>
          <a:prstGeom prst="rect">
            <a:avLst/>
          </a:prstGeom>
        </p:spPr>
      </p:pic>
      <p:pic>
        <p:nvPicPr>
          <p:cNvPr id="3" name="Picture 2">
            <a:extLst>
              <a:ext uri="{FF2B5EF4-FFF2-40B4-BE49-F238E27FC236}">
                <a16:creationId xmlns:a16="http://schemas.microsoft.com/office/drawing/2014/main" id="{BFC03750-03D7-4B47-B533-D939105897BB}"/>
              </a:ext>
            </a:extLst>
          </p:cNvPr>
          <p:cNvPicPr>
            <a:picLocks noChangeAspect="1"/>
          </p:cNvPicPr>
          <p:nvPr/>
        </p:nvPicPr>
        <p:blipFill>
          <a:blip r:embed="rId3"/>
          <a:stretch>
            <a:fillRect/>
          </a:stretch>
        </p:blipFill>
        <p:spPr>
          <a:xfrm>
            <a:off x="2913612" y="1246443"/>
            <a:ext cx="6364776" cy="4365114"/>
          </a:xfrm>
          <a:prstGeom prst="rect">
            <a:avLst/>
          </a:prstGeom>
        </p:spPr>
      </p:pic>
      <p:sp>
        <p:nvSpPr>
          <p:cNvPr id="4" name="Footer Placeholder 3">
            <a:extLst>
              <a:ext uri="{FF2B5EF4-FFF2-40B4-BE49-F238E27FC236}">
                <a16:creationId xmlns:a16="http://schemas.microsoft.com/office/drawing/2014/main" id="{534C021F-0FB7-EF1C-7781-FAE6011718CA}"/>
              </a:ext>
            </a:extLst>
          </p:cNvPr>
          <p:cNvSpPr>
            <a:spLocks noGrp="1"/>
          </p:cNvSpPr>
          <p:nvPr>
            <p:ph type="ftr" sz="quarter" idx="11"/>
          </p:nvPr>
        </p:nvSpPr>
        <p:spPr/>
        <p:txBody>
          <a:bodyPr/>
          <a:lstStyle/>
          <a:p>
            <a:r>
              <a:rPr lang="en-US"/>
              <a:t>October 2023</a:t>
            </a:r>
            <a:endParaRPr lang="en-US" dirty="0"/>
          </a:p>
        </p:txBody>
      </p:sp>
    </p:spTree>
    <p:extLst>
      <p:ext uri="{BB962C8B-B14F-4D97-AF65-F5344CB8AC3E}">
        <p14:creationId xmlns:p14="http://schemas.microsoft.com/office/powerpoint/2010/main" val="22350681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3132</TotalTime>
  <Words>1085</Words>
  <Application>Microsoft Office PowerPoint</Application>
  <PresentationFormat>Widescreen</PresentationFormat>
  <Paragraphs>166</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Bahnschrift Light SemiCondensed</vt:lpstr>
      <vt:lpstr>Bahnschrift SemiBold SemiConden</vt:lpstr>
      <vt:lpstr>Calibri</vt:lpstr>
      <vt:lpstr>Corbel</vt:lpstr>
      <vt:lpstr>Wingdings 2</vt:lpstr>
      <vt:lpstr>Frame</vt:lpstr>
      <vt:lpstr>The Initial Phase &amp; Interim Assessment  How to start the process and implement it !</vt:lpstr>
      <vt:lpstr>YOU MIGHT FEEL LIKE THIS??? </vt:lpstr>
      <vt:lpstr>IF YOU FOLLOW THESE STEPS YOU WILL FEEL LIKE THIS</vt:lpstr>
      <vt:lpstr>What’s important?</vt:lpstr>
      <vt:lpstr>Committee/ Working Group</vt:lpstr>
      <vt:lpstr>Committee Working Group</vt:lpstr>
      <vt:lpstr>Endorsement </vt:lpstr>
      <vt:lpstr>Gap Analysis</vt:lpstr>
      <vt:lpstr>PowerPoint Presentation</vt:lpstr>
      <vt:lpstr>Gap meets Action Plan</vt:lpstr>
      <vt:lpstr>PowerPoint Presentation</vt:lpstr>
      <vt:lpstr>Gap takes 7 years to meet Action Plan!</vt:lpstr>
      <vt:lpstr>Action Plan  Where to begin?</vt:lpstr>
      <vt:lpstr>Action Plan  Where to begin?</vt:lpstr>
      <vt:lpstr>Action Plan  Where to begin?</vt:lpstr>
      <vt:lpstr>Action Plan  Where to begin?</vt:lpstr>
      <vt:lpstr>Gaps identified versus Actions to be undertaken</vt:lpstr>
      <vt:lpstr>Gaps identified versus Actions to be undertaken</vt:lpstr>
      <vt:lpstr>OTMR Checklist Initial Phase</vt:lpstr>
      <vt:lpstr>Focus groups and (survey results)?</vt:lpstr>
      <vt:lpstr>PowerPoint Presentation</vt:lpstr>
      <vt:lpstr>Ambition: Be clear and articulate it!</vt:lpstr>
      <vt:lpstr>OTMR POLICY</vt:lpstr>
      <vt:lpstr>Complementary Policies</vt:lpstr>
      <vt:lpstr>UCC example of what this looks like in practice</vt:lpstr>
      <vt:lpstr>Areas to address when starting out and progressing!</vt:lpstr>
      <vt:lpstr>WEBSITE:  at every stage!!!</vt:lpstr>
      <vt:lpstr>Don’t forget….Be kind to yourself…..</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O'Regan, Mary Kate (Human Resources)</dc:creator>
  <cp:lastModifiedBy>Paolo Saporito</cp:lastModifiedBy>
  <cp:revision>10</cp:revision>
  <dcterms:created xsi:type="dcterms:W3CDTF">2021-11-18T10:35:34Z</dcterms:created>
  <dcterms:modified xsi:type="dcterms:W3CDTF">2023-11-22T14:18:59Z</dcterms:modified>
</cp:coreProperties>
</file>